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4.xml" ContentType="application/vnd.openxmlformats-officedocument.theme+xml"/>
  <Override PartName="/ppt/slideLayouts/slideLayout153.xml" ContentType="application/vnd.openxmlformats-officedocument.presentationml.slideLayout+xml"/>
  <Override PartName="/ppt/theme/theme5.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6.xml" ContentType="application/vnd.openxmlformats-officedocument.theme+xml"/>
  <Override PartName="/ppt/slideLayouts/slideLayout190.xml" ContentType="application/vnd.openxmlformats-officedocument.presentationml.slideLayout+xml"/>
  <Override PartName="/ppt/theme/theme7.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8.xml" ContentType="application/vnd.openxmlformats-officedocument.theme+xml"/>
  <Override PartName="/ppt/slideLayouts/slideLayout236.xml" ContentType="application/vnd.openxmlformats-officedocument.presentationml.slideLayout+xml"/>
  <Override PartName="/ppt/theme/theme9.xml" ContentType="application/vnd.openxmlformats-officedocument.theme+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theme/theme10.xml" ContentType="application/vnd.openxmlformats-officedocument.theme+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theme/theme11.xml" ContentType="application/vnd.openxmlformats-officedocument.theme+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theme/theme12.xml" ContentType="application/vnd.openxmlformats-officedocument.theme+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theme/theme13.xml" ContentType="application/vnd.openxmlformats-officedocument.theme+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theme/theme14.xml" ContentType="application/vnd.openxmlformats-officedocument.theme+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theme/theme15.xml" ContentType="application/vnd.openxmlformats-officedocument.theme+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theme/theme16.xml" ContentType="application/vnd.openxmlformats-officedocument.theme+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theme/theme17.xml" ContentType="application/vnd.openxmlformats-officedocument.theme+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theme/theme18.xml" ContentType="application/vnd.openxmlformats-officedocument.theme+xml"/>
  <Override PartName="/ppt/slideLayouts/slideLayout617.xml" ContentType="application/vnd.openxmlformats-officedocument.presentationml.slideLayout+xml"/>
  <Override PartName="/ppt/theme/theme19.xml" ContentType="application/vnd.openxmlformats-officedocument.theme+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theme/theme20.xml" ContentType="application/vnd.openxmlformats-officedocument.theme+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theme/theme21.xml" ContentType="application/vnd.openxmlformats-officedocument.theme+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7FFFFD34_7E08BAB9.xml" ContentType="application/vnd.ms-powerpoint.comments+xml"/>
  <Override PartName="/ppt/notesSlides/notesSlide21.xml" ContentType="application/vnd.openxmlformats-officedocument.presentationml.notesSlide+xml"/>
  <Override PartName="/ppt/tags/tag1.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tags/tag2.xml" ContentType="application/vnd.openxmlformats-officedocument.presentationml.tags+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4251" r:id="rId6"/>
    <p:sldMasterId id="2147484561" r:id="rId7"/>
    <p:sldMasterId id="2147484645" r:id="rId8"/>
    <p:sldMasterId id="2147484647" r:id="rId9"/>
    <p:sldMasterId id="2147484650" r:id="rId10"/>
    <p:sldMasterId id="2147484652" r:id="rId11"/>
    <p:sldMasterId id="2147484816" r:id="rId12"/>
    <p:sldMasterId id="2147485035" r:id="rId13"/>
    <p:sldMasterId id="2147485074" r:id="rId14"/>
    <p:sldMasterId id="2147485116" r:id="rId15"/>
    <p:sldMasterId id="2147485211" r:id="rId16"/>
    <p:sldMasterId id="2147485253" r:id="rId17"/>
    <p:sldMasterId id="2147485314" r:id="rId18"/>
    <p:sldMasterId id="2147485388" r:id="rId19"/>
    <p:sldMasterId id="2147485542" r:id="rId20"/>
    <p:sldMasterId id="2147485644" r:id="rId21"/>
    <p:sldMasterId id="2147485685" r:id="rId22"/>
    <p:sldMasterId id="2147485687" r:id="rId23"/>
    <p:sldMasterId id="2147485756" r:id="rId24"/>
    <p:sldMasterId id="2147485780" r:id="rId25"/>
  </p:sldMasterIdLst>
  <p:notesMasterIdLst>
    <p:notesMasterId r:id="rId111"/>
  </p:notesMasterIdLst>
  <p:sldIdLst>
    <p:sldId id="263" r:id="rId26"/>
    <p:sldId id="271" r:id="rId27"/>
    <p:sldId id="2147483610" r:id="rId28"/>
    <p:sldId id="305" r:id="rId29"/>
    <p:sldId id="280" r:id="rId30"/>
    <p:sldId id="292" r:id="rId31"/>
    <p:sldId id="2147483646" r:id="rId32"/>
    <p:sldId id="2147477238" r:id="rId33"/>
    <p:sldId id="274" r:id="rId34"/>
    <p:sldId id="260" r:id="rId35"/>
    <p:sldId id="300" r:id="rId36"/>
    <p:sldId id="316" r:id="rId37"/>
    <p:sldId id="306" r:id="rId38"/>
    <p:sldId id="323" r:id="rId39"/>
    <p:sldId id="294" r:id="rId40"/>
    <p:sldId id="272" r:id="rId41"/>
    <p:sldId id="308" r:id="rId42"/>
    <p:sldId id="286" r:id="rId43"/>
    <p:sldId id="266" r:id="rId44"/>
    <p:sldId id="2147483125" r:id="rId45"/>
    <p:sldId id="2147482932" r:id="rId46"/>
    <p:sldId id="257" r:id="rId47"/>
    <p:sldId id="2147482506" r:id="rId48"/>
    <p:sldId id="307" r:id="rId49"/>
    <p:sldId id="2147482459" r:id="rId50"/>
    <p:sldId id="2147483479" r:id="rId51"/>
    <p:sldId id="277" r:id="rId52"/>
    <p:sldId id="262" r:id="rId53"/>
    <p:sldId id="322" r:id="rId54"/>
    <p:sldId id="309" r:id="rId55"/>
    <p:sldId id="310" r:id="rId56"/>
    <p:sldId id="311" r:id="rId57"/>
    <p:sldId id="304" r:id="rId58"/>
    <p:sldId id="298" r:id="rId59"/>
    <p:sldId id="312" r:id="rId60"/>
    <p:sldId id="317" r:id="rId61"/>
    <p:sldId id="293" r:id="rId62"/>
    <p:sldId id="2147483484" r:id="rId63"/>
    <p:sldId id="313" r:id="rId64"/>
    <p:sldId id="314" r:id="rId65"/>
    <p:sldId id="269" r:id="rId66"/>
    <p:sldId id="289" r:id="rId67"/>
    <p:sldId id="2147477266" r:id="rId68"/>
    <p:sldId id="2147483647" r:id="rId69"/>
    <p:sldId id="282" r:id="rId70"/>
    <p:sldId id="275" r:id="rId71"/>
    <p:sldId id="273" r:id="rId72"/>
    <p:sldId id="278" r:id="rId73"/>
    <p:sldId id="258" r:id="rId74"/>
    <p:sldId id="284" r:id="rId75"/>
    <p:sldId id="295" r:id="rId76"/>
    <p:sldId id="2147477236" r:id="rId77"/>
    <p:sldId id="259" r:id="rId78"/>
    <p:sldId id="288" r:id="rId79"/>
    <p:sldId id="270" r:id="rId80"/>
    <p:sldId id="301" r:id="rId81"/>
    <p:sldId id="290" r:id="rId82"/>
    <p:sldId id="281" r:id="rId83"/>
    <p:sldId id="261" r:id="rId84"/>
    <p:sldId id="302" r:id="rId85"/>
    <p:sldId id="2147310849" r:id="rId86"/>
    <p:sldId id="296" r:id="rId87"/>
    <p:sldId id="2147310850" r:id="rId88"/>
    <p:sldId id="2147482922" r:id="rId89"/>
    <p:sldId id="265" r:id="rId90"/>
    <p:sldId id="285" r:id="rId91"/>
    <p:sldId id="315" r:id="rId92"/>
    <p:sldId id="2147477237" r:id="rId93"/>
    <p:sldId id="276" r:id="rId94"/>
    <p:sldId id="297" r:id="rId95"/>
    <p:sldId id="256" r:id="rId96"/>
    <p:sldId id="2147482167" r:id="rId97"/>
    <p:sldId id="303" r:id="rId98"/>
    <p:sldId id="2147480578" r:id="rId99"/>
    <p:sldId id="2147482924" r:id="rId100"/>
    <p:sldId id="283" r:id="rId101"/>
    <p:sldId id="264" r:id="rId102"/>
    <p:sldId id="2147483127" r:id="rId103"/>
    <p:sldId id="2147483128" r:id="rId104"/>
    <p:sldId id="2147483196" r:id="rId105"/>
    <p:sldId id="287" r:id="rId106"/>
    <p:sldId id="267" r:id="rId107"/>
    <p:sldId id="268" r:id="rId108"/>
    <p:sldId id="299" r:id="rId109"/>
    <p:sldId id="279" r:id="rId1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262A070-488E-4CAA-9A97-AAF403B778BE}">
          <p14:sldIdLst>
            <p14:sldId id="263"/>
          </p14:sldIdLst>
        </p14:section>
        <p14:section name="Industry Challenges/Oppty" id="{1B70A33B-D401-4F8B-A1C7-098864484A98}">
          <p14:sldIdLst>
            <p14:sldId id="271"/>
            <p14:sldId id="2147483610"/>
            <p14:sldId id="305"/>
            <p14:sldId id="280"/>
            <p14:sldId id="292"/>
            <p14:sldId id="2147483646"/>
            <p14:sldId id="2147477238"/>
            <p14:sldId id="274"/>
            <p14:sldId id="260"/>
            <p14:sldId id="300"/>
            <p14:sldId id="316"/>
          </p14:sldIdLst>
        </p14:section>
        <p14:section name="Private Cloud" id="{71BA9125-6083-4A58-BBEC-15517CE7D624}">
          <p14:sldIdLst>
            <p14:sldId id="306"/>
            <p14:sldId id="323"/>
            <p14:sldId id="294"/>
          </p14:sldIdLst>
        </p14:section>
        <p14:section name="AI" id="{15F5BF7E-40C9-4C00-B1DA-02043D1A09B8}">
          <p14:sldIdLst>
            <p14:sldId id="272"/>
            <p14:sldId id="308"/>
          </p14:sldIdLst>
        </p14:section>
        <p14:section name="Cyber Resilience" id="{9DD2C717-B501-40E2-A70F-21F88E73D337}">
          <p14:sldIdLst>
            <p14:sldId id="286"/>
            <p14:sldId id="266"/>
          </p14:sldIdLst>
        </p14:section>
        <p14:section name="Dell AIOps" id="{D6170CFB-B29C-40FA-8E9E-B3624289740E}">
          <p14:sldIdLst>
            <p14:sldId id="2147483125"/>
            <p14:sldId id="2147482932"/>
          </p14:sldIdLst>
        </p14:section>
        <p14:section name="Better Together" id="{76CEC0A1-527D-4C5B-9B1E-E18EBCE74FD9}">
          <p14:sldIdLst>
            <p14:sldId id="257"/>
          </p14:sldIdLst>
        </p14:section>
        <p14:section name="Wrap Up / What's Next?" id="{AF8203B6-DBFB-487F-82D0-9B02D82422C8}">
          <p14:sldIdLst>
            <p14:sldId id="2147482506"/>
            <p14:sldId id="307"/>
            <p14:sldId id="2147482459"/>
            <p14:sldId id="2147483479"/>
            <p14:sldId id="277"/>
            <p14:sldId id="262"/>
          </p14:sldIdLst>
        </p14:section>
        <p14:section name="Portfolio" id="{8FD9CB3C-3767-4A8C-8995-2615CDB1EC93}">
          <p14:sldIdLst>
            <p14:sldId id="322"/>
            <p14:sldId id="309"/>
            <p14:sldId id="310"/>
            <p14:sldId id="311"/>
            <p14:sldId id="304"/>
          </p14:sldIdLst>
        </p14:section>
        <p14:section name="Product Deep Dive" id="{00DACA42-8391-4A10-A15E-0329749BBFFE}">
          <p14:sldIdLst>
            <p14:sldId id="298"/>
          </p14:sldIdLst>
        </p14:section>
        <p14:section name="Dell PowerStore" id="{DA394A44-D6E2-4AC4-9365-32BAD9E446F7}">
          <p14:sldIdLst>
            <p14:sldId id="312"/>
            <p14:sldId id="317"/>
            <p14:sldId id="293"/>
            <p14:sldId id="2147483484"/>
            <p14:sldId id="313"/>
            <p14:sldId id="314"/>
            <p14:sldId id="269"/>
            <p14:sldId id="289"/>
            <p14:sldId id="2147477266"/>
          </p14:sldIdLst>
        </p14:section>
        <p14:section name="Dell PowerMax" id="{2A2B3339-682C-4273-9624-924DBB544B95}">
          <p14:sldIdLst>
            <p14:sldId id="2147483647"/>
            <p14:sldId id="282"/>
            <p14:sldId id="275"/>
            <p14:sldId id="273"/>
            <p14:sldId id="278"/>
          </p14:sldIdLst>
        </p14:section>
        <p14:section name="Dell PowerFlex" id="{3BE73467-098C-47A4-AE9D-F33E6F4F605F}">
          <p14:sldIdLst>
            <p14:sldId id="258"/>
            <p14:sldId id="284"/>
            <p14:sldId id="295"/>
            <p14:sldId id="2147477236"/>
          </p14:sldIdLst>
        </p14:section>
        <p14:section name="Dell Unity PowerVault" id="{4B91990F-B93E-459C-BA9E-1FE03F0C7870}">
          <p14:sldIdLst>
            <p14:sldId id="259"/>
            <p14:sldId id="288"/>
            <p14:sldId id="270"/>
            <p14:sldId id="301"/>
          </p14:sldIdLst>
        </p14:section>
        <p14:section name="Dell PowerScale" id="{39387FD8-2F4F-4348-A4BD-760046A09DAC}">
          <p14:sldIdLst>
            <p14:sldId id="290"/>
            <p14:sldId id="281"/>
            <p14:sldId id="261"/>
            <p14:sldId id="302"/>
            <p14:sldId id="2147310849"/>
            <p14:sldId id="296"/>
            <p14:sldId id="2147310850"/>
            <p14:sldId id="2147482922"/>
          </p14:sldIdLst>
        </p14:section>
        <p14:section name="Dell ObjectScale" id="{841D9BDD-3A47-4248-9A8B-034F7BC109F8}">
          <p14:sldIdLst>
            <p14:sldId id="265"/>
            <p14:sldId id="285"/>
            <p14:sldId id="315"/>
            <p14:sldId id="2147477237"/>
          </p14:sldIdLst>
        </p14:section>
        <p14:section name="Dell PowerProtect" id="{DA24C142-0AB8-4EB8-BE15-130A605DE928}">
          <p14:sldIdLst>
            <p14:sldId id="276"/>
            <p14:sldId id="297"/>
            <p14:sldId id="256"/>
            <p14:sldId id="2147482167"/>
            <p14:sldId id="303"/>
            <p14:sldId id="2147480578"/>
            <p14:sldId id="2147482924"/>
          </p14:sldIdLst>
        </p14:section>
        <p14:section name="Dell AIOps" id="{030050B9-33BC-4FD0-B4BB-510E1888F124}">
          <p14:sldIdLst>
            <p14:sldId id="283"/>
            <p14:sldId id="264"/>
            <p14:sldId id="2147483127"/>
            <p14:sldId id="2147483128"/>
            <p14:sldId id="2147483196"/>
          </p14:sldIdLst>
        </p14:section>
        <p14:section name="Connectrix" id="{DF7E91F1-D498-4018-AFA2-6B9DA350FF25}">
          <p14:sldIdLst>
            <p14:sldId id="287"/>
            <p14:sldId id="267"/>
            <p14:sldId id="268"/>
            <p14:sldId id="299"/>
            <p14:sldId id="27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C78E0D-1A31-96FA-5290-74AAF7E59F48}" name="Henderson, Brian" initials="BH" userId="S::Brian.Henderson@dell.com::594d647a-4d10-4200-8edb-83bf621607b6" providerId="AD"/>
  <p188:author id="{EC8CDA0F-A9CC-221E-7CA9-8BBA3597A70F}" name="Coulombel, Florian" initials="CF" userId="S::florian.coulombel@dell.com::ae8f6e87-d274-4040-868f-255bbdd7d0a3" providerId="AD"/>
  <p188:author id="{F9A1BE13-7343-F8F4-018C-6E275E0BA225}" name="Sharma, Udit" initials="US" userId="S::Udit.Sharma@Dell.com::ab6dc2eb-3ffe-410d-b099-856ec93022ba" providerId="AD"/>
  <p188:author id="{F28A291B-7590-FC04-1DC3-21AD78829CD8}" name="Henderson, Brian" initials="HB" userId="S::brian.henderson@dell.com::594d647a-4d10-4200-8edb-83bf621607b6" providerId="AD"/>
  <p188:author id="{35F82C26-DA4E-C486-ED3C-385D308958DA}" name="Catalanotti, Joseph" initials="CJ" userId="S::joseph.catalanotti@dell.com::e77820bb-0cc6-4810-a028-6741e12256b6" providerId="AD"/>
  <p188:author id="{F0E63038-9389-CC49-4134-A3E2718953C1}" name="Menon, Sharika" initials="" userId="S::Sharika.Menon@Dell.com::50042b90-b4d7-4cba-87b2-29aa446c7227" providerId="AD"/>
  <p188:author id="{25789440-C708-CA04-9799-78FA9A434076}" name="Coulombel, Florian" initials="FC" userId="S::Florian.Coulombel@dell.com::ae8f6e87-d274-4040-868f-255bbdd7d0a3" providerId="AD"/>
  <p188:author id="{A57A1D4E-7593-8CBD-3643-410EE71D9DAA}" name="Cameron, Erin" initials="EC" userId="S::Erin_Cameron@dell.com::b277a85c-5ca9-4ea9-bf40-74ca318bca16" providerId="AD"/>
  <p188:author id="{93478D54-1153-7BA1-36D0-ED5BAD7CFA08}" name="Menon, Sharika" initials="MS" userId="S::sharika.menon@dell.com::50042b90-b4d7-4cba-87b2-29aa446c7227" providerId="AD"/>
  <p188:author id="{D056236A-8249-8F07-3CFF-1BB46E8A1749}" name="Aly, Saif" initials="AS" userId="S::saif.aly@dell.com::7bbbe45f-96ae-414c-ae3e-269e4859769a" providerId="AD"/>
  <p188:author id="{6AF9B876-AB22-4104-4A65-BB9CEC21C883}" name="Giuliano, Thomas" initials="TG" userId="S::Thomas.Giuliano@dell.com::a76da4a3-7481-4db9-9446-ff90073826ba" providerId="AD"/>
  <p188:author id="{1431477B-07B0-D5F1-1BD2-CF69A6AEC91C}" name="McCarty, Ash" initials="AM" userId="S::Ash_McCarty@Dell.com::2a6428a0-ff0d-4419-a499-fa0fa17cd243" providerId="AD"/>
  <p188:author id="{3BC0DAA6-DDB4-7B30-3AA5-7A11ED581FB5}" name="Steiner, Nick" initials="NS" userId="S::N.Steiner@Dell.com::880b3724-077b-4b50-a16a-5782ae300d16" providerId="AD"/>
  <p188:author id="{E7E470AC-6CCD-2B72-C83E-CF25012F8E16}" name="Watts, Mitchell" initials="MW" userId="S::Mitchell.Watts@dell.com::51fdaac9-fb1c-428c-b032-54e12259a47d" providerId="AD"/>
  <p188:author id="{82F255C7-F097-485C-9D7A-115CE7EA8B02}" name="Steiner, Nick" initials="SN" userId="S::n.steiner@dell.com::880b3724-077b-4b50-a16a-5782ae300d16" providerId="AD"/>
  <p188:author id="{B649C4CC-BE14-D51D-D852-EB7F9A9D502B}" name="Carbone, Elizabeth" initials="CE" userId="S::elizabeth_carbone@dell.com::715afe2a-5b64-4118-ad54-0fa5d1970bc9" providerId="AD"/>
  <p188:author id="{C4FE39D2-5E32-025C-2408-0AE7DFC1DF89}" name="Giuliano, Thomas" initials="GT" userId="S::thomas.giuliano@dell.com::a76da4a3-7481-4db9-9446-ff90073826ba" providerId="AD"/>
  <p188:author id="{B176BBD4-9E9D-A95D-42A6-9C720E254E35}" name="Sheedy, Deb" initials="DS" userId="S::Deb_Sheedy@DELL.com::170e62e5-bc11-441b-b855-8afc03927f26" providerId="AD"/>
  <p188:author id="{C0B3A0E8-87C0-025A-1867-81EAC49DC7C5}" name="Cameron, Erin" initials="EC" userId="S::Erin.Cameron@dell.com::b277a85c-5ca9-4ea9-bf40-74ca318bca16" providerId="AD"/>
  <p188:author id="{57BDAEEB-23CB-8988-FBE1-1B7A77B465F7}" name="CressiaThomas, Tina" initials="TC" userId="S::Tina.Cressia@dell.com::394ce1ad-cc0f-4bf3-8202-cd95f889c340" providerId="AD"/>
  <p188:author id="{C3DDF0F5-C413-8950-D075-7ABE30ADE7B3}" name="Laidlaw, Michelle" initials="ML" userId="S::Michelle.Laidlaw@dell.com::f9873746-29b5-495b-80e5-b2d127e4a7a5" providerId="AD"/>
  <p188:author id="{4BCA49F6-F1C7-132E-BE9E-A5422A9F5039}" name="Sugarman, Josh" initials="JS" userId="S::Josh_Sugarman@Dell.com::ea38e29b-2420-4c33-b705-677077fa6071" providerId="AD"/>
  <p188:author id="{F8F0EAF6-5304-F3FF-699F-BF174E21DF8A}" name="Aly, Saif" initials="SA" userId="S::Saif.Aly@dell.com::7bbbe45f-96ae-414c-ae3e-269e4859769a" providerId="AD"/>
  <p188:author id="{BA1FC4F8-C8C9-1710-2E24-F8ECD901C226}" name="Bishnoi, Pankaj" initials="BP" userId="S::pankaj.bishnoi@dell.com::701f1528-8c27-4e03-b69e-1d635781569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D2C3B"/>
    <a:srgbClr val="C5D4E3"/>
    <a:srgbClr val="5F85B7"/>
    <a:srgbClr val="0C32A4"/>
    <a:srgbClr val="40586D"/>
    <a:srgbClr val="7297BB"/>
    <a:srgbClr val="76B900"/>
    <a:srgbClr val="2B4157"/>
    <a:srgbClr val="011D47"/>
    <a:srgbClr val="1D56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D32117-735C-48BE-B614-47A6AB7D5B2F}" v="3" dt="2026-03-03T14:18:17.2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xml"/><Relationship Id="rId117" Type="http://schemas.microsoft.com/office/2018/10/relationships/authors" Target="authors.xml"/><Relationship Id="rId21" Type="http://schemas.openxmlformats.org/officeDocument/2006/relationships/slideMaster" Target="slideMasters/slideMaster18.xml"/><Relationship Id="rId42" Type="http://schemas.openxmlformats.org/officeDocument/2006/relationships/slide" Target="slides/slide17.xml"/><Relationship Id="rId47" Type="http://schemas.openxmlformats.org/officeDocument/2006/relationships/slide" Target="slides/slide22.xml"/><Relationship Id="rId63" Type="http://schemas.openxmlformats.org/officeDocument/2006/relationships/slide" Target="slides/slide38.xml"/><Relationship Id="rId68" Type="http://schemas.openxmlformats.org/officeDocument/2006/relationships/slide" Target="slides/slide43.xml"/><Relationship Id="rId84" Type="http://schemas.openxmlformats.org/officeDocument/2006/relationships/slide" Target="slides/slide59.xml"/><Relationship Id="rId89" Type="http://schemas.openxmlformats.org/officeDocument/2006/relationships/slide" Target="slides/slide64.xml"/><Relationship Id="rId112" Type="http://schemas.openxmlformats.org/officeDocument/2006/relationships/presProps" Target="presProps.xml"/><Relationship Id="rId16" Type="http://schemas.openxmlformats.org/officeDocument/2006/relationships/slideMaster" Target="slideMasters/slideMaster13.xml"/><Relationship Id="rId107" Type="http://schemas.openxmlformats.org/officeDocument/2006/relationships/slide" Target="slides/slide82.xml"/><Relationship Id="rId11" Type="http://schemas.openxmlformats.org/officeDocument/2006/relationships/slideMaster" Target="slideMasters/slideMaster8.xml"/><Relationship Id="rId32" Type="http://schemas.openxmlformats.org/officeDocument/2006/relationships/slide" Target="slides/slide7.xml"/><Relationship Id="rId37" Type="http://schemas.openxmlformats.org/officeDocument/2006/relationships/slide" Target="slides/slide12.xml"/><Relationship Id="rId53" Type="http://schemas.openxmlformats.org/officeDocument/2006/relationships/slide" Target="slides/slide28.xml"/><Relationship Id="rId58" Type="http://schemas.openxmlformats.org/officeDocument/2006/relationships/slide" Target="slides/slide33.xml"/><Relationship Id="rId74" Type="http://schemas.openxmlformats.org/officeDocument/2006/relationships/slide" Target="slides/slide49.xml"/><Relationship Id="rId79" Type="http://schemas.openxmlformats.org/officeDocument/2006/relationships/slide" Target="slides/slide54.xml"/><Relationship Id="rId102" Type="http://schemas.openxmlformats.org/officeDocument/2006/relationships/slide" Target="slides/slide77.xml"/><Relationship Id="rId5" Type="http://schemas.openxmlformats.org/officeDocument/2006/relationships/slideMaster" Target="slideMasters/slideMaster2.xml"/><Relationship Id="rId90" Type="http://schemas.openxmlformats.org/officeDocument/2006/relationships/slide" Target="slides/slide65.xml"/><Relationship Id="rId95" Type="http://schemas.openxmlformats.org/officeDocument/2006/relationships/slide" Target="slides/slide70.xml"/><Relationship Id="rId22" Type="http://schemas.openxmlformats.org/officeDocument/2006/relationships/slideMaster" Target="slideMasters/slideMaster19.xml"/><Relationship Id="rId27" Type="http://schemas.openxmlformats.org/officeDocument/2006/relationships/slide" Target="slides/slide2.xml"/><Relationship Id="rId43" Type="http://schemas.openxmlformats.org/officeDocument/2006/relationships/slide" Target="slides/slide18.xml"/><Relationship Id="rId48" Type="http://schemas.openxmlformats.org/officeDocument/2006/relationships/slide" Target="slides/slide23.xml"/><Relationship Id="rId64" Type="http://schemas.openxmlformats.org/officeDocument/2006/relationships/slide" Target="slides/slide39.xml"/><Relationship Id="rId69" Type="http://schemas.openxmlformats.org/officeDocument/2006/relationships/slide" Target="slides/slide44.xml"/><Relationship Id="rId113" Type="http://schemas.openxmlformats.org/officeDocument/2006/relationships/viewProps" Target="viewProps.xml"/><Relationship Id="rId80" Type="http://schemas.openxmlformats.org/officeDocument/2006/relationships/slide" Target="slides/slide55.xml"/><Relationship Id="rId85" Type="http://schemas.openxmlformats.org/officeDocument/2006/relationships/slide" Target="slides/slide60.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33" Type="http://schemas.openxmlformats.org/officeDocument/2006/relationships/slide" Target="slides/slide8.xml"/><Relationship Id="rId38" Type="http://schemas.openxmlformats.org/officeDocument/2006/relationships/slide" Target="slides/slide13.xml"/><Relationship Id="rId59" Type="http://schemas.openxmlformats.org/officeDocument/2006/relationships/slide" Target="slides/slide34.xml"/><Relationship Id="rId103" Type="http://schemas.openxmlformats.org/officeDocument/2006/relationships/slide" Target="slides/slide78.xml"/><Relationship Id="rId108" Type="http://schemas.openxmlformats.org/officeDocument/2006/relationships/slide" Target="slides/slide83.xml"/><Relationship Id="rId54" Type="http://schemas.openxmlformats.org/officeDocument/2006/relationships/slide" Target="slides/slide29.xml"/><Relationship Id="rId70" Type="http://schemas.openxmlformats.org/officeDocument/2006/relationships/slide" Target="slides/slide45.xml"/><Relationship Id="rId75" Type="http://schemas.openxmlformats.org/officeDocument/2006/relationships/slide" Target="slides/slide50.xml"/><Relationship Id="rId91" Type="http://schemas.openxmlformats.org/officeDocument/2006/relationships/slide" Target="slides/slide66.xml"/><Relationship Id="rId96"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Master" Target="slideMasters/slideMaster20.xml"/><Relationship Id="rId28" Type="http://schemas.openxmlformats.org/officeDocument/2006/relationships/slide" Target="slides/slide3.xml"/><Relationship Id="rId49" Type="http://schemas.openxmlformats.org/officeDocument/2006/relationships/slide" Target="slides/slide24.xml"/><Relationship Id="rId114" Type="http://schemas.openxmlformats.org/officeDocument/2006/relationships/theme" Target="theme/theme1.xml"/><Relationship Id="rId10" Type="http://schemas.openxmlformats.org/officeDocument/2006/relationships/slideMaster" Target="slideMasters/slideMaster7.xml"/><Relationship Id="rId31" Type="http://schemas.openxmlformats.org/officeDocument/2006/relationships/slide" Target="slides/slide6.xml"/><Relationship Id="rId44" Type="http://schemas.openxmlformats.org/officeDocument/2006/relationships/slide" Target="slides/slide19.xml"/><Relationship Id="rId52" Type="http://schemas.openxmlformats.org/officeDocument/2006/relationships/slide" Target="slides/slide27.xml"/><Relationship Id="rId60" Type="http://schemas.openxmlformats.org/officeDocument/2006/relationships/slide" Target="slides/slide35.xml"/><Relationship Id="rId65" Type="http://schemas.openxmlformats.org/officeDocument/2006/relationships/slide" Target="slides/slide40.xml"/><Relationship Id="rId73" Type="http://schemas.openxmlformats.org/officeDocument/2006/relationships/slide" Target="slides/slide48.xml"/><Relationship Id="rId78" Type="http://schemas.openxmlformats.org/officeDocument/2006/relationships/slide" Target="slides/slide53.xml"/><Relationship Id="rId81" Type="http://schemas.openxmlformats.org/officeDocument/2006/relationships/slide" Target="slides/slide56.xml"/><Relationship Id="rId86" Type="http://schemas.openxmlformats.org/officeDocument/2006/relationships/slide" Target="slides/slide61.xml"/><Relationship Id="rId94" Type="http://schemas.openxmlformats.org/officeDocument/2006/relationships/slide" Target="slides/slide69.xml"/><Relationship Id="rId99" Type="http://schemas.openxmlformats.org/officeDocument/2006/relationships/slide" Target="slides/slide74.xml"/><Relationship Id="rId101" Type="http://schemas.openxmlformats.org/officeDocument/2006/relationships/slide" Target="slides/slide76.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4.xml"/><Relationship Id="rId109" Type="http://schemas.openxmlformats.org/officeDocument/2006/relationships/slide" Target="slides/slide84.xml"/><Relationship Id="rId34" Type="http://schemas.openxmlformats.org/officeDocument/2006/relationships/slide" Target="slides/slide9.xml"/><Relationship Id="rId50" Type="http://schemas.openxmlformats.org/officeDocument/2006/relationships/slide" Target="slides/slide25.xml"/><Relationship Id="rId55" Type="http://schemas.openxmlformats.org/officeDocument/2006/relationships/slide" Target="slides/slide30.xml"/><Relationship Id="rId76" Type="http://schemas.openxmlformats.org/officeDocument/2006/relationships/slide" Target="slides/slide51.xml"/><Relationship Id="rId97" Type="http://schemas.openxmlformats.org/officeDocument/2006/relationships/slide" Target="slides/slide72.xml"/><Relationship Id="rId104" Type="http://schemas.openxmlformats.org/officeDocument/2006/relationships/slide" Target="slides/slide79.xml"/><Relationship Id="rId7" Type="http://schemas.openxmlformats.org/officeDocument/2006/relationships/slideMaster" Target="slideMasters/slideMaster4.xml"/><Relationship Id="rId71" Type="http://schemas.openxmlformats.org/officeDocument/2006/relationships/slide" Target="slides/slide46.xml"/><Relationship Id="rId92"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4.xml"/><Relationship Id="rId24" Type="http://schemas.openxmlformats.org/officeDocument/2006/relationships/slideMaster" Target="slideMasters/slideMaster21.xml"/><Relationship Id="rId40" Type="http://schemas.openxmlformats.org/officeDocument/2006/relationships/slide" Target="slides/slide15.xml"/><Relationship Id="rId45" Type="http://schemas.openxmlformats.org/officeDocument/2006/relationships/slide" Target="slides/slide20.xml"/><Relationship Id="rId66" Type="http://schemas.openxmlformats.org/officeDocument/2006/relationships/slide" Target="slides/slide41.xml"/><Relationship Id="rId87" Type="http://schemas.openxmlformats.org/officeDocument/2006/relationships/slide" Target="slides/slide62.xml"/><Relationship Id="rId110" Type="http://schemas.openxmlformats.org/officeDocument/2006/relationships/slide" Target="slides/slide85.xml"/><Relationship Id="rId115" Type="http://schemas.openxmlformats.org/officeDocument/2006/relationships/tableStyles" Target="tableStyles.xml"/><Relationship Id="rId61" Type="http://schemas.openxmlformats.org/officeDocument/2006/relationships/slide" Target="slides/slide36.xml"/><Relationship Id="rId82" Type="http://schemas.openxmlformats.org/officeDocument/2006/relationships/slide" Target="slides/slide57.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30" Type="http://schemas.openxmlformats.org/officeDocument/2006/relationships/slide" Target="slides/slide5.xml"/><Relationship Id="rId35" Type="http://schemas.openxmlformats.org/officeDocument/2006/relationships/slide" Target="slides/slide10.xml"/><Relationship Id="rId56" Type="http://schemas.openxmlformats.org/officeDocument/2006/relationships/slide" Target="slides/slide31.xml"/><Relationship Id="rId77" Type="http://schemas.openxmlformats.org/officeDocument/2006/relationships/slide" Target="slides/slide52.xml"/><Relationship Id="rId100" Type="http://schemas.openxmlformats.org/officeDocument/2006/relationships/slide" Target="slides/slide75.xml"/><Relationship Id="rId105" Type="http://schemas.openxmlformats.org/officeDocument/2006/relationships/slide" Target="slides/slide80.xml"/><Relationship Id="rId8" Type="http://schemas.openxmlformats.org/officeDocument/2006/relationships/slideMaster" Target="slideMasters/slideMaster5.xml"/><Relationship Id="rId51" Type="http://schemas.openxmlformats.org/officeDocument/2006/relationships/slide" Target="slides/slide26.xml"/><Relationship Id="rId72" Type="http://schemas.openxmlformats.org/officeDocument/2006/relationships/slide" Target="slides/slide47.xml"/><Relationship Id="rId93" Type="http://schemas.openxmlformats.org/officeDocument/2006/relationships/slide" Target="slides/slide68.xml"/><Relationship Id="rId98" Type="http://schemas.openxmlformats.org/officeDocument/2006/relationships/slide" Target="slides/slide73.xml"/><Relationship Id="rId3" Type="http://schemas.openxmlformats.org/officeDocument/2006/relationships/customXml" Target="../customXml/item3.xml"/><Relationship Id="rId25" Type="http://schemas.openxmlformats.org/officeDocument/2006/relationships/slideMaster" Target="slideMasters/slideMaster22.xml"/><Relationship Id="rId46" Type="http://schemas.openxmlformats.org/officeDocument/2006/relationships/slide" Target="slides/slide21.xml"/><Relationship Id="rId67" Type="http://schemas.openxmlformats.org/officeDocument/2006/relationships/slide" Target="slides/slide42.xml"/><Relationship Id="rId116" Type="http://schemas.microsoft.com/office/2015/10/relationships/revisionInfo" Target="revisionInfo.xml"/><Relationship Id="rId20" Type="http://schemas.openxmlformats.org/officeDocument/2006/relationships/slideMaster" Target="slideMasters/slideMaster17.xml"/><Relationship Id="rId41" Type="http://schemas.openxmlformats.org/officeDocument/2006/relationships/slide" Target="slides/slide16.xml"/><Relationship Id="rId62" Type="http://schemas.openxmlformats.org/officeDocument/2006/relationships/slide" Target="slides/slide37.xml"/><Relationship Id="rId83" Type="http://schemas.openxmlformats.org/officeDocument/2006/relationships/slide" Target="slides/slide58.xml"/><Relationship Id="rId88" Type="http://schemas.openxmlformats.org/officeDocument/2006/relationships/slide" Target="slides/slide63.xml"/><Relationship Id="rId111" Type="http://schemas.openxmlformats.org/officeDocument/2006/relationships/notesMaster" Target="notesMasters/notesMaster1.xml"/><Relationship Id="rId15" Type="http://schemas.openxmlformats.org/officeDocument/2006/relationships/slideMaster" Target="slideMasters/slideMaster12.xml"/><Relationship Id="rId36" Type="http://schemas.openxmlformats.org/officeDocument/2006/relationships/slide" Target="slides/slide11.xml"/><Relationship Id="rId57" Type="http://schemas.openxmlformats.org/officeDocument/2006/relationships/slide" Target="slides/slide32.xml"/><Relationship Id="rId106" Type="http://schemas.openxmlformats.org/officeDocument/2006/relationships/slide" Target="slides/slide8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1" u="none" strike="noStrike" kern="1200" spc="0" baseline="0">
                <a:solidFill>
                  <a:srgbClr val="C8C9C7"/>
                </a:solidFill>
                <a:latin typeface="+mn-lt"/>
                <a:ea typeface="+mn-ea"/>
                <a:cs typeface="+mn-cs"/>
              </a:defRPr>
            </a:pPr>
            <a:r>
              <a:rPr lang="en-US">
                <a:solidFill>
                  <a:schemeClr val="accent1"/>
                </a:solidFill>
              </a:rPr>
              <a:t>Global</a:t>
            </a:r>
          </a:p>
        </c:rich>
      </c:tx>
      <c:layout>
        <c:manualLayout>
          <c:xMode val="edge"/>
          <c:yMode val="edge"/>
          <c:x val="0.43653762029746279"/>
          <c:y val="0.71756780402449694"/>
        </c:manualLayout>
      </c:layout>
      <c:overlay val="1"/>
      <c:spPr>
        <a:noFill/>
        <a:ln>
          <a:noFill/>
        </a:ln>
        <a:effectLst/>
      </c:spPr>
      <c:txPr>
        <a:bodyPr rot="0" spcFirstLastPara="1" vertOverflow="ellipsis" vert="horz" wrap="square" anchor="ctr" anchorCtr="1"/>
        <a:lstStyle/>
        <a:p>
          <a:pPr>
            <a:defRPr sz="1000" b="0" i="1" u="none" strike="noStrike" kern="1200" spc="0" baseline="0">
              <a:solidFill>
                <a:srgbClr val="C8C9C7"/>
              </a:solidFill>
              <a:latin typeface="+mn-lt"/>
              <a:ea typeface="+mn-ea"/>
              <a:cs typeface="+mn-cs"/>
            </a:defRPr>
          </a:pPr>
          <a:endParaRPr lang="en-US"/>
        </a:p>
      </c:txPr>
    </c:title>
    <c:autoTitleDeleted val="0"/>
    <c:plotArea>
      <c:layout/>
      <c:doughnutChart>
        <c:varyColors val="1"/>
        <c:ser>
          <c:idx val="0"/>
          <c:order val="0"/>
          <c:tx>
            <c:strRef>
              <c:f>Sheet1!$B$2</c:f>
              <c:strCache>
                <c:ptCount val="1"/>
                <c:pt idx="0">
                  <c:v>Global</c:v>
                </c:pt>
              </c:strCache>
            </c:strRef>
          </c:tx>
          <c:spPr>
            <a:ln>
              <a:noFill/>
            </a:ln>
          </c:spPr>
          <c:dPt>
            <c:idx val="0"/>
            <c:bubble3D val="0"/>
            <c:spPr>
              <a:solidFill>
                <a:srgbClr val="0672CB"/>
              </a:solidFill>
              <a:ln w="19050">
                <a:noFill/>
              </a:ln>
              <a:effectLst/>
            </c:spPr>
            <c:extLst>
              <c:ext xmlns:c16="http://schemas.microsoft.com/office/drawing/2014/chart" uri="{C3380CC4-5D6E-409C-BE32-E72D297353CC}">
                <c16:uniqueId val="{00000001-EA12-41D8-BB3B-02CA9CD7C6DA}"/>
              </c:ext>
            </c:extLst>
          </c:dPt>
          <c:dPt>
            <c:idx val="1"/>
            <c:bubble3D val="0"/>
            <c:spPr>
              <a:solidFill>
                <a:srgbClr val="808080">
                  <a:lumMod val="20000"/>
                  <a:lumOff val="80000"/>
                  <a:alpha val="15000"/>
                </a:srgbClr>
              </a:solidFill>
              <a:ln w="19050">
                <a:noFill/>
              </a:ln>
              <a:effectLst/>
            </c:spPr>
            <c:extLst>
              <c:ext xmlns:c16="http://schemas.microsoft.com/office/drawing/2014/chart" uri="{C3380CC4-5D6E-409C-BE32-E72D297353CC}">
                <c16:uniqueId val="{00000003-EA12-41D8-BB3B-02CA9CD7C6DA}"/>
              </c:ext>
            </c:extLst>
          </c:dPt>
          <c:dLbls>
            <c:dLbl>
              <c:idx val="0"/>
              <c:layout>
                <c:manualLayout>
                  <c:x val="-0.10876598977759359"/>
                  <c:y val="-0.43374623566790993"/>
                </c:manualLayout>
              </c:layout>
              <c:spPr>
                <a:noFill/>
                <a:ln>
                  <a:noFill/>
                </a:ln>
                <a:effectLst/>
              </c:spPr>
              <c:txPr>
                <a:bodyPr rot="0" spcFirstLastPara="1" vertOverflow="overflow" horzOverflow="overflow" vert="horz" wrap="square" lIns="38100" tIns="19050" rIns="38100" bIns="19050" anchor="ctr" anchorCtr="1">
                  <a:noAutofit/>
                </a:bodyPr>
                <a:lstStyle/>
                <a:p>
                  <a:pPr algn="ctr">
                    <a:defRPr sz="40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5965922798365445"/>
                      <c:h val="0.2047450830332164"/>
                    </c:manualLayout>
                  </c15:layout>
                </c:ext>
                <c:ext xmlns:c16="http://schemas.microsoft.com/office/drawing/2014/chart" uri="{C3380CC4-5D6E-409C-BE32-E72D297353CC}">
                  <c16:uniqueId val="{00000001-EA12-41D8-BB3B-02CA9CD7C6DA}"/>
                </c:ext>
              </c:extLst>
            </c:dLbl>
            <c:dLbl>
              <c:idx val="1"/>
              <c:delete val="1"/>
              <c:extLst>
                <c:ext xmlns:c15="http://schemas.microsoft.com/office/drawing/2012/chart" uri="{CE6537A1-D6FC-4f65-9D91-7224C49458BB}">
                  <c15:layout>
                    <c:manualLayout>
                      <c:w val="0"/>
                      <c:h val="0"/>
                    </c:manualLayout>
                  </c15:layout>
                </c:ext>
                <c:ext xmlns:c16="http://schemas.microsoft.com/office/drawing/2014/chart" uri="{C3380CC4-5D6E-409C-BE32-E72D297353CC}">
                  <c16:uniqueId val="{00000003-EA12-41D8-BB3B-02CA9CD7C6DA}"/>
                </c:ext>
              </c:extLst>
            </c:dLbl>
            <c:spPr>
              <a:noFill/>
              <a:ln>
                <a:noFill/>
              </a:ln>
              <a:effectLst/>
            </c:spPr>
            <c:txPr>
              <a:bodyPr rot="0" spcFirstLastPara="1" vertOverflow="overflow" horzOverflow="overflow" vert="horz" wrap="square" lIns="38100" tIns="19050" rIns="38100" bIns="19050" anchor="ctr" anchorCtr="1">
                <a:noAutofit/>
              </a:bodyPr>
              <a:lstStyle/>
              <a:p>
                <a:pPr>
                  <a:defRPr sz="40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noFill/>
                  <a:round/>
                </a:ln>
                <a:effectLst/>
              </c:spPr>
            </c:leaderLines>
            <c:extLst>
              <c:ext xmlns:c15="http://schemas.microsoft.com/office/drawing/2012/chart" uri="{CE6537A1-D6FC-4f65-9D91-7224C49458BB}"/>
            </c:extLst>
          </c:dLbls>
          <c:val>
            <c:numRef>
              <c:f>Sheet1!$B$3:$B$4</c:f>
              <c:numCache>
                <c:formatCode>0%</c:formatCode>
                <c:ptCount val="2"/>
                <c:pt idx="0">
                  <c:v>0.9</c:v>
                </c:pt>
                <c:pt idx="1">
                  <c:v>9.9999999999999978E-2</c:v>
                </c:pt>
              </c:numCache>
            </c:numRef>
          </c:val>
          <c:extLst>
            <c:ext xmlns:c16="http://schemas.microsoft.com/office/drawing/2014/chart" uri="{C3380CC4-5D6E-409C-BE32-E72D297353CC}">
              <c16:uniqueId val="{00000004-EA12-41D8-BB3B-02CA9CD7C6D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1" u="none" strike="noStrike" kern="1200" spc="0" baseline="0">
                <a:solidFill>
                  <a:srgbClr val="C8C9C7"/>
                </a:solidFill>
                <a:latin typeface="+mn-lt"/>
                <a:ea typeface="+mn-ea"/>
                <a:cs typeface="+mn-cs"/>
              </a:defRPr>
            </a:pPr>
            <a:r>
              <a:rPr lang="en-US">
                <a:solidFill>
                  <a:schemeClr val="accent1"/>
                </a:solidFill>
              </a:rPr>
              <a:t>Global</a:t>
            </a:r>
          </a:p>
        </c:rich>
      </c:tx>
      <c:layout>
        <c:manualLayout>
          <c:xMode val="edge"/>
          <c:yMode val="edge"/>
          <c:x val="0.43653762029746279"/>
          <c:y val="0.71756780402449694"/>
        </c:manualLayout>
      </c:layout>
      <c:overlay val="1"/>
      <c:spPr>
        <a:noFill/>
        <a:ln>
          <a:noFill/>
        </a:ln>
        <a:effectLst/>
      </c:spPr>
      <c:txPr>
        <a:bodyPr rot="0" spcFirstLastPara="1" vertOverflow="ellipsis" vert="horz" wrap="square" anchor="ctr" anchorCtr="1"/>
        <a:lstStyle/>
        <a:p>
          <a:pPr>
            <a:defRPr sz="1000" b="0" i="1" u="none" strike="noStrike" kern="1200" spc="0" baseline="0">
              <a:solidFill>
                <a:srgbClr val="C8C9C7"/>
              </a:solidFill>
              <a:latin typeface="+mn-lt"/>
              <a:ea typeface="+mn-ea"/>
              <a:cs typeface="+mn-cs"/>
            </a:defRPr>
          </a:pPr>
          <a:endParaRPr lang="en-US"/>
        </a:p>
      </c:txPr>
    </c:title>
    <c:autoTitleDeleted val="0"/>
    <c:plotArea>
      <c:layout/>
      <c:doughnutChart>
        <c:varyColors val="1"/>
        <c:ser>
          <c:idx val="0"/>
          <c:order val="0"/>
          <c:tx>
            <c:strRef>
              <c:f>Sheet1!$B$2</c:f>
              <c:strCache>
                <c:ptCount val="1"/>
                <c:pt idx="0">
                  <c:v>Global</c:v>
                </c:pt>
              </c:strCache>
            </c:strRef>
          </c:tx>
          <c:spPr>
            <a:ln>
              <a:noFill/>
            </a:ln>
          </c:spPr>
          <c:dPt>
            <c:idx val="0"/>
            <c:bubble3D val="0"/>
            <c:spPr>
              <a:solidFill>
                <a:srgbClr val="0672CB"/>
              </a:solidFill>
              <a:ln w="19050">
                <a:noFill/>
              </a:ln>
              <a:effectLst/>
            </c:spPr>
            <c:extLst>
              <c:ext xmlns:c16="http://schemas.microsoft.com/office/drawing/2014/chart" uri="{C3380CC4-5D6E-409C-BE32-E72D297353CC}">
                <c16:uniqueId val="{00000001-90C6-4A94-80CD-713EA3E19FE7}"/>
              </c:ext>
            </c:extLst>
          </c:dPt>
          <c:dPt>
            <c:idx val="1"/>
            <c:bubble3D val="0"/>
            <c:spPr>
              <a:solidFill>
                <a:srgbClr val="808080">
                  <a:lumMod val="20000"/>
                  <a:lumOff val="80000"/>
                  <a:alpha val="15000"/>
                </a:srgbClr>
              </a:solidFill>
              <a:ln w="19050">
                <a:noFill/>
              </a:ln>
              <a:effectLst/>
            </c:spPr>
            <c:extLst>
              <c:ext xmlns:c16="http://schemas.microsoft.com/office/drawing/2014/chart" uri="{C3380CC4-5D6E-409C-BE32-E72D297353CC}">
                <c16:uniqueId val="{00000003-90C6-4A94-80CD-713EA3E19FE7}"/>
              </c:ext>
            </c:extLst>
          </c:dPt>
          <c:dLbls>
            <c:dLbl>
              <c:idx val="0"/>
              <c:layout>
                <c:manualLayout>
                  <c:x val="-0.1969969609062025"/>
                  <c:y val="-0.34920665837822912"/>
                </c:manualLayout>
              </c:layout>
              <c:spPr>
                <a:noFill/>
                <a:ln>
                  <a:noFill/>
                </a:ln>
                <a:effectLst/>
              </c:spPr>
              <c:txPr>
                <a:bodyPr rot="0" spcFirstLastPara="1" vertOverflow="overflow" horzOverflow="overflow" vert="horz" wrap="square" lIns="38100" tIns="19050" rIns="38100" bIns="19050" anchor="ctr" anchorCtr="1">
                  <a:noAutofit/>
                </a:bodyPr>
                <a:lstStyle/>
                <a:p>
                  <a:pPr algn="ctr">
                    <a:defRPr sz="40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5965922798365445"/>
                      <c:h val="0.2047450830332164"/>
                    </c:manualLayout>
                  </c15:layout>
                </c:ext>
                <c:ext xmlns:c16="http://schemas.microsoft.com/office/drawing/2014/chart" uri="{C3380CC4-5D6E-409C-BE32-E72D297353CC}">
                  <c16:uniqueId val="{00000001-90C6-4A94-80CD-713EA3E19FE7}"/>
                </c:ext>
              </c:extLst>
            </c:dLbl>
            <c:dLbl>
              <c:idx val="1"/>
              <c:delete val="1"/>
              <c:extLst>
                <c:ext xmlns:c15="http://schemas.microsoft.com/office/drawing/2012/chart" uri="{CE6537A1-D6FC-4f65-9D91-7224C49458BB}">
                  <c15:layout>
                    <c:manualLayout>
                      <c:w val="0"/>
                      <c:h val="0"/>
                    </c:manualLayout>
                  </c15:layout>
                </c:ext>
                <c:ext xmlns:c16="http://schemas.microsoft.com/office/drawing/2014/chart" uri="{C3380CC4-5D6E-409C-BE32-E72D297353CC}">
                  <c16:uniqueId val="{00000003-90C6-4A94-80CD-713EA3E19FE7}"/>
                </c:ext>
              </c:extLst>
            </c:dLbl>
            <c:spPr>
              <a:noFill/>
              <a:ln>
                <a:noFill/>
              </a:ln>
              <a:effectLst/>
            </c:spPr>
            <c:txPr>
              <a:bodyPr rot="0" spcFirstLastPara="1" vertOverflow="overflow" horzOverflow="overflow" vert="horz" wrap="square" lIns="38100" tIns="19050" rIns="38100" bIns="19050" anchor="ctr" anchorCtr="1">
                <a:noAutofit/>
              </a:bodyPr>
              <a:lstStyle/>
              <a:p>
                <a:pPr>
                  <a:defRPr sz="40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noFill/>
                  <a:round/>
                </a:ln>
                <a:effectLst/>
              </c:spPr>
            </c:leaderLines>
            <c:extLst>
              <c:ext xmlns:c15="http://schemas.microsoft.com/office/drawing/2012/chart" uri="{CE6537A1-D6FC-4f65-9D91-7224C49458BB}"/>
            </c:extLst>
          </c:dLbls>
          <c:val>
            <c:numRef>
              <c:f>Sheet1!$B$3:$B$4</c:f>
              <c:numCache>
                <c:formatCode>0%</c:formatCode>
                <c:ptCount val="2"/>
                <c:pt idx="0">
                  <c:v>0.75</c:v>
                </c:pt>
                <c:pt idx="1">
                  <c:v>0.25</c:v>
                </c:pt>
              </c:numCache>
            </c:numRef>
          </c:val>
          <c:extLst>
            <c:ext xmlns:c16="http://schemas.microsoft.com/office/drawing/2014/chart" uri="{C3380CC4-5D6E-409C-BE32-E72D297353CC}">
              <c16:uniqueId val="{00000004-90C6-4A94-80CD-713EA3E19FE7}"/>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1" u="none" strike="noStrike" kern="1200" spc="0" baseline="0">
                <a:solidFill>
                  <a:srgbClr val="C8C9C7"/>
                </a:solidFill>
                <a:latin typeface="+mn-lt"/>
                <a:ea typeface="+mn-ea"/>
                <a:cs typeface="+mn-cs"/>
              </a:defRPr>
            </a:pPr>
            <a:r>
              <a:rPr lang="en-US">
                <a:solidFill>
                  <a:schemeClr val="accent1"/>
                </a:solidFill>
              </a:rPr>
              <a:t>Global</a:t>
            </a:r>
          </a:p>
        </c:rich>
      </c:tx>
      <c:layout>
        <c:manualLayout>
          <c:xMode val="edge"/>
          <c:yMode val="edge"/>
          <c:x val="0.43653762029746279"/>
          <c:y val="0.71756780402449694"/>
        </c:manualLayout>
      </c:layout>
      <c:overlay val="1"/>
      <c:spPr>
        <a:noFill/>
        <a:ln>
          <a:noFill/>
        </a:ln>
        <a:effectLst/>
      </c:spPr>
      <c:txPr>
        <a:bodyPr rot="0" spcFirstLastPara="1" vertOverflow="ellipsis" vert="horz" wrap="square" anchor="ctr" anchorCtr="1"/>
        <a:lstStyle/>
        <a:p>
          <a:pPr>
            <a:defRPr sz="1000" b="0" i="1" u="none" strike="noStrike" kern="1200" spc="0" baseline="0">
              <a:solidFill>
                <a:srgbClr val="C8C9C7"/>
              </a:solidFill>
              <a:latin typeface="+mn-lt"/>
              <a:ea typeface="+mn-ea"/>
              <a:cs typeface="+mn-cs"/>
            </a:defRPr>
          </a:pPr>
          <a:endParaRPr lang="en-US"/>
        </a:p>
      </c:txPr>
    </c:title>
    <c:autoTitleDeleted val="0"/>
    <c:plotArea>
      <c:layout/>
      <c:doughnutChart>
        <c:varyColors val="1"/>
        <c:ser>
          <c:idx val="0"/>
          <c:order val="0"/>
          <c:tx>
            <c:strRef>
              <c:f>Sheet1!$B$2</c:f>
              <c:strCache>
                <c:ptCount val="1"/>
                <c:pt idx="0">
                  <c:v>Global</c:v>
                </c:pt>
              </c:strCache>
            </c:strRef>
          </c:tx>
          <c:spPr>
            <a:ln>
              <a:noFill/>
            </a:ln>
          </c:spPr>
          <c:dPt>
            <c:idx val="0"/>
            <c:bubble3D val="0"/>
            <c:spPr>
              <a:solidFill>
                <a:srgbClr val="0672CB"/>
              </a:solidFill>
              <a:ln w="19050">
                <a:noFill/>
              </a:ln>
              <a:effectLst/>
            </c:spPr>
            <c:extLst>
              <c:ext xmlns:c16="http://schemas.microsoft.com/office/drawing/2014/chart" uri="{C3380CC4-5D6E-409C-BE32-E72D297353CC}">
                <c16:uniqueId val="{00000001-3771-451A-AC74-F314636516D7}"/>
              </c:ext>
            </c:extLst>
          </c:dPt>
          <c:dPt>
            <c:idx val="1"/>
            <c:bubble3D val="0"/>
            <c:spPr>
              <a:solidFill>
                <a:srgbClr val="808080">
                  <a:lumMod val="20000"/>
                  <a:lumOff val="80000"/>
                  <a:alpha val="15000"/>
                </a:srgbClr>
              </a:solidFill>
              <a:ln w="19050">
                <a:noFill/>
              </a:ln>
              <a:effectLst/>
            </c:spPr>
            <c:extLst>
              <c:ext xmlns:c16="http://schemas.microsoft.com/office/drawing/2014/chart" uri="{C3380CC4-5D6E-409C-BE32-E72D297353CC}">
                <c16:uniqueId val="{00000003-3771-451A-AC74-F314636516D7}"/>
              </c:ext>
            </c:extLst>
          </c:dPt>
          <c:dLbls>
            <c:dLbl>
              <c:idx val="0"/>
              <c:layout>
                <c:manualLayout>
                  <c:x val="-6.0709625669680904E-2"/>
                  <c:y val="-0.47053096894248764"/>
                </c:manualLayout>
              </c:layout>
              <c:spPr>
                <a:noFill/>
                <a:ln>
                  <a:noFill/>
                </a:ln>
                <a:effectLst/>
              </c:spPr>
              <c:txPr>
                <a:bodyPr rot="0" spcFirstLastPara="1" vertOverflow="overflow" horzOverflow="overflow" vert="horz" wrap="square" lIns="38100" tIns="19050" rIns="38100" bIns="19050" anchor="ctr" anchorCtr="1">
                  <a:noAutofit/>
                </a:bodyPr>
                <a:lstStyle/>
                <a:p>
                  <a:pPr algn="ctr">
                    <a:defRPr sz="40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5965922798365445"/>
                      <c:h val="0.2047450830332164"/>
                    </c:manualLayout>
                  </c15:layout>
                </c:ext>
                <c:ext xmlns:c16="http://schemas.microsoft.com/office/drawing/2014/chart" uri="{C3380CC4-5D6E-409C-BE32-E72D297353CC}">
                  <c16:uniqueId val="{00000001-3771-451A-AC74-F314636516D7}"/>
                </c:ext>
              </c:extLst>
            </c:dLbl>
            <c:dLbl>
              <c:idx val="1"/>
              <c:delete val="1"/>
              <c:extLst>
                <c:ext xmlns:c15="http://schemas.microsoft.com/office/drawing/2012/chart" uri="{CE6537A1-D6FC-4f65-9D91-7224C49458BB}">
                  <c15:layout>
                    <c:manualLayout>
                      <c:w val="0"/>
                      <c:h val="0"/>
                    </c:manualLayout>
                  </c15:layout>
                </c:ext>
                <c:ext xmlns:c16="http://schemas.microsoft.com/office/drawing/2014/chart" uri="{C3380CC4-5D6E-409C-BE32-E72D297353CC}">
                  <c16:uniqueId val="{00000003-3771-451A-AC74-F314636516D7}"/>
                </c:ext>
              </c:extLst>
            </c:dLbl>
            <c:spPr>
              <a:noFill/>
              <a:ln>
                <a:noFill/>
              </a:ln>
              <a:effectLst/>
            </c:spPr>
            <c:txPr>
              <a:bodyPr rot="0" spcFirstLastPara="1" vertOverflow="overflow" horzOverflow="overflow" vert="horz" wrap="square" lIns="38100" tIns="19050" rIns="38100" bIns="19050" anchor="ctr" anchorCtr="1">
                <a:noAutofit/>
              </a:bodyPr>
              <a:lstStyle/>
              <a:p>
                <a:pPr>
                  <a:defRPr sz="40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noFill/>
                  <a:round/>
                </a:ln>
                <a:effectLst/>
              </c:spPr>
            </c:leaderLines>
            <c:extLst>
              <c:ext xmlns:c15="http://schemas.microsoft.com/office/drawing/2012/chart" uri="{CE6537A1-D6FC-4f65-9D91-7224C49458BB}"/>
            </c:extLst>
          </c:dLbls>
          <c:val>
            <c:numRef>
              <c:f>Sheet1!$B$3:$B$4</c:f>
              <c:numCache>
                <c:formatCode>0%</c:formatCode>
                <c:ptCount val="2"/>
                <c:pt idx="0">
                  <c:v>0.94</c:v>
                </c:pt>
                <c:pt idx="1">
                  <c:v>6.0000000000000053E-2</c:v>
                </c:pt>
              </c:numCache>
            </c:numRef>
          </c:val>
          <c:extLst>
            <c:ext xmlns:c16="http://schemas.microsoft.com/office/drawing/2014/chart" uri="{C3380CC4-5D6E-409C-BE32-E72D297353CC}">
              <c16:uniqueId val="{00000004-3771-451A-AC74-F314636516D7}"/>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1" u="none" strike="noStrike" kern="1200" spc="0" baseline="0">
                <a:solidFill>
                  <a:srgbClr val="C8C9C7"/>
                </a:solidFill>
                <a:latin typeface="+mn-lt"/>
                <a:ea typeface="+mn-ea"/>
                <a:cs typeface="+mn-cs"/>
              </a:defRPr>
            </a:pPr>
            <a:r>
              <a:rPr lang="en-US">
                <a:solidFill>
                  <a:schemeClr val="accent1"/>
                </a:solidFill>
              </a:rPr>
              <a:t>Global</a:t>
            </a:r>
          </a:p>
        </c:rich>
      </c:tx>
      <c:layout>
        <c:manualLayout>
          <c:xMode val="edge"/>
          <c:yMode val="edge"/>
          <c:x val="0.43653762029746279"/>
          <c:y val="0.71756780402449694"/>
        </c:manualLayout>
      </c:layout>
      <c:overlay val="1"/>
      <c:spPr>
        <a:noFill/>
        <a:ln>
          <a:noFill/>
        </a:ln>
        <a:effectLst/>
      </c:spPr>
      <c:txPr>
        <a:bodyPr rot="0" spcFirstLastPara="1" vertOverflow="ellipsis" vert="horz" wrap="square" anchor="ctr" anchorCtr="1"/>
        <a:lstStyle/>
        <a:p>
          <a:pPr>
            <a:defRPr sz="1000" b="0" i="1" u="none" strike="noStrike" kern="1200" spc="0" baseline="0">
              <a:solidFill>
                <a:srgbClr val="C8C9C7"/>
              </a:solidFill>
              <a:latin typeface="+mn-lt"/>
              <a:ea typeface="+mn-ea"/>
              <a:cs typeface="+mn-cs"/>
            </a:defRPr>
          </a:pPr>
          <a:endParaRPr lang="en-US"/>
        </a:p>
      </c:txPr>
    </c:title>
    <c:autoTitleDeleted val="0"/>
    <c:plotArea>
      <c:layout/>
      <c:doughnutChart>
        <c:varyColors val="1"/>
        <c:ser>
          <c:idx val="0"/>
          <c:order val="0"/>
          <c:tx>
            <c:strRef>
              <c:f>Sheet1!$B$2</c:f>
              <c:strCache>
                <c:ptCount val="1"/>
                <c:pt idx="0">
                  <c:v>Global</c:v>
                </c:pt>
              </c:strCache>
            </c:strRef>
          </c:tx>
          <c:spPr>
            <a:ln>
              <a:noFill/>
            </a:ln>
          </c:spPr>
          <c:dPt>
            <c:idx val="0"/>
            <c:bubble3D val="0"/>
            <c:spPr>
              <a:solidFill>
                <a:srgbClr val="0672CB"/>
              </a:solidFill>
              <a:ln w="19050">
                <a:noFill/>
              </a:ln>
              <a:effectLst/>
            </c:spPr>
            <c:extLst>
              <c:ext xmlns:c16="http://schemas.microsoft.com/office/drawing/2014/chart" uri="{C3380CC4-5D6E-409C-BE32-E72D297353CC}">
                <c16:uniqueId val="{00000001-9EED-4FBD-91FF-975D02C0A31B}"/>
              </c:ext>
            </c:extLst>
          </c:dPt>
          <c:dPt>
            <c:idx val="1"/>
            <c:bubble3D val="0"/>
            <c:spPr>
              <a:solidFill>
                <a:srgbClr val="808080">
                  <a:lumMod val="20000"/>
                  <a:lumOff val="80000"/>
                  <a:alpha val="15000"/>
                </a:srgbClr>
              </a:solidFill>
              <a:ln w="19050">
                <a:noFill/>
              </a:ln>
              <a:effectLst/>
            </c:spPr>
            <c:extLst>
              <c:ext xmlns:c16="http://schemas.microsoft.com/office/drawing/2014/chart" uri="{C3380CC4-5D6E-409C-BE32-E72D297353CC}">
                <c16:uniqueId val="{00000003-9EED-4FBD-91FF-975D02C0A31B}"/>
              </c:ext>
            </c:extLst>
          </c:dPt>
          <c:dLbls>
            <c:dLbl>
              <c:idx val="0"/>
              <c:layout>
                <c:manualLayout>
                  <c:x val="-0.13383899278215222"/>
                  <c:y val="-0.44043484798775151"/>
                </c:manualLayout>
              </c:layout>
              <c:spPr>
                <a:noFill/>
                <a:ln>
                  <a:noFill/>
                </a:ln>
                <a:effectLst/>
              </c:spPr>
              <c:txPr>
                <a:bodyPr rot="0" spcFirstLastPara="1" vertOverflow="overflow" horzOverflow="overflow" vert="horz" wrap="square" lIns="38100" tIns="19050" rIns="38100" bIns="19050" anchor="ctr" anchorCtr="1">
                  <a:noAutofit/>
                </a:bodyPr>
                <a:lstStyle/>
                <a:p>
                  <a:pPr algn="ctr">
                    <a:defRPr sz="40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5965922798365445"/>
                      <c:h val="0.2047450830332164"/>
                    </c:manualLayout>
                  </c15:layout>
                </c:ext>
                <c:ext xmlns:c16="http://schemas.microsoft.com/office/drawing/2014/chart" uri="{C3380CC4-5D6E-409C-BE32-E72D297353CC}">
                  <c16:uniqueId val="{00000001-9EED-4FBD-91FF-975D02C0A31B}"/>
                </c:ext>
              </c:extLst>
            </c:dLbl>
            <c:dLbl>
              <c:idx val="1"/>
              <c:delete val="1"/>
              <c:extLst>
                <c:ext xmlns:c15="http://schemas.microsoft.com/office/drawing/2012/chart" uri="{CE6537A1-D6FC-4f65-9D91-7224C49458BB}">
                  <c15:layout>
                    <c:manualLayout>
                      <c:w val="0"/>
                      <c:h val="0"/>
                    </c:manualLayout>
                  </c15:layout>
                </c:ext>
                <c:ext xmlns:c16="http://schemas.microsoft.com/office/drawing/2014/chart" uri="{C3380CC4-5D6E-409C-BE32-E72D297353CC}">
                  <c16:uniqueId val="{00000003-9EED-4FBD-91FF-975D02C0A31B}"/>
                </c:ext>
              </c:extLst>
            </c:dLbl>
            <c:spPr>
              <a:noFill/>
              <a:ln>
                <a:noFill/>
              </a:ln>
              <a:effectLst/>
            </c:spPr>
            <c:txPr>
              <a:bodyPr rot="0" spcFirstLastPara="1" vertOverflow="overflow" horzOverflow="overflow" vert="horz" wrap="square" lIns="38100" tIns="19050" rIns="38100" bIns="19050" anchor="ctr" anchorCtr="1">
                <a:noAutofit/>
              </a:bodyPr>
              <a:lstStyle/>
              <a:p>
                <a:pPr>
                  <a:defRPr sz="400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noFill/>
                  <a:round/>
                </a:ln>
                <a:effectLst/>
              </c:spPr>
            </c:leaderLines>
            <c:extLst>
              <c:ext xmlns:c15="http://schemas.microsoft.com/office/drawing/2012/chart" uri="{CE6537A1-D6FC-4f65-9D91-7224C49458BB}"/>
            </c:extLst>
          </c:dLbls>
          <c:val>
            <c:numRef>
              <c:f>Sheet1!$B$3:$B$4</c:f>
              <c:numCache>
                <c:formatCode>0%</c:formatCode>
                <c:ptCount val="2"/>
                <c:pt idx="0">
                  <c:v>0.89</c:v>
                </c:pt>
                <c:pt idx="1">
                  <c:v>0.10999999999999999</c:v>
                </c:pt>
              </c:numCache>
            </c:numRef>
          </c:val>
          <c:extLst>
            <c:ext xmlns:c16="http://schemas.microsoft.com/office/drawing/2014/chart" uri="{C3380CC4-5D6E-409C-BE32-E72D297353CC}">
              <c16:uniqueId val="{00000004-9EED-4FBD-91FF-975D02C0A31B}"/>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7FFFFD34_7E08BAB9.xml><?xml version="1.0" encoding="utf-8"?>
<p188:cmLst xmlns:a="http://schemas.openxmlformats.org/drawingml/2006/main" xmlns:r="http://schemas.openxmlformats.org/officeDocument/2006/relationships" xmlns:p188="http://schemas.microsoft.com/office/powerpoint/2018/8/main">
  <p188:cm id="{3D9E5EB3-615B-4D69-839A-C0D8DFD361BA}" authorId="{C3DDF0F5-C413-8950-D075-7ABE30ADE7B3}" status="resolved" created="2026-02-11T17:26:56.656" complete="100000">
    <ac:deMkLst xmlns:ac="http://schemas.microsoft.com/office/drawing/2013/main/command">
      <pc:docMk xmlns:pc="http://schemas.microsoft.com/office/powerpoint/2013/main/command"/>
      <pc:sldMk xmlns:pc="http://schemas.microsoft.com/office/powerpoint/2013/main/command" cId="2114501305" sldId="2147482932"/>
      <ac:spMk id="8" creationId="{265F0F33-09D4-51D1-03CE-88DE10BA85E9}"/>
    </ac:deMkLst>
    <p188:txBody>
      <a:bodyPr/>
      <a:lstStyle/>
      <a:p>
        <a:r>
          <a:rPr lang="en-US"/>
          <a:t>[@Menon, Sharika] I added the Multisystem Mgmt slide to the AIOps section. See slide 79 – it only pertains to PowerStore so figured it worked best in that section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E8D4E-5AB1-4AC0-940D-9F06D16945C6}"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743F8F-83C4-4F49-AE39-D06579483466}" type="slidenum">
              <a:rPr lang="en-US" smtClean="0"/>
              <a:t>‹#›</a:t>
            </a:fld>
            <a:endParaRPr lang="en-US"/>
          </a:p>
        </p:txBody>
      </p:sp>
    </p:spTree>
    <p:extLst>
      <p:ext uri="{BB962C8B-B14F-4D97-AF65-F5344CB8AC3E}">
        <p14:creationId xmlns:p14="http://schemas.microsoft.com/office/powerpoint/2010/main" val="1822053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dellemc.com/resources/en-us/asset/analyst-reports/products/storage/powerflex-idc-business-value-snapshot.pdf.external"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www.delltechnologies.com/asset/en-us/products/storage/industry-market/idc-the-business-value-of-dell-powerflex.pdf"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delltechnologies.com/en-us/dt/case-studies-customer-stories/index.htm#sort=%40desteaserdate%20descending%3B%40commondisplaydate%20descending&amp;numberOfResults=15"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www.dell.com/en-us/dt/case-studies-customer-stories/emirates-nbd.htm#pdf-overlay=//www.delltechnologies.com/asset/en-us/products/storage/customer-stories-case-studies/emirates-nbd-bank-written-case-study.pdf"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datacenterdynamics.com/en/news/michael-dell-ai-to-drive-data-center-demand-up-100-fold-over-next-10-yea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GB" sz="1200" i="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NOTES FOR PRESENTER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200" i="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(Hidden Slide, Internal Use Only – Delete Before Presenting)</a:t>
            </a:r>
          </a:p>
          <a:p>
            <a:pPr marL="0" marR="0" lvl="0" indent="0">
              <a:lnSpc>
                <a:spcPct val="107000"/>
              </a:lnSpc>
              <a:spcBef>
                <a:spcPts val="0"/>
              </a:spcBef>
              <a:spcAft>
                <a:spcPts val="800"/>
              </a:spcAft>
              <a:buFont typeface="Arial" panose="020B0604020202020204" pitchFamily="34" charset="0"/>
              <a:buNone/>
              <a:tabLst>
                <a:tab pos="457200" algn="l"/>
              </a:tabLs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200" b="1">
                <a:effectLst/>
                <a:latin typeface="Calibri" panose="020F0502020204030204" pitchFamily="34" charset="0"/>
                <a:ea typeface="Calibri" panose="020F0502020204030204" pitchFamily="34" charset="0"/>
                <a:cs typeface="Times New Roman" panose="02020603050405020304" pitchFamily="18" charset="0"/>
              </a:rPr>
              <a:t>Speaker notes contain: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GB" sz="1200" i="1">
                <a:effectLst/>
                <a:latin typeface="Calibri" panose="020F0502020204030204" pitchFamily="34" charset="0"/>
                <a:ea typeface="Calibri" panose="020F0502020204030204" pitchFamily="34" charset="0"/>
                <a:cs typeface="Times New Roman" panose="02020603050405020304" pitchFamily="18" charset="0"/>
              </a:rPr>
              <a:t>Script s</a:t>
            </a:r>
            <a:r>
              <a:rPr lang="en-GB" sz="1200">
                <a:effectLst/>
                <a:latin typeface="Calibri" panose="020F0502020204030204" pitchFamily="34" charset="0"/>
                <a:ea typeface="Calibri" panose="020F0502020204030204" pitchFamily="34" charset="0"/>
                <a:cs typeface="Times New Roman" panose="02020603050405020304" pitchFamily="18" charset="0"/>
              </a:rPr>
              <a:t>ection which supplies a detailed talk track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Because the speaker notes have a lot of internal information and guidance to you as presenters, please only share the slides externally in PDF format without speaker notes.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46743F8F-83C4-4F49-AE39-D06579483466}" type="slidenum">
              <a:rPr lang="en-US" smtClean="0"/>
              <a:t>1</a:t>
            </a:fld>
            <a:endParaRPr lang="en-US"/>
          </a:p>
        </p:txBody>
      </p:sp>
    </p:spTree>
    <p:extLst>
      <p:ext uri="{BB962C8B-B14F-4D97-AF65-F5344CB8AC3E}">
        <p14:creationId xmlns:p14="http://schemas.microsoft.com/office/powerpoint/2010/main" val="30772535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1AC7E-8716-95DF-BAF2-5D3427022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6140C-782C-286B-26C4-3CA12A076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1F097-7AAD-AC84-4D4B-0201E9B28C58}"/>
              </a:ext>
            </a:extLst>
          </p:cNvPr>
          <p:cNvSpPr>
            <a:spLocks noGrp="1"/>
          </p:cNvSpPr>
          <p:nvPr>
            <p:ph type="body" idx="1"/>
          </p:nvPr>
        </p:nvSpPr>
        <p:spPr/>
        <p:txBody>
          <a:bodyPr/>
          <a:lstStyle/>
          <a:p>
            <a:r>
              <a:rPr lang="en-US" sz="800" b="0" i="0">
                <a:solidFill>
                  <a:srgbClr val="262627"/>
                </a:solidFill>
                <a:effectLst/>
                <a:latin typeface="Diatype"/>
              </a:rPr>
              <a:t>Dell Technologies' storage and data protection portfolios are crafted to empower organizations by meeting their unique data needs with efficient, resilient, and future-ready solutions. Designed to handle the demands of evolving workloads, these products deliver the flexibility and resilience businesses require to succeed, whether you're a small startup or a global enterprise. </a:t>
            </a:r>
          </a:p>
          <a:p>
            <a:endParaRPr lang="en-US" sz="800" b="0" i="0">
              <a:solidFill>
                <a:srgbClr val="262627"/>
              </a:solidFill>
              <a:effectLst/>
              <a:latin typeface="Diatype"/>
            </a:endParaRPr>
          </a:p>
          <a:p>
            <a:r>
              <a:rPr lang="en-US" sz="900">
                <a:effectLst/>
              </a:rPr>
              <a:t>Dell offers purpose-built solutions tailored for your most critical workloads. </a:t>
            </a:r>
            <a:endParaRPr lang="en-US" sz="800" b="0" i="0">
              <a:solidFill>
                <a:srgbClr val="262627"/>
              </a:solidFill>
              <a:effectLst/>
              <a:latin typeface="Diatype"/>
            </a:endParaRPr>
          </a:p>
          <a:p>
            <a:pPr marL="285750" indent="-285750">
              <a:buFont typeface="Arial" panose="020B0604020202020204" pitchFamily="34" charset="0"/>
              <a:buChar char="•"/>
            </a:pPr>
            <a:r>
              <a:rPr lang="en-US" sz="900" b="1" err="1">
                <a:effectLst/>
              </a:rPr>
              <a:t>PowerStore</a:t>
            </a:r>
            <a:r>
              <a:rPr lang="en-US" sz="900">
                <a:effectLst/>
              </a:rPr>
              <a:t> is designed for private cloud and is highly programmable with end-to-end ecosystem integrations, allowing you to provision advanced storage services directly from your preferred management or orchestration platform. Unified and all-flash, it offers future-proof flexibility, ease of use, and unmatched efficiency through AI-driven automation—perfect for diverse workloads like databases , virtual machines and containers.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err="1">
                <a:effectLst/>
              </a:rPr>
              <a:t>PowerScale</a:t>
            </a:r>
            <a:r>
              <a:rPr lang="en-US" sz="900">
                <a:effectLst/>
              </a:rPr>
              <a:t> is your go-to for scalable AI-ready storage, built for handling breakthroughs in data. Unified file and object enterprise storage with speed, scale and security to power modern apps and AI. Accelerate performance and optimize data-intensive workloads. Adapt seamlessly and scale effortlessly across all environments. Ensure data is always secure and readily accessible, anywhere.</a:t>
            </a:r>
          </a:p>
          <a:p>
            <a:pPr marL="285750" indent="-285750">
              <a:buFont typeface="Arial" panose="020B0604020202020204" pitchFamily="34" charset="0"/>
              <a:buChar char="•"/>
            </a:pPr>
            <a:r>
              <a:rPr lang="en-US" sz="900">
                <a:effectLst/>
              </a:rPr>
              <a:t>And </a:t>
            </a:r>
            <a:r>
              <a:rPr lang="en-US" sz="900" b="1">
                <a:effectLst/>
              </a:rPr>
              <a:t>PowerProtect Data Domain </a:t>
            </a:r>
            <a:r>
              <a:rPr lang="en-US" sz="900">
                <a:effectLst/>
              </a:rPr>
              <a:t>delivers unmatched data protection with industry-leading functionality for backup and recovery. PowerProtect Data Domain and PowerProtect Data Manager for end-to-end backup solutions, integration with </a:t>
            </a:r>
            <a:r>
              <a:rPr lang="en-US" sz="900" err="1">
                <a:effectLst/>
              </a:rPr>
              <a:t>multicloud</a:t>
            </a:r>
            <a:r>
              <a:rPr lang="en-US" sz="900">
                <a:effectLst/>
              </a:rPr>
              <a:t> platforms, and industry-leading data reduction guarantees to optimize costs.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solidFill>
                  <a:srgbClr val="262627"/>
                </a:solidFill>
                <a:effectLst/>
                <a:latin typeface="Diatype"/>
              </a:rPr>
              <a:t>Critical to maintaining business agility without vendor lock-in, Dell </a:t>
            </a:r>
            <a:r>
              <a:rPr lang="en-US" sz="800" b="0" i="0">
                <a:solidFill>
                  <a:srgbClr val="000000"/>
                </a:solidFill>
                <a:effectLst/>
                <a:latin typeface="Diatype"/>
              </a:rPr>
              <a:t>supports an </a:t>
            </a:r>
            <a:r>
              <a:rPr lang="en-US" sz="800" b="1" i="0">
                <a:solidFill>
                  <a:srgbClr val="000000"/>
                </a:solidFill>
                <a:effectLst/>
                <a:latin typeface="Diatype"/>
              </a:rPr>
              <a:t>open ecosystem </a:t>
            </a:r>
            <a:r>
              <a:rPr lang="en-US" sz="800" b="0" i="0">
                <a:solidFill>
                  <a:srgbClr val="000000"/>
                </a:solidFill>
                <a:effectLst/>
                <a:latin typeface="Diatype"/>
              </a:rPr>
              <a:t>that easily integrates with existing platforms, public clouds, and SaaS environments. With hypervisor-agnostic, API-driven technologies, we ensure seamless operations and reliable performance across your IT infrastructure.</a:t>
            </a:r>
            <a:endParaRPr lang="en-US" sz="800" b="0" i="0">
              <a:solidFill>
                <a:srgbClr val="262627"/>
              </a:solidFill>
              <a:effectLst/>
              <a:latin typeface="Diatype"/>
            </a:endParaRPr>
          </a:p>
          <a:p>
            <a:pPr marL="0" indent="0" rtl="0">
              <a:buFont typeface="Arial" panose="020B0604020202020204" pitchFamily="34" charset="0"/>
              <a:buNone/>
            </a:pPr>
            <a:endParaRPr lang="en-US" sz="900"/>
          </a:p>
          <a:p>
            <a:pPr rtl="0">
              <a:buNone/>
            </a:pPr>
            <a:r>
              <a:rPr lang="en-US" sz="900">
                <a:effectLst/>
              </a:rPr>
              <a:t>At the center of Dell's storage ecosystem lies </a:t>
            </a:r>
            <a:r>
              <a:rPr lang="en-US" sz="900" b="1">
                <a:effectLst/>
              </a:rPr>
              <a:t>AIOps</a:t>
            </a:r>
            <a:r>
              <a:rPr lang="en-US" sz="900">
                <a:effectLst/>
              </a:rPr>
              <a:t> for AI-powered IT insights. </a:t>
            </a:r>
            <a:r>
              <a:rPr lang="en-US" sz="900" b="1">
                <a:effectLst/>
              </a:rPr>
              <a:t>Infrastructure Observability</a:t>
            </a:r>
            <a:r>
              <a:rPr lang="en-US" sz="900">
                <a:effectLst/>
              </a:rPr>
              <a:t> enhances performance monitoring and resolves infrastructure issues 10x faster.  With AIOps, managing IT environments becomes simpler and more proactive. It’s a crucial part of Dell being your trusted technology partner.</a:t>
            </a:r>
          </a:p>
          <a:p>
            <a:pPr marL="171450" indent="-171450" rtl="0">
              <a:buFont typeface="Arial" panose="020B0604020202020204" pitchFamily="34" charset="0"/>
              <a:buChar char="•"/>
            </a:pPr>
            <a:endParaRPr lang="en-US" sz="900">
              <a:effectLst/>
            </a:endParaRPr>
          </a:p>
          <a:p>
            <a:pPr marL="0" indent="0" rtl="0">
              <a:buFont typeface="Arial" panose="020B0604020202020204" pitchFamily="34" charset="0"/>
              <a:buNone/>
            </a:pPr>
            <a:r>
              <a:rPr lang="en-US" sz="900" b="0" i="0">
                <a:solidFill>
                  <a:srgbClr val="262627"/>
                </a:solidFill>
                <a:effectLst/>
                <a:latin typeface="Diatype"/>
              </a:rPr>
              <a:t>By combining advanced technology with scalable options, Dell Technologies ensures that organizations of all sizes can confidently manage, protect, and leverage their data for lasting success.</a:t>
            </a:r>
            <a:endParaRPr lang="en-US" sz="900"/>
          </a:p>
          <a:p>
            <a:endParaRPr lang="en-US" sz="800"/>
          </a:p>
          <a:p>
            <a:endParaRPr lang="en-US" sz="800"/>
          </a:p>
          <a:p>
            <a:endParaRPr lang="en-US" sz="900"/>
          </a:p>
        </p:txBody>
      </p:sp>
    </p:spTree>
    <p:extLst>
      <p:ext uri="{BB962C8B-B14F-4D97-AF65-F5344CB8AC3E}">
        <p14:creationId xmlns:p14="http://schemas.microsoft.com/office/powerpoint/2010/main" val="1985541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8E0BE-50DC-AE41-96A0-B32DFB7FF6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AEFD60-F248-6224-41E5-897D3E495A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98436B-6C4D-1D6F-E28C-9D0F40F4796D}"/>
              </a:ext>
            </a:extLst>
          </p:cNvPr>
          <p:cNvSpPr>
            <a:spLocks noGrp="1"/>
          </p:cNvSpPr>
          <p:nvPr>
            <p:ph type="body" idx="1"/>
          </p:nvPr>
        </p:nvSpPr>
        <p:spPr/>
        <p:txBody>
          <a:bodyPr/>
          <a:lstStyle/>
          <a:p>
            <a:r>
              <a:rPr lang="en-US" sz="800" b="0" i="0">
                <a:solidFill>
                  <a:srgbClr val="262627"/>
                </a:solidFill>
                <a:effectLst/>
                <a:latin typeface="Diatype"/>
              </a:rPr>
              <a:t>Dell Technologies' storage and data protection portfolios are crafted to empower organizations by meeting their unique data needs with smart, flexible, and resilient solutions. Designed to handle the demands of evolving workloads, these products deliver the flexibility and resilience businesses require to succeed, whether you're a small startup or a global enterprise. </a:t>
            </a:r>
            <a:endParaRPr lang="en-US" sz="800"/>
          </a:p>
          <a:p>
            <a:endParaRPr lang="en-US" sz="800"/>
          </a:p>
          <a:p>
            <a:pPr rtl="0">
              <a:buNone/>
            </a:pPr>
            <a:r>
              <a:rPr lang="en-US" sz="800">
                <a:effectLst/>
              </a:rPr>
              <a:t>First, let's look at </a:t>
            </a:r>
            <a:r>
              <a:rPr lang="en-US" sz="800" b="1" u="sng">
                <a:effectLst/>
              </a:rPr>
              <a:t>primary storage</a:t>
            </a:r>
            <a:r>
              <a:rPr lang="en-US" sz="800">
                <a:effectLst/>
              </a:rPr>
              <a:t>, purpose-built for </a:t>
            </a:r>
            <a:r>
              <a:rPr lang="en-US" sz="800" b="1">
                <a:effectLst/>
              </a:rPr>
              <a:t>private cloud environments</a:t>
            </a:r>
            <a:r>
              <a:rPr lang="en-US" sz="800">
                <a:effectLst/>
              </a:rPr>
              <a:t>, where speed, reliability, and scalability are crucial. Our offerings include:</a:t>
            </a:r>
            <a:endParaRPr lang="en-US" sz="800"/>
          </a:p>
          <a:p>
            <a:pPr marL="171450" indent="-171450">
              <a:buFont typeface="Arial" panose="020B0604020202020204" pitchFamily="34" charset="0"/>
              <a:buChar char="•"/>
            </a:pPr>
            <a:r>
              <a:rPr lang="en-US" sz="800" b="1" err="1">
                <a:effectLst/>
              </a:rPr>
              <a:t>PowerStore</a:t>
            </a:r>
            <a:r>
              <a:rPr lang="en-US" sz="800">
                <a:effectLst/>
              </a:rPr>
              <a:t>: Unified and all-flash, it offers future-proof flexibility, ease of use, and unmatched efficiency through AI-driven automation—perfect for diverse workloads like databases , virtual machines and containers. </a:t>
            </a:r>
            <a:endParaRPr lang="en-US" sz="800"/>
          </a:p>
          <a:p>
            <a:pPr marL="171450" indent="-171450">
              <a:buFont typeface="Arial" panose="020B0604020202020204" pitchFamily="34" charset="0"/>
              <a:buChar char="•"/>
            </a:pPr>
            <a:r>
              <a:rPr lang="en-US" sz="800" b="1" err="1">
                <a:effectLst/>
              </a:rPr>
              <a:t>PowerMax</a:t>
            </a:r>
            <a:r>
              <a:rPr lang="en-US" sz="800">
                <a:effectLst/>
              </a:rPr>
              <a:t>: Designed for mission-critical applications requiring extraordinary performance and resiliency. With its scale-out architecture, AI delegation, and industry-leading cyber resiliency, </a:t>
            </a:r>
            <a:r>
              <a:rPr lang="en-US" sz="800" err="1">
                <a:effectLst/>
              </a:rPr>
              <a:t>PowerMax</a:t>
            </a:r>
            <a:r>
              <a:rPr lang="en-US" sz="800">
                <a:effectLst/>
              </a:rPr>
              <a:t> delivers peace of mind for critical data environments. </a:t>
            </a:r>
            <a:endParaRPr lang="en-US" sz="800"/>
          </a:p>
          <a:p>
            <a:pPr marL="171450" indent="-171450">
              <a:buFont typeface="Arial" panose="020B0604020202020204" pitchFamily="34" charset="0"/>
              <a:buChar char="•"/>
            </a:pPr>
            <a:r>
              <a:rPr lang="en-US" sz="800" b="1" err="1">
                <a:effectLst/>
              </a:rPr>
              <a:t>PowerFlex</a:t>
            </a:r>
            <a:r>
              <a:rPr lang="en-US" sz="800">
                <a:effectLst/>
              </a:rPr>
              <a:t>: Ideal for software-defined infrastructure. It provides extreme scalability, enabling independent scaling of compute and storage, and supports mixed workloads on a universal platform. </a:t>
            </a:r>
            <a:endParaRPr lang="en-US" sz="800"/>
          </a:p>
          <a:p>
            <a:pPr marL="171450" indent="-171450" rtl="0">
              <a:buFont typeface="Arial" panose="020B0604020202020204" pitchFamily="34" charset="0"/>
              <a:buChar char="•"/>
            </a:pPr>
            <a:r>
              <a:rPr lang="en-US" sz="800">
                <a:effectLst/>
              </a:rPr>
              <a:t>These products ensure that transactional data operations run seamlessly, efficiently, and securely.</a:t>
            </a:r>
          </a:p>
          <a:p>
            <a:pPr marL="171450" indent="-171450" rtl="0">
              <a:buFont typeface="Arial" panose="020B0604020202020204" pitchFamily="34" charset="0"/>
              <a:buChar char="•"/>
            </a:pPr>
            <a:endParaRPr lang="en-US" sz="800">
              <a:effectLst/>
            </a:endParaRPr>
          </a:p>
          <a:p>
            <a:pPr rtl="0">
              <a:buNone/>
            </a:pPr>
            <a:r>
              <a:rPr lang="en-US" sz="1050" b="0" u="none">
                <a:effectLst/>
              </a:rPr>
              <a:t>Next, let’s look at </a:t>
            </a:r>
            <a:r>
              <a:rPr lang="en-US" sz="1050" b="1" u="sng">
                <a:effectLst/>
              </a:rPr>
              <a:t>Unstructured data storage solutions</a:t>
            </a:r>
            <a:r>
              <a:rPr lang="en-US" sz="1050" b="0" u="none">
                <a:effectLst/>
              </a:rPr>
              <a:t>, purpose-built for </a:t>
            </a:r>
            <a:r>
              <a:rPr lang="en-US" sz="1050" b="1" u="none">
                <a:effectLst/>
              </a:rPr>
              <a:t>AI/GenAI use cases</a:t>
            </a:r>
            <a:r>
              <a:rPr lang="en-US" sz="1050" b="0" u="none">
                <a:effectLst/>
              </a:rPr>
              <a:t>, </a:t>
            </a:r>
            <a:r>
              <a:rPr lang="en-US" sz="1050">
                <a:effectLst/>
              </a:rPr>
              <a:t>like files, images, and videos, requires flexible yet scalable storage solutions. Here’s how Dell delivers:</a:t>
            </a:r>
            <a:endParaRPr lang="en-US" sz="1050"/>
          </a:p>
          <a:p>
            <a:pPr marL="285750" indent="-285750">
              <a:buFont typeface="Arial" panose="020B0604020202020204" pitchFamily="34" charset="0"/>
              <a:buChar char="•"/>
            </a:pPr>
            <a:r>
              <a:rPr lang="en-US" sz="1050" b="1" err="1">
                <a:effectLst/>
              </a:rPr>
              <a:t>PowerScale</a:t>
            </a:r>
            <a:r>
              <a:rPr lang="en-US" sz="1050">
                <a:effectLst/>
              </a:rPr>
              <a:t>: Unified file storage built for modern apps and AI. Enterprise storage with power, scale and security to drive modern apps and  AI – from anywhere. Uncompromised performance, from </a:t>
            </a:r>
            <a:r>
              <a:rPr lang="en-US" sz="1050" err="1">
                <a:effectLst/>
              </a:rPr>
              <a:t>NVMe</a:t>
            </a:r>
            <a:r>
              <a:rPr lang="en-US" sz="1050">
                <a:effectLst/>
              </a:rPr>
              <a:t> all flash to feed GPUs, and the densest storage enclosures. Unprecedented scale, single file system, intelligent tiering, multi-protocol access, including S3. Unmatched safeguards, layered security and resilience, with compliance across industries. </a:t>
            </a:r>
          </a:p>
          <a:p>
            <a:pPr marL="285750" indent="-285750">
              <a:buFont typeface="Arial" panose="020B0604020202020204" pitchFamily="34" charset="0"/>
              <a:buChar char="•"/>
            </a:pPr>
            <a:r>
              <a:rPr lang="en-US" sz="1050" b="1" err="1">
                <a:effectLst/>
              </a:rPr>
              <a:t>ObjectScale</a:t>
            </a:r>
            <a:r>
              <a:rPr lang="en-US" sz="1050">
                <a:effectLst/>
              </a:rPr>
              <a:t>: The ultimate choice for cloud-native applications and secured archival. It excels in handling high volumes of unstructured data with unmatched efficiency and elasticity at lower TCO. </a:t>
            </a:r>
            <a:endParaRPr lang="en-US" sz="1050"/>
          </a:p>
          <a:p>
            <a:pPr marL="285750" indent="-285750" rtl="0">
              <a:buFont typeface="Arial" panose="020B0604020202020204" pitchFamily="34" charset="0"/>
              <a:buChar char="•"/>
            </a:pPr>
            <a:r>
              <a:rPr lang="en-US" sz="1050">
                <a:effectLst/>
              </a:rPr>
              <a:t>Whether you're building AI models or managing large multimedia archives, Dell's unstructured storage systems offer consistency and speed.</a:t>
            </a:r>
            <a:endParaRPr lang="en-US" sz="1050"/>
          </a:p>
          <a:p>
            <a:pPr marL="0" indent="0" rtl="0">
              <a:buFont typeface="Arial" panose="020B0604020202020204" pitchFamily="34" charset="0"/>
              <a:buNone/>
            </a:pPr>
            <a:endParaRPr lang="en-US" sz="800"/>
          </a:p>
          <a:p>
            <a:pPr rtl="0">
              <a:buNone/>
            </a:pPr>
            <a:r>
              <a:rPr lang="en-US" sz="1050" b="1" u="sng">
                <a:effectLst/>
              </a:rPr>
              <a:t>Cyber Resiliency </a:t>
            </a:r>
            <a:r>
              <a:rPr lang="en-US" sz="1050">
                <a:effectLst/>
              </a:rPr>
              <a:t>underpins modern IT strategy, and Dell's comprehensive solutions ensure your business continuity:</a:t>
            </a:r>
            <a:endParaRPr lang="en-US" sz="1050"/>
          </a:p>
          <a:p>
            <a:pPr marL="285750" indent="-285750">
              <a:buFont typeface="Arial" panose="020B0604020202020204" pitchFamily="34" charset="0"/>
              <a:buChar char="•"/>
            </a:pPr>
            <a:r>
              <a:rPr lang="en-US" sz="1050" b="1">
                <a:effectLst/>
              </a:rPr>
              <a:t>PowerProtect Data Domain</a:t>
            </a:r>
            <a:r>
              <a:rPr lang="en-US" sz="1050">
                <a:effectLst/>
              </a:rPr>
              <a:t> and </a:t>
            </a:r>
            <a:r>
              <a:rPr lang="en-US" sz="1050" b="1">
                <a:effectLst/>
              </a:rPr>
              <a:t>PowerProtect Data Manager</a:t>
            </a:r>
            <a:r>
              <a:rPr lang="en-US" sz="1050">
                <a:effectLst/>
              </a:rPr>
              <a:t> for end-to-end backup solutions, integration with </a:t>
            </a:r>
            <a:r>
              <a:rPr lang="en-US" sz="1050" err="1">
                <a:effectLst/>
              </a:rPr>
              <a:t>multicloud</a:t>
            </a:r>
            <a:r>
              <a:rPr lang="en-US" sz="1050">
                <a:effectLst/>
              </a:rPr>
              <a:t> platforms, and industry-leading data reduction guarantees to optimize costs. </a:t>
            </a:r>
            <a:endParaRPr lang="en-US" sz="1050"/>
          </a:p>
          <a:p>
            <a:pPr marL="285750" indent="-285750">
              <a:buFont typeface="Arial" panose="020B0604020202020204" pitchFamily="34" charset="0"/>
              <a:buChar char="•"/>
            </a:pPr>
            <a:r>
              <a:rPr lang="en-US" sz="1050" b="1">
                <a:effectLst/>
              </a:rPr>
              <a:t>PowerProtect Backup Services</a:t>
            </a:r>
            <a:r>
              <a:rPr lang="en-US" sz="1050">
                <a:effectLst/>
              </a:rPr>
              <a:t> enhance cyber resiliency with immutability, AI-based threat detection, and secure recovery through a cyber vault architecture. </a:t>
            </a:r>
            <a:endParaRPr lang="en-US" sz="1050"/>
          </a:p>
          <a:p>
            <a:pPr marL="285750" indent="-285750" rtl="0">
              <a:buFont typeface="Arial" panose="020B0604020202020204" pitchFamily="34" charset="0"/>
              <a:buChar char="•"/>
            </a:pPr>
            <a:r>
              <a:rPr lang="en-US" sz="1050">
                <a:effectLst/>
              </a:rPr>
              <a:t>From traditional on-prem storage to </a:t>
            </a:r>
            <a:r>
              <a:rPr lang="en-US" sz="1050" err="1">
                <a:effectLst/>
              </a:rPr>
              <a:t>multicloud</a:t>
            </a:r>
            <a:r>
              <a:rPr lang="en-US" sz="1050">
                <a:effectLst/>
              </a:rPr>
              <a:t> ecosystems, Dell offers modern data defense mechanisms to keep your systems resilient against evolving threats.</a:t>
            </a:r>
            <a:endParaRPr lang="en-US" sz="1050"/>
          </a:p>
          <a:p>
            <a:pPr marL="0" indent="0" rtl="0">
              <a:buFont typeface="Arial" panose="020B0604020202020204" pitchFamily="34" charset="0"/>
              <a:buNone/>
            </a:pPr>
            <a:endParaRPr lang="en-US" sz="800"/>
          </a:p>
          <a:p>
            <a:pPr rtl="0">
              <a:buNone/>
            </a:pPr>
            <a:r>
              <a:rPr lang="en-US" sz="800">
                <a:effectLst/>
              </a:rPr>
              <a:t>At the center of Dell's storage ecosystem lies </a:t>
            </a:r>
            <a:r>
              <a:rPr lang="en-US" sz="800" b="1">
                <a:effectLst/>
              </a:rPr>
              <a:t>AIOps</a:t>
            </a:r>
            <a:r>
              <a:rPr lang="en-US" sz="800">
                <a:effectLst/>
              </a:rPr>
              <a:t>, our AI-powered IT operations system that simplifies infrastructure management. </a:t>
            </a:r>
            <a:endParaRPr lang="en-US" sz="800"/>
          </a:p>
          <a:p>
            <a:pPr marL="171450" indent="-171450">
              <a:buFont typeface="Arial" panose="020B0604020202020204" pitchFamily="34" charset="0"/>
              <a:buChar char="•"/>
            </a:pPr>
            <a:r>
              <a:rPr lang="en-US" sz="800" b="1">
                <a:effectLst/>
              </a:rPr>
              <a:t>Infrastructure Observability</a:t>
            </a:r>
            <a:r>
              <a:rPr lang="en-US" sz="800">
                <a:effectLst/>
              </a:rPr>
              <a:t> enhances performance monitoring and resolves infrastructure issues 10x faster. </a:t>
            </a:r>
            <a:endParaRPr lang="en-US" sz="800"/>
          </a:p>
          <a:p>
            <a:pPr marL="171450" indent="-171450" rtl="0">
              <a:buFont typeface="Arial" panose="020B0604020202020204" pitchFamily="34" charset="0"/>
              <a:buChar char="•"/>
            </a:pPr>
            <a:r>
              <a:rPr lang="en-US" sz="800">
                <a:effectLst/>
              </a:rPr>
              <a:t>With AIOps, managing IT environments becomes simpler and more proactive. It’s a crucial part of Dell being your trusted technology partner.</a:t>
            </a:r>
          </a:p>
          <a:p>
            <a:pPr marL="171450" indent="-171450" rtl="0">
              <a:buFont typeface="Arial" panose="020B0604020202020204" pitchFamily="34" charset="0"/>
              <a:buChar char="•"/>
            </a:pPr>
            <a:endParaRPr lang="en-US" sz="80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50" b="0" i="0">
                <a:solidFill>
                  <a:srgbClr val="262627"/>
                </a:solidFill>
                <a:effectLst/>
                <a:latin typeface="Diatype"/>
              </a:rPr>
              <a:t>Critical to maintaining business agility without vendor lock-in, Dell </a:t>
            </a:r>
            <a:r>
              <a:rPr lang="en-US" sz="800" b="0" i="0">
                <a:solidFill>
                  <a:srgbClr val="000000"/>
                </a:solidFill>
                <a:effectLst/>
                <a:latin typeface="Diatype"/>
              </a:rPr>
              <a:t>supports an </a:t>
            </a:r>
            <a:r>
              <a:rPr lang="en-US" sz="800" b="1" i="0">
                <a:solidFill>
                  <a:srgbClr val="000000"/>
                </a:solidFill>
                <a:effectLst/>
                <a:latin typeface="Diatype"/>
              </a:rPr>
              <a:t>open ecosystem </a:t>
            </a:r>
            <a:r>
              <a:rPr lang="en-US" sz="800" b="0" i="0">
                <a:solidFill>
                  <a:srgbClr val="000000"/>
                </a:solidFill>
                <a:effectLst/>
                <a:latin typeface="Diatype"/>
              </a:rPr>
              <a:t>that easily integrates with existing platforms, public clouds, and SaaS environments. With hypervisor-agnostic, API-driven technologies, we ensure seamless operations and reliable performance across your IT infrastructure.</a:t>
            </a:r>
            <a:r>
              <a:rPr lang="en-US" sz="800" b="0" i="0">
                <a:solidFill>
                  <a:srgbClr val="262627"/>
                </a:solidFill>
                <a:effectLst/>
                <a:latin typeface="Diatype"/>
              </a:rPr>
              <a:t> By combining advanced technology with scalable options, Dell Technologies ensures that organizations of all sizes can confidently manage, protect, and leverage their data for lasting success.</a:t>
            </a:r>
            <a:endParaRPr lang="en-US" sz="800"/>
          </a:p>
        </p:txBody>
      </p:sp>
    </p:spTree>
    <p:extLst>
      <p:ext uri="{BB962C8B-B14F-4D97-AF65-F5344CB8AC3E}">
        <p14:creationId xmlns:p14="http://schemas.microsoft.com/office/powerpoint/2010/main" val="855930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FAEBB-DEC1-ECB0-3026-8B2D6900E1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B5E14-33DE-2953-8FDC-2F59444F6C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9454B-953B-6BAA-8052-5E506CA82CDC}"/>
              </a:ext>
            </a:extLst>
          </p:cNvPr>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a:effectLst/>
              </a:rPr>
              <a:t>Dell </a:t>
            </a:r>
            <a:r>
              <a:rPr lang="en-US" sz="1000" b="0" i="0" err="1">
                <a:solidFill>
                  <a:srgbClr val="262627"/>
                </a:solidFill>
                <a:effectLst/>
                <a:latin typeface="Diatype"/>
              </a:rPr>
              <a:t>PowerStore</a:t>
            </a:r>
            <a:r>
              <a:rPr lang="en-US" sz="1000" b="0" i="0">
                <a:solidFill>
                  <a:srgbClr val="262627"/>
                </a:solidFill>
                <a:effectLst/>
                <a:latin typeface="Diatype"/>
              </a:rPr>
              <a:t> is the flagship storage solution from the industry’s #1 external storage provider for a reason – and I’m excited to share how it can help your business adapt to challenges, reduce costs, and simplify infrastructure for the long term.</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b="0" i="0">
              <a:solidFill>
                <a:srgbClr val="262627"/>
              </a:solidFill>
              <a:effectLst/>
              <a:latin typeface="Diatype"/>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200" err="1">
                <a:effectLst/>
              </a:rPr>
              <a:t>PowerStore</a:t>
            </a:r>
            <a:r>
              <a:rPr lang="en-US" sz="1200">
                <a:effectLst/>
              </a:rPr>
              <a:t> offers unified, all-flash enterprise storage to handle diverse workloads with agility and efficiency. With Scale-Up and Scale-Out architecture and AIOps integration, organizations can achieve automation-driven performance, reduced cost, and flexible scalability, enabling seamless operations across edge, core, and cloud environments. </a:t>
            </a:r>
            <a:endParaRPr lang="en-US" sz="1000" b="0" i="0">
              <a:solidFill>
                <a:srgbClr val="262627"/>
              </a:solidFill>
              <a:effectLst/>
              <a:latin typeface="Diatype"/>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b="0" i="0">
              <a:solidFill>
                <a:srgbClr val="262627"/>
              </a:solidFill>
              <a:effectLst/>
              <a:latin typeface="Diatype"/>
            </a:endParaRPr>
          </a:p>
          <a:p>
            <a:pPr algn="l">
              <a:lnSpc>
                <a:spcPts val="1800"/>
              </a:lnSpc>
            </a:pPr>
            <a:r>
              <a:rPr lang="en-US" sz="900" b="0" i="0">
                <a:solidFill>
                  <a:srgbClr val="262627"/>
                </a:solidFill>
                <a:effectLst/>
                <a:latin typeface="Diatype"/>
              </a:rPr>
              <a:t>It’s built on a</a:t>
            </a:r>
          </a:p>
          <a:p>
            <a:pPr algn="l">
              <a:lnSpc>
                <a:spcPts val="1800"/>
              </a:lnSpc>
            </a:pPr>
            <a:endParaRPr lang="en-US" sz="900" b="1" i="0">
              <a:solidFill>
                <a:srgbClr val="262627"/>
              </a:solidFill>
              <a:effectLst/>
              <a:latin typeface="Diatype"/>
            </a:endParaRPr>
          </a:p>
          <a:p>
            <a:pPr marL="171450" indent="-171450" algn="l">
              <a:lnSpc>
                <a:spcPts val="1800"/>
              </a:lnSpc>
              <a:buFont typeface="Arial" panose="020B0604020202020204" pitchFamily="34" charset="0"/>
              <a:buChar char="•"/>
            </a:pPr>
            <a:r>
              <a:rPr lang="en-US" sz="900" b="1" i="0">
                <a:solidFill>
                  <a:srgbClr val="262627"/>
                </a:solidFill>
                <a:effectLst/>
                <a:latin typeface="Diatype"/>
              </a:rPr>
              <a:t>FUTURE-PROOF design </a:t>
            </a:r>
            <a:r>
              <a:rPr lang="en-US" sz="900" b="0" i="0">
                <a:solidFill>
                  <a:srgbClr val="262627"/>
                </a:solidFill>
                <a:effectLst/>
                <a:latin typeface="Diatype"/>
              </a:rPr>
              <a:t>– including the </a:t>
            </a:r>
            <a:r>
              <a:rPr lang="en-US" sz="900" b="0" i="0" u="sng">
                <a:solidFill>
                  <a:srgbClr val="262627"/>
                </a:solidFill>
                <a:effectLst/>
                <a:latin typeface="Diatype"/>
              </a:rPr>
              <a:t>industry’s most flexible modernization program</a:t>
            </a:r>
          </a:p>
          <a:p>
            <a:pPr marL="171450" indent="-171450" algn="l">
              <a:lnSpc>
                <a:spcPts val="1800"/>
              </a:lnSpc>
              <a:buFont typeface="Arial" panose="020B0604020202020204" pitchFamily="34" charset="0"/>
              <a:buChar char="•"/>
            </a:pPr>
            <a:r>
              <a:rPr lang="en-US" sz="900" b="1" i="0">
                <a:solidFill>
                  <a:srgbClr val="262627"/>
                </a:solidFill>
                <a:effectLst/>
                <a:latin typeface="Diatype"/>
              </a:rPr>
              <a:t>Guaranteed EFFICIENCY </a:t>
            </a:r>
            <a:r>
              <a:rPr lang="en-US" sz="900" b="0" i="0">
                <a:solidFill>
                  <a:srgbClr val="262627"/>
                </a:solidFill>
                <a:effectLst/>
                <a:latin typeface="Diatype"/>
              </a:rPr>
              <a:t>– that helps you save cost predictably over time</a:t>
            </a:r>
          </a:p>
          <a:p>
            <a:pPr marL="171450" indent="-171450" algn="l">
              <a:lnSpc>
                <a:spcPts val="1800"/>
              </a:lnSpc>
              <a:buFont typeface="Arial" panose="020B0604020202020204" pitchFamily="34" charset="0"/>
              <a:buChar char="•"/>
            </a:pPr>
            <a:r>
              <a:rPr lang="en-US" sz="900" b="1" i="0">
                <a:solidFill>
                  <a:srgbClr val="262627"/>
                </a:solidFill>
                <a:effectLst/>
                <a:latin typeface="Diatype"/>
              </a:rPr>
              <a:t>#1-ranked EASE OF USE </a:t>
            </a:r>
            <a:r>
              <a:rPr lang="en-US" sz="900" b="0" i="0">
                <a:solidFill>
                  <a:srgbClr val="262627"/>
                </a:solidFill>
                <a:effectLst/>
                <a:latin typeface="Diatype"/>
              </a:rPr>
              <a:t>– with built-in intelligence and automation so you can accomplish more with less effort</a:t>
            </a:r>
          </a:p>
          <a:p>
            <a:pPr algn="l">
              <a:lnSpc>
                <a:spcPts val="1800"/>
              </a:lnSpc>
            </a:pPr>
            <a:endParaRPr lang="en-US" sz="900" b="0" i="0">
              <a:solidFill>
                <a:srgbClr val="262627"/>
              </a:solidFill>
              <a:effectLst/>
              <a:latin typeface="Diatype"/>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kern="1200" err="1">
                <a:effectLst/>
                <a:latin typeface="Arial" panose="020B0604020202020204" pitchFamily="34" charset="0"/>
                <a:ea typeface="+mn-ea"/>
                <a:cs typeface="+mn-cs"/>
              </a:rPr>
              <a:t>PowerStore</a:t>
            </a:r>
            <a:r>
              <a:rPr lang="en-US" sz="900" kern="1200">
                <a:effectLst/>
                <a:latin typeface="Arial" panose="020B0604020202020204" pitchFamily="34" charset="0"/>
                <a:ea typeface="+mn-ea"/>
                <a:cs typeface="+mn-cs"/>
              </a:rPr>
              <a:t> is unlike any other storage platform, architecturally and programmatically.  That “</a:t>
            </a:r>
            <a:r>
              <a:rPr lang="en-US" sz="900" kern="1200" err="1">
                <a:effectLst/>
                <a:latin typeface="Arial" panose="020B0604020202020204" pitchFamily="34" charset="0"/>
                <a:ea typeface="+mn-ea"/>
                <a:cs typeface="+mn-cs"/>
              </a:rPr>
              <a:t>PowerStore</a:t>
            </a:r>
            <a:r>
              <a:rPr lang="en-US" sz="900" kern="1200">
                <a:effectLst/>
                <a:latin typeface="Arial" panose="020B0604020202020204" pitchFamily="34" charset="0"/>
                <a:ea typeface="+mn-ea"/>
                <a:cs typeface="+mn-cs"/>
              </a:rPr>
              <a:t> difference” is the reason </a:t>
            </a:r>
            <a:r>
              <a:rPr lang="en-US" sz="900" kern="100">
                <a:effectLst/>
                <a:latin typeface="Arial" panose="020B0604020202020204" pitchFamily="34" charset="0"/>
                <a:ea typeface="DengXian" panose="02010600030101010101" pitchFamily="2" charset="-122"/>
                <a:cs typeface="Arial" panose="020B0604020202020204" pitchFamily="34" charset="0"/>
              </a:rPr>
              <a:t>it’s the go-to all-flash solution for thousands of enterprises worldwide – backed by over 8 exabytes of capacity shipped, millions of run hours, and deployments across more than 90% of the Fortune 500 sectors.</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900" kern="100">
              <a:effectLst/>
              <a:latin typeface="Arial" panose="020B0604020202020204" pitchFamily="34" charset="0"/>
              <a:ea typeface="DengXian" panose="02010600030101010101" pitchFamily="2" charset="-122"/>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kern="100">
                <a:effectLst/>
                <a:latin typeface="Arial" panose="020B0604020202020204" pitchFamily="34" charset="0"/>
                <a:ea typeface="DengXian" panose="02010600030101010101" pitchFamily="2" charset="-122"/>
                <a:cs typeface="Arial" panose="020B0604020202020204" pitchFamily="34" charset="0"/>
              </a:rPr>
              <a:t>These businesses know </a:t>
            </a:r>
            <a:r>
              <a:rPr lang="en-US" sz="900" b="1" kern="100" err="1">
                <a:effectLst/>
                <a:latin typeface="Arial" panose="020B0604020202020204" pitchFamily="34" charset="0"/>
                <a:ea typeface="DengXian" panose="02010600030101010101" pitchFamily="2" charset="-122"/>
                <a:cs typeface="Arial" panose="020B0604020202020204" pitchFamily="34" charset="0"/>
              </a:rPr>
              <a:t>PowerStore</a:t>
            </a:r>
            <a:r>
              <a:rPr lang="en-US" sz="900" b="1" kern="100">
                <a:effectLst/>
                <a:latin typeface="Arial" panose="020B0604020202020204" pitchFamily="34" charset="0"/>
                <a:ea typeface="DengXian" panose="02010600030101010101" pitchFamily="2" charset="-122"/>
                <a:cs typeface="Arial" panose="020B0604020202020204" pitchFamily="34" charset="0"/>
              </a:rPr>
              <a:t> is more than just a smart choice – it’s today’s BEST value in enterprise storage.</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b="1">
                <a:latin typeface="Arial" panose="020B0604020202020204" pitchFamily="34" charset="0"/>
                <a:cs typeface="Arial" panose="020B0604020202020204" pitchFamily="34" charset="0"/>
              </a:rPr>
              <a:t>Sources: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1 – Based on Dell industry analysis, November 2024</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kern="100">
                <a:effectLst/>
                <a:latin typeface="Arial" panose="020B0604020202020204" pitchFamily="34" charset="0"/>
                <a:ea typeface="DengXian" panose="02010600030101010101" pitchFamily="2" charset="-122"/>
                <a:cs typeface="Arial" panose="020B0604020202020204" pitchFamily="34" charset="0"/>
              </a:rPr>
              <a:t>2 – </a:t>
            </a:r>
            <a:r>
              <a:rPr lang="en-US" sz="1000"/>
              <a:t>5:1 average rate guaranteed for reducible data across customer applications. Rates for individual applications may vary. See Future-Proof Program terms and conditions for details.</a:t>
            </a:r>
            <a:endParaRPr lang="en-US" sz="900" kern="100">
              <a:effectLst/>
              <a:latin typeface="Arial" panose="020B0604020202020204" pitchFamily="34" charset="0"/>
              <a:ea typeface="DengXian" panose="02010600030101010101" pitchFamily="2" charset="-122"/>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kern="100">
                <a:effectLst/>
                <a:latin typeface="Arial" panose="020B0604020202020204" pitchFamily="34" charset="0"/>
                <a:ea typeface="DengXian" panose="02010600030101010101" pitchFamily="2" charset="-122"/>
                <a:cs typeface="Arial" panose="020B0604020202020204" pitchFamily="34" charset="0"/>
              </a:rPr>
              <a:t>3 – </a:t>
            </a:r>
            <a:r>
              <a:rPr lang="en-US" sz="1000"/>
              <a:t>Based on a Prowess report commissioned by Dell Technologies, “Choose High Data-Efficiency Technology for Lower Storage TCO”, May 2024. Actual results may vary</a:t>
            </a:r>
            <a:endParaRPr lang="en-US" sz="900" kern="100">
              <a:effectLst/>
              <a:latin typeface="Arial" panose="020B0604020202020204" pitchFamily="34" charset="0"/>
              <a:ea typeface="DengXian" panose="02010600030101010101" pitchFamily="2" charset="-122"/>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kern="100">
                <a:effectLst/>
                <a:latin typeface="Arial" panose="020B0604020202020204" pitchFamily="34" charset="0"/>
                <a:ea typeface="DengXian" panose="02010600030101010101" pitchFamily="2" charset="-122"/>
                <a:cs typeface="Arial" panose="020B0604020202020204" pitchFamily="34" charset="0"/>
              </a:rPr>
              <a:t>4 – </a:t>
            </a:r>
            <a:r>
              <a:rPr lang="en-US" sz="1000"/>
              <a:t>IDC: The Business Value of </a:t>
            </a:r>
            <a:r>
              <a:rPr lang="en-US" sz="1000" err="1"/>
              <a:t>PowerStore</a:t>
            </a:r>
            <a:r>
              <a:rPr lang="en-US" sz="1000"/>
              <a:t>, March 2023</a:t>
            </a:r>
            <a:endParaRPr lang="en-US" sz="900" kern="100">
              <a:effectLst/>
              <a:latin typeface="Arial" panose="020B0604020202020204" pitchFamily="34" charset="0"/>
              <a:ea typeface="DengXian" panose="02010600030101010101" pitchFamily="2" charset="-122"/>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kern="100">
                <a:effectLst/>
                <a:latin typeface="Arial" panose="020B0604020202020204" pitchFamily="34" charset="0"/>
                <a:ea typeface="DengXian" panose="02010600030101010101" pitchFamily="2" charset="-122"/>
                <a:cs typeface="Arial" panose="020B0604020202020204" pitchFamily="34" charset="0"/>
              </a:rPr>
              <a:t>5 – </a:t>
            </a:r>
            <a:r>
              <a:rPr lang="en-US" sz="1000">
                <a:solidFill>
                  <a:srgbClr val="808080"/>
                </a:solidFill>
                <a:latin typeface="Calibri" panose="020F0502020204030204" pitchFamily="34" charset="0"/>
                <a:ea typeface="Times New Roman" panose="02020603050405020304" pitchFamily="18" charset="0"/>
                <a:cs typeface="Calibri" panose="020F0502020204030204" pitchFamily="34" charset="0"/>
              </a:rPr>
              <a:t>Based on Dell Technologies analysis in October 2023 using double-blinded, competitive benchmark Net Promoter Score (NPS) data gathered by third-party commissioned by Dell for 1H FY24 </a:t>
            </a:r>
            <a:endParaRPr lang="en-US" sz="1000" kern="100">
              <a:effectLst/>
              <a:latin typeface="Arial" panose="020B0604020202020204" pitchFamily="34" charset="0"/>
              <a:ea typeface="DengXian" panose="02010600030101010101" pitchFamily="2" charset="-122"/>
              <a:cs typeface="Arial" panose="020B0604020202020204" pitchFamily="34" charset="0"/>
            </a:endParaRPr>
          </a:p>
          <a:p>
            <a:endParaRPr lang="en-US" sz="900"/>
          </a:p>
        </p:txBody>
      </p:sp>
    </p:spTree>
    <p:extLst>
      <p:ext uri="{BB962C8B-B14F-4D97-AF65-F5344CB8AC3E}">
        <p14:creationId xmlns:p14="http://schemas.microsoft.com/office/powerpoint/2010/main" val="47520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5BAE2-DF59-CAD3-6BFB-2B5BDDB0D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38086-D5C8-3073-9795-64BDC48C41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754384-C39E-EE1F-347E-735E9DD4E588}"/>
              </a:ext>
            </a:extLst>
          </p:cNvPr>
          <p:cNvSpPr>
            <a:spLocks noGrp="1"/>
          </p:cNvSpPr>
          <p:nvPr>
            <p:ph type="body" idx="1"/>
          </p:nvPr>
        </p:nvSpPr>
        <p:spPr/>
        <p:txBody>
          <a:bodyPr/>
          <a:lstStyle/>
          <a:p>
            <a:pPr marL="0" marR="0">
              <a:lnSpc>
                <a:spcPct val="90000"/>
              </a:lnSpc>
              <a:spcBef>
                <a:spcPts val="0"/>
              </a:spcBef>
              <a:spcAft>
                <a:spcPts val="800"/>
              </a:spcAft>
            </a:pPr>
            <a:r>
              <a:rPr lang="en-US" sz="1800">
                <a:effectLst/>
                <a:latin typeface="Calibri" panose="020F0502020204030204" pitchFamily="34" charset="0"/>
                <a:ea typeface="Calibri" panose="020F0502020204030204" pitchFamily="34" charset="0"/>
                <a:cs typeface="Calibri" panose="020F0502020204030204" pitchFamily="34" charset="0"/>
              </a:rPr>
              <a:t>Dell Private Cloud – built on Dell’s disaggregated infrastructure – is designed with freedom and flexibility in mind and based on direct feedback from customers like you. </a:t>
            </a:r>
          </a:p>
          <a:p>
            <a:pPr marL="0" marR="0">
              <a:lnSpc>
                <a:spcPct val="90000"/>
              </a:lnSpc>
              <a:spcBef>
                <a:spcPts val="0"/>
              </a:spcBef>
              <a:spcAft>
                <a:spcPts val="800"/>
              </a:spcAft>
            </a:pPr>
            <a:endParaRPr lang="en-US" sz="2000">
              <a:solidFill>
                <a:srgbClr val="0D2155"/>
              </a:solidFill>
              <a:latin typeface="Arial"/>
            </a:endParaRPr>
          </a:p>
          <a:p>
            <a:pPr marL="0" indent="0" defTabSz="1219018">
              <a:spcAft>
                <a:spcPts val="1600"/>
              </a:spcAft>
              <a:buClr>
                <a:srgbClr val="0672CB"/>
              </a:buClr>
              <a:buFontTx/>
              <a:buNone/>
              <a:defRPr/>
            </a:pPr>
            <a:r>
              <a:rPr lang="en-US" sz="2000">
                <a:effectLst/>
                <a:latin typeface="Calibri" panose="020F0502020204030204" pitchFamily="34" charset="0"/>
                <a:ea typeface="Calibri" panose="020F0502020204030204" pitchFamily="34" charset="0"/>
                <a:cs typeface="Calibri" panose="020F0502020204030204" pitchFamily="34" charset="0"/>
              </a:rPr>
              <a:t>That means Dell Private Cloud o</a:t>
            </a:r>
            <a:r>
              <a:rPr lang="en-US" sz="2000">
                <a:solidFill>
                  <a:srgbClr val="0D2155"/>
                </a:solidFill>
                <a:latin typeface="Arial"/>
              </a:rPr>
              <a:t>ffers investment protection through its </a:t>
            </a:r>
            <a:r>
              <a:rPr kumimoji="0" lang="en-US" sz="1800" b="0" i="0" u="none" strike="noStrike" kern="1200" cap="none" spc="0" normalizeH="0" baseline="0" noProof="0">
                <a:ln>
                  <a:noFill/>
                </a:ln>
                <a:solidFill>
                  <a:srgbClr val="0D2155"/>
                </a:solidFill>
                <a:effectLst/>
                <a:uLnTx/>
                <a:uFillTx/>
                <a:latin typeface="Arial"/>
                <a:ea typeface="+mn-ea"/>
                <a:cs typeface="+mn-cs"/>
              </a:rPr>
              <a:t>open infrastructure that can be wiped and re-imaged as workloads and business needs change. Dell Private Cloud is not an appliance, but it provides an easy-to-use, simple appliance-like experience with adaptability. [This is really important based on everything we’ve heard: </a:t>
            </a:r>
            <a:r>
              <a:rPr lang="en-US" sz="2800" b="0" i="0">
                <a:solidFill>
                  <a:srgbClr val="323130"/>
                </a:solidFill>
                <a:effectLst/>
                <a:latin typeface="Segoe UI" panose="020B0502040204020203" pitchFamily="34" charset="0"/>
              </a:rPr>
              <a:t>Anything you're investing in from an infrastructure standpoint, both the hardware and the software, has to be able to support what you have today, but also where you’re going in the future. </a:t>
            </a:r>
            <a:r>
              <a:rPr lang="en-US" sz="4000" b="0" i="0">
                <a:solidFill>
                  <a:srgbClr val="323130"/>
                </a:solidFill>
                <a:effectLst/>
                <a:latin typeface="Segoe UI" panose="020B0502040204020203" pitchFamily="34" charset="0"/>
              </a:rPr>
              <a:t>That means being able to reuse the hardware and making sure that any software you’re investing in is as flexible as possible.]</a:t>
            </a:r>
            <a:br>
              <a:rPr lang="en-US" sz="2800" b="0" i="0">
                <a:solidFill>
                  <a:srgbClr val="323130"/>
                </a:solidFill>
                <a:effectLst/>
                <a:latin typeface="Segoe UI" panose="020B0502040204020203" pitchFamily="34" charset="0"/>
              </a:rPr>
            </a:br>
            <a:endParaRPr kumimoji="0" lang="en-US" sz="1800" b="0" i="0" u="none" strike="noStrike" kern="1200" cap="none" spc="0" normalizeH="0" baseline="0" noProof="0">
              <a:ln>
                <a:noFill/>
              </a:ln>
              <a:solidFill>
                <a:srgbClr val="0D2155"/>
              </a:solidFill>
              <a:effectLst/>
              <a:uLnTx/>
              <a:uFillTx/>
              <a:latin typeface="Arial"/>
              <a:ea typeface="+mn-ea"/>
              <a:cs typeface="+mn-cs"/>
            </a:endParaRPr>
          </a:p>
          <a:p>
            <a:pPr marL="0" indent="0" defTabSz="1219018">
              <a:spcAft>
                <a:spcPts val="1600"/>
              </a:spcAft>
              <a:buClr>
                <a:srgbClr val="0672CB"/>
              </a:buClr>
              <a:buFontTx/>
              <a:buNone/>
              <a:defRPr/>
            </a:pPr>
            <a:r>
              <a:rPr kumimoji="0" lang="en-US" sz="1800" b="0" i="0" u="none" strike="noStrike" kern="1200" cap="none" spc="0" normalizeH="0" baseline="0" noProof="0">
                <a:ln>
                  <a:noFill/>
                </a:ln>
                <a:solidFill>
                  <a:srgbClr val="0D2155"/>
                </a:solidFill>
                <a:effectLst/>
                <a:uLnTx/>
                <a:uFillTx/>
                <a:latin typeface="Arial"/>
                <a:ea typeface="+mn-ea"/>
                <a:cs typeface="+mn-cs"/>
              </a:rPr>
              <a:t>Dell Private Cloud provides flexibility allowing you to bring your own 3</a:t>
            </a:r>
            <a:r>
              <a:rPr kumimoji="0" lang="en-US" sz="1800" b="0" i="0" u="none" strike="noStrike" kern="1200" cap="none" spc="0" normalizeH="0" baseline="30000" noProof="0">
                <a:ln>
                  <a:noFill/>
                </a:ln>
                <a:solidFill>
                  <a:srgbClr val="0D2155"/>
                </a:solidFill>
                <a:effectLst/>
                <a:uLnTx/>
                <a:uFillTx/>
                <a:latin typeface="Arial"/>
                <a:ea typeface="+mn-ea"/>
                <a:cs typeface="+mn-cs"/>
              </a:rPr>
              <a:t>rd</a:t>
            </a:r>
            <a:r>
              <a:rPr kumimoji="0" lang="en-US" sz="1800" b="0" i="0" u="none" strike="noStrike" kern="1200" cap="none" spc="0" normalizeH="0" baseline="0" noProof="0">
                <a:ln>
                  <a:noFill/>
                </a:ln>
                <a:solidFill>
                  <a:srgbClr val="0D2155"/>
                </a:solidFill>
                <a:effectLst/>
                <a:uLnTx/>
                <a:uFillTx/>
                <a:latin typeface="Arial"/>
                <a:ea typeface="+mn-ea"/>
                <a:cs typeface="+mn-cs"/>
              </a:rPr>
              <a:t> party cloud OS licenses. [That means if you have an ELA with VMware, you can use that on this platform. You procure the licenses you want and use it on this infrastructure. And we’re offering flexibility with our own software license as well. So after you purchases a Dell Private Cloud subscription, you can use it for a VMware environment for 1, 2, 3 years and then when you’re ready to transition, you can keep using that same Dell Private Cloud license and hardware when you pivot to a different software ecosystem. This is another example of how Dell Private Cloud infrastructure is built to be reusable across the board.]</a:t>
            </a:r>
          </a:p>
          <a:p>
            <a:pPr marL="0" indent="0" defTabSz="1219018">
              <a:spcAft>
                <a:spcPts val="1600"/>
              </a:spcAft>
              <a:buClr>
                <a:srgbClr val="0672CB"/>
              </a:buClr>
              <a:buFontTx/>
              <a:buNone/>
              <a:defRPr/>
            </a:pPr>
            <a:r>
              <a:rPr kumimoji="0" lang="en-US" sz="1800" b="0" i="0" u="none" strike="noStrike" kern="1200" cap="none" spc="0" normalizeH="0" baseline="0" noProof="0">
                <a:ln>
                  <a:noFill/>
                </a:ln>
                <a:solidFill>
                  <a:srgbClr val="0D2155"/>
                </a:solidFill>
                <a:effectLst/>
                <a:uLnTx/>
                <a:uFillTx/>
                <a:latin typeface="Arial"/>
                <a:ea typeface="+mn-ea"/>
                <a:cs typeface="+mn-cs"/>
              </a:rPr>
              <a:t> </a:t>
            </a:r>
          </a:p>
          <a:p>
            <a:pPr marL="0" indent="0" defTabSz="1219018">
              <a:spcAft>
                <a:spcPts val="1600"/>
              </a:spcAft>
              <a:buClr>
                <a:srgbClr val="0672CB"/>
              </a:buClr>
              <a:buFontTx/>
              <a:buNone/>
              <a:defRPr/>
            </a:pPr>
            <a:r>
              <a:rPr kumimoji="0" lang="en-US" sz="1800" b="0" i="0" u="none" strike="noStrike" kern="1200" cap="none" spc="0" normalizeH="0" baseline="0" noProof="0">
                <a:ln>
                  <a:noFill/>
                </a:ln>
                <a:solidFill>
                  <a:srgbClr val="0D2155"/>
                </a:solidFill>
                <a:effectLst/>
                <a:uLnTx/>
                <a:uFillTx/>
                <a:latin typeface="Arial"/>
                <a:ea typeface="+mn-ea"/>
                <a:cs typeface="+mn-cs"/>
              </a:rPr>
              <a:t>You will also benefit from simplified day-to-day operations with full lifecycle management, continuously validated states and automated integration with Dell </a:t>
            </a:r>
            <a:r>
              <a:rPr kumimoji="0" lang="en-US" sz="1800" b="0" i="0" u="none" strike="noStrike" kern="1200" cap="none" spc="0" normalizeH="0" baseline="0" noProof="0" err="1">
                <a:ln>
                  <a:noFill/>
                </a:ln>
                <a:solidFill>
                  <a:srgbClr val="0D2155"/>
                </a:solidFill>
                <a:effectLst/>
                <a:uLnTx/>
                <a:uFillTx/>
                <a:latin typeface="Arial"/>
                <a:ea typeface="+mn-ea"/>
                <a:cs typeface="+mn-cs"/>
              </a:rPr>
              <a:t>PowerStore</a:t>
            </a:r>
            <a:r>
              <a:rPr kumimoji="0" lang="en-US" sz="1800" b="0" i="0" u="none" strike="noStrike" kern="1200" cap="none" spc="0" normalizeH="0" baseline="0" noProof="0">
                <a:ln>
                  <a:noFill/>
                </a:ln>
                <a:solidFill>
                  <a:srgbClr val="0D2155"/>
                </a:solidFill>
                <a:effectLst/>
                <a:uLnTx/>
                <a:uFillTx/>
                <a:latin typeface="Arial"/>
                <a:ea typeface="+mn-ea"/>
                <a:cs typeface="+mn-cs"/>
              </a:rPr>
              <a:t>. </a:t>
            </a:r>
          </a:p>
          <a:p>
            <a:pPr marL="171450" indent="-171450" defTabSz="1219018">
              <a:spcAft>
                <a:spcPts val="1600"/>
              </a:spcAft>
              <a:buClr>
                <a:srgbClr val="0672CB"/>
              </a:buClr>
              <a:buFontTx/>
              <a:buChar char="-"/>
              <a:defRPr/>
            </a:pPr>
            <a:endParaRPr kumimoji="0" lang="en-US" sz="1800" b="0" i="0" u="none" strike="noStrike" kern="1200" cap="none" spc="0" normalizeH="0" baseline="0" noProof="0">
              <a:ln>
                <a:noFill/>
              </a:ln>
              <a:solidFill>
                <a:srgbClr val="0D2155"/>
              </a:solidFill>
              <a:effectLst/>
              <a:uLnTx/>
              <a:uFillTx/>
              <a:latin typeface="Arial"/>
              <a:ea typeface="+mn-ea"/>
              <a:cs typeface="+mn-cs"/>
            </a:endParaRPr>
          </a:p>
          <a:p>
            <a:pPr marL="0" indent="0" defTabSz="1219018">
              <a:spcAft>
                <a:spcPts val="1600"/>
              </a:spcAft>
              <a:buClr>
                <a:srgbClr val="0672CB"/>
              </a:buClr>
              <a:buFontTx/>
              <a:buNone/>
              <a:defRPr/>
            </a:pPr>
            <a:r>
              <a:rPr kumimoji="0" lang="en-US" sz="1800" i="0" u="none" strike="noStrike" kern="0" cap="none" spc="0" normalizeH="0" baseline="0" noProof="0">
                <a:ln>
                  <a:noFill/>
                </a:ln>
                <a:solidFill>
                  <a:srgbClr val="0D2155"/>
                </a:solidFill>
                <a:effectLst/>
                <a:uLnTx/>
                <a:uFillTx/>
                <a:latin typeface="Arial"/>
                <a:ea typeface="+mn-ea"/>
                <a:cs typeface="Arial"/>
              </a:rPr>
              <a:t>Additionally, Dell Private Cloud ensures </a:t>
            </a:r>
            <a:r>
              <a:rPr kumimoji="0" lang="en-US" sz="1800" b="0" i="0" u="none" strike="noStrike" kern="0" cap="none" spc="0" normalizeH="0" baseline="0" noProof="0">
                <a:ln>
                  <a:noFill/>
                </a:ln>
                <a:solidFill>
                  <a:srgbClr val="0D2155"/>
                </a:solidFill>
                <a:effectLst/>
                <a:uLnTx/>
                <a:uFillTx/>
                <a:latin typeface="Arial"/>
                <a:ea typeface="+mn-ea"/>
                <a:cs typeface="Arial"/>
              </a:rPr>
              <a:t>continuity and is easy-to-use. You can leverage your existing skill set and access familiar tools. [The way you manage Dell Private Cloud in a VMware environment for example, is through the vCenter plug-in. So it’s going to look identical to how you’ve been managing </a:t>
            </a:r>
            <a:r>
              <a:rPr kumimoji="0" lang="en-US" sz="1800" b="0" i="0" u="none" strike="noStrike" kern="0" cap="none" spc="0" normalizeH="0" baseline="0" noProof="0" err="1">
                <a:ln>
                  <a:noFill/>
                </a:ln>
                <a:solidFill>
                  <a:srgbClr val="0D2155"/>
                </a:solidFill>
                <a:effectLst/>
                <a:uLnTx/>
                <a:uFillTx/>
                <a:latin typeface="Arial"/>
                <a:ea typeface="+mn-ea"/>
                <a:cs typeface="Arial"/>
              </a:rPr>
              <a:t>VxRail</a:t>
            </a:r>
            <a:r>
              <a:rPr kumimoji="0" lang="en-US" sz="1800" b="0" i="0" u="none" strike="noStrike" kern="0" cap="none" spc="0" normalizeH="0" baseline="0" noProof="0">
                <a:ln>
                  <a:noFill/>
                </a:ln>
                <a:solidFill>
                  <a:srgbClr val="0D2155"/>
                </a:solidFill>
                <a:effectLst/>
                <a:uLnTx/>
                <a:uFillTx/>
                <a:latin typeface="Arial"/>
                <a:ea typeface="+mn-ea"/>
                <a:cs typeface="Arial"/>
              </a:rPr>
              <a:t>, your teams don’t need to be re-trained.]</a:t>
            </a:r>
            <a:br>
              <a:rPr kumimoji="0" lang="en-US" sz="1800" b="0" i="0" u="none" strike="noStrike" kern="1200" cap="none" spc="0" normalizeH="0" baseline="0" noProof="0">
                <a:ln>
                  <a:noFill/>
                </a:ln>
                <a:solidFill>
                  <a:srgbClr val="0D2155"/>
                </a:solidFill>
                <a:effectLst/>
                <a:uLnTx/>
                <a:uFillTx/>
                <a:latin typeface="Arial"/>
                <a:ea typeface="+mn-ea"/>
                <a:cs typeface="+mn-cs"/>
              </a:rPr>
            </a:br>
            <a:endParaRPr kumimoji="0" lang="en-US" sz="1800" b="0" i="0" u="none" strike="noStrike" kern="0" cap="none" spc="0" normalizeH="0" baseline="0" noProof="0">
              <a:ln>
                <a:noFill/>
              </a:ln>
              <a:solidFill>
                <a:srgbClr val="0D2155"/>
              </a:solidFill>
              <a:effectLst/>
              <a:uLnTx/>
              <a:uFillTx/>
              <a:latin typeface="Arial"/>
              <a:ea typeface="+mn-ea"/>
              <a:cs typeface="Arial"/>
            </a:endParaRPr>
          </a:p>
          <a:p>
            <a:pPr marL="0" marR="0" lvl="0" indent="0" algn="l" defTabSz="1219018" rtl="0" eaLnBrk="1" fontAlgn="auto" latinLnBrk="0" hangingPunct="1">
              <a:lnSpc>
                <a:spcPct val="100000"/>
              </a:lnSpc>
              <a:spcBef>
                <a:spcPts val="0"/>
              </a:spcBef>
              <a:spcAft>
                <a:spcPts val="1600"/>
              </a:spcAft>
              <a:buClr>
                <a:srgbClr val="0672CB"/>
              </a:buClr>
              <a:buSzTx/>
              <a:buFontTx/>
              <a:buNone/>
              <a:tabLst/>
              <a:defRPr/>
            </a:pPr>
            <a:r>
              <a:rPr lang="en-US" sz="2000">
                <a:solidFill>
                  <a:srgbClr val="0D2155"/>
                </a:solidFill>
                <a:latin typeface="Arial"/>
              </a:rPr>
              <a:t>And lastly, you can be confident knowing that Dell provides solution-level support for both hardware and system software. Dell resolves the vast majority of third part system software issues and will collaborate with the customer and third-party support teams on the infrequent occasions when their help is required. </a:t>
            </a:r>
            <a:endParaRPr lang="en-US" sz="1800">
              <a:solidFill>
                <a:srgbClr val="0D2155"/>
              </a:solidFill>
              <a:latin typeface="Arial"/>
            </a:endParaRPr>
          </a:p>
        </p:txBody>
      </p:sp>
    </p:spTree>
    <p:extLst>
      <p:ext uri="{BB962C8B-B14F-4D97-AF65-F5344CB8AC3E}">
        <p14:creationId xmlns:p14="http://schemas.microsoft.com/office/powerpoint/2010/main" val="3617560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F179D-24CD-44CC-B007-95D6F7124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74A398-481A-B6AE-E97F-969E4A115F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767BD8F-45AF-6395-5E37-9C1F0D0D2B68}"/>
              </a:ext>
            </a:extLst>
          </p:cNvPr>
          <p:cNvSpPr>
            <a:spLocks noGrp="1"/>
          </p:cNvSpPr>
          <p:nvPr>
            <p:ph type="body" idx="1"/>
          </p:nvPr>
        </p:nvSpPr>
        <p:spPr/>
        <p:txBody>
          <a:bodyPr/>
          <a:lstStyle/>
          <a:p>
            <a:pPr marL="0" marR="0">
              <a:lnSpc>
                <a:spcPct val="107000"/>
              </a:lnSpc>
              <a:spcBef>
                <a:spcPts val="0"/>
              </a:spcBef>
              <a:spcAft>
                <a:spcPts val="0"/>
              </a:spcAft>
            </a:pPr>
            <a:r>
              <a:rPr lang="en-US" sz="1200" kern="100">
                <a:effectLst/>
                <a:latin typeface="Calibri" panose="020F0502020204030204" pitchFamily="34" charset="0"/>
                <a:ea typeface="Calibri" panose="020F0502020204030204" pitchFamily="34" charset="0"/>
                <a:cs typeface="Times New Roman" panose="02020603050405020304" pitchFamily="18" charset="0"/>
              </a:rPr>
              <a:t>Let’s focus on what makes Dell Private Cloud the clear choice for organizations. It combines the simplicity and convenience you expect with unmatched value—offering 44% lower costs at the point of sale compared to traditional hyperconverged (HCI) appliances.</a:t>
            </a:r>
          </a:p>
          <a:p>
            <a:pPr marL="0" marR="0">
              <a:lnSpc>
                <a:spcPct val="107000"/>
              </a:lnSpc>
              <a:spcBef>
                <a:spcPts val="0"/>
              </a:spcBef>
              <a:spcAft>
                <a:spcPts val="0"/>
              </a:spcAft>
            </a:pP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00">
                <a:effectLst/>
                <a:latin typeface="Calibri" panose="020F0502020204030204" pitchFamily="34" charset="0"/>
                <a:ea typeface="Calibri" panose="020F0502020204030204" pitchFamily="34" charset="0"/>
                <a:cs typeface="Times New Roman" panose="02020603050405020304" pitchFamily="18" charset="0"/>
              </a:rPr>
              <a:t>With Dell Private Cloud, customers get unmatched flexibility—supporting both VMware and non-VMware environments—while avoiding the lock-in of HCI. You can scale compute and storage independently, reducing your hardware footprint, lowering software licensing costs, and cutting infrastructure.</a:t>
            </a:r>
          </a:p>
          <a:p>
            <a:pPr marL="0" marR="0">
              <a:lnSpc>
                <a:spcPct val="107000"/>
              </a:lnSpc>
              <a:spcBef>
                <a:spcPts val="0"/>
              </a:spcBef>
              <a:spcAft>
                <a:spcPts val="0"/>
              </a:spcAft>
            </a:pP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00">
                <a:effectLst/>
                <a:latin typeface="Calibri" panose="020F0502020204030204" pitchFamily="34" charset="0"/>
                <a:ea typeface="Calibri" panose="020F0502020204030204" pitchFamily="34" charset="0"/>
                <a:cs typeface="Times New Roman" panose="02020603050405020304" pitchFamily="18" charset="0"/>
              </a:rPr>
              <a:t>On top of that, Dell Private Cloud ensures better storage utilization, thanks to centralized storage and a 5:1 data reduction ratio with </a:t>
            </a:r>
            <a:r>
              <a:rPr lang="en-US" sz="1200" kern="100" err="1">
                <a:effectLst/>
                <a:latin typeface="Calibri" panose="020F0502020204030204" pitchFamily="34" charset="0"/>
                <a:ea typeface="Calibri" panose="020F0502020204030204" pitchFamily="34" charset="0"/>
                <a:cs typeface="Times New Roman" panose="02020603050405020304" pitchFamily="18" charset="0"/>
              </a:rPr>
              <a:t>PowerStore</a:t>
            </a:r>
            <a:r>
              <a:rPr lang="en-US" sz="1200" kern="100">
                <a:effectLst/>
                <a:latin typeface="Calibri" panose="020F0502020204030204" pitchFamily="34" charset="0"/>
                <a:ea typeface="Calibri" panose="020F0502020204030204" pitchFamily="34" charset="0"/>
                <a:cs typeface="Times New Roman" panose="02020603050405020304" pitchFamily="18" charset="0"/>
              </a:rPr>
              <a:t>, driving down the cost per GB. And with streamlined lifecycle management, patching is faster, simpler, and minimizes downtime—keeping operations running smoothly.</a:t>
            </a:r>
          </a:p>
          <a:p>
            <a:pPr marL="0" marR="0">
              <a:lnSpc>
                <a:spcPct val="107000"/>
              </a:lnSpc>
              <a:spcBef>
                <a:spcPts val="0"/>
              </a:spcBef>
              <a:spcAft>
                <a:spcPts val="0"/>
              </a:spcAft>
            </a:pP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00">
                <a:effectLst/>
                <a:latin typeface="Calibri" panose="020F0502020204030204" pitchFamily="34" charset="0"/>
                <a:ea typeface="Calibri" panose="020F0502020204030204" pitchFamily="34" charset="0"/>
                <a:cs typeface="Times New Roman" panose="02020603050405020304" pitchFamily="18" charset="0"/>
              </a:rPr>
              <a:t>In short, Dell Private Cloud offers greater simplicity, enhanced automation, and the flexibility to adapt to evolving needs—all while protecting your investments and delivering significant cost savings. </a:t>
            </a:r>
          </a:p>
        </p:txBody>
      </p:sp>
      <p:sp>
        <p:nvSpPr>
          <p:cNvPr id="4" name="Slide Number Placeholder 3">
            <a:extLst>
              <a:ext uri="{FF2B5EF4-FFF2-40B4-BE49-F238E27FC236}">
                <a16:creationId xmlns:a16="http://schemas.microsoft.com/office/drawing/2014/main" id="{7DD7C197-D548-180A-5D4C-7ECB3C039D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495B59-6372-4143-83DF-6D44CAFE39E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573038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35B61-F350-7F2A-7B7A-D1CCA424AF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7B093-4C15-DE90-4A4D-143578B05C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A6F492-D73F-43D2-CECC-EB1B1BF668FC}"/>
              </a:ext>
            </a:extLst>
          </p:cNvPr>
          <p:cNvSpPr>
            <a:spLocks noGrp="1"/>
          </p:cNvSpPr>
          <p:nvPr>
            <p:ph type="body" idx="1"/>
          </p:nvPr>
        </p:nvSpPr>
        <p:spPr/>
        <p:txBody>
          <a:bodyPr/>
          <a:lstStyle/>
          <a:p>
            <a:pPr marL="0" indent="0" fontAlgn="auto">
              <a:lnSpc>
                <a:spcPct val="107000"/>
              </a:lnSpc>
              <a:buClr>
                <a:srgbClr val="0076CE"/>
              </a:buClr>
              <a:buSzTx/>
              <a:buFont typeface="Arial" panose="020B0604020202020204" pitchFamily="34" charset="0"/>
              <a:buNone/>
              <a:tabLst/>
              <a:defRPr/>
            </a:pPr>
            <a:r>
              <a:rPr lang="en-US" sz="1000">
                <a:solidFill>
                  <a:srgbClr val="242424"/>
                </a:solidFill>
                <a:cs typeface="Arial" panose="020B0604020202020204" pitchFamily="34" charset="0"/>
              </a:rPr>
              <a:t>Dell </a:t>
            </a:r>
            <a:r>
              <a:rPr lang="en-US" sz="1000" err="1">
                <a:solidFill>
                  <a:srgbClr val="242424"/>
                </a:solidFill>
                <a:cs typeface="Arial" panose="020B0604020202020204" pitchFamily="34" charset="0"/>
              </a:rPr>
              <a:t>PowerScale</a:t>
            </a:r>
            <a:r>
              <a:rPr lang="en-US" sz="1000">
                <a:solidFill>
                  <a:srgbClr val="242424"/>
                </a:solidFill>
                <a:cs typeface="Arial" panose="020B0604020202020204" pitchFamily="34" charset="0"/>
              </a:rPr>
              <a:t> unified file and object  enterprise storage with speed, scale and security to power modern apps and AI.</a:t>
            </a:r>
          </a:p>
          <a:p>
            <a:pPr marL="0" indent="0" fontAlgn="auto">
              <a:lnSpc>
                <a:spcPct val="107000"/>
              </a:lnSpc>
              <a:buClr>
                <a:srgbClr val="0076CE"/>
              </a:buClr>
              <a:buSzTx/>
              <a:buFont typeface="Arial" panose="020B0604020202020204" pitchFamily="34" charset="0"/>
              <a:buNone/>
              <a:tabLst/>
              <a:defRPr/>
            </a:pPr>
            <a:endParaRPr lang="en-US" sz="1000">
              <a:solidFill>
                <a:srgbClr val="242424"/>
              </a:solidFill>
              <a:cs typeface="Arial" panose="020B0604020202020204" pitchFamily="34" charset="0"/>
            </a:endParaRPr>
          </a:p>
          <a:p>
            <a:pPr marL="0" indent="0" fontAlgn="auto">
              <a:lnSpc>
                <a:spcPct val="107000"/>
              </a:lnSpc>
              <a:buClr>
                <a:srgbClr val="0076CE"/>
              </a:buClr>
              <a:buSzTx/>
              <a:buFont typeface="Arial" panose="020B0604020202020204" pitchFamily="34" charset="0"/>
              <a:buNone/>
              <a:tabLst/>
              <a:defRPr/>
            </a:pPr>
            <a:r>
              <a:rPr lang="en-US" sz="1200" err="1">
                <a:effectLst/>
              </a:rPr>
              <a:t>PowerScale</a:t>
            </a:r>
            <a:r>
              <a:rPr lang="en-US" sz="1200">
                <a:effectLst/>
              </a:rPr>
              <a:t> is engineered for performance and scalability, delivering optimized solutions for modern apps, including AI, machine learning, big data. Its unified global namespace and smart scale-out architecture ensures seamless expansion, making it ideal for processing vast datasets while providing unmatched efficiency and reliability for innovation-driven workloads. </a:t>
            </a:r>
          </a:p>
          <a:p>
            <a:pPr marL="0" indent="0" fontAlgn="auto">
              <a:lnSpc>
                <a:spcPct val="107000"/>
              </a:lnSpc>
              <a:buClr>
                <a:srgbClr val="0076CE"/>
              </a:buClr>
              <a:buSzTx/>
              <a:buFont typeface="Arial" panose="020B0604020202020204" pitchFamily="34" charset="0"/>
              <a:buNone/>
              <a:tabLst/>
              <a:defRPr/>
            </a:pPr>
            <a:endParaRPr lang="en-US" sz="1200">
              <a:solidFill>
                <a:srgbClr val="242424"/>
              </a:solidFill>
              <a:effectLst/>
              <a:cs typeface="Arial" panose="020B0604020202020204" pitchFamily="34" charset="0"/>
            </a:endParaRPr>
          </a:p>
          <a:p>
            <a:pPr marL="0" indent="0" fontAlgn="auto">
              <a:lnSpc>
                <a:spcPct val="107000"/>
              </a:lnSpc>
              <a:buClr>
                <a:srgbClr val="0076CE"/>
              </a:buClr>
              <a:buSzTx/>
              <a:buFont typeface="Arial" panose="020B0604020202020204" pitchFamily="34" charset="0"/>
              <a:buNone/>
              <a:tabLst/>
              <a:defRPr/>
            </a:pPr>
            <a:r>
              <a:rPr lang="en-US" sz="1200" b="0" i="0" u="none" strike="noStrike">
                <a:solidFill>
                  <a:srgbClr val="242424"/>
                </a:solidFill>
                <a:effectLst/>
                <a:latin typeface="Aptos" panose="020B0004020202020204" pitchFamily="34" charset="0"/>
              </a:rPr>
              <a:t>Our </a:t>
            </a:r>
            <a:r>
              <a:rPr lang="en-US" sz="1200" b="0" i="0" u="none" strike="noStrike" err="1">
                <a:solidFill>
                  <a:srgbClr val="242424"/>
                </a:solidFill>
                <a:effectLst/>
                <a:latin typeface="Aptos" panose="020B0004020202020204" pitchFamily="34" charset="0"/>
              </a:rPr>
              <a:t>PowerScale</a:t>
            </a:r>
            <a:r>
              <a:rPr lang="en-US" sz="1200" b="0" i="0" u="none" strike="noStrike">
                <a:solidFill>
                  <a:srgbClr val="242424"/>
                </a:solidFill>
                <a:effectLst/>
                <a:latin typeface="Aptos" panose="020B0004020202020204" pitchFamily="34" charset="0"/>
              </a:rPr>
              <a:t> lineup enables our customers to right-size their environment by balancing cost to performance requirements. From all-flash to hybrid and archive, </a:t>
            </a:r>
            <a:r>
              <a:rPr lang="en-US" sz="1200" b="0" i="0" u="none" strike="noStrike" err="1">
                <a:solidFill>
                  <a:srgbClr val="242424"/>
                </a:solidFill>
                <a:effectLst/>
                <a:latin typeface="Aptos" panose="020B0004020202020204" pitchFamily="34" charset="0"/>
              </a:rPr>
              <a:t>PowerScale</a:t>
            </a:r>
            <a:r>
              <a:rPr lang="en-US" sz="1200" b="0" i="0" u="none" strike="noStrike">
                <a:solidFill>
                  <a:srgbClr val="242424"/>
                </a:solidFill>
                <a:effectLst/>
                <a:latin typeface="Aptos" panose="020B0004020202020204" pitchFamily="34" charset="0"/>
              </a:rPr>
              <a:t> is fit to handle a diverse set of customer workload requirements. </a:t>
            </a:r>
            <a:r>
              <a:rPr lang="en-US" sz="1200" b="0" i="0">
                <a:solidFill>
                  <a:srgbClr val="000000"/>
                </a:solidFill>
                <a:effectLst/>
                <a:latin typeface="Aptos" panose="020B0004020202020204" pitchFamily="34" charset="0"/>
              </a:rPr>
              <a:t>​</a:t>
            </a:r>
            <a:endParaRPr lang="en-US" sz="1000">
              <a:solidFill>
                <a:srgbClr val="242424"/>
              </a:solidFill>
              <a:cs typeface="Arial" panose="020B0604020202020204" pitchFamily="34" charset="0"/>
            </a:endParaRPr>
          </a:p>
          <a:p>
            <a:pPr marL="0" indent="0" fontAlgn="auto">
              <a:lnSpc>
                <a:spcPct val="107000"/>
              </a:lnSpc>
              <a:buClr>
                <a:srgbClr val="0076CE"/>
              </a:buClr>
              <a:buSzTx/>
              <a:buFont typeface="Arial" panose="020B0604020202020204" pitchFamily="34" charset="0"/>
              <a:buNone/>
              <a:tabLst/>
              <a:defRPr/>
            </a:pPr>
            <a:endParaRPr lang="en-US" sz="1000">
              <a:solidFill>
                <a:srgbClr val="242424"/>
              </a:solidFill>
              <a:cs typeface="Arial" panose="020B0604020202020204" pitchFamily="34" charset="0"/>
            </a:endParaRPr>
          </a:p>
          <a:p>
            <a:pPr marL="285750" indent="-285750" fontAlgn="auto">
              <a:lnSpc>
                <a:spcPct val="107000"/>
              </a:lnSpc>
              <a:buClr>
                <a:srgbClr val="0076CE"/>
              </a:buClr>
              <a:buSzTx/>
              <a:buFont typeface="Arial" panose="020B0604020202020204" pitchFamily="34" charset="0"/>
              <a:buChar char="•"/>
              <a:tabLst/>
              <a:defRPr/>
            </a:pPr>
            <a:r>
              <a:rPr lang="en-US" sz="1000" b="1">
                <a:solidFill>
                  <a:srgbClr val="242424"/>
                </a:solidFill>
                <a:cs typeface="Arial" panose="020B0604020202020204" pitchFamily="34" charset="0"/>
              </a:rPr>
              <a:t>Powerful to move faster </a:t>
            </a:r>
            <a:r>
              <a:rPr lang="en-US" sz="1000">
                <a:solidFill>
                  <a:srgbClr val="242424"/>
                </a:solidFill>
                <a:cs typeface="Arial" panose="020B0604020202020204" pitchFamily="34" charset="0"/>
              </a:rPr>
              <a:t>– accelerate performance and optimize data-intensive workloads.  Uncompromised performance, from </a:t>
            </a:r>
            <a:r>
              <a:rPr lang="en-US" sz="1000" err="1">
                <a:solidFill>
                  <a:srgbClr val="242424"/>
                </a:solidFill>
                <a:cs typeface="Arial" panose="020B0604020202020204" pitchFamily="34" charset="0"/>
              </a:rPr>
              <a:t>NVMe</a:t>
            </a:r>
            <a:r>
              <a:rPr lang="en-US" sz="1000">
                <a:solidFill>
                  <a:srgbClr val="242424"/>
                </a:solidFill>
                <a:cs typeface="Arial" panose="020B0604020202020204" pitchFamily="34" charset="0"/>
              </a:rPr>
              <a:t> all flash to feed GPUs, and the densest storage enclosures.</a:t>
            </a:r>
          </a:p>
          <a:p>
            <a:pPr marL="285750" indent="-285750" fontAlgn="auto">
              <a:lnSpc>
                <a:spcPct val="107000"/>
              </a:lnSpc>
              <a:buClr>
                <a:srgbClr val="0076CE"/>
              </a:buClr>
              <a:buSzTx/>
              <a:buFont typeface="Arial" panose="020B0604020202020204" pitchFamily="34" charset="0"/>
              <a:buChar char="•"/>
              <a:tabLst/>
              <a:defRPr/>
            </a:pPr>
            <a:r>
              <a:rPr lang="en-US" sz="1000" b="1">
                <a:solidFill>
                  <a:srgbClr val="242424"/>
                </a:solidFill>
                <a:cs typeface="Arial" panose="020B0604020202020204" pitchFamily="34" charset="0"/>
              </a:rPr>
              <a:t>Scalable to think bigger </a:t>
            </a:r>
            <a:r>
              <a:rPr lang="en-US" sz="1000">
                <a:solidFill>
                  <a:srgbClr val="242424"/>
                </a:solidFill>
                <a:cs typeface="Arial" panose="020B0604020202020204" pitchFamily="34" charset="0"/>
              </a:rPr>
              <a:t>– adapt seamlessly and scale effortlessly across all environments.  Unprecedented scale, single file system, intelligent tiering, multi-protocol access, including S3.</a:t>
            </a:r>
          </a:p>
          <a:p>
            <a:pPr marL="285750" indent="-285750" fontAlgn="auto">
              <a:lnSpc>
                <a:spcPct val="107000"/>
              </a:lnSpc>
              <a:buClr>
                <a:srgbClr val="0076CE"/>
              </a:buClr>
              <a:buSzTx/>
              <a:buFont typeface="Arial" panose="020B0604020202020204" pitchFamily="34" charset="0"/>
              <a:buChar char="•"/>
              <a:tabLst/>
              <a:defRPr/>
            </a:pPr>
            <a:r>
              <a:rPr lang="en-US" sz="1000" b="1">
                <a:solidFill>
                  <a:srgbClr val="242424"/>
                </a:solidFill>
                <a:cs typeface="Arial" panose="020B0604020202020204" pitchFamily="34" charset="0"/>
              </a:rPr>
              <a:t>Secure to deepen trust </a:t>
            </a:r>
            <a:r>
              <a:rPr lang="en-US" sz="1000">
                <a:solidFill>
                  <a:srgbClr val="242424"/>
                </a:solidFill>
                <a:cs typeface="Arial" panose="020B0604020202020204" pitchFamily="34" charset="0"/>
              </a:rPr>
              <a:t>– Ensure data is always secure and readily accessible, anywhere. Unmatched safeguards, layered security and resilience, with compliance across industries.</a:t>
            </a:r>
          </a:p>
          <a:p>
            <a:pPr marL="0" indent="0" fontAlgn="auto">
              <a:lnSpc>
                <a:spcPct val="107000"/>
              </a:lnSpc>
              <a:buClr>
                <a:srgbClr val="0076CE"/>
              </a:buClr>
              <a:buSzTx/>
              <a:buFont typeface="Arial" panose="020B0604020202020204" pitchFamily="34" charset="0"/>
              <a:buNone/>
              <a:tabLst/>
              <a:defRPr/>
            </a:pPr>
            <a:endParaRPr lang="en-US" sz="1000">
              <a:solidFill>
                <a:srgbClr val="242424"/>
              </a:solidFill>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b="1">
                <a:latin typeface="Arial" panose="020B0604020202020204" pitchFamily="34" charset="0"/>
                <a:cs typeface="Arial" panose="020B0604020202020204" pitchFamily="34" charset="0"/>
              </a:rPr>
              <a:t>Sources: </a:t>
            </a:r>
          </a:p>
          <a:p>
            <a:pPr algn="l" rtl="0" fontAlgn="base">
              <a:buFont typeface="Arial" panose="020B0604020202020204" pitchFamily="34" charset="0"/>
              <a:buNone/>
            </a:pPr>
            <a:endParaRPr lang="en-US" sz="1000" b="0" i="0">
              <a:solidFill>
                <a:srgbClr val="444444"/>
              </a:solidFill>
              <a:effectLst/>
              <a:latin typeface="Arial" panose="020B0604020202020204" pitchFamily="34" charset="0"/>
            </a:endParaRPr>
          </a:p>
          <a:p>
            <a:r>
              <a:rPr lang="en-US" sz="1000"/>
              <a:t>1 Based on preliminary internal analysis comparing F600p running </a:t>
            </a:r>
            <a:r>
              <a:rPr lang="en-US" sz="1000" err="1"/>
              <a:t>OneFS</a:t>
            </a:r>
            <a:r>
              <a:rPr lang="en-US" sz="1000"/>
              <a:t> 9.5 versus F710 running </a:t>
            </a:r>
            <a:r>
              <a:rPr lang="en-US" sz="1000" err="1"/>
              <a:t>OneFS</a:t>
            </a:r>
            <a:r>
              <a:rPr lang="en-US" sz="1000"/>
              <a:t> 9.9 using 200GbE. December 2024. CLM-012804</a:t>
            </a:r>
          </a:p>
          <a:p>
            <a:r>
              <a:rPr lang="en-US" sz="1000"/>
              <a:t>2 Based on preliminary internal analysis of streaming read figures comparing F600p running </a:t>
            </a:r>
            <a:r>
              <a:rPr lang="en-US" sz="1000" err="1"/>
              <a:t>OneFS</a:t>
            </a:r>
            <a:r>
              <a:rPr lang="en-US" sz="1000"/>
              <a:t> 9.5 versus F710 running </a:t>
            </a:r>
            <a:r>
              <a:rPr lang="en-US" sz="1000" err="1"/>
              <a:t>OneFS</a:t>
            </a:r>
            <a:r>
              <a:rPr lang="en-US" sz="1000"/>
              <a:t> 9.9 using 200GbE. December 2024. CLM-012803</a:t>
            </a:r>
          </a:p>
          <a:p>
            <a:r>
              <a:rPr lang="en-US" sz="1000"/>
              <a:t>3 Dell </a:t>
            </a:r>
            <a:r>
              <a:rPr lang="en-US" sz="1000" err="1"/>
              <a:t>PowerScale</a:t>
            </a:r>
            <a:r>
              <a:rPr lang="en-US" sz="1000"/>
              <a:t>/</a:t>
            </a:r>
            <a:r>
              <a:rPr lang="en-US" sz="1000" err="1"/>
              <a:t>PowerScale</a:t>
            </a:r>
            <a:r>
              <a:rPr lang="en-US" sz="1000"/>
              <a:t> F710 accelerates AI workloads with up to 3x the sustained throughput per rack unit vs. traditional flash-only scale-out NAS/file competitors. Based on Dell analysis. Dell performance is based on </a:t>
            </a:r>
            <a:r>
              <a:rPr lang="en-US" sz="1000" err="1"/>
              <a:t>PowerScale</a:t>
            </a:r>
            <a:r>
              <a:rPr lang="en-US" sz="1000"/>
              <a:t> F710 maximum sustained write throughput running NFS 4.2. February 2025. Actual results may vary. CLM-012698.</a:t>
            </a:r>
          </a:p>
          <a:p>
            <a:r>
              <a:rPr lang="en-US" sz="1000"/>
              <a:t>4 Based on 61TB SSD availability vs previously max availability of 30TB SSDs. October 2024. CLM-012793</a:t>
            </a:r>
          </a:p>
          <a:p>
            <a:endParaRPr lang="en-US" sz="1000"/>
          </a:p>
          <a:p>
            <a:endParaRPr lang="en-US" sz="900"/>
          </a:p>
        </p:txBody>
      </p:sp>
    </p:spTree>
    <p:extLst>
      <p:ext uri="{BB962C8B-B14F-4D97-AF65-F5344CB8AC3E}">
        <p14:creationId xmlns:p14="http://schemas.microsoft.com/office/powerpoint/2010/main" val="3513359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ABEBC-C85C-96E2-EEB4-960F65E2A4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CA64C-DF0B-D7BF-77F9-54F89C599B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5B91F4-397D-0005-FDC9-9D8D38D27DB1}"/>
              </a:ext>
            </a:extLst>
          </p:cNvPr>
          <p:cNvSpPr>
            <a:spLocks noGrp="1"/>
          </p:cNvSpPr>
          <p:nvPr>
            <p:ph type="body" idx="1"/>
          </p:nvPr>
        </p:nvSpPr>
        <p:spPr>
          <a:xfrm>
            <a:off x="274320" y="4400550"/>
            <a:ext cx="6299200" cy="3600450"/>
          </a:xfrm>
        </p:spPr>
        <p:txBody>
          <a:bodyPr/>
          <a:lstStyle/>
          <a:p>
            <a:r>
              <a:rPr lang="en-US" sz="1200" kern="1200">
                <a:solidFill>
                  <a:schemeClr val="tx1"/>
                </a:solidFill>
                <a:effectLst/>
                <a:latin typeface="Arial "/>
                <a:ea typeface="+mn-ea"/>
                <a:cs typeface="+mn-cs"/>
              </a:rPr>
              <a:t>"To bring the Dell AI Data Platform to life, we take a </a:t>
            </a:r>
            <a:r>
              <a:rPr lang="en-US" sz="1200" b="1" kern="1200">
                <a:solidFill>
                  <a:schemeClr val="tx1"/>
                </a:solidFill>
                <a:effectLst/>
                <a:latin typeface="Arial "/>
                <a:ea typeface="+mn-ea"/>
                <a:cs typeface="+mn-cs"/>
              </a:rPr>
              <a:t>composable approach</a:t>
            </a:r>
            <a:r>
              <a:rPr lang="en-US" sz="1200" kern="1200">
                <a:solidFill>
                  <a:schemeClr val="tx1"/>
                </a:solidFill>
                <a:effectLst/>
                <a:latin typeface="Arial "/>
                <a:ea typeface="+mn-ea"/>
                <a:cs typeface="+mn-cs"/>
              </a:rPr>
              <a:t>—using specialized engines for data, storage, and protection. Each plays a unique role, but together, they form a powerful foundation for AI success.</a:t>
            </a:r>
          </a:p>
          <a:p>
            <a:r>
              <a:rPr lang="en-US" sz="1200" b="1" kern="1200">
                <a:solidFill>
                  <a:schemeClr val="tx1"/>
                </a:solidFill>
                <a:effectLst/>
                <a:latin typeface="Arial "/>
                <a:ea typeface="+mn-ea"/>
                <a:cs typeface="+mn-cs"/>
              </a:rPr>
              <a:t>&lt;CR&gt;</a:t>
            </a:r>
            <a:endParaRPr lang="en-US" sz="1200" kern="1200">
              <a:solidFill>
                <a:schemeClr val="tx1"/>
              </a:solidFill>
              <a:effectLst/>
              <a:latin typeface="Arial "/>
              <a:ea typeface="+mn-ea"/>
              <a:cs typeface="+mn-cs"/>
            </a:endParaRPr>
          </a:p>
          <a:p>
            <a:r>
              <a:rPr lang="en-US" sz="1200" kern="1200">
                <a:solidFill>
                  <a:schemeClr val="tx1"/>
                </a:solidFill>
                <a:effectLst/>
                <a:latin typeface="Arial "/>
                <a:ea typeface="+mn-ea"/>
                <a:cs typeface="+mn-cs"/>
              </a:rPr>
              <a:t>Let’s start with </a:t>
            </a:r>
            <a:r>
              <a:rPr lang="en-US" sz="1200" b="1" kern="1200">
                <a:solidFill>
                  <a:schemeClr val="tx1"/>
                </a:solidFill>
                <a:effectLst/>
                <a:latin typeface="Arial "/>
                <a:ea typeface="+mn-ea"/>
                <a:cs typeface="+mn-cs"/>
              </a:rPr>
              <a:t>data engines</a:t>
            </a:r>
            <a:r>
              <a:rPr lang="en-US" sz="1200" kern="1200">
                <a:solidFill>
                  <a:schemeClr val="tx1"/>
                </a:solidFill>
                <a:effectLst/>
                <a:latin typeface="Arial "/>
                <a:ea typeface="+mn-ea"/>
                <a:cs typeface="+mn-cs"/>
              </a:rPr>
              <a:t>—the brain of the platform. They help organizations access, prepare, and manage data from apps, devices, and other sources. These engines clean, organize, and enhance data, making it ready for analytics, AI model training, and real-time decision-making.</a:t>
            </a:r>
          </a:p>
          <a:p>
            <a:r>
              <a:rPr lang="en-US" sz="1200" kern="1200">
                <a:solidFill>
                  <a:schemeClr val="tx1"/>
                </a:solidFill>
                <a:effectLst/>
                <a:latin typeface="Arial "/>
                <a:ea typeface="+mn-ea"/>
                <a:cs typeface="+mn-cs"/>
              </a:rPr>
              <a:t>Dell’s data engines are powered by trusted partners like </a:t>
            </a:r>
            <a:r>
              <a:rPr lang="en-US" sz="1200" b="1" kern="1200">
                <a:solidFill>
                  <a:schemeClr val="tx1"/>
                </a:solidFill>
                <a:effectLst/>
                <a:latin typeface="Arial "/>
                <a:ea typeface="+mn-ea"/>
                <a:cs typeface="+mn-cs"/>
              </a:rPr>
              <a:t>Starburst</a:t>
            </a:r>
            <a:r>
              <a:rPr lang="en-US" sz="1200" kern="1200">
                <a:solidFill>
                  <a:schemeClr val="tx1"/>
                </a:solidFill>
                <a:effectLst/>
                <a:latin typeface="Arial "/>
                <a:ea typeface="+mn-ea"/>
                <a:cs typeface="+mn-cs"/>
              </a:rPr>
              <a:t> for data queries, </a:t>
            </a:r>
            <a:r>
              <a:rPr lang="en-US" sz="1200" b="1" kern="1200">
                <a:solidFill>
                  <a:schemeClr val="tx1"/>
                </a:solidFill>
                <a:effectLst/>
                <a:latin typeface="Arial "/>
                <a:ea typeface="+mn-ea"/>
                <a:cs typeface="+mn-cs"/>
              </a:rPr>
              <a:t>Apache Spark</a:t>
            </a:r>
            <a:r>
              <a:rPr lang="en-US" sz="1200" kern="1200">
                <a:solidFill>
                  <a:schemeClr val="tx1"/>
                </a:solidFill>
                <a:effectLst/>
                <a:latin typeface="Arial "/>
                <a:ea typeface="+mn-ea"/>
                <a:cs typeface="+mn-cs"/>
              </a:rPr>
              <a:t> for batch and streaming data processing, and, coming soon, </a:t>
            </a:r>
            <a:r>
              <a:rPr lang="en-US" sz="1200" b="1" kern="1200">
                <a:solidFill>
                  <a:schemeClr val="tx1"/>
                </a:solidFill>
                <a:effectLst/>
                <a:latin typeface="Arial "/>
                <a:ea typeface="+mn-ea"/>
                <a:cs typeface="+mn-cs"/>
              </a:rPr>
              <a:t>Elastic</a:t>
            </a:r>
            <a:r>
              <a:rPr lang="en-US" sz="1200" kern="1200">
                <a:solidFill>
                  <a:schemeClr val="tx1"/>
                </a:solidFill>
                <a:effectLst/>
                <a:latin typeface="Arial "/>
                <a:ea typeface="+mn-ea"/>
                <a:cs typeface="+mn-cs"/>
              </a:rPr>
              <a:t> for unstructured data search.</a:t>
            </a:r>
          </a:p>
          <a:p>
            <a:r>
              <a:rPr lang="en-US" sz="1200" b="1" kern="1200">
                <a:solidFill>
                  <a:schemeClr val="tx1"/>
                </a:solidFill>
                <a:effectLst/>
                <a:latin typeface="Arial "/>
                <a:ea typeface="+mn-ea"/>
                <a:cs typeface="+mn-cs"/>
              </a:rPr>
              <a:t>Key takeaway?</a:t>
            </a:r>
            <a:r>
              <a:rPr lang="en-US" sz="1200" kern="1200">
                <a:solidFill>
                  <a:schemeClr val="tx1"/>
                </a:solidFill>
                <a:effectLst/>
                <a:latin typeface="Arial "/>
                <a:ea typeface="+mn-ea"/>
                <a:cs typeface="+mn-cs"/>
              </a:rPr>
              <a:t> Embrace the role of data engines—and rely on Dell presales specialists to help position them with customers.</a:t>
            </a:r>
          </a:p>
          <a:p>
            <a:r>
              <a:rPr lang="en-US" sz="1200" b="1" kern="1200">
                <a:solidFill>
                  <a:schemeClr val="tx1"/>
                </a:solidFill>
                <a:effectLst/>
                <a:latin typeface="Arial "/>
                <a:ea typeface="+mn-ea"/>
                <a:cs typeface="+mn-cs"/>
              </a:rPr>
              <a:t>&lt;CR&gt;</a:t>
            </a:r>
            <a:endParaRPr lang="en-US" sz="1200" kern="1200">
              <a:solidFill>
                <a:schemeClr val="tx1"/>
              </a:solidFill>
              <a:effectLst/>
              <a:latin typeface="Arial "/>
              <a:ea typeface="+mn-ea"/>
              <a:cs typeface="+mn-cs"/>
            </a:endParaRPr>
          </a:p>
          <a:p>
            <a:r>
              <a:rPr lang="en-US" sz="1200" kern="1200">
                <a:solidFill>
                  <a:schemeClr val="tx1"/>
                </a:solidFill>
                <a:effectLst/>
                <a:latin typeface="Arial "/>
                <a:ea typeface="+mn-ea"/>
                <a:cs typeface="+mn-cs"/>
              </a:rPr>
              <a:t>Next, let’s talk about </a:t>
            </a:r>
            <a:r>
              <a:rPr lang="en-US" sz="1200" b="1" kern="1200">
                <a:solidFill>
                  <a:schemeClr val="tx1"/>
                </a:solidFill>
                <a:effectLst/>
                <a:latin typeface="Arial "/>
                <a:ea typeface="+mn-ea"/>
                <a:cs typeface="+mn-cs"/>
              </a:rPr>
              <a:t>storage engines</a:t>
            </a:r>
            <a:r>
              <a:rPr lang="en-US" sz="1200" kern="1200">
                <a:solidFill>
                  <a:schemeClr val="tx1"/>
                </a:solidFill>
                <a:effectLst/>
                <a:latin typeface="Arial "/>
                <a:ea typeface="+mn-ea"/>
                <a:cs typeface="+mn-cs"/>
              </a:rPr>
              <a:t>—critical for managing data in today’s AI-driven world. Storage is no longer passive. It’s an </a:t>
            </a:r>
            <a:r>
              <a:rPr lang="en-US" sz="1200" b="1" kern="1200">
                <a:solidFill>
                  <a:schemeClr val="tx1"/>
                </a:solidFill>
                <a:effectLst/>
                <a:latin typeface="Arial "/>
                <a:ea typeface="+mn-ea"/>
                <a:cs typeface="+mn-cs"/>
              </a:rPr>
              <a:t>active enabler</a:t>
            </a:r>
            <a:r>
              <a:rPr lang="en-US" sz="1200" kern="1200">
                <a:solidFill>
                  <a:schemeClr val="tx1"/>
                </a:solidFill>
                <a:effectLst/>
                <a:latin typeface="Arial "/>
                <a:ea typeface="+mn-ea"/>
                <a:cs typeface="+mn-cs"/>
              </a:rPr>
              <a:t> of performance, scalability, and flexibility.</a:t>
            </a:r>
          </a:p>
          <a:p>
            <a:r>
              <a:rPr lang="en-US" sz="1200" kern="1200">
                <a:solidFill>
                  <a:schemeClr val="tx1"/>
                </a:solidFill>
                <a:effectLst/>
                <a:latin typeface="Arial "/>
                <a:ea typeface="+mn-ea"/>
                <a:cs typeface="+mn-cs"/>
              </a:rPr>
              <a:t>These engines handle all types of data—structured, semi-structured, and unstructured—and ensure it’s always available, secure, and high-performing. Dell offers </a:t>
            </a:r>
            <a:r>
              <a:rPr lang="en-US" sz="1200" b="1" kern="1200">
                <a:solidFill>
                  <a:schemeClr val="tx1"/>
                </a:solidFill>
                <a:effectLst/>
                <a:latin typeface="Arial "/>
                <a:ea typeface="+mn-ea"/>
                <a:cs typeface="+mn-cs"/>
              </a:rPr>
              <a:t>Unified File and Object Storage</a:t>
            </a:r>
            <a:r>
              <a:rPr lang="en-US" sz="1200" kern="1200">
                <a:solidFill>
                  <a:schemeClr val="tx1"/>
                </a:solidFill>
                <a:effectLst/>
                <a:latin typeface="Arial "/>
                <a:ea typeface="+mn-ea"/>
                <a:cs typeface="+mn-cs"/>
              </a:rPr>
              <a:t> to simplify hybrid environments, and </a:t>
            </a:r>
            <a:r>
              <a:rPr lang="en-US" sz="1200" b="1" kern="1200">
                <a:solidFill>
                  <a:schemeClr val="tx1"/>
                </a:solidFill>
                <a:effectLst/>
                <a:latin typeface="Arial "/>
                <a:ea typeface="+mn-ea"/>
                <a:cs typeface="+mn-cs"/>
              </a:rPr>
              <a:t>S3 Object Storage</a:t>
            </a:r>
            <a:r>
              <a:rPr lang="en-US" sz="1200" kern="1200">
                <a:solidFill>
                  <a:schemeClr val="tx1"/>
                </a:solidFill>
                <a:effectLst/>
                <a:latin typeface="Arial "/>
                <a:ea typeface="+mn-ea"/>
                <a:cs typeface="+mn-cs"/>
              </a:rPr>
              <a:t> for scalable, cloud-native data handling.</a:t>
            </a:r>
          </a:p>
          <a:p>
            <a:r>
              <a:rPr lang="en-US" sz="1200" kern="1200">
                <a:solidFill>
                  <a:schemeClr val="tx1"/>
                </a:solidFill>
                <a:effectLst/>
                <a:latin typeface="Arial "/>
                <a:ea typeface="+mn-ea"/>
                <a:cs typeface="+mn-cs"/>
              </a:rPr>
              <a:t>Together, they help customers move faster and scale smarter.</a:t>
            </a:r>
          </a:p>
          <a:p>
            <a:r>
              <a:rPr lang="en-US" sz="1200" b="1" kern="1200">
                <a:solidFill>
                  <a:schemeClr val="tx1"/>
                </a:solidFill>
                <a:effectLst/>
                <a:latin typeface="Arial "/>
                <a:ea typeface="+mn-ea"/>
                <a:cs typeface="+mn-cs"/>
              </a:rPr>
              <a:t>&lt;CR&gt; </a:t>
            </a:r>
          </a:p>
          <a:p>
            <a:r>
              <a:rPr lang="en-US" sz="1200" b="1" kern="1200">
                <a:solidFill>
                  <a:srgbClr val="FF0000"/>
                </a:solidFill>
                <a:effectLst/>
                <a:latin typeface="Arial "/>
                <a:ea typeface="+mn-ea"/>
                <a:cs typeface="+mn-cs"/>
              </a:rPr>
              <a:t>SHORT PAUSE</a:t>
            </a:r>
            <a:endParaRPr lang="en-US" sz="1200" kern="1200">
              <a:solidFill>
                <a:srgbClr val="FF0000"/>
              </a:solidFill>
              <a:effectLst/>
              <a:latin typeface="Arial "/>
              <a:ea typeface="+mn-ea"/>
              <a:cs typeface="+mn-cs"/>
            </a:endParaRPr>
          </a:p>
          <a:p>
            <a:r>
              <a:rPr lang="en-US" sz="1200" kern="1200">
                <a:solidFill>
                  <a:schemeClr val="tx1"/>
                </a:solidFill>
                <a:effectLst/>
                <a:latin typeface="Arial "/>
                <a:ea typeface="+mn-ea"/>
                <a:cs typeface="+mn-cs"/>
              </a:rPr>
              <a:t>And finally, </a:t>
            </a:r>
            <a:r>
              <a:rPr lang="en-US" sz="1200" b="1" kern="1200">
                <a:solidFill>
                  <a:schemeClr val="tx1"/>
                </a:solidFill>
                <a:effectLst/>
                <a:latin typeface="Arial "/>
                <a:ea typeface="+mn-ea"/>
                <a:cs typeface="+mn-cs"/>
              </a:rPr>
              <a:t>being cyber </a:t>
            </a:r>
            <a:r>
              <a:rPr lang="en-US" sz="1200" b="1" kern="1200" err="1">
                <a:solidFill>
                  <a:schemeClr val="tx1"/>
                </a:solidFill>
                <a:effectLst/>
                <a:latin typeface="Arial "/>
                <a:ea typeface="+mn-ea"/>
                <a:cs typeface="+mn-cs"/>
              </a:rPr>
              <a:t>resilent</a:t>
            </a:r>
            <a:r>
              <a:rPr lang="en-US" sz="1200" kern="1200">
                <a:solidFill>
                  <a:schemeClr val="tx1"/>
                </a:solidFill>
                <a:effectLst/>
                <a:latin typeface="Arial "/>
                <a:ea typeface="+mn-ea"/>
                <a:cs typeface="+mn-cs"/>
              </a:rPr>
              <a:t>. In today’s environment, security is essential. Dell builds protection into the platform from the ground up—with access controls, data masking, and encryption to safeguard sensitive information.</a:t>
            </a:r>
          </a:p>
          <a:p>
            <a:r>
              <a:rPr lang="en-US" sz="1200" kern="1200">
                <a:solidFill>
                  <a:schemeClr val="tx1"/>
                </a:solidFill>
                <a:effectLst/>
                <a:latin typeface="Arial "/>
                <a:ea typeface="+mn-ea"/>
                <a:cs typeface="+mn-cs"/>
              </a:rPr>
              <a:t>To defend against modern threats, Dell includes </a:t>
            </a:r>
            <a:r>
              <a:rPr lang="en-US" sz="1200" b="1" kern="1200">
                <a:solidFill>
                  <a:schemeClr val="tx1"/>
                </a:solidFill>
                <a:effectLst/>
                <a:latin typeface="Arial "/>
                <a:ea typeface="+mn-ea"/>
                <a:cs typeface="+mn-cs"/>
              </a:rPr>
              <a:t>cyber-resilient features</a:t>
            </a:r>
            <a:r>
              <a:rPr lang="en-US" sz="1200" kern="1200">
                <a:solidFill>
                  <a:schemeClr val="tx1"/>
                </a:solidFill>
                <a:effectLst/>
                <a:latin typeface="Arial "/>
                <a:ea typeface="+mn-ea"/>
                <a:cs typeface="+mn-cs"/>
              </a:rPr>
              <a:t> like data isolation and air-gapped architecture—ensuring data stays protected, even during a cyberattack.</a:t>
            </a:r>
          </a:p>
          <a:p>
            <a:r>
              <a:rPr lang="en-US" sz="1200" b="1" kern="1200">
                <a:solidFill>
                  <a:schemeClr val="tx1"/>
                </a:solidFill>
                <a:effectLst/>
                <a:latin typeface="Arial "/>
                <a:ea typeface="+mn-ea"/>
                <a:cs typeface="+mn-cs"/>
              </a:rPr>
              <a:t>&lt;CR&gt;</a:t>
            </a:r>
            <a:endParaRPr lang="en-US" sz="1200" kern="1200">
              <a:solidFill>
                <a:schemeClr val="tx1"/>
              </a:solidFill>
              <a:effectLst/>
              <a:latin typeface="Arial "/>
              <a:ea typeface="+mn-ea"/>
              <a:cs typeface="+mn-cs"/>
            </a:endParaRPr>
          </a:p>
          <a:p>
            <a:r>
              <a:rPr lang="en-US" sz="1200" b="1" kern="1200">
                <a:solidFill>
                  <a:schemeClr val="tx1"/>
                </a:solidFill>
                <a:effectLst/>
                <a:latin typeface="Arial "/>
                <a:ea typeface="+mn-ea"/>
                <a:cs typeface="+mn-cs"/>
              </a:rPr>
              <a:t>In summary</a:t>
            </a:r>
            <a:r>
              <a:rPr lang="en-US" sz="1200" kern="1200">
                <a:solidFill>
                  <a:schemeClr val="tx1"/>
                </a:solidFill>
                <a:effectLst/>
                <a:latin typeface="Arial "/>
                <a:ea typeface="+mn-ea"/>
                <a:cs typeface="+mn-cs"/>
              </a:rPr>
              <a:t>: Data, Storage, and Protection Engines work together to support the full data lifecycle—helping customers unlock insights, drive innovation, and scale with confidence."</a:t>
            </a:r>
          </a:p>
          <a:p>
            <a:endParaRPr lang="en-US" sz="1200" kern="1200">
              <a:solidFill>
                <a:schemeClr val="tx1"/>
              </a:solidFill>
              <a:effectLst/>
              <a:latin typeface="Arial "/>
              <a:ea typeface="+mn-ea"/>
              <a:cs typeface="+mn-cs"/>
            </a:endParaRPr>
          </a:p>
        </p:txBody>
      </p:sp>
      <p:sp>
        <p:nvSpPr>
          <p:cNvPr id="4" name="Slide Number Placeholder 3">
            <a:extLst>
              <a:ext uri="{FF2B5EF4-FFF2-40B4-BE49-F238E27FC236}">
                <a16:creationId xmlns:a16="http://schemas.microsoft.com/office/drawing/2014/main" id="{1B9EE585-5DEA-8AD8-4387-76021F77CB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27301-2725-4FFF-B33E-C13F64EB0FC1}" type="slidenum">
              <a:rPr kumimoji="0" lang="en-US" sz="1200" b="0" i="0" u="none" strike="noStrike" kern="1200" cap="none" spc="0" normalizeH="0" baseline="0" noProof="0" smtClean="0">
                <a:ln>
                  <a:noFill/>
                </a:ln>
                <a:solidFill>
                  <a:prstClr val="black"/>
                </a:solidFill>
                <a:effectLst/>
                <a:uLnTx/>
                <a:uFillTx/>
                <a:latin typeface="Arial "/>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rial "/>
              <a:ea typeface="+mn-ea"/>
              <a:cs typeface="+mn-cs"/>
            </a:endParaRPr>
          </a:p>
        </p:txBody>
      </p:sp>
    </p:spTree>
    <p:extLst>
      <p:ext uri="{BB962C8B-B14F-4D97-AF65-F5344CB8AC3E}">
        <p14:creationId xmlns:p14="http://schemas.microsoft.com/office/powerpoint/2010/main" val="21469710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CAA78-6162-0F8F-1C0B-9B7DA687F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A8A77-C725-C112-F388-9C3035469D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211672-A484-E603-D0C4-4FC5B2A80D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Dell doesn’t just protect data. We protect our customers’ ability to adapt, evolve, and excel by helping them build their cyber resilient foundation with PowerProtect.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rPr>
              <a:t>The Dell PowerProtect portfolio empowers your business to secure, detect, and recover against cyber threats. Features like immutable backups, end-to-end encryption, and automated cyber recovery enhance data resiliency, safeguard against cyber threats, and minimize downtime, providing peace of mind in an unpredictable landscape. </a:t>
            </a:r>
            <a:endParaRPr lang="en-US" sz="1000">
              <a:latin typeface="Arial" panose="020B0604020202020204" pitchFamily="34" charset="0"/>
              <a:cs typeface="Arial" panose="020B0604020202020204" pitchFamily="34" charset="0"/>
            </a:endParaRPr>
          </a:p>
          <a:p>
            <a:endParaRPr lang="en-US" sz="1000"/>
          </a:p>
          <a:p>
            <a:r>
              <a:rPr lang="en-US" sz="1000"/>
              <a:t>Dell PowerProtect is #1 in customer satisfaction and PowerProtect Data Domain is the number 1 purpose-built backup appliance for a reason.  It has the performance, efficiency, security and scale our customers require- supporting both traditional and modern cloud-based workloads. </a:t>
            </a:r>
          </a:p>
          <a:p>
            <a:endParaRPr lang="en-US" sz="1000"/>
          </a:p>
          <a:p>
            <a:r>
              <a:rPr lang="en-US" sz="1200" kern="1200">
                <a:solidFill>
                  <a:schemeClr val="tx1"/>
                </a:solidFill>
                <a:effectLst/>
                <a:latin typeface="+mn-lt"/>
                <a:ea typeface="+mn-ea"/>
                <a:cs typeface="+mn-cs"/>
              </a:rPr>
              <a:t>The high-performance Data Domain All-Flash appliance delivers unmatched speed, efficiency, and security, empowering organizations to modernize their cyber resilience strategies with measurable benefits: up to 4x faster restores and 2x faster replication, occupying 40% less rack space and provides up to 80% power savings. </a:t>
            </a:r>
            <a:endParaRPr lang="en-US" sz="1000"/>
          </a:p>
          <a:p>
            <a:endParaRPr lang="en-US" sz="1000"/>
          </a:p>
          <a:p>
            <a:r>
              <a:rPr lang="en-US" sz="1000"/>
              <a:t>We have 55 to 1 data reduction guaranteed, and customers typically see 75 to 1 data reduction across our install base.  We have over 2700 customers using PowerProtect Data Domain as a cyber recovery vault - a key component to a modern cyber resiliency strategy.</a:t>
            </a:r>
          </a:p>
          <a:p>
            <a:pPr marL="0" indent="0">
              <a:buFontTx/>
              <a:buNone/>
            </a:pPr>
            <a:endParaRPr lang="en-US" sz="1000"/>
          </a:p>
          <a:p>
            <a:pPr marL="0" indent="0">
              <a:buFontTx/>
              <a:buNone/>
            </a:pPr>
            <a:endParaRPr lang="en-US" sz="1000"/>
          </a:p>
          <a:p>
            <a:pPr marL="0" indent="0">
              <a:buFontTx/>
              <a:buNone/>
            </a:pPr>
            <a:endParaRPr lang="en-US" sz="1000"/>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b="1">
                <a:latin typeface="Arial" panose="020B0604020202020204" pitchFamily="34" charset="0"/>
                <a:cs typeface="Arial" panose="020B0604020202020204" pitchFamily="34" charset="0"/>
              </a:rPr>
              <a:t>Sources: </a:t>
            </a:r>
          </a:p>
          <a:p>
            <a:pPr marL="0" indent="0">
              <a:buFontTx/>
              <a:buNone/>
            </a:pPr>
            <a:endParaRPr lang="en-US" sz="100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Based on revenue from the IDC 3</a:t>
            </a:r>
            <a:r>
              <a:rPr lang="en-US" sz="500">
                <a:solidFill>
                  <a:srgbClr val="808080"/>
                </a:solidFill>
              </a:rPr>
              <a:t>Q</a:t>
            </a:r>
            <a:r>
              <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25 Purpose-Built Backup Appliance (PBBA) Tracker.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500">
                <a:solidFill>
                  <a:srgbClr val="808080"/>
                </a:solidFill>
              </a:rPr>
              <a:t>2 Based on Dell Technologies analysis. Compared to VAST, Pure Storage, NetApp, and HPE backup appliances. Compared to Veeam, Cohesity, Rubrik, and Commvault data protection software. Using double-blind, competitive benchmark Net Promoter Score (NPS) data gathered by third-party commissioned by Dell. August 2025.</a:t>
            </a:r>
            <a:endPar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3 Based on Dell Technologies analysis. Compared to VAST, Pure Storage, NetApp and HPE backup appliances using double-blind, competitive benchmark Net Promoter Score (NPS) data gathered by a third-party commissioned by Dell. August 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4 Based on Dell internal testing comparing a PowerProtect Data Domain DD9910 appliance vs a PowerProtect Data Domain All-Flash DD9910F appliance, both configured at similar capacity. April 2025. Actual results may vary..​</a:t>
            </a:r>
          </a:p>
          <a:p>
            <a:pPr>
              <a:defRPr/>
            </a:pPr>
            <a:r>
              <a:rPr lang="en-US" sz="500">
                <a:solidFill>
                  <a:srgbClr val="808080"/>
                </a:solidFill>
              </a:rPr>
              <a:t>5</a:t>
            </a:r>
            <a:r>
              <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Based on Dell internal testing and field telemetry data, December 2025. Actual results may vary.</a:t>
            </a:r>
          </a:p>
          <a:p>
            <a:pPr marL="0" indent="0">
              <a:buFontTx/>
              <a:buNone/>
            </a:pPr>
            <a:endParaRPr lang="en-US" sz="900"/>
          </a:p>
        </p:txBody>
      </p:sp>
    </p:spTree>
    <p:extLst>
      <p:ext uri="{BB962C8B-B14F-4D97-AF65-F5344CB8AC3E}">
        <p14:creationId xmlns:p14="http://schemas.microsoft.com/office/powerpoint/2010/main" val="3363057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D4CD8-451F-F89C-9637-78B9E1A460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D9CD8B-FE8E-D7E7-ED16-60F62ECB6F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E3CC2-46DC-514D-8565-054BA58D739B}"/>
              </a:ext>
            </a:extLst>
          </p:cNvPr>
          <p:cNvSpPr>
            <a:spLocks noGrp="1"/>
          </p:cNvSpPr>
          <p:nvPr>
            <p:ph type="body" idx="1"/>
          </p:nvPr>
        </p:nvSpPr>
        <p:spPr/>
        <p:txBody>
          <a:bodyPr/>
          <a:lstStyle/>
          <a:p>
            <a:r>
              <a:rPr lang="en-US" sz="1200" b="0" i="0" kern="1200">
                <a:solidFill>
                  <a:schemeClr val="tx1"/>
                </a:solidFill>
                <a:effectLst/>
                <a:latin typeface="+mn-lt"/>
                <a:ea typeface="+mn-ea"/>
                <a:cs typeface="+mn-cs"/>
              </a:rPr>
              <a:t>To build a strong foundation for cyber resilience, Dell emphasizes three critical practice areas or pillars: </a:t>
            </a:r>
            <a:r>
              <a:rPr lang="en-US" sz="1200" b="1" i="0" kern="1200">
                <a:solidFill>
                  <a:schemeClr val="tx1"/>
                </a:solidFill>
                <a:effectLst/>
                <a:latin typeface="+mn-lt"/>
                <a:ea typeface="+mn-ea"/>
                <a:cs typeface="+mn-cs"/>
              </a:rPr>
              <a:t>Secure, Detect, and Recover</a:t>
            </a:r>
            <a:r>
              <a:rPr lang="en-US" sz="1200" b="0" i="0" kern="1200">
                <a:solidFill>
                  <a:schemeClr val="tx1"/>
                </a:solidFill>
                <a:effectLst/>
                <a:latin typeface="+mn-lt"/>
                <a:ea typeface="+mn-ea"/>
                <a:cs typeface="+mn-cs"/>
              </a:rPr>
              <a:t>. These use cases work together to create a comprehensive approach to protecting, monitoring, and restoring your organization’s digital environment.</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Secure</a:t>
            </a:r>
            <a:r>
              <a:rPr lang="en-US" sz="1200" b="0" i="0" kern="1200">
                <a:solidFill>
                  <a:schemeClr val="tx1"/>
                </a:solidFill>
                <a:effectLst/>
                <a:latin typeface="+mn-lt"/>
                <a:ea typeface="+mn-ea"/>
                <a:cs typeface="+mn-cs"/>
              </a:rPr>
              <a: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The first pillar, Secure, is all about fortifying your defenses. This includes implementing robust access controls, encrypting sensitive data, and ensuring your systems are protected against vulnerabilities. The goal here is to minimize the attack surface and make it as difficult as possible for threat actors to breach your environment.</a:t>
            </a:r>
          </a:p>
          <a:p>
            <a:endParaRPr lang="en-US" sz="12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Detect</a:t>
            </a:r>
            <a:r>
              <a:rPr lang="en-US" sz="1200" b="0" i="0" kern="1200">
                <a:solidFill>
                  <a:schemeClr val="tx1"/>
                </a:solidFill>
                <a:effectLst/>
                <a:latin typeface="+mn-lt"/>
                <a:ea typeface="+mn-ea"/>
                <a:cs typeface="+mn-cs"/>
              </a:rPr>
              <a: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The second pillar, Detect, focuses on identifying threats early and in real time. This involves leveraging advanced monitoring tools, threat intelligence, and analytics to quickly spot suspicious activity. Early detection is critical to minimizing the impact of an attack and preventing it from spreading further.</a:t>
            </a:r>
          </a:p>
          <a:p>
            <a:endParaRPr lang="en-US" sz="12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Recover</a:t>
            </a:r>
            <a:r>
              <a:rPr lang="en-US" sz="1200" b="0" i="0" kern="1200">
                <a:solidFill>
                  <a:schemeClr val="tx1"/>
                </a:solidFill>
                <a:effectLst/>
                <a:latin typeface="+mn-lt"/>
                <a:ea typeface="+mn-ea"/>
                <a:cs typeface="+mn-cs"/>
              </a:rPr>
              <a: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The third pillar, Recover, is where we focus on bouncing back after an incident. Even with the best security and detection measures, breaches can still happen. The Recover pillar ensures that your organization can restore operations quickly and effectively, minimizing downtime and data loss. This includes having robust backup and recovery solutions, as well as a well-defined incident response plan.</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Together, these three pillars form a holistic approach to cyber resilience, ensuring your organization is prepared to withstand and recover from cyber threats.  The PowerProtect portfolio is designed with these pillars in mind to help organizations continue business operations.</a:t>
            </a:r>
          </a:p>
          <a:p>
            <a:endParaRPr lang="en-US" sz="1200" b="0" i="0" kern="1200">
              <a:solidFill>
                <a:schemeClr val="tx1"/>
              </a:solidFill>
              <a:effectLst/>
              <a:latin typeface="+mn-lt"/>
              <a:ea typeface="+mn-ea"/>
              <a:cs typeface="+mn-cs"/>
            </a:endParaRPr>
          </a:p>
          <a:p>
            <a:endParaRPr lang="en-US"/>
          </a:p>
        </p:txBody>
      </p:sp>
    </p:spTree>
    <p:extLst>
      <p:ext uri="{BB962C8B-B14F-4D97-AF65-F5344CB8AC3E}">
        <p14:creationId xmlns:p14="http://schemas.microsoft.com/office/powerpoint/2010/main" val="2054483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1AC7E-8716-95DF-BAF2-5D3427022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6140C-782C-286B-26C4-3CA12A076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1F097-7AAD-AC84-4D4B-0201E9B28C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Dell AIOps gives storage admins the clarity, control, and confidence to run faster, safer, and smarter—all from a single, cloud-based platform. </a:t>
            </a:r>
            <a:r>
              <a:rPr lang="en-US" sz="1050">
                <a:effectLst/>
              </a:rPr>
              <a:t>By using predictive analytics and real-time insights, AIOps minimizes disruptions, reduces manual intervention, and enables IT teams to maintain resilient and optimized environments with confidence and ease. </a:t>
            </a:r>
            <a:endParaRPr lang="en-US" sz="800"/>
          </a:p>
          <a:p>
            <a:endParaRPr lang="en-US" sz="900"/>
          </a:p>
          <a:p>
            <a:r>
              <a:rPr lang="en-US" sz="900"/>
              <a:t>Dell AIOps empowers storage administrators to optimize system performance with a user-friendly, cloud-based platform. Achieve real-time visibility across your entire Dell infrastructure and utilize AI-driven predictions to identify and proactively resolve issues up to ten times faster. Included with your ProSupport agreement, Dell AIOps frees up valuable time with automated smart alerts and our new AI Assistant, saving your storage administrators up to eight hours per week. With advanced insights into health, cybersecurity, and sustainability, Dell AIOps minimizes downtime, boosts efficiency, and enables you to concentrate on strategic initiatives.</a:t>
            </a:r>
          </a:p>
          <a:p>
            <a:endParaRPr lang="en-US" sz="900"/>
          </a:p>
          <a:p>
            <a:pPr marL="0" indent="0">
              <a:buFontTx/>
              <a:buNone/>
            </a:pPr>
            <a:endParaRPr lang="en-US" sz="900"/>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a:latin typeface="Arial" panose="020B0604020202020204" pitchFamily="34" charset="0"/>
                <a:cs typeface="Arial" panose="020B0604020202020204" pitchFamily="34" charset="0"/>
              </a:rPr>
              <a:t>Sources: </a:t>
            </a:r>
          </a:p>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800" b="0" i="0" u="none" strike="noStrike" kern="1200" cap="none" spc="0" normalizeH="0" baseline="0" noProof="0">
                <a:ln>
                  <a:noFill/>
                </a:ln>
                <a:solidFill>
                  <a:srgbClr val="808080"/>
                </a:solidFill>
                <a:effectLst/>
                <a:uLnTx/>
                <a:uFillTx/>
                <a:latin typeface="Arial"/>
                <a:ea typeface="+mn-ea"/>
                <a:cs typeface="+mn-cs"/>
              </a:rPr>
              <a:t>1 Based on Dell analysis of all systems ever connected as of January 2026.</a:t>
            </a:r>
          </a:p>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800" b="0" i="0" u="none" strike="noStrike" kern="1200" cap="none" spc="0" normalizeH="0" baseline="0" noProof="0">
                <a:ln>
                  <a:noFill/>
                </a:ln>
                <a:solidFill>
                  <a:srgbClr val="808080"/>
                </a:solidFill>
                <a:effectLst/>
                <a:uLnTx/>
                <a:uFillTx/>
                <a:latin typeface="Arial"/>
                <a:ea typeface="+mn-ea"/>
                <a:cs typeface="+mn-cs"/>
              </a:rPr>
              <a:t>2 Dell AIOps user survey, Dell Technologies, January 2026. Actual results may vary.</a:t>
            </a:r>
          </a:p>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800" b="0" i="0" u="none" strike="noStrike" kern="1200" cap="none" spc="0" normalizeH="0" baseline="0" noProof="0">
                <a:ln>
                  <a:noFill/>
                </a:ln>
                <a:solidFill>
                  <a:srgbClr val="808080"/>
                </a:solidFill>
                <a:effectLst/>
                <a:uLnTx/>
                <a:uFillTx/>
                <a:latin typeface="Arial"/>
                <a:ea typeface="+mn-ea"/>
                <a:cs typeface="+mn-cs"/>
              </a:rPr>
              <a:t>* PowerStore, PowerMax, PowerFlex, Unity XT HFA, </a:t>
            </a:r>
            <a:r>
              <a:rPr kumimoji="0" lang="en-US" sz="800" b="0" i="0" u="none" strike="noStrike" kern="1200" cap="none" spc="0" normalizeH="0" baseline="0" noProof="0" err="1">
                <a:ln>
                  <a:noFill/>
                </a:ln>
                <a:solidFill>
                  <a:srgbClr val="808080"/>
                </a:solidFill>
                <a:effectLst/>
                <a:uLnTx/>
                <a:uFillTx/>
                <a:latin typeface="Arial"/>
                <a:ea typeface="+mn-ea"/>
                <a:cs typeface="+mn-cs"/>
              </a:rPr>
              <a:t>PowerVault</a:t>
            </a:r>
            <a:r>
              <a:rPr kumimoji="0" lang="en-US" sz="800" b="0" i="0" u="none" strike="noStrike" kern="1200" cap="none" spc="0" normalizeH="0" baseline="0" noProof="0">
                <a:ln>
                  <a:noFill/>
                </a:ln>
                <a:solidFill>
                  <a:srgbClr val="808080"/>
                </a:solidFill>
                <a:effectLst/>
                <a:uLnTx/>
                <a:uFillTx/>
                <a:latin typeface="Arial"/>
                <a:ea typeface="+mn-ea"/>
                <a:cs typeface="+mn-cs"/>
              </a:rPr>
              <a:t>, PowerScale, </a:t>
            </a:r>
            <a:r>
              <a:rPr kumimoji="0" lang="en-US" sz="800" b="0" i="0" u="none" strike="noStrike" kern="1200" cap="none" spc="0" normalizeH="0" baseline="0" noProof="0" err="1">
                <a:ln>
                  <a:noFill/>
                </a:ln>
                <a:solidFill>
                  <a:srgbClr val="808080"/>
                </a:solidFill>
                <a:effectLst/>
                <a:uLnTx/>
                <a:uFillTx/>
                <a:latin typeface="Arial"/>
                <a:ea typeface="+mn-ea"/>
                <a:cs typeface="+mn-cs"/>
              </a:rPr>
              <a:t>VxRail</a:t>
            </a:r>
            <a:r>
              <a:rPr kumimoji="0" lang="en-US" sz="800" b="0" i="0" u="none" strike="noStrike" kern="1200" cap="none" spc="0" normalizeH="0" baseline="0" noProof="0">
                <a:ln>
                  <a:noFill/>
                </a:ln>
                <a:solidFill>
                  <a:srgbClr val="808080"/>
                </a:solidFill>
                <a:effectLst/>
                <a:uLnTx/>
                <a:uFillTx/>
                <a:latin typeface="Arial"/>
                <a:ea typeface="+mn-ea"/>
                <a:cs typeface="+mn-cs"/>
              </a:rPr>
              <a:t>, </a:t>
            </a:r>
            <a:r>
              <a:rPr kumimoji="0" lang="en-US" sz="800" b="0" i="0" u="none" strike="noStrike" kern="1200" cap="none" spc="0" normalizeH="0" baseline="0" noProof="0" err="1">
                <a:ln>
                  <a:noFill/>
                </a:ln>
                <a:solidFill>
                  <a:srgbClr val="808080"/>
                </a:solidFill>
                <a:effectLst/>
                <a:uLnTx/>
                <a:uFillTx/>
                <a:latin typeface="Arial"/>
                <a:ea typeface="+mn-ea"/>
                <a:cs typeface="+mn-cs"/>
              </a:rPr>
              <a:t>PowerProtect</a:t>
            </a:r>
            <a:r>
              <a:rPr kumimoji="0" lang="en-US" sz="800" b="0" i="0" u="none" strike="noStrike" kern="1200" cap="none" spc="0" normalizeH="0" baseline="0" noProof="0">
                <a:ln>
                  <a:noFill/>
                </a:ln>
                <a:solidFill>
                  <a:srgbClr val="808080"/>
                </a:solidFill>
                <a:effectLst/>
                <a:uLnTx/>
                <a:uFillTx/>
                <a:latin typeface="Arial"/>
                <a:ea typeface="+mn-ea"/>
                <a:cs typeface="+mn-cs"/>
              </a:rPr>
              <a:t> Data Domain, PowerEdge, </a:t>
            </a:r>
            <a:r>
              <a:rPr kumimoji="0" lang="en-US" sz="800" b="0" i="0" u="none" strike="noStrike" kern="1200" cap="none" spc="0" normalizeH="0" baseline="0" noProof="0" err="1">
                <a:ln>
                  <a:noFill/>
                </a:ln>
                <a:solidFill>
                  <a:srgbClr val="808080"/>
                </a:solidFill>
                <a:effectLst/>
                <a:uLnTx/>
                <a:uFillTx/>
                <a:latin typeface="Arial"/>
                <a:ea typeface="+mn-ea"/>
                <a:cs typeface="+mn-cs"/>
              </a:rPr>
              <a:t>PowerSwitch</a:t>
            </a:r>
            <a:r>
              <a:rPr kumimoji="0" lang="en-US" sz="800" b="0" i="0" u="none" strike="noStrike" kern="1200" cap="none" spc="0" normalizeH="0" baseline="0" noProof="0">
                <a:ln>
                  <a:noFill/>
                </a:ln>
                <a:solidFill>
                  <a:srgbClr val="808080"/>
                </a:solidFill>
                <a:effectLst/>
                <a:uLnTx/>
                <a:uFillTx/>
                <a:latin typeface="Arial"/>
                <a:ea typeface="+mn-ea"/>
                <a:cs typeface="+mn-cs"/>
              </a:rPr>
              <a:t>, </a:t>
            </a:r>
            <a:r>
              <a:rPr kumimoji="0" lang="en-US" sz="800" b="0" i="0" u="none" strike="noStrike" kern="1200" cap="none" spc="0" normalizeH="0" baseline="0" noProof="0" err="1">
                <a:ln>
                  <a:noFill/>
                </a:ln>
                <a:solidFill>
                  <a:srgbClr val="808080"/>
                </a:solidFill>
                <a:effectLst/>
                <a:uLnTx/>
                <a:uFillTx/>
                <a:latin typeface="Arial"/>
                <a:ea typeface="+mn-ea"/>
                <a:cs typeface="+mn-cs"/>
              </a:rPr>
              <a:t>Connectrix</a:t>
            </a:r>
            <a:r>
              <a:rPr kumimoji="0" lang="en-US" sz="800" b="0" i="0" u="none" strike="noStrike" kern="1200" cap="none" spc="0" normalizeH="0" baseline="0" noProof="0">
                <a:ln>
                  <a:noFill/>
                </a:ln>
                <a:solidFill>
                  <a:srgbClr val="808080"/>
                </a:solidFill>
                <a:effectLst/>
                <a:uLnTx/>
                <a:uFillTx/>
                <a:latin typeface="Arial"/>
                <a:ea typeface="+mn-ea"/>
                <a:cs typeface="+mn-cs"/>
              </a:rPr>
              <a:t>, and older systems and cloud versions.</a:t>
            </a:r>
          </a:p>
          <a:p>
            <a:endParaRPr lang="en-US" sz="900"/>
          </a:p>
        </p:txBody>
      </p:sp>
    </p:spTree>
    <p:extLst>
      <p:ext uri="{BB962C8B-B14F-4D97-AF65-F5344CB8AC3E}">
        <p14:creationId xmlns:p14="http://schemas.microsoft.com/office/powerpoint/2010/main" val="1985541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None/>
            </a:pPr>
            <a:r>
              <a:rPr lang="en-US" sz="2400">
                <a:effectLst/>
              </a:rPr>
              <a:t>Data is the backbone of progress—it drives innovation, informs smarter decisions, and unlocks limitless possibilities. It fuels growth, enhances user experiences, boosts productivity, and propels innovation forward. </a:t>
            </a:r>
            <a:endParaRPr lang="en-US" sz="2400"/>
          </a:p>
          <a:p>
            <a:pPr rtl="0"/>
            <a:endParaRPr lang="en-US" sz="2400">
              <a:effectLst/>
            </a:endParaRPr>
          </a:p>
          <a:p>
            <a:pPr rtl="0"/>
            <a:r>
              <a:rPr lang="en-US" sz="2400">
                <a:effectLst/>
              </a:rPr>
              <a:t>At Dell, we recognize the transformative potential of data. That’s why we’re committed to helping organizations like yours unlock its full value with purpose-built storage solutions designed to meet your unique needs.</a:t>
            </a:r>
            <a:endParaRPr lang="en-US" sz="2400"/>
          </a:p>
          <a:p>
            <a:endParaRPr lang="en-US" sz="1600">
              <a:latin typeface="Calibri"/>
              <a:ea typeface="Calibri"/>
              <a:cs typeface="Calibri"/>
            </a:endParaRPr>
          </a:p>
        </p:txBody>
      </p:sp>
    </p:spTree>
    <p:extLst>
      <p:ext uri="{BB962C8B-B14F-4D97-AF65-F5344CB8AC3E}">
        <p14:creationId xmlns:p14="http://schemas.microsoft.com/office/powerpoint/2010/main" val="1950370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2975" y="87313"/>
            <a:ext cx="2830513" cy="1592262"/>
          </a:xfrm>
        </p:spPr>
      </p:sp>
      <p:sp>
        <p:nvSpPr>
          <p:cNvPr id="3" name="Notes Placeholder 2"/>
          <p:cNvSpPr>
            <a:spLocks noGrp="1"/>
          </p:cNvSpPr>
          <p:nvPr>
            <p:ph type="body" idx="1"/>
          </p:nvPr>
        </p:nvSpPr>
        <p:spPr>
          <a:xfrm>
            <a:off x="110259" y="1679575"/>
            <a:ext cx="6741441" cy="8486890"/>
          </a:xfrm>
          <a:solidFill>
            <a:schemeClr val="tx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IT monitoring has evolved in a similar way – from simple key performance indicators that you’d have to interpret yourself to Dell </a:t>
            </a:r>
            <a:r>
              <a:rPr kumimoji="0" lang="en-US" sz="1200" b="0" i="0" u="sng" strike="noStrike" kern="1200" cap="none" spc="0" normalizeH="0" baseline="0" noProof="0">
                <a:ln>
                  <a:noFill/>
                </a:ln>
                <a:solidFill>
                  <a:srgbClr val="232333"/>
                </a:solidFill>
                <a:effectLst/>
                <a:uLnTx/>
                <a:uFillTx/>
                <a:latin typeface="Aptos" panose="02110004020202020204"/>
                <a:ea typeface="+mn-ea"/>
                <a:cs typeface="+mn-cs"/>
              </a:rPr>
              <a:t>AIOps, which uses machine learning and other AI algorithms to analyze IT telemetry and give you actionable insights.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a:ln>
                <a:noFill/>
              </a:ln>
              <a:solidFill>
                <a:srgbClr val="232333"/>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srgbClr val="232333"/>
                </a:solidFill>
                <a:effectLst/>
                <a:uLnTx/>
                <a:uFillTx/>
                <a:latin typeface="Aptos" panose="02110004020202020204"/>
                <a:ea typeface="+mn-ea"/>
                <a:cs typeface="+mn-cs"/>
              </a:rPr>
              <a:t>Dell AIOps (formerly CloudIQ) uses the power of AI to simplify IT management, assure infrastructure integrity and optimize the health, cybersecurity and sustainability of your enterprise-wide Dell infrastructure.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32333"/>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32333"/>
                </a:solidFill>
                <a:effectLst/>
                <a:uLnTx/>
                <a:uFillTx/>
                <a:latin typeface="Aptos" panose="02110004020202020204"/>
                <a:ea typeface="+mn-ea"/>
                <a:cs typeface="+mn-cs"/>
              </a:rPr>
              <a:t>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Dell AIOps analyzes a lot of telemetry to evaluate system health for you.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32333"/>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The blue icons represent the different types of metrics that go into health calculation to tell you: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If there are component outages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If there’s a configuration issue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If there’s capacity issue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If there’s a performance issue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if there’s a data protection issue.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32333"/>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a:ln>
                  <a:noFill/>
                </a:ln>
                <a:solidFill>
                  <a:srgbClr val="232333"/>
                </a:solidFill>
                <a:effectLst/>
                <a:uLnTx/>
                <a:uFillTx/>
                <a:latin typeface="Aptos" panose="02110004020202020204"/>
                <a:ea typeface="+mn-ea"/>
                <a:cs typeface="+mn-cs"/>
              </a:rPr>
              <a:t>It does the heavy lifting -- the time-consuming analysis of telemetry -- for you and </a:t>
            </a:r>
            <a:r>
              <a:rPr kumimoji="0" lang="en-US" sz="1200" b="1" i="0" u="sng" strike="noStrike" kern="1200" cap="none" spc="0" normalizeH="0" baseline="0" noProof="0">
                <a:ln>
                  <a:noFill/>
                </a:ln>
                <a:solidFill>
                  <a:srgbClr val="232333"/>
                </a:solidFill>
                <a:effectLst/>
                <a:uLnTx/>
                <a:uFillTx/>
                <a:latin typeface="Aptos" panose="02110004020202020204"/>
                <a:ea typeface="+mn-ea"/>
                <a:cs typeface="+mn-cs"/>
              </a:rPr>
              <a:t>recommends</a:t>
            </a:r>
            <a:r>
              <a:rPr kumimoji="0" lang="en-US" sz="1200" b="0" i="0" u="sng" strike="noStrike" kern="1200" cap="none" spc="0" normalizeH="0" baseline="0" noProof="0">
                <a:ln>
                  <a:noFill/>
                </a:ln>
                <a:solidFill>
                  <a:srgbClr val="232333"/>
                </a:solidFill>
                <a:effectLst/>
                <a:uLnTx/>
                <a:uFillTx/>
                <a:latin typeface="Aptos" panose="02110004020202020204"/>
                <a:ea typeface="+mn-ea"/>
                <a:cs typeface="+mn-cs"/>
              </a:rPr>
              <a:t> how to resolve issues before they impact your business.</a:t>
            </a:r>
            <a:endParaRPr kumimoji="0" lang="en-US" sz="1200" b="0" i="0" u="sng" strike="noStrike" kern="1200" cap="none" spc="0" normalizeH="0" baseline="0" noProof="0">
              <a:ln>
                <a:noFill/>
              </a:ln>
              <a:solidFill>
                <a:srgbClr val="232333"/>
              </a:solidFill>
              <a:effectLst/>
              <a:uLnTx/>
              <a:uFillTx/>
              <a:latin typeface="Aptos" panose="021100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232333"/>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32333"/>
                </a:solidFill>
                <a:effectLst/>
                <a:uLnTx/>
                <a:uFillTx/>
                <a:latin typeface="Aptos" panose="02110004020202020204"/>
                <a:ea typeface="+mn-ea"/>
                <a:cs typeface="+mn-cs"/>
              </a:rPr>
              <a:t>Cybersecurity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Dell AIOps also keeps you aware of cybersecurity risks and vulnerabilities – something that older monitoring tools didn’t do at all.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32333"/>
              </a:solidFill>
              <a:effectLst/>
              <a:uLnTx/>
              <a:uFillTx/>
              <a:latin typeface="Aptos" panose="0211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sng" strike="noStrike" kern="1200" cap="none" spc="0" normalizeH="0" baseline="0" noProof="0">
                <a:ln>
                  <a:noFill/>
                </a:ln>
                <a:solidFill>
                  <a:srgbClr val="232333"/>
                </a:solidFill>
                <a:effectLst/>
                <a:uLnTx/>
                <a:uFillTx/>
                <a:latin typeface="Aptos" panose="02110004020202020204"/>
                <a:ea typeface="+mn-ea"/>
                <a:cs typeface="+mn-cs"/>
              </a:rPr>
              <a:t>First there’s security configuration monitoring:</a:t>
            </a: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 </a:t>
            </a:r>
          </a:p>
          <a:p>
            <a:pPr marL="857233" marR="0" lvl="1" indent="-17145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Every system has a several to dozens of security settings that have to be unlocked to perform system administration.</a:t>
            </a:r>
          </a:p>
          <a:p>
            <a:pPr marL="857233" marR="0" lvl="1" indent="-17145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Dell AIOps lets you know when they have been left unlocked or misconfigured – </a:t>
            </a:r>
            <a:r>
              <a:rPr kumimoji="0" lang="en-US" sz="1200" b="0" i="0" u="sng" strike="noStrike" kern="1200" cap="none" spc="0" normalizeH="0" baseline="0" noProof="0">
                <a:ln>
                  <a:noFill/>
                </a:ln>
                <a:solidFill>
                  <a:srgbClr val="232333"/>
                </a:solidFill>
                <a:effectLst/>
                <a:uLnTx/>
                <a:uFillTx/>
                <a:latin typeface="Aptos" panose="02110004020202020204"/>
                <a:ea typeface="+mn-ea"/>
                <a:cs typeface="+mn-cs"/>
              </a:rPr>
              <a:t>and how to restore them.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232333"/>
              </a:solidFill>
              <a:effectLst/>
              <a:uLnTx/>
              <a:uFillTx/>
              <a:latin typeface="Aptos" panose="0211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sng" strike="noStrike" kern="1200" cap="none" spc="0" normalizeH="0" baseline="0" noProof="0">
                <a:ln>
                  <a:noFill/>
                </a:ln>
                <a:solidFill>
                  <a:srgbClr val="232333"/>
                </a:solidFill>
                <a:effectLst/>
                <a:uLnTx/>
                <a:uFillTx/>
                <a:latin typeface="Aptos" panose="02110004020202020204"/>
                <a:ea typeface="+mn-ea"/>
                <a:cs typeface="+mn-cs"/>
              </a:rPr>
              <a:t>Next there are intelligent security advisories</a:t>
            </a: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 </a:t>
            </a:r>
          </a:p>
          <a:p>
            <a:pPr marL="857233" marR="0" lvl="1" indent="-17145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These are more efficient than traditional email-based advisories because they warn you and recommend actions directly in your dashboard. </a:t>
            </a:r>
            <a:r>
              <a:rPr kumimoji="0" lang="en-US" sz="1200" b="0" i="0" u="sng" strike="noStrike" kern="1200" cap="none" spc="0" normalizeH="0" baseline="0" noProof="0">
                <a:ln>
                  <a:noFill/>
                </a:ln>
                <a:solidFill>
                  <a:srgbClr val="232333"/>
                </a:solidFill>
                <a:effectLst/>
                <a:uLnTx/>
                <a:uFillTx/>
                <a:latin typeface="Aptos" panose="02110004020202020204"/>
                <a:ea typeface="+mn-ea"/>
                <a:cs typeface="+mn-cs"/>
              </a:rPr>
              <a:t>No more email advisories filter through.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1" u="none" strike="noStrike" kern="1200" cap="none" spc="0" normalizeH="0" baseline="0" noProof="0">
              <a:ln>
                <a:noFill/>
              </a:ln>
              <a:solidFill>
                <a:srgbClr val="232333"/>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32333"/>
                </a:solidFill>
                <a:effectLst/>
                <a:uLnTx/>
                <a:uFillTx/>
                <a:latin typeface="Aptos" panose="02110004020202020204"/>
                <a:ea typeface="+mn-ea"/>
                <a:cs typeface="+mn-cs"/>
              </a:rPr>
              <a:t>Sustainability and Energy Efficiency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Dell AIOps analyzes power telemetry to track and forecast energy consumption as well as emissions (also called Use Phase Carbon Footprint).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a:ln>
                <a:noFill/>
              </a:ln>
              <a:solidFill>
                <a:srgbClr val="232333"/>
              </a:solidFill>
              <a:effectLst/>
              <a:uLnTx/>
              <a:uFillTx/>
              <a:latin typeface="Aptos" panose="0211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232333"/>
                </a:solidFill>
                <a:effectLst/>
                <a:uLnTx/>
                <a:uFillTx/>
                <a:latin typeface="Aptos" panose="02110004020202020204"/>
                <a:ea typeface="+mn-ea"/>
                <a:cs typeface="+mn-cs"/>
              </a:rPr>
              <a:t>It does this at the organization, system and workload levels – which would be too time-consuming to do manually.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sng" strike="noStrike" kern="1200" cap="none" spc="0" normalizeH="0" baseline="0" noProof="0">
              <a:ln>
                <a:noFill/>
              </a:ln>
              <a:solidFill>
                <a:srgbClr val="232333"/>
              </a:solidFill>
              <a:effectLst/>
              <a:uLnTx/>
              <a:uFillTx/>
              <a:latin typeface="Aptos" panose="0211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sng" strike="noStrike" kern="1200" cap="none" spc="0" normalizeH="0" baseline="0" noProof="0">
                <a:ln>
                  <a:noFill/>
                </a:ln>
                <a:solidFill>
                  <a:srgbClr val="232333"/>
                </a:solidFill>
                <a:effectLst/>
                <a:uLnTx/>
                <a:uFillTx/>
                <a:latin typeface="Aptos" panose="02110004020202020204"/>
                <a:ea typeface="+mn-ea"/>
                <a:cs typeface="+mn-cs"/>
              </a:rPr>
              <a:t>This gives you actionable insights about how to reduce carbon footprint and lower energy costs.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32333"/>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32333"/>
              </a:solidFill>
              <a:effectLst/>
              <a:uLnTx/>
              <a:uFillTx/>
              <a:latin typeface="Aptos" panose="02110004020202020204"/>
              <a:ea typeface="+mn-ea"/>
              <a:cs typeface="+mn-cs"/>
            </a:endParaRPr>
          </a:p>
          <a:p>
            <a:endParaRPr lang="en-US" sz="1200">
              <a:solidFill>
                <a:srgbClr val="232333"/>
              </a:solidFill>
              <a:latin typeface="+mn-lt"/>
            </a:endParaRPr>
          </a:p>
        </p:txBody>
      </p:sp>
    </p:spTree>
    <p:extLst>
      <p:ext uri="{BB962C8B-B14F-4D97-AF65-F5344CB8AC3E}">
        <p14:creationId xmlns:p14="http://schemas.microsoft.com/office/powerpoint/2010/main" val="18314600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effectLst/>
              </a:rPr>
              <a:t>Dell aligns innovation with sustainability, offering solutions that reduce energy consumption and optimize operational footprints. By choosing Dell’s storage solutions, businesses advance environmental goals while maintaining top-tier performance and cost efficiency. </a:t>
            </a:r>
          </a:p>
          <a:p>
            <a:pPr marL="0" marR="0">
              <a:lnSpc>
                <a:spcPct val="107000"/>
              </a:lnSpc>
              <a:spcBef>
                <a:spcPts val="0"/>
              </a:spcBef>
              <a:spcAft>
                <a:spcPts val="0"/>
              </a:spcAft>
            </a:pPr>
            <a:endParaRPr lang="en-US" sz="1200" kern="100">
              <a:effectLst/>
              <a:latin typeface="+mj-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00">
                <a:effectLst/>
                <a:latin typeface="+mj-lt"/>
                <a:ea typeface="Calibri" panose="020F0502020204030204" pitchFamily="34" charset="0"/>
                <a:cs typeface="Times New Roman" panose="02020603050405020304" pitchFamily="18" charset="0"/>
              </a:rPr>
              <a:t>We know aging systems are less performant, offer poorer data density, run hotter and contribute more to your carbon footprint as well as total-cost-of-ownership.</a:t>
            </a:r>
          </a:p>
          <a:p>
            <a:pPr marL="0" marR="0">
              <a:lnSpc>
                <a:spcPct val="107000"/>
              </a:lnSpc>
              <a:spcBef>
                <a:spcPts val="0"/>
              </a:spcBef>
              <a:spcAft>
                <a:spcPts val="0"/>
              </a:spcAft>
            </a:pPr>
            <a:endParaRPr lang="en-US" sz="1200" kern="100">
              <a:effectLst/>
              <a:latin typeface="+mj-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a:effectLst/>
              </a:rPr>
              <a:t>Dell’s infrastructure products are powerful on their own, but even stronger when combined. </a:t>
            </a:r>
            <a:r>
              <a:rPr lang="en-US" sz="1200" kern="100">
                <a:effectLst/>
                <a:latin typeface="+mj-lt"/>
                <a:ea typeface="Calibri" panose="020F0502020204030204" pitchFamily="34" charset="0"/>
                <a:cs typeface="Times New Roman" panose="02020603050405020304" pitchFamily="18" charset="0"/>
              </a:rPr>
              <a:t>By refreshing existing servers and storage with newer Dell infrastructure you get immediate efficiency gains to pave the way for funding your AI initiative. Here’s how:</a:t>
            </a:r>
          </a:p>
          <a:p>
            <a:pPr marL="171450" marR="0" lvl="0" indent="-171450" algn="l" defTabSz="914377"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200" kern="100">
                <a:effectLst/>
                <a:latin typeface="+mj-lt"/>
                <a:ea typeface="Calibri" panose="020F0502020204030204" pitchFamily="34" charset="0"/>
                <a:cs typeface="Times New Roman" panose="02020603050405020304" pitchFamily="18" charset="0"/>
              </a:rPr>
              <a:t>A single current generation PowerEdge server can do the same amount of work as up to seven servers of previous generations. By improving performance per watt, you can do more processing with less power.</a:t>
            </a:r>
          </a:p>
          <a:p>
            <a:pPr marL="171450" marR="0" indent="-171450">
              <a:lnSpc>
                <a:spcPct val="107000"/>
              </a:lnSpc>
              <a:spcBef>
                <a:spcPts val="0"/>
              </a:spcBef>
              <a:spcAft>
                <a:spcPts val="0"/>
              </a:spcAft>
              <a:buFont typeface="Arial" panose="020B0604020202020204" pitchFamily="34" charset="0"/>
              <a:buChar char="•"/>
            </a:pPr>
            <a:r>
              <a:rPr lang="en-US" sz="1200" kern="100">
                <a:effectLst/>
                <a:latin typeface="+mj-lt"/>
                <a:ea typeface="Calibri" panose="020F0502020204030204" pitchFamily="34" charset="0"/>
                <a:cs typeface="Times New Roman" panose="02020603050405020304" pitchFamily="18" charset="0"/>
              </a:rPr>
              <a:t>With our design breakthroughs in thermals, variable speed fans and liquid cooling – you can reduce power and cooling by up to 72%.  </a:t>
            </a:r>
          </a:p>
          <a:p>
            <a:pPr marL="171450" marR="0" indent="-171450">
              <a:lnSpc>
                <a:spcPct val="107000"/>
              </a:lnSpc>
              <a:spcBef>
                <a:spcPts val="0"/>
              </a:spcBef>
              <a:spcAft>
                <a:spcPts val="0"/>
              </a:spcAft>
              <a:buFont typeface="Arial" panose="020B0604020202020204" pitchFamily="34" charset="0"/>
              <a:buChar char="•"/>
            </a:pPr>
            <a:r>
              <a:rPr lang="en-US" sz="1200" kern="100">
                <a:effectLst/>
                <a:latin typeface="+mj-lt"/>
                <a:ea typeface="Calibri" panose="020F0502020204030204" pitchFamily="34" charset="0"/>
                <a:cs typeface="Times New Roman" panose="02020603050405020304" pitchFamily="18" charset="0"/>
              </a:rPr>
              <a:t>With Dell’s data reduction guarantees and higher capacity systems, you can reduce the infrastructure it takes to support workloads, resulting in lower space requirements and overhead. Our enterprise storage products deliver up to 5:1 data reduction guarantees while our PowerProtect solutions achieve typically 75:1 data reduction, with a guaranteed 55:1 reduction.</a:t>
            </a:r>
          </a:p>
          <a:p>
            <a:pPr marL="171450" marR="0" lvl="0" indent="-171450" algn="l" defTabSz="914377"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200" kern="100">
                <a:effectLst/>
                <a:latin typeface="+mj-lt"/>
                <a:ea typeface="Calibri" panose="020F0502020204030204" pitchFamily="34" charset="0"/>
                <a:cs typeface="Times New Roman" panose="02020603050405020304" pitchFamily="18" charset="0"/>
              </a:rPr>
              <a:t>And then there’s our b</a:t>
            </a:r>
            <a:r>
              <a:rPr lang="en-US" sz="1400" b="0">
                <a:solidFill>
                  <a:srgbClr val="0D2155"/>
                </a:solidFill>
              </a:rPr>
              <a:t>uilt-in intelligent automation software to manage Dell infrastructure. From Dell AIOps to OME Power Manager to our overall software innovation – each provides the capabilities required to make your people and your operations more efficient.</a:t>
            </a:r>
          </a:p>
          <a:p>
            <a:pPr marL="0" marR="0" lvl="0" indent="0" algn="l" defTabSz="914377" rtl="0" eaLnBrk="1" fontAlgn="auto" latinLnBrk="0" hangingPunct="1">
              <a:lnSpc>
                <a:spcPct val="107000"/>
              </a:lnSpc>
              <a:spcBef>
                <a:spcPts val="0"/>
              </a:spcBef>
              <a:spcAft>
                <a:spcPts val="0"/>
              </a:spcAft>
              <a:buClrTx/>
              <a:buSzTx/>
              <a:buFontTx/>
              <a:buNone/>
              <a:tabLst/>
              <a:defRPr/>
            </a:pPr>
            <a:endParaRPr lang="en-US" sz="1400" b="0">
              <a:solidFill>
                <a:srgbClr val="0D2155"/>
              </a:solidFill>
            </a:endParaRPr>
          </a:p>
          <a:p>
            <a:pPr marL="0" marR="0" lvl="0" indent="0" algn="l" defTabSz="914377" rtl="0" eaLnBrk="1" fontAlgn="auto" latinLnBrk="0" hangingPunct="1">
              <a:lnSpc>
                <a:spcPct val="107000"/>
              </a:lnSpc>
              <a:spcBef>
                <a:spcPts val="0"/>
              </a:spcBef>
              <a:spcAft>
                <a:spcPts val="0"/>
              </a:spcAft>
              <a:buClrTx/>
              <a:buSzTx/>
              <a:buFontTx/>
              <a:buNone/>
              <a:tabLst/>
              <a:defRPr/>
            </a:pPr>
            <a:r>
              <a:rPr lang="en-US" sz="2000">
                <a:effectLst/>
              </a:rPr>
              <a:t>Ultimately, choosing Dell infrastructure means more efficiency, reduced waste, and a better return on investment for your business. </a:t>
            </a:r>
            <a:r>
              <a:rPr lang="en-US" sz="1400" b="0">
                <a:solidFill>
                  <a:srgbClr val="0D2155"/>
                </a:solidFill>
              </a:rPr>
              <a:t>By working with Dell Technologies as a single vendor, you get the consistent, predictable and reliable customer experience you need to run the most efficient data center.</a:t>
            </a:r>
          </a:p>
          <a:p>
            <a:pPr marL="0" marR="0">
              <a:lnSpc>
                <a:spcPct val="107000"/>
              </a:lnSpc>
              <a:spcBef>
                <a:spcPts val="0"/>
              </a:spcBef>
              <a:spcAft>
                <a:spcPts val="0"/>
              </a:spcAft>
            </a:pPr>
            <a:endParaRPr lang="en-US" sz="1200" kern="10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31704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a:effectLst/>
                <a:latin typeface="Calibri" panose="020F0502020204030204" pitchFamily="34" charset="0"/>
                <a:ea typeface="DengXian" panose="02010600030101010101" pitchFamily="2" charset="-122"/>
                <a:cs typeface="Times New Roman" panose="02020603050405020304" pitchFamily="18" charset="0"/>
              </a:rPr>
              <a:t>Key Takeaways:</a:t>
            </a:r>
            <a:endParaRPr lang="en-US" sz="1800">
              <a:effectLst/>
              <a:latin typeface="Calibri" panose="020F0502020204030204" pitchFamily="34" charset="0"/>
              <a:ea typeface="DengXian" panose="02010600030101010101" pitchFamily="2" charset="-122"/>
              <a:cs typeface="Times New Roman" panose="02020603050405020304" pitchFamily="18" charset="0"/>
            </a:endParaRPr>
          </a:p>
          <a:p>
            <a:pPr marL="285750" marR="0" lvl="0" indent="-285750">
              <a:lnSpc>
                <a:spcPct val="107000"/>
              </a:lnSpc>
              <a:spcBef>
                <a:spcPts val="0"/>
              </a:spcBef>
              <a:spcAft>
                <a:spcPts val="0"/>
              </a:spcAft>
              <a:buFont typeface="Arial" panose="020B0604020202020204" pitchFamily="34" charset="0"/>
              <a:buChar char="•"/>
              <a:tabLst>
                <a:tab pos="457200" algn="l"/>
              </a:tabLst>
            </a:pPr>
            <a:r>
              <a:rPr lang="en-US" sz="1800">
                <a:effectLst/>
                <a:latin typeface="Calibri" panose="020F0502020204030204" pitchFamily="34" charset="0"/>
                <a:ea typeface="DengXian" panose="02010600030101010101" pitchFamily="2" charset="-122"/>
                <a:cs typeface="Times New Roman" panose="02020603050405020304" pitchFamily="18" charset="0"/>
              </a:rPr>
              <a:t>A clear strategy coupled with operational excellence and an underlying culture that can adapt, improvise and overcome nearly anything we encounter is what makes Dell special.</a:t>
            </a:r>
          </a:p>
          <a:p>
            <a:pPr marL="285750" marR="0" lvl="0" indent="-285750">
              <a:lnSpc>
                <a:spcPct val="107000"/>
              </a:lnSpc>
              <a:spcBef>
                <a:spcPts val="0"/>
              </a:spcBef>
              <a:spcAft>
                <a:spcPts val="0"/>
              </a:spcAft>
              <a:buFont typeface="Arial" panose="020B0604020202020204" pitchFamily="34" charset="0"/>
              <a:buChar char="•"/>
              <a:tabLst>
                <a:tab pos="457200" algn="l"/>
              </a:tabLst>
            </a:pPr>
            <a:r>
              <a:rPr lang="en-US" sz="1800" b="0">
                <a:effectLst/>
                <a:latin typeface="Calibri" panose="020F0502020204030204" pitchFamily="34" charset="0"/>
                <a:ea typeface="DengXian" panose="02010600030101010101" pitchFamily="2" charset="-122"/>
                <a:cs typeface="Times New Roman" panose="02020603050405020304" pitchFamily="18" charset="0"/>
              </a:rPr>
              <a:t>It’s also the foundation of why we are best positioned to be the catalyst to accelerate ideas to innovation.</a:t>
            </a:r>
            <a:endParaRPr lang="en-US" sz="1800" b="0"/>
          </a:p>
          <a:p>
            <a:pPr marL="0" marR="0">
              <a:lnSpc>
                <a:spcPct val="107000"/>
              </a:lnSpc>
              <a:spcBef>
                <a:spcPts val="0"/>
              </a:spcBef>
              <a:spcAft>
                <a:spcPts val="800"/>
              </a:spcAft>
            </a:pPr>
            <a:endParaRPr lang="en-US" sz="1800">
              <a:effectLst/>
              <a:latin typeface="Calibri" panose="020F0502020204030204" pitchFamily="34" charset="0"/>
              <a:ea typeface="DengXian" panose="02010600030101010101" pitchFamily="2" charset="-122"/>
              <a:cs typeface="Times New Roman" panose="02020603050405020304" pitchFamily="18" charset="0"/>
            </a:endParaRPr>
          </a:p>
          <a:p>
            <a:pPr marL="0" marR="0">
              <a:lnSpc>
                <a:spcPct val="107000"/>
              </a:lnSpc>
              <a:spcBef>
                <a:spcPts val="0"/>
              </a:spcBef>
              <a:spcAft>
                <a:spcPts val="800"/>
              </a:spcAft>
            </a:pPr>
            <a:r>
              <a:rPr lang="en-US" sz="1800" b="1">
                <a:effectLst/>
                <a:latin typeface="Calibri" panose="020F0502020204030204" pitchFamily="34" charset="0"/>
                <a:ea typeface="DengXian" panose="02010600030101010101" pitchFamily="2" charset="-122"/>
                <a:cs typeface="Times New Roman" panose="02020603050405020304" pitchFamily="18" charset="0"/>
              </a:rPr>
              <a:t>Script:</a:t>
            </a:r>
            <a:endParaRPr lang="en-US" sz="180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800" kern="100">
                <a:effectLst/>
                <a:latin typeface="Aptos" panose="020B0004020202020204" pitchFamily="34" charset="0"/>
                <a:ea typeface="DengXian" panose="02010600030101010101" pitchFamily="2" charset="-122"/>
                <a:cs typeface="Arial" panose="020B0604020202020204" pitchFamily="34" charset="0"/>
              </a:rPr>
              <a:t>We’ve just discussed our how Dell’s storage solutions can help advance your strategic priorities. Here’s why are a trusted industry leader and what sets us apart:</a:t>
            </a:r>
            <a:endParaRPr lang="en-US" sz="1800">
              <a:effectLst/>
              <a:latin typeface="Calibri" panose="020F0502020204030204" pitchFamily="34" charset="0"/>
              <a:ea typeface="DengXian" panose="02010600030101010101" pitchFamily="2" charset="-122"/>
              <a:cs typeface="Times New Roman" panose="02020603050405020304" pitchFamily="18" charset="0"/>
            </a:endParaRPr>
          </a:p>
          <a:p>
            <a:endParaRPr lang="en-US" sz="1800"/>
          </a:p>
          <a:p>
            <a:pPr marL="0" marR="0">
              <a:lnSpc>
                <a:spcPct val="115000"/>
              </a:lnSpc>
              <a:spcAft>
                <a:spcPts val="800"/>
              </a:spcAft>
              <a:tabLst>
                <a:tab pos="1060450" algn="l"/>
              </a:tabLst>
            </a:pPr>
            <a:r>
              <a:rPr lang="en-US" sz="1800" b="1" kern="100">
                <a:effectLst/>
                <a:latin typeface="Aptos" panose="020B0004020202020204" pitchFamily="34" charset="0"/>
                <a:ea typeface="DengXian" panose="02010600030101010101" pitchFamily="2" charset="-122"/>
                <a:cs typeface="Arial" panose="020B0604020202020204" pitchFamily="34" charset="0"/>
              </a:rPr>
              <a:t>Leading End-to-End Solutions </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 pos="1060450" algn="l"/>
              </a:tabLst>
            </a:pPr>
            <a:r>
              <a:rPr lang="en-US" sz="1800" kern="100">
                <a:effectLst/>
                <a:latin typeface="Aptos" panose="020B0004020202020204" pitchFamily="34" charset="0"/>
                <a:ea typeface="DengXian" panose="02010600030101010101" pitchFamily="2" charset="-122"/>
                <a:cs typeface="Arial" panose="020B0604020202020204" pitchFamily="34" charset="0"/>
              </a:rPr>
              <a:t>We hold roughly 20 #1 positions across the technology landscape, showcasing our leadership in a wide range of solutions.</a:t>
            </a:r>
          </a:p>
          <a:p>
            <a:pPr marL="342900" marR="0" lvl="0" indent="-342900">
              <a:lnSpc>
                <a:spcPct val="115000"/>
              </a:lnSpc>
              <a:spcAft>
                <a:spcPts val="800"/>
              </a:spcAft>
              <a:buSzPts val="1000"/>
              <a:buFont typeface="Symbol" panose="05050102010706020507" pitchFamily="18" charset="2"/>
              <a:buChar char=""/>
              <a:tabLst>
                <a:tab pos="457200" algn="l"/>
                <a:tab pos="1060450" algn="l"/>
              </a:tabLst>
            </a:pPr>
            <a:r>
              <a:rPr lang="en-US" sz="1800" kern="100">
                <a:effectLst/>
                <a:latin typeface="Aptos" panose="020B0004020202020204" pitchFamily="34" charset="0"/>
                <a:ea typeface="DengXian" panose="02010600030101010101" pitchFamily="2" charset="-122"/>
                <a:cs typeface="Arial" panose="020B0604020202020204" pitchFamily="34" charset="0"/>
              </a:rPr>
              <a:t>This success is fueled by continuous innovation, significant R&amp;D investments, and one of the most talented technology workforces in the industry. </a:t>
            </a:r>
          </a:p>
          <a:p>
            <a:pPr marL="0" marR="0" lvl="0" indent="0">
              <a:lnSpc>
                <a:spcPct val="115000"/>
              </a:lnSpc>
              <a:spcAft>
                <a:spcPts val="800"/>
              </a:spcAft>
              <a:buSzPts val="1000"/>
              <a:buFont typeface="Symbol" panose="05050102010706020507" pitchFamily="18" charset="2"/>
              <a:buNone/>
              <a:tabLst>
                <a:tab pos="457200" algn="l"/>
                <a:tab pos="1060450" algn="l"/>
              </a:tabLst>
            </a:pP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Aft>
                <a:spcPts val="800"/>
              </a:spcAft>
              <a:tabLst>
                <a:tab pos="1060450" algn="l"/>
              </a:tabLst>
            </a:pPr>
            <a:r>
              <a:rPr lang="en-US" sz="1800" b="1" kern="100">
                <a:effectLst/>
                <a:latin typeface="Aptos" panose="020B0004020202020204" pitchFamily="34" charset="0"/>
                <a:ea typeface="DengXian" panose="02010600030101010101" pitchFamily="2" charset="-122"/>
                <a:cs typeface="Arial" panose="020B0604020202020204" pitchFamily="34" charset="0"/>
              </a:rPr>
              <a:t>Industry’s Largest GTM (Go-To-Market) Engine</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 pos="1060450" algn="l"/>
              </a:tabLst>
            </a:pPr>
            <a:r>
              <a:rPr lang="en-US" sz="1800" kern="100">
                <a:effectLst/>
                <a:latin typeface="Aptos" panose="020B0004020202020204" pitchFamily="34" charset="0"/>
                <a:ea typeface="DengXian" panose="02010600030101010101" pitchFamily="2" charset="-122"/>
                <a:cs typeface="Arial" panose="020B0604020202020204" pitchFamily="34" charset="0"/>
              </a:rPr>
              <a:t>Our extensive direct sales team, complemented by 240,000 global channel partners, provides unparalleled customer reach and insight.</a:t>
            </a:r>
          </a:p>
          <a:p>
            <a:pPr marL="342900" marR="0" lvl="0" indent="-342900">
              <a:lnSpc>
                <a:spcPct val="115000"/>
              </a:lnSpc>
              <a:spcAft>
                <a:spcPts val="800"/>
              </a:spcAft>
              <a:buSzPts val="1000"/>
              <a:buFont typeface="Symbol" panose="05050102010706020507" pitchFamily="18" charset="2"/>
              <a:buChar char=""/>
              <a:tabLst>
                <a:tab pos="457200" algn="l"/>
                <a:tab pos="1060450" algn="l"/>
              </a:tabLst>
            </a:pPr>
            <a:r>
              <a:rPr lang="en-US" sz="1800" kern="100">
                <a:effectLst/>
                <a:latin typeface="Aptos" panose="020B0004020202020204" pitchFamily="34" charset="0"/>
                <a:ea typeface="DengXian" panose="02010600030101010101" pitchFamily="2" charset="-122"/>
                <a:cs typeface="Arial" panose="020B0604020202020204" pitchFamily="34" charset="0"/>
              </a:rPr>
              <a:t>Combined with a modern online consumption model, our omnichannel approach ensures every customer can choose how they prefer to learn, buy, and interact with us. </a:t>
            </a:r>
          </a:p>
          <a:p>
            <a:pPr marL="0" marR="0" lvl="0" indent="0">
              <a:lnSpc>
                <a:spcPct val="115000"/>
              </a:lnSpc>
              <a:spcAft>
                <a:spcPts val="800"/>
              </a:spcAft>
              <a:buSzPts val="1000"/>
              <a:buFont typeface="Symbol" panose="05050102010706020507" pitchFamily="18" charset="2"/>
              <a:buNone/>
              <a:tabLst>
                <a:tab pos="457200" algn="l"/>
                <a:tab pos="1060450" algn="l"/>
              </a:tabLst>
            </a:pP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Aft>
                <a:spcPts val="800"/>
              </a:spcAft>
              <a:tabLst>
                <a:tab pos="1060450" algn="l"/>
              </a:tabLst>
            </a:pPr>
            <a:r>
              <a:rPr lang="en-US" sz="1800" b="1" kern="100">
                <a:effectLst/>
                <a:latin typeface="Aptos" panose="020B0004020202020204" pitchFamily="34" charset="0"/>
                <a:ea typeface="DengXian" panose="02010600030101010101" pitchFamily="2" charset="-122"/>
                <a:cs typeface="Arial" panose="020B0604020202020204" pitchFamily="34" charset="0"/>
              </a:rPr>
              <a:t>Industry-Leading Supply Chain</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 pos="1060450" algn="l"/>
              </a:tabLst>
            </a:pPr>
            <a:r>
              <a:rPr lang="en-US" sz="1800" kern="100">
                <a:effectLst/>
                <a:latin typeface="Aptos" panose="020B0004020202020204" pitchFamily="34" charset="0"/>
                <a:ea typeface="DengXian" panose="02010600030101010101" pitchFamily="2" charset="-122"/>
                <a:cs typeface="Arial" panose="020B0604020202020204" pitchFamily="34" charset="0"/>
              </a:rPr>
              <a:t>Our supply chain is the strongest and most resilient in the industry, powered by automation and AI-driven processes.</a:t>
            </a:r>
          </a:p>
          <a:p>
            <a:pPr marL="342900" marR="0" lvl="0" indent="-342900">
              <a:lnSpc>
                <a:spcPct val="115000"/>
              </a:lnSpc>
              <a:spcAft>
                <a:spcPts val="800"/>
              </a:spcAft>
              <a:buSzPts val="1000"/>
              <a:buFont typeface="Symbol" panose="05050102010706020507" pitchFamily="18" charset="2"/>
              <a:buChar char=""/>
              <a:tabLst>
                <a:tab pos="457200" algn="l"/>
                <a:tab pos="1060450" algn="l"/>
              </a:tabLst>
            </a:pPr>
            <a:r>
              <a:rPr lang="en-US" sz="1800" kern="100">
                <a:effectLst/>
                <a:latin typeface="Aptos" panose="020B0004020202020204" pitchFamily="34" charset="0"/>
                <a:ea typeface="DengXian" panose="02010600030101010101" pitchFamily="2" charset="-122"/>
                <a:cs typeface="Arial" panose="020B0604020202020204" pitchFamily="34" charset="0"/>
              </a:rPr>
              <a:t>Operating at a global scale, it is built to prioritize sustainability, agility, and resiliency, with industry-best inventory to meet customer needs. </a:t>
            </a:r>
          </a:p>
          <a:p>
            <a:pPr marL="0" marR="0" lvl="0" indent="0">
              <a:lnSpc>
                <a:spcPct val="115000"/>
              </a:lnSpc>
              <a:spcAft>
                <a:spcPts val="800"/>
              </a:spcAft>
              <a:buSzPts val="1000"/>
              <a:buFont typeface="Symbol" panose="05050102010706020507" pitchFamily="18" charset="2"/>
              <a:buNone/>
              <a:tabLst>
                <a:tab pos="457200" algn="l"/>
                <a:tab pos="1060450" algn="l"/>
              </a:tabLst>
            </a:pP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Aft>
                <a:spcPts val="800"/>
              </a:spcAft>
              <a:tabLst>
                <a:tab pos="1060450" algn="l"/>
              </a:tabLst>
            </a:pPr>
            <a:r>
              <a:rPr lang="en-US" sz="1800" b="1" kern="100">
                <a:effectLst/>
                <a:latin typeface="Aptos" panose="020B0004020202020204" pitchFamily="34" charset="0"/>
                <a:ea typeface="DengXian" panose="02010600030101010101" pitchFamily="2" charset="-122"/>
                <a:cs typeface="Arial" panose="020B0604020202020204" pitchFamily="34" charset="0"/>
              </a:rPr>
              <a:t>Unmatched Global Services</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 pos="1060450" algn="l"/>
              </a:tabLst>
            </a:pPr>
            <a:r>
              <a:rPr lang="en-US" sz="1800" kern="100">
                <a:effectLst/>
                <a:latin typeface="Aptos" panose="020B0004020202020204" pitchFamily="34" charset="0"/>
                <a:ea typeface="DengXian" panose="02010600030101010101" pitchFamily="2" charset="-122"/>
                <a:cs typeface="Arial" panose="020B0604020202020204" pitchFamily="34" charset="0"/>
              </a:rPr>
              <a:t>We offer one of the largest footprints for direct services and support, delivering unmatched scale and expertise.</a:t>
            </a:r>
          </a:p>
          <a:p>
            <a:pPr marL="342900" marR="0" lvl="0" indent="-342900">
              <a:lnSpc>
                <a:spcPct val="115000"/>
              </a:lnSpc>
              <a:spcAft>
                <a:spcPts val="800"/>
              </a:spcAft>
              <a:buSzPts val="1000"/>
              <a:buFont typeface="Symbol" panose="05050102010706020507" pitchFamily="18" charset="2"/>
              <a:buChar char=""/>
              <a:tabLst>
                <a:tab pos="457200" algn="l"/>
                <a:tab pos="1060450" algn="l"/>
              </a:tabLst>
            </a:pPr>
            <a:r>
              <a:rPr lang="en-US" sz="1800" kern="100">
                <a:effectLst/>
                <a:latin typeface="Aptos" panose="020B0004020202020204" pitchFamily="34" charset="0"/>
                <a:ea typeface="DengXian" panose="02010600030101010101" pitchFamily="2" charset="-122"/>
                <a:cs typeface="Arial" panose="020B0604020202020204" pitchFamily="34" charset="0"/>
              </a:rPr>
              <a:t>AI-driven experiences paired with end-to-end lifecycle services—spanning deployment to professional and managed services—ensure consistently high industry CSAT scores. </a:t>
            </a:r>
          </a:p>
          <a:p>
            <a:pPr marL="0" marR="0" lvl="0" indent="0">
              <a:lnSpc>
                <a:spcPct val="115000"/>
              </a:lnSpc>
              <a:spcAft>
                <a:spcPts val="800"/>
              </a:spcAft>
              <a:buSzPts val="1000"/>
              <a:buFont typeface="Symbol" panose="05050102010706020507" pitchFamily="18" charset="2"/>
              <a:buNone/>
              <a:tabLst>
                <a:tab pos="457200" algn="l"/>
                <a:tab pos="1060450" algn="l"/>
              </a:tabLst>
            </a:pP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Aft>
                <a:spcPts val="800"/>
              </a:spcAft>
              <a:tabLst>
                <a:tab pos="1060450" algn="l"/>
              </a:tabLst>
            </a:pPr>
            <a:r>
              <a:rPr lang="en-US" sz="1800" b="1" kern="100">
                <a:effectLst/>
                <a:latin typeface="Aptos" panose="020B0004020202020204" pitchFamily="34" charset="0"/>
                <a:ea typeface="DengXian" panose="02010600030101010101" pitchFamily="2" charset="-122"/>
                <a:cs typeface="Arial" panose="020B0604020202020204" pitchFamily="34" charset="0"/>
              </a:rPr>
              <a:t>What Sets Us Apart</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Aft>
                <a:spcPts val="800"/>
              </a:spcAft>
              <a:tabLst>
                <a:tab pos="1060450" algn="l"/>
              </a:tabLst>
            </a:pPr>
            <a:r>
              <a:rPr lang="en-US" sz="1800" kern="100">
                <a:effectLst/>
                <a:latin typeface="Aptos" panose="020B0004020202020204" pitchFamily="34" charset="0"/>
                <a:ea typeface="DengXian" panose="02010600030101010101" pitchFamily="2" charset="-122"/>
                <a:cs typeface="Arial" panose="020B0604020202020204" pitchFamily="34" charset="0"/>
              </a:rPr>
              <a:t>These unique capabilities are backed by our globally diverse team operating in a culture rooted in innovation and an unwavering dedication to our customers.</a:t>
            </a:r>
          </a:p>
          <a:p>
            <a:pPr marL="0" marR="0">
              <a:lnSpc>
                <a:spcPct val="115000"/>
              </a:lnSpc>
              <a:spcAft>
                <a:spcPts val="800"/>
              </a:spcAft>
              <a:tabLst>
                <a:tab pos="1060450" algn="l"/>
              </a:tabLst>
            </a:pP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marL="0" marR="0">
              <a:lnSpc>
                <a:spcPct val="115000"/>
              </a:lnSpc>
              <a:spcAft>
                <a:spcPts val="800"/>
              </a:spcAft>
              <a:tabLst>
                <a:tab pos="1060450" algn="l"/>
              </a:tabLst>
            </a:pPr>
            <a:r>
              <a:rPr lang="en-US" sz="1800" kern="100">
                <a:effectLst/>
                <a:latin typeface="Aptos" panose="020B0004020202020204" pitchFamily="34" charset="0"/>
                <a:ea typeface="DengXian" panose="02010600030101010101" pitchFamily="2" charset="-122"/>
                <a:cs typeface="Arial" panose="020B0604020202020204" pitchFamily="34" charset="0"/>
              </a:rPr>
              <a:t>This is why Dell Technologies is perfectly positioned to act as a catalyst for your innovation. With us, you can unlock the full potential of your data, enhance experiences, improve efficiency, optimize productivity, and fuel growth.</a:t>
            </a:r>
          </a:p>
          <a:p>
            <a:pPr marL="0" marR="0">
              <a:lnSpc>
                <a:spcPct val="115000"/>
              </a:lnSpc>
              <a:spcAft>
                <a:spcPts val="800"/>
              </a:spcAft>
              <a:tabLst>
                <a:tab pos="1060450" algn="l"/>
              </a:tabLst>
            </a:pP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8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800" b="1">
                <a:latin typeface="Arial" panose="020B0604020202020204" pitchFamily="34" charset="0"/>
                <a:cs typeface="Arial" panose="020B0604020202020204" pitchFamily="34" charset="0"/>
              </a:rPr>
              <a:t>Sources: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800" kern="100">
              <a:effectLst/>
              <a:latin typeface="Calibri" panose="020F0502020204030204" pitchFamily="34" charset="0"/>
              <a:ea typeface="DengXian" panose="02010600030101010101" pitchFamily="2" charset="-122"/>
              <a:cs typeface="Times New Roman" panose="02020603050405020304" pitchFamily="18"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800" kern="100">
                <a:effectLst/>
                <a:latin typeface="Calibri" panose="020F0502020204030204" pitchFamily="34" charset="0"/>
                <a:ea typeface="DengXian" panose="02010600030101010101" pitchFamily="2" charset="-122"/>
                <a:cs typeface="Times New Roman" panose="02020603050405020304" pitchFamily="18" charset="0"/>
              </a:rPr>
              <a:t>Client PC &amp; upsell revenue statistic calculated by Dell Technologies primarily by utilizing other PC OEMs’ financial public filings, as of Q2 FY25; Workstations (Units) - IDC WW Quarterly Workstation Tracker CY24Q2 using data for 2Q24; PC Monitors (Units) - IDC WW Quarterly Monitor Tracker CY24Q2 using data for 2Q24; Server (Units) - IDC WW Quarterly Server Tracker CY24Q1 using data for 1Q24; External Storage (Revenue) - IDC WW Quarterly Enterprise Storage Systems Tracker CY24Q1 using data for 1Q24; Storage Software – IDC WW Storage Software and Cloud Services Tracker CY24Q1 using data for 1Q24 and includes archiving software, data replication and protection software, software-defined storage controller software, and storage infrastructure and device management software; PBBA – IDC WW Purpose-Built Backup Appliance (PBBA) (Revenue) CY24Q1 using data for 1Q24; Hyperconverged Systems (HCI) (Revenue) - IDC WW Quarterly Converged Systems Tracker CY24Q1 using data for 1Q24.</a:t>
            </a:r>
          </a:p>
          <a:p>
            <a:endParaRPr lang="en-US"/>
          </a:p>
        </p:txBody>
      </p:sp>
    </p:spTree>
    <p:extLst>
      <p:ext uri="{BB962C8B-B14F-4D97-AF65-F5344CB8AC3E}">
        <p14:creationId xmlns:p14="http://schemas.microsoft.com/office/powerpoint/2010/main" val="3600903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4E827-AB34-8DCB-DD96-2B75961120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2270B4-57B6-047D-748D-7F499A5DA5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EC6C6-52A2-081F-0293-55F72F2FA5FE}"/>
              </a:ext>
            </a:extLst>
          </p:cNvPr>
          <p:cNvSpPr>
            <a:spLocks noGrp="1"/>
          </p:cNvSpPr>
          <p:nvPr>
            <p:ph type="body" idx="1"/>
          </p:nvPr>
        </p:nvSpPr>
        <p:spPr/>
        <p:txBody>
          <a:bodyPr/>
          <a:lstStyle/>
          <a:p>
            <a:r>
              <a:rPr lang="en-US">
                <a:effectLst/>
              </a:rPr>
              <a:t>At Dell, we believe in empowering businesses with the right technology to accelerate their success. Our Storage Portfolio is designed to not only meet your current storage needs but also pave the way for future innovations and growth. With our powerful solutions and dedicated support, you can confidently navigate through any challenges and achieve your business goals. Let us be your partner on this journey towards success. </a:t>
            </a:r>
          </a:p>
          <a:p>
            <a:endParaRPr lang="en-US">
              <a:effectLst/>
            </a:endParaRPr>
          </a:p>
          <a:p>
            <a:r>
              <a:rPr lang="en-US">
                <a:effectLst/>
              </a:rPr>
              <a:t>Now that you’ve seen what Dell’s storage portfolio can offer, we invite you to take the next step toward enhancing your IT environment. Connect with us today to discuss your storage challenges, and learn more about Dell’s solutions for:</a:t>
            </a:r>
          </a:p>
          <a:p>
            <a:pPr marL="171450" indent="-171450">
              <a:buFont typeface="Arial" panose="020B0604020202020204" pitchFamily="34" charset="0"/>
              <a:buChar char="•"/>
            </a:pPr>
            <a:r>
              <a:rPr lang="en-US" b="1">
                <a:effectLst/>
              </a:rPr>
              <a:t>Private Cloud:</a:t>
            </a:r>
          </a:p>
          <a:p>
            <a:pPr marL="628650" lvl="1" indent="-171450">
              <a:buFont typeface="Arial" panose="020B0604020202020204" pitchFamily="34" charset="0"/>
              <a:buChar char="•"/>
            </a:pPr>
            <a:r>
              <a:rPr lang="en-US" b="1">
                <a:effectLst/>
              </a:rPr>
              <a:t>Get Efficient Assessment:</a:t>
            </a:r>
            <a:r>
              <a:rPr lang="en-US">
                <a:effectLst/>
              </a:rPr>
              <a:t> Identify opportunities to gain efficiency with Dell systems.</a:t>
            </a:r>
            <a:endParaRPr lang="en-US"/>
          </a:p>
          <a:p>
            <a:pPr marL="628650" lvl="1" indent="-171450">
              <a:buFont typeface="Arial" panose="020B0604020202020204" pitchFamily="34" charset="0"/>
              <a:buChar char="•"/>
            </a:pPr>
            <a:r>
              <a:rPr lang="en-US" b="1">
                <a:effectLst/>
              </a:rPr>
              <a:t>Cloud Smart Discovery:</a:t>
            </a:r>
            <a:r>
              <a:rPr lang="en-US">
                <a:effectLst/>
              </a:rPr>
              <a:t> Develop a roadmap for adopting smarter cloud strategies.</a:t>
            </a:r>
            <a:endParaRPr lang="en-US"/>
          </a:p>
          <a:p>
            <a:pPr marL="171450" indent="-171450">
              <a:buFont typeface="Arial" panose="020B0604020202020204" pitchFamily="34" charset="0"/>
              <a:buChar char="•"/>
            </a:pPr>
            <a:r>
              <a:rPr lang="en-US" b="1">
                <a:effectLst/>
              </a:rPr>
              <a:t>Artificial Intelligence:</a:t>
            </a:r>
          </a:p>
          <a:p>
            <a:pPr marL="628650" lvl="1" indent="-171450">
              <a:buFont typeface="Arial" panose="020B0604020202020204" pitchFamily="34" charset="0"/>
              <a:buChar char="•"/>
            </a:pPr>
            <a:r>
              <a:rPr lang="en-US" b="1">
                <a:effectLst/>
              </a:rPr>
              <a:t>GenAI Accelerator Workshop: </a:t>
            </a:r>
            <a:r>
              <a:rPr lang="en-US" b="0">
                <a:effectLst/>
              </a:rPr>
              <a:t>Address your readiness in leveraging GenAI across business and IT dimensions</a:t>
            </a:r>
          </a:p>
          <a:p>
            <a:pPr marL="628650" lvl="1" indent="-171450">
              <a:buFont typeface="Arial" panose="020B0604020202020204" pitchFamily="34" charset="0"/>
              <a:buChar char="•"/>
            </a:pPr>
            <a:r>
              <a:rPr lang="en-US" b="1" err="1">
                <a:effectLst/>
              </a:rPr>
              <a:t>ProConsult</a:t>
            </a:r>
            <a:r>
              <a:rPr lang="en-US" b="1">
                <a:effectLst/>
              </a:rPr>
              <a:t> Advisory Engagement: </a:t>
            </a:r>
            <a:r>
              <a:rPr lang="en-US" b="0">
                <a:effectLst/>
              </a:rPr>
              <a:t>Define a winning strategy and outline a roadmap to achieve your objectives</a:t>
            </a:r>
          </a:p>
          <a:p>
            <a:pPr marL="628650" lvl="1" indent="-171450">
              <a:buFont typeface="Arial" panose="020B0604020202020204" pitchFamily="34" charset="0"/>
              <a:buChar char="•"/>
            </a:pPr>
            <a:endParaRPr lang="en-US" b="1">
              <a:effectLst/>
            </a:endParaRPr>
          </a:p>
          <a:p>
            <a:pPr marL="171450" indent="-171450">
              <a:buFont typeface="Arial" panose="020B0604020202020204" pitchFamily="34" charset="0"/>
              <a:buChar char="•"/>
            </a:pPr>
            <a:r>
              <a:rPr lang="en-US" b="1">
                <a:effectLst/>
              </a:rPr>
              <a:t>Cyber Resilience:</a:t>
            </a:r>
          </a:p>
          <a:p>
            <a:pPr marL="628650" lvl="1" indent="-171450">
              <a:buFont typeface="Arial" panose="020B0604020202020204" pitchFamily="34" charset="0"/>
              <a:buChar char="•"/>
            </a:pPr>
            <a:r>
              <a:rPr lang="en-US" b="1">
                <a:effectLst/>
              </a:rPr>
              <a:t>Cyber Resiliency Assessment:</a:t>
            </a:r>
            <a:r>
              <a:rPr lang="en-US">
                <a:effectLst/>
              </a:rPr>
              <a:t> Evaluate and strengthen your cybersecurity posture.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effectLst/>
              </a:rPr>
              <a:t>Cyber Security Workshops: </a:t>
            </a:r>
            <a:r>
              <a:rPr kumimoji="0" lang="en-US" sz="1200" b="0" i="0" u="none" strike="noStrike" kern="1200" cap="none" spc="0" normalizeH="0" baseline="0" noProof="0">
                <a:ln>
                  <a:noFill/>
                </a:ln>
                <a:solidFill>
                  <a:srgbClr val="0672CB">
                    <a:lumMod val="20000"/>
                    <a:lumOff val="80000"/>
                  </a:srgbClr>
                </a:solidFill>
                <a:effectLst/>
                <a:uLnTx/>
                <a:uFillTx/>
                <a:latin typeface="Arial"/>
                <a:ea typeface="+mn-ea"/>
                <a:cs typeface="+mn-cs"/>
              </a:rPr>
              <a:t>Expert-driven, interactive workshop to improve security and resilience strategies</a:t>
            </a:r>
            <a:endParaRPr lang="en-US"/>
          </a:p>
          <a:p>
            <a:pPr rtl="0"/>
            <a:endParaRPr lang="en-US">
              <a:effectLst/>
            </a:endParaRPr>
          </a:p>
          <a:p>
            <a:pPr rtl="0"/>
            <a:r>
              <a:rPr lang="en-US">
                <a:effectLst/>
              </a:rPr>
              <a:t>These assessments are easy to start and provide actionable insights to accelerate your business success. Together, we’ll pave the way for your innovative data-driven future.</a:t>
            </a:r>
            <a:endParaRPr lang="en-US" b="0" i="0">
              <a:solidFill>
                <a:srgbClr val="374151"/>
              </a:solidFill>
              <a:effectLst/>
              <a:latin typeface="-apple-system"/>
            </a:endParaRPr>
          </a:p>
          <a:p>
            <a:endParaRPr lang="en-US" b="0" i="0">
              <a:solidFill>
                <a:srgbClr val="374151"/>
              </a:solidFill>
              <a:effectLst/>
              <a:latin typeface="-apple-system"/>
            </a:endParaRPr>
          </a:p>
        </p:txBody>
      </p:sp>
      <p:sp>
        <p:nvSpPr>
          <p:cNvPr id="4" name="Slide Number Placeholder 3">
            <a:extLst>
              <a:ext uri="{FF2B5EF4-FFF2-40B4-BE49-F238E27FC236}">
                <a16:creationId xmlns:a16="http://schemas.microsoft.com/office/drawing/2014/main" id="{F3506D69-6609-9B46-024B-90CDD2F4FF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06DCE-E9AD-4B47-AC97-C13552D68F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03187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50">
                <a:latin typeface="Arial"/>
                <a:cs typeface="Arial"/>
              </a:rPr>
              <a:t>Thanks so much for your time today! We look forward to working together to fuel your strategic priorities!</a:t>
            </a:r>
          </a:p>
        </p:txBody>
      </p:sp>
    </p:spTree>
    <p:extLst>
      <p:ext uri="{BB962C8B-B14F-4D97-AF65-F5344CB8AC3E}">
        <p14:creationId xmlns:p14="http://schemas.microsoft.com/office/powerpoint/2010/main" val="34504092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GB" sz="1200" i="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NOTES FOR PRESENTER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200" i="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(Hidden Slide, Internal Use Only – Delete Before Presenting)</a:t>
            </a:r>
          </a:p>
          <a:p>
            <a:pPr marL="0" marR="0" lvl="0" indent="0">
              <a:lnSpc>
                <a:spcPct val="107000"/>
              </a:lnSpc>
              <a:spcBef>
                <a:spcPts val="0"/>
              </a:spcBef>
              <a:spcAft>
                <a:spcPts val="800"/>
              </a:spcAft>
              <a:buFont typeface="Arial" panose="020B0604020202020204" pitchFamily="34" charset="0"/>
              <a:buNone/>
              <a:tabLst>
                <a:tab pos="457200" algn="l"/>
              </a:tabLs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200" b="1">
                <a:effectLst/>
                <a:latin typeface="Calibri" panose="020F0502020204030204" pitchFamily="34" charset="0"/>
                <a:ea typeface="Calibri" panose="020F0502020204030204" pitchFamily="34" charset="0"/>
                <a:cs typeface="Times New Roman" panose="02020603050405020304" pitchFamily="18" charset="0"/>
              </a:rPr>
              <a:t>Speaker notes contain: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GB" sz="1200" i="1">
                <a:effectLst/>
                <a:latin typeface="Calibri" panose="020F0502020204030204" pitchFamily="34" charset="0"/>
                <a:ea typeface="Calibri" panose="020F0502020204030204" pitchFamily="34" charset="0"/>
                <a:cs typeface="Times New Roman" panose="02020603050405020304" pitchFamily="18" charset="0"/>
              </a:rPr>
              <a:t>Script s</a:t>
            </a:r>
            <a:r>
              <a:rPr lang="en-GB" sz="1200">
                <a:effectLst/>
                <a:latin typeface="Calibri" panose="020F0502020204030204" pitchFamily="34" charset="0"/>
                <a:ea typeface="Calibri" panose="020F0502020204030204" pitchFamily="34" charset="0"/>
                <a:cs typeface="Times New Roman" panose="02020603050405020304" pitchFamily="18" charset="0"/>
              </a:rPr>
              <a:t>ection which supplies a detailed talk track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A </a:t>
            </a:r>
            <a:r>
              <a:rPr lang="en-GB" sz="1200" i="1">
                <a:effectLst/>
                <a:latin typeface="Calibri" panose="020F0502020204030204" pitchFamily="34" charset="0"/>
                <a:ea typeface="Calibri" panose="020F0502020204030204" pitchFamily="34" charset="0"/>
                <a:cs typeface="Times New Roman" panose="02020603050405020304" pitchFamily="18" charset="0"/>
              </a:rPr>
              <a:t>Sources</a:t>
            </a:r>
            <a:r>
              <a:rPr lang="en-GB" sz="1200">
                <a:effectLst/>
                <a:latin typeface="Calibri" panose="020F0502020204030204" pitchFamily="34" charset="0"/>
                <a:ea typeface="Calibri" panose="020F0502020204030204" pitchFamily="34" charset="0"/>
                <a:cs typeface="Times New Roman" panose="02020603050405020304" pitchFamily="18" charset="0"/>
              </a:rPr>
              <a:t> section, which supplies details of any quotes or stats used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Font typeface="Arial" panose="020B0604020202020204" pitchFamily="34" charset="0"/>
              <a:buNone/>
              <a:tabLst>
                <a:tab pos="457200" algn="l"/>
              </a:tabLs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200">
                <a:effectLst/>
                <a:latin typeface="Calibri" panose="020F0502020204030204" pitchFamily="34" charset="0"/>
                <a:ea typeface="Calibri" panose="020F0502020204030204" pitchFamily="34" charset="0"/>
                <a:cs typeface="Times New Roman" panose="02020603050405020304" pitchFamily="18" charset="0"/>
              </a:rPr>
              <a:t>Because the speaker notes have a lot of internal information and guidance to you as presenters, please only share the slides externally in PDF format without speaker notes.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46743F8F-83C4-4F49-AE39-D06579483466}" type="slidenum">
              <a:rPr lang="en-US" smtClean="0"/>
              <a:t>27</a:t>
            </a:fld>
            <a:endParaRPr lang="en-US"/>
          </a:p>
        </p:txBody>
      </p:sp>
    </p:spTree>
    <p:extLst>
      <p:ext uri="{BB962C8B-B14F-4D97-AF65-F5344CB8AC3E}">
        <p14:creationId xmlns:p14="http://schemas.microsoft.com/office/powerpoint/2010/main" val="30027224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US" sz="1800" b="0" i="0">
                <a:solidFill>
                  <a:srgbClr val="000000"/>
                </a:solidFill>
                <a:effectLst/>
                <a:latin typeface="Diatype"/>
              </a:rPr>
              <a:t>We recognize the challenges organizations face when navigating rapidly evolving IT landscapes. That’s why we are committed to delivering more than just infrastructure—we provide an integrated, open ecosystem that empowers businesses to achieve their goals.</a:t>
            </a: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endParaRPr lang="en-US" sz="1200">
              <a:effectLst/>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US" sz="1200">
                <a:effectLst/>
              </a:rPr>
              <a:t>Dell’s solutions are trusted, proven, and fully integrated to work across hybrid cloud, AI environments, and intrinsic security frameworks. Our open ecosystem supports a range of platforms, hypervisors, public clouds, and SaaS infrastructures. With end-to-end solutions and reliable integrations, Dell Technologies ensures you have the systems you need to succeed.</a:t>
            </a:r>
            <a:endParaRPr lang="en-US" sz="1100" b="0" i="0" kern="100">
              <a:solidFill>
                <a:srgbClr val="262627"/>
              </a:solidFill>
              <a:effectLst/>
              <a:latin typeface="Arial" panose="020B0604020202020204" pitchFamily="34" charset="0"/>
              <a:ea typeface="Arial" panose="020B0604020202020204" pitchFamily="34" charset="0"/>
            </a:endParaRPr>
          </a:p>
          <a:p>
            <a:endParaRPr lang="en-US"/>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US" sz="1200" b="0" i="0">
                <a:solidFill>
                  <a:srgbClr val="000000"/>
                </a:solidFill>
                <a:effectLst/>
                <a:latin typeface="Diatype"/>
              </a:rPr>
              <a:t>We believe that purpose-built storage is key to helping organizations achieve greater control, flexibility, availability, and security for their data.</a:t>
            </a:r>
            <a:r>
              <a:rPr lang="en-US" sz="1000" b="0" i="0">
                <a:solidFill>
                  <a:srgbClr val="000000"/>
                </a:solidFill>
                <a:effectLst/>
                <a:latin typeface="Diatype"/>
              </a:rPr>
              <a:t> </a:t>
            </a:r>
            <a:r>
              <a:rPr lang="en-US" sz="1000">
                <a:effectLst/>
              </a:rPr>
              <a:t>From hybrid cloud to AI workloads, Dell empowers businesses to power any workload with tailored solutions. </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000" b="1">
                <a:effectLst/>
              </a:rPr>
              <a:t>Hybrid cloud: </a:t>
            </a:r>
            <a:r>
              <a:rPr lang="en-US" sz="1200" b="0" i="0">
                <a:solidFill>
                  <a:srgbClr val="000000"/>
                </a:solidFill>
                <a:effectLst/>
                <a:latin typeface="Diatype"/>
              </a:rPr>
              <a:t>Our hybrid cloud solutions empower you to seamlessly manage workloads across the edge, data center, and public cloud. With reliable performance, dynamic resource allocation, and customizable integrations, your IT environment will stay modern and adaptable to your needs.</a:t>
            </a:r>
            <a:endParaRPr lang="en-US" sz="1000">
              <a:effectLst/>
            </a:endParaRP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000" b="1">
                <a:effectLst/>
              </a:rPr>
              <a:t>Artificial intelligence: </a:t>
            </a:r>
            <a:r>
              <a:rPr lang="en-US" sz="1200" b="0" i="0">
                <a:solidFill>
                  <a:srgbClr val="000000"/>
                </a:solidFill>
                <a:effectLst/>
                <a:latin typeface="Diatype"/>
              </a:rPr>
              <a:t>For organizations leveraging AI, Dell provides high-performance, scalable infrastructure to optimize your investments. With advanced data management platforms and built-in security, your AI projects can operate securely and efficiently.</a:t>
            </a:r>
            <a:endParaRPr lang="en-US" sz="1000">
              <a:effectLst/>
            </a:endParaRP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000" b="1">
                <a:effectLst/>
              </a:rPr>
              <a:t>Cyber resilience: </a:t>
            </a:r>
            <a:r>
              <a:rPr lang="en-US" sz="1200" b="0" i="0">
                <a:solidFill>
                  <a:srgbClr val="000000"/>
                </a:solidFill>
                <a:effectLst/>
                <a:latin typeface="Diatype"/>
              </a:rPr>
              <a:t>Data security is more crucial than ever. Our cyber resilience solutions ensure comprehensive protection, so your data stays secure and compliant. We offer advanced recovery options and supply chain security to safeguard your operations from potential threats.</a:t>
            </a:r>
            <a:endParaRPr lang="en-US" sz="1000">
              <a:effectLst/>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endParaRPr lang="en-US" sz="1000">
              <a:effectLst/>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US" sz="1000">
                <a:effectLst/>
              </a:rPr>
              <a:t>Our constant innovation keeps your enterprise ahead of the curve while ensuring secure, scalable, and efficient operations.</a:t>
            </a:r>
            <a:endParaRPr lang="en-US" sz="900" b="0" i="0" kern="100">
              <a:solidFill>
                <a:srgbClr val="262627"/>
              </a:solidFill>
              <a:effectLst/>
              <a:latin typeface="Arial" panose="020B0604020202020204" pitchFamily="34" charset="0"/>
              <a:ea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46743F8F-83C4-4F49-AE39-D06579483466}" type="slidenum">
              <a:rPr lang="en-US" smtClean="0"/>
              <a:t>28</a:t>
            </a:fld>
            <a:endParaRPr lang="en-US"/>
          </a:p>
        </p:txBody>
      </p:sp>
    </p:spTree>
    <p:extLst>
      <p:ext uri="{BB962C8B-B14F-4D97-AF65-F5344CB8AC3E}">
        <p14:creationId xmlns:p14="http://schemas.microsoft.com/office/powerpoint/2010/main" val="5136817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11277-48B6-6DB6-2FD3-4D5F9C4B9E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8B0CD1-E42F-6DD2-609C-5E98A57A20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0DDA89-184D-3930-B4F1-5E68C21057C6}"/>
              </a:ext>
            </a:extLst>
          </p:cNvPr>
          <p:cNvSpPr>
            <a:spLocks noGrp="1"/>
          </p:cNvSpPr>
          <p:nvPr>
            <p:ph type="body" idx="1"/>
          </p:nvPr>
        </p:nvSpPr>
        <p:spPr/>
        <p:txBody>
          <a:bodyPr/>
          <a:lstStyle/>
          <a:p>
            <a:r>
              <a:rPr lang="en-US" sz="800" b="0" i="0">
                <a:solidFill>
                  <a:srgbClr val="262627"/>
                </a:solidFill>
                <a:effectLst/>
                <a:latin typeface="Diatype"/>
              </a:rPr>
              <a:t>Dell Technologies' storage and data protection portfolios are crafted to empower organizations by meeting their unique data needs with efficient, resilient, and future-ready solutions. Designed to handle the demands of evolving workloads, these products deliver the flexibility and resilience businesses require to succeed, whether you're a small startup or a global enterprise. </a:t>
            </a:r>
          </a:p>
          <a:p>
            <a:endParaRPr lang="en-US" sz="800" b="0" i="0">
              <a:solidFill>
                <a:srgbClr val="262627"/>
              </a:solidFill>
              <a:effectLst/>
              <a:latin typeface="Diatype"/>
            </a:endParaRPr>
          </a:p>
          <a:p>
            <a:r>
              <a:rPr lang="en-US" sz="900">
                <a:effectLst/>
              </a:rPr>
              <a:t>Dell offers purpose-built solutions tailored for your most critical workloads. </a:t>
            </a:r>
            <a:endParaRPr lang="en-US" sz="800" b="0" i="0">
              <a:solidFill>
                <a:srgbClr val="262627"/>
              </a:solidFill>
              <a:effectLst/>
              <a:latin typeface="Diatype"/>
            </a:endParaRPr>
          </a:p>
          <a:p>
            <a:pPr marL="285750" indent="-285750">
              <a:buFont typeface="Arial" panose="020B0604020202020204" pitchFamily="34" charset="0"/>
              <a:buChar char="•"/>
            </a:pPr>
            <a:r>
              <a:rPr lang="en-US" sz="900" b="1" err="1">
                <a:effectLst/>
              </a:rPr>
              <a:t>PowerStore</a:t>
            </a:r>
            <a:r>
              <a:rPr lang="en-US" sz="900">
                <a:effectLst/>
              </a:rPr>
              <a:t> is designed for private cloud and is highly programmable with end-to-end ecosystem integrations, allowing you to provision advanced storage services directly from your preferred management or orchestration platform. Unified and all-flash, it offers future-proof flexibility, ease of use, and unmatched efficiency through AI-driven automation—perfect for diverse workloads like databases , virtual machines and containers.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err="1">
                <a:effectLst/>
              </a:rPr>
              <a:t>PowerScale</a:t>
            </a:r>
            <a:r>
              <a:rPr lang="en-US" sz="900">
                <a:effectLst/>
              </a:rPr>
              <a:t> is your go-to for scalable AI-ready storage, built for handling breakthroughs in data. Unified file and object enterprise storage with speed, scale and security to power modern apps and AI. Accelerate performance and optimize data-intensive workloads. Adapt seamlessly and scale effortlessly across all environments. Ensure data is always secure and readily accessible, anywhere.</a:t>
            </a:r>
          </a:p>
          <a:p>
            <a:pPr marL="285750" indent="-285750">
              <a:buFont typeface="Arial" panose="020B0604020202020204" pitchFamily="34" charset="0"/>
              <a:buChar char="•"/>
            </a:pPr>
            <a:r>
              <a:rPr lang="en-US" sz="900">
                <a:effectLst/>
              </a:rPr>
              <a:t>And </a:t>
            </a:r>
            <a:r>
              <a:rPr lang="en-US" sz="900" b="1">
                <a:effectLst/>
              </a:rPr>
              <a:t>PowerProtect Data Domain </a:t>
            </a:r>
            <a:r>
              <a:rPr lang="en-US" sz="900">
                <a:effectLst/>
              </a:rPr>
              <a:t>delivers unmatched data protection with industry-leading functionality for backup and recovery. PowerProtect Data Domain and PowerProtect Data Manager for end-to-end backup solutions, integration with </a:t>
            </a:r>
            <a:r>
              <a:rPr lang="en-US" sz="900" err="1">
                <a:effectLst/>
              </a:rPr>
              <a:t>multicloud</a:t>
            </a:r>
            <a:r>
              <a:rPr lang="en-US" sz="900">
                <a:effectLst/>
              </a:rPr>
              <a:t> platforms, and industry-leading data reduction guarantees to optimize costs.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a:solidFill>
                  <a:srgbClr val="262627"/>
                </a:solidFill>
                <a:effectLst/>
                <a:latin typeface="Diatype"/>
              </a:rPr>
              <a:t>Critical to maintaining business agility without vendor lock-in, Dell </a:t>
            </a:r>
            <a:r>
              <a:rPr lang="en-US" sz="800" b="0" i="0">
                <a:solidFill>
                  <a:srgbClr val="000000"/>
                </a:solidFill>
                <a:effectLst/>
                <a:latin typeface="Diatype"/>
              </a:rPr>
              <a:t>supports an </a:t>
            </a:r>
            <a:r>
              <a:rPr lang="en-US" sz="800" b="1" i="0">
                <a:solidFill>
                  <a:srgbClr val="000000"/>
                </a:solidFill>
                <a:effectLst/>
                <a:latin typeface="Diatype"/>
              </a:rPr>
              <a:t>open ecosystem </a:t>
            </a:r>
            <a:r>
              <a:rPr lang="en-US" sz="800" b="0" i="0">
                <a:solidFill>
                  <a:srgbClr val="000000"/>
                </a:solidFill>
                <a:effectLst/>
                <a:latin typeface="Diatype"/>
              </a:rPr>
              <a:t>that easily integrates with existing platforms, public clouds, and SaaS environments. With hypervisor-agnostic, API-driven technologies, we ensure seamless operations and reliable performance across your IT infrastructure.</a:t>
            </a:r>
            <a:endParaRPr lang="en-US" sz="800" b="0" i="0">
              <a:solidFill>
                <a:srgbClr val="262627"/>
              </a:solidFill>
              <a:effectLst/>
              <a:latin typeface="Diatype"/>
            </a:endParaRPr>
          </a:p>
          <a:p>
            <a:pPr marL="0" indent="0" rtl="0">
              <a:buFont typeface="Arial" panose="020B0604020202020204" pitchFamily="34" charset="0"/>
              <a:buNone/>
            </a:pPr>
            <a:endParaRPr lang="en-US" sz="900"/>
          </a:p>
          <a:p>
            <a:pPr rtl="0">
              <a:buNone/>
            </a:pPr>
            <a:r>
              <a:rPr lang="en-US" sz="900">
                <a:effectLst/>
              </a:rPr>
              <a:t>At the center of Dell's storage ecosystem lies </a:t>
            </a:r>
            <a:r>
              <a:rPr lang="en-US" sz="900" b="1">
                <a:effectLst/>
              </a:rPr>
              <a:t>AIOps</a:t>
            </a:r>
            <a:r>
              <a:rPr lang="en-US" sz="900">
                <a:effectLst/>
              </a:rPr>
              <a:t> for AI-powered IT insights. </a:t>
            </a:r>
            <a:r>
              <a:rPr lang="en-US" sz="900" b="1">
                <a:effectLst/>
              </a:rPr>
              <a:t>Infrastructure Observability</a:t>
            </a:r>
            <a:r>
              <a:rPr lang="en-US" sz="900">
                <a:effectLst/>
              </a:rPr>
              <a:t> enhances performance monitoring and resolves infrastructure issues 10x faster.  With AIOps, managing IT environments becomes simpler and more proactive. It’s a crucial part of Dell being your trusted technology partner.</a:t>
            </a:r>
          </a:p>
          <a:p>
            <a:pPr marL="171450" indent="-171450" rtl="0">
              <a:buFont typeface="Arial" panose="020B0604020202020204" pitchFamily="34" charset="0"/>
              <a:buChar char="•"/>
            </a:pPr>
            <a:endParaRPr lang="en-US" sz="900">
              <a:effectLst/>
            </a:endParaRPr>
          </a:p>
          <a:p>
            <a:pPr marL="0" indent="0" rtl="0">
              <a:buFont typeface="Arial" panose="020B0604020202020204" pitchFamily="34" charset="0"/>
              <a:buNone/>
            </a:pPr>
            <a:r>
              <a:rPr lang="en-US" sz="900" b="0" i="0">
                <a:solidFill>
                  <a:srgbClr val="262627"/>
                </a:solidFill>
                <a:effectLst/>
                <a:latin typeface="Diatype"/>
              </a:rPr>
              <a:t>By combining advanced technology with scalable options, Dell Technologies ensures that organizations of all sizes can confidently manage, protect, and leverage their data for lasting success.</a:t>
            </a:r>
            <a:endParaRPr lang="en-US" sz="900"/>
          </a:p>
          <a:p>
            <a:endParaRPr lang="en-US" sz="800"/>
          </a:p>
          <a:p>
            <a:endParaRPr lang="en-US" sz="800"/>
          </a:p>
          <a:p>
            <a:endParaRPr lang="en-US" sz="900"/>
          </a:p>
        </p:txBody>
      </p:sp>
    </p:spTree>
    <p:extLst>
      <p:ext uri="{BB962C8B-B14F-4D97-AF65-F5344CB8AC3E}">
        <p14:creationId xmlns:p14="http://schemas.microsoft.com/office/powerpoint/2010/main" val="19859189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51EB5-E10C-C9E1-C4AA-E2C4837D1A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2F4F71-5821-463B-D9EC-2B6E0CA2E6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A439AB-23B5-942A-BDB8-B892B138D3AF}"/>
              </a:ext>
            </a:extLst>
          </p:cNvPr>
          <p:cNvSpPr>
            <a:spLocks noGrp="1"/>
          </p:cNvSpPr>
          <p:nvPr>
            <p:ph type="body" idx="1"/>
          </p:nvPr>
        </p:nvSpPr>
        <p:spPr/>
        <p:txBody>
          <a:bodyPr/>
          <a:lstStyle/>
          <a:p>
            <a:r>
              <a:rPr lang="en-US" sz="800" b="0" i="0">
                <a:solidFill>
                  <a:srgbClr val="262627"/>
                </a:solidFill>
                <a:effectLst/>
                <a:latin typeface="Diatype"/>
              </a:rPr>
              <a:t>Dell Technologies' storage and data protection portfolios are crafted to empower organizations by meeting their unique data needs with smart, flexible, and resilient solutions. Designed to handle the demands of evolving workloads, these products deliver the flexibility and resilience businesses require to succeed, whether you're a small startup or a global enterprise. </a:t>
            </a:r>
            <a:endParaRPr lang="en-US" sz="800"/>
          </a:p>
          <a:p>
            <a:endParaRPr lang="en-US" sz="800"/>
          </a:p>
          <a:p>
            <a:pPr rtl="0">
              <a:buNone/>
            </a:pPr>
            <a:r>
              <a:rPr lang="en-US" sz="800">
                <a:effectLst/>
              </a:rPr>
              <a:t>First, let's look at </a:t>
            </a:r>
            <a:r>
              <a:rPr lang="en-US" sz="800" b="1" u="sng">
                <a:effectLst/>
              </a:rPr>
              <a:t>primary storage</a:t>
            </a:r>
            <a:r>
              <a:rPr lang="en-US" sz="800">
                <a:effectLst/>
              </a:rPr>
              <a:t>, purpose-built for private cloud environments, where speed, reliability, and scalability are crucial. Our offerings include:</a:t>
            </a:r>
            <a:endParaRPr lang="en-US" sz="800"/>
          </a:p>
          <a:p>
            <a:pPr marL="171450" indent="-171450">
              <a:buFont typeface="Arial" panose="020B0604020202020204" pitchFamily="34" charset="0"/>
              <a:buChar char="•"/>
            </a:pPr>
            <a:r>
              <a:rPr lang="en-US" sz="800" b="1" err="1">
                <a:effectLst/>
              </a:rPr>
              <a:t>PowerStore</a:t>
            </a:r>
            <a:r>
              <a:rPr lang="en-US" sz="800">
                <a:effectLst/>
              </a:rPr>
              <a:t>: Unified and all-flash, it offers future-proof flexibility, ease of use, and unmatched efficiency through AI-driven automation—perfect for diverse workloads like databases , virtual machines and containers. </a:t>
            </a:r>
            <a:endParaRPr lang="en-US" sz="800"/>
          </a:p>
          <a:p>
            <a:pPr marL="171450" indent="-171450">
              <a:buFont typeface="Arial" panose="020B0604020202020204" pitchFamily="34" charset="0"/>
              <a:buChar char="•"/>
            </a:pPr>
            <a:r>
              <a:rPr lang="en-US" sz="800" b="1" err="1">
                <a:effectLst/>
              </a:rPr>
              <a:t>PowerMax</a:t>
            </a:r>
            <a:r>
              <a:rPr lang="en-US" sz="800">
                <a:effectLst/>
              </a:rPr>
              <a:t>: Designed for mission-critical applications requiring extraordinary performance and resiliency. With its scale-out architecture, AI delegation, and industry-leading cyber resiliency, </a:t>
            </a:r>
            <a:r>
              <a:rPr lang="en-US" sz="800" err="1">
                <a:effectLst/>
              </a:rPr>
              <a:t>PowerMax</a:t>
            </a:r>
            <a:r>
              <a:rPr lang="en-US" sz="800">
                <a:effectLst/>
              </a:rPr>
              <a:t> delivers peace of mind for critical data environments. </a:t>
            </a:r>
            <a:endParaRPr lang="en-US" sz="800"/>
          </a:p>
          <a:p>
            <a:pPr marL="171450" indent="-171450">
              <a:buFont typeface="Arial" panose="020B0604020202020204" pitchFamily="34" charset="0"/>
              <a:buChar char="•"/>
            </a:pPr>
            <a:r>
              <a:rPr lang="en-US" sz="800" b="1" err="1">
                <a:effectLst/>
              </a:rPr>
              <a:t>PowerFlex</a:t>
            </a:r>
            <a:r>
              <a:rPr lang="en-US" sz="800">
                <a:effectLst/>
              </a:rPr>
              <a:t>: Ideal for software-defined infrastructure. It provides extreme scalability, enabling independent scaling of compute and storage, and supports mixed workloads on a universal platform. </a:t>
            </a:r>
            <a:endParaRPr lang="en-US" sz="800"/>
          </a:p>
          <a:p>
            <a:pPr marL="171450" indent="-171450" rtl="0">
              <a:buFont typeface="Arial" panose="020B0604020202020204" pitchFamily="34" charset="0"/>
              <a:buChar char="•"/>
            </a:pPr>
            <a:r>
              <a:rPr lang="en-US" sz="800">
                <a:effectLst/>
              </a:rPr>
              <a:t>These products ensure that transactional data operations run seamlessly, efficiently, and securely.</a:t>
            </a:r>
          </a:p>
          <a:p>
            <a:pPr marL="171450" indent="-171450" rtl="0">
              <a:buFont typeface="Arial" panose="020B0604020202020204" pitchFamily="34" charset="0"/>
              <a:buChar char="•"/>
            </a:pPr>
            <a:endParaRPr lang="en-US" sz="800">
              <a:effectLst/>
            </a:endParaRPr>
          </a:p>
          <a:p>
            <a:pPr rtl="0">
              <a:buNone/>
            </a:pPr>
            <a:r>
              <a:rPr lang="en-US" sz="1050" b="0" u="none">
                <a:effectLst/>
              </a:rPr>
              <a:t>Next, let’s look at </a:t>
            </a:r>
            <a:r>
              <a:rPr lang="en-US" sz="1050" b="1" u="sng">
                <a:effectLst/>
              </a:rPr>
              <a:t>Unstructured data storage solutions</a:t>
            </a:r>
            <a:r>
              <a:rPr lang="en-US" sz="1050" b="0" u="none">
                <a:effectLst/>
              </a:rPr>
              <a:t>, purpose-built for AI/GenAI use cases, </a:t>
            </a:r>
            <a:r>
              <a:rPr lang="en-US" sz="1050">
                <a:effectLst/>
              </a:rPr>
              <a:t>like files, images, and videos, requires flexible yet scalable storage solutions. Here’s how Dell delivers:</a:t>
            </a:r>
            <a:endParaRPr lang="en-US" sz="1050"/>
          </a:p>
          <a:p>
            <a:pPr marL="285750" indent="-285750">
              <a:buFont typeface="Arial" panose="020B0604020202020204" pitchFamily="34" charset="0"/>
              <a:buChar char="•"/>
            </a:pPr>
            <a:r>
              <a:rPr lang="en-US" sz="1050" b="1" err="1">
                <a:effectLst/>
              </a:rPr>
              <a:t>PowerScale</a:t>
            </a:r>
            <a:r>
              <a:rPr lang="en-US" sz="1050">
                <a:effectLst/>
              </a:rPr>
              <a:t>: Unified file storage built for modern apps and AI. Enterprise storage with power, scale and security to drive modern apps and  AI – from anywhere. Uncompromised performance, from </a:t>
            </a:r>
            <a:r>
              <a:rPr lang="en-US" sz="1050" err="1">
                <a:effectLst/>
              </a:rPr>
              <a:t>NVMe</a:t>
            </a:r>
            <a:r>
              <a:rPr lang="en-US" sz="1050">
                <a:effectLst/>
              </a:rPr>
              <a:t> all flash to feed GPUs, and the densest storage enclosures. Unprecedented scale, single file system, intelligent tiering, multi-protocol access, including S3. Unmatched safeguards, layered security and resilience, with compliance across industries. </a:t>
            </a:r>
          </a:p>
          <a:p>
            <a:pPr marL="285750" indent="-285750">
              <a:buFont typeface="Arial" panose="020B0604020202020204" pitchFamily="34" charset="0"/>
              <a:buChar char="•"/>
            </a:pPr>
            <a:r>
              <a:rPr lang="en-US" sz="1050" b="1" err="1">
                <a:effectLst/>
              </a:rPr>
              <a:t>ObjectScale</a:t>
            </a:r>
            <a:r>
              <a:rPr lang="en-US" sz="1050">
                <a:effectLst/>
              </a:rPr>
              <a:t>: The ultimate choice for cloud-native applications and secured archival. It excels in handling high volumes of unstructured data with unmatched efficiency and elasticity at lower TCO. </a:t>
            </a:r>
            <a:endParaRPr lang="en-US" sz="1050"/>
          </a:p>
          <a:p>
            <a:pPr marL="285750" indent="-285750" rtl="0">
              <a:buFont typeface="Arial" panose="020B0604020202020204" pitchFamily="34" charset="0"/>
              <a:buChar char="•"/>
            </a:pPr>
            <a:r>
              <a:rPr lang="en-US" sz="1050">
                <a:effectLst/>
              </a:rPr>
              <a:t>Whether you're building AI models or managing large multimedia archives, Dell's unstructured storage systems offer consistency and speed.</a:t>
            </a:r>
            <a:endParaRPr lang="en-US" sz="1050"/>
          </a:p>
          <a:p>
            <a:pPr marL="0" indent="0" rtl="0">
              <a:buFont typeface="Arial" panose="020B0604020202020204" pitchFamily="34" charset="0"/>
              <a:buNone/>
            </a:pPr>
            <a:endParaRPr lang="en-US" sz="800"/>
          </a:p>
          <a:p>
            <a:pPr rtl="0">
              <a:buNone/>
            </a:pPr>
            <a:r>
              <a:rPr lang="en-US" sz="1050" b="1" u="sng">
                <a:effectLst/>
              </a:rPr>
              <a:t>Cyber Resiliency </a:t>
            </a:r>
            <a:r>
              <a:rPr lang="en-US" sz="1050">
                <a:effectLst/>
              </a:rPr>
              <a:t>underpins modern IT strategy, and Dell's comprehensive solutions ensure your business continuity:</a:t>
            </a:r>
            <a:endParaRPr lang="en-US" sz="1050"/>
          </a:p>
          <a:p>
            <a:pPr marL="285750" indent="-285750">
              <a:buFont typeface="Arial" panose="020B0604020202020204" pitchFamily="34" charset="0"/>
              <a:buChar char="•"/>
            </a:pPr>
            <a:r>
              <a:rPr lang="en-US" sz="1050" b="1">
                <a:effectLst/>
              </a:rPr>
              <a:t>PowerProtect Data Domain</a:t>
            </a:r>
            <a:r>
              <a:rPr lang="en-US" sz="1050">
                <a:effectLst/>
              </a:rPr>
              <a:t> and </a:t>
            </a:r>
            <a:r>
              <a:rPr lang="en-US" sz="1050" b="1">
                <a:effectLst/>
              </a:rPr>
              <a:t>PowerProtect Data Manager</a:t>
            </a:r>
            <a:r>
              <a:rPr lang="en-US" sz="1050">
                <a:effectLst/>
              </a:rPr>
              <a:t> for end-to-end backup solutions, integration with </a:t>
            </a:r>
            <a:r>
              <a:rPr lang="en-US" sz="1050" err="1">
                <a:effectLst/>
              </a:rPr>
              <a:t>multicloud</a:t>
            </a:r>
            <a:r>
              <a:rPr lang="en-US" sz="1050">
                <a:effectLst/>
              </a:rPr>
              <a:t> platforms, and industry-leading data reduction guarantees to optimize costs. </a:t>
            </a:r>
            <a:endParaRPr lang="en-US" sz="1050"/>
          </a:p>
          <a:p>
            <a:pPr marL="285750" indent="-285750">
              <a:buFont typeface="Arial" panose="020B0604020202020204" pitchFamily="34" charset="0"/>
              <a:buChar char="•"/>
            </a:pPr>
            <a:r>
              <a:rPr lang="en-US" sz="1050" b="1">
                <a:effectLst/>
              </a:rPr>
              <a:t>PowerProtect Backup Services</a:t>
            </a:r>
            <a:r>
              <a:rPr lang="en-US" sz="1050">
                <a:effectLst/>
              </a:rPr>
              <a:t> enhance cyber resiliency with immutability, AI-based threat detection, and secure recovery through a cyber vault architecture. </a:t>
            </a:r>
            <a:endParaRPr lang="en-US" sz="1050"/>
          </a:p>
          <a:p>
            <a:pPr marL="285750" indent="-285750" rtl="0">
              <a:buFont typeface="Arial" panose="020B0604020202020204" pitchFamily="34" charset="0"/>
              <a:buChar char="•"/>
            </a:pPr>
            <a:r>
              <a:rPr lang="en-US" sz="1050">
                <a:effectLst/>
              </a:rPr>
              <a:t>From traditional on-prem storage to </a:t>
            </a:r>
            <a:r>
              <a:rPr lang="en-US" sz="1050" err="1">
                <a:effectLst/>
              </a:rPr>
              <a:t>multicloud</a:t>
            </a:r>
            <a:r>
              <a:rPr lang="en-US" sz="1050">
                <a:effectLst/>
              </a:rPr>
              <a:t> ecosystems, Dell offers modern data defense mechanisms to keep your systems resilient against evolving threats.</a:t>
            </a:r>
            <a:endParaRPr lang="en-US" sz="1050"/>
          </a:p>
          <a:p>
            <a:pPr marL="0" indent="0" rtl="0">
              <a:buFont typeface="Arial" panose="020B0604020202020204" pitchFamily="34" charset="0"/>
              <a:buNone/>
            </a:pPr>
            <a:endParaRPr lang="en-US" sz="800"/>
          </a:p>
          <a:p>
            <a:pPr rtl="0">
              <a:buNone/>
            </a:pPr>
            <a:r>
              <a:rPr lang="en-US" sz="800">
                <a:effectLst/>
              </a:rPr>
              <a:t>At the center of Dell's storage ecosystem lies </a:t>
            </a:r>
            <a:r>
              <a:rPr lang="en-US" sz="800" b="1">
                <a:effectLst/>
              </a:rPr>
              <a:t>AIOps</a:t>
            </a:r>
            <a:r>
              <a:rPr lang="en-US" sz="800">
                <a:effectLst/>
              </a:rPr>
              <a:t>, our AI-powered IT operations system that simplifies infrastructure management. </a:t>
            </a:r>
            <a:endParaRPr lang="en-US" sz="800"/>
          </a:p>
          <a:p>
            <a:pPr marL="171450" indent="-171450">
              <a:buFont typeface="Arial" panose="020B0604020202020204" pitchFamily="34" charset="0"/>
              <a:buChar char="•"/>
            </a:pPr>
            <a:r>
              <a:rPr lang="en-US" sz="800" b="1">
                <a:effectLst/>
              </a:rPr>
              <a:t>Infrastructure Observability</a:t>
            </a:r>
            <a:r>
              <a:rPr lang="en-US" sz="800">
                <a:effectLst/>
              </a:rPr>
              <a:t> enhances performance monitoring and resolves infrastructure issues 10x faster. </a:t>
            </a:r>
            <a:endParaRPr lang="en-US" sz="800"/>
          </a:p>
          <a:p>
            <a:pPr marL="171450" indent="-171450" rtl="0">
              <a:buFont typeface="Arial" panose="020B0604020202020204" pitchFamily="34" charset="0"/>
              <a:buChar char="•"/>
            </a:pPr>
            <a:r>
              <a:rPr lang="en-US" sz="800">
                <a:effectLst/>
              </a:rPr>
              <a:t>With AIOps, managing IT environments becomes simpler and more proactive. It’s a crucial part of Dell being your trusted technology partner.</a:t>
            </a:r>
          </a:p>
          <a:p>
            <a:pPr marL="171450" indent="-171450" rtl="0">
              <a:buFont typeface="Arial" panose="020B0604020202020204" pitchFamily="34" charset="0"/>
              <a:buChar char="•"/>
            </a:pPr>
            <a:endParaRPr lang="en-US" sz="80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50" b="0" i="0">
                <a:solidFill>
                  <a:srgbClr val="262627"/>
                </a:solidFill>
                <a:effectLst/>
                <a:latin typeface="Diatype"/>
              </a:rPr>
              <a:t>Critical to maintaining business agility without vendor lock-in, Dell </a:t>
            </a:r>
            <a:r>
              <a:rPr lang="en-US" sz="800" b="0" i="0">
                <a:solidFill>
                  <a:srgbClr val="000000"/>
                </a:solidFill>
                <a:effectLst/>
                <a:latin typeface="Diatype"/>
              </a:rPr>
              <a:t>supports an </a:t>
            </a:r>
            <a:r>
              <a:rPr lang="en-US" sz="800" b="1" i="0">
                <a:solidFill>
                  <a:srgbClr val="000000"/>
                </a:solidFill>
                <a:effectLst/>
                <a:latin typeface="Diatype"/>
              </a:rPr>
              <a:t>open ecosystem </a:t>
            </a:r>
            <a:r>
              <a:rPr lang="en-US" sz="800" b="0" i="0">
                <a:solidFill>
                  <a:srgbClr val="000000"/>
                </a:solidFill>
                <a:effectLst/>
                <a:latin typeface="Diatype"/>
              </a:rPr>
              <a:t>that easily integrates with existing platforms, public clouds, and SaaS environments. With hypervisor-agnostic, API-driven technologies, we ensure seamless operations and reliable performance across your IT infrastructure.</a:t>
            </a:r>
            <a:r>
              <a:rPr lang="en-US" sz="800" b="0" i="0">
                <a:solidFill>
                  <a:srgbClr val="262627"/>
                </a:solidFill>
                <a:effectLst/>
                <a:latin typeface="Diatype"/>
              </a:rPr>
              <a:t> By combining advanced technology with scalable options, Dell Technologies ensures that organizations of all sizes can confidently manage, protect, and leverage their data for lasting success.</a:t>
            </a:r>
            <a:endParaRPr lang="en-US" sz="800"/>
          </a:p>
          <a:p>
            <a:endParaRPr lang="en-US" sz="800"/>
          </a:p>
          <a:p>
            <a:endParaRPr lang="en-US" sz="900"/>
          </a:p>
        </p:txBody>
      </p:sp>
    </p:spTree>
    <p:extLst>
      <p:ext uri="{BB962C8B-B14F-4D97-AF65-F5344CB8AC3E}">
        <p14:creationId xmlns:p14="http://schemas.microsoft.com/office/powerpoint/2010/main" val="1815359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a:solidFill>
                  <a:srgbClr val="262627"/>
                </a:solidFill>
                <a:effectLst/>
                <a:latin typeface="Diatype"/>
              </a:rPr>
              <a:t>Dell Technologies' storage and data protection portfolios are crafted to empower organizations by meeting their unique data needs with smart, flexible, and resilient solutions. Designed to handle the demands of evolving workloads, these products deliver the flexibility and resilience businesses require to succeed, whether you're a small startup or a global enterprise. </a:t>
            </a:r>
            <a:endParaRPr lang="en-US" sz="1000"/>
          </a:p>
          <a:p>
            <a:endParaRPr lang="en-US" sz="1000"/>
          </a:p>
          <a:p>
            <a:pPr rtl="0">
              <a:buNone/>
            </a:pPr>
            <a:r>
              <a:rPr lang="en-US" sz="1200">
                <a:effectLst/>
              </a:rPr>
              <a:t>First, let's look at </a:t>
            </a:r>
            <a:r>
              <a:rPr lang="en-US" sz="1200" b="1" u="sng">
                <a:effectLst/>
              </a:rPr>
              <a:t>primary data storage</a:t>
            </a:r>
            <a:r>
              <a:rPr lang="en-US" sz="1200">
                <a:effectLst/>
              </a:rPr>
              <a:t>, where speed, reliability, and scalability are crucial. Our offerings include:</a:t>
            </a:r>
            <a:endParaRPr lang="en-US" sz="1200"/>
          </a:p>
          <a:p>
            <a:pPr marL="171450" indent="-171450">
              <a:buFont typeface="Arial" panose="020B0604020202020204" pitchFamily="34" charset="0"/>
              <a:buChar char="•"/>
            </a:pPr>
            <a:r>
              <a:rPr lang="en-US" sz="1200" b="1" err="1">
                <a:effectLst/>
              </a:rPr>
              <a:t>PowerStore</a:t>
            </a:r>
            <a:r>
              <a:rPr lang="en-US" sz="1200">
                <a:effectLst/>
              </a:rPr>
              <a:t>: Unified and all-flash, it offers future-proof flexibility, ease of use, and unmatched efficiency through AI-driven automation—perfect for diverse workloads like databases and virtual machines. </a:t>
            </a:r>
            <a:endParaRPr lang="en-US" sz="1200"/>
          </a:p>
          <a:p>
            <a:pPr marL="171450" indent="-171450">
              <a:buFont typeface="Arial" panose="020B0604020202020204" pitchFamily="34" charset="0"/>
              <a:buChar char="•"/>
            </a:pPr>
            <a:r>
              <a:rPr lang="en-US" sz="1200" b="1" err="1">
                <a:effectLst/>
              </a:rPr>
              <a:t>PowerMax</a:t>
            </a:r>
            <a:r>
              <a:rPr lang="en-US" sz="1200">
                <a:effectLst/>
              </a:rPr>
              <a:t>: Designed for mission-critical applications requiring extraordinary performance and resiliency. With its scale-out architecture, AI delegation, and industry-leading cyber resiliency, </a:t>
            </a:r>
            <a:r>
              <a:rPr lang="en-US" sz="1200" err="1">
                <a:effectLst/>
              </a:rPr>
              <a:t>PowerMax</a:t>
            </a:r>
            <a:r>
              <a:rPr lang="en-US" sz="1200">
                <a:effectLst/>
              </a:rPr>
              <a:t> delivers peace of mind for critical data environments. </a:t>
            </a:r>
            <a:endParaRPr lang="en-US" sz="1200"/>
          </a:p>
          <a:p>
            <a:pPr marL="171450" indent="-171450">
              <a:buFont typeface="Arial" panose="020B0604020202020204" pitchFamily="34" charset="0"/>
              <a:buChar char="•"/>
            </a:pPr>
            <a:r>
              <a:rPr lang="en-US" sz="1200" b="1" err="1">
                <a:effectLst/>
              </a:rPr>
              <a:t>PowerFlex</a:t>
            </a:r>
            <a:r>
              <a:rPr lang="en-US" sz="1200">
                <a:effectLst/>
              </a:rPr>
              <a:t>: Ideal for software-defined infrastructure. It provides extreme scalability, enabling independent scaling of compute and storage, and supports mixed workloads on a universal platform. </a:t>
            </a:r>
            <a:endParaRPr lang="en-US" sz="1200"/>
          </a:p>
          <a:p>
            <a:pPr marL="171450" indent="-171450" rtl="0">
              <a:buFont typeface="Arial" panose="020B0604020202020204" pitchFamily="34" charset="0"/>
              <a:buChar char="•"/>
            </a:pPr>
            <a:r>
              <a:rPr lang="en-US" sz="1200">
                <a:effectLst/>
              </a:rPr>
              <a:t>These products ensure that transactional data operations run seamlessly, efficiently, and securely.</a:t>
            </a:r>
          </a:p>
          <a:p>
            <a:pPr marL="171450" indent="-171450" rtl="0">
              <a:buFont typeface="Arial" panose="020B0604020202020204" pitchFamily="34" charset="0"/>
              <a:buChar char="•"/>
            </a:pPr>
            <a:endParaRPr lang="en-US" sz="1200">
              <a:effectLst/>
            </a:endParaRPr>
          </a:p>
          <a:p>
            <a:pPr rtl="0">
              <a:buNone/>
            </a:pPr>
            <a:r>
              <a:rPr lang="en-US" sz="1800" b="1" u="sng">
                <a:effectLst/>
              </a:rPr>
              <a:t>Unstructured data</a:t>
            </a:r>
            <a:r>
              <a:rPr lang="en-US" sz="1800">
                <a:effectLst/>
              </a:rPr>
              <a:t>, like files, images, and videos, requires flexible yet scalable storage solutions. Here’s how Dell delivers:</a:t>
            </a:r>
            <a:endParaRPr lang="en-US" sz="1800"/>
          </a:p>
          <a:p>
            <a:pPr marL="285750" indent="-285750">
              <a:buFont typeface="Arial" panose="020B0604020202020204" pitchFamily="34" charset="0"/>
              <a:buChar char="•"/>
            </a:pPr>
            <a:r>
              <a:rPr lang="en-US" sz="1800" b="1" err="1">
                <a:effectLst/>
              </a:rPr>
              <a:t>PowerScale</a:t>
            </a:r>
            <a:r>
              <a:rPr lang="en-US" sz="1800">
                <a:effectLst/>
              </a:rPr>
              <a:t>: Unified file storage built for modern apps and AI. Enterprise storage with power, scale and security to drive modern apps and  AI – from anywhere. Uncompromised performance, from </a:t>
            </a:r>
            <a:r>
              <a:rPr lang="en-US" sz="1800" err="1">
                <a:effectLst/>
              </a:rPr>
              <a:t>NVMe</a:t>
            </a:r>
            <a:r>
              <a:rPr lang="en-US" sz="1800">
                <a:effectLst/>
              </a:rPr>
              <a:t> all flash to feed GPUs, and the densest storage enclosures. Unprecedented scale, single file system, intelligent tiering, multi-protocol access, including S3. Unmatched safeguards, layered security and resilience, with compliance across industries.</a:t>
            </a:r>
            <a:endParaRPr lang="en-US" sz="1800"/>
          </a:p>
          <a:p>
            <a:pPr marL="285750" indent="-285750">
              <a:buFont typeface="Arial" panose="020B0604020202020204" pitchFamily="34" charset="0"/>
              <a:buChar char="•"/>
            </a:pPr>
            <a:r>
              <a:rPr lang="en-US" sz="1800" b="1" err="1">
                <a:effectLst/>
              </a:rPr>
              <a:t>ObjectScale</a:t>
            </a:r>
            <a:r>
              <a:rPr lang="en-US" sz="1800">
                <a:effectLst/>
              </a:rPr>
              <a:t>: The ultimate choice for cloud-native applications and secured archival. It excels in handling high volumes of unstructured data with unmatched efficiency and elasticity at lower TCO. </a:t>
            </a:r>
            <a:endParaRPr lang="en-US" sz="1800"/>
          </a:p>
          <a:p>
            <a:pPr marL="285750" indent="-285750" rtl="0">
              <a:buFont typeface="Arial" panose="020B0604020202020204" pitchFamily="34" charset="0"/>
              <a:buChar char="•"/>
            </a:pPr>
            <a:r>
              <a:rPr lang="en-US" sz="1800">
                <a:effectLst/>
              </a:rPr>
              <a:t>Whether you're building AI models or managing large multimedia archives, Dell's unstructured storage systems offer consistency and speed.</a:t>
            </a:r>
            <a:endParaRPr lang="en-US" sz="1800"/>
          </a:p>
          <a:p>
            <a:pPr marL="0" indent="0" rtl="0">
              <a:buFont typeface="Arial" panose="020B0604020202020204" pitchFamily="34" charset="0"/>
              <a:buNone/>
            </a:pPr>
            <a:endParaRPr lang="en-US" sz="1200"/>
          </a:p>
          <a:p>
            <a:pPr rtl="0">
              <a:buNone/>
            </a:pPr>
            <a:r>
              <a:rPr lang="en-US" sz="1800" b="1" u="sng">
                <a:effectLst/>
              </a:rPr>
              <a:t>Data protection and cyber resiliency </a:t>
            </a:r>
            <a:r>
              <a:rPr lang="en-US" sz="1800">
                <a:effectLst/>
              </a:rPr>
              <a:t>underpins modern IT strategy, and Dell's comprehensive solutions ensure your business continuity:</a:t>
            </a:r>
            <a:endParaRPr lang="en-US" sz="1800"/>
          </a:p>
          <a:p>
            <a:pPr marL="285750" indent="-285750">
              <a:buFont typeface="Arial" panose="020B0604020202020204" pitchFamily="34" charset="0"/>
              <a:buChar char="•"/>
            </a:pPr>
            <a:r>
              <a:rPr lang="en-US" sz="1800" b="1">
                <a:effectLst/>
              </a:rPr>
              <a:t>PowerProtect Data Domain</a:t>
            </a:r>
            <a:r>
              <a:rPr lang="en-US" sz="1800">
                <a:effectLst/>
              </a:rPr>
              <a:t> and </a:t>
            </a:r>
            <a:r>
              <a:rPr lang="en-US" sz="1800" b="1">
                <a:effectLst/>
              </a:rPr>
              <a:t>PowerProtect Data Manager</a:t>
            </a:r>
            <a:r>
              <a:rPr lang="en-US" sz="1800">
                <a:effectLst/>
              </a:rPr>
              <a:t> for end-to-end backup solutions, integration with </a:t>
            </a:r>
            <a:r>
              <a:rPr lang="en-US" sz="1800" err="1">
                <a:effectLst/>
              </a:rPr>
              <a:t>multicloud</a:t>
            </a:r>
            <a:r>
              <a:rPr lang="en-US" sz="1800">
                <a:effectLst/>
              </a:rPr>
              <a:t> platforms, and industry-leading data reduction guarantees to optimize costs. </a:t>
            </a:r>
            <a:endParaRPr lang="en-US" sz="1800"/>
          </a:p>
          <a:p>
            <a:pPr marL="285750" indent="-285750">
              <a:buFont typeface="Arial" panose="020B0604020202020204" pitchFamily="34" charset="0"/>
              <a:buChar char="•"/>
            </a:pPr>
            <a:r>
              <a:rPr lang="en-US" sz="1800" b="1">
                <a:effectLst/>
              </a:rPr>
              <a:t>PowerProtect Backup Services</a:t>
            </a:r>
            <a:r>
              <a:rPr lang="en-US" sz="1800">
                <a:effectLst/>
              </a:rPr>
              <a:t> enhance cyber resiliency with immutability, AI-based threat detection, and secure recovery through a cyber vault architecture. </a:t>
            </a:r>
            <a:endParaRPr lang="en-US" sz="1800"/>
          </a:p>
          <a:p>
            <a:pPr marL="285750" indent="-285750" rtl="0">
              <a:buFont typeface="Arial" panose="020B0604020202020204" pitchFamily="34" charset="0"/>
              <a:buChar char="•"/>
            </a:pPr>
            <a:r>
              <a:rPr lang="en-US" sz="1800">
                <a:effectLst/>
              </a:rPr>
              <a:t>From traditional on-prem storage to </a:t>
            </a:r>
            <a:r>
              <a:rPr lang="en-US" sz="1800" err="1">
                <a:effectLst/>
              </a:rPr>
              <a:t>multicloud</a:t>
            </a:r>
            <a:r>
              <a:rPr lang="en-US" sz="1800">
                <a:effectLst/>
              </a:rPr>
              <a:t> ecosystems, Dell offers modern data defense mechanisms to keep your systems resilient against evolving threats.</a:t>
            </a:r>
            <a:endParaRPr lang="en-US" sz="1800"/>
          </a:p>
          <a:p>
            <a:pPr marL="0" indent="0" rtl="0">
              <a:buFont typeface="Arial" panose="020B0604020202020204" pitchFamily="34" charset="0"/>
              <a:buNone/>
            </a:pPr>
            <a:endParaRPr lang="en-US" sz="1200"/>
          </a:p>
          <a:p>
            <a:pPr rtl="0">
              <a:buNone/>
            </a:pPr>
            <a:r>
              <a:rPr lang="en-US" sz="1200">
                <a:effectLst/>
              </a:rPr>
              <a:t>At the center of Dell's storage ecosystem lies </a:t>
            </a:r>
            <a:r>
              <a:rPr lang="en-US" sz="1200" b="1">
                <a:effectLst/>
              </a:rPr>
              <a:t>AIOps</a:t>
            </a:r>
            <a:r>
              <a:rPr lang="en-US" sz="1200">
                <a:effectLst/>
              </a:rPr>
              <a:t>, our AI-powered IT operations system that simplifies infrastructure management. </a:t>
            </a:r>
            <a:endParaRPr lang="en-US" sz="1200"/>
          </a:p>
          <a:p>
            <a:pPr marL="171450" indent="-171450">
              <a:buFont typeface="Arial" panose="020B0604020202020204" pitchFamily="34" charset="0"/>
              <a:buChar char="•"/>
            </a:pPr>
            <a:r>
              <a:rPr lang="en-US" sz="1200" b="1">
                <a:effectLst/>
              </a:rPr>
              <a:t>Infrastructure Observability</a:t>
            </a:r>
            <a:r>
              <a:rPr lang="en-US" sz="1200">
                <a:effectLst/>
              </a:rPr>
              <a:t> enhances performance monitoring and resolves infrastructure issues 10x faster. </a:t>
            </a:r>
            <a:endParaRPr lang="en-US" sz="1200"/>
          </a:p>
          <a:p>
            <a:pPr marL="171450" indent="-171450" rtl="0">
              <a:buFont typeface="Arial" panose="020B0604020202020204" pitchFamily="34" charset="0"/>
              <a:buChar char="•"/>
            </a:pPr>
            <a:r>
              <a:rPr lang="en-US" sz="1200">
                <a:effectLst/>
              </a:rPr>
              <a:t>With AIOps, managing IT environments becomes simpler and more proactive. It’s a crucial part of Dell being your trusted technology partner.</a:t>
            </a:r>
          </a:p>
          <a:p>
            <a:pPr marL="171450" indent="-171450" rtl="0">
              <a:buFont typeface="Arial" panose="020B0604020202020204" pitchFamily="34" charset="0"/>
              <a:buChar char="•"/>
            </a:pPr>
            <a:endParaRPr lang="en-US" sz="120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i="0">
                <a:solidFill>
                  <a:srgbClr val="262627"/>
                </a:solidFill>
                <a:effectLst/>
                <a:latin typeface="Diatype"/>
              </a:rPr>
              <a:t>Critical to maintaining business agility without vendor lock-in, Dell </a:t>
            </a:r>
            <a:r>
              <a:rPr lang="en-US" sz="1200" b="0" i="0">
                <a:solidFill>
                  <a:srgbClr val="000000"/>
                </a:solidFill>
                <a:effectLst/>
                <a:latin typeface="Diatype"/>
              </a:rPr>
              <a:t>supports an </a:t>
            </a:r>
            <a:r>
              <a:rPr lang="en-US" sz="1200" b="1" i="0">
                <a:solidFill>
                  <a:srgbClr val="000000"/>
                </a:solidFill>
                <a:effectLst/>
                <a:latin typeface="Diatype"/>
              </a:rPr>
              <a:t>open ecosystem </a:t>
            </a:r>
            <a:r>
              <a:rPr lang="en-US" sz="1200" b="0" i="0">
                <a:solidFill>
                  <a:srgbClr val="000000"/>
                </a:solidFill>
                <a:effectLst/>
                <a:latin typeface="Diatype"/>
              </a:rPr>
              <a:t>that easily integrates with existing platforms, public clouds, and SaaS environments. With hypervisor-agnostic, API-driven technologies, we ensure seamless operations and reliable performance across your IT infrastructure. </a:t>
            </a:r>
            <a:r>
              <a:rPr lang="en-US" sz="1200" b="0" i="0">
                <a:solidFill>
                  <a:srgbClr val="262627"/>
                </a:solidFill>
                <a:effectLst/>
                <a:latin typeface="Diatype"/>
              </a:rPr>
              <a:t>By combining advanced technology with scalable options, Dell Technologies ensures that organizations of all sizes can confidently manage, protect, and leverage their data for lasting success.</a:t>
            </a:r>
            <a:endParaRPr lang="en-US" sz="1200"/>
          </a:p>
          <a:p>
            <a:endParaRPr lang="en-US" sz="1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43F8F-83C4-4F49-AE39-D065794834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87238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0000"/>
                </a:solidFill>
                <a:effectLst/>
                <a:latin typeface="Diatype"/>
              </a:rPr>
              <a:t>We live in a time where the digital landscape is more dynamic and unpredictable than ever. For organizations, this means navigating the complex challenges of managing and securing vast amounts of data, all while driving innovation and business growth. But challenges also bring opportunities. Enterprises around the globe are taking bold steps to regain control of their data environments, ensuring they’re well-prepared for what lies ahead. </a:t>
            </a:r>
          </a:p>
          <a:p>
            <a:endParaRPr lang="en-US" b="0" i="0">
              <a:solidFill>
                <a:srgbClr val="000000"/>
              </a:solidFill>
              <a:effectLst/>
              <a:latin typeface="Diatype"/>
            </a:endParaRPr>
          </a:p>
          <a:p>
            <a:r>
              <a:rPr lang="en-US" b="0" i="0">
                <a:solidFill>
                  <a:srgbClr val="000000"/>
                </a:solidFill>
                <a:effectLst/>
                <a:latin typeface="Diatype"/>
              </a:rPr>
              <a:t>On this slide, we see a clear picture of what’s on the minds of IT leaders and decision-makers when it comes to cloud strategies and data management priorities. </a:t>
            </a:r>
          </a:p>
          <a:p>
            <a:r>
              <a:rPr lang="en-US" b="1" i="0">
                <a:solidFill>
                  <a:srgbClr val="000000"/>
                </a:solidFill>
                <a:effectLst/>
                <a:latin typeface="Diatype"/>
              </a:rPr>
              <a:t>Key Data Point 1</a:t>
            </a:r>
            <a:r>
              <a:rPr lang="en-US" b="0" i="0">
                <a:solidFill>
                  <a:srgbClr val="000000"/>
                </a:solidFill>
                <a:effectLst/>
                <a:latin typeface="Diatype"/>
              </a:rPr>
              <a:t> </a:t>
            </a:r>
            <a:r>
              <a:rPr lang="en-US" b="0" i="1">
                <a:solidFill>
                  <a:srgbClr val="000000"/>
                </a:solidFill>
                <a:effectLst/>
                <a:latin typeface="Diatype"/>
              </a:rPr>
              <a:t>(83% of enterprises plan to move workloads back to private cloud from public cloud)</a:t>
            </a:r>
            <a:r>
              <a:rPr lang="en-US" b="0" i="0">
                <a:solidFill>
                  <a:srgbClr val="000000"/>
                </a:solidFill>
                <a:effectLst/>
                <a:latin typeface="Diatype"/>
              </a:rPr>
              <a:t> </a:t>
            </a:r>
            <a:br>
              <a:rPr lang="en-US"/>
            </a:br>
            <a:r>
              <a:rPr lang="en-US" b="0" i="0">
                <a:solidFill>
                  <a:srgbClr val="000000"/>
                </a:solidFill>
                <a:effectLst/>
                <a:latin typeface="Diatype"/>
              </a:rPr>
              <a:t>The first statistic here is striking. This movement, also known as ‘cloud repatriation,’ signals a growing realization among businesses. The public cloud, while flexible, often falls short when enterprises need cost predictability, reliability, and, most critically, control over their data. Enterprises are recognizing that private cloud environments offer greater stability and control, helping them optimize their operations while avoiding unexpected costs.</a:t>
            </a:r>
          </a:p>
          <a:p>
            <a:endParaRPr lang="en-US" b="0" i="0">
              <a:solidFill>
                <a:srgbClr val="000000"/>
              </a:solidFill>
              <a:effectLst/>
              <a:latin typeface="Diatype"/>
            </a:endParaRPr>
          </a:p>
          <a:p>
            <a:r>
              <a:rPr lang="en-US" b="1" i="0">
                <a:solidFill>
                  <a:srgbClr val="000000"/>
                </a:solidFill>
                <a:effectLst/>
                <a:latin typeface="Diatype"/>
              </a:rPr>
              <a:t>Key Data Point 2</a:t>
            </a:r>
            <a:r>
              <a:rPr lang="en-US" b="0" i="0">
                <a:solidFill>
                  <a:srgbClr val="000000"/>
                </a:solidFill>
                <a:effectLst/>
                <a:latin typeface="Diatype"/>
              </a:rPr>
              <a:t> </a:t>
            </a:r>
            <a:r>
              <a:rPr lang="en-US" b="0" i="1">
                <a:solidFill>
                  <a:srgbClr val="000000"/>
                </a:solidFill>
                <a:effectLst/>
                <a:latin typeface="Diatype"/>
              </a:rPr>
              <a:t>(75% of CISOs say gaining control over their cloud data footprint is the top priority for managing risk)</a:t>
            </a:r>
            <a:endParaRPr lang="en-US" b="0" i="0">
              <a:solidFill>
                <a:srgbClr val="000000"/>
              </a:solidFill>
              <a:effectLst/>
              <a:latin typeface="Diatype"/>
            </a:endParaRPr>
          </a:p>
          <a:p>
            <a:pPr algn="l">
              <a:lnSpc>
                <a:spcPts val="1800"/>
              </a:lnSpc>
              <a:buNone/>
            </a:pPr>
            <a:r>
              <a:rPr lang="en-US" b="0" i="0">
                <a:solidFill>
                  <a:srgbClr val="000000"/>
                </a:solidFill>
                <a:effectLst/>
                <a:latin typeface="Diatype"/>
              </a:rPr>
              <a:t>This second statistic reinforces what many of us know to be true. The rapidly increasing scale of cybersecurity threats, coupled with stricter regulatory requirements, has made visibility and control of data more essential than ever. If an organization lacks a secure and well-structured system for managing its data, it risks operational inefficiency, compliance issues, and security vulnerabilities.</a:t>
            </a:r>
          </a:p>
          <a:p>
            <a:pPr algn="l">
              <a:lnSpc>
                <a:spcPts val="1800"/>
              </a:lnSpc>
              <a:buNone/>
            </a:pPr>
            <a:endParaRPr lang="en-US" b="0" i="0">
              <a:solidFill>
                <a:srgbClr val="000000"/>
              </a:solidFill>
              <a:effectLst/>
              <a:latin typeface="Diatype"/>
            </a:endParaRPr>
          </a:p>
          <a:p>
            <a:pPr marL="0" marR="0" lvl="0" indent="0" algn="l" defTabSz="914400" rtl="0" eaLnBrk="1" fontAlgn="auto" latinLnBrk="0" hangingPunct="1">
              <a:lnSpc>
                <a:spcPts val="1800"/>
              </a:lnSpc>
              <a:spcBef>
                <a:spcPts val="0"/>
              </a:spcBef>
              <a:spcAft>
                <a:spcPts val="0"/>
              </a:spcAft>
              <a:buClrTx/>
              <a:buSzTx/>
              <a:buFontTx/>
              <a:buNone/>
              <a:tabLst/>
              <a:defRPr/>
            </a:pPr>
            <a:r>
              <a:rPr lang="en-US" b="0" i="0">
                <a:solidFill>
                  <a:srgbClr val="000000"/>
                </a:solidFill>
                <a:effectLst/>
                <a:latin typeface="Diatype"/>
              </a:rPr>
              <a:t>In today’s environment, businesses are prioritizing control, security, and efficiency within their digital infrastructures. Why? Because managing data isn’t just about where it’s stored—it’s about how it’s accessed, secured, and leveraged to fuel innovation. Organizations need the flexibility to adapt quickly to changing priorities, run diverse workloads where and how their business demands, and view IT as a strategic driver for growth.</a:t>
            </a:r>
            <a:endParaRPr lang="en-US"/>
          </a:p>
          <a:p>
            <a:endParaRPr lang="en-US"/>
          </a:p>
        </p:txBody>
      </p:sp>
      <p:sp>
        <p:nvSpPr>
          <p:cNvPr id="4" name="Slide Number Placeholder 3"/>
          <p:cNvSpPr>
            <a:spLocks noGrp="1"/>
          </p:cNvSpPr>
          <p:nvPr>
            <p:ph type="sldNum" sz="quarter" idx="5"/>
          </p:nvPr>
        </p:nvSpPr>
        <p:spPr/>
        <p:txBody>
          <a:bodyPr/>
          <a:lstStyle/>
          <a:p>
            <a:fld id="{46743F8F-83C4-4F49-AE39-D06579483466}" type="slidenum">
              <a:rPr lang="en-US" smtClean="0"/>
              <a:t>4</a:t>
            </a:fld>
            <a:endParaRPr lang="en-US"/>
          </a:p>
        </p:txBody>
      </p:sp>
    </p:spTree>
    <p:extLst>
      <p:ext uri="{BB962C8B-B14F-4D97-AF65-F5344CB8AC3E}">
        <p14:creationId xmlns:p14="http://schemas.microsoft.com/office/powerpoint/2010/main" val="23003656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36356-5039-9667-3935-6F6AF637D6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E75B6A-A732-916D-0446-8BF14912604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9FDB26-5881-5FFA-DC5D-1154654D1F78}"/>
              </a:ext>
            </a:extLst>
          </p:cNvPr>
          <p:cNvSpPr>
            <a:spLocks noGrp="1"/>
          </p:cNvSpPr>
          <p:nvPr>
            <p:ph type="body" idx="1"/>
          </p:nvPr>
        </p:nvSpPr>
        <p:spPr/>
        <p:txBody>
          <a:bodyPr/>
          <a:lstStyle/>
          <a:p>
            <a:r>
              <a:rPr lang="en-US"/>
              <a:t>Production use of Kubernetes is on the rise. According to a recent CTO guide published by Gartner, they anticipate that </a:t>
            </a:r>
            <a:r>
              <a:rPr lang="en-US" b="1"/>
              <a:t>more than 95% of organizations will be using containers in production by 2029</a:t>
            </a:r>
            <a:r>
              <a:rPr lang="en-US"/>
              <a:t>, a significant increase from less than half of companies in 2023. And the reasoning is clear; Enterprises are seeing direct benefits from using Kubernetes, including improvements in agility, workload placement, and cost optimization.</a:t>
            </a:r>
          </a:p>
          <a:p>
            <a:endParaRPr lang="en-US"/>
          </a:p>
          <a:p>
            <a:r>
              <a:rPr lang="en-US"/>
              <a:t>However, scaling isn’t simple. You're running diverse, demanding workloads: Virtual machines on KubeVirt, Intensive AI and Machine Learning workloads at scale, and critical cloud-native, microservices, and modern applications. E</a:t>
            </a:r>
            <a:r>
              <a:rPr lang="en-US">
                <a:effectLst/>
              </a:rPr>
              <a:t>ach has unique storage needs, where you need enterprise-grade performance, reliability, and data services without adding complexity or vendor lock-in.</a:t>
            </a:r>
          </a:p>
          <a:p>
            <a:endParaRPr lang="en-US"/>
          </a:p>
          <a:p>
            <a:pPr rtl="0"/>
            <a:r>
              <a:rPr lang="en-US">
                <a:effectLst/>
              </a:rPr>
              <a:t>With Dell, you get the best of both worlds:</a:t>
            </a:r>
            <a:endParaRPr lang="en-US"/>
          </a:p>
          <a:p>
            <a:pPr marL="640594" lvl="1" indent="-174708">
              <a:buFont typeface="Arial" panose="020B0604020202020204" pitchFamily="34" charset="0"/>
              <a:buChar char="•"/>
            </a:pPr>
            <a:r>
              <a:rPr lang="en-US" b="1">
                <a:effectLst/>
              </a:rPr>
              <a:t>Best-of-breed hardware</a:t>
            </a:r>
            <a:r>
              <a:rPr lang="en-US">
                <a:effectLst/>
              </a:rPr>
              <a:t> designed for performance and scale.</a:t>
            </a:r>
            <a:endParaRPr lang="en-US"/>
          </a:p>
          <a:p>
            <a:pPr marL="640594" lvl="1" indent="-174708">
              <a:buFont typeface="Arial" panose="020B0604020202020204" pitchFamily="34" charset="0"/>
              <a:buChar char="•"/>
            </a:pPr>
            <a:r>
              <a:rPr lang="en-US" b="1">
                <a:effectLst/>
              </a:rPr>
              <a:t>Intelligent, integrated software</a:t>
            </a:r>
            <a:r>
              <a:rPr lang="en-US">
                <a:effectLst/>
              </a:rPr>
              <a:t> that simplifies operations and lowers your total cost of ownership.</a:t>
            </a:r>
            <a:endParaRPr lang="en-US"/>
          </a:p>
          <a:p>
            <a:pPr rtl="0"/>
            <a:r>
              <a:rPr lang="en-US">
                <a:effectLst/>
              </a:rPr>
              <a:t>You don't have to compromise between powerful storage and a simple developer experience. We empower you to run any workload on Kubernetes, backed by the enterprise-class storage you already trust.</a:t>
            </a:r>
            <a:endParaRPr lang="en-US"/>
          </a:p>
          <a:p>
            <a:endParaRPr lang="en-US"/>
          </a:p>
          <a:p>
            <a:r>
              <a:rPr lang="en-US"/>
              <a:t>Dell offers best-of breed, purpose-built storage solutions for any of your Kubernetes and non-Kubernetes workloads too.</a:t>
            </a:r>
          </a:p>
          <a:p>
            <a:pPr marL="174708" indent="-174708">
              <a:buFont typeface="Arial" panose="020B0604020202020204" pitchFamily="34" charset="0"/>
              <a:buChar char="•"/>
            </a:pPr>
            <a:r>
              <a:rPr lang="en-US">
                <a:effectLst/>
              </a:rPr>
              <a:t>For </a:t>
            </a:r>
            <a:r>
              <a:rPr lang="en-US" b="1">
                <a:effectLst/>
              </a:rPr>
              <a:t>Kubernetes Virtualization</a:t>
            </a:r>
            <a:r>
              <a:rPr lang="en-US">
                <a:effectLst/>
              </a:rPr>
              <a:t>, think high-performance, scalable block storage.</a:t>
            </a:r>
            <a:endParaRPr lang="en-US"/>
          </a:p>
          <a:p>
            <a:pPr marL="640594" lvl="1" indent="-174708">
              <a:buFont typeface="Arial" panose="020B0604020202020204" pitchFamily="34" charset="0"/>
              <a:buChar char="•"/>
            </a:pPr>
            <a:r>
              <a:rPr lang="en-US" b="1">
                <a:effectLst/>
              </a:rPr>
              <a:t>PowerStore &amp; PowerFlex:</a:t>
            </a:r>
            <a:r>
              <a:rPr lang="en-US">
                <a:effectLst/>
              </a:rPr>
              <a:t> Deliver the consistent, low-latency performance VMs demand.</a:t>
            </a:r>
            <a:endParaRPr lang="en-US"/>
          </a:p>
          <a:p>
            <a:pPr marL="174708" indent="-174708">
              <a:buFont typeface="Arial" panose="020B0604020202020204" pitchFamily="34" charset="0"/>
              <a:buChar char="•"/>
            </a:pPr>
            <a:r>
              <a:rPr lang="en-US">
                <a:effectLst/>
              </a:rPr>
              <a:t>For </a:t>
            </a:r>
            <a:r>
              <a:rPr lang="en-US" b="1">
                <a:effectLst/>
              </a:rPr>
              <a:t>AI/ML</a:t>
            </a:r>
            <a:r>
              <a:rPr lang="en-US">
                <a:effectLst/>
              </a:rPr>
              <a:t>, you need massive data throughput for file and object data.</a:t>
            </a:r>
            <a:endParaRPr lang="en-US"/>
          </a:p>
          <a:p>
            <a:pPr marL="640594" lvl="1" indent="-174708">
              <a:buFont typeface="Arial" panose="020B0604020202020204" pitchFamily="34" charset="0"/>
              <a:buChar char="•"/>
            </a:pPr>
            <a:r>
              <a:rPr lang="en-US" b="1">
                <a:effectLst/>
              </a:rPr>
              <a:t>PowerScale:</a:t>
            </a:r>
            <a:r>
              <a:rPr lang="en-US">
                <a:effectLst/>
              </a:rPr>
              <a:t> Unmatched scalability to power your most demanding analytics.</a:t>
            </a:r>
            <a:endParaRPr lang="en-US"/>
          </a:p>
          <a:p>
            <a:pPr marL="174708" indent="-174708">
              <a:buFont typeface="Arial" panose="020B0604020202020204" pitchFamily="34" charset="0"/>
              <a:buChar char="•"/>
            </a:pPr>
            <a:r>
              <a:rPr lang="en-US">
                <a:effectLst/>
              </a:rPr>
              <a:t>For </a:t>
            </a:r>
            <a:r>
              <a:rPr lang="en-US" b="1">
                <a:effectLst/>
              </a:rPr>
              <a:t>Backup and Disaster Recovery</a:t>
            </a:r>
            <a:r>
              <a:rPr lang="en-US">
                <a:effectLst/>
              </a:rPr>
              <a:t>, you need robust data protection and cyber resilience.</a:t>
            </a:r>
            <a:endParaRPr lang="en-US"/>
          </a:p>
          <a:p>
            <a:pPr marL="640594" lvl="1" indent="-174708">
              <a:buFont typeface="Arial" panose="020B0604020202020204" pitchFamily="34" charset="0"/>
              <a:buChar char="•"/>
            </a:pPr>
            <a:r>
              <a:rPr lang="en-US" b="1">
                <a:effectLst/>
              </a:rPr>
              <a:t>PowerProtect:</a:t>
            </a:r>
            <a:r>
              <a:rPr lang="en-US">
                <a:effectLst/>
              </a:rPr>
              <a:t> Integrated protection, right where your applications live.</a:t>
            </a:r>
            <a:endParaRPr lang="en-US"/>
          </a:p>
          <a:p>
            <a:pPr marL="174708" indent="-174708">
              <a:buFont typeface="Arial" panose="020B0604020202020204" pitchFamily="34" charset="0"/>
              <a:buChar char="•"/>
            </a:pPr>
            <a:r>
              <a:rPr lang="en-US">
                <a:effectLst/>
              </a:rPr>
              <a:t>This isn't a one-size-fits-all approach. It's about using the right tool for the right job, built on proven, trusted enterprise platforms.</a:t>
            </a:r>
            <a:endParaRPr lang="en-US"/>
          </a:p>
          <a:p>
            <a:endParaRPr lang="en-US"/>
          </a:p>
          <a:p>
            <a:pPr rtl="0"/>
            <a:r>
              <a:rPr lang="en-US">
                <a:effectLst/>
              </a:rPr>
              <a:t>So, how do we bring it all together?</a:t>
            </a:r>
            <a:endParaRPr lang="en-US"/>
          </a:p>
          <a:p>
            <a:pPr marL="174708" indent="-174708" defTabSz="931774">
              <a:buFont typeface="Arial" panose="020B0604020202020204" pitchFamily="34" charset="0"/>
              <a:buChar char="•"/>
              <a:defRPr/>
            </a:pPr>
            <a:r>
              <a:rPr lang="en-US">
                <a:effectLst/>
              </a:rPr>
              <a:t>Our </a:t>
            </a:r>
            <a:r>
              <a:rPr lang="en-US" b="1">
                <a:effectLst/>
              </a:rPr>
              <a:t>Container Storage Interface (CSI) drivers and Container Storage Modules (CSM)</a:t>
            </a:r>
            <a:r>
              <a:rPr lang="en-US">
                <a:effectLst/>
              </a:rPr>
              <a:t> are the key. </a:t>
            </a:r>
            <a:r>
              <a:rPr lang="en-US"/>
              <a:t>Together, they empower Kubernetes environments to deliver high availability, fault tolerance, and seamless failover capabilities, ensuring business continuity and operational resilience. </a:t>
            </a:r>
            <a:endParaRPr lang="en-US">
              <a:effectLst/>
            </a:endParaRPr>
          </a:p>
          <a:p>
            <a:pPr marL="174708" indent="-174708">
              <a:buFont typeface="Arial" panose="020B0604020202020204" pitchFamily="34" charset="0"/>
              <a:buChar char="•"/>
            </a:pPr>
            <a:r>
              <a:rPr lang="en-US">
                <a:effectLst/>
              </a:rPr>
              <a:t>Available for Dell’s entire storage portfolio:</a:t>
            </a:r>
          </a:p>
          <a:p>
            <a:pPr marL="640594" lvl="1" indent="-174708">
              <a:buFont typeface="Arial" panose="020B0604020202020204" pitchFamily="34" charset="0"/>
              <a:buChar char="•"/>
            </a:pPr>
            <a:r>
              <a:rPr lang="en-US">
                <a:effectLst/>
              </a:rPr>
              <a:t>Container Storage Interface (CSI) drivers expose block, file and unstructured storage systems to containerized workloads on Container Orchestration Systems (COs) like Kubernetes. </a:t>
            </a:r>
          </a:p>
          <a:p>
            <a:pPr marL="640594" lvl="1" indent="-174708">
              <a:buFont typeface="Arial" panose="020B0604020202020204" pitchFamily="34" charset="0"/>
              <a:buChar char="•"/>
            </a:pPr>
            <a:r>
              <a:rPr lang="en-US" b="0">
                <a:effectLst/>
              </a:rPr>
              <a:t>Container Storage Modules (CSM)</a:t>
            </a:r>
            <a:r>
              <a:rPr lang="en-US" b="1">
                <a:effectLst/>
              </a:rPr>
              <a:t> </a:t>
            </a:r>
            <a:r>
              <a:rPr lang="en-US">
                <a:effectLst/>
              </a:rPr>
              <a:t>enhances the Container Storage Interface (CSI) to provide advanced enterprise storage features for Kubernetes clusters. It includes software modules that extend beyond CSI, offering enterprise storage capabilities to Kubernetes users:</a:t>
            </a:r>
            <a:endParaRPr lang="en-US"/>
          </a:p>
          <a:p>
            <a:pPr marL="1106481" lvl="2" indent="-174708">
              <a:buFont typeface="Arial" panose="020B0604020202020204" pitchFamily="34" charset="0"/>
              <a:buChar char="•"/>
            </a:pPr>
            <a:r>
              <a:rPr lang="en-US" b="1">
                <a:effectLst/>
              </a:rPr>
              <a:t>Observability:</a:t>
            </a:r>
            <a:r>
              <a:rPr lang="en-US">
                <a:effectLst/>
              </a:rPr>
              <a:t> Full visibility into storage health and performance.</a:t>
            </a:r>
            <a:endParaRPr lang="en-US"/>
          </a:p>
          <a:p>
            <a:pPr marL="1106481" lvl="2" indent="-174708">
              <a:buFont typeface="Arial" panose="020B0604020202020204" pitchFamily="34" charset="0"/>
              <a:buChar char="•"/>
            </a:pPr>
            <a:r>
              <a:rPr lang="en-US" b="1">
                <a:effectLst/>
              </a:rPr>
              <a:t>Replication:</a:t>
            </a:r>
            <a:r>
              <a:rPr lang="en-US">
                <a:effectLst/>
              </a:rPr>
              <a:t> Automated disaster recovery for stateful apps.</a:t>
            </a:r>
            <a:endParaRPr lang="en-US"/>
          </a:p>
          <a:p>
            <a:pPr marL="1106481" lvl="2" indent="-174708">
              <a:buFont typeface="Arial" panose="020B0604020202020204" pitchFamily="34" charset="0"/>
              <a:buChar char="•"/>
            </a:pPr>
            <a:r>
              <a:rPr lang="en-US" b="1">
                <a:effectLst/>
              </a:rPr>
              <a:t>Resiliency &amp; Protection:</a:t>
            </a:r>
            <a:r>
              <a:rPr lang="en-US">
                <a:effectLst/>
              </a:rPr>
              <a:t> High availability and robust data protection.</a:t>
            </a:r>
            <a:endParaRPr lang="en-US"/>
          </a:p>
          <a:p>
            <a:pPr marL="1106481" lvl="2" indent="-174708">
              <a:buFont typeface="Arial" panose="020B0604020202020204" pitchFamily="34" charset="0"/>
              <a:buChar char="•"/>
            </a:pPr>
            <a:r>
              <a:rPr lang="en-US" b="1">
                <a:effectLst/>
              </a:rPr>
              <a:t>Authorization:</a:t>
            </a:r>
            <a:r>
              <a:rPr lang="en-US">
                <a:effectLst/>
              </a:rPr>
              <a:t> Secure multi-tenancy.</a:t>
            </a:r>
          </a:p>
          <a:p>
            <a:pPr marL="174708" indent="-174708" defTabSz="931774">
              <a:buFont typeface="Arial" panose="020B0604020202020204" pitchFamily="34" charset="0"/>
              <a:buChar char="•"/>
              <a:defRPr/>
            </a:pPr>
            <a:r>
              <a:rPr lang="en-US" b="1">
                <a:effectLst/>
              </a:rPr>
              <a:t>Crucially, these are available at no additional licensing cost </a:t>
            </a:r>
            <a:r>
              <a:rPr lang="en-US" b="0">
                <a:effectLst/>
              </a:rPr>
              <a:t>to plug and play with our storage solutions. </a:t>
            </a:r>
            <a:r>
              <a:rPr lang="en-US">
                <a:effectLst/>
              </a:rPr>
              <a:t>Other solutions often require you to buy and manage a separate, complex software layer, which can lead to costly license fees and risk potential vendor lock-in. We build it in, giving you access to the latest open-source features at your fingertips faster and cheaper than other competitors.</a:t>
            </a:r>
            <a:endParaRPr lang="en-US"/>
          </a:p>
          <a:p>
            <a:endParaRPr lang="en-US"/>
          </a:p>
        </p:txBody>
      </p:sp>
      <p:sp>
        <p:nvSpPr>
          <p:cNvPr id="4" name="Slide Number Placeholder 3">
            <a:extLst>
              <a:ext uri="{FF2B5EF4-FFF2-40B4-BE49-F238E27FC236}">
                <a16:creationId xmlns:a16="http://schemas.microsoft.com/office/drawing/2014/main" id="{7EDF3ED8-49A3-B363-56D2-4E9960D3DC61}"/>
              </a:ext>
            </a:extLst>
          </p:cNvPr>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46743F8F-83C4-4F49-AE39-D06579483466}"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911041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AA5FC-9813-03E0-E82A-E7C269B8B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2E3F0-5EC9-379C-78F2-BA06EE3702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80B89A-E89F-D773-54DF-0744306165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2C41F7-723D-229C-23EE-09EDCFD54E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357ADD-9B9C-441F-B839-A23895DBF19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02065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743F8F-83C4-4F49-AE39-D06579483466}" type="slidenum">
              <a:rPr lang="en-US" smtClean="0"/>
              <a:t>34</a:t>
            </a:fld>
            <a:endParaRPr lang="en-US"/>
          </a:p>
        </p:txBody>
      </p:sp>
    </p:spTree>
    <p:extLst>
      <p:ext uri="{BB962C8B-B14F-4D97-AF65-F5344CB8AC3E}">
        <p14:creationId xmlns:p14="http://schemas.microsoft.com/office/powerpoint/2010/main" val="29763751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A160C-34BE-ECE4-E965-53AC4A2A68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23E6EB-6DFB-A9D7-4574-9F54BB2008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296744-7B11-327D-894E-23DAB2FC1F4B}"/>
              </a:ext>
            </a:extLst>
          </p:cNvPr>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a:effectLst/>
              </a:rPr>
              <a:t>Dell </a:t>
            </a:r>
            <a:r>
              <a:rPr lang="en-US" sz="1000" b="0" i="0" err="1">
                <a:solidFill>
                  <a:srgbClr val="262627"/>
                </a:solidFill>
                <a:effectLst/>
                <a:latin typeface="Diatype"/>
              </a:rPr>
              <a:t>PowerStore</a:t>
            </a:r>
            <a:r>
              <a:rPr lang="en-US" sz="1000" b="0" i="0">
                <a:solidFill>
                  <a:srgbClr val="262627"/>
                </a:solidFill>
                <a:effectLst/>
                <a:latin typeface="Diatype"/>
              </a:rPr>
              <a:t> is the flagship storage solution from the industry’s #1 external storage provider for a reason – and I’m excited to share how it can help your business adapt to challenges, reduce costs, and simplify infrastructure for the long term.</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b="0" i="0">
              <a:solidFill>
                <a:srgbClr val="262627"/>
              </a:solidFill>
              <a:effectLst/>
              <a:latin typeface="Diatype"/>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200" err="1">
                <a:effectLst/>
              </a:rPr>
              <a:t>PowerStore</a:t>
            </a:r>
            <a:r>
              <a:rPr lang="en-US" sz="1200">
                <a:effectLst/>
              </a:rPr>
              <a:t> offers unified, all-flash enterprise storage to handle diverse workloads with agility and efficiency. With Scale-Up and Scale-Out architecture and AIOps integration, organizations can achieve automation-driven performance, reduced cost, and flexible scalability, enabling seamless operations across edge, core, and cloud environments. </a:t>
            </a:r>
            <a:endParaRPr lang="en-US" sz="1000" b="0" i="0">
              <a:solidFill>
                <a:srgbClr val="262627"/>
              </a:solidFill>
              <a:effectLst/>
              <a:latin typeface="Diatype"/>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b="0" i="0">
              <a:solidFill>
                <a:srgbClr val="262627"/>
              </a:solidFill>
              <a:effectLst/>
              <a:latin typeface="Diatype"/>
            </a:endParaRPr>
          </a:p>
          <a:p>
            <a:pPr algn="l">
              <a:lnSpc>
                <a:spcPts val="1800"/>
              </a:lnSpc>
            </a:pPr>
            <a:r>
              <a:rPr lang="en-US" sz="900" b="0" i="0">
                <a:solidFill>
                  <a:srgbClr val="262627"/>
                </a:solidFill>
                <a:effectLst/>
                <a:latin typeface="Diatype"/>
              </a:rPr>
              <a:t>It’s built on a</a:t>
            </a:r>
          </a:p>
          <a:p>
            <a:pPr algn="l">
              <a:lnSpc>
                <a:spcPts val="1800"/>
              </a:lnSpc>
            </a:pPr>
            <a:endParaRPr lang="en-US" sz="900" b="1" i="0">
              <a:solidFill>
                <a:srgbClr val="262627"/>
              </a:solidFill>
              <a:effectLst/>
              <a:latin typeface="Diatype"/>
            </a:endParaRPr>
          </a:p>
          <a:p>
            <a:pPr marL="171450" indent="-171450" algn="l">
              <a:lnSpc>
                <a:spcPts val="1800"/>
              </a:lnSpc>
              <a:buFont typeface="Arial" panose="020B0604020202020204" pitchFamily="34" charset="0"/>
              <a:buChar char="•"/>
            </a:pPr>
            <a:r>
              <a:rPr lang="en-US" sz="900" b="1" i="0">
                <a:solidFill>
                  <a:srgbClr val="262627"/>
                </a:solidFill>
                <a:effectLst/>
                <a:latin typeface="Diatype"/>
              </a:rPr>
              <a:t>FUTURE-PROOF design </a:t>
            </a:r>
            <a:r>
              <a:rPr lang="en-US" sz="900" b="0" i="0">
                <a:solidFill>
                  <a:srgbClr val="262627"/>
                </a:solidFill>
                <a:effectLst/>
                <a:latin typeface="Diatype"/>
              </a:rPr>
              <a:t>– including the </a:t>
            </a:r>
            <a:r>
              <a:rPr lang="en-US" sz="900" b="0" i="0" u="sng">
                <a:solidFill>
                  <a:srgbClr val="262627"/>
                </a:solidFill>
                <a:effectLst/>
                <a:latin typeface="Diatype"/>
              </a:rPr>
              <a:t>industry’s most flexible modernization program</a:t>
            </a:r>
          </a:p>
          <a:p>
            <a:pPr marL="171450" indent="-171450" algn="l">
              <a:lnSpc>
                <a:spcPts val="1800"/>
              </a:lnSpc>
              <a:buFont typeface="Arial" panose="020B0604020202020204" pitchFamily="34" charset="0"/>
              <a:buChar char="•"/>
            </a:pPr>
            <a:r>
              <a:rPr lang="en-US" sz="900" b="1" i="0">
                <a:solidFill>
                  <a:srgbClr val="262627"/>
                </a:solidFill>
                <a:effectLst/>
                <a:latin typeface="Diatype"/>
              </a:rPr>
              <a:t>Guaranteed EFFICIENCY </a:t>
            </a:r>
            <a:r>
              <a:rPr lang="en-US" sz="900" b="0" i="0">
                <a:solidFill>
                  <a:srgbClr val="262627"/>
                </a:solidFill>
                <a:effectLst/>
                <a:latin typeface="Diatype"/>
              </a:rPr>
              <a:t>– that helps you save cost predictably over time</a:t>
            </a:r>
          </a:p>
          <a:p>
            <a:pPr marL="171450" indent="-171450" algn="l">
              <a:lnSpc>
                <a:spcPts val="1800"/>
              </a:lnSpc>
              <a:buFont typeface="Arial" panose="020B0604020202020204" pitchFamily="34" charset="0"/>
              <a:buChar char="•"/>
            </a:pPr>
            <a:r>
              <a:rPr lang="en-US" sz="900" b="1" i="0">
                <a:solidFill>
                  <a:srgbClr val="262627"/>
                </a:solidFill>
                <a:effectLst/>
                <a:latin typeface="Diatype"/>
              </a:rPr>
              <a:t>#1-ranked EASE OF USE </a:t>
            </a:r>
            <a:r>
              <a:rPr lang="en-US" sz="900" b="0" i="0">
                <a:solidFill>
                  <a:srgbClr val="262627"/>
                </a:solidFill>
                <a:effectLst/>
                <a:latin typeface="Diatype"/>
              </a:rPr>
              <a:t>– with built-in intelligence and automation so you can accomplish more with less effort</a:t>
            </a:r>
          </a:p>
          <a:p>
            <a:pPr algn="l">
              <a:lnSpc>
                <a:spcPts val="1800"/>
              </a:lnSpc>
            </a:pPr>
            <a:endParaRPr lang="en-US" sz="900" b="0" i="0">
              <a:solidFill>
                <a:srgbClr val="262627"/>
              </a:solidFill>
              <a:effectLst/>
              <a:latin typeface="Diatype"/>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kern="1200" err="1">
                <a:effectLst/>
                <a:latin typeface="Arial" panose="020B0604020202020204" pitchFamily="34" charset="0"/>
                <a:ea typeface="+mn-ea"/>
                <a:cs typeface="+mn-cs"/>
              </a:rPr>
              <a:t>PowerStore</a:t>
            </a:r>
            <a:r>
              <a:rPr lang="en-US" sz="900" kern="1200">
                <a:effectLst/>
                <a:latin typeface="Arial" panose="020B0604020202020204" pitchFamily="34" charset="0"/>
                <a:ea typeface="+mn-ea"/>
                <a:cs typeface="+mn-cs"/>
              </a:rPr>
              <a:t> is unlike any other storage platform, architecturally and programmatically.  That “</a:t>
            </a:r>
            <a:r>
              <a:rPr lang="en-US" sz="900" kern="1200" err="1">
                <a:effectLst/>
                <a:latin typeface="Arial" panose="020B0604020202020204" pitchFamily="34" charset="0"/>
                <a:ea typeface="+mn-ea"/>
                <a:cs typeface="+mn-cs"/>
              </a:rPr>
              <a:t>PowerStore</a:t>
            </a:r>
            <a:r>
              <a:rPr lang="en-US" sz="900" kern="1200">
                <a:effectLst/>
                <a:latin typeface="Arial" panose="020B0604020202020204" pitchFamily="34" charset="0"/>
                <a:ea typeface="+mn-ea"/>
                <a:cs typeface="+mn-cs"/>
              </a:rPr>
              <a:t> difference” is the reason </a:t>
            </a:r>
            <a:r>
              <a:rPr lang="en-US" sz="900" kern="100">
                <a:effectLst/>
                <a:latin typeface="Arial" panose="020B0604020202020204" pitchFamily="34" charset="0"/>
                <a:ea typeface="DengXian" panose="02010600030101010101" pitchFamily="2" charset="-122"/>
                <a:cs typeface="Arial" panose="020B0604020202020204" pitchFamily="34" charset="0"/>
              </a:rPr>
              <a:t>it’s the go-to all-flash solution for thousands of enterprises worldwide – backed by over 8 exabytes of capacity shipped, millions of run hours, and deployments across more than 90% of the Fortune 500 sectors.</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900" kern="100">
              <a:effectLst/>
              <a:latin typeface="Arial" panose="020B0604020202020204" pitchFamily="34" charset="0"/>
              <a:ea typeface="DengXian" panose="02010600030101010101" pitchFamily="2" charset="-122"/>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kern="100">
                <a:effectLst/>
                <a:latin typeface="Arial" panose="020B0604020202020204" pitchFamily="34" charset="0"/>
                <a:ea typeface="DengXian" panose="02010600030101010101" pitchFamily="2" charset="-122"/>
                <a:cs typeface="Arial" panose="020B0604020202020204" pitchFamily="34" charset="0"/>
              </a:rPr>
              <a:t>These businesses know </a:t>
            </a:r>
            <a:r>
              <a:rPr lang="en-US" sz="900" b="1" kern="100" err="1">
                <a:effectLst/>
                <a:latin typeface="Arial" panose="020B0604020202020204" pitchFamily="34" charset="0"/>
                <a:ea typeface="DengXian" panose="02010600030101010101" pitchFamily="2" charset="-122"/>
                <a:cs typeface="Arial" panose="020B0604020202020204" pitchFamily="34" charset="0"/>
              </a:rPr>
              <a:t>PowerStore</a:t>
            </a:r>
            <a:r>
              <a:rPr lang="en-US" sz="900" b="1" kern="100">
                <a:effectLst/>
                <a:latin typeface="Arial" panose="020B0604020202020204" pitchFamily="34" charset="0"/>
                <a:ea typeface="DengXian" panose="02010600030101010101" pitchFamily="2" charset="-122"/>
                <a:cs typeface="Arial" panose="020B0604020202020204" pitchFamily="34" charset="0"/>
              </a:rPr>
              <a:t> is more than just a smart choice – it’s today’s BEST value in enterprise storage.</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b="1">
                <a:latin typeface="Arial" panose="020B0604020202020204" pitchFamily="34" charset="0"/>
                <a:cs typeface="Arial" panose="020B0604020202020204" pitchFamily="34" charset="0"/>
              </a:rPr>
              <a:t>Sources: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1 – Based on Dell industry analysis, November 2024</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kern="100">
                <a:effectLst/>
                <a:latin typeface="Arial" panose="020B0604020202020204" pitchFamily="34" charset="0"/>
                <a:ea typeface="DengXian" panose="02010600030101010101" pitchFamily="2" charset="-122"/>
                <a:cs typeface="Arial" panose="020B0604020202020204" pitchFamily="34" charset="0"/>
              </a:rPr>
              <a:t>2 – </a:t>
            </a:r>
            <a:r>
              <a:rPr lang="en-US" sz="1000"/>
              <a:t>5:1 average rate guaranteed for reducible data across customer applications. Rates for individual applications may vary. See Future-Proof Program terms and conditions for details.</a:t>
            </a:r>
            <a:endParaRPr lang="en-US" sz="900" kern="100">
              <a:effectLst/>
              <a:latin typeface="Arial" panose="020B0604020202020204" pitchFamily="34" charset="0"/>
              <a:ea typeface="DengXian" panose="02010600030101010101" pitchFamily="2" charset="-122"/>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kern="100">
                <a:effectLst/>
                <a:latin typeface="Arial" panose="020B0604020202020204" pitchFamily="34" charset="0"/>
                <a:ea typeface="DengXian" panose="02010600030101010101" pitchFamily="2" charset="-122"/>
                <a:cs typeface="Arial" panose="020B0604020202020204" pitchFamily="34" charset="0"/>
              </a:rPr>
              <a:t>3 – </a:t>
            </a:r>
            <a:r>
              <a:rPr lang="en-US" sz="1000"/>
              <a:t>Based on a Prowess report commissioned by Dell Technologies, “Choose High Data-Efficiency Technology for Lower Storage TCO”, May 2024. Actual results may vary</a:t>
            </a:r>
            <a:endParaRPr lang="en-US" sz="900" kern="100">
              <a:effectLst/>
              <a:latin typeface="Arial" panose="020B0604020202020204" pitchFamily="34" charset="0"/>
              <a:ea typeface="DengXian" panose="02010600030101010101" pitchFamily="2" charset="-122"/>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kern="100">
                <a:effectLst/>
                <a:latin typeface="Arial" panose="020B0604020202020204" pitchFamily="34" charset="0"/>
                <a:ea typeface="DengXian" panose="02010600030101010101" pitchFamily="2" charset="-122"/>
                <a:cs typeface="Arial" panose="020B0604020202020204" pitchFamily="34" charset="0"/>
              </a:rPr>
              <a:t>4 – </a:t>
            </a:r>
            <a:r>
              <a:rPr lang="en-US" sz="1000"/>
              <a:t>IDC: The Business Value of </a:t>
            </a:r>
            <a:r>
              <a:rPr lang="en-US" sz="1000" err="1"/>
              <a:t>PowerStore</a:t>
            </a:r>
            <a:r>
              <a:rPr lang="en-US" sz="1000"/>
              <a:t>, March 2023</a:t>
            </a:r>
            <a:endParaRPr lang="en-US" sz="900" kern="100">
              <a:effectLst/>
              <a:latin typeface="Arial" panose="020B0604020202020204" pitchFamily="34" charset="0"/>
              <a:ea typeface="DengXian" panose="02010600030101010101" pitchFamily="2" charset="-122"/>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kern="100">
                <a:effectLst/>
                <a:latin typeface="Arial" panose="020B0604020202020204" pitchFamily="34" charset="0"/>
                <a:ea typeface="DengXian" panose="02010600030101010101" pitchFamily="2" charset="-122"/>
                <a:cs typeface="Arial" panose="020B0604020202020204" pitchFamily="34" charset="0"/>
              </a:rPr>
              <a:t>5 – </a:t>
            </a:r>
            <a:r>
              <a:rPr lang="en-US" sz="1000">
                <a:solidFill>
                  <a:srgbClr val="808080"/>
                </a:solidFill>
                <a:latin typeface="Calibri" panose="020F0502020204030204" pitchFamily="34" charset="0"/>
                <a:ea typeface="Times New Roman" panose="02020603050405020304" pitchFamily="18" charset="0"/>
                <a:cs typeface="Calibri" panose="020F0502020204030204" pitchFamily="34" charset="0"/>
              </a:rPr>
              <a:t>Based on Dell Technologies analysis in October 2023 using double-blinded, competitive benchmark Net Promoter Score (NPS) data gathered by third-party commissioned by Dell for 1H FY24 </a:t>
            </a:r>
            <a:endParaRPr lang="en-US" sz="1000" kern="100">
              <a:effectLst/>
              <a:latin typeface="Arial" panose="020B0604020202020204" pitchFamily="34" charset="0"/>
              <a:ea typeface="DengXian" panose="02010600030101010101" pitchFamily="2" charset="-122"/>
              <a:cs typeface="Arial" panose="020B0604020202020204" pitchFamily="34" charset="0"/>
            </a:endParaRPr>
          </a:p>
          <a:p>
            <a:endParaRPr lang="en-US" sz="900"/>
          </a:p>
        </p:txBody>
      </p:sp>
    </p:spTree>
    <p:extLst>
      <p:ext uri="{BB962C8B-B14F-4D97-AF65-F5344CB8AC3E}">
        <p14:creationId xmlns:p14="http://schemas.microsoft.com/office/powerpoint/2010/main" val="8252806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7F9F-167A-6A8F-01FD-BBD5DB37A1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9638B5-2586-5D5B-C972-F5C1034494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BD4C3-08A6-A7A7-83F3-310A144653C3}"/>
              </a:ext>
            </a:extLst>
          </p:cNvPr>
          <p:cNvSpPr>
            <a:spLocks noGrp="1"/>
          </p:cNvSpPr>
          <p:nvPr>
            <p:ph type="body" idx="1"/>
          </p:nvPr>
        </p:nvSpPr>
        <p:spPr/>
        <p:txBody>
          <a:bodyPr/>
          <a:lstStyle/>
          <a:p>
            <a:r>
              <a:rPr lang="en-US"/>
              <a:t>First and foremost, PowerStore is a </a:t>
            </a:r>
            <a:r>
              <a:rPr lang="en-US" b="1"/>
              <a:t>Future-proof </a:t>
            </a:r>
            <a:r>
              <a:rPr lang="en-US"/>
              <a:t>platform designed to ensure you never outgrow your storage, no matter how your business evolves.  </a:t>
            </a:r>
            <a:r>
              <a:rPr lang="en-US" sz="1600" b="0" i="0">
                <a:solidFill>
                  <a:srgbClr val="262627"/>
                </a:solidFill>
                <a:effectLst/>
                <a:latin typeface="Diatype"/>
              </a:rPr>
              <a:t>Think of it as the last array you’ll need – ending the expensive and disruptive cycle of platform upgrades. </a:t>
            </a:r>
            <a:r>
              <a:rPr lang="en-US" sz="1600" b="1" i="0">
                <a:solidFill>
                  <a:srgbClr val="262627"/>
                </a:solidFill>
                <a:effectLst/>
                <a:latin typeface="Diatype"/>
              </a:rPr>
              <a:t>Future-readiness has been PowerStore's defining principle since Day 1, and it drives everything we’ll discuss today.</a:t>
            </a:r>
          </a:p>
          <a:p>
            <a:endParaRPr lang="en-US"/>
          </a:p>
          <a:p>
            <a:r>
              <a:rPr lang="en-US" b="1"/>
              <a:t>[CLICK – FLEXIBLE CONFIGURATIONS]</a:t>
            </a:r>
          </a:p>
          <a:p>
            <a:endParaRPr lang="en-US"/>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a:solidFill>
                  <a:srgbClr val="262627"/>
                </a:solidFill>
                <a:effectLst/>
                <a:latin typeface="Diatype"/>
              </a:rPr>
              <a:t>It starts with a </a:t>
            </a:r>
            <a:r>
              <a:rPr lang="en-US" b="0" i="0" u="sng">
                <a:solidFill>
                  <a:srgbClr val="262627"/>
                </a:solidFill>
                <a:effectLst/>
                <a:latin typeface="Diatype"/>
              </a:rPr>
              <a:t>high-performance unified architecture</a:t>
            </a:r>
            <a:r>
              <a:rPr lang="en-US" b="0" i="0">
                <a:solidFill>
                  <a:srgbClr val="262627"/>
                </a:solidFill>
                <a:effectLst/>
                <a:latin typeface="Diatype"/>
              </a:rPr>
              <a:t> that supports block, file, vVols, and containers – all in one appliance.  This flexibility gives you headroom to handle changing demands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u="sng">
                <a:solidFill>
                  <a:srgbClr val="262627"/>
                </a:solidFill>
                <a:effectLst/>
                <a:latin typeface="Diatype"/>
              </a:rPr>
              <a:t>Scale-up and scale-out expansion</a:t>
            </a:r>
            <a:r>
              <a:rPr lang="en-US" b="0" i="0">
                <a:solidFill>
                  <a:srgbClr val="262627"/>
                </a:solidFill>
                <a:effectLst/>
                <a:latin typeface="Diatype"/>
              </a:rPr>
              <a:t> means you can add performance or capacity seamlessly and independently, with easy load balancing between arrays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a:solidFill>
                  <a:srgbClr val="262627"/>
                </a:solidFill>
                <a:effectLst/>
                <a:latin typeface="Diatype"/>
              </a:rPr>
              <a:t>Unlike some competitors, you can </a:t>
            </a:r>
            <a:r>
              <a:rPr lang="en-US" b="0" i="0" u="sng">
                <a:solidFill>
                  <a:srgbClr val="262627"/>
                </a:solidFill>
                <a:effectLst/>
                <a:latin typeface="Diatype"/>
              </a:rPr>
              <a:t>scale one drive at a time</a:t>
            </a:r>
            <a:r>
              <a:rPr lang="en-US" b="0" i="0">
                <a:solidFill>
                  <a:srgbClr val="262627"/>
                </a:solidFill>
                <a:effectLst/>
                <a:latin typeface="Diatype"/>
              </a:rPr>
              <a:t> to manage growth economically. </a:t>
            </a:r>
            <a:r>
              <a:rPr lang="en-US" i="1"/>
              <a:t>No need to purchase expensive drive packs! </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sng"/>
              <a:t>All PowerStore models scale equally</a:t>
            </a:r>
            <a:r>
              <a:rPr lang="en-US"/>
              <a:t>, so you’ll never need to upgrade models just to get more storage space.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b="0" i="0">
              <a:solidFill>
                <a:srgbClr val="262627"/>
              </a:solidFill>
              <a:effectLst/>
              <a:latin typeface="Diatype"/>
            </a:endParaRPr>
          </a:p>
          <a:p>
            <a:r>
              <a:rPr lang="en-US" b="1"/>
              <a:t>[CLICK – RESILIENCY]</a:t>
            </a:r>
          </a:p>
          <a:p>
            <a:r>
              <a:rPr lang="en-US" b="0" i="0">
                <a:solidFill>
                  <a:srgbClr val="262627"/>
                </a:solidFill>
                <a:effectLst/>
                <a:latin typeface="Diatype"/>
              </a:rPr>
              <a:t>Future-readiness also means resiliency – the ability to recover quickly from data loss or disruptions.  With PowerStore, no matter how you grow, your data stays safe and protected.  Key features include</a:t>
            </a:r>
          </a:p>
          <a:p>
            <a:pPr marL="285750" indent="-285750">
              <a:buFont typeface="Arial" panose="020B0604020202020204" pitchFamily="34" charset="0"/>
              <a:buChar char="•"/>
            </a:pPr>
            <a:r>
              <a:rPr lang="en-US" u="sng"/>
              <a:t>Secure &amp; immutable snapshots</a:t>
            </a:r>
            <a:r>
              <a:rPr lang="en-US"/>
              <a:t>, that can’t be deleted, even by an administrator</a:t>
            </a:r>
          </a:p>
          <a:p>
            <a:pPr marL="285750" indent="-285750">
              <a:buFont typeface="Arial" panose="020B0604020202020204" pitchFamily="34" charset="0"/>
              <a:buChar char="•"/>
            </a:pPr>
            <a:r>
              <a:rPr lang="en-US" u="sng"/>
              <a:t>Synchronous and asynchronous replication</a:t>
            </a:r>
            <a:r>
              <a:rPr lang="en-US"/>
              <a:t>, including </a:t>
            </a:r>
            <a:r>
              <a:rPr lang="en-US" u="sng"/>
              <a:t>native metro sync with auto-failover</a:t>
            </a:r>
            <a:r>
              <a:rPr lang="en-US" u="none"/>
              <a:t> </a:t>
            </a:r>
            <a:r>
              <a:rPr lang="en-US"/>
              <a:t>-- so your workloads never stop running, even during an outage.</a:t>
            </a:r>
          </a:p>
          <a:p>
            <a:pPr marL="285750" indent="-285750">
              <a:buFont typeface="Arial" panose="020B0604020202020204" pitchFamily="34" charset="0"/>
              <a:buChar char="•"/>
            </a:pPr>
            <a:r>
              <a:rPr lang="en-US" b="0" i="0">
                <a:solidFill>
                  <a:srgbClr val="262627"/>
                </a:solidFill>
                <a:effectLst/>
                <a:latin typeface="Diatype"/>
              </a:rPr>
              <a:t>Intuitive </a:t>
            </a:r>
            <a:r>
              <a:rPr lang="en-US" b="0" i="0" u="sng">
                <a:solidFill>
                  <a:srgbClr val="262627"/>
                </a:solidFill>
                <a:effectLst/>
                <a:latin typeface="Diatype"/>
              </a:rPr>
              <a:t>Protection Policies</a:t>
            </a:r>
            <a:r>
              <a:rPr lang="en-US" b="0" i="0">
                <a:solidFill>
                  <a:srgbClr val="262627"/>
                </a:solidFill>
                <a:effectLst/>
                <a:latin typeface="Diatype"/>
              </a:rPr>
              <a:t>, that let you </a:t>
            </a:r>
            <a:r>
              <a:rPr lang="en-US" b="0" i="1" u="none">
                <a:solidFill>
                  <a:srgbClr val="262627"/>
                </a:solidFill>
                <a:effectLst/>
                <a:latin typeface="Diatype"/>
              </a:rPr>
              <a:t>customize and combine multiple kinds of </a:t>
            </a:r>
            <a:r>
              <a:rPr lang="en-US" b="0" i="0">
                <a:solidFill>
                  <a:srgbClr val="262627"/>
                </a:solidFill>
                <a:effectLst/>
                <a:latin typeface="Diatype"/>
              </a:rPr>
              <a:t>local, remote, or cloud-based protection into reusable policies you</a:t>
            </a:r>
            <a:r>
              <a:rPr lang="en-US" b="0" i="0" u="none">
                <a:solidFill>
                  <a:srgbClr val="262627"/>
                </a:solidFill>
                <a:effectLst/>
                <a:latin typeface="Diatype"/>
              </a:rPr>
              <a:t> can apply with just a few clicks</a:t>
            </a:r>
          </a:p>
          <a:p>
            <a:pPr marL="285750" indent="-285750">
              <a:buFont typeface="Arial" panose="020B0604020202020204" pitchFamily="34" charset="0"/>
              <a:buChar char="•"/>
            </a:pPr>
            <a:endParaRPr lang="en-US" b="0" i="0">
              <a:solidFill>
                <a:srgbClr val="262627"/>
              </a:solidFill>
              <a:effectLst/>
              <a:latin typeface="Diatype"/>
            </a:endParaRPr>
          </a:p>
          <a:p>
            <a:pPr marL="0" indent="0">
              <a:buFont typeface="Arial" panose="020B0604020202020204" pitchFamily="34" charset="0"/>
              <a:buNone/>
            </a:pPr>
            <a:r>
              <a:rPr lang="en-US" b="0" i="0">
                <a:solidFill>
                  <a:srgbClr val="262627"/>
                </a:solidFill>
                <a:effectLst/>
                <a:latin typeface="Diatype"/>
              </a:rPr>
              <a:t>You can even control backup and recovery directly from PowerStore, thanks to PowerStore’s </a:t>
            </a:r>
            <a:r>
              <a:rPr lang="en-US" b="0" i="0" u="sng">
                <a:solidFill>
                  <a:srgbClr val="262627"/>
                </a:solidFill>
                <a:effectLst/>
                <a:latin typeface="Diatype"/>
              </a:rPr>
              <a:t>Storage Direct </a:t>
            </a:r>
            <a:r>
              <a:rPr lang="en-US" b="0" i="0">
                <a:solidFill>
                  <a:srgbClr val="262627"/>
                </a:solidFill>
                <a:effectLst/>
                <a:latin typeface="Diatype"/>
              </a:rPr>
              <a:t>integration with Dell PowerProtect Data Domain – the industry’s #1 backup solution.  It’s a great “better together” solution you can have up and running in just 90 seconds.</a:t>
            </a:r>
            <a:endParaRPr lang="en-US"/>
          </a:p>
          <a:p>
            <a:pPr marL="285750" indent="-285750">
              <a:buFont typeface="Arial" panose="020B0604020202020204" pitchFamily="34" charset="0"/>
              <a:buChar char="•"/>
            </a:pPr>
            <a:endParaRPr lang="en-US"/>
          </a:p>
          <a:p>
            <a:pPr marL="0" indent="0">
              <a:buFont typeface="Arial" panose="020B0604020202020204" pitchFamily="34" charset="0"/>
              <a:buNone/>
            </a:pPr>
            <a:r>
              <a:rPr lang="en-US" b="1"/>
              <a:t>[CLICK – FEDERAL-GRADE SECURITY]  </a:t>
            </a:r>
          </a:p>
          <a:p>
            <a:pPr marL="0" indent="0">
              <a:buFont typeface="Arial" panose="020B0604020202020204" pitchFamily="34" charset="0"/>
              <a:buNone/>
            </a:pPr>
            <a:r>
              <a:rPr lang="en-US"/>
              <a:t>PowerStore also delivers advanced security to combat today’s </a:t>
            </a:r>
            <a:r>
              <a:rPr lang="en-US" b="0" i="0">
                <a:solidFill>
                  <a:srgbClr val="262627"/>
                </a:solidFill>
                <a:effectLst/>
                <a:latin typeface="Diatype"/>
              </a:rPr>
              <a:t>AI-accelerated threats.  </a:t>
            </a:r>
            <a:r>
              <a:rPr lang="en-US" sz="2000" b="0" i="0">
                <a:solidFill>
                  <a:srgbClr val="262627"/>
                </a:solidFill>
                <a:effectLst/>
                <a:latin typeface="Diatype"/>
              </a:rPr>
              <a:t>From Hardware Root of Trust to multi-factor authentication, encryption and more, PowerStore is designed to meet the toughest compliance standards. It’s even listed on the US Department of Defense Approved Products List—unlike competitors like Pure Storage.</a:t>
            </a:r>
          </a:p>
          <a:p>
            <a:pPr marL="0" marR="0">
              <a:lnSpc>
                <a:spcPct val="115000"/>
              </a:lnSpc>
              <a:spcAft>
                <a:spcPts val="800"/>
              </a:spcAft>
            </a:pPr>
            <a:endParaRPr lang="en-US" sz="1600" kern="100">
              <a:effectLst/>
              <a:latin typeface="Arial" panose="020B0604020202020204" pitchFamily="34" charset="0"/>
              <a:ea typeface="DengXian" panose="02010600030101010101" pitchFamily="2" charset="-122"/>
              <a:cs typeface="Arial" panose="020B0604020202020204" pitchFamily="34" charset="0"/>
            </a:endParaRPr>
          </a:p>
          <a:p>
            <a:pPr marL="0" marR="0">
              <a:lnSpc>
                <a:spcPct val="115000"/>
              </a:lnSpc>
              <a:spcAft>
                <a:spcPts val="800"/>
              </a:spcAft>
            </a:pPr>
            <a:r>
              <a:rPr lang="en-US" sz="1600" b="1" kern="100">
                <a:effectLst/>
                <a:latin typeface="Arial" panose="020B0604020202020204" pitchFamily="34" charset="0"/>
                <a:ea typeface="DengXian" panose="02010600030101010101" pitchFamily="2" charset="-122"/>
                <a:cs typeface="Arial" panose="020B0604020202020204" pitchFamily="34" charset="0"/>
              </a:rPr>
              <a:t>[CLICK – LIFECYCLE EXTENSION WITH PROSUPPORT]</a:t>
            </a:r>
          </a:p>
          <a:p>
            <a:pPr marL="0" marR="0">
              <a:lnSpc>
                <a:spcPct val="115000"/>
              </a:lnSpc>
              <a:spcAft>
                <a:spcPts val="800"/>
              </a:spcAft>
            </a:pPr>
            <a:endParaRPr lang="en-US" sz="1600" kern="100">
              <a:effectLst/>
              <a:latin typeface="Arial" panose="020B0604020202020204" pitchFamily="34" charset="0"/>
              <a:ea typeface="DengXian" panose="02010600030101010101" pitchFamily="2" charset="-122"/>
              <a:cs typeface="Arial" panose="020B0604020202020204" pitchFamily="34" charset="0"/>
            </a:endParaRPr>
          </a:p>
          <a:p>
            <a:pPr marL="0" marR="0">
              <a:lnSpc>
                <a:spcPct val="115000"/>
              </a:lnSpc>
              <a:spcAft>
                <a:spcPts val="800"/>
              </a:spcAft>
            </a:pPr>
            <a:r>
              <a:rPr lang="en-US" sz="1600" i="1" kern="100">
                <a:effectLst/>
                <a:latin typeface="Arial" panose="020B0604020202020204" pitchFamily="34" charset="0"/>
                <a:ea typeface="DengXian" panose="02010600030101010101" pitchFamily="2" charset="-122"/>
                <a:cs typeface="Arial" panose="020B0604020202020204" pitchFamily="34" charset="0"/>
              </a:rPr>
              <a:t>But the real game-changer is Lifecycle Extension with ProSupport. </a:t>
            </a:r>
            <a:r>
              <a:rPr lang="en-US" sz="1600" kern="100">
                <a:effectLst/>
                <a:latin typeface="Arial" panose="020B0604020202020204" pitchFamily="34" charset="0"/>
                <a:ea typeface="DengXian" panose="02010600030101010101" pitchFamily="2" charset="-122"/>
                <a:cs typeface="Arial" panose="020B0604020202020204" pitchFamily="34" charset="0"/>
              </a:rPr>
              <a:t>This industry-leading program leverages PowerStore’s modular hardware and all-inclusive software to put modernization on autopilot.  You get seamless technology transitions, cost-saving capacity refresh credits, an appointed technical advisor and more.</a:t>
            </a:r>
          </a:p>
          <a:p>
            <a:pPr marL="0" marR="0">
              <a:lnSpc>
                <a:spcPct val="115000"/>
              </a:lnSpc>
              <a:spcAft>
                <a:spcPts val="800"/>
              </a:spcAft>
            </a:pPr>
            <a:endParaRPr lang="en-US" sz="1600" kern="100">
              <a:effectLst/>
              <a:latin typeface="Arial" panose="020B0604020202020204" pitchFamily="34" charset="0"/>
              <a:ea typeface="DengXian" panose="02010600030101010101" pitchFamily="2" charset="-122"/>
              <a:cs typeface="Arial" panose="020B0604020202020204" pitchFamily="34" charset="0"/>
            </a:endParaRPr>
          </a:p>
          <a:p>
            <a:pPr marL="0" marR="0">
              <a:lnSpc>
                <a:spcPct val="115000"/>
              </a:lnSpc>
              <a:spcAft>
                <a:spcPts val="800"/>
              </a:spcAft>
            </a:pPr>
            <a:r>
              <a:rPr lang="en-US" sz="1600" b="1" kern="100">
                <a:effectLst/>
                <a:latin typeface="Arial" panose="020B0604020202020204" pitchFamily="34" charset="0"/>
                <a:ea typeface="DengXian" panose="02010600030101010101" pitchFamily="2" charset="-122"/>
                <a:cs typeface="Arial" panose="020B0604020202020204" pitchFamily="34" charset="0"/>
              </a:rPr>
              <a:t>Lifecycle Extension simplifies every aspect of storage ownership – ensuring your workloads are always running on the </a:t>
            </a:r>
            <a:r>
              <a:rPr lang="en-US" sz="1600" b="1" u="sng" kern="100">
                <a:effectLst/>
                <a:latin typeface="Arial" panose="020B0604020202020204" pitchFamily="34" charset="0"/>
                <a:ea typeface="DengXian" panose="02010600030101010101" pitchFamily="2" charset="-122"/>
                <a:cs typeface="Arial" panose="020B0604020202020204" pitchFamily="34" charset="0"/>
              </a:rPr>
              <a:t>latest technology</a:t>
            </a:r>
            <a:r>
              <a:rPr lang="en-US" sz="1600" b="1" kern="100">
                <a:effectLst/>
                <a:latin typeface="Arial" panose="020B0604020202020204" pitchFamily="34" charset="0"/>
                <a:ea typeface="DengXian" panose="02010600030101010101" pitchFamily="2" charset="-122"/>
                <a:cs typeface="Arial" panose="020B0604020202020204" pitchFamily="34" charset="0"/>
              </a:rPr>
              <a:t> for the </a:t>
            </a:r>
            <a:r>
              <a:rPr lang="en-US" sz="1600" b="1" u="sng" kern="100">
                <a:effectLst/>
                <a:latin typeface="Arial" panose="020B0604020202020204" pitchFamily="34" charset="0"/>
                <a:ea typeface="DengXian" panose="02010600030101010101" pitchFamily="2" charset="-122"/>
                <a:cs typeface="Arial" panose="020B0604020202020204" pitchFamily="34" charset="0"/>
              </a:rPr>
              <a:t>lowest cost</a:t>
            </a:r>
            <a:r>
              <a:rPr lang="en-US" sz="1600" b="1" kern="100">
                <a:effectLst/>
                <a:latin typeface="Arial" panose="020B0604020202020204" pitchFamily="34" charset="0"/>
                <a:ea typeface="DengXian" panose="02010600030101010101" pitchFamily="2" charset="-122"/>
                <a:cs typeface="Arial" panose="020B0604020202020204" pitchFamily="34" charset="0"/>
              </a:rPr>
              <a:t> – so your business stays ready for anything.  </a:t>
            </a:r>
          </a:p>
          <a:p>
            <a:pPr marL="0" marR="0">
              <a:lnSpc>
                <a:spcPct val="115000"/>
              </a:lnSpc>
              <a:spcAft>
                <a:spcPts val="800"/>
              </a:spcAft>
            </a:pPr>
            <a:endParaRPr lang="en-US" sz="1600" kern="100">
              <a:effectLst/>
              <a:latin typeface="Arial" panose="020B06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13588192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92B9-E321-42B1-D056-B99B61E499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A7289C-0C8D-ADB6-D26B-D4FFD2231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168608-CBB6-0DF1-5F2F-9224DBC4AA99}"/>
              </a:ext>
            </a:extLst>
          </p:cNvPr>
          <p:cNvSpPr>
            <a:spLocks noGrp="1"/>
          </p:cNvSpPr>
          <p:nvPr>
            <p:ph type="body" idx="1"/>
          </p:nvPr>
        </p:nvSpPr>
        <p:spPr/>
        <p:txBody>
          <a:bodyPr/>
          <a:lstStyle/>
          <a:p>
            <a:r>
              <a:rPr lang="en-US"/>
              <a:t>Now, let’s talk Efficiency – another of PowerStore’s core strengths.  Storage efficiency is primarily about </a:t>
            </a:r>
            <a:r>
              <a:rPr lang="en-US" u="sng"/>
              <a:t>cost savings</a:t>
            </a:r>
            <a:r>
              <a:rPr lang="en-US"/>
              <a:t>, but it’s also about</a:t>
            </a:r>
            <a:r>
              <a:rPr lang="en-US" u="none"/>
              <a:t> optimizing </a:t>
            </a:r>
            <a:r>
              <a:rPr lang="en-US" u="sng"/>
              <a:t>performance</a:t>
            </a:r>
            <a:r>
              <a:rPr lang="en-US" u="none"/>
              <a:t> and </a:t>
            </a:r>
            <a:r>
              <a:rPr lang="en-US" u="sng"/>
              <a:t>management</a:t>
            </a:r>
            <a:r>
              <a:rPr lang="en-US"/>
              <a:t> so you get the most from every resource.</a:t>
            </a:r>
          </a:p>
          <a:p>
            <a:endParaRPr lang="en-US"/>
          </a:p>
          <a:p>
            <a:pPr marL="0" marR="0" lvl="0" indent="0" algn="l" defTabSz="914377" rtl="0" eaLnBrk="1" fontAlgn="auto" latinLnBrk="0" hangingPunct="1">
              <a:lnSpc>
                <a:spcPct val="100000"/>
              </a:lnSpc>
              <a:spcBef>
                <a:spcPts val="0"/>
              </a:spcBef>
              <a:spcAft>
                <a:spcPts val="0"/>
              </a:spcAft>
              <a:buClrTx/>
              <a:buSzTx/>
              <a:buFontTx/>
              <a:buNone/>
              <a:tabLst/>
              <a:defRPr/>
            </a:pPr>
            <a:r>
              <a:rPr lang="en-US" b="1"/>
              <a:t>It’s important to realize there are fundamental differences among storage solutions – and this is an area where </a:t>
            </a:r>
            <a:r>
              <a:rPr lang="en-US" b="1" i="1"/>
              <a:t>architecture</a:t>
            </a:r>
            <a:r>
              <a:rPr lang="en-US" b="1"/>
              <a:t> really matters.  </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Traditional storage often requires </a:t>
            </a:r>
            <a:r>
              <a:rPr lang="en-US" u="sng"/>
              <a:t>constant manual tuning</a:t>
            </a:r>
            <a:r>
              <a:rPr lang="en-US"/>
              <a:t>…but </a:t>
            </a:r>
            <a:r>
              <a:rPr lang="en-US" u="none"/>
              <a:t>PowerStore’s </a:t>
            </a:r>
            <a:r>
              <a:rPr lang="en-US" u="sng"/>
              <a:t>built to work smarter</a:t>
            </a:r>
            <a:r>
              <a:rPr lang="en-US"/>
              <a:t>.  </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Its unique “</a:t>
            </a:r>
            <a:r>
              <a:rPr lang="en-US" b="1"/>
              <a:t>Autonomous</a:t>
            </a:r>
            <a:r>
              <a:rPr lang="en-US"/>
              <a:t> </a:t>
            </a:r>
            <a:r>
              <a:rPr lang="en-US" b="1"/>
              <a:t>Active/Active” </a:t>
            </a:r>
            <a:r>
              <a:rPr lang="en-US" b="0"/>
              <a:t>architecture</a:t>
            </a:r>
            <a:r>
              <a:rPr lang="en-US" b="1"/>
              <a:t> </a:t>
            </a:r>
            <a:r>
              <a:rPr lang="en-US"/>
              <a:t>drives incredible efficiency without any intervention on your part.</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a:p>
          <a:p>
            <a:pPr marL="0" marR="0" lvl="0" indent="0" algn="l" defTabSz="914377" rtl="0" eaLnBrk="1" fontAlgn="auto" latinLnBrk="0" hangingPunct="1">
              <a:lnSpc>
                <a:spcPct val="100000"/>
              </a:lnSpc>
              <a:spcBef>
                <a:spcPts val="0"/>
              </a:spcBef>
              <a:spcAft>
                <a:spcPts val="0"/>
              </a:spcAft>
              <a:buClrTx/>
              <a:buSzTx/>
              <a:buFontTx/>
              <a:buNone/>
              <a:tabLst/>
              <a:defRPr/>
            </a:pPr>
            <a:r>
              <a:rPr lang="en-US" b="1"/>
              <a:t>[CLICK] </a:t>
            </a:r>
          </a:p>
          <a:p>
            <a:pPr marL="0" indent="0">
              <a:buFont typeface="Arial" panose="020B0604020202020204" pitchFamily="34" charset="0"/>
              <a:buNone/>
            </a:pPr>
            <a:r>
              <a:rPr lang="en-US"/>
              <a:t>Let’s explore two software-driven ways this happens.</a:t>
            </a:r>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377" rtl="0" eaLnBrk="1" fontAlgn="auto" latinLnBrk="0" hangingPunct="1">
              <a:lnSpc>
                <a:spcPct val="100000"/>
              </a:lnSpc>
              <a:spcBef>
                <a:spcPts val="0"/>
              </a:spcBef>
              <a:spcAft>
                <a:spcPts val="0"/>
              </a:spcAft>
              <a:buClrTx/>
              <a:buSzTx/>
              <a:buFontTx/>
              <a:buNone/>
              <a:tabLst/>
              <a:defRPr/>
            </a:pPr>
            <a:r>
              <a:rPr lang="en-US" sz="1400" b="0" u="none" kern="100">
                <a:effectLst/>
                <a:latin typeface="Arial" panose="020B0604020202020204" pitchFamily="34" charset="0"/>
                <a:ea typeface="DengXian" panose="02010600030101010101" pitchFamily="2" charset="-122"/>
                <a:cs typeface="Arial" panose="020B0604020202020204" pitchFamily="34" charset="0"/>
              </a:rPr>
              <a:t>First, </a:t>
            </a:r>
            <a:r>
              <a:rPr lang="en-US" sz="1400" b="0" u="sng" kern="100">
                <a:effectLst/>
                <a:latin typeface="Arial" panose="020B0604020202020204" pitchFamily="34" charset="0"/>
                <a:ea typeface="DengXian" panose="02010600030101010101" pitchFamily="2" charset="-122"/>
                <a:cs typeface="Arial" panose="020B0604020202020204" pitchFamily="34" charset="0"/>
              </a:rPr>
              <a:t>Dynamic Node Affinity</a:t>
            </a:r>
            <a:r>
              <a:rPr lang="en-US" sz="1400" b="0" u="none" kern="100">
                <a:effectLst/>
                <a:latin typeface="Arial" panose="020B0604020202020204" pitchFamily="34" charset="0"/>
                <a:ea typeface="DengXian" panose="02010600030101010101" pitchFamily="2" charset="-122"/>
                <a:cs typeface="Arial" panose="020B0604020202020204" pitchFamily="34" charset="0"/>
              </a:rPr>
              <a:t> </a:t>
            </a:r>
            <a:r>
              <a:rPr lang="en-US" sz="1400" u="none" kern="100">
                <a:effectLst/>
                <a:latin typeface="Arial" panose="020B0604020202020204" pitchFamily="34" charset="0"/>
                <a:ea typeface="DengXian" panose="02010600030101010101" pitchFamily="2" charset="-122"/>
                <a:cs typeface="Arial" panose="020B0604020202020204" pitchFamily="34" charset="0"/>
              </a:rPr>
              <a:t>auto-tunes performance by dynamically switching host paths between controllers.</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400" u="none" kern="100">
              <a:effectLst/>
              <a:latin typeface="Arial" panose="020B0604020202020204" pitchFamily="34" charset="0"/>
              <a:ea typeface="DengXian" panose="02010600030101010101" pitchFamily="2" charset="-122"/>
              <a:cs typeface="Arial" panose="020B0604020202020204" pitchFamily="34" charset="0"/>
            </a:endParaRPr>
          </a:p>
          <a:p>
            <a:pPr marL="285750" indent="-285750" algn="l">
              <a:buFont typeface="Arial" panose="020B0604020202020204" pitchFamily="34" charset="0"/>
              <a:buChar char="•"/>
            </a:pPr>
            <a:r>
              <a:rPr lang="en-US" sz="1600" b="0" i="0">
                <a:solidFill>
                  <a:srgbClr val="262627"/>
                </a:solidFill>
                <a:effectLst/>
                <a:latin typeface="Diatype"/>
              </a:rPr>
              <a:t>When you create a volume on PowerStore, </a:t>
            </a:r>
            <a:r>
              <a:rPr lang="en-US" sz="1600" b="0" i="0" u="sng">
                <a:solidFill>
                  <a:srgbClr val="262627"/>
                </a:solidFill>
                <a:effectLst/>
                <a:latin typeface="Diatype"/>
              </a:rPr>
              <a:t>it’s NOT pinned to one controller</a:t>
            </a:r>
            <a:r>
              <a:rPr lang="en-US" sz="1600" b="0" i="0">
                <a:solidFill>
                  <a:srgbClr val="262627"/>
                </a:solidFill>
                <a:effectLst/>
                <a:latin typeface="Diatype"/>
              </a:rPr>
              <a:t>.</a:t>
            </a:r>
          </a:p>
          <a:p>
            <a:pPr marL="285750" indent="-285750" algn="l">
              <a:buFont typeface="Arial" panose="020B0604020202020204" pitchFamily="34" charset="0"/>
              <a:buChar char="•"/>
            </a:pPr>
            <a:r>
              <a:rPr lang="en-US" sz="1600" b="0" i="0">
                <a:solidFill>
                  <a:srgbClr val="262627"/>
                </a:solidFill>
                <a:effectLst/>
                <a:latin typeface="Diatype"/>
              </a:rPr>
              <a:t>PowerStore selects a </a:t>
            </a:r>
            <a:r>
              <a:rPr lang="en-US" sz="1600" b="0" i="1" u="none">
                <a:solidFill>
                  <a:srgbClr val="262627"/>
                </a:solidFill>
                <a:effectLst/>
                <a:latin typeface="Diatype"/>
              </a:rPr>
              <a:t>preferred</a:t>
            </a:r>
            <a:r>
              <a:rPr lang="en-US" sz="1600" b="0" i="0">
                <a:solidFill>
                  <a:srgbClr val="262627"/>
                </a:solidFill>
                <a:effectLst/>
                <a:latin typeface="Diatype"/>
              </a:rPr>
              <a:t> path initially, but from a host perspective, </a:t>
            </a:r>
            <a:r>
              <a:rPr lang="en-US" sz="1600" b="0" i="0" u="none">
                <a:solidFill>
                  <a:srgbClr val="262627"/>
                </a:solidFill>
                <a:effectLst/>
                <a:latin typeface="Diatype"/>
              </a:rPr>
              <a:t>both controllers have an </a:t>
            </a:r>
            <a:r>
              <a:rPr lang="en-US" sz="1600" b="0" i="0" u="sng">
                <a:solidFill>
                  <a:srgbClr val="262627"/>
                </a:solidFill>
                <a:effectLst/>
                <a:latin typeface="Diatype"/>
              </a:rPr>
              <a:t>active multipath connection</a:t>
            </a:r>
            <a:r>
              <a:rPr lang="en-US" sz="1600" b="0" i="0">
                <a:solidFill>
                  <a:srgbClr val="262627"/>
                </a:solidFill>
                <a:effectLst/>
                <a:latin typeface="Diatype"/>
              </a:rPr>
              <a:t>.</a:t>
            </a:r>
          </a:p>
          <a:p>
            <a:pPr marL="285750" indent="-285750" algn="l">
              <a:buFont typeface="Arial" panose="020B0604020202020204" pitchFamily="34" charset="0"/>
              <a:buChar char="•"/>
            </a:pPr>
            <a:r>
              <a:rPr lang="en-US" sz="1600" b="0" i="0">
                <a:solidFill>
                  <a:srgbClr val="262627"/>
                </a:solidFill>
                <a:effectLst/>
                <a:latin typeface="Diatype"/>
              </a:rPr>
              <a:t>This makes it easy to swap paths in software – no HA failover is required, it’s just a simple multipathing cutover.</a:t>
            </a:r>
          </a:p>
          <a:p>
            <a:pPr algn="l">
              <a:lnSpc>
                <a:spcPts val="1800"/>
              </a:lnSpc>
            </a:pPr>
            <a:endParaRPr lang="en-US" sz="1600" b="0" i="0">
              <a:solidFill>
                <a:srgbClr val="262627"/>
              </a:solidFill>
              <a:effectLst/>
              <a:latin typeface="Diatype"/>
            </a:endParaRPr>
          </a:p>
          <a:p>
            <a:pPr algn="l">
              <a:lnSpc>
                <a:spcPts val="1800"/>
              </a:lnSpc>
            </a:pPr>
            <a:r>
              <a:rPr lang="en-US" sz="1600" b="1" i="0">
                <a:solidFill>
                  <a:srgbClr val="262627"/>
                </a:solidFill>
                <a:effectLst/>
                <a:latin typeface="Diatype"/>
              </a:rPr>
              <a:t>PowerStore distributes paths among volumes automatically – and </a:t>
            </a:r>
            <a:r>
              <a:rPr lang="en-US" sz="1600" b="1" i="0" u="sng">
                <a:solidFill>
                  <a:srgbClr val="262627"/>
                </a:solidFill>
                <a:effectLst/>
                <a:latin typeface="Diatype"/>
              </a:rPr>
              <a:t>reassigns</a:t>
            </a:r>
            <a:r>
              <a:rPr lang="en-US" sz="1600" b="1" i="0">
                <a:solidFill>
                  <a:srgbClr val="262627"/>
                </a:solidFill>
                <a:effectLst/>
                <a:latin typeface="Diatype"/>
              </a:rPr>
              <a:t> them </a:t>
            </a:r>
            <a:r>
              <a:rPr lang="en-US" sz="2000" b="1" i="0">
                <a:solidFill>
                  <a:srgbClr val="262627"/>
                </a:solidFill>
                <a:effectLst/>
                <a:latin typeface="Diatype"/>
              </a:rPr>
              <a:t>as performance and capacity needs change over time.  </a:t>
            </a:r>
          </a:p>
          <a:p>
            <a:pPr marL="342900" indent="-342900" algn="l">
              <a:lnSpc>
                <a:spcPts val="1800"/>
              </a:lnSpc>
              <a:buFont typeface="Arial" panose="020B0604020202020204" pitchFamily="34" charset="0"/>
              <a:buChar char="•"/>
            </a:pPr>
            <a:r>
              <a:rPr lang="en-US" sz="2000" b="0" i="0">
                <a:solidFill>
                  <a:srgbClr val="262627"/>
                </a:solidFill>
                <a:effectLst/>
                <a:latin typeface="Diatype"/>
              </a:rPr>
              <a:t>Unlike other arrays, there’s absolutely nothing you have to do to load balance or reconfigure complex failover scenarios. </a:t>
            </a:r>
          </a:p>
          <a:p>
            <a:pPr marL="342900" indent="-342900" algn="l">
              <a:lnSpc>
                <a:spcPts val="1800"/>
              </a:lnSpc>
              <a:buFont typeface="Arial" panose="020B0604020202020204" pitchFamily="34" charset="0"/>
              <a:buChar char="•"/>
            </a:pPr>
            <a:r>
              <a:rPr lang="en-US" sz="1600" b="0" i="0">
                <a:solidFill>
                  <a:srgbClr val="262627"/>
                </a:solidFill>
                <a:effectLst/>
                <a:latin typeface="Diatype"/>
              </a:rPr>
              <a:t>You simply create your volume, and PowerStore </a:t>
            </a:r>
            <a:r>
              <a:rPr lang="en-US" sz="2000" b="0" i="0">
                <a:solidFill>
                  <a:srgbClr val="262627"/>
                </a:solidFill>
                <a:effectLst/>
                <a:latin typeface="Diatype"/>
              </a:rPr>
              <a:t>works in the background to keep the system optimized.</a:t>
            </a:r>
          </a:p>
          <a:p>
            <a:pPr algn="l">
              <a:lnSpc>
                <a:spcPts val="1800"/>
              </a:lnSpc>
            </a:pPr>
            <a:endParaRPr lang="en-US" sz="1400" b="1"/>
          </a:p>
          <a:p>
            <a:pPr marL="0" marR="0" lvl="0" indent="0" algn="l" defTabSz="914377" rtl="0" eaLnBrk="1" fontAlgn="auto" latinLnBrk="0" hangingPunct="1">
              <a:lnSpc>
                <a:spcPts val="1800"/>
              </a:lnSpc>
              <a:spcBef>
                <a:spcPts val="0"/>
              </a:spcBef>
              <a:spcAft>
                <a:spcPts val="0"/>
              </a:spcAft>
              <a:buClrTx/>
              <a:buSzTx/>
              <a:buFontTx/>
              <a:buNone/>
              <a:tabLst/>
              <a:defRPr/>
            </a:pPr>
            <a:r>
              <a:rPr lang="en-US" sz="1800" i="1" kern="100">
                <a:effectLst/>
                <a:latin typeface="Aptos" panose="020B0004020202020204" pitchFamily="34" charset="0"/>
                <a:ea typeface="DengXian" panose="02010600030101010101" pitchFamily="2" charset="-122"/>
                <a:cs typeface="Arial" panose="020B0604020202020204" pitchFamily="34" charset="0"/>
              </a:rPr>
              <a:t>[NOTE TO SALES: For more background on Dynamic Node Affinity, watch this lightboard video: https://www.youtube.com/playlist?list=PL2nlzNk2-VME2yEe4qmpYdeuCo21d3iph]</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p>
            <a:pPr algn="l">
              <a:lnSpc>
                <a:spcPts val="1800"/>
              </a:lnSpc>
            </a:pPr>
            <a:endParaRPr lang="en-US" sz="1400" b="1"/>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a:t>[CLICK]</a:t>
            </a:r>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a:t>Next, our </a:t>
            </a:r>
            <a:r>
              <a:rPr lang="en-US" sz="1400" u="sng"/>
              <a:t>Dynamic Resiliency Engine</a:t>
            </a:r>
            <a:r>
              <a:rPr lang="en-US" sz="1400" u="none"/>
              <a:t> </a:t>
            </a:r>
            <a:r>
              <a:rPr lang="en-US" sz="1600" b="0" i="0">
                <a:solidFill>
                  <a:srgbClr val="262627"/>
                </a:solidFill>
                <a:effectLst/>
                <a:latin typeface="Diatype"/>
              </a:rPr>
              <a:t>extends this simplicity to drive redundancy, eliminating the need to manage RAID groups.</a:t>
            </a:r>
            <a:endParaRPr lang="en-US" sz="1400"/>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kern="100">
              <a:effectLst/>
              <a:latin typeface="Arial" panose="020B0604020202020204" pitchFamily="34" charset="0"/>
              <a:ea typeface="DengXian" panose="02010600030101010101" pitchFamily="2" charset="-122"/>
              <a:cs typeface="Arial" panose="020B0604020202020204" pitchFamily="34" charset="0"/>
            </a:endParaRP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a:t>Again, nothing is pinned – both controllers have access to ALL the drives in a </a:t>
            </a:r>
            <a:r>
              <a:rPr lang="en-US" sz="1400" b="1" u="sng"/>
              <a:t>single virtualized pool</a:t>
            </a:r>
            <a:r>
              <a:rPr lang="en-US" sz="1400" b="1"/>
              <a:t>.  </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00">
                <a:solidFill>
                  <a:schemeClr val="bg2"/>
                </a:solidFill>
                <a:effectLst/>
                <a:latin typeface="Arial" panose="020B0604020202020204" pitchFamily="34" charset="0"/>
                <a:ea typeface="DengXian" panose="02010600030101010101" pitchFamily="2" charset="-122"/>
                <a:cs typeface="Arial" panose="020B0604020202020204" pitchFamily="34" charset="0"/>
              </a:rPr>
              <a:t>You </a:t>
            </a:r>
            <a:r>
              <a:rPr lang="en-US" sz="1400" kern="100">
                <a:effectLst/>
                <a:latin typeface="Arial" panose="020B0604020202020204" pitchFamily="34" charset="0"/>
                <a:ea typeface="DengXian" panose="02010600030101010101" pitchFamily="2" charset="-122"/>
                <a:cs typeface="Arial" panose="020B0604020202020204" pitchFamily="34" charset="0"/>
              </a:rPr>
              <a:t>can </a:t>
            </a:r>
            <a:r>
              <a:rPr lang="en-US" sz="1400" u="sng" kern="100">
                <a:effectLst/>
                <a:latin typeface="Arial" panose="020B0604020202020204" pitchFamily="34" charset="0"/>
                <a:ea typeface="DengXian" panose="02010600030101010101" pitchFamily="2" charset="-122"/>
                <a:cs typeface="Arial" panose="020B0604020202020204" pitchFamily="34" charset="0"/>
              </a:rPr>
              <a:t>add drives one at a time</a:t>
            </a:r>
            <a:r>
              <a:rPr lang="en-US" sz="1400" kern="100">
                <a:effectLst/>
                <a:latin typeface="Arial" panose="020B0604020202020204" pitchFamily="34" charset="0"/>
                <a:ea typeface="DengXian" panose="02010600030101010101" pitchFamily="2" charset="-122"/>
                <a:cs typeface="Arial" panose="020B0604020202020204" pitchFamily="34" charset="0"/>
              </a:rPr>
              <a:t>, and even </a:t>
            </a:r>
            <a:r>
              <a:rPr lang="en-US" sz="1400" u="sng" kern="100">
                <a:effectLst/>
                <a:latin typeface="Arial" panose="020B0604020202020204" pitchFamily="34" charset="0"/>
                <a:ea typeface="DengXian" panose="02010600030101010101" pitchFamily="2" charset="-122"/>
                <a:cs typeface="Arial" panose="020B0604020202020204" pitchFamily="34" charset="0"/>
              </a:rPr>
              <a:t>mix-and-match drive sizes</a:t>
            </a:r>
            <a:r>
              <a:rPr lang="en-US" sz="1400" kern="100">
                <a:effectLst/>
                <a:latin typeface="Arial" panose="020B0604020202020204" pitchFamily="34" charset="0"/>
                <a:ea typeface="DengXian" panose="02010600030101010101" pitchFamily="2" charset="-122"/>
                <a:cs typeface="Arial" panose="020B0604020202020204" pitchFamily="34" charset="0"/>
              </a:rPr>
              <a:t>.</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00">
                <a:effectLst/>
                <a:latin typeface="Arial" panose="020B0604020202020204" pitchFamily="34" charset="0"/>
                <a:ea typeface="DengXian" panose="02010600030101010101" pitchFamily="2" charset="-122"/>
                <a:cs typeface="Arial" panose="020B0604020202020204" pitchFamily="34" charset="0"/>
              </a:rPr>
              <a:t>Each new resource is simply absorbed into the pool, with all services (including sparing) configured and rebuilt automatically.</a:t>
            </a:r>
          </a:p>
          <a:p>
            <a:endParaRPr lang="en-US"/>
          </a:p>
          <a:p>
            <a:r>
              <a:rPr lang="en-US" b="1"/>
              <a:t>[CLICK]</a:t>
            </a:r>
          </a:p>
          <a:p>
            <a:pPr marL="0" marR="0">
              <a:lnSpc>
                <a:spcPct val="115000"/>
              </a:lnSpc>
              <a:spcAft>
                <a:spcPts val="800"/>
              </a:spcAft>
            </a:pPr>
            <a:r>
              <a:rPr lang="en-US" sz="1600" kern="100">
                <a:effectLst/>
                <a:latin typeface="Arial" panose="020B0604020202020204" pitchFamily="34" charset="0"/>
                <a:ea typeface="DengXian" panose="02010600030101010101" pitchFamily="2" charset="-122"/>
                <a:cs typeface="Arial" panose="020B0604020202020204" pitchFamily="34" charset="0"/>
              </a:rPr>
              <a:t>PowerStore also drives HUGE </a:t>
            </a:r>
            <a:r>
              <a:rPr lang="en-US" sz="1600" u="sng" kern="100">
                <a:effectLst/>
                <a:latin typeface="Arial" panose="020B0604020202020204" pitchFamily="34" charset="0"/>
                <a:ea typeface="DengXian" panose="02010600030101010101" pitchFamily="2" charset="-122"/>
                <a:cs typeface="Arial" panose="020B0604020202020204" pitchFamily="34" charset="0"/>
              </a:rPr>
              <a:t>cost savings</a:t>
            </a:r>
            <a:r>
              <a:rPr lang="en-US" sz="1600" u="none" kern="100">
                <a:effectLst/>
                <a:latin typeface="Arial" panose="020B0604020202020204" pitchFamily="34" charset="0"/>
                <a:ea typeface="DengXian" panose="02010600030101010101" pitchFamily="2" charset="-122"/>
                <a:cs typeface="Arial" panose="020B0604020202020204" pitchFamily="34" charset="0"/>
              </a:rPr>
              <a:t> with </a:t>
            </a:r>
            <a:r>
              <a:rPr lang="en-US" sz="1600" u="sng" kern="100">
                <a:effectLst/>
                <a:latin typeface="Arial" panose="020B0604020202020204" pitchFamily="34" charset="0"/>
                <a:ea typeface="DengXian" panose="02010600030101010101" pitchFamily="2" charset="-122"/>
                <a:cs typeface="Arial" panose="020B0604020202020204" pitchFamily="34" charset="0"/>
              </a:rPr>
              <a:t>advanced data reduction</a:t>
            </a:r>
            <a:r>
              <a:rPr lang="en-US" sz="1600" u="none" kern="100">
                <a:effectLst/>
                <a:latin typeface="Arial" panose="020B0604020202020204" pitchFamily="34" charset="0"/>
                <a:ea typeface="DengXian" panose="02010600030101010101" pitchFamily="2" charset="-122"/>
                <a:cs typeface="Arial" panose="020B0604020202020204" pitchFamily="34" charset="0"/>
              </a:rPr>
              <a:t> – and again, this flows directly from the architecture. </a:t>
            </a:r>
          </a:p>
          <a:p>
            <a:pPr marL="0" marR="0">
              <a:lnSpc>
                <a:spcPct val="115000"/>
              </a:lnSpc>
              <a:spcAft>
                <a:spcPts val="800"/>
              </a:spcAft>
            </a:pPr>
            <a:endParaRPr lang="en-US" sz="1600" kern="100">
              <a:effectLst/>
              <a:latin typeface="Arial" panose="020B0604020202020204" pitchFamily="34" charset="0"/>
              <a:ea typeface="DengXian" panose="02010600030101010101" pitchFamily="2" charset="-122"/>
              <a:cs typeface="Arial" panose="020B0604020202020204" pitchFamily="34" charset="0"/>
            </a:endParaRPr>
          </a:p>
          <a:p>
            <a:pPr marL="0" marR="0">
              <a:lnSpc>
                <a:spcPct val="115000"/>
              </a:lnSpc>
              <a:spcAft>
                <a:spcPts val="800"/>
              </a:spcAft>
            </a:pPr>
            <a:r>
              <a:rPr lang="en-US" sz="2000"/>
              <a:t>Unlike basic software-only approaches that can degrade performance, PowerStore data reduction combines smart software and hardware to deliver predictable efficiency with zero impact on workloads.</a:t>
            </a:r>
          </a:p>
          <a:p>
            <a:pPr marL="0" marR="0">
              <a:lnSpc>
                <a:spcPct val="115000"/>
              </a:lnSpc>
              <a:spcAft>
                <a:spcPts val="800"/>
              </a:spcAft>
            </a:pPr>
            <a:endParaRPr lang="en-US" sz="2000" kern="100">
              <a:effectLst/>
              <a:latin typeface="Arial" panose="020B0604020202020204" pitchFamily="34" charset="0"/>
              <a:ea typeface="DengXian" panose="02010600030101010101" pitchFamily="2" charset="-122"/>
              <a:cs typeface="Arial" panose="020B0604020202020204" pitchFamily="34" charset="0"/>
            </a:endParaRPr>
          </a:p>
          <a:p>
            <a:pPr marL="342900" marR="0" lvl="0" indent="-342900" algn="l" defTabSz="914377" rtl="0" eaLnBrk="1" fontAlgn="auto" latinLnBrk="0" hangingPunct="1">
              <a:lnSpc>
                <a:spcPts val="1800"/>
              </a:lnSpc>
              <a:spcBef>
                <a:spcPts val="0"/>
              </a:spcBef>
              <a:spcAft>
                <a:spcPts val="0"/>
              </a:spcAft>
              <a:buClrTx/>
              <a:buSzTx/>
              <a:buFont typeface="Arial" panose="020B0604020202020204" pitchFamily="34" charset="0"/>
              <a:buChar char="•"/>
              <a:tabLst/>
              <a:defRPr/>
            </a:pPr>
            <a:r>
              <a:rPr lang="en-US" sz="2000" b="0" i="0">
                <a:solidFill>
                  <a:srgbClr val="262627"/>
                </a:solidFill>
                <a:effectLst/>
                <a:latin typeface="Diatype"/>
              </a:rPr>
              <a:t>Intel </a:t>
            </a:r>
            <a:r>
              <a:rPr lang="en-US" sz="2000" b="0" i="0" err="1">
                <a:solidFill>
                  <a:srgbClr val="262627"/>
                </a:solidFill>
                <a:effectLst/>
                <a:latin typeface="Diatype"/>
              </a:rPr>
              <a:t>QuickAssist</a:t>
            </a:r>
            <a:r>
              <a:rPr lang="en-US" sz="2000" b="0" i="0">
                <a:solidFill>
                  <a:srgbClr val="262627"/>
                </a:solidFill>
                <a:effectLst/>
                <a:latin typeface="Diatype"/>
              </a:rPr>
              <a:t> Technology built directly into the system, not an add-on module, offloads compression processing.</a:t>
            </a:r>
          </a:p>
          <a:p>
            <a:pPr marL="342900" marR="0" lvl="0" indent="-342900" algn="l" defTabSz="914377" rtl="0" eaLnBrk="1" fontAlgn="auto" latinLnBrk="0" hangingPunct="1">
              <a:lnSpc>
                <a:spcPts val="1800"/>
              </a:lnSpc>
              <a:spcBef>
                <a:spcPts val="0"/>
              </a:spcBef>
              <a:spcAft>
                <a:spcPts val="0"/>
              </a:spcAft>
              <a:buClrTx/>
              <a:buSzTx/>
              <a:buFont typeface="Arial" panose="020B0604020202020204" pitchFamily="34" charset="0"/>
              <a:buChar char="•"/>
              <a:tabLst/>
              <a:defRPr/>
            </a:pPr>
            <a:r>
              <a:rPr lang="en-US" sz="2000" b="0" i="0">
                <a:solidFill>
                  <a:srgbClr val="262627"/>
                </a:solidFill>
                <a:effectLst/>
                <a:latin typeface="Diatype"/>
              </a:rPr>
              <a:t>Variable block compression and granular global deduplication leverage the </a:t>
            </a:r>
            <a:r>
              <a:rPr lang="en-US" sz="2000" b="0" i="0" u="sng">
                <a:solidFill>
                  <a:srgbClr val="262627"/>
                </a:solidFill>
                <a:effectLst/>
                <a:latin typeface="Diatype"/>
              </a:rPr>
              <a:t>single pool architecture</a:t>
            </a:r>
            <a:r>
              <a:rPr lang="en-US" sz="2000" b="0" i="0">
                <a:solidFill>
                  <a:srgbClr val="262627"/>
                </a:solidFill>
                <a:effectLst/>
                <a:latin typeface="Diatype"/>
              </a:rPr>
              <a:t> to maximize utilization.</a:t>
            </a:r>
          </a:p>
          <a:p>
            <a:pPr marL="342900" marR="0" lvl="0" indent="-342900" algn="l" defTabSz="914377" rtl="0" eaLnBrk="1" fontAlgn="auto" latinLnBrk="0" hangingPunct="1">
              <a:lnSpc>
                <a:spcPts val="1800"/>
              </a:lnSpc>
              <a:spcBef>
                <a:spcPts val="0"/>
              </a:spcBef>
              <a:spcAft>
                <a:spcPts val="0"/>
              </a:spcAft>
              <a:buClrTx/>
              <a:buSzTx/>
              <a:buFont typeface="Arial" panose="020B0604020202020204" pitchFamily="34" charset="0"/>
              <a:buChar char="•"/>
              <a:tabLst/>
              <a:defRPr/>
            </a:pPr>
            <a:endParaRPr lang="en-US" sz="2000" b="0" i="0">
              <a:solidFill>
                <a:srgbClr val="262627"/>
              </a:solidFill>
              <a:effectLst/>
              <a:latin typeface="Diatype"/>
            </a:endParaRPr>
          </a:p>
          <a:p>
            <a:pPr marL="0" marR="0" lvl="0" indent="0" algn="l" defTabSz="914377" rtl="0" eaLnBrk="1" fontAlgn="auto" latinLnBrk="0" hangingPunct="1">
              <a:lnSpc>
                <a:spcPts val="1800"/>
              </a:lnSpc>
              <a:spcBef>
                <a:spcPts val="0"/>
              </a:spcBef>
              <a:spcAft>
                <a:spcPts val="0"/>
              </a:spcAft>
              <a:buClrTx/>
              <a:buSzTx/>
              <a:buFont typeface="Arial" panose="020B0604020202020204" pitchFamily="34" charset="0"/>
              <a:buNone/>
              <a:tabLst/>
              <a:defRPr/>
            </a:pPr>
            <a:r>
              <a:rPr lang="en-US" sz="2000" b="0" i="0">
                <a:solidFill>
                  <a:srgbClr val="262627"/>
                </a:solidFill>
                <a:effectLst/>
                <a:latin typeface="Diatype"/>
              </a:rPr>
              <a:t>PowerStore data reduction is “always-on.”  There’s nothing to manage, configure, or decide – it just works.  </a:t>
            </a:r>
            <a:r>
              <a:rPr lang="en-US" sz="1600" b="0" kern="100">
                <a:effectLst/>
                <a:latin typeface="Arial" panose="020B0604020202020204" pitchFamily="34" charset="0"/>
                <a:ea typeface="DengXian" panose="02010600030101010101" pitchFamily="2" charset="-122"/>
                <a:cs typeface="Arial" panose="020B0604020202020204" pitchFamily="34" charset="0"/>
              </a:rPr>
              <a:t>And the results are well-documented. </a:t>
            </a:r>
            <a:r>
              <a:rPr lang="en-US" sz="2000" b="0" i="0">
                <a:solidFill>
                  <a:srgbClr val="262627"/>
                </a:solidFill>
                <a:effectLst/>
                <a:latin typeface="Diatype"/>
              </a:rPr>
              <a:t>Independent testing has shown PowerStore delivers up to </a:t>
            </a:r>
            <a:r>
              <a:rPr lang="en-US" sz="2000" b="0" i="0" u="sng">
                <a:solidFill>
                  <a:srgbClr val="262627"/>
                </a:solidFill>
                <a:effectLst/>
                <a:latin typeface="Diatype"/>
              </a:rPr>
              <a:t>2x better data efficiency</a:t>
            </a:r>
            <a:r>
              <a:rPr lang="en-US" sz="2000" b="0" i="0" u="none">
                <a:solidFill>
                  <a:srgbClr val="262627"/>
                </a:solidFill>
                <a:effectLst/>
                <a:latin typeface="Diatype"/>
              </a:rPr>
              <a:t> </a:t>
            </a:r>
            <a:r>
              <a:rPr lang="en-US" sz="2000" b="0" i="0">
                <a:solidFill>
                  <a:srgbClr val="262627"/>
                </a:solidFill>
                <a:effectLst/>
                <a:latin typeface="Diatype"/>
              </a:rPr>
              <a:t>and </a:t>
            </a:r>
            <a:r>
              <a:rPr lang="en-US" sz="2000" b="0" i="0" u="sng">
                <a:solidFill>
                  <a:srgbClr val="262627"/>
                </a:solidFill>
                <a:effectLst/>
                <a:latin typeface="Diatype"/>
              </a:rPr>
              <a:t>54% lower energy</a:t>
            </a:r>
            <a:r>
              <a:rPr lang="en-US" sz="2000" b="0" i="0">
                <a:solidFill>
                  <a:srgbClr val="262627"/>
                </a:solidFill>
                <a:effectLst/>
                <a:latin typeface="Diatype"/>
              </a:rPr>
              <a:t> use compared to leading competitors.</a:t>
            </a:r>
            <a:endParaRPr lang="en-US" sz="1600" b="0" kern="100">
              <a:effectLst/>
              <a:latin typeface="Arial" panose="020B0604020202020204" pitchFamily="34" charset="0"/>
              <a:ea typeface="DengXian" panose="02010600030101010101" pitchFamily="2" charset="-122"/>
              <a:cs typeface="Arial" panose="020B0604020202020204" pitchFamily="34" charset="0"/>
            </a:endParaRPr>
          </a:p>
          <a:p>
            <a:pPr marL="285750" marR="0" indent="-285750">
              <a:lnSpc>
                <a:spcPct val="115000"/>
              </a:lnSpc>
              <a:spcAft>
                <a:spcPts val="800"/>
              </a:spcAft>
              <a:buFont typeface="Arial" panose="020B0604020202020204" pitchFamily="34" charset="0"/>
              <a:buChar char="•"/>
            </a:pPr>
            <a:endParaRPr lang="en-US" sz="1600" kern="100">
              <a:effectLst/>
              <a:latin typeface="Arial" panose="020B0604020202020204" pitchFamily="34" charset="0"/>
              <a:ea typeface="DengXian" panose="02010600030101010101" pitchFamily="2" charset="-122"/>
              <a:cs typeface="Arial" panose="020B0604020202020204" pitchFamily="34" charset="0"/>
            </a:endParaRPr>
          </a:p>
          <a:p>
            <a:pPr marL="0" marR="0" indent="0">
              <a:lnSpc>
                <a:spcPct val="115000"/>
              </a:lnSpc>
              <a:spcAft>
                <a:spcPts val="800"/>
              </a:spcAft>
              <a:buFont typeface="Arial" panose="020B0604020202020204" pitchFamily="34" charset="0"/>
              <a:buNone/>
            </a:pPr>
            <a:r>
              <a:rPr lang="en-US" sz="1600" b="1" kern="100">
                <a:effectLst/>
                <a:latin typeface="Arial" panose="020B0604020202020204" pitchFamily="34" charset="0"/>
                <a:ea typeface="DengXian" panose="02010600030101010101" pitchFamily="2" charset="-122"/>
                <a:cs typeface="Arial" panose="020B0604020202020204" pitchFamily="34" charset="0"/>
              </a:rPr>
              <a:t>Best of all, </a:t>
            </a:r>
            <a:r>
              <a:rPr lang="en-US" sz="2000" b="1"/>
              <a:t>Dell backs this superior technology with the </a:t>
            </a:r>
            <a:r>
              <a:rPr lang="en-US" sz="2000" b="1" u="sng"/>
              <a:t>industry’s best guarantee</a:t>
            </a:r>
            <a:r>
              <a:rPr lang="en-US" sz="2000" b="1"/>
              <a:t> – 5:1 on reducible data.  </a:t>
            </a:r>
            <a:r>
              <a:rPr lang="en-US" sz="2000"/>
              <a:t>Your 5:1 results will continue through your entire pre-paid maintenance term, or we’ll ship you </a:t>
            </a:r>
            <a:r>
              <a:rPr lang="en-US" sz="2000" u="sng"/>
              <a:t>actual free drives</a:t>
            </a:r>
            <a:r>
              <a:rPr lang="en-US" sz="2000"/>
              <a:t> (up to 50% of your purchased capacity) – not just a “discount toward future purchase.”</a:t>
            </a:r>
          </a:p>
          <a:p>
            <a:pPr marL="0" marR="0" indent="0">
              <a:lnSpc>
                <a:spcPct val="115000"/>
              </a:lnSpc>
              <a:spcAft>
                <a:spcPts val="800"/>
              </a:spcAft>
              <a:buFont typeface="Arial" panose="020B0604020202020204" pitchFamily="34" charset="0"/>
              <a:buNone/>
            </a:pPr>
            <a:endParaRPr lang="en-US" sz="1600">
              <a:solidFill>
                <a:srgbClr val="0D0D0D"/>
              </a:solidFill>
              <a:effectLst/>
              <a:latin typeface="+mn-lt"/>
              <a:ea typeface="DengXian" panose="02010600030101010101" pitchFamily="2" charset="-122"/>
              <a:cs typeface="Calibri" panose="020F0502020204030204" pitchFamily="34" charset="0"/>
            </a:endParaRPr>
          </a:p>
          <a:p>
            <a:pPr marL="285750" marR="0" lvl="0" indent="-285750">
              <a:lnSpc>
                <a:spcPct val="107000"/>
              </a:lnSpc>
              <a:spcBef>
                <a:spcPts val="0"/>
              </a:spcBef>
              <a:spcAft>
                <a:spcPts val="0"/>
              </a:spcAft>
              <a:buFont typeface="Arial" panose="020B0604020202020204" pitchFamily="34" charset="0"/>
              <a:buChar char="•"/>
            </a:pPr>
            <a:r>
              <a:rPr lang="en-US" sz="1600" b="1" i="0" u="none">
                <a:solidFill>
                  <a:srgbClr val="0D0D0D"/>
                </a:solidFill>
                <a:effectLst/>
                <a:latin typeface="+mn-lt"/>
                <a:ea typeface="DengXian" panose="02010600030101010101" pitchFamily="2" charset="-122"/>
                <a:cs typeface="Calibri" panose="020F0502020204030204" pitchFamily="34" charset="0"/>
              </a:rPr>
              <a:t>NO assessment required</a:t>
            </a:r>
          </a:p>
          <a:p>
            <a:pPr marL="285750" marR="0" lvl="0" indent="-285750">
              <a:lnSpc>
                <a:spcPct val="107000"/>
              </a:lnSpc>
              <a:spcBef>
                <a:spcPts val="0"/>
              </a:spcBef>
              <a:spcAft>
                <a:spcPts val="0"/>
              </a:spcAft>
              <a:buFont typeface="Arial" panose="020B0604020202020204" pitchFamily="34" charset="0"/>
              <a:buChar char="•"/>
            </a:pPr>
            <a:r>
              <a:rPr lang="en-US" sz="1600" b="0" i="0" u="none">
                <a:solidFill>
                  <a:srgbClr val="0D0D0D"/>
                </a:solidFill>
                <a:effectLst/>
                <a:latin typeface="+mn-lt"/>
                <a:ea typeface="DengXian" panose="02010600030101010101" pitchFamily="2" charset="-122"/>
                <a:cs typeface="Calibri" panose="020F0502020204030204" pitchFamily="34" charset="0"/>
              </a:rPr>
              <a:t>Valid for </a:t>
            </a:r>
            <a:r>
              <a:rPr lang="en-US" sz="1600" b="1" i="0" u="none">
                <a:solidFill>
                  <a:srgbClr val="0D0D0D"/>
                </a:solidFill>
                <a:effectLst/>
                <a:latin typeface="+mn-lt"/>
                <a:ea typeface="DengXian" panose="02010600030101010101" pitchFamily="2" charset="-122"/>
                <a:cs typeface="Calibri" panose="020F0502020204030204" pitchFamily="34" charset="0"/>
              </a:rPr>
              <a:t>up to 6 years</a:t>
            </a:r>
            <a:endParaRPr lang="en-US" sz="1600" b="0" i="0" u="none">
              <a:solidFill>
                <a:srgbClr val="0D0D0D"/>
              </a:solidFill>
              <a:effectLst/>
              <a:latin typeface="+mn-lt"/>
              <a:ea typeface="DengXian" panose="02010600030101010101" pitchFamily="2" charset="-122"/>
              <a:cs typeface="Calibri" panose="020F0502020204030204" pitchFamily="34" charset="0"/>
            </a:endParaRPr>
          </a:p>
          <a:p>
            <a:pPr marL="285750" marR="0" lvl="0" indent="-285750">
              <a:lnSpc>
                <a:spcPct val="107000"/>
              </a:lnSpc>
              <a:spcBef>
                <a:spcPts val="0"/>
              </a:spcBef>
              <a:spcAft>
                <a:spcPts val="0"/>
              </a:spcAft>
              <a:buFont typeface="Arial" panose="020B0604020202020204" pitchFamily="34" charset="0"/>
              <a:buChar char="•"/>
            </a:pPr>
            <a:r>
              <a:rPr lang="en-US" sz="1600" b="0" i="0" u="none">
                <a:solidFill>
                  <a:srgbClr val="0D0D0D"/>
                </a:solidFill>
                <a:effectLst/>
                <a:latin typeface="+mn-lt"/>
                <a:ea typeface="DengXian" panose="02010600030101010101" pitchFamily="2" charset="-122"/>
                <a:cs typeface="Calibri" panose="020F0502020204030204" pitchFamily="34" charset="0"/>
              </a:rPr>
              <a:t>We even give you industry-leading data reduction visibility and analytics so you can confirm your guarantee status.</a:t>
            </a:r>
          </a:p>
          <a:p>
            <a:pPr marL="0" marR="0">
              <a:lnSpc>
                <a:spcPct val="115000"/>
              </a:lnSpc>
              <a:spcAft>
                <a:spcPts val="800"/>
              </a:spcAft>
            </a:pPr>
            <a:endParaRPr lang="en-US" sz="1600" kern="100">
              <a:effectLst/>
              <a:latin typeface="Arial" panose="020B0604020202020204" pitchFamily="34" charset="0"/>
              <a:ea typeface="DengXian" panose="02010600030101010101" pitchFamily="2" charset="-122"/>
              <a:cs typeface="Arial" panose="020B0604020202020204" pitchFamily="34" charset="0"/>
            </a:endParaRPr>
          </a:p>
          <a:p>
            <a:pPr marL="0" marR="0">
              <a:lnSpc>
                <a:spcPct val="115000"/>
              </a:lnSpc>
              <a:spcAft>
                <a:spcPts val="800"/>
              </a:spcAft>
            </a:pPr>
            <a:r>
              <a:rPr lang="en-US" sz="1600" kern="100">
                <a:effectLst/>
                <a:latin typeface="Arial" panose="020B0604020202020204" pitchFamily="34" charset="0"/>
                <a:ea typeface="DengXian" panose="02010600030101010101" pitchFamily="2" charset="-122"/>
                <a:cs typeface="Arial" panose="020B0604020202020204" pitchFamily="34" charset="0"/>
              </a:rPr>
              <a:t>It all adds up to an unprecedented ability to </a:t>
            </a:r>
            <a:r>
              <a:rPr lang="en-US" sz="1600" u="sng" kern="100">
                <a:effectLst/>
                <a:latin typeface="Arial" panose="020B0604020202020204" pitchFamily="34" charset="0"/>
                <a:ea typeface="DengXian" panose="02010600030101010101" pitchFamily="2" charset="-122"/>
                <a:cs typeface="Arial" panose="020B0604020202020204" pitchFamily="34" charset="0"/>
              </a:rPr>
              <a:t>lock in long term savings</a:t>
            </a:r>
            <a:r>
              <a:rPr lang="en-US" sz="1600" kern="100">
                <a:effectLst/>
                <a:latin typeface="Arial" panose="020B0604020202020204" pitchFamily="34" charset="0"/>
                <a:ea typeface="DengXian" panose="02010600030101010101" pitchFamily="2" charset="-122"/>
                <a:cs typeface="Arial" panose="020B0604020202020204" pitchFamily="34" charset="0"/>
              </a:rPr>
              <a:t> for simplified </a:t>
            </a:r>
            <a:r>
              <a:rPr lang="en-US" sz="2000"/>
              <a:t>planning and </a:t>
            </a:r>
            <a:r>
              <a:rPr lang="en-US" sz="2000" b="0" i="0"/>
              <a:t>purchasing. </a:t>
            </a:r>
            <a:r>
              <a:rPr lang="en-US" sz="2000" b="1" i="1" kern="1200">
                <a:solidFill>
                  <a:schemeClr val="bg2"/>
                </a:solidFill>
                <a:latin typeface="Arial" panose="020B0604020202020204" pitchFamily="34" charset="0"/>
                <a:ea typeface="+mn-ea"/>
                <a:cs typeface="+mn-cs"/>
              </a:rPr>
              <a:t>And</a:t>
            </a:r>
            <a:r>
              <a:rPr lang="en-US" sz="2000" b="0" i="0"/>
              <a:t> </a:t>
            </a:r>
            <a:r>
              <a:rPr lang="en-US" sz="2000" b="1" i="1"/>
              <a:t>it makes owning the world’s best storage platform much more </a:t>
            </a:r>
            <a:r>
              <a:rPr lang="en-US" sz="2000" b="1" i="1" kern="100">
                <a:effectLst/>
                <a:latin typeface="Arial" panose="020B0604020202020204" pitchFamily="34" charset="0"/>
                <a:ea typeface="DengXian" panose="02010600030101010101" pitchFamily="2" charset="-122"/>
                <a:cs typeface="Arial" panose="020B0604020202020204" pitchFamily="34" charset="0"/>
              </a:rPr>
              <a:t>affordable than you might think…</a:t>
            </a:r>
            <a:endParaRPr lang="en-US" sz="1600" kern="100">
              <a:effectLst/>
              <a:latin typeface="Arial" panose="020B0604020202020204" pitchFamily="34" charset="0"/>
              <a:ea typeface="DengXian" panose="02010600030101010101" pitchFamily="2" charset="-122"/>
              <a:cs typeface="Arial" panose="020B0604020202020204" pitchFamily="34" charset="0"/>
            </a:endParaRPr>
          </a:p>
          <a:p>
            <a:endParaRPr lang="en-US"/>
          </a:p>
          <a:p>
            <a:endParaRPr lang="en-US"/>
          </a:p>
        </p:txBody>
      </p:sp>
    </p:spTree>
    <p:extLst>
      <p:ext uri="{BB962C8B-B14F-4D97-AF65-F5344CB8AC3E}">
        <p14:creationId xmlns:p14="http://schemas.microsoft.com/office/powerpoint/2010/main" val="4948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72DE7-45EC-0DA2-B181-13155277F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34D387-5A08-8918-5B66-BB7DAF2288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AA8AC9-23A7-AFDD-A54E-D354F37597E4}"/>
              </a:ext>
            </a:extLst>
          </p:cNvPr>
          <p:cNvSpPr>
            <a:spLocks noGrp="1"/>
          </p:cNvSpPr>
          <p:nvPr>
            <p:ph type="body" idx="1"/>
          </p:nvPr>
        </p:nvSpPr>
        <p:spPr/>
        <p:txBody>
          <a:bodyPr/>
          <a:lstStyle/>
          <a:p>
            <a:r>
              <a:rPr lang="en-US"/>
              <a:t>The final topic is Ease of Use -- we’ll finish by looking at how PowerStore can help you achieve </a:t>
            </a:r>
            <a:r>
              <a:rPr lang="en-US" u="sng"/>
              <a:t>better outcomes with less effort</a:t>
            </a:r>
            <a:r>
              <a:rPr lang="en-US" u="none"/>
              <a:t>.</a:t>
            </a:r>
          </a:p>
          <a:p>
            <a:endParaRPr lang="en-US"/>
          </a:p>
          <a:p>
            <a:r>
              <a:rPr lang="en-US" b="1"/>
              <a:t>[CLICK – SELF-OPTIMIZING PLATFORM] </a:t>
            </a:r>
          </a:p>
          <a:p>
            <a:pPr marL="342900" indent="-342900">
              <a:buFont typeface="Arial" panose="020B0604020202020204" pitchFamily="34" charset="0"/>
              <a:buChar char="•"/>
            </a:pPr>
            <a:r>
              <a:rPr lang="en-US"/>
              <a:t>Again, PowerStore is a </a:t>
            </a:r>
            <a:r>
              <a:rPr lang="en-US" u="sng"/>
              <a:t>self-optimizing platform</a:t>
            </a:r>
            <a:r>
              <a:rPr lang="en-US" sz="1467" kern="1200">
                <a:solidFill>
                  <a:schemeClr val="bg2"/>
                </a:solidFill>
                <a:latin typeface="Arial" panose="020B0604020202020204" pitchFamily="34" charset="0"/>
                <a:ea typeface="+mn-ea"/>
                <a:cs typeface="+mn-cs"/>
              </a:rPr>
              <a:t> that auto-tunes your storage for peak performance, efficiency and availability, </a:t>
            </a:r>
            <a:r>
              <a:rPr lang="en-US" sz="1467" b="0" i="1" u="none" kern="1200">
                <a:solidFill>
                  <a:schemeClr val="bg2"/>
                </a:solidFill>
                <a:latin typeface="Arial" panose="020B0604020202020204" pitchFamily="34" charset="0"/>
                <a:ea typeface="+mn-ea"/>
                <a:cs typeface="+mn-cs"/>
              </a:rPr>
              <a:t>no matter how the environment evolves.  </a:t>
            </a:r>
          </a:p>
          <a:p>
            <a:pPr marL="342900" indent="-342900">
              <a:buFont typeface="Arial" panose="020B0604020202020204" pitchFamily="34" charset="0"/>
              <a:buChar char="•"/>
            </a:pPr>
            <a:r>
              <a:rPr lang="en-US" sz="1467" kern="1200">
                <a:solidFill>
                  <a:schemeClr val="bg2"/>
                </a:solidFill>
                <a:latin typeface="Arial" panose="020B0604020202020204" pitchFamily="34" charset="0"/>
                <a:ea typeface="+mn-ea"/>
                <a:cs typeface="+mn-cs"/>
              </a:rPr>
              <a:t>With PowerStore, </a:t>
            </a:r>
            <a:r>
              <a:rPr lang="en-US" sz="1467" u="sng" kern="1200">
                <a:solidFill>
                  <a:schemeClr val="bg2"/>
                </a:solidFill>
                <a:latin typeface="Arial" panose="020B0604020202020204" pitchFamily="34" charset="0"/>
                <a:ea typeface="+mn-ea"/>
                <a:cs typeface="+mn-cs"/>
              </a:rPr>
              <a:t>what starts simple, stays simple</a:t>
            </a:r>
            <a:r>
              <a:rPr lang="en-US" sz="1467" kern="1200">
                <a:solidFill>
                  <a:schemeClr val="bg2"/>
                </a:solidFill>
                <a:latin typeface="Arial" panose="020B0604020202020204" pitchFamily="34" charset="0"/>
                <a:ea typeface="+mn-ea"/>
                <a:cs typeface="+mn-cs"/>
              </a:rPr>
              <a:t> -- and </a:t>
            </a:r>
            <a:r>
              <a:rPr lang="en-US"/>
              <a:t>independent NPS surveys show customers rank PowerStore </a:t>
            </a:r>
            <a:r>
              <a:rPr lang="en-US" b="1"/>
              <a:t>#1 in ease of use</a:t>
            </a:r>
            <a:r>
              <a:rPr lang="en-US"/>
              <a:t>, ahead of Pure, HPE and NetApp.  </a:t>
            </a:r>
          </a:p>
          <a:p>
            <a:pPr marL="0" indent="0">
              <a:buFont typeface="Arial" panose="020B0604020202020204" pitchFamily="34" charset="0"/>
              <a:buNone/>
            </a:pPr>
            <a:endParaRPr lang="en-US"/>
          </a:p>
          <a:p>
            <a:pPr marL="0" indent="0">
              <a:buNone/>
            </a:pPr>
            <a:r>
              <a:rPr lang="en-US" b="1"/>
              <a:t>[CLICK – POWERFUL AIOPS TOOLS]</a:t>
            </a:r>
            <a:br>
              <a:rPr lang="en-US"/>
            </a:br>
            <a:r>
              <a:rPr lang="en-US"/>
              <a:t>But it’s not ONLY about “plug and dust” simplicity.  When you DO need to make a change, PowerStore puts AI on your side. Intelligent analysis and </a:t>
            </a:r>
            <a:r>
              <a:rPr lang="en-US" u="sng"/>
              <a:t>connected insights</a:t>
            </a:r>
            <a:r>
              <a:rPr lang="en-US" u="none"/>
              <a:t> </a:t>
            </a:r>
            <a:r>
              <a:rPr lang="en-US"/>
              <a:t>across multiple Dell infrastructure categories – including servers, storage, networking and cloud – help you move forward quickly, improving productivity and resolving issues up to 10x faster.  </a:t>
            </a:r>
            <a:br>
              <a:rPr lang="en-US"/>
            </a:br>
            <a:br>
              <a:rPr lang="en-US"/>
            </a:br>
            <a:r>
              <a:rPr lang="en-US"/>
              <a:t>You get health scorecards, predictive analytics – and even a new </a:t>
            </a:r>
            <a:r>
              <a:rPr lang="en-US" b="1"/>
              <a:t>AI assistant </a:t>
            </a:r>
            <a:r>
              <a:rPr lang="en-US"/>
              <a:t>that provides instant, personalized answers synthesizing insights from over 100,000 Dell-approved Knowledge Base articles.</a:t>
            </a:r>
          </a:p>
          <a:p>
            <a:pPr marL="342900" indent="-342900">
              <a:buAutoNum type="arabicPeriod"/>
            </a:pPr>
            <a:endParaRPr lang="en-US"/>
          </a:p>
          <a:p>
            <a:pPr marL="0" indent="0">
              <a:buNone/>
            </a:pPr>
            <a:r>
              <a:rPr lang="en-US" b="1"/>
              <a:t>[CLICK – END-TO-END ECOSYSTEM INTEGRATIONS]</a:t>
            </a:r>
          </a:p>
          <a:p>
            <a:pPr algn="l">
              <a:lnSpc>
                <a:spcPts val="1800"/>
              </a:lnSpc>
            </a:pPr>
            <a:r>
              <a:rPr lang="en-US" b="0" i="0">
                <a:solidFill>
                  <a:srgbClr val="262627"/>
                </a:solidFill>
                <a:effectLst/>
                <a:latin typeface="Diatype"/>
              </a:rPr>
              <a:t>And finally, PowerStore takes ease of use to the next level by integrating seamlessly with your IT ecosystem.</a:t>
            </a:r>
          </a:p>
          <a:p>
            <a:pPr algn="l">
              <a:lnSpc>
                <a:spcPts val="1800"/>
              </a:lnSpc>
            </a:pPr>
            <a:endParaRPr lang="en-US" b="0" i="0">
              <a:solidFill>
                <a:srgbClr val="262627"/>
              </a:solidFill>
              <a:effectLst/>
              <a:latin typeface="Diatype"/>
            </a:endParaRPr>
          </a:p>
          <a:p>
            <a:pPr algn="l">
              <a:lnSpc>
                <a:spcPts val="1800"/>
              </a:lnSpc>
            </a:pPr>
            <a:r>
              <a:rPr lang="en-US" b="0" i="0">
                <a:solidFill>
                  <a:srgbClr val="262627"/>
                </a:solidFill>
                <a:effectLst/>
                <a:latin typeface="Diatype"/>
              </a:rPr>
              <a:t>PowerStore is highly programmable and flexible, allowing you to provision advanced storage services directly from your preferred management or orchestration platform. Whether you operate in VMware vSphere, deploy Kubernetes workloads, integrate with ServiceNow, or use other Dell tools, PowerStore fits naturally into your workflows.</a:t>
            </a:r>
          </a:p>
          <a:p>
            <a:pPr marL="285750" indent="-285750" algn="l">
              <a:lnSpc>
                <a:spcPts val="1800"/>
              </a:lnSpc>
              <a:buFont typeface="Arial" panose="020B0604020202020204" pitchFamily="34" charset="0"/>
              <a:buChar char="•"/>
            </a:pPr>
            <a:endParaRPr lang="en-US" b="0" i="0">
              <a:solidFill>
                <a:srgbClr val="262627"/>
              </a:solidFill>
              <a:effectLst/>
              <a:latin typeface="Diatype"/>
            </a:endParaRPr>
          </a:p>
          <a:p>
            <a:pPr marL="285750" indent="-285750" algn="l">
              <a:buFont typeface="Arial" panose="020B0604020202020204" pitchFamily="34" charset="0"/>
              <a:buChar char="•"/>
            </a:pPr>
            <a:r>
              <a:rPr lang="en-US" b="0" i="0">
                <a:solidFill>
                  <a:srgbClr val="262627"/>
                </a:solidFill>
                <a:effectLst/>
                <a:latin typeface="Diatype"/>
              </a:rPr>
              <a:t>Need to empower users with </a:t>
            </a:r>
            <a:r>
              <a:rPr lang="en-US" b="0" i="1">
                <a:solidFill>
                  <a:srgbClr val="262627"/>
                </a:solidFill>
                <a:effectLst/>
                <a:latin typeface="Diatype"/>
              </a:rPr>
              <a:t>self-service storage</a:t>
            </a:r>
            <a:r>
              <a:rPr lang="en-US" b="0" i="0">
                <a:solidFill>
                  <a:srgbClr val="262627"/>
                </a:solidFill>
                <a:effectLst/>
                <a:latin typeface="Diatype"/>
              </a:rPr>
              <a:t>? PowerStore makes it possible with integrations that allow </a:t>
            </a:r>
            <a:r>
              <a:rPr lang="en-US" b="0" i="0" u="sng">
                <a:solidFill>
                  <a:srgbClr val="262627"/>
                </a:solidFill>
                <a:effectLst/>
                <a:latin typeface="Diatype"/>
              </a:rPr>
              <a:t>controlled access</a:t>
            </a:r>
            <a:r>
              <a:rPr lang="en-US" b="0" i="0" u="none">
                <a:solidFill>
                  <a:srgbClr val="262627"/>
                </a:solidFill>
                <a:effectLst/>
                <a:latin typeface="Diatype"/>
              </a:rPr>
              <a:t> </a:t>
            </a:r>
            <a:r>
              <a:rPr lang="en-US" b="0" i="0">
                <a:solidFill>
                  <a:srgbClr val="262627"/>
                </a:solidFill>
                <a:effectLst/>
                <a:latin typeface="Diatype"/>
              </a:rPr>
              <a:t>while maintaining enterprise-grade data services.</a:t>
            </a:r>
          </a:p>
          <a:p>
            <a:pPr marL="285750" indent="-285750" algn="l">
              <a:buFont typeface="Arial" panose="020B0604020202020204" pitchFamily="34" charset="0"/>
              <a:buChar char="•"/>
            </a:pPr>
            <a:r>
              <a:rPr lang="en-US" b="0" i="0">
                <a:solidFill>
                  <a:srgbClr val="262627"/>
                </a:solidFill>
                <a:effectLst/>
                <a:latin typeface="Diatype"/>
              </a:rPr>
              <a:t>Automating IT tasks is a breeze. By embedding advanced storage functions within frameworks like vSphere or Azure, administrators can deploy new services in seconds rather than days.  </a:t>
            </a:r>
          </a:p>
          <a:p>
            <a:pPr marL="285750" indent="-285750" algn="l">
              <a:buFont typeface="Arial" panose="020B0604020202020204" pitchFamily="34" charset="0"/>
              <a:buChar char="•"/>
            </a:pPr>
            <a:endParaRPr lang="en-US" b="0" i="0">
              <a:solidFill>
                <a:srgbClr val="262627"/>
              </a:solidFill>
              <a:effectLst/>
              <a:latin typeface="Diatype"/>
            </a:endParaRPr>
          </a:p>
          <a:p>
            <a:pPr marL="0" indent="0" algn="l">
              <a:buFont typeface="Arial" panose="020B0604020202020204" pitchFamily="34" charset="0"/>
              <a:buNone/>
            </a:pPr>
            <a:r>
              <a:rPr lang="en-US" b="0" i="0">
                <a:solidFill>
                  <a:srgbClr val="262627"/>
                </a:solidFill>
                <a:effectLst/>
                <a:latin typeface="Diatype"/>
              </a:rPr>
              <a:t>From provisioning storage in your DevOps pipeline to managing large-scale virtualization environments, PowerStore streamlines end-to-end operations to help you deliver faster, more powerful results.</a:t>
            </a:r>
          </a:p>
          <a:p>
            <a:endParaRPr lang="en-US"/>
          </a:p>
        </p:txBody>
      </p:sp>
    </p:spTree>
    <p:extLst>
      <p:ext uri="{BB962C8B-B14F-4D97-AF65-F5344CB8AC3E}">
        <p14:creationId xmlns:p14="http://schemas.microsoft.com/office/powerpoint/2010/main" val="4880774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66F34-6E2D-CD84-167C-FA4AF17C16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90FA2-8284-B6D6-FDD2-A34C4ADACE8C}"/>
              </a:ext>
            </a:extLst>
          </p:cNvPr>
          <p:cNvSpPr>
            <a:spLocks noGrp="1" noRot="1" noChangeAspect="1"/>
          </p:cNvSpPr>
          <p:nvPr>
            <p:ph type="sldImg"/>
          </p:nvPr>
        </p:nvSpPr>
        <p:spPr>
          <a:xfrm>
            <a:off x="1246188" y="796925"/>
            <a:ext cx="4441825" cy="2498725"/>
          </a:xfrm>
        </p:spPr>
        <p:txBody>
          <a:bodyPr/>
          <a:lstStyle/>
          <a:p>
            <a:endParaRPr lang="en-US"/>
          </a:p>
        </p:txBody>
      </p:sp>
      <p:sp>
        <p:nvSpPr>
          <p:cNvPr id="3" name="Notes Placeholder 2">
            <a:extLst>
              <a:ext uri="{FF2B5EF4-FFF2-40B4-BE49-F238E27FC236}">
                <a16:creationId xmlns:a16="http://schemas.microsoft.com/office/drawing/2014/main" id="{6BB46BD4-1718-D067-316A-60084CF601E1}"/>
              </a:ext>
            </a:extLst>
          </p:cNvPr>
          <p:cNvSpPr>
            <a:spLocks noGrp="1"/>
          </p:cNvSpPr>
          <p:nvPr>
            <p:ph type="body" idx="1"/>
          </p:nvPr>
        </p:nvSpPr>
        <p:spPr>
          <a:xfrm>
            <a:off x="367030" y="3514725"/>
            <a:ext cx="6339840" cy="5325420"/>
          </a:xfrm>
        </p:spPr>
        <p:txBody>
          <a:bodyPr/>
          <a:lstStyle/>
          <a:p>
            <a:pPr marL="0" marR="0">
              <a:lnSpc>
                <a:spcPct val="115000"/>
              </a:lnSpc>
              <a:spcAft>
                <a:spcPts val="800"/>
              </a:spcAft>
            </a:pPr>
            <a:r>
              <a:rPr lang="en-US" b="1" kern="100">
                <a:effectLst/>
                <a:ea typeface="DengXian" panose="02010600030101010101" pitchFamily="2" charset="-122"/>
              </a:rPr>
              <a:t>Slide opening (no clicks): Trusted</a:t>
            </a: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PowerStore is the go-to all-flash storage solution for thousands of enterprises worldwide. As the flagship array from the industry’s #1 storage provider, it’s trusted to enhance a wide variety of workloads – backed by over 5 exabytes of capacity shipped, millions of run hours, and deployments across more than 90% of Fortune 500 sectors.</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Already the fastest-ramping new storage platform in Dell history, </a:t>
            </a:r>
            <a:r>
              <a:rPr lang="en-US" kern="100" err="1">
                <a:effectLst/>
                <a:ea typeface="DengXian" panose="02010600030101010101" pitchFamily="2" charset="-122"/>
              </a:rPr>
              <a:t>PowerStore’s</a:t>
            </a:r>
            <a:r>
              <a:rPr lang="en-US" kern="100">
                <a:effectLst/>
                <a:ea typeface="DengXian" panose="02010600030101010101" pitchFamily="2" charset="-122"/>
              </a:rPr>
              <a:t> momentum continues, with sales increasing an </a:t>
            </a:r>
            <a:r>
              <a:rPr lang="en-US" i="1" kern="100">
                <a:effectLst/>
                <a:ea typeface="DengXian" panose="02010600030101010101" pitchFamily="2" charset="-122"/>
              </a:rPr>
              <a:t>additional</a:t>
            </a:r>
            <a:r>
              <a:rPr lang="en-US" kern="100">
                <a:effectLst/>
                <a:ea typeface="DengXian" panose="02010600030101010101" pitchFamily="2" charset="-122"/>
              </a:rPr>
              <a:t> 30% year-over-year since last year’s PowerStore Prime announcement. </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Industry recognition further validates this success—PowerStore has won </a:t>
            </a:r>
            <a:r>
              <a:rPr lang="en-US" i="1" kern="100">
                <a:effectLst/>
                <a:ea typeface="DengXian" panose="02010600030101010101" pitchFamily="2" charset="-122"/>
              </a:rPr>
              <a:t>six</a:t>
            </a:r>
            <a:r>
              <a:rPr lang="en-US" kern="100">
                <a:effectLst/>
                <a:ea typeface="DengXian" panose="02010600030101010101" pitchFamily="2" charset="-122"/>
              </a:rPr>
              <a:t> Product of the Year awards from TechTarget and CRN, highlighting a steady drumbeat of software and hardware innovation that delivers new value with every release. </a:t>
            </a:r>
          </a:p>
          <a:p>
            <a:pPr marL="0" marR="0">
              <a:lnSpc>
                <a:spcPct val="115000"/>
              </a:lnSpc>
              <a:spcAft>
                <a:spcPts val="800"/>
              </a:spcAft>
            </a:pPr>
            <a:r>
              <a:rPr lang="en-US" kern="100">
                <a:effectLst/>
                <a:ea typeface="DengXian" panose="02010600030101010101" pitchFamily="2" charset="-122"/>
              </a:rPr>
              <a:t>Customers recognize this leadership, ranking PowerStore #1 in roadmap confidence over Pure, HPE, and NetApp.</a:t>
            </a:r>
          </a:p>
          <a:p>
            <a:pPr marL="0" marR="0">
              <a:lnSpc>
                <a:spcPct val="115000"/>
              </a:lnSpc>
              <a:spcAft>
                <a:spcPts val="800"/>
              </a:spcAft>
            </a:pPr>
            <a:endParaRPr lang="en-US" b="1"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Click #1: Future-Proof</a:t>
            </a: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These customers already understand the second key point we’ll cover today: PowerStore is a </a:t>
            </a:r>
            <a:r>
              <a:rPr lang="en-US" u="sng" kern="100">
                <a:effectLst/>
                <a:ea typeface="DengXian" panose="02010600030101010101" pitchFamily="2" charset="-122"/>
              </a:rPr>
              <a:t>future-proof</a:t>
            </a:r>
            <a:r>
              <a:rPr lang="en-US" kern="100">
                <a:effectLst/>
                <a:ea typeface="DengXian" panose="02010600030101010101" pitchFamily="2" charset="-122"/>
              </a:rPr>
              <a:t> platform built to help you adapt to evolving business needs.  Everything else on this slide ties back to that central idea </a:t>
            </a:r>
            <a:r>
              <a:rPr lang="en-US" b="1" i="1" kern="100">
                <a:effectLst/>
                <a:ea typeface="DengXian" panose="02010600030101010101" pitchFamily="2" charset="-122"/>
              </a:rPr>
              <a:t>– because future-readiness has been </a:t>
            </a:r>
            <a:r>
              <a:rPr lang="en-US" b="1" i="1" kern="100" err="1">
                <a:effectLst/>
                <a:ea typeface="DengXian" panose="02010600030101010101" pitchFamily="2" charset="-122"/>
              </a:rPr>
              <a:t>PowerStore’s</a:t>
            </a:r>
            <a:r>
              <a:rPr lang="en-US" b="1" i="1" kern="100">
                <a:effectLst/>
                <a:ea typeface="DengXian" panose="02010600030101010101" pitchFamily="2" charset="-122"/>
              </a:rPr>
              <a:t> defining principle since Day 1.</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It starts with ample performance headroom to handle the most demanding workloads, and a scale-up/scale-out architecture for quick and easy expansion.  </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i="1" kern="100">
                <a:effectLst/>
                <a:ea typeface="DengXian" panose="02010600030101010101" pitchFamily="2" charset="-122"/>
              </a:rPr>
              <a:t>But the real game-changer is Lifecycle Extension with ProSupport. </a:t>
            </a:r>
            <a:r>
              <a:rPr lang="en-US" kern="100">
                <a:effectLst/>
                <a:ea typeface="DengXian" panose="02010600030101010101" pitchFamily="2" charset="-122"/>
              </a:rPr>
              <a:t>This industry-leading program leverages </a:t>
            </a:r>
            <a:r>
              <a:rPr lang="en-US" kern="100" err="1">
                <a:effectLst/>
                <a:ea typeface="DengXian" panose="02010600030101010101" pitchFamily="2" charset="-122"/>
              </a:rPr>
              <a:t>PowerStore’s</a:t>
            </a:r>
            <a:r>
              <a:rPr lang="en-US" kern="100">
                <a:effectLst/>
                <a:ea typeface="DengXian" panose="02010600030101010101" pitchFamily="2" charset="-122"/>
              </a:rPr>
              <a:t> modular hardware and all-inclusive software to put modernization on autopilot – offering seamless technology transitions with full deployment services, cost-saving capacity refresh credits, and more.</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Simply put, with Lifecycle Extension with ProSupport, PowerStore may be the last storage platform you ever need to buy!</a:t>
            </a:r>
          </a:p>
          <a:p>
            <a:pPr marL="0" marR="0">
              <a:lnSpc>
                <a:spcPct val="115000"/>
              </a:lnSpc>
              <a:spcAft>
                <a:spcPts val="800"/>
              </a:spcAft>
            </a:pPr>
            <a:endParaRPr lang="en-US" b="1"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Click #2: Resilient</a:t>
            </a:r>
            <a:endParaRPr lang="en-US" kern="100">
              <a:effectLst/>
              <a:ea typeface="DengXian" panose="02010600030101010101" pitchFamily="2" charset="-122"/>
            </a:endParaRP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Security and resilience are mission-critical in today’s evolving threat landscape, and PowerStore is built to safeguard your data from corruption, loss, and cyber threats.</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Protect </a:t>
            </a:r>
            <a:r>
              <a:rPr lang="en-US" i="1" kern="100">
                <a:effectLst/>
                <a:ea typeface="DengXian" panose="02010600030101010101" pitchFamily="2" charset="-122"/>
              </a:rPr>
              <a:t>any</a:t>
            </a:r>
            <a:r>
              <a:rPr lang="en-US" kern="100">
                <a:effectLst/>
                <a:ea typeface="DengXian" panose="02010600030101010101" pitchFamily="2" charset="-122"/>
              </a:rPr>
              <a:t> workload with a powerful combination of local, remote, and cloud-based methods, easily customized through reusable Protection Policies that reduce effort and minimize the risk of human error.  </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You also get </a:t>
            </a:r>
            <a:r>
              <a:rPr lang="en-US" kern="100" err="1">
                <a:effectLst/>
                <a:ea typeface="DengXian" panose="02010600030101010101" pitchFamily="2" charset="-122"/>
              </a:rPr>
              <a:t>PowerStore’s</a:t>
            </a:r>
            <a:r>
              <a:rPr lang="en-US" kern="100">
                <a:effectLst/>
                <a:ea typeface="DengXian" panose="02010600030101010101" pitchFamily="2" charset="-122"/>
              </a:rPr>
              <a:t> Storage Direct Protection integration with Dell PowerProtect Data Domain. This unique “better solution” lets you manage backups and restores </a:t>
            </a:r>
            <a:r>
              <a:rPr lang="en-US" i="1" kern="100">
                <a:effectLst/>
                <a:ea typeface="DengXian" panose="02010600030101010101" pitchFamily="2" charset="-122"/>
              </a:rPr>
              <a:t>directly from PowerStore</a:t>
            </a:r>
            <a:r>
              <a:rPr lang="en-US" kern="100">
                <a:effectLst/>
                <a:ea typeface="DengXian" panose="02010600030101010101" pitchFamily="2" charset="-122"/>
              </a:rPr>
              <a:t> – with setup in only 90 seconds!</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And underpinning it all, PowerStore strengthens your </a:t>
            </a:r>
            <a:r>
              <a:rPr lang="en-US" b="1" kern="100">
                <a:effectLst/>
                <a:ea typeface="DengXian" panose="02010600030101010101" pitchFamily="2" charset="-122"/>
              </a:rPr>
              <a:t>Zero Trust</a:t>
            </a:r>
            <a:r>
              <a:rPr lang="en-US" kern="100">
                <a:effectLst/>
                <a:ea typeface="DengXian" panose="02010600030101010101" pitchFamily="2" charset="-122"/>
              </a:rPr>
              <a:t> cybersecurity initiatives with dozens of built-in safeguards. From </a:t>
            </a:r>
            <a:r>
              <a:rPr lang="en-US" b="1" kern="100">
                <a:effectLst/>
                <a:ea typeface="DengXian" panose="02010600030101010101" pitchFamily="2" charset="-122"/>
              </a:rPr>
              <a:t>Hardware Root of Trust </a:t>
            </a:r>
            <a:r>
              <a:rPr lang="en-US" kern="100">
                <a:effectLst/>
                <a:ea typeface="DengXian" panose="02010600030101010101" pitchFamily="2" charset="-122"/>
              </a:rPr>
              <a:t>to </a:t>
            </a:r>
            <a:r>
              <a:rPr lang="en-US" b="1" kern="100">
                <a:effectLst/>
                <a:ea typeface="DengXian" panose="02010600030101010101" pitchFamily="2" charset="-122"/>
              </a:rPr>
              <a:t>multi-factor authentication, encryption </a:t>
            </a:r>
            <a:r>
              <a:rPr lang="en-US" kern="100">
                <a:effectLst/>
                <a:ea typeface="DengXian" panose="02010600030101010101" pitchFamily="2" charset="-122"/>
              </a:rPr>
              <a:t>and more, PowerStore meets the stringent security requirements of the U.S. Department of Defense – and is listed on the </a:t>
            </a:r>
            <a:r>
              <a:rPr lang="en-US" b="1" kern="100">
                <a:effectLst/>
                <a:ea typeface="DengXian" panose="02010600030101010101" pitchFamily="2" charset="-122"/>
              </a:rPr>
              <a:t>DoD Approved Products List</a:t>
            </a:r>
            <a:r>
              <a:rPr lang="en-US" kern="100">
                <a:effectLst/>
                <a:ea typeface="DengXian" panose="02010600030101010101" pitchFamily="2" charset="-122"/>
              </a:rPr>
              <a:t>, unlike competitors such as Pure. </a:t>
            </a:r>
          </a:p>
          <a:p>
            <a:pPr marL="0" marR="0">
              <a:lnSpc>
                <a:spcPct val="115000"/>
              </a:lnSpc>
              <a:spcAft>
                <a:spcPts val="800"/>
              </a:spcAft>
            </a:pPr>
            <a:endParaRPr lang="en-US" b="1"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Click #3: Modern</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PowerStore is built for the modern data era, delivering superior results by combining today’s best storage technologies with a unique </a:t>
            </a:r>
            <a:r>
              <a:rPr lang="en-US" b="1" kern="100">
                <a:effectLst/>
                <a:ea typeface="DengXian" panose="02010600030101010101" pitchFamily="2" charset="-122"/>
              </a:rPr>
              <a:t>autonomous active/active architecture</a:t>
            </a:r>
            <a:r>
              <a:rPr lang="en-US" kern="100">
                <a:effectLst/>
                <a:ea typeface="DengXian" panose="02010600030101010101" pitchFamily="2" charset="-122"/>
              </a:rPr>
              <a:t> that optimizes performance and resiliency in the background. Unlike traditional arrays, PowerStore continuously adapts to changing demands, making it smarter, faster, and more efficient.</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Key innovations include:</a:t>
            </a:r>
          </a:p>
          <a:p>
            <a:pPr marL="0" marR="0">
              <a:lnSpc>
                <a:spcPct val="115000"/>
              </a:lnSpc>
              <a:spcAft>
                <a:spcPts val="800"/>
              </a:spcAft>
            </a:pPr>
            <a:endParaRPr lang="en-US" kern="100">
              <a:effectLst/>
              <a:ea typeface="DengXian" panose="02010600030101010101" pitchFamily="2" charset="-122"/>
            </a:endParaRPr>
          </a:p>
          <a:p>
            <a:pPr marL="285750" marR="0" lvl="0" indent="-285750">
              <a:lnSpc>
                <a:spcPct val="115000"/>
              </a:lnSpc>
              <a:spcAft>
                <a:spcPts val="800"/>
              </a:spcAft>
              <a:buSzPts val="1000"/>
              <a:buFont typeface="Arial" panose="020B0604020202020204" pitchFamily="34" charset="0"/>
              <a:buChar char="•"/>
              <a:tabLst>
                <a:tab pos="457200" algn="l"/>
              </a:tabLst>
            </a:pPr>
            <a:r>
              <a:rPr lang="en-US" b="0" u="sng" kern="100">
                <a:effectLst/>
                <a:ea typeface="DengXian" panose="02010600030101010101" pitchFamily="2" charset="-122"/>
              </a:rPr>
              <a:t>Dynamic Node Affinity</a:t>
            </a:r>
            <a:r>
              <a:rPr lang="en-US" b="0" u="none" kern="100">
                <a:effectLst/>
                <a:ea typeface="DengXian" panose="02010600030101010101" pitchFamily="2" charset="-122"/>
              </a:rPr>
              <a:t> </a:t>
            </a:r>
            <a:r>
              <a:rPr lang="en-US" kern="100">
                <a:effectLst/>
                <a:ea typeface="DengXian" panose="02010600030101010101" pitchFamily="2" charset="-122"/>
              </a:rPr>
              <a:t>– which fine-tunes performance by dynamically switching host paths between controllers for maximum efficiency, and</a:t>
            </a:r>
          </a:p>
          <a:p>
            <a:pPr marL="285750" marR="0" lvl="0" indent="-285750">
              <a:lnSpc>
                <a:spcPct val="115000"/>
              </a:lnSpc>
              <a:spcAft>
                <a:spcPts val="800"/>
              </a:spcAft>
              <a:buSzPts val="1000"/>
              <a:buFont typeface="Arial" panose="020B0604020202020204" pitchFamily="34" charset="0"/>
              <a:buChar char="•"/>
              <a:tabLst>
                <a:tab pos="457200" algn="l"/>
              </a:tabLst>
            </a:pPr>
            <a:r>
              <a:rPr lang="en-US" b="0" u="sng" kern="100">
                <a:effectLst/>
                <a:ea typeface="DengXian" panose="02010600030101010101" pitchFamily="2" charset="-122"/>
              </a:rPr>
              <a:t>Dynamic Resiliency Engine</a:t>
            </a:r>
            <a:r>
              <a:rPr lang="en-US" b="0" u="none" kern="100">
                <a:effectLst/>
                <a:ea typeface="DengXian" panose="02010600030101010101" pitchFamily="2" charset="-122"/>
              </a:rPr>
              <a:t> </a:t>
            </a:r>
            <a:r>
              <a:rPr lang="en-US" kern="100">
                <a:effectLst/>
                <a:ea typeface="DengXian" panose="02010600030101010101" pitchFamily="2" charset="-122"/>
              </a:rPr>
              <a:t>– A software-driven approach to redundancy that eliminates RAID group management, increasing availability while minimizing complexity. There’s no need for expensive drive packs either – you can add drives one at a time and even mix-and-match drive sizes for ultimate flexibility.</a:t>
            </a:r>
          </a:p>
          <a:p>
            <a:pPr marL="0" marR="0">
              <a:lnSpc>
                <a:spcPct val="115000"/>
              </a:lnSpc>
              <a:spcAft>
                <a:spcPts val="800"/>
              </a:spcAft>
            </a:pPr>
            <a:endParaRPr lang="en-US" kern="100">
              <a:effectLst/>
              <a:ea typeface="DengXian" panose="02010600030101010101" pitchFamily="2" charset="-122"/>
            </a:endParaRPr>
          </a:p>
          <a:p>
            <a:pPr>
              <a:lnSpc>
                <a:spcPct val="115000"/>
              </a:lnSpc>
              <a:spcAft>
                <a:spcPts val="816"/>
              </a:spcAft>
            </a:pPr>
            <a:r>
              <a:rPr lang="en-US" kern="100">
                <a:effectLst/>
                <a:ea typeface="DengXian" panose="02010600030101010101" pitchFamily="2" charset="-122"/>
              </a:rPr>
              <a:t>Best of all, PowerStore </a:t>
            </a:r>
            <a:r>
              <a:rPr lang="en-US" i="1" kern="100">
                <a:effectLst/>
                <a:ea typeface="DengXian" panose="02010600030101010101" pitchFamily="2" charset="-122"/>
              </a:rPr>
              <a:t>keeps</a:t>
            </a:r>
            <a:r>
              <a:rPr lang="en-US" kern="100">
                <a:effectLst/>
                <a:ea typeface="DengXian" panose="02010600030101010101" pitchFamily="2" charset="-122"/>
              </a:rPr>
              <a:t> evolving. The upcoming 4.1 release introduces even more AIOps advantages, enhanced resiliency, expanded file capabilities, and greater support for Unity customers transitioning to PowerStore – all delivered as a no-cost, non-disruptive upgrade.</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Click #4: Efficient</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err="1">
                <a:effectLst/>
                <a:ea typeface="DengXian" panose="02010600030101010101" pitchFamily="2" charset="-122"/>
              </a:rPr>
              <a:t>PowerStore’s</a:t>
            </a:r>
            <a:r>
              <a:rPr lang="en-US" kern="100">
                <a:effectLst/>
                <a:ea typeface="DengXian" panose="02010600030101010101" pitchFamily="2" charset="-122"/>
              </a:rPr>
              <a:t> intelligent architecture delivers 2x better efficiency than a leading competitor. Advanced always-on data reduction reduces capacity and energy costs with zero performance impact, thanks to hardware offload via integrated Intel </a:t>
            </a:r>
            <a:r>
              <a:rPr lang="en-US" kern="100" err="1">
                <a:effectLst/>
                <a:ea typeface="DengXian" panose="02010600030101010101" pitchFamily="2" charset="-122"/>
              </a:rPr>
              <a:t>QuickAssist</a:t>
            </a:r>
            <a:r>
              <a:rPr lang="en-US" kern="100">
                <a:effectLst/>
                <a:ea typeface="DengXian" panose="02010600030101010101" pitchFamily="2" charset="-122"/>
              </a:rPr>
              <a:t> technology. </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Industry-leading data reduction visibility and analytics</a:t>
            </a:r>
            <a:r>
              <a:rPr lang="en-US" kern="100">
                <a:effectLst/>
                <a:ea typeface="DengXian" panose="02010600030101010101" pitchFamily="2" charset="-122"/>
              </a:rPr>
              <a:t> provide long-term confidence in planning and purchasing.  And it’s all backed by the </a:t>
            </a:r>
            <a:r>
              <a:rPr lang="en-US" b="1" kern="100">
                <a:effectLst/>
                <a:ea typeface="DengXian" panose="02010600030101010101" pitchFamily="2" charset="-122"/>
              </a:rPr>
              <a:t>industry’s best data reduction guarantee</a:t>
            </a:r>
            <a:r>
              <a:rPr lang="en-US" kern="100">
                <a:effectLst/>
                <a:ea typeface="DengXian" panose="02010600030101010101" pitchFamily="2" charset="-122"/>
              </a:rPr>
              <a:t> – 5:1 on reducible data. No assessments. No exceptions. Just guaranteed savings and a faster path to ROI.</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Click #5: Easy to Use</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And finally, despite its advanced capabilities, PowerStore remains incredibly simple to manage – earning yet another </a:t>
            </a:r>
            <a:r>
              <a:rPr lang="en-US" b="1" kern="100">
                <a:effectLst/>
                <a:ea typeface="DengXian" panose="02010600030101010101" pitchFamily="2" charset="-122"/>
              </a:rPr>
              <a:t>#1 NPS ranking for Ease of Use</a:t>
            </a:r>
            <a:r>
              <a:rPr lang="en-US" kern="100">
                <a:effectLst/>
                <a:ea typeface="DengXian" panose="02010600030101010101" pitchFamily="2" charset="-122"/>
              </a:rPr>
              <a:t>, ahead of Pure, HPE, and NetApp.</a:t>
            </a:r>
          </a:p>
          <a:p>
            <a:pPr marL="0" marR="0">
              <a:lnSpc>
                <a:spcPct val="115000"/>
              </a:lnSpc>
              <a:spcAft>
                <a:spcPts val="800"/>
              </a:spcAft>
            </a:pPr>
            <a:endParaRPr lang="en-US" b="0" u="none" kern="100">
              <a:effectLst/>
              <a:ea typeface="DengXian" panose="02010600030101010101" pitchFamily="2" charset="-122"/>
            </a:endParaRPr>
          </a:p>
          <a:p>
            <a:pPr marL="0" marR="0">
              <a:lnSpc>
                <a:spcPct val="115000"/>
              </a:lnSpc>
              <a:spcAft>
                <a:spcPts val="800"/>
              </a:spcAft>
            </a:pPr>
            <a:r>
              <a:rPr lang="en-US" kern="100" err="1">
                <a:effectLst/>
                <a:ea typeface="DengXian" panose="02010600030101010101" pitchFamily="2" charset="-122"/>
              </a:rPr>
              <a:t>PowerStore’s</a:t>
            </a:r>
            <a:r>
              <a:rPr lang="en-US" kern="100">
                <a:effectLst/>
                <a:ea typeface="DengXian" panose="02010600030101010101" pitchFamily="2" charset="-122"/>
              </a:rPr>
              <a:t> AI-driven simplicity works in three key ways:</a:t>
            </a:r>
          </a:p>
          <a:p>
            <a:pPr marL="0" marR="0">
              <a:lnSpc>
                <a:spcPct val="115000"/>
              </a:lnSpc>
              <a:spcAft>
                <a:spcPts val="800"/>
              </a:spcAft>
            </a:pPr>
            <a:endParaRPr lang="en-US" kern="100">
              <a:effectLst/>
              <a:ea typeface="DengXian" panose="02010600030101010101" pitchFamily="2" charset="-122"/>
            </a:endParaRPr>
          </a:p>
          <a:p>
            <a:pPr marL="342900" marR="0" lvl="0" indent="-342900">
              <a:lnSpc>
                <a:spcPct val="115000"/>
              </a:lnSpc>
              <a:spcAft>
                <a:spcPts val="800"/>
              </a:spcAft>
              <a:buFont typeface="+mj-lt"/>
              <a:buAutoNum type="arabicPeriod"/>
              <a:tabLst>
                <a:tab pos="457200" algn="l"/>
              </a:tabLst>
            </a:pPr>
            <a:r>
              <a:rPr lang="en-US" b="0" u="sng" kern="100">
                <a:effectLst/>
                <a:ea typeface="DengXian" panose="02010600030101010101" pitchFamily="2" charset="-122"/>
              </a:rPr>
              <a:t>Self-optimizing platform</a:t>
            </a:r>
            <a:r>
              <a:rPr lang="en-US" b="0" u="none" kern="100">
                <a:effectLst/>
                <a:ea typeface="DengXian" panose="02010600030101010101" pitchFamily="2" charset="-122"/>
              </a:rPr>
              <a:t> </a:t>
            </a:r>
            <a:r>
              <a:rPr lang="en-US" kern="100">
                <a:effectLst/>
                <a:ea typeface="DengXian" panose="02010600030101010101" pitchFamily="2" charset="-122"/>
              </a:rPr>
              <a:t>– Automatically tunes performance, efficiency, and availability, offloading dozens of manual tasks for up to 3x faster provisioning and 24% lower operational costs.</a:t>
            </a:r>
          </a:p>
          <a:p>
            <a:pPr marL="342900" marR="0" lvl="0" indent="-342900">
              <a:lnSpc>
                <a:spcPct val="115000"/>
              </a:lnSpc>
              <a:spcAft>
                <a:spcPts val="800"/>
              </a:spcAft>
              <a:buFont typeface="+mj-lt"/>
              <a:buAutoNum type="arabicPeriod"/>
              <a:tabLst>
                <a:tab pos="457200" algn="l"/>
              </a:tabLst>
            </a:pPr>
            <a:r>
              <a:rPr lang="en-US" b="0" u="sng" kern="100">
                <a:effectLst/>
                <a:ea typeface="DengXian" panose="02010600030101010101" pitchFamily="2" charset="-122"/>
              </a:rPr>
              <a:t>Built-in AIOps tools</a:t>
            </a:r>
            <a:r>
              <a:rPr lang="en-US" b="0" u="none" kern="100">
                <a:effectLst/>
                <a:ea typeface="DengXian" panose="02010600030101010101" pitchFamily="2" charset="-122"/>
              </a:rPr>
              <a:t> </a:t>
            </a:r>
            <a:r>
              <a:rPr lang="en-US" kern="100">
                <a:effectLst/>
                <a:ea typeface="DengXian" panose="02010600030101010101" pitchFamily="2" charset="-122"/>
              </a:rPr>
              <a:t>– AI accelerates issue resolution by up to 10x, reducing administrative effort to give you more time back in your day.</a:t>
            </a:r>
          </a:p>
          <a:p>
            <a:pPr marL="342900" marR="0" lvl="0" indent="-342900">
              <a:lnSpc>
                <a:spcPct val="115000"/>
              </a:lnSpc>
              <a:spcAft>
                <a:spcPts val="800"/>
              </a:spcAft>
              <a:buFont typeface="+mj-lt"/>
              <a:buAutoNum type="arabicPeriod"/>
              <a:tabLst>
                <a:tab pos="457200" algn="l"/>
              </a:tabLst>
            </a:pPr>
            <a:r>
              <a:rPr lang="en-US" b="0" u="sng" kern="100">
                <a:effectLst/>
                <a:ea typeface="DengXian" panose="02010600030101010101" pitchFamily="2" charset="-122"/>
              </a:rPr>
              <a:t>End-to-end ecosystem automation</a:t>
            </a:r>
            <a:r>
              <a:rPr lang="en-US" b="0" u="none" kern="100">
                <a:effectLst/>
                <a:ea typeface="DengXian" panose="02010600030101010101" pitchFamily="2" charset="-122"/>
              </a:rPr>
              <a:t> </a:t>
            </a:r>
            <a:r>
              <a:rPr lang="en-US" kern="100">
                <a:effectLst/>
                <a:ea typeface="DengXian" panose="02010600030101010101" pitchFamily="2" charset="-122"/>
              </a:rPr>
              <a:t>– Seamless VMware and DevOps integrations let you provision PowerStore from your preferred management or orchestration platform – or even empower end users with self-service storage.</a:t>
            </a:r>
          </a:p>
          <a:p>
            <a:pPr marL="0" marR="0">
              <a:lnSpc>
                <a:spcPct val="115000"/>
              </a:lnSpc>
              <a:spcAft>
                <a:spcPts val="800"/>
              </a:spcAft>
            </a:pPr>
            <a:endParaRPr lang="en-US" b="1"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Conclusion</a:t>
            </a:r>
          </a:p>
          <a:p>
            <a:pPr marL="0" marR="0">
              <a:lnSpc>
                <a:spcPct val="115000"/>
              </a:lnSpc>
              <a:spcAft>
                <a:spcPts val="800"/>
              </a:spcAft>
            </a:pPr>
            <a:endParaRPr lang="en-US" kern="100">
              <a:effectLst/>
              <a:ea typeface="DengXian" panose="02010600030101010101" pitchFamily="2" charset="-122"/>
            </a:endParaRPr>
          </a:p>
          <a:p>
            <a:pPr>
              <a:defRPr/>
            </a:pPr>
            <a:r>
              <a:rPr lang="en-US" kern="100">
                <a:effectLst/>
                <a:ea typeface="DengXian" panose="02010600030101010101" pitchFamily="2" charset="-122"/>
              </a:rPr>
              <a:t>PowerStore is the #1 choice for modern enterprise storage, future-proofing your business with an intelligent, resilient, and easy-to-use solution. Backed by Dell’s industry-leading support and innovation, PowerStore is the smart, secure, and scalable choice for businesses that refuse to compromise on storage.</a:t>
            </a:r>
            <a:br>
              <a:rPr lang="en-US" kern="100">
                <a:effectLst/>
                <a:ea typeface="DengXian" panose="02010600030101010101" pitchFamily="2" charset="-122"/>
              </a:rPr>
            </a:br>
            <a:br>
              <a:rPr lang="en-US" kern="100">
                <a:effectLst/>
                <a:ea typeface="DengXian" panose="02010600030101010101" pitchFamily="2" charset="-122"/>
              </a:rPr>
            </a:br>
            <a:r>
              <a:rPr lang="en-US" b="1"/>
              <a:t>*******************************</a:t>
            </a:r>
          </a:p>
          <a:p>
            <a:pPr marL="0" marR="0" lvl="0" indent="0" algn="l" defTabSz="914400">
              <a:lnSpc>
                <a:spcPct val="100000"/>
              </a:lnSpc>
              <a:spcBef>
                <a:spcPts val="0"/>
              </a:spcBef>
              <a:spcAft>
                <a:spcPts val="0"/>
              </a:spcAft>
              <a:buClrTx/>
              <a:buSzTx/>
              <a:buFontTx/>
              <a:buNone/>
              <a:tabLst/>
              <a:defRPr/>
            </a:pPr>
            <a:r>
              <a:rPr lang="en-US" b="0"/>
              <a:t>1</a:t>
            </a:r>
            <a:r>
              <a:rPr lang="en-US"/>
              <a:t> – </a:t>
            </a:r>
            <a:r>
              <a:rPr lang="en-US" b="0" i="0"/>
              <a:t>Source: Internal Dell data, 2025</a:t>
            </a:r>
            <a:endParaRPr lang="en-US" b="0"/>
          </a:p>
          <a:p>
            <a:pPr defTabSz="685766" fontAlgn="t">
              <a:spcBef>
                <a:spcPts val="225"/>
              </a:spcBef>
              <a:defRPr/>
            </a:pPr>
            <a:r>
              <a:rPr lang="en-US"/>
              <a:t>2 – </a:t>
            </a:r>
            <a:r>
              <a:rPr lang="en-US">
                <a:ea typeface="Times New Roman" panose="02020603050405020304" pitchFamily="18" charset="0"/>
              </a:rPr>
              <a:t>Based on Dell Technologies analysis in October 2023 using double-blinded, competitive benchmark Net Promoter Score (NPS) data gathered by third-party commissioned by Dell for 1H FY24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3 – Based on Dell industry analysis, November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4 – </a:t>
            </a:r>
            <a:r>
              <a:rPr lang="en-US"/>
              <a:t>Based on Dell internal analysis, March 2024</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5 – </a:t>
            </a:r>
            <a:r>
              <a:rPr lang="en-US">
                <a:ea typeface="Times New Roman" panose="02020603050405020304" pitchFamily="18" charset="0"/>
              </a:rPr>
              <a:t>Based on Dell Technologies analysis in October 2023 using double-blinded, competitive benchmark Net Promoter Score (NPS) data gathered by third-party commissioned by Dell for 1H FY24 </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6 – </a:t>
            </a:r>
            <a:r>
              <a:rPr lang="en-US"/>
              <a:t>5:1 average rate guaranteed for reducible data across customer applications. Rates for individual applications may vary. See Future-Proof Program terms and conditions for details.</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7 – </a:t>
            </a:r>
            <a:r>
              <a:rPr lang="en-US"/>
              <a:t>Based on a Prowess report commissioned by Dell Technologies, “Choose High Data-Efficiency Technology for Lower Storage TCO”, May 2024. Actual results may vary</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8 – </a:t>
            </a:r>
            <a:r>
              <a:rPr lang="en-US"/>
              <a:t>Based on a Prowess report commissioned by Dell Technologies, “Choose High Data-Efficiency Technology for Lower Storage TCO”, May 2024. Actual results may vary</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9 – </a:t>
            </a:r>
            <a:r>
              <a:rPr lang="en-US"/>
              <a:t>IDC: The Business Value of PowerStore, March 2023</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10 – </a:t>
            </a:r>
            <a:r>
              <a:rPr lang="en-US">
                <a:ea typeface="Times New Roman" panose="02020603050405020304" pitchFamily="18" charset="0"/>
              </a:rPr>
              <a:t>Based on Dell Technologies analysis in October 2023 using double-blinded, competitive benchmark Net Promoter Score (NPS) data gathered by third-party commissioned by Dell for 1H FY24 </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11 – </a:t>
            </a:r>
            <a:r>
              <a:rPr lang="en-US"/>
              <a:t>Based on Prowess Consulting Report, May 2024, comparing Dell PowerStore 1200T to similarly configured storage platform from a major competitor. Actual results may var</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12 – </a:t>
            </a:r>
            <a:r>
              <a:rPr lang="en-US"/>
              <a:t>IDC: The Business Value of PowerStore, March 2023</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13 – </a:t>
            </a:r>
            <a:r>
              <a:rPr lang="en-US"/>
              <a:t>Based on an April 2020 Principled Technologies Report commissioned by Dell , “Dell Infrastructure Observability streamlined the user experience in five cloud-based storage preventive management tasks.</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kern="100">
              <a:effectLst/>
              <a:ea typeface="DengXian" panose="02010600030101010101" pitchFamily="2" charset="-122"/>
            </a:endParaRPr>
          </a:p>
          <a:p>
            <a:endParaRPr lang="en-US"/>
          </a:p>
        </p:txBody>
      </p:sp>
    </p:spTree>
    <p:extLst>
      <p:ext uri="{BB962C8B-B14F-4D97-AF65-F5344CB8AC3E}">
        <p14:creationId xmlns:p14="http://schemas.microsoft.com/office/powerpoint/2010/main" val="33405109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BF941-44D7-5C6C-03E8-6133905F17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5327FA-CF65-42BA-BBCA-83B7E27F7D3C}"/>
              </a:ext>
            </a:extLst>
          </p:cNvPr>
          <p:cNvSpPr>
            <a:spLocks noGrp="1" noRot="1" noChangeAspect="1"/>
          </p:cNvSpPr>
          <p:nvPr>
            <p:ph type="sldImg"/>
          </p:nvPr>
        </p:nvSpPr>
        <p:spPr>
          <a:xfrm>
            <a:off x="1246188" y="796925"/>
            <a:ext cx="4441825" cy="2498725"/>
          </a:xfrm>
        </p:spPr>
        <p:txBody>
          <a:bodyPr/>
          <a:lstStyle/>
          <a:p>
            <a:endParaRPr lang="en-US"/>
          </a:p>
        </p:txBody>
      </p:sp>
      <p:sp>
        <p:nvSpPr>
          <p:cNvPr id="3" name="Notes Placeholder 2">
            <a:extLst>
              <a:ext uri="{FF2B5EF4-FFF2-40B4-BE49-F238E27FC236}">
                <a16:creationId xmlns:a16="http://schemas.microsoft.com/office/drawing/2014/main" id="{5EA058B1-2529-2217-EA5E-6381994702B2}"/>
              </a:ext>
            </a:extLst>
          </p:cNvPr>
          <p:cNvSpPr>
            <a:spLocks noGrp="1"/>
          </p:cNvSpPr>
          <p:nvPr>
            <p:ph type="body" idx="1"/>
          </p:nvPr>
        </p:nvSpPr>
        <p:spPr>
          <a:xfrm>
            <a:off x="367030" y="3514725"/>
            <a:ext cx="6339840" cy="5325420"/>
          </a:xfrm>
        </p:spPr>
        <p:txBody>
          <a:bodyPr/>
          <a:lstStyle/>
          <a:p>
            <a:pPr marL="0" marR="0">
              <a:lnSpc>
                <a:spcPct val="115000"/>
              </a:lnSpc>
              <a:spcAft>
                <a:spcPts val="800"/>
              </a:spcAft>
            </a:pPr>
            <a:r>
              <a:rPr lang="en-US" b="1" kern="100">
                <a:effectLst/>
                <a:ea typeface="DengXian" panose="02010600030101010101" pitchFamily="2" charset="-122"/>
              </a:rPr>
              <a:t>Slide opening (no clicks): Trusted</a:t>
            </a: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PowerStore is the go-to all-flash storage solution for thousands of enterprises worldwide. As the flagship array from the industry’s #1 storage provider, it’s trusted to enhance a wide variety of workloads – backed by over 5 exabytes of capacity shipped, millions of run hours, and deployments across more than 90% of Fortune 500 sectors.</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Already the fastest-ramping new storage platform in Dell history, </a:t>
            </a:r>
            <a:r>
              <a:rPr lang="en-US" kern="100" err="1">
                <a:effectLst/>
                <a:ea typeface="DengXian" panose="02010600030101010101" pitchFamily="2" charset="-122"/>
              </a:rPr>
              <a:t>PowerStore’s</a:t>
            </a:r>
            <a:r>
              <a:rPr lang="en-US" kern="100">
                <a:effectLst/>
                <a:ea typeface="DengXian" panose="02010600030101010101" pitchFamily="2" charset="-122"/>
              </a:rPr>
              <a:t> momentum continues, with sales increasing an </a:t>
            </a:r>
            <a:r>
              <a:rPr lang="en-US" i="1" kern="100">
                <a:effectLst/>
                <a:ea typeface="DengXian" panose="02010600030101010101" pitchFamily="2" charset="-122"/>
              </a:rPr>
              <a:t>additional</a:t>
            </a:r>
            <a:r>
              <a:rPr lang="en-US" kern="100">
                <a:effectLst/>
                <a:ea typeface="DengXian" panose="02010600030101010101" pitchFamily="2" charset="-122"/>
              </a:rPr>
              <a:t> 30% year-over-year since last year’s PowerStore Prime announcement. </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Industry recognition further validates this success—PowerStore has won </a:t>
            </a:r>
            <a:r>
              <a:rPr lang="en-US" i="1" kern="100">
                <a:effectLst/>
                <a:ea typeface="DengXian" panose="02010600030101010101" pitchFamily="2" charset="-122"/>
              </a:rPr>
              <a:t>six</a:t>
            </a:r>
            <a:r>
              <a:rPr lang="en-US" kern="100">
                <a:effectLst/>
                <a:ea typeface="DengXian" panose="02010600030101010101" pitchFamily="2" charset="-122"/>
              </a:rPr>
              <a:t> Product of the Year awards from TechTarget and CRN, highlighting a steady drumbeat of software and hardware innovation that delivers new value with every release. </a:t>
            </a:r>
          </a:p>
          <a:p>
            <a:pPr marL="0" marR="0">
              <a:lnSpc>
                <a:spcPct val="115000"/>
              </a:lnSpc>
              <a:spcAft>
                <a:spcPts val="800"/>
              </a:spcAft>
            </a:pPr>
            <a:r>
              <a:rPr lang="en-US" kern="100">
                <a:effectLst/>
                <a:ea typeface="DengXian" panose="02010600030101010101" pitchFamily="2" charset="-122"/>
              </a:rPr>
              <a:t>Customers recognize this leadership, ranking PowerStore #1 in roadmap confidence over Pure, HPE, and NetApp.</a:t>
            </a:r>
          </a:p>
          <a:p>
            <a:pPr marL="0" marR="0">
              <a:lnSpc>
                <a:spcPct val="115000"/>
              </a:lnSpc>
              <a:spcAft>
                <a:spcPts val="800"/>
              </a:spcAft>
            </a:pPr>
            <a:endParaRPr lang="en-US" b="1"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Click #1: Future-Proof</a:t>
            </a: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These customers already understand the second key point we’ll cover today: PowerStore is a </a:t>
            </a:r>
            <a:r>
              <a:rPr lang="en-US" u="sng" kern="100">
                <a:effectLst/>
                <a:ea typeface="DengXian" panose="02010600030101010101" pitchFamily="2" charset="-122"/>
              </a:rPr>
              <a:t>future-proof</a:t>
            </a:r>
            <a:r>
              <a:rPr lang="en-US" kern="100">
                <a:effectLst/>
                <a:ea typeface="DengXian" panose="02010600030101010101" pitchFamily="2" charset="-122"/>
              </a:rPr>
              <a:t> platform built to help you adapt to evolving business needs.  Everything else on this slide ties back to that central idea </a:t>
            </a:r>
            <a:r>
              <a:rPr lang="en-US" b="1" i="1" kern="100">
                <a:effectLst/>
                <a:ea typeface="DengXian" panose="02010600030101010101" pitchFamily="2" charset="-122"/>
              </a:rPr>
              <a:t>– because future-readiness has been </a:t>
            </a:r>
            <a:r>
              <a:rPr lang="en-US" b="1" i="1" kern="100" err="1">
                <a:effectLst/>
                <a:ea typeface="DengXian" panose="02010600030101010101" pitchFamily="2" charset="-122"/>
              </a:rPr>
              <a:t>PowerStore’s</a:t>
            </a:r>
            <a:r>
              <a:rPr lang="en-US" b="1" i="1" kern="100">
                <a:effectLst/>
                <a:ea typeface="DengXian" panose="02010600030101010101" pitchFamily="2" charset="-122"/>
              </a:rPr>
              <a:t> defining principle since Day 1.</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It starts with ample performance headroom to handle the most demanding workloads, and a scale-up/scale-out architecture for quick and easy expansion.  </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i="1" kern="100">
                <a:effectLst/>
                <a:ea typeface="DengXian" panose="02010600030101010101" pitchFamily="2" charset="-122"/>
              </a:rPr>
              <a:t>But the real game-changer is Lifecycle Extension with ProSupport. </a:t>
            </a:r>
            <a:r>
              <a:rPr lang="en-US" kern="100">
                <a:effectLst/>
                <a:ea typeface="DengXian" panose="02010600030101010101" pitchFamily="2" charset="-122"/>
              </a:rPr>
              <a:t>This industry-leading program leverages </a:t>
            </a:r>
            <a:r>
              <a:rPr lang="en-US" kern="100" err="1">
                <a:effectLst/>
                <a:ea typeface="DengXian" panose="02010600030101010101" pitchFamily="2" charset="-122"/>
              </a:rPr>
              <a:t>PowerStore’s</a:t>
            </a:r>
            <a:r>
              <a:rPr lang="en-US" kern="100">
                <a:effectLst/>
                <a:ea typeface="DengXian" panose="02010600030101010101" pitchFamily="2" charset="-122"/>
              </a:rPr>
              <a:t> modular hardware and all-inclusive software to put modernization on autopilot – offering seamless technology transitions with full deployment services, cost-saving capacity refresh credits, and more.</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Simply put, with Lifecycle Extension with ProSupport, PowerStore may be the last storage platform you ever need to buy!</a:t>
            </a:r>
          </a:p>
          <a:p>
            <a:pPr marL="0" marR="0">
              <a:lnSpc>
                <a:spcPct val="115000"/>
              </a:lnSpc>
              <a:spcAft>
                <a:spcPts val="800"/>
              </a:spcAft>
            </a:pPr>
            <a:endParaRPr lang="en-US" b="1"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Click #2: Resilient</a:t>
            </a:r>
            <a:endParaRPr lang="en-US" kern="100">
              <a:effectLst/>
              <a:ea typeface="DengXian" panose="02010600030101010101" pitchFamily="2" charset="-122"/>
            </a:endParaRP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Security and resilience are mission-critical in today’s evolving threat landscape, and PowerStore is built to safeguard your data from corruption, loss, and cyber threats.</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Protect </a:t>
            </a:r>
            <a:r>
              <a:rPr lang="en-US" i="1" kern="100">
                <a:effectLst/>
                <a:ea typeface="DengXian" panose="02010600030101010101" pitchFamily="2" charset="-122"/>
              </a:rPr>
              <a:t>any</a:t>
            </a:r>
            <a:r>
              <a:rPr lang="en-US" kern="100">
                <a:effectLst/>
                <a:ea typeface="DengXian" panose="02010600030101010101" pitchFamily="2" charset="-122"/>
              </a:rPr>
              <a:t> workload with a powerful combination of local, remote, and cloud-based methods, easily customized through reusable Protection Policies that reduce effort and minimize the risk of human error.  </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You also get </a:t>
            </a:r>
            <a:r>
              <a:rPr lang="en-US" kern="100" err="1">
                <a:effectLst/>
                <a:ea typeface="DengXian" panose="02010600030101010101" pitchFamily="2" charset="-122"/>
              </a:rPr>
              <a:t>PowerStore’s</a:t>
            </a:r>
            <a:r>
              <a:rPr lang="en-US" kern="100">
                <a:effectLst/>
                <a:ea typeface="DengXian" panose="02010600030101010101" pitchFamily="2" charset="-122"/>
              </a:rPr>
              <a:t> Storage Direct Protection integration with Dell PowerProtect Data Domain. This unique “better solution” lets you manage backups and restores </a:t>
            </a:r>
            <a:r>
              <a:rPr lang="en-US" i="1" kern="100">
                <a:effectLst/>
                <a:ea typeface="DengXian" panose="02010600030101010101" pitchFamily="2" charset="-122"/>
              </a:rPr>
              <a:t>directly from PowerStore</a:t>
            </a:r>
            <a:r>
              <a:rPr lang="en-US" kern="100">
                <a:effectLst/>
                <a:ea typeface="DengXian" panose="02010600030101010101" pitchFamily="2" charset="-122"/>
              </a:rPr>
              <a:t> – with setup in only 90 seconds!</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And underpinning it all, PowerStore strengthens your </a:t>
            </a:r>
            <a:r>
              <a:rPr lang="en-US" b="1" kern="100">
                <a:effectLst/>
                <a:ea typeface="DengXian" panose="02010600030101010101" pitchFamily="2" charset="-122"/>
              </a:rPr>
              <a:t>Zero Trust</a:t>
            </a:r>
            <a:r>
              <a:rPr lang="en-US" kern="100">
                <a:effectLst/>
                <a:ea typeface="DengXian" panose="02010600030101010101" pitchFamily="2" charset="-122"/>
              </a:rPr>
              <a:t> cybersecurity initiatives with dozens of built-in safeguards. From </a:t>
            </a:r>
            <a:r>
              <a:rPr lang="en-US" b="1" kern="100">
                <a:effectLst/>
                <a:ea typeface="DengXian" panose="02010600030101010101" pitchFamily="2" charset="-122"/>
              </a:rPr>
              <a:t>Hardware Root of Trust </a:t>
            </a:r>
            <a:r>
              <a:rPr lang="en-US" kern="100">
                <a:effectLst/>
                <a:ea typeface="DengXian" panose="02010600030101010101" pitchFamily="2" charset="-122"/>
              </a:rPr>
              <a:t>to </a:t>
            </a:r>
            <a:r>
              <a:rPr lang="en-US" b="1" kern="100">
                <a:effectLst/>
                <a:ea typeface="DengXian" panose="02010600030101010101" pitchFamily="2" charset="-122"/>
              </a:rPr>
              <a:t>multi-factor authentication, encryption </a:t>
            </a:r>
            <a:r>
              <a:rPr lang="en-US" kern="100">
                <a:effectLst/>
                <a:ea typeface="DengXian" panose="02010600030101010101" pitchFamily="2" charset="-122"/>
              </a:rPr>
              <a:t>and more, PowerStore meets the stringent security requirements of the U.S. Department of Defense – and is listed on the </a:t>
            </a:r>
            <a:r>
              <a:rPr lang="en-US" b="1" kern="100">
                <a:effectLst/>
                <a:ea typeface="DengXian" panose="02010600030101010101" pitchFamily="2" charset="-122"/>
              </a:rPr>
              <a:t>DoD Approved Products List</a:t>
            </a:r>
            <a:r>
              <a:rPr lang="en-US" kern="100">
                <a:effectLst/>
                <a:ea typeface="DengXian" panose="02010600030101010101" pitchFamily="2" charset="-122"/>
              </a:rPr>
              <a:t>, unlike competitors such as Pure. </a:t>
            </a:r>
          </a:p>
          <a:p>
            <a:pPr marL="0" marR="0">
              <a:lnSpc>
                <a:spcPct val="115000"/>
              </a:lnSpc>
              <a:spcAft>
                <a:spcPts val="800"/>
              </a:spcAft>
            </a:pPr>
            <a:endParaRPr lang="en-US" b="1"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Click #3: Modern</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PowerStore is built for the modern data era, delivering superior results by combining today’s best storage technologies with a unique </a:t>
            </a:r>
            <a:r>
              <a:rPr lang="en-US" b="1" kern="100">
                <a:effectLst/>
                <a:ea typeface="DengXian" panose="02010600030101010101" pitchFamily="2" charset="-122"/>
              </a:rPr>
              <a:t>autonomous active/active architecture</a:t>
            </a:r>
            <a:r>
              <a:rPr lang="en-US" kern="100">
                <a:effectLst/>
                <a:ea typeface="DengXian" panose="02010600030101010101" pitchFamily="2" charset="-122"/>
              </a:rPr>
              <a:t> that optimizes performance and resiliency in the background. Unlike traditional arrays, PowerStore continuously adapts to changing demands, making it smarter, faster, and more efficient.</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Key innovations include:</a:t>
            </a:r>
          </a:p>
          <a:p>
            <a:pPr marL="0" marR="0">
              <a:lnSpc>
                <a:spcPct val="115000"/>
              </a:lnSpc>
              <a:spcAft>
                <a:spcPts val="800"/>
              </a:spcAft>
            </a:pPr>
            <a:endParaRPr lang="en-US" kern="100">
              <a:effectLst/>
              <a:ea typeface="DengXian" panose="02010600030101010101" pitchFamily="2" charset="-122"/>
            </a:endParaRPr>
          </a:p>
          <a:p>
            <a:pPr marL="285750" marR="0" lvl="0" indent="-285750">
              <a:lnSpc>
                <a:spcPct val="115000"/>
              </a:lnSpc>
              <a:spcAft>
                <a:spcPts val="800"/>
              </a:spcAft>
              <a:buSzPts val="1000"/>
              <a:buFont typeface="Arial" panose="020B0604020202020204" pitchFamily="34" charset="0"/>
              <a:buChar char="•"/>
              <a:tabLst>
                <a:tab pos="457200" algn="l"/>
              </a:tabLst>
            </a:pPr>
            <a:r>
              <a:rPr lang="en-US" b="0" u="sng" kern="100">
                <a:effectLst/>
                <a:ea typeface="DengXian" panose="02010600030101010101" pitchFamily="2" charset="-122"/>
              </a:rPr>
              <a:t>Dynamic Node Affinity</a:t>
            </a:r>
            <a:r>
              <a:rPr lang="en-US" b="0" u="none" kern="100">
                <a:effectLst/>
                <a:ea typeface="DengXian" panose="02010600030101010101" pitchFamily="2" charset="-122"/>
              </a:rPr>
              <a:t> </a:t>
            </a:r>
            <a:r>
              <a:rPr lang="en-US" kern="100">
                <a:effectLst/>
                <a:ea typeface="DengXian" panose="02010600030101010101" pitchFamily="2" charset="-122"/>
              </a:rPr>
              <a:t>– which fine-tunes performance by dynamically switching host paths between controllers for maximum efficiency, and</a:t>
            </a:r>
          </a:p>
          <a:p>
            <a:pPr marL="285750" marR="0" lvl="0" indent="-285750">
              <a:lnSpc>
                <a:spcPct val="115000"/>
              </a:lnSpc>
              <a:spcAft>
                <a:spcPts val="800"/>
              </a:spcAft>
              <a:buSzPts val="1000"/>
              <a:buFont typeface="Arial" panose="020B0604020202020204" pitchFamily="34" charset="0"/>
              <a:buChar char="•"/>
              <a:tabLst>
                <a:tab pos="457200" algn="l"/>
              </a:tabLst>
            </a:pPr>
            <a:r>
              <a:rPr lang="en-US" b="0" u="sng" kern="100">
                <a:effectLst/>
                <a:ea typeface="DengXian" panose="02010600030101010101" pitchFamily="2" charset="-122"/>
              </a:rPr>
              <a:t>Dynamic Resiliency Engine</a:t>
            </a:r>
            <a:r>
              <a:rPr lang="en-US" b="0" u="none" kern="100">
                <a:effectLst/>
                <a:ea typeface="DengXian" panose="02010600030101010101" pitchFamily="2" charset="-122"/>
              </a:rPr>
              <a:t> </a:t>
            </a:r>
            <a:r>
              <a:rPr lang="en-US" kern="100">
                <a:effectLst/>
                <a:ea typeface="DengXian" panose="02010600030101010101" pitchFamily="2" charset="-122"/>
              </a:rPr>
              <a:t>– A software-driven approach to redundancy that eliminates RAID group management, increasing availability while minimizing complexity. There’s no need for expensive drive packs either – you can add drives one at a time and even mix-and-match drive sizes for ultimate flexibility.</a:t>
            </a:r>
          </a:p>
          <a:p>
            <a:pPr marL="0" marR="0">
              <a:lnSpc>
                <a:spcPct val="115000"/>
              </a:lnSpc>
              <a:spcAft>
                <a:spcPts val="800"/>
              </a:spcAft>
            </a:pPr>
            <a:endParaRPr lang="en-US" kern="100">
              <a:effectLst/>
              <a:ea typeface="DengXian" panose="02010600030101010101" pitchFamily="2" charset="-122"/>
            </a:endParaRPr>
          </a:p>
          <a:p>
            <a:pPr>
              <a:lnSpc>
                <a:spcPct val="115000"/>
              </a:lnSpc>
              <a:spcAft>
                <a:spcPts val="816"/>
              </a:spcAft>
            </a:pPr>
            <a:r>
              <a:rPr lang="en-US" kern="100">
                <a:effectLst/>
                <a:ea typeface="DengXian" panose="02010600030101010101" pitchFamily="2" charset="-122"/>
              </a:rPr>
              <a:t>Best of all, PowerStore </a:t>
            </a:r>
            <a:r>
              <a:rPr lang="en-US" i="1" kern="100">
                <a:effectLst/>
                <a:ea typeface="DengXian" panose="02010600030101010101" pitchFamily="2" charset="-122"/>
              </a:rPr>
              <a:t>keeps</a:t>
            </a:r>
            <a:r>
              <a:rPr lang="en-US" kern="100">
                <a:effectLst/>
                <a:ea typeface="DengXian" panose="02010600030101010101" pitchFamily="2" charset="-122"/>
              </a:rPr>
              <a:t> evolving. The upcoming 4.1 release introduces even more AIOps advantages, enhanced resiliency, expanded file capabilities, and greater support for Unity customers transitioning to PowerStore – all delivered as a no-cost, non-disruptive upgrade.</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Click #4: Efficient</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err="1">
                <a:effectLst/>
                <a:ea typeface="DengXian" panose="02010600030101010101" pitchFamily="2" charset="-122"/>
              </a:rPr>
              <a:t>PowerStore’s</a:t>
            </a:r>
            <a:r>
              <a:rPr lang="en-US" kern="100">
                <a:effectLst/>
                <a:ea typeface="DengXian" panose="02010600030101010101" pitchFamily="2" charset="-122"/>
              </a:rPr>
              <a:t> intelligent architecture delivers 2x better efficiency than a leading competitor. Advanced always-on data reduction reduces capacity and energy costs with zero performance impact, thanks to hardware offload via integrated Intel </a:t>
            </a:r>
            <a:r>
              <a:rPr lang="en-US" kern="100" err="1">
                <a:effectLst/>
                <a:ea typeface="DengXian" panose="02010600030101010101" pitchFamily="2" charset="-122"/>
              </a:rPr>
              <a:t>QuickAssist</a:t>
            </a:r>
            <a:r>
              <a:rPr lang="en-US" kern="100">
                <a:effectLst/>
                <a:ea typeface="DengXian" panose="02010600030101010101" pitchFamily="2" charset="-122"/>
              </a:rPr>
              <a:t> technology. </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Industry-leading data reduction visibility and analytics</a:t>
            </a:r>
            <a:r>
              <a:rPr lang="en-US" kern="100">
                <a:effectLst/>
                <a:ea typeface="DengXian" panose="02010600030101010101" pitchFamily="2" charset="-122"/>
              </a:rPr>
              <a:t> provide long-term confidence in planning and purchasing.  And it’s all backed by the </a:t>
            </a:r>
            <a:r>
              <a:rPr lang="en-US" b="1" kern="100">
                <a:effectLst/>
                <a:ea typeface="DengXian" panose="02010600030101010101" pitchFamily="2" charset="-122"/>
              </a:rPr>
              <a:t>industry’s best data reduction guarantee</a:t>
            </a:r>
            <a:r>
              <a:rPr lang="en-US" kern="100">
                <a:effectLst/>
                <a:ea typeface="DengXian" panose="02010600030101010101" pitchFamily="2" charset="-122"/>
              </a:rPr>
              <a:t> – 5:1 on reducible data. No assessments. No exceptions. Just guaranteed savings and a faster path to ROI.</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Click #5: Easy to Use</a:t>
            </a:r>
          </a:p>
          <a:p>
            <a:pPr marL="0" marR="0">
              <a:lnSpc>
                <a:spcPct val="115000"/>
              </a:lnSpc>
              <a:spcAft>
                <a:spcPts val="800"/>
              </a:spcAft>
            </a:pP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And finally, despite its advanced capabilities, PowerStore remains incredibly simple to manage – earning yet another </a:t>
            </a:r>
            <a:r>
              <a:rPr lang="en-US" b="1" kern="100">
                <a:effectLst/>
                <a:ea typeface="DengXian" panose="02010600030101010101" pitchFamily="2" charset="-122"/>
              </a:rPr>
              <a:t>#1 NPS ranking for Ease of Use</a:t>
            </a:r>
            <a:r>
              <a:rPr lang="en-US" kern="100">
                <a:effectLst/>
                <a:ea typeface="DengXian" panose="02010600030101010101" pitchFamily="2" charset="-122"/>
              </a:rPr>
              <a:t>, ahead of Pure, HPE, and NetApp.</a:t>
            </a:r>
          </a:p>
          <a:p>
            <a:pPr marL="0" marR="0">
              <a:lnSpc>
                <a:spcPct val="115000"/>
              </a:lnSpc>
              <a:spcAft>
                <a:spcPts val="800"/>
              </a:spcAft>
            </a:pPr>
            <a:endParaRPr lang="en-US" b="0" u="none" kern="100">
              <a:effectLst/>
              <a:ea typeface="DengXian" panose="02010600030101010101" pitchFamily="2" charset="-122"/>
            </a:endParaRPr>
          </a:p>
          <a:p>
            <a:pPr marL="0" marR="0">
              <a:lnSpc>
                <a:spcPct val="115000"/>
              </a:lnSpc>
              <a:spcAft>
                <a:spcPts val="800"/>
              </a:spcAft>
            </a:pPr>
            <a:r>
              <a:rPr lang="en-US" kern="100" err="1">
                <a:effectLst/>
                <a:ea typeface="DengXian" panose="02010600030101010101" pitchFamily="2" charset="-122"/>
              </a:rPr>
              <a:t>PowerStore’s</a:t>
            </a:r>
            <a:r>
              <a:rPr lang="en-US" kern="100">
                <a:effectLst/>
                <a:ea typeface="DengXian" panose="02010600030101010101" pitchFamily="2" charset="-122"/>
              </a:rPr>
              <a:t> AI-driven simplicity works in three key ways:</a:t>
            </a:r>
          </a:p>
          <a:p>
            <a:pPr marL="0" marR="0">
              <a:lnSpc>
                <a:spcPct val="115000"/>
              </a:lnSpc>
              <a:spcAft>
                <a:spcPts val="800"/>
              </a:spcAft>
            </a:pPr>
            <a:endParaRPr lang="en-US" kern="100">
              <a:effectLst/>
              <a:ea typeface="DengXian" panose="02010600030101010101" pitchFamily="2" charset="-122"/>
            </a:endParaRPr>
          </a:p>
          <a:p>
            <a:pPr marL="342900" marR="0" lvl="0" indent="-342900">
              <a:lnSpc>
                <a:spcPct val="115000"/>
              </a:lnSpc>
              <a:spcAft>
                <a:spcPts val="800"/>
              </a:spcAft>
              <a:buFont typeface="+mj-lt"/>
              <a:buAutoNum type="arabicPeriod"/>
              <a:tabLst>
                <a:tab pos="457200" algn="l"/>
              </a:tabLst>
            </a:pPr>
            <a:r>
              <a:rPr lang="en-US" b="0" u="sng" kern="100">
                <a:effectLst/>
                <a:ea typeface="DengXian" panose="02010600030101010101" pitchFamily="2" charset="-122"/>
              </a:rPr>
              <a:t>Self-optimizing platform</a:t>
            </a:r>
            <a:r>
              <a:rPr lang="en-US" b="0" u="none" kern="100">
                <a:effectLst/>
                <a:ea typeface="DengXian" panose="02010600030101010101" pitchFamily="2" charset="-122"/>
              </a:rPr>
              <a:t> </a:t>
            </a:r>
            <a:r>
              <a:rPr lang="en-US" kern="100">
                <a:effectLst/>
                <a:ea typeface="DengXian" panose="02010600030101010101" pitchFamily="2" charset="-122"/>
              </a:rPr>
              <a:t>– Automatically tunes performance, efficiency, and availability, offloading dozens of manual tasks for up to 3x faster provisioning and 24% lower operational costs.</a:t>
            </a:r>
          </a:p>
          <a:p>
            <a:pPr marL="342900" marR="0" lvl="0" indent="-342900">
              <a:lnSpc>
                <a:spcPct val="115000"/>
              </a:lnSpc>
              <a:spcAft>
                <a:spcPts val="800"/>
              </a:spcAft>
              <a:buFont typeface="+mj-lt"/>
              <a:buAutoNum type="arabicPeriod"/>
              <a:tabLst>
                <a:tab pos="457200" algn="l"/>
              </a:tabLst>
            </a:pPr>
            <a:r>
              <a:rPr lang="en-US" b="0" u="sng" kern="100">
                <a:effectLst/>
                <a:ea typeface="DengXian" panose="02010600030101010101" pitchFamily="2" charset="-122"/>
              </a:rPr>
              <a:t>Built-in AIOps tools</a:t>
            </a:r>
            <a:r>
              <a:rPr lang="en-US" b="0" u="none" kern="100">
                <a:effectLst/>
                <a:ea typeface="DengXian" panose="02010600030101010101" pitchFamily="2" charset="-122"/>
              </a:rPr>
              <a:t> </a:t>
            </a:r>
            <a:r>
              <a:rPr lang="en-US" kern="100">
                <a:effectLst/>
                <a:ea typeface="DengXian" panose="02010600030101010101" pitchFamily="2" charset="-122"/>
              </a:rPr>
              <a:t>– AI accelerates issue resolution by up to 10x, reducing administrative effort to give you more time back in your day.</a:t>
            </a:r>
          </a:p>
          <a:p>
            <a:pPr marL="342900" marR="0" lvl="0" indent="-342900">
              <a:lnSpc>
                <a:spcPct val="115000"/>
              </a:lnSpc>
              <a:spcAft>
                <a:spcPts val="800"/>
              </a:spcAft>
              <a:buFont typeface="+mj-lt"/>
              <a:buAutoNum type="arabicPeriod"/>
              <a:tabLst>
                <a:tab pos="457200" algn="l"/>
              </a:tabLst>
            </a:pPr>
            <a:r>
              <a:rPr lang="en-US" b="0" u="sng" kern="100">
                <a:effectLst/>
                <a:ea typeface="DengXian" panose="02010600030101010101" pitchFamily="2" charset="-122"/>
              </a:rPr>
              <a:t>End-to-end ecosystem automation</a:t>
            </a:r>
            <a:r>
              <a:rPr lang="en-US" b="0" u="none" kern="100">
                <a:effectLst/>
                <a:ea typeface="DengXian" panose="02010600030101010101" pitchFamily="2" charset="-122"/>
              </a:rPr>
              <a:t> </a:t>
            </a:r>
            <a:r>
              <a:rPr lang="en-US" kern="100">
                <a:effectLst/>
                <a:ea typeface="DengXian" panose="02010600030101010101" pitchFamily="2" charset="-122"/>
              </a:rPr>
              <a:t>– Seamless VMware and DevOps integrations let you provision PowerStore from your preferred management or orchestration platform – or even empower end users with self-service storage.</a:t>
            </a:r>
          </a:p>
          <a:p>
            <a:pPr marL="0" marR="0">
              <a:lnSpc>
                <a:spcPct val="115000"/>
              </a:lnSpc>
              <a:spcAft>
                <a:spcPts val="800"/>
              </a:spcAft>
            </a:pPr>
            <a:endParaRPr lang="en-US" b="1"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Conclusion</a:t>
            </a:r>
          </a:p>
          <a:p>
            <a:pPr marL="0" marR="0">
              <a:lnSpc>
                <a:spcPct val="115000"/>
              </a:lnSpc>
              <a:spcAft>
                <a:spcPts val="800"/>
              </a:spcAft>
            </a:pPr>
            <a:endParaRPr lang="en-US" kern="100">
              <a:effectLst/>
              <a:ea typeface="DengXian" panose="02010600030101010101" pitchFamily="2" charset="-122"/>
            </a:endParaRPr>
          </a:p>
          <a:p>
            <a:pPr>
              <a:defRPr/>
            </a:pPr>
            <a:r>
              <a:rPr lang="en-US" kern="100">
                <a:effectLst/>
                <a:ea typeface="DengXian" panose="02010600030101010101" pitchFamily="2" charset="-122"/>
              </a:rPr>
              <a:t>PowerStore is the #1 choice for modern enterprise storage, future-proofing your business with an intelligent, resilient, and easy-to-use solution. Backed by Dell’s industry-leading support and innovation, PowerStore is the smart, secure, and scalable choice for businesses that refuse to compromise on storage.</a:t>
            </a:r>
            <a:br>
              <a:rPr lang="en-US" kern="100">
                <a:effectLst/>
                <a:ea typeface="DengXian" panose="02010600030101010101" pitchFamily="2" charset="-122"/>
              </a:rPr>
            </a:br>
            <a:br>
              <a:rPr lang="en-US" kern="100">
                <a:effectLst/>
                <a:ea typeface="DengXian" panose="02010600030101010101" pitchFamily="2" charset="-122"/>
              </a:rPr>
            </a:br>
            <a:r>
              <a:rPr lang="en-US" b="1"/>
              <a:t>*******************************</a:t>
            </a:r>
          </a:p>
          <a:p>
            <a:pPr marL="0" marR="0" lvl="0" indent="0" algn="l" defTabSz="914400">
              <a:lnSpc>
                <a:spcPct val="100000"/>
              </a:lnSpc>
              <a:spcBef>
                <a:spcPts val="0"/>
              </a:spcBef>
              <a:spcAft>
                <a:spcPts val="0"/>
              </a:spcAft>
              <a:buClrTx/>
              <a:buSzTx/>
              <a:buFontTx/>
              <a:buNone/>
              <a:tabLst/>
              <a:defRPr/>
            </a:pPr>
            <a:r>
              <a:rPr lang="en-US" b="0"/>
              <a:t>1</a:t>
            </a:r>
            <a:r>
              <a:rPr lang="en-US"/>
              <a:t> – </a:t>
            </a:r>
            <a:r>
              <a:rPr lang="en-US" b="0" i="0"/>
              <a:t>Source: Internal Dell data, 2025</a:t>
            </a:r>
            <a:endParaRPr lang="en-US" b="0"/>
          </a:p>
          <a:p>
            <a:pPr defTabSz="685766" fontAlgn="t">
              <a:spcBef>
                <a:spcPts val="225"/>
              </a:spcBef>
              <a:defRPr/>
            </a:pPr>
            <a:r>
              <a:rPr lang="en-US"/>
              <a:t>2 – </a:t>
            </a:r>
            <a:r>
              <a:rPr lang="en-US">
                <a:ea typeface="Times New Roman" panose="02020603050405020304" pitchFamily="18" charset="0"/>
              </a:rPr>
              <a:t>Based on Dell Technologies analysis in October 2023 using double-blinded, competitive benchmark Net Promoter Score (NPS) data gathered by third-party commissioned by Dell for 1H FY24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3 – Based on Dell industry analysis, November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4 – </a:t>
            </a:r>
            <a:r>
              <a:rPr lang="en-US"/>
              <a:t>Based on Dell internal analysis, March 2024</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5 – </a:t>
            </a:r>
            <a:r>
              <a:rPr lang="en-US">
                <a:ea typeface="Times New Roman" panose="02020603050405020304" pitchFamily="18" charset="0"/>
              </a:rPr>
              <a:t>Based on Dell Technologies analysis in October 2023 using double-blinded, competitive benchmark Net Promoter Score (NPS) data gathered by third-party commissioned by Dell for 1H FY24 </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6 – </a:t>
            </a:r>
            <a:r>
              <a:rPr lang="en-US"/>
              <a:t>5:1 average rate guaranteed for reducible data across customer applications. Rates for individual applications may vary. See Future-Proof Program terms and conditions for details.</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7 – </a:t>
            </a:r>
            <a:r>
              <a:rPr lang="en-US"/>
              <a:t>Based on a Prowess report commissioned by Dell Technologies, “Choose High Data-Efficiency Technology for Lower Storage TCO”, May 2024. Actual results may vary</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8 – </a:t>
            </a:r>
            <a:r>
              <a:rPr lang="en-US"/>
              <a:t>Based on a Prowess report commissioned by Dell Technologies, “Choose High Data-Efficiency Technology for Lower Storage TCO”, May 2024. Actual results may vary</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9 – </a:t>
            </a:r>
            <a:r>
              <a:rPr lang="en-US"/>
              <a:t>IDC: The Business Value of PowerStore, March 2023</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10 – </a:t>
            </a:r>
            <a:r>
              <a:rPr lang="en-US">
                <a:ea typeface="Times New Roman" panose="02020603050405020304" pitchFamily="18" charset="0"/>
              </a:rPr>
              <a:t>Based on Dell Technologies analysis in October 2023 using double-blinded, competitive benchmark Net Promoter Score (NPS) data gathered by third-party commissioned by Dell for 1H FY24 </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11 – </a:t>
            </a:r>
            <a:r>
              <a:rPr lang="en-US"/>
              <a:t>Based on Prowess Consulting Report, May 2024, comparing Dell PowerStore 1200T to similarly configured storage platform from a major competitor. Actual results may var</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12 – </a:t>
            </a:r>
            <a:r>
              <a:rPr lang="en-US"/>
              <a:t>IDC: The Business Value of PowerStore, March 2023</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a:effectLst/>
                <a:ea typeface="DengXian" panose="02010600030101010101" pitchFamily="2" charset="-122"/>
              </a:rPr>
              <a:t>13 – </a:t>
            </a:r>
            <a:r>
              <a:rPr lang="en-US"/>
              <a:t>Based on an April 2020 Principled Technologies Report commissioned by Dell , “Dell Infrastructure Observability streamlined the user experience in five cloud-based storage preventive management tasks.</a:t>
            </a: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kern="100">
              <a:effectLst/>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kern="100">
              <a:effectLst/>
              <a:ea typeface="DengXian" panose="02010600030101010101" pitchFamily="2" charset="-122"/>
            </a:endParaRPr>
          </a:p>
          <a:p>
            <a:endParaRPr lang="en-US"/>
          </a:p>
        </p:txBody>
      </p:sp>
    </p:spTree>
    <p:extLst>
      <p:ext uri="{BB962C8B-B14F-4D97-AF65-F5344CB8AC3E}">
        <p14:creationId xmlns:p14="http://schemas.microsoft.com/office/powerpoint/2010/main" val="25213859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EEB29-07D3-CA76-91F6-28C43D756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55650F-20A2-8980-25F2-23F159289F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77B4F4-D620-731D-147B-F397B35CB5B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36855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Diatype"/>
              </a:rPr>
              <a:t>As organizations seek greater control over their data, they are rethinking IT architectures to address evolving needs. Key areas of focus include: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000000"/>
              </a:solidFill>
              <a:effectLst/>
              <a:latin typeface="Diatype"/>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a:solidFill>
                  <a:srgbClr val="000000"/>
                </a:solidFill>
                <a:effectLst/>
                <a:latin typeface="Diatype"/>
              </a:rPr>
              <a:t>Support diverse workloads: </a:t>
            </a:r>
            <a:r>
              <a:rPr lang="en-US" b="0" i="0">
                <a:solidFill>
                  <a:srgbClr val="000000"/>
                </a:solidFill>
                <a:effectLst/>
                <a:latin typeface="Diatype"/>
              </a:rPr>
              <a:t>Modern businesses manage a wide variety of workloads, from legacy systems to cutting-edge applications. These span on-premises and cloud environments, requiring flexible performance solutions tailored to different locations and demands.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a:solidFill>
                <a:srgbClr val="000000"/>
              </a:solidFill>
              <a:effectLst/>
              <a:latin typeface="Diatype"/>
            </a:endParaRPr>
          </a:p>
          <a:p>
            <a:pPr marL="171450" indent="-171450" algn="l">
              <a:lnSpc>
                <a:spcPts val="1800"/>
              </a:lnSpc>
              <a:buFont typeface="Arial" panose="020B0604020202020204" pitchFamily="34" charset="0"/>
              <a:buChar char="•"/>
            </a:pPr>
            <a:r>
              <a:rPr lang="en-US" b="1" i="0">
                <a:solidFill>
                  <a:srgbClr val="000000"/>
                </a:solidFill>
                <a:effectLst/>
                <a:latin typeface="Diatype"/>
              </a:rPr>
              <a:t>Shift towards disaggregated infrastructure: </a:t>
            </a:r>
            <a:r>
              <a:rPr lang="en-US" b="0" i="0">
                <a:solidFill>
                  <a:srgbClr val="000000"/>
                </a:solidFill>
                <a:effectLst/>
                <a:latin typeface="Diatype"/>
              </a:rPr>
              <a:t>To enhance scalability, efficiency, and cost-effectiveness, many are moving away from vendor lock-in. Disaggregated infrastructure allows businesses to deploy resources strategically and efficiently, aligning with specific workload needs.</a:t>
            </a:r>
          </a:p>
          <a:p>
            <a:pPr marL="171450" indent="-171450" algn="l">
              <a:lnSpc>
                <a:spcPts val="1800"/>
              </a:lnSpc>
              <a:buFont typeface="Arial" panose="020B0604020202020204" pitchFamily="34" charset="0"/>
              <a:buChar char="•"/>
            </a:pPr>
            <a:endParaRPr lang="en-US" b="1" i="0">
              <a:solidFill>
                <a:srgbClr val="000000"/>
              </a:solidFill>
              <a:effectLst/>
              <a:latin typeface="Diatype"/>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a:solidFill>
                  <a:srgbClr val="000000"/>
                </a:solidFill>
                <a:effectLst/>
                <a:latin typeface="Diatype"/>
              </a:rPr>
              <a:t>Simplify IT operations: </a:t>
            </a:r>
            <a:r>
              <a:rPr lang="en-US" b="0" i="0">
                <a:solidFill>
                  <a:srgbClr val="000000"/>
                </a:solidFill>
                <a:effectLst/>
                <a:latin typeface="Diatype"/>
              </a:rPr>
              <a:t>As IT environments grow more complex, the need for simplicity becomes all the more apparent. Overly complex systems can lead to inefficiencies, increased costs, and slower innovation. Automation and integration are essential in simplifying operations, and this is where we see the power of AIOps, or Artificial Intelligence for IT Operations, stepping 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i="0">
              <a:solidFill>
                <a:srgbClr val="000000"/>
              </a:solidFill>
              <a:effectLst/>
              <a:latin typeface="Diatype"/>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a:solidFill>
                  <a:srgbClr val="000000"/>
                </a:solidFill>
                <a:effectLst/>
                <a:latin typeface="Diatype"/>
              </a:rPr>
              <a:t>Secure critical assets everywhere: </a:t>
            </a:r>
            <a:r>
              <a:rPr lang="en-US" b="0" i="0">
                <a:solidFill>
                  <a:srgbClr val="000000"/>
                </a:solidFill>
                <a:effectLst/>
                <a:latin typeface="Diatype"/>
              </a:rPr>
              <a:t>Of course, none of this matters if your data and assets aren’t secure. Organizations are facing increasing pressures to protect against outages, cyberattacks, and other security risks. The need for comprehensive data protection has never been greater.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000000"/>
              </a:solidFill>
              <a:effectLst/>
              <a:latin typeface="Diatyp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00000"/>
                </a:solidFill>
                <a:effectLst/>
                <a:latin typeface="Diatype"/>
              </a:rPr>
              <a:t>Infrastructure agility keeps your business moving forward. </a:t>
            </a:r>
            <a:r>
              <a:rPr lang="en-US">
                <a:effectLst/>
              </a:rPr>
              <a:t>As technology evolves rapidly, organizations must future-proof their storage infrastructure to keep up with changing demands. This means investing in smart solutions that can scale, integrate with emerging technologies, and provide maximum resiliency in case of disruptions or disasters. </a:t>
            </a:r>
            <a:r>
              <a:rPr lang="en-US" b="0" i="0">
                <a:solidFill>
                  <a:srgbClr val="000000"/>
                </a:solidFill>
                <a:effectLst/>
                <a:latin typeface="Diatype"/>
              </a:rPr>
              <a:t>This is why it’s crucial to go beyond a simple storage provider. You need a trusted partner who offers flexible infrastructure, seamless management, robust security, and support for long-term growth.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000000"/>
              </a:solidFill>
              <a:effectLst/>
              <a:latin typeface="Diatyp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43F8F-83C4-4F49-AE39-D065794834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8849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100" b="1">
                <a:effectLst/>
              </a:rPr>
              <a:t>Key Takeaway</a:t>
            </a:r>
            <a:endParaRPr lang="en-US" sz="1100" b="0">
              <a:effectLst/>
            </a:endParaRPr>
          </a:p>
          <a:p>
            <a:pPr rtl="0"/>
            <a:r>
              <a:rPr lang="en-US" sz="1100">
                <a:effectLst/>
              </a:rPr>
              <a:t>Smarsh modernized its legacy data center infrastructure with Dell Technologies solutions to enhance scalability, reduce costs, optimize performance, and boost resilience, enabling innovation and operational efficiency.</a:t>
            </a:r>
            <a:br>
              <a:rPr lang="en-US" sz="1100"/>
            </a:br>
            <a:endParaRPr lang="en-US" sz="1100"/>
          </a:p>
          <a:p>
            <a:pPr rtl="0"/>
            <a:r>
              <a:rPr lang="en-US" sz="1100" b="1">
                <a:effectLst/>
              </a:rPr>
              <a:t>Situation</a:t>
            </a:r>
            <a:endParaRPr lang="en-US" sz="1100" b="1"/>
          </a:p>
          <a:p>
            <a:pPr rtl="0"/>
            <a:r>
              <a:rPr lang="en-US" sz="1100">
                <a:effectLst/>
              </a:rPr>
              <a:t>Smarsh, a leader in communications data and intelligence, needed to modernize its legacy systems to handle rapid data growth. The existing setup hindered efficiency, compliance, and innovation. They required a high-performance, scalable, and secure solution to store 10–15TB of daily data and support compliance in highly regulated industries.</a:t>
            </a:r>
            <a:endParaRPr lang="en-US" sz="1100"/>
          </a:p>
          <a:p>
            <a:pPr rtl="0"/>
            <a:endParaRPr lang="en-US" sz="1100" b="1">
              <a:effectLst/>
            </a:endParaRPr>
          </a:p>
          <a:p>
            <a:pPr rtl="0"/>
            <a:r>
              <a:rPr lang="en-US" sz="1100" b="1">
                <a:effectLst/>
              </a:rPr>
              <a:t>Challenges</a:t>
            </a:r>
            <a:endParaRPr lang="en-US" sz="1100" b="1"/>
          </a:p>
          <a:p>
            <a:pPr>
              <a:buFont typeface="Arial" panose="020B0604020202020204" pitchFamily="34" charset="0"/>
              <a:buChar char="•"/>
            </a:pPr>
            <a:r>
              <a:rPr lang="en-US" sz="1100" b="1">
                <a:effectLst/>
              </a:rPr>
              <a:t>  Legacy Limitations</a:t>
            </a:r>
            <a:r>
              <a:rPr lang="en-US" sz="1100">
                <a:effectLst/>
              </a:rPr>
              <a:t>: Outdated systems couldn't meet growing data demands. </a:t>
            </a:r>
            <a:endParaRPr lang="en-US" sz="1100"/>
          </a:p>
          <a:p>
            <a:pPr>
              <a:buFont typeface="Arial" panose="020B0604020202020204" pitchFamily="34" charset="0"/>
              <a:buChar char="•"/>
            </a:pPr>
            <a:r>
              <a:rPr lang="en-US" sz="1100" b="1">
                <a:effectLst/>
              </a:rPr>
              <a:t>  High Costs</a:t>
            </a:r>
            <a:r>
              <a:rPr lang="en-US" sz="1100">
                <a:effectLst/>
              </a:rPr>
              <a:t>: Inefficiencies led to high latency, increased expenses, and operational challenges. </a:t>
            </a:r>
            <a:endParaRPr lang="en-US" sz="1100"/>
          </a:p>
          <a:p>
            <a:pPr>
              <a:buFont typeface="Arial" panose="020B0604020202020204" pitchFamily="34" charset="0"/>
              <a:buChar char="•"/>
            </a:pPr>
            <a:r>
              <a:rPr lang="en-US" sz="1100" b="1">
                <a:effectLst/>
              </a:rPr>
              <a:t>  Data Security Risks</a:t>
            </a:r>
            <a:r>
              <a:rPr lang="en-US" sz="1100">
                <a:effectLst/>
              </a:rPr>
              <a:t>: Protecting sensitive data at scale while meeting compliance was critical. </a:t>
            </a:r>
            <a:endParaRPr lang="en-US" sz="1100"/>
          </a:p>
          <a:p>
            <a:pPr>
              <a:buFont typeface="Arial" panose="020B0604020202020204" pitchFamily="34" charset="0"/>
              <a:buChar char="•"/>
            </a:pPr>
            <a:r>
              <a:rPr lang="en-US" sz="1100" b="1">
                <a:effectLst/>
              </a:rPr>
              <a:t>  Scaling Issues</a:t>
            </a:r>
            <a:r>
              <a:rPr lang="en-US" sz="1100">
                <a:effectLst/>
              </a:rPr>
              <a:t>: Lacked flexibility to adapt to evolving workloads.</a:t>
            </a:r>
            <a:endParaRPr lang="en-US" sz="1100"/>
          </a:p>
          <a:p>
            <a:pPr rtl="0"/>
            <a:endParaRPr lang="en-US" sz="1100" b="1">
              <a:effectLst/>
            </a:endParaRPr>
          </a:p>
          <a:p>
            <a:pPr rtl="0"/>
            <a:r>
              <a:rPr lang="en-US" sz="1100" b="1">
                <a:effectLst/>
              </a:rPr>
              <a:t>Solution</a:t>
            </a:r>
            <a:endParaRPr lang="en-US" sz="1100" b="1"/>
          </a:p>
          <a:p>
            <a:pPr rtl="0"/>
            <a:r>
              <a:rPr lang="en-US" sz="1100">
                <a:effectLst/>
              </a:rPr>
              <a:t>Smarsh partnered with Dell Technologies to implement a modern, scalable architecture, leveraging advanced solutions such as:</a:t>
            </a:r>
          </a:p>
          <a:p>
            <a:pPr rtl="0"/>
            <a:endParaRPr lang="en-US" sz="1100"/>
          </a:p>
          <a:p>
            <a:pPr>
              <a:buFont typeface="Arial" panose="020B0604020202020204" pitchFamily="34" charset="0"/>
              <a:buChar char="•"/>
            </a:pPr>
            <a:r>
              <a:rPr lang="en-US" sz="1100" b="1">
                <a:effectLst/>
              </a:rPr>
              <a:t>  Dell </a:t>
            </a:r>
            <a:r>
              <a:rPr lang="en-US" sz="1100" b="1" err="1">
                <a:effectLst/>
              </a:rPr>
              <a:t>PowerMax</a:t>
            </a:r>
            <a:r>
              <a:rPr lang="en-US" sz="1100">
                <a:effectLst/>
              </a:rPr>
              <a:t> for performance, low latency, and intelligent optimizations. </a:t>
            </a:r>
            <a:endParaRPr lang="en-US" sz="1100"/>
          </a:p>
          <a:p>
            <a:pPr>
              <a:buFont typeface="Arial" panose="020B0604020202020204" pitchFamily="34" charset="0"/>
              <a:buChar char="•"/>
            </a:pPr>
            <a:r>
              <a:rPr lang="en-US" sz="1100" b="1">
                <a:effectLst/>
              </a:rPr>
              <a:t>  Dell </a:t>
            </a:r>
            <a:r>
              <a:rPr lang="en-US" sz="1100" b="1" err="1">
                <a:effectLst/>
              </a:rPr>
              <a:t>PowerStore</a:t>
            </a:r>
            <a:r>
              <a:rPr lang="en-US" sz="1100">
                <a:effectLst/>
              </a:rPr>
              <a:t> for scalable, dense, all-flash storage. </a:t>
            </a:r>
            <a:endParaRPr lang="en-US" sz="1100"/>
          </a:p>
          <a:p>
            <a:pPr>
              <a:buFont typeface="Arial" panose="020B0604020202020204" pitchFamily="34" charset="0"/>
              <a:buChar char="•"/>
            </a:pPr>
            <a:r>
              <a:rPr lang="en-US" sz="1100" b="1">
                <a:effectLst/>
              </a:rPr>
              <a:t>  Dell PowerProtect Cyber Recovery</a:t>
            </a:r>
            <a:r>
              <a:rPr lang="en-US" sz="1100">
                <a:effectLst/>
              </a:rPr>
              <a:t> for secure backups and cyber resilience. </a:t>
            </a:r>
            <a:endParaRPr lang="en-US" sz="1100"/>
          </a:p>
          <a:p>
            <a:pPr>
              <a:buFont typeface="Arial" panose="020B0604020202020204" pitchFamily="34" charset="0"/>
              <a:buChar char="•"/>
            </a:pPr>
            <a:r>
              <a:rPr lang="en-US" sz="1100" b="1">
                <a:effectLst/>
              </a:rPr>
              <a:t>  Dell APEX Subscriptions</a:t>
            </a:r>
            <a:r>
              <a:rPr lang="en-US" sz="1100">
                <a:effectLst/>
              </a:rPr>
              <a:t> for flexible, on-demand scalability. </a:t>
            </a:r>
            <a:endParaRPr lang="en-US" sz="1100"/>
          </a:p>
          <a:p>
            <a:pPr>
              <a:buFont typeface="Arial" panose="020B0604020202020204" pitchFamily="34" charset="0"/>
              <a:buChar char="•"/>
            </a:pPr>
            <a:r>
              <a:rPr lang="en-US" sz="1100" b="1">
                <a:effectLst/>
              </a:rPr>
              <a:t>  Dell AIOps</a:t>
            </a:r>
            <a:r>
              <a:rPr lang="en-US" sz="1100">
                <a:effectLst/>
              </a:rPr>
              <a:t> for proactive monitoring and predictive maintenance.</a:t>
            </a:r>
            <a:endParaRPr lang="en-US" sz="1100"/>
          </a:p>
          <a:p>
            <a:pPr rtl="0"/>
            <a:endParaRPr lang="en-US" sz="1100" b="1">
              <a:effectLst/>
            </a:endParaRPr>
          </a:p>
          <a:p>
            <a:pPr rtl="0"/>
            <a:r>
              <a:rPr lang="en-US" sz="1100" b="1">
                <a:effectLst/>
              </a:rPr>
              <a:t>Benefits</a:t>
            </a:r>
            <a:endParaRPr lang="en-US" sz="1100" b="1"/>
          </a:p>
          <a:p>
            <a:pPr>
              <a:buFont typeface="Arial" panose="020B0604020202020204" pitchFamily="34" charset="0"/>
              <a:buChar char="•"/>
            </a:pPr>
            <a:r>
              <a:rPr lang="en-US" sz="1100">
                <a:effectLst/>
              </a:rPr>
              <a:t>  Reduced data center footprint by 67%, from 17 racks to 1. </a:t>
            </a:r>
            <a:endParaRPr lang="en-US" sz="1100"/>
          </a:p>
          <a:p>
            <a:pPr>
              <a:buFont typeface="Arial" panose="020B0604020202020204" pitchFamily="34" charset="0"/>
              <a:buChar char="•"/>
            </a:pPr>
            <a:r>
              <a:rPr lang="en-US" sz="1100">
                <a:effectLst/>
              </a:rPr>
              <a:t>  Lowered operational costs by over $200k per month. </a:t>
            </a:r>
            <a:endParaRPr lang="en-US" sz="1100"/>
          </a:p>
          <a:p>
            <a:pPr>
              <a:buFont typeface="Arial" panose="020B0604020202020204" pitchFamily="34" charset="0"/>
              <a:buChar char="•"/>
            </a:pPr>
            <a:r>
              <a:rPr lang="en-US" sz="1100">
                <a:effectLst/>
              </a:rPr>
              <a:t>  Improved latency by 10x for faster data access. </a:t>
            </a:r>
            <a:endParaRPr lang="en-US" sz="1100"/>
          </a:p>
          <a:p>
            <a:pPr>
              <a:buFont typeface="Arial" panose="020B0604020202020204" pitchFamily="34" charset="0"/>
              <a:buChar char="•"/>
            </a:pPr>
            <a:r>
              <a:rPr lang="en-US" sz="1100">
                <a:effectLst/>
              </a:rPr>
              <a:t>  Automated IT operations through predictive analytics. </a:t>
            </a:r>
            <a:endParaRPr lang="en-US" sz="1100"/>
          </a:p>
          <a:p>
            <a:pPr>
              <a:buFont typeface="Arial" panose="020B0604020202020204" pitchFamily="34" charset="0"/>
              <a:buChar char="•"/>
            </a:pPr>
            <a:r>
              <a:rPr lang="en-US" sz="1100">
                <a:effectLst/>
              </a:rPr>
              <a:t>  Secured critical workloads with immutable backups. </a:t>
            </a:r>
            <a:endParaRPr lang="en-US" sz="1100"/>
          </a:p>
          <a:p>
            <a:pPr>
              <a:buFont typeface="Arial" panose="020B0604020202020204" pitchFamily="34" charset="0"/>
              <a:buChar char="•"/>
            </a:pPr>
            <a:r>
              <a:rPr lang="en-US" sz="1100">
                <a:effectLst/>
              </a:rPr>
              <a:t>  Scalable infrastructure and effortless resource adjustments with Dell APEX. </a:t>
            </a:r>
            <a:endParaRPr lang="en-US" sz="1100"/>
          </a:p>
          <a:p>
            <a:pPr>
              <a:buFont typeface="Arial" panose="020B0604020202020204" pitchFamily="34" charset="0"/>
              <a:buChar char="•"/>
            </a:pPr>
            <a:r>
              <a:rPr lang="en-US" sz="1100">
                <a:effectLst/>
              </a:rPr>
              <a:t>  Reduced admin overhead, enabling the IT team to focus on innovation. </a:t>
            </a:r>
            <a:endParaRPr lang="en-US" sz="1100"/>
          </a:p>
          <a:p>
            <a:pPr rtl="0"/>
            <a:endParaRPr lang="en-US" sz="1100" b="1">
              <a:effectLst/>
            </a:endParaRPr>
          </a:p>
          <a:p>
            <a:pPr rtl="0"/>
            <a:r>
              <a:rPr lang="en-US" sz="1100" b="1">
                <a:effectLst/>
              </a:rPr>
              <a:t>Significance of the Partnership</a:t>
            </a:r>
            <a:endParaRPr lang="en-US" sz="1100" b="1"/>
          </a:p>
          <a:p>
            <a:pPr rtl="0"/>
            <a:r>
              <a:rPr lang="en-US" sz="1100">
                <a:effectLst/>
              </a:rPr>
              <a:t>The partnership between Smarsh and Dell went beyond technology, ensuring smooth data center relocation and providing cutting-edge, AI-driven features for future innovation.</a:t>
            </a:r>
            <a:endParaRPr lang="en-US" sz="1100"/>
          </a:p>
          <a:p>
            <a:pPr algn="l"/>
            <a:endParaRPr lang="en-US" sz="1800" b="0" i="0" u="none" strike="noStrike" baseline="0">
              <a:latin typeface="Roboto-Regular"/>
            </a:endParaRPr>
          </a:p>
        </p:txBody>
      </p:sp>
    </p:spTree>
    <p:extLst>
      <p:ext uri="{BB962C8B-B14F-4D97-AF65-F5344CB8AC3E}">
        <p14:creationId xmlns:p14="http://schemas.microsoft.com/office/powerpoint/2010/main" val="16750220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111BE-11F9-7FA3-E167-93CBE6945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385ED-306E-8037-0191-7B85701A1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4C01B0-C33A-2CAA-B368-5DD8AD0CCA9E}"/>
              </a:ext>
            </a:extLst>
          </p:cNvPr>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kern="100">
                <a:effectLst/>
                <a:latin typeface="Aptos" panose="020B0004020202020204" pitchFamily="34" charset="0"/>
                <a:ea typeface="DengXian" panose="02010600030101010101" pitchFamily="2" charset="-122"/>
                <a:cs typeface="Times New Roman" panose="02020603050405020304" pitchFamily="18" charset="0"/>
              </a:rPr>
              <a:t>Next, we’ll focus on how </a:t>
            </a:r>
            <a:r>
              <a:rPr lang="en-US" sz="1000" kern="100" err="1">
                <a:effectLst/>
                <a:latin typeface="Aptos" panose="020B0004020202020204" pitchFamily="34" charset="0"/>
                <a:ea typeface="DengXian" panose="02010600030101010101" pitchFamily="2" charset="-122"/>
                <a:cs typeface="Times New Roman" panose="02020603050405020304" pitchFamily="18" charset="0"/>
              </a:rPr>
              <a:t>PowerMax</a:t>
            </a:r>
            <a:r>
              <a:rPr lang="en-US" sz="1000" kern="100">
                <a:effectLst/>
                <a:latin typeface="Aptos" panose="020B0004020202020204" pitchFamily="34" charset="0"/>
                <a:ea typeface="DengXian" panose="02010600030101010101" pitchFamily="2" charset="-122"/>
                <a:cs typeface="Times New Roman" panose="02020603050405020304" pitchFamily="18" charset="0"/>
              </a:rPr>
              <a:t> is designed to address your mission-critical storage challenges by combining a powerful architecture, intelligent automation, and trusted innovation.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kern="100">
              <a:effectLst/>
              <a:latin typeface="Aptos" panose="020B0004020202020204" pitchFamily="34" charset="0"/>
              <a:ea typeface="DengXian" panose="02010600030101010101" pitchFamily="2" charset="-122"/>
              <a:cs typeface="Times New Roman" panose="02020603050405020304" pitchFamily="18"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kern="100">
                <a:effectLst/>
                <a:latin typeface="Aptos" panose="020B0004020202020204" pitchFamily="34" charset="0"/>
                <a:ea typeface="DengXian" panose="02010600030101010101" pitchFamily="2" charset="-122"/>
                <a:cs typeface="Times New Roman" panose="02020603050405020304" pitchFamily="18" charset="0"/>
              </a:rPr>
              <a:t>Let’s dive in.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p>
            <a:pPr marL="0" marR="0"/>
            <a:r>
              <a:rPr lang="en-US" sz="1000" kern="100" err="1">
                <a:effectLst/>
                <a:latin typeface="Aptos" panose="020B0004020202020204" pitchFamily="34" charset="0"/>
                <a:ea typeface="DengXian" panose="02010600030101010101" pitchFamily="2" charset="-122"/>
                <a:cs typeface="Times New Roman" panose="02020603050405020304" pitchFamily="18" charset="0"/>
              </a:rPr>
              <a:t>PowerMax</a:t>
            </a:r>
            <a:r>
              <a:rPr lang="en-US" sz="1000" kern="100">
                <a:effectLst/>
                <a:latin typeface="Aptos" panose="020B0004020202020204" pitchFamily="34" charset="0"/>
                <a:ea typeface="DengXian" panose="02010600030101010101" pitchFamily="2" charset="-122"/>
                <a:cs typeface="Times New Roman" panose="02020603050405020304" pitchFamily="18" charset="0"/>
              </a:rPr>
              <a:t> is built on three key pillars:</a:t>
            </a:r>
          </a:p>
          <a:p>
            <a:pPr marL="0" marR="0"/>
            <a:endParaRPr lang="en-US" sz="1000" kern="100">
              <a:effectLst/>
              <a:latin typeface="Aptos" panose="020B0004020202020204" pitchFamily="34" charset="0"/>
              <a:ea typeface="DengXian" panose="02010600030101010101" pitchFamily="2" charset="-122"/>
              <a:cs typeface="Times New Roman" panose="02020603050405020304" pitchFamily="18" charset="0"/>
            </a:endParaRPr>
          </a:p>
          <a:p>
            <a:pPr marL="342900" marR="0" lvl="0" indent="-342900">
              <a:buFont typeface="+mj-lt"/>
              <a:buAutoNum type="arabicPeriod"/>
              <a:tabLst>
                <a:tab pos="457200" algn="l"/>
              </a:tabLst>
            </a:pPr>
            <a:r>
              <a:rPr lang="en-US" sz="1000" b="1" kern="100">
                <a:effectLst/>
                <a:latin typeface="Aptos" panose="020B0004020202020204" pitchFamily="34" charset="0"/>
                <a:ea typeface="DengXian" panose="02010600030101010101" pitchFamily="2" charset="-122"/>
                <a:cs typeface="Times New Roman" panose="02020603050405020304" pitchFamily="18" charset="0"/>
              </a:rPr>
              <a:t>Powerful architecture</a:t>
            </a:r>
            <a:r>
              <a:rPr lang="en-US" sz="1000" kern="100">
                <a:effectLst/>
                <a:latin typeface="Aptos" panose="020B0004020202020204" pitchFamily="34" charset="0"/>
                <a:ea typeface="DengXian" panose="02010600030101010101" pitchFamily="2" charset="-122"/>
                <a:cs typeface="Times New Roman" panose="02020603050405020304" pitchFamily="18" charset="0"/>
              </a:rPr>
              <a:t> for unmatched performance and scalability.</a:t>
            </a:r>
          </a:p>
          <a:p>
            <a:pPr marL="342900" marR="0" lvl="0" indent="-342900">
              <a:buFont typeface="+mj-lt"/>
              <a:buAutoNum type="arabicPeriod"/>
              <a:tabLst>
                <a:tab pos="457200" algn="l"/>
              </a:tabLst>
            </a:pPr>
            <a:r>
              <a:rPr lang="en-US" sz="1000" b="1" kern="100">
                <a:effectLst/>
                <a:latin typeface="Aptos" panose="020B0004020202020204" pitchFamily="34" charset="0"/>
                <a:ea typeface="DengXian" panose="02010600030101010101" pitchFamily="2" charset="-122"/>
                <a:cs typeface="Times New Roman" panose="02020603050405020304" pitchFamily="18" charset="0"/>
              </a:rPr>
              <a:t>Intelligent automation</a:t>
            </a:r>
            <a:r>
              <a:rPr lang="en-US" sz="1000" kern="100">
                <a:effectLst/>
                <a:latin typeface="Aptos" panose="020B0004020202020204" pitchFamily="34" charset="0"/>
                <a:ea typeface="DengXian" panose="02010600030101010101" pitchFamily="2" charset="-122"/>
                <a:cs typeface="Times New Roman" panose="02020603050405020304" pitchFamily="18" charset="0"/>
              </a:rPr>
              <a:t> to simplify management and improve efficiency.</a:t>
            </a:r>
          </a:p>
          <a:p>
            <a:pPr marL="342900" marR="0" lvl="0" indent="-342900">
              <a:buFont typeface="+mj-lt"/>
              <a:buAutoNum type="arabicPeriod"/>
              <a:tabLst>
                <a:tab pos="457200" algn="l"/>
              </a:tabLst>
            </a:pPr>
            <a:r>
              <a:rPr lang="en-US" sz="1000" b="1" kern="100">
                <a:effectLst/>
                <a:latin typeface="Aptos" panose="020B0004020202020204" pitchFamily="34" charset="0"/>
                <a:ea typeface="DengXian" panose="02010600030101010101" pitchFamily="2" charset="-122"/>
                <a:cs typeface="Times New Roman" panose="02020603050405020304" pitchFamily="18" charset="0"/>
              </a:rPr>
              <a:t>Trusted innovation</a:t>
            </a:r>
            <a:r>
              <a:rPr lang="en-US" sz="1000" kern="100">
                <a:effectLst/>
                <a:latin typeface="Aptos" panose="020B0004020202020204" pitchFamily="34" charset="0"/>
                <a:ea typeface="DengXian" panose="02010600030101010101" pitchFamily="2" charset="-122"/>
                <a:cs typeface="Times New Roman" panose="02020603050405020304" pitchFamily="18" charset="0"/>
              </a:rPr>
              <a:t> to ensure security, resiliency, and data availability.</a:t>
            </a:r>
          </a:p>
          <a:p>
            <a:pPr marL="0" marR="0"/>
            <a:endParaRPr lang="en-US" sz="1000" kern="100">
              <a:effectLst/>
              <a:latin typeface="Aptos" panose="020B0004020202020204" pitchFamily="34"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00" err="1">
                <a:effectLst/>
                <a:latin typeface="Aptos" panose="020B0004020202020204" pitchFamily="34" charset="0"/>
                <a:ea typeface="DengXian" panose="02010600030101010101" pitchFamily="2" charset="-122"/>
                <a:cs typeface="Times New Roman" panose="02020603050405020304" pitchFamily="18" charset="0"/>
              </a:rPr>
              <a:t>PowerMax</a:t>
            </a:r>
            <a:r>
              <a:rPr lang="en-US" sz="1000" kern="100">
                <a:effectLst/>
                <a:latin typeface="Aptos" panose="020B0004020202020204" pitchFamily="34" charset="0"/>
                <a:ea typeface="DengXian" panose="02010600030101010101" pitchFamily="2" charset="-122"/>
                <a:cs typeface="Times New Roman" panose="02020603050405020304" pitchFamily="18" charset="0"/>
              </a:rPr>
              <a:t> delivers optimized workloads, a future-proof infrastructure, and reliable performance for your most critical tasks. It’s purpose-built for enterprise leaders like you, providing the tools you need to grow, innovate, and stay secure at scale.</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b="1">
                <a:latin typeface="Arial" panose="020B0604020202020204" pitchFamily="34" charset="0"/>
                <a:cs typeface="Arial" panose="020B0604020202020204" pitchFamily="34" charset="0"/>
              </a:rPr>
              <a:t>Sources: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b="1" kern="100">
              <a:effectLst/>
              <a:latin typeface="Arial" panose="020B0604020202020204" pitchFamily="34" charset="0"/>
              <a:ea typeface="DengXian" panose="02010600030101010101" pitchFamily="2" charset="-122"/>
              <a:cs typeface="Times New Roman" panose="02020603050405020304" pitchFamily="18" charset="0"/>
            </a:endParaRPr>
          </a:p>
          <a:p>
            <a:pPr marL="342900" marR="0" lvl="0" indent="-342900" algn="l" defTabSz="914377" rtl="0" eaLnBrk="1" fontAlgn="auto" latinLnBrk="0" hangingPunct="1">
              <a:lnSpc>
                <a:spcPct val="100000"/>
              </a:lnSpc>
              <a:spcBef>
                <a:spcPts val="0"/>
              </a:spcBef>
              <a:spcAft>
                <a:spcPts val="0"/>
              </a:spcAft>
              <a:buClrTx/>
              <a:buSzTx/>
              <a:buFontTx/>
              <a:buAutoNum type="arabicPeriod"/>
              <a:tabLst/>
              <a:defRPr/>
            </a:pPr>
            <a:r>
              <a:rPr lang="en-US" sz="1000" kern="100">
                <a:effectLst/>
                <a:latin typeface="Arial" panose="020B0604020202020204" pitchFamily="34" charset="0"/>
                <a:ea typeface="DengXian" panose="02010600030101010101" pitchFamily="2" charset="-122"/>
                <a:cs typeface="Times New Roman" panose="02020603050405020304" pitchFamily="18" charset="0"/>
              </a:rPr>
              <a:t>Based on Dell’s internal testing using the OLTP benchmark comparing the </a:t>
            </a:r>
            <a:r>
              <a:rPr lang="en-US" sz="1000" kern="100" err="1">
                <a:effectLst/>
                <a:latin typeface="Arial" panose="020B0604020202020204" pitchFamily="34" charset="0"/>
                <a:ea typeface="DengXian" panose="02010600030101010101" pitchFamily="2" charset="-122"/>
                <a:cs typeface="Times New Roman" panose="02020603050405020304" pitchFamily="18" charset="0"/>
              </a:rPr>
              <a:t>PowerMax</a:t>
            </a:r>
            <a:r>
              <a:rPr lang="en-US" sz="1000" kern="100">
                <a:effectLst/>
                <a:latin typeface="Arial" panose="020B0604020202020204" pitchFamily="34" charset="0"/>
                <a:ea typeface="DengXian" panose="02010600030101010101" pitchFamily="2" charset="-122"/>
                <a:cs typeface="Times New Roman" panose="02020603050405020304" pitchFamily="18" charset="0"/>
              </a:rPr>
              <a:t> 2500 against the </a:t>
            </a:r>
            <a:r>
              <a:rPr lang="en-US" sz="1000" kern="100" err="1">
                <a:effectLst/>
                <a:latin typeface="Arial" panose="020B0604020202020204" pitchFamily="34" charset="0"/>
                <a:ea typeface="DengXian" panose="02010600030101010101" pitchFamily="2" charset="-122"/>
                <a:cs typeface="Times New Roman" panose="02020603050405020304" pitchFamily="18" charset="0"/>
              </a:rPr>
              <a:t>PowerMax</a:t>
            </a:r>
            <a:r>
              <a:rPr lang="en-US" sz="1000" kern="100">
                <a:effectLst/>
                <a:latin typeface="Arial" panose="020B0604020202020204" pitchFamily="34" charset="0"/>
                <a:ea typeface="DengXian" panose="02010600030101010101" pitchFamily="2" charset="-122"/>
                <a:cs typeface="Times New Roman" panose="02020603050405020304" pitchFamily="18" charset="0"/>
              </a:rPr>
              <a:t> 2000, April 2024. Actual response times may vary. </a:t>
            </a:r>
          </a:p>
          <a:p>
            <a:pPr marL="342900" marR="0" lvl="0" indent="-342900" algn="l" defTabSz="914377" rtl="0" eaLnBrk="1" fontAlgn="auto" latinLnBrk="0" hangingPunct="1">
              <a:lnSpc>
                <a:spcPct val="100000"/>
              </a:lnSpc>
              <a:spcBef>
                <a:spcPts val="0"/>
              </a:spcBef>
              <a:spcAft>
                <a:spcPts val="0"/>
              </a:spcAft>
              <a:buClrTx/>
              <a:buSzTx/>
              <a:buFontTx/>
              <a:buAutoNum type="arabicPeriod"/>
              <a:tabLst/>
              <a:defRPr/>
            </a:pPr>
            <a:r>
              <a:rPr lang="en-US" sz="1000" kern="100">
                <a:effectLst/>
                <a:latin typeface="Arial" panose="020B0604020202020204" pitchFamily="34" charset="0"/>
                <a:ea typeface="DengXian" panose="02010600030101010101" pitchFamily="2" charset="-122"/>
                <a:cs typeface="Times New Roman" panose="02020603050405020304" pitchFamily="18" charset="0"/>
              </a:rPr>
              <a:t>Based on Dell’s internal analysis of total CO2 emissions over 5 years for </a:t>
            </a:r>
            <a:r>
              <a:rPr lang="en-US" sz="1000" kern="100" err="1">
                <a:effectLst/>
                <a:latin typeface="Arial" panose="020B0604020202020204" pitchFamily="34" charset="0"/>
                <a:ea typeface="DengXian" panose="02010600030101010101" pitchFamily="2" charset="-122"/>
                <a:cs typeface="Times New Roman" panose="02020603050405020304" pitchFamily="18" charset="0"/>
              </a:rPr>
              <a:t>PowerMax</a:t>
            </a:r>
            <a:r>
              <a:rPr lang="en-US" sz="1000" kern="100">
                <a:effectLst/>
                <a:latin typeface="Arial" panose="020B0604020202020204" pitchFamily="34" charset="0"/>
                <a:ea typeface="DengXian" panose="02010600030101010101" pitchFamily="2" charset="-122"/>
                <a:cs typeface="Times New Roman" panose="02020603050405020304" pitchFamily="18" charset="0"/>
              </a:rPr>
              <a:t> 2500 8PBe vs. 2000 at 8PBe. April 2024.</a:t>
            </a:r>
          </a:p>
          <a:p>
            <a:pPr marL="342900" marR="0" lvl="0" indent="-342900" algn="l" defTabSz="914377" rtl="0" eaLnBrk="1" fontAlgn="auto" latinLnBrk="0" hangingPunct="1">
              <a:lnSpc>
                <a:spcPct val="100000"/>
              </a:lnSpc>
              <a:spcBef>
                <a:spcPts val="0"/>
              </a:spcBef>
              <a:spcAft>
                <a:spcPts val="0"/>
              </a:spcAft>
              <a:buClrTx/>
              <a:buSzTx/>
              <a:buFontTx/>
              <a:buAutoNum type="arabicPeriod"/>
              <a:tabLst/>
              <a:defRPr/>
            </a:pPr>
            <a:r>
              <a:rPr lang="en-US" sz="1000" kern="100">
                <a:effectLst/>
                <a:latin typeface="Arial" panose="020B0604020202020204" pitchFamily="34" charset="0"/>
                <a:ea typeface="DengXian" panose="02010600030101010101" pitchFamily="2" charset="-122"/>
                <a:cs typeface="Times New Roman" panose="02020603050405020304" pitchFamily="18" charset="0"/>
              </a:rPr>
              <a:t>Based on Dell‘s Future-Proof program which offers 5:1 data reduction guarantee based on </a:t>
            </a:r>
            <a:r>
              <a:rPr lang="en-US" sz="1000" kern="100" err="1">
                <a:effectLst/>
                <a:latin typeface="Arial" panose="020B0604020202020204" pitchFamily="34" charset="0"/>
                <a:ea typeface="DengXian" panose="02010600030101010101" pitchFamily="2" charset="-122"/>
                <a:cs typeface="Times New Roman" panose="02020603050405020304" pitchFamily="18" charset="0"/>
              </a:rPr>
              <a:t>PowerMax</a:t>
            </a:r>
            <a:r>
              <a:rPr lang="en-US" sz="1000" kern="100">
                <a:effectLst/>
                <a:latin typeface="Arial" panose="020B0604020202020204" pitchFamily="34" charset="0"/>
                <a:ea typeface="DengXian" panose="02010600030101010101" pitchFamily="2" charset="-122"/>
                <a:cs typeface="Times New Roman" panose="02020603050405020304" pitchFamily="18" charset="0"/>
              </a:rPr>
              <a:t> open systems storage, August 2024.</a:t>
            </a:r>
            <a:endParaRPr lang="en-US" sz="1000" kern="100">
              <a:effectLst/>
              <a:latin typeface="Aptos" panose="020B0004020202020204" pitchFamily="34" charset="0"/>
              <a:ea typeface="DengXian" panose="02010600030101010101" pitchFamily="2" charset="-122"/>
              <a:cs typeface="Times New Roman" panose="02020603050405020304" pitchFamily="18"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kern="100">
              <a:effectLst/>
              <a:latin typeface="Aptos" panose="020B0004020202020204" pitchFamily="34" charset="0"/>
              <a:ea typeface="DengXian" panose="02010600030101010101" pitchFamily="2" charset="-122"/>
              <a:cs typeface="Times New Roman" panose="02020603050405020304" pitchFamily="18" charset="0"/>
            </a:endParaRPr>
          </a:p>
          <a:p>
            <a:endParaRPr lang="en-US" sz="900"/>
          </a:p>
        </p:txBody>
      </p:sp>
    </p:spTree>
    <p:extLst>
      <p:ext uri="{BB962C8B-B14F-4D97-AF65-F5344CB8AC3E}">
        <p14:creationId xmlns:p14="http://schemas.microsoft.com/office/powerpoint/2010/main" val="30999582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6233D-2113-8D58-9EC9-BC58D5AF42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F7F651-F7C0-FEBD-2CF2-FA79667157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AB920E-5F2C-F099-5D46-8334078AF993}"/>
              </a:ext>
            </a:extLst>
          </p:cNvPr>
          <p:cNvSpPr>
            <a:spLocks noGrp="1"/>
          </p:cNvSpPr>
          <p:nvPr>
            <p:ph type="body" idx="1"/>
          </p:nvPr>
        </p:nvSpPr>
        <p:spPr/>
        <p:txBody>
          <a:bodyPr/>
          <a:lstStyle/>
          <a:p>
            <a:r>
              <a:rPr lang="en-US">
                <a:latin typeface="Arial"/>
                <a:cs typeface="Arial"/>
              </a:rPr>
              <a:t>You have two great options with PowerProtect </a:t>
            </a:r>
            <a:r>
              <a:rPr lang="en-US"/>
              <a:t>cyber resilience </a:t>
            </a:r>
            <a:r>
              <a:rPr lang="en-US">
                <a:latin typeface="Arial"/>
                <a:cs typeface="Arial"/>
              </a:rPr>
              <a:t>solutions to increase the backup performance and efficiency for Dell </a:t>
            </a:r>
            <a:r>
              <a:rPr lang="en-US" err="1">
                <a:latin typeface="Arial"/>
                <a:cs typeface="Arial"/>
              </a:rPr>
              <a:t>PowerStore</a:t>
            </a:r>
            <a:r>
              <a:rPr lang="en-US">
                <a:latin typeface="Arial"/>
                <a:cs typeface="Arial"/>
              </a:rPr>
              <a:t> and </a:t>
            </a:r>
            <a:r>
              <a:rPr lang="en-US" err="1">
                <a:latin typeface="Arial"/>
                <a:cs typeface="Arial"/>
              </a:rPr>
              <a:t>PowerMax</a:t>
            </a:r>
            <a:endParaRPr lang="en-US">
              <a:latin typeface="Arial"/>
              <a:cs typeface="Arial"/>
            </a:endParaRPr>
          </a:p>
          <a:p>
            <a:pPr marL="179070" indent="-179070">
              <a:buFont typeface="Arial" panose="020B0604020202020204" pitchFamily="34" charset="0"/>
              <a:buChar char="•"/>
            </a:pPr>
            <a:r>
              <a:rPr lang="en-US" err="1">
                <a:latin typeface="Arial"/>
                <a:cs typeface="Arial"/>
              </a:rPr>
              <a:t>PowerStore</a:t>
            </a:r>
            <a:r>
              <a:rPr lang="en-US">
                <a:latin typeface="Arial"/>
                <a:cs typeface="Arial"/>
              </a:rPr>
              <a:t> Manager with </a:t>
            </a:r>
            <a:r>
              <a:rPr lang="en-US" err="1">
                <a:latin typeface="Arial"/>
                <a:cs typeface="Arial"/>
              </a:rPr>
              <a:t>PowerStore</a:t>
            </a:r>
            <a:r>
              <a:rPr lang="en-US">
                <a:latin typeface="Arial"/>
                <a:cs typeface="Arial"/>
              </a:rPr>
              <a:t> and PowerProtect does not require any additional backup software and still allows for protection of your data on PowerProtect Data Domain.</a:t>
            </a:r>
          </a:p>
          <a:p>
            <a:pPr marL="179070" indent="-179070">
              <a:buFont typeface="Arial" panose="020B0604020202020204" pitchFamily="34" charset="0"/>
              <a:buChar char="•"/>
            </a:pPr>
            <a:r>
              <a:rPr lang="en-US">
                <a:latin typeface="Arial"/>
                <a:cs typeface="Arial"/>
              </a:rPr>
              <a:t>With PowerProtect Data Manager you can control </a:t>
            </a:r>
            <a:r>
              <a:rPr lang="en-US" err="1">
                <a:latin typeface="Arial"/>
                <a:cs typeface="Arial"/>
              </a:rPr>
              <a:t>PowerStore</a:t>
            </a:r>
            <a:r>
              <a:rPr lang="en-US">
                <a:latin typeface="Arial"/>
                <a:cs typeface="Arial"/>
              </a:rPr>
              <a:t>, </a:t>
            </a:r>
            <a:r>
              <a:rPr lang="en-US" err="1">
                <a:latin typeface="Arial"/>
                <a:cs typeface="Arial"/>
              </a:rPr>
              <a:t>PowerMax</a:t>
            </a:r>
            <a:r>
              <a:rPr lang="en-US">
                <a:latin typeface="Arial"/>
                <a:cs typeface="Arial"/>
              </a:rPr>
              <a:t>, and </a:t>
            </a:r>
            <a:r>
              <a:rPr lang="en-US" err="1">
                <a:latin typeface="Arial"/>
                <a:cs typeface="Arial"/>
              </a:rPr>
              <a:t>PowerProtect</a:t>
            </a:r>
            <a:r>
              <a:rPr lang="en-US">
                <a:latin typeface="Arial"/>
                <a:cs typeface="Arial"/>
              </a:rPr>
              <a:t> Data Domain.  You now have enhanced backup orchestration, crash-consistent and application-consistent backup and recovery, and centralized management of all your data. </a:t>
            </a:r>
          </a:p>
          <a:p>
            <a:endParaRPr lang="en-US">
              <a:latin typeface="Arial" panose="020B0604020202020204" pitchFamily="34" charset="0"/>
              <a:cs typeface="Arial" panose="020B0604020202020204" pitchFamily="34" charset="0"/>
            </a:endParaRPr>
          </a:p>
          <a:p>
            <a:r>
              <a:rPr lang="en-US">
                <a:latin typeface="Arial"/>
                <a:cs typeface="Arial"/>
              </a:rPr>
              <a:t>PowerProtect Data Manager offers </a:t>
            </a:r>
            <a:r>
              <a:rPr lang="en-US" err="1">
                <a:latin typeface="Arial"/>
                <a:cs typeface="Arial"/>
              </a:rPr>
              <a:t>PowerStore</a:t>
            </a:r>
            <a:r>
              <a:rPr lang="en-US">
                <a:latin typeface="Arial"/>
                <a:cs typeface="Arial"/>
              </a:rPr>
              <a:t> and </a:t>
            </a:r>
            <a:r>
              <a:rPr lang="en-US" err="1">
                <a:latin typeface="Arial"/>
                <a:cs typeface="Arial"/>
              </a:rPr>
              <a:t>PowerMax</a:t>
            </a:r>
            <a:r>
              <a:rPr lang="en-US">
                <a:latin typeface="Arial"/>
                <a:cs typeface="Arial"/>
              </a:rPr>
              <a:t> backups and restores, with centralized management and orchestration, incremental forever backups and end-to-end immutability. Data Manager allows you to recover snapshots with little to no impact to your applications or databases.</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All of this enables immutability, flexibility, control and the best user experience for your data center, cloud and edge environments.</a:t>
            </a:r>
          </a:p>
          <a:p>
            <a:endParaRPr lang="en-US"/>
          </a:p>
        </p:txBody>
      </p:sp>
      <p:sp>
        <p:nvSpPr>
          <p:cNvPr id="4" name="Slide Number Placeholder 3">
            <a:extLst>
              <a:ext uri="{FF2B5EF4-FFF2-40B4-BE49-F238E27FC236}">
                <a16:creationId xmlns:a16="http://schemas.microsoft.com/office/drawing/2014/main" id="{47DA4982-0298-5D15-4DC9-6EE1AC4FD4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4D3D3A-4DA0-4CE1-B13E-A5CAEC815DA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57666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2E6F-B55F-BFBC-A0F5-D4A195961C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8F4538-94D2-E419-7C35-65BBACDC2E72}"/>
              </a:ext>
            </a:extLst>
          </p:cNvPr>
          <p:cNvSpPr>
            <a:spLocks noGrp="1" noRot="1" noChangeAspect="1"/>
          </p:cNvSpPr>
          <p:nvPr>
            <p:ph type="sldImg"/>
          </p:nvPr>
        </p:nvSpPr>
        <p:spPr>
          <a:xfrm>
            <a:off x="1084263" y="585788"/>
            <a:ext cx="4765675" cy="2681287"/>
          </a:xfrm>
        </p:spPr>
        <p:txBody>
          <a:bodyPr/>
          <a:lstStyle/>
          <a:p>
            <a:endParaRPr lang="en-US"/>
          </a:p>
        </p:txBody>
      </p:sp>
      <p:sp>
        <p:nvSpPr>
          <p:cNvPr id="3" name="Notes Placeholder 2">
            <a:extLst>
              <a:ext uri="{FF2B5EF4-FFF2-40B4-BE49-F238E27FC236}">
                <a16:creationId xmlns:a16="http://schemas.microsoft.com/office/drawing/2014/main" id="{B7B1ED1A-05F8-E00A-A330-7218F62260B6}"/>
              </a:ext>
            </a:extLst>
          </p:cNvPr>
          <p:cNvSpPr>
            <a:spLocks noGrp="1"/>
          </p:cNvSpPr>
          <p:nvPr>
            <p:ph type="body" idx="1"/>
          </p:nvPr>
        </p:nvSpPr>
        <p:spPr>
          <a:xfrm>
            <a:off x="487680" y="3819525"/>
            <a:ext cx="6339840" cy="5325420"/>
          </a:xfrm>
        </p:spPr>
        <p:txBody>
          <a:bodyPr/>
          <a:lstStyle/>
          <a:p>
            <a:pPr marL="0" marR="0">
              <a:lnSpc>
                <a:spcPct val="115000"/>
              </a:lnSpc>
              <a:spcAft>
                <a:spcPts val="800"/>
              </a:spcAft>
            </a:pPr>
            <a:r>
              <a:rPr lang="en-US" b="1" kern="100">
                <a:effectLst/>
                <a:ea typeface="DengXian" panose="02010600030101010101" pitchFamily="2" charset="-122"/>
              </a:rPr>
              <a:t>Slide opening (no clicks): World’s Most Trusted Enterprise Storage</a:t>
            </a: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 </a:t>
            </a:r>
          </a:p>
          <a:p>
            <a:pPr marL="0" marR="0">
              <a:lnSpc>
                <a:spcPct val="115000"/>
              </a:lnSpc>
              <a:spcAft>
                <a:spcPts val="800"/>
              </a:spcAft>
            </a:pPr>
            <a:r>
              <a:rPr lang="en-US" kern="100">
                <a:effectLst/>
                <a:ea typeface="DengXian" panose="02010600030101010101" pitchFamily="2" charset="-122"/>
              </a:rPr>
              <a:t>I'm excited to speak with you about </a:t>
            </a:r>
            <a:r>
              <a:rPr lang="en-US" kern="100" err="1">
                <a:effectLst/>
                <a:ea typeface="DengXian" panose="02010600030101010101" pitchFamily="2" charset="-122"/>
              </a:rPr>
              <a:t>PowerMax</a:t>
            </a:r>
            <a:r>
              <a:rPr lang="en-US" kern="100">
                <a:effectLst/>
                <a:ea typeface="DengXian" panose="02010600030101010101" pitchFamily="2" charset="-122"/>
              </a:rPr>
              <a:t>, the world's most trusted enterprise storage solution. </a:t>
            </a:r>
            <a:r>
              <a:rPr lang="en-US" kern="100" err="1">
                <a:effectLst/>
                <a:ea typeface="DengXian" panose="02010600030101010101" pitchFamily="2" charset="-122"/>
              </a:rPr>
              <a:t>PowerMax</a:t>
            </a:r>
            <a:r>
              <a:rPr lang="en-US" kern="100">
                <a:effectLst/>
                <a:ea typeface="DengXian" panose="02010600030101010101" pitchFamily="2" charset="-122"/>
              </a:rPr>
              <a:t> has been shipped to over 90 countries and has delivered more than 9500 petabytes of storage. It's deployed in over 95% of Fortune 500 sectors, making it the gold standard in data availability and disaster recovery. With always-on data availability and pioneering replication technology, </a:t>
            </a:r>
            <a:r>
              <a:rPr lang="en-US" kern="100" err="1">
                <a:effectLst/>
                <a:ea typeface="DengXian" panose="02010600030101010101" pitchFamily="2" charset="-122"/>
              </a:rPr>
              <a:t>PowerMax</a:t>
            </a:r>
            <a:r>
              <a:rPr lang="en-US" kern="100">
                <a:effectLst/>
                <a:ea typeface="DengXian" panose="02010600030101010101" pitchFamily="2" charset="-122"/>
              </a:rPr>
              <a:t> ensures your data is always safe and accessible.</a:t>
            </a:r>
          </a:p>
          <a:p>
            <a:pPr marL="0" marR="0">
              <a:lnSpc>
                <a:spcPct val="115000"/>
              </a:lnSpc>
              <a:spcAft>
                <a:spcPts val="800"/>
              </a:spcAft>
            </a:pPr>
            <a:r>
              <a:rPr lang="en-US" kern="100">
                <a:effectLst/>
                <a:ea typeface="DengXian" panose="02010600030101010101" pitchFamily="2" charset="-122"/>
              </a:rPr>
              <a:t> </a:t>
            </a:r>
          </a:p>
          <a:p>
            <a:pPr marL="0" marR="0">
              <a:lnSpc>
                <a:spcPct val="115000"/>
              </a:lnSpc>
              <a:spcAft>
                <a:spcPts val="800"/>
              </a:spcAft>
            </a:pPr>
            <a:r>
              <a:rPr lang="en-US" b="1" kern="100">
                <a:effectLst/>
                <a:ea typeface="DengXian" panose="02010600030101010101" pitchFamily="2" charset="-122"/>
              </a:rPr>
              <a:t>Click #1:</a:t>
            </a:r>
            <a:r>
              <a:rPr lang="en-US" kern="100">
                <a:effectLst/>
                <a:ea typeface="DengXian" panose="02010600030101010101" pitchFamily="2" charset="-122"/>
              </a:rPr>
              <a:t> </a:t>
            </a:r>
            <a:r>
              <a:rPr lang="en-US" b="1" kern="100">
                <a:effectLst/>
                <a:ea typeface="DengXian" panose="02010600030101010101" pitchFamily="2" charset="-122"/>
              </a:rPr>
              <a:t>Powerful Architecture Designed for High Performance at Scale</a:t>
            </a:r>
            <a:endParaRPr lang="en-US"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 </a:t>
            </a:r>
            <a:endParaRPr lang="en-US" kern="100">
              <a:effectLst/>
              <a:ea typeface="DengXian" panose="02010600030101010101" pitchFamily="2" charset="-122"/>
            </a:endParaRPr>
          </a:p>
          <a:p>
            <a:pPr marL="0" marR="0">
              <a:lnSpc>
                <a:spcPct val="115000"/>
              </a:lnSpc>
              <a:spcAft>
                <a:spcPts val="800"/>
              </a:spcAft>
            </a:pPr>
            <a:r>
              <a:rPr lang="en-US" kern="100" err="1">
                <a:effectLst/>
                <a:ea typeface="DengXian" panose="02010600030101010101" pitchFamily="2" charset="-122"/>
              </a:rPr>
              <a:t>PowerMax</a:t>
            </a:r>
            <a:r>
              <a:rPr lang="en-US" kern="100">
                <a:effectLst/>
                <a:ea typeface="DengXian" panose="02010600030101010101" pitchFamily="2" charset="-122"/>
              </a:rPr>
              <a:t> incorporate a superior architecture designed for high performance at scale. It features a scale-up/scale-out design with up to 16 nodes and global shared memory, allowing any node to access any drive. This means consistent performance without the need for LUN ownership. You can independently scale compute and capacity, supporting open systems, mainframe, file, and virtualization. With a capacity of up to 18 petabytes and 256 front-end ports, </a:t>
            </a:r>
            <a:r>
              <a:rPr lang="en-US" kern="100" err="1">
                <a:effectLst/>
                <a:ea typeface="DengXian" panose="02010600030101010101" pitchFamily="2" charset="-122"/>
              </a:rPr>
              <a:t>PowerMax</a:t>
            </a:r>
            <a:r>
              <a:rPr lang="en-US" kern="100">
                <a:effectLst/>
                <a:ea typeface="DengXian" panose="02010600030101010101" pitchFamily="2" charset="-122"/>
              </a:rPr>
              <a:t> is built to handle </a:t>
            </a:r>
            <a:r>
              <a:rPr lang="en-US" b="1" kern="100">
                <a:effectLst/>
                <a:ea typeface="DengXian" panose="02010600030101010101" pitchFamily="2" charset="-122"/>
              </a:rPr>
              <a:t>the most demanding workloads at scale.</a:t>
            </a:r>
            <a:r>
              <a:rPr lang="en-US" kern="100">
                <a:effectLst/>
                <a:ea typeface="DengXian" panose="02010600030101010101" pitchFamily="2" charset="-122"/>
              </a:rPr>
              <a:t> </a:t>
            </a:r>
          </a:p>
          <a:p>
            <a:pPr marL="0" marR="0">
              <a:lnSpc>
                <a:spcPct val="115000"/>
              </a:lnSpc>
              <a:spcAft>
                <a:spcPts val="800"/>
              </a:spcAft>
            </a:pPr>
            <a:r>
              <a:rPr lang="en-US" kern="100">
                <a:effectLst/>
                <a:ea typeface="DengXian" panose="02010600030101010101" pitchFamily="2" charset="-122"/>
              </a:rPr>
              <a:t> </a:t>
            </a:r>
          </a:p>
          <a:p>
            <a:pPr marL="0" marR="0">
              <a:lnSpc>
                <a:spcPct val="115000"/>
              </a:lnSpc>
              <a:spcAft>
                <a:spcPts val="800"/>
              </a:spcAft>
            </a:pPr>
            <a:r>
              <a:rPr lang="en-US" b="1" kern="100">
                <a:effectLst/>
                <a:ea typeface="DengXian" panose="02010600030101010101" pitchFamily="2" charset="-122"/>
              </a:rPr>
              <a:t>Click #2:  Industry’s Most Secure Mission-Critical Storage</a:t>
            </a:r>
            <a:endParaRPr lang="en-US"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 </a:t>
            </a: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Security is paramount in any organization, and </a:t>
            </a:r>
            <a:r>
              <a:rPr lang="en-US" kern="100" err="1">
                <a:effectLst/>
                <a:ea typeface="DengXian" panose="02010600030101010101" pitchFamily="2" charset="-122"/>
              </a:rPr>
              <a:t>PowerMax</a:t>
            </a:r>
            <a:r>
              <a:rPr lang="en-US" kern="100">
                <a:effectLst/>
                <a:ea typeface="DengXian" panose="02010600030101010101" pitchFamily="2" charset="-122"/>
              </a:rPr>
              <a:t> is the industry’s most secure mission-critical storage solution. It’s designed to accelerate Zero Trust deployments with secure boot and hardware root of trust. Multi-factor authentication, ransomware anomaly detection, and cyber recovery services with an air-gap vault ensure your data is protected against cyber threats. </a:t>
            </a:r>
            <a:r>
              <a:rPr lang="en-US" kern="100" err="1">
                <a:effectLst/>
                <a:ea typeface="DengXian" panose="02010600030101010101" pitchFamily="2" charset="-122"/>
              </a:rPr>
              <a:t>PowerMax</a:t>
            </a:r>
            <a:r>
              <a:rPr lang="en-US" kern="100">
                <a:effectLst/>
                <a:ea typeface="DengXian" panose="02010600030101010101" pitchFamily="2" charset="-122"/>
              </a:rPr>
              <a:t> also meets stringent certifications like Federal FIPS, STIG compliance, US DoD Approved Products List, and USGv6, providing peace of mind for your mission-critical data. </a:t>
            </a:r>
          </a:p>
          <a:p>
            <a:pPr marL="0" marR="0">
              <a:lnSpc>
                <a:spcPct val="115000"/>
              </a:lnSpc>
              <a:spcAft>
                <a:spcPts val="800"/>
              </a:spcAft>
            </a:pPr>
            <a:r>
              <a:rPr lang="en-US" kern="100">
                <a:effectLst/>
                <a:ea typeface="DengXian" panose="02010600030101010101" pitchFamily="2" charset="-122"/>
              </a:rPr>
              <a:t> </a:t>
            </a:r>
          </a:p>
          <a:p>
            <a:pPr marL="0" marR="0">
              <a:lnSpc>
                <a:spcPct val="115000"/>
              </a:lnSpc>
              <a:spcAft>
                <a:spcPts val="800"/>
              </a:spcAft>
            </a:pPr>
            <a:r>
              <a:rPr lang="en-US" b="1" kern="100">
                <a:effectLst/>
                <a:ea typeface="DengXian" panose="02010600030101010101" pitchFamily="2" charset="-122"/>
              </a:rPr>
              <a:t>Click #3: AI-Driven Automation Simplifies Management</a:t>
            </a:r>
            <a:endParaRPr lang="en-US"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 </a:t>
            </a: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Managing storage can be complex, but </a:t>
            </a:r>
            <a:r>
              <a:rPr lang="en-US" kern="100" err="1">
                <a:effectLst/>
                <a:ea typeface="DengXian" panose="02010600030101010101" pitchFamily="2" charset="-122"/>
              </a:rPr>
              <a:t>PowerMax</a:t>
            </a:r>
            <a:r>
              <a:rPr lang="en-US" kern="100">
                <a:effectLst/>
                <a:ea typeface="DengXian" panose="02010600030101010101" pitchFamily="2" charset="-122"/>
              </a:rPr>
              <a:t> simplifies it with AI-driven automation. Our industry-leading AI-powered tools offer dynamic cache performance optimization, autonomous health checks, self-healing capabilities, and a Digital Assistant to help you quickly optimize your IT infrastructure. This means you can resolve issues up to 10 times faster and reduce SAN network congestion up to 8 times quicker. </a:t>
            </a:r>
          </a:p>
          <a:p>
            <a:pPr marL="0" marR="0">
              <a:lnSpc>
                <a:spcPct val="115000"/>
              </a:lnSpc>
              <a:spcAft>
                <a:spcPts val="800"/>
              </a:spcAft>
            </a:pPr>
            <a:r>
              <a:rPr lang="en-US" kern="100">
                <a:effectLst/>
                <a:ea typeface="DengXian" panose="02010600030101010101" pitchFamily="2" charset="-122"/>
              </a:rPr>
              <a:t> </a:t>
            </a:r>
          </a:p>
          <a:p>
            <a:pPr marL="0" marR="0">
              <a:lnSpc>
                <a:spcPct val="115000"/>
              </a:lnSpc>
              <a:spcAft>
                <a:spcPts val="800"/>
              </a:spcAft>
            </a:pPr>
            <a:r>
              <a:rPr lang="en-US" b="1" kern="100">
                <a:effectLst/>
                <a:ea typeface="DengXian" panose="02010600030101010101" pitchFamily="2" charset="-122"/>
              </a:rPr>
              <a:t>Click #4:  Operational Efficiency that lower cost</a:t>
            </a:r>
            <a:endParaRPr lang="en-US" kern="100">
              <a:effectLst/>
              <a:ea typeface="DengXian" panose="02010600030101010101" pitchFamily="2" charset="-122"/>
            </a:endParaRPr>
          </a:p>
          <a:p>
            <a:pPr marL="0" marR="0">
              <a:lnSpc>
                <a:spcPct val="115000"/>
              </a:lnSpc>
              <a:spcAft>
                <a:spcPts val="800"/>
              </a:spcAft>
            </a:pPr>
            <a:r>
              <a:rPr lang="en-US" b="1" kern="100">
                <a:effectLst/>
                <a:ea typeface="DengXian" panose="02010600030101010101" pitchFamily="2" charset="-122"/>
              </a:rPr>
              <a:t> </a:t>
            </a: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Efficiency is key to reducing costs and environmental impact. </a:t>
            </a:r>
            <a:r>
              <a:rPr lang="en-US" kern="100" err="1">
                <a:effectLst/>
                <a:ea typeface="DengXian" panose="02010600030101010101" pitchFamily="2" charset="-122"/>
              </a:rPr>
              <a:t>PowerMax</a:t>
            </a:r>
            <a:r>
              <a:rPr lang="en-US" kern="100">
                <a:effectLst/>
                <a:ea typeface="DengXian" panose="02010600030101010101" pitchFamily="2" charset="-122"/>
              </a:rPr>
              <a:t> offers a 5:1 data reduction guarantee, up to 2.8 times more performance per watt, and up to 14 times higher storage density compared to previous versions. This translates to an 82% reduction in greenhouse gas emissions, making </a:t>
            </a:r>
            <a:r>
              <a:rPr lang="en-US" kern="100" err="1">
                <a:effectLst/>
                <a:ea typeface="DengXian" panose="02010600030101010101" pitchFamily="2" charset="-122"/>
              </a:rPr>
              <a:t>PowerMax</a:t>
            </a:r>
            <a:r>
              <a:rPr lang="en-US" kern="100">
                <a:effectLst/>
                <a:ea typeface="DengXian" panose="02010600030101010101" pitchFamily="2" charset="-122"/>
              </a:rPr>
              <a:t> not only powerful but also environmentally friendly. And </a:t>
            </a:r>
            <a:r>
              <a:rPr lang="en-US" kern="100" err="1">
                <a:effectLst/>
                <a:ea typeface="DengXian" panose="02010600030101010101" pitchFamily="2" charset="-122"/>
              </a:rPr>
              <a:t>PowerMax</a:t>
            </a:r>
            <a:r>
              <a:rPr lang="en-US" kern="100">
                <a:effectLst/>
                <a:ea typeface="DengXian" panose="02010600030101010101" pitchFamily="2" charset="-122"/>
              </a:rPr>
              <a:t> provides the best power monitoring and alerting in the industry so you can keep track of power usage in real-time. </a:t>
            </a:r>
          </a:p>
          <a:p>
            <a:pPr marL="0" marR="0">
              <a:lnSpc>
                <a:spcPct val="115000"/>
              </a:lnSpc>
              <a:spcAft>
                <a:spcPts val="800"/>
              </a:spcAft>
            </a:pPr>
            <a:r>
              <a:rPr lang="en-US" kern="100">
                <a:effectLst/>
                <a:ea typeface="DengXian" panose="02010600030101010101" pitchFamily="2" charset="-122"/>
              </a:rPr>
              <a:t> </a:t>
            </a:r>
          </a:p>
          <a:p>
            <a:pPr marL="0" marR="0">
              <a:lnSpc>
                <a:spcPct val="115000"/>
              </a:lnSpc>
              <a:spcAft>
                <a:spcPts val="800"/>
              </a:spcAft>
            </a:pPr>
            <a:r>
              <a:rPr lang="en-US" b="1" kern="100">
                <a:effectLst/>
                <a:ea typeface="DengXian" panose="02010600030101010101" pitchFamily="2" charset="-122"/>
              </a:rPr>
              <a:t>Click #5:  Broad Ecosystem Support</a:t>
            </a: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 </a:t>
            </a:r>
          </a:p>
          <a:p>
            <a:pPr marL="0" marR="0">
              <a:lnSpc>
                <a:spcPct val="115000"/>
              </a:lnSpc>
              <a:spcAft>
                <a:spcPts val="800"/>
              </a:spcAft>
            </a:pPr>
            <a:r>
              <a:rPr lang="en-US" kern="100" err="1">
                <a:effectLst/>
                <a:ea typeface="DengXian" panose="02010600030101010101" pitchFamily="2" charset="-122"/>
              </a:rPr>
              <a:t>PowerMax</a:t>
            </a:r>
            <a:r>
              <a:rPr lang="en-US" kern="100">
                <a:effectLst/>
                <a:ea typeface="DengXian" panose="02010600030101010101" pitchFamily="2" charset="-122"/>
              </a:rPr>
              <a:t> integrates seamlessly into your existing IT infrastructure. It supports DevOps, </a:t>
            </a:r>
            <a:r>
              <a:rPr lang="en-US" kern="100" err="1">
                <a:effectLst/>
                <a:ea typeface="DengXian" panose="02010600030101010101" pitchFamily="2" charset="-122"/>
              </a:rPr>
              <a:t>ITOps</a:t>
            </a:r>
            <a:r>
              <a:rPr lang="en-US" kern="100">
                <a:effectLst/>
                <a:ea typeface="DengXian" panose="02010600030101010101" pitchFamily="2" charset="-122"/>
              </a:rPr>
              <a:t>, and Dell-on-Dell integrations, along with Dell private cloud and cloud-based backup and restore through Dell </a:t>
            </a:r>
            <a:r>
              <a:rPr lang="en-US" kern="100" err="1">
                <a:effectLst/>
                <a:ea typeface="DengXian" panose="02010600030101010101" pitchFamily="2" charset="-122"/>
              </a:rPr>
              <a:t>PowerProtect</a:t>
            </a:r>
            <a:r>
              <a:rPr lang="en-US" kern="100">
                <a:effectLst/>
                <a:ea typeface="DengXian" panose="02010600030101010101" pitchFamily="2" charset="-122"/>
              </a:rPr>
              <a:t>. Tight integration with Red Hat OpenShift speeds up VMware to OpenShift migrations and accelerates storage provisioning. This broad ecosystem ensures that </a:t>
            </a:r>
            <a:r>
              <a:rPr lang="en-US" kern="100" err="1">
                <a:effectLst/>
                <a:ea typeface="DengXian" panose="02010600030101010101" pitchFamily="2" charset="-122"/>
              </a:rPr>
              <a:t>PowerMax</a:t>
            </a:r>
            <a:r>
              <a:rPr lang="en-US" kern="100">
                <a:effectLst/>
                <a:ea typeface="DengXian" panose="02010600030101010101" pitchFamily="2" charset="-122"/>
              </a:rPr>
              <a:t> can connect to and enhance your current systems, providing a comprehensive and flexible storage solution.</a:t>
            </a:r>
          </a:p>
          <a:p>
            <a:pPr marL="0" marR="0">
              <a:lnSpc>
                <a:spcPct val="115000"/>
              </a:lnSpc>
              <a:spcAft>
                <a:spcPts val="800"/>
              </a:spcAft>
            </a:pPr>
            <a:r>
              <a:rPr lang="en-US" kern="100">
                <a:effectLst/>
                <a:ea typeface="DengXian" panose="02010600030101010101" pitchFamily="2" charset="-122"/>
              </a:rPr>
              <a:t> </a:t>
            </a:r>
          </a:p>
          <a:p>
            <a:pPr marL="0" marR="0">
              <a:lnSpc>
                <a:spcPct val="115000"/>
              </a:lnSpc>
              <a:spcAft>
                <a:spcPts val="800"/>
              </a:spcAft>
            </a:pPr>
            <a:r>
              <a:rPr lang="en-US" b="1" kern="100">
                <a:effectLst/>
                <a:ea typeface="DengXian" panose="02010600030101010101" pitchFamily="2" charset="-122"/>
              </a:rPr>
              <a:t>Closing:</a:t>
            </a:r>
            <a:endParaRPr lang="en-US" kern="100">
              <a:effectLst/>
              <a:ea typeface="DengXian" panose="02010600030101010101" pitchFamily="2" charset="-122"/>
            </a:endParaRPr>
          </a:p>
          <a:p>
            <a:pPr marL="0" marR="0">
              <a:lnSpc>
                <a:spcPct val="115000"/>
              </a:lnSpc>
              <a:spcAft>
                <a:spcPts val="800"/>
              </a:spcAft>
            </a:pPr>
            <a:r>
              <a:rPr lang="en-US" kern="100">
                <a:effectLst/>
                <a:ea typeface="DengXian" panose="02010600030101010101" pitchFamily="2" charset="-122"/>
              </a:rPr>
              <a:t> </a:t>
            </a:r>
          </a:p>
          <a:p>
            <a:pPr marL="0" marR="0">
              <a:lnSpc>
                <a:spcPct val="115000"/>
              </a:lnSpc>
              <a:spcAft>
                <a:spcPts val="800"/>
              </a:spcAft>
            </a:pPr>
            <a:r>
              <a:rPr lang="en-US" kern="100">
                <a:effectLst/>
                <a:ea typeface="DengXian" panose="02010600030101010101" pitchFamily="2" charset="-122"/>
              </a:rPr>
              <a:t>In summary, </a:t>
            </a:r>
            <a:r>
              <a:rPr lang="en-US" kern="100" err="1">
                <a:effectLst/>
                <a:ea typeface="DengXian" panose="02010600030101010101" pitchFamily="2" charset="-122"/>
              </a:rPr>
              <a:t>PowerMax</a:t>
            </a:r>
            <a:r>
              <a:rPr lang="en-US" kern="100">
                <a:effectLst/>
                <a:ea typeface="DengXian" panose="02010600030101010101" pitchFamily="2" charset="-122"/>
              </a:rPr>
              <a:t> is the ultimate enterprise storage for mission-critical workloads, offering unmatched trust, power, security, intelligence, efficiency, and ecosystem integration. Imagine a storage solution that not only meets your current needs but also scales effortlessly with your future growth. </a:t>
            </a:r>
            <a:r>
              <a:rPr lang="en-US" kern="100" err="1">
                <a:effectLst/>
                <a:ea typeface="DengXian" panose="02010600030101010101" pitchFamily="2" charset="-122"/>
              </a:rPr>
              <a:t>PowerMax</a:t>
            </a:r>
            <a:r>
              <a:rPr lang="en-US" kern="100">
                <a:effectLst/>
                <a:ea typeface="DengXian" panose="02010600030101010101" pitchFamily="2" charset="-122"/>
              </a:rPr>
              <a:t> is not just a storage solution; </a:t>
            </a:r>
            <a:r>
              <a:rPr lang="en-US" b="1" kern="100">
                <a:effectLst/>
                <a:ea typeface="DengXian" panose="02010600030101010101" pitchFamily="2" charset="-122"/>
              </a:rPr>
              <a:t>it's a strategic asset </a:t>
            </a:r>
            <a:r>
              <a:rPr lang="en-US" kern="100">
                <a:effectLst/>
                <a:ea typeface="DengXian" panose="02010600030101010101" pitchFamily="2" charset="-122"/>
              </a:rPr>
              <a:t>that will drive your business forward. Let's discuss how </a:t>
            </a:r>
            <a:r>
              <a:rPr lang="en-US" kern="100" err="1">
                <a:effectLst/>
                <a:ea typeface="DengXian" panose="02010600030101010101" pitchFamily="2" charset="-122"/>
              </a:rPr>
              <a:t>PowerMax</a:t>
            </a:r>
            <a:r>
              <a:rPr lang="en-US" kern="100">
                <a:effectLst/>
                <a:ea typeface="DengXian" panose="02010600030101010101" pitchFamily="2" charset="-122"/>
              </a:rPr>
              <a:t> can transform your IT infrastructure and give your organization a competitive edge. </a:t>
            </a:r>
          </a:p>
          <a:p>
            <a:endParaRPr lang="en-US"/>
          </a:p>
          <a:p>
            <a:r>
              <a:rPr lang="en-US"/>
              <a:t>-------------------------------------</a:t>
            </a:r>
          </a:p>
          <a:p>
            <a:pPr marL="0" marR="0"/>
            <a:r>
              <a:rPr lang="en-US" kern="100">
                <a:effectLst/>
                <a:ea typeface="DengXian" panose="02010600030101010101" pitchFamily="2" charset="-122"/>
              </a:rPr>
              <a:t>Claim Footnotes</a:t>
            </a:r>
          </a:p>
          <a:p>
            <a:pPr marL="342900" marR="0" lvl="0" indent="-342900">
              <a:buFont typeface="+mj-lt"/>
              <a:buAutoNum type="arabicPeriod"/>
            </a:pPr>
            <a:r>
              <a:rPr lang="en-US" kern="100">
                <a:effectLst/>
                <a:ea typeface="DengXian" panose="02010600030101010101" pitchFamily="2" charset="-122"/>
              </a:rPr>
              <a:t>Based on vertical industry categories as of June 2024 from the Fortune 500 company rankings. </a:t>
            </a:r>
          </a:p>
          <a:p>
            <a:pPr marL="342900" marR="0" lvl="0" indent="-342900">
              <a:buFont typeface="+mj-lt"/>
              <a:buAutoNum type="arabicPeriod"/>
            </a:pPr>
            <a:r>
              <a:rPr lang="en-US" kern="100">
                <a:effectLst/>
                <a:ea typeface="DengXian" panose="02010600030101010101" pitchFamily="2" charset="-122"/>
              </a:rPr>
              <a:t>CRN Product of the Year, December 2022</a:t>
            </a:r>
          </a:p>
          <a:p>
            <a:pPr marL="342900" marR="0" lvl="0" indent="-342900">
              <a:buFont typeface="+mj-lt"/>
              <a:buAutoNum type="arabicPeriod"/>
            </a:pPr>
            <a:r>
              <a:rPr lang="en-US" kern="100">
                <a:effectLst/>
                <a:ea typeface="DengXian" panose="02010600030101010101" pitchFamily="2" charset="-122"/>
              </a:rPr>
              <a:t>Based on Dell’s internal analysis of Dell </a:t>
            </a:r>
            <a:r>
              <a:rPr lang="en-US" kern="100" err="1">
                <a:effectLst/>
                <a:ea typeface="DengXian" panose="02010600030101010101" pitchFamily="2" charset="-122"/>
              </a:rPr>
              <a:t>PowerMax's</a:t>
            </a:r>
            <a:r>
              <a:rPr lang="en-US" kern="100">
                <a:effectLst/>
                <a:ea typeface="DengXian" panose="02010600030101010101" pitchFamily="2" charset="-122"/>
              </a:rPr>
              <a:t> cybersecurity capabilities, April 2025.</a:t>
            </a:r>
          </a:p>
          <a:p>
            <a:pPr marL="342900" marR="0" lvl="0" indent="-342900">
              <a:buFont typeface="+mj-lt"/>
              <a:buAutoNum type="arabicPeriod"/>
            </a:pPr>
            <a:r>
              <a:rPr lang="en-US" kern="100">
                <a:effectLst/>
                <a:ea typeface="DengXian" panose="02010600030101010101" pitchFamily="2" charset="-122"/>
              </a:rPr>
              <a:t>Based on Dell’s internal analysis comparing time to resolve SAN network congestion for </a:t>
            </a:r>
            <a:r>
              <a:rPr lang="en-US" kern="100" err="1">
                <a:effectLst/>
                <a:ea typeface="DengXian" panose="02010600030101010101" pitchFamily="2" charset="-122"/>
              </a:rPr>
              <a:t>PowerMax</a:t>
            </a:r>
            <a:r>
              <a:rPr lang="en-US" kern="100">
                <a:effectLst/>
                <a:ea typeface="DengXian" panose="02010600030101010101" pitchFamily="2" charset="-122"/>
              </a:rPr>
              <a:t>, August 2025.</a:t>
            </a:r>
          </a:p>
          <a:p>
            <a:pPr marL="342900" marR="0" lvl="0" indent="-342900">
              <a:buFont typeface="+mj-lt"/>
              <a:buAutoNum type="arabicPeriod"/>
            </a:pPr>
            <a:r>
              <a:rPr lang="en-US" kern="100">
                <a:effectLst/>
                <a:ea typeface="DengXian" panose="02010600030101010101" pitchFamily="2" charset="-122"/>
              </a:rPr>
              <a:t>Based on Dell’s internal testing of time to access performance statistics using </a:t>
            </a:r>
            <a:r>
              <a:rPr lang="en-US" kern="100" err="1">
                <a:effectLst/>
                <a:ea typeface="DengXian" panose="02010600030101010101" pitchFamily="2" charset="-122"/>
              </a:rPr>
              <a:t>PowerMaxOS</a:t>
            </a:r>
            <a:r>
              <a:rPr lang="en-US" kern="100">
                <a:effectLst/>
                <a:ea typeface="DengXian" panose="02010600030101010101" pitchFamily="2" charset="-122"/>
              </a:rPr>
              <a:t> 10.2 bulk API Automation, August 2025.</a:t>
            </a:r>
          </a:p>
          <a:p>
            <a:pPr marL="342900" marR="0" lvl="0" indent="-342900">
              <a:buFont typeface="+mj-lt"/>
              <a:buAutoNum type="arabicPeriod"/>
            </a:pPr>
            <a:r>
              <a:rPr lang="en-US" kern="100">
                <a:effectLst/>
                <a:ea typeface="DengXian" panose="02010600030101010101" pitchFamily="2" charset="-122"/>
              </a:rPr>
              <a:t>Based on Dell’s </a:t>
            </a:r>
            <a:r>
              <a:rPr lang="en-US" kern="100" err="1">
                <a:effectLst/>
                <a:ea typeface="DengXian" panose="02010600030101010101" pitchFamily="2" charset="-122"/>
              </a:rPr>
              <a:t>CloudIQ</a:t>
            </a:r>
            <a:r>
              <a:rPr lang="en-US" kern="100">
                <a:effectLst/>
                <a:ea typeface="DengXian" panose="02010600030101010101" pitchFamily="2" charset="-122"/>
              </a:rPr>
              <a:t> user survey, 2021.  </a:t>
            </a:r>
          </a:p>
          <a:p>
            <a:pPr marL="342900" marR="0" lvl="0" indent="-342900">
              <a:buFont typeface="+mj-lt"/>
              <a:buAutoNum type="arabicPeriod"/>
            </a:pPr>
            <a:r>
              <a:rPr lang="en-US" kern="100">
                <a:effectLst/>
                <a:ea typeface="DengXian" panose="02010600030101010101" pitchFamily="2" charset="-122"/>
              </a:rPr>
              <a:t>Based on Dell's internal analysis of the power monitoring capabilities of Dell </a:t>
            </a:r>
            <a:r>
              <a:rPr lang="en-US" kern="100" err="1">
                <a:effectLst/>
                <a:ea typeface="DengXian" panose="02010600030101010101" pitchFamily="2" charset="-122"/>
              </a:rPr>
              <a:t>PowerMax</a:t>
            </a:r>
            <a:r>
              <a:rPr lang="en-US" kern="100">
                <a:effectLst/>
                <a:ea typeface="DengXian" panose="02010600030101010101" pitchFamily="2" charset="-122"/>
              </a:rPr>
              <a:t> versus competitive mainstream arrays, August 2025.</a:t>
            </a:r>
          </a:p>
          <a:p>
            <a:pPr marL="342900" marR="0" lvl="0" indent="-342900">
              <a:buFont typeface="+mj-lt"/>
              <a:buAutoNum type="arabicPeriod"/>
            </a:pPr>
            <a:r>
              <a:rPr lang="en-US" kern="100">
                <a:effectLst/>
                <a:ea typeface="DengXian" panose="02010600030101010101" pitchFamily="2" charset="-122"/>
              </a:rPr>
              <a:t>Based on Dell‘s Future-Proof program which offers 5:1 data reduction guarantee based on </a:t>
            </a:r>
            <a:r>
              <a:rPr lang="en-US" kern="100" err="1">
                <a:effectLst/>
                <a:ea typeface="DengXian" panose="02010600030101010101" pitchFamily="2" charset="-122"/>
              </a:rPr>
              <a:t>PowerMax</a:t>
            </a:r>
            <a:r>
              <a:rPr lang="en-US" kern="100">
                <a:effectLst/>
                <a:ea typeface="DengXian" panose="02010600030101010101" pitchFamily="2" charset="-122"/>
              </a:rPr>
              <a:t> open systems storage, August 2025.</a:t>
            </a:r>
          </a:p>
          <a:p>
            <a:pPr marL="342900" marR="0" lvl="0" indent="-342900">
              <a:buFont typeface="+mj-lt"/>
              <a:buAutoNum type="arabicPeriod"/>
            </a:pPr>
            <a:r>
              <a:rPr lang="en-US" kern="100">
                <a:effectLst/>
                <a:ea typeface="DengXian" panose="02010600030101010101" pitchFamily="2" charset="-122"/>
              </a:rPr>
              <a:t>Based on Dell’s internal testing comparing IOPS per watt for </a:t>
            </a:r>
            <a:r>
              <a:rPr lang="en-US" kern="100" err="1">
                <a:effectLst/>
                <a:ea typeface="DengXian" panose="02010600030101010101" pitchFamily="2" charset="-122"/>
              </a:rPr>
              <a:t>PowerMax</a:t>
            </a:r>
            <a:r>
              <a:rPr lang="en-US" kern="100">
                <a:effectLst/>
                <a:ea typeface="DengXian" panose="02010600030101010101" pitchFamily="2" charset="-122"/>
              </a:rPr>
              <a:t> 2500 compared with </a:t>
            </a:r>
            <a:r>
              <a:rPr lang="en-US" kern="100" err="1">
                <a:effectLst/>
                <a:ea typeface="DengXian" panose="02010600030101010101" pitchFamily="2" charset="-122"/>
              </a:rPr>
              <a:t>PowerMax</a:t>
            </a:r>
            <a:r>
              <a:rPr lang="en-US" kern="100">
                <a:effectLst/>
                <a:ea typeface="DengXian" panose="02010600030101010101" pitchFamily="2" charset="-122"/>
              </a:rPr>
              <a:t> 2000, August 2025.</a:t>
            </a:r>
          </a:p>
          <a:p>
            <a:pPr marL="342900" marR="0" lvl="0" indent="-342900">
              <a:buFont typeface="+mj-lt"/>
              <a:buAutoNum type="arabicPeriod"/>
            </a:pPr>
            <a:r>
              <a:rPr lang="en-US" kern="100">
                <a:effectLst/>
                <a:ea typeface="DengXian" panose="02010600030101010101" pitchFamily="2" charset="-122"/>
              </a:rPr>
              <a:t>Based on Dell’s internal analysis comparing the Effective Storage Capacity per rack unit (1.75”) of the </a:t>
            </a:r>
            <a:r>
              <a:rPr lang="en-US" kern="100" err="1">
                <a:effectLst/>
                <a:ea typeface="DengXian" panose="02010600030101010101" pitchFamily="2" charset="-122"/>
              </a:rPr>
              <a:t>PowerMax</a:t>
            </a:r>
            <a:r>
              <a:rPr lang="en-US" kern="100">
                <a:effectLst/>
                <a:ea typeface="DengXian" panose="02010600030101010101" pitchFamily="2" charset="-122"/>
              </a:rPr>
              <a:t> 2500 vs. 2000, April 2025.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100" kern="1200" baseline="0">
                <a:solidFill>
                  <a:schemeClr val="bg2"/>
                </a:solidFill>
                <a:latin typeface="Arial" panose="020B0604020202020204" pitchFamily="34" charset="0"/>
                <a:ea typeface="+mn-ea"/>
                <a:cs typeface="Arial" panose="020B0604020202020204" pitchFamily="34" charset="0"/>
              </a:rPr>
              <a:t>Based on Dell’s internal analysis of updating </a:t>
            </a:r>
            <a:r>
              <a:rPr lang="en-US" sz="1100" kern="1200" baseline="0" err="1">
                <a:solidFill>
                  <a:schemeClr val="bg2"/>
                </a:solidFill>
                <a:latin typeface="Arial" panose="020B0604020202020204" pitchFamily="34" charset="0"/>
                <a:ea typeface="+mn-ea"/>
                <a:cs typeface="Arial" panose="020B0604020202020204" pitchFamily="34" charset="0"/>
              </a:rPr>
              <a:t>PowerMaxOS</a:t>
            </a:r>
            <a:r>
              <a:rPr lang="en-US" sz="1100" kern="1200" baseline="0">
                <a:solidFill>
                  <a:schemeClr val="bg2"/>
                </a:solidFill>
                <a:latin typeface="Arial" panose="020B0604020202020204" pitchFamily="34" charset="0"/>
                <a:ea typeface="+mn-ea"/>
                <a:cs typeface="Arial" panose="020B0604020202020204" pitchFamily="34" charset="0"/>
              </a:rPr>
              <a:t> 10.3 software with a single click to upgrade </a:t>
            </a:r>
            <a:r>
              <a:rPr lang="en-US" sz="1100" kern="1200" baseline="0" err="1">
                <a:solidFill>
                  <a:schemeClr val="bg2"/>
                </a:solidFill>
                <a:latin typeface="Arial" panose="020B0604020202020204" pitchFamily="34" charset="0"/>
                <a:ea typeface="+mn-ea"/>
                <a:cs typeface="Arial" panose="020B0604020202020204" pitchFamily="34" charset="0"/>
              </a:rPr>
              <a:t>PowerMaxOS</a:t>
            </a:r>
            <a:r>
              <a:rPr lang="en-US" sz="1100" kern="1200" baseline="0">
                <a:solidFill>
                  <a:schemeClr val="bg2"/>
                </a:solidFill>
                <a:latin typeface="Arial" panose="020B0604020202020204" pitchFamily="34" charset="0"/>
                <a:ea typeface="+mn-ea"/>
                <a:cs typeface="Arial" panose="020B0604020202020204" pitchFamily="34" charset="0"/>
              </a:rPr>
              <a:t> software without disruption for </a:t>
            </a:r>
            <a:r>
              <a:rPr lang="en-US" sz="1100" kern="1200" baseline="0" err="1">
                <a:solidFill>
                  <a:schemeClr val="bg2"/>
                </a:solidFill>
                <a:latin typeface="Arial" panose="020B0604020202020204" pitchFamily="34" charset="0"/>
                <a:ea typeface="+mn-ea"/>
                <a:cs typeface="Arial" panose="020B0604020202020204" pitchFamily="34" charset="0"/>
              </a:rPr>
              <a:t>PowerMax</a:t>
            </a:r>
            <a:r>
              <a:rPr lang="en-US" sz="1100" kern="1200" baseline="0">
                <a:solidFill>
                  <a:schemeClr val="bg2"/>
                </a:solidFill>
                <a:latin typeface="Arial" panose="020B0604020202020204" pitchFamily="34" charset="0"/>
                <a:ea typeface="+mn-ea"/>
                <a:cs typeface="Arial" panose="020B0604020202020204" pitchFamily="34" charset="0"/>
              </a:rPr>
              <a:t> 2500/8500, July 2025. </a:t>
            </a:r>
            <a:endParaRPr lang="en-US" sz="1100" kern="1200" baseline="0">
              <a:solidFill>
                <a:srgbClr val="FF0000"/>
              </a:solidFill>
              <a:latin typeface="Arial" panose="020B0604020202020204" pitchFamily="34" charset="0"/>
              <a:ea typeface="+mn-ea"/>
              <a:cs typeface="Arial" panose="020B0604020202020204" pitchFamily="34" charset="0"/>
            </a:endParaRPr>
          </a:p>
          <a:p>
            <a:pPr marL="342900" marR="0" lvl="0" indent="-342900">
              <a:buFont typeface="+mj-lt"/>
              <a:buAutoNum type="arabicPeriod"/>
            </a:pPr>
            <a:endParaRPr lang="en-US" kern="100">
              <a:effectLst/>
              <a:ea typeface="DengXian" panose="02010600030101010101" pitchFamily="2" charset="-122"/>
            </a:endParaRPr>
          </a:p>
        </p:txBody>
      </p:sp>
    </p:spTree>
    <p:extLst>
      <p:ext uri="{BB962C8B-B14F-4D97-AF65-F5344CB8AC3E}">
        <p14:creationId xmlns:p14="http://schemas.microsoft.com/office/powerpoint/2010/main" val="5848859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63911-B8D6-5B60-58D9-45D1F94931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DA1087-5E89-233A-9BDE-4B69CEC717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25635E-64E0-7372-7FE0-14E8C7B1E328}"/>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b="1">
                <a:latin typeface="+mj-lt"/>
                <a:cs typeface="Arial"/>
              </a:rPr>
              <a:t>[Emirates Customer Story ft PowerMax]</a:t>
            </a:r>
          </a:p>
          <a:p>
            <a:pPr marL="0" marR="0" lvl="0" indent="0" algn="l" defTabSz="685800">
              <a:lnSpc>
                <a:spcPct val="100000"/>
              </a:lnSpc>
              <a:spcBef>
                <a:spcPts val="0"/>
              </a:spcBef>
              <a:spcAft>
                <a:spcPts val="0"/>
              </a:spcAft>
              <a:buClrTx/>
              <a:buSzTx/>
              <a:buFontTx/>
              <a:buNone/>
              <a:tabLst/>
              <a:defRPr/>
            </a:pPr>
            <a:endParaRPr lang="en-US" sz="1100">
              <a:latin typeface="+mj-lt"/>
              <a:cs typeface="Arial"/>
            </a:endParaRPr>
          </a:p>
        </p:txBody>
      </p:sp>
    </p:spTree>
    <p:extLst>
      <p:ext uri="{BB962C8B-B14F-4D97-AF65-F5344CB8AC3E}">
        <p14:creationId xmlns:p14="http://schemas.microsoft.com/office/powerpoint/2010/main" val="2097870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5315E-62E9-71D7-2C46-2499F7AF87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62C6F1-6E49-E4F2-C723-3156974AA2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5A167E-D0B2-AD01-FB5D-43FB8DD96F58}"/>
              </a:ext>
            </a:extLst>
          </p:cNvPr>
          <p:cNvSpPr>
            <a:spLocks noGrp="1"/>
          </p:cNvSpPr>
          <p:nvPr>
            <p:ph type="body" idx="1"/>
          </p:nvPr>
        </p:nvSpPr>
        <p:spPr/>
        <p:txBody>
          <a:bodyPr/>
          <a:lstStyle/>
          <a:p>
            <a:pPr marL="0" marR="0" lvl="0" indent="0" algn="l" defTabSz="914377"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600" b="0" i="0" kern="1200">
                <a:solidFill>
                  <a:schemeClr val="tx1"/>
                </a:solidFill>
                <a:effectLst/>
                <a:latin typeface="+mn-lt"/>
                <a:ea typeface="+mn-ea"/>
                <a:cs typeface="+mn-cs"/>
              </a:rPr>
              <a:t>To wrap up, PowerFlex redefines enterprise storage by delivering unmatched efficiency, adaptability, and trust. It’s built for any workload—whether on-premises, hybrid, or cloud—enabling seamless consolidation and flexibility across environments. With smarter automation, PowerFlex simplifies operations and optimizes performance, allowing businesses to focus on innovation. The platform delivers breakthrough claims, including up to 50% footprint reduction, over 80% storage efficiency, and up to 10x9s data availability. PowerFlex empowers organizations to scale intelligently, securely, and with confidence, setting a new standard for software-defined storage.</a:t>
            </a:r>
            <a:endParaRPr lang="en-US" sz="2000"/>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600" b="1">
                <a:latin typeface="Arial" panose="020B0604020202020204" pitchFamily="34" charset="0"/>
                <a:cs typeface="Arial" panose="020B0604020202020204" pitchFamily="34" charset="0"/>
              </a:rPr>
              <a:t>Sources: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1 Source: </a:t>
            </a:r>
            <a:r>
              <a:rPr kumimoji="0" lang="en-US" sz="800" b="0" i="1" u="none" strike="noStrike" kern="1200" cap="none" spc="0" normalizeH="0" baseline="0" noProof="0">
                <a:ln>
                  <a:noFill/>
                </a:ln>
                <a:solidFill>
                  <a:srgbClr val="000000"/>
                </a:solidFill>
                <a:effectLst/>
                <a:uLnTx/>
                <a:uFillTx/>
                <a:latin typeface="Arial"/>
                <a:ea typeface="+mn-ea"/>
                <a:cs typeface="+mn-cs"/>
              </a:rPr>
              <a:t>Based on Dell internal testing, using 11 node PowerFlex 5.0 cluster versus previous generation PowerFlex software. May, 2025</a:t>
            </a:r>
            <a:endParaRPr lang="en-US" sz="1600">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2 Source: IDC </a:t>
            </a:r>
            <a:r>
              <a:rPr lang="en-US" sz="1800">
                <a:effectLst/>
                <a:latin typeface="Arial" panose="020B0604020202020204" pitchFamily="34" charset="0"/>
                <a:ea typeface="Times New Roman" panose="02020603050405020304" pitchFamily="18" charset="0"/>
              </a:rPr>
              <a:t>white paper commissioned by Dell Technologies and Intel. "The Business Value of Dell PowerFlex", December 2023. Results derived from interviews with 7 companies worldwide. Estimates and savings calculated over 3-years, in U.S. Dollars. (https://www.delltechnologies.com/asset/en-us/products/storage/industry-market/idc-the-business-value-of-dell-powerflex.pdf)</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3 </a:t>
            </a:r>
            <a:r>
              <a:rPr kumimoji="0" lang="en-US" sz="800" b="0" i="1" u="none" strike="noStrike" kern="1200" cap="none" spc="0" normalizeH="0" baseline="0" noProof="0">
                <a:ln>
                  <a:noFill/>
                </a:ln>
                <a:solidFill>
                  <a:srgbClr val="000000"/>
                </a:solidFill>
                <a:effectLst/>
                <a:uLnTx/>
                <a:uFillTx/>
                <a:latin typeface="Arial"/>
                <a:ea typeface="+mn-ea"/>
                <a:cs typeface="+mn-cs"/>
              </a:rPr>
              <a:t>CLM-014304: Based on Dell internal testing, May, 2025</a:t>
            </a:r>
            <a:endParaRPr lang="en-US" sz="1600" b="0">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4 Based on Dell and Nutanix analysis, July 2024. PowerFlex is the 1st third-party storage supported and integrated with the Nutanix Cloud Platform.</a:t>
            </a:r>
          </a:p>
          <a:p>
            <a:endParaRPr lang="en-US" sz="900"/>
          </a:p>
        </p:txBody>
      </p:sp>
    </p:spTree>
    <p:extLst>
      <p:ext uri="{BB962C8B-B14F-4D97-AF65-F5344CB8AC3E}">
        <p14:creationId xmlns:p14="http://schemas.microsoft.com/office/powerpoint/2010/main" val="40956139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DF34A-4006-D8CD-814A-3250A839FB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5F718-3DA2-B00D-FCC4-DA193F0E03B8}"/>
              </a:ext>
            </a:extLst>
          </p:cNvPr>
          <p:cNvSpPr>
            <a:spLocks noGrp="1" noRot="1" noChangeAspect="1"/>
          </p:cNvSpPr>
          <p:nvPr>
            <p:ph type="sldImg"/>
          </p:nvPr>
        </p:nvSpPr>
        <p:spPr>
          <a:xfrm>
            <a:off x="1287463" y="687388"/>
            <a:ext cx="4359275" cy="2452687"/>
          </a:xfrm>
        </p:spPr>
        <p:txBody>
          <a:bodyPr/>
          <a:lstStyle/>
          <a:p>
            <a:endParaRPr lang="en-US"/>
          </a:p>
        </p:txBody>
      </p:sp>
      <p:sp>
        <p:nvSpPr>
          <p:cNvPr id="3" name="Notes Placeholder 2">
            <a:extLst>
              <a:ext uri="{FF2B5EF4-FFF2-40B4-BE49-F238E27FC236}">
                <a16:creationId xmlns:a16="http://schemas.microsoft.com/office/drawing/2014/main" id="{06181AEE-5329-DBA8-E325-964D8024D126}"/>
              </a:ext>
            </a:extLst>
          </p:cNvPr>
          <p:cNvSpPr>
            <a:spLocks noGrp="1"/>
          </p:cNvSpPr>
          <p:nvPr>
            <p:ph type="body" idx="1"/>
          </p:nvPr>
        </p:nvSpPr>
        <p:spPr>
          <a:xfrm>
            <a:off x="444138" y="3417416"/>
            <a:ext cx="6339840" cy="5325420"/>
          </a:xfrm>
        </p:spPr>
        <p:txBody>
          <a:bodyPr/>
          <a:lstStyle/>
          <a:p>
            <a:r>
              <a:rPr lang="en-US" b="1"/>
              <a:t>1. Opening</a:t>
            </a:r>
          </a:p>
          <a:p>
            <a:br>
              <a:rPr lang="en-US"/>
            </a:br>
            <a:r>
              <a:rPr lang="en-US"/>
              <a:t>Let’s talk about the versatility, performance, and reliability of Dell PowerFlex, including its trusted global adoption, robust hybrid cloud capabilities, high efficiency, and hypervisor-agnostic approach—all designed to empower businesses to innovate and scale with confidence.</a:t>
            </a:r>
          </a:p>
          <a:p>
            <a:br>
              <a:rPr lang="en-US" b="1"/>
            </a:br>
            <a:r>
              <a:rPr lang="en-US" b="1"/>
              <a:t>2. Key Messages to Highlight</a:t>
            </a:r>
          </a:p>
          <a:p>
            <a:pPr>
              <a:buFont typeface="Arial" panose="020B0604020202020204" pitchFamily="34" charset="0"/>
              <a:buChar char="•"/>
            </a:pPr>
            <a:endParaRPr lang="en-US" b="1"/>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a:t>Trusted Adoption</a:t>
            </a:r>
            <a:br>
              <a:rPr lang="en-US"/>
            </a:br>
            <a:r>
              <a:rPr lang="en-US"/>
              <a:t>Over 150,000 nodes have been deployed globally, delivering consistent value with an average payback period of 8 months and generating $13.9M in additional revenue for customers. Customers such as Akbar Khan with F1Soft speak highly of the product showcasing the real-world impact PowerFlex has on businesses.</a:t>
            </a:r>
          </a:p>
          <a:p>
            <a:pPr>
              <a:buFont typeface="Arial" panose="020B0604020202020204" pitchFamily="34" charset="0"/>
              <a:buChar char="•"/>
            </a:pPr>
            <a:endParaRPr lang="en-US" b="1"/>
          </a:p>
          <a:p>
            <a:pPr>
              <a:buFont typeface="Arial" panose="020B0604020202020204" pitchFamily="34" charset="0"/>
              <a:buNone/>
            </a:pPr>
            <a:r>
              <a:rPr lang="en-US" b="1"/>
              <a:t> *Click* Hybrid Cloud Power</a:t>
            </a:r>
            <a:br>
              <a:rPr lang="en-US"/>
            </a:br>
            <a:r>
              <a:rPr lang="en-US"/>
              <a:t>PowerFlex is the world’s most scalable cloud block storage, powering demanding workloads, optimizing TCO, and enabling seamless data mobility across multicloud environments. You can reap the benefits of PowerFlex on-premises and in public cloud. </a:t>
            </a:r>
          </a:p>
          <a:p>
            <a:pPr>
              <a:buFont typeface="Arial" panose="020B0604020202020204" pitchFamily="34" charset="0"/>
              <a:buChar char="•"/>
            </a:pPr>
            <a:endParaRPr lang="en-US" b="1"/>
          </a:p>
          <a:p>
            <a:pPr>
              <a:buFont typeface="Arial" panose="020B0604020202020204" pitchFamily="34" charset="0"/>
              <a:buNone/>
            </a:pPr>
            <a:r>
              <a:rPr lang="en-US" b="1"/>
              <a:t>*Click* Scale and Resilience</a:t>
            </a:r>
            <a:br>
              <a:rPr lang="en-US"/>
            </a:br>
            <a:r>
              <a:rPr lang="en-US"/>
              <a:t>Always-on functionality with 10 9s of availability along with advanced encryption, multi-factor authentication, and robust backup and disaster recovery support across multiple availability zones gives our data center operators the peace of mind that’s needed. Support independent scaling of compute and storage to thousands of nodes.</a:t>
            </a:r>
          </a:p>
          <a:p>
            <a:pPr>
              <a:buFont typeface="Arial" panose="020B0604020202020204" pitchFamily="34" charset="0"/>
              <a:buChar cha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a:t>*Click* Cutting-Edge Features</a:t>
            </a:r>
            <a:br>
              <a:rPr lang="en-US"/>
            </a:br>
            <a:r>
              <a:rPr lang="en-US" sz="1100" b="0" i="0" u="none" strike="noStrike" kern="1200" baseline="0">
                <a:solidFill>
                  <a:schemeClr val="tx1"/>
                </a:solidFill>
                <a:latin typeface="Arial" panose="020B0604020202020204" pitchFamily="34" charset="0"/>
                <a:ea typeface="+mn-ea"/>
                <a:cs typeface="Arial" panose="020B0604020202020204" pitchFamily="34" charset="0"/>
              </a:rPr>
              <a:t>The Scalable Availability Engine (SAE) is a next-generation storage architecture that removes the long-standing tradeoffs between scale, performance, efficiency, and availability. Its design combines distributed erasure coding, advanced metadata management, and new distributed caching services to create a foundation that is both highly resilient and highly efficient.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a:t>*Click* Efficiency Gains</a:t>
            </a:r>
            <a:br>
              <a:rPr lang="en-US"/>
            </a:br>
            <a:r>
              <a:rPr lang="en-US"/>
              <a:t>PowerFlex is proven to increase storage efficiency by up to 80%, reduce storage footprint by up to 50%, and reduce unplanned downtimes by 88%. With such improvements in efficiencies, IT managers are able to dedicate more time that are crucial to their strategic plans. PowerFlex delivers a remarkable 276% ROI over three years reinforces its value proposition.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a:t>*Click* Open Ecosystem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a:effectLst/>
              </a:rPr>
              <a:t>PowerFlex integrates effortlessly with your current IT ecosystem and it capable of supporting hypervisor, physical and container-based workloads </a:t>
            </a:r>
            <a:r>
              <a:rPr lang="en-US" b="0" i="0" err="1">
                <a:effectLst/>
              </a:rPr>
              <a:t>simultanteously</a:t>
            </a:r>
            <a:r>
              <a:rPr lang="en-US" b="0" i="0">
                <a:effectLst/>
              </a:rPr>
              <a:t>. Its broad support for multiple hypervisors, including VMware and Nutanix, allows it to enhance and unify diverse environments. This flexibility ensures PowerFlex can meet your unique infrastructure needs while delivering a seamless, comprehensive storage solution.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0">
                <a:effectLst/>
              </a:rPr>
              <a:t>CLOSE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PowerFlex delivers consistent, predictable outcomes at large scale for the most demanding mission-critical environments, with the ability to combine block storage and compute in a singularly-managed integrated platform. PowerFlex supports a broad range of hypervisors and operating environments.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a:defRPr/>
            </a:pPr>
            <a:r>
              <a:rPr lang="en-US" b="1"/>
              <a:t>*******************************</a:t>
            </a:r>
          </a:p>
          <a:p>
            <a:pPr marL="0" marR="0" lvl="0" indent="0" algn="l" defTabSz="914400">
              <a:lnSpc>
                <a:spcPct val="100000"/>
              </a:lnSpc>
              <a:spcBef>
                <a:spcPts val="0"/>
              </a:spcBef>
              <a:spcAft>
                <a:spcPts val="0"/>
              </a:spcAft>
              <a:buClrTx/>
              <a:buSzTx/>
              <a:buFontTx/>
              <a:buNone/>
              <a:tabLst/>
              <a:defRPr/>
            </a:pPr>
            <a:r>
              <a:rPr lang="en-US" b="0"/>
              <a:t>1</a:t>
            </a:r>
            <a:r>
              <a:rPr lang="en-US"/>
              <a:t> – </a:t>
            </a:r>
            <a:r>
              <a:rPr lang="en-US" b="0" i="0"/>
              <a:t>Source: Internal Dell data, 2024</a:t>
            </a:r>
            <a:endParaRPr lang="en-US" b="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2 - </a:t>
            </a:r>
            <a:r>
              <a:rPr kumimoji="0" lang="en-US" b="0" i="0" u="none" strike="noStrike" kern="1200" cap="none" spc="0" normalizeH="0" baseline="0" noProof="0">
                <a:ln>
                  <a:noFill/>
                </a:ln>
                <a:effectLst/>
                <a:uLnTx/>
                <a:uFillTx/>
                <a:hlinkClick r:id="rId3">
                  <a:extLst>
                    <a:ext uri="{A12FA001-AC4F-418D-AE19-62706E023703}">
                      <ahyp:hlinkClr xmlns:ahyp="http://schemas.microsoft.com/office/drawing/2018/hyperlinkcolor" val="tx"/>
                    </a:ext>
                  </a:extLst>
                </a:hlinkClick>
              </a:rPr>
              <a:t>Source: </a:t>
            </a:r>
            <a:r>
              <a:rPr kumimoji="0" lang="en-US" b="0" i="0" u="none" strike="noStrike" kern="1200" cap="none" spc="0" normalizeH="0" baseline="0" noProof="0">
                <a:ln>
                  <a:noFill/>
                </a:ln>
                <a:effectLst/>
                <a:uLnTx/>
                <a:uFillTx/>
                <a:hlinkClick r:id="rId4">
                  <a:extLst>
                    <a:ext uri="{A12FA001-AC4F-418D-AE19-62706E023703}">
                      <ahyp:hlinkClr xmlns:ahyp="http://schemas.microsoft.com/office/drawing/2018/hyperlinkcolor" val="tx"/>
                    </a:ext>
                  </a:extLst>
                </a:hlinkClick>
              </a:rPr>
              <a:t>IDC Business Value of PowerFlex Paper – 2024</a:t>
            </a:r>
            <a:r>
              <a:rPr kumimoji="0" lang="en-US" b="0" i="0" u="none" strike="noStrike" kern="1200" cap="none" spc="0" normalizeH="0" baseline="0" noProof="0">
                <a:ln>
                  <a:noFill/>
                </a:ln>
                <a:effectLst/>
                <a:uLnTx/>
                <a:uFillTx/>
              </a:rPr>
              <a:t> (https://www.delltechnologies.com/asset/en-us/products/storage/industry-market/idc-the-business-value-of-dell-powerflex.pdf)</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3 – </a:t>
            </a:r>
            <a:r>
              <a:rPr lang="en-US" b="0" i="0"/>
              <a:t>Source: </a:t>
            </a:r>
            <a:r>
              <a:rPr lang="en-US" sz="1100" b="0" i="0" u="none" strike="noStrike" kern="1200" baseline="0">
                <a:solidFill>
                  <a:schemeClr val="tx1"/>
                </a:solidFill>
                <a:latin typeface="Arial" panose="020B0604020202020204" pitchFamily="34" charset="0"/>
                <a:ea typeface="+mn-ea"/>
                <a:cs typeface="Arial" panose="020B0604020202020204" pitchFamily="34" charset="0"/>
              </a:rPr>
              <a:t>Based on Dell internal analysis. May, 2025 </a:t>
            </a:r>
            <a:endParaRPr lang="en-US" b="0" i="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a:t>4 - Source: </a:t>
            </a:r>
            <a:r>
              <a:rPr lang="en-US" sz="1100" b="0" i="0" u="none" strike="noStrike" kern="1200" baseline="0">
                <a:solidFill>
                  <a:schemeClr val="tx1"/>
                </a:solidFill>
                <a:latin typeface="Arial" panose="020B0604020202020204" pitchFamily="34" charset="0"/>
                <a:ea typeface="+mn-ea"/>
                <a:cs typeface="Arial" panose="020B0604020202020204" pitchFamily="34" charset="0"/>
              </a:rPr>
              <a:t>Based on Dell internal testing, using 11 node PowerFlex 5.0 cluster versus previous generation PowerFlex software. May, 2025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i="0" u="none" strike="noStrike" kern="1200" baseline="0">
                <a:solidFill>
                  <a:schemeClr val="tx1"/>
                </a:solidFill>
                <a:latin typeface="Arial" panose="020B0604020202020204" pitchFamily="34" charset="0"/>
                <a:ea typeface="+mn-ea"/>
                <a:cs typeface="Arial" panose="020B0604020202020204" pitchFamily="34" charset="0"/>
              </a:rPr>
              <a:t>5 - </a:t>
            </a:r>
            <a:r>
              <a:rPr lang="en-US" b="0" i="0"/>
              <a:t>Source: </a:t>
            </a:r>
            <a:r>
              <a:rPr lang="en-US" sz="1100" b="0" i="0" u="none" strike="noStrike" kern="1200" baseline="0">
                <a:solidFill>
                  <a:schemeClr val="tx1"/>
                </a:solidFill>
                <a:latin typeface="Arial" panose="020B0604020202020204" pitchFamily="34" charset="0"/>
                <a:ea typeface="+mn-ea"/>
                <a:cs typeface="Arial" panose="020B0604020202020204" pitchFamily="34" charset="0"/>
              </a:rPr>
              <a:t>Effective storage capacity savings using erasure coding compared to mirroring in PowerFlex 4.x and earlier. Comparison made using identical node capacity of 154TB. To obtain an effective capacity of 2.54PB, PowerFlex 5.0 (8+2 EC) requires 11 nodes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endParaRPr lang="en-US"/>
          </a:p>
        </p:txBody>
      </p:sp>
    </p:spTree>
    <p:extLst>
      <p:ext uri="{BB962C8B-B14F-4D97-AF65-F5344CB8AC3E}">
        <p14:creationId xmlns:p14="http://schemas.microsoft.com/office/powerpoint/2010/main" val="12400316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a:solidFill>
                  <a:srgbClr val="202124"/>
                </a:solidFill>
                <a:effectLst/>
                <a:latin typeface="Arial" panose="020B0604020202020204" pitchFamily="34" charset="0"/>
                <a:ea typeface="Times New Roman" panose="02020603050405020304" pitchFamily="18" charset="0"/>
                <a:cs typeface="Arial" panose="020B0604020202020204" pitchFamily="34" charset="0"/>
              </a:rPr>
              <a:t>F1Soft is a leader in Nepal’s fintech industry. The company deployed Dell </a:t>
            </a:r>
            <a:r>
              <a:rPr lang="en-US" sz="1800" err="1">
                <a:solidFill>
                  <a:srgbClr val="202124"/>
                </a:solidFill>
                <a:effectLst/>
                <a:latin typeface="Arial" panose="020B0604020202020204" pitchFamily="34" charset="0"/>
                <a:ea typeface="Times New Roman" panose="02020603050405020304" pitchFamily="18" charset="0"/>
                <a:cs typeface="Arial" panose="020B0604020202020204" pitchFamily="34" charset="0"/>
              </a:rPr>
              <a:t>PowerFlex</a:t>
            </a:r>
            <a:r>
              <a:rPr lang="en-US" sz="1800">
                <a:solidFill>
                  <a:srgbClr val="202124"/>
                </a:solidFill>
                <a:effectLst/>
                <a:latin typeface="Arial" panose="020B0604020202020204" pitchFamily="34" charset="0"/>
                <a:ea typeface="Times New Roman" panose="02020603050405020304" pitchFamily="18" charset="0"/>
                <a:cs typeface="Arial" panose="020B0604020202020204" pitchFamily="34" charset="0"/>
              </a:rPr>
              <a:t> software-defined infrastructure across its five data centers to optimize performance, agility, scalability and reliability.</a:t>
            </a:r>
            <a:endParaRPr lang="en-US" sz="1800">
              <a:effectLst/>
              <a:latin typeface="Cambria" panose="02040503050406030204" pitchFamily="18"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24842955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AD362-AE38-CC03-3B7A-787F9E09EC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88171-E1D5-8F8A-793C-3CDBC839C5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EBAEDE-B806-97EB-EB77-5804B8CCAE82}"/>
              </a:ext>
            </a:extLst>
          </p:cNvPr>
          <p:cNvSpPr>
            <a:spLocks noGrp="1"/>
          </p:cNvSpPr>
          <p:nvPr>
            <p:ph type="body" idx="1"/>
          </p:nvPr>
        </p:nvSpPr>
        <p:spPr/>
        <p:txBody>
          <a:bodyPr/>
          <a:lstStyle/>
          <a:p>
            <a:r>
              <a:rPr lang="en-US" sz="1600"/>
              <a:t>Unity XT Hybrid Flash Arrays (HFAs) are innovative storage solutions designed to meet the dynamic needs of businesses, from small operations to large enterprises. </a:t>
            </a:r>
          </a:p>
          <a:p>
            <a:endParaRPr lang="en-US" sz="1600"/>
          </a:p>
          <a:p>
            <a:r>
              <a:rPr lang="en-US" sz="1600"/>
              <a:t>Built for consistent performance, Unity XT HFAs ensure high-speed data access and smooth operation across workloads such as virtualization, databases, and file sharing. With balanced efficiency at their core, these arrays optimize storage costs by combining the speed of flash with the affordability of disk, making them an economical choice for data-intensive environments. </a:t>
            </a:r>
          </a:p>
          <a:p>
            <a:endParaRPr lang="en-US" sz="1600"/>
          </a:p>
          <a:p>
            <a:r>
              <a:rPr lang="en-US" sz="1600"/>
              <a:t>Their effortless </a:t>
            </a:r>
            <a:r>
              <a:rPr lang="en-US" sz="1600" err="1"/>
              <a:t>multicloud</a:t>
            </a:r>
            <a:r>
              <a:rPr lang="en-US" sz="1600"/>
              <a:t> capabilities enable organizations to seamlessly integrate on-premises storage with cloud environments, unlocking flexibility and scalability for modern IT strategies. </a:t>
            </a:r>
          </a:p>
          <a:p>
            <a:endParaRPr lang="en-US" sz="1600"/>
          </a:p>
          <a:p>
            <a:r>
              <a:rPr lang="en-US" sz="1600"/>
              <a:t>Unity XT HFAs also feature intuitive management tools and automation, enabling IT teams to deploy and operate them with ease. </a:t>
            </a:r>
          </a:p>
          <a:p>
            <a:endParaRPr lang="en-US" sz="1600"/>
          </a:p>
          <a:p>
            <a:r>
              <a:rPr lang="en-US" sz="1600"/>
              <a:t>For businesses seeking a reliable, efficient, and versatile storage solution, Unity XT HFAs provide the ideal combination of performance, simplicity, and adaptability.</a:t>
            </a:r>
          </a:p>
          <a:p>
            <a:endParaRPr lang="en-US" sz="900"/>
          </a:p>
        </p:txBody>
      </p:sp>
    </p:spTree>
    <p:extLst>
      <p:ext uri="{BB962C8B-B14F-4D97-AF65-F5344CB8AC3E}">
        <p14:creationId xmlns:p14="http://schemas.microsoft.com/office/powerpoint/2010/main" val="18515643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A606D-9673-2169-9F0D-55E01442A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EE0596-2B86-6F84-3C44-94819247BF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F0A5DF-2053-3B99-BEA7-8359452150CA}"/>
              </a:ext>
            </a:extLst>
          </p:cNvPr>
          <p:cNvSpPr>
            <a:spLocks noGrp="1"/>
          </p:cNvSpPr>
          <p:nvPr>
            <p:ph type="body" idx="1"/>
          </p:nvPr>
        </p:nvSpPr>
        <p:spPr/>
        <p:txBody>
          <a:bodyPr/>
          <a:lstStyle/>
          <a:p>
            <a:r>
              <a:rPr lang="en-US" sz="1600" b="1" err="1"/>
              <a:t>PowerVault</a:t>
            </a:r>
            <a:r>
              <a:rPr lang="en-US" sz="1600" b="1"/>
              <a:t> ME5: Simple. Fast. Scalable. Affordable.</a:t>
            </a:r>
          </a:p>
          <a:p>
            <a:endParaRPr lang="en-US" sz="1600" b="1"/>
          </a:p>
          <a:p>
            <a:r>
              <a:rPr lang="en-US" sz="1600" err="1"/>
              <a:t>PowerVault</a:t>
            </a:r>
            <a:r>
              <a:rPr lang="en-US" sz="1600"/>
              <a:t> is designed to give businesses </a:t>
            </a:r>
            <a:r>
              <a:rPr lang="en-US" sz="1600" b="1"/>
              <a:t>the storage they need—without the complexity they don’t</a:t>
            </a:r>
            <a:r>
              <a:rPr lang="en-US" sz="1600"/>
              <a:t>. With </a:t>
            </a:r>
            <a:r>
              <a:rPr lang="en-US" sz="1600" b="1"/>
              <a:t>intuitive management</a:t>
            </a:r>
            <a:r>
              <a:rPr lang="en-US" sz="1600"/>
              <a:t> and plug-and-play deployment, it's </a:t>
            </a:r>
            <a:r>
              <a:rPr lang="en-US" sz="1600" b="1"/>
              <a:t>simple</a:t>
            </a:r>
            <a:r>
              <a:rPr lang="en-US" sz="1600"/>
              <a:t> to set up and maintain. </a:t>
            </a:r>
            <a:r>
              <a:rPr lang="en-US" sz="1600" b="1"/>
              <a:t>High-performance architecture</a:t>
            </a:r>
            <a:r>
              <a:rPr lang="en-US" sz="1600"/>
              <a:t> with SSD caching. Auto-tiering and dual-active controllers makes it </a:t>
            </a:r>
            <a:r>
              <a:rPr lang="en-US" sz="1600" b="1"/>
              <a:t>fast</a:t>
            </a:r>
            <a:r>
              <a:rPr lang="en-US" sz="1600"/>
              <a:t>, ensuring seamless operations for critical workloads. As businesses grow, </a:t>
            </a:r>
            <a:r>
              <a:rPr lang="en-US" sz="1600" err="1"/>
              <a:t>PowerVault</a:t>
            </a:r>
            <a:r>
              <a:rPr lang="en-US" sz="1600"/>
              <a:t> </a:t>
            </a:r>
            <a:r>
              <a:rPr lang="en-US" sz="1600" b="1"/>
              <a:t>scales effortlessly</a:t>
            </a:r>
            <a:r>
              <a:rPr lang="en-US" sz="1600"/>
              <a:t> up to 8 Petabytes, adapting to evolving data needs. And with a cost-effective design, </a:t>
            </a:r>
            <a:r>
              <a:rPr lang="en-US" sz="1600" b="1"/>
              <a:t>it delivers enterprise-class storage at an ‘SMB’-friendly price</a:t>
            </a:r>
            <a:r>
              <a:rPr lang="en-US" sz="1600"/>
              <a:t>.</a:t>
            </a:r>
          </a:p>
          <a:p>
            <a:endParaRPr lang="en-US" sz="1600"/>
          </a:p>
          <a:p>
            <a:r>
              <a:rPr lang="en-US" sz="1600"/>
              <a:t>With </a:t>
            </a:r>
            <a:r>
              <a:rPr lang="en-US" sz="1600" b="1" err="1"/>
              <a:t>PowerVault</a:t>
            </a:r>
            <a:r>
              <a:rPr lang="en-US" sz="1600" b="1"/>
              <a:t>, businesses get a storage solution that works as hard as they do—reliable, powerful, and built for the future.</a:t>
            </a:r>
            <a:endParaRPr lang="en-US" sz="1600"/>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100" kern="100">
              <a:effectLst/>
              <a:latin typeface="Arial" panose="020B0604020202020204" pitchFamily="34" charset="0"/>
              <a:ea typeface="DengXian" panose="02010600030101010101" pitchFamily="2" charset="-122"/>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100" kern="100">
                <a:effectLst/>
                <a:latin typeface="Arial" panose="020B0604020202020204" pitchFamily="34" charset="0"/>
                <a:ea typeface="DengXian" panose="02010600030101010101" pitchFamily="2" charset="-122"/>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100" b="1" u="sng" kern="100">
                <a:effectLst/>
                <a:latin typeface="Arial" panose="020B0604020202020204" pitchFamily="34" charset="0"/>
                <a:ea typeface="DengXian" panose="02010600030101010101" pitchFamily="2" charset="-122"/>
                <a:cs typeface="Arial" panose="020B0604020202020204" pitchFamily="34" charset="0"/>
              </a:rPr>
              <a:t>Claims: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100" kern="100">
              <a:effectLst/>
              <a:latin typeface="Arial" panose="020B0604020202020204" pitchFamily="34" charset="0"/>
              <a:ea typeface="DengXian" panose="02010600030101010101" pitchFamily="2"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a:t>
            </a:r>
            <a:r>
              <a:rPr lang="en-US" sz="2800" b="0" i="0" u="none" strike="noStrike">
                <a:solidFill>
                  <a:srgbClr val="FFFFFF"/>
                </a:solidFill>
                <a:effectLst/>
                <a:latin typeface="Arial" panose="020B0604020202020204" pitchFamily="34" charset="0"/>
              </a:rPr>
              <a:t>Claim #: CLM-014179</a:t>
            </a:r>
            <a:r>
              <a:rPr lang="en-US" sz="2800" b="0" i="0">
                <a:solidFill>
                  <a:srgbClr val="444444"/>
                </a:solidFill>
                <a:effectLst/>
                <a:latin typeface="Arial" panose="020B0604020202020204" pitchFamily="34" charset="0"/>
              </a:rPr>
              <a:t>​) </a:t>
            </a:r>
            <a:r>
              <a:rPr kumimoji="0" lang="en-US" sz="8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Performance benchmarking of the updated ME52XX systems has validated performance capabilities of up to 800,000 IOPS under controlled testing conditions, utilizing 100% 16K Sequential Read operations within an R5 (Virtual) configuration representing a 25% performance increase from the </a:t>
            </a:r>
            <a:r>
              <a:rPr kumimoji="0" lang="en-US" sz="8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PowerVault</a:t>
            </a:r>
            <a:r>
              <a:rPr kumimoji="0" lang="en-US" sz="8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50XX models. Actual performance may vary. April 2025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solidFill>
                  <a:srgbClr val="808080"/>
                </a:solidFill>
              </a:rPr>
              <a:t>2 (</a:t>
            </a:r>
            <a:r>
              <a:rPr lang="en-US" sz="2800" b="0" i="0" u="none" strike="noStrike">
                <a:solidFill>
                  <a:srgbClr val="FFFFFF"/>
                </a:solidFill>
                <a:effectLst/>
                <a:latin typeface="Arial" panose="020B0604020202020204" pitchFamily="34" charset="0"/>
              </a:rPr>
              <a:t>Claim #: CLM-003819</a:t>
            </a:r>
            <a:r>
              <a:rPr lang="en-US" sz="2800" b="0" i="0">
                <a:solidFill>
                  <a:srgbClr val="444444"/>
                </a:solidFill>
                <a:effectLst/>
                <a:latin typeface="Arial" panose="020B0604020202020204" pitchFamily="34" charset="0"/>
              </a:rPr>
              <a:t>​) </a:t>
            </a:r>
            <a:r>
              <a:rPr lang="en-US" sz="800">
                <a:solidFill>
                  <a:srgbClr val="808080"/>
                </a:solidFill>
              </a:rPr>
              <a:t>Testing of the </a:t>
            </a:r>
            <a:r>
              <a:rPr lang="en-US" sz="800" err="1">
                <a:solidFill>
                  <a:srgbClr val="808080"/>
                </a:solidFill>
              </a:rPr>
              <a:t>PowerVault</a:t>
            </a:r>
            <a:r>
              <a:rPr lang="en-US" sz="800">
                <a:solidFill>
                  <a:srgbClr val="808080"/>
                </a:solidFill>
              </a:rPr>
              <a:t> ME5 firmware design has validated raw storage capacity of up to 8PB. April 2025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3 (</a:t>
            </a:r>
            <a:r>
              <a:rPr lang="en-US" sz="2800" b="0" i="0" u="none" strike="noStrike">
                <a:solidFill>
                  <a:srgbClr val="FFFFFF"/>
                </a:solidFill>
                <a:effectLst/>
                <a:latin typeface="Arial" panose="020B0604020202020204" pitchFamily="34" charset="0"/>
              </a:rPr>
              <a:t>Claim #: CLM-014180</a:t>
            </a:r>
            <a:r>
              <a:rPr lang="en-US" sz="2800" b="0" i="0">
                <a:solidFill>
                  <a:srgbClr val="444444"/>
                </a:solidFill>
                <a:effectLst/>
                <a:latin typeface="Arial" panose="020B0604020202020204" pitchFamily="34" charset="0"/>
              </a:rPr>
              <a:t>​) </a:t>
            </a:r>
            <a:r>
              <a:rPr kumimoji="0" lang="en-US" sz="8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Performance benchmarking of the updated ME52XX systems has demonstrated throughput of up to 14 GB/s under controlled testing conditions, utilizing 100% Read Throughput with 256K block sizes in an R5 (Linear) configuration representing a 16% increase from the </a:t>
            </a:r>
            <a:r>
              <a:rPr kumimoji="0" lang="en-US" sz="8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PowerVault</a:t>
            </a:r>
            <a:r>
              <a:rPr kumimoji="0" lang="en-US" sz="8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50XX models. Actual performance may vary. April 2025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solidFill>
                  <a:srgbClr val="808080"/>
                </a:solidFill>
              </a:rPr>
              <a:t>4 (</a:t>
            </a:r>
            <a:r>
              <a:rPr lang="en-US" sz="2800" b="0" i="0" u="none" strike="noStrike">
                <a:solidFill>
                  <a:srgbClr val="FFFFFF"/>
                </a:solidFill>
                <a:effectLst/>
                <a:latin typeface="Arial" panose="020B0604020202020204" pitchFamily="34" charset="0"/>
              </a:rPr>
              <a:t>Claim #: CLM-014182</a:t>
            </a:r>
            <a:r>
              <a:rPr lang="en-US" sz="2800" b="0" i="0">
                <a:solidFill>
                  <a:srgbClr val="444444"/>
                </a:solidFill>
                <a:effectLst/>
                <a:latin typeface="Arial" panose="020B0604020202020204" pitchFamily="34" charset="0"/>
              </a:rPr>
              <a:t>​) </a:t>
            </a:r>
            <a:r>
              <a:rPr lang="en-US" sz="800">
                <a:solidFill>
                  <a:srgbClr val="808080"/>
                </a:solidFill>
              </a:rPr>
              <a:t>Performance benchmarking of the updated ME52XX systems has demonstrated throughput of up to 12 GB/s under controlled testing conditions, utilizing 100% Write Throughput with 256K block sizes in an R5 (Linear) configuration representing a 10% increase from the </a:t>
            </a:r>
            <a:r>
              <a:rPr lang="en-US" sz="800" err="1">
                <a:solidFill>
                  <a:srgbClr val="808080"/>
                </a:solidFill>
              </a:rPr>
              <a:t>PowerVault</a:t>
            </a:r>
            <a:r>
              <a:rPr lang="en-US" sz="800">
                <a:solidFill>
                  <a:srgbClr val="808080"/>
                </a:solidFill>
              </a:rPr>
              <a:t> 50XX models. Actual performance may vary. April 2025</a:t>
            </a:r>
            <a:endParaRPr kumimoji="0" lang="en-US" sz="8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32676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6AC4B-5EB8-1AB1-222D-095AEAB6B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DCCFAE-50E3-B0E7-B90A-4755F9E4F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E54E9D-BA22-132A-E505-19EEC9E95D1F}"/>
              </a:ext>
            </a:extLst>
          </p:cNvPr>
          <p:cNvSpPr>
            <a:spLocks noGrp="1"/>
          </p:cNvSpPr>
          <p:nvPr>
            <p:ph type="body" idx="1"/>
          </p:nvPr>
        </p:nvSpPr>
        <p:spPr/>
        <p:txBody>
          <a:bodyPr/>
          <a:lstStyle/>
          <a:p>
            <a:pPr algn="l">
              <a:lnSpc>
                <a:spcPts val="1800"/>
              </a:lnSpc>
              <a:buNone/>
            </a:pPr>
            <a:r>
              <a:rPr lang="en-US">
                <a:effectLst/>
              </a:rPr>
              <a:t>Let’s discuss a critical aspect of optimizing IT environments: workload-driven infrastructure. Every workload has unique requirements, </a:t>
            </a:r>
            <a:r>
              <a:rPr lang="en-US" sz="1200" b="0" i="0">
                <a:solidFill>
                  <a:srgbClr val="000000"/>
                </a:solidFill>
                <a:effectLst/>
                <a:latin typeface="Diatype"/>
              </a:rPr>
              <a:t>so why settle for a one-size-fits-all storage platform? </a:t>
            </a:r>
            <a:r>
              <a:rPr lang="en-US">
                <a:effectLst/>
              </a:rPr>
              <a:t>High-performance environments require high speed and low latency, while capacity-intensive tasks demand scalability and cost-efficiency. </a:t>
            </a:r>
            <a:r>
              <a:rPr lang="en-US" sz="1200" b="0" i="0">
                <a:solidFill>
                  <a:srgbClr val="000000"/>
                </a:solidFill>
                <a:effectLst/>
                <a:latin typeface="Diatype"/>
              </a:rPr>
              <a:t>Universal solutions promise to do it all, but they often falter when it comes to the specific demands of modern enterprises. A single platform trying to fit every scenario risks diluting its efficiency. </a:t>
            </a:r>
          </a:p>
          <a:p>
            <a:pPr algn="l">
              <a:lnSpc>
                <a:spcPts val="1800"/>
              </a:lnSpc>
              <a:buNone/>
            </a:pPr>
            <a:endParaRPr lang="en-US" sz="1200" b="0" i="0">
              <a:solidFill>
                <a:srgbClr val="000000"/>
              </a:solidFill>
              <a:effectLst/>
              <a:latin typeface="Diatyp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At Dell Technologies, we provide best-of-breed, purpose-built infrastructure solutions tailored to each of these workload types. From block, file, to object storage, and spanning from private clouds to public clouds, Dell Technologies has the resources and expertise to right-size your workload mix. We emphasize a right-sized workload approach because the right storage foundation can significantly improve your business operations, making you more agile and responsive to changing demands.</a:t>
            </a:r>
            <a:endParaRPr lang="en-US" sz="1200" b="0" i="0">
              <a:solidFill>
                <a:srgbClr val="000000"/>
              </a:solidFill>
              <a:effectLst/>
              <a:latin typeface="Diatype"/>
            </a:endParaRPr>
          </a:p>
          <a:p>
            <a:pPr algn="l">
              <a:lnSpc>
                <a:spcPts val="1800"/>
              </a:lnSpc>
              <a:buNone/>
            </a:pPr>
            <a:endParaRPr lang="en-US" sz="1200" b="0" i="0">
              <a:solidFill>
                <a:srgbClr val="000000"/>
              </a:solidFill>
              <a:effectLst/>
              <a:latin typeface="Diatype"/>
            </a:endParaRPr>
          </a:p>
          <a:p>
            <a:pPr algn="l">
              <a:lnSpc>
                <a:spcPts val="1800"/>
              </a:lnSpc>
              <a:buNone/>
            </a:pPr>
            <a:r>
              <a:rPr lang="en-US" sz="1200" b="0" i="0">
                <a:solidFill>
                  <a:srgbClr val="000000"/>
                </a:solidFill>
                <a:effectLst/>
                <a:latin typeface="Diatype"/>
              </a:rPr>
              <a:t>By choosing specialized storage solutions, you gain:</a:t>
            </a:r>
          </a:p>
          <a:p>
            <a:pPr marL="171450" indent="-171450" algn="l">
              <a:buFont typeface="Arial" panose="020B0604020202020204" pitchFamily="34" charset="0"/>
              <a:buChar char="•"/>
            </a:pPr>
            <a:r>
              <a:rPr lang="en-US" sz="1200" b="1" i="0">
                <a:solidFill>
                  <a:srgbClr val="000000"/>
                </a:solidFill>
                <a:effectLst/>
                <a:latin typeface="Diatype"/>
              </a:rPr>
              <a:t>Optimized Efficiency</a:t>
            </a:r>
            <a:r>
              <a:rPr lang="en-US" sz="1200" b="0" i="0">
                <a:solidFill>
                  <a:srgbClr val="000000"/>
                </a:solidFill>
                <a:effectLst/>
                <a:latin typeface="Diatype"/>
              </a:rPr>
              <a:t>: Purpose-built solutions are designed to handle specific workloads, delivering faster response times and superior performance when compared to universal platforms.</a:t>
            </a:r>
          </a:p>
          <a:p>
            <a:pPr marL="171450" indent="-171450" algn="l">
              <a:buFont typeface="Arial" panose="020B0604020202020204" pitchFamily="34" charset="0"/>
              <a:buChar char="•"/>
            </a:pPr>
            <a:r>
              <a:rPr lang="en-US" sz="1200" b="1" i="0">
                <a:solidFill>
                  <a:srgbClr val="000000"/>
                </a:solidFill>
                <a:effectLst/>
                <a:latin typeface="Diatype"/>
              </a:rPr>
              <a:t>Transparent Costs</a:t>
            </a:r>
            <a:r>
              <a:rPr lang="en-US" sz="1200" b="0" i="0">
                <a:solidFill>
                  <a:srgbClr val="000000"/>
                </a:solidFill>
                <a:effectLst/>
                <a:latin typeface="Diatype"/>
              </a:rPr>
              <a:t>: Pay for exactly what you need, without unnecessary features dragging down your investment. Purpose-built solutions minimize waste and maximize ROI.</a:t>
            </a:r>
          </a:p>
          <a:p>
            <a:pPr marL="171450" indent="-171450" algn="l">
              <a:buFont typeface="Arial" panose="020B0604020202020204" pitchFamily="34" charset="0"/>
              <a:buChar char="•"/>
            </a:pPr>
            <a:r>
              <a:rPr lang="en-US" sz="1200" b="1" i="0">
                <a:solidFill>
                  <a:srgbClr val="000000"/>
                </a:solidFill>
                <a:effectLst/>
                <a:latin typeface="Diatype"/>
              </a:rPr>
              <a:t>Scalability That Makes Sense</a:t>
            </a:r>
            <a:r>
              <a:rPr lang="en-US" sz="1200" b="0" i="0">
                <a:solidFill>
                  <a:srgbClr val="000000"/>
                </a:solidFill>
                <a:effectLst/>
                <a:latin typeface="Diatype"/>
              </a:rPr>
              <a:t>: Specialized systems grow with your evolving needs, unlike generic platforms that may struggle to keep up when enterprise data demands change.</a:t>
            </a:r>
          </a:p>
          <a:p>
            <a:pPr marL="171450" indent="-171450" algn="l">
              <a:buFont typeface="Arial" panose="020B0604020202020204" pitchFamily="34" charset="0"/>
              <a:buChar char="•"/>
            </a:pPr>
            <a:r>
              <a:rPr lang="en-US" sz="1200" b="1" i="0">
                <a:solidFill>
                  <a:srgbClr val="000000"/>
                </a:solidFill>
                <a:effectLst/>
                <a:latin typeface="Diatype"/>
              </a:rPr>
              <a:t>Reliable Integration</a:t>
            </a:r>
            <a:r>
              <a:rPr lang="en-US" sz="1200" b="0" i="0">
                <a:solidFill>
                  <a:srgbClr val="000000"/>
                </a:solidFill>
                <a:effectLst/>
                <a:latin typeface="Diatype"/>
              </a:rPr>
              <a:t>: Built to seamlessly support your specific infrastructure, purpose-driven solutions reduce complexity and simplify management.</a:t>
            </a:r>
          </a:p>
          <a:p>
            <a:pPr algn="l">
              <a:lnSpc>
                <a:spcPts val="1800"/>
              </a:lnSpc>
            </a:pPr>
            <a:endParaRPr lang="en-US" sz="1200" b="0" i="0">
              <a:solidFill>
                <a:srgbClr val="000000"/>
              </a:solidFill>
              <a:effectLst/>
              <a:latin typeface="Diatype"/>
            </a:endParaRPr>
          </a:p>
          <a:p>
            <a:pPr algn="l">
              <a:lnSpc>
                <a:spcPts val="1800"/>
              </a:lnSpc>
            </a:pPr>
            <a:r>
              <a:rPr lang="en-US" sz="1200" b="0" i="0">
                <a:solidFill>
                  <a:srgbClr val="000000"/>
                </a:solidFill>
                <a:effectLst/>
                <a:latin typeface="Diatype"/>
              </a:rPr>
              <a:t>Your business deserves a storage system that works for you—not one that tries (and fails) to be everything for everyone. Trust solutions purpose-engineered for your environment to keep you ahead in a competitive landscape.</a:t>
            </a:r>
          </a:p>
          <a:p>
            <a:endParaRPr lang="en-US"/>
          </a:p>
        </p:txBody>
      </p:sp>
      <p:sp>
        <p:nvSpPr>
          <p:cNvPr id="4" name="Slide Number Placeholder 3">
            <a:extLst>
              <a:ext uri="{FF2B5EF4-FFF2-40B4-BE49-F238E27FC236}">
                <a16:creationId xmlns:a16="http://schemas.microsoft.com/office/drawing/2014/main" id="{16112A52-4148-6B30-ABDC-222CFE25296B}"/>
              </a:ext>
            </a:extLst>
          </p:cNvPr>
          <p:cNvSpPr>
            <a:spLocks noGrp="1"/>
          </p:cNvSpPr>
          <p:nvPr>
            <p:ph type="sldNum" sz="quarter" idx="5"/>
          </p:nvPr>
        </p:nvSpPr>
        <p:spPr/>
        <p:txBody>
          <a:bodyPr/>
          <a:lstStyle/>
          <a:p>
            <a:fld id="{46743F8F-83C4-4F49-AE39-D06579483466}" type="slidenum">
              <a:rPr lang="en-US" smtClean="0"/>
              <a:t>6</a:t>
            </a:fld>
            <a:endParaRPr lang="en-US"/>
          </a:p>
        </p:txBody>
      </p:sp>
    </p:spTree>
    <p:extLst>
      <p:ext uri="{BB962C8B-B14F-4D97-AF65-F5344CB8AC3E}">
        <p14:creationId xmlns:p14="http://schemas.microsoft.com/office/powerpoint/2010/main" val="6121497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D56DC-6CB8-BCD1-D16B-4AA3AB022B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EE9DD7-F3F6-5012-FE06-5C219A814FA0}"/>
              </a:ext>
            </a:extLst>
          </p:cNvPr>
          <p:cNvSpPr>
            <a:spLocks noGrp="1" noRot="1" noChangeAspect="1"/>
          </p:cNvSpPr>
          <p:nvPr>
            <p:ph type="sldImg"/>
          </p:nvPr>
        </p:nvSpPr>
        <p:spPr>
          <a:xfrm>
            <a:off x="1287463" y="687388"/>
            <a:ext cx="4359275" cy="2452687"/>
          </a:xfrm>
        </p:spPr>
      </p:sp>
      <p:sp>
        <p:nvSpPr>
          <p:cNvPr id="3" name="Notes Placeholder 2">
            <a:extLst>
              <a:ext uri="{FF2B5EF4-FFF2-40B4-BE49-F238E27FC236}">
                <a16:creationId xmlns:a16="http://schemas.microsoft.com/office/drawing/2014/main" id="{F1CF7BC3-4E0D-4974-CF77-D65E38EE1C6A}"/>
              </a:ext>
            </a:extLst>
          </p:cNvPr>
          <p:cNvSpPr>
            <a:spLocks noGrp="1"/>
          </p:cNvSpPr>
          <p:nvPr>
            <p:ph type="body" idx="1"/>
          </p:nvPr>
        </p:nvSpPr>
        <p:spPr>
          <a:xfrm>
            <a:off x="444138" y="3417416"/>
            <a:ext cx="6339840" cy="5325420"/>
          </a:xfrm>
        </p:spPr>
        <p:txBody>
          <a:bodyPr/>
          <a:lstStyle/>
          <a:p>
            <a:pPr>
              <a:defRPr/>
            </a:pPr>
            <a:r>
              <a:rPr lang="en-US" err="1">
                <a:latin typeface="Arial"/>
                <a:cs typeface="Arial"/>
              </a:rPr>
              <a:t>PowerVault</a:t>
            </a:r>
            <a:r>
              <a:rPr lang="en-US">
                <a:latin typeface="Arial"/>
                <a:cs typeface="Arial"/>
              </a:rPr>
              <a:t> ME5 is a trusted, purpose-built storage platform designed to meet the real-world needs of small and medium businesses.</a:t>
            </a:r>
          </a:p>
          <a:p>
            <a:pPr>
              <a:defRPr/>
            </a:pPr>
            <a:br>
              <a:rPr lang="en-US"/>
            </a:br>
            <a:r>
              <a:rPr lang="en-US">
                <a:latin typeface="Arial"/>
                <a:cs typeface="Arial"/>
              </a:rPr>
              <a:t>With more than 127,000 systems deployed globally, including 62,000+ ME5 systems across 46,000 customers, ME5 has earned its reputation through broad adoption and consistent performance in production environments worldwide.</a:t>
            </a:r>
          </a:p>
          <a:p>
            <a:pPr>
              <a:defRPr/>
            </a:pPr>
            <a:endParaRPr lang="en-US">
              <a:latin typeface="Arial"/>
              <a:cs typeface="Arial"/>
            </a:endParaRPr>
          </a:p>
          <a:p>
            <a:pPr>
              <a:defRPr/>
            </a:pPr>
            <a:r>
              <a:rPr lang="en-US">
                <a:latin typeface="Arial"/>
                <a:cs typeface="Arial"/>
              </a:rPr>
              <a:t>At its core, ME5 delivers workload agility without operational complexity. It provides high IOPS and dependable performance for essential business applications such as virtual machines, databases, and video surveillance. Support for high-speed iSCSI, </a:t>
            </a:r>
            <a:r>
              <a:rPr lang="en-US" err="1">
                <a:latin typeface="Arial"/>
                <a:cs typeface="Arial"/>
              </a:rPr>
              <a:t>Fibre</a:t>
            </a:r>
            <a:r>
              <a:rPr lang="en-US">
                <a:latin typeface="Arial"/>
                <a:cs typeface="Arial"/>
              </a:rPr>
              <a:t> Channel, and SAS connectivity ensures the throughput and responsiveness needed to keep everyday operations running smoothly.</a:t>
            </a:r>
          </a:p>
          <a:p>
            <a:pPr>
              <a:defRPr/>
            </a:pPr>
            <a:endParaRPr lang="en-US">
              <a:latin typeface="Arial"/>
              <a:cs typeface="Arial"/>
            </a:endParaRPr>
          </a:p>
          <a:p>
            <a:pPr>
              <a:defRPr/>
            </a:pPr>
            <a:r>
              <a:rPr lang="en-US">
                <a:latin typeface="Arial"/>
                <a:cs typeface="Arial"/>
              </a:rPr>
              <a:t>ME5 is also designed with practical economics in mind. Customers benefit from straightforward pricing with all-inclusive software, eliminating unexpected add-ons, while the compact system design helps reduce rack space, power consumption, and ongoing operational costs. The result is enterprise-class capability aligned to the scale and budgets of growing organizations.</a:t>
            </a:r>
          </a:p>
          <a:p>
            <a:pPr>
              <a:defRPr/>
            </a:pPr>
            <a:endParaRPr lang="en-US">
              <a:latin typeface="Arial"/>
              <a:cs typeface="Arial"/>
            </a:endParaRPr>
          </a:p>
          <a:p>
            <a:pPr>
              <a:defRPr/>
            </a:pPr>
            <a:r>
              <a:rPr lang="en-US">
                <a:latin typeface="Arial"/>
                <a:cs typeface="Arial"/>
              </a:rPr>
              <a:t>The platform represents a significant generational advancement, delivering up to 2X the performance and 4X the capacity compared to previous generations. With more than 17 petabytes of raw capacity sold, customers are clearly using ME5 as a dependable foundation for both current workloads and future growth.</a:t>
            </a:r>
          </a:p>
          <a:p>
            <a:pPr>
              <a:defRPr/>
            </a:pPr>
            <a:endParaRPr lang="en-US">
              <a:latin typeface="Arial"/>
              <a:cs typeface="Arial"/>
            </a:endParaRPr>
          </a:p>
          <a:p>
            <a:pPr>
              <a:defRPr/>
            </a:pPr>
            <a:r>
              <a:rPr lang="en-US">
                <a:latin typeface="Arial"/>
                <a:cs typeface="Arial"/>
              </a:rPr>
              <a:t>As Dell leaders and partners consistently highlight, </a:t>
            </a:r>
            <a:r>
              <a:rPr lang="en-US" err="1">
                <a:latin typeface="Arial"/>
                <a:cs typeface="Arial"/>
              </a:rPr>
              <a:t>PowerVault</a:t>
            </a:r>
            <a:r>
              <a:rPr lang="en-US">
                <a:latin typeface="Arial"/>
                <a:cs typeface="Arial"/>
              </a:rPr>
              <a:t> ME5 delivers meaningful gains in performance, capacity, and throughput—without sacrificing simplicity or outcomes. It enables customers to move faster, scale confidently, and focus on business results rather than storage management.</a:t>
            </a:r>
          </a:p>
          <a:p>
            <a:pPr>
              <a:defRPr/>
            </a:pPr>
            <a:endParaRPr lang="en-US">
              <a:latin typeface="Arial"/>
              <a:cs typeface="Arial"/>
            </a:endParaRPr>
          </a:p>
          <a:p>
            <a:pPr>
              <a:defRPr/>
            </a:pPr>
            <a:r>
              <a:rPr lang="en-US">
                <a:latin typeface="Arial"/>
                <a:cs typeface="Arial"/>
              </a:rPr>
              <a:t>Bottom line: </a:t>
            </a:r>
            <a:r>
              <a:rPr lang="en-US" err="1">
                <a:latin typeface="Arial"/>
                <a:cs typeface="Arial"/>
              </a:rPr>
              <a:t>PowerVault</a:t>
            </a:r>
            <a:r>
              <a:rPr lang="en-US">
                <a:latin typeface="Arial"/>
                <a:cs typeface="Arial"/>
              </a:rPr>
              <a:t> ME5 offers proven reliability, flexible performance, and predictable economics in a platform that’s easy to deploy, easy to operate, and ready to grow with the business.</a:t>
            </a:r>
          </a:p>
          <a:p>
            <a:pPr>
              <a:defRPr/>
            </a:pPr>
            <a:endParaRPr lang="en-US">
              <a:latin typeface="Arial"/>
              <a:cs typeface="Arial"/>
            </a:endParaRPr>
          </a:p>
          <a:p>
            <a:pPr>
              <a:defRPr/>
            </a:pPr>
            <a:endParaRPr lang="en-US">
              <a:latin typeface="Arial"/>
              <a:cs typeface="Arial"/>
            </a:endParaRPr>
          </a:p>
          <a:p>
            <a:pPr>
              <a:defRPr/>
            </a:pPr>
            <a:r>
              <a:rPr lang="en-US" b="0">
                <a:latin typeface="Arial"/>
                <a:cs typeface="Arial"/>
              </a:rPr>
              <a:t>1 – Based on internal Dell sales reports</a:t>
            </a:r>
            <a:r>
              <a:rPr lang="en-US">
                <a:latin typeface="Arial"/>
                <a:cs typeface="Arial"/>
              </a:rPr>
              <a:t> and reflects ME5000 Series only </a:t>
            </a:r>
            <a:endParaRPr lang="en-US"/>
          </a:p>
          <a:p>
            <a:pPr>
              <a:defRPr/>
            </a:pPr>
            <a:r>
              <a:rPr lang="en-US" b="0">
                <a:latin typeface="Arial"/>
                <a:cs typeface="Arial"/>
              </a:rPr>
              <a:t>2</a:t>
            </a:r>
            <a:r>
              <a:rPr lang="en-US">
                <a:latin typeface="Arial"/>
                <a:cs typeface="Arial"/>
              </a:rPr>
              <a:t> – These numbers are industry-supported estimates and align with Dell’s </a:t>
            </a:r>
            <a:r>
              <a:rPr lang="en-US" err="1">
                <a:latin typeface="Arial"/>
                <a:cs typeface="Arial"/>
              </a:rPr>
              <a:t>PowerVault</a:t>
            </a:r>
            <a:r>
              <a:rPr lang="en-US">
                <a:latin typeface="Arial"/>
                <a:cs typeface="Arial"/>
              </a:rPr>
              <a:t> positioning, even if not always explicitly published in ME5 data sheets. </a:t>
            </a:r>
          </a:p>
          <a:p>
            <a:endParaRPr lang="en-US"/>
          </a:p>
          <a:p>
            <a:endParaRPr lang="en-US"/>
          </a:p>
          <a:p>
            <a:r>
              <a:rPr lang="en-US">
                <a:latin typeface="Arial"/>
                <a:cs typeface="Arial"/>
              </a:rPr>
              <a:t>Note:</a:t>
            </a:r>
          </a:p>
          <a:p>
            <a:r>
              <a:rPr lang="en-US" sz="1200" kern="1200">
                <a:solidFill>
                  <a:schemeClr val="tx1"/>
                </a:solidFill>
                <a:effectLst/>
                <a:latin typeface="+mn-lt"/>
                <a:ea typeface="+mn-ea"/>
                <a:cs typeface="+mn-cs"/>
              </a:rPr>
              <a:t>Jason Boxall, Senior Vice President, Advanced Solutions, TD SYNNEX, EMEA</a:t>
            </a:r>
            <a:endParaRPr lang="en-US" sz="1200" kern="1200">
              <a:solidFill>
                <a:schemeClr val="tx1"/>
              </a:solidFill>
              <a:effectLst/>
              <a:latin typeface="+mn-lt"/>
              <a:cs typeface="+mn-cs"/>
            </a:endParaRPr>
          </a:p>
          <a:p>
            <a:r>
              <a:rPr lang="en-US" sz="1200" b="0" i="0" kern="1200">
                <a:solidFill>
                  <a:schemeClr val="tx1"/>
                </a:solidFill>
                <a:effectLst/>
                <a:latin typeface="+mn-lt"/>
                <a:ea typeface="+mn-ea"/>
                <a:cs typeface="+mn-cs"/>
              </a:rPr>
              <a:t>Oded Nagel, Chief Strategy Office, CTERA</a:t>
            </a:r>
            <a:endParaRPr lang="en-US"/>
          </a:p>
        </p:txBody>
      </p:sp>
    </p:spTree>
    <p:extLst>
      <p:ext uri="{BB962C8B-B14F-4D97-AF65-F5344CB8AC3E}">
        <p14:creationId xmlns:p14="http://schemas.microsoft.com/office/powerpoint/2010/main" val="3858828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E8DDA-6A00-C058-EFED-16534D989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8BE64B-D86B-9CE7-3D7A-02A180611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8D5BF8-5CAE-DBD4-CB19-BB2A275B8940}"/>
              </a:ext>
            </a:extLst>
          </p:cNvPr>
          <p:cNvSpPr>
            <a:spLocks noGrp="1"/>
          </p:cNvSpPr>
          <p:nvPr>
            <p:ph type="body" idx="1"/>
          </p:nvPr>
        </p:nvSpPr>
        <p:spPr/>
        <p:txBody>
          <a:bodyPr/>
          <a:lstStyle/>
          <a:p>
            <a:pPr marL="0" indent="0" fontAlgn="auto">
              <a:lnSpc>
                <a:spcPct val="107000"/>
              </a:lnSpc>
              <a:buClr>
                <a:srgbClr val="0076CE"/>
              </a:buClr>
              <a:buSzTx/>
              <a:buFont typeface="Arial" panose="020B0604020202020204" pitchFamily="34" charset="0"/>
              <a:buNone/>
              <a:tabLst/>
              <a:defRPr/>
            </a:pPr>
            <a:r>
              <a:rPr lang="en-US" sz="1000">
                <a:solidFill>
                  <a:srgbClr val="242424"/>
                </a:solidFill>
                <a:cs typeface="Arial" panose="020B0604020202020204" pitchFamily="34" charset="0"/>
              </a:rPr>
              <a:t>Dell </a:t>
            </a:r>
            <a:r>
              <a:rPr lang="en-US" sz="1000" err="1">
                <a:solidFill>
                  <a:srgbClr val="242424"/>
                </a:solidFill>
                <a:cs typeface="Arial" panose="020B0604020202020204" pitchFamily="34" charset="0"/>
              </a:rPr>
              <a:t>PowerScale</a:t>
            </a:r>
            <a:r>
              <a:rPr lang="en-US" sz="1000">
                <a:solidFill>
                  <a:srgbClr val="242424"/>
                </a:solidFill>
                <a:cs typeface="Arial" panose="020B0604020202020204" pitchFamily="34" charset="0"/>
              </a:rPr>
              <a:t> unified file and object  enterprise storage with speed, scale and security to power modern apps and AI.</a:t>
            </a:r>
          </a:p>
          <a:p>
            <a:pPr marL="0" indent="0" fontAlgn="auto">
              <a:lnSpc>
                <a:spcPct val="107000"/>
              </a:lnSpc>
              <a:buClr>
                <a:srgbClr val="0076CE"/>
              </a:buClr>
              <a:buSzTx/>
              <a:buFont typeface="Arial" panose="020B0604020202020204" pitchFamily="34" charset="0"/>
              <a:buNone/>
              <a:tabLst/>
              <a:defRPr/>
            </a:pPr>
            <a:endParaRPr lang="en-US" sz="1000">
              <a:solidFill>
                <a:srgbClr val="242424"/>
              </a:solidFill>
              <a:cs typeface="Arial" panose="020B0604020202020204" pitchFamily="34" charset="0"/>
            </a:endParaRPr>
          </a:p>
          <a:p>
            <a:pPr marL="0" indent="0" fontAlgn="auto">
              <a:lnSpc>
                <a:spcPct val="107000"/>
              </a:lnSpc>
              <a:buClr>
                <a:srgbClr val="0076CE"/>
              </a:buClr>
              <a:buSzTx/>
              <a:buFont typeface="Arial" panose="020B0604020202020204" pitchFamily="34" charset="0"/>
              <a:buNone/>
              <a:tabLst/>
              <a:defRPr/>
            </a:pPr>
            <a:r>
              <a:rPr lang="en-US" sz="1200" err="1">
                <a:effectLst/>
              </a:rPr>
              <a:t>PowerScale</a:t>
            </a:r>
            <a:r>
              <a:rPr lang="en-US" sz="1200">
                <a:effectLst/>
              </a:rPr>
              <a:t> is engineered for performance and scalability, delivering optimized solutions for modern apps, including AI, machine learning, big data. Its unified global namespace and smart scale-out architecture ensures seamless expansion, making it ideal for processing vast datasets while providing unmatched efficiency and reliability for innovation-driven workloads. </a:t>
            </a:r>
          </a:p>
          <a:p>
            <a:pPr marL="0" indent="0" fontAlgn="auto">
              <a:lnSpc>
                <a:spcPct val="107000"/>
              </a:lnSpc>
              <a:buClr>
                <a:srgbClr val="0076CE"/>
              </a:buClr>
              <a:buSzTx/>
              <a:buFont typeface="Arial" panose="020B0604020202020204" pitchFamily="34" charset="0"/>
              <a:buNone/>
              <a:tabLst/>
              <a:defRPr/>
            </a:pPr>
            <a:endParaRPr lang="en-US" sz="1200">
              <a:solidFill>
                <a:srgbClr val="242424"/>
              </a:solidFill>
              <a:effectLst/>
              <a:cs typeface="Arial" panose="020B0604020202020204" pitchFamily="34" charset="0"/>
            </a:endParaRPr>
          </a:p>
          <a:p>
            <a:pPr marL="0" indent="0" fontAlgn="auto">
              <a:lnSpc>
                <a:spcPct val="107000"/>
              </a:lnSpc>
              <a:buClr>
                <a:srgbClr val="0076CE"/>
              </a:buClr>
              <a:buSzTx/>
              <a:buFont typeface="Arial" panose="020B0604020202020204" pitchFamily="34" charset="0"/>
              <a:buNone/>
              <a:tabLst/>
              <a:defRPr/>
            </a:pPr>
            <a:r>
              <a:rPr lang="en-US" sz="1200" b="0" i="0" u="none" strike="noStrike">
                <a:solidFill>
                  <a:srgbClr val="242424"/>
                </a:solidFill>
                <a:effectLst/>
                <a:latin typeface="Aptos" panose="020B0004020202020204" pitchFamily="34" charset="0"/>
              </a:rPr>
              <a:t>Our </a:t>
            </a:r>
            <a:r>
              <a:rPr lang="en-US" sz="1200" b="0" i="0" u="none" strike="noStrike" err="1">
                <a:solidFill>
                  <a:srgbClr val="242424"/>
                </a:solidFill>
                <a:effectLst/>
                <a:latin typeface="Aptos" panose="020B0004020202020204" pitchFamily="34" charset="0"/>
              </a:rPr>
              <a:t>PowerScale</a:t>
            </a:r>
            <a:r>
              <a:rPr lang="en-US" sz="1200" b="0" i="0" u="none" strike="noStrike">
                <a:solidFill>
                  <a:srgbClr val="242424"/>
                </a:solidFill>
                <a:effectLst/>
                <a:latin typeface="Aptos" panose="020B0004020202020204" pitchFamily="34" charset="0"/>
              </a:rPr>
              <a:t> lineup enables our customers to right-size their environment by balancing cost to performance requirements. From all-flash to hybrid and archive, </a:t>
            </a:r>
            <a:r>
              <a:rPr lang="en-US" sz="1200" b="0" i="0" u="none" strike="noStrike" err="1">
                <a:solidFill>
                  <a:srgbClr val="242424"/>
                </a:solidFill>
                <a:effectLst/>
                <a:latin typeface="Aptos" panose="020B0004020202020204" pitchFamily="34" charset="0"/>
              </a:rPr>
              <a:t>PowerScale</a:t>
            </a:r>
            <a:r>
              <a:rPr lang="en-US" sz="1200" b="0" i="0" u="none" strike="noStrike">
                <a:solidFill>
                  <a:srgbClr val="242424"/>
                </a:solidFill>
                <a:effectLst/>
                <a:latin typeface="Aptos" panose="020B0004020202020204" pitchFamily="34" charset="0"/>
              </a:rPr>
              <a:t> is fit to handle a diverse set of customer workload requirements. </a:t>
            </a:r>
            <a:r>
              <a:rPr lang="en-US" sz="1200" b="0" i="0">
                <a:solidFill>
                  <a:srgbClr val="000000"/>
                </a:solidFill>
                <a:effectLst/>
                <a:latin typeface="Aptos" panose="020B0004020202020204" pitchFamily="34" charset="0"/>
              </a:rPr>
              <a:t>​</a:t>
            </a:r>
            <a:endParaRPr lang="en-US" sz="1000">
              <a:solidFill>
                <a:srgbClr val="242424"/>
              </a:solidFill>
              <a:cs typeface="Arial" panose="020B0604020202020204" pitchFamily="34" charset="0"/>
            </a:endParaRPr>
          </a:p>
          <a:p>
            <a:pPr marL="0" indent="0" fontAlgn="auto">
              <a:lnSpc>
                <a:spcPct val="107000"/>
              </a:lnSpc>
              <a:buClr>
                <a:srgbClr val="0076CE"/>
              </a:buClr>
              <a:buSzTx/>
              <a:buFont typeface="Arial" panose="020B0604020202020204" pitchFamily="34" charset="0"/>
              <a:buNone/>
              <a:tabLst/>
              <a:defRPr/>
            </a:pPr>
            <a:endParaRPr lang="en-US" sz="1000">
              <a:solidFill>
                <a:srgbClr val="242424"/>
              </a:solidFill>
              <a:cs typeface="Arial" panose="020B0604020202020204" pitchFamily="34" charset="0"/>
            </a:endParaRPr>
          </a:p>
          <a:p>
            <a:pPr marL="285750" indent="-285750" fontAlgn="auto">
              <a:lnSpc>
                <a:spcPct val="107000"/>
              </a:lnSpc>
              <a:buClr>
                <a:srgbClr val="0076CE"/>
              </a:buClr>
              <a:buSzTx/>
              <a:buFont typeface="Arial" panose="020B0604020202020204" pitchFamily="34" charset="0"/>
              <a:buChar char="•"/>
              <a:tabLst/>
              <a:defRPr/>
            </a:pPr>
            <a:r>
              <a:rPr lang="en-US" sz="1000" b="1">
                <a:solidFill>
                  <a:srgbClr val="242424"/>
                </a:solidFill>
                <a:cs typeface="Arial" panose="020B0604020202020204" pitchFamily="34" charset="0"/>
              </a:rPr>
              <a:t>Powerful to move faster </a:t>
            </a:r>
            <a:r>
              <a:rPr lang="en-US" sz="1000">
                <a:solidFill>
                  <a:srgbClr val="242424"/>
                </a:solidFill>
                <a:cs typeface="Arial" panose="020B0604020202020204" pitchFamily="34" charset="0"/>
              </a:rPr>
              <a:t>– accelerate performance and optimize data-intensive workloads.  Uncompromised performance, from </a:t>
            </a:r>
            <a:r>
              <a:rPr lang="en-US" sz="1000" err="1">
                <a:solidFill>
                  <a:srgbClr val="242424"/>
                </a:solidFill>
                <a:cs typeface="Arial" panose="020B0604020202020204" pitchFamily="34" charset="0"/>
              </a:rPr>
              <a:t>NVMe</a:t>
            </a:r>
            <a:r>
              <a:rPr lang="en-US" sz="1000">
                <a:solidFill>
                  <a:srgbClr val="242424"/>
                </a:solidFill>
                <a:cs typeface="Arial" panose="020B0604020202020204" pitchFamily="34" charset="0"/>
              </a:rPr>
              <a:t> all flash to feed GPUs, and the densest storage enclosures.</a:t>
            </a:r>
          </a:p>
          <a:p>
            <a:pPr marL="285750" indent="-285750" fontAlgn="auto">
              <a:lnSpc>
                <a:spcPct val="107000"/>
              </a:lnSpc>
              <a:buClr>
                <a:srgbClr val="0076CE"/>
              </a:buClr>
              <a:buSzTx/>
              <a:buFont typeface="Arial" panose="020B0604020202020204" pitchFamily="34" charset="0"/>
              <a:buChar char="•"/>
              <a:tabLst/>
              <a:defRPr/>
            </a:pPr>
            <a:r>
              <a:rPr lang="en-US" sz="1000" b="1">
                <a:solidFill>
                  <a:srgbClr val="242424"/>
                </a:solidFill>
                <a:cs typeface="Arial" panose="020B0604020202020204" pitchFamily="34" charset="0"/>
              </a:rPr>
              <a:t>Scalable to think bigger </a:t>
            </a:r>
            <a:r>
              <a:rPr lang="en-US" sz="1000">
                <a:solidFill>
                  <a:srgbClr val="242424"/>
                </a:solidFill>
                <a:cs typeface="Arial" panose="020B0604020202020204" pitchFamily="34" charset="0"/>
              </a:rPr>
              <a:t>– adapt seamlessly and scale effortlessly across all environments.  Unprecedented scale, single file system, intelligent tiering, multi-protocol access, including S3.</a:t>
            </a:r>
          </a:p>
          <a:p>
            <a:pPr marL="285750" indent="-285750" fontAlgn="auto">
              <a:lnSpc>
                <a:spcPct val="107000"/>
              </a:lnSpc>
              <a:buClr>
                <a:srgbClr val="0076CE"/>
              </a:buClr>
              <a:buSzTx/>
              <a:buFont typeface="Arial" panose="020B0604020202020204" pitchFamily="34" charset="0"/>
              <a:buChar char="•"/>
              <a:tabLst/>
              <a:defRPr/>
            </a:pPr>
            <a:r>
              <a:rPr lang="en-US" sz="1000" b="1">
                <a:solidFill>
                  <a:srgbClr val="242424"/>
                </a:solidFill>
                <a:cs typeface="Arial" panose="020B0604020202020204" pitchFamily="34" charset="0"/>
              </a:rPr>
              <a:t>Secure to deepen trust </a:t>
            </a:r>
            <a:r>
              <a:rPr lang="en-US" sz="1000">
                <a:solidFill>
                  <a:srgbClr val="242424"/>
                </a:solidFill>
                <a:cs typeface="Arial" panose="020B0604020202020204" pitchFamily="34" charset="0"/>
              </a:rPr>
              <a:t>– Ensure data is always secure and readily accessible, anywhere. Unmatched safeguards, layered security and resilience, with compliance across industries.</a:t>
            </a:r>
          </a:p>
          <a:p>
            <a:pPr marL="0" indent="0" fontAlgn="auto">
              <a:lnSpc>
                <a:spcPct val="107000"/>
              </a:lnSpc>
              <a:buClr>
                <a:srgbClr val="0076CE"/>
              </a:buClr>
              <a:buSzTx/>
              <a:buFont typeface="Arial" panose="020B0604020202020204" pitchFamily="34" charset="0"/>
              <a:buNone/>
              <a:tabLst/>
              <a:defRPr/>
            </a:pPr>
            <a:endParaRPr lang="en-US" sz="1000">
              <a:solidFill>
                <a:srgbClr val="242424"/>
              </a:solidFill>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b="1">
                <a:latin typeface="Arial" panose="020B0604020202020204" pitchFamily="34" charset="0"/>
                <a:cs typeface="Arial" panose="020B0604020202020204" pitchFamily="34" charset="0"/>
              </a:rPr>
              <a:t>Sources: </a:t>
            </a:r>
          </a:p>
          <a:p>
            <a:pPr algn="l" rtl="0" fontAlgn="base">
              <a:buFont typeface="Arial" panose="020B0604020202020204" pitchFamily="34" charset="0"/>
              <a:buNone/>
            </a:pPr>
            <a:endParaRPr lang="en-US" sz="1000" b="0" i="0">
              <a:solidFill>
                <a:srgbClr val="444444"/>
              </a:solidFill>
              <a:effectLst/>
              <a:latin typeface="Arial" panose="020B0604020202020204" pitchFamily="34" charset="0"/>
            </a:endParaRPr>
          </a:p>
          <a:p>
            <a:r>
              <a:rPr lang="en-US" sz="1000"/>
              <a:t>1 Based on preliminary internal analysis comparing F600p running </a:t>
            </a:r>
            <a:r>
              <a:rPr lang="en-US" sz="1000" err="1"/>
              <a:t>OneFS</a:t>
            </a:r>
            <a:r>
              <a:rPr lang="en-US" sz="1000"/>
              <a:t> 9.5 versus F710 running </a:t>
            </a:r>
            <a:r>
              <a:rPr lang="en-US" sz="1000" err="1"/>
              <a:t>OneFS</a:t>
            </a:r>
            <a:r>
              <a:rPr lang="en-US" sz="1000"/>
              <a:t> 9.9 using 200GbE. December 2024. CLM-012804</a:t>
            </a:r>
          </a:p>
          <a:p>
            <a:r>
              <a:rPr lang="en-US" sz="1000"/>
              <a:t>2 Based on preliminary internal analysis of streaming read figures comparing F600p running </a:t>
            </a:r>
            <a:r>
              <a:rPr lang="en-US" sz="1000" err="1"/>
              <a:t>OneFS</a:t>
            </a:r>
            <a:r>
              <a:rPr lang="en-US" sz="1000"/>
              <a:t> 9.5 versus F710 running </a:t>
            </a:r>
            <a:r>
              <a:rPr lang="en-US" sz="1000" err="1"/>
              <a:t>OneFS</a:t>
            </a:r>
            <a:r>
              <a:rPr lang="en-US" sz="1000"/>
              <a:t> 9.9 using 200GbE. December 2024. CLM-012803</a:t>
            </a:r>
          </a:p>
          <a:p>
            <a:r>
              <a:rPr lang="en-US" sz="1000"/>
              <a:t>3 Dell </a:t>
            </a:r>
            <a:r>
              <a:rPr lang="en-US" sz="1000" err="1"/>
              <a:t>PowerScale</a:t>
            </a:r>
            <a:r>
              <a:rPr lang="en-US" sz="1000"/>
              <a:t>/</a:t>
            </a:r>
            <a:r>
              <a:rPr lang="en-US" sz="1000" err="1"/>
              <a:t>PowerScale</a:t>
            </a:r>
            <a:r>
              <a:rPr lang="en-US" sz="1000"/>
              <a:t> F710 accelerates AI workloads with up to 3x the sustained throughput per rack unit vs. traditional flash-only scale-out NAS/file competitors. Based on Dell analysis. Dell performance is based on </a:t>
            </a:r>
            <a:r>
              <a:rPr lang="en-US" sz="1000" err="1"/>
              <a:t>PowerScale</a:t>
            </a:r>
            <a:r>
              <a:rPr lang="en-US" sz="1000"/>
              <a:t> F710 maximum sustained write throughput running NFS 4.2. February 2025. Actual results may vary. CLM-012698.</a:t>
            </a:r>
          </a:p>
          <a:p>
            <a:r>
              <a:rPr lang="en-US" sz="1000"/>
              <a:t>4 Based on 61TB SSD availability vs previously max availability of 30TB SSDs. October 2024. CLM-012793</a:t>
            </a:r>
          </a:p>
          <a:p>
            <a:endParaRPr lang="en-US" sz="1000"/>
          </a:p>
          <a:p>
            <a:endParaRPr lang="en-US" sz="900"/>
          </a:p>
        </p:txBody>
      </p:sp>
    </p:spTree>
    <p:extLst>
      <p:ext uri="{BB962C8B-B14F-4D97-AF65-F5344CB8AC3E}">
        <p14:creationId xmlns:p14="http://schemas.microsoft.com/office/powerpoint/2010/main" val="6555316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50942-763E-9712-5B5F-D8334B0287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509DC9-D8B3-C5DA-B9DE-27FE29E603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E433C7-9513-CCEA-50AC-A11A3E2B3C27}"/>
              </a:ext>
            </a:extLst>
          </p:cNvPr>
          <p:cNvSpPr>
            <a:spLocks noGrp="1"/>
          </p:cNvSpPr>
          <p:nvPr>
            <p:ph type="body" idx="1"/>
          </p:nvPr>
        </p:nvSpPr>
        <p:spPr/>
        <p:txBody>
          <a:bodyPr/>
          <a:lstStyle/>
          <a:p>
            <a:pPr algn="l"/>
            <a:r>
              <a:rPr lang="en-US" sz="2000" b="0" i="0">
                <a:solidFill>
                  <a:srgbClr val="000000"/>
                </a:solidFill>
                <a:effectLst/>
                <a:latin typeface="Segoe UI" panose="020B0502040204020203" pitchFamily="34" charset="0"/>
              </a:rPr>
              <a:t>Just like a physical factory processes raw material to produce physical goods, the AI factory processes data to produce actionable intelligence, fresh content, and new insights, creating business value. AI factories are purpose-built to meet the specific demands of AI and are designed to produce fast, repeatable outcomes. In a world embracing AI, it is the companies with AI factories that gain a competitive edge. </a:t>
            </a:r>
          </a:p>
          <a:p>
            <a:pPr algn="l"/>
            <a:endParaRPr lang="en-US" sz="2000" b="0" i="0">
              <a:solidFill>
                <a:srgbClr val="000000"/>
              </a:solidFill>
              <a:effectLst/>
              <a:latin typeface="Segoe UI" panose="020B0502040204020203" pitchFamily="34" charset="0"/>
            </a:endParaRPr>
          </a:p>
          <a:p>
            <a:pPr algn="l"/>
            <a:r>
              <a:rPr lang="en-US" sz="1800" b="0" i="0">
                <a:solidFill>
                  <a:srgbClr val="000000"/>
                </a:solidFill>
                <a:effectLst/>
                <a:latin typeface="Segoe UI" panose="020B0502040204020203" pitchFamily="34" charset="0"/>
              </a:rPr>
              <a:t>The Dell AI Factory is Dell’s approach to help accelerate AI innovation in organizations of all sizes. It comprises a portfolio of products, solutions and services optimized for AI workloads. It brings together these AI-optimized technologies with an open ecosystem of partners, validated and integrated solutions, expert services, and best practices to help customers achieve AI outcomes faster. </a:t>
            </a:r>
          </a:p>
          <a:p>
            <a:pPr algn="l"/>
            <a:r>
              <a:rPr lang="en-US" sz="1800" b="0" i="0">
                <a:solidFill>
                  <a:srgbClr val="000000"/>
                </a:solidFill>
                <a:effectLst/>
                <a:latin typeface="Segoe UI" panose="020B0502040204020203" pitchFamily="34" charset="0"/>
              </a:rPr>
              <a:t> </a:t>
            </a:r>
          </a:p>
          <a:p>
            <a:pPr algn="l"/>
            <a:r>
              <a:rPr lang="en-US" sz="1800" b="0" i="0">
                <a:solidFill>
                  <a:srgbClr val="000000"/>
                </a:solidFill>
                <a:effectLst/>
                <a:latin typeface="Segoe UI" panose="020B0502040204020203" pitchFamily="34" charset="0"/>
              </a:rPr>
              <a:t>The Dell AI Factory provides targeted and repeatable success for deploying AI by considering both technical and business requirements, and it is flexible and can operate in various locations, including clouds, data centers, workstations, AI PCs for knowledge workers, and edge locations.   </a:t>
            </a:r>
          </a:p>
          <a:p>
            <a:pPr algn="l"/>
            <a:endParaRPr lang="en-US" sz="1800" b="0" i="0">
              <a:solidFill>
                <a:srgbClr val="000000"/>
              </a:solidFill>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Dell </a:t>
            </a:r>
            <a:r>
              <a:rPr lang="en-US" sz="1800" err="1"/>
              <a:t>PowerScale</a:t>
            </a:r>
            <a:r>
              <a:rPr lang="en-US" sz="1800"/>
              <a:t> combined with NVIDIAs AI software and tools, the architecture blends perfectly for AI workflows of all types and sizes. </a:t>
            </a:r>
            <a:endParaRPr lang="en-US" sz="1800" b="0" i="0">
              <a:solidFill>
                <a:srgbClr val="000000"/>
              </a:solidFill>
              <a:effectLst/>
              <a:latin typeface="Segoe UI" panose="020B0502040204020203" pitchFamily="34" charset="0"/>
            </a:endParaRPr>
          </a:p>
          <a:p>
            <a:pPr algn="l"/>
            <a:endParaRPr lang="en-US" sz="1800" b="0" i="0">
              <a:solidFill>
                <a:srgbClr val="000000"/>
              </a:solidFill>
              <a:effectLst/>
              <a:latin typeface="Segoe UI" panose="020B0502040204020203" pitchFamily="34" charset="0"/>
            </a:endParaRPr>
          </a:p>
          <a:p>
            <a:pPr algn="l"/>
            <a:endParaRPr lang="en-US" sz="1800" b="0" i="0">
              <a:solidFill>
                <a:srgbClr val="000000"/>
              </a:solidFill>
              <a:effectLst/>
              <a:latin typeface="Segoe UI" panose="020B0502040204020203" pitchFamily="34" charset="0"/>
            </a:endParaRPr>
          </a:p>
          <a:p>
            <a:pPr algn="l"/>
            <a:r>
              <a:rPr lang="en-US" sz="1800" b="0" i="0" u="sng">
                <a:solidFill>
                  <a:srgbClr val="000000"/>
                </a:solidFill>
                <a:effectLst/>
                <a:latin typeface="Segoe UI" panose="020B0502040204020203" pitchFamily="34" charset="0"/>
              </a:rPr>
              <a:t>More details on each of the five components:</a:t>
            </a:r>
          </a:p>
          <a:p>
            <a:pPr algn="l"/>
            <a:endParaRPr lang="en-US" sz="1800" b="0" i="0">
              <a:solidFill>
                <a:srgbClr val="000000"/>
              </a:solidFill>
              <a:effectLst/>
              <a:latin typeface="Segoe UI" panose="020B0502040204020203" pitchFamily="34" charset="0"/>
            </a:endParaRPr>
          </a:p>
          <a:p>
            <a:pPr algn="l"/>
            <a:r>
              <a:rPr lang="en-US" sz="1800" b="1" i="0">
                <a:solidFill>
                  <a:srgbClr val="000000"/>
                </a:solidFill>
                <a:effectLst/>
                <a:latin typeface="Segoe UI" panose="020B0502040204020203" pitchFamily="34" charset="0"/>
              </a:rPr>
              <a:t>Use cases: </a:t>
            </a:r>
            <a:r>
              <a:rPr lang="en-US" sz="2000" b="0" i="0">
                <a:solidFill>
                  <a:srgbClr val="000000"/>
                </a:solidFill>
                <a:effectLst/>
                <a:latin typeface="Segoe UI" panose="020B0502040204020203" pitchFamily="34" charset="0"/>
              </a:rPr>
              <a:t>The power of a factory lies in what it produces, and the AI factory produces business outcomes powered by use cases. Dell Technologies assists customers in identifying and prioritizing the AI use cases that will drive the greatest business impact and simplifies the deployment and scaling of those AI use cases and applications with our validated solutions.</a:t>
            </a:r>
            <a:endParaRPr lang="en-US" sz="1800" b="0" i="0">
              <a:solidFill>
                <a:srgbClr val="000000"/>
              </a:solidFill>
              <a:effectLst/>
              <a:latin typeface="Segoe UI" panose="020B0502040204020203" pitchFamily="34" charset="0"/>
            </a:endParaRPr>
          </a:p>
          <a:p>
            <a:pPr algn="l"/>
            <a:endParaRPr lang="en-US" sz="1800" b="0" i="0">
              <a:solidFill>
                <a:srgbClr val="000000"/>
              </a:solidFill>
              <a:effectLst/>
              <a:latin typeface="Segoe UI" panose="020B0502040204020203" pitchFamily="34" charset="0"/>
            </a:endParaRPr>
          </a:p>
          <a:p>
            <a:pPr algn="l"/>
            <a:r>
              <a:rPr lang="en-US" sz="1800" b="1" i="0">
                <a:solidFill>
                  <a:srgbClr val="000000"/>
                </a:solidFill>
                <a:effectLst/>
                <a:latin typeface="Segoe UI" panose="020B0502040204020203" pitchFamily="34" charset="0"/>
              </a:rPr>
              <a:t>Data: </a:t>
            </a:r>
            <a:r>
              <a:rPr lang="en-US" sz="2000" b="0" i="0">
                <a:solidFill>
                  <a:srgbClr val="000000"/>
                </a:solidFill>
                <a:effectLst/>
                <a:latin typeface="Segoe UI" panose="020B0502040204020203" pitchFamily="34" charset="0"/>
              </a:rPr>
              <a:t>Data fuels the AI factory and an organizations’ most valuable data is often on-premises or at the edge. The Dell AI Factory brings AI as close as possible to where valuable data lives to minimize latency, lower costs, and ensure sensitive information is secure.</a:t>
            </a:r>
            <a:endParaRPr lang="en-US" sz="1800" b="0" i="0">
              <a:solidFill>
                <a:srgbClr val="000000"/>
              </a:solidFill>
              <a:effectLst/>
              <a:latin typeface="Segoe UI" panose="020B0502040204020203" pitchFamily="34" charset="0"/>
            </a:endParaRPr>
          </a:p>
          <a:p>
            <a:pPr algn="l"/>
            <a:endParaRPr lang="en-US" sz="1800" b="0" i="0">
              <a:solidFill>
                <a:srgbClr val="000000"/>
              </a:solidFill>
              <a:effectLst/>
              <a:latin typeface="Segoe UI" panose="020B0502040204020203" pitchFamily="34" charset="0"/>
            </a:endParaRPr>
          </a:p>
          <a:p>
            <a:pPr algn="l"/>
            <a:r>
              <a:rPr lang="en-US" sz="1800" b="1" i="0">
                <a:solidFill>
                  <a:srgbClr val="000000"/>
                </a:solidFill>
                <a:effectLst/>
                <a:latin typeface="Segoe UI" panose="020B0502040204020203" pitchFamily="34" charset="0"/>
              </a:rPr>
              <a:t>Infrastructure: </a:t>
            </a:r>
            <a:r>
              <a:rPr lang="en-US" sz="2000" b="0" i="0">
                <a:solidFill>
                  <a:srgbClr val="000000"/>
                </a:solidFill>
                <a:effectLst/>
                <a:latin typeface="Segoe UI" panose="020B0502040204020203" pitchFamily="34" charset="0"/>
              </a:rPr>
              <a:t>Support diverse AI requirements with the industry’s broadest AI solutions portfolio. We offer best-of-breed technology across each infrastructure area and deliver the benefits of an end-to-end portfolio making it easier for organizations to deploy, run, and maintain their AI factory infrastructure foundation. </a:t>
            </a:r>
          </a:p>
          <a:p>
            <a:pPr algn="l"/>
            <a:endParaRPr lang="en-US" sz="2000" b="0" i="0">
              <a:solidFill>
                <a:srgbClr val="000000"/>
              </a:solidFill>
              <a:effectLst/>
              <a:latin typeface="Segoe UI" panose="020B0502040204020203" pitchFamily="34" charset="0"/>
            </a:endParaRPr>
          </a:p>
          <a:p>
            <a:pPr algn="l"/>
            <a:r>
              <a:rPr lang="en-US" sz="2000" b="1" i="0">
                <a:solidFill>
                  <a:srgbClr val="000000"/>
                </a:solidFill>
                <a:effectLst/>
                <a:latin typeface="Segoe UI" panose="020B0502040204020203" pitchFamily="34" charset="0"/>
              </a:rPr>
              <a:t>Ecosystem: </a:t>
            </a:r>
            <a:r>
              <a:rPr lang="en-US" sz="2400" b="0" i="0">
                <a:solidFill>
                  <a:srgbClr val="000000"/>
                </a:solidFill>
                <a:effectLst/>
                <a:latin typeface="Segoe UI" panose="020B0502040204020203" pitchFamily="34" charset="0"/>
              </a:rPr>
              <a:t>AI factories need a large and dynamic AI ecosystem to succeed - no single vendor can meet all a customer’s AI needs. The Dell AI Factory brings together leading AI ecosystem partners to create validated solutions that make it easy for customers to seamlessly integrate these AI technologies into their own AI factories.</a:t>
            </a:r>
            <a:endParaRPr lang="en-US" sz="2000" b="0" i="0">
              <a:solidFill>
                <a:srgbClr val="000000"/>
              </a:solidFill>
              <a:effectLst/>
              <a:latin typeface="Segoe UI" panose="020B0502040204020203" pitchFamily="34" charset="0"/>
            </a:endParaRPr>
          </a:p>
          <a:p>
            <a:pPr algn="l"/>
            <a:endParaRPr lang="en-US" sz="2000" b="0" i="0">
              <a:solidFill>
                <a:srgbClr val="000000"/>
              </a:solidFill>
              <a:effectLst/>
              <a:latin typeface="Segoe UI" panose="020B0502040204020203" pitchFamily="34" charset="0"/>
            </a:endParaRPr>
          </a:p>
          <a:p>
            <a:pPr algn="l"/>
            <a:r>
              <a:rPr lang="en-US" sz="2000" b="1" i="0">
                <a:solidFill>
                  <a:srgbClr val="000000"/>
                </a:solidFill>
                <a:effectLst/>
                <a:latin typeface="Segoe UI" panose="020B0502040204020203" pitchFamily="34" charset="0"/>
              </a:rPr>
              <a:t>Services: </a:t>
            </a:r>
            <a:r>
              <a:rPr lang="en-US" sz="2000" b="0" i="0">
                <a:solidFill>
                  <a:srgbClr val="000000"/>
                </a:solidFill>
                <a:effectLst/>
                <a:latin typeface="Segoe UI" panose="020B0502040204020203" pitchFamily="34" charset="0"/>
              </a:rPr>
              <a:t>Just like any physical factory, an effective AI factory needs a skilled team to succeed. The Dell AI Factory brings expertise to align your business and technology needs. </a:t>
            </a:r>
          </a:p>
          <a:p>
            <a:pPr algn="l"/>
            <a:r>
              <a:rPr lang="en-US" sz="2000" b="0" i="0">
                <a:solidFill>
                  <a:srgbClr val="000000"/>
                </a:solidFill>
                <a:effectLst/>
                <a:latin typeface="Segoe UI" panose="020B0502040204020203" pitchFamily="34" charset="0"/>
              </a:rPr>
              <a:t>From strategy formulation to implementation, and management to scaling, Dell provides expert assistance at any stage of an AI journey. </a:t>
            </a:r>
          </a:p>
          <a:p>
            <a:pPr algn="l"/>
            <a:endParaRPr lang="en-US" sz="2000" b="0" i="0">
              <a:solidFill>
                <a:srgbClr val="000000"/>
              </a:solidFill>
              <a:effectLst/>
              <a:latin typeface="Segoe UI" panose="020B0502040204020203" pitchFamily="34" charset="0"/>
            </a:endParaRPr>
          </a:p>
          <a:p>
            <a:pPr algn="l"/>
            <a:r>
              <a:rPr lang="en-US" sz="2000" b="0" i="0" u="sng">
                <a:solidFill>
                  <a:srgbClr val="000000"/>
                </a:solidFill>
                <a:effectLst/>
                <a:latin typeface="Segoe UI" panose="020B0502040204020203" pitchFamily="34" charset="0"/>
              </a:rPr>
              <a:t>Other points: </a:t>
            </a:r>
          </a:p>
          <a:p>
            <a:pPr algn="l"/>
            <a:endParaRPr lang="en-US" sz="2000" b="0" i="0">
              <a:solidFill>
                <a:srgbClr val="000000"/>
              </a:solidFill>
              <a:effectLst/>
              <a:latin typeface="Segoe UI" panose="020B0502040204020203"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2000" b="0" i="0">
                <a:solidFill>
                  <a:srgbClr val="000000"/>
                </a:solidFill>
                <a:effectLst/>
                <a:latin typeface="Segoe UI" panose="020B0502040204020203" pitchFamily="34" charset="0"/>
              </a:rPr>
              <a:t>This approach helps to address sustainability concerns, which are top of mind for decision-makers. The Dell AI Factory does this by providing comprehensive sustainability insights, lowering energy and cooling costs with modern technology that is right-sized to your unique business needs, and building in circularity into the lifecycle of infrastructure.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2000" b="0" i="0">
              <a:solidFill>
                <a:srgbClr val="000000"/>
              </a:solidFill>
              <a:effectLst/>
              <a:latin typeface="Segoe UI" panose="020B0502040204020203"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2400"/>
              <a:t>With the growing complexity of AI models, it's increasingly difficult to ensure that sensitive data remains protected and that models operate with integrity. Our solution provides a secure and reliable environment for developing, training, and deploying AI models, allowing you to trust the insights and predictions they produce. With the Dell AI Factory, you can rest assured that your AI investments are secure, transparent, and compliant with regulatory requirements.</a:t>
            </a:r>
            <a:endParaRPr lang="en-US" sz="2000" b="0" i="0">
              <a:solidFill>
                <a:srgbClr val="000000"/>
              </a:solidFill>
              <a:effectLst/>
              <a:latin typeface="Segoe UI" panose="020B0502040204020203" pitchFamily="34" charset="0"/>
            </a:endParaRPr>
          </a:p>
          <a:p>
            <a:pPr algn="l"/>
            <a:endParaRPr lang="en-US" sz="1800" b="0" i="0">
              <a:solidFill>
                <a:srgbClr val="000000"/>
              </a:solidFill>
              <a:effectLst/>
              <a:latin typeface="Segoe UI" panose="020B0502040204020203" pitchFamily="34" charset="0"/>
            </a:endParaRPr>
          </a:p>
          <a:p>
            <a:pPr marL="228600" marR="0" lvl="1" indent="0" algn="l" defTabSz="228600" rtl="0" eaLnBrk="1" fontAlgn="base" latinLnBrk="0" hangingPunct="1">
              <a:lnSpc>
                <a:spcPct val="100000"/>
              </a:lnSpc>
              <a:spcBef>
                <a:spcPts val="0"/>
              </a:spcBef>
              <a:spcAft>
                <a:spcPts val="0"/>
              </a:spcAft>
              <a:buClrTx/>
              <a:buSzTx/>
              <a:buFontTx/>
              <a:buNone/>
              <a:tabLst/>
              <a:defRPr/>
            </a:pPr>
            <a:endParaRPr kumimoji="0" lang="en-US" sz="200" b="0" i="0" u="none" strike="noStrike" kern="100" cap="none" spc="0" normalizeH="0" baseline="0" noProof="0">
              <a:ln>
                <a:noFill/>
              </a:ln>
              <a:solidFill>
                <a:srgbClr val="000000"/>
              </a:solidFill>
              <a:effectLst/>
              <a:uLnTx/>
              <a:uFillTx/>
              <a:latin typeface="Arial"/>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CF65AFFB-0090-2F28-2FD9-6D8E38EC4E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940EA-6A68-4E59-8AC1-25B2B717D2A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322362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996B4-E71F-B7D8-4020-56C7EF5B7C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B3AC0A-C8D7-553E-AFE3-04EE08C495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87982F-A837-D4F8-B1CB-CEADFC514F72}"/>
              </a:ext>
            </a:extLst>
          </p:cNvPr>
          <p:cNvSpPr>
            <a:spLocks noGrp="1"/>
          </p:cNvSpPr>
          <p:nvPr>
            <p:ph type="body" idx="1"/>
          </p:nvPr>
        </p:nvSpPr>
        <p:spPr/>
        <p:txBody>
          <a:bodyPr/>
          <a:lstStyle/>
          <a:p>
            <a:pPr algn="l"/>
            <a:r>
              <a:rPr lang="en-US" sz="2000" b="0" i="0">
                <a:solidFill>
                  <a:srgbClr val="000000"/>
                </a:solidFill>
                <a:effectLst/>
                <a:latin typeface="Segoe UI" panose="020B0502040204020203" pitchFamily="34" charset="0"/>
              </a:rPr>
              <a:t>Just like a physical factory processes raw material to produce physical goods, the AI factory processes data to produce actionable intelligence, fresh content, and new insights, creating business value. AI factories are purpose-built to meet the specific demands of AI and are designed to produce fast, repeatable outcomes. In a world embracing AI, it is the companies with AI factories that gain a competitive edge. </a:t>
            </a:r>
          </a:p>
          <a:p>
            <a:pPr algn="l"/>
            <a:endParaRPr lang="en-US" sz="2000" b="0" i="0">
              <a:solidFill>
                <a:srgbClr val="000000"/>
              </a:solidFill>
              <a:effectLst/>
              <a:latin typeface="Segoe UI" panose="020B0502040204020203" pitchFamily="34" charset="0"/>
            </a:endParaRPr>
          </a:p>
          <a:p>
            <a:pPr algn="l"/>
            <a:r>
              <a:rPr lang="en-US" sz="1800" b="0" i="0">
                <a:solidFill>
                  <a:srgbClr val="000000"/>
                </a:solidFill>
                <a:effectLst/>
                <a:latin typeface="Segoe UI" panose="020B0502040204020203" pitchFamily="34" charset="0"/>
              </a:rPr>
              <a:t>The Dell AI Factory is Dell’s approach to help accelerate AI innovation in organizations of all sizes. It comprises a portfolio of products, solutions and services optimized for AI workloads. It brings together these AI-optimized technologies with an open ecosystem of partners, validated and integrated solutions, expert services, and best practices to help customers achieve AI outcomes faster. </a:t>
            </a:r>
          </a:p>
          <a:p>
            <a:pPr algn="l"/>
            <a:r>
              <a:rPr lang="en-US" sz="1800" b="0" i="0">
                <a:solidFill>
                  <a:srgbClr val="000000"/>
                </a:solidFill>
                <a:effectLst/>
                <a:latin typeface="Segoe UI" panose="020B0502040204020203" pitchFamily="34" charset="0"/>
              </a:rPr>
              <a:t> </a:t>
            </a:r>
          </a:p>
          <a:p>
            <a:pPr algn="l"/>
            <a:r>
              <a:rPr lang="en-US" sz="1800" b="0" i="0">
                <a:solidFill>
                  <a:srgbClr val="000000"/>
                </a:solidFill>
                <a:effectLst/>
                <a:latin typeface="Segoe UI" panose="020B0502040204020203" pitchFamily="34" charset="0"/>
              </a:rPr>
              <a:t>The Dell AI Factory provides targeted and repeatable success for deploying AI by considering both technical and business requirements, and it is flexible and can operate in various locations, including clouds, data centers, workstations, AI PCs for knowledge workers, and edge locations.   </a:t>
            </a:r>
          </a:p>
          <a:p>
            <a:pPr algn="l"/>
            <a:endParaRPr lang="en-US" sz="1800" b="0" i="0">
              <a:solidFill>
                <a:srgbClr val="000000"/>
              </a:solidFill>
              <a:effectLst/>
              <a:latin typeface="Segoe UI" panose="020B0502040204020203" pitchFamily="34" charset="0"/>
            </a:endParaRPr>
          </a:p>
          <a:p>
            <a:pPr algn="l"/>
            <a:endParaRPr lang="en-US" sz="1800" b="0" i="0">
              <a:solidFill>
                <a:srgbClr val="000000"/>
              </a:solidFill>
              <a:effectLst/>
              <a:latin typeface="Segoe UI" panose="020B0502040204020203" pitchFamily="34" charset="0"/>
            </a:endParaRPr>
          </a:p>
          <a:p>
            <a:pPr algn="l"/>
            <a:r>
              <a:rPr lang="en-US" sz="1800" b="0" i="0" u="sng">
                <a:solidFill>
                  <a:srgbClr val="000000"/>
                </a:solidFill>
                <a:effectLst/>
                <a:latin typeface="Segoe UI" panose="020B0502040204020203" pitchFamily="34" charset="0"/>
              </a:rPr>
              <a:t>More details on each of the five components:</a:t>
            </a:r>
          </a:p>
          <a:p>
            <a:pPr algn="l"/>
            <a:endParaRPr lang="en-US" sz="1800" b="0" i="0">
              <a:solidFill>
                <a:srgbClr val="000000"/>
              </a:solidFill>
              <a:effectLst/>
              <a:latin typeface="Segoe UI" panose="020B0502040204020203" pitchFamily="34" charset="0"/>
            </a:endParaRPr>
          </a:p>
          <a:p>
            <a:pPr algn="l"/>
            <a:r>
              <a:rPr lang="en-US" sz="1800" b="1" i="0">
                <a:solidFill>
                  <a:srgbClr val="000000"/>
                </a:solidFill>
                <a:effectLst/>
                <a:latin typeface="Segoe UI" panose="020B0502040204020203" pitchFamily="34" charset="0"/>
              </a:rPr>
              <a:t>Use cases: </a:t>
            </a:r>
            <a:r>
              <a:rPr lang="en-US" sz="2000" b="0" i="0">
                <a:solidFill>
                  <a:srgbClr val="000000"/>
                </a:solidFill>
                <a:effectLst/>
                <a:latin typeface="Segoe UI" panose="020B0502040204020203" pitchFamily="34" charset="0"/>
              </a:rPr>
              <a:t>The power of a factory lies in what it produces, and the AI factory produces business outcomes powered by use cases. Dell Technologies assists customers in identifying and prioritizing the AI use cases that will drive the greatest business impact and simplifies the deployment and scaling of those AI use cases and applications with our validated solutions.</a:t>
            </a:r>
            <a:endParaRPr lang="en-US" sz="1800" b="0" i="0">
              <a:solidFill>
                <a:srgbClr val="000000"/>
              </a:solidFill>
              <a:effectLst/>
              <a:latin typeface="Segoe UI" panose="020B0502040204020203" pitchFamily="34" charset="0"/>
            </a:endParaRPr>
          </a:p>
          <a:p>
            <a:pPr algn="l"/>
            <a:endParaRPr lang="en-US" sz="1800" b="0" i="0">
              <a:solidFill>
                <a:srgbClr val="000000"/>
              </a:solidFill>
              <a:effectLst/>
              <a:latin typeface="Segoe UI" panose="020B0502040204020203" pitchFamily="34" charset="0"/>
            </a:endParaRPr>
          </a:p>
          <a:p>
            <a:pPr algn="l"/>
            <a:r>
              <a:rPr lang="en-US" sz="1800" b="1" i="0">
                <a:solidFill>
                  <a:srgbClr val="000000"/>
                </a:solidFill>
                <a:effectLst/>
                <a:latin typeface="Segoe UI" panose="020B0502040204020203" pitchFamily="34" charset="0"/>
              </a:rPr>
              <a:t>Data: </a:t>
            </a:r>
            <a:r>
              <a:rPr lang="en-US" sz="2000" b="0" i="0">
                <a:solidFill>
                  <a:srgbClr val="000000"/>
                </a:solidFill>
                <a:effectLst/>
                <a:latin typeface="Segoe UI" panose="020B0502040204020203" pitchFamily="34" charset="0"/>
              </a:rPr>
              <a:t>Data fuels the AI factory and an organizations’ most valuable data is often on-premises or at the edge. The Dell AI Factory brings AI as close as possible to where valuable data lives to minimize latency, lower costs, and ensure sensitive information is secure.</a:t>
            </a:r>
            <a:endParaRPr lang="en-US" sz="1800" b="0" i="0">
              <a:solidFill>
                <a:srgbClr val="000000"/>
              </a:solidFill>
              <a:effectLst/>
              <a:latin typeface="Segoe UI" panose="020B0502040204020203" pitchFamily="34" charset="0"/>
            </a:endParaRPr>
          </a:p>
          <a:p>
            <a:pPr algn="l"/>
            <a:endParaRPr lang="en-US" sz="1800" b="0" i="0">
              <a:solidFill>
                <a:srgbClr val="000000"/>
              </a:solidFill>
              <a:effectLst/>
              <a:latin typeface="Segoe UI" panose="020B0502040204020203" pitchFamily="34" charset="0"/>
            </a:endParaRPr>
          </a:p>
          <a:p>
            <a:pPr algn="l"/>
            <a:r>
              <a:rPr lang="en-US" sz="1800" b="1" i="0">
                <a:solidFill>
                  <a:srgbClr val="000000"/>
                </a:solidFill>
                <a:effectLst/>
                <a:latin typeface="Segoe UI" panose="020B0502040204020203" pitchFamily="34" charset="0"/>
              </a:rPr>
              <a:t>Infrastructure: </a:t>
            </a:r>
            <a:r>
              <a:rPr lang="en-US" sz="2000" b="0" i="0">
                <a:solidFill>
                  <a:srgbClr val="000000"/>
                </a:solidFill>
                <a:effectLst/>
                <a:latin typeface="Segoe UI" panose="020B0502040204020203" pitchFamily="34" charset="0"/>
              </a:rPr>
              <a:t>Support diverse AI requirements with the industry’s broadest AI solutions portfolio. We offer best-of-breed technology across each infrastructure area and deliver the benefits of an end-to-end portfolio making it easier for organizations to deploy, run, and maintain their AI factory infrastructure foundation. </a:t>
            </a:r>
          </a:p>
          <a:p>
            <a:pPr algn="l"/>
            <a:endParaRPr lang="en-US" sz="2000" b="0" i="0">
              <a:solidFill>
                <a:srgbClr val="000000"/>
              </a:solidFill>
              <a:effectLst/>
              <a:latin typeface="Segoe UI" panose="020B0502040204020203" pitchFamily="34" charset="0"/>
            </a:endParaRPr>
          </a:p>
          <a:p>
            <a:pPr algn="l"/>
            <a:r>
              <a:rPr lang="en-US" sz="2000" b="1" i="0">
                <a:solidFill>
                  <a:srgbClr val="000000"/>
                </a:solidFill>
                <a:effectLst/>
                <a:latin typeface="Segoe UI" panose="020B0502040204020203" pitchFamily="34" charset="0"/>
              </a:rPr>
              <a:t>Ecosystem: </a:t>
            </a:r>
            <a:r>
              <a:rPr lang="en-US" sz="2400" b="0" i="0">
                <a:solidFill>
                  <a:srgbClr val="000000"/>
                </a:solidFill>
                <a:effectLst/>
                <a:latin typeface="Segoe UI" panose="020B0502040204020203" pitchFamily="34" charset="0"/>
              </a:rPr>
              <a:t>AI factories need a large and dynamic AI ecosystem to succeed - no single vendor can meet all a customer’s AI needs. The Dell AI Factory brings together leading AI ecosystem partners to create validated solutions that make it easy for customers to seamlessly integrate these AI technologies into their own AI factories.</a:t>
            </a:r>
            <a:endParaRPr lang="en-US" sz="2000" b="0" i="0">
              <a:solidFill>
                <a:srgbClr val="000000"/>
              </a:solidFill>
              <a:effectLst/>
              <a:latin typeface="Segoe UI" panose="020B0502040204020203" pitchFamily="34" charset="0"/>
            </a:endParaRPr>
          </a:p>
          <a:p>
            <a:pPr algn="l"/>
            <a:endParaRPr lang="en-US" sz="2000" b="0" i="0">
              <a:solidFill>
                <a:srgbClr val="000000"/>
              </a:solidFill>
              <a:effectLst/>
              <a:latin typeface="Segoe UI" panose="020B0502040204020203" pitchFamily="34" charset="0"/>
            </a:endParaRPr>
          </a:p>
          <a:p>
            <a:pPr algn="l"/>
            <a:r>
              <a:rPr lang="en-US" sz="2000" b="1" i="0">
                <a:solidFill>
                  <a:srgbClr val="000000"/>
                </a:solidFill>
                <a:effectLst/>
                <a:latin typeface="Segoe UI" panose="020B0502040204020203" pitchFamily="34" charset="0"/>
              </a:rPr>
              <a:t>Services: </a:t>
            </a:r>
            <a:r>
              <a:rPr lang="en-US" sz="2000" b="0" i="0">
                <a:solidFill>
                  <a:srgbClr val="000000"/>
                </a:solidFill>
                <a:effectLst/>
                <a:latin typeface="Segoe UI" panose="020B0502040204020203" pitchFamily="34" charset="0"/>
              </a:rPr>
              <a:t>Just like any physical factory, an effective AI factory needs a skilled team to succeed. The Dell AI Factory brings expertise to align your business and technology needs. </a:t>
            </a:r>
          </a:p>
          <a:p>
            <a:pPr algn="l"/>
            <a:r>
              <a:rPr lang="en-US" sz="2000" b="0" i="0">
                <a:solidFill>
                  <a:srgbClr val="000000"/>
                </a:solidFill>
                <a:effectLst/>
                <a:latin typeface="Segoe UI" panose="020B0502040204020203" pitchFamily="34" charset="0"/>
              </a:rPr>
              <a:t>From strategy formulation to implementation, and management to scaling, Dell provides expert assistance at any stage of an AI journey. </a:t>
            </a:r>
          </a:p>
          <a:p>
            <a:pPr algn="l"/>
            <a:endParaRPr lang="en-US" sz="2000" b="0" i="0">
              <a:solidFill>
                <a:srgbClr val="000000"/>
              </a:solidFill>
              <a:effectLst/>
              <a:latin typeface="Segoe UI" panose="020B0502040204020203" pitchFamily="34" charset="0"/>
            </a:endParaRPr>
          </a:p>
          <a:p>
            <a:pPr algn="l"/>
            <a:r>
              <a:rPr lang="en-US" sz="2000" b="0" i="0" u="sng">
                <a:solidFill>
                  <a:srgbClr val="000000"/>
                </a:solidFill>
                <a:effectLst/>
                <a:latin typeface="Segoe UI" panose="020B0502040204020203" pitchFamily="34" charset="0"/>
              </a:rPr>
              <a:t>Other points: </a:t>
            </a:r>
          </a:p>
          <a:p>
            <a:pPr algn="l"/>
            <a:endParaRPr lang="en-US" sz="2000" b="0" i="0">
              <a:solidFill>
                <a:srgbClr val="000000"/>
              </a:solidFill>
              <a:effectLst/>
              <a:latin typeface="Segoe UI" panose="020B0502040204020203"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2000" b="0" i="0">
                <a:solidFill>
                  <a:srgbClr val="000000"/>
                </a:solidFill>
                <a:effectLst/>
                <a:latin typeface="Segoe UI" panose="020B0502040204020203" pitchFamily="34" charset="0"/>
              </a:rPr>
              <a:t>This approach helps to address sustainability concerns, which are top of mind for decision-makers. The Dell AI Factory does this by providing comprehensive sustainability insights, lowering energy and cooling costs with modern technology that is right-sized to your unique business needs, and building in circularity into the lifecycle of infrastructure. </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2000" b="0" i="0">
              <a:solidFill>
                <a:srgbClr val="000000"/>
              </a:solidFill>
              <a:effectLst/>
              <a:latin typeface="Segoe UI" panose="020B0502040204020203"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2400"/>
              <a:t>With the growing complexity of AI models, it's increasingly difficult to ensure that sensitive data remains protected and that models operate with integrity. Our solution provides a secure and reliable environment for developing, training, and deploying AI models, allowing you to trust the insights and predictions they produce. With the Dell AI Factory, you can rest assured that your AI investments are secure, transparent, and compliant with regulatory requirements.</a:t>
            </a:r>
            <a:endParaRPr lang="en-US" sz="2000" b="0" i="0">
              <a:solidFill>
                <a:srgbClr val="000000"/>
              </a:solidFill>
              <a:effectLst/>
              <a:latin typeface="Segoe UI" panose="020B0502040204020203" pitchFamily="34" charset="0"/>
            </a:endParaRPr>
          </a:p>
          <a:p>
            <a:pPr algn="l"/>
            <a:endParaRPr lang="en-US" sz="1800" b="0" i="0">
              <a:solidFill>
                <a:srgbClr val="000000"/>
              </a:solidFill>
              <a:effectLst/>
              <a:latin typeface="Segoe UI" panose="020B0502040204020203" pitchFamily="34" charset="0"/>
            </a:endParaRPr>
          </a:p>
          <a:p>
            <a:pPr marL="228600" marR="0" lvl="1" indent="0" algn="l" defTabSz="228600" rtl="0" eaLnBrk="1" fontAlgn="base" latinLnBrk="0" hangingPunct="1">
              <a:lnSpc>
                <a:spcPct val="100000"/>
              </a:lnSpc>
              <a:spcBef>
                <a:spcPts val="0"/>
              </a:spcBef>
              <a:spcAft>
                <a:spcPts val="0"/>
              </a:spcAft>
              <a:buClrTx/>
              <a:buSzTx/>
              <a:buFontTx/>
              <a:buNone/>
              <a:tabLst/>
              <a:defRPr/>
            </a:pPr>
            <a:endParaRPr kumimoji="0" lang="en-US" sz="200" b="0" i="0" u="none" strike="noStrike" kern="100" cap="none" spc="0" normalizeH="0" baseline="0" noProof="0">
              <a:ln>
                <a:noFill/>
              </a:ln>
              <a:solidFill>
                <a:srgbClr val="000000"/>
              </a:solidFill>
              <a:effectLst/>
              <a:uLnTx/>
              <a:uFillTx/>
              <a:latin typeface="Arial"/>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27B6BF0E-8361-54DD-D73E-F577ED17E5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940EA-6A68-4E59-8AC1-25B2B717D2A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359693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7122E-4082-721F-693A-26A1CB64C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C5FCF-8E33-2AB6-3487-F022F18F4F9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255B36-9C60-E8EF-1539-E67EF8FA3364}"/>
              </a:ext>
            </a:extLst>
          </p:cNvPr>
          <p:cNvSpPr>
            <a:spLocks noGrp="1"/>
          </p:cNvSpPr>
          <p:nvPr>
            <p:ph type="body" idx="1"/>
          </p:nvPr>
        </p:nvSpPr>
        <p:spPr>
          <a:xfrm>
            <a:off x="487680" y="3819525"/>
            <a:ext cx="6339840" cy="5325420"/>
          </a:xfrm>
        </p:spPr>
        <p:txBody>
          <a:bodyPr/>
          <a:lstStyle/>
          <a:p>
            <a:r>
              <a:rPr lang="en-US" sz="1100" b="1" i="0" kern="1200">
                <a:solidFill>
                  <a:schemeClr val="tx1"/>
                </a:solidFill>
                <a:effectLst/>
                <a:latin typeface="Arial" panose="020B0604020202020204" pitchFamily="34" charset="0"/>
                <a:ea typeface="+mn-ea"/>
                <a:cs typeface="Arial" panose="020B0604020202020204" pitchFamily="34" charset="0"/>
              </a:rPr>
              <a:t>Section 1: Industry Leadership</a:t>
            </a:r>
          </a:p>
          <a:p>
            <a:r>
              <a:rPr lang="en-US"/>
              <a:t>PowerScale stands as the ultimate storage platform for unstructured data and AI, leading the market with unmatched flexibility, scalability, and security. Recognized as the </a:t>
            </a:r>
            <a:r>
              <a:rPr lang="en-US" b="1"/>
              <a:t>#1 solution for unstructured NAS storage</a:t>
            </a:r>
            <a:r>
              <a:rPr lang="en-US"/>
              <a:t>, PowerScale is trusted by thousands of organizations worldwide for their most critical data. Independent analysts back this up: IDC shows PowerScale is </a:t>
            </a:r>
            <a:r>
              <a:rPr lang="en-US" b="1"/>
              <a:t>growing more than 2X faster than the market</a:t>
            </a:r>
            <a:r>
              <a:rPr lang="en-US"/>
              <a:t>, and Gartner has recognized Dell as a </a:t>
            </a:r>
            <a:r>
              <a:rPr lang="en-US" b="1"/>
              <a:t>leader in its unstructured storage Magic Quadrant </a:t>
            </a:r>
            <a:r>
              <a:rPr lang="en-US"/>
              <a:t>for a decade running. </a:t>
            </a:r>
            <a:r>
              <a:rPr lang="en-US" b="1"/>
              <a:t>Customers consistently rank PowerScale #1 among scale-out NAS providers</a:t>
            </a:r>
            <a:r>
              <a:rPr lang="en-US"/>
              <a:t>, thanks to its proven reliability, performance, and scalability. </a:t>
            </a:r>
            <a:br>
              <a:rPr lang="en-US" sz="1050"/>
            </a:br>
            <a:endParaRPr lang="en-US" sz="1050"/>
          </a:p>
          <a:p>
            <a:r>
              <a:rPr lang="en-US" sz="1050" b="1" i="0" kern="1200">
                <a:solidFill>
                  <a:schemeClr val="tx1"/>
                </a:solidFill>
                <a:effectLst/>
                <a:latin typeface="Arial" panose="020B0604020202020204" pitchFamily="34" charset="0"/>
                <a:ea typeface="+mn-ea"/>
                <a:cs typeface="Arial" panose="020B0604020202020204" pitchFamily="34" charset="0"/>
              </a:rPr>
              <a:t>Section 2: Customer Proven</a:t>
            </a:r>
          </a:p>
          <a:p>
            <a:r>
              <a:rPr lang="en-US" sz="1050"/>
              <a:t>PowerScale’s impact is clear: it’s </a:t>
            </a:r>
            <a:r>
              <a:rPr lang="en-US" sz="1050" b="1"/>
              <a:t>trusted by over 25,000 customers </a:t>
            </a:r>
            <a:r>
              <a:rPr lang="en-US" sz="1050"/>
              <a:t>worldwide, including </a:t>
            </a:r>
            <a:r>
              <a:rPr lang="en-US" sz="1050" b="1"/>
              <a:t>1,500+ running GPU‑intensive workloads</a:t>
            </a:r>
            <a:r>
              <a:rPr lang="en-US" sz="1050"/>
              <a:t>, and </a:t>
            </a:r>
            <a:r>
              <a:rPr lang="en-US" sz="1050" b="1"/>
              <a:t>validated by 350+ industry integrations and application certifications</a:t>
            </a:r>
            <a:r>
              <a:rPr lang="en-US" sz="1050"/>
              <a:t>. It’s a field‑proven solution built for large‑scale, real‑time AI and analytics. AT&amp;T, J.P. Morgan, and Samsung SDS depend on PowerScale for secure, scalable enterprise data management. Disney, NBC, and Kennedy Miller Mitchell use it to support massive media and GenAI production workflows. McLaren and the Miami Dolphins rely on it for high‑impact analytics and real‑time insights that drive competitive advantage. </a:t>
            </a:r>
          </a:p>
          <a:p>
            <a:r>
              <a:rPr lang="en-US" sz="1050"/>
              <a:t>The takeaway: PowerScale is a customer‑proven, market‑leading foundation for the most demanding and innovative AI workloads. </a:t>
            </a:r>
          </a:p>
          <a:p>
            <a:endParaRPr lang="en-US" sz="1050"/>
          </a:p>
          <a:p>
            <a:r>
              <a:rPr lang="en-US" sz="1050" b="1" i="0" kern="1200">
                <a:solidFill>
                  <a:schemeClr val="tx1"/>
                </a:solidFill>
                <a:effectLst/>
                <a:latin typeface="Arial" panose="020B0604020202020204" pitchFamily="34" charset="0"/>
                <a:ea typeface="+mn-ea"/>
                <a:cs typeface="Arial" panose="020B0604020202020204" pitchFamily="34" charset="0"/>
              </a:rPr>
              <a:t>Section 3: Measured Performance</a:t>
            </a:r>
          </a:p>
          <a:p>
            <a:r>
              <a:rPr lang="en-US" sz="1050"/>
              <a:t>When it comes to performance, the numbers show how PowerScale helps you achieve more. It </a:t>
            </a:r>
            <a:r>
              <a:rPr lang="en-US" sz="1050" b="1"/>
              <a:t>delivers multi‑terabyte‑per‑second throughput at cluster scale</a:t>
            </a:r>
            <a:r>
              <a:rPr lang="en-US" sz="1050"/>
              <a:t>, with significantly higher write performance per rack unit than key competitors. At the same time, </a:t>
            </a:r>
            <a:r>
              <a:rPr lang="en-US" sz="1050" b="1"/>
              <a:t>inline data reduction and efficient scaling can cut the effective storage footprint by up to roughly half</a:t>
            </a:r>
            <a:r>
              <a:rPr lang="en-US" sz="1050"/>
              <a:t>, so you get more usable performance out of every rack, every watt, and every dollar spent. What this adds up to is simple: PowerScale keeps GPUs fed and pipelines moving. It’s built to handle massive datasets, streaming I/O, and mixed workloads—so AI training, fine‑tuning, and inference all run faster, more efficiently, and more predictably.</a:t>
            </a:r>
            <a:br>
              <a:rPr lang="en-US" sz="1050"/>
            </a:br>
            <a:endParaRPr lang="en-US" sz="1050"/>
          </a:p>
          <a:p>
            <a:r>
              <a:rPr lang="en-US" sz="1050" b="1" i="0" kern="1200">
                <a:solidFill>
                  <a:schemeClr val="tx1"/>
                </a:solidFill>
                <a:effectLst/>
                <a:latin typeface="Arial" panose="020B0604020202020204" pitchFamily="34" charset="0"/>
                <a:ea typeface="+mn-ea"/>
                <a:cs typeface="Arial" panose="020B0604020202020204" pitchFamily="34" charset="0"/>
              </a:rPr>
              <a:t>Section 4: Relentless Innovation</a:t>
            </a:r>
          </a:p>
          <a:p>
            <a:r>
              <a:rPr lang="en-US" sz="1050"/>
              <a:t>PowerScale brings continuous innovation with </a:t>
            </a:r>
            <a:r>
              <a:rPr lang="en-US" sz="1050" b="1"/>
              <a:t>AI-optimized platforms like the F210, F710, and F910</a:t>
            </a:r>
            <a:r>
              <a:rPr lang="en-US" sz="1050"/>
              <a:t>, delivering high performance at scale</a:t>
            </a:r>
            <a:r>
              <a:rPr lang="en-US"/>
              <a:t>. With </a:t>
            </a:r>
            <a:r>
              <a:rPr lang="en-US" b="1"/>
              <a:t>400Gb InfiniBand and 800Gb coming soon</a:t>
            </a:r>
            <a:r>
              <a:rPr lang="en-US"/>
              <a:t>, you get the throughput required for demanding AI workloads. Choose flexible deployment with PowerScale </a:t>
            </a:r>
            <a:r>
              <a:rPr lang="en-US" b="1"/>
              <a:t>available in Azure and AWS</a:t>
            </a:r>
            <a:r>
              <a:rPr lang="en-US"/>
              <a:t>, fully customer-managed or Dell managed for Azure. </a:t>
            </a:r>
            <a:r>
              <a:rPr lang="en-US" b="1"/>
              <a:t>High-capacity 122TB and 61TB QLC d</a:t>
            </a:r>
            <a:r>
              <a:rPr lang="en-US"/>
              <a:t>rives and </a:t>
            </a:r>
            <a:r>
              <a:rPr lang="en-US" b="1"/>
              <a:t>MetadataIQ</a:t>
            </a:r>
            <a:r>
              <a:rPr lang="en-US"/>
              <a:t> enable smarter tiering and better efficiency. As an </a:t>
            </a:r>
            <a:r>
              <a:rPr lang="en-US" b="1"/>
              <a:t>NVIDIA Cloud Partner and NVIDIA </a:t>
            </a:r>
            <a:r>
              <a:rPr lang="en-US" b="1" err="1"/>
              <a:t>SuperPOD</a:t>
            </a:r>
            <a:r>
              <a:rPr lang="en-US" b="1"/>
              <a:t>-certified storage </a:t>
            </a:r>
            <a:r>
              <a:rPr lang="en-US"/>
              <a:t>platform, PowerScale provides a validated data layer for DGX, OVX, and broad NVIDIA-based AI environments, so you can scale with confidence.</a:t>
            </a:r>
            <a:br>
              <a:rPr lang="en-US"/>
            </a:br>
            <a:endParaRPr lang="en-US"/>
          </a:p>
          <a:p>
            <a:r>
              <a:rPr lang="en-US" sz="1100" b="1" i="0" kern="1200">
                <a:solidFill>
                  <a:schemeClr val="tx1"/>
                </a:solidFill>
                <a:effectLst/>
                <a:latin typeface="Arial" panose="020B0604020202020204" pitchFamily="34" charset="0"/>
                <a:ea typeface="+mn-ea"/>
                <a:cs typeface="Arial" panose="020B0604020202020204" pitchFamily="34" charset="0"/>
              </a:rPr>
              <a:t>Section 5: The PowerScale Advantage</a:t>
            </a:r>
          </a:p>
          <a:p>
            <a:r>
              <a:rPr lang="en-US"/>
              <a:t>PowerScale delivers </a:t>
            </a:r>
            <a:r>
              <a:rPr lang="en-US" b="1"/>
              <a:t>extreme performance</a:t>
            </a:r>
            <a:r>
              <a:rPr lang="en-US"/>
              <a:t>, with </a:t>
            </a:r>
            <a:r>
              <a:rPr lang="en-US" b="1"/>
              <a:t>optimized throughput </a:t>
            </a:r>
            <a:r>
              <a:rPr lang="en-US"/>
              <a:t>and </a:t>
            </a:r>
            <a:r>
              <a:rPr lang="en-US" b="1"/>
              <a:t>full NVIDIA certifications </a:t>
            </a:r>
            <a:r>
              <a:rPr lang="en-US"/>
              <a:t>to accelerate your most demanding workloads. The scale-out design supports </a:t>
            </a:r>
            <a:r>
              <a:rPr lang="en-US" b="1"/>
              <a:t>multiprotocol and multitenancy</a:t>
            </a:r>
            <a:r>
              <a:rPr lang="en-US"/>
              <a:t>, giving you the flexibility to join diverse applications on a single platform. You can also achieve greater efficiency with </a:t>
            </a:r>
            <a:r>
              <a:rPr lang="en-US" b="1"/>
              <a:t>in-line data reduction and a guaranteed 2:1 data reduction ratio</a:t>
            </a:r>
            <a:r>
              <a:rPr lang="en-US"/>
              <a:t>. Intelligent </a:t>
            </a:r>
            <a:r>
              <a:rPr lang="en-US" b="1"/>
              <a:t>data management tools with built-in search and metadata insights </a:t>
            </a:r>
            <a:r>
              <a:rPr lang="en-US"/>
              <a:t>help you unlock more value from your data. From its core, the platform is secure, with advanced threat detection, air gap capabilities, and full traceability. And you have the freedom to deploy it anywhere you need it — at the edge, in the core, or across multiple clouds. This is a solution engineered for growth, not complexity.</a:t>
            </a:r>
            <a:br>
              <a:rPr lang="en-US"/>
            </a:br>
            <a:endParaRPr lang="en-US"/>
          </a:p>
          <a:p>
            <a:r>
              <a:rPr lang="en-US" sz="1100" b="1" i="0" kern="1200">
                <a:solidFill>
                  <a:schemeClr val="tx1"/>
                </a:solidFill>
                <a:effectLst/>
                <a:latin typeface="Arial" panose="020B0604020202020204" pitchFamily="34" charset="0"/>
                <a:ea typeface="+mn-ea"/>
                <a:cs typeface="Arial" panose="020B0604020202020204" pitchFamily="34" charset="0"/>
              </a:rPr>
              <a:t>Section 6: Storage Engine for Dell AI Factory</a:t>
            </a:r>
          </a:p>
          <a:p>
            <a:r>
              <a:rPr lang="en-US"/>
              <a:t>PowerScale is the storage engine for the </a:t>
            </a:r>
            <a:r>
              <a:rPr lang="en-US" b="1"/>
              <a:t>Dell AI Factory</a:t>
            </a:r>
            <a:r>
              <a:rPr lang="en-US"/>
              <a:t>—not just another file system in the stack. PowerScale is built for </a:t>
            </a:r>
            <a:r>
              <a:rPr lang="en-US" b="1"/>
              <a:t>petabyte‑scale</a:t>
            </a:r>
            <a:r>
              <a:rPr lang="en-US"/>
              <a:t>, high‑concurrency unstructured data with a single, scale‑out namespace, so you can keep growing AI and analytics datasets without constantly re‑architecting. The scale-out design supports </a:t>
            </a:r>
            <a:r>
              <a:rPr lang="en-US" b="1"/>
              <a:t>multiprotocol and multitenancy</a:t>
            </a:r>
            <a:r>
              <a:rPr lang="en-US"/>
              <a:t>, giving you the flexibility to join diverse applications on a single platform. It delivers </a:t>
            </a:r>
            <a:r>
              <a:rPr lang="en-US" b="1"/>
              <a:t>extreme performance</a:t>
            </a:r>
            <a:r>
              <a:rPr lang="en-US"/>
              <a:t>, with optimized throughput and </a:t>
            </a:r>
            <a:r>
              <a:rPr lang="en-US" b="1"/>
              <a:t>full NVIDIA certifications </a:t>
            </a:r>
            <a:r>
              <a:rPr lang="en-US"/>
              <a:t>to accelerate your most demanding workloads.  You can also achieve greater efficiency with in-line data reduction and a guaranteed 2:1 data reduction ratio. </a:t>
            </a:r>
            <a:r>
              <a:rPr lang="en-US" b="1"/>
              <a:t>Intelligent data management tools </a:t>
            </a:r>
            <a:r>
              <a:rPr lang="en-US"/>
              <a:t>with built-in search and metadata insights help you unlock more value from your data. From its core, the platform is </a:t>
            </a:r>
            <a:r>
              <a:rPr lang="en-US" b="1"/>
              <a:t>secure</a:t>
            </a:r>
            <a:r>
              <a:rPr lang="en-US"/>
              <a:t>, with advanced threat detection, air gap capabilities, and full traceability. And you have the freedom to deploy it anywhere you need it — at the edge, in the core, or across </a:t>
            </a:r>
            <a:r>
              <a:rPr lang="en-US" b="1"/>
              <a:t>multiple clouds</a:t>
            </a:r>
            <a:r>
              <a:rPr lang="en-US"/>
              <a:t>. This is a solution engineered for growth, not complexity.</a:t>
            </a:r>
            <a:endParaRPr lang="en-US" sz="1100" b="1">
              <a:latin typeface="Arial" panose="020B0604020202020204" pitchFamily="34" charset="0"/>
              <a:cs typeface="Arial" panose="020B0604020202020204" pitchFamily="34" charset="0"/>
            </a:endParaRPr>
          </a:p>
          <a:p>
            <a:pPr>
              <a:defRPr/>
            </a:pPr>
            <a:endParaRPr lang="en-US" sz="1100" b="1">
              <a:latin typeface="Arial" panose="020B0604020202020204" pitchFamily="34" charset="0"/>
              <a:cs typeface="Arial" panose="020B0604020202020204" pitchFamily="34" charset="0"/>
            </a:endParaRPr>
          </a:p>
          <a:p>
            <a:pPr>
              <a:defRPr/>
            </a:pPr>
            <a:r>
              <a:rPr lang="en-US" sz="1100" b="1">
                <a:latin typeface="Arial" panose="020B0604020202020204" pitchFamily="34" charset="0"/>
                <a:cs typeface="Arial" panose="020B0604020202020204" pitchFamily="34" charset="0"/>
              </a:rPr>
              <a:t>*******************************</a:t>
            </a:r>
          </a:p>
          <a:p>
            <a:pPr marL="0" marR="0" lvl="0" indent="0" algn="l" defTabSz="914400">
              <a:lnSpc>
                <a:spcPct val="100000"/>
              </a:lnSpc>
              <a:spcBef>
                <a:spcPts val="0"/>
              </a:spcBef>
              <a:spcAft>
                <a:spcPts val="0"/>
              </a:spcAft>
              <a:buClrTx/>
              <a:buSzTx/>
              <a:buFontTx/>
              <a:buNone/>
              <a:tabLst/>
              <a:defRPr/>
            </a:pPr>
            <a:r>
              <a:rPr lang="en-US" sz="1100" b="0">
                <a:latin typeface="Arial" panose="020B0604020202020204" pitchFamily="34" charset="0"/>
                <a:cs typeface="Arial" panose="020B0604020202020204" pitchFamily="34" charset="0"/>
              </a:rPr>
              <a:t>¹</a:t>
            </a:r>
            <a:r>
              <a:rPr lang="en-US" sz="1100" b="1">
                <a:latin typeface="Arial" panose="020B0604020202020204" pitchFamily="34" charset="0"/>
                <a:cs typeface="Arial" panose="020B0604020202020204" pitchFamily="34" charset="0"/>
              </a:rPr>
              <a:t> </a:t>
            </a:r>
            <a:r>
              <a:rPr lang="en-US" sz="1100" i="0">
                <a:solidFill>
                  <a:schemeClr val="tx2"/>
                </a:solidFill>
                <a:latin typeface="Arial" panose="020B0604020202020204" pitchFamily="34" charset="0"/>
                <a:cs typeface="Arial" panose="020B0604020202020204" pitchFamily="34" charset="0"/>
              </a:rPr>
              <a:t>IDC Market Share: Unstructured Storage – 4QTR analysis</a:t>
            </a:r>
            <a:endParaRPr lang="en-US" sz="110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a:latin typeface="Arial" panose="020B0604020202020204" pitchFamily="34" charset="0"/>
                <a:cs typeface="Arial" panose="020B0604020202020204" pitchFamily="34" charset="0"/>
              </a:rPr>
              <a:t>² </a:t>
            </a:r>
            <a:r>
              <a:rPr lang="en-US" sz="1100" b="0" i="0">
                <a:solidFill>
                  <a:srgbClr val="0E0E0E"/>
                </a:solidFill>
                <a:effectLst/>
                <a:latin typeface="Arial" panose="020B0604020202020204" pitchFamily="34" charset="0"/>
                <a:cs typeface="Arial" panose="020B0604020202020204" pitchFamily="34" charset="0"/>
              </a:rPr>
              <a:t>Ranked #1 in customer satisfaction by IT decision makers, managers and end-users; </a:t>
            </a:r>
            <a:r>
              <a:rPr lang="en-US" sz="1100" b="0" i="0" u="none" strike="noStrike">
                <a:solidFill>
                  <a:srgbClr val="000000"/>
                </a:solidFill>
                <a:effectLst/>
                <a:latin typeface="Arial" panose="020B0604020202020204" pitchFamily="34" charset="0"/>
                <a:cs typeface="Arial" panose="020B0604020202020204" pitchFamily="34" charset="0"/>
              </a:rPr>
              <a:t>Based on Dell analysis in June 2024 comparing among scale-out storage providers, using double-blinded, competitive benchmark Net Promoter Score (NPS) data gathered by third-party commissioned by Dell for the period of August 2023 to January 2024.</a:t>
            </a:r>
            <a:endParaRPr lang="en-US" sz="1100">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30000" noProof="0">
                <a:ln>
                  <a:noFill/>
                </a:ln>
                <a:solidFill>
                  <a:schemeClr val="tx1">
                    <a:lumMod val="75000"/>
                  </a:schemeClr>
                </a:solidFill>
                <a:effectLst/>
                <a:uLnTx/>
                <a:uFillTx/>
                <a:latin typeface="Arial"/>
                <a:ea typeface="+mn-ea"/>
                <a:cs typeface="Arial"/>
              </a:rPr>
              <a:t>3</a:t>
            </a:r>
            <a:r>
              <a:rPr kumimoji="0" lang="en-US" sz="1100" b="0" i="1" u="none" strike="noStrike" kern="1200" cap="none" spc="0" normalizeH="0" baseline="0" noProof="0">
                <a:ln>
                  <a:noFill/>
                </a:ln>
                <a:solidFill>
                  <a:schemeClr val="tx1">
                    <a:lumMod val="75000"/>
                  </a:schemeClr>
                </a:solidFill>
                <a:effectLst/>
                <a:uLnTx/>
                <a:uFillTx/>
                <a:latin typeface="Arial"/>
                <a:ea typeface="+mn-ea"/>
                <a:cs typeface="Arial"/>
              </a:rPr>
              <a:t> Reflects peak  read performance under controlled test conditions; actual results will vary by node mix, OneFS version, protocol, front‑end fabric, client concurrency, and dataset characteristics. </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30000" noProof="0">
                <a:ln>
                  <a:noFill/>
                </a:ln>
                <a:solidFill>
                  <a:schemeClr val="tx1">
                    <a:lumMod val="75000"/>
                  </a:schemeClr>
                </a:solidFill>
                <a:effectLst/>
                <a:uLnTx/>
                <a:uFillTx/>
                <a:latin typeface="Arial"/>
                <a:ea typeface="+mn-ea"/>
                <a:cs typeface="Arial"/>
              </a:rPr>
              <a:t>4</a:t>
            </a:r>
            <a:r>
              <a:rPr kumimoji="0" lang="en-US" sz="1100" b="0" i="1" u="none" strike="noStrike" kern="1200" cap="none" spc="0" normalizeH="0" baseline="0" noProof="0">
                <a:ln>
                  <a:noFill/>
                </a:ln>
                <a:solidFill>
                  <a:schemeClr val="tx1">
                    <a:lumMod val="75000"/>
                  </a:schemeClr>
                </a:solidFill>
                <a:effectLst/>
                <a:uLnTx/>
                <a:uFillTx/>
                <a:latin typeface="Arial"/>
                <a:ea typeface="+mn-ea"/>
                <a:cs typeface="Arial"/>
              </a:rPr>
              <a:t> Based on Dell internal testing comparing write throughput per node, May 2024. Versus closest flash-only competitor. Performance rates based on FIO over a remote file system. Actual performance may vary.</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30000" noProof="0">
                <a:ln>
                  <a:noFill/>
                </a:ln>
                <a:solidFill>
                  <a:schemeClr val="tx1">
                    <a:lumMod val="75000"/>
                  </a:schemeClr>
                </a:solidFill>
                <a:effectLst/>
                <a:uLnTx/>
                <a:uFillTx/>
                <a:latin typeface="Arial"/>
                <a:ea typeface="+mn-ea"/>
                <a:cs typeface="Arial"/>
              </a:rPr>
              <a:t>5</a:t>
            </a:r>
            <a:r>
              <a:rPr kumimoji="0" lang="en-US" sz="1100" b="0" i="1" u="none" strike="noStrike" kern="1200" cap="none" spc="0" normalizeH="0" baseline="0" noProof="0">
                <a:ln>
                  <a:noFill/>
                </a:ln>
                <a:solidFill>
                  <a:schemeClr val="tx1">
                    <a:lumMod val="75000"/>
                  </a:schemeClr>
                </a:solidFill>
                <a:effectLst/>
                <a:uLnTx/>
                <a:uFillTx/>
                <a:latin typeface="Arial"/>
                <a:ea typeface="+mn-ea"/>
                <a:cs typeface="Arial"/>
              </a:rPr>
              <a:t> Based on 61TB QLC drives release in late 2024</a:t>
            </a:r>
            <a:endParaRPr kumimoji="0" lang="en-US" sz="1100" b="0" i="1" u="none" strike="noStrike" kern="1200" cap="none" spc="0" normalizeH="0" baseline="0" noProof="0">
              <a:ln>
                <a:noFill/>
              </a:ln>
              <a:solidFill>
                <a:schemeClr val="tx1">
                  <a:lumMod val="75000"/>
                </a:schemeClr>
              </a:solidFill>
              <a:effectLst/>
              <a:uLnTx/>
              <a:uFillTx/>
              <a:latin typeface="Arial" panose="020B0604020202020204" pitchFamily="34" charset="0"/>
              <a:ea typeface="+mn-ea"/>
              <a:cs typeface="Arial" panose="020B0604020202020204" pitchFamily="34" charset="0"/>
            </a:endParaRPr>
          </a:p>
          <a:p>
            <a:endParaRPr lang="en-US" sz="1100">
              <a:latin typeface="Arial" panose="020B0604020202020204" pitchFamily="34" charset="0"/>
              <a:cs typeface="Arial" panose="020B0604020202020204" pitchFamily="34" charset="0"/>
            </a:endParaRPr>
          </a:p>
          <a:p>
            <a:endParaRPr lang="en-US" sz="1200">
              <a:solidFill>
                <a:srgbClr val="FFFFFF"/>
              </a:solidFill>
            </a:endParaRPr>
          </a:p>
        </p:txBody>
      </p:sp>
    </p:spTree>
    <p:extLst>
      <p:ext uri="{BB962C8B-B14F-4D97-AF65-F5344CB8AC3E}">
        <p14:creationId xmlns:p14="http://schemas.microsoft.com/office/powerpoint/2010/main" val="21105774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7122E-4082-721F-693A-26A1CB64C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C5FCF-8E33-2AB6-3487-F022F18F4F9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255B36-9C60-E8EF-1539-E67EF8FA3364}"/>
              </a:ext>
            </a:extLst>
          </p:cNvPr>
          <p:cNvSpPr>
            <a:spLocks noGrp="1"/>
          </p:cNvSpPr>
          <p:nvPr>
            <p:ph type="body" idx="1"/>
          </p:nvPr>
        </p:nvSpPr>
        <p:spPr>
          <a:xfrm>
            <a:off x="487680" y="3819525"/>
            <a:ext cx="6339840" cy="5325420"/>
          </a:xfrm>
        </p:spPr>
        <p:txBody>
          <a:bodyPr/>
          <a:lstStyle/>
          <a:p>
            <a:r>
              <a:rPr lang="en-US" sz="1100" b="1" i="0" kern="1200">
                <a:solidFill>
                  <a:schemeClr val="tx1"/>
                </a:solidFill>
                <a:effectLst/>
                <a:latin typeface="Arial" panose="020B0604020202020204" pitchFamily="34" charset="0"/>
                <a:ea typeface="+mn-ea"/>
                <a:cs typeface="Arial" panose="020B0604020202020204" pitchFamily="34" charset="0"/>
              </a:rPr>
              <a:t>Section 1: Industry Leadership</a:t>
            </a:r>
          </a:p>
          <a:p>
            <a:r>
              <a:rPr lang="en-US" err="1"/>
              <a:t>PowerScale</a:t>
            </a:r>
            <a:r>
              <a:rPr lang="en-US"/>
              <a:t> stands as the ultimate storage platform for unstructured data and AI, leading the market with unmatched flexibility, scalability, and security. Recognized as the </a:t>
            </a:r>
            <a:r>
              <a:rPr lang="en-US" b="1"/>
              <a:t>#1 solution for unstructured NAS storage</a:t>
            </a:r>
            <a:r>
              <a:rPr lang="en-US"/>
              <a:t>, </a:t>
            </a:r>
            <a:r>
              <a:rPr lang="en-US" err="1"/>
              <a:t>PowerScale</a:t>
            </a:r>
            <a:r>
              <a:rPr lang="en-US"/>
              <a:t> is trusted by thousands of organizations worldwide for their most critical data. Independent analysts back this up: IDC shows </a:t>
            </a:r>
            <a:r>
              <a:rPr lang="en-US" err="1"/>
              <a:t>PowerScale</a:t>
            </a:r>
            <a:r>
              <a:rPr lang="en-US"/>
              <a:t> is </a:t>
            </a:r>
            <a:r>
              <a:rPr lang="en-US" b="1"/>
              <a:t>growing more than 2X faster than the market</a:t>
            </a:r>
            <a:r>
              <a:rPr lang="en-US"/>
              <a:t>, and Gartner has recognized Dell as a </a:t>
            </a:r>
            <a:r>
              <a:rPr lang="en-US" b="1"/>
              <a:t>leader in its unstructured storage Magic Quadrant </a:t>
            </a:r>
            <a:r>
              <a:rPr lang="en-US"/>
              <a:t>for a decade running. </a:t>
            </a:r>
            <a:r>
              <a:rPr lang="en-US" b="1"/>
              <a:t>Customers consistently rank </a:t>
            </a:r>
            <a:r>
              <a:rPr lang="en-US" b="1" err="1"/>
              <a:t>PowerScale</a:t>
            </a:r>
            <a:r>
              <a:rPr lang="en-US" b="1"/>
              <a:t> #1 among scale-out NAS providers</a:t>
            </a:r>
            <a:r>
              <a:rPr lang="en-US"/>
              <a:t>, thanks to its proven reliability, performance, and scalability. </a:t>
            </a:r>
            <a:br>
              <a:rPr lang="en-US" sz="1050"/>
            </a:br>
            <a:endParaRPr lang="en-US" sz="1050"/>
          </a:p>
          <a:p>
            <a:r>
              <a:rPr lang="en-US" sz="1050" b="1" i="0" kern="1200">
                <a:solidFill>
                  <a:schemeClr val="tx1"/>
                </a:solidFill>
                <a:effectLst/>
                <a:latin typeface="Arial" panose="020B0604020202020204" pitchFamily="34" charset="0"/>
                <a:ea typeface="+mn-ea"/>
                <a:cs typeface="Arial" panose="020B0604020202020204" pitchFamily="34" charset="0"/>
              </a:rPr>
              <a:t>Section 2: Customer Proven</a:t>
            </a:r>
          </a:p>
          <a:p>
            <a:r>
              <a:rPr lang="en-US" sz="1050" err="1"/>
              <a:t>PowerScale’s</a:t>
            </a:r>
            <a:r>
              <a:rPr lang="en-US" sz="1050"/>
              <a:t> impact is clear: it’s </a:t>
            </a:r>
            <a:r>
              <a:rPr lang="en-US" sz="1050" b="1"/>
              <a:t>trusted by over 25,000 customers </a:t>
            </a:r>
            <a:r>
              <a:rPr lang="en-US" sz="1050"/>
              <a:t>worldwide, including </a:t>
            </a:r>
            <a:r>
              <a:rPr lang="en-US" sz="1050" b="1"/>
              <a:t>1,500+ running GPU‑intensive workloads</a:t>
            </a:r>
            <a:r>
              <a:rPr lang="en-US" sz="1050"/>
              <a:t>, and </a:t>
            </a:r>
            <a:r>
              <a:rPr lang="en-US" sz="1050" b="1"/>
              <a:t>validated by 350+ industry integrations and application certifications</a:t>
            </a:r>
            <a:r>
              <a:rPr lang="en-US" sz="1050"/>
              <a:t>. It’s a field‑proven solution built for large‑scale, real‑time AI and analytics. AT&amp;T, J.P. Morgan, and Samsung SDS depend on </a:t>
            </a:r>
            <a:r>
              <a:rPr lang="en-US" sz="1050" err="1"/>
              <a:t>PowerScale</a:t>
            </a:r>
            <a:r>
              <a:rPr lang="en-US" sz="1050"/>
              <a:t> for secure, scalable enterprise data management. Disney, NBC, and Kennedy Miller Mitchell use it to support massive media and GenAI production workflows. McLaren and the Miami Dolphins rely on it for high‑impact analytics and real‑time insights that drive competitive advantage. </a:t>
            </a:r>
          </a:p>
          <a:p>
            <a:r>
              <a:rPr lang="en-US" sz="1050"/>
              <a:t>The takeaway: </a:t>
            </a:r>
            <a:r>
              <a:rPr lang="en-US" sz="1050" err="1"/>
              <a:t>PowerScale</a:t>
            </a:r>
            <a:r>
              <a:rPr lang="en-US" sz="1050"/>
              <a:t> is a customer‑proven, market‑leading foundation for the most demanding and innovative AI workloads. </a:t>
            </a:r>
          </a:p>
          <a:p>
            <a:endParaRPr lang="en-US" sz="1050"/>
          </a:p>
          <a:p>
            <a:r>
              <a:rPr lang="en-US" sz="1050" b="1" i="0" kern="1200">
                <a:solidFill>
                  <a:schemeClr val="tx1"/>
                </a:solidFill>
                <a:effectLst/>
                <a:latin typeface="Arial" panose="020B0604020202020204" pitchFamily="34" charset="0"/>
                <a:ea typeface="+mn-ea"/>
                <a:cs typeface="Arial" panose="020B0604020202020204" pitchFamily="34" charset="0"/>
              </a:rPr>
              <a:t>Section 3: Measured Performance</a:t>
            </a:r>
          </a:p>
          <a:p>
            <a:r>
              <a:rPr lang="en-US" sz="1050"/>
              <a:t>When it comes to performance, the numbers show how </a:t>
            </a:r>
            <a:r>
              <a:rPr lang="en-US" sz="1050" err="1"/>
              <a:t>PowerScale</a:t>
            </a:r>
            <a:r>
              <a:rPr lang="en-US" sz="1050"/>
              <a:t> helps you achieve more. It </a:t>
            </a:r>
            <a:r>
              <a:rPr lang="en-US" sz="1050" b="1"/>
              <a:t>delivers multi‑terabyte‑per‑second throughput at cluster scale</a:t>
            </a:r>
            <a:r>
              <a:rPr lang="en-US" sz="1050"/>
              <a:t>, with significantly higher write performance per rack unit than key competitors. At the same time, </a:t>
            </a:r>
            <a:r>
              <a:rPr lang="en-US" sz="1050" b="1"/>
              <a:t>inline data reduction and efficient scaling can cut the effective storage footprint by up to roughly half</a:t>
            </a:r>
            <a:r>
              <a:rPr lang="en-US" sz="1050"/>
              <a:t>, so you get more usable performance out of every rack, every watt, and every dollar spent. What this adds up to is simple: </a:t>
            </a:r>
            <a:r>
              <a:rPr lang="en-US" sz="1050" err="1"/>
              <a:t>PowerScale</a:t>
            </a:r>
            <a:r>
              <a:rPr lang="en-US" sz="1050"/>
              <a:t> keeps GPUs fed and pipelines moving. It’s built to handle massive datasets, streaming I/O, and mixed workloads—so AI training, fine‑tuning, and inference all run faster, more efficiently, and more predictably.</a:t>
            </a:r>
            <a:br>
              <a:rPr lang="en-US" sz="1050"/>
            </a:br>
            <a:endParaRPr lang="en-US" sz="1050"/>
          </a:p>
          <a:p>
            <a:r>
              <a:rPr lang="en-US" sz="1050" b="1" i="0" kern="1200">
                <a:solidFill>
                  <a:schemeClr val="tx1"/>
                </a:solidFill>
                <a:effectLst/>
                <a:latin typeface="Arial" panose="020B0604020202020204" pitchFamily="34" charset="0"/>
                <a:ea typeface="+mn-ea"/>
                <a:cs typeface="Arial" panose="020B0604020202020204" pitchFamily="34" charset="0"/>
              </a:rPr>
              <a:t>Section 4: Relentless Innovation</a:t>
            </a:r>
          </a:p>
          <a:p>
            <a:r>
              <a:rPr lang="en-US" sz="1050" err="1"/>
              <a:t>PowerScale</a:t>
            </a:r>
            <a:r>
              <a:rPr lang="en-US" sz="1050"/>
              <a:t> brings continuous innovation with </a:t>
            </a:r>
            <a:r>
              <a:rPr lang="en-US" sz="1050" b="1"/>
              <a:t>AI-optimized platforms like the F210, F710, and F910</a:t>
            </a:r>
            <a:r>
              <a:rPr lang="en-US" sz="1050"/>
              <a:t>, delivering high performance at scale</a:t>
            </a:r>
            <a:r>
              <a:rPr lang="en-US"/>
              <a:t>. With </a:t>
            </a:r>
            <a:r>
              <a:rPr lang="en-US" b="1"/>
              <a:t>400Gb InfiniBand and 800Gb coming soon</a:t>
            </a:r>
            <a:r>
              <a:rPr lang="en-US"/>
              <a:t>, you get the throughput required for demanding AI workloads. Choose flexible deployment with </a:t>
            </a:r>
            <a:r>
              <a:rPr lang="en-US" err="1"/>
              <a:t>PowerScale</a:t>
            </a:r>
            <a:r>
              <a:rPr lang="en-US"/>
              <a:t> </a:t>
            </a:r>
            <a:r>
              <a:rPr lang="en-US" b="1"/>
              <a:t>available in Azure and AWS</a:t>
            </a:r>
            <a:r>
              <a:rPr lang="en-US"/>
              <a:t>, fully customer-managed or Dell managed for Azure. </a:t>
            </a:r>
            <a:r>
              <a:rPr lang="en-US" b="1"/>
              <a:t>High-capacity 122TB and 61TB QLC d</a:t>
            </a:r>
            <a:r>
              <a:rPr lang="en-US"/>
              <a:t>rives and </a:t>
            </a:r>
            <a:r>
              <a:rPr lang="en-US" b="1"/>
              <a:t>MetadataIQ</a:t>
            </a:r>
            <a:r>
              <a:rPr lang="en-US"/>
              <a:t> enable smarter tiering and better efficiency. As an </a:t>
            </a:r>
            <a:r>
              <a:rPr lang="en-US" b="1"/>
              <a:t>NVIDIA Cloud Partner and NVIDIA </a:t>
            </a:r>
            <a:r>
              <a:rPr lang="en-US" b="1" err="1"/>
              <a:t>SuperPOD</a:t>
            </a:r>
            <a:r>
              <a:rPr lang="en-US" b="1"/>
              <a:t>-certified storage </a:t>
            </a:r>
            <a:r>
              <a:rPr lang="en-US"/>
              <a:t>platform, </a:t>
            </a:r>
            <a:r>
              <a:rPr lang="en-US" err="1"/>
              <a:t>PowerScale</a:t>
            </a:r>
            <a:r>
              <a:rPr lang="en-US"/>
              <a:t> provides a validated data layer for DGX, OVX, and broad NVIDIA-based AI environments, so you can scale with confidence.</a:t>
            </a:r>
            <a:br>
              <a:rPr lang="en-US"/>
            </a:br>
            <a:endParaRPr lang="en-US"/>
          </a:p>
          <a:p>
            <a:r>
              <a:rPr lang="en-US" sz="1100" b="1" i="0" kern="1200">
                <a:solidFill>
                  <a:schemeClr val="tx1"/>
                </a:solidFill>
                <a:effectLst/>
                <a:latin typeface="Arial" panose="020B0604020202020204" pitchFamily="34" charset="0"/>
                <a:ea typeface="+mn-ea"/>
                <a:cs typeface="Arial" panose="020B0604020202020204" pitchFamily="34" charset="0"/>
              </a:rPr>
              <a:t>Section 5: The </a:t>
            </a:r>
            <a:r>
              <a:rPr lang="en-US" sz="1100" b="1" i="0" kern="1200" err="1">
                <a:solidFill>
                  <a:schemeClr val="tx1"/>
                </a:solidFill>
                <a:effectLst/>
                <a:latin typeface="Arial" panose="020B0604020202020204" pitchFamily="34" charset="0"/>
                <a:ea typeface="+mn-ea"/>
                <a:cs typeface="Arial" panose="020B0604020202020204" pitchFamily="34" charset="0"/>
              </a:rPr>
              <a:t>PowerScale</a:t>
            </a:r>
            <a:r>
              <a:rPr lang="en-US" sz="1100" b="1" i="0" kern="1200">
                <a:solidFill>
                  <a:schemeClr val="tx1"/>
                </a:solidFill>
                <a:effectLst/>
                <a:latin typeface="Arial" panose="020B0604020202020204" pitchFamily="34" charset="0"/>
                <a:ea typeface="+mn-ea"/>
                <a:cs typeface="Arial" panose="020B0604020202020204" pitchFamily="34" charset="0"/>
              </a:rPr>
              <a:t> Advantage</a:t>
            </a:r>
          </a:p>
          <a:p>
            <a:r>
              <a:rPr lang="en-US" err="1"/>
              <a:t>PowerScale</a:t>
            </a:r>
            <a:r>
              <a:rPr lang="en-US"/>
              <a:t> delivers </a:t>
            </a:r>
            <a:r>
              <a:rPr lang="en-US" b="1"/>
              <a:t>extreme performance</a:t>
            </a:r>
            <a:r>
              <a:rPr lang="en-US"/>
              <a:t>, with </a:t>
            </a:r>
            <a:r>
              <a:rPr lang="en-US" b="1"/>
              <a:t>optimized throughput </a:t>
            </a:r>
            <a:r>
              <a:rPr lang="en-US"/>
              <a:t>and </a:t>
            </a:r>
            <a:r>
              <a:rPr lang="en-US" b="1"/>
              <a:t>full NVIDIA certifications </a:t>
            </a:r>
            <a:r>
              <a:rPr lang="en-US"/>
              <a:t>to accelerate your most demanding workloads. The scale-out design supports </a:t>
            </a:r>
            <a:r>
              <a:rPr lang="en-US" b="1"/>
              <a:t>multiprotocol and multitenancy</a:t>
            </a:r>
            <a:r>
              <a:rPr lang="en-US"/>
              <a:t>, giving you the flexibility to join diverse applications on a single platform. You can also achieve greater efficiency with </a:t>
            </a:r>
            <a:r>
              <a:rPr lang="en-US" b="1"/>
              <a:t>in-line data reduction and a guaranteed 2:1 data reduction ratio</a:t>
            </a:r>
            <a:r>
              <a:rPr lang="en-US"/>
              <a:t>. Intelligent </a:t>
            </a:r>
            <a:r>
              <a:rPr lang="en-US" b="1"/>
              <a:t>data management tools with built-in search and metadata insights </a:t>
            </a:r>
            <a:r>
              <a:rPr lang="en-US"/>
              <a:t>help you unlock more value from your data. From its core, the platform is secure, with advanced threat detection, air gap capabilities, and full traceability. And you have the freedom to deploy it anywhere you need it — at the edge, in the core, or across multiple clouds. This is a solution engineered for growth, not complexity.</a:t>
            </a:r>
            <a:br>
              <a:rPr lang="en-US"/>
            </a:br>
            <a:endParaRPr lang="en-US"/>
          </a:p>
          <a:p>
            <a:r>
              <a:rPr lang="en-US" sz="1100" b="1" i="0" kern="1200">
                <a:solidFill>
                  <a:schemeClr val="tx1"/>
                </a:solidFill>
                <a:effectLst/>
                <a:latin typeface="Arial" panose="020B0604020202020204" pitchFamily="34" charset="0"/>
                <a:ea typeface="+mn-ea"/>
                <a:cs typeface="Arial" panose="020B0604020202020204" pitchFamily="34" charset="0"/>
              </a:rPr>
              <a:t>Section 6: Storage Engine for Dell AI Factory</a:t>
            </a:r>
          </a:p>
          <a:p>
            <a:r>
              <a:rPr lang="en-US" err="1"/>
              <a:t>PowerScale</a:t>
            </a:r>
            <a:r>
              <a:rPr lang="en-US"/>
              <a:t> is the storage engine for the </a:t>
            </a:r>
            <a:r>
              <a:rPr lang="en-US" b="1"/>
              <a:t>Dell AI Factory</a:t>
            </a:r>
            <a:r>
              <a:rPr lang="en-US"/>
              <a:t>—not just another file system in the stack. </a:t>
            </a:r>
            <a:r>
              <a:rPr lang="en-US" err="1"/>
              <a:t>PowerScale</a:t>
            </a:r>
            <a:r>
              <a:rPr lang="en-US"/>
              <a:t> is built for </a:t>
            </a:r>
            <a:r>
              <a:rPr lang="en-US" b="1"/>
              <a:t>petabyte‑scale</a:t>
            </a:r>
            <a:r>
              <a:rPr lang="en-US"/>
              <a:t>, high‑concurrency unstructured data with a single, scale‑out namespace, so you can keep growing AI and analytics datasets without constantly re‑architecting. The scale-out design supports </a:t>
            </a:r>
            <a:r>
              <a:rPr lang="en-US" b="1"/>
              <a:t>multiprotocol and multitenancy</a:t>
            </a:r>
            <a:r>
              <a:rPr lang="en-US"/>
              <a:t>, giving you the flexibility to join diverse applications on a single platform. It delivers </a:t>
            </a:r>
            <a:r>
              <a:rPr lang="en-US" b="1"/>
              <a:t>extreme performance</a:t>
            </a:r>
            <a:r>
              <a:rPr lang="en-US"/>
              <a:t>, with optimized throughput and </a:t>
            </a:r>
            <a:r>
              <a:rPr lang="en-US" b="1"/>
              <a:t>full NVIDIA certifications </a:t>
            </a:r>
            <a:r>
              <a:rPr lang="en-US"/>
              <a:t>to accelerate your most demanding workloads.  You can also achieve greater efficiency with in-line data reduction and a guaranteed 2:1 data reduction ratio. </a:t>
            </a:r>
            <a:r>
              <a:rPr lang="en-US" b="1"/>
              <a:t>Intelligent data management tools </a:t>
            </a:r>
            <a:r>
              <a:rPr lang="en-US"/>
              <a:t>with built-in search and metadata insights help you unlock more value from your data. From its core, the platform is </a:t>
            </a:r>
            <a:r>
              <a:rPr lang="en-US" b="1"/>
              <a:t>secure</a:t>
            </a:r>
            <a:r>
              <a:rPr lang="en-US"/>
              <a:t>, with advanced threat detection, air gap capabilities, and full traceability. And you have the freedom to deploy it anywhere you need it — at the edge, in the core, or across </a:t>
            </a:r>
            <a:r>
              <a:rPr lang="en-US" b="1"/>
              <a:t>multiple clouds</a:t>
            </a:r>
            <a:r>
              <a:rPr lang="en-US"/>
              <a:t>. This is a solution engineered for growth, not complexity.</a:t>
            </a:r>
            <a:endParaRPr lang="en-US" sz="1100" b="1">
              <a:latin typeface="Arial" panose="020B0604020202020204" pitchFamily="34" charset="0"/>
              <a:cs typeface="Arial" panose="020B0604020202020204" pitchFamily="34" charset="0"/>
            </a:endParaRPr>
          </a:p>
          <a:p>
            <a:pPr>
              <a:defRPr/>
            </a:pPr>
            <a:endParaRPr lang="en-US" sz="1100" b="1">
              <a:latin typeface="Arial" panose="020B0604020202020204" pitchFamily="34" charset="0"/>
              <a:cs typeface="Arial" panose="020B0604020202020204" pitchFamily="34" charset="0"/>
            </a:endParaRPr>
          </a:p>
          <a:p>
            <a:pPr>
              <a:defRPr/>
            </a:pPr>
            <a:r>
              <a:rPr lang="en-US" sz="1100" b="1">
                <a:latin typeface="Arial" panose="020B0604020202020204" pitchFamily="34" charset="0"/>
                <a:cs typeface="Arial" panose="020B0604020202020204" pitchFamily="34" charset="0"/>
              </a:rPr>
              <a:t>*******************************</a:t>
            </a:r>
          </a:p>
          <a:p>
            <a:pPr marL="0" marR="0" lvl="0" indent="0" algn="l" defTabSz="914400">
              <a:lnSpc>
                <a:spcPct val="100000"/>
              </a:lnSpc>
              <a:spcBef>
                <a:spcPts val="0"/>
              </a:spcBef>
              <a:spcAft>
                <a:spcPts val="0"/>
              </a:spcAft>
              <a:buClrTx/>
              <a:buSzTx/>
              <a:buFontTx/>
              <a:buNone/>
              <a:tabLst/>
              <a:defRPr/>
            </a:pPr>
            <a:r>
              <a:rPr lang="en-US" sz="1100" b="0">
                <a:latin typeface="Arial" panose="020B0604020202020204" pitchFamily="34" charset="0"/>
                <a:cs typeface="Arial" panose="020B0604020202020204" pitchFamily="34" charset="0"/>
              </a:rPr>
              <a:t>¹</a:t>
            </a:r>
            <a:r>
              <a:rPr lang="en-US" sz="1100" b="1">
                <a:latin typeface="Arial" panose="020B0604020202020204" pitchFamily="34" charset="0"/>
                <a:cs typeface="Arial" panose="020B0604020202020204" pitchFamily="34" charset="0"/>
              </a:rPr>
              <a:t> </a:t>
            </a:r>
            <a:r>
              <a:rPr lang="en-US" sz="1100" i="0">
                <a:solidFill>
                  <a:schemeClr val="tx2"/>
                </a:solidFill>
                <a:latin typeface="Arial" panose="020B0604020202020204" pitchFamily="34" charset="0"/>
                <a:cs typeface="Arial" panose="020B0604020202020204" pitchFamily="34" charset="0"/>
              </a:rPr>
              <a:t>IDC Market Share: Unstructured Storage – 4QTR analysis</a:t>
            </a:r>
            <a:endParaRPr lang="en-US" sz="110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a:latin typeface="Arial" panose="020B0604020202020204" pitchFamily="34" charset="0"/>
                <a:cs typeface="Arial" panose="020B0604020202020204" pitchFamily="34" charset="0"/>
              </a:rPr>
              <a:t>² </a:t>
            </a:r>
            <a:r>
              <a:rPr lang="en-US" sz="1100" b="0" i="0">
                <a:solidFill>
                  <a:srgbClr val="0E0E0E"/>
                </a:solidFill>
                <a:effectLst/>
                <a:latin typeface="Arial" panose="020B0604020202020204" pitchFamily="34" charset="0"/>
                <a:cs typeface="Arial" panose="020B0604020202020204" pitchFamily="34" charset="0"/>
              </a:rPr>
              <a:t>Ranked #1 in customer satisfaction by IT decision makers, managers and end-users; </a:t>
            </a:r>
            <a:r>
              <a:rPr lang="en-US" sz="1100" b="0" i="0" u="none" strike="noStrike">
                <a:solidFill>
                  <a:srgbClr val="000000"/>
                </a:solidFill>
                <a:effectLst/>
                <a:latin typeface="Arial" panose="020B0604020202020204" pitchFamily="34" charset="0"/>
                <a:cs typeface="Arial" panose="020B0604020202020204" pitchFamily="34" charset="0"/>
              </a:rPr>
              <a:t>Based on Dell analysis in June 2024 comparing among scale-out storage providers, using double-blinded, competitive benchmark Net Promoter Score (NPS) data gathered by third-party commissioned by Dell for the period of August 2023 to January 2024.</a:t>
            </a:r>
            <a:endParaRPr lang="en-US" sz="1100">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30000" noProof="0">
                <a:ln>
                  <a:noFill/>
                </a:ln>
                <a:solidFill>
                  <a:schemeClr val="tx1">
                    <a:lumMod val="75000"/>
                  </a:schemeClr>
                </a:solidFill>
                <a:effectLst/>
                <a:uLnTx/>
                <a:uFillTx/>
                <a:latin typeface="Arial"/>
                <a:ea typeface="+mn-ea"/>
                <a:cs typeface="Arial"/>
              </a:rPr>
              <a:t>3</a:t>
            </a:r>
            <a:r>
              <a:rPr kumimoji="0" lang="en-US" sz="1100" b="0" i="1" u="none" strike="noStrike" kern="1200" cap="none" spc="0" normalizeH="0" baseline="0" noProof="0">
                <a:ln>
                  <a:noFill/>
                </a:ln>
                <a:solidFill>
                  <a:schemeClr val="tx1">
                    <a:lumMod val="75000"/>
                  </a:schemeClr>
                </a:solidFill>
                <a:effectLst/>
                <a:uLnTx/>
                <a:uFillTx/>
                <a:latin typeface="Arial"/>
                <a:ea typeface="+mn-ea"/>
                <a:cs typeface="Arial"/>
              </a:rPr>
              <a:t> Reflects peak  read performance under controlled test conditions; actual results will vary by node mix, </a:t>
            </a:r>
            <a:r>
              <a:rPr kumimoji="0" lang="en-US" sz="1100" b="0" i="1" u="none" strike="noStrike" kern="1200" cap="none" spc="0" normalizeH="0" baseline="0" noProof="0" err="1">
                <a:ln>
                  <a:noFill/>
                </a:ln>
                <a:solidFill>
                  <a:schemeClr val="tx1">
                    <a:lumMod val="75000"/>
                  </a:schemeClr>
                </a:solidFill>
                <a:effectLst/>
                <a:uLnTx/>
                <a:uFillTx/>
                <a:latin typeface="Arial"/>
                <a:ea typeface="+mn-ea"/>
                <a:cs typeface="Arial"/>
              </a:rPr>
              <a:t>OneFS</a:t>
            </a:r>
            <a:r>
              <a:rPr kumimoji="0" lang="en-US" sz="1100" b="0" i="1" u="none" strike="noStrike" kern="1200" cap="none" spc="0" normalizeH="0" baseline="0" noProof="0">
                <a:ln>
                  <a:noFill/>
                </a:ln>
                <a:solidFill>
                  <a:schemeClr val="tx1">
                    <a:lumMod val="75000"/>
                  </a:schemeClr>
                </a:solidFill>
                <a:effectLst/>
                <a:uLnTx/>
                <a:uFillTx/>
                <a:latin typeface="Arial"/>
                <a:ea typeface="+mn-ea"/>
                <a:cs typeface="Arial"/>
              </a:rPr>
              <a:t> version, protocol, front‑end fabric, client concurrency, and dataset characteristics. </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30000" noProof="0">
                <a:ln>
                  <a:noFill/>
                </a:ln>
                <a:solidFill>
                  <a:schemeClr val="tx1">
                    <a:lumMod val="75000"/>
                  </a:schemeClr>
                </a:solidFill>
                <a:effectLst/>
                <a:uLnTx/>
                <a:uFillTx/>
                <a:latin typeface="Arial"/>
                <a:ea typeface="+mn-ea"/>
                <a:cs typeface="Arial"/>
              </a:rPr>
              <a:t>4</a:t>
            </a:r>
            <a:r>
              <a:rPr kumimoji="0" lang="en-US" sz="1100" b="0" i="1" u="none" strike="noStrike" kern="1200" cap="none" spc="0" normalizeH="0" baseline="0" noProof="0">
                <a:ln>
                  <a:noFill/>
                </a:ln>
                <a:solidFill>
                  <a:schemeClr val="tx1">
                    <a:lumMod val="75000"/>
                  </a:schemeClr>
                </a:solidFill>
                <a:effectLst/>
                <a:uLnTx/>
                <a:uFillTx/>
                <a:latin typeface="Arial"/>
                <a:ea typeface="+mn-ea"/>
                <a:cs typeface="Arial"/>
              </a:rPr>
              <a:t> Based on Dell internal testing comparing write throughput per node, May 2024. Versus closest flash-only competitor. Performance rates based on FIO over a remote file system. Actual performance may vary.</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30000" noProof="0">
                <a:ln>
                  <a:noFill/>
                </a:ln>
                <a:solidFill>
                  <a:schemeClr val="tx1">
                    <a:lumMod val="75000"/>
                  </a:schemeClr>
                </a:solidFill>
                <a:effectLst/>
                <a:uLnTx/>
                <a:uFillTx/>
                <a:latin typeface="Arial"/>
                <a:ea typeface="+mn-ea"/>
                <a:cs typeface="Arial"/>
              </a:rPr>
              <a:t>5</a:t>
            </a:r>
            <a:r>
              <a:rPr kumimoji="0" lang="en-US" sz="1100" b="0" i="1" u="none" strike="noStrike" kern="1200" cap="none" spc="0" normalizeH="0" baseline="0" noProof="0">
                <a:ln>
                  <a:noFill/>
                </a:ln>
                <a:solidFill>
                  <a:schemeClr val="tx1">
                    <a:lumMod val="75000"/>
                  </a:schemeClr>
                </a:solidFill>
                <a:effectLst/>
                <a:uLnTx/>
                <a:uFillTx/>
                <a:latin typeface="Arial"/>
                <a:ea typeface="+mn-ea"/>
                <a:cs typeface="Arial"/>
              </a:rPr>
              <a:t> Based on 61TB QLC drives release in late 2024</a:t>
            </a:r>
            <a:endParaRPr kumimoji="0" lang="en-US" sz="1100" b="0" i="1" u="none" strike="noStrike" kern="1200" cap="none" spc="0" normalizeH="0" baseline="0" noProof="0">
              <a:ln>
                <a:noFill/>
              </a:ln>
              <a:solidFill>
                <a:schemeClr val="tx1">
                  <a:lumMod val="75000"/>
                </a:schemeClr>
              </a:solidFill>
              <a:effectLst/>
              <a:uLnTx/>
              <a:uFillTx/>
              <a:latin typeface="Arial" panose="020B0604020202020204" pitchFamily="34" charset="0"/>
              <a:ea typeface="+mn-ea"/>
              <a:cs typeface="Arial" panose="020B0604020202020204" pitchFamily="34" charset="0"/>
            </a:endParaRPr>
          </a:p>
          <a:p>
            <a:endParaRPr lang="en-US" sz="1100">
              <a:latin typeface="Arial" panose="020B0604020202020204" pitchFamily="34" charset="0"/>
              <a:cs typeface="Arial" panose="020B0604020202020204" pitchFamily="34" charset="0"/>
            </a:endParaRPr>
          </a:p>
          <a:p>
            <a:endParaRPr lang="en-US" sz="1200">
              <a:solidFill>
                <a:srgbClr val="FFFFFF"/>
              </a:solidFill>
            </a:endParaRPr>
          </a:p>
        </p:txBody>
      </p:sp>
    </p:spTree>
    <p:extLst>
      <p:ext uri="{BB962C8B-B14F-4D97-AF65-F5344CB8AC3E}">
        <p14:creationId xmlns:p14="http://schemas.microsoft.com/office/powerpoint/2010/main" val="21105774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A8E83-5F50-DF5E-ECBC-3360FCCF78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A1EDD5-F756-F6C3-CA72-A8C4543F07B1}"/>
              </a:ext>
            </a:extLst>
          </p:cNvPr>
          <p:cNvSpPr>
            <a:spLocks noGrp="1" noRot="1" noChangeAspect="1"/>
          </p:cNvSpPr>
          <p:nvPr>
            <p:ph type="sldImg"/>
          </p:nvPr>
        </p:nvSpPr>
        <p:spPr>
          <a:xfrm>
            <a:off x="974725" y="630238"/>
            <a:ext cx="4984750" cy="2803525"/>
          </a:xfrm>
        </p:spPr>
        <p:txBody>
          <a:bodyPr/>
          <a:lstStyle/>
          <a:p>
            <a:endParaRPr lang="en-US"/>
          </a:p>
        </p:txBody>
      </p:sp>
      <p:sp>
        <p:nvSpPr>
          <p:cNvPr id="3" name="Notes Placeholder 2">
            <a:extLst>
              <a:ext uri="{FF2B5EF4-FFF2-40B4-BE49-F238E27FC236}">
                <a16:creationId xmlns:a16="http://schemas.microsoft.com/office/drawing/2014/main" id="{901EC27C-7320-0B71-46E2-D25A94F3407E}"/>
              </a:ext>
            </a:extLst>
          </p:cNvPr>
          <p:cNvSpPr>
            <a:spLocks noGrp="1"/>
          </p:cNvSpPr>
          <p:nvPr>
            <p:ph type="body" idx="1"/>
          </p:nvPr>
        </p:nvSpPr>
        <p:spPr>
          <a:xfrm>
            <a:off x="487680" y="3819525"/>
            <a:ext cx="6339840" cy="5325420"/>
          </a:xfrm>
        </p:spPr>
        <p:txBody>
          <a:bodyPr/>
          <a:lstStyle/>
          <a:p>
            <a:pPr rtl="0"/>
            <a:r>
              <a:rPr lang="en-US" b="1"/>
              <a:t>Box 1: Dell AI Data Platform</a:t>
            </a:r>
          </a:p>
          <a:p>
            <a:pPr rtl="0"/>
            <a:endParaRPr lang="en-US"/>
          </a:p>
          <a:p>
            <a:pPr fontAlgn="t"/>
            <a:r>
              <a:rPr lang="en-US" sz="1100" b="1" i="0" kern="1200">
                <a:solidFill>
                  <a:schemeClr val="tx1"/>
                </a:solidFill>
                <a:effectLst/>
                <a:latin typeface="Arial" panose="020B0604020202020204" pitchFamily="34" charset="0"/>
                <a:ea typeface="+mn-ea"/>
                <a:cs typeface="Arial" panose="020B0604020202020204" pitchFamily="34" charset="0"/>
              </a:rPr>
              <a:t>The Dell AI Data Platform is engineered for one purpose:</a:t>
            </a:r>
            <a:r>
              <a:rPr lang="en-US" sz="1100" b="0" i="0" kern="1200">
                <a:solidFill>
                  <a:schemeClr val="tx1"/>
                </a:solidFill>
                <a:effectLst/>
                <a:latin typeface="Arial" panose="020B0604020202020204" pitchFamily="34" charset="0"/>
                <a:ea typeface="+mn-ea"/>
                <a:cs typeface="Arial" panose="020B0604020202020204" pitchFamily="34" charset="0"/>
              </a:rPr>
              <a:t> to give enterprises the power to manage data at massive scale—supporting advanced analytics and AI workloads with confidence.</a:t>
            </a:r>
          </a:p>
          <a:p>
            <a:pPr fontAlgn="t"/>
            <a:r>
              <a:rPr lang="en-US" sz="1100" b="0" i="0" kern="1200">
                <a:solidFill>
                  <a:schemeClr val="tx1"/>
                </a:solidFill>
                <a:effectLst/>
                <a:latin typeface="Arial" panose="020B0604020202020204" pitchFamily="34" charset="0"/>
                <a:ea typeface="+mn-ea"/>
                <a:cs typeface="Arial" panose="020B0604020202020204" pitchFamily="34" charset="0"/>
              </a:rPr>
              <a:t>We take a </a:t>
            </a:r>
            <a:r>
              <a:rPr lang="en-US" sz="1100" b="1" i="0" kern="1200">
                <a:solidFill>
                  <a:schemeClr val="tx1"/>
                </a:solidFill>
                <a:effectLst/>
                <a:latin typeface="Arial" panose="020B0604020202020204" pitchFamily="34" charset="0"/>
                <a:ea typeface="+mn-ea"/>
                <a:cs typeface="Arial" panose="020B0604020202020204" pitchFamily="34" charset="0"/>
              </a:rPr>
              <a:t>composable approach</a:t>
            </a:r>
            <a:r>
              <a:rPr lang="en-US" sz="1100" b="0" i="0" kern="1200">
                <a:solidFill>
                  <a:schemeClr val="tx1"/>
                </a:solidFill>
                <a:effectLst/>
                <a:latin typeface="Arial" panose="020B0604020202020204" pitchFamily="34" charset="0"/>
                <a:ea typeface="+mn-ea"/>
                <a:cs typeface="Arial" panose="020B0604020202020204" pitchFamily="34" charset="0"/>
              </a:rPr>
              <a:t>, combining specialized engines across data, storage, and protection. The result? A platform that adapts to where customers are at in the data for AI transformation journey… not the other way around.</a:t>
            </a:r>
          </a:p>
          <a:p>
            <a:pPr rtl="0"/>
            <a:endParaRPr lang="en-US"/>
          </a:p>
          <a:p>
            <a:pPr rtl="0"/>
            <a:endParaRPr lang="en-US"/>
          </a:p>
          <a:p>
            <a:pPr rtl="0"/>
            <a:endParaRPr lang="en-US"/>
          </a:p>
          <a:p>
            <a:pPr rtl="0"/>
            <a:r>
              <a:rPr lang="en-US" b="1"/>
              <a:t>&lt;Box 2&gt; Whan an AI Data Platform Matters</a:t>
            </a:r>
          </a:p>
          <a:p>
            <a:pPr rtl="0"/>
            <a:endParaRPr lang="en-US"/>
          </a:p>
          <a:p>
            <a:pPr fontAlgn="t"/>
            <a:r>
              <a:rPr lang="en-US" sz="1100" b="0" i="0" kern="1200">
                <a:solidFill>
                  <a:schemeClr val="tx1"/>
                </a:solidFill>
                <a:effectLst/>
                <a:latin typeface="Arial" panose="020B0604020202020204" pitchFamily="34" charset="0"/>
                <a:ea typeface="+mn-ea"/>
                <a:cs typeface="Arial" panose="020B0604020202020204" pitchFamily="34" charset="0"/>
              </a:rPr>
              <a:t>So why does an AI data platform matter?</a:t>
            </a:r>
          </a:p>
          <a:p>
            <a:pPr fontAlgn="t"/>
            <a:r>
              <a:rPr lang="en-US" sz="1100" b="0" i="0" kern="1200">
                <a:solidFill>
                  <a:schemeClr val="tx1"/>
                </a:solidFill>
                <a:effectLst/>
                <a:latin typeface="Arial" panose="020B0604020202020204" pitchFamily="34" charset="0"/>
                <a:ea typeface="+mn-ea"/>
                <a:cs typeface="Arial" panose="020B0604020202020204" pitchFamily="34" charset="0"/>
              </a:rPr>
              <a:t>Because today’s data and IT professionals need </a:t>
            </a:r>
            <a:r>
              <a:rPr lang="en-US" sz="1100" b="1" i="0" kern="1200">
                <a:solidFill>
                  <a:schemeClr val="tx1"/>
                </a:solidFill>
                <a:effectLst/>
                <a:latin typeface="Arial" panose="020B0604020202020204" pitchFamily="34" charset="0"/>
                <a:ea typeface="+mn-ea"/>
                <a:cs typeface="Arial" panose="020B0604020202020204" pitchFamily="34" charset="0"/>
              </a:rPr>
              <a:t>one comprehensive solution</a:t>
            </a:r>
            <a:r>
              <a:rPr lang="en-US" sz="1100" b="0" i="0" kern="1200">
                <a:solidFill>
                  <a:schemeClr val="tx1"/>
                </a:solidFill>
                <a:effectLst/>
                <a:latin typeface="Arial" panose="020B0604020202020204" pitchFamily="34" charset="0"/>
                <a:ea typeface="+mn-ea"/>
                <a:cs typeface="Arial" panose="020B0604020202020204" pitchFamily="34" charset="0"/>
              </a:rPr>
              <a:t>—one that manages the </a:t>
            </a:r>
            <a:r>
              <a:rPr lang="en-US" sz="1100" b="0" i="1" kern="1200">
                <a:solidFill>
                  <a:schemeClr val="tx1"/>
                </a:solidFill>
                <a:effectLst/>
                <a:latin typeface="Arial" panose="020B0604020202020204" pitchFamily="34" charset="0"/>
                <a:ea typeface="+mn-ea"/>
                <a:cs typeface="Arial" panose="020B0604020202020204" pitchFamily="34" charset="0"/>
              </a:rPr>
              <a:t>entire</a:t>
            </a:r>
            <a:r>
              <a:rPr lang="en-US" sz="1100" b="0" i="0" kern="1200">
                <a:solidFill>
                  <a:schemeClr val="tx1"/>
                </a:solidFill>
                <a:effectLst/>
                <a:latin typeface="Arial" panose="020B0604020202020204" pitchFamily="34" charset="0"/>
                <a:ea typeface="+mn-ea"/>
                <a:cs typeface="Arial" panose="020B0604020202020204" pitchFamily="34" charset="0"/>
              </a:rPr>
              <a:t> lifecycle of data, from ingestion to insight. It starts by capturing all types of structured and unstructured data, whether from databases, IoT devices, logs, or applications. Once stored, the platform transforms that raw information—processing, enriching, and refining it into usable data products. And of course, it must </a:t>
            </a:r>
            <a:r>
              <a:rPr lang="en-US" sz="1100" b="1" i="0" kern="1200">
                <a:solidFill>
                  <a:schemeClr val="tx1"/>
                </a:solidFill>
                <a:effectLst/>
                <a:latin typeface="Arial" panose="020B0604020202020204" pitchFamily="34" charset="0"/>
                <a:ea typeface="+mn-ea"/>
                <a:cs typeface="Arial" panose="020B0604020202020204" pitchFamily="34" charset="0"/>
              </a:rPr>
              <a:t>perform and scale</a:t>
            </a:r>
            <a:r>
              <a:rPr lang="en-US" sz="1100" b="0" i="0" kern="1200">
                <a:solidFill>
                  <a:schemeClr val="tx1"/>
                </a:solidFill>
                <a:effectLst/>
                <a:latin typeface="Arial" panose="020B0604020202020204" pitchFamily="34" charset="0"/>
                <a:ea typeface="+mn-ea"/>
                <a:cs typeface="Arial" panose="020B0604020202020204" pitchFamily="34" charset="0"/>
              </a:rPr>
              <a:t> to meet the demands of any AI workload. All while maintaining </a:t>
            </a:r>
            <a:r>
              <a:rPr lang="en-US" sz="1100" b="1" i="0" kern="1200">
                <a:solidFill>
                  <a:schemeClr val="tx1"/>
                </a:solidFill>
                <a:effectLst/>
                <a:latin typeface="Arial" panose="020B0604020202020204" pitchFamily="34" charset="0"/>
                <a:ea typeface="+mn-ea"/>
                <a:cs typeface="Arial" panose="020B0604020202020204" pitchFamily="34" charset="0"/>
              </a:rPr>
              <a:t>security, protection, and compliance</a:t>
            </a:r>
            <a:r>
              <a:rPr lang="en-US" sz="1100" b="0" i="0" kern="1200">
                <a:solidFill>
                  <a:schemeClr val="tx1"/>
                </a:solidFill>
                <a:effectLst/>
                <a:latin typeface="Arial" panose="020B0604020202020204" pitchFamily="34" charset="0"/>
                <a:ea typeface="+mn-ea"/>
                <a:cs typeface="Arial" panose="020B0604020202020204" pitchFamily="34" charset="0"/>
              </a:rPr>
              <a:t> at every single stage.</a:t>
            </a:r>
            <a:endParaRPr lang="en-US"/>
          </a:p>
          <a:p>
            <a:pPr rtl="0"/>
            <a:endParaRPr lang="en-US"/>
          </a:p>
          <a:p>
            <a:pPr rtl="0"/>
            <a:r>
              <a:rPr lang="en-US" b="1"/>
              <a:t>&lt;Box 3&gt; Why Dell AI Data Platform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kern="1200">
              <a:solidFill>
                <a:srgbClr val="F4BB5E"/>
              </a:solidFill>
              <a:latin typeface="Arial" panose="020B0604020202020204" pitchFamily="34" charset="0"/>
              <a:ea typeface="+mn-ea"/>
              <a:cs typeface="Arial"/>
            </a:endParaRPr>
          </a:p>
          <a:p>
            <a:pPr fontAlgn="t"/>
            <a:r>
              <a:rPr lang="en-US" sz="1100" b="0" i="0" kern="1200">
                <a:solidFill>
                  <a:schemeClr val="tx1"/>
                </a:solidFill>
                <a:effectLst/>
                <a:latin typeface="Arial" panose="020B0604020202020204" pitchFamily="34" charset="0"/>
                <a:ea typeface="+mn-ea"/>
                <a:cs typeface="Arial" panose="020B0604020202020204" pitchFamily="34" charset="0"/>
              </a:rPr>
              <a:t>So why choose Dell?</a:t>
            </a:r>
          </a:p>
          <a:p>
            <a:pPr fontAlgn="t"/>
            <a:r>
              <a:rPr lang="en-US" sz="1100" b="0" i="0" kern="1200">
                <a:solidFill>
                  <a:schemeClr val="tx1"/>
                </a:solidFill>
                <a:effectLst/>
                <a:latin typeface="Arial" panose="020B0604020202020204" pitchFamily="34" charset="0"/>
                <a:ea typeface="+mn-ea"/>
                <a:cs typeface="Arial" panose="020B0604020202020204" pitchFamily="34" charset="0"/>
              </a:rPr>
              <a:t>Because the Dell AI Data Platform is built to be </a:t>
            </a:r>
            <a:r>
              <a:rPr lang="en-US" sz="1100" b="1" i="0" kern="1200">
                <a:solidFill>
                  <a:schemeClr val="tx1"/>
                </a:solidFill>
                <a:effectLst/>
                <a:latin typeface="Arial" panose="020B0604020202020204" pitchFamily="34" charset="0"/>
                <a:ea typeface="+mn-ea"/>
                <a:cs typeface="Arial" panose="020B0604020202020204" pitchFamily="34" charset="0"/>
              </a:rPr>
              <a:t>open, flexible, and secure</a:t>
            </a:r>
            <a:r>
              <a:rPr lang="en-US" sz="1100" b="0" i="0" kern="1200">
                <a:solidFill>
                  <a:schemeClr val="tx1"/>
                </a:solidFill>
                <a:effectLst/>
                <a:latin typeface="Arial" panose="020B0604020202020204" pitchFamily="34" charset="0"/>
                <a:ea typeface="+mn-ea"/>
                <a:cs typeface="Arial" panose="020B0604020202020204" pitchFamily="34" charset="0"/>
              </a:rPr>
              <a:t>.</a:t>
            </a:r>
          </a:p>
          <a:p>
            <a:pPr marL="171450" indent="-171450" fontAlgn="t">
              <a:buFont typeface="Arial" panose="020B0604020202020204" pitchFamily="34" charset="0"/>
              <a:buChar char="•"/>
            </a:pPr>
            <a:r>
              <a:rPr lang="en-US" sz="1100" b="0" i="0" kern="1200">
                <a:solidFill>
                  <a:schemeClr val="tx1"/>
                </a:solidFill>
                <a:effectLst/>
                <a:latin typeface="Arial" panose="020B0604020202020204" pitchFamily="34" charset="0"/>
                <a:ea typeface="+mn-ea"/>
                <a:cs typeface="Arial" panose="020B0604020202020204" pitchFamily="34" charset="0"/>
              </a:rPr>
              <a:t>With </a:t>
            </a:r>
            <a:r>
              <a:rPr lang="en-US" sz="1100" b="1" i="0" kern="1200">
                <a:solidFill>
                  <a:schemeClr val="tx1"/>
                </a:solidFill>
                <a:effectLst/>
                <a:latin typeface="Arial" panose="020B0604020202020204" pitchFamily="34" charset="0"/>
                <a:ea typeface="+mn-ea"/>
                <a:cs typeface="Arial" panose="020B0604020202020204" pitchFamily="34" charset="0"/>
              </a:rPr>
              <a:t>unified data management</a:t>
            </a:r>
            <a:r>
              <a:rPr lang="en-US" sz="1100" b="0" i="0" kern="1200">
                <a:solidFill>
                  <a:schemeClr val="tx1"/>
                </a:solidFill>
                <a:effectLst/>
                <a:latin typeface="Arial" panose="020B0604020202020204" pitchFamily="34" charset="0"/>
                <a:ea typeface="+mn-ea"/>
                <a:cs typeface="Arial" panose="020B0604020202020204" pitchFamily="34" charset="0"/>
              </a:rPr>
              <a:t>, powered by industry-leading engines and open‑source tools…</a:t>
            </a:r>
          </a:p>
          <a:p>
            <a:pPr marL="171450" indent="-171450" fontAlgn="t">
              <a:buFont typeface="Arial" panose="020B0604020202020204" pitchFamily="34" charset="0"/>
              <a:buChar char="•"/>
            </a:pPr>
            <a:r>
              <a:rPr lang="en-US" sz="1100" b="0" i="0" kern="1200">
                <a:solidFill>
                  <a:schemeClr val="tx1"/>
                </a:solidFill>
                <a:effectLst/>
                <a:latin typeface="Arial" panose="020B0604020202020204" pitchFamily="34" charset="0"/>
                <a:ea typeface="+mn-ea"/>
                <a:cs typeface="Arial" panose="020B0604020202020204" pitchFamily="34" charset="0"/>
              </a:rPr>
              <a:t>With </a:t>
            </a:r>
            <a:r>
              <a:rPr lang="en-US" sz="1100" b="1" i="0" kern="1200">
                <a:solidFill>
                  <a:schemeClr val="tx1"/>
                </a:solidFill>
                <a:effectLst/>
                <a:latin typeface="Arial" panose="020B0604020202020204" pitchFamily="34" charset="0"/>
                <a:ea typeface="+mn-ea"/>
                <a:cs typeface="Arial" panose="020B0604020202020204" pitchFamily="34" charset="0"/>
              </a:rPr>
              <a:t>disaggregated data and storage</a:t>
            </a:r>
            <a:r>
              <a:rPr lang="en-US" sz="1100" b="0" i="0" kern="1200">
                <a:solidFill>
                  <a:schemeClr val="tx1"/>
                </a:solidFill>
                <a:effectLst/>
                <a:latin typeface="Arial" panose="020B0604020202020204" pitchFamily="34" charset="0"/>
                <a:ea typeface="+mn-ea"/>
                <a:cs typeface="Arial" panose="020B0604020202020204" pitchFamily="34" charset="0"/>
              </a:rPr>
              <a:t>, eliminating bottlenecks created by converged stacks…</a:t>
            </a:r>
          </a:p>
          <a:p>
            <a:pPr marL="171450" indent="-171450" fontAlgn="t">
              <a:buFont typeface="Arial" panose="020B0604020202020204" pitchFamily="34" charset="0"/>
              <a:buChar char="•"/>
            </a:pPr>
            <a:r>
              <a:rPr lang="en-US" sz="1100" b="0" i="0" kern="1200">
                <a:solidFill>
                  <a:schemeClr val="tx1"/>
                </a:solidFill>
                <a:effectLst/>
                <a:latin typeface="Arial" panose="020B0604020202020204" pitchFamily="34" charset="0"/>
                <a:ea typeface="+mn-ea"/>
                <a:cs typeface="Arial" panose="020B0604020202020204" pitchFamily="34" charset="0"/>
              </a:rPr>
              <a:t> With an </a:t>
            </a:r>
            <a:r>
              <a:rPr lang="en-US" sz="1100" b="1" i="0" kern="1200">
                <a:solidFill>
                  <a:schemeClr val="tx1"/>
                </a:solidFill>
                <a:effectLst/>
                <a:latin typeface="Arial" panose="020B0604020202020204" pitchFamily="34" charset="0"/>
                <a:ea typeface="+mn-ea"/>
                <a:cs typeface="Arial" panose="020B0604020202020204" pitchFamily="34" charset="0"/>
              </a:rPr>
              <a:t>adaptive storage architecture</a:t>
            </a:r>
            <a:r>
              <a:rPr lang="en-US" sz="1100" b="0" i="0" kern="1200">
                <a:solidFill>
                  <a:schemeClr val="tx1"/>
                </a:solidFill>
                <a:effectLst/>
                <a:latin typeface="Arial" panose="020B0604020202020204" pitchFamily="34" charset="0"/>
                <a:ea typeface="+mn-ea"/>
                <a:cs typeface="Arial" panose="020B0604020202020204" pitchFamily="34" charset="0"/>
              </a:rPr>
              <a:t> designed to support explosive data growth and AI compute needs—without forcing you to rearchitect…</a:t>
            </a:r>
          </a:p>
          <a:p>
            <a:pPr marL="171450" indent="-171450" fontAlgn="t">
              <a:buFont typeface="Arial" panose="020B0604020202020204" pitchFamily="34" charset="0"/>
              <a:buChar char="•"/>
            </a:pPr>
            <a:r>
              <a:rPr lang="en-US" sz="1100" b="0" i="0" kern="1200">
                <a:solidFill>
                  <a:schemeClr val="tx1"/>
                </a:solidFill>
                <a:effectLst/>
                <a:latin typeface="Arial" panose="020B0604020202020204" pitchFamily="34" charset="0"/>
                <a:ea typeface="+mn-ea"/>
                <a:cs typeface="Arial" panose="020B0604020202020204" pitchFamily="34" charset="0"/>
              </a:rPr>
              <a:t>And with an </a:t>
            </a:r>
            <a:r>
              <a:rPr lang="en-US" sz="1100" b="1" i="0" kern="1200">
                <a:solidFill>
                  <a:schemeClr val="tx1"/>
                </a:solidFill>
                <a:effectLst/>
                <a:latin typeface="Arial" panose="020B0604020202020204" pitchFamily="34" charset="0"/>
                <a:ea typeface="+mn-ea"/>
                <a:cs typeface="Arial" panose="020B0604020202020204" pitchFamily="34" charset="0"/>
              </a:rPr>
              <a:t>open ecosystem</a:t>
            </a:r>
            <a:r>
              <a:rPr lang="en-US" sz="1100" b="0" i="0" kern="1200">
                <a:solidFill>
                  <a:schemeClr val="tx1"/>
                </a:solidFill>
                <a:effectLst/>
                <a:latin typeface="Arial" panose="020B0604020202020204" pitchFamily="34" charset="0"/>
                <a:ea typeface="+mn-ea"/>
                <a:cs typeface="Arial" panose="020B0604020202020204" pitchFamily="34" charset="0"/>
              </a:rPr>
              <a:t>, integrating seamlessly with leading AI frameworks, tools, and open data formats.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rtl="0"/>
            <a:endParaRPr lang="en-US"/>
          </a:p>
          <a:p>
            <a:pPr rtl="0"/>
            <a:r>
              <a:rPr lang="en-US" b="1"/>
              <a:t>&lt;Box 4&gt; Outcomes Enabled</a:t>
            </a:r>
          </a:p>
          <a:p>
            <a:pPr rtl="0"/>
            <a:endParaRPr lang="en-US" sz="1100" kern="1200">
              <a:solidFill>
                <a:schemeClr val="tx1"/>
              </a:solidFill>
              <a:latin typeface="Arial" panose="020B0604020202020204" pitchFamily="34" charset="0"/>
              <a:ea typeface="+mn-ea"/>
              <a:cs typeface="Arial" panose="020B0604020202020204" pitchFamily="34" charset="0"/>
            </a:endParaRPr>
          </a:p>
          <a:p>
            <a:pPr fontAlgn="t"/>
            <a:r>
              <a:rPr lang="en-US" sz="1100" b="0" i="0" kern="1200">
                <a:solidFill>
                  <a:schemeClr val="tx1"/>
                </a:solidFill>
                <a:effectLst/>
                <a:latin typeface="Arial" panose="020B0604020202020204" pitchFamily="34" charset="0"/>
                <a:ea typeface="+mn-ea"/>
                <a:cs typeface="Arial" panose="020B0604020202020204" pitchFamily="34" charset="0"/>
              </a:rPr>
              <a:t>With Dell AIDP, we enable three core outcomes.</a:t>
            </a:r>
          </a:p>
          <a:p>
            <a:pPr marL="171450" indent="-171450" fontAlgn="t">
              <a:buFont typeface="Arial" panose="020B0604020202020204" pitchFamily="34" charset="0"/>
              <a:buChar char="•"/>
            </a:pPr>
            <a:r>
              <a:rPr lang="en-US" sz="1100" b="1" i="0" kern="1200">
                <a:solidFill>
                  <a:schemeClr val="tx1"/>
                </a:solidFill>
                <a:effectLst/>
                <a:latin typeface="Arial" panose="020B0604020202020204" pitchFamily="34" charset="0"/>
                <a:ea typeface="+mn-ea"/>
                <a:cs typeface="Arial" panose="020B0604020202020204" pitchFamily="34" charset="0"/>
              </a:rPr>
              <a:t>Data Placement:</a:t>
            </a:r>
            <a:r>
              <a:rPr lang="en-US" sz="1100" b="0" i="0" kern="1200">
                <a:solidFill>
                  <a:schemeClr val="tx1"/>
                </a:solidFill>
                <a:effectLst/>
                <a:latin typeface="Arial" panose="020B0604020202020204" pitchFamily="34" charset="0"/>
                <a:ea typeface="+mn-ea"/>
                <a:cs typeface="Arial" panose="020B0604020202020204" pitchFamily="34" charset="0"/>
              </a:rPr>
              <a:t> placing data on high-performance storage for efficiency at scale—accelerating ingestion, AI model training, and inference.</a:t>
            </a:r>
          </a:p>
          <a:p>
            <a:pPr marL="171450" indent="-171450" fontAlgn="t">
              <a:buFont typeface="Arial" panose="020B0604020202020204" pitchFamily="34" charset="0"/>
              <a:buChar char="•"/>
            </a:pPr>
            <a:r>
              <a:rPr lang="en-US" sz="1100" b="1" i="0" kern="1200">
                <a:solidFill>
                  <a:schemeClr val="tx1"/>
                </a:solidFill>
                <a:effectLst/>
                <a:latin typeface="Arial" panose="020B0604020202020204" pitchFamily="34" charset="0"/>
                <a:ea typeface="+mn-ea"/>
                <a:cs typeface="Arial" panose="020B0604020202020204" pitchFamily="34" charset="0"/>
              </a:rPr>
              <a:t>Data Processing:</a:t>
            </a:r>
            <a:r>
              <a:rPr lang="en-US" sz="1100" b="0" i="0" kern="1200">
                <a:solidFill>
                  <a:schemeClr val="tx1"/>
                </a:solidFill>
                <a:effectLst/>
                <a:latin typeface="Arial" panose="020B0604020202020204" pitchFamily="34" charset="0"/>
                <a:ea typeface="+mn-ea"/>
                <a:cs typeface="Arial" panose="020B0604020202020204" pitchFamily="34" charset="0"/>
              </a:rPr>
              <a:t> providing unified access to enterprise-wide data, turning raw inputs into high-value strategic assets.</a:t>
            </a:r>
          </a:p>
          <a:p>
            <a:pPr marL="171450" indent="-171450" fontAlgn="t">
              <a:buFont typeface="Arial" panose="020B0604020202020204" pitchFamily="34" charset="0"/>
              <a:buChar char="•"/>
            </a:pPr>
            <a:r>
              <a:rPr lang="en-US" sz="1100" b="1" i="0" kern="1200">
                <a:solidFill>
                  <a:schemeClr val="tx1"/>
                </a:solidFill>
                <a:effectLst/>
                <a:latin typeface="Arial" panose="020B0604020202020204" pitchFamily="34" charset="0"/>
                <a:ea typeface="+mn-ea"/>
                <a:cs typeface="Arial" panose="020B0604020202020204" pitchFamily="34" charset="0"/>
              </a:rPr>
              <a:t>Data Protection:</a:t>
            </a:r>
            <a:r>
              <a:rPr lang="en-US" sz="1100" b="0" i="0" kern="1200">
                <a:solidFill>
                  <a:schemeClr val="tx1"/>
                </a:solidFill>
                <a:effectLst/>
                <a:latin typeface="Arial" panose="020B0604020202020204" pitchFamily="34" charset="0"/>
                <a:ea typeface="+mn-ea"/>
                <a:cs typeface="Arial" panose="020B0604020202020204" pitchFamily="34" charset="0"/>
              </a:rPr>
              <a:t> ensuring secure, compliant, and resilient operations with robust built-in protection and cyber recovery.</a:t>
            </a:r>
          </a:p>
          <a:p>
            <a:pPr rtl="0"/>
            <a:endParaRPr lang="en-US"/>
          </a:p>
          <a:p>
            <a:pPr rtl="0"/>
            <a:endParaRPr lang="en-US"/>
          </a:p>
          <a:p>
            <a:pPr rtl="0"/>
            <a:r>
              <a:rPr lang="en-US" b="1"/>
              <a:t>&lt;Box 5&gt; Storage Engines</a:t>
            </a:r>
          </a:p>
          <a:p>
            <a:pPr rtl="0"/>
            <a:endParaRPr lang="en-US"/>
          </a:p>
          <a:p>
            <a:pPr fontAlgn="t"/>
            <a:r>
              <a:rPr lang="en-US"/>
              <a:t> </a:t>
            </a:r>
            <a:r>
              <a:rPr lang="en-US" sz="1100" b="0" i="0" kern="1200">
                <a:solidFill>
                  <a:schemeClr val="tx1"/>
                </a:solidFill>
                <a:effectLst/>
                <a:latin typeface="Arial" panose="020B0604020202020204" pitchFamily="34" charset="0"/>
                <a:ea typeface="+mn-ea"/>
                <a:cs typeface="Arial" panose="020B0604020202020204" pitchFamily="34" charset="0"/>
              </a:rPr>
              <a:t>Let’s talk about storage engines—because in the world of AI, storage is no longer passive. It’s an </a:t>
            </a:r>
            <a:r>
              <a:rPr lang="en-US" sz="1100" b="1" i="0" kern="1200">
                <a:solidFill>
                  <a:schemeClr val="tx1"/>
                </a:solidFill>
                <a:effectLst/>
                <a:latin typeface="Arial" panose="020B0604020202020204" pitchFamily="34" charset="0"/>
                <a:ea typeface="+mn-ea"/>
                <a:cs typeface="Arial" panose="020B0604020202020204" pitchFamily="34" charset="0"/>
              </a:rPr>
              <a:t>active enabler</a:t>
            </a:r>
            <a:r>
              <a:rPr lang="en-US" sz="1100" b="0" i="0" kern="1200">
                <a:solidFill>
                  <a:schemeClr val="tx1"/>
                </a:solidFill>
                <a:effectLst/>
                <a:latin typeface="Arial" panose="020B0604020202020204" pitchFamily="34" charset="0"/>
                <a:ea typeface="+mn-ea"/>
                <a:cs typeface="Arial" panose="020B0604020202020204" pitchFamily="34" charset="0"/>
              </a:rPr>
              <a:t> of performance, scalability, and flexibility.</a:t>
            </a:r>
          </a:p>
          <a:p>
            <a:pPr fontAlgn="t"/>
            <a:r>
              <a:rPr lang="en-US" sz="1100" b="0" i="0" kern="1200">
                <a:solidFill>
                  <a:schemeClr val="tx1"/>
                </a:solidFill>
                <a:effectLst/>
                <a:latin typeface="Arial" panose="020B0604020202020204" pitchFamily="34" charset="0"/>
                <a:ea typeface="+mn-ea"/>
                <a:cs typeface="Arial" panose="020B0604020202020204" pitchFamily="34" charset="0"/>
              </a:rPr>
              <a:t>These engines handle every type of data—structured, semi‑structured, and unstructured—ensuring it’s always available, secure, and high performing.</a:t>
            </a:r>
          </a:p>
          <a:p>
            <a:pPr fontAlgn="t"/>
            <a:r>
              <a:rPr lang="en-US" sz="1100" b="0" i="0" kern="1200">
                <a:solidFill>
                  <a:schemeClr val="tx1"/>
                </a:solidFill>
                <a:effectLst/>
                <a:latin typeface="Arial" panose="020B0604020202020204" pitchFamily="34" charset="0"/>
                <a:ea typeface="+mn-ea"/>
                <a:cs typeface="Arial" panose="020B0604020202020204" pitchFamily="34" charset="0"/>
              </a:rPr>
              <a:t>Dell delivers </a:t>
            </a:r>
            <a:r>
              <a:rPr lang="en-US" sz="1100" b="1" i="0" kern="1200">
                <a:solidFill>
                  <a:schemeClr val="tx1"/>
                </a:solidFill>
                <a:effectLst/>
                <a:latin typeface="Arial" panose="020B0604020202020204" pitchFamily="34" charset="0"/>
                <a:ea typeface="+mn-ea"/>
                <a:cs typeface="Arial" panose="020B0604020202020204" pitchFamily="34" charset="0"/>
              </a:rPr>
              <a:t>Unified File and Object Storage</a:t>
            </a:r>
            <a:r>
              <a:rPr lang="en-US" sz="1100" b="0" i="0" kern="1200">
                <a:solidFill>
                  <a:schemeClr val="tx1"/>
                </a:solidFill>
                <a:effectLst/>
                <a:latin typeface="Arial" panose="020B0604020202020204" pitchFamily="34" charset="0"/>
                <a:ea typeface="+mn-ea"/>
                <a:cs typeface="Arial" panose="020B0604020202020204" pitchFamily="34" charset="0"/>
              </a:rPr>
              <a:t> to simplify hybrid environments…</a:t>
            </a:r>
            <a:br>
              <a:rPr lang="en-US" sz="1100" b="0" i="0" kern="1200">
                <a:solidFill>
                  <a:schemeClr val="tx1"/>
                </a:solidFill>
                <a:effectLst/>
                <a:latin typeface="Arial" panose="020B0604020202020204" pitchFamily="34" charset="0"/>
                <a:ea typeface="+mn-ea"/>
                <a:cs typeface="Arial" panose="020B0604020202020204" pitchFamily="34" charset="0"/>
              </a:rPr>
            </a:br>
            <a:r>
              <a:rPr lang="en-US" sz="1100" b="0" i="0" kern="1200">
                <a:solidFill>
                  <a:schemeClr val="tx1"/>
                </a:solidFill>
                <a:effectLst/>
                <a:latin typeface="Arial" panose="020B0604020202020204" pitchFamily="34" charset="0"/>
                <a:ea typeface="+mn-ea"/>
                <a:cs typeface="Arial" panose="020B0604020202020204" pitchFamily="34" charset="0"/>
              </a:rPr>
              <a:t>And </a:t>
            </a:r>
            <a:r>
              <a:rPr lang="en-US" sz="1100" b="1" i="0" kern="1200">
                <a:solidFill>
                  <a:schemeClr val="tx1"/>
                </a:solidFill>
                <a:effectLst/>
                <a:latin typeface="Arial" panose="020B0604020202020204" pitchFamily="34" charset="0"/>
                <a:ea typeface="+mn-ea"/>
                <a:cs typeface="Arial" panose="020B0604020202020204" pitchFamily="34" charset="0"/>
              </a:rPr>
              <a:t>S3 Object Storage</a:t>
            </a:r>
            <a:r>
              <a:rPr lang="en-US" sz="1100" b="0" i="0" kern="1200">
                <a:solidFill>
                  <a:schemeClr val="tx1"/>
                </a:solidFill>
                <a:effectLst/>
                <a:latin typeface="Arial" panose="020B0604020202020204" pitchFamily="34" charset="0"/>
                <a:ea typeface="+mn-ea"/>
                <a:cs typeface="Arial" panose="020B0604020202020204" pitchFamily="34" charset="0"/>
              </a:rPr>
              <a:t> for scalable, cloud‑native data needs.</a:t>
            </a:r>
          </a:p>
          <a:p>
            <a:pPr rtl="0"/>
            <a:endParaRPr lang="en-US"/>
          </a:p>
          <a:p>
            <a:pPr rtl="0"/>
            <a:endParaRPr lang="en-US"/>
          </a:p>
          <a:p>
            <a:pPr rtl="0"/>
            <a:r>
              <a:rPr lang="en-US" b="1"/>
              <a:t>&lt;Box 6&gt; Data Engines</a:t>
            </a:r>
          </a:p>
          <a:p>
            <a:pPr rtl="0"/>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kern="1200">
                <a:solidFill>
                  <a:schemeClr val="tx1"/>
                </a:solidFill>
                <a:effectLst/>
                <a:latin typeface="Arial" panose="020B0604020202020204" pitchFamily="34" charset="0"/>
                <a:ea typeface="+mn-ea"/>
                <a:cs typeface="Arial" panose="020B0604020202020204" pitchFamily="34" charset="0"/>
              </a:rPr>
              <a:t>Think of data engines as the brain of the platform.</a:t>
            </a:r>
            <a:r>
              <a:rPr lang="en-US" sz="1100" b="0" i="0" kern="1200">
                <a:solidFill>
                  <a:schemeClr val="tx1"/>
                </a:solidFill>
                <a:effectLst/>
                <a:latin typeface="Arial" panose="020B0604020202020204" pitchFamily="34" charset="0"/>
                <a:ea typeface="+mn-ea"/>
                <a:cs typeface="Arial" panose="020B0604020202020204" pitchFamily="34" charset="0"/>
              </a:rPr>
              <a:t> They’re what allow organizations to access, prepare, and manage data from applications, devices, and every corner of the environment.</a:t>
            </a:r>
          </a:p>
          <a:p>
            <a:pPr rtl="0"/>
            <a:endParaRPr lang="en-US" sz="1100" b="0" i="0" kern="1200">
              <a:solidFill>
                <a:schemeClr val="tx1"/>
              </a:solidFill>
              <a:effectLst/>
              <a:latin typeface="Arial" panose="020B0604020202020204" pitchFamily="34" charset="0"/>
              <a:ea typeface="+mn-ea"/>
              <a:cs typeface="Arial" panose="020B0604020202020204" pitchFamily="34" charset="0"/>
            </a:endParaRP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The </a:t>
            </a:r>
            <a:r>
              <a:rPr lang="en-US" sz="1100" b="1" i="0" kern="1200">
                <a:solidFill>
                  <a:schemeClr val="tx1"/>
                </a:solidFill>
                <a:effectLst/>
                <a:latin typeface="Arial" panose="020B0604020202020204" pitchFamily="34" charset="0"/>
                <a:ea typeface="+mn-ea"/>
                <a:cs typeface="Arial" panose="020B0604020202020204" pitchFamily="34" charset="0"/>
              </a:rPr>
              <a:t>Data Orchestration Engine </a:t>
            </a:r>
            <a:r>
              <a:rPr lang="en-US" sz="1100" b="0" i="0" kern="1200">
                <a:solidFill>
                  <a:schemeClr val="tx1"/>
                </a:solidFill>
                <a:effectLst/>
                <a:latin typeface="Arial" panose="020B0604020202020204" pitchFamily="34" charset="0"/>
                <a:ea typeface="+mn-ea"/>
                <a:cs typeface="Arial" panose="020B0604020202020204" pitchFamily="34" charset="0"/>
              </a:rPr>
              <a:t>enables the automation of data pipelines for AI including enriching all types of data and curating product sets for analytics, ML and agentic AI.</a:t>
            </a: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The </a:t>
            </a:r>
            <a:r>
              <a:rPr lang="en-US" sz="1100" b="1" i="0" kern="1200">
                <a:solidFill>
                  <a:schemeClr val="tx1"/>
                </a:solidFill>
                <a:effectLst/>
                <a:latin typeface="Arial" panose="020B0604020202020204" pitchFamily="34" charset="0"/>
                <a:ea typeface="+mn-ea"/>
                <a:cs typeface="Arial" panose="020B0604020202020204" pitchFamily="34" charset="0"/>
              </a:rPr>
              <a:t>Data Analytics Engine </a:t>
            </a:r>
            <a:r>
              <a:rPr lang="en-US" sz="1100" b="0" i="0" kern="1200">
                <a:solidFill>
                  <a:schemeClr val="tx1"/>
                </a:solidFill>
                <a:effectLst/>
                <a:latin typeface="Arial" panose="020B0604020202020204" pitchFamily="34" charset="0"/>
                <a:ea typeface="+mn-ea"/>
                <a:cs typeface="Arial" panose="020B0604020202020204" pitchFamily="34" charset="0"/>
              </a:rPr>
              <a:t> provides capabilities to access structured SQL data across federated sources to deliver rapid analysis across complex datasets, empowering your BI and lob teams to discover trends and make informed decisions. </a:t>
            </a: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The </a:t>
            </a:r>
            <a:r>
              <a:rPr lang="en-US" sz="1100" b="1" i="0" kern="1200">
                <a:solidFill>
                  <a:schemeClr val="tx1"/>
                </a:solidFill>
                <a:effectLst/>
                <a:latin typeface="Arial" panose="020B0604020202020204" pitchFamily="34" charset="0"/>
                <a:ea typeface="+mn-ea"/>
                <a:cs typeface="Arial" panose="020B0604020202020204" pitchFamily="34" charset="0"/>
              </a:rPr>
              <a:t>Data Processing Engine </a:t>
            </a:r>
            <a:r>
              <a:rPr lang="en-US" sz="1100" b="0" i="0" kern="1200">
                <a:solidFill>
                  <a:schemeClr val="tx1"/>
                </a:solidFill>
                <a:effectLst/>
                <a:latin typeface="Arial" panose="020B0604020202020204" pitchFamily="34" charset="0"/>
                <a:ea typeface="+mn-ea"/>
                <a:cs typeface="Arial" panose="020B0604020202020204" pitchFamily="34" charset="0"/>
              </a:rPr>
              <a:t>is purpose-built to accelerate data preparation and transformation at scale for both batch and streaming data. </a:t>
            </a: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The </a:t>
            </a:r>
            <a:r>
              <a:rPr lang="en-US" sz="1100" b="1" i="0" kern="1200">
                <a:solidFill>
                  <a:schemeClr val="tx1"/>
                </a:solidFill>
                <a:effectLst/>
                <a:latin typeface="Arial" panose="020B0604020202020204" pitchFamily="34" charset="0"/>
                <a:ea typeface="+mn-ea"/>
                <a:cs typeface="Arial" panose="020B0604020202020204" pitchFamily="34" charset="0"/>
              </a:rPr>
              <a:t>Data Search Engine </a:t>
            </a:r>
            <a:r>
              <a:rPr lang="en-US" sz="1100" b="0" i="0" kern="1200">
                <a:solidFill>
                  <a:schemeClr val="tx1"/>
                </a:solidFill>
                <a:effectLst/>
                <a:latin typeface="Arial" panose="020B0604020202020204" pitchFamily="34" charset="0"/>
                <a:ea typeface="+mn-ea"/>
                <a:cs typeface="Arial" panose="020B0604020202020204" pitchFamily="34" charset="0"/>
              </a:rPr>
              <a:t>enables swift, accurate discovery across large volumes of enterprise data. </a:t>
            </a:r>
          </a:p>
          <a:p>
            <a:pPr rtl="0" fontAlgn="base"/>
            <a:endParaRPr lang="en-US" sz="1100" b="0" i="0" kern="1200">
              <a:solidFill>
                <a:schemeClr val="tx1"/>
              </a:solidFill>
              <a:effectLst/>
              <a:latin typeface="Arial" panose="020B0604020202020204" pitchFamily="34" charset="0"/>
              <a:ea typeface="+mn-ea"/>
              <a:cs typeface="Arial" panose="020B0604020202020204" pitchFamily="34" charset="0"/>
            </a:endParaRPr>
          </a:p>
          <a:p>
            <a:pPr rtl="0" fontAlgn="base"/>
            <a:endParaRPr lang="en-US" sz="1100" b="0" i="0" kern="1200">
              <a:solidFill>
                <a:schemeClr val="tx1"/>
              </a:solidFill>
              <a:effectLst/>
              <a:latin typeface="Arial" panose="020B0604020202020204" pitchFamily="34" charset="0"/>
              <a:ea typeface="+mn-ea"/>
              <a:cs typeface="Arial" panose="020B0604020202020204" pitchFamily="34" charset="0"/>
            </a:endParaRPr>
          </a:p>
          <a:p>
            <a:pPr fontAlgn="t"/>
            <a:r>
              <a:rPr lang="en-US" sz="1100" b="1" i="0" kern="1200">
                <a:solidFill>
                  <a:schemeClr val="tx1"/>
                </a:solidFill>
                <a:effectLst/>
                <a:latin typeface="Arial" panose="020B0604020202020204" pitchFamily="34" charset="0"/>
                <a:ea typeface="+mn-ea"/>
                <a:cs typeface="Arial" panose="020B0604020202020204" pitchFamily="34" charset="0"/>
              </a:rPr>
              <a:t>The Dell DDAE660</a:t>
            </a:r>
            <a:r>
              <a:rPr lang="en-US" sz="1100" b="0" i="0" kern="1200">
                <a:solidFill>
                  <a:schemeClr val="tx1"/>
                </a:solidFill>
                <a:effectLst/>
                <a:latin typeface="Arial" panose="020B0604020202020204" pitchFamily="34" charset="0"/>
                <a:ea typeface="+mn-ea"/>
                <a:cs typeface="Arial" panose="020B0604020202020204" pitchFamily="34" charset="0"/>
              </a:rPr>
              <a:t> is a high‑performance appliance that simplifies IT operations while delivering the scale and efficiency required to run these Data Engines.</a:t>
            </a:r>
          </a:p>
          <a:p>
            <a:pPr fontAlgn="t"/>
            <a:r>
              <a:rPr lang="en-US" sz="1100" b="0" i="0" kern="1200">
                <a:solidFill>
                  <a:schemeClr val="tx1"/>
                </a:solidFill>
                <a:effectLst/>
                <a:latin typeface="Arial" panose="020B0604020202020204" pitchFamily="34" charset="0"/>
                <a:ea typeface="+mn-ea"/>
                <a:cs typeface="Arial" panose="020B0604020202020204" pitchFamily="34" charset="0"/>
              </a:rPr>
              <a:t>As a foundation for the Dell AI Data Platform, the DDAE660 provides:</a:t>
            </a:r>
          </a:p>
          <a:p>
            <a:pPr fontAlgn="t"/>
            <a:r>
              <a:rPr lang="en-US" sz="1100" b="1" i="0" kern="1200">
                <a:solidFill>
                  <a:schemeClr val="tx1"/>
                </a:solidFill>
                <a:effectLst/>
                <a:latin typeface="Arial" panose="020B0604020202020204" pitchFamily="34" charset="0"/>
                <a:ea typeface="+mn-ea"/>
                <a:cs typeface="Arial" panose="020B0604020202020204" pitchFamily="34" charset="0"/>
              </a:rPr>
              <a:t>Enterprise‑Ready Features:</a:t>
            </a:r>
            <a:r>
              <a:rPr lang="en-US" sz="1100" b="0" i="0" kern="1200">
                <a:solidFill>
                  <a:schemeClr val="tx1"/>
                </a:solidFill>
                <a:effectLst/>
                <a:latin typeface="Arial" panose="020B0604020202020204" pitchFamily="34" charset="0"/>
                <a:ea typeface="+mn-ea"/>
                <a:cs typeface="Arial" panose="020B0604020202020204" pitchFamily="34" charset="0"/>
              </a:rPr>
              <a:t> Seamless integration, built‑in redundancy, high availability, active/passive disaster recovery, and strong security including SSO and encryption.</a:t>
            </a:r>
          </a:p>
          <a:p>
            <a:pPr fontAlgn="t"/>
            <a:r>
              <a:rPr lang="en-US" sz="1100" b="1" i="0" kern="1200">
                <a:solidFill>
                  <a:schemeClr val="tx1"/>
                </a:solidFill>
                <a:effectLst/>
                <a:latin typeface="Arial" panose="020B0604020202020204" pitchFamily="34" charset="0"/>
                <a:ea typeface="+mn-ea"/>
                <a:cs typeface="Arial" panose="020B0604020202020204" pitchFamily="34" charset="0"/>
              </a:rPr>
              <a:t>Built for Scalability:</a:t>
            </a:r>
            <a:r>
              <a:rPr lang="en-US" sz="1100" b="0" i="0" kern="1200">
                <a:solidFill>
                  <a:schemeClr val="tx1"/>
                </a:solidFill>
                <a:effectLst/>
                <a:latin typeface="Arial" panose="020B0604020202020204" pitchFamily="34" charset="0"/>
                <a:ea typeface="+mn-ea"/>
                <a:cs typeface="Arial" panose="020B0604020202020204" pitchFamily="34" charset="0"/>
              </a:rPr>
              <a:t> Add nodes as your data grows—no disruption, no </a:t>
            </a:r>
            <a:r>
              <a:rPr lang="en-US" sz="1100" b="0" i="0" kern="1200" err="1">
                <a:solidFill>
                  <a:schemeClr val="tx1"/>
                </a:solidFill>
                <a:effectLst/>
                <a:latin typeface="Arial" panose="020B0604020202020204" pitchFamily="34" charset="0"/>
                <a:ea typeface="+mn-ea"/>
                <a:cs typeface="Arial" panose="020B0604020202020204" pitchFamily="34" charset="0"/>
              </a:rPr>
              <a:t>rearchitecture</a:t>
            </a:r>
            <a:r>
              <a:rPr lang="en-US" sz="1100" b="0" i="0" kern="1200">
                <a:solidFill>
                  <a:schemeClr val="tx1"/>
                </a:solidFill>
                <a:effectLst/>
                <a:latin typeface="Arial" panose="020B0604020202020204" pitchFamily="34" charset="0"/>
                <a:ea typeface="+mn-ea"/>
                <a:cs typeface="Arial" panose="020B0604020202020204" pitchFamily="34" charset="0"/>
              </a:rPr>
              <a:t>.</a:t>
            </a:r>
          </a:p>
          <a:p>
            <a:pPr fontAlgn="t"/>
            <a:r>
              <a:rPr lang="en-US" sz="1100" b="1" i="0" kern="1200">
                <a:solidFill>
                  <a:schemeClr val="tx1"/>
                </a:solidFill>
                <a:effectLst/>
                <a:latin typeface="Arial" panose="020B0604020202020204" pitchFamily="34" charset="0"/>
                <a:ea typeface="+mn-ea"/>
                <a:cs typeface="Arial" panose="020B0604020202020204" pitchFamily="34" charset="0"/>
              </a:rPr>
              <a:t>Simplified Management:</a:t>
            </a:r>
            <a:r>
              <a:rPr lang="en-US" sz="1100" b="0" i="0" kern="1200">
                <a:solidFill>
                  <a:schemeClr val="tx1"/>
                </a:solidFill>
                <a:effectLst/>
                <a:latin typeface="Arial" panose="020B0604020202020204" pitchFamily="34" charset="0"/>
                <a:ea typeface="+mn-ea"/>
                <a:cs typeface="Arial" panose="020B0604020202020204" pitchFamily="34" charset="0"/>
              </a:rPr>
              <a:t> Benefit from managed upgrades plus embedded Kubernetes, OS, middleware, and database support.</a:t>
            </a:r>
          </a:p>
          <a:p>
            <a:pPr fontAlgn="t"/>
            <a:r>
              <a:rPr lang="en-US" sz="1100" b="0" i="0" kern="1200">
                <a:solidFill>
                  <a:schemeClr val="tx1"/>
                </a:solidFill>
                <a:effectLst/>
                <a:latin typeface="Arial" panose="020B0604020202020204" pitchFamily="34" charset="0"/>
                <a:ea typeface="+mn-ea"/>
                <a:cs typeface="Arial" panose="020B0604020202020204" pitchFamily="34" charset="0"/>
              </a:rPr>
              <a:t>With these out‑of‑the‑box capabilities, the DDAE660 enables faster time to production, reduced downtime, and significant operational cost savings.</a:t>
            </a:r>
          </a:p>
          <a:p>
            <a:pPr rtl="0"/>
            <a:endParaRPr lang="en-US" sz="1100" b="0" i="0" kern="1200">
              <a:solidFill>
                <a:schemeClr val="tx1"/>
              </a:solidFill>
              <a:effectLst/>
              <a:latin typeface="Arial" panose="020B0604020202020204" pitchFamily="34" charset="0"/>
              <a:ea typeface="+mn-ea"/>
              <a:cs typeface="Arial" panose="020B0604020202020204" pitchFamily="34" charset="0"/>
            </a:endParaRPr>
          </a:p>
          <a:p>
            <a:pPr rtl="0"/>
            <a:endParaRPr lang="en-US"/>
          </a:p>
        </p:txBody>
      </p:sp>
    </p:spTree>
    <p:extLst>
      <p:ext uri="{BB962C8B-B14F-4D97-AF65-F5344CB8AC3E}">
        <p14:creationId xmlns:p14="http://schemas.microsoft.com/office/powerpoint/2010/main" val="30237592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a:t>Engagement Manager: Anthony Nacinovich</a:t>
            </a:r>
            <a:endParaRPr lang="en-US"/>
          </a:p>
          <a:p>
            <a:pPr>
              <a:buNone/>
            </a:pPr>
            <a:r>
              <a:rPr lang="en-US" b="1"/>
              <a:t>Story EOL Date: 02/01/2030</a:t>
            </a:r>
            <a:endParaRPr lang="en-US">
              <a:ea typeface="Calibri"/>
              <a:cs typeface="Calibri"/>
            </a:endParaRPr>
          </a:p>
          <a:p>
            <a:r>
              <a:rPr lang="en-US" b="1"/>
              <a:t>Customer Country, Company Size: North America, 10,000</a:t>
            </a:r>
            <a:endParaRPr lang="en-US">
              <a:ea typeface="Calibri"/>
              <a:cs typeface="Calibri"/>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0">
                <a:effectLst/>
                <a:latin typeface="+mn-lt"/>
                <a:ea typeface="DengXian"/>
                <a:cs typeface="Calibri"/>
              </a:rPr>
              <a:t>______________________________________________________________________________________________________________________________________________________</a:t>
            </a:r>
            <a:endParaRPr lang="en-US" sz="1600" b="0">
              <a:effectLst/>
              <a:latin typeface="+mn-lt"/>
              <a:ea typeface="DengXian"/>
              <a:cs typeface="Calibri"/>
            </a:endParaRPr>
          </a:p>
          <a:p>
            <a:pPr marL="0" marR="0">
              <a:lnSpc>
                <a:spcPct val="107000"/>
              </a:lnSpc>
              <a:spcBef>
                <a:spcPts val="0"/>
              </a:spcBef>
              <a:spcAft>
                <a:spcPts val="800"/>
              </a:spcAft>
            </a:pPr>
            <a:endParaRPr lang="en-US" sz="1800" b="1">
              <a:effectLst/>
              <a:latin typeface="Calibri" panose="020F0502020204030204" pitchFamily="34" charset="0"/>
              <a:ea typeface="DengXian" panose="02010600030101010101" pitchFamily="2" charset="-122"/>
              <a:cs typeface="Times New Roman" panose="02020603050405020304" pitchFamily="18" charset="0"/>
            </a:endParaRPr>
          </a:p>
          <a:p>
            <a:pPr algn="l">
              <a:lnSpc>
                <a:spcPts val="2250"/>
              </a:lnSpc>
            </a:pPr>
            <a:r>
              <a:rPr lang="en-US" sz="2800" b="1" i="0">
                <a:solidFill>
                  <a:srgbClr val="262627"/>
                </a:solidFill>
                <a:effectLst/>
                <a:latin typeface="Diatype"/>
              </a:rPr>
              <a:t>Key Takeaway</a:t>
            </a:r>
          </a:p>
          <a:p>
            <a:pPr algn="l">
              <a:lnSpc>
                <a:spcPts val="1800"/>
              </a:lnSpc>
            </a:pPr>
            <a:r>
              <a:rPr lang="en-US" sz="2800" b="0" i="0">
                <a:solidFill>
                  <a:srgbClr val="262627"/>
                </a:solidFill>
                <a:effectLst/>
                <a:latin typeface="Diatype"/>
              </a:rPr>
              <a:t>Oregon State University leverages Dell's AI-driven solutions to accelerate climate research, enabling faster, data-based decisions and scalable research models.</a:t>
            </a:r>
          </a:p>
          <a:p>
            <a:pPr algn="l">
              <a:lnSpc>
                <a:spcPts val="1800"/>
              </a:lnSpc>
            </a:pPr>
            <a:endParaRPr lang="en-US" sz="2800" b="0" i="0">
              <a:solidFill>
                <a:srgbClr val="262627"/>
              </a:solidFill>
              <a:effectLst/>
              <a:latin typeface="Diatype"/>
            </a:endParaRPr>
          </a:p>
          <a:p>
            <a:pPr algn="l">
              <a:lnSpc>
                <a:spcPts val="2250"/>
              </a:lnSpc>
            </a:pPr>
            <a:r>
              <a:rPr lang="en-US" sz="2800" b="1" i="0">
                <a:solidFill>
                  <a:srgbClr val="262627"/>
                </a:solidFill>
                <a:effectLst/>
                <a:latin typeface="Diatype"/>
              </a:rPr>
              <a:t>Script</a:t>
            </a:r>
          </a:p>
          <a:p>
            <a:pPr algn="l">
              <a:lnSpc>
                <a:spcPts val="1800"/>
              </a:lnSpc>
            </a:pPr>
            <a:r>
              <a:rPr lang="en-US" sz="2800" b="0" i="0">
                <a:solidFill>
                  <a:srgbClr val="262627"/>
                </a:solidFill>
                <a:effectLst/>
                <a:latin typeface="Diatype"/>
              </a:rPr>
              <a:t>"Oregon State University is transforming climate research with Dell’s advanced AI technology. By using Dell PowerEdge with NVIDIA GPUs, Dell PowerScale, and other AI-driven solutions, their research ships now deliver real-time insights to tackle climate change more effectively. Tasks that used to take 20–25 person-years are now accomplished in hours or days thanks to the power of AI. This solution not only accelerates critical research but also provides a scalable model for additional vessels. It’s a game-changer for scientific innovation in the fight against climate change.“</a:t>
            </a:r>
          </a:p>
          <a:p>
            <a:pPr algn="l">
              <a:lnSpc>
                <a:spcPts val="1800"/>
              </a:lnSpc>
            </a:pPr>
            <a:endParaRPr lang="en-US" sz="2800" b="0" i="0">
              <a:solidFill>
                <a:srgbClr val="262627"/>
              </a:solidFill>
              <a:effectLst/>
              <a:latin typeface="Diatype"/>
            </a:endParaRPr>
          </a:p>
          <a:p>
            <a:pPr algn="l">
              <a:lnSpc>
                <a:spcPts val="2250"/>
              </a:lnSpc>
            </a:pPr>
            <a:r>
              <a:rPr lang="en-US" sz="2800" b="1" i="0">
                <a:solidFill>
                  <a:srgbClr val="262627"/>
                </a:solidFill>
                <a:effectLst/>
                <a:latin typeface="Diatype"/>
              </a:rPr>
              <a:t>More Detail for Customer Story if Needed</a:t>
            </a:r>
          </a:p>
          <a:p>
            <a:pPr algn="l">
              <a:lnSpc>
                <a:spcPts val="1800"/>
              </a:lnSpc>
            </a:pPr>
            <a:r>
              <a:rPr lang="en-US" sz="2800" b="1" i="0">
                <a:solidFill>
                  <a:srgbClr val="262627"/>
                </a:solidFill>
                <a:effectLst/>
                <a:latin typeface="Diatype"/>
              </a:rPr>
              <a:t>Situation</a:t>
            </a:r>
            <a:br>
              <a:rPr lang="en-US" sz="2800" b="0" i="0">
                <a:solidFill>
                  <a:srgbClr val="262627"/>
                </a:solidFill>
                <a:effectLst/>
                <a:latin typeface="Diatype"/>
              </a:rPr>
            </a:br>
            <a:r>
              <a:rPr lang="en-US" sz="2800" b="0" i="0">
                <a:solidFill>
                  <a:srgbClr val="262627"/>
                </a:solidFill>
                <a:effectLst/>
                <a:latin typeface="Diatype"/>
              </a:rPr>
              <a:t>Oregon State University’s research ships are pivotal in gathering oceanic data to study and combat the effects of climate change. However, the traditional process of analyzing this data required extensive manual effort, consuming significant time and resources.</a:t>
            </a:r>
          </a:p>
          <a:p>
            <a:pPr algn="l">
              <a:lnSpc>
                <a:spcPts val="1800"/>
              </a:lnSpc>
            </a:pPr>
            <a:endParaRPr lang="en-US" sz="2800" b="0" i="0">
              <a:solidFill>
                <a:srgbClr val="262627"/>
              </a:solidFill>
              <a:effectLst/>
              <a:latin typeface="Diatype"/>
            </a:endParaRPr>
          </a:p>
          <a:p>
            <a:pPr algn="l">
              <a:lnSpc>
                <a:spcPts val="1800"/>
              </a:lnSpc>
            </a:pPr>
            <a:r>
              <a:rPr lang="en-US" sz="2800" b="1" i="0">
                <a:solidFill>
                  <a:srgbClr val="262627"/>
                </a:solidFill>
                <a:effectLst/>
                <a:latin typeface="Diatype"/>
              </a:rPr>
              <a:t>Challenges</a:t>
            </a:r>
            <a:endParaRPr lang="en-US" sz="2800" b="0" i="0">
              <a:solidFill>
                <a:srgbClr val="262627"/>
              </a:solidFill>
              <a:effectLst/>
              <a:latin typeface="Diatype"/>
            </a:endParaRPr>
          </a:p>
          <a:p>
            <a:pPr algn="l">
              <a:buFont typeface="Arial" panose="020B0604020202020204" pitchFamily="34" charset="0"/>
              <a:buChar char="•"/>
            </a:pPr>
            <a:r>
              <a:rPr lang="en-US" sz="2800" b="0" i="0">
                <a:solidFill>
                  <a:srgbClr val="262627"/>
                </a:solidFill>
                <a:effectLst/>
                <a:latin typeface="Diatype"/>
              </a:rPr>
              <a:t>Processing high volumes of unstructured data required substantial human effort, taking years to analyze results.</a:t>
            </a:r>
          </a:p>
          <a:p>
            <a:pPr algn="l">
              <a:buFont typeface="Arial" panose="020B0604020202020204" pitchFamily="34" charset="0"/>
              <a:buChar char="•"/>
            </a:pPr>
            <a:r>
              <a:rPr lang="en-US" sz="2800" b="0" i="0">
                <a:solidFill>
                  <a:srgbClr val="262627"/>
                </a:solidFill>
                <a:effectLst/>
                <a:latin typeface="Diatype"/>
              </a:rPr>
              <a:t>Critical decisions and planning were delayed due to lengthy processing times.</a:t>
            </a:r>
          </a:p>
          <a:p>
            <a:pPr algn="l">
              <a:buFont typeface="Arial" panose="020B0604020202020204" pitchFamily="34" charset="0"/>
              <a:buChar char="•"/>
            </a:pPr>
            <a:r>
              <a:rPr lang="en-US" sz="2800" b="0" i="0">
                <a:solidFill>
                  <a:srgbClr val="262627"/>
                </a:solidFill>
                <a:effectLst/>
                <a:latin typeface="Diatype"/>
              </a:rPr>
              <a:t>Scaling such efforts across multiple research vessels was financially and operationally challenging.</a:t>
            </a:r>
          </a:p>
          <a:p>
            <a:pPr algn="l">
              <a:buFont typeface="Arial" panose="020B0604020202020204" pitchFamily="34" charset="0"/>
              <a:buChar char="•"/>
            </a:pPr>
            <a:endParaRPr lang="en-US" sz="2800" b="0" i="0">
              <a:solidFill>
                <a:srgbClr val="262627"/>
              </a:solidFill>
              <a:effectLst/>
              <a:latin typeface="Diatype"/>
            </a:endParaRPr>
          </a:p>
          <a:p>
            <a:pPr algn="l">
              <a:lnSpc>
                <a:spcPts val="1800"/>
              </a:lnSpc>
            </a:pPr>
            <a:r>
              <a:rPr lang="en-US" sz="2800" b="1" i="0">
                <a:solidFill>
                  <a:srgbClr val="262627"/>
                </a:solidFill>
                <a:effectLst/>
                <a:latin typeface="Diatype"/>
              </a:rPr>
              <a:t>Solution</a:t>
            </a:r>
            <a:br>
              <a:rPr lang="en-US" sz="2800" b="0" i="0">
                <a:solidFill>
                  <a:srgbClr val="262627"/>
                </a:solidFill>
                <a:effectLst/>
                <a:latin typeface="Diatype"/>
              </a:rPr>
            </a:br>
            <a:r>
              <a:rPr lang="en-US" sz="2800" b="0" i="0">
                <a:solidFill>
                  <a:srgbClr val="262627"/>
                </a:solidFill>
                <a:effectLst/>
                <a:latin typeface="Diatype"/>
              </a:rPr>
              <a:t>Dell provided an AI-driven ecosystem that includes Dell PowerEdge servers with NVIDIA GPUs, Dell PowerScale, Dell </a:t>
            </a:r>
            <a:r>
              <a:rPr lang="en-US" sz="2800" b="0" i="0" err="1">
                <a:solidFill>
                  <a:srgbClr val="262627"/>
                </a:solidFill>
                <a:effectLst/>
                <a:latin typeface="Diatype"/>
              </a:rPr>
              <a:t>PowerSwitch</a:t>
            </a:r>
            <a:r>
              <a:rPr lang="en-US" sz="2800" b="0" i="0">
                <a:solidFill>
                  <a:srgbClr val="262627"/>
                </a:solidFill>
                <a:effectLst/>
                <a:latin typeface="Diatype"/>
              </a:rPr>
              <a:t> S Series, and their Unstructured Data Solutions Cyber Protection Suite. Together, these technologies enabled real-time or near real-time data analysis for better decision-making and planning.</a:t>
            </a:r>
          </a:p>
          <a:p>
            <a:pPr algn="l">
              <a:lnSpc>
                <a:spcPts val="1800"/>
              </a:lnSpc>
            </a:pPr>
            <a:endParaRPr lang="en-US" sz="2800" b="0" i="0">
              <a:solidFill>
                <a:srgbClr val="262627"/>
              </a:solidFill>
              <a:effectLst/>
              <a:latin typeface="Diatype"/>
            </a:endParaRPr>
          </a:p>
          <a:p>
            <a:pPr algn="l">
              <a:lnSpc>
                <a:spcPts val="1800"/>
              </a:lnSpc>
            </a:pPr>
            <a:r>
              <a:rPr lang="en-US" sz="2800" b="1" i="0">
                <a:solidFill>
                  <a:srgbClr val="262627"/>
                </a:solidFill>
                <a:effectLst/>
                <a:latin typeface="Diatype"/>
              </a:rPr>
              <a:t>Benefits</a:t>
            </a:r>
            <a:endParaRPr lang="en-US" sz="2800" b="0" i="0">
              <a:solidFill>
                <a:srgbClr val="262627"/>
              </a:solidFill>
              <a:effectLst/>
              <a:latin typeface="Diatype"/>
            </a:endParaRPr>
          </a:p>
          <a:p>
            <a:pPr algn="l">
              <a:buFont typeface="Arial" panose="020B0604020202020204" pitchFamily="34" charset="0"/>
              <a:buChar char="•"/>
            </a:pPr>
            <a:r>
              <a:rPr lang="en-US" sz="2800" b="0" i="0">
                <a:solidFill>
                  <a:srgbClr val="262627"/>
                </a:solidFill>
                <a:effectLst/>
                <a:latin typeface="Diatype"/>
              </a:rPr>
              <a:t>Drastically reduced analysis time from years to hours or days.</a:t>
            </a:r>
          </a:p>
          <a:p>
            <a:pPr algn="l">
              <a:buFont typeface="Arial" panose="020B0604020202020204" pitchFamily="34" charset="0"/>
              <a:buChar char="•"/>
            </a:pPr>
            <a:r>
              <a:rPr lang="en-US" sz="2800" b="0" i="0">
                <a:solidFill>
                  <a:srgbClr val="262627"/>
                </a:solidFill>
                <a:effectLst/>
                <a:latin typeface="Diatype"/>
              </a:rPr>
              <a:t>Enabled real-time data-driven decisions to mitigate climate change.</a:t>
            </a:r>
          </a:p>
          <a:p>
            <a:pPr algn="l">
              <a:buFont typeface="Arial" panose="020B0604020202020204" pitchFamily="34" charset="0"/>
              <a:buChar char="•"/>
            </a:pPr>
            <a:r>
              <a:rPr lang="en-US" sz="2800" b="0" i="0">
                <a:solidFill>
                  <a:srgbClr val="262627"/>
                </a:solidFill>
                <a:effectLst/>
                <a:latin typeface="Diatype"/>
              </a:rPr>
              <a:t>Created an affordable, scalable research model for multiple vessels.</a:t>
            </a:r>
          </a:p>
          <a:p>
            <a:pPr marL="0" marR="0" lvl="0" indent="0" algn="just" fontAlgn="base">
              <a:lnSpc>
                <a:spcPct val="107000"/>
              </a:lnSpc>
              <a:spcBef>
                <a:spcPts val="0"/>
              </a:spcBef>
              <a:spcAft>
                <a:spcPts val="800"/>
              </a:spcAft>
              <a:buSzPts val="1000"/>
              <a:buFont typeface="+mj-lt"/>
              <a:buNone/>
              <a:tabLst>
                <a:tab pos="457200" algn="l"/>
                <a:tab pos="457200" algn="l"/>
                <a:tab pos="457200" algn="l"/>
                <a:tab pos="457200" algn="l"/>
                <a:tab pos="457200" algn="l"/>
                <a:tab pos="457200" algn="l"/>
                <a:tab pos="457200" algn="l"/>
                <a:tab pos="457200" algn="l"/>
                <a:tab pos="457200" algn="l"/>
                <a:tab pos="457200" algn="l"/>
                <a:tab pos="457200" algn="l"/>
                <a:tab pos="457200" algn="l"/>
              </a:tabLst>
            </a:pPr>
            <a:r>
              <a:rPr lang="en-US" sz="1800" b="0">
                <a:effectLst/>
                <a:latin typeface="+mn-lt"/>
                <a:ea typeface="DengXian"/>
                <a:cs typeface="Calibri"/>
              </a:rPr>
              <a:t> </a:t>
            </a:r>
          </a:p>
          <a:p>
            <a:pPr marL="0" marR="0" lvl="0" indent="0" algn="just" fontAlgn="base">
              <a:lnSpc>
                <a:spcPct val="107000"/>
              </a:lnSpc>
              <a:spcBef>
                <a:spcPts val="0"/>
              </a:spcBef>
              <a:spcAft>
                <a:spcPts val="800"/>
              </a:spcAft>
              <a:buSzPts val="1000"/>
              <a:buFont typeface="+mj-lt"/>
              <a:buNone/>
              <a:tabLst>
                <a:tab pos="457200" algn="l"/>
                <a:tab pos="457200" algn="l"/>
                <a:tab pos="457200" algn="l"/>
                <a:tab pos="457200" algn="l"/>
                <a:tab pos="457200" algn="l"/>
                <a:tab pos="457200" algn="l"/>
                <a:tab pos="457200" algn="l"/>
                <a:tab pos="457200" algn="l"/>
                <a:tab pos="457200" algn="l"/>
                <a:tab pos="457200" algn="l"/>
                <a:tab pos="457200" algn="l"/>
                <a:tab pos="457200" algn="l"/>
              </a:tabLst>
            </a:pPr>
            <a:r>
              <a:rPr lang="en-US" sz="1800" b="1">
                <a:effectLst/>
                <a:latin typeface="+mn-lt"/>
                <a:ea typeface="DengXian"/>
                <a:cs typeface="Calibri"/>
              </a:rPr>
              <a:t>Resource</a:t>
            </a:r>
          </a:p>
          <a:p>
            <a:pPr marL="0" marR="0" lvl="0" indent="0" algn="just" fontAlgn="base">
              <a:lnSpc>
                <a:spcPct val="107000"/>
              </a:lnSpc>
              <a:spcBef>
                <a:spcPts val="0"/>
              </a:spcBef>
              <a:spcAft>
                <a:spcPts val="800"/>
              </a:spcAft>
              <a:buSzPts val="1000"/>
              <a:buFont typeface="+mj-lt"/>
              <a:buNone/>
              <a:tabLst>
                <a:tab pos="457200" algn="l"/>
                <a:tab pos="457200" algn="l"/>
                <a:tab pos="457200" algn="l"/>
                <a:tab pos="457200" algn="l"/>
                <a:tab pos="457200" algn="l"/>
                <a:tab pos="457200" algn="l"/>
                <a:tab pos="457200" algn="l"/>
                <a:tab pos="457200" algn="l"/>
                <a:tab pos="457200" algn="l"/>
                <a:tab pos="457200" algn="l"/>
                <a:tab pos="457200" algn="l"/>
                <a:tab pos="457200" algn="l"/>
              </a:tabLst>
            </a:pPr>
            <a:r>
              <a:rPr lang="en-US" sz="2000"/>
              <a:t>Link to landing page - </a:t>
            </a:r>
            <a:r>
              <a:rPr lang="en-US" sz="3200">
                <a:hlinkClick r:id="rId3"/>
              </a:rPr>
              <a:t>Customer Stories | Dell USA</a:t>
            </a:r>
            <a:endParaRPr lang="en-US" sz="2000">
              <a:ea typeface="Calibri"/>
              <a:cs typeface="Calibri"/>
            </a:endParaRPr>
          </a:p>
          <a:p>
            <a:pPr marL="0" marR="0" lvl="0" indent="0" algn="just" fontAlgn="base">
              <a:lnSpc>
                <a:spcPct val="107000"/>
              </a:lnSpc>
              <a:spcBef>
                <a:spcPts val="0"/>
              </a:spcBef>
              <a:spcAft>
                <a:spcPts val="800"/>
              </a:spcAft>
              <a:buSzPts val="1000"/>
              <a:buFont typeface="+mj-lt"/>
              <a:buNone/>
              <a:tabLst>
                <a:tab pos="457200" algn="l"/>
                <a:tab pos="457200" algn="l"/>
                <a:tab pos="457200" algn="l"/>
                <a:tab pos="457200" algn="l"/>
                <a:tab pos="457200" algn="l"/>
                <a:tab pos="457200" algn="l"/>
                <a:tab pos="457200" algn="l"/>
                <a:tab pos="457200" algn="l"/>
                <a:tab pos="457200" algn="l"/>
                <a:tab pos="457200" algn="l"/>
                <a:tab pos="457200" algn="l"/>
                <a:tab pos="457200" algn="l"/>
              </a:tabLst>
            </a:pPr>
            <a:endParaRPr lang="en-US" sz="2000" b="0">
              <a:effectLst/>
              <a:latin typeface="+mn-lt"/>
              <a:ea typeface="DengXian" panose="02010600030101010101" pitchFamily="2" charset="-122"/>
              <a:cs typeface="Times New Roman" panose="02020603050405020304" pitchFamily="18" charset="0"/>
            </a:endParaRPr>
          </a:p>
          <a:p>
            <a:endParaRPr lang="en-US"/>
          </a:p>
        </p:txBody>
      </p:sp>
    </p:spTree>
    <p:extLst>
      <p:ext uri="{BB962C8B-B14F-4D97-AF65-F5344CB8AC3E}">
        <p14:creationId xmlns:p14="http://schemas.microsoft.com/office/powerpoint/2010/main" val="32360967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480CD-CC19-685F-94D2-4990093F26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F5B908-317C-2F46-C6AC-C08901CDB8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11360-1E26-F9BE-7454-97C6FF4E57D5}"/>
              </a:ext>
            </a:extLst>
          </p:cNvPr>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err="1">
                <a:solidFill>
                  <a:srgbClr val="000000"/>
                </a:solidFill>
                <a:effectLst/>
                <a:latin typeface="Arial" panose="020B0604020202020204" pitchFamily="34" charset="0"/>
                <a:ea typeface="Arial" panose="020B0604020202020204" pitchFamily="34" charset="0"/>
              </a:rPr>
              <a:t>ObjectScale</a:t>
            </a:r>
            <a:r>
              <a:rPr lang="en-US" sz="1000">
                <a:solidFill>
                  <a:srgbClr val="000000"/>
                </a:solidFill>
                <a:effectLst/>
                <a:latin typeface="Arial" panose="020B0604020202020204" pitchFamily="34" charset="0"/>
                <a:ea typeface="Arial" panose="020B0604020202020204" pitchFamily="34" charset="0"/>
              </a:rPr>
              <a:t> is a powerful, next-generation storage platform that offers unmatched scalability, performance and efficiency for the AI era. It brings together the best in Dell innovation: a trusted ECS foundation (exascale architecture, intuitive UI comprehensive APIs and more) with the cutting-edge </a:t>
            </a:r>
            <a:r>
              <a:rPr lang="en-US" sz="1000" err="1">
                <a:solidFill>
                  <a:srgbClr val="000000"/>
                </a:solidFill>
                <a:effectLst/>
                <a:latin typeface="Arial" panose="020B0604020202020204" pitchFamily="34" charset="0"/>
                <a:ea typeface="Arial" panose="020B0604020202020204" pitchFamily="34" charset="0"/>
              </a:rPr>
              <a:t>ObjectScale</a:t>
            </a:r>
            <a:r>
              <a:rPr lang="en-US" sz="1000">
                <a:solidFill>
                  <a:srgbClr val="000000"/>
                </a:solidFill>
                <a:effectLst/>
                <a:latin typeface="Arial" panose="020B0604020202020204" pitchFamily="34" charset="0"/>
                <a:ea typeface="Arial" panose="020B0604020202020204" pitchFamily="34" charset="0"/>
              </a:rPr>
              <a:t> operating environment and fresh appliance deployment options to advance the range of modern object workloads—from large-scale data collection and GenAI model training to global content delivery, backup and archive. It’s available now as a software-only update for current ECS environments, amplifying the benefits on next-gen HDD and all-flash.</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b="1">
                <a:latin typeface="Arial" panose="020B0604020202020204" pitchFamily="34" charset="0"/>
                <a:cs typeface="Arial" panose="020B0604020202020204" pitchFamily="34" charset="0"/>
              </a:rPr>
              <a:t>Sources: </a:t>
            </a:r>
          </a:p>
          <a:p>
            <a:pPr marL="0" indent="0">
              <a:buFontTx/>
              <a:buNone/>
            </a:pPr>
            <a:endParaRPr lang="en-US" sz="1000"/>
          </a:p>
          <a:p>
            <a:pPr marL="228600" indent="-228600">
              <a:buFont typeface="+mj-lt"/>
              <a:buAutoNum type="arabicPeriod"/>
            </a:pPr>
            <a:r>
              <a:rPr lang="en-US" sz="1000">
                <a:solidFill>
                  <a:srgbClr val="000000"/>
                </a:solidFill>
              </a:rPr>
              <a:t>Total available rack capacity for </a:t>
            </a:r>
            <a:r>
              <a:rPr lang="en-US" sz="1000" err="1">
                <a:solidFill>
                  <a:srgbClr val="000000"/>
                </a:solidFill>
              </a:rPr>
              <a:t>ObjectScale</a:t>
            </a:r>
            <a:r>
              <a:rPr lang="en-US" sz="1000">
                <a:solidFill>
                  <a:srgbClr val="000000"/>
                </a:solidFill>
              </a:rPr>
              <a:t> X560 model as of Mar. 2025. See </a:t>
            </a:r>
            <a:r>
              <a:rPr lang="en-US" sz="1000" err="1">
                <a:solidFill>
                  <a:srgbClr val="000000"/>
                </a:solidFill>
              </a:rPr>
              <a:t>ObjectScale</a:t>
            </a:r>
            <a:r>
              <a:rPr lang="en-US" sz="1000">
                <a:solidFill>
                  <a:srgbClr val="000000"/>
                </a:solidFill>
              </a:rPr>
              <a:t> Technical Specifications for details.  </a:t>
            </a:r>
          </a:p>
          <a:p>
            <a:pPr marL="228600" indent="-228600">
              <a:buFont typeface="+mj-lt"/>
              <a:buAutoNum type="arabicPeriod"/>
            </a:pPr>
            <a:r>
              <a:rPr lang="en-US" sz="1000">
                <a:solidFill>
                  <a:srgbClr val="000000"/>
                </a:solidFill>
              </a:rPr>
              <a:t>Based on Dell analysis comparing highest planned drive capacity options on </a:t>
            </a:r>
            <a:r>
              <a:rPr lang="en-US" sz="1000" err="1">
                <a:solidFill>
                  <a:srgbClr val="000000"/>
                </a:solidFill>
              </a:rPr>
              <a:t>ObjectScale</a:t>
            </a:r>
            <a:r>
              <a:rPr lang="en-US" sz="1000">
                <a:solidFill>
                  <a:srgbClr val="000000"/>
                </a:solidFill>
              </a:rPr>
              <a:t> XF960 and available drive capacity options on ECS EXF900, Mar. 2025.  </a:t>
            </a:r>
          </a:p>
          <a:p>
            <a:pPr marL="228600" indent="-228600">
              <a:buFont typeface="+mj-lt"/>
              <a:buAutoNum type="arabicPeriod"/>
            </a:pPr>
            <a:r>
              <a:rPr lang="en-US" sz="1000">
                <a:solidFill>
                  <a:srgbClr val="000000"/>
                </a:solidFill>
              </a:rPr>
              <a:t>Based on Dell internal analysis of publicly available data. Dell performance is based on large-object read throughput per node. Actual results may vary. Mar. 2025.</a:t>
            </a:r>
          </a:p>
          <a:p>
            <a:pPr marL="228600" indent="-228600">
              <a:buFont typeface="+mj-lt"/>
              <a:buAutoNum type="arabicPeriod"/>
            </a:pPr>
            <a:r>
              <a:rPr lang="en-US" sz="1000">
                <a:solidFill>
                  <a:srgbClr val="000000"/>
                </a:solidFill>
              </a:rPr>
              <a:t>ESG Economic Validation sponsored by Dell Technologies, “Analyzing the Economic Benefits of Dell ECS: Economic Benefit Analysis of On-premises Object Storage versus Public Cloud,” Tony Palmer, July 2022. Cost savings based on ESG comparison of ECS to a leading public cloud in active storage scenarios. Actual results will vary.</a:t>
            </a:r>
          </a:p>
          <a:p>
            <a:pPr marL="228600" indent="-228600">
              <a:buFont typeface="+mj-lt"/>
              <a:buAutoNum type="arabicPeriod"/>
            </a:pPr>
            <a:endParaRPr lang="en-US" sz="1000">
              <a:solidFill>
                <a:srgbClr val="000000"/>
              </a:solidFill>
            </a:endParaRPr>
          </a:p>
          <a:p>
            <a:pPr marL="228600" indent="-228600">
              <a:buFont typeface="+mj-lt"/>
              <a:buAutoNum type="arabicPeriod"/>
            </a:pPr>
            <a:endParaRPr lang="en-US" sz="1000">
              <a:solidFill>
                <a:srgbClr val="000000"/>
              </a:solidFill>
            </a:endParaRPr>
          </a:p>
          <a:p>
            <a:pPr marL="0" indent="0">
              <a:buFont typeface="+mj-lt"/>
              <a:buNone/>
            </a:pPr>
            <a:r>
              <a:rPr lang="en-US" sz="1000">
                <a:solidFill>
                  <a:srgbClr val="000000"/>
                </a:solidFill>
              </a:rPr>
              <a:t>https://www.delltechnologies.com/asset/en-us/products/storage/selling-competitive/h19085-cp-objectscale-bdm-deck.pptx </a:t>
            </a:r>
          </a:p>
          <a:p>
            <a:endParaRPr lang="en-US" sz="900"/>
          </a:p>
        </p:txBody>
      </p:sp>
    </p:spTree>
    <p:extLst>
      <p:ext uri="{BB962C8B-B14F-4D97-AF65-F5344CB8AC3E}">
        <p14:creationId xmlns:p14="http://schemas.microsoft.com/office/powerpoint/2010/main" val="29890704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AFD97-FB90-55F0-B492-2B4691BC5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964622-0A4A-6B5B-9788-996C3A0A6AEA}"/>
              </a:ext>
            </a:extLst>
          </p:cNvPr>
          <p:cNvSpPr>
            <a:spLocks noGrp="1" noRot="1" noChangeAspect="1"/>
          </p:cNvSpPr>
          <p:nvPr>
            <p:ph type="sldImg"/>
          </p:nvPr>
        </p:nvSpPr>
        <p:spPr>
          <a:xfrm>
            <a:off x="974725" y="630238"/>
            <a:ext cx="4984750" cy="2803525"/>
          </a:xfrm>
        </p:spPr>
        <p:txBody>
          <a:bodyPr/>
          <a:lstStyle/>
          <a:p>
            <a:endParaRPr lang="en-US"/>
          </a:p>
        </p:txBody>
      </p:sp>
      <p:sp>
        <p:nvSpPr>
          <p:cNvPr id="3" name="Notes Placeholder 2">
            <a:extLst>
              <a:ext uri="{FF2B5EF4-FFF2-40B4-BE49-F238E27FC236}">
                <a16:creationId xmlns:a16="http://schemas.microsoft.com/office/drawing/2014/main" id="{A43E802B-1645-4B1E-8F98-E3FEDFA4B847}"/>
              </a:ext>
            </a:extLst>
          </p:cNvPr>
          <p:cNvSpPr>
            <a:spLocks noGrp="1"/>
          </p:cNvSpPr>
          <p:nvPr>
            <p:ph type="body" idx="1"/>
          </p:nvPr>
        </p:nvSpPr>
        <p:spPr>
          <a:xfrm>
            <a:off x="487680" y="3819525"/>
            <a:ext cx="6339840" cy="5325420"/>
          </a:xfrm>
        </p:spPr>
        <p:txBody>
          <a:bodyPr/>
          <a:lstStyle/>
          <a:p>
            <a:pPr rtl="0" fontAlgn="base"/>
            <a:r>
              <a:rPr lang="en-US" sz="1100" b="1" i="0" u="none" strike="noStrike" kern="1200">
                <a:solidFill>
                  <a:schemeClr val="tx1"/>
                </a:solidFill>
                <a:effectLst/>
                <a:latin typeface="Arial" panose="020B0604020202020204" pitchFamily="34" charset="0"/>
                <a:ea typeface="+mn-ea"/>
                <a:cs typeface="Arial" panose="020B0604020202020204" pitchFamily="34" charset="0"/>
              </a:rPr>
              <a:t>Opening</a:t>
            </a:r>
            <a:r>
              <a:rPr lang="en-US" sz="1100" b="0" i="0" kern="1200">
                <a:solidFill>
                  <a:schemeClr val="tx1"/>
                </a:solidFill>
                <a:effectLst/>
                <a:latin typeface="Arial" panose="020B0604020202020204" pitchFamily="34" charset="0"/>
                <a:ea typeface="+mn-ea"/>
                <a:cs typeface="Arial" panose="020B0604020202020204" pitchFamily="34" charset="0"/>
              </a:rPr>
              <a:t>​</a:t>
            </a:r>
            <a:br>
              <a:rPr lang="en-US" sz="1100" b="0" i="0" kern="1200">
                <a:solidFill>
                  <a:schemeClr val="tx1"/>
                </a:solidFill>
                <a:effectLst/>
                <a:latin typeface="Arial" panose="020B0604020202020204" pitchFamily="34" charset="0"/>
                <a:ea typeface="+mn-ea"/>
                <a:cs typeface="Arial" panose="020B0604020202020204" pitchFamily="34" charset="0"/>
              </a:rPr>
            </a:br>
            <a:r>
              <a:rPr lang="en-US" sz="1100" b="0" i="0" u="none" strike="noStrike" kern="1200">
                <a:solidFill>
                  <a:schemeClr val="tx1"/>
                </a:solidFill>
                <a:effectLst/>
                <a:latin typeface="Arial" panose="020B0604020202020204" pitchFamily="34" charset="0"/>
                <a:ea typeface="+mn-ea"/>
                <a:cs typeface="Arial" panose="020B0604020202020204" pitchFamily="34" charset="0"/>
              </a:rPr>
              <a:t>Dell ObjectScale is our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next‑generation S3 object storage platform</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and a companion to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Dell PowerScale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in the unstructured data portfolio. It’s built for customers who need to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process massive datasets</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reduce costs,</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and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strengthen data security</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with appliance‑based options on PowerEdge plus flexible as‑a‑service and software‑defined offerings. As organizations increasingly adopt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object storage as primary storage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ObjectScale represents a vital growth opportunity for Dell. Now in its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fourth generation</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it unifies a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proven ECS foundation</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with a modernized operating system in a single, cohesive ObjectScale product experience.</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1" i="0" u="none" strike="noStrike" kern="1200">
                <a:solidFill>
                  <a:schemeClr val="tx1"/>
                </a:solidFill>
                <a:effectLst/>
                <a:latin typeface="Arial" panose="020B0604020202020204" pitchFamily="34" charset="0"/>
                <a:ea typeface="+mn-ea"/>
                <a:cs typeface="Arial" panose="020B0604020202020204" pitchFamily="34" charset="0"/>
              </a:rPr>
              <a:t>Section 1: Trusted</a:t>
            </a:r>
            <a:r>
              <a:rPr lang="en-US" sz="1100" b="0" i="0" kern="1200">
                <a:solidFill>
                  <a:schemeClr val="tx1"/>
                </a:solidFill>
                <a:effectLst/>
                <a:latin typeface="Arial" panose="020B0604020202020204" pitchFamily="34" charset="0"/>
                <a:ea typeface="+mn-ea"/>
                <a:cs typeface="Arial" panose="020B0604020202020204" pitchFamily="34" charset="0"/>
              </a:rPr>
              <a:t>​</a:t>
            </a:r>
            <a:br>
              <a:rPr lang="en-US" sz="1100" b="0" i="0" kern="1200">
                <a:solidFill>
                  <a:schemeClr val="tx1"/>
                </a:solidFill>
                <a:effectLst/>
                <a:latin typeface="Arial" panose="020B0604020202020204" pitchFamily="34" charset="0"/>
                <a:ea typeface="+mn-ea"/>
                <a:cs typeface="Arial" panose="020B0604020202020204" pitchFamily="34" charset="0"/>
              </a:rPr>
            </a:br>
            <a:r>
              <a:rPr lang="en-US" sz="1100" b="0" i="0" u="none" strike="noStrike" kern="1200">
                <a:solidFill>
                  <a:schemeClr val="tx1"/>
                </a:solidFill>
                <a:effectLst/>
                <a:latin typeface="Arial" panose="020B0604020202020204" pitchFamily="34" charset="0"/>
                <a:ea typeface="+mn-ea"/>
                <a:cs typeface="Arial" panose="020B0604020202020204" pitchFamily="34" charset="0"/>
              </a:rPr>
              <a:t>Dell has a longstanding, trusted history of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innovation in object storage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Gartner has recognized ObjectScale as a Leader</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in unstructured storage Magic Quadrants for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10 consecutive years</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and channel solution providers named it a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2025 CRN Product of the Year</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Customers consistently tell us they choose Dell ObjectScale because it’s a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proven, globally deployed platform</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—more reliable and more scalable than other options—and because they trust Dell Technologies based on years of strong product performance, service and support.</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1" i="0" u="none" strike="noStrike" kern="1200">
                <a:solidFill>
                  <a:schemeClr val="tx1"/>
                </a:solidFill>
                <a:effectLst/>
                <a:latin typeface="Arial" panose="020B0604020202020204" pitchFamily="34" charset="0"/>
                <a:ea typeface="+mn-ea"/>
                <a:cs typeface="Arial" panose="020B0604020202020204" pitchFamily="34" charset="0"/>
              </a:rPr>
              <a:t>Section 2: Proven</a:t>
            </a:r>
            <a:r>
              <a:rPr lang="en-US" sz="1100" b="0" i="0" kern="1200">
                <a:solidFill>
                  <a:schemeClr val="tx1"/>
                </a:solidFill>
                <a:effectLst/>
                <a:latin typeface="Arial" panose="020B0604020202020204" pitchFamily="34" charset="0"/>
                <a:ea typeface="+mn-ea"/>
                <a:cs typeface="Arial" panose="020B0604020202020204" pitchFamily="34" charset="0"/>
              </a:rPr>
              <a:t>​</a:t>
            </a:r>
            <a:br>
              <a:rPr lang="en-US" sz="1100" b="0" i="0" kern="1200">
                <a:solidFill>
                  <a:schemeClr val="tx1"/>
                </a:solidFill>
                <a:effectLst/>
                <a:latin typeface="Arial" panose="020B0604020202020204" pitchFamily="34" charset="0"/>
                <a:ea typeface="+mn-ea"/>
                <a:cs typeface="Arial" panose="020B0604020202020204" pitchFamily="34" charset="0"/>
              </a:rPr>
            </a:br>
            <a:r>
              <a:rPr lang="en-US" sz="1100" b="0" i="0" u="none" strike="noStrike" kern="1200">
                <a:solidFill>
                  <a:schemeClr val="tx1"/>
                </a:solidFill>
                <a:effectLst/>
                <a:latin typeface="Arial" panose="020B0604020202020204" pitchFamily="34" charset="0"/>
                <a:ea typeface="+mn-ea"/>
                <a:cs typeface="Arial" panose="020B0604020202020204" pitchFamily="34" charset="0"/>
              </a:rPr>
              <a:t>With a diverse, global customer base, Dell continues to deliver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proven excellence in object storage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—serving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more than 5,000 customers worldwide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and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shipping over 17,000 exabytes</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to date. ObjectScale also integrates seamlessly with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more than 100 industry leaders</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including partners like </a:t>
            </a:r>
            <a:r>
              <a:rPr lang="en-US" sz="1100" b="0" i="0" u="none" strike="noStrike" kern="1200" err="1">
                <a:solidFill>
                  <a:schemeClr val="tx1"/>
                </a:solidFill>
                <a:effectLst/>
                <a:latin typeface="Arial" panose="020B0604020202020204" pitchFamily="34" charset="0"/>
                <a:ea typeface="+mn-ea"/>
                <a:cs typeface="Arial" panose="020B0604020202020204" pitchFamily="34" charset="0"/>
              </a:rPr>
              <a:t>Datadobi</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a:t>
            </a:r>
            <a:r>
              <a:rPr lang="en-US" sz="1100" b="0" i="0" u="none" strike="noStrike" kern="1200" err="1">
                <a:solidFill>
                  <a:schemeClr val="tx1"/>
                </a:solidFill>
                <a:effectLst/>
                <a:latin typeface="Arial" panose="020B0604020202020204" pitchFamily="34" charset="0"/>
                <a:ea typeface="+mn-ea"/>
                <a:cs typeface="Arial" panose="020B0604020202020204" pitchFamily="34" charset="0"/>
              </a:rPr>
              <a:t>Diskover</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Starburst, and </a:t>
            </a:r>
            <a:r>
              <a:rPr lang="en-US" sz="1100" b="0" i="0" u="none" strike="noStrike" kern="1200" err="1">
                <a:solidFill>
                  <a:schemeClr val="tx1"/>
                </a:solidFill>
                <a:effectLst/>
                <a:latin typeface="Arial" panose="020B0604020202020204" pitchFamily="34" charset="0"/>
                <a:ea typeface="+mn-ea"/>
                <a:cs typeface="Arial" panose="020B0604020202020204" pitchFamily="34" charset="0"/>
              </a:rPr>
              <a:t>Superna</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Together, these validations and integrations significantly enhance data management, helping customers unlock more value from their object data, extract deeper insights and reach their strategic goals faster.</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1" i="0" u="none" strike="noStrike" kern="1200">
                <a:solidFill>
                  <a:schemeClr val="tx1"/>
                </a:solidFill>
                <a:effectLst/>
                <a:latin typeface="Arial" panose="020B0604020202020204" pitchFamily="34" charset="0"/>
                <a:ea typeface="+mn-ea"/>
                <a:cs typeface="Arial" panose="020B0604020202020204" pitchFamily="34" charset="0"/>
              </a:rPr>
              <a:t>Section 3: Outpacing Rivals</a:t>
            </a:r>
            <a:r>
              <a:rPr lang="en-US" sz="1100" b="0" i="0" kern="1200">
                <a:solidFill>
                  <a:schemeClr val="tx1"/>
                </a:solidFill>
                <a:effectLst/>
                <a:latin typeface="Arial" panose="020B0604020202020204" pitchFamily="34" charset="0"/>
                <a:ea typeface="+mn-ea"/>
                <a:cs typeface="Arial" panose="020B0604020202020204" pitchFamily="34" charset="0"/>
              </a:rPr>
              <a:t>​</a:t>
            </a:r>
            <a:br>
              <a:rPr lang="en-US" sz="1100" b="0" i="0" kern="1200">
                <a:solidFill>
                  <a:schemeClr val="tx1"/>
                </a:solidFill>
                <a:effectLst/>
                <a:latin typeface="Arial" panose="020B0604020202020204" pitchFamily="34" charset="0"/>
                <a:ea typeface="+mn-ea"/>
                <a:cs typeface="Arial" panose="020B0604020202020204" pitchFamily="34" charset="0"/>
              </a:rPr>
            </a:br>
            <a:r>
              <a:rPr lang="en-US" sz="1100" b="0" i="0" u="none" strike="noStrike" kern="1200">
                <a:solidFill>
                  <a:schemeClr val="tx1"/>
                </a:solidFill>
                <a:effectLst/>
                <a:latin typeface="Arial" panose="020B0604020202020204" pitchFamily="34" charset="0"/>
                <a:ea typeface="+mn-ea"/>
                <a:cs typeface="Arial" panose="020B0604020202020204" pitchFamily="34" charset="0"/>
              </a:rPr>
              <a:t>ObjectScale doesn’t just compete in the object storage market—</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it leads it</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It delivers the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world’s highest performance for object storage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paired with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industry‑leading cyber resilience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to keep critical data protected. Customers can achieve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up to 76% lower total cost of ownership</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versus public cloud options, while one of the highest levels of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S3 compatibility</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on the market helps ensure their cloud‑native applications integrate smoothly and run without disruption.</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1" i="0" u="none" strike="noStrike" kern="1200">
                <a:solidFill>
                  <a:schemeClr val="tx1"/>
                </a:solidFill>
                <a:effectLst/>
                <a:latin typeface="Arial" panose="020B0604020202020204" pitchFamily="34" charset="0"/>
                <a:ea typeface="+mn-ea"/>
                <a:cs typeface="Arial" panose="020B0604020202020204" pitchFamily="34" charset="0"/>
              </a:rPr>
              <a:t>Section 4: Rapid Innovation</a:t>
            </a:r>
            <a:r>
              <a:rPr lang="en-US" sz="1100" b="0" i="0" kern="1200">
                <a:solidFill>
                  <a:schemeClr val="tx1"/>
                </a:solidFill>
                <a:effectLst/>
                <a:latin typeface="Arial" panose="020B0604020202020204" pitchFamily="34" charset="0"/>
                <a:ea typeface="+mn-ea"/>
                <a:cs typeface="Arial" panose="020B0604020202020204" pitchFamily="34" charset="0"/>
              </a:rPr>
              <a:t>​</a:t>
            </a:r>
            <a:br>
              <a:rPr lang="en-US" sz="1100" b="0" i="0" kern="1200">
                <a:solidFill>
                  <a:schemeClr val="tx1"/>
                </a:solidFill>
                <a:effectLst/>
                <a:latin typeface="Arial" panose="020B0604020202020204" pitchFamily="34" charset="0"/>
                <a:ea typeface="+mn-ea"/>
                <a:cs typeface="Arial" panose="020B0604020202020204" pitchFamily="34" charset="0"/>
              </a:rPr>
            </a:br>
            <a:r>
              <a:rPr lang="en-US" sz="1100" b="0" i="0" u="none" strike="noStrike" kern="1200">
                <a:solidFill>
                  <a:schemeClr val="tx1"/>
                </a:solidFill>
                <a:effectLst/>
                <a:latin typeface="Arial" panose="020B0604020202020204" pitchFamily="34" charset="0"/>
                <a:ea typeface="+mn-ea"/>
                <a:cs typeface="Arial" panose="020B0604020202020204" pitchFamily="34" charset="0"/>
              </a:rPr>
              <a:t>Our commitment to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continuous innovation</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helps organizations stay ahead in a fast‑moving AI landscape. ObjectScale advances AI workloads with technologies like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S3 over RDMA</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and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KV Cache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plus a new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software‑defined option on qualified Dell PowerEdge servers</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for big AI. It’s also optimized for appliance deployments, using a hybrid mix of PowerEdge‑based HDD and SSD to store and process massive datasets with greater scalability, resilience, and performance—ideal for AI data lakes. The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ObjectScale XF960 all‑flash appliance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adds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QLC drives up to 61TB</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for exceptional density, and ObjectScale now also powers a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cloud object storage as‑a‑service offering with Wasabi</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combining enterprise‑grade capabilities with the scalability and flexibility of the public cloud.</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1" i="0" u="none" strike="noStrike" kern="1200">
                <a:solidFill>
                  <a:schemeClr val="tx1"/>
                </a:solidFill>
                <a:effectLst/>
                <a:latin typeface="Arial" panose="020B0604020202020204" pitchFamily="34" charset="0"/>
                <a:ea typeface="+mn-ea"/>
                <a:cs typeface="Arial" panose="020B0604020202020204" pitchFamily="34" charset="0"/>
              </a:rPr>
              <a:t>Section 5: The ObjectScale Advantage</a:t>
            </a:r>
            <a:r>
              <a:rPr lang="en-US" sz="1100" b="0" i="0" kern="1200">
                <a:solidFill>
                  <a:schemeClr val="tx1"/>
                </a:solidFill>
                <a:effectLst/>
                <a:latin typeface="Arial" panose="020B0604020202020204" pitchFamily="34" charset="0"/>
                <a:ea typeface="+mn-ea"/>
                <a:cs typeface="Arial" panose="020B0604020202020204" pitchFamily="34" charset="0"/>
              </a:rPr>
              <a:t>​</a:t>
            </a:r>
            <a:br>
              <a:rPr lang="en-US" sz="1100" b="0" i="0" kern="1200">
                <a:solidFill>
                  <a:schemeClr val="tx1"/>
                </a:solidFill>
                <a:effectLst/>
                <a:latin typeface="Arial" panose="020B0604020202020204" pitchFamily="34" charset="0"/>
                <a:ea typeface="+mn-ea"/>
                <a:cs typeface="Arial" panose="020B0604020202020204" pitchFamily="34" charset="0"/>
              </a:rPr>
            </a:br>
            <a:r>
              <a:rPr lang="en-US" sz="1100" b="0" i="0" u="none" strike="noStrike" kern="1200">
                <a:solidFill>
                  <a:schemeClr val="tx1"/>
                </a:solidFill>
                <a:effectLst/>
                <a:latin typeface="Arial" panose="020B0604020202020204" pitchFamily="34" charset="0"/>
                <a:ea typeface="+mn-ea"/>
                <a:cs typeface="Arial" panose="020B0604020202020204" pitchFamily="34" charset="0"/>
              </a:rPr>
              <a:t>ObjectScale gives your customers a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unique advantage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by delivering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massive scalability</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for continuously growing datasets, scaling S3 storage up to exabytes while seamlessly ingesting data from S3 and other protocols to support modern, cloud‑native applications. Its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fourth‑generation operating system</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drives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extreme efficiency</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and helps future‑proof your customers’ investments, while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all‑flash appliances</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provide the fastest object performance. Built on a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zero‑trust architecture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with data‑at‑rest encryption, strong consistency, and fault tolerance, ObjectScale is secure to the core. It also delivers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unmatched economics</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with cost‑optimized options across HDD, all‑flash and as‑a‑service consumption models, and simplifies unstructured data management by enabling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advanced searchability and deeper insights</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across massive data sets.</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1" i="0" u="none" strike="noStrike" kern="1200">
                <a:solidFill>
                  <a:schemeClr val="tx1"/>
                </a:solidFill>
                <a:effectLst/>
                <a:latin typeface="Arial" panose="020B0604020202020204" pitchFamily="34" charset="0"/>
                <a:ea typeface="+mn-ea"/>
                <a:cs typeface="Arial" panose="020B0604020202020204" pitchFamily="34" charset="0"/>
              </a:rPr>
              <a:t>Section 6: Storage Engine for the Dell AI Factory</a:t>
            </a:r>
            <a:r>
              <a:rPr lang="en-US" sz="1100" b="0" i="0" kern="1200">
                <a:solidFill>
                  <a:schemeClr val="tx1"/>
                </a:solidFill>
                <a:effectLst/>
                <a:latin typeface="Arial" panose="020B0604020202020204" pitchFamily="34" charset="0"/>
                <a:ea typeface="+mn-ea"/>
                <a:cs typeface="Arial" panose="020B0604020202020204" pitchFamily="34" charset="0"/>
              </a:rPr>
              <a:t>​</a:t>
            </a:r>
            <a:br>
              <a:rPr lang="en-US" sz="1100" b="0" i="0" kern="1200">
                <a:solidFill>
                  <a:schemeClr val="tx1"/>
                </a:solidFill>
                <a:effectLst/>
                <a:latin typeface="Arial" panose="020B0604020202020204" pitchFamily="34" charset="0"/>
                <a:ea typeface="+mn-ea"/>
                <a:cs typeface="Arial" panose="020B0604020202020204" pitchFamily="34" charset="0"/>
              </a:rPr>
            </a:br>
            <a:r>
              <a:rPr lang="en-US" sz="1100" b="0" i="0" u="none" strike="noStrike" kern="1200">
                <a:solidFill>
                  <a:schemeClr val="tx1"/>
                </a:solidFill>
                <a:effectLst/>
                <a:latin typeface="Arial" panose="020B0604020202020204" pitchFamily="34" charset="0"/>
                <a:ea typeface="+mn-ea"/>
                <a:cs typeface="Arial" panose="020B0604020202020204" pitchFamily="34" charset="0"/>
              </a:rPr>
              <a:t>As the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S3‑native object Storage Engine in the Dell AI Factory</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ObjectScale takes those strengths and focuses them on AI. It handles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massive datasets at the lowest TCO</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so customers can keep scaling training and inference without exceeding their budget, and it delivers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fast object performance for AI training and checkpointing</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to keep GPUs fully utilized. ObjectScale ingests data seamlessly from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S3 and other protocols</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so existing data pipelines just work, and it does all of this on a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zero‑trust, cloud‑native architecture</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that protects data end‑to‑end and is built for modern, distributed applications.</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1" i="0" u="none" strike="noStrike" kern="1200">
                <a:solidFill>
                  <a:schemeClr val="tx1"/>
                </a:solidFill>
                <a:effectLst/>
                <a:latin typeface="Arial" panose="020B0604020202020204" pitchFamily="34" charset="0"/>
                <a:ea typeface="+mn-ea"/>
                <a:cs typeface="Arial" panose="020B0604020202020204" pitchFamily="34" charset="0"/>
              </a:rPr>
              <a:t>Close</a:t>
            </a:r>
            <a:r>
              <a:rPr lang="en-US" sz="1100" b="0" i="0" kern="1200">
                <a:solidFill>
                  <a:schemeClr val="tx1"/>
                </a:solidFill>
                <a:effectLst/>
                <a:latin typeface="Arial" panose="020B0604020202020204" pitchFamily="34" charset="0"/>
                <a:ea typeface="+mn-ea"/>
                <a:cs typeface="Arial" panose="020B0604020202020204" pitchFamily="34" charset="0"/>
              </a:rPr>
              <a:t>​</a:t>
            </a:r>
            <a:br>
              <a:rPr lang="en-US" sz="1100" b="0" i="0" kern="1200">
                <a:solidFill>
                  <a:schemeClr val="tx1"/>
                </a:solidFill>
                <a:effectLst/>
                <a:latin typeface="Arial" panose="020B0604020202020204" pitchFamily="34" charset="0"/>
                <a:ea typeface="+mn-ea"/>
                <a:cs typeface="Arial" panose="020B0604020202020204" pitchFamily="34" charset="0"/>
              </a:rPr>
            </a:br>
            <a:r>
              <a:rPr lang="en-US" sz="1100" b="0" i="0" u="none" strike="noStrike" kern="1200">
                <a:solidFill>
                  <a:schemeClr val="tx1"/>
                </a:solidFill>
                <a:effectLst/>
                <a:latin typeface="Arial" panose="020B0604020202020204" pitchFamily="34" charset="0"/>
                <a:ea typeface="+mn-ea"/>
                <a:cs typeface="Arial" panose="020B0604020202020204" pitchFamily="34" charset="0"/>
              </a:rPr>
              <a:t>ObjectScale and PowerScale together give you a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powerful edge in every AI Factory opportunity</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—two </a:t>
            </a:r>
            <a:r>
              <a:rPr lang="en-US" sz="1100" b="1" i="0" u="none" strike="noStrike" kern="1200">
                <a:solidFill>
                  <a:schemeClr val="tx1"/>
                </a:solidFill>
                <a:effectLst/>
                <a:latin typeface="Arial" panose="020B0604020202020204" pitchFamily="34" charset="0"/>
                <a:ea typeface="+mn-ea"/>
                <a:cs typeface="Arial" panose="020B0604020202020204" pitchFamily="34" charset="0"/>
              </a:rPr>
              <a:t>complementary storage engines</a:t>
            </a:r>
            <a:r>
              <a:rPr lang="en-US" sz="1100" b="0" i="0" u="none" strike="noStrike" kern="1200">
                <a:solidFill>
                  <a:schemeClr val="tx1"/>
                </a:solidFill>
                <a:effectLst/>
                <a:latin typeface="Arial" panose="020B0604020202020204" pitchFamily="34" charset="0"/>
                <a:ea typeface="+mn-ea"/>
                <a:cs typeface="Arial" panose="020B0604020202020204" pitchFamily="34" charset="0"/>
              </a:rPr>
              <a:t> that let customers scale their data and AI with confidence. Let’s take that story to market and win.</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1" i="0" u="none" strike="noStrike" kern="1200">
                <a:solidFill>
                  <a:schemeClr val="tx1"/>
                </a:solidFill>
                <a:effectLst/>
                <a:latin typeface="Arial" panose="020B0604020202020204" pitchFamily="34" charset="0"/>
                <a:ea typeface="+mn-ea"/>
                <a:cs typeface="Arial" panose="020B0604020202020204" pitchFamily="34" charset="0"/>
              </a:rPr>
              <a:t>*******************************</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u="none" strike="noStrike" kern="1200">
                <a:solidFill>
                  <a:schemeClr val="tx1"/>
                </a:solidFill>
                <a:effectLst/>
                <a:latin typeface="Arial" panose="020B0604020202020204" pitchFamily="34" charset="0"/>
                <a:ea typeface="+mn-ea"/>
                <a:cs typeface="Arial" panose="020B0604020202020204" pitchFamily="34" charset="0"/>
              </a:rPr>
              <a:t>1 Based on Dell internal analysis of publicly available data as of Mar. 2025. Dell performance is based on large object read throughput per node and cluster configurations configured with ObjectScale XF960 and Ethernet networking. Actual results may vary. </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u="none" strike="noStrike" kern="1200">
                <a:solidFill>
                  <a:schemeClr val="tx1"/>
                </a:solidFill>
                <a:effectLst/>
                <a:latin typeface="Arial" panose="020B0604020202020204" pitchFamily="34" charset="0"/>
                <a:ea typeface="+mn-ea"/>
                <a:cs typeface="Arial" panose="020B0604020202020204" pitchFamily="34" charset="0"/>
              </a:rPr>
              <a:t>2 Based on Dell analysis comparing cyber-security software capabilities offered for Dell ObjectScale vs. competitive products, Mar. 2025.</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u="none" strike="noStrike" kern="1200">
                <a:solidFill>
                  <a:schemeClr val="tx1"/>
                </a:solidFill>
                <a:effectLst/>
                <a:latin typeface="Arial" panose="020B0604020202020204" pitchFamily="34" charset="0"/>
                <a:ea typeface="+mn-ea"/>
                <a:cs typeface="Arial" panose="020B0604020202020204" pitchFamily="34" charset="0"/>
              </a:rPr>
              <a:t>3 ESG Economic Validation, Economic Benefit Analysis of On-premises Object Storage versus Public Cloud, by Tony Palmer, June 2022.</a:t>
            </a:r>
            <a:r>
              <a:rPr lang="en-US" sz="1100" b="0" i="0" kern="1200">
                <a:solidFill>
                  <a:schemeClr val="tx1"/>
                </a:solidFill>
                <a:effectLst/>
                <a:latin typeface="Arial" panose="020B0604020202020204" pitchFamily="34" charset="0"/>
                <a:ea typeface="+mn-ea"/>
                <a:cs typeface="Arial" panose="020B0604020202020204" pitchFamily="34" charset="0"/>
              </a:rPr>
              <a:t>​</a:t>
            </a:r>
          </a:p>
          <a:p>
            <a:pPr rtl="0" fontAlgn="base"/>
            <a:r>
              <a:rPr lang="en-US" sz="1100" b="0" i="0" u="none" strike="noStrike" kern="1200">
                <a:solidFill>
                  <a:schemeClr val="tx1"/>
                </a:solidFill>
                <a:effectLst/>
                <a:latin typeface="Arial" panose="020B0604020202020204" pitchFamily="34" charset="0"/>
                <a:ea typeface="+mn-ea"/>
                <a:cs typeface="Arial" panose="020B0604020202020204" pitchFamily="34" charset="0"/>
              </a:rPr>
              <a:t>4 Based on Dell internal analysis of publicly available information on S3 API commands supported, Oct. 2024.</a:t>
            </a:r>
            <a:endParaRPr lang="en-US" sz="1100" b="0" i="0" kern="1200">
              <a:solidFill>
                <a:schemeClr val="tx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21620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EB39D-31AD-82A2-5186-AAC17F740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A22298-35A6-E9AF-F43E-C5699404C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2952CB-8114-AECC-FE57-105A6F31AFDF}"/>
              </a:ext>
            </a:extLst>
          </p:cNvPr>
          <p:cNvSpPr>
            <a:spLocks noGrp="1"/>
          </p:cNvSpPr>
          <p:nvPr>
            <p:ph type="body" idx="1"/>
          </p:nvPr>
        </p:nvSpPr>
        <p:spPr/>
        <p:txBody>
          <a:bodyPr/>
          <a:lstStyle/>
          <a:p>
            <a:pPr algn="l">
              <a:lnSpc>
                <a:spcPts val="1800"/>
              </a:lnSpc>
              <a:buNone/>
            </a:pPr>
            <a:r>
              <a:rPr lang="en-US" b="0" i="0">
                <a:solidFill>
                  <a:srgbClr val="000000"/>
                </a:solidFill>
                <a:effectLst/>
                <a:latin typeface="Diatype"/>
              </a:rPr>
              <a:t>As IT demands grow, mixed vendor environments often lead to unnecessary complexity, inefficiencies, and costly integration challenges. Dell Technologies simplifies this with a unified, end-to-end approach, bridging gaps, streamlining operations, and aligning IT infrastructure with evolving business needs. </a:t>
            </a:r>
          </a:p>
          <a:p>
            <a:pPr algn="l">
              <a:lnSpc>
                <a:spcPts val="1800"/>
              </a:lnSpc>
              <a:buNone/>
            </a:pPr>
            <a:endParaRPr lang="en-US" b="0" i="0">
              <a:solidFill>
                <a:srgbClr val="000000"/>
              </a:solidFill>
              <a:effectLst/>
              <a:latin typeface="Diatype"/>
            </a:endParaRPr>
          </a:p>
          <a:p>
            <a:pPr algn="l">
              <a:lnSpc>
                <a:spcPts val="1800"/>
              </a:lnSpc>
              <a:buNone/>
            </a:pPr>
            <a:r>
              <a:rPr lang="en-US" b="0" i="0">
                <a:solidFill>
                  <a:srgbClr val="000000"/>
                </a:solidFill>
                <a:effectLst/>
                <a:latin typeface="Diatype"/>
              </a:rPr>
              <a:t>As a strategic partner—not just a storage vendor—we deliver consistent, reliable, and tailored solutions to help you simplify IT, drive innovation, and achieve impactful results through our:</a:t>
            </a:r>
          </a:p>
          <a:p>
            <a:pPr algn="l">
              <a:lnSpc>
                <a:spcPts val="1800"/>
              </a:lnSpc>
              <a:buNone/>
            </a:pPr>
            <a:endParaRPr lang="en-US" b="0" i="0">
              <a:solidFill>
                <a:srgbClr val="000000"/>
              </a:solidFill>
              <a:effectLst/>
              <a:latin typeface="Diatype"/>
            </a:endParaRPr>
          </a:p>
          <a:p>
            <a:pPr marL="171450" indent="-171450" algn="l">
              <a:lnSpc>
                <a:spcPts val="1800"/>
              </a:lnSpc>
              <a:buFont typeface="Arial" panose="020B0604020202020204" pitchFamily="34" charset="0"/>
              <a:buChar char="•"/>
            </a:pPr>
            <a:r>
              <a:rPr lang="en-US" b="1" i="0">
                <a:solidFill>
                  <a:srgbClr val="000000"/>
                </a:solidFill>
                <a:effectLst/>
                <a:latin typeface="Diatype"/>
              </a:rPr>
              <a:t>End-to-end solutions: </a:t>
            </a:r>
            <a:r>
              <a:rPr lang="en-US" b="0" i="0">
                <a:solidFill>
                  <a:srgbClr val="000000"/>
                </a:solidFill>
                <a:effectLst/>
                <a:latin typeface="Diatype"/>
              </a:rPr>
              <a:t>We provide tailored, end-to-end solutions that not only meet your immediate IT needs but also position your organization to thrive in an increasingly dynamic and competitive world. </a:t>
            </a:r>
            <a:r>
              <a:rPr lang="en-US">
                <a:effectLst/>
              </a:rPr>
              <a:t>From storage to networking and servers, we provide seamless integration, centralized management, and solutions designed to optimize efficiency while maximizing your ROI. </a:t>
            </a:r>
          </a:p>
          <a:p>
            <a:pPr marL="171450" indent="-171450" algn="l">
              <a:lnSpc>
                <a:spcPts val="1800"/>
              </a:lnSpc>
              <a:buFont typeface="Arial" panose="020B0604020202020204" pitchFamily="34" charset="0"/>
              <a:buChar char="•"/>
            </a:pPr>
            <a:r>
              <a:rPr lang="en-US" b="1">
                <a:effectLst/>
              </a:rPr>
              <a:t>Efficient resources: </a:t>
            </a:r>
            <a:r>
              <a:rPr lang="en-US" b="0" i="0">
                <a:solidFill>
                  <a:srgbClr val="000000"/>
                </a:solidFill>
                <a:effectLst/>
                <a:latin typeface="Diatype"/>
              </a:rPr>
              <a:t>Our solutions optimize workloads and scale resources dynamically, so you only use what you need. This approach reduces waste, cuts costs, and ensures your infrastructure grows efficiently as your business evolves.</a:t>
            </a:r>
          </a:p>
          <a:p>
            <a:pPr marL="171450" indent="-171450" algn="l">
              <a:lnSpc>
                <a:spcPts val="1800"/>
              </a:lnSpc>
              <a:buFont typeface="Arial" panose="020B0604020202020204" pitchFamily="34" charset="0"/>
              <a:buChar char="•"/>
            </a:pPr>
            <a:r>
              <a:rPr lang="en-US" b="1" i="0">
                <a:solidFill>
                  <a:srgbClr val="000000"/>
                </a:solidFill>
                <a:effectLst/>
                <a:latin typeface="Diatype"/>
              </a:rPr>
              <a:t>Reliable integrations: </a:t>
            </a:r>
            <a:r>
              <a:rPr lang="en-US" b="0" i="0">
                <a:solidFill>
                  <a:srgbClr val="000000"/>
                </a:solidFill>
                <a:effectLst/>
                <a:latin typeface="Diatype"/>
              </a:rPr>
              <a:t>We support an open ecosystem that easily integrates with existing platforms, public clouds, and SaaS environments. With hypervisor-agnostic, API-driven technologies, we ensure seamless operations and reliable performance across your IT infrastructure.</a:t>
            </a:r>
          </a:p>
          <a:p>
            <a:pPr marL="171450" indent="-171450" algn="l">
              <a:lnSpc>
                <a:spcPts val="1800"/>
              </a:lnSpc>
              <a:buFont typeface="Arial" panose="020B0604020202020204" pitchFamily="34" charset="0"/>
              <a:buChar char="•"/>
            </a:pPr>
            <a:r>
              <a:rPr lang="en-US" b="1" i="0">
                <a:solidFill>
                  <a:srgbClr val="000000"/>
                </a:solidFill>
                <a:effectLst/>
                <a:latin typeface="Diatype"/>
              </a:rPr>
              <a:t>Simplified management: </a:t>
            </a:r>
            <a:r>
              <a:rPr lang="en-US" b="0" i="0">
                <a:solidFill>
                  <a:srgbClr val="000000"/>
                </a:solidFill>
                <a:effectLst/>
                <a:latin typeface="Diatype"/>
              </a:rPr>
              <a:t>Dell simplifies IT management with centralized tools that unify operations. Automation reduces manual tasks, letting your team focus on driving innovation instead of handling day-to-day complexities.</a:t>
            </a:r>
          </a:p>
          <a:p>
            <a:pPr marL="171450" indent="-171450" algn="l">
              <a:lnSpc>
                <a:spcPts val="1800"/>
              </a:lnSpc>
              <a:buFont typeface="Arial" panose="020B0604020202020204" pitchFamily="34" charset="0"/>
              <a:buChar char="•"/>
            </a:pPr>
            <a:r>
              <a:rPr lang="en-US" b="1" i="0">
                <a:solidFill>
                  <a:srgbClr val="000000"/>
                </a:solidFill>
                <a:effectLst/>
                <a:latin typeface="Diatype"/>
              </a:rPr>
              <a:t>Reduced costs: </a:t>
            </a:r>
            <a:r>
              <a:rPr lang="en-US" b="0" i="0">
                <a:solidFill>
                  <a:srgbClr val="000000"/>
                </a:solidFill>
                <a:effectLst/>
                <a:latin typeface="Diatype"/>
              </a:rPr>
              <a:t>Our solutions are designed to maximize ROI by eliminating redundant resources and helping you pay only for what you need. This means lower costs without sacrificing performance.</a:t>
            </a:r>
            <a:endParaRPr lang="en-US">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ffectLst/>
            </a:endParaRPr>
          </a:p>
          <a:p>
            <a:endParaRPr lang="en-US"/>
          </a:p>
        </p:txBody>
      </p:sp>
      <p:sp>
        <p:nvSpPr>
          <p:cNvPr id="4" name="Slide Number Placeholder 3">
            <a:extLst>
              <a:ext uri="{FF2B5EF4-FFF2-40B4-BE49-F238E27FC236}">
                <a16:creationId xmlns:a16="http://schemas.microsoft.com/office/drawing/2014/main" id="{2007AD5F-9B04-D222-CECA-D97DBC8DB38B}"/>
              </a:ext>
            </a:extLst>
          </p:cNvPr>
          <p:cNvSpPr>
            <a:spLocks noGrp="1"/>
          </p:cNvSpPr>
          <p:nvPr>
            <p:ph type="sldNum" sz="quarter" idx="5"/>
          </p:nvPr>
        </p:nvSpPr>
        <p:spPr/>
        <p:txBody>
          <a:bodyPr/>
          <a:lstStyle/>
          <a:p>
            <a:fld id="{46743F8F-83C4-4F49-AE39-D06579483466}" type="slidenum">
              <a:rPr lang="en-US" smtClean="0"/>
              <a:t>7</a:t>
            </a:fld>
            <a:endParaRPr lang="en-US"/>
          </a:p>
        </p:txBody>
      </p:sp>
    </p:spTree>
    <p:extLst>
      <p:ext uri="{BB962C8B-B14F-4D97-AF65-F5344CB8AC3E}">
        <p14:creationId xmlns:p14="http://schemas.microsoft.com/office/powerpoint/2010/main" val="9668223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a:lnSpc>
                <a:spcPct val="100000"/>
              </a:lnSpc>
              <a:spcBef>
                <a:spcPts val="0"/>
              </a:spcBef>
              <a:spcAft>
                <a:spcPts val="0"/>
              </a:spcAft>
              <a:buClrTx/>
              <a:buSzTx/>
              <a:buFontTx/>
              <a:buNone/>
              <a:tabLst/>
              <a:defRPr/>
            </a:pPr>
            <a:r>
              <a:rPr lang="en-US" sz="1100" b="1">
                <a:latin typeface="+mj-lt"/>
                <a:cs typeface="Arial"/>
              </a:rPr>
              <a:t>[Emirates Customer Story ft </a:t>
            </a:r>
            <a:r>
              <a:rPr lang="en-US" sz="1100" b="1" err="1">
                <a:latin typeface="+mj-lt"/>
                <a:cs typeface="Arial"/>
              </a:rPr>
              <a:t>ObjectScale</a:t>
            </a:r>
            <a:r>
              <a:rPr lang="en-US" sz="1100" b="1">
                <a:latin typeface="+mj-lt"/>
                <a:cs typeface="Arial"/>
              </a:rPr>
              <a:t>]</a:t>
            </a:r>
          </a:p>
          <a:p>
            <a:pPr marL="0" marR="0" lvl="0" indent="0" algn="l" defTabSz="685800">
              <a:lnSpc>
                <a:spcPct val="100000"/>
              </a:lnSpc>
              <a:spcBef>
                <a:spcPts val="0"/>
              </a:spcBef>
              <a:spcAft>
                <a:spcPts val="0"/>
              </a:spcAft>
              <a:buClrTx/>
              <a:buSzTx/>
              <a:buFontTx/>
              <a:buNone/>
              <a:tabLst/>
              <a:defRPr/>
            </a:pPr>
            <a:endParaRPr lang="en-US" sz="1100" b="1">
              <a:latin typeface="+mj-lt"/>
              <a:cs typeface="Arial"/>
            </a:endParaRPr>
          </a:p>
          <a:p>
            <a:pPr marL="0" marR="0" lvl="0" indent="0" algn="l" defTabSz="685800">
              <a:lnSpc>
                <a:spcPct val="100000"/>
              </a:lnSpc>
              <a:spcBef>
                <a:spcPts val="0"/>
              </a:spcBef>
              <a:spcAft>
                <a:spcPts val="0"/>
              </a:spcAft>
              <a:buClrTx/>
              <a:buSzTx/>
              <a:buFontTx/>
              <a:buNone/>
              <a:tabLst/>
              <a:defRPr/>
            </a:pPr>
            <a:r>
              <a:rPr lang="en-US" sz="1100" b="1">
                <a:latin typeface="+mj-lt"/>
                <a:cs typeface="Arial"/>
              </a:rPr>
              <a:t>Situation: </a:t>
            </a:r>
          </a:p>
          <a:p>
            <a:pPr marL="228594" indent="-228594">
              <a:spcAft>
                <a:spcPts val="1600"/>
              </a:spcAft>
              <a:buFont typeface="Arial" panose="020B0604020202020204" pitchFamily="34" charset="0"/>
              <a:buChar char="•"/>
              <a:defRPr/>
            </a:pPr>
            <a:r>
              <a:rPr lang="en-US" sz="1100">
                <a:solidFill>
                  <a:srgbClr val="0D2155"/>
                </a:solidFill>
                <a:latin typeface="Arial"/>
              </a:rPr>
              <a:t>Aging infrastructure hindering innovation and best-in-class customer service</a:t>
            </a:r>
          </a:p>
          <a:p>
            <a:pPr marL="228594" indent="-228594">
              <a:spcAft>
                <a:spcPts val="1600"/>
              </a:spcAft>
              <a:buFont typeface="Arial" panose="020B0604020202020204" pitchFamily="34" charset="0"/>
              <a:buChar char="•"/>
              <a:defRPr/>
            </a:pPr>
            <a:r>
              <a:rPr lang="en-US" sz="1100">
                <a:solidFill>
                  <a:srgbClr val="0D2155"/>
                </a:solidFill>
                <a:latin typeface="Arial"/>
              </a:rPr>
              <a:t>Limited scale to meet evolving customer demands and greater regulatory requirements</a:t>
            </a:r>
          </a:p>
          <a:p>
            <a:pPr marL="0" marR="0" lvl="0" indent="0" algn="l" defTabSz="685800">
              <a:lnSpc>
                <a:spcPct val="100000"/>
              </a:lnSpc>
              <a:spcBef>
                <a:spcPts val="0"/>
              </a:spcBef>
              <a:spcAft>
                <a:spcPts val="0"/>
              </a:spcAft>
              <a:buClrTx/>
              <a:buSzTx/>
              <a:buFontTx/>
              <a:buNone/>
              <a:tabLst/>
              <a:defRPr/>
            </a:pPr>
            <a:endParaRPr lang="en-US" sz="1100" b="1">
              <a:latin typeface="+mj-lt"/>
              <a:cs typeface="Arial"/>
            </a:endParaRPr>
          </a:p>
          <a:p>
            <a:pPr marL="0" marR="0" lvl="0" indent="0" algn="l" defTabSz="685800">
              <a:lnSpc>
                <a:spcPct val="100000"/>
              </a:lnSpc>
              <a:spcBef>
                <a:spcPts val="0"/>
              </a:spcBef>
              <a:spcAft>
                <a:spcPts val="0"/>
              </a:spcAft>
              <a:buClrTx/>
              <a:buSzTx/>
              <a:buFontTx/>
              <a:buNone/>
              <a:tabLst/>
              <a:defRPr/>
            </a:pPr>
            <a:r>
              <a:rPr lang="en-US" sz="1100" b="1" err="1">
                <a:latin typeface="+mj-lt"/>
                <a:cs typeface="Arial"/>
              </a:rPr>
              <a:t>ObjectScale</a:t>
            </a:r>
            <a:r>
              <a:rPr lang="en-US" sz="1100" b="1">
                <a:latin typeface="+mj-lt"/>
                <a:cs typeface="Arial"/>
              </a:rPr>
              <a:t> Results: </a:t>
            </a:r>
          </a:p>
          <a:p>
            <a:pPr marL="228594" indent="-228594">
              <a:spcAft>
                <a:spcPts val="1600"/>
              </a:spcAft>
              <a:buFont typeface="Arial" panose="020B0604020202020204" pitchFamily="34" charset="0"/>
              <a:buChar char="•"/>
              <a:defRPr/>
            </a:pPr>
            <a:r>
              <a:rPr lang="en-US" sz="1100">
                <a:solidFill>
                  <a:srgbClr val="0D2155"/>
                </a:solidFill>
                <a:latin typeface="Arial"/>
              </a:rPr>
              <a:t>Near-infinite ability to scale </a:t>
            </a:r>
          </a:p>
          <a:p>
            <a:pPr marL="228594" indent="-228594">
              <a:spcAft>
                <a:spcPts val="1600"/>
              </a:spcAft>
              <a:buFont typeface="Arial" panose="020B0604020202020204" pitchFamily="34" charset="0"/>
              <a:buChar char="•"/>
              <a:defRPr/>
            </a:pPr>
            <a:r>
              <a:rPr lang="en-US" sz="1100">
                <a:solidFill>
                  <a:srgbClr val="0D2155"/>
                </a:solidFill>
                <a:latin typeface="Arial"/>
              </a:rPr>
              <a:t>80% boost in workload efficiency on </a:t>
            </a:r>
            <a:r>
              <a:rPr lang="en-US" sz="1100" err="1">
                <a:solidFill>
                  <a:srgbClr val="0D2155"/>
                </a:solidFill>
                <a:latin typeface="Arial"/>
              </a:rPr>
              <a:t>ObjectScale</a:t>
            </a:r>
            <a:r>
              <a:rPr lang="en-US" sz="1100">
                <a:solidFill>
                  <a:srgbClr val="0D2155"/>
                </a:solidFill>
                <a:latin typeface="Arial"/>
              </a:rPr>
              <a:t> cloud tier</a:t>
            </a:r>
          </a:p>
          <a:p>
            <a:pPr marL="228594" indent="-228594">
              <a:spcAft>
                <a:spcPts val="1600"/>
              </a:spcAft>
              <a:buFont typeface="Arial" panose="020B0604020202020204" pitchFamily="34" charset="0"/>
              <a:buChar char="•"/>
              <a:defRPr/>
            </a:pPr>
            <a:r>
              <a:rPr lang="en-US" sz="1100">
                <a:solidFill>
                  <a:srgbClr val="0D2155"/>
                </a:solidFill>
                <a:latin typeface="Arial"/>
              </a:rPr>
              <a:t>30% data center cost savings </a:t>
            </a:r>
          </a:p>
          <a:p>
            <a:pPr marL="0" marR="0" lvl="0" indent="0" algn="l" defTabSz="685800">
              <a:lnSpc>
                <a:spcPct val="100000"/>
              </a:lnSpc>
              <a:spcBef>
                <a:spcPts val="0"/>
              </a:spcBef>
              <a:spcAft>
                <a:spcPts val="0"/>
              </a:spcAft>
              <a:buClrTx/>
              <a:buSzTx/>
              <a:buFontTx/>
              <a:buNone/>
              <a:tabLst/>
              <a:defRPr/>
            </a:pPr>
            <a:endParaRPr lang="en-US" sz="1100" b="1">
              <a:latin typeface="+mj-lt"/>
              <a:cs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100">
                <a:hlinkClick r:id="rId3"/>
              </a:rPr>
              <a:t>https://www.dell.com/en-us/dt/case-studies-customer-stories/emirates-nbd.htm#pdf-overlay=//www.delltechnologies.com/asset/en-us/products/storage/customer-stories-case-studies/emirates-nbd-bank-written-case-study.pdf</a:t>
            </a:r>
            <a:endParaRPr lang="en-US" sz="1050"/>
          </a:p>
          <a:p>
            <a:pPr marL="0" marR="0" lvl="0" indent="0" algn="l" defTabSz="685800">
              <a:lnSpc>
                <a:spcPct val="100000"/>
              </a:lnSpc>
              <a:spcBef>
                <a:spcPts val="0"/>
              </a:spcBef>
              <a:spcAft>
                <a:spcPts val="0"/>
              </a:spcAft>
              <a:buClrTx/>
              <a:buSzTx/>
              <a:buFontTx/>
              <a:buNone/>
              <a:tabLst/>
              <a:defRPr/>
            </a:pPr>
            <a:endParaRPr lang="en-US" sz="1100" b="1">
              <a:latin typeface="+mj-lt"/>
              <a:cs typeface="Arial"/>
            </a:endParaRPr>
          </a:p>
        </p:txBody>
      </p:sp>
    </p:spTree>
    <p:extLst>
      <p:ext uri="{BB962C8B-B14F-4D97-AF65-F5344CB8AC3E}">
        <p14:creationId xmlns:p14="http://schemas.microsoft.com/office/powerpoint/2010/main" val="1176727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16C3D-10DD-265B-322F-8EEDEA6D94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A3BD5D-2300-F37C-CC97-11B7A56E7C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DE980-1EC7-EC23-5C6D-A961DC263A7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Dell doesn’t just protect data. We protect our customers’ ability to adapt, evolve, and excel by helping them build their cyber resilient foundation with PowerProtect.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rPr>
              <a:t>The Dell PowerProtect portfolio empowers your business to secure, detect, and recover against cyber threats. Features like immutable backups, end-to-end encryption, and automated cyber recovery enhance data resiliency, safeguard against cyber threats, and minimize downtime, providing peace of mind in an unpredictable landscape. </a:t>
            </a:r>
            <a:endParaRPr lang="en-US" sz="1000">
              <a:latin typeface="Arial" panose="020B0604020202020204" pitchFamily="34" charset="0"/>
              <a:cs typeface="Arial" panose="020B0604020202020204" pitchFamily="34" charset="0"/>
            </a:endParaRPr>
          </a:p>
          <a:p>
            <a:endParaRPr lang="en-US" sz="1000"/>
          </a:p>
          <a:p>
            <a:r>
              <a:rPr lang="en-US" sz="1000"/>
              <a:t>Dell PowerProtect is #1 in customer satisfaction and PowerProtect Data Domain is the number 1 purpose-built backup appliance for a reason.  It has the performance, efficiency, security and scale our customers require- supporting both traditional and modern cloud-based workloads. </a:t>
            </a:r>
          </a:p>
          <a:p>
            <a:endParaRPr lang="en-US" sz="1000"/>
          </a:p>
          <a:p>
            <a:r>
              <a:rPr lang="en-US" sz="1200" kern="1200">
                <a:solidFill>
                  <a:schemeClr val="tx1"/>
                </a:solidFill>
                <a:effectLst/>
                <a:latin typeface="+mn-lt"/>
                <a:ea typeface="+mn-ea"/>
                <a:cs typeface="+mn-cs"/>
              </a:rPr>
              <a:t>The high-performance Data Domain All-Flash appliance delivers unmatched speed, efficiency, and security, empowering organizations to modernize their cyber resilience strategies with measurable benefits: up to 4x faster restores and 2x faster replication, occupying 40% less rack space and provides up to 80% power savings. </a:t>
            </a:r>
            <a:endParaRPr lang="en-US" sz="1000"/>
          </a:p>
          <a:p>
            <a:endParaRPr lang="en-US" sz="1000"/>
          </a:p>
          <a:p>
            <a:r>
              <a:rPr lang="en-US" sz="1000"/>
              <a:t>We have 55 to 1 data reduction guaranteed, and customers typically see 75 to 1 data reduction across our install base.  We have over 2700 customers using PowerProtect Data Domain as a cyber recovery vault - a key component to a modern cyber resiliency strategy.</a:t>
            </a:r>
          </a:p>
          <a:p>
            <a:pPr marL="0" indent="0">
              <a:buFontTx/>
              <a:buNone/>
            </a:pPr>
            <a:endParaRPr lang="en-US" sz="1000"/>
          </a:p>
          <a:p>
            <a:pPr marL="0" indent="0">
              <a:buFontTx/>
              <a:buNone/>
            </a:pPr>
            <a:endParaRPr lang="en-US" sz="1000"/>
          </a:p>
          <a:p>
            <a:pPr marL="0" indent="0">
              <a:buFontTx/>
              <a:buNone/>
            </a:pPr>
            <a:endParaRPr lang="en-US" sz="1000"/>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b="1">
                <a:latin typeface="Arial" panose="020B0604020202020204" pitchFamily="34" charset="0"/>
                <a:cs typeface="Arial" panose="020B0604020202020204" pitchFamily="34" charset="0"/>
              </a:rPr>
              <a:t>Sources: </a:t>
            </a:r>
          </a:p>
          <a:p>
            <a:pPr marL="0" indent="0">
              <a:buFontTx/>
              <a:buNone/>
            </a:pPr>
            <a:endParaRPr lang="en-US" sz="100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Based on revenue from the IDC 3</a:t>
            </a:r>
            <a:r>
              <a:rPr lang="en-US" sz="500">
                <a:solidFill>
                  <a:srgbClr val="808080"/>
                </a:solidFill>
              </a:rPr>
              <a:t>Q</a:t>
            </a:r>
            <a:r>
              <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25 Purpose-Built Backup Appliance (PBBA) Tracker.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500">
                <a:solidFill>
                  <a:srgbClr val="808080"/>
                </a:solidFill>
              </a:rPr>
              <a:t>2 Based on Dell Technologies analysis. Compared to VAST, Pure Storage, NetApp, and HPE backup appliances. Compared to Veeam, Cohesity, Rubrik, and Commvault data protection software. Using double-blind, competitive benchmark Net Promoter Score (NPS) data gathered by third-party commissioned by Dell. August 2025.</a:t>
            </a:r>
            <a:endPar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3 Based on Dell Technologies analysis. Compared to VAST, Pure Storage, NetApp and HPE backup appliances using double-blind, competitive benchmark Net Promoter Score (NPS) data gathered by a third-party commissioned by Dell. August 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4 Based on Dell internal testing comparing a PowerProtect Data Domain DD9910 appliance vs a PowerProtect Data Domain All-Flash DD9910F appliance, both configured at similar capacity. April 2025. Actual results may vary..​</a:t>
            </a:r>
          </a:p>
          <a:p>
            <a:pPr>
              <a:defRPr/>
            </a:pPr>
            <a:r>
              <a:rPr lang="en-US" sz="500">
                <a:solidFill>
                  <a:srgbClr val="808080"/>
                </a:solidFill>
              </a:rPr>
              <a:t>5</a:t>
            </a:r>
            <a:r>
              <a:rPr kumimoji="0" lang="en-US" sz="5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Based on Dell internal testing and field telemetry data, December 2025. Actual results may vary.</a:t>
            </a:r>
          </a:p>
          <a:p>
            <a:pPr marL="0" indent="0">
              <a:buFontTx/>
              <a:buNone/>
            </a:pPr>
            <a:endParaRPr lang="en-US" sz="900"/>
          </a:p>
        </p:txBody>
      </p:sp>
    </p:spTree>
    <p:extLst>
      <p:ext uri="{BB962C8B-B14F-4D97-AF65-F5344CB8AC3E}">
        <p14:creationId xmlns:p14="http://schemas.microsoft.com/office/powerpoint/2010/main" val="5519534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49090"/>
          </a:xfrm>
        </p:spPr>
        <p:txBody>
          <a:bodyPr/>
          <a:lstStyle/>
          <a:p>
            <a:r>
              <a:rPr lang="en-US"/>
              <a:t>PowerProtect Data Manager innovations provide unique and quantifiable value toward simplifying and increasing the efficiency of your cyber resilience operations.  </a:t>
            </a:r>
          </a:p>
          <a:p>
            <a:endParaRPr lang="en-US"/>
          </a:p>
          <a:p>
            <a:r>
              <a:rPr lang="en-US"/>
              <a:t>Innovative capabilities include:</a:t>
            </a:r>
          </a:p>
          <a:p>
            <a:endParaRPr lang="en-US"/>
          </a:p>
          <a:p>
            <a:pPr marL="171450" indent="-171450">
              <a:buFont typeface="Arial" panose="020B0604020202020204" pitchFamily="34" charset="0"/>
              <a:buChar char="•"/>
            </a:pPr>
            <a:r>
              <a:rPr lang="en-US"/>
              <a:t>Transparent Snapshots - Ensure availability of all your virtual machines at scale without business disruption</a:t>
            </a:r>
          </a:p>
          <a:p>
            <a:pPr marL="171450" indent="-171450">
              <a:buFont typeface="Arial" panose="020B0604020202020204" pitchFamily="34" charset="0"/>
              <a:buChar char="•"/>
            </a:pPr>
            <a:r>
              <a:rPr lang="en-US"/>
              <a:t>Storage Direct Protection - Increase backup performance and efficiency for Dell PowerMax and PowerStore</a:t>
            </a:r>
          </a:p>
          <a:p>
            <a:pPr marL="171450" indent="-171450">
              <a:buFont typeface="Arial" panose="020B0604020202020204" pitchFamily="34" charset="0"/>
              <a:buChar char="•"/>
            </a:pPr>
            <a:r>
              <a:rPr lang="en-US"/>
              <a:t>Recovery Orchestration - Simple, flexible and granular restores for your virtual environments</a:t>
            </a:r>
          </a:p>
          <a:p>
            <a:pPr marL="171450" indent="-171450">
              <a:buFont typeface="Arial" panose="020B0604020202020204" pitchFamily="34" charset="0"/>
              <a:buChar char="•"/>
            </a:pPr>
            <a:r>
              <a:rPr lang="en-US"/>
              <a:t>Kubernetes (protection) - Discovery, protection and management of production workloads in Kubernetes environments</a:t>
            </a:r>
          </a:p>
          <a:p>
            <a:pPr marL="171450" indent="-171450">
              <a:buFont typeface="Arial" panose="020B0604020202020204" pitchFamily="34" charset="0"/>
              <a:buChar char="•"/>
            </a:pPr>
            <a:r>
              <a:rPr lang="en-US"/>
              <a:t>Dynamic NAS Protection - Achieve improved SLAs through simple, efficient management of NAS backup and recovery</a:t>
            </a:r>
          </a:p>
          <a:p>
            <a:pPr marL="171450" indent="-171450">
              <a:buFont typeface="Arial" panose="020B0604020202020204" pitchFamily="34" charset="0"/>
              <a:buChar char="•"/>
            </a:pPr>
            <a:r>
              <a:rPr lang="en-US"/>
              <a:t>Anomaly Detection – Identify suspicious activities to protect against cyberthreats</a:t>
            </a:r>
          </a:p>
          <a:p>
            <a:endParaRPr lang="en-US"/>
          </a:p>
          <a:p>
            <a:endParaRPr lang="en-US"/>
          </a:p>
          <a:p>
            <a:r>
              <a:rPr lang="en-US"/>
              <a:t>Let’s look at each one in more detail.</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4D3D3A-4DA0-4CE1-B13E-A5CAEC815DA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344704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F50F4-2268-3B55-E935-470FF02D3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7A1C4-25F3-C53E-8596-5E24D4E9AD18}"/>
              </a:ext>
            </a:extLst>
          </p:cNvPr>
          <p:cNvSpPr>
            <a:spLocks noGrp="1" noRot="1" noChangeAspect="1"/>
          </p:cNvSpPr>
          <p:nvPr>
            <p:ph type="sldImg"/>
          </p:nvPr>
        </p:nvSpPr>
        <p:spPr>
          <a:xfrm>
            <a:off x="681038" y="103188"/>
            <a:ext cx="5486400" cy="3086100"/>
          </a:xfrm>
        </p:spPr>
      </p:sp>
      <p:sp>
        <p:nvSpPr>
          <p:cNvPr id="3" name="Notes Placeholder 2">
            <a:extLst>
              <a:ext uri="{FF2B5EF4-FFF2-40B4-BE49-F238E27FC236}">
                <a16:creationId xmlns:a16="http://schemas.microsoft.com/office/drawing/2014/main" id="{7050B00F-D8C7-57D2-FE60-1F758A10D6A3}"/>
              </a:ext>
            </a:extLst>
          </p:cNvPr>
          <p:cNvSpPr>
            <a:spLocks noGrp="1"/>
          </p:cNvSpPr>
          <p:nvPr>
            <p:ph type="body" idx="1"/>
          </p:nvPr>
        </p:nvSpPr>
        <p:spPr>
          <a:xfrm>
            <a:off x="128947" y="3343021"/>
            <a:ext cx="6590581" cy="5571585"/>
          </a:xfrm>
        </p:spPr>
        <p:txBody>
          <a:bodyPr/>
          <a:lstStyle/>
          <a:p>
            <a:pPr rtl="0" fontAlgn="base"/>
            <a:r>
              <a:rPr lang="en-US" sz="1200" b="0" i="0" u="none" strike="noStrike" kern="1200">
                <a:solidFill>
                  <a:schemeClr val="tx1"/>
                </a:solidFill>
                <a:effectLst/>
                <a:latin typeface="+mn-lt"/>
                <a:ea typeface="+mn-ea"/>
                <a:cs typeface="+mn-cs"/>
              </a:rPr>
              <a:t>Dell PowerProtect is the ultimate cyber resilience or your organization. Whether the primary data center, disaster recovery site, cloud or isolated vault, we have the tools to make sure you can recovery from any instance.</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The primary datacenter is the location of the production workloads and primary backups. Using PowerProtect Data Manager, the Anomaly Detection feature provides a robust layer of security by offering early detection of anomalies for every backup in your production environment. This means you can gain immediate insights into potential security threats, allowing you to address any issues proactively.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Your DR site provides a second copy of the primary backups to a different location/site. With production backups and DR backups, you get a 2-copy resilience solution to recover data in the event of data loss or corruption. This type of solution is what most other vendors have.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PowerProtect Cyber Recovery protects the most critical rebuild data in a vault environment. The vault is ideally physically isolated – a locked cage or room – and is always logically isolated via automated data isolation. The vault can also be in the public cloud – AWS, Azure and Google Cloud. The vault components are never accessible from production, and access to the vault target – when the connection is unlocked – is extremely limited. This is a key to the maturity of our solution (and can be covered in a separate, more technical session).  The vault is not an extra data center – it is usually located at the production or corporate data center, public cloud and more frequently now, with a third-party solution provider.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The vault operates in 4 basic steps:</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Data representing critical rebuild content is synced through automated data isolation connection, which is unlocked by the management server into the vault and replicated into the vault target storage. The connection is then re-locked</a:t>
            </a:r>
            <a:r>
              <a:rPr lang="en-US" sz="1200" b="0" i="0" kern="1200">
                <a:solidFill>
                  <a:schemeClr val="tx1"/>
                </a:solidFill>
                <a:effectLst/>
                <a:latin typeface="+mn-lt"/>
                <a:ea typeface="+mn-ea"/>
                <a:cs typeface="+mn-cs"/>
              </a:rPr>
              <a: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A copy of that data is made. Vault retention is configurable, but most keep about a month's worth of copies</a:t>
            </a:r>
            <a:r>
              <a:rPr lang="en-US" sz="1200" b="0" i="0" kern="1200">
                <a:solidFill>
                  <a:schemeClr val="tx1"/>
                </a:solidFill>
                <a:effectLst/>
                <a:latin typeface="+mn-lt"/>
                <a:ea typeface="+mn-ea"/>
                <a:cs typeface="+mn-cs"/>
              </a:rPr>
              <a: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The data is retention locked to further protect it from accidental or intentional deletion</a:t>
            </a:r>
            <a:r>
              <a:rPr lang="en-US" sz="1200" b="0" i="0" kern="1200">
                <a:solidFill>
                  <a:schemeClr val="tx1"/>
                </a:solidFill>
                <a:effectLst/>
                <a:latin typeface="+mn-lt"/>
                <a:ea typeface="+mn-ea"/>
                <a:cs typeface="+mn-cs"/>
              </a:rPr>
              <a: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The data is optionally analyzed by our analytics engine, CyberSense (more on that later).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Monitoring and reporting is also provided from within the vault and can be shared outside of the vault environment in a variety of secure methods which we will discuss in more detail.</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Recovering data from the vault in the event of a cyber attack or simply for recovery testing procedures is critical and there are a number of ways recovery can be performed.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endParaRPr lang="en-US"/>
          </a:p>
        </p:txBody>
      </p:sp>
      <p:sp>
        <p:nvSpPr>
          <p:cNvPr id="4" name="Slide Number Placeholder 3">
            <a:extLst>
              <a:ext uri="{FF2B5EF4-FFF2-40B4-BE49-F238E27FC236}">
                <a16:creationId xmlns:a16="http://schemas.microsoft.com/office/drawing/2014/main" id="{41B49406-84B0-425F-0BC8-EFA316BCFE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EDB4E-3023-49B5-A4C2-C775DC712B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25869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C79E8-21B1-EB46-9461-83C26AB0B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E9ADB-C5F8-0754-1F1A-9840B7B6E473}"/>
              </a:ext>
            </a:extLst>
          </p:cNvPr>
          <p:cNvSpPr>
            <a:spLocks noGrp="1" noRot="1" noChangeAspect="1"/>
          </p:cNvSpPr>
          <p:nvPr>
            <p:ph type="sldImg"/>
          </p:nvPr>
        </p:nvSpPr>
        <p:spPr>
          <a:xfrm>
            <a:off x="1244600" y="644525"/>
            <a:ext cx="4826000" cy="2714625"/>
          </a:xfrm>
        </p:spPr>
        <p:txBody>
          <a:bodyPr/>
          <a:lstStyle/>
          <a:p>
            <a:endParaRPr lang="en-US"/>
          </a:p>
        </p:txBody>
      </p:sp>
      <p:sp>
        <p:nvSpPr>
          <p:cNvPr id="3" name="Notes Placeholder 2">
            <a:extLst>
              <a:ext uri="{FF2B5EF4-FFF2-40B4-BE49-F238E27FC236}">
                <a16:creationId xmlns:a16="http://schemas.microsoft.com/office/drawing/2014/main" id="{7BF5704A-49EC-6FAC-DDC3-5278742E4F1F}"/>
              </a:ext>
            </a:extLst>
          </p:cNvPr>
          <p:cNvSpPr>
            <a:spLocks noGrp="1"/>
          </p:cNvSpPr>
          <p:nvPr>
            <p:ph type="body" idx="1"/>
          </p:nvPr>
        </p:nvSpPr>
        <p:spPr>
          <a:xfrm>
            <a:off x="487680" y="3819525"/>
            <a:ext cx="6339840" cy="5325420"/>
          </a:xfrm>
        </p:spPr>
        <p:txBody>
          <a:bodyPr/>
          <a:lstStyle/>
          <a:p>
            <a:r>
              <a:rPr lang="en-US" b="1">
                <a:latin typeface="Arial"/>
                <a:cs typeface="Arial"/>
              </a:rPr>
              <a:t>Slide opening (no clicks): Trusted by the Industry to Deliver</a:t>
            </a:r>
            <a:endParaRPr lang="en-US">
              <a:latin typeface="Arial"/>
              <a:cs typeface="Arial"/>
            </a:endParaRPr>
          </a:p>
          <a:p>
            <a:br>
              <a:rPr lang="en-US"/>
            </a:br>
            <a:r>
              <a:rPr lang="en-US">
                <a:latin typeface="Arial"/>
                <a:cs typeface="Arial"/>
              </a:rPr>
              <a:t>A strong foundation is key to cyber resilience, and for your customers, that starts with Dell PowerProtect.</a:t>
            </a:r>
          </a:p>
          <a:p>
            <a:r>
              <a:rPr lang="en-US">
                <a:latin typeface="Arial"/>
                <a:cs typeface="Arial"/>
              </a:rPr>
              <a:t>Why choose PowerProtect? It’s purpose-built for one mission: cyber resilience. Your customers can recover confidently from the unexpected, knowing their critical data is in safe hands.</a:t>
            </a:r>
          </a:p>
          <a:p>
            <a:r>
              <a:rPr lang="en-US">
                <a:latin typeface="Arial"/>
                <a:cs typeface="Arial"/>
              </a:rPr>
              <a:t>PowerProtect isn’t just trusted—it’s consistently recognized for excellence:</a:t>
            </a:r>
          </a:p>
          <a:p>
            <a:r>
              <a:rPr lang="en-US">
                <a:latin typeface="Arial"/>
                <a:cs typeface="Arial"/>
              </a:rPr>
              <a:t>• </a:t>
            </a:r>
            <a:r>
              <a:rPr lang="en-US" b="1">
                <a:latin typeface="Arial"/>
                <a:cs typeface="Arial"/>
              </a:rPr>
              <a:t>15 years at number 1</a:t>
            </a:r>
            <a:r>
              <a:rPr lang="en-US">
                <a:latin typeface="Arial"/>
                <a:cs typeface="Arial"/>
              </a:rPr>
              <a:t>. Ranked the top Purpose-Built Backup Appliance globally by IDC, with 36 percent market share.</a:t>
            </a:r>
          </a:p>
          <a:p>
            <a:r>
              <a:rPr lang="en-US">
                <a:latin typeface="Arial"/>
                <a:cs typeface="Arial"/>
              </a:rPr>
              <a:t>• </a:t>
            </a:r>
            <a:r>
              <a:rPr lang="en-US" b="1">
                <a:latin typeface="Arial"/>
                <a:cs typeface="Arial"/>
              </a:rPr>
              <a:t>20 years of leadership</a:t>
            </a:r>
            <a:r>
              <a:rPr lang="en-US">
                <a:latin typeface="Arial"/>
                <a:cs typeface="Arial"/>
              </a:rPr>
              <a:t>. Named a Leader in Gartner’s Magic Quadrant for Backup and Data Protection Platforms.</a:t>
            </a:r>
          </a:p>
          <a:p>
            <a:r>
              <a:rPr lang="en-US">
                <a:latin typeface="Arial"/>
                <a:cs typeface="Arial"/>
              </a:rPr>
              <a:t>• </a:t>
            </a:r>
            <a:r>
              <a:rPr lang="en-US" b="1">
                <a:latin typeface="Arial"/>
                <a:cs typeface="Arial"/>
              </a:rPr>
              <a:t>Customer-approved</a:t>
            </a:r>
            <a:r>
              <a:rPr lang="en-US">
                <a:latin typeface="Arial"/>
                <a:cs typeface="Arial"/>
              </a:rPr>
              <a:t>. Rated 4.9 out of 5 in the 2024 Gartner Voice of the Customer report, with 96 percent of customers recommending it.</a:t>
            </a:r>
          </a:p>
          <a:p>
            <a:r>
              <a:rPr lang="en-US">
                <a:latin typeface="Arial"/>
                <a:cs typeface="Arial"/>
              </a:rPr>
              <a:t>Innovation You Can Rely On</a:t>
            </a:r>
          </a:p>
          <a:p>
            <a:r>
              <a:rPr lang="en-US">
                <a:latin typeface="Arial"/>
                <a:cs typeface="Arial"/>
              </a:rPr>
              <a:t>Customers consistently rank PowerProtect first for customer satisfaction in independent studies, plus PowerProtect Data Manager ranks </a:t>
            </a:r>
            <a:r>
              <a:rPr lang="en-US" b="1">
                <a:latin typeface="Arial"/>
                <a:cs typeface="Arial"/>
              </a:rPr>
              <a:t>#1 in total cost of ownership and performance at scale </a:t>
            </a:r>
            <a:r>
              <a:rPr lang="en-US">
                <a:latin typeface="Arial"/>
                <a:cs typeface="Arial"/>
              </a:rPr>
              <a:t>and Data Domain is also </a:t>
            </a:r>
            <a:r>
              <a:rPr lang="en-US" b="1">
                <a:latin typeface="Arial"/>
                <a:cs typeface="Arial"/>
              </a:rPr>
              <a:t>#1 in total cost of ownership</a:t>
            </a:r>
            <a:r>
              <a:rPr lang="en-US">
                <a:latin typeface="Arial"/>
                <a:cs typeface="Arial"/>
              </a:rPr>
              <a:t>, as well as security and support.</a:t>
            </a:r>
          </a:p>
          <a:p>
            <a:r>
              <a:rPr lang="en-US">
                <a:latin typeface="Arial"/>
                <a:cs typeface="Arial"/>
              </a:rPr>
              <a:t>With Dell PowerProtect, your customers get trusted protection and unmatched quality for their most valuable asset—their data. Trust Dell to build resilience and ensure confidence in an unpredictable world.</a:t>
            </a:r>
          </a:p>
          <a:p>
            <a:pPr algn="ctr"/>
            <a:br>
              <a:rPr lang="en-US"/>
            </a:br>
            <a:endParaRPr lang="en-US"/>
          </a:p>
          <a:p>
            <a:r>
              <a:rPr lang="en-US" b="1" kern="100">
                <a:effectLst/>
                <a:ea typeface="DengXian" panose="02010600030101010101" pitchFamily="2" charset="-122"/>
              </a:rPr>
              <a:t>Click #1: </a:t>
            </a:r>
            <a:r>
              <a:rPr lang="en-US" b="1">
                <a:latin typeface="Arial"/>
                <a:cs typeface="Arial"/>
              </a:rPr>
              <a:t>Proven Performance, Guaranteed Results</a:t>
            </a:r>
            <a:endParaRPr lang="en-US">
              <a:latin typeface="Arial"/>
              <a:cs typeface="Arial"/>
            </a:endParaRPr>
          </a:p>
          <a:p>
            <a:br>
              <a:rPr lang="en-US"/>
            </a:br>
            <a:r>
              <a:rPr lang="en-US" sz="1200" kern="1200">
                <a:solidFill>
                  <a:schemeClr val="tx1"/>
                </a:solidFill>
                <a:effectLst/>
                <a:latin typeface="Arial" panose="020B0604020202020204" pitchFamily="34" charset="0"/>
                <a:ea typeface="+mn-ea"/>
                <a:cs typeface="Arial" panose="020B0604020202020204" pitchFamily="34" charset="0"/>
              </a:rPr>
              <a:t>Rising costs, relentless data growth, plus ever-increasing cyber threats, challenge businesses today. Dell PowerProtect Data Domain is the proven solution, helping customers stay ahead with unmatched results.</a:t>
            </a:r>
          </a:p>
          <a:p>
            <a:r>
              <a:rPr lang="en-US" sz="1200" kern="1200">
                <a:solidFill>
                  <a:schemeClr val="tx1"/>
                </a:solidFill>
                <a:effectLst/>
                <a:latin typeface="Arial" panose="020B0604020202020204" pitchFamily="34" charset="0"/>
                <a:ea typeface="+mn-ea"/>
                <a:cs typeface="Arial" panose="020B0604020202020204" pitchFamily="34" charset="0"/>
              </a:rPr>
              <a:t>Over </a:t>
            </a:r>
            <a:r>
              <a:rPr lang="en-US" sz="1200" b="1" kern="1200">
                <a:solidFill>
                  <a:schemeClr val="tx1"/>
                </a:solidFill>
                <a:effectLst/>
                <a:latin typeface="Arial" panose="020B0604020202020204" pitchFamily="34" charset="0"/>
                <a:ea typeface="+mn-ea"/>
                <a:cs typeface="Arial" panose="020B0604020202020204" pitchFamily="34" charset="0"/>
              </a:rPr>
              <a:t>15,000 loyal customers</a:t>
            </a:r>
            <a:r>
              <a:rPr lang="en-US" sz="1200" kern="1200">
                <a:solidFill>
                  <a:schemeClr val="tx1"/>
                </a:solidFill>
                <a:effectLst/>
                <a:latin typeface="Arial" panose="020B0604020202020204" pitchFamily="34" charset="0"/>
                <a:ea typeface="+mn-ea"/>
                <a:cs typeface="Arial" panose="020B0604020202020204" pitchFamily="34" charset="0"/>
              </a:rPr>
              <a:t> trust its performance to reduce storage overhead and drive efficiency.  The latest generation raises the bar, offering </a:t>
            </a:r>
            <a:r>
              <a:rPr lang="en-US" sz="1200" b="1" kern="1200">
                <a:solidFill>
                  <a:schemeClr val="tx1"/>
                </a:solidFill>
                <a:effectLst/>
                <a:latin typeface="Arial" panose="020B0604020202020204" pitchFamily="34" charset="0"/>
                <a:ea typeface="+mn-ea"/>
                <a:cs typeface="Arial" panose="020B0604020202020204" pitchFamily="34" charset="0"/>
              </a:rPr>
              <a:t>faster backups and restores</a:t>
            </a:r>
            <a:r>
              <a:rPr lang="en-US" sz="1200" kern="1200">
                <a:solidFill>
                  <a:schemeClr val="tx1"/>
                </a:solidFill>
                <a:effectLst/>
                <a:latin typeface="Arial" panose="020B0604020202020204" pitchFamily="34" charset="0"/>
                <a:ea typeface="+mn-ea"/>
                <a:cs typeface="Arial" panose="020B0604020202020204" pitchFamily="34" charset="0"/>
              </a:rPr>
              <a:t> to ensure data availability.</a:t>
            </a:r>
          </a:p>
          <a:p>
            <a:r>
              <a:rPr lang="en-US" sz="1200" kern="1200">
                <a:solidFill>
                  <a:schemeClr val="tx1"/>
                </a:solidFill>
                <a:effectLst/>
                <a:latin typeface="Arial" panose="020B0604020202020204" pitchFamily="34" charset="0"/>
                <a:ea typeface="+mn-ea"/>
                <a:cs typeface="Arial" panose="020B0604020202020204" pitchFamily="34" charset="0"/>
              </a:rPr>
              <a:t>And the new </a:t>
            </a:r>
            <a:r>
              <a:rPr lang="en-US" sz="1200" b="1" kern="1200">
                <a:solidFill>
                  <a:schemeClr val="tx1"/>
                </a:solidFill>
                <a:effectLst/>
                <a:latin typeface="Arial" panose="020B0604020202020204" pitchFamily="34" charset="0"/>
                <a:ea typeface="+mn-ea"/>
                <a:cs typeface="Arial" panose="020B0604020202020204" pitchFamily="34" charset="0"/>
              </a:rPr>
              <a:t>all-flash Data Domain</a:t>
            </a:r>
            <a:r>
              <a:rPr lang="en-US" sz="1200" kern="1200">
                <a:solidFill>
                  <a:schemeClr val="tx1"/>
                </a:solidFill>
                <a:effectLst/>
                <a:latin typeface="Arial" panose="020B0604020202020204" pitchFamily="34" charset="0"/>
                <a:ea typeface="+mn-ea"/>
                <a:cs typeface="Arial" panose="020B0604020202020204" pitchFamily="34" charset="0"/>
              </a:rPr>
              <a:t>, marks a major advancement in Dell’s cyber resilience portfolio, offering customers a high-end, all-flash solution designed for exceptional performance and efficiency.</a:t>
            </a:r>
          </a:p>
          <a:p>
            <a:r>
              <a:rPr lang="en-US" sz="1200" kern="1200">
                <a:solidFill>
                  <a:schemeClr val="tx1"/>
                </a:solidFill>
                <a:effectLst/>
                <a:latin typeface="Arial" panose="020B0604020202020204" pitchFamily="34" charset="0"/>
                <a:ea typeface="+mn-ea"/>
                <a:cs typeface="Arial" panose="020B0604020202020204" pitchFamily="34" charset="0"/>
              </a:rPr>
              <a:t>With enhancements like </a:t>
            </a:r>
            <a:r>
              <a:rPr lang="en-US" sz="1200" b="1" kern="1200">
                <a:solidFill>
                  <a:schemeClr val="tx1"/>
                </a:solidFill>
                <a:effectLst/>
                <a:latin typeface="Arial" panose="020B0604020202020204" pitchFamily="34" charset="0"/>
                <a:ea typeface="+mn-ea"/>
                <a:cs typeface="Arial" panose="020B0604020202020204" pitchFamily="34" charset="0"/>
              </a:rPr>
              <a:t>4x faster restores</a:t>
            </a:r>
            <a:r>
              <a:rPr lang="en-US" sz="1200" kern="1200">
                <a:solidFill>
                  <a:schemeClr val="tx1"/>
                </a:solidFill>
                <a:effectLst/>
                <a:latin typeface="Arial" panose="020B0604020202020204" pitchFamily="34" charset="0"/>
                <a:ea typeface="+mn-ea"/>
                <a:cs typeface="Arial" panose="020B0604020202020204" pitchFamily="34" charset="0"/>
              </a:rPr>
              <a:t>, </a:t>
            </a:r>
            <a:r>
              <a:rPr lang="en-US" sz="1200" b="1" kern="1200">
                <a:solidFill>
                  <a:schemeClr val="tx1"/>
                </a:solidFill>
                <a:effectLst/>
                <a:latin typeface="Arial" panose="020B0604020202020204" pitchFamily="34" charset="0"/>
                <a:ea typeface="+mn-ea"/>
                <a:cs typeface="Arial" panose="020B0604020202020204" pitchFamily="34" charset="0"/>
              </a:rPr>
              <a:t>and 2x faster replication</a:t>
            </a:r>
            <a:r>
              <a:rPr lang="en-US" sz="1200" kern="1200">
                <a:solidFill>
                  <a:schemeClr val="tx1"/>
                </a:solidFill>
                <a:effectLst/>
                <a:latin typeface="Arial" panose="020B0604020202020204" pitchFamily="34" charset="0"/>
                <a:ea typeface="+mn-ea"/>
                <a:cs typeface="Arial" panose="020B0604020202020204" pitchFamily="34" charset="0"/>
              </a:rPr>
              <a:t>, it delivers an exceptional foundation for cyber resilience. </a:t>
            </a:r>
          </a:p>
          <a:p>
            <a:r>
              <a:rPr lang="en-US" sz="1200" kern="1200">
                <a:solidFill>
                  <a:schemeClr val="tx1"/>
                </a:solidFill>
                <a:effectLst/>
                <a:latin typeface="Arial" panose="020B0604020202020204" pitchFamily="34" charset="0"/>
                <a:ea typeface="+mn-ea"/>
                <a:cs typeface="Arial" panose="020B0604020202020204" pitchFamily="34" charset="0"/>
              </a:rPr>
              <a:t>Built on the trusted Data Domain platform, this appliance protects critical workloads while supporting sustainability goals. Data Domain is the </a:t>
            </a:r>
            <a:r>
              <a:rPr lang="en-US" sz="1200" b="1" kern="1200">
                <a:solidFill>
                  <a:schemeClr val="tx1"/>
                </a:solidFill>
                <a:effectLst/>
                <a:latin typeface="Arial" panose="020B0604020202020204" pitchFamily="34" charset="0"/>
                <a:ea typeface="+mn-ea"/>
                <a:cs typeface="Arial" panose="020B0604020202020204" pitchFamily="34" charset="0"/>
              </a:rPr>
              <a:t>world’s most secure foundation for cyber resilience</a:t>
            </a:r>
            <a:r>
              <a:rPr lang="en-US" sz="1200" kern="1200">
                <a:solidFill>
                  <a:schemeClr val="tx1"/>
                </a:solidFill>
                <a:effectLst/>
                <a:latin typeface="Arial" panose="020B0604020202020204" pitchFamily="34" charset="0"/>
                <a:ea typeface="+mn-ea"/>
                <a:cs typeface="Arial" panose="020B0604020202020204" pitchFamily="34" charset="0"/>
              </a:rPr>
              <a:t>.</a:t>
            </a:r>
          </a:p>
          <a:p>
            <a:r>
              <a:rPr lang="en-US" sz="1200" kern="1200">
                <a:solidFill>
                  <a:schemeClr val="tx1"/>
                </a:solidFill>
                <a:effectLst/>
                <a:latin typeface="Arial" panose="020B0604020202020204" pitchFamily="34" charset="0"/>
                <a:ea typeface="+mn-ea"/>
                <a:cs typeface="Arial" panose="020B0604020202020204" pitchFamily="34" charset="0"/>
              </a:rPr>
              <a:t>PowerProtect Data Domain allows customers to achieve operational excellence, cost efficiency, and confidence without compromise. Trust Dell to deliver the cyber resilience businesses depend on.</a:t>
            </a:r>
            <a:endParaRPr lang="en-US" b="0" i="0">
              <a:effectLst/>
              <a:latin typeface="Arial" panose="020B0604020202020204" pitchFamily="34" charset="0"/>
              <a:cs typeface="Arial" panose="020B0604020202020204" pitchFamily="34" charset="0"/>
            </a:endParaRPr>
          </a:p>
          <a:p>
            <a:pPr algn="ctr"/>
            <a:br>
              <a:rPr lang="en-US"/>
            </a:br>
            <a:endParaRPr lang="en-US"/>
          </a:p>
          <a:p>
            <a:r>
              <a:rPr lang="en-US" b="1" kern="100">
                <a:effectLst/>
                <a:ea typeface="DengXian" panose="02010600030101010101" pitchFamily="2" charset="-122"/>
              </a:rPr>
              <a:t>Click #2: </a:t>
            </a:r>
            <a:r>
              <a:rPr lang="en-US" b="1">
                <a:latin typeface="Arial"/>
                <a:cs typeface="Arial"/>
              </a:rPr>
              <a:t>Leading the Way in Cyber Resilience</a:t>
            </a:r>
            <a:endParaRPr lang="en-US">
              <a:latin typeface="Arial"/>
              <a:cs typeface="Arial"/>
            </a:endParaRPr>
          </a:p>
          <a:p>
            <a:br>
              <a:rPr lang="en-US"/>
            </a:br>
            <a:r>
              <a:rPr lang="en-US">
                <a:latin typeface="Arial"/>
                <a:cs typeface="Arial"/>
              </a:rPr>
              <a:t>Protection goes beyond backup and recovery—it’s about preparing for cyber threats that can strike at any moment. With PowerProtect, cyber resilience is built into every solution, enabling quick and secure recovery.</a:t>
            </a:r>
          </a:p>
          <a:p>
            <a:r>
              <a:rPr lang="en-US">
                <a:latin typeface="Arial"/>
                <a:cs typeface="Arial"/>
              </a:rPr>
              <a:t>Dell has empowered </a:t>
            </a:r>
            <a:r>
              <a:rPr lang="en-US" b="1">
                <a:latin typeface="Arial"/>
                <a:cs typeface="Arial"/>
              </a:rPr>
              <a:t>over 2,700 organizations </a:t>
            </a:r>
            <a:r>
              <a:rPr lang="en-US">
                <a:latin typeface="Arial"/>
                <a:cs typeface="Arial"/>
              </a:rPr>
              <a:t>globally with cyber recovery vaults, offering unmatched defense against ransomware and destructive attacks. At the core of this strategy is Dell’s Data Invulnerability Architecture, ensuring 100% data validation for complete, secure recovery.</a:t>
            </a:r>
          </a:p>
          <a:p>
            <a:r>
              <a:rPr lang="en-US">
                <a:latin typeface="Arial"/>
                <a:cs typeface="Arial"/>
              </a:rPr>
              <a:t>Our solutions integrate Zero Trust principles, multi-factor authentication, and end-to-end encryption to build robust security. A resilient Cyber Recovery solution rests on three key principles:</a:t>
            </a:r>
          </a:p>
          <a:p>
            <a:pPr marL="171450" indent="-171450">
              <a:buFont typeface="Arial" panose="020B0604020202020204" pitchFamily="34" charset="0"/>
              <a:buChar char="•"/>
            </a:pPr>
            <a:r>
              <a:rPr lang="en-US">
                <a:latin typeface="Arial"/>
                <a:cs typeface="Arial"/>
              </a:rPr>
              <a:t>Immutability to preserve vaulted data integrity.</a:t>
            </a:r>
          </a:p>
          <a:p>
            <a:pPr marL="171450" indent="-171450">
              <a:buFont typeface="Arial" panose="020B0604020202020204" pitchFamily="34" charset="0"/>
              <a:buChar char="•"/>
            </a:pPr>
            <a:r>
              <a:rPr lang="en-US">
                <a:latin typeface="Arial"/>
                <a:cs typeface="Arial"/>
              </a:rPr>
              <a:t>Isolation to separate data from attack surfaces.</a:t>
            </a:r>
          </a:p>
          <a:p>
            <a:pPr marL="171450" indent="-171450">
              <a:buFont typeface="Arial" panose="020B0604020202020204" pitchFamily="34" charset="0"/>
              <a:buChar char="•"/>
            </a:pPr>
            <a:r>
              <a:rPr lang="en-US">
                <a:latin typeface="Arial"/>
                <a:cs typeface="Arial"/>
              </a:rPr>
              <a:t>Intelligence using AI and machine learning to monitor threats proactively.</a:t>
            </a:r>
          </a:p>
          <a:p>
            <a:r>
              <a:rPr lang="en-US">
                <a:latin typeface="Arial"/>
                <a:cs typeface="Arial"/>
              </a:rPr>
              <a:t>Dell PowerProtect combines these capabilities to protect and recover data even in the face of attacks.  And we’re so confident in our solutions that we guarantee their effectiveness.</a:t>
            </a:r>
          </a:p>
          <a:p>
            <a:pPr algn="ctr"/>
            <a:br>
              <a:rPr lang="en-US"/>
            </a:br>
            <a:endParaRPr lang="en-US"/>
          </a:p>
          <a:p>
            <a:r>
              <a:rPr lang="en-US" b="1" kern="100">
                <a:effectLst/>
                <a:ea typeface="DengXian" panose="02010600030101010101" pitchFamily="2" charset="-122"/>
              </a:rPr>
              <a:t>Click #3: </a:t>
            </a:r>
            <a:r>
              <a:rPr lang="en-US" b="1">
                <a:latin typeface="Arial"/>
                <a:cs typeface="Arial"/>
              </a:rPr>
              <a:t>Modern Cyber Resilience with PowerProtect Data Manager</a:t>
            </a:r>
            <a:endParaRPr lang="en-US">
              <a:latin typeface="Arial"/>
              <a:cs typeface="Arial"/>
            </a:endParaRPr>
          </a:p>
          <a:p>
            <a:br>
              <a:rPr lang="en-US"/>
            </a:br>
            <a:r>
              <a:rPr lang="en-US">
                <a:latin typeface="Arial"/>
                <a:cs typeface="Arial"/>
              </a:rPr>
              <a:t>Cyber resilience is more than safeguarding data—it’s about meeting evolving business demands with innovative, powerful solutions. That’s where PowerProtect Data Manager excels as Dell’s modern cyber resilience platform.</a:t>
            </a:r>
          </a:p>
          <a:p>
            <a:r>
              <a:rPr lang="en-US">
                <a:latin typeface="Arial"/>
                <a:cs typeface="Arial"/>
              </a:rPr>
              <a:t>PowerProtect Data Manager offers agile, simple, and robust protection for diverse workloads, delivering flexibility and innovation unmatched in the industry.</a:t>
            </a:r>
          </a:p>
          <a:p>
            <a:r>
              <a:rPr lang="en-US">
                <a:latin typeface="Arial"/>
                <a:cs typeface="Arial"/>
              </a:rPr>
              <a:t>Key capabilities include:</a:t>
            </a:r>
          </a:p>
          <a:p>
            <a:r>
              <a:rPr lang="en-US">
                <a:latin typeface="Arial"/>
                <a:cs typeface="Arial"/>
              </a:rPr>
              <a:t>Transparent Snapshots simplify VMware backups with near-zero impact, no disruption, and improved performance.</a:t>
            </a:r>
          </a:p>
          <a:p>
            <a:r>
              <a:rPr lang="en-US">
                <a:latin typeface="Arial"/>
                <a:cs typeface="Arial"/>
              </a:rPr>
              <a:t>Anomaly Detection, powered by machine learning, proactively identifies suspicious activity to mitigate risks early.</a:t>
            </a:r>
          </a:p>
          <a:p>
            <a:r>
              <a:rPr lang="en-US">
                <a:latin typeface="Arial"/>
                <a:cs typeface="Arial"/>
              </a:rPr>
              <a:t>Storage Direct Protection delivers lightning-fast backups directly from Dell Storage, while Recovery Orchestration for VMware VMs ensures precise and rapid restoration.</a:t>
            </a:r>
          </a:p>
          <a:p>
            <a:r>
              <a:rPr lang="en-US">
                <a:latin typeface="Arial"/>
                <a:cs typeface="Arial"/>
              </a:rPr>
              <a:t>With these innovations, PowerProtect Data Manager empowers your customers to achieve smarter and faster cyber resilience —helping them stay ahead in a rapidly changing world.</a:t>
            </a:r>
            <a:br>
              <a:rPr lang="en-US"/>
            </a:br>
            <a:r>
              <a:rPr lang="en-US">
                <a:latin typeface="Arial"/>
                <a:cs typeface="Arial"/>
              </a:rPr>
              <a:t>What’s next? PowerProtect Data Manager continues to evolve, with a robust future with new innovations and capability enhancements</a:t>
            </a:r>
            <a:br>
              <a:rPr lang="en-US"/>
            </a:br>
            <a:endParaRPr lang="en-US"/>
          </a:p>
          <a:p>
            <a:r>
              <a:rPr lang="en-US" b="1" kern="100">
                <a:effectLst/>
                <a:ea typeface="DengXian" panose="02010600030101010101" pitchFamily="2" charset="-122"/>
              </a:rPr>
              <a:t>Click #4: </a:t>
            </a:r>
            <a:r>
              <a:rPr lang="en-US" b="1">
                <a:latin typeface="Arial"/>
                <a:cs typeface="Arial"/>
              </a:rPr>
              <a:t>Efficient Cyber Resilience</a:t>
            </a:r>
            <a:endParaRPr lang="en-US">
              <a:latin typeface="Arial"/>
              <a:cs typeface="Arial"/>
            </a:endParaRPr>
          </a:p>
          <a:p>
            <a:br>
              <a:rPr lang="en-US"/>
            </a:br>
            <a:r>
              <a:rPr lang="en-US">
                <a:latin typeface="Arial"/>
                <a:cs typeface="Arial"/>
              </a:rPr>
              <a:t>With a </a:t>
            </a:r>
            <a:r>
              <a:rPr lang="en-US" b="1">
                <a:latin typeface="Arial"/>
                <a:cs typeface="Arial"/>
              </a:rPr>
              <a:t>world’s best data reduction rate of typically 75 to 1</a:t>
            </a:r>
            <a:r>
              <a:rPr lang="en-US">
                <a:latin typeface="Arial"/>
                <a:cs typeface="Arial"/>
              </a:rPr>
              <a:t>, and an industry-best </a:t>
            </a:r>
            <a:r>
              <a:rPr lang="en-US" b="1">
                <a:latin typeface="Arial"/>
                <a:cs typeface="Arial"/>
              </a:rPr>
              <a:t>guaranteed 55 to 1 data reduction ratio</a:t>
            </a:r>
            <a:r>
              <a:rPr lang="en-US">
                <a:latin typeface="Arial"/>
                <a:cs typeface="Arial"/>
              </a:rPr>
              <a:t>, PowerProtect Data Domain saves time, space, and money. </a:t>
            </a:r>
          </a:p>
          <a:p>
            <a:r>
              <a:rPr lang="en-US">
                <a:latin typeface="Arial"/>
                <a:cs typeface="Arial"/>
              </a:rPr>
              <a:t>In addition to incredible performance, the all-flash Data Domain delivers </a:t>
            </a:r>
            <a:r>
              <a:rPr lang="en-US" b="1">
                <a:latin typeface="Arial"/>
                <a:cs typeface="Arial"/>
              </a:rPr>
              <a:t>up to 80% less power consumption </a:t>
            </a:r>
            <a:r>
              <a:rPr lang="en-US">
                <a:latin typeface="Arial"/>
                <a:cs typeface="Arial"/>
              </a:rPr>
              <a:t>and uses </a:t>
            </a:r>
            <a:r>
              <a:rPr lang="en-US" b="1">
                <a:latin typeface="Arial"/>
                <a:cs typeface="Arial"/>
              </a:rPr>
              <a:t>40% less rack space</a:t>
            </a:r>
            <a:r>
              <a:rPr lang="en-US">
                <a:latin typeface="Arial"/>
                <a:cs typeface="Arial"/>
              </a:rPr>
              <a:t>, enabling </a:t>
            </a:r>
            <a:r>
              <a:rPr lang="en-US" b="1">
                <a:latin typeface="Arial"/>
                <a:cs typeface="Arial"/>
              </a:rPr>
              <a:t>scalability up to 1.5 petabytes in a single rack </a:t>
            </a:r>
            <a:r>
              <a:rPr lang="en-US">
                <a:latin typeface="Arial"/>
                <a:cs typeface="Arial"/>
              </a:rPr>
              <a:t>to future-proof growing demands. </a:t>
            </a:r>
          </a:p>
          <a:p>
            <a:r>
              <a:rPr lang="en-US">
                <a:latin typeface="Arial"/>
                <a:cs typeface="Arial"/>
              </a:rPr>
              <a:t>With limited resources, time and money are precious resources.  A PowerProtect solution delivers </a:t>
            </a:r>
            <a:r>
              <a:rPr lang="en-US" b="1">
                <a:latin typeface="Arial"/>
                <a:cs typeface="Arial"/>
              </a:rPr>
              <a:t>up to a 61% lower total cost of ownership</a:t>
            </a:r>
            <a:r>
              <a:rPr lang="en-US">
                <a:latin typeface="Arial"/>
                <a:cs typeface="Arial"/>
              </a:rPr>
              <a:t>. Combined with Data Domain being the </a:t>
            </a:r>
            <a:r>
              <a:rPr lang="en-US" b="1">
                <a:latin typeface="Arial"/>
                <a:cs typeface="Arial"/>
              </a:rPr>
              <a:t>most sustainable backup target appliance</a:t>
            </a:r>
            <a:r>
              <a:rPr lang="en-US">
                <a:latin typeface="Arial"/>
                <a:cs typeface="Arial"/>
              </a:rPr>
              <a:t>, Dell PowerProtect can help customers achieve their sustainability goals.</a:t>
            </a:r>
          </a:p>
          <a:p>
            <a:br>
              <a:rPr lang="en-US"/>
            </a:br>
            <a:endParaRPr lang="en-US"/>
          </a:p>
          <a:p>
            <a:r>
              <a:rPr lang="en-US" b="1" kern="100">
                <a:effectLst/>
                <a:ea typeface="DengXian" panose="02010600030101010101" pitchFamily="2" charset="-122"/>
              </a:rPr>
              <a:t>Click #5: </a:t>
            </a:r>
            <a:r>
              <a:rPr lang="en-US" b="1">
                <a:latin typeface="Arial"/>
                <a:cs typeface="Arial"/>
              </a:rPr>
              <a:t>Flexibility with an Integrated and Open Ecosystem</a:t>
            </a:r>
            <a:endParaRPr lang="en-US">
              <a:latin typeface="Arial"/>
              <a:cs typeface="Arial"/>
            </a:endParaRPr>
          </a:p>
          <a:p>
            <a:br>
              <a:rPr lang="en-US"/>
            </a:br>
            <a:r>
              <a:rPr lang="en-US">
                <a:latin typeface="Arial"/>
                <a:cs typeface="Arial"/>
              </a:rPr>
              <a:t>Your customers need the freedom to protect their data wherever it resides—on-premises, in the cloud, or both. Dell PowerProtect empowers them to </a:t>
            </a:r>
            <a:r>
              <a:rPr lang="en-US" b="1">
                <a:latin typeface="Arial"/>
                <a:cs typeface="Arial"/>
              </a:rPr>
              <a:t>secure an open ecosystem </a:t>
            </a:r>
            <a:r>
              <a:rPr lang="en-US">
                <a:latin typeface="Arial"/>
                <a:cs typeface="Arial"/>
              </a:rPr>
              <a:t>that delivers choice, scalability, and superior performance without compromise.</a:t>
            </a:r>
          </a:p>
          <a:p>
            <a:r>
              <a:rPr lang="en-US">
                <a:latin typeface="Arial"/>
                <a:cs typeface="Arial"/>
              </a:rPr>
              <a:t>PowerProtect seamlessly integrates with leading third-party backup solutions like Commvault, Veeam, Cohesity, and HYCU, maximizing efficiency, resilience, and flexibility regardless of software preference.</a:t>
            </a:r>
          </a:p>
          <a:p>
            <a:r>
              <a:rPr lang="en-US">
                <a:latin typeface="Arial"/>
                <a:cs typeface="Arial"/>
              </a:rPr>
              <a:t>Our multicloud capabilities are unmatched. </a:t>
            </a:r>
            <a:r>
              <a:rPr lang="en-US" b="1">
                <a:latin typeface="Arial"/>
                <a:cs typeface="Arial"/>
              </a:rPr>
              <a:t>Over 1,900 organizations </a:t>
            </a:r>
            <a:r>
              <a:rPr lang="en-US">
                <a:latin typeface="Arial"/>
                <a:cs typeface="Arial"/>
              </a:rPr>
              <a:t>trust Dell to </a:t>
            </a:r>
            <a:r>
              <a:rPr lang="en-US" b="1">
                <a:latin typeface="Arial"/>
                <a:cs typeface="Arial"/>
              </a:rPr>
              <a:t>protect more than 45 exabytes </a:t>
            </a:r>
            <a:r>
              <a:rPr lang="en-US">
                <a:latin typeface="Arial"/>
                <a:cs typeface="Arial"/>
              </a:rPr>
              <a:t>of data across Azure, AWS, Google, and other cloud environments.</a:t>
            </a:r>
          </a:p>
          <a:p>
            <a:r>
              <a:rPr lang="en-US">
                <a:latin typeface="Arial"/>
                <a:cs typeface="Arial"/>
              </a:rPr>
              <a:t>Whether workloads are on-premises or spread across multiple clouds, PowerProtect ensures consistent experiences, simplified management, and reduced risk. It’s everything modern businesses need to maintain continuity and thrive—all within a single, powerful ecosystem. </a:t>
            </a:r>
          </a:p>
          <a:p>
            <a:r>
              <a:rPr lang="en-US">
                <a:latin typeface="Arial"/>
                <a:cs typeface="Arial"/>
              </a:rPr>
              <a:t> </a:t>
            </a:r>
          </a:p>
          <a:p>
            <a:r>
              <a:rPr lang="en-US" b="1">
                <a:latin typeface="Arial"/>
                <a:cs typeface="Arial"/>
              </a:rPr>
              <a:t>In closing, </a:t>
            </a:r>
            <a:r>
              <a:rPr lang="en-US">
                <a:latin typeface="Arial"/>
                <a:cs typeface="Arial"/>
              </a:rPr>
              <a:t>Dell doesn’t just protect data. We protect our customers’ ability to adapt, evolve, and excel by helping them build their cyber resilience foundation with PowerProtect.</a:t>
            </a:r>
          </a:p>
          <a:p>
            <a:endParaRPr lang="en-US"/>
          </a:p>
          <a:p>
            <a:endParaRPr lang="en-US"/>
          </a:p>
          <a:p>
            <a:r>
              <a:rPr lang="en-US">
                <a:latin typeface="Arial"/>
                <a:cs typeface="Arial"/>
              </a:rPr>
              <a:t>***************************************</a:t>
            </a:r>
          </a:p>
          <a:p>
            <a:pPr marL="0" marR="0">
              <a:lnSpc>
                <a:spcPct val="115000"/>
              </a:lnSpc>
              <a:spcAft>
                <a:spcPts val="800"/>
              </a:spcAft>
            </a:pPr>
            <a:r>
              <a:rPr lang="en-US" kern="100">
                <a:effectLst/>
                <a:latin typeface="Arial"/>
                <a:ea typeface="DengXian"/>
                <a:cs typeface="Arial"/>
              </a:rPr>
              <a:t>1 Based on revenue from the IDC 3Q25 Purpose-Built Backup Appliance (PBBA) Tracker</a:t>
            </a:r>
          </a:p>
          <a:p>
            <a:pPr>
              <a:lnSpc>
                <a:spcPct val="115000"/>
              </a:lnSpc>
              <a:spcAft>
                <a:spcPts val="800"/>
              </a:spcAft>
            </a:pPr>
            <a:r>
              <a:rPr lang="en-US" kern="100">
                <a:effectLst/>
                <a:latin typeface="Arial"/>
                <a:ea typeface="DengXian"/>
                <a:cs typeface="Arial"/>
              </a:rPr>
              <a:t>2 Gartner, Magic Quadrant for </a:t>
            </a:r>
            <a:r>
              <a:rPr lang="en-US" kern="100">
                <a:latin typeface="Arial"/>
                <a:ea typeface="DengXian"/>
                <a:cs typeface="Arial"/>
              </a:rPr>
              <a:t>Backup and Data Protection Platforms</a:t>
            </a:r>
            <a:r>
              <a:rPr lang="en-US" kern="100">
                <a:effectLst/>
                <a:latin typeface="Arial"/>
                <a:ea typeface="DengXian"/>
                <a:cs typeface="Arial"/>
              </a:rPr>
              <a:t>, </a:t>
            </a:r>
            <a:r>
              <a:rPr lang="en-US" kern="100">
                <a:latin typeface="Arial"/>
                <a:ea typeface="DengXian"/>
                <a:cs typeface="Arial"/>
              </a:rPr>
              <a:t>July 2025</a:t>
            </a:r>
            <a:r>
              <a:rPr lang="en-US" kern="100">
                <a:effectLst/>
                <a:latin typeface="Arial"/>
                <a:ea typeface="DengXian"/>
                <a:cs typeface="Arial"/>
              </a:rPr>
              <a:t>.</a:t>
            </a:r>
          </a:p>
          <a:p>
            <a:pPr marL="0" marR="0">
              <a:lnSpc>
                <a:spcPct val="115000"/>
              </a:lnSpc>
              <a:spcAft>
                <a:spcPts val="800"/>
              </a:spcAft>
            </a:pPr>
            <a:r>
              <a:rPr lang="en-US" kern="100">
                <a:effectLst/>
                <a:latin typeface="Arial"/>
                <a:ea typeface="DengXian"/>
                <a:cs typeface="Arial"/>
              </a:rPr>
              <a:t>3 Gartner Voice of the Customer for Enterprise Backup and Recovery Software Solutions, Peer Contributors, 12 February 2024</a:t>
            </a:r>
          </a:p>
          <a:p>
            <a:pPr marL="0" marR="0">
              <a:lnSpc>
                <a:spcPct val="115000"/>
              </a:lnSpc>
              <a:spcAft>
                <a:spcPts val="800"/>
              </a:spcAft>
            </a:pPr>
            <a:r>
              <a:rPr lang="en-US" kern="100">
                <a:effectLst/>
                <a:latin typeface="Arial"/>
                <a:ea typeface="DengXian"/>
                <a:cs typeface="Arial"/>
              </a:rPr>
              <a:t>4 </a:t>
            </a:r>
            <a:r>
              <a:rPr lang="en-US" sz="1100" kern="1200">
                <a:solidFill>
                  <a:schemeClr val="tx1"/>
                </a:solidFill>
                <a:effectLst/>
                <a:latin typeface="Arial" panose="020B0604020202020204" pitchFamily="34" charset="0"/>
                <a:ea typeface="+mn-ea"/>
                <a:cs typeface="Arial" panose="020B0604020202020204" pitchFamily="34" charset="0"/>
              </a:rPr>
              <a:t>Based on Dell Technologies analysis. Compared to VAST, Pure Storage, NetApp and HPE backup appliances. Compared to Veeam, Cohesity, Rubrik and Commvault data protection software. Using double-blind, competitive benchmark Net Promoter Score (NPS) data gathered by a third-party commissioned by Dell. August 2025</a:t>
            </a:r>
            <a:r>
              <a:rPr lang="en-US" kern="100">
                <a:effectLst/>
                <a:latin typeface="Arial"/>
                <a:ea typeface="DengXian"/>
                <a:cs typeface="Arial"/>
              </a:rPr>
              <a:t>.</a:t>
            </a:r>
          </a:p>
          <a:p>
            <a:pPr>
              <a:lnSpc>
                <a:spcPct val="115000"/>
              </a:lnSpc>
              <a:spcAft>
                <a:spcPts val="800"/>
              </a:spcAft>
            </a:pPr>
            <a:r>
              <a:rPr lang="en-US" kern="100">
                <a:effectLst/>
                <a:latin typeface="Arial"/>
                <a:ea typeface="DengXian"/>
                <a:cs typeface="Arial"/>
              </a:rPr>
              <a:t>5 Based on Dell internal testing comparing a PowerProtect Data Domain DD9910 appliance vs a PowerProtect Data Domain All-Flash DD9910F appliance, both configured at similar capacity. April 2025. Actual results may vary.</a:t>
            </a:r>
          </a:p>
          <a:p>
            <a:pPr marL="0" marR="0">
              <a:lnSpc>
                <a:spcPct val="115000"/>
              </a:lnSpc>
              <a:spcAft>
                <a:spcPts val="800"/>
              </a:spcAft>
            </a:pPr>
            <a:r>
              <a:rPr lang="en-US" kern="100">
                <a:effectLst/>
                <a:latin typeface="Arial"/>
                <a:ea typeface="DengXian"/>
                <a:cs typeface="Arial"/>
              </a:rPr>
              <a:t>6 Based on Dell internal testing and field telemetry data, December 2025. Actual results may vary.</a:t>
            </a:r>
          </a:p>
          <a:p>
            <a:pPr marL="0" marR="0">
              <a:lnSpc>
                <a:spcPct val="115000"/>
              </a:lnSpc>
              <a:spcAft>
                <a:spcPts val="800"/>
              </a:spcAft>
            </a:pPr>
            <a:r>
              <a:rPr lang="en-US" kern="100">
                <a:effectLst/>
                <a:latin typeface="Arial"/>
                <a:ea typeface="DengXian"/>
                <a:cs typeface="Arial"/>
              </a:rPr>
              <a:t>7 Based on Dell internal testing and field telemetry data, December 2024. </a:t>
            </a:r>
          </a:p>
          <a:p>
            <a:pPr marL="0" marR="0">
              <a:lnSpc>
                <a:spcPct val="115000"/>
              </a:lnSpc>
              <a:spcAft>
                <a:spcPts val="800"/>
              </a:spcAft>
            </a:pPr>
            <a:r>
              <a:rPr lang="en-US" kern="100">
                <a:effectLst/>
                <a:latin typeface="Arial"/>
                <a:ea typeface="DengXian"/>
                <a:cs typeface="Arial"/>
              </a:rPr>
              <a:t>8 Based on Dell Technologies analysis, January 2026</a:t>
            </a:r>
          </a:p>
          <a:p>
            <a:pPr marL="0" marR="0">
              <a:lnSpc>
                <a:spcPct val="115000"/>
              </a:lnSpc>
              <a:spcAft>
                <a:spcPts val="800"/>
              </a:spcAft>
            </a:pPr>
            <a:r>
              <a:rPr lang="en-US" kern="100">
                <a:effectLst/>
                <a:latin typeface="Arial"/>
                <a:ea typeface="DengXian"/>
                <a:cs typeface="Arial"/>
              </a:rPr>
              <a:t>9 </a:t>
            </a:r>
            <a:r>
              <a:rPr lang="en-US">
                <a:latin typeface="Arial"/>
                <a:cs typeface="Arial"/>
              </a:rPr>
              <a:t>Based on Dell Technologies analysis, November 2024</a:t>
            </a:r>
            <a:endParaRPr lang="en-US" kern="100">
              <a:effectLst/>
              <a:latin typeface="Arial"/>
              <a:ea typeface="DengXian" panose="02010600030101010101" pitchFamily="2" charset="-122"/>
              <a:cs typeface="Arial"/>
            </a:endParaRPr>
          </a:p>
          <a:p>
            <a:pPr marL="0" marR="0">
              <a:lnSpc>
                <a:spcPct val="115000"/>
              </a:lnSpc>
              <a:spcAft>
                <a:spcPts val="800"/>
              </a:spcAft>
            </a:pPr>
            <a:r>
              <a:rPr lang="en-US" kern="100">
                <a:effectLst/>
                <a:latin typeface="Arial"/>
                <a:ea typeface="DengXian"/>
                <a:cs typeface="Arial"/>
              </a:rPr>
              <a:t>10 Based on Dell internal testing for PowerMax 2500 and PowerProtect DD9900 using the Epic GeneratorIO for a single storage group backup, March 2024. Actual performance may vary.</a:t>
            </a:r>
          </a:p>
          <a:p>
            <a:pPr marL="0" marR="0">
              <a:lnSpc>
                <a:spcPct val="115000"/>
              </a:lnSpc>
              <a:spcAft>
                <a:spcPts val="800"/>
              </a:spcAft>
            </a:pPr>
            <a:r>
              <a:rPr lang="en-US" kern="100">
                <a:effectLst/>
                <a:latin typeface="Arial"/>
                <a:ea typeface="DengXian"/>
                <a:cs typeface="Arial"/>
              </a:rPr>
              <a:t>11 Based on Dell internal testing for PowerMax 2500 and PowerProtect DD9900 using the Epic GeneratorIO for a single storage group restore, March 2024. Actual performance may vary.</a:t>
            </a:r>
          </a:p>
          <a:p>
            <a:pPr marL="0" marR="0">
              <a:lnSpc>
                <a:spcPct val="115000"/>
              </a:lnSpc>
              <a:spcAft>
                <a:spcPts val="800"/>
              </a:spcAft>
            </a:pPr>
            <a:r>
              <a:rPr lang="en-US" kern="100">
                <a:effectLst/>
                <a:latin typeface="Arial"/>
                <a:ea typeface="DengXian"/>
                <a:cs typeface="Arial"/>
              </a:rPr>
              <a:t>12 Based on Dell Technologies Analysis, January 2026.</a:t>
            </a:r>
          </a:p>
          <a:p>
            <a:pPr marL="0" marR="0">
              <a:lnSpc>
                <a:spcPct val="115000"/>
              </a:lnSpc>
              <a:spcAft>
                <a:spcPts val="800"/>
              </a:spcAft>
            </a:pPr>
            <a:r>
              <a:rPr lang="en-US" kern="100">
                <a:effectLst/>
                <a:latin typeface="Arial"/>
                <a:ea typeface="DengXian"/>
                <a:cs typeface="Arial"/>
              </a:rPr>
              <a:t>13 Based on Dell Technologies Analysis, January 2025.</a:t>
            </a:r>
          </a:p>
          <a:p>
            <a:pPr marL="0" marR="0">
              <a:lnSpc>
                <a:spcPct val="115000"/>
              </a:lnSpc>
              <a:spcAft>
                <a:spcPts val="800"/>
              </a:spcAft>
            </a:pPr>
            <a:r>
              <a:rPr lang="en-US" kern="100">
                <a:effectLst/>
                <a:latin typeface="Arial"/>
                <a:ea typeface="DengXian"/>
                <a:cs typeface="Arial"/>
              </a:rPr>
              <a:t>14 Based on Dell internal testing comparing a PowerProtect Data Domain DD9910 appliance vs a PowerProtect Data Domain All-Flash DD9910F appliance, both configured at similar capacity. April 2025.</a:t>
            </a:r>
          </a:p>
          <a:p>
            <a:pPr marL="0" marR="0">
              <a:lnSpc>
                <a:spcPct val="115000"/>
              </a:lnSpc>
              <a:spcAft>
                <a:spcPts val="800"/>
              </a:spcAft>
            </a:pPr>
            <a:r>
              <a:rPr lang="en-US" kern="100">
                <a:effectLst/>
                <a:latin typeface="Arial"/>
                <a:ea typeface="DengXian"/>
                <a:cs typeface="Arial"/>
              </a:rPr>
              <a:t>15 </a:t>
            </a:r>
            <a:r>
              <a:rPr lang="en-US" sz="1200" kern="1200">
                <a:solidFill>
                  <a:schemeClr val="tx1"/>
                </a:solidFill>
                <a:effectLst/>
                <a:latin typeface="+mn-lt"/>
                <a:ea typeface="+mn-ea"/>
                <a:cs typeface="+mn-cs"/>
              </a:rPr>
              <a:t>Based on internal analysis. October 2025. The foundation for cyber resilience is offered by a family of Dell PowerProtect Data Domain appliances that deliver a comprehensive, trusted and unique collection of capabilities, including: secure supply chain, Zero Trust maturity, immutability, managed detection and response, durability, chain of trust, secure remote access card, secure period.</a:t>
            </a: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200" kern="1200">
                <a:solidFill>
                  <a:schemeClr val="tx1"/>
                </a:solidFill>
                <a:effectLst/>
                <a:latin typeface="+mn-lt"/>
                <a:ea typeface="+mn-ea"/>
                <a:cs typeface="+mn-cs"/>
              </a:rPr>
              <a:t>16 Based on </a:t>
            </a:r>
            <a:r>
              <a:rPr lang="en-US" sz="1200" kern="1200" err="1">
                <a:solidFill>
                  <a:schemeClr val="tx1"/>
                </a:solidFill>
                <a:effectLst/>
                <a:latin typeface="+mn-lt"/>
                <a:ea typeface="+mn-ea"/>
                <a:cs typeface="+mn-cs"/>
              </a:rPr>
              <a:t>Omdia</a:t>
            </a:r>
            <a:r>
              <a:rPr lang="en-US" sz="1200" kern="1200">
                <a:solidFill>
                  <a:schemeClr val="tx1"/>
                </a:solidFill>
                <a:effectLst/>
                <a:latin typeface="+mn-lt"/>
                <a:ea typeface="+mn-ea"/>
                <a:cs typeface="+mn-cs"/>
              </a:rPr>
              <a:t> (previously ESG) review commissioned by Dell, “The Economic and Operational Benefits of the Dell PowerProtect Portfolio”, January 2026. Actual results will vary.</a:t>
            </a:r>
          </a:p>
          <a:p>
            <a:pPr marL="0" marR="0">
              <a:lnSpc>
                <a:spcPct val="115000"/>
              </a:lnSpc>
              <a:spcAft>
                <a:spcPts val="800"/>
              </a:spcAft>
            </a:pPr>
            <a:r>
              <a:rPr lang="en-US" sz="1200" kern="1200">
                <a:solidFill>
                  <a:schemeClr val="tx1"/>
                </a:solidFill>
                <a:effectLst/>
                <a:latin typeface="+mn-lt"/>
                <a:ea typeface="+mn-ea"/>
                <a:cs typeface="+mn-cs"/>
              </a:rPr>
              <a:t>17 Based on Dell Technologies analysis. Compared to VAST, Pure Storage, NetApp, HPE using double-blind, competitive benchmark Net Promoter Score (NPS) data gathered by third-party commissioned by Dell. August 2025.</a:t>
            </a:r>
            <a:endParaRPr lang="en-US" kern="100">
              <a:effectLst/>
              <a:latin typeface="Arial"/>
              <a:ea typeface="DengXian"/>
              <a:cs typeface="Arial"/>
            </a:endParaRPr>
          </a:p>
          <a:p>
            <a:endParaRPr lang="en-US"/>
          </a:p>
          <a:p>
            <a:endParaRPr lang="en-US"/>
          </a:p>
        </p:txBody>
      </p:sp>
    </p:spTree>
    <p:extLst>
      <p:ext uri="{BB962C8B-B14F-4D97-AF65-F5344CB8AC3E}">
        <p14:creationId xmlns:p14="http://schemas.microsoft.com/office/powerpoint/2010/main" val="6164694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a:lnSpc>
                <a:spcPct val="100000"/>
              </a:lnSpc>
              <a:spcBef>
                <a:spcPts val="0"/>
              </a:spcBef>
              <a:spcAft>
                <a:spcPts val="0"/>
              </a:spcAft>
              <a:buClrTx/>
              <a:buSzTx/>
              <a:buFontTx/>
              <a:buNone/>
              <a:tabLst/>
              <a:defRPr/>
            </a:pPr>
            <a:endParaRPr lang="en-US" sz="1100">
              <a:latin typeface="+mj-lt"/>
              <a:cs typeface="Arial"/>
            </a:endParaRPr>
          </a:p>
        </p:txBody>
      </p:sp>
    </p:spTree>
    <p:extLst>
      <p:ext uri="{BB962C8B-B14F-4D97-AF65-F5344CB8AC3E}">
        <p14:creationId xmlns:p14="http://schemas.microsoft.com/office/powerpoint/2010/main" val="232623700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360F6-1845-A616-6D26-CE9109B859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08FF58-C8B9-4A62-C63A-4DEA970BD2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10F088-26AE-7722-037B-E3ED908C33FC}"/>
              </a:ext>
            </a:extLst>
          </p:cNvPr>
          <p:cNvSpPr>
            <a:spLocks noGrp="1"/>
          </p:cNvSpPr>
          <p:nvPr>
            <p:ph type="body" idx="1"/>
          </p:nvPr>
        </p:nvSpPr>
        <p:spPr/>
        <p:txBody>
          <a:bodyPr/>
          <a:lstStyle/>
          <a:p>
            <a:pPr marL="0" marR="0" lvl="0" indent="0" algn="just" fontAlgn="base">
              <a:lnSpc>
                <a:spcPct val="107000"/>
              </a:lnSpc>
              <a:spcBef>
                <a:spcPts val="0"/>
              </a:spcBef>
              <a:spcAft>
                <a:spcPts val="800"/>
              </a:spcAft>
              <a:buSzPts val="1000"/>
              <a:buFont typeface="+mj-lt"/>
              <a:buNone/>
              <a:tabLst>
                <a:tab pos="457200" algn="l"/>
                <a:tab pos="457200" algn="l"/>
                <a:tab pos="457200" algn="l"/>
                <a:tab pos="457200" algn="l"/>
                <a:tab pos="457200" algn="l"/>
                <a:tab pos="457200" algn="l"/>
                <a:tab pos="457200" algn="l"/>
                <a:tab pos="457200" algn="l"/>
                <a:tab pos="457200" algn="l"/>
                <a:tab pos="457200" algn="l"/>
                <a:tab pos="457200" algn="l"/>
                <a:tab pos="457200" algn="l"/>
              </a:tabLst>
            </a:pPr>
            <a:endParaRPr lang="en-US" sz="2000" b="0">
              <a:effectLst/>
              <a:latin typeface="+mn-lt"/>
              <a:ea typeface="DengXian" panose="02010600030101010101" pitchFamily="2" charset="-122"/>
              <a:cs typeface="Times New Roman" panose="02020603050405020304" pitchFamily="18" charset="0"/>
            </a:endParaRPr>
          </a:p>
          <a:p>
            <a:endParaRPr lang="en-US"/>
          </a:p>
        </p:txBody>
      </p:sp>
    </p:spTree>
    <p:extLst>
      <p:ext uri="{BB962C8B-B14F-4D97-AF65-F5344CB8AC3E}">
        <p14:creationId xmlns:p14="http://schemas.microsoft.com/office/powerpoint/2010/main" val="6058404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64FE2-10EA-9268-8888-DAB62E8E38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FA761-5D58-17F7-2053-A34AF277F1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2FD3B9-E8EA-474B-271E-B884ED3A54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Dell AIOps gives storage admins the clarity, control, and confidence to run faster, safer, and smarter—all from a single, cloud-based platform. </a:t>
            </a:r>
            <a:r>
              <a:rPr lang="en-US" sz="1050">
                <a:effectLst/>
              </a:rPr>
              <a:t>By using predictive analytics and real-time insights, AIOps minimizes disruptions, reduces manual intervention, and enables IT teams to maintain resilient and optimized environments with confidence and ease. </a:t>
            </a:r>
            <a:endParaRPr lang="en-US" sz="800"/>
          </a:p>
          <a:p>
            <a:endParaRPr lang="en-US" sz="900"/>
          </a:p>
          <a:p>
            <a:r>
              <a:rPr lang="en-US" sz="900"/>
              <a:t>Dell AIOps empowers storage administrators to optimize system performance with a user-friendly, cloud-based platform. Achieve real-time visibility across your entire Dell infrastructure and utilize AI-driven predictions to identify and proactively resolve issues up to ten times faster. Included with your ProSupport agreement, Dell AIOps frees up valuable time with automated smart alerts and our new AI Assistant, saving your storage administrators up to eight hours per week. With advanced insights into health, cybersecurity, and sustainability, Dell AIOps minimizes downtime, boosts efficiency, and enables you to concentrate on strategic initiatives.</a:t>
            </a:r>
          </a:p>
          <a:p>
            <a:endParaRPr lang="en-US" sz="900"/>
          </a:p>
          <a:p>
            <a:pPr marL="0" indent="0">
              <a:buFontTx/>
              <a:buNone/>
            </a:pPr>
            <a:endParaRPr lang="en-US" sz="900"/>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a:latin typeface="Arial" panose="020B0604020202020204" pitchFamily="34" charset="0"/>
                <a:cs typeface="Arial" panose="020B0604020202020204" pitchFamily="34" charset="0"/>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a:latin typeface="Arial" panose="020B0604020202020204" pitchFamily="34" charset="0"/>
                <a:cs typeface="Arial" panose="020B0604020202020204" pitchFamily="34" charset="0"/>
              </a:rPr>
              <a:t>Sources: </a:t>
            </a:r>
          </a:p>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800" b="0" i="0" u="none" strike="noStrike" kern="1200" cap="none" spc="0" normalizeH="0" baseline="0" noProof="0">
                <a:ln>
                  <a:noFill/>
                </a:ln>
                <a:solidFill>
                  <a:srgbClr val="808080"/>
                </a:solidFill>
                <a:effectLst/>
                <a:uLnTx/>
                <a:uFillTx/>
                <a:latin typeface="Arial"/>
                <a:ea typeface="+mn-ea"/>
                <a:cs typeface="+mn-cs"/>
              </a:rPr>
              <a:t>1 Based on Dell analysis of all systems ever connected as of January 2026.</a:t>
            </a:r>
          </a:p>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800" b="0" i="0" u="none" strike="noStrike" kern="1200" cap="none" spc="0" normalizeH="0" baseline="0" noProof="0">
                <a:ln>
                  <a:noFill/>
                </a:ln>
                <a:solidFill>
                  <a:srgbClr val="808080"/>
                </a:solidFill>
                <a:effectLst/>
                <a:uLnTx/>
                <a:uFillTx/>
                <a:latin typeface="Arial"/>
                <a:ea typeface="+mn-ea"/>
                <a:cs typeface="+mn-cs"/>
              </a:rPr>
              <a:t>2 Dell AIOps user survey, Dell Technologies, January 2026. Actual results may vary.</a:t>
            </a:r>
          </a:p>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800" b="0" i="0" u="none" strike="noStrike" kern="1200" cap="none" spc="0" normalizeH="0" baseline="0" noProof="0">
                <a:ln>
                  <a:noFill/>
                </a:ln>
                <a:solidFill>
                  <a:srgbClr val="808080"/>
                </a:solidFill>
                <a:effectLst/>
                <a:uLnTx/>
                <a:uFillTx/>
                <a:latin typeface="Arial"/>
                <a:ea typeface="+mn-ea"/>
                <a:cs typeface="+mn-cs"/>
              </a:rPr>
              <a:t>* PowerStore, PowerMax, PowerFlex, Unity XT HFA, </a:t>
            </a:r>
            <a:r>
              <a:rPr kumimoji="0" lang="en-US" sz="800" b="0" i="0" u="none" strike="noStrike" kern="1200" cap="none" spc="0" normalizeH="0" baseline="0" noProof="0" err="1">
                <a:ln>
                  <a:noFill/>
                </a:ln>
                <a:solidFill>
                  <a:srgbClr val="808080"/>
                </a:solidFill>
                <a:effectLst/>
                <a:uLnTx/>
                <a:uFillTx/>
                <a:latin typeface="Arial"/>
                <a:ea typeface="+mn-ea"/>
                <a:cs typeface="+mn-cs"/>
              </a:rPr>
              <a:t>PowerVault</a:t>
            </a:r>
            <a:r>
              <a:rPr kumimoji="0" lang="en-US" sz="800" b="0" i="0" u="none" strike="noStrike" kern="1200" cap="none" spc="0" normalizeH="0" baseline="0" noProof="0">
                <a:ln>
                  <a:noFill/>
                </a:ln>
                <a:solidFill>
                  <a:srgbClr val="808080"/>
                </a:solidFill>
                <a:effectLst/>
                <a:uLnTx/>
                <a:uFillTx/>
                <a:latin typeface="Arial"/>
                <a:ea typeface="+mn-ea"/>
                <a:cs typeface="+mn-cs"/>
              </a:rPr>
              <a:t>, PowerScale, </a:t>
            </a:r>
            <a:r>
              <a:rPr kumimoji="0" lang="en-US" sz="800" b="0" i="0" u="none" strike="noStrike" kern="1200" cap="none" spc="0" normalizeH="0" baseline="0" noProof="0" err="1">
                <a:ln>
                  <a:noFill/>
                </a:ln>
                <a:solidFill>
                  <a:srgbClr val="808080"/>
                </a:solidFill>
                <a:effectLst/>
                <a:uLnTx/>
                <a:uFillTx/>
                <a:latin typeface="Arial"/>
                <a:ea typeface="+mn-ea"/>
                <a:cs typeface="+mn-cs"/>
              </a:rPr>
              <a:t>VxRail</a:t>
            </a:r>
            <a:r>
              <a:rPr kumimoji="0" lang="en-US" sz="800" b="0" i="0" u="none" strike="noStrike" kern="1200" cap="none" spc="0" normalizeH="0" baseline="0" noProof="0">
                <a:ln>
                  <a:noFill/>
                </a:ln>
                <a:solidFill>
                  <a:srgbClr val="808080"/>
                </a:solidFill>
                <a:effectLst/>
                <a:uLnTx/>
                <a:uFillTx/>
                <a:latin typeface="Arial"/>
                <a:ea typeface="+mn-ea"/>
                <a:cs typeface="+mn-cs"/>
              </a:rPr>
              <a:t>, </a:t>
            </a:r>
            <a:r>
              <a:rPr kumimoji="0" lang="en-US" sz="800" b="0" i="0" u="none" strike="noStrike" kern="1200" cap="none" spc="0" normalizeH="0" baseline="0" noProof="0" err="1">
                <a:ln>
                  <a:noFill/>
                </a:ln>
                <a:solidFill>
                  <a:srgbClr val="808080"/>
                </a:solidFill>
                <a:effectLst/>
                <a:uLnTx/>
                <a:uFillTx/>
                <a:latin typeface="Arial"/>
                <a:ea typeface="+mn-ea"/>
                <a:cs typeface="+mn-cs"/>
              </a:rPr>
              <a:t>PowerProtect</a:t>
            </a:r>
            <a:r>
              <a:rPr kumimoji="0" lang="en-US" sz="800" b="0" i="0" u="none" strike="noStrike" kern="1200" cap="none" spc="0" normalizeH="0" baseline="0" noProof="0">
                <a:ln>
                  <a:noFill/>
                </a:ln>
                <a:solidFill>
                  <a:srgbClr val="808080"/>
                </a:solidFill>
                <a:effectLst/>
                <a:uLnTx/>
                <a:uFillTx/>
                <a:latin typeface="Arial"/>
                <a:ea typeface="+mn-ea"/>
                <a:cs typeface="+mn-cs"/>
              </a:rPr>
              <a:t> Data Domain, PowerEdge, </a:t>
            </a:r>
            <a:r>
              <a:rPr kumimoji="0" lang="en-US" sz="800" b="0" i="0" u="none" strike="noStrike" kern="1200" cap="none" spc="0" normalizeH="0" baseline="0" noProof="0" err="1">
                <a:ln>
                  <a:noFill/>
                </a:ln>
                <a:solidFill>
                  <a:srgbClr val="808080"/>
                </a:solidFill>
                <a:effectLst/>
                <a:uLnTx/>
                <a:uFillTx/>
                <a:latin typeface="Arial"/>
                <a:ea typeface="+mn-ea"/>
                <a:cs typeface="+mn-cs"/>
              </a:rPr>
              <a:t>PowerSwitch</a:t>
            </a:r>
            <a:r>
              <a:rPr kumimoji="0" lang="en-US" sz="800" b="0" i="0" u="none" strike="noStrike" kern="1200" cap="none" spc="0" normalizeH="0" baseline="0" noProof="0">
                <a:ln>
                  <a:noFill/>
                </a:ln>
                <a:solidFill>
                  <a:srgbClr val="808080"/>
                </a:solidFill>
                <a:effectLst/>
                <a:uLnTx/>
                <a:uFillTx/>
                <a:latin typeface="Arial"/>
                <a:ea typeface="+mn-ea"/>
                <a:cs typeface="+mn-cs"/>
              </a:rPr>
              <a:t>, </a:t>
            </a:r>
            <a:r>
              <a:rPr kumimoji="0" lang="en-US" sz="800" b="0" i="0" u="none" strike="noStrike" kern="1200" cap="none" spc="0" normalizeH="0" baseline="0" noProof="0" err="1">
                <a:ln>
                  <a:noFill/>
                </a:ln>
                <a:solidFill>
                  <a:srgbClr val="808080"/>
                </a:solidFill>
                <a:effectLst/>
                <a:uLnTx/>
                <a:uFillTx/>
                <a:latin typeface="Arial"/>
                <a:ea typeface="+mn-ea"/>
                <a:cs typeface="+mn-cs"/>
              </a:rPr>
              <a:t>Connectrix</a:t>
            </a:r>
            <a:r>
              <a:rPr kumimoji="0" lang="en-US" sz="800" b="0" i="0" u="none" strike="noStrike" kern="1200" cap="none" spc="0" normalizeH="0" baseline="0" noProof="0">
                <a:ln>
                  <a:noFill/>
                </a:ln>
                <a:solidFill>
                  <a:srgbClr val="808080"/>
                </a:solidFill>
                <a:effectLst/>
                <a:uLnTx/>
                <a:uFillTx/>
                <a:latin typeface="Arial"/>
                <a:ea typeface="+mn-ea"/>
                <a:cs typeface="+mn-cs"/>
              </a:rPr>
              <a:t>, and older systems and cloud versions.</a:t>
            </a:r>
          </a:p>
          <a:p>
            <a:endParaRPr lang="en-US" sz="900"/>
          </a:p>
        </p:txBody>
      </p:sp>
    </p:spTree>
    <p:extLst>
      <p:ext uri="{BB962C8B-B14F-4D97-AF65-F5344CB8AC3E}">
        <p14:creationId xmlns:p14="http://schemas.microsoft.com/office/powerpoint/2010/main" val="13706174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a:p>
            <a:r>
              <a:rPr lang="en-US" sz="2400"/>
              <a:t>Dell AIOps gives you a single web-based tool for </a:t>
            </a:r>
            <a:r>
              <a:rPr lang="en-US" sz="2400" u="sng"/>
              <a:t>observing and proactively managing </a:t>
            </a:r>
            <a:r>
              <a:rPr lang="en-US" sz="2400"/>
              <a:t>all your Dell infrastructure systems across all your locations --- and a growing number of Dell APEX </a:t>
            </a:r>
            <a:r>
              <a:rPr lang="en-US" sz="2400" err="1"/>
              <a:t>multicloud</a:t>
            </a:r>
            <a:r>
              <a:rPr lang="en-US" sz="2400"/>
              <a:t> services.</a:t>
            </a:r>
          </a:p>
          <a:p>
            <a:endParaRPr lang="en-US" sz="2400"/>
          </a:p>
          <a:p>
            <a:r>
              <a:rPr lang="en-US" sz="2400"/>
              <a:t>Notice that we use the terms “</a:t>
            </a:r>
            <a:r>
              <a:rPr lang="en-US" sz="2400" b="1"/>
              <a:t>observe and observability</a:t>
            </a:r>
            <a:r>
              <a:rPr lang="en-US" sz="2400"/>
              <a:t>” to connote the deep AI-driven insights that Dell AIOps gives you for trouble-shooting and probable root cause analysis versus traditional tools that simply </a:t>
            </a:r>
            <a:r>
              <a:rPr lang="en-US" sz="2400" b="1"/>
              <a:t>monitor </a:t>
            </a:r>
            <a:r>
              <a:rPr lang="en-US" sz="2400"/>
              <a:t>key performance indicators but lack in-depth analysis.</a:t>
            </a:r>
          </a:p>
          <a:p>
            <a:endParaRPr lang="en-US" sz="2400"/>
          </a:p>
          <a:p>
            <a:r>
              <a:rPr lang="en-US" sz="2400"/>
              <a:t>Dell AIOps comes with Dell ProSupport and ProSupport Plus agreements at no additional charge.</a:t>
            </a:r>
          </a:p>
          <a:p>
            <a:endParaRPr lang="en-US" sz="2400"/>
          </a:p>
          <a:p>
            <a:r>
              <a:rPr lang="en-US" sz="2400"/>
              <a:t>Let’s look explore a bit further how it helps you </a:t>
            </a:r>
            <a:r>
              <a:rPr lang="en-US" sz="2400" u="sng"/>
              <a:t>reduce risk, plan ahead and improve productivity.</a:t>
            </a:r>
          </a:p>
          <a:p>
            <a:endParaRPr lang="en-US" sz="2400"/>
          </a:p>
          <a:p>
            <a:pPr marL="285750" indent="-285750">
              <a:buFont typeface="Arial" panose="020B0604020202020204" pitchFamily="34" charset="0"/>
              <a:buChar char="•"/>
            </a:pPr>
            <a:endParaRPr lang="en-US" sz="2400"/>
          </a:p>
          <a:p>
            <a:endParaRPr lang="en-US" sz="2400"/>
          </a:p>
          <a:p>
            <a:endParaRPr lang="en-US" sz="2400"/>
          </a:p>
          <a:p>
            <a:endParaRPr lang="en-US" sz="2400"/>
          </a:p>
        </p:txBody>
      </p:sp>
    </p:spTree>
    <p:extLst>
      <p:ext uri="{BB962C8B-B14F-4D97-AF65-F5344CB8AC3E}">
        <p14:creationId xmlns:p14="http://schemas.microsoft.com/office/powerpoint/2010/main" val="275275166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84175"/>
            <a:ext cx="6096000" cy="3430588"/>
          </a:xfrm>
        </p:spPr>
      </p:sp>
      <p:sp>
        <p:nvSpPr>
          <p:cNvPr id="3" name="Notes Placeholder 2"/>
          <p:cNvSpPr>
            <a:spLocks noGrp="1"/>
          </p:cNvSpPr>
          <p:nvPr>
            <p:ph type="body" idx="1"/>
          </p:nvPr>
        </p:nvSpPr>
        <p:spPr/>
        <p:txBody>
          <a:bodyPr/>
          <a:lstStyle/>
          <a:p>
            <a:pPr defTabSz="732894">
              <a:defRPr/>
            </a:pPr>
            <a:r>
              <a:rPr lang="en-US" sz="1200" b="0" i="0" kern="1200">
                <a:solidFill>
                  <a:schemeClr val="tx1"/>
                </a:solidFill>
                <a:effectLst/>
                <a:latin typeface="+mn-lt"/>
                <a:ea typeface="+mn-ea"/>
                <a:cs typeface="+mn-cs"/>
              </a:rPr>
              <a:t>This slide highlights the core features and benefits of Dell AIOps, designed to simplify IT operations and enhance efficiency through AI-driven insights. Let’s break it down into three key areas: reducing risk, planning ahead, and improving productivity.</a:t>
            </a:r>
          </a:p>
          <a:p>
            <a:pPr defTabSz="732894">
              <a:defRPr/>
            </a:pPr>
            <a:endParaRPr lang="en-US" sz="1200" b="0" i="0" kern="1200">
              <a:solidFill>
                <a:schemeClr val="tx1"/>
              </a:solidFill>
              <a:effectLst/>
              <a:latin typeface="+mn-lt"/>
              <a:ea typeface="+mn-ea"/>
              <a:cs typeface="+mn-cs"/>
            </a:endParaRPr>
          </a:p>
          <a:p>
            <a:pPr defTabSz="732894">
              <a:defRPr/>
            </a:pPr>
            <a:endParaRPr lang="en-US" sz="1000">
              <a:solidFill>
                <a:schemeClr val="tx2">
                  <a:lumMod val="65000"/>
                  <a:lumOff val="35000"/>
                </a:schemeClr>
              </a:solidFill>
            </a:endParaRPr>
          </a:p>
          <a:p>
            <a:pPr defTabSz="732894">
              <a:defRPr/>
            </a:pPr>
            <a:r>
              <a:rPr lang="en-US" sz="1000">
                <a:solidFill>
                  <a:schemeClr val="tx2">
                    <a:lumMod val="65000"/>
                    <a:lumOff val="35000"/>
                  </a:schemeClr>
                </a:solidFill>
              </a:rPr>
              <a:t>Reduce Risk</a:t>
            </a:r>
          </a:p>
          <a:p>
            <a:pPr defTabSz="732894">
              <a:defRPr/>
            </a:pPr>
            <a:r>
              <a:rPr lang="en-US" sz="1000">
                <a:solidFill>
                  <a:schemeClr val="tx2">
                    <a:lumMod val="65000"/>
                    <a:lumOff val="35000"/>
                  </a:schemeClr>
                </a:solidFill>
              </a:rPr>
              <a:t>- First, Dell AIOps helps reduce risk by providing proactive health scores and remediation recommendations. This ensures potential issues are identified and addressed before they escalate.</a:t>
            </a:r>
          </a:p>
          <a:p>
            <a:pPr defTabSz="732894">
              <a:defRPr/>
            </a:pPr>
            <a:r>
              <a:rPr lang="en-US" sz="1000">
                <a:solidFill>
                  <a:schemeClr val="tx2">
                    <a:lumMod val="65000"/>
                    <a:lumOff val="35000"/>
                  </a:schemeClr>
                </a:solidFill>
              </a:rPr>
              <a:t>- It also monitors cybersecurity risk levels, notifying you of vulnerabilities and offering actionable steps to protect your environment.</a:t>
            </a:r>
          </a:p>
          <a:p>
            <a:pPr defTabSz="732894">
              <a:defRPr/>
            </a:pPr>
            <a:r>
              <a:rPr lang="en-US" sz="1000">
                <a:solidFill>
                  <a:schemeClr val="tx2">
                    <a:lumMod val="65000"/>
                    <a:lumOff val="35000"/>
                  </a:schemeClr>
                </a:solidFill>
              </a:rPr>
              <a:t>- Additionally, it performs performance impact analysis and anomaly detection, helping you pinpoint performance contributors and maintain optimal system health.</a:t>
            </a:r>
          </a:p>
          <a:p>
            <a:pPr defTabSz="732894">
              <a:defRPr/>
            </a:pPr>
            <a:endParaRPr lang="en-US" sz="1000">
              <a:solidFill>
                <a:schemeClr val="tx2">
                  <a:lumMod val="65000"/>
                  <a:lumOff val="35000"/>
                </a:schemeClr>
              </a:solidFill>
            </a:endParaRPr>
          </a:p>
          <a:p>
            <a:pPr defTabSz="732894">
              <a:defRPr/>
            </a:pPr>
            <a:r>
              <a:rPr lang="en-US" sz="1000">
                <a:solidFill>
                  <a:schemeClr val="tx2">
                    <a:lumMod val="65000"/>
                    <a:lumOff val="35000"/>
                  </a:schemeClr>
                </a:solidFill>
              </a:rPr>
              <a:t>Plan Ahead</a:t>
            </a:r>
          </a:p>
          <a:p>
            <a:pPr defTabSz="732894">
              <a:defRPr/>
            </a:pPr>
            <a:r>
              <a:rPr lang="en-US" sz="1000">
                <a:solidFill>
                  <a:schemeClr val="tx2">
                    <a:lumMod val="65000"/>
                    <a:lumOff val="35000"/>
                  </a:schemeClr>
                </a:solidFill>
              </a:rPr>
              <a:t>-Next, Dell AIOps empowers you to plan ahead with tools like carbon footprint analysis and forecasting, enabling you to align with sustainability goals.</a:t>
            </a:r>
          </a:p>
          <a:p>
            <a:pPr defTabSz="732894">
              <a:defRPr/>
            </a:pPr>
            <a:r>
              <a:rPr lang="en-US" sz="1000">
                <a:solidFill>
                  <a:schemeClr val="tx2">
                    <a:lumMod val="65000"/>
                    <a:lumOff val="35000"/>
                  </a:schemeClr>
                </a:solidFill>
              </a:rPr>
              <a:t>-It predicts capacity limits and offers remediation recommendations, such as reclaiming unused capacity, to optimize resources.</a:t>
            </a:r>
          </a:p>
          <a:p>
            <a:pPr defTabSz="732894">
              <a:defRPr/>
            </a:pPr>
            <a:r>
              <a:rPr lang="en-US" sz="1000">
                <a:solidFill>
                  <a:schemeClr val="tx2">
                    <a:lumMod val="65000"/>
                    <a:lumOff val="35000"/>
                  </a:schemeClr>
                </a:solidFill>
              </a:rPr>
              <a:t>- Capacity anomaly detection further ensures you can identify and address unexpected changes, keeping your operations running smoothly.</a:t>
            </a:r>
          </a:p>
          <a:p>
            <a:pPr defTabSz="732894">
              <a:defRPr/>
            </a:pPr>
            <a:endParaRPr lang="en-US" sz="1000">
              <a:solidFill>
                <a:schemeClr val="tx2">
                  <a:lumMod val="65000"/>
                  <a:lumOff val="35000"/>
                </a:schemeClr>
              </a:solidFill>
            </a:endParaRPr>
          </a:p>
          <a:p>
            <a:pPr defTabSz="732894">
              <a:defRPr/>
            </a:pPr>
            <a:r>
              <a:rPr lang="en-US" sz="1000">
                <a:solidFill>
                  <a:schemeClr val="tx2">
                    <a:lumMod val="65000"/>
                    <a:lumOff val="35000"/>
                  </a:schemeClr>
                </a:solidFill>
              </a:rPr>
              <a:t>Improve Productivity</a:t>
            </a:r>
          </a:p>
          <a:p>
            <a:pPr defTabSz="732894">
              <a:defRPr/>
            </a:pPr>
            <a:r>
              <a:rPr lang="en-US" sz="1000">
                <a:solidFill>
                  <a:schemeClr val="tx2">
                    <a:lumMod val="65000"/>
                    <a:lumOff val="35000"/>
                  </a:schemeClr>
                </a:solidFill>
              </a:rPr>
              <a:t>- Finally, Dell AIOps boosts productivity with features like email and mobile app notifications, ensuring you stay informed on the go.</a:t>
            </a:r>
          </a:p>
          <a:p>
            <a:pPr defTabSz="732894">
              <a:defRPr/>
            </a:pPr>
            <a:r>
              <a:rPr lang="en-US" sz="1000">
                <a:solidFill>
                  <a:schemeClr val="tx2">
                    <a:lumMod val="65000"/>
                    <a:lumOff val="35000"/>
                  </a:schemeClr>
                </a:solidFill>
              </a:rPr>
              <a:t>- Custom reports and tags allow you to tailor insights to your specific needs, while integrations via </a:t>
            </a:r>
            <a:r>
              <a:rPr lang="en-US" sz="1000" err="1">
                <a:solidFill>
                  <a:schemeClr val="tx2">
                    <a:lumMod val="65000"/>
                    <a:lumOff val="35000"/>
                  </a:schemeClr>
                </a:solidFill>
              </a:rPr>
              <a:t>WebHook</a:t>
            </a:r>
            <a:r>
              <a:rPr lang="en-US" sz="1000">
                <a:solidFill>
                  <a:schemeClr val="tx2">
                    <a:lumMod val="65000"/>
                    <a:lumOff val="35000"/>
                  </a:schemeClr>
                </a:solidFill>
              </a:rPr>
              <a:t> and REST API enable seamless connectivity with your existing tools.</a:t>
            </a:r>
          </a:p>
          <a:p>
            <a:pPr defTabSz="732894">
              <a:defRPr/>
            </a:pPr>
            <a:r>
              <a:rPr lang="en-US" sz="1000">
                <a:solidFill>
                  <a:schemeClr val="tx2">
                    <a:lumMod val="65000"/>
                    <a:lumOff val="35000"/>
                  </a:schemeClr>
                </a:solidFill>
              </a:rPr>
              <a:t>- And with GenAI-powered AIOps Assistant, you can use natural language queries to quickly access insights, saving time and effort.</a:t>
            </a:r>
          </a:p>
          <a:p>
            <a:pPr defTabSz="732894">
              <a:defRPr/>
            </a:pPr>
            <a:endParaRPr lang="en-US" sz="1000">
              <a:solidFill>
                <a:schemeClr val="tx2">
                  <a:lumMod val="65000"/>
                  <a:lumOff val="35000"/>
                </a:schemeClr>
              </a:solidFill>
            </a:endParaRPr>
          </a:p>
          <a:p>
            <a:pPr defTabSz="732894">
              <a:defRPr/>
            </a:pPr>
            <a:r>
              <a:rPr lang="en-US" sz="1000">
                <a:solidFill>
                  <a:schemeClr val="tx2">
                    <a:lumMod val="65000"/>
                    <a:lumOff val="35000"/>
                  </a:schemeClr>
                </a:solidFill>
              </a:rPr>
              <a:t>In summary, Dell AIOps combines cloud-based simplicity with powerful AI-driven features to reduce risk, enhance planning, and improve productivity—all without the need for complex setup. It’s a comprehensive solution for modern IT operations.</a:t>
            </a:r>
          </a:p>
          <a:p>
            <a:pPr defTabSz="732894">
              <a:defRPr/>
            </a:pPr>
            <a:endParaRPr lang="en-US" sz="1000">
              <a:solidFill>
                <a:schemeClr val="tx2">
                  <a:lumMod val="65000"/>
                  <a:lumOff val="35000"/>
                </a:schemeClr>
              </a:solidFill>
            </a:endParaRPr>
          </a:p>
        </p:txBody>
      </p:sp>
    </p:spTree>
    <p:extLst>
      <p:ext uri="{BB962C8B-B14F-4D97-AF65-F5344CB8AC3E}">
        <p14:creationId xmlns:p14="http://schemas.microsoft.com/office/powerpoint/2010/main" val="1619108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None/>
            </a:pPr>
            <a:r>
              <a:rPr lang="en-US" sz="1600">
                <a:effectLst/>
              </a:rPr>
              <a:t>The IT landscape is shaped by trends like hybrid cloud adoption, the AI-driven transformation of industries, and a growing demand for robust data resiliency. These trends require smarter, integrated storage solutions capable of supporting evolving workloads and delivering optimal performance and security. Organizations that align their strategies with these trends will strengthen their competitive edge and drive impactful innovation. </a:t>
            </a:r>
          </a:p>
          <a:p>
            <a:pPr rtl="0">
              <a:buNone/>
            </a:pPr>
            <a:endParaRPr lang="en-US" sz="1600">
              <a:effectLst/>
            </a:endParaRPr>
          </a:p>
          <a:p>
            <a:pPr rtl="0">
              <a:buNone/>
            </a:pPr>
            <a:r>
              <a:rPr lang="en-US" sz="1600">
                <a:effectLst/>
              </a:rPr>
              <a:t>We share your priorities, and we’re here to support your vision. </a:t>
            </a:r>
          </a:p>
          <a:p>
            <a:pPr rtl="0">
              <a:buNone/>
            </a:pPr>
            <a:endParaRPr lang="en-US" sz="1600">
              <a:effectLst/>
            </a:endParaRPr>
          </a:p>
          <a:p>
            <a:pPr rtl="0">
              <a:buNone/>
            </a:pPr>
            <a:r>
              <a:rPr lang="en-US" sz="1600">
                <a:effectLst/>
              </a:rPr>
              <a:t>Organizations are prioritizing three major strategic initiatives within their storage environments:</a:t>
            </a:r>
            <a:endParaRPr lang="en-US" sz="1600"/>
          </a:p>
          <a:p>
            <a:pPr marL="171450" indent="-171450">
              <a:buFont typeface="Arial" panose="020B0604020202020204" pitchFamily="34" charset="0"/>
              <a:buChar char="•"/>
            </a:pPr>
            <a:r>
              <a:rPr lang="en-US" sz="1600" b="1">
                <a:effectLst/>
              </a:rPr>
              <a:t>Private Cloud:</a:t>
            </a:r>
            <a:r>
              <a:rPr lang="en-US" sz="1600">
                <a:effectLst/>
              </a:rPr>
              <a:t> With 91% of organizations facing challenges in building multicloud systems, Dell enables private and hybrid cloud solutions that are flexible and cost-effective. This avoids ecosystem lock-in and ensures optimized resource utilization.</a:t>
            </a:r>
            <a:endParaRPr lang="en-US" sz="1600"/>
          </a:p>
          <a:p>
            <a:pPr marL="171450" indent="-171450">
              <a:buFont typeface="Arial" panose="020B0604020202020204" pitchFamily="34" charset="0"/>
              <a:buChar char="•"/>
            </a:pPr>
            <a:r>
              <a:rPr lang="en-US" sz="1600" b="1">
                <a:effectLst/>
              </a:rPr>
              <a:t>AI:</a:t>
            </a:r>
            <a:r>
              <a:rPr lang="en-US" sz="1600">
                <a:effectLst/>
              </a:rPr>
              <a:t> Seventy-five percent of organizations now say AI or GenAI is integral to their business strategy. These technologies are creating a massive demand for performance-intensive storage systems that can process structured and unstructured data seamlessly.</a:t>
            </a:r>
            <a:endParaRPr lang="en-US" sz="1600"/>
          </a:p>
          <a:p>
            <a:pPr marL="171450" indent="-171450">
              <a:buFont typeface="Arial" panose="020B0604020202020204" pitchFamily="34" charset="0"/>
              <a:buChar char="•"/>
            </a:pPr>
            <a:r>
              <a:rPr lang="en-US" sz="1600" b="1">
                <a:effectLst/>
              </a:rPr>
              <a:t>Cyber Resilience:</a:t>
            </a:r>
            <a:r>
              <a:rPr lang="en-US" sz="1600">
                <a:effectLst/>
              </a:rPr>
              <a:t> With 89% of organizations identifying security as a critical focus, there’s an increasing need for advanced ransomware detection, zero-trust architecture, and air-gapped recovery solutions. Dell provides unparalleled cyber resilience strategies to ensure minimal downtime and secure data environments.</a:t>
            </a:r>
            <a:endParaRPr lang="en-US" sz="1600"/>
          </a:p>
          <a:p>
            <a:endParaRPr lang="en-US" sz="160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effectLst/>
              </a:rPr>
              <a:t>With 75% of data still stored on-premises, businesses need a trusted partner like Dell to move closer to their goals. We offer a one-stop shop for IT infrastructure to drive seamless integration and elevate organizational capabilities.</a:t>
            </a:r>
          </a:p>
          <a:p>
            <a:endParaRPr lang="en-US" sz="1600"/>
          </a:p>
          <a:p>
            <a:r>
              <a:rPr lang="en-US" sz="1600"/>
              <a:t>Sources: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0D2155"/>
                </a:solidFill>
                <a:effectLst/>
                <a:uLnTx/>
                <a:uFillTx/>
                <a:latin typeface="Arial"/>
                <a:ea typeface="+mn-ea"/>
                <a:cs typeface="+mn-cs"/>
              </a:rPr>
              <a:t>1 Innovation Catalysts, Dell Technologies, February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0D2155"/>
                </a:solidFill>
                <a:effectLst/>
                <a:uLnTx/>
                <a:uFillTx/>
                <a:latin typeface="Arial"/>
                <a:ea typeface="+mn-ea"/>
                <a:cs typeface="+mn-cs"/>
              </a:rPr>
              <a:t>2 Source: Dell Technologies survey across 750 business and IT decision makers across US, UK, DE, FR and JP, all segments, Feb 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0D2155"/>
                </a:solidFill>
                <a:effectLst/>
                <a:uLnTx/>
                <a:uFillTx/>
                <a:latin typeface="Arial"/>
                <a:ea typeface="+mn-ea"/>
                <a:cs typeface="+mn-cs"/>
              </a:rPr>
              <a:t>3 Source: Michael Dell, </a:t>
            </a:r>
            <a:r>
              <a:rPr kumimoji="0" lang="en-US" sz="1600" b="0" i="1" u="none" strike="noStrike" kern="1200" cap="none" spc="0" normalizeH="0" baseline="0" noProof="0">
                <a:ln>
                  <a:noFill/>
                </a:ln>
                <a:solidFill>
                  <a:schemeClr val="accent1"/>
                </a:solidFill>
                <a:effectLst/>
                <a:uLnTx/>
                <a:uFillTx/>
                <a:latin typeface="Arial"/>
                <a:ea typeface="+mn-ea"/>
                <a:cs typeface="+mn-cs"/>
                <a:hlinkClick r:id="rId3">
                  <a:extLst>
                    <a:ext uri="{A12FA001-AC4F-418D-AE19-62706E023703}">
                      <ahyp:hlinkClr xmlns:ahyp="http://schemas.microsoft.com/office/drawing/2018/hyperlinkcolor" val="tx"/>
                    </a:ext>
                  </a:extLst>
                </a:hlinkClick>
              </a:rPr>
              <a:t>AI to drive data center demand up 100x over next 10 years</a:t>
            </a:r>
            <a:r>
              <a:rPr kumimoji="0" lang="en-US" sz="1600" b="0" i="1" u="none" strike="noStrike" kern="1200" cap="none" spc="0" normalizeH="0" baseline="0" noProof="0">
                <a:ln>
                  <a:noFill/>
                </a:ln>
                <a:solidFill>
                  <a:srgbClr val="0D2155"/>
                </a:solidFill>
                <a:effectLst/>
                <a:uLnTx/>
                <a:uFillTx/>
                <a:latin typeface="Arial"/>
                <a:ea typeface="+mn-ea"/>
                <a:cs typeface="+mn-cs"/>
              </a:rPr>
              <a:t>. (</a:t>
            </a:r>
            <a:r>
              <a:rPr lang="en-US" sz="1600"/>
              <a:t>https://www.datacenterdynamics.com/en/news/michael-dell-ai-to-drive-data-center-demand-up-100-fold-over-next-10-years/)</a:t>
            </a:r>
            <a:endParaRPr kumimoji="0" lang="en-US" sz="1600" b="0" i="1" u="none" strike="noStrike" kern="1200" cap="none" spc="0" normalizeH="0" baseline="0" noProof="0">
              <a:ln>
                <a:noFill/>
              </a:ln>
              <a:solidFill>
                <a:srgbClr val="0D2155"/>
              </a:solidFill>
              <a:effectLst/>
              <a:uLnTx/>
              <a:uFillTx/>
              <a:latin typeface="Arial"/>
              <a:ea typeface="+mn-ea"/>
              <a:cs typeface="+mn-cs"/>
            </a:endParaRPr>
          </a:p>
        </p:txBody>
      </p:sp>
    </p:spTree>
    <p:extLst>
      <p:ext uri="{BB962C8B-B14F-4D97-AF65-F5344CB8AC3E}">
        <p14:creationId xmlns:p14="http://schemas.microsoft.com/office/powerpoint/2010/main" val="4967903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A6D40-353F-CF42-E17D-AAC01ED89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9759E-FD2E-633B-80FF-487F474A50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E7482C-3404-3796-E343-D35E8CE105EA}"/>
              </a:ext>
            </a:extLst>
          </p:cNvPr>
          <p:cNvSpPr>
            <a:spLocks noGrp="1"/>
          </p:cNvSpPr>
          <p:nvPr>
            <p:ph type="body" idx="1"/>
          </p:nvPr>
        </p:nvSpPr>
        <p:spPr/>
        <p:txBody>
          <a:bodyPr/>
          <a:lstStyle/>
          <a:p>
            <a:r>
              <a:rPr lang="en-US" sz="1100"/>
              <a:t>Dell PowerStore now offers powerful multisystem management capabilities within Dell AIOps. With automated health checks, seamless parallel cluster updates, real-time progress tracking, and detailed post-update insights, you can eliminate manual effort and stay focused on driving strategic impact.</a:t>
            </a:r>
          </a:p>
          <a:p>
            <a:pPr marL="0" indent="0">
              <a:buFont typeface="Arial" panose="020B0604020202020204" pitchFamily="34" charset="0"/>
              <a:buNone/>
            </a:pPr>
            <a:endParaRPr lang="en-US" sz="1100"/>
          </a:p>
          <a:p>
            <a:pPr marL="0" indent="0">
              <a:buFont typeface="Arial" panose="020B0604020202020204" pitchFamily="34" charset="0"/>
              <a:buNone/>
            </a:pPr>
            <a:r>
              <a:rPr lang="en-US" sz="1100"/>
              <a:t>Additional details: </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Unified Update View:</a:t>
            </a:r>
            <a:r>
              <a:rPr lang="en-US" sz="1200" kern="1200">
                <a:solidFill>
                  <a:schemeClr val="tx1"/>
                </a:solidFill>
                <a:effectLst/>
                <a:latin typeface="+mn-lt"/>
                <a:ea typeface="+mn-ea"/>
                <a:cs typeface="+mn-cs"/>
              </a:rPr>
              <a:t> See all PowerStore clusters in one consolidated list, with clear status indicators for operating system updates across environments. </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Automated Health Checks:</a:t>
            </a:r>
            <a:r>
              <a:rPr lang="en-US" sz="1200" kern="1200">
                <a:solidFill>
                  <a:schemeClr val="tx1"/>
                </a:solidFill>
                <a:effectLst/>
                <a:latin typeface="+mn-lt"/>
                <a:ea typeface="+mn-ea"/>
                <a:cs typeface="+mn-cs"/>
              </a:rPr>
              <a:t> Run pre-update health checks on single or multiple clusters with just a few clicks, reducing risk and simplifying preparation for updates. </a:t>
            </a:r>
          </a:p>
          <a:p>
            <a:pPr marL="171450" lvl="0" indent="-171450">
              <a:buFont typeface="Arial" panose="020B0604020202020204" pitchFamily="34" charset="0"/>
              <a:buChar char="•"/>
            </a:pPr>
            <a:r>
              <a:rPr lang="en-US" sz="1200" b="1" kern="1200">
                <a:solidFill>
                  <a:schemeClr val="tx1"/>
                </a:solidFill>
                <a:effectLst/>
                <a:latin typeface="+mn-lt"/>
                <a:ea typeface="+mn-ea"/>
                <a:cs typeface="+mn-cs"/>
              </a:rPr>
              <a:t>Non-Disruptive, Centralized Updates:</a:t>
            </a:r>
            <a:r>
              <a:rPr lang="en-US" sz="1200" kern="1200">
                <a:solidFill>
                  <a:schemeClr val="tx1"/>
                </a:solidFill>
                <a:effectLst/>
                <a:latin typeface="+mn-lt"/>
                <a:ea typeface="+mn-ea"/>
                <a:cs typeface="+mn-cs"/>
              </a:rPr>
              <a:t> Execute seamless, parallel OS updates across a customer’s entire PowerStore fleet. Progress tracking and transparency are built in, so updates happen with less downtime and more control. </a:t>
            </a:r>
          </a:p>
          <a:p>
            <a:endParaRPr lang="en-US" sz="1100"/>
          </a:p>
          <a:p>
            <a:r>
              <a:rPr lang="en-US" sz="1100"/>
              <a:t>Save time while reducing the risk of manual errors and downtime </a:t>
            </a:r>
          </a:p>
          <a:p>
            <a:endParaRPr lang="en-US" sz="1100"/>
          </a:p>
          <a:p>
            <a:r>
              <a:rPr lang="en-US" sz="1100"/>
              <a:t>Resource Operator Role Now Supports Health Check and Upgrade Actions for Monitored </a:t>
            </a:r>
            <a:r>
              <a:rPr lang="en-US" sz="1100" err="1"/>
              <a:t>PowerStores</a:t>
            </a:r>
            <a:endParaRPr lang="en-US" sz="1100"/>
          </a:p>
          <a:p>
            <a:r>
              <a:rPr lang="en-US" sz="1100"/>
              <a:t>November 24, 2025: We've added the ability for users in an organization with the Resource Operator role (formerly called the Server Admin role) to create an Authorized Access Account for PowerStore systems which AIOps monitors. For PowerStore systems at version 4.0 or later, this role enables you to run health checks and upgrades from the Manage &gt; System Updates section. You can also see status updates that help minimize the actions that are needed to keep these systems updated. Authorized Access Accounts information is available in the Admin &gt; Settings section. Standard PowerStore General upgrade considerations should still be followed from the Dell PowerStore T and Q Software Upgrade Guide.</a:t>
            </a:r>
          </a:p>
          <a:p>
            <a:endParaRPr lang="en-US" sz="1100"/>
          </a:p>
          <a:p>
            <a:endParaRPr lang="en-IN" sz="1100"/>
          </a:p>
        </p:txBody>
      </p:sp>
    </p:spTree>
    <p:extLst>
      <p:ext uri="{BB962C8B-B14F-4D97-AF65-F5344CB8AC3E}">
        <p14:creationId xmlns:p14="http://schemas.microsoft.com/office/powerpoint/2010/main" val="367067928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A694B-CD80-9AEA-0ED5-08CE1DE7D7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1B3F46-9F70-3446-29E6-34DCCCC656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A6E154-70E8-DF06-D8A7-6D6921BC4439}"/>
              </a:ext>
            </a:extLst>
          </p:cNvPr>
          <p:cNvSpPr>
            <a:spLocks noGrp="1"/>
          </p:cNvSpPr>
          <p:nvPr>
            <p:ph type="body" idx="1"/>
          </p:nvPr>
        </p:nvSpPr>
        <p:spPr/>
        <p:txBody>
          <a:bodyPr/>
          <a:lstStyle/>
          <a:p>
            <a:pPr marL="0" indent="0">
              <a:buFontTx/>
              <a:buNone/>
            </a:pPr>
            <a:r>
              <a:rPr lang="en-US" sz="1600" b="1"/>
              <a:t>Speaker Notes</a:t>
            </a:r>
          </a:p>
          <a:p>
            <a:pPr marL="0" indent="0">
              <a:buFontTx/>
              <a:buNone/>
            </a:pPr>
            <a:endParaRPr lang="en-US" sz="1600" b="1"/>
          </a:p>
          <a:p>
            <a:pPr algn="l">
              <a:lnSpc>
                <a:spcPts val="1800"/>
              </a:lnSpc>
            </a:pPr>
            <a:r>
              <a:rPr lang="en-US" sz="2400" b="0" i="0">
                <a:solidFill>
                  <a:srgbClr val="000000"/>
                </a:solidFill>
                <a:effectLst/>
                <a:latin typeface="Diatype"/>
              </a:rPr>
              <a:t>Dell Technologies is transforming networking with solutions designed for scalability, reliability, and efficiency.</a:t>
            </a:r>
          </a:p>
          <a:p>
            <a:pPr algn="l">
              <a:lnSpc>
                <a:spcPts val="1800"/>
              </a:lnSpc>
            </a:pPr>
            <a:r>
              <a:rPr lang="en-US" sz="2400" b="1" i="0" err="1">
                <a:solidFill>
                  <a:srgbClr val="000000"/>
                </a:solidFill>
                <a:effectLst/>
                <a:latin typeface="Diatype"/>
              </a:rPr>
              <a:t>PowerSwitch</a:t>
            </a:r>
            <a:r>
              <a:rPr lang="en-US" sz="2400" b="0" i="0">
                <a:solidFill>
                  <a:srgbClr val="000000"/>
                </a:solidFill>
                <a:effectLst/>
                <a:latin typeface="Diatype"/>
              </a:rPr>
              <a:t> delivers high-performance Ethernet connectivity with a simplified and cost-effective design, making it ideal for demanding workloads like AI. </a:t>
            </a:r>
          </a:p>
          <a:p>
            <a:pPr algn="l">
              <a:lnSpc>
                <a:spcPts val="1800"/>
              </a:lnSpc>
            </a:pPr>
            <a:endParaRPr lang="en-US" sz="2400" b="0" i="0">
              <a:solidFill>
                <a:srgbClr val="000000"/>
              </a:solidFill>
              <a:effectLst/>
              <a:latin typeface="Diatype"/>
            </a:endParaRPr>
          </a:p>
          <a:p>
            <a:pPr algn="l">
              <a:lnSpc>
                <a:spcPts val="1800"/>
              </a:lnSpc>
            </a:pPr>
            <a:r>
              <a:rPr lang="en-US" sz="2400" b="1" i="0" err="1">
                <a:solidFill>
                  <a:srgbClr val="000000"/>
                </a:solidFill>
                <a:effectLst/>
                <a:latin typeface="Diatype"/>
              </a:rPr>
              <a:t>SONiC</a:t>
            </a:r>
            <a:r>
              <a:rPr lang="en-US" sz="2400" b="0" i="0">
                <a:solidFill>
                  <a:srgbClr val="000000"/>
                </a:solidFill>
                <a:effectLst/>
                <a:latin typeface="Diatype"/>
              </a:rPr>
              <a:t> enables streamlined infrastructure management through advanced telemetry, DevOps-ready flexibility, and simplified control, ensuring cohesive operations. </a:t>
            </a:r>
            <a:r>
              <a:rPr lang="en-US" sz="2400" b="1" i="0" err="1">
                <a:solidFill>
                  <a:srgbClr val="000000"/>
                </a:solidFill>
                <a:effectLst/>
                <a:latin typeface="Diatype"/>
              </a:rPr>
              <a:t>SmartFabric</a:t>
            </a:r>
            <a:r>
              <a:rPr lang="en-US" sz="2400" b="0" i="0">
                <a:solidFill>
                  <a:srgbClr val="000000"/>
                </a:solidFill>
                <a:effectLst/>
                <a:latin typeface="Diatype"/>
              </a:rPr>
              <a:t> introduces seamless scaling while reducing manual intervention through advanced automation and diagnostics.</a:t>
            </a:r>
          </a:p>
          <a:p>
            <a:pPr algn="l">
              <a:lnSpc>
                <a:spcPts val="1800"/>
              </a:lnSpc>
            </a:pPr>
            <a:endParaRPr lang="en-US" sz="2400" b="0" i="0">
              <a:solidFill>
                <a:srgbClr val="000000"/>
              </a:solidFill>
              <a:effectLst/>
              <a:latin typeface="Diatype"/>
            </a:endParaRPr>
          </a:p>
          <a:p>
            <a:pPr algn="l">
              <a:lnSpc>
                <a:spcPts val="1800"/>
              </a:lnSpc>
              <a:buFont typeface="Arial" panose="020B0604020202020204" pitchFamily="34" charset="0"/>
              <a:buNone/>
            </a:pPr>
            <a:r>
              <a:rPr lang="en-US" sz="3600" b="1" i="0">
                <a:solidFill>
                  <a:srgbClr val="000000"/>
                </a:solidFill>
                <a:effectLst/>
                <a:latin typeface="Diatype"/>
              </a:rPr>
              <a:t>Spectrum Ethernet switches </a:t>
            </a:r>
            <a:r>
              <a:rPr lang="en-US" sz="3600" b="0" i="0">
                <a:solidFill>
                  <a:srgbClr val="000000"/>
                </a:solidFill>
                <a:effectLst/>
                <a:latin typeface="Diatype"/>
              </a:rPr>
              <a:t>are purpose-built to accelerate hyperscale generative AI fabrics.Spectrum-4 based SN5600 offers quad-density radix, with up to 256 ports of 200GbE. This innovation cuts the cost of network design and simplifies topologies. </a:t>
            </a:r>
          </a:p>
          <a:p>
            <a:pPr algn="l">
              <a:lnSpc>
                <a:spcPts val="1800"/>
              </a:lnSpc>
              <a:buFont typeface="Arial" panose="020B0604020202020204" pitchFamily="34" charset="0"/>
              <a:buNone/>
            </a:pPr>
            <a:endParaRPr lang="en-US" sz="3600" b="0" i="0">
              <a:solidFill>
                <a:srgbClr val="000000"/>
              </a:solidFill>
              <a:effectLst/>
              <a:latin typeface="Diatype"/>
            </a:endParaRPr>
          </a:p>
          <a:p>
            <a:pPr marL="0" marR="0" lvl="0" indent="0" algn="l" defTabSz="914400" rtl="0" eaLnBrk="1" fontAlgn="auto" latinLnBrk="0" hangingPunct="1">
              <a:lnSpc>
                <a:spcPts val="1800"/>
              </a:lnSpc>
              <a:spcBef>
                <a:spcPts val="0"/>
              </a:spcBef>
              <a:spcAft>
                <a:spcPts val="0"/>
              </a:spcAft>
              <a:buClrTx/>
              <a:buSzTx/>
              <a:buFont typeface="Arial" panose="020B0604020202020204" pitchFamily="34" charset="0"/>
              <a:buNone/>
              <a:tabLst/>
              <a:defRPr/>
            </a:pPr>
            <a:r>
              <a:rPr lang="en-US" sz="3600" b="1" i="0">
                <a:solidFill>
                  <a:srgbClr val="000000"/>
                </a:solidFill>
                <a:effectLst/>
                <a:latin typeface="Diatype"/>
              </a:rPr>
              <a:t>Quantum InfiniBand switches </a:t>
            </a:r>
            <a:r>
              <a:rPr lang="en-US" sz="3600" b="0" i="0">
                <a:solidFill>
                  <a:srgbClr val="000000"/>
                </a:solidFill>
                <a:effectLst/>
                <a:latin typeface="Diatype"/>
              </a:rPr>
              <a:t>elevate application performance, driving advancements in high-performance computing and AI data centers with ultra-low latency.  The Quantum-3 based Q3400-RA features 144 ports running at 800Gb/s in a compact 4U form factor, while the smaller 2U Q3200-RA includes two independent switches, delivering 72 ports at 800Gb/s. Meanwhile, Quantum-2 based switches provide up to 128 ports of 200Gb/s with an impressive double-density radix. </a:t>
            </a:r>
          </a:p>
          <a:p>
            <a:pPr algn="l">
              <a:lnSpc>
                <a:spcPts val="1800"/>
              </a:lnSpc>
            </a:pPr>
            <a:endParaRPr lang="en-US" sz="2400" b="0" i="0">
              <a:solidFill>
                <a:srgbClr val="000000"/>
              </a:solidFill>
              <a:effectLst/>
              <a:latin typeface="Diatype"/>
            </a:endParaRPr>
          </a:p>
          <a:p>
            <a:pPr algn="l">
              <a:lnSpc>
                <a:spcPts val="1800"/>
              </a:lnSpc>
            </a:pPr>
            <a:r>
              <a:rPr lang="en-US" sz="2400" b="1" i="0" err="1">
                <a:solidFill>
                  <a:srgbClr val="000000"/>
                </a:solidFill>
                <a:effectLst/>
                <a:latin typeface="Diatype"/>
              </a:rPr>
              <a:t>Connectrix</a:t>
            </a:r>
            <a:r>
              <a:rPr lang="en-US" sz="2400" b="0" i="0">
                <a:solidFill>
                  <a:srgbClr val="000000"/>
                </a:solidFill>
                <a:effectLst/>
                <a:latin typeface="Diatype"/>
              </a:rPr>
              <a:t> completes the portfolio with low-latency </a:t>
            </a:r>
            <a:r>
              <a:rPr lang="en-US" sz="2400" b="0" i="0" err="1">
                <a:solidFill>
                  <a:srgbClr val="000000"/>
                </a:solidFill>
                <a:effectLst/>
                <a:latin typeface="Diatype"/>
              </a:rPr>
              <a:t>Fibre</a:t>
            </a:r>
            <a:r>
              <a:rPr lang="en-US" sz="2400" b="0" i="0">
                <a:solidFill>
                  <a:srgbClr val="000000"/>
                </a:solidFill>
                <a:effectLst/>
                <a:latin typeface="Diatype"/>
              </a:rPr>
              <a:t> Channel SAN solutions, providing end-to-end NVMe scalability and disaster recovery with flexible connectivity options. Together, these technologies form a comprehensive, future-ready network that drives business continuity and innovation. Dell’s solutions are engineered to address today’s challenges and enable organizations to seize tomorrow’s opportunities.</a:t>
            </a:r>
          </a:p>
          <a:p>
            <a:pPr marL="0" marR="0" lvl="0" indent="0" algn="l" defTabSz="914400" rtl="0" eaLnBrk="1" fontAlgn="auto" latinLnBrk="0" hangingPunct="1">
              <a:lnSpc>
                <a:spcPts val="1800"/>
              </a:lnSpc>
              <a:spcBef>
                <a:spcPts val="0"/>
              </a:spcBef>
              <a:spcAft>
                <a:spcPts val="0"/>
              </a:spcAft>
              <a:buClrTx/>
              <a:buSzTx/>
              <a:buFont typeface="Arial" panose="020B0604020202020204" pitchFamily="34" charset="0"/>
              <a:buNone/>
              <a:tabLst/>
              <a:defRPr/>
            </a:pPr>
            <a:endParaRPr lang="en-US" sz="2400" b="0" i="0">
              <a:solidFill>
                <a:srgbClr val="000000"/>
              </a:solidFill>
              <a:effectLst/>
              <a:latin typeface="Diatype"/>
            </a:endParaRPr>
          </a:p>
          <a:p>
            <a:pPr marL="0" indent="0">
              <a:buFontTx/>
              <a:buNone/>
            </a:pPr>
            <a:endParaRPr lang="en-US" sz="1600"/>
          </a:p>
          <a:p>
            <a:pPr marL="0" indent="0">
              <a:buFontTx/>
              <a:buNone/>
            </a:pPr>
            <a:endParaRPr lang="en-US" sz="1600"/>
          </a:p>
        </p:txBody>
      </p:sp>
    </p:spTree>
    <p:extLst>
      <p:ext uri="{BB962C8B-B14F-4D97-AF65-F5344CB8AC3E}">
        <p14:creationId xmlns:p14="http://schemas.microsoft.com/office/powerpoint/2010/main" val="129000361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CB2D2-6767-2D0A-873F-08334A9EC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D85BC3-B5B9-F374-270C-218D60840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E7158E-C254-3AC3-4F12-8F003FB5308A}"/>
              </a:ext>
            </a:extLst>
          </p:cNvPr>
          <p:cNvSpPr>
            <a:spLocks noGrp="1"/>
          </p:cNvSpPr>
          <p:nvPr>
            <p:ph type="body" idx="1"/>
          </p:nvPr>
        </p:nvSpPr>
        <p:spPr/>
        <p:txBody>
          <a:bodyPr/>
          <a:lstStyle/>
          <a:p>
            <a:pPr marL="0" indent="0">
              <a:buFontTx/>
              <a:buNone/>
            </a:pPr>
            <a:r>
              <a:rPr lang="en-US" sz="800" b="1"/>
              <a:t>Speaker Notes</a:t>
            </a:r>
            <a:endParaRPr lang="en-US" sz="900"/>
          </a:p>
          <a:p>
            <a:pPr algn="l">
              <a:buFont typeface="Arial" panose="020B0604020202020204" pitchFamily="34" charset="0"/>
              <a:buNone/>
            </a:pPr>
            <a:r>
              <a:rPr lang="en-US" sz="1100" b="0" i="0" err="1">
                <a:solidFill>
                  <a:srgbClr val="000000"/>
                </a:solidFill>
                <a:effectLst/>
                <a:latin typeface="Diatype"/>
              </a:rPr>
              <a:t>Connectrix</a:t>
            </a:r>
            <a:r>
              <a:rPr lang="en-US" sz="1100" b="0" i="0">
                <a:solidFill>
                  <a:srgbClr val="000000"/>
                </a:solidFill>
                <a:effectLst/>
                <a:latin typeface="Diatype"/>
              </a:rPr>
              <a:t> offers cutting-edge SAN solutions, ensuring the secure, fast, and reliable movement of critical data for your business.</a:t>
            </a:r>
          </a:p>
          <a:p>
            <a:pPr algn="l">
              <a:buFont typeface="Arial" panose="020B0604020202020204" pitchFamily="34" charset="0"/>
              <a:buNone/>
            </a:pPr>
            <a:endParaRPr lang="en-US" sz="1100" b="0" i="0">
              <a:solidFill>
                <a:srgbClr val="000000"/>
              </a:solidFill>
              <a:effectLst/>
              <a:latin typeface="Diatype"/>
            </a:endParaRPr>
          </a:p>
          <a:p>
            <a:pPr algn="l">
              <a:buFont typeface="Arial" panose="020B0604020202020204" pitchFamily="34" charset="0"/>
              <a:buNone/>
            </a:pPr>
            <a:r>
              <a:rPr lang="en-US" sz="1100" b="1" i="0">
                <a:solidFill>
                  <a:srgbClr val="000000"/>
                </a:solidFill>
                <a:effectLst/>
                <a:latin typeface="Diatype"/>
              </a:rPr>
              <a:t>Directors:</a:t>
            </a:r>
            <a:r>
              <a:rPr lang="en-US" sz="1100" b="0" i="0">
                <a:solidFill>
                  <a:srgbClr val="000000"/>
                </a:solidFill>
                <a:effectLst/>
                <a:latin typeface="Diatype"/>
              </a:rPr>
              <a:t> Designed for mission-critical needs, </a:t>
            </a:r>
            <a:r>
              <a:rPr lang="en-US" sz="1100" b="0" i="0" err="1">
                <a:solidFill>
                  <a:srgbClr val="000000"/>
                </a:solidFill>
                <a:effectLst/>
                <a:latin typeface="Diatype"/>
              </a:rPr>
              <a:t>Connectrix</a:t>
            </a:r>
            <a:r>
              <a:rPr lang="en-US" sz="1100" b="0" i="0">
                <a:solidFill>
                  <a:srgbClr val="000000"/>
                </a:solidFill>
                <a:effectLst/>
                <a:latin typeface="Diatype"/>
              </a:rPr>
              <a:t> directors deliver unmatched performance, scalability, and availability. Enterprise-ready B-Series and MDS Series directors support high-speed </a:t>
            </a:r>
            <a:r>
              <a:rPr lang="en-US" sz="1100" b="0" i="0" err="1">
                <a:solidFill>
                  <a:srgbClr val="000000"/>
                </a:solidFill>
                <a:effectLst/>
                <a:latin typeface="Diatype"/>
              </a:rPr>
              <a:t>Fibre</a:t>
            </a:r>
            <a:r>
              <a:rPr lang="en-US" sz="1100" b="0" i="0">
                <a:solidFill>
                  <a:srgbClr val="000000"/>
                </a:solidFill>
                <a:effectLst/>
                <a:latin typeface="Diatype"/>
              </a:rPr>
              <a:t> Channel and FICON to seamlessly connect thousands of servers. They’re ideal for all-flash, hybrid, or private cloud storage environments.</a:t>
            </a:r>
          </a:p>
          <a:p>
            <a:r>
              <a:rPr lang="en-US" sz="1600">
                <a:solidFill>
                  <a:srgbClr val="0D2155"/>
                </a:solidFill>
                <a:latin typeface="Arial Nova Light"/>
                <a:cs typeface="Arial"/>
              </a:rPr>
              <a:t>Features:</a:t>
            </a:r>
            <a:endParaRPr lang="en-US" sz="1100" b="1">
              <a:solidFill>
                <a:schemeClr val="accent1"/>
              </a:solidFill>
            </a:endParaRPr>
          </a:p>
          <a:p>
            <a:pPr marL="171450" indent="-171450">
              <a:buFont typeface="Arial" panose="020B0604020202020204" pitchFamily="34" charset="0"/>
              <a:buChar char="•"/>
            </a:pPr>
            <a:r>
              <a:rPr lang="en-US" sz="1100">
                <a:solidFill>
                  <a:schemeClr val="accent1"/>
                </a:solidFill>
              </a:rPr>
              <a:t>Delivers 64 Gb/s high-performance</a:t>
            </a:r>
          </a:p>
          <a:p>
            <a:pPr marL="171450" indent="-171450">
              <a:buFont typeface="Arial" panose="020B0604020202020204" pitchFamily="34" charset="0"/>
              <a:buChar char="•"/>
            </a:pPr>
            <a:r>
              <a:rPr lang="en-US" sz="1100">
                <a:solidFill>
                  <a:schemeClr val="accent1"/>
                </a:solidFill>
              </a:rPr>
              <a:t>Ensures reliability with redundant components</a:t>
            </a:r>
          </a:p>
          <a:p>
            <a:pPr marL="171450" indent="-171450">
              <a:buFont typeface="Arial" panose="020B0604020202020204" pitchFamily="34" charset="0"/>
              <a:buChar char="•"/>
            </a:pPr>
            <a:r>
              <a:rPr lang="en-US" sz="1100">
                <a:solidFill>
                  <a:schemeClr val="accent1"/>
                </a:solidFill>
              </a:rPr>
              <a:t>Monitors SAN health with advanced resilience</a:t>
            </a:r>
            <a:endParaRPr lang="en-US" sz="1100" b="0" i="0">
              <a:solidFill>
                <a:srgbClr val="000000"/>
              </a:solidFill>
              <a:effectLst/>
              <a:latin typeface="Diatype"/>
            </a:endParaRPr>
          </a:p>
          <a:p>
            <a:pPr algn="l">
              <a:buFont typeface="Arial" panose="020B0604020202020204" pitchFamily="34" charset="0"/>
              <a:buNone/>
            </a:pPr>
            <a:endParaRPr lang="en-US" sz="1100" b="0" i="0">
              <a:solidFill>
                <a:srgbClr val="000000"/>
              </a:solidFill>
              <a:effectLst/>
              <a:latin typeface="Diatype"/>
            </a:endParaRPr>
          </a:p>
          <a:p>
            <a:pPr algn="l">
              <a:buFont typeface="Arial" panose="020B0604020202020204" pitchFamily="34" charset="0"/>
              <a:buNone/>
            </a:pPr>
            <a:r>
              <a:rPr lang="en-US" sz="1100" b="1" i="0">
                <a:solidFill>
                  <a:srgbClr val="000000"/>
                </a:solidFill>
                <a:effectLst/>
                <a:latin typeface="Diatype"/>
              </a:rPr>
              <a:t>Switches:</a:t>
            </a:r>
            <a:r>
              <a:rPr lang="en-US" sz="1100" b="0" i="0">
                <a:solidFill>
                  <a:srgbClr val="000000"/>
                </a:solidFill>
                <a:effectLst/>
                <a:latin typeface="Diatype"/>
              </a:rPr>
              <a:t> </a:t>
            </a:r>
            <a:r>
              <a:rPr lang="en-US" sz="1100" b="0" i="0" err="1">
                <a:solidFill>
                  <a:srgbClr val="000000"/>
                </a:solidFill>
                <a:effectLst/>
                <a:latin typeface="Diatype"/>
              </a:rPr>
              <a:t>Connectrix</a:t>
            </a:r>
            <a:r>
              <a:rPr lang="en-US" sz="1100" b="0" i="0">
                <a:solidFill>
                  <a:srgbClr val="000000"/>
                </a:solidFill>
                <a:effectLst/>
                <a:latin typeface="Diatype"/>
              </a:rPr>
              <a:t> switches bring high bandwidth to small and large enterprises alike. With a variety of models, including enterprise, departmental, edge, and top-of-rack options, they deliver flexibility and high-performance connectivity. Supporting </a:t>
            </a:r>
            <a:r>
              <a:rPr lang="en-US" sz="1100" b="0" i="0" err="1">
                <a:solidFill>
                  <a:srgbClr val="000000"/>
                </a:solidFill>
                <a:effectLst/>
                <a:latin typeface="Diatype"/>
              </a:rPr>
              <a:t>NVMe</a:t>
            </a:r>
            <a:r>
              <a:rPr lang="en-US" sz="1100" b="0" i="0">
                <a:solidFill>
                  <a:srgbClr val="000000"/>
                </a:solidFill>
                <a:effectLst/>
                <a:latin typeface="Diatype"/>
              </a:rPr>
              <a:t>/FC, these switches future-proof your storage networks.</a:t>
            </a:r>
          </a:p>
          <a:p>
            <a:r>
              <a:rPr lang="en-US" sz="1600">
                <a:solidFill>
                  <a:srgbClr val="0D2155"/>
                </a:solidFill>
                <a:latin typeface="Arial Nova Light"/>
                <a:cs typeface="Arial"/>
              </a:rPr>
              <a:t>Features:</a:t>
            </a:r>
          </a:p>
          <a:p>
            <a:pPr marL="171450" indent="-171450">
              <a:buFont typeface="Arial" panose="020B0604020202020204" pitchFamily="34" charset="0"/>
              <a:buChar char="•"/>
            </a:pPr>
            <a:r>
              <a:rPr lang="en-US" sz="1100">
                <a:solidFill>
                  <a:schemeClr val="accent1"/>
                </a:solidFill>
              </a:rPr>
              <a:t>Achieve up to 64Gb/s </a:t>
            </a:r>
            <a:r>
              <a:rPr lang="en-US" sz="1100" err="1">
                <a:solidFill>
                  <a:schemeClr val="accent1"/>
                </a:solidFill>
              </a:rPr>
              <a:t>Fibre</a:t>
            </a:r>
            <a:r>
              <a:rPr lang="en-US" sz="1100">
                <a:solidFill>
                  <a:schemeClr val="accent1"/>
                </a:solidFill>
              </a:rPr>
              <a:t> Channel and 40 GbE Ethernet speeds</a:t>
            </a:r>
          </a:p>
          <a:p>
            <a:pPr marL="171450" indent="-171450">
              <a:buFont typeface="Arial" panose="020B0604020202020204" pitchFamily="34" charset="0"/>
              <a:buChar char="•"/>
            </a:pPr>
            <a:r>
              <a:rPr lang="en-US" sz="1100">
                <a:solidFill>
                  <a:schemeClr val="accent1"/>
                </a:solidFill>
              </a:rPr>
              <a:t>Scale seamlessly from 8 to 128 ports per system</a:t>
            </a:r>
          </a:p>
          <a:p>
            <a:pPr marL="171450" indent="-171450">
              <a:buFont typeface="Arial" panose="020B0604020202020204" pitchFamily="34" charset="0"/>
              <a:buChar char="•"/>
            </a:pPr>
            <a:r>
              <a:rPr lang="en-US" sz="1100">
                <a:solidFill>
                  <a:schemeClr val="accent1"/>
                </a:solidFill>
              </a:rPr>
              <a:t>Ensure dependable uptime with redundant components and multipath deployment</a:t>
            </a:r>
          </a:p>
          <a:p>
            <a:pPr marL="171450" indent="-171450">
              <a:buFont typeface="Arial" panose="020B0604020202020204" pitchFamily="34" charset="0"/>
              <a:buChar char="•"/>
            </a:pPr>
            <a:r>
              <a:rPr lang="en-US" sz="1100">
                <a:solidFill>
                  <a:schemeClr val="accent1"/>
                </a:solidFill>
              </a:rPr>
              <a:t>Automate network monitoring with resilient features</a:t>
            </a:r>
          </a:p>
          <a:p>
            <a:pPr algn="l">
              <a:buFont typeface="Arial" panose="020B0604020202020204" pitchFamily="34" charset="0"/>
              <a:buNone/>
            </a:pPr>
            <a:endParaRPr lang="en-US" sz="1100" b="0" i="0">
              <a:solidFill>
                <a:srgbClr val="000000"/>
              </a:solidFill>
              <a:effectLst/>
              <a:latin typeface="Diatype"/>
            </a:endParaRPr>
          </a:p>
          <a:p>
            <a:pPr marL="0" indent="0">
              <a:buFontTx/>
              <a:buNone/>
            </a:pPr>
            <a:endParaRPr lang="en-US" sz="1600"/>
          </a:p>
        </p:txBody>
      </p:sp>
    </p:spTree>
    <p:extLst>
      <p:ext uri="{BB962C8B-B14F-4D97-AF65-F5344CB8AC3E}">
        <p14:creationId xmlns:p14="http://schemas.microsoft.com/office/powerpoint/2010/main" val="42495659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D27A8-66CD-CB99-1062-CE203839C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DE6E29-683D-98A3-CCB8-65CC9986BA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D48EE-A9B9-C2EC-92BD-D028044BA376}"/>
              </a:ext>
            </a:extLst>
          </p:cNvPr>
          <p:cNvSpPr>
            <a:spLocks noGrp="1"/>
          </p:cNvSpPr>
          <p:nvPr>
            <p:ph type="body" idx="1"/>
          </p:nvPr>
        </p:nvSpPr>
        <p:spPr/>
        <p:txBody>
          <a:bodyPr/>
          <a:lstStyle/>
          <a:p>
            <a:pPr marL="0" marR="0">
              <a:lnSpc>
                <a:spcPct val="107000"/>
              </a:lnSpc>
              <a:spcBef>
                <a:spcPts val="0"/>
              </a:spcBef>
              <a:spcAft>
                <a:spcPts val="800"/>
              </a:spcAft>
            </a:pPr>
            <a:r>
              <a:rPr lang="en-GB" sz="1200" i="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NOTES FOR PRESENTER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200" i="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(Hidden Slide, Internal Use Only – Delete Before Presenting)</a:t>
            </a:r>
          </a:p>
          <a:p>
            <a:pPr marL="0" marR="0" lvl="0" indent="0">
              <a:lnSpc>
                <a:spcPct val="107000"/>
              </a:lnSpc>
              <a:spcBef>
                <a:spcPts val="0"/>
              </a:spcBef>
              <a:spcAft>
                <a:spcPts val="800"/>
              </a:spcAft>
              <a:buFont typeface="Arial" panose="020B0604020202020204" pitchFamily="34" charset="0"/>
              <a:buNone/>
              <a:tabLst>
                <a:tab pos="457200" algn="l"/>
              </a:tabLs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200" b="1">
                <a:effectLst/>
                <a:latin typeface="Calibri" panose="020F0502020204030204" pitchFamily="34" charset="0"/>
                <a:ea typeface="Calibri" panose="020F0502020204030204" pitchFamily="34" charset="0"/>
                <a:cs typeface="Times New Roman" panose="02020603050405020304" pitchFamily="18" charset="0"/>
              </a:rPr>
              <a:t>Speaker notes contain: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GB" sz="1200" i="1">
                <a:effectLst/>
                <a:latin typeface="Calibri" panose="020F0502020204030204" pitchFamily="34" charset="0"/>
                <a:ea typeface="Calibri" panose="020F0502020204030204" pitchFamily="34" charset="0"/>
                <a:cs typeface="Times New Roman" panose="02020603050405020304" pitchFamily="18" charset="0"/>
              </a:rPr>
              <a:t>Script s</a:t>
            </a:r>
            <a:r>
              <a:rPr lang="en-GB" sz="1200">
                <a:effectLst/>
                <a:latin typeface="Calibri" panose="020F0502020204030204" pitchFamily="34" charset="0"/>
                <a:ea typeface="Calibri" panose="020F0502020204030204" pitchFamily="34" charset="0"/>
                <a:cs typeface="Times New Roman" panose="02020603050405020304" pitchFamily="18" charset="0"/>
              </a:rPr>
              <a:t>ection which supplies a detailed talk track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GB" sz="1200">
                <a:effectLst/>
                <a:latin typeface="Calibri" panose="020F0502020204030204" pitchFamily="34" charset="0"/>
                <a:ea typeface="Calibri" panose="020F0502020204030204" pitchFamily="34" charset="0"/>
                <a:cs typeface="Times New Roman" panose="02020603050405020304" pitchFamily="18" charset="0"/>
              </a:rPr>
              <a:t>Because the speaker notes have a lot of internal information and guidance to you as presenters, please only share the slides externally in PDF format without speaker notes.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a:extLst>
              <a:ext uri="{FF2B5EF4-FFF2-40B4-BE49-F238E27FC236}">
                <a16:creationId xmlns:a16="http://schemas.microsoft.com/office/drawing/2014/main" id="{463AC2A2-6F34-BC72-0229-56C50777B0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43F8F-83C4-4F49-AE39-D065794834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6856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US" sz="1800" b="0" i="0">
                <a:solidFill>
                  <a:srgbClr val="000000"/>
                </a:solidFill>
                <a:effectLst/>
                <a:latin typeface="Diatype"/>
              </a:rPr>
              <a:t>We recognize the challenges organizations face when navigating rapidly evolving IT landscapes. That’s why we are committed to delivering more than just infrastructure—we provide an integrated, open ecosystem that empowers businesses to achieve their goals.</a:t>
            </a: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endParaRPr lang="en-US" sz="1200">
              <a:effectLst/>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US" sz="1200">
                <a:effectLst/>
              </a:rPr>
              <a:t>Dell’s solutions are trusted, proven, and fully integrated to work across hybrid cloud, AI environments, and intrinsic security frameworks. Our open ecosystem supports a range of platforms, hypervisors, public clouds, and SaaS infrastructures. With end-to-end solutions and reliable integrations, Dell Technologies ensures you have the systems you need to succeed.</a:t>
            </a:r>
            <a:endParaRPr lang="en-US" sz="1100" b="0" i="0" kern="100">
              <a:solidFill>
                <a:srgbClr val="262627"/>
              </a:solidFill>
              <a:effectLst/>
              <a:latin typeface="Arial" panose="020B0604020202020204" pitchFamily="34" charset="0"/>
              <a:ea typeface="Arial" panose="020B0604020202020204" pitchFamily="34" charset="0"/>
            </a:endParaRPr>
          </a:p>
          <a:p>
            <a:endParaRPr lang="en-US"/>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US" sz="1200" b="0" i="0">
                <a:solidFill>
                  <a:srgbClr val="000000"/>
                </a:solidFill>
                <a:effectLst/>
                <a:latin typeface="Diatype"/>
              </a:rPr>
              <a:t>We believe that purpose-built storage is key to helping organizations achieve greater control, flexibility, availability, and security for their data.</a:t>
            </a:r>
            <a:r>
              <a:rPr lang="en-US" sz="1000" b="0" i="0">
                <a:solidFill>
                  <a:srgbClr val="000000"/>
                </a:solidFill>
                <a:effectLst/>
                <a:latin typeface="Diatype"/>
              </a:rPr>
              <a:t> </a:t>
            </a:r>
            <a:r>
              <a:rPr lang="en-US" sz="1000">
                <a:effectLst/>
              </a:rPr>
              <a:t>From hybrid cloud to AI workloads, Dell empowers businesses to power any workload with tailored solutions. </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000" b="1">
                <a:effectLst/>
              </a:rPr>
              <a:t>Private cloud: </a:t>
            </a:r>
            <a:r>
              <a:rPr lang="en-US" sz="1200" b="0" i="0">
                <a:solidFill>
                  <a:srgbClr val="000000"/>
                </a:solidFill>
                <a:effectLst/>
                <a:latin typeface="Diatype"/>
              </a:rPr>
              <a:t>Our hybrid cloud solutions empower you to seamlessly manage workloads across the edge, data center, and public cloud. With reliable performance, dynamic resource allocation, and customizable integrations, your IT environment will stay modern and adaptable to your needs.</a:t>
            </a:r>
            <a:endParaRPr lang="en-US" sz="1000">
              <a:effectLst/>
            </a:endParaRP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000" b="1">
                <a:effectLst/>
              </a:rPr>
              <a:t>Artificial intelligence: </a:t>
            </a:r>
            <a:r>
              <a:rPr lang="en-US" sz="1200" b="0" i="0">
                <a:solidFill>
                  <a:srgbClr val="000000"/>
                </a:solidFill>
                <a:effectLst/>
                <a:latin typeface="Diatype"/>
              </a:rPr>
              <a:t>For organizations leveraging AI, Dell provides high-performance, scalable infrastructure to optimize your investments. With advanced data management platforms and built-in security, your AI projects can operate securely and efficiently.</a:t>
            </a:r>
            <a:endParaRPr lang="en-US" sz="1000">
              <a:effectLst/>
            </a:endParaRP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000" b="1">
                <a:effectLst/>
              </a:rPr>
              <a:t>Cyber resilience: </a:t>
            </a:r>
            <a:r>
              <a:rPr lang="en-US" sz="1200" b="0" i="0">
                <a:solidFill>
                  <a:srgbClr val="000000"/>
                </a:solidFill>
                <a:effectLst/>
                <a:latin typeface="Diatype"/>
              </a:rPr>
              <a:t>Data security is more crucial than ever. Our cyber resilience solutions ensure comprehensive protection, so your data stays secure and compliant. We offer advanced recovery options and supply chain security to safeguard your operations from potential threats.</a:t>
            </a:r>
            <a:endParaRPr lang="en-US" sz="1000">
              <a:effectLst/>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endParaRPr lang="en-US" sz="1000">
              <a:effectLst/>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US" sz="1000">
                <a:effectLst/>
              </a:rPr>
              <a:t>Our constant innovation keeps your enterprise ahead of the curve while ensuring secure, scalable, and efficient operations.</a:t>
            </a:r>
            <a:endParaRPr lang="en-US" sz="900" b="0" i="0" kern="100">
              <a:solidFill>
                <a:srgbClr val="262627"/>
              </a:solidFill>
              <a:effectLst/>
              <a:latin typeface="Arial" panose="020B0604020202020204" pitchFamily="34" charset="0"/>
              <a:ea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46743F8F-83C4-4F49-AE39-D06579483466}" type="slidenum">
              <a:rPr lang="en-US" smtClean="0"/>
              <a:t>9</a:t>
            </a:fld>
            <a:endParaRPr lang="en-US"/>
          </a:p>
        </p:txBody>
      </p:sp>
    </p:spTree>
    <p:extLst>
      <p:ext uri="{BB962C8B-B14F-4D97-AF65-F5344CB8AC3E}">
        <p14:creationId xmlns:p14="http://schemas.microsoft.com/office/powerpoint/2010/main" val="1533358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7C684-22DE-90F8-BFF5-F0683CA4AE2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DB37F660-65CA-1754-8700-AC8DA3DC09AD}"/>
              </a:ext>
            </a:extLst>
          </p:cNvPr>
          <p:cNvSpPr>
            <a:spLocks noGrp="1"/>
          </p:cNvSpPr>
          <p:nvPr>
            <p:ph type="body" idx="1"/>
          </p:nvPr>
        </p:nvSpPr>
        <p:spPr/>
        <p:txBody>
          <a:bodyPr/>
          <a:lstStyle/>
          <a:p>
            <a:r>
              <a:rPr lang="en-US"/>
              <a:t>At the foundation of everything we do is our infrastructure and our best in class storage portfolio. Dell Technologies' storage and data protection portfolios are crafted to empower organizations by meeting their unique data needs with efficient, resilient, and future-ready solutions. Designed to handle the demands of evolving workloads, these products deliver the flexibility and resilience businesses require to succeed, whether you're a small startup or a global enterprise. We believe the future of the data center is being shaped by three strategic imperatives—and Dell is aligning our storage and cyber resilience portfolio to lead in each of these areas.</a:t>
            </a:r>
          </a:p>
          <a:p>
            <a:endParaRPr lang="en-US"/>
          </a:p>
          <a:p>
            <a:r>
              <a:rPr lang="en-US"/>
              <a:t>First, Private Cloud. Customers want cloud agility and simplicity, but without losing control over cost, data sovereignty, and security. Our private cloud solutions deliver just that—cloud operating models on your terms, in your environment.</a:t>
            </a:r>
          </a:p>
          <a:p>
            <a:endParaRPr lang="en-US"/>
          </a:p>
          <a:p>
            <a:r>
              <a:rPr lang="en-US"/>
              <a:t>Second, Artificial Intelligence. As AI use cases grow, infrastructure needs to keep up. We’re focused on delivering high-performance storage that maximizes GPU utilization and ensures data is intelligently managed and accessible, so organizations can train, tune, and deploy models efficiently.</a:t>
            </a:r>
          </a:p>
          <a:p>
            <a:endParaRPr lang="en-US"/>
          </a:p>
          <a:p>
            <a:r>
              <a:rPr lang="en-US"/>
              <a:t>Third, Cyber Resilience. With increasing threats, protection alone isn’t enough. Our strategy is built on comprehensive prevention, detection, and rapid recovery—delivered across every layer of infrastructure, from production to backup to isolated cyber vaults.</a:t>
            </a:r>
          </a:p>
          <a:p>
            <a:endParaRPr lang="en-US"/>
          </a:p>
          <a:p>
            <a:r>
              <a:rPr lang="en-US"/>
              <a:t>And tying it all together is our platform vision—AI Ops and multi-system management—helping customers simplify operations, gain actionable insights, and prepare for a future where infrastructure is increasingly autonomous, integrated, and intelligent. </a:t>
            </a:r>
          </a:p>
        </p:txBody>
      </p:sp>
      <p:sp>
        <p:nvSpPr>
          <p:cNvPr id="7" name="Slide Image Placeholder 6">
            <a:extLst>
              <a:ext uri="{FF2B5EF4-FFF2-40B4-BE49-F238E27FC236}">
                <a16:creationId xmlns:a16="http://schemas.microsoft.com/office/drawing/2014/main" id="{91A44475-8067-7988-9B05-2C092325C642}"/>
              </a:ext>
            </a:extLst>
          </p:cNvPr>
          <p:cNvSpPr>
            <a:spLocks noGrp="1" noRot="1" noChangeAspect="1"/>
          </p:cNvSpPr>
          <p:nvPr>
            <p:ph type="sldImg"/>
          </p:nvPr>
        </p:nvSpPr>
        <p:spPr/>
      </p:sp>
    </p:spTree>
    <p:extLst>
      <p:ext uri="{BB962C8B-B14F-4D97-AF65-F5344CB8AC3E}">
        <p14:creationId xmlns:p14="http://schemas.microsoft.com/office/powerpoint/2010/main" val="42891686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jpe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5.jpe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6.jpe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7.jpe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8.jpe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9.svg"/><Relationship Id="rId1" Type="http://schemas.openxmlformats.org/officeDocument/2006/relationships/slideMaster" Target="../slideMasters/slideMaster4.xml"/><Relationship Id="rId4" Type="http://schemas.openxmlformats.org/officeDocument/2006/relationships/image" Target="../media/image40.sv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1.svg"/><Relationship Id="rId1" Type="http://schemas.openxmlformats.org/officeDocument/2006/relationships/slideMaster" Target="../slideMasters/slideMaster4.xml"/><Relationship Id="rId4" Type="http://schemas.openxmlformats.org/officeDocument/2006/relationships/image" Target="../media/image42.svg"/></Relationships>
</file>

<file path=ppt/slideLayouts/_rels/slideLayout10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4.svg"/><Relationship Id="rId7" Type="http://schemas.openxmlformats.org/officeDocument/2006/relationships/image" Target="../media/image29.png"/><Relationship Id="rId2" Type="http://schemas.openxmlformats.org/officeDocument/2006/relationships/image" Target="../media/image43.svg"/><Relationship Id="rId1" Type="http://schemas.openxmlformats.org/officeDocument/2006/relationships/slideMaster" Target="../slideMasters/slideMaster4.xml"/><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45.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Master" Target="../slideMasters/slideMaster4.xml"/><Relationship Id="rId5" Type="http://schemas.microsoft.com/office/2007/relationships/hdphoto" Target="../media/hdphoto4.wdp"/><Relationship Id="rId4" Type="http://schemas.openxmlformats.org/officeDocument/2006/relationships/image" Target="../media/image50.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1.jpe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2.sv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sv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svg"/><Relationship Id="rId1" Type="http://schemas.openxmlformats.org/officeDocument/2006/relationships/slideMaster" Target="../slideMasters/slideMaster4.xml"/><Relationship Id="rId4" Type="http://schemas.openxmlformats.org/officeDocument/2006/relationships/image" Target="../media/image56.sv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28.png"/><Relationship Id="rId2" Type="http://schemas.openxmlformats.org/officeDocument/2006/relationships/image" Target="../media/image56.svg"/><Relationship Id="rId1" Type="http://schemas.openxmlformats.org/officeDocument/2006/relationships/slideMaster" Target="../slideMasters/slideMaster4.xml"/><Relationship Id="rId6" Type="http://schemas.openxmlformats.org/officeDocument/2006/relationships/image" Target="../media/image60.svg"/><Relationship Id="rId5" Type="http://schemas.openxmlformats.org/officeDocument/2006/relationships/image" Target="../media/image59.svg"/><Relationship Id="rId4" Type="http://schemas.openxmlformats.org/officeDocument/2006/relationships/image" Target="../media/image58.sv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28.png"/><Relationship Id="rId2" Type="http://schemas.openxmlformats.org/officeDocument/2006/relationships/image" Target="../media/image56.svg"/><Relationship Id="rId1" Type="http://schemas.openxmlformats.org/officeDocument/2006/relationships/slideMaster" Target="../slideMasters/slideMaster4.xml"/><Relationship Id="rId6" Type="http://schemas.openxmlformats.org/officeDocument/2006/relationships/image" Target="../media/image60.svg"/><Relationship Id="rId5" Type="http://schemas.openxmlformats.org/officeDocument/2006/relationships/image" Target="../media/image59.svg"/><Relationship Id="rId4" Type="http://schemas.openxmlformats.org/officeDocument/2006/relationships/image" Target="../media/image58.sv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62.svg"/><Relationship Id="rId7" Type="http://schemas.openxmlformats.org/officeDocument/2006/relationships/image" Target="../media/image66.svg"/><Relationship Id="rId2" Type="http://schemas.openxmlformats.org/officeDocument/2006/relationships/image" Target="../media/image61.svg"/><Relationship Id="rId1" Type="http://schemas.openxmlformats.org/officeDocument/2006/relationships/slideMaster" Target="../slideMasters/slideMaster4.xml"/><Relationship Id="rId6" Type="http://schemas.openxmlformats.org/officeDocument/2006/relationships/image" Target="../media/image65.svg"/><Relationship Id="rId5" Type="http://schemas.openxmlformats.org/officeDocument/2006/relationships/image" Target="../media/image64.svg"/><Relationship Id="rId4" Type="http://schemas.openxmlformats.org/officeDocument/2006/relationships/image" Target="../media/image63.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61.svg"/><Relationship Id="rId7" Type="http://schemas.openxmlformats.org/officeDocument/2006/relationships/image" Target="../media/image68.svg"/><Relationship Id="rId2" Type="http://schemas.openxmlformats.org/officeDocument/2006/relationships/image" Target="../media/image67.svg"/><Relationship Id="rId1" Type="http://schemas.openxmlformats.org/officeDocument/2006/relationships/slideMaster" Target="../slideMasters/slideMaster4.xml"/><Relationship Id="rId6" Type="http://schemas.openxmlformats.org/officeDocument/2006/relationships/image" Target="../media/image64.svg"/><Relationship Id="rId5" Type="http://schemas.openxmlformats.org/officeDocument/2006/relationships/image" Target="../media/image63.svg"/><Relationship Id="rId4" Type="http://schemas.openxmlformats.org/officeDocument/2006/relationships/image" Target="../media/image62.sv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61.svg"/><Relationship Id="rId7" Type="http://schemas.openxmlformats.org/officeDocument/2006/relationships/image" Target="../media/image68.svg"/><Relationship Id="rId2" Type="http://schemas.openxmlformats.org/officeDocument/2006/relationships/image" Target="../media/image59.svg"/><Relationship Id="rId1" Type="http://schemas.openxmlformats.org/officeDocument/2006/relationships/slideMaster" Target="../slideMasters/slideMaster4.xml"/><Relationship Id="rId6" Type="http://schemas.openxmlformats.org/officeDocument/2006/relationships/image" Target="../media/image64.svg"/><Relationship Id="rId5" Type="http://schemas.openxmlformats.org/officeDocument/2006/relationships/image" Target="../media/image63.svg"/><Relationship Id="rId4" Type="http://schemas.openxmlformats.org/officeDocument/2006/relationships/image" Target="../media/image62.sv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9.sv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9.sv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9.sv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sv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sv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svg"/><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svg"/><Relationship Id="rId1" Type="http://schemas.openxmlformats.org/officeDocument/2006/relationships/slideMaster" Target="../slideMasters/slideMaster4.xml"/><Relationship Id="rId5" Type="http://schemas.openxmlformats.org/officeDocument/2006/relationships/image" Target="../media/image28.png"/><Relationship Id="rId4" Type="http://schemas.openxmlformats.org/officeDocument/2006/relationships/image" Target="../media/image60.sv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1.svg"/><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41.svg"/><Relationship Id="rId1" Type="http://schemas.openxmlformats.org/officeDocument/2006/relationships/slideMaster" Target="../slideMasters/slideMaster4.xml"/><Relationship Id="rId6" Type="http://schemas.microsoft.com/office/2007/relationships/hdphoto" Target="../media/hdphoto3.wdp"/><Relationship Id="rId5" Type="http://schemas.openxmlformats.org/officeDocument/2006/relationships/image" Target="../media/image29.png"/><Relationship Id="rId4" Type="http://schemas.openxmlformats.org/officeDocument/2006/relationships/image" Target="../media/image75.sv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28.png"/><Relationship Id="rId2" Type="http://schemas.openxmlformats.org/officeDocument/2006/relationships/image" Target="../media/image56.svg"/><Relationship Id="rId1" Type="http://schemas.openxmlformats.org/officeDocument/2006/relationships/slideMaster" Target="../slideMasters/slideMaster4.xml"/><Relationship Id="rId6" Type="http://schemas.openxmlformats.org/officeDocument/2006/relationships/image" Target="../media/image59.svg"/><Relationship Id="rId5" Type="http://schemas.openxmlformats.org/officeDocument/2006/relationships/image" Target="../media/image58.svg"/><Relationship Id="rId4" Type="http://schemas.openxmlformats.org/officeDocument/2006/relationships/image" Target="../media/image60.sv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svg"/><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53.sv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80.jpeg"/><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81.jpe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82.jpeg"/><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83.jpeg"/><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Master" Target="../slideMasters/slideMaster6.xml"/><Relationship Id="rId4" Type="http://schemas.openxmlformats.org/officeDocument/2006/relationships/image" Target="../media/image86.jpe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jpeg"/><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9.jpeg"/><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4.jpeg"/><Relationship Id="rId1" Type="http://schemas.openxmlformats.org/officeDocument/2006/relationships/slideMaster" Target="../slideMasters/slideMaster6.xml"/><Relationship Id="rId4" Type="http://schemas.openxmlformats.org/officeDocument/2006/relationships/image" Target="../media/image91.jpeg"/></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3.jpeg"/><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4.jpeg"/><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5.jpeg"/><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6.jpeg"/><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8.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jpeg"/><Relationship Id="rId1" Type="http://schemas.openxmlformats.org/officeDocument/2006/relationships/slideMaster" Target="../slideMasters/slideMaster8.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8.svg"/><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1.svg"/><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2.sv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3.svg"/><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4.svg"/><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8.svg"/><Relationship Id="rId1" Type="http://schemas.openxmlformats.org/officeDocument/2006/relationships/slideMaster" Target="../slideMasters/slideMaster11.xml"/></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1.xml"/></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1.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1.svg"/><Relationship Id="rId1" Type="http://schemas.openxmlformats.org/officeDocument/2006/relationships/slideMaster" Target="../slideMasters/slideMaster1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2.svg"/><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2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3.svg"/><Relationship Id="rId1" Type="http://schemas.openxmlformats.org/officeDocument/2006/relationships/slideMaster" Target="../slideMasters/slideMaster1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4.svg"/><Relationship Id="rId1" Type="http://schemas.openxmlformats.org/officeDocument/2006/relationships/slideMaster" Target="../slideMasters/slideMaster11.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1.xml"/></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1.xml"/></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1.xml"/></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8.svg"/><Relationship Id="rId1" Type="http://schemas.openxmlformats.org/officeDocument/2006/relationships/slideMaster" Target="../slideMasters/slideMaster12.xml"/></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2.xml"/></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2.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1.svg"/><Relationship Id="rId1" Type="http://schemas.openxmlformats.org/officeDocument/2006/relationships/slideMaster" Target="../slideMasters/slideMaster12.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2.svg"/><Relationship Id="rId1" Type="http://schemas.openxmlformats.org/officeDocument/2006/relationships/slideMaster" Target="../slideMasters/slideMaster12.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2.xml"/></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2.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8.svg"/><Relationship Id="rId1" Type="http://schemas.openxmlformats.org/officeDocument/2006/relationships/slideMaster" Target="../slideMasters/slideMaster13.xml"/></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3.xml"/></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3.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1.svg"/><Relationship Id="rId1" Type="http://schemas.openxmlformats.org/officeDocument/2006/relationships/slideMaster" Target="../slideMasters/slideMaster1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2.svg"/><Relationship Id="rId1" Type="http://schemas.openxmlformats.org/officeDocument/2006/relationships/slideMaster" Target="../slideMasters/slideMaster1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3.svg"/><Relationship Id="rId1" Type="http://schemas.openxmlformats.org/officeDocument/2006/relationships/slideMaster" Target="../slideMasters/slideMaster1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3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4.svg"/><Relationship Id="rId1" Type="http://schemas.openxmlformats.org/officeDocument/2006/relationships/slideMaster" Target="../slideMasters/slideMaster13.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5.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3.xml"/></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3.xml"/></Relationships>
</file>

<file path=ppt/slideLayouts/_rels/slideLayout3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3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4.xml"/></Relationships>
</file>

<file path=ppt/slideLayouts/_rels/slideLayout39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4.jpeg"/><Relationship Id="rId1" Type="http://schemas.openxmlformats.org/officeDocument/2006/relationships/slideMaster" Target="../slideMasters/slideMaster14.xml"/></Relationships>
</file>

<file path=ppt/slideLayouts/_rels/slideLayout39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3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4.xml"/></Relationships>
</file>

<file path=ppt/slideLayouts/_rels/slideLayout39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39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4.xml"/></Relationships>
</file>

<file path=ppt/slideLayouts/_rels/slideLayout39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4.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3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1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40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1.jpeg"/><Relationship Id="rId1" Type="http://schemas.openxmlformats.org/officeDocument/2006/relationships/slideMaster" Target="../slideMasters/slideMaster14.xml"/></Relationships>
</file>

<file path=ppt/slideLayouts/_rels/slideLayout40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2.jpeg"/><Relationship Id="rId1" Type="http://schemas.openxmlformats.org/officeDocument/2006/relationships/slideMaster" Target="../slideMasters/slideMaster14.xml"/></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4.xml"/></Relationships>
</file>

<file path=ppt/slideLayouts/_rels/slideLayout40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4.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0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4.jpeg"/><Relationship Id="rId1" Type="http://schemas.openxmlformats.org/officeDocument/2006/relationships/slideMaster" Target="../slideMasters/slideMaster14.xml"/></Relationships>
</file>

<file path=ppt/slideLayouts/_rels/slideLayout40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5.jpeg"/><Relationship Id="rId1" Type="http://schemas.openxmlformats.org/officeDocument/2006/relationships/slideMaster" Target="../slideMasters/slideMaster1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4.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4.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14.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1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7.jpeg"/><Relationship Id="rId1" Type="http://schemas.openxmlformats.org/officeDocument/2006/relationships/slideMaster" Target="../slideMasters/slideMaster14.xml"/></Relationships>
</file>

<file path=ppt/slideLayouts/_rels/slideLayout41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8.jpeg"/><Relationship Id="rId1" Type="http://schemas.openxmlformats.org/officeDocument/2006/relationships/slideMaster" Target="../slideMasters/slideMaster14.xml"/></Relationships>
</file>

<file path=ppt/slideLayouts/_rels/slideLayout4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4.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4.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2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2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4.xml"/></Relationships>
</file>

<file path=ppt/slideLayouts/_rels/slideLayout43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7.png"/><Relationship Id="rId1" Type="http://schemas.openxmlformats.org/officeDocument/2006/relationships/slideMaster" Target="../slideMasters/slideMaster14.xml"/></Relationships>
</file>

<file path=ppt/slideLayouts/_rels/slideLayout432.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4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8.svg"/><Relationship Id="rId1" Type="http://schemas.openxmlformats.org/officeDocument/2006/relationships/slideMaster" Target="../slideMasters/slideMaster14.xml"/></Relationships>
</file>

<file path=ppt/slideLayouts/_rels/slideLayout4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4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4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9.svg"/><Relationship Id="rId1" Type="http://schemas.openxmlformats.org/officeDocument/2006/relationships/slideMaster" Target="../slideMasters/slideMaster14.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39.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4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4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4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4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4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4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Master" Target="../slideMasters/slideMaster14.xml"/></Relationships>
</file>

<file path=ppt/slideLayouts/_rels/slideLayout4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8.svg"/><Relationship Id="rId1" Type="http://schemas.openxmlformats.org/officeDocument/2006/relationships/slideMaster" Target="../slideMasters/slideMaster15.xml"/></Relationships>
</file>

<file path=ppt/slideLayouts/_rels/slideLayout4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5.xml"/></Relationships>
</file>

<file path=ppt/slideLayouts/_rels/slideLayout4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5.xml"/></Relationships>
</file>

<file path=ppt/slideLayouts/_rels/slideLayout4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4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1.svg"/><Relationship Id="rId1" Type="http://schemas.openxmlformats.org/officeDocument/2006/relationships/slideMaster" Target="../slideMasters/slideMaster15.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4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2.svg"/><Relationship Id="rId1" Type="http://schemas.openxmlformats.org/officeDocument/2006/relationships/slideMaster" Target="../slideMasters/slideMaster15.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4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4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3.svg"/><Relationship Id="rId1" Type="http://schemas.openxmlformats.org/officeDocument/2006/relationships/slideMaster" Target="../slideMasters/slideMaster15.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4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4.svg"/><Relationship Id="rId1" Type="http://schemas.openxmlformats.org/officeDocument/2006/relationships/slideMaster" Target="../slideMasters/slideMaster15.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4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85.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4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5.xml"/></Relationships>
</file>

<file path=ppt/slideLayouts/_rels/slideLayout4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5.xml"/></Relationships>
</file>

<file path=ppt/slideLayouts/_rels/slideLayout4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8.svg"/><Relationship Id="rId1" Type="http://schemas.openxmlformats.org/officeDocument/2006/relationships/slideMaster" Target="../slideMasters/slideMaster16.xml"/></Relationships>
</file>

<file path=ppt/slideLayouts/_rels/slideLayout4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6.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49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1.svg"/><Relationship Id="rId1" Type="http://schemas.openxmlformats.org/officeDocument/2006/relationships/slideMaster" Target="../slideMasters/slideMaster16.xml"/></Relationships>
</file>

<file path=ppt/slideLayouts/_rels/slideLayout493.xml.rels><?xml version="1.0" encoding="UTF-8" standalone="yes"?>
<Relationships xmlns="http://schemas.openxmlformats.org/package/2006/relationships"><Relationship Id="rId8" Type="http://schemas.openxmlformats.org/officeDocument/2006/relationships/image" Target="../media/image116.svg"/><Relationship Id="rId13" Type="http://schemas.openxmlformats.org/officeDocument/2006/relationships/image" Target="../media/image121.png"/><Relationship Id="rId3" Type="http://schemas.openxmlformats.org/officeDocument/2006/relationships/image" Target="../media/image112.svg"/><Relationship Id="rId7" Type="http://schemas.openxmlformats.org/officeDocument/2006/relationships/image" Target="../media/image115.svg"/><Relationship Id="rId12" Type="http://schemas.openxmlformats.org/officeDocument/2006/relationships/image" Target="../media/image120.svg"/><Relationship Id="rId2" Type="http://schemas.openxmlformats.org/officeDocument/2006/relationships/image" Target="../media/image111.svg"/><Relationship Id="rId1" Type="http://schemas.openxmlformats.org/officeDocument/2006/relationships/slideMaster" Target="../slideMasters/slideMaster16.xml"/><Relationship Id="rId6" Type="http://schemas.openxmlformats.org/officeDocument/2006/relationships/image" Target="../media/image114.svg"/><Relationship Id="rId11" Type="http://schemas.openxmlformats.org/officeDocument/2006/relationships/image" Target="../media/image119.svg"/><Relationship Id="rId5" Type="http://schemas.openxmlformats.org/officeDocument/2006/relationships/image" Target="../media/image20.png"/><Relationship Id="rId10" Type="http://schemas.openxmlformats.org/officeDocument/2006/relationships/image" Target="../media/image118.svg"/><Relationship Id="rId4" Type="http://schemas.openxmlformats.org/officeDocument/2006/relationships/image" Target="../media/image113.svg"/><Relationship Id="rId9" Type="http://schemas.openxmlformats.org/officeDocument/2006/relationships/image" Target="../media/image117.svg"/><Relationship Id="rId14" Type="http://schemas.openxmlformats.org/officeDocument/2006/relationships/image" Target="../media/image122.svg"/></Relationships>
</file>

<file path=ppt/slideLayouts/_rels/slideLayout49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3.svg"/><Relationship Id="rId1" Type="http://schemas.openxmlformats.org/officeDocument/2006/relationships/slideMaster" Target="../slideMasters/slideMaster16.xml"/><Relationship Id="rId4" Type="http://schemas.openxmlformats.org/officeDocument/2006/relationships/image" Target="../media/image124.svg"/></Relationships>
</file>

<file path=ppt/slideLayouts/_rels/slideLayout4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2.svg"/><Relationship Id="rId1" Type="http://schemas.openxmlformats.org/officeDocument/2006/relationships/slideMaster" Target="../slideMasters/slideMaster1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49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3.svg"/><Relationship Id="rId1" Type="http://schemas.openxmlformats.org/officeDocument/2006/relationships/slideMaster" Target="../slideMasters/slideMaster16.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0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2.svg"/><Relationship Id="rId1" Type="http://schemas.openxmlformats.org/officeDocument/2006/relationships/slideMaster" Target="../slideMasters/slideMaster1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0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5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3.svg"/><Relationship Id="rId1" Type="http://schemas.openxmlformats.org/officeDocument/2006/relationships/slideMaster" Target="../slideMasters/slideMaster16.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4.svg"/><Relationship Id="rId1" Type="http://schemas.openxmlformats.org/officeDocument/2006/relationships/slideMaster" Target="../slideMasters/slideMaster16.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5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27.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3.png"/><Relationship Id="rId1" Type="http://schemas.openxmlformats.org/officeDocument/2006/relationships/slideMaster" Target="../slideMasters/slideMaster16.xml"/></Relationships>
</file>

<file path=ppt/slideLayouts/_rels/slideLayout5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6.xml"/></Relationships>
</file>

<file path=ppt/slideLayouts/_rels/slideLayout5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5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5.svg"/><Relationship Id="rId1" Type="http://schemas.openxmlformats.org/officeDocument/2006/relationships/slideMaster" Target="../slideMasters/slideMaster16.xml"/></Relationships>
</file>

<file path=ppt/slideLayouts/_rels/slideLayout5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6.xml"/></Relationships>
</file>

<file path=ppt/slideLayouts/_rels/slideLayout5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6.xml"/></Relationships>
</file>

<file path=ppt/slideLayouts/_rels/slideLayout5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1.svg"/><Relationship Id="rId1" Type="http://schemas.openxmlformats.org/officeDocument/2006/relationships/slideMaster" Target="../slideMasters/slideMaster16.xml"/></Relationships>
</file>

<file path=ppt/slideLayouts/_rels/slideLayout5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8.svg"/><Relationship Id="rId1" Type="http://schemas.openxmlformats.org/officeDocument/2006/relationships/slideMaster" Target="../slideMasters/slideMaster17.xml"/></Relationships>
</file>

<file path=ppt/slideLayouts/_rels/slideLayout5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7.xml"/></Relationships>
</file>

<file path=ppt/slideLayouts/_rels/slideLayout5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7.xml"/></Relationships>
</file>

<file path=ppt/slideLayouts/_rels/slideLayout5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5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1.svg"/><Relationship Id="rId1" Type="http://schemas.openxmlformats.org/officeDocument/2006/relationships/slideMaster" Target="../slideMasters/slideMaster1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5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5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2.svg"/><Relationship Id="rId1" Type="http://schemas.openxmlformats.org/officeDocument/2006/relationships/slideMaster" Target="../slideMasters/slideMaster17.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5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3.svg"/><Relationship Id="rId1" Type="http://schemas.openxmlformats.org/officeDocument/2006/relationships/slideMaster" Target="../slideMasters/slideMaster17.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5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5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4.svg"/><Relationship Id="rId1" Type="http://schemas.openxmlformats.org/officeDocument/2006/relationships/slideMaster" Target="../slideMasters/slideMaster17.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5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0.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3.png"/><Relationship Id="rId1" Type="http://schemas.openxmlformats.org/officeDocument/2006/relationships/slideMaster" Target="../slideMasters/slideMaster17.xml"/></Relationships>
</file>

<file path=ppt/slideLayouts/_rels/slideLayout5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7.xml"/></Relationships>
</file>

<file path=ppt/slideLayouts/_rels/slideLayout5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7.xml"/></Relationships>
</file>

<file path=ppt/slideLayouts/_rels/slideLayout5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7.xml"/></Relationships>
</file>

<file path=ppt/slideLayouts/_rels/slideLayout5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7.xml"/></Relationships>
</file>

<file path=ppt/slideLayouts/_rels/slideLayout5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5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5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8.svg"/><Relationship Id="rId1" Type="http://schemas.openxmlformats.org/officeDocument/2006/relationships/slideMaster" Target="../slideMasters/slideMaster18.xml"/></Relationships>
</file>

<file path=ppt/slideLayouts/_rels/slideLayout5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8.xml"/></Relationships>
</file>

<file path=ppt/slideLayouts/_rels/slideLayout5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5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1.svg"/><Relationship Id="rId1" Type="http://schemas.openxmlformats.org/officeDocument/2006/relationships/slideMaster" Target="../slideMasters/slideMaster18.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5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58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2.svg"/><Relationship Id="rId1" Type="http://schemas.openxmlformats.org/officeDocument/2006/relationships/slideMaster" Target="../slideMasters/slideMaster18.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59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5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3.svg"/><Relationship Id="rId1" Type="http://schemas.openxmlformats.org/officeDocument/2006/relationships/slideMaster" Target="../slideMasters/slideMaster18.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5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5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4.svg"/><Relationship Id="rId1" Type="http://schemas.openxmlformats.org/officeDocument/2006/relationships/slideMaster" Target="../slideMasters/slideMaster18.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60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12.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3.png"/><Relationship Id="rId1" Type="http://schemas.openxmlformats.org/officeDocument/2006/relationships/slideMaster" Target="../slideMasters/slideMaster18.xml"/></Relationships>
</file>

<file path=ppt/slideLayouts/_rels/slideLayout6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9.svg"/><Relationship Id="rId1" Type="http://schemas.openxmlformats.org/officeDocument/2006/relationships/slideMaster" Target="../slideMasters/slideMaster18.xml"/></Relationships>
</file>

<file path=ppt/slideLayouts/_rels/slideLayout6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svg"/><Relationship Id="rId1" Type="http://schemas.openxmlformats.org/officeDocument/2006/relationships/slideMaster" Target="../slideMasters/slideMaster18.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6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9.xml"/></Relationships>
</file>

<file path=ppt/slideLayouts/_rels/slideLayout6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0.xml"/></Relationships>
</file>

<file path=ppt/slideLayouts/_rels/slideLayout6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0.xml"/></Relationships>
</file>

<file path=ppt/slideLayouts/_rels/slideLayout6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0.xml"/></Relationships>
</file>

<file path=ppt/slideLayouts/_rels/slideLayout6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20.xml"/></Relationships>
</file>

<file path=ppt/slideLayouts/_rels/slideLayout6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0.xml"/></Relationships>
</file>

<file path=ppt/slideLayouts/_rels/slideLayout6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0.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0.xml"/></Relationships>
</file>

<file path=ppt/slideLayouts/_rels/slideLayout6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20.xml"/></Relationships>
</file>

<file path=ppt/slideLayouts/_rels/slideLayout6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0.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0.xml"/></Relationships>
</file>

<file path=ppt/slideLayouts/_rels/slideLayout6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0.xml"/></Relationships>
</file>

<file path=ppt/slideLayouts/_rels/slideLayout6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0.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20.xml"/></Relationships>
</file>

<file path=ppt/slideLayouts/_rels/slideLayout6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1.xml"/></Relationships>
</file>

<file path=ppt/slideLayouts/_rels/slideLayout6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1.xml"/></Relationships>
</file>

<file path=ppt/slideLayouts/_rels/slideLayout6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1.xml"/></Relationships>
</file>

<file path=ppt/slideLayouts/_rels/slideLayout6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1.xml"/></Relationships>
</file>

<file path=ppt/slideLayouts/_rels/slideLayout6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21.xml"/></Relationships>
</file>

<file path=ppt/slideLayouts/_rels/slideLayout6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1.xml"/></Relationships>
</file>

<file path=ppt/slideLayouts/_rels/slideLayout6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1.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21.xml"/></Relationships>
</file>

<file path=ppt/slideLayouts/_rels/slideLayout6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1.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1.xml"/></Relationships>
</file>

<file path=ppt/slideLayouts/_rels/slideLayout6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1.xml"/></Relationships>
</file>

<file path=ppt/slideLayouts/_rels/slideLayout6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1.xml"/></Relationships>
</file>

<file path=ppt/slideLayouts/_rels/slideLayout6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21.xml"/></Relationships>
</file>

<file path=ppt/slideLayouts/_rels/slideLayout6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2.xml"/></Relationships>
</file>

<file path=ppt/slideLayouts/_rels/slideLayout6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2.xml"/></Relationships>
</file>

<file path=ppt/slideLayouts/_rels/slideLayout6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2.xml"/></Relationships>
</file>

<file path=ppt/slideLayouts/_rels/slideLayout6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2.xml"/></Relationships>
</file>

<file path=ppt/slideLayouts/_rels/slideLayout6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22.xml"/></Relationships>
</file>

<file path=ppt/slideLayouts/_rels/slideLayout66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2.xml"/></Relationships>
</file>

<file path=ppt/slideLayouts/_rels/slideLayout6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22.xml"/></Relationships>
</file>

<file path=ppt/slideLayouts/_rels/slideLayout6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2.xml"/></Relationships>
</file>

<file path=ppt/slideLayouts/_rels/slideLayout6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22.xml"/></Relationships>
</file>

<file path=ppt/slideLayouts/_rels/slideLayout6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Master" Target="../slideMasters/slideMaster22.xml"/></Relationships>
</file>

<file path=ppt/slideLayouts/_rels/slideLayout67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2.xml"/></Relationships>
</file>

<file path=ppt/slideLayouts/_rels/slideLayout67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6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2.xml"/></Relationships>
</file>

<file path=ppt/slideLayouts/_rels/slideLayout6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2.xml"/></Relationships>
</file>

<file path=ppt/slideLayouts/_rels/slideLayout6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Master" Target="../slideMasters/slideMaster22.xml"/></Relationships>
</file>

<file path=ppt/slideLayouts/_rels/slideLayout6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Master" Target="../slideMasters/slideMaster22.xml"/></Relationships>
</file>

<file path=ppt/slideLayouts/_rels/slideLayout68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2.xml"/></Relationships>
</file>

<file path=ppt/slideLayouts/_rels/slideLayout68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2.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2.xml"/></Relationships>
</file>

<file path=ppt/slideLayouts/_rels/slideLayout6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2.xml"/></Relationships>
</file>

<file path=ppt/slideLayouts/_rels/slideLayout68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eg"/><Relationship Id="rId1" Type="http://schemas.openxmlformats.org/officeDocument/2006/relationships/slideMaster" Target="../slideMasters/slideMaster2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69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jpeg"/><Relationship Id="rId1" Type="http://schemas.openxmlformats.org/officeDocument/2006/relationships/slideMaster" Target="../slideMasters/slideMaster22.xml"/></Relationships>
</file>

<file path=ppt/slideLayouts/_rels/slideLayout69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2.xml"/></Relationships>
</file>

<file path=ppt/slideLayouts/_rels/slideLayout69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2.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2.xml"/></Relationships>
</file>

<file path=ppt/slideLayouts/_rels/slideLayout6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2.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7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2.xml"/></Relationships>
</file>

<file path=ppt/slideLayouts/_rels/slideLayout7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userDrawn="1">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userDrawn="1"/>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userDrawn="1">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3042008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p bar w/pattern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8" name="Rectangle 17">
            <a:extLst>
              <a:ext uri="{FF2B5EF4-FFF2-40B4-BE49-F238E27FC236}">
                <a16:creationId xmlns:a16="http://schemas.microsoft.com/office/drawing/2014/main" id="{961E767C-1F50-4D42-AF6A-E15CED75F7A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131390369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DTW Cover D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3335AEF-54A2-9C96-21FF-5834C85CC652}"/>
              </a:ext>
            </a:extLst>
          </p:cNvPr>
          <p:cNvSpPr>
            <a:spLocks noGrp="1"/>
          </p:cNvSpPr>
          <p:nvPr>
            <p:ph type="title"/>
          </p:nvPr>
        </p:nvSpPr>
        <p:spPr>
          <a:xfrm>
            <a:off x="342778" y="1412054"/>
            <a:ext cx="7069312" cy="2216248"/>
          </a:xfrm>
          <a:prstGeom prst="rect">
            <a:avLst/>
          </a:prstGeom>
        </p:spPr>
        <p:txBody>
          <a:bodyPr wrap="square" lIns="0" tIns="0" rIns="0" bIns="0" anchor="b" anchorCtr="0">
            <a:spAutoFit/>
          </a:bodyPr>
          <a:lstStyle>
            <a:lvl1pPr>
              <a:lnSpc>
                <a:spcPct val="100000"/>
              </a:lnSpc>
              <a:defRPr lang="en-US" sz="7201" dirty="0">
                <a:solidFill>
                  <a:schemeClr val="tx2"/>
                </a:solidFill>
                <a:latin typeface="+mj-lt"/>
              </a:defRPr>
            </a:lvl1pPr>
          </a:lstStyle>
          <a:p>
            <a:pPr marL="0" lvl="0"/>
            <a:r>
              <a:rPr lang="en-US"/>
              <a:t>Click to edit Master title style</a:t>
            </a:r>
          </a:p>
        </p:txBody>
      </p:sp>
      <p:pic>
        <p:nvPicPr>
          <p:cNvPr id="3" name="Picture 2">
            <a:extLst>
              <a:ext uri="{FF2B5EF4-FFF2-40B4-BE49-F238E27FC236}">
                <a16:creationId xmlns:a16="http://schemas.microsoft.com/office/drawing/2014/main" id="{EB43F623-7CAA-28CD-E65C-5C2C3BA81247}"/>
              </a:ext>
            </a:extLst>
          </p:cNvPr>
          <p:cNvPicPr>
            <a:picLocks noChangeAspect="1"/>
          </p:cNvPicPr>
          <p:nvPr userDrawn="1"/>
        </p:nvPicPr>
        <p:blipFill>
          <a:blip r:embed="rId3"/>
          <a:stretch>
            <a:fillRect/>
          </a:stretch>
        </p:blipFill>
        <p:spPr>
          <a:xfrm>
            <a:off x="381000" y="6143627"/>
            <a:ext cx="2522072" cy="301143"/>
          </a:xfrm>
          <a:prstGeom prst="rect">
            <a:avLst/>
          </a:prstGeom>
        </p:spPr>
      </p:pic>
      <p:sp>
        <p:nvSpPr>
          <p:cNvPr id="5" name="Text Placeholder 4">
            <a:extLst>
              <a:ext uri="{FF2B5EF4-FFF2-40B4-BE49-F238E27FC236}">
                <a16:creationId xmlns:a16="http://schemas.microsoft.com/office/drawing/2014/main" id="{6F7A4E78-E966-7276-0BBD-9ECB17C916E1}"/>
              </a:ext>
            </a:extLst>
          </p:cNvPr>
          <p:cNvSpPr>
            <a:spLocks noGrp="1"/>
          </p:cNvSpPr>
          <p:nvPr>
            <p:ph type="body" sz="quarter" idx="10"/>
          </p:nvPr>
        </p:nvSpPr>
        <p:spPr>
          <a:xfrm>
            <a:off x="342778" y="4084377"/>
            <a:ext cx="7107360" cy="654050"/>
          </a:xfrm>
          <a:prstGeom prst="rect">
            <a:avLst/>
          </a:prstGeom>
        </p:spPr>
        <p:txBody>
          <a:bodyPr/>
          <a:lstStyle>
            <a:lvl1pPr marL="0" indent="0">
              <a:buNone/>
              <a:defRPr sz="1600">
                <a:solidFill>
                  <a:schemeClr val="tx2"/>
                </a:solidFill>
              </a:defRPr>
            </a:lvl1pPr>
            <a:lvl2pPr marL="457226" indent="0">
              <a:buNone/>
              <a:defRPr sz="1800"/>
            </a:lvl2pPr>
            <a:lvl3pPr marL="914450" indent="0">
              <a:buNone/>
              <a:defRPr sz="1600"/>
            </a:lvl3pPr>
            <a:lvl4pPr marL="1371676" indent="0">
              <a:buNone/>
              <a:defRPr sz="1400"/>
            </a:lvl4pPr>
            <a:lvl5pPr marL="1828901" indent="0">
              <a:buNone/>
              <a:defRPr sz="1400"/>
            </a:lvl5pPr>
          </a:lstStyle>
          <a:p>
            <a:pPr lvl="0"/>
            <a:r>
              <a:rPr lang="en-US"/>
              <a:t>Click to edit Master text styles</a:t>
            </a:r>
          </a:p>
        </p:txBody>
      </p:sp>
    </p:spTree>
    <p:extLst>
      <p:ext uri="{BB962C8B-B14F-4D97-AF65-F5344CB8AC3E}">
        <p14:creationId xmlns:p14="http://schemas.microsoft.com/office/powerpoint/2010/main" val="427936963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DTW Cover 2 Lt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0F2B41-9310-69BE-E4A3-868B7F08760F}"/>
              </a:ext>
            </a:extLst>
          </p:cNvPr>
          <p:cNvPicPr>
            <a:picLocks noChangeAspect="1"/>
          </p:cNvPicPr>
          <p:nvPr userDrawn="1"/>
        </p:nvPicPr>
        <p:blipFill>
          <a:blip r:embed="rId3"/>
          <a:srcRect/>
          <a:stretch/>
        </p:blipFill>
        <p:spPr>
          <a:xfrm>
            <a:off x="381000" y="6141830"/>
            <a:ext cx="2522072" cy="301143"/>
          </a:xfrm>
          <a:prstGeom prst="rect">
            <a:avLst/>
          </a:prstGeom>
        </p:spPr>
      </p:pic>
      <p:sp>
        <p:nvSpPr>
          <p:cNvPr id="7" name="Text Placeholder 4">
            <a:extLst>
              <a:ext uri="{FF2B5EF4-FFF2-40B4-BE49-F238E27FC236}">
                <a16:creationId xmlns:a16="http://schemas.microsoft.com/office/drawing/2014/main" id="{2D76C7F7-3C11-8A32-D319-A0F8988CD59F}"/>
              </a:ext>
            </a:extLst>
          </p:cNvPr>
          <p:cNvSpPr>
            <a:spLocks noGrp="1"/>
          </p:cNvSpPr>
          <p:nvPr>
            <p:ph type="body" sz="quarter" idx="10"/>
          </p:nvPr>
        </p:nvSpPr>
        <p:spPr>
          <a:xfrm>
            <a:off x="342778" y="4084377"/>
            <a:ext cx="7107360" cy="654050"/>
          </a:xfrm>
          <a:prstGeom prst="rect">
            <a:avLst/>
          </a:prstGeom>
        </p:spPr>
        <p:txBody>
          <a:bodyPr/>
          <a:lstStyle>
            <a:lvl1pPr marL="0" indent="0">
              <a:buNone/>
              <a:defRPr sz="1600">
                <a:solidFill>
                  <a:schemeClr val="bg2"/>
                </a:solidFill>
              </a:defRPr>
            </a:lvl1pPr>
            <a:lvl2pPr marL="457226" indent="0">
              <a:buNone/>
              <a:defRPr sz="1800"/>
            </a:lvl2pPr>
            <a:lvl3pPr marL="914450" indent="0">
              <a:buNone/>
              <a:defRPr sz="1600"/>
            </a:lvl3pPr>
            <a:lvl4pPr marL="1371676" indent="0">
              <a:buNone/>
              <a:defRPr sz="1400"/>
            </a:lvl4pPr>
            <a:lvl5pPr marL="1828901" indent="0">
              <a:buNone/>
              <a:defRPr sz="1400"/>
            </a:lvl5pPr>
          </a:lstStyle>
          <a:p>
            <a:pPr lvl="0"/>
            <a:r>
              <a:rPr lang="en-US"/>
              <a:t>Click to edit Master text styles</a:t>
            </a:r>
          </a:p>
        </p:txBody>
      </p:sp>
      <p:sp>
        <p:nvSpPr>
          <p:cNvPr id="10" name="Title 1">
            <a:extLst>
              <a:ext uri="{FF2B5EF4-FFF2-40B4-BE49-F238E27FC236}">
                <a16:creationId xmlns:a16="http://schemas.microsoft.com/office/drawing/2014/main" id="{F3442195-D9F8-82D6-3B46-406B43FF0D9D}"/>
              </a:ext>
            </a:extLst>
          </p:cNvPr>
          <p:cNvSpPr>
            <a:spLocks noGrp="1"/>
          </p:cNvSpPr>
          <p:nvPr>
            <p:ph type="title"/>
          </p:nvPr>
        </p:nvSpPr>
        <p:spPr>
          <a:xfrm>
            <a:off x="342778" y="1412054"/>
            <a:ext cx="7069312" cy="2216248"/>
          </a:xfrm>
          <a:prstGeom prst="rect">
            <a:avLst/>
          </a:prstGeom>
        </p:spPr>
        <p:txBody>
          <a:bodyPr wrap="square" lIns="0" tIns="0" rIns="0" bIns="0" anchor="b" anchorCtr="0">
            <a:spAutoFit/>
          </a:bodyPr>
          <a:lstStyle>
            <a:lvl1pPr>
              <a:lnSpc>
                <a:spcPct val="100000"/>
              </a:lnSpc>
              <a:defRPr lang="en-US" sz="7201" dirty="0">
                <a:solidFill>
                  <a:schemeClr val="bg2"/>
                </a:solidFill>
                <a:latin typeface="+mj-lt"/>
              </a:defRPr>
            </a:lvl1pPr>
          </a:lstStyle>
          <a:p>
            <a:pPr marL="0" lvl="0"/>
            <a:r>
              <a:rPr lang="en-US"/>
              <a:t>Click to edit Master title style</a:t>
            </a:r>
          </a:p>
        </p:txBody>
      </p:sp>
    </p:spTree>
    <p:extLst>
      <p:ext uri="{BB962C8B-B14F-4D97-AF65-F5344CB8AC3E}">
        <p14:creationId xmlns:p14="http://schemas.microsoft.com/office/powerpoint/2010/main" val="395344118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DTW Cover 1 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22F67B-BB63-1793-5072-C8F1A61649CD}"/>
              </a:ext>
            </a:extLst>
          </p:cNvPr>
          <p:cNvPicPr>
            <a:picLocks noChangeAspect="1"/>
          </p:cNvPicPr>
          <p:nvPr userDrawn="1"/>
        </p:nvPicPr>
        <p:blipFill>
          <a:blip r:embed="rId3"/>
          <a:srcRect/>
          <a:stretch/>
        </p:blipFill>
        <p:spPr>
          <a:xfrm>
            <a:off x="381000" y="6141830"/>
            <a:ext cx="2522072" cy="301143"/>
          </a:xfrm>
          <a:prstGeom prst="rect">
            <a:avLst/>
          </a:prstGeom>
        </p:spPr>
      </p:pic>
      <p:sp>
        <p:nvSpPr>
          <p:cNvPr id="5" name="Title 1">
            <a:extLst>
              <a:ext uri="{FF2B5EF4-FFF2-40B4-BE49-F238E27FC236}">
                <a16:creationId xmlns:a16="http://schemas.microsoft.com/office/drawing/2014/main" id="{6A57898E-156A-3E8A-4012-731683D5D698}"/>
              </a:ext>
            </a:extLst>
          </p:cNvPr>
          <p:cNvSpPr>
            <a:spLocks noGrp="1"/>
          </p:cNvSpPr>
          <p:nvPr>
            <p:ph type="title"/>
          </p:nvPr>
        </p:nvSpPr>
        <p:spPr>
          <a:xfrm>
            <a:off x="342778" y="1412054"/>
            <a:ext cx="7069312" cy="2216248"/>
          </a:xfrm>
          <a:prstGeom prst="rect">
            <a:avLst/>
          </a:prstGeom>
        </p:spPr>
        <p:txBody>
          <a:bodyPr wrap="square" lIns="0" tIns="0" rIns="0" bIns="0" anchor="b" anchorCtr="0">
            <a:spAutoFit/>
          </a:bodyPr>
          <a:lstStyle>
            <a:lvl1pPr>
              <a:lnSpc>
                <a:spcPct val="100000"/>
              </a:lnSpc>
              <a:defRPr lang="en-US" sz="7201" dirty="0">
                <a:solidFill>
                  <a:schemeClr val="bg2"/>
                </a:solidFill>
                <a:latin typeface="+mj-lt"/>
              </a:defRPr>
            </a:lvl1pPr>
          </a:lstStyle>
          <a:p>
            <a:pPr marL="0" lvl="0"/>
            <a:r>
              <a:rPr lang="en-US"/>
              <a:t>Click to edit Master title style</a:t>
            </a:r>
          </a:p>
        </p:txBody>
      </p:sp>
      <p:sp>
        <p:nvSpPr>
          <p:cNvPr id="6" name="Text Placeholder 4">
            <a:extLst>
              <a:ext uri="{FF2B5EF4-FFF2-40B4-BE49-F238E27FC236}">
                <a16:creationId xmlns:a16="http://schemas.microsoft.com/office/drawing/2014/main" id="{AE58732A-D7C0-41EB-5A3B-57DCBACD8348}"/>
              </a:ext>
            </a:extLst>
          </p:cNvPr>
          <p:cNvSpPr>
            <a:spLocks noGrp="1"/>
          </p:cNvSpPr>
          <p:nvPr>
            <p:ph type="body" sz="quarter" idx="10"/>
          </p:nvPr>
        </p:nvSpPr>
        <p:spPr>
          <a:xfrm>
            <a:off x="342778" y="4084377"/>
            <a:ext cx="7107360" cy="654050"/>
          </a:xfrm>
          <a:prstGeom prst="rect">
            <a:avLst/>
          </a:prstGeom>
        </p:spPr>
        <p:txBody>
          <a:bodyPr/>
          <a:lstStyle>
            <a:lvl1pPr marL="0" indent="0">
              <a:buNone/>
              <a:defRPr sz="1600">
                <a:solidFill>
                  <a:schemeClr val="bg2"/>
                </a:solidFill>
              </a:defRPr>
            </a:lvl1pPr>
            <a:lvl2pPr marL="457226" indent="0">
              <a:buNone/>
              <a:defRPr sz="1800"/>
            </a:lvl2pPr>
            <a:lvl3pPr marL="914450" indent="0">
              <a:buNone/>
              <a:defRPr sz="1600"/>
            </a:lvl3pPr>
            <a:lvl4pPr marL="1371676" indent="0">
              <a:buNone/>
              <a:defRPr sz="1400"/>
            </a:lvl4pPr>
            <a:lvl5pPr marL="1828901" indent="0">
              <a:buNone/>
              <a:defRPr sz="1400"/>
            </a:lvl5pPr>
          </a:lstStyle>
          <a:p>
            <a:pPr lvl="0"/>
            <a:r>
              <a:rPr lang="en-US"/>
              <a:t>Click to edit Master text styles</a:t>
            </a:r>
          </a:p>
        </p:txBody>
      </p:sp>
    </p:spTree>
    <p:extLst>
      <p:ext uri="{BB962C8B-B14F-4D97-AF65-F5344CB8AC3E}">
        <p14:creationId xmlns:p14="http://schemas.microsoft.com/office/powerpoint/2010/main" val="82636793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DTW Cover No Photo D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C73901-19EC-97B6-2610-6EB073B31132}"/>
              </a:ext>
            </a:extLst>
          </p:cNvPr>
          <p:cNvPicPr>
            <a:picLocks noChangeAspect="1"/>
          </p:cNvPicPr>
          <p:nvPr userDrawn="1"/>
        </p:nvPicPr>
        <p:blipFill>
          <a:blip r:embed="rId3"/>
          <a:stretch>
            <a:fillRect/>
          </a:stretch>
        </p:blipFill>
        <p:spPr>
          <a:xfrm>
            <a:off x="381000" y="6143627"/>
            <a:ext cx="2522072" cy="301143"/>
          </a:xfrm>
          <a:prstGeom prst="rect">
            <a:avLst/>
          </a:prstGeom>
        </p:spPr>
      </p:pic>
      <p:sp>
        <p:nvSpPr>
          <p:cNvPr id="5" name="Title 1">
            <a:extLst>
              <a:ext uri="{FF2B5EF4-FFF2-40B4-BE49-F238E27FC236}">
                <a16:creationId xmlns:a16="http://schemas.microsoft.com/office/drawing/2014/main" id="{14E3E834-3E63-EC55-E3B4-105D63DC70D7}"/>
              </a:ext>
            </a:extLst>
          </p:cNvPr>
          <p:cNvSpPr>
            <a:spLocks noGrp="1"/>
          </p:cNvSpPr>
          <p:nvPr>
            <p:ph type="title"/>
          </p:nvPr>
        </p:nvSpPr>
        <p:spPr>
          <a:xfrm>
            <a:off x="342778" y="1412054"/>
            <a:ext cx="7069312" cy="2216248"/>
          </a:xfrm>
          <a:prstGeom prst="rect">
            <a:avLst/>
          </a:prstGeom>
        </p:spPr>
        <p:txBody>
          <a:bodyPr wrap="square" lIns="0" tIns="0" rIns="0" bIns="0" anchor="b" anchorCtr="0">
            <a:spAutoFit/>
          </a:bodyPr>
          <a:lstStyle>
            <a:lvl1pPr>
              <a:lnSpc>
                <a:spcPct val="100000"/>
              </a:lnSpc>
              <a:defRPr lang="en-US" sz="7201" dirty="0">
                <a:solidFill>
                  <a:schemeClr val="tx2"/>
                </a:solidFill>
                <a:latin typeface="+mj-lt"/>
              </a:defRPr>
            </a:lvl1pPr>
          </a:lstStyle>
          <a:p>
            <a:pPr marL="0" lvl="0"/>
            <a:r>
              <a:rPr lang="en-US"/>
              <a:t>Click to edit Master title style</a:t>
            </a:r>
          </a:p>
        </p:txBody>
      </p:sp>
      <p:sp>
        <p:nvSpPr>
          <p:cNvPr id="6" name="Text Placeholder 4">
            <a:extLst>
              <a:ext uri="{FF2B5EF4-FFF2-40B4-BE49-F238E27FC236}">
                <a16:creationId xmlns:a16="http://schemas.microsoft.com/office/drawing/2014/main" id="{46B201B7-D737-8979-D27F-381E61907660}"/>
              </a:ext>
            </a:extLst>
          </p:cNvPr>
          <p:cNvSpPr>
            <a:spLocks noGrp="1"/>
          </p:cNvSpPr>
          <p:nvPr>
            <p:ph type="body" sz="quarter" idx="10"/>
          </p:nvPr>
        </p:nvSpPr>
        <p:spPr>
          <a:xfrm>
            <a:off x="342778" y="4084377"/>
            <a:ext cx="7107360" cy="654050"/>
          </a:xfrm>
          <a:prstGeom prst="rect">
            <a:avLst/>
          </a:prstGeom>
        </p:spPr>
        <p:txBody>
          <a:bodyPr/>
          <a:lstStyle>
            <a:lvl1pPr marL="0" indent="0">
              <a:buNone/>
              <a:defRPr sz="1600">
                <a:solidFill>
                  <a:schemeClr val="tx2"/>
                </a:solidFill>
              </a:defRPr>
            </a:lvl1pPr>
            <a:lvl2pPr marL="457226" indent="0">
              <a:buNone/>
              <a:defRPr sz="1800"/>
            </a:lvl2pPr>
            <a:lvl3pPr marL="914450" indent="0">
              <a:buNone/>
              <a:defRPr sz="1600"/>
            </a:lvl3pPr>
            <a:lvl4pPr marL="1371676" indent="0">
              <a:buNone/>
              <a:defRPr sz="1400"/>
            </a:lvl4pPr>
            <a:lvl5pPr marL="1828901" indent="0">
              <a:buNone/>
              <a:defRPr sz="1400"/>
            </a:lvl5pPr>
          </a:lstStyle>
          <a:p>
            <a:pPr lvl="0"/>
            <a:r>
              <a:rPr lang="en-US"/>
              <a:t>Click to edit Master text styles</a:t>
            </a:r>
          </a:p>
        </p:txBody>
      </p:sp>
    </p:spTree>
    <p:extLst>
      <p:ext uri="{BB962C8B-B14F-4D97-AF65-F5344CB8AC3E}">
        <p14:creationId xmlns:p14="http://schemas.microsoft.com/office/powerpoint/2010/main" val="292911985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DTW Divider D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40427" y="2598003"/>
            <a:ext cx="6582887" cy="1661993"/>
          </a:xfrm>
          <a:prstGeom prst="rect">
            <a:avLst/>
          </a:prstGeom>
        </p:spPr>
        <p:txBody>
          <a:bodyPr wrap="square" lIns="0" tIns="0" rIns="0" bIns="0" anchor="ctr" anchorCtr="0">
            <a:spAutoFit/>
          </a:bodyPr>
          <a:lstStyle>
            <a:lvl1pPr>
              <a:defRPr lang="en-US" sz="5400" dirty="0">
                <a:solidFill>
                  <a:schemeClr val="tx2"/>
                </a:solidFill>
                <a:latin typeface="+mj-lt"/>
              </a:defRPr>
            </a:lvl1pPr>
          </a:lstStyle>
          <a:p>
            <a:pPr marL="0" lvl="0">
              <a:lnSpc>
                <a:spcPct val="100000"/>
              </a:lnSpc>
            </a:pPr>
            <a:r>
              <a:rPr lang="en-US"/>
              <a:t>Click to edit Master title style</a:t>
            </a:r>
          </a:p>
        </p:txBody>
      </p:sp>
      <p:pic>
        <p:nvPicPr>
          <p:cNvPr id="11" name="Picture 10">
            <a:extLst>
              <a:ext uri="{FF2B5EF4-FFF2-40B4-BE49-F238E27FC236}">
                <a16:creationId xmlns:a16="http://schemas.microsoft.com/office/drawing/2014/main" id="{75CEDF28-C2C8-2D8C-8774-0B3D587E52F6}"/>
              </a:ext>
            </a:extLst>
          </p:cNvPr>
          <p:cNvPicPr>
            <a:picLocks noChangeAspect="1"/>
          </p:cNvPicPr>
          <p:nvPr userDrawn="1"/>
        </p:nvPicPr>
        <p:blipFill>
          <a:blip r:embed="rId3">
            <a:biLevel thresh="25000"/>
          </a:blip>
          <a:srcRect/>
          <a:stretch/>
        </p:blipFill>
        <p:spPr>
          <a:xfrm>
            <a:off x="381000" y="6452917"/>
            <a:ext cx="1438656" cy="184678"/>
          </a:xfrm>
          <a:prstGeom prst="rect">
            <a:avLst/>
          </a:prstGeom>
        </p:spPr>
      </p:pic>
      <p:sp>
        <p:nvSpPr>
          <p:cNvPr id="4" name="fl" descr="                              Dell - Internal Use - Confidential&#10;">
            <a:extLst>
              <a:ext uri="{FF2B5EF4-FFF2-40B4-BE49-F238E27FC236}">
                <a16:creationId xmlns:a16="http://schemas.microsoft.com/office/drawing/2014/main" id="{ED77614B-57FB-4776-7F2D-F2EA18F9F5B6}"/>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chemeClr val="tx2"/>
                </a:solidFill>
                <a:effectLst/>
                <a:uLnTx/>
                <a:uFillTx/>
                <a:latin typeface="Arial" panose="020B0604020202020204" pitchFamily="34" charset="0"/>
                <a:ea typeface="+mn-ea"/>
                <a:cs typeface="+mn-cs"/>
              </a:rPr>
              <a:t>Copyright © Dell Inc. All Rights Reserved.</a:t>
            </a:r>
          </a:p>
        </p:txBody>
      </p:sp>
      <p:sp>
        <p:nvSpPr>
          <p:cNvPr id="6" name="TextBox 19">
            <a:extLst>
              <a:ext uri="{FF2B5EF4-FFF2-40B4-BE49-F238E27FC236}">
                <a16:creationId xmlns:a16="http://schemas.microsoft.com/office/drawing/2014/main" id="{BE9961DC-0DD3-0EB8-76EA-23219E589D64}"/>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chemeClr val="tx2"/>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chemeClr val="tx2"/>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77661395"/>
      </p:ext>
    </p:extLst>
  </p:cSld>
  <p:clrMapOvr>
    <a:masterClrMapping/>
  </p:clrMapOvr>
  <p:extLst>
    <p:ext uri="{DCECCB84-F9BA-43D5-87BE-67443E8EF086}">
      <p15:sldGuideLst xmlns:p15="http://schemas.microsoft.com/office/powerpoint/2012/main">
        <p15:guide id="1" orient="horz" pos="12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DTW Divider 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40427" y="2598003"/>
            <a:ext cx="6582887" cy="1661993"/>
          </a:xfrm>
          <a:prstGeom prst="rect">
            <a:avLst/>
          </a:prstGeom>
        </p:spPr>
        <p:txBody>
          <a:bodyPr wrap="square" lIns="0" tIns="0" rIns="0" bIns="0" anchor="ctr" anchorCtr="0">
            <a:spAutoFit/>
          </a:bodyPr>
          <a:lstStyle>
            <a:lvl1pPr>
              <a:defRPr lang="en-US" sz="5400" kern="1200" dirty="0">
                <a:solidFill>
                  <a:schemeClr val="bg2"/>
                </a:solidFill>
                <a:latin typeface="+mj-lt"/>
                <a:ea typeface="+mj-ea"/>
                <a:cs typeface="+mj-cs"/>
              </a:defRPr>
            </a:lvl1pPr>
          </a:lstStyle>
          <a:p>
            <a:pPr marL="0" lvl="0">
              <a:lnSpc>
                <a:spcPct val="100000"/>
              </a:lnSpc>
            </a:pPr>
            <a:r>
              <a:rPr lang="en-US"/>
              <a:t>Click to edit Master title style</a:t>
            </a:r>
          </a:p>
        </p:txBody>
      </p:sp>
      <p:pic>
        <p:nvPicPr>
          <p:cNvPr id="8" name="Picture 7">
            <a:extLst>
              <a:ext uri="{FF2B5EF4-FFF2-40B4-BE49-F238E27FC236}">
                <a16:creationId xmlns:a16="http://schemas.microsoft.com/office/drawing/2014/main" id="{5A941864-21FF-6E45-0913-1C9276A21E80}"/>
              </a:ext>
            </a:extLst>
          </p:cNvPr>
          <p:cNvPicPr>
            <a:picLocks noChangeAspect="1"/>
          </p:cNvPicPr>
          <p:nvPr userDrawn="1"/>
        </p:nvPicPr>
        <p:blipFill>
          <a:blip r:embed="rId3"/>
          <a:srcRect/>
          <a:stretch/>
        </p:blipFill>
        <p:spPr>
          <a:xfrm>
            <a:off x="381000" y="6452917"/>
            <a:ext cx="1438656" cy="184678"/>
          </a:xfrm>
          <a:prstGeom prst="rect">
            <a:avLst/>
          </a:prstGeom>
        </p:spPr>
      </p:pic>
      <p:sp>
        <p:nvSpPr>
          <p:cNvPr id="9" name="fl" descr="                              Dell - Internal Use - Confidential&#10;">
            <a:extLst>
              <a:ext uri="{FF2B5EF4-FFF2-40B4-BE49-F238E27FC236}">
                <a16:creationId xmlns:a16="http://schemas.microsoft.com/office/drawing/2014/main" id="{263C080A-A942-AC37-F1A6-3F9217A813FA}"/>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10" name="TextBox 19">
            <a:extLst>
              <a:ext uri="{FF2B5EF4-FFF2-40B4-BE49-F238E27FC236}">
                <a16:creationId xmlns:a16="http://schemas.microsoft.com/office/drawing/2014/main" id="{BD07C0C8-144F-2767-7192-C4297C222D9B}"/>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28932009"/>
      </p:ext>
    </p:extLst>
  </p:cSld>
  <p:clrMapOvr>
    <a:masterClrMapping/>
  </p:clrMapOvr>
  <p:extLst>
    <p:ext uri="{DCECCB84-F9BA-43D5-87BE-67443E8EF086}">
      <p15:sldGuideLst xmlns:p15="http://schemas.microsoft.com/office/powerpoint/2012/main">
        <p15:guide id="1" orient="horz" pos="12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DTW Divider Color 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43548" y="2598003"/>
            <a:ext cx="6024595" cy="1661993"/>
          </a:xfrm>
          <a:prstGeom prst="rect">
            <a:avLst/>
          </a:prstGeom>
        </p:spPr>
        <p:txBody>
          <a:bodyPr wrap="square" lIns="0" tIns="0" rIns="0" bIns="0" anchor="ctr" anchorCtr="0">
            <a:spAutoFit/>
          </a:bodyPr>
          <a:lstStyle>
            <a:lvl1pPr>
              <a:defRPr lang="en-US" sz="5400" dirty="0">
                <a:solidFill>
                  <a:schemeClr val="bg2"/>
                </a:solidFill>
                <a:latin typeface="+mj-lt"/>
              </a:defRPr>
            </a:lvl1pPr>
          </a:lstStyle>
          <a:p>
            <a:pPr marL="0" lvl="0">
              <a:lnSpc>
                <a:spcPct val="100000"/>
              </a:lnSpc>
            </a:pPr>
            <a:r>
              <a:rPr lang="en-US"/>
              <a:t>Click to edit Master title style</a:t>
            </a:r>
          </a:p>
        </p:txBody>
      </p:sp>
      <p:pic>
        <p:nvPicPr>
          <p:cNvPr id="6" name="Picture 5">
            <a:extLst>
              <a:ext uri="{FF2B5EF4-FFF2-40B4-BE49-F238E27FC236}">
                <a16:creationId xmlns:a16="http://schemas.microsoft.com/office/drawing/2014/main" id="{DB536235-1F75-5CBB-EA19-58331D0143FE}"/>
              </a:ext>
            </a:extLst>
          </p:cNvPr>
          <p:cNvPicPr>
            <a:picLocks noChangeAspect="1"/>
          </p:cNvPicPr>
          <p:nvPr userDrawn="1"/>
        </p:nvPicPr>
        <p:blipFill>
          <a:blip r:embed="rId3"/>
          <a:srcRect/>
          <a:stretch/>
        </p:blipFill>
        <p:spPr>
          <a:xfrm>
            <a:off x="381000" y="6452917"/>
            <a:ext cx="1438656" cy="184678"/>
          </a:xfrm>
          <a:prstGeom prst="rect">
            <a:avLst/>
          </a:prstGeom>
        </p:spPr>
      </p:pic>
      <p:sp>
        <p:nvSpPr>
          <p:cNvPr id="7" name="fl" descr="                              Dell - Internal Use - Confidential&#10;">
            <a:extLst>
              <a:ext uri="{FF2B5EF4-FFF2-40B4-BE49-F238E27FC236}">
                <a16:creationId xmlns:a16="http://schemas.microsoft.com/office/drawing/2014/main" id="{A4C2E2FD-40D0-A82D-94E7-070DD6FA6785}"/>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8" name="TextBox 19">
            <a:extLst>
              <a:ext uri="{FF2B5EF4-FFF2-40B4-BE49-F238E27FC236}">
                <a16:creationId xmlns:a16="http://schemas.microsoft.com/office/drawing/2014/main" id="{A31E94E1-EC97-BB7D-AE76-976C0BE501E5}"/>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861782"/>
      </p:ext>
    </p:extLst>
  </p:cSld>
  <p:clrMapOvr>
    <a:masterClrMapping/>
  </p:clrMapOvr>
  <p:extLst>
    <p:ext uri="{DCECCB84-F9BA-43D5-87BE-67443E8EF086}">
      <p15:sldGuideLst xmlns:p15="http://schemas.microsoft.com/office/powerpoint/2012/main">
        <p15:guide id="1" orient="horz" pos="12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DTW Agenda Lt">
    <p:bg>
      <p:bgPr>
        <a:solidFill>
          <a:srgbClr val="EEEEEE"/>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6A8496E-5BD3-9858-5A53-10F2F40EB2EE}"/>
              </a:ext>
            </a:extLst>
          </p:cNvPr>
          <p:cNvPicPr>
            <a:picLocks noChangeAspect="1"/>
          </p:cNvPicPr>
          <p:nvPr userDrawn="1"/>
        </p:nvPicPr>
        <p:blipFill>
          <a:blip>
            <a:extLst>
              <a:ext uri="{96DAC541-7B7A-43D3-8B79-37D633B846F1}">
                <asvg:svgBlip xmlns:asvg="http://schemas.microsoft.com/office/drawing/2016/SVG/main" r:embed="rId2"/>
              </a:ext>
            </a:extLst>
          </a:blip>
          <a:srcRect r="33333"/>
          <a:stretch/>
        </p:blipFill>
        <p:spPr>
          <a:xfrm>
            <a:off x="8762976" y="0"/>
            <a:ext cx="3429024" cy="6858000"/>
          </a:xfrm>
          <a:prstGeom prst="rect">
            <a:avLst/>
          </a:prstGeom>
        </p:spPr>
      </p:pic>
      <p:sp>
        <p:nvSpPr>
          <p:cNvPr id="2" name="Title 1">
            <a:extLst>
              <a:ext uri="{FF2B5EF4-FFF2-40B4-BE49-F238E27FC236}">
                <a16:creationId xmlns:a16="http://schemas.microsoft.com/office/drawing/2014/main" id="{2AC34DE0-E2D3-1B63-8092-C56EA8B39228}"/>
              </a:ext>
            </a:extLst>
          </p:cNvPr>
          <p:cNvSpPr>
            <a:spLocks noGrp="1"/>
          </p:cNvSpPr>
          <p:nvPr>
            <p:ph type="title"/>
          </p:nvPr>
        </p:nvSpPr>
        <p:spPr>
          <a:xfrm>
            <a:off x="381000" y="342900"/>
            <a:ext cx="7886700" cy="443198"/>
          </a:xfrm>
          <a:prstGeom prst="rect">
            <a:avLst/>
          </a:prstGeom>
        </p:spPr>
        <p:txBody>
          <a:bodyPr wrap="square" lIns="0" tIns="0" rIns="0" bIns="0">
            <a:spAutoFit/>
          </a:bodyPr>
          <a:lstStyle>
            <a:lvl1pPr>
              <a:defRPr sz="3200">
                <a:solidFill>
                  <a:srgbClr val="00227F"/>
                </a:solidFill>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3D34C4E8-F9CC-F837-6F9D-21261CEB5F6B}"/>
              </a:ext>
            </a:extLst>
          </p:cNvPr>
          <p:cNvSpPr>
            <a:spLocks noGrp="1"/>
          </p:cNvSpPr>
          <p:nvPr>
            <p:ph idx="1"/>
          </p:nvPr>
        </p:nvSpPr>
        <p:spPr>
          <a:xfrm>
            <a:off x="381000" y="1428750"/>
            <a:ext cx="6858000" cy="4286250"/>
          </a:xfrm>
          <a:prstGeom prst="rect">
            <a:avLst/>
          </a:prstGeom>
        </p:spPr>
        <p:txBody>
          <a:bodyPr lIns="0" tIns="0" rIns="0" bIns="0"/>
          <a:lstStyle>
            <a:lvl1pPr marL="0" indent="0">
              <a:lnSpc>
                <a:spcPct val="100000"/>
              </a:lnSpc>
              <a:spcBef>
                <a:spcPts val="1800"/>
              </a:spcBef>
              <a:buClr>
                <a:srgbClr val="808080"/>
              </a:buClr>
              <a:buFont typeface="Arial" panose="020B0604020202020204" pitchFamily="34" charset="0"/>
              <a:buNone/>
              <a:defRPr sz="2000" b="1">
                <a:solidFill>
                  <a:schemeClr val="bg1"/>
                </a:solidFill>
                <a:latin typeface="Arial" panose="020B0604020202020204" pitchFamily="34" charset="0"/>
              </a:defRPr>
            </a:lvl1pPr>
            <a:lvl2pPr marL="457200" indent="-182880">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731520" indent="-182880">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288" indent="-228612">
              <a:lnSpc>
                <a:spcPct val="100000"/>
              </a:lnSpc>
              <a:spcBef>
                <a:spcPts val="400"/>
              </a:spcBef>
              <a:buClr>
                <a:schemeClr val="bg1">
                  <a:lumMod val="60000"/>
                  <a:lumOff val="40000"/>
                </a:schemeClr>
              </a:buClr>
              <a:buFont typeface="Arial" panose="020B0604020202020204" pitchFamily="34" charset="0"/>
              <a:buChar char="•"/>
              <a:defRPr sz="1200"/>
            </a:lvl4pPr>
            <a:lvl5pPr marL="2057514" indent="-228612">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pic>
        <p:nvPicPr>
          <p:cNvPr id="4" name="Picture 3">
            <a:extLst>
              <a:ext uri="{FF2B5EF4-FFF2-40B4-BE49-F238E27FC236}">
                <a16:creationId xmlns:a16="http://schemas.microsoft.com/office/drawing/2014/main" id="{26A2123B-8529-A88D-7B9F-839C16D2BFF8}"/>
              </a:ext>
            </a:extLst>
          </p:cNvPr>
          <p:cNvPicPr>
            <a:picLocks noChangeAspect="1"/>
          </p:cNvPicPr>
          <p:nvPr userDrawn="1"/>
        </p:nvPicPr>
        <p:blipFill>
          <a:blip r:embed="rId3"/>
          <a:srcRect/>
          <a:stretch/>
        </p:blipFill>
        <p:spPr>
          <a:xfrm>
            <a:off x="381000" y="6452917"/>
            <a:ext cx="1438656" cy="184678"/>
          </a:xfrm>
          <a:prstGeom prst="rect">
            <a:avLst/>
          </a:prstGeom>
        </p:spPr>
      </p:pic>
      <p:sp>
        <p:nvSpPr>
          <p:cNvPr id="16" name="Graphic 6">
            <a:extLst>
              <a:ext uri="{FF2B5EF4-FFF2-40B4-BE49-F238E27FC236}">
                <a16:creationId xmlns:a16="http://schemas.microsoft.com/office/drawing/2014/main" id="{6738A949-E8C2-0994-7446-F6CA2001C4D4}"/>
              </a:ext>
            </a:extLst>
          </p:cNvPr>
          <p:cNvSpPr/>
          <p:nvPr/>
        </p:nvSpPr>
        <p:spPr>
          <a:xfrm>
            <a:off x="7048502" y="3429000"/>
            <a:ext cx="1714500" cy="3429000"/>
          </a:xfrm>
          <a:custGeom>
            <a:avLst/>
            <a:gdLst>
              <a:gd name="connsiteX0" fmla="*/ 1714500 w 1714500"/>
              <a:gd name="connsiteY0" fmla="*/ 0 h 3429000"/>
              <a:gd name="connsiteX1" fmla="*/ 857250 w 1714500"/>
              <a:gd name="connsiteY1" fmla="*/ 411909 h 3429000"/>
              <a:gd name="connsiteX2" fmla="*/ 649340 w 1714500"/>
              <a:gd name="connsiteY2" fmla="*/ 831640 h 3429000"/>
              <a:gd name="connsiteX3" fmla="*/ 0 w 1714500"/>
              <a:gd name="connsiteY3" fmla="*/ 3429000 h 3429000"/>
              <a:gd name="connsiteX4" fmla="*/ 857250 w 1714500"/>
              <a:gd name="connsiteY4" fmla="*/ 3017091 h 3429000"/>
              <a:gd name="connsiteX5" fmla="*/ 1065160 w 1714500"/>
              <a:gd name="connsiteY5" fmla="*/ 2597360 h 3429000"/>
              <a:gd name="connsiteX6" fmla="*/ 1714500 w 1714500"/>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0" h="3429000">
                <a:moveTo>
                  <a:pt x="1714500" y="0"/>
                </a:moveTo>
                <a:cubicBezTo>
                  <a:pt x="1372725" y="0"/>
                  <a:pt x="1060767" y="157814"/>
                  <a:pt x="857250" y="411909"/>
                </a:cubicBezTo>
                <a:cubicBezTo>
                  <a:pt x="760756" y="532379"/>
                  <a:pt x="688640" y="674441"/>
                  <a:pt x="649340" y="831640"/>
                </a:cubicBezTo>
                <a:lnTo>
                  <a:pt x="0" y="3429000"/>
                </a:lnTo>
                <a:cubicBezTo>
                  <a:pt x="341775" y="3429000"/>
                  <a:pt x="653734" y="3271186"/>
                  <a:pt x="857250" y="3017091"/>
                </a:cubicBezTo>
                <a:cubicBezTo>
                  <a:pt x="953744" y="2896621"/>
                  <a:pt x="1025860" y="2754559"/>
                  <a:pt x="1065160" y="2597360"/>
                </a:cubicBezTo>
                <a:lnTo>
                  <a:pt x="1714500" y="0"/>
                </a:lnTo>
                <a:close/>
              </a:path>
            </a:pathLst>
          </a:custGeom>
          <a:solidFill>
            <a:srgbClr val="500A96"/>
          </a:solidFill>
          <a:ln w="2679" cap="flat">
            <a:noFill/>
            <a:prstDash val="solid"/>
            <a:miter/>
          </a:ln>
        </p:spPr>
        <p:txBody>
          <a:bodyPr rtlCol="0" anchor="ctr"/>
          <a:lstStyle/>
          <a:p>
            <a:endParaRPr lang="en-US"/>
          </a:p>
        </p:txBody>
      </p:sp>
      <p:sp>
        <p:nvSpPr>
          <p:cNvPr id="15" name="Graphic 7">
            <a:extLst>
              <a:ext uri="{FF2B5EF4-FFF2-40B4-BE49-F238E27FC236}">
                <a16:creationId xmlns:a16="http://schemas.microsoft.com/office/drawing/2014/main" id="{D0A4C65D-AD65-D8E3-195A-677F22ACE096}"/>
              </a:ext>
            </a:extLst>
          </p:cNvPr>
          <p:cNvSpPr/>
          <p:nvPr/>
        </p:nvSpPr>
        <p:spPr>
          <a:xfrm>
            <a:off x="8763002" y="0"/>
            <a:ext cx="1714500" cy="3429000"/>
          </a:xfrm>
          <a:custGeom>
            <a:avLst/>
            <a:gdLst>
              <a:gd name="connsiteX0" fmla="*/ 1714500 w 1714500"/>
              <a:gd name="connsiteY0" fmla="*/ 0 h 3429000"/>
              <a:gd name="connsiteX1" fmla="*/ 857250 w 1714500"/>
              <a:gd name="connsiteY1" fmla="*/ 411909 h 3429000"/>
              <a:gd name="connsiteX2" fmla="*/ 649340 w 1714500"/>
              <a:gd name="connsiteY2" fmla="*/ 831640 h 3429000"/>
              <a:gd name="connsiteX3" fmla="*/ 0 w 1714500"/>
              <a:gd name="connsiteY3" fmla="*/ 3429000 h 3429000"/>
              <a:gd name="connsiteX4" fmla="*/ 857250 w 1714500"/>
              <a:gd name="connsiteY4" fmla="*/ 3017091 h 3429000"/>
              <a:gd name="connsiteX5" fmla="*/ 1065160 w 1714500"/>
              <a:gd name="connsiteY5" fmla="*/ 2597360 h 3429000"/>
              <a:gd name="connsiteX6" fmla="*/ 1714500 w 1714500"/>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0" h="3429000">
                <a:moveTo>
                  <a:pt x="1714500" y="0"/>
                </a:moveTo>
                <a:cubicBezTo>
                  <a:pt x="1372725" y="0"/>
                  <a:pt x="1060767" y="157814"/>
                  <a:pt x="857250" y="411909"/>
                </a:cubicBezTo>
                <a:cubicBezTo>
                  <a:pt x="760756" y="532379"/>
                  <a:pt x="688640" y="674441"/>
                  <a:pt x="649340" y="831640"/>
                </a:cubicBezTo>
                <a:lnTo>
                  <a:pt x="0" y="3429000"/>
                </a:lnTo>
                <a:cubicBezTo>
                  <a:pt x="341775" y="3429000"/>
                  <a:pt x="653734" y="3271186"/>
                  <a:pt x="857250" y="3017091"/>
                </a:cubicBezTo>
                <a:cubicBezTo>
                  <a:pt x="953744" y="2896621"/>
                  <a:pt x="1025860" y="2754559"/>
                  <a:pt x="1065160" y="2597360"/>
                </a:cubicBezTo>
                <a:lnTo>
                  <a:pt x="1714500" y="0"/>
                </a:lnTo>
                <a:close/>
              </a:path>
            </a:pathLst>
          </a:custGeom>
          <a:solidFill>
            <a:srgbClr val="EEEEEE"/>
          </a:solidFill>
          <a:ln w="19050" cap="flat">
            <a:solidFill>
              <a:srgbClr val="500A96"/>
            </a:solidFill>
            <a:prstDash val="solid"/>
            <a:miter/>
          </a:ln>
        </p:spPr>
        <p:txBody>
          <a:bodyPr rtlCol="0" anchor="ctr"/>
          <a:lstStyle/>
          <a:p>
            <a:endParaRPr lang="en-US"/>
          </a:p>
        </p:txBody>
      </p:sp>
      <p:pic>
        <p:nvPicPr>
          <p:cNvPr id="10" name="Graphic 9">
            <a:extLst>
              <a:ext uri="{FF2B5EF4-FFF2-40B4-BE49-F238E27FC236}">
                <a16:creationId xmlns:a16="http://schemas.microsoft.com/office/drawing/2014/main" id="{94DCC7BE-4731-936D-C9B0-59A165669C8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rot="10800000">
            <a:off x="10477500" y="3429000"/>
            <a:ext cx="1714500" cy="3429000"/>
          </a:xfrm>
          <a:prstGeom prst="rect">
            <a:avLst/>
          </a:prstGeom>
        </p:spPr>
      </p:pic>
      <p:sp>
        <p:nvSpPr>
          <p:cNvPr id="13" name="Graphic 10">
            <a:extLst>
              <a:ext uri="{FF2B5EF4-FFF2-40B4-BE49-F238E27FC236}">
                <a16:creationId xmlns:a16="http://schemas.microsoft.com/office/drawing/2014/main" id="{F5E33CC1-F661-BCA5-6B70-CD58E531E9A9}"/>
              </a:ext>
            </a:extLst>
          </p:cNvPr>
          <p:cNvSpPr/>
          <p:nvPr/>
        </p:nvSpPr>
        <p:spPr>
          <a:xfrm>
            <a:off x="10477500" y="0"/>
            <a:ext cx="1714500" cy="3429000"/>
          </a:xfrm>
          <a:custGeom>
            <a:avLst/>
            <a:gdLst>
              <a:gd name="connsiteX0" fmla="*/ 1714500 w 1714500"/>
              <a:gd name="connsiteY0" fmla="*/ 0 h 3429000"/>
              <a:gd name="connsiteX1" fmla="*/ 857250 w 1714500"/>
              <a:gd name="connsiteY1" fmla="*/ 411909 h 3429000"/>
              <a:gd name="connsiteX2" fmla="*/ 649340 w 1714500"/>
              <a:gd name="connsiteY2" fmla="*/ 831640 h 3429000"/>
              <a:gd name="connsiteX3" fmla="*/ 0 w 1714500"/>
              <a:gd name="connsiteY3" fmla="*/ 3429000 h 3429000"/>
              <a:gd name="connsiteX4" fmla="*/ 857250 w 1714500"/>
              <a:gd name="connsiteY4" fmla="*/ 3017091 h 3429000"/>
              <a:gd name="connsiteX5" fmla="*/ 1065160 w 1714500"/>
              <a:gd name="connsiteY5" fmla="*/ 2597360 h 3429000"/>
              <a:gd name="connsiteX6" fmla="*/ 1714500 w 1714500"/>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0" h="3429000">
                <a:moveTo>
                  <a:pt x="1714500" y="0"/>
                </a:moveTo>
                <a:cubicBezTo>
                  <a:pt x="1372725" y="0"/>
                  <a:pt x="1060767" y="157814"/>
                  <a:pt x="857250" y="411909"/>
                </a:cubicBezTo>
                <a:cubicBezTo>
                  <a:pt x="760756" y="532379"/>
                  <a:pt x="688640" y="674441"/>
                  <a:pt x="649340" y="831640"/>
                </a:cubicBezTo>
                <a:lnTo>
                  <a:pt x="0" y="3429000"/>
                </a:lnTo>
                <a:cubicBezTo>
                  <a:pt x="341775" y="3429000"/>
                  <a:pt x="653734" y="3271186"/>
                  <a:pt x="857250" y="3017091"/>
                </a:cubicBezTo>
                <a:cubicBezTo>
                  <a:pt x="953744" y="2896621"/>
                  <a:pt x="1025860" y="2754559"/>
                  <a:pt x="1065160" y="2597360"/>
                </a:cubicBezTo>
                <a:lnTo>
                  <a:pt x="1714500" y="0"/>
                </a:lnTo>
                <a:close/>
              </a:path>
            </a:pathLst>
          </a:custGeom>
          <a:solidFill>
            <a:srgbClr val="0C32A4"/>
          </a:solidFill>
          <a:ln w="19050" cap="flat">
            <a:noFill/>
            <a:prstDash val="solid"/>
            <a:miter/>
          </a:ln>
        </p:spPr>
        <p:txBody>
          <a:bodyPr rtlCol="0" anchor="ctr"/>
          <a:lstStyle/>
          <a:p>
            <a:endParaRPr lang="en-US"/>
          </a:p>
        </p:txBody>
      </p:sp>
      <p:sp>
        <p:nvSpPr>
          <p:cNvPr id="14" name="Graphic 8">
            <a:extLst>
              <a:ext uri="{FF2B5EF4-FFF2-40B4-BE49-F238E27FC236}">
                <a16:creationId xmlns:a16="http://schemas.microsoft.com/office/drawing/2014/main" id="{78BF6033-8B9F-B00B-6A89-69932DBA6DD1}"/>
              </a:ext>
            </a:extLst>
          </p:cNvPr>
          <p:cNvSpPr/>
          <p:nvPr/>
        </p:nvSpPr>
        <p:spPr>
          <a:xfrm>
            <a:off x="8763002" y="3429000"/>
            <a:ext cx="1714500" cy="3429000"/>
          </a:xfrm>
          <a:custGeom>
            <a:avLst/>
            <a:gdLst>
              <a:gd name="connsiteX0" fmla="*/ 1714500 w 1714500"/>
              <a:gd name="connsiteY0" fmla="*/ 0 h 3429000"/>
              <a:gd name="connsiteX1" fmla="*/ 857250 w 1714500"/>
              <a:gd name="connsiteY1" fmla="*/ 411909 h 3429000"/>
              <a:gd name="connsiteX2" fmla="*/ 649340 w 1714500"/>
              <a:gd name="connsiteY2" fmla="*/ 831640 h 3429000"/>
              <a:gd name="connsiteX3" fmla="*/ 0 w 1714500"/>
              <a:gd name="connsiteY3" fmla="*/ 3429000 h 3429000"/>
              <a:gd name="connsiteX4" fmla="*/ 857250 w 1714500"/>
              <a:gd name="connsiteY4" fmla="*/ 3017091 h 3429000"/>
              <a:gd name="connsiteX5" fmla="*/ 1065160 w 1714500"/>
              <a:gd name="connsiteY5" fmla="*/ 2597360 h 3429000"/>
              <a:gd name="connsiteX6" fmla="*/ 1714500 w 1714500"/>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0" h="3429000">
                <a:moveTo>
                  <a:pt x="1714500" y="0"/>
                </a:moveTo>
                <a:cubicBezTo>
                  <a:pt x="1372725" y="0"/>
                  <a:pt x="1060767" y="157814"/>
                  <a:pt x="857250" y="411909"/>
                </a:cubicBezTo>
                <a:cubicBezTo>
                  <a:pt x="760756" y="532379"/>
                  <a:pt x="688640" y="674441"/>
                  <a:pt x="649340" y="831640"/>
                </a:cubicBezTo>
                <a:lnTo>
                  <a:pt x="0" y="3429000"/>
                </a:lnTo>
                <a:cubicBezTo>
                  <a:pt x="341775" y="3429000"/>
                  <a:pt x="653734" y="3271186"/>
                  <a:pt x="857250" y="3017091"/>
                </a:cubicBezTo>
                <a:cubicBezTo>
                  <a:pt x="953744" y="2896621"/>
                  <a:pt x="1025860" y="2754559"/>
                  <a:pt x="1065160" y="2597360"/>
                </a:cubicBezTo>
                <a:lnTo>
                  <a:pt x="1714500" y="0"/>
                </a:lnTo>
                <a:close/>
              </a:path>
            </a:pathLst>
          </a:custGeom>
          <a:solidFill>
            <a:schemeClr val="tx2"/>
          </a:solidFill>
          <a:ln w="19050" cap="flat">
            <a:noFill/>
            <a:prstDash val="solid"/>
            <a:miter/>
          </a:ln>
        </p:spPr>
        <p:txBody>
          <a:bodyPr rtlCol="0" anchor="ctr"/>
          <a:lstStyle/>
          <a:p>
            <a:endParaRPr lang="en-US"/>
          </a:p>
        </p:txBody>
      </p:sp>
      <p:sp>
        <p:nvSpPr>
          <p:cNvPr id="6" name="fl" descr="                              Dell - Internal Use - Confidential&#10;">
            <a:extLst>
              <a:ext uri="{FF2B5EF4-FFF2-40B4-BE49-F238E27FC236}">
                <a16:creationId xmlns:a16="http://schemas.microsoft.com/office/drawing/2014/main" id="{1CC79890-2F19-9582-74BA-97F7A161CBCA}"/>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7" name="TextBox 19">
            <a:extLst>
              <a:ext uri="{FF2B5EF4-FFF2-40B4-BE49-F238E27FC236}">
                <a16:creationId xmlns:a16="http://schemas.microsoft.com/office/drawing/2014/main" id="{B93507BB-35BD-674E-EB7A-7CD4523ED6C3}"/>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9615204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_DTW Agenda Lt">
    <p:bg>
      <p:bgPr>
        <a:solidFill>
          <a:srgbClr val="0D2155"/>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F7831DC0-5A7C-EF5D-DFEA-F60C8D890487}"/>
              </a:ext>
            </a:extLst>
          </p:cNvPr>
          <p:cNvPicPr>
            <a:picLocks noChangeAspect="1"/>
          </p:cNvPicPr>
          <p:nvPr userDrawn="1"/>
        </p:nvPicPr>
        <p:blipFill>
          <a:blip>
            <a:extLst>
              <a:ext uri="{96DAC541-7B7A-43D3-8B79-37D633B846F1}">
                <asvg:svgBlip xmlns:asvg="http://schemas.microsoft.com/office/drawing/2016/SVG/main" r:embed="rId2"/>
              </a:ext>
            </a:extLst>
          </a:blip>
          <a:srcRect r="33333"/>
          <a:stretch/>
        </p:blipFill>
        <p:spPr>
          <a:xfrm>
            <a:off x="8762976" y="0"/>
            <a:ext cx="3429024" cy="6858000"/>
          </a:xfrm>
          <a:prstGeom prst="rect">
            <a:avLst/>
          </a:prstGeom>
        </p:spPr>
      </p:pic>
      <p:sp>
        <p:nvSpPr>
          <p:cNvPr id="2" name="Title 1">
            <a:extLst>
              <a:ext uri="{FF2B5EF4-FFF2-40B4-BE49-F238E27FC236}">
                <a16:creationId xmlns:a16="http://schemas.microsoft.com/office/drawing/2014/main" id="{2AC34DE0-E2D3-1B63-8092-C56EA8B39228}"/>
              </a:ext>
            </a:extLst>
          </p:cNvPr>
          <p:cNvSpPr>
            <a:spLocks noGrp="1"/>
          </p:cNvSpPr>
          <p:nvPr>
            <p:ph type="title"/>
          </p:nvPr>
        </p:nvSpPr>
        <p:spPr>
          <a:xfrm>
            <a:off x="381000" y="342900"/>
            <a:ext cx="78867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3D34C4E8-F9CC-F837-6F9D-21261CEB5F6B}"/>
              </a:ext>
            </a:extLst>
          </p:cNvPr>
          <p:cNvSpPr>
            <a:spLocks noGrp="1"/>
          </p:cNvSpPr>
          <p:nvPr>
            <p:ph idx="1"/>
          </p:nvPr>
        </p:nvSpPr>
        <p:spPr>
          <a:xfrm>
            <a:off x="381000" y="1428750"/>
            <a:ext cx="6858000" cy="4286250"/>
          </a:xfrm>
          <a:prstGeom prst="rect">
            <a:avLst/>
          </a:prstGeom>
        </p:spPr>
        <p:txBody>
          <a:bodyPr lIns="0" tIns="0" rIns="0" bIns="0"/>
          <a:lstStyle>
            <a:lvl1pPr marL="0" indent="0">
              <a:lnSpc>
                <a:spcPct val="100000"/>
              </a:lnSpc>
              <a:spcBef>
                <a:spcPts val="1800"/>
              </a:spcBef>
              <a:buClr>
                <a:srgbClr val="808080"/>
              </a:buClr>
              <a:buFont typeface="Arial" panose="020B0604020202020204" pitchFamily="34" charset="0"/>
              <a:buNone/>
              <a:defRPr sz="2000" b="1">
                <a:solidFill>
                  <a:schemeClr val="tx2"/>
                </a:solidFill>
                <a:latin typeface="Arial" panose="020B0604020202020204" pitchFamily="34" charset="0"/>
              </a:defRPr>
            </a:lvl1pPr>
            <a:lvl2pPr marL="457200" indent="-182880">
              <a:lnSpc>
                <a:spcPct val="100000"/>
              </a:lnSpc>
              <a:spcBef>
                <a:spcPts val="600"/>
              </a:spcBef>
              <a:buClr>
                <a:srgbClr val="808080"/>
              </a:buClr>
              <a:buFont typeface="Arial" panose="020B0604020202020204" pitchFamily="34" charset="0"/>
              <a:buChar char="•"/>
              <a:defRPr sz="1800">
                <a:solidFill>
                  <a:schemeClr val="tx2"/>
                </a:solidFill>
                <a:latin typeface="Arial" panose="020B0604020202020204" pitchFamily="34" charset="0"/>
              </a:defRPr>
            </a:lvl2pPr>
            <a:lvl3pPr marL="731520" indent="-182880">
              <a:lnSpc>
                <a:spcPct val="100000"/>
              </a:lnSpc>
              <a:spcBef>
                <a:spcPts val="600"/>
              </a:spcBef>
              <a:buClr>
                <a:srgbClr val="808080"/>
              </a:buClr>
              <a:buFont typeface="Arial" panose="020B0604020202020204" pitchFamily="34" charset="0"/>
              <a:buChar char="•"/>
              <a:defRPr sz="1400">
                <a:solidFill>
                  <a:schemeClr val="tx2"/>
                </a:solidFill>
                <a:latin typeface="Arial" panose="020B0604020202020204" pitchFamily="34" charset="0"/>
              </a:defRPr>
            </a:lvl3pPr>
            <a:lvl4pPr marL="1600288" indent="-228612">
              <a:lnSpc>
                <a:spcPct val="100000"/>
              </a:lnSpc>
              <a:spcBef>
                <a:spcPts val="400"/>
              </a:spcBef>
              <a:buClr>
                <a:schemeClr val="bg1">
                  <a:lumMod val="60000"/>
                  <a:lumOff val="40000"/>
                </a:schemeClr>
              </a:buClr>
              <a:buFont typeface="Arial" panose="020B0604020202020204" pitchFamily="34" charset="0"/>
              <a:buChar char="•"/>
              <a:defRPr sz="1200"/>
            </a:lvl4pPr>
            <a:lvl5pPr marL="2057514" indent="-228612">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pic>
        <p:nvPicPr>
          <p:cNvPr id="4" name="Picture 3">
            <a:extLst>
              <a:ext uri="{FF2B5EF4-FFF2-40B4-BE49-F238E27FC236}">
                <a16:creationId xmlns:a16="http://schemas.microsoft.com/office/drawing/2014/main" id="{26A2123B-8529-A88D-7B9F-839C16D2BFF8}"/>
              </a:ext>
            </a:extLst>
          </p:cNvPr>
          <p:cNvPicPr>
            <a:picLocks noChangeAspect="1"/>
          </p:cNvPicPr>
          <p:nvPr userDrawn="1"/>
        </p:nvPicPr>
        <p:blipFill>
          <a:blip r:embed="rId3">
            <a:biLevel thresh="25000"/>
          </a:blip>
          <a:srcRect/>
          <a:stretch/>
        </p:blipFill>
        <p:spPr>
          <a:xfrm>
            <a:off x="381000" y="6452917"/>
            <a:ext cx="1438656" cy="184678"/>
          </a:xfrm>
          <a:prstGeom prst="rect">
            <a:avLst/>
          </a:prstGeom>
        </p:spPr>
      </p:pic>
      <p:sp>
        <p:nvSpPr>
          <p:cNvPr id="16" name="Graphic 6">
            <a:extLst>
              <a:ext uri="{FF2B5EF4-FFF2-40B4-BE49-F238E27FC236}">
                <a16:creationId xmlns:a16="http://schemas.microsoft.com/office/drawing/2014/main" id="{6738A949-E8C2-0994-7446-F6CA2001C4D4}"/>
              </a:ext>
            </a:extLst>
          </p:cNvPr>
          <p:cNvSpPr/>
          <p:nvPr/>
        </p:nvSpPr>
        <p:spPr>
          <a:xfrm>
            <a:off x="7048502" y="3429000"/>
            <a:ext cx="1714500" cy="3429000"/>
          </a:xfrm>
          <a:custGeom>
            <a:avLst/>
            <a:gdLst>
              <a:gd name="connsiteX0" fmla="*/ 1714500 w 1714500"/>
              <a:gd name="connsiteY0" fmla="*/ 0 h 3429000"/>
              <a:gd name="connsiteX1" fmla="*/ 857250 w 1714500"/>
              <a:gd name="connsiteY1" fmla="*/ 411909 h 3429000"/>
              <a:gd name="connsiteX2" fmla="*/ 649340 w 1714500"/>
              <a:gd name="connsiteY2" fmla="*/ 831640 h 3429000"/>
              <a:gd name="connsiteX3" fmla="*/ 0 w 1714500"/>
              <a:gd name="connsiteY3" fmla="*/ 3429000 h 3429000"/>
              <a:gd name="connsiteX4" fmla="*/ 857250 w 1714500"/>
              <a:gd name="connsiteY4" fmla="*/ 3017091 h 3429000"/>
              <a:gd name="connsiteX5" fmla="*/ 1065160 w 1714500"/>
              <a:gd name="connsiteY5" fmla="*/ 2597360 h 3429000"/>
              <a:gd name="connsiteX6" fmla="*/ 1714500 w 1714500"/>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0" h="3429000">
                <a:moveTo>
                  <a:pt x="1714500" y="0"/>
                </a:moveTo>
                <a:cubicBezTo>
                  <a:pt x="1372725" y="0"/>
                  <a:pt x="1060767" y="157814"/>
                  <a:pt x="857250" y="411909"/>
                </a:cubicBezTo>
                <a:cubicBezTo>
                  <a:pt x="760756" y="532379"/>
                  <a:pt x="688640" y="674441"/>
                  <a:pt x="649340" y="831640"/>
                </a:cubicBezTo>
                <a:lnTo>
                  <a:pt x="0" y="3429000"/>
                </a:lnTo>
                <a:cubicBezTo>
                  <a:pt x="341775" y="3429000"/>
                  <a:pt x="653734" y="3271186"/>
                  <a:pt x="857250" y="3017091"/>
                </a:cubicBezTo>
                <a:cubicBezTo>
                  <a:pt x="953744" y="2896621"/>
                  <a:pt x="1025860" y="2754559"/>
                  <a:pt x="1065160" y="2597360"/>
                </a:cubicBezTo>
                <a:lnTo>
                  <a:pt x="1714500" y="0"/>
                </a:lnTo>
                <a:close/>
              </a:path>
            </a:pathLst>
          </a:custGeom>
          <a:solidFill>
            <a:srgbClr val="743DD4"/>
          </a:solidFill>
          <a:ln w="2679" cap="flat">
            <a:noFill/>
            <a:prstDash val="solid"/>
            <a:miter/>
          </a:ln>
        </p:spPr>
        <p:txBody>
          <a:bodyPr rtlCol="0" anchor="ctr"/>
          <a:lstStyle/>
          <a:p>
            <a:endParaRPr lang="en-US"/>
          </a:p>
        </p:txBody>
      </p:sp>
      <p:sp>
        <p:nvSpPr>
          <p:cNvPr id="15" name="Graphic 7">
            <a:extLst>
              <a:ext uri="{FF2B5EF4-FFF2-40B4-BE49-F238E27FC236}">
                <a16:creationId xmlns:a16="http://schemas.microsoft.com/office/drawing/2014/main" id="{D0A4C65D-AD65-D8E3-195A-677F22ACE096}"/>
              </a:ext>
            </a:extLst>
          </p:cNvPr>
          <p:cNvSpPr/>
          <p:nvPr/>
        </p:nvSpPr>
        <p:spPr>
          <a:xfrm>
            <a:off x="8763002" y="0"/>
            <a:ext cx="1714500" cy="3429000"/>
          </a:xfrm>
          <a:custGeom>
            <a:avLst/>
            <a:gdLst>
              <a:gd name="connsiteX0" fmla="*/ 1714500 w 1714500"/>
              <a:gd name="connsiteY0" fmla="*/ 0 h 3429000"/>
              <a:gd name="connsiteX1" fmla="*/ 857250 w 1714500"/>
              <a:gd name="connsiteY1" fmla="*/ 411909 h 3429000"/>
              <a:gd name="connsiteX2" fmla="*/ 649340 w 1714500"/>
              <a:gd name="connsiteY2" fmla="*/ 831640 h 3429000"/>
              <a:gd name="connsiteX3" fmla="*/ 0 w 1714500"/>
              <a:gd name="connsiteY3" fmla="*/ 3429000 h 3429000"/>
              <a:gd name="connsiteX4" fmla="*/ 857250 w 1714500"/>
              <a:gd name="connsiteY4" fmla="*/ 3017091 h 3429000"/>
              <a:gd name="connsiteX5" fmla="*/ 1065160 w 1714500"/>
              <a:gd name="connsiteY5" fmla="*/ 2597360 h 3429000"/>
              <a:gd name="connsiteX6" fmla="*/ 1714500 w 1714500"/>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0" h="3429000">
                <a:moveTo>
                  <a:pt x="1714500" y="0"/>
                </a:moveTo>
                <a:cubicBezTo>
                  <a:pt x="1372725" y="0"/>
                  <a:pt x="1060767" y="157814"/>
                  <a:pt x="857250" y="411909"/>
                </a:cubicBezTo>
                <a:cubicBezTo>
                  <a:pt x="760756" y="532379"/>
                  <a:pt x="688640" y="674441"/>
                  <a:pt x="649340" y="831640"/>
                </a:cubicBezTo>
                <a:lnTo>
                  <a:pt x="0" y="3429000"/>
                </a:lnTo>
                <a:cubicBezTo>
                  <a:pt x="341775" y="3429000"/>
                  <a:pt x="653734" y="3271186"/>
                  <a:pt x="857250" y="3017091"/>
                </a:cubicBezTo>
                <a:cubicBezTo>
                  <a:pt x="953744" y="2896621"/>
                  <a:pt x="1025860" y="2754559"/>
                  <a:pt x="1065160" y="2597360"/>
                </a:cubicBezTo>
                <a:lnTo>
                  <a:pt x="1714500" y="0"/>
                </a:lnTo>
                <a:close/>
              </a:path>
            </a:pathLst>
          </a:custGeom>
          <a:solidFill>
            <a:srgbClr val="0D2155"/>
          </a:solidFill>
          <a:ln w="19050" cap="flat">
            <a:solidFill>
              <a:srgbClr val="743DD4"/>
            </a:solidFill>
            <a:prstDash val="solid"/>
            <a:miter/>
          </a:ln>
        </p:spPr>
        <p:txBody>
          <a:bodyPr rtlCol="0" anchor="ctr"/>
          <a:lstStyle/>
          <a:p>
            <a:endParaRPr lang="en-US"/>
          </a:p>
        </p:txBody>
      </p:sp>
      <p:pic>
        <p:nvPicPr>
          <p:cNvPr id="10" name="Graphic 9">
            <a:extLst>
              <a:ext uri="{FF2B5EF4-FFF2-40B4-BE49-F238E27FC236}">
                <a16:creationId xmlns:a16="http://schemas.microsoft.com/office/drawing/2014/main" id="{94DCC7BE-4731-936D-C9B0-59A165669C8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rot="10800000">
            <a:off x="10477500" y="3429000"/>
            <a:ext cx="1714500" cy="3429000"/>
          </a:xfrm>
          <a:prstGeom prst="rect">
            <a:avLst/>
          </a:prstGeom>
        </p:spPr>
      </p:pic>
      <p:sp>
        <p:nvSpPr>
          <p:cNvPr id="13" name="Graphic 10">
            <a:extLst>
              <a:ext uri="{FF2B5EF4-FFF2-40B4-BE49-F238E27FC236}">
                <a16:creationId xmlns:a16="http://schemas.microsoft.com/office/drawing/2014/main" id="{F5E33CC1-F661-BCA5-6B70-CD58E531E9A9}"/>
              </a:ext>
            </a:extLst>
          </p:cNvPr>
          <p:cNvSpPr/>
          <p:nvPr/>
        </p:nvSpPr>
        <p:spPr>
          <a:xfrm>
            <a:off x="10477500" y="0"/>
            <a:ext cx="1714500" cy="3429000"/>
          </a:xfrm>
          <a:custGeom>
            <a:avLst/>
            <a:gdLst>
              <a:gd name="connsiteX0" fmla="*/ 1714500 w 1714500"/>
              <a:gd name="connsiteY0" fmla="*/ 0 h 3429000"/>
              <a:gd name="connsiteX1" fmla="*/ 857250 w 1714500"/>
              <a:gd name="connsiteY1" fmla="*/ 411909 h 3429000"/>
              <a:gd name="connsiteX2" fmla="*/ 649340 w 1714500"/>
              <a:gd name="connsiteY2" fmla="*/ 831640 h 3429000"/>
              <a:gd name="connsiteX3" fmla="*/ 0 w 1714500"/>
              <a:gd name="connsiteY3" fmla="*/ 3429000 h 3429000"/>
              <a:gd name="connsiteX4" fmla="*/ 857250 w 1714500"/>
              <a:gd name="connsiteY4" fmla="*/ 3017091 h 3429000"/>
              <a:gd name="connsiteX5" fmla="*/ 1065160 w 1714500"/>
              <a:gd name="connsiteY5" fmla="*/ 2597360 h 3429000"/>
              <a:gd name="connsiteX6" fmla="*/ 1714500 w 1714500"/>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0" h="3429000">
                <a:moveTo>
                  <a:pt x="1714500" y="0"/>
                </a:moveTo>
                <a:cubicBezTo>
                  <a:pt x="1372725" y="0"/>
                  <a:pt x="1060767" y="157814"/>
                  <a:pt x="857250" y="411909"/>
                </a:cubicBezTo>
                <a:cubicBezTo>
                  <a:pt x="760756" y="532379"/>
                  <a:pt x="688640" y="674441"/>
                  <a:pt x="649340" y="831640"/>
                </a:cubicBezTo>
                <a:lnTo>
                  <a:pt x="0" y="3429000"/>
                </a:lnTo>
                <a:cubicBezTo>
                  <a:pt x="341775" y="3429000"/>
                  <a:pt x="653734" y="3271186"/>
                  <a:pt x="857250" y="3017091"/>
                </a:cubicBezTo>
                <a:cubicBezTo>
                  <a:pt x="953744" y="2896621"/>
                  <a:pt x="1025860" y="2754559"/>
                  <a:pt x="1065160" y="2597360"/>
                </a:cubicBezTo>
                <a:lnTo>
                  <a:pt x="1714500" y="0"/>
                </a:lnTo>
                <a:close/>
              </a:path>
            </a:pathLst>
          </a:custGeom>
          <a:solidFill>
            <a:schemeClr val="bg1"/>
          </a:solidFill>
          <a:ln w="19050" cap="flat">
            <a:noFill/>
            <a:prstDash val="solid"/>
            <a:miter/>
          </a:ln>
        </p:spPr>
        <p:txBody>
          <a:bodyPr rtlCol="0" anchor="ctr"/>
          <a:lstStyle/>
          <a:p>
            <a:endParaRPr lang="en-US"/>
          </a:p>
        </p:txBody>
      </p:sp>
      <p:sp>
        <p:nvSpPr>
          <p:cNvPr id="14" name="Graphic 8">
            <a:extLst>
              <a:ext uri="{FF2B5EF4-FFF2-40B4-BE49-F238E27FC236}">
                <a16:creationId xmlns:a16="http://schemas.microsoft.com/office/drawing/2014/main" id="{78BF6033-8B9F-B00B-6A89-69932DBA6DD1}"/>
              </a:ext>
            </a:extLst>
          </p:cNvPr>
          <p:cNvSpPr/>
          <p:nvPr/>
        </p:nvSpPr>
        <p:spPr>
          <a:xfrm>
            <a:off x="8758656" y="3429000"/>
            <a:ext cx="1714500" cy="3429000"/>
          </a:xfrm>
          <a:custGeom>
            <a:avLst/>
            <a:gdLst>
              <a:gd name="connsiteX0" fmla="*/ 1714500 w 1714500"/>
              <a:gd name="connsiteY0" fmla="*/ 0 h 3429000"/>
              <a:gd name="connsiteX1" fmla="*/ 857250 w 1714500"/>
              <a:gd name="connsiteY1" fmla="*/ 411909 h 3429000"/>
              <a:gd name="connsiteX2" fmla="*/ 649340 w 1714500"/>
              <a:gd name="connsiteY2" fmla="*/ 831640 h 3429000"/>
              <a:gd name="connsiteX3" fmla="*/ 0 w 1714500"/>
              <a:gd name="connsiteY3" fmla="*/ 3429000 h 3429000"/>
              <a:gd name="connsiteX4" fmla="*/ 857250 w 1714500"/>
              <a:gd name="connsiteY4" fmla="*/ 3017091 h 3429000"/>
              <a:gd name="connsiteX5" fmla="*/ 1065160 w 1714500"/>
              <a:gd name="connsiteY5" fmla="*/ 2597360 h 3429000"/>
              <a:gd name="connsiteX6" fmla="*/ 1714500 w 1714500"/>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0" h="3429000">
                <a:moveTo>
                  <a:pt x="1714500" y="0"/>
                </a:moveTo>
                <a:cubicBezTo>
                  <a:pt x="1372725" y="0"/>
                  <a:pt x="1060767" y="157814"/>
                  <a:pt x="857250" y="411909"/>
                </a:cubicBezTo>
                <a:cubicBezTo>
                  <a:pt x="760756" y="532379"/>
                  <a:pt x="688640" y="674441"/>
                  <a:pt x="649340" y="831640"/>
                </a:cubicBezTo>
                <a:lnTo>
                  <a:pt x="0" y="3429000"/>
                </a:lnTo>
                <a:cubicBezTo>
                  <a:pt x="341775" y="3429000"/>
                  <a:pt x="653734" y="3271186"/>
                  <a:pt x="857250" y="3017091"/>
                </a:cubicBezTo>
                <a:cubicBezTo>
                  <a:pt x="953744" y="2896621"/>
                  <a:pt x="1025860" y="2754559"/>
                  <a:pt x="1065160" y="2597360"/>
                </a:cubicBezTo>
                <a:lnTo>
                  <a:pt x="1714500" y="0"/>
                </a:lnTo>
                <a:close/>
              </a:path>
            </a:pathLst>
          </a:custGeom>
          <a:solidFill>
            <a:srgbClr val="00227F"/>
          </a:solidFill>
          <a:ln w="19050" cap="flat">
            <a:noFill/>
            <a:prstDash val="solid"/>
            <a:miter/>
          </a:ln>
        </p:spPr>
        <p:txBody>
          <a:bodyPr rtlCol="0" anchor="ctr"/>
          <a:lstStyle/>
          <a:p>
            <a:endParaRPr lang="en-US"/>
          </a:p>
        </p:txBody>
      </p:sp>
    </p:spTree>
    <p:extLst>
      <p:ext uri="{BB962C8B-B14F-4D97-AF65-F5344CB8AC3E}">
        <p14:creationId xmlns:p14="http://schemas.microsoft.com/office/powerpoint/2010/main" val="18090574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DTW 4 Speakers">
    <p:bg>
      <p:bgPr>
        <a:solidFill>
          <a:srgbClr val="0D2155"/>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D072E0C-8D54-AC68-9121-B4CF1A2832C2}"/>
              </a:ext>
            </a:extLst>
          </p:cNvPr>
          <p:cNvPicPr>
            <a:picLocks noChangeAspect="1"/>
          </p:cNvPicPr>
          <p:nvPr userDrawn="1"/>
        </p:nvPicPr>
        <p:blipFill>
          <a:blip>
            <a:extLst>
              <a:ext uri="{96DAC541-7B7A-43D3-8B79-37D633B846F1}">
                <asvg:svgBlip xmlns:asvg="http://schemas.microsoft.com/office/drawing/2016/SVG/main" r:embed="rId2"/>
              </a:ext>
            </a:extLst>
          </a:blip>
          <a:srcRect r="79256"/>
          <a:stretch/>
        </p:blipFill>
        <p:spPr>
          <a:xfrm rot="10800000">
            <a:off x="-1" y="0"/>
            <a:ext cx="711319" cy="3429000"/>
          </a:xfrm>
          <a:prstGeom prst="rect">
            <a:avLst/>
          </a:prstGeom>
        </p:spPr>
      </p:pic>
      <p:pic>
        <p:nvPicPr>
          <p:cNvPr id="6" name="Graphic 5">
            <a:extLst>
              <a:ext uri="{FF2B5EF4-FFF2-40B4-BE49-F238E27FC236}">
                <a16:creationId xmlns:a16="http://schemas.microsoft.com/office/drawing/2014/main" id="{E50E026E-B05B-6022-0FBB-417F5FB3B7E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3312539" y="0"/>
            <a:ext cx="3429000" cy="3429000"/>
          </a:xfrm>
          <a:prstGeom prst="rect">
            <a:avLst/>
          </a:prstGeom>
        </p:spPr>
      </p:pic>
      <p:pic>
        <p:nvPicPr>
          <p:cNvPr id="7" name="Graphic 6">
            <a:extLst>
              <a:ext uri="{FF2B5EF4-FFF2-40B4-BE49-F238E27FC236}">
                <a16:creationId xmlns:a16="http://schemas.microsoft.com/office/drawing/2014/main" id="{DEAA7E81-041B-3F23-5D20-688A35B10A7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711577" y="0"/>
            <a:ext cx="3429000" cy="3429000"/>
          </a:xfrm>
          <a:prstGeom prst="rect">
            <a:avLst/>
          </a:prstGeom>
        </p:spPr>
      </p:pic>
      <p:pic>
        <p:nvPicPr>
          <p:cNvPr id="8" name="Graphic 7">
            <a:extLst>
              <a:ext uri="{FF2B5EF4-FFF2-40B4-BE49-F238E27FC236}">
                <a16:creationId xmlns:a16="http://schemas.microsoft.com/office/drawing/2014/main" id="{252C7E24-138D-7585-E064-76FD44D80B0B}"/>
              </a:ext>
            </a:extLst>
          </p:cNvPr>
          <p:cNvPicPr>
            <a:picLocks noChangeAspect="1"/>
          </p:cNvPicPr>
          <p:nvPr userDrawn="1"/>
        </p:nvPicPr>
        <p:blipFill>
          <a:blip>
            <a:extLst>
              <a:ext uri="{96DAC541-7B7A-43D3-8B79-37D633B846F1}">
                <asvg:svgBlip xmlns:asvg="http://schemas.microsoft.com/office/drawing/2016/SVG/main" r:embed="rId2"/>
              </a:ext>
            </a:extLst>
          </a:blip>
          <a:srcRect r="29241"/>
          <a:stretch/>
        </p:blipFill>
        <p:spPr>
          <a:xfrm rot="10800000">
            <a:off x="-1" y="0"/>
            <a:ext cx="2426333" cy="3429000"/>
          </a:xfrm>
          <a:prstGeom prst="rect">
            <a:avLst/>
          </a:prstGeom>
        </p:spPr>
      </p:pic>
      <p:pic>
        <p:nvPicPr>
          <p:cNvPr id="9" name="Graphic 8">
            <a:extLst>
              <a:ext uri="{FF2B5EF4-FFF2-40B4-BE49-F238E27FC236}">
                <a16:creationId xmlns:a16="http://schemas.microsoft.com/office/drawing/2014/main" id="{A9BE48BC-C83F-1C66-2194-C218C028A15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20250" y="0"/>
            <a:ext cx="1714500" cy="3429000"/>
          </a:xfrm>
          <a:prstGeom prst="rect">
            <a:avLst/>
          </a:prstGeom>
        </p:spPr>
      </p:pic>
      <p:pic>
        <p:nvPicPr>
          <p:cNvPr id="10" name="Graphic 9">
            <a:extLst>
              <a:ext uri="{FF2B5EF4-FFF2-40B4-BE49-F238E27FC236}">
                <a16:creationId xmlns:a16="http://schemas.microsoft.com/office/drawing/2014/main" id="{734F0120-ADEE-944D-B6AC-AA7B7AEF831D}"/>
              </a:ext>
            </a:extLst>
          </p:cNvPr>
          <p:cNvPicPr>
            <a:picLocks noChangeAspect="1"/>
          </p:cNvPicPr>
          <p:nvPr userDrawn="1"/>
        </p:nvPicPr>
        <p:blipFill>
          <a:blip>
            <a:extLst>
              <a:ext uri="{96DAC541-7B7A-43D3-8B79-37D633B846F1}">
                <asvg:svgBlip xmlns:asvg="http://schemas.microsoft.com/office/drawing/2016/SVG/main" r:embed="rId4"/>
              </a:ext>
            </a:extLst>
          </a:blip>
          <a:srcRect l="25000"/>
          <a:stretch/>
        </p:blipFill>
        <p:spPr>
          <a:xfrm rot="10800000">
            <a:off x="9620250" y="0"/>
            <a:ext cx="2571750" cy="3429000"/>
          </a:xfrm>
          <a:prstGeom prst="rect">
            <a:avLst/>
          </a:prstGeom>
        </p:spPr>
      </p:pic>
      <p:pic>
        <p:nvPicPr>
          <p:cNvPr id="11" name="Graphic 10">
            <a:extLst>
              <a:ext uri="{FF2B5EF4-FFF2-40B4-BE49-F238E27FC236}">
                <a16:creationId xmlns:a16="http://schemas.microsoft.com/office/drawing/2014/main" id="{B9EDF25B-348D-3B75-621C-A28FB8E36A5A}"/>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763257" y="0"/>
            <a:ext cx="2571750" cy="3429000"/>
          </a:xfrm>
          <a:prstGeom prst="rect">
            <a:avLst/>
          </a:prstGeom>
        </p:spPr>
      </p:pic>
      <p:pic>
        <p:nvPicPr>
          <p:cNvPr id="12" name="Graphic 11">
            <a:extLst>
              <a:ext uri="{FF2B5EF4-FFF2-40B4-BE49-F238E27FC236}">
                <a16:creationId xmlns:a16="http://schemas.microsoft.com/office/drawing/2014/main" id="{49E7DE38-7E20-4752-C950-EACF7F832E31}"/>
              </a:ext>
            </a:extLst>
          </p:cNvPr>
          <p:cNvPicPr>
            <a:picLocks noChangeAspect="1"/>
          </p:cNvPicPr>
          <p:nvPr userDrawn="1"/>
        </p:nvPicPr>
        <p:blipFill>
          <a:blip>
            <a:extLst>
              <a:ext uri="{96DAC541-7B7A-43D3-8B79-37D633B846F1}">
                <asvg:svgBlip xmlns:asvg="http://schemas.microsoft.com/office/drawing/2016/SVG/main" r:embed="rId6"/>
              </a:ext>
            </a:extLst>
          </a:blip>
          <a:srcRect l="22853"/>
          <a:stretch/>
        </p:blipFill>
        <p:spPr>
          <a:xfrm>
            <a:off x="-1" y="3429000"/>
            <a:ext cx="1322697" cy="3429000"/>
          </a:xfrm>
          <a:prstGeom prst="rect">
            <a:avLst/>
          </a:prstGeom>
        </p:spPr>
      </p:pic>
      <p:sp>
        <p:nvSpPr>
          <p:cNvPr id="15" name="Picture Placeholder 30">
            <a:extLst>
              <a:ext uri="{FF2B5EF4-FFF2-40B4-BE49-F238E27FC236}">
                <a16:creationId xmlns:a16="http://schemas.microsoft.com/office/drawing/2014/main" id="{AE71E5A6-CDDA-DB1D-3DA7-8BFD95D36BE4}"/>
              </a:ext>
            </a:extLst>
          </p:cNvPr>
          <p:cNvSpPr>
            <a:spLocks noGrp="1"/>
          </p:cNvSpPr>
          <p:nvPr userDrawn="1">
            <p:ph type="pic" sz="quarter" idx="17"/>
          </p:nvPr>
        </p:nvSpPr>
        <p:spPr>
          <a:xfrm>
            <a:off x="374649" y="1426451"/>
            <a:ext cx="2651760" cy="2743200"/>
          </a:xfrm>
          <a:prstGeom prst="rect">
            <a:avLst/>
          </a:prstGeom>
        </p:spPr>
        <p:txBody>
          <a:bodyPr tIns="914400"/>
          <a:lstStyle>
            <a:lvl1pPr>
              <a:defRPr lang="en-US" sz="2000"/>
            </a:lvl1pPr>
          </a:lstStyle>
          <a:p>
            <a:pPr marL="0" lvl="0" indent="0" algn="ctr">
              <a:buNone/>
            </a:pPr>
            <a:endParaRPr lang="en-US"/>
          </a:p>
        </p:txBody>
      </p:sp>
      <p:sp>
        <p:nvSpPr>
          <p:cNvPr id="25" name="Picture Placeholder 30">
            <a:extLst>
              <a:ext uri="{FF2B5EF4-FFF2-40B4-BE49-F238E27FC236}">
                <a16:creationId xmlns:a16="http://schemas.microsoft.com/office/drawing/2014/main" id="{46B2CFA7-5D4B-7EF8-E9BA-E2B74C7C497D}"/>
              </a:ext>
            </a:extLst>
          </p:cNvPr>
          <p:cNvSpPr>
            <a:spLocks noGrp="1"/>
          </p:cNvSpPr>
          <p:nvPr userDrawn="1">
            <p:ph type="pic" sz="quarter" idx="20"/>
          </p:nvPr>
        </p:nvSpPr>
        <p:spPr>
          <a:xfrm>
            <a:off x="3315668" y="1426451"/>
            <a:ext cx="2651760" cy="2743200"/>
          </a:xfrm>
          <a:prstGeom prst="rect">
            <a:avLst/>
          </a:prstGeom>
        </p:spPr>
        <p:txBody>
          <a:bodyPr tIns="914400"/>
          <a:lstStyle>
            <a:lvl1pPr>
              <a:defRPr lang="en-US" sz="2000"/>
            </a:lvl1pPr>
          </a:lstStyle>
          <a:p>
            <a:pPr marL="0" lvl="0" indent="0" algn="ctr">
              <a:buNone/>
            </a:pPr>
            <a:endParaRPr lang="en-US"/>
          </a:p>
        </p:txBody>
      </p:sp>
      <p:sp>
        <p:nvSpPr>
          <p:cNvPr id="32" name="Picture Placeholder 30">
            <a:extLst>
              <a:ext uri="{FF2B5EF4-FFF2-40B4-BE49-F238E27FC236}">
                <a16:creationId xmlns:a16="http://schemas.microsoft.com/office/drawing/2014/main" id="{0222680F-7BE3-3AE1-6CAD-B7B59B7D242B}"/>
              </a:ext>
            </a:extLst>
          </p:cNvPr>
          <p:cNvSpPr>
            <a:spLocks noGrp="1"/>
          </p:cNvSpPr>
          <p:nvPr userDrawn="1">
            <p:ph type="pic" sz="quarter" idx="23"/>
          </p:nvPr>
        </p:nvSpPr>
        <p:spPr>
          <a:xfrm>
            <a:off x="6256687" y="1426451"/>
            <a:ext cx="2651760" cy="2743200"/>
          </a:xfrm>
          <a:prstGeom prst="rect">
            <a:avLst/>
          </a:prstGeom>
        </p:spPr>
        <p:txBody>
          <a:bodyPr tIns="914400"/>
          <a:lstStyle>
            <a:lvl1pPr>
              <a:defRPr lang="en-US" sz="2000"/>
            </a:lvl1pPr>
          </a:lstStyle>
          <a:p>
            <a:pPr marL="0" lvl="0" indent="0" algn="ctr">
              <a:buNone/>
            </a:pPr>
            <a:endParaRPr lang="en-US"/>
          </a:p>
        </p:txBody>
      </p:sp>
      <p:sp>
        <p:nvSpPr>
          <p:cNvPr id="35" name="Picture Placeholder 30">
            <a:extLst>
              <a:ext uri="{FF2B5EF4-FFF2-40B4-BE49-F238E27FC236}">
                <a16:creationId xmlns:a16="http://schemas.microsoft.com/office/drawing/2014/main" id="{4E50CBDD-BB5E-41D7-D74C-5DFA0E1EB151}"/>
              </a:ext>
            </a:extLst>
          </p:cNvPr>
          <p:cNvSpPr>
            <a:spLocks noGrp="1"/>
          </p:cNvSpPr>
          <p:nvPr userDrawn="1">
            <p:ph type="pic" sz="quarter" idx="26"/>
          </p:nvPr>
        </p:nvSpPr>
        <p:spPr>
          <a:xfrm>
            <a:off x="9197706" y="1426451"/>
            <a:ext cx="2651760" cy="2743200"/>
          </a:xfrm>
          <a:prstGeom prst="rect">
            <a:avLst/>
          </a:prstGeom>
        </p:spPr>
        <p:txBody>
          <a:bodyPr tIns="914400"/>
          <a:lstStyle>
            <a:lvl1pPr>
              <a:defRPr lang="en-US" sz="2000"/>
            </a:lvl1pPr>
          </a:lstStyle>
          <a:p>
            <a:pPr marL="0" lvl="0" indent="0" algn="ctr">
              <a:buNone/>
            </a:pPr>
            <a:endParaRPr lang="en-US"/>
          </a:p>
        </p:txBody>
      </p:sp>
      <p:sp>
        <p:nvSpPr>
          <p:cNvPr id="48" name="Text Placeholder 47">
            <a:extLst>
              <a:ext uri="{FF2B5EF4-FFF2-40B4-BE49-F238E27FC236}">
                <a16:creationId xmlns:a16="http://schemas.microsoft.com/office/drawing/2014/main" id="{3B0C5154-1A5D-9466-E6F9-26025E432930}"/>
              </a:ext>
            </a:extLst>
          </p:cNvPr>
          <p:cNvSpPr>
            <a:spLocks noGrp="1"/>
          </p:cNvSpPr>
          <p:nvPr userDrawn="1">
            <p:ph type="body" sz="quarter" idx="35" hasCustomPrompt="1"/>
          </p:nvPr>
        </p:nvSpPr>
        <p:spPr>
          <a:xfrm>
            <a:off x="374649" y="4313369"/>
            <a:ext cx="2651760" cy="443198"/>
          </a:xfrm>
          <a:prstGeom prst="rect">
            <a:avLst/>
          </a:prstGeom>
        </p:spPr>
        <p:txBody>
          <a:bodyPr lIns="0" tIns="0" rIns="0" bIns="0"/>
          <a:lstStyle>
            <a:lvl1pPr marL="0" indent="0">
              <a:lnSpc>
                <a:spcPct val="100000"/>
              </a:lnSpc>
              <a:buNone/>
              <a:defRPr sz="1800">
                <a:solidFill>
                  <a:schemeClr val="tx2"/>
                </a:solidFill>
              </a:defRPr>
            </a:lvl1pPr>
            <a:lvl2pPr marL="457226" indent="0">
              <a:buNone/>
              <a:defRPr/>
            </a:lvl2pPr>
            <a:lvl3pPr marL="914450" indent="0">
              <a:buNone/>
              <a:defRPr/>
            </a:lvl3pPr>
            <a:lvl4pPr marL="1371676" indent="0">
              <a:buNone/>
              <a:defRPr/>
            </a:lvl4pPr>
            <a:lvl5pPr marL="1828902" indent="0">
              <a:buNone/>
              <a:defRPr/>
            </a:lvl5pPr>
          </a:lstStyle>
          <a:p>
            <a:pPr lvl="0"/>
            <a:r>
              <a:rPr lang="en-US"/>
              <a:t>Name Here</a:t>
            </a:r>
          </a:p>
        </p:txBody>
      </p:sp>
      <p:sp>
        <p:nvSpPr>
          <p:cNvPr id="49" name="Text Placeholder 47">
            <a:extLst>
              <a:ext uri="{FF2B5EF4-FFF2-40B4-BE49-F238E27FC236}">
                <a16:creationId xmlns:a16="http://schemas.microsoft.com/office/drawing/2014/main" id="{1CBBC0B6-6B50-4D1D-411A-FAB2052A0EB8}"/>
              </a:ext>
            </a:extLst>
          </p:cNvPr>
          <p:cNvSpPr>
            <a:spLocks noGrp="1"/>
          </p:cNvSpPr>
          <p:nvPr userDrawn="1">
            <p:ph type="body" sz="quarter" idx="36" hasCustomPrompt="1"/>
          </p:nvPr>
        </p:nvSpPr>
        <p:spPr>
          <a:xfrm>
            <a:off x="3315668" y="4313369"/>
            <a:ext cx="2651760" cy="443198"/>
          </a:xfrm>
          <a:prstGeom prst="rect">
            <a:avLst/>
          </a:prstGeom>
        </p:spPr>
        <p:txBody>
          <a:bodyPr lIns="0" tIns="0" rIns="0" bIns="0"/>
          <a:lstStyle>
            <a:lvl1pPr marL="0" indent="0">
              <a:lnSpc>
                <a:spcPct val="100000"/>
              </a:lnSpc>
              <a:buNone/>
              <a:defRPr sz="1800">
                <a:solidFill>
                  <a:schemeClr val="tx2"/>
                </a:solidFill>
              </a:defRPr>
            </a:lvl1pPr>
            <a:lvl2pPr marL="457226" indent="0">
              <a:buNone/>
              <a:defRPr/>
            </a:lvl2pPr>
            <a:lvl3pPr marL="914450" indent="0">
              <a:buNone/>
              <a:defRPr/>
            </a:lvl3pPr>
            <a:lvl4pPr marL="1371676" indent="0">
              <a:buNone/>
              <a:defRPr/>
            </a:lvl4pPr>
            <a:lvl5pPr marL="1828902" indent="0">
              <a:buNone/>
              <a:defRPr/>
            </a:lvl5pPr>
          </a:lstStyle>
          <a:p>
            <a:pPr lvl="0"/>
            <a:r>
              <a:rPr lang="en-US"/>
              <a:t>Name Here</a:t>
            </a:r>
          </a:p>
        </p:txBody>
      </p:sp>
      <p:sp>
        <p:nvSpPr>
          <p:cNvPr id="50" name="Text Placeholder 47">
            <a:extLst>
              <a:ext uri="{FF2B5EF4-FFF2-40B4-BE49-F238E27FC236}">
                <a16:creationId xmlns:a16="http://schemas.microsoft.com/office/drawing/2014/main" id="{57D7DA25-F238-5B9C-70BC-E3840ED43F40}"/>
              </a:ext>
            </a:extLst>
          </p:cNvPr>
          <p:cNvSpPr>
            <a:spLocks noGrp="1"/>
          </p:cNvSpPr>
          <p:nvPr userDrawn="1">
            <p:ph type="body" sz="quarter" idx="37" hasCustomPrompt="1"/>
          </p:nvPr>
        </p:nvSpPr>
        <p:spPr>
          <a:xfrm>
            <a:off x="6256686" y="4313369"/>
            <a:ext cx="2651760" cy="443198"/>
          </a:xfrm>
          <a:prstGeom prst="rect">
            <a:avLst/>
          </a:prstGeom>
        </p:spPr>
        <p:txBody>
          <a:bodyPr lIns="0" tIns="0" rIns="0" bIns="0"/>
          <a:lstStyle>
            <a:lvl1pPr marL="0" indent="0">
              <a:lnSpc>
                <a:spcPct val="100000"/>
              </a:lnSpc>
              <a:buNone/>
              <a:defRPr sz="1800">
                <a:solidFill>
                  <a:schemeClr val="tx2"/>
                </a:solidFill>
              </a:defRPr>
            </a:lvl1pPr>
            <a:lvl2pPr marL="457226" indent="0">
              <a:buNone/>
              <a:defRPr/>
            </a:lvl2pPr>
            <a:lvl3pPr marL="914450" indent="0">
              <a:buNone/>
              <a:defRPr/>
            </a:lvl3pPr>
            <a:lvl4pPr marL="1371676" indent="0">
              <a:buNone/>
              <a:defRPr/>
            </a:lvl4pPr>
            <a:lvl5pPr marL="1828902" indent="0">
              <a:buNone/>
              <a:defRPr/>
            </a:lvl5pPr>
          </a:lstStyle>
          <a:p>
            <a:pPr lvl="0"/>
            <a:r>
              <a:rPr lang="en-US"/>
              <a:t>Name Here</a:t>
            </a:r>
          </a:p>
        </p:txBody>
      </p:sp>
      <p:sp>
        <p:nvSpPr>
          <p:cNvPr id="51" name="Text Placeholder 47">
            <a:extLst>
              <a:ext uri="{FF2B5EF4-FFF2-40B4-BE49-F238E27FC236}">
                <a16:creationId xmlns:a16="http://schemas.microsoft.com/office/drawing/2014/main" id="{DCDBCE58-CE86-CBD3-1B52-8AD1F87D9E11}"/>
              </a:ext>
            </a:extLst>
          </p:cNvPr>
          <p:cNvSpPr>
            <a:spLocks noGrp="1"/>
          </p:cNvSpPr>
          <p:nvPr userDrawn="1">
            <p:ph type="body" sz="quarter" idx="38" hasCustomPrompt="1"/>
          </p:nvPr>
        </p:nvSpPr>
        <p:spPr>
          <a:xfrm>
            <a:off x="9197706" y="4313369"/>
            <a:ext cx="2651760" cy="443198"/>
          </a:xfrm>
          <a:prstGeom prst="rect">
            <a:avLst/>
          </a:prstGeom>
        </p:spPr>
        <p:txBody>
          <a:bodyPr lIns="0" tIns="0" rIns="0" bIns="0"/>
          <a:lstStyle>
            <a:lvl1pPr marL="0" indent="0">
              <a:lnSpc>
                <a:spcPct val="100000"/>
              </a:lnSpc>
              <a:buNone/>
              <a:defRPr sz="1800">
                <a:solidFill>
                  <a:schemeClr val="tx2"/>
                </a:solidFill>
              </a:defRPr>
            </a:lvl1pPr>
            <a:lvl2pPr marL="457226" indent="0">
              <a:buNone/>
              <a:defRPr/>
            </a:lvl2pPr>
            <a:lvl3pPr marL="914450" indent="0">
              <a:buNone/>
              <a:defRPr/>
            </a:lvl3pPr>
            <a:lvl4pPr marL="1371676" indent="0">
              <a:buNone/>
              <a:defRPr/>
            </a:lvl4pPr>
            <a:lvl5pPr marL="1828902" indent="0">
              <a:buNone/>
              <a:defRPr/>
            </a:lvl5pPr>
          </a:lstStyle>
          <a:p>
            <a:pPr lvl="0"/>
            <a:r>
              <a:rPr lang="en-US"/>
              <a:t>Name Here</a:t>
            </a:r>
          </a:p>
        </p:txBody>
      </p:sp>
      <p:sp>
        <p:nvSpPr>
          <p:cNvPr id="52" name="Text Placeholder 47">
            <a:extLst>
              <a:ext uri="{FF2B5EF4-FFF2-40B4-BE49-F238E27FC236}">
                <a16:creationId xmlns:a16="http://schemas.microsoft.com/office/drawing/2014/main" id="{2CB9F6E1-5AEB-8EC2-2321-3D735ABF9CDC}"/>
              </a:ext>
            </a:extLst>
          </p:cNvPr>
          <p:cNvSpPr>
            <a:spLocks noGrp="1"/>
          </p:cNvSpPr>
          <p:nvPr userDrawn="1">
            <p:ph type="body" sz="quarter" idx="39" hasCustomPrompt="1"/>
          </p:nvPr>
        </p:nvSpPr>
        <p:spPr>
          <a:xfrm>
            <a:off x="374649" y="4759805"/>
            <a:ext cx="2651760" cy="671743"/>
          </a:xfrm>
          <a:prstGeom prst="rect">
            <a:avLst/>
          </a:prstGeom>
        </p:spPr>
        <p:txBody>
          <a:bodyPr lIns="0" tIns="0" rIns="0" bIns="0"/>
          <a:lstStyle>
            <a:lvl1pPr marL="0" indent="0">
              <a:lnSpc>
                <a:spcPct val="100000"/>
              </a:lnSpc>
              <a:spcBef>
                <a:spcPts val="300"/>
              </a:spcBef>
              <a:buNone/>
              <a:defRPr sz="1400">
                <a:solidFill>
                  <a:srgbClr val="3FCDD9"/>
                </a:solidFill>
              </a:defRPr>
            </a:lvl1pPr>
            <a:lvl2pPr marL="457226" indent="0">
              <a:buNone/>
              <a:defRPr/>
            </a:lvl2pPr>
            <a:lvl3pPr marL="914450" indent="0">
              <a:buNone/>
              <a:defRPr/>
            </a:lvl3pPr>
            <a:lvl4pPr marL="1371676" indent="0">
              <a:buNone/>
              <a:defRPr/>
            </a:lvl4pPr>
            <a:lvl5pPr marL="1828902" indent="0">
              <a:buNone/>
              <a:defRPr/>
            </a:lvl5pPr>
          </a:lstStyle>
          <a:p>
            <a:r>
              <a:rPr lang="en-US"/>
              <a:t>Title Here</a:t>
            </a:r>
          </a:p>
          <a:p>
            <a:r>
              <a:rPr lang="en-US"/>
              <a:t>Company Name</a:t>
            </a:r>
          </a:p>
        </p:txBody>
      </p:sp>
      <p:sp>
        <p:nvSpPr>
          <p:cNvPr id="53" name="Text Placeholder 47">
            <a:extLst>
              <a:ext uri="{FF2B5EF4-FFF2-40B4-BE49-F238E27FC236}">
                <a16:creationId xmlns:a16="http://schemas.microsoft.com/office/drawing/2014/main" id="{14761195-0FEE-24D8-E723-2AA38D1719C8}"/>
              </a:ext>
            </a:extLst>
          </p:cNvPr>
          <p:cNvSpPr>
            <a:spLocks noGrp="1"/>
          </p:cNvSpPr>
          <p:nvPr userDrawn="1">
            <p:ph type="body" sz="quarter" idx="40" hasCustomPrompt="1"/>
          </p:nvPr>
        </p:nvSpPr>
        <p:spPr>
          <a:xfrm>
            <a:off x="3315666" y="4759805"/>
            <a:ext cx="2651760" cy="671743"/>
          </a:xfrm>
          <a:prstGeom prst="rect">
            <a:avLst/>
          </a:prstGeom>
        </p:spPr>
        <p:txBody>
          <a:bodyPr lIns="0" tIns="0" rIns="0" bIns="0"/>
          <a:lstStyle>
            <a:lvl1pPr marL="0" indent="0">
              <a:lnSpc>
                <a:spcPct val="100000"/>
              </a:lnSpc>
              <a:spcBef>
                <a:spcPts val="300"/>
              </a:spcBef>
              <a:buNone/>
              <a:defRPr sz="1400">
                <a:solidFill>
                  <a:srgbClr val="3FCDD9"/>
                </a:solidFill>
              </a:defRPr>
            </a:lvl1pPr>
            <a:lvl2pPr marL="457226" indent="0">
              <a:buNone/>
              <a:defRPr/>
            </a:lvl2pPr>
            <a:lvl3pPr marL="914450" indent="0">
              <a:buNone/>
              <a:defRPr/>
            </a:lvl3pPr>
            <a:lvl4pPr marL="1371676" indent="0">
              <a:buNone/>
              <a:defRPr/>
            </a:lvl4pPr>
            <a:lvl5pPr marL="1828902" indent="0">
              <a:buNone/>
              <a:defRPr/>
            </a:lvl5pPr>
          </a:lstStyle>
          <a:p>
            <a:r>
              <a:rPr lang="en-US"/>
              <a:t>Title Here</a:t>
            </a:r>
          </a:p>
          <a:p>
            <a:r>
              <a:rPr lang="en-US"/>
              <a:t>Company Name</a:t>
            </a:r>
          </a:p>
        </p:txBody>
      </p:sp>
      <p:sp>
        <p:nvSpPr>
          <p:cNvPr id="54" name="Text Placeholder 47">
            <a:extLst>
              <a:ext uri="{FF2B5EF4-FFF2-40B4-BE49-F238E27FC236}">
                <a16:creationId xmlns:a16="http://schemas.microsoft.com/office/drawing/2014/main" id="{4F5B03CA-FCD0-CCD1-3F08-945897A9DF5D}"/>
              </a:ext>
            </a:extLst>
          </p:cNvPr>
          <p:cNvSpPr>
            <a:spLocks noGrp="1"/>
          </p:cNvSpPr>
          <p:nvPr userDrawn="1">
            <p:ph type="body" sz="quarter" idx="41" hasCustomPrompt="1"/>
          </p:nvPr>
        </p:nvSpPr>
        <p:spPr>
          <a:xfrm>
            <a:off x="6256686" y="4759805"/>
            <a:ext cx="2651760" cy="671743"/>
          </a:xfrm>
          <a:prstGeom prst="rect">
            <a:avLst/>
          </a:prstGeom>
        </p:spPr>
        <p:txBody>
          <a:bodyPr lIns="0" tIns="0" rIns="0" bIns="0"/>
          <a:lstStyle>
            <a:lvl1pPr marL="0" indent="0">
              <a:lnSpc>
                <a:spcPct val="100000"/>
              </a:lnSpc>
              <a:spcBef>
                <a:spcPts val="300"/>
              </a:spcBef>
              <a:buNone/>
              <a:defRPr sz="1400">
                <a:solidFill>
                  <a:srgbClr val="3FCDD9"/>
                </a:solidFill>
              </a:defRPr>
            </a:lvl1pPr>
            <a:lvl2pPr marL="457226" indent="0">
              <a:buNone/>
              <a:defRPr/>
            </a:lvl2pPr>
            <a:lvl3pPr marL="914450" indent="0">
              <a:buNone/>
              <a:defRPr/>
            </a:lvl3pPr>
            <a:lvl4pPr marL="1371676" indent="0">
              <a:buNone/>
              <a:defRPr/>
            </a:lvl4pPr>
            <a:lvl5pPr marL="1828902" indent="0">
              <a:buNone/>
              <a:defRPr/>
            </a:lvl5pPr>
          </a:lstStyle>
          <a:p>
            <a:r>
              <a:rPr lang="en-US"/>
              <a:t>Title Here</a:t>
            </a:r>
          </a:p>
          <a:p>
            <a:r>
              <a:rPr lang="en-US"/>
              <a:t>Company Name</a:t>
            </a:r>
          </a:p>
        </p:txBody>
      </p:sp>
      <p:sp>
        <p:nvSpPr>
          <p:cNvPr id="55" name="Text Placeholder 47">
            <a:extLst>
              <a:ext uri="{FF2B5EF4-FFF2-40B4-BE49-F238E27FC236}">
                <a16:creationId xmlns:a16="http://schemas.microsoft.com/office/drawing/2014/main" id="{0B14D075-0F33-BE43-0960-4F266603E77B}"/>
              </a:ext>
            </a:extLst>
          </p:cNvPr>
          <p:cNvSpPr>
            <a:spLocks noGrp="1"/>
          </p:cNvSpPr>
          <p:nvPr userDrawn="1">
            <p:ph type="body" sz="quarter" idx="42" hasCustomPrompt="1"/>
          </p:nvPr>
        </p:nvSpPr>
        <p:spPr>
          <a:xfrm>
            <a:off x="9197703" y="4759805"/>
            <a:ext cx="2651760" cy="671743"/>
          </a:xfrm>
          <a:prstGeom prst="rect">
            <a:avLst/>
          </a:prstGeom>
        </p:spPr>
        <p:txBody>
          <a:bodyPr lIns="0" tIns="0" rIns="0" bIns="0"/>
          <a:lstStyle>
            <a:lvl1pPr marL="0" indent="0">
              <a:lnSpc>
                <a:spcPct val="100000"/>
              </a:lnSpc>
              <a:spcBef>
                <a:spcPts val="300"/>
              </a:spcBef>
              <a:buNone/>
              <a:defRPr sz="1400">
                <a:solidFill>
                  <a:srgbClr val="3FCDD9"/>
                </a:solidFill>
              </a:defRPr>
            </a:lvl1pPr>
            <a:lvl2pPr marL="457226" indent="0">
              <a:buNone/>
              <a:defRPr/>
            </a:lvl2pPr>
            <a:lvl3pPr marL="914450" indent="0">
              <a:buNone/>
              <a:defRPr/>
            </a:lvl3pPr>
            <a:lvl4pPr marL="1371676" indent="0">
              <a:buNone/>
              <a:defRPr/>
            </a:lvl4pPr>
            <a:lvl5pPr marL="1828902" indent="0">
              <a:buNone/>
              <a:defRPr/>
            </a:lvl5pPr>
          </a:lstStyle>
          <a:p>
            <a:r>
              <a:rPr lang="en-US"/>
              <a:t>Title Here</a:t>
            </a:r>
          </a:p>
          <a:p>
            <a:r>
              <a:rPr lang="en-US"/>
              <a:t>Company Name</a:t>
            </a:r>
          </a:p>
        </p:txBody>
      </p:sp>
      <p:sp>
        <p:nvSpPr>
          <p:cNvPr id="3" name="Title 1">
            <a:extLst>
              <a:ext uri="{FF2B5EF4-FFF2-40B4-BE49-F238E27FC236}">
                <a16:creationId xmlns:a16="http://schemas.microsoft.com/office/drawing/2014/main" id="{80E7A7AC-AAE7-4345-E8CD-B827AB1C8A7C}"/>
              </a:ext>
            </a:extLst>
          </p:cNvPr>
          <p:cNvSpPr>
            <a:spLocks noGrp="1"/>
          </p:cNvSpPr>
          <p:nvPr userDrawn="1">
            <p:ph type="title"/>
          </p:nvPr>
        </p:nvSpPr>
        <p:spPr>
          <a:xfrm>
            <a:off x="381000" y="342900"/>
            <a:ext cx="98298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4" name="Subtitle 2">
            <a:extLst>
              <a:ext uri="{FF2B5EF4-FFF2-40B4-BE49-F238E27FC236}">
                <a16:creationId xmlns:a16="http://schemas.microsoft.com/office/drawing/2014/main" id="{CC89BD84-CDDD-7215-D8E1-9292F5EC0B68}"/>
              </a:ext>
            </a:extLst>
          </p:cNvPr>
          <p:cNvSpPr>
            <a:spLocks noGrp="1"/>
          </p:cNvSpPr>
          <p:nvPr userDrawn="1">
            <p:ph type="subTitle" idx="1"/>
          </p:nvPr>
        </p:nvSpPr>
        <p:spPr>
          <a:xfrm>
            <a:off x="381000" y="857250"/>
            <a:ext cx="9829800" cy="246221"/>
          </a:xfrm>
          <a:prstGeom prst="rect">
            <a:avLst/>
          </a:prstGeom>
        </p:spPr>
        <p:txBody>
          <a:bodyPr wrap="square" lIns="0" tIns="0" rIns="0" bIns="0">
            <a:spAutoFit/>
          </a:bodyPr>
          <a:lstStyle>
            <a:lvl1pPr marL="0" indent="0" algn="l">
              <a:lnSpc>
                <a:spcPct val="100000"/>
              </a:lnSpc>
              <a:spcBef>
                <a:spcPts val="0"/>
              </a:spcBef>
              <a:buNone/>
              <a:defRPr sz="1600">
                <a:solidFill>
                  <a:schemeClr val="tx2"/>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pic>
        <p:nvPicPr>
          <p:cNvPr id="2" name="Picture 1">
            <a:extLst>
              <a:ext uri="{FF2B5EF4-FFF2-40B4-BE49-F238E27FC236}">
                <a16:creationId xmlns:a16="http://schemas.microsoft.com/office/drawing/2014/main" id="{D92D2960-0155-76F2-62AC-F9A7DECD49DD}"/>
              </a:ext>
              <a:ext uri="{C183D7F6-B498-43B3-948B-1728B52AA6E4}">
                <adec:decorative xmlns:adec="http://schemas.microsoft.com/office/drawing/2017/decorative" val="1"/>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Tree>
    <p:extLst>
      <p:ext uri="{BB962C8B-B14F-4D97-AF65-F5344CB8AC3E}">
        <p14:creationId xmlns:p14="http://schemas.microsoft.com/office/powerpoint/2010/main" val="2905208683"/>
      </p:ext>
    </p:extLst>
  </p:cSld>
  <p:clrMapOvr>
    <a:masterClrMapping/>
  </p:clrMapOvr>
  <p:extLst>
    <p:ext uri="{DCECCB84-F9BA-43D5-87BE-67443E8EF086}">
      <p15:sldGuideLst xmlns:p15="http://schemas.microsoft.com/office/powerpoint/2012/main">
        <p15:guide id="1" orient="horz" pos="90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op bar w/photo half blue">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0D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endParaRPr lang="en-US"/>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9" name="Content Placeholder 9">
            <a:extLst>
              <a:ext uri="{FF2B5EF4-FFF2-40B4-BE49-F238E27FC236}">
                <a16:creationId xmlns:a16="http://schemas.microsoft.com/office/drawing/2014/main" id="{22707C3E-AA17-F74E-2CC0-F61663C5E36B}"/>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80C7FB"/>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80C7FB"/>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Subtitle 2">
            <a:extLst>
              <a:ext uri="{FF2B5EF4-FFF2-40B4-BE49-F238E27FC236}">
                <a16:creationId xmlns:a16="http://schemas.microsoft.com/office/drawing/2014/main" id="{7EC10F5B-4C21-AEA3-115E-942A040690DC}"/>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873917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DTW Product Hero">
    <p:bg>
      <p:bgPr>
        <a:solidFill>
          <a:schemeClr val="tx2"/>
        </a:solidFill>
        <a:effectLst/>
      </p:bgPr>
    </p:bg>
    <p:spTree>
      <p:nvGrpSpPr>
        <p:cNvPr id="1" name=""/>
        <p:cNvGrpSpPr/>
        <p:nvPr/>
      </p:nvGrpSpPr>
      <p:grpSpPr>
        <a:xfrm>
          <a:off x="0" y="0"/>
          <a:ext cx="0" cy="0"/>
          <a:chOff x="0" y="0"/>
          <a:chExt cx="0" cy="0"/>
        </a:xfrm>
      </p:grpSpPr>
      <p:pic>
        <p:nvPicPr>
          <p:cNvPr id="3" name="background">
            <a:extLst>
              <a:ext uri="{FF2B5EF4-FFF2-40B4-BE49-F238E27FC236}">
                <a16:creationId xmlns:a16="http://schemas.microsoft.com/office/drawing/2014/main" id="{4B0FC42F-B8F4-76AF-2EA4-31503C373E0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4" name="counter top">
            <a:extLst>
              <a:ext uri="{FF2B5EF4-FFF2-40B4-BE49-F238E27FC236}">
                <a16:creationId xmlns:a16="http://schemas.microsoft.com/office/drawing/2014/main" id="{95D0A131-F1A3-4B86-8F49-5D0C79CDBAE2}"/>
              </a:ext>
              <a:ext uri="{C183D7F6-B498-43B3-948B-1728B52AA6E4}">
                <adec:decorative xmlns:adec="http://schemas.microsoft.com/office/drawing/2017/decorative" val="1"/>
              </a:ext>
            </a:extLst>
          </p:cNvPr>
          <p:cNvPicPr>
            <a:picLocks noChangeAspect="1"/>
          </p:cNvPicPr>
          <p:nvPr userDrawn="1"/>
        </p:nvPicPr>
        <p:blipFill>
          <a:blip r:embed="rId3"/>
          <a:srcRect l="4846" r="4846"/>
          <a:stretch/>
        </p:blipFill>
        <p:spPr>
          <a:xfrm>
            <a:off x="0" y="4589187"/>
            <a:ext cx="12192000" cy="2268813"/>
          </a:xfrm>
          <a:prstGeom prst="rect">
            <a:avLst/>
          </a:prstGeom>
        </p:spPr>
      </p:pic>
      <p:sp>
        <p:nvSpPr>
          <p:cNvPr id="2" name="Title 1"/>
          <p:cNvSpPr>
            <a:spLocks noGrp="1"/>
          </p:cNvSpPr>
          <p:nvPr>
            <p:ph type="title"/>
          </p:nvPr>
        </p:nvSpPr>
        <p:spPr>
          <a:xfrm>
            <a:off x="381000" y="342900"/>
            <a:ext cx="9829800" cy="443198"/>
          </a:xfrm>
          <a:prstGeom prst="rect">
            <a:avLst/>
          </a:prstGeom>
        </p:spPr>
        <p:txBody>
          <a:bodyPr wrap="square" lIns="0" tIns="0" rIns="0" bIns="0">
            <a:spAutoFit/>
          </a:bodyPr>
          <a:lstStyle>
            <a:lvl1pPr>
              <a:defRPr sz="3200">
                <a:solidFill>
                  <a:srgbClr val="00227F"/>
                </a:solidFill>
                <a:latin typeface="+mj-lt"/>
              </a:defRPr>
            </a:lvl1pPr>
          </a:lstStyle>
          <a:p>
            <a:r>
              <a:rPr lang="en-US"/>
              <a:t>Click to edit Master title style</a:t>
            </a:r>
          </a:p>
        </p:txBody>
      </p:sp>
      <p:pic>
        <p:nvPicPr>
          <p:cNvPr id="5" name="DT logo">
            <a:extLst>
              <a:ext uri="{FF2B5EF4-FFF2-40B4-BE49-F238E27FC236}">
                <a16:creationId xmlns:a16="http://schemas.microsoft.com/office/drawing/2014/main" id="{08EF4007-A267-BD94-0091-F15AA8B33869}"/>
              </a:ext>
              <a:ext uri="{C183D7F6-B498-43B3-948B-1728B52AA6E4}">
                <adec:decorative xmlns:adec="http://schemas.microsoft.com/office/drawing/2017/decorative" val="1"/>
              </a:ext>
            </a:extLst>
          </p:cNvPr>
          <p:cNvPicPr>
            <a:picLocks noChangeAspect="1"/>
          </p:cNvPicPr>
          <p:nvPr userDrawn="1"/>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8" name="fl" descr="                              Dell - Internal Use - Confidential&#10;">
            <a:extLst>
              <a:ext uri="{FF2B5EF4-FFF2-40B4-BE49-F238E27FC236}">
                <a16:creationId xmlns:a16="http://schemas.microsoft.com/office/drawing/2014/main" id="{498FCC9E-6FAB-9B19-451C-A1B4A44D17C4}"/>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chemeClr val="tx2"/>
                </a:solidFill>
                <a:effectLst/>
                <a:uLnTx/>
                <a:uFillTx/>
                <a:latin typeface="Arial" panose="020B0604020202020204" pitchFamily="34" charset="0"/>
                <a:ea typeface="+mn-ea"/>
                <a:cs typeface="+mn-cs"/>
              </a:rPr>
              <a:t>Copyright © Dell Inc. All Rights Reserved.</a:t>
            </a:r>
          </a:p>
        </p:txBody>
      </p:sp>
      <p:sp>
        <p:nvSpPr>
          <p:cNvPr id="9" name="TextBox 19">
            <a:extLst>
              <a:ext uri="{FF2B5EF4-FFF2-40B4-BE49-F238E27FC236}">
                <a16:creationId xmlns:a16="http://schemas.microsoft.com/office/drawing/2014/main" id="{9BA06D33-773F-FF37-B0C4-FD3CCF169350}"/>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chemeClr val="tx2"/>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chemeClr val="tx2"/>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743547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DTW Product Le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0CC3BC7-EC3B-A96D-ACB8-AF5DA0E17FD5}"/>
              </a:ext>
            </a:extLst>
          </p:cNvPr>
          <p:cNvSpPr>
            <a:spLocks noGrp="1"/>
          </p:cNvSpPr>
          <p:nvPr>
            <p:ph type="pic" sz="quarter" idx="10"/>
          </p:nvPr>
        </p:nvSpPr>
        <p:spPr>
          <a:xfrm>
            <a:off x="549275" y="1288623"/>
            <a:ext cx="5783791" cy="4280754"/>
          </a:xfrm>
          <a:prstGeom prst="rect">
            <a:avLst/>
          </a:prstGeom>
        </p:spPr>
        <p:txBody>
          <a:bodyPr tIns="1554480"/>
          <a:lstStyle>
            <a:lvl1pPr>
              <a:defRPr lang="en-US"/>
            </a:lvl1pPr>
          </a:lstStyle>
          <a:p>
            <a:pPr marL="0" lvl="0" indent="0" algn="ctr">
              <a:buNone/>
            </a:pPr>
            <a:endParaRPr lang="en-US"/>
          </a:p>
        </p:txBody>
      </p:sp>
      <p:sp>
        <p:nvSpPr>
          <p:cNvPr id="2" name="Title 1"/>
          <p:cNvSpPr>
            <a:spLocks noGrp="1"/>
          </p:cNvSpPr>
          <p:nvPr>
            <p:ph type="title" hasCustomPrompt="1"/>
          </p:nvPr>
        </p:nvSpPr>
        <p:spPr>
          <a:xfrm>
            <a:off x="7103533" y="342900"/>
            <a:ext cx="4573601" cy="886397"/>
          </a:xfrm>
          <a:prstGeom prst="rect">
            <a:avLst/>
          </a:prstGeom>
        </p:spPr>
        <p:txBody>
          <a:bodyPr wrap="square" lIns="0" tIns="0" rIns="0" bIns="0">
            <a:spAutoFit/>
          </a:bodyPr>
          <a:lstStyle>
            <a:lvl1pPr>
              <a:defRPr sz="3200">
                <a:solidFill>
                  <a:srgbClr val="00227F"/>
                </a:solidFill>
                <a:latin typeface="+mj-lt"/>
              </a:defRPr>
            </a:lvl1pPr>
          </a:lstStyle>
          <a:p>
            <a:r>
              <a:rPr lang="en-US"/>
              <a:t>Click </a:t>
            </a:r>
            <a:br>
              <a:rPr lang="en-US"/>
            </a:br>
            <a:r>
              <a:rPr lang="en-US"/>
              <a:t>to edit Master title style</a:t>
            </a:r>
          </a:p>
        </p:txBody>
      </p:sp>
      <p:sp>
        <p:nvSpPr>
          <p:cNvPr id="12" name="Rectangle 11">
            <a:extLst>
              <a:ext uri="{FF2B5EF4-FFF2-40B4-BE49-F238E27FC236}">
                <a16:creationId xmlns:a16="http://schemas.microsoft.com/office/drawing/2014/main" id="{EC924297-3A1F-5EC2-A0E3-160022354D09}"/>
              </a:ext>
              <a:ext uri="{C183D7F6-B498-43B3-948B-1728B52AA6E4}">
                <adec:decorative xmlns:adec="http://schemas.microsoft.com/office/drawing/2017/decorative" val="1"/>
              </a:ext>
            </a:extLst>
          </p:cNvPr>
          <p:cNvSpPr>
            <a:spLocks noChangeAspect="1"/>
          </p:cNvSpPr>
          <p:nvPr userDrawn="1"/>
        </p:nvSpPr>
        <p:spPr>
          <a:xfrm>
            <a:off x="7103533" y="14287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4" name="Table Placeholder 13">
            <a:extLst>
              <a:ext uri="{FF2B5EF4-FFF2-40B4-BE49-F238E27FC236}">
                <a16:creationId xmlns:a16="http://schemas.microsoft.com/office/drawing/2014/main" id="{BEA8F034-EA7E-901B-E57C-FBC0C59B02A3}"/>
              </a:ext>
            </a:extLst>
          </p:cNvPr>
          <p:cNvSpPr>
            <a:spLocks noGrp="1"/>
          </p:cNvSpPr>
          <p:nvPr>
            <p:ph type="tbl" sz="quarter" idx="11"/>
          </p:nvPr>
        </p:nvSpPr>
        <p:spPr>
          <a:xfrm>
            <a:off x="7103533" y="1742503"/>
            <a:ext cx="4573601" cy="4601147"/>
          </a:xfrm>
          <a:prstGeom prst="rect">
            <a:avLst/>
          </a:prstGeom>
        </p:spPr>
        <p:txBody>
          <a:bodyPr/>
          <a:lstStyle/>
          <a:p>
            <a:endParaRPr lang="en-US"/>
          </a:p>
        </p:txBody>
      </p:sp>
      <p:pic>
        <p:nvPicPr>
          <p:cNvPr id="3" name="Picture 2">
            <a:extLst>
              <a:ext uri="{FF2B5EF4-FFF2-40B4-BE49-F238E27FC236}">
                <a16:creationId xmlns:a16="http://schemas.microsoft.com/office/drawing/2014/main" id="{49C489DB-A2BD-E325-FB5F-CE5E73C2AE85}"/>
              </a:ext>
            </a:extLst>
          </p:cNvPr>
          <p:cNvPicPr>
            <a:picLocks noChangeAspect="1"/>
          </p:cNvPicPr>
          <p:nvPr userDrawn="1"/>
        </p:nvPicPr>
        <p:blipFill>
          <a:blip r:embed="rId3"/>
          <a:srcRect/>
          <a:stretch/>
        </p:blipFill>
        <p:spPr>
          <a:xfrm>
            <a:off x="10403079" y="6452917"/>
            <a:ext cx="1438656" cy="184678"/>
          </a:xfrm>
          <a:prstGeom prst="rect">
            <a:avLst/>
          </a:prstGeom>
        </p:spPr>
      </p:pic>
      <p:sp>
        <p:nvSpPr>
          <p:cNvPr id="4" name="fl" descr="                              Dell - Internal Use - Confidential&#10;">
            <a:extLst>
              <a:ext uri="{FF2B5EF4-FFF2-40B4-BE49-F238E27FC236}">
                <a16:creationId xmlns:a16="http://schemas.microsoft.com/office/drawing/2014/main" id="{0865276E-14B7-8232-1E88-839975132013}"/>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5" name="TextBox 19">
            <a:extLst>
              <a:ext uri="{FF2B5EF4-FFF2-40B4-BE49-F238E27FC236}">
                <a16:creationId xmlns:a16="http://schemas.microsoft.com/office/drawing/2014/main" id="{9186C490-DEA7-7048-33A5-73E738A8E5BD}"/>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556796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DTW Product Bottom">
    <p:bg>
      <p:bgPr>
        <a:solidFill>
          <a:srgbClr val="0D2155"/>
        </a:solidFill>
        <a:effectLst/>
      </p:bgPr>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BE83667D-FFA2-D888-815F-6D1F2CB2A3A7}"/>
              </a:ext>
            </a:extLst>
          </p:cNvPr>
          <p:cNvSpPr>
            <a:spLocks noGrp="1"/>
          </p:cNvSpPr>
          <p:nvPr>
            <p:ph type="body" sz="quarter" idx="13"/>
          </p:nvPr>
        </p:nvSpPr>
        <p:spPr>
          <a:xfrm>
            <a:off x="982663" y="1296716"/>
            <a:ext cx="2468562" cy="2468880"/>
          </a:xfrm>
          <a:prstGeom prst="rect">
            <a:avLst/>
          </a:prstGeom>
          <a:solidFill>
            <a:srgbClr val="0C32A4"/>
          </a:solidFill>
        </p:spPr>
        <p:txBody>
          <a:bodyPr tIns="182880"/>
          <a:lstStyle>
            <a:lvl1pPr marL="0" indent="0" algn="ctr">
              <a:buNone/>
              <a:defRPr sz="2000">
                <a:solidFill>
                  <a:schemeClr val="tx2"/>
                </a:solidFill>
              </a:defRPr>
            </a:lvl1pPr>
          </a:lstStyle>
          <a:p>
            <a:pPr lvl="0"/>
            <a:r>
              <a:rPr lang="en-US"/>
              <a:t>Click to edit Master text styles</a:t>
            </a:r>
          </a:p>
        </p:txBody>
      </p:sp>
      <p:sp>
        <p:nvSpPr>
          <p:cNvPr id="14" name="Picture Placeholder 13">
            <a:extLst>
              <a:ext uri="{FF2B5EF4-FFF2-40B4-BE49-F238E27FC236}">
                <a16:creationId xmlns:a16="http://schemas.microsoft.com/office/drawing/2014/main" id="{1FB19E07-2D2E-49DE-C07E-5F0089F3E97F}"/>
              </a:ext>
            </a:extLst>
          </p:cNvPr>
          <p:cNvSpPr>
            <a:spLocks noGrp="1"/>
          </p:cNvSpPr>
          <p:nvPr>
            <p:ph type="pic" sz="quarter" idx="10" hasCustomPrompt="1"/>
          </p:nvPr>
        </p:nvSpPr>
        <p:spPr>
          <a:xfrm>
            <a:off x="1730567" y="2364378"/>
            <a:ext cx="914400" cy="914400"/>
          </a:xfrm>
          <a:prstGeom prst="rect">
            <a:avLst/>
          </a:prstGeom>
        </p:spPr>
        <p:txBody>
          <a:bodyPr anchor="ctr"/>
          <a:lstStyle>
            <a:lvl1pPr marL="0" indent="0" algn="ctr">
              <a:buNone/>
              <a:defRPr sz="1400">
                <a:solidFill>
                  <a:schemeClr val="tx2"/>
                </a:solidFill>
              </a:defRPr>
            </a:lvl1pPr>
          </a:lstStyle>
          <a:p>
            <a:r>
              <a:rPr lang="en-US"/>
              <a:t>Insert Icon Here</a:t>
            </a:r>
          </a:p>
        </p:txBody>
      </p:sp>
      <p:sp>
        <p:nvSpPr>
          <p:cNvPr id="20" name="Text Placeholder 17">
            <a:extLst>
              <a:ext uri="{FF2B5EF4-FFF2-40B4-BE49-F238E27FC236}">
                <a16:creationId xmlns:a16="http://schemas.microsoft.com/office/drawing/2014/main" id="{62347A9A-FEB2-2EE6-B600-3D6B6DFEAA41}"/>
              </a:ext>
            </a:extLst>
          </p:cNvPr>
          <p:cNvSpPr>
            <a:spLocks noGrp="1"/>
          </p:cNvSpPr>
          <p:nvPr>
            <p:ph type="body" sz="quarter" idx="14"/>
          </p:nvPr>
        </p:nvSpPr>
        <p:spPr>
          <a:xfrm>
            <a:off x="4861719" y="1296716"/>
            <a:ext cx="2468562" cy="2468880"/>
          </a:xfrm>
          <a:prstGeom prst="rect">
            <a:avLst/>
          </a:prstGeom>
          <a:solidFill>
            <a:srgbClr val="0C32A4"/>
          </a:solidFill>
        </p:spPr>
        <p:txBody>
          <a:bodyPr tIns="182880"/>
          <a:lstStyle>
            <a:lvl1pPr marL="0" indent="0" algn="ctr">
              <a:buNone/>
              <a:defRPr sz="2000">
                <a:solidFill>
                  <a:schemeClr val="tx2"/>
                </a:solidFill>
              </a:defRPr>
            </a:lvl1pPr>
          </a:lstStyle>
          <a:p>
            <a:pPr lvl="0"/>
            <a:r>
              <a:rPr lang="en-US"/>
              <a:t>Click to edit Master text styles</a:t>
            </a:r>
          </a:p>
        </p:txBody>
      </p:sp>
      <p:sp>
        <p:nvSpPr>
          <p:cNvPr id="21" name="Picture Placeholder 13">
            <a:extLst>
              <a:ext uri="{FF2B5EF4-FFF2-40B4-BE49-F238E27FC236}">
                <a16:creationId xmlns:a16="http://schemas.microsoft.com/office/drawing/2014/main" id="{6B22D337-135F-88FA-B224-2EABD0FDEFED}"/>
              </a:ext>
            </a:extLst>
          </p:cNvPr>
          <p:cNvSpPr>
            <a:spLocks noGrp="1"/>
          </p:cNvSpPr>
          <p:nvPr>
            <p:ph type="pic" sz="quarter" idx="15" hasCustomPrompt="1"/>
          </p:nvPr>
        </p:nvSpPr>
        <p:spPr>
          <a:xfrm>
            <a:off x="5609623" y="2364378"/>
            <a:ext cx="914400" cy="914400"/>
          </a:xfrm>
          <a:prstGeom prst="rect">
            <a:avLst/>
          </a:prstGeom>
        </p:spPr>
        <p:txBody>
          <a:bodyPr anchor="ctr"/>
          <a:lstStyle>
            <a:lvl1pPr marL="0" indent="0" algn="ctr">
              <a:buNone/>
              <a:defRPr sz="1400">
                <a:solidFill>
                  <a:schemeClr val="tx2"/>
                </a:solidFill>
              </a:defRPr>
            </a:lvl1pPr>
          </a:lstStyle>
          <a:p>
            <a:r>
              <a:rPr lang="en-US"/>
              <a:t>Insert Icon Here</a:t>
            </a:r>
          </a:p>
        </p:txBody>
      </p:sp>
      <p:sp>
        <p:nvSpPr>
          <p:cNvPr id="22" name="Text Placeholder 17">
            <a:extLst>
              <a:ext uri="{FF2B5EF4-FFF2-40B4-BE49-F238E27FC236}">
                <a16:creationId xmlns:a16="http://schemas.microsoft.com/office/drawing/2014/main" id="{A73DBCF5-D557-E66A-77AB-C4F156FB769B}"/>
              </a:ext>
            </a:extLst>
          </p:cNvPr>
          <p:cNvSpPr>
            <a:spLocks noGrp="1"/>
          </p:cNvSpPr>
          <p:nvPr>
            <p:ph type="body" sz="quarter" idx="16"/>
          </p:nvPr>
        </p:nvSpPr>
        <p:spPr>
          <a:xfrm>
            <a:off x="8740775" y="1296716"/>
            <a:ext cx="2468562" cy="2468880"/>
          </a:xfrm>
          <a:prstGeom prst="rect">
            <a:avLst/>
          </a:prstGeom>
          <a:solidFill>
            <a:srgbClr val="0C32A4"/>
          </a:solidFill>
        </p:spPr>
        <p:txBody>
          <a:bodyPr tIns="182880"/>
          <a:lstStyle>
            <a:lvl1pPr marL="0" indent="0" algn="ctr">
              <a:buNone/>
              <a:defRPr sz="2000">
                <a:solidFill>
                  <a:schemeClr val="tx2"/>
                </a:solidFill>
              </a:defRPr>
            </a:lvl1pPr>
          </a:lstStyle>
          <a:p>
            <a:pPr lvl="0"/>
            <a:r>
              <a:rPr lang="en-US"/>
              <a:t>Click to edit Master text styles</a:t>
            </a:r>
          </a:p>
        </p:txBody>
      </p:sp>
      <p:sp>
        <p:nvSpPr>
          <p:cNvPr id="23" name="Picture Placeholder 13">
            <a:extLst>
              <a:ext uri="{FF2B5EF4-FFF2-40B4-BE49-F238E27FC236}">
                <a16:creationId xmlns:a16="http://schemas.microsoft.com/office/drawing/2014/main" id="{AAFF32F2-B9BF-67E0-360C-EE33DFA9D452}"/>
              </a:ext>
            </a:extLst>
          </p:cNvPr>
          <p:cNvSpPr>
            <a:spLocks noGrp="1"/>
          </p:cNvSpPr>
          <p:nvPr>
            <p:ph type="pic" sz="quarter" idx="17" hasCustomPrompt="1"/>
          </p:nvPr>
        </p:nvSpPr>
        <p:spPr>
          <a:xfrm>
            <a:off x="9488679" y="2364378"/>
            <a:ext cx="914400" cy="914400"/>
          </a:xfrm>
          <a:prstGeom prst="rect">
            <a:avLst/>
          </a:prstGeom>
        </p:spPr>
        <p:txBody>
          <a:bodyPr anchor="ctr"/>
          <a:lstStyle>
            <a:lvl1pPr marL="0" indent="0" algn="ctr">
              <a:buNone/>
              <a:defRPr sz="1400">
                <a:solidFill>
                  <a:schemeClr val="tx2"/>
                </a:solidFill>
              </a:defRPr>
            </a:lvl1pPr>
          </a:lstStyle>
          <a:p>
            <a:r>
              <a:rPr lang="en-US"/>
              <a:t>Insert Icon Here</a:t>
            </a:r>
          </a:p>
        </p:txBody>
      </p:sp>
      <p:sp>
        <p:nvSpPr>
          <p:cNvPr id="25" name="Picture Placeholder 24">
            <a:extLst>
              <a:ext uri="{FF2B5EF4-FFF2-40B4-BE49-F238E27FC236}">
                <a16:creationId xmlns:a16="http://schemas.microsoft.com/office/drawing/2014/main" id="{01849C0E-1711-E6E5-BCB3-2890011A8318}"/>
              </a:ext>
            </a:extLst>
          </p:cNvPr>
          <p:cNvSpPr>
            <a:spLocks noGrp="1"/>
          </p:cNvSpPr>
          <p:nvPr>
            <p:ph type="pic" sz="quarter" idx="18"/>
          </p:nvPr>
        </p:nvSpPr>
        <p:spPr>
          <a:xfrm>
            <a:off x="632242" y="3579222"/>
            <a:ext cx="10927516" cy="1943753"/>
          </a:xfrm>
          <a:prstGeom prst="rect">
            <a:avLst/>
          </a:prstGeom>
          <a:effectLst>
            <a:reflection blurRad="6350" stA="52000" endA="300" endPos="35000" dir="5400000" sy="-100000" algn="bl" rotWithShape="0"/>
          </a:effectLst>
        </p:spPr>
        <p:txBody>
          <a:bodyPr anchor="ctr"/>
          <a:lstStyle>
            <a:lvl1pPr marL="0" indent="0" algn="ctr">
              <a:buNone/>
              <a:defRPr/>
            </a:lvl1pPr>
          </a:lstStyle>
          <a:p>
            <a:endParaRPr lang="en-US"/>
          </a:p>
        </p:txBody>
      </p:sp>
      <p:sp>
        <p:nvSpPr>
          <p:cNvPr id="5" name="Title 1">
            <a:extLst>
              <a:ext uri="{FF2B5EF4-FFF2-40B4-BE49-F238E27FC236}">
                <a16:creationId xmlns:a16="http://schemas.microsoft.com/office/drawing/2014/main" id="{8D0B333D-612A-429B-4BF1-094D6AADE9F1}"/>
              </a:ext>
            </a:extLst>
          </p:cNvPr>
          <p:cNvSpPr>
            <a:spLocks noGrp="1"/>
          </p:cNvSpPr>
          <p:nvPr>
            <p:ph type="title"/>
          </p:nvPr>
        </p:nvSpPr>
        <p:spPr>
          <a:xfrm>
            <a:off x="381001" y="342900"/>
            <a:ext cx="8475131"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Tree>
    <p:extLst>
      <p:ext uri="{BB962C8B-B14F-4D97-AF65-F5344CB8AC3E}">
        <p14:creationId xmlns:p14="http://schemas.microsoft.com/office/powerpoint/2010/main" val="97216254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DTW Content with Photo">
    <p:bg>
      <p:bgPr>
        <a:solidFill>
          <a:srgbClr val="0D2155"/>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55EFE37C-0AE2-5B0C-A8FD-72FD0E11FE87}"/>
              </a:ext>
            </a:extLst>
          </p:cNvPr>
          <p:cNvSpPr>
            <a:spLocks noGrp="1"/>
          </p:cNvSpPr>
          <p:nvPr>
            <p:ph type="pic" sz="quarter" idx="11"/>
          </p:nvPr>
        </p:nvSpPr>
        <p:spPr>
          <a:xfrm>
            <a:off x="6477000" y="0"/>
            <a:ext cx="5714999" cy="6858000"/>
          </a:xfrm>
          <a:custGeom>
            <a:avLst/>
            <a:gdLst>
              <a:gd name="connsiteX0" fmla="*/ 3429000 w 5714999"/>
              <a:gd name="connsiteY0" fmla="*/ 0 h 6858000"/>
              <a:gd name="connsiteX1" fmla="*/ 5714999 w 5714999"/>
              <a:gd name="connsiteY1" fmla="*/ 0 h 6858000"/>
              <a:gd name="connsiteX2" fmla="*/ 5714999 w 5714999"/>
              <a:gd name="connsiteY2" fmla="*/ 6858000 h 6858000"/>
              <a:gd name="connsiteX3" fmla="*/ 0 w 5714999"/>
              <a:gd name="connsiteY3" fmla="*/ 6858000 h 6858000"/>
              <a:gd name="connsiteX4" fmla="*/ 432816 w 5714999"/>
              <a:gd name="connsiteY4" fmla="*/ 5126419 h 6858000"/>
              <a:gd name="connsiteX5" fmla="*/ 571437 w 5714999"/>
              <a:gd name="connsiteY5" fmla="*/ 4846574 h 6858000"/>
              <a:gd name="connsiteX6" fmla="*/ 1142937 w 5714999"/>
              <a:gd name="connsiteY6" fmla="*/ 4572000 h 6858000"/>
              <a:gd name="connsiteX7" fmla="*/ 1714437 w 5714999"/>
              <a:gd name="connsiteY7" fmla="*/ 4297426 h 6858000"/>
              <a:gd name="connsiteX8" fmla="*/ 1853057 w 5714999"/>
              <a:gd name="connsiteY8" fmla="*/ 4017582 h 6858000"/>
              <a:gd name="connsiteX9" fmla="*/ 2718880 w 5714999"/>
              <a:gd name="connsiteY9" fmla="*/ 554419 h 6858000"/>
              <a:gd name="connsiteX10" fmla="*/ 2857500 w 5714999"/>
              <a:gd name="connsiteY10" fmla="*/ 274574 h 6858000"/>
              <a:gd name="connsiteX11" fmla="*/ 3429000 w 5714999"/>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4999" h="6858000">
                <a:moveTo>
                  <a:pt x="3429000" y="0"/>
                </a:moveTo>
                <a:lnTo>
                  <a:pt x="5714999" y="0"/>
                </a:lnTo>
                <a:lnTo>
                  <a:pt x="5714999" y="6858000"/>
                </a:lnTo>
                <a:lnTo>
                  <a:pt x="0" y="6858000"/>
                </a:lnTo>
                <a:lnTo>
                  <a:pt x="432816" y="5126419"/>
                </a:lnTo>
                <a:cubicBezTo>
                  <a:pt x="459042" y="5021580"/>
                  <a:pt x="507111" y="4926902"/>
                  <a:pt x="571437" y="4846574"/>
                </a:cubicBezTo>
                <a:cubicBezTo>
                  <a:pt x="707136" y="4677220"/>
                  <a:pt x="915099" y="4572000"/>
                  <a:pt x="1142937" y="4572000"/>
                </a:cubicBezTo>
                <a:cubicBezTo>
                  <a:pt x="1370775" y="4572000"/>
                  <a:pt x="1578801" y="4466844"/>
                  <a:pt x="1714437" y="4297426"/>
                </a:cubicBezTo>
                <a:cubicBezTo>
                  <a:pt x="1778762" y="4217099"/>
                  <a:pt x="1826832" y="4122357"/>
                  <a:pt x="1853057" y="4017582"/>
                </a:cubicBezTo>
                <a:lnTo>
                  <a:pt x="2718880" y="554419"/>
                </a:lnTo>
                <a:cubicBezTo>
                  <a:pt x="2745105" y="449580"/>
                  <a:pt x="2793175" y="354902"/>
                  <a:pt x="2857500" y="274574"/>
                </a:cubicBezTo>
                <a:cubicBezTo>
                  <a:pt x="2993200" y="105220"/>
                  <a:pt x="3201162" y="0"/>
                  <a:pt x="3429000" y="0"/>
                </a:cubicBezTo>
                <a:close/>
              </a:path>
            </a:pathLst>
          </a:custGeom>
          <a:solidFill>
            <a:schemeClr val="tx2"/>
          </a:solidFill>
        </p:spPr>
        <p:txBody>
          <a:bodyPr wrap="square" tIns="2834640" anchor="t">
            <a:noAutofit/>
          </a:bodyPr>
          <a:lstStyle>
            <a:lvl1pPr marL="0" indent="0" algn="ctr">
              <a:buNone/>
              <a:defRPr/>
            </a:lvl1pPr>
          </a:lstStyle>
          <a:p>
            <a:endParaRPr lang="en-US"/>
          </a:p>
        </p:txBody>
      </p:sp>
      <p:pic>
        <p:nvPicPr>
          <p:cNvPr id="15" name="Graphic 14">
            <a:extLst>
              <a:ext uri="{FF2B5EF4-FFF2-40B4-BE49-F238E27FC236}">
                <a16:creationId xmlns:a16="http://schemas.microsoft.com/office/drawing/2014/main" id="{F18B45F2-69C4-74DF-A312-49FAE1EE8657}"/>
              </a:ext>
            </a:extLst>
          </p:cNvPr>
          <p:cNvPicPr/>
          <p:nvPr userDrawn="1"/>
        </p:nvPicPr>
        <p:blipFill>
          <a:blip>
            <a:extLst>
              <a:ext uri="{96DAC541-7B7A-43D3-8B79-37D633B846F1}">
                <asvg:svgBlip xmlns:asvg="http://schemas.microsoft.com/office/drawing/2016/SVG/main" r:embed="rId2"/>
              </a:ext>
            </a:extLst>
          </a:blip>
          <a:stretch>
            <a:fillRect/>
          </a:stretch>
        </p:blipFill>
        <p:spPr>
          <a:xfrm>
            <a:off x="5344680" y="4572000"/>
            <a:ext cx="2286000" cy="2286000"/>
          </a:xfrm>
          <a:prstGeom prst="rect">
            <a:avLst/>
          </a:prstGeom>
        </p:spPr>
      </p:pic>
      <p:sp>
        <p:nvSpPr>
          <p:cNvPr id="16" name="Title 1">
            <a:extLst>
              <a:ext uri="{FF2B5EF4-FFF2-40B4-BE49-F238E27FC236}">
                <a16:creationId xmlns:a16="http://schemas.microsoft.com/office/drawing/2014/main" id="{7996E69B-5149-EB7D-3869-B91E42AFC9EC}"/>
              </a:ext>
            </a:extLst>
          </p:cNvPr>
          <p:cNvSpPr>
            <a:spLocks noGrp="1"/>
          </p:cNvSpPr>
          <p:nvPr>
            <p:ph type="title"/>
          </p:nvPr>
        </p:nvSpPr>
        <p:spPr>
          <a:xfrm>
            <a:off x="381001" y="342900"/>
            <a:ext cx="8475131"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7" name="Subtitle 2">
            <a:extLst>
              <a:ext uri="{FF2B5EF4-FFF2-40B4-BE49-F238E27FC236}">
                <a16:creationId xmlns:a16="http://schemas.microsoft.com/office/drawing/2014/main" id="{16B16DC6-8741-807F-51FF-4C4586F04FF1}"/>
              </a:ext>
            </a:extLst>
          </p:cNvPr>
          <p:cNvSpPr>
            <a:spLocks noGrp="1"/>
          </p:cNvSpPr>
          <p:nvPr>
            <p:ph type="subTitle" idx="1"/>
          </p:nvPr>
        </p:nvSpPr>
        <p:spPr>
          <a:xfrm>
            <a:off x="385487" y="857250"/>
            <a:ext cx="7237724" cy="246221"/>
          </a:xfrm>
          <a:prstGeom prst="rect">
            <a:avLst/>
          </a:prstGeom>
        </p:spPr>
        <p:txBody>
          <a:bodyPr wrap="square" lIns="0" tIns="0" rIns="0" bIns="0">
            <a:spAutoFit/>
          </a:bodyPr>
          <a:lstStyle>
            <a:lvl1pPr marL="0" indent="0" algn="l">
              <a:lnSpc>
                <a:spcPct val="100000"/>
              </a:lnSpc>
              <a:spcBef>
                <a:spcPts val="0"/>
              </a:spcBef>
              <a:buNone/>
              <a:defRPr sz="1600">
                <a:solidFill>
                  <a:schemeClr val="tx2"/>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sp>
        <p:nvSpPr>
          <p:cNvPr id="18" name="Content Placeholder 2">
            <a:extLst>
              <a:ext uri="{FF2B5EF4-FFF2-40B4-BE49-F238E27FC236}">
                <a16:creationId xmlns:a16="http://schemas.microsoft.com/office/drawing/2014/main" id="{B493A5A8-997D-F5F4-0176-2D13D6555B0F}"/>
              </a:ext>
            </a:extLst>
          </p:cNvPr>
          <p:cNvSpPr>
            <a:spLocks noGrp="1"/>
          </p:cNvSpPr>
          <p:nvPr>
            <p:ph idx="10"/>
          </p:nvPr>
        </p:nvSpPr>
        <p:spPr>
          <a:xfrm>
            <a:off x="385487" y="1600200"/>
            <a:ext cx="5003478" cy="4572000"/>
          </a:xfrm>
          <a:prstGeom prst="rect">
            <a:avLst/>
          </a:prstGeom>
        </p:spPr>
        <p:txBody>
          <a:bodyPr lIns="0" tIns="0" rIns="0" bIns="0"/>
          <a:lstStyle>
            <a:lvl1pPr marL="228612" indent="-228612">
              <a:lnSpc>
                <a:spcPct val="100000"/>
              </a:lnSpc>
              <a:spcBef>
                <a:spcPts val="1200"/>
              </a:spcBef>
              <a:buClrTx/>
              <a:buFont typeface="Arial" panose="020B0604020202020204" pitchFamily="34" charset="0"/>
              <a:buChar char="•"/>
              <a:defRPr sz="2000">
                <a:solidFill>
                  <a:schemeClr val="tx2"/>
                </a:solidFill>
                <a:latin typeface="Arial" panose="020B0604020202020204" pitchFamily="34" charset="0"/>
              </a:defRPr>
            </a:lvl1pPr>
            <a:lvl2pPr marL="685838" indent="-228612">
              <a:lnSpc>
                <a:spcPct val="100000"/>
              </a:lnSpc>
              <a:spcBef>
                <a:spcPts val="600"/>
              </a:spcBef>
              <a:buClrTx/>
              <a:buFont typeface="Arial" panose="020B0604020202020204" pitchFamily="34" charset="0"/>
              <a:buChar char="–"/>
              <a:defRPr sz="1600">
                <a:solidFill>
                  <a:schemeClr val="tx2"/>
                </a:solidFill>
                <a:latin typeface="Arial" panose="020B0604020202020204" pitchFamily="34" charset="0"/>
              </a:defRPr>
            </a:lvl2pPr>
            <a:lvl3pPr marL="1066858" indent="-152408">
              <a:lnSpc>
                <a:spcPct val="100000"/>
              </a:lnSpc>
              <a:spcBef>
                <a:spcPts val="600"/>
              </a:spcBef>
              <a:buClrTx/>
              <a:buFont typeface="Arial" panose="020B0604020202020204" pitchFamily="34" charset="0"/>
              <a:buChar char="▪"/>
              <a:defRPr sz="1200">
                <a:solidFill>
                  <a:schemeClr val="tx2"/>
                </a:solidFill>
                <a:latin typeface="Arial" panose="020B0604020202020204" pitchFamily="34" charset="0"/>
              </a:defRPr>
            </a:lvl3pPr>
            <a:lvl4pPr marL="1600288" indent="-228612">
              <a:lnSpc>
                <a:spcPct val="100000"/>
              </a:lnSpc>
              <a:spcBef>
                <a:spcPts val="400"/>
              </a:spcBef>
              <a:buClr>
                <a:schemeClr val="bg1">
                  <a:lumMod val="60000"/>
                  <a:lumOff val="40000"/>
                </a:schemeClr>
              </a:buClr>
              <a:buFont typeface="Arial" panose="020B0604020202020204" pitchFamily="34" charset="0"/>
              <a:buChar char="•"/>
              <a:defRPr sz="1200"/>
            </a:lvl4pPr>
            <a:lvl5pPr marL="2057514" indent="-228612">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pic>
        <p:nvPicPr>
          <p:cNvPr id="19" name="Picture 18">
            <a:extLst>
              <a:ext uri="{FF2B5EF4-FFF2-40B4-BE49-F238E27FC236}">
                <a16:creationId xmlns:a16="http://schemas.microsoft.com/office/drawing/2014/main" id="{2021B788-A3F4-F78E-38D3-1E58CE1D4D2D}"/>
              </a:ext>
            </a:extLst>
          </p:cNvPr>
          <p:cNvPicPr>
            <a:picLocks noChangeAspect="1"/>
          </p:cNvPicPr>
          <p:nvPr userDrawn="1"/>
        </p:nvPicPr>
        <p:blipFill>
          <a:blip r:embed="rId3"/>
          <a:srcRect/>
          <a:stretch/>
        </p:blipFill>
        <p:spPr>
          <a:xfrm>
            <a:off x="10403079" y="6452917"/>
            <a:ext cx="1438656" cy="184678"/>
          </a:xfrm>
          <a:prstGeom prst="rect">
            <a:avLst/>
          </a:prstGeom>
        </p:spPr>
      </p:pic>
      <p:sp>
        <p:nvSpPr>
          <p:cNvPr id="3" name="TextBox 19">
            <a:extLst>
              <a:ext uri="{FF2B5EF4-FFF2-40B4-BE49-F238E27FC236}">
                <a16:creationId xmlns:a16="http://schemas.microsoft.com/office/drawing/2014/main" id="{1A52DF8F-BDDD-CB35-B7E9-D4FFED79F1DC}"/>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0139650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DTW Graphic with Photo">
    <p:bg>
      <p:bgPr>
        <a:solidFill>
          <a:srgbClr val="0D2155"/>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2821BC4-6480-E9E8-CC5B-6FCD770346B6}"/>
              </a:ext>
            </a:extLst>
          </p:cNvPr>
          <p:cNvSpPr>
            <a:spLocks noGrp="1"/>
          </p:cNvSpPr>
          <p:nvPr>
            <p:ph type="pic" sz="quarter" idx="11"/>
          </p:nvPr>
        </p:nvSpPr>
        <p:spPr>
          <a:xfrm>
            <a:off x="5030852" y="0"/>
            <a:ext cx="7161148" cy="6858000"/>
          </a:xfrm>
          <a:custGeom>
            <a:avLst/>
            <a:gdLst>
              <a:gd name="connsiteX0" fmla="*/ 3429000 w 7161148"/>
              <a:gd name="connsiteY0" fmla="*/ 0 h 6858000"/>
              <a:gd name="connsiteX1" fmla="*/ 7161148 w 7161148"/>
              <a:gd name="connsiteY1" fmla="*/ 0 h 6858000"/>
              <a:gd name="connsiteX2" fmla="*/ 7161148 w 7161148"/>
              <a:gd name="connsiteY2" fmla="*/ 6858000 h 6858000"/>
              <a:gd name="connsiteX3" fmla="*/ 0 w 7161148"/>
              <a:gd name="connsiteY3" fmla="*/ 6858000 h 6858000"/>
              <a:gd name="connsiteX4" fmla="*/ 857250 w 7161148"/>
              <a:gd name="connsiteY4" fmla="*/ 6446076 h 6858000"/>
              <a:gd name="connsiteX5" fmla="*/ 1065149 w 7161148"/>
              <a:gd name="connsiteY5" fmla="*/ 6026341 h 6858000"/>
              <a:gd name="connsiteX6" fmla="*/ 2363851 w 7161148"/>
              <a:gd name="connsiteY6" fmla="*/ 831660 h 6858000"/>
              <a:gd name="connsiteX7" fmla="*/ 2571750 w 7161148"/>
              <a:gd name="connsiteY7" fmla="*/ 411925 h 6858000"/>
              <a:gd name="connsiteX8" fmla="*/ 3429000 w 7161148"/>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61148" h="6858000">
                <a:moveTo>
                  <a:pt x="3429000" y="0"/>
                </a:moveTo>
                <a:lnTo>
                  <a:pt x="7161148" y="0"/>
                </a:lnTo>
                <a:lnTo>
                  <a:pt x="7161148" y="6858000"/>
                </a:lnTo>
                <a:lnTo>
                  <a:pt x="0" y="6858000"/>
                </a:lnTo>
                <a:cubicBezTo>
                  <a:pt x="341757" y="6858000"/>
                  <a:pt x="653733" y="6700203"/>
                  <a:pt x="857250" y="6446076"/>
                </a:cubicBezTo>
                <a:cubicBezTo>
                  <a:pt x="953707" y="6325616"/>
                  <a:pt x="1025843" y="6183567"/>
                  <a:pt x="1065149" y="6026341"/>
                </a:cubicBezTo>
                <a:lnTo>
                  <a:pt x="2363851" y="831660"/>
                </a:lnTo>
                <a:cubicBezTo>
                  <a:pt x="2403158" y="674434"/>
                  <a:pt x="2475294" y="532384"/>
                  <a:pt x="2571750" y="411925"/>
                </a:cubicBezTo>
                <a:cubicBezTo>
                  <a:pt x="2775268" y="157798"/>
                  <a:pt x="3087243" y="0"/>
                  <a:pt x="3429000" y="0"/>
                </a:cubicBezTo>
                <a:close/>
              </a:path>
            </a:pathLst>
          </a:custGeom>
          <a:solidFill>
            <a:schemeClr val="tx2"/>
          </a:solidFill>
        </p:spPr>
        <p:txBody>
          <a:bodyPr wrap="square" tIns="2834640" anchor="t">
            <a:noAutofit/>
          </a:bodyPr>
          <a:lstStyle>
            <a:lvl1pPr>
              <a:defRPr lang="en-US"/>
            </a:lvl1pPr>
          </a:lstStyle>
          <a:p>
            <a:pPr marL="0" lvl="0" indent="0" algn="ctr">
              <a:buNone/>
            </a:pPr>
            <a:endParaRPr lang="en-US"/>
          </a:p>
        </p:txBody>
      </p:sp>
      <p:sp>
        <p:nvSpPr>
          <p:cNvPr id="16" name="Title 1">
            <a:extLst>
              <a:ext uri="{FF2B5EF4-FFF2-40B4-BE49-F238E27FC236}">
                <a16:creationId xmlns:a16="http://schemas.microsoft.com/office/drawing/2014/main" id="{7996E69B-5149-EB7D-3869-B91E42AFC9EC}"/>
              </a:ext>
            </a:extLst>
          </p:cNvPr>
          <p:cNvSpPr>
            <a:spLocks noGrp="1"/>
          </p:cNvSpPr>
          <p:nvPr>
            <p:ph type="title"/>
          </p:nvPr>
        </p:nvSpPr>
        <p:spPr>
          <a:xfrm>
            <a:off x="381002" y="342900"/>
            <a:ext cx="72405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7" name="Subtitle 2">
            <a:extLst>
              <a:ext uri="{FF2B5EF4-FFF2-40B4-BE49-F238E27FC236}">
                <a16:creationId xmlns:a16="http://schemas.microsoft.com/office/drawing/2014/main" id="{16B16DC6-8741-807F-51FF-4C4586F04FF1}"/>
              </a:ext>
            </a:extLst>
          </p:cNvPr>
          <p:cNvSpPr>
            <a:spLocks noGrp="1"/>
          </p:cNvSpPr>
          <p:nvPr>
            <p:ph type="subTitle" idx="1"/>
          </p:nvPr>
        </p:nvSpPr>
        <p:spPr>
          <a:xfrm>
            <a:off x="385487" y="857250"/>
            <a:ext cx="7237724"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pic>
        <p:nvPicPr>
          <p:cNvPr id="19" name="Picture 18">
            <a:extLst>
              <a:ext uri="{FF2B5EF4-FFF2-40B4-BE49-F238E27FC236}">
                <a16:creationId xmlns:a16="http://schemas.microsoft.com/office/drawing/2014/main" id="{2021B788-A3F4-F78E-38D3-1E58CE1D4D2D}"/>
              </a:ext>
            </a:extLst>
          </p:cNvPr>
          <p:cNvPicPr>
            <a:picLocks noChangeAspect="1"/>
          </p:cNvPicPr>
          <p:nvPr userDrawn="1"/>
        </p:nvPicPr>
        <p:blipFill>
          <a:blip r:embed="rId2"/>
          <a:srcRect/>
          <a:stretch/>
        </p:blipFill>
        <p:spPr>
          <a:xfrm>
            <a:off x="10403079" y="6452917"/>
            <a:ext cx="1438656" cy="184678"/>
          </a:xfrm>
          <a:prstGeom prst="rect">
            <a:avLst/>
          </a:prstGeom>
        </p:spPr>
      </p:pic>
    </p:spTree>
    <p:extLst>
      <p:ext uri="{BB962C8B-B14F-4D97-AF65-F5344CB8AC3E}">
        <p14:creationId xmlns:p14="http://schemas.microsoft.com/office/powerpoint/2010/main" val="387028010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DTW Pain Points">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0F93B60-6E9C-350A-355F-A11C36D4D7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0" y="0"/>
            <a:ext cx="7810500" cy="6858000"/>
          </a:xfrm>
          <a:prstGeom prst="rect">
            <a:avLst/>
          </a:prstGeom>
        </p:spPr>
      </p:pic>
      <p:sp>
        <p:nvSpPr>
          <p:cNvPr id="7" name="Rectangle 6">
            <a:extLst>
              <a:ext uri="{FF2B5EF4-FFF2-40B4-BE49-F238E27FC236}">
                <a16:creationId xmlns:a16="http://schemas.microsoft.com/office/drawing/2014/main" id="{B060779E-8D66-2D59-864B-9A0D103C4A6A}"/>
              </a:ext>
              <a:ext uri="{C183D7F6-B498-43B3-948B-1728B52AA6E4}">
                <adec:decorative xmlns:adec="http://schemas.microsoft.com/office/drawing/2017/decorative" val="1"/>
              </a:ext>
            </a:extLst>
          </p:cNvPr>
          <p:cNvSpPr>
            <a:spLocks noChangeAspect="1"/>
          </p:cNvSpPr>
          <p:nvPr userDrawn="1"/>
        </p:nvSpPr>
        <p:spPr>
          <a:xfrm>
            <a:off x="381002" y="1965127"/>
            <a:ext cx="457200" cy="114300"/>
          </a:xfrm>
          <a:prstGeom prst="rect">
            <a:avLst/>
          </a:prstGeom>
          <a:solidFill>
            <a:srgbClr val="3FCDD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0" name="Content Placeholder 9">
            <a:extLst>
              <a:ext uri="{FF2B5EF4-FFF2-40B4-BE49-F238E27FC236}">
                <a16:creationId xmlns:a16="http://schemas.microsoft.com/office/drawing/2014/main" id="{2392CEFD-EE13-8F79-AF8C-D4C1AB3E1B1A}"/>
              </a:ext>
            </a:extLst>
          </p:cNvPr>
          <p:cNvSpPr>
            <a:spLocks noGrp="1"/>
          </p:cNvSpPr>
          <p:nvPr>
            <p:ph sz="quarter" idx="10"/>
          </p:nvPr>
        </p:nvSpPr>
        <p:spPr>
          <a:xfrm>
            <a:off x="381000" y="2371411"/>
            <a:ext cx="4572000" cy="3686489"/>
          </a:xfrm>
          <a:prstGeom prst="rect">
            <a:avLst/>
          </a:prstGeom>
        </p:spPr>
        <p:txBody>
          <a:bodyPr lIns="0" tIns="0" rIns="0" bIns="0"/>
          <a:lstStyle>
            <a:lvl1pPr marL="0" indent="0">
              <a:lnSpc>
                <a:spcPct val="100000"/>
              </a:lnSpc>
              <a:spcBef>
                <a:spcPts val="1200"/>
              </a:spcBef>
              <a:buClr>
                <a:srgbClr val="808080"/>
              </a:buClr>
              <a:buNone/>
              <a:defRPr sz="3600">
                <a:solidFill>
                  <a:schemeClr val="tx2"/>
                </a:solidFill>
              </a:defRPr>
            </a:lvl1pPr>
            <a:lvl2pPr marL="457226" indent="0">
              <a:lnSpc>
                <a:spcPct val="100000"/>
              </a:lnSpc>
              <a:spcBef>
                <a:spcPts val="600"/>
              </a:spcBef>
              <a:buClr>
                <a:srgbClr val="808080"/>
              </a:buClr>
              <a:buFont typeface="Arial" panose="020B0604020202020204" pitchFamily="34" charset="0"/>
              <a:buNone/>
              <a:defRPr sz="1800">
                <a:solidFill>
                  <a:schemeClr val="tx2"/>
                </a:solidFill>
              </a:defRPr>
            </a:lvl2pPr>
            <a:lvl3pPr marL="914450" indent="0">
              <a:lnSpc>
                <a:spcPct val="100000"/>
              </a:lnSpc>
              <a:spcBef>
                <a:spcPts val="600"/>
              </a:spcBef>
              <a:buClr>
                <a:srgbClr val="808080"/>
              </a:buClr>
              <a:buFont typeface="Wingdings" panose="05000000000000000000" pitchFamily="2" charset="2"/>
              <a:buNone/>
              <a:defRPr sz="1400">
                <a:solidFill>
                  <a:schemeClr val="tx2"/>
                </a:solidFill>
              </a:defRPr>
            </a:lvl3pPr>
            <a:lvl4pPr marL="1600288" indent="-228612">
              <a:buClr>
                <a:srgbClr val="808080"/>
              </a:buClr>
              <a:buFont typeface="Arial" panose="020B0604020202020204" pitchFamily="34" charset="0"/>
              <a:buChar char="–"/>
              <a:defRPr sz="1867">
                <a:solidFill>
                  <a:schemeClr val="bg2"/>
                </a:solidFill>
              </a:defRPr>
            </a:lvl4pPr>
            <a:lvl5pPr marL="2057514" indent="-228612">
              <a:buClr>
                <a:srgbClr val="808080"/>
              </a:buClr>
              <a:buFont typeface="Arial" panose="020B0604020202020204" pitchFamily="34" charset="0"/>
              <a:buChar char="–"/>
              <a:defRPr sz="1867">
                <a:solidFill>
                  <a:schemeClr val="bg2"/>
                </a:solidFill>
              </a:defRPr>
            </a:lvl5pPr>
          </a:lstStyle>
          <a:p>
            <a:pPr lvl="0"/>
            <a:r>
              <a:rPr lang="en-US"/>
              <a:t>Click to edit Master text styles</a:t>
            </a:r>
          </a:p>
        </p:txBody>
      </p:sp>
      <p:sp>
        <p:nvSpPr>
          <p:cNvPr id="14" name="Rectangle 13">
            <a:extLst>
              <a:ext uri="{FF2B5EF4-FFF2-40B4-BE49-F238E27FC236}">
                <a16:creationId xmlns:a16="http://schemas.microsoft.com/office/drawing/2014/main" id="{6FE62B4B-6739-1142-E4C4-A45C4040D98E}"/>
              </a:ext>
              <a:ext uri="{C183D7F6-B498-43B3-948B-1728B52AA6E4}">
                <adec:decorative xmlns:adec="http://schemas.microsoft.com/office/drawing/2017/decorative" val="1"/>
              </a:ext>
            </a:extLst>
          </p:cNvPr>
          <p:cNvSpPr>
            <a:spLocks noChangeAspect="1"/>
          </p:cNvSpPr>
          <p:nvPr userDrawn="1"/>
        </p:nvSpPr>
        <p:spPr>
          <a:xfrm>
            <a:off x="7237397" y="1965127"/>
            <a:ext cx="457200" cy="114300"/>
          </a:xfrm>
          <a:prstGeom prst="rect">
            <a:avLst/>
          </a:prstGeom>
          <a:solidFill>
            <a:srgbClr val="0D215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5" name="Content Placeholder 9">
            <a:extLst>
              <a:ext uri="{FF2B5EF4-FFF2-40B4-BE49-F238E27FC236}">
                <a16:creationId xmlns:a16="http://schemas.microsoft.com/office/drawing/2014/main" id="{67548A54-0A71-1F4B-3539-F87A07DEA8ED}"/>
              </a:ext>
            </a:extLst>
          </p:cNvPr>
          <p:cNvSpPr>
            <a:spLocks noGrp="1"/>
          </p:cNvSpPr>
          <p:nvPr>
            <p:ph sz="quarter" idx="11"/>
          </p:nvPr>
        </p:nvSpPr>
        <p:spPr>
          <a:xfrm>
            <a:off x="7239000" y="2371411"/>
            <a:ext cx="4572000" cy="3686489"/>
          </a:xfrm>
          <a:prstGeom prst="rect">
            <a:avLst/>
          </a:prstGeom>
        </p:spPr>
        <p:txBody>
          <a:bodyPr lIns="0" tIns="0" rIns="0" bIns="0"/>
          <a:lstStyle>
            <a:lvl1pPr marL="0" indent="0" algn="l">
              <a:lnSpc>
                <a:spcPct val="100000"/>
              </a:lnSpc>
              <a:spcBef>
                <a:spcPts val="1200"/>
              </a:spcBef>
              <a:buClr>
                <a:srgbClr val="808080"/>
              </a:buClr>
              <a:buNone/>
              <a:defRPr sz="3600">
                <a:solidFill>
                  <a:srgbClr val="0D2155"/>
                </a:solidFill>
              </a:defRPr>
            </a:lvl1pPr>
            <a:lvl2pPr marL="457226" indent="0">
              <a:lnSpc>
                <a:spcPct val="100000"/>
              </a:lnSpc>
              <a:spcBef>
                <a:spcPts val="600"/>
              </a:spcBef>
              <a:buClr>
                <a:srgbClr val="808080"/>
              </a:buClr>
              <a:buFont typeface="Arial" panose="020B0604020202020204" pitchFamily="34" charset="0"/>
              <a:buNone/>
              <a:defRPr sz="1800">
                <a:solidFill>
                  <a:schemeClr val="tx2"/>
                </a:solidFill>
              </a:defRPr>
            </a:lvl2pPr>
            <a:lvl3pPr marL="914450" indent="0">
              <a:lnSpc>
                <a:spcPct val="100000"/>
              </a:lnSpc>
              <a:spcBef>
                <a:spcPts val="600"/>
              </a:spcBef>
              <a:buClr>
                <a:srgbClr val="808080"/>
              </a:buClr>
              <a:buFont typeface="Wingdings" panose="05000000000000000000" pitchFamily="2" charset="2"/>
              <a:buNone/>
              <a:defRPr sz="1400">
                <a:solidFill>
                  <a:schemeClr val="tx2"/>
                </a:solidFill>
              </a:defRPr>
            </a:lvl3pPr>
            <a:lvl4pPr marL="1600288" indent="-228612">
              <a:buClr>
                <a:srgbClr val="808080"/>
              </a:buClr>
              <a:buFont typeface="Arial" panose="020B0604020202020204" pitchFamily="34" charset="0"/>
              <a:buChar char="–"/>
              <a:defRPr sz="1867">
                <a:solidFill>
                  <a:schemeClr val="bg2"/>
                </a:solidFill>
              </a:defRPr>
            </a:lvl4pPr>
            <a:lvl5pPr marL="2057514" indent="-228612">
              <a:buClr>
                <a:srgbClr val="808080"/>
              </a:buClr>
              <a:buFont typeface="Arial" panose="020B0604020202020204" pitchFamily="34" charset="0"/>
              <a:buChar char="–"/>
              <a:defRPr sz="1867">
                <a:solidFill>
                  <a:schemeClr val="bg2"/>
                </a:solidFill>
              </a:defRPr>
            </a:lvl5pPr>
          </a:lstStyle>
          <a:p>
            <a:pPr lvl="0"/>
            <a:r>
              <a:rPr lang="en-US"/>
              <a:t>Click to edit Master text styles</a:t>
            </a:r>
          </a:p>
        </p:txBody>
      </p:sp>
      <p:sp>
        <p:nvSpPr>
          <p:cNvPr id="20" name="Text Placeholder 19">
            <a:extLst>
              <a:ext uri="{FF2B5EF4-FFF2-40B4-BE49-F238E27FC236}">
                <a16:creationId xmlns:a16="http://schemas.microsoft.com/office/drawing/2014/main" id="{ADED16D3-26B9-6728-71FC-F507C0827640}"/>
              </a:ext>
            </a:extLst>
          </p:cNvPr>
          <p:cNvSpPr>
            <a:spLocks noGrp="1"/>
          </p:cNvSpPr>
          <p:nvPr>
            <p:ph type="body" sz="quarter" idx="12" hasCustomPrompt="1"/>
          </p:nvPr>
        </p:nvSpPr>
        <p:spPr>
          <a:xfrm>
            <a:off x="381000" y="1428750"/>
            <a:ext cx="5060950" cy="307777"/>
          </a:xfrm>
          <a:prstGeom prst="rect">
            <a:avLst/>
          </a:prstGeom>
        </p:spPr>
        <p:txBody>
          <a:bodyPr wrap="square" lIns="0" tIns="0" rIns="0" bIns="0" anchor="b">
            <a:spAutoFit/>
          </a:bodyPr>
          <a:lstStyle>
            <a:lvl1pPr marL="0" indent="0">
              <a:buNone/>
              <a:defRPr lang="en-US" sz="2000" b="1" dirty="0" smtClean="0">
                <a:solidFill>
                  <a:srgbClr val="3FCDD9"/>
                </a:solidFill>
                <a:ea typeface="+mj-ea"/>
                <a:cs typeface="+mj-cs"/>
              </a:defRPr>
            </a:lvl1pPr>
          </a:lstStyle>
          <a:p>
            <a:pPr marL="114288" lvl="0" indent="-342900">
              <a:lnSpc>
                <a:spcPct val="100000"/>
              </a:lnSpc>
              <a:spcBef>
                <a:spcPct val="0"/>
              </a:spcBef>
            </a:pPr>
            <a:r>
              <a:rPr lang="en-US"/>
              <a:t>Pain Point #</a:t>
            </a:r>
          </a:p>
        </p:txBody>
      </p:sp>
      <p:sp>
        <p:nvSpPr>
          <p:cNvPr id="23" name="Text Placeholder 19">
            <a:extLst>
              <a:ext uri="{FF2B5EF4-FFF2-40B4-BE49-F238E27FC236}">
                <a16:creationId xmlns:a16="http://schemas.microsoft.com/office/drawing/2014/main" id="{47B79516-C436-D1FF-D2D9-22D8E45013AC}"/>
              </a:ext>
            </a:extLst>
          </p:cNvPr>
          <p:cNvSpPr>
            <a:spLocks noGrp="1"/>
          </p:cNvSpPr>
          <p:nvPr>
            <p:ph type="body" sz="quarter" idx="13" hasCustomPrompt="1"/>
          </p:nvPr>
        </p:nvSpPr>
        <p:spPr>
          <a:xfrm>
            <a:off x="7237397" y="1428750"/>
            <a:ext cx="5060950" cy="307777"/>
          </a:xfrm>
          <a:prstGeom prst="rect">
            <a:avLst/>
          </a:prstGeom>
        </p:spPr>
        <p:txBody>
          <a:bodyPr wrap="square" lIns="0" tIns="0" rIns="0" bIns="0" anchor="b">
            <a:spAutoFit/>
          </a:bodyPr>
          <a:lstStyle>
            <a:lvl1pPr marL="0" indent="0">
              <a:buNone/>
              <a:defRPr lang="en-US" sz="2000" b="1" dirty="0" smtClean="0">
                <a:solidFill>
                  <a:srgbClr val="0D2155"/>
                </a:solidFill>
                <a:ea typeface="+mj-ea"/>
                <a:cs typeface="+mj-cs"/>
              </a:defRPr>
            </a:lvl1pPr>
          </a:lstStyle>
          <a:p>
            <a:pPr marL="114288" lvl="0" indent="-342900">
              <a:lnSpc>
                <a:spcPct val="100000"/>
              </a:lnSpc>
              <a:spcBef>
                <a:spcPct val="0"/>
              </a:spcBef>
            </a:pPr>
            <a:r>
              <a:rPr lang="en-US"/>
              <a:t>Solution #</a:t>
            </a:r>
          </a:p>
        </p:txBody>
      </p:sp>
      <p:pic>
        <p:nvPicPr>
          <p:cNvPr id="2" name="Picture 1">
            <a:extLst>
              <a:ext uri="{FF2B5EF4-FFF2-40B4-BE49-F238E27FC236}">
                <a16:creationId xmlns:a16="http://schemas.microsoft.com/office/drawing/2014/main" id="{9986ABF9-CF19-7674-4899-E5358F3C146A}"/>
              </a:ext>
            </a:extLst>
          </p:cNvPr>
          <p:cNvPicPr>
            <a:picLocks noChangeAspect="1"/>
          </p:cNvPicPr>
          <p:nvPr userDrawn="1"/>
        </p:nvPicPr>
        <p:blipFill>
          <a:blip r:embed="rId3"/>
          <a:srcRect/>
          <a:stretch/>
        </p:blipFill>
        <p:spPr>
          <a:xfrm>
            <a:off x="10403079" y="6452917"/>
            <a:ext cx="1438656" cy="184678"/>
          </a:xfrm>
          <a:prstGeom prst="rect">
            <a:avLst/>
          </a:prstGeom>
        </p:spPr>
      </p:pic>
      <p:sp>
        <p:nvSpPr>
          <p:cNvPr id="4" name="fl" descr="                              Dell - Internal Use - Confidential&#10;">
            <a:extLst>
              <a:ext uri="{FF2B5EF4-FFF2-40B4-BE49-F238E27FC236}">
                <a16:creationId xmlns:a16="http://schemas.microsoft.com/office/drawing/2014/main" id="{4EA820BA-592D-36AF-6B18-861396FA1F4E}"/>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5" name="TextBox 19">
            <a:extLst>
              <a:ext uri="{FF2B5EF4-FFF2-40B4-BE49-F238E27FC236}">
                <a16:creationId xmlns:a16="http://schemas.microsoft.com/office/drawing/2014/main" id="{7EEB4D06-1765-FE02-2981-BEBD4E0D3031}"/>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812692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DTW Poll">
    <p:bg>
      <p:bgPr>
        <a:solidFill>
          <a:srgbClr val="0C32A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CA0DFA0-5953-F06C-B4E4-8E2A289E7777}"/>
              </a:ext>
            </a:extLst>
          </p:cNvPr>
          <p:cNvPicPr/>
          <p:nvPr userDrawn="1"/>
        </p:nvPicPr>
        <p:blipFill>
          <a:blip>
            <a:extLst>
              <a:ext uri="{96DAC541-7B7A-43D3-8B79-37D633B846F1}">
                <asvg:svgBlip xmlns:asvg="http://schemas.microsoft.com/office/drawing/2016/SVG/main" r:embed="rId2"/>
              </a:ext>
            </a:extLst>
          </a:blip>
          <a:srcRect l="16971"/>
          <a:stretch/>
        </p:blipFill>
        <p:spPr>
          <a:xfrm>
            <a:off x="-1" y="0"/>
            <a:ext cx="8224783" cy="6858000"/>
          </a:xfrm>
          <a:prstGeom prst="rect">
            <a:avLst/>
          </a:prstGeom>
        </p:spPr>
      </p:pic>
      <p:pic>
        <p:nvPicPr>
          <p:cNvPr id="2" name="Graphic 1">
            <a:extLst>
              <a:ext uri="{FF2B5EF4-FFF2-40B4-BE49-F238E27FC236}">
                <a16:creationId xmlns:a16="http://schemas.microsoft.com/office/drawing/2014/main" id="{F55E4D03-96DF-4126-7931-9C964B33E4E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943059" y="0"/>
            <a:ext cx="3429000" cy="4572000"/>
          </a:xfrm>
          <a:prstGeom prst="rect">
            <a:avLst/>
          </a:prstGeom>
        </p:spPr>
      </p:pic>
      <p:pic>
        <p:nvPicPr>
          <p:cNvPr id="3" name="Graphic 2">
            <a:extLst>
              <a:ext uri="{FF2B5EF4-FFF2-40B4-BE49-F238E27FC236}">
                <a16:creationId xmlns:a16="http://schemas.microsoft.com/office/drawing/2014/main" id="{5B00C431-10EA-9975-682B-1AE205CACD37}"/>
              </a:ext>
            </a:extLst>
          </p:cNvPr>
          <p:cNvPicPr/>
          <p:nvPr userDrawn="1"/>
        </p:nvPicPr>
        <p:blipFill>
          <a:blip>
            <a:extLst>
              <a:ext uri="{96DAC541-7B7A-43D3-8B79-37D633B846F1}">
                <asvg:svgBlip xmlns:asvg="http://schemas.microsoft.com/office/drawing/2016/SVG/main" r:embed="rId4"/>
              </a:ext>
            </a:extLst>
          </a:blip>
          <a:stretch>
            <a:fillRect/>
          </a:stretch>
        </p:blipFill>
        <p:spPr>
          <a:xfrm>
            <a:off x="3651245" y="4572000"/>
            <a:ext cx="2286000" cy="2286000"/>
          </a:xfrm>
          <a:prstGeom prst="rect">
            <a:avLst/>
          </a:prstGeom>
        </p:spPr>
      </p:pic>
      <p:sp>
        <p:nvSpPr>
          <p:cNvPr id="16" name="Title 1">
            <a:extLst>
              <a:ext uri="{FF2B5EF4-FFF2-40B4-BE49-F238E27FC236}">
                <a16:creationId xmlns:a16="http://schemas.microsoft.com/office/drawing/2014/main" id="{7996E69B-5149-EB7D-3869-B91E42AFC9EC}"/>
              </a:ext>
            </a:extLst>
          </p:cNvPr>
          <p:cNvSpPr>
            <a:spLocks noGrp="1"/>
          </p:cNvSpPr>
          <p:nvPr>
            <p:ph type="title"/>
          </p:nvPr>
        </p:nvSpPr>
        <p:spPr>
          <a:xfrm>
            <a:off x="840258" y="1428750"/>
            <a:ext cx="4880555" cy="3248282"/>
          </a:xfrm>
          <a:prstGeom prst="rect">
            <a:avLst/>
          </a:prstGeom>
        </p:spPr>
        <p:txBody>
          <a:bodyPr wrap="square" lIns="0" tIns="0" rIns="0" bIns="0" anchor="t">
            <a:noAutofit/>
          </a:bodyPr>
          <a:lstStyle>
            <a:lvl1pPr>
              <a:lnSpc>
                <a:spcPct val="100000"/>
              </a:lnSpc>
              <a:defRPr sz="3600">
                <a:solidFill>
                  <a:schemeClr val="tx2"/>
                </a:solidFill>
                <a:latin typeface="+mj-lt"/>
              </a:defRPr>
            </a:lvl1pPr>
          </a:lstStyle>
          <a:p>
            <a:r>
              <a:rPr lang="en-US"/>
              <a:t>Click to edit Master title style</a:t>
            </a:r>
          </a:p>
        </p:txBody>
      </p:sp>
    </p:spTree>
    <p:extLst>
      <p:ext uri="{BB962C8B-B14F-4D97-AF65-F5344CB8AC3E}">
        <p14:creationId xmlns:p14="http://schemas.microsoft.com/office/powerpoint/2010/main" val="353427602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DTW 2 Callouts Vertical">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99D52D-E59A-E612-6675-B6820496A354}"/>
              </a:ext>
            </a:extLst>
          </p:cNvPr>
          <p:cNvSpPr>
            <a:spLocks noGrp="1"/>
          </p:cNvSpPr>
          <p:nvPr>
            <p:ph type="title"/>
          </p:nvPr>
        </p:nvSpPr>
        <p:spPr>
          <a:xfrm>
            <a:off x="381002" y="342900"/>
            <a:ext cx="72405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9" name="Subtitle 2">
            <a:extLst>
              <a:ext uri="{FF2B5EF4-FFF2-40B4-BE49-F238E27FC236}">
                <a16:creationId xmlns:a16="http://schemas.microsoft.com/office/drawing/2014/main" id="{6DC32FF1-18A5-D155-5283-DBDCD0FA9D72}"/>
              </a:ext>
            </a:extLst>
          </p:cNvPr>
          <p:cNvSpPr>
            <a:spLocks noGrp="1"/>
          </p:cNvSpPr>
          <p:nvPr>
            <p:ph type="subTitle" idx="1"/>
          </p:nvPr>
        </p:nvSpPr>
        <p:spPr>
          <a:xfrm>
            <a:off x="385487" y="857250"/>
            <a:ext cx="7237724"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pic>
        <p:nvPicPr>
          <p:cNvPr id="12" name="Graphic 11">
            <a:extLst>
              <a:ext uri="{FF2B5EF4-FFF2-40B4-BE49-F238E27FC236}">
                <a16:creationId xmlns:a16="http://schemas.microsoft.com/office/drawing/2014/main" id="{1EC3D16E-DB97-498F-5F58-0576E7BCDF0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113103" y="3429000"/>
            <a:ext cx="3429000" cy="3429000"/>
          </a:xfrm>
          <a:prstGeom prst="rect">
            <a:avLst/>
          </a:prstGeom>
        </p:spPr>
      </p:pic>
      <p:pic>
        <p:nvPicPr>
          <p:cNvPr id="13" name="Graphic 12">
            <a:extLst>
              <a:ext uri="{FF2B5EF4-FFF2-40B4-BE49-F238E27FC236}">
                <a16:creationId xmlns:a16="http://schemas.microsoft.com/office/drawing/2014/main" id="{B28E3567-AF34-AF9B-7694-D6923ABD4989}"/>
              </a:ext>
            </a:extLst>
          </p:cNvPr>
          <p:cNvPicPr>
            <a:picLocks noChangeAspect="1"/>
          </p:cNvPicPr>
          <p:nvPr userDrawn="1"/>
        </p:nvPicPr>
        <p:blipFill>
          <a:blip>
            <a:extLst>
              <a:ext uri="{96DAC541-7B7A-43D3-8B79-37D633B846F1}">
                <asvg:svgBlip xmlns:asvg="http://schemas.microsoft.com/office/drawing/2016/SVG/main" r:embed="rId2"/>
              </a:ext>
            </a:extLst>
          </a:blip>
          <a:srcRect l="56005"/>
          <a:stretch/>
        </p:blipFill>
        <p:spPr>
          <a:xfrm rot="10800000">
            <a:off x="10683391" y="0"/>
            <a:ext cx="1508609" cy="3429000"/>
          </a:xfrm>
          <a:prstGeom prst="rect">
            <a:avLst/>
          </a:prstGeom>
        </p:spPr>
      </p:pic>
      <p:pic>
        <p:nvPicPr>
          <p:cNvPr id="15" name="Graphic 14">
            <a:extLst>
              <a:ext uri="{FF2B5EF4-FFF2-40B4-BE49-F238E27FC236}">
                <a16:creationId xmlns:a16="http://schemas.microsoft.com/office/drawing/2014/main" id="{FA8FC58A-AC4A-FC0A-4D8B-66D2D0374BB8}"/>
              </a:ext>
            </a:extLst>
          </p:cNvPr>
          <p:cNvPicPr>
            <a:picLocks noChangeAspect="1"/>
          </p:cNvPicPr>
          <p:nvPr userDrawn="1"/>
        </p:nvPicPr>
        <p:blipFill>
          <a:blip>
            <a:extLst>
              <a:ext uri="{96DAC541-7B7A-43D3-8B79-37D633B846F1}">
                <asvg:svgBlip xmlns:asvg="http://schemas.microsoft.com/office/drawing/2016/SVG/main" r:embed="rId3"/>
              </a:ext>
            </a:extLst>
          </a:blip>
          <a:srcRect r="8279"/>
          <a:stretch/>
        </p:blipFill>
        <p:spPr>
          <a:xfrm>
            <a:off x="9833176" y="0"/>
            <a:ext cx="2358824" cy="3429000"/>
          </a:xfrm>
          <a:prstGeom prst="rect">
            <a:avLst/>
          </a:prstGeom>
        </p:spPr>
      </p:pic>
      <p:pic>
        <p:nvPicPr>
          <p:cNvPr id="62" name="Graphic 61">
            <a:extLst>
              <a:ext uri="{FF2B5EF4-FFF2-40B4-BE49-F238E27FC236}">
                <a16:creationId xmlns:a16="http://schemas.microsoft.com/office/drawing/2014/main" id="{D13E93D9-BDD1-FBBD-F2E6-317F45DC4AC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095246" y="1428750"/>
            <a:ext cx="5829300" cy="1371600"/>
          </a:xfrm>
          <a:prstGeom prst="rect">
            <a:avLst/>
          </a:prstGeom>
        </p:spPr>
      </p:pic>
      <p:pic>
        <p:nvPicPr>
          <p:cNvPr id="63" name="Graphic 62">
            <a:extLst>
              <a:ext uri="{FF2B5EF4-FFF2-40B4-BE49-F238E27FC236}">
                <a16:creationId xmlns:a16="http://schemas.microsoft.com/office/drawing/2014/main" id="{D294A7DD-CEF3-F029-02FD-DB9625C69D67}"/>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81002" y="1428750"/>
            <a:ext cx="1714500" cy="1371600"/>
          </a:xfrm>
          <a:prstGeom prst="rect">
            <a:avLst/>
          </a:prstGeom>
        </p:spPr>
      </p:pic>
      <p:sp>
        <p:nvSpPr>
          <p:cNvPr id="64" name="Picture Placeholder 30">
            <a:extLst>
              <a:ext uri="{FF2B5EF4-FFF2-40B4-BE49-F238E27FC236}">
                <a16:creationId xmlns:a16="http://schemas.microsoft.com/office/drawing/2014/main" id="{6288FC1E-0724-BC4C-B917-BFEE81010530}"/>
              </a:ext>
            </a:extLst>
          </p:cNvPr>
          <p:cNvSpPr>
            <a:spLocks noGrp="1"/>
          </p:cNvSpPr>
          <p:nvPr>
            <p:ph type="pic" sz="quarter" idx="10" hasCustomPrompt="1"/>
          </p:nvPr>
        </p:nvSpPr>
        <p:spPr>
          <a:xfrm>
            <a:off x="872364" y="1748790"/>
            <a:ext cx="731520" cy="731520"/>
          </a:xfrm>
          <a:prstGeom prst="rect">
            <a:avLst/>
          </a:prstGeom>
          <a:noFill/>
        </p:spPr>
        <p:txBody>
          <a:bodyPr anchor="ctr"/>
          <a:lstStyle>
            <a:lvl1pPr marL="0" indent="0" algn="ctr">
              <a:buNone/>
              <a:defRPr sz="1400">
                <a:solidFill>
                  <a:schemeClr val="tx2"/>
                </a:solidFill>
              </a:defRPr>
            </a:lvl1pPr>
          </a:lstStyle>
          <a:p>
            <a:r>
              <a:rPr lang="en-US"/>
              <a:t>Insert Icon Here</a:t>
            </a:r>
          </a:p>
        </p:txBody>
      </p:sp>
      <p:sp>
        <p:nvSpPr>
          <p:cNvPr id="65" name="Text Placeholder 32">
            <a:extLst>
              <a:ext uri="{FF2B5EF4-FFF2-40B4-BE49-F238E27FC236}">
                <a16:creationId xmlns:a16="http://schemas.microsoft.com/office/drawing/2014/main" id="{A0234BE2-C24E-19E9-EC3A-12567B14C5D2}"/>
              </a:ext>
            </a:extLst>
          </p:cNvPr>
          <p:cNvSpPr>
            <a:spLocks noGrp="1"/>
          </p:cNvSpPr>
          <p:nvPr>
            <p:ph type="body" sz="quarter" idx="11"/>
          </p:nvPr>
        </p:nvSpPr>
        <p:spPr>
          <a:xfrm>
            <a:off x="2540001" y="1681544"/>
            <a:ext cx="4577492" cy="866013"/>
          </a:xfrm>
          <a:prstGeom prst="rect">
            <a:avLst/>
          </a:prstGeom>
        </p:spPr>
        <p:txBody>
          <a:bodyPr lIns="0" tIns="0" rIns="0" bIns="0" anchor="ctr"/>
          <a:lstStyle>
            <a:lvl1pPr marL="0" indent="0">
              <a:lnSpc>
                <a:spcPct val="100000"/>
              </a:lnSpc>
              <a:buNone/>
              <a:defRPr sz="2000" b="1">
                <a:solidFill>
                  <a:srgbClr val="0D2155"/>
                </a:solidFill>
              </a:defRPr>
            </a:lvl1pPr>
          </a:lstStyle>
          <a:p>
            <a:pPr lvl="0"/>
            <a:r>
              <a:rPr lang="en-US"/>
              <a:t>Click to edit Master text styles</a:t>
            </a:r>
          </a:p>
        </p:txBody>
      </p:sp>
      <p:pic>
        <p:nvPicPr>
          <p:cNvPr id="70" name="Graphic 69">
            <a:extLst>
              <a:ext uri="{FF2B5EF4-FFF2-40B4-BE49-F238E27FC236}">
                <a16:creationId xmlns:a16="http://schemas.microsoft.com/office/drawing/2014/main" id="{40217733-5C3D-1194-2809-F829EEEAEBD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095246" y="3086100"/>
            <a:ext cx="5829300" cy="1371600"/>
          </a:xfrm>
          <a:prstGeom prst="rect">
            <a:avLst/>
          </a:prstGeom>
        </p:spPr>
      </p:pic>
      <p:pic>
        <p:nvPicPr>
          <p:cNvPr id="71" name="Graphic 70">
            <a:extLst>
              <a:ext uri="{FF2B5EF4-FFF2-40B4-BE49-F238E27FC236}">
                <a16:creationId xmlns:a16="http://schemas.microsoft.com/office/drawing/2014/main" id="{CF18C3AA-4E0E-555B-C251-D181799E79A0}"/>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81002" y="3086100"/>
            <a:ext cx="1714500" cy="1371600"/>
          </a:xfrm>
          <a:prstGeom prst="rect">
            <a:avLst/>
          </a:prstGeom>
        </p:spPr>
      </p:pic>
      <p:sp>
        <p:nvSpPr>
          <p:cNvPr id="72" name="Picture Placeholder 30">
            <a:extLst>
              <a:ext uri="{FF2B5EF4-FFF2-40B4-BE49-F238E27FC236}">
                <a16:creationId xmlns:a16="http://schemas.microsoft.com/office/drawing/2014/main" id="{7F3D233F-9A22-61DC-EB11-A758CA2C8F57}"/>
              </a:ext>
            </a:extLst>
          </p:cNvPr>
          <p:cNvSpPr>
            <a:spLocks noGrp="1"/>
          </p:cNvSpPr>
          <p:nvPr>
            <p:ph type="pic" sz="quarter" idx="12" hasCustomPrompt="1"/>
          </p:nvPr>
        </p:nvSpPr>
        <p:spPr>
          <a:xfrm>
            <a:off x="872364" y="3406140"/>
            <a:ext cx="731520" cy="731520"/>
          </a:xfrm>
          <a:prstGeom prst="rect">
            <a:avLst/>
          </a:prstGeom>
          <a:noFill/>
        </p:spPr>
        <p:txBody>
          <a:bodyPr anchor="ctr"/>
          <a:lstStyle>
            <a:lvl1pPr marL="0" indent="0" algn="ctr">
              <a:buNone/>
              <a:defRPr sz="1400">
                <a:solidFill>
                  <a:schemeClr val="tx2"/>
                </a:solidFill>
              </a:defRPr>
            </a:lvl1pPr>
          </a:lstStyle>
          <a:p>
            <a:r>
              <a:rPr lang="en-US"/>
              <a:t>Insert Icon Here</a:t>
            </a:r>
          </a:p>
        </p:txBody>
      </p:sp>
      <p:sp>
        <p:nvSpPr>
          <p:cNvPr id="73" name="Text Placeholder 32">
            <a:extLst>
              <a:ext uri="{FF2B5EF4-FFF2-40B4-BE49-F238E27FC236}">
                <a16:creationId xmlns:a16="http://schemas.microsoft.com/office/drawing/2014/main" id="{1C3AFCB1-D60F-B31A-5C93-40037C5DC026}"/>
              </a:ext>
            </a:extLst>
          </p:cNvPr>
          <p:cNvSpPr>
            <a:spLocks noGrp="1"/>
          </p:cNvSpPr>
          <p:nvPr>
            <p:ph type="body" sz="quarter" idx="13"/>
          </p:nvPr>
        </p:nvSpPr>
        <p:spPr>
          <a:xfrm>
            <a:off x="2540001" y="3338894"/>
            <a:ext cx="4577492" cy="866013"/>
          </a:xfrm>
          <a:prstGeom prst="rect">
            <a:avLst/>
          </a:prstGeom>
        </p:spPr>
        <p:txBody>
          <a:bodyPr lIns="0" tIns="0" rIns="0" bIns="0" anchor="ctr"/>
          <a:lstStyle>
            <a:lvl1pPr marL="0" indent="0">
              <a:lnSpc>
                <a:spcPct val="100000"/>
              </a:lnSpc>
              <a:buNone/>
              <a:defRPr sz="2000" b="1">
                <a:solidFill>
                  <a:srgbClr val="0D2155"/>
                </a:solidFill>
              </a:defRPr>
            </a:lvl1pPr>
          </a:lstStyle>
          <a:p>
            <a:pPr lvl="0"/>
            <a:r>
              <a:rPr lang="en-US"/>
              <a:t>Click to edit Master text styles</a:t>
            </a:r>
          </a:p>
        </p:txBody>
      </p:sp>
      <p:pic>
        <p:nvPicPr>
          <p:cNvPr id="3" name="Graphic 2">
            <a:extLst>
              <a:ext uri="{FF2B5EF4-FFF2-40B4-BE49-F238E27FC236}">
                <a16:creationId xmlns:a16="http://schemas.microsoft.com/office/drawing/2014/main" id="{95640C7A-8131-380A-73C1-2D4FC35D5D0B}"/>
              </a:ext>
            </a:extLst>
          </p:cNvPr>
          <p:cNvPicPr>
            <a:picLocks noChangeAspect="1"/>
          </p:cNvPicPr>
          <p:nvPr userDrawn="1"/>
        </p:nvPicPr>
        <p:blipFill>
          <a:blip>
            <a:extLst>
              <a:ext uri="{96DAC541-7B7A-43D3-8B79-37D633B846F1}">
                <asvg:svgBlip xmlns:asvg="http://schemas.microsoft.com/office/drawing/2016/SVG/main" r:embed="rId6"/>
              </a:ext>
            </a:extLst>
          </a:blip>
          <a:srcRect r="44673"/>
          <a:stretch/>
        </p:blipFill>
        <p:spPr>
          <a:xfrm>
            <a:off x="9820531" y="3429000"/>
            <a:ext cx="2371469" cy="3429000"/>
          </a:xfrm>
          <a:prstGeom prst="rect">
            <a:avLst/>
          </a:prstGeom>
        </p:spPr>
      </p:pic>
      <p:pic>
        <p:nvPicPr>
          <p:cNvPr id="5" name="Picture 4">
            <a:extLst>
              <a:ext uri="{FF2B5EF4-FFF2-40B4-BE49-F238E27FC236}">
                <a16:creationId xmlns:a16="http://schemas.microsoft.com/office/drawing/2014/main" id="{BAC9460B-5912-3048-C61A-60F0C4EDC065}"/>
              </a:ext>
            </a:extLst>
          </p:cNvPr>
          <p:cNvPicPr>
            <a:picLocks noChangeAspect="1"/>
          </p:cNvPicPr>
          <p:nvPr userDrawn="1"/>
        </p:nvPicPr>
        <p:blipFill>
          <a:blip r:embed="rId7"/>
          <a:srcRect/>
          <a:stretch/>
        </p:blipFill>
        <p:spPr>
          <a:xfrm>
            <a:off x="10403079" y="6452917"/>
            <a:ext cx="1438656" cy="184678"/>
          </a:xfrm>
          <a:prstGeom prst="rect">
            <a:avLst/>
          </a:prstGeom>
        </p:spPr>
      </p:pic>
    </p:spTree>
    <p:extLst>
      <p:ext uri="{BB962C8B-B14F-4D97-AF65-F5344CB8AC3E}">
        <p14:creationId xmlns:p14="http://schemas.microsoft.com/office/powerpoint/2010/main" val="918710664"/>
      </p:ext>
    </p:extLst>
  </p:cSld>
  <p:clrMapOvr>
    <a:masterClrMapping/>
  </p:clrMapOvr>
  <p:extLst>
    <p:ext uri="{DCECCB84-F9BA-43D5-87BE-67443E8EF086}">
      <p15:sldGuideLst xmlns:p15="http://schemas.microsoft.com/office/powerpoint/2012/main">
        <p15:guide id="1" orient="horz" pos="4008">
          <p15:clr>
            <a:srgbClr val="FBAE40"/>
          </p15:clr>
        </p15:guide>
        <p15:guide id="2" orient="horz" pos="2448">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DTW 3 Callouts Vertical">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ED22F6E-1996-34C6-4EDC-74ED88BD066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113103" y="3429000"/>
            <a:ext cx="3429000" cy="3429000"/>
          </a:xfrm>
          <a:prstGeom prst="rect">
            <a:avLst/>
          </a:prstGeom>
        </p:spPr>
      </p:pic>
      <p:pic>
        <p:nvPicPr>
          <p:cNvPr id="5" name="Graphic 4">
            <a:extLst>
              <a:ext uri="{FF2B5EF4-FFF2-40B4-BE49-F238E27FC236}">
                <a16:creationId xmlns:a16="http://schemas.microsoft.com/office/drawing/2014/main" id="{6A83A02A-65FC-1B0B-C1A1-9B116792B950}"/>
              </a:ext>
            </a:extLst>
          </p:cNvPr>
          <p:cNvPicPr>
            <a:picLocks noChangeAspect="1"/>
          </p:cNvPicPr>
          <p:nvPr userDrawn="1"/>
        </p:nvPicPr>
        <p:blipFill>
          <a:blip>
            <a:extLst>
              <a:ext uri="{96DAC541-7B7A-43D3-8B79-37D633B846F1}">
                <asvg:svgBlip xmlns:asvg="http://schemas.microsoft.com/office/drawing/2016/SVG/main" r:embed="rId2"/>
              </a:ext>
            </a:extLst>
          </a:blip>
          <a:srcRect l="56005"/>
          <a:stretch/>
        </p:blipFill>
        <p:spPr>
          <a:xfrm rot="10800000">
            <a:off x="10683391" y="0"/>
            <a:ext cx="1508609" cy="3429000"/>
          </a:xfrm>
          <a:prstGeom prst="rect">
            <a:avLst/>
          </a:prstGeom>
        </p:spPr>
      </p:pic>
      <p:pic>
        <p:nvPicPr>
          <p:cNvPr id="6" name="Graphic 5">
            <a:extLst>
              <a:ext uri="{FF2B5EF4-FFF2-40B4-BE49-F238E27FC236}">
                <a16:creationId xmlns:a16="http://schemas.microsoft.com/office/drawing/2014/main" id="{F1181B0A-ADE5-F9CD-ABAF-C579124F5B04}"/>
              </a:ext>
            </a:extLst>
          </p:cNvPr>
          <p:cNvPicPr>
            <a:picLocks noChangeAspect="1"/>
          </p:cNvPicPr>
          <p:nvPr userDrawn="1"/>
        </p:nvPicPr>
        <p:blipFill>
          <a:blip>
            <a:extLst>
              <a:ext uri="{96DAC541-7B7A-43D3-8B79-37D633B846F1}">
                <asvg:svgBlip xmlns:asvg="http://schemas.microsoft.com/office/drawing/2016/SVG/main" r:embed="rId3"/>
              </a:ext>
            </a:extLst>
          </a:blip>
          <a:srcRect r="8279"/>
          <a:stretch/>
        </p:blipFill>
        <p:spPr>
          <a:xfrm>
            <a:off x="9833176" y="0"/>
            <a:ext cx="2358824" cy="3429000"/>
          </a:xfrm>
          <a:prstGeom prst="rect">
            <a:avLst/>
          </a:prstGeom>
        </p:spPr>
      </p:pic>
      <p:pic>
        <p:nvPicPr>
          <p:cNvPr id="23" name="Graphic 22">
            <a:extLst>
              <a:ext uri="{FF2B5EF4-FFF2-40B4-BE49-F238E27FC236}">
                <a16:creationId xmlns:a16="http://schemas.microsoft.com/office/drawing/2014/main" id="{04F47B76-D650-3596-056B-C18A84C4F3A7}"/>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095246" y="1428750"/>
            <a:ext cx="5829300" cy="1371600"/>
          </a:xfrm>
          <a:prstGeom prst="rect">
            <a:avLst/>
          </a:prstGeom>
        </p:spPr>
      </p:pic>
      <p:sp>
        <p:nvSpPr>
          <p:cNvPr id="8" name="Title 1">
            <a:extLst>
              <a:ext uri="{FF2B5EF4-FFF2-40B4-BE49-F238E27FC236}">
                <a16:creationId xmlns:a16="http://schemas.microsoft.com/office/drawing/2014/main" id="{BC99D52D-E59A-E612-6675-B6820496A354}"/>
              </a:ext>
            </a:extLst>
          </p:cNvPr>
          <p:cNvSpPr>
            <a:spLocks noGrp="1"/>
          </p:cNvSpPr>
          <p:nvPr>
            <p:ph type="title"/>
          </p:nvPr>
        </p:nvSpPr>
        <p:spPr>
          <a:xfrm>
            <a:off x="381002" y="342900"/>
            <a:ext cx="72405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9" name="Subtitle 2">
            <a:extLst>
              <a:ext uri="{FF2B5EF4-FFF2-40B4-BE49-F238E27FC236}">
                <a16:creationId xmlns:a16="http://schemas.microsoft.com/office/drawing/2014/main" id="{6DC32FF1-18A5-D155-5283-DBDCD0FA9D72}"/>
              </a:ext>
            </a:extLst>
          </p:cNvPr>
          <p:cNvSpPr>
            <a:spLocks noGrp="1"/>
          </p:cNvSpPr>
          <p:nvPr>
            <p:ph type="subTitle" idx="1"/>
          </p:nvPr>
        </p:nvSpPr>
        <p:spPr>
          <a:xfrm>
            <a:off x="385487" y="857250"/>
            <a:ext cx="7237724"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pic>
        <p:nvPicPr>
          <p:cNvPr id="21" name="Graphic 20">
            <a:extLst>
              <a:ext uri="{FF2B5EF4-FFF2-40B4-BE49-F238E27FC236}">
                <a16:creationId xmlns:a16="http://schemas.microsoft.com/office/drawing/2014/main" id="{BA7C8F6E-11A3-A9E1-F64B-493819974BF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002" y="1428750"/>
            <a:ext cx="1714500" cy="1371600"/>
          </a:xfrm>
          <a:prstGeom prst="rect">
            <a:avLst/>
          </a:prstGeom>
        </p:spPr>
      </p:pic>
      <p:sp>
        <p:nvSpPr>
          <p:cNvPr id="31" name="Picture Placeholder 30">
            <a:extLst>
              <a:ext uri="{FF2B5EF4-FFF2-40B4-BE49-F238E27FC236}">
                <a16:creationId xmlns:a16="http://schemas.microsoft.com/office/drawing/2014/main" id="{72385E8F-709E-4B4D-0FED-BEA6F642B9A6}"/>
              </a:ext>
            </a:extLst>
          </p:cNvPr>
          <p:cNvSpPr>
            <a:spLocks noGrp="1"/>
          </p:cNvSpPr>
          <p:nvPr>
            <p:ph type="pic" sz="quarter" idx="10" hasCustomPrompt="1"/>
          </p:nvPr>
        </p:nvSpPr>
        <p:spPr>
          <a:xfrm>
            <a:off x="872364" y="1748790"/>
            <a:ext cx="731520" cy="731520"/>
          </a:xfrm>
          <a:prstGeom prst="rect">
            <a:avLst/>
          </a:prstGeom>
          <a:noFill/>
        </p:spPr>
        <p:txBody>
          <a:bodyPr anchor="ctr"/>
          <a:lstStyle>
            <a:lvl1pPr marL="0" indent="0" algn="ctr">
              <a:buNone/>
              <a:defRPr sz="1400">
                <a:solidFill>
                  <a:schemeClr val="tx2"/>
                </a:solidFill>
              </a:defRPr>
            </a:lvl1pPr>
          </a:lstStyle>
          <a:p>
            <a:r>
              <a:rPr lang="en-US"/>
              <a:t>Insert Icon Here</a:t>
            </a:r>
          </a:p>
        </p:txBody>
      </p:sp>
      <p:sp>
        <p:nvSpPr>
          <p:cNvPr id="33" name="Text Placeholder 32">
            <a:extLst>
              <a:ext uri="{FF2B5EF4-FFF2-40B4-BE49-F238E27FC236}">
                <a16:creationId xmlns:a16="http://schemas.microsoft.com/office/drawing/2014/main" id="{17859A4A-DC48-A9DD-4EB2-F3E200DFA0FC}"/>
              </a:ext>
            </a:extLst>
          </p:cNvPr>
          <p:cNvSpPr>
            <a:spLocks noGrp="1"/>
          </p:cNvSpPr>
          <p:nvPr>
            <p:ph type="body" sz="quarter" idx="11"/>
          </p:nvPr>
        </p:nvSpPr>
        <p:spPr>
          <a:xfrm>
            <a:off x="2540001" y="1681544"/>
            <a:ext cx="4577492" cy="866013"/>
          </a:xfrm>
          <a:prstGeom prst="rect">
            <a:avLst/>
          </a:prstGeom>
        </p:spPr>
        <p:txBody>
          <a:bodyPr lIns="0" tIns="0" rIns="0" bIns="0" anchor="ctr"/>
          <a:lstStyle>
            <a:lvl1pPr marL="0" indent="0">
              <a:lnSpc>
                <a:spcPct val="100000"/>
              </a:lnSpc>
              <a:buNone/>
              <a:defRPr sz="2000" b="1">
                <a:solidFill>
                  <a:srgbClr val="0D2155"/>
                </a:solidFill>
              </a:defRPr>
            </a:lvl1pPr>
          </a:lstStyle>
          <a:p>
            <a:pPr lvl="0"/>
            <a:r>
              <a:rPr lang="en-US"/>
              <a:t>Click to edit Master text styles</a:t>
            </a:r>
          </a:p>
        </p:txBody>
      </p:sp>
      <p:pic>
        <p:nvPicPr>
          <p:cNvPr id="24" name="Graphic 23">
            <a:extLst>
              <a:ext uri="{FF2B5EF4-FFF2-40B4-BE49-F238E27FC236}">
                <a16:creationId xmlns:a16="http://schemas.microsoft.com/office/drawing/2014/main" id="{2229AF52-9D03-4422-B6F4-F83C83FA9D6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095246" y="3086100"/>
            <a:ext cx="5829300" cy="1371600"/>
          </a:xfrm>
          <a:prstGeom prst="rect">
            <a:avLst/>
          </a:prstGeom>
        </p:spPr>
      </p:pic>
      <p:pic>
        <p:nvPicPr>
          <p:cNvPr id="25" name="Graphic 24">
            <a:extLst>
              <a:ext uri="{FF2B5EF4-FFF2-40B4-BE49-F238E27FC236}">
                <a16:creationId xmlns:a16="http://schemas.microsoft.com/office/drawing/2014/main" id="{97A4A524-481C-0A4A-E7A8-71D600EC08C4}"/>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81002" y="3086100"/>
            <a:ext cx="1714500" cy="1371600"/>
          </a:xfrm>
          <a:prstGeom prst="rect">
            <a:avLst/>
          </a:prstGeom>
        </p:spPr>
      </p:pic>
      <p:sp>
        <p:nvSpPr>
          <p:cNvPr id="26" name="Picture Placeholder 30">
            <a:extLst>
              <a:ext uri="{FF2B5EF4-FFF2-40B4-BE49-F238E27FC236}">
                <a16:creationId xmlns:a16="http://schemas.microsoft.com/office/drawing/2014/main" id="{CBEB062D-D5D7-17B2-A94A-C9AAA4F88D15}"/>
              </a:ext>
            </a:extLst>
          </p:cNvPr>
          <p:cNvSpPr>
            <a:spLocks noGrp="1"/>
          </p:cNvSpPr>
          <p:nvPr>
            <p:ph type="pic" sz="quarter" idx="12" hasCustomPrompt="1"/>
          </p:nvPr>
        </p:nvSpPr>
        <p:spPr>
          <a:xfrm>
            <a:off x="872364" y="3406140"/>
            <a:ext cx="731520" cy="731520"/>
          </a:xfrm>
          <a:prstGeom prst="rect">
            <a:avLst/>
          </a:prstGeom>
          <a:noFill/>
        </p:spPr>
        <p:txBody>
          <a:bodyPr anchor="ctr"/>
          <a:lstStyle>
            <a:lvl1pPr marL="0" indent="0" algn="ctr">
              <a:buNone/>
              <a:defRPr sz="1400">
                <a:solidFill>
                  <a:schemeClr val="tx2"/>
                </a:solidFill>
              </a:defRPr>
            </a:lvl1pPr>
          </a:lstStyle>
          <a:p>
            <a:r>
              <a:rPr lang="en-US"/>
              <a:t>Insert Icon Here</a:t>
            </a:r>
          </a:p>
        </p:txBody>
      </p:sp>
      <p:sp>
        <p:nvSpPr>
          <p:cNvPr id="27" name="Text Placeholder 32">
            <a:extLst>
              <a:ext uri="{FF2B5EF4-FFF2-40B4-BE49-F238E27FC236}">
                <a16:creationId xmlns:a16="http://schemas.microsoft.com/office/drawing/2014/main" id="{454CCBB8-5D05-B711-B455-9B05911DA956}"/>
              </a:ext>
            </a:extLst>
          </p:cNvPr>
          <p:cNvSpPr>
            <a:spLocks noGrp="1"/>
          </p:cNvSpPr>
          <p:nvPr>
            <p:ph type="body" sz="quarter" idx="13"/>
          </p:nvPr>
        </p:nvSpPr>
        <p:spPr>
          <a:xfrm>
            <a:off x="2540001" y="3338894"/>
            <a:ext cx="4577492" cy="866013"/>
          </a:xfrm>
          <a:prstGeom prst="rect">
            <a:avLst/>
          </a:prstGeom>
        </p:spPr>
        <p:txBody>
          <a:bodyPr lIns="0" tIns="0" rIns="0" bIns="0" anchor="ctr"/>
          <a:lstStyle>
            <a:lvl1pPr marL="0" indent="0">
              <a:lnSpc>
                <a:spcPct val="100000"/>
              </a:lnSpc>
              <a:buNone/>
              <a:defRPr sz="2000" b="1">
                <a:solidFill>
                  <a:srgbClr val="0D2155"/>
                </a:solidFill>
              </a:defRPr>
            </a:lvl1pPr>
          </a:lstStyle>
          <a:p>
            <a:pPr lvl="0"/>
            <a:r>
              <a:rPr lang="en-US"/>
              <a:t>Click to edit Master text styles</a:t>
            </a:r>
          </a:p>
        </p:txBody>
      </p:sp>
      <p:pic>
        <p:nvPicPr>
          <p:cNvPr id="28" name="Graphic 27">
            <a:extLst>
              <a:ext uri="{FF2B5EF4-FFF2-40B4-BE49-F238E27FC236}">
                <a16:creationId xmlns:a16="http://schemas.microsoft.com/office/drawing/2014/main" id="{08BFE71B-B5A2-42E7-5DCB-FA3ED17EF8A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095246" y="4743450"/>
            <a:ext cx="5829300" cy="1371600"/>
          </a:xfrm>
          <a:prstGeom prst="rect">
            <a:avLst/>
          </a:prstGeom>
        </p:spPr>
      </p:pic>
      <p:pic>
        <p:nvPicPr>
          <p:cNvPr id="29" name="Graphic 28">
            <a:extLst>
              <a:ext uri="{FF2B5EF4-FFF2-40B4-BE49-F238E27FC236}">
                <a16:creationId xmlns:a16="http://schemas.microsoft.com/office/drawing/2014/main" id="{BFBD8530-A244-2A0F-06BF-CBC6C52362DA}"/>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81002" y="4743450"/>
            <a:ext cx="1714500" cy="1371600"/>
          </a:xfrm>
          <a:prstGeom prst="rect">
            <a:avLst/>
          </a:prstGeom>
        </p:spPr>
      </p:pic>
      <p:sp>
        <p:nvSpPr>
          <p:cNvPr id="30" name="Picture Placeholder 30">
            <a:extLst>
              <a:ext uri="{FF2B5EF4-FFF2-40B4-BE49-F238E27FC236}">
                <a16:creationId xmlns:a16="http://schemas.microsoft.com/office/drawing/2014/main" id="{C6A3521A-4EA8-40F8-EB88-270942343B6F}"/>
              </a:ext>
            </a:extLst>
          </p:cNvPr>
          <p:cNvSpPr>
            <a:spLocks noGrp="1"/>
          </p:cNvSpPr>
          <p:nvPr>
            <p:ph type="pic" sz="quarter" idx="14" hasCustomPrompt="1"/>
          </p:nvPr>
        </p:nvSpPr>
        <p:spPr>
          <a:xfrm>
            <a:off x="872364" y="5063490"/>
            <a:ext cx="731520" cy="731520"/>
          </a:xfrm>
          <a:prstGeom prst="rect">
            <a:avLst/>
          </a:prstGeom>
          <a:noFill/>
        </p:spPr>
        <p:txBody>
          <a:bodyPr anchor="ctr"/>
          <a:lstStyle>
            <a:lvl1pPr marL="0" indent="0" algn="ctr">
              <a:buNone/>
              <a:defRPr sz="1400">
                <a:solidFill>
                  <a:schemeClr val="tx2"/>
                </a:solidFill>
              </a:defRPr>
            </a:lvl1pPr>
          </a:lstStyle>
          <a:p>
            <a:r>
              <a:rPr lang="en-US"/>
              <a:t>Insert Icon Here</a:t>
            </a:r>
          </a:p>
        </p:txBody>
      </p:sp>
      <p:sp>
        <p:nvSpPr>
          <p:cNvPr id="32" name="Text Placeholder 32">
            <a:extLst>
              <a:ext uri="{FF2B5EF4-FFF2-40B4-BE49-F238E27FC236}">
                <a16:creationId xmlns:a16="http://schemas.microsoft.com/office/drawing/2014/main" id="{5887BF2C-FD75-0672-737A-42F77C5F76AC}"/>
              </a:ext>
            </a:extLst>
          </p:cNvPr>
          <p:cNvSpPr>
            <a:spLocks noGrp="1"/>
          </p:cNvSpPr>
          <p:nvPr>
            <p:ph type="body" sz="quarter" idx="15"/>
          </p:nvPr>
        </p:nvSpPr>
        <p:spPr>
          <a:xfrm>
            <a:off x="2540001" y="4996244"/>
            <a:ext cx="4577492" cy="866013"/>
          </a:xfrm>
          <a:prstGeom prst="rect">
            <a:avLst/>
          </a:prstGeom>
        </p:spPr>
        <p:txBody>
          <a:bodyPr lIns="0" tIns="0" rIns="0" bIns="0" anchor="ctr"/>
          <a:lstStyle>
            <a:lvl1pPr marL="0" indent="0">
              <a:lnSpc>
                <a:spcPct val="100000"/>
              </a:lnSpc>
              <a:buNone/>
              <a:defRPr sz="2000" b="1">
                <a:solidFill>
                  <a:srgbClr val="0D2155"/>
                </a:solidFill>
              </a:defRPr>
            </a:lvl1pPr>
          </a:lstStyle>
          <a:p>
            <a:pPr lvl="0"/>
            <a:r>
              <a:rPr lang="en-US"/>
              <a:t>Click to edit Master text styles</a:t>
            </a:r>
          </a:p>
        </p:txBody>
      </p:sp>
      <p:pic>
        <p:nvPicPr>
          <p:cNvPr id="11" name="Graphic 10">
            <a:extLst>
              <a:ext uri="{FF2B5EF4-FFF2-40B4-BE49-F238E27FC236}">
                <a16:creationId xmlns:a16="http://schemas.microsoft.com/office/drawing/2014/main" id="{82D2A68C-4558-6FF6-E3D7-DBD7C541A506}"/>
              </a:ext>
            </a:extLst>
          </p:cNvPr>
          <p:cNvPicPr>
            <a:picLocks noChangeAspect="1"/>
          </p:cNvPicPr>
          <p:nvPr userDrawn="1"/>
        </p:nvPicPr>
        <p:blipFill>
          <a:blip>
            <a:extLst>
              <a:ext uri="{96DAC541-7B7A-43D3-8B79-37D633B846F1}">
                <asvg:svgBlip xmlns:asvg="http://schemas.microsoft.com/office/drawing/2016/SVG/main" r:embed="rId6"/>
              </a:ext>
            </a:extLst>
          </a:blip>
          <a:srcRect r="44673"/>
          <a:stretch/>
        </p:blipFill>
        <p:spPr>
          <a:xfrm>
            <a:off x="9820531" y="3429000"/>
            <a:ext cx="2371469" cy="3429000"/>
          </a:xfrm>
          <a:prstGeom prst="rect">
            <a:avLst/>
          </a:prstGeom>
        </p:spPr>
      </p:pic>
      <p:pic>
        <p:nvPicPr>
          <p:cNvPr id="12" name="Picture 11">
            <a:extLst>
              <a:ext uri="{FF2B5EF4-FFF2-40B4-BE49-F238E27FC236}">
                <a16:creationId xmlns:a16="http://schemas.microsoft.com/office/drawing/2014/main" id="{BC1FE377-1D77-7CDD-B8CF-56D289844702}"/>
              </a:ext>
            </a:extLst>
          </p:cNvPr>
          <p:cNvPicPr>
            <a:picLocks noChangeAspect="1"/>
          </p:cNvPicPr>
          <p:nvPr userDrawn="1"/>
        </p:nvPicPr>
        <p:blipFill>
          <a:blip r:embed="rId7"/>
          <a:srcRect/>
          <a:stretch/>
        </p:blipFill>
        <p:spPr>
          <a:xfrm>
            <a:off x="10403079" y="6452917"/>
            <a:ext cx="1438656" cy="184678"/>
          </a:xfrm>
          <a:prstGeom prst="rect">
            <a:avLst/>
          </a:prstGeom>
        </p:spPr>
      </p:pic>
    </p:spTree>
    <p:extLst>
      <p:ext uri="{BB962C8B-B14F-4D97-AF65-F5344CB8AC3E}">
        <p14:creationId xmlns:p14="http://schemas.microsoft.com/office/powerpoint/2010/main" val="361746927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DTW 1 Callout Horizontal">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4182CC82-9597-CF00-7E2E-9CA329D39E32}"/>
              </a:ext>
            </a:extLst>
          </p:cNvPr>
          <p:cNvGrpSpPr/>
          <p:nvPr userDrawn="1"/>
        </p:nvGrpSpPr>
        <p:grpSpPr>
          <a:xfrm>
            <a:off x="-2" y="-1"/>
            <a:ext cx="12194269" cy="6860083"/>
            <a:chOff x="-2" y="-1"/>
            <a:chExt cx="12194269" cy="6860083"/>
          </a:xfrm>
        </p:grpSpPr>
        <p:pic>
          <p:nvPicPr>
            <p:cNvPr id="2" name="Graphic 1">
              <a:extLst>
                <a:ext uri="{FF2B5EF4-FFF2-40B4-BE49-F238E27FC236}">
                  <a16:creationId xmlns:a16="http://schemas.microsoft.com/office/drawing/2014/main" id="{9122CE40-9A87-ABC7-7149-14CCA02F3B78}"/>
                </a:ext>
              </a:extLst>
            </p:cNvPr>
            <p:cNvPicPr>
              <a:picLocks noChangeAspect="1"/>
            </p:cNvPicPr>
            <p:nvPr userDrawn="1"/>
          </p:nvPicPr>
          <p:blipFill>
            <a:blip>
              <a:extLst>
                <a:ext uri="{96DAC541-7B7A-43D3-8B79-37D633B846F1}">
                  <asvg:svgBlip xmlns:asvg="http://schemas.microsoft.com/office/drawing/2016/SVG/main" r:embed="rId2"/>
                </a:ext>
              </a:extLst>
            </a:blip>
            <a:srcRect r="10370" b="50818"/>
            <a:stretch/>
          </p:blipFill>
          <p:spPr>
            <a:xfrm>
              <a:off x="8770251" y="5355953"/>
              <a:ext cx="3421749" cy="1502047"/>
            </a:xfrm>
            <a:prstGeom prst="rect">
              <a:avLst/>
            </a:prstGeom>
          </p:spPr>
        </p:pic>
        <p:pic>
          <p:nvPicPr>
            <p:cNvPr id="3" name="Graphic 2">
              <a:extLst>
                <a:ext uri="{FF2B5EF4-FFF2-40B4-BE49-F238E27FC236}">
                  <a16:creationId xmlns:a16="http://schemas.microsoft.com/office/drawing/2014/main" id="{5A3EF4FE-8319-CBCC-68F8-C201DBC5F868}"/>
                </a:ext>
              </a:extLst>
            </p:cNvPr>
            <p:cNvPicPr>
              <a:picLocks noChangeAspect="1"/>
            </p:cNvPicPr>
            <p:nvPr userDrawn="1"/>
          </p:nvPicPr>
          <p:blipFill>
            <a:blip>
              <a:extLst>
                <a:ext uri="{96DAC541-7B7A-43D3-8B79-37D633B846F1}">
                  <asvg:svgBlip xmlns:asvg="http://schemas.microsoft.com/office/drawing/2016/SVG/main" r:embed="rId3"/>
                </a:ext>
              </a:extLst>
            </a:blip>
            <a:srcRect l="37662"/>
            <a:stretch/>
          </p:blipFill>
          <p:spPr>
            <a:xfrm rot="10800000">
              <a:off x="10288132" y="2308253"/>
              <a:ext cx="1903868" cy="3054096"/>
            </a:xfrm>
            <a:prstGeom prst="rect">
              <a:avLst/>
            </a:prstGeom>
          </p:spPr>
        </p:pic>
        <p:pic>
          <p:nvPicPr>
            <p:cNvPr id="5" name="Graphic 4">
              <a:extLst>
                <a:ext uri="{FF2B5EF4-FFF2-40B4-BE49-F238E27FC236}">
                  <a16:creationId xmlns:a16="http://schemas.microsoft.com/office/drawing/2014/main" id="{A8594E44-F01E-7757-529F-6C1AE8D3BA29}"/>
                </a:ext>
              </a:extLst>
            </p:cNvPr>
            <p:cNvPicPr>
              <a:picLocks noChangeAspect="1"/>
            </p:cNvPicPr>
            <p:nvPr userDrawn="1"/>
          </p:nvPicPr>
          <p:blipFill>
            <a:blip>
              <a:extLst>
                <a:ext uri="{96DAC541-7B7A-43D3-8B79-37D633B846F1}">
                  <asvg:svgBlip xmlns:asvg="http://schemas.microsoft.com/office/drawing/2016/SVG/main" r:embed="rId4"/>
                </a:ext>
              </a:extLst>
            </a:blip>
            <a:srcRect l="50127" b="24423"/>
            <a:stretch/>
          </p:blipFill>
          <p:spPr>
            <a:xfrm rot="10800000">
              <a:off x="11051875" y="-1"/>
              <a:ext cx="1142392" cy="2308195"/>
            </a:xfrm>
            <a:prstGeom prst="rect">
              <a:avLst/>
            </a:prstGeom>
          </p:spPr>
        </p:pic>
        <p:pic>
          <p:nvPicPr>
            <p:cNvPr id="6" name="Graphic 5">
              <a:extLst>
                <a:ext uri="{FF2B5EF4-FFF2-40B4-BE49-F238E27FC236}">
                  <a16:creationId xmlns:a16="http://schemas.microsoft.com/office/drawing/2014/main" id="{7545716B-B0D2-968C-1764-B77192230059}"/>
                </a:ext>
              </a:extLst>
            </p:cNvPr>
            <p:cNvPicPr>
              <a:picLocks noChangeAspect="1"/>
            </p:cNvPicPr>
            <p:nvPr userDrawn="1"/>
          </p:nvPicPr>
          <p:blipFill>
            <a:blip>
              <a:extLst>
                <a:ext uri="{96DAC541-7B7A-43D3-8B79-37D633B846F1}">
                  <asvg:svgBlip xmlns:asvg="http://schemas.microsoft.com/office/drawing/2016/SVG/main" r:embed="rId3"/>
                </a:ext>
              </a:extLst>
            </a:blip>
            <a:srcRect t="24562" r="87662"/>
            <a:stretch/>
          </p:blipFill>
          <p:spPr>
            <a:xfrm>
              <a:off x="11815180" y="4312"/>
              <a:ext cx="376820" cy="2303940"/>
            </a:xfrm>
            <a:prstGeom prst="rect">
              <a:avLst/>
            </a:prstGeom>
          </p:spPr>
        </p:pic>
        <p:pic>
          <p:nvPicPr>
            <p:cNvPr id="7" name="Graphic 6">
              <a:extLst>
                <a:ext uri="{FF2B5EF4-FFF2-40B4-BE49-F238E27FC236}">
                  <a16:creationId xmlns:a16="http://schemas.microsoft.com/office/drawing/2014/main" id="{5874B961-FA35-38F5-664F-146D88A4FFDC}"/>
                </a:ext>
              </a:extLst>
            </p:cNvPr>
            <p:cNvPicPr>
              <a:picLocks noChangeAspect="1"/>
            </p:cNvPicPr>
            <p:nvPr userDrawn="1"/>
          </p:nvPicPr>
          <p:blipFill>
            <a:blip>
              <a:extLst>
                <a:ext uri="{96DAC541-7B7A-43D3-8B79-37D633B846F1}">
                  <asvg:svgBlip xmlns:asvg="http://schemas.microsoft.com/office/drawing/2016/SVG/main" r:embed="rId3"/>
                </a:ext>
              </a:extLst>
            </a:blip>
            <a:srcRect l="82236"/>
            <a:stretch/>
          </p:blipFill>
          <p:spPr>
            <a:xfrm rot="10800000">
              <a:off x="11649488" y="2303939"/>
              <a:ext cx="542512" cy="3054096"/>
            </a:xfrm>
            <a:prstGeom prst="rect">
              <a:avLst/>
            </a:prstGeom>
          </p:spPr>
        </p:pic>
        <p:pic>
          <p:nvPicPr>
            <p:cNvPr id="9" name="Graphic 8">
              <a:extLst>
                <a:ext uri="{FF2B5EF4-FFF2-40B4-BE49-F238E27FC236}">
                  <a16:creationId xmlns:a16="http://schemas.microsoft.com/office/drawing/2014/main" id="{2A9A1D26-EEBA-3612-352F-CBD4F9143EDD}"/>
                </a:ext>
              </a:extLst>
            </p:cNvPr>
            <p:cNvPicPr>
              <a:picLocks noChangeAspect="1"/>
            </p:cNvPicPr>
            <p:nvPr userDrawn="1"/>
          </p:nvPicPr>
          <p:blipFill>
            <a:blip>
              <a:extLst>
                <a:ext uri="{96DAC541-7B7A-43D3-8B79-37D633B846F1}">
                  <asvg:svgBlip xmlns:asvg="http://schemas.microsoft.com/office/drawing/2016/SVG/main" r:embed="rId5"/>
                </a:ext>
              </a:extLst>
            </a:blip>
            <a:srcRect l="-166" t="51076" r="89465"/>
            <a:stretch/>
          </p:blipFill>
          <p:spPr>
            <a:xfrm rot="10800000">
              <a:off x="-1" y="5363786"/>
              <a:ext cx="326831" cy="1494214"/>
            </a:xfrm>
            <a:prstGeom prst="rect">
              <a:avLst/>
            </a:prstGeom>
          </p:spPr>
        </p:pic>
        <p:pic>
          <p:nvPicPr>
            <p:cNvPr id="11" name="Graphic 10">
              <a:extLst>
                <a:ext uri="{FF2B5EF4-FFF2-40B4-BE49-F238E27FC236}">
                  <a16:creationId xmlns:a16="http://schemas.microsoft.com/office/drawing/2014/main" id="{998A31C5-0ED0-F690-82B3-C814DFD02F2A}"/>
                </a:ext>
              </a:extLst>
            </p:cNvPr>
            <p:cNvPicPr>
              <a:picLocks noChangeAspect="1"/>
            </p:cNvPicPr>
            <p:nvPr userDrawn="1"/>
          </p:nvPicPr>
          <p:blipFill>
            <a:blip>
              <a:extLst>
                <a:ext uri="{96DAC541-7B7A-43D3-8B79-37D633B846F1}">
                  <asvg:svgBlip xmlns:asvg="http://schemas.microsoft.com/office/drawing/2016/SVG/main" r:embed="rId5"/>
                </a:ext>
              </a:extLst>
            </a:blip>
            <a:srcRect l="39445" r="1"/>
            <a:stretch/>
          </p:blipFill>
          <p:spPr>
            <a:xfrm>
              <a:off x="-2" y="2308252"/>
              <a:ext cx="1849373" cy="3054096"/>
            </a:xfrm>
            <a:prstGeom prst="rect">
              <a:avLst/>
            </a:prstGeom>
          </p:spPr>
        </p:pic>
        <p:pic>
          <p:nvPicPr>
            <p:cNvPr id="12" name="Graphic 11">
              <a:extLst>
                <a:ext uri="{FF2B5EF4-FFF2-40B4-BE49-F238E27FC236}">
                  <a16:creationId xmlns:a16="http://schemas.microsoft.com/office/drawing/2014/main" id="{0A72AE43-265D-068A-3A64-21F44F212053}"/>
                </a:ext>
              </a:extLst>
            </p:cNvPr>
            <p:cNvPicPr>
              <a:picLocks noChangeAspect="1"/>
            </p:cNvPicPr>
            <p:nvPr userDrawn="1"/>
          </p:nvPicPr>
          <p:blipFill>
            <a:blip>
              <a:extLst>
                <a:ext uri="{96DAC541-7B7A-43D3-8B79-37D633B846F1}">
                  <asvg:svgBlip xmlns:asvg="http://schemas.microsoft.com/office/drawing/2016/SVG/main" r:embed="rId6"/>
                </a:ext>
              </a:extLst>
            </a:blip>
            <a:srcRect t="50818"/>
            <a:stretch/>
          </p:blipFill>
          <p:spPr>
            <a:xfrm rot="10800000">
              <a:off x="8008419" y="5358035"/>
              <a:ext cx="2290572" cy="1502047"/>
            </a:xfrm>
            <a:prstGeom prst="rect">
              <a:avLst/>
            </a:prstGeom>
          </p:spPr>
        </p:pic>
      </p:grpSp>
      <p:pic>
        <p:nvPicPr>
          <p:cNvPr id="18" name="Graphic 17">
            <a:extLst>
              <a:ext uri="{FF2B5EF4-FFF2-40B4-BE49-F238E27FC236}">
                <a16:creationId xmlns:a16="http://schemas.microsoft.com/office/drawing/2014/main" id="{9BE0204E-1F9E-CBD9-B8CA-6BDE1014C413}"/>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322065" y="2308252"/>
            <a:ext cx="11492546" cy="3054096"/>
          </a:xfrm>
          <a:prstGeom prst="rect">
            <a:avLst/>
          </a:prstGeom>
        </p:spPr>
      </p:pic>
      <p:sp>
        <p:nvSpPr>
          <p:cNvPr id="8" name="Title 1">
            <a:extLst>
              <a:ext uri="{FF2B5EF4-FFF2-40B4-BE49-F238E27FC236}">
                <a16:creationId xmlns:a16="http://schemas.microsoft.com/office/drawing/2014/main" id="{BC99D52D-E59A-E612-6675-B6820496A354}"/>
              </a:ext>
            </a:extLst>
          </p:cNvPr>
          <p:cNvSpPr>
            <a:spLocks noGrp="1"/>
          </p:cNvSpPr>
          <p:nvPr userDrawn="1">
            <p:ph type="title"/>
          </p:nvPr>
        </p:nvSpPr>
        <p:spPr>
          <a:xfrm>
            <a:off x="381001" y="342900"/>
            <a:ext cx="10681469"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33" name="Text Placeholder 32">
            <a:extLst>
              <a:ext uri="{FF2B5EF4-FFF2-40B4-BE49-F238E27FC236}">
                <a16:creationId xmlns:a16="http://schemas.microsoft.com/office/drawing/2014/main" id="{17859A4A-DC48-A9DD-4EB2-F3E200DFA0FC}"/>
              </a:ext>
            </a:extLst>
          </p:cNvPr>
          <p:cNvSpPr>
            <a:spLocks noGrp="1"/>
          </p:cNvSpPr>
          <p:nvPr userDrawn="1">
            <p:ph type="body" sz="quarter" idx="11"/>
          </p:nvPr>
        </p:nvSpPr>
        <p:spPr>
          <a:xfrm>
            <a:off x="1067083" y="2815498"/>
            <a:ext cx="10050068" cy="2033152"/>
          </a:xfrm>
          <a:prstGeom prst="rect">
            <a:avLst/>
          </a:prstGeom>
        </p:spPr>
        <p:txBody>
          <a:bodyPr lIns="0" tIns="0" rIns="0" bIns="0" anchor="ctr"/>
          <a:lstStyle>
            <a:lvl1pPr marL="0" indent="0" algn="ctr">
              <a:lnSpc>
                <a:spcPct val="100000"/>
              </a:lnSpc>
              <a:buNone/>
              <a:defRPr sz="3200" b="0">
                <a:solidFill>
                  <a:schemeClr val="tx2"/>
                </a:solidFill>
              </a:defRPr>
            </a:lvl1pPr>
          </a:lstStyle>
          <a:p>
            <a:pPr marL="0" marR="0" lvl="0" indent="0" algn="ctr" defTabSz="91445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47" name="Content Placeholder 2">
            <a:extLst>
              <a:ext uri="{FF2B5EF4-FFF2-40B4-BE49-F238E27FC236}">
                <a16:creationId xmlns:a16="http://schemas.microsoft.com/office/drawing/2014/main" id="{6A69ACFA-1291-F935-5D3B-A78161C0F1B1}"/>
              </a:ext>
            </a:extLst>
          </p:cNvPr>
          <p:cNvSpPr>
            <a:spLocks noGrp="1"/>
          </p:cNvSpPr>
          <p:nvPr userDrawn="1">
            <p:ph idx="10"/>
          </p:nvPr>
        </p:nvSpPr>
        <p:spPr>
          <a:xfrm>
            <a:off x="385486" y="1428750"/>
            <a:ext cx="10545325" cy="801363"/>
          </a:xfrm>
          <a:prstGeom prst="rect">
            <a:avLst/>
          </a:prstGeom>
        </p:spPr>
        <p:txBody>
          <a:bodyPr lIns="0" tIns="0" rIns="0" bIns="0"/>
          <a:lstStyle>
            <a:lvl1pPr marL="0" indent="0">
              <a:lnSpc>
                <a:spcPct val="100000"/>
              </a:lnSpc>
              <a:spcBef>
                <a:spcPts val="1200"/>
              </a:spcBef>
              <a:buClr>
                <a:srgbClr val="808080"/>
              </a:buClr>
              <a:buFont typeface="Arial" panose="020B0604020202020204" pitchFamily="34" charset="0"/>
              <a:buNone/>
              <a:defRPr sz="1800">
                <a:solidFill>
                  <a:schemeClr val="tx2"/>
                </a:solidFill>
                <a:latin typeface="Arial" panose="020B0604020202020204" pitchFamily="34" charset="0"/>
              </a:defRPr>
            </a:lvl1pPr>
            <a:lvl2pPr marL="685838" indent="-228612">
              <a:lnSpc>
                <a:spcPct val="100000"/>
              </a:lnSpc>
              <a:spcBef>
                <a:spcPts val="600"/>
              </a:spcBef>
              <a:buClr>
                <a:srgbClr val="808080"/>
              </a:buClr>
              <a:buFont typeface="Arial" panose="020B0604020202020204" pitchFamily="34" charset="0"/>
              <a:buChar char="–"/>
              <a:defRPr sz="1600">
                <a:solidFill>
                  <a:schemeClr val="bg2"/>
                </a:solidFill>
                <a:latin typeface="Arial" panose="020B0604020202020204" pitchFamily="34" charset="0"/>
              </a:defRPr>
            </a:lvl2pPr>
            <a:lvl3pPr marL="1066858" indent="-152408">
              <a:lnSpc>
                <a:spcPct val="100000"/>
              </a:lnSpc>
              <a:spcBef>
                <a:spcPts val="600"/>
              </a:spcBef>
              <a:buClr>
                <a:srgbClr val="808080"/>
              </a:buClr>
              <a:buFont typeface="Arial" panose="020B0604020202020204" pitchFamily="34" charset="0"/>
              <a:buChar char="▪"/>
              <a:defRPr sz="1200">
                <a:solidFill>
                  <a:schemeClr val="bg2"/>
                </a:solidFill>
                <a:latin typeface="Arial" panose="020B0604020202020204" pitchFamily="34" charset="0"/>
              </a:defRPr>
            </a:lvl3pPr>
            <a:lvl4pPr marL="1600288" indent="-228612">
              <a:lnSpc>
                <a:spcPct val="100000"/>
              </a:lnSpc>
              <a:spcBef>
                <a:spcPts val="400"/>
              </a:spcBef>
              <a:buClr>
                <a:schemeClr val="bg1">
                  <a:lumMod val="60000"/>
                  <a:lumOff val="40000"/>
                </a:schemeClr>
              </a:buClr>
              <a:buFont typeface="Arial" panose="020B0604020202020204" pitchFamily="34" charset="0"/>
              <a:buChar char="•"/>
              <a:defRPr sz="1200"/>
            </a:lvl4pPr>
            <a:lvl5pPr marL="2057514" indent="-228612">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p:txBody>
      </p:sp>
      <p:pic>
        <p:nvPicPr>
          <p:cNvPr id="14" name="Picture 13">
            <a:extLst>
              <a:ext uri="{FF2B5EF4-FFF2-40B4-BE49-F238E27FC236}">
                <a16:creationId xmlns:a16="http://schemas.microsoft.com/office/drawing/2014/main" id="{F6045A96-6BD5-9C42-FB57-5ADA69877840}"/>
              </a:ext>
            </a:extLst>
          </p:cNvPr>
          <p:cNvPicPr>
            <a:picLocks noChangeAspect="1"/>
          </p:cNvPicPr>
          <p:nvPr userDrawn="1"/>
        </p:nvPicPr>
        <p:blipFill>
          <a:blip r:embed="rId8"/>
          <a:srcRect/>
          <a:stretch/>
        </p:blipFill>
        <p:spPr>
          <a:xfrm>
            <a:off x="10403079" y="6452917"/>
            <a:ext cx="1438656" cy="184678"/>
          </a:xfrm>
          <a:prstGeom prst="rect">
            <a:avLst/>
          </a:prstGeom>
        </p:spPr>
      </p:pic>
    </p:spTree>
    <p:extLst>
      <p:ext uri="{BB962C8B-B14F-4D97-AF65-F5344CB8AC3E}">
        <p14:creationId xmlns:p14="http://schemas.microsoft.com/office/powerpoint/2010/main" val="2296807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259368329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TW 2 Callouts Horizontal">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70B0438E-3966-B9A8-FC68-889BA2D6B21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1474" y="2310098"/>
            <a:ext cx="5746272" cy="3054096"/>
          </a:xfrm>
          <a:prstGeom prst="rect">
            <a:avLst/>
          </a:prstGeom>
        </p:spPr>
      </p:pic>
      <p:pic>
        <p:nvPicPr>
          <p:cNvPr id="21" name="Graphic 20">
            <a:extLst>
              <a:ext uri="{FF2B5EF4-FFF2-40B4-BE49-F238E27FC236}">
                <a16:creationId xmlns:a16="http://schemas.microsoft.com/office/drawing/2014/main" id="{29FCE70D-8F8D-FF86-7801-4A24B84D4CE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65991" y="2310098"/>
            <a:ext cx="5746272" cy="3054096"/>
          </a:xfrm>
          <a:prstGeom prst="rect">
            <a:avLst/>
          </a:prstGeom>
        </p:spPr>
      </p:pic>
      <p:grpSp>
        <p:nvGrpSpPr>
          <p:cNvPr id="7" name="Group 6">
            <a:extLst>
              <a:ext uri="{FF2B5EF4-FFF2-40B4-BE49-F238E27FC236}">
                <a16:creationId xmlns:a16="http://schemas.microsoft.com/office/drawing/2014/main" id="{16127B5A-DBFB-B139-78E2-5027280E363C}"/>
              </a:ext>
            </a:extLst>
          </p:cNvPr>
          <p:cNvGrpSpPr/>
          <p:nvPr userDrawn="1"/>
        </p:nvGrpSpPr>
        <p:grpSpPr>
          <a:xfrm>
            <a:off x="-2" y="-1"/>
            <a:ext cx="12194269" cy="6858001"/>
            <a:chOff x="-2" y="-1"/>
            <a:chExt cx="12194269" cy="6858001"/>
          </a:xfrm>
        </p:grpSpPr>
        <p:pic>
          <p:nvPicPr>
            <p:cNvPr id="8" name="Graphic 7">
              <a:extLst>
                <a:ext uri="{FF2B5EF4-FFF2-40B4-BE49-F238E27FC236}">
                  <a16:creationId xmlns:a16="http://schemas.microsoft.com/office/drawing/2014/main" id="{05C7B61E-946A-ECE7-9C11-8BC3C9FCB9F8}"/>
                </a:ext>
              </a:extLst>
            </p:cNvPr>
            <p:cNvPicPr>
              <a:picLocks noChangeAspect="1"/>
            </p:cNvPicPr>
            <p:nvPr userDrawn="1"/>
          </p:nvPicPr>
          <p:blipFill>
            <a:blip>
              <a:extLst>
                <a:ext uri="{96DAC541-7B7A-43D3-8B79-37D633B846F1}">
                  <asvg:svgBlip xmlns:asvg="http://schemas.microsoft.com/office/drawing/2016/SVG/main" r:embed="rId3"/>
                </a:ext>
              </a:extLst>
            </a:blip>
            <a:srcRect r="10370" b="50818"/>
            <a:stretch/>
          </p:blipFill>
          <p:spPr>
            <a:xfrm>
              <a:off x="8770251" y="5355953"/>
              <a:ext cx="3421749" cy="1502047"/>
            </a:xfrm>
            <a:prstGeom prst="rect">
              <a:avLst/>
            </a:prstGeom>
          </p:spPr>
        </p:pic>
        <p:pic>
          <p:nvPicPr>
            <p:cNvPr id="9" name="Graphic 8">
              <a:extLst>
                <a:ext uri="{FF2B5EF4-FFF2-40B4-BE49-F238E27FC236}">
                  <a16:creationId xmlns:a16="http://schemas.microsoft.com/office/drawing/2014/main" id="{B63F1DFD-84FC-627E-69C6-98281CE781C0}"/>
                </a:ext>
              </a:extLst>
            </p:cNvPr>
            <p:cNvPicPr>
              <a:picLocks noChangeAspect="1"/>
            </p:cNvPicPr>
            <p:nvPr userDrawn="1"/>
          </p:nvPicPr>
          <p:blipFill>
            <a:blip>
              <a:extLst>
                <a:ext uri="{96DAC541-7B7A-43D3-8B79-37D633B846F1}">
                  <asvg:svgBlip xmlns:asvg="http://schemas.microsoft.com/office/drawing/2016/SVG/main" r:embed="rId4"/>
                </a:ext>
              </a:extLst>
            </a:blip>
            <a:srcRect l="37662"/>
            <a:stretch/>
          </p:blipFill>
          <p:spPr>
            <a:xfrm rot="10800000">
              <a:off x="10288132" y="2308253"/>
              <a:ext cx="1903868" cy="3054096"/>
            </a:xfrm>
            <a:prstGeom prst="rect">
              <a:avLst/>
            </a:prstGeom>
          </p:spPr>
        </p:pic>
        <p:pic>
          <p:nvPicPr>
            <p:cNvPr id="13" name="Graphic 12">
              <a:extLst>
                <a:ext uri="{FF2B5EF4-FFF2-40B4-BE49-F238E27FC236}">
                  <a16:creationId xmlns:a16="http://schemas.microsoft.com/office/drawing/2014/main" id="{81CB6AD3-2579-39C6-98A4-5244C240FA92}"/>
                </a:ext>
              </a:extLst>
            </p:cNvPr>
            <p:cNvPicPr>
              <a:picLocks noChangeAspect="1"/>
            </p:cNvPicPr>
            <p:nvPr userDrawn="1"/>
          </p:nvPicPr>
          <p:blipFill>
            <a:blip>
              <a:extLst>
                <a:ext uri="{96DAC541-7B7A-43D3-8B79-37D633B846F1}">
                  <asvg:svgBlip xmlns:asvg="http://schemas.microsoft.com/office/drawing/2016/SVG/main" r:embed="rId5"/>
                </a:ext>
              </a:extLst>
            </a:blip>
            <a:srcRect l="50127" b="24423"/>
            <a:stretch/>
          </p:blipFill>
          <p:spPr>
            <a:xfrm rot="10800000">
              <a:off x="11051875" y="-1"/>
              <a:ext cx="1142392" cy="2308195"/>
            </a:xfrm>
            <a:prstGeom prst="rect">
              <a:avLst/>
            </a:prstGeom>
          </p:spPr>
        </p:pic>
        <p:pic>
          <p:nvPicPr>
            <p:cNvPr id="14" name="Graphic 13">
              <a:extLst>
                <a:ext uri="{FF2B5EF4-FFF2-40B4-BE49-F238E27FC236}">
                  <a16:creationId xmlns:a16="http://schemas.microsoft.com/office/drawing/2014/main" id="{751641E7-1E4F-544A-BD79-3087CA782D2A}"/>
                </a:ext>
              </a:extLst>
            </p:cNvPr>
            <p:cNvPicPr>
              <a:picLocks noChangeAspect="1"/>
            </p:cNvPicPr>
            <p:nvPr userDrawn="1"/>
          </p:nvPicPr>
          <p:blipFill>
            <a:blip>
              <a:extLst>
                <a:ext uri="{96DAC541-7B7A-43D3-8B79-37D633B846F1}">
                  <asvg:svgBlip xmlns:asvg="http://schemas.microsoft.com/office/drawing/2016/SVG/main" r:embed="rId4"/>
                </a:ext>
              </a:extLst>
            </a:blip>
            <a:srcRect t="24562" r="87662"/>
            <a:stretch/>
          </p:blipFill>
          <p:spPr>
            <a:xfrm>
              <a:off x="11815180" y="4312"/>
              <a:ext cx="376820" cy="2303940"/>
            </a:xfrm>
            <a:prstGeom prst="rect">
              <a:avLst/>
            </a:prstGeom>
          </p:spPr>
        </p:pic>
        <p:pic>
          <p:nvPicPr>
            <p:cNvPr id="15" name="Graphic 14">
              <a:extLst>
                <a:ext uri="{FF2B5EF4-FFF2-40B4-BE49-F238E27FC236}">
                  <a16:creationId xmlns:a16="http://schemas.microsoft.com/office/drawing/2014/main" id="{C3C6E3F4-9679-F436-DB5C-73E9DEF71BCA}"/>
                </a:ext>
              </a:extLst>
            </p:cNvPr>
            <p:cNvPicPr>
              <a:picLocks noChangeAspect="1"/>
            </p:cNvPicPr>
            <p:nvPr userDrawn="1"/>
          </p:nvPicPr>
          <p:blipFill>
            <a:blip>
              <a:extLst>
                <a:ext uri="{96DAC541-7B7A-43D3-8B79-37D633B846F1}">
                  <asvg:svgBlip xmlns:asvg="http://schemas.microsoft.com/office/drawing/2016/SVG/main" r:embed="rId4"/>
                </a:ext>
              </a:extLst>
            </a:blip>
            <a:srcRect l="82236"/>
            <a:stretch/>
          </p:blipFill>
          <p:spPr>
            <a:xfrm rot="10800000">
              <a:off x="11649488" y="2303939"/>
              <a:ext cx="542512" cy="3054096"/>
            </a:xfrm>
            <a:prstGeom prst="rect">
              <a:avLst/>
            </a:prstGeom>
          </p:spPr>
        </p:pic>
        <p:pic>
          <p:nvPicPr>
            <p:cNvPr id="16" name="Graphic 15">
              <a:extLst>
                <a:ext uri="{FF2B5EF4-FFF2-40B4-BE49-F238E27FC236}">
                  <a16:creationId xmlns:a16="http://schemas.microsoft.com/office/drawing/2014/main" id="{EBB6ADAE-0196-576A-4021-80C9268328FE}"/>
                </a:ext>
              </a:extLst>
            </p:cNvPr>
            <p:cNvPicPr>
              <a:picLocks noChangeAspect="1"/>
            </p:cNvPicPr>
            <p:nvPr userDrawn="1"/>
          </p:nvPicPr>
          <p:blipFill>
            <a:blip>
              <a:extLst>
                <a:ext uri="{96DAC541-7B7A-43D3-8B79-37D633B846F1}">
                  <asvg:svgBlip xmlns:asvg="http://schemas.microsoft.com/office/drawing/2016/SVG/main" r:embed="rId6"/>
                </a:ext>
              </a:extLst>
            </a:blip>
            <a:srcRect l="-166" t="51076" r="89465"/>
            <a:stretch/>
          </p:blipFill>
          <p:spPr>
            <a:xfrm rot="10800000">
              <a:off x="-1" y="5363786"/>
              <a:ext cx="326831" cy="1494214"/>
            </a:xfrm>
            <a:prstGeom prst="rect">
              <a:avLst/>
            </a:prstGeom>
          </p:spPr>
        </p:pic>
        <p:pic>
          <p:nvPicPr>
            <p:cNvPr id="17" name="Graphic 16">
              <a:extLst>
                <a:ext uri="{FF2B5EF4-FFF2-40B4-BE49-F238E27FC236}">
                  <a16:creationId xmlns:a16="http://schemas.microsoft.com/office/drawing/2014/main" id="{2E81F74A-0FD1-1E7B-4A62-E4FAB952C564}"/>
                </a:ext>
              </a:extLst>
            </p:cNvPr>
            <p:cNvPicPr>
              <a:picLocks noChangeAspect="1"/>
            </p:cNvPicPr>
            <p:nvPr userDrawn="1"/>
          </p:nvPicPr>
          <p:blipFill>
            <a:blip>
              <a:extLst>
                <a:ext uri="{96DAC541-7B7A-43D3-8B79-37D633B846F1}">
                  <asvg:svgBlip xmlns:asvg="http://schemas.microsoft.com/office/drawing/2016/SVG/main" r:embed="rId6"/>
                </a:ext>
              </a:extLst>
            </a:blip>
            <a:srcRect l="39445" r="1"/>
            <a:stretch/>
          </p:blipFill>
          <p:spPr>
            <a:xfrm>
              <a:off x="-2" y="2308252"/>
              <a:ext cx="1849373" cy="3054096"/>
            </a:xfrm>
            <a:prstGeom prst="rect">
              <a:avLst/>
            </a:prstGeom>
          </p:spPr>
        </p:pic>
        <p:pic>
          <p:nvPicPr>
            <p:cNvPr id="19" name="Graphic 18">
              <a:extLst>
                <a:ext uri="{FF2B5EF4-FFF2-40B4-BE49-F238E27FC236}">
                  <a16:creationId xmlns:a16="http://schemas.microsoft.com/office/drawing/2014/main" id="{25CD34D5-B9C3-C291-C14E-EB2FB04B6FFC}"/>
                </a:ext>
              </a:extLst>
            </p:cNvPr>
            <p:cNvPicPr>
              <a:picLocks noChangeAspect="1"/>
            </p:cNvPicPr>
            <p:nvPr userDrawn="1"/>
          </p:nvPicPr>
          <p:blipFill>
            <a:blip>
              <a:extLst>
                <a:ext uri="{96DAC541-7B7A-43D3-8B79-37D633B846F1}">
                  <asvg:svgBlip xmlns:asvg="http://schemas.microsoft.com/office/drawing/2016/SVG/main" r:embed="rId7"/>
                </a:ext>
              </a:extLst>
            </a:blip>
            <a:srcRect t="50818"/>
            <a:stretch/>
          </p:blipFill>
          <p:spPr>
            <a:xfrm rot="10800000">
              <a:off x="8008419" y="5355953"/>
              <a:ext cx="2290572" cy="1502047"/>
            </a:xfrm>
            <a:prstGeom prst="rect">
              <a:avLst/>
            </a:prstGeom>
          </p:spPr>
        </p:pic>
      </p:grpSp>
      <p:sp>
        <p:nvSpPr>
          <p:cNvPr id="33" name="Text Placeholder 32">
            <a:extLst>
              <a:ext uri="{FF2B5EF4-FFF2-40B4-BE49-F238E27FC236}">
                <a16:creationId xmlns:a16="http://schemas.microsoft.com/office/drawing/2014/main" id="{17859A4A-DC48-A9DD-4EB2-F3E200DFA0FC}"/>
              </a:ext>
            </a:extLst>
          </p:cNvPr>
          <p:cNvSpPr>
            <a:spLocks noGrp="1"/>
          </p:cNvSpPr>
          <p:nvPr>
            <p:ph type="body" sz="quarter" idx="11"/>
          </p:nvPr>
        </p:nvSpPr>
        <p:spPr>
          <a:xfrm>
            <a:off x="1001343" y="2816910"/>
            <a:ext cx="4386533" cy="2033152"/>
          </a:xfrm>
          <a:prstGeom prst="rect">
            <a:avLst/>
          </a:prstGeom>
        </p:spPr>
        <p:txBody>
          <a:bodyPr lIns="0" tIns="0" rIns="0" bIns="0" anchor="ctr"/>
          <a:lstStyle>
            <a:lvl1pPr marL="0" indent="0" algn="ctr">
              <a:lnSpc>
                <a:spcPct val="100000"/>
              </a:lnSpc>
              <a:buNone/>
              <a:defRPr sz="2400" b="0">
                <a:solidFill>
                  <a:schemeClr val="tx2"/>
                </a:solidFill>
              </a:defRPr>
            </a:lvl1pPr>
          </a:lstStyle>
          <a:p>
            <a:pPr marL="0" marR="0" lvl="0" indent="0" algn="ctr" defTabSz="91445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6" name="Text Placeholder 32">
            <a:extLst>
              <a:ext uri="{FF2B5EF4-FFF2-40B4-BE49-F238E27FC236}">
                <a16:creationId xmlns:a16="http://schemas.microsoft.com/office/drawing/2014/main" id="{3A659E8D-3CC5-9F42-2A0B-A5F801BEE3B2}"/>
              </a:ext>
            </a:extLst>
          </p:cNvPr>
          <p:cNvSpPr>
            <a:spLocks noGrp="1"/>
          </p:cNvSpPr>
          <p:nvPr>
            <p:ph type="body" sz="quarter" idx="12"/>
          </p:nvPr>
        </p:nvSpPr>
        <p:spPr>
          <a:xfrm>
            <a:off x="6745860" y="2816910"/>
            <a:ext cx="4386533" cy="2033152"/>
          </a:xfrm>
          <a:prstGeom prst="rect">
            <a:avLst/>
          </a:prstGeom>
        </p:spPr>
        <p:txBody>
          <a:bodyPr lIns="0" tIns="0" rIns="0" bIns="0" anchor="ctr"/>
          <a:lstStyle>
            <a:lvl1pPr marL="0" indent="0" algn="ctr">
              <a:lnSpc>
                <a:spcPct val="100000"/>
              </a:lnSpc>
              <a:buNone/>
              <a:defRPr sz="2400" b="0">
                <a:solidFill>
                  <a:schemeClr val="tx2"/>
                </a:solidFill>
              </a:defRPr>
            </a:lvl1pPr>
          </a:lstStyle>
          <a:p>
            <a:pPr marL="0" marR="0" lvl="0" indent="0" algn="ctr" defTabSz="91445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1" name="Title 1">
            <a:extLst>
              <a:ext uri="{FF2B5EF4-FFF2-40B4-BE49-F238E27FC236}">
                <a16:creationId xmlns:a16="http://schemas.microsoft.com/office/drawing/2014/main" id="{7FE28F57-DBDC-BA51-641E-76450D7CA29D}"/>
              </a:ext>
            </a:extLst>
          </p:cNvPr>
          <p:cNvSpPr>
            <a:spLocks noGrp="1"/>
          </p:cNvSpPr>
          <p:nvPr>
            <p:ph type="title"/>
          </p:nvPr>
        </p:nvSpPr>
        <p:spPr>
          <a:xfrm>
            <a:off x="381001" y="342900"/>
            <a:ext cx="10681469"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2">
            <a:extLst>
              <a:ext uri="{FF2B5EF4-FFF2-40B4-BE49-F238E27FC236}">
                <a16:creationId xmlns:a16="http://schemas.microsoft.com/office/drawing/2014/main" id="{05F145CB-2DB5-AB94-A315-DA9302B9B5B9}"/>
              </a:ext>
            </a:extLst>
          </p:cNvPr>
          <p:cNvSpPr>
            <a:spLocks noGrp="1"/>
          </p:cNvSpPr>
          <p:nvPr>
            <p:ph idx="10"/>
          </p:nvPr>
        </p:nvSpPr>
        <p:spPr>
          <a:xfrm>
            <a:off x="385486" y="1428750"/>
            <a:ext cx="10545325" cy="801363"/>
          </a:xfrm>
          <a:prstGeom prst="rect">
            <a:avLst/>
          </a:prstGeom>
        </p:spPr>
        <p:txBody>
          <a:bodyPr lIns="0" tIns="0" rIns="0" bIns="0"/>
          <a:lstStyle>
            <a:lvl1pPr marL="0" indent="0">
              <a:lnSpc>
                <a:spcPct val="100000"/>
              </a:lnSpc>
              <a:spcBef>
                <a:spcPts val="1200"/>
              </a:spcBef>
              <a:buClr>
                <a:srgbClr val="808080"/>
              </a:buClr>
              <a:buFont typeface="Arial" panose="020B0604020202020204" pitchFamily="34" charset="0"/>
              <a:buNone/>
              <a:defRPr sz="1800">
                <a:solidFill>
                  <a:schemeClr val="tx2"/>
                </a:solidFill>
                <a:latin typeface="Arial" panose="020B0604020202020204" pitchFamily="34" charset="0"/>
              </a:defRPr>
            </a:lvl1pPr>
            <a:lvl2pPr marL="685838" indent="-228612">
              <a:lnSpc>
                <a:spcPct val="100000"/>
              </a:lnSpc>
              <a:spcBef>
                <a:spcPts val="600"/>
              </a:spcBef>
              <a:buClr>
                <a:srgbClr val="808080"/>
              </a:buClr>
              <a:buFont typeface="Arial" panose="020B0604020202020204" pitchFamily="34" charset="0"/>
              <a:buChar char="–"/>
              <a:defRPr sz="1600">
                <a:solidFill>
                  <a:schemeClr val="bg2"/>
                </a:solidFill>
                <a:latin typeface="Arial" panose="020B0604020202020204" pitchFamily="34" charset="0"/>
              </a:defRPr>
            </a:lvl2pPr>
            <a:lvl3pPr marL="1066858" indent="-152408">
              <a:lnSpc>
                <a:spcPct val="100000"/>
              </a:lnSpc>
              <a:spcBef>
                <a:spcPts val="600"/>
              </a:spcBef>
              <a:buClr>
                <a:srgbClr val="808080"/>
              </a:buClr>
              <a:buFont typeface="Arial" panose="020B0604020202020204" pitchFamily="34" charset="0"/>
              <a:buChar char="▪"/>
              <a:defRPr sz="1200">
                <a:solidFill>
                  <a:schemeClr val="bg2"/>
                </a:solidFill>
                <a:latin typeface="Arial" panose="020B0604020202020204" pitchFamily="34" charset="0"/>
              </a:defRPr>
            </a:lvl3pPr>
            <a:lvl4pPr marL="1600288" indent="-228612">
              <a:lnSpc>
                <a:spcPct val="100000"/>
              </a:lnSpc>
              <a:spcBef>
                <a:spcPts val="400"/>
              </a:spcBef>
              <a:buClr>
                <a:schemeClr val="bg1">
                  <a:lumMod val="60000"/>
                  <a:lumOff val="40000"/>
                </a:schemeClr>
              </a:buClr>
              <a:buFont typeface="Arial" panose="020B0604020202020204" pitchFamily="34" charset="0"/>
              <a:buChar char="•"/>
              <a:defRPr sz="1200"/>
            </a:lvl4pPr>
            <a:lvl5pPr marL="2057514" indent="-228612">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p:txBody>
      </p:sp>
      <p:pic>
        <p:nvPicPr>
          <p:cNvPr id="2" name="Picture 1">
            <a:extLst>
              <a:ext uri="{FF2B5EF4-FFF2-40B4-BE49-F238E27FC236}">
                <a16:creationId xmlns:a16="http://schemas.microsoft.com/office/drawing/2014/main" id="{737EFD36-15E3-0396-1A50-2559E0E83B0E}"/>
              </a:ext>
            </a:extLst>
          </p:cNvPr>
          <p:cNvPicPr>
            <a:picLocks noChangeAspect="1"/>
          </p:cNvPicPr>
          <p:nvPr userDrawn="1"/>
        </p:nvPicPr>
        <p:blipFill>
          <a:blip r:embed="rId8"/>
          <a:srcRect/>
          <a:stretch/>
        </p:blipFill>
        <p:spPr>
          <a:xfrm>
            <a:off x="10403079" y="6452917"/>
            <a:ext cx="1438656" cy="184678"/>
          </a:xfrm>
          <a:prstGeom prst="rect">
            <a:avLst/>
          </a:prstGeom>
        </p:spPr>
      </p:pic>
    </p:spTree>
    <p:extLst>
      <p:ext uri="{BB962C8B-B14F-4D97-AF65-F5344CB8AC3E}">
        <p14:creationId xmlns:p14="http://schemas.microsoft.com/office/powerpoint/2010/main" val="249540791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DTW 3 Callouts Horizontal">
    <p:spTree>
      <p:nvGrpSpPr>
        <p:cNvPr id="1" name=""/>
        <p:cNvGrpSpPr/>
        <p:nvPr/>
      </p:nvGrpSpPr>
      <p:grpSpPr>
        <a:xfrm>
          <a:off x="0" y="0"/>
          <a:ext cx="0" cy="0"/>
          <a:chOff x="0" y="0"/>
          <a:chExt cx="0" cy="0"/>
        </a:xfrm>
      </p:grpSpPr>
      <p:pic>
        <p:nvPicPr>
          <p:cNvPr id="29" name="Graphic 28">
            <a:extLst>
              <a:ext uri="{FF2B5EF4-FFF2-40B4-BE49-F238E27FC236}">
                <a16:creationId xmlns:a16="http://schemas.microsoft.com/office/drawing/2014/main" id="{5C345957-51FD-3F0E-CB61-4F505CC190D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96755" y="2309442"/>
            <a:ext cx="3816158" cy="3049842"/>
          </a:xfrm>
          <a:prstGeom prst="rect">
            <a:avLst/>
          </a:prstGeom>
        </p:spPr>
      </p:pic>
      <p:grpSp>
        <p:nvGrpSpPr>
          <p:cNvPr id="12" name="Group 11">
            <a:extLst>
              <a:ext uri="{FF2B5EF4-FFF2-40B4-BE49-F238E27FC236}">
                <a16:creationId xmlns:a16="http://schemas.microsoft.com/office/drawing/2014/main" id="{173B47AB-87BD-E92F-1DB2-9F3FA886F5A4}"/>
              </a:ext>
            </a:extLst>
          </p:cNvPr>
          <p:cNvGrpSpPr/>
          <p:nvPr userDrawn="1"/>
        </p:nvGrpSpPr>
        <p:grpSpPr>
          <a:xfrm>
            <a:off x="-2" y="-1"/>
            <a:ext cx="12194269" cy="6858001"/>
            <a:chOff x="-2" y="-1"/>
            <a:chExt cx="12194269" cy="6858001"/>
          </a:xfrm>
        </p:grpSpPr>
        <p:pic>
          <p:nvPicPr>
            <p:cNvPr id="13" name="Graphic 12">
              <a:extLst>
                <a:ext uri="{FF2B5EF4-FFF2-40B4-BE49-F238E27FC236}">
                  <a16:creationId xmlns:a16="http://schemas.microsoft.com/office/drawing/2014/main" id="{EFF9842E-CE20-50C6-0F99-CCA88114BFB9}"/>
                </a:ext>
              </a:extLst>
            </p:cNvPr>
            <p:cNvPicPr>
              <a:picLocks noChangeAspect="1"/>
            </p:cNvPicPr>
            <p:nvPr userDrawn="1"/>
          </p:nvPicPr>
          <p:blipFill>
            <a:blip>
              <a:extLst>
                <a:ext uri="{96DAC541-7B7A-43D3-8B79-37D633B846F1}">
                  <asvg:svgBlip xmlns:asvg="http://schemas.microsoft.com/office/drawing/2016/SVG/main" r:embed="rId3"/>
                </a:ext>
              </a:extLst>
            </a:blip>
            <a:srcRect r="10370" b="50818"/>
            <a:stretch/>
          </p:blipFill>
          <p:spPr>
            <a:xfrm>
              <a:off x="8770251" y="5355953"/>
              <a:ext cx="3421749" cy="1502047"/>
            </a:xfrm>
            <a:prstGeom prst="rect">
              <a:avLst/>
            </a:prstGeom>
          </p:spPr>
        </p:pic>
        <p:pic>
          <p:nvPicPr>
            <p:cNvPr id="15" name="Graphic 14">
              <a:extLst>
                <a:ext uri="{FF2B5EF4-FFF2-40B4-BE49-F238E27FC236}">
                  <a16:creationId xmlns:a16="http://schemas.microsoft.com/office/drawing/2014/main" id="{6951A1FC-7B87-0605-F380-4FC2FBAF83CA}"/>
                </a:ext>
              </a:extLst>
            </p:cNvPr>
            <p:cNvPicPr>
              <a:picLocks noChangeAspect="1"/>
            </p:cNvPicPr>
            <p:nvPr userDrawn="1"/>
          </p:nvPicPr>
          <p:blipFill>
            <a:blip>
              <a:extLst>
                <a:ext uri="{96DAC541-7B7A-43D3-8B79-37D633B846F1}">
                  <asvg:svgBlip xmlns:asvg="http://schemas.microsoft.com/office/drawing/2016/SVG/main" r:embed="rId4"/>
                </a:ext>
              </a:extLst>
            </a:blip>
            <a:srcRect l="37662"/>
            <a:stretch/>
          </p:blipFill>
          <p:spPr>
            <a:xfrm rot="10800000">
              <a:off x="10288132" y="2308253"/>
              <a:ext cx="1903868" cy="3054096"/>
            </a:xfrm>
            <a:prstGeom prst="rect">
              <a:avLst/>
            </a:prstGeom>
          </p:spPr>
        </p:pic>
        <p:pic>
          <p:nvPicPr>
            <p:cNvPr id="17" name="Graphic 16">
              <a:extLst>
                <a:ext uri="{FF2B5EF4-FFF2-40B4-BE49-F238E27FC236}">
                  <a16:creationId xmlns:a16="http://schemas.microsoft.com/office/drawing/2014/main" id="{49969B0D-2882-1B89-D2FB-D8F08A8A3478}"/>
                </a:ext>
              </a:extLst>
            </p:cNvPr>
            <p:cNvPicPr>
              <a:picLocks noChangeAspect="1"/>
            </p:cNvPicPr>
            <p:nvPr userDrawn="1"/>
          </p:nvPicPr>
          <p:blipFill>
            <a:blip>
              <a:extLst>
                <a:ext uri="{96DAC541-7B7A-43D3-8B79-37D633B846F1}">
                  <asvg:svgBlip xmlns:asvg="http://schemas.microsoft.com/office/drawing/2016/SVG/main" r:embed="rId5"/>
                </a:ext>
              </a:extLst>
            </a:blip>
            <a:srcRect l="50127" b="24423"/>
            <a:stretch/>
          </p:blipFill>
          <p:spPr>
            <a:xfrm rot="10800000">
              <a:off x="11051875" y="-1"/>
              <a:ext cx="1142392" cy="2308195"/>
            </a:xfrm>
            <a:prstGeom prst="rect">
              <a:avLst/>
            </a:prstGeom>
          </p:spPr>
        </p:pic>
        <p:pic>
          <p:nvPicPr>
            <p:cNvPr id="19" name="Graphic 18">
              <a:extLst>
                <a:ext uri="{FF2B5EF4-FFF2-40B4-BE49-F238E27FC236}">
                  <a16:creationId xmlns:a16="http://schemas.microsoft.com/office/drawing/2014/main" id="{F0C3B398-89AB-ADCC-7120-3B07BE4B7E80}"/>
                </a:ext>
              </a:extLst>
            </p:cNvPr>
            <p:cNvPicPr>
              <a:picLocks noChangeAspect="1"/>
            </p:cNvPicPr>
            <p:nvPr userDrawn="1"/>
          </p:nvPicPr>
          <p:blipFill>
            <a:blip>
              <a:extLst>
                <a:ext uri="{96DAC541-7B7A-43D3-8B79-37D633B846F1}">
                  <asvg:svgBlip xmlns:asvg="http://schemas.microsoft.com/office/drawing/2016/SVG/main" r:embed="rId4"/>
                </a:ext>
              </a:extLst>
            </a:blip>
            <a:srcRect t="24562" r="87662"/>
            <a:stretch/>
          </p:blipFill>
          <p:spPr>
            <a:xfrm>
              <a:off x="11815180" y="4312"/>
              <a:ext cx="376820" cy="2303940"/>
            </a:xfrm>
            <a:prstGeom prst="rect">
              <a:avLst/>
            </a:prstGeom>
          </p:spPr>
        </p:pic>
        <p:pic>
          <p:nvPicPr>
            <p:cNvPr id="20" name="Graphic 19">
              <a:extLst>
                <a:ext uri="{FF2B5EF4-FFF2-40B4-BE49-F238E27FC236}">
                  <a16:creationId xmlns:a16="http://schemas.microsoft.com/office/drawing/2014/main" id="{C3EFE0F2-7669-B1FB-1B73-F4CB0E21DC2C}"/>
                </a:ext>
              </a:extLst>
            </p:cNvPr>
            <p:cNvPicPr>
              <a:picLocks noChangeAspect="1"/>
            </p:cNvPicPr>
            <p:nvPr userDrawn="1"/>
          </p:nvPicPr>
          <p:blipFill>
            <a:blip>
              <a:extLst>
                <a:ext uri="{96DAC541-7B7A-43D3-8B79-37D633B846F1}">
                  <asvg:svgBlip xmlns:asvg="http://schemas.microsoft.com/office/drawing/2016/SVG/main" r:embed="rId4"/>
                </a:ext>
              </a:extLst>
            </a:blip>
            <a:srcRect l="82236"/>
            <a:stretch/>
          </p:blipFill>
          <p:spPr>
            <a:xfrm rot="10800000">
              <a:off x="11649488" y="2303939"/>
              <a:ext cx="542512" cy="3054096"/>
            </a:xfrm>
            <a:prstGeom prst="rect">
              <a:avLst/>
            </a:prstGeom>
          </p:spPr>
        </p:pic>
        <p:pic>
          <p:nvPicPr>
            <p:cNvPr id="26" name="Graphic 25">
              <a:extLst>
                <a:ext uri="{FF2B5EF4-FFF2-40B4-BE49-F238E27FC236}">
                  <a16:creationId xmlns:a16="http://schemas.microsoft.com/office/drawing/2014/main" id="{85C15785-25B6-A56F-81F5-F776C1CE1ABD}"/>
                </a:ext>
              </a:extLst>
            </p:cNvPr>
            <p:cNvPicPr>
              <a:picLocks noChangeAspect="1"/>
            </p:cNvPicPr>
            <p:nvPr userDrawn="1"/>
          </p:nvPicPr>
          <p:blipFill>
            <a:blip>
              <a:extLst>
                <a:ext uri="{96DAC541-7B7A-43D3-8B79-37D633B846F1}">
                  <asvg:svgBlip xmlns:asvg="http://schemas.microsoft.com/office/drawing/2016/SVG/main" r:embed="rId6"/>
                </a:ext>
              </a:extLst>
            </a:blip>
            <a:srcRect l="-166" t="51076" r="89465"/>
            <a:stretch/>
          </p:blipFill>
          <p:spPr>
            <a:xfrm rot="10800000">
              <a:off x="-1" y="5363786"/>
              <a:ext cx="326831" cy="1494214"/>
            </a:xfrm>
            <a:prstGeom prst="rect">
              <a:avLst/>
            </a:prstGeom>
          </p:spPr>
        </p:pic>
        <p:pic>
          <p:nvPicPr>
            <p:cNvPr id="27" name="Graphic 26">
              <a:extLst>
                <a:ext uri="{FF2B5EF4-FFF2-40B4-BE49-F238E27FC236}">
                  <a16:creationId xmlns:a16="http://schemas.microsoft.com/office/drawing/2014/main" id="{A7BA3FBB-599E-5D86-3A26-8EC16546AABD}"/>
                </a:ext>
              </a:extLst>
            </p:cNvPr>
            <p:cNvPicPr>
              <a:picLocks noChangeAspect="1"/>
            </p:cNvPicPr>
            <p:nvPr userDrawn="1"/>
          </p:nvPicPr>
          <p:blipFill>
            <a:blip>
              <a:extLst>
                <a:ext uri="{96DAC541-7B7A-43D3-8B79-37D633B846F1}">
                  <asvg:svgBlip xmlns:asvg="http://schemas.microsoft.com/office/drawing/2016/SVG/main" r:embed="rId6"/>
                </a:ext>
              </a:extLst>
            </a:blip>
            <a:srcRect l="39445" r="1"/>
            <a:stretch/>
          </p:blipFill>
          <p:spPr>
            <a:xfrm>
              <a:off x="-2" y="2308252"/>
              <a:ext cx="1849373" cy="3054096"/>
            </a:xfrm>
            <a:prstGeom prst="rect">
              <a:avLst/>
            </a:prstGeom>
          </p:spPr>
        </p:pic>
        <p:pic>
          <p:nvPicPr>
            <p:cNvPr id="28" name="Graphic 27">
              <a:extLst>
                <a:ext uri="{FF2B5EF4-FFF2-40B4-BE49-F238E27FC236}">
                  <a16:creationId xmlns:a16="http://schemas.microsoft.com/office/drawing/2014/main" id="{3A47077E-4E09-A0E8-0861-CD0422E28DE6}"/>
                </a:ext>
              </a:extLst>
            </p:cNvPr>
            <p:cNvPicPr>
              <a:picLocks noChangeAspect="1"/>
            </p:cNvPicPr>
            <p:nvPr userDrawn="1"/>
          </p:nvPicPr>
          <p:blipFill>
            <a:blip>
              <a:extLst>
                <a:ext uri="{96DAC541-7B7A-43D3-8B79-37D633B846F1}">
                  <asvg:svgBlip xmlns:asvg="http://schemas.microsoft.com/office/drawing/2016/SVG/main" r:embed="rId7"/>
                </a:ext>
              </a:extLst>
            </a:blip>
            <a:srcRect t="50818"/>
            <a:stretch/>
          </p:blipFill>
          <p:spPr>
            <a:xfrm rot="10800000">
              <a:off x="8008419" y="5355953"/>
              <a:ext cx="2290572" cy="1502047"/>
            </a:xfrm>
            <a:prstGeom prst="rect">
              <a:avLst/>
            </a:prstGeom>
          </p:spPr>
        </p:pic>
      </p:grpSp>
      <p:pic>
        <p:nvPicPr>
          <p:cNvPr id="21" name="Graphic 20">
            <a:extLst>
              <a:ext uri="{FF2B5EF4-FFF2-40B4-BE49-F238E27FC236}">
                <a16:creationId xmlns:a16="http://schemas.microsoft.com/office/drawing/2014/main" id="{BA7C8F6E-11A3-A9E1-F64B-493819974BF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21703" y="2309442"/>
            <a:ext cx="3816158" cy="3049842"/>
          </a:xfrm>
          <a:prstGeom prst="rect">
            <a:avLst/>
          </a:prstGeom>
        </p:spPr>
      </p:pic>
      <p:pic>
        <p:nvPicPr>
          <p:cNvPr id="5" name="Graphic 4">
            <a:extLst>
              <a:ext uri="{FF2B5EF4-FFF2-40B4-BE49-F238E27FC236}">
                <a16:creationId xmlns:a16="http://schemas.microsoft.com/office/drawing/2014/main" id="{F4E8E4B1-70CB-23CC-742C-BD895EC3B55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85727" y="2309442"/>
            <a:ext cx="3816158" cy="3049842"/>
          </a:xfrm>
          <a:prstGeom prst="rect">
            <a:avLst/>
          </a:prstGeom>
        </p:spPr>
      </p:pic>
      <p:sp>
        <p:nvSpPr>
          <p:cNvPr id="33" name="Text Placeholder 32">
            <a:extLst>
              <a:ext uri="{FF2B5EF4-FFF2-40B4-BE49-F238E27FC236}">
                <a16:creationId xmlns:a16="http://schemas.microsoft.com/office/drawing/2014/main" id="{17859A4A-DC48-A9DD-4EB2-F3E200DFA0FC}"/>
              </a:ext>
            </a:extLst>
          </p:cNvPr>
          <p:cNvSpPr>
            <a:spLocks noGrp="1"/>
          </p:cNvSpPr>
          <p:nvPr userDrawn="1">
            <p:ph type="body" sz="quarter" idx="11"/>
          </p:nvPr>
        </p:nvSpPr>
        <p:spPr>
          <a:xfrm>
            <a:off x="4885863" y="2815498"/>
            <a:ext cx="2412508" cy="2033152"/>
          </a:xfrm>
          <a:prstGeom prst="rect">
            <a:avLst/>
          </a:prstGeom>
        </p:spPr>
        <p:txBody>
          <a:bodyPr lIns="0" tIns="0" rIns="0" bIns="0" anchor="ctr"/>
          <a:lstStyle>
            <a:lvl1pPr marL="0" indent="0" algn="ctr">
              <a:lnSpc>
                <a:spcPct val="100000"/>
              </a:lnSpc>
              <a:buNone/>
              <a:defRPr sz="2000" b="0">
                <a:solidFill>
                  <a:schemeClr val="tx2"/>
                </a:solidFill>
              </a:defRPr>
            </a:lvl1pPr>
          </a:lstStyle>
          <a:p>
            <a:pPr marL="0" marR="0" lvl="0" indent="0" algn="ctr" defTabSz="91445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1" name="Text Placeholder 32">
            <a:extLst>
              <a:ext uri="{FF2B5EF4-FFF2-40B4-BE49-F238E27FC236}">
                <a16:creationId xmlns:a16="http://schemas.microsoft.com/office/drawing/2014/main" id="{DE27633C-079F-E5BA-2947-1A1D7D6A8249}"/>
              </a:ext>
            </a:extLst>
          </p:cNvPr>
          <p:cNvSpPr>
            <a:spLocks noGrp="1"/>
          </p:cNvSpPr>
          <p:nvPr userDrawn="1">
            <p:ph type="body" sz="quarter" idx="12"/>
          </p:nvPr>
        </p:nvSpPr>
        <p:spPr>
          <a:xfrm>
            <a:off x="8710909" y="2815498"/>
            <a:ext cx="2414016" cy="2033152"/>
          </a:xfrm>
          <a:prstGeom prst="rect">
            <a:avLst/>
          </a:prstGeom>
        </p:spPr>
        <p:txBody>
          <a:bodyPr lIns="0" tIns="0" rIns="0" bIns="0" anchor="ctr"/>
          <a:lstStyle>
            <a:lvl1pPr marL="0" indent="0" algn="ctr">
              <a:lnSpc>
                <a:spcPct val="100000"/>
              </a:lnSpc>
              <a:buNone/>
              <a:defRPr sz="2000" b="0">
                <a:solidFill>
                  <a:schemeClr val="tx2"/>
                </a:solidFill>
              </a:defRPr>
            </a:lvl1pPr>
          </a:lstStyle>
          <a:p>
            <a:pPr marL="0" marR="0" lvl="0" indent="0" algn="ctr" defTabSz="91445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4" name="Text Placeholder 32">
            <a:extLst>
              <a:ext uri="{FF2B5EF4-FFF2-40B4-BE49-F238E27FC236}">
                <a16:creationId xmlns:a16="http://schemas.microsoft.com/office/drawing/2014/main" id="{53192720-9F3D-454D-CB50-97A990B54701}"/>
              </a:ext>
            </a:extLst>
          </p:cNvPr>
          <p:cNvSpPr>
            <a:spLocks noGrp="1"/>
          </p:cNvSpPr>
          <p:nvPr userDrawn="1">
            <p:ph type="body" sz="quarter" idx="13"/>
          </p:nvPr>
        </p:nvSpPr>
        <p:spPr>
          <a:xfrm>
            <a:off x="1026822" y="2815498"/>
            <a:ext cx="2414016" cy="2033152"/>
          </a:xfrm>
          <a:prstGeom prst="rect">
            <a:avLst/>
          </a:prstGeom>
        </p:spPr>
        <p:txBody>
          <a:bodyPr lIns="0" tIns="0" rIns="0" bIns="0" anchor="ctr"/>
          <a:lstStyle>
            <a:lvl1pPr marL="0" indent="0" algn="ctr">
              <a:lnSpc>
                <a:spcPct val="100000"/>
              </a:lnSpc>
              <a:buNone/>
              <a:defRPr sz="2000" b="0">
                <a:solidFill>
                  <a:schemeClr val="tx2"/>
                </a:solidFill>
              </a:defRPr>
            </a:lvl1pPr>
          </a:lstStyle>
          <a:p>
            <a:pPr marL="0" marR="0" lvl="0" indent="0" algn="ctr" defTabSz="91445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3" name="Title 1">
            <a:extLst>
              <a:ext uri="{FF2B5EF4-FFF2-40B4-BE49-F238E27FC236}">
                <a16:creationId xmlns:a16="http://schemas.microsoft.com/office/drawing/2014/main" id="{21C8691B-34A9-1197-3718-599698D6B947}"/>
              </a:ext>
            </a:extLst>
          </p:cNvPr>
          <p:cNvSpPr>
            <a:spLocks noGrp="1"/>
          </p:cNvSpPr>
          <p:nvPr>
            <p:ph type="title"/>
          </p:nvPr>
        </p:nvSpPr>
        <p:spPr>
          <a:xfrm>
            <a:off x="381001" y="342900"/>
            <a:ext cx="10681469"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6" name="Content Placeholder 2">
            <a:extLst>
              <a:ext uri="{FF2B5EF4-FFF2-40B4-BE49-F238E27FC236}">
                <a16:creationId xmlns:a16="http://schemas.microsoft.com/office/drawing/2014/main" id="{31E5F721-1C31-789E-E62A-86265A0E7CCD}"/>
              </a:ext>
            </a:extLst>
          </p:cNvPr>
          <p:cNvSpPr>
            <a:spLocks noGrp="1"/>
          </p:cNvSpPr>
          <p:nvPr>
            <p:ph idx="10"/>
          </p:nvPr>
        </p:nvSpPr>
        <p:spPr>
          <a:xfrm>
            <a:off x="385486" y="1428750"/>
            <a:ext cx="10545325" cy="801363"/>
          </a:xfrm>
          <a:prstGeom prst="rect">
            <a:avLst/>
          </a:prstGeom>
        </p:spPr>
        <p:txBody>
          <a:bodyPr lIns="0" tIns="0" rIns="0" bIns="0"/>
          <a:lstStyle>
            <a:lvl1pPr marL="0" indent="0">
              <a:lnSpc>
                <a:spcPct val="100000"/>
              </a:lnSpc>
              <a:spcBef>
                <a:spcPts val="1200"/>
              </a:spcBef>
              <a:buClr>
                <a:srgbClr val="808080"/>
              </a:buClr>
              <a:buFont typeface="Arial" panose="020B0604020202020204" pitchFamily="34" charset="0"/>
              <a:buNone/>
              <a:defRPr sz="1800">
                <a:solidFill>
                  <a:schemeClr val="tx2"/>
                </a:solidFill>
                <a:latin typeface="Arial" panose="020B0604020202020204" pitchFamily="34" charset="0"/>
              </a:defRPr>
            </a:lvl1pPr>
            <a:lvl2pPr marL="685838" indent="-228612">
              <a:lnSpc>
                <a:spcPct val="100000"/>
              </a:lnSpc>
              <a:spcBef>
                <a:spcPts val="600"/>
              </a:spcBef>
              <a:buClr>
                <a:srgbClr val="808080"/>
              </a:buClr>
              <a:buFont typeface="Arial" panose="020B0604020202020204" pitchFamily="34" charset="0"/>
              <a:buChar char="–"/>
              <a:defRPr sz="1600">
                <a:solidFill>
                  <a:schemeClr val="bg2"/>
                </a:solidFill>
                <a:latin typeface="Arial" panose="020B0604020202020204" pitchFamily="34" charset="0"/>
              </a:defRPr>
            </a:lvl2pPr>
            <a:lvl3pPr marL="1066858" indent="-152408">
              <a:lnSpc>
                <a:spcPct val="100000"/>
              </a:lnSpc>
              <a:spcBef>
                <a:spcPts val="600"/>
              </a:spcBef>
              <a:buClr>
                <a:srgbClr val="808080"/>
              </a:buClr>
              <a:buFont typeface="Arial" panose="020B0604020202020204" pitchFamily="34" charset="0"/>
              <a:buChar char="▪"/>
              <a:defRPr sz="1200">
                <a:solidFill>
                  <a:schemeClr val="bg2"/>
                </a:solidFill>
                <a:latin typeface="Arial" panose="020B0604020202020204" pitchFamily="34" charset="0"/>
              </a:defRPr>
            </a:lvl3pPr>
            <a:lvl4pPr marL="1600288" indent="-228612">
              <a:lnSpc>
                <a:spcPct val="100000"/>
              </a:lnSpc>
              <a:spcBef>
                <a:spcPts val="400"/>
              </a:spcBef>
              <a:buClr>
                <a:schemeClr val="bg1">
                  <a:lumMod val="60000"/>
                  <a:lumOff val="40000"/>
                </a:schemeClr>
              </a:buClr>
              <a:buFont typeface="Arial" panose="020B0604020202020204" pitchFamily="34" charset="0"/>
              <a:buChar char="•"/>
              <a:defRPr sz="1200"/>
            </a:lvl4pPr>
            <a:lvl5pPr marL="2057514" indent="-228612">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p:txBody>
      </p:sp>
      <p:pic>
        <p:nvPicPr>
          <p:cNvPr id="2" name="Picture 1">
            <a:extLst>
              <a:ext uri="{FF2B5EF4-FFF2-40B4-BE49-F238E27FC236}">
                <a16:creationId xmlns:a16="http://schemas.microsoft.com/office/drawing/2014/main" id="{0AA3B3F7-7888-B624-90A0-739F41FB5283}"/>
              </a:ext>
            </a:extLst>
          </p:cNvPr>
          <p:cNvPicPr>
            <a:picLocks noChangeAspect="1"/>
          </p:cNvPicPr>
          <p:nvPr userDrawn="1"/>
        </p:nvPicPr>
        <p:blipFill>
          <a:blip r:embed="rId8"/>
          <a:srcRect/>
          <a:stretch/>
        </p:blipFill>
        <p:spPr>
          <a:xfrm>
            <a:off x="10403079" y="6452917"/>
            <a:ext cx="1438656" cy="184678"/>
          </a:xfrm>
          <a:prstGeom prst="rect">
            <a:avLst/>
          </a:prstGeom>
        </p:spPr>
      </p:pic>
    </p:spTree>
    <p:extLst>
      <p:ext uri="{BB962C8B-B14F-4D97-AF65-F5344CB8AC3E}">
        <p14:creationId xmlns:p14="http://schemas.microsoft.com/office/powerpoint/2010/main" val="290403576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DTW Takeaways">
    <p:bg>
      <p:bgPr>
        <a:solidFill>
          <a:srgbClr val="0D2155"/>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25B92F4-49D1-CB84-7CF7-84261B87363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81500" y="0"/>
            <a:ext cx="7810500" cy="6858000"/>
          </a:xfrm>
          <a:prstGeom prst="rect">
            <a:avLst/>
          </a:prstGeom>
        </p:spPr>
      </p:pic>
      <p:sp>
        <p:nvSpPr>
          <p:cNvPr id="5" name="Text Placeholder 4">
            <a:extLst>
              <a:ext uri="{FF2B5EF4-FFF2-40B4-BE49-F238E27FC236}">
                <a16:creationId xmlns:a16="http://schemas.microsoft.com/office/drawing/2014/main" id="{E29979E5-E28F-0E19-FF5D-13D3E10B5458}"/>
              </a:ext>
            </a:extLst>
          </p:cNvPr>
          <p:cNvSpPr>
            <a:spLocks noGrp="1"/>
          </p:cNvSpPr>
          <p:nvPr>
            <p:ph type="body" sz="quarter" idx="10"/>
          </p:nvPr>
        </p:nvSpPr>
        <p:spPr>
          <a:xfrm>
            <a:off x="840259" y="4255199"/>
            <a:ext cx="4118604" cy="654050"/>
          </a:xfrm>
          <a:prstGeom prst="rect">
            <a:avLst/>
          </a:prstGeom>
        </p:spPr>
        <p:txBody>
          <a:bodyPr lIns="0"/>
          <a:lstStyle>
            <a:lvl1pPr marL="0" indent="0">
              <a:buNone/>
              <a:defRPr sz="1600">
                <a:solidFill>
                  <a:srgbClr val="3FCDD9"/>
                </a:solidFill>
              </a:defRPr>
            </a:lvl1pPr>
            <a:lvl2pPr marL="457226" indent="0">
              <a:buNone/>
              <a:defRPr sz="1800"/>
            </a:lvl2pPr>
            <a:lvl3pPr marL="914450" indent="0">
              <a:buNone/>
              <a:defRPr sz="1600"/>
            </a:lvl3pPr>
            <a:lvl4pPr marL="1371676" indent="0">
              <a:buNone/>
              <a:defRPr sz="1400"/>
            </a:lvl4pPr>
            <a:lvl5pPr marL="1828901" indent="0">
              <a:buNone/>
              <a:defRPr sz="1400"/>
            </a:lvl5pPr>
          </a:lstStyle>
          <a:p>
            <a:pPr lvl="0"/>
            <a:r>
              <a:rPr lang="en-US"/>
              <a:t>Click to edit Master text styles</a:t>
            </a:r>
          </a:p>
        </p:txBody>
      </p:sp>
      <p:sp>
        <p:nvSpPr>
          <p:cNvPr id="6" name="Title 1">
            <a:extLst>
              <a:ext uri="{FF2B5EF4-FFF2-40B4-BE49-F238E27FC236}">
                <a16:creationId xmlns:a16="http://schemas.microsoft.com/office/drawing/2014/main" id="{B776F854-507E-E37A-A52D-963856E71430}"/>
              </a:ext>
            </a:extLst>
          </p:cNvPr>
          <p:cNvSpPr>
            <a:spLocks noGrp="1"/>
          </p:cNvSpPr>
          <p:nvPr>
            <p:ph type="title"/>
          </p:nvPr>
        </p:nvSpPr>
        <p:spPr>
          <a:xfrm>
            <a:off x="840258" y="2306448"/>
            <a:ext cx="4867206" cy="1661993"/>
          </a:xfrm>
          <a:prstGeom prst="rect">
            <a:avLst/>
          </a:prstGeom>
        </p:spPr>
        <p:txBody>
          <a:bodyPr wrap="square" lIns="0" tIns="0" rIns="0" bIns="0" anchor="b" anchorCtr="0">
            <a:spAutoFit/>
          </a:bodyPr>
          <a:lstStyle>
            <a:lvl1pPr>
              <a:lnSpc>
                <a:spcPct val="100000"/>
              </a:lnSpc>
              <a:defRPr lang="en-US" sz="5400" dirty="0">
                <a:solidFill>
                  <a:schemeClr val="tx2"/>
                </a:solidFill>
                <a:latin typeface="+mj-lt"/>
              </a:defRPr>
            </a:lvl1pPr>
          </a:lstStyle>
          <a:p>
            <a:pPr marL="0" lvl="0"/>
            <a:r>
              <a:rPr lang="en-US"/>
              <a:t>Click to edit Master title style</a:t>
            </a:r>
          </a:p>
        </p:txBody>
      </p:sp>
      <p:sp>
        <p:nvSpPr>
          <p:cNvPr id="10" name="Graphic 24">
            <a:extLst>
              <a:ext uri="{FF2B5EF4-FFF2-40B4-BE49-F238E27FC236}">
                <a16:creationId xmlns:a16="http://schemas.microsoft.com/office/drawing/2014/main" id="{256CC2FD-A5C7-3996-C80A-5A59951E128D}"/>
              </a:ext>
            </a:extLst>
          </p:cNvPr>
          <p:cNvSpPr/>
          <p:nvPr userDrawn="1"/>
        </p:nvSpPr>
        <p:spPr>
          <a:xfrm>
            <a:off x="6832044" y="1428750"/>
            <a:ext cx="1371600" cy="1097280"/>
          </a:xfrm>
          <a:custGeom>
            <a:avLst/>
            <a:gdLst>
              <a:gd name="connsiteX0" fmla="*/ 822960 w 1371600"/>
              <a:gd name="connsiteY0" fmla="*/ 1097280 h 1097280"/>
              <a:gd name="connsiteX1" fmla="*/ 1097280 w 1371600"/>
              <a:gd name="connsiteY1" fmla="*/ 965469 h 1097280"/>
              <a:gd name="connsiteX2" fmla="*/ 1163816 w 1371600"/>
              <a:gd name="connsiteY2" fmla="*/ 831148 h 1097280"/>
              <a:gd name="connsiteX3" fmla="*/ 1371600 w 1371600"/>
              <a:gd name="connsiteY3" fmla="*/ 0 h 1097280"/>
              <a:gd name="connsiteX4" fmla="*/ 548640 w 1371600"/>
              <a:gd name="connsiteY4" fmla="*/ 0 h 1097280"/>
              <a:gd name="connsiteX5" fmla="*/ 274320 w 1371600"/>
              <a:gd name="connsiteY5" fmla="*/ 131811 h 1097280"/>
              <a:gd name="connsiteX6" fmla="*/ 207784 w 1371600"/>
              <a:gd name="connsiteY6" fmla="*/ 266132 h 1097280"/>
              <a:gd name="connsiteX7" fmla="*/ 0 w 1371600"/>
              <a:gd name="connsiteY7" fmla="*/ 1097280 h 1097280"/>
              <a:gd name="connsiteX8" fmla="*/ 822960 w 1371600"/>
              <a:gd name="connsiteY8" fmla="*/ 1097280 h 109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1600" h="1097280">
                <a:moveTo>
                  <a:pt x="822960" y="1097280"/>
                </a:moveTo>
                <a:cubicBezTo>
                  <a:pt x="932331" y="1097280"/>
                  <a:pt x="1032156" y="1046778"/>
                  <a:pt x="1097280" y="965469"/>
                </a:cubicBezTo>
                <a:cubicBezTo>
                  <a:pt x="1128155" y="926927"/>
                  <a:pt x="1151239" y="881459"/>
                  <a:pt x="1163816" y="831148"/>
                </a:cubicBezTo>
                <a:lnTo>
                  <a:pt x="1371600" y="0"/>
                </a:lnTo>
                <a:lnTo>
                  <a:pt x="548640" y="0"/>
                </a:lnTo>
                <a:cubicBezTo>
                  <a:pt x="439269" y="0"/>
                  <a:pt x="339444" y="50502"/>
                  <a:pt x="274320" y="131811"/>
                </a:cubicBezTo>
                <a:cubicBezTo>
                  <a:pt x="243445" y="170353"/>
                  <a:pt x="220361" y="215821"/>
                  <a:pt x="207784" y="266132"/>
                </a:cubicBezTo>
                <a:lnTo>
                  <a:pt x="0" y="1097280"/>
                </a:lnTo>
                <a:lnTo>
                  <a:pt x="822960" y="1097280"/>
                </a:lnTo>
                <a:close/>
              </a:path>
            </a:pathLst>
          </a:custGeom>
          <a:solidFill>
            <a:srgbClr val="0D2155"/>
          </a:solidFill>
          <a:ln w="1372" cap="flat">
            <a:noFill/>
            <a:prstDash val="solid"/>
            <a:miter/>
          </a:ln>
        </p:spPr>
        <p:txBody>
          <a:bodyPr rtlCol="0" anchor="ctr"/>
          <a:lstStyle/>
          <a:p>
            <a:pPr algn="ctr"/>
            <a:r>
              <a:rPr lang="en-US" sz="3600" b="1">
                <a:solidFill>
                  <a:schemeClr val="tx2"/>
                </a:solidFill>
              </a:rPr>
              <a:t>1</a:t>
            </a:r>
          </a:p>
        </p:txBody>
      </p:sp>
      <p:sp>
        <p:nvSpPr>
          <p:cNvPr id="11" name="Graphic 27">
            <a:extLst>
              <a:ext uri="{FF2B5EF4-FFF2-40B4-BE49-F238E27FC236}">
                <a16:creationId xmlns:a16="http://schemas.microsoft.com/office/drawing/2014/main" id="{1CC7CBD6-309E-C3FE-D1A9-5D0143C9C8AE}"/>
              </a:ext>
            </a:extLst>
          </p:cNvPr>
          <p:cNvSpPr/>
          <p:nvPr userDrawn="1"/>
        </p:nvSpPr>
        <p:spPr>
          <a:xfrm>
            <a:off x="6468835" y="2880360"/>
            <a:ext cx="1371600" cy="1097280"/>
          </a:xfrm>
          <a:custGeom>
            <a:avLst/>
            <a:gdLst>
              <a:gd name="connsiteX0" fmla="*/ 822960 w 1371600"/>
              <a:gd name="connsiteY0" fmla="*/ 1097280 h 1097280"/>
              <a:gd name="connsiteX1" fmla="*/ 1097280 w 1371600"/>
              <a:gd name="connsiteY1" fmla="*/ 965469 h 1097280"/>
              <a:gd name="connsiteX2" fmla="*/ 1163816 w 1371600"/>
              <a:gd name="connsiteY2" fmla="*/ 831148 h 1097280"/>
              <a:gd name="connsiteX3" fmla="*/ 1371600 w 1371600"/>
              <a:gd name="connsiteY3" fmla="*/ 0 h 1097280"/>
              <a:gd name="connsiteX4" fmla="*/ 548640 w 1371600"/>
              <a:gd name="connsiteY4" fmla="*/ 0 h 1097280"/>
              <a:gd name="connsiteX5" fmla="*/ 274320 w 1371600"/>
              <a:gd name="connsiteY5" fmla="*/ 131811 h 1097280"/>
              <a:gd name="connsiteX6" fmla="*/ 207784 w 1371600"/>
              <a:gd name="connsiteY6" fmla="*/ 266132 h 1097280"/>
              <a:gd name="connsiteX7" fmla="*/ 0 w 1371600"/>
              <a:gd name="connsiteY7" fmla="*/ 1097280 h 1097280"/>
              <a:gd name="connsiteX8" fmla="*/ 822960 w 1371600"/>
              <a:gd name="connsiteY8" fmla="*/ 1097280 h 109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1600" h="1097280">
                <a:moveTo>
                  <a:pt x="822960" y="1097280"/>
                </a:moveTo>
                <a:cubicBezTo>
                  <a:pt x="932331" y="1097280"/>
                  <a:pt x="1032156" y="1046778"/>
                  <a:pt x="1097280" y="965469"/>
                </a:cubicBezTo>
                <a:cubicBezTo>
                  <a:pt x="1128155" y="926927"/>
                  <a:pt x="1151239" y="881459"/>
                  <a:pt x="1163816" y="831148"/>
                </a:cubicBezTo>
                <a:lnTo>
                  <a:pt x="1371600" y="0"/>
                </a:lnTo>
                <a:lnTo>
                  <a:pt x="548640" y="0"/>
                </a:lnTo>
                <a:cubicBezTo>
                  <a:pt x="439269" y="0"/>
                  <a:pt x="339444" y="50502"/>
                  <a:pt x="274320" y="131811"/>
                </a:cubicBezTo>
                <a:cubicBezTo>
                  <a:pt x="243445" y="170353"/>
                  <a:pt x="220361" y="215821"/>
                  <a:pt x="207784" y="266132"/>
                </a:cubicBezTo>
                <a:lnTo>
                  <a:pt x="0" y="1097280"/>
                </a:lnTo>
                <a:lnTo>
                  <a:pt x="822960" y="1097280"/>
                </a:lnTo>
                <a:close/>
              </a:path>
            </a:pathLst>
          </a:custGeom>
          <a:solidFill>
            <a:srgbClr val="0D2155"/>
          </a:solidFill>
          <a:ln w="137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a:solidFill>
                  <a:schemeClr val="tx2"/>
                </a:solidFill>
              </a:rPr>
              <a:t>2</a:t>
            </a:r>
          </a:p>
        </p:txBody>
      </p:sp>
      <p:sp>
        <p:nvSpPr>
          <p:cNvPr id="12" name="Graphic 28">
            <a:extLst>
              <a:ext uri="{FF2B5EF4-FFF2-40B4-BE49-F238E27FC236}">
                <a16:creationId xmlns:a16="http://schemas.microsoft.com/office/drawing/2014/main" id="{65935798-0D1C-BA24-D16D-46B88BB91151}"/>
              </a:ext>
            </a:extLst>
          </p:cNvPr>
          <p:cNvSpPr/>
          <p:nvPr userDrawn="1"/>
        </p:nvSpPr>
        <p:spPr>
          <a:xfrm>
            <a:off x="6112048" y="4331970"/>
            <a:ext cx="1371600" cy="1097280"/>
          </a:xfrm>
          <a:custGeom>
            <a:avLst/>
            <a:gdLst>
              <a:gd name="connsiteX0" fmla="*/ 822960 w 1371600"/>
              <a:gd name="connsiteY0" fmla="*/ 1097280 h 1097280"/>
              <a:gd name="connsiteX1" fmla="*/ 1097280 w 1371600"/>
              <a:gd name="connsiteY1" fmla="*/ 965469 h 1097280"/>
              <a:gd name="connsiteX2" fmla="*/ 1163816 w 1371600"/>
              <a:gd name="connsiteY2" fmla="*/ 831148 h 1097280"/>
              <a:gd name="connsiteX3" fmla="*/ 1371600 w 1371600"/>
              <a:gd name="connsiteY3" fmla="*/ 0 h 1097280"/>
              <a:gd name="connsiteX4" fmla="*/ 548640 w 1371600"/>
              <a:gd name="connsiteY4" fmla="*/ 0 h 1097280"/>
              <a:gd name="connsiteX5" fmla="*/ 274320 w 1371600"/>
              <a:gd name="connsiteY5" fmla="*/ 131811 h 1097280"/>
              <a:gd name="connsiteX6" fmla="*/ 207784 w 1371600"/>
              <a:gd name="connsiteY6" fmla="*/ 266132 h 1097280"/>
              <a:gd name="connsiteX7" fmla="*/ 0 w 1371600"/>
              <a:gd name="connsiteY7" fmla="*/ 1097280 h 1097280"/>
              <a:gd name="connsiteX8" fmla="*/ 822960 w 1371600"/>
              <a:gd name="connsiteY8" fmla="*/ 1097280 h 109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1600" h="1097280">
                <a:moveTo>
                  <a:pt x="822960" y="1097280"/>
                </a:moveTo>
                <a:cubicBezTo>
                  <a:pt x="932331" y="1097280"/>
                  <a:pt x="1032156" y="1046778"/>
                  <a:pt x="1097280" y="965469"/>
                </a:cubicBezTo>
                <a:cubicBezTo>
                  <a:pt x="1128155" y="926927"/>
                  <a:pt x="1151239" y="881459"/>
                  <a:pt x="1163816" y="831148"/>
                </a:cubicBezTo>
                <a:lnTo>
                  <a:pt x="1371600" y="0"/>
                </a:lnTo>
                <a:lnTo>
                  <a:pt x="548640" y="0"/>
                </a:lnTo>
                <a:cubicBezTo>
                  <a:pt x="439269" y="0"/>
                  <a:pt x="339444" y="50502"/>
                  <a:pt x="274320" y="131811"/>
                </a:cubicBezTo>
                <a:cubicBezTo>
                  <a:pt x="243445" y="170353"/>
                  <a:pt x="220361" y="215821"/>
                  <a:pt x="207784" y="266132"/>
                </a:cubicBezTo>
                <a:lnTo>
                  <a:pt x="0" y="1097280"/>
                </a:lnTo>
                <a:lnTo>
                  <a:pt x="822960" y="1097280"/>
                </a:lnTo>
                <a:close/>
              </a:path>
            </a:pathLst>
          </a:custGeom>
          <a:solidFill>
            <a:srgbClr val="0D2155"/>
          </a:solidFill>
          <a:ln w="137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a:solidFill>
                  <a:schemeClr val="tx2"/>
                </a:solidFill>
              </a:rPr>
              <a:t>3</a:t>
            </a:r>
          </a:p>
        </p:txBody>
      </p:sp>
      <p:sp>
        <p:nvSpPr>
          <p:cNvPr id="17" name="Text Placeholder 16">
            <a:extLst>
              <a:ext uri="{FF2B5EF4-FFF2-40B4-BE49-F238E27FC236}">
                <a16:creationId xmlns:a16="http://schemas.microsoft.com/office/drawing/2014/main" id="{230C1740-6BCF-7670-4B16-3876ACED34A3}"/>
              </a:ext>
            </a:extLst>
          </p:cNvPr>
          <p:cNvSpPr>
            <a:spLocks noGrp="1"/>
          </p:cNvSpPr>
          <p:nvPr>
            <p:ph type="body" sz="quarter" idx="11"/>
          </p:nvPr>
        </p:nvSpPr>
        <p:spPr>
          <a:xfrm>
            <a:off x="8470900" y="1428750"/>
            <a:ext cx="3721100" cy="1063625"/>
          </a:xfrm>
          <a:prstGeom prst="rect">
            <a:avLst/>
          </a:prstGeom>
        </p:spPr>
        <p:txBody>
          <a:bodyPr anchor="ctr"/>
          <a:lstStyle>
            <a:lvl1pPr marL="0" indent="0">
              <a:buNone/>
              <a:defRPr sz="2000" b="1">
                <a:solidFill>
                  <a:srgbClr val="0D2155"/>
                </a:solidFill>
              </a:defRPr>
            </a:lvl1pPr>
            <a:lvl2pPr marL="457226" indent="0">
              <a:buNone/>
              <a:defRPr/>
            </a:lvl2pPr>
            <a:lvl3pPr marL="914450" indent="0">
              <a:buNone/>
              <a:defRPr/>
            </a:lvl3pPr>
            <a:lvl4pPr marL="1371676" indent="0">
              <a:buNone/>
              <a:defRPr/>
            </a:lvl4pPr>
            <a:lvl5pPr marL="1828902" indent="0">
              <a:buNone/>
              <a:defRPr/>
            </a:lvl5pPr>
          </a:lstStyle>
          <a:p>
            <a:pPr lvl="0"/>
            <a:r>
              <a:rPr lang="en-US"/>
              <a:t>Click to edit Master text styles</a:t>
            </a:r>
          </a:p>
        </p:txBody>
      </p:sp>
      <p:sp>
        <p:nvSpPr>
          <p:cNvPr id="18" name="Text Placeholder 16">
            <a:extLst>
              <a:ext uri="{FF2B5EF4-FFF2-40B4-BE49-F238E27FC236}">
                <a16:creationId xmlns:a16="http://schemas.microsoft.com/office/drawing/2014/main" id="{F152085E-9231-9AC4-F98F-E22CB7D84D87}"/>
              </a:ext>
            </a:extLst>
          </p:cNvPr>
          <p:cNvSpPr>
            <a:spLocks noGrp="1"/>
          </p:cNvSpPr>
          <p:nvPr>
            <p:ph type="body" sz="quarter" idx="12"/>
          </p:nvPr>
        </p:nvSpPr>
        <p:spPr>
          <a:xfrm>
            <a:off x="8101788" y="2880360"/>
            <a:ext cx="3721100" cy="1088081"/>
          </a:xfrm>
          <a:prstGeom prst="rect">
            <a:avLst/>
          </a:prstGeom>
        </p:spPr>
        <p:txBody>
          <a:bodyPr anchor="ctr"/>
          <a:lstStyle>
            <a:lvl1pPr marL="0" indent="0">
              <a:buNone/>
              <a:defRPr sz="2000" b="1">
                <a:solidFill>
                  <a:srgbClr val="0D2155"/>
                </a:solidFill>
              </a:defRPr>
            </a:lvl1pPr>
            <a:lvl2pPr marL="457226" indent="0">
              <a:buNone/>
              <a:defRPr/>
            </a:lvl2pPr>
            <a:lvl3pPr marL="914450" indent="0">
              <a:buNone/>
              <a:defRPr/>
            </a:lvl3pPr>
            <a:lvl4pPr marL="1371676" indent="0">
              <a:buNone/>
              <a:defRPr/>
            </a:lvl4pPr>
            <a:lvl5pPr marL="1828902" indent="0">
              <a:buNone/>
              <a:defRPr/>
            </a:lvl5pPr>
          </a:lstStyle>
          <a:p>
            <a:pPr lvl="0"/>
            <a:r>
              <a:rPr lang="en-US"/>
              <a:t>Click to edit Master text styles</a:t>
            </a:r>
          </a:p>
        </p:txBody>
      </p:sp>
      <p:sp>
        <p:nvSpPr>
          <p:cNvPr id="20" name="Text Placeholder 16">
            <a:extLst>
              <a:ext uri="{FF2B5EF4-FFF2-40B4-BE49-F238E27FC236}">
                <a16:creationId xmlns:a16="http://schemas.microsoft.com/office/drawing/2014/main" id="{92EA105B-0FF7-A4E6-2032-7932DB8BBB4A}"/>
              </a:ext>
            </a:extLst>
          </p:cNvPr>
          <p:cNvSpPr>
            <a:spLocks noGrp="1"/>
          </p:cNvSpPr>
          <p:nvPr>
            <p:ph type="body" sz="quarter" idx="13"/>
          </p:nvPr>
        </p:nvSpPr>
        <p:spPr>
          <a:xfrm>
            <a:off x="7745001" y="4318309"/>
            <a:ext cx="3721100" cy="1088081"/>
          </a:xfrm>
          <a:prstGeom prst="rect">
            <a:avLst/>
          </a:prstGeom>
        </p:spPr>
        <p:txBody>
          <a:bodyPr anchor="ctr"/>
          <a:lstStyle>
            <a:lvl1pPr marL="0" indent="0">
              <a:buNone/>
              <a:defRPr sz="2000" b="1">
                <a:solidFill>
                  <a:srgbClr val="0D2155"/>
                </a:solidFill>
              </a:defRPr>
            </a:lvl1pPr>
            <a:lvl2pPr marL="457226" indent="0">
              <a:buNone/>
              <a:defRPr/>
            </a:lvl2pPr>
            <a:lvl3pPr marL="914450" indent="0">
              <a:buNone/>
              <a:defRPr/>
            </a:lvl3pPr>
            <a:lvl4pPr marL="1371676" indent="0">
              <a:buNone/>
              <a:defRPr/>
            </a:lvl4pPr>
            <a:lvl5pPr marL="1828902" indent="0">
              <a:buNone/>
              <a:defRPr/>
            </a:lvl5pPr>
          </a:lstStyle>
          <a:p>
            <a:pPr lvl="0"/>
            <a:r>
              <a:rPr lang="en-US"/>
              <a:t>Click to edit Master text styles</a:t>
            </a:r>
          </a:p>
        </p:txBody>
      </p:sp>
      <p:pic>
        <p:nvPicPr>
          <p:cNvPr id="8" name="Picture 7">
            <a:extLst>
              <a:ext uri="{FF2B5EF4-FFF2-40B4-BE49-F238E27FC236}">
                <a16:creationId xmlns:a16="http://schemas.microsoft.com/office/drawing/2014/main" id="{AB2B41BF-8C88-7547-870F-7D18E6E11AC6}"/>
              </a:ext>
            </a:extLst>
          </p:cNvPr>
          <p:cNvPicPr>
            <a:picLocks noChangeAspect="1"/>
          </p:cNvPicPr>
          <p:nvPr userDrawn="1"/>
        </p:nvPicPr>
        <p:blipFill>
          <a:blip r:embed="rId3"/>
          <a:srcRect/>
          <a:stretch/>
        </p:blipFill>
        <p:spPr>
          <a:xfrm>
            <a:off x="10403079" y="6452917"/>
            <a:ext cx="1438656" cy="184678"/>
          </a:xfrm>
          <a:prstGeom prst="rect">
            <a:avLst/>
          </a:prstGeom>
        </p:spPr>
      </p:pic>
      <p:sp>
        <p:nvSpPr>
          <p:cNvPr id="14" name="fl" descr="                              Dell - Internal Use - Confidential&#10;">
            <a:extLst>
              <a:ext uri="{FF2B5EF4-FFF2-40B4-BE49-F238E27FC236}">
                <a16:creationId xmlns:a16="http://schemas.microsoft.com/office/drawing/2014/main" id="{A774F00C-1FBB-8E01-D6D9-1961937B5D6C}"/>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CDF23579-B2CC-66D4-F716-1C2C11B4424E}"/>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7472445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DTW Takeaways">
    <p:bg>
      <p:bgPr>
        <a:solidFill>
          <a:srgbClr val="0D2155"/>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25B92F4-49D1-CB84-7CF7-84261B87363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381500" y="0"/>
            <a:ext cx="7810500" cy="6858000"/>
          </a:xfrm>
          <a:prstGeom prst="rect">
            <a:avLst/>
          </a:prstGeom>
        </p:spPr>
      </p:pic>
      <p:sp>
        <p:nvSpPr>
          <p:cNvPr id="5" name="Text Placeholder 4">
            <a:extLst>
              <a:ext uri="{FF2B5EF4-FFF2-40B4-BE49-F238E27FC236}">
                <a16:creationId xmlns:a16="http://schemas.microsoft.com/office/drawing/2014/main" id="{E29979E5-E28F-0E19-FF5D-13D3E10B5458}"/>
              </a:ext>
            </a:extLst>
          </p:cNvPr>
          <p:cNvSpPr>
            <a:spLocks noGrp="1"/>
          </p:cNvSpPr>
          <p:nvPr>
            <p:ph type="body" sz="quarter" idx="10"/>
          </p:nvPr>
        </p:nvSpPr>
        <p:spPr>
          <a:xfrm>
            <a:off x="840259" y="4255199"/>
            <a:ext cx="4118604" cy="654050"/>
          </a:xfrm>
          <a:prstGeom prst="rect">
            <a:avLst/>
          </a:prstGeom>
        </p:spPr>
        <p:txBody>
          <a:bodyPr lIns="0"/>
          <a:lstStyle>
            <a:lvl1pPr marL="0" indent="0">
              <a:buNone/>
              <a:defRPr sz="1600">
                <a:solidFill>
                  <a:srgbClr val="3FCDD9"/>
                </a:solidFill>
              </a:defRPr>
            </a:lvl1pPr>
            <a:lvl2pPr marL="457226" indent="0">
              <a:buNone/>
              <a:defRPr sz="1800"/>
            </a:lvl2pPr>
            <a:lvl3pPr marL="914450" indent="0">
              <a:buNone/>
              <a:defRPr sz="1600"/>
            </a:lvl3pPr>
            <a:lvl4pPr marL="1371676" indent="0">
              <a:buNone/>
              <a:defRPr sz="1400"/>
            </a:lvl4pPr>
            <a:lvl5pPr marL="1828901" indent="0">
              <a:buNone/>
              <a:defRPr sz="1400"/>
            </a:lvl5pPr>
          </a:lstStyle>
          <a:p>
            <a:pPr lvl="0"/>
            <a:r>
              <a:rPr lang="en-US"/>
              <a:t>Click to edit Master text styles</a:t>
            </a:r>
          </a:p>
        </p:txBody>
      </p:sp>
      <p:sp>
        <p:nvSpPr>
          <p:cNvPr id="6" name="Title 1">
            <a:extLst>
              <a:ext uri="{FF2B5EF4-FFF2-40B4-BE49-F238E27FC236}">
                <a16:creationId xmlns:a16="http://schemas.microsoft.com/office/drawing/2014/main" id="{B776F854-507E-E37A-A52D-963856E71430}"/>
              </a:ext>
            </a:extLst>
          </p:cNvPr>
          <p:cNvSpPr>
            <a:spLocks noGrp="1"/>
          </p:cNvSpPr>
          <p:nvPr>
            <p:ph type="title"/>
          </p:nvPr>
        </p:nvSpPr>
        <p:spPr>
          <a:xfrm>
            <a:off x="840258" y="2306448"/>
            <a:ext cx="4867206" cy="1661993"/>
          </a:xfrm>
          <a:prstGeom prst="rect">
            <a:avLst/>
          </a:prstGeom>
        </p:spPr>
        <p:txBody>
          <a:bodyPr wrap="square" lIns="0" tIns="0" rIns="0" bIns="0" anchor="b" anchorCtr="0">
            <a:spAutoFit/>
          </a:bodyPr>
          <a:lstStyle>
            <a:lvl1pPr>
              <a:lnSpc>
                <a:spcPct val="100000"/>
              </a:lnSpc>
              <a:defRPr lang="en-US" sz="5400" dirty="0">
                <a:solidFill>
                  <a:schemeClr val="tx2"/>
                </a:solidFill>
                <a:latin typeface="+mj-lt"/>
              </a:defRPr>
            </a:lvl1pPr>
          </a:lstStyle>
          <a:p>
            <a:pPr marL="0" lvl="0"/>
            <a:r>
              <a:rPr lang="en-US"/>
              <a:t>Click to edit Master title style</a:t>
            </a:r>
          </a:p>
        </p:txBody>
      </p:sp>
      <p:pic>
        <p:nvPicPr>
          <p:cNvPr id="8" name="Picture 7">
            <a:extLst>
              <a:ext uri="{FF2B5EF4-FFF2-40B4-BE49-F238E27FC236}">
                <a16:creationId xmlns:a16="http://schemas.microsoft.com/office/drawing/2014/main" id="{AB2B41BF-8C88-7547-870F-7D18E6E11AC6}"/>
              </a:ext>
            </a:extLst>
          </p:cNvPr>
          <p:cNvPicPr>
            <a:picLocks noChangeAspect="1"/>
          </p:cNvPicPr>
          <p:nvPr userDrawn="1"/>
        </p:nvPicPr>
        <p:blipFill>
          <a:blip r:embed="rId3"/>
          <a:srcRect/>
          <a:stretch/>
        </p:blipFill>
        <p:spPr>
          <a:xfrm>
            <a:off x="10403079" y="6452917"/>
            <a:ext cx="1438656" cy="184678"/>
          </a:xfrm>
          <a:prstGeom prst="rect">
            <a:avLst/>
          </a:prstGeom>
        </p:spPr>
      </p:pic>
      <p:sp>
        <p:nvSpPr>
          <p:cNvPr id="14" name="fl" descr="                              Dell - Internal Use - Confidential&#10;">
            <a:extLst>
              <a:ext uri="{FF2B5EF4-FFF2-40B4-BE49-F238E27FC236}">
                <a16:creationId xmlns:a16="http://schemas.microsoft.com/office/drawing/2014/main" id="{A774F00C-1FBB-8E01-D6D9-1961937B5D6C}"/>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CDF23579-B2CC-66D4-F716-1C2C11B4424E}"/>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286223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DTW 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98298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pic>
        <p:nvPicPr>
          <p:cNvPr id="5" name="Graphic 4">
            <a:extLst>
              <a:ext uri="{FF2B5EF4-FFF2-40B4-BE49-F238E27FC236}">
                <a16:creationId xmlns:a16="http://schemas.microsoft.com/office/drawing/2014/main" id="{F01988E3-045C-9B05-21F3-DC00AE9F8D9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4425" y="-7884"/>
            <a:ext cx="1471767" cy="597512"/>
          </a:xfrm>
          <a:prstGeom prst="rect">
            <a:avLst/>
          </a:prstGeom>
        </p:spPr>
      </p:pic>
    </p:spTree>
    <p:extLst>
      <p:ext uri="{BB962C8B-B14F-4D97-AF65-F5344CB8AC3E}">
        <p14:creationId xmlns:p14="http://schemas.microsoft.com/office/powerpoint/2010/main" val="85050715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DTW 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98298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3" name="Content Placeholder 2"/>
          <p:cNvSpPr>
            <a:spLocks noGrp="1"/>
          </p:cNvSpPr>
          <p:nvPr>
            <p:ph idx="1"/>
          </p:nvPr>
        </p:nvSpPr>
        <p:spPr>
          <a:xfrm>
            <a:off x="381000" y="1428750"/>
            <a:ext cx="11430000" cy="4514850"/>
          </a:xfrm>
          <a:prstGeom prst="rect">
            <a:avLst/>
          </a:prstGeom>
        </p:spPr>
        <p:txBody>
          <a:bodyPr lIns="0" tIns="0" rIns="0" bIns="0"/>
          <a:lstStyle>
            <a:lvl1pPr marL="228612" indent="-228612">
              <a:lnSpc>
                <a:spcPct val="100000"/>
              </a:lnSpc>
              <a:spcBef>
                <a:spcPts val="1200"/>
              </a:spcBef>
              <a:buClrTx/>
              <a:buFont typeface="Arial" panose="020B0604020202020204" pitchFamily="34" charset="0"/>
              <a:buChar char="•"/>
              <a:defRPr sz="2000">
                <a:solidFill>
                  <a:schemeClr val="tx2"/>
                </a:solidFill>
                <a:latin typeface="Arial" panose="020B0604020202020204" pitchFamily="34" charset="0"/>
              </a:defRPr>
            </a:lvl1pPr>
            <a:lvl2pPr marL="685838" indent="-228612">
              <a:lnSpc>
                <a:spcPct val="100000"/>
              </a:lnSpc>
              <a:spcBef>
                <a:spcPts val="600"/>
              </a:spcBef>
              <a:buClrTx/>
              <a:buFont typeface="Arial" panose="020B0604020202020204" pitchFamily="34" charset="0"/>
              <a:buChar char="–"/>
              <a:defRPr sz="1600">
                <a:solidFill>
                  <a:schemeClr val="tx2"/>
                </a:solidFill>
                <a:latin typeface="Arial" panose="020B0604020202020204" pitchFamily="34" charset="0"/>
              </a:defRPr>
            </a:lvl2pPr>
            <a:lvl3pPr marL="1066858" indent="-152408">
              <a:lnSpc>
                <a:spcPct val="100000"/>
              </a:lnSpc>
              <a:spcBef>
                <a:spcPts val="600"/>
              </a:spcBef>
              <a:buClrTx/>
              <a:buFont typeface="Arial" panose="020B0604020202020204" pitchFamily="34" charset="0"/>
              <a:buChar char="▪"/>
              <a:defRPr sz="1200">
                <a:solidFill>
                  <a:schemeClr val="tx2"/>
                </a:solidFill>
                <a:latin typeface="Arial" panose="020B0604020202020204" pitchFamily="34" charset="0"/>
              </a:defRPr>
            </a:lvl3pPr>
            <a:lvl4pPr marL="1600288" indent="-228612">
              <a:lnSpc>
                <a:spcPct val="100000"/>
              </a:lnSpc>
              <a:spcBef>
                <a:spcPts val="400"/>
              </a:spcBef>
              <a:buClr>
                <a:schemeClr val="bg1">
                  <a:lumMod val="60000"/>
                  <a:lumOff val="40000"/>
                </a:schemeClr>
              </a:buClr>
              <a:buFont typeface="Arial" panose="020B0604020202020204" pitchFamily="34" charset="0"/>
              <a:buChar char="•"/>
              <a:defRPr sz="1200"/>
            </a:lvl4pPr>
            <a:lvl5pPr marL="2057514" indent="-228612">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pic>
        <p:nvPicPr>
          <p:cNvPr id="5" name="Graphic 4">
            <a:extLst>
              <a:ext uri="{FF2B5EF4-FFF2-40B4-BE49-F238E27FC236}">
                <a16:creationId xmlns:a16="http://schemas.microsoft.com/office/drawing/2014/main" id="{FBCE6A91-47BB-FF2B-63EF-4351F840B16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4425" y="-7884"/>
            <a:ext cx="1471767" cy="597512"/>
          </a:xfrm>
          <a:prstGeom prst="rect">
            <a:avLst/>
          </a:prstGeom>
        </p:spPr>
      </p:pic>
    </p:spTree>
    <p:extLst>
      <p:ext uri="{BB962C8B-B14F-4D97-AF65-F5344CB8AC3E}">
        <p14:creationId xmlns:p14="http://schemas.microsoft.com/office/powerpoint/2010/main" val="163572487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DTW 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98298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9829800"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pic>
        <p:nvPicPr>
          <p:cNvPr id="4" name="Graphic 3">
            <a:extLst>
              <a:ext uri="{FF2B5EF4-FFF2-40B4-BE49-F238E27FC236}">
                <a16:creationId xmlns:a16="http://schemas.microsoft.com/office/drawing/2014/main" id="{42F76FEB-2EFD-E488-F798-E6948B7D5B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4425" y="-7884"/>
            <a:ext cx="1471767" cy="597512"/>
          </a:xfrm>
          <a:prstGeom prst="rect">
            <a:avLst/>
          </a:prstGeom>
        </p:spPr>
      </p:pic>
    </p:spTree>
    <p:extLst>
      <p:ext uri="{BB962C8B-B14F-4D97-AF65-F5344CB8AC3E}">
        <p14:creationId xmlns:p14="http://schemas.microsoft.com/office/powerpoint/2010/main" val="382553233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DTW 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9829799"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3" name="Subtitle 2"/>
          <p:cNvSpPr>
            <a:spLocks noGrp="1"/>
          </p:cNvSpPr>
          <p:nvPr>
            <p:ph type="subTitle" idx="1"/>
          </p:nvPr>
        </p:nvSpPr>
        <p:spPr>
          <a:xfrm>
            <a:off x="385487" y="857250"/>
            <a:ext cx="9825954" cy="246221"/>
          </a:xfrm>
          <a:prstGeom prst="rect">
            <a:avLst/>
          </a:prstGeom>
        </p:spPr>
        <p:txBody>
          <a:bodyPr wrap="square" lIns="0" tIns="0" rIns="0" bIns="0">
            <a:spAutoFit/>
          </a:bodyPr>
          <a:lstStyle>
            <a:lvl1pPr marL="0" indent="0" algn="l">
              <a:lnSpc>
                <a:spcPct val="100000"/>
              </a:lnSpc>
              <a:spcBef>
                <a:spcPts val="0"/>
              </a:spcBef>
              <a:buNone/>
              <a:defRPr sz="1600">
                <a:solidFill>
                  <a:schemeClr val="tx2"/>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pic>
        <p:nvPicPr>
          <p:cNvPr id="6" name="Graphic 5">
            <a:extLst>
              <a:ext uri="{FF2B5EF4-FFF2-40B4-BE49-F238E27FC236}">
                <a16:creationId xmlns:a16="http://schemas.microsoft.com/office/drawing/2014/main" id="{99A5B791-F1ED-7366-EF8A-D3AA9492151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4425" y="-7884"/>
            <a:ext cx="1471767" cy="597512"/>
          </a:xfrm>
          <a:prstGeom prst="rect">
            <a:avLst/>
          </a:prstGeom>
        </p:spPr>
      </p:pic>
      <p:sp>
        <p:nvSpPr>
          <p:cNvPr id="7" name="Content Placeholder 2">
            <a:extLst>
              <a:ext uri="{FF2B5EF4-FFF2-40B4-BE49-F238E27FC236}">
                <a16:creationId xmlns:a16="http://schemas.microsoft.com/office/drawing/2014/main" id="{9C75CD3F-4B29-B124-2E5F-058591B66364}"/>
              </a:ext>
            </a:extLst>
          </p:cNvPr>
          <p:cNvSpPr>
            <a:spLocks noGrp="1"/>
          </p:cNvSpPr>
          <p:nvPr>
            <p:ph idx="10"/>
          </p:nvPr>
        </p:nvSpPr>
        <p:spPr>
          <a:xfrm>
            <a:off x="381000" y="1428750"/>
            <a:ext cx="11430000" cy="4514850"/>
          </a:xfrm>
          <a:prstGeom prst="rect">
            <a:avLst/>
          </a:prstGeom>
        </p:spPr>
        <p:txBody>
          <a:bodyPr lIns="0" tIns="0" rIns="0" bIns="0"/>
          <a:lstStyle>
            <a:lvl1pPr marL="228612" indent="-228612">
              <a:lnSpc>
                <a:spcPct val="100000"/>
              </a:lnSpc>
              <a:spcBef>
                <a:spcPts val="1200"/>
              </a:spcBef>
              <a:buClrTx/>
              <a:buFont typeface="Arial" panose="020B0604020202020204" pitchFamily="34" charset="0"/>
              <a:buChar char="•"/>
              <a:defRPr sz="2000">
                <a:solidFill>
                  <a:schemeClr val="tx2"/>
                </a:solidFill>
                <a:latin typeface="Arial" panose="020B0604020202020204" pitchFamily="34" charset="0"/>
              </a:defRPr>
            </a:lvl1pPr>
            <a:lvl2pPr marL="685838" indent="-228612">
              <a:lnSpc>
                <a:spcPct val="100000"/>
              </a:lnSpc>
              <a:spcBef>
                <a:spcPts val="600"/>
              </a:spcBef>
              <a:buClrTx/>
              <a:buFont typeface="Arial" panose="020B0604020202020204" pitchFamily="34" charset="0"/>
              <a:buChar char="–"/>
              <a:defRPr sz="1600">
                <a:solidFill>
                  <a:schemeClr val="tx2"/>
                </a:solidFill>
                <a:latin typeface="Arial" panose="020B0604020202020204" pitchFamily="34" charset="0"/>
              </a:defRPr>
            </a:lvl2pPr>
            <a:lvl3pPr marL="1066858" indent="-152408">
              <a:lnSpc>
                <a:spcPct val="100000"/>
              </a:lnSpc>
              <a:spcBef>
                <a:spcPts val="600"/>
              </a:spcBef>
              <a:buClrTx/>
              <a:buFont typeface="Arial" panose="020B0604020202020204" pitchFamily="34" charset="0"/>
              <a:buChar char="▪"/>
              <a:defRPr sz="1200">
                <a:solidFill>
                  <a:schemeClr val="tx2"/>
                </a:solidFill>
                <a:latin typeface="Arial" panose="020B0604020202020204" pitchFamily="34" charset="0"/>
              </a:defRPr>
            </a:lvl3pPr>
            <a:lvl4pPr marL="1600288" indent="-228612">
              <a:lnSpc>
                <a:spcPct val="100000"/>
              </a:lnSpc>
              <a:spcBef>
                <a:spcPts val="400"/>
              </a:spcBef>
              <a:buClr>
                <a:schemeClr val="bg1">
                  <a:lumMod val="60000"/>
                  <a:lumOff val="40000"/>
                </a:schemeClr>
              </a:buClr>
              <a:buFont typeface="Arial" panose="020B0604020202020204" pitchFamily="34" charset="0"/>
              <a:buChar char="•"/>
              <a:defRPr sz="1200"/>
            </a:lvl4pPr>
            <a:lvl5pPr marL="2057514" indent="-228612">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0846019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DTW 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9829800" cy="443198"/>
          </a:xfrm>
          <a:prstGeom prst="rect">
            <a:avLst/>
          </a:prstGeom>
        </p:spPr>
        <p:txBody>
          <a:bodyPr wrap="square" lIns="0" tIns="0" rIns="0" bIns="0">
            <a:spAutoFit/>
          </a:bodyPr>
          <a:lstStyle>
            <a:lvl1pPr>
              <a:defRPr lang="en-US" sz="3200" dirty="0">
                <a:solidFill>
                  <a:schemeClr val="tx2"/>
                </a:solidFill>
                <a:latin typeface="+mj-lt"/>
              </a:defRPr>
            </a:lvl1pPr>
          </a:lstStyle>
          <a:p>
            <a:pPr lvl="0"/>
            <a:r>
              <a:rPr lang="en-US"/>
              <a:t>Click to edit Master title style</a:t>
            </a:r>
          </a:p>
        </p:txBody>
      </p:sp>
      <p:sp>
        <p:nvSpPr>
          <p:cNvPr id="10" name="Content Placeholder 9"/>
          <p:cNvSpPr>
            <a:spLocks noGrp="1"/>
          </p:cNvSpPr>
          <p:nvPr>
            <p:ph sz="quarter" idx="10"/>
          </p:nvPr>
        </p:nvSpPr>
        <p:spPr>
          <a:xfrm>
            <a:off x="381000" y="1428750"/>
            <a:ext cx="5486400" cy="4514850"/>
          </a:xfrm>
          <a:prstGeom prst="rect">
            <a:avLst/>
          </a:prstGeom>
        </p:spPr>
        <p:txBody>
          <a:bodyPr lIns="0" tIns="0" rIns="0" bIns="0"/>
          <a:lstStyle>
            <a:lvl1pPr>
              <a:defRPr lang="en-US" sz="2000">
                <a:solidFill>
                  <a:schemeClr val="tx2"/>
                </a:solidFill>
                <a:latin typeface="Arial" panose="020B0604020202020204" pitchFamily="34" charset="0"/>
              </a:defRPr>
            </a:lvl1pPr>
            <a:lvl2pPr>
              <a:defRPr lang="en-US" sz="1600">
                <a:solidFill>
                  <a:schemeClr val="tx2"/>
                </a:solidFill>
                <a:latin typeface="Arial" panose="020B0604020202020204" pitchFamily="34" charset="0"/>
              </a:defRPr>
            </a:lvl2pPr>
            <a:lvl3pPr>
              <a:defRPr lang="en-US" sz="1200">
                <a:solidFill>
                  <a:schemeClr val="tx2"/>
                </a:solidFill>
                <a:latin typeface="Arial" panose="020B0604020202020204" pitchFamily="34" charset="0"/>
              </a:defRPr>
            </a:lvl3pPr>
          </a:lstStyle>
          <a:p>
            <a:pPr lvl="0">
              <a:lnSpc>
                <a:spcPct val="100000"/>
              </a:lnSpc>
              <a:spcBef>
                <a:spcPts val="1200"/>
              </a:spcBef>
              <a:buClrTx/>
            </a:pPr>
            <a:r>
              <a:rPr lang="en-US"/>
              <a:t>Click to edit Master text styles</a:t>
            </a:r>
          </a:p>
          <a:p>
            <a:pPr lvl="1">
              <a:lnSpc>
                <a:spcPct val="100000"/>
              </a:lnSpc>
              <a:spcBef>
                <a:spcPts val="600"/>
              </a:spcBef>
              <a:buClrTx/>
              <a:buChar char="–"/>
            </a:pPr>
            <a:r>
              <a:rPr lang="en-US"/>
              <a:t>Second level</a:t>
            </a:r>
          </a:p>
          <a:p>
            <a:pPr marL="1066858" lvl="2" indent="-152408">
              <a:lnSpc>
                <a:spcPct val="100000"/>
              </a:lnSpc>
              <a:spcBef>
                <a:spcPts val="600"/>
              </a:spcBef>
              <a:buClrTx/>
              <a:buChar char="▪"/>
            </a:pPr>
            <a:r>
              <a:rPr lang="en-US"/>
              <a:t>Third level</a:t>
            </a:r>
          </a:p>
        </p:txBody>
      </p:sp>
      <p:sp>
        <p:nvSpPr>
          <p:cNvPr id="11" name="Content Placeholder 9"/>
          <p:cNvSpPr>
            <a:spLocks noGrp="1"/>
          </p:cNvSpPr>
          <p:nvPr>
            <p:ph sz="quarter" idx="11"/>
          </p:nvPr>
        </p:nvSpPr>
        <p:spPr>
          <a:xfrm>
            <a:off x="6324600" y="1428750"/>
            <a:ext cx="5486400" cy="4514850"/>
          </a:xfrm>
          <a:prstGeom prst="rect">
            <a:avLst/>
          </a:prstGeom>
        </p:spPr>
        <p:txBody>
          <a:bodyPr lIns="0" tIns="0" rIns="0" bIns="0"/>
          <a:lstStyle>
            <a:lvl1pPr>
              <a:defRPr lang="en-US" sz="2000">
                <a:solidFill>
                  <a:schemeClr val="tx2"/>
                </a:solidFill>
                <a:latin typeface="Arial" panose="020B0604020202020204" pitchFamily="34" charset="0"/>
              </a:defRPr>
            </a:lvl1pPr>
            <a:lvl2pPr>
              <a:defRPr lang="en-US" sz="1600">
                <a:solidFill>
                  <a:schemeClr val="tx2"/>
                </a:solidFill>
                <a:latin typeface="Arial" panose="020B0604020202020204" pitchFamily="34" charset="0"/>
              </a:defRPr>
            </a:lvl2pPr>
            <a:lvl3pPr>
              <a:defRPr lang="en-US" sz="1200">
                <a:solidFill>
                  <a:schemeClr val="tx2"/>
                </a:solidFill>
                <a:latin typeface="Arial" panose="020B0604020202020204" pitchFamily="34" charset="0"/>
              </a:defRPr>
            </a:lvl3pPr>
          </a:lstStyle>
          <a:p>
            <a:pPr lvl="0">
              <a:lnSpc>
                <a:spcPct val="100000"/>
              </a:lnSpc>
              <a:spcBef>
                <a:spcPts val="1200"/>
              </a:spcBef>
              <a:buClrTx/>
            </a:pPr>
            <a:r>
              <a:rPr lang="en-US"/>
              <a:t>Click to edit Master text styles</a:t>
            </a:r>
          </a:p>
          <a:p>
            <a:pPr lvl="1">
              <a:lnSpc>
                <a:spcPct val="100000"/>
              </a:lnSpc>
              <a:spcBef>
                <a:spcPts val="600"/>
              </a:spcBef>
              <a:buClrTx/>
              <a:buChar char="–"/>
            </a:pPr>
            <a:r>
              <a:rPr lang="en-US"/>
              <a:t>Second level</a:t>
            </a:r>
          </a:p>
          <a:p>
            <a:pPr marL="1066858" lvl="2" indent="-152408">
              <a:lnSpc>
                <a:spcPct val="100000"/>
              </a:lnSpc>
              <a:spcBef>
                <a:spcPts val="600"/>
              </a:spcBef>
              <a:buClrTx/>
              <a:buChar char="▪"/>
            </a:pPr>
            <a:r>
              <a:rPr lang="en-US"/>
              <a:t>Third level</a:t>
            </a:r>
          </a:p>
        </p:txBody>
      </p:sp>
      <p:pic>
        <p:nvPicPr>
          <p:cNvPr id="5" name="Graphic 4">
            <a:extLst>
              <a:ext uri="{FF2B5EF4-FFF2-40B4-BE49-F238E27FC236}">
                <a16:creationId xmlns:a16="http://schemas.microsoft.com/office/drawing/2014/main" id="{31E8E049-343E-8A3C-8ECE-4A5120FD9E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4425" y="-7884"/>
            <a:ext cx="1471767" cy="597512"/>
          </a:xfrm>
          <a:prstGeom prst="rect">
            <a:avLst/>
          </a:prstGeom>
        </p:spPr>
      </p:pic>
    </p:spTree>
    <p:extLst>
      <p:ext uri="{BB962C8B-B14F-4D97-AF65-F5344CB8AC3E}">
        <p14:creationId xmlns:p14="http://schemas.microsoft.com/office/powerpoint/2010/main" val="25220396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DTW 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9829800" cy="443198"/>
          </a:xfrm>
          <a:prstGeom prst="rect">
            <a:avLst/>
          </a:prstGeom>
        </p:spPr>
        <p:txBody>
          <a:bodyPr wrap="square" lIns="0" tIns="0" rIns="0" bIns="0">
            <a:spAutoFit/>
          </a:bodyPr>
          <a:lstStyle>
            <a:lvl1pPr>
              <a:defRPr lang="en-US" sz="3200" dirty="0">
                <a:solidFill>
                  <a:schemeClr val="tx2"/>
                </a:solidFill>
                <a:latin typeface="+mj-lt"/>
              </a:defRPr>
            </a:lvl1pPr>
          </a:lstStyle>
          <a:p>
            <a:pPr lvl="0"/>
            <a:r>
              <a:rPr lang="en-US"/>
              <a:t>Click to edit Master title style</a:t>
            </a:r>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381000" y="1428750"/>
            <a:ext cx="5486400" cy="4743449"/>
          </a:xfrm>
          <a:prstGeom prst="rect">
            <a:avLst/>
          </a:prstGeom>
        </p:spPr>
        <p:txBody>
          <a:bodyPr lIns="0" tIns="0" rIns="0" bIns="91440"/>
          <a:lstStyle>
            <a:lvl1pPr marL="0" indent="0">
              <a:lnSpc>
                <a:spcPct val="100000"/>
              </a:lnSpc>
              <a:spcBef>
                <a:spcPts val="1800"/>
              </a:spcBef>
              <a:buNone/>
              <a:defRPr sz="2000" b="1" baseline="0">
                <a:solidFill>
                  <a:schemeClr val="tx2"/>
                </a:solidFill>
              </a:defRPr>
            </a:lvl1pPr>
            <a:lvl2pPr marL="230731" indent="-230731">
              <a:lnSpc>
                <a:spcPct val="100000"/>
              </a:lnSpc>
              <a:spcBef>
                <a:spcPts val="1200"/>
              </a:spcBef>
              <a:buClrTx/>
              <a:defRPr sz="1800">
                <a:solidFill>
                  <a:schemeClr val="tx2"/>
                </a:solidFill>
              </a:defRPr>
            </a:lvl2pPr>
            <a:lvl3pPr marL="685838" indent="-230731">
              <a:lnSpc>
                <a:spcPct val="100000"/>
              </a:lnSpc>
              <a:spcBef>
                <a:spcPts val="600"/>
              </a:spcBef>
              <a:buClrTx/>
              <a:buFont typeface="Arial" panose="020B0604020202020204" pitchFamily="34" charset="0"/>
              <a:buChar char="–"/>
              <a:defRPr sz="1400">
                <a:solidFill>
                  <a:schemeClr val="tx2"/>
                </a:solidFill>
              </a:defRPr>
            </a:lvl3pPr>
            <a:lvl4pPr marL="1140946" indent="-224379">
              <a:lnSpc>
                <a:spcPct val="100000"/>
              </a:lnSpc>
              <a:spcBef>
                <a:spcPts val="600"/>
              </a:spcBef>
              <a:buClrTx/>
              <a:buFont typeface="Wingdings" panose="05000000000000000000" pitchFamily="2" charset="2"/>
              <a:buChar char="§"/>
              <a:defRPr sz="1200">
                <a:solidFill>
                  <a:schemeClr val="tx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6324600" y="1428750"/>
            <a:ext cx="5486400" cy="4743449"/>
          </a:xfrm>
          <a:prstGeom prst="rect">
            <a:avLst/>
          </a:prstGeom>
        </p:spPr>
        <p:txBody>
          <a:bodyPr lIns="0" tIns="0" rIns="0" bIns="91440"/>
          <a:lstStyle>
            <a:lvl1pPr>
              <a:defRPr lang="en-US" sz="2000" b="1" baseline="0">
                <a:solidFill>
                  <a:schemeClr val="tx2"/>
                </a:solidFill>
              </a:defRPr>
            </a:lvl1pPr>
            <a:lvl2pPr>
              <a:defRPr lang="en-US" sz="1800">
                <a:solidFill>
                  <a:schemeClr val="tx2"/>
                </a:solidFill>
              </a:defRPr>
            </a:lvl2pPr>
            <a:lvl3pPr>
              <a:defRPr lang="en-US" sz="1400">
                <a:solidFill>
                  <a:schemeClr val="tx2"/>
                </a:solidFill>
              </a:defRPr>
            </a:lvl3pPr>
            <a:lvl4pPr>
              <a:defRPr lang="en-US" sz="1200">
                <a:solidFill>
                  <a:schemeClr val="tx2"/>
                </a:solidFill>
              </a:defRPr>
            </a:lvl4pPr>
          </a:lstStyle>
          <a:p>
            <a:pPr marL="0" lvl="0" indent="0">
              <a:lnSpc>
                <a:spcPct val="100000"/>
              </a:lnSpc>
              <a:spcBef>
                <a:spcPts val="1800"/>
              </a:spcBef>
              <a:buNone/>
            </a:pPr>
            <a:r>
              <a:rPr lang="en-US"/>
              <a:t>Click to edit Master text styles</a:t>
            </a:r>
          </a:p>
          <a:p>
            <a:pPr marL="230731" lvl="1" indent="-230731">
              <a:lnSpc>
                <a:spcPct val="100000"/>
              </a:lnSpc>
              <a:spcBef>
                <a:spcPts val="1200"/>
              </a:spcBef>
              <a:buClrTx/>
            </a:pPr>
            <a:r>
              <a:rPr lang="en-US"/>
              <a:t>Second level</a:t>
            </a:r>
          </a:p>
          <a:p>
            <a:pPr marL="685838" lvl="2" indent="-230731">
              <a:lnSpc>
                <a:spcPct val="100000"/>
              </a:lnSpc>
              <a:spcBef>
                <a:spcPts val="600"/>
              </a:spcBef>
              <a:buClrTx/>
              <a:buChar char="–"/>
            </a:pPr>
            <a:r>
              <a:rPr lang="en-US"/>
              <a:t>Third level</a:t>
            </a:r>
          </a:p>
          <a:p>
            <a:pPr marL="1140946" lvl="3" indent="-224379">
              <a:lnSpc>
                <a:spcPct val="100000"/>
              </a:lnSpc>
              <a:spcBef>
                <a:spcPts val="600"/>
              </a:spcBef>
              <a:buClrTx/>
              <a:buFont typeface="Wingdings" panose="05000000000000000000" pitchFamily="2" charset="2"/>
              <a:buChar char="§"/>
            </a:pPr>
            <a:r>
              <a:rPr lang="en-US"/>
              <a:t>Fourth level</a:t>
            </a:r>
          </a:p>
        </p:txBody>
      </p:sp>
      <p:pic>
        <p:nvPicPr>
          <p:cNvPr id="5" name="Graphic 4">
            <a:extLst>
              <a:ext uri="{FF2B5EF4-FFF2-40B4-BE49-F238E27FC236}">
                <a16:creationId xmlns:a16="http://schemas.microsoft.com/office/drawing/2014/main" id="{2B04F009-FA7F-1994-5E5B-AE0091D8694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4425" y="-7884"/>
            <a:ext cx="1471767" cy="597512"/>
          </a:xfrm>
          <a:prstGeom prst="rect">
            <a:avLst/>
          </a:prstGeom>
        </p:spPr>
      </p:pic>
    </p:spTree>
    <p:extLst>
      <p:ext uri="{BB962C8B-B14F-4D97-AF65-F5344CB8AC3E}">
        <p14:creationId xmlns:p14="http://schemas.microsoft.com/office/powerpoint/2010/main" val="1698135279"/>
      </p:ext>
    </p:extLst>
  </p:cSld>
  <p:clrMapOvr>
    <a:masterClrMapping/>
  </p:clrMapOvr>
  <p:extLst>
    <p:ext uri="{DCECCB84-F9BA-43D5-87BE-67443E8EF086}">
      <p15:sldGuideLst xmlns:p15="http://schemas.microsoft.com/office/powerpoint/2012/main">
        <p15:guide id="1" orient="horz" pos="50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81504042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DTW 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9829800" cy="443198"/>
          </a:xfrm>
          <a:prstGeom prst="rect">
            <a:avLst/>
          </a:prstGeom>
        </p:spPr>
        <p:txBody>
          <a:bodyPr wrap="square" lIns="0" tIns="0" rIns="0" bIns="0">
            <a:spAutoFit/>
          </a:bodyPr>
          <a:lstStyle>
            <a:lvl1pPr>
              <a:defRPr lang="en-US" sz="3200" dirty="0">
                <a:solidFill>
                  <a:schemeClr val="tx2"/>
                </a:solidFill>
                <a:latin typeface="+mj-lt"/>
              </a:defRPr>
            </a:lvl1pPr>
          </a:lstStyle>
          <a:p>
            <a:pPr lvl="0"/>
            <a:r>
              <a:rPr lang="en-US"/>
              <a:t>Click to edit Master title style</a:t>
            </a:r>
          </a:p>
        </p:txBody>
      </p:sp>
      <p:sp>
        <p:nvSpPr>
          <p:cNvPr id="9" name="Content Placeholder 9"/>
          <p:cNvSpPr>
            <a:spLocks noGrp="1"/>
          </p:cNvSpPr>
          <p:nvPr>
            <p:ph sz="quarter" idx="13"/>
          </p:nvPr>
        </p:nvSpPr>
        <p:spPr>
          <a:xfrm>
            <a:off x="381001" y="1428750"/>
            <a:ext cx="3526327" cy="4743450"/>
          </a:xfrm>
          <a:prstGeom prst="rect">
            <a:avLst/>
          </a:prstGeom>
        </p:spPr>
        <p:txBody>
          <a:bodyPr lIns="0" tIns="0" rIns="0" bIns="0"/>
          <a:lstStyle>
            <a:lvl1pPr marL="0" indent="0">
              <a:lnSpc>
                <a:spcPct val="100000"/>
              </a:lnSpc>
              <a:spcBef>
                <a:spcPts val="1800"/>
              </a:spcBef>
              <a:buClr>
                <a:srgbClr val="808080"/>
              </a:buClr>
              <a:buNone/>
              <a:defRPr sz="1800" b="1">
                <a:solidFill>
                  <a:schemeClr val="tx2"/>
                </a:solidFill>
              </a:defRPr>
            </a:lvl1pPr>
            <a:lvl2pPr marL="228612" indent="-228612">
              <a:lnSpc>
                <a:spcPct val="100000"/>
              </a:lnSpc>
              <a:spcBef>
                <a:spcPts val="1200"/>
              </a:spcBef>
              <a:buClrTx/>
              <a:buFont typeface="Arial" panose="020B0604020202020204" pitchFamily="34" charset="0"/>
              <a:buChar char="•"/>
              <a:defRPr sz="1600">
                <a:solidFill>
                  <a:schemeClr val="tx2"/>
                </a:solidFill>
              </a:defRPr>
            </a:lvl2pPr>
            <a:lvl3pPr marL="685838" indent="-228612">
              <a:lnSpc>
                <a:spcPct val="100000"/>
              </a:lnSpc>
              <a:spcBef>
                <a:spcPts val="600"/>
              </a:spcBef>
              <a:buClrTx/>
              <a:buFont typeface="Arial" panose="020B0604020202020204" pitchFamily="34" charset="0"/>
              <a:buChar char="–"/>
              <a:defRPr sz="1200">
                <a:solidFill>
                  <a:schemeClr val="tx2"/>
                </a:solidFill>
              </a:defRPr>
            </a:lvl3pPr>
            <a:lvl4pPr marL="1600288" indent="-228612">
              <a:buClr>
                <a:srgbClr val="808080"/>
              </a:buClr>
              <a:buFont typeface="Arial" panose="020B0604020202020204" pitchFamily="34" charset="0"/>
              <a:buChar char="–"/>
              <a:defRPr sz="1867">
                <a:solidFill>
                  <a:schemeClr val="bg2"/>
                </a:solidFill>
              </a:defRPr>
            </a:lvl4pPr>
            <a:lvl5pPr marL="2057514" indent="-228612">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Content Placeholder 9">
            <a:extLst>
              <a:ext uri="{FF2B5EF4-FFF2-40B4-BE49-F238E27FC236}">
                <a16:creationId xmlns:a16="http://schemas.microsoft.com/office/drawing/2014/main" id="{3C9CA1AB-E8E8-4338-8BB5-4C9F95D3899A}"/>
              </a:ext>
            </a:extLst>
          </p:cNvPr>
          <p:cNvSpPr>
            <a:spLocks noGrp="1"/>
          </p:cNvSpPr>
          <p:nvPr>
            <p:ph sz="quarter" idx="14"/>
          </p:nvPr>
        </p:nvSpPr>
        <p:spPr>
          <a:xfrm>
            <a:off x="4332837" y="1428750"/>
            <a:ext cx="3526327" cy="4743450"/>
          </a:xfrm>
          <a:prstGeom prst="rect">
            <a:avLst/>
          </a:prstGeom>
        </p:spPr>
        <p:txBody>
          <a:bodyPr lIns="0" tIns="0" rIns="0" bIns="0"/>
          <a:lstStyle>
            <a:lvl1pPr>
              <a:defRPr lang="en-US" sz="1800" b="1">
                <a:solidFill>
                  <a:schemeClr val="tx2"/>
                </a:solidFill>
              </a:defRPr>
            </a:lvl1pPr>
            <a:lvl2pPr>
              <a:defRPr lang="en-US" sz="1600">
                <a:solidFill>
                  <a:schemeClr val="tx2"/>
                </a:solidFill>
              </a:defRPr>
            </a:lvl2pPr>
            <a:lvl3pPr>
              <a:defRPr lang="en-US" sz="1200">
                <a:solidFill>
                  <a:schemeClr val="tx2"/>
                </a:solidFill>
              </a:defRPr>
            </a:lvl3pPr>
          </a:lstStyle>
          <a:p>
            <a:pPr marL="0" lvl="0" indent="0">
              <a:lnSpc>
                <a:spcPct val="100000"/>
              </a:lnSpc>
              <a:spcBef>
                <a:spcPts val="1800"/>
              </a:spcBef>
              <a:buClr>
                <a:srgbClr val="808080"/>
              </a:buClr>
              <a:buNone/>
            </a:pPr>
            <a:r>
              <a:rPr lang="en-US"/>
              <a:t>Click to edit Master text styles</a:t>
            </a:r>
          </a:p>
          <a:p>
            <a:pPr marL="228612" lvl="1">
              <a:lnSpc>
                <a:spcPct val="100000"/>
              </a:lnSpc>
              <a:spcBef>
                <a:spcPts val="1200"/>
              </a:spcBef>
              <a:buClrTx/>
            </a:pPr>
            <a:r>
              <a:rPr lang="en-US"/>
              <a:t>Second level</a:t>
            </a:r>
          </a:p>
          <a:p>
            <a:pPr marL="685838" lvl="2">
              <a:lnSpc>
                <a:spcPct val="100000"/>
              </a:lnSpc>
              <a:spcBef>
                <a:spcPts val="600"/>
              </a:spcBef>
              <a:buClrTx/>
              <a:buChar char="–"/>
            </a:pPr>
            <a:r>
              <a:rPr lang="en-US"/>
              <a:t>Third level</a:t>
            </a:r>
          </a:p>
        </p:txBody>
      </p:sp>
      <p:sp>
        <p:nvSpPr>
          <p:cNvPr id="13" name="Content Placeholder 9">
            <a:extLst>
              <a:ext uri="{FF2B5EF4-FFF2-40B4-BE49-F238E27FC236}">
                <a16:creationId xmlns:a16="http://schemas.microsoft.com/office/drawing/2014/main" id="{B6586213-13AB-4801-9939-C1924B01D7D1}"/>
              </a:ext>
            </a:extLst>
          </p:cNvPr>
          <p:cNvSpPr>
            <a:spLocks noGrp="1"/>
          </p:cNvSpPr>
          <p:nvPr>
            <p:ph sz="quarter" idx="15"/>
          </p:nvPr>
        </p:nvSpPr>
        <p:spPr>
          <a:xfrm>
            <a:off x="8284231" y="1428750"/>
            <a:ext cx="3526327" cy="4743450"/>
          </a:xfrm>
          <a:prstGeom prst="rect">
            <a:avLst/>
          </a:prstGeom>
        </p:spPr>
        <p:txBody>
          <a:bodyPr lIns="0" tIns="0" rIns="0" bIns="0"/>
          <a:lstStyle>
            <a:lvl1pPr>
              <a:defRPr lang="en-US" sz="1800" b="1">
                <a:solidFill>
                  <a:schemeClr val="tx2"/>
                </a:solidFill>
              </a:defRPr>
            </a:lvl1pPr>
            <a:lvl2pPr>
              <a:defRPr lang="en-US" sz="1600">
                <a:solidFill>
                  <a:schemeClr val="tx2"/>
                </a:solidFill>
              </a:defRPr>
            </a:lvl2pPr>
            <a:lvl3pPr>
              <a:defRPr lang="en-US" sz="1200">
                <a:solidFill>
                  <a:schemeClr val="tx2"/>
                </a:solidFill>
              </a:defRPr>
            </a:lvl3pPr>
          </a:lstStyle>
          <a:p>
            <a:pPr marL="0" lvl="0" indent="0">
              <a:lnSpc>
                <a:spcPct val="100000"/>
              </a:lnSpc>
              <a:spcBef>
                <a:spcPts val="1800"/>
              </a:spcBef>
              <a:buClr>
                <a:srgbClr val="808080"/>
              </a:buClr>
              <a:buNone/>
            </a:pPr>
            <a:r>
              <a:rPr lang="en-US"/>
              <a:t>Click to edit Master text styles</a:t>
            </a:r>
          </a:p>
          <a:p>
            <a:pPr marL="228612" lvl="1">
              <a:lnSpc>
                <a:spcPct val="100000"/>
              </a:lnSpc>
              <a:spcBef>
                <a:spcPts val="1200"/>
              </a:spcBef>
              <a:buClrTx/>
            </a:pPr>
            <a:r>
              <a:rPr lang="en-US"/>
              <a:t>Second level</a:t>
            </a:r>
          </a:p>
          <a:p>
            <a:pPr marL="685838" lvl="2">
              <a:lnSpc>
                <a:spcPct val="100000"/>
              </a:lnSpc>
              <a:spcBef>
                <a:spcPts val="600"/>
              </a:spcBef>
              <a:buClrTx/>
              <a:buChar char="–"/>
            </a:pPr>
            <a:r>
              <a:rPr lang="en-US"/>
              <a:t>Third level</a:t>
            </a:r>
          </a:p>
        </p:txBody>
      </p:sp>
      <p:pic>
        <p:nvPicPr>
          <p:cNvPr id="4" name="Graphic 3">
            <a:extLst>
              <a:ext uri="{FF2B5EF4-FFF2-40B4-BE49-F238E27FC236}">
                <a16:creationId xmlns:a16="http://schemas.microsoft.com/office/drawing/2014/main" id="{2285AA78-BB9E-1CE2-A711-3EE31F1793A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4425" y="-7884"/>
            <a:ext cx="1471767" cy="597512"/>
          </a:xfrm>
          <a:prstGeom prst="rect">
            <a:avLst/>
          </a:prstGeom>
        </p:spPr>
      </p:pic>
    </p:spTree>
    <p:extLst>
      <p:ext uri="{BB962C8B-B14F-4D97-AF65-F5344CB8AC3E}">
        <p14:creationId xmlns:p14="http://schemas.microsoft.com/office/powerpoint/2010/main" val="3030055271"/>
      </p:ext>
    </p:extLst>
  </p:cSld>
  <p:clrMapOvr>
    <a:masterClrMapping/>
  </p:clrMapOvr>
  <p:extLst>
    <p:ext uri="{DCECCB84-F9BA-43D5-87BE-67443E8EF086}">
      <p15:sldGuideLst xmlns:p15="http://schemas.microsoft.com/office/powerpoint/2012/main">
        <p15:guide id="1" orient="horz" pos="5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DTW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838200" y="-457200"/>
            <a:ext cx="10515600" cy="395816"/>
          </a:xfrm>
          <a:prstGeom prst="rect">
            <a:avLst/>
          </a:prstGeom>
        </p:spPr>
        <p:txBody>
          <a:bodyPr/>
          <a:lstStyle>
            <a:lvl1pPr algn="ctr">
              <a:defRPr sz="2400">
                <a:solidFill>
                  <a:schemeClr val="tx1"/>
                </a:solidFill>
              </a:defRPr>
            </a:lvl1pPr>
          </a:lstStyle>
          <a:p>
            <a:r>
              <a:rPr lang="en-US"/>
              <a:t>Click to edit Master title style</a:t>
            </a:r>
          </a:p>
        </p:txBody>
      </p:sp>
      <p:pic>
        <p:nvPicPr>
          <p:cNvPr id="3" name="Graphic 2">
            <a:extLst>
              <a:ext uri="{FF2B5EF4-FFF2-40B4-BE49-F238E27FC236}">
                <a16:creationId xmlns:a16="http://schemas.microsoft.com/office/drawing/2014/main" id="{99524FF7-65B1-5AEA-87D4-7BC46248453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4425" y="-7884"/>
            <a:ext cx="1471767" cy="597512"/>
          </a:xfrm>
          <a:prstGeom prst="rect">
            <a:avLst/>
          </a:prstGeom>
        </p:spPr>
      </p:pic>
    </p:spTree>
    <p:extLst>
      <p:ext uri="{BB962C8B-B14F-4D97-AF65-F5344CB8AC3E}">
        <p14:creationId xmlns:p14="http://schemas.microsoft.com/office/powerpoint/2010/main" val="268782278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DTW End logo D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0D8E87-4A8C-DDD0-C53D-BE5229276F63}"/>
              </a:ext>
            </a:extLst>
          </p:cNvPr>
          <p:cNvSpPr>
            <a:spLocks noGrp="1"/>
          </p:cNvSpPr>
          <p:nvPr>
            <p:ph type="title"/>
          </p:nvPr>
        </p:nvSpPr>
        <p:spPr>
          <a:xfrm>
            <a:off x="838200" y="-457200"/>
            <a:ext cx="10515600" cy="395816"/>
          </a:xfrm>
          <a:prstGeom prst="rect">
            <a:avLst/>
          </a:prstGeom>
        </p:spPr>
        <p:txBody>
          <a:bodyPr/>
          <a:lstStyle>
            <a:lvl1pPr algn="ctr">
              <a:defRPr sz="2400">
                <a:solidFill>
                  <a:schemeClr val="tx1"/>
                </a:solidFill>
              </a:defRPr>
            </a:lvl1pPr>
          </a:lstStyle>
          <a:p>
            <a:r>
              <a:rPr lang="en-US"/>
              <a:t>Click to edit Master title style</a:t>
            </a:r>
          </a:p>
        </p:txBody>
      </p:sp>
    </p:spTree>
    <p:extLst>
      <p:ext uri="{BB962C8B-B14F-4D97-AF65-F5344CB8AC3E}">
        <p14:creationId xmlns:p14="http://schemas.microsoft.com/office/powerpoint/2010/main" val="290780965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DTW End logo L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2821751-ABD0-5A5F-4366-9FD7051B04D7}"/>
              </a:ext>
            </a:extLst>
          </p:cNvPr>
          <p:cNvSpPr>
            <a:spLocks noGrp="1"/>
          </p:cNvSpPr>
          <p:nvPr>
            <p:ph type="title"/>
          </p:nvPr>
        </p:nvSpPr>
        <p:spPr>
          <a:xfrm>
            <a:off x="838200" y="-457200"/>
            <a:ext cx="10515600" cy="395816"/>
          </a:xfrm>
          <a:prstGeom prst="rect">
            <a:avLst/>
          </a:prstGeom>
        </p:spPr>
        <p:txBody>
          <a:bodyPr/>
          <a:lstStyle>
            <a:lvl1pPr algn="ctr">
              <a:defRPr sz="2400">
                <a:solidFill>
                  <a:schemeClr val="tx1"/>
                </a:solidFill>
              </a:defRPr>
            </a:lvl1pPr>
          </a:lstStyle>
          <a:p>
            <a:r>
              <a:rPr lang="en-US"/>
              <a:t>Click to edit Master title style</a:t>
            </a:r>
          </a:p>
        </p:txBody>
      </p:sp>
    </p:spTree>
    <p:extLst>
      <p:ext uri="{BB962C8B-B14F-4D97-AF65-F5344CB8AC3E}">
        <p14:creationId xmlns:p14="http://schemas.microsoft.com/office/powerpoint/2010/main" val="410472389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1_DTW Graphic with Photo">
    <p:bg>
      <p:bgPr>
        <a:solidFill>
          <a:srgbClr val="0D2155"/>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2821BC4-6480-E9E8-CC5B-6FCD770346B6}"/>
              </a:ext>
            </a:extLst>
          </p:cNvPr>
          <p:cNvSpPr>
            <a:spLocks noGrp="1"/>
          </p:cNvSpPr>
          <p:nvPr>
            <p:ph type="pic" sz="quarter" idx="11"/>
          </p:nvPr>
        </p:nvSpPr>
        <p:spPr>
          <a:xfrm>
            <a:off x="5030852" y="0"/>
            <a:ext cx="7161148" cy="6858000"/>
          </a:xfrm>
          <a:custGeom>
            <a:avLst/>
            <a:gdLst>
              <a:gd name="connsiteX0" fmla="*/ 3429000 w 7161148"/>
              <a:gd name="connsiteY0" fmla="*/ 0 h 6858000"/>
              <a:gd name="connsiteX1" fmla="*/ 7161148 w 7161148"/>
              <a:gd name="connsiteY1" fmla="*/ 0 h 6858000"/>
              <a:gd name="connsiteX2" fmla="*/ 7161148 w 7161148"/>
              <a:gd name="connsiteY2" fmla="*/ 6858000 h 6858000"/>
              <a:gd name="connsiteX3" fmla="*/ 0 w 7161148"/>
              <a:gd name="connsiteY3" fmla="*/ 6858000 h 6858000"/>
              <a:gd name="connsiteX4" fmla="*/ 857250 w 7161148"/>
              <a:gd name="connsiteY4" fmla="*/ 6446076 h 6858000"/>
              <a:gd name="connsiteX5" fmla="*/ 1065149 w 7161148"/>
              <a:gd name="connsiteY5" fmla="*/ 6026341 h 6858000"/>
              <a:gd name="connsiteX6" fmla="*/ 2363851 w 7161148"/>
              <a:gd name="connsiteY6" fmla="*/ 831660 h 6858000"/>
              <a:gd name="connsiteX7" fmla="*/ 2571750 w 7161148"/>
              <a:gd name="connsiteY7" fmla="*/ 411925 h 6858000"/>
              <a:gd name="connsiteX8" fmla="*/ 3429000 w 7161148"/>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61148" h="6858000">
                <a:moveTo>
                  <a:pt x="3429000" y="0"/>
                </a:moveTo>
                <a:lnTo>
                  <a:pt x="7161148" y="0"/>
                </a:lnTo>
                <a:lnTo>
                  <a:pt x="7161148" y="6858000"/>
                </a:lnTo>
                <a:lnTo>
                  <a:pt x="0" y="6858000"/>
                </a:lnTo>
                <a:cubicBezTo>
                  <a:pt x="341757" y="6858000"/>
                  <a:pt x="653733" y="6700203"/>
                  <a:pt x="857250" y="6446076"/>
                </a:cubicBezTo>
                <a:cubicBezTo>
                  <a:pt x="953707" y="6325616"/>
                  <a:pt x="1025843" y="6183567"/>
                  <a:pt x="1065149" y="6026341"/>
                </a:cubicBezTo>
                <a:lnTo>
                  <a:pt x="2363851" y="831660"/>
                </a:lnTo>
                <a:cubicBezTo>
                  <a:pt x="2403158" y="674434"/>
                  <a:pt x="2475294" y="532384"/>
                  <a:pt x="2571750" y="411925"/>
                </a:cubicBezTo>
                <a:cubicBezTo>
                  <a:pt x="2775268" y="157798"/>
                  <a:pt x="3087243" y="0"/>
                  <a:pt x="3429000" y="0"/>
                </a:cubicBezTo>
                <a:close/>
              </a:path>
            </a:pathLst>
          </a:custGeom>
          <a:solidFill>
            <a:schemeClr val="tx2"/>
          </a:solidFill>
        </p:spPr>
        <p:txBody>
          <a:bodyPr wrap="square" tIns="2834640" anchor="t">
            <a:noAutofit/>
          </a:bodyPr>
          <a:lstStyle>
            <a:lvl1pPr>
              <a:defRPr lang="en-US"/>
            </a:lvl1pPr>
          </a:lstStyle>
          <a:p>
            <a:pPr marL="0" lvl="0" indent="0" algn="ctr">
              <a:buNone/>
            </a:pPr>
            <a:endParaRPr lang="en-US"/>
          </a:p>
        </p:txBody>
      </p:sp>
      <p:sp>
        <p:nvSpPr>
          <p:cNvPr id="16" name="Title 1">
            <a:extLst>
              <a:ext uri="{FF2B5EF4-FFF2-40B4-BE49-F238E27FC236}">
                <a16:creationId xmlns:a16="http://schemas.microsoft.com/office/drawing/2014/main" id="{7996E69B-5149-EB7D-3869-B91E42AFC9EC}"/>
              </a:ext>
            </a:extLst>
          </p:cNvPr>
          <p:cNvSpPr>
            <a:spLocks noGrp="1"/>
          </p:cNvSpPr>
          <p:nvPr>
            <p:ph type="title"/>
          </p:nvPr>
        </p:nvSpPr>
        <p:spPr>
          <a:xfrm>
            <a:off x="381002" y="342900"/>
            <a:ext cx="72405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pic>
        <p:nvPicPr>
          <p:cNvPr id="19" name="Picture 18">
            <a:extLst>
              <a:ext uri="{FF2B5EF4-FFF2-40B4-BE49-F238E27FC236}">
                <a16:creationId xmlns:a16="http://schemas.microsoft.com/office/drawing/2014/main" id="{2021B788-A3F4-F78E-38D3-1E58CE1D4D2D}"/>
              </a:ext>
            </a:extLst>
          </p:cNvPr>
          <p:cNvPicPr>
            <a:picLocks noChangeAspect="1"/>
          </p:cNvPicPr>
          <p:nvPr userDrawn="1"/>
        </p:nvPicPr>
        <p:blipFill>
          <a:blip r:embed="rId2"/>
          <a:srcRect/>
          <a:stretch/>
        </p:blipFill>
        <p:spPr>
          <a:xfrm>
            <a:off x="10403079" y="6452917"/>
            <a:ext cx="1438656" cy="184678"/>
          </a:xfrm>
          <a:prstGeom prst="rect">
            <a:avLst/>
          </a:prstGeom>
        </p:spPr>
      </p:pic>
    </p:spTree>
    <p:extLst>
      <p:ext uri="{BB962C8B-B14F-4D97-AF65-F5344CB8AC3E}">
        <p14:creationId xmlns:p14="http://schemas.microsoft.com/office/powerpoint/2010/main" val="214094465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1_DTW Takeaways">
    <p:bg>
      <p:bgPr>
        <a:solidFill>
          <a:srgbClr val="0D2155"/>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25B92F4-49D1-CB84-7CF7-84261B87363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958863" y="0"/>
            <a:ext cx="7810500" cy="6858000"/>
          </a:xfrm>
          <a:prstGeom prst="rect">
            <a:avLst/>
          </a:prstGeom>
          <a:noFill/>
        </p:spPr>
      </p:pic>
      <p:sp>
        <p:nvSpPr>
          <p:cNvPr id="5" name="Text Placeholder 4">
            <a:extLst>
              <a:ext uri="{FF2B5EF4-FFF2-40B4-BE49-F238E27FC236}">
                <a16:creationId xmlns:a16="http://schemas.microsoft.com/office/drawing/2014/main" id="{E29979E5-E28F-0E19-FF5D-13D3E10B5458}"/>
              </a:ext>
            </a:extLst>
          </p:cNvPr>
          <p:cNvSpPr>
            <a:spLocks noGrp="1"/>
          </p:cNvSpPr>
          <p:nvPr>
            <p:ph type="body" sz="quarter" idx="10"/>
          </p:nvPr>
        </p:nvSpPr>
        <p:spPr>
          <a:xfrm>
            <a:off x="840259" y="4255199"/>
            <a:ext cx="4118604" cy="654050"/>
          </a:xfrm>
          <a:prstGeom prst="rect">
            <a:avLst/>
          </a:prstGeom>
        </p:spPr>
        <p:txBody>
          <a:bodyPr lIns="0"/>
          <a:lstStyle>
            <a:lvl1pPr marL="0" indent="0">
              <a:buNone/>
              <a:defRPr sz="1600">
                <a:solidFill>
                  <a:srgbClr val="3FCDD9"/>
                </a:solidFill>
              </a:defRPr>
            </a:lvl1pPr>
            <a:lvl2pPr marL="457226" indent="0">
              <a:buNone/>
              <a:defRPr sz="1800"/>
            </a:lvl2pPr>
            <a:lvl3pPr marL="914450" indent="0">
              <a:buNone/>
              <a:defRPr sz="1600"/>
            </a:lvl3pPr>
            <a:lvl4pPr marL="1371676" indent="0">
              <a:buNone/>
              <a:defRPr sz="1400"/>
            </a:lvl4pPr>
            <a:lvl5pPr marL="1828901" indent="0">
              <a:buNone/>
              <a:defRPr sz="1400"/>
            </a:lvl5pPr>
          </a:lstStyle>
          <a:p>
            <a:pPr lvl="0"/>
            <a:r>
              <a:rPr lang="en-US"/>
              <a:t>Click to edit Master text styles</a:t>
            </a:r>
          </a:p>
        </p:txBody>
      </p:sp>
      <p:sp>
        <p:nvSpPr>
          <p:cNvPr id="6" name="Title 1">
            <a:extLst>
              <a:ext uri="{FF2B5EF4-FFF2-40B4-BE49-F238E27FC236}">
                <a16:creationId xmlns:a16="http://schemas.microsoft.com/office/drawing/2014/main" id="{B776F854-507E-E37A-A52D-963856E71430}"/>
              </a:ext>
            </a:extLst>
          </p:cNvPr>
          <p:cNvSpPr>
            <a:spLocks noGrp="1"/>
          </p:cNvSpPr>
          <p:nvPr>
            <p:ph type="title"/>
          </p:nvPr>
        </p:nvSpPr>
        <p:spPr>
          <a:xfrm>
            <a:off x="840258" y="2306448"/>
            <a:ext cx="4867206" cy="1661993"/>
          </a:xfrm>
          <a:prstGeom prst="rect">
            <a:avLst/>
          </a:prstGeom>
        </p:spPr>
        <p:txBody>
          <a:bodyPr wrap="square" lIns="0" tIns="0" rIns="0" bIns="0" anchor="b" anchorCtr="0">
            <a:spAutoFit/>
          </a:bodyPr>
          <a:lstStyle>
            <a:lvl1pPr>
              <a:lnSpc>
                <a:spcPct val="100000"/>
              </a:lnSpc>
              <a:defRPr lang="en-US" sz="5400" dirty="0">
                <a:solidFill>
                  <a:schemeClr val="tx2"/>
                </a:solidFill>
                <a:latin typeface="+mj-lt"/>
              </a:defRPr>
            </a:lvl1pPr>
          </a:lstStyle>
          <a:p>
            <a:pPr marL="0" lvl="0"/>
            <a:r>
              <a:rPr lang="en-US"/>
              <a:t>Click to edit Master title style</a:t>
            </a:r>
          </a:p>
        </p:txBody>
      </p:sp>
      <p:pic>
        <p:nvPicPr>
          <p:cNvPr id="8" name="Picture 7">
            <a:extLst>
              <a:ext uri="{FF2B5EF4-FFF2-40B4-BE49-F238E27FC236}">
                <a16:creationId xmlns:a16="http://schemas.microsoft.com/office/drawing/2014/main" id="{AB2B41BF-8C88-7547-870F-7D18E6E11AC6}"/>
              </a:ext>
            </a:extLst>
          </p:cNvPr>
          <p:cNvPicPr>
            <a:picLocks noChangeAspect="1"/>
          </p:cNvPicPr>
          <p:nvPr userDrawn="1"/>
        </p:nvPicPr>
        <p:blipFill>
          <a:blip r:embed="rId3"/>
          <a:srcRect/>
          <a:stretch/>
        </p:blipFill>
        <p:spPr>
          <a:xfrm>
            <a:off x="10403079" y="6452917"/>
            <a:ext cx="1438656" cy="184678"/>
          </a:xfrm>
          <a:prstGeom prst="rect">
            <a:avLst/>
          </a:prstGeom>
        </p:spPr>
      </p:pic>
      <p:sp>
        <p:nvSpPr>
          <p:cNvPr id="14" name="fl" descr="                              Dell - Internal Use - Confidential&#10;">
            <a:extLst>
              <a:ext uri="{FF2B5EF4-FFF2-40B4-BE49-F238E27FC236}">
                <a16:creationId xmlns:a16="http://schemas.microsoft.com/office/drawing/2014/main" id="{A774F00C-1FBB-8E01-D6D9-1961937B5D6C}"/>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CDF23579-B2CC-66D4-F716-1C2C11B4424E}"/>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1054159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B7A09C-079C-F45C-6453-1461180733D8}"/>
              </a:ext>
            </a:extLst>
          </p:cNvPr>
          <p:cNvSpPr/>
          <p:nvPr userDrawn="1"/>
        </p:nvSpPr>
        <p:spPr>
          <a:xfrm>
            <a:off x="0" y="0"/>
            <a:ext cx="5005272"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4">
            <a:extLst>
              <a:ext uri="{FF2B5EF4-FFF2-40B4-BE49-F238E27FC236}">
                <a16:creationId xmlns:a16="http://schemas.microsoft.com/office/drawing/2014/main" id="{3DD37208-A9DF-D383-D4BD-19E20ADC203D}"/>
              </a:ext>
            </a:extLst>
          </p:cNvPr>
          <p:cNvSpPr/>
          <p:nvPr userDrawn="1"/>
        </p:nvSpPr>
        <p:spPr>
          <a:xfrm>
            <a:off x="6096000" y="1"/>
            <a:ext cx="6096000" cy="6255683"/>
          </a:xfrm>
          <a:prstGeom prst="rect">
            <a:avLst/>
          </a:prstGeom>
          <a:solidFill>
            <a:srgbClr val="E5F8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mn-cs"/>
            </a:endParaRPr>
          </a:p>
        </p:txBody>
      </p:sp>
      <p:sp>
        <p:nvSpPr>
          <p:cNvPr id="2" name="Title 1"/>
          <p:cNvSpPr>
            <a:spLocks noGrp="1"/>
          </p:cNvSpPr>
          <p:nvPr>
            <p:ph type="title"/>
          </p:nvPr>
        </p:nvSpPr>
        <p:spPr>
          <a:xfrm>
            <a:off x="381001" y="342902"/>
            <a:ext cx="11430000" cy="443199"/>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1001" y="857251"/>
            <a:ext cx="11430000" cy="246223"/>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3" indent="0" algn="ctr">
              <a:buNone/>
              <a:defRPr sz="2000"/>
            </a:lvl2pPr>
            <a:lvl3pPr marL="914364" indent="0" algn="ctr">
              <a:buNone/>
              <a:defRPr sz="1800"/>
            </a:lvl3pPr>
            <a:lvl4pPr marL="1371544" indent="0" algn="ctr">
              <a:buNone/>
              <a:defRPr sz="1600"/>
            </a:lvl4pPr>
            <a:lvl5pPr marL="1828728" indent="0" algn="ctr">
              <a:buNone/>
              <a:defRPr sz="1600"/>
            </a:lvl5pPr>
            <a:lvl6pPr marL="2285910" indent="0" algn="ctr">
              <a:buNone/>
              <a:defRPr sz="1600"/>
            </a:lvl6pPr>
            <a:lvl7pPr marL="2743090" indent="0" algn="ctr">
              <a:buNone/>
              <a:defRPr sz="1600"/>
            </a:lvl7pPr>
            <a:lvl8pPr marL="3200272" indent="0" algn="ctr">
              <a:buNone/>
              <a:defRPr sz="1600"/>
            </a:lvl8pPr>
            <a:lvl9pPr marL="3657455" indent="0" algn="ctr">
              <a:buNone/>
              <a:defRPr sz="1600"/>
            </a:lvl9pPr>
          </a:lstStyle>
          <a:p>
            <a:r>
              <a:rPr lang="en-US"/>
              <a:t>Click to edit Master subtitle style</a:t>
            </a:r>
          </a:p>
        </p:txBody>
      </p:sp>
    </p:spTree>
    <p:extLst>
      <p:ext uri="{BB962C8B-B14F-4D97-AF65-F5344CB8AC3E}">
        <p14:creationId xmlns:p14="http://schemas.microsoft.com/office/powerpoint/2010/main" val="48503221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userDrawn="1">
  <p:cSld name="Divider 3">
    <p:bg>
      <p:bgPr>
        <a:solidFill>
          <a:srgbClr val="0D2155"/>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7E3530-F5E7-1C59-A289-648FFDECC8D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6440" y="12700"/>
            <a:ext cx="12187065" cy="6857999"/>
          </a:xfrm>
          <a:prstGeom prst="rect">
            <a:avLst/>
          </a:prstGeom>
        </p:spPr>
      </p:pic>
      <p:pic>
        <p:nvPicPr>
          <p:cNvPr id="7" name="Picture 6">
            <a:extLst>
              <a:ext uri="{FF2B5EF4-FFF2-40B4-BE49-F238E27FC236}">
                <a16:creationId xmlns:a16="http://schemas.microsoft.com/office/drawing/2014/main" id="{5C480A71-AE97-FD4C-9C09-7F67C5AF3456}"/>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0403083" y="6451744"/>
            <a:ext cx="1438648" cy="187024"/>
          </a:xfrm>
          <a:prstGeom prst="rect">
            <a:avLst/>
          </a:prstGeom>
        </p:spPr>
      </p:pic>
      <p:sp>
        <p:nvSpPr>
          <p:cNvPr id="6" name="Title 1"/>
          <p:cNvSpPr>
            <a:spLocks noGrp="1"/>
          </p:cNvSpPr>
          <p:nvPr>
            <p:ph type="title"/>
          </p:nvPr>
        </p:nvSpPr>
        <p:spPr>
          <a:xfrm>
            <a:off x="757238" y="2610702"/>
            <a:ext cx="5338762" cy="1661993"/>
          </a:xfrm>
          <a:prstGeom prst="rect">
            <a:avLst/>
          </a:prstGeom>
        </p:spPr>
        <p:txBody>
          <a:bodyPr wrap="square" lIns="0" tIns="0" rIns="0" bIns="0" anchor="ctr" anchorCtr="0">
            <a:spAutoFit/>
          </a:bodyPr>
          <a:lstStyle>
            <a:lvl1pPr>
              <a:defRPr sz="6000">
                <a:solidFill>
                  <a:srgbClr val="3FCDD9"/>
                </a:solidFill>
                <a:effectLst/>
                <a:latin typeface="+mj-lt"/>
              </a:defRPr>
            </a:lvl1pPr>
          </a:lstStyle>
          <a:p>
            <a:r>
              <a:rPr lang="en-US"/>
              <a:t>Click to edit Master title style</a:t>
            </a:r>
          </a:p>
        </p:txBody>
      </p:sp>
      <p:sp>
        <p:nvSpPr>
          <p:cNvPr id="2" name="fl" descr="                              Dell - Internal Use - Confidential&#10;">
            <a:extLst>
              <a:ext uri="{FF2B5EF4-FFF2-40B4-BE49-F238E27FC236}">
                <a16:creationId xmlns:a16="http://schemas.microsoft.com/office/drawing/2014/main" id="{F4D9E29D-750C-0331-0DCD-143CA770B4FB}"/>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chemeClr val="tx2"/>
                </a:solidFill>
                <a:latin typeface="Arial" panose="020B0604020202020204" pitchFamily="34" charset="0"/>
              </a:rPr>
              <a:t>Copyright © Dell Inc. All Rights Reserved.</a:t>
            </a:r>
          </a:p>
        </p:txBody>
      </p:sp>
      <p:sp>
        <p:nvSpPr>
          <p:cNvPr id="3" name="TextBox 19">
            <a:extLst>
              <a:ext uri="{FF2B5EF4-FFF2-40B4-BE49-F238E27FC236}">
                <a16:creationId xmlns:a16="http://schemas.microsoft.com/office/drawing/2014/main" id="{2B8DE933-8658-A096-C34B-DA37F6711F76}"/>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chemeClr val="tx2"/>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chemeClr val="tx2"/>
              </a:solidFill>
              <a:latin typeface="Arial" panose="020B0604020202020204" pitchFamily="34" charset="0"/>
              <a:ea typeface="+mn-ea"/>
              <a:cs typeface="+mn-cs"/>
            </a:endParaRPr>
          </a:p>
        </p:txBody>
      </p:sp>
    </p:spTree>
    <p:extLst>
      <p:ext uri="{BB962C8B-B14F-4D97-AF65-F5344CB8AC3E}">
        <p14:creationId xmlns:p14="http://schemas.microsoft.com/office/powerpoint/2010/main" val="2953084613"/>
      </p:ext>
    </p:extLst>
  </p:cSld>
  <p:clrMapOvr>
    <a:masterClrMapping/>
  </p:clrMapOvr>
  <p:extLst>
    <p:ext uri="{DCECCB84-F9BA-43D5-87BE-67443E8EF086}">
      <p15:sldGuideLst xmlns:p15="http://schemas.microsoft.com/office/powerpoint/2012/main">
        <p15:guide id="1" orient="horz" pos="252">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1"/>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369798466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3_DTW Pain Points">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0F93B60-6E9C-350A-355F-A11C36D4D7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0" y="0"/>
            <a:ext cx="7810500" cy="6858000"/>
          </a:xfrm>
          <a:prstGeom prst="rect">
            <a:avLst/>
          </a:prstGeom>
        </p:spPr>
      </p:pic>
      <p:pic>
        <p:nvPicPr>
          <p:cNvPr id="2" name="Picture 1">
            <a:extLst>
              <a:ext uri="{FF2B5EF4-FFF2-40B4-BE49-F238E27FC236}">
                <a16:creationId xmlns:a16="http://schemas.microsoft.com/office/drawing/2014/main" id="{9986ABF9-CF19-7674-4899-E5358F3C146A}"/>
              </a:ext>
            </a:extLst>
          </p:cNvPr>
          <p:cNvPicPr>
            <a:picLocks noChangeAspect="1"/>
          </p:cNvPicPr>
          <p:nvPr userDrawn="1"/>
        </p:nvPicPr>
        <p:blipFill>
          <a:blip r:embed="rId3"/>
          <a:srcRect/>
          <a:stretch/>
        </p:blipFill>
        <p:spPr>
          <a:xfrm>
            <a:off x="10403079" y="6452917"/>
            <a:ext cx="1438656" cy="184678"/>
          </a:xfrm>
          <a:prstGeom prst="rect">
            <a:avLst/>
          </a:prstGeom>
        </p:spPr>
      </p:pic>
      <p:sp>
        <p:nvSpPr>
          <p:cNvPr id="4" name="fl" descr="                              Dell - Internal Use - Confidential&#10;">
            <a:extLst>
              <a:ext uri="{FF2B5EF4-FFF2-40B4-BE49-F238E27FC236}">
                <a16:creationId xmlns:a16="http://schemas.microsoft.com/office/drawing/2014/main" id="{4EA820BA-592D-36AF-6B18-861396FA1F4E}"/>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5" name="TextBox 19">
            <a:extLst>
              <a:ext uri="{FF2B5EF4-FFF2-40B4-BE49-F238E27FC236}">
                <a16:creationId xmlns:a16="http://schemas.microsoft.com/office/drawing/2014/main" id="{7EEB4D06-1765-FE02-2981-BEBD4E0D3031}"/>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
        <p:nvSpPr>
          <p:cNvPr id="6" name="Title 1">
            <a:extLst>
              <a:ext uri="{FF2B5EF4-FFF2-40B4-BE49-F238E27FC236}">
                <a16:creationId xmlns:a16="http://schemas.microsoft.com/office/drawing/2014/main" id="{5135E8B6-F780-24B4-A765-F7F2E4FC99A0}"/>
              </a:ext>
            </a:extLst>
          </p:cNvPr>
          <p:cNvSpPr>
            <a:spLocks noGrp="1"/>
          </p:cNvSpPr>
          <p:nvPr>
            <p:ph type="title"/>
          </p:nvPr>
        </p:nvSpPr>
        <p:spPr>
          <a:xfrm>
            <a:off x="381002" y="342900"/>
            <a:ext cx="72405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739BBD18-4B7B-9BE4-F6DD-5E68206D56AE}"/>
              </a:ext>
            </a:extLst>
          </p:cNvPr>
          <p:cNvSpPr>
            <a:spLocks noGrp="1"/>
          </p:cNvSpPr>
          <p:nvPr>
            <p:ph type="subTitle" idx="1"/>
          </p:nvPr>
        </p:nvSpPr>
        <p:spPr>
          <a:xfrm>
            <a:off x="385487" y="857250"/>
            <a:ext cx="7237724"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spTree>
    <p:extLst>
      <p:ext uri="{BB962C8B-B14F-4D97-AF65-F5344CB8AC3E}">
        <p14:creationId xmlns:p14="http://schemas.microsoft.com/office/powerpoint/2010/main" val="1731628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Content Placeholder 2"/>
          <p:cNvSpPr>
            <a:spLocks noGrp="1"/>
          </p:cNvSpPr>
          <p:nvPr>
            <p:ph idx="1"/>
          </p:nvPr>
        </p:nvSpPr>
        <p:spPr>
          <a:xfrm>
            <a:off x="381000" y="1600200"/>
            <a:ext cx="11430000"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5044664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_DTW Pain Points">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0F93B60-6E9C-350A-355F-A11C36D4D7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0" y="0"/>
            <a:ext cx="7810500" cy="6858000"/>
          </a:xfrm>
          <a:prstGeom prst="rect">
            <a:avLst/>
          </a:prstGeom>
        </p:spPr>
      </p:pic>
      <p:sp>
        <p:nvSpPr>
          <p:cNvPr id="7" name="Rectangle 6">
            <a:extLst>
              <a:ext uri="{FF2B5EF4-FFF2-40B4-BE49-F238E27FC236}">
                <a16:creationId xmlns:a16="http://schemas.microsoft.com/office/drawing/2014/main" id="{B060779E-8D66-2D59-864B-9A0D103C4A6A}"/>
              </a:ext>
              <a:ext uri="{C183D7F6-B498-43B3-948B-1728B52AA6E4}">
                <adec:decorative xmlns:adec="http://schemas.microsoft.com/office/drawing/2017/decorative" val="1"/>
              </a:ext>
            </a:extLst>
          </p:cNvPr>
          <p:cNvSpPr>
            <a:spLocks noChangeAspect="1"/>
          </p:cNvSpPr>
          <p:nvPr userDrawn="1"/>
        </p:nvSpPr>
        <p:spPr>
          <a:xfrm>
            <a:off x="381002" y="2437397"/>
            <a:ext cx="457200" cy="114300"/>
          </a:xfrm>
          <a:prstGeom prst="rect">
            <a:avLst/>
          </a:prstGeom>
          <a:solidFill>
            <a:srgbClr val="3FCDD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0" name="Content Placeholder 9">
            <a:extLst>
              <a:ext uri="{FF2B5EF4-FFF2-40B4-BE49-F238E27FC236}">
                <a16:creationId xmlns:a16="http://schemas.microsoft.com/office/drawing/2014/main" id="{2392CEFD-EE13-8F79-AF8C-D4C1AB3E1B1A}"/>
              </a:ext>
            </a:extLst>
          </p:cNvPr>
          <p:cNvSpPr>
            <a:spLocks noGrp="1"/>
          </p:cNvSpPr>
          <p:nvPr>
            <p:ph sz="quarter" idx="10"/>
          </p:nvPr>
        </p:nvSpPr>
        <p:spPr>
          <a:xfrm>
            <a:off x="381000" y="2843681"/>
            <a:ext cx="4572000" cy="3686489"/>
          </a:xfrm>
          <a:prstGeom prst="rect">
            <a:avLst/>
          </a:prstGeom>
        </p:spPr>
        <p:txBody>
          <a:bodyPr lIns="0" tIns="0" rIns="0" bIns="0"/>
          <a:lstStyle>
            <a:lvl1pPr marL="0" indent="0">
              <a:lnSpc>
                <a:spcPct val="100000"/>
              </a:lnSpc>
              <a:spcBef>
                <a:spcPts val="1200"/>
              </a:spcBef>
              <a:buClr>
                <a:srgbClr val="808080"/>
              </a:buClr>
              <a:buNone/>
              <a:defRPr sz="3600">
                <a:solidFill>
                  <a:schemeClr val="tx2"/>
                </a:solidFill>
              </a:defRPr>
            </a:lvl1pPr>
            <a:lvl2pPr marL="457226" indent="0">
              <a:lnSpc>
                <a:spcPct val="100000"/>
              </a:lnSpc>
              <a:spcBef>
                <a:spcPts val="600"/>
              </a:spcBef>
              <a:buClr>
                <a:srgbClr val="808080"/>
              </a:buClr>
              <a:buFont typeface="Arial" panose="020B0604020202020204" pitchFamily="34" charset="0"/>
              <a:buNone/>
              <a:defRPr sz="1800">
                <a:solidFill>
                  <a:schemeClr val="tx2"/>
                </a:solidFill>
              </a:defRPr>
            </a:lvl2pPr>
            <a:lvl3pPr marL="914450" indent="0">
              <a:lnSpc>
                <a:spcPct val="100000"/>
              </a:lnSpc>
              <a:spcBef>
                <a:spcPts val="600"/>
              </a:spcBef>
              <a:buClr>
                <a:srgbClr val="808080"/>
              </a:buClr>
              <a:buFont typeface="Wingdings" panose="05000000000000000000" pitchFamily="2" charset="2"/>
              <a:buNone/>
              <a:defRPr sz="1400">
                <a:solidFill>
                  <a:schemeClr val="tx2"/>
                </a:solidFill>
              </a:defRPr>
            </a:lvl3pPr>
            <a:lvl4pPr marL="1600288" indent="-228612">
              <a:buClr>
                <a:srgbClr val="808080"/>
              </a:buClr>
              <a:buFont typeface="Arial" panose="020B0604020202020204" pitchFamily="34" charset="0"/>
              <a:buChar char="–"/>
              <a:defRPr sz="1867">
                <a:solidFill>
                  <a:schemeClr val="bg2"/>
                </a:solidFill>
              </a:defRPr>
            </a:lvl4pPr>
            <a:lvl5pPr marL="2057514" indent="-228612">
              <a:buClr>
                <a:srgbClr val="808080"/>
              </a:buClr>
              <a:buFont typeface="Arial" panose="020B0604020202020204" pitchFamily="34" charset="0"/>
              <a:buChar char="–"/>
              <a:defRPr sz="1867">
                <a:solidFill>
                  <a:schemeClr val="bg2"/>
                </a:solidFill>
              </a:defRPr>
            </a:lvl5pPr>
          </a:lstStyle>
          <a:p>
            <a:pPr lvl="0"/>
            <a:r>
              <a:rPr lang="en-US"/>
              <a:t>Click to edit Master text styles</a:t>
            </a:r>
          </a:p>
        </p:txBody>
      </p:sp>
      <p:sp>
        <p:nvSpPr>
          <p:cNvPr id="14" name="Rectangle 13">
            <a:extLst>
              <a:ext uri="{FF2B5EF4-FFF2-40B4-BE49-F238E27FC236}">
                <a16:creationId xmlns:a16="http://schemas.microsoft.com/office/drawing/2014/main" id="{6FE62B4B-6739-1142-E4C4-A45C4040D98E}"/>
              </a:ext>
              <a:ext uri="{C183D7F6-B498-43B3-948B-1728B52AA6E4}">
                <adec:decorative xmlns:adec="http://schemas.microsoft.com/office/drawing/2017/decorative" val="1"/>
              </a:ext>
            </a:extLst>
          </p:cNvPr>
          <p:cNvSpPr>
            <a:spLocks noChangeAspect="1"/>
          </p:cNvSpPr>
          <p:nvPr userDrawn="1"/>
        </p:nvSpPr>
        <p:spPr>
          <a:xfrm>
            <a:off x="6775173" y="2437397"/>
            <a:ext cx="457200" cy="114300"/>
          </a:xfrm>
          <a:prstGeom prst="rect">
            <a:avLst/>
          </a:prstGeom>
          <a:solidFill>
            <a:srgbClr val="0D215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5" name="Content Placeholder 9">
            <a:extLst>
              <a:ext uri="{FF2B5EF4-FFF2-40B4-BE49-F238E27FC236}">
                <a16:creationId xmlns:a16="http://schemas.microsoft.com/office/drawing/2014/main" id="{67548A54-0A71-1F4B-3539-F87A07DEA8ED}"/>
              </a:ext>
            </a:extLst>
          </p:cNvPr>
          <p:cNvSpPr>
            <a:spLocks noGrp="1"/>
          </p:cNvSpPr>
          <p:nvPr>
            <p:ph sz="quarter" idx="11"/>
          </p:nvPr>
        </p:nvSpPr>
        <p:spPr>
          <a:xfrm>
            <a:off x="7239000" y="2843681"/>
            <a:ext cx="4572000" cy="3686489"/>
          </a:xfrm>
          <a:prstGeom prst="rect">
            <a:avLst/>
          </a:prstGeom>
        </p:spPr>
        <p:txBody>
          <a:bodyPr lIns="0" tIns="0" rIns="0" bIns="0"/>
          <a:lstStyle>
            <a:lvl1pPr marL="0" indent="0" algn="l">
              <a:lnSpc>
                <a:spcPct val="100000"/>
              </a:lnSpc>
              <a:spcBef>
                <a:spcPts val="1200"/>
              </a:spcBef>
              <a:buClr>
                <a:srgbClr val="808080"/>
              </a:buClr>
              <a:buNone/>
              <a:defRPr sz="3600">
                <a:solidFill>
                  <a:srgbClr val="0D2155"/>
                </a:solidFill>
              </a:defRPr>
            </a:lvl1pPr>
            <a:lvl2pPr marL="457226" indent="0">
              <a:lnSpc>
                <a:spcPct val="100000"/>
              </a:lnSpc>
              <a:spcBef>
                <a:spcPts val="600"/>
              </a:spcBef>
              <a:buClr>
                <a:srgbClr val="808080"/>
              </a:buClr>
              <a:buFont typeface="Arial" panose="020B0604020202020204" pitchFamily="34" charset="0"/>
              <a:buNone/>
              <a:defRPr sz="1800">
                <a:solidFill>
                  <a:schemeClr val="tx2"/>
                </a:solidFill>
              </a:defRPr>
            </a:lvl2pPr>
            <a:lvl3pPr marL="914450" indent="0">
              <a:lnSpc>
                <a:spcPct val="100000"/>
              </a:lnSpc>
              <a:spcBef>
                <a:spcPts val="600"/>
              </a:spcBef>
              <a:buClr>
                <a:srgbClr val="808080"/>
              </a:buClr>
              <a:buFont typeface="Wingdings" panose="05000000000000000000" pitchFamily="2" charset="2"/>
              <a:buNone/>
              <a:defRPr sz="1400">
                <a:solidFill>
                  <a:schemeClr val="tx2"/>
                </a:solidFill>
              </a:defRPr>
            </a:lvl3pPr>
            <a:lvl4pPr marL="1600288" indent="-228612">
              <a:buClr>
                <a:srgbClr val="808080"/>
              </a:buClr>
              <a:buFont typeface="Arial" panose="020B0604020202020204" pitchFamily="34" charset="0"/>
              <a:buChar char="–"/>
              <a:defRPr sz="1867">
                <a:solidFill>
                  <a:schemeClr val="bg2"/>
                </a:solidFill>
              </a:defRPr>
            </a:lvl4pPr>
            <a:lvl5pPr marL="2057514" indent="-228612">
              <a:buClr>
                <a:srgbClr val="808080"/>
              </a:buClr>
              <a:buFont typeface="Arial" panose="020B0604020202020204" pitchFamily="34" charset="0"/>
              <a:buChar char="–"/>
              <a:defRPr sz="1867">
                <a:solidFill>
                  <a:schemeClr val="bg2"/>
                </a:solidFill>
              </a:defRPr>
            </a:lvl5pPr>
          </a:lstStyle>
          <a:p>
            <a:pPr lvl="0"/>
            <a:r>
              <a:rPr lang="en-US"/>
              <a:t>Click to edit Master text styles</a:t>
            </a:r>
          </a:p>
        </p:txBody>
      </p:sp>
      <p:sp>
        <p:nvSpPr>
          <p:cNvPr id="20" name="Text Placeholder 19">
            <a:extLst>
              <a:ext uri="{FF2B5EF4-FFF2-40B4-BE49-F238E27FC236}">
                <a16:creationId xmlns:a16="http://schemas.microsoft.com/office/drawing/2014/main" id="{ADED16D3-26B9-6728-71FC-F507C0827640}"/>
              </a:ext>
            </a:extLst>
          </p:cNvPr>
          <p:cNvSpPr>
            <a:spLocks noGrp="1"/>
          </p:cNvSpPr>
          <p:nvPr>
            <p:ph type="body" sz="quarter" idx="12" hasCustomPrompt="1"/>
          </p:nvPr>
        </p:nvSpPr>
        <p:spPr>
          <a:xfrm>
            <a:off x="381000" y="1901020"/>
            <a:ext cx="5060950" cy="307777"/>
          </a:xfrm>
          <a:prstGeom prst="rect">
            <a:avLst/>
          </a:prstGeom>
        </p:spPr>
        <p:txBody>
          <a:bodyPr wrap="square" lIns="0" tIns="0" rIns="0" bIns="0" anchor="b">
            <a:spAutoFit/>
          </a:bodyPr>
          <a:lstStyle>
            <a:lvl1pPr marL="0" indent="0">
              <a:buNone/>
              <a:defRPr lang="en-US" sz="2000" b="1" dirty="0" smtClean="0">
                <a:solidFill>
                  <a:srgbClr val="3FCDD9"/>
                </a:solidFill>
                <a:ea typeface="+mj-ea"/>
                <a:cs typeface="+mj-cs"/>
              </a:defRPr>
            </a:lvl1pPr>
          </a:lstStyle>
          <a:p>
            <a:pPr marL="114288" lvl="0" indent="-342900">
              <a:lnSpc>
                <a:spcPct val="100000"/>
              </a:lnSpc>
              <a:spcBef>
                <a:spcPct val="0"/>
              </a:spcBef>
            </a:pPr>
            <a:r>
              <a:rPr lang="en-US"/>
              <a:t>Pain Point #</a:t>
            </a:r>
          </a:p>
        </p:txBody>
      </p:sp>
      <p:sp>
        <p:nvSpPr>
          <p:cNvPr id="23" name="Text Placeholder 19">
            <a:extLst>
              <a:ext uri="{FF2B5EF4-FFF2-40B4-BE49-F238E27FC236}">
                <a16:creationId xmlns:a16="http://schemas.microsoft.com/office/drawing/2014/main" id="{47B79516-C436-D1FF-D2D9-22D8E45013AC}"/>
              </a:ext>
            </a:extLst>
          </p:cNvPr>
          <p:cNvSpPr>
            <a:spLocks noGrp="1"/>
          </p:cNvSpPr>
          <p:nvPr>
            <p:ph type="body" sz="quarter" idx="13" hasCustomPrompt="1"/>
          </p:nvPr>
        </p:nvSpPr>
        <p:spPr>
          <a:xfrm>
            <a:off x="6775173" y="1901020"/>
            <a:ext cx="5060950" cy="307777"/>
          </a:xfrm>
          <a:prstGeom prst="rect">
            <a:avLst/>
          </a:prstGeom>
        </p:spPr>
        <p:txBody>
          <a:bodyPr wrap="square" lIns="0" tIns="0" rIns="0" bIns="0" anchor="b">
            <a:spAutoFit/>
          </a:bodyPr>
          <a:lstStyle>
            <a:lvl1pPr marL="0" indent="0">
              <a:buNone/>
              <a:defRPr lang="en-US" sz="2000" b="1" dirty="0" smtClean="0">
                <a:solidFill>
                  <a:srgbClr val="0D2155"/>
                </a:solidFill>
                <a:ea typeface="+mj-ea"/>
                <a:cs typeface="+mj-cs"/>
              </a:defRPr>
            </a:lvl1pPr>
          </a:lstStyle>
          <a:p>
            <a:pPr marL="114288" lvl="0" indent="-342900">
              <a:lnSpc>
                <a:spcPct val="100000"/>
              </a:lnSpc>
              <a:spcBef>
                <a:spcPct val="0"/>
              </a:spcBef>
            </a:pPr>
            <a:r>
              <a:rPr lang="en-US"/>
              <a:t>Solution #</a:t>
            </a:r>
          </a:p>
        </p:txBody>
      </p:sp>
      <p:pic>
        <p:nvPicPr>
          <p:cNvPr id="2" name="Picture 1">
            <a:extLst>
              <a:ext uri="{FF2B5EF4-FFF2-40B4-BE49-F238E27FC236}">
                <a16:creationId xmlns:a16="http://schemas.microsoft.com/office/drawing/2014/main" id="{9986ABF9-CF19-7674-4899-E5358F3C146A}"/>
              </a:ext>
            </a:extLst>
          </p:cNvPr>
          <p:cNvPicPr>
            <a:picLocks noChangeAspect="1"/>
          </p:cNvPicPr>
          <p:nvPr userDrawn="1"/>
        </p:nvPicPr>
        <p:blipFill>
          <a:blip r:embed="rId3"/>
          <a:srcRect/>
          <a:stretch/>
        </p:blipFill>
        <p:spPr>
          <a:xfrm>
            <a:off x="10403079" y="6452917"/>
            <a:ext cx="1438656" cy="184678"/>
          </a:xfrm>
          <a:prstGeom prst="rect">
            <a:avLst/>
          </a:prstGeom>
        </p:spPr>
      </p:pic>
      <p:sp>
        <p:nvSpPr>
          <p:cNvPr id="4" name="fl" descr="                              Dell - Internal Use - Confidential&#10;">
            <a:extLst>
              <a:ext uri="{FF2B5EF4-FFF2-40B4-BE49-F238E27FC236}">
                <a16:creationId xmlns:a16="http://schemas.microsoft.com/office/drawing/2014/main" id="{4EA820BA-592D-36AF-6B18-861396FA1F4E}"/>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5" name="TextBox 19">
            <a:extLst>
              <a:ext uri="{FF2B5EF4-FFF2-40B4-BE49-F238E27FC236}">
                <a16:creationId xmlns:a16="http://schemas.microsoft.com/office/drawing/2014/main" id="{7EEB4D06-1765-FE02-2981-BEBD4E0D3031}"/>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5002473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_DTW Poll">
    <p:bg>
      <p:bgPr>
        <a:solidFill>
          <a:srgbClr val="0C32A4"/>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CA0DFA0-5953-F06C-B4E4-8E2A289E7777}"/>
              </a:ext>
            </a:extLst>
          </p:cNvPr>
          <p:cNvPicPr/>
          <p:nvPr userDrawn="1"/>
        </p:nvPicPr>
        <p:blipFill>
          <a:blip>
            <a:extLst>
              <a:ext uri="{96DAC541-7B7A-43D3-8B79-37D633B846F1}">
                <asvg:svgBlip xmlns:asvg="http://schemas.microsoft.com/office/drawing/2016/SVG/main" r:embed="rId2"/>
              </a:ext>
            </a:extLst>
          </a:blip>
          <a:srcRect l="16971"/>
          <a:stretch/>
        </p:blipFill>
        <p:spPr>
          <a:xfrm>
            <a:off x="-1" y="0"/>
            <a:ext cx="8224783" cy="6858000"/>
          </a:xfrm>
          <a:prstGeom prst="rect">
            <a:avLst/>
          </a:prstGeom>
        </p:spPr>
      </p:pic>
      <p:sp>
        <p:nvSpPr>
          <p:cNvPr id="9" name="Rectangle 8">
            <a:extLst>
              <a:ext uri="{FF2B5EF4-FFF2-40B4-BE49-F238E27FC236}">
                <a16:creationId xmlns:a16="http://schemas.microsoft.com/office/drawing/2014/main" id="{961B9720-E575-D5F0-75CD-1C135728C38B}"/>
              </a:ext>
            </a:extLst>
          </p:cNvPr>
          <p:cNvSpPr/>
          <p:nvPr userDrawn="1"/>
        </p:nvSpPr>
        <p:spPr>
          <a:xfrm>
            <a:off x="4112390" y="650929"/>
            <a:ext cx="2866380" cy="6207071"/>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6" name="Graphic 5">
            <a:extLst>
              <a:ext uri="{FF2B5EF4-FFF2-40B4-BE49-F238E27FC236}">
                <a16:creationId xmlns:a16="http://schemas.microsoft.com/office/drawing/2014/main" id="{4B03CAA4-D8D9-8659-225F-C2E13908F7D8}"/>
              </a:ext>
            </a:extLst>
          </p:cNvPr>
          <p:cNvPicPr>
            <a:picLocks noChangeAspect="1"/>
          </p:cNvPicPr>
          <p:nvPr userDrawn="1"/>
        </p:nvPicPr>
        <p:blipFill>
          <a:blip>
            <a:extLst>
              <a:ext uri="{96DAC541-7B7A-43D3-8B79-37D633B846F1}">
                <asvg:svgBlip xmlns:asvg="http://schemas.microsoft.com/office/drawing/2016/SVG/main" r:embed="rId3"/>
              </a:ext>
            </a:extLst>
          </a:blip>
          <a:srcRect/>
          <a:stretch>
            <a:fillRect/>
          </a:stretch>
        </p:blipFill>
        <p:spPr>
          <a:xfrm>
            <a:off x="5943059" y="0"/>
            <a:ext cx="3429000" cy="4572000"/>
          </a:xfrm>
          <a:custGeom>
            <a:avLst/>
            <a:gdLst>
              <a:gd name="connsiteX0" fmla="*/ 0 w 3429000"/>
              <a:gd name="connsiteY0" fmla="*/ 0 h 4572000"/>
              <a:gd name="connsiteX1" fmla="*/ 3429000 w 3429000"/>
              <a:gd name="connsiteY1" fmla="*/ 0 h 4572000"/>
              <a:gd name="connsiteX2" fmla="*/ 3429000 w 3429000"/>
              <a:gd name="connsiteY2" fmla="*/ 4572000 h 4572000"/>
              <a:gd name="connsiteX3" fmla="*/ 1035711 w 3429000"/>
              <a:gd name="connsiteY3" fmla="*/ 4572000 h 4572000"/>
              <a:gd name="connsiteX4" fmla="*/ 1035711 w 3429000"/>
              <a:gd name="connsiteY4" fmla="*/ 1428505 h 4572000"/>
              <a:gd name="connsiteX5" fmla="*/ 0 w 3429000"/>
              <a:gd name="connsiteY5" fmla="*/ 1428505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9000" h="4572000">
                <a:moveTo>
                  <a:pt x="0" y="0"/>
                </a:moveTo>
                <a:lnTo>
                  <a:pt x="3429000" y="0"/>
                </a:lnTo>
                <a:lnTo>
                  <a:pt x="3429000" y="4572000"/>
                </a:lnTo>
                <a:lnTo>
                  <a:pt x="1035711" y="4572000"/>
                </a:lnTo>
                <a:lnTo>
                  <a:pt x="1035711" y="1428505"/>
                </a:lnTo>
                <a:lnTo>
                  <a:pt x="0" y="1428505"/>
                </a:lnTo>
                <a:close/>
              </a:path>
            </a:pathLst>
          </a:custGeom>
        </p:spPr>
      </p:pic>
      <p:sp>
        <p:nvSpPr>
          <p:cNvPr id="16" name="Title 1">
            <a:extLst>
              <a:ext uri="{FF2B5EF4-FFF2-40B4-BE49-F238E27FC236}">
                <a16:creationId xmlns:a16="http://schemas.microsoft.com/office/drawing/2014/main" id="{7996E69B-5149-EB7D-3869-B91E42AFC9EC}"/>
              </a:ext>
            </a:extLst>
          </p:cNvPr>
          <p:cNvSpPr>
            <a:spLocks noGrp="1"/>
          </p:cNvSpPr>
          <p:nvPr>
            <p:ph type="title"/>
          </p:nvPr>
        </p:nvSpPr>
        <p:spPr>
          <a:xfrm>
            <a:off x="840258" y="1428750"/>
            <a:ext cx="4880555" cy="3248282"/>
          </a:xfrm>
          <a:prstGeom prst="rect">
            <a:avLst/>
          </a:prstGeom>
        </p:spPr>
        <p:txBody>
          <a:bodyPr wrap="square" lIns="0" tIns="0" rIns="0" bIns="0" anchor="t">
            <a:noAutofit/>
          </a:bodyPr>
          <a:lstStyle>
            <a:lvl1pPr>
              <a:lnSpc>
                <a:spcPct val="100000"/>
              </a:lnSpc>
              <a:defRPr sz="3600">
                <a:solidFill>
                  <a:schemeClr val="tx2"/>
                </a:solidFill>
                <a:latin typeface="+mj-lt"/>
              </a:defRPr>
            </a:lvl1pPr>
          </a:lstStyle>
          <a:p>
            <a:r>
              <a:rPr lang="en-US"/>
              <a:t>Click to edit Master title style</a:t>
            </a:r>
          </a:p>
        </p:txBody>
      </p:sp>
      <p:sp>
        <p:nvSpPr>
          <p:cNvPr id="10" name="fl" descr="                              Dell - Internal Use - Confidential&#10;">
            <a:extLst>
              <a:ext uri="{FF2B5EF4-FFF2-40B4-BE49-F238E27FC236}">
                <a16:creationId xmlns:a16="http://schemas.microsoft.com/office/drawing/2014/main" id="{CFC6FA13-794A-DC74-9732-F3B463F20390}"/>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chemeClr val="tx2"/>
                </a:solidFill>
                <a:effectLst/>
                <a:uLnTx/>
                <a:uFillTx/>
                <a:latin typeface="Arial" panose="020B0604020202020204" pitchFamily="34" charset="0"/>
                <a:ea typeface="+mn-ea"/>
                <a:cs typeface="+mn-cs"/>
              </a:rPr>
              <a:t>Copyright © Dell Inc. All Rights Reserved.</a:t>
            </a:r>
          </a:p>
        </p:txBody>
      </p:sp>
      <p:sp>
        <p:nvSpPr>
          <p:cNvPr id="11" name="TextBox 19">
            <a:extLst>
              <a:ext uri="{FF2B5EF4-FFF2-40B4-BE49-F238E27FC236}">
                <a16:creationId xmlns:a16="http://schemas.microsoft.com/office/drawing/2014/main" id="{9AEEDA2B-8D7C-6FC3-C661-565C1CFB2CDB}"/>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chemeClr val="tx2"/>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a:ln>
                <a:noFill/>
              </a:ln>
              <a:solidFill>
                <a:schemeClr val="tx2"/>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0024365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DTW 1 Callout Vertical">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99D52D-E59A-E612-6675-B6820496A354}"/>
              </a:ext>
            </a:extLst>
          </p:cNvPr>
          <p:cNvSpPr>
            <a:spLocks noGrp="1"/>
          </p:cNvSpPr>
          <p:nvPr>
            <p:ph type="title"/>
          </p:nvPr>
        </p:nvSpPr>
        <p:spPr>
          <a:xfrm>
            <a:off x="381002" y="342900"/>
            <a:ext cx="72405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9" name="Subtitle 2">
            <a:extLst>
              <a:ext uri="{FF2B5EF4-FFF2-40B4-BE49-F238E27FC236}">
                <a16:creationId xmlns:a16="http://schemas.microsoft.com/office/drawing/2014/main" id="{6DC32FF1-18A5-D155-5283-DBDCD0FA9D72}"/>
              </a:ext>
            </a:extLst>
          </p:cNvPr>
          <p:cNvSpPr>
            <a:spLocks noGrp="1"/>
          </p:cNvSpPr>
          <p:nvPr>
            <p:ph type="subTitle" idx="1"/>
          </p:nvPr>
        </p:nvSpPr>
        <p:spPr>
          <a:xfrm>
            <a:off x="385487" y="857250"/>
            <a:ext cx="7237724"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pic>
        <p:nvPicPr>
          <p:cNvPr id="12" name="Graphic 11">
            <a:extLst>
              <a:ext uri="{FF2B5EF4-FFF2-40B4-BE49-F238E27FC236}">
                <a16:creationId xmlns:a16="http://schemas.microsoft.com/office/drawing/2014/main" id="{1EC3D16E-DB97-498F-5F58-0576E7BCDF0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113103" y="3429000"/>
            <a:ext cx="3429000" cy="3429000"/>
          </a:xfrm>
          <a:prstGeom prst="rect">
            <a:avLst/>
          </a:prstGeom>
        </p:spPr>
      </p:pic>
      <p:pic>
        <p:nvPicPr>
          <p:cNvPr id="13" name="Graphic 12">
            <a:extLst>
              <a:ext uri="{FF2B5EF4-FFF2-40B4-BE49-F238E27FC236}">
                <a16:creationId xmlns:a16="http://schemas.microsoft.com/office/drawing/2014/main" id="{B28E3567-AF34-AF9B-7694-D6923ABD4989}"/>
              </a:ext>
            </a:extLst>
          </p:cNvPr>
          <p:cNvPicPr>
            <a:picLocks noChangeAspect="1"/>
          </p:cNvPicPr>
          <p:nvPr userDrawn="1"/>
        </p:nvPicPr>
        <p:blipFill>
          <a:blip>
            <a:extLst>
              <a:ext uri="{96DAC541-7B7A-43D3-8B79-37D633B846F1}">
                <asvg:svgBlip xmlns:asvg="http://schemas.microsoft.com/office/drawing/2016/SVG/main" r:embed="rId2"/>
              </a:ext>
            </a:extLst>
          </a:blip>
          <a:srcRect l="56005"/>
          <a:stretch/>
        </p:blipFill>
        <p:spPr>
          <a:xfrm rot="10800000">
            <a:off x="10683391" y="0"/>
            <a:ext cx="1508609" cy="3429000"/>
          </a:xfrm>
          <a:prstGeom prst="rect">
            <a:avLst/>
          </a:prstGeom>
        </p:spPr>
      </p:pic>
      <p:pic>
        <p:nvPicPr>
          <p:cNvPr id="15" name="Graphic 14">
            <a:extLst>
              <a:ext uri="{FF2B5EF4-FFF2-40B4-BE49-F238E27FC236}">
                <a16:creationId xmlns:a16="http://schemas.microsoft.com/office/drawing/2014/main" id="{FA8FC58A-AC4A-FC0A-4D8B-66D2D0374BB8}"/>
              </a:ext>
            </a:extLst>
          </p:cNvPr>
          <p:cNvPicPr>
            <a:picLocks noChangeAspect="1"/>
          </p:cNvPicPr>
          <p:nvPr userDrawn="1"/>
        </p:nvPicPr>
        <p:blipFill>
          <a:blip>
            <a:extLst>
              <a:ext uri="{96DAC541-7B7A-43D3-8B79-37D633B846F1}">
                <asvg:svgBlip xmlns:asvg="http://schemas.microsoft.com/office/drawing/2016/SVG/main" r:embed="rId3"/>
              </a:ext>
            </a:extLst>
          </a:blip>
          <a:srcRect r="8279"/>
          <a:stretch/>
        </p:blipFill>
        <p:spPr>
          <a:xfrm>
            <a:off x="9833176" y="0"/>
            <a:ext cx="2358824" cy="3429000"/>
          </a:xfrm>
          <a:prstGeom prst="rect">
            <a:avLst/>
          </a:prstGeom>
        </p:spPr>
      </p:pic>
      <p:pic>
        <p:nvPicPr>
          <p:cNvPr id="17" name="Graphic 16">
            <a:extLst>
              <a:ext uri="{FF2B5EF4-FFF2-40B4-BE49-F238E27FC236}">
                <a16:creationId xmlns:a16="http://schemas.microsoft.com/office/drawing/2014/main" id="{E701E0C0-AB7D-F3FD-24CD-E6A2DC66CC04}"/>
              </a:ext>
            </a:extLst>
          </p:cNvPr>
          <p:cNvPicPr>
            <a:picLocks noChangeAspect="1"/>
          </p:cNvPicPr>
          <p:nvPr userDrawn="1"/>
        </p:nvPicPr>
        <p:blipFill>
          <a:blip>
            <a:extLst>
              <a:ext uri="{96DAC541-7B7A-43D3-8B79-37D633B846F1}">
                <asvg:svgBlip xmlns:asvg="http://schemas.microsoft.com/office/drawing/2016/SVG/main" r:embed="rId4"/>
              </a:ext>
            </a:extLst>
          </a:blip>
          <a:srcRect r="44673"/>
          <a:stretch/>
        </p:blipFill>
        <p:spPr>
          <a:xfrm>
            <a:off x="9820531" y="3429000"/>
            <a:ext cx="2371469" cy="3429000"/>
          </a:xfrm>
          <a:prstGeom prst="rect">
            <a:avLst/>
          </a:prstGeom>
        </p:spPr>
      </p:pic>
      <p:pic>
        <p:nvPicPr>
          <p:cNvPr id="5" name="Picture 4">
            <a:extLst>
              <a:ext uri="{FF2B5EF4-FFF2-40B4-BE49-F238E27FC236}">
                <a16:creationId xmlns:a16="http://schemas.microsoft.com/office/drawing/2014/main" id="{F97CB5A6-C201-0DE3-7F06-4EE1EE0BF5D0}"/>
              </a:ext>
            </a:extLst>
          </p:cNvPr>
          <p:cNvPicPr>
            <a:picLocks noChangeAspect="1"/>
          </p:cNvPicPr>
          <p:nvPr userDrawn="1"/>
        </p:nvPicPr>
        <p:blipFill>
          <a:blip r:embed="rId5"/>
          <a:srcRect/>
          <a:stretch/>
        </p:blipFill>
        <p:spPr>
          <a:xfrm>
            <a:off x="10403079" y="6452917"/>
            <a:ext cx="1438656" cy="184678"/>
          </a:xfrm>
          <a:prstGeom prst="rect">
            <a:avLst/>
          </a:prstGeom>
        </p:spPr>
      </p:pic>
    </p:spTree>
    <p:extLst>
      <p:ext uri="{BB962C8B-B14F-4D97-AF65-F5344CB8AC3E}">
        <p14:creationId xmlns:p14="http://schemas.microsoft.com/office/powerpoint/2010/main" val="2584271335"/>
      </p:ext>
    </p:extLst>
  </p:cSld>
  <p:clrMapOvr>
    <a:masterClrMapping/>
  </p:clrMapOvr>
  <p:extLst>
    <p:ext uri="{DCECCB84-F9BA-43D5-87BE-67443E8EF086}">
      <p15:sldGuideLst xmlns:p15="http://schemas.microsoft.com/office/powerpoint/2012/main">
        <p15:guide id="1" orient="horz" pos="2448">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5_DTW 1 Callout Vertical">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99D52D-E59A-E612-6675-B6820496A354}"/>
              </a:ext>
            </a:extLst>
          </p:cNvPr>
          <p:cNvSpPr>
            <a:spLocks noGrp="1"/>
          </p:cNvSpPr>
          <p:nvPr>
            <p:ph type="title"/>
          </p:nvPr>
        </p:nvSpPr>
        <p:spPr>
          <a:xfrm>
            <a:off x="381002" y="342900"/>
            <a:ext cx="72405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9" name="Subtitle 2">
            <a:extLst>
              <a:ext uri="{FF2B5EF4-FFF2-40B4-BE49-F238E27FC236}">
                <a16:creationId xmlns:a16="http://schemas.microsoft.com/office/drawing/2014/main" id="{6DC32FF1-18A5-D155-5283-DBDCD0FA9D72}"/>
              </a:ext>
            </a:extLst>
          </p:cNvPr>
          <p:cNvSpPr>
            <a:spLocks noGrp="1"/>
          </p:cNvSpPr>
          <p:nvPr>
            <p:ph type="subTitle" idx="1"/>
          </p:nvPr>
        </p:nvSpPr>
        <p:spPr>
          <a:xfrm>
            <a:off x="385487" y="857250"/>
            <a:ext cx="7237724"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pic>
        <p:nvPicPr>
          <p:cNvPr id="18" name="Graphic 17">
            <a:extLst>
              <a:ext uri="{FF2B5EF4-FFF2-40B4-BE49-F238E27FC236}">
                <a16:creationId xmlns:a16="http://schemas.microsoft.com/office/drawing/2014/main" id="{90EE98BD-1907-3079-0B04-50B5A517E73F}"/>
              </a:ext>
            </a:extLst>
          </p:cNvPr>
          <p:cNvPicPr>
            <a:picLocks noChangeAspect="1"/>
          </p:cNvPicPr>
          <p:nvPr userDrawn="1"/>
        </p:nvPicPr>
        <p:blipFill>
          <a:blip>
            <a:extLst>
              <a:ext uri="{96DAC541-7B7A-43D3-8B79-37D633B846F1}">
                <asvg:svgBlip xmlns:asvg="http://schemas.microsoft.com/office/drawing/2016/SVG/main" r:embed="rId2"/>
              </a:ext>
            </a:extLst>
          </a:blip>
          <a:srcRect r="46916"/>
          <a:stretch/>
        </p:blipFill>
        <p:spPr>
          <a:xfrm>
            <a:off x="9461616" y="0"/>
            <a:ext cx="2730385" cy="6858000"/>
          </a:xfrm>
          <a:custGeom>
            <a:avLst/>
            <a:gdLst>
              <a:gd name="connsiteX0" fmla="*/ 0 w 2730385"/>
              <a:gd name="connsiteY0" fmla="*/ 0 h 6858000"/>
              <a:gd name="connsiteX1" fmla="*/ 2730385 w 2730385"/>
              <a:gd name="connsiteY1" fmla="*/ 0 h 6858000"/>
              <a:gd name="connsiteX2" fmla="*/ 2730385 w 2730385"/>
              <a:gd name="connsiteY2" fmla="*/ 6858000 h 6858000"/>
              <a:gd name="connsiteX3" fmla="*/ 0 w 273038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30385" h="6858000">
                <a:moveTo>
                  <a:pt x="0" y="0"/>
                </a:moveTo>
                <a:lnTo>
                  <a:pt x="2730385" y="0"/>
                </a:lnTo>
                <a:lnTo>
                  <a:pt x="2730385" y="6858000"/>
                </a:lnTo>
                <a:lnTo>
                  <a:pt x="0" y="6858000"/>
                </a:lnTo>
                <a:close/>
              </a:path>
            </a:pathLst>
          </a:custGeom>
        </p:spPr>
      </p:pic>
      <p:sp>
        <p:nvSpPr>
          <p:cNvPr id="14" name="Freeform: Shape 13">
            <a:extLst>
              <a:ext uri="{FF2B5EF4-FFF2-40B4-BE49-F238E27FC236}">
                <a16:creationId xmlns:a16="http://schemas.microsoft.com/office/drawing/2014/main" id="{340BFF57-3589-E233-9F9B-AE79FC3687DC}"/>
              </a:ext>
            </a:extLst>
          </p:cNvPr>
          <p:cNvSpPr/>
          <p:nvPr userDrawn="1"/>
        </p:nvSpPr>
        <p:spPr>
          <a:xfrm>
            <a:off x="11176140" y="252092"/>
            <a:ext cx="1015861" cy="3176908"/>
          </a:xfrm>
          <a:custGeom>
            <a:avLst/>
            <a:gdLst>
              <a:gd name="connsiteX0" fmla="*/ 1015861 w 1015861"/>
              <a:gd name="connsiteY0" fmla="*/ 0 h 3176908"/>
              <a:gd name="connsiteX1" fmla="*/ 1015861 w 1015861"/>
              <a:gd name="connsiteY1" fmla="*/ 2492137 h 3176908"/>
              <a:gd name="connsiteX2" fmla="*/ 982653 w 1015861"/>
              <a:gd name="connsiteY2" fmla="*/ 2568907 h 3176908"/>
              <a:gd name="connsiteX3" fmla="*/ 857250 w 1015861"/>
              <a:gd name="connsiteY3" fmla="*/ 2764999 h 3176908"/>
              <a:gd name="connsiteX4" fmla="*/ 0 w 1015861"/>
              <a:gd name="connsiteY4" fmla="*/ 3176908 h 3176908"/>
              <a:gd name="connsiteX5" fmla="*/ 649340 w 1015861"/>
              <a:gd name="connsiteY5" fmla="*/ 579548 h 3176908"/>
              <a:gd name="connsiteX6" fmla="*/ 857250 w 1015861"/>
              <a:gd name="connsiteY6" fmla="*/ 159817 h 3176908"/>
              <a:gd name="connsiteX7" fmla="*/ 938499 w 1015861"/>
              <a:gd name="connsiteY7" fmla="*/ 69165 h 317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5861" h="3176908">
                <a:moveTo>
                  <a:pt x="1015861" y="0"/>
                </a:moveTo>
                <a:lnTo>
                  <a:pt x="1015861" y="2492137"/>
                </a:lnTo>
                <a:lnTo>
                  <a:pt x="982653" y="2568907"/>
                </a:lnTo>
                <a:cubicBezTo>
                  <a:pt x="947650" y="2639131"/>
                  <a:pt x="905497" y="2704764"/>
                  <a:pt x="857250" y="2764999"/>
                </a:cubicBezTo>
                <a:cubicBezTo>
                  <a:pt x="653734" y="3019094"/>
                  <a:pt x="341775" y="3176908"/>
                  <a:pt x="0" y="3176908"/>
                </a:cubicBezTo>
                <a:lnTo>
                  <a:pt x="649340" y="579548"/>
                </a:lnTo>
                <a:cubicBezTo>
                  <a:pt x="688640" y="422349"/>
                  <a:pt x="760756" y="280287"/>
                  <a:pt x="857250" y="159817"/>
                </a:cubicBezTo>
                <a:cubicBezTo>
                  <a:pt x="882690" y="128055"/>
                  <a:pt x="909824" y="97798"/>
                  <a:pt x="938499" y="69165"/>
                </a:cubicBezTo>
                <a:close/>
              </a:path>
            </a:pathLst>
          </a:custGeom>
          <a:solidFill>
            <a:schemeClr val="bg1"/>
          </a:solidFill>
          <a:ln w="19050" cap="flat">
            <a:noFill/>
            <a:prstDash val="solid"/>
            <a:miter/>
          </a:ln>
        </p:spPr>
        <p:txBody>
          <a:bodyPr wrap="square" rtlCol="0" anchor="ctr">
            <a:noAutofit/>
          </a:bodyPr>
          <a:lstStyle/>
          <a:p>
            <a:endParaRPr lang="en-US"/>
          </a:p>
        </p:txBody>
      </p:sp>
      <p:sp>
        <p:nvSpPr>
          <p:cNvPr id="10" name="Graphic 8">
            <a:extLst>
              <a:ext uri="{FF2B5EF4-FFF2-40B4-BE49-F238E27FC236}">
                <a16:creationId xmlns:a16="http://schemas.microsoft.com/office/drawing/2014/main" id="{469DBBDF-736A-95D3-CEE0-561E38D45BEE}"/>
              </a:ext>
            </a:extLst>
          </p:cNvPr>
          <p:cNvSpPr/>
          <p:nvPr userDrawn="1"/>
        </p:nvSpPr>
        <p:spPr>
          <a:xfrm>
            <a:off x="9457295" y="3429000"/>
            <a:ext cx="1714500" cy="3429000"/>
          </a:xfrm>
          <a:custGeom>
            <a:avLst/>
            <a:gdLst>
              <a:gd name="connsiteX0" fmla="*/ 1714500 w 1714500"/>
              <a:gd name="connsiteY0" fmla="*/ 0 h 3429000"/>
              <a:gd name="connsiteX1" fmla="*/ 857250 w 1714500"/>
              <a:gd name="connsiteY1" fmla="*/ 411909 h 3429000"/>
              <a:gd name="connsiteX2" fmla="*/ 649340 w 1714500"/>
              <a:gd name="connsiteY2" fmla="*/ 831640 h 3429000"/>
              <a:gd name="connsiteX3" fmla="*/ 0 w 1714500"/>
              <a:gd name="connsiteY3" fmla="*/ 3429000 h 3429000"/>
              <a:gd name="connsiteX4" fmla="*/ 857250 w 1714500"/>
              <a:gd name="connsiteY4" fmla="*/ 3017091 h 3429000"/>
              <a:gd name="connsiteX5" fmla="*/ 1065160 w 1714500"/>
              <a:gd name="connsiteY5" fmla="*/ 2597360 h 3429000"/>
              <a:gd name="connsiteX6" fmla="*/ 1714500 w 1714500"/>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0" h="3429000">
                <a:moveTo>
                  <a:pt x="1714500" y="0"/>
                </a:moveTo>
                <a:cubicBezTo>
                  <a:pt x="1372725" y="0"/>
                  <a:pt x="1060767" y="157814"/>
                  <a:pt x="857250" y="411909"/>
                </a:cubicBezTo>
                <a:cubicBezTo>
                  <a:pt x="760756" y="532379"/>
                  <a:pt x="688640" y="674441"/>
                  <a:pt x="649340" y="831640"/>
                </a:cubicBezTo>
                <a:lnTo>
                  <a:pt x="0" y="3429000"/>
                </a:lnTo>
                <a:cubicBezTo>
                  <a:pt x="341775" y="3429000"/>
                  <a:pt x="653734" y="3271186"/>
                  <a:pt x="857250" y="3017091"/>
                </a:cubicBezTo>
                <a:cubicBezTo>
                  <a:pt x="953744" y="2896621"/>
                  <a:pt x="1025860" y="2754559"/>
                  <a:pt x="1065160" y="2597360"/>
                </a:cubicBezTo>
                <a:lnTo>
                  <a:pt x="1714500" y="0"/>
                </a:lnTo>
                <a:close/>
              </a:path>
            </a:pathLst>
          </a:custGeom>
          <a:solidFill>
            <a:srgbClr val="00227F"/>
          </a:solidFill>
          <a:ln w="19050" cap="flat">
            <a:noFill/>
            <a:prstDash val="solid"/>
            <a:miter/>
          </a:ln>
        </p:spPr>
        <p:txBody>
          <a:bodyPr rtlCol="0" anchor="ctr"/>
          <a:lstStyle/>
          <a:p>
            <a:endParaRPr lang="en-US"/>
          </a:p>
        </p:txBody>
      </p:sp>
      <p:sp>
        <p:nvSpPr>
          <p:cNvPr id="19" name="Rectangle 18">
            <a:extLst>
              <a:ext uri="{FF2B5EF4-FFF2-40B4-BE49-F238E27FC236}">
                <a16:creationId xmlns:a16="http://schemas.microsoft.com/office/drawing/2014/main" id="{5CF7B051-CB8C-4521-DFE4-6AB017AE095A}"/>
              </a:ext>
            </a:extLst>
          </p:cNvPr>
          <p:cNvSpPr/>
          <p:nvPr userDrawn="1"/>
        </p:nvSpPr>
        <p:spPr>
          <a:xfrm>
            <a:off x="10952252" y="6072027"/>
            <a:ext cx="1239748" cy="785973"/>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5" name="Picture 4">
            <a:extLst>
              <a:ext uri="{FF2B5EF4-FFF2-40B4-BE49-F238E27FC236}">
                <a16:creationId xmlns:a16="http://schemas.microsoft.com/office/drawing/2014/main" id="{F97CB5A6-C201-0DE3-7F06-4EE1EE0BF5D0}"/>
              </a:ext>
            </a:extLst>
          </p:cNvPr>
          <p:cNvPicPr>
            <a:picLocks noChangeAspect="1"/>
          </p:cNvPicPr>
          <p:nvPr userDrawn="1"/>
        </p:nvPicPr>
        <p:blipFill>
          <a:blip r:embed="rId3"/>
          <a:srcRect/>
          <a:stretch/>
        </p:blipFill>
        <p:spPr>
          <a:xfrm>
            <a:off x="10403079" y="6452917"/>
            <a:ext cx="1438656" cy="184678"/>
          </a:xfrm>
          <a:prstGeom prst="rect">
            <a:avLst/>
          </a:prstGeom>
        </p:spPr>
      </p:pic>
    </p:spTree>
    <p:extLst>
      <p:ext uri="{BB962C8B-B14F-4D97-AF65-F5344CB8AC3E}">
        <p14:creationId xmlns:p14="http://schemas.microsoft.com/office/powerpoint/2010/main" val="449812111"/>
      </p:ext>
    </p:extLst>
  </p:cSld>
  <p:clrMapOvr>
    <a:masterClrMapping/>
  </p:clrMapOvr>
  <p:extLst>
    <p:ext uri="{DCECCB84-F9BA-43D5-87BE-67443E8EF086}">
      <p15:sldGuideLst xmlns:p15="http://schemas.microsoft.com/office/powerpoint/2012/main">
        <p15:guide id="1" orient="horz" pos="2448">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4_DTW 1 Callout Vertical">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99D52D-E59A-E612-6675-B6820496A354}"/>
              </a:ext>
            </a:extLst>
          </p:cNvPr>
          <p:cNvSpPr>
            <a:spLocks noGrp="1"/>
          </p:cNvSpPr>
          <p:nvPr>
            <p:ph type="title"/>
          </p:nvPr>
        </p:nvSpPr>
        <p:spPr>
          <a:xfrm>
            <a:off x="381002" y="342900"/>
            <a:ext cx="72405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9" name="Subtitle 2">
            <a:extLst>
              <a:ext uri="{FF2B5EF4-FFF2-40B4-BE49-F238E27FC236}">
                <a16:creationId xmlns:a16="http://schemas.microsoft.com/office/drawing/2014/main" id="{6DC32FF1-18A5-D155-5283-DBDCD0FA9D72}"/>
              </a:ext>
            </a:extLst>
          </p:cNvPr>
          <p:cNvSpPr>
            <a:spLocks noGrp="1"/>
          </p:cNvSpPr>
          <p:nvPr>
            <p:ph type="subTitle" idx="1"/>
          </p:nvPr>
        </p:nvSpPr>
        <p:spPr>
          <a:xfrm>
            <a:off x="385487" y="857250"/>
            <a:ext cx="7237724"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sp>
        <p:nvSpPr>
          <p:cNvPr id="14" name="Freeform: Shape 13">
            <a:extLst>
              <a:ext uri="{FF2B5EF4-FFF2-40B4-BE49-F238E27FC236}">
                <a16:creationId xmlns:a16="http://schemas.microsoft.com/office/drawing/2014/main" id="{340BFF57-3589-E233-9F9B-AE79FC3687DC}"/>
              </a:ext>
            </a:extLst>
          </p:cNvPr>
          <p:cNvSpPr/>
          <p:nvPr userDrawn="1"/>
        </p:nvSpPr>
        <p:spPr>
          <a:xfrm>
            <a:off x="11176140" y="252092"/>
            <a:ext cx="1015861" cy="3176908"/>
          </a:xfrm>
          <a:custGeom>
            <a:avLst/>
            <a:gdLst>
              <a:gd name="connsiteX0" fmla="*/ 1015861 w 1015861"/>
              <a:gd name="connsiteY0" fmla="*/ 0 h 3176908"/>
              <a:gd name="connsiteX1" fmla="*/ 1015861 w 1015861"/>
              <a:gd name="connsiteY1" fmla="*/ 2492137 h 3176908"/>
              <a:gd name="connsiteX2" fmla="*/ 982653 w 1015861"/>
              <a:gd name="connsiteY2" fmla="*/ 2568907 h 3176908"/>
              <a:gd name="connsiteX3" fmla="*/ 857250 w 1015861"/>
              <a:gd name="connsiteY3" fmla="*/ 2764999 h 3176908"/>
              <a:gd name="connsiteX4" fmla="*/ 0 w 1015861"/>
              <a:gd name="connsiteY4" fmla="*/ 3176908 h 3176908"/>
              <a:gd name="connsiteX5" fmla="*/ 649340 w 1015861"/>
              <a:gd name="connsiteY5" fmla="*/ 579548 h 3176908"/>
              <a:gd name="connsiteX6" fmla="*/ 857250 w 1015861"/>
              <a:gd name="connsiteY6" fmla="*/ 159817 h 3176908"/>
              <a:gd name="connsiteX7" fmla="*/ 938499 w 1015861"/>
              <a:gd name="connsiteY7" fmla="*/ 69165 h 317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5861" h="3176908">
                <a:moveTo>
                  <a:pt x="1015861" y="0"/>
                </a:moveTo>
                <a:lnTo>
                  <a:pt x="1015861" y="2492137"/>
                </a:lnTo>
                <a:lnTo>
                  <a:pt x="982653" y="2568907"/>
                </a:lnTo>
                <a:cubicBezTo>
                  <a:pt x="947650" y="2639131"/>
                  <a:pt x="905497" y="2704764"/>
                  <a:pt x="857250" y="2764999"/>
                </a:cubicBezTo>
                <a:cubicBezTo>
                  <a:pt x="653734" y="3019094"/>
                  <a:pt x="341775" y="3176908"/>
                  <a:pt x="0" y="3176908"/>
                </a:cubicBezTo>
                <a:lnTo>
                  <a:pt x="649340" y="579548"/>
                </a:lnTo>
                <a:cubicBezTo>
                  <a:pt x="688640" y="422349"/>
                  <a:pt x="760756" y="280287"/>
                  <a:pt x="857250" y="159817"/>
                </a:cubicBezTo>
                <a:cubicBezTo>
                  <a:pt x="882690" y="128055"/>
                  <a:pt x="909824" y="97798"/>
                  <a:pt x="938499" y="69165"/>
                </a:cubicBezTo>
                <a:close/>
              </a:path>
            </a:pathLst>
          </a:custGeom>
          <a:solidFill>
            <a:schemeClr val="bg1"/>
          </a:solidFill>
          <a:ln w="19050" cap="flat">
            <a:noFill/>
            <a:prstDash val="solid"/>
            <a:miter/>
          </a:ln>
        </p:spPr>
        <p:txBody>
          <a:bodyPr wrap="square" rtlCol="0" anchor="ctr">
            <a:noAutofit/>
          </a:bodyPr>
          <a:lstStyle/>
          <a:p>
            <a:endParaRPr lang="en-US"/>
          </a:p>
        </p:txBody>
      </p:sp>
      <p:sp>
        <p:nvSpPr>
          <p:cNvPr id="10" name="Graphic 8">
            <a:extLst>
              <a:ext uri="{FF2B5EF4-FFF2-40B4-BE49-F238E27FC236}">
                <a16:creationId xmlns:a16="http://schemas.microsoft.com/office/drawing/2014/main" id="{469DBBDF-736A-95D3-CEE0-561E38D45BEE}"/>
              </a:ext>
            </a:extLst>
          </p:cNvPr>
          <p:cNvSpPr/>
          <p:nvPr userDrawn="1"/>
        </p:nvSpPr>
        <p:spPr>
          <a:xfrm>
            <a:off x="9457295" y="3429000"/>
            <a:ext cx="1714500" cy="3429000"/>
          </a:xfrm>
          <a:custGeom>
            <a:avLst/>
            <a:gdLst>
              <a:gd name="connsiteX0" fmla="*/ 1714500 w 1714500"/>
              <a:gd name="connsiteY0" fmla="*/ 0 h 3429000"/>
              <a:gd name="connsiteX1" fmla="*/ 857250 w 1714500"/>
              <a:gd name="connsiteY1" fmla="*/ 411909 h 3429000"/>
              <a:gd name="connsiteX2" fmla="*/ 649340 w 1714500"/>
              <a:gd name="connsiteY2" fmla="*/ 831640 h 3429000"/>
              <a:gd name="connsiteX3" fmla="*/ 0 w 1714500"/>
              <a:gd name="connsiteY3" fmla="*/ 3429000 h 3429000"/>
              <a:gd name="connsiteX4" fmla="*/ 857250 w 1714500"/>
              <a:gd name="connsiteY4" fmla="*/ 3017091 h 3429000"/>
              <a:gd name="connsiteX5" fmla="*/ 1065160 w 1714500"/>
              <a:gd name="connsiteY5" fmla="*/ 2597360 h 3429000"/>
              <a:gd name="connsiteX6" fmla="*/ 1714500 w 1714500"/>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0" h="3429000">
                <a:moveTo>
                  <a:pt x="1714500" y="0"/>
                </a:moveTo>
                <a:cubicBezTo>
                  <a:pt x="1372725" y="0"/>
                  <a:pt x="1060767" y="157814"/>
                  <a:pt x="857250" y="411909"/>
                </a:cubicBezTo>
                <a:cubicBezTo>
                  <a:pt x="760756" y="532379"/>
                  <a:pt x="688640" y="674441"/>
                  <a:pt x="649340" y="831640"/>
                </a:cubicBezTo>
                <a:lnTo>
                  <a:pt x="0" y="3429000"/>
                </a:lnTo>
                <a:cubicBezTo>
                  <a:pt x="341775" y="3429000"/>
                  <a:pt x="653734" y="3271186"/>
                  <a:pt x="857250" y="3017091"/>
                </a:cubicBezTo>
                <a:cubicBezTo>
                  <a:pt x="953744" y="2896621"/>
                  <a:pt x="1025860" y="2754559"/>
                  <a:pt x="1065160" y="2597360"/>
                </a:cubicBezTo>
                <a:lnTo>
                  <a:pt x="1714500" y="0"/>
                </a:lnTo>
                <a:close/>
              </a:path>
            </a:pathLst>
          </a:custGeom>
          <a:solidFill>
            <a:srgbClr val="00227F"/>
          </a:solidFill>
          <a:ln w="19050" cap="flat">
            <a:noFill/>
            <a:prstDash val="solid"/>
            <a:miter/>
          </a:ln>
        </p:spPr>
        <p:txBody>
          <a:bodyPr rtlCol="0" anchor="ctr"/>
          <a:lstStyle/>
          <a:p>
            <a:endParaRPr lang="en-US"/>
          </a:p>
        </p:txBody>
      </p:sp>
    </p:spTree>
    <p:extLst>
      <p:ext uri="{BB962C8B-B14F-4D97-AF65-F5344CB8AC3E}">
        <p14:creationId xmlns:p14="http://schemas.microsoft.com/office/powerpoint/2010/main" val="2632540833"/>
      </p:ext>
    </p:extLst>
  </p:cSld>
  <p:clrMapOvr>
    <a:masterClrMapping/>
  </p:clrMapOvr>
  <p:extLst>
    <p:ext uri="{DCECCB84-F9BA-43D5-87BE-67443E8EF086}">
      <p15:sldGuideLst xmlns:p15="http://schemas.microsoft.com/office/powerpoint/2012/main">
        <p15:guide id="1" orient="horz" pos="2448">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DTW 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98298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Tree>
    <p:extLst>
      <p:ext uri="{BB962C8B-B14F-4D97-AF65-F5344CB8AC3E}">
        <p14:creationId xmlns:p14="http://schemas.microsoft.com/office/powerpoint/2010/main" val="114378255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DTW 2 Speakers">
    <p:bg>
      <p:bgPr>
        <a:solidFill>
          <a:srgbClr val="0D2155"/>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C8117A8-5F70-DE89-D332-EDF9A87393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048500" y="0"/>
            <a:ext cx="5143500" cy="6858000"/>
          </a:xfrm>
          <a:prstGeom prst="rect">
            <a:avLst/>
          </a:prstGeom>
        </p:spPr>
      </p:pic>
      <p:sp>
        <p:nvSpPr>
          <p:cNvPr id="32" name="Picture Placeholder 30">
            <a:extLst>
              <a:ext uri="{FF2B5EF4-FFF2-40B4-BE49-F238E27FC236}">
                <a16:creationId xmlns:a16="http://schemas.microsoft.com/office/drawing/2014/main" id="{4CAB655A-7CC2-031E-2173-01ACC8F4C5AC}"/>
              </a:ext>
            </a:extLst>
          </p:cNvPr>
          <p:cNvSpPr>
            <a:spLocks noGrp="1"/>
          </p:cNvSpPr>
          <p:nvPr userDrawn="1">
            <p:ph type="pic" sz="quarter" idx="18"/>
          </p:nvPr>
        </p:nvSpPr>
        <p:spPr>
          <a:xfrm>
            <a:off x="4564380" y="1428750"/>
            <a:ext cx="3063240" cy="3063240"/>
          </a:xfrm>
          <a:prstGeom prst="rect">
            <a:avLst/>
          </a:prstGeom>
        </p:spPr>
        <p:txBody>
          <a:bodyPr tIns="1097280"/>
          <a:lstStyle>
            <a:lvl1pPr>
              <a:defRPr lang="en-US" sz="2000"/>
            </a:lvl1pPr>
          </a:lstStyle>
          <a:p>
            <a:pPr marL="0" lvl="0" indent="0" algn="ctr">
              <a:buNone/>
            </a:pPr>
            <a:endParaRPr lang="en-US"/>
          </a:p>
        </p:txBody>
      </p:sp>
      <p:sp>
        <p:nvSpPr>
          <p:cNvPr id="31" name="Picture Placeholder 30">
            <a:extLst>
              <a:ext uri="{FF2B5EF4-FFF2-40B4-BE49-F238E27FC236}">
                <a16:creationId xmlns:a16="http://schemas.microsoft.com/office/drawing/2014/main" id="{BA8435FE-6D1E-1ABA-6C12-CAE4EE63D9C8}"/>
              </a:ext>
            </a:extLst>
          </p:cNvPr>
          <p:cNvSpPr>
            <a:spLocks noGrp="1"/>
          </p:cNvSpPr>
          <p:nvPr userDrawn="1">
            <p:ph type="pic" sz="quarter" idx="17"/>
          </p:nvPr>
        </p:nvSpPr>
        <p:spPr>
          <a:xfrm>
            <a:off x="374649" y="1426451"/>
            <a:ext cx="3063240" cy="3063240"/>
          </a:xfrm>
          <a:prstGeom prst="rect">
            <a:avLst/>
          </a:prstGeom>
        </p:spPr>
        <p:txBody>
          <a:bodyPr tIns="1097280"/>
          <a:lstStyle>
            <a:lvl1pPr>
              <a:defRPr lang="en-US" sz="2000"/>
            </a:lvl1pPr>
          </a:lstStyle>
          <a:p>
            <a:pPr marL="0" lvl="0" indent="0" algn="ctr">
              <a:buNone/>
            </a:pPr>
            <a:endParaRPr lang="en-US"/>
          </a:p>
        </p:txBody>
      </p:sp>
      <p:pic>
        <p:nvPicPr>
          <p:cNvPr id="5" name="Graphic 4">
            <a:extLst>
              <a:ext uri="{FF2B5EF4-FFF2-40B4-BE49-F238E27FC236}">
                <a16:creationId xmlns:a16="http://schemas.microsoft.com/office/drawing/2014/main" id="{B2CBE89E-A867-363A-089A-2497E493AF1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763000" y="3429000"/>
            <a:ext cx="1714500" cy="3429000"/>
          </a:xfrm>
          <a:prstGeom prst="rect">
            <a:avLst/>
          </a:prstGeom>
        </p:spPr>
      </p:pic>
      <p:pic>
        <p:nvPicPr>
          <p:cNvPr id="12" name="Graphic 11">
            <a:extLst>
              <a:ext uri="{FF2B5EF4-FFF2-40B4-BE49-F238E27FC236}">
                <a16:creationId xmlns:a16="http://schemas.microsoft.com/office/drawing/2014/main" id="{0C05487C-63D3-9A17-A54D-3DB7D56CDCC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477500" y="0"/>
            <a:ext cx="1714500" cy="3429000"/>
          </a:xfrm>
          <a:prstGeom prst="rect">
            <a:avLst/>
          </a:prstGeom>
        </p:spPr>
      </p:pic>
      <p:sp>
        <p:nvSpPr>
          <p:cNvPr id="28" name="Text Placeholder 47">
            <a:extLst>
              <a:ext uri="{FF2B5EF4-FFF2-40B4-BE49-F238E27FC236}">
                <a16:creationId xmlns:a16="http://schemas.microsoft.com/office/drawing/2014/main" id="{ECA3AF71-CC88-7B75-3C6C-CA2CD00A4F82}"/>
              </a:ext>
            </a:extLst>
          </p:cNvPr>
          <p:cNvSpPr>
            <a:spLocks noGrp="1"/>
          </p:cNvSpPr>
          <p:nvPr>
            <p:ph type="body" sz="quarter" idx="35" hasCustomPrompt="1"/>
          </p:nvPr>
        </p:nvSpPr>
        <p:spPr>
          <a:xfrm>
            <a:off x="374649" y="4678689"/>
            <a:ext cx="3063240" cy="443198"/>
          </a:xfrm>
          <a:prstGeom prst="rect">
            <a:avLst/>
          </a:prstGeom>
        </p:spPr>
        <p:txBody>
          <a:bodyPr lIns="0" tIns="0" rIns="0" bIns="0"/>
          <a:lstStyle>
            <a:lvl1pPr marL="0" indent="0">
              <a:lnSpc>
                <a:spcPct val="100000"/>
              </a:lnSpc>
              <a:buNone/>
              <a:defRPr sz="2200">
                <a:solidFill>
                  <a:schemeClr val="tx2"/>
                </a:solidFill>
              </a:defRPr>
            </a:lvl1pPr>
            <a:lvl2pPr marL="457226" indent="0">
              <a:buNone/>
              <a:defRPr/>
            </a:lvl2pPr>
            <a:lvl3pPr marL="914450" indent="0">
              <a:buNone/>
              <a:defRPr/>
            </a:lvl3pPr>
            <a:lvl4pPr marL="1371676" indent="0">
              <a:buNone/>
              <a:defRPr/>
            </a:lvl4pPr>
            <a:lvl5pPr marL="1828902" indent="0">
              <a:buNone/>
              <a:defRPr/>
            </a:lvl5pPr>
          </a:lstStyle>
          <a:p>
            <a:pPr lvl="0"/>
            <a:r>
              <a:rPr lang="en-US"/>
              <a:t>Name Here</a:t>
            </a:r>
          </a:p>
        </p:txBody>
      </p:sp>
      <p:sp>
        <p:nvSpPr>
          <p:cNvPr id="29" name="Text Placeholder 47">
            <a:extLst>
              <a:ext uri="{FF2B5EF4-FFF2-40B4-BE49-F238E27FC236}">
                <a16:creationId xmlns:a16="http://schemas.microsoft.com/office/drawing/2014/main" id="{1959AC66-CB1F-D33E-6606-469AD30958E4}"/>
              </a:ext>
            </a:extLst>
          </p:cNvPr>
          <p:cNvSpPr>
            <a:spLocks noGrp="1"/>
          </p:cNvSpPr>
          <p:nvPr>
            <p:ph type="body" sz="quarter" idx="39" hasCustomPrompt="1"/>
          </p:nvPr>
        </p:nvSpPr>
        <p:spPr>
          <a:xfrm>
            <a:off x="374649" y="5125126"/>
            <a:ext cx="3063240" cy="764812"/>
          </a:xfrm>
          <a:prstGeom prst="rect">
            <a:avLst/>
          </a:prstGeom>
        </p:spPr>
        <p:txBody>
          <a:bodyPr lIns="0" tIns="0" rIns="0" bIns="0"/>
          <a:lstStyle>
            <a:lvl1pPr marL="0" indent="0">
              <a:lnSpc>
                <a:spcPct val="100000"/>
              </a:lnSpc>
              <a:spcBef>
                <a:spcPts val="300"/>
              </a:spcBef>
              <a:buNone/>
              <a:defRPr sz="1600">
                <a:solidFill>
                  <a:srgbClr val="3FCDD9"/>
                </a:solidFill>
              </a:defRPr>
            </a:lvl1pPr>
            <a:lvl2pPr marL="457226" indent="0">
              <a:buNone/>
              <a:defRPr/>
            </a:lvl2pPr>
            <a:lvl3pPr marL="914450" indent="0">
              <a:buNone/>
              <a:defRPr/>
            </a:lvl3pPr>
            <a:lvl4pPr marL="1371676" indent="0">
              <a:buNone/>
              <a:defRPr/>
            </a:lvl4pPr>
            <a:lvl5pPr marL="1828902" indent="0">
              <a:buNone/>
              <a:defRPr/>
            </a:lvl5pPr>
          </a:lstStyle>
          <a:p>
            <a:r>
              <a:rPr lang="en-US"/>
              <a:t>Title Here</a:t>
            </a:r>
          </a:p>
          <a:p>
            <a:r>
              <a:rPr lang="en-US"/>
              <a:t>Company Name</a:t>
            </a:r>
          </a:p>
        </p:txBody>
      </p:sp>
      <p:sp>
        <p:nvSpPr>
          <p:cNvPr id="30" name="Text Placeholder 47">
            <a:extLst>
              <a:ext uri="{FF2B5EF4-FFF2-40B4-BE49-F238E27FC236}">
                <a16:creationId xmlns:a16="http://schemas.microsoft.com/office/drawing/2014/main" id="{F02A0D2C-7051-0802-3174-027B7A183E3E}"/>
              </a:ext>
            </a:extLst>
          </p:cNvPr>
          <p:cNvSpPr>
            <a:spLocks noGrp="1"/>
          </p:cNvSpPr>
          <p:nvPr>
            <p:ph type="body" sz="quarter" idx="40" hasCustomPrompt="1"/>
          </p:nvPr>
        </p:nvSpPr>
        <p:spPr>
          <a:xfrm>
            <a:off x="4564380" y="4678689"/>
            <a:ext cx="3063240" cy="443198"/>
          </a:xfrm>
          <a:prstGeom prst="rect">
            <a:avLst/>
          </a:prstGeom>
        </p:spPr>
        <p:txBody>
          <a:bodyPr lIns="0" tIns="0" rIns="0" bIns="0"/>
          <a:lstStyle>
            <a:lvl1pPr marL="0" indent="0">
              <a:lnSpc>
                <a:spcPct val="100000"/>
              </a:lnSpc>
              <a:buNone/>
              <a:defRPr sz="2200">
                <a:solidFill>
                  <a:schemeClr val="tx2"/>
                </a:solidFill>
              </a:defRPr>
            </a:lvl1pPr>
            <a:lvl2pPr marL="457226" indent="0">
              <a:buNone/>
              <a:defRPr/>
            </a:lvl2pPr>
            <a:lvl3pPr marL="914450" indent="0">
              <a:buNone/>
              <a:defRPr/>
            </a:lvl3pPr>
            <a:lvl4pPr marL="1371676" indent="0">
              <a:buNone/>
              <a:defRPr/>
            </a:lvl4pPr>
            <a:lvl5pPr marL="1828902" indent="0">
              <a:buNone/>
              <a:defRPr/>
            </a:lvl5pPr>
          </a:lstStyle>
          <a:p>
            <a:pPr lvl="0"/>
            <a:r>
              <a:rPr lang="en-US"/>
              <a:t>Name Here</a:t>
            </a:r>
          </a:p>
        </p:txBody>
      </p:sp>
      <p:sp>
        <p:nvSpPr>
          <p:cNvPr id="33" name="Text Placeholder 47">
            <a:extLst>
              <a:ext uri="{FF2B5EF4-FFF2-40B4-BE49-F238E27FC236}">
                <a16:creationId xmlns:a16="http://schemas.microsoft.com/office/drawing/2014/main" id="{40E969EB-9F39-DB7C-41C3-235949DB5C52}"/>
              </a:ext>
            </a:extLst>
          </p:cNvPr>
          <p:cNvSpPr>
            <a:spLocks noGrp="1"/>
          </p:cNvSpPr>
          <p:nvPr>
            <p:ph type="body" sz="quarter" idx="41" hasCustomPrompt="1"/>
          </p:nvPr>
        </p:nvSpPr>
        <p:spPr>
          <a:xfrm>
            <a:off x="4564380" y="5125126"/>
            <a:ext cx="3063240" cy="764812"/>
          </a:xfrm>
          <a:prstGeom prst="rect">
            <a:avLst/>
          </a:prstGeom>
        </p:spPr>
        <p:txBody>
          <a:bodyPr lIns="0" tIns="0" rIns="0" bIns="0"/>
          <a:lstStyle>
            <a:lvl1pPr marL="0" indent="0">
              <a:lnSpc>
                <a:spcPct val="100000"/>
              </a:lnSpc>
              <a:spcBef>
                <a:spcPts val="300"/>
              </a:spcBef>
              <a:buNone/>
              <a:defRPr sz="1600">
                <a:solidFill>
                  <a:srgbClr val="3FCDD9"/>
                </a:solidFill>
              </a:defRPr>
            </a:lvl1pPr>
            <a:lvl2pPr marL="457226" indent="0">
              <a:buNone/>
              <a:defRPr/>
            </a:lvl2pPr>
            <a:lvl3pPr marL="914450" indent="0">
              <a:buNone/>
              <a:defRPr/>
            </a:lvl3pPr>
            <a:lvl4pPr marL="1371676" indent="0">
              <a:buNone/>
              <a:defRPr/>
            </a:lvl4pPr>
            <a:lvl5pPr marL="1828902" indent="0">
              <a:buNone/>
              <a:defRPr/>
            </a:lvl5pPr>
          </a:lstStyle>
          <a:p>
            <a:r>
              <a:rPr lang="en-US"/>
              <a:t>Title Here</a:t>
            </a:r>
          </a:p>
          <a:p>
            <a:r>
              <a:rPr lang="en-US"/>
              <a:t>Company Name</a:t>
            </a:r>
          </a:p>
        </p:txBody>
      </p:sp>
      <p:sp>
        <p:nvSpPr>
          <p:cNvPr id="3" name="Title 1">
            <a:extLst>
              <a:ext uri="{FF2B5EF4-FFF2-40B4-BE49-F238E27FC236}">
                <a16:creationId xmlns:a16="http://schemas.microsoft.com/office/drawing/2014/main" id="{F5C75356-BE26-4CF8-51E1-ADD27002619D}"/>
              </a:ext>
            </a:extLst>
          </p:cNvPr>
          <p:cNvSpPr>
            <a:spLocks noGrp="1"/>
          </p:cNvSpPr>
          <p:nvPr>
            <p:ph type="title"/>
          </p:nvPr>
        </p:nvSpPr>
        <p:spPr>
          <a:xfrm>
            <a:off x="381000" y="342900"/>
            <a:ext cx="98298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4" name="Subtitle 2">
            <a:extLst>
              <a:ext uri="{FF2B5EF4-FFF2-40B4-BE49-F238E27FC236}">
                <a16:creationId xmlns:a16="http://schemas.microsoft.com/office/drawing/2014/main" id="{B2A26E88-DA3D-66C8-9235-7996DC5EE2AD}"/>
              </a:ext>
            </a:extLst>
          </p:cNvPr>
          <p:cNvSpPr>
            <a:spLocks noGrp="1"/>
          </p:cNvSpPr>
          <p:nvPr>
            <p:ph type="subTitle" idx="1"/>
          </p:nvPr>
        </p:nvSpPr>
        <p:spPr>
          <a:xfrm>
            <a:off x="381000" y="857250"/>
            <a:ext cx="9829800" cy="246221"/>
          </a:xfrm>
          <a:prstGeom prst="rect">
            <a:avLst/>
          </a:prstGeom>
        </p:spPr>
        <p:txBody>
          <a:bodyPr wrap="square" lIns="0" tIns="0" rIns="0" bIns="0">
            <a:spAutoFit/>
          </a:bodyPr>
          <a:lstStyle>
            <a:lvl1pPr marL="0" indent="0" algn="l">
              <a:lnSpc>
                <a:spcPct val="100000"/>
              </a:lnSpc>
              <a:spcBef>
                <a:spcPts val="0"/>
              </a:spcBef>
              <a:buNone/>
              <a:defRPr sz="1600">
                <a:solidFill>
                  <a:schemeClr val="tx2"/>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pic>
        <p:nvPicPr>
          <p:cNvPr id="2" name="Picture 1">
            <a:extLst>
              <a:ext uri="{FF2B5EF4-FFF2-40B4-BE49-F238E27FC236}">
                <a16:creationId xmlns:a16="http://schemas.microsoft.com/office/drawing/2014/main" id="{3A4FF732-E262-33E8-0BB2-8B894EF66093}"/>
              </a:ext>
              <a:ext uri="{C183D7F6-B498-43B3-948B-1728B52AA6E4}">
                <adec:decorative xmlns:adec="http://schemas.microsoft.com/office/drawing/2017/decorative" val="1"/>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Tree>
    <p:extLst>
      <p:ext uri="{BB962C8B-B14F-4D97-AF65-F5344CB8AC3E}">
        <p14:creationId xmlns:p14="http://schemas.microsoft.com/office/powerpoint/2010/main" val="326019921"/>
      </p:ext>
    </p:extLst>
  </p:cSld>
  <p:clrMapOvr>
    <a:masterClrMapping/>
  </p:clrMapOvr>
  <p:extLst>
    <p:ext uri="{DCECCB84-F9BA-43D5-87BE-67443E8EF086}">
      <p15:sldGuideLst xmlns:p15="http://schemas.microsoft.com/office/powerpoint/2012/main">
        <p15:guide id="1" orient="horz" pos="90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1_DTW 1 Callout Vertical">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99D52D-E59A-E612-6675-B6820496A354}"/>
              </a:ext>
            </a:extLst>
          </p:cNvPr>
          <p:cNvSpPr>
            <a:spLocks noGrp="1"/>
          </p:cNvSpPr>
          <p:nvPr>
            <p:ph type="title"/>
          </p:nvPr>
        </p:nvSpPr>
        <p:spPr>
          <a:xfrm>
            <a:off x="381002" y="342900"/>
            <a:ext cx="72405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9" name="Subtitle 2">
            <a:extLst>
              <a:ext uri="{FF2B5EF4-FFF2-40B4-BE49-F238E27FC236}">
                <a16:creationId xmlns:a16="http://schemas.microsoft.com/office/drawing/2014/main" id="{6DC32FF1-18A5-D155-5283-DBDCD0FA9D72}"/>
              </a:ext>
            </a:extLst>
          </p:cNvPr>
          <p:cNvSpPr>
            <a:spLocks noGrp="1"/>
          </p:cNvSpPr>
          <p:nvPr>
            <p:ph type="subTitle" idx="1"/>
          </p:nvPr>
        </p:nvSpPr>
        <p:spPr>
          <a:xfrm>
            <a:off x="385487" y="857250"/>
            <a:ext cx="7237724"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pic>
        <p:nvPicPr>
          <p:cNvPr id="12" name="Graphic 11">
            <a:extLst>
              <a:ext uri="{FF2B5EF4-FFF2-40B4-BE49-F238E27FC236}">
                <a16:creationId xmlns:a16="http://schemas.microsoft.com/office/drawing/2014/main" id="{1EC3D16E-DB97-498F-5F58-0576E7BCDF0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113103" y="3429000"/>
            <a:ext cx="3429000" cy="3429000"/>
          </a:xfrm>
          <a:prstGeom prst="rect">
            <a:avLst/>
          </a:prstGeom>
        </p:spPr>
      </p:pic>
      <p:pic>
        <p:nvPicPr>
          <p:cNvPr id="13" name="Graphic 12">
            <a:extLst>
              <a:ext uri="{FF2B5EF4-FFF2-40B4-BE49-F238E27FC236}">
                <a16:creationId xmlns:a16="http://schemas.microsoft.com/office/drawing/2014/main" id="{B28E3567-AF34-AF9B-7694-D6923ABD4989}"/>
              </a:ext>
            </a:extLst>
          </p:cNvPr>
          <p:cNvPicPr>
            <a:picLocks noChangeAspect="1"/>
          </p:cNvPicPr>
          <p:nvPr userDrawn="1"/>
        </p:nvPicPr>
        <p:blipFill>
          <a:blip>
            <a:extLst>
              <a:ext uri="{96DAC541-7B7A-43D3-8B79-37D633B846F1}">
                <asvg:svgBlip xmlns:asvg="http://schemas.microsoft.com/office/drawing/2016/SVG/main" r:embed="rId2"/>
              </a:ext>
            </a:extLst>
          </a:blip>
          <a:srcRect l="56005"/>
          <a:stretch/>
        </p:blipFill>
        <p:spPr>
          <a:xfrm rot="10800000">
            <a:off x="10683391" y="0"/>
            <a:ext cx="1508609" cy="3429000"/>
          </a:xfrm>
          <a:prstGeom prst="rect">
            <a:avLst/>
          </a:prstGeom>
        </p:spPr>
      </p:pic>
      <p:pic>
        <p:nvPicPr>
          <p:cNvPr id="15" name="Graphic 14">
            <a:extLst>
              <a:ext uri="{FF2B5EF4-FFF2-40B4-BE49-F238E27FC236}">
                <a16:creationId xmlns:a16="http://schemas.microsoft.com/office/drawing/2014/main" id="{FA8FC58A-AC4A-FC0A-4D8B-66D2D0374BB8}"/>
              </a:ext>
            </a:extLst>
          </p:cNvPr>
          <p:cNvPicPr>
            <a:picLocks noChangeAspect="1"/>
          </p:cNvPicPr>
          <p:nvPr userDrawn="1"/>
        </p:nvPicPr>
        <p:blipFill>
          <a:blip>
            <a:extLst>
              <a:ext uri="{96DAC541-7B7A-43D3-8B79-37D633B846F1}">
                <asvg:svgBlip xmlns:asvg="http://schemas.microsoft.com/office/drawing/2016/SVG/main" r:embed="rId3"/>
              </a:ext>
            </a:extLst>
          </a:blip>
          <a:srcRect r="8279"/>
          <a:stretch/>
        </p:blipFill>
        <p:spPr>
          <a:xfrm>
            <a:off x="9833176" y="0"/>
            <a:ext cx="2358824" cy="3429000"/>
          </a:xfrm>
          <a:prstGeom prst="rect">
            <a:avLst/>
          </a:prstGeom>
        </p:spPr>
      </p:pic>
      <p:pic>
        <p:nvPicPr>
          <p:cNvPr id="17" name="Graphic 16">
            <a:extLst>
              <a:ext uri="{FF2B5EF4-FFF2-40B4-BE49-F238E27FC236}">
                <a16:creationId xmlns:a16="http://schemas.microsoft.com/office/drawing/2014/main" id="{E701E0C0-AB7D-F3FD-24CD-E6A2DC66CC04}"/>
              </a:ext>
            </a:extLst>
          </p:cNvPr>
          <p:cNvPicPr>
            <a:picLocks noChangeAspect="1"/>
          </p:cNvPicPr>
          <p:nvPr userDrawn="1"/>
        </p:nvPicPr>
        <p:blipFill>
          <a:blip>
            <a:extLst>
              <a:ext uri="{96DAC541-7B7A-43D3-8B79-37D633B846F1}">
                <asvg:svgBlip xmlns:asvg="http://schemas.microsoft.com/office/drawing/2016/SVG/main" r:embed="rId4"/>
              </a:ext>
            </a:extLst>
          </a:blip>
          <a:srcRect r="44673"/>
          <a:stretch/>
        </p:blipFill>
        <p:spPr>
          <a:xfrm>
            <a:off x="9820531" y="3429000"/>
            <a:ext cx="2371469" cy="3429000"/>
          </a:xfrm>
          <a:prstGeom prst="rect">
            <a:avLst/>
          </a:prstGeom>
        </p:spPr>
      </p:pic>
      <p:pic>
        <p:nvPicPr>
          <p:cNvPr id="95" name="Graphic 94">
            <a:extLst>
              <a:ext uri="{FF2B5EF4-FFF2-40B4-BE49-F238E27FC236}">
                <a16:creationId xmlns:a16="http://schemas.microsoft.com/office/drawing/2014/main" id="{B66ED1B0-8391-204B-B9BE-18D051C0D233}"/>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2095246" y="1428750"/>
            <a:ext cx="5829300" cy="1371600"/>
          </a:xfrm>
          <a:prstGeom prst="rect">
            <a:avLst/>
          </a:prstGeom>
        </p:spPr>
      </p:pic>
      <p:pic>
        <p:nvPicPr>
          <p:cNvPr id="96" name="Graphic 95">
            <a:extLst>
              <a:ext uri="{FF2B5EF4-FFF2-40B4-BE49-F238E27FC236}">
                <a16:creationId xmlns:a16="http://schemas.microsoft.com/office/drawing/2014/main" id="{ADB858F4-E25A-448F-BD7D-FA79ADE02B7E}"/>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381002" y="1428750"/>
            <a:ext cx="1714500" cy="1371600"/>
          </a:xfrm>
          <a:prstGeom prst="rect">
            <a:avLst/>
          </a:prstGeom>
        </p:spPr>
      </p:pic>
      <p:sp>
        <p:nvSpPr>
          <p:cNvPr id="97" name="Picture Placeholder 30">
            <a:extLst>
              <a:ext uri="{FF2B5EF4-FFF2-40B4-BE49-F238E27FC236}">
                <a16:creationId xmlns:a16="http://schemas.microsoft.com/office/drawing/2014/main" id="{CF3A213F-8F00-4231-5AE2-6638CB143CAE}"/>
              </a:ext>
            </a:extLst>
          </p:cNvPr>
          <p:cNvSpPr>
            <a:spLocks noGrp="1"/>
          </p:cNvSpPr>
          <p:nvPr>
            <p:ph type="pic" sz="quarter" idx="10" hasCustomPrompt="1"/>
          </p:nvPr>
        </p:nvSpPr>
        <p:spPr>
          <a:xfrm>
            <a:off x="872364" y="1748790"/>
            <a:ext cx="731520" cy="731520"/>
          </a:xfrm>
          <a:prstGeom prst="rect">
            <a:avLst/>
          </a:prstGeom>
          <a:noFill/>
        </p:spPr>
        <p:txBody>
          <a:bodyPr anchor="ctr"/>
          <a:lstStyle>
            <a:lvl1pPr marL="0" indent="0" algn="ctr">
              <a:buNone/>
              <a:defRPr sz="1400">
                <a:solidFill>
                  <a:srgbClr val="FFFFFF"/>
                </a:solidFill>
              </a:defRPr>
            </a:lvl1pPr>
          </a:lstStyle>
          <a:p>
            <a:r>
              <a:rPr lang="en-US"/>
              <a:t>Insert Icon Here</a:t>
            </a:r>
          </a:p>
        </p:txBody>
      </p:sp>
      <p:sp>
        <p:nvSpPr>
          <p:cNvPr id="98" name="Text Placeholder 32">
            <a:extLst>
              <a:ext uri="{FF2B5EF4-FFF2-40B4-BE49-F238E27FC236}">
                <a16:creationId xmlns:a16="http://schemas.microsoft.com/office/drawing/2014/main" id="{6C9ADC79-E5B5-8A27-E07F-B92360BB488C}"/>
              </a:ext>
            </a:extLst>
          </p:cNvPr>
          <p:cNvSpPr>
            <a:spLocks noGrp="1"/>
          </p:cNvSpPr>
          <p:nvPr>
            <p:ph type="body" sz="quarter" idx="11"/>
          </p:nvPr>
        </p:nvSpPr>
        <p:spPr>
          <a:xfrm>
            <a:off x="2540001" y="1681544"/>
            <a:ext cx="4577492" cy="866013"/>
          </a:xfrm>
          <a:prstGeom prst="rect">
            <a:avLst/>
          </a:prstGeom>
        </p:spPr>
        <p:txBody>
          <a:bodyPr lIns="0" tIns="0" rIns="0" bIns="0" anchor="ctr"/>
          <a:lstStyle>
            <a:lvl1pPr marL="0" indent="0">
              <a:lnSpc>
                <a:spcPct val="100000"/>
              </a:lnSpc>
              <a:buNone/>
              <a:defRPr sz="2000" b="1">
                <a:solidFill>
                  <a:srgbClr val="0D2155"/>
                </a:solidFill>
              </a:defRPr>
            </a:lvl1pPr>
          </a:lstStyle>
          <a:p>
            <a:pPr lvl="0"/>
            <a:r>
              <a:rPr lang="en-US"/>
              <a:t>Click to edit Master text styles</a:t>
            </a:r>
          </a:p>
        </p:txBody>
      </p:sp>
      <p:pic>
        <p:nvPicPr>
          <p:cNvPr id="5" name="Picture 4">
            <a:extLst>
              <a:ext uri="{FF2B5EF4-FFF2-40B4-BE49-F238E27FC236}">
                <a16:creationId xmlns:a16="http://schemas.microsoft.com/office/drawing/2014/main" id="{F97CB5A6-C201-0DE3-7F06-4EE1EE0BF5D0}"/>
              </a:ext>
            </a:extLst>
          </p:cNvPr>
          <p:cNvPicPr>
            <a:picLocks noChangeAspect="1"/>
          </p:cNvPicPr>
          <p:nvPr userDrawn="1"/>
        </p:nvPicPr>
        <p:blipFill>
          <a:blip r:embed="rId7"/>
          <a:srcRect/>
          <a:stretch/>
        </p:blipFill>
        <p:spPr>
          <a:xfrm>
            <a:off x="10403079" y="6452917"/>
            <a:ext cx="1438656" cy="184678"/>
          </a:xfrm>
          <a:prstGeom prst="rect">
            <a:avLst/>
          </a:prstGeom>
        </p:spPr>
      </p:pic>
    </p:spTree>
    <p:extLst>
      <p:ext uri="{BB962C8B-B14F-4D97-AF65-F5344CB8AC3E}">
        <p14:creationId xmlns:p14="http://schemas.microsoft.com/office/powerpoint/2010/main" val="284638834"/>
      </p:ext>
    </p:extLst>
  </p:cSld>
  <p:clrMapOvr>
    <a:masterClrMapping/>
  </p:clrMapOvr>
  <p:extLst>
    <p:ext uri="{DCECCB84-F9BA-43D5-87BE-67443E8EF086}">
      <p15:sldGuideLst xmlns:p15="http://schemas.microsoft.com/office/powerpoint/2012/main">
        <p15:guide id="1" orient="horz" pos="2448">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DTW Pain Points">
    <p:bg>
      <p:bgPr>
        <a:solidFill>
          <a:schemeClr val="tx2"/>
        </a:solidFill>
        <a:effectLst/>
      </p:bgPr>
    </p:bg>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9F3DE60E-8756-8351-26D9-5B3E114E3D02}"/>
              </a:ext>
            </a:extLst>
          </p:cNvPr>
          <p:cNvPicPr>
            <a:picLocks noChangeAspect="1"/>
          </p:cNvPicPr>
          <p:nvPr userDrawn="1"/>
        </p:nvPicPr>
        <p:blipFill>
          <a:blip>
            <a:extLst>
              <a:ext uri="{96DAC541-7B7A-43D3-8B79-37D633B846F1}">
                <asvg:svgBlip xmlns:asvg="http://schemas.microsoft.com/office/drawing/2016/SVG/main" r:embed="rId2"/>
              </a:ext>
            </a:extLst>
          </a:blip>
          <a:srcRect/>
          <a:stretch>
            <a:fillRect/>
          </a:stretch>
        </p:blipFill>
        <p:spPr>
          <a:xfrm rot="10800000">
            <a:off x="0" y="0"/>
            <a:ext cx="7810500" cy="6858000"/>
          </a:xfrm>
          <a:custGeom>
            <a:avLst/>
            <a:gdLst>
              <a:gd name="connsiteX0" fmla="*/ 1661634 w 7810500"/>
              <a:gd name="connsiteY0" fmla="*/ 2766637 h 6858000"/>
              <a:gd name="connsiteX1" fmla="*/ 1661634 w 7810500"/>
              <a:gd name="connsiteY1" fmla="*/ 2638319 h 6858000"/>
              <a:gd name="connsiteX2" fmla="*/ 2261690 w 7810500"/>
              <a:gd name="connsiteY2" fmla="*/ 2638319 h 6858000"/>
              <a:gd name="connsiteX3" fmla="*/ 2325780 w 7810500"/>
              <a:gd name="connsiteY3" fmla="*/ 2381683 h 6858000"/>
              <a:gd name="connsiteX4" fmla="*/ 1661634 w 7810500"/>
              <a:gd name="connsiteY4" fmla="*/ 2381683 h 6858000"/>
              <a:gd name="connsiteX5" fmla="*/ 1661634 w 7810500"/>
              <a:gd name="connsiteY5" fmla="*/ 2253365 h 6858000"/>
              <a:gd name="connsiteX6" fmla="*/ 1404998 w 7810500"/>
              <a:gd name="connsiteY6" fmla="*/ 2510001 h 6858000"/>
              <a:gd name="connsiteX7" fmla="*/ 7810500 w 7810500"/>
              <a:gd name="connsiteY7" fmla="*/ 6858000 h 6858000"/>
              <a:gd name="connsiteX8" fmla="*/ 0 w 7810500"/>
              <a:gd name="connsiteY8" fmla="*/ 6858000 h 6858000"/>
              <a:gd name="connsiteX9" fmla="*/ 0 w 7810500"/>
              <a:gd name="connsiteY9" fmla="*/ 0 h 6858000"/>
              <a:gd name="connsiteX10" fmla="*/ 7810500 w 781050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10500" h="6858000">
                <a:moveTo>
                  <a:pt x="1661634" y="2766637"/>
                </a:moveTo>
                <a:lnTo>
                  <a:pt x="1661634" y="2638319"/>
                </a:lnTo>
                <a:lnTo>
                  <a:pt x="2261690" y="2638319"/>
                </a:lnTo>
                <a:lnTo>
                  <a:pt x="2325780" y="2381683"/>
                </a:lnTo>
                <a:lnTo>
                  <a:pt x="1661634" y="2381683"/>
                </a:lnTo>
                <a:lnTo>
                  <a:pt x="1661634" y="2253365"/>
                </a:lnTo>
                <a:lnTo>
                  <a:pt x="1404998" y="2510001"/>
                </a:lnTo>
                <a:close/>
                <a:moveTo>
                  <a:pt x="7810500" y="6858000"/>
                </a:moveTo>
                <a:lnTo>
                  <a:pt x="0" y="6858000"/>
                </a:lnTo>
                <a:lnTo>
                  <a:pt x="0" y="0"/>
                </a:lnTo>
                <a:lnTo>
                  <a:pt x="7810500" y="0"/>
                </a:lnTo>
                <a:close/>
              </a:path>
            </a:pathLst>
          </a:custGeom>
        </p:spPr>
      </p:pic>
      <p:pic>
        <p:nvPicPr>
          <p:cNvPr id="2" name="Picture 1">
            <a:extLst>
              <a:ext uri="{FF2B5EF4-FFF2-40B4-BE49-F238E27FC236}">
                <a16:creationId xmlns:a16="http://schemas.microsoft.com/office/drawing/2014/main" id="{9986ABF9-CF19-7674-4899-E5358F3C146A}"/>
              </a:ext>
            </a:extLst>
          </p:cNvPr>
          <p:cNvPicPr>
            <a:picLocks noChangeAspect="1"/>
          </p:cNvPicPr>
          <p:nvPr userDrawn="1"/>
        </p:nvPicPr>
        <p:blipFill>
          <a:blip r:embed="rId3"/>
          <a:srcRect/>
          <a:stretch/>
        </p:blipFill>
        <p:spPr>
          <a:xfrm>
            <a:off x="10403079" y="6452917"/>
            <a:ext cx="1438656" cy="184678"/>
          </a:xfrm>
          <a:prstGeom prst="rect">
            <a:avLst/>
          </a:prstGeom>
        </p:spPr>
      </p:pic>
      <p:sp>
        <p:nvSpPr>
          <p:cNvPr id="4" name="fl" descr="                              Dell - Internal Use - Confidential&#10;">
            <a:extLst>
              <a:ext uri="{FF2B5EF4-FFF2-40B4-BE49-F238E27FC236}">
                <a16:creationId xmlns:a16="http://schemas.microsoft.com/office/drawing/2014/main" id="{4EA820BA-592D-36AF-6B18-861396FA1F4E}"/>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5" name="TextBox 19">
            <a:extLst>
              <a:ext uri="{FF2B5EF4-FFF2-40B4-BE49-F238E27FC236}">
                <a16:creationId xmlns:a16="http://schemas.microsoft.com/office/drawing/2014/main" id="{7EEB4D06-1765-FE02-2981-BEBD4E0D3031}"/>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
        <p:nvSpPr>
          <p:cNvPr id="35" name="Freeform: Shape 34">
            <a:extLst>
              <a:ext uri="{FF2B5EF4-FFF2-40B4-BE49-F238E27FC236}">
                <a16:creationId xmlns:a16="http://schemas.microsoft.com/office/drawing/2014/main" id="{782FC050-286F-E6F0-4E42-668B4FDF17AE}"/>
              </a:ext>
            </a:extLst>
          </p:cNvPr>
          <p:cNvSpPr/>
          <p:nvPr userDrawn="1"/>
        </p:nvSpPr>
        <p:spPr>
          <a:xfrm>
            <a:off x="5832506" y="4091363"/>
            <a:ext cx="572997" cy="513272"/>
          </a:xfrm>
          <a:custGeom>
            <a:avLst/>
            <a:gdLst>
              <a:gd name="connsiteX0" fmla="*/ 316361 w 572997"/>
              <a:gd name="connsiteY0" fmla="*/ 0 h 513272"/>
              <a:gd name="connsiteX1" fmla="*/ 572997 w 572997"/>
              <a:gd name="connsiteY1" fmla="*/ 256636 h 513272"/>
              <a:gd name="connsiteX2" fmla="*/ 316361 w 572997"/>
              <a:gd name="connsiteY2" fmla="*/ 513272 h 513272"/>
              <a:gd name="connsiteX3" fmla="*/ 316361 w 572997"/>
              <a:gd name="connsiteY3" fmla="*/ 384954 h 513272"/>
              <a:gd name="connsiteX4" fmla="*/ 0 w 572997"/>
              <a:gd name="connsiteY4" fmla="*/ 384954 h 513272"/>
              <a:gd name="connsiteX5" fmla="*/ 64090 w 572997"/>
              <a:gd name="connsiteY5" fmla="*/ 128318 h 513272"/>
              <a:gd name="connsiteX6" fmla="*/ 316361 w 572997"/>
              <a:gd name="connsiteY6" fmla="*/ 128318 h 513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2997" h="513272">
                <a:moveTo>
                  <a:pt x="316361" y="0"/>
                </a:moveTo>
                <a:lnTo>
                  <a:pt x="572997" y="256636"/>
                </a:lnTo>
                <a:lnTo>
                  <a:pt x="316361" y="513272"/>
                </a:lnTo>
                <a:lnTo>
                  <a:pt x="316361" y="384954"/>
                </a:lnTo>
                <a:lnTo>
                  <a:pt x="0" y="384954"/>
                </a:lnTo>
                <a:lnTo>
                  <a:pt x="64090" y="128318"/>
                </a:lnTo>
                <a:lnTo>
                  <a:pt x="316361" y="128318"/>
                </a:lnTo>
                <a:close/>
              </a:path>
            </a:pathLst>
          </a:custGeom>
          <a:solidFill>
            <a:srgbClr val="0D2155"/>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solidFill>
                <a:schemeClr val="bg2"/>
              </a:solidFill>
            </a:endParaRPr>
          </a:p>
        </p:txBody>
      </p:sp>
    </p:spTree>
    <p:extLst>
      <p:ext uri="{BB962C8B-B14F-4D97-AF65-F5344CB8AC3E}">
        <p14:creationId xmlns:p14="http://schemas.microsoft.com/office/powerpoint/2010/main" val="332325971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DTW Title &amp; Subtit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2F76FEB-2EFD-E488-F798-E6948B7D5B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4425" y="-7884"/>
            <a:ext cx="1471767" cy="597512"/>
          </a:xfrm>
          <a:prstGeom prst="rect">
            <a:avLst/>
          </a:prstGeom>
        </p:spPr>
      </p:pic>
      <p:sp>
        <p:nvSpPr>
          <p:cNvPr id="9" name="Rectangle: Top Corners Rounded 8">
            <a:extLst>
              <a:ext uri="{FF2B5EF4-FFF2-40B4-BE49-F238E27FC236}">
                <a16:creationId xmlns:a16="http://schemas.microsoft.com/office/drawing/2014/main" id="{25EBAB14-22CD-A8E4-C109-3F1A81B131F1}"/>
              </a:ext>
            </a:extLst>
          </p:cNvPr>
          <p:cNvSpPr/>
          <p:nvPr userDrawn="1"/>
        </p:nvSpPr>
        <p:spPr>
          <a:xfrm rot="5400000">
            <a:off x="-742129" y="734245"/>
            <a:ext cx="6865884" cy="5381625"/>
          </a:xfrm>
          <a:prstGeom prst="round2SameRect">
            <a:avLst>
              <a:gd name="adj1" fmla="val 13658"/>
              <a:gd name="adj2" fmla="val 0"/>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10" name="Title 1">
            <a:extLst>
              <a:ext uri="{FF2B5EF4-FFF2-40B4-BE49-F238E27FC236}">
                <a16:creationId xmlns:a16="http://schemas.microsoft.com/office/drawing/2014/main" id="{76514D66-273C-C0C6-C5C0-8CE02DA444E8}"/>
              </a:ext>
            </a:extLst>
          </p:cNvPr>
          <p:cNvSpPr>
            <a:spLocks noGrp="1"/>
          </p:cNvSpPr>
          <p:nvPr>
            <p:ph type="title"/>
          </p:nvPr>
        </p:nvSpPr>
        <p:spPr>
          <a:xfrm>
            <a:off x="381000" y="342900"/>
            <a:ext cx="7886700" cy="443198"/>
          </a:xfrm>
          <a:prstGeom prst="rect">
            <a:avLst/>
          </a:prstGeom>
        </p:spPr>
        <p:txBody>
          <a:bodyPr wrap="square" lIns="0" tIns="0" rIns="0" bIns="0">
            <a:spAutoFit/>
          </a:bodyPr>
          <a:lstStyle>
            <a:lvl1pPr>
              <a:defRPr sz="3200">
                <a:solidFill>
                  <a:srgbClr val="00227F"/>
                </a:solidFill>
                <a:latin typeface="+mj-lt"/>
              </a:defRPr>
            </a:lvl1pPr>
          </a:lstStyle>
          <a:p>
            <a:r>
              <a:rPr lang="en-US"/>
              <a:t>Click to edit Master title style</a:t>
            </a:r>
          </a:p>
        </p:txBody>
      </p:sp>
    </p:spTree>
    <p:extLst>
      <p:ext uri="{BB962C8B-B14F-4D97-AF65-F5344CB8AC3E}">
        <p14:creationId xmlns:p14="http://schemas.microsoft.com/office/powerpoint/2010/main" val="2263509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Content Placeholder 2"/>
          <p:cNvSpPr>
            <a:spLocks noGrp="1"/>
          </p:cNvSpPr>
          <p:nvPr>
            <p:ph idx="10"/>
          </p:nvPr>
        </p:nvSpPr>
        <p:spPr>
          <a:xfrm>
            <a:off x="385486" y="1600200"/>
            <a:ext cx="11425529"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3472808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4_DTW Pain Points">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349317-F9F7-8D28-ECE3-62DBA3ED4681}"/>
              </a:ext>
              <a:ext uri="{C183D7F6-B498-43B3-948B-1728B52AA6E4}">
                <adec:decorative xmlns:adec="http://schemas.microsoft.com/office/drawing/2017/decorative" val="1"/>
              </a:ext>
            </a:extLst>
          </p:cNvPr>
          <p:cNvSpPr/>
          <p:nvPr userDrawn="1"/>
        </p:nvSpPr>
        <p:spPr>
          <a:xfrm>
            <a:off x="4431463" y="5192750"/>
            <a:ext cx="7751309" cy="1679186"/>
          </a:xfrm>
          <a:prstGeom prst="rect">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endParaRPr lang="en-US" sz="1600">
              <a:solidFill>
                <a:srgbClr val="000000"/>
              </a:solidFill>
              <a:latin typeface="Arial"/>
            </a:endParaRPr>
          </a:p>
        </p:txBody>
      </p:sp>
      <p:pic>
        <p:nvPicPr>
          <p:cNvPr id="3" name="Graphic 2">
            <a:extLst>
              <a:ext uri="{FF2B5EF4-FFF2-40B4-BE49-F238E27FC236}">
                <a16:creationId xmlns:a16="http://schemas.microsoft.com/office/drawing/2014/main" id="{10F93B60-6E9C-350A-355F-A11C36D4D7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0" y="0"/>
            <a:ext cx="7810500" cy="6858000"/>
          </a:xfrm>
          <a:prstGeom prst="rect">
            <a:avLst/>
          </a:prstGeom>
        </p:spPr>
      </p:pic>
      <p:sp>
        <p:nvSpPr>
          <p:cNvPr id="4" name="fl" descr="                              Dell - Internal Use - Confidential&#10;">
            <a:extLst>
              <a:ext uri="{FF2B5EF4-FFF2-40B4-BE49-F238E27FC236}">
                <a16:creationId xmlns:a16="http://schemas.microsoft.com/office/drawing/2014/main" id="{4EA820BA-592D-36AF-6B18-861396FA1F4E}"/>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5" name="TextBox 19">
            <a:extLst>
              <a:ext uri="{FF2B5EF4-FFF2-40B4-BE49-F238E27FC236}">
                <a16:creationId xmlns:a16="http://schemas.microsoft.com/office/drawing/2014/main" id="{7EEB4D06-1765-FE02-2981-BEBD4E0D3031}"/>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
        <p:nvSpPr>
          <p:cNvPr id="6" name="Title 1">
            <a:extLst>
              <a:ext uri="{FF2B5EF4-FFF2-40B4-BE49-F238E27FC236}">
                <a16:creationId xmlns:a16="http://schemas.microsoft.com/office/drawing/2014/main" id="{5135E8B6-F780-24B4-A765-F7F2E4FC99A0}"/>
              </a:ext>
            </a:extLst>
          </p:cNvPr>
          <p:cNvSpPr>
            <a:spLocks noGrp="1"/>
          </p:cNvSpPr>
          <p:nvPr>
            <p:ph type="title"/>
          </p:nvPr>
        </p:nvSpPr>
        <p:spPr>
          <a:xfrm>
            <a:off x="381002" y="342900"/>
            <a:ext cx="72405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739BBD18-4B7B-9BE4-F6DD-5E68206D56AE}"/>
              </a:ext>
            </a:extLst>
          </p:cNvPr>
          <p:cNvSpPr>
            <a:spLocks noGrp="1"/>
          </p:cNvSpPr>
          <p:nvPr>
            <p:ph type="subTitle" idx="1"/>
          </p:nvPr>
        </p:nvSpPr>
        <p:spPr>
          <a:xfrm>
            <a:off x="385487" y="857250"/>
            <a:ext cx="7237724"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spTree>
    <p:extLst>
      <p:ext uri="{BB962C8B-B14F-4D97-AF65-F5344CB8AC3E}">
        <p14:creationId xmlns:p14="http://schemas.microsoft.com/office/powerpoint/2010/main" val="366893056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userDrawn="1">
  <p:cSld name="Title &amp; Subtitle dark">
    <p:bg>
      <p:bgPr>
        <a:solidFill>
          <a:srgbClr val="0D215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75F47BF1-E8F3-128F-B5E5-89791A7524E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fl" descr="                              Dell - Internal Use - Confidential&#10;">
            <a:extLst>
              <a:ext uri="{FF2B5EF4-FFF2-40B4-BE49-F238E27FC236}">
                <a16:creationId xmlns:a16="http://schemas.microsoft.com/office/drawing/2014/main" id="{92507A2F-675B-8174-CF75-DEE21B7BE36F}"/>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C8C9C7"/>
                </a:solidFill>
                <a:latin typeface="Arial" panose="020B0604020202020204" pitchFamily="34" charset="0"/>
              </a:rPr>
              <a:t>Copyright © Dell Inc. All Rights Reserved.</a:t>
            </a:r>
          </a:p>
        </p:txBody>
      </p:sp>
      <p:sp>
        <p:nvSpPr>
          <p:cNvPr id="6" name="TextBox 19">
            <a:extLst>
              <a:ext uri="{FF2B5EF4-FFF2-40B4-BE49-F238E27FC236}">
                <a16:creationId xmlns:a16="http://schemas.microsoft.com/office/drawing/2014/main" id="{299758E2-027C-59BE-41B9-F83F881B093C}"/>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C8C9C7"/>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C8C9C7"/>
              </a:solidFill>
              <a:latin typeface="Arial" panose="020B0604020202020204" pitchFamily="34" charset="0"/>
              <a:ea typeface="+mn-ea"/>
              <a:cs typeface="+mn-cs"/>
            </a:endParaRPr>
          </a:p>
        </p:txBody>
      </p:sp>
    </p:spTree>
    <p:extLst>
      <p:ext uri="{BB962C8B-B14F-4D97-AF65-F5344CB8AC3E}">
        <p14:creationId xmlns:p14="http://schemas.microsoft.com/office/powerpoint/2010/main" val="1007259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1"/>
            <a:ext cx="11430000" cy="443199"/>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4161218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DTA 2023 Case Study Blue Dark">
    <p:bg>
      <p:bgPr>
        <a:solidFill>
          <a:srgbClr val="0B0C78">
            <a:alpha val="99000"/>
          </a:srgbClr>
        </a:solidFill>
        <a:effectLst/>
      </p:bgPr>
    </p:bg>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97B9344D-6762-258E-07F4-14997F61F015}"/>
              </a:ext>
            </a:extLst>
          </p:cNvPr>
          <p:cNvSpPr>
            <a:spLocks noGrp="1"/>
          </p:cNvSpPr>
          <p:nvPr>
            <p:ph type="pic" sz="quarter" idx="19" hasCustomPrompt="1"/>
          </p:nvPr>
        </p:nvSpPr>
        <p:spPr>
          <a:xfrm>
            <a:off x="0" y="-2"/>
            <a:ext cx="12192000" cy="3673643"/>
          </a:xfrm>
          <a:prstGeom prst="rect">
            <a:avLst/>
          </a:prstGeom>
        </p:spPr>
        <p:txBody>
          <a:bodyPr anchor="ctr"/>
          <a:lstStyle>
            <a:lvl1pPr marL="0" indent="0" algn="ctr">
              <a:buNone/>
              <a:defRPr>
                <a:solidFill>
                  <a:srgbClr val="FFFFFF"/>
                </a:solidFill>
              </a:defRPr>
            </a:lvl1pPr>
          </a:lstStyle>
          <a:p>
            <a:r>
              <a:rPr lang="en-US"/>
              <a:t>Image</a:t>
            </a:r>
          </a:p>
        </p:txBody>
      </p:sp>
      <p:sp>
        <p:nvSpPr>
          <p:cNvPr id="2" name="Title 1">
            <a:extLst>
              <a:ext uri="{FF2B5EF4-FFF2-40B4-BE49-F238E27FC236}">
                <a16:creationId xmlns:a16="http://schemas.microsoft.com/office/drawing/2014/main" id="{A1221CDB-95CE-458B-A911-027A05894B80}"/>
              </a:ext>
            </a:extLst>
          </p:cNvPr>
          <p:cNvSpPr>
            <a:spLocks noGrp="1"/>
          </p:cNvSpPr>
          <p:nvPr>
            <p:ph type="title" hasCustomPrompt="1"/>
          </p:nvPr>
        </p:nvSpPr>
        <p:spPr>
          <a:xfrm>
            <a:off x="381000" y="-457200"/>
            <a:ext cx="11436096" cy="395816"/>
          </a:xfrm>
          <a:prstGeom prst="rect">
            <a:avLst/>
          </a:prstGeom>
        </p:spPr>
        <p:txBody>
          <a:bodyPr/>
          <a:lstStyle>
            <a:lvl1pPr algn="ctr">
              <a:defRPr sz="2400">
                <a:solidFill>
                  <a:srgbClr val="FFFFFF"/>
                </a:solidFill>
              </a:defRPr>
            </a:lvl1pPr>
          </a:lstStyle>
          <a:p>
            <a:r>
              <a:rPr lang="en-US"/>
              <a:t>DTA 2023 Case Study</a:t>
            </a:r>
          </a:p>
        </p:txBody>
      </p:sp>
      <p:sp>
        <p:nvSpPr>
          <p:cNvPr id="6" name="Rectangle 5">
            <a:extLst>
              <a:ext uri="{FF2B5EF4-FFF2-40B4-BE49-F238E27FC236}">
                <a16:creationId xmlns:a16="http://schemas.microsoft.com/office/drawing/2014/main" id="{278E137C-A8DC-B902-CD5D-86B2E9BE4225}"/>
              </a:ext>
            </a:extLst>
          </p:cNvPr>
          <p:cNvSpPr/>
          <p:nvPr userDrawn="1"/>
        </p:nvSpPr>
        <p:spPr>
          <a:xfrm>
            <a:off x="0" y="-2"/>
            <a:ext cx="9999579" cy="3673643"/>
          </a:xfrm>
          <a:prstGeom prst="rect">
            <a:avLst/>
          </a:prstGeom>
          <a:gradFill flip="none" rotWithShape="1">
            <a:gsLst>
              <a:gs pos="0">
                <a:schemeClr val="bg2">
                  <a:alpha val="65000"/>
                </a:schemeClr>
              </a:gs>
              <a:gs pos="35000">
                <a:schemeClr val="bg2">
                  <a:alpha val="50000"/>
                </a:schemeClr>
              </a:gs>
              <a:gs pos="5000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a:endParaRPr lang="en-US" sz="1333">
              <a:solidFill>
                <a:schemeClr val="tx2"/>
              </a:solidFill>
              <a:latin typeface="Arial" panose="020B0604020202020204" pitchFamily="34" charset="0"/>
            </a:endParaRPr>
          </a:p>
        </p:txBody>
      </p:sp>
      <p:sp>
        <p:nvSpPr>
          <p:cNvPr id="10" name="Text Placeholder 13">
            <a:extLst>
              <a:ext uri="{FF2B5EF4-FFF2-40B4-BE49-F238E27FC236}">
                <a16:creationId xmlns:a16="http://schemas.microsoft.com/office/drawing/2014/main" id="{EE220F9F-B1DF-D8B8-88EA-56093313A41B}"/>
              </a:ext>
            </a:extLst>
          </p:cNvPr>
          <p:cNvSpPr>
            <a:spLocks noGrp="1"/>
          </p:cNvSpPr>
          <p:nvPr>
            <p:ph type="body" sz="quarter" idx="13"/>
          </p:nvPr>
        </p:nvSpPr>
        <p:spPr>
          <a:xfrm>
            <a:off x="381000" y="1524000"/>
            <a:ext cx="5715000" cy="1475592"/>
          </a:xfrm>
          <a:prstGeom prst="rect">
            <a:avLst/>
          </a:prstGeom>
        </p:spPr>
        <p:txBody>
          <a:bodyPr lIns="0" rIns="228600" anchor="ctr"/>
          <a:lstStyle>
            <a:lvl1pPr marL="0" indent="0">
              <a:lnSpc>
                <a:spcPct val="100000"/>
              </a:lnSpc>
              <a:buNone/>
              <a:defRPr sz="2667">
                <a:solidFill>
                  <a:srgbClr val="FFFFFF"/>
                </a:solidFill>
              </a:defRPr>
            </a:lvl1pPr>
          </a:lstStyle>
          <a:p>
            <a:pPr lvl="0"/>
            <a:r>
              <a:rPr lang="en-US"/>
              <a:t>Click to edit Master text styles</a:t>
            </a:r>
          </a:p>
        </p:txBody>
      </p:sp>
      <p:sp>
        <p:nvSpPr>
          <p:cNvPr id="11" name="Picture Placeholder 15">
            <a:extLst>
              <a:ext uri="{FF2B5EF4-FFF2-40B4-BE49-F238E27FC236}">
                <a16:creationId xmlns:a16="http://schemas.microsoft.com/office/drawing/2014/main" id="{9840BA81-8B8B-845C-D4AA-3A6340EE5235}"/>
              </a:ext>
            </a:extLst>
          </p:cNvPr>
          <p:cNvSpPr>
            <a:spLocks noGrp="1"/>
          </p:cNvSpPr>
          <p:nvPr>
            <p:ph type="pic" sz="quarter" idx="14" hasCustomPrompt="1"/>
          </p:nvPr>
        </p:nvSpPr>
        <p:spPr>
          <a:xfrm>
            <a:off x="381000" y="304800"/>
            <a:ext cx="2133600" cy="1219200"/>
          </a:xfrm>
          <a:prstGeom prst="rect">
            <a:avLst/>
          </a:prstGeom>
        </p:spPr>
        <p:txBody>
          <a:bodyPr anchor="ctr"/>
          <a:lstStyle>
            <a:lvl1pPr marL="0" indent="0" algn="ctr">
              <a:buNone/>
              <a:defRPr>
                <a:solidFill>
                  <a:srgbClr val="FFFFFF"/>
                </a:solidFill>
              </a:defRPr>
            </a:lvl1pPr>
          </a:lstStyle>
          <a:p>
            <a:r>
              <a:rPr lang="en-US"/>
              <a:t>LOGO</a:t>
            </a:r>
          </a:p>
        </p:txBody>
      </p:sp>
      <p:sp>
        <p:nvSpPr>
          <p:cNvPr id="12" name="Text Placeholder 5">
            <a:extLst>
              <a:ext uri="{FF2B5EF4-FFF2-40B4-BE49-F238E27FC236}">
                <a16:creationId xmlns:a16="http://schemas.microsoft.com/office/drawing/2014/main" id="{01771948-A25F-DEB7-DCC1-BB51DFE89AF3}"/>
              </a:ext>
            </a:extLst>
          </p:cNvPr>
          <p:cNvSpPr>
            <a:spLocks noGrp="1"/>
          </p:cNvSpPr>
          <p:nvPr>
            <p:ph type="body" sz="quarter" idx="20"/>
          </p:nvPr>
        </p:nvSpPr>
        <p:spPr>
          <a:xfrm>
            <a:off x="381000"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25" name="Rectangle 24">
            <a:extLst>
              <a:ext uri="{FF2B5EF4-FFF2-40B4-BE49-F238E27FC236}">
                <a16:creationId xmlns:a16="http://schemas.microsoft.com/office/drawing/2014/main" id="{210A4AA6-8D90-F365-18A2-115F979BBC6F}"/>
              </a:ext>
            </a:extLst>
          </p:cNvPr>
          <p:cNvSpPr>
            <a:spLocks noChangeAspect="1"/>
          </p:cNvSpPr>
          <p:nvPr userDrawn="1"/>
        </p:nvSpPr>
        <p:spPr>
          <a:xfrm rot="16200000">
            <a:off x="-259080" y="5385996"/>
            <a:ext cx="1706880" cy="426720"/>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9" name="Text Placeholder 5">
            <a:extLst>
              <a:ext uri="{FF2B5EF4-FFF2-40B4-BE49-F238E27FC236}">
                <a16:creationId xmlns:a16="http://schemas.microsoft.com/office/drawing/2014/main" id="{6ED0D932-CF5C-5214-59DB-CD0820734FD3}"/>
              </a:ext>
            </a:extLst>
          </p:cNvPr>
          <p:cNvSpPr>
            <a:spLocks noGrp="1"/>
          </p:cNvSpPr>
          <p:nvPr>
            <p:ph type="body" sz="quarter" idx="22"/>
          </p:nvPr>
        </p:nvSpPr>
        <p:spPr>
          <a:xfrm>
            <a:off x="4270248"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30" name="Text Placeholder 5">
            <a:extLst>
              <a:ext uri="{FF2B5EF4-FFF2-40B4-BE49-F238E27FC236}">
                <a16:creationId xmlns:a16="http://schemas.microsoft.com/office/drawing/2014/main" id="{F5BD6BE5-65D8-D4C0-13FE-352766BB0476}"/>
              </a:ext>
            </a:extLst>
          </p:cNvPr>
          <p:cNvSpPr>
            <a:spLocks noGrp="1"/>
          </p:cNvSpPr>
          <p:nvPr>
            <p:ph type="body" sz="quarter" idx="23"/>
          </p:nvPr>
        </p:nvSpPr>
        <p:spPr>
          <a:xfrm>
            <a:off x="8159496"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5" name="Text Placeholder 4">
            <a:extLst>
              <a:ext uri="{FF2B5EF4-FFF2-40B4-BE49-F238E27FC236}">
                <a16:creationId xmlns:a16="http://schemas.microsoft.com/office/drawing/2014/main" id="{223AACAC-83C1-CA41-023A-BDE905D257F7}"/>
              </a:ext>
            </a:extLst>
          </p:cNvPr>
          <p:cNvSpPr>
            <a:spLocks noGrp="1"/>
          </p:cNvSpPr>
          <p:nvPr>
            <p:ph type="body" sz="quarter" idx="25"/>
          </p:nvPr>
        </p:nvSpPr>
        <p:spPr>
          <a:xfrm>
            <a:off x="8153401" y="4951101"/>
            <a:ext cx="3651503" cy="1341121"/>
          </a:xfrm>
          <a:prstGeom prst="rect">
            <a:avLst/>
          </a:prstGeom>
        </p:spPr>
        <p:txBody>
          <a:bodyPr lIns="0" tIns="91440" rIns="0" bIns="0"/>
          <a:lstStyle>
            <a:lvl1pPr marL="156629" indent="-156629">
              <a:spcBef>
                <a:spcPts val="0"/>
              </a:spcBef>
              <a:spcAft>
                <a:spcPts val="533"/>
              </a:spcAft>
              <a:buClr>
                <a:srgbClr val="9FDDFF"/>
              </a:buClr>
              <a:buFont typeface="Wingdings" pitchFamily="2" charset="2"/>
              <a:buChar char="§"/>
              <a:tabLst/>
              <a:defRPr sz="1333">
                <a:solidFill>
                  <a:srgbClr val="FFFFFF"/>
                </a:solidFill>
              </a:defRPr>
            </a:lvl1pPr>
            <a:lvl2pPr marL="457189" indent="0">
              <a:buNone/>
              <a:defRPr/>
            </a:lvl2pPr>
          </a:lstStyle>
          <a:p>
            <a:pPr lvl="0"/>
            <a:r>
              <a:rPr lang="en-US"/>
              <a:t>Click to edit Master text styles</a:t>
            </a:r>
          </a:p>
        </p:txBody>
      </p:sp>
      <p:sp>
        <p:nvSpPr>
          <p:cNvPr id="9" name="Text Placeholder 8">
            <a:extLst>
              <a:ext uri="{FF2B5EF4-FFF2-40B4-BE49-F238E27FC236}">
                <a16:creationId xmlns:a16="http://schemas.microsoft.com/office/drawing/2014/main" id="{7266B15D-66DC-6293-9012-05E0D444F491}"/>
              </a:ext>
            </a:extLst>
          </p:cNvPr>
          <p:cNvSpPr>
            <a:spLocks noGrp="1"/>
          </p:cNvSpPr>
          <p:nvPr>
            <p:ph type="body" sz="quarter" idx="26"/>
          </p:nvPr>
        </p:nvSpPr>
        <p:spPr>
          <a:xfrm>
            <a:off x="1021080" y="4745917"/>
            <a:ext cx="6906769" cy="1705828"/>
          </a:xfrm>
          <a:prstGeom prst="rect">
            <a:avLst/>
          </a:prstGeom>
        </p:spPr>
        <p:txBody>
          <a:bodyPr lIns="0" tIns="0" rIns="0" bIns="0"/>
          <a:lstStyle>
            <a:lvl1pPr marL="0" indent="0">
              <a:lnSpc>
                <a:spcPct val="100000"/>
              </a:lnSpc>
              <a:buNone/>
              <a:defRPr sz="1867">
                <a:solidFill>
                  <a:srgbClr val="FFFFFF"/>
                </a:solidFill>
              </a:defRPr>
            </a:lvl1pPr>
            <a:lvl2pPr marL="10584" indent="0">
              <a:lnSpc>
                <a:spcPct val="100000"/>
              </a:lnSpc>
              <a:spcBef>
                <a:spcPts val="800"/>
              </a:spcBef>
              <a:buNone/>
              <a:tabLst/>
              <a:defRPr sz="1600">
                <a:solidFill>
                  <a:srgbClr val="9FDDFF"/>
                </a:solidFill>
              </a:defRPr>
            </a:lvl2pPr>
          </a:lstStyle>
          <a:p>
            <a:pPr lvl="0"/>
            <a:r>
              <a:rPr lang="en-US"/>
              <a:t>Click to edit Master text styles</a:t>
            </a:r>
          </a:p>
          <a:p>
            <a:pPr lvl="1"/>
            <a:r>
              <a:rPr lang="en-US"/>
              <a:t>Second level</a:t>
            </a:r>
          </a:p>
        </p:txBody>
      </p:sp>
      <p:sp>
        <p:nvSpPr>
          <p:cNvPr id="3" name="fl" descr="                              Dell - Internal Use - Confidential&#10;">
            <a:extLst>
              <a:ext uri="{FF2B5EF4-FFF2-40B4-BE49-F238E27FC236}">
                <a16:creationId xmlns:a16="http://schemas.microsoft.com/office/drawing/2014/main" id="{E5E772C3-B839-73D9-BF6E-4B9566389633}"/>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pic>
        <p:nvPicPr>
          <p:cNvPr id="8" name="Picture 7">
            <a:extLst>
              <a:ext uri="{FF2B5EF4-FFF2-40B4-BE49-F238E27FC236}">
                <a16:creationId xmlns:a16="http://schemas.microsoft.com/office/drawing/2014/main" id="{9C0D90DA-73CF-0BD0-57CF-20D8A3A77B9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957274" y="6432306"/>
            <a:ext cx="1588180" cy="206463"/>
          </a:xfrm>
          <a:prstGeom prst="rect">
            <a:avLst/>
          </a:prstGeom>
        </p:spPr>
      </p:pic>
      <p:sp>
        <p:nvSpPr>
          <p:cNvPr id="17" name="TextBox 16">
            <a:extLst>
              <a:ext uri="{FF2B5EF4-FFF2-40B4-BE49-F238E27FC236}">
                <a16:creationId xmlns:a16="http://schemas.microsoft.com/office/drawing/2014/main" id="{F8A2A061-C378-4930-BC1D-BD933B16379C}"/>
              </a:ext>
            </a:extLst>
          </p:cNvPr>
          <p:cNvSpPr txBox="1"/>
          <p:nvPr userDrawn="1"/>
        </p:nvSpPr>
        <p:spPr>
          <a:xfrm>
            <a:off x="8159496" y="4745917"/>
            <a:ext cx="3651504" cy="205121"/>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sz="1333" b="1" i="0" u="none" strike="noStrike" kern="1200" cap="none" spc="0" normalizeH="0" baseline="0" noProof="0">
                <a:ln>
                  <a:noFill/>
                </a:ln>
                <a:solidFill>
                  <a:srgbClr val="9FDDFF"/>
                </a:solidFill>
                <a:effectLst/>
                <a:uLnTx/>
                <a:uFillTx/>
                <a:latin typeface="Arial"/>
                <a:ea typeface="+mn-ea"/>
                <a:cs typeface="+mn-cs"/>
              </a:rPr>
              <a:t>Powered by:</a:t>
            </a:r>
          </a:p>
        </p:txBody>
      </p:sp>
    </p:spTree>
    <p:extLst>
      <p:ext uri="{BB962C8B-B14F-4D97-AF65-F5344CB8AC3E}">
        <p14:creationId xmlns:p14="http://schemas.microsoft.com/office/powerpoint/2010/main" val="244467751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DTA 2023 Case Study Blue Dark">
    <p:bg>
      <p:bgPr>
        <a:solidFill>
          <a:srgbClr val="0B0C78">
            <a:alpha val="99000"/>
          </a:srgbClr>
        </a:solidFill>
        <a:effectLst/>
      </p:bgPr>
    </p:bg>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97B9344D-6762-258E-07F4-14997F61F015}"/>
              </a:ext>
            </a:extLst>
          </p:cNvPr>
          <p:cNvSpPr>
            <a:spLocks noGrp="1"/>
          </p:cNvSpPr>
          <p:nvPr>
            <p:ph type="pic" sz="quarter" idx="19" hasCustomPrompt="1"/>
          </p:nvPr>
        </p:nvSpPr>
        <p:spPr>
          <a:xfrm>
            <a:off x="0" y="-2"/>
            <a:ext cx="12192000" cy="3673643"/>
          </a:xfrm>
          <a:prstGeom prst="rect">
            <a:avLst/>
          </a:prstGeom>
        </p:spPr>
        <p:txBody>
          <a:bodyPr anchor="ctr"/>
          <a:lstStyle>
            <a:lvl1pPr marL="0" indent="0" algn="ctr">
              <a:buNone/>
              <a:defRPr>
                <a:solidFill>
                  <a:srgbClr val="FFFFFF"/>
                </a:solidFill>
              </a:defRPr>
            </a:lvl1pPr>
          </a:lstStyle>
          <a:p>
            <a:r>
              <a:rPr lang="en-US"/>
              <a:t>Image</a:t>
            </a:r>
          </a:p>
        </p:txBody>
      </p:sp>
      <p:sp>
        <p:nvSpPr>
          <p:cNvPr id="2" name="Title 1">
            <a:extLst>
              <a:ext uri="{FF2B5EF4-FFF2-40B4-BE49-F238E27FC236}">
                <a16:creationId xmlns:a16="http://schemas.microsoft.com/office/drawing/2014/main" id="{A1221CDB-95CE-458B-A911-027A05894B80}"/>
              </a:ext>
            </a:extLst>
          </p:cNvPr>
          <p:cNvSpPr>
            <a:spLocks noGrp="1"/>
          </p:cNvSpPr>
          <p:nvPr>
            <p:ph type="title" hasCustomPrompt="1"/>
          </p:nvPr>
        </p:nvSpPr>
        <p:spPr>
          <a:xfrm>
            <a:off x="381000" y="-457200"/>
            <a:ext cx="11436096" cy="395816"/>
          </a:xfrm>
          <a:prstGeom prst="rect">
            <a:avLst/>
          </a:prstGeom>
        </p:spPr>
        <p:txBody>
          <a:bodyPr/>
          <a:lstStyle>
            <a:lvl1pPr algn="ctr">
              <a:defRPr sz="2400">
                <a:solidFill>
                  <a:srgbClr val="FFFFFF"/>
                </a:solidFill>
              </a:defRPr>
            </a:lvl1pPr>
          </a:lstStyle>
          <a:p>
            <a:r>
              <a:rPr lang="en-US"/>
              <a:t>DTA 2023 Case Study</a:t>
            </a:r>
          </a:p>
        </p:txBody>
      </p:sp>
      <p:sp>
        <p:nvSpPr>
          <p:cNvPr id="6" name="Rectangle 5">
            <a:extLst>
              <a:ext uri="{FF2B5EF4-FFF2-40B4-BE49-F238E27FC236}">
                <a16:creationId xmlns:a16="http://schemas.microsoft.com/office/drawing/2014/main" id="{278E137C-A8DC-B902-CD5D-86B2E9BE4225}"/>
              </a:ext>
            </a:extLst>
          </p:cNvPr>
          <p:cNvSpPr/>
          <p:nvPr userDrawn="1"/>
        </p:nvSpPr>
        <p:spPr>
          <a:xfrm>
            <a:off x="0" y="-2"/>
            <a:ext cx="9999579" cy="3673643"/>
          </a:xfrm>
          <a:prstGeom prst="rect">
            <a:avLst/>
          </a:prstGeom>
          <a:gradFill flip="none" rotWithShape="1">
            <a:gsLst>
              <a:gs pos="0">
                <a:schemeClr val="bg2">
                  <a:alpha val="65000"/>
                </a:schemeClr>
              </a:gs>
              <a:gs pos="35000">
                <a:schemeClr val="bg2">
                  <a:alpha val="50000"/>
                </a:schemeClr>
              </a:gs>
              <a:gs pos="5000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a:endParaRPr lang="en-US" sz="1333">
              <a:solidFill>
                <a:schemeClr val="tx2"/>
              </a:solidFill>
              <a:latin typeface="Arial" panose="020B0604020202020204" pitchFamily="34" charset="0"/>
            </a:endParaRPr>
          </a:p>
        </p:txBody>
      </p:sp>
      <p:sp>
        <p:nvSpPr>
          <p:cNvPr id="10" name="Text Placeholder 13">
            <a:extLst>
              <a:ext uri="{FF2B5EF4-FFF2-40B4-BE49-F238E27FC236}">
                <a16:creationId xmlns:a16="http://schemas.microsoft.com/office/drawing/2014/main" id="{EE220F9F-B1DF-D8B8-88EA-56093313A41B}"/>
              </a:ext>
            </a:extLst>
          </p:cNvPr>
          <p:cNvSpPr>
            <a:spLocks noGrp="1"/>
          </p:cNvSpPr>
          <p:nvPr>
            <p:ph type="body" sz="quarter" idx="13"/>
          </p:nvPr>
        </p:nvSpPr>
        <p:spPr>
          <a:xfrm>
            <a:off x="381000" y="1524000"/>
            <a:ext cx="5715000" cy="1475592"/>
          </a:xfrm>
          <a:prstGeom prst="rect">
            <a:avLst/>
          </a:prstGeom>
        </p:spPr>
        <p:txBody>
          <a:bodyPr lIns="0" rIns="228600" anchor="ctr"/>
          <a:lstStyle>
            <a:lvl1pPr marL="0" indent="0">
              <a:lnSpc>
                <a:spcPct val="100000"/>
              </a:lnSpc>
              <a:buNone/>
              <a:defRPr sz="2667">
                <a:solidFill>
                  <a:srgbClr val="FFFFFF"/>
                </a:solidFill>
              </a:defRPr>
            </a:lvl1pPr>
          </a:lstStyle>
          <a:p>
            <a:pPr lvl="0"/>
            <a:r>
              <a:rPr lang="en-US"/>
              <a:t>Click to edit Master text styles</a:t>
            </a:r>
          </a:p>
        </p:txBody>
      </p:sp>
      <p:sp>
        <p:nvSpPr>
          <p:cNvPr id="11" name="Picture Placeholder 15">
            <a:extLst>
              <a:ext uri="{FF2B5EF4-FFF2-40B4-BE49-F238E27FC236}">
                <a16:creationId xmlns:a16="http://schemas.microsoft.com/office/drawing/2014/main" id="{9840BA81-8B8B-845C-D4AA-3A6340EE5235}"/>
              </a:ext>
            </a:extLst>
          </p:cNvPr>
          <p:cNvSpPr>
            <a:spLocks noGrp="1"/>
          </p:cNvSpPr>
          <p:nvPr>
            <p:ph type="pic" sz="quarter" idx="14" hasCustomPrompt="1"/>
          </p:nvPr>
        </p:nvSpPr>
        <p:spPr>
          <a:xfrm>
            <a:off x="381000" y="304800"/>
            <a:ext cx="2133600" cy="1219200"/>
          </a:xfrm>
          <a:prstGeom prst="rect">
            <a:avLst/>
          </a:prstGeom>
        </p:spPr>
        <p:txBody>
          <a:bodyPr anchor="ctr"/>
          <a:lstStyle>
            <a:lvl1pPr marL="0" indent="0" algn="ctr">
              <a:buNone/>
              <a:defRPr>
                <a:solidFill>
                  <a:srgbClr val="FFFFFF"/>
                </a:solidFill>
              </a:defRPr>
            </a:lvl1pPr>
          </a:lstStyle>
          <a:p>
            <a:r>
              <a:rPr lang="en-US"/>
              <a:t>LOGO</a:t>
            </a:r>
          </a:p>
        </p:txBody>
      </p:sp>
      <p:sp>
        <p:nvSpPr>
          <p:cNvPr id="12" name="Text Placeholder 5">
            <a:extLst>
              <a:ext uri="{FF2B5EF4-FFF2-40B4-BE49-F238E27FC236}">
                <a16:creationId xmlns:a16="http://schemas.microsoft.com/office/drawing/2014/main" id="{01771948-A25F-DEB7-DCC1-BB51DFE89AF3}"/>
              </a:ext>
            </a:extLst>
          </p:cNvPr>
          <p:cNvSpPr>
            <a:spLocks noGrp="1"/>
          </p:cNvSpPr>
          <p:nvPr>
            <p:ph type="body" sz="quarter" idx="20"/>
          </p:nvPr>
        </p:nvSpPr>
        <p:spPr>
          <a:xfrm>
            <a:off x="381000"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25" name="Rectangle 24">
            <a:extLst>
              <a:ext uri="{FF2B5EF4-FFF2-40B4-BE49-F238E27FC236}">
                <a16:creationId xmlns:a16="http://schemas.microsoft.com/office/drawing/2014/main" id="{210A4AA6-8D90-F365-18A2-115F979BBC6F}"/>
              </a:ext>
            </a:extLst>
          </p:cNvPr>
          <p:cNvSpPr>
            <a:spLocks noChangeAspect="1"/>
          </p:cNvSpPr>
          <p:nvPr userDrawn="1"/>
        </p:nvSpPr>
        <p:spPr>
          <a:xfrm rot="16200000">
            <a:off x="-259080" y="5385996"/>
            <a:ext cx="1706880" cy="426720"/>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9" name="Text Placeholder 5">
            <a:extLst>
              <a:ext uri="{FF2B5EF4-FFF2-40B4-BE49-F238E27FC236}">
                <a16:creationId xmlns:a16="http://schemas.microsoft.com/office/drawing/2014/main" id="{6ED0D932-CF5C-5214-59DB-CD0820734FD3}"/>
              </a:ext>
            </a:extLst>
          </p:cNvPr>
          <p:cNvSpPr>
            <a:spLocks noGrp="1"/>
          </p:cNvSpPr>
          <p:nvPr>
            <p:ph type="body" sz="quarter" idx="22"/>
          </p:nvPr>
        </p:nvSpPr>
        <p:spPr>
          <a:xfrm>
            <a:off x="4270248"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30" name="Text Placeholder 5">
            <a:extLst>
              <a:ext uri="{FF2B5EF4-FFF2-40B4-BE49-F238E27FC236}">
                <a16:creationId xmlns:a16="http://schemas.microsoft.com/office/drawing/2014/main" id="{F5BD6BE5-65D8-D4C0-13FE-352766BB0476}"/>
              </a:ext>
            </a:extLst>
          </p:cNvPr>
          <p:cNvSpPr>
            <a:spLocks noGrp="1"/>
          </p:cNvSpPr>
          <p:nvPr>
            <p:ph type="body" sz="quarter" idx="23"/>
          </p:nvPr>
        </p:nvSpPr>
        <p:spPr>
          <a:xfrm>
            <a:off x="8159496"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5" name="Text Placeholder 4">
            <a:extLst>
              <a:ext uri="{FF2B5EF4-FFF2-40B4-BE49-F238E27FC236}">
                <a16:creationId xmlns:a16="http://schemas.microsoft.com/office/drawing/2014/main" id="{223AACAC-83C1-CA41-023A-BDE905D257F7}"/>
              </a:ext>
            </a:extLst>
          </p:cNvPr>
          <p:cNvSpPr>
            <a:spLocks noGrp="1"/>
          </p:cNvSpPr>
          <p:nvPr>
            <p:ph type="body" sz="quarter" idx="25"/>
          </p:nvPr>
        </p:nvSpPr>
        <p:spPr>
          <a:xfrm>
            <a:off x="8153401" y="4951101"/>
            <a:ext cx="3651503" cy="1500644"/>
          </a:xfrm>
          <a:prstGeom prst="rect">
            <a:avLst/>
          </a:prstGeom>
        </p:spPr>
        <p:txBody>
          <a:bodyPr lIns="0" tIns="91440" rIns="0" bIns="0"/>
          <a:lstStyle>
            <a:lvl1pPr marL="156629" indent="-156629">
              <a:spcBef>
                <a:spcPts val="0"/>
              </a:spcBef>
              <a:spcAft>
                <a:spcPts val="533"/>
              </a:spcAft>
              <a:buClr>
                <a:srgbClr val="9FDDFF"/>
              </a:buClr>
              <a:buFont typeface="Wingdings" pitchFamily="2" charset="2"/>
              <a:buChar char="§"/>
              <a:tabLst/>
              <a:defRPr sz="1333">
                <a:solidFill>
                  <a:srgbClr val="FFFFFF"/>
                </a:solidFill>
              </a:defRPr>
            </a:lvl1pPr>
            <a:lvl2pPr marL="457189" indent="0">
              <a:buNone/>
              <a:defRPr/>
            </a:lvl2pPr>
          </a:lstStyle>
          <a:p>
            <a:pPr lvl="0"/>
            <a:r>
              <a:rPr lang="en-US"/>
              <a:t>Click to edit Master text styles</a:t>
            </a:r>
          </a:p>
        </p:txBody>
      </p:sp>
      <p:sp>
        <p:nvSpPr>
          <p:cNvPr id="9" name="Text Placeholder 8">
            <a:extLst>
              <a:ext uri="{FF2B5EF4-FFF2-40B4-BE49-F238E27FC236}">
                <a16:creationId xmlns:a16="http://schemas.microsoft.com/office/drawing/2014/main" id="{7266B15D-66DC-6293-9012-05E0D444F491}"/>
              </a:ext>
            </a:extLst>
          </p:cNvPr>
          <p:cNvSpPr>
            <a:spLocks noGrp="1"/>
          </p:cNvSpPr>
          <p:nvPr>
            <p:ph type="body" sz="quarter" idx="26"/>
          </p:nvPr>
        </p:nvSpPr>
        <p:spPr>
          <a:xfrm>
            <a:off x="1021080" y="4745917"/>
            <a:ext cx="6906769" cy="1705828"/>
          </a:xfrm>
          <a:prstGeom prst="rect">
            <a:avLst/>
          </a:prstGeom>
        </p:spPr>
        <p:txBody>
          <a:bodyPr lIns="0" tIns="0" rIns="0" bIns="0"/>
          <a:lstStyle>
            <a:lvl1pPr marL="0" indent="0">
              <a:lnSpc>
                <a:spcPct val="100000"/>
              </a:lnSpc>
              <a:buNone/>
              <a:defRPr sz="1867">
                <a:solidFill>
                  <a:srgbClr val="FFFFFF"/>
                </a:solidFill>
              </a:defRPr>
            </a:lvl1pPr>
            <a:lvl2pPr marL="10584" indent="0">
              <a:lnSpc>
                <a:spcPct val="100000"/>
              </a:lnSpc>
              <a:spcBef>
                <a:spcPts val="800"/>
              </a:spcBef>
              <a:buNone/>
              <a:tabLst/>
              <a:defRPr sz="1600">
                <a:solidFill>
                  <a:srgbClr val="9FDDFF"/>
                </a:solidFill>
              </a:defRPr>
            </a:lvl2pPr>
          </a:lstStyle>
          <a:p>
            <a:pPr lvl="0"/>
            <a:r>
              <a:rPr lang="en-US"/>
              <a:t>Click to edit Master text styles</a:t>
            </a:r>
          </a:p>
          <a:p>
            <a:pPr lvl="1"/>
            <a:r>
              <a:rPr lang="en-US"/>
              <a:t>Second level</a:t>
            </a:r>
          </a:p>
        </p:txBody>
      </p:sp>
      <p:sp>
        <p:nvSpPr>
          <p:cNvPr id="3" name="fl" descr="                              Dell - Internal Use - Confidential&#10;">
            <a:extLst>
              <a:ext uri="{FF2B5EF4-FFF2-40B4-BE49-F238E27FC236}">
                <a16:creationId xmlns:a16="http://schemas.microsoft.com/office/drawing/2014/main" id="{E5E772C3-B839-73D9-BF6E-4B9566389633}"/>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4" name="TextBox 3">
            <a:extLst>
              <a:ext uri="{FF2B5EF4-FFF2-40B4-BE49-F238E27FC236}">
                <a16:creationId xmlns:a16="http://schemas.microsoft.com/office/drawing/2014/main" id="{EBB37532-E615-52BA-73E1-043247511CF8}"/>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9C0D90DA-73CF-0BD0-57CF-20D8A3A77B9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174291450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DTA 2023 Case Study Blue Dark">
    <p:bg>
      <p:bgPr>
        <a:solidFill>
          <a:srgbClr val="0B0C78">
            <a:alpha val="99000"/>
          </a:srgbClr>
        </a:solidFill>
        <a:effectLst/>
      </p:bgPr>
    </p:bg>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97B9344D-6762-258E-07F4-14997F61F015}"/>
              </a:ext>
            </a:extLst>
          </p:cNvPr>
          <p:cNvSpPr>
            <a:spLocks noGrp="1"/>
          </p:cNvSpPr>
          <p:nvPr>
            <p:ph type="pic" sz="quarter" idx="19" hasCustomPrompt="1"/>
          </p:nvPr>
        </p:nvSpPr>
        <p:spPr>
          <a:xfrm>
            <a:off x="0" y="-2"/>
            <a:ext cx="12192000" cy="3673643"/>
          </a:xfrm>
          <a:prstGeom prst="rect">
            <a:avLst/>
          </a:prstGeom>
        </p:spPr>
        <p:txBody>
          <a:bodyPr anchor="ctr"/>
          <a:lstStyle>
            <a:lvl1pPr marL="0" indent="0" algn="ctr">
              <a:buNone/>
              <a:defRPr>
                <a:solidFill>
                  <a:srgbClr val="FFFFFF"/>
                </a:solidFill>
              </a:defRPr>
            </a:lvl1pPr>
          </a:lstStyle>
          <a:p>
            <a:r>
              <a:rPr lang="en-US"/>
              <a:t>Image</a:t>
            </a:r>
          </a:p>
        </p:txBody>
      </p:sp>
      <p:sp>
        <p:nvSpPr>
          <p:cNvPr id="2" name="Title 1">
            <a:extLst>
              <a:ext uri="{FF2B5EF4-FFF2-40B4-BE49-F238E27FC236}">
                <a16:creationId xmlns:a16="http://schemas.microsoft.com/office/drawing/2014/main" id="{A1221CDB-95CE-458B-A911-027A05894B80}"/>
              </a:ext>
            </a:extLst>
          </p:cNvPr>
          <p:cNvSpPr>
            <a:spLocks noGrp="1"/>
          </p:cNvSpPr>
          <p:nvPr>
            <p:ph type="title" hasCustomPrompt="1"/>
          </p:nvPr>
        </p:nvSpPr>
        <p:spPr>
          <a:xfrm>
            <a:off x="381000" y="-457200"/>
            <a:ext cx="11436096" cy="395816"/>
          </a:xfrm>
          <a:prstGeom prst="rect">
            <a:avLst/>
          </a:prstGeom>
        </p:spPr>
        <p:txBody>
          <a:bodyPr/>
          <a:lstStyle>
            <a:lvl1pPr algn="ctr">
              <a:defRPr sz="2400">
                <a:solidFill>
                  <a:srgbClr val="FFFFFF"/>
                </a:solidFill>
              </a:defRPr>
            </a:lvl1pPr>
          </a:lstStyle>
          <a:p>
            <a:r>
              <a:rPr lang="en-US"/>
              <a:t>DTA 2023 Case Study</a:t>
            </a:r>
          </a:p>
        </p:txBody>
      </p:sp>
      <p:sp>
        <p:nvSpPr>
          <p:cNvPr id="6" name="Rectangle 5">
            <a:extLst>
              <a:ext uri="{FF2B5EF4-FFF2-40B4-BE49-F238E27FC236}">
                <a16:creationId xmlns:a16="http://schemas.microsoft.com/office/drawing/2014/main" id="{278E137C-A8DC-B902-CD5D-86B2E9BE4225}"/>
              </a:ext>
            </a:extLst>
          </p:cNvPr>
          <p:cNvSpPr/>
          <p:nvPr userDrawn="1"/>
        </p:nvSpPr>
        <p:spPr>
          <a:xfrm>
            <a:off x="0" y="-2"/>
            <a:ext cx="9999579" cy="3673643"/>
          </a:xfrm>
          <a:prstGeom prst="rect">
            <a:avLst/>
          </a:prstGeom>
          <a:gradFill flip="none" rotWithShape="1">
            <a:gsLst>
              <a:gs pos="0">
                <a:schemeClr val="bg2">
                  <a:alpha val="65000"/>
                </a:schemeClr>
              </a:gs>
              <a:gs pos="35000">
                <a:schemeClr val="bg2">
                  <a:alpha val="50000"/>
                </a:schemeClr>
              </a:gs>
              <a:gs pos="5000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a:endParaRPr lang="en-US" sz="1333">
              <a:solidFill>
                <a:schemeClr val="tx2"/>
              </a:solidFill>
              <a:latin typeface="Arial" panose="020B0604020202020204" pitchFamily="34" charset="0"/>
            </a:endParaRPr>
          </a:p>
        </p:txBody>
      </p:sp>
      <p:sp>
        <p:nvSpPr>
          <p:cNvPr id="10" name="Text Placeholder 13">
            <a:extLst>
              <a:ext uri="{FF2B5EF4-FFF2-40B4-BE49-F238E27FC236}">
                <a16:creationId xmlns:a16="http://schemas.microsoft.com/office/drawing/2014/main" id="{EE220F9F-B1DF-D8B8-88EA-56093313A41B}"/>
              </a:ext>
            </a:extLst>
          </p:cNvPr>
          <p:cNvSpPr>
            <a:spLocks noGrp="1"/>
          </p:cNvSpPr>
          <p:nvPr>
            <p:ph type="body" sz="quarter" idx="13"/>
          </p:nvPr>
        </p:nvSpPr>
        <p:spPr>
          <a:xfrm>
            <a:off x="381000" y="1524000"/>
            <a:ext cx="5715000" cy="1475592"/>
          </a:xfrm>
          <a:prstGeom prst="rect">
            <a:avLst/>
          </a:prstGeom>
        </p:spPr>
        <p:txBody>
          <a:bodyPr lIns="0" rIns="228600" anchor="ctr"/>
          <a:lstStyle>
            <a:lvl1pPr marL="0" indent="0">
              <a:lnSpc>
                <a:spcPct val="100000"/>
              </a:lnSpc>
              <a:buNone/>
              <a:defRPr sz="2667">
                <a:solidFill>
                  <a:srgbClr val="FFFFFF"/>
                </a:solidFill>
              </a:defRPr>
            </a:lvl1pPr>
          </a:lstStyle>
          <a:p>
            <a:pPr lvl="0"/>
            <a:r>
              <a:rPr lang="en-US"/>
              <a:t>Click to edit Master text styles</a:t>
            </a:r>
          </a:p>
        </p:txBody>
      </p:sp>
      <p:sp>
        <p:nvSpPr>
          <p:cNvPr id="11" name="Picture Placeholder 15">
            <a:extLst>
              <a:ext uri="{FF2B5EF4-FFF2-40B4-BE49-F238E27FC236}">
                <a16:creationId xmlns:a16="http://schemas.microsoft.com/office/drawing/2014/main" id="{9840BA81-8B8B-845C-D4AA-3A6340EE5235}"/>
              </a:ext>
            </a:extLst>
          </p:cNvPr>
          <p:cNvSpPr>
            <a:spLocks noGrp="1"/>
          </p:cNvSpPr>
          <p:nvPr>
            <p:ph type="pic" sz="quarter" idx="14" hasCustomPrompt="1"/>
          </p:nvPr>
        </p:nvSpPr>
        <p:spPr>
          <a:xfrm>
            <a:off x="381000" y="304800"/>
            <a:ext cx="2133600" cy="1219200"/>
          </a:xfrm>
          <a:prstGeom prst="rect">
            <a:avLst/>
          </a:prstGeom>
        </p:spPr>
        <p:txBody>
          <a:bodyPr anchor="ctr"/>
          <a:lstStyle>
            <a:lvl1pPr marL="0" indent="0" algn="ctr">
              <a:buNone/>
              <a:defRPr>
                <a:solidFill>
                  <a:srgbClr val="FFFFFF"/>
                </a:solidFill>
              </a:defRPr>
            </a:lvl1pPr>
          </a:lstStyle>
          <a:p>
            <a:r>
              <a:rPr lang="en-US"/>
              <a:t>LOGO</a:t>
            </a:r>
          </a:p>
        </p:txBody>
      </p:sp>
      <p:sp>
        <p:nvSpPr>
          <p:cNvPr id="12" name="Text Placeholder 5">
            <a:extLst>
              <a:ext uri="{FF2B5EF4-FFF2-40B4-BE49-F238E27FC236}">
                <a16:creationId xmlns:a16="http://schemas.microsoft.com/office/drawing/2014/main" id="{01771948-A25F-DEB7-DCC1-BB51DFE89AF3}"/>
              </a:ext>
            </a:extLst>
          </p:cNvPr>
          <p:cNvSpPr>
            <a:spLocks noGrp="1"/>
          </p:cNvSpPr>
          <p:nvPr>
            <p:ph type="body" sz="quarter" idx="20"/>
          </p:nvPr>
        </p:nvSpPr>
        <p:spPr>
          <a:xfrm>
            <a:off x="381000"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25" name="Rectangle 24">
            <a:extLst>
              <a:ext uri="{FF2B5EF4-FFF2-40B4-BE49-F238E27FC236}">
                <a16:creationId xmlns:a16="http://schemas.microsoft.com/office/drawing/2014/main" id="{210A4AA6-8D90-F365-18A2-115F979BBC6F}"/>
              </a:ext>
            </a:extLst>
          </p:cNvPr>
          <p:cNvSpPr>
            <a:spLocks noChangeAspect="1"/>
          </p:cNvSpPr>
          <p:nvPr userDrawn="1"/>
        </p:nvSpPr>
        <p:spPr>
          <a:xfrm rot="16200000">
            <a:off x="-259080" y="5385996"/>
            <a:ext cx="1706880" cy="426720"/>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9" name="Text Placeholder 5">
            <a:extLst>
              <a:ext uri="{FF2B5EF4-FFF2-40B4-BE49-F238E27FC236}">
                <a16:creationId xmlns:a16="http://schemas.microsoft.com/office/drawing/2014/main" id="{6ED0D932-CF5C-5214-59DB-CD0820734FD3}"/>
              </a:ext>
            </a:extLst>
          </p:cNvPr>
          <p:cNvSpPr>
            <a:spLocks noGrp="1"/>
          </p:cNvSpPr>
          <p:nvPr>
            <p:ph type="body" sz="quarter" idx="22"/>
          </p:nvPr>
        </p:nvSpPr>
        <p:spPr>
          <a:xfrm>
            <a:off x="4270248"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30" name="Text Placeholder 5">
            <a:extLst>
              <a:ext uri="{FF2B5EF4-FFF2-40B4-BE49-F238E27FC236}">
                <a16:creationId xmlns:a16="http://schemas.microsoft.com/office/drawing/2014/main" id="{F5BD6BE5-65D8-D4C0-13FE-352766BB0476}"/>
              </a:ext>
            </a:extLst>
          </p:cNvPr>
          <p:cNvSpPr>
            <a:spLocks noGrp="1"/>
          </p:cNvSpPr>
          <p:nvPr>
            <p:ph type="body" sz="quarter" idx="23"/>
          </p:nvPr>
        </p:nvSpPr>
        <p:spPr>
          <a:xfrm>
            <a:off x="8159496"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5" name="Text Placeholder 4">
            <a:extLst>
              <a:ext uri="{FF2B5EF4-FFF2-40B4-BE49-F238E27FC236}">
                <a16:creationId xmlns:a16="http://schemas.microsoft.com/office/drawing/2014/main" id="{223AACAC-83C1-CA41-023A-BDE905D257F7}"/>
              </a:ext>
            </a:extLst>
          </p:cNvPr>
          <p:cNvSpPr>
            <a:spLocks noGrp="1"/>
          </p:cNvSpPr>
          <p:nvPr>
            <p:ph type="body" sz="quarter" idx="25"/>
          </p:nvPr>
        </p:nvSpPr>
        <p:spPr>
          <a:xfrm>
            <a:off x="8153401" y="4951101"/>
            <a:ext cx="3651503" cy="1500644"/>
          </a:xfrm>
          <a:prstGeom prst="rect">
            <a:avLst/>
          </a:prstGeom>
        </p:spPr>
        <p:txBody>
          <a:bodyPr lIns="0" tIns="91440" rIns="0" bIns="0"/>
          <a:lstStyle>
            <a:lvl1pPr marL="156629" indent="-156629">
              <a:spcBef>
                <a:spcPts val="0"/>
              </a:spcBef>
              <a:spcAft>
                <a:spcPts val="533"/>
              </a:spcAft>
              <a:buClr>
                <a:srgbClr val="9FDDFF"/>
              </a:buClr>
              <a:buFont typeface="Wingdings" pitchFamily="2" charset="2"/>
              <a:buChar char="§"/>
              <a:tabLst/>
              <a:defRPr sz="1333">
                <a:solidFill>
                  <a:srgbClr val="FFFFFF"/>
                </a:solidFill>
              </a:defRPr>
            </a:lvl1pPr>
            <a:lvl2pPr marL="457189" indent="0">
              <a:buNone/>
              <a:defRPr/>
            </a:lvl2pPr>
          </a:lstStyle>
          <a:p>
            <a:pPr lvl="0"/>
            <a:r>
              <a:rPr lang="en-US"/>
              <a:t>Click to edit Master text styles</a:t>
            </a:r>
          </a:p>
        </p:txBody>
      </p:sp>
      <p:sp>
        <p:nvSpPr>
          <p:cNvPr id="9" name="Text Placeholder 8">
            <a:extLst>
              <a:ext uri="{FF2B5EF4-FFF2-40B4-BE49-F238E27FC236}">
                <a16:creationId xmlns:a16="http://schemas.microsoft.com/office/drawing/2014/main" id="{7266B15D-66DC-6293-9012-05E0D444F491}"/>
              </a:ext>
            </a:extLst>
          </p:cNvPr>
          <p:cNvSpPr>
            <a:spLocks noGrp="1"/>
          </p:cNvSpPr>
          <p:nvPr>
            <p:ph type="body" sz="quarter" idx="26"/>
          </p:nvPr>
        </p:nvSpPr>
        <p:spPr>
          <a:xfrm>
            <a:off x="1021080" y="4745917"/>
            <a:ext cx="6906769" cy="1705828"/>
          </a:xfrm>
          <a:prstGeom prst="rect">
            <a:avLst/>
          </a:prstGeom>
        </p:spPr>
        <p:txBody>
          <a:bodyPr lIns="0" tIns="0" rIns="0" bIns="0"/>
          <a:lstStyle>
            <a:lvl1pPr marL="0" indent="0">
              <a:lnSpc>
                <a:spcPct val="100000"/>
              </a:lnSpc>
              <a:buNone/>
              <a:defRPr sz="1867">
                <a:solidFill>
                  <a:srgbClr val="FFFFFF"/>
                </a:solidFill>
              </a:defRPr>
            </a:lvl1pPr>
            <a:lvl2pPr marL="10584" indent="0">
              <a:lnSpc>
                <a:spcPct val="100000"/>
              </a:lnSpc>
              <a:spcBef>
                <a:spcPts val="800"/>
              </a:spcBef>
              <a:buNone/>
              <a:tabLst/>
              <a:defRPr sz="1600">
                <a:solidFill>
                  <a:srgbClr val="9FDDFF"/>
                </a:solidFill>
              </a:defRPr>
            </a:lvl2pPr>
          </a:lstStyle>
          <a:p>
            <a:pPr lvl="0"/>
            <a:r>
              <a:rPr lang="en-US"/>
              <a:t>Click to edit Master text styles</a:t>
            </a:r>
          </a:p>
          <a:p>
            <a:pPr lvl="1"/>
            <a:r>
              <a:rPr lang="en-US"/>
              <a:t>Second level</a:t>
            </a:r>
          </a:p>
        </p:txBody>
      </p:sp>
      <p:sp>
        <p:nvSpPr>
          <p:cNvPr id="3" name="fl" descr="                              Dell - Internal Use - Confidential&#10;">
            <a:extLst>
              <a:ext uri="{FF2B5EF4-FFF2-40B4-BE49-F238E27FC236}">
                <a16:creationId xmlns:a16="http://schemas.microsoft.com/office/drawing/2014/main" id="{E5E772C3-B839-73D9-BF6E-4B9566389633}"/>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4" name="TextBox 3">
            <a:extLst>
              <a:ext uri="{FF2B5EF4-FFF2-40B4-BE49-F238E27FC236}">
                <a16:creationId xmlns:a16="http://schemas.microsoft.com/office/drawing/2014/main" id="{EBB37532-E615-52BA-73E1-043247511CF8}"/>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9C0D90DA-73CF-0BD0-57CF-20D8A3A77B9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7" name="TextBox 16">
            <a:extLst>
              <a:ext uri="{FF2B5EF4-FFF2-40B4-BE49-F238E27FC236}">
                <a16:creationId xmlns:a16="http://schemas.microsoft.com/office/drawing/2014/main" id="{F8A2A061-C378-4930-BC1D-BD933B16379C}"/>
              </a:ext>
            </a:extLst>
          </p:cNvPr>
          <p:cNvSpPr txBox="1"/>
          <p:nvPr userDrawn="1"/>
        </p:nvSpPr>
        <p:spPr>
          <a:xfrm>
            <a:off x="8159496" y="4745917"/>
            <a:ext cx="3651504" cy="205121"/>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sz="1333" b="1" i="0" u="none" strike="noStrike" kern="1200" cap="none" spc="0" normalizeH="0" baseline="0" noProof="0">
                <a:ln>
                  <a:noFill/>
                </a:ln>
                <a:solidFill>
                  <a:srgbClr val="9FDDFF"/>
                </a:solidFill>
                <a:effectLst/>
                <a:uLnTx/>
                <a:uFillTx/>
                <a:latin typeface="Arial"/>
                <a:ea typeface="+mn-ea"/>
                <a:cs typeface="+mn-cs"/>
              </a:rPr>
              <a:t>Powered by:</a:t>
            </a:r>
          </a:p>
        </p:txBody>
      </p:sp>
    </p:spTree>
    <p:extLst>
      <p:ext uri="{BB962C8B-B14F-4D97-AF65-F5344CB8AC3E}">
        <p14:creationId xmlns:p14="http://schemas.microsoft.com/office/powerpoint/2010/main" val="237287250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Cover">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2"/>
          <a:srcRect/>
          <a:stretch/>
        </p:blipFill>
        <p:spPr>
          <a:xfrm>
            <a:off x="8011668" y="5832099"/>
            <a:ext cx="3608832" cy="468347"/>
          </a:xfrm>
          <a:prstGeom prst="rect">
            <a:avLst/>
          </a:prstGeom>
        </p:spPr>
      </p:pic>
      <p:sp>
        <p:nvSpPr>
          <p:cNvPr id="10" name="Title 1">
            <a:extLst>
              <a:ext uri="{FF2B5EF4-FFF2-40B4-BE49-F238E27FC236}">
                <a16:creationId xmlns:a16="http://schemas.microsoft.com/office/drawing/2014/main" id="{10344EF7-FB04-41A4-900F-48EC95C6F3B4}"/>
              </a:ext>
            </a:extLst>
          </p:cNvPr>
          <p:cNvSpPr>
            <a:spLocks noGrp="1"/>
          </p:cNvSpPr>
          <p:nvPr>
            <p:ph type="ctrTitle"/>
          </p:nvPr>
        </p:nvSpPr>
        <p:spPr>
          <a:xfrm>
            <a:off x="381000" y="552449"/>
            <a:ext cx="11430000" cy="1994392"/>
          </a:xfrm>
          <a:prstGeom prst="rect">
            <a:avLst/>
          </a:prstGeom>
        </p:spPr>
        <p:txBody>
          <a:bodyPr wrap="square" lIns="0" tIns="0" rIns="0" bIns="0" anchor="b">
            <a:spAutoFit/>
          </a:bodyPr>
          <a:lstStyle>
            <a:lvl1pPr algn="l">
              <a:defRPr sz="7200">
                <a:solidFill>
                  <a:schemeClr val="tx2"/>
                </a:solidFill>
                <a:latin typeface="Arial" panose="020B0604020202020204" pitchFamily="34" charset="0"/>
              </a:defRPr>
            </a:lvl1pPr>
          </a:lstStyle>
          <a:p>
            <a:r>
              <a:rPr lang="en-US"/>
              <a:t>Click to edit Master title style</a:t>
            </a:r>
          </a:p>
        </p:txBody>
      </p:sp>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381000" y="2743200"/>
            <a:ext cx="11430000" cy="1655763"/>
          </a:xfrm>
          <a:prstGeom prst="rect">
            <a:avLst/>
          </a:prstGeom>
        </p:spPr>
        <p:txBody>
          <a:bodyPr lIns="0" tIns="0" rIns="0" bIns="0"/>
          <a:lstStyle>
            <a:lvl1pPr marL="0" indent="0" algn="l">
              <a:lnSpc>
                <a:spcPct val="100000"/>
              </a:lnSpc>
              <a:spcBef>
                <a:spcPts val="0"/>
              </a:spcBef>
              <a:buNone/>
              <a:defRPr sz="2667">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14557616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Data-Cover">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B2086B-75A2-014B-BDCE-20343A2D48D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D47A5284-7D19-A642-B248-355C423AEFA3}"/>
              </a:ext>
            </a:extLst>
          </p:cNvPr>
          <p:cNvPicPr>
            <a:picLocks noChangeAspect="1"/>
          </p:cNvPicPr>
          <p:nvPr userDrawn="1"/>
        </p:nvPicPr>
        <p:blipFill>
          <a:blip r:embed="rId3"/>
          <a:srcRect/>
          <a:stretch/>
        </p:blipFill>
        <p:spPr>
          <a:xfrm>
            <a:off x="8784528" y="6054495"/>
            <a:ext cx="2858857" cy="371016"/>
          </a:xfrm>
          <a:prstGeom prst="rect">
            <a:avLst/>
          </a:prstGeom>
        </p:spPr>
      </p:pic>
      <p:sp>
        <p:nvSpPr>
          <p:cNvPr id="6" name="Text Placeholder 3">
            <a:extLst>
              <a:ext uri="{FF2B5EF4-FFF2-40B4-BE49-F238E27FC236}">
                <a16:creationId xmlns:a16="http://schemas.microsoft.com/office/drawing/2014/main" id="{B6A39C83-BB0C-5740-B706-09C79FC27165}"/>
              </a:ext>
            </a:extLst>
          </p:cNvPr>
          <p:cNvSpPr>
            <a:spLocks noGrp="1"/>
          </p:cNvSpPr>
          <p:nvPr>
            <p:ph type="body" sz="quarter" idx="10" hasCustomPrompt="1"/>
          </p:nvPr>
        </p:nvSpPr>
        <p:spPr>
          <a:xfrm>
            <a:off x="7161320" y="4831194"/>
            <a:ext cx="4350581" cy="378884"/>
          </a:xfrm>
          <a:prstGeom prst="rect">
            <a:avLst/>
          </a:prstGeom>
        </p:spPr>
        <p:txBody>
          <a:bodyPr anchor="b" anchorCtr="0"/>
          <a:lstStyle>
            <a:lvl1pPr marL="0" indent="0" algn="r">
              <a:buNone/>
              <a:defRPr sz="2133">
                <a:solidFill>
                  <a:schemeClr val="bg1"/>
                </a:solidFill>
              </a:defRPr>
            </a:lvl1pPr>
          </a:lstStyle>
          <a:p>
            <a:pPr lvl="0"/>
            <a:r>
              <a:rPr lang="en-US"/>
              <a:t>First Last (Pronouns)</a:t>
            </a:r>
          </a:p>
        </p:txBody>
      </p:sp>
      <p:sp>
        <p:nvSpPr>
          <p:cNvPr id="7" name="Text Placeholder 8">
            <a:extLst>
              <a:ext uri="{FF2B5EF4-FFF2-40B4-BE49-F238E27FC236}">
                <a16:creationId xmlns:a16="http://schemas.microsoft.com/office/drawing/2014/main" id="{7B61D043-B5FB-9E48-98BD-D303AD6B2E17}"/>
              </a:ext>
            </a:extLst>
          </p:cNvPr>
          <p:cNvSpPr>
            <a:spLocks noGrp="1"/>
          </p:cNvSpPr>
          <p:nvPr>
            <p:ph type="body" sz="quarter" idx="11" hasCustomPrompt="1"/>
          </p:nvPr>
        </p:nvSpPr>
        <p:spPr>
          <a:xfrm>
            <a:off x="7161322" y="5207833"/>
            <a:ext cx="4350581" cy="472505"/>
          </a:xfrm>
          <a:prstGeom prst="rect">
            <a:avLst/>
          </a:prstGeom>
        </p:spPr>
        <p:txBody>
          <a:bodyPr/>
          <a:lstStyle>
            <a:lvl1pPr marL="0" indent="0" algn="r">
              <a:buNone/>
              <a:defRPr sz="1600" i="1"/>
            </a:lvl1pPr>
          </a:lstStyle>
          <a:p>
            <a:pPr lvl="0"/>
            <a:r>
              <a:rPr lang="en-US"/>
              <a:t>Position/Title</a:t>
            </a:r>
          </a:p>
        </p:txBody>
      </p:sp>
      <p:sp>
        <p:nvSpPr>
          <p:cNvPr id="8" name="Title 1">
            <a:extLst>
              <a:ext uri="{FF2B5EF4-FFF2-40B4-BE49-F238E27FC236}">
                <a16:creationId xmlns:a16="http://schemas.microsoft.com/office/drawing/2014/main" id="{EB65EE28-5352-D141-A35C-557806EAEE3E}"/>
              </a:ext>
            </a:extLst>
          </p:cNvPr>
          <p:cNvSpPr>
            <a:spLocks noGrp="1"/>
          </p:cNvSpPr>
          <p:nvPr>
            <p:ph type="ctrTitle"/>
          </p:nvPr>
        </p:nvSpPr>
        <p:spPr>
          <a:xfrm>
            <a:off x="6609976" y="2548128"/>
            <a:ext cx="4937784" cy="1477328"/>
          </a:xfrm>
          <a:prstGeom prst="rect">
            <a:avLst/>
          </a:prstGeom>
        </p:spPr>
        <p:txBody>
          <a:bodyPr wrap="square" lIns="0" tIns="0" rIns="0" bIns="0" anchor="t" anchorCtr="0">
            <a:spAutoFit/>
          </a:bodyPr>
          <a:lstStyle>
            <a:lvl1pPr algn="r">
              <a:defRPr sz="5333">
                <a:solidFill>
                  <a:srgbClr val="252A2F"/>
                </a:solidFill>
                <a:latin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8C7FE6B7-A52D-774A-9B0B-76A42F837151}"/>
              </a:ext>
            </a:extLst>
          </p:cNvPr>
          <p:cNvSpPr>
            <a:spLocks noGrp="1"/>
          </p:cNvSpPr>
          <p:nvPr>
            <p:ph type="subTitle" idx="1"/>
          </p:nvPr>
        </p:nvSpPr>
        <p:spPr>
          <a:xfrm>
            <a:off x="6574116" y="1694689"/>
            <a:ext cx="4937785" cy="615820"/>
          </a:xfrm>
          <a:prstGeom prst="rect">
            <a:avLst/>
          </a:prstGeom>
        </p:spPr>
        <p:txBody>
          <a:bodyPr lIns="0" tIns="0" rIns="0" bIns="0" anchor="b" anchorCtr="0"/>
          <a:lstStyle>
            <a:lvl1pPr marL="0" indent="0" algn="r">
              <a:lnSpc>
                <a:spcPct val="100000"/>
              </a:lnSpc>
              <a:spcBef>
                <a:spcPts val="0"/>
              </a:spcBef>
              <a:buNone/>
              <a:defRPr sz="2133" b="1">
                <a:solidFill>
                  <a:schemeClr val="bg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26237333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Work-Cover">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B2086B-75A2-014B-BDCE-20343A2D48D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D47A5284-7D19-A642-B248-355C423AEFA3}"/>
              </a:ext>
            </a:extLst>
          </p:cNvPr>
          <p:cNvPicPr>
            <a:picLocks noChangeAspect="1"/>
          </p:cNvPicPr>
          <p:nvPr userDrawn="1"/>
        </p:nvPicPr>
        <p:blipFill>
          <a:blip r:embed="rId3"/>
          <a:srcRect/>
          <a:stretch/>
        </p:blipFill>
        <p:spPr>
          <a:xfrm>
            <a:off x="8784528" y="6054495"/>
            <a:ext cx="2858857" cy="371016"/>
          </a:xfrm>
          <a:prstGeom prst="rect">
            <a:avLst/>
          </a:prstGeom>
        </p:spPr>
      </p:pic>
      <p:sp>
        <p:nvSpPr>
          <p:cNvPr id="6" name="Text Placeholder 3">
            <a:extLst>
              <a:ext uri="{FF2B5EF4-FFF2-40B4-BE49-F238E27FC236}">
                <a16:creationId xmlns:a16="http://schemas.microsoft.com/office/drawing/2014/main" id="{8D28B659-21A8-F343-9505-78494A385683}"/>
              </a:ext>
            </a:extLst>
          </p:cNvPr>
          <p:cNvSpPr>
            <a:spLocks noGrp="1"/>
          </p:cNvSpPr>
          <p:nvPr>
            <p:ph type="body" sz="quarter" idx="10" hasCustomPrompt="1"/>
          </p:nvPr>
        </p:nvSpPr>
        <p:spPr>
          <a:xfrm>
            <a:off x="7161320" y="4831194"/>
            <a:ext cx="4350581" cy="378884"/>
          </a:xfrm>
          <a:prstGeom prst="rect">
            <a:avLst/>
          </a:prstGeom>
        </p:spPr>
        <p:txBody>
          <a:bodyPr anchor="b" anchorCtr="0"/>
          <a:lstStyle>
            <a:lvl1pPr marL="0" indent="0" algn="r">
              <a:buNone/>
              <a:defRPr sz="2133">
                <a:solidFill>
                  <a:schemeClr val="bg1"/>
                </a:solidFill>
              </a:defRPr>
            </a:lvl1pPr>
          </a:lstStyle>
          <a:p>
            <a:pPr lvl="0"/>
            <a:r>
              <a:rPr lang="en-US"/>
              <a:t>First Last (Pronouns)</a:t>
            </a:r>
          </a:p>
        </p:txBody>
      </p:sp>
      <p:sp>
        <p:nvSpPr>
          <p:cNvPr id="7" name="Text Placeholder 8">
            <a:extLst>
              <a:ext uri="{FF2B5EF4-FFF2-40B4-BE49-F238E27FC236}">
                <a16:creationId xmlns:a16="http://schemas.microsoft.com/office/drawing/2014/main" id="{F9D51968-A888-B843-AE8B-207BCF2F7585}"/>
              </a:ext>
            </a:extLst>
          </p:cNvPr>
          <p:cNvSpPr>
            <a:spLocks noGrp="1"/>
          </p:cNvSpPr>
          <p:nvPr>
            <p:ph type="body" sz="quarter" idx="11" hasCustomPrompt="1"/>
          </p:nvPr>
        </p:nvSpPr>
        <p:spPr>
          <a:xfrm>
            <a:off x="7161322" y="5207833"/>
            <a:ext cx="4350581" cy="472505"/>
          </a:xfrm>
          <a:prstGeom prst="rect">
            <a:avLst/>
          </a:prstGeom>
        </p:spPr>
        <p:txBody>
          <a:bodyPr/>
          <a:lstStyle>
            <a:lvl1pPr marL="0" indent="0" algn="r">
              <a:buNone/>
              <a:defRPr sz="1600" i="1"/>
            </a:lvl1pPr>
          </a:lstStyle>
          <a:p>
            <a:pPr lvl="0"/>
            <a:r>
              <a:rPr lang="en-US"/>
              <a:t>Position/Title</a:t>
            </a:r>
          </a:p>
        </p:txBody>
      </p:sp>
      <p:sp>
        <p:nvSpPr>
          <p:cNvPr id="8" name="Title 1">
            <a:extLst>
              <a:ext uri="{FF2B5EF4-FFF2-40B4-BE49-F238E27FC236}">
                <a16:creationId xmlns:a16="http://schemas.microsoft.com/office/drawing/2014/main" id="{2C38D77E-C7B3-EC43-940C-50580D1EBCAA}"/>
              </a:ext>
            </a:extLst>
          </p:cNvPr>
          <p:cNvSpPr>
            <a:spLocks noGrp="1"/>
          </p:cNvSpPr>
          <p:nvPr>
            <p:ph type="ctrTitle"/>
          </p:nvPr>
        </p:nvSpPr>
        <p:spPr>
          <a:xfrm>
            <a:off x="6789272" y="2548129"/>
            <a:ext cx="4758489" cy="2215991"/>
          </a:xfrm>
          <a:prstGeom prst="rect">
            <a:avLst/>
          </a:prstGeom>
        </p:spPr>
        <p:txBody>
          <a:bodyPr wrap="square" lIns="0" tIns="0" rIns="0" bIns="0" anchor="t" anchorCtr="0">
            <a:spAutoFit/>
          </a:bodyPr>
          <a:lstStyle>
            <a:lvl1pPr algn="r">
              <a:defRPr sz="5333">
                <a:solidFill>
                  <a:srgbClr val="252A2F"/>
                </a:solidFill>
                <a:latin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A7417DFE-80B3-C14C-BCC4-832D8D2297AF}"/>
              </a:ext>
            </a:extLst>
          </p:cNvPr>
          <p:cNvSpPr>
            <a:spLocks noGrp="1"/>
          </p:cNvSpPr>
          <p:nvPr>
            <p:ph type="subTitle" idx="1"/>
          </p:nvPr>
        </p:nvSpPr>
        <p:spPr>
          <a:xfrm>
            <a:off x="6753411" y="1694689"/>
            <a:ext cx="4758491" cy="615820"/>
          </a:xfrm>
          <a:prstGeom prst="rect">
            <a:avLst/>
          </a:prstGeom>
        </p:spPr>
        <p:txBody>
          <a:bodyPr lIns="0" tIns="0" rIns="0" bIns="0" anchor="b" anchorCtr="0"/>
          <a:lstStyle>
            <a:lvl1pPr marL="0" indent="0" algn="r">
              <a:lnSpc>
                <a:spcPct val="100000"/>
              </a:lnSpc>
              <a:spcBef>
                <a:spcPts val="0"/>
              </a:spcBef>
              <a:buNone/>
              <a:defRPr sz="2133" b="1">
                <a:solidFill>
                  <a:schemeClr val="bg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39526116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Cloud-Cover">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B2086B-75A2-014B-BDCE-20343A2D48D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D47A5284-7D19-A642-B248-355C423AEFA3}"/>
              </a:ext>
            </a:extLst>
          </p:cNvPr>
          <p:cNvPicPr>
            <a:picLocks noChangeAspect="1"/>
          </p:cNvPicPr>
          <p:nvPr userDrawn="1"/>
        </p:nvPicPr>
        <p:blipFill>
          <a:blip r:embed="rId3"/>
          <a:srcRect/>
          <a:stretch/>
        </p:blipFill>
        <p:spPr>
          <a:xfrm>
            <a:off x="8784528" y="6054495"/>
            <a:ext cx="2858857" cy="371016"/>
          </a:xfrm>
          <a:prstGeom prst="rect">
            <a:avLst/>
          </a:prstGeom>
        </p:spPr>
      </p:pic>
      <p:sp>
        <p:nvSpPr>
          <p:cNvPr id="6" name="Text Placeholder 3">
            <a:extLst>
              <a:ext uri="{FF2B5EF4-FFF2-40B4-BE49-F238E27FC236}">
                <a16:creationId xmlns:a16="http://schemas.microsoft.com/office/drawing/2014/main" id="{F26E8807-91F2-1144-B3BD-E216511C1669}"/>
              </a:ext>
            </a:extLst>
          </p:cNvPr>
          <p:cNvSpPr>
            <a:spLocks noGrp="1"/>
          </p:cNvSpPr>
          <p:nvPr>
            <p:ph type="body" sz="quarter" idx="10" hasCustomPrompt="1"/>
          </p:nvPr>
        </p:nvSpPr>
        <p:spPr>
          <a:xfrm>
            <a:off x="7161320" y="4831194"/>
            <a:ext cx="4350581" cy="378884"/>
          </a:xfrm>
          <a:prstGeom prst="rect">
            <a:avLst/>
          </a:prstGeom>
        </p:spPr>
        <p:txBody>
          <a:bodyPr anchor="b" anchorCtr="0"/>
          <a:lstStyle>
            <a:lvl1pPr marL="0" indent="0" algn="r">
              <a:buNone/>
              <a:defRPr sz="2133">
                <a:solidFill>
                  <a:schemeClr val="bg1"/>
                </a:solidFill>
              </a:defRPr>
            </a:lvl1pPr>
          </a:lstStyle>
          <a:p>
            <a:pPr lvl="0"/>
            <a:r>
              <a:rPr lang="en-US"/>
              <a:t>First Last (Pronouns)</a:t>
            </a:r>
          </a:p>
        </p:txBody>
      </p:sp>
      <p:sp>
        <p:nvSpPr>
          <p:cNvPr id="7" name="Text Placeholder 8">
            <a:extLst>
              <a:ext uri="{FF2B5EF4-FFF2-40B4-BE49-F238E27FC236}">
                <a16:creationId xmlns:a16="http://schemas.microsoft.com/office/drawing/2014/main" id="{4070D095-A813-7843-AD48-8EA0D620F49A}"/>
              </a:ext>
            </a:extLst>
          </p:cNvPr>
          <p:cNvSpPr>
            <a:spLocks noGrp="1"/>
          </p:cNvSpPr>
          <p:nvPr>
            <p:ph type="body" sz="quarter" idx="11" hasCustomPrompt="1"/>
          </p:nvPr>
        </p:nvSpPr>
        <p:spPr>
          <a:xfrm>
            <a:off x="7161322" y="5207833"/>
            <a:ext cx="4350581" cy="472505"/>
          </a:xfrm>
          <a:prstGeom prst="rect">
            <a:avLst/>
          </a:prstGeom>
        </p:spPr>
        <p:txBody>
          <a:bodyPr/>
          <a:lstStyle>
            <a:lvl1pPr marL="0" indent="0" algn="r">
              <a:buNone/>
              <a:defRPr sz="1600" i="1"/>
            </a:lvl1pPr>
          </a:lstStyle>
          <a:p>
            <a:pPr lvl="0"/>
            <a:r>
              <a:rPr lang="en-US"/>
              <a:t>Position/Title</a:t>
            </a:r>
          </a:p>
        </p:txBody>
      </p:sp>
      <p:sp>
        <p:nvSpPr>
          <p:cNvPr id="8" name="Title 1">
            <a:extLst>
              <a:ext uri="{FF2B5EF4-FFF2-40B4-BE49-F238E27FC236}">
                <a16:creationId xmlns:a16="http://schemas.microsoft.com/office/drawing/2014/main" id="{B90F11A9-4E41-7A4E-B114-8684969CDF2C}"/>
              </a:ext>
            </a:extLst>
          </p:cNvPr>
          <p:cNvSpPr>
            <a:spLocks noGrp="1"/>
          </p:cNvSpPr>
          <p:nvPr>
            <p:ph type="ctrTitle"/>
          </p:nvPr>
        </p:nvSpPr>
        <p:spPr>
          <a:xfrm>
            <a:off x="6789272" y="2548129"/>
            <a:ext cx="4758489" cy="2215991"/>
          </a:xfrm>
          <a:prstGeom prst="rect">
            <a:avLst/>
          </a:prstGeom>
        </p:spPr>
        <p:txBody>
          <a:bodyPr wrap="square" lIns="0" tIns="0" rIns="0" bIns="0" anchor="t" anchorCtr="0">
            <a:spAutoFit/>
          </a:bodyPr>
          <a:lstStyle>
            <a:lvl1pPr algn="r">
              <a:defRPr sz="5333">
                <a:solidFill>
                  <a:srgbClr val="252A2F"/>
                </a:solidFill>
                <a:latin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D5175B8E-181E-9C43-9F34-E2F88FDC073C}"/>
              </a:ext>
            </a:extLst>
          </p:cNvPr>
          <p:cNvSpPr>
            <a:spLocks noGrp="1"/>
          </p:cNvSpPr>
          <p:nvPr>
            <p:ph type="subTitle" idx="1"/>
          </p:nvPr>
        </p:nvSpPr>
        <p:spPr>
          <a:xfrm>
            <a:off x="6753411" y="1694689"/>
            <a:ext cx="4758491" cy="615820"/>
          </a:xfrm>
          <a:prstGeom prst="rect">
            <a:avLst/>
          </a:prstGeom>
        </p:spPr>
        <p:txBody>
          <a:bodyPr lIns="0" tIns="0" rIns="0" bIns="0" anchor="b" anchorCtr="0"/>
          <a:lstStyle>
            <a:lvl1pPr marL="0" indent="0" algn="r">
              <a:lnSpc>
                <a:spcPct val="100000"/>
              </a:lnSpc>
              <a:spcBef>
                <a:spcPts val="0"/>
              </a:spcBef>
              <a:buNone/>
              <a:defRPr sz="2133" b="1">
                <a:solidFill>
                  <a:schemeClr val="bg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209763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10" name="Content Placeholder 9"/>
          <p:cNvSpPr>
            <a:spLocks noGrp="1"/>
          </p:cNvSpPr>
          <p:nvPr>
            <p:ph sz="quarter" idx="10"/>
          </p:nvPr>
        </p:nvSpPr>
        <p:spPr>
          <a:xfrm>
            <a:off x="3810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defRPr>
            </a:lvl2pPr>
            <a:lvl3pPr marL="1142971" indent="-228594">
              <a:lnSpc>
                <a:spcPct val="100000"/>
              </a:lnSpc>
              <a:spcBef>
                <a:spcPts val="600"/>
              </a:spcBef>
              <a:buClr>
                <a:srgbClr val="808080"/>
              </a:buClr>
              <a:buFont typeface="Wingdings" panose="05000000000000000000" pitchFamily="2" charset="2"/>
              <a:buChar char="§"/>
              <a:defRPr sz="14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1"/>
          </p:nvPr>
        </p:nvSpPr>
        <p:spPr>
          <a:xfrm>
            <a:off x="63246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defRPr>
            </a:lvl2pPr>
            <a:lvl3pPr marL="1142971" indent="-228594">
              <a:lnSpc>
                <a:spcPct val="100000"/>
              </a:lnSpc>
              <a:spcBef>
                <a:spcPts val="600"/>
              </a:spcBef>
              <a:buClr>
                <a:srgbClr val="808080"/>
              </a:buClr>
              <a:buFont typeface="Wingdings" panose="05000000000000000000" pitchFamily="2" charset="2"/>
              <a:buChar char="§"/>
              <a:defRPr sz="14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3466771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Security-Cover">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B2086B-75A2-014B-BDCE-20343A2D48D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D47A5284-7D19-A642-B248-355C423AEFA3}"/>
              </a:ext>
            </a:extLst>
          </p:cNvPr>
          <p:cNvPicPr>
            <a:picLocks noChangeAspect="1"/>
          </p:cNvPicPr>
          <p:nvPr userDrawn="1"/>
        </p:nvPicPr>
        <p:blipFill>
          <a:blip r:embed="rId3"/>
          <a:srcRect/>
          <a:stretch/>
        </p:blipFill>
        <p:spPr>
          <a:xfrm>
            <a:off x="8784528" y="6054495"/>
            <a:ext cx="2858857" cy="371016"/>
          </a:xfrm>
          <a:prstGeom prst="rect">
            <a:avLst/>
          </a:prstGeom>
        </p:spPr>
      </p:pic>
      <p:sp>
        <p:nvSpPr>
          <p:cNvPr id="6" name="Text Placeholder 3">
            <a:extLst>
              <a:ext uri="{FF2B5EF4-FFF2-40B4-BE49-F238E27FC236}">
                <a16:creationId xmlns:a16="http://schemas.microsoft.com/office/drawing/2014/main" id="{F6ADA3E6-DCC6-354E-8875-F7E1712C6AE6}"/>
              </a:ext>
            </a:extLst>
          </p:cNvPr>
          <p:cNvSpPr>
            <a:spLocks noGrp="1"/>
          </p:cNvSpPr>
          <p:nvPr>
            <p:ph type="body" sz="quarter" idx="10" hasCustomPrompt="1"/>
          </p:nvPr>
        </p:nvSpPr>
        <p:spPr>
          <a:xfrm>
            <a:off x="7161320" y="4831194"/>
            <a:ext cx="4350581" cy="378884"/>
          </a:xfrm>
          <a:prstGeom prst="rect">
            <a:avLst/>
          </a:prstGeom>
        </p:spPr>
        <p:txBody>
          <a:bodyPr anchor="b" anchorCtr="0"/>
          <a:lstStyle>
            <a:lvl1pPr marL="0" indent="0" algn="r">
              <a:buNone/>
              <a:defRPr sz="2133">
                <a:solidFill>
                  <a:schemeClr val="bg1"/>
                </a:solidFill>
              </a:defRPr>
            </a:lvl1pPr>
          </a:lstStyle>
          <a:p>
            <a:pPr lvl="0"/>
            <a:r>
              <a:rPr lang="en-US"/>
              <a:t>First Last (Pronouns)</a:t>
            </a:r>
          </a:p>
        </p:txBody>
      </p:sp>
      <p:sp>
        <p:nvSpPr>
          <p:cNvPr id="7" name="Text Placeholder 8">
            <a:extLst>
              <a:ext uri="{FF2B5EF4-FFF2-40B4-BE49-F238E27FC236}">
                <a16:creationId xmlns:a16="http://schemas.microsoft.com/office/drawing/2014/main" id="{78789DE3-053E-BB4C-A6DC-9BEF64F61590}"/>
              </a:ext>
            </a:extLst>
          </p:cNvPr>
          <p:cNvSpPr>
            <a:spLocks noGrp="1"/>
          </p:cNvSpPr>
          <p:nvPr>
            <p:ph type="body" sz="quarter" idx="11" hasCustomPrompt="1"/>
          </p:nvPr>
        </p:nvSpPr>
        <p:spPr>
          <a:xfrm>
            <a:off x="7161322" y="5207833"/>
            <a:ext cx="4350581" cy="472505"/>
          </a:xfrm>
          <a:prstGeom prst="rect">
            <a:avLst/>
          </a:prstGeom>
        </p:spPr>
        <p:txBody>
          <a:bodyPr/>
          <a:lstStyle>
            <a:lvl1pPr marL="0" indent="0" algn="r">
              <a:buNone/>
              <a:defRPr sz="1600" i="1"/>
            </a:lvl1pPr>
          </a:lstStyle>
          <a:p>
            <a:pPr lvl="0"/>
            <a:r>
              <a:rPr lang="en-US"/>
              <a:t>Position/Title</a:t>
            </a:r>
          </a:p>
        </p:txBody>
      </p:sp>
      <p:sp>
        <p:nvSpPr>
          <p:cNvPr id="8" name="Title 1">
            <a:extLst>
              <a:ext uri="{FF2B5EF4-FFF2-40B4-BE49-F238E27FC236}">
                <a16:creationId xmlns:a16="http://schemas.microsoft.com/office/drawing/2014/main" id="{CD323D18-2D47-5E41-BBA4-81F12CD37639}"/>
              </a:ext>
            </a:extLst>
          </p:cNvPr>
          <p:cNvSpPr>
            <a:spLocks noGrp="1"/>
          </p:cNvSpPr>
          <p:nvPr>
            <p:ph type="ctrTitle"/>
          </p:nvPr>
        </p:nvSpPr>
        <p:spPr>
          <a:xfrm>
            <a:off x="6586072" y="2548128"/>
            <a:ext cx="4961689" cy="1477328"/>
          </a:xfrm>
          <a:prstGeom prst="rect">
            <a:avLst/>
          </a:prstGeom>
        </p:spPr>
        <p:txBody>
          <a:bodyPr wrap="square" lIns="0" tIns="0" rIns="0" bIns="0" anchor="t" anchorCtr="0">
            <a:spAutoFit/>
          </a:bodyPr>
          <a:lstStyle>
            <a:lvl1pPr algn="r">
              <a:defRPr sz="5333">
                <a:solidFill>
                  <a:srgbClr val="252A2F"/>
                </a:solidFill>
                <a:latin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AAD0B984-89D6-4A4C-AE95-EAF8A05BEA87}"/>
              </a:ext>
            </a:extLst>
          </p:cNvPr>
          <p:cNvSpPr>
            <a:spLocks noGrp="1"/>
          </p:cNvSpPr>
          <p:nvPr>
            <p:ph type="subTitle" idx="1"/>
          </p:nvPr>
        </p:nvSpPr>
        <p:spPr>
          <a:xfrm>
            <a:off x="6550211" y="1694689"/>
            <a:ext cx="4961691" cy="615820"/>
          </a:xfrm>
          <a:prstGeom prst="rect">
            <a:avLst/>
          </a:prstGeom>
        </p:spPr>
        <p:txBody>
          <a:bodyPr lIns="0" tIns="0" rIns="0" bIns="0" anchor="b" anchorCtr="0"/>
          <a:lstStyle>
            <a:lvl1pPr marL="0" indent="0" algn="r">
              <a:lnSpc>
                <a:spcPct val="100000"/>
              </a:lnSpc>
              <a:spcBef>
                <a:spcPts val="0"/>
              </a:spcBef>
              <a:buNone/>
              <a:defRPr sz="2133" b="1">
                <a:solidFill>
                  <a:schemeClr val="bg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88326554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Breakthrough-Cover">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93628B2-6236-ED4F-99AF-FC1630FBF21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2" name="Subtitle 2" descr="Dell Technologies Advantage">
            <a:extLst>
              <a:ext uri="{FF2B5EF4-FFF2-40B4-BE49-F238E27FC236}">
                <a16:creationId xmlns:a16="http://schemas.microsoft.com/office/drawing/2014/main" id="{B1812686-6FCC-3744-B6DE-A6D0B53720CD}"/>
              </a:ext>
              <a:ext uri="{C183D7F6-B498-43B3-948B-1728B52AA6E4}">
                <adec:decorative xmlns:adec="http://schemas.microsoft.com/office/drawing/2017/decorative" val="0"/>
              </a:ext>
            </a:extLst>
          </p:cNvPr>
          <p:cNvSpPr>
            <a:spLocks noGrp="1"/>
          </p:cNvSpPr>
          <p:nvPr>
            <p:ph type="subTitle" idx="1"/>
          </p:nvPr>
        </p:nvSpPr>
        <p:spPr>
          <a:xfrm>
            <a:off x="6550211" y="2860135"/>
            <a:ext cx="4961691" cy="615820"/>
          </a:xfrm>
          <a:prstGeom prst="rect">
            <a:avLst/>
          </a:prstGeom>
        </p:spPr>
        <p:txBody>
          <a:bodyPr lIns="0" tIns="0" rIns="0" bIns="0" anchor="b" anchorCtr="0"/>
          <a:lstStyle>
            <a:lvl1pPr marL="0" indent="0" algn="r">
              <a:lnSpc>
                <a:spcPct val="100000"/>
              </a:lnSpc>
              <a:spcBef>
                <a:spcPts val="0"/>
              </a:spcBef>
              <a:buNone/>
              <a:defRPr sz="2133" b="1">
                <a:solidFill>
                  <a:schemeClr val="bg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Title 1">
            <a:extLst>
              <a:ext uri="{FF2B5EF4-FFF2-40B4-BE49-F238E27FC236}">
                <a16:creationId xmlns:a16="http://schemas.microsoft.com/office/drawing/2014/main" id="{C1631CBF-EE2B-854E-95A4-EDF3F2F37D19}"/>
              </a:ext>
              <a:ext uri="{C183D7F6-B498-43B3-948B-1728B52AA6E4}">
                <adec:decorative xmlns:adec="http://schemas.microsoft.com/office/drawing/2017/decorative" val="0"/>
              </a:ext>
            </a:extLst>
          </p:cNvPr>
          <p:cNvSpPr>
            <a:spLocks noGrp="1"/>
          </p:cNvSpPr>
          <p:nvPr>
            <p:ph type="ctrTitle"/>
          </p:nvPr>
        </p:nvSpPr>
        <p:spPr>
          <a:xfrm>
            <a:off x="6550213" y="1355240"/>
            <a:ext cx="4961689" cy="1477328"/>
          </a:xfrm>
          <a:prstGeom prst="rect">
            <a:avLst/>
          </a:prstGeom>
        </p:spPr>
        <p:txBody>
          <a:bodyPr wrap="square" lIns="0" tIns="0" rIns="0" bIns="0" anchor="t" anchorCtr="0">
            <a:spAutoFit/>
          </a:bodyPr>
          <a:lstStyle>
            <a:lvl1pPr algn="r">
              <a:defRPr sz="5333">
                <a:solidFill>
                  <a:srgbClr val="252A2F"/>
                </a:solidFill>
                <a:latin typeface="Arial" panose="020B0604020202020204" pitchFamily="34" charset="0"/>
              </a:defRPr>
            </a:lvl1pPr>
          </a:lstStyle>
          <a:p>
            <a:r>
              <a:rPr lang="en-US"/>
              <a:t>Click to edit Master title style</a:t>
            </a:r>
          </a:p>
        </p:txBody>
      </p:sp>
      <p:sp>
        <p:nvSpPr>
          <p:cNvPr id="7" name="Text Placeholder 3">
            <a:extLst>
              <a:ext uri="{FF2B5EF4-FFF2-40B4-BE49-F238E27FC236}">
                <a16:creationId xmlns:a16="http://schemas.microsoft.com/office/drawing/2014/main" id="{5D2840FE-2A25-F14B-B6B5-4BFBA258E26F}"/>
              </a:ext>
              <a:ext uri="{C183D7F6-B498-43B3-948B-1728B52AA6E4}">
                <adec:decorative xmlns:adec="http://schemas.microsoft.com/office/drawing/2017/decorative" val="0"/>
              </a:ext>
            </a:extLst>
          </p:cNvPr>
          <p:cNvSpPr>
            <a:spLocks noGrp="1"/>
          </p:cNvSpPr>
          <p:nvPr>
            <p:ph type="body" sz="quarter" idx="10" hasCustomPrompt="1"/>
          </p:nvPr>
        </p:nvSpPr>
        <p:spPr>
          <a:xfrm>
            <a:off x="7161320" y="4831194"/>
            <a:ext cx="4350581" cy="378884"/>
          </a:xfrm>
          <a:prstGeom prst="rect">
            <a:avLst/>
          </a:prstGeom>
        </p:spPr>
        <p:txBody>
          <a:bodyPr anchor="b" anchorCtr="0"/>
          <a:lstStyle>
            <a:lvl1pPr marL="0" indent="0" algn="r">
              <a:buNone/>
              <a:defRPr sz="2133">
                <a:solidFill>
                  <a:schemeClr val="bg1"/>
                </a:solidFill>
              </a:defRPr>
            </a:lvl1pPr>
          </a:lstStyle>
          <a:p>
            <a:pPr lvl="0"/>
            <a:r>
              <a:rPr lang="en-US"/>
              <a:t>First Last (Pronouns)</a:t>
            </a:r>
          </a:p>
        </p:txBody>
      </p:sp>
      <p:sp>
        <p:nvSpPr>
          <p:cNvPr id="8" name="Text Placeholder 8">
            <a:extLst>
              <a:ext uri="{FF2B5EF4-FFF2-40B4-BE49-F238E27FC236}">
                <a16:creationId xmlns:a16="http://schemas.microsoft.com/office/drawing/2014/main" id="{EA0EFE30-B08D-F842-B47F-EAD4639927BA}"/>
              </a:ext>
              <a:ext uri="{C183D7F6-B498-43B3-948B-1728B52AA6E4}">
                <adec:decorative xmlns:adec="http://schemas.microsoft.com/office/drawing/2017/decorative" val="0"/>
              </a:ext>
            </a:extLst>
          </p:cNvPr>
          <p:cNvSpPr>
            <a:spLocks noGrp="1"/>
          </p:cNvSpPr>
          <p:nvPr>
            <p:ph type="body" sz="quarter" idx="11" hasCustomPrompt="1"/>
          </p:nvPr>
        </p:nvSpPr>
        <p:spPr>
          <a:xfrm>
            <a:off x="7161322" y="5207833"/>
            <a:ext cx="4350581" cy="472505"/>
          </a:xfrm>
          <a:prstGeom prst="rect">
            <a:avLst/>
          </a:prstGeom>
        </p:spPr>
        <p:txBody>
          <a:bodyPr/>
          <a:lstStyle>
            <a:lvl1pPr marL="0" indent="0" algn="r">
              <a:buNone/>
              <a:defRPr sz="1600" i="1"/>
            </a:lvl1pPr>
          </a:lstStyle>
          <a:p>
            <a:pPr lvl="0"/>
            <a:r>
              <a:rPr lang="en-US"/>
              <a:t>Position/Title</a:t>
            </a:r>
          </a:p>
        </p:txBody>
      </p:sp>
      <p:pic>
        <p:nvPicPr>
          <p:cNvPr id="5" name="Picture 4" descr="Dell Technologies logo">
            <a:extLst>
              <a:ext uri="{FF2B5EF4-FFF2-40B4-BE49-F238E27FC236}">
                <a16:creationId xmlns:a16="http://schemas.microsoft.com/office/drawing/2014/main" id="{D47A5284-7D19-A642-B248-355C423AEFA3}"/>
              </a:ext>
              <a:ext uri="{C183D7F6-B498-43B3-948B-1728B52AA6E4}">
                <adec:decorative xmlns:adec="http://schemas.microsoft.com/office/drawing/2017/decorative" val="0"/>
              </a:ext>
            </a:extLst>
          </p:cNvPr>
          <p:cNvPicPr>
            <a:picLocks noChangeAspect="1"/>
          </p:cNvPicPr>
          <p:nvPr userDrawn="1"/>
        </p:nvPicPr>
        <p:blipFill>
          <a:blip r:embed="rId3"/>
          <a:srcRect/>
          <a:stretch/>
        </p:blipFill>
        <p:spPr>
          <a:xfrm>
            <a:off x="8784528" y="6054495"/>
            <a:ext cx="2858857" cy="371016"/>
          </a:xfrm>
          <a:prstGeom prst="rect">
            <a:avLst/>
          </a:prstGeom>
        </p:spPr>
      </p:pic>
    </p:spTree>
    <p:extLst>
      <p:ext uri="{BB962C8B-B14F-4D97-AF65-F5344CB8AC3E}">
        <p14:creationId xmlns:p14="http://schemas.microsoft.com/office/powerpoint/2010/main" val="85913127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bg1"/>
                </a:solidFill>
                <a:latin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30588937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bg1"/>
                </a:solidFill>
                <a:latin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381000" y="855741"/>
            <a:ext cx="11430000" cy="287259"/>
          </a:xfrm>
          <a:prstGeom prst="rect">
            <a:avLst/>
          </a:prstGeom>
        </p:spPr>
        <p:txBody>
          <a:bodyPr wrap="square" lIns="0" tIns="0" rIns="0" bIns="0">
            <a:spAutoFit/>
          </a:bodyPr>
          <a:lstStyle>
            <a:lvl1pPr marL="0" indent="0" algn="l">
              <a:lnSpc>
                <a:spcPct val="100000"/>
              </a:lnSpc>
              <a:spcBef>
                <a:spcPts val="0"/>
              </a:spcBef>
              <a:buNone/>
              <a:defRPr sz="1867">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59234780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bg1"/>
                </a:solidFill>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381000" y="1600200"/>
            <a:ext cx="11430000" cy="4419600"/>
          </a:xfrm>
          <a:prstGeom prst="rect">
            <a:avLst/>
          </a:prstGeom>
        </p:spPr>
        <p:txBody>
          <a:bodyPr lIns="0" tIns="0" rIns="0" bIns="0"/>
          <a:lstStyle>
            <a:lvl1pPr marL="228594" indent="-228594">
              <a:lnSpc>
                <a:spcPct val="100000"/>
              </a:lnSpc>
              <a:spcBef>
                <a:spcPts val="16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400"/>
              </a:spcBef>
              <a:buClr>
                <a:srgbClr val="808080"/>
              </a:buClr>
              <a:buFont typeface="Arial" panose="020B0604020202020204" pitchFamily="34" charset="0"/>
              <a:buChar char="–"/>
              <a:defRPr sz="1867">
                <a:solidFill>
                  <a:schemeClr val="bg2"/>
                </a:solidFill>
                <a:latin typeface="Arial" panose="020B0604020202020204" pitchFamily="34" charset="0"/>
              </a:defRPr>
            </a:lvl2pPr>
            <a:lvl3pPr marL="1066773" indent="-152396">
              <a:lnSpc>
                <a:spcPct val="100000"/>
              </a:lnSpc>
              <a:spcBef>
                <a:spcPts val="400"/>
              </a:spcBef>
              <a:buClr>
                <a:srgbClr val="808080"/>
              </a:buClr>
              <a:buFont typeface="Arial" panose="020B0604020202020204" pitchFamily="34" charset="0"/>
              <a:buChar char="▪"/>
              <a:defRPr sz="1467">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3444919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bg1"/>
                </a:solidFill>
                <a:latin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381000" y="855741"/>
            <a:ext cx="11430000" cy="287259"/>
          </a:xfrm>
          <a:prstGeom prst="rect">
            <a:avLst/>
          </a:prstGeom>
        </p:spPr>
        <p:txBody>
          <a:bodyPr wrap="square" lIns="0" tIns="0" rIns="0" bIns="0">
            <a:spAutoFit/>
          </a:bodyPr>
          <a:lstStyle>
            <a:lvl1pPr marL="0" indent="0" algn="l">
              <a:lnSpc>
                <a:spcPct val="100000"/>
              </a:lnSpc>
              <a:spcBef>
                <a:spcPts val="0"/>
              </a:spcBef>
              <a:buNone/>
              <a:defRPr sz="1867">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Content Placeholder 2"/>
          <p:cNvSpPr>
            <a:spLocks noGrp="1"/>
          </p:cNvSpPr>
          <p:nvPr>
            <p:ph idx="10"/>
          </p:nvPr>
        </p:nvSpPr>
        <p:spPr>
          <a:xfrm>
            <a:off x="381000" y="1600200"/>
            <a:ext cx="11430000" cy="4419600"/>
          </a:xfrm>
          <a:prstGeom prst="rect">
            <a:avLst/>
          </a:prstGeom>
        </p:spPr>
        <p:txBody>
          <a:bodyPr lIns="0" tIns="0" rIns="0" bIns="0"/>
          <a:lstStyle>
            <a:lvl1pPr marL="228594" indent="-228594">
              <a:lnSpc>
                <a:spcPct val="100000"/>
              </a:lnSpc>
              <a:spcBef>
                <a:spcPts val="16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400"/>
              </a:spcBef>
              <a:buClr>
                <a:srgbClr val="808080"/>
              </a:buClr>
              <a:buFont typeface="Arial" panose="020B0604020202020204" pitchFamily="34" charset="0"/>
              <a:buChar char="–"/>
              <a:defRPr sz="1867">
                <a:solidFill>
                  <a:schemeClr val="bg2"/>
                </a:solidFill>
                <a:latin typeface="Arial" panose="020B0604020202020204" pitchFamily="34" charset="0"/>
              </a:defRPr>
            </a:lvl2pPr>
            <a:lvl3pPr marL="1066773" indent="-152396">
              <a:lnSpc>
                <a:spcPct val="100000"/>
              </a:lnSpc>
              <a:spcBef>
                <a:spcPts val="400"/>
              </a:spcBef>
              <a:buClr>
                <a:srgbClr val="808080"/>
              </a:buClr>
              <a:buFont typeface="Arial" panose="020B0604020202020204" pitchFamily="34" charset="0"/>
              <a:buChar char="▪"/>
              <a:defRPr sz="1467">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2964028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74649" y="304800"/>
            <a:ext cx="11436351" cy="517064"/>
          </a:xfrm>
          <a:prstGeom prst="rect">
            <a:avLst/>
          </a:prstGeom>
        </p:spPr>
        <p:txBody>
          <a:bodyPr wrap="square" lIns="0" tIns="0" rIns="0" bIns="0">
            <a:spAutoFit/>
          </a:bodyPr>
          <a:lstStyle>
            <a:lvl1pPr>
              <a:defRPr lang="en-US" sz="3733" dirty="0">
                <a:solidFill>
                  <a:schemeClr val="bg1"/>
                </a:solidFill>
                <a:latin typeface="Arial" panose="020B0604020202020204" pitchFamily="34" charset="0"/>
              </a:defRPr>
            </a:lvl1pPr>
          </a:lstStyle>
          <a:p>
            <a:pPr lvl="0"/>
            <a:r>
              <a:rPr lang="en-US"/>
              <a:t>Click to edit Master title style</a:t>
            </a:r>
          </a:p>
        </p:txBody>
      </p:sp>
      <p:sp>
        <p:nvSpPr>
          <p:cNvPr id="10" name="Content Placeholder 9"/>
          <p:cNvSpPr>
            <a:spLocks noGrp="1"/>
          </p:cNvSpPr>
          <p:nvPr>
            <p:ph sz="quarter" idx="10"/>
          </p:nvPr>
        </p:nvSpPr>
        <p:spPr>
          <a:xfrm>
            <a:off x="381000" y="1600200"/>
            <a:ext cx="5410200" cy="4419600"/>
          </a:xfrm>
          <a:prstGeom prst="rect">
            <a:avLst/>
          </a:prstGeom>
        </p:spPr>
        <p:txBody>
          <a:bodyPr lIns="0" tIns="0" rIns="0" bIns="0"/>
          <a:lstStyle>
            <a:lvl1pPr>
              <a:lnSpc>
                <a:spcPct val="100000"/>
              </a:lnSpc>
              <a:spcBef>
                <a:spcPts val="1600"/>
              </a:spcBef>
              <a:buClr>
                <a:srgbClr val="808080"/>
              </a:buClr>
              <a:defRPr sz="2400">
                <a:solidFill>
                  <a:schemeClr val="bg2"/>
                </a:solidFill>
              </a:defRPr>
            </a:lvl1pPr>
            <a:lvl2pPr marL="685783" indent="-228594">
              <a:lnSpc>
                <a:spcPct val="100000"/>
              </a:lnSpc>
              <a:spcBef>
                <a:spcPts val="400"/>
              </a:spcBef>
              <a:buClr>
                <a:srgbClr val="808080"/>
              </a:buClr>
              <a:buFont typeface="Arial" panose="020B0604020202020204" pitchFamily="34" charset="0"/>
              <a:buChar char="–"/>
              <a:defRPr sz="1867">
                <a:solidFill>
                  <a:schemeClr val="bg2"/>
                </a:solidFill>
              </a:defRPr>
            </a:lvl2pPr>
            <a:lvl3pPr marL="1142971" indent="-228594">
              <a:lnSpc>
                <a:spcPct val="100000"/>
              </a:lnSpc>
              <a:spcBef>
                <a:spcPts val="400"/>
              </a:spcBef>
              <a:buClr>
                <a:srgbClr val="808080"/>
              </a:buClr>
              <a:buFont typeface="Wingdings" panose="05000000000000000000" pitchFamily="2" charset="2"/>
              <a:buChar char="§"/>
              <a:defRPr sz="1467">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1"/>
          </p:nvPr>
        </p:nvSpPr>
        <p:spPr>
          <a:xfrm>
            <a:off x="6400800" y="1600200"/>
            <a:ext cx="5410200" cy="4419600"/>
          </a:xfrm>
          <a:prstGeom prst="rect">
            <a:avLst/>
          </a:prstGeom>
        </p:spPr>
        <p:txBody>
          <a:bodyPr lIns="0" tIns="0" rIns="0" bIns="0"/>
          <a:lstStyle>
            <a:lvl1pPr>
              <a:lnSpc>
                <a:spcPct val="100000"/>
              </a:lnSpc>
              <a:spcBef>
                <a:spcPts val="1600"/>
              </a:spcBef>
              <a:buClr>
                <a:srgbClr val="808080"/>
              </a:buClr>
              <a:defRPr sz="2400">
                <a:solidFill>
                  <a:schemeClr val="bg2"/>
                </a:solidFill>
              </a:defRPr>
            </a:lvl1pPr>
            <a:lvl2pPr marL="685783" indent="-228594">
              <a:lnSpc>
                <a:spcPct val="100000"/>
              </a:lnSpc>
              <a:spcBef>
                <a:spcPts val="400"/>
              </a:spcBef>
              <a:buClr>
                <a:srgbClr val="808080"/>
              </a:buClr>
              <a:buFont typeface="Arial" panose="020B0604020202020204" pitchFamily="34" charset="0"/>
              <a:buChar char="–"/>
              <a:defRPr sz="1867">
                <a:solidFill>
                  <a:schemeClr val="bg2"/>
                </a:solidFill>
              </a:defRPr>
            </a:lvl2pPr>
            <a:lvl3pPr marL="1142971" indent="-228594">
              <a:lnSpc>
                <a:spcPct val="100000"/>
              </a:lnSpc>
              <a:spcBef>
                <a:spcPts val="400"/>
              </a:spcBef>
              <a:buClr>
                <a:srgbClr val="808080"/>
              </a:buClr>
              <a:buFont typeface="Wingdings" panose="05000000000000000000" pitchFamily="2" charset="2"/>
              <a:buChar char="§"/>
              <a:defRPr sz="1467">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2175687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74649" y="304800"/>
            <a:ext cx="11436351" cy="517064"/>
          </a:xfrm>
          <a:prstGeom prst="rect">
            <a:avLst/>
          </a:prstGeom>
        </p:spPr>
        <p:txBody>
          <a:bodyPr wrap="square" lIns="0" tIns="0" rIns="0" bIns="0">
            <a:spAutoFit/>
          </a:bodyPr>
          <a:lstStyle>
            <a:lvl1pPr>
              <a:defRPr lang="en-US" sz="3733" dirty="0">
                <a:solidFill>
                  <a:schemeClr val="bg1"/>
                </a:solidFill>
                <a:latin typeface="Arial" panose="020B0604020202020204" pitchFamily="34" charset="0"/>
              </a:defRPr>
            </a:lvl1pPr>
          </a:lstStyle>
          <a:p>
            <a:pPr lvl="0"/>
            <a:r>
              <a:rPr lang="en-US"/>
              <a:t>Click to edit Master title style</a:t>
            </a:r>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381000" y="1295400"/>
            <a:ext cx="5410200" cy="5257800"/>
          </a:xfrm>
          <a:prstGeom prst="rect">
            <a:avLst/>
          </a:prstGeom>
        </p:spPr>
        <p:txBody>
          <a:bodyPr lIns="0" tIns="0" rIns="0" bIns="91440"/>
          <a:lstStyle>
            <a:lvl1pPr marL="0" indent="0">
              <a:lnSpc>
                <a:spcPct val="100000"/>
              </a:lnSpc>
              <a:spcBef>
                <a:spcPts val="2400"/>
              </a:spcBef>
              <a:buNone/>
              <a:defRPr sz="2667" baseline="0">
                <a:solidFill>
                  <a:schemeClr val="bg1"/>
                </a:solidFill>
              </a:defRPr>
            </a:lvl1pPr>
            <a:lvl2pPr marL="230712" indent="-230712">
              <a:lnSpc>
                <a:spcPct val="100000"/>
              </a:lnSpc>
              <a:spcBef>
                <a:spcPts val="1600"/>
              </a:spcBef>
              <a:buClr>
                <a:srgbClr val="808080"/>
              </a:buClr>
              <a:defRPr>
                <a:solidFill>
                  <a:schemeClr val="bg2"/>
                </a:solidFill>
              </a:defRPr>
            </a:lvl2pPr>
            <a:lvl3pPr marL="685783" indent="-230712">
              <a:lnSpc>
                <a:spcPct val="100000"/>
              </a:lnSpc>
              <a:spcBef>
                <a:spcPts val="400"/>
              </a:spcBef>
              <a:buClr>
                <a:srgbClr val="808080"/>
              </a:buClr>
              <a:buFont typeface="Arial" panose="020B0604020202020204" pitchFamily="34" charset="0"/>
              <a:buChar char="–"/>
              <a:defRPr sz="1867">
                <a:solidFill>
                  <a:schemeClr val="bg2"/>
                </a:solidFill>
              </a:defRPr>
            </a:lvl3pPr>
            <a:lvl4pPr marL="1140855" indent="-224361">
              <a:lnSpc>
                <a:spcPct val="100000"/>
              </a:lnSpc>
              <a:spcBef>
                <a:spcPts val="400"/>
              </a:spcBef>
              <a:buClr>
                <a:srgbClr val="808080"/>
              </a:buClr>
              <a:buFont typeface="Wingdings" panose="05000000000000000000" pitchFamily="2" charset="2"/>
              <a:buChar char="§"/>
              <a:defRPr sz="1467">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6400800" y="1295400"/>
            <a:ext cx="5410200" cy="5257800"/>
          </a:xfrm>
          <a:prstGeom prst="rect">
            <a:avLst/>
          </a:prstGeom>
        </p:spPr>
        <p:txBody>
          <a:bodyPr lIns="0" tIns="0" rIns="0" bIns="91440"/>
          <a:lstStyle>
            <a:lvl1pPr marL="0" indent="0">
              <a:lnSpc>
                <a:spcPct val="100000"/>
              </a:lnSpc>
              <a:spcBef>
                <a:spcPts val="2400"/>
              </a:spcBef>
              <a:buNone/>
              <a:defRPr sz="2667" baseline="0">
                <a:solidFill>
                  <a:schemeClr val="bg1"/>
                </a:solidFill>
              </a:defRPr>
            </a:lvl1pPr>
            <a:lvl2pPr marL="230712" indent="-230712">
              <a:lnSpc>
                <a:spcPct val="100000"/>
              </a:lnSpc>
              <a:spcBef>
                <a:spcPts val="1600"/>
              </a:spcBef>
              <a:buClr>
                <a:srgbClr val="808080"/>
              </a:buClr>
              <a:defRPr>
                <a:solidFill>
                  <a:schemeClr val="bg2"/>
                </a:solidFill>
              </a:defRPr>
            </a:lvl2pPr>
            <a:lvl3pPr marL="685783" indent="-230712">
              <a:lnSpc>
                <a:spcPct val="100000"/>
              </a:lnSpc>
              <a:spcBef>
                <a:spcPts val="400"/>
              </a:spcBef>
              <a:buClr>
                <a:srgbClr val="808080"/>
              </a:buClr>
              <a:buFont typeface="Arial" panose="020B0604020202020204" pitchFamily="34" charset="0"/>
              <a:buChar char="–"/>
              <a:defRPr sz="1867">
                <a:solidFill>
                  <a:schemeClr val="bg2"/>
                </a:solidFill>
              </a:defRPr>
            </a:lvl3pPr>
            <a:lvl4pPr marL="1140855" indent="-224361">
              <a:lnSpc>
                <a:spcPct val="100000"/>
              </a:lnSpc>
              <a:spcBef>
                <a:spcPts val="400"/>
              </a:spcBef>
              <a:buClr>
                <a:srgbClr val="808080"/>
              </a:buClr>
              <a:buFont typeface="Wingdings" panose="05000000000000000000" pitchFamily="2" charset="2"/>
              <a:buChar char="§"/>
              <a:defRPr sz="1467">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351253487"/>
      </p:ext>
    </p:extLst>
  </p:cSld>
  <p:clrMapOvr>
    <a:masterClrMapping/>
  </p:clrMapOvr>
  <p:extLst>
    <p:ext uri="{DCECCB84-F9BA-43D5-87BE-67443E8EF086}">
      <p15:sldGuideLst xmlns:p15="http://schemas.microsoft.com/office/powerpoint/2012/main">
        <p15:guide id="1" orient="horz" pos="900">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74649" y="304800"/>
            <a:ext cx="11436351" cy="517064"/>
          </a:xfrm>
          <a:prstGeom prst="rect">
            <a:avLst/>
          </a:prstGeom>
        </p:spPr>
        <p:txBody>
          <a:bodyPr wrap="square" lIns="0" tIns="0" rIns="0" bIns="0">
            <a:spAutoFit/>
          </a:bodyPr>
          <a:lstStyle>
            <a:lvl1pPr>
              <a:defRPr lang="en-US" sz="3733" dirty="0">
                <a:solidFill>
                  <a:schemeClr val="bg1"/>
                </a:solidFill>
                <a:latin typeface="Arial" panose="020B0604020202020204" pitchFamily="34" charset="0"/>
              </a:defRPr>
            </a:lvl1pPr>
          </a:lstStyle>
          <a:p>
            <a:pPr lvl="0"/>
            <a:r>
              <a:rPr lang="en-US"/>
              <a:t>Click to edit Master title style</a:t>
            </a:r>
          </a:p>
        </p:txBody>
      </p:sp>
      <p:sp>
        <p:nvSpPr>
          <p:cNvPr id="9" name="Content Placeholder 9"/>
          <p:cNvSpPr>
            <a:spLocks noGrp="1"/>
          </p:cNvSpPr>
          <p:nvPr>
            <p:ph sz="quarter" idx="13"/>
          </p:nvPr>
        </p:nvSpPr>
        <p:spPr>
          <a:xfrm>
            <a:off x="381000" y="1295400"/>
            <a:ext cx="3581400" cy="4724400"/>
          </a:xfrm>
          <a:prstGeom prst="rect">
            <a:avLst/>
          </a:prstGeom>
        </p:spPr>
        <p:txBody>
          <a:bodyPr lIns="0" tIns="0" rIns="0" bIns="0"/>
          <a:lstStyle>
            <a:lvl1pPr marL="0" indent="0">
              <a:lnSpc>
                <a:spcPct val="100000"/>
              </a:lnSpc>
              <a:spcBef>
                <a:spcPts val="1600"/>
              </a:spcBef>
              <a:buClr>
                <a:srgbClr val="808080"/>
              </a:buClr>
              <a:buNone/>
              <a:defRPr sz="2400">
                <a:solidFill>
                  <a:schemeClr val="bg1"/>
                </a:solidFill>
              </a:defRPr>
            </a:lvl1pPr>
            <a:lvl2pPr marL="228594" indent="-228594">
              <a:lnSpc>
                <a:spcPct val="100000"/>
              </a:lnSpc>
              <a:spcBef>
                <a:spcPts val="1600"/>
              </a:spcBef>
              <a:buClr>
                <a:srgbClr val="808080"/>
              </a:buClr>
              <a:buFont typeface="Arial" panose="020B0604020202020204" pitchFamily="34" charset="0"/>
              <a:buChar char="•"/>
              <a:defRPr sz="2133">
                <a:solidFill>
                  <a:schemeClr val="bg2"/>
                </a:solidFill>
              </a:defRPr>
            </a:lvl2pPr>
            <a:lvl3pPr marL="685783" indent="-228594">
              <a:lnSpc>
                <a:spcPct val="100000"/>
              </a:lnSpc>
              <a:spcBef>
                <a:spcPts val="400"/>
              </a:spcBef>
              <a:buClr>
                <a:srgbClr val="808080"/>
              </a:buClr>
              <a:buFont typeface="Arial" panose="020B0604020202020204" pitchFamily="34" charset="0"/>
              <a:buChar char="–"/>
              <a:defRPr sz="16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0" name="Content Placeholder 9"/>
          <p:cNvSpPr>
            <a:spLocks noGrp="1"/>
          </p:cNvSpPr>
          <p:nvPr>
            <p:ph sz="quarter" idx="11"/>
          </p:nvPr>
        </p:nvSpPr>
        <p:spPr>
          <a:xfrm>
            <a:off x="4305300" y="1295400"/>
            <a:ext cx="3581400" cy="4724400"/>
          </a:xfrm>
          <a:prstGeom prst="rect">
            <a:avLst/>
          </a:prstGeom>
        </p:spPr>
        <p:txBody>
          <a:bodyPr lIns="0" tIns="0" rIns="0" bIns="0"/>
          <a:lstStyle>
            <a:lvl1pPr marL="0" indent="0">
              <a:lnSpc>
                <a:spcPct val="100000"/>
              </a:lnSpc>
              <a:spcBef>
                <a:spcPts val="1600"/>
              </a:spcBef>
              <a:buClr>
                <a:srgbClr val="808080"/>
              </a:buClr>
              <a:buNone/>
              <a:defRPr sz="2400">
                <a:solidFill>
                  <a:schemeClr val="bg1"/>
                </a:solidFill>
              </a:defRPr>
            </a:lvl1pPr>
            <a:lvl2pPr marL="228594" indent="-228594">
              <a:lnSpc>
                <a:spcPct val="100000"/>
              </a:lnSpc>
              <a:spcBef>
                <a:spcPts val="1600"/>
              </a:spcBef>
              <a:buClr>
                <a:srgbClr val="808080"/>
              </a:buClr>
              <a:buFont typeface="Arial" panose="020B0604020202020204" pitchFamily="34" charset="0"/>
              <a:buChar char="•"/>
              <a:defRPr sz="2133">
                <a:solidFill>
                  <a:schemeClr val="bg2"/>
                </a:solidFill>
              </a:defRPr>
            </a:lvl2pPr>
            <a:lvl3pPr marL="685783" indent="-228594">
              <a:lnSpc>
                <a:spcPct val="100000"/>
              </a:lnSpc>
              <a:spcBef>
                <a:spcPts val="400"/>
              </a:spcBef>
              <a:buClr>
                <a:srgbClr val="808080"/>
              </a:buClr>
              <a:buFont typeface="Arial" panose="020B0604020202020204" pitchFamily="34" charset="0"/>
              <a:buChar char="–"/>
              <a:defRPr sz="16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4"/>
          </p:nvPr>
        </p:nvSpPr>
        <p:spPr>
          <a:xfrm>
            <a:off x="8229600" y="1295400"/>
            <a:ext cx="3581400" cy="4724400"/>
          </a:xfrm>
          <a:prstGeom prst="rect">
            <a:avLst/>
          </a:prstGeom>
        </p:spPr>
        <p:txBody>
          <a:bodyPr lIns="0" tIns="0" rIns="0" bIns="0"/>
          <a:lstStyle>
            <a:lvl1pPr marL="0" indent="0">
              <a:lnSpc>
                <a:spcPct val="100000"/>
              </a:lnSpc>
              <a:spcBef>
                <a:spcPts val="1600"/>
              </a:spcBef>
              <a:buClr>
                <a:srgbClr val="808080"/>
              </a:buClr>
              <a:buNone/>
              <a:defRPr sz="2400">
                <a:solidFill>
                  <a:schemeClr val="bg1"/>
                </a:solidFill>
              </a:defRPr>
            </a:lvl1pPr>
            <a:lvl2pPr marL="228594" indent="-228594">
              <a:lnSpc>
                <a:spcPct val="100000"/>
              </a:lnSpc>
              <a:spcBef>
                <a:spcPts val="1600"/>
              </a:spcBef>
              <a:buClr>
                <a:srgbClr val="808080"/>
              </a:buClr>
              <a:buFont typeface="Arial" panose="020B0604020202020204" pitchFamily="34" charset="0"/>
              <a:buChar char="•"/>
              <a:defRPr sz="2133">
                <a:solidFill>
                  <a:schemeClr val="bg2"/>
                </a:solidFill>
              </a:defRPr>
            </a:lvl2pPr>
            <a:lvl3pPr marL="685783" indent="-228594">
              <a:lnSpc>
                <a:spcPct val="100000"/>
              </a:lnSpc>
              <a:spcBef>
                <a:spcPts val="400"/>
              </a:spcBef>
              <a:buClr>
                <a:srgbClr val="808080"/>
              </a:buClr>
              <a:buFont typeface="Arial" panose="020B0604020202020204" pitchFamily="34" charset="0"/>
              <a:buChar char="–"/>
              <a:defRPr sz="16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40365962"/>
      </p:ext>
    </p:extLst>
  </p:cSld>
  <p:clrMapOvr>
    <a:masterClrMapping/>
  </p:clrMapOvr>
  <p:extLst>
    <p:ext uri="{DCECCB84-F9BA-43D5-87BE-67443E8EF086}">
      <p15:sldGuideLst xmlns:p15="http://schemas.microsoft.com/office/powerpoint/2012/main">
        <p15:guide id="1" orient="horz" pos="972">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4030801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2" indent="-230712">
              <a:lnSpc>
                <a:spcPct val="100000"/>
              </a:lnSpc>
              <a:spcBef>
                <a:spcPts val="1200"/>
              </a:spcBef>
              <a:buClr>
                <a:srgbClr val="808080"/>
              </a:buClr>
              <a:defRPr sz="1800">
                <a:solidFill>
                  <a:schemeClr val="bg2"/>
                </a:solidFill>
              </a:defRPr>
            </a:lvl2pPr>
            <a:lvl3pPr marL="685783" indent="-230712">
              <a:lnSpc>
                <a:spcPct val="100000"/>
              </a:lnSpc>
              <a:spcBef>
                <a:spcPts val="600"/>
              </a:spcBef>
              <a:buClr>
                <a:srgbClr val="808080"/>
              </a:buClr>
              <a:buFont typeface="Arial" panose="020B0604020202020204" pitchFamily="34" charset="0"/>
              <a:buChar char="–"/>
              <a:defRPr sz="1400">
                <a:solidFill>
                  <a:schemeClr val="bg2"/>
                </a:solidFill>
              </a:defRPr>
            </a:lvl3pPr>
            <a:lvl4pPr marL="1140855" indent="-224361">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2" indent="-230712">
              <a:lnSpc>
                <a:spcPct val="100000"/>
              </a:lnSpc>
              <a:spcBef>
                <a:spcPts val="1200"/>
              </a:spcBef>
              <a:buClr>
                <a:srgbClr val="808080"/>
              </a:buClr>
              <a:defRPr sz="1800">
                <a:solidFill>
                  <a:schemeClr val="bg2"/>
                </a:solidFill>
              </a:defRPr>
            </a:lvl2pPr>
            <a:lvl3pPr marL="685783" indent="-230712">
              <a:lnSpc>
                <a:spcPct val="100000"/>
              </a:lnSpc>
              <a:spcBef>
                <a:spcPts val="600"/>
              </a:spcBef>
              <a:buClr>
                <a:srgbClr val="808080"/>
              </a:buClr>
              <a:buFont typeface="Arial" panose="020B0604020202020204" pitchFamily="34" charset="0"/>
              <a:buChar char="–"/>
              <a:defRPr sz="1400">
                <a:solidFill>
                  <a:schemeClr val="bg2"/>
                </a:solidFill>
              </a:defRPr>
            </a:lvl3pPr>
            <a:lvl4pPr marL="1140855" indent="-224361">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146854624"/>
      </p:ext>
    </p:extLst>
  </p:cSld>
  <p:clrMapOvr>
    <a:masterClrMapping/>
  </p:clrMapOvr>
  <p:extLst>
    <p:ext uri="{DCECCB84-F9BA-43D5-87BE-67443E8EF086}">
      <p15:sldGuideLst xmlns:p15="http://schemas.microsoft.com/office/powerpoint/2012/main">
        <p15:guide id="1" orient="horz" pos="1200">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FFEA48-ED65-954A-A023-CFD705074DC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7C3E8D6A-5404-DF48-A6DF-FCBA98CD3C0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105"/>
          <a:stretch/>
        </p:blipFill>
        <p:spPr>
          <a:xfrm>
            <a:off x="0" y="0"/>
            <a:ext cx="12192000" cy="6858000"/>
          </a:xfrm>
          <a:prstGeom prst="rect">
            <a:avLst/>
          </a:prstGeom>
        </p:spPr>
      </p:pic>
      <p:pic>
        <p:nvPicPr>
          <p:cNvPr id="5" name="Picture 4">
            <a:extLst>
              <a:ext uri="{FF2B5EF4-FFF2-40B4-BE49-F238E27FC236}">
                <a16:creationId xmlns:a16="http://schemas.microsoft.com/office/drawing/2014/main" id="{0B845B59-A3EC-6640-A966-3ABED9136A7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52"/>
          <a:stretch/>
        </p:blipFill>
        <p:spPr>
          <a:xfrm>
            <a:off x="0" y="0"/>
            <a:ext cx="7221709" cy="6858000"/>
          </a:xfrm>
          <a:custGeom>
            <a:avLst/>
            <a:gdLst>
              <a:gd name="connsiteX0" fmla="*/ 0 w 5416282"/>
              <a:gd name="connsiteY0" fmla="*/ 0 h 5143500"/>
              <a:gd name="connsiteX1" fmla="*/ 5416282 w 5416282"/>
              <a:gd name="connsiteY1" fmla="*/ 0 h 5143500"/>
              <a:gd name="connsiteX2" fmla="*/ 2408106 w 5416282"/>
              <a:gd name="connsiteY2" fmla="*/ 5143500 h 5143500"/>
              <a:gd name="connsiteX3" fmla="*/ 0 w 5416282"/>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5416282" h="5143500">
                <a:moveTo>
                  <a:pt x="0" y="0"/>
                </a:moveTo>
                <a:lnTo>
                  <a:pt x="5416282" y="0"/>
                </a:lnTo>
                <a:lnTo>
                  <a:pt x="2408106" y="5143500"/>
                </a:lnTo>
                <a:lnTo>
                  <a:pt x="0" y="5143500"/>
                </a:lnTo>
                <a:close/>
              </a:path>
            </a:pathLst>
          </a:custGeom>
        </p:spPr>
      </p:pic>
      <p:sp>
        <p:nvSpPr>
          <p:cNvPr id="6" name="Freeform 5">
            <a:extLst>
              <a:ext uri="{FF2B5EF4-FFF2-40B4-BE49-F238E27FC236}">
                <a16:creationId xmlns:a16="http://schemas.microsoft.com/office/drawing/2014/main" id="{B6847443-A104-C948-BA58-4AB6394B452D}"/>
              </a:ext>
            </a:extLst>
          </p:cNvPr>
          <p:cNvSpPr/>
          <p:nvPr userDrawn="1"/>
        </p:nvSpPr>
        <p:spPr>
          <a:xfrm flipH="1">
            <a:off x="2486132" y="2200056"/>
            <a:ext cx="3707189" cy="4657945"/>
          </a:xfrm>
          <a:custGeom>
            <a:avLst/>
            <a:gdLst>
              <a:gd name="connsiteX0" fmla="*/ 351217 w 1324528"/>
              <a:gd name="connsiteY0" fmla="*/ 0 h 1664220"/>
              <a:gd name="connsiteX1" fmla="*/ 0 w 1324528"/>
              <a:gd name="connsiteY1" fmla="*/ 0 h 1664220"/>
              <a:gd name="connsiteX2" fmla="*/ 973325 w 1324528"/>
              <a:gd name="connsiteY2" fmla="*/ 1664220 h 1664220"/>
              <a:gd name="connsiteX3" fmla="*/ 1324528 w 1324528"/>
              <a:gd name="connsiteY3" fmla="*/ 1664220 h 1664220"/>
            </a:gdLst>
            <a:ahLst/>
            <a:cxnLst>
              <a:cxn ang="0">
                <a:pos x="connsiteX0" y="connsiteY0"/>
              </a:cxn>
              <a:cxn ang="0">
                <a:pos x="connsiteX1" y="connsiteY1"/>
              </a:cxn>
              <a:cxn ang="0">
                <a:pos x="connsiteX2" y="connsiteY2"/>
              </a:cxn>
              <a:cxn ang="0">
                <a:pos x="connsiteX3" y="connsiteY3"/>
              </a:cxn>
            </a:cxnLst>
            <a:rect l="l" t="t" r="r" b="b"/>
            <a:pathLst>
              <a:path w="1324528" h="1664220">
                <a:moveTo>
                  <a:pt x="351217" y="0"/>
                </a:moveTo>
                <a:lnTo>
                  <a:pt x="0" y="0"/>
                </a:lnTo>
                <a:lnTo>
                  <a:pt x="973325" y="1664220"/>
                </a:lnTo>
                <a:lnTo>
                  <a:pt x="1324528" y="1664220"/>
                </a:lnTo>
                <a:close/>
              </a:path>
            </a:pathLst>
          </a:custGeom>
          <a:solidFill>
            <a:srgbClr val="6E2486">
              <a:alpha val="6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endParaRPr lang="en-US" sz="1333">
              <a:solidFill>
                <a:schemeClr val="tx2"/>
              </a:solidFill>
              <a:latin typeface="Arial" panose="020B0604020202020204" pitchFamily="34" charset="0"/>
            </a:endParaRPr>
          </a:p>
        </p:txBody>
      </p:sp>
      <p:sp>
        <p:nvSpPr>
          <p:cNvPr id="7" name="Freeform 6">
            <a:extLst>
              <a:ext uri="{FF2B5EF4-FFF2-40B4-BE49-F238E27FC236}">
                <a16:creationId xmlns:a16="http://schemas.microsoft.com/office/drawing/2014/main" id="{D25633E6-E85C-E64A-B508-9A2B07B85FE2}"/>
              </a:ext>
            </a:extLst>
          </p:cNvPr>
          <p:cNvSpPr/>
          <p:nvPr userDrawn="1"/>
        </p:nvSpPr>
        <p:spPr>
          <a:xfrm flipH="1">
            <a:off x="2773850" y="4149451"/>
            <a:ext cx="2052372" cy="2708551"/>
          </a:xfrm>
          <a:custGeom>
            <a:avLst/>
            <a:gdLst>
              <a:gd name="connsiteX0" fmla="*/ 351218 w 1539279"/>
              <a:gd name="connsiteY0" fmla="*/ 0 h 2031413"/>
              <a:gd name="connsiteX1" fmla="*/ 0 w 1539279"/>
              <a:gd name="connsiteY1" fmla="*/ 0 h 2031413"/>
              <a:gd name="connsiteX2" fmla="*/ 1188079 w 1539279"/>
              <a:gd name="connsiteY2" fmla="*/ 2031413 h 2031413"/>
              <a:gd name="connsiteX3" fmla="*/ 1539279 w 1539279"/>
              <a:gd name="connsiteY3" fmla="*/ 2031413 h 2031413"/>
            </a:gdLst>
            <a:ahLst/>
            <a:cxnLst>
              <a:cxn ang="0">
                <a:pos x="connsiteX0" y="connsiteY0"/>
              </a:cxn>
              <a:cxn ang="0">
                <a:pos x="connsiteX1" y="connsiteY1"/>
              </a:cxn>
              <a:cxn ang="0">
                <a:pos x="connsiteX2" y="connsiteY2"/>
              </a:cxn>
              <a:cxn ang="0">
                <a:pos x="connsiteX3" y="connsiteY3"/>
              </a:cxn>
            </a:cxnLst>
            <a:rect l="l" t="t" r="r" b="b"/>
            <a:pathLst>
              <a:path w="1539279" h="2031413">
                <a:moveTo>
                  <a:pt x="351218" y="0"/>
                </a:moveTo>
                <a:lnTo>
                  <a:pt x="0" y="0"/>
                </a:lnTo>
                <a:lnTo>
                  <a:pt x="1188079" y="2031413"/>
                </a:lnTo>
                <a:lnTo>
                  <a:pt x="1539279" y="2031413"/>
                </a:lnTo>
                <a:close/>
              </a:path>
            </a:pathLst>
          </a:custGeom>
          <a:solidFill>
            <a:schemeClr val="accent6"/>
          </a:solidFill>
          <a:ln>
            <a:noFill/>
          </a:ln>
          <a:effectLst>
            <a:outerShdw blurRad="63500" dist="63500" dir="2700000" algn="tl" rotWithShape="0">
              <a:schemeClr val="accent1">
                <a:lumMod val="5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12" name="Content Placeholder 9">
            <a:extLst>
              <a:ext uri="{FF2B5EF4-FFF2-40B4-BE49-F238E27FC236}">
                <a16:creationId xmlns:a16="http://schemas.microsoft.com/office/drawing/2014/main" id="{D1DBF6F4-EB84-B243-8A70-5046929D824F}"/>
              </a:ext>
            </a:extLst>
          </p:cNvPr>
          <p:cNvSpPr>
            <a:spLocks noGrp="1"/>
          </p:cNvSpPr>
          <p:nvPr>
            <p:ph sz="quarter" idx="13"/>
          </p:nvPr>
        </p:nvSpPr>
        <p:spPr>
          <a:xfrm>
            <a:off x="381000" y="1126664"/>
            <a:ext cx="3581400" cy="4724400"/>
          </a:xfrm>
          <a:prstGeom prst="rect">
            <a:avLst/>
          </a:prstGeom>
        </p:spPr>
        <p:txBody>
          <a:bodyPr lIns="91440" tIns="0" rIns="0" bIns="0"/>
          <a:lstStyle>
            <a:lvl1pPr marL="0" indent="0">
              <a:lnSpc>
                <a:spcPct val="100000"/>
              </a:lnSpc>
              <a:spcBef>
                <a:spcPts val="2400"/>
              </a:spcBef>
              <a:buClr>
                <a:srgbClr val="808080"/>
              </a:buClr>
              <a:buNone/>
              <a:defRPr sz="1867" b="1">
                <a:solidFill>
                  <a:schemeClr val="bg1"/>
                </a:solidFill>
              </a:defRPr>
            </a:lvl1pPr>
            <a:lvl2pPr marL="228594" indent="-228594">
              <a:lnSpc>
                <a:spcPct val="100000"/>
              </a:lnSpc>
              <a:spcBef>
                <a:spcPts val="800"/>
              </a:spcBef>
              <a:buClr>
                <a:srgbClr val="808080"/>
              </a:buClr>
              <a:buFont typeface="Arial" panose="020B0604020202020204" pitchFamily="34" charset="0"/>
              <a:buChar char="•"/>
              <a:defRPr sz="1600">
                <a:solidFill>
                  <a:schemeClr val="tx1"/>
                </a:solidFill>
              </a:defRPr>
            </a:lvl2pPr>
            <a:lvl3pPr marL="685783" indent="-228594">
              <a:lnSpc>
                <a:spcPct val="100000"/>
              </a:lnSpc>
              <a:spcBef>
                <a:spcPts val="400"/>
              </a:spcBef>
              <a:buClr>
                <a:srgbClr val="808080"/>
              </a:buClr>
              <a:buFont typeface="Arial" panose="020B0604020202020204" pitchFamily="34" charset="0"/>
              <a:buChar char="–"/>
              <a:defRPr sz="140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Title 1">
            <a:extLst>
              <a:ext uri="{FF2B5EF4-FFF2-40B4-BE49-F238E27FC236}">
                <a16:creationId xmlns:a16="http://schemas.microsoft.com/office/drawing/2014/main" id="{75DD2BC9-BA88-E345-8456-31F23C88502B}"/>
              </a:ext>
            </a:extLst>
          </p:cNvPr>
          <p:cNvSpPr>
            <a:spLocks noGrp="1"/>
          </p:cNvSpPr>
          <p:nvPr>
            <p:ph type="title"/>
          </p:nvPr>
        </p:nvSpPr>
        <p:spPr>
          <a:xfrm>
            <a:off x="381000" y="304801"/>
            <a:ext cx="10515600" cy="702136"/>
          </a:xfrm>
          <a:prstGeom prst="rect">
            <a:avLst/>
          </a:prstGeom>
        </p:spPr>
        <p:txBody>
          <a:bodyPr/>
          <a:lstStyle>
            <a:lvl1pPr algn="l">
              <a:defRPr sz="3733">
                <a:solidFill>
                  <a:schemeClr val="bg1"/>
                </a:solidFill>
              </a:defRPr>
            </a:lvl1pPr>
          </a:lstStyle>
          <a:p>
            <a:endParaRPr lang="en-US"/>
          </a:p>
        </p:txBody>
      </p:sp>
    </p:spTree>
    <p:extLst>
      <p:ext uri="{BB962C8B-B14F-4D97-AF65-F5344CB8AC3E}">
        <p14:creationId xmlns:p14="http://schemas.microsoft.com/office/powerpoint/2010/main" val="166408392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gray-bkg">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1E043E8-C692-CC42-BCF0-77A658D3F69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tx1"/>
                </a:solidFill>
                <a:latin typeface="Arial" panose="020B0604020202020204" pitchFamily="34" charset="0"/>
              </a:defRPr>
            </a:lvl1pPr>
          </a:lstStyle>
          <a:p>
            <a:r>
              <a:rPr lang="en-US"/>
              <a:t>Click to edit Master title style</a:t>
            </a:r>
          </a:p>
        </p:txBody>
      </p:sp>
      <p:sp>
        <p:nvSpPr>
          <p:cNvPr id="7" name="Subtitle 2">
            <a:extLst>
              <a:ext uri="{FF2B5EF4-FFF2-40B4-BE49-F238E27FC236}">
                <a16:creationId xmlns:a16="http://schemas.microsoft.com/office/drawing/2014/main" id="{0CC330C8-6057-2D45-87FD-866490CA7363}"/>
              </a:ext>
            </a:extLst>
          </p:cNvPr>
          <p:cNvSpPr>
            <a:spLocks noGrp="1"/>
          </p:cNvSpPr>
          <p:nvPr>
            <p:ph type="subTitle" idx="1"/>
          </p:nvPr>
        </p:nvSpPr>
        <p:spPr>
          <a:xfrm>
            <a:off x="381000" y="855741"/>
            <a:ext cx="11430000" cy="287259"/>
          </a:xfrm>
          <a:prstGeom prst="rect">
            <a:avLst/>
          </a:prstGeom>
        </p:spPr>
        <p:txBody>
          <a:bodyPr wrap="square" lIns="0" tIns="0" rIns="0" bIns="0">
            <a:spAutoFit/>
          </a:bodyPr>
          <a:lstStyle>
            <a:lvl1pPr marL="0" indent="0" algn="l">
              <a:lnSpc>
                <a:spcPct val="100000"/>
              </a:lnSpc>
              <a:spcBef>
                <a:spcPts val="0"/>
              </a:spcBef>
              <a:buNone/>
              <a:defRPr sz="1867">
                <a:solidFill>
                  <a:schemeClr val="bg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A90FA9DC-2F1A-A34B-A74B-F89BE504B9D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8" name="fl" descr="                              Dell - Internal Use - Confidential&#10;">
            <a:extLst>
              <a:ext uri="{FF2B5EF4-FFF2-40B4-BE49-F238E27FC236}">
                <a16:creationId xmlns:a16="http://schemas.microsoft.com/office/drawing/2014/main" id="{5DA68730-31D4-A349-9FE9-010F135FD633}"/>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
        <p:nvSpPr>
          <p:cNvPr id="11" name="TextBox 19">
            <a:extLst>
              <a:ext uri="{FF2B5EF4-FFF2-40B4-BE49-F238E27FC236}">
                <a16:creationId xmlns:a16="http://schemas.microsoft.com/office/drawing/2014/main" id="{2982DFD4-BE56-E64D-922E-D2429CF50114}"/>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407453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gray-bkg-2">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1E043E8-C692-CC42-BCF0-77A658D3F69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tx1"/>
                </a:solidFill>
                <a:latin typeface="Arial" panose="020B0604020202020204" pitchFamily="34" charset="0"/>
              </a:defRPr>
            </a:lvl1pPr>
          </a:lstStyle>
          <a:p>
            <a:r>
              <a:rPr lang="en-US"/>
              <a:t>Click to edit Master title style</a:t>
            </a:r>
          </a:p>
        </p:txBody>
      </p:sp>
      <p:sp>
        <p:nvSpPr>
          <p:cNvPr id="7" name="Subtitle 2">
            <a:extLst>
              <a:ext uri="{FF2B5EF4-FFF2-40B4-BE49-F238E27FC236}">
                <a16:creationId xmlns:a16="http://schemas.microsoft.com/office/drawing/2014/main" id="{0CC330C8-6057-2D45-87FD-866490CA7363}"/>
              </a:ext>
            </a:extLst>
          </p:cNvPr>
          <p:cNvSpPr>
            <a:spLocks noGrp="1"/>
          </p:cNvSpPr>
          <p:nvPr>
            <p:ph type="subTitle" idx="1"/>
          </p:nvPr>
        </p:nvSpPr>
        <p:spPr>
          <a:xfrm>
            <a:off x="381000" y="855741"/>
            <a:ext cx="11430000" cy="287259"/>
          </a:xfrm>
          <a:prstGeom prst="rect">
            <a:avLst/>
          </a:prstGeom>
        </p:spPr>
        <p:txBody>
          <a:bodyPr wrap="square" lIns="0" tIns="0" rIns="0" bIns="0">
            <a:spAutoFit/>
          </a:bodyPr>
          <a:lstStyle>
            <a:lvl1pPr marL="0" indent="0" algn="l">
              <a:lnSpc>
                <a:spcPct val="100000"/>
              </a:lnSpc>
              <a:spcBef>
                <a:spcPts val="0"/>
              </a:spcBef>
              <a:buNone/>
              <a:defRPr sz="1867">
                <a:solidFill>
                  <a:schemeClr val="bg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0B843349-27A1-A94B-9689-9E2D27B9163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8" name="fl" descr="                              Dell - Internal Use - Confidential&#10;">
            <a:extLst>
              <a:ext uri="{FF2B5EF4-FFF2-40B4-BE49-F238E27FC236}">
                <a16:creationId xmlns:a16="http://schemas.microsoft.com/office/drawing/2014/main" id="{3D7B055E-3253-F94E-ABCA-64901F268D67}"/>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
        <p:nvSpPr>
          <p:cNvPr id="11" name="TextBox 19">
            <a:extLst>
              <a:ext uri="{FF2B5EF4-FFF2-40B4-BE49-F238E27FC236}">
                <a16:creationId xmlns:a16="http://schemas.microsoft.com/office/drawing/2014/main" id="{5ACA24E4-116C-A543-9BD1-7E12B5902DB1}"/>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1949060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all-scenario-bkg">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4D951E4-28A2-C748-988A-62D0CF68E0D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p:nvPr>
        </p:nvSpPr>
        <p:spPr>
          <a:xfrm>
            <a:off x="766755" y="1995163"/>
            <a:ext cx="2837836" cy="2599811"/>
          </a:xfrm>
          <a:prstGeom prst="rect">
            <a:avLst/>
          </a:prstGeom>
        </p:spPr>
        <p:txBody>
          <a:bodyPr wrap="square" lIns="0" tIns="0" rIns="0" bIns="0" anchor="ctr" anchorCtr="0">
            <a:noAutofit/>
          </a:bodyPr>
          <a:lstStyle>
            <a:lvl1pPr>
              <a:defRPr sz="4267" b="0">
                <a:solidFill>
                  <a:schemeClr val="tx1"/>
                </a:solidFill>
                <a:latin typeface="Arial" panose="020B0604020202020204" pitchFamily="34" charset="0"/>
              </a:defRPr>
            </a:lvl1pPr>
          </a:lstStyle>
          <a:p>
            <a:endParaRPr lang="en-US" sz="3733" b="1">
              <a:solidFill>
                <a:schemeClr val="bg1"/>
              </a:solidFill>
            </a:endParaRPr>
          </a:p>
        </p:txBody>
      </p:sp>
      <p:sp>
        <p:nvSpPr>
          <p:cNvPr id="17" name="Freeform 16">
            <a:extLst>
              <a:ext uri="{FF2B5EF4-FFF2-40B4-BE49-F238E27FC236}">
                <a16:creationId xmlns:a16="http://schemas.microsoft.com/office/drawing/2014/main" id="{165862CE-4B63-4E41-8C0B-B4B0F5013329}"/>
              </a:ext>
            </a:extLst>
          </p:cNvPr>
          <p:cNvSpPr/>
          <p:nvPr userDrawn="1"/>
        </p:nvSpPr>
        <p:spPr>
          <a:xfrm>
            <a:off x="-1" y="0"/>
            <a:ext cx="1229656" cy="2102515"/>
          </a:xfrm>
          <a:custGeom>
            <a:avLst/>
            <a:gdLst>
              <a:gd name="connsiteX0" fmla="*/ 0 w 922242"/>
              <a:gd name="connsiteY0" fmla="*/ 0 h 1576886"/>
              <a:gd name="connsiteX1" fmla="*/ 922242 w 922242"/>
              <a:gd name="connsiteY1" fmla="*/ 0 h 1576886"/>
              <a:gd name="connsiteX2" fmla="*/ 0 w 922242"/>
              <a:gd name="connsiteY2" fmla="*/ 1576886 h 1576886"/>
            </a:gdLst>
            <a:ahLst/>
            <a:cxnLst>
              <a:cxn ang="0">
                <a:pos x="connsiteX0" y="connsiteY0"/>
              </a:cxn>
              <a:cxn ang="0">
                <a:pos x="connsiteX1" y="connsiteY1"/>
              </a:cxn>
              <a:cxn ang="0">
                <a:pos x="connsiteX2" y="connsiteY2"/>
              </a:cxn>
            </a:cxnLst>
            <a:rect l="l" t="t" r="r" b="b"/>
            <a:pathLst>
              <a:path w="922242" h="1576886">
                <a:moveTo>
                  <a:pt x="0" y="0"/>
                </a:moveTo>
                <a:lnTo>
                  <a:pt x="922242" y="0"/>
                </a:lnTo>
                <a:lnTo>
                  <a:pt x="0" y="1576886"/>
                </a:lnTo>
                <a:close/>
              </a:path>
            </a:pathLst>
          </a:custGeom>
          <a:gradFill>
            <a:gsLst>
              <a:gs pos="0">
                <a:schemeClr val="accent6"/>
              </a:gs>
              <a:gs pos="26000">
                <a:schemeClr val="bg1"/>
              </a:gs>
              <a:gs pos="100000">
                <a:schemeClr val="accent1"/>
              </a:gs>
            </a:gsLst>
            <a:lin ang="2700000" scaled="0"/>
          </a:gradFill>
          <a:ln>
            <a:noFill/>
          </a:ln>
          <a:effectLst>
            <a:outerShdw blurRad="63500" dist="63500" dir="2700000" algn="tl" rotWithShape="0">
              <a:schemeClr val="accent1">
                <a:lumMod val="5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18" name="Freeform 17">
            <a:extLst>
              <a:ext uri="{FF2B5EF4-FFF2-40B4-BE49-F238E27FC236}">
                <a16:creationId xmlns:a16="http://schemas.microsoft.com/office/drawing/2014/main" id="{E7ED62F7-E97D-534E-9C81-BF77A8F422DF}"/>
              </a:ext>
            </a:extLst>
          </p:cNvPr>
          <p:cNvSpPr/>
          <p:nvPr userDrawn="1"/>
        </p:nvSpPr>
        <p:spPr>
          <a:xfrm flipH="1">
            <a:off x="0" y="1"/>
            <a:ext cx="1586307" cy="2679031"/>
          </a:xfrm>
          <a:custGeom>
            <a:avLst/>
            <a:gdLst>
              <a:gd name="connsiteX0" fmla="*/ 506972 w 1189730"/>
              <a:gd name="connsiteY0" fmla="*/ 0 h 2009273"/>
              <a:gd name="connsiteX1" fmla="*/ 0 w 1189730"/>
              <a:gd name="connsiteY1" fmla="*/ 0 h 2009273"/>
              <a:gd name="connsiteX2" fmla="*/ 1175130 w 1189730"/>
              <a:gd name="connsiteY2" fmla="*/ 2009273 h 2009273"/>
              <a:gd name="connsiteX3" fmla="*/ 1189730 w 1189730"/>
              <a:gd name="connsiteY3" fmla="*/ 2009273 h 2009273"/>
              <a:gd name="connsiteX4" fmla="*/ 1189730 w 1189730"/>
              <a:gd name="connsiteY4" fmla="*/ 1167416 h 2009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730" h="2009273">
                <a:moveTo>
                  <a:pt x="506972" y="0"/>
                </a:moveTo>
                <a:lnTo>
                  <a:pt x="0" y="0"/>
                </a:lnTo>
                <a:lnTo>
                  <a:pt x="1175130" y="2009273"/>
                </a:lnTo>
                <a:lnTo>
                  <a:pt x="1189730" y="2009273"/>
                </a:lnTo>
                <a:lnTo>
                  <a:pt x="1189730" y="1167416"/>
                </a:lnTo>
                <a:close/>
              </a:path>
            </a:pathLst>
          </a:custGeom>
          <a:solidFill>
            <a:schemeClr val="accent6">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20" name="Freeform 19">
            <a:extLst>
              <a:ext uri="{FF2B5EF4-FFF2-40B4-BE49-F238E27FC236}">
                <a16:creationId xmlns:a16="http://schemas.microsoft.com/office/drawing/2014/main" id="{C96128AB-68C2-2942-BEA8-CF40B7DED710}"/>
              </a:ext>
            </a:extLst>
          </p:cNvPr>
          <p:cNvSpPr/>
          <p:nvPr userDrawn="1"/>
        </p:nvSpPr>
        <p:spPr>
          <a:xfrm>
            <a:off x="11446612" y="5586782"/>
            <a:ext cx="756677" cy="1293799"/>
          </a:xfrm>
          <a:custGeom>
            <a:avLst/>
            <a:gdLst>
              <a:gd name="connsiteX0" fmla="*/ 567508 w 567508"/>
              <a:gd name="connsiteY0" fmla="*/ 0 h 970349"/>
              <a:gd name="connsiteX1" fmla="*/ 567508 w 567508"/>
              <a:gd name="connsiteY1" fmla="*/ 970349 h 970349"/>
              <a:gd name="connsiteX2" fmla="*/ 0 w 567508"/>
              <a:gd name="connsiteY2" fmla="*/ 970349 h 970349"/>
            </a:gdLst>
            <a:ahLst/>
            <a:cxnLst>
              <a:cxn ang="0">
                <a:pos x="connsiteX0" y="connsiteY0"/>
              </a:cxn>
              <a:cxn ang="0">
                <a:pos x="connsiteX1" y="connsiteY1"/>
              </a:cxn>
              <a:cxn ang="0">
                <a:pos x="connsiteX2" y="connsiteY2"/>
              </a:cxn>
            </a:cxnLst>
            <a:rect l="l" t="t" r="r" b="b"/>
            <a:pathLst>
              <a:path w="567508" h="970349">
                <a:moveTo>
                  <a:pt x="567508" y="0"/>
                </a:moveTo>
                <a:lnTo>
                  <a:pt x="567508" y="970349"/>
                </a:lnTo>
                <a:lnTo>
                  <a:pt x="0" y="970349"/>
                </a:lnTo>
                <a:close/>
              </a:path>
            </a:pathLst>
          </a:custGeom>
          <a:gradFill>
            <a:gsLst>
              <a:gs pos="0">
                <a:schemeClr val="accent6"/>
              </a:gs>
              <a:gs pos="26000">
                <a:schemeClr val="bg1"/>
              </a:gs>
              <a:gs pos="100000">
                <a:schemeClr val="accent1"/>
              </a:gs>
            </a:gsLst>
            <a:lin ang="2700000" scaled="0"/>
          </a:gradFill>
          <a:ln>
            <a:noFill/>
          </a:ln>
          <a:effectLst>
            <a:outerShdw blurRad="63500" dist="63500" dir="2700000" algn="tl" rotWithShape="0">
              <a:schemeClr val="accent1">
                <a:lumMod val="5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22" name="Freeform 21">
            <a:extLst>
              <a:ext uri="{FF2B5EF4-FFF2-40B4-BE49-F238E27FC236}">
                <a16:creationId xmlns:a16="http://schemas.microsoft.com/office/drawing/2014/main" id="{E557BF24-1544-4F41-97A6-13DE8E3869B4}"/>
              </a:ext>
            </a:extLst>
          </p:cNvPr>
          <p:cNvSpPr/>
          <p:nvPr userDrawn="1"/>
        </p:nvSpPr>
        <p:spPr>
          <a:xfrm flipH="1">
            <a:off x="11157179" y="6250015"/>
            <a:ext cx="967088" cy="630565"/>
          </a:xfrm>
          <a:custGeom>
            <a:avLst/>
            <a:gdLst>
              <a:gd name="connsiteX0" fmla="*/ 448728 w 725316"/>
              <a:gd name="connsiteY0" fmla="*/ 0 h 472924"/>
              <a:gd name="connsiteX1" fmla="*/ 0 w 725316"/>
              <a:gd name="connsiteY1" fmla="*/ 0 h 472924"/>
              <a:gd name="connsiteX2" fmla="*/ 276591 w 725316"/>
              <a:gd name="connsiteY2" fmla="*/ 472924 h 472924"/>
              <a:gd name="connsiteX3" fmla="*/ 725316 w 725316"/>
              <a:gd name="connsiteY3" fmla="*/ 472924 h 472924"/>
            </a:gdLst>
            <a:ahLst/>
            <a:cxnLst>
              <a:cxn ang="0">
                <a:pos x="connsiteX0" y="connsiteY0"/>
              </a:cxn>
              <a:cxn ang="0">
                <a:pos x="connsiteX1" y="connsiteY1"/>
              </a:cxn>
              <a:cxn ang="0">
                <a:pos x="connsiteX2" y="connsiteY2"/>
              </a:cxn>
              <a:cxn ang="0">
                <a:pos x="connsiteX3" y="connsiteY3"/>
              </a:cxn>
            </a:cxnLst>
            <a:rect l="l" t="t" r="r" b="b"/>
            <a:pathLst>
              <a:path w="725316" h="472924">
                <a:moveTo>
                  <a:pt x="448728" y="0"/>
                </a:moveTo>
                <a:lnTo>
                  <a:pt x="0" y="0"/>
                </a:lnTo>
                <a:lnTo>
                  <a:pt x="276591" y="472924"/>
                </a:lnTo>
                <a:lnTo>
                  <a:pt x="725316" y="472924"/>
                </a:lnTo>
                <a:close/>
              </a:path>
            </a:pathLst>
          </a:custGeom>
          <a:solidFill>
            <a:srgbClr val="6E2486">
              <a:alpha val="3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9" name="fl" descr="                              Dell - Internal Use - Confidential&#10;">
            <a:extLst>
              <a:ext uri="{FF2B5EF4-FFF2-40B4-BE49-F238E27FC236}">
                <a16:creationId xmlns:a16="http://schemas.microsoft.com/office/drawing/2014/main" id="{7EA8E310-D89C-B946-990C-2DFEF45DE726}"/>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
        <p:nvSpPr>
          <p:cNvPr id="10" name="TextBox 19">
            <a:extLst>
              <a:ext uri="{FF2B5EF4-FFF2-40B4-BE49-F238E27FC236}">
                <a16:creationId xmlns:a16="http://schemas.microsoft.com/office/drawing/2014/main" id="{31EF0995-2F82-4248-B994-D1CB255FA2DB}"/>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3790059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scenario-bkg">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857B758-6EB7-C044-A034-E1B8C44CBCB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p:nvPr>
        </p:nvSpPr>
        <p:spPr>
          <a:xfrm>
            <a:off x="6876005" y="1852921"/>
            <a:ext cx="3568147" cy="1115967"/>
          </a:xfrm>
          <a:prstGeom prst="rect">
            <a:avLst/>
          </a:prstGeom>
        </p:spPr>
        <p:txBody>
          <a:bodyPr wrap="square" lIns="0" tIns="0" rIns="0" bIns="0">
            <a:noAutofit/>
          </a:bodyPr>
          <a:lstStyle>
            <a:lvl1pPr>
              <a:defRPr sz="3733">
                <a:solidFill>
                  <a:schemeClr val="tx1"/>
                </a:solidFill>
                <a:latin typeface="Arial" panose="020B0604020202020204" pitchFamily="34" charset="0"/>
              </a:defRPr>
            </a:lvl1pPr>
          </a:lstStyle>
          <a:p>
            <a:endParaRPr lang="en-US" sz="3733" b="1">
              <a:solidFill>
                <a:schemeClr val="bg1"/>
              </a:solidFill>
            </a:endParaRPr>
          </a:p>
        </p:txBody>
      </p:sp>
      <p:sp>
        <p:nvSpPr>
          <p:cNvPr id="8" name="Freeform 7">
            <a:extLst>
              <a:ext uri="{FF2B5EF4-FFF2-40B4-BE49-F238E27FC236}">
                <a16:creationId xmlns:a16="http://schemas.microsoft.com/office/drawing/2014/main" id="{F6F5D029-9696-104C-9FB2-C65655E7C27D}"/>
              </a:ext>
            </a:extLst>
          </p:cNvPr>
          <p:cNvSpPr/>
          <p:nvPr userDrawn="1"/>
        </p:nvSpPr>
        <p:spPr>
          <a:xfrm>
            <a:off x="-1" y="0"/>
            <a:ext cx="1229656" cy="2102515"/>
          </a:xfrm>
          <a:custGeom>
            <a:avLst/>
            <a:gdLst>
              <a:gd name="connsiteX0" fmla="*/ 0 w 922242"/>
              <a:gd name="connsiteY0" fmla="*/ 0 h 1576886"/>
              <a:gd name="connsiteX1" fmla="*/ 922242 w 922242"/>
              <a:gd name="connsiteY1" fmla="*/ 0 h 1576886"/>
              <a:gd name="connsiteX2" fmla="*/ 0 w 922242"/>
              <a:gd name="connsiteY2" fmla="*/ 1576886 h 1576886"/>
            </a:gdLst>
            <a:ahLst/>
            <a:cxnLst>
              <a:cxn ang="0">
                <a:pos x="connsiteX0" y="connsiteY0"/>
              </a:cxn>
              <a:cxn ang="0">
                <a:pos x="connsiteX1" y="connsiteY1"/>
              </a:cxn>
              <a:cxn ang="0">
                <a:pos x="connsiteX2" y="connsiteY2"/>
              </a:cxn>
            </a:cxnLst>
            <a:rect l="l" t="t" r="r" b="b"/>
            <a:pathLst>
              <a:path w="922242" h="1576886">
                <a:moveTo>
                  <a:pt x="0" y="0"/>
                </a:moveTo>
                <a:lnTo>
                  <a:pt x="922242" y="0"/>
                </a:lnTo>
                <a:lnTo>
                  <a:pt x="0" y="1576886"/>
                </a:lnTo>
                <a:close/>
              </a:path>
            </a:pathLst>
          </a:custGeom>
          <a:gradFill>
            <a:gsLst>
              <a:gs pos="0">
                <a:schemeClr val="accent6"/>
              </a:gs>
              <a:gs pos="26000">
                <a:schemeClr val="bg1"/>
              </a:gs>
              <a:gs pos="100000">
                <a:schemeClr val="accent1"/>
              </a:gs>
            </a:gsLst>
            <a:lin ang="2700000" scaled="0"/>
          </a:gradFill>
          <a:ln>
            <a:noFill/>
          </a:ln>
          <a:effectLst>
            <a:outerShdw blurRad="63500" dist="63500" dir="2700000" algn="tl" rotWithShape="0">
              <a:schemeClr val="accent1">
                <a:lumMod val="5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9" name="Freeform 8">
            <a:extLst>
              <a:ext uri="{FF2B5EF4-FFF2-40B4-BE49-F238E27FC236}">
                <a16:creationId xmlns:a16="http://schemas.microsoft.com/office/drawing/2014/main" id="{110325D6-101C-C340-89E7-6E17031147C1}"/>
              </a:ext>
            </a:extLst>
          </p:cNvPr>
          <p:cNvSpPr/>
          <p:nvPr userDrawn="1"/>
        </p:nvSpPr>
        <p:spPr>
          <a:xfrm flipH="1">
            <a:off x="0" y="1"/>
            <a:ext cx="1586307" cy="2679031"/>
          </a:xfrm>
          <a:custGeom>
            <a:avLst/>
            <a:gdLst>
              <a:gd name="connsiteX0" fmla="*/ 506972 w 1189730"/>
              <a:gd name="connsiteY0" fmla="*/ 0 h 2009273"/>
              <a:gd name="connsiteX1" fmla="*/ 0 w 1189730"/>
              <a:gd name="connsiteY1" fmla="*/ 0 h 2009273"/>
              <a:gd name="connsiteX2" fmla="*/ 1175130 w 1189730"/>
              <a:gd name="connsiteY2" fmla="*/ 2009273 h 2009273"/>
              <a:gd name="connsiteX3" fmla="*/ 1189730 w 1189730"/>
              <a:gd name="connsiteY3" fmla="*/ 2009273 h 2009273"/>
              <a:gd name="connsiteX4" fmla="*/ 1189730 w 1189730"/>
              <a:gd name="connsiteY4" fmla="*/ 1167416 h 2009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730" h="2009273">
                <a:moveTo>
                  <a:pt x="506972" y="0"/>
                </a:moveTo>
                <a:lnTo>
                  <a:pt x="0" y="0"/>
                </a:lnTo>
                <a:lnTo>
                  <a:pt x="1175130" y="2009273"/>
                </a:lnTo>
                <a:lnTo>
                  <a:pt x="1189730" y="2009273"/>
                </a:lnTo>
                <a:lnTo>
                  <a:pt x="1189730" y="1167416"/>
                </a:lnTo>
                <a:close/>
              </a:path>
            </a:pathLst>
          </a:custGeom>
          <a:solidFill>
            <a:schemeClr val="accent6">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18" name="Freeform 17">
            <a:extLst>
              <a:ext uri="{FF2B5EF4-FFF2-40B4-BE49-F238E27FC236}">
                <a16:creationId xmlns:a16="http://schemas.microsoft.com/office/drawing/2014/main" id="{8303E23E-ECBB-7D47-A814-01D5D23DABC8}"/>
              </a:ext>
            </a:extLst>
          </p:cNvPr>
          <p:cNvSpPr/>
          <p:nvPr userDrawn="1"/>
        </p:nvSpPr>
        <p:spPr>
          <a:xfrm>
            <a:off x="10933812" y="4693691"/>
            <a:ext cx="1276131" cy="2181980"/>
          </a:xfrm>
          <a:custGeom>
            <a:avLst/>
            <a:gdLst>
              <a:gd name="connsiteX0" fmla="*/ 957098 w 957098"/>
              <a:gd name="connsiteY0" fmla="*/ 0 h 1636485"/>
              <a:gd name="connsiteX1" fmla="*/ 957098 w 957098"/>
              <a:gd name="connsiteY1" fmla="*/ 1636485 h 1636485"/>
              <a:gd name="connsiteX2" fmla="*/ 0 w 957098"/>
              <a:gd name="connsiteY2" fmla="*/ 1636485 h 1636485"/>
            </a:gdLst>
            <a:ahLst/>
            <a:cxnLst>
              <a:cxn ang="0">
                <a:pos x="connsiteX0" y="connsiteY0"/>
              </a:cxn>
              <a:cxn ang="0">
                <a:pos x="connsiteX1" y="connsiteY1"/>
              </a:cxn>
              <a:cxn ang="0">
                <a:pos x="connsiteX2" y="connsiteY2"/>
              </a:cxn>
            </a:cxnLst>
            <a:rect l="l" t="t" r="r" b="b"/>
            <a:pathLst>
              <a:path w="957098" h="1636485">
                <a:moveTo>
                  <a:pt x="957098" y="0"/>
                </a:moveTo>
                <a:lnTo>
                  <a:pt x="957098" y="1636485"/>
                </a:lnTo>
                <a:lnTo>
                  <a:pt x="0" y="1636485"/>
                </a:lnTo>
                <a:close/>
              </a:path>
            </a:pathLst>
          </a:custGeom>
          <a:gradFill>
            <a:gsLst>
              <a:gs pos="0">
                <a:schemeClr val="accent6"/>
              </a:gs>
              <a:gs pos="70000">
                <a:schemeClr val="bg1"/>
              </a:gs>
              <a:gs pos="100000">
                <a:schemeClr val="accent1"/>
              </a:gs>
            </a:gsLst>
            <a:lin ang="2700000" scaled="0"/>
          </a:gradFill>
          <a:ln>
            <a:noFill/>
          </a:ln>
          <a:effectLst>
            <a:outerShdw blurRad="63500" dist="63500" dir="2700000" algn="tl" rotWithShape="0">
              <a:schemeClr val="accent1">
                <a:lumMod val="5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19" name="Freeform 18">
            <a:extLst>
              <a:ext uri="{FF2B5EF4-FFF2-40B4-BE49-F238E27FC236}">
                <a16:creationId xmlns:a16="http://schemas.microsoft.com/office/drawing/2014/main" id="{AA2968CC-4A34-BF44-858D-FB2A2FDA8BD1}"/>
              </a:ext>
            </a:extLst>
          </p:cNvPr>
          <p:cNvSpPr/>
          <p:nvPr userDrawn="1"/>
        </p:nvSpPr>
        <p:spPr>
          <a:xfrm flipH="1">
            <a:off x="10707540" y="5884456"/>
            <a:ext cx="1178013" cy="991217"/>
          </a:xfrm>
          <a:custGeom>
            <a:avLst/>
            <a:gdLst>
              <a:gd name="connsiteX0" fmla="*/ 448728 w 883510"/>
              <a:gd name="connsiteY0" fmla="*/ 0 h 743413"/>
              <a:gd name="connsiteX1" fmla="*/ 0 w 883510"/>
              <a:gd name="connsiteY1" fmla="*/ 0 h 743413"/>
              <a:gd name="connsiteX2" fmla="*/ 434788 w 883510"/>
              <a:gd name="connsiteY2" fmla="*/ 743413 h 743413"/>
              <a:gd name="connsiteX3" fmla="*/ 883510 w 883510"/>
              <a:gd name="connsiteY3" fmla="*/ 743413 h 743413"/>
            </a:gdLst>
            <a:ahLst/>
            <a:cxnLst>
              <a:cxn ang="0">
                <a:pos x="connsiteX0" y="connsiteY0"/>
              </a:cxn>
              <a:cxn ang="0">
                <a:pos x="connsiteX1" y="connsiteY1"/>
              </a:cxn>
              <a:cxn ang="0">
                <a:pos x="connsiteX2" y="connsiteY2"/>
              </a:cxn>
              <a:cxn ang="0">
                <a:pos x="connsiteX3" y="connsiteY3"/>
              </a:cxn>
            </a:cxnLst>
            <a:rect l="l" t="t" r="r" b="b"/>
            <a:pathLst>
              <a:path w="883510" h="743413">
                <a:moveTo>
                  <a:pt x="448728" y="0"/>
                </a:moveTo>
                <a:lnTo>
                  <a:pt x="0" y="0"/>
                </a:lnTo>
                <a:lnTo>
                  <a:pt x="434788" y="743413"/>
                </a:lnTo>
                <a:lnTo>
                  <a:pt x="883510" y="743413"/>
                </a:lnTo>
                <a:close/>
              </a:path>
            </a:pathLst>
          </a:custGeom>
          <a:solidFill>
            <a:srgbClr val="6E2486">
              <a:alpha val="3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12" name="fl" descr="                              Dell - Internal Use - Confidential&#10;">
            <a:extLst>
              <a:ext uri="{FF2B5EF4-FFF2-40B4-BE49-F238E27FC236}">
                <a16:creationId xmlns:a16="http://schemas.microsoft.com/office/drawing/2014/main" id="{1288E438-9312-A746-8117-0554D2BC8C4B}"/>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
        <p:nvSpPr>
          <p:cNvPr id="14" name="TextBox 19">
            <a:extLst>
              <a:ext uri="{FF2B5EF4-FFF2-40B4-BE49-F238E27FC236}">
                <a16:creationId xmlns:a16="http://schemas.microsoft.com/office/drawing/2014/main" id="{94C9F10E-D435-0A42-AD86-3B9BF5D61B1C}"/>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1810637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scenario-bkg-ALT">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1E043E8-C692-CC42-BCF0-77A658D3F69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p:nvPr>
        </p:nvSpPr>
        <p:spPr>
          <a:xfrm>
            <a:off x="6876006" y="1146058"/>
            <a:ext cx="3750365" cy="1317521"/>
          </a:xfrm>
          <a:prstGeom prst="rect">
            <a:avLst/>
          </a:prstGeom>
        </p:spPr>
        <p:txBody>
          <a:bodyPr wrap="square" lIns="0" tIns="0" rIns="0" bIns="0">
            <a:noAutofit/>
          </a:bodyPr>
          <a:lstStyle>
            <a:lvl1pPr marL="0" marR="0" indent="0" algn="l" defTabSz="914354" rtl="0" eaLnBrk="1" fontAlgn="auto" latinLnBrk="0" hangingPunct="1">
              <a:lnSpc>
                <a:spcPct val="100000"/>
              </a:lnSpc>
              <a:spcBef>
                <a:spcPts val="0"/>
              </a:spcBef>
              <a:spcAft>
                <a:spcPts val="0"/>
              </a:spcAft>
              <a:buClrTx/>
              <a:buSzTx/>
              <a:buFontTx/>
              <a:buNone/>
              <a:tabLst/>
              <a:defRPr kumimoji="0" lang="en-US" sz="3200" b="0" i="0" u="none" strike="noStrike" kern="1200" cap="none" spc="0" normalizeH="0" baseline="0" noProof="0">
                <a:ln>
                  <a:noFill/>
                </a:ln>
                <a:solidFill>
                  <a:srgbClr val="0076CE"/>
                </a:solidFill>
                <a:effectLst/>
                <a:uLnTx/>
                <a:uFillTx/>
                <a:latin typeface="Arial"/>
              </a:defRPr>
            </a:lvl1p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3733" b="1" i="0" u="none" strike="noStrike" kern="1200" cap="none" spc="0" normalizeH="0" baseline="0" noProof="0">
              <a:ln>
                <a:noFill/>
              </a:ln>
              <a:solidFill>
                <a:srgbClr val="0076CE"/>
              </a:solidFill>
              <a:effectLst/>
              <a:uLnTx/>
              <a:uFillTx/>
              <a:latin typeface="Arial"/>
              <a:ea typeface="+mn-ea"/>
              <a:cs typeface="+mn-cs"/>
            </a:endParaRPr>
          </a:p>
        </p:txBody>
      </p:sp>
      <p:sp>
        <p:nvSpPr>
          <p:cNvPr id="9" name="TextBox 8" hidden="1">
            <a:extLst>
              <a:ext uri="{FF2B5EF4-FFF2-40B4-BE49-F238E27FC236}">
                <a16:creationId xmlns:a16="http://schemas.microsoft.com/office/drawing/2014/main" id="{74D1E5C3-46EF-2840-AC34-D6B9A3096937}"/>
              </a:ext>
            </a:extLst>
          </p:cNvPr>
          <p:cNvSpPr txBox="1"/>
          <p:nvPr userDrawn="1"/>
        </p:nvSpPr>
        <p:spPr>
          <a:xfrm>
            <a:off x="6876005" y="792450"/>
            <a:ext cx="3657600" cy="820737"/>
          </a:xfrm>
          <a:prstGeom prst="rect">
            <a:avLst/>
          </a:prstGeom>
          <a:noFill/>
        </p:spPr>
        <p:txBody>
          <a:bodyPr wrap="none" lIns="0" tIns="0" rIns="0" bIns="0" rtlCol="0">
            <a:no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a:ln>
                  <a:noFill/>
                </a:ln>
                <a:solidFill>
                  <a:srgbClr val="0076CE"/>
                </a:solidFill>
                <a:effectLst/>
                <a:uLnTx/>
                <a:uFillTx/>
                <a:latin typeface="Arial"/>
                <a:ea typeface="+mn-ea"/>
                <a:cs typeface="+mn-cs"/>
              </a:rPr>
              <a:t>Optimize data </a:t>
            </a:r>
            <a:br>
              <a:rPr kumimoji="0" lang="en-US" sz="2667" b="1" i="0" u="none" strike="noStrike" kern="1200" cap="none" spc="0" normalizeH="0" baseline="0" noProof="0">
                <a:ln>
                  <a:noFill/>
                </a:ln>
                <a:solidFill>
                  <a:srgbClr val="0076CE"/>
                </a:solidFill>
                <a:effectLst/>
                <a:uLnTx/>
                <a:uFillTx/>
                <a:latin typeface="Arial"/>
                <a:ea typeface="+mn-ea"/>
                <a:cs typeface="+mn-cs"/>
              </a:rPr>
            </a:br>
            <a:r>
              <a:rPr kumimoji="0" lang="en-US" sz="2667" b="1" i="0" u="none" strike="noStrike" kern="1200" cap="none" spc="0" normalizeH="0" baseline="0" noProof="0">
                <a:ln>
                  <a:noFill/>
                </a:ln>
                <a:solidFill>
                  <a:srgbClr val="0076CE"/>
                </a:solidFill>
                <a:effectLst/>
                <a:uLnTx/>
                <a:uFillTx/>
                <a:latin typeface="Arial"/>
                <a:ea typeface="+mn-ea"/>
                <a:cs typeface="+mn-cs"/>
              </a:rPr>
              <a:t>at the edge.</a:t>
            </a:r>
          </a:p>
        </p:txBody>
      </p:sp>
      <p:sp>
        <p:nvSpPr>
          <p:cNvPr id="7" name="Freeform 6">
            <a:extLst>
              <a:ext uri="{FF2B5EF4-FFF2-40B4-BE49-F238E27FC236}">
                <a16:creationId xmlns:a16="http://schemas.microsoft.com/office/drawing/2014/main" id="{A3DFB615-BD4B-574B-83C6-E47CEE1C250A}"/>
              </a:ext>
            </a:extLst>
          </p:cNvPr>
          <p:cNvSpPr/>
          <p:nvPr userDrawn="1"/>
        </p:nvSpPr>
        <p:spPr>
          <a:xfrm>
            <a:off x="10933812" y="4693691"/>
            <a:ext cx="1276131" cy="2181980"/>
          </a:xfrm>
          <a:custGeom>
            <a:avLst/>
            <a:gdLst>
              <a:gd name="connsiteX0" fmla="*/ 957098 w 957098"/>
              <a:gd name="connsiteY0" fmla="*/ 0 h 1636485"/>
              <a:gd name="connsiteX1" fmla="*/ 957098 w 957098"/>
              <a:gd name="connsiteY1" fmla="*/ 1636485 h 1636485"/>
              <a:gd name="connsiteX2" fmla="*/ 0 w 957098"/>
              <a:gd name="connsiteY2" fmla="*/ 1636485 h 1636485"/>
            </a:gdLst>
            <a:ahLst/>
            <a:cxnLst>
              <a:cxn ang="0">
                <a:pos x="connsiteX0" y="connsiteY0"/>
              </a:cxn>
              <a:cxn ang="0">
                <a:pos x="connsiteX1" y="connsiteY1"/>
              </a:cxn>
              <a:cxn ang="0">
                <a:pos x="connsiteX2" y="connsiteY2"/>
              </a:cxn>
            </a:cxnLst>
            <a:rect l="l" t="t" r="r" b="b"/>
            <a:pathLst>
              <a:path w="957098" h="1636485">
                <a:moveTo>
                  <a:pt x="957098" y="0"/>
                </a:moveTo>
                <a:lnTo>
                  <a:pt x="957098" y="1636485"/>
                </a:lnTo>
                <a:lnTo>
                  <a:pt x="0" y="1636485"/>
                </a:lnTo>
                <a:close/>
              </a:path>
            </a:pathLst>
          </a:custGeom>
          <a:gradFill>
            <a:gsLst>
              <a:gs pos="0">
                <a:schemeClr val="accent6"/>
              </a:gs>
              <a:gs pos="70000">
                <a:schemeClr val="bg1"/>
              </a:gs>
              <a:gs pos="100000">
                <a:schemeClr val="accent1"/>
              </a:gs>
            </a:gsLst>
            <a:lin ang="2700000" scaled="0"/>
          </a:gradFill>
          <a:ln>
            <a:noFill/>
          </a:ln>
          <a:effectLst>
            <a:outerShdw blurRad="63500" dist="63500" dir="2700000" algn="tl" rotWithShape="0">
              <a:schemeClr val="accent1">
                <a:lumMod val="5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8" name="Freeform 7">
            <a:extLst>
              <a:ext uri="{FF2B5EF4-FFF2-40B4-BE49-F238E27FC236}">
                <a16:creationId xmlns:a16="http://schemas.microsoft.com/office/drawing/2014/main" id="{F0F97A63-2D28-3344-ACF2-3640BFD57E43}"/>
              </a:ext>
            </a:extLst>
          </p:cNvPr>
          <p:cNvSpPr/>
          <p:nvPr userDrawn="1"/>
        </p:nvSpPr>
        <p:spPr>
          <a:xfrm flipH="1">
            <a:off x="10707540" y="5884456"/>
            <a:ext cx="1178013" cy="991217"/>
          </a:xfrm>
          <a:custGeom>
            <a:avLst/>
            <a:gdLst>
              <a:gd name="connsiteX0" fmla="*/ 448728 w 883510"/>
              <a:gd name="connsiteY0" fmla="*/ 0 h 743413"/>
              <a:gd name="connsiteX1" fmla="*/ 0 w 883510"/>
              <a:gd name="connsiteY1" fmla="*/ 0 h 743413"/>
              <a:gd name="connsiteX2" fmla="*/ 434788 w 883510"/>
              <a:gd name="connsiteY2" fmla="*/ 743413 h 743413"/>
              <a:gd name="connsiteX3" fmla="*/ 883510 w 883510"/>
              <a:gd name="connsiteY3" fmla="*/ 743413 h 743413"/>
            </a:gdLst>
            <a:ahLst/>
            <a:cxnLst>
              <a:cxn ang="0">
                <a:pos x="connsiteX0" y="connsiteY0"/>
              </a:cxn>
              <a:cxn ang="0">
                <a:pos x="connsiteX1" y="connsiteY1"/>
              </a:cxn>
              <a:cxn ang="0">
                <a:pos x="connsiteX2" y="connsiteY2"/>
              </a:cxn>
              <a:cxn ang="0">
                <a:pos x="connsiteX3" y="connsiteY3"/>
              </a:cxn>
            </a:cxnLst>
            <a:rect l="l" t="t" r="r" b="b"/>
            <a:pathLst>
              <a:path w="883510" h="743413">
                <a:moveTo>
                  <a:pt x="448728" y="0"/>
                </a:moveTo>
                <a:lnTo>
                  <a:pt x="0" y="0"/>
                </a:lnTo>
                <a:lnTo>
                  <a:pt x="434788" y="743413"/>
                </a:lnTo>
                <a:lnTo>
                  <a:pt x="883510" y="743413"/>
                </a:lnTo>
                <a:close/>
              </a:path>
            </a:pathLst>
          </a:custGeom>
          <a:solidFill>
            <a:srgbClr val="6E2486">
              <a:alpha val="3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10" name="fl" descr="                              Dell - Internal Use - Confidential&#10;">
            <a:extLst>
              <a:ext uri="{FF2B5EF4-FFF2-40B4-BE49-F238E27FC236}">
                <a16:creationId xmlns:a16="http://schemas.microsoft.com/office/drawing/2014/main" id="{BEED0363-ADF6-884F-977A-B46E37C0BF76}"/>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
        <p:nvSpPr>
          <p:cNvPr id="11" name="TextBox 19">
            <a:extLst>
              <a:ext uri="{FF2B5EF4-FFF2-40B4-BE49-F238E27FC236}">
                <a16:creationId xmlns:a16="http://schemas.microsoft.com/office/drawing/2014/main" id="{AFD6A09F-8294-4F4F-AE9D-7BFED582FE32}"/>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406481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Next Steps">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D7C267E-CC29-7046-8B15-940741D1D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0690DEB2-E696-EE4F-B5F6-E010FCBC76A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435740" y="3920197"/>
            <a:ext cx="1756261" cy="2927648"/>
          </a:xfrm>
          <a:custGeom>
            <a:avLst/>
            <a:gdLst>
              <a:gd name="connsiteX0" fmla="*/ 1317196 w 1317196"/>
              <a:gd name="connsiteY0" fmla="*/ 0 h 2195736"/>
              <a:gd name="connsiteX1" fmla="*/ 1317196 w 1317196"/>
              <a:gd name="connsiteY1" fmla="*/ 2195736 h 2195736"/>
              <a:gd name="connsiteX2" fmla="*/ 0 w 1317196"/>
              <a:gd name="connsiteY2" fmla="*/ 2195736 h 2195736"/>
            </a:gdLst>
            <a:ahLst/>
            <a:cxnLst>
              <a:cxn ang="0">
                <a:pos x="connsiteX0" y="connsiteY0"/>
              </a:cxn>
              <a:cxn ang="0">
                <a:pos x="connsiteX1" y="connsiteY1"/>
              </a:cxn>
              <a:cxn ang="0">
                <a:pos x="connsiteX2" y="connsiteY2"/>
              </a:cxn>
            </a:cxnLst>
            <a:rect l="l" t="t" r="r" b="b"/>
            <a:pathLst>
              <a:path w="1317196" h="2195736">
                <a:moveTo>
                  <a:pt x="1317196" y="0"/>
                </a:moveTo>
                <a:lnTo>
                  <a:pt x="1317196" y="2195736"/>
                </a:lnTo>
                <a:lnTo>
                  <a:pt x="0" y="2195736"/>
                </a:lnTo>
                <a:close/>
              </a:path>
            </a:pathLst>
          </a:custGeom>
        </p:spPr>
      </p:pic>
      <p:pic>
        <p:nvPicPr>
          <p:cNvPr id="13" name="Picture 12">
            <a:extLst>
              <a:ext uri="{FF2B5EF4-FFF2-40B4-BE49-F238E27FC236}">
                <a16:creationId xmlns:a16="http://schemas.microsoft.com/office/drawing/2014/main" id="{00FAE41A-4A20-5B43-BAC7-1F972909B13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 y="5"/>
            <a:ext cx="1163687" cy="1939839"/>
          </a:xfrm>
          <a:custGeom>
            <a:avLst/>
            <a:gdLst>
              <a:gd name="connsiteX0" fmla="*/ 0 w 872765"/>
              <a:gd name="connsiteY0" fmla="*/ 0 h 1454879"/>
              <a:gd name="connsiteX1" fmla="*/ 872765 w 872765"/>
              <a:gd name="connsiteY1" fmla="*/ 0 h 1454879"/>
              <a:gd name="connsiteX2" fmla="*/ 0 w 872765"/>
              <a:gd name="connsiteY2" fmla="*/ 1454879 h 1454879"/>
            </a:gdLst>
            <a:ahLst/>
            <a:cxnLst>
              <a:cxn ang="0">
                <a:pos x="connsiteX0" y="connsiteY0"/>
              </a:cxn>
              <a:cxn ang="0">
                <a:pos x="connsiteX1" y="connsiteY1"/>
              </a:cxn>
              <a:cxn ang="0">
                <a:pos x="connsiteX2" y="connsiteY2"/>
              </a:cxn>
            </a:cxnLst>
            <a:rect l="l" t="t" r="r" b="b"/>
            <a:pathLst>
              <a:path w="872765" h="1454879">
                <a:moveTo>
                  <a:pt x="0" y="0"/>
                </a:moveTo>
                <a:lnTo>
                  <a:pt x="872765" y="0"/>
                </a:lnTo>
                <a:lnTo>
                  <a:pt x="0" y="1454879"/>
                </a:lnTo>
                <a:close/>
              </a:path>
            </a:pathLst>
          </a:custGeom>
        </p:spPr>
      </p:pic>
      <p:sp>
        <p:nvSpPr>
          <p:cNvPr id="43" name="Freeform 42">
            <a:extLst>
              <a:ext uri="{FF2B5EF4-FFF2-40B4-BE49-F238E27FC236}">
                <a16:creationId xmlns:a16="http://schemas.microsoft.com/office/drawing/2014/main" id="{E0B37C8F-6457-6749-B428-45F03EF9482A}"/>
              </a:ext>
            </a:extLst>
          </p:cNvPr>
          <p:cNvSpPr/>
          <p:nvPr userDrawn="1"/>
        </p:nvSpPr>
        <p:spPr>
          <a:xfrm flipH="1">
            <a:off x="0" y="414741"/>
            <a:ext cx="1210067" cy="2069008"/>
          </a:xfrm>
          <a:custGeom>
            <a:avLst/>
            <a:gdLst>
              <a:gd name="connsiteX0" fmla="*/ 359931 w 907550"/>
              <a:gd name="connsiteY0" fmla="*/ 0 h 1551756"/>
              <a:gd name="connsiteX1" fmla="*/ 0 w 907550"/>
              <a:gd name="connsiteY1" fmla="*/ 0 h 1551756"/>
              <a:gd name="connsiteX2" fmla="*/ 907550 w 907550"/>
              <a:gd name="connsiteY2" fmla="*/ 1551756 h 1551756"/>
              <a:gd name="connsiteX3" fmla="*/ 907550 w 907550"/>
              <a:gd name="connsiteY3" fmla="*/ 936348 h 1551756"/>
            </a:gdLst>
            <a:ahLst/>
            <a:cxnLst>
              <a:cxn ang="0">
                <a:pos x="connsiteX0" y="connsiteY0"/>
              </a:cxn>
              <a:cxn ang="0">
                <a:pos x="connsiteX1" y="connsiteY1"/>
              </a:cxn>
              <a:cxn ang="0">
                <a:pos x="connsiteX2" y="connsiteY2"/>
              </a:cxn>
              <a:cxn ang="0">
                <a:pos x="connsiteX3" y="connsiteY3"/>
              </a:cxn>
            </a:cxnLst>
            <a:rect l="l" t="t" r="r" b="b"/>
            <a:pathLst>
              <a:path w="907550" h="1551756">
                <a:moveTo>
                  <a:pt x="359931" y="0"/>
                </a:moveTo>
                <a:lnTo>
                  <a:pt x="0" y="0"/>
                </a:lnTo>
                <a:lnTo>
                  <a:pt x="907550" y="1551756"/>
                </a:lnTo>
                <a:lnTo>
                  <a:pt x="907550" y="936348"/>
                </a:lnTo>
                <a:close/>
              </a:path>
            </a:pathLst>
          </a:custGeom>
          <a:solidFill>
            <a:schemeClr val="bg1">
              <a:alpha val="78120"/>
            </a:schemeClr>
          </a:solidFill>
          <a:ln>
            <a:noFill/>
          </a:ln>
          <a:effectLst>
            <a:outerShdw blurRad="50800" dist="38100" dir="2700000" algn="tl" rotWithShape="0">
              <a:prstClr val="black">
                <a:alpha val="17571"/>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44" name="Freeform 43">
            <a:extLst>
              <a:ext uri="{FF2B5EF4-FFF2-40B4-BE49-F238E27FC236}">
                <a16:creationId xmlns:a16="http://schemas.microsoft.com/office/drawing/2014/main" id="{A22B2A3A-570F-744C-B62B-4751F48DA1BE}"/>
              </a:ext>
            </a:extLst>
          </p:cNvPr>
          <p:cNvSpPr/>
          <p:nvPr userDrawn="1"/>
        </p:nvSpPr>
        <p:spPr>
          <a:xfrm flipH="1">
            <a:off x="10347590" y="4607283"/>
            <a:ext cx="1844412" cy="2240563"/>
          </a:xfrm>
          <a:custGeom>
            <a:avLst/>
            <a:gdLst>
              <a:gd name="connsiteX0" fmla="*/ 400523 w 1383309"/>
              <a:gd name="connsiteY0" fmla="*/ 0 h 1680422"/>
              <a:gd name="connsiteX1" fmla="*/ 0 w 1383309"/>
              <a:gd name="connsiteY1" fmla="*/ 0 h 1680422"/>
              <a:gd name="connsiteX2" fmla="*/ 0 w 1383309"/>
              <a:gd name="connsiteY2" fmla="*/ 82423 h 1680422"/>
              <a:gd name="connsiteX3" fmla="*/ 934596 w 1383309"/>
              <a:gd name="connsiteY3" fmla="*/ 1680422 h 1680422"/>
              <a:gd name="connsiteX4" fmla="*/ 1383309 w 1383309"/>
              <a:gd name="connsiteY4" fmla="*/ 1680422 h 16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309" h="1680422">
                <a:moveTo>
                  <a:pt x="400523" y="0"/>
                </a:moveTo>
                <a:lnTo>
                  <a:pt x="0" y="0"/>
                </a:lnTo>
                <a:lnTo>
                  <a:pt x="0" y="82423"/>
                </a:lnTo>
                <a:lnTo>
                  <a:pt x="934596" y="1680422"/>
                </a:lnTo>
                <a:lnTo>
                  <a:pt x="1383309" y="1680422"/>
                </a:lnTo>
                <a:close/>
              </a:path>
            </a:pathLst>
          </a:custGeom>
          <a:solidFill>
            <a:srgbClr val="6E2486">
              <a:alpha val="3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endParaRPr lang="en-US" sz="1333">
              <a:solidFill>
                <a:schemeClr val="tx2"/>
              </a:solidFill>
              <a:latin typeface="Arial" panose="020B0604020202020204" pitchFamily="34" charset="0"/>
            </a:endParaRPr>
          </a:p>
        </p:txBody>
      </p:sp>
      <p:sp>
        <p:nvSpPr>
          <p:cNvPr id="17" name="Title 1">
            <a:extLst>
              <a:ext uri="{FF2B5EF4-FFF2-40B4-BE49-F238E27FC236}">
                <a16:creationId xmlns:a16="http://schemas.microsoft.com/office/drawing/2014/main" id="{8F46AA2A-162A-4B46-8216-8AB155277F56}"/>
              </a:ext>
            </a:extLst>
          </p:cNvPr>
          <p:cNvSpPr>
            <a:spLocks noGrp="1"/>
          </p:cNvSpPr>
          <p:nvPr>
            <p:ph type="title"/>
          </p:nvPr>
        </p:nvSpPr>
        <p:spPr>
          <a:xfrm>
            <a:off x="984061" y="1234833"/>
            <a:ext cx="10739852" cy="517064"/>
          </a:xfrm>
          <a:prstGeom prst="rect">
            <a:avLst/>
          </a:prstGeom>
        </p:spPr>
        <p:txBody>
          <a:bodyPr/>
          <a:lstStyle>
            <a:lvl1pPr>
              <a:defRPr sz="3733">
                <a:solidFill>
                  <a:schemeClr val="bg1"/>
                </a:solidFill>
              </a:defRPr>
            </a:lvl1pPr>
          </a:lstStyle>
          <a:p>
            <a:endParaRPr lang="en-US"/>
          </a:p>
        </p:txBody>
      </p:sp>
      <p:sp>
        <p:nvSpPr>
          <p:cNvPr id="9" name="TextBox 8" hidden="1">
            <a:extLst>
              <a:ext uri="{FF2B5EF4-FFF2-40B4-BE49-F238E27FC236}">
                <a16:creationId xmlns:a16="http://schemas.microsoft.com/office/drawing/2014/main" id="{74D1E5C3-46EF-2840-AC34-D6B9A3096937}"/>
              </a:ext>
            </a:extLst>
          </p:cNvPr>
          <p:cNvSpPr txBox="1"/>
          <p:nvPr userDrawn="1"/>
        </p:nvSpPr>
        <p:spPr>
          <a:xfrm>
            <a:off x="6876005" y="792450"/>
            <a:ext cx="3657600" cy="820737"/>
          </a:xfrm>
          <a:prstGeom prst="rect">
            <a:avLst/>
          </a:prstGeom>
          <a:noFill/>
        </p:spPr>
        <p:txBody>
          <a:bodyPr wrap="none" lIns="0" tIns="0" rIns="0" bIns="0" rtlCol="0">
            <a:no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a:ln>
                  <a:noFill/>
                </a:ln>
                <a:solidFill>
                  <a:srgbClr val="0076CE"/>
                </a:solidFill>
                <a:effectLst/>
                <a:uLnTx/>
                <a:uFillTx/>
                <a:latin typeface="Arial"/>
                <a:ea typeface="+mn-ea"/>
                <a:cs typeface="+mn-cs"/>
              </a:rPr>
              <a:t>Optimize data </a:t>
            </a:r>
            <a:br>
              <a:rPr kumimoji="0" lang="en-US" sz="2667" b="1" i="0" u="none" strike="noStrike" kern="1200" cap="none" spc="0" normalizeH="0" baseline="0" noProof="0">
                <a:ln>
                  <a:noFill/>
                </a:ln>
                <a:solidFill>
                  <a:srgbClr val="0076CE"/>
                </a:solidFill>
                <a:effectLst/>
                <a:uLnTx/>
                <a:uFillTx/>
                <a:latin typeface="Arial"/>
                <a:ea typeface="+mn-ea"/>
                <a:cs typeface="+mn-cs"/>
              </a:rPr>
            </a:br>
            <a:r>
              <a:rPr kumimoji="0" lang="en-US" sz="2667" b="1" i="0" u="none" strike="noStrike" kern="1200" cap="none" spc="0" normalizeH="0" baseline="0" noProof="0">
                <a:ln>
                  <a:noFill/>
                </a:ln>
                <a:solidFill>
                  <a:srgbClr val="0076CE"/>
                </a:solidFill>
                <a:effectLst/>
                <a:uLnTx/>
                <a:uFillTx/>
                <a:latin typeface="Arial"/>
                <a:ea typeface="+mn-ea"/>
                <a:cs typeface="+mn-cs"/>
              </a:rPr>
              <a:t>at the edge.</a:t>
            </a:r>
          </a:p>
        </p:txBody>
      </p:sp>
      <p:sp>
        <p:nvSpPr>
          <p:cNvPr id="14" name="fl" descr="                              Dell - Internal Use - Confidential&#10;">
            <a:extLst>
              <a:ext uri="{FF2B5EF4-FFF2-40B4-BE49-F238E27FC236}">
                <a16:creationId xmlns:a16="http://schemas.microsoft.com/office/drawing/2014/main" id="{DD239A4E-ACAC-3448-B735-41C6C2BA46D4}"/>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
        <p:nvSpPr>
          <p:cNvPr id="15" name="TextBox 19">
            <a:extLst>
              <a:ext uri="{FF2B5EF4-FFF2-40B4-BE49-F238E27FC236}">
                <a16:creationId xmlns:a16="http://schemas.microsoft.com/office/drawing/2014/main" id="{837E2396-8822-C840-A860-DFF4574D9A90}"/>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3882776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Divider">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81000" y="2431804"/>
            <a:ext cx="10515600" cy="1994392"/>
          </a:xfrm>
          <a:prstGeom prst="rect">
            <a:avLst/>
          </a:prstGeom>
        </p:spPr>
        <p:txBody>
          <a:bodyPr lIns="0" tIns="0" rIns="0" bIns="0" anchor="ctr" anchorCtr="0">
            <a:spAutoFit/>
          </a:bodyPr>
          <a:lstStyle>
            <a:lvl1pPr>
              <a:defRPr sz="7200">
                <a:solidFill>
                  <a:schemeClr val="tx2"/>
                </a:solidFill>
                <a:effectLst/>
                <a:latin typeface="Arial" panose="020B0604020202020204" pitchFamily="34" charset="0"/>
              </a:defRPr>
            </a:lvl1pPr>
          </a:lstStyle>
          <a:p>
            <a:r>
              <a:rPr lang="en-US"/>
              <a:t>Click to edit Master title style</a:t>
            </a: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186871678"/>
      </p:ext>
    </p:extLst>
  </p:cSld>
  <p:clrMapOvr>
    <a:masterClrMapping/>
  </p:clrMapOvr>
  <p:extLst>
    <p:ext uri="{DCECCB84-F9BA-43D5-87BE-67443E8EF086}">
      <p15:sldGuideLst xmlns:p15="http://schemas.microsoft.com/office/powerpoint/2012/main">
        <p15:guide id="1" orient="horz" pos="252">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Side title layout">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2" name="Freeform 11">
            <a:extLst>
              <a:ext uri="{FF2B5EF4-FFF2-40B4-BE49-F238E27FC236}">
                <a16:creationId xmlns:a16="http://schemas.microsoft.com/office/drawing/2014/main" id="{E6B94910-F585-A543-866C-05042AA67CD0}"/>
              </a:ext>
            </a:extLst>
          </p:cNvPr>
          <p:cNvSpPr/>
          <p:nvPr userDrawn="1"/>
        </p:nvSpPr>
        <p:spPr>
          <a:xfrm>
            <a:off x="1" y="1803187"/>
            <a:ext cx="4427500" cy="5054813"/>
          </a:xfrm>
          <a:custGeom>
            <a:avLst/>
            <a:gdLst>
              <a:gd name="connsiteX0" fmla="*/ 539606 w 3320625"/>
              <a:gd name="connsiteY0" fmla="*/ 0 h 3791110"/>
              <a:gd name="connsiteX1" fmla="*/ 3320625 w 3320625"/>
              <a:gd name="connsiteY1" fmla="*/ 0 h 3791110"/>
              <a:gd name="connsiteX2" fmla="*/ 1103395 w 3320625"/>
              <a:gd name="connsiteY2" fmla="*/ 3791110 h 3791110"/>
              <a:gd name="connsiteX3" fmla="*/ 0 w 3320625"/>
              <a:gd name="connsiteY3" fmla="*/ 3791110 h 3791110"/>
              <a:gd name="connsiteX4" fmla="*/ 0 w 3320625"/>
              <a:gd name="connsiteY4" fmla="*/ 922640 h 3791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0625" h="3791110">
                <a:moveTo>
                  <a:pt x="539606" y="0"/>
                </a:moveTo>
                <a:lnTo>
                  <a:pt x="3320625" y="0"/>
                </a:lnTo>
                <a:lnTo>
                  <a:pt x="1103395" y="3791110"/>
                </a:lnTo>
                <a:lnTo>
                  <a:pt x="0" y="3791110"/>
                </a:lnTo>
                <a:lnTo>
                  <a:pt x="0" y="922640"/>
                </a:lnTo>
                <a:close/>
              </a:path>
            </a:pathLst>
          </a:custGeom>
          <a:solidFill>
            <a:srgbClr val="6E2486">
              <a:alpha val="65000"/>
            </a:srgbClr>
          </a:solidFill>
          <a:ln>
            <a:noFill/>
          </a:ln>
          <a:effectLst>
            <a:outerShdw blurRad="63500" dist="63500" dir="2700000" algn="tl" rotWithShape="0">
              <a:schemeClr val="accent1">
                <a:lumMod val="5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3" name="Freeform 12">
            <a:extLst>
              <a:ext uri="{FF2B5EF4-FFF2-40B4-BE49-F238E27FC236}">
                <a16:creationId xmlns:a16="http://schemas.microsoft.com/office/drawing/2014/main" id="{363706DB-04F9-FD49-98DF-BC00D054201B}"/>
              </a:ext>
            </a:extLst>
          </p:cNvPr>
          <p:cNvSpPr/>
          <p:nvPr userDrawn="1"/>
        </p:nvSpPr>
        <p:spPr>
          <a:xfrm flipH="1">
            <a:off x="812637" y="2"/>
            <a:ext cx="1273300" cy="1268397"/>
          </a:xfrm>
          <a:custGeom>
            <a:avLst/>
            <a:gdLst>
              <a:gd name="connsiteX0" fmla="*/ 398613 w 954975"/>
              <a:gd name="connsiteY0" fmla="*/ 0 h 951298"/>
              <a:gd name="connsiteX1" fmla="*/ 0 w 954975"/>
              <a:gd name="connsiteY1" fmla="*/ 0 h 951298"/>
              <a:gd name="connsiteX2" fmla="*/ 556370 w 954975"/>
              <a:gd name="connsiteY2" fmla="*/ 951298 h 951298"/>
              <a:gd name="connsiteX3" fmla="*/ 954975 w 954975"/>
              <a:gd name="connsiteY3" fmla="*/ 951298 h 951298"/>
            </a:gdLst>
            <a:ahLst/>
            <a:cxnLst>
              <a:cxn ang="0">
                <a:pos x="connsiteX0" y="connsiteY0"/>
              </a:cxn>
              <a:cxn ang="0">
                <a:pos x="connsiteX1" y="connsiteY1"/>
              </a:cxn>
              <a:cxn ang="0">
                <a:pos x="connsiteX2" y="connsiteY2"/>
              </a:cxn>
              <a:cxn ang="0">
                <a:pos x="connsiteX3" y="connsiteY3"/>
              </a:cxn>
            </a:cxnLst>
            <a:rect l="l" t="t" r="r" b="b"/>
            <a:pathLst>
              <a:path w="954975" h="951298">
                <a:moveTo>
                  <a:pt x="398613" y="0"/>
                </a:moveTo>
                <a:lnTo>
                  <a:pt x="0" y="0"/>
                </a:lnTo>
                <a:lnTo>
                  <a:pt x="556370" y="951298"/>
                </a:lnTo>
                <a:lnTo>
                  <a:pt x="954975" y="951298"/>
                </a:lnTo>
                <a:close/>
              </a:path>
            </a:pathLst>
          </a:custGeom>
          <a:solidFill>
            <a:schemeClr val="accent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7" name="Rectangle 16">
            <a:extLst>
              <a:ext uri="{FF2B5EF4-FFF2-40B4-BE49-F238E27FC236}">
                <a16:creationId xmlns:a16="http://schemas.microsoft.com/office/drawing/2014/main" id="{2F927903-502E-6848-B9A6-11191C06128E}"/>
              </a:ext>
            </a:extLst>
          </p:cNvPr>
          <p:cNvSpPr/>
          <p:nvPr userDrawn="1"/>
        </p:nvSpPr>
        <p:spPr>
          <a:xfrm>
            <a:off x="0" y="2015247"/>
            <a:ext cx="4572000" cy="2438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8" name="Title 1">
            <a:extLst>
              <a:ext uri="{FF2B5EF4-FFF2-40B4-BE49-F238E27FC236}">
                <a16:creationId xmlns:a16="http://schemas.microsoft.com/office/drawing/2014/main" id="{29433B48-D6F4-D942-88DF-18934B6D1164}"/>
              </a:ext>
            </a:extLst>
          </p:cNvPr>
          <p:cNvSpPr>
            <a:spLocks noGrp="1"/>
          </p:cNvSpPr>
          <p:nvPr>
            <p:ph type="title"/>
          </p:nvPr>
        </p:nvSpPr>
        <p:spPr>
          <a:xfrm>
            <a:off x="381000" y="2284059"/>
            <a:ext cx="3693288" cy="1780976"/>
          </a:xfrm>
          <a:prstGeom prst="rect">
            <a:avLst/>
          </a:prstGeom>
        </p:spPr>
        <p:txBody>
          <a:bodyPr wrap="square" lIns="0" tIns="0" rIns="0" bIns="0" anchor="ctr" anchorCtr="0">
            <a:noAutofit/>
          </a:bodyPr>
          <a:lstStyle>
            <a:lvl1pPr>
              <a:defRPr sz="3733">
                <a:solidFill>
                  <a:schemeClr val="tx1"/>
                </a:solidFill>
                <a:latin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868178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itle on blue gradient bkgd">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tx2"/>
                </a:solidFill>
                <a:latin typeface="Arial" panose="020B0604020202020204" pitchFamily="34" charset="0"/>
              </a:defRPr>
            </a:lvl1pPr>
          </a:lstStyle>
          <a:p>
            <a:r>
              <a:rPr lang="en-US"/>
              <a:t>Click to edit Master title style</a:t>
            </a: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Subtitle 2">
            <a:extLst>
              <a:ext uri="{FF2B5EF4-FFF2-40B4-BE49-F238E27FC236}">
                <a16:creationId xmlns:a16="http://schemas.microsoft.com/office/drawing/2014/main" id="{DD5F3243-655D-864A-84BB-5E9F66891140}"/>
              </a:ext>
            </a:extLst>
          </p:cNvPr>
          <p:cNvSpPr>
            <a:spLocks noGrp="1"/>
          </p:cNvSpPr>
          <p:nvPr>
            <p:ph type="subTitle" idx="1"/>
          </p:nvPr>
        </p:nvSpPr>
        <p:spPr>
          <a:xfrm>
            <a:off x="381000" y="855741"/>
            <a:ext cx="11430000" cy="287259"/>
          </a:xfrm>
          <a:prstGeom prst="rect">
            <a:avLst/>
          </a:prstGeom>
        </p:spPr>
        <p:txBody>
          <a:bodyPr wrap="square" lIns="0" tIns="0" rIns="0" bIns="0">
            <a:spAutoFit/>
          </a:bodyPr>
          <a:lstStyle>
            <a:lvl1pPr marL="0" indent="0" algn="l">
              <a:lnSpc>
                <a:spcPct val="100000"/>
              </a:lnSpc>
              <a:spcBef>
                <a:spcPts val="0"/>
              </a:spcBef>
              <a:buNone/>
              <a:defRPr sz="1867">
                <a:solidFill>
                  <a:schemeClr val="accent6">
                    <a:lumMod val="40000"/>
                    <a:lumOff val="6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861915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9" name="Content Placeholder 9"/>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Content Placeholder 9">
            <a:extLst>
              <a:ext uri="{FF2B5EF4-FFF2-40B4-BE49-F238E27FC236}">
                <a16:creationId xmlns:a16="http://schemas.microsoft.com/office/drawing/2014/main" id="{3C9CA1AB-E8E8-4338-8BB5-4C9F95D3899A}"/>
              </a:ext>
            </a:extLst>
          </p:cNvPr>
          <p:cNvSpPr>
            <a:spLocks noGrp="1"/>
          </p:cNvSpPr>
          <p:nvPr>
            <p:ph sz="quarter" idx="14"/>
          </p:nvPr>
        </p:nvSpPr>
        <p:spPr>
          <a:xfrm>
            <a:off x="4332836"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Content Placeholder 9">
            <a:extLst>
              <a:ext uri="{FF2B5EF4-FFF2-40B4-BE49-F238E27FC236}">
                <a16:creationId xmlns:a16="http://schemas.microsoft.com/office/drawing/2014/main" id="{B6586213-13AB-4801-9939-C1924B01D7D1}"/>
              </a:ext>
            </a:extLst>
          </p:cNvPr>
          <p:cNvSpPr>
            <a:spLocks noGrp="1"/>
          </p:cNvSpPr>
          <p:nvPr>
            <p:ph sz="quarter" idx="15"/>
          </p:nvPr>
        </p:nvSpPr>
        <p:spPr>
          <a:xfrm>
            <a:off x="828423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9441350"/>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Work Background">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8BA2C9B-8762-3949-A07F-E3A7FCA0AD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tx2"/>
                </a:solidFill>
                <a:latin typeface="Arial" panose="020B0604020202020204" pitchFamily="34" charset="0"/>
              </a:defRPr>
            </a:lvl1pPr>
          </a:lstStyle>
          <a:p>
            <a:r>
              <a:rPr lang="en-US"/>
              <a:t>Click to edit Master title style</a:t>
            </a:r>
          </a:p>
        </p:txBody>
      </p:sp>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7" name="Subtitle 2">
            <a:extLst>
              <a:ext uri="{FF2B5EF4-FFF2-40B4-BE49-F238E27FC236}">
                <a16:creationId xmlns:a16="http://schemas.microsoft.com/office/drawing/2014/main" id="{0CC330C8-6057-2D45-87FD-866490CA7363}"/>
              </a:ext>
            </a:extLst>
          </p:cNvPr>
          <p:cNvSpPr>
            <a:spLocks noGrp="1"/>
          </p:cNvSpPr>
          <p:nvPr>
            <p:ph type="subTitle" idx="1"/>
          </p:nvPr>
        </p:nvSpPr>
        <p:spPr>
          <a:xfrm>
            <a:off x="381000" y="855741"/>
            <a:ext cx="11430000" cy="287259"/>
          </a:xfrm>
          <a:prstGeom prst="rect">
            <a:avLst/>
          </a:prstGeom>
        </p:spPr>
        <p:txBody>
          <a:bodyPr wrap="square" lIns="0" tIns="0" rIns="0" bIns="0">
            <a:spAutoFit/>
          </a:bodyPr>
          <a:lstStyle>
            <a:lvl1pPr marL="0" indent="0" algn="l">
              <a:lnSpc>
                <a:spcPct val="100000"/>
              </a:lnSpc>
              <a:spcBef>
                <a:spcPts val="0"/>
              </a:spcBef>
              <a:buNone/>
              <a:defRPr sz="1867">
                <a:solidFill>
                  <a:schemeClr val="accent6">
                    <a:lumMod val="40000"/>
                    <a:lumOff val="6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fl" descr="                              Dell - Internal Use - Confidential&#10;">
            <a:extLst>
              <a:ext uri="{FF2B5EF4-FFF2-40B4-BE49-F238E27FC236}">
                <a16:creationId xmlns:a16="http://schemas.microsoft.com/office/drawing/2014/main" id="{E283908C-1545-1E42-95FB-A955D8BE13D3}"/>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
        <p:nvSpPr>
          <p:cNvPr id="10" name="TextBox 19">
            <a:extLst>
              <a:ext uri="{FF2B5EF4-FFF2-40B4-BE49-F238E27FC236}">
                <a16:creationId xmlns:a16="http://schemas.microsoft.com/office/drawing/2014/main" id="{667EE886-971B-194F-A420-0942E480A9F1}"/>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218458165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ata Background">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1E043E8-C692-CC42-BCF0-77A658D3F69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tx2"/>
                </a:solidFill>
                <a:latin typeface="Arial" panose="020B0604020202020204" pitchFamily="34" charset="0"/>
              </a:defRPr>
            </a:lvl1pPr>
          </a:lstStyle>
          <a:p>
            <a:r>
              <a:rPr lang="en-US"/>
              <a:t>Click to edit Master title style</a:t>
            </a:r>
          </a:p>
        </p:txBody>
      </p:sp>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7" name="Subtitle 2">
            <a:extLst>
              <a:ext uri="{FF2B5EF4-FFF2-40B4-BE49-F238E27FC236}">
                <a16:creationId xmlns:a16="http://schemas.microsoft.com/office/drawing/2014/main" id="{0CC330C8-6057-2D45-87FD-866490CA7363}"/>
              </a:ext>
            </a:extLst>
          </p:cNvPr>
          <p:cNvSpPr>
            <a:spLocks noGrp="1"/>
          </p:cNvSpPr>
          <p:nvPr>
            <p:ph type="subTitle" idx="1"/>
          </p:nvPr>
        </p:nvSpPr>
        <p:spPr>
          <a:xfrm>
            <a:off x="381000" y="855741"/>
            <a:ext cx="11430000" cy="287259"/>
          </a:xfrm>
          <a:prstGeom prst="rect">
            <a:avLst/>
          </a:prstGeom>
        </p:spPr>
        <p:txBody>
          <a:bodyPr wrap="square" lIns="0" tIns="0" rIns="0" bIns="0">
            <a:spAutoFit/>
          </a:bodyPr>
          <a:lstStyle>
            <a:lvl1pPr marL="0" indent="0" algn="l">
              <a:lnSpc>
                <a:spcPct val="100000"/>
              </a:lnSpc>
              <a:spcBef>
                <a:spcPts val="0"/>
              </a:spcBef>
              <a:buNone/>
              <a:defRPr sz="1867">
                <a:solidFill>
                  <a:schemeClr val="accent6">
                    <a:lumMod val="40000"/>
                    <a:lumOff val="6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fl" descr="                              Dell - Internal Use - Confidential&#10;">
            <a:extLst>
              <a:ext uri="{FF2B5EF4-FFF2-40B4-BE49-F238E27FC236}">
                <a16:creationId xmlns:a16="http://schemas.microsoft.com/office/drawing/2014/main" id="{B07486CD-99C5-1C4F-8F6A-7F7437613122}"/>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
        <p:nvSpPr>
          <p:cNvPr id="9" name="TextBox 19">
            <a:extLst>
              <a:ext uri="{FF2B5EF4-FFF2-40B4-BE49-F238E27FC236}">
                <a16:creationId xmlns:a16="http://schemas.microsoft.com/office/drawing/2014/main" id="{0E669EB3-8AAA-D448-95A6-68B132FB0918}"/>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173015281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loud Background">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0DA521D-FBD2-024F-ADC6-C81E18C92AC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tx2"/>
                </a:solidFill>
                <a:latin typeface="Arial" panose="020B0604020202020204" pitchFamily="34" charset="0"/>
              </a:defRPr>
            </a:lvl1pPr>
          </a:lstStyle>
          <a:p>
            <a:r>
              <a:rPr lang="en-US"/>
              <a:t>Click to edit Master title style</a:t>
            </a:r>
          </a:p>
        </p:txBody>
      </p:sp>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7" name="Subtitle 2">
            <a:extLst>
              <a:ext uri="{FF2B5EF4-FFF2-40B4-BE49-F238E27FC236}">
                <a16:creationId xmlns:a16="http://schemas.microsoft.com/office/drawing/2014/main" id="{0CC330C8-6057-2D45-87FD-866490CA7363}"/>
              </a:ext>
            </a:extLst>
          </p:cNvPr>
          <p:cNvSpPr>
            <a:spLocks noGrp="1"/>
          </p:cNvSpPr>
          <p:nvPr>
            <p:ph type="subTitle" idx="1"/>
          </p:nvPr>
        </p:nvSpPr>
        <p:spPr>
          <a:xfrm>
            <a:off x="381000" y="855741"/>
            <a:ext cx="11430000" cy="287259"/>
          </a:xfrm>
          <a:prstGeom prst="rect">
            <a:avLst/>
          </a:prstGeom>
        </p:spPr>
        <p:txBody>
          <a:bodyPr wrap="square" lIns="0" tIns="0" rIns="0" bIns="0">
            <a:spAutoFit/>
          </a:bodyPr>
          <a:lstStyle>
            <a:lvl1pPr marL="0" indent="0" algn="l">
              <a:lnSpc>
                <a:spcPct val="100000"/>
              </a:lnSpc>
              <a:spcBef>
                <a:spcPts val="0"/>
              </a:spcBef>
              <a:buNone/>
              <a:defRPr sz="1867">
                <a:solidFill>
                  <a:schemeClr val="accent6">
                    <a:lumMod val="40000"/>
                    <a:lumOff val="6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fl" descr="                              Dell - Internal Use - Confidential&#10;">
            <a:extLst>
              <a:ext uri="{FF2B5EF4-FFF2-40B4-BE49-F238E27FC236}">
                <a16:creationId xmlns:a16="http://schemas.microsoft.com/office/drawing/2014/main" id="{C31FAF3F-A42E-B042-9EF0-2177CBE2C5B0}"/>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
        <p:nvSpPr>
          <p:cNvPr id="9" name="TextBox 19">
            <a:extLst>
              <a:ext uri="{FF2B5EF4-FFF2-40B4-BE49-F238E27FC236}">
                <a16:creationId xmlns:a16="http://schemas.microsoft.com/office/drawing/2014/main" id="{6037D80B-8DA7-7640-91E0-C4CCC14A329F}"/>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105452903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Security Background">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85D8A6-3B1D-E34D-B024-FEF8FE8B1A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tx2"/>
                </a:solidFill>
                <a:latin typeface="Arial" panose="020B0604020202020204" pitchFamily="34" charset="0"/>
              </a:defRPr>
            </a:lvl1pPr>
          </a:lstStyle>
          <a:p>
            <a:r>
              <a:rPr lang="en-US"/>
              <a:t>Click to edit Master title style</a:t>
            </a:r>
          </a:p>
        </p:txBody>
      </p:sp>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7" name="Subtitle 2">
            <a:extLst>
              <a:ext uri="{FF2B5EF4-FFF2-40B4-BE49-F238E27FC236}">
                <a16:creationId xmlns:a16="http://schemas.microsoft.com/office/drawing/2014/main" id="{0CC330C8-6057-2D45-87FD-866490CA7363}"/>
              </a:ext>
            </a:extLst>
          </p:cNvPr>
          <p:cNvSpPr>
            <a:spLocks noGrp="1"/>
          </p:cNvSpPr>
          <p:nvPr>
            <p:ph type="subTitle" idx="1"/>
          </p:nvPr>
        </p:nvSpPr>
        <p:spPr>
          <a:xfrm>
            <a:off x="381000" y="855741"/>
            <a:ext cx="11430000" cy="287259"/>
          </a:xfrm>
          <a:prstGeom prst="rect">
            <a:avLst/>
          </a:prstGeom>
        </p:spPr>
        <p:txBody>
          <a:bodyPr wrap="square" lIns="0" tIns="0" rIns="0" bIns="0">
            <a:spAutoFit/>
          </a:bodyPr>
          <a:lstStyle>
            <a:lvl1pPr marL="0" indent="0" algn="l">
              <a:lnSpc>
                <a:spcPct val="100000"/>
              </a:lnSpc>
              <a:spcBef>
                <a:spcPts val="0"/>
              </a:spcBef>
              <a:buNone/>
              <a:defRPr sz="1867">
                <a:solidFill>
                  <a:schemeClr val="accent6">
                    <a:lumMod val="40000"/>
                    <a:lumOff val="6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fl" descr="                              Dell - Internal Use - Confidential&#10;">
            <a:extLst>
              <a:ext uri="{FF2B5EF4-FFF2-40B4-BE49-F238E27FC236}">
                <a16:creationId xmlns:a16="http://schemas.microsoft.com/office/drawing/2014/main" id="{3A626674-5720-2F4A-8367-E6C388887931}"/>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
        <p:nvSpPr>
          <p:cNvPr id="9" name="TextBox 19">
            <a:extLst>
              <a:ext uri="{FF2B5EF4-FFF2-40B4-BE49-F238E27FC236}">
                <a16:creationId xmlns:a16="http://schemas.microsoft.com/office/drawing/2014/main" id="{B70EFAAC-79B3-AA41-AF17-483306D63BBC}"/>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78424899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End logo slide">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ED6EC7-6D3E-4027-A733-9B78EBA486D5}"/>
              </a:ext>
            </a:extLst>
          </p:cNvPr>
          <p:cNvPicPr>
            <a:picLocks noChangeAspect="1"/>
          </p:cNvPicPr>
          <p:nvPr userDrawn="1"/>
        </p:nvPicPr>
        <p:blipFill>
          <a:blip r:embed="rId2"/>
          <a:srcRect/>
          <a:stretch/>
        </p:blipFill>
        <p:spPr>
          <a:xfrm>
            <a:off x="2705722" y="3005739"/>
            <a:ext cx="6783175" cy="880308"/>
          </a:xfrm>
          <a:prstGeom prst="rect">
            <a:avLst/>
          </a:prstGeom>
        </p:spPr>
      </p:pic>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356167419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53034BE-E54D-7643-8790-7F5A9F0EABC0}"/>
              </a:ext>
            </a:extLst>
          </p:cNvPr>
          <p:cNvSpPr/>
          <p:nvPr userDrawn="1"/>
        </p:nvSpPr>
        <p:spPr>
          <a:xfrm>
            <a:off x="0" y="0"/>
            <a:ext cx="12192000" cy="68580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333" b="1">
                <a:solidFill>
                  <a:schemeClr val="tx2"/>
                </a:solidFill>
              </a:rPr>
              <a:t>ATTENTION</a:t>
            </a:r>
            <a:endParaRPr lang="en-US" sz="2667" b="1">
              <a:solidFill>
                <a:schemeClr val="tx2"/>
              </a:solidFill>
            </a:endParaRPr>
          </a:p>
          <a:p>
            <a:pPr algn="ctr"/>
            <a:r>
              <a:rPr lang="en-US" sz="2667">
                <a:solidFill>
                  <a:schemeClr val="tx2"/>
                </a:solidFill>
              </a:rPr>
              <a:t>Any slide after this is not part </a:t>
            </a:r>
            <a:br>
              <a:rPr lang="en-US" sz="2667">
                <a:solidFill>
                  <a:schemeClr val="tx2"/>
                </a:solidFill>
              </a:rPr>
            </a:br>
            <a:r>
              <a:rPr lang="en-US" sz="2667">
                <a:solidFill>
                  <a:schemeClr val="tx2"/>
                </a:solidFill>
              </a:rPr>
              <a:t>of the official template</a:t>
            </a:r>
          </a:p>
        </p:txBody>
      </p:sp>
    </p:spTree>
    <p:extLst>
      <p:ext uri="{BB962C8B-B14F-4D97-AF65-F5344CB8AC3E}">
        <p14:creationId xmlns:p14="http://schemas.microsoft.com/office/powerpoint/2010/main" val="325449075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Divider 2">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2431804"/>
            <a:ext cx="10515600" cy="1994392"/>
          </a:xfrm>
          <a:prstGeom prst="rect">
            <a:avLst/>
          </a:prstGeom>
        </p:spPr>
        <p:txBody>
          <a:bodyPr lIns="0" tIns="0" rIns="0" bIns="0" anchor="ctr" anchorCtr="0">
            <a:spAutoFit/>
          </a:bodyPr>
          <a:lstStyle>
            <a:lvl1pPr>
              <a:defRPr sz="7200">
                <a:solidFill>
                  <a:schemeClr val="tx2"/>
                </a:solidFill>
                <a:latin typeface="Arial" panose="020B0604020202020204" pitchFamily="34" charset="0"/>
              </a:defRPr>
            </a:lvl1pPr>
          </a:lstStyle>
          <a:p>
            <a:r>
              <a:rPr lang="en-US"/>
              <a:t>Click to edit Master title style</a:t>
            </a: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158820549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obj">
  <p:cSld name="1_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667" b="0" i="0">
                <a:solidFill>
                  <a:srgbClr val="808080"/>
                </a:solidFill>
                <a:latin typeface="Arial"/>
                <a:cs typeface="Arial"/>
              </a:defRPr>
            </a:lvl1pPr>
          </a:lstStyle>
          <a:p>
            <a:pPr marL="16933">
              <a:spcBef>
                <a:spcPts val="73"/>
              </a:spcBef>
            </a:pPr>
            <a:r>
              <a:rPr lang="en-US"/>
              <a:t>©</a:t>
            </a:r>
            <a:r>
              <a:rPr lang="en-US" spc="-13"/>
              <a:t> </a:t>
            </a:r>
            <a:r>
              <a:rPr lang="en-US" spc="-7"/>
              <a:t>Cop</a:t>
            </a:r>
            <a:r>
              <a:rPr lang="en-US"/>
              <a:t>yr</a:t>
            </a:r>
            <a:r>
              <a:rPr lang="en-US" spc="7"/>
              <a:t>i</a:t>
            </a:r>
            <a:r>
              <a:rPr lang="en-US" spc="-7"/>
              <a:t>gh</a:t>
            </a:r>
            <a:r>
              <a:rPr lang="en-US"/>
              <a:t>t</a:t>
            </a:r>
            <a:r>
              <a:rPr lang="en-US" spc="-40"/>
              <a:t> </a:t>
            </a:r>
            <a:r>
              <a:rPr lang="en-US" spc="-7"/>
              <a:t>202</a:t>
            </a:r>
            <a:r>
              <a:rPr lang="en-US"/>
              <a:t>1</a:t>
            </a:r>
            <a:r>
              <a:rPr lang="en-US" spc="-20"/>
              <a:t> </a:t>
            </a:r>
            <a:r>
              <a:rPr lang="en-US" spc="-7"/>
              <a:t>De</a:t>
            </a:r>
            <a:r>
              <a:rPr lang="en-US" spc="7"/>
              <a:t>l</a:t>
            </a:r>
            <a:r>
              <a:rPr lang="en-US"/>
              <a:t>l I</a:t>
            </a:r>
            <a:r>
              <a:rPr lang="en-US" spc="-7"/>
              <a:t>n</a:t>
            </a:r>
            <a:r>
              <a:rPr lang="en-US"/>
              <a:t>c.</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8/10/2026</a:t>
            </a:fld>
            <a:endParaRPr lang="en-US"/>
          </a:p>
        </p:txBody>
      </p:sp>
      <p:sp>
        <p:nvSpPr>
          <p:cNvPr id="4" name="Holder 4"/>
          <p:cNvSpPr>
            <a:spLocks noGrp="1"/>
          </p:cNvSpPr>
          <p:nvPr>
            <p:ph type="sldNum" sz="quarter" idx="7"/>
          </p:nvPr>
        </p:nvSpPr>
        <p:spPr/>
        <p:txBody>
          <a:bodyPr lIns="0" tIns="0" rIns="0" bIns="0"/>
          <a:lstStyle>
            <a:lvl1pPr>
              <a:defRPr sz="1067" b="0" i="0">
                <a:solidFill>
                  <a:srgbClr val="808080"/>
                </a:solidFill>
                <a:latin typeface="Arial"/>
                <a:cs typeface="Arial"/>
              </a:defRPr>
            </a:lvl1pPr>
          </a:lstStyle>
          <a:p>
            <a:pPr marL="50799">
              <a:spcBef>
                <a:spcPts val="33"/>
              </a:spcBef>
            </a:pPr>
            <a:fld id="{81D60167-4931-47E6-BA6A-407CBD079E47}" type="slidenum">
              <a:rPr lang="en-US" smtClean="0"/>
              <a:pPr marL="50799">
                <a:spcBef>
                  <a:spcPts val="33"/>
                </a:spcBef>
              </a:pPr>
              <a:t>‹#›</a:t>
            </a:fld>
            <a:endParaRPr lang="en-US"/>
          </a:p>
        </p:txBody>
      </p:sp>
    </p:spTree>
    <p:extLst>
      <p:ext uri="{BB962C8B-B14F-4D97-AF65-F5344CB8AC3E}">
        <p14:creationId xmlns:p14="http://schemas.microsoft.com/office/powerpoint/2010/main" val="56744418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Title Only w BG">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C096265-3EE4-4160-B3E5-D824747CE8A1}"/>
              </a:ext>
            </a:extLst>
          </p:cNvPr>
          <p:cNvSpPr>
            <a:spLocks noGrp="1"/>
          </p:cNvSpPr>
          <p:nvPr>
            <p:ph type="title"/>
          </p:nvPr>
        </p:nvSpPr>
        <p:spPr>
          <a:xfrm>
            <a:off x="384000" y="288000"/>
            <a:ext cx="11424000" cy="517001"/>
          </a:xfrm>
          <a:prstGeom prst="rect">
            <a:avLst/>
          </a:prstGeom>
        </p:spPr>
        <p:txBody>
          <a:bodyPr wrap="square" lIns="0" tIns="0" rIns="0" bIns="0">
            <a:spAutoFit/>
          </a:bodyPr>
          <a:lstStyle>
            <a:lvl1pPr>
              <a:defRPr sz="3733">
                <a:solidFill>
                  <a:schemeClr val="tx2"/>
                </a:solidFill>
                <a:latin typeface="Arial" panose="020B06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FC3F824F-C652-4DCC-A045-AAB2E93CB29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590651" y="6557613"/>
            <a:ext cx="1438656" cy="187024"/>
          </a:xfrm>
          <a:prstGeom prst="rect">
            <a:avLst/>
          </a:prstGeom>
        </p:spPr>
      </p:pic>
    </p:spTree>
    <p:extLst>
      <p:ext uri="{BB962C8B-B14F-4D97-AF65-F5344CB8AC3E}">
        <p14:creationId xmlns:p14="http://schemas.microsoft.com/office/powerpoint/2010/main" val="371810860"/>
      </p:ext>
    </p:extLst>
  </p:cSld>
  <p:clrMapOvr>
    <a:masterClrMapping/>
  </p:clrMapOvr>
  <p:extLst>
    <p:ext uri="{DCECCB84-F9BA-43D5-87BE-67443E8EF086}">
      <p15:sldGuideLst xmlns:p15="http://schemas.microsoft.com/office/powerpoint/2012/main">
        <p15:guide id="1" orient="horz" pos="252">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Title &amp; Subtitle on color">
    <p:bg>
      <p:bgPr>
        <a:solidFill>
          <a:srgbClr val="0B0C7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rgbClr val="FFFFFF"/>
                </a:solidFill>
                <a:latin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381000" y="855741"/>
            <a:ext cx="11430000" cy="287259"/>
          </a:xfrm>
          <a:prstGeom prst="rect">
            <a:avLst/>
          </a:prstGeom>
        </p:spPr>
        <p:txBody>
          <a:bodyPr wrap="square" lIns="0" tIns="0" rIns="0" bIns="0">
            <a:spAutoFit/>
          </a:bodyPr>
          <a:lstStyle>
            <a:lvl1pPr marL="0" indent="0" algn="l">
              <a:lnSpc>
                <a:spcPct val="100000"/>
              </a:lnSpc>
              <a:spcBef>
                <a:spcPts val="0"/>
              </a:spcBef>
              <a:buNone/>
              <a:defRPr sz="1867">
                <a:solidFill>
                  <a:srgbClr val="9FDD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6" name="Picture 5">
            <a:extLst>
              <a:ext uri="{FF2B5EF4-FFF2-40B4-BE49-F238E27FC236}">
                <a16:creationId xmlns:a16="http://schemas.microsoft.com/office/drawing/2014/main" id="{3A6D5B02-737E-C20D-6E05-A7BB22641EC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7" name="fl" descr="                              Dell - Internal Use - Confidential&#10;">
            <a:extLst>
              <a:ext uri="{FF2B5EF4-FFF2-40B4-BE49-F238E27FC236}">
                <a16:creationId xmlns:a16="http://schemas.microsoft.com/office/drawing/2014/main" id="{4966C699-65F7-848C-54BB-5786DC7BD9A6}"/>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8" name="TextBox 7">
            <a:extLst>
              <a:ext uri="{FF2B5EF4-FFF2-40B4-BE49-F238E27FC236}">
                <a16:creationId xmlns:a16="http://schemas.microsoft.com/office/drawing/2014/main" id="{4F46D539-15C5-739D-0F75-0F041316BDAC}"/>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spTree>
    <p:extLst>
      <p:ext uri="{BB962C8B-B14F-4D97-AF65-F5344CB8AC3E}">
        <p14:creationId xmlns:p14="http://schemas.microsoft.com/office/powerpoint/2010/main" val="32592059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838200" y="-457200"/>
            <a:ext cx="10515600" cy="395816"/>
          </a:xfrm>
          <a:prstGeom prst="rect">
            <a:avLst/>
          </a:prstGeom>
        </p:spPr>
        <p:txBody>
          <a:bodyPr/>
          <a:lstStyle>
            <a:lvl1pPr algn="ctr">
              <a:defRPr sz="2400">
                <a:solidFill>
                  <a:schemeClr val="tx1"/>
                </a:solidFill>
              </a:defRPr>
            </a:lvl1pPr>
          </a:lstStyle>
          <a:p>
            <a:r>
              <a:rPr lang="en-US"/>
              <a:t>Click to edit Master title style</a:t>
            </a:r>
          </a:p>
        </p:txBody>
      </p:sp>
    </p:spTree>
    <p:extLst>
      <p:ext uri="{BB962C8B-B14F-4D97-AF65-F5344CB8AC3E}">
        <p14:creationId xmlns:p14="http://schemas.microsoft.com/office/powerpoint/2010/main" val="206559574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DTA 2023 Case Study Blue Dark">
    <p:bg>
      <p:bgPr>
        <a:solidFill>
          <a:srgbClr val="00227F"/>
        </a:solidFill>
        <a:effectLst/>
      </p:bgPr>
    </p:bg>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97B9344D-6762-258E-07F4-14997F61F015}"/>
              </a:ext>
            </a:extLst>
          </p:cNvPr>
          <p:cNvSpPr>
            <a:spLocks noGrp="1"/>
          </p:cNvSpPr>
          <p:nvPr>
            <p:ph type="pic" sz="quarter" idx="19" hasCustomPrompt="1"/>
          </p:nvPr>
        </p:nvSpPr>
        <p:spPr>
          <a:xfrm>
            <a:off x="0" y="-2"/>
            <a:ext cx="12192000" cy="3673643"/>
          </a:xfrm>
          <a:prstGeom prst="rect">
            <a:avLst/>
          </a:prstGeom>
        </p:spPr>
        <p:txBody>
          <a:bodyPr anchor="ctr"/>
          <a:lstStyle>
            <a:lvl1pPr marL="0" indent="0" algn="ctr">
              <a:buNone/>
              <a:defRPr>
                <a:solidFill>
                  <a:srgbClr val="FFFFFF"/>
                </a:solidFill>
              </a:defRPr>
            </a:lvl1pPr>
          </a:lstStyle>
          <a:p>
            <a:r>
              <a:rPr lang="en-US"/>
              <a:t>Image</a:t>
            </a:r>
          </a:p>
        </p:txBody>
      </p:sp>
      <p:sp>
        <p:nvSpPr>
          <p:cNvPr id="2" name="Title 1">
            <a:extLst>
              <a:ext uri="{FF2B5EF4-FFF2-40B4-BE49-F238E27FC236}">
                <a16:creationId xmlns:a16="http://schemas.microsoft.com/office/drawing/2014/main" id="{A1221CDB-95CE-458B-A911-027A05894B80}"/>
              </a:ext>
            </a:extLst>
          </p:cNvPr>
          <p:cNvSpPr>
            <a:spLocks noGrp="1"/>
          </p:cNvSpPr>
          <p:nvPr>
            <p:ph type="title" hasCustomPrompt="1"/>
          </p:nvPr>
        </p:nvSpPr>
        <p:spPr>
          <a:xfrm>
            <a:off x="381000" y="-457200"/>
            <a:ext cx="11436096" cy="395816"/>
          </a:xfrm>
          <a:prstGeom prst="rect">
            <a:avLst/>
          </a:prstGeom>
        </p:spPr>
        <p:txBody>
          <a:bodyPr/>
          <a:lstStyle>
            <a:lvl1pPr algn="ctr">
              <a:defRPr sz="2400">
                <a:solidFill>
                  <a:srgbClr val="FFFFFF"/>
                </a:solidFill>
              </a:defRPr>
            </a:lvl1pPr>
          </a:lstStyle>
          <a:p>
            <a:r>
              <a:rPr lang="en-US"/>
              <a:t>DTA 2023 Case Study</a:t>
            </a:r>
          </a:p>
        </p:txBody>
      </p:sp>
      <p:sp>
        <p:nvSpPr>
          <p:cNvPr id="6" name="Rectangle 5">
            <a:extLst>
              <a:ext uri="{FF2B5EF4-FFF2-40B4-BE49-F238E27FC236}">
                <a16:creationId xmlns:a16="http://schemas.microsoft.com/office/drawing/2014/main" id="{278E137C-A8DC-B902-CD5D-86B2E9BE4225}"/>
              </a:ext>
            </a:extLst>
          </p:cNvPr>
          <p:cNvSpPr/>
          <p:nvPr userDrawn="1"/>
        </p:nvSpPr>
        <p:spPr>
          <a:xfrm>
            <a:off x="1" y="-2"/>
            <a:ext cx="9999579" cy="3673643"/>
          </a:xfrm>
          <a:prstGeom prst="rect">
            <a:avLst/>
          </a:prstGeom>
          <a:gradFill flip="none" rotWithShape="1">
            <a:gsLst>
              <a:gs pos="0">
                <a:srgbClr val="000000">
                  <a:alpha val="65000"/>
                </a:srgbClr>
              </a:gs>
              <a:gs pos="35000">
                <a:srgbClr val="000000">
                  <a:alpha val="50000"/>
                </a:srgbClr>
              </a:gs>
              <a:gs pos="50000">
                <a:srgbClr val="00000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a:endParaRPr lang="en-US" sz="1333">
              <a:solidFill>
                <a:schemeClr val="tx2"/>
              </a:solidFill>
              <a:latin typeface="Arial" panose="020B0604020202020204" pitchFamily="34" charset="0"/>
            </a:endParaRPr>
          </a:p>
        </p:txBody>
      </p:sp>
      <p:sp>
        <p:nvSpPr>
          <p:cNvPr id="10" name="Text Placeholder 13">
            <a:extLst>
              <a:ext uri="{FF2B5EF4-FFF2-40B4-BE49-F238E27FC236}">
                <a16:creationId xmlns:a16="http://schemas.microsoft.com/office/drawing/2014/main" id="{EE220F9F-B1DF-D8B8-88EA-56093313A41B}"/>
              </a:ext>
            </a:extLst>
          </p:cNvPr>
          <p:cNvSpPr>
            <a:spLocks noGrp="1"/>
          </p:cNvSpPr>
          <p:nvPr>
            <p:ph type="body" sz="quarter" idx="13"/>
          </p:nvPr>
        </p:nvSpPr>
        <p:spPr>
          <a:xfrm>
            <a:off x="381000" y="1524000"/>
            <a:ext cx="5715000" cy="1475592"/>
          </a:xfrm>
          <a:prstGeom prst="rect">
            <a:avLst/>
          </a:prstGeom>
        </p:spPr>
        <p:txBody>
          <a:bodyPr lIns="0" rIns="228600" anchor="ctr"/>
          <a:lstStyle>
            <a:lvl1pPr marL="0" indent="0">
              <a:lnSpc>
                <a:spcPct val="100000"/>
              </a:lnSpc>
              <a:buNone/>
              <a:defRPr sz="2800">
                <a:solidFill>
                  <a:srgbClr val="FFFFFF"/>
                </a:solidFill>
                <a:latin typeface="+mj-lt"/>
              </a:defRPr>
            </a:lvl1pPr>
          </a:lstStyle>
          <a:p>
            <a:pPr lvl="0"/>
            <a:r>
              <a:rPr lang="en-US"/>
              <a:t>Click to edit Master text styles</a:t>
            </a:r>
          </a:p>
        </p:txBody>
      </p:sp>
      <p:sp>
        <p:nvSpPr>
          <p:cNvPr id="11" name="Picture Placeholder 15">
            <a:extLst>
              <a:ext uri="{FF2B5EF4-FFF2-40B4-BE49-F238E27FC236}">
                <a16:creationId xmlns:a16="http://schemas.microsoft.com/office/drawing/2014/main" id="{9840BA81-8B8B-845C-D4AA-3A6340EE5235}"/>
              </a:ext>
            </a:extLst>
          </p:cNvPr>
          <p:cNvSpPr>
            <a:spLocks noGrp="1"/>
          </p:cNvSpPr>
          <p:nvPr>
            <p:ph type="pic" sz="quarter" idx="14" hasCustomPrompt="1"/>
          </p:nvPr>
        </p:nvSpPr>
        <p:spPr>
          <a:xfrm>
            <a:off x="381000" y="304800"/>
            <a:ext cx="2133600" cy="1219200"/>
          </a:xfrm>
          <a:prstGeom prst="rect">
            <a:avLst/>
          </a:prstGeom>
        </p:spPr>
        <p:txBody>
          <a:bodyPr anchor="ctr"/>
          <a:lstStyle>
            <a:lvl1pPr marL="0" indent="0" algn="ctr">
              <a:buNone/>
              <a:defRPr>
                <a:solidFill>
                  <a:srgbClr val="FFFFFF"/>
                </a:solidFill>
              </a:defRPr>
            </a:lvl1pPr>
          </a:lstStyle>
          <a:p>
            <a:r>
              <a:rPr lang="en-US"/>
              <a:t>LOGO</a:t>
            </a:r>
          </a:p>
        </p:txBody>
      </p:sp>
      <p:sp>
        <p:nvSpPr>
          <p:cNvPr id="12" name="Text Placeholder 5">
            <a:extLst>
              <a:ext uri="{FF2B5EF4-FFF2-40B4-BE49-F238E27FC236}">
                <a16:creationId xmlns:a16="http://schemas.microsoft.com/office/drawing/2014/main" id="{01771948-A25F-DEB7-DCC1-BB51DFE89AF3}"/>
              </a:ext>
            </a:extLst>
          </p:cNvPr>
          <p:cNvSpPr>
            <a:spLocks noGrp="1"/>
          </p:cNvSpPr>
          <p:nvPr>
            <p:ph type="body" sz="quarter" idx="20"/>
          </p:nvPr>
        </p:nvSpPr>
        <p:spPr>
          <a:xfrm>
            <a:off x="381000" y="2999593"/>
            <a:ext cx="3657600" cy="1341120"/>
          </a:xfrm>
          <a:prstGeom prst="rect">
            <a:avLst/>
          </a:prstGeom>
          <a:solidFill>
            <a:srgbClr val="E5F8FF"/>
          </a:solidFill>
        </p:spPr>
        <p:txBody>
          <a:bodyPr lIns="228600" tIns="137160" rIns="228600" bIns="0" anchor="t"/>
          <a:lstStyle>
            <a:lvl1pPr marL="0" indent="0" algn="l">
              <a:buNone/>
              <a:defRPr sz="2200" b="0">
                <a:solidFill>
                  <a:srgbClr val="0C32A4"/>
                </a:solidFill>
              </a:defRPr>
            </a:lvl1pPr>
            <a:lvl2pPr marL="6351" indent="0" algn="l">
              <a:lnSpc>
                <a:spcPct val="100000"/>
              </a:lnSpc>
              <a:spcBef>
                <a:spcPts val="0"/>
              </a:spcBef>
              <a:buNone/>
              <a:tabLst/>
              <a:defRPr sz="1400">
                <a:solidFill>
                  <a:srgbClr val="000000"/>
                </a:solidFill>
              </a:defRPr>
            </a:lvl2pPr>
            <a:lvl3pPr marL="914354" indent="0">
              <a:buNone/>
              <a:defRPr/>
            </a:lvl3pPr>
            <a:lvl4pPr marL="1371532" indent="0">
              <a:buNone/>
              <a:defRPr/>
            </a:lvl4pPr>
            <a:lvl5pPr marL="1828709" indent="0">
              <a:buNone/>
              <a:defRPr/>
            </a:lvl5pPr>
          </a:lstStyle>
          <a:p>
            <a:pPr lvl="0"/>
            <a:r>
              <a:rPr lang="en-US"/>
              <a:t>Click to edit</a:t>
            </a:r>
          </a:p>
          <a:p>
            <a:pPr lvl="1"/>
            <a:r>
              <a:rPr lang="en-US"/>
              <a:t>Second level</a:t>
            </a:r>
          </a:p>
        </p:txBody>
      </p:sp>
      <p:sp>
        <p:nvSpPr>
          <p:cNvPr id="25" name="Rectangle 24">
            <a:extLst>
              <a:ext uri="{FF2B5EF4-FFF2-40B4-BE49-F238E27FC236}">
                <a16:creationId xmlns:a16="http://schemas.microsoft.com/office/drawing/2014/main" id="{210A4AA6-8D90-F365-18A2-115F979BBC6F}"/>
              </a:ext>
            </a:extLst>
          </p:cNvPr>
          <p:cNvSpPr>
            <a:spLocks noChangeAspect="1"/>
          </p:cNvSpPr>
          <p:nvPr userDrawn="1"/>
        </p:nvSpPr>
        <p:spPr>
          <a:xfrm rot="16200000">
            <a:off x="-259080" y="5385996"/>
            <a:ext cx="1706880" cy="426720"/>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9" name="Text Placeholder 5">
            <a:extLst>
              <a:ext uri="{FF2B5EF4-FFF2-40B4-BE49-F238E27FC236}">
                <a16:creationId xmlns:a16="http://schemas.microsoft.com/office/drawing/2014/main" id="{6ED0D932-CF5C-5214-59DB-CD0820734FD3}"/>
              </a:ext>
            </a:extLst>
          </p:cNvPr>
          <p:cNvSpPr>
            <a:spLocks noGrp="1"/>
          </p:cNvSpPr>
          <p:nvPr>
            <p:ph type="body" sz="quarter" idx="22"/>
          </p:nvPr>
        </p:nvSpPr>
        <p:spPr>
          <a:xfrm>
            <a:off x="4270248" y="2999593"/>
            <a:ext cx="3657600" cy="1341120"/>
          </a:xfrm>
          <a:prstGeom prst="rect">
            <a:avLst/>
          </a:prstGeom>
          <a:solidFill>
            <a:srgbClr val="E5F8FF"/>
          </a:solidFill>
        </p:spPr>
        <p:txBody>
          <a:bodyPr lIns="228600" tIns="137160" rIns="228600" bIns="0" anchor="t"/>
          <a:lstStyle>
            <a:lvl1pPr marL="0" indent="0" algn="l">
              <a:buNone/>
              <a:defRPr sz="2200" b="0">
                <a:solidFill>
                  <a:srgbClr val="0C32A4"/>
                </a:solidFill>
              </a:defRPr>
            </a:lvl1pPr>
            <a:lvl2pPr marL="6351" indent="0" algn="l">
              <a:lnSpc>
                <a:spcPct val="100000"/>
              </a:lnSpc>
              <a:spcBef>
                <a:spcPts val="0"/>
              </a:spcBef>
              <a:buNone/>
              <a:tabLst/>
              <a:defRPr sz="1400">
                <a:solidFill>
                  <a:srgbClr val="000000"/>
                </a:solidFill>
              </a:defRPr>
            </a:lvl2pPr>
            <a:lvl3pPr marL="914354" indent="0">
              <a:buNone/>
              <a:defRPr/>
            </a:lvl3pPr>
            <a:lvl4pPr marL="1371532" indent="0">
              <a:buNone/>
              <a:defRPr/>
            </a:lvl4pPr>
            <a:lvl5pPr marL="1828709" indent="0">
              <a:buNone/>
              <a:defRPr/>
            </a:lvl5pPr>
          </a:lstStyle>
          <a:p>
            <a:pPr lvl="0"/>
            <a:r>
              <a:rPr lang="en-US"/>
              <a:t>Click to edit</a:t>
            </a:r>
          </a:p>
          <a:p>
            <a:pPr lvl="1"/>
            <a:r>
              <a:rPr lang="en-US"/>
              <a:t>Second level</a:t>
            </a:r>
          </a:p>
        </p:txBody>
      </p:sp>
      <p:sp>
        <p:nvSpPr>
          <p:cNvPr id="30" name="Text Placeholder 5">
            <a:extLst>
              <a:ext uri="{FF2B5EF4-FFF2-40B4-BE49-F238E27FC236}">
                <a16:creationId xmlns:a16="http://schemas.microsoft.com/office/drawing/2014/main" id="{F5BD6BE5-65D8-D4C0-13FE-352766BB0476}"/>
              </a:ext>
            </a:extLst>
          </p:cNvPr>
          <p:cNvSpPr>
            <a:spLocks noGrp="1"/>
          </p:cNvSpPr>
          <p:nvPr>
            <p:ph type="body" sz="quarter" idx="23"/>
          </p:nvPr>
        </p:nvSpPr>
        <p:spPr>
          <a:xfrm>
            <a:off x="8159496" y="2999593"/>
            <a:ext cx="3657600" cy="1341120"/>
          </a:xfrm>
          <a:prstGeom prst="rect">
            <a:avLst/>
          </a:prstGeom>
          <a:solidFill>
            <a:srgbClr val="E5F8FF"/>
          </a:solidFill>
        </p:spPr>
        <p:txBody>
          <a:bodyPr lIns="228600" tIns="137160" rIns="228600" bIns="0" anchor="t"/>
          <a:lstStyle>
            <a:lvl1pPr marL="0" indent="0" algn="l">
              <a:buNone/>
              <a:defRPr sz="2200" b="0">
                <a:solidFill>
                  <a:srgbClr val="0C32A4"/>
                </a:solidFill>
              </a:defRPr>
            </a:lvl1pPr>
            <a:lvl2pPr marL="6351" indent="0" algn="l">
              <a:lnSpc>
                <a:spcPct val="100000"/>
              </a:lnSpc>
              <a:spcBef>
                <a:spcPts val="0"/>
              </a:spcBef>
              <a:buNone/>
              <a:tabLst/>
              <a:defRPr sz="1400">
                <a:solidFill>
                  <a:srgbClr val="000000"/>
                </a:solidFill>
              </a:defRPr>
            </a:lvl2pPr>
            <a:lvl3pPr marL="914354" indent="0">
              <a:buNone/>
              <a:defRPr/>
            </a:lvl3pPr>
            <a:lvl4pPr marL="1371532" indent="0">
              <a:buNone/>
              <a:defRPr/>
            </a:lvl4pPr>
            <a:lvl5pPr marL="1828709" indent="0">
              <a:buNone/>
              <a:defRPr/>
            </a:lvl5pPr>
          </a:lstStyle>
          <a:p>
            <a:pPr lvl="0"/>
            <a:r>
              <a:rPr lang="en-US"/>
              <a:t>Click to edit</a:t>
            </a:r>
          </a:p>
          <a:p>
            <a:pPr lvl="1"/>
            <a:r>
              <a:rPr lang="en-US"/>
              <a:t>Second level</a:t>
            </a:r>
          </a:p>
        </p:txBody>
      </p:sp>
      <p:sp>
        <p:nvSpPr>
          <p:cNvPr id="42" name="TextBox 41">
            <a:extLst>
              <a:ext uri="{FF2B5EF4-FFF2-40B4-BE49-F238E27FC236}">
                <a16:creationId xmlns:a16="http://schemas.microsoft.com/office/drawing/2014/main" id="{8436882C-BAD4-4CC8-98D2-D59B6BED17B3}"/>
              </a:ext>
            </a:extLst>
          </p:cNvPr>
          <p:cNvSpPr txBox="1"/>
          <p:nvPr userDrawn="1"/>
        </p:nvSpPr>
        <p:spPr>
          <a:xfrm>
            <a:off x="8159496" y="4745917"/>
            <a:ext cx="3651504" cy="215444"/>
          </a:xfrm>
          <a:prstGeom prst="rect">
            <a:avLst/>
          </a:prstGeom>
          <a:noFill/>
        </p:spPr>
        <p:txBody>
          <a:bodyPr wrap="square" lIns="0" tIns="0" rIns="0" bIns="0">
            <a:spAutoFit/>
          </a:bodyPr>
          <a:lstStyle/>
          <a:p>
            <a:pPr marL="0" marR="0" lvl="0" indent="0" algn="l" defTabSz="914354"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9FDDFF"/>
                </a:solidFill>
                <a:effectLst/>
                <a:uLnTx/>
                <a:uFillTx/>
                <a:latin typeface="Arial"/>
                <a:ea typeface="+mn-ea"/>
                <a:cs typeface="+mn-cs"/>
              </a:rPr>
              <a:t>Powered by:</a:t>
            </a:r>
          </a:p>
        </p:txBody>
      </p:sp>
      <p:sp>
        <p:nvSpPr>
          <p:cNvPr id="5" name="Text Placeholder 4">
            <a:extLst>
              <a:ext uri="{FF2B5EF4-FFF2-40B4-BE49-F238E27FC236}">
                <a16:creationId xmlns:a16="http://schemas.microsoft.com/office/drawing/2014/main" id="{223AACAC-83C1-CA41-023A-BDE905D257F7}"/>
              </a:ext>
            </a:extLst>
          </p:cNvPr>
          <p:cNvSpPr>
            <a:spLocks noGrp="1"/>
          </p:cNvSpPr>
          <p:nvPr>
            <p:ph type="body" sz="quarter" idx="25"/>
          </p:nvPr>
        </p:nvSpPr>
        <p:spPr>
          <a:xfrm>
            <a:off x="8153402" y="4951102"/>
            <a:ext cx="3651503" cy="1500644"/>
          </a:xfrm>
          <a:prstGeom prst="rect">
            <a:avLst/>
          </a:prstGeom>
        </p:spPr>
        <p:txBody>
          <a:bodyPr lIns="0" tIns="91440" rIns="0" bIns="0"/>
          <a:lstStyle>
            <a:lvl1pPr marL="156625" indent="-156625">
              <a:spcBef>
                <a:spcPts val="0"/>
              </a:spcBef>
              <a:spcAft>
                <a:spcPts val="533"/>
              </a:spcAft>
              <a:buClr>
                <a:srgbClr val="9FDDFF"/>
              </a:buClr>
              <a:buFont typeface="Wingdings" pitchFamily="2" charset="2"/>
              <a:buChar char="§"/>
              <a:tabLst/>
              <a:defRPr sz="1400">
                <a:solidFill>
                  <a:srgbClr val="FFFFFF"/>
                </a:solidFill>
              </a:defRPr>
            </a:lvl1pPr>
            <a:lvl2pPr marL="457178" indent="0">
              <a:buNone/>
              <a:defRPr/>
            </a:lvl2pPr>
          </a:lstStyle>
          <a:p>
            <a:pPr lvl="0"/>
            <a:r>
              <a:rPr lang="en-US"/>
              <a:t>Click to edit Master text styles</a:t>
            </a:r>
          </a:p>
        </p:txBody>
      </p:sp>
      <p:sp>
        <p:nvSpPr>
          <p:cNvPr id="9" name="Text Placeholder 8">
            <a:extLst>
              <a:ext uri="{FF2B5EF4-FFF2-40B4-BE49-F238E27FC236}">
                <a16:creationId xmlns:a16="http://schemas.microsoft.com/office/drawing/2014/main" id="{7266B15D-66DC-6293-9012-05E0D444F491}"/>
              </a:ext>
            </a:extLst>
          </p:cNvPr>
          <p:cNvSpPr>
            <a:spLocks noGrp="1"/>
          </p:cNvSpPr>
          <p:nvPr>
            <p:ph type="body" sz="quarter" idx="26"/>
          </p:nvPr>
        </p:nvSpPr>
        <p:spPr>
          <a:xfrm>
            <a:off x="1021081" y="4745918"/>
            <a:ext cx="6906769" cy="1705828"/>
          </a:xfrm>
          <a:prstGeom prst="rect">
            <a:avLst/>
          </a:prstGeom>
        </p:spPr>
        <p:txBody>
          <a:bodyPr lIns="0" tIns="0" rIns="0" bIns="0"/>
          <a:lstStyle>
            <a:lvl1pPr marL="0" indent="0">
              <a:lnSpc>
                <a:spcPct val="100000"/>
              </a:lnSpc>
              <a:buNone/>
              <a:defRPr sz="2000">
                <a:solidFill>
                  <a:srgbClr val="FFFFFF"/>
                </a:solidFill>
              </a:defRPr>
            </a:lvl1pPr>
            <a:lvl2pPr marL="10584" indent="0">
              <a:lnSpc>
                <a:spcPct val="100000"/>
              </a:lnSpc>
              <a:spcBef>
                <a:spcPts val="800"/>
              </a:spcBef>
              <a:buNone/>
              <a:tabLst/>
              <a:defRPr sz="1600">
                <a:solidFill>
                  <a:srgbClr val="9FDDFF"/>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0246068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56845923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p:cSld name="Cover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effectLst>
                  <a:glow rad="127000">
                    <a:srgbClr val="0D32A4"/>
                  </a:glow>
                </a:effectLst>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61749717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ext Placeholder 4">
            <a:extLst>
              <a:ext uri="{FF2B5EF4-FFF2-40B4-BE49-F238E27FC236}">
                <a16:creationId xmlns:a16="http://schemas.microsoft.com/office/drawing/2014/main" id="{31E00A8F-8F29-4705-8469-E9075A8C1BA9}"/>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bg1"/>
              </a:buClr>
              <a:defRPr sz="2000">
                <a:solidFill>
                  <a:schemeClr val="tx2"/>
                </a:solidFill>
              </a:defRPr>
            </a:lvl1pPr>
            <a:lvl2pPr marL="741363" indent="-284163">
              <a:lnSpc>
                <a:spcPct val="100000"/>
              </a:lnSpc>
              <a:spcBef>
                <a:spcPts val="600"/>
              </a:spcBef>
              <a:buClr>
                <a:schemeClr val="bg1"/>
              </a:buClr>
              <a:buFont typeface="Arial" panose="020B0604020202020204" pitchFamily="34" charset="0"/>
              <a:buChar char="–"/>
              <a:defRPr sz="1800">
                <a:solidFill>
                  <a:schemeClr val="tx2"/>
                </a:solidFill>
              </a:defRPr>
            </a:lvl2pPr>
            <a:lvl3pPr marL="1142971" indent="-228594">
              <a:lnSpc>
                <a:spcPct val="100000"/>
              </a:lnSpc>
              <a:spcBef>
                <a:spcPts val="600"/>
              </a:spcBef>
              <a:buClr>
                <a:schemeClr val="bg1"/>
              </a:buClr>
              <a:buFont typeface="Wingdings" panose="05000000000000000000" pitchFamily="2" charset="2"/>
              <a:buChar cha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6507626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Divide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27894"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536379867"/>
      </p:ext>
    </p:extLst>
  </p:cSld>
  <p:clrMapOvr>
    <a:masterClrMapping/>
  </p:clrMapOvr>
  <p:extLst>
    <p:ext uri="{DCECCB84-F9BA-43D5-87BE-67443E8EF086}">
      <p15:sldGuideLst xmlns:p15="http://schemas.microsoft.com/office/powerpoint/2012/main">
        <p15:guide id="1" orient="horz" pos="288">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Divider blu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3595503"/>
            <a:ext cx="4457700" cy="2243691"/>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p:ph type="body" sz="quarter" idx="10"/>
          </p:nvPr>
        </p:nvSpPr>
        <p:spPr>
          <a:xfrm>
            <a:off x="1066799" y="349478"/>
            <a:ext cx="3771901" cy="430887"/>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422182188"/>
      </p:ext>
    </p:extLst>
  </p:cSld>
  <p:clrMapOvr>
    <a:masterClrMapping/>
  </p:clrMapOvr>
  <p:extLst>
    <p:ext uri="{DCECCB84-F9BA-43D5-87BE-67443E8EF086}">
      <p15:sldGuideLst xmlns:p15="http://schemas.microsoft.com/office/powerpoint/2012/main">
        <p15:guide id="1" orient="horz" pos="288">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Side ba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3"/>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439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6713224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Side bar blue w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3"/>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80C7FB"/>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Picture Placeholder 6">
            <a:extLst>
              <a:ext uri="{FF2B5EF4-FFF2-40B4-BE49-F238E27FC236}">
                <a16:creationId xmlns:a16="http://schemas.microsoft.com/office/drawing/2014/main" id="{E8FAF2F2-81F0-496C-EB9C-AD35CB49960B}"/>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369427760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Top bar blue">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370DD2-DBFE-499C-8B5D-257216661960}"/>
              </a:ext>
              <a:ext uri="{C183D7F6-B498-43B3-948B-1728B52AA6E4}">
                <adec:decorative xmlns:adec="http://schemas.microsoft.com/office/drawing/2017/decorative" val="1"/>
              </a:ext>
            </a:extLst>
          </p:cNvPr>
          <p:cNvSpPr/>
          <p:nvPr/>
        </p:nvSpPr>
        <p:spPr>
          <a:xfrm>
            <a:off x="0" y="0"/>
            <a:ext cx="12192000" cy="3429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3" y="800100"/>
            <a:ext cx="399901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5" name="Rectangle 14">
            <a:extLst>
              <a:ext uri="{FF2B5EF4-FFF2-40B4-BE49-F238E27FC236}">
                <a16:creationId xmlns:a16="http://schemas.microsoft.com/office/drawing/2014/main" id="{65E98A6F-4362-4A68-979C-B344868D9B85}"/>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6254657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Statement blu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98556" y="3438303"/>
            <a:ext cx="9201150" cy="2676747"/>
          </a:xfrm>
          <a:prstGeom prst="rect">
            <a:avLst/>
          </a:prstGeom>
        </p:spPr>
        <p:txBody>
          <a:bodyPr wrap="square" lIns="0" tIns="0" rIns="0" bIns="0" anchor="t" anchorCtr="0">
            <a:no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p:nvSpPr>
        <p:spPr>
          <a:xfrm>
            <a:off x="398556" y="29146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176969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userDrawn="1">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userDrawn="1"/>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userDrawn="1">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effectLst>
                  <a:glow rad="127000">
                    <a:srgbClr val="0D32A4"/>
                  </a:glow>
                </a:effectLst>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7469720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End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
        <p:nvSpPr>
          <p:cNvPr id="209" name="Rectangle 208">
            <a:extLst>
              <a:ext uri="{FF2B5EF4-FFF2-40B4-BE49-F238E27FC236}">
                <a16:creationId xmlns:a16="http://schemas.microsoft.com/office/drawing/2014/main" id="{5BC7EE9C-562A-4519-B67A-EB99114D5C54}"/>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210" name="Picture 209">
            <a:extLst>
              <a:ext uri="{FF2B5EF4-FFF2-40B4-BE49-F238E27FC236}">
                <a16:creationId xmlns:a16="http://schemas.microsoft.com/office/drawing/2014/main" id="{9F395D62-9AFB-429C-85A8-BAAB83043A5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Tree>
    <p:extLst>
      <p:ext uri="{BB962C8B-B14F-4D97-AF65-F5344CB8AC3E}">
        <p14:creationId xmlns:p14="http://schemas.microsoft.com/office/powerpoint/2010/main" val="367606516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Top bar w/pattern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8" name="Rectangle 17">
            <a:extLst>
              <a:ext uri="{FF2B5EF4-FFF2-40B4-BE49-F238E27FC236}">
                <a16:creationId xmlns:a16="http://schemas.microsoft.com/office/drawing/2014/main" id="{961E767C-1F50-4D42-AF6A-E15CED75F7A5}"/>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pic>
        <p:nvPicPr>
          <p:cNvPr id="3" name="Picture 2">
            <a:extLst>
              <a:ext uri="{FF2B5EF4-FFF2-40B4-BE49-F238E27FC236}">
                <a16:creationId xmlns:a16="http://schemas.microsoft.com/office/drawing/2014/main" id="{B4B01859-ED64-A185-0393-85D0DC174A62}"/>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Rectangle 4">
            <a:extLst>
              <a:ext uri="{FF2B5EF4-FFF2-40B4-BE49-F238E27FC236}">
                <a16:creationId xmlns:a16="http://schemas.microsoft.com/office/drawing/2014/main" id="{A6FAA165-CE09-6FEC-69AE-F8851116DA89}"/>
              </a:ext>
              <a:ext uri="{C183D7F6-B498-43B3-948B-1728B52AA6E4}">
                <adec:decorative xmlns:adec="http://schemas.microsoft.com/office/drawing/2017/decorative" val="1"/>
              </a:ext>
            </a:extLst>
          </p:cNvPr>
          <p:cNvSpPr>
            <a:spLocks noChangeAspect="1"/>
          </p:cNvSpPr>
          <p:nvPr userDrawn="1"/>
        </p:nvSpPr>
        <p:spPr>
          <a:xfrm>
            <a:off x="381001" y="400052"/>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60851712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Top bar w/photo half blue">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rgbClr val="0D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9" name="Content Placeholder 9">
            <a:extLst>
              <a:ext uri="{FF2B5EF4-FFF2-40B4-BE49-F238E27FC236}">
                <a16:creationId xmlns:a16="http://schemas.microsoft.com/office/drawing/2014/main" id="{22707C3E-AA17-F74E-2CC0-F61663C5E36B}"/>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80C7FB"/>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80C7FB"/>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Subtitle 2">
            <a:extLst>
              <a:ext uri="{FF2B5EF4-FFF2-40B4-BE49-F238E27FC236}">
                <a16:creationId xmlns:a16="http://schemas.microsoft.com/office/drawing/2014/main" id="{7EC10F5B-4C21-AEA3-115E-942A040690DC}"/>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57894754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cSld name="Title on glacier blue bg">
    <p:bg>
      <p:bgPr>
        <a:solidFill>
          <a:srgbClr val="E5F8FF"/>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69C0F85-CF35-48D4-AF13-DEF8C75EDCC8}"/>
              </a:ext>
            </a:extLst>
          </p:cNvPr>
          <p:cNvSpPr>
            <a:spLocks noGrp="1"/>
          </p:cNvSpPr>
          <p:nvPr>
            <p:ph type="title"/>
          </p:nvPr>
        </p:nvSpPr>
        <p:spPr>
          <a:xfrm>
            <a:off x="381000" y="801183"/>
            <a:ext cx="4800600" cy="886397"/>
          </a:xfrm>
          <a:prstGeom prst="rect">
            <a:avLst/>
          </a:prstGeom>
        </p:spPr>
        <p:txBody>
          <a:bodyPr wrap="square" lIns="0" tIns="0" rIns="0" bIns="0">
            <a:spAutoFit/>
          </a:bodyPr>
          <a:lstStyle>
            <a:lvl1pPr>
              <a:defRPr sz="3200">
                <a:solidFill>
                  <a:schemeClr val="accent1"/>
                </a:solidFill>
                <a:latin typeface="+mj-lt"/>
              </a:defRPr>
            </a:lvl1pPr>
          </a:lstStyle>
          <a:p>
            <a:r>
              <a:rPr lang="en-US"/>
              <a:t>Click to edit Master title style</a:t>
            </a:r>
          </a:p>
        </p:txBody>
      </p:sp>
      <p:sp>
        <p:nvSpPr>
          <p:cNvPr id="5" name="Rectangle 4">
            <a:extLst>
              <a:ext uri="{FF2B5EF4-FFF2-40B4-BE49-F238E27FC236}">
                <a16:creationId xmlns:a16="http://schemas.microsoft.com/office/drawing/2014/main" id="{DE23E8E2-A150-4597-861D-315ADA5C64F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Tree>
    <p:extLst>
      <p:ext uri="{BB962C8B-B14F-4D97-AF65-F5344CB8AC3E}">
        <p14:creationId xmlns:p14="http://schemas.microsoft.com/office/powerpoint/2010/main" val="291210538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Divider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rgbClr val="E4FFD6"/>
                </a:solidFill>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35CD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69406444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Divider green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4"/>
          </a:xfrm>
          <a:prstGeom prst="rect">
            <a:avLst/>
          </a:prstGeom>
        </p:spPr>
        <p:txBody>
          <a:bodyPr wrap="square" lIns="0" tIns="0" rIns="0" bIns="0" anchor="b" anchorCtr="0">
            <a:spAutoFit/>
          </a:bodyPr>
          <a:lstStyle>
            <a:lvl1pPr>
              <a:defRPr lang="en-US" sz="5400" dirty="0">
                <a:solidFill>
                  <a:srgbClr val="E4FFD6"/>
                </a:solidFill>
                <a:effectLst>
                  <a:glow rad="127000">
                    <a:srgbClr val="247554"/>
                  </a:glow>
                </a:effectLst>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37CC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395213279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Side bar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rgbClr val="E4FFD6"/>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9FFF99"/>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74647104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Side bar green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rgbClr val="E4FFD6"/>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9FFF99"/>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229443323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Top bar gree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rgbClr val="24473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35CD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56039474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Statement gree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63661" y="3438303"/>
            <a:ext cx="9201150" cy="2676747"/>
          </a:xfrm>
          <a:prstGeom prst="rect">
            <a:avLst/>
          </a:prstGeom>
        </p:spPr>
        <p:txBody>
          <a:bodyPr wrap="square" lIns="0" tIns="0" rIns="0" bIns="0" anchor="t" anchorCtr="0">
            <a:noAutofit/>
          </a:bodyPr>
          <a:lstStyle>
            <a:lvl1pPr>
              <a:lnSpc>
                <a:spcPct val="90000"/>
              </a:lnSpc>
              <a:defRPr sz="5400">
                <a:solidFill>
                  <a:srgbClr val="9FFF99"/>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p:nvSpPr>
        <p:spPr>
          <a:xfrm>
            <a:off x="381000" y="29146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rgbClr val="9FFF99"/>
              </a:solidFill>
            </a:endParaRPr>
          </a:p>
        </p:txBody>
      </p:sp>
    </p:spTree>
    <p:extLst>
      <p:ext uri="{BB962C8B-B14F-4D97-AF65-F5344CB8AC3E}">
        <p14:creationId xmlns:p14="http://schemas.microsoft.com/office/powerpoint/2010/main" val="96128415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Top bar w/photo half green">
    <p:bg>
      <p:bgPr>
        <a:solidFill>
          <a:srgbClr val="244739"/>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rgbClr val="24755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9FFF99"/>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9FFF99"/>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9FFF99"/>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918442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Title Only Dark">
    <p:bg>
      <p:bgPr>
        <a:solidFill>
          <a:srgbClr val="0D215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rgbClr val="FFFFFF"/>
                </a:solidFill>
                <a:latin typeface="+mj-lt"/>
              </a:defRPr>
            </a:lvl1pPr>
          </a:lstStyle>
          <a:p>
            <a:r>
              <a:rPr lang="en-US"/>
              <a:t>Click to edit Master title style</a:t>
            </a:r>
          </a:p>
        </p:txBody>
      </p:sp>
      <p:pic>
        <p:nvPicPr>
          <p:cNvPr id="3" name="Picture 2">
            <a:extLst>
              <a:ext uri="{FF2B5EF4-FFF2-40B4-BE49-F238E27FC236}">
                <a16:creationId xmlns:a16="http://schemas.microsoft.com/office/drawing/2014/main" id="{DC5D567D-A2DA-D660-BCCA-A9045E846DBC}"/>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4" name="fl" descr="                              Dell - Internal Use - Confidential&#10;">
            <a:extLst>
              <a:ext uri="{FF2B5EF4-FFF2-40B4-BE49-F238E27FC236}">
                <a16:creationId xmlns:a16="http://schemas.microsoft.com/office/drawing/2014/main" id="{32029F0D-1EBC-B933-D39C-B4057CC86BE8}"/>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C8C9C7"/>
                </a:solidFill>
                <a:latin typeface="Arial" panose="020B0604020202020204" pitchFamily="34" charset="0"/>
              </a:rPr>
              <a:t>Copyright © Dell Inc. All Rights Reserved.</a:t>
            </a:r>
          </a:p>
        </p:txBody>
      </p:sp>
    </p:spTree>
    <p:extLst>
      <p:ext uri="{BB962C8B-B14F-4D97-AF65-F5344CB8AC3E}">
        <p14:creationId xmlns:p14="http://schemas.microsoft.com/office/powerpoint/2010/main" val="53648075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Divider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rgbClr val="FBEECE"/>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A0DF9CD8-713A-4D3D-ABB1-066FD97F8D34}"/>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B30B3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A9B0FFD7-BFAD-41E7-9D7B-61B869FFD99D}"/>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98742099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Divider red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4"/>
          </a:xfrm>
          <a:prstGeom prst="rect">
            <a:avLst/>
          </a:prstGeom>
        </p:spPr>
        <p:txBody>
          <a:bodyPr wrap="square" lIns="0" tIns="0" rIns="0" bIns="0" anchor="b" anchorCtr="0">
            <a:spAutoFit/>
          </a:bodyPr>
          <a:lstStyle>
            <a:lvl1pPr>
              <a:defRPr lang="en-US" sz="5400" dirty="0">
                <a:solidFill>
                  <a:srgbClr val="FBEECE"/>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A0DF9CD8-713A-4D3D-ABB1-066FD97F8D34}"/>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A9B0FFD7-BFAD-41E7-9D7B-61B869FFD99D}"/>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7217810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Side bar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9936" y="800100"/>
            <a:ext cx="2267064" cy="1329595"/>
          </a:xfrm>
          <a:prstGeom prst="rect">
            <a:avLst/>
          </a:prstGeom>
        </p:spPr>
        <p:txBody>
          <a:bodyPr wrap="square" lIns="0" tIns="0" rIns="0" bIns="0">
            <a:spAutoFit/>
          </a:bodyPr>
          <a:lstStyle>
            <a:lvl1pPr>
              <a:defRPr sz="3200">
                <a:solidFill>
                  <a:srgbClr val="FBEECE"/>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154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1326"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accent3"/>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78053988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Side bar red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9936" y="800100"/>
            <a:ext cx="2267064" cy="1329595"/>
          </a:xfrm>
          <a:prstGeom prst="rect">
            <a:avLst/>
          </a:prstGeom>
        </p:spPr>
        <p:txBody>
          <a:bodyPr wrap="square" lIns="0" tIns="0" rIns="0" bIns="0">
            <a:spAutoFit/>
          </a:bodyPr>
          <a:lstStyle>
            <a:lvl1pPr>
              <a:defRPr sz="3200">
                <a:solidFill>
                  <a:srgbClr val="FBEECE"/>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154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1326"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accent3"/>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DAF0261D-3168-603A-763E-1A036640EFF0}"/>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209164511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op bar red">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5CDF81-BCDC-4155-A36E-2E848EF6612B}"/>
              </a:ext>
            </a:extLst>
          </p:cNvPr>
          <p:cNvSpPr/>
          <p:nvPr/>
        </p:nvSpPr>
        <p:spPr>
          <a:xfrm>
            <a:off x="0" y="0"/>
            <a:ext cx="12192000" cy="3429000"/>
          </a:xfrm>
          <a:prstGeom prst="rect">
            <a:avLst/>
          </a:prstGeom>
          <a:solidFill>
            <a:srgbClr val="691D3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3" y="800100"/>
            <a:ext cx="405616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22" name="Rectangle 21">
            <a:extLst>
              <a:ext uri="{FF2B5EF4-FFF2-40B4-BE49-F238E27FC236}">
                <a16:creationId xmlns:a16="http://schemas.microsoft.com/office/drawing/2014/main" id="{601E45A1-78E0-4520-916E-F5407FC0A24E}"/>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03234828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Statement re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5981" y="3438303"/>
            <a:ext cx="9201150" cy="2676747"/>
          </a:xfrm>
          <a:prstGeom prst="rect">
            <a:avLst/>
          </a:prstGeom>
        </p:spPr>
        <p:txBody>
          <a:bodyPr wrap="square" lIns="0" tIns="0" rIns="0" bIns="0" anchor="t" anchorCtr="0">
            <a:noAutofit/>
          </a:bodyPr>
          <a:lstStyle>
            <a:lvl1pPr>
              <a:lnSpc>
                <a:spcPct val="90000"/>
              </a:lnSpc>
              <a:defRPr sz="5400">
                <a:solidFill>
                  <a:srgbClr val="FBEECE"/>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p:nvSpPr>
        <p:spPr>
          <a:xfrm>
            <a:off x="375981" y="29146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175636153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op bar w/photo half red">
    <p:bg>
      <p:bgPr>
        <a:solidFill>
          <a:srgbClr val="691D3F"/>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1137"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chemeClr val="accent3"/>
              </a:buClr>
              <a:buFont typeface="Arial" panose="020B0604020202020204" pitchFamily="34" charset="0"/>
              <a:buChar char="•"/>
              <a:defRPr sz="1600" b="0">
                <a:solidFill>
                  <a:schemeClr val="tx2"/>
                </a:solidFill>
              </a:defRPr>
            </a:lvl2pPr>
            <a:lvl3pPr marL="685783" indent="-228594">
              <a:lnSpc>
                <a:spcPct val="100000"/>
              </a:lnSpc>
              <a:spcBef>
                <a:spcPts val="600"/>
              </a:spcBef>
              <a:buClr>
                <a:schemeClr val="accent3"/>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accent3"/>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19729741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Divi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rgbClr val="DEDDFF"/>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B5EEE0E6-B40B-48FE-B61F-E4FEF9010735}"/>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F57C5113-2576-4463-9E20-05EC188AF684}"/>
              </a:ext>
            </a:extLst>
          </p:cNvPr>
          <p:cNvSpPr>
            <a:spLocks noGrp="1"/>
          </p:cNvSpPr>
          <p:nvPr>
            <p:ph type="body" sz="quarter" idx="11"/>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413905300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Divider purp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a:glow rad="127000">
              <a:srgbClr val="612CB0"/>
            </a:glow>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4"/>
          </a:xfrm>
          <a:prstGeom prst="rect">
            <a:avLst/>
          </a:prstGeom>
        </p:spPr>
        <p:txBody>
          <a:bodyPr wrap="square" lIns="0" tIns="0" rIns="0" bIns="0" anchor="b" anchorCtr="0">
            <a:spAutoFit/>
          </a:bodyPr>
          <a:lstStyle>
            <a:lvl1pPr>
              <a:defRPr lang="en-US" sz="5400" dirty="0">
                <a:solidFill>
                  <a:srgbClr val="DEDDFF"/>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B5EEE0E6-B40B-48FE-B61F-E4FEF9010735}"/>
              </a:ext>
              <a:ext uri="{C183D7F6-B498-43B3-948B-1728B52AA6E4}">
                <adec:decorative xmlns:adec="http://schemas.microsoft.com/office/drawing/2017/decorative" val="1"/>
              </a:ext>
            </a:extLst>
          </p:cNvPr>
          <p:cNvSpPr>
            <a:spLocks noChangeAspect="1"/>
          </p:cNvSpPr>
          <p:nvPr/>
        </p:nvSpPr>
        <p:spPr>
          <a:xfrm>
            <a:off x="381000" y="400050"/>
            <a:ext cx="404949"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F57C5113-2576-4463-9E20-05EC188AF684}"/>
              </a:ext>
            </a:extLst>
          </p:cNvPr>
          <p:cNvSpPr>
            <a:spLocks noGrp="1"/>
          </p:cNvSpPr>
          <p:nvPr>
            <p:ph type="body" sz="quarter" idx="11"/>
          </p:nvPr>
        </p:nvSpPr>
        <p:spPr>
          <a:xfrm>
            <a:off x="1066800" y="349478"/>
            <a:ext cx="4972050" cy="215444"/>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88334767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Side ba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4878" y="800100"/>
            <a:ext cx="2282122" cy="1329595"/>
          </a:xfrm>
          <a:prstGeom prst="rect">
            <a:avLst/>
          </a:prstGeom>
        </p:spPr>
        <p:txBody>
          <a:bodyPr wrap="square" lIns="0" tIns="0" rIns="0" bIns="0">
            <a:spAutoFit/>
          </a:bodyPr>
          <a:lstStyle>
            <a:lvl1pPr>
              <a:defRPr sz="3200">
                <a:solidFill>
                  <a:srgbClr val="DEDDFF"/>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439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p:nvSpPr>
        <p:spPr>
          <a:xfrm>
            <a:off x="391723" y="400050"/>
            <a:ext cx="457200" cy="114300"/>
          </a:xfrm>
          <a:prstGeom prst="rect">
            <a:avLst/>
          </a:prstGeom>
          <a:solidFill>
            <a:srgbClr val="AA96F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5562" y="2514600"/>
            <a:ext cx="2281606" cy="3714750"/>
          </a:xfrm>
          <a:prstGeom prst="rect">
            <a:avLst/>
          </a:prstGeom>
        </p:spPr>
        <p:txBody>
          <a:bodyPr wrap="square" lIns="0" tIns="0" rIns="0" bIns="0">
            <a:noAutofit/>
          </a:bodyPr>
          <a:lstStyle>
            <a:lvl1pPr marL="0" indent="0" algn="l">
              <a:lnSpc>
                <a:spcPct val="100000"/>
              </a:lnSpc>
              <a:spcBef>
                <a:spcPts val="1200"/>
              </a:spcBef>
              <a:buNone/>
              <a:defRPr sz="1600">
                <a:solidFill>
                  <a:srgbClr val="BEAF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6032718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userDrawn="1">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userDrawn="1"/>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userDrawn="1">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794555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Side bar purple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4878" y="800100"/>
            <a:ext cx="2282122" cy="1329595"/>
          </a:xfrm>
          <a:prstGeom prst="rect">
            <a:avLst/>
          </a:prstGeom>
        </p:spPr>
        <p:txBody>
          <a:bodyPr wrap="square" lIns="0" tIns="0" rIns="0" bIns="0">
            <a:spAutoFit/>
          </a:bodyPr>
          <a:lstStyle>
            <a:lvl1pPr>
              <a:defRPr sz="3200">
                <a:solidFill>
                  <a:srgbClr val="DEDD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p:nvSpPr>
        <p:spPr>
          <a:xfrm>
            <a:off x="391723" y="400050"/>
            <a:ext cx="457200" cy="114300"/>
          </a:xfrm>
          <a:prstGeom prst="rect">
            <a:avLst/>
          </a:prstGeom>
          <a:solidFill>
            <a:srgbClr val="AA96F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5562" y="2514600"/>
            <a:ext cx="2281606" cy="3714750"/>
          </a:xfrm>
          <a:prstGeom prst="rect">
            <a:avLst/>
          </a:prstGeom>
        </p:spPr>
        <p:txBody>
          <a:bodyPr wrap="square" lIns="0" tIns="0" rIns="0" bIns="0">
            <a:noAutofit/>
          </a:bodyPr>
          <a:lstStyle>
            <a:lvl1pPr marL="0" indent="0" algn="l">
              <a:lnSpc>
                <a:spcPct val="100000"/>
              </a:lnSpc>
              <a:spcBef>
                <a:spcPts val="1200"/>
              </a:spcBef>
              <a:buNone/>
              <a:defRPr sz="1600">
                <a:solidFill>
                  <a:srgbClr val="BEAF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8E2FDEF9-3FD6-AC6B-BD4C-4D538691DE6E}"/>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117492519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op bar purpl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1D998F-1CEA-4933-A37B-06244CD6DC67}"/>
              </a:ext>
            </a:extLst>
          </p:cNvPr>
          <p:cNvSpPr/>
          <p:nvPr/>
        </p:nvSpPr>
        <p:spPr>
          <a:xfrm>
            <a:off x="0" y="0"/>
            <a:ext cx="12192000" cy="3429000"/>
          </a:xfrm>
          <a:prstGeom prst="rect">
            <a:avLst/>
          </a:prstGeom>
          <a:solidFill>
            <a:srgbClr val="2A145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0" y="800100"/>
            <a:ext cx="4000500"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p:nvSpPr>
        <p:spPr>
          <a:xfrm>
            <a:off x="381000" y="400050"/>
            <a:ext cx="457200"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159765869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Statement purple">
    <p:bg>
      <p:bgPr>
        <a:solidFill>
          <a:srgbClr val="612CB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9879" y="3438303"/>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p:nvSpPr>
        <p:spPr>
          <a:xfrm>
            <a:off x="379879" y="2914650"/>
            <a:ext cx="457200" cy="114300"/>
          </a:xfrm>
          <a:prstGeom prst="rect">
            <a:avLst/>
          </a:prstGeom>
          <a:solidFill>
            <a:srgbClr val="BEA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53411848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Top bar w/photo half purple">
    <p:bg>
      <p:bgPr>
        <a:solidFill>
          <a:srgbClr val="2A145A"/>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rgbClr val="612CB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rgbClr val="BEA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8E5CEF"/>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8E5CEF"/>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62865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BEAF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36215526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252000735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4181300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Content Placeholder 2"/>
          <p:cNvSpPr>
            <a:spLocks noGrp="1"/>
          </p:cNvSpPr>
          <p:nvPr>
            <p:ph idx="1"/>
          </p:nvPr>
        </p:nvSpPr>
        <p:spPr>
          <a:xfrm>
            <a:off x="381000" y="1600200"/>
            <a:ext cx="11430000"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9993445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Content Placeholder 2"/>
          <p:cNvSpPr>
            <a:spLocks noGrp="1"/>
          </p:cNvSpPr>
          <p:nvPr>
            <p:ph idx="10"/>
          </p:nvPr>
        </p:nvSpPr>
        <p:spPr>
          <a:xfrm>
            <a:off x="385486" y="1600200"/>
            <a:ext cx="11425529"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6583014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10" name="Content Placeholder 9"/>
          <p:cNvSpPr>
            <a:spLocks noGrp="1"/>
          </p:cNvSpPr>
          <p:nvPr>
            <p:ph sz="quarter" idx="10"/>
          </p:nvPr>
        </p:nvSpPr>
        <p:spPr>
          <a:xfrm>
            <a:off x="3810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defRPr>
            </a:lvl2pPr>
            <a:lvl3pPr marL="1142971" indent="-228594">
              <a:lnSpc>
                <a:spcPct val="100000"/>
              </a:lnSpc>
              <a:spcBef>
                <a:spcPts val="600"/>
              </a:spcBef>
              <a:buClr>
                <a:srgbClr val="808080"/>
              </a:buClr>
              <a:buFont typeface="Wingdings" panose="05000000000000000000" pitchFamily="2" charset="2"/>
              <a:buChar char="§"/>
              <a:defRPr sz="14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1"/>
          </p:nvPr>
        </p:nvSpPr>
        <p:spPr>
          <a:xfrm>
            <a:off x="63246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defRPr>
            </a:lvl2pPr>
            <a:lvl3pPr marL="1142971" indent="-228594">
              <a:lnSpc>
                <a:spcPct val="100000"/>
              </a:lnSpc>
              <a:spcBef>
                <a:spcPts val="600"/>
              </a:spcBef>
              <a:buClr>
                <a:srgbClr val="808080"/>
              </a:buClr>
              <a:buFont typeface="Wingdings" panose="05000000000000000000" pitchFamily="2" charset="2"/>
              <a:buChar char="§"/>
              <a:defRPr sz="14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3340583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2" indent="-230712">
              <a:lnSpc>
                <a:spcPct val="100000"/>
              </a:lnSpc>
              <a:spcBef>
                <a:spcPts val="1200"/>
              </a:spcBef>
              <a:buClr>
                <a:srgbClr val="808080"/>
              </a:buClr>
              <a:defRPr sz="1800">
                <a:solidFill>
                  <a:schemeClr val="bg2"/>
                </a:solidFill>
              </a:defRPr>
            </a:lvl2pPr>
            <a:lvl3pPr marL="685783" indent="-230712">
              <a:lnSpc>
                <a:spcPct val="100000"/>
              </a:lnSpc>
              <a:spcBef>
                <a:spcPts val="600"/>
              </a:spcBef>
              <a:buClr>
                <a:srgbClr val="808080"/>
              </a:buClr>
              <a:buFont typeface="Arial" panose="020B0604020202020204" pitchFamily="34" charset="0"/>
              <a:buChar char="–"/>
              <a:defRPr sz="1400">
                <a:solidFill>
                  <a:schemeClr val="bg2"/>
                </a:solidFill>
              </a:defRPr>
            </a:lvl3pPr>
            <a:lvl4pPr marL="1140855" indent="-224361">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2" indent="-230712">
              <a:lnSpc>
                <a:spcPct val="100000"/>
              </a:lnSpc>
              <a:spcBef>
                <a:spcPts val="1200"/>
              </a:spcBef>
              <a:buClr>
                <a:srgbClr val="808080"/>
              </a:buClr>
              <a:defRPr sz="1800">
                <a:solidFill>
                  <a:schemeClr val="bg2"/>
                </a:solidFill>
              </a:defRPr>
            </a:lvl2pPr>
            <a:lvl3pPr marL="685783" indent="-230712">
              <a:lnSpc>
                <a:spcPct val="100000"/>
              </a:lnSpc>
              <a:spcBef>
                <a:spcPts val="600"/>
              </a:spcBef>
              <a:buClr>
                <a:srgbClr val="808080"/>
              </a:buClr>
              <a:buFont typeface="Arial" panose="020B0604020202020204" pitchFamily="34" charset="0"/>
              <a:buChar char="–"/>
              <a:defRPr sz="1400">
                <a:solidFill>
                  <a:schemeClr val="bg2"/>
                </a:solidFill>
              </a:defRPr>
            </a:lvl3pPr>
            <a:lvl4pPr marL="1140855" indent="-224361">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046290594"/>
      </p:ext>
    </p:extLst>
  </p:cSld>
  <p:clrMapOvr>
    <a:masterClrMapping/>
  </p:clrMapOvr>
  <p:extLst>
    <p:ext uri="{DCECCB84-F9BA-43D5-87BE-67443E8EF086}">
      <p15:sldGuideLst xmlns:p15="http://schemas.microsoft.com/office/powerpoint/2012/main">
        <p15:guide id="1" orient="horz" pos="120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userDrawn="1">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userDrawn="1"/>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userDrawn="1">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effectLst>
                  <a:glow rad="127000">
                    <a:srgbClr val="0D32A4"/>
                  </a:glow>
                </a:effectLst>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26859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9" name="Content Placeholder 9"/>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Content Placeholder 9">
            <a:extLst>
              <a:ext uri="{FF2B5EF4-FFF2-40B4-BE49-F238E27FC236}">
                <a16:creationId xmlns:a16="http://schemas.microsoft.com/office/drawing/2014/main" id="{3C9CA1AB-E8E8-4338-8BB5-4C9F95D3899A}"/>
              </a:ext>
            </a:extLst>
          </p:cNvPr>
          <p:cNvSpPr>
            <a:spLocks noGrp="1"/>
          </p:cNvSpPr>
          <p:nvPr>
            <p:ph sz="quarter" idx="14"/>
          </p:nvPr>
        </p:nvSpPr>
        <p:spPr>
          <a:xfrm>
            <a:off x="4332836"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Content Placeholder 9">
            <a:extLst>
              <a:ext uri="{FF2B5EF4-FFF2-40B4-BE49-F238E27FC236}">
                <a16:creationId xmlns:a16="http://schemas.microsoft.com/office/drawing/2014/main" id="{B6586213-13AB-4801-9939-C1924B01D7D1}"/>
              </a:ext>
            </a:extLst>
          </p:cNvPr>
          <p:cNvSpPr>
            <a:spLocks noGrp="1"/>
          </p:cNvSpPr>
          <p:nvPr>
            <p:ph sz="quarter" idx="15"/>
          </p:nvPr>
        </p:nvSpPr>
        <p:spPr>
          <a:xfrm>
            <a:off x="828423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9736783"/>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838200" y="-457200"/>
            <a:ext cx="10515600" cy="395816"/>
          </a:xfrm>
          <a:prstGeom prst="rect">
            <a:avLst/>
          </a:prstGeom>
        </p:spPr>
        <p:txBody>
          <a:bodyPr/>
          <a:lstStyle>
            <a:lvl1pPr algn="ctr">
              <a:defRPr sz="2400">
                <a:solidFill>
                  <a:schemeClr val="tx1"/>
                </a:solidFill>
              </a:defRPr>
            </a:lvl1pPr>
          </a:lstStyle>
          <a:p>
            <a:r>
              <a:rPr lang="en-US"/>
              <a:t>Click to edit Master title style</a:t>
            </a:r>
          </a:p>
        </p:txBody>
      </p:sp>
    </p:spTree>
    <p:extLst>
      <p:ext uri="{BB962C8B-B14F-4D97-AF65-F5344CB8AC3E}">
        <p14:creationId xmlns:p14="http://schemas.microsoft.com/office/powerpoint/2010/main" val="245061302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End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
        <p:nvSpPr>
          <p:cNvPr id="209" name="Rectangle 208">
            <a:extLst>
              <a:ext uri="{FF2B5EF4-FFF2-40B4-BE49-F238E27FC236}">
                <a16:creationId xmlns:a16="http://schemas.microsoft.com/office/drawing/2014/main" id="{5BC7EE9C-562A-4519-B67A-EB99114D5C54}"/>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210" name="Picture 209">
            <a:extLst>
              <a:ext uri="{FF2B5EF4-FFF2-40B4-BE49-F238E27FC236}">
                <a16:creationId xmlns:a16="http://schemas.microsoft.com/office/drawing/2014/main" id="{9F395D62-9AFB-429C-85A8-BAAB83043A5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Tree>
    <p:extLst>
      <p:ext uri="{BB962C8B-B14F-4D97-AF65-F5344CB8AC3E}">
        <p14:creationId xmlns:p14="http://schemas.microsoft.com/office/powerpoint/2010/main" val="309208267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1_Top bar w/pattern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8" name="Rectangle 17">
            <a:extLst>
              <a:ext uri="{FF2B5EF4-FFF2-40B4-BE49-F238E27FC236}">
                <a16:creationId xmlns:a16="http://schemas.microsoft.com/office/drawing/2014/main" id="{961E767C-1F50-4D42-AF6A-E15CED75F7A5}"/>
              </a:ext>
              <a:ext uri="{C183D7F6-B498-43B3-948B-1728B52AA6E4}">
                <adec:decorative xmlns:adec="http://schemas.microsoft.com/office/drawing/2017/decorative" val="1"/>
              </a:ext>
            </a:extLst>
          </p:cNvPr>
          <p:cNvSpPr>
            <a:spLocks noChangeAspect="1"/>
          </p:cNvSpPr>
          <p:nvPr userDrawn="1"/>
        </p:nvSpPr>
        <p:spPr>
          <a:xfrm>
            <a:off x="381001" y="400052"/>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1130124040"/>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DTA 2023 Case Study Blue Dark">
    <p:bg>
      <p:bgPr>
        <a:solidFill>
          <a:srgbClr val="0D2155">
            <a:alpha val="99000"/>
          </a:srgbClr>
        </a:solidFill>
        <a:effectLst/>
      </p:bgPr>
    </p:bg>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97B9344D-6762-258E-07F4-14997F61F015}"/>
              </a:ext>
            </a:extLst>
          </p:cNvPr>
          <p:cNvSpPr>
            <a:spLocks noGrp="1"/>
          </p:cNvSpPr>
          <p:nvPr>
            <p:ph type="pic" sz="quarter" idx="19" hasCustomPrompt="1"/>
          </p:nvPr>
        </p:nvSpPr>
        <p:spPr>
          <a:xfrm>
            <a:off x="0" y="0"/>
            <a:ext cx="12192000" cy="3675887"/>
          </a:xfrm>
          <a:prstGeom prst="rect">
            <a:avLst/>
          </a:prstGeom>
        </p:spPr>
        <p:txBody>
          <a:bodyPr anchor="ctr"/>
          <a:lstStyle>
            <a:lvl1pPr marL="0" indent="0" algn="ctr">
              <a:buNone/>
              <a:defRPr>
                <a:solidFill>
                  <a:srgbClr val="FFFFFF"/>
                </a:solidFill>
              </a:defRPr>
            </a:lvl1pPr>
          </a:lstStyle>
          <a:p>
            <a:r>
              <a:rPr lang="en-US"/>
              <a:t>Image</a:t>
            </a:r>
          </a:p>
        </p:txBody>
      </p:sp>
      <p:sp>
        <p:nvSpPr>
          <p:cNvPr id="2" name="Title 1">
            <a:extLst>
              <a:ext uri="{FF2B5EF4-FFF2-40B4-BE49-F238E27FC236}">
                <a16:creationId xmlns:a16="http://schemas.microsoft.com/office/drawing/2014/main" id="{A1221CDB-95CE-458B-A911-027A05894B80}"/>
              </a:ext>
            </a:extLst>
          </p:cNvPr>
          <p:cNvSpPr>
            <a:spLocks noGrp="1"/>
          </p:cNvSpPr>
          <p:nvPr>
            <p:ph type="title" hasCustomPrompt="1"/>
          </p:nvPr>
        </p:nvSpPr>
        <p:spPr>
          <a:xfrm>
            <a:off x="381000" y="-457200"/>
            <a:ext cx="11436096" cy="395816"/>
          </a:xfrm>
          <a:prstGeom prst="rect">
            <a:avLst/>
          </a:prstGeom>
        </p:spPr>
        <p:txBody>
          <a:bodyPr/>
          <a:lstStyle>
            <a:lvl1pPr algn="ctr">
              <a:defRPr sz="2400">
                <a:solidFill>
                  <a:srgbClr val="FFFFFF"/>
                </a:solidFill>
              </a:defRPr>
            </a:lvl1pPr>
          </a:lstStyle>
          <a:p>
            <a:r>
              <a:rPr lang="en-US"/>
              <a:t>DTA 2025 Case Study</a:t>
            </a:r>
          </a:p>
        </p:txBody>
      </p:sp>
      <p:sp>
        <p:nvSpPr>
          <p:cNvPr id="6" name="Rectangle 5">
            <a:extLst>
              <a:ext uri="{FF2B5EF4-FFF2-40B4-BE49-F238E27FC236}">
                <a16:creationId xmlns:a16="http://schemas.microsoft.com/office/drawing/2014/main" id="{278E137C-A8DC-B902-CD5D-86B2E9BE4225}"/>
              </a:ext>
            </a:extLst>
          </p:cNvPr>
          <p:cNvSpPr/>
          <p:nvPr userDrawn="1"/>
        </p:nvSpPr>
        <p:spPr>
          <a:xfrm>
            <a:off x="0" y="0"/>
            <a:ext cx="9999579" cy="3685032"/>
          </a:xfrm>
          <a:prstGeom prst="rect">
            <a:avLst/>
          </a:prstGeom>
          <a:gradFill flip="none" rotWithShape="1">
            <a:gsLst>
              <a:gs pos="0">
                <a:schemeClr val="bg2">
                  <a:alpha val="65000"/>
                </a:schemeClr>
              </a:gs>
              <a:gs pos="35000">
                <a:schemeClr val="bg2">
                  <a:alpha val="50000"/>
                </a:schemeClr>
              </a:gs>
              <a:gs pos="5000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a:endParaRPr lang="en-US" sz="1333">
              <a:solidFill>
                <a:schemeClr val="tx2"/>
              </a:solidFill>
              <a:latin typeface="Arial" panose="020B0604020202020204" pitchFamily="34" charset="0"/>
            </a:endParaRPr>
          </a:p>
        </p:txBody>
      </p:sp>
      <p:sp>
        <p:nvSpPr>
          <p:cNvPr id="10" name="Text Placeholder 13">
            <a:extLst>
              <a:ext uri="{FF2B5EF4-FFF2-40B4-BE49-F238E27FC236}">
                <a16:creationId xmlns:a16="http://schemas.microsoft.com/office/drawing/2014/main" id="{EE220F9F-B1DF-D8B8-88EA-56093313A41B}"/>
              </a:ext>
            </a:extLst>
          </p:cNvPr>
          <p:cNvSpPr>
            <a:spLocks noGrp="1"/>
          </p:cNvSpPr>
          <p:nvPr>
            <p:ph type="body" sz="quarter" idx="13"/>
          </p:nvPr>
        </p:nvSpPr>
        <p:spPr>
          <a:xfrm>
            <a:off x="381000" y="1524000"/>
            <a:ext cx="5715000" cy="1475592"/>
          </a:xfrm>
          <a:prstGeom prst="rect">
            <a:avLst/>
          </a:prstGeom>
        </p:spPr>
        <p:txBody>
          <a:bodyPr lIns="0" rIns="228600" anchor="ctr"/>
          <a:lstStyle>
            <a:lvl1pPr marL="0" indent="0">
              <a:lnSpc>
                <a:spcPct val="100000"/>
              </a:lnSpc>
              <a:buNone/>
              <a:defRPr sz="2400">
                <a:solidFill>
                  <a:srgbClr val="E5F8FF"/>
                </a:solidFill>
              </a:defRPr>
            </a:lvl1pPr>
          </a:lstStyle>
          <a:p>
            <a:pPr lvl="0"/>
            <a:r>
              <a:rPr lang="en-US"/>
              <a:t>Click to edit Master text styles</a:t>
            </a:r>
          </a:p>
        </p:txBody>
      </p:sp>
      <p:sp>
        <p:nvSpPr>
          <p:cNvPr id="11" name="Picture Placeholder 15">
            <a:extLst>
              <a:ext uri="{FF2B5EF4-FFF2-40B4-BE49-F238E27FC236}">
                <a16:creationId xmlns:a16="http://schemas.microsoft.com/office/drawing/2014/main" id="{9840BA81-8B8B-845C-D4AA-3A6340EE5235}"/>
              </a:ext>
            </a:extLst>
          </p:cNvPr>
          <p:cNvSpPr>
            <a:spLocks noGrp="1"/>
          </p:cNvSpPr>
          <p:nvPr>
            <p:ph type="pic" sz="quarter" idx="14" hasCustomPrompt="1"/>
          </p:nvPr>
        </p:nvSpPr>
        <p:spPr>
          <a:xfrm>
            <a:off x="381000" y="304800"/>
            <a:ext cx="2133600" cy="1219200"/>
          </a:xfrm>
          <a:prstGeom prst="rect">
            <a:avLst/>
          </a:prstGeom>
        </p:spPr>
        <p:txBody>
          <a:bodyPr anchor="ctr"/>
          <a:lstStyle>
            <a:lvl1pPr marL="0" indent="0" algn="ctr">
              <a:buNone/>
              <a:defRPr>
                <a:solidFill>
                  <a:srgbClr val="FFFFFF"/>
                </a:solidFill>
              </a:defRPr>
            </a:lvl1pPr>
          </a:lstStyle>
          <a:p>
            <a:r>
              <a:rPr lang="en-US"/>
              <a:t>LOGO</a:t>
            </a:r>
          </a:p>
        </p:txBody>
      </p:sp>
      <p:sp>
        <p:nvSpPr>
          <p:cNvPr id="12" name="Text Placeholder 5">
            <a:extLst>
              <a:ext uri="{FF2B5EF4-FFF2-40B4-BE49-F238E27FC236}">
                <a16:creationId xmlns:a16="http://schemas.microsoft.com/office/drawing/2014/main" id="{01771948-A25F-DEB7-DCC1-BB51DFE89AF3}"/>
              </a:ext>
            </a:extLst>
          </p:cNvPr>
          <p:cNvSpPr>
            <a:spLocks noGrp="1"/>
          </p:cNvSpPr>
          <p:nvPr>
            <p:ph type="body" sz="quarter" idx="20"/>
          </p:nvPr>
        </p:nvSpPr>
        <p:spPr>
          <a:xfrm>
            <a:off x="381000" y="2999593"/>
            <a:ext cx="3657600" cy="1341120"/>
          </a:xfrm>
          <a:prstGeom prst="rect">
            <a:avLst/>
          </a:prstGeom>
          <a:solidFill>
            <a:srgbClr val="E5F8FF"/>
          </a:solidFill>
        </p:spPr>
        <p:txBody>
          <a:bodyPr lIns="228600" tIns="137160" rIns="228600" bIns="0" anchor="t"/>
          <a:lstStyle>
            <a:lvl1pPr marL="0" indent="0" algn="l">
              <a:buNone/>
              <a:defRPr sz="2400" b="0">
                <a:solidFill>
                  <a:srgbClr val="0C32A4"/>
                </a:solidFill>
              </a:defRPr>
            </a:lvl1pPr>
            <a:lvl2pPr marL="6351" indent="0" algn="l">
              <a:lnSpc>
                <a:spcPct val="100000"/>
              </a:lnSpc>
              <a:spcBef>
                <a:spcPts val="0"/>
              </a:spcBef>
              <a:buNone/>
              <a:tabLst/>
              <a:defRPr sz="1600">
                <a:solidFill>
                  <a:schemeClr val="accent1"/>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25" name="Rectangle 24">
            <a:extLst>
              <a:ext uri="{FF2B5EF4-FFF2-40B4-BE49-F238E27FC236}">
                <a16:creationId xmlns:a16="http://schemas.microsoft.com/office/drawing/2014/main" id="{210A4AA6-8D90-F365-18A2-115F979BBC6F}"/>
              </a:ext>
            </a:extLst>
          </p:cNvPr>
          <p:cNvSpPr>
            <a:spLocks noChangeAspect="1"/>
          </p:cNvSpPr>
          <p:nvPr userDrawn="1"/>
        </p:nvSpPr>
        <p:spPr>
          <a:xfrm rot="16200000">
            <a:off x="-259080" y="5385996"/>
            <a:ext cx="1706880" cy="426720"/>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9" name="Text Placeholder 5">
            <a:extLst>
              <a:ext uri="{FF2B5EF4-FFF2-40B4-BE49-F238E27FC236}">
                <a16:creationId xmlns:a16="http://schemas.microsoft.com/office/drawing/2014/main" id="{6ED0D932-CF5C-5214-59DB-CD0820734FD3}"/>
              </a:ext>
            </a:extLst>
          </p:cNvPr>
          <p:cNvSpPr>
            <a:spLocks noGrp="1"/>
          </p:cNvSpPr>
          <p:nvPr>
            <p:ph type="body" sz="quarter" idx="22"/>
          </p:nvPr>
        </p:nvSpPr>
        <p:spPr>
          <a:xfrm>
            <a:off x="4270248" y="2999593"/>
            <a:ext cx="3657600" cy="1341120"/>
          </a:xfrm>
          <a:prstGeom prst="rect">
            <a:avLst/>
          </a:prstGeom>
          <a:solidFill>
            <a:srgbClr val="E5F8FF"/>
          </a:solidFill>
        </p:spPr>
        <p:txBody>
          <a:bodyPr lIns="228600" tIns="137160" rIns="228600" bIns="0" anchor="t"/>
          <a:lstStyle>
            <a:lvl1pPr marL="0" indent="0" algn="l">
              <a:buNone/>
              <a:defRPr sz="2400" b="0">
                <a:solidFill>
                  <a:srgbClr val="0C32A4"/>
                </a:solidFill>
              </a:defRPr>
            </a:lvl1pPr>
            <a:lvl2pPr marL="6351" indent="0" algn="l">
              <a:lnSpc>
                <a:spcPct val="100000"/>
              </a:lnSpc>
              <a:spcBef>
                <a:spcPts val="0"/>
              </a:spcBef>
              <a:buNone/>
              <a:tabLst/>
              <a:defRPr sz="1600">
                <a:solidFill>
                  <a:schemeClr val="accent1"/>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30" name="Text Placeholder 5">
            <a:extLst>
              <a:ext uri="{FF2B5EF4-FFF2-40B4-BE49-F238E27FC236}">
                <a16:creationId xmlns:a16="http://schemas.microsoft.com/office/drawing/2014/main" id="{F5BD6BE5-65D8-D4C0-13FE-352766BB0476}"/>
              </a:ext>
            </a:extLst>
          </p:cNvPr>
          <p:cNvSpPr>
            <a:spLocks noGrp="1"/>
          </p:cNvSpPr>
          <p:nvPr>
            <p:ph type="body" sz="quarter" idx="23"/>
          </p:nvPr>
        </p:nvSpPr>
        <p:spPr>
          <a:xfrm>
            <a:off x="8159496" y="2999593"/>
            <a:ext cx="3657600" cy="1341120"/>
          </a:xfrm>
          <a:prstGeom prst="rect">
            <a:avLst/>
          </a:prstGeom>
          <a:solidFill>
            <a:srgbClr val="E5F8FF"/>
          </a:solidFill>
        </p:spPr>
        <p:txBody>
          <a:bodyPr lIns="228600" tIns="137160" rIns="228600" bIns="0" anchor="t"/>
          <a:lstStyle>
            <a:lvl1pPr marL="0" indent="0" algn="l">
              <a:buNone/>
              <a:defRPr sz="2400" b="0">
                <a:solidFill>
                  <a:srgbClr val="0C32A4"/>
                </a:solidFill>
              </a:defRPr>
            </a:lvl1pPr>
            <a:lvl2pPr marL="6351" indent="0" algn="l">
              <a:lnSpc>
                <a:spcPct val="100000"/>
              </a:lnSpc>
              <a:spcBef>
                <a:spcPts val="0"/>
              </a:spcBef>
              <a:buNone/>
              <a:tabLst/>
              <a:defRPr sz="1600">
                <a:solidFill>
                  <a:schemeClr val="accent1"/>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42" name="TextBox 41">
            <a:extLst>
              <a:ext uri="{FF2B5EF4-FFF2-40B4-BE49-F238E27FC236}">
                <a16:creationId xmlns:a16="http://schemas.microsoft.com/office/drawing/2014/main" id="{8436882C-BAD4-4CC8-98D2-D59B6BED17B3}"/>
              </a:ext>
            </a:extLst>
          </p:cNvPr>
          <p:cNvSpPr txBox="1"/>
          <p:nvPr userDrawn="1"/>
        </p:nvSpPr>
        <p:spPr>
          <a:xfrm>
            <a:off x="8159496" y="4745917"/>
            <a:ext cx="3651504" cy="205121"/>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sz="1333" b="1" i="0" u="none" strike="noStrike" kern="1200" cap="none" spc="0" normalizeH="0" baseline="0" noProof="0">
                <a:ln>
                  <a:noFill/>
                </a:ln>
                <a:solidFill>
                  <a:srgbClr val="9FDDFF"/>
                </a:solidFill>
                <a:effectLst/>
                <a:uLnTx/>
                <a:uFillTx/>
                <a:latin typeface="Arial"/>
                <a:ea typeface="+mn-ea"/>
                <a:cs typeface="+mn-cs"/>
              </a:rPr>
              <a:t>Powered by:</a:t>
            </a:r>
          </a:p>
        </p:txBody>
      </p:sp>
      <p:sp>
        <p:nvSpPr>
          <p:cNvPr id="5" name="Text Placeholder 4">
            <a:extLst>
              <a:ext uri="{FF2B5EF4-FFF2-40B4-BE49-F238E27FC236}">
                <a16:creationId xmlns:a16="http://schemas.microsoft.com/office/drawing/2014/main" id="{223AACAC-83C1-CA41-023A-BDE905D257F7}"/>
              </a:ext>
            </a:extLst>
          </p:cNvPr>
          <p:cNvSpPr>
            <a:spLocks noGrp="1"/>
          </p:cNvSpPr>
          <p:nvPr>
            <p:ph type="body" sz="quarter" idx="25"/>
          </p:nvPr>
        </p:nvSpPr>
        <p:spPr>
          <a:xfrm>
            <a:off x="8153401" y="4951101"/>
            <a:ext cx="3651503" cy="1500644"/>
          </a:xfrm>
          <a:prstGeom prst="rect">
            <a:avLst/>
          </a:prstGeom>
        </p:spPr>
        <p:txBody>
          <a:bodyPr lIns="0" tIns="91440" rIns="0" bIns="0"/>
          <a:lstStyle>
            <a:lvl1pPr marL="156629" indent="-156629">
              <a:spcBef>
                <a:spcPts val="0"/>
              </a:spcBef>
              <a:spcAft>
                <a:spcPts val="533"/>
              </a:spcAft>
              <a:buClr>
                <a:srgbClr val="9FDDFF"/>
              </a:buClr>
              <a:buFont typeface="Wingdings" pitchFamily="2" charset="2"/>
              <a:buChar char="§"/>
              <a:tabLst/>
              <a:defRPr sz="1400">
                <a:solidFill>
                  <a:srgbClr val="E5F8FF"/>
                </a:solidFill>
              </a:defRPr>
            </a:lvl1pPr>
            <a:lvl2pPr marL="457189" indent="0">
              <a:buNone/>
              <a:defRPr/>
            </a:lvl2pPr>
          </a:lstStyle>
          <a:p>
            <a:pPr lvl="0"/>
            <a:r>
              <a:rPr lang="en-US"/>
              <a:t>Click to edit Master text styles</a:t>
            </a:r>
          </a:p>
        </p:txBody>
      </p:sp>
      <p:sp>
        <p:nvSpPr>
          <p:cNvPr id="9" name="Text Placeholder 8">
            <a:extLst>
              <a:ext uri="{FF2B5EF4-FFF2-40B4-BE49-F238E27FC236}">
                <a16:creationId xmlns:a16="http://schemas.microsoft.com/office/drawing/2014/main" id="{7266B15D-66DC-6293-9012-05E0D444F491}"/>
              </a:ext>
            </a:extLst>
          </p:cNvPr>
          <p:cNvSpPr>
            <a:spLocks noGrp="1"/>
          </p:cNvSpPr>
          <p:nvPr>
            <p:ph type="body" sz="quarter" idx="26"/>
          </p:nvPr>
        </p:nvSpPr>
        <p:spPr>
          <a:xfrm>
            <a:off x="1021080" y="4745917"/>
            <a:ext cx="6906769" cy="1705828"/>
          </a:xfrm>
          <a:prstGeom prst="rect">
            <a:avLst/>
          </a:prstGeom>
        </p:spPr>
        <p:txBody>
          <a:bodyPr lIns="0" tIns="0" rIns="0" bIns="0"/>
          <a:lstStyle>
            <a:lvl1pPr marL="0" indent="0">
              <a:lnSpc>
                <a:spcPct val="100000"/>
              </a:lnSpc>
              <a:buNone/>
              <a:defRPr sz="1800">
                <a:solidFill>
                  <a:srgbClr val="E5F8FF"/>
                </a:solidFill>
              </a:defRPr>
            </a:lvl1pPr>
            <a:lvl2pPr marL="10584" indent="0">
              <a:lnSpc>
                <a:spcPct val="100000"/>
              </a:lnSpc>
              <a:spcBef>
                <a:spcPts val="800"/>
              </a:spcBef>
              <a:buNone/>
              <a:tabLst/>
              <a:defRPr sz="1600">
                <a:solidFill>
                  <a:srgbClr val="9FDDFF"/>
                </a:solidFill>
              </a:defRPr>
            </a:lvl2pPr>
          </a:lstStyle>
          <a:p>
            <a:pPr lvl="0"/>
            <a:r>
              <a:rPr lang="en-US"/>
              <a:t>Click to edit Master text styles</a:t>
            </a:r>
          </a:p>
          <a:p>
            <a:pPr lvl="1"/>
            <a:r>
              <a:rPr lang="en-US"/>
              <a:t>Second level</a:t>
            </a:r>
          </a:p>
        </p:txBody>
      </p:sp>
      <p:pic>
        <p:nvPicPr>
          <p:cNvPr id="17" name="Picture 16">
            <a:extLst>
              <a:ext uri="{FF2B5EF4-FFF2-40B4-BE49-F238E27FC236}">
                <a16:creationId xmlns:a16="http://schemas.microsoft.com/office/drawing/2014/main" id="{B6AA10CB-ED2D-D178-A47B-FF3ABC2B57D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8" name="fl" descr="                              Dell - Internal Use - Confidential&#10;">
            <a:extLst>
              <a:ext uri="{FF2B5EF4-FFF2-40B4-BE49-F238E27FC236}">
                <a16:creationId xmlns:a16="http://schemas.microsoft.com/office/drawing/2014/main" id="{916AA464-2CE1-BFBA-6C4B-0EA8F9FB3548}"/>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chemeClr val="tx2"/>
                </a:solidFill>
                <a:latin typeface="Arial" panose="020B0604020202020204" pitchFamily="34" charset="0"/>
              </a:rPr>
              <a:t>Copyright © Dell Inc. All Rights Reserved.</a:t>
            </a:r>
          </a:p>
        </p:txBody>
      </p:sp>
      <p:sp>
        <p:nvSpPr>
          <p:cNvPr id="19" name="TextBox 19">
            <a:extLst>
              <a:ext uri="{FF2B5EF4-FFF2-40B4-BE49-F238E27FC236}">
                <a16:creationId xmlns:a16="http://schemas.microsoft.com/office/drawing/2014/main" id="{3257C958-5449-C9F5-BDDD-9C65C18D670C}"/>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chemeClr val="tx2"/>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chemeClr val="tx2"/>
              </a:solidFill>
              <a:latin typeface="Arial" panose="020B0604020202020204" pitchFamily="34" charset="0"/>
              <a:ea typeface="+mn-ea"/>
              <a:cs typeface="+mn-cs"/>
            </a:endParaRPr>
          </a:p>
        </p:txBody>
      </p:sp>
    </p:spTree>
    <p:extLst>
      <p:ext uri="{BB962C8B-B14F-4D97-AF65-F5344CB8AC3E}">
        <p14:creationId xmlns:p14="http://schemas.microsoft.com/office/powerpoint/2010/main" val="409696583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1_DTA 2023 Case Study Blue Dark">
    <p:bg>
      <p:bgPr>
        <a:solidFill>
          <a:srgbClr val="0D2155">
            <a:alpha val="99000"/>
          </a:srgbClr>
        </a:solidFill>
        <a:effectLst/>
      </p:bgPr>
    </p:bg>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97B9344D-6762-258E-07F4-14997F61F015}"/>
              </a:ext>
            </a:extLst>
          </p:cNvPr>
          <p:cNvSpPr>
            <a:spLocks noGrp="1"/>
          </p:cNvSpPr>
          <p:nvPr>
            <p:ph type="pic" sz="quarter" idx="19" hasCustomPrompt="1"/>
          </p:nvPr>
        </p:nvSpPr>
        <p:spPr>
          <a:xfrm>
            <a:off x="0" y="0"/>
            <a:ext cx="12192000" cy="3675887"/>
          </a:xfrm>
          <a:prstGeom prst="rect">
            <a:avLst/>
          </a:prstGeom>
        </p:spPr>
        <p:txBody>
          <a:bodyPr anchor="ctr"/>
          <a:lstStyle>
            <a:lvl1pPr marL="0" indent="0" algn="ctr">
              <a:buNone/>
              <a:defRPr>
                <a:solidFill>
                  <a:srgbClr val="FFFFFF"/>
                </a:solidFill>
              </a:defRPr>
            </a:lvl1pPr>
          </a:lstStyle>
          <a:p>
            <a:r>
              <a:rPr lang="en-US"/>
              <a:t>Image</a:t>
            </a:r>
          </a:p>
        </p:txBody>
      </p:sp>
      <p:sp>
        <p:nvSpPr>
          <p:cNvPr id="6" name="Rectangle 5">
            <a:extLst>
              <a:ext uri="{FF2B5EF4-FFF2-40B4-BE49-F238E27FC236}">
                <a16:creationId xmlns:a16="http://schemas.microsoft.com/office/drawing/2014/main" id="{278E137C-A8DC-B902-CD5D-86B2E9BE4225}"/>
              </a:ext>
            </a:extLst>
          </p:cNvPr>
          <p:cNvSpPr/>
          <p:nvPr userDrawn="1"/>
        </p:nvSpPr>
        <p:spPr>
          <a:xfrm>
            <a:off x="0" y="0"/>
            <a:ext cx="9999579" cy="3685032"/>
          </a:xfrm>
          <a:prstGeom prst="rect">
            <a:avLst/>
          </a:prstGeom>
          <a:gradFill flip="none" rotWithShape="1">
            <a:gsLst>
              <a:gs pos="0">
                <a:schemeClr val="bg2">
                  <a:alpha val="65000"/>
                </a:schemeClr>
              </a:gs>
              <a:gs pos="35000">
                <a:schemeClr val="bg2">
                  <a:alpha val="50000"/>
                </a:schemeClr>
              </a:gs>
              <a:gs pos="5000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a:endParaRPr lang="en-US" sz="1333">
              <a:solidFill>
                <a:schemeClr val="tx2"/>
              </a:solidFill>
              <a:latin typeface="Arial" panose="020B0604020202020204" pitchFamily="34" charset="0"/>
            </a:endParaRPr>
          </a:p>
        </p:txBody>
      </p:sp>
      <p:sp>
        <p:nvSpPr>
          <p:cNvPr id="10" name="Text Placeholder 13">
            <a:extLst>
              <a:ext uri="{FF2B5EF4-FFF2-40B4-BE49-F238E27FC236}">
                <a16:creationId xmlns:a16="http://schemas.microsoft.com/office/drawing/2014/main" id="{EE220F9F-B1DF-D8B8-88EA-56093313A41B}"/>
              </a:ext>
            </a:extLst>
          </p:cNvPr>
          <p:cNvSpPr>
            <a:spLocks noGrp="1"/>
          </p:cNvSpPr>
          <p:nvPr>
            <p:ph type="body" sz="quarter" idx="13"/>
          </p:nvPr>
        </p:nvSpPr>
        <p:spPr>
          <a:xfrm>
            <a:off x="381000" y="1524000"/>
            <a:ext cx="5715000" cy="1475592"/>
          </a:xfrm>
          <a:prstGeom prst="rect">
            <a:avLst/>
          </a:prstGeom>
        </p:spPr>
        <p:txBody>
          <a:bodyPr lIns="0" rIns="228600" anchor="ctr"/>
          <a:lstStyle>
            <a:lvl1pPr marL="0" indent="0">
              <a:lnSpc>
                <a:spcPct val="100000"/>
              </a:lnSpc>
              <a:buNone/>
              <a:defRPr sz="2400">
                <a:solidFill>
                  <a:srgbClr val="E5F8FF"/>
                </a:solidFill>
              </a:defRPr>
            </a:lvl1pPr>
          </a:lstStyle>
          <a:p>
            <a:pPr lvl="0"/>
            <a:r>
              <a:rPr lang="en-US"/>
              <a:t>Click to edit Master text styles</a:t>
            </a:r>
          </a:p>
        </p:txBody>
      </p:sp>
      <p:sp>
        <p:nvSpPr>
          <p:cNvPr id="11" name="Picture Placeholder 15">
            <a:extLst>
              <a:ext uri="{FF2B5EF4-FFF2-40B4-BE49-F238E27FC236}">
                <a16:creationId xmlns:a16="http://schemas.microsoft.com/office/drawing/2014/main" id="{9840BA81-8B8B-845C-D4AA-3A6340EE5235}"/>
              </a:ext>
            </a:extLst>
          </p:cNvPr>
          <p:cNvSpPr>
            <a:spLocks noGrp="1"/>
          </p:cNvSpPr>
          <p:nvPr>
            <p:ph type="pic" sz="quarter" idx="14" hasCustomPrompt="1"/>
          </p:nvPr>
        </p:nvSpPr>
        <p:spPr>
          <a:xfrm>
            <a:off x="381000" y="304800"/>
            <a:ext cx="2133600" cy="1219200"/>
          </a:xfrm>
          <a:prstGeom prst="rect">
            <a:avLst/>
          </a:prstGeom>
        </p:spPr>
        <p:txBody>
          <a:bodyPr anchor="ctr"/>
          <a:lstStyle>
            <a:lvl1pPr marL="0" indent="0" algn="ctr">
              <a:buNone/>
              <a:defRPr>
                <a:solidFill>
                  <a:srgbClr val="FFFFFF"/>
                </a:solidFill>
              </a:defRPr>
            </a:lvl1pPr>
          </a:lstStyle>
          <a:p>
            <a:r>
              <a:rPr lang="en-US"/>
              <a:t>LOGO</a:t>
            </a:r>
          </a:p>
        </p:txBody>
      </p:sp>
      <p:sp>
        <p:nvSpPr>
          <p:cNvPr id="12" name="Text Placeholder 5">
            <a:extLst>
              <a:ext uri="{FF2B5EF4-FFF2-40B4-BE49-F238E27FC236}">
                <a16:creationId xmlns:a16="http://schemas.microsoft.com/office/drawing/2014/main" id="{01771948-A25F-DEB7-DCC1-BB51DFE89AF3}"/>
              </a:ext>
            </a:extLst>
          </p:cNvPr>
          <p:cNvSpPr>
            <a:spLocks noGrp="1"/>
          </p:cNvSpPr>
          <p:nvPr>
            <p:ph type="body" sz="quarter" idx="20"/>
          </p:nvPr>
        </p:nvSpPr>
        <p:spPr>
          <a:xfrm>
            <a:off x="381000" y="2999593"/>
            <a:ext cx="3657600" cy="1341120"/>
          </a:xfrm>
          <a:prstGeom prst="rect">
            <a:avLst/>
          </a:prstGeom>
          <a:solidFill>
            <a:srgbClr val="E5F8FF"/>
          </a:solidFill>
        </p:spPr>
        <p:txBody>
          <a:bodyPr lIns="228600" tIns="137160" rIns="228600" bIns="0" anchor="t"/>
          <a:lstStyle>
            <a:lvl1pPr marL="0" indent="0" algn="l">
              <a:buNone/>
              <a:defRPr sz="2400" b="0">
                <a:solidFill>
                  <a:srgbClr val="0C32A4"/>
                </a:solidFill>
              </a:defRPr>
            </a:lvl1pPr>
            <a:lvl2pPr marL="6351" indent="0" algn="l">
              <a:lnSpc>
                <a:spcPct val="100000"/>
              </a:lnSpc>
              <a:spcBef>
                <a:spcPts val="0"/>
              </a:spcBef>
              <a:buNone/>
              <a:tabLst/>
              <a:defRPr sz="1600">
                <a:solidFill>
                  <a:schemeClr val="accent1"/>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25" name="Rectangle 24">
            <a:extLst>
              <a:ext uri="{FF2B5EF4-FFF2-40B4-BE49-F238E27FC236}">
                <a16:creationId xmlns:a16="http://schemas.microsoft.com/office/drawing/2014/main" id="{210A4AA6-8D90-F365-18A2-115F979BBC6F}"/>
              </a:ext>
            </a:extLst>
          </p:cNvPr>
          <p:cNvSpPr>
            <a:spLocks noChangeAspect="1"/>
          </p:cNvSpPr>
          <p:nvPr userDrawn="1"/>
        </p:nvSpPr>
        <p:spPr>
          <a:xfrm rot="16200000">
            <a:off x="-259080" y="5385996"/>
            <a:ext cx="1706880" cy="426720"/>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9" name="Text Placeholder 5">
            <a:extLst>
              <a:ext uri="{FF2B5EF4-FFF2-40B4-BE49-F238E27FC236}">
                <a16:creationId xmlns:a16="http://schemas.microsoft.com/office/drawing/2014/main" id="{6ED0D932-CF5C-5214-59DB-CD0820734FD3}"/>
              </a:ext>
            </a:extLst>
          </p:cNvPr>
          <p:cNvSpPr>
            <a:spLocks noGrp="1"/>
          </p:cNvSpPr>
          <p:nvPr>
            <p:ph type="body" sz="quarter" idx="22"/>
          </p:nvPr>
        </p:nvSpPr>
        <p:spPr>
          <a:xfrm>
            <a:off x="4270248" y="2999593"/>
            <a:ext cx="3657600" cy="1341120"/>
          </a:xfrm>
          <a:prstGeom prst="rect">
            <a:avLst/>
          </a:prstGeom>
          <a:solidFill>
            <a:srgbClr val="E5F8FF"/>
          </a:solidFill>
        </p:spPr>
        <p:txBody>
          <a:bodyPr lIns="228600" tIns="137160" rIns="228600" bIns="0" anchor="t"/>
          <a:lstStyle>
            <a:lvl1pPr marL="0" indent="0" algn="l">
              <a:buNone/>
              <a:defRPr sz="2400" b="0">
                <a:solidFill>
                  <a:srgbClr val="0C32A4"/>
                </a:solidFill>
              </a:defRPr>
            </a:lvl1pPr>
            <a:lvl2pPr marL="6351" indent="0" algn="l">
              <a:lnSpc>
                <a:spcPct val="100000"/>
              </a:lnSpc>
              <a:spcBef>
                <a:spcPts val="0"/>
              </a:spcBef>
              <a:buNone/>
              <a:tabLst/>
              <a:defRPr sz="1600">
                <a:solidFill>
                  <a:schemeClr val="accent1"/>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30" name="Text Placeholder 5">
            <a:extLst>
              <a:ext uri="{FF2B5EF4-FFF2-40B4-BE49-F238E27FC236}">
                <a16:creationId xmlns:a16="http://schemas.microsoft.com/office/drawing/2014/main" id="{F5BD6BE5-65D8-D4C0-13FE-352766BB0476}"/>
              </a:ext>
            </a:extLst>
          </p:cNvPr>
          <p:cNvSpPr>
            <a:spLocks noGrp="1"/>
          </p:cNvSpPr>
          <p:nvPr>
            <p:ph type="body" sz="quarter" idx="23"/>
          </p:nvPr>
        </p:nvSpPr>
        <p:spPr>
          <a:xfrm>
            <a:off x="8159496" y="2999593"/>
            <a:ext cx="3657600" cy="1341120"/>
          </a:xfrm>
          <a:prstGeom prst="rect">
            <a:avLst/>
          </a:prstGeom>
          <a:solidFill>
            <a:srgbClr val="E5F8FF"/>
          </a:solidFill>
        </p:spPr>
        <p:txBody>
          <a:bodyPr lIns="228600" tIns="137160" rIns="228600" bIns="0" anchor="t"/>
          <a:lstStyle>
            <a:lvl1pPr marL="0" indent="0" algn="l">
              <a:buNone/>
              <a:defRPr sz="2400" b="0">
                <a:solidFill>
                  <a:srgbClr val="0C32A4"/>
                </a:solidFill>
              </a:defRPr>
            </a:lvl1pPr>
            <a:lvl2pPr marL="6351" indent="0" algn="l">
              <a:lnSpc>
                <a:spcPct val="100000"/>
              </a:lnSpc>
              <a:spcBef>
                <a:spcPts val="0"/>
              </a:spcBef>
              <a:buNone/>
              <a:tabLst/>
              <a:defRPr sz="1600">
                <a:solidFill>
                  <a:schemeClr val="accent1"/>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42" name="TextBox 41">
            <a:extLst>
              <a:ext uri="{FF2B5EF4-FFF2-40B4-BE49-F238E27FC236}">
                <a16:creationId xmlns:a16="http://schemas.microsoft.com/office/drawing/2014/main" id="{8436882C-BAD4-4CC8-98D2-D59B6BED17B3}"/>
              </a:ext>
            </a:extLst>
          </p:cNvPr>
          <p:cNvSpPr txBox="1"/>
          <p:nvPr userDrawn="1"/>
        </p:nvSpPr>
        <p:spPr>
          <a:xfrm>
            <a:off x="8159496" y="4745917"/>
            <a:ext cx="3651504" cy="205121"/>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sz="1333" b="1" i="0" u="none" strike="noStrike" kern="1200" cap="none" spc="0" normalizeH="0" baseline="0" noProof="0">
                <a:ln>
                  <a:noFill/>
                </a:ln>
                <a:solidFill>
                  <a:srgbClr val="9FDDFF"/>
                </a:solidFill>
                <a:effectLst/>
                <a:uLnTx/>
                <a:uFillTx/>
                <a:latin typeface="Arial"/>
                <a:ea typeface="+mn-ea"/>
                <a:cs typeface="+mn-cs"/>
              </a:rPr>
              <a:t>Powered by:</a:t>
            </a:r>
          </a:p>
        </p:txBody>
      </p:sp>
      <p:sp>
        <p:nvSpPr>
          <p:cNvPr id="5" name="Text Placeholder 4">
            <a:extLst>
              <a:ext uri="{FF2B5EF4-FFF2-40B4-BE49-F238E27FC236}">
                <a16:creationId xmlns:a16="http://schemas.microsoft.com/office/drawing/2014/main" id="{223AACAC-83C1-CA41-023A-BDE905D257F7}"/>
              </a:ext>
            </a:extLst>
          </p:cNvPr>
          <p:cNvSpPr>
            <a:spLocks noGrp="1"/>
          </p:cNvSpPr>
          <p:nvPr>
            <p:ph type="body" sz="quarter" idx="25"/>
          </p:nvPr>
        </p:nvSpPr>
        <p:spPr>
          <a:xfrm>
            <a:off x="8153401" y="4951101"/>
            <a:ext cx="3651503" cy="1500644"/>
          </a:xfrm>
          <a:prstGeom prst="rect">
            <a:avLst/>
          </a:prstGeom>
        </p:spPr>
        <p:txBody>
          <a:bodyPr lIns="0" tIns="91440" rIns="0" bIns="0"/>
          <a:lstStyle>
            <a:lvl1pPr marL="156629" indent="-156629">
              <a:spcBef>
                <a:spcPts val="0"/>
              </a:spcBef>
              <a:spcAft>
                <a:spcPts val="533"/>
              </a:spcAft>
              <a:buClr>
                <a:srgbClr val="9FDDFF"/>
              </a:buClr>
              <a:buFont typeface="Wingdings" pitchFamily="2" charset="2"/>
              <a:buChar char="§"/>
              <a:tabLst/>
              <a:defRPr sz="1400">
                <a:solidFill>
                  <a:srgbClr val="E5F8FF"/>
                </a:solidFill>
              </a:defRPr>
            </a:lvl1pPr>
            <a:lvl2pPr marL="457189" indent="0">
              <a:buNone/>
              <a:defRPr/>
            </a:lvl2pPr>
          </a:lstStyle>
          <a:p>
            <a:pPr lvl="0"/>
            <a:r>
              <a:rPr lang="en-US"/>
              <a:t>Click to edit Master text styles</a:t>
            </a:r>
          </a:p>
        </p:txBody>
      </p:sp>
      <p:sp>
        <p:nvSpPr>
          <p:cNvPr id="9" name="Text Placeholder 8">
            <a:extLst>
              <a:ext uri="{FF2B5EF4-FFF2-40B4-BE49-F238E27FC236}">
                <a16:creationId xmlns:a16="http://schemas.microsoft.com/office/drawing/2014/main" id="{7266B15D-66DC-6293-9012-05E0D444F491}"/>
              </a:ext>
            </a:extLst>
          </p:cNvPr>
          <p:cNvSpPr>
            <a:spLocks noGrp="1"/>
          </p:cNvSpPr>
          <p:nvPr>
            <p:ph type="body" sz="quarter" idx="26"/>
          </p:nvPr>
        </p:nvSpPr>
        <p:spPr>
          <a:xfrm>
            <a:off x="1021080" y="4745917"/>
            <a:ext cx="6906769" cy="1705828"/>
          </a:xfrm>
          <a:prstGeom prst="rect">
            <a:avLst/>
          </a:prstGeom>
        </p:spPr>
        <p:txBody>
          <a:bodyPr lIns="0" tIns="0" rIns="0" bIns="0"/>
          <a:lstStyle>
            <a:lvl1pPr marL="0" indent="0">
              <a:lnSpc>
                <a:spcPct val="100000"/>
              </a:lnSpc>
              <a:buNone/>
              <a:defRPr sz="1800">
                <a:solidFill>
                  <a:srgbClr val="E5F8FF"/>
                </a:solidFill>
              </a:defRPr>
            </a:lvl1pPr>
            <a:lvl2pPr marL="10584" indent="0">
              <a:lnSpc>
                <a:spcPct val="100000"/>
              </a:lnSpc>
              <a:spcBef>
                <a:spcPts val="800"/>
              </a:spcBef>
              <a:buNone/>
              <a:tabLst/>
              <a:defRPr sz="1600">
                <a:solidFill>
                  <a:srgbClr val="9FDDFF"/>
                </a:solidFill>
              </a:defRPr>
            </a:lvl2pPr>
          </a:lstStyle>
          <a:p>
            <a:pPr lvl="0"/>
            <a:r>
              <a:rPr lang="en-US"/>
              <a:t>Click to edit Master text styles</a:t>
            </a:r>
          </a:p>
          <a:p>
            <a:pPr lvl="1"/>
            <a:r>
              <a:rPr lang="en-US"/>
              <a:t>Second level</a:t>
            </a:r>
          </a:p>
        </p:txBody>
      </p:sp>
      <p:pic>
        <p:nvPicPr>
          <p:cNvPr id="17" name="Picture 16">
            <a:extLst>
              <a:ext uri="{FF2B5EF4-FFF2-40B4-BE49-F238E27FC236}">
                <a16:creationId xmlns:a16="http://schemas.microsoft.com/office/drawing/2014/main" id="{B6AA10CB-ED2D-D178-A47B-FF3ABC2B57D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8" name="fl" descr="                              Dell - Internal Use - Confidential&#10;">
            <a:extLst>
              <a:ext uri="{FF2B5EF4-FFF2-40B4-BE49-F238E27FC236}">
                <a16:creationId xmlns:a16="http://schemas.microsoft.com/office/drawing/2014/main" id="{916AA464-2CE1-BFBA-6C4B-0EA8F9FB3548}"/>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chemeClr val="tx2"/>
                </a:solidFill>
                <a:latin typeface="Arial" panose="020B0604020202020204" pitchFamily="34" charset="0"/>
              </a:rPr>
              <a:t>Copyright © Dell Inc. All Rights Reserved.</a:t>
            </a:r>
          </a:p>
        </p:txBody>
      </p:sp>
      <p:sp>
        <p:nvSpPr>
          <p:cNvPr id="19" name="TextBox 19">
            <a:extLst>
              <a:ext uri="{FF2B5EF4-FFF2-40B4-BE49-F238E27FC236}">
                <a16:creationId xmlns:a16="http://schemas.microsoft.com/office/drawing/2014/main" id="{3257C958-5449-C9F5-BDDD-9C65C18D670C}"/>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chemeClr val="tx2"/>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chemeClr val="tx2"/>
              </a:solidFill>
              <a:latin typeface="Arial" panose="020B0604020202020204" pitchFamily="34" charset="0"/>
              <a:ea typeface="+mn-ea"/>
              <a:cs typeface="+mn-cs"/>
            </a:endParaRPr>
          </a:p>
        </p:txBody>
      </p:sp>
    </p:spTree>
    <p:extLst>
      <p:ext uri="{BB962C8B-B14F-4D97-AF65-F5344CB8AC3E}">
        <p14:creationId xmlns:p14="http://schemas.microsoft.com/office/powerpoint/2010/main" val="333957459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userDrawn="1">
  <p:cSld name="DTA 2023 Case Study Blue Dark">
    <p:bg>
      <p:bgPr>
        <a:solidFill>
          <a:srgbClr val="0B0C78">
            <a:alpha val="99000"/>
          </a:srgbClr>
        </a:solidFill>
        <a:effectLst/>
      </p:bgPr>
    </p:bg>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97B9344D-6762-258E-07F4-14997F61F015}"/>
              </a:ext>
            </a:extLst>
          </p:cNvPr>
          <p:cNvSpPr>
            <a:spLocks noGrp="1"/>
          </p:cNvSpPr>
          <p:nvPr>
            <p:ph type="pic" sz="quarter" idx="19" hasCustomPrompt="1"/>
          </p:nvPr>
        </p:nvSpPr>
        <p:spPr>
          <a:xfrm>
            <a:off x="0" y="-2"/>
            <a:ext cx="12192000" cy="3673643"/>
          </a:xfrm>
          <a:prstGeom prst="rect">
            <a:avLst/>
          </a:prstGeom>
        </p:spPr>
        <p:txBody>
          <a:bodyPr anchor="ctr"/>
          <a:lstStyle>
            <a:lvl1pPr marL="0" indent="0" algn="ctr">
              <a:buNone/>
              <a:defRPr>
                <a:solidFill>
                  <a:srgbClr val="FFFFFF"/>
                </a:solidFill>
              </a:defRPr>
            </a:lvl1pPr>
          </a:lstStyle>
          <a:p>
            <a:r>
              <a:rPr lang="en-US"/>
              <a:t>Image</a:t>
            </a:r>
          </a:p>
        </p:txBody>
      </p:sp>
      <p:sp>
        <p:nvSpPr>
          <p:cNvPr id="2" name="Title 1">
            <a:extLst>
              <a:ext uri="{FF2B5EF4-FFF2-40B4-BE49-F238E27FC236}">
                <a16:creationId xmlns:a16="http://schemas.microsoft.com/office/drawing/2014/main" id="{A1221CDB-95CE-458B-A911-027A05894B80}"/>
              </a:ext>
            </a:extLst>
          </p:cNvPr>
          <p:cNvSpPr>
            <a:spLocks noGrp="1"/>
          </p:cNvSpPr>
          <p:nvPr>
            <p:ph type="title" hasCustomPrompt="1"/>
          </p:nvPr>
        </p:nvSpPr>
        <p:spPr>
          <a:xfrm>
            <a:off x="381000" y="-457200"/>
            <a:ext cx="11436096" cy="395816"/>
          </a:xfrm>
          <a:prstGeom prst="rect">
            <a:avLst/>
          </a:prstGeom>
        </p:spPr>
        <p:txBody>
          <a:bodyPr/>
          <a:lstStyle>
            <a:lvl1pPr algn="ctr">
              <a:defRPr sz="2400">
                <a:solidFill>
                  <a:srgbClr val="FFFFFF"/>
                </a:solidFill>
              </a:defRPr>
            </a:lvl1pPr>
          </a:lstStyle>
          <a:p>
            <a:r>
              <a:rPr lang="en-US"/>
              <a:t>DTA 2023 Case Study</a:t>
            </a:r>
          </a:p>
        </p:txBody>
      </p:sp>
      <p:sp>
        <p:nvSpPr>
          <p:cNvPr id="10" name="Text Placeholder 13">
            <a:extLst>
              <a:ext uri="{FF2B5EF4-FFF2-40B4-BE49-F238E27FC236}">
                <a16:creationId xmlns:a16="http://schemas.microsoft.com/office/drawing/2014/main" id="{EE220F9F-B1DF-D8B8-88EA-56093313A41B}"/>
              </a:ext>
            </a:extLst>
          </p:cNvPr>
          <p:cNvSpPr>
            <a:spLocks noGrp="1"/>
          </p:cNvSpPr>
          <p:nvPr>
            <p:ph type="body" sz="quarter" idx="13"/>
          </p:nvPr>
        </p:nvSpPr>
        <p:spPr>
          <a:xfrm>
            <a:off x="381000" y="1524000"/>
            <a:ext cx="5715000" cy="1475592"/>
          </a:xfrm>
          <a:prstGeom prst="rect">
            <a:avLst/>
          </a:prstGeom>
        </p:spPr>
        <p:txBody>
          <a:bodyPr lIns="0" rIns="228600" anchor="ctr"/>
          <a:lstStyle>
            <a:lvl1pPr marL="0" indent="0">
              <a:lnSpc>
                <a:spcPct val="100000"/>
              </a:lnSpc>
              <a:buNone/>
              <a:defRPr sz="2667">
                <a:solidFill>
                  <a:srgbClr val="FFFFFF"/>
                </a:solidFill>
              </a:defRPr>
            </a:lvl1pPr>
          </a:lstStyle>
          <a:p>
            <a:pPr lvl="0"/>
            <a:r>
              <a:rPr lang="en-US"/>
              <a:t>Click to edit Master text styles</a:t>
            </a:r>
          </a:p>
        </p:txBody>
      </p:sp>
      <p:sp>
        <p:nvSpPr>
          <p:cNvPr id="11" name="Picture Placeholder 15">
            <a:extLst>
              <a:ext uri="{FF2B5EF4-FFF2-40B4-BE49-F238E27FC236}">
                <a16:creationId xmlns:a16="http://schemas.microsoft.com/office/drawing/2014/main" id="{9840BA81-8B8B-845C-D4AA-3A6340EE5235}"/>
              </a:ext>
            </a:extLst>
          </p:cNvPr>
          <p:cNvSpPr>
            <a:spLocks noGrp="1"/>
          </p:cNvSpPr>
          <p:nvPr>
            <p:ph type="pic" sz="quarter" idx="14" hasCustomPrompt="1"/>
          </p:nvPr>
        </p:nvSpPr>
        <p:spPr>
          <a:xfrm>
            <a:off x="381000" y="304800"/>
            <a:ext cx="2133600" cy="1219200"/>
          </a:xfrm>
          <a:prstGeom prst="rect">
            <a:avLst/>
          </a:prstGeom>
        </p:spPr>
        <p:txBody>
          <a:bodyPr anchor="ctr"/>
          <a:lstStyle>
            <a:lvl1pPr marL="0" indent="0" algn="ctr">
              <a:buNone/>
              <a:defRPr>
                <a:solidFill>
                  <a:srgbClr val="FFFFFF"/>
                </a:solidFill>
              </a:defRPr>
            </a:lvl1pPr>
          </a:lstStyle>
          <a:p>
            <a:r>
              <a:rPr lang="en-US"/>
              <a:t>LOGO</a:t>
            </a:r>
          </a:p>
        </p:txBody>
      </p:sp>
      <p:sp>
        <p:nvSpPr>
          <p:cNvPr id="12" name="Text Placeholder 5">
            <a:extLst>
              <a:ext uri="{FF2B5EF4-FFF2-40B4-BE49-F238E27FC236}">
                <a16:creationId xmlns:a16="http://schemas.microsoft.com/office/drawing/2014/main" id="{01771948-A25F-DEB7-DCC1-BB51DFE89AF3}"/>
              </a:ext>
            </a:extLst>
          </p:cNvPr>
          <p:cNvSpPr>
            <a:spLocks noGrp="1"/>
          </p:cNvSpPr>
          <p:nvPr>
            <p:ph type="body" sz="quarter" idx="20"/>
          </p:nvPr>
        </p:nvSpPr>
        <p:spPr>
          <a:xfrm>
            <a:off x="381000"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25" name="Rectangle 24">
            <a:extLst>
              <a:ext uri="{FF2B5EF4-FFF2-40B4-BE49-F238E27FC236}">
                <a16:creationId xmlns:a16="http://schemas.microsoft.com/office/drawing/2014/main" id="{210A4AA6-8D90-F365-18A2-115F979BBC6F}"/>
              </a:ext>
            </a:extLst>
          </p:cNvPr>
          <p:cNvSpPr>
            <a:spLocks noChangeAspect="1"/>
          </p:cNvSpPr>
          <p:nvPr userDrawn="1"/>
        </p:nvSpPr>
        <p:spPr>
          <a:xfrm rot="16200000">
            <a:off x="-259080" y="5385996"/>
            <a:ext cx="1706880" cy="426720"/>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9" name="Text Placeholder 5">
            <a:extLst>
              <a:ext uri="{FF2B5EF4-FFF2-40B4-BE49-F238E27FC236}">
                <a16:creationId xmlns:a16="http://schemas.microsoft.com/office/drawing/2014/main" id="{6ED0D932-CF5C-5214-59DB-CD0820734FD3}"/>
              </a:ext>
            </a:extLst>
          </p:cNvPr>
          <p:cNvSpPr>
            <a:spLocks noGrp="1"/>
          </p:cNvSpPr>
          <p:nvPr>
            <p:ph type="body" sz="quarter" idx="22"/>
          </p:nvPr>
        </p:nvSpPr>
        <p:spPr>
          <a:xfrm>
            <a:off x="4270248"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30" name="Text Placeholder 5">
            <a:extLst>
              <a:ext uri="{FF2B5EF4-FFF2-40B4-BE49-F238E27FC236}">
                <a16:creationId xmlns:a16="http://schemas.microsoft.com/office/drawing/2014/main" id="{F5BD6BE5-65D8-D4C0-13FE-352766BB0476}"/>
              </a:ext>
            </a:extLst>
          </p:cNvPr>
          <p:cNvSpPr>
            <a:spLocks noGrp="1"/>
          </p:cNvSpPr>
          <p:nvPr>
            <p:ph type="body" sz="quarter" idx="23"/>
          </p:nvPr>
        </p:nvSpPr>
        <p:spPr>
          <a:xfrm>
            <a:off x="8159496"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5" name="Text Placeholder 4">
            <a:extLst>
              <a:ext uri="{FF2B5EF4-FFF2-40B4-BE49-F238E27FC236}">
                <a16:creationId xmlns:a16="http://schemas.microsoft.com/office/drawing/2014/main" id="{223AACAC-83C1-CA41-023A-BDE905D257F7}"/>
              </a:ext>
            </a:extLst>
          </p:cNvPr>
          <p:cNvSpPr>
            <a:spLocks noGrp="1"/>
          </p:cNvSpPr>
          <p:nvPr>
            <p:ph type="body" sz="quarter" idx="25"/>
          </p:nvPr>
        </p:nvSpPr>
        <p:spPr>
          <a:xfrm>
            <a:off x="8153401" y="4951101"/>
            <a:ext cx="3651503" cy="1500644"/>
          </a:xfrm>
          <a:prstGeom prst="rect">
            <a:avLst/>
          </a:prstGeom>
        </p:spPr>
        <p:txBody>
          <a:bodyPr lIns="0" tIns="91440" rIns="0" bIns="0"/>
          <a:lstStyle>
            <a:lvl1pPr marL="156629" indent="-156629">
              <a:spcBef>
                <a:spcPts val="0"/>
              </a:spcBef>
              <a:spcAft>
                <a:spcPts val="533"/>
              </a:spcAft>
              <a:buClr>
                <a:srgbClr val="9FDDFF"/>
              </a:buClr>
              <a:buFont typeface="Wingdings" pitchFamily="2" charset="2"/>
              <a:buChar char="§"/>
              <a:tabLst/>
              <a:defRPr sz="1333">
                <a:solidFill>
                  <a:srgbClr val="FFFFFF"/>
                </a:solidFill>
              </a:defRPr>
            </a:lvl1pPr>
            <a:lvl2pPr marL="457189" indent="0">
              <a:buNone/>
              <a:defRPr/>
            </a:lvl2pPr>
          </a:lstStyle>
          <a:p>
            <a:pPr lvl="0"/>
            <a:r>
              <a:rPr lang="en-US"/>
              <a:t>Click to edit Master text styles</a:t>
            </a:r>
          </a:p>
        </p:txBody>
      </p:sp>
      <p:sp>
        <p:nvSpPr>
          <p:cNvPr id="9" name="Text Placeholder 8">
            <a:extLst>
              <a:ext uri="{FF2B5EF4-FFF2-40B4-BE49-F238E27FC236}">
                <a16:creationId xmlns:a16="http://schemas.microsoft.com/office/drawing/2014/main" id="{7266B15D-66DC-6293-9012-05E0D444F491}"/>
              </a:ext>
            </a:extLst>
          </p:cNvPr>
          <p:cNvSpPr>
            <a:spLocks noGrp="1"/>
          </p:cNvSpPr>
          <p:nvPr>
            <p:ph type="body" sz="quarter" idx="26"/>
          </p:nvPr>
        </p:nvSpPr>
        <p:spPr>
          <a:xfrm>
            <a:off x="1021080" y="4745917"/>
            <a:ext cx="6906769" cy="1705828"/>
          </a:xfrm>
          <a:prstGeom prst="rect">
            <a:avLst/>
          </a:prstGeom>
        </p:spPr>
        <p:txBody>
          <a:bodyPr lIns="0" tIns="0" rIns="0" bIns="0"/>
          <a:lstStyle>
            <a:lvl1pPr marL="0" indent="0">
              <a:lnSpc>
                <a:spcPct val="100000"/>
              </a:lnSpc>
              <a:buNone/>
              <a:defRPr sz="1867">
                <a:solidFill>
                  <a:srgbClr val="FFFFFF"/>
                </a:solidFill>
              </a:defRPr>
            </a:lvl1pPr>
            <a:lvl2pPr marL="10584" indent="0">
              <a:lnSpc>
                <a:spcPct val="100000"/>
              </a:lnSpc>
              <a:spcBef>
                <a:spcPts val="800"/>
              </a:spcBef>
              <a:buNone/>
              <a:tabLst/>
              <a:defRPr sz="1600">
                <a:solidFill>
                  <a:srgbClr val="9FDDFF"/>
                </a:solidFill>
              </a:defRPr>
            </a:lvl2pPr>
          </a:lstStyle>
          <a:p>
            <a:pPr lvl="0"/>
            <a:r>
              <a:rPr lang="en-US"/>
              <a:t>Click to edit Master text styles</a:t>
            </a:r>
          </a:p>
          <a:p>
            <a:pPr lvl="1"/>
            <a:r>
              <a:rPr lang="en-US"/>
              <a:t>Second level</a:t>
            </a:r>
          </a:p>
        </p:txBody>
      </p:sp>
      <p:sp>
        <p:nvSpPr>
          <p:cNvPr id="3" name="fl" descr="                              Dell - Internal Use - Confidential&#10;">
            <a:extLst>
              <a:ext uri="{FF2B5EF4-FFF2-40B4-BE49-F238E27FC236}">
                <a16:creationId xmlns:a16="http://schemas.microsoft.com/office/drawing/2014/main" id="{E5E772C3-B839-73D9-BF6E-4B9566389633}"/>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4" name="TextBox 3">
            <a:extLst>
              <a:ext uri="{FF2B5EF4-FFF2-40B4-BE49-F238E27FC236}">
                <a16:creationId xmlns:a16="http://schemas.microsoft.com/office/drawing/2014/main" id="{EBB37532-E615-52BA-73E1-043247511CF8}"/>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9C0D90DA-73CF-0BD0-57CF-20D8A3A77B9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7" name="TextBox 16">
            <a:extLst>
              <a:ext uri="{FF2B5EF4-FFF2-40B4-BE49-F238E27FC236}">
                <a16:creationId xmlns:a16="http://schemas.microsoft.com/office/drawing/2014/main" id="{F8A2A061-C378-4930-BC1D-BD933B16379C}"/>
              </a:ext>
            </a:extLst>
          </p:cNvPr>
          <p:cNvSpPr txBox="1"/>
          <p:nvPr userDrawn="1"/>
        </p:nvSpPr>
        <p:spPr>
          <a:xfrm>
            <a:off x="8159496" y="4745917"/>
            <a:ext cx="3651504" cy="205121"/>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sz="1333" b="1" i="0" u="none" strike="noStrike" kern="1200" cap="none" spc="0" normalizeH="0" baseline="0" noProof="0">
                <a:ln>
                  <a:noFill/>
                </a:ln>
                <a:solidFill>
                  <a:srgbClr val="9FDDFF"/>
                </a:solidFill>
                <a:effectLst/>
                <a:uLnTx/>
                <a:uFillTx/>
                <a:latin typeface="Arial"/>
                <a:ea typeface="+mn-ea"/>
                <a:cs typeface="+mn-cs"/>
              </a:rPr>
              <a:t>Powered by:</a:t>
            </a:r>
          </a:p>
        </p:txBody>
      </p:sp>
    </p:spTree>
    <p:extLst>
      <p:ext uri="{BB962C8B-B14F-4D97-AF65-F5344CB8AC3E}">
        <p14:creationId xmlns:p14="http://schemas.microsoft.com/office/powerpoint/2010/main" val="406497262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Cover Cosmos">
    <p:bg>
      <p:bgPr>
        <a:solidFill>
          <a:schemeClr val="accent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366544EA-090D-4754-BF2B-7E73886E3793}"/>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userDrawn="1"/>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802129265"/>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Cover Raven">
    <p:bg>
      <p:bgPr>
        <a:solidFill>
          <a:srgbClr val="40586D"/>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EEE540F-F32F-ACFB-63DF-516E08093657}"/>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userDrawn="1"/>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65127686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Cover Dell Blu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A222BE9-A049-CD29-C5E1-0C57482DBC7A}"/>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userDrawn="1"/>
        </p:nvSpPr>
        <p:spPr>
          <a:xfrm>
            <a:off x="401170" y="3099155"/>
            <a:ext cx="548640" cy="134471"/>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36614708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ext Placeholder 4">
            <a:extLst>
              <a:ext uri="{FF2B5EF4-FFF2-40B4-BE49-F238E27FC236}">
                <a16:creationId xmlns:a16="http://schemas.microsoft.com/office/drawing/2014/main" id="{31E00A8F-8F29-4705-8469-E9075A8C1BA9}"/>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bg1"/>
              </a:buClr>
              <a:defRPr sz="2000">
                <a:solidFill>
                  <a:schemeClr val="tx2"/>
                </a:solidFill>
              </a:defRPr>
            </a:lvl1pPr>
            <a:lvl2pPr marL="741363" indent="-284163">
              <a:lnSpc>
                <a:spcPct val="100000"/>
              </a:lnSpc>
              <a:spcBef>
                <a:spcPts val="600"/>
              </a:spcBef>
              <a:buClr>
                <a:schemeClr val="bg1"/>
              </a:buClr>
              <a:buFont typeface="Arial" panose="020B0604020202020204" pitchFamily="34" charset="0"/>
              <a:buChar char="–"/>
              <a:defRPr sz="1800">
                <a:solidFill>
                  <a:schemeClr val="tx2"/>
                </a:solidFill>
              </a:defRPr>
            </a:lvl2pPr>
            <a:lvl3pPr marL="1142971" indent="-228594">
              <a:lnSpc>
                <a:spcPct val="100000"/>
              </a:lnSpc>
              <a:spcBef>
                <a:spcPts val="600"/>
              </a:spcBef>
              <a:buClr>
                <a:schemeClr val="bg1"/>
              </a:buClr>
              <a:buFont typeface="Wingdings" panose="05000000000000000000" pitchFamily="2" charset="2"/>
              <a:buChar cha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4173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Agenda Cosmo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037B9-85E0-9D2D-D4DD-C2F353DC4313}"/>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chemeClr val="tx2"/>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2E16C5C2-17B1-0BAB-BE8C-305DB6C0A33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ext Placeholder 4">
            <a:extLst>
              <a:ext uri="{FF2B5EF4-FFF2-40B4-BE49-F238E27FC236}">
                <a16:creationId xmlns:a16="http://schemas.microsoft.com/office/drawing/2014/main" id="{3A4E0E02-D811-0864-32FB-31649EB50625}"/>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tx1"/>
              </a:buClr>
              <a:defRPr sz="2000">
                <a:solidFill>
                  <a:schemeClr val="tx1"/>
                </a:solidFill>
                <a:latin typeface="Arial" panose="020B0604020202020204" pitchFamily="34" charset="0"/>
                <a:cs typeface="Arial" panose="020B0604020202020204" pitchFamily="34" charset="0"/>
              </a:defRPr>
            </a:lvl1pPr>
            <a:lvl2pPr marL="741363" indent="-284163">
              <a:lnSpc>
                <a:spcPct val="100000"/>
              </a:lnSpc>
              <a:spcBef>
                <a:spcPts val="600"/>
              </a:spcBef>
              <a:buClr>
                <a:schemeClr val="tx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2pPr>
            <a:lvl3pPr marL="1142971" indent="-228594">
              <a:lnSpc>
                <a:spcPct val="100000"/>
              </a:lnSpc>
              <a:spcBef>
                <a:spcPts val="600"/>
              </a:spcBef>
              <a:buClr>
                <a:schemeClr val="tx1"/>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9138734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Divider Midnight/Dell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58684917-6517-4801-D799-032C14CD0F6D}"/>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userDrawn="1"/>
        </p:nvSpPr>
        <p:spPr>
          <a:xfrm>
            <a:off x="10153650" y="6286500"/>
            <a:ext cx="1885950" cy="571499"/>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2014836791"/>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Side bar Midnight/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081994273"/>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Side bar w/photo Midnight/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60857767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op bar Midnight/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userDrawn="1"/>
        </p:nvSpPr>
        <p:spPr>
          <a:xfrm>
            <a:off x="0" y="0"/>
            <a:ext cx="12192000" cy="34290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11676924"/>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Bottom bar w/photo Midnight/Dell Blue">
    <p:bg>
      <p:bgPr>
        <a:solidFill>
          <a:schemeClr val="accent2"/>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95747045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Statement Midnight/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46270839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Divider Raven/Dell Blue">
    <p:bg>
      <p:bgPr>
        <a:solidFill>
          <a:srgbClr val="40586D"/>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9A956E6A-F5A7-AAD1-EB8C-081A85CB33D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userDrawn="1"/>
        </p:nvSpPr>
        <p:spPr>
          <a:xfrm>
            <a:off x="10153650" y="6286500"/>
            <a:ext cx="1885950" cy="571499"/>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420384439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Side bar Raven/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247229807"/>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Side bar w/photo Raven/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18201094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81000" y="4343400"/>
            <a:ext cx="8027894"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userDrawn="1">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46106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Top bar Raven/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userDrawn="1"/>
        </p:nvSpPr>
        <p:spPr>
          <a:xfrm>
            <a:off x="0" y="0"/>
            <a:ext cx="12192000" cy="3429000"/>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17123013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Bottom bar w/photo Raven/Dell Blue">
    <p:bg>
      <p:bgPr>
        <a:solidFill>
          <a:srgbClr val="40586D"/>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31603512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Statement Raven/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482987608"/>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Divider Teal/Forest">
    <p:bg>
      <p:bgPr>
        <a:solidFill>
          <a:schemeClr val="accent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649EFE44-2848-7F23-2E65-C2432B66EDA9}"/>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userDrawn="1"/>
        </p:nvSpPr>
        <p:spPr>
          <a:xfrm>
            <a:off x="10153650" y="6286500"/>
            <a:ext cx="1885950" cy="571499"/>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946099990"/>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Side bar Teal/Fores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5A3A8302-7725-CC2D-50F0-19C249DD97F1}"/>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424763516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Side bar w/photo Teal/Fores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3" name="Rectangle 2">
            <a:extLst>
              <a:ext uri="{FF2B5EF4-FFF2-40B4-BE49-F238E27FC236}">
                <a16:creationId xmlns:a16="http://schemas.microsoft.com/office/drawing/2014/main" id="{6717BC2F-04DA-81D3-C357-B1A1B22D609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129378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op bar Teal/Forest">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71682E-23C4-24FB-FA91-6363C0063C62}"/>
              </a:ext>
            </a:extLst>
          </p:cNvPr>
          <p:cNvSpPr/>
          <p:nvPr userDrawn="1"/>
        </p:nvSpPr>
        <p:spPr>
          <a:xfrm>
            <a:off x="0" y="0"/>
            <a:ext cx="12192000" cy="3429000"/>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5" name="Title 1">
            <a:extLst>
              <a:ext uri="{FF2B5EF4-FFF2-40B4-BE49-F238E27FC236}">
                <a16:creationId xmlns:a16="http://schemas.microsoft.com/office/drawing/2014/main" id="{E5B87288-D95C-3502-9D22-3B1836ACFDB4}"/>
              </a:ext>
            </a:extLst>
          </p:cNvPr>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Content Placeholder 11">
            <a:extLst>
              <a:ext uri="{FF2B5EF4-FFF2-40B4-BE49-F238E27FC236}">
                <a16:creationId xmlns:a16="http://schemas.microsoft.com/office/drawing/2014/main" id="{13ADEF55-295F-70CA-1CFE-66FAB5020A3A}"/>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7" name="Content Placeholder 11">
            <a:extLst>
              <a:ext uri="{FF2B5EF4-FFF2-40B4-BE49-F238E27FC236}">
                <a16:creationId xmlns:a16="http://schemas.microsoft.com/office/drawing/2014/main" id="{60F0AC9E-B6D9-3325-1E5A-4C3F85654187}"/>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8" name="Content Placeholder 11">
            <a:extLst>
              <a:ext uri="{FF2B5EF4-FFF2-40B4-BE49-F238E27FC236}">
                <a16:creationId xmlns:a16="http://schemas.microsoft.com/office/drawing/2014/main" id="{37357191-2ABA-F6D5-3676-E3FFE044C1C8}"/>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1" name="Rectangle 10">
            <a:extLst>
              <a:ext uri="{FF2B5EF4-FFF2-40B4-BE49-F238E27FC236}">
                <a16:creationId xmlns:a16="http://schemas.microsoft.com/office/drawing/2014/main" id="{80048AD6-BABB-92CA-C41C-2FC7E1E3E876}"/>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806409448"/>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Bottom bar w/photo Teal/Forest">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4E6FC7-4917-CF88-A22A-67F16297CC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8" name="Rectangle 7">
            <a:extLst>
              <a:ext uri="{FF2B5EF4-FFF2-40B4-BE49-F238E27FC236}">
                <a16:creationId xmlns:a16="http://schemas.microsoft.com/office/drawing/2014/main" id="{3E5375E4-FD7C-1863-274E-160A7140FB92}"/>
              </a:ext>
            </a:extLst>
          </p:cNvPr>
          <p:cNvSpPr/>
          <p:nvPr userDrawn="1"/>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9" name="Picture Placeholder 6">
            <a:extLst>
              <a:ext uri="{FF2B5EF4-FFF2-40B4-BE49-F238E27FC236}">
                <a16:creationId xmlns:a16="http://schemas.microsoft.com/office/drawing/2014/main" id="{82069647-EBF5-C050-174A-40E287CA4B11}"/>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10" name="Rectangle 9">
            <a:extLst>
              <a:ext uri="{FF2B5EF4-FFF2-40B4-BE49-F238E27FC236}">
                <a16:creationId xmlns:a16="http://schemas.microsoft.com/office/drawing/2014/main" id="{F5DADDB5-902B-1244-A68C-82D604A7638A}"/>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1" name="Title 1">
            <a:extLst>
              <a:ext uri="{FF2B5EF4-FFF2-40B4-BE49-F238E27FC236}">
                <a16:creationId xmlns:a16="http://schemas.microsoft.com/office/drawing/2014/main" id="{C67DB779-DAEF-67BD-EFA7-1128DE074FC4}"/>
              </a:ext>
            </a:extLst>
          </p:cNvPr>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4" name="Content Placeholder 9">
            <a:extLst>
              <a:ext uri="{FF2B5EF4-FFF2-40B4-BE49-F238E27FC236}">
                <a16:creationId xmlns:a16="http://schemas.microsoft.com/office/drawing/2014/main" id="{FAF49F2C-132F-D956-0103-F99A393A671C}"/>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5" name="Subtitle 2">
            <a:extLst>
              <a:ext uri="{FF2B5EF4-FFF2-40B4-BE49-F238E27FC236}">
                <a16:creationId xmlns:a16="http://schemas.microsoft.com/office/drawing/2014/main" id="{82092A01-B82C-CF43-ABF2-C369482E7560}"/>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893068796"/>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Statement Cosmos/Fores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5919847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Divider Dusk/Plum">
    <p:bg>
      <p:bgPr>
        <a:solidFill>
          <a:schemeClr val="accent6"/>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FB6DC9E-6879-DB58-7ED2-F90BA9672DE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userDrawn="1"/>
        </p:nvSpPr>
        <p:spPr>
          <a:xfrm>
            <a:off x="10153650" y="6286500"/>
            <a:ext cx="1885950" cy="571499"/>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7004992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blu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81000" y="3595503"/>
            <a:ext cx="4457700" cy="2243691"/>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userDrawn="1">
            <p:ph type="body" sz="quarter" idx="10"/>
          </p:nvPr>
        </p:nvSpPr>
        <p:spPr>
          <a:xfrm>
            <a:off x="1066799" y="349478"/>
            <a:ext cx="3771901" cy="430887"/>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3715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Side bar Dusk/Plum">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060829447"/>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Side bar w/photo Dusk/Plum">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408005466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op bar Dusk/Plum">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userDrawn="1"/>
        </p:nvSpPr>
        <p:spPr>
          <a:xfrm>
            <a:off x="0" y="0"/>
            <a:ext cx="12192000" cy="3429000"/>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535510865"/>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Bottom bar w/photo Dusk/Plum">
    <p:bg>
      <p:bgPr>
        <a:solidFill>
          <a:schemeClr val="accent6"/>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766525445"/>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Statement Dusk/Plum">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058166514"/>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1388691322"/>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623030526"/>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Content Placeholder 2">
            <a:extLst>
              <a:ext uri="{FF2B5EF4-FFF2-40B4-BE49-F238E27FC236}">
                <a16:creationId xmlns:a16="http://schemas.microsoft.com/office/drawing/2014/main" id="{4FF1C11A-D2F8-6FB5-BF86-6BAE985D7E19}"/>
              </a:ext>
            </a:extLst>
          </p:cNvPr>
          <p:cNvSpPr>
            <a:spLocks noGrp="1"/>
          </p:cNvSpPr>
          <p:nvPr>
            <p:ph idx="10"/>
          </p:nvPr>
        </p:nvSpPr>
        <p:spPr>
          <a:xfrm>
            <a:off x="381000" y="1600200"/>
            <a:ext cx="114300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0014236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986FDEC5-669E-1290-C6B1-AAD6D591AF3F}"/>
              </a:ext>
            </a:extLst>
          </p:cNvPr>
          <p:cNvSpPr>
            <a:spLocks noGrp="1"/>
          </p:cNvSpPr>
          <p:nvPr>
            <p:ph idx="12"/>
          </p:nvPr>
        </p:nvSpPr>
        <p:spPr>
          <a:xfrm>
            <a:off x="6324600"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E111536A-C42E-9259-AF7B-CE2F6E83D4B9}"/>
              </a:ext>
            </a:extLst>
          </p:cNvPr>
          <p:cNvSpPr>
            <a:spLocks noGrp="1"/>
          </p:cNvSpPr>
          <p:nvPr>
            <p:ph idx="13"/>
          </p:nvPr>
        </p:nvSpPr>
        <p:spPr>
          <a:xfrm>
            <a:off x="381657"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39691E28-6DB6-B317-230D-EA9AF48AD0A8}"/>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02702435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2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Content Placeholder 3">
            <a:extLst>
              <a:ext uri="{FF2B5EF4-FFF2-40B4-BE49-F238E27FC236}">
                <a16:creationId xmlns:a16="http://schemas.microsoft.com/office/drawing/2014/main" id="{BA85B91E-30A3-F97B-BA43-57B6B049DE03}"/>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FDAAF5BB-4B68-17DF-1B25-B24D35D40018}"/>
              </a:ext>
            </a:extLst>
          </p:cNvPr>
          <p:cNvSpPr>
            <a:spLocks noGrp="1"/>
          </p:cNvSpPr>
          <p:nvPr>
            <p:ph sz="quarter" idx="15"/>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ubtitle 2">
            <a:extLst>
              <a:ext uri="{FF2B5EF4-FFF2-40B4-BE49-F238E27FC236}">
                <a16:creationId xmlns:a16="http://schemas.microsoft.com/office/drawing/2014/main" id="{94AA7879-C82E-8948-AD02-9A32AC0A753A}"/>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73106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de ba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3"/>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439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949847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3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9">
            <a:extLst>
              <a:ext uri="{FF2B5EF4-FFF2-40B4-BE49-F238E27FC236}">
                <a16:creationId xmlns:a16="http://schemas.microsoft.com/office/drawing/2014/main" id="{776682E0-CE1F-AA61-18BC-3F9A7D3B7ACF}"/>
              </a:ext>
            </a:extLst>
          </p:cNvPr>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5" name="Content Placeholder 9">
            <a:extLst>
              <a:ext uri="{FF2B5EF4-FFF2-40B4-BE49-F238E27FC236}">
                <a16:creationId xmlns:a16="http://schemas.microsoft.com/office/drawing/2014/main" id="{31FA84DA-CD6B-2917-FB96-970809AEE5E2}"/>
              </a:ext>
            </a:extLst>
          </p:cNvPr>
          <p:cNvSpPr>
            <a:spLocks noGrp="1"/>
          </p:cNvSpPr>
          <p:nvPr>
            <p:ph sz="quarter" idx="16"/>
          </p:nvPr>
        </p:nvSpPr>
        <p:spPr>
          <a:xfrm>
            <a:off x="4332394"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7" name="Content Placeholder 9">
            <a:extLst>
              <a:ext uri="{FF2B5EF4-FFF2-40B4-BE49-F238E27FC236}">
                <a16:creationId xmlns:a16="http://schemas.microsoft.com/office/drawing/2014/main" id="{801A5972-D45A-AFDC-7AF1-E84E7AF7D0FC}"/>
              </a:ext>
            </a:extLst>
          </p:cNvPr>
          <p:cNvSpPr>
            <a:spLocks noGrp="1"/>
          </p:cNvSpPr>
          <p:nvPr>
            <p:ph sz="quarter" idx="17"/>
          </p:nvPr>
        </p:nvSpPr>
        <p:spPr>
          <a:xfrm>
            <a:off x="8283788"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8" name="Subtitle 2">
            <a:extLst>
              <a:ext uri="{FF2B5EF4-FFF2-40B4-BE49-F238E27FC236}">
                <a16:creationId xmlns:a16="http://schemas.microsoft.com/office/drawing/2014/main" id="{887A7032-639A-5411-6118-BBA4991224D3}"/>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17366590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FB5CBE-8FB3-AD47-E13E-A0AD6C26816B}"/>
              </a:ext>
            </a:extLst>
          </p:cNvPr>
          <p:cNvSpPr>
            <a:spLocks noGrp="1"/>
          </p:cNvSpPr>
          <p:nvPr>
            <p:ph type="title"/>
          </p:nvPr>
        </p:nvSpPr>
        <p:spPr>
          <a:xfrm>
            <a:off x="381001" y="-503261"/>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3269080609"/>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End logo slide Cosmos">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4" name="Graphic 3">
            <a:extLst>
              <a:ext uri="{FF2B5EF4-FFF2-40B4-BE49-F238E27FC236}">
                <a16:creationId xmlns:a16="http://schemas.microsoft.com/office/drawing/2014/main" id="{1B6F1130-2447-2F8F-D6CA-4D4B8D097E95}"/>
              </a:ext>
            </a:extLst>
          </p:cNvPr>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9733253-4A33-BEC0-24F2-891BAD9AAC06}"/>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374746041"/>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End logo slide Raven">
    <p:bg>
      <p:bgPr>
        <a:solidFill>
          <a:srgbClr val="40586D"/>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B63F84D-D504-A280-C4DF-3A404C91A3C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73421248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End logo slide Dell Blu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1B2209E-1FAF-A750-E461-F5A96B13857F}"/>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862515BD-28D6-59CF-B1CD-2360F096ECBE}"/>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458274367"/>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p:cSld name="Cover Cosmos">
    <p:bg>
      <p:bgPr>
        <a:solidFill>
          <a:schemeClr val="accent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366544EA-090D-4754-BF2B-7E73886E3793}"/>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81950346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p:cSld name="Cover Raven">
    <p:bg>
      <p:bgPr>
        <a:solidFill>
          <a:srgbClr val="40586D"/>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EEE540F-F32F-ACFB-63DF-516E08093657}"/>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108157935"/>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p:cSld name="Cover Dell Blu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A222BE9-A049-CD29-C5E1-0C57482DBC7A}"/>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130858232"/>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Agenda Cosmo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037B9-85E0-9D2D-D4DD-C2F353DC4313}"/>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chemeClr val="tx2"/>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2E16C5C2-17B1-0BAB-BE8C-305DB6C0A33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ext Placeholder 4">
            <a:extLst>
              <a:ext uri="{FF2B5EF4-FFF2-40B4-BE49-F238E27FC236}">
                <a16:creationId xmlns:a16="http://schemas.microsoft.com/office/drawing/2014/main" id="{3A4E0E02-D811-0864-32FB-31649EB50625}"/>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tx1"/>
              </a:buClr>
              <a:defRPr sz="2000">
                <a:solidFill>
                  <a:schemeClr val="tx1"/>
                </a:solidFill>
                <a:latin typeface="Arial" panose="020B0604020202020204" pitchFamily="34" charset="0"/>
                <a:cs typeface="Arial" panose="020B0604020202020204" pitchFamily="34" charset="0"/>
              </a:defRPr>
            </a:lvl1pPr>
            <a:lvl2pPr marL="741363" indent="-284163">
              <a:lnSpc>
                <a:spcPct val="100000"/>
              </a:lnSpc>
              <a:spcBef>
                <a:spcPts val="600"/>
              </a:spcBef>
              <a:buClr>
                <a:schemeClr val="tx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2pPr>
            <a:lvl3pPr marL="1142971" indent="-228594">
              <a:lnSpc>
                <a:spcPct val="100000"/>
              </a:lnSpc>
              <a:spcBef>
                <a:spcPts val="600"/>
              </a:spcBef>
              <a:buClr>
                <a:schemeClr val="tx1"/>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90901576"/>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Divider Midnight/Dell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58684917-6517-4801-D799-032C14CD0F6D}"/>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865047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ide bar blue w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3"/>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80C7FB"/>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Picture Placeholder 6">
            <a:extLst>
              <a:ext uri="{FF2B5EF4-FFF2-40B4-BE49-F238E27FC236}">
                <a16:creationId xmlns:a16="http://schemas.microsoft.com/office/drawing/2014/main" id="{E8FAF2F2-81F0-496C-EB9C-AD35CB49960B}"/>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2881445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Side bar Midnight/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335173246"/>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Side bar w/photo Midnight/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2555424252"/>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op bar Midnight/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41269673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Bottom bar w/photo Midnight/Dell Blue">
    <p:bg>
      <p:bgPr>
        <a:solidFill>
          <a:schemeClr val="accent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19322304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Statement Midnight/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522667274"/>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Divider Raven/Dell Blue">
    <p:bg>
      <p:bgPr>
        <a:solidFill>
          <a:srgbClr val="40586D"/>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9A956E6A-F5A7-AAD1-EB8C-081A85CB33D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4019531958"/>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Side bar Raven/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57529383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Side bar w/photo Raven/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3916941936"/>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p:cSld name="Top bar Raven/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1265906361"/>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Bottom bar w/photo Raven/Dell Blue">
    <p:bg>
      <p:bgPr>
        <a:solidFill>
          <a:srgbClr val="40586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1257120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op bar blue">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370DD2-DBFE-499C-8B5D-257216661960}"/>
              </a:ext>
              <a:ext uri="{C183D7F6-B498-43B3-948B-1728B52AA6E4}">
                <adec:decorative xmlns:adec="http://schemas.microsoft.com/office/drawing/2017/decorative" val="1"/>
              </a:ext>
            </a:extLst>
          </p:cNvPr>
          <p:cNvSpPr/>
          <p:nvPr userDrawn="1"/>
        </p:nvSpPr>
        <p:spPr>
          <a:xfrm>
            <a:off x="0" y="0"/>
            <a:ext cx="12192000" cy="3429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3" y="800100"/>
            <a:ext cx="399901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5" name="Rectangle 14">
            <a:extLst>
              <a:ext uri="{FF2B5EF4-FFF2-40B4-BE49-F238E27FC236}">
                <a16:creationId xmlns:a16="http://schemas.microsoft.com/office/drawing/2014/main" id="{65E98A6F-4362-4A68-979C-B344868D9B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65703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Statement Raven/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051004937"/>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Divider Teal/Forest">
    <p:bg>
      <p:bgPr>
        <a:solidFill>
          <a:schemeClr val="accent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649EFE44-2848-7F23-2E65-C2432B66EDA9}"/>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34062568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Side bar Teal/Fores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5A3A8302-7725-CC2D-50F0-19C249DD97F1}"/>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08672807"/>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Side bar w/photo Teal/Fores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3" name="Rectangle 2">
            <a:extLst>
              <a:ext uri="{FF2B5EF4-FFF2-40B4-BE49-F238E27FC236}">
                <a16:creationId xmlns:a16="http://schemas.microsoft.com/office/drawing/2014/main" id="{6717BC2F-04DA-81D3-C357-B1A1B22D609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67617398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p:cSld name="Top bar Teal/Forest">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71682E-23C4-24FB-FA91-6363C0063C62}"/>
              </a:ext>
            </a:extLst>
          </p:cNvPr>
          <p:cNvSpPr/>
          <p:nvPr/>
        </p:nvSpPr>
        <p:spPr>
          <a:xfrm>
            <a:off x="0" y="0"/>
            <a:ext cx="12192000" cy="3429000"/>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5" name="Title 1">
            <a:extLst>
              <a:ext uri="{FF2B5EF4-FFF2-40B4-BE49-F238E27FC236}">
                <a16:creationId xmlns:a16="http://schemas.microsoft.com/office/drawing/2014/main" id="{E5B87288-D95C-3502-9D22-3B1836ACFDB4}"/>
              </a:ext>
            </a:extLst>
          </p:cNvPr>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Content Placeholder 11">
            <a:extLst>
              <a:ext uri="{FF2B5EF4-FFF2-40B4-BE49-F238E27FC236}">
                <a16:creationId xmlns:a16="http://schemas.microsoft.com/office/drawing/2014/main" id="{13ADEF55-295F-70CA-1CFE-66FAB5020A3A}"/>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7" name="Content Placeholder 11">
            <a:extLst>
              <a:ext uri="{FF2B5EF4-FFF2-40B4-BE49-F238E27FC236}">
                <a16:creationId xmlns:a16="http://schemas.microsoft.com/office/drawing/2014/main" id="{60F0AC9E-B6D9-3325-1E5A-4C3F85654187}"/>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8" name="Content Placeholder 11">
            <a:extLst>
              <a:ext uri="{FF2B5EF4-FFF2-40B4-BE49-F238E27FC236}">
                <a16:creationId xmlns:a16="http://schemas.microsoft.com/office/drawing/2014/main" id="{37357191-2ABA-F6D5-3676-E3FFE044C1C8}"/>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1" name="Rectangle 10">
            <a:extLst>
              <a:ext uri="{FF2B5EF4-FFF2-40B4-BE49-F238E27FC236}">
                <a16:creationId xmlns:a16="http://schemas.microsoft.com/office/drawing/2014/main" id="{80048AD6-BABB-92CA-C41C-2FC7E1E3E876}"/>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866482779"/>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p:cSld name="Bottom bar w/photo Teal/Forest">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4E6FC7-4917-CF88-A22A-67F16297CCB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8" name="Rectangle 7">
            <a:extLst>
              <a:ext uri="{FF2B5EF4-FFF2-40B4-BE49-F238E27FC236}">
                <a16:creationId xmlns:a16="http://schemas.microsoft.com/office/drawing/2014/main" id="{3E5375E4-FD7C-1863-274E-160A7140FB92}"/>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9" name="Picture Placeholder 6">
            <a:extLst>
              <a:ext uri="{FF2B5EF4-FFF2-40B4-BE49-F238E27FC236}">
                <a16:creationId xmlns:a16="http://schemas.microsoft.com/office/drawing/2014/main" id="{82069647-EBF5-C050-174A-40E287CA4B11}"/>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10" name="Rectangle 9">
            <a:extLst>
              <a:ext uri="{FF2B5EF4-FFF2-40B4-BE49-F238E27FC236}">
                <a16:creationId xmlns:a16="http://schemas.microsoft.com/office/drawing/2014/main" id="{F5DADDB5-902B-1244-A68C-82D604A7638A}"/>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1" name="Title 1">
            <a:extLst>
              <a:ext uri="{FF2B5EF4-FFF2-40B4-BE49-F238E27FC236}">
                <a16:creationId xmlns:a16="http://schemas.microsoft.com/office/drawing/2014/main" id="{C67DB779-DAEF-67BD-EFA7-1128DE074FC4}"/>
              </a:ext>
            </a:extLst>
          </p:cNvPr>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4" name="Content Placeholder 9">
            <a:extLst>
              <a:ext uri="{FF2B5EF4-FFF2-40B4-BE49-F238E27FC236}">
                <a16:creationId xmlns:a16="http://schemas.microsoft.com/office/drawing/2014/main" id="{FAF49F2C-132F-D956-0103-F99A393A671C}"/>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5" name="Subtitle 2">
            <a:extLst>
              <a:ext uri="{FF2B5EF4-FFF2-40B4-BE49-F238E27FC236}">
                <a16:creationId xmlns:a16="http://schemas.microsoft.com/office/drawing/2014/main" id="{82092A01-B82C-CF43-ABF2-C369482E7560}"/>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4647874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p:cSld name="Statement Cosmos/Fores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39853955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Divider Dusk/Plum">
    <p:bg>
      <p:bgPr>
        <a:solidFill>
          <a:schemeClr val="accent6"/>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FB6DC9E-6879-DB58-7ED2-F90BA9672DE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1577140262"/>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Side bar Dusk/Plum">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684751221"/>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p:cSld name="Side bar w/photo Dusk/Plum">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1550246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ext Placeholder 4">
            <a:extLst>
              <a:ext uri="{FF2B5EF4-FFF2-40B4-BE49-F238E27FC236}">
                <a16:creationId xmlns:a16="http://schemas.microsoft.com/office/drawing/2014/main" id="{31E00A8F-8F29-4705-8469-E9075A8C1BA9}"/>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bg1"/>
              </a:buClr>
              <a:defRPr sz="2000">
                <a:solidFill>
                  <a:schemeClr val="tx2"/>
                </a:solidFill>
              </a:defRPr>
            </a:lvl1pPr>
            <a:lvl2pPr marL="741363" indent="-284163">
              <a:lnSpc>
                <a:spcPct val="100000"/>
              </a:lnSpc>
              <a:spcBef>
                <a:spcPts val="600"/>
              </a:spcBef>
              <a:buClr>
                <a:schemeClr val="bg1"/>
              </a:buClr>
              <a:buFont typeface="Arial" panose="020B0604020202020204" pitchFamily="34" charset="0"/>
              <a:buChar char="–"/>
              <a:defRPr sz="1800">
                <a:solidFill>
                  <a:schemeClr val="tx2"/>
                </a:solidFill>
              </a:defRPr>
            </a:lvl2pPr>
            <a:lvl3pPr marL="1142971" indent="-228594">
              <a:lnSpc>
                <a:spcPct val="100000"/>
              </a:lnSpc>
              <a:spcBef>
                <a:spcPts val="600"/>
              </a:spcBef>
              <a:buClr>
                <a:schemeClr val="bg1"/>
              </a:buClr>
              <a:buFont typeface="Wingdings" panose="05000000000000000000" pitchFamily="2" charset="2"/>
              <a:buChar cha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6282612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tatement blu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98556" y="3438303"/>
            <a:ext cx="9201150" cy="2676747"/>
          </a:xfrm>
          <a:prstGeom prst="rect">
            <a:avLst/>
          </a:prstGeom>
        </p:spPr>
        <p:txBody>
          <a:bodyPr wrap="square" lIns="0" tIns="0" rIns="0" bIns="0" anchor="t" anchorCtr="0">
            <a:no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98556" y="29146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367451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p:cSld name="Top bar Dusk/Plum">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495612076"/>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p:cSld name="Bottom bar w/photo Dusk/Plum">
    <p:bg>
      <p:bgPr>
        <a:solidFill>
          <a:schemeClr val="accent6"/>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805687144"/>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Statement Dusk/Plum">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670905639"/>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3437888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amp; sub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58226571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Content Placeholder 2">
            <a:extLst>
              <a:ext uri="{FF2B5EF4-FFF2-40B4-BE49-F238E27FC236}">
                <a16:creationId xmlns:a16="http://schemas.microsoft.com/office/drawing/2014/main" id="{4FF1C11A-D2F8-6FB5-BF86-6BAE985D7E19}"/>
              </a:ext>
            </a:extLst>
          </p:cNvPr>
          <p:cNvSpPr>
            <a:spLocks noGrp="1"/>
          </p:cNvSpPr>
          <p:nvPr>
            <p:ph idx="10"/>
          </p:nvPr>
        </p:nvSpPr>
        <p:spPr>
          <a:xfrm>
            <a:off x="381000" y="1600200"/>
            <a:ext cx="114300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0750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986FDEC5-669E-1290-C6B1-AAD6D591AF3F}"/>
              </a:ext>
            </a:extLst>
          </p:cNvPr>
          <p:cNvSpPr>
            <a:spLocks noGrp="1"/>
          </p:cNvSpPr>
          <p:nvPr>
            <p:ph idx="12"/>
          </p:nvPr>
        </p:nvSpPr>
        <p:spPr>
          <a:xfrm>
            <a:off x="6324600"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E111536A-C42E-9259-AF7B-CE2F6E83D4B9}"/>
              </a:ext>
            </a:extLst>
          </p:cNvPr>
          <p:cNvSpPr>
            <a:spLocks noGrp="1"/>
          </p:cNvSpPr>
          <p:nvPr>
            <p:ph idx="13"/>
          </p:nvPr>
        </p:nvSpPr>
        <p:spPr>
          <a:xfrm>
            <a:off x="381657"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39691E28-6DB6-B317-230D-EA9AF48AD0A8}"/>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170335961"/>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p:cSld name="2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Content Placeholder 3">
            <a:extLst>
              <a:ext uri="{FF2B5EF4-FFF2-40B4-BE49-F238E27FC236}">
                <a16:creationId xmlns:a16="http://schemas.microsoft.com/office/drawing/2014/main" id="{BA85B91E-30A3-F97B-BA43-57B6B049DE03}"/>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FDAAF5BB-4B68-17DF-1B25-B24D35D40018}"/>
              </a:ext>
            </a:extLst>
          </p:cNvPr>
          <p:cNvSpPr>
            <a:spLocks noGrp="1"/>
          </p:cNvSpPr>
          <p:nvPr>
            <p:ph sz="quarter" idx="15"/>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ubtitle 2">
            <a:extLst>
              <a:ext uri="{FF2B5EF4-FFF2-40B4-BE49-F238E27FC236}">
                <a16:creationId xmlns:a16="http://schemas.microsoft.com/office/drawing/2014/main" id="{94AA7879-C82E-8948-AD02-9A32AC0A753A}"/>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813279292"/>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p:cSld name="3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9">
            <a:extLst>
              <a:ext uri="{FF2B5EF4-FFF2-40B4-BE49-F238E27FC236}">
                <a16:creationId xmlns:a16="http://schemas.microsoft.com/office/drawing/2014/main" id="{776682E0-CE1F-AA61-18BC-3F9A7D3B7ACF}"/>
              </a:ext>
            </a:extLst>
          </p:cNvPr>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5" name="Content Placeholder 9">
            <a:extLst>
              <a:ext uri="{FF2B5EF4-FFF2-40B4-BE49-F238E27FC236}">
                <a16:creationId xmlns:a16="http://schemas.microsoft.com/office/drawing/2014/main" id="{31FA84DA-CD6B-2917-FB96-970809AEE5E2}"/>
              </a:ext>
            </a:extLst>
          </p:cNvPr>
          <p:cNvSpPr>
            <a:spLocks noGrp="1"/>
          </p:cNvSpPr>
          <p:nvPr>
            <p:ph sz="quarter" idx="16"/>
          </p:nvPr>
        </p:nvSpPr>
        <p:spPr>
          <a:xfrm>
            <a:off x="4332394"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7" name="Content Placeholder 9">
            <a:extLst>
              <a:ext uri="{FF2B5EF4-FFF2-40B4-BE49-F238E27FC236}">
                <a16:creationId xmlns:a16="http://schemas.microsoft.com/office/drawing/2014/main" id="{801A5972-D45A-AFDC-7AF1-E84E7AF7D0FC}"/>
              </a:ext>
            </a:extLst>
          </p:cNvPr>
          <p:cNvSpPr>
            <a:spLocks noGrp="1"/>
          </p:cNvSpPr>
          <p:nvPr>
            <p:ph sz="quarter" idx="17"/>
          </p:nvPr>
        </p:nvSpPr>
        <p:spPr>
          <a:xfrm>
            <a:off x="8283788"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8" name="Subtitle 2">
            <a:extLst>
              <a:ext uri="{FF2B5EF4-FFF2-40B4-BE49-F238E27FC236}">
                <a16:creationId xmlns:a16="http://schemas.microsoft.com/office/drawing/2014/main" id="{887A7032-639A-5411-6118-BBA4991224D3}"/>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28376258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FB5CBE-8FB3-AD47-E13E-A0AD6C26816B}"/>
              </a:ext>
            </a:extLst>
          </p:cNvPr>
          <p:cNvSpPr>
            <a:spLocks noGrp="1"/>
          </p:cNvSpPr>
          <p:nvPr>
            <p:ph type="title"/>
          </p:nvPr>
        </p:nvSpPr>
        <p:spPr>
          <a:xfrm>
            <a:off x="381001" y="-503261"/>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43771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p bar w/pattern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8" name="Rectangle 17">
            <a:extLst>
              <a:ext uri="{FF2B5EF4-FFF2-40B4-BE49-F238E27FC236}">
                <a16:creationId xmlns:a16="http://schemas.microsoft.com/office/drawing/2014/main" id="{961E767C-1F50-4D42-AF6A-E15CED75F7A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1762423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p:cSld name="End logo slide Cosmos">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4" name="Graphic 3">
            <a:extLst>
              <a:ext uri="{FF2B5EF4-FFF2-40B4-BE49-F238E27FC236}">
                <a16:creationId xmlns:a16="http://schemas.microsoft.com/office/drawing/2014/main" id="{1B6F1130-2447-2F8F-D6CA-4D4B8D097E95}"/>
              </a:ext>
            </a:extLst>
          </p:cNvPr>
          <p:cNvPicPr/>
          <p:nvPr/>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9733253-4A33-BEC0-24F2-891BAD9AAC06}"/>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3160560872"/>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p:cSld name="End logo slide Raven">
    <p:bg>
      <p:bgPr>
        <a:solidFill>
          <a:srgbClr val="40586D"/>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B63F84D-D504-A280-C4DF-3A404C91A3C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231483159"/>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p:cSld name="End logo slide Dell Blu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1B2209E-1FAF-A750-E461-F5A96B13857F}"/>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862515BD-28D6-59CF-B1CD-2360F096ECBE}"/>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68488747"/>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94" indent="0" algn="ctr">
              <a:buNone/>
              <a:defRPr sz="2000"/>
            </a:lvl2pPr>
            <a:lvl3pPr marL="914386" indent="0" algn="ctr">
              <a:buNone/>
              <a:defRPr sz="1800"/>
            </a:lvl3pPr>
            <a:lvl4pPr marL="1371579" indent="0" algn="ctr">
              <a:buNone/>
              <a:defRPr sz="1600"/>
            </a:lvl4pPr>
            <a:lvl5pPr marL="1828773" indent="0" algn="ctr">
              <a:buNone/>
              <a:defRPr sz="1600"/>
            </a:lvl5pPr>
            <a:lvl6pPr marL="2285966" indent="0" algn="ctr">
              <a:buNone/>
              <a:defRPr sz="1600"/>
            </a:lvl6pPr>
            <a:lvl7pPr marL="2743158" indent="0" algn="ctr">
              <a:buNone/>
              <a:defRPr sz="1600"/>
            </a:lvl7pPr>
            <a:lvl8pPr marL="3200352" indent="0" algn="ctr">
              <a:buNone/>
              <a:defRPr sz="1600"/>
            </a:lvl8pPr>
            <a:lvl9pPr marL="3657546"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p:nvSpPr>
        <p:spPr>
          <a:xfrm>
            <a:off x="381001" y="3429001"/>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p:ph type="title"/>
          </p:nvPr>
        </p:nvSpPr>
        <p:spPr>
          <a:xfrm>
            <a:off x="381000" y="1738314"/>
            <a:ext cx="7969282"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pic>
        <p:nvPicPr>
          <p:cNvPr id="2" name="Picture 1">
            <a:extLst>
              <a:ext uri="{FF2B5EF4-FFF2-40B4-BE49-F238E27FC236}">
                <a16:creationId xmlns:a16="http://schemas.microsoft.com/office/drawing/2014/main" id="{A4404829-E42D-778F-FF21-28F12F046C8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3" name="Subtitle 2">
            <a:extLst>
              <a:ext uri="{FF2B5EF4-FFF2-40B4-BE49-F238E27FC236}">
                <a16:creationId xmlns:a16="http://schemas.microsoft.com/office/drawing/2014/main" id="{5053ED76-D67F-42F4-C192-22F909DB0383}"/>
              </a:ext>
            </a:extLst>
          </p:cNvPr>
          <p:cNvSpPr>
            <a:spLocks noGrp="1"/>
          </p:cNvSpPr>
          <p:nvPr>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Rectangle 3">
            <a:extLst>
              <a:ext uri="{FF2B5EF4-FFF2-40B4-BE49-F238E27FC236}">
                <a16:creationId xmlns:a16="http://schemas.microsoft.com/office/drawing/2014/main" id="{D9B98DE9-4A9D-FAA9-790F-5F7B91A5FF96}"/>
              </a:ext>
              <a:ext uri="{C183D7F6-B498-43B3-948B-1728B52AA6E4}">
                <adec:decorative xmlns:adec="http://schemas.microsoft.com/office/drawing/2017/decorative" val="1"/>
              </a:ext>
            </a:extLst>
          </p:cNvPr>
          <p:cNvSpPr>
            <a:spLocks noChangeAspect="1"/>
          </p:cNvSpPr>
          <p:nvPr userDrawn="1"/>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5" name="Title 1">
            <a:extLst>
              <a:ext uri="{FF2B5EF4-FFF2-40B4-BE49-F238E27FC236}">
                <a16:creationId xmlns:a16="http://schemas.microsoft.com/office/drawing/2014/main" id="{77195383-01F4-B200-2BD0-C592BFF34AB5}"/>
              </a:ext>
            </a:extLst>
          </p:cNvPr>
          <p:cNvSpPr>
            <a:spLocks noGrp="1"/>
          </p:cNvSpPr>
          <p:nvPr>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184366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cSld name="End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1" y="-457199"/>
            <a:ext cx="10515600" cy="395816"/>
          </a:xfrm>
          <a:prstGeom prst="rect">
            <a:avLst/>
          </a:prstGeom>
        </p:spPr>
        <p:txBody>
          <a:bodyPr/>
          <a:lstStyle>
            <a:lvl1pPr algn="ctr">
              <a:defRPr sz="2400"/>
            </a:lvl1pPr>
          </a:lstStyle>
          <a:p>
            <a:r>
              <a:rPr lang="en-US"/>
              <a:t>Click to edit Master title style</a:t>
            </a:r>
          </a:p>
        </p:txBody>
      </p:sp>
      <p:sp>
        <p:nvSpPr>
          <p:cNvPr id="209" name="Rectangle 208">
            <a:extLst>
              <a:ext uri="{FF2B5EF4-FFF2-40B4-BE49-F238E27FC236}">
                <a16:creationId xmlns:a16="http://schemas.microsoft.com/office/drawing/2014/main" id="{5BC7EE9C-562A-4519-B67A-EB99114D5C54}"/>
              </a:ext>
              <a:ext uri="{C183D7F6-B498-43B3-948B-1728B52AA6E4}">
                <adec:decorative xmlns:adec="http://schemas.microsoft.com/office/drawing/2017/decorative" val="1"/>
              </a:ext>
            </a:extLst>
          </p:cNvPr>
          <p:cNvSpPr>
            <a:spLocks noChangeAspect="1"/>
          </p:cNvSpPr>
          <p:nvPr/>
        </p:nvSpPr>
        <p:spPr>
          <a:xfrm>
            <a:off x="381001" y="400052"/>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210" name="Picture 209">
            <a:extLst>
              <a:ext uri="{FF2B5EF4-FFF2-40B4-BE49-F238E27FC236}">
                <a16:creationId xmlns:a16="http://schemas.microsoft.com/office/drawing/2014/main" id="{9F395D62-9AFB-429C-85A8-BAAB83043A5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3" name="Rectangle 2">
            <a:extLst>
              <a:ext uri="{FF2B5EF4-FFF2-40B4-BE49-F238E27FC236}">
                <a16:creationId xmlns:a16="http://schemas.microsoft.com/office/drawing/2014/main" id="{67E79526-3379-6601-CE7B-0F7CFC3072C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4" name="Picture 3">
            <a:extLst>
              <a:ext uri="{FF2B5EF4-FFF2-40B4-BE49-F238E27FC236}">
                <a16:creationId xmlns:a16="http://schemas.microsoft.com/office/drawing/2014/main" id="{0B52C0A9-A128-D913-ED29-09E9FAEC772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Tree>
    <p:extLst>
      <p:ext uri="{BB962C8B-B14F-4D97-AF65-F5344CB8AC3E}">
        <p14:creationId xmlns:p14="http://schemas.microsoft.com/office/powerpoint/2010/main" val="104389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DTA FY26 Body Gray">
    <p:bg>
      <p:bgPr>
        <a:solidFill>
          <a:srgbClr val="EEEEEE"/>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nchor="t" anchorCtr="0">
            <a:spAutoFit/>
          </a:bodyPr>
          <a:lstStyle>
            <a:lvl1pPr>
              <a:defRPr sz="3200">
                <a:solidFill>
                  <a:srgbClr val="00227F"/>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7CD9EEE9-896F-9573-FF6C-E5DD9F7C2CDB}"/>
              </a:ext>
            </a:extLst>
          </p:cNvPr>
          <p:cNvSpPr>
            <a:spLocks noGrp="1"/>
          </p:cNvSpPr>
          <p:nvPr>
            <p:ph type="subTitle" idx="13"/>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rgbClr val="1D56C0"/>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3" name="Picture Placeholder 22">
            <a:extLst>
              <a:ext uri="{FF2B5EF4-FFF2-40B4-BE49-F238E27FC236}">
                <a16:creationId xmlns:a16="http://schemas.microsoft.com/office/drawing/2014/main" id="{90AA33D5-CEBE-D1FF-0AD1-A0DC7BC7E1B0}"/>
              </a:ext>
            </a:extLst>
          </p:cNvPr>
          <p:cNvSpPr>
            <a:spLocks noGrp="1" noChangeAspect="1"/>
          </p:cNvSpPr>
          <p:nvPr>
            <p:ph type="pic" sz="quarter" idx="11" hasCustomPrompt="1"/>
          </p:nvPr>
        </p:nvSpPr>
        <p:spPr>
          <a:xfrm>
            <a:off x="11570209" y="162052"/>
            <a:ext cx="457200" cy="457200"/>
          </a:xfrm>
          <a:prstGeom prst="rect">
            <a:avLst/>
          </a:prstGeom>
        </p:spPr>
        <p:txBody>
          <a:bodyPr anchor="ctr"/>
          <a:lstStyle>
            <a:lvl1pPr marL="0" indent="0" algn="ctr">
              <a:buNone/>
              <a:defRPr sz="1000">
                <a:solidFill>
                  <a:schemeClr val="tx1"/>
                </a:solidFill>
              </a:defRPr>
            </a:lvl1pPr>
          </a:lstStyle>
          <a:p>
            <a:r>
              <a:rPr lang="en-US"/>
              <a:t>Icon</a:t>
            </a:r>
          </a:p>
        </p:txBody>
      </p:sp>
    </p:spTree>
    <p:extLst>
      <p:ext uri="{BB962C8B-B14F-4D97-AF65-F5344CB8AC3E}">
        <p14:creationId xmlns:p14="http://schemas.microsoft.com/office/powerpoint/2010/main" val="1101731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userDrawn="1">
  <p:cSld name="Cover Cosmos">
    <p:bg>
      <p:bgPr>
        <a:solidFill>
          <a:schemeClr val="accent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366544EA-090D-4754-BF2B-7E73886E3793}"/>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userDrawn="1"/>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672679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userDrawn="1">
  <p:cSld name="Cover Raven">
    <p:bg>
      <p:bgPr>
        <a:solidFill>
          <a:srgbClr val="40586D"/>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EEE540F-F32F-ACFB-63DF-516E08093657}"/>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userDrawn="1"/>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3286219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userDrawn="1">
  <p:cSld name="Cover Dell Blu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A222BE9-A049-CD29-C5E1-0C57482DBC7A}"/>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userDrawn="1"/>
        </p:nvSpPr>
        <p:spPr>
          <a:xfrm>
            <a:off x="401170" y="3099155"/>
            <a:ext cx="548640" cy="134471"/>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580192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Agenda Cosmo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037B9-85E0-9D2D-D4DD-C2F353DC4313}"/>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chemeClr val="tx2"/>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2E16C5C2-17B1-0BAB-BE8C-305DB6C0A33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ext Placeholder 4">
            <a:extLst>
              <a:ext uri="{FF2B5EF4-FFF2-40B4-BE49-F238E27FC236}">
                <a16:creationId xmlns:a16="http://schemas.microsoft.com/office/drawing/2014/main" id="{3A4E0E02-D811-0864-32FB-31649EB50625}"/>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tx1"/>
              </a:buClr>
              <a:defRPr sz="2000">
                <a:solidFill>
                  <a:schemeClr val="tx1"/>
                </a:solidFill>
                <a:latin typeface="Arial "/>
                <a:cs typeface="Arial" panose="020B0604020202020204" pitchFamily="34" charset="0"/>
              </a:defRPr>
            </a:lvl1pPr>
            <a:lvl2pPr marL="741363" indent="-284163">
              <a:lnSpc>
                <a:spcPct val="100000"/>
              </a:lnSpc>
              <a:spcBef>
                <a:spcPts val="600"/>
              </a:spcBef>
              <a:buClr>
                <a:schemeClr val="tx1"/>
              </a:buClr>
              <a:buFont typeface="Arial" panose="020B0604020202020204" pitchFamily="34" charset="0"/>
              <a:buChar char="–"/>
              <a:defRPr sz="1800">
                <a:solidFill>
                  <a:schemeClr val="tx1"/>
                </a:solidFill>
                <a:latin typeface="Arial "/>
                <a:cs typeface="Arial" panose="020B0604020202020204" pitchFamily="34" charset="0"/>
              </a:defRPr>
            </a:lvl2pPr>
            <a:lvl3pPr marL="1142971" indent="-228594">
              <a:lnSpc>
                <a:spcPct val="100000"/>
              </a:lnSpc>
              <a:spcBef>
                <a:spcPts val="600"/>
              </a:spcBef>
              <a:buClr>
                <a:schemeClr val="tx1"/>
              </a:buClr>
              <a:buFont typeface="Wingdings" panose="05000000000000000000" pitchFamily="2" charset="2"/>
              <a:buChar char="§"/>
              <a:defRPr sz="1600">
                <a:solidFill>
                  <a:schemeClr val="tx1"/>
                </a:solidFill>
                <a:latin typeface="Arial "/>
                <a:cs typeface="Arial" panose="020B0604020202020204" pitchFamily="34" charset="0"/>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06671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p bar w/photo half blue">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0D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9" name="Content Placeholder 9">
            <a:extLst>
              <a:ext uri="{FF2B5EF4-FFF2-40B4-BE49-F238E27FC236}">
                <a16:creationId xmlns:a16="http://schemas.microsoft.com/office/drawing/2014/main" id="{22707C3E-AA17-F74E-2CC0-F61663C5E36B}"/>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80C7FB"/>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80C7FB"/>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Subtitle 2">
            <a:extLst>
              <a:ext uri="{FF2B5EF4-FFF2-40B4-BE49-F238E27FC236}">
                <a16:creationId xmlns:a16="http://schemas.microsoft.com/office/drawing/2014/main" id="{7EC10F5B-4C21-AEA3-115E-942A040690DC}"/>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705711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Divider Midnight/Dell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58684917-6517-4801-D799-032C14CD0F6D}"/>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userDrawn="1"/>
        </p:nvSpPr>
        <p:spPr>
          <a:xfrm>
            <a:off x="10153650" y="6286500"/>
            <a:ext cx="1885950" cy="571499"/>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latin typeface="Arial "/>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37228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Side bar Midnight/Dell Blue">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FA6EBB6-B916-7DA0-CAC6-BD61F5EBE2E3}"/>
              </a:ext>
            </a:extLst>
          </p:cNvPr>
          <p:cNvSpPr/>
          <p:nvPr userDrawn="1"/>
        </p:nvSpPr>
        <p:spPr>
          <a:xfrm>
            <a:off x="1663596" y="0"/>
            <a:ext cx="3341675"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
            </a:endParaRPr>
          </a:p>
        </p:txBody>
      </p:sp>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1" y="0"/>
            <a:ext cx="5005271"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latin typeface="Arial "/>
            </a:endParaRPr>
          </a:p>
        </p:txBody>
      </p:sp>
      <p:sp>
        <p:nvSpPr>
          <p:cNvPr id="2" name="Title 1"/>
          <p:cNvSpPr>
            <a:spLocks noGrp="1"/>
          </p:cNvSpPr>
          <p:nvPr>
            <p:ph type="title"/>
          </p:nvPr>
        </p:nvSpPr>
        <p:spPr>
          <a:xfrm>
            <a:off x="381000" y="342900"/>
            <a:ext cx="44831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7" name="MSIPCMContentMarking" descr="{&quot;HashCode&quot;:-1912962988,&quot;Placement&quot;:&quot;Footer&quot;}">
            <a:extLst>
              <a:ext uri="{FF2B5EF4-FFF2-40B4-BE49-F238E27FC236}">
                <a16:creationId xmlns:a16="http://schemas.microsoft.com/office/drawing/2014/main" id="{FBCCF765-5244-E30D-3758-4276BD0E9489}"/>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1403651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1_Side bar Midnight/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latin typeface="Arial "/>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MSIPCMContentMarking" descr="{&quot;HashCode&quot;:-1912962988,&quot;Placement&quot;:&quot;Footer&quot;}">
            <a:extLst>
              <a:ext uri="{FF2B5EF4-FFF2-40B4-BE49-F238E27FC236}">
                <a16:creationId xmlns:a16="http://schemas.microsoft.com/office/drawing/2014/main" id="{FBCCF765-5244-E30D-3758-4276BD0E9489}"/>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4073028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Side bar w/photo Midnight/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latin typeface="Arial "/>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latin typeface="Arial "/>
              </a:defRPr>
            </a:lvl1pPr>
          </a:lstStyle>
          <a:p>
            <a:br>
              <a:rPr lang="en-US"/>
            </a:br>
            <a:br>
              <a:rPr lang="en-US"/>
            </a:br>
            <a:r>
              <a:rPr lang="en-US"/>
              <a:t>Click icon to add picture.</a:t>
            </a:r>
          </a:p>
        </p:txBody>
      </p:sp>
      <p:sp>
        <p:nvSpPr>
          <p:cNvPr id="3" name="MSIPCMContentMarking" descr="{&quot;HashCode&quot;:-1912962988,&quot;Placement&quot;:&quot;Footer&quot;}">
            <a:extLst>
              <a:ext uri="{FF2B5EF4-FFF2-40B4-BE49-F238E27FC236}">
                <a16:creationId xmlns:a16="http://schemas.microsoft.com/office/drawing/2014/main" id="{CAA2E754-6C72-1375-A71C-016A6094D33D}"/>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3783496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op bar Midnight/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userDrawn="1"/>
        </p:nvSpPr>
        <p:spPr>
          <a:xfrm>
            <a:off x="0" y="0"/>
            <a:ext cx="12192000" cy="3429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latin typeface="Arial "/>
            </a:endParaRPr>
          </a:p>
        </p:txBody>
      </p:sp>
      <p:sp>
        <p:nvSpPr>
          <p:cNvPr id="2" name="Title 1"/>
          <p:cNvSpPr>
            <a:spLocks noGrp="1"/>
          </p:cNvSpPr>
          <p:nvPr>
            <p:ph type="title"/>
          </p:nvPr>
        </p:nvSpPr>
        <p:spPr>
          <a:xfrm>
            <a:off x="381000" y="800100"/>
            <a:ext cx="11258550" cy="443198"/>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latin typeface="Arial "/>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latin typeface="Arial "/>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latin typeface="Arial "/>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latin typeface="Arial "/>
            </a:endParaRPr>
          </a:p>
        </p:txBody>
      </p:sp>
    </p:spTree>
    <p:extLst>
      <p:ext uri="{BB962C8B-B14F-4D97-AF65-F5344CB8AC3E}">
        <p14:creationId xmlns:p14="http://schemas.microsoft.com/office/powerpoint/2010/main" val="451864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Statement Midnight/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2" name="fl" descr="                              Dell - Internal Use - Confidential&#10;">
            <a:extLst>
              <a:ext uri="{FF2B5EF4-FFF2-40B4-BE49-F238E27FC236}">
                <a16:creationId xmlns:a16="http://schemas.microsoft.com/office/drawing/2014/main" id="{1693DA51-B3AF-66A0-F395-2853C8F6E76A}"/>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
              </a:rPr>
              <a:t>Copyright © Dell Inc. All Rights Reserved.</a:t>
            </a:r>
          </a:p>
        </p:txBody>
      </p:sp>
      <p:sp>
        <p:nvSpPr>
          <p:cNvPr id="6" name="TextBox 19">
            <a:extLst>
              <a:ext uri="{FF2B5EF4-FFF2-40B4-BE49-F238E27FC236}">
                <a16:creationId xmlns:a16="http://schemas.microsoft.com/office/drawing/2014/main" id="{72A9FAF1-6710-2AA2-A906-37AB196DCC32}"/>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
                <a:ea typeface="+mn-ea"/>
                <a:cs typeface="+mn-cs"/>
              </a:rPr>
              <a:pPr algn="r" rtl="0" fontAlgn="base">
                <a:lnSpc>
                  <a:spcPct val="90000"/>
                </a:lnSpc>
                <a:spcBef>
                  <a:spcPct val="0"/>
                </a:spcBef>
                <a:spcAft>
                  <a:spcPct val="0"/>
                </a:spcAft>
                <a:buClr>
                  <a:schemeClr val="bg1"/>
                </a:buClr>
              </a:pPr>
              <a:t>‹#›</a:t>
            </a:fld>
            <a:endParaRPr lang="en-US" sz="600" b="0" kern="1200">
              <a:solidFill>
                <a:srgbClr val="808080"/>
              </a:solidFill>
              <a:latin typeface="Arial "/>
              <a:ea typeface="+mn-ea"/>
              <a:cs typeface="+mn-cs"/>
            </a:endParaRPr>
          </a:p>
        </p:txBody>
      </p:sp>
      <p:sp>
        <p:nvSpPr>
          <p:cNvPr id="7" name="MSIPCMContentMarking" descr="{&quot;HashCode&quot;:-1912962988,&quot;Placement&quot;:&quot;Footer&quot;}">
            <a:extLst>
              <a:ext uri="{FF2B5EF4-FFF2-40B4-BE49-F238E27FC236}">
                <a16:creationId xmlns:a16="http://schemas.microsoft.com/office/drawing/2014/main" id="{46C12F1E-FDD4-E823-C81F-F46CA04CD2F8}"/>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179151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Divider Raven/Dell Blue">
    <p:bg>
      <p:bgPr>
        <a:solidFill>
          <a:srgbClr val="40586D"/>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9A956E6A-F5A7-AAD1-EB8C-081A85CB33D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userDrawn="1"/>
        </p:nvSpPr>
        <p:spPr>
          <a:xfrm>
            <a:off x="10153650" y="6286500"/>
            <a:ext cx="1885950" cy="571499"/>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latin typeface="Arial "/>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47144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Side bar Raven/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latin typeface="Arial "/>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MSIPCMContentMarking" descr="{&quot;HashCode&quot;:-1912962988,&quot;Placement&quot;:&quot;Footer&quot;}">
            <a:extLst>
              <a:ext uri="{FF2B5EF4-FFF2-40B4-BE49-F238E27FC236}">
                <a16:creationId xmlns:a16="http://schemas.microsoft.com/office/drawing/2014/main" id="{5D107FC3-CA52-209A-EF2E-909E7A944624}"/>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1740293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de bar w/photo Raven/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latin typeface="Arial "/>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latin typeface="Arial "/>
              </a:defRPr>
            </a:lvl1pPr>
          </a:lstStyle>
          <a:p>
            <a:br>
              <a:rPr lang="en-US"/>
            </a:br>
            <a:br>
              <a:rPr lang="en-US"/>
            </a:br>
            <a:r>
              <a:rPr lang="en-US"/>
              <a:t>Click icon to add picture.</a:t>
            </a:r>
          </a:p>
        </p:txBody>
      </p:sp>
      <p:sp>
        <p:nvSpPr>
          <p:cNvPr id="3" name="MSIPCMContentMarking" descr="{&quot;HashCode&quot;:-1912962988,&quot;Placement&quot;:&quot;Footer&quot;}">
            <a:extLst>
              <a:ext uri="{FF2B5EF4-FFF2-40B4-BE49-F238E27FC236}">
                <a16:creationId xmlns:a16="http://schemas.microsoft.com/office/drawing/2014/main" id="{0A910544-9D11-D4B6-CCB5-A987C9413A4F}"/>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605806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Top bar Raven/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userDrawn="1"/>
        </p:nvSpPr>
        <p:spPr>
          <a:xfrm>
            <a:off x="0" y="0"/>
            <a:ext cx="12192000" cy="3429000"/>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latin typeface="Arial "/>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latin typeface="Arial "/>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latin typeface="Arial "/>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latin typeface="Arial "/>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latin typeface="Arial "/>
            </a:endParaRPr>
          </a:p>
        </p:txBody>
      </p:sp>
    </p:spTree>
    <p:extLst>
      <p:ext uri="{BB962C8B-B14F-4D97-AF65-F5344CB8AC3E}">
        <p14:creationId xmlns:p14="http://schemas.microsoft.com/office/powerpoint/2010/main" val="242563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rgbClr val="E4FFD6"/>
                </a:solidFill>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35CD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1086002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Bottom bar w/photo Raven/Dell Blue">
    <p:bg>
      <p:bgPr>
        <a:solidFill>
          <a:srgbClr val="40586D"/>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latin typeface="Arial "/>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latin typeface="Arial "/>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latin typeface="Arial "/>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latin typeface="Arial "/>
              </a:defRPr>
            </a:lvl1pPr>
            <a:lvl2pPr marL="342900" indent="-342900">
              <a:lnSpc>
                <a:spcPct val="100000"/>
              </a:lnSpc>
              <a:spcBef>
                <a:spcPts val="1200"/>
              </a:spcBef>
              <a:buClr>
                <a:schemeClr val="tx1"/>
              </a:buClr>
              <a:buFont typeface="+mj-lt"/>
              <a:buAutoNum type="arabicPeriod"/>
              <a:defRPr sz="1600" b="0">
                <a:solidFill>
                  <a:schemeClr val="tx1"/>
                </a:solidFill>
                <a:latin typeface="Arial "/>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latin typeface="Arial "/>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750873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preserve="1" userDrawn="1">
  <p:cSld name="Statement Raven/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2" name="fl" descr="                              Dell - Internal Use - Confidential&#10;">
            <a:extLst>
              <a:ext uri="{FF2B5EF4-FFF2-40B4-BE49-F238E27FC236}">
                <a16:creationId xmlns:a16="http://schemas.microsoft.com/office/drawing/2014/main" id="{DD732301-2BFF-C9EF-6B81-78FFD8686E58}"/>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
              </a:rPr>
              <a:t>Copyright © Dell Inc. All Rights Reserved.</a:t>
            </a:r>
          </a:p>
        </p:txBody>
      </p:sp>
      <p:sp>
        <p:nvSpPr>
          <p:cNvPr id="6" name="TextBox 19">
            <a:extLst>
              <a:ext uri="{FF2B5EF4-FFF2-40B4-BE49-F238E27FC236}">
                <a16:creationId xmlns:a16="http://schemas.microsoft.com/office/drawing/2014/main" id="{E81B8B4C-CAC1-6414-0809-DA11A07EDAA9}"/>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
                <a:ea typeface="+mn-ea"/>
                <a:cs typeface="+mn-cs"/>
              </a:rPr>
              <a:pPr algn="r" rtl="0" fontAlgn="base">
                <a:lnSpc>
                  <a:spcPct val="90000"/>
                </a:lnSpc>
                <a:spcBef>
                  <a:spcPct val="0"/>
                </a:spcBef>
                <a:spcAft>
                  <a:spcPct val="0"/>
                </a:spcAft>
                <a:buClr>
                  <a:schemeClr val="bg1"/>
                </a:buClr>
              </a:pPr>
              <a:t>‹#›</a:t>
            </a:fld>
            <a:endParaRPr lang="en-US" sz="600" b="0" kern="1200">
              <a:solidFill>
                <a:srgbClr val="808080"/>
              </a:solidFill>
              <a:latin typeface="Arial "/>
              <a:ea typeface="+mn-ea"/>
              <a:cs typeface="+mn-cs"/>
            </a:endParaRPr>
          </a:p>
        </p:txBody>
      </p:sp>
      <p:sp>
        <p:nvSpPr>
          <p:cNvPr id="7" name="MSIPCMContentMarking" descr="{&quot;HashCode&quot;:-1912962988,&quot;Placement&quot;:&quot;Footer&quot;}">
            <a:extLst>
              <a:ext uri="{FF2B5EF4-FFF2-40B4-BE49-F238E27FC236}">
                <a16:creationId xmlns:a16="http://schemas.microsoft.com/office/drawing/2014/main" id="{3A98F3F4-4691-3E08-5CF5-F2A3A295C6B9}"/>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1705758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Side bar Teal/Fores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latin typeface="Arial "/>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5A3A8302-7725-CC2D-50F0-19C249DD97F1}"/>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4" name="MSIPCMContentMarking" descr="{&quot;HashCode&quot;:-1912962988,&quot;Placement&quot;:&quot;Footer&quot;}">
            <a:extLst>
              <a:ext uri="{FF2B5EF4-FFF2-40B4-BE49-F238E27FC236}">
                <a16:creationId xmlns:a16="http://schemas.microsoft.com/office/drawing/2014/main" id="{B5E292CF-BCCB-B4C3-8E2E-83B86DDA60FA}"/>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555775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Side bar w/photo Teal/Fores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latin typeface="Arial "/>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latin typeface="Arial "/>
              </a:defRPr>
            </a:lvl1pPr>
          </a:lstStyle>
          <a:p>
            <a:br>
              <a:rPr lang="en-US"/>
            </a:br>
            <a:br>
              <a:rPr lang="en-US"/>
            </a:br>
            <a:r>
              <a:rPr lang="en-US"/>
              <a:t>Click icon to add picture.</a:t>
            </a:r>
          </a:p>
        </p:txBody>
      </p:sp>
      <p:sp>
        <p:nvSpPr>
          <p:cNvPr id="3" name="Rectangle 2">
            <a:extLst>
              <a:ext uri="{FF2B5EF4-FFF2-40B4-BE49-F238E27FC236}">
                <a16:creationId xmlns:a16="http://schemas.microsoft.com/office/drawing/2014/main" id="{6717BC2F-04DA-81D3-C357-B1A1B22D609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4" name="MSIPCMContentMarking" descr="{&quot;HashCode&quot;:-1912962988,&quot;Placement&quot;:&quot;Footer&quot;}">
            <a:extLst>
              <a:ext uri="{FF2B5EF4-FFF2-40B4-BE49-F238E27FC236}">
                <a16:creationId xmlns:a16="http://schemas.microsoft.com/office/drawing/2014/main" id="{D9EFC6FD-B2E5-1037-BF32-9B89ABBCADA2}"/>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384591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userDrawn="1">
  <p:cSld name="Statement Cosmos/Fores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2" name="fl" descr="                              Dell - Internal Use - Confidential&#10;">
            <a:extLst>
              <a:ext uri="{FF2B5EF4-FFF2-40B4-BE49-F238E27FC236}">
                <a16:creationId xmlns:a16="http://schemas.microsoft.com/office/drawing/2014/main" id="{A99413D3-7E96-4436-2D99-28A7EC274C89}"/>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
              </a:rPr>
              <a:t>Copyright © Dell Inc. All Rights Reserved.</a:t>
            </a:r>
          </a:p>
        </p:txBody>
      </p:sp>
      <p:sp>
        <p:nvSpPr>
          <p:cNvPr id="6" name="TextBox 19">
            <a:extLst>
              <a:ext uri="{FF2B5EF4-FFF2-40B4-BE49-F238E27FC236}">
                <a16:creationId xmlns:a16="http://schemas.microsoft.com/office/drawing/2014/main" id="{E13333D0-F3B5-5AAB-0072-14B9858457B8}"/>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
                <a:ea typeface="+mn-ea"/>
                <a:cs typeface="+mn-cs"/>
              </a:rPr>
              <a:pPr algn="r" rtl="0" fontAlgn="base">
                <a:lnSpc>
                  <a:spcPct val="90000"/>
                </a:lnSpc>
                <a:spcBef>
                  <a:spcPct val="0"/>
                </a:spcBef>
                <a:spcAft>
                  <a:spcPct val="0"/>
                </a:spcAft>
                <a:buClr>
                  <a:schemeClr val="bg1"/>
                </a:buClr>
              </a:pPr>
              <a:t>‹#›</a:t>
            </a:fld>
            <a:endParaRPr lang="en-US" sz="600" b="0" kern="1200">
              <a:solidFill>
                <a:srgbClr val="808080"/>
              </a:solidFill>
              <a:latin typeface="Arial "/>
              <a:ea typeface="+mn-ea"/>
              <a:cs typeface="+mn-cs"/>
            </a:endParaRPr>
          </a:p>
        </p:txBody>
      </p:sp>
      <p:sp>
        <p:nvSpPr>
          <p:cNvPr id="7" name="MSIPCMContentMarking" descr="{&quot;HashCode&quot;:-1912962988,&quot;Placement&quot;:&quot;Footer&quot;}">
            <a:extLst>
              <a:ext uri="{FF2B5EF4-FFF2-40B4-BE49-F238E27FC236}">
                <a16:creationId xmlns:a16="http://schemas.microsoft.com/office/drawing/2014/main" id="{085F0035-A0A6-12FD-C8DB-7A75CD0F976F}"/>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68832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Side bar Dusk/Plum">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latin typeface="Arial "/>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MSIPCMContentMarking" descr="{&quot;HashCode&quot;:-1912962988,&quot;Placement&quot;:&quot;Footer&quot;}">
            <a:extLst>
              <a:ext uri="{FF2B5EF4-FFF2-40B4-BE49-F238E27FC236}">
                <a16:creationId xmlns:a16="http://schemas.microsoft.com/office/drawing/2014/main" id="{EE78B302-587F-5CD2-9BCE-D3B2C82DEBC2}"/>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3024138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Side bar w/photo Dusk/Plum">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latin typeface="Arial "/>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latin typeface="Arial "/>
              </a:defRPr>
            </a:lvl1pPr>
          </a:lstStyle>
          <a:p>
            <a:br>
              <a:rPr lang="en-US"/>
            </a:br>
            <a:br>
              <a:rPr lang="en-US"/>
            </a:br>
            <a:r>
              <a:rPr lang="en-US"/>
              <a:t>Click icon to add picture.</a:t>
            </a:r>
          </a:p>
        </p:txBody>
      </p:sp>
      <p:sp>
        <p:nvSpPr>
          <p:cNvPr id="3" name="MSIPCMContentMarking" descr="{&quot;HashCode&quot;:-1912962988,&quot;Placement&quot;:&quot;Footer&quot;}">
            <a:extLst>
              <a:ext uri="{FF2B5EF4-FFF2-40B4-BE49-F238E27FC236}">
                <a16:creationId xmlns:a16="http://schemas.microsoft.com/office/drawing/2014/main" id="{32D06EE7-BF61-863D-F2E6-B3E1A2D76AAE}"/>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264367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reserve="1" userDrawn="1">
  <p:cSld name="Statement Dusk/Plum">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
        <p:nvSpPr>
          <p:cNvPr id="2" name="fl" descr="                              Dell - Internal Use - Confidential&#10;">
            <a:extLst>
              <a:ext uri="{FF2B5EF4-FFF2-40B4-BE49-F238E27FC236}">
                <a16:creationId xmlns:a16="http://schemas.microsoft.com/office/drawing/2014/main" id="{19ECD4A8-61E5-52E6-1C10-2A1377D34AF9}"/>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
              </a:rPr>
              <a:t>Copyright © Dell Inc. All Rights Reserved.</a:t>
            </a:r>
          </a:p>
        </p:txBody>
      </p:sp>
      <p:sp>
        <p:nvSpPr>
          <p:cNvPr id="6" name="TextBox 19">
            <a:extLst>
              <a:ext uri="{FF2B5EF4-FFF2-40B4-BE49-F238E27FC236}">
                <a16:creationId xmlns:a16="http://schemas.microsoft.com/office/drawing/2014/main" id="{0F762B9E-8E9E-10A3-7612-BB5828D37B27}"/>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
                <a:ea typeface="+mn-ea"/>
                <a:cs typeface="+mn-cs"/>
              </a:rPr>
              <a:pPr algn="r" rtl="0" fontAlgn="base">
                <a:lnSpc>
                  <a:spcPct val="90000"/>
                </a:lnSpc>
                <a:spcBef>
                  <a:spcPct val="0"/>
                </a:spcBef>
                <a:spcAft>
                  <a:spcPct val="0"/>
                </a:spcAft>
                <a:buClr>
                  <a:schemeClr val="bg1"/>
                </a:buClr>
              </a:pPr>
              <a:t>‹#›</a:t>
            </a:fld>
            <a:endParaRPr lang="en-US" sz="600" b="0" kern="1200">
              <a:solidFill>
                <a:srgbClr val="808080"/>
              </a:solidFill>
              <a:latin typeface="Arial "/>
              <a:ea typeface="+mn-ea"/>
              <a:cs typeface="+mn-cs"/>
            </a:endParaRPr>
          </a:p>
        </p:txBody>
      </p:sp>
      <p:sp>
        <p:nvSpPr>
          <p:cNvPr id="7" name="MSIPCMContentMarking" descr="{&quot;HashCode&quot;:-1912962988,&quot;Placement&quot;:&quot;Footer&quot;}">
            <a:extLst>
              <a:ext uri="{FF2B5EF4-FFF2-40B4-BE49-F238E27FC236}">
                <a16:creationId xmlns:a16="http://schemas.microsoft.com/office/drawing/2014/main" id="{707CE555-C015-56CE-A0FC-4388A68D1710}"/>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24391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293945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721479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green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4"/>
          </a:xfrm>
          <a:prstGeom prst="rect">
            <a:avLst/>
          </a:prstGeom>
        </p:spPr>
        <p:txBody>
          <a:bodyPr wrap="square" lIns="0" tIns="0" rIns="0" bIns="0" anchor="b" anchorCtr="0">
            <a:spAutoFit/>
          </a:bodyPr>
          <a:lstStyle>
            <a:lvl1pPr>
              <a:defRPr lang="en-US" sz="5400" dirty="0">
                <a:solidFill>
                  <a:srgbClr val="E4FFD6"/>
                </a:solidFill>
                <a:effectLst>
                  <a:glow rad="127000">
                    <a:srgbClr val="247554"/>
                  </a:glow>
                </a:effectLst>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37CC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711354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Content Placeholder 2">
            <a:extLst>
              <a:ext uri="{FF2B5EF4-FFF2-40B4-BE49-F238E27FC236}">
                <a16:creationId xmlns:a16="http://schemas.microsoft.com/office/drawing/2014/main" id="{4FF1C11A-D2F8-6FB5-BF86-6BAE985D7E19}"/>
              </a:ext>
            </a:extLst>
          </p:cNvPr>
          <p:cNvSpPr>
            <a:spLocks noGrp="1"/>
          </p:cNvSpPr>
          <p:nvPr>
            <p:ph idx="10"/>
          </p:nvPr>
        </p:nvSpPr>
        <p:spPr>
          <a:xfrm>
            <a:off x="381000" y="1600200"/>
            <a:ext cx="114300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06279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986FDEC5-669E-1290-C6B1-AAD6D591AF3F}"/>
              </a:ext>
            </a:extLst>
          </p:cNvPr>
          <p:cNvSpPr>
            <a:spLocks noGrp="1"/>
          </p:cNvSpPr>
          <p:nvPr>
            <p:ph idx="12"/>
          </p:nvPr>
        </p:nvSpPr>
        <p:spPr>
          <a:xfrm>
            <a:off x="6324600"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E111536A-C42E-9259-AF7B-CE2F6E83D4B9}"/>
              </a:ext>
            </a:extLst>
          </p:cNvPr>
          <p:cNvSpPr>
            <a:spLocks noGrp="1"/>
          </p:cNvSpPr>
          <p:nvPr>
            <p:ph idx="13"/>
          </p:nvPr>
        </p:nvSpPr>
        <p:spPr>
          <a:xfrm>
            <a:off x="381657"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39691E28-6DB6-B317-230D-EA9AF48AD0A8}"/>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156380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2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Content Placeholder 3">
            <a:extLst>
              <a:ext uri="{FF2B5EF4-FFF2-40B4-BE49-F238E27FC236}">
                <a16:creationId xmlns:a16="http://schemas.microsoft.com/office/drawing/2014/main" id="{BA85B91E-30A3-F97B-BA43-57B6B049DE03}"/>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FDAAF5BB-4B68-17DF-1B25-B24D35D40018}"/>
              </a:ext>
            </a:extLst>
          </p:cNvPr>
          <p:cNvSpPr>
            <a:spLocks noGrp="1"/>
          </p:cNvSpPr>
          <p:nvPr>
            <p:ph sz="quarter" idx="15"/>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ubtitle 2">
            <a:extLst>
              <a:ext uri="{FF2B5EF4-FFF2-40B4-BE49-F238E27FC236}">
                <a16:creationId xmlns:a16="http://schemas.microsoft.com/office/drawing/2014/main" id="{94AA7879-C82E-8948-AD02-9A32AC0A753A}"/>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13349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3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9">
            <a:extLst>
              <a:ext uri="{FF2B5EF4-FFF2-40B4-BE49-F238E27FC236}">
                <a16:creationId xmlns:a16="http://schemas.microsoft.com/office/drawing/2014/main" id="{776682E0-CE1F-AA61-18BC-3F9A7D3B7ACF}"/>
              </a:ext>
            </a:extLst>
          </p:cNvPr>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5" name="Content Placeholder 9">
            <a:extLst>
              <a:ext uri="{FF2B5EF4-FFF2-40B4-BE49-F238E27FC236}">
                <a16:creationId xmlns:a16="http://schemas.microsoft.com/office/drawing/2014/main" id="{31FA84DA-CD6B-2917-FB96-970809AEE5E2}"/>
              </a:ext>
            </a:extLst>
          </p:cNvPr>
          <p:cNvSpPr>
            <a:spLocks noGrp="1"/>
          </p:cNvSpPr>
          <p:nvPr>
            <p:ph sz="quarter" idx="16"/>
          </p:nvPr>
        </p:nvSpPr>
        <p:spPr>
          <a:xfrm>
            <a:off x="4332394"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7" name="Content Placeholder 9">
            <a:extLst>
              <a:ext uri="{FF2B5EF4-FFF2-40B4-BE49-F238E27FC236}">
                <a16:creationId xmlns:a16="http://schemas.microsoft.com/office/drawing/2014/main" id="{801A5972-D45A-AFDC-7AF1-E84E7AF7D0FC}"/>
              </a:ext>
            </a:extLst>
          </p:cNvPr>
          <p:cNvSpPr>
            <a:spLocks noGrp="1"/>
          </p:cNvSpPr>
          <p:nvPr>
            <p:ph sz="quarter" idx="17"/>
          </p:nvPr>
        </p:nvSpPr>
        <p:spPr>
          <a:xfrm>
            <a:off x="8283788"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8" name="Subtitle 2">
            <a:extLst>
              <a:ext uri="{FF2B5EF4-FFF2-40B4-BE49-F238E27FC236}">
                <a16:creationId xmlns:a16="http://schemas.microsoft.com/office/drawing/2014/main" id="{887A7032-639A-5411-6118-BBA4991224D3}"/>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199512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FB5CBE-8FB3-AD47-E13E-A0AD6C26816B}"/>
              </a:ext>
            </a:extLst>
          </p:cNvPr>
          <p:cNvSpPr>
            <a:spLocks noGrp="1"/>
          </p:cNvSpPr>
          <p:nvPr>
            <p:ph type="title"/>
          </p:nvPr>
        </p:nvSpPr>
        <p:spPr>
          <a:xfrm>
            <a:off x="381001" y="-503261"/>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55639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reserve="1" userDrawn="1">
  <p:cSld name="End logo slide Cosmos">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pic>
        <p:nvPicPr>
          <p:cNvPr id="4" name="Graphic 3">
            <a:extLst>
              <a:ext uri="{FF2B5EF4-FFF2-40B4-BE49-F238E27FC236}">
                <a16:creationId xmlns:a16="http://schemas.microsoft.com/office/drawing/2014/main" id="{1B6F1130-2447-2F8F-D6CA-4D4B8D097E95}"/>
              </a:ext>
            </a:extLst>
          </p:cNvPr>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9733253-4A33-BEC0-24F2-891BAD9AAC06}"/>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1597960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preserve="1" userDrawn="1">
  <p:cSld name="End logo slide Raven">
    <p:bg>
      <p:bgPr>
        <a:solidFill>
          <a:srgbClr val="40586D"/>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B63F84D-D504-A280-C4DF-3A404C91A3C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Tree>
    <p:extLst>
      <p:ext uri="{BB962C8B-B14F-4D97-AF65-F5344CB8AC3E}">
        <p14:creationId xmlns:p14="http://schemas.microsoft.com/office/powerpoint/2010/main" val="63612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preserve="1" userDrawn="1">
  <p:cSld name="End logo slide Dell Blu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1B2209E-1FAF-A750-E461-F5A96B13857F}"/>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862515BD-28D6-59CF-B1CD-2360F096ECBE}"/>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latin typeface="Arial "/>
            </a:endParaRPr>
          </a:p>
        </p:txBody>
      </p:sp>
    </p:spTree>
    <p:extLst>
      <p:ext uri="{BB962C8B-B14F-4D97-AF65-F5344CB8AC3E}">
        <p14:creationId xmlns:p14="http://schemas.microsoft.com/office/powerpoint/2010/main" val="301276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Top bar w/photo half blue">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0D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9" name="Content Placeholder 9">
            <a:extLst>
              <a:ext uri="{FF2B5EF4-FFF2-40B4-BE49-F238E27FC236}">
                <a16:creationId xmlns:a16="http://schemas.microsoft.com/office/drawing/2014/main" id="{22707C3E-AA17-F74E-2CC0-F61663C5E36B}"/>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80C7FB"/>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80C7FB"/>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Subtitle 2">
            <a:extLst>
              <a:ext uri="{FF2B5EF4-FFF2-40B4-BE49-F238E27FC236}">
                <a16:creationId xmlns:a16="http://schemas.microsoft.com/office/drawing/2014/main" id="{7EC10F5B-4C21-AEA3-115E-942A040690DC}"/>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6153303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userDrawn="1">
  <p:cSld name="2_Top bar w/pattern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342900"/>
            <a:ext cx="11460731" cy="443198"/>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fl" descr="                              Dell - Internal Use - Confidential&#10;">
            <a:extLst>
              <a:ext uri="{FF2B5EF4-FFF2-40B4-BE49-F238E27FC236}">
                <a16:creationId xmlns:a16="http://schemas.microsoft.com/office/drawing/2014/main" id="{D4E8B1D4-E217-A7E3-C2C8-C704C1511AED}"/>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
              </a:rPr>
              <a:t>Copyright © Dell Inc. All Rights Reserved.</a:t>
            </a:r>
          </a:p>
        </p:txBody>
      </p:sp>
      <p:sp>
        <p:nvSpPr>
          <p:cNvPr id="6" name="TextBox 19">
            <a:extLst>
              <a:ext uri="{FF2B5EF4-FFF2-40B4-BE49-F238E27FC236}">
                <a16:creationId xmlns:a16="http://schemas.microsoft.com/office/drawing/2014/main" id="{FDC8D508-059C-EBA1-4E7E-F5B49443B744}"/>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
                <a:ea typeface="+mn-ea"/>
                <a:cs typeface="+mn-cs"/>
              </a:rPr>
              <a:pPr algn="r" rtl="0" fontAlgn="base">
                <a:lnSpc>
                  <a:spcPct val="90000"/>
                </a:lnSpc>
                <a:spcBef>
                  <a:spcPct val="0"/>
                </a:spcBef>
                <a:spcAft>
                  <a:spcPct val="0"/>
                </a:spcAft>
                <a:buClr>
                  <a:schemeClr val="bg1"/>
                </a:buClr>
              </a:pPr>
              <a:t>‹#›</a:t>
            </a:fld>
            <a:endParaRPr lang="en-US" sz="600" b="0" kern="1200">
              <a:solidFill>
                <a:srgbClr val="808080"/>
              </a:solidFill>
              <a:latin typeface="Arial "/>
              <a:ea typeface="+mn-ea"/>
              <a:cs typeface="+mn-cs"/>
            </a:endParaRPr>
          </a:p>
        </p:txBody>
      </p:sp>
      <p:sp>
        <p:nvSpPr>
          <p:cNvPr id="8" name="Subtitle 2">
            <a:extLst>
              <a:ext uri="{FF2B5EF4-FFF2-40B4-BE49-F238E27FC236}">
                <a16:creationId xmlns:a16="http://schemas.microsoft.com/office/drawing/2014/main" id="{025B008E-0AFA-45DF-8B75-98120593C17D}"/>
              </a:ext>
            </a:extLst>
          </p:cNvPr>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accent4">
                    <a:lumMod val="25000"/>
                    <a:lumOff val="75000"/>
                  </a:schemeClr>
                </a:solidFill>
                <a:latin typeface="Arial "/>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3" name="MSIPCMContentMarking" descr="{&quot;HashCode&quot;:-1912962988,&quot;Placement&quot;:&quot;Footer&quot;}">
            <a:extLst>
              <a:ext uri="{FF2B5EF4-FFF2-40B4-BE49-F238E27FC236}">
                <a16:creationId xmlns:a16="http://schemas.microsoft.com/office/drawing/2014/main" id="{A45DD7FF-642E-6EAF-4024-9DD1FA98F364}"/>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Arial "/>
              </a:rPr>
              <a:t>Internal Use - Confidential</a:t>
            </a:r>
          </a:p>
        </p:txBody>
      </p:sp>
    </p:spTree>
    <p:extLst>
      <p:ext uri="{BB962C8B-B14F-4D97-AF65-F5344CB8AC3E}">
        <p14:creationId xmlns:p14="http://schemas.microsoft.com/office/powerpoint/2010/main" val="305549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de bar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rgbClr val="E4FFD6"/>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9FFF99"/>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025162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p:cSld name="Cover Cosmos">
    <p:bg>
      <p:bgPr>
        <a:solidFill>
          <a:schemeClr val="accent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366544EA-090D-4754-BF2B-7E73886E3793}"/>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950913416"/>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preserve="1">
  <p:cSld name="Cover Raven">
    <p:bg>
      <p:bgPr>
        <a:solidFill>
          <a:srgbClr val="40586D"/>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EEE540F-F32F-ACFB-63DF-516E08093657}"/>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3024706683"/>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preserve="1">
  <p:cSld name="Cover Dell Blu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A222BE9-A049-CD29-C5E1-0C57482DBC7A}"/>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408243594"/>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p:cSld name="Agenda Cosmo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037B9-85E0-9D2D-D4DD-C2F353DC4313}"/>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chemeClr val="tx2"/>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2E16C5C2-17B1-0BAB-BE8C-305DB6C0A33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ext Placeholder 4">
            <a:extLst>
              <a:ext uri="{FF2B5EF4-FFF2-40B4-BE49-F238E27FC236}">
                <a16:creationId xmlns:a16="http://schemas.microsoft.com/office/drawing/2014/main" id="{3A4E0E02-D811-0864-32FB-31649EB50625}"/>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tx1"/>
              </a:buClr>
              <a:defRPr sz="2000">
                <a:solidFill>
                  <a:schemeClr val="tx1"/>
                </a:solidFill>
                <a:latin typeface="Arial" panose="020B0604020202020204" pitchFamily="34" charset="0"/>
                <a:cs typeface="Arial" panose="020B0604020202020204" pitchFamily="34" charset="0"/>
              </a:defRPr>
            </a:lvl1pPr>
            <a:lvl2pPr marL="741363" indent="-284163">
              <a:lnSpc>
                <a:spcPct val="100000"/>
              </a:lnSpc>
              <a:spcBef>
                <a:spcPts val="600"/>
              </a:spcBef>
              <a:buClr>
                <a:schemeClr val="tx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2pPr>
            <a:lvl3pPr marL="1142971" indent="-228594">
              <a:lnSpc>
                <a:spcPct val="100000"/>
              </a:lnSpc>
              <a:spcBef>
                <a:spcPts val="600"/>
              </a:spcBef>
              <a:buClr>
                <a:schemeClr val="tx1"/>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46096791"/>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p:cSld name="Divider Midnight/Dell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58684917-6517-4801-D799-032C14CD0F6D}"/>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2944556402"/>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p:cSld name="Side bar Midnight/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630260783"/>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p:cSld name="Side bar w/photo Midnight/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1490561847"/>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p:cSld name="Top bar Midnight/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1343936581"/>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p:cSld name="Bottom bar w/photo Midnight/Dell Blue">
    <p:bg>
      <p:bgPr>
        <a:solidFill>
          <a:schemeClr val="accent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3508949"/>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p:cSld name="Statement Midnight/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0281816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de bar green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rgbClr val="E4FFD6"/>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9FFF99"/>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3054062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p:cSld name="Divider Raven/Dell Blue">
    <p:bg>
      <p:bgPr>
        <a:solidFill>
          <a:srgbClr val="40586D"/>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9A956E6A-F5A7-AAD1-EB8C-081A85CB33D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177139496"/>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p:cSld name="Side bar Raven/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79263836"/>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p:cSld name="Side bar w/photo Raven/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1894105317"/>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p:cSld name="Top bar Raven/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72770921"/>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p:cSld name="Bottom bar w/photo Raven/Dell Blue">
    <p:bg>
      <p:bgPr>
        <a:solidFill>
          <a:srgbClr val="40586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757915505"/>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p:cSld name="Statement Raven/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604640893"/>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p:cSld name="Divider Teal/Forest">
    <p:bg>
      <p:bgPr>
        <a:solidFill>
          <a:schemeClr val="accent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649EFE44-2848-7F23-2E65-C2432B66EDA9}"/>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436083501"/>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p:cSld name="Side bar Teal/Fores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5A3A8302-7725-CC2D-50F0-19C249DD97F1}"/>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120712992"/>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p:cSld name="Side bar w/photo Teal/Fores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3" name="Rectangle 2">
            <a:extLst>
              <a:ext uri="{FF2B5EF4-FFF2-40B4-BE49-F238E27FC236}">
                <a16:creationId xmlns:a16="http://schemas.microsoft.com/office/drawing/2014/main" id="{6717BC2F-04DA-81D3-C357-B1A1B22D609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955425476"/>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p:cSld name="Top bar Teal/Forest">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71682E-23C4-24FB-FA91-6363C0063C62}"/>
              </a:ext>
            </a:extLst>
          </p:cNvPr>
          <p:cNvSpPr/>
          <p:nvPr/>
        </p:nvSpPr>
        <p:spPr>
          <a:xfrm>
            <a:off x="0" y="0"/>
            <a:ext cx="12192000" cy="3429000"/>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5" name="Title 1">
            <a:extLst>
              <a:ext uri="{FF2B5EF4-FFF2-40B4-BE49-F238E27FC236}">
                <a16:creationId xmlns:a16="http://schemas.microsoft.com/office/drawing/2014/main" id="{E5B87288-D95C-3502-9D22-3B1836ACFDB4}"/>
              </a:ext>
            </a:extLst>
          </p:cNvPr>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Content Placeholder 11">
            <a:extLst>
              <a:ext uri="{FF2B5EF4-FFF2-40B4-BE49-F238E27FC236}">
                <a16:creationId xmlns:a16="http://schemas.microsoft.com/office/drawing/2014/main" id="{13ADEF55-295F-70CA-1CFE-66FAB5020A3A}"/>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7" name="Content Placeholder 11">
            <a:extLst>
              <a:ext uri="{FF2B5EF4-FFF2-40B4-BE49-F238E27FC236}">
                <a16:creationId xmlns:a16="http://schemas.microsoft.com/office/drawing/2014/main" id="{60F0AC9E-B6D9-3325-1E5A-4C3F85654187}"/>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8" name="Content Placeholder 11">
            <a:extLst>
              <a:ext uri="{FF2B5EF4-FFF2-40B4-BE49-F238E27FC236}">
                <a16:creationId xmlns:a16="http://schemas.microsoft.com/office/drawing/2014/main" id="{37357191-2ABA-F6D5-3676-E3FFE044C1C8}"/>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1" name="Rectangle 10">
            <a:extLst>
              <a:ext uri="{FF2B5EF4-FFF2-40B4-BE49-F238E27FC236}">
                <a16:creationId xmlns:a16="http://schemas.microsoft.com/office/drawing/2014/main" id="{80048AD6-BABB-92CA-C41C-2FC7E1E3E876}"/>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3466663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op bar gree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userDrawn="1"/>
        </p:nvSpPr>
        <p:spPr>
          <a:xfrm>
            <a:off x="0" y="0"/>
            <a:ext cx="12192000" cy="3429000"/>
          </a:xfrm>
          <a:prstGeom prst="rect">
            <a:avLst/>
          </a:prstGeom>
          <a:solidFill>
            <a:srgbClr val="24473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35CD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080605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p:cSld name="Bottom bar w/photo Teal/Forest">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4E6FC7-4917-CF88-A22A-67F16297CCB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8" name="Rectangle 7">
            <a:extLst>
              <a:ext uri="{FF2B5EF4-FFF2-40B4-BE49-F238E27FC236}">
                <a16:creationId xmlns:a16="http://schemas.microsoft.com/office/drawing/2014/main" id="{3E5375E4-FD7C-1863-274E-160A7140FB92}"/>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9" name="Picture Placeholder 6">
            <a:extLst>
              <a:ext uri="{FF2B5EF4-FFF2-40B4-BE49-F238E27FC236}">
                <a16:creationId xmlns:a16="http://schemas.microsoft.com/office/drawing/2014/main" id="{82069647-EBF5-C050-174A-40E287CA4B11}"/>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10" name="Rectangle 9">
            <a:extLst>
              <a:ext uri="{FF2B5EF4-FFF2-40B4-BE49-F238E27FC236}">
                <a16:creationId xmlns:a16="http://schemas.microsoft.com/office/drawing/2014/main" id="{F5DADDB5-902B-1244-A68C-82D604A7638A}"/>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1" name="Title 1">
            <a:extLst>
              <a:ext uri="{FF2B5EF4-FFF2-40B4-BE49-F238E27FC236}">
                <a16:creationId xmlns:a16="http://schemas.microsoft.com/office/drawing/2014/main" id="{C67DB779-DAEF-67BD-EFA7-1128DE074FC4}"/>
              </a:ext>
            </a:extLst>
          </p:cNvPr>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4" name="Content Placeholder 9">
            <a:extLst>
              <a:ext uri="{FF2B5EF4-FFF2-40B4-BE49-F238E27FC236}">
                <a16:creationId xmlns:a16="http://schemas.microsoft.com/office/drawing/2014/main" id="{FAF49F2C-132F-D956-0103-F99A393A671C}"/>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5" name="Subtitle 2">
            <a:extLst>
              <a:ext uri="{FF2B5EF4-FFF2-40B4-BE49-F238E27FC236}">
                <a16:creationId xmlns:a16="http://schemas.microsoft.com/office/drawing/2014/main" id="{82092A01-B82C-CF43-ABF2-C369482E7560}"/>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673935988"/>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p:cSld name="Statement Cosmos/Fores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622869084"/>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p:cSld name="Divider Dusk/Plum">
    <p:bg>
      <p:bgPr>
        <a:solidFill>
          <a:schemeClr val="accent6"/>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FB6DC9E-6879-DB58-7ED2-F90BA9672DE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1798772723"/>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p:cSld name="Side bar Dusk/Plum">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01507881"/>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p:cSld name="Side bar w/photo Dusk/Plum">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2079291821"/>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p:cSld name="Top bar Dusk/Plum">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367123092"/>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p:cSld name="Bottom bar w/photo Dusk/Plum">
    <p:bg>
      <p:bgPr>
        <a:solidFill>
          <a:schemeClr val="accent6"/>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59658290"/>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p:cSld name="Statement Dusk/Plum">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768669196"/>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3916131306"/>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p:cSld name="Title &amp; sub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7737058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tement gree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63661" y="3438303"/>
            <a:ext cx="9201150" cy="2676747"/>
          </a:xfrm>
          <a:prstGeom prst="rect">
            <a:avLst/>
          </a:prstGeom>
        </p:spPr>
        <p:txBody>
          <a:bodyPr wrap="square" lIns="0" tIns="0" rIns="0" bIns="0" anchor="t" anchorCtr="0">
            <a:noAutofit/>
          </a:bodyPr>
          <a:lstStyle>
            <a:lvl1pPr>
              <a:lnSpc>
                <a:spcPct val="90000"/>
              </a:lnSpc>
              <a:defRPr sz="5400">
                <a:solidFill>
                  <a:srgbClr val="9FFF99"/>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81000" y="29146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rgbClr val="9FFF99"/>
              </a:solidFill>
            </a:endParaRPr>
          </a:p>
        </p:txBody>
      </p:sp>
    </p:spTree>
    <p:extLst>
      <p:ext uri="{BB962C8B-B14F-4D97-AF65-F5344CB8AC3E}">
        <p14:creationId xmlns:p14="http://schemas.microsoft.com/office/powerpoint/2010/main" val="65700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Content Placeholder 2">
            <a:extLst>
              <a:ext uri="{FF2B5EF4-FFF2-40B4-BE49-F238E27FC236}">
                <a16:creationId xmlns:a16="http://schemas.microsoft.com/office/drawing/2014/main" id="{4FF1C11A-D2F8-6FB5-BF86-6BAE985D7E19}"/>
              </a:ext>
            </a:extLst>
          </p:cNvPr>
          <p:cNvSpPr>
            <a:spLocks noGrp="1"/>
          </p:cNvSpPr>
          <p:nvPr>
            <p:ph idx="10"/>
          </p:nvPr>
        </p:nvSpPr>
        <p:spPr>
          <a:xfrm>
            <a:off x="381000" y="1600200"/>
            <a:ext cx="114300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23516843"/>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986FDEC5-669E-1290-C6B1-AAD6D591AF3F}"/>
              </a:ext>
            </a:extLst>
          </p:cNvPr>
          <p:cNvSpPr>
            <a:spLocks noGrp="1"/>
          </p:cNvSpPr>
          <p:nvPr>
            <p:ph idx="12"/>
          </p:nvPr>
        </p:nvSpPr>
        <p:spPr>
          <a:xfrm>
            <a:off x="6324600"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E111536A-C42E-9259-AF7B-CE2F6E83D4B9}"/>
              </a:ext>
            </a:extLst>
          </p:cNvPr>
          <p:cNvSpPr>
            <a:spLocks noGrp="1"/>
          </p:cNvSpPr>
          <p:nvPr>
            <p:ph idx="13"/>
          </p:nvPr>
        </p:nvSpPr>
        <p:spPr>
          <a:xfrm>
            <a:off x="381657"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39691E28-6DB6-B317-230D-EA9AF48AD0A8}"/>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1842198"/>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p:cSld name="2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Content Placeholder 3">
            <a:extLst>
              <a:ext uri="{FF2B5EF4-FFF2-40B4-BE49-F238E27FC236}">
                <a16:creationId xmlns:a16="http://schemas.microsoft.com/office/drawing/2014/main" id="{BA85B91E-30A3-F97B-BA43-57B6B049DE03}"/>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FDAAF5BB-4B68-17DF-1B25-B24D35D40018}"/>
              </a:ext>
            </a:extLst>
          </p:cNvPr>
          <p:cNvSpPr>
            <a:spLocks noGrp="1"/>
          </p:cNvSpPr>
          <p:nvPr>
            <p:ph sz="quarter" idx="15"/>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ubtitle 2">
            <a:extLst>
              <a:ext uri="{FF2B5EF4-FFF2-40B4-BE49-F238E27FC236}">
                <a16:creationId xmlns:a16="http://schemas.microsoft.com/office/drawing/2014/main" id="{94AA7879-C82E-8948-AD02-9A32AC0A753A}"/>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055747607"/>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p:cSld name="3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9">
            <a:extLst>
              <a:ext uri="{FF2B5EF4-FFF2-40B4-BE49-F238E27FC236}">
                <a16:creationId xmlns:a16="http://schemas.microsoft.com/office/drawing/2014/main" id="{776682E0-CE1F-AA61-18BC-3F9A7D3B7ACF}"/>
              </a:ext>
            </a:extLst>
          </p:cNvPr>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5" name="Content Placeholder 9">
            <a:extLst>
              <a:ext uri="{FF2B5EF4-FFF2-40B4-BE49-F238E27FC236}">
                <a16:creationId xmlns:a16="http://schemas.microsoft.com/office/drawing/2014/main" id="{31FA84DA-CD6B-2917-FB96-970809AEE5E2}"/>
              </a:ext>
            </a:extLst>
          </p:cNvPr>
          <p:cNvSpPr>
            <a:spLocks noGrp="1"/>
          </p:cNvSpPr>
          <p:nvPr>
            <p:ph sz="quarter" idx="16"/>
          </p:nvPr>
        </p:nvSpPr>
        <p:spPr>
          <a:xfrm>
            <a:off x="4332394"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7" name="Content Placeholder 9">
            <a:extLst>
              <a:ext uri="{FF2B5EF4-FFF2-40B4-BE49-F238E27FC236}">
                <a16:creationId xmlns:a16="http://schemas.microsoft.com/office/drawing/2014/main" id="{801A5972-D45A-AFDC-7AF1-E84E7AF7D0FC}"/>
              </a:ext>
            </a:extLst>
          </p:cNvPr>
          <p:cNvSpPr>
            <a:spLocks noGrp="1"/>
          </p:cNvSpPr>
          <p:nvPr>
            <p:ph sz="quarter" idx="17"/>
          </p:nvPr>
        </p:nvSpPr>
        <p:spPr>
          <a:xfrm>
            <a:off x="8283788"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8" name="Subtitle 2">
            <a:extLst>
              <a:ext uri="{FF2B5EF4-FFF2-40B4-BE49-F238E27FC236}">
                <a16:creationId xmlns:a16="http://schemas.microsoft.com/office/drawing/2014/main" id="{887A7032-639A-5411-6118-BBA4991224D3}"/>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175554500"/>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FB5CBE-8FB3-AD47-E13E-A0AD6C26816B}"/>
              </a:ext>
            </a:extLst>
          </p:cNvPr>
          <p:cNvSpPr>
            <a:spLocks noGrp="1"/>
          </p:cNvSpPr>
          <p:nvPr>
            <p:ph type="title"/>
          </p:nvPr>
        </p:nvSpPr>
        <p:spPr>
          <a:xfrm>
            <a:off x="381001" y="-503261"/>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4144615839"/>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preserve="1">
  <p:cSld name="End logo slide Cosmos">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4" name="Graphic 3">
            <a:extLst>
              <a:ext uri="{FF2B5EF4-FFF2-40B4-BE49-F238E27FC236}">
                <a16:creationId xmlns:a16="http://schemas.microsoft.com/office/drawing/2014/main" id="{1B6F1130-2447-2F8F-D6CA-4D4B8D097E95}"/>
              </a:ext>
            </a:extLst>
          </p:cNvPr>
          <p:cNvPicPr/>
          <p:nvPr/>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9733253-4A33-BEC0-24F2-891BAD9AAC06}"/>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868845988"/>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preserve="1">
  <p:cSld name="End logo slide Raven">
    <p:bg>
      <p:bgPr>
        <a:solidFill>
          <a:srgbClr val="40586D"/>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B63F84D-D504-A280-C4DF-3A404C91A3C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972617897"/>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preserve="1">
  <p:cSld name="End logo slide Dell Blu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1B2209E-1FAF-A750-E461-F5A96B13857F}"/>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862515BD-28D6-59CF-B1CD-2360F096ECBE}"/>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71232100"/>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94" indent="0" algn="ctr">
              <a:buNone/>
              <a:defRPr sz="2000"/>
            </a:lvl2pPr>
            <a:lvl3pPr marL="914386" indent="0" algn="ctr">
              <a:buNone/>
              <a:defRPr sz="1800"/>
            </a:lvl3pPr>
            <a:lvl4pPr marL="1371579" indent="0" algn="ctr">
              <a:buNone/>
              <a:defRPr sz="1600"/>
            </a:lvl4pPr>
            <a:lvl5pPr marL="1828773" indent="0" algn="ctr">
              <a:buNone/>
              <a:defRPr sz="1600"/>
            </a:lvl5pPr>
            <a:lvl6pPr marL="2285966" indent="0" algn="ctr">
              <a:buNone/>
              <a:defRPr sz="1600"/>
            </a:lvl6pPr>
            <a:lvl7pPr marL="2743158" indent="0" algn="ctr">
              <a:buNone/>
              <a:defRPr sz="1600"/>
            </a:lvl7pPr>
            <a:lvl8pPr marL="3200352" indent="0" algn="ctr">
              <a:buNone/>
              <a:defRPr sz="1600"/>
            </a:lvl8pPr>
            <a:lvl9pPr marL="3657546"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p:nvSpPr>
        <p:spPr>
          <a:xfrm>
            <a:off x="381001" y="3429001"/>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p:ph type="title"/>
          </p:nvPr>
        </p:nvSpPr>
        <p:spPr>
          <a:xfrm>
            <a:off x="381000" y="1738314"/>
            <a:ext cx="7969282"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pic>
        <p:nvPicPr>
          <p:cNvPr id="2" name="Picture 1">
            <a:extLst>
              <a:ext uri="{FF2B5EF4-FFF2-40B4-BE49-F238E27FC236}">
                <a16:creationId xmlns:a16="http://schemas.microsoft.com/office/drawing/2014/main" id="{D09250C2-3397-0DDE-5058-26247C26B3D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3" name="Subtitle 2">
            <a:extLst>
              <a:ext uri="{FF2B5EF4-FFF2-40B4-BE49-F238E27FC236}">
                <a16:creationId xmlns:a16="http://schemas.microsoft.com/office/drawing/2014/main" id="{D428093E-86DF-2AAB-FF9C-3CEF918BDA7E}"/>
              </a:ext>
            </a:extLst>
          </p:cNvPr>
          <p:cNvSpPr>
            <a:spLocks noGrp="1"/>
          </p:cNvSpPr>
          <p:nvPr>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Rectangle 3">
            <a:extLst>
              <a:ext uri="{FF2B5EF4-FFF2-40B4-BE49-F238E27FC236}">
                <a16:creationId xmlns:a16="http://schemas.microsoft.com/office/drawing/2014/main" id="{6DFEAFE5-BAF4-F9EB-6AF4-C9DBDA251D95}"/>
              </a:ext>
              <a:ext uri="{C183D7F6-B498-43B3-948B-1728B52AA6E4}">
                <adec:decorative xmlns:adec="http://schemas.microsoft.com/office/drawing/2017/decorative" val="1"/>
              </a:ext>
            </a:extLst>
          </p:cNvPr>
          <p:cNvSpPr>
            <a:spLocks noChangeAspect="1"/>
          </p:cNvSpPr>
          <p:nvPr userDrawn="1"/>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5" name="Title 1">
            <a:extLst>
              <a:ext uri="{FF2B5EF4-FFF2-40B4-BE49-F238E27FC236}">
                <a16:creationId xmlns:a16="http://schemas.microsoft.com/office/drawing/2014/main" id="{E27244D4-270F-67B5-097A-C3D9A9F1C3F0}"/>
              </a:ext>
            </a:extLst>
          </p:cNvPr>
          <p:cNvSpPr>
            <a:spLocks noGrp="1"/>
          </p:cNvSpPr>
          <p:nvPr>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927600421"/>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p:cSld name="End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1" y="-457199"/>
            <a:ext cx="10515600" cy="395816"/>
          </a:xfrm>
          <a:prstGeom prst="rect">
            <a:avLst/>
          </a:prstGeom>
        </p:spPr>
        <p:txBody>
          <a:bodyPr/>
          <a:lstStyle>
            <a:lvl1pPr algn="ctr">
              <a:defRPr sz="2400"/>
            </a:lvl1pPr>
          </a:lstStyle>
          <a:p>
            <a:r>
              <a:rPr lang="en-US"/>
              <a:t>Click to edit Master title style</a:t>
            </a:r>
          </a:p>
        </p:txBody>
      </p:sp>
      <p:sp>
        <p:nvSpPr>
          <p:cNvPr id="209" name="Rectangle 208">
            <a:extLst>
              <a:ext uri="{FF2B5EF4-FFF2-40B4-BE49-F238E27FC236}">
                <a16:creationId xmlns:a16="http://schemas.microsoft.com/office/drawing/2014/main" id="{5BC7EE9C-562A-4519-B67A-EB99114D5C54}"/>
              </a:ext>
              <a:ext uri="{C183D7F6-B498-43B3-948B-1728B52AA6E4}">
                <adec:decorative xmlns:adec="http://schemas.microsoft.com/office/drawing/2017/decorative" val="1"/>
              </a:ext>
            </a:extLst>
          </p:cNvPr>
          <p:cNvSpPr>
            <a:spLocks noChangeAspect="1"/>
          </p:cNvSpPr>
          <p:nvPr/>
        </p:nvSpPr>
        <p:spPr>
          <a:xfrm>
            <a:off x="381001" y="400052"/>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210" name="Picture 209">
            <a:extLst>
              <a:ext uri="{FF2B5EF4-FFF2-40B4-BE49-F238E27FC236}">
                <a16:creationId xmlns:a16="http://schemas.microsoft.com/office/drawing/2014/main" id="{9F395D62-9AFB-429C-85A8-BAAB83043A5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3" name="Rectangle 2">
            <a:extLst>
              <a:ext uri="{FF2B5EF4-FFF2-40B4-BE49-F238E27FC236}">
                <a16:creationId xmlns:a16="http://schemas.microsoft.com/office/drawing/2014/main" id="{0B1F7A99-8E31-9CEB-5B81-62AB758AEF07}"/>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4" name="Picture 3">
            <a:extLst>
              <a:ext uri="{FF2B5EF4-FFF2-40B4-BE49-F238E27FC236}">
                <a16:creationId xmlns:a16="http://schemas.microsoft.com/office/drawing/2014/main" id="{13409F06-F312-9C99-1400-B31D99C1C6B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Tree>
    <p:extLst>
      <p:ext uri="{BB962C8B-B14F-4D97-AF65-F5344CB8AC3E}">
        <p14:creationId xmlns:p14="http://schemas.microsoft.com/office/powerpoint/2010/main" val="13435647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op bar w/photo half green">
    <p:bg>
      <p:bgPr>
        <a:solidFill>
          <a:srgbClr val="244739"/>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24755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9FFF99"/>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9FFF99"/>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9FFF99"/>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385628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A67014B0-AEAB-4CC8-BCED-661FF1CA2731}"/>
              </a:ext>
            </a:extLst>
          </p:cNvPr>
          <p:cNvSpPr>
            <a:spLocks noGrp="1"/>
          </p:cNvSpPr>
          <p:nvPr userDrawn="1">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userDrawn="1"/>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userDrawn="1">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pic>
        <p:nvPicPr>
          <p:cNvPr id="2" name="Picture 1">
            <a:extLst>
              <a:ext uri="{FF2B5EF4-FFF2-40B4-BE49-F238E27FC236}">
                <a16:creationId xmlns:a16="http://schemas.microsoft.com/office/drawing/2014/main" id="{FD526957-05A1-24D3-A22A-8D9F71CC876E}"/>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Tree>
    <p:extLst>
      <p:ext uri="{BB962C8B-B14F-4D97-AF65-F5344CB8AC3E}">
        <p14:creationId xmlns:p14="http://schemas.microsoft.com/office/powerpoint/2010/main" val="2338986235"/>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preserve="1" userDrawn="1">
  <p:cSld name="Cover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userDrawn="1">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userDrawn="1"/>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userDrawn="1">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effectLst>
                  <a:glow rad="127000">
                    <a:srgbClr val="0D32A4"/>
                  </a:glow>
                </a:effectLst>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187273642"/>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31E00A8F-8F29-4705-8469-E9075A8C1BA9}"/>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bg1"/>
              </a:buClr>
              <a:defRPr sz="2000">
                <a:solidFill>
                  <a:schemeClr val="tx2"/>
                </a:solidFill>
              </a:defRPr>
            </a:lvl1pPr>
            <a:lvl2pPr marL="741363" indent="-284163">
              <a:lnSpc>
                <a:spcPct val="100000"/>
              </a:lnSpc>
              <a:spcBef>
                <a:spcPts val="600"/>
              </a:spcBef>
              <a:buClr>
                <a:schemeClr val="bg1"/>
              </a:buClr>
              <a:buFont typeface="Arial" panose="020B0604020202020204" pitchFamily="34" charset="0"/>
              <a:buChar char="–"/>
              <a:defRPr sz="1800">
                <a:solidFill>
                  <a:schemeClr val="tx2"/>
                </a:solidFill>
              </a:defRPr>
            </a:lvl2pPr>
            <a:lvl3pPr marL="1142971" indent="-228594">
              <a:lnSpc>
                <a:spcPct val="100000"/>
              </a:lnSpc>
              <a:spcBef>
                <a:spcPts val="600"/>
              </a:spcBef>
              <a:buClr>
                <a:schemeClr val="bg1"/>
              </a:buClr>
              <a:buFont typeface="Wingdings" panose="05000000000000000000" pitchFamily="2" charset="2"/>
              <a:buChar cha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pic>
        <p:nvPicPr>
          <p:cNvPr id="4" name="Picture 3">
            <a:extLst>
              <a:ext uri="{FF2B5EF4-FFF2-40B4-BE49-F238E27FC236}">
                <a16:creationId xmlns:a16="http://schemas.microsoft.com/office/drawing/2014/main" id="{3D244C68-1671-2909-D616-B7EA65A9D83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864690069"/>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Divide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81000" y="4343400"/>
            <a:ext cx="8027894"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userDrawn="1">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2" name="Picture 1">
            <a:extLst>
              <a:ext uri="{FF2B5EF4-FFF2-40B4-BE49-F238E27FC236}">
                <a16:creationId xmlns:a16="http://schemas.microsoft.com/office/drawing/2014/main" id="{266D2E44-C2FD-5884-4ED6-5F4EDD3C2917}"/>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1920824789"/>
      </p:ext>
    </p:extLst>
  </p:cSld>
  <p:clrMapOvr>
    <a:masterClrMapping/>
  </p:clrMapOvr>
  <p:extLst>
    <p:ext uri="{DCECCB84-F9BA-43D5-87BE-67443E8EF086}">
      <p15:sldGuideLst xmlns:p15="http://schemas.microsoft.com/office/powerpoint/2012/main">
        <p15:guide id="1" orient="horz" pos="288">
          <p15:clr>
            <a:srgbClr val="FBAE40"/>
          </p15:clr>
        </p15:guide>
      </p15:sldGuideLst>
    </p:ext>
  </p:extLst>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Divider blu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81000" y="3595503"/>
            <a:ext cx="4457700" cy="2243691"/>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userDrawn="1">
            <p:ph type="body" sz="quarter" idx="10"/>
          </p:nvPr>
        </p:nvSpPr>
        <p:spPr>
          <a:xfrm>
            <a:off x="1066799" y="349478"/>
            <a:ext cx="3771901" cy="430887"/>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2" name="Picture 1">
            <a:extLst>
              <a:ext uri="{FF2B5EF4-FFF2-40B4-BE49-F238E27FC236}">
                <a16:creationId xmlns:a16="http://schemas.microsoft.com/office/drawing/2014/main" id="{629E5F7D-100B-79F4-400A-5584A99684D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1850337171"/>
      </p:ext>
    </p:extLst>
  </p:cSld>
  <p:clrMapOvr>
    <a:masterClrMapping/>
  </p:clrMapOvr>
  <p:extLst>
    <p:ext uri="{DCECCB84-F9BA-43D5-87BE-67443E8EF086}">
      <p15:sldGuideLst xmlns:p15="http://schemas.microsoft.com/office/powerpoint/2012/main">
        <p15:guide id="1" orient="horz" pos="288">
          <p15:clr>
            <a:srgbClr val="FBAE40"/>
          </p15:clr>
        </p15:guide>
      </p15:sldGuideLst>
    </p:ext>
  </p:extLst>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Side ba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3"/>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439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01085182"/>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Side bar blue w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3"/>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80C7FB"/>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Picture Placeholder 6">
            <a:extLst>
              <a:ext uri="{FF2B5EF4-FFF2-40B4-BE49-F238E27FC236}">
                <a16:creationId xmlns:a16="http://schemas.microsoft.com/office/drawing/2014/main" id="{E8FAF2F2-81F0-496C-EB9C-AD35CB49960B}"/>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3262349588"/>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Top bar blue">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370DD2-DBFE-499C-8B5D-257216661960}"/>
              </a:ext>
              <a:ext uri="{C183D7F6-B498-43B3-948B-1728B52AA6E4}">
                <adec:decorative xmlns:adec="http://schemas.microsoft.com/office/drawing/2017/decorative" val="1"/>
              </a:ext>
            </a:extLst>
          </p:cNvPr>
          <p:cNvSpPr/>
          <p:nvPr userDrawn="1"/>
        </p:nvSpPr>
        <p:spPr>
          <a:xfrm>
            <a:off x="0" y="0"/>
            <a:ext cx="12192000" cy="3429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3" y="800100"/>
            <a:ext cx="399901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5" name="Rectangle 14">
            <a:extLst>
              <a:ext uri="{FF2B5EF4-FFF2-40B4-BE49-F238E27FC236}">
                <a16:creationId xmlns:a16="http://schemas.microsoft.com/office/drawing/2014/main" id="{65E98A6F-4362-4A68-979C-B344868D9B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87957845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Statement blu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98556" y="3438303"/>
            <a:ext cx="9201150" cy="2676747"/>
          </a:xfrm>
          <a:prstGeom prst="rect">
            <a:avLst/>
          </a:prstGeom>
        </p:spPr>
        <p:txBody>
          <a:bodyPr wrap="square" lIns="0" tIns="0" rIns="0" bIns="0" anchor="t" anchorCtr="0">
            <a:no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98556" y="29146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4" name="Picture 3">
            <a:extLst>
              <a:ext uri="{FF2B5EF4-FFF2-40B4-BE49-F238E27FC236}">
                <a16:creationId xmlns:a16="http://schemas.microsoft.com/office/drawing/2014/main" id="{17921B4F-A32A-F69E-C6FE-9649B979BCF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201379782"/>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op bar w/pattern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8" name="Rectangle 17">
            <a:extLst>
              <a:ext uri="{FF2B5EF4-FFF2-40B4-BE49-F238E27FC236}">
                <a16:creationId xmlns:a16="http://schemas.microsoft.com/office/drawing/2014/main" id="{961E767C-1F50-4D42-AF6A-E15CED75F7A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pic>
        <p:nvPicPr>
          <p:cNvPr id="3" name="Picture 2">
            <a:extLst>
              <a:ext uri="{FF2B5EF4-FFF2-40B4-BE49-F238E27FC236}">
                <a16:creationId xmlns:a16="http://schemas.microsoft.com/office/drawing/2014/main" id="{C06376F6-A954-30CC-19CE-0A15768F3462}"/>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481395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81000" y="4343400"/>
            <a:ext cx="8027894"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userDrawn="1">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1371477535"/>
      </p:ext>
    </p:extLst>
  </p:cSld>
  <p:clrMapOvr>
    <a:masterClrMapping/>
  </p:clrMapOvr>
  <p:extLst>
    <p:ext uri="{DCECCB84-F9BA-43D5-87BE-67443E8EF086}">
      <p15:sldGuideLst xmlns:p15="http://schemas.microsoft.com/office/powerpoint/2012/main">
        <p15:guide id="1" orient="horz" pos="28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rgbClr val="FBEECE"/>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A0DF9CD8-713A-4D3D-ABB1-066FD97F8D34}"/>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B30B3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A9B0FFD7-BFAD-41E7-9D7B-61B869FFD99D}"/>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873613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op bar w/photo half blue">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0D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9" name="Content Placeholder 9">
            <a:extLst>
              <a:ext uri="{FF2B5EF4-FFF2-40B4-BE49-F238E27FC236}">
                <a16:creationId xmlns:a16="http://schemas.microsoft.com/office/drawing/2014/main" id="{22707C3E-AA17-F74E-2CC0-F61663C5E36B}"/>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80C7FB"/>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80C7FB"/>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Subtitle 2">
            <a:extLst>
              <a:ext uri="{FF2B5EF4-FFF2-40B4-BE49-F238E27FC236}">
                <a16:creationId xmlns:a16="http://schemas.microsoft.com/office/drawing/2014/main" id="{7EC10F5B-4C21-AEA3-115E-942A040690DC}"/>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3" name="Picture 2">
            <a:extLst>
              <a:ext uri="{FF2B5EF4-FFF2-40B4-BE49-F238E27FC236}">
                <a16:creationId xmlns:a16="http://schemas.microsoft.com/office/drawing/2014/main" id="{2D11DC9D-4DC0-E2DE-CFE6-BED853A2FED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041549489"/>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Divider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rgbClr val="E4FFD6"/>
                </a:solidFill>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35CD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410574328"/>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Divider green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4"/>
          </a:xfrm>
          <a:prstGeom prst="rect">
            <a:avLst/>
          </a:prstGeom>
        </p:spPr>
        <p:txBody>
          <a:bodyPr wrap="square" lIns="0" tIns="0" rIns="0" bIns="0" anchor="b" anchorCtr="0">
            <a:spAutoFit/>
          </a:bodyPr>
          <a:lstStyle>
            <a:lvl1pPr>
              <a:defRPr lang="en-US" sz="5400" dirty="0">
                <a:solidFill>
                  <a:srgbClr val="E4FFD6"/>
                </a:solidFill>
                <a:effectLst>
                  <a:glow rad="127000">
                    <a:srgbClr val="247554"/>
                  </a:glow>
                </a:effectLst>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37CC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791157661"/>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Side bar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rgbClr val="E4FFD6"/>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9FFF99"/>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113965216"/>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Side bar green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rgbClr val="E4FFD6"/>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9FFF99"/>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56081075"/>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Top bar gree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userDrawn="1"/>
        </p:nvSpPr>
        <p:spPr>
          <a:xfrm>
            <a:off x="0" y="0"/>
            <a:ext cx="12192000" cy="3429000"/>
          </a:xfrm>
          <a:prstGeom prst="rect">
            <a:avLst/>
          </a:prstGeom>
          <a:solidFill>
            <a:srgbClr val="24473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35CD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39138076"/>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Statement gree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63661" y="3438303"/>
            <a:ext cx="9201150" cy="2676747"/>
          </a:xfrm>
          <a:prstGeom prst="rect">
            <a:avLst/>
          </a:prstGeom>
        </p:spPr>
        <p:txBody>
          <a:bodyPr wrap="square" lIns="0" tIns="0" rIns="0" bIns="0" anchor="t" anchorCtr="0">
            <a:noAutofit/>
          </a:bodyPr>
          <a:lstStyle>
            <a:lvl1pPr>
              <a:lnSpc>
                <a:spcPct val="90000"/>
              </a:lnSpc>
              <a:defRPr sz="5400">
                <a:solidFill>
                  <a:srgbClr val="9FFF99"/>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81000" y="29146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rgbClr val="9FFF99"/>
              </a:solidFill>
            </a:endParaRPr>
          </a:p>
        </p:txBody>
      </p:sp>
    </p:spTree>
    <p:extLst>
      <p:ext uri="{BB962C8B-B14F-4D97-AF65-F5344CB8AC3E}">
        <p14:creationId xmlns:p14="http://schemas.microsoft.com/office/powerpoint/2010/main" val="4199593076"/>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Top bar w/photo half green">
    <p:bg>
      <p:bgPr>
        <a:solidFill>
          <a:srgbClr val="244739"/>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24755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9FFF99"/>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9FFF99"/>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9FFF99"/>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651839515"/>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Divider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rgbClr val="FBEECE"/>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A0DF9CD8-713A-4D3D-ABB1-066FD97F8D34}"/>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B30B3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A9B0FFD7-BFAD-41E7-9D7B-61B869FFD99D}"/>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1673496053"/>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Divider red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4"/>
          </a:xfrm>
          <a:prstGeom prst="rect">
            <a:avLst/>
          </a:prstGeom>
        </p:spPr>
        <p:txBody>
          <a:bodyPr wrap="square" lIns="0" tIns="0" rIns="0" bIns="0" anchor="b" anchorCtr="0">
            <a:spAutoFit/>
          </a:bodyPr>
          <a:lstStyle>
            <a:lvl1pPr>
              <a:defRPr lang="en-US" sz="5400" dirty="0">
                <a:solidFill>
                  <a:srgbClr val="FBEECE"/>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A0DF9CD8-713A-4D3D-ABB1-066FD97F8D34}"/>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A9B0FFD7-BFAD-41E7-9D7B-61B869FFD99D}"/>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9670700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red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4"/>
          </a:xfrm>
          <a:prstGeom prst="rect">
            <a:avLst/>
          </a:prstGeom>
        </p:spPr>
        <p:txBody>
          <a:bodyPr wrap="square" lIns="0" tIns="0" rIns="0" bIns="0" anchor="b" anchorCtr="0">
            <a:spAutoFit/>
          </a:bodyPr>
          <a:lstStyle>
            <a:lvl1pPr>
              <a:defRPr lang="en-US" sz="5400" dirty="0">
                <a:solidFill>
                  <a:srgbClr val="FBEECE"/>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A0DF9CD8-713A-4D3D-ABB1-066FD97F8D34}"/>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A9B0FFD7-BFAD-41E7-9D7B-61B869FFD99D}"/>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3194532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Side bar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9936" y="800100"/>
            <a:ext cx="2267064" cy="1329595"/>
          </a:xfrm>
          <a:prstGeom prst="rect">
            <a:avLst/>
          </a:prstGeom>
        </p:spPr>
        <p:txBody>
          <a:bodyPr wrap="square" lIns="0" tIns="0" rIns="0" bIns="0">
            <a:spAutoFit/>
          </a:bodyPr>
          <a:lstStyle>
            <a:lvl1pPr>
              <a:defRPr sz="3200">
                <a:solidFill>
                  <a:srgbClr val="FBEECE"/>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154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1326"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accent3"/>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523265562"/>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Side bar red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9936" y="800100"/>
            <a:ext cx="2267064" cy="1329595"/>
          </a:xfrm>
          <a:prstGeom prst="rect">
            <a:avLst/>
          </a:prstGeom>
        </p:spPr>
        <p:txBody>
          <a:bodyPr wrap="square" lIns="0" tIns="0" rIns="0" bIns="0">
            <a:spAutoFit/>
          </a:bodyPr>
          <a:lstStyle>
            <a:lvl1pPr>
              <a:defRPr sz="3200">
                <a:solidFill>
                  <a:srgbClr val="FBEECE"/>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154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1326"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accent3"/>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DAF0261D-3168-603A-763E-1A036640EFF0}"/>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3793167274"/>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Top bar red">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5CDF81-BCDC-4155-A36E-2E848EF6612B}"/>
              </a:ext>
            </a:extLst>
          </p:cNvPr>
          <p:cNvSpPr/>
          <p:nvPr userDrawn="1"/>
        </p:nvSpPr>
        <p:spPr>
          <a:xfrm>
            <a:off x="0" y="0"/>
            <a:ext cx="12192000" cy="3429000"/>
          </a:xfrm>
          <a:prstGeom prst="rect">
            <a:avLst/>
          </a:prstGeom>
          <a:solidFill>
            <a:srgbClr val="691D3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3" y="800100"/>
            <a:ext cx="405616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22" name="Rectangle 21">
            <a:extLst>
              <a:ext uri="{FF2B5EF4-FFF2-40B4-BE49-F238E27FC236}">
                <a16:creationId xmlns:a16="http://schemas.microsoft.com/office/drawing/2014/main" id="{601E45A1-78E0-4520-916E-F5407FC0A24E}"/>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628944739"/>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Statement re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5981" y="3438303"/>
            <a:ext cx="9201150" cy="2676747"/>
          </a:xfrm>
          <a:prstGeom prst="rect">
            <a:avLst/>
          </a:prstGeom>
        </p:spPr>
        <p:txBody>
          <a:bodyPr wrap="square" lIns="0" tIns="0" rIns="0" bIns="0" anchor="t" anchorCtr="0">
            <a:noAutofit/>
          </a:bodyPr>
          <a:lstStyle>
            <a:lvl1pPr>
              <a:lnSpc>
                <a:spcPct val="90000"/>
              </a:lnSpc>
              <a:defRPr sz="5400">
                <a:solidFill>
                  <a:srgbClr val="FBEECE"/>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75981" y="29146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733435545"/>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Top bar w/photo half red">
    <p:bg>
      <p:bgPr>
        <a:solidFill>
          <a:srgbClr val="691D3F"/>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1137"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chemeClr val="accent3"/>
              </a:buClr>
              <a:buFont typeface="Arial" panose="020B0604020202020204" pitchFamily="34" charset="0"/>
              <a:buChar char="•"/>
              <a:defRPr sz="1600" b="0">
                <a:solidFill>
                  <a:schemeClr val="tx2"/>
                </a:solidFill>
              </a:defRPr>
            </a:lvl2pPr>
            <a:lvl3pPr marL="685783" indent="-228594">
              <a:lnSpc>
                <a:spcPct val="100000"/>
              </a:lnSpc>
              <a:spcBef>
                <a:spcPts val="600"/>
              </a:spcBef>
              <a:buClr>
                <a:schemeClr val="accent3"/>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accent3"/>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1965295342"/>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Divi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rgbClr val="DEDDFF"/>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B5EEE0E6-B40B-48FE-B61F-E4FEF901073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F57C5113-2576-4463-9E20-05EC188AF684}"/>
              </a:ext>
            </a:extLst>
          </p:cNvPr>
          <p:cNvSpPr>
            <a:spLocks noGrp="1"/>
          </p:cNvSpPr>
          <p:nvPr>
            <p:ph type="body" sz="quarter" idx="11"/>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1762330066"/>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Divider purp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a:glow rad="127000">
              <a:srgbClr val="612CB0"/>
            </a:glow>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4"/>
          </a:xfrm>
          <a:prstGeom prst="rect">
            <a:avLst/>
          </a:prstGeom>
        </p:spPr>
        <p:txBody>
          <a:bodyPr wrap="square" lIns="0" tIns="0" rIns="0" bIns="0" anchor="b" anchorCtr="0">
            <a:spAutoFit/>
          </a:bodyPr>
          <a:lstStyle>
            <a:lvl1pPr>
              <a:defRPr lang="en-US" sz="5400" dirty="0">
                <a:solidFill>
                  <a:srgbClr val="DEDDFF"/>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B5EEE0E6-B40B-48FE-B61F-E4FEF9010735}"/>
              </a:ext>
              <a:ext uri="{C183D7F6-B498-43B3-948B-1728B52AA6E4}">
                <adec:decorative xmlns:adec="http://schemas.microsoft.com/office/drawing/2017/decorative" val="1"/>
              </a:ext>
            </a:extLst>
          </p:cNvPr>
          <p:cNvSpPr>
            <a:spLocks noChangeAspect="1"/>
          </p:cNvSpPr>
          <p:nvPr userDrawn="1"/>
        </p:nvSpPr>
        <p:spPr>
          <a:xfrm>
            <a:off x="381000" y="400050"/>
            <a:ext cx="404949"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F57C5113-2576-4463-9E20-05EC188AF684}"/>
              </a:ext>
            </a:extLst>
          </p:cNvPr>
          <p:cNvSpPr>
            <a:spLocks noGrp="1"/>
          </p:cNvSpPr>
          <p:nvPr>
            <p:ph type="body" sz="quarter" idx="11"/>
          </p:nvPr>
        </p:nvSpPr>
        <p:spPr>
          <a:xfrm>
            <a:off x="1066800" y="349478"/>
            <a:ext cx="4972050" cy="215444"/>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714434812"/>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Side ba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4878" y="800100"/>
            <a:ext cx="2282122" cy="1329595"/>
          </a:xfrm>
          <a:prstGeom prst="rect">
            <a:avLst/>
          </a:prstGeom>
        </p:spPr>
        <p:txBody>
          <a:bodyPr wrap="square" lIns="0" tIns="0" rIns="0" bIns="0">
            <a:spAutoFit/>
          </a:bodyPr>
          <a:lstStyle>
            <a:lvl1pPr>
              <a:defRPr sz="3200">
                <a:solidFill>
                  <a:srgbClr val="DEDDFF"/>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439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userDrawn="1"/>
        </p:nvSpPr>
        <p:spPr>
          <a:xfrm>
            <a:off x="391723" y="400050"/>
            <a:ext cx="457200" cy="114300"/>
          </a:xfrm>
          <a:prstGeom prst="rect">
            <a:avLst/>
          </a:prstGeom>
          <a:solidFill>
            <a:srgbClr val="AA96F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5562" y="2514600"/>
            <a:ext cx="2281606" cy="3714750"/>
          </a:xfrm>
          <a:prstGeom prst="rect">
            <a:avLst/>
          </a:prstGeom>
        </p:spPr>
        <p:txBody>
          <a:bodyPr wrap="square" lIns="0" tIns="0" rIns="0" bIns="0">
            <a:noAutofit/>
          </a:bodyPr>
          <a:lstStyle>
            <a:lvl1pPr marL="0" indent="0" algn="l">
              <a:lnSpc>
                <a:spcPct val="100000"/>
              </a:lnSpc>
              <a:spcBef>
                <a:spcPts val="1200"/>
              </a:spcBef>
              <a:buNone/>
              <a:defRPr sz="1600">
                <a:solidFill>
                  <a:srgbClr val="BEAF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226525311"/>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Side bar purple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4878" y="800100"/>
            <a:ext cx="2282122" cy="1329595"/>
          </a:xfrm>
          <a:prstGeom prst="rect">
            <a:avLst/>
          </a:prstGeom>
        </p:spPr>
        <p:txBody>
          <a:bodyPr wrap="square" lIns="0" tIns="0" rIns="0" bIns="0">
            <a:spAutoFit/>
          </a:bodyPr>
          <a:lstStyle>
            <a:lvl1pPr>
              <a:defRPr sz="3200">
                <a:solidFill>
                  <a:srgbClr val="DEDD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userDrawn="1"/>
        </p:nvSpPr>
        <p:spPr>
          <a:xfrm>
            <a:off x="391723" y="400050"/>
            <a:ext cx="457200" cy="114300"/>
          </a:xfrm>
          <a:prstGeom prst="rect">
            <a:avLst/>
          </a:prstGeom>
          <a:solidFill>
            <a:srgbClr val="AA96F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5562" y="2514600"/>
            <a:ext cx="2281606" cy="3714750"/>
          </a:xfrm>
          <a:prstGeom prst="rect">
            <a:avLst/>
          </a:prstGeom>
        </p:spPr>
        <p:txBody>
          <a:bodyPr wrap="square" lIns="0" tIns="0" rIns="0" bIns="0">
            <a:noAutofit/>
          </a:bodyPr>
          <a:lstStyle>
            <a:lvl1pPr marL="0" indent="0" algn="l">
              <a:lnSpc>
                <a:spcPct val="100000"/>
              </a:lnSpc>
              <a:spcBef>
                <a:spcPts val="1200"/>
              </a:spcBef>
              <a:buNone/>
              <a:defRPr sz="1600">
                <a:solidFill>
                  <a:srgbClr val="BEAF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8E2FDEF9-3FD6-AC6B-BD4C-4D538691DE6E}"/>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3413292755"/>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op bar purpl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1D998F-1CEA-4933-A37B-06244CD6DC67}"/>
              </a:ext>
            </a:extLst>
          </p:cNvPr>
          <p:cNvSpPr/>
          <p:nvPr userDrawn="1"/>
        </p:nvSpPr>
        <p:spPr>
          <a:xfrm>
            <a:off x="0" y="0"/>
            <a:ext cx="12192000" cy="3429000"/>
          </a:xfrm>
          <a:prstGeom prst="rect">
            <a:avLst/>
          </a:prstGeom>
          <a:solidFill>
            <a:srgbClr val="2A145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0" y="800100"/>
            <a:ext cx="4000500"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userDrawn="1"/>
        </p:nvSpPr>
        <p:spPr>
          <a:xfrm>
            <a:off x="381000" y="400050"/>
            <a:ext cx="457200"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651542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ide bar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9936" y="800100"/>
            <a:ext cx="2267064" cy="1329595"/>
          </a:xfrm>
          <a:prstGeom prst="rect">
            <a:avLst/>
          </a:prstGeom>
        </p:spPr>
        <p:txBody>
          <a:bodyPr wrap="square" lIns="0" tIns="0" rIns="0" bIns="0">
            <a:spAutoFit/>
          </a:bodyPr>
          <a:lstStyle>
            <a:lvl1pPr>
              <a:defRPr sz="3200">
                <a:solidFill>
                  <a:srgbClr val="FBEECE"/>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154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1326"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accent3"/>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34250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Statement purple">
    <p:bg>
      <p:bgPr>
        <a:solidFill>
          <a:srgbClr val="612CB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9879" y="3438303"/>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79879" y="2914650"/>
            <a:ext cx="457200" cy="114300"/>
          </a:xfrm>
          <a:prstGeom prst="rect">
            <a:avLst/>
          </a:prstGeom>
          <a:solidFill>
            <a:srgbClr val="BEA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989232364"/>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op bar w/photo half purple">
    <p:bg>
      <p:bgPr>
        <a:solidFill>
          <a:srgbClr val="2A145A"/>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612CB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rgbClr val="BEA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8E5CEF"/>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8E5CEF"/>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62865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BEAF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874945055"/>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4038862948"/>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741755181"/>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Content Placeholder 2"/>
          <p:cNvSpPr>
            <a:spLocks noGrp="1"/>
          </p:cNvSpPr>
          <p:nvPr>
            <p:ph idx="1"/>
          </p:nvPr>
        </p:nvSpPr>
        <p:spPr>
          <a:xfrm>
            <a:off x="381000" y="1600200"/>
            <a:ext cx="11430000"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4228536"/>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Content Placeholder 2"/>
          <p:cNvSpPr>
            <a:spLocks noGrp="1"/>
          </p:cNvSpPr>
          <p:nvPr>
            <p:ph idx="10"/>
          </p:nvPr>
        </p:nvSpPr>
        <p:spPr>
          <a:xfrm>
            <a:off x="385486" y="1600200"/>
            <a:ext cx="11425529"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99242671"/>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10" name="Content Placeholder 9"/>
          <p:cNvSpPr>
            <a:spLocks noGrp="1"/>
          </p:cNvSpPr>
          <p:nvPr>
            <p:ph sz="quarter" idx="10"/>
          </p:nvPr>
        </p:nvSpPr>
        <p:spPr>
          <a:xfrm>
            <a:off x="3810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defRPr>
            </a:lvl2pPr>
            <a:lvl3pPr marL="1142971" indent="-228594">
              <a:lnSpc>
                <a:spcPct val="100000"/>
              </a:lnSpc>
              <a:spcBef>
                <a:spcPts val="600"/>
              </a:spcBef>
              <a:buClr>
                <a:srgbClr val="808080"/>
              </a:buClr>
              <a:buFont typeface="Wingdings" panose="05000000000000000000" pitchFamily="2" charset="2"/>
              <a:buChar char="§"/>
              <a:defRPr sz="14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1"/>
          </p:nvPr>
        </p:nvSpPr>
        <p:spPr>
          <a:xfrm>
            <a:off x="63246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defRPr>
            </a:lvl2pPr>
            <a:lvl3pPr marL="1142971" indent="-228594">
              <a:lnSpc>
                <a:spcPct val="100000"/>
              </a:lnSpc>
              <a:spcBef>
                <a:spcPts val="600"/>
              </a:spcBef>
              <a:buClr>
                <a:srgbClr val="808080"/>
              </a:buClr>
              <a:buFont typeface="Wingdings" panose="05000000000000000000" pitchFamily="2" charset="2"/>
              <a:buChar char="§"/>
              <a:defRPr sz="14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78540561"/>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2" indent="-230712">
              <a:lnSpc>
                <a:spcPct val="100000"/>
              </a:lnSpc>
              <a:spcBef>
                <a:spcPts val="1200"/>
              </a:spcBef>
              <a:buClr>
                <a:srgbClr val="808080"/>
              </a:buClr>
              <a:defRPr sz="1800">
                <a:solidFill>
                  <a:schemeClr val="bg2"/>
                </a:solidFill>
              </a:defRPr>
            </a:lvl2pPr>
            <a:lvl3pPr marL="685783" indent="-230712">
              <a:lnSpc>
                <a:spcPct val="100000"/>
              </a:lnSpc>
              <a:spcBef>
                <a:spcPts val="600"/>
              </a:spcBef>
              <a:buClr>
                <a:srgbClr val="808080"/>
              </a:buClr>
              <a:buFont typeface="Arial" panose="020B0604020202020204" pitchFamily="34" charset="0"/>
              <a:buChar char="–"/>
              <a:defRPr sz="1400">
                <a:solidFill>
                  <a:schemeClr val="bg2"/>
                </a:solidFill>
              </a:defRPr>
            </a:lvl3pPr>
            <a:lvl4pPr marL="1140855" indent="-224361">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2" indent="-230712">
              <a:lnSpc>
                <a:spcPct val="100000"/>
              </a:lnSpc>
              <a:spcBef>
                <a:spcPts val="1200"/>
              </a:spcBef>
              <a:buClr>
                <a:srgbClr val="808080"/>
              </a:buClr>
              <a:defRPr sz="1800">
                <a:solidFill>
                  <a:schemeClr val="bg2"/>
                </a:solidFill>
              </a:defRPr>
            </a:lvl2pPr>
            <a:lvl3pPr marL="685783" indent="-230712">
              <a:lnSpc>
                <a:spcPct val="100000"/>
              </a:lnSpc>
              <a:spcBef>
                <a:spcPts val="600"/>
              </a:spcBef>
              <a:buClr>
                <a:srgbClr val="808080"/>
              </a:buClr>
              <a:buFont typeface="Arial" panose="020B0604020202020204" pitchFamily="34" charset="0"/>
              <a:buChar char="–"/>
              <a:defRPr sz="1400">
                <a:solidFill>
                  <a:schemeClr val="bg2"/>
                </a:solidFill>
              </a:defRPr>
            </a:lvl3pPr>
            <a:lvl4pPr marL="1140855" indent="-224361">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779688912"/>
      </p:ext>
    </p:extLst>
  </p:cSld>
  <p:clrMapOvr>
    <a:masterClrMapping/>
  </p:clrMapOvr>
  <p:extLst>
    <p:ext uri="{DCECCB84-F9BA-43D5-87BE-67443E8EF086}">
      <p15:sldGuideLst xmlns:p15="http://schemas.microsoft.com/office/powerpoint/2012/main">
        <p15:guide id="1" orient="horz" pos="1200">
          <p15:clr>
            <a:srgbClr val="FBAE40"/>
          </p15:clr>
        </p15:guide>
      </p15:sldGuideLst>
    </p:ext>
  </p:extLst>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9" name="Content Placeholder 9"/>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Content Placeholder 9">
            <a:extLst>
              <a:ext uri="{FF2B5EF4-FFF2-40B4-BE49-F238E27FC236}">
                <a16:creationId xmlns:a16="http://schemas.microsoft.com/office/drawing/2014/main" id="{3C9CA1AB-E8E8-4338-8BB5-4C9F95D3899A}"/>
              </a:ext>
            </a:extLst>
          </p:cNvPr>
          <p:cNvSpPr>
            <a:spLocks noGrp="1"/>
          </p:cNvSpPr>
          <p:nvPr>
            <p:ph sz="quarter" idx="14"/>
          </p:nvPr>
        </p:nvSpPr>
        <p:spPr>
          <a:xfrm>
            <a:off x="4332836"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Content Placeholder 9">
            <a:extLst>
              <a:ext uri="{FF2B5EF4-FFF2-40B4-BE49-F238E27FC236}">
                <a16:creationId xmlns:a16="http://schemas.microsoft.com/office/drawing/2014/main" id="{B6586213-13AB-4801-9939-C1924B01D7D1}"/>
              </a:ext>
            </a:extLst>
          </p:cNvPr>
          <p:cNvSpPr>
            <a:spLocks noGrp="1"/>
          </p:cNvSpPr>
          <p:nvPr>
            <p:ph sz="quarter" idx="15"/>
          </p:nvPr>
        </p:nvSpPr>
        <p:spPr>
          <a:xfrm>
            <a:off x="828423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43804381"/>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838200" y="-457200"/>
            <a:ext cx="10515600" cy="395816"/>
          </a:xfrm>
          <a:prstGeom prst="rect">
            <a:avLst/>
          </a:prstGeom>
        </p:spPr>
        <p:txBody>
          <a:bodyPr/>
          <a:lstStyle>
            <a:lvl1pPr algn="ctr">
              <a:defRPr sz="2400">
                <a:solidFill>
                  <a:schemeClr val="tx1"/>
                </a:solidFill>
              </a:defRPr>
            </a:lvl1pPr>
          </a:lstStyle>
          <a:p>
            <a:r>
              <a:rPr lang="en-US"/>
              <a:t>Click to edit Master title style</a:t>
            </a:r>
          </a:p>
        </p:txBody>
      </p:sp>
    </p:spTree>
    <p:extLst>
      <p:ext uri="{BB962C8B-B14F-4D97-AF65-F5344CB8AC3E}">
        <p14:creationId xmlns:p14="http://schemas.microsoft.com/office/powerpoint/2010/main" val="11497773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ide bar red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9936" y="800100"/>
            <a:ext cx="2267064" cy="1329595"/>
          </a:xfrm>
          <a:prstGeom prst="rect">
            <a:avLst/>
          </a:prstGeom>
        </p:spPr>
        <p:txBody>
          <a:bodyPr wrap="square" lIns="0" tIns="0" rIns="0" bIns="0">
            <a:spAutoFit/>
          </a:bodyPr>
          <a:lstStyle>
            <a:lvl1pPr>
              <a:defRPr sz="3200">
                <a:solidFill>
                  <a:srgbClr val="FBEECE"/>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154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1326"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accent3"/>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DAF0261D-3168-603A-763E-1A036640EFF0}"/>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2023792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preserve="1" userDrawn="1">
  <p:cSld name="End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
        <p:nvSpPr>
          <p:cNvPr id="209" name="Rectangle 208">
            <a:extLst>
              <a:ext uri="{FF2B5EF4-FFF2-40B4-BE49-F238E27FC236}">
                <a16:creationId xmlns:a16="http://schemas.microsoft.com/office/drawing/2014/main" id="{5BC7EE9C-562A-4519-B67A-EB99114D5C54}"/>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3" name="Picture 2">
            <a:extLst>
              <a:ext uri="{FF2B5EF4-FFF2-40B4-BE49-F238E27FC236}">
                <a16:creationId xmlns:a16="http://schemas.microsoft.com/office/drawing/2014/main" id="{0DB7461F-975A-2504-5E7A-5ABC27E61DF2}"/>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Tree>
    <p:extLst>
      <p:ext uri="{BB962C8B-B14F-4D97-AF65-F5344CB8AC3E}">
        <p14:creationId xmlns:p14="http://schemas.microsoft.com/office/powerpoint/2010/main" val="1484595062"/>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preserve="1" userDrawn="1">
  <p:cSld name="2_DTA Cover - Blue">
    <p:bg>
      <p:bgPr>
        <a:solidFill>
          <a:srgbClr val="0D2155"/>
        </a:solid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653455" y="5889938"/>
            <a:ext cx="3599231" cy="332007"/>
          </a:xfrm>
          <a:prstGeom prst="rect">
            <a:avLst/>
          </a:prstGeom>
        </p:spPr>
        <p:txBody>
          <a:bodyPr lIns="0" tIns="0" rIns="0" bIns="0"/>
          <a:lstStyle>
            <a:lvl1pPr marL="0" indent="0" algn="l">
              <a:lnSpc>
                <a:spcPct val="100000"/>
              </a:lnSpc>
              <a:spcBef>
                <a:spcPts val="0"/>
              </a:spcBef>
              <a:buNone/>
              <a:defRPr sz="1867">
                <a:solidFill>
                  <a:srgbClr val="9FDD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Picture Placeholder 8">
            <a:extLst>
              <a:ext uri="{FF2B5EF4-FFF2-40B4-BE49-F238E27FC236}">
                <a16:creationId xmlns:a16="http://schemas.microsoft.com/office/drawing/2014/main" id="{0407FA84-0DD6-7188-827A-6097D637EA7E}"/>
              </a:ext>
            </a:extLst>
          </p:cNvPr>
          <p:cNvSpPr>
            <a:spLocks noGrp="1"/>
          </p:cNvSpPr>
          <p:nvPr>
            <p:ph type="pic" sz="quarter" idx="11"/>
          </p:nvPr>
        </p:nvSpPr>
        <p:spPr>
          <a:xfrm>
            <a:off x="0" y="0"/>
            <a:ext cx="6096000" cy="2488957"/>
          </a:xfrm>
          <a:prstGeom prst="rect">
            <a:avLst/>
          </a:prstGeom>
        </p:spPr>
        <p:txBody>
          <a:bodyPr/>
          <a:lstStyle/>
          <a:p>
            <a:endParaRPr lang="en-US"/>
          </a:p>
        </p:txBody>
      </p:sp>
      <p:sp>
        <p:nvSpPr>
          <p:cNvPr id="20" name="Picture Placeholder 19">
            <a:extLst>
              <a:ext uri="{FF2B5EF4-FFF2-40B4-BE49-F238E27FC236}">
                <a16:creationId xmlns:a16="http://schemas.microsoft.com/office/drawing/2014/main" id="{4D188B52-69AD-118A-F831-A4E1ABBF9CDE}"/>
              </a:ext>
            </a:extLst>
          </p:cNvPr>
          <p:cNvSpPr>
            <a:spLocks noGrp="1"/>
          </p:cNvSpPr>
          <p:nvPr>
            <p:ph type="pic" sz="quarter" idx="12"/>
          </p:nvPr>
        </p:nvSpPr>
        <p:spPr>
          <a:xfrm>
            <a:off x="9036051" y="0"/>
            <a:ext cx="3155949" cy="5249333"/>
          </a:xfrm>
          <a:custGeom>
            <a:avLst/>
            <a:gdLst>
              <a:gd name="connsiteX0" fmla="*/ 0 w 2366962"/>
              <a:gd name="connsiteY0" fmla="*/ 0 h 3937000"/>
              <a:gd name="connsiteX1" fmla="*/ 2366962 w 2366962"/>
              <a:gd name="connsiteY1" fmla="*/ 0 h 3937000"/>
              <a:gd name="connsiteX2" fmla="*/ 2366962 w 2366962"/>
              <a:gd name="connsiteY2" fmla="*/ 3937000 h 3937000"/>
              <a:gd name="connsiteX3" fmla="*/ 613594 w 2366962"/>
              <a:gd name="connsiteY3" fmla="*/ 3937000 h 3937000"/>
              <a:gd name="connsiteX4" fmla="*/ 613594 w 2366962"/>
              <a:gd name="connsiteY4" fmla="*/ 1866717 h 3937000"/>
              <a:gd name="connsiteX5" fmla="*/ 0 w 2366962"/>
              <a:gd name="connsiteY5" fmla="*/ 1866717 h 393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6962" h="3937000">
                <a:moveTo>
                  <a:pt x="0" y="0"/>
                </a:moveTo>
                <a:lnTo>
                  <a:pt x="2366962" y="0"/>
                </a:lnTo>
                <a:lnTo>
                  <a:pt x="2366962" y="3937000"/>
                </a:lnTo>
                <a:lnTo>
                  <a:pt x="613594" y="3937000"/>
                </a:lnTo>
                <a:lnTo>
                  <a:pt x="613594" y="1866717"/>
                </a:lnTo>
                <a:lnTo>
                  <a:pt x="0" y="1866717"/>
                </a:lnTo>
                <a:close/>
              </a:path>
            </a:pathLst>
          </a:custGeom>
        </p:spPr>
        <p:txBody>
          <a:bodyPr wrap="square">
            <a:noAutofit/>
          </a:bodyPr>
          <a:lstStyle/>
          <a:p>
            <a:endParaRPr lang="en-US"/>
          </a:p>
        </p:txBody>
      </p:sp>
      <p:sp>
        <p:nvSpPr>
          <p:cNvPr id="17" name="Picture Placeholder 16">
            <a:extLst>
              <a:ext uri="{FF2B5EF4-FFF2-40B4-BE49-F238E27FC236}">
                <a16:creationId xmlns:a16="http://schemas.microsoft.com/office/drawing/2014/main" id="{E07E6E67-FCA6-046B-E1C8-1DF81F0B1429}"/>
              </a:ext>
            </a:extLst>
          </p:cNvPr>
          <p:cNvSpPr>
            <a:spLocks noGrp="1"/>
          </p:cNvSpPr>
          <p:nvPr>
            <p:ph type="pic" sz="quarter" idx="13"/>
          </p:nvPr>
        </p:nvSpPr>
        <p:spPr>
          <a:xfrm>
            <a:off x="4603751" y="5673219"/>
            <a:ext cx="3858683" cy="1184781"/>
          </a:xfrm>
          <a:prstGeom prst="rect">
            <a:avLst/>
          </a:prstGeom>
        </p:spPr>
        <p:txBody>
          <a:bodyPr/>
          <a:lstStyle/>
          <a:p>
            <a:endParaRPr lang="en-US"/>
          </a:p>
        </p:txBody>
      </p:sp>
      <p:sp>
        <p:nvSpPr>
          <p:cNvPr id="5" name="Rectangle 4">
            <a:extLst>
              <a:ext uri="{FF2B5EF4-FFF2-40B4-BE49-F238E27FC236}">
                <a16:creationId xmlns:a16="http://schemas.microsoft.com/office/drawing/2014/main" id="{2971D127-27A6-0F62-5D26-4642491FC9A8}"/>
              </a:ext>
            </a:extLst>
          </p:cNvPr>
          <p:cNvSpPr/>
          <p:nvPr userDrawn="1"/>
        </p:nvSpPr>
        <p:spPr>
          <a:xfrm>
            <a:off x="14515" y="2488957"/>
            <a:ext cx="9839661" cy="3184263"/>
          </a:xfrm>
          <a:prstGeom prst="rect">
            <a:avLst/>
          </a:prstGeom>
          <a:solidFill>
            <a:srgbClr val="0C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10" name="Title 1">
            <a:extLst>
              <a:ext uri="{FF2B5EF4-FFF2-40B4-BE49-F238E27FC236}">
                <a16:creationId xmlns:a16="http://schemas.microsoft.com/office/drawing/2014/main" id="{10344EF7-FB04-41A4-900F-48EC95C6F3B4}"/>
              </a:ext>
            </a:extLst>
          </p:cNvPr>
          <p:cNvSpPr>
            <a:spLocks noGrp="1"/>
          </p:cNvSpPr>
          <p:nvPr>
            <p:ph type="ctrTitle"/>
          </p:nvPr>
        </p:nvSpPr>
        <p:spPr>
          <a:xfrm>
            <a:off x="653456" y="3429000"/>
            <a:ext cx="5693675" cy="1477328"/>
          </a:xfrm>
          <a:prstGeom prst="rect">
            <a:avLst/>
          </a:prstGeom>
        </p:spPr>
        <p:txBody>
          <a:bodyPr wrap="square" lIns="0" tIns="0" rIns="0" bIns="0" anchor="t" anchorCtr="0">
            <a:noAutofit/>
          </a:bodyPr>
          <a:lstStyle>
            <a:lvl1pPr algn="l">
              <a:defRPr sz="4800">
                <a:solidFill>
                  <a:srgbClr val="E5F8FF"/>
                </a:solidFill>
                <a:latin typeface="+mj-lt"/>
              </a:defRPr>
            </a:lvl1pPr>
          </a:lstStyle>
          <a:p>
            <a:r>
              <a:rPr lang="en-US"/>
              <a:t>Click to edit Master title style</a:t>
            </a:r>
          </a:p>
        </p:txBody>
      </p:sp>
      <p:sp>
        <p:nvSpPr>
          <p:cNvPr id="3" name="Rectangle 2">
            <a:extLst>
              <a:ext uri="{FF2B5EF4-FFF2-40B4-BE49-F238E27FC236}">
                <a16:creationId xmlns:a16="http://schemas.microsoft.com/office/drawing/2014/main" id="{8DDBF7D1-41D5-793A-99CB-B7394EA9840F}"/>
              </a:ext>
            </a:extLst>
          </p:cNvPr>
          <p:cNvSpPr>
            <a:spLocks noChangeAspect="1"/>
          </p:cNvSpPr>
          <p:nvPr userDrawn="1"/>
        </p:nvSpPr>
        <p:spPr>
          <a:xfrm>
            <a:off x="674852" y="5101778"/>
            <a:ext cx="340581" cy="85145"/>
          </a:xfrm>
          <a:prstGeom prst="rect">
            <a:avLst/>
          </a:prstGeom>
          <a:solidFill>
            <a:srgbClr val="58A5E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80C7FB"/>
              </a:solidFill>
            </a:endParaRPr>
          </a:p>
        </p:txBody>
      </p:sp>
      <p:sp>
        <p:nvSpPr>
          <p:cNvPr id="7" name="Text Placeholder 6">
            <a:extLst>
              <a:ext uri="{FF2B5EF4-FFF2-40B4-BE49-F238E27FC236}">
                <a16:creationId xmlns:a16="http://schemas.microsoft.com/office/drawing/2014/main" id="{52D1ABBE-CD6B-08E9-BA8C-9E54233D4B29}"/>
              </a:ext>
            </a:extLst>
          </p:cNvPr>
          <p:cNvSpPr>
            <a:spLocks noGrp="1"/>
          </p:cNvSpPr>
          <p:nvPr>
            <p:ph type="body" sz="quarter" idx="10"/>
          </p:nvPr>
        </p:nvSpPr>
        <p:spPr>
          <a:xfrm>
            <a:off x="653455" y="6194945"/>
            <a:ext cx="3599231" cy="374775"/>
          </a:xfrm>
          <a:prstGeom prst="rect">
            <a:avLst/>
          </a:prstGeom>
        </p:spPr>
        <p:txBody>
          <a:bodyPr lIns="0"/>
          <a:lstStyle>
            <a:lvl1pPr marL="0" indent="0">
              <a:buNone/>
              <a:defRPr sz="1867">
                <a:solidFill>
                  <a:srgbClr val="58A5E6"/>
                </a:solidFill>
              </a:defRPr>
            </a:lvl1pPr>
            <a:lvl2pPr marL="457189" indent="0">
              <a:buNone/>
              <a:defRPr sz="1867"/>
            </a:lvl2pPr>
            <a:lvl3pPr marL="914377" indent="0">
              <a:buNone/>
              <a:defRPr sz="1867"/>
            </a:lvl3pPr>
            <a:lvl4pPr marL="1371566" indent="0">
              <a:buNone/>
              <a:defRPr sz="1867"/>
            </a:lvl4pPr>
            <a:lvl5pPr marL="1828754" indent="0">
              <a:buNone/>
              <a:defRPr sz="1867"/>
            </a:lvl5pPr>
          </a:lstStyle>
          <a:p>
            <a:pPr lvl="0"/>
            <a:r>
              <a:rPr lang="en-US"/>
              <a:t>Click to edit Master text styles</a:t>
            </a:r>
          </a:p>
        </p:txBody>
      </p:sp>
      <p:pic>
        <p:nvPicPr>
          <p:cNvPr id="2" name="Picture 1">
            <a:extLst>
              <a:ext uri="{FF2B5EF4-FFF2-40B4-BE49-F238E27FC236}">
                <a16:creationId xmlns:a16="http://schemas.microsoft.com/office/drawing/2014/main" id="{A5D30C86-4FC6-CBA3-2312-4F28E415955A}"/>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rcRect/>
          <a:stretch/>
        </p:blipFill>
        <p:spPr>
          <a:xfrm>
            <a:off x="9524812" y="6222178"/>
            <a:ext cx="2255561" cy="292757"/>
          </a:xfrm>
          <a:prstGeom prst="rect">
            <a:avLst/>
          </a:prstGeom>
        </p:spPr>
      </p:pic>
    </p:spTree>
    <p:extLst>
      <p:ext uri="{BB962C8B-B14F-4D97-AF65-F5344CB8AC3E}">
        <p14:creationId xmlns:p14="http://schemas.microsoft.com/office/powerpoint/2010/main" val="1748153145"/>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DTA 25 Agenda Green">
    <p:bg>
      <p:bgPr>
        <a:solidFill>
          <a:srgbClr val="349E5F"/>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B8F88DF7-B3FD-3989-1C98-A2BE48C27897}"/>
              </a:ext>
            </a:extLst>
          </p:cNvPr>
          <p:cNvSpPr>
            <a:spLocks noGrp="1"/>
          </p:cNvSpPr>
          <p:nvPr>
            <p:ph type="pic" sz="quarter" idx="10"/>
          </p:nvPr>
        </p:nvSpPr>
        <p:spPr>
          <a:xfrm>
            <a:off x="1189568" y="0"/>
            <a:ext cx="11002433" cy="6851651"/>
          </a:xfrm>
          <a:custGeom>
            <a:avLst/>
            <a:gdLst>
              <a:gd name="connsiteX0" fmla="*/ 0 w 8251825"/>
              <a:gd name="connsiteY0" fmla="*/ 0 h 5138738"/>
              <a:gd name="connsiteX1" fmla="*/ 8251825 w 8251825"/>
              <a:gd name="connsiteY1" fmla="*/ 0 h 5138738"/>
              <a:gd name="connsiteX2" fmla="*/ 8251825 w 8251825"/>
              <a:gd name="connsiteY2" fmla="*/ 5138738 h 5138738"/>
              <a:gd name="connsiteX3" fmla="*/ 5288128 w 8251825"/>
              <a:gd name="connsiteY3" fmla="*/ 5138738 h 5138738"/>
              <a:gd name="connsiteX4" fmla="*/ 5288128 w 8251825"/>
              <a:gd name="connsiteY4" fmla="*/ 152400 h 5138738"/>
              <a:gd name="connsiteX5" fmla="*/ 0 w 8251825"/>
              <a:gd name="connsiteY5" fmla="*/ 152400 h 513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1825" h="5138738">
                <a:moveTo>
                  <a:pt x="0" y="0"/>
                </a:moveTo>
                <a:lnTo>
                  <a:pt x="8251825" y="0"/>
                </a:lnTo>
                <a:lnTo>
                  <a:pt x="8251825" y="5138738"/>
                </a:lnTo>
                <a:lnTo>
                  <a:pt x="5288128" y="5138738"/>
                </a:lnTo>
                <a:lnTo>
                  <a:pt x="5288128" y="152400"/>
                </a:lnTo>
                <a:lnTo>
                  <a:pt x="0" y="152400"/>
                </a:lnTo>
                <a:close/>
              </a:path>
            </a:pathLst>
          </a:custGeom>
        </p:spPr>
        <p:txBody>
          <a:bodyPr wrap="square">
            <a:noAutofit/>
          </a:bodyPr>
          <a:lstStyle/>
          <a:p>
            <a:endParaRPr lang="en-US"/>
          </a:p>
        </p:txBody>
      </p:sp>
      <p:sp>
        <p:nvSpPr>
          <p:cNvPr id="11" name="Rectangle 10">
            <a:extLst>
              <a:ext uri="{FF2B5EF4-FFF2-40B4-BE49-F238E27FC236}">
                <a16:creationId xmlns:a16="http://schemas.microsoft.com/office/drawing/2014/main" id="{25D7FD90-4222-0883-EFBB-9C75A29B8646}"/>
              </a:ext>
            </a:extLst>
          </p:cNvPr>
          <p:cNvSpPr/>
          <p:nvPr userDrawn="1"/>
        </p:nvSpPr>
        <p:spPr>
          <a:xfrm>
            <a:off x="1" y="1"/>
            <a:ext cx="1190172" cy="6850743"/>
          </a:xfrm>
          <a:prstGeom prst="rect">
            <a:avLst/>
          </a:prstGeom>
          <a:solidFill>
            <a:srgbClr val="24755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13" name="Rectangle 12">
            <a:extLst>
              <a:ext uri="{FF2B5EF4-FFF2-40B4-BE49-F238E27FC236}">
                <a16:creationId xmlns:a16="http://schemas.microsoft.com/office/drawing/2014/main" id="{679F9F70-F353-F3F8-1FDA-8EB3B06AF7E4}"/>
              </a:ext>
            </a:extLst>
          </p:cNvPr>
          <p:cNvSpPr/>
          <p:nvPr userDrawn="1"/>
        </p:nvSpPr>
        <p:spPr>
          <a:xfrm>
            <a:off x="624116" y="203200"/>
            <a:ext cx="7616289" cy="6654800"/>
          </a:xfrm>
          <a:prstGeom prst="rect">
            <a:avLst/>
          </a:prstGeom>
          <a:solidFill>
            <a:srgbClr val="24473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 name="Title 1"/>
          <p:cNvSpPr>
            <a:spLocks noGrp="1"/>
          </p:cNvSpPr>
          <p:nvPr>
            <p:ph type="title"/>
          </p:nvPr>
        </p:nvSpPr>
        <p:spPr>
          <a:xfrm>
            <a:off x="1401256" y="515869"/>
            <a:ext cx="6294944" cy="517064"/>
          </a:xfrm>
          <a:prstGeom prst="rect">
            <a:avLst/>
          </a:prstGeom>
        </p:spPr>
        <p:txBody>
          <a:bodyPr wrap="square" lIns="0" tIns="0" rIns="0" bIns="0" anchor="b" anchorCtr="0">
            <a:spAutoFit/>
          </a:bodyPr>
          <a:lstStyle>
            <a:lvl1pPr>
              <a:defRPr sz="3733">
                <a:solidFill>
                  <a:srgbClr val="E4FFD6"/>
                </a:solidFill>
                <a:latin typeface="+mj-lt"/>
              </a:defRPr>
            </a:lvl1pPr>
          </a:lstStyle>
          <a:p>
            <a:r>
              <a:rPr lang="en-US"/>
              <a:t>Click to edit Master title style</a:t>
            </a:r>
          </a:p>
        </p:txBody>
      </p:sp>
      <p:sp>
        <p:nvSpPr>
          <p:cNvPr id="3" name="Content Placeholder 2"/>
          <p:cNvSpPr>
            <a:spLocks noGrp="1"/>
          </p:cNvSpPr>
          <p:nvPr>
            <p:ph idx="1"/>
          </p:nvPr>
        </p:nvSpPr>
        <p:spPr>
          <a:xfrm>
            <a:off x="1401256" y="1708364"/>
            <a:ext cx="5718048" cy="4419600"/>
          </a:xfrm>
          <a:prstGeom prst="rect">
            <a:avLst/>
          </a:prstGeom>
        </p:spPr>
        <p:txBody>
          <a:bodyPr lIns="0" tIns="0" rIns="0" bIns="0"/>
          <a:lstStyle>
            <a:lvl1pPr marL="0" indent="0">
              <a:lnSpc>
                <a:spcPct val="100000"/>
              </a:lnSpc>
              <a:spcBef>
                <a:spcPts val="1600"/>
              </a:spcBef>
              <a:buClr>
                <a:srgbClr val="9FFF99"/>
              </a:buClr>
              <a:buFont typeface="Arial" panose="020B0604020202020204" pitchFamily="34" charset="0"/>
              <a:buNone/>
              <a:defRPr sz="2133">
                <a:solidFill>
                  <a:srgbClr val="E4FFD6"/>
                </a:solidFill>
                <a:latin typeface="Arial" panose="020B0604020202020204" pitchFamily="34" charset="0"/>
              </a:defRPr>
            </a:lvl1pPr>
            <a:lvl2pPr marL="685783" indent="-228594">
              <a:lnSpc>
                <a:spcPct val="100000"/>
              </a:lnSpc>
              <a:spcBef>
                <a:spcPts val="400"/>
              </a:spcBef>
              <a:buClr>
                <a:srgbClr val="9FFF99"/>
              </a:buClr>
              <a:buFont typeface="Arial" panose="020B0604020202020204" pitchFamily="34" charset="0"/>
              <a:buChar char="–"/>
              <a:defRPr sz="1600">
                <a:solidFill>
                  <a:srgbClr val="BFFFB7"/>
                </a:solidFill>
                <a:latin typeface="Arial" panose="020B0604020202020204" pitchFamily="34" charset="0"/>
              </a:defRPr>
            </a:lvl2pPr>
            <a:lvl3pPr marL="1066773" indent="-152396">
              <a:lnSpc>
                <a:spcPct val="100000"/>
              </a:lnSpc>
              <a:spcBef>
                <a:spcPts val="400"/>
              </a:spcBef>
              <a:buClr>
                <a:srgbClr val="9FFF99"/>
              </a:buClr>
              <a:buFont typeface="Arial" panose="020B0604020202020204" pitchFamily="34" charset="0"/>
              <a:buChar char="▪"/>
              <a:defRPr sz="1467">
                <a:solidFill>
                  <a:srgbClr val="BFFFB7"/>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22" name="Rectangle 21">
            <a:extLst>
              <a:ext uri="{FF2B5EF4-FFF2-40B4-BE49-F238E27FC236}">
                <a16:creationId xmlns:a16="http://schemas.microsoft.com/office/drawing/2014/main" id="{9D912872-DA5E-8EDC-DBDC-AE3B2C4DBC2A}"/>
              </a:ext>
            </a:extLst>
          </p:cNvPr>
          <p:cNvSpPr>
            <a:spLocks noChangeAspect="1"/>
          </p:cNvSpPr>
          <p:nvPr userDrawn="1"/>
        </p:nvSpPr>
        <p:spPr>
          <a:xfrm>
            <a:off x="1372763" y="1233173"/>
            <a:ext cx="426720" cy="106680"/>
          </a:xfrm>
          <a:prstGeom prst="rect">
            <a:avLst/>
          </a:prstGeom>
          <a:solidFill>
            <a:srgbClr val="7BFC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pic>
        <p:nvPicPr>
          <p:cNvPr id="7" name="Picture 6">
            <a:extLst>
              <a:ext uri="{FF2B5EF4-FFF2-40B4-BE49-F238E27FC236}">
                <a16:creationId xmlns:a16="http://schemas.microsoft.com/office/drawing/2014/main" id="{4B469F88-806E-0897-9A4C-DCCCC16FFC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8" name="fl" descr="                              Dell - Internal Use - Confidential&#10;">
            <a:extLst>
              <a:ext uri="{FF2B5EF4-FFF2-40B4-BE49-F238E27FC236}">
                <a16:creationId xmlns:a16="http://schemas.microsoft.com/office/drawing/2014/main" id="{0B65281D-A019-576A-5055-6698EEF06F3A}"/>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chemeClr val="tx2"/>
                </a:solidFill>
                <a:latin typeface="Arial" panose="020B0604020202020204" pitchFamily="34" charset="0"/>
              </a:rPr>
              <a:t>Copyright © Dell Inc. All Rights Reserved.</a:t>
            </a:r>
          </a:p>
        </p:txBody>
      </p:sp>
      <p:sp>
        <p:nvSpPr>
          <p:cNvPr id="9" name="TextBox 19">
            <a:extLst>
              <a:ext uri="{FF2B5EF4-FFF2-40B4-BE49-F238E27FC236}">
                <a16:creationId xmlns:a16="http://schemas.microsoft.com/office/drawing/2014/main" id="{6972BFA1-C1AD-9A8B-AAD0-B7CAE3B014B2}"/>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chemeClr val="tx2"/>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chemeClr val="tx2"/>
              </a:solidFill>
              <a:latin typeface="Arial" panose="020B0604020202020204" pitchFamily="34" charset="0"/>
              <a:ea typeface="+mn-ea"/>
              <a:cs typeface="+mn-cs"/>
            </a:endParaRPr>
          </a:p>
        </p:txBody>
      </p:sp>
    </p:spTree>
    <p:extLst>
      <p:ext uri="{BB962C8B-B14F-4D97-AF65-F5344CB8AC3E}">
        <p14:creationId xmlns:p14="http://schemas.microsoft.com/office/powerpoint/2010/main" val="4136566538"/>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preserve="1" userDrawn="1">
  <p:cSld name="4_DTA25 Photos - Blue">
    <p:bg>
      <p:bgPr>
        <a:solidFill>
          <a:srgbClr val="0C32A4"/>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5E7ED41-C89C-4E38-69A8-F74567F5F814}"/>
              </a:ext>
            </a:extLst>
          </p:cNvPr>
          <p:cNvSpPr/>
          <p:nvPr userDrawn="1"/>
        </p:nvSpPr>
        <p:spPr>
          <a:xfrm>
            <a:off x="1778665" y="6607962"/>
            <a:ext cx="2207020" cy="250040"/>
          </a:xfrm>
          <a:prstGeom prst="rect">
            <a:avLst/>
          </a:prstGeom>
          <a:solidFill>
            <a:srgbClr val="0022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 name="Title 1"/>
          <p:cNvSpPr>
            <a:spLocks noGrp="1"/>
          </p:cNvSpPr>
          <p:nvPr>
            <p:ph type="title"/>
          </p:nvPr>
        </p:nvSpPr>
        <p:spPr>
          <a:xfrm>
            <a:off x="7173830" y="1826449"/>
            <a:ext cx="4326191" cy="1107996"/>
          </a:xfrm>
          <a:prstGeom prst="rect">
            <a:avLst/>
          </a:prstGeom>
        </p:spPr>
        <p:txBody>
          <a:bodyPr wrap="square" lIns="0" tIns="0" rIns="0" bIns="0" anchor="b" anchorCtr="0">
            <a:spAutoFit/>
          </a:bodyPr>
          <a:lstStyle>
            <a:lvl1pPr>
              <a:defRPr sz="4000">
                <a:solidFill>
                  <a:srgbClr val="E5F8FF"/>
                </a:solidFill>
                <a:latin typeface="+mj-lt"/>
              </a:defRPr>
            </a:lvl1pPr>
          </a:lstStyle>
          <a:p>
            <a:r>
              <a:rPr lang="en-US"/>
              <a:t>Click to edit Master title style</a:t>
            </a:r>
          </a:p>
        </p:txBody>
      </p:sp>
      <p:sp>
        <p:nvSpPr>
          <p:cNvPr id="3" name="Content Placeholder 2"/>
          <p:cNvSpPr>
            <a:spLocks noGrp="1"/>
          </p:cNvSpPr>
          <p:nvPr>
            <p:ph idx="1"/>
          </p:nvPr>
        </p:nvSpPr>
        <p:spPr>
          <a:xfrm>
            <a:off x="7173830" y="3429001"/>
            <a:ext cx="4326189" cy="2462423"/>
          </a:xfrm>
          <a:prstGeom prst="rect">
            <a:avLst/>
          </a:prstGeom>
        </p:spPr>
        <p:txBody>
          <a:bodyPr lIns="0" tIns="0" rIns="0" bIns="0"/>
          <a:lstStyle>
            <a:lvl1pPr marL="0" indent="0">
              <a:lnSpc>
                <a:spcPct val="100000"/>
              </a:lnSpc>
              <a:spcBef>
                <a:spcPts val="1600"/>
              </a:spcBef>
              <a:buClr>
                <a:schemeClr val="tx1"/>
              </a:buClr>
              <a:buFont typeface="Arial" panose="020B0604020202020204" pitchFamily="34" charset="0"/>
              <a:buNone/>
              <a:defRPr sz="1800">
                <a:solidFill>
                  <a:srgbClr val="E5F8FF"/>
                </a:solidFill>
                <a:latin typeface="Arial" panose="020B0604020202020204" pitchFamily="34" charset="0"/>
              </a:defRPr>
            </a:lvl1pPr>
            <a:lvl2pPr marL="685783" indent="-228594">
              <a:lnSpc>
                <a:spcPct val="100000"/>
              </a:lnSpc>
              <a:spcBef>
                <a:spcPts val="400"/>
              </a:spcBef>
              <a:buClr>
                <a:srgbClr val="7BFC76"/>
              </a:buClr>
              <a:buFont typeface="Arial" panose="020B0604020202020204" pitchFamily="34" charset="0"/>
              <a:buChar char="–"/>
              <a:defRPr sz="1800">
                <a:solidFill>
                  <a:srgbClr val="E5F8FF"/>
                </a:solidFill>
                <a:latin typeface="Arial" panose="020B0604020202020204" pitchFamily="34" charset="0"/>
              </a:defRPr>
            </a:lvl2pPr>
            <a:lvl3pPr marL="1066773" indent="-152396">
              <a:lnSpc>
                <a:spcPct val="100000"/>
              </a:lnSpc>
              <a:spcBef>
                <a:spcPts val="400"/>
              </a:spcBef>
              <a:buClr>
                <a:srgbClr val="7BFC76"/>
              </a:buClr>
              <a:buFont typeface="Arial" panose="020B0604020202020204" pitchFamily="34" charset="0"/>
              <a:buChar char="▪"/>
              <a:defRPr sz="1800">
                <a:solidFill>
                  <a:srgbClr val="E5F8FF"/>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9E82D598-9616-9A39-3E0C-BA354B098D59}"/>
              </a:ext>
            </a:extLst>
          </p:cNvPr>
          <p:cNvSpPr/>
          <p:nvPr userDrawn="1"/>
        </p:nvSpPr>
        <p:spPr>
          <a:xfrm>
            <a:off x="9753600" y="6096000"/>
            <a:ext cx="2438400" cy="762000"/>
          </a:xfrm>
          <a:prstGeom prst="rect">
            <a:avLst/>
          </a:prstGeom>
          <a:solidFill>
            <a:srgbClr val="0C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9" name="Rectangle 8">
            <a:extLst>
              <a:ext uri="{FF2B5EF4-FFF2-40B4-BE49-F238E27FC236}">
                <a16:creationId xmlns:a16="http://schemas.microsoft.com/office/drawing/2014/main" id="{60B8BE96-E4F3-0832-1889-92860E9BCE83}"/>
              </a:ext>
            </a:extLst>
          </p:cNvPr>
          <p:cNvSpPr/>
          <p:nvPr userDrawn="1"/>
        </p:nvSpPr>
        <p:spPr>
          <a:xfrm>
            <a:off x="0" y="474613"/>
            <a:ext cx="1799483" cy="250039"/>
          </a:xfrm>
          <a:prstGeom prst="rect">
            <a:avLst/>
          </a:prstGeom>
          <a:solidFill>
            <a:srgbClr val="0022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10" name="Rectangle 9">
            <a:extLst>
              <a:ext uri="{FF2B5EF4-FFF2-40B4-BE49-F238E27FC236}">
                <a16:creationId xmlns:a16="http://schemas.microsoft.com/office/drawing/2014/main" id="{D7B894B7-AB84-B352-08AC-6CFEDDE5747B}"/>
              </a:ext>
            </a:extLst>
          </p:cNvPr>
          <p:cNvSpPr/>
          <p:nvPr userDrawn="1"/>
        </p:nvSpPr>
        <p:spPr>
          <a:xfrm>
            <a:off x="3985684" y="1138917"/>
            <a:ext cx="2360083" cy="2290083"/>
          </a:xfrm>
          <a:prstGeom prst="rect">
            <a:avLst/>
          </a:prstGeom>
          <a:solidFill>
            <a:srgbClr val="0022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14" name="Picture Placeholder 13">
            <a:extLst>
              <a:ext uri="{FF2B5EF4-FFF2-40B4-BE49-F238E27FC236}">
                <a16:creationId xmlns:a16="http://schemas.microsoft.com/office/drawing/2014/main" id="{A91FFC3C-E6FD-55E6-65CC-11ACF74DDF64}"/>
              </a:ext>
            </a:extLst>
          </p:cNvPr>
          <p:cNvSpPr>
            <a:spLocks noGrp="1"/>
          </p:cNvSpPr>
          <p:nvPr>
            <p:ph type="pic" sz="quarter" idx="10"/>
          </p:nvPr>
        </p:nvSpPr>
        <p:spPr>
          <a:xfrm>
            <a:off x="1" y="723901"/>
            <a:ext cx="1799167" cy="6134100"/>
          </a:xfrm>
          <a:prstGeom prst="rect">
            <a:avLst/>
          </a:prstGeom>
        </p:spPr>
        <p:txBody>
          <a:bodyPr/>
          <a:lstStyle/>
          <a:p>
            <a:endParaRPr lang="en-US"/>
          </a:p>
        </p:txBody>
      </p:sp>
      <p:sp>
        <p:nvSpPr>
          <p:cNvPr id="16" name="Picture Placeholder 15">
            <a:extLst>
              <a:ext uri="{FF2B5EF4-FFF2-40B4-BE49-F238E27FC236}">
                <a16:creationId xmlns:a16="http://schemas.microsoft.com/office/drawing/2014/main" id="{4979D157-A198-AD65-7A6B-1C6CC36A1FCB}"/>
              </a:ext>
            </a:extLst>
          </p:cNvPr>
          <p:cNvSpPr>
            <a:spLocks noGrp="1"/>
          </p:cNvSpPr>
          <p:nvPr>
            <p:ph type="pic" sz="quarter" idx="11"/>
          </p:nvPr>
        </p:nvSpPr>
        <p:spPr>
          <a:xfrm>
            <a:off x="1799167" y="220135"/>
            <a:ext cx="2186517" cy="6417730"/>
          </a:xfrm>
          <a:prstGeom prst="rect">
            <a:avLst/>
          </a:prstGeom>
        </p:spPr>
        <p:txBody>
          <a:bodyPr/>
          <a:lstStyle/>
          <a:p>
            <a:endParaRPr lang="en-US"/>
          </a:p>
        </p:txBody>
      </p:sp>
      <p:sp>
        <p:nvSpPr>
          <p:cNvPr id="18" name="Picture Placeholder 17">
            <a:extLst>
              <a:ext uri="{FF2B5EF4-FFF2-40B4-BE49-F238E27FC236}">
                <a16:creationId xmlns:a16="http://schemas.microsoft.com/office/drawing/2014/main" id="{BA3152D2-1011-E1D5-8F81-EAAACE7625BA}"/>
              </a:ext>
            </a:extLst>
          </p:cNvPr>
          <p:cNvSpPr>
            <a:spLocks noGrp="1"/>
          </p:cNvSpPr>
          <p:nvPr>
            <p:ph type="pic" sz="quarter" idx="12"/>
          </p:nvPr>
        </p:nvSpPr>
        <p:spPr>
          <a:xfrm>
            <a:off x="3985684" y="3429000"/>
            <a:ext cx="2360083" cy="3429001"/>
          </a:xfrm>
          <a:prstGeom prst="rect">
            <a:avLst/>
          </a:prstGeom>
        </p:spPr>
        <p:txBody>
          <a:bodyPr/>
          <a:lstStyle/>
          <a:p>
            <a:endParaRPr lang="en-US"/>
          </a:p>
        </p:txBody>
      </p:sp>
      <p:sp>
        <p:nvSpPr>
          <p:cNvPr id="11" name="fl" descr="                              Dell - Internal Use - Confidential&#10;">
            <a:extLst>
              <a:ext uri="{FF2B5EF4-FFF2-40B4-BE49-F238E27FC236}">
                <a16:creationId xmlns:a16="http://schemas.microsoft.com/office/drawing/2014/main" id="{DC6DAE53-5ED8-A590-D794-EEF0964DC049}"/>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chemeClr val="tx2"/>
                </a:solidFill>
                <a:latin typeface="Arial" panose="020B0604020202020204" pitchFamily="34" charset="0"/>
              </a:rPr>
              <a:t>Copyright © Dell Inc. All Rights Reserved.</a:t>
            </a:r>
          </a:p>
        </p:txBody>
      </p:sp>
      <p:sp>
        <p:nvSpPr>
          <p:cNvPr id="12" name="TextBox 19">
            <a:extLst>
              <a:ext uri="{FF2B5EF4-FFF2-40B4-BE49-F238E27FC236}">
                <a16:creationId xmlns:a16="http://schemas.microsoft.com/office/drawing/2014/main" id="{4FC469F0-0937-82B7-6614-15E900E95629}"/>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chemeClr val="tx2"/>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chemeClr val="tx2"/>
              </a:solidFill>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AE528A23-C18B-3C19-4909-98799AEBF22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2648188884"/>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preserve="1" userDrawn="1">
  <p:cSld name="2_DTA25 Photos - Blue">
    <p:bg>
      <p:bgPr>
        <a:solidFill>
          <a:srgbClr val="00227F"/>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7F6F735-E4F3-8FB4-0C25-AB3B2D79E5AE}"/>
              </a:ext>
            </a:extLst>
          </p:cNvPr>
          <p:cNvSpPr/>
          <p:nvPr userDrawn="1"/>
        </p:nvSpPr>
        <p:spPr>
          <a:xfrm>
            <a:off x="-1" y="0"/>
            <a:ext cx="12192001" cy="2385546"/>
          </a:xfrm>
          <a:prstGeom prst="rect">
            <a:avLst/>
          </a:prstGeom>
          <a:solidFill>
            <a:srgbClr val="0C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17" name="pattern">
            <a:extLst>
              <a:ext uri="{FF2B5EF4-FFF2-40B4-BE49-F238E27FC236}">
                <a16:creationId xmlns:a16="http://schemas.microsoft.com/office/drawing/2014/main" id="{569CDE35-B64C-4954-6C38-04AF9374C791}"/>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4010" t="2495" r="52569" b="1436"/>
          <a:stretch/>
        </p:blipFill>
        <p:spPr>
          <a:xfrm rot="5400000">
            <a:off x="6579628" y="-2236224"/>
            <a:ext cx="2385545" cy="6858002"/>
          </a:xfrm>
          <a:prstGeom prst="rect">
            <a:avLst/>
          </a:prstGeom>
        </p:spPr>
      </p:pic>
      <p:sp>
        <p:nvSpPr>
          <p:cNvPr id="12" name="Rectangle 11">
            <a:extLst>
              <a:ext uri="{FF2B5EF4-FFF2-40B4-BE49-F238E27FC236}">
                <a16:creationId xmlns:a16="http://schemas.microsoft.com/office/drawing/2014/main" id="{2D3CC335-A9A2-7D41-F6E2-83A670E0B34C}"/>
              </a:ext>
            </a:extLst>
          </p:cNvPr>
          <p:cNvSpPr/>
          <p:nvPr userDrawn="1"/>
        </p:nvSpPr>
        <p:spPr>
          <a:xfrm>
            <a:off x="5791200" y="480546"/>
            <a:ext cx="1905000" cy="1905000"/>
          </a:xfrm>
          <a:prstGeom prst="rect">
            <a:avLst/>
          </a:prstGeom>
          <a:solidFill>
            <a:srgbClr val="0D215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13" name="Rectangle 12">
            <a:extLst>
              <a:ext uri="{FF2B5EF4-FFF2-40B4-BE49-F238E27FC236}">
                <a16:creationId xmlns:a16="http://schemas.microsoft.com/office/drawing/2014/main" id="{922D4D42-D9AC-6138-5063-1786AA9479C4}"/>
              </a:ext>
            </a:extLst>
          </p:cNvPr>
          <p:cNvSpPr/>
          <p:nvPr userDrawn="1"/>
        </p:nvSpPr>
        <p:spPr>
          <a:xfrm>
            <a:off x="11304813" y="0"/>
            <a:ext cx="887187" cy="6019800"/>
          </a:xfrm>
          <a:prstGeom prst="rect">
            <a:avLst/>
          </a:prstGeom>
          <a:solidFill>
            <a:srgbClr val="1D56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6371304" y="2695003"/>
            <a:ext cx="4326191" cy="886397"/>
          </a:xfrm>
          <a:prstGeom prst="rect">
            <a:avLst/>
          </a:prstGeom>
        </p:spPr>
        <p:txBody>
          <a:bodyPr wrap="square" lIns="0" tIns="0" rIns="0" bIns="0" anchor="b" anchorCtr="0">
            <a:spAutoFit/>
          </a:bodyPr>
          <a:lstStyle>
            <a:lvl1pPr>
              <a:defRPr sz="3200">
                <a:solidFill>
                  <a:srgbClr val="E5F8FF"/>
                </a:solidFill>
                <a:latin typeface="+mj-lt"/>
              </a:defRPr>
            </a:lvl1pPr>
          </a:lstStyle>
          <a:p>
            <a:r>
              <a:rPr lang="en-US"/>
              <a:t>Click to edit Master title style</a:t>
            </a:r>
          </a:p>
        </p:txBody>
      </p:sp>
      <p:sp>
        <p:nvSpPr>
          <p:cNvPr id="3" name="Content Placeholder 2"/>
          <p:cNvSpPr>
            <a:spLocks noGrp="1"/>
          </p:cNvSpPr>
          <p:nvPr>
            <p:ph idx="1"/>
          </p:nvPr>
        </p:nvSpPr>
        <p:spPr>
          <a:xfrm>
            <a:off x="6371304" y="4187099"/>
            <a:ext cx="4326189" cy="1985101"/>
          </a:xfrm>
          <a:prstGeom prst="rect">
            <a:avLst/>
          </a:prstGeom>
        </p:spPr>
        <p:txBody>
          <a:bodyPr lIns="0" tIns="0" rIns="0" bIns="0"/>
          <a:lstStyle>
            <a:lvl1pPr marL="0" indent="0">
              <a:lnSpc>
                <a:spcPct val="100000"/>
              </a:lnSpc>
              <a:spcBef>
                <a:spcPts val="1600"/>
              </a:spcBef>
              <a:buClr>
                <a:schemeClr val="tx1"/>
              </a:buClr>
              <a:buFont typeface="Arial" panose="020B0604020202020204" pitchFamily="34" charset="0"/>
              <a:buNone/>
              <a:defRPr sz="1800">
                <a:solidFill>
                  <a:srgbClr val="E5F8FF"/>
                </a:solidFill>
                <a:latin typeface="Arial" panose="020B0604020202020204" pitchFamily="34" charset="0"/>
              </a:defRPr>
            </a:lvl1pPr>
            <a:lvl2pPr marL="685783" indent="-228594">
              <a:lnSpc>
                <a:spcPct val="100000"/>
              </a:lnSpc>
              <a:spcBef>
                <a:spcPts val="400"/>
              </a:spcBef>
              <a:buClr>
                <a:srgbClr val="7BFC76"/>
              </a:buClr>
              <a:buFont typeface="Arial" panose="020B0604020202020204" pitchFamily="34" charset="0"/>
              <a:buChar char="–"/>
              <a:defRPr sz="1800">
                <a:solidFill>
                  <a:srgbClr val="E5F8FF"/>
                </a:solidFill>
                <a:latin typeface="Arial" panose="020B0604020202020204" pitchFamily="34" charset="0"/>
              </a:defRPr>
            </a:lvl2pPr>
            <a:lvl3pPr marL="1066773" indent="-152396">
              <a:lnSpc>
                <a:spcPct val="100000"/>
              </a:lnSpc>
              <a:spcBef>
                <a:spcPts val="400"/>
              </a:spcBef>
              <a:buClr>
                <a:srgbClr val="7BFC76"/>
              </a:buClr>
              <a:buFont typeface="Arial" panose="020B0604020202020204" pitchFamily="34" charset="0"/>
              <a:buChar char="▪"/>
              <a:defRPr sz="1800">
                <a:solidFill>
                  <a:srgbClr val="E5F8FF"/>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16" name="Picture Placeholder 15">
            <a:extLst>
              <a:ext uri="{FF2B5EF4-FFF2-40B4-BE49-F238E27FC236}">
                <a16:creationId xmlns:a16="http://schemas.microsoft.com/office/drawing/2014/main" id="{4979D157-A198-AD65-7A6B-1C6CC36A1FCB}"/>
              </a:ext>
            </a:extLst>
          </p:cNvPr>
          <p:cNvSpPr>
            <a:spLocks noGrp="1"/>
          </p:cNvSpPr>
          <p:nvPr>
            <p:ph type="pic" sz="quarter" idx="11"/>
          </p:nvPr>
        </p:nvSpPr>
        <p:spPr>
          <a:xfrm>
            <a:off x="27213" y="480547"/>
            <a:ext cx="5763987" cy="6377453"/>
          </a:xfrm>
          <a:prstGeom prst="rect">
            <a:avLst/>
          </a:prstGeom>
        </p:spPr>
        <p:txBody>
          <a:bodyPr/>
          <a:lstStyle/>
          <a:p>
            <a:endParaRPr lang="en-US"/>
          </a:p>
        </p:txBody>
      </p:sp>
      <p:sp>
        <p:nvSpPr>
          <p:cNvPr id="8" name="fl" descr="                              Dell - Internal Use - Confidential&#10;">
            <a:extLst>
              <a:ext uri="{FF2B5EF4-FFF2-40B4-BE49-F238E27FC236}">
                <a16:creationId xmlns:a16="http://schemas.microsoft.com/office/drawing/2014/main" id="{04D0A23D-4BD2-9EEC-816F-D785362E4746}"/>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chemeClr val="tx2"/>
                </a:solidFill>
                <a:latin typeface="Arial" panose="020B0604020202020204" pitchFamily="34" charset="0"/>
              </a:rPr>
              <a:t>Copyright © Dell Inc. All Rights Reserved.</a:t>
            </a:r>
          </a:p>
        </p:txBody>
      </p:sp>
      <p:sp>
        <p:nvSpPr>
          <p:cNvPr id="9" name="TextBox 19">
            <a:extLst>
              <a:ext uri="{FF2B5EF4-FFF2-40B4-BE49-F238E27FC236}">
                <a16:creationId xmlns:a16="http://schemas.microsoft.com/office/drawing/2014/main" id="{6D51BA56-1435-DA0B-89ED-AC7FBC916DC8}"/>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chemeClr val="tx2"/>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chemeClr val="tx2"/>
              </a:solidFill>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0B789093-BE8F-E5E3-4AE8-9B8D8A621D6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661818109"/>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preserve="1" userDrawn="1">
  <p:cSld name="DTA25 Background - 1">
    <p:bg>
      <p:bgPr>
        <a:solidFill>
          <a:srgbClr val="0D215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251FBDD-917C-409E-6CC2-A3F7A19C2414}"/>
              </a:ext>
            </a:extLst>
          </p:cNvPr>
          <p:cNvSpPr/>
          <p:nvPr userDrawn="1"/>
        </p:nvSpPr>
        <p:spPr>
          <a:xfrm>
            <a:off x="11224684" y="342900"/>
            <a:ext cx="967316" cy="6515100"/>
          </a:xfrm>
          <a:prstGeom prst="rect">
            <a:avLst/>
          </a:prstGeom>
          <a:solidFill>
            <a:srgbClr val="0022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3" name="Rectangle 22">
            <a:extLst>
              <a:ext uri="{FF2B5EF4-FFF2-40B4-BE49-F238E27FC236}">
                <a16:creationId xmlns:a16="http://schemas.microsoft.com/office/drawing/2014/main" id="{09027C94-7441-5E23-CC68-9168CF826461}"/>
              </a:ext>
            </a:extLst>
          </p:cNvPr>
          <p:cNvSpPr/>
          <p:nvPr userDrawn="1"/>
        </p:nvSpPr>
        <p:spPr>
          <a:xfrm>
            <a:off x="10257368" y="936754"/>
            <a:ext cx="967316" cy="5921246"/>
          </a:xfrm>
          <a:prstGeom prst="rect">
            <a:avLst/>
          </a:prstGeom>
          <a:solidFill>
            <a:srgbClr val="0C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 name="Title 1"/>
          <p:cNvSpPr>
            <a:spLocks noGrp="1"/>
          </p:cNvSpPr>
          <p:nvPr>
            <p:ph type="title"/>
          </p:nvPr>
        </p:nvSpPr>
        <p:spPr>
          <a:xfrm>
            <a:off x="380999" y="342900"/>
            <a:ext cx="9389605" cy="443198"/>
          </a:xfrm>
          <a:prstGeom prst="rect">
            <a:avLst/>
          </a:prstGeom>
        </p:spPr>
        <p:txBody>
          <a:bodyPr wrap="square" lIns="0" tIns="0" rIns="0" bIns="0" anchor="t" anchorCtr="0">
            <a:spAutoFit/>
          </a:bodyPr>
          <a:lstStyle>
            <a:lvl1pPr>
              <a:defRPr sz="3200">
                <a:solidFill>
                  <a:srgbClr val="E5F8FF"/>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7CD9EEE9-896F-9573-FF6C-E5DD9F7C2CDB}"/>
              </a:ext>
            </a:extLst>
          </p:cNvPr>
          <p:cNvSpPr>
            <a:spLocks noGrp="1"/>
          </p:cNvSpPr>
          <p:nvPr>
            <p:ph type="subTitle" idx="13"/>
          </p:nvPr>
        </p:nvSpPr>
        <p:spPr>
          <a:xfrm>
            <a:off x="380999" y="857250"/>
            <a:ext cx="9389605" cy="246221"/>
          </a:xfrm>
          <a:prstGeom prst="rect">
            <a:avLst/>
          </a:prstGeom>
        </p:spPr>
        <p:txBody>
          <a:bodyPr wrap="square" lIns="0" tIns="0" rIns="0" bIns="0">
            <a:spAutoFit/>
          </a:bodyPr>
          <a:lstStyle>
            <a:lvl1pPr marL="0" indent="0" algn="l">
              <a:lnSpc>
                <a:spcPct val="100000"/>
              </a:lnSpc>
              <a:spcBef>
                <a:spcPts val="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Content Placeholder 2">
            <a:extLst>
              <a:ext uri="{FF2B5EF4-FFF2-40B4-BE49-F238E27FC236}">
                <a16:creationId xmlns:a16="http://schemas.microsoft.com/office/drawing/2014/main" id="{876CA31D-7D9D-76D2-0683-A0F3F0E00E41}"/>
              </a:ext>
            </a:extLst>
          </p:cNvPr>
          <p:cNvSpPr>
            <a:spLocks noGrp="1"/>
          </p:cNvSpPr>
          <p:nvPr>
            <p:ph idx="1"/>
          </p:nvPr>
        </p:nvSpPr>
        <p:spPr>
          <a:xfrm>
            <a:off x="381000" y="1600200"/>
            <a:ext cx="9389605"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rgbClr val="E5F8FF"/>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rgbClr val="80C7FB"/>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rgbClr val="80C7FB"/>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3" name="fl" descr="                              Dell - Internal Use - Confidential&#10;">
            <a:extLst>
              <a:ext uri="{FF2B5EF4-FFF2-40B4-BE49-F238E27FC236}">
                <a16:creationId xmlns:a16="http://schemas.microsoft.com/office/drawing/2014/main" id="{689ED2D7-A7A8-3DCD-A8BD-50E4C1EC9CBC}"/>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chemeClr val="tx2"/>
                </a:solidFill>
                <a:latin typeface="Arial" panose="020B0604020202020204" pitchFamily="34" charset="0"/>
              </a:rPr>
              <a:t>Copyright © Dell Inc. All Rights Reserved.</a:t>
            </a:r>
          </a:p>
        </p:txBody>
      </p:sp>
      <p:sp>
        <p:nvSpPr>
          <p:cNvPr id="7" name="TextBox 19">
            <a:extLst>
              <a:ext uri="{FF2B5EF4-FFF2-40B4-BE49-F238E27FC236}">
                <a16:creationId xmlns:a16="http://schemas.microsoft.com/office/drawing/2014/main" id="{EF109B13-0279-B7C1-473F-168B30CE95FF}"/>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chemeClr val="tx2"/>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chemeClr val="tx2"/>
              </a:solidFill>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1FB02F67-8E9F-6C72-F819-D961D1ED0F9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262231581"/>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preserve="1" userDrawn="1">
  <p:cSld name="3_DTA25 Background - blue">
    <p:bg>
      <p:bgPr>
        <a:solidFill>
          <a:srgbClr val="0D215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342900"/>
            <a:ext cx="9389605" cy="443198"/>
          </a:xfrm>
          <a:prstGeom prst="rect">
            <a:avLst/>
          </a:prstGeom>
        </p:spPr>
        <p:txBody>
          <a:bodyPr wrap="square" lIns="0" tIns="0" rIns="0" bIns="0" anchor="t" anchorCtr="0">
            <a:spAutoFit/>
          </a:bodyPr>
          <a:lstStyle>
            <a:lvl1pPr>
              <a:defRPr sz="3200">
                <a:solidFill>
                  <a:srgbClr val="E5F8FF"/>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7CD9EEE9-896F-9573-FF6C-E5DD9F7C2CDB}"/>
              </a:ext>
            </a:extLst>
          </p:cNvPr>
          <p:cNvSpPr>
            <a:spLocks noGrp="1"/>
          </p:cNvSpPr>
          <p:nvPr>
            <p:ph type="subTitle" idx="13"/>
          </p:nvPr>
        </p:nvSpPr>
        <p:spPr>
          <a:xfrm>
            <a:off x="380999" y="857250"/>
            <a:ext cx="9389605" cy="246221"/>
          </a:xfrm>
          <a:prstGeom prst="rect">
            <a:avLst/>
          </a:prstGeom>
        </p:spPr>
        <p:txBody>
          <a:bodyPr wrap="square" lIns="0" tIns="0" rIns="0" bIns="0">
            <a:spAutoFit/>
          </a:bodyPr>
          <a:lstStyle>
            <a:lvl1pPr marL="0" indent="0" algn="l">
              <a:lnSpc>
                <a:spcPct val="100000"/>
              </a:lnSpc>
              <a:spcBef>
                <a:spcPts val="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Content Placeholder 2">
            <a:extLst>
              <a:ext uri="{FF2B5EF4-FFF2-40B4-BE49-F238E27FC236}">
                <a16:creationId xmlns:a16="http://schemas.microsoft.com/office/drawing/2014/main" id="{876CA31D-7D9D-76D2-0683-A0F3F0E00E41}"/>
              </a:ext>
            </a:extLst>
          </p:cNvPr>
          <p:cNvSpPr>
            <a:spLocks noGrp="1"/>
          </p:cNvSpPr>
          <p:nvPr>
            <p:ph idx="1"/>
          </p:nvPr>
        </p:nvSpPr>
        <p:spPr>
          <a:xfrm>
            <a:off x="381000" y="1600200"/>
            <a:ext cx="9389605"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rgbClr val="E5F8FF"/>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rgbClr val="80C7FB"/>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rgbClr val="80C7FB"/>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3" name="fl" descr="                              Dell - Internal Use - Confidential&#10;">
            <a:extLst>
              <a:ext uri="{FF2B5EF4-FFF2-40B4-BE49-F238E27FC236}">
                <a16:creationId xmlns:a16="http://schemas.microsoft.com/office/drawing/2014/main" id="{689ED2D7-A7A8-3DCD-A8BD-50E4C1EC9CBC}"/>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chemeClr val="tx2"/>
                </a:solidFill>
                <a:latin typeface="Arial" panose="020B0604020202020204" pitchFamily="34" charset="0"/>
              </a:rPr>
              <a:t>Copyright © Dell Inc. All Rights Reserved.</a:t>
            </a:r>
          </a:p>
        </p:txBody>
      </p:sp>
      <p:sp>
        <p:nvSpPr>
          <p:cNvPr id="7" name="TextBox 19">
            <a:extLst>
              <a:ext uri="{FF2B5EF4-FFF2-40B4-BE49-F238E27FC236}">
                <a16:creationId xmlns:a16="http://schemas.microsoft.com/office/drawing/2014/main" id="{EF109B13-0279-B7C1-473F-168B30CE95FF}"/>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chemeClr val="tx2"/>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chemeClr val="tx2"/>
              </a:solidFill>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A47CF32A-E91C-A34B-BB04-E057E543A6E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606982932"/>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preserve="1" userDrawn="1">
  <p:cSld name="Partner Study">
    <p:bg>
      <p:bgPr>
        <a:solidFill>
          <a:srgbClr val="00227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F8E15D-0390-5590-10B3-F87028C3E1D3}"/>
              </a:ext>
            </a:extLst>
          </p:cNvPr>
          <p:cNvSpPr/>
          <p:nvPr userDrawn="1"/>
        </p:nvSpPr>
        <p:spPr>
          <a:xfrm>
            <a:off x="6096000" y="0"/>
            <a:ext cx="6095999" cy="6857999"/>
          </a:xfrm>
          <a:prstGeom prst="rect">
            <a:avLst/>
          </a:prstGeom>
          <a:solidFill>
            <a:srgbClr val="0D215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1000" y="342900"/>
            <a:ext cx="5090863" cy="443198"/>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7" name="TextBox 6">
            <a:extLst>
              <a:ext uri="{FF2B5EF4-FFF2-40B4-BE49-F238E27FC236}">
                <a16:creationId xmlns:a16="http://schemas.microsoft.com/office/drawing/2014/main" id="{2CEE3516-8F6F-DC73-BD13-E7BADBAE5A05}"/>
              </a:ext>
            </a:extLst>
          </p:cNvPr>
          <p:cNvSpPr txBox="1"/>
          <p:nvPr userDrawn="1"/>
        </p:nvSpPr>
        <p:spPr>
          <a:xfrm>
            <a:off x="8921674" y="1978476"/>
            <a:ext cx="1295402" cy="276999"/>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i="0" u="none" strike="noStrike" kern="1200" cap="none" spc="0" normalizeH="0" baseline="0" noProof="0">
                <a:ln>
                  <a:noFill/>
                </a:ln>
                <a:solidFill>
                  <a:srgbClr val="9FDDFF"/>
                </a:solidFill>
                <a:effectLst/>
                <a:uLnTx/>
                <a:uFillTx/>
                <a:latin typeface="Arial"/>
                <a:ea typeface="+mn-ea"/>
                <a:cs typeface="+mn-cs"/>
              </a:rPr>
              <a:t>Solutions:</a:t>
            </a:r>
          </a:p>
        </p:txBody>
      </p:sp>
      <p:sp>
        <p:nvSpPr>
          <p:cNvPr id="12" name="fl" descr="                              Dell - Internal Use - Confidential&#10;">
            <a:extLst>
              <a:ext uri="{FF2B5EF4-FFF2-40B4-BE49-F238E27FC236}">
                <a16:creationId xmlns:a16="http://schemas.microsoft.com/office/drawing/2014/main" id="{59DD41FD-9A75-3ED4-45F9-3A25100919A7}"/>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defTabSz="1219170" fontAlgn="base">
              <a:lnSpc>
                <a:spcPct val="90000"/>
              </a:lnSpc>
              <a:spcBef>
                <a:spcPts val="133"/>
              </a:spcBef>
              <a:spcAft>
                <a:spcPts val="133"/>
              </a:spcAft>
              <a:defRPr/>
            </a:pPr>
            <a:r>
              <a:rPr lang="en-US" sz="667">
                <a:solidFill>
                  <a:srgbClr val="EEEEEE"/>
                </a:solidFill>
                <a:latin typeface="Arial" panose="020B0604020202020204" pitchFamily="34" charset="0"/>
              </a:rPr>
              <a:t>Copyright © Dell Inc. All Rights Reserved.</a:t>
            </a:r>
          </a:p>
        </p:txBody>
      </p:sp>
      <p:sp>
        <p:nvSpPr>
          <p:cNvPr id="13" name="TextBox 12">
            <a:extLst>
              <a:ext uri="{FF2B5EF4-FFF2-40B4-BE49-F238E27FC236}">
                <a16:creationId xmlns:a16="http://schemas.microsoft.com/office/drawing/2014/main" id="{8D6DC2FE-34C1-9E07-2486-6B93F36BA12E}"/>
              </a:ext>
            </a:extLst>
          </p:cNvPr>
          <p:cNvSpPr txBox="1"/>
          <p:nvPr userDrawn="1"/>
        </p:nvSpPr>
        <p:spPr>
          <a:xfrm>
            <a:off x="5149968" y="6697379"/>
            <a:ext cx="96180"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a:lnSpc>
                <a:spcPct val="90000"/>
              </a:lnSpc>
              <a:buClr>
                <a:srgbClr val="0076CE"/>
              </a:buClr>
            </a:pPr>
            <a:fld id="{58EC7406-F4CC-4ABF-902E-2AF4E70E5C0F}" type="slidenum">
              <a:rPr lang="en-US" sz="667">
                <a:solidFill>
                  <a:srgbClr val="EEEEEE"/>
                </a:solidFill>
                <a:latin typeface="Arial" panose="020B0604020202020204" pitchFamily="34" charset="0"/>
              </a:rPr>
              <a:pPr algn="r">
                <a:lnSpc>
                  <a:spcPct val="90000"/>
                </a:lnSpc>
                <a:buClr>
                  <a:srgbClr val="0076CE"/>
                </a:buClr>
              </a:pPr>
              <a:t>‹#›</a:t>
            </a:fld>
            <a:endParaRPr lang="en-US" sz="667" err="1">
              <a:solidFill>
                <a:srgbClr val="EEEEEE"/>
              </a:solidFill>
              <a:latin typeface="Arial" panose="020B0604020202020204" pitchFamily="34" charset="0"/>
            </a:endParaRPr>
          </a:p>
        </p:txBody>
      </p:sp>
      <p:sp>
        <p:nvSpPr>
          <p:cNvPr id="15" name="Rectangle 14">
            <a:extLst>
              <a:ext uri="{FF2B5EF4-FFF2-40B4-BE49-F238E27FC236}">
                <a16:creationId xmlns:a16="http://schemas.microsoft.com/office/drawing/2014/main" id="{F90555BF-9D1B-9B1B-100B-BBF3F0357280}"/>
              </a:ext>
            </a:extLst>
          </p:cNvPr>
          <p:cNvSpPr>
            <a:spLocks noChangeAspect="1"/>
          </p:cNvSpPr>
          <p:nvPr userDrawn="1"/>
        </p:nvSpPr>
        <p:spPr>
          <a:xfrm>
            <a:off x="8921674" y="1646642"/>
            <a:ext cx="426720" cy="106680"/>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000000"/>
              </a:solidFill>
              <a:latin typeface="Arial"/>
            </a:endParaRPr>
          </a:p>
        </p:txBody>
      </p:sp>
      <p:pic>
        <p:nvPicPr>
          <p:cNvPr id="17" name="Graphic 16">
            <a:extLst>
              <a:ext uri="{FF2B5EF4-FFF2-40B4-BE49-F238E27FC236}">
                <a16:creationId xmlns:a16="http://schemas.microsoft.com/office/drawing/2014/main" id="{5028186C-CA8E-8D03-C5C2-811F4A48F318}"/>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265849" y="-740"/>
            <a:ext cx="926150" cy="926150"/>
          </a:xfrm>
          <a:prstGeom prst="rect">
            <a:avLst/>
          </a:prstGeom>
        </p:spPr>
      </p:pic>
      <p:sp>
        <p:nvSpPr>
          <p:cNvPr id="19" name="Text Placeholder 18">
            <a:extLst>
              <a:ext uri="{FF2B5EF4-FFF2-40B4-BE49-F238E27FC236}">
                <a16:creationId xmlns:a16="http://schemas.microsoft.com/office/drawing/2014/main" id="{61878A7D-AAC3-5C75-6F80-B2B039E595FD}"/>
              </a:ext>
            </a:extLst>
          </p:cNvPr>
          <p:cNvSpPr>
            <a:spLocks noGrp="1"/>
          </p:cNvSpPr>
          <p:nvPr>
            <p:ph type="body" sz="quarter" idx="10" hasCustomPrompt="1"/>
          </p:nvPr>
        </p:nvSpPr>
        <p:spPr>
          <a:xfrm>
            <a:off x="384048" y="1527048"/>
            <a:ext cx="4187952" cy="1883664"/>
          </a:xfrm>
          <a:prstGeom prst="rect">
            <a:avLst/>
          </a:prstGeom>
          <a:noFill/>
        </p:spPr>
        <p:txBody>
          <a:bodyPr wrap="square" lIns="0">
            <a:noAutofit/>
          </a:bodyPr>
          <a:lstStyle>
            <a:lvl1pPr marL="0" indent="0">
              <a:lnSpc>
                <a:spcPct val="100000"/>
              </a:lnSpc>
              <a:spcBef>
                <a:spcPts val="0"/>
              </a:spcBef>
              <a:buNone/>
              <a:defRPr lang="en-US" sz="1800" noProof="0" dirty="0">
                <a:solidFill>
                  <a:srgbClr val="9FDDFF"/>
                </a:solidFill>
              </a:defRPr>
            </a:lvl1pPr>
          </a:lstStyle>
          <a:p>
            <a:pPr marL="0" lvl="0"/>
            <a:r>
              <a:rPr kumimoji="0" lang="en-US" sz="1800" b="0" i="0" u="none" strike="noStrike" kern="1200" cap="none" spc="0" normalizeH="0" baseline="0" noProof="0">
                <a:ln>
                  <a:noFill/>
                </a:ln>
                <a:solidFill>
                  <a:srgbClr val="9FDDFF"/>
                </a:solidFill>
                <a:effectLst/>
                <a:uLnTx/>
                <a:uFillTx/>
                <a:latin typeface="Arial"/>
                <a:ea typeface="+mn-ea"/>
                <a:cs typeface="+mn-cs"/>
              </a:rPr>
              <a:t>Partner Story Summary / Visual – Role of partner within Dell Technologies story / helping customers for given topic (Visuals encouraged, word count </a:t>
            </a:r>
            <a:br>
              <a:rPr kumimoji="0" lang="en-US" sz="1800" b="0" i="0" u="none" strike="noStrike" kern="1200" cap="none" spc="0" normalizeH="0" baseline="0" noProof="0">
                <a:ln>
                  <a:noFill/>
                </a:ln>
                <a:solidFill>
                  <a:srgbClr val="9FDDFF"/>
                </a:solidFill>
                <a:effectLst/>
                <a:uLnTx/>
                <a:uFillTx/>
                <a:latin typeface="Arial"/>
                <a:ea typeface="+mn-ea"/>
                <a:cs typeface="+mn-cs"/>
              </a:rPr>
            </a:br>
            <a:r>
              <a:rPr kumimoji="0" lang="en-US" sz="1800" b="0" i="0" u="none" strike="noStrike" kern="1200" cap="none" spc="0" normalizeH="0" baseline="0" noProof="0">
                <a:ln>
                  <a:noFill/>
                </a:ln>
                <a:solidFill>
                  <a:srgbClr val="9FDDFF"/>
                </a:solidFill>
                <a:effectLst/>
                <a:uLnTx/>
                <a:uFillTx/>
                <a:latin typeface="Arial"/>
                <a:ea typeface="+mn-ea"/>
                <a:cs typeface="+mn-cs"/>
              </a:rPr>
              <a:t>limit: 50)</a:t>
            </a:r>
          </a:p>
        </p:txBody>
      </p:sp>
      <p:sp>
        <p:nvSpPr>
          <p:cNvPr id="20" name="Text Placeholder 5">
            <a:extLst>
              <a:ext uri="{FF2B5EF4-FFF2-40B4-BE49-F238E27FC236}">
                <a16:creationId xmlns:a16="http://schemas.microsoft.com/office/drawing/2014/main" id="{E8799538-AF0F-BA73-BD9E-29F0BE432D2C}"/>
              </a:ext>
            </a:extLst>
          </p:cNvPr>
          <p:cNvSpPr txBox="1">
            <a:spLocks/>
          </p:cNvSpPr>
          <p:nvPr userDrawn="1"/>
        </p:nvSpPr>
        <p:spPr>
          <a:xfrm>
            <a:off x="4917015" y="1630680"/>
            <a:ext cx="3657600" cy="1487944"/>
          </a:xfrm>
          <a:prstGeom prst="rect">
            <a:avLst/>
          </a:prstGeom>
          <a:solidFill>
            <a:srgbClr val="E5F8FF"/>
          </a:solidFill>
        </p:spPr>
        <p:txBody>
          <a:bodyPr lIns="228600" tIns="137160" rIns="228600" bIns="0" anchor="t"/>
          <a:lstStyle>
            <a:lvl1pPr marL="0" indent="0" algn="l" defTabSz="914377" rtl="0" eaLnBrk="1" latinLnBrk="0" hangingPunct="1">
              <a:lnSpc>
                <a:spcPct val="90000"/>
              </a:lnSpc>
              <a:spcBef>
                <a:spcPts val="1000"/>
              </a:spcBef>
              <a:buFont typeface="Arial" panose="020B0604020202020204" pitchFamily="34" charset="0"/>
              <a:buNone/>
              <a:defRPr sz="2400" b="0" kern="1200">
                <a:solidFill>
                  <a:srgbClr val="1544B1"/>
                </a:solidFill>
                <a:latin typeface="+mn-lt"/>
                <a:ea typeface="+mn-ea"/>
                <a:cs typeface="+mn-cs"/>
              </a:defRPr>
            </a:lvl1pPr>
            <a:lvl2pPr marL="6351" indent="0" algn="l" defTabSz="914377" rtl="0" eaLnBrk="1" latinLnBrk="0" hangingPunct="1">
              <a:lnSpc>
                <a:spcPct val="100000"/>
              </a:lnSpc>
              <a:spcBef>
                <a:spcPts val="0"/>
              </a:spcBef>
              <a:buFont typeface="Arial" panose="020B0604020202020204" pitchFamily="34" charset="0"/>
              <a:buNone/>
              <a:tabLst/>
              <a:defRPr sz="1600" kern="1200">
                <a:solidFill>
                  <a:srgbClr val="000000"/>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300"/>
              </a:spcAft>
            </a:pPr>
            <a:endParaRPr lang="en-US" sz="1400"/>
          </a:p>
        </p:txBody>
      </p:sp>
      <p:sp>
        <p:nvSpPr>
          <p:cNvPr id="21" name="Text Placeholder 5">
            <a:extLst>
              <a:ext uri="{FF2B5EF4-FFF2-40B4-BE49-F238E27FC236}">
                <a16:creationId xmlns:a16="http://schemas.microsoft.com/office/drawing/2014/main" id="{EDB7BBE9-2172-E303-9954-553603E53D46}"/>
              </a:ext>
            </a:extLst>
          </p:cNvPr>
          <p:cNvSpPr txBox="1">
            <a:spLocks/>
          </p:cNvSpPr>
          <p:nvPr userDrawn="1"/>
        </p:nvSpPr>
        <p:spPr>
          <a:xfrm>
            <a:off x="4917015" y="3215640"/>
            <a:ext cx="3657600" cy="1487944"/>
          </a:xfrm>
          <a:prstGeom prst="rect">
            <a:avLst/>
          </a:prstGeom>
          <a:solidFill>
            <a:srgbClr val="E5F8FF"/>
          </a:solidFill>
        </p:spPr>
        <p:txBody>
          <a:bodyPr lIns="228600" tIns="137160" rIns="228600" bIns="0" anchor="t"/>
          <a:lstStyle>
            <a:lvl1pPr marL="0" indent="0" algn="l" defTabSz="914377" rtl="0" eaLnBrk="1" latinLnBrk="0" hangingPunct="1">
              <a:lnSpc>
                <a:spcPct val="90000"/>
              </a:lnSpc>
              <a:spcBef>
                <a:spcPts val="1000"/>
              </a:spcBef>
              <a:buFont typeface="Arial" panose="020B0604020202020204" pitchFamily="34" charset="0"/>
              <a:buNone/>
              <a:defRPr sz="2400" b="0" kern="1200">
                <a:solidFill>
                  <a:srgbClr val="1544B1"/>
                </a:solidFill>
                <a:latin typeface="+mn-lt"/>
                <a:ea typeface="+mn-ea"/>
                <a:cs typeface="+mn-cs"/>
              </a:defRPr>
            </a:lvl1pPr>
            <a:lvl2pPr marL="6351" indent="0" algn="l" defTabSz="914377" rtl="0" eaLnBrk="1" latinLnBrk="0" hangingPunct="1">
              <a:lnSpc>
                <a:spcPct val="100000"/>
              </a:lnSpc>
              <a:spcBef>
                <a:spcPts val="0"/>
              </a:spcBef>
              <a:buFont typeface="Arial" panose="020B0604020202020204" pitchFamily="34" charset="0"/>
              <a:buNone/>
              <a:tabLst/>
              <a:defRPr sz="1600" kern="1200">
                <a:solidFill>
                  <a:srgbClr val="000000"/>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fontAlgn="auto">
              <a:spcBef>
                <a:spcPts val="0"/>
              </a:spcBef>
              <a:spcAft>
                <a:spcPts val="300"/>
              </a:spcAft>
              <a:buClrTx/>
              <a:buSzTx/>
              <a:tabLst/>
              <a:defRPr/>
            </a:pPr>
            <a:endParaRPr lang="en-US" sz="1400"/>
          </a:p>
        </p:txBody>
      </p:sp>
      <p:sp>
        <p:nvSpPr>
          <p:cNvPr id="22" name="Text Placeholder 5">
            <a:extLst>
              <a:ext uri="{FF2B5EF4-FFF2-40B4-BE49-F238E27FC236}">
                <a16:creationId xmlns:a16="http://schemas.microsoft.com/office/drawing/2014/main" id="{19A2C4CE-871F-BC13-2A67-933282C2C4A0}"/>
              </a:ext>
            </a:extLst>
          </p:cNvPr>
          <p:cNvSpPr txBox="1">
            <a:spLocks/>
          </p:cNvSpPr>
          <p:nvPr userDrawn="1"/>
        </p:nvSpPr>
        <p:spPr>
          <a:xfrm>
            <a:off x="4917015" y="4800600"/>
            <a:ext cx="3657600" cy="1487944"/>
          </a:xfrm>
          <a:prstGeom prst="rect">
            <a:avLst/>
          </a:prstGeom>
          <a:solidFill>
            <a:srgbClr val="E5F8FF"/>
          </a:solidFill>
        </p:spPr>
        <p:txBody>
          <a:bodyPr lIns="228600" tIns="137160" rIns="228600" bIns="0" anchor="t"/>
          <a:lstStyle>
            <a:lvl1pPr marL="0" indent="0" algn="l" defTabSz="914377" rtl="0" eaLnBrk="1" latinLnBrk="0" hangingPunct="1">
              <a:lnSpc>
                <a:spcPct val="90000"/>
              </a:lnSpc>
              <a:spcBef>
                <a:spcPts val="1000"/>
              </a:spcBef>
              <a:buFont typeface="Arial" panose="020B0604020202020204" pitchFamily="34" charset="0"/>
              <a:buNone/>
              <a:defRPr sz="2400" b="0" kern="1200">
                <a:solidFill>
                  <a:srgbClr val="1544B1"/>
                </a:solidFill>
                <a:latin typeface="+mn-lt"/>
                <a:ea typeface="+mn-ea"/>
                <a:cs typeface="+mn-cs"/>
              </a:defRPr>
            </a:lvl1pPr>
            <a:lvl2pPr marL="6351" indent="0" algn="l" defTabSz="914377" rtl="0" eaLnBrk="1" latinLnBrk="0" hangingPunct="1">
              <a:lnSpc>
                <a:spcPct val="100000"/>
              </a:lnSpc>
              <a:spcBef>
                <a:spcPts val="0"/>
              </a:spcBef>
              <a:buFont typeface="Arial" panose="020B0604020202020204" pitchFamily="34" charset="0"/>
              <a:buNone/>
              <a:tabLst/>
              <a:defRPr sz="1600" kern="1200">
                <a:solidFill>
                  <a:srgbClr val="000000"/>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300"/>
              </a:spcAft>
            </a:pPr>
            <a:endParaRPr lang="en-US" sz="1400"/>
          </a:p>
        </p:txBody>
      </p:sp>
      <p:sp>
        <p:nvSpPr>
          <p:cNvPr id="24" name="Picture Placeholder 23">
            <a:extLst>
              <a:ext uri="{FF2B5EF4-FFF2-40B4-BE49-F238E27FC236}">
                <a16:creationId xmlns:a16="http://schemas.microsoft.com/office/drawing/2014/main" id="{24A17366-0978-2D1C-A7A6-8887D7CFCBEE}"/>
              </a:ext>
            </a:extLst>
          </p:cNvPr>
          <p:cNvSpPr>
            <a:spLocks noGrp="1"/>
          </p:cNvSpPr>
          <p:nvPr>
            <p:ph type="pic" sz="quarter" idx="11" hasCustomPrompt="1"/>
          </p:nvPr>
        </p:nvSpPr>
        <p:spPr>
          <a:xfrm>
            <a:off x="384048" y="3657600"/>
            <a:ext cx="4187952" cy="2630488"/>
          </a:xfrm>
          <a:prstGeom prst="rect">
            <a:avLst/>
          </a:prstGeom>
          <a:noFill/>
        </p:spPr>
        <p:txBody>
          <a:bodyPr anchor="ctr"/>
          <a:lstStyle>
            <a:lvl1pPr marL="0" indent="0" algn="ctr">
              <a:buNone/>
              <a:defRPr>
                <a:solidFill>
                  <a:schemeClr val="bg1"/>
                </a:solidFill>
              </a:defRPr>
            </a:lvl1pPr>
          </a:lstStyle>
          <a:p>
            <a:r>
              <a:rPr lang="en-US"/>
              <a:t>Click to insert picture or delete placeholder</a:t>
            </a:r>
          </a:p>
        </p:txBody>
      </p:sp>
      <p:sp>
        <p:nvSpPr>
          <p:cNvPr id="30" name="Text Placeholder 29">
            <a:extLst>
              <a:ext uri="{FF2B5EF4-FFF2-40B4-BE49-F238E27FC236}">
                <a16:creationId xmlns:a16="http://schemas.microsoft.com/office/drawing/2014/main" id="{C77AAAB8-7FEB-1EB2-811A-E0015002C3B6}"/>
              </a:ext>
            </a:extLst>
          </p:cNvPr>
          <p:cNvSpPr>
            <a:spLocks noGrp="1"/>
          </p:cNvSpPr>
          <p:nvPr>
            <p:ph type="body" sz="quarter" idx="15" hasCustomPrompt="1"/>
          </p:nvPr>
        </p:nvSpPr>
        <p:spPr>
          <a:xfrm>
            <a:off x="8918576" y="2374422"/>
            <a:ext cx="2922904" cy="2721141"/>
          </a:xfrm>
          <a:prstGeom prst="rect">
            <a:avLst/>
          </a:prstGeom>
        </p:spPr>
        <p:txBody>
          <a:bodyPr lIns="0" tIns="45720" rIns="91440" bIns="45720"/>
          <a:lstStyle>
            <a:lvl1pPr marL="115888" indent="-115888" algn="l" defTabSz="914377" rtl="0" eaLnBrk="1" latinLnBrk="0" hangingPunct="1">
              <a:lnSpc>
                <a:spcPct val="90000"/>
              </a:lnSpc>
              <a:spcBef>
                <a:spcPts val="0"/>
              </a:spcBef>
              <a:spcAft>
                <a:spcPts val="600"/>
              </a:spcAft>
              <a:buClr>
                <a:srgbClr val="9FDDFF"/>
              </a:buClr>
              <a:buFont typeface="Arial" panose="020B0604020202020204" pitchFamily="34" charset="0"/>
              <a:buChar char="•"/>
              <a:defRPr lang="en-US" sz="1600" kern="1200" dirty="0">
                <a:solidFill>
                  <a:srgbClr val="FFFFFF"/>
                </a:solidFill>
                <a:latin typeface="+mn-lt"/>
                <a:ea typeface="+mn-ea"/>
                <a:cs typeface="+mn-cs"/>
              </a:defRPr>
            </a:lvl1pPr>
            <a:lvl2pPr marL="115888" indent="-115888" algn="l" defTabSz="914377" rtl="0" eaLnBrk="1" latinLnBrk="0" hangingPunct="1">
              <a:spcAft>
                <a:spcPts val="300"/>
              </a:spcAft>
              <a:buClr>
                <a:srgbClr val="9FDDFF"/>
              </a:buClr>
              <a:buFont typeface="Arial" panose="020B0604020202020204" pitchFamily="34" charset="0"/>
              <a:buChar char="•"/>
              <a:defRPr lang="en-US" sz="1600" kern="1200" dirty="0" smtClean="0">
                <a:solidFill>
                  <a:srgbClr val="FFFFFF"/>
                </a:solidFill>
                <a:latin typeface="+mn-lt"/>
                <a:ea typeface="+mn-ea"/>
                <a:cs typeface="+mn-cs"/>
              </a:defRPr>
            </a:lvl2pPr>
            <a:lvl3pPr marL="115888" indent="-115888" algn="l" defTabSz="914377" rtl="0" eaLnBrk="1" latinLnBrk="0" hangingPunct="1">
              <a:spcAft>
                <a:spcPts val="300"/>
              </a:spcAft>
              <a:buClr>
                <a:srgbClr val="9FDDFF"/>
              </a:buClr>
              <a:buFont typeface="Arial" panose="020B0604020202020204" pitchFamily="34" charset="0"/>
              <a:buChar char="•"/>
              <a:defRPr lang="en-US" sz="1600" kern="1200" dirty="0" smtClean="0">
                <a:solidFill>
                  <a:srgbClr val="FFFFFF"/>
                </a:solidFill>
                <a:latin typeface="+mn-lt"/>
                <a:ea typeface="+mn-ea"/>
                <a:cs typeface="+mn-cs"/>
              </a:defRPr>
            </a:lvl3pPr>
            <a:lvl4pPr marL="115888" indent="-115888" algn="l" defTabSz="914377" rtl="0" eaLnBrk="1" latinLnBrk="0" hangingPunct="1">
              <a:spcAft>
                <a:spcPts val="300"/>
              </a:spcAft>
              <a:buClr>
                <a:srgbClr val="9FDDFF"/>
              </a:buClr>
              <a:buFont typeface="Arial" panose="020B0604020202020204" pitchFamily="34" charset="0"/>
              <a:buChar char="•"/>
              <a:defRPr lang="en-US" sz="1600" kern="1200" dirty="0" smtClean="0">
                <a:solidFill>
                  <a:srgbClr val="FFFFFF"/>
                </a:solidFill>
                <a:latin typeface="+mn-lt"/>
                <a:ea typeface="+mn-ea"/>
                <a:cs typeface="+mn-cs"/>
              </a:defRPr>
            </a:lvl4pPr>
            <a:lvl5pPr marL="115888" indent="-115888" algn="l" defTabSz="914377" rtl="0" eaLnBrk="1" latinLnBrk="0" hangingPunct="1">
              <a:spcAft>
                <a:spcPts val="300"/>
              </a:spcAft>
              <a:buClr>
                <a:srgbClr val="9FDDFF"/>
              </a:buClr>
              <a:buFont typeface="Arial" panose="020B0604020202020204" pitchFamily="34" charset="0"/>
              <a:buChar char="•"/>
              <a:defRPr lang="en-US" sz="1600" kern="1200" dirty="0">
                <a:solidFill>
                  <a:srgbClr val="FFFFFF"/>
                </a:solidFill>
                <a:latin typeface="+mn-lt"/>
                <a:ea typeface="+mn-ea"/>
                <a:cs typeface="+mn-cs"/>
              </a:defRPr>
            </a:lvl5pPr>
          </a:lstStyle>
          <a:p>
            <a:pPr marL="115888" indent="-115888">
              <a:spcAft>
                <a:spcPts val="300"/>
              </a:spcAft>
              <a:buClr>
                <a:srgbClr val="9FDDFF"/>
              </a:buClr>
              <a:buFont typeface="Arial" panose="020B0604020202020204" pitchFamily="34" charset="0"/>
              <a:buChar char="•"/>
            </a:pPr>
            <a:r>
              <a:rPr lang="en-US" sz="1600">
                <a:solidFill>
                  <a:srgbClr val="FFFFFF"/>
                </a:solidFill>
              </a:rPr>
              <a:t>Solution 1</a:t>
            </a:r>
          </a:p>
          <a:p>
            <a:pPr marL="115888" indent="-115888">
              <a:spcAft>
                <a:spcPts val="300"/>
              </a:spcAft>
              <a:buClr>
                <a:srgbClr val="9FDDFF"/>
              </a:buClr>
              <a:buFont typeface="Arial" panose="020B0604020202020204" pitchFamily="34" charset="0"/>
              <a:buChar char="•"/>
            </a:pPr>
            <a:r>
              <a:rPr lang="en-US" sz="1600">
                <a:solidFill>
                  <a:srgbClr val="FFFFFF"/>
                </a:solidFill>
              </a:rPr>
              <a:t>Solution 2</a:t>
            </a:r>
          </a:p>
          <a:p>
            <a:pPr marL="115888" indent="-115888">
              <a:spcAft>
                <a:spcPts val="300"/>
              </a:spcAft>
              <a:buClr>
                <a:srgbClr val="9FDDFF"/>
              </a:buClr>
              <a:buFont typeface="Arial" panose="020B0604020202020204" pitchFamily="34" charset="0"/>
              <a:buChar char="•"/>
            </a:pPr>
            <a:r>
              <a:rPr lang="en-US" sz="1600">
                <a:solidFill>
                  <a:srgbClr val="FFFFFF"/>
                </a:solidFill>
              </a:rPr>
              <a:t>Solution 3</a:t>
            </a:r>
          </a:p>
          <a:p>
            <a:pPr marL="115888" indent="-115888">
              <a:spcAft>
                <a:spcPts val="300"/>
              </a:spcAft>
              <a:buClr>
                <a:srgbClr val="9FDDFF"/>
              </a:buClr>
              <a:buFont typeface="Arial" panose="020B0604020202020204" pitchFamily="34" charset="0"/>
              <a:buChar char="•"/>
            </a:pPr>
            <a:r>
              <a:rPr lang="en-US" sz="1600">
                <a:solidFill>
                  <a:srgbClr val="FFFFFF"/>
                </a:solidFill>
              </a:rPr>
              <a:t>Solution 4</a:t>
            </a:r>
          </a:p>
        </p:txBody>
      </p:sp>
      <p:sp>
        <p:nvSpPr>
          <p:cNvPr id="32" name="Text Placeholder 31">
            <a:extLst>
              <a:ext uri="{FF2B5EF4-FFF2-40B4-BE49-F238E27FC236}">
                <a16:creationId xmlns:a16="http://schemas.microsoft.com/office/drawing/2014/main" id="{0525CE28-6159-1E89-9ACA-F26D1933D8C4}"/>
              </a:ext>
            </a:extLst>
          </p:cNvPr>
          <p:cNvSpPr>
            <a:spLocks noGrp="1"/>
          </p:cNvSpPr>
          <p:nvPr>
            <p:ph type="body" sz="quarter" idx="16" hasCustomPrompt="1"/>
          </p:nvPr>
        </p:nvSpPr>
        <p:spPr>
          <a:xfrm>
            <a:off x="8921674" y="5314795"/>
            <a:ext cx="2919806" cy="457200"/>
          </a:xfrm>
          <a:prstGeom prst="rect">
            <a:avLst/>
          </a:prstGeom>
        </p:spPr>
        <p:txBody>
          <a:bodyPr lIns="0" tIns="91440" rIns="0" bIns="91440"/>
          <a:lstStyle>
            <a:lvl1pPr marL="0" indent="0">
              <a:buNone/>
              <a:defRPr kumimoji="0" lang="en-US" sz="1600" i="0" u="sng" strike="noStrike" kern="1200" cap="none" spc="0" normalizeH="0" baseline="0" dirty="0">
                <a:ln>
                  <a:noFill/>
                </a:ln>
                <a:solidFill>
                  <a:srgbClr val="9FDDFF"/>
                </a:solidFill>
                <a:effectLst/>
                <a:uLnTx/>
                <a:uFillTx/>
                <a:latin typeface="Arial"/>
                <a:ea typeface="+mn-ea"/>
                <a:cs typeface="+mn-cs"/>
              </a:defRPr>
            </a:lvl1pPr>
            <a:lvl2pPr>
              <a:defRPr/>
            </a:lvl2pPr>
            <a:lvl3pPr>
              <a:defRPr/>
            </a:lvl3pPr>
            <a:lvl4pPr>
              <a:defRPr/>
            </a:lvl4pPr>
            <a:lvl5pPr>
              <a:defRPr/>
            </a:lvl5pPr>
          </a:lstStyle>
          <a:p>
            <a:pPr marL="228594" marR="0" lvl="0" indent="-228594" algn="l" defTabSz="914377" rtl="0" eaLnBrk="1" fontAlgn="auto" latinLnBrk="0" hangingPunct="1">
              <a:lnSpc>
                <a:spcPct val="100000"/>
              </a:lnSpc>
              <a:spcBef>
                <a:spcPts val="0"/>
              </a:spcBef>
              <a:spcAft>
                <a:spcPts val="800"/>
              </a:spcAft>
              <a:buClrTx/>
              <a:buSzTx/>
              <a:tabLst/>
              <a:defRPr/>
            </a:pPr>
            <a:r>
              <a:rPr lang="en-US"/>
              <a:t>Link placeholder</a:t>
            </a:r>
          </a:p>
        </p:txBody>
      </p:sp>
      <p:sp>
        <p:nvSpPr>
          <p:cNvPr id="6" name="Text Placeholder 5">
            <a:extLst>
              <a:ext uri="{FF2B5EF4-FFF2-40B4-BE49-F238E27FC236}">
                <a16:creationId xmlns:a16="http://schemas.microsoft.com/office/drawing/2014/main" id="{42ADE80E-BD92-B79C-5B58-D90B8429A4F2}"/>
              </a:ext>
            </a:extLst>
          </p:cNvPr>
          <p:cNvSpPr>
            <a:spLocks noGrp="1"/>
          </p:cNvSpPr>
          <p:nvPr>
            <p:ph type="body" sz="quarter" idx="17"/>
          </p:nvPr>
        </p:nvSpPr>
        <p:spPr>
          <a:xfrm>
            <a:off x="4917015" y="1630680"/>
            <a:ext cx="3651042" cy="1487487"/>
          </a:xfrm>
          <a:prstGeom prst="rect">
            <a:avLst/>
          </a:prstGeom>
        </p:spPr>
        <p:txBody>
          <a:bodyPr lIns="228600" tIns="137160" rIns="228600" bIns="137160"/>
          <a:lstStyle>
            <a:lvl1pPr marL="0" indent="0">
              <a:buNone/>
              <a:defRPr lang="en-US" sz="1800" b="0" kern="1200" dirty="0" smtClean="0">
                <a:solidFill>
                  <a:srgbClr val="1544B1"/>
                </a:solidFill>
                <a:latin typeface="+mn-lt"/>
                <a:ea typeface="+mn-ea"/>
                <a:cs typeface="+mn-cs"/>
              </a:defRPr>
            </a:lvl1pPr>
            <a:lvl2pPr marL="6350" indent="0">
              <a:buNone/>
              <a:tabLst/>
              <a:defRPr lang="en-US" sz="1400" kern="1200" dirty="0" smtClean="0">
                <a:solidFill>
                  <a:srgbClr val="000000"/>
                </a:solidFill>
                <a:latin typeface="+mn-lt"/>
                <a:ea typeface="+mn-ea"/>
                <a:cs typeface="+mn-cs"/>
              </a:defRPr>
            </a:lvl2pPr>
          </a:lstStyle>
          <a:p>
            <a:pPr lvl="0"/>
            <a:r>
              <a:rPr lang="en-US"/>
              <a:t>Click to edit Master text styles</a:t>
            </a:r>
          </a:p>
          <a:p>
            <a:pPr lvl="1"/>
            <a:r>
              <a:rPr lang="en-US"/>
              <a:t>Second level</a:t>
            </a:r>
          </a:p>
        </p:txBody>
      </p:sp>
      <p:sp>
        <p:nvSpPr>
          <p:cNvPr id="8" name="Text Placeholder 5">
            <a:extLst>
              <a:ext uri="{FF2B5EF4-FFF2-40B4-BE49-F238E27FC236}">
                <a16:creationId xmlns:a16="http://schemas.microsoft.com/office/drawing/2014/main" id="{12D3688E-A59D-A377-E0A0-AAFF1D2B68B3}"/>
              </a:ext>
            </a:extLst>
          </p:cNvPr>
          <p:cNvSpPr>
            <a:spLocks noGrp="1"/>
          </p:cNvSpPr>
          <p:nvPr>
            <p:ph type="body" sz="quarter" idx="18"/>
          </p:nvPr>
        </p:nvSpPr>
        <p:spPr>
          <a:xfrm>
            <a:off x="4917015" y="3215640"/>
            <a:ext cx="3651042" cy="1487487"/>
          </a:xfrm>
          <a:prstGeom prst="rect">
            <a:avLst/>
          </a:prstGeom>
        </p:spPr>
        <p:txBody>
          <a:bodyPr lIns="228600" tIns="137160" rIns="228600" bIns="137160"/>
          <a:lstStyle>
            <a:lvl1pPr marL="0" indent="0">
              <a:buNone/>
              <a:defRPr lang="en-US" sz="1800" b="0" kern="1200" dirty="0" smtClean="0">
                <a:solidFill>
                  <a:srgbClr val="1544B1"/>
                </a:solidFill>
                <a:latin typeface="+mn-lt"/>
                <a:ea typeface="+mn-ea"/>
                <a:cs typeface="+mn-cs"/>
              </a:defRPr>
            </a:lvl1pPr>
            <a:lvl2pPr marL="6350" indent="0">
              <a:buNone/>
              <a:tabLst/>
              <a:defRPr lang="en-US" sz="1400" kern="1200" dirty="0" smtClean="0">
                <a:solidFill>
                  <a:srgbClr val="000000"/>
                </a:solidFill>
                <a:latin typeface="+mn-lt"/>
                <a:ea typeface="+mn-ea"/>
                <a:cs typeface="+mn-cs"/>
              </a:defRPr>
            </a:lvl2pPr>
          </a:lstStyle>
          <a:p>
            <a:pPr lvl="0"/>
            <a:r>
              <a:rPr lang="en-US"/>
              <a:t>Click to edit Master text styles</a:t>
            </a:r>
          </a:p>
          <a:p>
            <a:pPr lvl="1"/>
            <a:r>
              <a:rPr lang="en-US"/>
              <a:t>Second level</a:t>
            </a:r>
          </a:p>
        </p:txBody>
      </p:sp>
      <p:sp>
        <p:nvSpPr>
          <p:cNvPr id="9" name="Text Placeholder 5">
            <a:extLst>
              <a:ext uri="{FF2B5EF4-FFF2-40B4-BE49-F238E27FC236}">
                <a16:creationId xmlns:a16="http://schemas.microsoft.com/office/drawing/2014/main" id="{E10FF888-7BE7-7948-0690-5F21F793BC2D}"/>
              </a:ext>
            </a:extLst>
          </p:cNvPr>
          <p:cNvSpPr>
            <a:spLocks noGrp="1"/>
          </p:cNvSpPr>
          <p:nvPr>
            <p:ph type="body" sz="quarter" idx="19"/>
          </p:nvPr>
        </p:nvSpPr>
        <p:spPr>
          <a:xfrm>
            <a:off x="4917015" y="4800600"/>
            <a:ext cx="3651042" cy="1487487"/>
          </a:xfrm>
          <a:prstGeom prst="rect">
            <a:avLst/>
          </a:prstGeom>
        </p:spPr>
        <p:txBody>
          <a:bodyPr lIns="228600" tIns="137160" rIns="228600" bIns="137160"/>
          <a:lstStyle>
            <a:lvl1pPr marL="0" indent="0">
              <a:buNone/>
              <a:defRPr lang="en-US" sz="1800" b="0" kern="1200" dirty="0" smtClean="0">
                <a:solidFill>
                  <a:srgbClr val="1544B1"/>
                </a:solidFill>
                <a:latin typeface="+mn-lt"/>
                <a:ea typeface="+mn-ea"/>
                <a:cs typeface="+mn-cs"/>
              </a:defRPr>
            </a:lvl1pPr>
            <a:lvl2pPr marL="6350" indent="0">
              <a:buNone/>
              <a:tabLst/>
              <a:defRPr lang="en-US" sz="1400" kern="1200" dirty="0" smtClean="0">
                <a:solidFill>
                  <a:srgbClr val="000000"/>
                </a:solidFill>
                <a:latin typeface="+mn-lt"/>
                <a:ea typeface="+mn-ea"/>
                <a:cs typeface="+mn-cs"/>
              </a:defRPr>
            </a:lvl2pPr>
          </a:lstStyle>
          <a:p>
            <a:pPr lvl="0"/>
            <a:r>
              <a:rPr lang="en-US"/>
              <a:t>Click to edit Master text styles</a:t>
            </a:r>
          </a:p>
          <a:p>
            <a:pPr lvl="1"/>
            <a:r>
              <a:rPr lang="en-US"/>
              <a:t>Second level</a:t>
            </a:r>
          </a:p>
        </p:txBody>
      </p:sp>
      <p:sp>
        <p:nvSpPr>
          <p:cNvPr id="10" name="Rectangle 9">
            <a:extLst>
              <a:ext uri="{FF2B5EF4-FFF2-40B4-BE49-F238E27FC236}">
                <a16:creationId xmlns:a16="http://schemas.microsoft.com/office/drawing/2014/main" id="{DA59AF27-79DE-4211-5DA8-F301A8D6F2D3}"/>
              </a:ext>
            </a:extLst>
          </p:cNvPr>
          <p:cNvSpPr/>
          <p:nvPr userDrawn="1"/>
        </p:nvSpPr>
        <p:spPr>
          <a:xfrm>
            <a:off x="-2628980" y="3657600"/>
            <a:ext cx="2438400" cy="86158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21920" tIns="121920" rIns="121920" bIns="121920" rtlCol="0" anchor="t" anchorCtr="0">
            <a:spAutoFit/>
          </a:bodyPr>
          <a:lstStyle/>
          <a:p>
            <a:pPr algn="r"/>
            <a:r>
              <a:rPr lang="en-US" sz="1333">
                <a:solidFill>
                  <a:schemeClr val="bg2"/>
                </a:solidFill>
                <a:latin typeface="Arial" panose="020B0604020202020204" pitchFamily="34" charset="0"/>
              </a:rPr>
              <a:t>If available, please insert supporting image and </a:t>
            </a:r>
            <a:r>
              <a:rPr lang="en-US" sz="1333" b="0">
                <a:solidFill>
                  <a:schemeClr val="bg2"/>
                </a:solidFill>
                <a:latin typeface="Arial" panose="020B0604020202020204" pitchFamily="34" charset="0"/>
              </a:rPr>
              <a:t>set</a:t>
            </a:r>
            <a:r>
              <a:rPr lang="en-US" sz="1333" b="1">
                <a:solidFill>
                  <a:schemeClr val="bg2"/>
                </a:solidFill>
                <a:latin typeface="Arial" panose="020B0604020202020204" pitchFamily="34" charset="0"/>
              </a:rPr>
              <a:t> Crop </a:t>
            </a:r>
            <a:r>
              <a:rPr lang="en-US" sz="1333" b="0">
                <a:solidFill>
                  <a:schemeClr val="bg2"/>
                </a:solidFill>
                <a:latin typeface="Arial" panose="020B0604020202020204" pitchFamily="34" charset="0"/>
              </a:rPr>
              <a:t>to</a:t>
            </a:r>
            <a:r>
              <a:rPr lang="en-US" sz="1333" b="1">
                <a:solidFill>
                  <a:schemeClr val="bg2"/>
                </a:solidFill>
                <a:latin typeface="Arial" panose="020B0604020202020204" pitchFamily="34" charset="0"/>
              </a:rPr>
              <a:t> Fit</a:t>
            </a:r>
            <a:r>
              <a:rPr lang="en-US" sz="1333">
                <a:solidFill>
                  <a:schemeClr val="bg2"/>
                </a:solidFill>
                <a:latin typeface="Arial" panose="020B0604020202020204" pitchFamily="34" charset="0"/>
              </a:rPr>
              <a:t>.</a:t>
            </a:r>
          </a:p>
        </p:txBody>
      </p:sp>
      <p:pic>
        <p:nvPicPr>
          <p:cNvPr id="4" name="Picture 3">
            <a:extLst>
              <a:ext uri="{FF2B5EF4-FFF2-40B4-BE49-F238E27FC236}">
                <a16:creationId xmlns:a16="http://schemas.microsoft.com/office/drawing/2014/main" id="{42927648-441F-A2AD-2555-CD1B6C834B67}"/>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1280461817"/>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3_DTA25 Background - gray">
    <p:bg>
      <p:bgPr>
        <a:solidFill>
          <a:srgbClr val="EEEEEE"/>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7543800" cy="443198"/>
          </a:xfrm>
          <a:prstGeom prst="rect">
            <a:avLst/>
          </a:prstGeom>
        </p:spPr>
        <p:txBody>
          <a:bodyPr wrap="square" lIns="0" tIns="0" rIns="0" bIns="0" anchor="t" anchorCtr="0">
            <a:spAutoFit/>
          </a:bodyPr>
          <a:lstStyle>
            <a:lvl1pPr>
              <a:defRPr sz="3200">
                <a:solidFill>
                  <a:srgbClr val="00227F"/>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7CD9EEE9-896F-9573-FF6C-E5DD9F7C2CDB}"/>
              </a:ext>
            </a:extLst>
          </p:cNvPr>
          <p:cNvSpPr>
            <a:spLocks noGrp="1"/>
          </p:cNvSpPr>
          <p:nvPr>
            <p:ph type="subTitle" idx="13"/>
          </p:nvPr>
        </p:nvSpPr>
        <p:spPr>
          <a:xfrm>
            <a:off x="381000" y="857250"/>
            <a:ext cx="7543800" cy="246221"/>
          </a:xfrm>
          <a:prstGeom prst="rect">
            <a:avLst/>
          </a:prstGeom>
        </p:spPr>
        <p:txBody>
          <a:bodyPr wrap="square" lIns="0" tIns="0" rIns="0" bIns="0">
            <a:spAutoFit/>
          </a:bodyPr>
          <a:lstStyle>
            <a:lvl1pPr marL="0" indent="0" algn="l">
              <a:lnSpc>
                <a:spcPct val="100000"/>
              </a:lnSpc>
              <a:spcBef>
                <a:spcPts val="0"/>
              </a:spcBef>
              <a:buNone/>
              <a:defRPr sz="1600">
                <a:solidFill>
                  <a:srgbClr val="1D56C0"/>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Content Placeholder 2">
            <a:extLst>
              <a:ext uri="{FF2B5EF4-FFF2-40B4-BE49-F238E27FC236}">
                <a16:creationId xmlns:a16="http://schemas.microsoft.com/office/drawing/2014/main" id="{876CA31D-7D9D-76D2-0683-A0F3F0E00E41}"/>
              </a:ext>
            </a:extLst>
          </p:cNvPr>
          <p:cNvSpPr>
            <a:spLocks noGrp="1"/>
          </p:cNvSpPr>
          <p:nvPr>
            <p:ph idx="1"/>
          </p:nvPr>
        </p:nvSpPr>
        <p:spPr>
          <a:xfrm>
            <a:off x="381000" y="1600200"/>
            <a:ext cx="9389605"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rgbClr val="0D2155"/>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rgbClr val="00227F"/>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rgbClr val="00227F"/>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585138"/>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1_DTA25 Background - 1">
    <p:bg>
      <p:bgPr>
        <a:solidFill>
          <a:srgbClr val="24755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7543800" cy="443198"/>
          </a:xfrm>
          <a:prstGeom prst="rect">
            <a:avLst/>
          </a:prstGeom>
        </p:spPr>
        <p:txBody>
          <a:bodyPr wrap="square" lIns="0" tIns="0" rIns="0" bIns="0" anchor="t" anchorCtr="0">
            <a:spAutoFit/>
          </a:bodyPr>
          <a:lstStyle>
            <a:lvl1pPr>
              <a:defRPr sz="3200">
                <a:solidFill>
                  <a:srgbClr val="E4FFD6"/>
                </a:solidFill>
                <a:latin typeface="+mj-lt"/>
              </a:defRPr>
            </a:lvl1pPr>
          </a:lstStyle>
          <a:p>
            <a:r>
              <a:rPr lang="en-US"/>
              <a:t>Click to edit Master title style</a:t>
            </a:r>
          </a:p>
        </p:txBody>
      </p:sp>
      <p:sp>
        <p:nvSpPr>
          <p:cNvPr id="4" name="fl" descr="                              Dell - Internal Use - Confidential&#10;">
            <a:extLst>
              <a:ext uri="{FF2B5EF4-FFF2-40B4-BE49-F238E27FC236}">
                <a16:creationId xmlns:a16="http://schemas.microsoft.com/office/drawing/2014/main" id="{15D66C70-92CF-96A7-88B0-594FD06AA914}"/>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5" name="TextBox 4">
            <a:extLst>
              <a:ext uri="{FF2B5EF4-FFF2-40B4-BE49-F238E27FC236}">
                <a16:creationId xmlns:a16="http://schemas.microsoft.com/office/drawing/2014/main" id="{7E3F6A07-971E-7852-7B09-328F901EED39}"/>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sp>
        <p:nvSpPr>
          <p:cNvPr id="8" name="Subtitle 2">
            <a:extLst>
              <a:ext uri="{FF2B5EF4-FFF2-40B4-BE49-F238E27FC236}">
                <a16:creationId xmlns:a16="http://schemas.microsoft.com/office/drawing/2014/main" id="{7CD9EEE9-896F-9573-FF6C-E5DD9F7C2CDB}"/>
              </a:ext>
            </a:extLst>
          </p:cNvPr>
          <p:cNvSpPr>
            <a:spLocks noGrp="1"/>
          </p:cNvSpPr>
          <p:nvPr>
            <p:ph type="subTitle" idx="13"/>
          </p:nvPr>
        </p:nvSpPr>
        <p:spPr>
          <a:xfrm>
            <a:off x="381000" y="857250"/>
            <a:ext cx="7543800" cy="246221"/>
          </a:xfrm>
          <a:prstGeom prst="rect">
            <a:avLst/>
          </a:prstGeom>
        </p:spPr>
        <p:txBody>
          <a:bodyPr wrap="square" lIns="0" tIns="0" rIns="0" bIns="0">
            <a:spAutoFit/>
          </a:bodyPr>
          <a:lstStyle>
            <a:lvl1pPr marL="0" indent="0" algn="l">
              <a:lnSpc>
                <a:spcPct val="100000"/>
              </a:lnSpc>
              <a:spcBef>
                <a:spcPts val="0"/>
              </a:spcBef>
              <a:buNone/>
              <a:defRPr sz="1600">
                <a:solidFill>
                  <a:srgbClr val="7BFC76"/>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Content Placeholder 2">
            <a:extLst>
              <a:ext uri="{FF2B5EF4-FFF2-40B4-BE49-F238E27FC236}">
                <a16:creationId xmlns:a16="http://schemas.microsoft.com/office/drawing/2014/main" id="{876CA31D-7D9D-76D2-0683-A0F3F0E00E41}"/>
              </a:ext>
            </a:extLst>
          </p:cNvPr>
          <p:cNvSpPr>
            <a:spLocks noGrp="1"/>
          </p:cNvSpPr>
          <p:nvPr>
            <p:ph idx="1"/>
          </p:nvPr>
        </p:nvSpPr>
        <p:spPr>
          <a:xfrm>
            <a:off x="381000" y="1600200"/>
            <a:ext cx="10022083" cy="4572000"/>
          </a:xfrm>
          <a:prstGeom prst="rect">
            <a:avLst/>
          </a:prstGeom>
        </p:spPr>
        <p:txBody>
          <a:bodyPr lIns="0" tIns="0" rIns="0" bIns="0"/>
          <a:lstStyle>
            <a:lvl1pPr marL="228594" indent="-228594">
              <a:lnSpc>
                <a:spcPct val="100000"/>
              </a:lnSpc>
              <a:spcBef>
                <a:spcPts val="1200"/>
              </a:spcBef>
              <a:buClr>
                <a:srgbClr val="7BFC76"/>
              </a:buClr>
              <a:buFont typeface="Arial" panose="020B0604020202020204" pitchFamily="34" charset="0"/>
              <a:buChar char="•"/>
              <a:defRPr sz="2400">
                <a:solidFill>
                  <a:srgbClr val="E4FFD6"/>
                </a:solidFill>
                <a:latin typeface="Arial" panose="020B0604020202020204" pitchFamily="34" charset="0"/>
              </a:defRPr>
            </a:lvl1pPr>
            <a:lvl2pPr marL="685783" indent="-228594">
              <a:lnSpc>
                <a:spcPct val="100000"/>
              </a:lnSpc>
              <a:spcBef>
                <a:spcPts val="600"/>
              </a:spcBef>
              <a:buClr>
                <a:srgbClr val="7BFC76"/>
              </a:buClr>
              <a:buFont typeface="Arial" panose="020B0604020202020204" pitchFamily="34" charset="0"/>
              <a:buChar char="–"/>
              <a:defRPr sz="1800">
                <a:solidFill>
                  <a:srgbClr val="7BFC76"/>
                </a:solidFill>
                <a:latin typeface="Arial" panose="020B0604020202020204" pitchFamily="34" charset="0"/>
              </a:defRPr>
            </a:lvl2pPr>
            <a:lvl3pPr marL="1066773" indent="-152396">
              <a:lnSpc>
                <a:spcPct val="100000"/>
              </a:lnSpc>
              <a:spcBef>
                <a:spcPts val="600"/>
              </a:spcBef>
              <a:buClr>
                <a:srgbClr val="7BFC76"/>
              </a:buClr>
              <a:buFont typeface="Arial" panose="020B0604020202020204" pitchFamily="34" charset="0"/>
              <a:buChar char="▪"/>
              <a:defRPr sz="1400">
                <a:solidFill>
                  <a:srgbClr val="7BFC76"/>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pic>
        <p:nvPicPr>
          <p:cNvPr id="6" name="Picture 5">
            <a:extLst>
              <a:ext uri="{FF2B5EF4-FFF2-40B4-BE49-F238E27FC236}">
                <a16:creationId xmlns:a16="http://schemas.microsoft.com/office/drawing/2014/main" id="{B96860ED-DA55-D398-4F6D-E4DF1EAEEA2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grpSp>
        <p:nvGrpSpPr>
          <p:cNvPr id="3" name="Group 2">
            <a:extLst>
              <a:ext uri="{FF2B5EF4-FFF2-40B4-BE49-F238E27FC236}">
                <a16:creationId xmlns:a16="http://schemas.microsoft.com/office/drawing/2014/main" id="{74CE3F1D-BE78-44BA-6292-B52C9D038E22}"/>
              </a:ext>
            </a:extLst>
          </p:cNvPr>
          <p:cNvGrpSpPr/>
          <p:nvPr userDrawn="1"/>
        </p:nvGrpSpPr>
        <p:grpSpPr>
          <a:xfrm>
            <a:off x="11224683" y="1"/>
            <a:ext cx="967316" cy="967316"/>
            <a:chOff x="8418512" y="0"/>
            <a:chExt cx="725487" cy="725487"/>
          </a:xfrm>
        </p:grpSpPr>
        <p:sp>
          <p:nvSpPr>
            <p:cNvPr id="7" name="Rectangle 6">
              <a:extLst>
                <a:ext uri="{FF2B5EF4-FFF2-40B4-BE49-F238E27FC236}">
                  <a16:creationId xmlns:a16="http://schemas.microsoft.com/office/drawing/2014/main" id="{0347373A-4C26-2D27-BA7C-4650442B799F}"/>
                </a:ext>
              </a:extLst>
            </p:cNvPr>
            <p:cNvSpPr/>
            <p:nvPr userDrawn="1"/>
          </p:nvSpPr>
          <p:spPr>
            <a:xfrm>
              <a:off x="8418512" y="0"/>
              <a:ext cx="725487" cy="725487"/>
            </a:xfrm>
            <a:prstGeom prst="rect">
              <a:avLst/>
            </a:prstGeom>
            <a:solidFill>
              <a:srgbClr val="24473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pic>
          <p:nvPicPr>
            <p:cNvPr id="9" name="Graphic 8">
              <a:extLst>
                <a:ext uri="{FF2B5EF4-FFF2-40B4-BE49-F238E27FC236}">
                  <a16:creationId xmlns:a16="http://schemas.microsoft.com/office/drawing/2014/main" id="{E5BD8210-9C93-55AB-FBCD-6A73335273F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90701" y="58250"/>
              <a:ext cx="597884" cy="597884"/>
            </a:xfrm>
            <a:prstGeom prst="rect">
              <a:avLst/>
            </a:prstGeom>
          </p:spPr>
        </p:pic>
      </p:grpSp>
    </p:spTree>
    <p:extLst>
      <p:ext uri="{BB962C8B-B14F-4D97-AF65-F5344CB8AC3E}">
        <p14:creationId xmlns:p14="http://schemas.microsoft.com/office/powerpoint/2010/main" val="26451598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op bar red">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5CDF81-BCDC-4155-A36E-2E848EF6612B}"/>
              </a:ext>
            </a:extLst>
          </p:cNvPr>
          <p:cNvSpPr/>
          <p:nvPr userDrawn="1"/>
        </p:nvSpPr>
        <p:spPr>
          <a:xfrm>
            <a:off x="0" y="0"/>
            <a:ext cx="12192000" cy="3429000"/>
          </a:xfrm>
          <a:prstGeom prst="rect">
            <a:avLst/>
          </a:prstGeom>
          <a:solidFill>
            <a:srgbClr val="691D3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3" y="800100"/>
            <a:ext cx="405616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22" name="Rectangle 21">
            <a:extLst>
              <a:ext uri="{FF2B5EF4-FFF2-40B4-BE49-F238E27FC236}">
                <a16:creationId xmlns:a16="http://schemas.microsoft.com/office/drawing/2014/main" id="{601E45A1-78E0-4520-916E-F5407FC0A24E}"/>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256677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2_DTA25 Background - 1">
    <p:bg>
      <p:bgPr>
        <a:solidFill>
          <a:srgbClr val="247554"/>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320A489-91CA-B7F3-41C5-6329097A1829}"/>
              </a:ext>
            </a:extLst>
          </p:cNvPr>
          <p:cNvSpPr/>
          <p:nvPr userDrawn="1"/>
        </p:nvSpPr>
        <p:spPr>
          <a:xfrm>
            <a:off x="10257367" y="936754"/>
            <a:ext cx="967316" cy="5921246"/>
          </a:xfrm>
          <a:prstGeom prst="rect">
            <a:avLst/>
          </a:prstGeom>
          <a:solidFill>
            <a:srgbClr val="349E5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10" name="Rectangle 9">
            <a:extLst>
              <a:ext uri="{FF2B5EF4-FFF2-40B4-BE49-F238E27FC236}">
                <a16:creationId xmlns:a16="http://schemas.microsoft.com/office/drawing/2014/main" id="{19FCA404-B4EA-F9BA-B125-2D7E2FE9B7F9}"/>
              </a:ext>
            </a:extLst>
          </p:cNvPr>
          <p:cNvSpPr/>
          <p:nvPr userDrawn="1"/>
        </p:nvSpPr>
        <p:spPr>
          <a:xfrm>
            <a:off x="11224683" y="219232"/>
            <a:ext cx="967316" cy="6638768"/>
          </a:xfrm>
          <a:prstGeom prst="rect">
            <a:avLst/>
          </a:prstGeom>
          <a:solidFill>
            <a:srgbClr val="1B574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 name="Title 1"/>
          <p:cNvSpPr>
            <a:spLocks noGrp="1"/>
          </p:cNvSpPr>
          <p:nvPr>
            <p:ph type="title"/>
          </p:nvPr>
        </p:nvSpPr>
        <p:spPr>
          <a:xfrm>
            <a:off x="381000" y="342900"/>
            <a:ext cx="7543800" cy="443198"/>
          </a:xfrm>
          <a:prstGeom prst="rect">
            <a:avLst/>
          </a:prstGeom>
        </p:spPr>
        <p:txBody>
          <a:bodyPr wrap="square" lIns="0" tIns="0" rIns="0" bIns="0" anchor="t" anchorCtr="0">
            <a:spAutoFit/>
          </a:bodyPr>
          <a:lstStyle>
            <a:lvl1pPr>
              <a:defRPr sz="3200">
                <a:solidFill>
                  <a:srgbClr val="E4FFD6"/>
                </a:solidFill>
                <a:latin typeface="+mj-lt"/>
              </a:defRPr>
            </a:lvl1pPr>
          </a:lstStyle>
          <a:p>
            <a:r>
              <a:rPr lang="en-US"/>
              <a:t>Click to edit Master title style</a:t>
            </a:r>
          </a:p>
        </p:txBody>
      </p:sp>
      <p:sp>
        <p:nvSpPr>
          <p:cNvPr id="4" name="fl" descr="                              Dell - Internal Use - Confidential&#10;">
            <a:extLst>
              <a:ext uri="{FF2B5EF4-FFF2-40B4-BE49-F238E27FC236}">
                <a16:creationId xmlns:a16="http://schemas.microsoft.com/office/drawing/2014/main" id="{15D66C70-92CF-96A7-88B0-594FD06AA914}"/>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5" name="TextBox 4">
            <a:extLst>
              <a:ext uri="{FF2B5EF4-FFF2-40B4-BE49-F238E27FC236}">
                <a16:creationId xmlns:a16="http://schemas.microsoft.com/office/drawing/2014/main" id="{7E3F6A07-971E-7852-7B09-328F901EED39}"/>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sp>
        <p:nvSpPr>
          <p:cNvPr id="8" name="Subtitle 2">
            <a:extLst>
              <a:ext uri="{FF2B5EF4-FFF2-40B4-BE49-F238E27FC236}">
                <a16:creationId xmlns:a16="http://schemas.microsoft.com/office/drawing/2014/main" id="{7CD9EEE9-896F-9573-FF6C-E5DD9F7C2CDB}"/>
              </a:ext>
            </a:extLst>
          </p:cNvPr>
          <p:cNvSpPr>
            <a:spLocks noGrp="1"/>
          </p:cNvSpPr>
          <p:nvPr>
            <p:ph type="subTitle" idx="13"/>
          </p:nvPr>
        </p:nvSpPr>
        <p:spPr>
          <a:xfrm>
            <a:off x="381000" y="857250"/>
            <a:ext cx="7543800" cy="246221"/>
          </a:xfrm>
          <a:prstGeom prst="rect">
            <a:avLst/>
          </a:prstGeom>
        </p:spPr>
        <p:txBody>
          <a:bodyPr wrap="square" lIns="0" tIns="0" rIns="0" bIns="0">
            <a:spAutoFit/>
          </a:bodyPr>
          <a:lstStyle>
            <a:lvl1pPr marL="0" indent="0" algn="l">
              <a:lnSpc>
                <a:spcPct val="100000"/>
              </a:lnSpc>
              <a:spcBef>
                <a:spcPts val="0"/>
              </a:spcBef>
              <a:buNone/>
              <a:defRPr sz="1600">
                <a:solidFill>
                  <a:srgbClr val="7BFC76"/>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Content Placeholder 2">
            <a:extLst>
              <a:ext uri="{FF2B5EF4-FFF2-40B4-BE49-F238E27FC236}">
                <a16:creationId xmlns:a16="http://schemas.microsoft.com/office/drawing/2014/main" id="{876CA31D-7D9D-76D2-0683-A0F3F0E00E41}"/>
              </a:ext>
            </a:extLst>
          </p:cNvPr>
          <p:cNvSpPr>
            <a:spLocks noGrp="1"/>
          </p:cNvSpPr>
          <p:nvPr>
            <p:ph idx="1"/>
          </p:nvPr>
        </p:nvSpPr>
        <p:spPr>
          <a:xfrm>
            <a:off x="381001" y="1600200"/>
            <a:ext cx="9296400" cy="4572000"/>
          </a:xfrm>
          <a:prstGeom prst="rect">
            <a:avLst/>
          </a:prstGeom>
        </p:spPr>
        <p:txBody>
          <a:bodyPr lIns="0" tIns="0" rIns="0" bIns="0"/>
          <a:lstStyle>
            <a:lvl1pPr marL="228594" indent="-228594">
              <a:lnSpc>
                <a:spcPct val="100000"/>
              </a:lnSpc>
              <a:spcBef>
                <a:spcPts val="1200"/>
              </a:spcBef>
              <a:buClr>
                <a:srgbClr val="7BFC76"/>
              </a:buClr>
              <a:buFont typeface="Arial" panose="020B0604020202020204" pitchFamily="34" charset="0"/>
              <a:buChar char="•"/>
              <a:defRPr sz="2400">
                <a:solidFill>
                  <a:srgbClr val="E4FFD6"/>
                </a:solidFill>
                <a:latin typeface="Arial" panose="020B0604020202020204" pitchFamily="34" charset="0"/>
              </a:defRPr>
            </a:lvl1pPr>
            <a:lvl2pPr marL="685783" indent="-228594">
              <a:lnSpc>
                <a:spcPct val="100000"/>
              </a:lnSpc>
              <a:spcBef>
                <a:spcPts val="600"/>
              </a:spcBef>
              <a:buClr>
                <a:srgbClr val="7BFC76"/>
              </a:buClr>
              <a:buFont typeface="Arial" panose="020B0604020202020204" pitchFamily="34" charset="0"/>
              <a:buChar char="–"/>
              <a:defRPr sz="1800">
                <a:solidFill>
                  <a:srgbClr val="7BFC76"/>
                </a:solidFill>
                <a:latin typeface="Arial" panose="020B0604020202020204" pitchFamily="34" charset="0"/>
              </a:defRPr>
            </a:lvl2pPr>
            <a:lvl3pPr marL="1066773" indent="-152396">
              <a:lnSpc>
                <a:spcPct val="100000"/>
              </a:lnSpc>
              <a:spcBef>
                <a:spcPts val="600"/>
              </a:spcBef>
              <a:buClr>
                <a:srgbClr val="7BFC76"/>
              </a:buClr>
              <a:buFont typeface="Arial" panose="020B0604020202020204" pitchFamily="34" charset="0"/>
              <a:buChar char="▪"/>
              <a:defRPr sz="1400">
                <a:solidFill>
                  <a:srgbClr val="7BFC76"/>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pic>
        <p:nvPicPr>
          <p:cNvPr id="6" name="Picture 5">
            <a:extLst>
              <a:ext uri="{FF2B5EF4-FFF2-40B4-BE49-F238E27FC236}">
                <a16:creationId xmlns:a16="http://schemas.microsoft.com/office/drawing/2014/main" id="{B96860ED-DA55-D398-4F6D-E4DF1EAEEA2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1769010473"/>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userDrawn="1">
  <p:cSld name="Title &amp; Subtitle on color">
    <p:bg>
      <p:bgPr>
        <a:solidFill>
          <a:srgbClr val="1B574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18802"/>
            <a:ext cx="11430000" cy="443198"/>
          </a:xfrm>
          <a:prstGeom prst="rect">
            <a:avLst/>
          </a:prstGeom>
        </p:spPr>
        <p:txBody>
          <a:bodyPr wrap="square" lIns="0" tIns="0" rIns="0" bIns="0">
            <a:spAutoFit/>
          </a:bodyPr>
          <a:lstStyle>
            <a:lvl1pPr>
              <a:defRPr sz="3200">
                <a:solidFill>
                  <a:srgbClr val="FFFFFF"/>
                </a:solidFill>
                <a:latin typeface="+mj-lt"/>
              </a:defRPr>
            </a:lvl1pPr>
          </a:lstStyle>
          <a:p>
            <a:r>
              <a:rPr lang="en-US"/>
              <a:t>Click to edit Master title style</a:t>
            </a:r>
          </a:p>
        </p:txBody>
      </p:sp>
      <p:sp>
        <p:nvSpPr>
          <p:cNvPr id="3" name="Subtitle 2"/>
          <p:cNvSpPr>
            <a:spLocks noGrp="1"/>
          </p:cNvSpPr>
          <p:nvPr>
            <p:ph type="subTitle" idx="1"/>
          </p:nvPr>
        </p:nvSpPr>
        <p:spPr>
          <a:xfrm>
            <a:off x="381000" y="855741"/>
            <a:ext cx="11430000" cy="287259"/>
          </a:xfrm>
          <a:prstGeom prst="rect">
            <a:avLst/>
          </a:prstGeom>
        </p:spPr>
        <p:txBody>
          <a:bodyPr wrap="square" lIns="0" tIns="0" rIns="0" bIns="0">
            <a:spAutoFit/>
          </a:bodyPr>
          <a:lstStyle>
            <a:lvl1pPr marL="0" indent="0" algn="l">
              <a:lnSpc>
                <a:spcPct val="100000"/>
              </a:lnSpc>
              <a:spcBef>
                <a:spcPts val="0"/>
              </a:spcBef>
              <a:buNone/>
              <a:defRPr sz="1867">
                <a:solidFill>
                  <a:srgbClr val="E4FFD6"/>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fl" descr="                              Dell - Internal Use - Confidential&#10;">
            <a:extLst>
              <a:ext uri="{FF2B5EF4-FFF2-40B4-BE49-F238E27FC236}">
                <a16:creationId xmlns:a16="http://schemas.microsoft.com/office/drawing/2014/main" id="{1E6EB925-CF3C-47BA-FFDE-37DCA3DC6C83}"/>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5" name="TextBox 4">
            <a:extLst>
              <a:ext uri="{FF2B5EF4-FFF2-40B4-BE49-F238E27FC236}">
                <a16:creationId xmlns:a16="http://schemas.microsoft.com/office/drawing/2014/main" id="{4C6F2127-E1D2-3B4F-6F39-0C6E2F764F7D}"/>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pic>
        <p:nvPicPr>
          <p:cNvPr id="6" name="Picture 5">
            <a:extLst>
              <a:ext uri="{FF2B5EF4-FFF2-40B4-BE49-F238E27FC236}">
                <a16:creationId xmlns:a16="http://schemas.microsoft.com/office/drawing/2014/main" id="{3A6D5B02-737E-C20D-6E05-A7BB22641E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4161065033"/>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DTA 25 Agenda Blue">
    <p:bg>
      <p:bgPr>
        <a:solidFill>
          <a:srgbClr val="0672CB"/>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B8F88DF7-B3FD-3989-1C98-A2BE48C27897}"/>
              </a:ext>
            </a:extLst>
          </p:cNvPr>
          <p:cNvSpPr>
            <a:spLocks noGrp="1"/>
          </p:cNvSpPr>
          <p:nvPr>
            <p:ph type="pic" sz="quarter" idx="10"/>
          </p:nvPr>
        </p:nvSpPr>
        <p:spPr>
          <a:xfrm>
            <a:off x="1189568" y="0"/>
            <a:ext cx="11002433" cy="6851651"/>
          </a:xfrm>
          <a:custGeom>
            <a:avLst/>
            <a:gdLst>
              <a:gd name="connsiteX0" fmla="*/ 0 w 8251825"/>
              <a:gd name="connsiteY0" fmla="*/ 0 h 5138738"/>
              <a:gd name="connsiteX1" fmla="*/ 8251825 w 8251825"/>
              <a:gd name="connsiteY1" fmla="*/ 0 h 5138738"/>
              <a:gd name="connsiteX2" fmla="*/ 8251825 w 8251825"/>
              <a:gd name="connsiteY2" fmla="*/ 5138738 h 5138738"/>
              <a:gd name="connsiteX3" fmla="*/ 5288128 w 8251825"/>
              <a:gd name="connsiteY3" fmla="*/ 5138738 h 5138738"/>
              <a:gd name="connsiteX4" fmla="*/ 5288128 w 8251825"/>
              <a:gd name="connsiteY4" fmla="*/ 152400 h 5138738"/>
              <a:gd name="connsiteX5" fmla="*/ 0 w 8251825"/>
              <a:gd name="connsiteY5" fmla="*/ 152400 h 513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1825" h="5138738">
                <a:moveTo>
                  <a:pt x="0" y="0"/>
                </a:moveTo>
                <a:lnTo>
                  <a:pt x="8251825" y="0"/>
                </a:lnTo>
                <a:lnTo>
                  <a:pt x="8251825" y="5138738"/>
                </a:lnTo>
                <a:lnTo>
                  <a:pt x="5288128" y="5138738"/>
                </a:lnTo>
                <a:lnTo>
                  <a:pt x="5288128" y="152400"/>
                </a:lnTo>
                <a:lnTo>
                  <a:pt x="0" y="152400"/>
                </a:lnTo>
                <a:close/>
              </a:path>
            </a:pathLst>
          </a:custGeom>
        </p:spPr>
        <p:txBody>
          <a:bodyPr wrap="square">
            <a:noAutofit/>
          </a:bodyPr>
          <a:lstStyle/>
          <a:p>
            <a:endParaRPr lang="en-US"/>
          </a:p>
        </p:txBody>
      </p:sp>
      <p:sp>
        <p:nvSpPr>
          <p:cNvPr id="11" name="Rectangle 10">
            <a:extLst>
              <a:ext uri="{FF2B5EF4-FFF2-40B4-BE49-F238E27FC236}">
                <a16:creationId xmlns:a16="http://schemas.microsoft.com/office/drawing/2014/main" id="{25D7FD90-4222-0883-EFBB-9C75A29B8646}"/>
              </a:ext>
            </a:extLst>
          </p:cNvPr>
          <p:cNvSpPr/>
          <p:nvPr userDrawn="1"/>
        </p:nvSpPr>
        <p:spPr>
          <a:xfrm>
            <a:off x="1" y="1"/>
            <a:ext cx="1190172" cy="6850743"/>
          </a:xfrm>
          <a:prstGeom prst="rect">
            <a:avLst/>
          </a:prstGeom>
          <a:solidFill>
            <a:srgbClr val="1544B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13" name="Rectangle 12">
            <a:extLst>
              <a:ext uri="{FF2B5EF4-FFF2-40B4-BE49-F238E27FC236}">
                <a16:creationId xmlns:a16="http://schemas.microsoft.com/office/drawing/2014/main" id="{679F9F70-F353-F3F8-1FDA-8EB3B06AF7E4}"/>
              </a:ext>
            </a:extLst>
          </p:cNvPr>
          <p:cNvSpPr/>
          <p:nvPr userDrawn="1"/>
        </p:nvSpPr>
        <p:spPr>
          <a:xfrm>
            <a:off x="624116" y="203200"/>
            <a:ext cx="7616289" cy="6654800"/>
          </a:xfrm>
          <a:prstGeom prst="rect">
            <a:avLst/>
          </a:prstGeom>
          <a:solidFill>
            <a:srgbClr val="0D215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 name="Title 1"/>
          <p:cNvSpPr>
            <a:spLocks noGrp="1"/>
          </p:cNvSpPr>
          <p:nvPr>
            <p:ph type="title"/>
          </p:nvPr>
        </p:nvSpPr>
        <p:spPr>
          <a:xfrm>
            <a:off x="1401256" y="515869"/>
            <a:ext cx="6371144" cy="517064"/>
          </a:xfrm>
          <a:prstGeom prst="rect">
            <a:avLst/>
          </a:prstGeom>
        </p:spPr>
        <p:txBody>
          <a:bodyPr wrap="square" lIns="0" tIns="0" rIns="0" bIns="0" anchor="b" anchorCtr="0">
            <a:spAutoFit/>
          </a:bodyPr>
          <a:lstStyle>
            <a:lvl1pPr>
              <a:defRPr sz="3733">
                <a:solidFill>
                  <a:srgbClr val="FFFFFF"/>
                </a:solidFill>
                <a:latin typeface="+mj-lt"/>
              </a:defRPr>
            </a:lvl1pPr>
          </a:lstStyle>
          <a:p>
            <a:r>
              <a:rPr lang="en-US"/>
              <a:t>Click to edit Master title style</a:t>
            </a:r>
          </a:p>
        </p:txBody>
      </p:sp>
      <p:sp>
        <p:nvSpPr>
          <p:cNvPr id="3" name="Content Placeholder 2"/>
          <p:cNvSpPr>
            <a:spLocks noGrp="1"/>
          </p:cNvSpPr>
          <p:nvPr>
            <p:ph idx="1"/>
          </p:nvPr>
        </p:nvSpPr>
        <p:spPr>
          <a:xfrm>
            <a:off x="1401256" y="1708364"/>
            <a:ext cx="5718048" cy="4419600"/>
          </a:xfrm>
          <a:prstGeom prst="rect">
            <a:avLst/>
          </a:prstGeom>
        </p:spPr>
        <p:txBody>
          <a:bodyPr lIns="0" tIns="0" rIns="0" bIns="0"/>
          <a:lstStyle>
            <a:lvl1pPr marL="0" indent="0">
              <a:lnSpc>
                <a:spcPct val="100000"/>
              </a:lnSpc>
              <a:spcBef>
                <a:spcPts val="1600"/>
              </a:spcBef>
              <a:buClr>
                <a:schemeClr val="tx1"/>
              </a:buClr>
              <a:buFont typeface="Arial" panose="020B0604020202020204" pitchFamily="34" charset="0"/>
              <a:buNone/>
              <a:defRPr sz="2133">
                <a:solidFill>
                  <a:srgbClr val="FFFFFF"/>
                </a:solidFill>
                <a:latin typeface="Arial" panose="020B0604020202020204" pitchFamily="34" charset="0"/>
              </a:defRPr>
            </a:lvl1pPr>
            <a:lvl2pPr marL="685783" indent="-228594">
              <a:lnSpc>
                <a:spcPct val="100000"/>
              </a:lnSpc>
              <a:spcBef>
                <a:spcPts val="400"/>
              </a:spcBef>
              <a:buClr>
                <a:srgbClr val="9FDDFF"/>
              </a:buClr>
              <a:buFont typeface="Arial" panose="020B0604020202020204" pitchFamily="34" charset="0"/>
              <a:buChar char="–"/>
              <a:defRPr sz="1600">
                <a:solidFill>
                  <a:srgbClr val="CBEEFF"/>
                </a:solidFill>
                <a:latin typeface="Arial" panose="020B0604020202020204" pitchFamily="34" charset="0"/>
              </a:defRPr>
            </a:lvl2pPr>
            <a:lvl3pPr marL="1066773" indent="-152396">
              <a:lnSpc>
                <a:spcPct val="100000"/>
              </a:lnSpc>
              <a:spcBef>
                <a:spcPts val="400"/>
              </a:spcBef>
              <a:buClr>
                <a:srgbClr val="9FDDFF"/>
              </a:buClr>
              <a:buFont typeface="Arial" panose="020B0604020202020204" pitchFamily="34" charset="0"/>
              <a:buChar char="▪"/>
              <a:defRPr sz="1467">
                <a:solidFill>
                  <a:srgbClr val="CBEEFF"/>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22" name="Rectangle 21">
            <a:extLst>
              <a:ext uri="{FF2B5EF4-FFF2-40B4-BE49-F238E27FC236}">
                <a16:creationId xmlns:a16="http://schemas.microsoft.com/office/drawing/2014/main" id="{9D912872-DA5E-8EDC-DBDC-AE3B2C4DBC2A}"/>
              </a:ext>
            </a:extLst>
          </p:cNvPr>
          <p:cNvSpPr>
            <a:spLocks noChangeAspect="1"/>
          </p:cNvSpPr>
          <p:nvPr userDrawn="1"/>
        </p:nvSpPr>
        <p:spPr>
          <a:xfrm>
            <a:off x="1372763" y="1233173"/>
            <a:ext cx="426720" cy="106680"/>
          </a:xfrm>
          <a:prstGeom prst="rect">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4" name="fl" descr="                              Dell - Internal Use - Confidential&#10;">
            <a:extLst>
              <a:ext uri="{FF2B5EF4-FFF2-40B4-BE49-F238E27FC236}">
                <a16:creationId xmlns:a16="http://schemas.microsoft.com/office/drawing/2014/main" id="{15D66C70-92CF-96A7-88B0-594FD06AA914}"/>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5" name="TextBox 4">
            <a:extLst>
              <a:ext uri="{FF2B5EF4-FFF2-40B4-BE49-F238E27FC236}">
                <a16:creationId xmlns:a16="http://schemas.microsoft.com/office/drawing/2014/main" id="{7E3F6A07-971E-7852-7B09-328F901EED39}"/>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pic>
        <p:nvPicPr>
          <p:cNvPr id="7" name="Picture 6">
            <a:extLst>
              <a:ext uri="{FF2B5EF4-FFF2-40B4-BE49-F238E27FC236}">
                <a16:creationId xmlns:a16="http://schemas.microsoft.com/office/drawing/2014/main" id="{E0F6565D-36CA-0D16-294E-3781F770D4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881837985"/>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userDrawn="1">
  <p:cSld name="Title on blue gradient bkgd">
    <p:bg>
      <p:bgPr>
        <a:solidFill>
          <a:srgbClr val="00227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114300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3" name="fl" descr="                              Dell - Internal Use - Confidential&#10;">
            <a:extLst>
              <a:ext uri="{FF2B5EF4-FFF2-40B4-BE49-F238E27FC236}">
                <a16:creationId xmlns:a16="http://schemas.microsoft.com/office/drawing/2014/main" id="{E0BC4B78-36EC-3932-D921-A5A052F0CB71}"/>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5" name="TextBox 4">
            <a:extLst>
              <a:ext uri="{FF2B5EF4-FFF2-40B4-BE49-F238E27FC236}">
                <a16:creationId xmlns:a16="http://schemas.microsoft.com/office/drawing/2014/main" id="{3A04FCC2-4AF9-53D3-693F-0298EADBE819}"/>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pic>
        <p:nvPicPr>
          <p:cNvPr id="6" name="Picture 5">
            <a:extLst>
              <a:ext uri="{FF2B5EF4-FFF2-40B4-BE49-F238E27FC236}">
                <a16:creationId xmlns:a16="http://schemas.microsoft.com/office/drawing/2014/main" id="{956FB67C-3AD2-2DB5-CC3F-FD29E5BFC3C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2189787788"/>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userDrawn="1">
  <p:cSld name="DTA 2023 Case Study Blue Dark">
    <p:bg>
      <p:bgPr>
        <a:solidFill>
          <a:srgbClr val="0D2155">
            <a:alpha val="99000"/>
          </a:srgbClr>
        </a:solidFill>
        <a:effectLst/>
      </p:bgPr>
    </p:bg>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97B9344D-6762-258E-07F4-14997F61F015}"/>
              </a:ext>
            </a:extLst>
          </p:cNvPr>
          <p:cNvSpPr>
            <a:spLocks noGrp="1"/>
          </p:cNvSpPr>
          <p:nvPr>
            <p:ph type="pic" sz="quarter" idx="19" hasCustomPrompt="1"/>
          </p:nvPr>
        </p:nvSpPr>
        <p:spPr>
          <a:xfrm>
            <a:off x="0" y="-2"/>
            <a:ext cx="12192000" cy="3673643"/>
          </a:xfrm>
          <a:prstGeom prst="rect">
            <a:avLst/>
          </a:prstGeom>
        </p:spPr>
        <p:txBody>
          <a:bodyPr anchor="ctr"/>
          <a:lstStyle>
            <a:lvl1pPr marL="0" indent="0" algn="ctr">
              <a:buNone/>
              <a:defRPr>
                <a:solidFill>
                  <a:srgbClr val="FFFFFF"/>
                </a:solidFill>
              </a:defRPr>
            </a:lvl1pPr>
          </a:lstStyle>
          <a:p>
            <a:r>
              <a:rPr lang="en-US"/>
              <a:t>Image</a:t>
            </a:r>
          </a:p>
        </p:txBody>
      </p:sp>
      <p:sp>
        <p:nvSpPr>
          <p:cNvPr id="2" name="Title 1">
            <a:extLst>
              <a:ext uri="{FF2B5EF4-FFF2-40B4-BE49-F238E27FC236}">
                <a16:creationId xmlns:a16="http://schemas.microsoft.com/office/drawing/2014/main" id="{A1221CDB-95CE-458B-A911-027A05894B80}"/>
              </a:ext>
            </a:extLst>
          </p:cNvPr>
          <p:cNvSpPr>
            <a:spLocks noGrp="1"/>
          </p:cNvSpPr>
          <p:nvPr>
            <p:ph type="title" hasCustomPrompt="1"/>
          </p:nvPr>
        </p:nvSpPr>
        <p:spPr>
          <a:xfrm>
            <a:off x="381000" y="-457200"/>
            <a:ext cx="11436096" cy="395816"/>
          </a:xfrm>
          <a:prstGeom prst="rect">
            <a:avLst/>
          </a:prstGeom>
        </p:spPr>
        <p:txBody>
          <a:bodyPr/>
          <a:lstStyle>
            <a:lvl1pPr algn="ctr">
              <a:defRPr sz="2400">
                <a:solidFill>
                  <a:srgbClr val="FFFFFF"/>
                </a:solidFill>
              </a:defRPr>
            </a:lvl1pPr>
          </a:lstStyle>
          <a:p>
            <a:r>
              <a:rPr lang="en-US" err="1"/>
              <a:t>PowerFlex</a:t>
            </a:r>
            <a:r>
              <a:rPr lang="en-US"/>
              <a:t> Case Study</a:t>
            </a:r>
          </a:p>
        </p:txBody>
      </p:sp>
      <p:sp>
        <p:nvSpPr>
          <p:cNvPr id="6" name="Rectangle 5">
            <a:extLst>
              <a:ext uri="{FF2B5EF4-FFF2-40B4-BE49-F238E27FC236}">
                <a16:creationId xmlns:a16="http://schemas.microsoft.com/office/drawing/2014/main" id="{278E137C-A8DC-B902-CD5D-86B2E9BE4225}"/>
              </a:ext>
            </a:extLst>
          </p:cNvPr>
          <p:cNvSpPr/>
          <p:nvPr userDrawn="1"/>
        </p:nvSpPr>
        <p:spPr>
          <a:xfrm>
            <a:off x="0" y="-2"/>
            <a:ext cx="9999579" cy="3673643"/>
          </a:xfrm>
          <a:prstGeom prst="rect">
            <a:avLst/>
          </a:prstGeom>
          <a:gradFill flip="none" rotWithShape="1">
            <a:gsLst>
              <a:gs pos="0">
                <a:schemeClr val="bg2">
                  <a:alpha val="65000"/>
                </a:schemeClr>
              </a:gs>
              <a:gs pos="35000">
                <a:schemeClr val="bg2">
                  <a:alpha val="50000"/>
                </a:schemeClr>
              </a:gs>
              <a:gs pos="5000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a:endParaRPr lang="en-US" sz="1333">
              <a:solidFill>
                <a:schemeClr val="tx2"/>
              </a:solidFill>
              <a:latin typeface="Arial" panose="020B0604020202020204" pitchFamily="34" charset="0"/>
            </a:endParaRPr>
          </a:p>
        </p:txBody>
      </p:sp>
      <p:sp>
        <p:nvSpPr>
          <p:cNvPr id="10" name="Text Placeholder 13">
            <a:extLst>
              <a:ext uri="{FF2B5EF4-FFF2-40B4-BE49-F238E27FC236}">
                <a16:creationId xmlns:a16="http://schemas.microsoft.com/office/drawing/2014/main" id="{EE220F9F-B1DF-D8B8-88EA-56093313A41B}"/>
              </a:ext>
            </a:extLst>
          </p:cNvPr>
          <p:cNvSpPr>
            <a:spLocks noGrp="1"/>
          </p:cNvSpPr>
          <p:nvPr>
            <p:ph type="body" sz="quarter" idx="13"/>
          </p:nvPr>
        </p:nvSpPr>
        <p:spPr>
          <a:xfrm>
            <a:off x="381000" y="1524000"/>
            <a:ext cx="5715000" cy="1475592"/>
          </a:xfrm>
          <a:prstGeom prst="rect">
            <a:avLst/>
          </a:prstGeom>
        </p:spPr>
        <p:txBody>
          <a:bodyPr lIns="0" rIns="228600" anchor="ctr"/>
          <a:lstStyle>
            <a:lvl1pPr marL="0" indent="0">
              <a:lnSpc>
                <a:spcPct val="100000"/>
              </a:lnSpc>
              <a:buNone/>
              <a:defRPr sz="2667">
                <a:solidFill>
                  <a:srgbClr val="FFFFFF"/>
                </a:solidFill>
              </a:defRPr>
            </a:lvl1pPr>
          </a:lstStyle>
          <a:p>
            <a:pPr lvl="0"/>
            <a:r>
              <a:rPr lang="en-US"/>
              <a:t>Click to edit Master text styles</a:t>
            </a:r>
          </a:p>
        </p:txBody>
      </p:sp>
      <p:sp>
        <p:nvSpPr>
          <p:cNvPr id="11" name="Picture Placeholder 15">
            <a:extLst>
              <a:ext uri="{FF2B5EF4-FFF2-40B4-BE49-F238E27FC236}">
                <a16:creationId xmlns:a16="http://schemas.microsoft.com/office/drawing/2014/main" id="{9840BA81-8B8B-845C-D4AA-3A6340EE5235}"/>
              </a:ext>
            </a:extLst>
          </p:cNvPr>
          <p:cNvSpPr>
            <a:spLocks noGrp="1"/>
          </p:cNvSpPr>
          <p:nvPr>
            <p:ph type="pic" sz="quarter" idx="14" hasCustomPrompt="1"/>
          </p:nvPr>
        </p:nvSpPr>
        <p:spPr>
          <a:xfrm>
            <a:off x="381000" y="304800"/>
            <a:ext cx="2133600" cy="1219200"/>
          </a:xfrm>
          <a:prstGeom prst="rect">
            <a:avLst/>
          </a:prstGeom>
        </p:spPr>
        <p:txBody>
          <a:bodyPr anchor="ctr"/>
          <a:lstStyle>
            <a:lvl1pPr marL="0" indent="0" algn="ctr">
              <a:buNone/>
              <a:defRPr>
                <a:solidFill>
                  <a:srgbClr val="FFFFFF"/>
                </a:solidFill>
              </a:defRPr>
            </a:lvl1pPr>
          </a:lstStyle>
          <a:p>
            <a:r>
              <a:rPr lang="en-US"/>
              <a:t>LOGO</a:t>
            </a:r>
          </a:p>
        </p:txBody>
      </p:sp>
      <p:sp>
        <p:nvSpPr>
          <p:cNvPr id="12" name="Text Placeholder 5">
            <a:extLst>
              <a:ext uri="{FF2B5EF4-FFF2-40B4-BE49-F238E27FC236}">
                <a16:creationId xmlns:a16="http://schemas.microsoft.com/office/drawing/2014/main" id="{01771948-A25F-DEB7-DCC1-BB51DFE89AF3}"/>
              </a:ext>
            </a:extLst>
          </p:cNvPr>
          <p:cNvSpPr>
            <a:spLocks noGrp="1"/>
          </p:cNvSpPr>
          <p:nvPr>
            <p:ph type="body" sz="quarter" idx="20"/>
          </p:nvPr>
        </p:nvSpPr>
        <p:spPr>
          <a:xfrm>
            <a:off x="381000" y="2999593"/>
            <a:ext cx="3657600" cy="1341120"/>
          </a:xfrm>
          <a:prstGeom prst="rect">
            <a:avLst/>
          </a:prstGeom>
          <a:solidFill>
            <a:srgbClr val="E5F8FF"/>
          </a:solidFill>
        </p:spPr>
        <p:txBody>
          <a:bodyPr lIns="228600" tIns="137160" rIns="228600" bIns="0" anchor="t"/>
          <a:lstStyle>
            <a:lvl1pPr marL="0" indent="0" algn="l" defTabSz="914377" rtl="0" eaLnBrk="1" latinLnBrk="0" hangingPunct="1">
              <a:lnSpc>
                <a:spcPct val="90000"/>
              </a:lnSpc>
              <a:spcBef>
                <a:spcPts val="1000"/>
              </a:spcBef>
              <a:spcAft>
                <a:spcPts val="300"/>
              </a:spcAft>
              <a:buFont typeface="Arial" panose="020B0604020202020204" pitchFamily="34" charset="0"/>
              <a:buNone/>
              <a:defRPr lang="en-US" sz="2000" b="1" kern="1200" dirty="0">
                <a:solidFill>
                  <a:srgbClr val="0D2155"/>
                </a:solidFill>
                <a:latin typeface="+mn-lt"/>
                <a:ea typeface="+mn-lt"/>
                <a:cs typeface="+mn-lt"/>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25" name="Rectangle 24">
            <a:extLst>
              <a:ext uri="{FF2B5EF4-FFF2-40B4-BE49-F238E27FC236}">
                <a16:creationId xmlns:a16="http://schemas.microsoft.com/office/drawing/2014/main" id="{210A4AA6-8D90-F365-18A2-115F979BBC6F}"/>
              </a:ext>
            </a:extLst>
          </p:cNvPr>
          <p:cNvSpPr>
            <a:spLocks noChangeAspect="1"/>
          </p:cNvSpPr>
          <p:nvPr userDrawn="1"/>
        </p:nvSpPr>
        <p:spPr>
          <a:xfrm rot="16200000">
            <a:off x="-259080" y="5385996"/>
            <a:ext cx="1706880" cy="426720"/>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9" name="Text Placeholder 5">
            <a:extLst>
              <a:ext uri="{FF2B5EF4-FFF2-40B4-BE49-F238E27FC236}">
                <a16:creationId xmlns:a16="http://schemas.microsoft.com/office/drawing/2014/main" id="{6ED0D932-CF5C-5214-59DB-CD0820734FD3}"/>
              </a:ext>
            </a:extLst>
          </p:cNvPr>
          <p:cNvSpPr>
            <a:spLocks noGrp="1"/>
          </p:cNvSpPr>
          <p:nvPr>
            <p:ph type="body" sz="quarter" idx="22"/>
          </p:nvPr>
        </p:nvSpPr>
        <p:spPr>
          <a:xfrm>
            <a:off x="4270248" y="2999593"/>
            <a:ext cx="3657600" cy="1341120"/>
          </a:xfrm>
          <a:prstGeom prst="rect">
            <a:avLst/>
          </a:prstGeom>
          <a:solidFill>
            <a:srgbClr val="E5F8FF"/>
          </a:solidFill>
        </p:spPr>
        <p:txBody>
          <a:bodyPr lIns="228600" tIns="137160" rIns="228600" bIns="0" anchor="t"/>
          <a:lstStyle>
            <a:lvl1pPr marL="0" indent="0" algn="l" defTabSz="914377" rtl="0" eaLnBrk="1" latinLnBrk="0" hangingPunct="1">
              <a:lnSpc>
                <a:spcPct val="90000"/>
              </a:lnSpc>
              <a:spcBef>
                <a:spcPts val="1000"/>
              </a:spcBef>
              <a:spcAft>
                <a:spcPts val="300"/>
              </a:spcAft>
              <a:buFont typeface="Arial" panose="020B0604020202020204" pitchFamily="34" charset="0"/>
              <a:buNone/>
              <a:defRPr lang="en-US" sz="2000" b="1" kern="1200" dirty="0">
                <a:solidFill>
                  <a:srgbClr val="0D2155"/>
                </a:solidFill>
                <a:latin typeface="+mn-lt"/>
                <a:ea typeface="+mn-lt"/>
                <a:cs typeface="+mn-lt"/>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30" name="Text Placeholder 5">
            <a:extLst>
              <a:ext uri="{FF2B5EF4-FFF2-40B4-BE49-F238E27FC236}">
                <a16:creationId xmlns:a16="http://schemas.microsoft.com/office/drawing/2014/main" id="{F5BD6BE5-65D8-D4C0-13FE-352766BB0476}"/>
              </a:ext>
            </a:extLst>
          </p:cNvPr>
          <p:cNvSpPr>
            <a:spLocks noGrp="1"/>
          </p:cNvSpPr>
          <p:nvPr>
            <p:ph type="body" sz="quarter" idx="23"/>
          </p:nvPr>
        </p:nvSpPr>
        <p:spPr>
          <a:xfrm>
            <a:off x="8159496" y="2999593"/>
            <a:ext cx="3657600" cy="1341120"/>
          </a:xfrm>
          <a:prstGeom prst="rect">
            <a:avLst/>
          </a:prstGeom>
          <a:solidFill>
            <a:srgbClr val="E5F8FF"/>
          </a:solidFill>
        </p:spPr>
        <p:txBody>
          <a:bodyPr lIns="228600" tIns="137160" rIns="228600" bIns="0" anchor="t"/>
          <a:lstStyle>
            <a:lvl1pPr marL="0" indent="0" algn="l" defTabSz="914377" rtl="0" eaLnBrk="1" latinLnBrk="0" hangingPunct="1">
              <a:lnSpc>
                <a:spcPct val="90000"/>
              </a:lnSpc>
              <a:spcBef>
                <a:spcPts val="1000"/>
              </a:spcBef>
              <a:spcAft>
                <a:spcPts val="300"/>
              </a:spcAft>
              <a:buFont typeface="Arial" panose="020B0604020202020204" pitchFamily="34" charset="0"/>
              <a:buNone/>
              <a:defRPr lang="en-US" sz="2000" b="1" kern="1200" dirty="0">
                <a:solidFill>
                  <a:srgbClr val="0D2155"/>
                </a:solidFill>
                <a:latin typeface="+mn-lt"/>
                <a:ea typeface="+mn-lt"/>
                <a:cs typeface="+mn-lt"/>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42" name="TextBox 41">
            <a:extLst>
              <a:ext uri="{FF2B5EF4-FFF2-40B4-BE49-F238E27FC236}">
                <a16:creationId xmlns:a16="http://schemas.microsoft.com/office/drawing/2014/main" id="{8436882C-BAD4-4CC8-98D2-D59B6BED17B3}"/>
              </a:ext>
            </a:extLst>
          </p:cNvPr>
          <p:cNvSpPr txBox="1"/>
          <p:nvPr userDrawn="1"/>
        </p:nvSpPr>
        <p:spPr>
          <a:xfrm>
            <a:off x="8159496" y="4745917"/>
            <a:ext cx="3651504" cy="205121"/>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sz="1333" b="1" i="0" u="none" strike="noStrike" kern="1200" cap="none" spc="0" normalizeH="0" baseline="0" noProof="0">
                <a:ln>
                  <a:noFill/>
                </a:ln>
                <a:solidFill>
                  <a:srgbClr val="9FDDFF"/>
                </a:solidFill>
                <a:effectLst/>
                <a:uLnTx/>
                <a:uFillTx/>
                <a:latin typeface="Arial"/>
                <a:ea typeface="+mn-ea"/>
                <a:cs typeface="+mn-cs"/>
              </a:rPr>
              <a:t>Powered by:</a:t>
            </a:r>
          </a:p>
        </p:txBody>
      </p:sp>
      <p:sp>
        <p:nvSpPr>
          <p:cNvPr id="5" name="Text Placeholder 4">
            <a:extLst>
              <a:ext uri="{FF2B5EF4-FFF2-40B4-BE49-F238E27FC236}">
                <a16:creationId xmlns:a16="http://schemas.microsoft.com/office/drawing/2014/main" id="{223AACAC-83C1-CA41-023A-BDE905D257F7}"/>
              </a:ext>
            </a:extLst>
          </p:cNvPr>
          <p:cNvSpPr>
            <a:spLocks noGrp="1"/>
          </p:cNvSpPr>
          <p:nvPr>
            <p:ph type="body" sz="quarter" idx="25"/>
          </p:nvPr>
        </p:nvSpPr>
        <p:spPr>
          <a:xfrm>
            <a:off x="8153401" y="4951101"/>
            <a:ext cx="3651503" cy="1500644"/>
          </a:xfrm>
          <a:prstGeom prst="rect">
            <a:avLst/>
          </a:prstGeom>
        </p:spPr>
        <p:txBody>
          <a:bodyPr lIns="0" tIns="91440" rIns="0" bIns="0"/>
          <a:lstStyle>
            <a:lvl1pPr marL="156629" indent="-156629">
              <a:spcBef>
                <a:spcPts val="0"/>
              </a:spcBef>
              <a:spcAft>
                <a:spcPts val="533"/>
              </a:spcAft>
              <a:buClr>
                <a:srgbClr val="9FDDFF"/>
              </a:buClr>
              <a:buFont typeface="Wingdings" pitchFamily="2" charset="2"/>
              <a:buChar char="§"/>
              <a:tabLst/>
              <a:defRPr sz="1333">
                <a:solidFill>
                  <a:srgbClr val="FFFFFF"/>
                </a:solidFill>
              </a:defRPr>
            </a:lvl1pPr>
            <a:lvl2pPr marL="457189" indent="0">
              <a:buNone/>
              <a:defRPr/>
            </a:lvl2pPr>
          </a:lstStyle>
          <a:p>
            <a:pPr lvl="0"/>
            <a:r>
              <a:rPr lang="en-US"/>
              <a:t>Click to edit Master text styles</a:t>
            </a:r>
          </a:p>
        </p:txBody>
      </p:sp>
      <p:sp>
        <p:nvSpPr>
          <p:cNvPr id="9" name="Text Placeholder 8">
            <a:extLst>
              <a:ext uri="{FF2B5EF4-FFF2-40B4-BE49-F238E27FC236}">
                <a16:creationId xmlns:a16="http://schemas.microsoft.com/office/drawing/2014/main" id="{7266B15D-66DC-6293-9012-05E0D444F491}"/>
              </a:ext>
            </a:extLst>
          </p:cNvPr>
          <p:cNvSpPr>
            <a:spLocks noGrp="1"/>
          </p:cNvSpPr>
          <p:nvPr>
            <p:ph type="body" sz="quarter" idx="26"/>
          </p:nvPr>
        </p:nvSpPr>
        <p:spPr>
          <a:xfrm>
            <a:off x="1021080" y="4745917"/>
            <a:ext cx="6906769" cy="1705828"/>
          </a:xfrm>
          <a:prstGeom prst="rect">
            <a:avLst/>
          </a:prstGeom>
        </p:spPr>
        <p:txBody>
          <a:bodyPr lIns="0" tIns="0" rIns="0" bIns="0"/>
          <a:lstStyle>
            <a:lvl1pPr marL="0" indent="0">
              <a:lnSpc>
                <a:spcPct val="100000"/>
              </a:lnSpc>
              <a:buNone/>
              <a:defRPr sz="1867">
                <a:solidFill>
                  <a:srgbClr val="FFFFFF"/>
                </a:solidFill>
              </a:defRPr>
            </a:lvl1pPr>
            <a:lvl2pPr marL="10584" indent="0">
              <a:lnSpc>
                <a:spcPct val="100000"/>
              </a:lnSpc>
              <a:spcBef>
                <a:spcPts val="800"/>
              </a:spcBef>
              <a:buNone/>
              <a:tabLst/>
              <a:defRPr sz="1600">
                <a:solidFill>
                  <a:srgbClr val="9FDDFF"/>
                </a:solidFill>
              </a:defRPr>
            </a:lvl2pPr>
          </a:lstStyle>
          <a:p>
            <a:pPr lvl="0"/>
            <a:r>
              <a:rPr lang="en-US"/>
              <a:t>Click to edit Master text styles</a:t>
            </a:r>
          </a:p>
          <a:p>
            <a:pPr lvl="1"/>
            <a:r>
              <a:rPr lang="en-US"/>
              <a:t>Second level</a:t>
            </a:r>
          </a:p>
        </p:txBody>
      </p:sp>
      <p:sp>
        <p:nvSpPr>
          <p:cNvPr id="3" name="fl" descr="                              Dell - Internal Use - Confidential&#10;">
            <a:extLst>
              <a:ext uri="{FF2B5EF4-FFF2-40B4-BE49-F238E27FC236}">
                <a16:creationId xmlns:a16="http://schemas.microsoft.com/office/drawing/2014/main" id="{E5E772C3-B839-73D9-BF6E-4B9566389633}"/>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4" name="TextBox 3">
            <a:extLst>
              <a:ext uri="{FF2B5EF4-FFF2-40B4-BE49-F238E27FC236}">
                <a16:creationId xmlns:a16="http://schemas.microsoft.com/office/drawing/2014/main" id="{EBB37532-E615-52BA-73E1-043247511CF8}"/>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pic>
        <p:nvPicPr>
          <p:cNvPr id="15" name="Picture 14">
            <a:extLst>
              <a:ext uri="{FF2B5EF4-FFF2-40B4-BE49-F238E27FC236}">
                <a16:creationId xmlns:a16="http://schemas.microsoft.com/office/drawing/2014/main" id="{4BDE42E3-4160-D91C-B74C-2FFF95BF87F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2481669768"/>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Layout 1">
    <p:bg>
      <p:bgPr>
        <a:solidFill>
          <a:srgbClr val="247554"/>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9C761C1-E540-6E79-9018-0EC74B7E9C86}"/>
              </a:ext>
            </a:extLst>
          </p:cNvPr>
          <p:cNvSpPr/>
          <p:nvPr userDrawn="1"/>
        </p:nvSpPr>
        <p:spPr>
          <a:xfrm>
            <a:off x="1" y="0"/>
            <a:ext cx="6096000" cy="6858000"/>
          </a:xfrm>
          <a:prstGeom prst="rect">
            <a:avLst/>
          </a:prstGeom>
          <a:solidFill>
            <a:srgbClr val="24755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4" name="Rectangle 3">
            <a:extLst>
              <a:ext uri="{FF2B5EF4-FFF2-40B4-BE49-F238E27FC236}">
                <a16:creationId xmlns:a16="http://schemas.microsoft.com/office/drawing/2014/main" id="{604D6E34-1EFD-A2CD-C2EB-CACFFD18C701}"/>
              </a:ext>
            </a:extLst>
          </p:cNvPr>
          <p:cNvSpPr/>
          <p:nvPr userDrawn="1"/>
        </p:nvSpPr>
        <p:spPr>
          <a:xfrm>
            <a:off x="6096001" y="0"/>
            <a:ext cx="6250193" cy="6858000"/>
          </a:xfrm>
          <a:prstGeom prst="rect">
            <a:avLst/>
          </a:prstGeom>
          <a:solidFill>
            <a:srgbClr val="E4FFD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MSIPCMContentMarking" descr="{&quot;HashCode&quot;:-1912962988,&quot;Placement&quot;:&quot;Footer&quot;}">
            <a:extLst>
              <a:ext uri="{FF2B5EF4-FFF2-40B4-BE49-F238E27FC236}">
                <a16:creationId xmlns:a16="http://schemas.microsoft.com/office/drawing/2014/main" id="{3AC25DEA-DD23-3CFF-F12D-EDBF7C7B8042}"/>
              </a:ext>
            </a:extLst>
          </p:cNvPr>
          <p:cNvSpPr txBox="1"/>
          <p:nvPr userDrawn="1"/>
        </p:nvSpPr>
        <p:spPr>
          <a:xfrm>
            <a:off x="1" y="6655731"/>
            <a:ext cx="1580011" cy="123111"/>
          </a:xfrm>
          <a:prstGeom prst="rect">
            <a:avLst/>
          </a:prstGeom>
          <a:noFill/>
        </p:spPr>
        <p:txBody>
          <a:bodyPr vert="horz" wrap="square" lIns="0" tIns="0" rIns="0" bIns="0" rtlCol="0" anchor="ctr" anchorCtr="1">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pitchFamily="34" charset="0"/>
                <a:ea typeface="+mn-ea"/>
                <a:cs typeface="+mn-cs"/>
              </a:rPr>
              <a:t>Internal Use - Confidential</a:t>
            </a:r>
          </a:p>
        </p:txBody>
      </p:sp>
      <p:sp>
        <p:nvSpPr>
          <p:cNvPr id="5" name="fl" descr="                              Dell - Internal Use - Confidential&#10;">
            <a:extLst>
              <a:ext uri="{FF2B5EF4-FFF2-40B4-BE49-F238E27FC236}">
                <a16:creationId xmlns:a16="http://schemas.microsoft.com/office/drawing/2014/main" id="{0D50CE4B-56A7-F464-3018-82543B2ABEEE}"/>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defTabSz="1219140" fontAlgn="base">
              <a:lnSpc>
                <a:spcPct val="90000"/>
              </a:lnSpc>
              <a:spcBef>
                <a:spcPts val="133"/>
              </a:spcBef>
              <a:spcAft>
                <a:spcPts val="133"/>
              </a:spcAft>
              <a:defRPr/>
            </a:pPr>
            <a:r>
              <a:rPr lang="en-US" sz="667">
                <a:solidFill>
                  <a:srgbClr val="EEEEEE"/>
                </a:solidFill>
                <a:latin typeface="Arial" panose="020B0604020202020204" pitchFamily="34" charset="0"/>
              </a:rPr>
              <a:t>Copyright © Dell Inc. All Rights Reserved.</a:t>
            </a:r>
          </a:p>
        </p:txBody>
      </p:sp>
    </p:spTree>
    <p:extLst>
      <p:ext uri="{BB962C8B-B14F-4D97-AF65-F5344CB8AC3E}">
        <p14:creationId xmlns:p14="http://schemas.microsoft.com/office/powerpoint/2010/main" val="2841436655"/>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userDrawn="1">
  <p:cSld name="Title on green gradient bkgd">
    <p:bg>
      <p:bgPr>
        <a:solidFill>
          <a:schemeClr val="accent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tx2"/>
                </a:solidFill>
                <a:latin typeface="Arial" panose="020B0604020202020204" pitchFamily="34" charset="0"/>
              </a:defRPr>
            </a:lvl1pPr>
          </a:lstStyle>
          <a:p>
            <a:r>
              <a:rPr lang="en-US"/>
              <a:t>Click to edit Master title style</a:t>
            </a: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3" name="fl" descr="                              Dell - Internal Use - Confidential&#10;">
            <a:extLst>
              <a:ext uri="{FF2B5EF4-FFF2-40B4-BE49-F238E27FC236}">
                <a16:creationId xmlns:a16="http://schemas.microsoft.com/office/drawing/2014/main" id="{E0BC4B78-36EC-3932-D921-A5A052F0CB71}"/>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5" name="TextBox 4">
            <a:extLst>
              <a:ext uri="{FF2B5EF4-FFF2-40B4-BE49-F238E27FC236}">
                <a16:creationId xmlns:a16="http://schemas.microsoft.com/office/drawing/2014/main" id="{3A04FCC2-4AF9-53D3-693F-0298EADBE819}"/>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spTree>
    <p:extLst>
      <p:ext uri="{BB962C8B-B14F-4D97-AF65-F5344CB8AC3E}">
        <p14:creationId xmlns:p14="http://schemas.microsoft.com/office/powerpoint/2010/main" val="689970894"/>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userDrawn="1">
  <p:cSld name="DTA 2023 Case Study Green">
    <p:bg>
      <p:bgPr>
        <a:solidFill>
          <a:srgbClr val="1B5744"/>
        </a:solidFill>
        <a:effectLst/>
      </p:bgPr>
    </p:bg>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97B9344D-6762-258E-07F4-14997F61F015}"/>
              </a:ext>
            </a:extLst>
          </p:cNvPr>
          <p:cNvSpPr>
            <a:spLocks noGrp="1"/>
          </p:cNvSpPr>
          <p:nvPr>
            <p:ph type="pic" sz="quarter" idx="19" hasCustomPrompt="1"/>
          </p:nvPr>
        </p:nvSpPr>
        <p:spPr>
          <a:xfrm>
            <a:off x="0" y="-2"/>
            <a:ext cx="12192000" cy="3673643"/>
          </a:xfrm>
          <a:prstGeom prst="rect">
            <a:avLst/>
          </a:prstGeom>
        </p:spPr>
        <p:txBody>
          <a:bodyPr anchor="ctr"/>
          <a:lstStyle>
            <a:lvl1pPr marL="0" indent="0" algn="ctr">
              <a:buNone/>
              <a:defRPr>
                <a:solidFill>
                  <a:srgbClr val="FFFFFF"/>
                </a:solidFill>
              </a:defRPr>
            </a:lvl1pPr>
          </a:lstStyle>
          <a:p>
            <a:r>
              <a:rPr lang="en-US"/>
              <a:t>Image</a:t>
            </a:r>
          </a:p>
        </p:txBody>
      </p:sp>
      <p:sp>
        <p:nvSpPr>
          <p:cNvPr id="2" name="Title 1">
            <a:extLst>
              <a:ext uri="{FF2B5EF4-FFF2-40B4-BE49-F238E27FC236}">
                <a16:creationId xmlns:a16="http://schemas.microsoft.com/office/drawing/2014/main" id="{A1221CDB-95CE-458B-A911-027A05894B80}"/>
              </a:ext>
            </a:extLst>
          </p:cNvPr>
          <p:cNvSpPr>
            <a:spLocks noGrp="1"/>
          </p:cNvSpPr>
          <p:nvPr>
            <p:ph type="title" hasCustomPrompt="1"/>
          </p:nvPr>
        </p:nvSpPr>
        <p:spPr>
          <a:xfrm>
            <a:off x="381000" y="-457200"/>
            <a:ext cx="11436096" cy="395816"/>
          </a:xfrm>
          <a:prstGeom prst="rect">
            <a:avLst/>
          </a:prstGeom>
        </p:spPr>
        <p:txBody>
          <a:bodyPr/>
          <a:lstStyle>
            <a:lvl1pPr algn="ctr">
              <a:defRPr sz="2400"/>
            </a:lvl1pPr>
          </a:lstStyle>
          <a:p>
            <a:r>
              <a:rPr lang="en-US"/>
              <a:t>DTA 2023 Case Study</a:t>
            </a:r>
          </a:p>
        </p:txBody>
      </p:sp>
      <p:sp>
        <p:nvSpPr>
          <p:cNvPr id="6" name="Rectangle 5">
            <a:extLst>
              <a:ext uri="{FF2B5EF4-FFF2-40B4-BE49-F238E27FC236}">
                <a16:creationId xmlns:a16="http://schemas.microsoft.com/office/drawing/2014/main" id="{278E137C-A8DC-B902-CD5D-86B2E9BE4225}"/>
              </a:ext>
            </a:extLst>
          </p:cNvPr>
          <p:cNvSpPr/>
          <p:nvPr userDrawn="1"/>
        </p:nvSpPr>
        <p:spPr>
          <a:xfrm>
            <a:off x="0" y="-2"/>
            <a:ext cx="9999579" cy="3673643"/>
          </a:xfrm>
          <a:prstGeom prst="rect">
            <a:avLst/>
          </a:prstGeom>
          <a:gradFill flip="none" rotWithShape="1">
            <a:gsLst>
              <a:gs pos="0">
                <a:srgbClr val="000000">
                  <a:alpha val="65000"/>
                </a:srgbClr>
              </a:gs>
              <a:gs pos="35000">
                <a:srgbClr val="000000">
                  <a:alpha val="50000"/>
                </a:srgbClr>
              </a:gs>
              <a:gs pos="50000">
                <a:srgbClr val="00000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a:endParaRPr lang="en-US" sz="1333">
              <a:solidFill>
                <a:schemeClr val="tx2"/>
              </a:solidFill>
              <a:latin typeface="Arial" panose="020B0604020202020204" pitchFamily="34" charset="0"/>
            </a:endParaRPr>
          </a:p>
        </p:txBody>
      </p:sp>
      <p:sp>
        <p:nvSpPr>
          <p:cNvPr id="10" name="Text Placeholder 13">
            <a:extLst>
              <a:ext uri="{FF2B5EF4-FFF2-40B4-BE49-F238E27FC236}">
                <a16:creationId xmlns:a16="http://schemas.microsoft.com/office/drawing/2014/main" id="{EE220F9F-B1DF-D8B8-88EA-56093313A41B}"/>
              </a:ext>
            </a:extLst>
          </p:cNvPr>
          <p:cNvSpPr>
            <a:spLocks noGrp="1"/>
          </p:cNvSpPr>
          <p:nvPr>
            <p:ph type="body" sz="quarter" idx="13"/>
          </p:nvPr>
        </p:nvSpPr>
        <p:spPr>
          <a:xfrm>
            <a:off x="381000" y="1524000"/>
            <a:ext cx="5715000" cy="1475592"/>
          </a:xfrm>
          <a:prstGeom prst="rect">
            <a:avLst/>
          </a:prstGeom>
        </p:spPr>
        <p:txBody>
          <a:bodyPr lIns="0" rIns="228600" anchor="ctr"/>
          <a:lstStyle>
            <a:lvl1pPr marL="0" indent="0">
              <a:lnSpc>
                <a:spcPct val="100000"/>
              </a:lnSpc>
              <a:buNone/>
              <a:defRPr sz="2667">
                <a:solidFill>
                  <a:srgbClr val="FFFFFF"/>
                </a:solidFill>
              </a:defRPr>
            </a:lvl1pPr>
          </a:lstStyle>
          <a:p>
            <a:pPr lvl="0"/>
            <a:r>
              <a:rPr lang="en-US"/>
              <a:t>Click to edit Master text styles</a:t>
            </a:r>
          </a:p>
        </p:txBody>
      </p:sp>
      <p:sp>
        <p:nvSpPr>
          <p:cNvPr id="11" name="Picture Placeholder 15">
            <a:extLst>
              <a:ext uri="{FF2B5EF4-FFF2-40B4-BE49-F238E27FC236}">
                <a16:creationId xmlns:a16="http://schemas.microsoft.com/office/drawing/2014/main" id="{9840BA81-8B8B-845C-D4AA-3A6340EE5235}"/>
              </a:ext>
            </a:extLst>
          </p:cNvPr>
          <p:cNvSpPr>
            <a:spLocks noGrp="1"/>
          </p:cNvSpPr>
          <p:nvPr>
            <p:ph type="pic" sz="quarter" idx="14" hasCustomPrompt="1"/>
          </p:nvPr>
        </p:nvSpPr>
        <p:spPr>
          <a:xfrm>
            <a:off x="381000" y="304800"/>
            <a:ext cx="2133600" cy="1219200"/>
          </a:xfrm>
          <a:prstGeom prst="rect">
            <a:avLst/>
          </a:prstGeom>
        </p:spPr>
        <p:txBody>
          <a:bodyPr anchor="ctr"/>
          <a:lstStyle>
            <a:lvl1pPr marL="0" indent="0" algn="ctr">
              <a:buNone/>
              <a:defRPr>
                <a:solidFill>
                  <a:srgbClr val="FFFFFF"/>
                </a:solidFill>
              </a:defRPr>
            </a:lvl1pPr>
          </a:lstStyle>
          <a:p>
            <a:r>
              <a:rPr lang="en-US"/>
              <a:t>LOGO</a:t>
            </a:r>
          </a:p>
        </p:txBody>
      </p:sp>
      <p:sp>
        <p:nvSpPr>
          <p:cNvPr id="12" name="Text Placeholder 5">
            <a:extLst>
              <a:ext uri="{FF2B5EF4-FFF2-40B4-BE49-F238E27FC236}">
                <a16:creationId xmlns:a16="http://schemas.microsoft.com/office/drawing/2014/main" id="{01771948-A25F-DEB7-DCC1-BB51DFE89AF3}"/>
              </a:ext>
            </a:extLst>
          </p:cNvPr>
          <p:cNvSpPr>
            <a:spLocks noGrp="1"/>
          </p:cNvSpPr>
          <p:nvPr>
            <p:ph type="body" sz="quarter" idx="20"/>
          </p:nvPr>
        </p:nvSpPr>
        <p:spPr>
          <a:xfrm>
            <a:off x="381000" y="2999593"/>
            <a:ext cx="3657600" cy="1341120"/>
          </a:xfrm>
          <a:prstGeom prst="rect">
            <a:avLst/>
          </a:prstGeom>
          <a:solidFill>
            <a:srgbClr val="E4FFD6"/>
          </a:solidFill>
        </p:spPr>
        <p:txBody>
          <a:bodyPr lIns="228600" tIns="137160" rIns="228600" bIns="0" anchor="t"/>
          <a:lstStyle>
            <a:lvl1pPr marL="0" indent="0" algn="l" defTabSz="914377" rtl="0" eaLnBrk="1" latinLnBrk="0" hangingPunct="1">
              <a:lnSpc>
                <a:spcPct val="90000"/>
              </a:lnSpc>
              <a:spcBef>
                <a:spcPts val="1000"/>
              </a:spcBef>
              <a:spcAft>
                <a:spcPts val="300"/>
              </a:spcAft>
              <a:buFont typeface="Arial" panose="020B0604020202020204" pitchFamily="34" charset="0"/>
              <a:buNone/>
              <a:defRPr lang="en-US" sz="2000" b="1" kern="1200" dirty="0">
                <a:solidFill>
                  <a:srgbClr val="244739"/>
                </a:solidFill>
                <a:latin typeface="+mn-lt"/>
                <a:ea typeface="+mn-lt"/>
                <a:cs typeface="+mn-lt"/>
              </a:defRPr>
            </a:lvl1pPr>
            <a:lvl2pPr marL="6351" indent="0" algn="l">
              <a:lnSpc>
                <a:spcPct val="100000"/>
              </a:lnSpc>
              <a:spcBef>
                <a:spcPts val="0"/>
              </a:spcBef>
              <a:buNone/>
              <a:tabLst/>
              <a:defRPr sz="1600">
                <a:solidFill>
                  <a:schemeClr val="bg2"/>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25" name="Rectangle 24">
            <a:extLst>
              <a:ext uri="{FF2B5EF4-FFF2-40B4-BE49-F238E27FC236}">
                <a16:creationId xmlns:a16="http://schemas.microsoft.com/office/drawing/2014/main" id="{210A4AA6-8D90-F365-18A2-115F979BBC6F}"/>
              </a:ext>
            </a:extLst>
          </p:cNvPr>
          <p:cNvSpPr>
            <a:spLocks noChangeAspect="1"/>
          </p:cNvSpPr>
          <p:nvPr userDrawn="1"/>
        </p:nvSpPr>
        <p:spPr>
          <a:xfrm rot="16200000">
            <a:off x="-259080" y="5385996"/>
            <a:ext cx="1706880" cy="426720"/>
          </a:xfrm>
          <a:prstGeom prst="rect">
            <a:avLst/>
          </a:prstGeom>
          <a:solidFill>
            <a:srgbClr val="24755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9" name="Text Placeholder 5">
            <a:extLst>
              <a:ext uri="{FF2B5EF4-FFF2-40B4-BE49-F238E27FC236}">
                <a16:creationId xmlns:a16="http://schemas.microsoft.com/office/drawing/2014/main" id="{6ED0D932-CF5C-5214-59DB-CD0820734FD3}"/>
              </a:ext>
            </a:extLst>
          </p:cNvPr>
          <p:cNvSpPr>
            <a:spLocks noGrp="1"/>
          </p:cNvSpPr>
          <p:nvPr>
            <p:ph type="body" sz="quarter" idx="22"/>
          </p:nvPr>
        </p:nvSpPr>
        <p:spPr>
          <a:xfrm>
            <a:off x="4270248" y="2999593"/>
            <a:ext cx="3657600" cy="1341120"/>
          </a:xfrm>
          <a:prstGeom prst="rect">
            <a:avLst/>
          </a:prstGeom>
          <a:solidFill>
            <a:srgbClr val="E4FFD6"/>
          </a:solidFill>
        </p:spPr>
        <p:txBody>
          <a:bodyPr lIns="228600" tIns="137160" rIns="228600" bIns="0" anchor="t"/>
          <a:lstStyle>
            <a:lvl1pPr marL="0" indent="0" algn="l">
              <a:buNone/>
              <a:defRPr lang="en-US" sz="2000" b="1" kern="1200" dirty="0">
                <a:solidFill>
                  <a:srgbClr val="244739"/>
                </a:solidFill>
                <a:latin typeface="+mn-lt"/>
                <a:ea typeface="+mn-lt"/>
                <a:cs typeface="+mn-lt"/>
              </a:defRPr>
            </a:lvl1pPr>
            <a:lvl2pPr marL="6351" indent="0" algn="l">
              <a:lnSpc>
                <a:spcPct val="100000"/>
              </a:lnSpc>
              <a:spcBef>
                <a:spcPts val="0"/>
              </a:spcBef>
              <a:buNone/>
              <a:tabLst/>
              <a:defRPr sz="1600">
                <a:solidFill>
                  <a:schemeClr val="bg2"/>
                </a:solidFill>
              </a:defRPr>
            </a:lvl2pPr>
            <a:lvl3pPr marL="914377" indent="0">
              <a:buNone/>
              <a:defRPr/>
            </a:lvl3pPr>
            <a:lvl4pPr marL="1371566" indent="0">
              <a:buNone/>
              <a:defRPr/>
            </a:lvl4pPr>
            <a:lvl5pPr marL="1828754" indent="0">
              <a:buNone/>
              <a:defRPr/>
            </a:lvl5pPr>
          </a:lstStyle>
          <a:p>
            <a:pPr marL="0" lvl="0" indent="0" algn="l" defTabSz="914377" rtl="0" eaLnBrk="1" latinLnBrk="0" hangingPunct="1">
              <a:lnSpc>
                <a:spcPct val="90000"/>
              </a:lnSpc>
              <a:spcBef>
                <a:spcPts val="1000"/>
              </a:spcBef>
              <a:spcAft>
                <a:spcPts val="300"/>
              </a:spcAft>
              <a:buFont typeface="Arial" panose="020B0604020202020204" pitchFamily="34" charset="0"/>
              <a:buNone/>
            </a:pPr>
            <a:r>
              <a:rPr lang="en-US"/>
              <a:t>Click to edit</a:t>
            </a:r>
          </a:p>
          <a:p>
            <a:pPr lvl="1"/>
            <a:r>
              <a:rPr lang="en-US"/>
              <a:t>Second level</a:t>
            </a:r>
          </a:p>
        </p:txBody>
      </p:sp>
      <p:sp>
        <p:nvSpPr>
          <p:cNvPr id="30" name="Text Placeholder 5">
            <a:extLst>
              <a:ext uri="{FF2B5EF4-FFF2-40B4-BE49-F238E27FC236}">
                <a16:creationId xmlns:a16="http://schemas.microsoft.com/office/drawing/2014/main" id="{F5BD6BE5-65D8-D4C0-13FE-352766BB0476}"/>
              </a:ext>
            </a:extLst>
          </p:cNvPr>
          <p:cNvSpPr>
            <a:spLocks noGrp="1"/>
          </p:cNvSpPr>
          <p:nvPr>
            <p:ph type="body" sz="quarter" idx="23"/>
          </p:nvPr>
        </p:nvSpPr>
        <p:spPr>
          <a:xfrm>
            <a:off x="8159496" y="2999593"/>
            <a:ext cx="3657600" cy="1341120"/>
          </a:xfrm>
          <a:prstGeom prst="rect">
            <a:avLst/>
          </a:prstGeom>
          <a:solidFill>
            <a:srgbClr val="E4FFD6"/>
          </a:solidFill>
        </p:spPr>
        <p:txBody>
          <a:bodyPr lIns="228600" tIns="137160" rIns="228600" bIns="0" anchor="t"/>
          <a:lstStyle>
            <a:lvl1pPr marL="0" indent="0" algn="l">
              <a:buNone/>
              <a:defRPr lang="en-US" sz="2000" b="1" kern="1200" dirty="0">
                <a:solidFill>
                  <a:srgbClr val="244739"/>
                </a:solidFill>
                <a:latin typeface="+mn-lt"/>
                <a:ea typeface="+mn-lt"/>
                <a:cs typeface="+mn-lt"/>
              </a:defRPr>
            </a:lvl1pPr>
            <a:lvl2pPr marL="6351" indent="0" algn="l">
              <a:lnSpc>
                <a:spcPct val="100000"/>
              </a:lnSpc>
              <a:spcBef>
                <a:spcPts val="0"/>
              </a:spcBef>
              <a:buNone/>
              <a:tabLst/>
              <a:defRPr sz="1600">
                <a:solidFill>
                  <a:schemeClr val="bg2"/>
                </a:solidFill>
              </a:defRPr>
            </a:lvl2pPr>
            <a:lvl3pPr marL="914377" indent="0">
              <a:buNone/>
              <a:defRPr/>
            </a:lvl3pPr>
            <a:lvl4pPr marL="1371566" indent="0">
              <a:buNone/>
              <a:defRPr/>
            </a:lvl4pPr>
            <a:lvl5pPr marL="1828754" indent="0">
              <a:buNone/>
              <a:defRPr/>
            </a:lvl5pPr>
          </a:lstStyle>
          <a:p>
            <a:pPr marL="0" lvl="0" indent="0" algn="l" defTabSz="914377" rtl="0" eaLnBrk="1" latinLnBrk="0" hangingPunct="1">
              <a:lnSpc>
                <a:spcPct val="90000"/>
              </a:lnSpc>
              <a:spcBef>
                <a:spcPts val="1000"/>
              </a:spcBef>
              <a:spcAft>
                <a:spcPts val="300"/>
              </a:spcAft>
              <a:buFont typeface="Arial" panose="020B0604020202020204" pitchFamily="34" charset="0"/>
              <a:buNone/>
            </a:pPr>
            <a:r>
              <a:rPr lang="en-US"/>
              <a:t>Click to edit</a:t>
            </a:r>
          </a:p>
          <a:p>
            <a:pPr lvl="1"/>
            <a:r>
              <a:rPr lang="en-US"/>
              <a:t>Second level</a:t>
            </a:r>
          </a:p>
        </p:txBody>
      </p:sp>
      <p:sp>
        <p:nvSpPr>
          <p:cNvPr id="42" name="TextBox 41">
            <a:extLst>
              <a:ext uri="{FF2B5EF4-FFF2-40B4-BE49-F238E27FC236}">
                <a16:creationId xmlns:a16="http://schemas.microsoft.com/office/drawing/2014/main" id="{8436882C-BAD4-4CC8-98D2-D59B6BED17B3}"/>
              </a:ext>
            </a:extLst>
          </p:cNvPr>
          <p:cNvSpPr txBox="1"/>
          <p:nvPr userDrawn="1"/>
        </p:nvSpPr>
        <p:spPr>
          <a:xfrm>
            <a:off x="8159496" y="4745917"/>
            <a:ext cx="3651504" cy="205121"/>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sz="1333" b="1" i="0" u="none" strike="noStrike" kern="1200" cap="none" spc="0" normalizeH="0" baseline="0" noProof="0">
                <a:ln>
                  <a:noFill/>
                </a:ln>
                <a:solidFill>
                  <a:srgbClr val="BFFFB7"/>
                </a:solidFill>
                <a:effectLst/>
                <a:uLnTx/>
                <a:uFillTx/>
                <a:latin typeface="Arial"/>
                <a:ea typeface="+mn-ea"/>
                <a:cs typeface="+mn-cs"/>
              </a:rPr>
              <a:t>Powered by:</a:t>
            </a:r>
          </a:p>
        </p:txBody>
      </p:sp>
      <p:sp>
        <p:nvSpPr>
          <p:cNvPr id="5" name="Text Placeholder 4">
            <a:extLst>
              <a:ext uri="{FF2B5EF4-FFF2-40B4-BE49-F238E27FC236}">
                <a16:creationId xmlns:a16="http://schemas.microsoft.com/office/drawing/2014/main" id="{223AACAC-83C1-CA41-023A-BDE905D257F7}"/>
              </a:ext>
            </a:extLst>
          </p:cNvPr>
          <p:cNvSpPr>
            <a:spLocks noGrp="1"/>
          </p:cNvSpPr>
          <p:nvPr>
            <p:ph type="body" sz="quarter" idx="25"/>
          </p:nvPr>
        </p:nvSpPr>
        <p:spPr>
          <a:xfrm>
            <a:off x="8153401" y="4951101"/>
            <a:ext cx="3651503" cy="1500644"/>
          </a:xfrm>
          <a:prstGeom prst="rect">
            <a:avLst/>
          </a:prstGeom>
        </p:spPr>
        <p:txBody>
          <a:bodyPr lIns="0" tIns="91440" rIns="0" bIns="0"/>
          <a:lstStyle>
            <a:lvl1pPr marL="156629" indent="-156629">
              <a:spcBef>
                <a:spcPts val="0"/>
              </a:spcBef>
              <a:spcAft>
                <a:spcPts val="533"/>
              </a:spcAft>
              <a:buClr>
                <a:srgbClr val="BFFFB7"/>
              </a:buClr>
              <a:buFont typeface="Wingdings" pitchFamily="2" charset="2"/>
              <a:buChar char="§"/>
              <a:tabLst/>
              <a:defRPr sz="1333">
                <a:solidFill>
                  <a:srgbClr val="FFFFFF"/>
                </a:solidFill>
              </a:defRPr>
            </a:lvl1pPr>
            <a:lvl2pPr marL="457189" indent="0">
              <a:buNone/>
              <a:defRPr/>
            </a:lvl2pPr>
          </a:lstStyle>
          <a:p>
            <a:pPr lvl="0"/>
            <a:r>
              <a:rPr lang="en-US"/>
              <a:t>Click to edit Master text styles</a:t>
            </a:r>
          </a:p>
        </p:txBody>
      </p:sp>
      <p:sp>
        <p:nvSpPr>
          <p:cNvPr id="9" name="Text Placeholder 8">
            <a:extLst>
              <a:ext uri="{FF2B5EF4-FFF2-40B4-BE49-F238E27FC236}">
                <a16:creationId xmlns:a16="http://schemas.microsoft.com/office/drawing/2014/main" id="{7266B15D-66DC-6293-9012-05E0D444F491}"/>
              </a:ext>
            </a:extLst>
          </p:cNvPr>
          <p:cNvSpPr>
            <a:spLocks noGrp="1"/>
          </p:cNvSpPr>
          <p:nvPr>
            <p:ph type="body" sz="quarter" idx="26"/>
          </p:nvPr>
        </p:nvSpPr>
        <p:spPr>
          <a:xfrm>
            <a:off x="1021080" y="4745917"/>
            <a:ext cx="6906769" cy="1705828"/>
          </a:xfrm>
          <a:prstGeom prst="rect">
            <a:avLst/>
          </a:prstGeom>
        </p:spPr>
        <p:txBody>
          <a:bodyPr lIns="0" tIns="0" rIns="0" bIns="0"/>
          <a:lstStyle>
            <a:lvl1pPr marL="0" indent="0">
              <a:lnSpc>
                <a:spcPct val="100000"/>
              </a:lnSpc>
              <a:buNone/>
              <a:defRPr sz="1867">
                <a:solidFill>
                  <a:srgbClr val="FFFFFF"/>
                </a:solidFill>
              </a:defRPr>
            </a:lvl1pPr>
            <a:lvl2pPr marL="10584" indent="0">
              <a:lnSpc>
                <a:spcPct val="100000"/>
              </a:lnSpc>
              <a:spcBef>
                <a:spcPts val="800"/>
              </a:spcBef>
              <a:buNone/>
              <a:tabLst/>
              <a:defRPr sz="1600">
                <a:solidFill>
                  <a:srgbClr val="BFFFB7"/>
                </a:solidFill>
              </a:defRPr>
            </a:lvl2pPr>
          </a:lstStyle>
          <a:p>
            <a:pPr lvl="0"/>
            <a:r>
              <a:rPr lang="en-US"/>
              <a:t>Click to edit Master text styles</a:t>
            </a:r>
          </a:p>
          <a:p>
            <a:pPr lvl="1"/>
            <a:r>
              <a:rPr lang="en-US"/>
              <a:t>Second level</a:t>
            </a:r>
          </a:p>
        </p:txBody>
      </p:sp>
      <p:sp>
        <p:nvSpPr>
          <p:cNvPr id="3" name="fl" descr="                              Dell - Internal Use - Confidential&#10;">
            <a:extLst>
              <a:ext uri="{FF2B5EF4-FFF2-40B4-BE49-F238E27FC236}">
                <a16:creationId xmlns:a16="http://schemas.microsoft.com/office/drawing/2014/main" id="{E5E772C3-B839-73D9-BF6E-4B9566389633}"/>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4" name="TextBox 3">
            <a:extLst>
              <a:ext uri="{FF2B5EF4-FFF2-40B4-BE49-F238E27FC236}">
                <a16:creationId xmlns:a16="http://schemas.microsoft.com/office/drawing/2014/main" id="{EBB37532-E615-52BA-73E1-043247511CF8}"/>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9C0D90DA-73CF-0BD0-57CF-20D8A3A77B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3" name="Rectangle 12">
            <a:extLst>
              <a:ext uri="{FF2B5EF4-FFF2-40B4-BE49-F238E27FC236}">
                <a16:creationId xmlns:a16="http://schemas.microsoft.com/office/drawing/2014/main" id="{BA9E28EF-A297-565F-08CD-BEE9EF4E58E7}"/>
              </a:ext>
            </a:extLst>
          </p:cNvPr>
          <p:cNvSpPr/>
          <p:nvPr userDrawn="1"/>
        </p:nvSpPr>
        <p:spPr>
          <a:xfrm>
            <a:off x="12382580" y="0"/>
            <a:ext cx="2138963" cy="106670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21920" tIns="121920" rIns="121920" bIns="121920" rtlCol="0" anchor="t" anchorCtr="0">
            <a:spAutoFit/>
          </a:bodyPr>
          <a:lstStyle/>
          <a:p>
            <a:pPr algn="l"/>
            <a:r>
              <a:rPr lang="en-US" sz="1333">
                <a:solidFill>
                  <a:schemeClr val="bg2"/>
                </a:solidFill>
                <a:latin typeface="Arial" panose="020B0604020202020204" pitchFamily="34" charset="0"/>
              </a:rPr>
              <a:t>Please insert image </a:t>
            </a:r>
            <a:br>
              <a:rPr lang="en-US" sz="1333">
                <a:solidFill>
                  <a:schemeClr val="bg2"/>
                </a:solidFill>
                <a:latin typeface="Arial" panose="020B0604020202020204" pitchFamily="34" charset="0"/>
              </a:rPr>
            </a:br>
            <a:r>
              <a:rPr lang="en-US" sz="1333">
                <a:solidFill>
                  <a:schemeClr val="bg2"/>
                </a:solidFill>
                <a:latin typeface="Arial" panose="020B0604020202020204" pitchFamily="34" charset="0"/>
              </a:rPr>
              <a:t>and </a:t>
            </a:r>
            <a:r>
              <a:rPr lang="en-US" sz="1333" b="1">
                <a:solidFill>
                  <a:schemeClr val="bg2"/>
                </a:solidFill>
                <a:latin typeface="Arial" panose="020B0604020202020204" pitchFamily="34" charset="0"/>
              </a:rPr>
              <a:t>Send to Back</a:t>
            </a:r>
            <a:r>
              <a:rPr lang="en-US" sz="1333">
                <a:solidFill>
                  <a:schemeClr val="bg2"/>
                </a:solidFill>
                <a:latin typeface="Arial" panose="020B0604020202020204" pitchFamily="34" charset="0"/>
              </a:rPr>
              <a:t> for gradient to show. Darker image is preferred</a:t>
            </a:r>
          </a:p>
        </p:txBody>
      </p:sp>
      <p:sp>
        <p:nvSpPr>
          <p:cNvPr id="14" name="Rectangle 13">
            <a:extLst>
              <a:ext uri="{FF2B5EF4-FFF2-40B4-BE49-F238E27FC236}">
                <a16:creationId xmlns:a16="http://schemas.microsoft.com/office/drawing/2014/main" id="{0F181741-4AC0-1C4D-9A47-72DAA0C057B0}"/>
              </a:ext>
            </a:extLst>
          </p:cNvPr>
          <p:cNvSpPr/>
          <p:nvPr userDrawn="1"/>
        </p:nvSpPr>
        <p:spPr>
          <a:xfrm>
            <a:off x="-2628980" y="0"/>
            <a:ext cx="2438400" cy="147694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21920" tIns="121920" rIns="121920" bIns="121920" rtlCol="0" anchor="t" anchorCtr="0">
            <a:spAutoFit/>
          </a:bodyPr>
          <a:lstStyle/>
          <a:p>
            <a:pPr algn="r"/>
            <a:r>
              <a:rPr lang="en-US" sz="1333">
                <a:solidFill>
                  <a:schemeClr val="bg2"/>
                </a:solidFill>
                <a:latin typeface="Arial" panose="020B0604020202020204" pitchFamily="34" charset="0"/>
              </a:rPr>
              <a:t>Please insert logo and </a:t>
            </a:r>
            <a:r>
              <a:rPr lang="en-US" sz="1333" b="0">
                <a:solidFill>
                  <a:schemeClr val="bg2"/>
                </a:solidFill>
                <a:latin typeface="Arial" panose="020B0604020202020204" pitchFamily="34" charset="0"/>
              </a:rPr>
              <a:t>set</a:t>
            </a:r>
            <a:r>
              <a:rPr lang="en-US" sz="1333" b="1">
                <a:solidFill>
                  <a:schemeClr val="bg2"/>
                </a:solidFill>
                <a:latin typeface="Arial" panose="020B0604020202020204" pitchFamily="34" charset="0"/>
              </a:rPr>
              <a:t> Crop </a:t>
            </a:r>
            <a:r>
              <a:rPr lang="en-US" sz="1333" b="0">
                <a:solidFill>
                  <a:schemeClr val="bg2"/>
                </a:solidFill>
                <a:latin typeface="Arial" panose="020B0604020202020204" pitchFamily="34" charset="0"/>
              </a:rPr>
              <a:t>to</a:t>
            </a:r>
            <a:r>
              <a:rPr lang="en-US" sz="1333" b="1">
                <a:solidFill>
                  <a:schemeClr val="bg2"/>
                </a:solidFill>
                <a:latin typeface="Arial" panose="020B0604020202020204" pitchFamily="34" charset="0"/>
              </a:rPr>
              <a:t> Fit</a:t>
            </a:r>
            <a:r>
              <a:rPr lang="en-US" sz="1333">
                <a:solidFill>
                  <a:schemeClr val="bg2"/>
                </a:solidFill>
                <a:latin typeface="Arial" panose="020B0604020202020204" pitchFamily="34" charset="0"/>
              </a:rPr>
              <a:t>. Transparent PNG is preferred; all white logo can be made in</a:t>
            </a:r>
            <a:r>
              <a:rPr lang="en-US" sz="1333" b="1">
                <a:solidFill>
                  <a:schemeClr val="bg2"/>
                </a:solidFill>
                <a:latin typeface="Arial" panose="020B0604020202020204" pitchFamily="34" charset="0"/>
              </a:rPr>
              <a:t> Format Picture</a:t>
            </a:r>
            <a:r>
              <a:rPr lang="en-US" sz="1333">
                <a:solidFill>
                  <a:schemeClr val="bg2"/>
                </a:solidFill>
                <a:latin typeface="Arial" panose="020B0604020202020204" pitchFamily="34" charset="0"/>
              </a:rPr>
              <a:t> with </a:t>
            </a:r>
            <a:r>
              <a:rPr lang="en-US" sz="1333" b="1">
                <a:solidFill>
                  <a:schemeClr val="bg2"/>
                </a:solidFill>
                <a:latin typeface="Arial" panose="020B0604020202020204" pitchFamily="34" charset="0"/>
              </a:rPr>
              <a:t>Brightness</a:t>
            </a:r>
            <a:br>
              <a:rPr lang="en-US" sz="1333">
                <a:solidFill>
                  <a:schemeClr val="bg2"/>
                </a:solidFill>
                <a:latin typeface="Arial" panose="020B0604020202020204" pitchFamily="34" charset="0"/>
              </a:rPr>
            </a:br>
            <a:r>
              <a:rPr lang="en-US" sz="1333">
                <a:solidFill>
                  <a:schemeClr val="bg2"/>
                </a:solidFill>
                <a:latin typeface="Arial" panose="020B0604020202020204" pitchFamily="34" charset="0"/>
              </a:rPr>
              <a:t>set to 100%.</a:t>
            </a:r>
          </a:p>
        </p:txBody>
      </p:sp>
      <p:sp>
        <p:nvSpPr>
          <p:cNvPr id="15" name="Rectangle 14">
            <a:extLst>
              <a:ext uri="{FF2B5EF4-FFF2-40B4-BE49-F238E27FC236}">
                <a16:creationId xmlns:a16="http://schemas.microsoft.com/office/drawing/2014/main" id="{70602CA7-EDDE-8F94-DE63-76B696CC08CA}"/>
              </a:ext>
              <a:ext uri="{C183D7F6-B498-43B3-948B-1728B52AA6E4}">
                <adec:decorative xmlns:adec="http://schemas.microsoft.com/office/drawing/2017/decorative" val="1"/>
              </a:ext>
            </a:extLst>
          </p:cNvPr>
          <p:cNvSpPr/>
          <p:nvPr userDrawn="1"/>
        </p:nvSpPr>
        <p:spPr>
          <a:xfrm>
            <a:off x="9336089" y="-471753"/>
            <a:ext cx="2760692" cy="379656"/>
          </a:xfrm>
          <a:prstGeom prst="rect">
            <a:avLst/>
          </a:prstGeom>
          <a:solidFill>
            <a:srgbClr val="FFFF00"/>
          </a:solidFill>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rgbClr val="000000"/>
                </a:solidFill>
                <a:effectLst/>
                <a:uLnTx/>
                <a:uFillTx/>
                <a:ea typeface="+mn-ea"/>
                <a:cs typeface="+mn-cs"/>
              </a:rPr>
              <a:t>Customization options</a:t>
            </a:r>
          </a:p>
        </p:txBody>
      </p:sp>
    </p:spTree>
    <p:extLst>
      <p:ext uri="{BB962C8B-B14F-4D97-AF65-F5344CB8AC3E}">
        <p14:creationId xmlns:p14="http://schemas.microsoft.com/office/powerpoint/2010/main" val="20533743"/>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userDrawn="1">
  <p:cSld name="1_Top bar w/photo half green">
    <p:bg>
      <p:bgPr>
        <a:solidFill>
          <a:srgbClr val="244739"/>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24755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GB"/>
              <a:t>Click icon to add picture</a:t>
            </a:r>
            <a:endParaRPr lang="en-US"/>
          </a:p>
        </p:txBody>
      </p:sp>
    </p:spTree>
    <p:extLst>
      <p:ext uri="{BB962C8B-B14F-4D97-AF65-F5344CB8AC3E}">
        <p14:creationId xmlns:p14="http://schemas.microsoft.com/office/powerpoint/2010/main" val="471043589"/>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userDrawn="1">
  <p:cSld name="1_Top bar w/pattern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Subtitle 2">
            <a:extLst>
              <a:ext uri="{FF2B5EF4-FFF2-40B4-BE49-F238E27FC236}">
                <a16:creationId xmlns:a16="http://schemas.microsoft.com/office/drawing/2014/main" id="{099861F0-B42E-0FE2-6356-01951F6FF2B7}"/>
              </a:ext>
            </a:extLst>
          </p:cNvPr>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1">
                    <a:lumMod val="40000"/>
                    <a:lumOff val="6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7851296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tatement re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5981" y="3438303"/>
            <a:ext cx="9201150" cy="2676747"/>
          </a:xfrm>
          <a:prstGeom prst="rect">
            <a:avLst/>
          </a:prstGeom>
        </p:spPr>
        <p:txBody>
          <a:bodyPr wrap="square" lIns="0" tIns="0" rIns="0" bIns="0" anchor="t" anchorCtr="0">
            <a:noAutofit/>
          </a:bodyPr>
          <a:lstStyle>
            <a:lvl1pPr>
              <a:lnSpc>
                <a:spcPct val="90000"/>
              </a:lnSpc>
              <a:defRPr sz="5400">
                <a:solidFill>
                  <a:srgbClr val="FBEECE"/>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75981" y="29146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3847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preserve="1">
  <p:cSld name="Cover Cosmos">
    <p:bg>
      <p:bgPr>
        <a:solidFill>
          <a:schemeClr val="accent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366544EA-090D-4754-BF2B-7E73886E3793}"/>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3861824860"/>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preserve="1">
  <p:cSld name="Cover Raven">
    <p:bg>
      <p:bgPr>
        <a:solidFill>
          <a:srgbClr val="40586D"/>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EEE540F-F32F-ACFB-63DF-516E08093657}"/>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3987591995"/>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preserve="1">
  <p:cSld name="Cover Dell Blu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A222BE9-A049-CD29-C5E1-0C57482DBC7A}"/>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725974684"/>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p:cSld name="Agenda Cosmo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037B9-85E0-9D2D-D4DD-C2F353DC4313}"/>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chemeClr val="tx2"/>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2E16C5C2-17B1-0BAB-BE8C-305DB6C0A33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ext Placeholder 4">
            <a:extLst>
              <a:ext uri="{FF2B5EF4-FFF2-40B4-BE49-F238E27FC236}">
                <a16:creationId xmlns:a16="http://schemas.microsoft.com/office/drawing/2014/main" id="{3A4E0E02-D811-0864-32FB-31649EB50625}"/>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tx1"/>
              </a:buClr>
              <a:defRPr sz="2000">
                <a:solidFill>
                  <a:schemeClr val="tx1"/>
                </a:solidFill>
                <a:latin typeface="Arial" panose="020B0604020202020204" pitchFamily="34" charset="0"/>
                <a:cs typeface="Arial" panose="020B0604020202020204" pitchFamily="34" charset="0"/>
              </a:defRPr>
            </a:lvl1pPr>
            <a:lvl2pPr marL="741363" indent="-284163">
              <a:lnSpc>
                <a:spcPct val="100000"/>
              </a:lnSpc>
              <a:spcBef>
                <a:spcPts val="600"/>
              </a:spcBef>
              <a:buClr>
                <a:schemeClr val="tx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2pPr>
            <a:lvl3pPr marL="1142971" indent="-228594">
              <a:lnSpc>
                <a:spcPct val="100000"/>
              </a:lnSpc>
              <a:spcBef>
                <a:spcPts val="600"/>
              </a:spcBef>
              <a:buClr>
                <a:schemeClr val="tx1"/>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18066424"/>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p:cSld name="Divider Midnight/Dell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58684917-6517-4801-D799-032C14CD0F6D}"/>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937012034"/>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p:cSld name="Side bar Midnight/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081625009"/>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p:cSld name="Side bar w/photo Midnight/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1744661464"/>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p:cSld name="Top bar Midnight/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979836997"/>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p:cSld name="Bottom bar w/photo Midnight/Dell Blue">
    <p:bg>
      <p:bgPr>
        <a:solidFill>
          <a:schemeClr val="accent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51921725"/>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p:cSld name="Statement Midnight/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8726100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op bar w/photo half red">
    <p:bg>
      <p:bgPr>
        <a:solidFill>
          <a:srgbClr val="691D3F"/>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1137"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chemeClr val="accent3"/>
              </a:buClr>
              <a:buFont typeface="Arial" panose="020B0604020202020204" pitchFamily="34" charset="0"/>
              <a:buChar char="•"/>
              <a:defRPr sz="1600" b="0">
                <a:solidFill>
                  <a:schemeClr val="tx2"/>
                </a:solidFill>
              </a:defRPr>
            </a:lvl2pPr>
            <a:lvl3pPr marL="685783" indent="-228594">
              <a:lnSpc>
                <a:spcPct val="100000"/>
              </a:lnSpc>
              <a:spcBef>
                <a:spcPts val="600"/>
              </a:spcBef>
              <a:buClr>
                <a:schemeClr val="accent3"/>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accent3"/>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236296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p:cSld name="Divider Raven/Dell Blue">
    <p:bg>
      <p:bgPr>
        <a:solidFill>
          <a:srgbClr val="40586D"/>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9A956E6A-F5A7-AAD1-EB8C-081A85CB33D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2904405029"/>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p:cSld name="Side bar Raven/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674475318"/>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p:cSld name="Side bar w/photo Raven/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3535141752"/>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p:cSld name="Top bar Raven/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1584283469"/>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p:cSld name="Bottom bar w/photo Raven/Dell Blue">
    <p:bg>
      <p:bgPr>
        <a:solidFill>
          <a:srgbClr val="40586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985254262"/>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p:cSld name="Statement Raven/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692019017"/>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p:cSld name="Divider Teal/Forest">
    <p:bg>
      <p:bgPr>
        <a:solidFill>
          <a:schemeClr val="accent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649EFE44-2848-7F23-2E65-C2432B66EDA9}"/>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1297360535"/>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p:cSld name="Side bar Teal/Fores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5A3A8302-7725-CC2D-50F0-19C249DD97F1}"/>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432624345"/>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p:cSld name="Side bar w/photo Teal/Fores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3" name="Rectangle 2">
            <a:extLst>
              <a:ext uri="{FF2B5EF4-FFF2-40B4-BE49-F238E27FC236}">
                <a16:creationId xmlns:a16="http://schemas.microsoft.com/office/drawing/2014/main" id="{6717BC2F-04DA-81D3-C357-B1A1B22D609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298095180"/>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p:cSld name="Top bar Teal/Forest">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71682E-23C4-24FB-FA91-6363C0063C62}"/>
              </a:ext>
            </a:extLst>
          </p:cNvPr>
          <p:cNvSpPr/>
          <p:nvPr/>
        </p:nvSpPr>
        <p:spPr>
          <a:xfrm>
            <a:off x="0" y="0"/>
            <a:ext cx="12192000" cy="3429000"/>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5" name="Title 1">
            <a:extLst>
              <a:ext uri="{FF2B5EF4-FFF2-40B4-BE49-F238E27FC236}">
                <a16:creationId xmlns:a16="http://schemas.microsoft.com/office/drawing/2014/main" id="{E5B87288-D95C-3502-9D22-3B1836ACFDB4}"/>
              </a:ext>
            </a:extLst>
          </p:cNvPr>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Content Placeholder 11">
            <a:extLst>
              <a:ext uri="{FF2B5EF4-FFF2-40B4-BE49-F238E27FC236}">
                <a16:creationId xmlns:a16="http://schemas.microsoft.com/office/drawing/2014/main" id="{13ADEF55-295F-70CA-1CFE-66FAB5020A3A}"/>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7" name="Content Placeholder 11">
            <a:extLst>
              <a:ext uri="{FF2B5EF4-FFF2-40B4-BE49-F238E27FC236}">
                <a16:creationId xmlns:a16="http://schemas.microsoft.com/office/drawing/2014/main" id="{60F0AC9E-B6D9-3325-1E5A-4C3F85654187}"/>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8" name="Content Placeholder 11">
            <a:extLst>
              <a:ext uri="{FF2B5EF4-FFF2-40B4-BE49-F238E27FC236}">
                <a16:creationId xmlns:a16="http://schemas.microsoft.com/office/drawing/2014/main" id="{37357191-2ABA-F6D5-3676-E3FFE044C1C8}"/>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1" name="Rectangle 10">
            <a:extLst>
              <a:ext uri="{FF2B5EF4-FFF2-40B4-BE49-F238E27FC236}">
                <a16:creationId xmlns:a16="http://schemas.microsoft.com/office/drawing/2014/main" id="{80048AD6-BABB-92CA-C41C-2FC7E1E3E876}"/>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8258964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rgbClr val="DEDDFF"/>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B5EEE0E6-B40B-48FE-B61F-E4FEF901073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F57C5113-2576-4463-9E20-05EC188AF684}"/>
              </a:ext>
            </a:extLst>
          </p:cNvPr>
          <p:cNvSpPr>
            <a:spLocks noGrp="1"/>
          </p:cNvSpPr>
          <p:nvPr>
            <p:ph type="body" sz="quarter" idx="11"/>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138348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p:cSld name="Bottom bar w/photo Teal/Forest">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4E6FC7-4917-CF88-A22A-67F16297CCB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8" name="Rectangle 7">
            <a:extLst>
              <a:ext uri="{FF2B5EF4-FFF2-40B4-BE49-F238E27FC236}">
                <a16:creationId xmlns:a16="http://schemas.microsoft.com/office/drawing/2014/main" id="{3E5375E4-FD7C-1863-274E-160A7140FB92}"/>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9" name="Picture Placeholder 6">
            <a:extLst>
              <a:ext uri="{FF2B5EF4-FFF2-40B4-BE49-F238E27FC236}">
                <a16:creationId xmlns:a16="http://schemas.microsoft.com/office/drawing/2014/main" id="{82069647-EBF5-C050-174A-40E287CA4B11}"/>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10" name="Rectangle 9">
            <a:extLst>
              <a:ext uri="{FF2B5EF4-FFF2-40B4-BE49-F238E27FC236}">
                <a16:creationId xmlns:a16="http://schemas.microsoft.com/office/drawing/2014/main" id="{F5DADDB5-902B-1244-A68C-82D604A7638A}"/>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1" name="Title 1">
            <a:extLst>
              <a:ext uri="{FF2B5EF4-FFF2-40B4-BE49-F238E27FC236}">
                <a16:creationId xmlns:a16="http://schemas.microsoft.com/office/drawing/2014/main" id="{C67DB779-DAEF-67BD-EFA7-1128DE074FC4}"/>
              </a:ext>
            </a:extLst>
          </p:cNvPr>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4" name="Content Placeholder 9">
            <a:extLst>
              <a:ext uri="{FF2B5EF4-FFF2-40B4-BE49-F238E27FC236}">
                <a16:creationId xmlns:a16="http://schemas.microsoft.com/office/drawing/2014/main" id="{FAF49F2C-132F-D956-0103-F99A393A671C}"/>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5" name="Subtitle 2">
            <a:extLst>
              <a:ext uri="{FF2B5EF4-FFF2-40B4-BE49-F238E27FC236}">
                <a16:creationId xmlns:a16="http://schemas.microsoft.com/office/drawing/2014/main" id="{82092A01-B82C-CF43-ABF2-C369482E7560}"/>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201975646"/>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p:cSld name="Statement Cosmos/Fores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860116562"/>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p:cSld name="Divider Dusk/Plum">
    <p:bg>
      <p:bgPr>
        <a:solidFill>
          <a:schemeClr val="accent6"/>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FB6DC9E-6879-DB58-7ED2-F90BA9672DE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4242760767"/>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p:cSld name="Side bar Dusk/Plum">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271195899"/>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p:cSld name="Side bar w/photo Dusk/Plum">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1337593393"/>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p:cSld name="Top bar Dusk/Plum">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450503857"/>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p:cSld name="Bottom bar w/photo Dusk/Plum">
    <p:bg>
      <p:bgPr>
        <a:solidFill>
          <a:schemeClr val="accent6"/>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524774857"/>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p:cSld name="Statement Dusk/Plum">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87532584"/>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3827510687"/>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p:cSld name="Title &amp; sub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2144437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purp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a:glow rad="127000">
              <a:srgbClr val="612CB0"/>
            </a:glow>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4"/>
          </a:xfrm>
          <a:prstGeom prst="rect">
            <a:avLst/>
          </a:prstGeom>
        </p:spPr>
        <p:txBody>
          <a:bodyPr wrap="square" lIns="0" tIns="0" rIns="0" bIns="0" anchor="b" anchorCtr="0">
            <a:spAutoFit/>
          </a:bodyPr>
          <a:lstStyle>
            <a:lvl1pPr>
              <a:defRPr lang="en-US" sz="5400" dirty="0">
                <a:solidFill>
                  <a:srgbClr val="DEDDFF"/>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B5EEE0E6-B40B-48FE-B61F-E4FEF9010735}"/>
              </a:ext>
              <a:ext uri="{C183D7F6-B498-43B3-948B-1728B52AA6E4}">
                <adec:decorative xmlns:adec="http://schemas.microsoft.com/office/drawing/2017/decorative" val="1"/>
              </a:ext>
            </a:extLst>
          </p:cNvPr>
          <p:cNvSpPr>
            <a:spLocks noChangeAspect="1"/>
          </p:cNvSpPr>
          <p:nvPr userDrawn="1"/>
        </p:nvSpPr>
        <p:spPr>
          <a:xfrm>
            <a:off x="381000" y="400050"/>
            <a:ext cx="404949"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F57C5113-2576-4463-9E20-05EC188AF684}"/>
              </a:ext>
            </a:extLst>
          </p:cNvPr>
          <p:cNvSpPr>
            <a:spLocks noGrp="1"/>
          </p:cNvSpPr>
          <p:nvPr>
            <p:ph type="body" sz="quarter" idx="11"/>
          </p:nvPr>
        </p:nvSpPr>
        <p:spPr>
          <a:xfrm>
            <a:off x="1066800" y="349478"/>
            <a:ext cx="4972050" cy="215444"/>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924556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Content Placeholder 2">
            <a:extLst>
              <a:ext uri="{FF2B5EF4-FFF2-40B4-BE49-F238E27FC236}">
                <a16:creationId xmlns:a16="http://schemas.microsoft.com/office/drawing/2014/main" id="{4FF1C11A-D2F8-6FB5-BF86-6BAE985D7E19}"/>
              </a:ext>
            </a:extLst>
          </p:cNvPr>
          <p:cNvSpPr>
            <a:spLocks noGrp="1"/>
          </p:cNvSpPr>
          <p:nvPr>
            <p:ph idx="10"/>
          </p:nvPr>
        </p:nvSpPr>
        <p:spPr>
          <a:xfrm>
            <a:off x="381000" y="1600200"/>
            <a:ext cx="114300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427218182"/>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986FDEC5-669E-1290-C6B1-AAD6D591AF3F}"/>
              </a:ext>
            </a:extLst>
          </p:cNvPr>
          <p:cNvSpPr>
            <a:spLocks noGrp="1"/>
          </p:cNvSpPr>
          <p:nvPr>
            <p:ph idx="12"/>
          </p:nvPr>
        </p:nvSpPr>
        <p:spPr>
          <a:xfrm>
            <a:off x="6324600"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E111536A-C42E-9259-AF7B-CE2F6E83D4B9}"/>
              </a:ext>
            </a:extLst>
          </p:cNvPr>
          <p:cNvSpPr>
            <a:spLocks noGrp="1"/>
          </p:cNvSpPr>
          <p:nvPr>
            <p:ph idx="13"/>
          </p:nvPr>
        </p:nvSpPr>
        <p:spPr>
          <a:xfrm>
            <a:off x="381657"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39691E28-6DB6-B317-230D-EA9AF48AD0A8}"/>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698885221"/>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p:cSld name="2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Content Placeholder 3">
            <a:extLst>
              <a:ext uri="{FF2B5EF4-FFF2-40B4-BE49-F238E27FC236}">
                <a16:creationId xmlns:a16="http://schemas.microsoft.com/office/drawing/2014/main" id="{BA85B91E-30A3-F97B-BA43-57B6B049DE03}"/>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FDAAF5BB-4B68-17DF-1B25-B24D35D40018}"/>
              </a:ext>
            </a:extLst>
          </p:cNvPr>
          <p:cNvSpPr>
            <a:spLocks noGrp="1"/>
          </p:cNvSpPr>
          <p:nvPr>
            <p:ph sz="quarter" idx="15"/>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ubtitle 2">
            <a:extLst>
              <a:ext uri="{FF2B5EF4-FFF2-40B4-BE49-F238E27FC236}">
                <a16:creationId xmlns:a16="http://schemas.microsoft.com/office/drawing/2014/main" id="{94AA7879-C82E-8948-AD02-9A32AC0A753A}"/>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777163192"/>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p:cSld name="3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9">
            <a:extLst>
              <a:ext uri="{FF2B5EF4-FFF2-40B4-BE49-F238E27FC236}">
                <a16:creationId xmlns:a16="http://schemas.microsoft.com/office/drawing/2014/main" id="{776682E0-CE1F-AA61-18BC-3F9A7D3B7ACF}"/>
              </a:ext>
            </a:extLst>
          </p:cNvPr>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5" name="Content Placeholder 9">
            <a:extLst>
              <a:ext uri="{FF2B5EF4-FFF2-40B4-BE49-F238E27FC236}">
                <a16:creationId xmlns:a16="http://schemas.microsoft.com/office/drawing/2014/main" id="{31FA84DA-CD6B-2917-FB96-970809AEE5E2}"/>
              </a:ext>
            </a:extLst>
          </p:cNvPr>
          <p:cNvSpPr>
            <a:spLocks noGrp="1"/>
          </p:cNvSpPr>
          <p:nvPr>
            <p:ph sz="quarter" idx="16"/>
          </p:nvPr>
        </p:nvSpPr>
        <p:spPr>
          <a:xfrm>
            <a:off x="4332394"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7" name="Content Placeholder 9">
            <a:extLst>
              <a:ext uri="{FF2B5EF4-FFF2-40B4-BE49-F238E27FC236}">
                <a16:creationId xmlns:a16="http://schemas.microsoft.com/office/drawing/2014/main" id="{801A5972-D45A-AFDC-7AF1-E84E7AF7D0FC}"/>
              </a:ext>
            </a:extLst>
          </p:cNvPr>
          <p:cNvSpPr>
            <a:spLocks noGrp="1"/>
          </p:cNvSpPr>
          <p:nvPr>
            <p:ph sz="quarter" idx="17"/>
          </p:nvPr>
        </p:nvSpPr>
        <p:spPr>
          <a:xfrm>
            <a:off x="8283788"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8" name="Subtitle 2">
            <a:extLst>
              <a:ext uri="{FF2B5EF4-FFF2-40B4-BE49-F238E27FC236}">
                <a16:creationId xmlns:a16="http://schemas.microsoft.com/office/drawing/2014/main" id="{887A7032-639A-5411-6118-BBA4991224D3}"/>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991766615"/>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FB5CBE-8FB3-AD47-E13E-A0AD6C26816B}"/>
              </a:ext>
            </a:extLst>
          </p:cNvPr>
          <p:cNvSpPr>
            <a:spLocks noGrp="1"/>
          </p:cNvSpPr>
          <p:nvPr>
            <p:ph type="title"/>
          </p:nvPr>
        </p:nvSpPr>
        <p:spPr>
          <a:xfrm>
            <a:off x="381001" y="-503261"/>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2857236587"/>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p:cSld name="End logo slide Cosmos">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4" name="Graphic 3">
            <a:extLst>
              <a:ext uri="{FF2B5EF4-FFF2-40B4-BE49-F238E27FC236}">
                <a16:creationId xmlns:a16="http://schemas.microsoft.com/office/drawing/2014/main" id="{1B6F1130-2447-2F8F-D6CA-4D4B8D097E95}"/>
              </a:ext>
            </a:extLst>
          </p:cNvPr>
          <p:cNvPicPr/>
          <p:nvPr/>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9733253-4A33-BEC0-24F2-891BAD9AAC06}"/>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692486840"/>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p:cSld name="End logo slide Raven">
    <p:bg>
      <p:bgPr>
        <a:solidFill>
          <a:srgbClr val="40586D"/>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B63F84D-D504-A280-C4DF-3A404C91A3C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568445492"/>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p:cSld name="End logo slide Dell Blu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1B2209E-1FAF-A750-E461-F5A96B13857F}"/>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862515BD-28D6-59CF-B1CD-2360F096ECBE}"/>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211495999"/>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preserve="1" userDrawn="1">
  <p:cSld name="Cover Cosmos">
    <p:bg>
      <p:bgPr>
        <a:solidFill>
          <a:schemeClr val="accent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366544EA-090D-4754-BF2B-7E73886E3793}"/>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userDrawn="1"/>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457708198"/>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preserve="1" userDrawn="1">
  <p:cSld name="Cover Raven">
    <p:bg>
      <p:bgPr>
        <a:solidFill>
          <a:srgbClr val="40586D"/>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EEE540F-F32F-ACFB-63DF-516E08093657}"/>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userDrawn="1"/>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3546294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ide ba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4878" y="800100"/>
            <a:ext cx="2282122" cy="1329595"/>
          </a:xfrm>
          <a:prstGeom prst="rect">
            <a:avLst/>
          </a:prstGeom>
        </p:spPr>
        <p:txBody>
          <a:bodyPr wrap="square" lIns="0" tIns="0" rIns="0" bIns="0">
            <a:spAutoFit/>
          </a:bodyPr>
          <a:lstStyle>
            <a:lvl1pPr>
              <a:defRPr sz="3200">
                <a:solidFill>
                  <a:srgbClr val="DEDDFF"/>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439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userDrawn="1"/>
        </p:nvSpPr>
        <p:spPr>
          <a:xfrm>
            <a:off x="391723" y="400050"/>
            <a:ext cx="457200" cy="114300"/>
          </a:xfrm>
          <a:prstGeom prst="rect">
            <a:avLst/>
          </a:prstGeom>
          <a:solidFill>
            <a:srgbClr val="AA96F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5562" y="2514600"/>
            <a:ext cx="2281606" cy="3714750"/>
          </a:xfrm>
          <a:prstGeom prst="rect">
            <a:avLst/>
          </a:prstGeom>
        </p:spPr>
        <p:txBody>
          <a:bodyPr wrap="square" lIns="0" tIns="0" rIns="0" bIns="0">
            <a:noAutofit/>
          </a:bodyPr>
          <a:lstStyle>
            <a:lvl1pPr marL="0" indent="0" algn="l">
              <a:lnSpc>
                <a:spcPct val="100000"/>
              </a:lnSpc>
              <a:spcBef>
                <a:spcPts val="1200"/>
              </a:spcBef>
              <a:buNone/>
              <a:defRPr sz="1600">
                <a:solidFill>
                  <a:srgbClr val="BEAF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678551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preserve="1" userDrawn="1">
  <p:cSld name="Cover Dell Blu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A222BE9-A049-CD29-C5E1-0C57482DBC7A}"/>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userDrawn="1"/>
        </p:nvSpPr>
        <p:spPr>
          <a:xfrm>
            <a:off x="401170" y="3099155"/>
            <a:ext cx="548640" cy="134471"/>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899608118"/>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Agenda Cosmo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037B9-85E0-9D2D-D4DD-C2F353DC4313}"/>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chemeClr val="tx2"/>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2E16C5C2-17B1-0BAB-BE8C-305DB6C0A33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ext Placeholder 4">
            <a:extLst>
              <a:ext uri="{FF2B5EF4-FFF2-40B4-BE49-F238E27FC236}">
                <a16:creationId xmlns:a16="http://schemas.microsoft.com/office/drawing/2014/main" id="{3A4E0E02-D811-0864-32FB-31649EB50625}"/>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tx1"/>
              </a:buClr>
              <a:defRPr sz="2000">
                <a:solidFill>
                  <a:schemeClr val="tx1"/>
                </a:solidFill>
                <a:latin typeface="Arial" panose="020B0604020202020204" pitchFamily="34" charset="0"/>
                <a:cs typeface="Arial" panose="020B0604020202020204" pitchFamily="34" charset="0"/>
              </a:defRPr>
            </a:lvl1pPr>
            <a:lvl2pPr marL="741363" indent="-284163">
              <a:lnSpc>
                <a:spcPct val="100000"/>
              </a:lnSpc>
              <a:spcBef>
                <a:spcPts val="600"/>
              </a:spcBef>
              <a:buClr>
                <a:schemeClr val="tx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2pPr>
            <a:lvl3pPr marL="1142971" indent="-228594">
              <a:lnSpc>
                <a:spcPct val="100000"/>
              </a:lnSpc>
              <a:spcBef>
                <a:spcPts val="600"/>
              </a:spcBef>
              <a:buClr>
                <a:schemeClr val="tx1"/>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57189626"/>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Divider Midnight/Dell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58684917-6517-4801-D799-032C14CD0F6D}"/>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userDrawn="1"/>
        </p:nvSpPr>
        <p:spPr>
          <a:xfrm>
            <a:off x="10153650" y="6286500"/>
            <a:ext cx="1885950" cy="571499"/>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1359743830"/>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userDrawn="1">
  <p:cSld name="Cover DAP">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0F1B56-1DCA-1EE1-72AB-8E01554E6682}"/>
              </a:ext>
              <a:ext uri="{C183D7F6-B498-43B3-948B-1728B52AA6E4}">
                <adec:decorative xmlns:adec="http://schemas.microsoft.com/office/drawing/2017/decorative" val="1"/>
              </a:ext>
            </a:extLst>
          </p:cNvPr>
          <p:cNvSpPr/>
          <p:nvPr userDrawn="1"/>
        </p:nvSpPr>
        <p:spPr>
          <a:xfrm>
            <a:off x="-4470" y="0"/>
            <a:ext cx="12188952" cy="68580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20" name="Graphic 19">
            <a:extLst>
              <a:ext uri="{FF2B5EF4-FFF2-40B4-BE49-F238E27FC236}">
                <a16:creationId xmlns:a16="http://schemas.microsoft.com/office/drawing/2014/main" id="{FECEFEE6-BFCC-6789-04C2-FA8CD69B620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93614" y="1378342"/>
            <a:ext cx="5755386" cy="5768928"/>
          </a:xfrm>
          <a:prstGeom prst="rect">
            <a:avLst/>
          </a:prstGeom>
        </p:spPr>
      </p:pic>
      <p:pic>
        <p:nvPicPr>
          <p:cNvPr id="28" name="Graphic 27">
            <a:extLst>
              <a:ext uri="{FF2B5EF4-FFF2-40B4-BE49-F238E27FC236}">
                <a16:creationId xmlns:a16="http://schemas.microsoft.com/office/drawing/2014/main" id="{B21CB1F7-DE4B-D9DD-F8FB-E10183863E2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908501" y="0"/>
            <a:ext cx="8525612" cy="8525612"/>
          </a:xfrm>
          <a:prstGeom prst="rect">
            <a:avLst/>
          </a:prstGeom>
        </p:spPr>
      </p:pic>
      <p:pic>
        <p:nvPicPr>
          <p:cNvPr id="26" name="Graphic 25">
            <a:extLst>
              <a:ext uri="{FF2B5EF4-FFF2-40B4-BE49-F238E27FC236}">
                <a16:creationId xmlns:a16="http://schemas.microsoft.com/office/drawing/2014/main" id="{A19A01FB-BCDB-01D0-09CF-5EF28188FF8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589014" y="2680513"/>
            <a:ext cx="3164586" cy="3164586"/>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userDrawn="1">
            <p:ph type="subTitle" idx="1" hasCustomPrompt="1"/>
          </p:nvPr>
        </p:nvSpPr>
        <p:spPr>
          <a:xfrm>
            <a:off x="381001" y="3308456"/>
            <a:ext cx="4352708" cy="723900"/>
          </a:xfrm>
          <a:prstGeom prst="rect">
            <a:avLst/>
          </a:prstGeom>
        </p:spPr>
        <p:txBody>
          <a:bodyPr lIns="0" tIns="0" rIns="0" bIns="0"/>
          <a:lstStyle>
            <a:lvl1pPr marL="0" indent="0" algn="l">
              <a:lnSpc>
                <a:spcPct val="100000"/>
              </a:lnSpc>
              <a:spcBef>
                <a:spcPts val="0"/>
              </a:spcBef>
              <a:buNone/>
              <a:defRPr sz="1800" b="0" i="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First Last</a:t>
            </a:r>
          </a:p>
          <a:p>
            <a:r>
              <a:rPr lang="en-US"/>
              <a:t>Title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userDrawn="1"/>
        </p:nvSpPr>
        <p:spPr>
          <a:xfrm>
            <a:off x="381000" y="2905252"/>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userDrawn="1">
            <p:ph type="title"/>
          </p:nvPr>
        </p:nvSpPr>
        <p:spPr>
          <a:xfrm>
            <a:off x="381000" y="1382351"/>
            <a:ext cx="4351711" cy="1329595"/>
          </a:xfrm>
          <a:prstGeom prst="rect">
            <a:avLst/>
          </a:prstGeom>
        </p:spPr>
        <p:txBody>
          <a:bodyPr wrap="square" lIns="0" tIns="0" rIns="0" bIns="0" anchor="b" anchorCtr="0">
            <a:spAutoFit/>
          </a:bodyPr>
          <a:lstStyle>
            <a:lvl1pPr>
              <a:defRPr lang="en-US" sz="4800" dirty="0">
                <a:solidFill>
                  <a:schemeClr val="tx2"/>
                </a:solidFill>
                <a:latin typeface="Arial Nova Light" panose="020B0304020202020204" pitchFamily="34" charset="0"/>
              </a:defRPr>
            </a:lvl1pPr>
          </a:lstStyle>
          <a:p>
            <a:pPr marL="0" lvl="0"/>
            <a:r>
              <a:rPr lang="en-US"/>
              <a:t>Click to edit Master title style</a:t>
            </a:r>
          </a:p>
        </p:txBody>
      </p:sp>
      <p:sp>
        <p:nvSpPr>
          <p:cNvPr id="3" name="Rectangle 2">
            <a:extLst>
              <a:ext uri="{FF2B5EF4-FFF2-40B4-BE49-F238E27FC236}">
                <a16:creationId xmlns:a16="http://schemas.microsoft.com/office/drawing/2014/main" id="{E4E4E1C7-BEEF-F86B-B6A4-D4C502900CFE}"/>
              </a:ext>
              <a:ext uri="{C183D7F6-B498-43B3-948B-1728B52AA6E4}">
                <adec:decorative xmlns:adec="http://schemas.microsoft.com/office/drawing/2017/decorative" val="1"/>
              </a:ext>
            </a:extLst>
          </p:cNvPr>
          <p:cNvSpPr/>
          <p:nvPr userDrawn="1"/>
        </p:nvSpPr>
        <p:spPr>
          <a:xfrm>
            <a:off x="1524" y="5641848"/>
            <a:ext cx="12188952" cy="1216152"/>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4" name="Rectangle 3">
            <a:extLst>
              <a:ext uri="{FF2B5EF4-FFF2-40B4-BE49-F238E27FC236}">
                <a16:creationId xmlns:a16="http://schemas.microsoft.com/office/drawing/2014/main" id="{BB64B15B-9ADE-4891-9B38-13300878F8CF}"/>
              </a:ext>
              <a:ext uri="{C183D7F6-B498-43B3-948B-1728B52AA6E4}">
                <adec:decorative xmlns:adec="http://schemas.microsoft.com/office/drawing/2017/decorative" val="1"/>
              </a:ext>
            </a:extLst>
          </p:cNvPr>
          <p:cNvSpPr/>
          <p:nvPr userDrawn="1"/>
        </p:nvSpPr>
        <p:spPr>
          <a:xfrm>
            <a:off x="1524" y="5208959"/>
            <a:ext cx="12188952" cy="432889"/>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Rectangle 4">
            <a:extLst>
              <a:ext uri="{FF2B5EF4-FFF2-40B4-BE49-F238E27FC236}">
                <a16:creationId xmlns:a16="http://schemas.microsoft.com/office/drawing/2014/main" id="{A37704AB-F094-06FF-4B7A-9A45347B1EF3}"/>
              </a:ext>
              <a:ext uri="{C183D7F6-B498-43B3-948B-1728B52AA6E4}">
                <adec:decorative xmlns:adec="http://schemas.microsoft.com/office/drawing/2017/decorative" val="1"/>
              </a:ext>
            </a:extLst>
          </p:cNvPr>
          <p:cNvSpPr/>
          <p:nvPr userDrawn="1"/>
        </p:nvSpPr>
        <p:spPr>
          <a:xfrm>
            <a:off x="1524" y="4935559"/>
            <a:ext cx="12188952" cy="273401"/>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12" name="Picture 11">
            <a:extLst>
              <a:ext uri="{FF2B5EF4-FFF2-40B4-BE49-F238E27FC236}">
                <a16:creationId xmlns:a16="http://schemas.microsoft.com/office/drawing/2014/main" id="{C3C08E67-95F0-C45D-DAF6-BED3C2BD40C6}"/>
              </a:ext>
            </a:extLst>
          </p:cNvPr>
          <p:cNvPicPr>
            <a:picLocks noChangeAspect="1"/>
          </p:cNvPicPr>
          <p:nvPr userDrawn="1"/>
        </p:nvPicPr>
        <p:blipFill>
          <a:blip r:embed="rId5"/>
          <a:stretch>
            <a:fillRect/>
          </a:stretch>
        </p:blipFill>
        <p:spPr>
          <a:xfrm>
            <a:off x="401171" y="6177126"/>
            <a:ext cx="2743200" cy="351692"/>
          </a:xfrm>
          <a:prstGeom prst="rect">
            <a:avLst/>
          </a:prstGeom>
        </p:spPr>
      </p:pic>
      <p:grpSp>
        <p:nvGrpSpPr>
          <p:cNvPr id="168" name="Group 167">
            <a:extLst>
              <a:ext uri="{FF2B5EF4-FFF2-40B4-BE49-F238E27FC236}">
                <a16:creationId xmlns:a16="http://schemas.microsoft.com/office/drawing/2014/main" id="{18E0DDAF-43B4-DF2B-872A-3CBE7934DF18}"/>
              </a:ext>
              <a:ext uri="{C183D7F6-B498-43B3-948B-1728B52AA6E4}">
                <adec:decorative xmlns:adec="http://schemas.microsoft.com/office/drawing/2017/decorative" val="1"/>
              </a:ext>
            </a:extLst>
          </p:cNvPr>
          <p:cNvGrpSpPr/>
          <p:nvPr userDrawn="1"/>
        </p:nvGrpSpPr>
        <p:grpSpPr>
          <a:xfrm>
            <a:off x="8763000" y="3578843"/>
            <a:ext cx="2776701" cy="1371600"/>
            <a:chOff x="8763000" y="3578843"/>
            <a:chExt cx="2776701" cy="1371600"/>
          </a:xfrm>
        </p:grpSpPr>
        <p:sp>
          <p:nvSpPr>
            <p:cNvPr id="121" name="Freeform 120">
              <a:extLst>
                <a:ext uri="{FF2B5EF4-FFF2-40B4-BE49-F238E27FC236}">
                  <a16:creationId xmlns:a16="http://schemas.microsoft.com/office/drawing/2014/main" id="{EF3DBAF5-9250-3DBC-1B0E-2FB5BCC61DF4}"/>
                </a:ext>
              </a:extLst>
            </p:cNvPr>
            <p:cNvSpPr/>
            <p:nvPr userDrawn="1"/>
          </p:nvSpPr>
          <p:spPr>
            <a:xfrm flipV="1">
              <a:off x="9898504" y="4532149"/>
              <a:ext cx="418915" cy="418294"/>
            </a:xfrm>
            <a:custGeom>
              <a:avLst/>
              <a:gdLst>
                <a:gd name="connsiteX0" fmla="*/ 329226 w 664716"/>
                <a:gd name="connsiteY0" fmla="*/ 663249 h 663731"/>
                <a:gd name="connsiteX1" fmla="*/ 19 w 664716"/>
                <a:gd name="connsiteY1" fmla="*/ 328498 h 663731"/>
                <a:gd name="connsiteX2" fmla="*/ 335510 w 664716"/>
                <a:gd name="connsiteY2" fmla="*/ 19 h 663731"/>
                <a:gd name="connsiteX3" fmla="*/ 664716 w 664716"/>
                <a:gd name="connsiteY3" fmla="*/ 331875 h 663731"/>
                <a:gd name="connsiteX4" fmla="*/ 332126 w 664716"/>
                <a:gd name="connsiteY4" fmla="*/ 663731 h 663731"/>
                <a:gd name="connsiteX5" fmla="*/ 329226 w 664716"/>
                <a:gd name="connsiteY5" fmla="*/ 663731 h 663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716" h="663731">
                  <a:moveTo>
                    <a:pt x="329226" y="663249"/>
                  </a:moveTo>
                  <a:cubicBezTo>
                    <a:pt x="145527" y="661319"/>
                    <a:pt x="-1915" y="511791"/>
                    <a:pt x="19" y="328498"/>
                  </a:cubicBezTo>
                  <a:cubicBezTo>
                    <a:pt x="1953" y="145206"/>
                    <a:pt x="151812" y="-1911"/>
                    <a:pt x="335510" y="19"/>
                  </a:cubicBezTo>
                  <a:cubicBezTo>
                    <a:pt x="517758" y="1948"/>
                    <a:pt x="664716" y="149547"/>
                    <a:pt x="664716" y="331875"/>
                  </a:cubicBezTo>
                  <a:cubicBezTo>
                    <a:pt x="664716" y="515168"/>
                    <a:pt x="515824" y="663731"/>
                    <a:pt x="332126" y="663731"/>
                  </a:cubicBezTo>
                  <a:cubicBezTo>
                    <a:pt x="331159" y="663731"/>
                    <a:pt x="330192" y="663731"/>
                    <a:pt x="329226" y="663731"/>
                  </a:cubicBezTo>
                  <a:close/>
                </a:path>
              </a:pathLst>
            </a:custGeom>
            <a:solidFill>
              <a:schemeClr val="accent1"/>
            </a:solidFill>
            <a:ln w="6350" cap="flat">
              <a:solidFill>
                <a:schemeClr val="tx2"/>
              </a:solidFill>
              <a:prstDash val="sysDash"/>
              <a:miter/>
            </a:ln>
          </p:spPr>
          <p:txBody>
            <a:bodyPr rtlCol="0" anchor="ctr"/>
            <a:lstStyle/>
            <a:p>
              <a:endParaRPr lang="en-US"/>
            </a:p>
          </p:txBody>
        </p:sp>
        <p:sp>
          <p:nvSpPr>
            <p:cNvPr id="122" name="Freeform 121">
              <a:extLst>
                <a:ext uri="{FF2B5EF4-FFF2-40B4-BE49-F238E27FC236}">
                  <a16:creationId xmlns:a16="http://schemas.microsoft.com/office/drawing/2014/main" id="{A953C9AF-C8F7-A902-B9A8-5E9EEF98AA1D}"/>
                </a:ext>
              </a:extLst>
            </p:cNvPr>
            <p:cNvSpPr/>
            <p:nvPr userDrawn="1"/>
          </p:nvSpPr>
          <p:spPr>
            <a:xfrm flipV="1">
              <a:off x="10374389" y="4307201"/>
              <a:ext cx="201682" cy="201845"/>
            </a:xfrm>
            <a:custGeom>
              <a:avLst/>
              <a:gdLst>
                <a:gd name="connsiteX0" fmla="*/ 320022 w 320021"/>
                <a:gd name="connsiteY0" fmla="*/ 0 h 320279"/>
                <a:gd name="connsiteX1" fmla="*/ 0 w 320021"/>
                <a:gd name="connsiteY1" fmla="*/ 320280 h 320279"/>
              </a:gdLst>
              <a:ahLst/>
              <a:cxnLst>
                <a:cxn ang="0">
                  <a:pos x="connsiteX0" y="connsiteY0"/>
                </a:cxn>
                <a:cxn ang="0">
                  <a:pos x="connsiteX1" y="connsiteY1"/>
                </a:cxn>
              </a:cxnLst>
              <a:rect l="l" t="t" r="r" b="b"/>
              <a:pathLst>
                <a:path w="320021" h="320279">
                  <a:moveTo>
                    <a:pt x="320022" y="0"/>
                  </a:moveTo>
                  <a:lnTo>
                    <a:pt x="0" y="320280"/>
                  </a:lnTo>
                </a:path>
              </a:pathLst>
            </a:custGeom>
            <a:ln w="6350" cap="rnd">
              <a:solidFill>
                <a:schemeClr val="tx2"/>
              </a:solidFill>
              <a:prstDash val="sysDash"/>
              <a:miter/>
            </a:ln>
          </p:spPr>
          <p:txBody>
            <a:bodyPr rtlCol="0" anchor="ctr"/>
            <a:lstStyle/>
            <a:p>
              <a:endParaRPr lang="en-US"/>
            </a:p>
          </p:txBody>
        </p:sp>
        <p:sp>
          <p:nvSpPr>
            <p:cNvPr id="123" name="Freeform 122">
              <a:extLst>
                <a:ext uri="{FF2B5EF4-FFF2-40B4-BE49-F238E27FC236}">
                  <a16:creationId xmlns:a16="http://schemas.microsoft.com/office/drawing/2014/main" id="{754399FA-B052-F664-21C2-0AD5BCE1E1FF}"/>
                </a:ext>
              </a:extLst>
            </p:cNvPr>
            <p:cNvSpPr/>
            <p:nvPr userDrawn="1"/>
          </p:nvSpPr>
          <p:spPr>
            <a:xfrm flipV="1">
              <a:off x="10515433" y="4446730"/>
              <a:ext cx="418915" cy="418293"/>
            </a:xfrm>
            <a:custGeom>
              <a:avLst/>
              <a:gdLst>
                <a:gd name="connsiteX0" fmla="*/ 329226 w 664716"/>
                <a:gd name="connsiteY0" fmla="*/ 663249 h 663730"/>
                <a:gd name="connsiteX1" fmla="*/ 19 w 664716"/>
                <a:gd name="connsiteY1" fmla="*/ 328498 h 663730"/>
                <a:gd name="connsiteX2" fmla="*/ 335510 w 664716"/>
                <a:gd name="connsiteY2" fmla="*/ 19 h 663730"/>
                <a:gd name="connsiteX3" fmla="*/ 664716 w 664716"/>
                <a:gd name="connsiteY3" fmla="*/ 331875 h 663730"/>
                <a:gd name="connsiteX4" fmla="*/ 332126 w 664716"/>
                <a:gd name="connsiteY4" fmla="*/ 663731 h 663730"/>
                <a:gd name="connsiteX5" fmla="*/ 329226 w 664716"/>
                <a:gd name="connsiteY5" fmla="*/ 663731 h 66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716" h="663730">
                  <a:moveTo>
                    <a:pt x="329226" y="663249"/>
                  </a:moveTo>
                  <a:cubicBezTo>
                    <a:pt x="145527" y="661319"/>
                    <a:pt x="-1915" y="511791"/>
                    <a:pt x="19" y="328498"/>
                  </a:cubicBezTo>
                  <a:cubicBezTo>
                    <a:pt x="1953" y="145206"/>
                    <a:pt x="151812" y="-1911"/>
                    <a:pt x="335510" y="19"/>
                  </a:cubicBezTo>
                  <a:cubicBezTo>
                    <a:pt x="517758" y="1948"/>
                    <a:pt x="664716" y="149547"/>
                    <a:pt x="664716" y="331875"/>
                  </a:cubicBezTo>
                  <a:cubicBezTo>
                    <a:pt x="664716" y="515167"/>
                    <a:pt x="515824" y="663731"/>
                    <a:pt x="332126" y="663731"/>
                  </a:cubicBezTo>
                  <a:cubicBezTo>
                    <a:pt x="331159" y="663731"/>
                    <a:pt x="330192" y="663731"/>
                    <a:pt x="329226" y="663731"/>
                  </a:cubicBezTo>
                  <a:close/>
                </a:path>
              </a:pathLst>
            </a:custGeom>
            <a:solidFill>
              <a:schemeClr val="accent1"/>
            </a:solidFill>
            <a:ln w="6350" cap="flat">
              <a:solidFill>
                <a:schemeClr val="tx2"/>
              </a:solidFill>
              <a:prstDash val="sysDash"/>
              <a:miter/>
            </a:ln>
          </p:spPr>
          <p:txBody>
            <a:bodyPr rtlCol="0" anchor="ctr"/>
            <a:lstStyle/>
            <a:p>
              <a:endParaRPr lang="en-US"/>
            </a:p>
          </p:txBody>
        </p:sp>
        <p:sp>
          <p:nvSpPr>
            <p:cNvPr id="124" name="Freeform 123">
              <a:extLst>
                <a:ext uri="{FF2B5EF4-FFF2-40B4-BE49-F238E27FC236}">
                  <a16:creationId xmlns:a16="http://schemas.microsoft.com/office/drawing/2014/main" id="{AF48F3F7-2CAE-BCCD-97AE-175B752E0980}"/>
                </a:ext>
              </a:extLst>
            </p:cNvPr>
            <p:cNvSpPr/>
            <p:nvPr userDrawn="1"/>
          </p:nvSpPr>
          <p:spPr>
            <a:xfrm flipV="1">
              <a:off x="10374389" y="3935125"/>
              <a:ext cx="201682" cy="201541"/>
            </a:xfrm>
            <a:custGeom>
              <a:avLst/>
              <a:gdLst>
                <a:gd name="connsiteX0" fmla="*/ 320022 w 320021"/>
                <a:gd name="connsiteY0" fmla="*/ 319797 h 319797"/>
                <a:gd name="connsiteX1" fmla="*/ 0 w 320021"/>
                <a:gd name="connsiteY1" fmla="*/ 0 h 319797"/>
              </a:gdLst>
              <a:ahLst/>
              <a:cxnLst>
                <a:cxn ang="0">
                  <a:pos x="connsiteX0" y="connsiteY0"/>
                </a:cxn>
                <a:cxn ang="0">
                  <a:pos x="connsiteX1" y="connsiteY1"/>
                </a:cxn>
              </a:cxnLst>
              <a:rect l="l" t="t" r="r" b="b"/>
              <a:pathLst>
                <a:path w="320021" h="319797">
                  <a:moveTo>
                    <a:pt x="320022" y="319797"/>
                  </a:moveTo>
                  <a:lnTo>
                    <a:pt x="0" y="0"/>
                  </a:lnTo>
                </a:path>
              </a:pathLst>
            </a:custGeom>
            <a:ln w="6350" cap="rnd">
              <a:solidFill>
                <a:schemeClr val="tx2"/>
              </a:solidFill>
              <a:prstDash val="sysDash"/>
              <a:miter/>
            </a:ln>
          </p:spPr>
          <p:txBody>
            <a:bodyPr rtlCol="0" anchor="ctr"/>
            <a:lstStyle/>
            <a:p>
              <a:endParaRPr lang="en-US"/>
            </a:p>
          </p:txBody>
        </p:sp>
        <p:sp>
          <p:nvSpPr>
            <p:cNvPr id="125" name="Freeform 124">
              <a:extLst>
                <a:ext uri="{FF2B5EF4-FFF2-40B4-BE49-F238E27FC236}">
                  <a16:creationId xmlns:a16="http://schemas.microsoft.com/office/drawing/2014/main" id="{D363B74C-6207-5A90-644F-9B693F7BF556}"/>
                </a:ext>
              </a:extLst>
            </p:cNvPr>
            <p:cNvSpPr/>
            <p:nvPr userDrawn="1"/>
          </p:nvSpPr>
          <p:spPr>
            <a:xfrm flipV="1">
              <a:off x="10515433" y="3578843"/>
              <a:ext cx="418915" cy="418294"/>
            </a:xfrm>
            <a:custGeom>
              <a:avLst/>
              <a:gdLst>
                <a:gd name="connsiteX0" fmla="*/ 329226 w 664716"/>
                <a:gd name="connsiteY0" fmla="*/ 482 h 663731"/>
                <a:gd name="connsiteX1" fmla="*/ 19 w 664716"/>
                <a:gd name="connsiteY1" fmla="*/ 335233 h 663731"/>
                <a:gd name="connsiteX2" fmla="*/ 335510 w 664716"/>
                <a:gd name="connsiteY2" fmla="*/ 663712 h 663731"/>
                <a:gd name="connsiteX3" fmla="*/ 664716 w 664716"/>
                <a:gd name="connsiteY3" fmla="*/ 331856 h 663731"/>
                <a:gd name="connsiteX4" fmla="*/ 332126 w 664716"/>
                <a:gd name="connsiteY4" fmla="*/ 0 h 663731"/>
                <a:gd name="connsiteX5" fmla="*/ 329226 w 664716"/>
                <a:gd name="connsiteY5" fmla="*/ 0 h 663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716" h="663731">
                  <a:moveTo>
                    <a:pt x="329226" y="482"/>
                  </a:moveTo>
                  <a:cubicBezTo>
                    <a:pt x="145527" y="2412"/>
                    <a:pt x="-1915" y="151940"/>
                    <a:pt x="19" y="335233"/>
                  </a:cubicBezTo>
                  <a:cubicBezTo>
                    <a:pt x="1953" y="518525"/>
                    <a:pt x="151812" y="665642"/>
                    <a:pt x="335510" y="663712"/>
                  </a:cubicBezTo>
                  <a:cubicBezTo>
                    <a:pt x="517758" y="661783"/>
                    <a:pt x="664716" y="514184"/>
                    <a:pt x="664716" y="331856"/>
                  </a:cubicBezTo>
                  <a:cubicBezTo>
                    <a:pt x="664716" y="148563"/>
                    <a:pt x="515824" y="0"/>
                    <a:pt x="332126" y="0"/>
                  </a:cubicBezTo>
                  <a:cubicBezTo>
                    <a:pt x="331159" y="0"/>
                    <a:pt x="330192" y="0"/>
                    <a:pt x="329226" y="0"/>
                  </a:cubicBezTo>
                  <a:close/>
                </a:path>
              </a:pathLst>
            </a:custGeom>
            <a:solidFill>
              <a:schemeClr val="accent1"/>
            </a:solidFill>
            <a:ln w="6350" cap="flat">
              <a:solidFill>
                <a:schemeClr val="tx2"/>
              </a:solidFill>
              <a:prstDash val="sysDash"/>
              <a:miter/>
            </a:ln>
          </p:spPr>
          <p:txBody>
            <a:bodyPr rtlCol="0" anchor="ctr"/>
            <a:lstStyle/>
            <a:p>
              <a:endParaRPr lang="en-US"/>
            </a:p>
          </p:txBody>
        </p:sp>
        <p:sp>
          <p:nvSpPr>
            <p:cNvPr id="126" name="Freeform 125">
              <a:extLst>
                <a:ext uri="{FF2B5EF4-FFF2-40B4-BE49-F238E27FC236}">
                  <a16:creationId xmlns:a16="http://schemas.microsoft.com/office/drawing/2014/main" id="{71A58F05-00DA-FCB7-0AB7-56AB73EA90DF}"/>
                </a:ext>
              </a:extLst>
            </p:cNvPr>
            <p:cNvSpPr/>
            <p:nvPr userDrawn="1"/>
          </p:nvSpPr>
          <p:spPr>
            <a:xfrm flipV="1">
              <a:off x="11120786" y="4012640"/>
              <a:ext cx="418915" cy="418294"/>
            </a:xfrm>
            <a:custGeom>
              <a:avLst/>
              <a:gdLst>
                <a:gd name="connsiteX0" fmla="*/ 329225 w 664716"/>
                <a:gd name="connsiteY0" fmla="*/ 663249 h 663731"/>
                <a:gd name="connsiteX1" fmla="*/ 19 w 664716"/>
                <a:gd name="connsiteY1" fmla="*/ 328498 h 663731"/>
                <a:gd name="connsiteX2" fmla="*/ 335510 w 664716"/>
                <a:gd name="connsiteY2" fmla="*/ 19 h 663731"/>
                <a:gd name="connsiteX3" fmla="*/ 664716 w 664716"/>
                <a:gd name="connsiteY3" fmla="*/ 331875 h 663731"/>
                <a:gd name="connsiteX4" fmla="*/ 332126 w 664716"/>
                <a:gd name="connsiteY4" fmla="*/ 663731 h 663731"/>
                <a:gd name="connsiteX5" fmla="*/ 329225 w 664716"/>
                <a:gd name="connsiteY5" fmla="*/ 663731 h 663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716" h="663731">
                  <a:moveTo>
                    <a:pt x="329225" y="663249"/>
                  </a:moveTo>
                  <a:cubicBezTo>
                    <a:pt x="145527" y="661319"/>
                    <a:pt x="-1915" y="511791"/>
                    <a:pt x="19" y="328498"/>
                  </a:cubicBezTo>
                  <a:cubicBezTo>
                    <a:pt x="1953" y="145206"/>
                    <a:pt x="151812" y="-1911"/>
                    <a:pt x="335510" y="19"/>
                  </a:cubicBezTo>
                  <a:cubicBezTo>
                    <a:pt x="517758" y="1948"/>
                    <a:pt x="664716" y="149547"/>
                    <a:pt x="664716" y="331875"/>
                  </a:cubicBezTo>
                  <a:cubicBezTo>
                    <a:pt x="664716" y="515168"/>
                    <a:pt x="515824" y="663731"/>
                    <a:pt x="332126" y="663731"/>
                  </a:cubicBezTo>
                  <a:cubicBezTo>
                    <a:pt x="331159" y="663731"/>
                    <a:pt x="330192" y="663731"/>
                    <a:pt x="329225" y="663731"/>
                  </a:cubicBezTo>
                  <a:close/>
                </a:path>
              </a:pathLst>
            </a:custGeom>
            <a:solidFill>
              <a:schemeClr val="accent1"/>
            </a:solidFill>
            <a:ln w="6350" cap="flat">
              <a:solidFill>
                <a:schemeClr val="tx2"/>
              </a:solidFill>
              <a:prstDash val="sysDash"/>
              <a:miter/>
            </a:ln>
          </p:spPr>
          <p:txBody>
            <a:bodyPr rtlCol="0" anchor="ctr"/>
            <a:lstStyle/>
            <a:p>
              <a:endParaRPr lang="en-US"/>
            </a:p>
          </p:txBody>
        </p:sp>
        <p:sp>
          <p:nvSpPr>
            <p:cNvPr id="127" name="Freeform 126">
              <a:extLst>
                <a:ext uri="{FF2B5EF4-FFF2-40B4-BE49-F238E27FC236}">
                  <a16:creationId xmlns:a16="http://schemas.microsoft.com/office/drawing/2014/main" id="{452403E1-ADEF-4087-541B-9729BB605214}"/>
                </a:ext>
              </a:extLst>
            </p:cNvPr>
            <p:cNvSpPr/>
            <p:nvPr userDrawn="1"/>
          </p:nvSpPr>
          <p:spPr>
            <a:xfrm>
              <a:off x="9757459" y="4392621"/>
              <a:ext cx="201682" cy="201541"/>
            </a:xfrm>
            <a:custGeom>
              <a:avLst/>
              <a:gdLst>
                <a:gd name="connsiteX0" fmla="*/ 320022 w 320021"/>
                <a:gd name="connsiteY0" fmla="*/ 319797 h 319797"/>
                <a:gd name="connsiteX1" fmla="*/ 0 w 320021"/>
                <a:gd name="connsiteY1" fmla="*/ 0 h 319797"/>
              </a:gdLst>
              <a:ahLst/>
              <a:cxnLst>
                <a:cxn ang="0">
                  <a:pos x="connsiteX0" y="connsiteY0"/>
                </a:cxn>
                <a:cxn ang="0">
                  <a:pos x="connsiteX1" y="connsiteY1"/>
                </a:cxn>
              </a:cxnLst>
              <a:rect l="l" t="t" r="r" b="b"/>
              <a:pathLst>
                <a:path w="320021" h="319797">
                  <a:moveTo>
                    <a:pt x="320022" y="319797"/>
                  </a:moveTo>
                  <a:lnTo>
                    <a:pt x="0" y="0"/>
                  </a:lnTo>
                </a:path>
              </a:pathLst>
            </a:custGeom>
            <a:ln w="6350" cap="rnd">
              <a:solidFill>
                <a:schemeClr val="tx2"/>
              </a:solidFill>
              <a:prstDash val="sysDash"/>
              <a:miter/>
            </a:ln>
          </p:spPr>
          <p:txBody>
            <a:bodyPr rtlCol="0" anchor="ctr"/>
            <a:lstStyle/>
            <a:p>
              <a:endParaRPr lang="en-US"/>
            </a:p>
          </p:txBody>
        </p:sp>
        <p:cxnSp>
          <p:nvCxnSpPr>
            <p:cNvPr id="128" name="Straight Connector 127">
              <a:extLst>
                <a:ext uri="{FF2B5EF4-FFF2-40B4-BE49-F238E27FC236}">
                  <a16:creationId xmlns:a16="http://schemas.microsoft.com/office/drawing/2014/main" id="{5228EC3F-DA0B-4B37-B885-50C540639AAA}"/>
                </a:ext>
              </a:extLst>
            </p:cNvPr>
            <p:cNvCxnSpPr>
              <a:cxnSpLocks/>
            </p:cNvCxnSpPr>
            <p:nvPr userDrawn="1"/>
          </p:nvCxnSpPr>
          <p:spPr>
            <a:xfrm flipH="1">
              <a:off x="8763000" y="4392621"/>
              <a:ext cx="994459" cy="0"/>
            </a:xfrm>
            <a:prstGeom prst="line">
              <a:avLst/>
            </a:prstGeom>
            <a:ln w="6350">
              <a:solidFill>
                <a:srgbClr val="58A5E6"/>
              </a:solidFill>
              <a:prstDash val="sysDash"/>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8A1750FE-3176-526D-8726-5ADD2D5206A0}"/>
                </a:ext>
              </a:extLst>
            </p:cNvPr>
            <p:cNvCxnSpPr>
              <a:cxnSpLocks/>
            </p:cNvCxnSpPr>
            <p:nvPr userDrawn="1"/>
          </p:nvCxnSpPr>
          <p:spPr>
            <a:xfrm flipH="1">
              <a:off x="8991600" y="4304162"/>
              <a:ext cx="1382789" cy="0"/>
            </a:xfrm>
            <a:prstGeom prst="line">
              <a:avLst/>
            </a:prstGeom>
            <a:ln w="63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ADAECE6C-253B-E692-8BB2-9C17B05C8E85}"/>
                </a:ext>
              </a:extLst>
            </p:cNvPr>
            <p:cNvCxnSpPr>
              <a:cxnSpLocks/>
            </p:cNvCxnSpPr>
            <p:nvPr userDrawn="1"/>
          </p:nvCxnSpPr>
          <p:spPr>
            <a:xfrm flipH="1">
              <a:off x="8991600" y="4219046"/>
              <a:ext cx="2128893" cy="0"/>
            </a:xfrm>
            <a:prstGeom prst="line">
              <a:avLst/>
            </a:prstGeom>
            <a:ln w="63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CEEFC79D-E92D-31E4-93CF-038E04BDE34F}"/>
                </a:ext>
              </a:extLst>
            </p:cNvPr>
            <p:cNvCxnSpPr>
              <a:cxnSpLocks/>
            </p:cNvCxnSpPr>
            <p:nvPr userDrawn="1"/>
          </p:nvCxnSpPr>
          <p:spPr>
            <a:xfrm flipH="1">
              <a:off x="8915400" y="4133626"/>
              <a:ext cx="1458989" cy="0"/>
            </a:xfrm>
            <a:prstGeom prst="line">
              <a:avLst/>
            </a:prstGeom>
            <a:ln w="6350">
              <a:solidFill>
                <a:schemeClr val="tx2"/>
              </a:solidFill>
              <a:prstDash val="sysDash"/>
            </a:ln>
          </p:spPr>
          <p:style>
            <a:lnRef idx="1">
              <a:schemeClr val="accent1"/>
            </a:lnRef>
            <a:fillRef idx="0">
              <a:schemeClr val="accent1"/>
            </a:fillRef>
            <a:effectRef idx="0">
              <a:schemeClr val="accent1"/>
            </a:effectRef>
            <a:fontRef idx="minor">
              <a:schemeClr val="tx1"/>
            </a:fontRef>
          </p:style>
        </p:cxnSp>
        <p:pic>
          <p:nvPicPr>
            <p:cNvPr id="159" name="Graphic 158">
              <a:extLst>
                <a:ext uri="{FF2B5EF4-FFF2-40B4-BE49-F238E27FC236}">
                  <a16:creationId xmlns:a16="http://schemas.microsoft.com/office/drawing/2014/main" id="{F78AF3F5-46A2-F769-8A93-538E83B32FE8}"/>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0025994" y="4627989"/>
              <a:ext cx="163934" cy="226614"/>
            </a:xfrm>
            <a:prstGeom prst="rect">
              <a:avLst/>
            </a:prstGeom>
          </p:spPr>
        </p:pic>
        <p:pic>
          <p:nvPicPr>
            <p:cNvPr id="161" name="Graphic 160">
              <a:extLst>
                <a:ext uri="{FF2B5EF4-FFF2-40B4-BE49-F238E27FC236}">
                  <a16:creationId xmlns:a16="http://schemas.microsoft.com/office/drawing/2014/main" id="{C82FF560-26E4-BF17-F784-E1DA2D41342A}"/>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0638102" y="3672272"/>
              <a:ext cx="173577" cy="231436"/>
            </a:xfrm>
            <a:prstGeom prst="rect">
              <a:avLst/>
            </a:prstGeom>
          </p:spPr>
        </p:pic>
        <p:pic>
          <p:nvPicPr>
            <p:cNvPr id="163" name="Graphic 162">
              <a:extLst>
                <a:ext uri="{FF2B5EF4-FFF2-40B4-BE49-F238E27FC236}">
                  <a16:creationId xmlns:a16="http://schemas.microsoft.com/office/drawing/2014/main" id="{82A87777-585E-6C39-CADC-82D6702160A3}"/>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10611583" y="4542569"/>
              <a:ext cx="226614" cy="226614"/>
            </a:xfrm>
            <a:prstGeom prst="rect">
              <a:avLst/>
            </a:prstGeom>
          </p:spPr>
        </p:pic>
        <p:pic>
          <p:nvPicPr>
            <p:cNvPr id="165" name="Graphic 164">
              <a:extLst>
                <a:ext uri="{FF2B5EF4-FFF2-40B4-BE49-F238E27FC236}">
                  <a16:creationId xmlns:a16="http://schemas.microsoft.com/office/drawing/2014/main" id="{D4F5DAEC-8EF3-9638-3F28-BFD95A3BDB2E}"/>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11216936" y="4134999"/>
              <a:ext cx="226614" cy="173577"/>
            </a:xfrm>
            <a:prstGeom prst="rect">
              <a:avLst/>
            </a:prstGeom>
          </p:spPr>
        </p:pic>
      </p:grpSp>
      <p:sp>
        <p:nvSpPr>
          <p:cNvPr id="14" name="Freeform: Shape 13">
            <a:extLst>
              <a:ext uri="{FF2B5EF4-FFF2-40B4-BE49-F238E27FC236}">
                <a16:creationId xmlns:a16="http://schemas.microsoft.com/office/drawing/2014/main" id="{0438FD6C-9A71-1654-AC9E-CEC2E830ADEB}"/>
              </a:ext>
            </a:extLst>
          </p:cNvPr>
          <p:cNvSpPr/>
          <p:nvPr/>
        </p:nvSpPr>
        <p:spPr>
          <a:xfrm>
            <a:off x="6585288" y="3813795"/>
            <a:ext cx="3172291" cy="1852638"/>
          </a:xfrm>
          <a:custGeom>
            <a:avLst/>
            <a:gdLst>
              <a:gd name="connsiteX0" fmla="*/ 3164440 w 3172291"/>
              <a:gd name="connsiteY0" fmla="*/ 89076 h 1852638"/>
              <a:gd name="connsiteX1" fmla="*/ 3079339 w 3172291"/>
              <a:gd name="connsiteY1" fmla="*/ 5061 h 1852638"/>
              <a:gd name="connsiteX2" fmla="*/ 97005 w 3172291"/>
              <a:gd name="connsiteY2" fmla="*/ 0 h 1852638"/>
              <a:gd name="connsiteX3" fmla="*/ 15450 w 3172291"/>
              <a:gd name="connsiteY3" fmla="*/ 80219 h 1852638"/>
              <a:gd name="connsiteX4" fmla="*/ 0 w 3172291"/>
              <a:gd name="connsiteY4" fmla="*/ 1852639 h 1852638"/>
              <a:gd name="connsiteX5" fmla="*/ 3172292 w 3172291"/>
              <a:gd name="connsiteY5" fmla="*/ 1852639 h 1852638"/>
              <a:gd name="connsiteX6" fmla="*/ 3163934 w 3172291"/>
              <a:gd name="connsiteY6" fmla="*/ 89330 h 1852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2291" h="1852638">
                <a:moveTo>
                  <a:pt x="3164440" y="89076"/>
                </a:moveTo>
                <a:cubicBezTo>
                  <a:pt x="3163680" y="43020"/>
                  <a:pt x="3125689" y="5314"/>
                  <a:pt x="3079339" y="5061"/>
                </a:cubicBezTo>
                <a:lnTo>
                  <a:pt x="97005" y="0"/>
                </a:lnTo>
                <a:cubicBezTo>
                  <a:pt x="52682" y="0"/>
                  <a:pt x="16210" y="35934"/>
                  <a:pt x="15450" y="80219"/>
                </a:cubicBezTo>
                <a:lnTo>
                  <a:pt x="0" y="1852639"/>
                </a:lnTo>
                <a:lnTo>
                  <a:pt x="3172292" y="1852639"/>
                </a:lnTo>
                <a:lnTo>
                  <a:pt x="3163934" y="89330"/>
                </a:lnTo>
                <a:close/>
              </a:path>
            </a:pathLst>
          </a:custGeom>
          <a:solidFill>
            <a:schemeClr val="accent3"/>
          </a:solidFill>
          <a:ln w="2531" cap="flat">
            <a:noFill/>
            <a:prstDash val="solid"/>
            <a:miter/>
          </a:ln>
        </p:spPr>
        <p:txBody>
          <a:bodyPr rtlCol="0" anchor="ctr"/>
          <a:lstStyle/>
          <a:p>
            <a:endParaRPr lang="en-US"/>
          </a:p>
        </p:txBody>
      </p:sp>
      <p:grpSp>
        <p:nvGrpSpPr>
          <p:cNvPr id="15" name="Graphic 15">
            <a:extLst>
              <a:ext uri="{FF2B5EF4-FFF2-40B4-BE49-F238E27FC236}">
                <a16:creationId xmlns:a16="http://schemas.microsoft.com/office/drawing/2014/main" id="{FF90FA2A-D0BE-9669-1DE6-C92F4266654E}"/>
              </a:ext>
              <a:ext uri="{C183D7F6-B498-43B3-948B-1728B52AA6E4}">
                <adec:decorative xmlns:adec="http://schemas.microsoft.com/office/drawing/2017/decorative" val="1"/>
              </a:ext>
            </a:extLst>
          </p:cNvPr>
          <p:cNvGrpSpPr/>
          <p:nvPr/>
        </p:nvGrpSpPr>
        <p:grpSpPr>
          <a:xfrm>
            <a:off x="5906756" y="5653022"/>
            <a:ext cx="4528346" cy="564825"/>
            <a:chOff x="5906756" y="5653022"/>
            <a:chExt cx="4528346" cy="564825"/>
          </a:xfrm>
          <a:solidFill>
            <a:schemeClr val="accent3"/>
          </a:solidFill>
        </p:grpSpPr>
        <p:sp>
          <p:nvSpPr>
            <p:cNvPr id="17" name="Freeform: Shape 16">
              <a:extLst>
                <a:ext uri="{FF2B5EF4-FFF2-40B4-BE49-F238E27FC236}">
                  <a16:creationId xmlns:a16="http://schemas.microsoft.com/office/drawing/2014/main" id="{7B909347-4EFD-EF90-EC88-069BE2587131}"/>
                </a:ext>
              </a:extLst>
            </p:cNvPr>
            <p:cNvSpPr/>
            <p:nvPr/>
          </p:nvSpPr>
          <p:spPr>
            <a:xfrm>
              <a:off x="6584528" y="5653022"/>
              <a:ext cx="3174317" cy="168030"/>
            </a:xfrm>
            <a:custGeom>
              <a:avLst/>
              <a:gdLst>
                <a:gd name="connsiteX0" fmla="*/ 1013 w 3174317"/>
                <a:gd name="connsiteY0" fmla="*/ 0 h 168030"/>
                <a:gd name="connsiteX1" fmla="*/ 0 w 3174317"/>
                <a:gd name="connsiteY1" fmla="*/ 168031 h 168030"/>
                <a:gd name="connsiteX2" fmla="*/ 3174318 w 3174317"/>
                <a:gd name="connsiteY2" fmla="*/ 168031 h 168030"/>
                <a:gd name="connsiteX3" fmla="*/ 3173558 w 3174317"/>
                <a:gd name="connsiteY3" fmla="*/ 0 h 168030"/>
                <a:gd name="connsiteX4" fmla="*/ 1013 w 3174317"/>
                <a:gd name="connsiteY4" fmla="*/ 0 h 168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4317" h="168030">
                  <a:moveTo>
                    <a:pt x="1013" y="0"/>
                  </a:moveTo>
                  <a:lnTo>
                    <a:pt x="0" y="168031"/>
                  </a:lnTo>
                  <a:lnTo>
                    <a:pt x="3174318" y="168031"/>
                  </a:lnTo>
                  <a:lnTo>
                    <a:pt x="3173558" y="0"/>
                  </a:lnTo>
                  <a:lnTo>
                    <a:pt x="1013" y="0"/>
                  </a:lnTo>
                  <a:close/>
                </a:path>
              </a:pathLst>
            </a:custGeom>
            <a:grpFill/>
            <a:ln w="2531"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20C18199-8B11-CDC2-6D3C-CB4D49572E3C}"/>
                </a:ext>
              </a:extLst>
            </p:cNvPr>
            <p:cNvSpPr/>
            <p:nvPr/>
          </p:nvSpPr>
          <p:spPr>
            <a:xfrm>
              <a:off x="5906756" y="5740327"/>
              <a:ext cx="4528346" cy="477520"/>
            </a:xfrm>
            <a:custGeom>
              <a:avLst/>
              <a:gdLst>
                <a:gd name="connsiteX0" fmla="*/ 4528339 w 4528346"/>
                <a:gd name="connsiteY0" fmla="*/ 457782 h 477520"/>
                <a:gd name="connsiteX1" fmla="*/ 4528339 w 4528346"/>
                <a:gd name="connsiteY1" fmla="*/ 383130 h 477520"/>
                <a:gd name="connsiteX2" fmla="*/ 4522767 w 4528346"/>
                <a:gd name="connsiteY2" fmla="*/ 380093 h 477520"/>
                <a:gd name="connsiteX3" fmla="*/ 4512635 w 4528346"/>
                <a:gd name="connsiteY3" fmla="*/ 371995 h 477520"/>
                <a:gd name="connsiteX4" fmla="*/ 4381691 w 4528346"/>
                <a:gd name="connsiteY4" fmla="*/ 297849 h 477520"/>
                <a:gd name="connsiteX5" fmla="*/ 4255813 w 4528346"/>
                <a:gd name="connsiteY5" fmla="*/ 226740 h 477520"/>
                <a:gd name="connsiteX6" fmla="*/ 4061549 w 4528346"/>
                <a:gd name="connsiteY6" fmla="*/ 116913 h 477520"/>
                <a:gd name="connsiteX7" fmla="*/ 3878684 w 4528346"/>
                <a:gd name="connsiteY7" fmla="*/ 13665 h 477520"/>
                <a:gd name="connsiteX8" fmla="*/ 3866526 w 4528346"/>
                <a:gd name="connsiteY8" fmla="*/ 6833 h 477520"/>
                <a:gd name="connsiteX9" fmla="*/ 3854369 w 4528346"/>
                <a:gd name="connsiteY9" fmla="*/ 0 h 477520"/>
                <a:gd name="connsiteX10" fmla="*/ 700060 w 4528346"/>
                <a:gd name="connsiteY10" fmla="*/ 0 h 477520"/>
                <a:gd name="connsiteX11" fmla="*/ 687903 w 4528346"/>
                <a:gd name="connsiteY11" fmla="*/ 6833 h 477520"/>
                <a:gd name="connsiteX12" fmla="*/ 675492 w 4528346"/>
                <a:gd name="connsiteY12" fmla="*/ 13665 h 477520"/>
                <a:gd name="connsiteX13" fmla="*/ 489587 w 4528346"/>
                <a:gd name="connsiteY13" fmla="*/ 116913 h 477520"/>
                <a:gd name="connsiteX14" fmla="*/ 292031 w 4528346"/>
                <a:gd name="connsiteY14" fmla="*/ 226740 h 477520"/>
                <a:gd name="connsiteX15" fmla="*/ 163873 w 4528346"/>
                <a:gd name="connsiteY15" fmla="*/ 297849 h 477520"/>
                <a:gd name="connsiteX16" fmla="*/ 66362 w 4528346"/>
                <a:gd name="connsiteY16" fmla="*/ 352004 h 477520"/>
                <a:gd name="connsiteX17" fmla="*/ 3 w 4528346"/>
                <a:gd name="connsiteY17" fmla="*/ 383889 h 477520"/>
                <a:gd name="connsiteX18" fmla="*/ 11654 w 4528346"/>
                <a:gd name="connsiteY18" fmla="*/ 477521 h 477520"/>
                <a:gd name="connsiteX19" fmla="*/ 4517448 w 4528346"/>
                <a:gd name="connsiteY19" fmla="*/ 477521 h 477520"/>
                <a:gd name="connsiteX20" fmla="*/ 4527832 w 4528346"/>
                <a:gd name="connsiteY20" fmla="*/ 457529 h 47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28346" h="477520">
                  <a:moveTo>
                    <a:pt x="4528339" y="457782"/>
                  </a:moveTo>
                  <a:lnTo>
                    <a:pt x="4528339" y="383130"/>
                  </a:lnTo>
                  <a:cubicBezTo>
                    <a:pt x="4528592" y="383130"/>
                    <a:pt x="4522767" y="380093"/>
                    <a:pt x="4522767" y="380093"/>
                  </a:cubicBezTo>
                  <a:cubicBezTo>
                    <a:pt x="4520234" y="377310"/>
                    <a:pt x="4516941" y="374526"/>
                    <a:pt x="4512635" y="371995"/>
                  </a:cubicBezTo>
                  <a:cubicBezTo>
                    <a:pt x="4468059" y="346690"/>
                    <a:pt x="4424495" y="322143"/>
                    <a:pt x="4381691" y="297849"/>
                  </a:cubicBezTo>
                  <a:cubicBezTo>
                    <a:pt x="4338888" y="273556"/>
                    <a:pt x="4296844" y="250021"/>
                    <a:pt x="4255813" y="226740"/>
                  </a:cubicBezTo>
                  <a:cubicBezTo>
                    <a:pt x="4188948" y="189034"/>
                    <a:pt x="4124362" y="152341"/>
                    <a:pt x="4061549" y="116913"/>
                  </a:cubicBezTo>
                  <a:cubicBezTo>
                    <a:pt x="3998737" y="81485"/>
                    <a:pt x="3937950" y="47069"/>
                    <a:pt x="3878684" y="13665"/>
                  </a:cubicBezTo>
                  <a:cubicBezTo>
                    <a:pt x="3874631" y="11388"/>
                    <a:pt x="3870579" y="9110"/>
                    <a:pt x="3866526" y="6833"/>
                  </a:cubicBezTo>
                  <a:cubicBezTo>
                    <a:pt x="3862474" y="4555"/>
                    <a:pt x="3858422" y="2278"/>
                    <a:pt x="3854369" y="0"/>
                  </a:cubicBezTo>
                  <a:lnTo>
                    <a:pt x="700060" y="0"/>
                  </a:lnTo>
                  <a:cubicBezTo>
                    <a:pt x="696008" y="2278"/>
                    <a:pt x="691955" y="4555"/>
                    <a:pt x="687903" y="6833"/>
                  </a:cubicBezTo>
                  <a:cubicBezTo>
                    <a:pt x="683850" y="9110"/>
                    <a:pt x="679798" y="11388"/>
                    <a:pt x="675492" y="13665"/>
                  </a:cubicBezTo>
                  <a:cubicBezTo>
                    <a:pt x="615212" y="47069"/>
                    <a:pt x="553413" y="81485"/>
                    <a:pt x="489587" y="116913"/>
                  </a:cubicBezTo>
                  <a:cubicBezTo>
                    <a:pt x="425761" y="152341"/>
                    <a:pt x="359909" y="189034"/>
                    <a:pt x="292031" y="226740"/>
                  </a:cubicBezTo>
                  <a:cubicBezTo>
                    <a:pt x="250240" y="250021"/>
                    <a:pt x="207437" y="273809"/>
                    <a:pt x="163873" y="297849"/>
                  </a:cubicBezTo>
                  <a:cubicBezTo>
                    <a:pt x="131960" y="315564"/>
                    <a:pt x="99287" y="333784"/>
                    <a:pt x="66362" y="352004"/>
                  </a:cubicBezTo>
                  <a:lnTo>
                    <a:pt x="3" y="383889"/>
                  </a:lnTo>
                  <a:cubicBezTo>
                    <a:pt x="3" y="383889"/>
                    <a:pt x="-504" y="477521"/>
                    <a:pt x="11654" y="477521"/>
                  </a:cubicBezTo>
                  <a:lnTo>
                    <a:pt x="4517448" y="477521"/>
                  </a:lnTo>
                  <a:lnTo>
                    <a:pt x="4527832" y="457529"/>
                  </a:lnTo>
                  <a:close/>
                </a:path>
              </a:pathLst>
            </a:custGeom>
            <a:grpFill/>
            <a:ln w="2531" cap="flat">
              <a:noFill/>
              <a:prstDash val="solid"/>
              <a:miter/>
            </a:ln>
          </p:spPr>
          <p:txBody>
            <a:bodyPr rtlCol="0" anchor="ctr"/>
            <a:lstStyle/>
            <a:p>
              <a:endParaRPr lang="en-US"/>
            </a:p>
          </p:txBody>
        </p:sp>
      </p:grpSp>
      <p:sp>
        <p:nvSpPr>
          <p:cNvPr id="19" name="Freeform: Shape 18">
            <a:extLst>
              <a:ext uri="{FF2B5EF4-FFF2-40B4-BE49-F238E27FC236}">
                <a16:creationId xmlns:a16="http://schemas.microsoft.com/office/drawing/2014/main" id="{6C0F3D81-7083-A29C-C9D0-5E1BA84ABE37}"/>
              </a:ext>
            </a:extLst>
          </p:cNvPr>
          <p:cNvSpPr/>
          <p:nvPr/>
        </p:nvSpPr>
        <p:spPr>
          <a:xfrm>
            <a:off x="6627585" y="3855550"/>
            <a:ext cx="3088203" cy="1797725"/>
          </a:xfrm>
          <a:custGeom>
            <a:avLst/>
            <a:gdLst>
              <a:gd name="connsiteX0" fmla="*/ 0 w 3088203"/>
              <a:gd name="connsiteY0" fmla="*/ 1797472 h 1797725"/>
              <a:gd name="connsiteX1" fmla="*/ 14943 w 3088203"/>
              <a:gd name="connsiteY1" fmla="*/ 38971 h 1797725"/>
              <a:gd name="connsiteX2" fmla="*/ 54708 w 3088203"/>
              <a:gd name="connsiteY2" fmla="*/ 0 h 1797725"/>
              <a:gd name="connsiteX3" fmla="*/ 3036789 w 3088203"/>
              <a:gd name="connsiteY3" fmla="*/ 5314 h 1797725"/>
              <a:gd name="connsiteX4" fmla="*/ 3080099 w 3088203"/>
              <a:gd name="connsiteY4" fmla="*/ 48081 h 1797725"/>
              <a:gd name="connsiteX5" fmla="*/ 3088204 w 3088203"/>
              <a:gd name="connsiteY5" fmla="*/ 1797725 h 1797725"/>
              <a:gd name="connsiteX6" fmla="*/ 0 w 3088203"/>
              <a:gd name="connsiteY6" fmla="*/ 1797725 h 179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8203" h="1797725">
                <a:moveTo>
                  <a:pt x="0" y="1797472"/>
                </a:moveTo>
                <a:lnTo>
                  <a:pt x="14943" y="38971"/>
                </a:lnTo>
                <a:cubicBezTo>
                  <a:pt x="15197" y="17461"/>
                  <a:pt x="33179" y="0"/>
                  <a:pt x="54708" y="0"/>
                </a:cubicBezTo>
                <a:lnTo>
                  <a:pt x="3036789" y="5314"/>
                </a:lnTo>
                <a:cubicBezTo>
                  <a:pt x="3060343" y="5314"/>
                  <a:pt x="3079846" y="24547"/>
                  <a:pt x="3080099" y="48081"/>
                </a:cubicBezTo>
                <a:lnTo>
                  <a:pt x="3088204" y="1797725"/>
                </a:lnTo>
                <a:lnTo>
                  <a:pt x="0" y="1797725"/>
                </a:lnTo>
                <a:close/>
              </a:path>
            </a:pathLst>
          </a:custGeom>
          <a:solidFill>
            <a:schemeClr val="accent2"/>
          </a:solidFill>
          <a:ln w="2531"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17729C0-BE8C-8374-D9C6-8242CD79D2CC}"/>
              </a:ext>
            </a:extLst>
          </p:cNvPr>
          <p:cNvSpPr/>
          <p:nvPr/>
        </p:nvSpPr>
        <p:spPr>
          <a:xfrm>
            <a:off x="7386869" y="5924047"/>
            <a:ext cx="1569129" cy="182201"/>
          </a:xfrm>
          <a:custGeom>
            <a:avLst/>
            <a:gdLst>
              <a:gd name="connsiteX0" fmla="*/ 1306 w 1569129"/>
              <a:gd name="connsiteY0" fmla="*/ 175622 h 182201"/>
              <a:gd name="connsiteX1" fmla="*/ 113002 w 1569129"/>
              <a:gd name="connsiteY1" fmla="*/ 2784 h 182201"/>
              <a:gd name="connsiteX2" fmla="*/ 118320 w 1569129"/>
              <a:gd name="connsiteY2" fmla="*/ 0 h 182201"/>
              <a:gd name="connsiteX3" fmla="*/ 1447770 w 1569129"/>
              <a:gd name="connsiteY3" fmla="*/ 0 h 182201"/>
              <a:gd name="connsiteX4" fmla="*/ 1453089 w 1569129"/>
              <a:gd name="connsiteY4" fmla="*/ 2784 h 182201"/>
              <a:gd name="connsiteX5" fmla="*/ 1568330 w 1569129"/>
              <a:gd name="connsiteY5" fmla="*/ 175622 h 182201"/>
              <a:gd name="connsiteX6" fmla="*/ 1564531 w 1569129"/>
              <a:gd name="connsiteY6" fmla="*/ 182202 h 182201"/>
              <a:gd name="connsiteX7" fmla="*/ 4599 w 1569129"/>
              <a:gd name="connsiteY7" fmla="*/ 182202 h 182201"/>
              <a:gd name="connsiteX8" fmla="*/ 800 w 1569129"/>
              <a:gd name="connsiteY8" fmla="*/ 175622 h 18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9129" h="182201">
                <a:moveTo>
                  <a:pt x="1306" y="175622"/>
                </a:moveTo>
                <a:lnTo>
                  <a:pt x="113002" y="2784"/>
                </a:lnTo>
                <a:cubicBezTo>
                  <a:pt x="114015" y="1012"/>
                  <a:pt x="116294" y="0"/>
                  <a:pt x="118320" y="0"/>
                </a:cubicBezTo>
                <a:lnTo>
                  <a:pt x="1447770" y="0"/>
                </a:lnTo>
                <a:cubicBezTo>
                  <a:pt x="1449796" y="0"/>
                  <a:pt x="1452076" y="1012"/>
                  <a:pt x="1453089" y="2784"/>
                </a:cubicBezTo>
                <a:lnTo>
                  <a:pt x="1568330" y="175622"/>
                </a:lnTo>
                <a:cubicBezTo>
                  <a:pt x="1570356" y="178659"/>
                  <a:pt x="1568330" y="182202"/>
                  <a:pt x="1564531" y="182202"/>
                </a:cubicBezTo>
                <a:lnTo>
                  <a:pt x="4599" y="182202"/>
                </a:lnTo>
                <a:cubicBezTo>
                  <a:pt x="800" y="182202"/>
                  <a:pt x="-1226" y="178912"/>
                  <a:pt x="800" y="175622"/>
                </a:cubicBezTo>
                <a:close/>
              </a:path>
            </a:pathLst>
          </a:custGeom>
          <a:noFill/>
          <a:ln w="4050" cap="flat">
            <a:solidFill>
              <a:schemeClr val="accent2"/>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AC31DDC-8400-9A1E-D069-C3A8949CA8F3}"/>
              </a:ext>
            </a:extLst>
          </p:cNvPr>
          <p:cNvSpPr/>
          <p:nvPr/>
        </p:nvSpPr>
        <p:spPr>
          <a:xfrm>
            <a:off x="6648860" y="5759812"/>
            <a:ext cx="3045906" cy="147026"/>
          </a:xfrm>
          <a:custGeom>
            <a:avLst/>
            <a:gdLst>
              <a:gd name="connsiteX0" fmla="*/ 3045907 w 3045906"/>
              <a:gd name="connsiteY0" fmla="*/ 145002 h 147026"/>
              <a:gd name="connsiteX1" fmla="*/ 2816185 w 3045906"/>
              <a:gd name="connsiteY1" fmla="*/ 0 h 147026"/>
              <a:gd name="connsiteX2" fmla="*/ 219844 w 3045906"/>
              <a:gd name="connsiteY2" fmla="*/ 2784 h 147026"/>
              <a:gd name="connsiteX3" fmla="*/ 0 w 3045906"/>
              <a:gd name="connsiteY3" fmla="*/ 147027 h 147026"/>
              <a:gd name="connsiteX4" fmla="*/ 3045907 w 3045906"/>
              <a:gd name="connsiteY4" fmla="*/ 145002 h 147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5906" h="147026">
                <a:moveTo>
                  <a:pt x="3045907" y="145002"/>
                </a:moveTo>
                <a:lnTo>
                  <a:pt x="2816185" y="0"/>
                </a:lnTo>
                <a:lnTo>
                  <a:pt x="219844" y="2784"/>
                </a:lnTo>
                <a:lnTo>
                  <a:pt x="0" y="147027"/>
                </a:lnTo>
                <a:lnTo>
                  <a:pt x="3045907" y="145002"/>
                </a:lnTo>
                <a:close/>
              </a:path>
            </a:pathLst>
          </a:custGeom>
          <a:solidFill>
            <a:srgbClr val="1D56C0"/>
          </a:solidFill>
          <a:ln w="2531" cap="flat">
            <a:noFill/>
            <a:prstDash val="solid"/>
            <a:miter/>
          </a:ln>
        </p:spPr>
        <p:txBody>
          <a:bodyPr rtlCol="0" anchor="ctr"/>
          <a:lstStyle/>
          <a:p>
            <a:endParaRPr lang="en-US"/>
          </a:p>
        </p:txBody>
      </p:sp>
      <p:grpSp>
        <p:nvGrpSpPr>
          <p:cNvPr id="23" name="Graphic 15">
            <a:extLst>
              <a:ext uri="{FF2B5EF4-FFF2-40B4-BE49-F238E27FC236}">
                <a16:creationId xmlns:a16="http://schemas.microsoft.com/office/drawing/2014/main" id="{942A8840-599C-C58C-7741-86331E1A730F}"/>
              </a:ext>
              <a:ext uri="{C183D7F6-B498-43B3-948B-1728B52AA6E4}">
                <adec:decorative xmlns:adec="http://schemas.microsoft.com/office/drawing/2017/decorative" val="1"/>
              </a:ext>
            </a:extLst>
          </p:cNvPr>
          <p:cNvGrpSpPr/>
          <p:nvPr/>
        </p:nvGrpSpPr>
        <p:grpSpPr>
          <a:xfrm>
            <a:off x="6677715" y="5763355"/>
            <a:ext cx="2987785" cy="136651"/>
            <a:chOff x="6677715" y="5763355"/>
            <a:chExt cx="2987785" cy="136651"/>
          </a:xfrm>
          <a:solidFill>
            <a:schemeClr val="accent3"/>
          </a:solidFill>
        </p:grpSpPr>
        <p:sp>
          <p:nvSpPr>
            <p:cNvPr id="24" name="Freeform: Shape 23">
              <a:extLst>
                <a:ext uri="{FF2B5EF4-FFF2-40B4-BE49-F238E27FC236}">
                  <a16:creationId xmlns:a16="http://schemas.microsoft.com/office/drawing/2014/main" id="{C194CC8E-ADF9-D9EF-D13B-753751ADC801}"/>
                </a:ext>
              </a:extLst>
            </p:cNvPr>
            <p:cNvSpPr/>
            <p:nvPr/>
          </p:nvSpPr>
          <p:spPr>
            <a:xfrm>
              <a:off x="6879845" y="5765886"/>
              <a:ext cx="180653" cy="11134"/>
            </a:xfrm>
            <a:custGeom>
              <a:avLst/>
              <a:gdLst>
                <a:gd name="connsiteX0" fmla="*/ 161847 w 180653"/>
                <a:gd name="connsiteY0" fmla="*/ 11134 h 11134"/>
                <a:gd name="connsiteX1" fmla="*/ 2536 w 180653"/>
                <a:gd name="connsiteY1" fmla="*/ 11134 h 11134"/>
                <a:gd name="connsiteX2" fmla="*/ 3803 w 180653"/>
                <a:gd name="connsiteY2" fmla="*/ 6326 h 11134"/>
                <a:gd name="connsiteX3" fmla="*/ 5576 w 180653"/>
                <a:gd name="connsiteY3" fmla="*/ 5061 h 11134"/>
                <a:gd name="connsiteX4" fmla="*/ 20519 w 180653"/>
                <a:gd name="connsiteY4" fmla="*/ 0 h 11134"/>
                <a:gd name="connsiteX5" fmla="*/ 177804 w 180653"/>
                <a:gd name="connsiteY5" fmla="*/ 0 h 11134"/>
                <a:gd name="connsiteX6" fmla="*/ 177804 w 180653"/>
                <a:gd name="connsiteY6" fmla="*/ 4808 h 11134"/>
                <a:gd name="connsiteX7" fmla="*/ 176284 w 180653"/>
                <a:gd name="connsiteY7" fmla="*/ 6073 h 11134"/>
                <a:gd name="connsiteX8" fmla="*/ 162101 w 180653"/>
                <a:gd name="connsiteY8" fmla="*/ 11134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653" h="11134">
                  <a:moveTo>
                    <a:pt x="161847" y="11134"/>
                  </a:moveTo>
                  <a:lnTo>
                    <a:pt x="2536" y="11134"/>
                  </a:lnTo>
                  <a:cubicBezTo>
                    <a:pt x="-1263" y="11134"/>
                    <a:pt x="-756" y="9110"/>
                    <a:pt x="3803" y="6326"/>
                  </a:cubicBezTo>
                  <a:lnTo>
                    <a:pt x="5576" y="5061"/>
                  </a:lnTo>
                  <a:cubicBezTo>
                    <a:pt x="10135" y="2277"/>
                    <a:pt x="16720" y="253"/>
                    <a:pt x="20519" y="0"/>
                  </a:cubicBezTo>
                  <a:lnTo>
                    <a:pt x="177804" y="0"/>
                  </a:lnTo>
                  <a:cubicBezTo>
                    <a:pt x="181603" y="0"/>
                    <a:pt x="181603" y="2024"/>
                    <a:pt x="177804" y="4808"/>
                  </a:cubicBezTo>
                  <a:lnTo>
                    <a:pt x="176284" y="6073"/>
                  </a:lnTo>
                  <a:cubicBezTo>
                    <a:pt x="172232" y="8857"/>
                    <a:pt x="165900" y="11134"/>
                    <a:pt x="162101" y="11134"/>
                  </a:cubicBezTo>
                  <a:close/>
                </a:path>
              </a:pathLst>
            </a:custGeom>
            <a:grpFill/>
            <a:ln w="2531" cap="flat">
              <a:solidFill>
                <a:schemeClr val="accent1"/>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94916113-2BDC-CB6F-27D7-B72DA66B5858}"/>
                </a:ext>
              </a:extLst>
            </p:cNvPr>
            <p:cNvSpPr/>
            <p:nvPr/>
          </p:nvSpPr>
          <p:spPr>
            <a:xfrm>
              <a:off x="7086870" y="5765633"/>
              <a:ext cx="158360" cy="11134"/>
            </a:xfrm>
            <a:custGeom>
              <a:avLst/>
              <a:gdLst>
                <a:gd name="connsiteX0" fmla="*/ 141741 w 158360"/>
                <a:gd name="connsiteY0" fmla="*/ 11135 h 11134"/>
                <a:gd name="connsiteX1" fmla="*/ 2945 w 158360"/>
                <a:gd name="connsiteY1" fmla="*/ 11135 h 11134"/>
                <a:gd name="connsiteX2" fmla="*/ 2945 w 158360"/>
                <a:gd name="connsiteY2" fmla="*/ 6326 h 11134"/>
                <a:gd name="connsiteX3" fmla="*/ 4465 w 158360"/>
                <a:gd name="connsiteY3" fmla="*/ 5061 h 11134"/>
                <a:gd name="connsiteX4" fmla="*/ 18142 w 158360"/>
                <a:gd name="connsiteY4" fmla="*/ 0 h 11134"/>
                <a:gd name="connsiteX5" fmla="*/ 155164 w 158360"/>
                <a:gd name="connsiteY5" fmla="*/ 0 h 11134"/>
                <a:gd name="connsiteX6" fmla="*/ 156178 w 158360"/>
                <a:gd name="connsiteY6" fmla="*/ 4808 h 11134"/>
                <a:gd name="connsiteX7" fmla="*/ 154911 w 158360"/>
                <a:gd name="connsiteY7" fmla="*/ 6073 h 11134"/>
                <a:gd name="connsiteX8" fmla="*/ 141741 w 158360"/>
                <a:gd name="connsiteY8" fmla="*/ 11135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360" h="11134">
                  <a:moveTo>
                    <a:pt x="141741" y="11135"/>
                  </a:moveTo>
                  <a:lnTo>
                    <a:pt x="2945" y="11135"/>
                  </a:lnTo>
                  <a:cubicBezTo>
                    <a:pt x="-854" y="11135"/>
                    <a:pt x="-1107" y="9110"/>
                    <a:pt x="2945" y="6326"/>
                  </a:cubicBezTo>
                  <a:lnTo>
                    <a:pt x="4465" y="5061"/>
                  </a:lnTo>
                  <a:cubicBezTo>
                    <a:pt x="8264" y="2278"/>
                    <a:pt x="14343" y="0"/>
                    <a:pt x="18142" y="0"/>
                  </a:cubicBezTo>
                  <a:lnTo>
                    <a:pt x="155164" y="0"/>
                  </a:lnTo>
                  <a:cubicBezTo>
                    <a:pt x="158964" y="0"/>
                    <a:pt x="159470" y="2024"/>
                    <a:pt x="156178" y="4808"/>
                  </a:cubicBezTo>
                  <a:lnTo>
                    <a:pt x="154911" y="6073"/>
                  </a:lnTo>
                  <a:cubicBezTo>
                    <a:pt x="151619" y="8857"/>
                    <a:pt x="145793" y="11135"/>
                    <a:pt x="141741" y="11135"/>
                  </a:cubicBezTo>
                  <a:close/>
                </a:path>
              </a:pathLst>
            </a:custGeom>
            <a:grpFill/>
            <a:ln w="2531" cap="flat">
              <a:solidFill>
                <a:schemeClr val="accent1"/>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1F9232B2-B455-3761-F662-CCBD5A74CEC7}"/>
                </a:ext>
              </a:extLst>
            </p:cNvPr>
            <p:cNvSpPr/>
            <p:nvPr/>
          </p:nvSpPr>
          <p:spPr>
            <a:xfrm>
              <a:off x="7256777" y="5765380"/>
              <a:ext cx="156539" cy="11134"/>
            </a:xfrm>
            <a:custGeom>
              <a:avLst/>
              <a:gdLst>
                <a:gd name="connsiteX0" fmla="*/ 142290 w 156539"/>
                <a:gd name="connsiteY0" fmla="*/ 11134 h 11134"/>
                <a:gd name="connsiteX1" fmla="*/ 3241 w 156539"/>
                <a:gd name="connsiteY1" fmla="*/ 11134 h 11134"/>
                <a:gd name="connsiteX2" fmla="*/ 1974 w 156539"/>
                <a:gd name="connsiteY2" fmla="*/ 6326 h 11134"/>
                <a:gd name="connsiteX3" fmla="*/ 3241 w 156539"/>
                <a:gd name="connsiteY3" fmla="*/ 5061 h 11134"/>
                <a:gd name="connsiteX4" fmla="*/ 15904 w 156539"/>
                <a:gd name="connsiteY4" fmla="*/ 0 h 11134"/>
                <a:gd name="connsiteX5" fmla="*/ 152927 w 156539"/>
                <a:gd name="connsiteY5" fmla="*/ 0 h 11134"/>
                <a:gd name="connsiteX6" fmla="*/ 154953 w 156539"/>
                <a:gd name="connsiteY6" fmla="*/ 4808 h 11134"/>
                <a:gd name="connsiteX7" fmla="*/ 153940 w 156539"/>
                <a:gd name="connsiteY7" fmla="*/ 6073 h 11134"/>
                <a:gd name="connsiteX8" fmla="*/ 142036 w 156539"/>
                <a:gd name="connsiteY8" fmla="*/ 11134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39" h="11134">
                  <a:moveTo>
                    <a:pt x="142290" y="11134"/>
                  </a:moveTo>
                  <a:lnTo>
                    <a:pt x="3241" y="11134"/>
                  </a:lnTo>
                  <a:cubicBezTo>
                    <a:pt x="-558" y="11134"/>
                    <a:pt x="-1065" y="9110"/>
                    <a:pt x="1974" y="6326"/>
                  </a:cubicBezTo>
                  <a:lnTo>
                    <a:pt x="3241" y="5061"/>
                  </a:lnTo>
                  <a:cubicBezTo>
                    <a:pt x="6533" y="2277"/>
                    <a:pt x="12105" y="0"/>
                    <a:pt x="15904" y="0"/>
                  </a:cubicBezTo>
                  <a:lnTo>
                    <a:pt x="152927" y="0"/>
                  </a:lnTo>
                  <a:cubicBezTo>
                    <a:pt x="156726" y="0"/>
                    <a:pt x="157739" y="2024"/>
                    <a:pt x="154953" y="4808"/>
                  </a:cubicBezTo>
                  <a:lnTo>
                    <a:pt x="153940" y="6073"/>
                  </a:lnTo>
                  <a:cubicBezTo>
                    <a:pt x="151154" y="8857"/>
                    <a:pt x="145835" y="11134"/>
                    <a:pt x="142036" y="11134"/>
                  </a:cubicBezTo>
                  <a:close/>
                </a:path>
              </a:pathLst>
            </a:custGeom>
            <a:grpFill/>
            <a:ln w="2531" cap="flat">
              <a:solidFill>
                <a:schemeClr val="accent1"/>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2C0C22E-6BB8-3406-B5F9-5536E6A3298C}"/>
                </a:ext>
              </a:extLst>
            </p:cNvPr>
            <p:cNvSpPr/>
            <p:nvPr/>
          </p:nvSpPr>
          <p:spPr>
            <a:xfrm>
              <a:off x="7426546" y="5765380"/>
              <a:ext cx="155526" cy="11134"/>
            </a:xfrm>
            <a:custGeom>
              <a:avLst/>
              <a:gdLst>
                <a:gd name="connsiteX0" fmla="*/ 142722 w 155526"/>
                <a:gd name="connsiteY0" fmla="*/ 11134 h 11134"/>
                <a:gd name="connsiteX1" fmla="*/ 3673 w 155526"/>
                <a:gd name="connsiteY1" fmla="*/ 11134 h 11134"/>
                <a:gd name="connsiteX2" fmla="*/ 1394 w 155526"/>
                <a:gd name="connsiteY2" fmla="*/ 6326 h 11134"/>
                <a:gd name="connsiteX3" fmla="*/ 2407 w 155526"/>
                <a:gd name="connsiteY3" fmla="*/ 5061 h 11134"/>
                <a:gd name="connsiteX4" fmla="*/ 14057 w 155526"/>
                <a:gd name="connsiteY4" fmla="*/ 0 h 11134"/>
                <a:gd name="connsiteX5" fmla="*/ 151333 w 155526"/>
                <a:gd name="connsiteY5" fmla="*/ 0 h 11134"/>
                <a:gd name="connsiteX6" fmla="*/ 154626 w 155526"/>
                <a:gd name="connsiteY6" fmla="*/ 4808 h 11134"/>
                <a:gd name="connsiteX7" fmla="*/ 153866 w 155526"/>
                <a:gd name="connsiteY7" fmla="*/ 6073 h 11134"/>
                <a:gd name="connsiteX8" fmla="*/ 142975 w 155526"/>
                <a:gd name="connsiteY8" fmla="*/ 11134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526" h="11134">
                  <a:moveTo>
                    <a:pt x="142722" y="11134"/>
                  </a:moveTo>
                  <a:lnTo>
                    <a:pt x="3673" y="11134"/>
                  </a:lnTo>
                  <a:cubicBezTo>
                    <a:pt x="-126" y="11134"/>
                    <a:pt x="-1139" y="9110"/>
                    <a:pt x="1394" y="6326"/>
                  </a:cubicBezTo>
                  <a:lnTo>
                    <a:pt x="2407" y="5061"/>
                  </a:lnTo>
                  <a:cubicBezTo>
                    <a:pt x="4940" y="2277"/>
                    <a:pt x="10258" y="0"/>
                    <a:pt x="14057" y="0"/>
                  </a:cubicBezTo>
                  <a:lnTo>
                    <a:pt x="151333" y="0"/>
                  </a:lnTo>
                  <a:cubicBezTo>
                    <a:pt x="155133" y="0"/>
                    <a:pt x="156652" y="2024"/>
                    <a:pt x="154626" y="4808"/>
                  </a:cubicBezTo>
                  <a:lnTo>
                    <a:pt x="153866" y="6073"/>
                  </a:lnTo>
                  <a:cubicBezTo>
                    <a:pt x="151840" y="8857"/>
                    <a:pt x="146775" y="11134"/>
                    <a:pt x="142975" y="11134"/>
                  </a:cubicBezTo>
                  <a:close/>
                </a:path>
              </a:pathLst>
            </a:custGeom>
            <a:grpFill/>
            <a:ln w="2531" cap="flat">
              <a:solidFill>
                <a:schemeClr val="accent1"/>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A04F92D-DC34-5DA3-441D-E29143B71D8B}"/>
                </a:ext>
              </a:extLst>
            </p:cNvPr>
            <p:cNvSpPr/>
            <p:nvPr/>
          </p:nvSpPr>
          <p:spPr>
            <a:xfrm>
              <a:off x="7596481" y="5765127"/>
              <a:ext cx="154387" cy="11134"/>
            </a:xfrm>
            <a:custGeom>
              <a:avLst/>
              <a:gdLst>
                <a:gd name="connsiteX0" fmla="*/ 143495 w 154387"/>
                <a:gd name="connsiteY0" fmla="*/ 11135 h 11134"/>
                <a:gd name="connsiteX1" fmla="*/ 4193 w 154387"/>
                <a:gd name="connsiteY1" fmla="*/ 11135 h 11134"/>
                <a:gd name="connsiteX2" fmla="*/ 900 w 154387"/>
                <a:gd name="connsiteY2" fmla="*/ 6326 h 11134"/>
                <a:gd name="connsiteX3" fmla="*/ 1660 w 154387"/>
                <a:gd name="connsiteY3" fmla="*/ 5061 h 11134"/>
                <a:gd name="connsiteX4" fmla="*/ 12298 w 154387"/>
                <a:gd name="connsiteY4" fmla="*/ 0 h 11134"/>
                <a:gd name="connsiteX5" fmla="*/ 149574 w 154387"/>
                <a:gd name="connsiteY5" fmla="*/ 0 h 11134"/>
                <a:gd name="connsiteX6" fmla="*/ 153880 w 154387"/>
                <a:gd name="connsiteY6" fmla="*/ 4808 h 11134"/>
                <a:gd name="connsiteX7" fmla="*/ 153120 w 154387"/>
                <a:gd name="connsiteY7" fmla="*/ 6073 h 11134"/>
                <a:gd name="connsiteX8" fmla="*/ 143242 w 154387"/>
                <a:gd name="connsiteY8" fmla="*/ 11135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387" h="11134">
                  <a:moveTo>
                    <a:pt x="143495" y="11135"/>
                  </a:moveTo>
                  <a:lnTo>
                    <a:pt x="4193" y="11135"/>
                  </a:lnTo>
                  <a:cubicBezTo>
                    <a:pt x="394" y="11135"/>
                    <a:pt x="-1126" y="9110"/>
                    <a:pt x="900" y="6326"/>
                  </a:cubicBezTo>
                  <a:lnTo>
                    <a:pt x="1660" y="5061"/>
                  </a:lnTo>
                  <a:cubicBezTo>
                    <a:pt x="3686" y="2278"/>
                    <a:pt x="8499" y="0"/>
                    <a:pt x="12298" y="0"/>
                  </a:cubicBezTo>
                  <a:lnTo>
                    <a:pt x="149574" y="0"/>
                  </a:lnTo>
                  <a:cubicBezTo>
                    <a:pt x="153373" y="0"/>
                    <a:pt x="155399" y="2025"/>
                    <a:pt x="153880" y="4808"/>
                  </a:cubicBezTo>
                  <a:lnTo>
                    <a:pt x="153120" y="6073"/>
                  </a:lnTo>
                  <a:cubicBezTo>
                    <a:pt x="151600" y="8857"/>
                    <a:pt x="147041" y="11135"/>
                    <a:pt x="143242" y="11135"/>
                  </a:cubicBezTo>
                  <a:close/>
                </a:path>
              </a:pathLst>
            </a:custGeom>
            <a:grpFill/>
            <a:ln w="2531" cap="flat">
              <a:solidFill>
                <a:schemeClr val="accent1"/>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A4C9F33-AD68-2C33-0095-BFC34ACCACFD}"/>
                </a:ext>
              </a:extLst>
            </p:cNvPr>
            <p:cNvSpPr/>
            <p:nvPr/>
          </p:nvSpPr>
          <p:spPr>
            <a:xfrm>
              <a:off x="7766570" y="5764874"/>
              <a:ext cx="153710" cy="11134"/>
            </a:xfrm>
            <a:custGeom>
              <a:avLst/>
              <a:gdLst>
                <a:gd name="connsiteX0" fmla="*/ 144115 w 153710"/>
                <a:gd name="connsiteY0" fmla="*/ 11135 h 11134"/>
                <a:gd name="connsiteX1" fmla="*/ 4813 w 153710"/>
                <a:gd name="connsiteY1" fmla="*/ 11135 h 11134"/>
                <a:gd name="connsiteX2" fmla="*/ 508 w 153710"/>
                <a:gd name="connsiteY2" fmla="*/ 6326 h 11134"/>
                <a:gd name="connsiteX3" fmla="*/ 1014 w 153710"/>
                <a:gd name="connsiteY3" fmla="*/ 5061 h 11134"/>
                <a:gd name="connsiteX4" fmla="*/ 10639 w 153710"/>
                <a:gd name="connsiteY4" fmla="*/ 0 h 11134"/>
                <a:gd name="connsiteX5" fmla="*/ 148168 w 153710"/>
                <a:gd name="connsiteY5" fmla="*/ 0 h 11134"/>
                <a:gd name="connsiteX6" fmla="*/ 153487 w 153710"/>
                <a:gd name="connsiteY6" fmla="*/ 4808 h 11134"/>
                <a:gd name="connsiteX7" fmla="*/ 152980 w 153710"/>
                <a:gd name="connsiteY7" fmla="*/ 6073 h 11134"/>
                <a:gd name="connsiteX8" fmla="*/ 144115 w 153710"/>
                <a:gd name="connsiteY8" fmla="*/ 11135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710" h="11134">
                  <a:moveTo>
                    <a:pt x="144115" y="11135"/>
                  </a:moveTo>
                  <a:lnTo>
                    <a:pt x="4813" y="11135"/>
                  </a:lnTo>
                  <a:cubicBezTo>
                    <a:pt x="1014" y="11135"/>
                    <a:pt x="-1012" y="9110"/>
                    <a:pt x="508" y="6326"/>
                  </a:cubicBezTo>
                  <a:lnTo>
                    <a:pt x="1014" y="5061"/>
                  </a:lnTo>
                  <a:cubicBezTo>
                    <a:pt x="2534" y="2278"/>
                    <a:pt x="6839" y="0"/>
                    <a:pt x="10639" y="0"/>
                  </a:cubicBezTo>
                  <a:lnTo>
                    <a:pt x="148168" y="0"/>
                  </a:lnTo>
                  <a:cubicBezTo>
                    <a:pt x="151967" y="0"/>
                    <a:pt x="154500" y="2024"/>
                    <a:pt x="153487" y="4808"/>
                  </a:cubicBezTo>
                  <a:lnTo>
                    <a:pt x="152980" y="6073"/>
                  </a:lnTo>
                  <a:cubicBezTo>
                    <a:pt x="151967" y="8857"/>
                    <a:pt x="148168" y="11135"/>
                    <a:pt x="144115" y="11135"/>
                  </a:cubicBezTo>
                  <a:close/>
                </a:path>
              </a:pathLst>
            </a:custGeom>
            <a:grpFill/>
            <a:ln w="2531" cap="flat">
              <a:solidFill>
                <a:schemeClr val="accent1"/>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4B090FC4-40CE-62C2-B32B-7C330C3F4044}"/>
                </a:ext>
              </a:extLst>
            </p:cNvPr>
            <p:cNvSpPr/>
            <p:nvPr/>
          </p:nvSpPr>
          <p:spPr>
            <a:xfrm>
              <a:off x="7936638" y="5764621"/>
              <a:ext cx="153129" cy="11134"/>
            </a:xfrm>
            <a:custGeom>
              <a:avLst/>
              <a:gdLst>
                <a:gd name="connsiteX0" fmla="*/ 145262 w 153129"/>
                <a:gd name="connsiteY0" fmla="*/ 11134 h 11134"/>
                <a:gd name="connsiteX1" fmla="*/ 5707 w 153129"/>
                <a:gd name="connsiteY1" fmla="*/ 11134 h 11134"/>
                <a:gd name="connsiteX2" fmla="*/ 135 w 153129"/>
                <a:gd name="connsiteY2" fmla="*/ 6326 h 11134"/>
                <a:gd name="connsiteX3" fmla="*/ 135 w 153129"/>
                <a:gd name="connsiteY3" fmla="*/ 5061 h 11134"/>
                <a:gd name="connsiteX4" fmla="*/ 9253 w 153129"/>
                <a:gd name="connsiteY4" fmla="*/ 0 h 11134"/>
                <a:gd name="connsiteX5" fmla="*/ 146782 w 153129"/>
                <a:gd name="connsiteY5" fmla="*/ 0 h 11134"/>
                <a:gd name="connsiteX6" fmla="*/ 153114 w 153129"/>
                <a:gd name="connsiteY6" fmla="*/ 4808 h 11134"/>
                <a:gd name="connsiteX7" fmla="*/ 153114 w 153129"/>
                <a:gd name="connsiteY7" fmla="*/ 6073 h 11134"/>
                <a:gd name="connsiteX8" fmla="*/ 145262 w 153129"/>
                <a:gd name="connsiteY8" fmla="*/ 11134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129" h="11134">
                  <a:moveTo>
                    <a:pt x="145262" y="11134"/>
                  </a:moveTo>
                  <a:lnTo>
                    <a:pt x="5707" y="11134"/>
                  </a:lnTo>
                  <a:cubicBezTo>
                    <a:pt x="1908" y="11134"/>
                    <a:pt x="-625" y="9110"/>
                    <a:pt x="135" y="6326"/>
                  </a:cubicBezTo>
                  <a:lnTo>
                    <a:pt x="135" y="5061"/>
                  </a:lnTo>
                  <a:cubicBezTo>
                    <a:pt x="1401" y="2277"/>
                    <a:pt x="5200" y="0"/>
                    <a:pt x="9253" y="0"/>
                  </a:cubicBezTo>
                  <a:lnTo>
                    <a:pt x="146782" y="0"/>
                  </a:lnTo>
                  <a:cubicBezTo>
                    <a:pt x="150581" y="0"/>
                    <a:pt x="153367" y="2024"/>
                    <a:pt x="153114" y="4808"/>
                  </a:cubicBezTo>
                  <a:lnTo>
                    <a:pt x="153114" y="6073"/>
                  </a:lnTo>
                  <a:cubicBezTo>
                    <a:pt x="152607" y="8857"/>
                    <a:pt x="149062" y="11134"/>
                    <a:pt x="145262" y="11134"/>
                  </a:cubicBezTo>
                  <a:close/>
                </a:path>
              </a:pathLst>
            </a:custGeom>
            <a:grpFill/>
            <a:ln w="2531" cap="flat">
              <a:solidFill>
                <a:schemeClr val="accent1"/>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8D15980-4393-C345-970A-52A791375811}"/>
                </a:ext>
              </a:extLst>
            </p:cNvPr>
            <p:cNvSpPr/>
            <p:nvPr/>
          </p:nvSpPr>
          <p:spPr>
            <a:xfrm>
              <a:off x="8106453" y="5764621"/>
              <a:ext cx="152755" cy="11134"/>
            </a:xfrm>
            <a:custGeom>
              <a:avLst/>
              <a:gdLst>
                <a:gd name="connsiteX0" fmla="*/ 146409 w 152755"/>
                <a:gd name="connsiteY0" fmla="*/ 11134 h 11134"/>
                <a:gd name="connsiteX1" fmla="*/ 6600 w 152755"/>
                <a:gd name="connsiteY1" fmla="*/ 11134 h 11134"/>
                <a:gd name="connsiteX2" fmla="*/ 15 w 152755"/>
                <a:gd name="connsiteY2" fmla="*/ 6326 h 11134"/>
                <a:gd name="connsiteX3" fmla="*/ 15 w 152755"/>
                <a:gd name="connsiteY3" fmla="*/ 5061 h 11134"/>
                <a:gd name="connsiteX4" fmla="*/ 7613 w 152755"/>
                <a:gd name="connsiteY4" fmla="*/ 0 h 11134"/>
                <a:gd name="connsiteX5" fmla="*/ 145396 w 152755"/>
                <a:gd name="connsiteY5" fmla="*/ 0 h 11134"/>
                <a:gd name="connsiteX6" fmla="*/ 152741 w 152755"/>
                <a:gd name="connsiteY6" fmla="*/ 4808 h 11134"/>
                <a:gd name="connsiteX7" fmla="*/ 152741 w 152755"/>
                <a:gd name="connsiteY7" fmla="*/ 6073 h 11134"/>
                <a:gd name="connsiteX8" fmla="*/ 146155 w 152755"/>
                <a:gd name="connsiteY8" fmla="*/ 11134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755" h="11134">
                  <a:moveTo>
                    <a:pt x="146409" y="11134"/>
                  </a:moveTo>
                  <a:lnTo>
                    <a:pt x="6600" y="11134"/>
                  </a:lnTo>
                  <a:cubicBezTo>
                    <a:pt x="2801" y="11134"/>
                    <a:pt x="-239" y="9110"/>
                    <a:pt x="15" y="6326"/>
                  </a:cubicBezTo>
                  <a:lnTo>
                    <a:pt x="15" y="5061"/>
                  </a:lnTo>
                  <a:cubicBezTo>
                    <a:pt x="521" y="2277"/>
                    <a:pt x="3814" y="0"/>
                    <a:pt x="7613" y="0"/>
                  </a:cubicBezTo>
                  <a:lnTo>
                    <a:pt x="145396" y="0"/>
                  </a:lnTo>
                  <a:cubicBezTo>
                    <a:pt x="149195" y="0"/>
                    <a:pt x="152487" y="2024"/>
                    <a:pt x="152741" y="4808"/>
                  </a:cubicBezTo>
                  <a:lnTo>
                    <a:pt x="152741" y="6073"/>
                  </a:lnTo>
                  <a:cubicBezTo>
                    <a:pt x="152994" y="8857"/>
                    <a:pt x="149955" y="11134"/>
                    <a:pt x="146155" y="11134"/>
                  </a:cubicBezTo>
                  <a:close/>
                </a:path>
              </a:pathLst>
            </a:custGeom>
            <a:grpFill/>
            <a:ln w="2531" cap="flat">
              <a:solidFill>
                <a:schemeClr val="accent1"/>
              </a:solid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E8D2ECC8-35DD-79B5-B16C-AF1EAD6AD4FF}"/>
                </a:ext>
              </a:extLst>
            </p:cNvPr>
            <p:cNvSpPr/>
            <p:nvPr/>
          </p:nvSpPr>
          <p:spPr>
            <a:xfrm>
              <a:off x="8276907" y="5764367"/>
              <a:ext cx="152966" cy="11134"/>
            </a:xfrm>
            <a:custGeom>
              <a:avLst/>
              <a:gdLst>
                <a:gd name="connsiteX0" fmla="*/ 147423 w 152966"/>
                <a:gd name="connsiteY0" fmla="*/ 11135 h 11134"/>
                <a:gd name="connsiteX1" fmla="*/ 7614 w 152966"/>
                <a:gd name="connsiteY1" fmla="*/ 11135 h 11134"/>
                <a:gd name="connsiteX2" fmla="*/ 16 w 152966"/>
                <a:gd name="connsiteY2" fmla="*/ 6326 h 11134"/>
                <a:gd name="connsiteX3" fmla="*/ 16 w 152966"/>
                <a:gd name="connsiteY3" fmla="*/ 5061 h 11134"/>
                <a:gd name="connsiteX4" fmla="*/ 6348 w 152966"/>
                <a:gd name="connsiteY4" fmla="*/ 0 h 11134"/>
                <a:gd name="connsiteX5" fmla="*/ 144384 w 152966"/>
                <a:gd name="connsiteY5" fmla="*/ 0 h 11134"/>
                <a:gd name="connsiteX6" fmla="*/ 152742 w 152966"/>
                <a:gd name="connsiteY6" fmla="*/ 4808 h 11134"/>
                <a:gd name="connsiteX7" fmla="*/ 152742 w 152966"/>
                <a:gd name="connsiteY7" fmla="*/ 6073 h 11134"/>
                <a:gd name="connsiteX8" fmla="*/ 147423 w 152966"/>
                <a:gd name="connsiteY8" fmla="*/ 11135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66" h="11134">
                  <a:moveTo>
                    <a:pt x="147423" y="11135"/>
                  </a:moveTo>
                  <a:lnTo>
                    <a:pt x="7614" y="11135"/>
                  </a:lnTo>
                  <a:cubicBezTo>
                    <a:pt x="3562" y="11135"/>
                    <a:pt x="269" y="9110"/>
                    <a:pt x="16" y="6326"/>
                  </a:cubicBezTo>
                  <a:lnTo>
                    <a:pt x="16" y="5061"/>
                  </a:lnTo>
                  <a:cubicBezTo>
                    <a:pt x="-237" y="2278"/>
                    <a:pt x="2549" y="0"/>
                    <a:pt x="6348" y="0"/>
                  </a:cubicBezTo>
                  <a:lnTo>
                    <a:pt x="144384" y="0"/>
                  </a:lnTo>
                  <a:cubicBezTo>
                    <a:pt x="148183" y="0"/>
                    <a:pt x="151982" y="2024"/>
                    <a:pt x="152742" y="4808"/>
                  </a:cubicBezTo>
                  <a:lnTo>
                    <a:pt x="152742" y="6073"/>
                  </a:lnTo>
                  <a:cubicBezTo>
                    <a:pt x="153755" y="8857"/>
                    <a:pt x="151222" y="11135"/>
                    <a:pt x="147423" y="11135"/>
                  </a:cubicBezTo>
                  <a:close/>
                </a:path>
              </a:pathLst>
            </a:custGeom>
            <a:grpFill/>
            <a:ln w="2531" cap="flat">
              <a:solidFill>
                <a:schemeClr val="accent1"/>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EDE7678-53CC-FFD3-A2D2-F7C39866FFA9}"/>
                </a:ext>
              </a:extLst>
            </p:cNvPr>
            <p:cNvSpPr/>
            <p:nvPr/>
          </p:nvSpPr>
          <p:spPr>
            <a:xfrm>
              <a:off x="8446796" y="5764114"/>
              <a:ext cx="153685" cy="11134"/>
            </a:xfrm>
            <a:custGeom>
              <a:avLst/>
              <a:gdLst>
                <a:gd name="connsiteX0" fmla="*/ 149003 w 153685"/>
                <a:gd name="connsiteY0" fmla="*/ 11134 h 11134"/>
                <a:gd name="connsiteX1" fmla="*/ 8941 w 153685"/>
                <a:gd name="connsiteY1" fmla="*/ 11134 h 11134"/>
                <a:gd name="connsiteX2" fmla="*/ 329 w 153685"/>
                <a:gd name="connsiteY2" fmla="*/ 6326 h 11134"/>
                <a:gd name="connsiteX3" fmla="*/ 329 w 153685"/>
                <a:gd name="connsiteY3" fmla="*/ 5061 h 11134"/>
                <a:gd name="connsiteX4" fmla="*/ 5395 w 153685"/>
                <a:gd name="connsiteY4" fmla="*/ 0 h 11134"/>
                <a:gd name="connsiteX5" fmla="*/ 143431 w 153685"/>
                <a:gd name="connsiteY5" fmla="*/ 0 h 11134"/>
                <a:gd name="connsiteX6" fmla="*/ 152802 w 153685"/>
                <a:gd name="connsiteY6" fmla="*/ 4808 h 11134"/>
                <a:gd name="connsiteX7" fmla="*/ 153309 w 153685"/>
                <a:gd name="connsiteY7" fmla="*/ 6073 h 11134"/>
                <a:gd name="connsiteX8" fmla="*/ 148750 w 153685"/>
                <a:gd name="connsiteY8" fmla="*/ 11134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685" h="11134">
                  <a:moveTo>
                    <a:pt x="149003" y="11134"/>
                  </a:moveTo>
                  <a:lnTo>
                    <a:pt x="8941" y="11134"/>
                  </a:lnTo>
                  <a:cubicBezTo>
                    <a:pt x="4888" y="11134"/>
                    <a:pt x="1089" y="9110"/>
                    <a:pt x="329" y="6326"/>
                  </a:cubicBezTo>
                  <a:lnTo>
                    <a:pt x="329" y="5061"/>
                  </a:lnTo>
                  <a:cubicBezTo>
                    <a:pt x="-937" y="2277"/>
                    <a:pt x="1596" y="0"/>
                    <a:pt x="5395" y="0"/>
                  </a:cubicBezTo>
                  <a:lnTo>
                    <a:pt x="143431" y="0"/>
                  </a:lnTo>
                  <a:cubicBezTo>
                    <a:pt x="147230" y="0"/>
                    <a:pt x="151536" y="2024"/>
                    <a:pt x="152802" y="4808"/>
                  </a:cubicBezTo>
                  <a:lnTo>
                    <a:pt x="153309" y="6073"/>
                  </a:lnTo>
                  <a:cubicBezTo>
                    <a:pt x="154575" y="8857"/>
                    <a:pt x="152549" y="11134"/>
                    <a:pt x="148750" y="11134"/>
                  </a:cubicBezTo>
                  <a:close/>
                </a:path>
              </a:pathLst>
            </a:custGeom>
            <a:grpFill/>
            <a:ln w="2531" cap="flat">
              <a:solidFill>
                <a:schemeClr val="accent1"/>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9C3524C6-BFD3-9C58-9B01-1B418705A7E3}"/>
                </a:ext>
              </a:extLst>
            </p:cNvPr>
            <p:cNvSpPr/>
            <p:nvPr/>
          </p:nvSpPr>
          <p:spPr>
            <a:xfrm>
              <a:off x="8616823" y="5764114"/>
              <a:ext cx="155597" cy="11134"/>
            </a:xfrm>
            <a:custGeom>
              <a:avLst/>
              <a:gdLst>
                <a:gd name="connsiteX0" fmla="*/ 150698 w 155597"/>
                <a:gd name="connsiteY0" fmla="*/ 11134 h 11134"/>
                <a:gd name="connsiteX1" fmla="*/ 10636 w 155597"/>
                <a:gd name="connsiteY1" fmla="*/ 11134 h 11134"/>
                <a:gd name="connsiteX2" fmla="*/ 1011 w 155597"/>
                <a:gd name="connsiteY2" fmla="*/ 6326 h 11134"/>
                <a:gd name="connsiteX3" fmla="*/ 505 w 155597"/>
                <a:gd name="connsiteY3" fmla="*/ 5061 h 11134"/>
                <a:gd name="connsiteX4" fmla="*/ 5064 w 155597"/>
                <a:gd name="connsiteY4" fmla="*/ 0 h 11134"/>
                <a:gd name="connsiteX5" fmla="*/ 143353 w 155597"/>
                <a:gd name="connsiteY5" fmla="*/ 0 h 11134"/>
                <a:gd name="connsiteX6" fmla="*/ 153990 w 155597"/>
                <a:gd name="connsiteY6" fmla="*/ 4808 h 11134"/>
                <a:gd name="connsiteX7" fmla="*/ 154750 w 155597"/>
                <a:gd name="connsiteY7" fmla="*/ 6073 h 11134"/>
                <a:gd name="connsiteX8" fmla="*/ 151204 w 155597"/>
                <a:gd name="connsiteY8" fmla="*/ 11134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597" h="11134">
                  <a:moveTo>
                    <a:pt x="150698" y="11134"/>
                  </a:moveTo>
                  <a:lnTo>
                    <a:pt x="10636" y="11134"/>
                  </a:lnTo>
                  <a:cubicBezTo>
                    <a:pt x="6583" y="11134"/>
                    <a:pt x="2278" y="9110"/>
                    <a:pt x="1011" y="6326"/>
                  </a:cubicBezTo>
                  <a:lnTo>
                    <a:pt x="505" y="5061"/>
                  </a:lnTo>
                  <a:cubicBezTo>
                    <a:pt x="-1015" y="2277"/>
                    <a:pt x="1011" y="0"/>
                    <a:pt x="5064" y="0"/>
                  </a:cubicBezTo>
                  <a:lnTo>
                    <a:pt x="143353" y="0"/>
                  </a:lnTo>
                  <a:cubicBezTo>
                    <a:pt x="147152" y="0"/>
                    <a:pt x="151964" y="2024"/>
                    <a:pt x="153990" y="4808"/>
                  </a:cubicBezTo>
                  <a:lnTo>
                    <a:pt x="154750" y="6073"/>
                  </a:lnTo>
                  <a:cubicBezTo>
                    <a:pt x="156776" y="8857"/>
                    <a:pt x="155003" y="11134"/>
                    <a:pt x="151204" y="11134"/>
                  </a:cubicBezTo>
                  <a:close/>
                </a:path>
              </a:pathLst>
            </a:custGeom>
            <a:grpFill/>
            <a:ln w="2531" cap="flat">
              <a:solidFill>
                <a:schemeClr val="accent1"/>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EFB3AED8-79E5-C60F-0C11-B1FB534F93C4}"/>
                </a:ext>
              </a:extLst>
            </p:cNvPr>
            <p:cNvSpPr/>
            <p:nvPr/>
          </p:nvSpPr>
          <p:spPr>
            <a:xfrm>
              <a:off x="8786629" y="5763861"/>
              <a:ext cx="156526" cy="11134"/>
            </a:xfrm>
            <a:custGeom>
              <a:avLst/>
              <a:gdLst>
                <a:gd name="connsiteX0" fmla="*/ 152867 w 156526"/>
                <a:gd name="connsiteY0" fmla="*/ 11135 h 11134"/>
                <a:gd name="connsiteX1" fmla="*/ 12551 w 156526"/>
                <a:gd name="connsiteY1" fmla="*/ 11135 h 11134"/>
                <a:gd name="connsiteX2" fmla="*/ 1660 w 156526"/>
                <a:gd name="connsiteY2" fmla="*/ 6326 h 11134"/>
                <a:gd name="connsiteX3" fmla="*/ 901 w 156526"/>
                <a:gd name="connsiteY3" fmla="*/ 5061 h 11134"/>
                <a:gd name="connsiteX4" fmla="*/ 4193 w 156526"/>
                <a:gd name="connsiteY4" fmla="*/ 0 h 11134"/>
                <a:gd name="connsiteX5" fmla="*/ 142482 w 156526"/>
                <a:gd name="connsiteY5" fmla="*/ 0 h 11134"/>
                <a:gd name="connsiteX6" fmla="*/ 154133 w 156526"/>
                <a:gd name="connsiteY6" fmla="*/ 4808 h 11134"/>
                <a:gd name="connsiteX7" fmla="*/ 155146 w 156526"/>
                <a:gd name="connsiteY7" fmla="*/ 6073 h 11134"/>
                <a:gd name="connsiteX8" fmla="*/ 152613 w 156526"/>
                <a:gd name="connsiteY8" fmla="*/ 11135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26" h="11134">
                  <a:moveTo>
                    <a:pt x="152867" y="11135"/>
                  </a:moveTo>
                  <a:lnTo>
                    <a:pt x="12551" y="11135"/>
                  </a:lnTo>
                  <a:cubicBezTo>
                    <a:pt x="8499" y="11135"/>
                    <a:pt x="3687" y="9110"/>
                    <a:pt x="1660" y="6326"/>
                  </a:cubicBezTo>
                  <a:lnTo>
                    <a:pt x="901" y="5061"/>
                  </a:lnTo>
                  <a:cubicBezTo>
                    <a:pt x="-1126" y="2278"/>
                    <a:pt x="394" y="0"/>
                    <a:pt x="4193" y="0"/>
                  </a:cubicBezTo>
                  <a:lnTo>
                    <a:pt x="142482" y="0"/>
                  </a:lnTo>
                  <a:cubicBezTo>
                    <a:pt x="146281" y="0"/>
                    <a:pt x="151600" y="2025"/>
                    <a:pt x="154133" y="4808"/>
                  </a:cubicBezTo>
                  <a:lnTo>
                    <a:pt x="155146" y="6073"/>
                  </a:lnTo>
                  <a:cubicBezTo>
                    <a:pt x="157679" y="8857"/>
                    <a:pt x="156666" y="11135"/>
                    <a:pt x="152613" y="11135"/>
                  </a:cubicBezTo>
                  <a:close/>
                </a:path>
              </a:pathLst>
            </a:custGeom>
            <a:grpFill/>
            <a:ln w="2531" cap="flat">
              <a:solidFill>
                <a:schemeClr val="accent1"/>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64931C30-0FA4-5F79-EF25-2CE48406BFFC}"/>
                </a:ext>
              </a:extLst>
            </p:cNvPr>
            <p:cNvSpPr/>
            <p:nvPr/>
          </p:nvSpPr>
          <p:spPr>
            <a:xfrm>
              <a:off x="8956844" y="5763608"/>
              <a:ext cx="158099" cy="11134"/>
            </a:xfrm>
            <a:custGeom>
              <a:avLst/>
              <a:gdLst>
                <a:gd name="connsiteX0" fmla="*/ 154880 w 158099"/>
                <a:gd name="connsiteY0" fmla="*/ 11135 h 11134"/>
                <a:gd name="connsiteX1" fmla="*/ 14311 w 158099"/>
                <a:gd name="connsiteY1" fmla="*/ 11135 h 11134"/>
                <a:gd name="connsiteX2" fmla="*/ 2407 w 158099"/>
                <a:gd name="connsiteY2" fmla="*/ 6326 h 11134"/>
                <a:gd name="connsiteX3" fmla="*/ 1394 w 158099"/>
                <a:gd name="connsiteY3" fmla="*/ 5061 h 11134"/>
                <a:gd name="connsiteX4" fmla="*/ 3673 w 158099"/>
                <a:gd name="connsiteY4" fmla="*/ 0 h 11134"/>
                <a:gd name="connsiteX5" fmla="*/ 142216 w 158099"/>
                <a:gd name="connsiteY5" fmla="*/ 0 h 11134"/>
                <a:gd name="connsiteX6" fmla="*/ 154880 w 158099"/>
                <a:gd name="connsiteY6" fmla="*/ 4808 h 11134"/>
                <a:gd name="connsiteX7" fmla="*/ 156146 w 158099"/>
                <a:gd name="connsiteY7" fmla="*/ 6073 h 11134"/>
                <a:gd name="connsiteX8" fmla="*/ 154626 w 158099"/>
                <a:gd name="connsiteY8" fmla="*/ 11135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099" h="11134">
                  <a:moveTo>
                    <a:pt x="154880" y="11135"/>
                  </a:moveTo>
                  <a:lnTo>
                    <a:pt x="14311" y="11135"/>
                  </a:lnTo>
                  <a:cubicBezTo>
                    <a:pt x="10258" y="11135"/>
                    <a:pt x="4940" y="9110"/>
                    <a:pt x="2407" y="6326"/>
                  </a:cubicBezTo>
                  <a:lnTo>
                    <a:pt x="1394" y="5061"/>
                  </a:lnTo>
                  <a:cubicBezTo>
                    <a:pt x="-1139" y="2278"/>
                    <a:pt x="-126" y="0"/>
                    <a:pt x="3673" y="0"/>
                  </a:cubicBezTo>
                  <a:lnTo>
                    <a:pt x="142216" y="0"/>
                  </a:lnTo>
                  <a:cubicBezTo>
                    <a:pt x="146015" y="0"/>
                    <a:pt x="151840" y="2024"/>
                    <a:pt x="154880" y="4808"/>
                  </a:cubicBezTo>
                  <a:lnTo>
                    <a:pt x="156146" y="6073"/>
                  </a:lnTo>
                  <a:cubicBezTo>
                    <a:pt x="159185" y="8857"/>
                    <a:pt x="158679" y="11135"/>
                    <a:pt x="154626" y="11135"/>
                  </a:cubicBezTo>
                  <a:close/>
                </a:path>
              </a:pathLst>
            </a:custGeom>
            <a:grpFill/>
            <a:ln w="2531" cap="flat">
              <a:solidFill>
                <a:schemeClr val="accent1"/>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95FA68AD-93FF-335C-A4FC-0759CB2CACA7}"/>
                </a:ext>
              </a:extLst>
            </p:cNvPr>
            <p:cNvSpPr/>
            <p:nvPr/>
          </p:nvSpPr>
          <p:spPr>
            <a:xfrm>
              <a:off x="9127120" y="5763355"/>
              <a:ext cx="160064" cy="11134"/>
            </a:xfrm>
            <a:custGeom>
              <a:avLst/>
              <a:gdLst>
                <a:gd name="connsiteX0" fmla="*/ 156832 w 160064"/>
                <a:gd name="connsiteY0" fmla="*/ 11134 h 11134"/>
                <a:gd name="connsiteX1" fmla="*/ 16264 w 160064"/>
                <a:gd name="connsiteY1" fmla="*/ 11134 h 11134"/>
                <a:gd name="connsiteX2" fmla="*/ 3346 w 160064"/>
                <a:gd name="connsiteY2" fmla="*/ 6326 h 11134"/>
                <a:gd name="connsiteX3" fmla="*/ 2080 w 160064"/>
                <a:gd name="connsiteY3" fmla="*/ 5061 h 11134"/>
                <a:gd name="connsiteX4" fmla="*/ 3346 w 160064"/>
                <a:gd name="connsiteY4" fmla="*/ 0 h 11134"/>
                <a:gd name="connsiteX5" fmla="*/ 142142 w 160064"/>
                <a:gd name="connsiteY5" fmla="*/ 0 h 11134"/>
                <a:gd name="connsiteX6" fmla="*/ 155819 w 160064"/>
                <a:gd name="connsiteY6" fmla="*/ 4808 h 11134"/>
                <a:gd name="connsiteX7" fmla="*/ 157339 w 160064"/>
                <a:gd name="connsiteY7" fmla="*/ 6073 h 11134"/>
                <a:gd name="connsiteX8" fmla="*/ 157086 w 160064"/>
                <a:gd name="connsiteY8" fmla="*/ 11134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064" h="11134">
                  <a:moveTo>
                    <a:pt x="156832" y="11134"/>
                  </a:moveTo>
                  <a:lnTo>
                    <a:pt x="16264" y="11134"/>
                  </a:lnTo>
                  <a:cubicBezTo>
                    <a:pt x="12211" y="11134"/>
                    <a:pt x="6386" y="9110"/>
                    <a:pt x="3346" y="6326"/>
                  </a:cubicBezTo>
                  <a:lnTo>
                    <a:pt x="2080" y="5061"/>
                  </a:lnTo>
                  <a:cubicBezTo>
                    <a:pt x="-1212" y="2277"/>
                    <a:pt x="-453" y="0"/>
                    <a:pt x="3346" y="0"/>
                  </a:cubicBezTo>
                  <a:lnTo>
                    <a:pt x="142142" y="0"/>
                  </a:lnTo>
                  <a:cubicBezTo>
                    <a:pt x="145941" y="0"/>
                    <a:pt x="152273" y="2024"/>
                    <a:pt x="155819" y="4808"/>
                  </a:cubicBezTo>
                  <a:lnTo>
                    <a:pt x="157339" y="6073"/>
                  </a:lnTo>
                  <a:cubicBezTo>
                    <a:pt x="161138" y="8857"/>
                    <a:pt x="160885" y="11134"/>
                    <a:pt x="157086" y="11134"/>
                  </a:cubicBezTo>
                  <a:close/>
                </a:path>
              </a:pathLst>
            </a:custGeom>
            <a:grpFill/>
            <a:ln w="2531" cap="flat">
              <a:solidFill>
                <a:schemeClr val="accent1"/>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554644A-CBC6-BC69-C9F5-BF1245379B9D}"/>
                </a:ext>
              </a:extLst>
            </p:cNvPr>
            <p:cNvSpPr/>
            <p:nvPr/>
          </p:nvSpPr>
          <p:spPr>
            <a:xfrm>
              <a:off x="9297182" y="5763355"/>
              <a:ext cx="161922" cy="11134"/>
            </a:xfrm>
            <a:custGeom>
              <a:avLst/>
              <a:gdLst>
                <a:gd name="connsiteX0" fmla="*/ 159251 w 161922"/>
                <a:gd name="connsiteY0" fmla="*/ 11134 h 11134"/>
                <a:gd name="connsiteX1" fmla="*/ 18429 w 161922"/>
                <a:gd name="connsiteY1" fmla="*/ 11134 h 11134"/>
                <a:gd name="connsiteX2" fmla="*/ 4246 w 161922"/>
                <a:gd name="connsiteY2" fmla="*/ 6326 h 11134"/>
                <a:gd name="connsiteX3" fmla="*/ 2726 w 161922"/>
                <a:gd name="connsiteY3" fmla="*/ 5061 h 11134"/>
                <a:gd name="connsiteX4" fmla="*/ 2979 w 161922"/>
                <a:gd name="connsiteY4" fmla="*/ 0 h 11134"/>
                <a:gd name="connsiteX5" fmla="*/ 141775 w 161922"/>
                <a:gd name="connsiteY5" fmla="*/ 0 h 11134"/>
                <a:gd name="connsiteX6" fmla="*/ 156718 w 161922"/>
                <a:gd name="connsiteY6" fmla="*/ 4808 h 11134"/>
                <a:gd name="connsiteX7" fmla="*/ 158491 w 161922"/>
                <a:gd name="connsiteY7" fmla="*/ 6073 h 11134"/>
                <a:gd name="connsiteX8" fmla="*/ 159251 w 161922"/>
                <a:gd name="connsiteY8" fmla="*/ 11134 h 1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922" h="11134">
                  <a:moveTo>
                    <a:pt x="159251" y="11134"/>
                  </a:moveTo>
                  <a:lnTo>
                    <a:pt x="18429" y="11134"/>
                  </a:lnTo>
                  <a:cubicBezTo>
                    <a:pt x="14377" y="11134"/>
                    <a:pt x="8045" y="9110"/>
                    <a:pt x="4246" y="6326"/>
                  </a:cubicBezTo>
                  <a:lnTo>
                    <a:pt x="2726" y="5061"/>
                  </a:lnTo>
                  <a:cubicBezTo>
                    <a:pt x="-1073" y="2277"/>
                    <a:pt x="-820" y="0"/>
                    <a:pt x="2979" y="0"/>
                  </a:cubicBezTo>
                  <a:lnTo>
                    <a:pt x="141775" y="0"/>
                  </a:lnTo>
                  <a:cubicBezTo>
                    <a:pt x="145574" y="0"/>
                    <a:pt x="152412" y="2024"/>
                    <a:pt x="156718" y="4808"/>
                  </a:cubicBezTo>
                  <a:lnTo>
                    <a:pt x="158491" y="6073"/>
                  </a:lnTo>
                  <a:cubicBezTo>
                    <a:pt x="162797" y="8857"/>
                    <a:pt x="163050" y="11134"/>
                    <a:pt x="159251" y="11134"/>
                  </a:cubicBezTo>
                  <a:close/>
                </a:path>
              </a:pathLst>
            </a:custGeom>
            <a:grpFill/>
            <a:ln w="2531" cap="flat">
              <a:solidFill>
                <a:schemeClr val="accent1"/>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2F882B12-9DD8-A6C3-5FE7-4DEF7824C71B}"/>
                </a:ext>
              </a:extLst>
            </p:cNvPr>
            <p:cNvSpPr/>
            <p:nvPr/>
          </p:nvSpPr>
          <p:spPr>
            <a:xfrm>
              <a:off x="6842377" y="5780310"/>
              <a:ext cx="174147" cy="19232"/>
            </a:xfrm>
            <a:custGeom>
              <a:avLst/>
              <a:gdLst>
                <a:gd name="connsiteX0" fmla="*/ 143595 w 174147"/>
                <a:gd name="connsiteY0" fmla="*/ 19233 h 19232"/>
                <a:gd name="connsiteX1" fmla="*/ 2267 w 174147"/>
                <a:gd name="connsiteY1" fmla="*/ 19233 h 19232"/>
                <a:gd name="connsiteX2" fmla="*/ 3533 w 174147"/>
                <a:gd name="connsiteY2" fmla="*/ 14677 h 19232"/>
                <a:gd name="connsiteX3" fmla="*/ 19996 w 174147"/>
                <a:gd name="connsiteY3" fmla="*/ 4555 h 19232"/>
                <a:gd name="connsiteX4" fmla="*/ 33420 w 174147"/>
                <a:gd name="connsiteY4" fmla="*/ 0 h 19232"/>
                <a:gd name="connsiteX5" fmla="*/ 171709 w 174147"/>
                <a:gd name="connsiteY5" fmla="*/ 0 h 19232"/>
                <a:gd name="connsiteX6" fmla="*/ 171455 w 174147"/>
                <a:gd name="connsiteY6" fmla="*/ 4302 h 19232"/>
                <a:gd name="connsiteX7" fmla="*/ 156765 w 174147"/>
                <a:gd name="connsiteY7" fmla="*/ 14424 h 19232"/>
                <a:gd name="connsiteX8" fmla="*/ 143848 w 174147"/>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147" h="19232">
                  <a:moveTo>
                    <a:pt x="143595" y="19233"/>
                  </a:moveTo>
                  <a:lnTo>
                    <a:pt x="2267" y="19233"/>
                  </a:lnTo>
                  <a:cubicBezTo>
                    <a:pt x="-1279" y="19233"/>
                    <a:pt x="-519" y="17208"/>
                    <a:pt x="3533" y="14677"/>
                  </a:cubicBezTo>
                  <a:lnTo>
                    <a:pt x="19996" y="4555"/>
                  </a:lnTo>
                  <a:cubicBezTo>
                    <a:pt x="24048" y="2025"/>
                    <a:pt x="29874" y="253"/>
                    <a:pt x="33420" y="0"/>
                  </a:cubicBezTo>
                  <a:lnTo>
                    <a:pt x="171709" y="0"/>
                  </a:lnTo>
                  <a:cubicBezTo>
                    <a:pt x="175001" y="0"/>
                    <a:pt x="175001" y="1771"/>
                    <a:pt x="171455" y="4302"/>
                  </a:cubicBezTo>
                  <a:lnTo>
                    <a:pt x="156765" y="14424"/>
                  </a:lnTo>
                  <a:cubicBezTo>
                    <a:pt x="153219" y="16955"/>
                    <a:pt x="147394" y="18979"/>
                    <a:pt x="143848" y="18979"/>
                  </a:cubicBezTo>
                  <a:close/>
                </a:path>
              </a:pathLst>
            </a:custGeom>
            <a:grpFill/>
            <a:ln w="2531" cap="flat">
              <a:solidFill>
                <a:schemeClr val="accent1"/>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519C4090-D81B-59B2-8D62-4C5D47309A48}"/>
                </a:ext>
              </a:extLst>
            </p:cNvPr>
            <p:cNvSpPr/>
            <p:nvPr/>
          </p:nvSpPr>
          <p:spPr>
            <a:xfrm>
              <a:off x="6805085" y="5802073"/>
              <a:ext cx="233188" cy="20244"/>
            </a:xfrm>
            <a:custGeom>
              <a:avLst/>
              <a:gdLst>
                <a:gd name="connsiteX0" fmla="*/ 202416 w 233188"/>
                <a:gd name="connsiteY0" fmla="*/ 20245 h 20244"/>
                <a:gd name="connsiteX1" fmla="*/ 2327 w 233188"/>
                <a:gd name="connsiteY1" fmla="*/ 20245 h 20244"/>
                <a:gd name="connsiteX2" fmla="*/ 3847 w 233188"/>
                <a:gd name="connsiteY2" fmla="*/ 15436 h 20244"/>
                <a:gd name="connsiteX3" fmla="*/ 21069 w 233188"/>
                <a:gd name="connsiteY3" fmla="*/ 4808 h 20244"/>
                <a:gd name="connsiteX4" fmla="*/ 35253 w 233188"/>
                <a:gd name="connsiteY4" fmla="*/ 0 h 20244"/>
                <a:gd name="connsiteX5" fmla="*/ 230529 w 233188"/>
                <a:gd name="connsiteY5" fmla="*/ 0 h 20244"/>
                <a:gd name="connsiteX6" fmla="*/ 230529 w 233188"/>
                <a:gd name="connsiteY6" fmla="*/ 4555 h 20244"/>
                <a:gd name="connsiteX7" fmla="*/ 215839 w 233188"/>
                <a:gd name="connsiteY7" fmla="*/ 15183 h 20244"/>
                <a:gd name="connsiteX8" fmla="*/ 202416 w 233188"/>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3188" h="20244">
                  <a:moveTo>
                    <a:pt x="202416" y="20245"/>
                  </a:moveTo>
                  <a:lnTo>
                    <a:pt x="2327" y="20245"/>
                  </a:lnTo>
                  <a:cubicBezTo>
                    <a:pt x="-1219" y="20245"/>
                    <a:pt x="-712" y="18220"/>
                    <a:pt x="3847" y="15436"/>
                  </a:cubicBezTo>
                  <a:lnTo>
                    <a:pt x="21069" y="4808"/>
                  </a:lnTo>
                  <a:cubicBezTo>
                    <a:pt x="25375" y="2277"/>
                    <a:pt x="31707" y="0"/>
                    <a:pt x="35253" y="0"/>
                  </a:cubicBezTo>
                  <a:lnTo>
                    <a:pt x="230529" y="0"/>
                  </a:lnTo>
                  <a:cubicBezTo>
                    <a:pt x="234075" y="0"/>
                    <a:pt x="234075" y="2024"/>
                    <a:pt x="230529" y="4555"/>
                  </a:cubicBezTo>
                  <a:lnTo>
                    <a:pt x="215839" y="15183"/>
                  </a:lnTo>
                  <a:cubicBezTo>
                    <a:pt x="212040" y="17967"/>
                    <a:pt x="206215" y="19992"/>
                    <a:pt x="202416" y="19992"/>
                  </a:cubicBezTo>
                  <a:close/>
                </a:path>
              </a:pathLst>
            </a:custGeom>
            <a:grpFill/>
            <a:ln w="2531" cap="flat">
              <a:solidFill>
                <a:schemeClr val="accent1"/>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A801474D-130B-F45E-A3FF-E966DAD78A1C}"/>
                </a:ext>
              </a:extLst>
            </p:cNvPr>
            <p:cNvSpPr/>
            <p:nvPr/>
          </p:nvSpPr>
          <p:spPr>
            <a:xfrm>
              <a:off x="6765927" y="5825355"/>
              <a:ext cx="272093" cy="21003"/>
            </a:xfrm>
            <a:custGeom>
              <a:avLst/>
              <a:gdLst>
                <a:gd name="connsiteX0" fmla="*/ 240054 w 272093"/>
                <a:gd name="connsiteY0" fmla="*/ 21004 h 21003"/>
                <a:gd name="connsiteX1" fmla="*/ 2227 w 272093"/>
                <a:gd name="connsiteY1" fmla="*/ 21004 h 21003"/>
                <a:gd name="connsiteX2" fmla="*/ 4000 w 272093"/>
                <a:gd name="connsiteY2" fmla="*/ 16196 h 21003"/>
                <a:gd name="connsiteX3" fmla="*/ 22742 w 272093"/>
                <a:gd name="connsiteY3" fmla="*/ 4808 h 21003"/>
                <a:gd name="connsiteX4" fmla="*/ 37179 w 272093"/>
                <a:gd name="connsiteY4" fmla="*/ 0 h 21003"/>
                <a:gd name="connsiteX5" fmla="*/ 269434 w 272093"/>
                <a:gd name="connsiteY5" fmla="*/ 0 h 21003"/>
                <a:gd name="connsiteX6" fmla="*/ 269434 w 272093"/>
                <a:gd name="connsiteY6" fmla="*/ 4555 h 21003"/>
                <a:gd name="connsiteX7" fmla="*/ 253984 w 272093"/>
                <a:gd name="connsiteY7" fmla="*/ 15943 h 21003"/>
                <a:gd name="connsiteX8" fmla="*/ 240560 w 272093"/>
                <a:gd name="connsiteY8" fmla="*/ 21004 h 2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093" h="21003">
                  <a:moveTo>
                    <a:pt x="240054" y="21004"/>
                  </a:moveTo>
                  <a:lnTo>
                    <a:pt x="2227" y="21004"/>
                  </a:lnTo>
                  <a:cubicBezTo>
                    <a:pt x="-1319" y="21004"/>
                    <a:pt x="-559" y="18979"/>
                    <a:pt x="4000" y="16196"/>
                  </a:cubicBezTo>
                  <a:lnTo>
                    <a:pt x="22742" y="4808"/>
                  </a:lnTo>
                  <a:cubicBezTo>
                    <a:pt x="27048" y="2024"/>
                    <a:pt x="33633" y="0"/>
                    <a:pt x="37179" y="0"/>
                  </a:cubicBezTo>
                  <a:lnTo>
                    <a:pt x="269434" y="0"/>
                  </a:lnTo>
                  <a:cubicBezTo>
                    <a:pt x="272980" y="0"/>
                    <a:pt x="272980" y="2024"/>
                    <a:pt x="269434" y="4555"/>
                  </a:cubicBezTo>
                  <a:lnTo>
                    <a:pt x="253984" y="15943"/>
                  </a:lnTo>
                  <a:cubicBezTo>
                    <a:pt x="250185" y="18726"/>
                    <a:pt x="244106" y="21004"/>
                    <a:pt x="240560" y="21004"/>
                  </a:cubicBezTo>
                  <a:close/>
                </a:path>
              </a:pathLst>
            </a:custGeom>
            <a:grpFill/>
            <a:ln w="2531" cap="flat">
              <a:solidFill>
                <a:schemeClr val="accent1"/>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1F52C353-0BC6-DACA-039A-268994F741CB}"/>
                </a:ext>
              </a:extLst>
            </p:cNvPr>
            <p:cNvSpPr/>
            <p:nvPr/>
          </p:nvSpPr>
          <p:spPr>
            <a:xfrm>
              <a:off x="6722781" y="5849882"/>
              <a:ext cx="377388" cy="22307"/>
            </a:xfrm>
            <a:custGeom>
              <a:avLst/>
              <a:gdLst>
                <a:gd name="connsiteX0" fmla="*/ 346519 w 377388"/>
                <a:gd name="connsiteY0" fmla="*/ 22288 h 22307"/>
                <a:gd name="connsiteX1" fmla="*/ 2316 w 377388"/>
                <a:gd name="connsiteY1" fmla="*/ 22288 h 22307"/>
                <a:gd name="connsiteX2" fmla="*/ 4342 w 377388"/>
                <a:gd name="connsiteY2" fmla="*/ 17227 h 22307"/>
                <a:gd name="connsiteX3" fmla="*/ 24098 w 377388"/>
                <a:gd name="connsiteY3" fmla="*/ 5080 h 22307"/>
                <a:gd name="connsiteX4" fmla="*/ 39041 w 377388"/>
                <a:gd name="connsiteY4" fmla="*/ 19 h 22307"/>
                <a:gd name="connsiteX5" fmla="*/ 374633 w 377388"/>
                <a:gd name="connsiteY5" fmla="*/ 19 h 22307"/>
                <a:gd name="connsiteX6" fmla="*/ 374633 w 377388"/>
                <a:gd name="connsiteY6" fmla="*/ 4827 h 22307"/>
                <a:gd name="connsiteX7" fmla="*/ 359690 w 377388"/>
                <a:gd name="connsiteY7" fmla="*/ 16974 h 22307"/>
                <a:gd name="connsiteX8" fmla="*/ 346266 w 377388"/>
                <a:gd name="connsiteY8" fmla="*/ 22288 h 22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7388" h="22307">
                  <a:moveTo>
                    <a:pt x="346519" y="22288"/>
                  </a:moveTo>
                  <a:lnTo>
                    <a:pt x="2316" y="22288"/>
                  </a:lnTo>
                  <a:cubicBezTo>
                    <a:pt x="-1483" y="22541"/>
                    <a:pt x="-470" y="20264"/>
                    <a:pt x="4342" y="17227"/>
                  </a:cubicBezTo>
                  <a:lnTo>
                    <a:pt x="24098" y="5080"/>
                  </a:lnTo>
                  <a:cubicBezTo>
                    <a:pt x="28657" y="2297"/>
                    <a:pt x="35495" y="19"/>
                    <a:pt x="39041" y="19"/>
                  </a:cubicBezTo>
                  <a:lnTo>
                    <a:pt x="374633" y="19"/>
                  </a:lnTo>
                  <a:cubicBezTo>
                    <a:pt x="378179" y="-234"/>
                    <a:pt x="378432" y="2044"/>
                    <a:pt x="374633" y="4827"/>
                  </a:cubicBezTo>
                  <a:lnTo>
                    <a:pt x="359690" y="16974"/>
                  </a:lnTo>
                  <a:cubicBezTo>
                    <a:pt x="356144" y="20011"/>
                    <a:pt x="350065" y="22288"/>
                    <a:pt x="346266" y="22288"/>
                  </a:cubicBezTo>
                  <a:close/>
                </a:path>
              </a:pathLst>
            </a:custGeom>
            <a:grpFill/>
            <a:ln w="2531" cap="flat">
              <a:solidFill>
                <a:schemeClr val="accent1"/>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D74CCB7F-A5F0-525B-DFC4-237CA0E5DE5B}"/>
                </a:ext>
              </a:extLst>
            </p:cNvPr>
            <p:cNvSpPr/>
            <p:nvPr/>
          </p:nvSpPr>
          <p:spPr>
            <a:xfrm>
              <a:off x="6677715" y="5876219"/>
              <a:ext cx="249040" cy="23787"/>
            </a:xfrm>
            <a:custGeom>
              <a:avLst/>
              <a:gdLst>
                <a:gd name="connsiteX0" fmla="*/ 213278 w 249040"/>
                <a:gd name="connsiteY0" fmla="*/ 23788 h 23787"/>
                <a:gd name="connsiteX1" fmla="*/ 2299 w 249040"/>
                <a:gd name="connsiteY1" fmla="*/ 23788 h 23787"/>
                <a:gd name="connsiteX2" fmla="*/ 4578 w 249040"/>
                <a:gd name="connsiteY2" fmla="*/ 18220 h 23787"/>
                <a:gd name="connsiteX3" fmla="*/ 25347 w 249040"/>
                <a:gd name="connsiteY3" fmla="*/ 5567 h 23787"/>
                <a:gd name="connsiteX4" fmla="*/ 41050 w 249040"/>
                <a:gd name="connsiteY4" fmla="*/ 0 h 23787"/>
                <a:gd name="connsiteX5" fmla="*/ 246457 w 249040"/>
                <a:gd name="connsiteY5" fmla="*/ 0 h 23787"/>
                <a:gd name="connsiteX6" fmla="*/ 245697 w 249040"/>
                <a:gd name="connsiteY6" fmla="*/ 5314 h 23787"/>
                <a:gd name="connsiteX7" fmla="*/ 227968 w 249040"/>
                <a:gd name="connsiteY7" fmla="*/ 17967 h 23787"/>
                <a:gd name="connsiteX8" fmla="*/ 213025 w 249040"/>
                <a:gd name="connsiteY8" fmla="*/ 23788 h 2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040" h="23787">
                  <a:moveTo>
                    <a:pt x="213278" y="23788"/>
                  </a:moveTo>
                  <a:lnTo>
                    <a:pt x="2299" y="23788"/>
                  </a:lnTo>
                  <a:cubicBezTo>
                    <a:pt x="-1501" y="23788"/>
                    <a:pt x="-487" y="21257"/>
                    <a:pt x="4578" y="18220"/>
                  </a:cubicBezTo>
                  <a:lnTo>
                    <a:pt x="25347" y="5567"/>
                  </a:lnTo>
                  <a:cubicBezTo>
                    <a:pt x="30412" y="2531"/>
                    <a:pt x="37251" y="0"/>
                    <a:pt x="41050" y="0"/>
                  </a:cubicBezTo>
                  <a:lnTo>
                    <a:pt x="246457" y="0"/>
                  </a:lnTo>
                  <a:cubicBezTo>
                    <a:pt x="250257" y="0"/>
                    <a:pt x="249750" y="2278"/>
                    <a:pt x="245697" y="5314"/>
                  </a:cubicBezTo>
                  <a:lnTo>
                    <a:pt x="227968" y="17967"/>
                  </a:lnTo>
                  <a:cubicBezTo>
                    <a:pt x="223662" y="21004"/>
                    <a:pt x="216824" y="23788"/>
                    <a:pt x="213025" y="23788"/>
                  </a:cubicBezTo>
                  <a:close/>
                </a:path>
              </a:pathLst>
            </a:custGeom>
            <a:grpFill/>
            <a:ln w="2531" cap="flat">
              <a:solidFill>
                <a:schemeClr val="accent1"/>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BB3E8B19-6832-1DB3-41A4-0821F306EB48}"/>
                </a:ext>
              </a:extLst>
            </p:cNvPr>
            <p:cNvSpPr/>
            <p:nvPr/>
          </p:nvSpPr>
          <p:spPr>
            <a:xfrm>
              <a:off x="6924287" y="5875966"/>
              <a:ext cx="186360" cy="23787"/>
            </a:xfrm>
            <a:custGeom>
              <a:avLst/>
              <a:gdLst>
                <a:gd name="connsiteX0" fmla="*/ 154637 w 186360"/>
                <a:gd name="connsiteY0" fmla="*/ 23787 h 23787"/>
                <a:gd name="connsiteX1" fmla="*/ 2671 w 186360"/>
                <a:gd name="connsiteY1" fmla="*/ 23787 h 23787"/>
                <a:gd name="connsiteX2" fmla="*/ 3431 w 186360"/>
                <a:gd name="connsiteY2" fmla="*/ 18220 h 23787"/>
                <a:gd name="connsiteX3" fmla="*/ 20907 w 186360"/>
                <a:gd name="connsiteY3" fmla="*/ 5567 h 23787"/>
                <a:gd name="connsiteX4" fmla="*/ 35344 w 186360"/>
                <a:gd name="connsiteY4" fmla="*/ 0 h 23787"/>
                <a:gd name="connsiteX5" fmla="*/ 183511 w 186360"/>
                <a:gd name="connsiteY5" fmla="*/ 0 h 23787"/>
                <a:gd name="connsiteX6" fmla="*/ 183511 w 186360"/>
                <a:gd name="connsiteY6" fmla="*/ 5314 h 23787"/>
                <a:gd name="connsiteX7" fmla="*/ 168314 w 186360"/>
                <a:gd name="connsiteY7" fmla="*/ 17967 h 23787"/>
                <a:gd name="connsiteX8" fmla="*/ 154384 w 186360"/>
                <a:gd name="connsiteY8" fmla="*/ 23787 h 2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360" h="23787">
                  <a:moveTo>
                    <a:pt x="154637" y="23787"/>
                  </a:moveTo>
                  <a:lnTo>
                    <a:pt x="2671" y="23787"/>
                  </a:lnTo>
                  <a:cubicBezTo>
                    <a:pt x="-1128" y="23787"/>
                    <a:pt x="-875" y="21257"/>
                    <a:pt x="3431" y="18220"/>
                  </a:cubicBezTo>
                  <a:lnTo>
                    <a:pt x="20907" y="5567"/>
                  </a:lnTo>
                  <a:cubicBezTo>
                    <a:pt x="24960" y="2531"/>
                    <a:pt x="31545" y="0"/>
                    <a:pt x="35344" y="0"/>
                  </a:cubicBezTo>
                  <a:lnTo>
                    <a:pt x="183511" y="0"/>
                  </a:lnTo>
                  <a:cubicBezTo>
                    <a:pt x="187310" y="0"/>
                    <a:pt x="187310" y="2277"/>
                    <a:pt x="183511" y="5314"/>
                  </a:cubicBezTo>
                  <a:lnTo>
                    <a:pt x="168314" y="17967"/>
                  </a:lnTo>
                  <a:cubicBezTo>
                    <a:pt x="164515" y="21004"/>
                    <a:pt x="158437" y="23787"/>
                    <a:pt x="154384" y="23787"/>
                  </a:cubicBezTo>
                  <a:close/>
                </a:path>
              </a:pathLst>
            </a:custGeom>
            <a:grpFill/>
            <a:ln w="2531" cap="flat">
              <a:solidFill>
                <a:schemeClr val="accent1"/>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CDAAD395-DB21-4129-B5D2-A511103E6A3F}"/>
                </a:ext>
              </a:extLst>
            </p:cNvPr>
            <p:cNvSpPr/>
            <p:nvPr/>
          </p:nvSpPr>
          <p:spPr>
            <a:xfrm>
              <a:off x="7125334" y="5875966"/>
              <a:ext cx="182294" cy="23787"/>
            </a:xfrm>
            <a:custGeom>
              <a:avLst/>
              <a:gdLst>
                <a:gd name="connsiteX0" fmla="*/ 155198 w 182294"/>
                <a:gd name="connsiteY0" fmla="*/ 23787 h 23787"/>
                <a:gd name="connsiteX1" fmla="*/ 2979 w 182294"/>
                <a:gd name="connsiteY1" fmla="*/ 23787 h 23787"/>
                <a:gd name="connsiteX2" fmla="*/ 2726 w 182294"/>
                <a:gd name="connsiteY2" fmla="*/ 18220 h 23787"/>
                <a:gd name="connsiteX3" fmla="*/ 17416 w 182294"/>
                <a:gd name="connsiteY3" fmla="*/ 5567 h 23787"/>
                <a:gd name="connsiteX4" fmla="*/ 30586 w 182294"/>
                <a:gd name="connsiteY4" fmla="*/ 0 h 23787"/>
                <a:gd name="connsiteX5" fmla="*/ 179007 w 182294"/>
                <a:gd name="connsiteY5" fmla="*/ 0 h 23787"/>
                <a:gd name="connsiteX6" fmla="*/ 180526 w 182294"/>
                <a:gd name="connsiteY6" fmla="*/ 5314 h 23787"/>
                <a:gd name="connsiteX7" fmla="*/ 168116 w 182294"/>
                <a:gd name="connsiteY7" fmla="*/ 17967 h 23787"/>
                <a:gd name="connsiteX8" fmla="*/ 155452 w 182294"/>
                <a:gd name="connsiteY8" fmla="*/ 23787 h 2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294" h="23787">
                  <a:moveTo>
                    <a:pt x="155198" y="23787"/>
                  </a:moveTo>
                  <a:lnTo>
                    <a:pt x="2979" y="23787"/>
                  </a:lnTo>
                  <a:cubicBezTo>
                    <a:pt x="-820" y="23787"/>
                    <a:pt x="-1073" y="21257"/>
                    <a:pt x="2726" y="18220"/>
                  </a:cubicBezTo>
                  <a:lnTo>
                    <a:pt x="17416" y="5567"/>
                  </a:lnTo>
                  <a:cubicBezTo>
                    <a:pt x="20962" y="2531"/>
                    <a:pt x="26787" y="0"/>
                    <a:pt x="30586" y="0"/>
                  </a:cubicBezTo>
                  <a:lnTo>
                    <a:pt x="179007" y="0"/>
                  </a:lnTo>
                  <a:cubicBezTo>
                    <a:pt x="182806" y="0"/>
                    <a:pt x="183312" y="2277"/>
                    <a:pt x="180526" y="5314"/>
                  </a:cubicBezTo>
                  <a:lnTo>
                    <a:pt x="168116" y="17967"/>
                  </a:lnTo>
                  <a:cubicBezTo>
                    <a:pt x="165076" y="21004"/>
                    <a:pt x="159504" y="23787"/>
                    <a:pt x="155452" y="23787"/>
                  </a:cubicBezTo>
                  <a:close/>
                </a:path>
              </a:pathLst>
            </a:custGeom>
            <a:grpFill/>
            <a:ln w="2531" cap="flat">
              <a:solidFill>
                <a:schemeClr val="accent1"/>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A7E28BFF-BD47-E8B1-003D-1D2A6197E2F3}"/>
                </a:ext>
              </a:extLst>
            </p:cNvPr>
            <p:cNvSpPr/>
            <p:nvPr/>
          </p:nvSpPr>
          <p:spPr>
            <a:xfrm>
              <a:off x="7326780" y="5875713"/>
              <a:ext cx="177954" cy="23787"/>
            </a:xfrm>
            <a:custGeom>
              <a:avLst/>
              <a:gdLst>
                <a:gd name="connsiteX0" fmla="*/ 155868 w 177954"/>
                <a:gd name="connsiteY0" fmla="*/ 23788 h 23787"/>
                <a:gd name="connsiteX1" fmla="*/ 3395 w 177954"/>
                <a:gd name="connsiteY1" fmla="*/ 23788 h 23787"/>
                <a:gd name="connsiteX2" fmla="*/ 1875 w 177954"/>
                <a:gd name="connsiteY2" fmla="*/ 18220 h 23787"/>
                <a:gd name="connsiteX3" fmla="*/ 13779 w 177954"/>
                <a:gd name="connsiteY3" fmla="*/ 5567 h 23787"/>
                <a:gd name="connsiteX4" fmla="*/ 25683 w 177954"/>
                <a:gd name="connsiteY4" fmla="*/ 0 h 23787"/>
                <a:gd name="connsiteX5" fmla="*/ 174104 w 177954"/>
                <a:gd name="connsiteY5" fmla="*/ 0 h 23787"/>
                <a:gd name="connsiteX6" fmla="*/ 176636 w 177954"/>
                <a:gd name="connsiteY6" fmla="*/ 5314 h 23787"/>
                <a:gd name="connsiteX7" fmla="*/ 167012 w 177954"/>
                <a:gd name="connsiteY7" fmla="*/ 17967 h 23787"/>
                <a:gd name="connsiteX8" fmla="*/ 155614 w 177954"/>
                <a:gd name="connsiteY8" fmla="*/ 23788 h 2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954" h="23787">
                  <a:moveTo>
                    <a:pt x="155868" y="23788"/>
                  </a:moveTo>
                  <a:lnTo>
                    <a:pt x="3395" y="23788"/>
                  </a:lnTo>
                  <a:cubicBezTo>
                    <a:pt x="-404" y="23788"/>
                    <a:pt x="-1164" y="21257"/>
                    <a:pt x="1875" y="18220"/>
                  </a:cubicBezTo>
                  <a:lnTo>
                    <a:pt x="13779" y="5567"/>
                  </a:lnTo>
                  <a:cubicBezTo>
                    <a:pt x="16565" y="2531"/>
                    <a:pt x="21884" y="0"/>
                    <a:pt x="25683" y="0"/>
                  </a:cubicBezTo>
                  <a:lnTo>
                    <a:pt x="174104" y="0"/>
                  </a:lnTo>
                  <a:cubicBezTo>
                    <a:pt x="177903" y="0"/>
                    <a:pt x="179169" y="2278"/>
                    <a:pt x="176636" y="5314"/>
                  </a:cubicBezTo>
                  <a:lnTo>
                    <a:pt x="167012" y="17967"/>
                  </a:lnTo>
                  <a:cubicBezTo>
                    <a:pt x="164732" y="21004"/>
                    <a:pt x="159414" y="23788"/>
                    <a:pt x="155614" y="23788"/>
                  </a:cubicBezTo>
                  <a:close/>
                </a:path>
              </a:pathLst>
            </a:custGeom>
            <a:grpFill/>
            <a:ln w="2531" cap="flat">
              <a:solidFill>
                <a:schemeClr val="accent1"/>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EB4A8440-317D-4CB7-D34C-13CD57C4D618}"/>
                </a:ext>
              </a:extLst>
            </p:cNvPr>
            <p:cNvSpPr/>
            <p:nvPr/>
          </p:nvSpPr>
          <p:spPr>
            <a:xfrm>
              <a:off x="8494247" y="5874701"/>
              <a:ext cx="171488" cy="24040"/>
            </a:xfrm>
            <a:custGeom>
              <a:avLst/>
              <a:gdLst>
                <a:gd name="connsiteX0" fmla="*/ 166644 w 171488"/>
                <a:gd name="connsiteY0" fmla="*/ 24041 h 24040"/>
                <a:gd name="connsiteX1" fmla="*/ 13158 w 171488"/>
                <a:gd name="connsiteY1" fmla="*/ 24041 h 24040"/>
                <a:gd name="connsiteX2" fmla="*/ 4293 w 171488"/>
                <a:gd name="connsiteY2" fmla="*/ 18473 h 24040"/>
                <a:gd name="connsiteX3" fmla="*/ 241 w 171488"/>
                <a:gd name="connsiteY3" fmla="*/ 5567 h 24040"/>
                <a:gd name="connsiteX4" fmla="*/ 5306 w 171488"/>
                <a:gd name="connsiteY4" fmla="*/ 0 h 24040"/>
                <a:gd name="connsiteX5" fmla="*/ 154993 w 171488"/>
                <a:gd name="connsiteY5" fmla="*/ 0 h 24040"/>
                <a:gd name="connsiteX6" fmla="*/ 164617 w 171488"/>
                <a:gd name="connsiteY6" fmla="*/ 5314 h 24040"/>
                <a:gd name="connsiteX7" fmla="*/ 170949 w 171488"/>
                <a:gd name="connsiteY7" fmla="*/ 18220 h 24040"/>
                <a:gd name="connsiteX8" fmla="*/ 166644 w 171488"/>
                <a:gd name="connsiteY8" fmla="*/ 24041 h 2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88" h="24040">
                  <a:moveTo>
                    <a:pt x="166644" y="24041"/>
                  </a:moveTo>
                  <a:lnTo>
                    <a:pt x="13158" y="24041"/>
                  </a:lnTo>
                  <a:cubicBezTo>
                    <a:pt x="9359" y="24041"/>
                    <a:pt x="5306" y="21510"/>
                    <a:pt x="4293" y="18473"/>
                  </a:cubicBezTo>
                  <a:lnTo>
                    <a:pt x="241" y="5567"/>
                  </a:lnTo>
                  <a:cubicBezTo>
                    <a:pt x="-772" y="2531"/>
                    <a:pt x="1507" y="0"/>
                    <a:pt x="5306" y="0"/>
                  </a:cubicBezTo>
                  <a:lnTo>
                    <a:pt x="154993" y="0"/>
                  </a:lnTo>
                  <a:cubicBezTo>
                    <a:pt x="158792" y="0"/>
                    <a:pt x="163098" y="2277"/>
                    <a:pt x="164617" y="5314"/>
                  </a:cubicBezTo>
                  <a:lnTo>
                    <a:pt x="170949" y="18220"/>
                  </a:lnTo>
                  <a:cubicBezTo>
                    <a:pt x="172469" y="21257"/>
                    <a:pt x="170696" y="24041"/>
                    <a:pt x="166644" y="24041"/>
                  </a:cubicBezTo>
                  <a:close/>
                </a:path>
              </a:pathLst>
            </a:custGeom>
            <a:grpFill/>
            <a:ln w="2531" cap="flat">
              <a:solidFill>
                <a:schemeClr val="accent1"/>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E75424C4-0275-D603-84B1-0482EDF5DC33}"/>
                </a:ext>
              </a:extLst>
            </p:cNvPr>
            <p:cNvSpPr/>
            <p:nvPr/>
          </p:nvSpPr>
          <p:spPr>
            <a:xfrm>
              <a:off x="8689689" y="5874701"/>
              <a:ext cx="175202" cy="24040"/>
            </a:xfrm>
            <a:custGeom>
              <a:avLst/>
              <a:gdLst>
                <a:gd name="connsiteX0" fmla="*/ 171291 w 175202"/>
                <a:gd name="connsiteY0" fmla="*/ 24041 h 24040"/>
                <a:gd name="connsiteX1" fmla="*/ 17552 w 175202"/>
                <a:gd name="connsiteY1" fmla="*/ 24041 h 24040"/>
                <a:gd name="connsiteX2" fmla="*/ 7421 w 175202"/>
                <a:gd name="connsiteY2" fmla="*/ 18473 h 24040"/>
                <a:gd name="connsiteX3" fmla="*/ 582 w 175202"/>
                <a:gd name="connsiteY3" fmla="*/ 5567 h 24040"/>
                <a:gd name="connsiteX4" fmla="*/ 4381 w 175202"/>
                <a:gd name="connsiteY4" fmla="*/ 0 h 24040"/>
                <a:gd name="connsiteX5" fmla="*/ 154068 w 175202"/>
                <a:gd name="connsiteY5" fmla="*/ 0 h 24040"/>
                <a:gd name="connsiteX6" fmla="*/ 164959 w 175202"/>
                <a:gd name="connsiteY6" fmla="*/ 5314 h 24040"/>
                <a:gd name="connsiteX7" fmla="*/ 174077 w 175202"/>
                <a:gd name="connsiteY7" fmla="*/ 18220 h 24040"/>
                <a:gd name="connsiteX8" fmla="*/ 171037 w 175202"/>
                <a:gd name="connsiteY8" fmla="*/ 24041 h 2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202" h="24040">
                  <a:moveTo>
                    <a:pt x="171291" y="24041"/>
                  </a:moveTo>
                  <a:lnTo>
                    <a:pt x="17552" y="24041"/>
                  </a:lnTo>
                  <a:cubicBezTo>
                    <a:pt x="13753" y="24041"/>
                    <a:pt x="9194" y="21510"/>
                    <a:pt x="7421" y="18473"/>
                  </a:cubicBezTo>
                  <a:lnTo>
                    <a:pt x="582" y="5567"/>
                  </a:lnTo>
                  <a:cubicBezTo>
                    <a:pt x="-937" y="2531"/>
                    <a:pt x="582" y="0"/>
                    <a:pt x="4381" y="0"/>
                  </a:cubicBezTo>
                  <a:lnTo>
                    <a:pt x="154068" y="0"/>
                  </a:lnTo>
                  <a:cubicBezTo>
                    <a:pt x="157867" y="0"/>
                    <a:pt x="162679" y="2277"/>
                    <a:pt x="164959" y="5314"/>
                  </a:cubicBezTo>
                  <a:lnTo>
                    <a:pt x="174077" y="18220"/>
                  </a:lnTo>
                  <a:cubicBezTo>
                    <a:pt x="176356" y="21257"/>
                    <a:pt x="175090" y="24041"/>
                    <a:pt x="171037" y="24041"/>
                  </a:cubicBezTo>
                  <a:close/>
                </a:path>
              </a:pathLst>
            </a:custGeom>
            <a:grpFill/>
            <a:ln w="2531" cap="flat">
              <a:solidFill>
                <a:schemeClr val="accent1"/>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391FFF99-ED8A-F5FD-2553-6BCA1BD537BB}"/>
                </a:ext>
              </a:extLst>
            </p:cNvPr>
            <p:cNvSpPr/>
            <p:nvPr/>
          </p:nvSpPr>
          <p:spPr>
            <a:xfrm>
              <a:off x="8884919" y="5874448"/>
              <a:ext cx="179526" cy="24040"/>
            </a:xfrm>
            <a:custGeom>
              <a:avLst/>
              <a:gdLst>
                <a:gd name="connsiteX0" fmla="*/ 176150 w 179526"/>
                <a:gd name="connsiteY0" fmla="*/ 24041 h 24040"/>
                <a:gd name="connsiteX1" fmla="*/ 22157 w 179526"/>
                <a:gd name="connsiteY1" fmla="*/ 24041 h 24040"/>
                <a:gd name="connsiteX2" fmla="*/ 10760 w 179526"/>
                <a:gd name="connsiteY2" fmla="*/ 18473 h 24040"/>
                <a:gd name="connsiteX3" fmla="*/ 1135 w 179526"/>
                <a:gd name="connsiteY3" fmla="*/ 5567 h 24040"/>
                <a:gd name="connsiteX4" fmla="*/ 3921 w 179526"/>
                <a:gd name="connsiteY4" fmla="*/ 0 h 24040"/>
                <a:gd name="connsiteX5" fmla="*/ 153861 w 179526"/>
                <a:gd name="connsiteY5" fmla="*/ 0 h 24040"/>
                <a:gd name="connsiteX6" fmla="*/ 165765 w 179526"/>
                <a:gd name="connsiteY6" fmla="*/ 5314 h 24040"/>
                <a:gd name="connsiteX7" fmla="*/ 177669 w 179526"/>
                <a:gd name="connsiteY7" fmla="*/ 18220 h 24040"/>
                <a:gd name="connsiteX8" fmla="*/ 175896 w 179526"/>
                <a:gd name="connsiteY8" fmla="*/ 24041 h 2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526" h="24040">
                  <a:moveTo>
                    <a:pt x="176150" y="24041"/>
                  </a:moveTo>
                  <a:lnTo>
                    <a:pt x="22157" y="24041"/>
                  </a:lnTo>
                  <a:cubicBezTo>
                    <a:pt x="18358" y="24041"/>
                    <a:pt x="13039" y="21510"/>
                    <a:pt x="10760" y="18473"/>
                  </a:cubicBezTo>
                  <a:lnTo>
                    <a:pt x="1135" y="5567"/>
                  </a:lnTo>
                  <a:cubicBezTo>
                    <a:pt x="-1144" y="2531"/>
                    <a:pt x="122" y="0"/>
                    <a:pt x="3921" y="0"/>
                  </a:cubicBezTo>
                  <a:lnTo>
                    <a:pt x="153861" y="0"/>
                  </a:lnTo>
                  <a:cubicBezTo>
                    <a:pt x="157660" y="0"/>
                    <a:pt x="162979" y="2278"/>
                    <a:pt x="165765" y="5314"/>
                  </a:cubicBezTo>
                  <a:lnTo>
                    <a:pt x="177669" y="18220"/>
                  </a:lnTo>
                  <a:cubicBezTo>
                    <a:pt x="180708" y="21257"/>
                    <a:pt x="179949" y="24041"/>
                    <a:pt x="175896" y="24041"/>
                  </a:cubicBezTo>
                  <a:close/>
                </a:path>
              </a:pathLst>
            </a:custGeom>
            <a:grpFill/>
            <a:ln w="2531" cap="flat">
              <a:solidFill>
                <a:schemeClr val="accent1"/>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873989CD-B03F-0A75-34FC-DF4486BD17D6}"/>
                </a:ext>
              </a:extLst>
            </p:cNvPr>
            <p:cNvSpPr/>
            <p:nvPr/>
          </p:nvSpPr>
          <p:spPr>
            <a:xfrm>
              <a:off x="9080215" y="5874448"/>
              <a:ext cx="183957" cy="24040"/>
            </a:xfrm>
            <a:custGeom>
              <a:avLst/>
              <a:gdLst>
                <a:gd name="connsiteX0" fmla="*/ 181195 w 183957"/>
                <a:gd name="connsiteY0" fmla="*/ 24041 h 24040"/>
                <a:gd name="connsiteX1" fmla="*/ 26950 w 183957"/>
                <a:gd name="connsiteY1" fmla="*/ 24041 h 24040"/>
                <a:gd name="connsiteX2" fmla="*/ 14286 w 183957"/>
                <a:gd name="connsiteY2" fmla="*/ 18473 h 24040"/>
                <a:gd name="connsiteX3" fmla="*/ 1875 w 183957"/>
                <a:gd name="connsiteY3" fmla="*/ 5567 h 24040"/>
                <a:gd name="connsiteX4" fmla="*/ 3395 w 183957"/>
                <a:gd name="connsiteY4" fmla="*/ 0 h 24040"/>
                <a:gd name="connsiteX5" fmla="*/ 153588 w 183957"/>
                <a:gd name="connsiteY5" fmla="*/ 0 h 24040"/>
                <a:gd name="connsiteX6" fmla="*/ 166758 w 183957"/>
                <a:gd name="connsiteY6" fmla="*/ 5314 h 24040"/>
                <a:gd name="connsiteX7" fmla="*/ 181449 w 183957"/>
                <a:gd name="connsiteY7" fmla="*/ 18220 h 24040"/>
                <a:gd name="connsiteX8" fmla="*/ 180942 w 183957"/>
                <a:gd name="connsiteY8" fmla="*/ 24041 h 2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957" h="24040">
                  <a:moveTo>
                    <a:pt x="181195" y="24041"/>
                  </a:moveTo>
                  <a:lnTo>
                    <a:pt x="26950" y="24041"/>
                  </a:lnTo>
                  <a:cubicBezTo>
                    <a:pt x="23151" y="24041"/>
                    <a:pt x="17325" y="21510"/>
                    <a:pt x="14286" y="18473"/>
                  </a:cubicBezTo>
                  <a:lnTo>
                    <a:pt x="1875" y="5567"/>
                  </a:lnTo>
                  <a:cubicBezTo>
                    <a:pt x="-1164" y="2531"/>
                    <a:pt x="-404" y="0"/>
                    <a:pt x="3395" y="0"/>
                  </a:cubicBezTo>
                  <a:lnTo>
                    <a:pt x="153588" y="0"/>
                  </a:lnTo>
                  <a:cubicBezTo>
                    <a:pt x="157387" y="0"/>
                    <a:pt x="163213" y="2278"/>
                    <a:pt x="166758" y="5314"/>
                  </a:cubicBezTo>
                  <a:lnTo>
                    <a:pt x="181449" y="18220"/>
                  </a:lnTo>
                  <a:cubicBezTo>
                    <a:pt x="184995" y="21257"/>
                    <a:pt x="184741" y="24041"/>
                    <a:pt x="180942" y="24041"/>
                  </a:cubicBezTo>
                  <a:close/>
                </a:path>
              </a:pathLst>
            </a:custGeom>
            <a:grpFill/>
            <a:ln w="2531" cap="flat">
              <a:solidFill>
                <a:schemeClr val="accent1"/>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09F5A935-151C-6505-BC42-4E8DA111364A}"/>
                </a:ext>
              </a:extLst>
            </p:cNvPr>
            <p:cNvSpPr/>
            <p:nvPr/>
          </p:nvSpPr>
          <p:spPr>
            <a:xfrm>
              <a:off x="9276034" y="5874195"/>
              <a:ext cx="188896" cy="24040"/>
            </a:xfrm>
            <a:custGeom>
              <a:avLst/>
              <a:gdLst>
                <a:gd name="connsiteX0" fmla="*/ 186225 w 188896"/>
                <a:gd name="connsiteY0" fmla="*/ 24041 h 24040"/>
                <a:gd name="connsiteX1" fmla="*/ 31726 w 188896"/>
                <a:gd name="connsiteY1" fmla="*/ 24041 h 24040"/>
                <a:gd name="connsiteX2" fmla="*/ 17796 w 188896"/>
                <a:gd name="connsiteY2" fmla="*/ 18473 h 24040"/>
                <a:gd name="connsiteX3" fmla="*/ 2599 w 188896"/>
                <a:gd name="connsiteY3" fmla="*/ 5567 h 24040"/>
                <a:gd name="connsiteX4" fmla="*/ 3106 w 188896"/>
                <a:gd name="connsiteY4" fmla="*/ 0 h 24040"/>
                <a:gd name="connsiteX5" fmla="*/ 153552 w 188896"/>
                <a:gd name="connsiteY5" fmla="*/ 0 h 24040"/>
                <a:gd name="connsiteX6" fmla="*/ 167989 w 188896"/>
                <a:gd name="connsiteY6" fmla="*/ 5314 h 24040"/>
                <a:gd name="connsiteX7" fmla="*/ 185465 w 188896"/>
                <a:gd name="connsiteY7" fmla="*/ 18220 h 24040"/>
                <a:gd name="connsiteX8" fmla="*/ 186225 w 188896"/>
                <a:gd name="connsiteY8" fmla="*/ 24041 h 2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896" h="24040">
                  <a:moveTo>
                    <a:pt x="186225" y="24041"/>
                  </a:moveTo>
                  <a:lnTo>
                    <a:pt x="31726" y="24041"/>
                  </a:lnTo>
                  <a:cubicBezTo>
                    <a:pt x="27927" y="24041"/>
                    <a:pt x="21595" y="21510"/>
                    <a:pt x="17796" y="18473"/>
                  </a:cubicBezTo>
                  <a:lnTo>
                    <a:pt x="2599" y="5567"/>
                  </a:lnTo>
                  <a:cubicBezTo>
                    <a:pt x="-947" y="2531"/>
                    <a:pt x="-947" y="0"/>
                    <a:pt x="3106" y="0"/>
                  </a:cubicBezTo>
                  <a:lnTo>
                    <a:pt x="153552" y="0"/>
                  </a:lnTo>
                  <a:cubicBezTo>
                    <a:pt x="157351" y="0"/>
                    <a:pt x="163937" y="2277"/>
                    <a:pt x="167989" y="5314"/>
                  </a:cubicBezTo>
                  <a:lnTo>
                    <a:pt x="185465" y="18220"/>
                  </a:lnTo>
                  <a:cubicBezTo>
                    <a:pt x="189771" y="21257"/>
                    <a:pt x="190024" y="24041"/>
                    <a:pt x="186225" y="24041"/>
                  </a:cubicBezTo>
                  <a:close/>
                </a:path>
              </a:pathLst>
            </a:custGeom>
            <a:grpFill/>
            <a:ln w="2531" cap="flat">
              <a:solidFill>
                <a:schemeClr val="accent1"/>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18C92ED0-B61F-78BE-5FB6-30FF532EC179}"/>
                </a:ext>
              </a:extLst>
            </p:cNvPr>
            <p:cNvSpPr/>
            <p:nvPr/>
          </p:nvSpPr>
          <p:spPr>
            <a:xfrm>
              <a:off x="9471998" y="5874195"/>
              <a:ext cx="193502" cy="24040"/>
            </a:xfrm>
            <a:custGeom>
              <a:avLst/>
              <a:gdLst>
                <a:gd name="connsiteX0" fmla="*/ 191109 w 193502"/>
                <a:gd name="connsiteY0" fmla="*/ 24041 h 24040"/>
                <a:gd name="connsiteX1" fmla="*/ 36610 w 193502"/>
                <a:gd name="connsiteY1" fmla="*/ 24041 h 24040"/>
                <a:gd name="connsiteX2" fmla="*/ 21414 w 193502"/>
                <a:gd name="connsiteY2" fmla="*/ 18473 h 24040"/>
                <a:gd name="connsiteX3" fmla="*/ 3431 w 193502"/>
                <a:gd name="connsiteY3" fmla="*/ 5567 h 24040"/>
                <a:gd name="connsiteX4" fmla="*/ 2671 w 193502"/>
                <a:gd name="connsiteY4" fmla="*/ 0 h 24040"/>
                <a:gd name="connsiteX5" fmla="*/ 153118 w 193502"/>
                <a:gd name="connsiteY5" fmla="*/ 0 h 24040"/>
                <a:gd name="connsiteX6" fmla="*/ 168821 w 193502"/>
                <a:gd name="connsiteY6" fmla="*/ 5314 h 24040"/>
                <a:gd name="connsiteX7" fmla="*/ 189083 w 193502"/>
                <a:gd name="connsiteY7" fmla="*/ 18220 h 24040"/>
                <a:gd name="connsiteX8" fmla="*/ 191109 w 193502"/>
                <a:gd name="connsiteY8" fmla="*/ 24041 h 2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502" h="24040">
                  <a:moveTo>
                    <a:pt x="191109" y="24041"/>
                  </a:moveTo>
                  <a:lnTo>
                    <a:pt x="36610" y="24041"/>
                  </a:lnTo>
                  <a:cubicBezTo>
                    <a:pt x="32811" y="24041"/>
                    <a:pt x="25973" y="21510"/>
                    <a:pt x="21414" y="18473"/>
                  </a:cubicBezTo>
                  <a:lnTo>
                    <a:pt x="3431" y="5567"/>
                  </a:lnTo>
                  <a:cubicBezTo>
                    <a:pt x="-875" y="2531"/>
                    <a:pt x="-1128" y="0"/>
                    <a:pt x="2671" y="0"/>
                  </a:cubicBezTo>
                  <a:lnTo>
                    <a:pt x="153118" y="0"/>
                  </a:lnTo>
                  <a:cubicBezTo>
                    <a:pt x="156917" y="0"/>
                    <a:pt x="164009" y="2277"/>
                    <a:pt x="168821" y="5314"/>
                  </a:cubicBezTo>
                  <a:lnTo>
                    <a:pt x="189083" y="18220"/>
                  </a:lnTo>
                  <a:cubicBezTo>
                    <a:pt x="194148" y="21510"/>
                    <a:pt x="194908" y="24041"/>
                    <a:pt x="191109" y="24041"/>
                  </a:cubicBezTo>
                  <a:close/>
                </a:path>
              </a:pathLst>
            </a:custGeom>
            <a:grpFill/>
            <a:ln w="2531" cap="flat">
              <a:solidFill>
                <a:schemeClr val="accent1"/>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90C54BDC-3AA7-E678-3678-F7B9CD1022A8}"/>
                </a:ext>
              </a:extLst>
            </p:cNvPr>
            <p:cNvSpPr/>
            <p:nvPr/>
          </p:nvSpPr>
          <p:spPr>
            <a:xfrm>
              <a:off x="7508360" y="5874701"/>
              <a:ext cx="959505" cy="24799"/>
            </a:xfrm>
            <a:custGeom>
              <a:avLst/>
              <a:gdLst>
                <a:gd name="connsiteX0" fmla="*/ 953963 w 959505"/>
                <a:gd name="connsiteY0" fmla="*/ 24294 h 24799"/>
                <a:gd name="connsiteX1" fmla="*/ 3921 w 959505"/>
                <a:gd name="connsiteY1" fmla="*/ 24800 h 24799"/>
                <a:gd name="connsiteX2" fmla="*/ 1135 w 959505"/>
                <a:gd name="connsiteY2" fmla="*/ 18979 h 24799"/>
                <a:gd name="connsiteX3" fmla="*/ 10760 w 959505"/>
                <a:gd name="connsiteY3" fmla="*/ 6326 h 24799"/>
                <a:gd name="connsiteX4" fmla="*/ 21651 w 959505"/>
                <a:gd name="connsiteY4" fmla="*/ 759 h 24799"/>
                <a:gd name="connsiteX5" fmla="*/ 947124 w 959505"/>
                <a:gd name="connsiteY5" fmla="*/ 0 h 24799"/>
                <a:gd name="connsiteX6" fmla="*/ 955482 w 959505"/>
                <a:gd name="connsiteY6" fmla="*/ 5567 h 24799"/>
                <a:gd name="connsiteX7" fmla="*/ 959281 w 959505"/>
                <a:gd name="connsiteY7" fmla="*/ 18473 h 24799"/>
                <a:gd name="connsiteX8" fmla="*/ 953963 w 959505"/>
                <a:gd name="connsiteY8" fmla="*/ 24294 h 24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505" h="24799">
                  <a:moveTo>
                    <a:pt x="953963" y="24294"/>
                  </a:moveTo>
                  <a:lnTo>
                    <a:pt x="3921" y="24800"/>
                  </a:lnTo>
                  <a:cubicBezTo>
                    <a:pt x="122" y="24800"/>
                    <a:pt x="-1144" y="22269"/>
                    <a:pt x="1135" y="18979"/>
                  </a:cubicBezTo>
                  <a:lnTo>
                    <a:pt x="10760" y="6326"/>
                  </a:lnTo>
                  <a:cubicBezTo>
                    <a:pt x="13039" y="3290"/>
                    <a:pt x="17851" y="759"/>
                    <a:pt x="21651" y="759"/>
                  </a:cubicBezTo>
                  <a:lnTo>
                    <a:pt x="947124" y="0"/>
                  </a:lnTo>
                  <a:cubicBezTo>
                    <a:pt x="950923" y="0"/>
                    <a:pt x="954722" y="2531"/>
                    <a:pt x="955482" y="5567"/>
                  </a:cubicBezTo>
                  <a:lnTo>
                    <a:pt x="959281" y="18473"/>
                  </a:lnTo>
                  <a:cubicBezTo>
                    <a:pt x="960294" y="21510"/>
                    <a:pt x="957762" y="24294"/>
                    <a:pt x="953963" y="24294"/>
                  </a:cubicBezTo>
                  <a:close/>
                </a:path>
              </a:pathLst>
            </a:custGeom>
            <a:grpFill/>
            <a:ln w="2531" cap="flat">
              <a:solidFill>
                <a:schemeClr val="accent1"/>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F70656BD-B91B-FD96-18B2-519A6E10A204}"/>
                </a:ext>
              </a:extLst>
            </p:cNvPr>
            <p:cNvSpPr/>
            <p:nvPr/>
          </p:nvSpPr>
          <p:spPr>
            <a:xfrm>
              <a:off x="7039540" y="5801820"/>
              <a:ext cx="179017" cy="20244"/>
            </a:xfrm>
            <a:custGeom>
              <a:avLst/>
              <a:gdLst>
                <a:gd name="connsiteX0" fmla="*/ 152093 w 179017"/>
                <a:gd name="connsiteY0" fmla="*/ 20245 h 20244"/>
                <a:gd name="connsiteX1" fmla="*/ 2659 w 179017"/>
                <a:gd name="connsiteY1" fmla="*/ 20245 h 20244"/>
                <a:gd name="connsiteX2" fmla="*/ 2659 w 179017"/>
                <a:gd name="connsiteY2" fmla="*/ 15437 h 20244"/>
                <a:gd name="connsiteX3" fmla="*/ 17096 w 179017"/>
                <a:gd name="connsiteY3" fmla="*/ 4808 h 20244"/>
                <a:gd name="connsiteX4" fmla="*/ 30013 w 179017"/>
                <a:gd name="connsiteY4" fmla="*/ 0 h 20244"/>
                <a:gd name="connsiteX5" fmla="*/ 176154 w 179017"/>
                <a:gd name="connsiteY5" fmla="*/ 0 h 20244"/>
                <a:gd name="connsiteX6" fmla="*/ 176914 w 179017"/>
                <a:gd name="connsiteY6" fmla="*/ 4555 h 20244"/>
                <a:gd name="connsiteX7" fmla="*/ 164503 w 179017"/>
                <a:gd name="connsiteY7" fmla="*/ 15183 h 20244"/>
                <a:gd name="connsiteX8" fmla="*/ 152093 w 179017"/>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017" h="20244">
                  <a:moveTo>
                    <a:pt x="152093" y="20245"/>
                  </a:moveTo>
                  <a:lnTo>
                    <a:pt x="2659" y="20245"/>
                  </a:lnTo>
                  <a:cubicBezTo>
                    <a:pt x="-886" y="20245"/>
                    <a:pt x="-886" y="18220"/>
                    <a:pt x="2659" y="15437"/>
                  </a:cubicBezTo>
                  <a:lnTo>
                    <a:pt x="17096" y="4808"/>
                  </a:lnTo>
                  <a:cubicBezTo>
                    <a:pt x="20642" y="2278"/>
                    <a:pt x="26467" y="0"/>
                    <a:pt x="30013" y="0"/>
                  </a:cubicBezTo>
                  <a:lnTo>
                    <a:pt x="176154" y="0"/>
                  </a:lnTo>
                  <a:cubicBezTo>
                    <a:pt x="179700" y="0"/>
                    <a:pt x="179953" y="2025"/>
                    <a:pt x="176914" y="4555"/>
                  </a:cubicBezTo>
                  <a:lnTo>
                    <a:pt x="164503" y="15183"/>
                  </a:lnTo>
                  <a:cubicBezTo>
                    <a:pt x="161211" y="17967"/>
                    <a:pt x="155892" y="19992"/>
                    <a:pt x="152093" y="19992"/>
                  </a:cubicBezTo>
                  <a:close/>
                </a:path>
              </a:pathLst>
            </a:custGeom>
            <a:grpFill/>
            <a:ln w="2531" cap="flat">
              <a:solidFill>
                <a:schemeClr val="accent1"/>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002CCBAE-6881-69BF-76C7-C58D26E7B608}"/>
                </a:ext>
              </a:extLst>
            </p:cNvPr>
            <p:cNvSpPr/>
            <p:nvPr/>
          </p:nvSpPr>
          <p:spPr>
            <a:xfrm>
              <a:off x="7041566" y="5825101"/>
              <a:ext cx="175978" cy="21256"/>
            </a:xfrm>
            <a:custGeom>
              <a:avLst/>
              <a:gdLst>
                <a:gd name="connsiteX0" fmla="*/ 148800 w 175978"/>
                <a:gd name="connsiteY0" fmla="*/ 21004 h 21256"/>
                <a:gd name="connsiteX1" fmla="*/ 2659 w 175978"/>
                <a:gd name="connsiteY1" fmla="*/ 21004 h 21256"/>
                <a:gd name="connsiteX2" fmla="*/ 2659 w 175978"/>
                <a:gd name="connsiteY2" fmla="*/ 16196 h 21256"/>
                <a:gd name="connsiteX3" fmla="*/ 17603 w 175978"/>
                <a:gd name="connsiteY3" fmla="*/ 4808 h 21256"/>
                <a:gd name="connsiteX4" fmla="*/ 30520 w 175978"/>
                <a:gd name="connsiteY4" fmla="*/ 0 h 21256"/>
                <a:gd name="connsiteX5" fmla="*/ 173115 w 175978"/>
                <a:gd name="connsiteY5" fmla="*/ 0 h 21256"/>
                <a:gd name="connsiteX6" fmla="*/ 173874 w 175978"/>
                <a:gd name="connsiteY6" fmla="*/ 4808 h 21256"/>
                <a:gd name="connsiteX7" fmla="*/ 160957 w 175978"/>
                <a:gd name="connsiteY7" fmla="*/ 16196 h 21256"/>
                <a:gd name="connsiteX8" fmla="*/ 148547 w 175978"/>
                <a:gd name="connsiteY8" fmla="*/ 21257 h 2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978" h="21256">
                  <a:moveTo>
                    <a:pt x="148800" y="21004"/>
                  </a:moveTo>
                  <a:lnTo>
                    <a:pt x="2659" y="21004"/>
                  </a:lnTo>
                  <a:cubicBezTo>
                    <a:pt x="-886" y="21004"/>
                    <a:pt x="-886" y="18979"/>
                    <a:pt x="2659" y="16196"/>
                  </a:cubicBezTo>
                  <a:lnTo>
                    <a:pt x="17603" y="4808"/>
                  </a:lnTo>
                  <a:cubicBezTo>
                    <a:pt x="21149" y="2024"/>
                    <a:pt x="26974" y="0"/>
                    <a:pt x="30520" y="0"/>
                  </a:cubicBezTo>
                  <a:lnTo>
                    <a:pt x="173115" y="0"/>
                  </a:lnTo>
                  <a:cubicBezTo>
                    <a:pt x="176661" y="0"/>
                    <a:pt x="176914" y="2024"/>
                    <a:pt x="173874" y="4808"/>
                  </a:cubicBezTo>
                  <a:lnTo>
                    <a:pt x="160957" y="16196"/>
                  </a:lnTo>
                  <a:cubicBezTo>
                    <a:pt x="157665" y="18979"/>
                    <a:pt x="152346" y="21257"/>
                    <a:pt x="148547" y="21257"/>
                  </a:cubicBezTo>
                  <a:close/>
                </a:path>
              </a:pathLst>
            </a:custGeom>
            <a:grpFill/>
            <a:ln w="2531" cap="flat">
              <a:solidFill>
                <a:schemeClr val="accent1"/>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6C3370A2-5F9F-732C-36D2-A74191B5AFF0}"/>
                </a:ext>
              </a:extLst>
            </p:cNvPr>
            <p:cNvSpPr/>
            <p:nvPr/>
          </p:nvSpPr>
          <p:spPr>
            <a:xfrm>
              <a:off x="7110995" y="5849648"/>
              <a:ext cx="180043" cy="22522"/>
            </a:xfrm>
            <a:custGeom>
              <a:avLst/>
              <a:gdLst>
                <a:gd name="connsiteX0" fmla="*/ 153328 w 180043"/>
                <a:gd name="connsiteY0" fmla="*/ 22522 h 22522"/>
                <a:gd name="connsiteX1" fmla="*/ 2882 w 180043"/>
                <a:gd name="connsiteY1" fmla="*/ 22522 h 22522"/>
                <a:gd name="connsiteX2" fmla="*/ 2629 w 180043"/>
                <a:gd name="connsiteY2" fmla="*/ 17208 h 22522"/>
                <a:gd name="connsiteX3" fmla="*/ 17319 w 180043"/>
                <a:gd name="connsiteY3" fmla="*/ 5061 h 22522"/>
                <a:gd name="connsiteX4" fmla="*/ 30236 w 180043"/>
                <a:gd name="connsiteY4" fmla="*/ 0 h 22522"/>
                <a:gd name="connsiteX5" fmla="*/ 176883 w 180043"/>
                <a:gd name="connsiteY5" fmla="*/ 0 h 22522"/>
                <a:gd name="connsiteX6" fmla="*/ 178149 w 180043"/>
                <a:gd name="connsiteY6" fmla="*/ 5061 h 22522"/>
                <a:gd name="connsiteX7" fmla="*/ 165739 w 180043"/>
                <a:gd name="connsiteY7" fmla="*/ 17208 h 22522"/>
                <a:gd name="connsiteX8" fmla="*/ 153582 w 180043"/>
                <a:gd name="connsiteY8" fmla="*/ 22522 h 2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43" h="22522">
                  <a:moveTo>
                    <a:pt x="153328" y="22522"/>
                  </a:moveTo>
                  <a:lnTo>
                    <a:pt x="2882" y="22522"/>
                  </a:lnTo>
                  <a:cubicBezTo>
                    <a:pt x="-917" y="22522"/>
                    <a:pt x="-917" y="20245"/>
                    <a:pt x="2629" y="17208"/>
                  </a:cubicBezTo>
                  <a:lnTo>
                    <a:pt x="17319" y="5061"/>
                  </a:lnTo>
                  <a:cubicBezTo>
                    <a:pt x="20865" y="2278"/>
                    <a:pt x="26437" y="0"/>
                    <a:pt x="30236" y="0"/>
                  </a:cubicBezTo>
                  <a:lnTo>
                    <a:pt x="176883" y="0"/>
                  </a:lnTo>
                  <a:cubicBezTo>
                    <a:pt x="180429" y="0"/>
                    <a:pt x="181189" y="2278"/>
                    <a:pt x="178149" y="5061"/>
                  </a:cubicBezTo>
                  <a:lnTo>
                    <a:pt x="165739" y="17208"/>
                  </a:lnTo>
                  <a:cubicBezTo>
                    <a:pt x="162699" y="20245"/>
                    <a:pt x="157127" y="22522"/>
                    <a:pt x="153582" y="22522"/>
                  </a:cubicBezTo>
                  <a:close/>
                </a:path>
              </a:pathLst>
            </a:custGeom>
            <a:grpFill/>
            <a:ln w="2531" cap="flat">
              <a:solidFill>
                <a:schemeClr val="accent1"/>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F99CD4DF-4C6D-3181-5CBE-277BA75DC90B}"/>
                </a:ext>
              </a:extLst>
            </p:cNvPr>
            <p:cNvSpPr/>
            <p:nvPr/>
          </p:nvSpPr>
          <p:spPr>
            <a:xfrm>
              <a:off x="7301053" y="5849395"/>
              <a:ext cx="176085" cy="22522"/>
            </a:xfrm>
            <a:custGeom>
              <a:avLst/>
              <a:gdLst>
                <a:gd name="connsiteX0" fmla="*/ 153987 w 176085"/>
                <a:gd name="connsiteY0" fmla="*/ 22522 h 22522"/>
                <a:gd name="connsiteX1" fmla="*/ 3288 w 176085"/>
                <a:gd name="connsiteY1" fmla="*/ 22522 h 22522"/>
                <a:gd name="connsiteX2" fmla="*/ 1768 w 176085"/>
                <a:gd name="connsiteY2" fmla="*/ 17208 h 22522"/>
                <a:gd name="connsiteX3" fmla="*/ 13925 w 176085"/>
                <a:gd name="connsiteY3" fmla="*/ 5061 h 22522"/>
                <a:gd name="connsiteX4" fmla="*/ 25576 w 176085"/>
                <a:gd name="connsiteY4" fmla="*/ 0 h 22522"/>
                <a:gd name="connsiteX5" fmla="*/ 172477 w 176085"/>
                <a:gd name="connsiteY5" fmla="*/ 0 h 22522"/>
                <a:gd name="connsiteX6" fmla="*/ 174756 w 176085"/>
                <a:gd name="connsiteY6" fmla="*/ 5061 h 22522"/>
                <a:gd name="connsiteX7" fmla="*/ 164878 w 176085"/>
                <a:gd name="connsiteY7" fmla="*/ 17208 h 22522"/>
                <a:gd name="connsiteX8" fmla="*/ 153734 w 176085"/>
                <a:gd name="connsiteY8" fmla="*/ 22522 h 2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085" h="22522">
                  <a:moveTo>
                    <a:pt x="153987" y="22522"/>
                  </a:moveTo>
                  <a:lnTo>
                    <a:pt x="3288" y="22522"/>
                  </a:lnTo>
                  <a:cubicBezTo>
                    <a:pt x="-511" y="22522"/>
                    <a:pt x="-1018" y="20245"/>
                    <a:pt x="1768" y="17208"/>
                  </a:cubicBezTo>
                  <a:lnTo>
                    <a:pt x="13925" y="5061"/>
                  </a:lnTo>
                  <a:cubicBezTo>
                    <a:pt x="16711" y="2277"/>
                    <a:pt x="22030" y="0"/>
                    <a:pt x="25576" y="0"/>
                  </a:cubicBezTo>
                  <a:lnTo>
                    <a:pt x="172477" y="0"/>
                  </a:lnTo>
                  <a:cubicBezTo>
                    <a:pt x="176023" y="0"/>
                    <a:pt x="177289" y="2277"/>
                    <a:pt x="174756" y="5061"/>
                  </a:cubicBezTo>
                  <a:lnTo>
                    <a:pt x="164878" y="17208"/>
                  </a:lnTo>
                  <a:cubicBezTo>
                    <a:pt x="162346" y="20245"/>
                    <a:pt x="157533" y="22522"/>
                    <a:pt x="153734" y="22522"/>
                  </a:cubicBezTo>
                  <a:close/>
                </a:path>
              </a:pathLst>
            </a:custGeom>
            <a:grpFill/>
            <a:ln w="2531" cap="flat">
              <a:solidFill>
                <a:schemeClr val="accent1"/>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6F070D3A-F7FE-C78E-AECA-6222F074C2AC}"/>
                </a:ext>
              </a:extLst>
            </p:cNvPr>
            <p:cNvSpPr/>
            <p:nvPr/>
          </p:nvSpPr>
          <p:spPr>
            <a:xfrm>
              <a:off x="7491320" y="5849395"/>
              <a:ext cx="172862" cy="22522"/>
            </a:xfrm>
            <a:custGeom>
              <a:avLst/>
              <a:gdLst>
                <a:gd name="connsiteX0" fmla="*/ 154438 w 172862"/>
                <a:gd name="connsiteY0" fmla="*/ 22522 h 22522"/>
                <a:gd name="connsiteX1" fmla="*/ 3738 w 172862"/>
                <a:gd name="connsiteY1" fmla="*/ 22522 h 22522"/>
                <a:gd name="connsiteX2" fmla="*/ 1206 w 172862"/>
                <a:gd name="connsiteY2" fmla="*/ 17208 h 22522"/>
                <a:gd name="connsiteX3" fmla="*/ 10830 w 172862"/>
                <a:gd name="connsiteY3" fmla="*/ 5061 h 22522"/>
                <a:gd name="connsiteX4" fmla="*/ 21468 w 172862"/>
                <a:gd name="connsiteY4" fmla="*/ 0 h 22522"/>
                <a:gd name="connsiteX5" fmla="*/ 168621 w 172862"/>
                <a:gd name="connsiteY5" fmla="*/ 0 h 22522"/>
                <a:gd name="connsiteX6" fmla="*/ 172167 w 172862"/>
                <a:gd name="connsiteY6" fmla="*/ 5061 h 22522"/>
                <a:gd name="connsiteX7" fmla="*/ 164822 w 172862"/>
                <a:gd name="connsiteY7" fmla="*/ 17208 h 22522"/>
                <a:gd name="connsiteX8" fmla="*/ 154691 w 172862"/>
                <a:gd name="connsiteY8" fmla="*/ 22522 h 2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862" h="22522">
                  <a:moveTo>
                    <a:pt x="154438" y="22522"/>
                  </a:moveTo>
                  <a:lnTo>
                    <a:pt x="3738" y="22522"/>
                  </a:lnTo>
                  <a:cubicBezTo>
                    <a:pt x="-61" y="22522"/>
                    <a:pt x="-1074" y="20245"/>
                    <a:pt x="1206" y="17208"/>
                  </a:cubicBezTo>
                  <a:lnTo>
                    <a:pt x="10830" y="5061"/>
                  </a:lnTo>
                  <a:cubicBezTo>
                    <a:pt x="13110" y="2277"/>
                    <a:pt x="17922" y="0"/>
                    <a:pt x="21468" y="0"/>
                  </a:cubicBezTo>
                  <a:lnTo>
                    <a:pt x="168621" y="0"/>
                  </a:lnTo>
                  <a:cubicBezTo>
                    <a:pt x="172167" y="0"/>
                    <a:pt x="173940" y="2277"/>
                    <a:pt x="172167" y="5061"/>
                  </a:cubicBezTo>
                  <a:lnTo>
                    <a:pt x="164822" y="17208"/>
                  </a:lnTo>
                  <a:cubicBezTo>
                    <a:pt x="163049" y="20245"/>
                    <a:pt x="158490" y="22522"/>
                    <a:pt x="154691" y="22522"/>
                  </a:cubicBezTo>
                  <a:close/>
                </a:path>
              </a:pathLst>
            </a:custGeom>
            <a:grpFill/>
            <a:ln w="2531" cap="flat">
              <a:solidFill>
                <a:schemeClr val="accent1"/>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A9553E24-1AB8-689A-8132-36ECDD77E559}"/>
                </a:ext>
              </a:extLst>
            </p:cNvPr>
            <p:cNvSpPr/>
            <p:nvPr/>
          </p:nvSpPr>
          <p:spPr>
            <a:xfrm>
              <a:off x="7681394" y="5849142"/>
              <a:ext cx="169364" cy="22522"/>
            </a:xfrm>
            <a:custGeom>
              <a:avLst/>
              <a:gdLst>
                <a:gd name="connsiteX0" fmla="*/ 155335 w 169364"/>
                <a:gd name="connsiteY0" fmla="*/ 22522 h 22522"/>
                <a:gd name="connsiteX1" fmla="*/ 4381 w 169364"/>
                <a:gd name="connsiteY1" fmla="*/ 22522 h 22522"/>
                <a:gd name="connsiteX2" fmla="*/ 582 w 169364"/>
                <a:gd name="connsiteY2" fmla="*/ 17208 h 22522"/>
                <a:gd name="connsiteX3" fmla="*/ 7674 w 169364"/>
                <a:gd name="connsiteY3" fmla="*/ 5061 h 22522"/>
                <a:gd name="connsiteX4" fmla="*/ 17299 w 169364"/>
                <a:gd name="connsiteY4" fmla="*/ 0 h 22522"/>
                <a:gd name="connsiteX5" fmla="*/ 164452 w 169364"/>
                <a:gd name="connsiteY5" fmla="*/ 0 h 22522"/>
                <a:gd name="connsiteX6" fmla="*/ 169011 w 169364"/>
                <a:gd name="connsiteY6" fmla="*/ 5061 h 22522"/>
                <a:gd name="connsiteX7" fmla="*/ 164199 w 169364"/>
                <a:gd name="connsiteY7" fmla="*/ 17208 h 22522"/>
                <a:gd name="connsiteX8" fmla="*/ 155335 w 169364"/>
                <a:gd name="connsiteY8" fmla="*/ 22522 h 2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364" h="22522">
                  <a:moveTo>
                    <a:pt x="155335" y="22522"/>
                  </a:moveTo>
                  <a:lnTo>
                    <a:pt x="4381" y="22522"/>
                  </a:lnTo>
                  <a:cubicBezTo>
                    <a:pt x="582" y="22522"/>
                    <a:pt x="-937" y="20245"/>
                    <a:pt x="582" y="17208"/>
                  </a:cubicBezTo>
                  <a:lnTo>
                    <a:pt x="7674" y="5061"/>
                  </a:lnTo>
                  <a:cubicBezTo>
                    <a:pt x="9447" y="2278"/>
                    <a:pt x="13500" y="0"/>
                    <a:pt x="17299" y="0"/>
                  </a:cubicBezTo>
                  <a:lnTo>
                    <a:pt x="164452" y="0"/>
                  </a:lnTo>
                  <a:cubicBezTo>
                    <a:pt x="167998" y="0"/>
                    <a:pt x="170278" y="2278"/>
                    <a:pt x="169011" y="5061"/>
                  </a:cubicBezTo>
                  <a:lnTo>
                    <a:pt x="164199" y="17208"/>
                  </a:lnTo>
                  <a:cubicBezTo>
                    <a:pt x="162933" y="20245"/>
                    <a:pt x="159134" y="22522"/>
                    <a:pt x="155335" y="22522"/>
                  </a:cubicBezTo>
                  <a:close/>
                </a:path>
              </a:pathLst>
            </a:custGeom>
            <a:grpFill/>
            <a:ln w="2531" cap="flat">
              <a:solidFill>
                <a:schemeClr val="accent1"/>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7B0EB247-555A-63D1-5AD6-3E5DFD52FE41}"/>
                </a:ext>
              </a:extLst>
            </p:cNvPr>
            <p:cNvSpPr/>
            <p:nvPr/>
          </p:nvSpPr>
          <p:spPr>
            <a:xfrm>
              <a:off x="7871674" y="5849142"/>
              <a:ext cx="166220" cy="22522"/>
            </a:xfrm>
            <a:custGeom>
              <a:avLst/>
              <a:gdLst>
                <a:gd name="connsiteX0" fmla="*/ 156278 w 166220"/>
                <a:gd name="connsiteY0" fmla="*/ 22522 h 22522"/>
                <a:gd name="connsiteX1" fmla="*/ 5072 w 166220"/>
                <a:gd name="connsiteY1" fmla="*/ 22522 h 22522"/>
                <a:gd name="connsiteX2" fmla="*/ 259 w 166220"/>
                <a:gd name="connsiteY2" fmla="*/ 17208 h 22522"/>
                <a:gd name="connsiteX3" fmla="*/ 4565 w 166220"/>
                <a:gd name="connsiteY3" fmla="*/ 5061 h 22522"/>
                <a:gd name="connsiteX4" fmla="*/ 13177 w 166220"/>
                <a:gd name="connsiteY4" fmla="*/ 0 h 22522"/>
                <a:gd name="connsiteX5" fmla="*/ 160584 w 166220"/>
                <a:gd name="connsiteY5" fmla="*/ 0 h 22522"/>
                <a:gd name="connsiteX6" fmla="*/ 166156 w 166220"/>
                <a:gd name="connsiteY6" fmla="*/ 5061 h 22522"/>
                <a:gd name="connsiteX7" fmla="*/ 163876 w 166220"/>
                <a:gd name="connsiteY7" fmla="*/ 17208 h 22522"/>
                <a:gd name="connsiteX8" fmla="*/ 156025 w 166220"/>
                <a:gd name="connsiteY8" fmla="*/ 22522 h 2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20" h="22522">
                  <a:moveTo>
                    <a:pt x="156278" y="22522"/>
                  </a:moveTo>
                  <a:lnTo>
                    <a:pt x="5072" y="22522"/>
                  </a:lnTo>
                  <a:cubicBezTo>
                    <a:pt x="1273" y="22522"/>
                    <a:pt x="-754" y="20245"/>
                    <a:pt x="259" y="17208"/>
                  </a:cubicBezTo>
                  <a:lnTo>
                    <a:pt x="4565" y="5061"/>
                  </a:lnTo>
                  <a:cubicBezTo>
                    <a:pt x="5578" y="2278"/>
                    <a:pt x="9377" y="0"/>
                    <a:pt x="13177" y="0"/>
                  </a:cubicBezTo>
                  <a:lnTo>
                    <a:pt x="160584" y="0"/>
                  </a:lnTo>
                  <a:cubicBezTo>
                    <a:pt x="164130" y="0"/>
                    <a:pt x="166662" y="2278"/>
                    <a:pt x="166156" y="5061"/>
                  </a:cubicBezTo>
                  <a:lnTo>
                    <a:pt x="163876" y="17208"/>
                  </a:lnTo>
                  <a:cubicBezTo>
                    <a:pt x="163370" y="20245"/>
                    <a:pt x="159824" y="22522"/>
                    <a:pt x="156025" y="22522"/>
                  </a:cubicBezTo>
                  <a:close/>
                </a:path>
              </a:pathLst>
            </a:custGeom>
            <a:grpFill/>
            <a:ln w="2531" cap="flat">
              <a:solidFill>
                <a:schemeClr val="accent1"/>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C7DD6EA9-7A0F-7EDA-D995-172EB686B227}"/>
                </a:ext>
              </a:extLst>
            </p:cNvPr>
            <p:cNvSpPr/>
            <p:nvPr/>
          </p:nvSpPr>
          <p:spPr>
            <a:xfrm>
              <a:off x="8062127" y="5848889"/>
              <a:ext cx="163689" cy="22522"/>
            </a:xfrm>
            <a:custGeom>
              <a:avLst/>
              <a:gdLst>
                <a:gd name="connsiteX0" fmla="*/ 157555 w 163689"/>
                <a:gd name="connsiteY0" fmla="*/ 22522 h 22522"/>
                <a:gd name="connsiteX1" fmla="*/ 6096 w 163689"/>
                <a:gd name="connsiteY1" fmla="*/ 22522 h 22522"/>
                <a:gd name="connsiteX2" fmla="*/ 17 w 163689"/>
                <a:gd name="connsiteY2" fmla="*/ 17208 h 22522"/>
                <a:gd name="connsiteX3" fmla="*/ 1790 w 163689"/>
                <a:gd name="connsiteY3" fmla="*/ 5061 h 22522"/>
                <a:gd name="connsiteX4" fmla="*/ 9135 w 163689"/>
                <a:gd name="connsiteY4" fmla="*/ 0 h 22522"/>
                <a:gd name="connsiteX5" fmla="*/ 156796 w 163689"/>
                <a:gd name="connsiteY5" fmla="*/ 0 h 22522"/>
                <a:gd name="connsiteX6" fmla="*/ 163634 w 163689"/>
                <a:gd name="connsiteY6" fmla="*/ 5061 h 22522"/>
                <a:gd name="connsiteX7" fmla="*/ 163634 w 163689"/>
                <a:gd name="connsiteY7" fmla="*/ 17208 h 22522"/>
                <a:gd name="connsiteX8" fmla="*/ 157302 w 163689"/>
                <a:gd name="connsiteY8" fmla="*/ 22522 h 2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689" h="22522">
                  <a:moveTo>
                    <a:pt x="157555" y="22522"/>
                  </a:moveTo>
                  <a:lnTo>
                    <a:pt x="6096" y="22522"/>
                  </a:lnTo>
                  <a:cubicBezTo>
                    <a:pt x="2297" y="22522"/>
                    <a:pt x="-236" y="20245"/>
                    <a:pt x="17" y="17208"/>
                  </a:cubicBezTo>
                  <a:lnTo>
                    <a:pt x="1790" y="5061"/>
                  </a:lnTo>
                  <a:cubicBezTo>
                    <a:pt x="2297" y="2277"/>
                    <a:pt x="5589" y="0"/>
                    <a:pt x="9135" y="0"/>
                  </a:cubicBezTo>
                  <a:lnTo>
                    <a:pt x="156796" y="0"/>
                  </a:lnTo>
                  <a:cubicBezTo>
                    <a:pt x="160342" y="0"/>
                    <a:pt x="163381" y="2277"/>
                    <a:pt x="163634" y="5061"/>
                  </a:cubicBezTo>
                  <a:lnTo>
                    <a:pt x="163634" y="17208"/>
                  </a:lnTo>
                  <a:cubicBezTo>
                    <a:pt x="164141" y="20245"/>
                    <a:pt x="161101" y="22522"/>
                    <a:pt x="157302" y="22522"/>
                  </a:cubicBezTo>
                  <a:close/>
                </a:path>
              </a:pathLst>
            </a:custGeom>
            <a:grpFill/>
            <a:ln w="2531" cap="flat">
              <a:solidFill>
                <a:schemeClr val="accent1"/>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BD40896A-0588-11CB-A677-22D8B9970F9F}"/>
                </a:ext>
              </a:extLst>
            </p:cNvPr>
            <p:cNvSpPr/>
            <p:nvPr/>
          </p:nvSpPr>
          <p:spPr>
            <a:xfrm>
              <a:off x="8252102" y="5848889"/>
              <a:ext cx="164764" cy="22522"/>
            </a:xfrm>
            <a:custGeom>
              <a:avLst/>
              <a:gdLst>
                <a:gd name="connsiteX0" fmla="*/ 159311 w 164764"/>
                <a:gd name="connsiteY0" fmla="*/ 22522 h 22522"/>
                <a:gd name="connsiteX1" fmla="*/ 7852 w 164764"/>
                <a:gd name="connsiteY1" fmla="*/ 22522 h 22522"/>
                <a:gd name="connsiteX2" fmla="*/ 760 w 164764"/>
                <a:gd name="connsiteY2" fmla="*/ 17208 h 22522"/>
                <a:gd name="connsiteX3" fmla="*/ 0 w 164764"/>
                <a:gd name="connsiteY3" fmla="*/ 5061 h 22522"/>
                <a:gd name="connsiteX4" fmla="*/ 6332 w 164764"/>
                <a:gd name="connsiteY4" fmla="*/ 0 h 22522"/>
                <a:gd name="connsiteX5" fmla="*/ 153992 w 164764"/>
                <a:gd name="connsiteY5" fmla="*/ 0 h 22522"/>
                <a:gd name="connsiteX6" fmla="*/ 161844 w 164764"/>
                <a:gd name="connsiteY6" fmla="*/ 5061 h 22522"/>
                <a:gd name="connsiteX7" fmla="*/ 164630 w 164764"/>
                <a:gd name="connsiteY7" fmla="*/ 17208 h 22522"/>
                <a:gd name="connsiteX8" fmla="*/ 159058 w 164764"/>
                <a:gd name="connsiteY8" fmla="*/ 22522 h 2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764" h="22522">
                  <a:moveTo>
                    <a:pt x="159311" y="22522"/>
                  </a:moveTo>
                  <a:lnTo>
                    <a:pt x="7852" y="22522"/>
                  </a:lnTo>
                  <a:cubicBezTo>
                    <a:pt x="4052" y="22522"/>
                    <a:pt x="1013" y="20245"/>
                    <a:pt x="760" y="17208"/>
                  </a:cubicBezTo>
                  <a:lnTo>
                    <a:pt x="0" y="5061"/>
                  </a:lnTo>
                  <a:cubicBezTo>
                    <a:pt x="0" y="2277"/>
                    <a:pt x="2786" y="0"/>
                    <a:pt x="6332" y="0"/>
                  </a:cubicBezTo>
                  <a:lnTo>
                    <a:pt x="153992" y="0"/>
                  </a:lnTo>
                  <a:cubicBezTo>
                    <a:pt x="157538" y="0"/>
                    <a:pt x="161084" y="2277"/>
                    <a:pt x="161844" y="5061"/>
                  </a:cubicBezTo>
                  <a:lnTo>
                    <a:pt x="164630" y="17208"/>
                  </a:lnTo>
                  <a:cubicBezTo>
                    <a:pt x="165390" y="20245"/>
                    <a:pt x="162857" y="22522"/>
                    <a:pt x="159058" y="22522"/>
                  </a:cubicBezTo>
                  <a:close/>
                </a:path>
              </a:pathLst>
            </a:custGeom>
            <a:grpFill/>
            <a:ln w="2531" cap="flat">
              <a:solidFill>
                <a:schemeClr val="accent1"/>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BD414CFA-DDF4-94AC-7878-E406F12F5549}"/>
                </a:ext>
              </a:extLst>
            </p:cNvPr>
            <p:cNvSpPr/>
            <p:nvPr/>
          </p:nvSpPr>
          <p:spPr>
            <a:xfrm>
              <a:off x="8439888" y="5848636"/>
              <a:ext cx="168220" cy="22522"/>
            </a:xfrm>
            <a:custGeom>
              <a:avLst/>
              <a:gdLst>
                <a:gd name="connsiteX0" fmla="*/ 163509 w 168220"/>
                <a:gd name="connsiteY0" fmla="*/ 22522 h 22522"/>
                <a:gd name="connsiteX1" fmla="*/ 11796 w 168220"/>
                <a:gd name="connsiteY1" fmla="*/ 22522 h 22522"/>
                <a:gd name="connsiteX2" fmla="*/ 3438 w 168220"/>
                <a:gd name="connsiteY2" fmla="*/ 17208 h 22522"/>
                <a:gd name="connsiteX3" fmla="*/ 146 w 168220"/>
                <a:gd name="connsiteY3" fmla="*/ 5061 h 22522"/>
                <a:gd name="connsiteX4" fmla="*/ 5464 w 168220"/>
                <a:gd name="connsiteY4" fmla="*/ 0 h 22522"/>
                <a:gd name="connsiteX5" fmla="*/ 153378 w 168220"/>
                <a:gd name="connsiteY5" fmla="*/ 0 h 22522"/>
                <a:gd name="connsiteX6" fmla="*/ 162243 w 168220"/>
                <a:gd name="connsiteY6" fmla="*/ 5061 h 22522"/>
                <a:gd name="connsiteX7" fmla="*/ 167815 w 168220"/>
                <a:gd name="connsiteY7" fmla="*/ 17208 h 22522"/>
                <a:gd name="connsiteX8" fmla="*/ 163509 w 168220"/>
                <a:gd name="connsiteY8" fmla="*/ 22522 h 2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220" h="22522">
                  <a:moveTo>
                    <a:pt x="163509" y="22522"/>
                  </a:moveTo>
                  <a:lnTo>
                    <a:pt x="11796" y="22522"/>
                  </a:lnTo>
                  <a:cubicBezTo>
                    <a:pt x="7997" y="22522"/>
                    <a:pt x="4451" y="20245"/>
                    <a:pt x="3438" y="17208"/>
                  </a:cubicBezTo>
                  <a:lnTo>
                    <a:pt x="146" y="5061"/>
                  </a:lnTo>
                  <a:cubicBezTo>
                    <a:pt x="-614" y="2278"/>
                    <a:pt x="1665" y="0"/>
                    <a:pt x="5464" y="0"/>
                  </a:cubicBezTo>
                  <a:lnTo>
                    <a:pt x="153378" y="0"/>
                  </a:lnTo>
                  <a:cubicBezTo>
                    <a:pt x="156924" y="0"/>
                    <a:pt x="160976" y="2278"/>
                    <a:pt x="162243" y="5061"/>
                  </a:cubicBezTo>
                  <a:lnTo>
                    <a:pt x="167815" y="17208"/>
                  </a:lnTo>
                  <a:cubicBezTo>
                    <a:pt x="169081" y="20245"/>
                    <a:pt x="167308" y="22522"/>
                    <a:pt x="163509" y="22522"/>
                  </a:cubicBezTo>
                  <a:close/>
                </a:path>
              </a:pathLst>
            </a:custGeom>
            <a:grpFill/>
            <a:ln w="2531" cap="flat">
              <a:solidFill>
                <a:schemeClr val="accent1"/>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577F104D-C730-568C-351C-5B6418E127F6}"/>
                </a:ext>
              </a:extLst>
            </p:cNvPr>
            <p:cNvSpPr/>
            <p:nvPr/>
          </p:nvSpPr>
          <p:spPr>
            <a:xfrm>
              <a:off x="8627810" y="5848383"/>
              <a:ext cx="171763" cy="22522"/>
            </a:xfrm>
            <a:custGeom>
              <a:avLst/>
              <a:gdLst>
                <a:gd name="connsiteX0" fmla="*/ 167571 w 171763"/>
                <a:gd name="connsiteY0" fmla="*/ 22522 h 22522"/>
                <a:gd name="connsiteX1" fmla="*/ 15605 w 171763"/>
                <a:gd name="connsiteY1" fmla="*/ 22522 h 22522"/>
                <a:gd name="connsiteX2" fmla="*/ 6233 w 171763"/>
                <a:gd name="connsiteY2" fmla="*/ 17208 h 22522"/>
                <a:gd name="connsiteX3" fmla="*/ 408 w 171763"/>
                <a:gd name="connsiteY3" fmla="*/ 5061 h 22522"/>
                <a:gd name="connsiteX4" fmla="*/ 4460 w 171763"/>
                <a:gd name="connsiteY4" fmla="*/ 0 h 22522"/>
                <a:gd name="connsiteX5" fmla="*/ 152627 w 171763"/>
                <a:gd name="connsiteY5" fmla="*/ 0 h 22522"/>
                <a:gd name="connsiteX6" fmla="*/ 162758 w 171763"/>
                <a:gd name="connsiteY6" fmla="*/ 5061 h 22522"/>
                <a:gd name="connsiteX7" fmla="*/ 170863 w 171763"/>
                <a:gd name="connsiteY7" fmla="*/ 17208 h 22522"/>
                <a:gd name="connsiteX8" fmla="*/ 167571 w 171763"/>
                <a:gd name="connsiteY8" fmla="*/ 22522 h 2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763" h="22522">
                  <a:moveTo>
                    <a:pt x="167571" y="22522"/>
                  </a:moveTo>
                  <a:lnTo>
                    <a:pt x="15605" y="22522"/>
                  </a:lnTo>
                  <a:cubicBezTo>
                    <a:pt x="11805" y="22522"/>
                    <a:pt x="7500" y="20245"/>
                    <a:pt x="6233" y="17208"/>
                  </a:cubicBezTo>
                  <a:lnTo>
                    <a:pt x="408" y="5061"/>
                  </a:lnTo>
                  <a:cubicBezTo>
                    <a:pt x="-858" y="2278"/>
                    <a:pt x="914" y="0"/>
                    <a:pt x="4460" y="0"/>
                  </a:cubicBezTo>
                  <a:lnTo>
                    <a:pt x="152627" y="0"/>
                  </a:lnTo>
                  <a:cubicBezTo>
                    <a:pt x="156426" y="0"/>
                    <a:pt x="160732" y="2278"/>
                    <a:pt x="162758" y="5061"/>
                  </a:cubicBezTo>
                  <a:lnTo>
                    <a:pt x="170863" y="17208"/>
                  </a:lnTo>
                  <a:cubicBezTo>
                    <a:pt x="172889" y="20245"/>
                    <a:pt x="171370" y="22522"/>
                    <a:pt x="167571" y="22522"/>
                  </a:cubicBezTo>
                  <a:close/>
                </a:path>
              </a:pathLst>
            </a:custGeom>
            <a:grpFill/>
            <a:ln w="2531" cap="flat">
              <a:solidFill>
                <a:schemeClr val="accent1"/>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441928E5-EFC7-1DC4-6992-BADC265095D6}"/>
                </a:ext>
              </a:extLst>
            </p:cNvPr>
            <p:cNvSpPr/>
            <p:nvPr/>
          </p:nvSpPr>
          <p:spPr>
            <a:xfrm>
              <a:off x="8815749" y="5848383"/>
              <a:ext cx="175371" cy="22522"/>
            </a:xfrm>
            <a:custGeom>
              <a:avLst/>
              <a:gdLst>
                <a:gd name="connsiteX0" fmla="*/ 172123 w 175371"/>
                <a:gd name="connsiteY0" fmla="*/ 22522 h 22522"/>
                <a:gd name="connsiteX1" fmla="*/ 19903 w 175371"/>
                <a:gd name="connsiteY1" fmla="*/ 22522 h 22522"/>
                <a:gd name="connsiteX2" fmla="*/ 9266 w 175371"/>
                <a:gd name="connsiteY2" fmla="*/ 17208 h 22522"/>
                <a:gd name="connsiteX3" fmla="*/ 908 w 175371"/>
                <a:gd name="connsiteY3" fmla="*/ 5061 h 22522"/>
                <a:gd name="connsiteX4" fmla="*/ 3947 w 175371"/>
                <a:gd name="connsiteY4" fmla="*/ 0 h 22522"/>
                <a:gd name="connsiteX5" fmla="*/ 152114 w 175371"/>
                <a:gd name="connsiteY5" fmla="*/ 0 h 22522"/>
                <a:gd name="connsiteX6" fmla="*/ 163258 w 175371"/>
                <a:gd name="connsiteY6" fmla="*/ 5061 h 22522"/>
                <a:gd name="connsiteX7" fmla="*/ 173895 w 175371"/>
                <a:gd name="connsiteY7" fmla="*/ 17208 h 22522"/>
                <a:gd name="connsiteX8" fmla="*/ 171869 w 175371"/>
                <a:gd name="connsiteY8" fmla="*/ 22522 h 2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71" h="22522">
                  <a:moveTo>
                    <a:pt x="172123" y="22522"/>
                  </a:moveTo>
                  <a:lnTo>
                    <a:pt x="19903" y="22522"/>
                  </a:lnTo>
                  <a:cubicBezTo>
                    <a:pt x="16104" y="22522"/>
                    <a:pt x="11292" y="20245"/>
                    <a:pt x="9266" y="17208"/>
                  </a:cubicBezTo>
                  <a:lnTo>
                    <a:pt x="908" y="5061"/>
                  </a:lnTo>
                  <a:cubicBezTo>
                    <a:pt x="-1119" y="2278"/>
                    <a:pt x="401" y="0"/>
                    <a:pt x="3947" y="0"/>
                  </a:cubicBezTo>
                  <a:lnTo>
                    <a:pt x="152114" y="0"/>
                  </a:lnTo>
                  <a:cubicBezTo>
                    <a:pt x="155913" y="0"/>
                    <a:pt x="160725" y="2278"/>
                    <a:pt x="163258" y="5061"/>
                  </a:cubicBezTo>
                  <a:lnTo>
                    <a:pt x="173895" y="17208"/>
                  </a:lnTo>
                  <a:cubicBezTo>
                    <a:pt x="176428" y="20245"/>
                    <a:pt x="175669" y="22522"/>
                    <a:pt x="171869" y="22522"/>
                  </a:cubicBezTo>
                  <a:close/>
                </a:path>
              </a:pathLst>
            </a:custGeom>
            <a:grpFill/>
            <a:ln w="2531" cap="flat">
              <a:solidFill>
                <a:schemeClr val="accent1"/>
              </a:solid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E19842ED-B3D9-E00F-590F-A4B2178B07AF}"/>
                </a:ext>
              </a:extLst>
            </p:cNvPr>
            <p:cNvSpPr/>
            <p:nvPr/>
          </p:nvSpPr>
          <p:spPr>
            <a:xfrm>
              <a:off x="9004378" y="5848130"/>
              <a:ext cx="179686" cy="22522"/>
            </a:xfrm>
            <a:custGeom>
              <a:avLst/>
              <a:gdLst>
                <a:gd name="connsiteX0" fmla="*/ 176237 w 179686"/>
                <a:gd name="connsiteY0" fmla="*/ 22522 h 22522"/>
                <a:gd name="connsiteX1" fmla="*/ 24018 w 179686"/>
                <a:gd name="connsiteY1" fmla="*/ 22522 h 22522"/>
                <a:gd name="connsiteX2" fmla="*/ 12367 w 179686"/>
                <a:gd name="connsiteY2" fmla="*/ 17208 h 22522"/>
                <a:gd name="connsiteX3" fmla="*/ 1476 w 179686"/>
                <a:gd name="connsiteY3" fmla="*/ 5061 h 22522"/>
                <a:gd name="connsiteX4" fmla="*/ 3502 w 179686"/>
                <a:gd name="connsiteY4" fmla="*/ 0 h 22522"/>
                <a:gd name="connsiteX5" fmla="*/ 151922 w 179686"/>
                <a:gd name="connsiteY5" fmla="*/ 0 h 22522"/>
                <a:gd name="connsiteX6" fmla="*/ 164333 w 179686"/>
                <a:gd name="connsiteY6" fmla="*/ 5061 h 22522"/>
                <a:gd name="connsiteX7" fmla="*/ 177503 w 179686"/>
                <a:gd name="connsiteY7" fmla="*/ 17208 h 22522"/>
                <a:gd name="connsiteX8" fmla="*/ 176490 w 179686"/>
                <a:gd name="connsiteY8" fmla="*/ 22522 h 2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86" h="22522">
                  <a:moveTo>
                    <a:pt x="176237" y="22522"/>
                  </a:moveTo>
                  <a:lnTo>
                    <a:pt x="24018" y="22522"/>
                  </a:lnTo>
                  <a:cubicBezTo>
                    <a:pt x="20218" y="22522"/>
                    <a:pt x="14900" y="20245"/>
                    <a:pt x="12367" y="17208"/>
                  </a:cubicBezTo>
                  <a:lnTo>
                    <a:pt x="1476" y="5061"/>
                  </a:lnTo>
                  <a:cubicBezTo>
                    <a:pt x="-1057" y="2277"/>
                    <a:pt x="-297" y="0"/>
                    <a:pt x="3502" y="0"/>
                  </a:cubicBezTo>
                  <a:lnTo>
                    <a:pt x="151922" y="0"/>
                  </a:lnTo>
                  <a:cubicBezTo>
                    <a:pt x="155722" y="0"/>
                    <a:pt x="161040" y="2277"/>
                    <a:pt x="164333" y="5061"/>
                  </a:cubicBezTo>
                  <a:lnTo>
                    <a:pt x="177503" y="17208"/>
                  </a:lnTo>
                  <a:cubicBezTo>
                    <a:pt x="180796" y="20245"/>
                    <a:pt x="180289" y="22522"/>
                    <a:pt x="176490" y="22522"/>
                  </a:cubicBezTo>
                  <a:close/>
                </a:path>
              </a:pathLst>
            </a:custGeom>
            <a:grpFill/>
            <a:ln w="2531" cap="flat">
              <a:solidFill>
                <a:schemeClr val="accent1"/>
              </a:solid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1B89BA57-5186-4E9B-9B3F-5D84EE48820C}"/>
                </a:ext>
              </a:extLst>
            </p:cNvPr>
            <p:cNvSpPr/>
            <p:nvPr/>
          </p:nvSpPr>
          <p:spPr>
            <a:xfrm>
              <a:off x="9192085" y="5848111"/>
              <a:ext cx="429684" cy="22307"/>
            </a:xfrm>
            <a:custGeom>
              <a:avLst/>
              <a:gdLst>
                <a:gd name="connsiteX0" fmla="*/ 427458 w 429684"/>
                <a:gd name="connsiteY0" fmla="*/ 22288 h 22307"/>
                <a:gd name="connsiteX1" fmla="*/ 28801 w 429684"/>
                <a:gd name="connsiteY1" fmla="*/ 22288 h 22307"/>
                <a:gd name="connsiteX2" fmla="*/ 15883 w 429684"/>
                <a:gd name="connsiteY2" fmla="*/ 17227 h 22307"/>
                <a:gd name="connsiteX3" fmla="*/ 2206 w 429684"/>
                <a:gd name="connsiteY3" fmla="*/ 5080 h 22307"/>
                <a:gd name="connsiteX4" fmla="*/ 2966 w 429684"/>
                <a:gd name="connsiteY4" fmla="*/ 19 h 22307"/>
                <a:gd name="connsiteX5" fmla="*/ 391493 w 429684"/>
                <a:gd name="connsiteY5" fmla="*/ 19 h 22307"/>
                <a:gd name="connsiteX6" fmla="*/ 406436 w 429684"/>
                <a:gd name="connsiteY6" fmla="*/ 4827 h 22307"/>
                <a:gd name="connsiteX7" fmla="*/ 425685 w 429684"/>
                <a:gd name="connsiteY7" fmla="*/ 16974 h 22307"/>
                <a:gd name="connsiteX8" fmla="*/ 427458 w 429684"/>
                <a:gd name="connsiteY8" fmla="*/ 22288 h 22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684" h="22307">
                  <a:moveTo>
                    <a:pt x="427458" y="22288"/>
                  </a:moveTo>
                  <a:lnTo>
                    <a:pt x="28801" y="22288"/>
                  </a:lnTo>
                  <a:cubicBezTo>
                    <a:pt x="25001" y="22541"/>
                    <a:pt x="19176" y="20264"/>
                    <a:pt x="15883" y="17227"/>
                  </a:cubicBezTo>
                  <a:lnTo>
                    <a:pt x="2206" y="5080"/>
                  </a:lnTo>
                  <a:cubicBezTo>
                    <a:pt x="-1086" y="2297"/>
                    <a:pt x="-580" y="19"/>
                    <a:pt x="2966" y="19"/>
                  </a:cubicBezTo>
                  <a:lnTo>
                    <a:pt x="391493" y="19"/>
                  </a:lnTo>
                  <a:cubicBezTo>
                    <a:pt x="395292" y="-234"/>
                    <a:pt x="401877" y="2044"/>
                    <a:pt x="406436" y="4827"/>
                  </a:cubicBezTo>
                  <a:lnTo>
                    <a:pt x="425685" y="16974"/>
                  </a:lnTo>
                  <a:cubicBezTo>
                    <a:pt x="430244" y="20011"/>
                    <a:pt x="431004" y="22288"/>
                    <a:pt x="427458" y="22288"/>
                  </a:cubicBezTo>
                  <a:close/>
                </a:path>
              </a:pathLst>
            </a:custGeom>
            <a:grpFill/>
            <a:ln w="2531" cap="flat">
              <a:solidFill>
                <a:schemeClr val="accent1"/>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02CDE8B8-8AD5-931A-1170-C4C1DBD3E04C}"/>
                </a:ext>
              </a:extLst>
            </p:cNvPr>
            <p:cNvSpPr/>
            <p:nvPr/>
          </p:nvSpPr>
          <p:spPr>
            <a:xfrm>
              <a:off x="7228135" y="5825101"/>
              <a:ext cx="172422" cy="21256"/>
            </a:xfrm>
            <a:custGeom>
              <a:avLst/>
              <a:gdLst>
                <a:gd name="connsiteX0" fmla="*/ 149149 w 172422"/>
                <a:gd name="connsiteY0" fmla="*/ 21004 h 21256"/>
                <a:gd name="connsiteX1" fmla="*/ 3009 w 172422"/>
                <a:gd name="connsiteY1" fmla="*/ 21004 h 21256"/>
                <a:gd name="connsiteX2" fmla="*/ 1996 w 172422"/>
                <a:gd name="connsiteY2" fmla="*/ 16196 h 21256"/>
                <a:gd name="connsiteX3" fmla="*/ 14660 w 172422"/>
                <a:gd name="connsiteY3" fmla="*/ 4808 h 21256"/>
                <a:gd name="connsiteX4" fmla="*/ 26563 w 172422"/>
                <a:gd name="connsiteY4" fmla="*/ 0 h 21256"/>
                <a:gd name="connsiteX5" fmla="*/ 169158 w 172422"/>
                <a:gd name="connsiteY5" fmla="*/ 0 h 21256"/>
                <a:gd name="connsiteX6" fmla="*/ 170931 w 172422"/>
                <a:gd name="connsiteY6" fmla="*/ 4808 h 21256"/>
                <a:gd name="connsiteX7" fmla="*/ 160294 w 172422"/>
                <a:gd name="connsiteY7" fmla="*/ 16196 h 21256"/>
                <a:gd name="connsiteX8" fmla="*/ 149149 w 172422"/>
                <a:gd name="connsiteY8" fmla="*/ 21257 h 2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422" h="21256">
                  <a:moveTo>
                    <a:pt x="149149" y="21004"/>
                  </a:moveTo>
                  <a:lnTo>
                    <a:pt x="3009" y="21004"/>
                  </a:lnTo>
                  <a:cubicBezTo>
                    <a:pt x="-537" y="21004"/>
                    <a:pt x="-1044" y="18979"/>
                    <a:pt x="1996" y="16196"/>
                  </a:cubicBezTo>
                  <a:lnTo>
                    <a:pt x="14660" y="4808"/>
                  </a:lnTo>
                  <a:cubicBezTo>
                    <a:pt x="17699" y="2024"/>
                    <a:pt x="23018" y="0"/>
                    <a:pt x="26563" y="0"/>
                  </a:cubicBezTo>
                  <a:lnTo>
                    <a:pt x="169158" y="0"/>
                  </a:lnTo>
                  <a:cubicBezTo>
                    <a:pt x="172704" y="0"/>
                    <a:pt x="173464" y="2024"/>
                    <a:pt x="170931" y="4808"/>
                  </a:cubicBezTo>
                  <a:lnTo>
                    <a:pt x="160294" y="16196"/>
                  </a:lnTo>
                  <a:cubicBezTo>
                    <a:pt x="157761" y="18979"/>
                    <a:pt x="152695" y="21257"/>
                    <a:pt x="149149" y="21257"/>
                  </a:cubicBezTo>
                  <a:close/>
                </a:path>
              </a:pathLst>
            </a:custGeom>
            <a:grpFill/>
            <a:ln w="2531" cap="flat">
              <a:solidFill>
                <a:schemeClr val="accent1"/>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412D5B1F-5986-448C-DE81-D24A402D355F}"/>
                </a:ext>
              </a:extLst>
            </p:cNvPr>
            <p:cNvSpPr/>
            <p:nvPr/>
          </p:nvSpPr>
          <p:spPr>
            <a:xfrm>
              <a:off x="7414882" y="5824848"/>
              <a:ext cx="169111" cy="21256"/>
            </a:xfrm>
            <a:custGeom>
              <a:avLst/>
              <a:gdLst>
                <a:gd name="connsiteX0" fmla="*/ 149827 w 169111"/>
                <a:gd name="connsiteY0" fmla="*/ 21004 h 21256"/>
                <a:gd name="connsiteX1" fmla="*/ 3433 w 169111"/>
                <a:gd name="connsiteY1" fmla="*/ 21004 h 21256"/>
                <a:gd name="connsiteX2" fmla="*/ 1407 w 169111"/>
                <a:gd name="connsiteY2" fmla="*/ 16196 h 21256"/>
                <a:gd name="connsiteX3" fmla="*/ 11538 w 169111"/>
                <a:gd name="connsiteY3" fmla="*/ 4808 h 21256"/>
                <a:gd name="connsiteX4" fmla="*/ 22429 w 169111"/>
                <a:gd name="connsiteY4" fmla="*/ 0 h 21256"/>
                <a:gd name="connsiteX5" fmla="*/ 165277 w 169111"/>
                <a:gd name="connsiteY5" fmla="*/ 0 h 21256"/>
                <a:gd name="connsiteX6" fmla="*/ 168316 w 169111"/>
                <a:gd name="connsiteY6" fmla="*/ 4808 h 21256"/>
                <a:gd name="connsiteX7" fmla="*/ 160211 w 169111"/>
                <a:gd name="connsiteY7" fmla="*/ 16196 h 21256"/>
                <a:gd name="connsiteX8" fmla="*/ 150080 w 169111"/>
                <a:gd name="connsiteY8" fmla="*/ 21257 h 2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111" h="21256">
                  <a:moveTo>
                    <a:pt x="149827" y="21004"/>
                  </a:moveTo>
                  <a:lnTo>
                    <a:pt x="3433" y="21004"/>
                  </a:lnTo>
                  <a:cubicBezTo>
                    <a:pt x="-113" y="21004"/>
                    <a:pt x="-1126" y="18979"/>
                    <a:pt x="1407" y="16196"/>
                  </a:cubicBezTo>
                  <a:lnTo>
                    <a:pt x="11538" y="4808"/>
                  </a:lnTo>
                  <a:cubicBezTo>
                    <a:pt x="14071" y="2024"/>
                    <a:pt x="18883" y="0"/>
                    <a:pt x="22429" y="0"/>
                  </a:cubicBezTo>
                  <a:lnTo>
                    <a:pt x="165277" y="0"/>
                  </a:lnTo>
                  <a:cubicBezTo>
                    <a:pt x="168823" y="0"/>
                    <a:pt x="170089" y="2024"/>
                    <a:pt x="168316" y="4808"/>
                  </a:cubicBezTo>
                  <a:lnTo>
                    <a:pt x="160211" y="16196"/>
                  </a:lnTo>
                  <a:cubicBezTo>
                    <a:pt x="158185" y="18979"/>
                    <a:pt x="153626" y="21257"/>
                    <a:pt x="150080" y="21257"/>
                  </a:cubicBezTo>
                  <a:close/>
                </a:path>
              </a:pathLst>
            </a:custGeom>
            <a:grpFill/>
            <a:ln w="2531" cap="flat">
              <a:solidFill>
                <a:schemeClr val="accent1"/>
              </a:solid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FDC740A9-BAEC-47CB-D825-B1960721BEB0}"/>
                </a:ext>
              </a:extLst>
            </p:cNvPr>
            <p:cNvSpPr/>
            <p:nvPr/>
          </p:nvSpPr>
          <p:spPr>
            <a:xfrm>
              <a:off x="7601540" y="5824848"/>
              <a:ext cx="165945" cy="21256"/>
            </a:xfrm>
            <a:custGeom>
              <a:avLst/>
              <a:gdLst>
                <a:gd name="connsiteX0" fmla="*/ 150594 w 165945"/>
                <a:gd name="connsiteY0" fmla="*/ 21004 h 21256"/>
                <a:gd name="connsiteX1" fmla="*/ 3947 w 165945"/>
                <a:gd name="connsiteY1" fmla="*/ 21004 h 21256"/>
                <a:gd name="connsiteX2" fmla="*/ 908 w 165945"/>
                <a:gd name="connsiteY2" fmla="*/ 16196 h 21256"/>
                <a:gd name="connsiteX3" fmla="*/ 8759 w 165945"/>
                <a:gd name="connsiteY3" fmla="*/ 4808 h 21256"/>
                <a:gd name="connsiteX4" fmla="*/ 18384 w 165945"/>
                <a:gd name="connsiteY4" fmla="*/ 0 h 21256"/>
                <a:gd name="connsiteX5" fmla="*/ 161485 w 165945"/>
                <a:gd name="connsiteY5" fmla="*/ 0 h 21256"/>
                <a:gd name="connsiteX6" fmla="*/ 165538 w 165945"/>
                <a:gd name="connsiteY6" fmla="*/ 4808 h 21256"/>
                <a:gd name="connsiteX7" fmla="*/ 159712 w 165945"/>
                <a:gd name="connsiteY7" fmla="*/ 16196 h 21256"/>
                <a:gd name="connsiteX8" fmla="*/ 150594 w 165945"/>
                <a:gd name="connsiteY8" fmla="*/ 21257 h 2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945" h="21256">
                  <a:moveTo>
                    <a:pt x="150594" y="21004"/>
                  </a:moveTo>
                  <a:lnTo>
                    <a:pt x="3947" y="21004"/>
                  </a:lnTo>
                  <a:cubicBezTo>
                    <a:pt x="401" y="21004"/>
                    <a:pt x="-1119" y="18979"/>
                    <a:pt x="908" y="16196"/>
                  </a:cubicBezTo>
                  <a:lnTo>
                    <a:pt x="8759" y="4808"/>
                  </a:lnTo>
                  <a:cubicBezTo>
                    <a:pt x="10532" y="2024"/>
                    <a:pt x="15091" y="0"/>
                    <a:pt x="18384" y="0"/>
                  </a:cubicBezTo>
                  <a:lnTo>
                    <a:pt x="161485" y="0"/>
                  </a:lnTo>
                  <a:cubicBezTo>
                    <a:pt x="165031" y="0"/>
                    <a:pt x="166804" y="2024"/>
                    <a:pt x="165538" y="4808"/>
                  </a:cubicBezTo>
                  <a:lnTo>
                    <a:pt x="159712" y="16196"/>
                  </a:lnTo>
                  <a:cubicBezTo>
                    <a:pt x="158192" y="18979"/>
                    <a:pt x="154140" y="21257"/>
                    <a:pt x="150594" y="21257"/>
                  </a:cubicBezTo>
                  <a:close/>
                </a:path>
              </a:pathLst>
            </a:custGeom>
            <a:grpFill/>
            <a:ln w="2531" cap="flat">
              <a:solidFill>
                <a:schemeClr val="accent1"/>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6E3CDC1B-DF8A-CED7-87AF-A7B92AB5D908}"/>
                </a:ext>
              </a:extLst>
            </p:cNvPr>
            <p:cNvSpPr/>
            <p:nvPr/>
          </p:nvSpPr>
          <p:spPr>
            <a:xfrm>
              <a:off x="7788733" y="5824595"/>
              <a:ext cx="162622" cy="21256"/>
            </a:xfrm>
            <a:custGeom>
              <a:avLst/>
              <a:gdLst>
                <a:gd name="connsiteX0" fmla="*/ 151332 w 162622"/>
                <a:gd name="connsiteY0" fmla="*/ 21004 h 21256"/>
                <a:gd name="connsiteX1" fmla="*/ 4685 w 162622"/>
                <a:gd name="connsiteY1" fmla="*/ 21004 h 21256"/>
                <a:gd name="connsiteX2" fmla="*/ 379 w 162622"/>
                <a:gd name="connsiteY2" fmla="*/ 16196 h 21256"/>
                <a:gd name="connsiteX3" fmla="*/ 5698 w 162622"/>
                <a:gd name="connsiteY3" fmla="*/ 4808 h 21256"/>
                <a:gd name="connsiteX4" fmla="*/ 14309 w 162622"/>
                <a:gd name="connsiteY4" fmla="*/ 0 h 21256"/>
                <a:gd name="connsiteX5" fmla="*/ 157411 w 162622"/>
                <a:gd name="connsiteY5" fmla="*/ 0 h 21256"/>
                <a:gd name="connsiteX6" fmla="*/ 162476 w 162622"/>
                <a:gd name="connsiteY6" fmla="*/ 4808 h 21256"/>
                <a:gd name="connsiteX7" fmla="*/ 159184 w 162622"/>
                <a:gd name="connsiteY7" fmla="*/ 16196 h 21256"/>
                <a:gd name="connsiteX8" fmla="*/ 151079 w 162622"/>
                <a:gd name="connsiteY8" fmla="*/ 21257 h 2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622" h="21256">
                  <a:moveTo>
                    <a:pt x="151332" y="21004"/>
                  </a:moveTo>
                  <a:lnTo>
                    <a:pt x="4685" y="21004"/>
                  </a:lnTo>
                  <a:cubicBezTo>
                    <a:pt x="1139" y="21004"/>
                    <a:pt x="-887" y="18979"/>
                    <a:pt x="379" y="16196"/>
                  </a:cubicBezTo>
                  <a:lnTo>
                    <a:pt x="5698" y="4808"/>
                  </a:lnTo>
                  <a:cubicBezTo>
                    <a:pt x="6964" y="2025"/>
                    <a:pt x="10763" y="0"/>
                    <a:pt x="14309" y="0"/>
                  </a:cubicBezTo>
                  <a:lnTo>
                    <a:pt x="157411" y="0"/>
                  </a:lnTo>
                  <a:cubicBezTo>
                    <a:pt x="160957" y="0"/>
                    <a:pt x="163236" y="2025"/>
                    <a:pt x="162476" y="4808"/>
                  </a:cubicBezTo>
                  <a:lnTo>
                    <a:pt x="159184" y="16196"/>
                  </a:lnTo>
                  <a:cubicBezTo>
                    <a:pt x="158424" y="18979"/>
                    <a:pt x="154878" y="21257"/>
                    <a:pt x="151079" y="21257"/>
                  </a:cubicBezTo>
                  <a:close/>
                </a:path>
              </a:pathLst>
            </a:custGeom>
            <a:grpFill/>
            <a:ln w="2531" cap="flat">
              <a:solidFill>
                <a:schemeClr val="accent1"/>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2838E72A-1E01-2793-AB19-ABC01DB956E4}"/>
                </a:ext>
              </a:extLst>
            </p:cNvPr>
            <p:cNvSpPr/>
            <p:nvPr/>
          </p:nvSpPr>
          <p:spPr>
            <a:xfrm>
              <a:off x="7975642" y="5824342"/>
              <a:ext cx="160222" cy="21256"/>
            </a:xfrm>
            <a:custGeom>
              <a:avLst/>
              <a:gdLst>
                <a:gd name="connsiteX0" fmla="*/ 152355 w 160222"/>
                <a:gd name="connsiteY0" fmla="*/ 21004 h 21256"/>
                <a:gd name="connsiteX1" fmla="*/ 5454 w 160222"/>
                <a:gd name="connsiteY1" fmla="*/ 21004 h 21256"/>
                <a:gd name="connsiteX2" fmla="*/ 135 w 160222"/>
                <a:gd name="connsiteY2" fmla="*/ 16196 h 21256"/>
                <a:gd name="connsiteX3" fmla="*/ 3175 w 160222"/>
                <a:gd name="connsiteY3" fmla="*/ 4808 h 21256"/>
                <a:gd name="connsiteX4" fmla="*/ 10773 w 160222"/>
                <a:gd name="connsiteY4" fmla="*/ 0 h 21256"/>
                <a:gd name="connsiteX5" fmla="*/ 154127 w 160222"/>
                <a:gd name="connsiteY5" fmla="*/ 0 h 21256"/>
                <a:gd name="connsiteX6" fmla="*/ 160206 w 160222"/>
                <a:gd name="connsiteY6" fmla="*/ 4808 h 21256"/>
                <a:gd name="connsiteX7" fmla="*/ 159446 w 160222"/>
                <a:gd name="connsiteY7" fmla="*/ 16196 h 21256"/>
                <a:gd name="connsiteX8" fmla="*/ 152355 w 160222"/>
                <a:gd name="connsiteY8" fmla="*/ 21257 h 2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222" h="21256">
                  <a:moveTo>
                    <a:pt x="152355" y="21004"/>
                  </a:moveTo>
                  <a:lnTo>
                    <a:pt x="5454" y="21004"/>
                  </a:lnTo>
                  <a:cubicBezTo>
                    <a:pt x="1908" y="21004"/>
                    <a:pt x="-625" y="18979"/>
                    <a:pt x="135" y="16196"/>
                  </a:cubicBezTo>
                  <a:lnTo>
                    <a:pt x="3175" y="4808"/>
                  </a:lnTo>
                  <a:cubicBezTo>
                    <a:pt x="3934" y="2024"/>
                    <a:pt x="7227" y="0"/>
                    <a:pt x="10773" y="0"/>
                  </a:cubicBezTo>
                  <a:lnTo>
                    <a:pt x="154127" y="0"/>
                  </a:lnTo>
                  <a:cubicBezTo>
                    <a:pt x="157673" y="0"/>
                    <a:pt x="160459" y="2024"/>
                    <a:pt x="160206" y="4808"/>
                  </a:cubicBezTo>
                  <a:lnTo>
                    <a:pt x="159446" y="16196"/>
                  </a:lnTo>
                  <a:cubicBezTo>
                    <a:pt x="159446" y="18979"/>
                    <a:pt x="156154" y="21257"/>
                    <a:pt x="152355" y="21257"/>
                  </a:cubicBezTo>
                  <a:close/>
                </a:path>
              </a:pathLst>
            </a:custGeom>
            <a:grpFill/>
            <a:ln w="2531" cap="flat">
              <a:solidFill>
                <a:schemeClr val="accent1"/>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D1A71B07-9A12-9378-2AC1-86461E42E516}"/>
                </a:ext>
              </a:extLst>
            </p:cNvPr>
            <p:cNvSpPr/>
            <p:nvPr/>
          </p:nvSpPr>
          <p:spPr>
            <a:xfrm>
              <a:off x="8162681" y="5824342"/>
              <a:ext cx="159385" cy="21256"/>
            </a:xfrm>
            <a:custGeom>
              <a:avLst/>
              <a:gdLst>
                <a:gd name="connsiteX0" fmla="*/ 153501 w 159385"/>
                <a:gd name="connsiteY0" fmla="*/ 21004 h 21256"/>
                <a:gd name="connsiteX1" fmla="*/ 6347 w 159385"/>
                <a:gd name="connsiteY1" fmla="*/ 21004 h 21256"/>
                <a:gd name="connsiteX2" fmla="*/ 15 w 159385"/>
                <a:gd name="connsiteY2" fmla="*/ 16196 h 21256"/>
                <a:gd name="connsiteX3" fmla="*/ 521 w 159385"/>
                <a:gd name="connsiteY3" fmla="*/ 4808 h 21256"/>
                <a:gd name="connsiteX4" fmla="*/ 7107 w 159385"/>
                <a:gd name="connsiteY4" fmla="*/ 0 h 21256"/>
                <a:gd name="connsiteX5" fmla="*/ 150714 w 159385"/>
                <a:gd name="connsiteY5" fmla="*/ 0 h 21256"/>
                <a:gd name="connsiteX6" fmla="*/ 157806 w 159385"/>
                <a:gd name="connsiteY6" fmla="*/ 4808 h 21256"/>
                <a:gd name="connsiteX7" fmla="*/ 159326 w 159385"/>
                <a:gd name="connsiteY7" fmla="*/ 16196 h 21256"/>
                <a:gd name="connsiteX8" fmla="*/ 153501 w 159385"/>
                <a:gd name="connsiteY8" fmla="*/ 21257 h 2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385" h="21256">
                  <a:moveTo>
                    <a:pt x="153501" y="21004"/>
                  </a:moveTo>
                  <a:lnTo>
                    <a:pt x="6347" y="21004"/>
                  </a:lnTo>
                  <a:cubicBezTo>
                    <a:pt x="2801" y="21004"/>
                    <a:pt x="-238" y="18979"/>
                    <a:pt x="15" y="16196"/>
                  </a:cubicBezTo>
                  <a:lnTo>
                    <a:pt x="521" y="4808"/>
                  </a:lnTo>
                  <a:cubicBezTo>
                    <a:pt x="521" y="2024"/>
                    <a:pt x="3561" y="0"/>
                    <a:pt x="7107" y="0"/>
                  </a:cubicBezTo>
                  <a:lnTo>
                    <a:pt x="150714" y="0"/>
                  </a:lnTo>
                  <a:cubicBezTo>
                    <a:pt x="154260" y="0"/>
                    <a:pt x="157553" y="2024"/>
                    <a:pt x="157806" y="4808"/>
                  </a:cubicBezTo>
                  <a:lnTo>
                    <a:pt x="159326" y="16196"/>
                  </a:lnTo>
                  <a:cubicBezTo>
                    <a:pt x="159833" y="18979"/>
                    <a:pt x="157046" y="21257"/>
                    <a:pt x="153501" y="21257"/>
                  </a:cubicBezTo>
                  <a:close/>
                </a:path>
              </a:pathLst>
            </a:custGeom>
            <a:grpFill/>
            <a:ln w="2531" cap="flat">
              <a:solidFill>
                <a:schemeClr val="accent1"/>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62C1DDD7-36B1-0B71-24B4-881B690C308B}"/>
                </a:ext>
              </a:extLst>
            </p:cNvPr>
            <p:cNvSpPr/>
            <p:nvPr/>
          </p:nvSpPr>
          <p:spPr>
            <a:xfrm>
              <a:off x="8347776" y="5823836"/>
              <a:ext cx="161643" cy="21256"/>
            </a:xfrm>
            <a:custGeom>
              <a:avLst/>
              <a:gdLst>
                <a:gd name="connsiteX0" fmla="*/ 156843 w 161643"/>
                <a:gd name="connsiteY0" fmla="*/ 21257 h 21256"/>
                <a:gd name="connsiteX1" fmla="*/ 9689 w 161643"/>
                <a:gd name="connsiteY1" fmla="*/ 21257 h 21256"/>
                <a:gd name="connsiteX2" fmla="*/ 2091 w 161643"/>
                <a:gd name="connsiteY2" fmla="*/ 16196 h 21256"/>
                <a:gd name="connsiteX3" fmla="*/ 65 w 161643"/>
                <a:gd name="connsiteY3" fmla="*/ 4808 h 21256"/>
                <a:gd name="connsiteX4" fmla="*/ 5637 w 161643"/>
                <a:gd name="connsiteY4" fmla="*/ 0 h 21256"/>
                <a:gd name="connsiteX5" fmla="*/ 149244 w 161643"/>
                <a:gd name="connsiteY5" fmla="*/ 0 h 21256"/>
                <a:gd name="connsiteX6" fmla="*/ 157350 w 161643"/>
                <a:gd name="connsiteY6" fmla="*/ 4808 h 21256"/>
                <a:gd name="connsiteX7" fmla="*/ 161402 w 161643"/>
                <a:gd name="connsiteY7" fmla="*/ 16196 h 21256"/>
                <a:gd name="connsiteX8" fmla="*/ 156590 w 161643"/>
                <a:gd name="connsiteY8" fmla="*/ 21257 h 2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643" h="21256">
                  <a:moveTo>
                    <a:pt x="156843" y="21257"/>
                  </a:moveTo>
                  <a:lnTo>
                    <a:pt x="9689" y="21257"/>
                  </a:lnTo>
                  <a:cubicBezTo>
                    <a:pt x="6143" y="21257"/>
                    <a:pt x="2597" y="19233"/>
                    <a:pt x="2091" y="16196"/>
                  </a:cubicBezTo>
                  <a:lnTo>
                    <a:pt x="65" y="4808"/>
                  </a:lnTo>
                  <a:cubicBezTo>
                    <a:pt x="-442" y="2024"/>
                    <a:pt x="2091" y="0"/>
                    <a:pt x="5637" y="0"/>
                  </a:cubicBezTo>
                  <a:lnTo>
                    <a:pt x="149244" y="0"/>
                  </a:lnTo>
                  <a:cubicBezTo>
                    <a:pt x="152790" y="0"/>
                    <a:pt x="156590" y="2024"/>
                    <a:pt x="157350" y="4808"/>
                  </a:cubicBezTo>
                  <a:lnTo>
                    <a:pt x="161402" y="16196"/>
                  </a:lnTo>
                  <a:cubicBezTo>
                    <a:pt x="162415" y="18979"/>
                    <a:pt x="160136" y="21257"/>
                    <a:pt x="156590" y="21257"/>
                  </a:cubicBezTo>
                  <a:close/>
                </a:path>
              </a:pathLst>
            </a:custGeom>
            <a:grpFill/>
            <a:ln w="2531" cap="flat">
              <a:solidFill>
                <a:schemeClr val="accent1"/>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35FFA404-FA81-71CA-E126-2E0185CEE743}"/>
                </a:ext>
              </a:extLst>
            </p:cNvPr>
            <p:cNvSpPr/>
            <p:nvPr/>
          </p:nvSpPr>
          <p:spPr>
            <a:xfrm>
              <a:off x="8532726" y="5823836"/>
              <a:ext cx="164966" cy="21256"/>
            </a:xfrm>
            <a:custGeom>
              <a:avLst/>
              <a:gdLst>
                <a:gd name="connsiteX0" fmla="*/ 160585 w 164966"/>
                <a:gd name="connsiteY0" fmla="*/ 21257 h 21256"/>
                <a:gd name="connsiteX1" fmla="*/ 13178 w 164966"/>
                <a:gd name="connsiteY1" fmla="*/ 21257 h 21256"/>
                <a:gd name="connsiteX2" fmla="*/ 4566 w 164966"/>
                <a:gd name="connsiteY2" fmla="*/ 16196 h 21256"/>
                <a:gd name="connsiteX3" fmla="*/ 261 w 164966"/>
                <a:gd name="connsiteY3" fmla="*/ 4808 h 21256"/>
                <a:gd name="connsiteX4" fmla="*/ 4820 w 164966"/>
                <a:gd name="connsiteY4" fmla="*/ 0 h 21256"/>
                <a:gd name="connsiteX5" fmla="*/ 148681 w 164966"/>
                <a:gd name="connsiteY5" fmla="*/ 0 h 21256"/>
                <a:gd name="connsiteX6" fmla="*/ 157799 w 164966"/>
                <a:gd name="connsiteY6" fmla="*/ 4808 h 21256"/>
                <a:gd name="connsiteX7" fmla="*/ 164384 w 164966"/>
                <a:gd name="connsiteY7" fmla="*/ 16196 h 21256"/>
                <a:gd name="connsiteX8" fmla="*/ 160585 w 164966"/>
                <a:gd name="connsiteY8" fmla="*/ 21257 h 2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966" h="21256">
                  <a:moveTo>
                    <a:pt x="160585" y="21257"/>
                  </a:moveTo>
                  <a:lnTo>
                    <a:pt x="13178" y="21257"/>
                  </a:lnTo>
                  <a:cubicBezTo>
                    <a:pt x="9632" y="21257"/>
                    <a:pt x="5580" y="19233"/>
                    <a:pt x="4566" y="16196"/>
                  </a:cubicBezTo>
                  <a:lnTo>
                    <a:pt x="261" y="4808"/>
                  </a:lnTo>
                  <a:cubicBezTo>
                    <a:pt x="-752" y="2024"/>
                    <a:pt x="1274" y="0"/>
                    <a:pt x="4820" y="0"/>
                  </a:cubicBezTo>
                  <a:lnTo>
                    <a:pt x="148681" y="0"/>
                  </a:lnTo>
                  <a:cubicBezTo>
                    <a:pt x="152227" y="0"/>
                    <a:pt x="156279" y="2024"/>
                    <a:pt x="157799" y="4808"/>
                  </a:cubicBezTo>
                  <a:lnTo>
                    <a:pt x="164384" y="16196"/>
                  </a:lnTo>
                  <a:cubicBezTo>
                    <a:pt x="165904" y="18979"/>
                    <a:pt x="164384" y="21257"/>
                    <a:pt x="160585" y="21257"/>
                  </a:cubicBezTo>
                  <a:close/>
                </a:path>
              </a:pathLst>
            </a:custGeom>
            <a:grpFill/>
            <a:ln w="2531" cap="flat">
              <a:solidFill>
                <a:schemeClr val="accent1"/>
              </a:solid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8F3A94E8-5970-BC47-59E8-99186BD4CB4E}"/>
                </a:ext>
              </a:extLst>
            </p:cNvPr>
            <p:cNvSpPr/>
            <p:nvPr/>
          </p:nvSpPr>
          <p:spPr>
            <a:xfrm>
              <a:off x="8717545" y="5823583"/>
              <a:ext cx="168641" cy="21256"/>
            </a:xfrm>
            <a:custGeom>
              <a:avLst/>
              <a:gdLst>
                <a:gd name="connsiteX0" fmla="*/ 164710 w 168641"/>
                <a:gd name="connsiteY0" fmla="*/ 21257 h 21256"/>
                <a:gd name="connsiteX1" fmla="*/ 17050 w 168641"/>
                <a:gd name="connsiteY1" fmla="*/ 21257 h 21256"/>
                <a:gd name="connsiteX2" fmla="*/ 7425 w 168641"/>
                <a:gd name="connsiteY2" fmla="*/ 16196 h 21256"/>
                <a:gd name="connsiteX3" fmla="*/ 587 w 168641"/>
                <a:gd name="connsiteY3" fmla="*/ 4808 h 21256"/>
                <a:gd name="connsiteX4" fmla="*/ 4133 w 168641"/>
                <a:gd name="connsiteY4" fmla="*/ 0 h 21256"/>
                <a:gd name="connsiteX5" fmla="*/ 148247 w 168641"/>
                <a:gd name="connsiteY5" fmla="*/ 0 h 21256"/>
                <a:gd name="connsiteX6" fmla="*/ 158632 w 168641"/>
                <a:gd name="connsiteY6" fmla="*/ 4808 h 21256"/>
                <a:gd name="connsiteX7" fmla="*/ 167496 w 168641"/>
                <a:gd name="connsiteY7" fmla="*/ 16196 h 21256"/>
                <a:gd name="connsiteX8" fmla="*/ 164963 w 168641"/>
                <a:gd name="connsiteY8" fmla="*/ 21257 h 2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641" h="21256">
                  <a:moveTo>
                    <a:pt x="164710" y="21257"/>
                  </a:moveTo>
                  <a:lnTo>
                    <a:pt x="17050" y="21257"/>
                  </a:lnTo>
                  <a:cubicBezTo>
                    <a:pt x="13504" y="21257"/>
                    <a:pt x="8945" y="19232"/>
                    <a:pt x="7425" y="16196"/>
                  </a:cubicBezTo>
                  <a:lnTo>
                    <a:pt x="587" y="4808"/>
                  </a:lnTo>
                  <a:cubicBezTo>
                    <a:pt x="-933" y="2024"/>
                    <a:pt x="587" y="0"/>
                    <a:pt x="4133" y="0"/>
                  </a:cubicBezTo>
                  <a:lnTo>
                    <a:pt x="148247" y="0"/>
                  </a:lnTo>
                  <a:cubicBezTo>
                    <a:pt x="151793" y="0"/>
                    <a:pt x="156352" y="2024"/>
                    <a:pt x="158632" y="4808"/>
                  </a:cubicBezTo>
                  <a:lnTo>
                    <a:pt x="167496" y="16196"/>
                  </a:lnTo>
                  <a:cubicBezTo>
                    <a:pt x="169775" y="18979"/>
                    <a:pt x="168509" y="21257"/>
                    <a:pt x="164963" y="21257"/>
                  </a:cubicBezTo>
                  <a:close/>
                </a:path>
              </a:pathLst>
            </a:custGeom>
            <a:grpFill/>
            <a:ln w="2531" cap="flat">
              <a:solidFill>
                <a:schemeClr val="accent1"/>
              </a:solid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18346569-0C1B-AA88-0F93-24F06E02CCD5}"/>
                </a:ext>
              </a:extLst>
            </p:cNvPr>
            <p:cNvSpPr/>
            <p:nvPr/>
          </p:nvSpPr>
          <p:spPr>
            <a:xfrm>
              <a:off x="8902132" y="5823330"/>
              <a:ext cx="172278" cy="21256"/>
            </a:xfrm>
            <a:custGeom>
              <a:avLst/>
              <a:gdLst>
                <a:gd name="connsiteX0" fmla="*/ 169068 w 172278"/>
                <a:gd name="connsiteY0" fmla="*/ 21257 h 21256"/>
                <a:gd name="connsiteX1" fmla="*/ 21407 w 172278"/>
                <a:gd name="connsiteY1" fmla="*/ 21257 h 21256"/>
                <a:gd name="connsiteX2" fmla="*/ 10516 w 172278"/>
                <a:gd name="connsiteY2" fmla="*/ 16196 h 21256"/>
                <a:gd name="connsiteX3" fmla="*/ 1145 w 172278"/>
                <a:gd name="connsiteY3" fmla="*/ 4808 h 21256"/>
                <a:gd name="connsiteX4" fmla="*/ 3678 w 172278"/>
                <a:gd name="connsiteY4" fmla="*/ 0 h 21256"/>
                <a:gd name="connsiteX5" fmla="*/ 147793 w 172278"/>
                <a:gd name="connsiteY5" fmla="*/ 0 h 21256"/>
                <a:gd name="connsiteX6" fmla="*/ 159190 w 172278"/>
                <a:gd name="connsiteY6" fmla="*/ 4808 h 21256"/>
                <a:gd name="connsiteX7" fmla="*/ 170587 w 172278"/>
                <a:gd name="connsiteY7" fmla="*/ 16196 h 21256"/>
                <a:gd name="connsiteX8" fmla="*/ 169068 w 172278"/>
                <a:gd name="connsiteY8" fmla="*/ 21257 h 2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278" h="21256">
                  <a:moveTo>
                    <a:pt x="169068" y="21257"/>
                  </a:moveTo>
                  <a:lnTo>
                    <a:pt x="21407" y="21257"/>
                  </a:lnTo>
                  <a:cubicBezTo>
                    <a:pt x="17861" y="21257"/>
                    <a:pt x="12796" y="19233"/>
                    <a:pt x="10516" y="16196"/>
                  </a:cubicBezTo>
                  <a:lnTo>
                    <a:pt x="1145" y="4808"/>
                  </a:lnTo>
                  <a:cubicBezTo>
                    <a:pt x="-1134" y="2025"/>
                    <a:pt x="132" y="0"/>
                    <a:pt x="3678" y="0"/>
                  </a:cubicBezTo>
                  <a:lnTo>
                    <a:pt x="147793" y="0"/>
                  </a:lnTo>
                  <a:cubicBezTo>
                    <a:pt x="151338" y="0"/>
                    <a:pt x="156404" y="2025"/>
                    <a:pt x="159190" y="4808"/>
                  </a:cubicBezTo>
                  <a:lnTo>
                    <a:pt x="170587" y="16196"/>
                  </a:lnTo>
                  <a:cubicBezTo>
                    <a:pt x="173373" y="18979"/>
                    <a:pt x="172613" y="21257"/>
                    <a:pt x="169068" y="21257"/>
                  </a:cubicBezTo>
                  <a:close/>
                </a:path>
              </a:pathLst>
            </a:custGeom>
            <a:grpFill/>
            <a:ln w="2531" cap="flat">
              <a:solidFill>
                <a:schemeClr val="accent1"/>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AD6CAA77-3631-7A6E-8235-3474A9EE745B}"/>
                </a:ext>
              </a:extLst>
            </p:cNvPr>
            <p:cNvSpPr/>
            <p:nvPr/>
          </p:nvSpPr>
          <p:spPr>
            <a:xfrm>
              <a:off x="9087238" y="5823077"/>
              <a:ext cx="493475" cy="21762"/>
            </a:xfrm>
            <a:custGeom>
              <a:avLst/>
              <a:gdLst>
                <a:gd name="connsiteX0" fmla="*/ 491275 w 493475"/>
                <a:gd name="connsiteY0" fmla="*/ 21257 h 21762"/>
                <a:gd name="connsiteX1" fmla="*/ 25499 w 493475"/>
                <a:gd name="connsiteY1" fmla="*/ 21763 h 21762"/>
                <a:gd name="connsiteX2" fmla="*/ 13595 w 493475"/>
                <a:gd name="connsiteY2" fmla="*/ 16702 h 21762"/>
                <a:gd name="connsiteX3" fmla="*/ 1691 w 493475"/>
                <a:gd name="connsiteY3" fmla="*/ 5314 h 21762"/>
                <a:gd name="connsiteX4" fmla="*/ 3211 w 493475"/>
                <a:gd name="connsiteY4" fmla="*/ 506 h 21762"/>
                <a:gd name="connsiteX5" fmla="*/ 457589 w 493475"/>
                <a:gd name="connsiteY5" fmla="*/ 0 h 21762"/>
                <a:gd name="connsiteX6" fmla="*/ 471773 w 493475"/>
                <a:gd name="connsiteY6" fmla="*/ 4808 h 21762"/>
                <a:gd name="connsiteX7" fmla="*/ 489755 w 493475"/>
                <a:gd name="connsiteY7" fmla="*/ 16196 h 21762"/>
                <a:gd name="connsiteX8" fmla="*/ 491022 w 493475"/>
                <a:gd name="connsiteY8" fmla="*/ 21257 h 21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3475" h="21762">
                  <a:moveTo>
                    <a:pt x="491275" y="21257"/>
                  </a:moveTo>
                  <a:lnTo>
                    <a:pt x="25499" y="21763"/>
                  </a:lnTo>
                  <a:cubicBezTo>
                    <a:pt x="21953" y="21763"/>
                    <a:pt x="16634" y="19486"/>
                    <a:pt x="13595" y="16702"/>
                  </a:cubicBezTo>
                  <a:lnTo>
                    <a:pt x="1691" y="5314"/>
                  </a:lnTo>
                  <a:cubicBezTo>
                    <a:pt x="-1095" y="2531"/>
                    <a:pt x="-335" y="506"/>
                    <a:pt x="3211" y="506"/>
                  </a:cubicBezTo>
                  <a:lnTo>
                    <a:pt x="457589" y="0"/>
                  </a:lnTo>
                  <a:cubicBezTo>
                    <a:pt x="461135" y="0"/>
                    <a:pt x="467467" y="2278"/>
                    <a:pt x="471773" y="4808"/>
                  </a:cubicBezTo>
                  <a:lnTo>
                    <a:pt x="489755" y="16196"/>
                  </a:lnTo>
                  <a:cubicBezTo>
                    <a:pt x="494061" y="18979"/>
                    <a:pt x="494821" y="21257"/>
                    <a:pt x="491022" y="21257"/>
                  </a:cubicBezTo>
                  <a:close/>
                </a:path>
              </a:pathLst>
            </a:custGeom>
            <a:grpFill/>
            <a:ln w="2531" cap="flat">
              <a:solidFill>
                <a:schemeClr val="accent1"/>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B60A30BD-D74A-C3F9-8BFF-0075588A63F6}"/>
                </a:ext>
              </a:extLst>
            </p:cNvPr>
            <p:cNvSpPr/>
            <p:nvPr/>
          </p:nvSpPr>
          <p:spPr>
            <a:xfrm>
              <a:off x="7233200" y="5801567"/>
              <a:ext cx="175013" cy="20244"/>
            </a:xfrm>
            <a:custGeom>
              <a:avLst/>
              <a:gdLst>
                <a:gd name="connsiteX0" fmla="*/ 152695 w 175013"/>
                <a:gd name="connsiteY0" fmla="*/ 20245 h 20244"/>
                <a:gd name="connsiteX1" fmla="*/ 3009 w 175013"/>
                <a:gd name="connsiteY1" fmla="*/ 20245 h 20244"/>
                <a:gd name="connsiteX2" fmla="*/ 1996 w 175013"/>
                <a:gd name="connsiteY2" fmla="*/ 15436 h 20244"/>
                <a:gd name="connsiteX3" fmla="*/ 13900 w 175013"/>
                <a:gd name="connsiteY3" fmla="*/ 4808 h 20244"/>
                <a:gd name="connsiteX4" fmla="*/ 25550 w 175013"/>
                <a:gd name="connsiteY4" fmla="*/ 0 h 20244"/>
                <a:gd name="connsiteX5" fmla="*/ 171691 w 175013"/>
                <a:gd name="connsiteY5" fmla="*/ 0 h 20244"/>
                <a:gd name="connsiteX6" fmla="*/ 173717 w 175013"/>
                <a:gd name="connsiteY6" fmla="*/ 4555 h 20244"/>
                <a:gd name="connsiteX7" fmla="*/ 163839 w 175013"/>
                <a:gd name="connsiteY7" fmla="*/ 15183 h 20244"/>
                <a:gd name="connsiteX8" fmla="*/ 152695 w 175013"/>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013" h="20244">
                  <a:moveTo>
                    <a:pt x="152695" y="20245"/>
                  </a:moveTo>
                  <a:lnTo>
                    <a:pt x="3009" y="20245"/>
                  </a:lnTo>
                  <a:cubicBezTo>
                    <a:pt x="-537" y="20245"/>
                    <a:pt x="-1044" y="18220"/>
                    <a:pt x="1996" y="15436"/>
                  </a:cubicBezTo>
                  <a:lnTo>
                    <a:pt x="13900" y="4808"/>
                  </a:lnTo>
                  <a:cubicBezTo>
                    <a:pt x="16939" y="2278"/>
                    <a:pt x="22004" y="0"/>
                    <a:pt x="25550" y="0"/>
                  </a:cubicBezTo>
                  <a:lnTo>
                    <a:pt x="171691" y="0"/>
                  </a:lnTo>
                  <a:cubicBezTo>
                    <a:pt x="175237" y="0"/>
                    <a:pt x="175997" y="2024"/>
                    <a:pt x="173717" y="4555"/>
                  </a:cubicBezTo>
                  <a:lnTo>
                    <a:pt x="163839" y="15183"/>
                  </a:lnTo>
                  <a:cubicBezTo>
                    <a:pt x="161307" y="17967"/>
                    <a:pt x="156241" y="19992"/>
                    <a:pt x="152695" y="19992"/>
                  </a:cubicBezTo>
                  <a:close/>
                </a:path>
              </a:pathLst>
            </a:custGeom>
            <a:grpFill/>
            <a:ln w="2531" cap="flat">
              <a:solidFill>
                <a:schemeClr val="accent1"/>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0D0DE57A-10F6-76BE-296A-816C673B6D10}"/>
                </a:ext>
              </a:extLst>
            </p:cNvPr>
            <p:cNvSpPr/>
            <p:nvPr/>
          </p:nvSpPr>
          <p:spPr>
            <a:xfrm>
              <a:off x="7427293" y="5801567"/>
              <a:ext cx="171898" cy="20244"/>
            </a:xfrm>
            <a:custGeom>
              <a:avLst/>
              <a:gdLst>
                <a:gd name="connsiteX0" fmla="*/ 153373 w 171898"/>
                <a:gd name="connsiteY0" fmla="*/ 20245 h 20244"/>
                <a:gd name="connsiteX1" fmla="*/ 3433 w 171898"/>
                <a:gd name="connsiteY1" fmla="*/ 20245 h 20244"/>
                <a:gd name="connsiteX2" fmla="*/ 1407 w 171898"/>
                <a:gd name="connsiteY2" fmla="*/ 15436 h 20244"/>
                <a:gd name="connsiteX3" fmla="*/ 11031 w 171898"/>
                <a:gd name="connsiteY3" fmla="*/ 4808 h 20244"/>
                <a:gd name="connsiteX4" fmla="*/ 21669 w 171898"/>
                <a:gd name="connsiteY4" fmla="*/ 0 h 20244"/>
                <a:gd name="connsiteX5" fmla="*/ 168063 w 171898"/>
                <a:gd name="connsiteY5" fmla="*/ 0 h 20244"/>
                <a:gd name="connsiteX6" fmla="*/ 171102 w 171898"/>
                <a:gd name="connsiteY6" fmla="*/ 4555 h 20244"/>
                <a:gd name="connsiteX7" fmla="*/ 163504 w 171898"/>
                <a:gd name="connsiteY7" fmla="*/ 15183 h 20244"/>
                <a:gd name="connsiteX8" fmla="*/ 153373 w 171898"/>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898" h="20244">
                  <a:moveTo>
                    <a:pt x="153373" y="20245"/>
                  </a:moveTo>
                  <a:lnTo>
                    <a:pt x="3433" y="20245"/>
                  </a:lnTo>
                  <a:cubicBezTo>
                    <a:pt x="-113" y="20245"/>
                    <a:pt x="-1126" y="18220"/>
                    <a:pt x="1407" y="15436"/>
                  </a:cubicBezTo>
                  <a:lnTo>
                    <a:pt x="11031" y="4808"/>
                  </a:lnTo>
                  <a:cubicBezTo>
                    <a:pt x="13311" y="2278"/>
                    <a:pt x="18123" y="0"/>
                    <a:pt x="21669" y="0"/>
                  </a:cubicBezTo>
                  <a:lnTo>
                    <a:pt x="168063" y="0"/>
                  </a:lnTo>
                  <a:cubicBezTo>
                    <a:pt x="171609" y="0"/>
                    <a:pt x="172875" y="2024"/>
                    <a:pt x="171102" y="4555"/>
                  </a:cubicBezTo>
                  <a:lnTo>
                    <a:pt x="163504" y="15183"/>
                  </a:lnTo>
                  <a:cubicBezTo>
                    <a:pt x="161478" y="17967"/>
                    <a:pt x="157172" y="19992"/>
                    <a:pt x="153373" y="19992"/>
                  </a:cubicBezTo>
                  <a:close/>
                </a:path>
              </a:pathLst>
            </a:custGeom>
            <a:grpFill/>
            <a:ln w="2531" cap="flat">
              <a:solidFill>
                <a:schemeClr val="accent1"/>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1F993BB6-B374-6F97-24C1-B53DEFEAACE7}"/>
                </a:ext>
              </a:extLst>
            </p:cNvPr>
            <p:cNvSpPr/>
            <p:nvPr/>
          </p:nvSpPr>
          <p:spPr>
            <a:xfrm>
              <a:off x="7621207" y="5801314"/>
              <a:ext cx="168566" cy="20244"/>
            </a:xfrm>
            <a:custGeom>
              <a:avLst/>
              <a:gdLst>
                <a:gd name="connsiteX0" fmla="*/ 154229 w 168566"/>
                <a:gd name="connsiteY0" fmla="*/ 20245 h 20244"/>
                <a:gd name="connsiteX1" fmla="*/ 4036 w 168566"/>
                <a:gd name="connsiteY1" fmla="*/ 20245 h 20244"/>
                <a:gd name="connsiteX2" fmla="*/ 743 w 168566"/>
                <a:gd name="connsiteY2" fmla="*/ 15436 h 20244"/>
                <a:gd name="connsiteX3" fmla="*/ 7835 w 168566"/>
                <a:gd name="connsiteY3" fmla="*/ 4808 h 20244"/>
                <a:gd name="connsiteX4" fmla="*/ 17459 w 168566"/>
                <a:gd name="connsiteY4" fmla="*/ 0 h 20244"/>
                <a:gd name="connsiteX5" fmla="*/ 164106 w 168566"/>
                <a:gd name="connsiteY5" fmla="*/ 0 h 20244"/>
                <a:gd name="connsiteX6" fmla="*/ 168159 w 168566"/>
                <a:gd name="connsiteY6" fmla="*/ 4555 h 20244"/>
                <a:gd name="connsiteX7" fmla="*/ 163093 w 168566"/>
                <a:gd name="connsiteY7" fmla="*/ 15183 h 20244"/>
                <a:gd name="connsiteX8" fmla="*/ 154229 w 168566"/>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66" h="20244">
                  <a:moveTo>
                    <a:pt x="154229" y="20245"/>
                  </a:moveTo>
                  <a:lnTo>
                    <a:pt x="4036" y="20245"/>
                  </a:lnTo>
                  <a:cubicBezTo>
                    <a:pt x="490" y="20245"/>
                    <a:pt x="-1030" y="18220"/>
                    <a:pt x="743" y="15436"/>
                  </a:cubicBezTo>
                  <a:lnTo>
                    <a:pt x="7835" y="4808"/>
                  </a:lnTo>
                  <a:cubicBezTo>
                    <a:pt x="9607" y="2277"/>
                    <a:pt x="13913" y="0"/>
                    <a:pt x="17459" y="0"/>
                  </a:cubicBezTo>
                  <a:lnTo>
                    <a:pt x="164106" y="0"/>
                  </a:lnTo>
                  <a:cubicBezTo>
                    <a:pt x="167652" y="0"/>
                    <a:pt x="169425" y="2024"/>
                    <a:pt x="168159" y="4555"/>
                  </a:cubicBezTo>
                  <a:lnTo>
                    <a:pt x="163093" y="15183"/>
                  </a:lnTo>
                  <a:cubicBezTo>
                    <a:pt x="161827" y="17967"/>
                    <a:pt x="157774" y="19992"/>
                    <a:pt x="154229" y="19992"/>
                  </a:cubicBezTo>
                  <a:close/>
                </a:path>
              </a:pathLst>
            </a:custGeom>
            <a:grpFill/>
            <a:ln w="2531" cap="flat">
              <a:solidFill>
                <a:schemeClr val="accent1"/>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EFB085E8-31BA-E07A-C427-CC3B62BC7F76}"/>
                </a:ext>
              </a:extLst>
            </p:cNvPr>
            <p:cNvSpPr/>
            <p:nvPr/>
          </p:nvSpPr>
          <p:spPr>
            <a:xfrm>
              <a:off x="7815581" y="5801061"/>
              <a:ext cx="165661" cy="20244"/>
            </a:xfrm>
            <a:custGeom>
              <a:avLst/>
              <a:gdLst>
                <a:gd name="connsiteX0" fmla="*/ 154878 w 165661"/>
                <a:gd name="connsiteY0" fmla="*/ 20245 h 20244"/>
                <a:gd name="connsiteX1" fmla="*/ 4685 w 165661"/>
                <a:gd name="connsiteY1" fmla="*/ 20245 h 20244"/>
                <a:gd name="connsiteX2" fmla="*/ 379 w 165661"/>
                <a:gd name="connsiteY2" fmla="*/ 15437 h 20244"/>
                <a:gd name="connsiteX3" fmla="*/ 5191 w 165661"/>
                <a:gd name="connsiteY3" fmla="*/ 4808 h 20244"/>
                <a:gd name="connsiteX4" fmla="*/ 13803 w 165661"/>
                <a:gd name="connsiteY4" fmla="*/ 0 h 20244"/>
                <a:gd name="connsiteX5" fmla="*/ 160450 w 165661"/>
                <a:gd name="connsiteY5" fmla="*/ 0 h 20244"/>
                <a:gd name="connsiteX6" fmla="*/ 165516 w 165661"/>
                <a:gd name="connsiteY6" fmla="*/ 4555 h 20244"/>
                <a:gd name="connsiteX7" fmla="*/ 162729 w 165661"/>
                <a:gd name="connsiteY7" fmla="*/ 15183 h 20244"/>
                <a:gd name="connsiteX8" fmla="*/ 154878 w 165661"/>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661" h="20244">
                  <a:moveTo>
                    <a:pt x="154878" y="20245"/>
                  </a:moveTo>
                  <a:lnTo>
                    <a:pt x="4685" y="20245"/>
                  </a:lnTo>
                  <a:cubicBezTo>
                    <a:pt x="1139" y="20245"/>
                    <a:pt x="-887" y="18220"/>
                    <a:pt x="379" y="15437"/>
                  </a:cubicBezTo>
                  <a:lnTo>
                    <a:pt x="5191" y="4808"/>
                  </a:lnTo>
                  <a:cubicBezTo>
                    <a:pt x="6458" y="2278"/>
                    <a:pt x="10257" y="0"/>
                    <a:pt x="13803" y="0"/>
                  </a:cubicBezTo>
                  <a:lnTo>
                    <a:pt x="160450" y="0"/>
                  </a:lnTo>
                  <a:cubicBezTo>
                    <a:pt x="163996" y="0"/>
                    <a:pt x="166275" y="2024"/>
                    <a:pt x="165516" y="4555"/>
                  </a:cubicBezTo>
                  <a:lnTo>
                    <a:pt x="162729" y="15183"/>
                  </a:lnTo>
                  <a:cubicBezTo>
                    <a:pt x="161970" y="17967"/>
                    <a:pt x="158424" y="19992"/>
                    <a:pt x="154878" y="19992"/>
                  </a:cubicBezTo>
                  <a:close/>
                </a:path>
              </a:pathLst>
            </a:custGeom>
            <a:grpFill/>
            <a:ln w="2531" cap="flat">
              <a:solidFill>
                <a:schemeClr val="accent1"/>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34955862-9852-64FD-0AA5-43363D0CCC65}"/>
                </a:ext>
              </a:extLst>
            </p:cNvPr>
            <p:cNvSpPr/>
            <p:nvPr/>
          </p:nvSpPr>
          <p:spPr>
            <a:xfrm>
              <a:off x="8009905" y="5801061"/>
              <a:ext cx="163174" cy="20244"/>
            </a:xfrm>
            <a:custGeom>
              <a:avLst/>
              <a:gdLst>
                <a:gd name="connsiteX0" fmla="*/ 156083 w 163174"/>
                <a:gd name="connsiteY0" fmla="*/ 20245 h 20244"/>
                <a:gd name="connsiteX1" fmla="*/ 5637 w 163174"/>
                <a:gd name="connsiteY1" fmla="*/ 20245 h 20244"/>
                <a:gd name="connsiteX2" fmla="*/ 65 w 163174"/>
                <a:gd name="connsiteY2" fmla="*/ 15437 h 20244"/>
                <a:gd name="connsiteX3" fmla="*/ 2344 w 163174"/>
                <a:gd name="connsiteY3" fmla="*/ 4808 h 20244"/>
                <a:gd name="connsiteX4" fmla="*/ 9942 w 163174"/>
                <a:gd name="connsiteY4" fmla="*/ 0 h 20244"/>
                <a:gd name="connsiteX5" fmla="*/ 156843 w 163174"/>
                <a:gd name="connsiteY5" fmla="*/ 0 h 20244"/>
                <a:gd name="connsiteX6" fmla="*/ 163175 w 163174"/>
                <a:gd name="connsiteY6" fmla="*/ 4555 h 20244"/>
                <a:gd name="connsiteX7" fmla="*/ 163175 w 163174"/>
                <a:gd name="connsiteY7" fmla="*/ 15183 h 20244"/>
                <a:gd name="connsiteX8" fmla="*/ 156083 w 163174"/>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174" h="20244">
                  <a:moveTo>
                    <a:pt x="156083" y="20245"/>
                  </a:moveTo>
                  <a:lnTo>
                    <a:pt x="5637" y="20245"/>
                  </a:lnTo>
                  <a:cubicBezTo>
                    <a:pt x="2091" y="20245"/>
                    <a:pt x="-442" y="18220"/>
                    <a:pt x="65" y="15437"/>
                  </a:cubicBezTo>
                  <a:lnTo>
                    <a:pt x="2344" y="4808"/>
                  </a:lnTo>
                  <a:cubicBezTo>
                    <a:pt x="2851" y="2278"/>
                    <a:pt x="6396" y="0"/>
                    <a:pt x="9942" y="0"/>
                  </a:cubicBezTo>
                  <a:lnTo>
                    <a:pt x="156843" y="0"/>
                  </a:lnTo>
                  <a:cubicBezTo>
                    <a:pt x="160389" y="0"/>
                    <a:pt x="163175" y="2024"/>
                    <a:pt x="163175" y="4555"/>
                  </a:cubicBezTo>
                  <a:lnTo>
                    <a:pt x="163175" y="15183"/>
                  </a:lnTo>
                  <a:cubicBezTo>
                    <a:pt x="162668" y="17967"/>
                    <a:pt x="159629" y="19992"/>
                    <a:pt x="156083" y="19992"/>
                  </a:cubicBezTo>
                  <a:close/>
                </a:path>
              </a:pathLst>
            </a:custGeom>
            <a:grpFill/>
            <a:ln w="2531" cap="flat">
              <a:solidFill>
                <a:schemeClr val="accent1"/>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4278A72C-05CB-3888-8C46-5E908BA62250}"/>
                </a:ext>
              </a:extLst>
            </p:cNvPr>
            <p:cNvSpPr/>
            <p:nvPr/>
          </p:nvSpPr>
          <p:spPr>
            <a:xfrm>
              <a:off x="8204233" y="5800808"/>
              <a:ext cx="162921" cy="20244"/>
            </a:xfrm>
            <a:custGeom>
              <a:avLst/>
              <a:gdLst>
                <a:gd name="connsiteX0" fmla="*/ 157285 w 162921"/>
                <a:gd name="connsiteY0" fmla="*/ 20245 h 20244"/>
                <a:gd name="connsiteX1" fmla="*/ 6585 w 162921"/>
                <a:gd name="connsiteY1" fmla="*/ 20245 h 20244"/>
                <a:gd name="connsiteX2" fmla="*/ 0 w 162921"/>
                <a:gd name="connsiteY2" fmla="*/ 15436 h 20244"/>
                <a:gd name="connsiteX3" fmla="*/ 0 w 162921"/>
                <a:gd name="connsiteY3" fmla="*/ 4808 h 20244"/>
                <a:gd name="connsiteX4" fmla="*/ 6332 w 162921"/>
                <a:gd name="connsiteY4" fmla="*/ 0 h 20244"/>
                <a:gd name="connsiteX5" fmla="*/ 153486 w 162921"/>
                <a:gd name="connsiteY5" fmla="*/ 0 h 20244"/>
                <a:gd name="connsiteX6" fmla="*/ 160831 w 162921"/>
                <a:gd name="connsiteY6" fmla="*/ 4555 h 20244"/>
                <a:gd name="connsiteX7" fmla="*/ 162857 w 162921"/>
                <a:gd name="connsiteY7" fmla="*/ 15183 h 20244"/>
                <a:gd name="connsiteX8" fmla="*/ 157285 w 162921"/>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921" h="20244">
                  <a:moveTo>
                    <a:pt x="157285" y="20245"/>
                  </a:moveTo>
                  <a:lnTo>
                    <a:pt x="6585" y="20245"/>
                  </a:lnTo>
                  <a:cubicBezTo>
                    <a:pt x="3039" y="20245"/>
                    <a:pt x="0" y="18220"/>
                    <a:pt x="0" y="15436"/>
                  </a:cubicBezTo>
                  <a:lnTo>
                    <a:pt x="0" y="4808"/>
                  </a:lnTo>
                  <a:cubicBezTo>
                    <a:pt x="0" y="2277"/>
                    <a:pt x="2786" y="0"/>
                    <a:pt x="6332" y="0"/>
                  </a:cubicBezTo>
                  <a:lnTo>
                    <a:pt x="153486" y="0"/>
                  </a:lnTo>
                  <a:cubicBezTo>
                    <a:pt x="157032" y="0"/>
                    <a:pt x="160324" y="2024"/>
                    <a:pt x="160831" y="4555"/>
                  </a:cubicBezTo>
                  <a:lnTo>
                    <a:pt x="162857" y="15183"/>
                  </a:lnTo>
                  <a:cubicBezTo>
                    <a:pt x="163364" y="17967"/>
                    <a:pt x="160831" y="19992"/>
                    <a:pt x="157285" y="19992"/>
                  </a:cubicBezTo>
                  <a:close/>
                </a:path>
              </a:pathLst>
            </a:custGeom>
            <a:grpFill/>
            <a:ln w="2531" cap="flat">
              <a:solidFill>
                <a:schemeClr val="accent1"/>
              </a:solid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851D5E43-92AE-9706-FBA5-EA550293D83C}"/>
                </a:ext>
              </a:extLst>
            </p:cNvPr>
            <p:cNvSpPr/>
            <p:nvPr/>
          </p:nvSpPr>
          <p:spPr>
            <a:xfrm>
              <a:off x="8395893" y="5800555"/>
              <a:ext cx="165836" cy="20244"/>
            </a:xfrm>
            <a:custGeom>
              <a:avLst/>
              <a:gdLst>
                <a:gd name="connsiteX0" fmla="*/ 161408 w 165836"/>
                <a:gd name="connsiteY0" fmla="*/ 20245 h 20244"/>
                <a:gd name="connsiteX1" fmla="*/ 10455 w 165836"/>
                <a:gd name="connsiteY1" fmla="*/ 20245 h 20244"/>
                <a:gd name="connsiteX2" fmla="*/ 2603 w 165836"/>
                <a:gd name="connsiteY2" fmla="*/ 15437 h 20244"/>
                <a:gd name="connsiteX3" fmla="*/ 70 w 165836"/>
                <a:gd name="connsiteY3" fmla="*/ 4808 h 20244"/>
                <a:gd name="connsiteX4" fmla="*/ 5389 w 165836"/>
                <a:gd name="connsiteY4" fmla="*/ 0 h 20244"/>
                <a:gd name="connsiteX5" fmla="*/ 152543 w 165836"/>
                <a:gd name="connsiteY5" fmla="*/ 0 h 20244"/>
                <a:gd name="connsiteX6" fmla="*/ 160901 w 165836"/>
                <a:gd name="connsiteY6" fmla="*/ 4555 h 20244"/>
                <a:gd name="connsiteX7" fmla="*/ 165460 w 165836"/>
                <a:gd name="connsiteY7" fmla="*/ 15183 h 20244"/>
                <a:gd name="connsiteX8" fmla="*/ 160901 w 165836"/>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836" h="20244">
                  <a:moveTo>
                    <a:pt x="161408" y="20245"/>
                  </a:moveTo>
                  <a:lnTo>
                    <a:pt x="10455" y="20245"/>
                  </a:lnTo>
                  <a:cubicBezTo>
                    <a:pt x="6909" y="20245"/>
                    <a:pt x="3363" y="18220"/>
                    <a:pt x="2603" y="15437"/>
                  </a:cubicBezTo>
                  <a:lnTo>
                    <a:pt x="70" y="4808"/>
                  </a:lnTo>
                  <a:cubicBezTo>
                    <a:pt x="-436" y="2278"/>
                    <a:pt x="1843" y="0"/>
                    <a:pt x="5389" y="0"/>
                  </a:cubicBezTo>
                  <a:lnTo>
                    <a:pt x="152543" y="0"/>
                  </a:lnTo>
                  <a:cubicBezTo>
                    <a:pt x="156089" y="0"/>
                    <a:pt x="159888" y="2025"/>
                    <a:pt x="160901" y="4555"/>
                  </a:cubicBezTo>
                  <a:lnTo>
                    <a:pt x="165460" y="15183"/>
                  </a:lnTo>
                  <a:cubicBezTo>
                    <a:pt x="166726" y="17967"/>
                    <a:pt x="164700" y="19992"/>
                    <a:pt x="160901" y="19992"/>
                  </a:cubicBezTo>
                  <a:close/>
                </a:path>
              </a:pathLst>
            </a:custGeom>
            <a:grpFill/>
            <a:ln w="2531" cap="flat">
              <a:solidFill>
                <a:schemeClr val="accent1"/>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3BAA97D6-E935-E9CC-B622-71FD977741AC}"/>
                </a:ext>
              </a:extLst>
            </p:cNvPr>
            <p:cNvSpPr/>
            <p:nvPr/>
          </p:nvSpPr>
          <p:spPr>
            <a:xfrm>
              <a:off x="8588328" y="5800555"/>
              <a:ext cx="169297" cy="20244"/>
            </a:xfrm>
            <a:custGeom>
              <a:avLst/>
              <a:gdLst>
                <a:gd name="connsiteX0" fmla="*/ 165009 w 169297"/>
                <a:gd name="connsiteY0" fmla="*/ 20245 h 20244"/>
                <a:gd name="connsiteX1" fmla="*/ 14056 w 169297"/>
                <a:gd name="connsiteY1" fmla="*/ 20245 h 20244"/>
                <a:gd name="connsiteX2" fmla="*/ 5191 w 169297"/>
                <a:gd name="connsiteY2" fmla="*/ 15437 h 20244"/>
                <a:gd name="connsiteX3" fmla="*/ 379 w 169297"/>
                <a:gd name="connsiteY3" fmla="*/ 4808 h 20244"/>
                <a:gd name="connsiteX4" fmla="*/ 4685 w 169297"/>
                <a:gd name="connsiteY4" fmla="*/ 0 h 20244"/>
                <a:gd name="connsiteX5" fmla="*/ 152092 w 169297"/>
                <a:gd name="connsiteY5" fmla="*/ 0 h 20244"/>
                <a:gd name="connsiteX6" fmla="*/ 161716 w 169297"/>
                <a:gd name="connsiteY6" fmla="*/ 4555 h 20244"/>
                <a:gd name="connsiteX7" fmla="*/ 168555 w 169297"/>
                <a:gd name="connsiteY7" fmla="*/ 15183 h 20244"/>
                <a:gd name="connsiteX8" fmla="*/ 165262 w 169297"/>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297" h="20244">
                  <a:moveTo>
                    <a:pt x="165009" y="20245"/>
                  </a:moveTo>
                  <a:lnTo>
                    <a:pt x="14056" y="20245"/>
                  </a:lnTo>
                  <a:cubicBezTo>
                    <a:pt x="10510" y="20245"/>
                    <a:pt x="6457" y="18220"/>
                    <a:pt x="5191" y="15437"/>
                  </a:cubicBezTo>
                  <a:lnTo>
                    <a:pt x="379" y="4808"/>
                  </a:lnTo>
                  <a:cubicBezTo>
                    <a:pt x="-887" y="2278"/>
                    <a:pt x="1139" y="0"/>
                    <a:pt x="4685" y="0"/>
                  </a:cubicBezTo>
                  <a:lnTo>
                    <a:pt x="152092" y="0"/>
                  </a:lnTo>
                  <a:cubicBezTo>
                    <a:pt x="155638" y="0"/>
                    <a:pt x="159943" y="2025"/>
                    <a:pt x="161716" y="4555"/>
                  </a:cubicBezTo>
                  <a:lnTo>
                    <a:pt x="168555" y="15183"/>
                  </a:lnTo>
                  <a:cubicBezTo>
                    <a:pt x="170328" y="17967"/>
                    <a:pt x="168808" y="19992"/>
                    <a:pt x="165262" y="19992"/>
                  </a:cubicBezTo>
                  <a:close/>
                </a:path>
              </a:pathLst>
            </a:custGeom>
            <a:grpFill/>
            <a:ln w="2531" cap="flat">
              <a:solidFill>
                <a:schemeClr val="accent1"/>
              </a:solid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564701A9-ADC8-0B47-70BC-39040E314343}"/>
                </a:ext>
              </a:extLst>
            </p:cNvPr>
            <p:cNvSpPr/>
            <p:nvPr/>
          </p:nvSpPr>
          <p:spPr>
            <a:xfrm>
              <a:off x="8780149" y="5800302"/>
              <a:ext cx="172786" cy="20244"/>
            </a:xfrm>
            <a:custGeom>
              <a:avLst/>
              <a:gdLst>
                <a:gd name="connsiteX0" fmla="*/ 169478 w 172786"/>
                <a:gd name="connsiteY0" fmla="*/ 20245 h 20244"/>
                <a:gd name="connsiteX1" fmla="*/ 18272 w 172786"/>
                <a:gd name="connsiteY1" fmla="*/ 20245 h 20244"/>
                <a:gd name="connsiteX2" fmla="*/ 8141 w 172786"/>
                <a:gd name="connsiteY2" fmla="*/ 15436 h 20244"/>
                <a:gd name="connsiteX3" fmla="*/ 796 w 172786"/>
                <a:gd name="connsiteY3" fmla="*/ 4808 h 20244"/>
                <a:gd name="connsiteX4" fmla="*/ 3835 w 172786"/>
                <a:gd name="connsiteY4" fmla="*/ 0 h 20244"/>
                <a:gd name="connsiteX5" fmla="*/ 151495 w 172786"/>
                <a:gd name="connsiteY5" fmla="*/ 0 h 20244"/>
                <a:gd name="connsiteX6" fmla="*/ 162133 w 172786"/>
                <a:gd name="connsiteY6" fmla="*/ 4555 h 20244"/>
                <a:gd name="connsiteX7" fmla="*/ 171504 w 172786"/>
                <a:gd name="connsiteY7" fmla="*/ 15183 h 20244"/>
                <a:gd name="connsiteX8" fmla="*/ 169225 w 172786"/>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786" h="20244">
                  <a:moveTo>
                    <a:pt x="169478" y="20245"/>
                  </a:moveTo>
                  <a:lnTo>
                    <a:pt x="18272" y="20245"/>
                  </a:lnTo>
                  <a:cubicBezTo>
                    <a:pt x="14726" y="20245"/>
                    <a:pt x="10167" y="18220"/>
                    <a:pt x="8141" y="15436"/>
                  </a:cubicBezTo>
                  <a:lnTo>
                    <a:pt x="796" y="4808"/>
                  </a:lnTo>
                  <a:cubicBezTo>
                    <a:pt x="-977" y="2278"/>
                    <a:pt x="289" y="0"/>
                    <a:pt x="3835" y="0"/>
                  </a:cubicBezTo>
                  <a:lnTo>
                    <a:pt x="151495" y="0"/>
                  </a:lnTo>
                  <a:cubicBezTo>
                    <a:pt x="155041" y="0"/>
                    <a:pt x="159853" y="2024"/>
                    <a:pt x="162133" y="4555"/>
                  </a:cubicBezTo>
                  <a:lnTo>
                    <a:pt x="171504" y="15183"/>
                  </a:lnTo>
                  <a:cubicBezTo>
                    <a:pt x="173784" y="17967"/>
                    <a:pt x="173024" y="19992"/>
                    <a:pt x="169225" y="19992"/>
                  </a:cubicBezTo>
                  <a:close/>
                </a:path>
              </a:pathLst>
            </a:custGeom>
            <a:grpFill/>
            <a:ln w="2531" cap="flat">
              <a:solidFill>
                <a:schemeClr val="accent1"/>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B2DE9AD9-81BC-CD3D-E5D6-47E9FBD2F363}"/>
                </a:ext>
              </a:extLst>
            </p:cNvPr>
            <p:cNvSpPr/>
            <p:nvPr/>
          </p:nvSpPr>
          <p:spPr>
            <a:xfrm>
              <a:off x="8972281" y="5800049"/>
              <a:ext cx="176897" cy="20244"/>
            </a:xfrm>
            <a:custGeom>
              <a:avLst/>
              <a:gdLst>
                <a:gd name="connsiteX0" fmla="*/ 173888 w 176897"/>
                <a:gd name="connsiteY0" fmla="*/ 20245 h 20244"/>
                <a:gd name="connsiteX1" fmla="*/ 22429 w 176897"/>
                <a:gd name="connsiteY1" fmla="*/ 20245 h 20244"/>
                <a:gd name="connsiteX2" fmla="*/ 11285 w 176897"/>
                <a:gd name="connsiteY2" fmla="*/ 15436 h 20244"/>
                <a:gd name="connsiteX3" fmla="*/ 1407 w 176897"/>
                <a:gd name="connsiteY3" fmla="*/ 4808 h 20244"/>
                <a:gd name="connsiteX4" fmla="*/ 3433 w 176897"/>
                <a:gd name="connsiteY4" fmla="*/ 0 h 20244"/>
                <a:gd name="connsiteX5" fmla="*/ 151347 w 176897"/>
                <a:gd name="connsiteY5" fmla="*/ 0 h 20244"/>
                <a:gd name="connsiteX6" fmla="*/ 162997 w 176897"/>
                <a:gd name="connsiteY6" fmla="*/ 4555 h 20244"/>
                <a:gd name="connsiteX7" fmla="*/ 174902 w 176897"/>
                <a:gd name="connsiteY7" fmla="*/ 15183 h 20244"/>
                <a:gd name="connsiteX8" fmla="*/ 173888 w 176897"/>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897" h="20244">
                  <a:moveTo>
                    <a:pt x="173888" y="20245"/>
                  </a:moveTo>
                  <a:lnTo>
                    <a:pt x="22429" y="20245"/>
                  </a:lnTo>
                  <a:cubicBezTo>
                    <a:pt x="18883" y="20245"/>
                    <a:pt x="13817" y="18220"/>
                    <a:pt x="11285" y="15436"/>
                  </a:cubicBezTo>
                  <a:lnTo>
                    <a:pt x="1407" y="4808"/>
                  </a:lnTo>
                  <a:cubicBezTo>
                    <a:pt x="-1126" y="2277"/>
                    <a:pt x="-113" y="0"/>
                    <a:pt x="3433" y="0"/>
                  </a:cubicBezTo>
                  <a:lnTo>
                    <a:pt x="151347" y="0"/>
                  </a:lnTo>
                  <a:cubicBezTo>
                    <a:pt x="154893" y="0"/>
                    <a:pt x="160211" y="2024"/>
                    <a:pt x="162997" y="4555"/>
                  </a:cubicBezTo>
                  <a:lnTo>
                    <a:pt x="174902" y="15183"/>
                  </a:lnTo>
                  <a:cubicBezTo>
                    <a:pt x="177941" y="17967"/>
                    <a:pt x="177434" y="19992"/>
                    <a:pt x="173888" y="19992"/>
                  </a:cubicBezTo>
                  <a:close/>
                </a:path>
              </a:pathLst>
            </a:custGeom>
            <a:grpFill/>
            <a:ln w="2531" cap="flat">
              <a:solidFill>
                <a:schemeClr val="accent1"/>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594F9775-3D16-04E1-29C6-465B0004D93B}"/>
                </a:ext>
              </a:extLst>
            </p:cNvPr>
            <p:cNvSpPr/>
            <p:nvPr/>
          </p:nvSpPr>
          <p:spPr>
            <a:xfrm>
              <a:off x="9164689" y="5799796"/>
              <a:ext cx="180682" cy="20244"/>
            </a:xfrm>
            <a:custGeom>
              <a:avLst/>
              <a:gdLst>
                <a:gd name="connsiteX0" fmla="*/ 178276 w 180682"/>
                <a:gd name="connsiteY0" fmla="*/ 20245 h 20244"/>
                <a:gd name="connsiteX1" fmla="*/ 26563 w 180682"/>
                <a:gd name="connsiteY1" fmla="*/ 20245 h 20244"/>
                <a:gd name="connsiteX2" fmla="*/ 14153 w 180682"/>
                <a:gd name="connsiteY2" fmla="*/ 15437 h 20244"/>
                <a:gd name="connsiteX3" fmla="*/ 1996 w 180682"/>
                <a:gd name="connsiteY3" fmla="*/ 4808 h 20244"/>
                <a:gd name="connsiteX4" fmla="*/ 3009 w 180682"/>
                <a:gd name="connsiteY4" fmla="*/ 0 h 20244"/>
                <a:gd name="connsiteX5" fmla="*/ 150922 w 180682"/>
                <a:gd name="connsiteY5" fmla="*/ 0 h 20244"/>
                <a:gd name="connsiteX6" fmla="*/ 163840 w 180682"/>
                <a:gd name="connsiteY6" fmla="*/ 4555 h 20244"/>
                <a:gd name="connsiteX7" fmla="*/ 178023 w 180682"/>
                <a:gd name="connsiteY7" fmla="*/ 15183 h 20244"/>
                <a:gd name="connsiteX8" fmla="*/ 178023 w 180682"/>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682" h="20244">
                  <a:moveTo>
                    <a:pt x="178276" y="20245"/>
                  </a:moveTo>
                  <a:lnTo>
                    <a:pt x="26563" y="20245"/>
                  </a:lnTo>
                  <a:cubicBezTo>
                    <a:pt x="23018" y="20245"/>
                    <a:pt x="17445" y="18220"/>
                    <a:pt x="14153" y="15437"/>
                  </a:cubicBezTo>
                  <a:lnTo>
                    <a:pt x="1996" y="4808"/>
                  </a:lnTo>
                  <a:cubicBezTo>
                    <a:pt x="-1044" y="2278"/>
                    <a:pt x="-537" y="0"/>
                    <a:pt x="3009" y="0"/>
                  </a:cubicBezTo>
                  <a:lnTo>
                    <a:pt x="150922" y="0"/>
                  </a:lnTo>
                  <a:cubicBezTo>
                    <a:pt x="154468" y="0"/>
                    <a:pt x="160294" y="2024"/>
                    <a:pt x="163840" y="4555"/>
                  </a:cubicBezTo>
                  <a:lnTo>
                    <a:pt x="178023" y="15183"/>
                  </a:lnTo>
                  <a:cubicBezTo>
                    <a:pt x="181569" y="17967"/>
                    <a:pt x="181569" y="19992"/>
                    <a:pt x="178023" y="19992"/>
                  </a:cubicBezTo>
                  <a:close/>
                </a:path>
              </a:pathLst>
            </a:custGeom>
            <a:grpFill/>
            <a:ln w="2531" cap="flat">
              <a:solidFill>
                <a:schemeClr val="accent1"/>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CFA3F099-39A9-2B15-17D5-114D0473A1D8}"/>
                </a:ext>
              </a:extLst>
            </p:cNvPr>
            <p:cNvSpPr/>
            <p:nvPr/>
          </p:nvSpPr>
          <p:spPr>
            <a:xfrm>
              <a:off x="9357686" y="5799796"/>
              <a:ext cx="185141" cy="20244"/>
            </a:xfrm>
            <a:custGeom>
              <a:avLst/>
              <a:gdLst>
                <a:gd name="connsiteX0" fmla="*/ 182582 w 185141"/>
                <a:gd name="connsiteY0" fmla="*/ 20245 h 20244"/>
                <a:gd name="connsiteX1" fmla="*/ 30869 w 185141"/>
                <a:gd name="connsiteY1" fmla="*/ 20245 h 20244"/>
                <a:gd name="connsiteX2" fmla="*/ 17445 w 185141"/>
                <a:gd name="connsiteY2" fmla="*/ 15437 h 20244"/>
                <a:gd name="connsiteX3" fmla="*/ 2755 w 185141"/>
                <a:gd name="connsiteY3" fmla="*/ 4808 h 20244"/>
                <a:gd name="connsiteX4" fmla="*/ 2755 w 185141"/>
                <a:gd name="connsiteY4" fmla="*/ 0 h 20244"/>
                <a:gd name="connsiteX5" fmla="*/ 150922 w 185141"/>
                <a:gd name="connsiteY5" fmla="*/ 0 h 20244"/>
                <a:gd name="connsiteX6" fmla="*/ 164852 w 185141"/>
                <a:gd name="connsiteY6" fmla="*/ 4555 h 20244"/>
                <a:gd name="connsiteX7" fmla="*/ 181569 w 185141"/>
                <a:gd name="connsiteY7" fmla="*/ 15183 h 20244"/>
                <a:gd name="connsiteX8" fmla="*/ 182582 w 185141"/>
                <a:gd name="connsiteY8" fmla="*/ 19992 h 2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141" h="20244">
                  <a:moveTo>
                    <a:pt x="182582" y="20245"/>
                  </a:moveTo>
                  <a:lnTo>
                    <a:pt x="30869" y="20245"/>
                  </a:lnTo>
                  <a:cubicBezTo>
                    <a:pt x="27323" y="20245"/>
                    <a:pt x="21245" y="18220"/>
                    <a:pt x="17445" y="15437"/>
                  </a:cubicBezTo>
                  <a:lnTo>
                    <a:pt x="2755" y="4808"/>
                  </a:lnTo>
                  <a:cubicBezTo>
                    <a:pt x="-791" y="2278"/>
                    <a:pt x="-1044" y="0"/>
                    <a:pt x="2755" y="0"/>
                  </a:cubicBezTo>
                  <a:lnTo>
                    <a:pt x="150922" y="0"/>
                  </a:lnTo>
                  <a:cubicBezTo>
                    <a:pt x="154468" y="0"/>
                    <a:pt x="160800" y="2024"/>
                    <a:pt x="164852" y="4555"/>
                  </a:cubicBezTo>
                  <a:lnTo>
                    <a:pt x="181569" y="15183"/>
                  </a:lnTo>
                  <a:cubicBezTo>
                    <a:pt x="185874" y="17967"/>
                    <a:pt x="186381" y="19992"/>
                    <a:pt x="182582" y="19992"/>
                  </a:cubicBezTo>
                  <a:close/>
                </a:path>
              </a:pathLst>
            </a:custGeom>
            <a:grpFill/>
            <a:ln w="2531" cap="flat">
              <a:solidFill>
                <a:schemeClr val="accent1"/>
              </a:solid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57840F42-5B4A-107E-8A25-5AEE68540B0A}"/>
                </a:ext>
              </a:extLst>
            </p:cNvPr>
            <p:cNvSpPr/>
            <p:nvPr/>
          </p:nvSpPr>
          <p:spPr>
            <a:xfrm>
              <a:off x="7020385" y="5780057"/>
              <a:ext cx="170479" cy="19232"/>
            </a:xfrm>
            <a:custGeom>
              <a:avLst/>
              <a:gdLst>
                <a:gd name="connsiteX0" fmla="*/ 144147 w 170479"/>
                <a:gd name="connsiteY0" fmla="*/ 19232 h 19232"/>
                <a:gd name="connsiteX1" fmla="*/ 2565 w 170479"/>
                <a:gd name="connsiteY1" fmla="*/ 19232 h 19232"/>
                <a:gd name="connsiteX2" fmla="*/ 2565 w 170479"/>
                <a:gd name="connsiteY2" fmla="*/ 14677 h 19232"/>
                <a:gd name="connsiteX3" fmla="*/ 17002 w 170479"/>
                <a:gd name="connsiteY3" fmla="*/ 4555 h 19232"/>
                <a:gd name="connsiteX4" fmla="*/ 29413 w 170479"/>
                <a:gd name="connsiteY4" fmla="*/ 0 h 19232"/>
                <a:gd name="connsiteX5" fmla="*/ 167702 w 170479"/>
                <a:gd name="connsiteY5" fmla="*/ 0 h 19232"/>
                <a:gd name="connsiteX6" fmla="*/ 168462 w 170479"/>
                <a:gd name="connsiteY6" fmla="*/ 4302 h 19232"/>
                <a:gd name="connsiteX7" fmla="*/ 156051 w 170479"/>
                <a:gd name="connsiteY7" fmla="*/ 14424 h 19232"/>
                <a:gd name="connsiteX8" fmla="*/ 144147 w 170479"/>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479" h="19232">
                  <a:moveTo>
                    <a:pt x="144147" y="19232"/>
                  </a:moveTo>
                  <a:lnTo>
                    <a:pt x="2565" y="19232"/>
                  </a:lnTo>
                  <a:cubicBezTo>
                    <a:pt x="-981" y="19232"/>
                    <a:pt x="-727" y="17208"/>
                    <a:pt x="2565" y="14677"/>
                  </a:cubicBezTo>
                  <a:lnTo>
                    <a:pt x="17002" y="4555"/>
                  </a:lnTo>
                  <a:cubicBezTo>
                    <a:pt x="20548" y="2024"/>
                    <a:pt x="26120" y="0"/>
                    <a:pt x="29413" y="0"/>
                  </a:cubicBezTo>
                  <a:lnTo>
                    <a:pt x="167702" y="0"/>
                  </a:lnTo>
                  <a:cubicBezTo>
                    <a:pt x="170994" y="0"/>
                    <a:pt x="171501" y="1771"/>
                    <a:pt x="168462" y="4302"/>
                  </a:cubicBezTo>
                  <a:lnTo>
                    <a:pt x="156051" y="14424"/>
                  </a:lnTo>
                  <a:cubicBezTo>
                    <a:pt x="153012" y="16955"/>
                    <a:pt x="147440" y="18979"/>
                    <a:pt x="144147" y="18979"/>
                  </a:cubicBezTo>
                  <a:close/>
                </a:path>
              </a:pathLst>
            </a:custGeom>
            <a:grpFill/>
            <a:ln w="2531" cap="flat">
              <a:solidFill>
                <a:schemeClr val="accent1"/>
              </a:solid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45223563-9707-92DA-D26D-8ADFEBB6A175}"/>
                </a:ext>
              </a:extLst>
            </p:cNvPr>
            <p:cNvSpPr/>
            <p:nvPr/>
          </p:nvSpPr>
          <p:spPr>
            <a:xfrm>
              <a:off x="7198646" y="5779804"/>
              <a:ext cx="167228" cy="19232"/>
            </a:xfrm>
            <a:custGeom>
              <a:avLst/>
              <a:gdLst>
                <a:gd name="connsiteX0" fmla="*/ 144699 w 167228"/>
                <a:gd name="connsiteY0" fmla="*/ 19232 h 19232"/>
                <a:gd name="connsiteX1" fmla="*/ 2864 w 167228"/>
                <a:gd name="connsiteY1" fmla="*/ 19232 h 19232"/>
                <a:gd name="connsiteX2" fmla="*/ 2104 w 167228"/>
                <a:gd name="connsiteY2" fmla="*/ 14677 h 19232"/>
                <a:gd name="connsiteX3" fmla="*/ 14261 w 167228"/>
                <a:gd name="connsiteY3" fmla="*/ 4555 h 19232"/>
                <a:gd name="connsiteX4" fmla="*/ 25659 w 167228"/>
                <a:gd name="connsiteY4" fmla="*/ 0 h 19232"/>
                <a:gd name="connsiteX5" fmla="*/ 164201 w 167228"/>
                <a:gd name="connsiteY5" fmla="*/ 0 h 19232"/>
                <a:gd name="connsiteX6" fmla="*/ 165721 w 167228"/>
                <a:gd name="connsiteY6" fmla="*/ 4302 h 19232"/>
                <a:gd name="connsiteX7" fmla="*/ 155337 w 167228"/>
                <a:gd name="connsiteY7" fmla="*/ 14424 h 19232"/>
                <a:gd name="connsiteX8" fmla="*/ 144446 w 167228"/>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228" h="19232">
                  <a:moveTo>
                    <a:pt x="144699" y="19232"/>
                  </a:moveTo>
                  <a:lnTo>
                    <a:pt x="2864" y="19232"/>
                  </a:lnTo>
                  <a:cubicBezTo>
                    <a:pt x="-682" y="19232"/>
                    <a:pt x="-935" y="17208"/>
                    <a:pt x="2104" y="14677"/>
                  </a:cubicBezTo>
                  <a:lnTo>
                    <a:pt x="14261" y="4555"/>
                  </a:lnTo>
                  <a:cubicBezTo>
                    <a:pt x="17301" y="2024"/>
                    <a:pt x="22366" y="0"/>
                    <a:pt x="25659" y="0"/>
                  </a:cubicBezTo>
                  <a:lnTo>
                    <a:pt x="164201" y="0"/>
                  </a:lnTo>
                  <a:cubicBezTo>
                    <a:pt x="167494" y="0"/>
                    <a:pt x="168254" y="1771"/>
                    <a:pt x="165721" y="4302"/>
                  </a:cubicBezTo>
                  <a:lnTo>
                    <a:pt x="155337" y="14424"/>
                  </a:lnTo>
                  <a:cubicBezTo>
                    <a:pt x="152804" y="16955"/>
                    <a:pt x="147738" y="18979"/>
                    <a:pt x="144446" y="18979"/>
                  </a:cubicBezTo>
                  <a:close/>
                </a:path>
              </a:pathLst>
            </a:custGeom>
            <a:grpFill/>
            <a:ln w="2531" cap="flat">
              <a:solidFill>
                <a:schemeClr val="accent1"/>
              </a:solid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6DC95473-7FF6-16F2-7623-D618D43CF8F2}"/>
                </a:ext>
              </a:extLst>
            </p:cNvPr>
            <p:cNvSpPr/>
            <p:nvPr/>
          </p:nvSpPr>
          <p:spPr>
            <a:xfrm>
              <a:off x="7377059" y="5779804"/>
              <a:ext cx="164311" cy="19232"/>
            </a:xfrm>
            <a:custGeom>
              <a:avLst/>
              <a:gdLst>
                <a:gd name="connsiteX0" fmla="*/ 145099 w 164311"/>
                <a:gd name="connsiteY0" fmla="*/ 19232 h 19232"/>
                <a:gd name="connsiteX1" fmla="*/ 3264 w 164311"/>
                <a:gd name="connsiteY1" fmla="*/ 19232 h 19232"/>
                <a:gd name="connsiteX2" fmla="*/ 1491 w 164311"/>
                <a:gd name="connsiteY2" fmla="*/ 14677 h 19232"/>
                <a:gd name="connsiteX3" fmla="*/ 11622 w 164311"/>
                <a:gd name="connsiteY3" fmla="*/ 4555 h 19232"/>
                <a:gd name="connsiteX4" fmla="*/ 22260 w 164311"/>
                <a:gd name="connsiteY4" fmla="*/ 0 h 19232"/>
                <a:gd name="connsiteX5" fmla="*/ 160803 w 164311"/>
                <a:gd name="connsiteY5" fmla="*/ 0 h 19232"/>
                <a:gd name="connsiteX6" fmla="*/ 163335 w 164311"/>
                <a:gd name="connsiteY6" fmla="*/ 4302 h 19232"/>
                <a:gd name="connsiteX7" fmla="*/ 155230 w 164311"/>
                <a:gd name="connsiteY7" fmla="*/ 14424 h 19232"/>
                <a:gd name="connsiteX8" fmla="*/ 145099 w 164311"/>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311" h="19232">
                  <a:moveTo>
                    <a:pt x="145099" y="19232"/>
                  </a:moveTo>
                  <a:lnTo>
                    <a:pt x="3264" y="19232"/>
                  </a:lnTo>
                  <a:cubicBezTo>
                    <a:pt x="-282" y="19232"/>
                    <a:pt x="-1041" y="17208"/>
                    <a:pt x="1491" y="14677"/>
                  </a:cubicBezTo>
                  <a:lnTo>
                    <a:pt x="11622" y="4555"/>
                  </a:lnTo>
                  <a:cubicBezTo>
                    <a:pt x="14155" y="2024"/>
                    <a:pt x="18714" y="0"/>
                    <a:pt x="22260" y="0"/>
                  </a:cubicBezTo>
                  <a:lnTo>
                    <a:pt x="160803" y="0"/>
                  </a:lnTo>
                  <a:cubicBezTo>
                    <a:pt x="164095" y="0"/>
                    <a:pt x="165362" y="1771"/>
                    <a:pt x="163335" y="4302"/>
                  </a:cubicBezTo>
                  <a:lnTo>
                    <a:pt x="155230" y="14424"/>
                  </a:lnTo>
                  <a:cubicBezTo>
                    <a:pt x="153204" y="16955"/>
                    <a:pt x="148645" y="18979"/>
                    <a:pt x="145099" y="18979"/>
                  </a:cubicBezTo>
                  <a:close/>
                </a:path>
              </a:pathLst>
            </a:custGeom>
            <a:grpFill/>
            <a:ln w="2531" cap="flat">
              <a:solidFill>
                <a:schemeClr val="accent1"/>
              </a:solid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FDC21290-F1D6-5AE8-E5C0-D667B7F71EC1}"/>
                </a:ext>
              </a:extLst>
            </p:cNvPr>
            <p:cNvSpPr/>
            <p:nvPr/>
          </p:nvSpPr>
          <p:spPr>
            <a:xfrm>
              <a:off x="7555637" y="5779551"/>
              <a:ext cx="161334" cy="19232"/>
            </a:xfrm>
            <a:custGeom>
              <a:avLst/>
              <a:gdLst>
                <a:gd name="connsiteX0" fmla="*/ 145841 w 161334"/>
                <a:gd name="connsiteY0" fmla="*/ 19233 h 19232"/>
                <a:gd name="connsiteX1" fmla="*/ 3753 w 161334"/>
                <a:gd name="connsiteY1" fmla="*/ 19233 h 19232"/>
                <a:gd name="connsiteX2" fmla="*/ 967 w 161334"/>
                <a:gd name="connsiteY2" fmla="*/ 14677 h 19232"/>
                <a:gd name="connsiteX3" fmla="*/ 8819 w 161334"/>
                <a:gd name="connsiteY3" fmla="*/ 4555 h 19232"/>
                <a:gd name="connsiteX4" fmla="*/ 18443 w 161334"/>
                <a:gd name="connsiteY4" fmla="*/ 0 h 19232"/>
                <a:gd name="connsiteX5" fmla="*/ 157239 w 161334"/>
                <a:gd name="connsiteY5" fmla="*/ 0 h 19232"/>
                <a:gd name="connsiteX6" fmla="*/ 160785 w 161334"/>
                <a:gd name="connsiteY6" fmla="*/ 4302 h 19232"/>
                <a:gd name="connsiteX7" fmla="*/ 154706 w 161334"/>
                <a:gd name="connsiteY7" fmla="*/ 14424 h 19232"/>
                <a:gd name="connsiteX8" fmla="*/ 145588 w 161334"/>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334" h="19232">
                  <a:moveTo>
                    <a:pt x="145841" y="19233"/>
                  </a:moveTo>
                  <a:lnTo>
                    <a:pt x="3753" y="19233"/>
                  </a:lnTo>
                  <a:cubicBezTo>
                    <a:pt x="207" y="19233"/>
                    <a:pt x="-1059" y="17208"/>
                    <a:pt x="967" y="14677"/>
                  </a:cubicBezTo>
                  <a:lnTo>
                    <a:pt x="8819" y="4555"/>
                  </a:lnTo>
                  <a:cubicBezTo>
                    <a:pt x="10845" y="2024"/>
                    <a:pt x="15151" y="0"/>
                    <a:pt x="18443" y="0"/>
                  </a:cubicBezTo>
                  <a:lnTo>
                    <a:pt x="157239" y="0"/>
                  </a:lnTo>
                  <a:cubicBezTo>
                    <a:pt x="160531" y="0"/>
                    <a:pt x="162304" y="1771"/>
                    <a:pt x="160785" y="4302"/>
                  </a:cubicBezTo>
                  <a:lnTo>
                    <a:pt x="154706" y="14424"/>
                  </a:lnTo>
                  <a:cubicBezTo>
                    <a:pt x="153186" y="16955"/>
                    <a:pt x="149134" y="18979"/>
                    <a:pt x="145588" y="18979"/>
                  </a:cubicBezTo>
                  <a:close/>
                </a:path>
              </a:pathLst>
            </a:custGeom>
            <a:grpFill/>
            <a:ln w="2531" cap="flat">
              <a:solidFill>
                <a:schemeClr val="accent1"/>
              </a:solid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995305A8-80CE-7E4C-B8D5-CA174FF55B86}"/>
                </a:ext>
              </a:extLst>
            </p:cNvPr>
            <p:cNvSpPr/>
            <p:nvPr/>
          </p:nvSpPr>
          <p:spPr>
            <a:xfrm>
              <a:off x="7734217" y="5779298"/>
              <a:ext cx="158392" cy="19232"/>
            </a:xfrm>
            <a:custGeom>
              <a:avLst/>
              <a:gdLst>
                <a:gd name="connsiteX0" fmla="*/ 146582 w 158392"/>
                <a:gd name="connsiteY0" fmla="*/ 19232 h 19232"/>
                <a:gd name="connsiteX1" fmla="*/ 4240 w 158392"/>
                <a:gd name="connsiteY1" fmla="*/ 19232 h 19232"/>
                <a:gd name="connsiteX2" fmla="*/ 441 w 158392"/>
                <a:gd name="connsiteY2" fmla="*/ 14677 h 19232"/>
                <a:gd name="connsiteX3" fmla="*/ 6013 w 158392"/>
                <a:gd name="connsiteY3" fmla="*/ 4555 h 19232"/>
                <a:gd name="connsiteX4" fmla="*/ 14625 w 158392"/>
                <a:gd name="connsiteY4" fmla="*/ 0 h 19232"/>
                <a:gd name="connsiteX5" fmla="*/ 153674 w 158392"/>
                <a:gd name="connsiteY5" fmla="*/ 0 h 19232"/>
                <a:gd name="connsiteX6" fmla="*/ 158233 w 158392"/>
                <a:gd name="connsiteY6" fmla="*/ 4302 h 19232"/>
                <a:gd name="connsiteX7" fmla="*/ 154433 w 158392"/>
                <a:gd name="connsiteY7" fmla="*/ 14424 h 19232"/>
                <a:gd name="connsiteX8" fmla="*/ 146329 w 158392"/>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392" h="19232">
                  <a:moveTo>
                    <a:pt x="146582" y="19232"/>
                  </a:moveTo>
                  <a:lnTo>
                    <a:pt x="4240" y="19232"/>
                  </a:lnTo>
                  <a:cubicBezTo>
                    <a:pt x="694" y="19232"/>
                    <a:pt x="-825" y="17208"/>
                    <a:pt x="441" y="14677"/>
                  </a:cubicBezTo>
                  <a:lnTo>
                    <a:pt x="6013" y="4555"/>
                  </a:lnTo>
                  <a:cubicBezTo>
                    <a:pt x="7280" y="2024"/>
                    <a:pt x="11332" y="0"/>
                    <a:pt x="14625" y="0"/>
                  </a:cubicBezTo>
                  <a:lnTo>
                    <a:pt x="153674" y="0"/>
                  </a:lnTo>
                  <a:cubicBezTo>
                    <a:pt x="156966" y="0"/>
                    <a:pt x="158992" y="1771"/>
                    <a:pt x="158233" y="4302"/>
                  </a:cubicBezTo>
                  <a:lnTo>
                    <a:pt x="154433" y="14424"/>
                  </a:lnTo>
                  <a:cubicBezTo>
                    <a:pt x="153420" y="16955"/>
                    <a:pt x="149874" y="18979"/>
                    <a:pt x="146329" y="18979"/>
                  </a:cubicBezTo>
                  <a:close/>
                </a:path>
              </a:pathLst>
            </a:custGeom>
            <a:grpFill/>
            <a:ln w="2531" cap="flat">
              <a:solidFill>
                <a:schemeClr val="accent1"/>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E34947D5-8220-76A3-06A6-F45A0407E66C}"/>
                </a:ext>
              </a:extLst>
            </p:cNvPr>
            <p:cNvSpPr/>
            <p:nvPr/>
          </p:nvSpPr>
          <p:spPr>
            <a:xfrm>
              <a:off x="7913059" y="5779298"/>
              <a:ext cx="155941" cy="19232"/>
            </a:xfrm>
            <a:custGeom>
              <a:avLst/>
              <a:gdLst>
                <a:gd name="connsiteX0" fmla="*/ 147313 w 155941"/>
                <a:gd name="connsiteY0" fmla="*/ 19232 h 19232"/>
                <a:gd name="connsiteX1" fmla="*/ 4971 w 155941"/>
                <a:gd name="connsiteY1" fmla="*/ 19232 h 19232"/>
                <a:gd name="connsiteX2" fmla="*/ 159 w 155941"/>
                <a:gd name="connsiteY2" fmla="*/ 14677 h 19232"/>
                <a:gd name="connsiteX3" fmla="*/ 3705 w 155941"/>
                <a:gd name="connsiteY3" fmla="*/ 4555 h 19232"/>
                <a:gd name="connsiteX4" fmla="*/ 11303 w 155941"/>
                <a:gd name="connsiteY4" fmla="*/ 0 h 19232"/>
                <a:gd name="connsiteX5" fmla="*/ 150352 w 155941"/>
                <a:gd name="connsiteY5" fmla="*/ 0 h 19232"/>
                <a:gd name="connsiteX6" fmla="*/ 155924 w 155941"/>
                <a:gd name="connsiteY6" fmla="*/ 4302 h 19232"/>
                <a:gd name="connsiteX7" fmla="*/ 154404 w 155941"/>
                <a:gd name="connsiteY7" fmla="*/ 14424 h 19232"/>
                <a:gd name="connsiteX8" fmla="*/ 147313 w 155941"/>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941" h="19232">
                  <a:moveTo>
                    <a:pt x="147313" y="19232"/>
                  </a:moveTo>
                  <a:lnTo>
                    <a:pt x="4971" y="19232"/>
                  </a:lnTo>
                  <a:cubicBezTo>
                    <a:pt x="1425" y="19232"/>
                    <a:pt x="-601" y="17208"/>
                    <a:pt x="159" y="14677"/>
                  </a:cubicBezTo>
                  <a:lnTo>
                    <a:pt x="3705" y="4555"/>
                  </a:lnTo>
                  <a:cubicBezTo>
                    <a:pt x="4465" y="2024"/>
                    <a:pt x="8010" y="0"/>
                    <a:pt x="11303" y="0"/>
                  </a:cubicBezTo>
                  <a:lnTo>
                    <a:pt x="150352" y="0"/>
                  </a:lnTo>
                  <a:cubicBezTo>
                    <a:pt x="153645" y="0"/>
                    <a:pt x="156177" y="1771"/>
                    <a:pt x="155924" y="4302"/>
                  </a:cubicBezTo>
                  <a:lnTo>
                    <a:pt x="154404" y="14424"/>
                  </a:lnTo>
                  <a:cubicBezTo>
                    <a:pt x="153898" y="16955"/>
                    <a:pt x="150858" y="18979"/>
                    <a:pt x="147313" y="18979"/>
                  </a:cubicBezTo>
                  <a:close/>
                </a:path>
              </a:pathLst>
            </a:custGeom>
            <a:grpFill/>
            <a:ln w="2531" cap="flat">
              <a:solidFill>
                <a:schemeClr val="accent1"/>
              </a:solid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FCAAC172-EC08-C4E2-7B0D-FD2A06FA2A7D}"/>
                </a:ext>
              </a:extLst>
            </p:cNvPr>
            <p:cNvSpPr/>
            <p:nvPr/>
          </p:nvSpPr>
          <p:spPr>
            <a:xfrm>
              <a:off x="8091507" y="5779045"/>
              <a:ext cx="154263" cy="19232"/>
            </a:xfrm>
            <a:custGeom>
              <a:avLst/>
              <a:gdLst>
                <a:gd name="connsiteX0" fmla="*/ 148438 w 154263"/>
                <a:gd name="connsiteY0" fmla="*/ 19233 h 19232"/>
                <a:gd name="connsiteX1" fmla="*/ 5843 w 154263"/>
                <a:gd name="connsiteY1" fmla="*/ 19233 h 19232"/>
                <a:gd name="connsiteX2" fmla="*/ 17 w 154263"/>
                <a:gd name="connsiteY2" fmla="*/ 14677 h 19232"/>
                <a:gd name="connsiteX3" fmla="*/ 1284 w 154263"/>
                <a:gd name="connsiteY3" fmla="*/ 4555 h 19232"/>
                <a:gd name="connsiteX4" fmla="*/ 8122 w 154263"/>
                <a:gd name="connsiteY4" fmla="*/ 0 h 19232"/>
                <a:gd name="connsiteX5" fmla="*/ 147425 w 154263"/>
                <a:gd name="connsiteY5" fmla="*/ 0 h 19232"/>
                <a:gd name="connsiteX6" fmla="*/ 153756 w 154263"/>
                <a:gd name="connsiteY6" fmla="*/ 4302 h 19232"/>
                <a:gd name="connsiteX7" fmla="*/ 154263 w 154263"/>
                <a:gd name="connsiteY7" fmla="*/ 14424 h 19232"/>
                <a:gd name="connsiteX8" fmla="*/ 148184 w 154263"/>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63" h="19232">
                  <a:moveTo>
                    <a:pt x="148438" y="19233"/>
                  </a:moveTo>
                  <a:lnTo>
                    <a:pt x="5843" y="19233"/>
                  </a:lnTo>
                  <a:cubicBezTo>
                    <a:pt x="2297" y="19233"/>
                    <a:pt x="-236" y="17208"/>
                    <a:pt x="17" y="14677"/>
                  </a:cubicBezTo>
                  <a:lnTo>
                    <a:pt x="1284" y="4555"/>
                  </a:lnTo>
                  <a:cubicBezTo>
                    <a:pt x="1537" y="2025"/>
                    <a:pt x="4576" y="0"/>
                    <a:pt x="8122" y="0"/>
                  </a:cubicBezTo>
                  <a:lnTo>
                    <a:pt x="147425" y="0"/>
                  </a:lnTo>
                  <a:cubicBezTo>
                    <a:pt x="150717" y="0"/>
                    <a:pt x="153756" y="1771"/>
                    <a:pt x="153756" y="4302"/>
                  </a:cubicBezTo>
                  <a:lnTo>
                    <a:pt x="154263" y="14424"/>
                  </a:lnTo>
                  <a:cubicBezTo>
                    <a:pt x="154263" y="16955"/>
                    <a:pt x="151730" y="18979"/>
                    <a:pt x="148184" y="18979"/>
                  </a:cubicBezTo>
                  <a:close/>
                </a:path>
              </a:pathLst>
            </a:custGeom>
            <a:grpFill/>
            <a:ln w="2531" cap="flat">
              <a:solidFill>
                <a:schemeClr val="accent1"/>
              </a:solid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E3335294-9E79-5565-B961-10935C36BB2D}"/>
                </a:ext>
              </a:extLst>
            </p:cNvPr>
            <p:cNvSpPr/>
            <p:nvPr/>
          </p:nvSpPr>
          <p:spPr>
            <a:xfrm>
              <a:off x="8269832" y="5778792"/>
              <a:ext cx="155404" cy="19232"/>
            </a:xfrm>
            <a:custGeom>
              <a:avLst/>
              <a:gdLst>
                <a:gd name="connsiteX0" fmla="*/ 150193 w 155404"/>
                <a:gd name="connsiteY0" fmla="*/ 19232 h 19232"/>
                <a:gd name="connsiteX1" fmla="*/ 7598 w 155404"/>
                <a:gd name="connsiteY1" fmla="*/ 19232 h 19232"/>
                <a:gd name="connsiteX2" fmla="*/ 760 w 155404"/>
                <a:gd name="connsiteY2" fmla="*/ 14677 h 19232"/>
                <a:gd name="connsiteX3" fmla="*/ 0 w 155404"/>
                <a:gd name="connsiteY3" fmla="*/ 4555 h 19232"/>
                <a:gd name="connsiteX4" fmla="*/ 5825 w 155404"/>
                <a:gd name="connsiteY4" fmla="*/ 0 h 19232"/>
                <a:gd name="connsiteX5" fmla="*/ 145128 w 155404"/>
                <a:gd name="connsiteY5" fmla="*/ 0 h 19232"/>
                <a:gd name="connsiteX6" fmla="*/ 152473 w 155404"/>
                <a:gd name="connsiteY6" fmla="*/ 4302 h 19232"/>
                <a:gd name="connsiteX7" fmla="*/ 155259 w 155404"/>
                <a:gd name="connsiteY7" fmla="*/ 14424 h 19232"/>
                <a:gd name="connsiteX8" fmla="*/ 150193 w 155404"/>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04" h="19232">
                  <a:moveTo>
                    <a:pt x="150193" y="19232"/>
                  </a:moveTo>
                  <a:lnTo>
                    <a:pt x="7598" y="19232"/>
                  </a:lnTo>
                  <a:cubicBezTo>
                    <a:pt x="4052" y="19232"/>
                    <a:pt x="1013" y="17208"/>
                    <a:pt x="760" y="14677"/>
                  </a:cubicBezTo>
                  <a:lnTo>
                    <a:pt x="0" y="4555"/>
                  </a:lnTo>
                  <a:cubicBezTo>
                    <a:pt x="0" y="2024"/>
                    <a:pt x="2279" y="0"/>
                    <a:pt x="5825" y="0"/>
                  </a:cubicBezTo>
                  <a:lnTo>
                    <a:pt x="145128" y="0"/>
                  </a:lnTo>
                  <a:cubicBezTo>
                    <a:pt x="148673" y="0"/>
                    <a:pt x="151966" y="1771"/>
                    <a:pt x="152473" y="4302"/>
                  </a:cubicBezTo>
                  <a:lnTo>
                    <a:pt x="155259" y="14424"/>
                  </a:lnTo>
                  <a:cubicBezTo>
                    <a:pt x="156018" y="16955"/>
                    <a:pt x="153739" y="18979"/>
                    <a:pt x="150193" y="18979"/>
                  </a:cubicBezTo>
                  <a:close/>
                </a:path>
              </a:pathLst>
            </a:custGeom>
            <a:grpFill/>
            <a:ln w="2531" cap="flat">
              <a:solidFill>
                <a:schemeClr val="accent1"/>
              </a:solid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05F736EB-7976-1C3C-0026-EC9CEFBAFA0F}"/>
                </a:ext>
              </a:extLst>
            </p:cNvPr>
            <p:cNvSpPr/>
            <p:nvPr/>
          </p:nvSpPr>
          <p:spPr>
            <a:xfrm>
              <a:off x="8446219" y="5778539"/>
              <a:ext cx="158346" cy="19232"/>
            </a:xfrm>
            <a:custGeom>
              <a:avLst/>
              <a:gdLst>
                <a:gd name="connsiteX0" fmla="*/ 153886 w 158346"/>
                <a:gd name="connsiteY0" fmla="*/ 19232 h 19232"/>
                <a:gd name="connsiteX1" fmla="*/ 11038 w 158346"/>
                <a:gd name="connsiteY1" fmla="*/ 19232 h 19232"/>
                <a:gd name="connsiteX2" fmla="*/ 3186 w 158346"/>
                <a:gd name="connsiteY2" fmla="*/ 14677 h 19232"/>
                <a:gd name="connsiteX3" fmla="*/ 147 w 158346"/>
                <a:gd name="connsiteY3" fmla="*/ 4555 h 19232"/>
                <a:gd name="connsiteX4" fmla="*/ 4959 w 158346"/>
                <a:gd name="connsiteY4" fmla="*/ 0 h 19232"/>
                <a:gd name="connsiteX5" fmla="*/ 144514 w 158346"/>
                <a:gd name="connsiteY5" fmla="*/ 0 h 19232"/>
                <a:gd name="connsiteX6" fmla="*/ 152873 w 158346"/>
                <a:gd name="connsiteY6" fmla="*/ 4302 h 19232"/>
                <a:gd name="connsiteX7" fmla="*/ 157938 w 158346"/>
                <a:gd name="connsiteY7" fmla="*/ 14424 h 19232"/>
                <a:gd name="connsiteX8" fmla="*/ 153886 w 158346"/>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346" h="19232">
                  <a:moveTo>
                    <a:pt x="153886" y="19232"/>
                  </a:moveTo>
                  <a:lnTo>
                    <a:pt x="11038" y="19232"/>
                  </a:lnTo>
                  <a:cubicBezTo>
                    <a:pt x="7492" y="19232"/>
                    <a:pt x="4199" y="17208"/>
                    <a:pt x="3186" y="14677"/>
                  </a:cubicBezTo>
                  <a:lnTo>
                    <a:pt x="147" y="4555"/>
                  </a:lnTo>
                  <a:cubicBezTo>
                    <a:pt x="-613" y="2024"/>
                    <a:pt x="1666" y="0"/>
                    <a:pt x="4959" y="0"/>
                  </a:cubicBezTo>
                  <a:lnTo>
                    <a:pt x="144514" y="0"/>
                  </a:lnTo>
                  <a:cubicBezTo>
                    <a:pt x="148060" y="0"/>
                    <a:pt x="151606" y="1771"/>
                    <a:pt x="152873" y="4302"/>
                  </a:cubicBezTo>
                  <a:lnTo>
                    <a:pt x="157938" y="14424"/>
                  </a:lnTo>
                  <a:cubicBezTo>
                    <a:pt x="159205" y="16955"/>
                    <a:pt x="157432" y="18979"/>
                    <a:pt x="153886" y="18979"/>
                  </a:cubicBezTo>
                  <a:close/>
                </a:path>
              </a:pathLst>
            </a:custGeom>
            <a:grpFill/>
            <a:ln w="2531" cap="flat">
              <a:solidFill>
                <a:schemeClr val="accent1"/>
              </a:solid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D2B5F42C-415C-FEFC-6D30-9AFF9ACD8082}"/>
                </a:ext>
              </a:extLst>
            </p:cNvPr>
            <p:cNvSpPr/>
            <p:nvPr/>
          </p:nvSpPr>
          <p:spPr>
            <a:xfrm>
              <a:off x="8622995" y="5778539"/>
              <a:ext cx="161277" cy="19232"/>
            </a:xfrm>
            <a:custGeom>
              <a:avLst/>
              <a:gdLst>
                <a:gd name="connsiteX0" fmla="*/ 157442 w 161277"/>
                <a:gd name="connsiteY0" fmla="*/ 19232 h 19232"/>
                <a:gd name="connsiteX1" fmla="*/ 14341 w 161277"/>
                <a:gd name="connsiteY1" fmla="*/ 19232 h 19232"/>
                <a:gd name="connsiteX2" fmla="*/ 5729 w 161277"/>
                <a:gd name="connsiteY2" fmla="*/ 14677 h 19232"/>
                <a:gd name="connsiteX3" fmla="*/ 411 w 161277"/>
                <a:gd name="connsiteY3" fmla="*/ 4555 h 19232"/>
                <a:gd name="connsiteX4" fmla="*/ 4210 w 161277"/>
                <a:gd name="connsiteY4" fmla="*/ 0 h 19232"/>
                <a:gd name="connsiteX5" fmla="*/ 144019 w 161277"/>
                <a:gd name="connsiteY5" fmla="*/ 0 h 19232"/>
                <a:gd name="connsiteX6" fmla="*/ 153390 w 161277"/>
                <a:gd name="connsiteY6" fmla="*/ 4302 h 19232"/>
                <a:gd name="connsiteX7" fmla="*/ 160482 w 161277"/>
                <a:gd name="connsiteY7" fmla="*/ 14424 h 19232"/>
                <a:gd name="connsiteX8" fmla="*/ 157442 w 161277"/>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277" h="19232">
                  <a:moveTo>
                    <a:pt x="157442" y="19232"/>
                  </a:moveTo>
                  <a:lnTo>
                    <a:pt x="14341" y="19232"/>
                  </a:lnTo>
                  <a:cubicBezTo>
                    <a:pt x="10795" y="19232"/>
                    <a:pt x="6996" y="17208"/>
                    <a:pt x="5729" y="14677"/>
                  </a:cubicBezTo>
                  <a:lnTo>
                    <a:pt x="411" y="4555"/>
                  </a:lnTo>
                  <a:cubicBezTo>
                    <a:pt x="-856" y="2024"/>
                    <a:pt x="917" y="0"/>
                    <a:pt x="4210" y="0"/>
                  </a:cubicBezTo>
                  <a:lnTo>
                    <a:pt x="144019" y="0"/>
                  </a:lnTo>
                  <a:cubicBezTo>
                    <a:pt x="147564" y="0"/>
                    <a:pt x="151617" y="1771"/>
                    <a:pt x="153390" y="4302"/>
                  </a:cubicBezTo>
                  <a:lnTo>
                    <a:pt x="160482" y="14424"/>
                  </a:lnTo>
                  <a:cubicBezTo>
                    <a:pt x="162255" y="16955"/>
                    <a:pt x="160988" y="18979"/>
                    <a:pt x="157442" y="18979"/>
                  </a:cubicBezTo>
                  <a:close/>
                </a:path>
              </a:pathLst>
            </a:custGeom>
            <a:grpFill/>
            <a:ln w="2531" cap="flat">
              <a:solidFill>
                <a:schemeClr val="accent1"/>
              </a:solid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CBD753D3-F241-2320-3BC2-DF953E6E68BD}"/>
                </a:ext>
              </a:extLst>
            </p:cNvPr>
            <p:cNvSpPr/>
            <p:nvPr/>
          </p:nvSpPr>
          <p:spPr>
            <a:xfrm>
              <a:off x="8800157" y="5778286"/>
              <a:ext cx="164695" cy="19232"/>
            </a:xfrm>
            <a:custGeom>
              <a:avLst/>
              <a:gdLst>
                <a:gd name="connsiteX0" fmla="*/ 160867 w 164695"/>
                <a:gd name="connsiteY0" fmla="*/ 19233 h 19232"/>
                <a:gd name="connsiteX1" fmla="*/ 17765 w 164695"/>
                <a:gd name="connsiteY1" fmla="*/ 19233 h 19232"/>
                <a:gd name="connsiteX2" fmla="*/ 8141 w 164695"/>
                <a:gd name="connsiteY2" fmla="*/ 14677 h 19232"/>
                <a:gd name="connsiteX3" fmla="*/ 796 w 164695"/>
                <a:gd name="connsiteY3" fmla="*/ 4555 h 19232"/>
                <a:gd name="connsiteX4" fmla="*/ 3835 w 164695"/>
                <a:gd name="connsiteY4" fmla="*/ 0 h 19232"/>
                <a:gd name="connsiteX5" fmla="*/ 143644 w 164695"/>
                <a:gd name="connsiteY5" fmla="*/ 0 h 19232"/>
                <a:gd name="connsiteX6" fmla="*/ 154028 w 164695"/>
                <a:gd name="connsiteY6" fmla="*/ 4302 h 19232"/>
                <a:gd name="connsiteX7" fmla="*/ 163399 w 164695"/>
                <a:gd name="connsiteY7" fmla="*/ 14424 h 19232"/>
                <a:gd name="connsiteX8" fmla="*/ 161373 w 164695"/>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695" h="19232">
                  <a:moveTo>
                    <a:pt x="160867" y="19233"/>
                  </a:moveTo>
                  <a:lnTo>
                    <a:pt x="17765" y="19233"/>
                  </a:lnTo>
                  <a:cubicBezTo>
                    <a:pt x="14219" y="19233"/>
                    <a:pt x="9913" y="17208"/>
                    <a:pt x="8141" y="14677"/>
                  </a:cubicBezTo>
                  <a:lnTo>
                    <a:pt x="796" y="4555"/>
                  </a:lnTo>
                  <a:cubicBezTo>
                    <a:pt x="-977" y="2024"/>
                    <a:pt x="289" y="0"/>
                    <a:pt x="3835" y="0"/>
                  </a:cubicBezTo>
                  <a:lnTo>
                    <a:pt x="143644" y="0"/>
                  </a:lnTo>
                  <a:cubicBezTo>
                    <a:pt x="147190" y="0"/>
                    <a:pt x="151748" y="1771"/>
                    <a:pt x="154028" y="4302"/>
                  </a:cubicBezTo>
                  <a:lnTo>
                    <a:pt x="163399" y="14424"/>
                  </a:lnTo>
                  <a:cubicBezTo>
                    <a:pt x="165679" y="16955"/>
                    <a:pt x="164919" y="18979"/>
                    <a:pt x="161373" y="18979"/>
                  </a:cubicBezTo>
                  <a:close/>
                </a:path>
              </a:pathLst>
            </a:custGeom>
            <a:grpFill/>
            <a:ln w="2531" cap="flat">
              <a:solidFill>
                <a:schemeClr val="accent1"/>
              </a:solid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E67CC73E-FE5F-0C83-BC93-4F744CA3DF6C}"/>
                </a:ext>
              </a:extLst>
            </p:cNvPr>
            <p:cNvSpPr/>
            <p:nvPr/>
          </p:nvSpPr>
          <p:spPr>
            <a:xfrm>
              <a:off x="8976951" y="5778033"/>
              <a:ext cx="168324" cy="19232"/>
            </a:xfrm>
            <a:custGeom>
              <a:avLst/>
              <a:gdLst>
                <a:gd name="connsiteX0" fmla="*/ 164913 w 168324"/>
                <a:gd name="connsiteY0" fmla="*/ 19232 h 19232"/>
                <a:gd name="connsiteX1" fmla="*/ 21558 w 168324"/>
                <a:gd name="connsiteY1" fmla="*/ 19232 h 19232"/>
                <a:gd name="connsiteX2" fmla="*/ 10921 w 168324"/>
                <a:gd name="connsiteY2" fmla="*/ 14677 h 19232"/>
                <a:gd name="connsiteX3" fmla="*/ 1296 w 168324"/>
                <a:gd name="connsiteY3" fmla="*/ 4555 h 19232"/>
                <a:gd name="connsiteX4" fmla="*/ 3322 w 168324"/>
                <a:gd name="connsiteY4" fmla="*/ 0 h 19232"/>
                <a:gd name="connsiteX5" fmla="*/ 143384 w 168324"/>
                <a:gd name="connsiteY5" fmla="*/ 0 h 19232"/>
                <a:gd name="connsiteX6" fmla="*/ 154782 w 168324"/>
                <a:gd name="connsiteY6" fmla="*/ 4302 h 19232"/>
                <a:gd name="connsiteX7" fmla="*/ 166433 w 168324"/>
                <a:gd name="connsiteY7" fmla="*/ 14424 h 19232"/>
                <a:gd name="connsiteX8" fmla="*/ 165419 w 168324"/>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24" h="19232">
                  <a:moveTo>
                    <a:pt x="164913" y="19232"/>
                  </a:moveTo>
                  <a:lnTo>
                    <a:pt x="21558" y="19232"/>
                  </a:lnTo>
                  <a:cubicBezTo>
                    <a:pt x="18012" y="19232"/>
                    <a:pt x="13200" y="17208"/>
                    <a:pt x="10921" y="14677"/>
                  </a:cubicBezTo>
                  <a:lnTo>
                    <a:pt x="1296" y="4555"/>
                  </a:lnTo>
                  <a:cubicBezTo>
                    <a:pt x="-984" y="2024"/>
                    <a:pt x="-224" y="0"/>
                    <a:pt x="3322" y="0"/>
                  </a:cubicBezTo>
                  <a:lnTo>
                    <a:pt x="143384" y="0"/>
                  </a:lnTo>
                  <a:cubicBezTo>
                    <a:pt x="146930" y="0"/>
                    <a:pt x="151996" y="1771"/>
                    <a:pt x="154782" y="4302"/>
                  </a:cubicBezTo>
                  <a:lnTo>
                    <a:pt x="166433" y="14424"/>
                  </a:lnTo>
                  <a:cubicBezTo>
                    <a:pt x="169219" y="16955"/>
                    <a:pt x="168965" y="18979"/>
                    <a:pt x="165419" y="18979"/>
                  </a:cubicBezTo>
                  <a:close/>
                </a:path>
              </a:pathLst>
            </a:custGeom>
            <a:grpFill/>
            <a:ln w="2531" cap="flat">
              <a:solidFill>
                <a:schemeClr val="accent1"/>
              </a:solid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5AC4FE9D-891F-41C4-AA62-195BFC3627AF}"/>
                </a:ext>
              </a:extLst>
            </p:cNvPr>
            <p:cNvSpPr/>
            <p:nvPr/>
          </p:nvSpPr>
          <p:spPr>
            <a:xfrm>
              <a:off x="9153902" y="5778033"/>
              <a:ext cx="171619" cy="19232"/>
            </a:xfrm>
            <a:custGeom>
              <a:avLst/>
              <a:gdLst>
                <a:gd name="connsiteX0" fmla="*/ 169054 w 171619"/>
                <a:gd name="connsiteY0" fmla="*/ 19232 h 19232"/>
                <a:gd name="connsiteX1" fmla="*/ 25447 w 171619"/>
                <a:gd name="connsiteY1" fmla="*/ 19232 h 19232"/>
                <a:gd name="connsiteX2" fmla="*/ 13796 w 171619"/>
                <a:gd name="connsiteY2" fmla="*/ 14677 h 19232"/>
                <a:gd name="connsiteX3" fmla="*/ 1892 w 171619"/>
                <a:gd name="connsiteY3" fmla="*/ 4555 h 19232"/>
                <a:gd name="connsiteX4" fmla="*/ 2905 w 171619"/>
                <a:gd name="connsiteY4" fmla="*/ 0 h 19232"/>
                <a:gd name="connsiteX5" fmla="*/ 143220 w 171619"/>
                <a:gd name="connsiteY5" fmla="*/ 0 h 19232"/>
                <a:gd name="connsiteX6" fmla="*/ 155378 w 171619"/>
                <a:gd name="connsiteY6" fmla="*/ 4302 h 19232"/>
                <a:gd name="connsiteX7" fmla="*/ 169054 w 171619"/>
                <a:gd name="connsiteY7" fmla="*/ 14424 h 19232"/>
                <a:gd name="connsiteX8" fmla="*/ 169054 w 171619"/>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619" h="19232">
                  <a:moveTo>
                    <a:pt x="169054" y="19232"/>
                  </a:moveTo>
                  <a:lnTo>
                    <a:pt x="25447" y="19232"/>
                  </a:lnTo>
                  <a:cubicBezTo>
                    <a:pt x="21901" y="19232"/>
                    <a:pt x="16582" y="17208"/>
                    <a:pt x="13796" y="14677"/>
                  </a:cubicBezTo>
                  <a:lnTo>
                    <a:pt x="1892" y="4555"/>
                  </a:lnTo>
                  <a:cubicBezTo>
                    <a:pt x="-894" y="2024"/>
                    <a:pt x="-641" y="0"/>
                    <a:pt x="2905" y="0"/>
                  </a:cubicBezTo>
                  <a:lnTo>
                    <a:pt x="143220" y="0"/>
                  </a:lnTo>
                  <a:cubicBezTo>
                    <a:pt x="146766" y="0"/>
                    <a:pt x="152085" y="1771"/>
                    <a:pt x="155378" y="4302"/>
                  </a:cubicBezTo>
                  <a:lnTo>
                    <a:pt x="169054" y="14424"/>
                  </a:lnTo>
                  <a:cubicBezTo>
                    <a:pt x="172600" y="16955"/>
                    <a:pt x="172347" y="18979"/>
                    <a:pt x="169054" y="18979"/>
                  </a:cubicBezTo>
                  <a:close/>
                </a:path>
              </a:pathLst>
            </a:custGeom>
            <a:grpFill/>
            <a:ln w="2531" cap="flat">
              <a:solidFill>
                <a:schemeClr val="accent1"/>
              </a:solid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16CBAA55-8B4E-010F-E7A5-E4ABDE1F2B54}"/>
                </a:ext>
              </a:extLst>
            </p:cNvPr>
            <p:cNvSpPr/>
            <p:nvPr/>
          </p:nvSpPr>
          <p:spPr>
            <a:xfrm>
              <a:off x="9331029" y="5777779"/>
              <a:ext cx="175288" cy="19232"/>
            </a:xfrm>
            <a:custGeom>
              <a:avLst/>
              <a:gdLst>
                <a:gd name="connsiteX0" fmla="*/ 173020 w 175288"/>
                <a:gd name="connsiteY0" fmla="*/ 19233 h 19232"/>
                <a:gd name="connsiteX1" fmla="*/ 29413 w 175288"/>
                <a:gd name="connsiteY1" fmla="*/ 19233 h 19232"/>
                <a:gd name="connsiteX2" fmla="*/ 16749 w 175288"/>
                <a:gd name="connsiteY2" fmla="*/ 14677 h 19232"/>
                <a:gd name="connsiteX3" fmla="*/ 2565 w 175288"/>
                <a:gd name="connsiteY3" fmla="*/ 4555 h 19232"/>
                <a:gd name="connsiteX4" fmla="*/ 2565 w 175288"/>
                <a:gd name="connsiteY4" fmla="*/ 0 h 19232"/>
                <a:gd name="connsiteX5" fmla="*/ 142881 w 175288"/>
                <a:gd name="connsiteY5" fmla="*/ 0 h 19232"/>
                <a:gd name="connsiteX6" fmla="*/ 156051 w 175288"/>
                <a:gd name="connsiteY6" fmla="*/ 4302 h 19232"/>
                <a:gd name="connsiteX7" fmla="*/ 172008 w 175288"/>
                <a:gd name="connsiteY7" fmla="*/ 14424 h 19232"/>
                <a:gd name="connsiteX8" fmla="*/ 173020 w 175288"/>
                <a:gd name="connsiteY8" fmla="*/ 18979 h 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288" h="19232">
                  <a:moveTo>
                    <a:pt x="173020" y="19233"/>
                  </a:moveTo>
                  <a:lnTo>
                    <a:pt x="29413" y="19233"/>
                  </a:lnTo>
                  <a:cubicBezTo>
                    <a:pt x="25867" y="19233"/>
                    <a:pt x="20042" y="17208"/>
                    <a:pt x="16749" y="14677"/>
                  </a:cubicBezTo>
                  <a:lnTo>
                    <a:pt x="2565" y="4555"/>
                  </a:lnTo>
                  <a:cubicBezTo>
                    <a:pt x="-981" y="2025"/>
                    <a:pt x="-727" y="0"/>
                    <a:pt x="2565" y="0"/>
                  </a:cubicBezTo>
                  <a:lnTo>
                    <a:pt x="142881" y="0"/>
                  </a:lnTo>
                  <a:cubicBezTo>
                    <a:pt x="146426" y="0"/>
                    <a:pt x="152252" y="1771"/>
                    <a:pt x="156051" y="4302"/>
                  </a:cubicBezTo>
                  <a:lnTo>
                    <a:pt x="172008" y="14424"/>
                  </a:lnTo>
                  <a:cubicBezTo>
                    <a:pt x="176060" y="16955"/>
                    <a:pt x="176313" y="18979"/>
                    <a:pt x="173020" y="18979"/>
                  </a:cubicBezTo>
                  <a:close/>
                </a:path>
              </a:pathLst>
            </a:custGeom>
            <a:grpFill/>
            <a:ln w="2531" cap="flat">
              <a:solidFill>
                <a:schemeClr val="accent1"/>
              </a:solidFill>
              <a:prstDash val="solid"/>
              <a:miter/>
            </a:ln>
          </p:spPr>
          <p:txBody>
            <a:bodyPr rtlCol="0" anchor="ctr"/>
            <a:lstStyle/>
            <a:p>
              <a:endParaRPr lang="en-US"/>
            </a:p>
          </p:txBody>
        </p:sp>
      </p:grpSp>
      <p:sp>
        <p:nvSpPr>
          <p:cNvPr id="114" name="Freeform: Shape 113">
            <a:extLst>
              <a:ext uri="{FF2B5EF4-FFF2-40B4-BE49-F238E27FC236}">
                <a16:creationId xmlns:a16="http://schemas.microsoft.com/office/drawing/2014/main" id="{17642AF3-EFFC-2E0B-8868-C6379FBD9A28}"/>
              </a:ext>
            </a:extLst>
          </p:cNvPr>
          <p:cNvSpPr/>
          <p:nvPr/>
        </p:nvSpPr>
        <p:spPr>
          <a:xfrm>
            <a:off x="5906253" y="3813795"/>
            <a:ext cx="4528879" cy="2404305"/>
          </a:xfrm>
          <a:custGeom>
            <a:avLst/>
            <a:gdLst>
              <a:gd name="connsiteX0" fmla="*/ 4518205 w 4528879"/>
              <a:gd name="connsiteY0" fmla="*/ 2404305 h 2404305"/>
              <a:gd name="connsiteX1" fmla="*/ 4528842 w 4528879"/>
              <a:gd name="connsiteY1" fmla="*/ 2315988 h 2404305"/>
              <a:gd name="connsiteX2" fmla="*/ 4523777 w 4528879"/>
              <a:gd name="connsiteY2" fmla="*/ 2306119 h 2404305"/>
              <a:gd name="connsiteX3" fmla="*/ 4512886 w 4528879"/>
              <a:gd name="connsiteY3" fmla="*/ 2298780 h 2404305"/>
              <a:gd name="connsiteX4" fmla="*/ 4381942 w 4528879"/>
              <a:gd name="connsiteY4" fmla="*/ 2224634 h 2404305"/>
              <a:gd name="connsiteX5" fmla="*/ 4256063 w 4528879"/>
              <a:gd name="connsiteY5" fmla="*/ 2153525 h 2404305"/>
              <a:gd name="connsiteX6" fmla="*/ 4061800 w 4528879"/>
              <a:gd name="connsiteY6" fmla="*/ 2043697 h 2404305"/>
              <a:gd name="connsiteX7" fmla="*/ 3878934 w 4528879"/>
              <a:gd name="connsiteY7" fmla="*/ 1940450 h 2404305"/>
              <a:gd name="connsiteX8" fmla="*/ 3866777 w 4528879"/>
              <a:gd name="connsiteY8" fmla="*/ 1933617 h 2404305"/>
              <a:gd name="connsiteX9" fmla="*/ 3858925 w 4528879"/>
              <a:gd name="connsiteY9" fmla="*/ 1929821 h 2404305"/>
              <a:gd name="connsiteX10" fmla="*/ 3851833 w 4528879"/>
              <a:gd name="connsiteY10" fmla="*/ 1918687 h 2404305"/>
              <a:gd name="connsiteX11" fmla="*/ 3851327 w 4528879"/>
              <a:gd name="connsiteY11" fmla="*/ 1852639 h 2404305"/>
              <a:gd name="connsiteX12" fmla="*/ 3851327 w 4528879"/>
              <a:gd name="connsiteY12" fmla="*/ 1852639 h 2404305"/>
              <a:gd name="connsiteX13" fmla="*/ 3842969 w 4528879"/>
              <a:gd name="connsiteY13" fmla="*/ 89330 h 2404305"/>
              <a:gd name="connsiteX14" fmla="*/ 3757868 w 4528879"/>
              <a:gd name="connsiteY14" fmla="*/ 5314 h 2404305"/>
              <a:gd name="connsiteX15" fmla="*/ 776040 w 4528879"/>
              <a:gd name="connsiteY15" fmla="*/ 0 h 2404305"/>
              <a:gd name="connsiteX16" fmla="*/ 694485 w 4528879"/>
              <a:gd name="connsiteY16" fmla="*/ 80219 h 2404305"/>
              <a:gd name="connsiteX17" fmla="*/ 679035 w 4528879"/>
              <a:gd name="connsiteY17" fmla="*/ 1852639 h 2404305"/>
              <a:gd name="connsiteX18" fmla="*/ 679035 w 4528879"/>
              <a:gd name="connsiteY18" fmla="*/ 1852639 h 2404305"/>
              <a:gd name="connsiteX19" fmla="*/ 678529 w 4528879"/>
              <a:gd name="connsiteY19" fmla="*/ 1931846 h 2404305"/>
              <a:gd name="connsiteX20" fmla="*/ 672197 w 4528879"/>
              <a:gd name="connsiteY20" fmla="*/ 1942474 h 2404305"/>
              <a:gd name="connsiteX21" fmla="*/ 489837 w 4528879"/>
              <a:gd name="connsiteY21" fmla="*/ 2043951 h 2404305"/>
              <a:gd name="connsiteX22" fmla="*/ 292281 w 4528879"/>
              <a:gd name="connsiteY22" fmla="*/ 2153778 h 2404305"/>
              <a:gd name="connsiteX23" fmla="*/ 164123 w 4528879"/>
              <a:gd name="connsiteY23" fmla="*/ 2224887 h 2404305"/>
              <a:gd name="connsiteX24" fmla="*/ 66865 w 4528879"/>
              <a:gd name="connsiteY24" fmla="*/ 2278789 h 2404305"/>
              <a:gd name="connsiteX25" fmla="*/ 66105 w 4528879"/>
              <a:gd name="connsiteY25" fmla="*/ 2279042 h 2404305"/>
              <a:gd name="connsiteX26" fmla="*/ 7092 w 4528879"/>
              <a:gd name="connsiteY26" fmla="*/ 2307384 h 2404305"/>
              <a:gd name="connsiteX27" fmla="*/ 0 w 4528879"/>
              <a:gd name="connsiteY27" fmla="*/ 2318519 h 2404305"/>
              <a:gd name="connsiteX28" fmla="*/ 11651 w 4528879"/>
              <a:gd name="connsiteY28" fmla="*/ 2404305 h 2404305"/>
              <a:gd name="connsiteX29" fmla="*/ 4517445 w 4528879"/>
              <a:gd name="connsiteY29" fmla="*/ 2404305 h 240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528879" h="2404305">
                <a:moveTo>
                  <a:pt x="4518205" y="2404305"/>
                </a:moveTo>
                <a:cubicBezTo>
                  <a:pt x="4528336" y="2404305"/>
                  <a:pt x="4529096" y="2337245"/>
                  <a:pt x="4528842" y="2315988"/>
                </a:cubicBezTo>
                <a:cubicBezTo>
                  <a:pt x="4528589" y="2294731"/>
                  <a:pt x="4526816" y="2308396"/>
                  <a:pt x="4523777" y="2306119"/>
                </a:cubicBezTo>
                <a:cubicBezTo>
                  <a:pt x="4520737" y="2303841"/>
                  <a:pt x="4515165" y="2300299"/>
                  <a:pt x="4512886" y="2298780"/>
                </a:cubicBezTo>
                <a:cubicBezTo>
                  <a:pt x="4468309" y="2273474"/>
                  <a:pt x="4424745" y="2248928"/>
                  <a:pt x="4381942" y="2224634"/>
                </a:cubicBezTo>
                <a:cubicBezTo>
                  <a:pt x="4339138" y="2200341"/>
                  <a:pt x="4297094" y="2176806"/>
                  <a:pt x="4256063" y="2153525"/>
                </a:cubicBezTo>
                <a:cubicBezTo>
                  <a:pt x="4189198" y="2115819"/>
                  <a:pt x="4124612" y="2079126"/>
                  <a:pt x="4061800" y="2043697"/>
                </a:cubicBezTo>
                <a:cubicBezTo>
                  <a:pt x="3998987" y="2008269"/>
                  <a:pt x="3938201" y="1973853"/>
                  <a:pt x="3878934" y="1940450"/>
                </a:cubicBezTo>
                <a:cubicBezTo>
                  <a:pt x="3874881" y="1938172"/>
                  <a:pt x="3870829" y="1935895"/>
                  <a:pt x="3866777" y="1933617"/>
                </a:cubicBezTo>
                <a:cubicBezTo>
                  <a:pt x="3865004" y="1932605"/>
                  <a:pt x="3861964" y="1931087"/>
                  <a:pt x="3858925" y="1929821"/>
                </a:cubicBezTo>
                <a:cubicBezTo>
                  <a:pt x="3854619" y="1927797"/>
                  <a:pt x="3851833" y="1923495"/>
                  <a:pt x="3851833" y="1918687"/>
                </a:cubicBezTo>
                <a:lnTo>
                  <a:pt x="3851327" y="1852639"/>
                </a:lnTo>
                <a:lnTo>
                  <a:pt x="3851327" y="1852639"/>
                </a:lnTo>
                <a:lnTo>
                  <a:pt x="3842969" y="89330"/>
                </a:lnTo>
                <a:cubicBezTo>
                  <a:pt x="3842209" y="43273"/>
                  <a:pt x="3804217" y="5567"/>
                  <a:pt x="3757868" y="5314"/>
                </a:cubicBezTo>
                <a:lnTo>
                  <a:pt x="776040" y="0"/>
                </a:lnTo>
                <a:cubicBezTo>
                  <a:pt x="731717" y="0"/>
                  <a:pt x="695245" y="35934"/>
                  <a:pt x="694485" y="80219"/>
                </a:cubicBezTo>
                <a:lnTo>
                  <a:pt x="679035" y="1852639"/>
                </a:lnTo>
                <a:lnTo>
                  <a:pt x="679035" y="1852639"/>
                </a:lnTo>
                <a:lnTo>
                  <a:pt x="678529" y="1931846"/>
                </a:lnTo>
                <a:cubicBezTo>
                  <a:pt x="678529" y="1936401"/>
                  <a:pt x="675996" y="1940450"/>
                  <a:pt x="672197" y="1942474"/>
                </a:cubicBezTo>
                <a:cubicBezTo>
                  <a:pt x="613183" y="1975372"/>
                  <a:pt x="552397" y="2009029"/>
                  <a:pt x="489837" y="2043951"/>
                </a:cubicBezTo>
                <a:cubicBezTo>
                  <a:pt x="426012" y="2079379"/>
                  <a:pt x="360160" y="2116072"/>
                  <a:pt x="292281" y="2153778"/>
                </a:cubicBezTo>
                <a:cubicBezTo>
                  <a:pt x="250491" y="2177059"/>
                  <a:pt x="207687" y="2200847"/>
                  <a:pt x="164123" y="2224887"/>
                </a:cubicBezTo>
                <a:cubicBezTo>
                  <a:pt x="132210" y="2242601"/>
                  <a:pt x="99791" y="2260568"/>
                  <a:pt x="66865" y="2278789"/>
                </a:cubicBezTo>
                <a:cubicBezTo>
                  <a:pt x="66865" y="2278789"/>
                  <a:pt x="66359" y="2278789"/>
                  <a:pt x="66105" y="2279042"/>
                </a:cubicBezTo>
                <a:lnTo>
                  <a:pt x="7092" y="2307384"/>
                </a:lnTo>
                <a:cubicBezTo>
                  <a:pt x="2786" y="2309409"/>
                  <a:pt x="0" y="2313711"/>
                  <a:pt x="0" y="2318519"/>
                </a:cubicBezTo>
                <a:cubicBezTo>
                  <a:pt x="0" y="2341041"/>
                  <a:pt x="1773" y="2404305"/>
                  <a:pt x="11651" y="2404305"/>
                </a:cubicBezTo>
                <a:lnTo>
                  <a:pt x="4517445" y="2404305"/>
                </a:lnTo>
                <a:close/>
              </a:path>
            </a:pathLst>
          </a:custGeom>
          <a:noFill/>
          <a:ln w="7594" cap="flat">
            <a:solidFill>
              <a:srgbClr val="E5F8FF"/>
            </a:solidFill>
            <a:prstDash val="solid"/>
            <a:miter/>
          </a:ln>
        </p:spPr>
        <p:txBody>
          <a:bodyPr rtlCol="0" anchor="ctr"/>
          <a:lstStyle/>
          <a:p>
            <a:endParaRPr lang="en-US"/>
          </a:p>
        </p:txBody>
      </p:sp>
      <p:grpSp>
        <p:nvGrpSpPr>
          <p:cNvPr id="167" name="Group 166">
            <a:extLst>
              <a:ext uri="{FF2B5EF4-FFF2-40B4-BE49-F238E27FC236}">
                <a16:creationId xmlns:a16="http://schemas.microsoft.com/office/drawing/2014/main" id="{FF5A4411-594D-24D9-68B3-FF56CB6AB134}"/>
              </a:ext>
              <a:ext uri="{C183D7F6-B498-43B3-948B-1728B52AA6E4}">
                <adec:decorative xmlns:adec="http://schemas.microsoft.com/office/drawing/2017/decorative" val="1"/>
              </a:ext>
            </a:extLst>
          </p:cNvPr>
          <p:cNvGrpSpPr/>
          <p:nvPr userDrawn="1"/>
        </p:nvGrpSpPr>
        <p:grpSpPr>
          <a:xfrm>
            <a:off x="3772163" y="3196060"/>
            <a:ext cx="3847837" cy="2176397"/>
            <a:chOff x="3772163" y="3196060"/>
            <a:chExt cx="3847837" cy="2176397"/>
          </a:xfrm>
        </p:grpSpPr>
        <p:sp>
          <p:nvSpPr>
            <p:cNvPr id="54" name="Freeform 53">
              <a:extLst>
                <a:ext uri="{FF2B5EF4-FFF2-40B4-BE49-F238E27FC236}">
                  <a16:creationId xmlns:a16="http://schemas.microsoft.com/office/drawing/2014/main" id="{35CE92CC-5082-4CAE-0C1B-36FA4BE49628}"/>
                </a:ext>
              </a:extLst>
            </p:cNvPr>
            <p:cNvSpPr/>
            <p:nvPr/>
          </p:nvSpPr>
          <p:spPr>
            <a:xfrm flipH="1">
              <a:off x="5711629" y="3196060"/>
              <a:ext cx="664716" cy="663731"/>
            </a:xfrm>
            <a:custGeom>
              <a:avLst/>
              <a:gdLst>
                <a:gd name="connsiteX0" fmla="*/ 329226 w 664716"/>
                <a:gd name="connsiteY0" fmla="*/ 663249 h 663731"/>
                <a:gd name="connsiteX1" fmla="*/ 19 w 664716"/>
                <a:gd name="connsiteY1" fmla="*/ 328498 h 663731"/>
                <a:gd name="connsiteX2" fmla="*/ 335510 w 664716"/>
                <a:gd name="connsiteY2" fmla="*/ 19 h 663731"/>
                <a:gd name="connsiteX3" fmla="*/ 664716 w 664716"/>
                <a:gd name="connsiteY3" fmla="*/ 331875 h 663731"/>
                <a:gd name="connsiteX4" fmla="*/ 332126 w 664716"/>
                <a:gd name="connsiteY4" fmla="*/ 663731 h 663731"/>
                <a:gd name="connsiteX5" fmla="*/ 329226 w 664716"/>
                <a:gd name="connsiteY5" fmla="*/ 663731 h 663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716" h="663731">
                  <a:moveTo>
                    <a:pt x="329226" y="663249"/>
                  </a:moveTo>
                  <a:cubicBezTo>
                    <a:pt x="145527" y="661319"/>
                    <a:pt x="-1915" y="511791"/>
                    <a:pt x="19" y="328498"/>
                  </a:cubicBezTo>
                  <a:cubicBezTo>
                    <a:pt x="1953" y="145206"/>
                    <a:pt x="151812" y="-1911"/>
                    <a:pt x="335510" y="19"/>
                  </a:cubicBezTo>
                  <a:cubicBezTo>
                    <a:pt x="517758" y="1948"/>
                    <a:pt x="664716" y="149547"/>
                    <a:pt x="664716" y="331875"/>
                  </a:cubicBezTo>
                  <a:cubicBezTo>
                    <a:pt x="664716" y="515168"/>
                    <a:pt x="515824" y="663731"/>
                    <a:pt x="332126" y="663731"/>
                  </a:cubicBezTo>
                  <a:cubicBezTo>
                    <a:pt x="331159" y="663731"/>
                    <a:pt x="330192" y="663731"/>
                    <a:pt x="329226" y="663731"/>
                  </a:cubicBezTo>
                  <a:close/>
                </a:path>
              </a:pathLst>
            </a:custGeom>
            <a:solidFill>
              <a:schemeClr val="accent1"/>
            </a:solidFill>
            <a:ln w="12700" cap="flat">
              <a:solidFill>
                <a:schemeClr val="tx2"/>
              </a:solid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587BF0FA-137C-18A2-B828-C07ABF114A7B}"/>
                </a:ext>
              </a:extLst>
            </p:cNvPr>
            <p:cNvSpPr/>
            <p:nvPr/>
          </p:nvSpPr>
          <p:spPr>
            <a:xfrm flipH="1">
              <a:off x="5301209" y="3896450"/>
              <a:ext cx="320021" cy="320279"/>
            </a:xfrm>
            <a:custGeom>
              <a:avLst/>
              <a:gdLst>
                <a:gd name="connsiteX0" fmla="*/ 320022 w 320021"/>
                <a:gd name="connsiteY0" fmla="*/ 0 h 320279"/>
                <a:gd name="connsiteX1" fmla="*/ 0 w 320021"/>
                <a:gd name="connsiteY1" fmla="*/ 320280 h 320279"/>
              </a:gdLst>
              <a:ahLst/>
              <a:cxnLst>
                <a:cxn ang="0">
                  <a:pos x="connsiteX0" y="connsiteY0"/>
                </a:cxn>
                <a:cxn ang="0">
                  <a:pos x="connsiteX1" y="connsiteY1"/>
                </a:cxn>
              </a:cxnLst>
              <a:rect l="l" t="t" r="r" b="b"/>
              <a:pathLst>
                <a:path w="320021" h="320279">
                  <a:moveTo>
                    <a:pt x="320022" y="0"/>
                  </a:moveTo>
                  <a:lnTo>
                    <a:pt x="0" y="320280"/>
                  </a:lnTo>
                </a:path>
              </a:pathLst>
            </a:custGeom>
            <a:ln w="12700" cap="rnd">
              <a:solidFill>
                <a:schemeClr val="tx2"/>
              </a:solid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8684A65-6209-86E1-3D22-59B0750D2549}"/>
                </a:ext>
              </a:extLst>
            </p:cNvPr>
            <p:cNvSpPr/>
            <p:nvPr/>
          </p:nvSpPr>
          <p:spPr>
            <a:xfrm flipH="1">
              <a:off x="4732711" y="3331600"/>
              <a:ext cx="664716" cy="663730"/>
            </a:xfrm>
            <a:custGeom>
              <a:avLst/>
              <a:gdLst>
                <a:gd name="connsiteX0" fmla="*/ 329226 w 664716"/>
                <a:gd name="connsiteY0" fmla="*/ 663249 h 663730"/>
                <a:gd name="connsiteX1" fmla="*/ 19 w 664716"/>
                <a:gd name="connsiteY1" fmla="*/ 328498 h 663730"/>
                <a:gd name="connsiteX2" fmla="*/ 335510 w 664716"/>
                <a:gd name="connsiteY2" fmla="*/ 19 h 663730"/>
                <a:gd name="connsiteX3" fmla="*/ 664716 w 664716"/>
                <a:gd name="connsiteY3" fmla="*/ 331875 h 663730"/>
                <a:gd name="connsiteX4" fmla="*/ 332126 w 664716"/>
                <a:gd name="connsiteY4" fmla="*/ 663731 h 663730"/>
                <a:gd name="connsiteX5" fmla="*/ 329226 w 664716"/>
                <a:gd name="connsiteY5" fmla="*/ 663731 h 66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716" h="663730">
                  <a:moveTo>
                    <a:pt x="329226" y="663249"/>
                  </a:moveTo>
                  <a:cubicBezTo>
                    <a:pt x="145527" y="661319"/>
                    <a:pt x="-1915" y="511791"/>
                    <a:pt x="19" y="328498"/>
                  </a:cubicBezTo>
                  <a:cubicBezTo>
                    <a:pt x="1953" y="145206"/>
                    <a:pt x="151812" y="-1911"/>
                    <a:pt x="335510" y="19"/>
                  </a:cubicBezTo>
                  <a:cubicBezTo>
                    <a:pt x="517758" y="1948"/>
                    <a:pt x="664716" y="149547"/>
                    <a:pt x="664716" y="331875"/>
                  </a:cubicBezTo>
                  <a:cubicBezTo>
                    <a:pt x="664716" y="515167"/>
                    <a:pt x="515824" y="663731"/>
                    <a:pt x="332126" y="663731"/>
                  </a:cubicBezTo>
                  <a:cubicBezTo>
                    <a:pt x="331159" y="663731"/>
                    <a:pt x="330192" y="663731"/>
                    <a:pt x="329226" y="663731"/>
                  </a:cubicBezTo>
                  <a:close/>
                </a:path>
              </a:pathLst>
            </a:custGeom>
            <a:solidFill>
              <a:schemeClr val="accent1"/>
            </a:solidFill>
            <a:ln w="12700" cap="flat">
              <a:solidFill>
                <a:schemeClr val="tx2"/>
              </a:solid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4D1669DA-6B39-01A0-C40D-8E11B0B45BDF}"/>
                </a:ext>
              </a:extLst>
            </p:cNvPr>
            <p:cNvSpPr/>
            <p:nvPr/>
          </p:nvSpPr>
          <p:spPr>
            <a:xfrm flipH="1">
              <a:off x="5301209" y="4487327"/>
              <a:ext cx="320021" cy="319797"/>
            </a:xfrm>
            <a:custGeom>
              <a:avLst/>
              <a:gdLst>
                <a:gd name="connsiteX0" fmla="*/ 320022 w 320021"/>
                <a:gd name="connsiteY0" fmla="*/ 319797 h 319797"/>
                <a:gd name="connsiteX1" fmla="*/ 0 w 320021"/>
                <a:gd name="connsiteY1" fmla="*/ 0 h 319797"/>
              </a:gdLst>
              <a:ahLst/>
              <a:cxnLst>
                <a:cxn ang="0">
                  <a:pos x="connsiteX0" y="connsiteY0"/>
                </a:cxn>
                <a:cxn ang="0">
                  <a:pos x="connsiteX1" y="connsiteY1"/>
                </a:cxn>
              </a:cxnLst>
              <a:rect l="l" t="t" r="r" b="b"/>
              <a:pathLst>
                <a:path w="320021" h="319797">
                  <a:moveTo>
                    <a:pt x="320022" y="319797"/>
                  </a:moveTo>
                  <a:lnTo>
                    <a:pt x="0" y="0"/>
                  </a:lnTo>
                </a:path>
              </a:pathLst>
            </a:custGeom>
            <a:ln w="12700" cap="rnd">
              <a:solidFill>
                <a:schemeClr val="tx2"/>
              </a:solid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E3BE7D5E-B5FD-6094-CE35-189036BE5243}"/>
                </a:ext>
              </a:extLst>
            </p:cNvPr>
            <p:cNvSpPr/>
            <p:nvPr/>
          </p:nvSpPr>
          <p:spPr>
            <a:xfrm flipH="1">
              <a:off x="4732711" y="4708726"/>
              <a:ext cx="664716" cy="663731"/>
            </a:xfrm>
            <a:custGeom>
              <a:avLst/>
              <a:gdLst>
                <a:gd name="connsiteX0" fmla="*/ 329226 w 664716"/>
                <a:gd name="connsiteY0" fmla="*/ 482 h 663731"/>
                <a:gd name="connsiteX1" fmla="*/ 19 w 664716"/>
                <a:gd name="connsiteY1" fmla="*/ 335233 h 663731"/>
                <a:gd name="connsiteX2" fmla="*/ 335510 w 664716"/>
                <a:gd name="connsiteY2" fmla="*/ 663712 h 663731"/>
                <a:gd name="connsiteX3" fmla="*/ 664716 w 664716"/>
                <a:gd name="connsiteY3" fmla="*/ 331856 h 663731"/>
                <a:gd name="connsiteX4" fmla="*/ 332126 w 664716"/>
                <a:gd name="connsiteY4" fmla="*/ 0 h 663731"/>
                <a:gd name="connsiteX5" fmla="*/ 329226 w 664716"/>
                <a:gd name="connsiteY5" fmla="*/ 0 h 663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716" h="663731">
                  <a:moveTo>
                    <a:pt x="329226" y="482"/>
                  </a:moveTo>
                  <a:cubicBezTo>
                    <a:pt x="145527" y="2412"/>
                    <a:pt x="-1915" y="151940"/>
                    <a:pt x="19" y="335233"/>
                  </a:cubicBezTo>
                  <a:cubicBezTo>
                    <a:pt x="1953" y="518525"/>
                    <a:pt x="151812" y="665642"/>
                    <a:pt x="335510" y="663712"/>
                  </a:cubicBezTo>
                  <a:cubicBezTo>
                    <a:pt x="517758" y="661783"/>
                    <a:pt x="664716" y="514184"/>
                    <a:pt x="664716" y="331856"/>
                  </a:cubicBezTo>
                  <a:cubicBezTo>
                    <a:pt x="664716" y="148563"/>
                    <a:pt x="515824" y="0"/>
                    <a:pt x="332126" y="0"/>
                  </a:cubicBezTo>
                  <a:cubicBezTo>
                    <a:pt x="331159" y="0"/>
                    <a:pt x="330192" y="0"/>
                    <a:pt x="329226" y="0"/>
                  </a:cubicBezTo>
                  <a:close/>
                </a:path>
              </a:pathLst>
            </a:custGeom>
            <a:solidFill>
              <a:schemeClr val="accent1"/>
            </a:solidFill>
            <a:ln w="12700" cap="flat">
              <a:solidFill>
                <a:schemeClr val="tx2"/>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778444E-3CB3-B57A-1D13-1746A735C30E}"/>
                </a:ext>
              </a:extLst>
            </p:cNvPr>
            <p:cNvSpPr/>
            <p:nvPr/>
          </p:nvSpPr>
          <p:spPr>
            <a:xfrm flipH="1">
              <a:off x="3772163" y="4020395"/>
              <a:ext cx="664716" cy="663731"/>
            </a:xfrm>
            <a:custGeom>
              <a:avLst/>
              <a:gdLst>
                <a:gd name="connsiteX0" fmla="*/ 329225 w 664716"/>
                <a:gd name="connsiteY0" fmla="*/ 663249 h 663731"/>
                <a:gd name="connsiteX1" fmla="*/ 19 w 664716"/>
                <a:gd name="connsiteY1" fmla="*/ 328498 h 663731"/>
                <a:gd name="connsiteX2" fmla="*/ 335510 w 664716"/>
                <a:gd name="connsiteY2" fmla="*/ 19 h 663731"/>
                <a:gd name="connsiteX3" fmla="*/ 664716 w 664716"/>
                <a:gd name="connsiteY3" fmla="*/ 331875 h 663731"/>
                <a:gd name="connsiteX4" fmla="*/ 332126 w 664716"/>
                <a:gd name="connsiteY4" fmla="*/ 663731 h 663731"/>
                <a:gd name="connsiteX5" fmla="*/ 329225 w 664716"/>
                <a:gd name="connsiteY5" fmla="*/ 663731 h 663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716" h="663731">
                  <a:moveTo>
                    <a:pt x="329225" y="663249"/>
                  </a:moveTo>
                  <a:cubicBezTo>
                    <a:pt x="145527" y="661319"/>
                    <a:pt x="-1915" y="511791"/>
                    <a:pt x="19" y="328498"/>
                  </a:cubicBezTo>
                  <a:cubicBezTo>
                    <a:pt x="1953" y="145206"/>
                    <a:pt x="151812" y="-1911"/>
                    <a:pt x="335510" y="19"/>
                  </a:cubicBezTo>
                  <a:cubicBezTo>
                    <a:pt x="517758" y="1948"/>
                    <a:pt x="664716" y="149547"/>
                    <a:pt x="664716" y="331875"/>
                  </a:cubicBezTo>
                  <a:cubicBezTo>
                    <a:pt x="664716" y="515168"/>
                    <a:pt x="515824" y="663731"/>
                    <a:pt x="332126" y="663731"/>
                  </a:cubicBezTo>
                  <a:cubicBezTo>
                    <a:pt x="331159" y="663731"/>
                    <a:pt x="330192" y="663731"/>
                    <a:pt x="329225" y="663731"/>
                  </a:cubicBezTo>
                  <a:close/>
                </a:path>
              </a:pathLst>
            </a:custGeom>
            <a:solidFill>
              <a:schemeClr val="accent1"/>
            </a:solidFill>
            <a:ln w="12700" cap="flat">
              <a:solidFill>
                <a:schemeClr val="tx2"/>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8F1FEE9-1CC2-E166-5236-F26B356638EB}"/>
                </a:ext>
              </a:extLst>
            </p:cNvPr>
            <p:cNvSpPr/>
            <p:nvPr/>
          </p:nvSpPr>
          <p:spPr>
            <a:xfrm flipH="1" flipV="1">
              <a:off x="6280127" y="3761392"/>
              <a:ext cx="320021" cy="319797"/>
            </a:xfrm>
            <a:custGeom>
              <a:avLst/>
              <a:gdLst>
                <a:gd name="connsiteX0" fmla="*/ 320022 w 320021"/>
                <a:gd name="connsiteY0" fmla="*/ 319797 h 319797"/>
                <a:gd name="connsiteX1" fmla="*/ 0 w 320021"/>
                <a:gd name="connsiteY1" fmla="*/ 0 h 319797"/>
              </a:gdLst>
              <a:ahLst/>
              <a:cxnLst>
                <a:cxn ang="0">
                  <a:pos x="connsiteX0" y="connsiteY0"/>
                </a:cxn>
                <a:cxn ang="0">
                  <a:pos x="connsiteX1" y="connsiteY1"/>
                </a:cxn>
              </a:cxnLst>
              <a:rect l="l" t="t" r="r" b="b"/>
              <a:pathLst>
                <a:path w="320021" h="319797">
                  <a:moveTo>
                    <a:pt x="320022" y="319797"/>
                  </a:moveTo>
                  <a:lnTo>
                    <a:pt x="0" y="0"/>
                  </a:lnTo>
                </a:path>
              </a:pathLst>
            </a:custGeom>
            <a:ln w="12700" cap="rnd">
              <a:solidFill>
                <a:schemeClr val="tx2"/>
              </a:solidFill>
              <a:prstDash val="solid"/>
              <a:miter/>
            </a:ln>
          </p:spPr>
          <p:txBody>
            <a:bodyPr rtlCol="0" anchor="ctr"/>
            <a:lstStyle/>
            <a:p>
              <a:endParaRPr lang="en-US"/>
            </a:p>
          </p:txBody>
        </p:sp>
        <p:cxnSp>
          <p:nvCxnSpPr>
            <p:cNvPr id="117" name="Straight Connector 116">
              <a:extLst>
                <a:ext uri="{FF2B5EF4-FFF2-40B4-BE49-F238E27FC236}">
                  <a16:creationId xmlns:a16="http://schemas.microsoft.com/office/drawing/2014/main" id="{673C9DB9-7295-9743-A524-B6D6099BA849}"/>
                </a:ext>
              </a:extLst>
            </p:cNvPr>
            <p:cNvCxnSpPr>
              <a:cxnSpLocks/>
            </p:cNvCxnSpPr>
            <p:nvPr userDrawn="1"/>
          </p:nvCxnSpPr>
          <p:spPr>
            <a:xfrm>
              <a:off x="6600148" y="4081189"/>
              <a:ext cx="101985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1A34BB84-D94A-00E8-7BC5-9323B493D3FE}"/>
                </a:ext>
              </a:extLst>
            </p:cNvPr>
            <p:cNvCxnSpPr>
              <a:cxnSpLocks/>
            </p:cNvCxnSpPr>
            <p:nvPr userDrawn="1"/>
          </p:nvCxnSpPr>
          <p:spPr>
            <a:xfrm>
              <a:off x="5621230" y="4221552"/>
              <a:ext cx="177017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B0CC4C6-E38B-1AC8-55F1-08DDFEE4BEC8}"/>
                </a:ext>
              </a:extLst>
            </p:cNvPr>
            <p:cNvCxnSpPr>
              <a:cxnSpLocks/>
            </p:cNvCxnSpPr>
            <p:nvPr userDrawn="1"/>
          </p:nvCxnSpPr>
          <p:spPr>
            <a:xfrm>
              <a:off x="4437344" y="4356610"/>
              <a:ext cx="28194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F02695A0-01D9-4D7E-0F8A-EDB46530CC0D}"/>
                </a:ext>
              </a:extLst>
            </p:cNvPr>
            <p:cNvCxnSpPr>
              <a:cxnSpLocks/>
            </p:cNvCxnSpPr>
            <p:nvPr userDrawn="1"/>
          </p:nvCxnSpPr>
          <p:spPr>
            <a:xfrm>
              <a:off x="5621230" y="4492150"/>
              <a:ext cx="191109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144" name="Graphic 143">
              <a:extLst>
                <a:ext uri="{FF2B5EF4-FFF2-40B4-BE49-F238E27FC236}">
                  <a16:creationId xmlns:a16="http://schemas.microsoft.com/office/drawing/2014/main" id="{4F56A08F-37D9-4C93-8894-DB7D2FA46546}"/>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3951824" y="4155935"/>
              <a:ext cx="305394" cy="392650"/>
            </a:xfrm>
            <a:prstGeom prst="rect">
              <a:avLst/>
            </a:prstGeom>
          </p:spPr>
        </p:pic>
        <p:pic>
          <p:nvPicPr>
            <p:cNvPr id="146" name="Graphic 145">
              <a:extLst>
                <a:ext uri="{FF2B5EF4-FFF2-40B4-BE49-F238E27FC236}">
                  <a16:creationId xmlns:a16="http://schemas.microsoft.com/office/drawing/2014/main" id="{083EB209-FF1D-6376-6769-D93FBB4B4C3E}"/>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4890558" y="4844266"/>
              <a:ext cx="349022" cy="392650"/>
            </a:xfrm>
            <a:prstGeom prst="rect">
              <a:avLst/>
            </a:prstGeom>
          </p:spPr>
        </p:pic>
        <p:pic>
          <p:nvPicPr>
            <p:cNvPr id="148" name="Graphic 147">
              <a:extLst>
                <a:ext uri="{FF2B5EF4-FFF2-40B4-BE49-F238E27FC236}">
                  <a16:creationId xmlns:a16="http://schemas.microsoft.com/office/drawing/2014/main" id="{337CBD6F-643D-3B10-42E2-29D7011A06D4}"/>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4868744" y="3481683"/>
              <a:ext cx="392650" cy="363564"/>
            </a:xfrm>
            <a:prstGeom prst="rect">
              <a:avLst/>
            </a:prstGeom>
          </p:spPr>
        </p:pic>
        <p:pic>
          <p:nvPicPr>
            <p:cNvPr id="152" name="Graphic 151">
              <a:extLst>
                <a:ext uri="{FF2B5EF4-FFF2-40B4-BE49-F238E27FC236}">
                  <a16:creationId xmlns:a16="http://schemas.microsoft.com/office/drawing/2014/main" id="{11CAB691-E024-17A8-5670-1F5A6C73141A}"/>
                </a:ext>
              </a:extLst>
            </p:cNvPr>
            <p:cNvPicPr>
              <a:picLocks noChangeAspect="1"/>
            </p:cNvPicPr>
            <p:nvPr userDrawn="1"/>
          </p:nvPicPr>
          <p:blipFill>
            <a:blip r:embed="rId13">
              <a:duotone>
                <a:prstClr val="black"/>
                <a:schemeClr val="accent1">
                  <a:tint val="45000"/>
                  <a:satMod val="400000"/>
                </a:schemeClr>
              </a:duotone>
            </a:blip>
            <a:srcRect/>
            <a:stretch/>
          </p:blipFill>
          <p:spPr>
            <a:xfrm>
              <a:off x="5847662" y="3331600"/>
              <a:ext cx="392650" cy="392650"/>
            </a:xfrm>
            <a:prstGeom prst="rect">
              <a:avLst/>
            </a:prstGeom>
            <a:ln>
              <a:noFill/>
            </a:ln>
          </p:spPr>
        </p:pic>
      </p:grpSp>
      <p:sp>
        <p:nvSpPr>
          <p:cNvPr id="169" name="Rectangle 168">
            <a:extLst>
              <a:ext uri="{FF2B5EF4-FFF2-40B4-BE49-F238E27FC236}">
                <a16:creationId xmlns:a16="http://schemas.microsoft.com/office/drawing/2014/main" id="{D6536FC5-528B-3064-5E54-FDBDEDB74F24}"/>
              </a:ext>
              <a:ext uri="{C183D7F6-B498-43B3-948B-1728B52AA6E4}">
                <adec:decorative xmlns:adec="http://schemas.microsoft.com/office/drawing/2017/decorative" val="1"/>
              </a:ext>
            </a:extLst>
          </p:cNvPr>
          <p:cNvSpPr/>
          <p:nvPr userDrawn="1"/>
        </p:nvSpPr>
        <p:spPr>
          <a:xfrm>
            <a:off x="8229600" y="3761392"/>
            <a:ext cx="228600" cy="142316"/>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137" name="Graphic 136">
            <a:extLst>
              <a:ext uri="{FF2B5EF4-FFF2-40B4-BE49-F238E27FC236}">
                <a16:creationId xmlns:a16="http://schemas.microsoft.com/office/drawing/2014/main" id="{0A98765B-1BBD-C69A-19A7-C5750A3A23D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7176448" y="3267947"/>
            <a:ext cx="1993392" cy="1993392"/>
          </a:xfrm>
          <a:prstGeom prst="rect">
            <a:avLst/>
          </a:prstGeom>
        </p:spPr>
      </p:pic>
    </p:spTree>
    <p:extLst>
      <p:ext uri="{BB962C8B-B14F-4D97-AF65-F5344CB8AC3E}">
        <p14:creationId xmlns:p14="http://schemas.microsoft.com/office/powerpoint/2010/main" val="1699779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preserve="1" userDrawn="1">
  <p:cSld name="1_Title &amp; Subtitle dark">
    <p:bg>
      <p:bgPr>
        <a:solidFill>
          <a:srgbClr val="0D2155"/>
        </a:solidFill>
        <a:effectLst/>
      </p:bgPr>
    </p:bg>
    <p:spTree>
      <p:nvGrpSpPr>
        <p:cNvPr id="1" name=""/>
        <p:cNvGrpSpPr/>
        <p:nvPr/>
      </p:nvGrpSpPr>
      <p:grpSpPr>
        <a:xfrm>
          <a:off x="0" y="0"/>
          <a:ext cx="0" cy="0"/>
          <a:chOff x="0" y="0"/>
          <a:chExt cx="0" cy="0"/>
        </a:xfrm>
      </p:grpSpPr>
      <p:pic>
        <p:nvPicPr>
          <p:cNvPr id="155" name="Graphic 154">
            <a:extLst>
              <a:ext uri="{FF2B5EF4-FFF2-40B4-BE49-F238E27FC236}">
                <a16:creationId xmlns:a16="http://schemas.microsoft.com/office/drawing/2014/main" id="{CAEF03A8-EB21-8F96-7BB1-02EEB64C885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t="20251" r="20007" b="20250"/>
          <a:stretch>
            <a:fillRect/>
          </a:stretch>
        </p:blipFill>
        <p:spPr>
          <a:xfrm>
            <a:off x="632600" y="-1091245"/>
            <a:ext cx="12154434" cy="9040488"/>
          </a:xfrm>
          <a:custGeom>
            <a:avLst/>
            <a:gdLst>
              <a:gd name="connsiteX0" fmla="*/ 0 w 9220200"/>
              <a:gd name="connsiteY0" fmla="*/ 0 h 6858000"/>
              <a:gd name="connsiteX1" fmla="*/ 9220200 w 9220200"/>
              <a:gd name="connsiteY1" fmla="*/ 0 h 6858000"/>
              <a:gd name="connsiteX2" fmla="*/ 9220200 w 9220200"/>
              <a:gd name="connsiteY2" fmla="*/ 6858000 h 6858000"/>
              <a:gd name="connsiteX3" fmla="*/ 0 w 9220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220200" h="6858000">
                <a:moveTo>
                  <a:pt x="0" y="0"/>
                </a:moveTo>
                <a:lnTo>
                  <a:pt x="9220200" y="0"/>
                </a:lnTo>
                <a:lnTo>
                  <a:pt x="9220200" y="6858000"/>
                </a:lnTo>
                <a:lnTo>
                  <a:pt x="0" y="6858000"/>
                </a:lnTo>
                <a:close/>
              </a:path>
            </a:pathLst>
          </a:custGeom>
        </p:spPr>
      </p:pic>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75F47BF1-E8F3-128F-B5E5-89791A7524E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fl" descr="                              Dell - Internal Use - Confidential&#10;">
            <a:extLst>
              <a:ext uri="{FF2B5EF4-FFF2-40B4-BE49-F238E27FC236}">
                <a16:creationId xmlns:a16="http://schemas.microsoft.com/office/drawing/2014/main" id="{92507A2F-675B-8174-CF75-DEE21B7BE36F}"/>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C8C9C7"/>
                </a:solidFill>
                <a:latin typeface="Arial" panose="020B0604020202020204" pitchFamily="34" charset="0"/>
              </a:rPr>
              <a:t>Copyright © Dell Inc. All Rights Reserved.</a:t>
            </a:r>
          </a:p>
        </p:txBody>
      </p:sp>
      <p:sp>
        <p:nvSpPr>
          <p:cNvPr id="6" name="TextBox 19">
            <a:extLst>
              <a:ext uri="{FF2B5EF4-FFF2-40B4-BE49-F238E27FC236}">
                <a16:creationId xmlns:a16="http://schemas.microsoft.com/office/drawing/2014/main" id="{299758E2-027C-59BE-41B9-F83F881B093C}"/>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C8C9C7"/>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C8C9C7"/>
              </a:solidFill>
              <a:latin typeface="Arial" panose="020B0604020202020204" pitchFamily="34" charset="0"/>
              <a:ea typeface="+mn-ea"/>
              <a:cs typeface="+mn-cs"/>
            </a:endParaRPr>
          </a:p>
        </p:txBody>
      </p:sp>
      <p:sp>
        <p:nvSpPr>
          <p:cNvPr id="86" name="Freeform: Shape 85">
            <a:extLst>
              <a:ext uri="{FF2B5EF4-FFF2-40B4-BE49-F238E27FC236}">
                <a16:creationId xmlns:a16="http://schemas.microsoft.com/office/drawing/2014/main" id="{A57F9C35-99F3-41D3-0447-7C0D3151F561}"/>
              </a:ext>
            </a:extLst>
          </p:cNvPr>
          <p:cNvSpPr/>
          <p:nvPr/>
        </p:nvSpPr>
        <p:spPr>
          <a:xfrm rot="10800000">
            <a:off x="9835504" y="2229216"/>
            <a:ext cx="1928305" cy="1161655"/>
          </a:xfrm>
          <a:custGeom>
            <a:avLst/>
            <a:gdLst>
              <a:gd name="connsiteX0" fmla="*/ 233602 w 1928305"/>
              <a:gd name="connsiteY0" fmla="*/ 466947 h 1161655"/>
              <a:gd name="connsiteX1" fmla="*/ 0 w 1928305"/>
              <a:gd name="connsiteY1" fmla="*/ 1161656 h 1161655"/>
              <a:gd name="connsiteX2" fmla="*/ 342840 w 1928305"/>
              <a:gd name="connsiteY2" fmla="*/ 1161656 h 1161655"/>
              <a:gd name="connsiteX3" fmla="*/ 502159 w 1928305"/>
              <a:gd name="connsiteY3" fmla="*/ 677576 h 1161655"/>
              <a:gd name="connsiteX4" fmla="*/ 502159 w 1928305"/>
              <a:gd name="connsiteY4" fmla="*/ 677576 h 1161655"/>
              <a:gd name="connsiteX5" fmla="*/ 554930 w 1928305"/>
              <a:gd name="connsiteY5" fmla="*/ 610390 h 1161655"/>
              <a:gd name="connsiteX6" fmla="*/ 286708 w 1928305"/>
              <a:gd name="connsiteY6" fmla="*/ 399760 h 1161655"/>
              <a:gd name="connsiteX7" fmla="*/ 233938 w 1928305"/>
              <a:gd name="connsiteY7" fmla="*/ 466947 h 1161655"/>
              <a:gd name="connsiteX8" fmla="*/ 233602 w 1928305"/>
              <a:gd name="connsiteY8" fmla="*/ 466947 h 1161655"/>
              <a:gd name="connsiteX9" fmla="*/ 347209 w 1928305"/>
              <a:gd name="connsiteY9" fmla="*/ 334253 h 1161655"/>
              <a:gd name="connsiteX10" fmla="*/ 579466 w 1928305"/>
              <a:gd name="connsiteY10" fmla="*/ 584187 h 1161655"/>
              <a:gd name="connsiteX11" fmla="*/ 636942 w 1928305"/>
              <a:gd name="connsiteY11" fmla="*/ 531110 h 1161655"/>
              <a:gd name="connsiteX12" fmla="*/ 404685 w 1928305"/>
              <a:gd name="connsiteY12" fmla="*/ 281176 h 1161655"/>
              <a:gd name="connsiteX13" fmla="*/ 347209 w 1928305"/>
              <a:gd name="connsiteY13" fmla="*/ 334253 h 1161655"/>
              <a:gd name="connsiteX14" fmla="*/ 480312 w 1928305"/>
              <a:gd name="connsiteY14" fmla="*/ 221380 h 1161655"/>
              <a:gd name="connsiteX15" fmla="*/ 671226 w 1928305"/>
              <a:gd name="connsiteY15" fmla="*/ 504235 h 1161655"/>
              <a:gd name="connsiteX16" fmla="*/ 730047 w 1928305"/>
              <a:gd name="connsiteY16" fmla="*/ 464595 h 1161655"/>
              <a:gd name="connsiteX17" fmla="*/ 539132 w 1928305"/>
              <a:gd name="connsiteY17" fmla="*/ 181740 h 1161655"/>
              <a:gd name="connsiteX18" fmla="*/ 480312 w 1928305"/>
              <a:gd name="connsiteY18" fmla="*/ 221380 h 1161655"/>
              <a:gd name="connsiteX19" fmla="*/ 627867 w 1928305"/>
              <a:gd name="connsiteY19" fmla="*/ 131350 h 1161655"/>
              <a:gd name="connsiteX20" fmla="*/ 775087 w 1928305"/>
              <a:gd name="connsiteY20" fmla="*/ 439064 h 1161655"/>
              <a:gd name="connsiteX21" fmla="*/ 832899 w 1928305"/>
              <a:gd name="connsiteY21" fmla="*/ 411518 h 1161655"/>
              <a:gd name="connsiteX22" fmla="*/ 685679 w 1928305"/>
              <a:gd name="connsiteY22" fmla="*/ 103803 h 1161655"/>
              <a:gd name="connsiteX23" fmla="*/ 627867 w 1928305"/>
              <a:gd name="connsiteY23" fmla="*/ 131350 h 1161655"/>
              <a:gd name="connsiteX24" fmla="*/ 786179 w 1928305"/>
              <a:gd name="connsiteY24" fmla="*/ 64499 h 1161655"/>
              <a:gd name="connsiteX25" fmla="*/ 889030 w 1928305"/>
              <a:gd name="connsiteY25" fmla="*/ 389682 h 1161655"/>
              <a:gd name="connsiteX26" fmla="*/ 943145 w 1928305"/>
              <a:gd name="connsiteY26" fmla="*/ 372549 h 1161655"/>
              <a:gd name="connsiteX27" fmla="*/ 840293 w 1928305"/>
              <a:gd name="connsiteY27" fmla="*/ 47367 h 1161655"/>
              <a:gd name="connsiteX28" fmla="*/ 786179 w 1928305"/>
              <a:gd name="connsiteY28" fmla="*/ 64499 h 1161655"/>
              <a:gd name="connsiteX29" fmla="*/ 952220 w 1928305"/>
              <a:gd name="connsiteY29" fmla="*/ 20492 h 1161655"/>
              <a:gd name="connsiteX30" fmla="*/ 1009360 w 1928305"/>
              <a:gd name="connsiteY30" fmla="*/ 356761 h 1161655"/>
              <a:gd name="connsiteX31" fmla="*/ 1058434 w 1928305"/>
              <a:gd name="connsiteY31" fmla="*/ 348362 h 1161655"/>
              <a:gd name="connsiteX32" fmla="*/ 1001294 w 1928305"/>
              <a:gd name="connsiteY32" fmla="*/ 12094 h 1161655"/>
              <a:gd name="connsiteX33" fmla="*/ 952220 w 1928305"/>
              <a:gd name="connsiteY33" fmla="*/ 20492 h 1161655"/>
              <a:gd name="connsiteX34" fmla="*/ 1124649 w 1928305"/>
              <a:gd name="connsiteY34" fmla="*/ 672 h 1161655"/>
              <a:gd name="connsiteX35" fmla="*/ 1130363 w 1928305"/>
              <a:gd name="connsiteY35" fmla="*/ 341644 h 1161655"/>
              <a:gd name="connsiteX36" fmla="*/ 1173050 w 1928305"/>
              <a:gd name="connsiteY36" fmla="*/ 340972 h 1161655"/>
              <a:gd name="connsiteX37" fmla="*/ 1167336 w 1928305"/>
              <a:gd name="connsiteY37" fmla="*/ 0 h 1161655"/>
              <a:gd name="connsiteX38" fmla="*/ 1124649 w 1928305"/>
              <a:gd name="connsiteY38" fmla="*/ 672 h 1161655"/>
              <a:gd name="connsiteX39" fmla="*/ 1252373 w 1928305"/>
              <a:gd name="connsiteY39" fmla="*/ 346347 h 1161655"/>
              <a:gd name="connsiteX40" fmla="*/ 1287666 w 1928305"/>
              <a:gd name="connsiteY40" fmla="*/ 351050 h 1161655"/>
              <a:gd name="connsiteX41" fmla="*/ 1334050 w 1928305"/>
              <a:gd name="connsiteY41" fmla="*/ 13101 h 1161655"/>
              <a:gd name="connsiteX42" fmla="*/ 1298758 w 1928305"/>
              <a:gd name="connsiteY42" fmla="*/ 8398 h 1161655"/>
              <a:gd name="connsiteX43" fmla="*/ 1252373 w 1928305"/>
              <a:gd name="connsiteY43" fmla="*/ 346347 h 1161655"/>
              <a:gd name="connsiteX44" fmla="*/ 1467489 w 1928305"/>
              <a:gd name="connsiteY44" fmla="*/ 41656 h 1161655"/>
              <a:gd name="connsiteX45" fmla="*/ 1373712 w 1928305"/>
              <a:gd name="connsiteY45" fmla="*/ 369526 h 1161655"/>
              <a:gd name="connsiteX46" fmla="*/ 1400937 w 1928305"/>
              <a:gd name="connsiteY46" fmla="*/ 377253 h 1161655"/>
              <a:gd name="connsiteX47" fmla="*/ 1494714 w 1928305"/>
              <a:gd name="connsiteY47" fmla="*/ 49382 h 1161655"/>
              <a:gd name="connsiteX48" fmla="*/ 1467489 w 1928305"/>
              <a:gd name="connsiteY48" fmla="*/ 41656 h 1161655"/>
              <a:gd name="connsiteX49" fmla="*/ 1629497 w 1928305"/>
              <a:gd name="connsiteY49" fmla="*/ 98428 h 1161655"/>
              <a:gd name="connsiteX50" fmla="*/ 1490680 w 1928305"/>
              <a:gd name="connsiteY50" fmla="*/ 409838 h 1161655"/>
              <a:gd name="connsiteX51" fmla="*/ 1510175 w 1928305"/>
              <a:gd name="connsiteY51" fmla="*/ 418572 h 1161655"/>
              <a:gd name="connsiteX52" fmla="*/ 1648992 w 1928305"/>
              <a:gd name="connsiteY52" fmla="*/ 107163 h 1161655"/>
              <a:gd name="connsiteX53" fmla="*/ 1629497 w 1928305"/>
              <a:gd name="connsiteY53" fmla="*/ 98428 h 1161655"/>
              <a:gd name="connsiteX54" fmla="*/ 1782767 w 1928305"/>
              <a:gd name="connsiteY54" fmla="*/ 179052 h 1161655"/>
              <a:gd name="connsiteX55" fmla="*/ 1599919 w 1928305"/>
              <a:gd name="connsiteY55" fmla="*/ 466947 h 1161655"/>
              <a:gd name="connsiteX56" fmla="*/ 1612019 w 1928305"/>
              <a:gd name="connsiteY56" fmla="*/ 474673 h 1161655"/>
              <a:gd name="connsiteX57" fmla="*/ 1794867 w 1928305"/>
              <a:gd name="connsiteY57" fmla="*/ 186779 h 1161655"/>
              <a:gd name="connsiteX58" fmla="*/ 1782767 w 1928305"/>
              <a:gd name="connsiteY58" fmla="*/ 179052 h 1161655"/>
              <a:gd name="connsiteX59" fmla="*/ 1922928 w 1928305"/>
              <a:gd name="connsiteY59" fmla="*/ 282855 h 1161655"/>
              <a:gd name="connsiteX60" fmla="*/ 1698065 w 1928305"/>
              <a:gd name="connsiteY60" fmla="*/ 539172 h 1161655"/>
              <a:gd name="connsiteX61" fmla="*/ 1703443 w 1928305"/>
              <a:gd name="connsiteY61" fmla="*/ 543875 h 1161655"/>
              <a:gd name="connsiteX62" fmla="*/ 1928305 w 1928305"/>
              <a:gd name="connsiteY62" fmla="*/ 287558 h 1161655"/>
              <a:gd name="connsiteX63" fmla="*/ 1922928 w 1928305"/>
              <a:gd name="connsiteY63" fmla="*/ 282855 h 116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928305" h="1161655">
                <a:moveTo>
                  <a:pt x="233602" y="466947"/>
                </a:moveTo>
                <a:cubicBezTo>
                  <a:pt x="88063" y="645663"/>
                  <a:pt x="0" y="886527"/>
                  <a:pt x="0" y="1161656"/>
                </a:cubicBezTo>
                <a:lnTo>
                  <a:pt x="342840" y="1161656"/>
                </a:lnTo>
                <a:cubicBezTo>
                  <a:pt x="347209" y="962783"/>
                  <a:pt x="405694" y="797504"/>
                  <a:pt x="502159" y="677576"/>
                </a:cubicBezTo>
                <a:lnTo>
                  <a:pt x="502159" y="677576"/>
                </a:lnTo>
                <a:lnTo>
                  <a:pt x="554930" y="610390"/>
                </a:lnTo>
                <a:lnTo>
                  <a:pt x="286708" y="399760"/>
                </a:lnTo>
                <a:lnTo>
                  <a:pt x="233938" y="466947"/>
                </a:lnTo>
                <a:lnTo>
                  <a:pt x="233602" y="466947"/>
                </a:lnTo>
                <a:close/>
                <a:moveTo>
                  <a:pt x="347209" y="334253"/>
                </a:moveTo>
                <a:lnTo>
                  <a:pt x="579466" y="584187"/>
                </a:lnTo>
                <a:lnTo>
                  <a:pt x="636942" y="531110"/>
                </a:lnTo>
                <a:lnTo>
                  <a:pt x="404685" y="281176"/>
                </a:lnTo>
                <a:cubicBezTo>
                  <a:pt x="404685" y="281176"/>
                  <a:pt x="347209" y="334253"/>
                  <a:pt x="347209" y="334253"/>
                </a:cubicBezTo>
                <a:close/>
                <a:moveTo>
                  <a:pt x="480312" y="221380"/>
                </a:moveTo>
                <a:lnTo>
                  <a:pt x="671226" y="504235"/>
                </a:lnTo>
                <a:lnTo>
                  <a:pt x="730047" y="464595"/>
                </a:lnTo>
                <a:lnTo>
                  <a:pt x="539132" y="181740"/>
                </a:lnTo>
                <a:cubicBezTo>
                  <a:pt x="539132" y="181740"/>
                  <a:pt x="480312" y="221380"/>
                  <a:pt x="480312" y="221380"/>
                </a:cubicBezTo>
                <a:close/>
                <a:moveTo>
                  <a:pt x="627867" y="131350"/>
                </a:moveTo>
                <a:lnTo>
                  <a:pt x="775087" y="439064"/>
                </a:lnTo>
                <a:lnTo>
                  <a:pt x="832899" y="411518"/>
                </a:lnTo>
                <a:lnTo>
                  <a:pt x="685679" y="103803"/>
                </a:lnTo>
                <a:cubicBezTo>
                  <a:pt x="685679" y="103803"/>
                  <a:pt x="627867" y="131350"/>
                  <a:pt x="627867" y="131350"/>
                </a:cubicBezTo>
                <a:close/>
                <a:moveTo>
                  <a:pt x="786179" y="64499"/>
                </a:moveTo>
                <a:lnTo>
                  <a:pt x="889030" y="389682"/>
                </a:lnTo>
                <a:lnTo>
                  <a:pt x="943145" y="372549"/>
                </a:lnTo>
                <a:lnTo>
                  <a:pt x="840293" y="47367"/>
                </a:lnTo>
                <a:cubicBezTo>
                  <a:pt x="840293" y="47367"/>
                  <a:pt x="786179" y="64499"/>
                  <a:pt x="786179" y="64499"/>
                </a:cubicBezTo>
                <a:close/>
                <a:moveTo>
                  <a:pt x="952220" y="20492"/>
                </a:moveTo>
                <a:lnTo>
                  <a:pt x="1009360" y="356761"/>
                </a:lnTo>
                <a:lnTo>
                  <a:pt x="1058434" y="348362"/>
                </a:lnTo>
                <a:lnTo>
                  <a:pt x="1001294" y="12094"/>
                </a:lnTo>
                <a:lnTo>
                  <a:pt x="952220" y="20492"/>
                </a:lnTo>
                <a:close/>
                <a:moveTo>
                  <a:pt x="1124649" y="672"/>
                </a:moveTo>
                <a:lnTo>
                  <a:pt x="1130363" y="341644"/>
                </a:lnTo>
                <a:lnTo>
                  <a:pt x="1173050" y="340972"/>
                </a:lnTo>
                <a:lnTo>
                  <a:pt x="1167336" y="0"/>
                </a:lnTo>
                <a:lnTo>
                  <a:pt x="1124649" y="672"/>
                </a:lnTo>
                <a:close/>
                <a:moveTo>
                  <a:pt x="1252373" y="346347"/>
                </a:moveTo>
                <a:lnTo>
                  <a:pt x="1287666" y="351050"/>
                </a:lnTo>
                <a:lnTo>
                  <a:pt x="1334050" y="13101"/>
                </a:lnTo>
                <a:lnTo>
                  <a:pt x="1298758" y="8398"/>
                </a:lnTo>
                <a:lnTo>
                  <a:pt x="1252373" y="346347"/>
                </a:lnTo>
                <a:close/>
                <a:moveTo>
                  <a:pt x="1467489" y="41656"/>
                </a:moveTo>
                <a:lnTo>
                  <a:pt x="1373712" y="369526"/>
                </a:lnTo>
                <a:lnTo>
                  <a:pt x="1400937" y="377253"/>
                </a:lnTo>
                <a:lnTo>
                  <a:pt x="1494714" y="49382"/>
                </a:lnTo>
                <a:cubicBezTo>
                  <a:pt x="1494714" y="49382"/>
                  <a:pt x="1467489" y="41656"/>
                  <a:pt x="1467489" y="41656"/>
                </a:cubicBezTo>
                <a:close/>
                <a:moveTo>
                  <a:pt x="1629497" y="98428"/>
                </a:moveTo>
                <a:lnTo>
                  <a:pt x="1490680" y="409838"/>
                </a:lnTo>
                <a:lnTo>
                  <a:pt x="1510175" y="418572"/>
                </a:lnTo>
                <a:lnTo>
                  <a:pt x="1648992" y="107163"/>
                </a:lnTo>
                <a:cubicBezTo>
                  <a:pt x="1648992" y="107163"/>
                  <a:pt x="1629497" y="98428"/>
                  <a:pt x="1629497" y="98428"/>
                </a:cubicBezTo>
                <a:close/>
                <a:moveTo>
                  <a:pt x="1782767" y="179052"/>
                </a:moveTo>
                <a:lnTo>
                  <a:pt x="1599919" y="466947"/>
                </a:lnTo>
                <a:lnTo>
                  <a:pt x="1612019" y="474673"/>
                </a:lnTo>
                <a:lnTo>
                  <a:pt x="1794867" y="186779"/>
                </a:lnTo>
                <a:cubicBezTo>
                  <a:pt x="1794867" y="186779"/>
                  <a:pt x="1782767" y="179052"/>
                  <a:pt x="1782767" y="179052"/>
                </a:cubicBezTo>
                <a:close/>
                <a:moveTo>
                  <a:pt x="1922928" y="282855"/>
                </a:moveTo>
                <a:lnTo>
                  <a:pt x="1698065" y="539172"/>
                </a:lnTo>
                <a:lnTo>
                  <a:pt x="1703443" y="543875"/>
                </a:lnTo>
                <a:lnTo>
                  <a:pt x="1928305" y="287558"/>
                </a:lnTo>
                <a:cubicBezTo>
                  <a:pt x="1928305" y="287558"/>
                  <a:pt x="1922928" y="282855"/>
                  <a:pt x="1922928" y="282855"/>
                </a:cubicBezTo>
                <a:close/>
              </a:path>
            </a:pathLst>
          </a:custGeom>
          <a:solidFill>
            <a:schemeClr val="accent3"/>
          </a:solidFill>
          <a:ln w="3359"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5A796103-F11B-A5E1-2D68-ED50C974BE9C}"/>
              </a:ext>
            </a:extLst>
          </p:cNvPr>
          <p:cNvSpPr/>
          <p:nvPr/>
        </p:nvSpPr>
        <p:spPr>
          <a:xfrm rot="10800000">
            <a:off x="9869788" y="1505954"/>
            <a:ext cx="1460766" cy="1459963"/>
          </a:xfrm>
          <a:custGeom>
            <a:avLst/>
            <a:gdLst>
              <a:gd name="connsiteX0" fmla="*/ 1460766 w 1460766"/>
              <a:gd name="connsiteY0" fmla="*/ 729982 h 1459963"/>
              <a:gd name="connsiteX1" fmla="*/ 730383 w 1460766"/>
              <a:gd name="connsiteY1" fmla="*/ 1459964 h 1459963"/>
              <a:gd name="connsiteX2" fmla="*/ 0 w 1460766"/>
              <a:gd name="connsiteY2" fmla="*/ 729982 h 1459963"/>
              <a:gd name="connsiteX3" fmla="*/ 730383 w 1460766"/>
              <a:gd name="connsiteY3" fmla="*/ 0 h 1459963"/>
              <a:gd name="connsiteX4" fmla="*/ 1460766 w 1460766"/>
              <a:gd name="connsiteY4" fmla="*/ 729982 h 1459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766" h="1459963">
                <a:moveTo>
                  <a:pt x="1460766" y="729982"/>
                </a:moveTo>
                <a:cubicBezTo>
                  <a:pt x="1460766" y="1133140"/>
                  <a:pt x="1133762" y="1459964"/>
                  <a:pt x="730383" y="1459964"/>
                </a:cubicBezTo>
                <a:cubicBezTo>
                  <a:pt x="327004" y="1459964"/>
                  <a:pt x="0" y="1133140"/>
                  <a:pt x="0" y="729982"/>
                </a:cubicBezTo>
                <a:cubicBezTo>
                  <a:pt x="0" y="326824"/>
                  <a:pt x="327004" y="0"/>
                  <a:pt x="730383" y="0"/>
                </a:cubicBezTo>
                <a:cubicBezTo>
                  <a:pt x="1133762" y="0"/>
                  <a:pt x="1460766" y="326824"/>
                  <a:pt x="1460766" y="729982"/>
                </a:cubicBezTo>
                <a:close/>
              </a:path>
            </a:pathLst>
          </a:custGeom>
          <a:solidFill>
            <a:schemeClr val="accent3"/>
          </a:solidFill>
          <a:ln w="3359" cap="flat">
            <a:noFill/>
            <a:prstDash val="solid"/>
            <a:miter/>
          </a:ln>
        </p:spPr>
        <p:txBody>
          <a:bodyPr rtlCol="0" anchor="ctr"/>
          <a:lstStyle/>
          <a:p>
            <a:endParaRPr lang="en-US"/>
          </a:p>
        </p:txBody>
      </p:sp>
      <p:grpSp>
        <p:nvGrpSpPr>
          <p:cNvPr id="88" name="Graphic 6">
            <a:extLst>
              <a:ext uri="{FF2B5EF4-FFF2-40B4-BE49-F238E27FC236}">
                <a16:creationId xmlns:a16="http://schemas.microsoft.com/office/drawing/2014/main" id="{3AE007C2-D1F5-5C9A-D32E-F4006DD0843D}"/>
              </a:ext>
              <a:ext uri="{C183D7F6-B498-43B3-948B-1728B52AA6E4}">
                <adec:decorative xmlns:adec="http://schemas.microsoft.com/office/drawing/2017/decorative" val="1"/>
              </a:ext>
            </a:extLst>
          </p:cNvPr>
          <p:cNvGrpSpPr/>
          <p:nvPr/>
        </p:nvGrpSpPr>
        <p:grpSpPr>
          <a:xfrm rot="10800000">
            <a:off x="10029761" y="1668432"/>
            <a:ext cx="1135776" cy="1144653"/>
            <a:chOff x="13738253" y="2325429"/>
            <a:chExt cx="1135776" cy="1144653"/>
          </a:xfrm>
          <a:solidFill>
            <a:schemeClr val="accent2"/>
          </a:solidFill>
        </p:grpSpPr>
        <p:sp>
          <p:nvSpPr>
            <p:cNvPr id="89" name="Freeform: Shape 88">
              <a:extLst>
                <a:ext uri="{FF2B5EF4-FFF2-40B4-BE49-F238E27FC236}">
                  <a16:creationId xmlns:a16="http://schemas.microsoft.com/office/drawing/2014/main" id="{DDEE6B96-DB4A-602C-FBB4-F957A1809CA2}"/>
                </a:ext>
              </a:extLst>
            </p:cNvPr>
            <p:cNvSpPr/>
            <p:nvPr/>
          </p:nvSpPr>
          <p:spPr>
            <a:xfrm rot="-5088000">
              <a:off x="14095366" y="2598551"/>
              <a:ext cx="469219" cy="41991"/>
            </a:xfrm>
            <a:custGeom>
              <a:avLst/>
              <a:gdLst>
                <a:gd name="connsiteX0" fmla="*/ 0 w 469219"/>
                <a:gd name="connsiteY0" fmla="*/ 0 h 41991"/>
                <a:gd name="connsiteX1" fmla="*/ 469220 w 469219"/>
                <a:gd name="connsiteY1" fmla="*/ 0 h 41991"/>
                <a:gd name="connsiteX2" fmla="*/ 469220 w 469219"/>
                <a:gd name="connsiteY2" fmla="*/ 41992 h 41991"/>
                <a:gd name="connsiteX3" fmla="*/ 0 w 469219"/>
                <a:gd name="connsiteY3" fmla="*/ 41992 h 41991"/>
              </a:gdLst>
              <a:ahLst/>
              <a:cxnLst>
                <a:cxn ang="0">
                  <a:pos x="connsiteX0" y="connsiteY0"/>
                </a:cxn>
                <a:cxn ang="0">
                  <a:pos x="connsiteX1" y="connsiteY1"/>
                </a:cxn>
                <a:cxn ang="0">
                  <a:pos x="connsiteX2" y="connsiteY2"/>
                </a:cxn>
                <a:cxn ang="0">
                  <a:pos x="connsiteX3" y="connsiteY3"/>
                </a:cxn>
              </a:cxnLst>
              <a:rect l="l" t="t" r="r" b="b"/>
              <a:pathLst>
                <a:path w="469219" h="41991">
                  <a:moveTo>
                    <a:pt x="0" y="0"/>
                  </a:moveTo>
                  <a:lnTo>
                    <a:pt x="469220" y="0"/>
                  </a:lnTo>
                  <a:lnTo>
                    <a:pt x="469220" y="41992"/>
                  </a:lnTo>
                  <a:lnTo>
                    <a:pt x="0" y="41992"/>
                  </a:lnTo>
                  <a:close/>
                </a:path>
              </a:pathLst>
            </a:custGeom>
            <a:grpFill/>
            <a:ln w="3359"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ED82787D-8867-73CE-FC0E-887BDE0D7150}"/>
                </a:ext>
              </a:extLst>
            </p:cNvPr>
            <p:cNvSpPr/>
            <p:nvPr/>
          </p:nvSpPr>
          <p:spPr>
            <a:xfrm rot="-5088000">
              <a:off x="14045166" y="3150220"/>
              <a:ext cx="469219" cy="41991"/>
            </a:xfrm>
            <a:custGeom>
              <a:avLst/>
              <a:gdLst>
                <a:gd name="connsiteX0" fmla="*/ 0 w 469219"/>
                <a:gd name="connsiteY0" fmla="*/ 0 h 41991"/>
                <a:gd name="connsiteX1" fmla="*/ 469220 w 469219"/>
                <a:gd name="connsiteY1" fmla="*/ 0 h 41991"/>
                <a:gd name="connsiteX2" fmla="*/ 469220 w 469219"/>
                <a:gd name="connsiteY2" fmla="*/ 41992 h 41991"/>
                <a:gd name="connsiteX3" fmla="*/ 0 w 469219"/>
                <a:gd name="connsiteY3" fmla="*/ 41992 h 41991"/>
              </a:gdLst>
              <a:ahLst/>
              <a:cxnLst>
                <a:cxn ang="0">
                  <a:pos x="connsiteX0" y="connsiteY0"/>
                </a:cxn>
                <a:cxn ang="0">
                  <a:pos x="connsiteX1" y="connsiteY1"/>
                </a:cxn>
                <a:cxn ang="0">
                  <a:pos x="connsiteX2" y="connsiteY2"/>
                </a:cxn>
                <a:cxn ang="0">
                  <a:pos x="connsiteX3" y="connsiteY3"/>
                </a:cxn>
              </a:cxnLst>
              <a:rect l="l" t="t" r="r" b="b"/>
              <a:pathLst>
                <a:path w="469219" h="41991">
                  <a:moveTo>
                    <a:pt x="0" y="0"/>
                  </a:moveTo>
                  <a:lnTo>
                    <a:pt x="469220" y="0"/>
                  </a:lnTo>
                  <a:lnTo>
                    <a:pt x="469220" y="41992"/>
                  </a:lnTo>
                  <a:lnTo>
                    <a:pt x="0" y="41992"/>
                  </a:lnTo>
                  <a:close/>
                </a:path>
              </a:pathLst>
            </a:custGeom>
            <a:grpFill/>
            <a:ln w="3359"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779E8D6F-D027-F21E-BAF7-6B0FC05D228B}"/>
                </a:ext>
              </a:extLst>
            </p:cNvPr>
            <p:cNvSpPr/>
            <p:nvPr/>
          </p:nvSpPr>
          <p:spPr>
            <a:xfrm rot="-3156000">
              <a:off x="14063885" y="2493689"/>
              <a:ext cx="42014" cy="468962"/>
            </a:xfrm>
            <a:custGeom>
              <a:avLst/>
              <a:gdLst>
                <a:gd name="connsiteX0" fmla="*/ 0 w 42014"/>
                <a:gd name="connsiteY0" fmla="*/ 0 h 468962"/>
                <a:gd name="connsiteX1" fmla="*/ 42015 w 42014"/>
                <a:gd name="connsiteY1" fmla="*/ 0 h 468962"/>
                <a:gd name="connsiteX2" fmla="*/ 42015 w 42014"/>
                <a:gd name="connsiteY2" fmla="*/ 468962 h 468962"/>
                <a:gd name="connsiteX3" fmla="*/ 0 w 42014"/>
                <a:gd name="connsiteY3" fmla="*/ 468962 h 468962"/>
              </a:gdLst>
              <a:ahLst/>
              <a:cxnLst>
                <a:cxn ang="0">
                  <a:pos x="connsiteX0" y="connsiteY0"/>
                </a:cxn>
                <a:cxn ang="0">
                  <a:pos x="connsiteX1" y="connsiteY1"/>
                </a:cxn>
                <a:cxn ang="0">
                  <a:pos x="connsiteX2" y="connsiteY2"/>
                </a:cxn>
                <a:cxn ang="0">
                  <a:pos x="connsiteX3" y="connsiteY3"/>
                </a:cxn>
              </a:cxnLst>
              <a:rect l="l" t="t" r="r" b="b"/>
              <a:pathLst>
                <a:path w="42014" h="468962">
                  <a:moveTo>
                    <a:pt x="0" y="0"/>
                  </a:moveTo>
                  <a:lnTo>
                    <a:pt x="42015" y="0"/>
                  </a:lnTo>
                  <a:lnTo>
                    <a:pt x="42015" y="468962"/>
                  </a:lnTo>
                  <a:lnTo>
                    <a:pt x="0" y="468962"/>
                  </a:lnTo>
                  <a:close/>
                </a:path>
              </a:pathLst>
            </a:custGeom>
            <a:grpFill/>
            <a:ln w="3359"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CDA077EB-55DF-0CCE-EBDB-F777CFDD80C5}"/>
                </a:ext>
              </a:extLst>
            </p:cNvPr>
            <p:cNvSpPr/>
            <p:nvPr/>
          </p:nvSpPr>
          <p:spPr>
            <a:xfrm rot="-3156000">
              <a:off x="14503889" y="2829518"/>
              <a:ext cx="42014" cy="468962"/>
            </a:xfrm>
            <a:custGeom>
              <a:avLst/>
              <a:gdLst>
                <a:gd name="connsiteX0" fmla="*/ 0 w 42014"/>
                <a:gd name="connsiteY0" fmla="*/ 0 h 468962"/>
                <a:gd name="connsiteX1" fmla="*/ 42015 w 42014"/>
                <a:gd name="connsiteY1" fmla="*/ 0 h 468962"/>
                <a:gd name="connsiteX2" fmla="*/ 42015 w 42014"/>
                <a:gd name="connsiteY2" fmla="*/ 468962 h 468962"/>
                <a:gd name="connsiteX3" fmla="*/ 0 w 42014"/>
                <a:gd name="connsiteY3" fmla="*/ 468962 h 468962"/>
              </a:gdLst>
              <a:ahLst/>
              <a:cxnLst>
                <a:cxn ang="0">
                  <a:pos x="connsiteX0" y="connsiteY0"/>
                </a:cxn>
                <a:cxn ang="0">
                  <a:pos x="connsiteX1" y="connsiteY1"/>
                </a:cxn>
                <a:cxn ang="0">
                  <a:pos x="connsiteX2" y="connsiteY2"/>
                </a:cxn>
                <a:cxn ang="0">
                  <a:pos x="connsiteX3" y="connsiteY3"/>
                </a:cxn>
              </a:cxnLst>
              <a:rect l="l" t="t" r="r" b="b"/>
              <a:pathLst>
                <a:path w="42014" h="468962">
                  <a:moveTo>
                    <a:pt x="0" y="0"/>
                  </a:moveTo>
                  <a:lnTo>
                    <a:pt x="42015" y="0"/>
                  </a:lnTo>
                  <a:lnTo>
                    <a:pt x="42015" y="468962"/>
                  </a:lnTo>
                  <a:lnTo>
                    <a:pt x="0" y="468962"/>
                  </a:lnTo>
                  <a:close/>
                </a:path>
              </a:pathLst>
            </a:custGeom>
            <a:grpFill/>
            <a:ln w="3359"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C859F9DE-C5AA-8059-341C-B44A56A13A03}"/>
                </a:ext>
              </a:extLst>
            </p:cNvPr>
            <p:cNvSpPr/>
            <p:nvPr/>
          </p:nvSpPr>
          <p:spPr>
            <a:xfrm rot="-1794000">
              <a:off x="13831394" y="3012898"/>
              <a:ext cx="469220" cy="41991"/>
            </a:xfrm>
            <a:custGeom>
              <a:avLst/>
              <a:gdLst>
                <a:gd name="connsiteX0" fmla="*/ 0 w 469220"/>
                <a:gd name="connsiteY0" fmla="*/ 0 h 41991"/>
                <a:gd name="connsiteX1" fmla="*/ 469220 w 469220"/>
                <a:gd name="connsiteY1" fmla="*/ 0 h 41991"/>
                <a:gd name="connsiteX2" fmla="*/ 469220 w 469220"/>
                <a:gd name="connsiteY2" fmla="*/ 41992 h 41991"/>
                <a:gd name="connsiteX3" fmla="*/ 0 w 469220"/>
                <a:gd name="connsiteY3" fmla="*/ 41992 h 41991"/>
              </a:gdLst>
              <a:ahLst/>
              <a:cxnLst>
                <a:cxn ang="0">
                  <a:pos x="connsiteX0" y="connsiteY0"/>
                </a:cxn>
                <a:cxn ang="0">
                  <a:pos x="connsiteX1" y="connsiteY1"/>
                </a:cxn>
                <a:cxn ang="0">
                  <a:pos x="connsiteX2" y="connsiteY2"/>
                </a:cxn>
                <a:cxn ang="0">
                  <a:pos x="connsiteX3" y="connsiteY3"/>
                </a:cxn>
              </a:cxnLst>
              <a:rect l="l" t="t" r="r" b="b"/>
              <a:pathLst>
                <a:path w="469220" h="41991">
                  <a:moveTo>
                    <a:pt x="0" y="0"/>
                  </a:moveTo>
                  <a:lnTo>
                    <a:pt x="469220" y="0"/>
                  </a:lnTo>
                  <a:lnTo>
                    <a:pt x="469220" y="41992"/>
                  </a:lnTo>
                  <a:lnTo>
                    <a:pt x="0" y="41992"/>
                  </a:lnTo>
                  <a:close/>
                </a:path>
              </a:pathLst>
            </a:custGeom>
            <a:grpFill/>
            <a:ln w="3359"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DE0556F4-5436-66FC-0BE1-A55EB2760AB6}"/>
                </a:ext>
              </a:extLst>
            </p:cNvPr>
            <p:cNvSpPr/>
            <p:nvPr/>
          </p:nvSpPr>
          <p:spPr>
            <a:xfrm rot="-1794000">
              <a:off x="14311718" y="2736449"/>
              <a:ext cx="469220" cy="41991"/>
            </a:xfrm>
            <a:custGeom>
              <a:avLst/>
              <a:gdLst>
                <a:gd name="connsiteX0" fmla="*/ 0 w 469220"/>
                <a:gd name="connsiteY0" fmla="*/ 0 h 41991"/>
                <a:gd name="connsiteX1" fmla="*/ 469220 w 469220"/>
                <a:gd name="connsiteY1" fmla="*/ 0 h 41991"/>
                <a:gd name="connsiteX2" fmla="*/ 469220 w 469220"/>
                <a:gd name="connsiteY2" fmla="*/ 41992 h 41991"/>
                <a:gd name="connsiteX3" fmla="*/ 0 w 469220"/>
                <a:gd name="connsiteY3" fmla="*/ 41992 h 41991"/>
              </a:gdLst>
              <a:ahLst/>
              <a:cxnLst>
                <a:cxn ang="0">
                  <a:pos x="connsiteX0" y="connsiteY0"/>
                </a:cxn>
                <a:cxn ang="0">
                  <a:pos x="connsiteX1" y="connsiteY1"/>
                </a:cxn>
                <a:cxn ang="0">
                  <a:pos x="connsiteX2" y="connsiteY2"/>
                </a:cxn>
                <a:cxn ang="0">
                  <a:pos x="connsiteX3" y="connsiteY3"/>
                </a:cxn>
              </a:cxnLst>
              <a:rect l="l" t="t" r="r" b="b"/>
              <a:pathLst>
                <a:path w="469220" h="41991">
                  <a:moveTo>
                    <a:pt x="0" y="0"/>
                  </a:moveTo>
                  <a:lnTo>
                    <a:pt x="469220" y="0"/>
                  </a:lnTo>
                  <a:lnTo>
                    <a:pt x="469220" y="41992"/>
                  </a:lnTo>
                  <a:lnTo>
                    <a:pt x="0" y="41992"/>
                  </a:lnTo>
                  <a:close/>
                </a:path>
              </a:pathLst>
            </a:custGeom>
            <a:grpFill/>
            <a:ln w="3359" cap="flat">
              <a:noFill/>
              <a:prstDash val="solid"/>
              <a:miter/>
            </a:ln>
          </p:spPr>
          <p:txBody>
            <a:bodyPr rtlCol="0" anchor="ctr"/>
            <a:lstStyle/>
            <a:p>
              <a:endParaRPr lang="en-US"/>
            </a:p>
          </p:txBody>
        </p:sp>
        <p:grpSp>
          <p:nvGrpSpPr>
            <p:cNvPr id="95" name="Graphic 6">
              <a:extLst>
                <a:ext uri="{FF2B5EF4-FFF2-40B4-BE49-F238E27FC236}">
                  <a16:creationId xmlns:a16="http://schemas.microsoft.com/office/drawing/2014/main" id="{267C70D7-005D-7DA0-ACF4-CAC9C865121E}"/>
                </a:ext>
                <a:ext uri="{C183D7F6-B498-43B3-948B-1728B52AA6E4}">
                  <adec:decorative xmlns:adec="http://schemas.microsoft.com/office/drawing/2017/decorative" val="1"/>
                </a:ext>
              </a:extLst>
            </p:cNvPr>
            <p:cNvGrpSpPr/>
            <p:nvPr/>
          </p:nvGrpSpPr>
          <p:grpSpPr>
            <a:xfrm>
              <a:off x="13738253" y="2325429"/>
              <a:ext cx="1135776" cy="1144653"/>
              <a:chOff x="13738253" y="2325429"/>
              <a:chExt cx="1135776" cy="1144653"/>
            </a:xfrm>
            <a:grpFill/>
          </p:grpSpPr>
          <p:sp>
            <p:nvSpPr>
              <p:cNvPr id="96" name="Freeform: Shape 95">
                <a:extLst>
                  <a:ext uri="{FF2B5EF4-FFF2-40B4-BE49-F238E27FC236}">
                    <a16:creationId xmlns:a16="http://schemas.microsoft.com/office/drawing/2014/main" id="{BC429437-14BC-DB10-1436-F0E8C210E289}"/>
                  </a:ext>
                </a:extLst>
              </p:cNvPr>
              <p:cNvSpPr/>
              <p:nvPr/>
            </p:nvSpPr>
            <p:spPr>
              <a:xfrm>
                <a:off x="14342273" y="2330822"/>
                <a:ext cx="60501" cy="63827"/>
              </a:xfrm>
              <a:custGeom>
                <a:avLst/>
                <a:gdLst>
                  <a:gd name="connsiteX0" fmla="*/ 60165 w 60501"/>
                  <a:gd name="connsiteY0" fmla="*/ 60804 h 63827"/>
                  <a:gd name="connsiteX1" fmla="*/ 52098 w 60501"/>
                  <a:gd name="connsiteY1" fmla="*/ 12094 h 63827"/>
                  <a:gd name="connsiteX2" fmla="*/ 38653 w 60501"/>
                  <a:gd name="connsiteY2" fmla="*/ 0 h 63827"/>
                  <a:gd name="connsiteX3" fmla="*/ 33612 w 60501"/>
                  <a:gd name="connsiteY3" fmla="*/ 672 h 63827"/>
                  <a:gd name="connsiteX4" fmla="*/ 20839 w 60501"/>
                  <a:gd name="connsiteY4" fmla="*/ 9070 h 63827"/>
                  <a:gd name="connsiteX5" fmla="*/ 0 w 60501"/>
                  <a:gd name="connsiteY5" fmla="*/ 53749 h 63827"/>
                  <a:gd name="connsiteX6" fmla="*/ 11764 w 60501"/>
                  <a:gd name="connsiteY6" fmla="*/ 56101 h 63827"/>
                  <a:gd name="connsiteX7" fmla="*/ 11764 w 60501"/>
                  <a:gd name="connsiteY7" fmla="*/ 57780 h 63827"/>
                  <a:gd name="connsiteX8" fmla="*/ 22184 w 60501"/>
                  <a:gd name="connsiteY8" fmla="*/ 58452 h 63827"/>
                  <a:gd name="connsiteX9" fmla="*/ 48065 w 60501"/>
                  <a:gd name="connsiteY9" fmla="*/ 63827 h 63827"/>
                  <a:gd name="connsiteX10" fmla="*/ 48065 w 60501"/>
                  <a:gd name="connsiteY10" fmla="*/ 59796 h 63827"/>
                  <a:gd name="connsiteX11" fmla="*/ 60501 w 60501"/>
                  <a:gd name="connsiteY11" fmla="*/ 60468 h 63827"/>
                  <a:gd name="connsiteX12" fmla="*/ 60501 w 60501"/>
                  <a:gd name="connsiteY12" fmla="*/ 60468 h 6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501" h="63827">
                    <a:moveTo>
                      <a:pt x="60165" y="60804"/>
                    </a:moveTo>
                    <a:lnTo>
                      <a:pt x="52098" y="12094"/>
                    </a:lnTo>
                    <a:cubicBezTo>
                      <a:pt x="51090" y="5375"/>
                      <a:pt x="45376" y="336"/>
                      <a:pt x="38653" y="0"/>
                    </a:cubicBezTo>
                    <a:cubicBezTo>
                      <a:pt x="36973" y="0"/>
                      <a:pt x="35292" y="0"/>
                      <a:pt x="33612" y="672"/>
                    </a:cubicBezTo>
                    <a:cubicBezTo>
                      <a:pt x="28234" y="672"/>
                      <a:pt x="23192" y="4031"/>
                      <a:pt x="20839" y="9070"/>
                    </a:cubicBezTo>
                    <a:lnTo>
                      <a:pt x="0" y="53749"/>
                    </a:lnTo>
                    <a:lnTo>
                      <a:pt x="11764" y="56101"/>
                    </a:lnTo>
                    <a:lnTo>
                      <a:pt x="11764" y="57780"/>
                    </a:lnTo>
                    <a:cubicBezTo>
                      <a:pt x="11764" y="57780"/>
                      <a:pt x="22184" y="58452"/>
                      <a:pt x="22184" y="58452"/>
                    </a:cubicBezTo>
                    <a:lnTo>
                      <a:pt x="48065" y="63827"/>
                    </a:lnTo>
                    <a:lnTo>
                      <a:pt x="48065" y="59796"/>
                    </a:lnTo>
                    <a:lnTo>
                      <a:pt x="60501" y="60468"/>
                    </a:lnTo>
                    <a:lnTo>
                      <a:pt x="60501" y="60468"/>
                    </a:lnTo>
                    <a:close/>
                  </a:path>
                </a:pathLst>
              </a:custGeom>
              <a:grpFill/>
              <a:ln w="3359"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6027B29A-27F0-B1D6-AF14-35466D413787}"/>
                  </a:ext>
                </a:extLst>
              </p:cNvPr>
              <p:cNvSpPr/>
              <p:nvPr/>
            </p:nvSpPr>
            <p:spPr>
              <a:xfrm>
                <a:off x="14289166" y="2325429"/>
                <a:ext cx="49073" cy="60821"/>
              </a:xfrm>
              <a:custGeom>
                <a:avLst/>
                <a:gdLst>
                  <a:gd name="connsiteX0" fmla="*/ 40670 w 49073"/>
                  <a:gd name="connsiteY0" fmla="*/ 12112 h 60821"/>
                  <a:gd name="connsiteX1" fmla="*/ 27225 w 49073"/>
                  <a:gd name="connsiteY1" fmla="*/ 18 h 60821"/>
                  <a:gd name="connsiteX2" fmla="*/ 12436 w 49073"/>
                  <a:gd name="connsiteY2" fmla="*/ 10768 h 60821"/>
                  <a:gd name="connsiteX3" fmla="*/ 0 w 49073"/>
                  <a:gd name="connsiteY3" fmla="*/ 57799 h 60821"/>
                  <a:gd name="connsiteX4" fmla="*/ 49073 w 49073"/>
                  <a:gd name="connsiteY4" fmla="*/ 60822 h 60821"/>
                  <a:gd name="connsiteX5" fmla="*/ 41006 w 49073"/>
                  <a:gd name="connsiteY5" fmla="*/ 12112 h 60821"/>
                  <a:gd name="connsiteX6" fmla="*/ 41006 w 49073"/>
                  <a:gd name="connsiteY6" fmla="*/ 12112 h 6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73" h="60821">
                    <a:moveTo>
                      <a:pt x="40670" y="12112"/>
                    </a:moveTo>
                    <a:cubicBezTo>
                      <a:pt x="39662" y="5393"/>
                      <a:pt x="33948" y="354"/>
                      <a:pt x="27225" y="18"/>
                    </a:cubicBezTo>
                    <a:cubicBezTo>
                      <a:pt x="20503" y="-318"/>
                      <a:pt x="14117" y="4049"/>
                      <a:pt x="12436" y="10768"/>
                    </a:cubicBezTo>
                    <a:lnTo>
                      <a:pt x="0" y="57799"/>
                    </a:lnTo>
                    <a:lnTo>
                      <a:pt x="49073" y="60822"/>
                    </a:lnTo>
                    <a:lnTo>
                      <a:pt x="41006" y="12112"/>
                    </a:lnTo>
                    <a:lnTo>
                      <a:pt x="41006" y="12112"/>
                    </a:lnTo>
                    <a:close/>
                  </a:path>
                </a:pathLst>
              </a:custGeom>
              <a:grpFill/>
              <a:ln w="3359"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25AC1FA8-82D3-56A4-2641-BB550D42C9F8}"/>
                  </a:ext>
                </a:extLst>
              </p:cNvPr>
              <p:cNvSpPr/>
              <p:nvPr/>
            </p:nvSpPr>
            <p:spPr>
              <a:xfrm>
                <a:off x="14230010" y="2326718"/>
                <a:ext cx="48737" cy="61548"/>
              </a:xfrm>
              <a:custGeom>
                <a:avLst/>
                <a:gdLst>
                  <a:gd name="connsiteX0" fmla="*/ 48737 w 48737"/>
                  <a:gd name="connsiteY0" fmla="*/ 56510 h 61548"/>
                  <a:gd name="connsiteX1" fmla="*/ 32267 w 48737"/>
                  <a:gd name="connsiteY1" fmla="*/ 9815 h 61548"/>
                  <a:gd name="connsiteX2" fmla="*/ 17142 w 48737"/>
                  <a:gd name="connsiteY2" fmla="*/ 73 h 61548"/>
                  <a:gd name="connsiteX3" fmla="*/ 4370 w 48737"/>
                  <a:gd name="connsiteY3" fmla="*/ 13174 h 61548"/>
                  <a:gd name="connsiteX4" fmla="*/ 0 w 48737"/>
                  <a:gd name="connsiteY4" fmla="*/ 61549 h 61548"/>
                  <a:gd name="connsiteX5" fmla="*/ 48737 w 48737"/>
                  <a:gd name="connsiteY5" fmla="*/ 56174 h 61548"/>
                  <a:gd name="connsiteX6" fmla="*/ 48737 w 48737"/>
                  <a:gd name="connsiteY6" fmla="*/ 56174 h 6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37" h="61548">
                    <a:moveTo>
                      <a:pt x="48737" y="56510"/>
                    </a:moveTo>
                    <a:lnTo>
                      <a:pt x="32267" y="9815"/>
                    </a:lnTo>
                    <a:cubicBezTo>
                      <a:pt x="29914" y="3432"/>
                      <a:pt x="23528" y="-599"/>
                      <a:pt x="17142" y="73"/>
                    </a:cubicBezTo>
                    <a:cubicBezTo>
                      <a:pt x="10420" y="745"/>
                      <a:pt x="5042" y="6456"/>
                      <a:pt x="4370" y="13174"/>
                    </a:cubicBezTo>
                    <a:lnTo>
                      <a:pt x="0" y="61549"/>
                    </a:lnTo>
                    <a:lnTo>
                      <a:pt x="48737" y="56174"/>
                    </a:lnTo>
                    <a:lnTo>
                      <a:pt x="48737" y="56174"/>
                    </a:lnTo>
                    <a:close/>
                  </a:path>
                </a:pathLst>
              </a:custGeom>
              <a:grpFill/>
              <a:ln w="3359"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B377E118-B550-5AE2-0FBD-117616547106}"/>
                  </a:ext>
                </a:extLst>
              </p:cNvPr>
              <p:cNvSpPr/>
              <p:nvPr/>
            </p:nvSpPr>
            <p:spPr>
              <a:xfrm>
                <a:off x="14168144" y="2338259"/>
                <a:ext cx="51781" cy="64452"/>
              </a:xfrm>
              <a:custGeom>
                <a:avLst/>
                <a:gdLst>
                  <a:gd name="connsiteX0" fmla="*/ 4725 w 51781"/>
                  <a:gd name="connsiteY0" fmla="*/ 64452 h 64452"/>
                  <a:gd name="connsiteX1" fmla="*/ 51782 w 51781"/>
                  <a:gd name="connsiteY1" fmla="*/ 50343 h 64452"/>
                  <a:gd name="connsiteX2" fmla="*/ 27245 w 51781"/>
                  <a:gd name="connsiteY2" fmla="*/ 7344 h 64452"/>
                  <a:gd name="connsiteX3" fmla="*/ 10439 w 51781"/>
                  <a:gd name="connsiteY3" fmla="*/ 625 h 64452"/>
                  <a:gd name="connsiteX4" fmla="*/ 19 w 51781"/>
                  <a:gd name="connsiteY4" fmla="*/ 15742 h 64452"/>
                  <a:gd name="connsiteX5" fmla="*/ 4389 w 51781"/>
                  <a:gd name="connsiteY5" fmla="*/ 64116 h 64452"/>
                  <a:gd name="connsiteX6" fmla="*/ 4725 w 51781"/>
                  <a:gd name="connsiteY6" fmla="*/ 64116 h 64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81" h="64452">
                    <a:moveTo>
                      <a:pt x="4725" y="64452"/>
                    </a:moveTo>
                    <a:lnTo>
                      <a:pt x="51782" y="50343"/>
                    </a:lnTo>
                    <a:lnTo>
                      <a:pt x="27245" y="7344"/>
                    </a:lnTo>
                    <a:cubicBezTo>
                      <a:pt x="23884" y="1633"/>
                      <a:pt x="16825" y="-1391"/>
                      <a:pt x="10439" y="625"/>
                    </a:cubicBezTo>
                    <a:cubicBezTo>
                      <a:pt x="3717" y="2641"/>
                      <a:pt x="-317" y="9023"/>
                      <a:pt x="19" y="15742"/>
                    </a:cubicBezTo>
                    <a:lnTo>
                      <a:pt x="4389" y="64116"/>
                    </a:lnTo>
                    <a:lnTo>
                      <a:pt x="4725" y="64116"/>
                    </a:lnTo>
                    <a:close/>
                  </a:path>
                </a:pathLst>
              </a:custGeom>
              <a:grpFill/>
              <a:ln w="3359"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B5546570-9603-75E0-0B65-3705DFF9D9AF}"/>
                  </a:ext>
                </a:extLst>
              </p:cNvPr>
              <p:cNvSpPr/>
              <p:nvPr/>
            </p:nvSpPr>
            <p:spPr>
              <a:xfrm>
                <a:off x="14103811" y="2357464"/>
                <a:ext cx="53596" cy="64731"/>
              </a:xfrm>
              <a:custGeom>
                <a:avLst/>
                <a:gdLst>
                  <a:gd name="connsiteX0" fmla="*/ 7549 w 53596"/>
                  <a:gd name="connsiteY0" fmla="*/ 64731 h 64731"/>
                  <a:gd name="connsiteX1" fmla="*/ 53597 w 53596"/>
                  <a:gd name="connsiteY1" fmla="*/ 47935 h 64731"/>
                  <a:gd name="connsiteX2" fmla="*/ 26707 w 53596"/>
                  <a:gd name="connsiteY2" fmla="*/ 6615 h 64731"/>
                  <a:gd name="connsiteX3" fmla="*/ 9565 w 53596"/>
                  <a:gd name="connsiteY3" fmla="*/ 904 h 64731"/>
                  <a:gd name="connsiteX4" fmla="*/ 154 w 53596"/>
                  <a:gd name="connsiteY4" fmla="*/ 16693 h 64731"/>
                  <a:gd name="connsiteX5" fmla="*/ 7213 w 53596"/>
                  <a:gd name="connsiteY5" fmla="*/ 64731 h 64731"/>
                  <a:gd name="connsiteX6" fmla="*/ 7213 w 53596"/>
                  <a:gd name="connsiteY6" fmla="*/ 64731 h 6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596" h="64731">
                    <a:moveTo>
                      <a:pt x="7549" y="64731"/>
                    </a:moveTo>
                    <a:lnTo>
                      <a:pt x="53597" y="47935"/>
                    </a:lnTo>
                    <a:lnTo>
                      <a:pt x="26707" y="6615"/>
                    </a:lnTo>
                    <a:cubicBezTo>
                      <a:pt x="23010" y="904"/>
                      <a:pt x="15952" y="-1447"/>
                      <a:pt x="9565" y="904"/>
                    </a:cubicBezTo>
                    <a:cubicBezTo>
                      <a:pt x="3179" y="3256"/>
                      <a:pt x="-854" y="9974"/>
                      <a:pt x="154" y="16693"/>
                    </a:cubicBezTo>
                    <a:lnTo>
                      <a:pt x="7213" y="64731"/>
                    </a:lnTo>
                    <a:lnTo>
                      <a:pt x="7213" y="64731"/>
                    </a:lnTo>
                    <a:close/>
                  </a:path>
                </a:pathLst>
              </a:custGeom>
              <a:grpFill/>
              <a:ln w="3359"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0B449982-E110-BBCD-A0DC-4AB8531CF053}"/>
                  </a:ext>
                </a:extLst>
              </p:cNvPr>
              <p:cNvSpPr/>
              <p:nvPr/>
            </p:nvSpPr>
            <p:spPr>
              <a:xfrm>
                <a:off x="14044991" y="2382995"/>
                <a:ext cx="53596" cy="64731"/>
              </a:xfrm>
              <a:custGeom>
                <a:avLst/>
                <a:gdLst>
                  <a:gd name="connsiteX0" fmla="*/ 7549 w 53596"/>
                  <a:gd name="connsiteY0" fmla="*/ 64731 h 64731"/>
                  <a:gd name="connsiteX1" fmla="*/ 53597 w 53596"/>
                  <a:gd name="connsiteY1" fmla="*/ 47935 h 64731"/>
                  <a:gd name="connsiteX2" fmla="*/ 26707 w 53596"/>
                  <a:gd name="connsiteY2" fmla="*/ 6615 h 64731"/>
                  <a:gd name="connsiteX3" fmla="*/ 9565 w 53596"/>
                  <a:gd name="connsiteY3" fmla="*/ 904 h 64731"/>
                  <a:gd name="connsiteX4" fmla="*/ 154 w 53596"/>
                  <a:gd name="connsiteY4" fmla="*/ 16693 h 64731"/>
                  <a:gd name="connsiteX5" fmla="*/ 7213 w 53596"/>
                  <a:gd name="connsiteY5" fmla="*/ 64731 h 64731"/>
                  <a:gd name="connsiteX6" fmla="*/ 7213 w 53596"/>
                  <a:gd name="connsiteY6" fmla="*/ 64731 h 6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596" h="64731">
                    <a:moveTo>
                      <a:pt x="7549" y="64731"/>
                    </a:moveTo>
                    <a:lnTo>
                      <a:pt x="53597" y="47935"/>
                    </a:lnTo>
                    <a:lnTo>
                      <a:pt x="26707" y="6615"/>
                    </a:lnTo>
                    <a:cubicBezTo>
                      <a:pt x="23010" y="904"/>
                      <a:pt x="15952" y="-1447"/>
                      <a:pt x="9565" y="904"/>
                    </a:cubicBezTo>
                    <a:cubicBezTo>
                      <a:pt x="3179" y="3256"/>
                      <a:pt x="-854" y="9974"/>
                      <a:pt x="154" y="16693"/>
                    </a:cubicBezTo>
                    <a:lnTo>
                      <a:pt x="7213" y="64731"/>
                    </a:lnTo>
                    <a:lnTo>
                      <a:pt x="7213" y="64731"/>
                    </a:lnTo>
                    <a:close/>
                  </a:path>
                </a:pathLst>
              </a:custGeom>
              <a:grpFill/>
              <a:ln w="3359"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5443E568-D645-BE4F-E9EE-DA32084E7C61}"/>
                  </a:ext>
                </a:extLst>
              </p:cNvPr>
              <p:cNvSpPr/>
              <p:nvPr/>
            </p:nvSpPr>
            <p:spPr>
              <a:xfrm>
                <a:off x="13988839" y="2415199"/>
                <a:ext cx="58994" cy="65448"/>
              </a:xfrm>
              <a:custGeom>
                <a:avLst/>
                <a:gdLst>
                  <a:gd name="connsiteX0" fmla="*/ 16644 w 58994"/>
                  <a:gd name="connsiteY0" fmla="*/ 65449 h 65448"/>
                  <a:gd name="connsiteX1" fmla="*/ 58995 w 58994"/>
                  <a:gd name="connsiteY1" fmla="*/ 40590 h 65448"/>
                  <a:gd name="connsiteX2" fmla="*/ 25047 w 58994"/>
                  <a:gd name="connsiteY2" fmla="*/ 4645 h 65448"/>
                  <a:gd name="connsiteX3" fmla="*/ 7232 w 58994"/>
                  <a:gd name="connsiteY3" fmla="*/ 1958 h 65448"/>
                  <a:gd name="connsiteX4" fmla="*/ 846 w 58994"/>
                  <a:gd name="connsiteY4" fmla="*/ 19090 h 65448"/>
                  <a:gd name="connsiteX5" fmla="*/ 16644 w 58994"/>
                  <a:gd name="connsiteY5" fmla="*/ 65113 h 65448"/>
                  <a:gd name="connsiteX6" fmla="*/ 16644 w 58994"/>
                  <a:gd name="connsiteY6" fmla="*/ 65113 h 65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994" h="65448">
                    <a:moveTo>
                      <a:pt x="16644" y="65449"/>
                    </a:moveTo>
                    <a:lnTo>
                      <a:pt x="58995" y="40590"/>
                    </a:lnTo>
                    <a:lnTo>
                      <a:pt x="25047" y="4645"/>
                    </a:lnTo>
                    <a:cubicBezTo>
                      <a:pt x="20341" y="-394"/>
                      <a:pt x="12946" y="-1402"/>
                      <a:pt x="7232" y="1958"/>
                    </a:cubicBezTo>
                    <a:cubicBezTo>
                      <a:pt x="1182" y="5317"/>
                      <a:pt x="-1507" y="12707"/>
                      <a:pt x="846" y="19090"/>
                    </a:cubicBezTo>
                    <a:lnTo>
                      <a:pt x="16644" y="65113"/>
                    </a:lnTo>
                    <a:lnTo>
                      <a:pt x="16644" y="65113"/>
                    </a:lnTo>
                    <a:close/>
                  </a:path>
                </a:pathLst>
              </a:custGeom>
              <a:grpFill/>
              <a:ln w="3359"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1614DB71-9614-80D6-5D68-5D7273F79DE8}"/>
                  </a:ext>
                </a:extLst>
              </p:cNvPr>
              <p:cNvSpPr/>
              <p:nvPr/>
            </p:nvSpPr>
            <p:spPr>
              <a:xfrm>
                <a:off x="13931484" y="2457133"/>
                <a:ext cx="62235" cy="64163"/>
              </a:xfrm>
              <a:custGeom>
                <a:avLst/>
                <a:gdLst>
                  <a:gd name="connsiteX0" fmla="*/ 23918 w 62235"/>
                  <a:gd name="connsiteY0" fmla="*/ 64163 h 64163"/>
                  <a:gd name="connsiteX1" fmla="*/ 62235 w 62235"/>
                  <a:gd name="connsiteY1" fmla="*/ 33593 h 64163"/>
                  <a:gd name="connsiteX2" fmla="*/ 23582 w 62235"/>
                  <a:gd name="connsiteY2" fmla="*/ 3023 h 64163"/>
                  <a:gd name="connsiteX3" fmla="*/ 5431 w 62235"/>
                  <a:gd name="connsiteY3" fmla="*/ 3023 h 64163"/>
                  <a:gd name="connsiteX4" fmla="*/ 1734 w 62235"/>
                  <a:gd name="connsiteY4" fmla="*/ 20828 h 64163"/>
                  <a:gd name="connsiteX5" fmla="*/ 24254 w 62235"/>
                  <a:gd name="connsiteY5" fmla="*/ 64163 h 64163"/>
                  <a:gd name="connsiteX6" fmla="*/ 23918 w 62235"/>
                  <a:gd name="connsiteY6" fmla="*/ 64163 h 64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35" h="64163">
                    <a:moveTo>
                      <a:pt x="23918" y="64163"/>
                    </a:moveTo>
                    <a:lnTo>
                      <a:pt x="62235" y="33593"/>
                    </a:lnTo>
                    <a:lnTo>
                      <a:pt x="23582" y="3023"/>
                    </a:lnTo>
                    <a:cubicBezTo>
                      <a:pt x="18204" y="-1008"/>
                      <a:pt x="10809" y="-1008"/>
                      <a:pt x="5431" y="3023"/>
                    </a:cubicBezTo>
                    <a:cubicBezTo>
                      <a:pt x="53" y="7391"/>
                      <a:pt x="-1627" y="14781"/>
                      <a:pt x="1734" y="20828"/>
                    </a:cubicBezTo>
                    <a:lnTo>
                      <a:pt x="24254" y="64163"/>
                    </a:lnTo>
                    <a:lnTo>
                      <a:pt x="23918" y="64163"/>
                    </a:lnTo>
                    <a:close/>
                  </a:path>
                </a:pathLst>
              </a:custGeom>
              <a:grpFill/>
              <a:ln w="3359"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273EF1AF-AB57-6189-16A0-C468AA3CAD75}"/>
                  </a:ext>
                </a:extLst>
              </p:cNvPr>
              <p:cNvSpPr/>
              <p:nvPr/>
            </p:nvSpPr>
            <p:spPr>
              <a:xfrm>
                <a:off x="13886730" y="2500190"/>
                <a:ext cx="64301" cy="62425"/>
              </a:xfrm>
              <a:custGeom>
                <a:avLst/>
                <a:gdLst>
                  <a:gd name="connsiteX0" fmla="*/ 31026 w 64301"/>
                  <a:gd name="connsiteY0" fmla="*/ 62426 h 62425"/>
                  <a:gd name="connsiteX1" fmla="*/ 64302 w 64301"/>
                  <a:gd name="connsiteY1" fmla="*/ 26481 h 62425"/>
                  <a:gd name="connsiteX2" fmla="*/ 21615 w 64301"/>
                  <a:gd name="connsiteY2" fmla="*/ 1958 h 62425"/>
                  <a:gd name="connsiteX3" fmla="*/ 3801 w 64301"/>
                  <a:gd name="connsiteY3" fmla="*/ 4645 h 62425"/>
                  <a:gd name="connsiteX4" fmla="*/ 2792 w 64301"/>
                  <a:gd name="connsiteY4" fmla="*/ 23121 h 62425"/>
                  <a:gd name="connsiteX5" fmla="*/ 31362 w 64301"/>
                  <a:gd name="connsiteY5" fmla="*/ 62426 h 62425"/>
                  <a:gd name="connsiteX6" fmla="*/ 31026 w 64301"/>
                  <a:gd name="connsiteY6" fmla="*/ 62426 h 6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301" h="62425">
                    <a:moveTo>
                      <a:pt x="31026" y="62426"/>
                    </a:moveTo>
                    <a:lnTo>
                      <a:pt x="64302" y="26481"/>
                    </a:lnTo>
                    <a:lnTo>
                      <a:pt x="21615" y="1958"/>
                    </a:lnTo>
                    <a:cubicBezTo>
                      <a:pt x="15901" y="-1402"/>
                      <a:pt x="8506" y="-394"/>
                      <a:pt x="3801" y="4645"/>
                    </a:cubicBezTo>
                    <a:cubicBezTo>
                      <a:pt x="-905" y="9684"/>
                      <a:pt x="-1241" y="17411"/>
                      <a:pt x="2792" y="23121"/>
                    </a:cubicBezTo>
                    <a:lnTo>
                      <a:pt x="31362" y="62426"/>
                    </a:lnTo>
                    <a:lnTo>
                      <a:pt x="31026" y="62426"/>
                    </a:lnTo>
                    <a:close/>
                  </a:path>
                </a:pathLst>
              </a:custGeom>
              <a:grpFill/>
              <a:ln w="3359"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81A522CC-5B0B-EBF5-8DB9-E507CB7A70C1}"/>
                  </a:ext>
                </a:extLst>
              </p:cNvPr>
              <p:cNvSpPr/>
              <p:nvPr/>
            </p:nvSpPr>
            <p:spPr>
              <a:xfrm>
                <a:off x="13843179" y="2552239"/>
                <a:ext cx="65502" cy="59758"/>
              </a:xfrm>
              <a:custGeom>
                <a:avLst/>
                <a:gdLst>
                  <a:gd name="connsiteX0" fmla="*/ 3993 w 65502"/>
                  <a:gd name="connsiteY0" fmla="*/ 24486 h 59758"/>
                  <a:gd name="connsiteX1" fmla="*/ 37605 w 65502"/>
                  <a:gd name="connsiteY1" fmla="*/ 59758 h 59758"/>
                  <a:gd name="connsiteX2" fmla="*/ 65502 w 65502"/>
                  <a:gd name="connsiteY2" fmla="*/ 19447 h 59758"/>
                  <a:gd name="connsiteX3" fmla="*/ 19790 w 65502"/>
                  <a:gd name="connsiteY3" fmla="*/ 970 h 59758"/>
                  <a:gd name="connsiteX4" fmla="*/ 2648 w 65502"/>
                  <a:gd name="connsiteY4" fmla="*/ 6009 h 59758"/>
                  <a:gd name="connsiteX5" fmla="*/ 2648 w 65502"/>
                  <a:gd name="connsiteY5" fmla="*/ 6009 h 59758"/>
                  <a:gd name="connsiteX6" fmla="*/ 3993 w 65502"/>
                  <a:gd name="connsiteY6" fmla="*/ 24150 h 59758"/>
                  <a:gd name="connsiteX7" fmla="*/ 3993 w 65502"/>
                  <a:gd name="connsiteY7" fmla="*/ 24150 h 5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02" h="59758">
                    <a:moveTo>
                      <a:pt x="3993" y="24486"/>
                    </a:moveTo>
                    <a:lnTo>
                      <a:pt x="37605" y="59758"/>
                    </a:lnTo>
                    <a:lnTo>
                      <a:pt x="65502" y="19447"/>
                    </a:lnTo>
                    <a:lnTo>
                      <a:pt x="19790" y="970"/>
                    </a:lnTo>
                    <a:cubicBezTo>
                      <a:pt x="13404" y="-1381"/>
                      <a:pt x="6346" y="634"/>
                      <a:pt x="2648" y="6009"/>
                    </a:cubicBezTo>
                    <a:lnTo>
                      <a:pt x="2648" y="6009"/>
                    </a:lnTo>
                    <a:cubicBezTo>
                      <a:pt x="-1385" y="11720"/>
                      <a:pt x="-713" y="19447"/>
                      <a:pt x="3993" y="24150"/>
                    </a:cubicBezTo>
                    <a:lnTo>
                      <a:pt x="3993" y="24150"/>
                    </a:lnTo>
                    <a:close/>
                  </a:path>
                </a:pathLst>
              </a:custGeom>
              <a:grpFill/>
              <a:ln w="3359"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8963265-F302-80DB-C5BA-4E8CDBC1B603}"/>
                  </a:ext>
                </a:extLst>
              </p:cNvPr>
              <p:cNvSpPr/>
              <p:nvPr/>
            </p:nvSpPr>
            <p:spPr>
              <a:xfrm>
                <a:off x="13805997" y="2609357"/>
                <a:ext cx="66047" cy="57397"/>
              </a:xfrm>
              <a:custGeom>
                <a:avLst/>
                <a:gdLst>
                  <a:gd name="connsiteX0" fmla="*/ 5211 w 66047"/>
                  <a:gd name="connsiteY0" fmla="*/ 25484 h 57397"/>
                  <a:gd name="connsiteX1" fmla="*/ 41847 w 66047"/>
                  <a:gd name="connsiteY1" fmla="*/ 57398 h 57397"/>
                  <a:gd name="connsiteX2" fmla="*/ 66048 w 66047"/>
                  <a:gd name="connsiteY2" fmla="*/ 14734 h 57397"/>
                  <a:gd name="connsiteX3" fmla="*/ 18655 w 66047"/>
                  <a:gd name="connsiteY3" fmla="*/ 625 h 57397"/>
                  <a:gd name="connsiteX4" fmla="*/ 1849 w 66047"/>
                  <a:gd name="connsiteY4" fmla="*/ 7344 h 57397"/>
                  <a:gd name="connsiteX5" fmla="*/ 4875 w 66047"/>
                  <a:gd name="connsiteY5" fmla="*/ 25484 h 57397"/>
                  <a:gd name="connsiteX6" fmla="*/ 5211 w 66047"/>
                  <a:gd name="connsiteY6" fmla="*/ 25484 h 5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47" h="57397">
                    <a:moveTo>
                      <a:pt x="5211" y="25484"/>
                    </a:moveTo>
                    <a:lnTo>
                      <a:pt x="41847" y="57398"/>
                    </a:lnTo>
                    <a:lnTo>
                      <a:pt x="66048" y="14734"/>
                    </a:lnTo>
                    <a:lnTo>
                      <a:pt x="18655" y="625"/>
                    </a:lnTo>
                    <a:cubicBezTo>
                      <a:pt x="12269" y="-1391"/>
                      <a:pt x="5211" y="1633"/>
                      <a:pt x="1849" y="7344"/>
                    </a:cubicBezTo>
                    <a:cubicBezTo>
                      <a:pt x="-1512" y="13390"/>
                      <a:pt x="-167" y="20781"/>
                      <a:pt x="4875" y="25484"/>
                    </a:cubicBezTo>
                    <a:lnTo>
                      <a:pt x="5211" y="25484"/>
                    </a:lnTo>
                    <a:close/>
                  </a:path>
                </a:pathLst>
              </a:custGeom>
              <a:grpFill/>
              <a:ln w="3359"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39F3737C-E952-9687-B032-C0BC72A3F460}"/>
                  </a:ext>
                </a:extLst>
              </p:cNvPr>
              <p:cNvSpPr/>
              <p:nvPr/>
            </p:nvSpPr>
            <p:spPr>
              <a:xfrm>
                <a:off x="13781397" y="2665593"/>
                <a:ext cx="65439" cy="52895"/>
              </a:xfrm>
              <a:custGeom>
                <a:avLst/>
                <a:gdLst>
                  <a:gd name="connsiteX0" fmla="*/ 6955 w 65439"/>
                  <a:gd name="connsiteY0" fmla="*/ 27029 h 52895"/>
                  <a:gd name="connsiteX1" fmla="*/ 48297 w 65439"/>
                  <a:gd name="connsiteY1" fmla="*/ 52895 h 52895"/>
                  <a:gd name="connsiteX2" fmla="*/ 65439 w 65439"/>
                  <a:gd name="connsiteY2" fmla="*/ 6873 h 52895"/>
                  <a:gd name="connsiteX3" fmla="*/ 16366 w 65439"/>
                  <a:gd name="connsiteY3" fmla="*/ 154 h 52895"/>
                  <a:gd name="connsiteX4" fmla="*/ 905 w 65439"/>
                  <a:gd name="connsiteY4" fmla="*/ 9560 h 52895"/>
                  <a:gd name="connsiteX5" fmla="*/ 6618 w 65439"/>
                  <a:gd name="connsiteY5" fmla="*/ 27029 h 52895"/>
                  <a:gd name="connsiteX6" fmla="*/ 6955 w 65439"/>
                  <a:gd name="connsiteY6" fmla="*/ 27029 h 5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39" h="52895">
                    <a:moveTo>
                      <a:pt x="6955" y="27029"/>
                    </a:moveTo>
                    <a:lnTo>
                      <a:pt x="48297" y="52895"/>
                    </a:lnTo>
                    <a:lnTo>
                      <a:pt x="65439" y="6873"/>
                    </a:lnTo>
                    <a:lnTo>
                      <a:pt x="16366" y="154"/>
                    </a:lnTo>
                    <a:cubicBezTo>
                      <a:pt x="9644" y="-854"/>
                      <a:pt x="3257" y="3177"/>
                      <a:pt x="905" y="9560"/>
                    </a:cubicBezTo>
                    <a:cubicBezTo>
                      <a:pt x="-1448" y="15943"/>
                      <a:pt x="905" y="23333"/>
                      <a:pt x="6618" y="27029"/>
                    </a:cubicBezTo>
                    <a:lnTo>
                      <a:pt x="6955" y="27029"/>
                    </a:lnTo>
                    <a:close/>
                  </a:path>
                </a:pathLst>
              </a:custGeom>
              <a:grpFill/>
              <a:ln w="3359"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7C29C3F1-C2B6-6EA5-26D2-350A57331682}"/>
                  </a:ext>
                </a:extLst>
              </p:cNvPr>
              <p:cNvSpPr/>
              <p:nvPr/>
            </p:nvSpPr>
            <p:spPr>
              <a:xfrm>
                <a:off x="13755516" y="2723709"/>
                <a:ext cx="65439" cy="52895"/>
              </a:xfrm>
              <a:custGeom>
                <a:avLst/>
                <a:gdLst>
                  <a:gd name="connsiteX0" fmla="*/ 6955 w 65439"/>
                  <a:gd name="connsiteY0" fmla="*/ 27029 h 52895"/>
                  <a:gd name="connsiteX1" fmla="*/ 48297 w 65439"/>
                  <a:gd name="connsiteY1" fmla="*/ 52895 h 52895"/>
                  <a:gd name="connsiteX2" fmla="*/ 65439 w 65439"/>
                  <a:gd name="connsiteY2" fmla="*/ 6873 h 52895"/>
                  <a:gd name="connsiteX3" fmla="*/ 16366 w 65439"/>
                  <a:gd name="connsiteY3" fmla="*/ 154 h 52895"/>
                  <a:gd name="connsiteX4" fmla="*/ 905 w 65439"/>
                  <a:gd name="connsiteY4" fmla="*/ 9560 h 52895"/>
                  <a:gd name="connsiteX5" fmla="*/ 6619 w 65439"/>
                  <a:gd name="connsiteY5" fmla="*/ 27029 h 52895"/>
                  <a:gd name="connsiteX6" fmla="*/ 6955 w 65439"/>
                  <a:gd name="connsiteY6" fmla="*/ 27029 h 5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39" h="52895">
                    <a:moveTo>
                      <a:pt x="6955" y="27029"/>
                    </a:moveTo>
                    <a:lnTo>
                      <a:pt x="48297" y="52895"/>
                    </a:lnTo>
                    <a:lnTo>
                      <a:pt x="65439" y="6873"/>
                    </a:lnTo>
                    <a:lnTo>
                      <a:pt x="16366" y="154"/>
                    </a:lnTo>
                    <a:cubicBezTo>
                      <a:pt x="9644" y="-854"/>
                      <a:pt x="3257" y="3177"/>
                      <a:pt x="905" y="9560"/>
                    </a:cubicBezTo>
                    <a:cubicBezTo>
                      <a:pt x="-1448" y="15943"/>
                      <a:pt x="905" y="23333"/>
                      <a:pt x="6619" y="27029"/>
                    </a:cubicBezTo>
                    <a:lnTo>
                      <a:pt x="6955" y="27029"/>
                    </a:lnTo>
                    <a:close/>
                  </a:path>
                </a:pathLst>
              </a:custGeom>
              <a:grpFill/>
              <a:ln w="3359"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ADA77FD2-A5B5-4957-3E9A-F1D772505A17}"/>
                  </a:ext>
                </a:extLst>
              </p:cNvPr>
              <p:cNvSpPr/>
              <p:nvPr/>
            </p:nvSpPr>
            <p:spPr>
              <a:xfrm>
                <a:off x="13741002" y="2791722"/>
                <a:ext cx="63819" cy="48038"/>
              </a:xfrm>
              <a:custGeom>
                <a:avLst/>
                <a:gdLst>
                  <a:gd name="connsiteX0" fmla="*/ 8696 w 63819"/>
                  <a:gd name="connsiteY0" fmla="*/ 28554 h 48038"/>
                  <a:gd name="connsiteX1" fmla="*/ 53400 w 63819"/>
                  <a:gd name="connsiteY1" fmla="*/ 48038 h 48038"/>
                  <a:gd name="connsiteX2" fmla="*/ 63819 w 63819"/>
                  <a:gd name="connsiteY2" fmla="*/ 0 h 48038"/>
                  <a:gd name="connsiteX3" fmla="*/ 14410 w 63819"/>
                  <a:gd name="connsiteY3" fmla="*/ 672 h 48038"/>
                  <a:gd name="connsiteX4" fmla="*/ 293 w 63819"/>
                  <a:gd name="connsiteY4" fmla="*/ 12094 h 48038"/>
                  <a:gd name="connsiteX5" fmla="*/ 8696 w 63819"/>
                  <a:gd name="connsiteY5" fmla="*/ 28554 h 48038"/>
                  <a:gd name="connsiteX6" fmla="*/ 8696 w 63819"/>
                  <a:gd name="connsiteY6" fmla="*/ 28554 h 4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819" h="48038">
                    <a:moveTo>
                      <a:pt x="8696" y="28554"/>
                    </a:moveTo>
                    <a:lnTo>
                      <a:pt x="53400" y="48038"/>
                    </a:lnTo>
                    <a:lnTo>
                      <a:pt x="63819" y="0"/>
                    </a:lnTo>
                    <a:lnTo>
                      <a:pt x="14410" y="672"/>
                    </a:lnTo>
                    <a:cubicBezTo>
                      <a:pt x="7688" y="672"/>
                      <a:pt x="1974" y="5375"/>
                      <a:pt x="293" y="12094"/>
                    </a:cubicBezTo>
                    <a:cubicBezTo>
                      <a:pt x="-1051" y="18812"/>
                      <a:pt x="2310" y="25531"/>
                      <a:pt x="8696" y="28554"/>
                    </a:cubicBezTo>
                    <a:lnTo>
                      <a:pt x="8696" y="28554"/>
                    </a:lnTo>
                    <a:close/>
                  </a:path>
                </a:pathLst>
              </a:custGeom>
              <a:grpFill/>
              <a:ln w="3359"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08C3E2F5-F412-6BB8-EE7A-03AACB1145E1}"/>
                  </a:ext>
                </a:extLst>
              </p:cNvPr>
              <p:cNvSpPr/>
              <p:nvPr/>
            </p:nvSpPr>
            <p:spPr>
              <a:xfrm>
                <a:off x="13738253" y="2847822"/>
                <a:ext cx="60854" cy="49046"/>
              </a:xfrm>
              <a:custGeom>
                <a:avLst/>
                <a:gdLst>
                  <a:gd name="connsiteX0" fmla="*/ 58501 w 60854"/>
                  <a:gd name="connsiteY0" fmla="*/ 49046 h 49046"/>
                  <a:gd name="connsiteX1" fmla="*/ 60854 w 60854"/>
                  <a:gd name="connsiteY1" fmla="*/ 0 h 49046"/>
                  <a:gd name="connsiteX2" fmla="*/ 12117 w 60854"/>
                  <a:gd name="connsiteY2" fmla="*/ 8734 h 49046"/>
                  <a:gd name="connsiteX3" fmla="*/ 17 w 60854"/>
                  <a:gd name="connsiteY3" fmla="*/ 22172 h 49046"/>
                  <a:gd name="connsiteX4" fmla="*/ 10773 w 60854"/>
                  <a:gd name="connsiteY4" fmla="*/ 36953 h 49046"/>
                  <a:gd name="connsiteX5" fmla="*/ 57829 w 60854"/>
                  <a:gd name="connsiteY5" fmla="*/ 49046 h 49046"/>
                  <a:gd name="connsiteX6" fmla="*/ 58501 w 60854"/>
                  <a:gd name="connsiteY6" fmla="*/ 49046 h 4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4" h="49046">
                    <a:moveTo>
                      <a:pt x="58501" y="49046"/>
                    </a:moveTo>
                    <a:lnTo>
                      <a:pt x="60854" y="0"/>
                    </a:lnTo>
                    <a:lnTo>
                      <a:pt x="12117" y="8734"/>
                    </a:lnTo>
                    <a:cubicBezTo>
                      <a:pt x="5395" y="10078"/>
                      <a:pt x="353" y="15453"/>
                      <a:pt x="17" y="22172"/>
                    </a:cubicBezTo>
                    <a:cubicBezTo>
                      <a:pt x="-319" y="29226"/>
                      <a:pt x="4386" y="35273"/>
                      <a:pt x="10773" y="36953"/>
                    </a:cubicBezTo>
                    <a:lnTo>
                      <a:pt x="57829" y="49046"/>
                    </a:lnTo>
                    <a:lnTo>
                      <a:pt x="58501" y="49046"/>
                    </a:lnTo>
                    <a:close/>
                  </a:path>
                </a:pathLst>
              </a:custGeom>
              <a:grpFill/>
              <a:ln w="3359"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5E4AB59D-4BF1-9FC2-315B-6455DD4C93A6}"/>
                  </a:ext>
                </a:extLst>
              </p:cNvPr>
              <p:cNvSpPr/>
              <p:nvPr/>
            </p:nvSpPr>
            <p:spPr>
              <a:xfrm>
                <a:off x="13739261" y="2913329"/>
                <a:ext cx="60854" cy="49046"/>
              </a:xfrm>
              <a:custGeom>
                <a:avLst/>
                <a:gdLst>
                  <a:gd name="connsiteX0" fmla="*/ 58501 w 60854"/>
                  <a:gd name="connsiteY0" fmla="*/ 49046 h 49046"/>
                  <a:gd name="connsiteX1" fmla="*/ 60854 w 60854"/>
                  <a:gd name="connsiteY1" fmla="*/ 0 h 49046"/>
                  <a:gd name="connsiteX2" fmla="*/ 12117 w 60854"/>
                  <a:gd name="connsiteY2" fmla="*/ 8734 h 49046"/>
                  <a:gd name="connsiteX3" fmla="*/ 17 w 60854"/>
                  <a:gd name="connsiteY3" fmla="*/ 22172 h 49046"/>
                  <a:gd name="connsiteX4" fmla="*/ 10773 w 60854"/>
                  <a:gd name="connsiteY4" fmla="*/ 36953 h 49046"/>
                  <a:gd name="connsiteX5" fmla="*/ 57829 w 60854"/>
                  <a:gd name="connsiteY5" fmla="*/ 49046 h 49046"/>
                  <a:gd name="connsiteX6" fmla="*/ 58501 w 60854"/>
                  <a:gd name="connsiteY6" fmla="*/ 49046 h 4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4" h="49046">
                    <a:moveTo>
                      <a:pt x="58501" y="49046"/>
                    </a:moveTo>
                    <a:lnTo>
                      <a:pt x="60854" y="0"/>
                    </a:lnTo>
                    <a:lnTo>
                      <a:pt x="12117" y="8734"/>
                    </a:lnTo>
                    <a:cubicBezTo>
                      <a:pt x="5395" y="10078"/>
                      <a:pt x="353" y="15453"/>
                      <a:pt x="17" y="22172"/>
                    </a:cubicBezTo>
                    <a:cubicBezTo>
                      <a:pt x="-319" y="29226"/>
                      <a:pt x="4387" y="35273"/>
                      <a:pt x="10773" y="36953"/>
                    </a:cubicBezTo>
                    <a:lnTo>
                      <a:pt x="57829" y="49046"/>
                    </a:lnTo>
                    <a:lnTo>
                      <a:pt x="58501" y="49046"/>
                    </a:lnTo>
                    <a:close/>
                  </a:path>
                </a:pathLst>
              </a:custGeom>
              <a:grpFill/>
              <a:ln w="3359"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5D57DF2B-FF65-595C-78A4-E4A3910A89B7}"/>
                  </a:ext>
                </a:extLst>
              </p:cNvPr>
              <p:cNvSpPr/>
              <p:nvPr/>
            </p:nvSpPr>
            <p:spPr>
              <a:xfrm>
                <a:off x="13742811" y="2971446"/>
                <a:ext cx="62346" cy="48710"/>
              </a:xfrm>
              <a:custGeom>
                <a:avLst/>
                <a:gdLst>
                  <a:gd name="connsiteX0" fmla="*/ 55288 w 62346"/>
                  <a:gd name="connsiteY0" fmla="*/ 336 h 48710"/>
                  <a:gd name="connsiteX1" fmla="*/ 9240 w 62346"/>
                  <a:gd name="connsiteY1" fmla="*/ 18140 h 48710"/>
                  <a:gd name="connsiteX2" fmla="*/ 165 w 62346"/>
                  <a:gd name="connsiteY2" fmla="*/ 33593 h 48710"/>
                  <a:gd name="connsiteX3" fmla="*/ 13609 w 62346"/>
                  <a:gd name="connsiteY3" fmla="*/ 46023 h 48710"/>
                  <a:gd name="connsiteX4" fmla="*/ 62346 w 62346"/>
                  <a:gd name="connsiteY4" fmla="*/ 48710 h 48710"/>
                  <a:gd name="connsiteX5" fmla="*/ 55288 w 62346"/>
                  <a:gd name="connsiteY5" fmla="*/ 0 h 48710"/>
                  <a:gd name="connsiteX6" fmla="*/ 55288 w 62346"/>
                  <a:gd name="connsiteY6" fmla="*/ 0 h 48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46" h="48710">
                    <a:moveTo>
                      <a:pt x="55288" y="336"/>
                    </a:moveTo>
                    <a:lnTo>
                      <a:pt x="9240" y="18140"/>
                    </a:lnTo>
                    <a:cubicBezTo>
                      <a:pt x="2854" y="20492"/>
                      <a:pt x="-844" y="27211"/>
                      <a:pt x="165" y="33593"/>
                    </a:cubicBezTo>
                    <a:cubicBezTo>
                      <a:pt x="1173" y="40312"/>
                      <a:pt x="6887" y="45687"/>
                      <a:pt x="13609" y="46023"/>
                    </a:cubicBezTo>
                    <a:lnTo>
                      <a:pt x="62346" y="48710"/>
                    </a:lnTo>
                    <a:lnTo>
                      <a:pt x="55288" y="0"/>
                    </a:lnTo>
                    <a:lnTo>
                      <a:pt x="55288" y="0"/>
                    </a:lnTo>
                    <a:close/>
                  </a:path>
                </a:pathLst>
              </a:custGeom>
              <a:grpFill/>
              <a:ln w="3359"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B5BF2D43-0458-BEEA-138C-A7E85B919296}"/>
                  </a:ext>
                </a:extLst>
              </p:cNvPr>
              <p:cNvSpPr/>
              <p:nvPr/>
            </p:nvSpPr>
            <p:spPr>
              <a:xfrm>
                <a:off x="13760289" y="3029898"/>
                <a:ext cx="62346" cy="48710"/>
              </a:xfrm>
              <a:custGeom>
                <a:avLst/>
                <a:gdLst>
                  <a:gd name="connsiteX0" fmla="*/ 55288 w 62346"/>
                  <a:gd name="connsiteY0" fmla="*/ 336 h 48710"/>
                  <a:gd name="connsiteX1" fmla="*/ 9240 w 62346"/>
                  <a:gd name="connsiteY1" fmla="*/ 18140 h 48710"/>
                  <a:gd name="connsiteX2" fmla="*/ 165 w 62346"/>
                  <a:gd name="connsiteY2" fmla="*/ 33593 h 48710"/>
                  <a:gd name="connsiteX3" fmla="*/ 13609 w 62346"/>
                  <a:gd name="connsiteY3" fmla="*/ 46023 h 48710"/>
                  <a:gd name="connsiteX4" fmla="*/ 62346 w 62346"/>
                  <a:gd name="connsiteY4" fmla="*/ 48710 h 48710"/>
                  <a:gd name="connsiteX5" fmla="*/ 55288 w 62346"/>
                  <a:gd name="connsiteY5" fmla="*/ 0 h 48710"/>
                  <a:gd name="connsiteX6" fmla="*/ 55288 w 62346"/>
                  <a:gd name="connsiteY6" fmla="*/ 0 h 48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46" h="48710">
                    <a:moveTo>
                      <a:pt x="55288" y="336"/>
                    </a:moveTo>
                    <a:lnTo>
                      <a:pt x="9240" y="18140"/>
                    </a:lnTo>
                    <a:cubicBezTo>
                      <a:pt x="2854" y="20492"/>
                      <a:pt x="-844" y="27210"/>
                      <a:pt x="165" y="33593"/>
                    </a:cubicBezTo>
                    <a:cubicBezTo>
                      <a:pt x="1173" y="40312"/>
                      <a:pt x="6887" y="45687"/>
                      <a:pt x="13609" y="46023"/>
                    </a:cubicBezTo>
                    <a:lnTo>
                      <a:pt x="62346" y="48710"/>
                    </a:lnTo>
                    <a:lnTo>
                      <a:pt x="55288" y="0"/>
                    </a:lnTo>
                    <a:lnTo>
                      <a:pt x="55288" y="0"/>
                    </a:lnTo>
                    <a:close/>
                  </a:path>
                </a:pathLst>
              </a:custGeom>
              <a:grpFill/>
              <a:ln w="3359"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59C989FC-96B8-97A9-B400-FA98C55C6EA2}"/>
                  </a:ext>
                </a:extLst>
              </p:cNvPr>
              <p:cNvSpPr/>
              <p:nvPr/>
            </p:nvSpPr>
            <p:spPr>
              <a:xfrm>
                <a:off x="13813830" y="3140756"/>
                <a:ext cx="65272" cy="55858"/>
              </a:xfrm>
              <a:custGeom>
                <a:avLst/>
                <a:gdLst>
                  <a:gd name="connsiteX0" fmla="*/ 45106 w 65272"/>
                  <a:gd name="connsiteY0" fmla="*/ 0 h 55858"/>
                  <a:gd name="connsiteX1" fmla="*/ 5780 w 65272"/>
                  <a:gd name="connsiteY1" fmla="*/ 29898 h 55858"/>
                  <a:gd name="connsiteX2" fmla="*/ 1410 w 65272"/>
                  <a:gd name="connsiteY2" fmla="*/ 47366 h 55858"/>
                  <a:gd name="connsiteX3" fmla="*/ 17880 w 65272"/>
                  <a:gd name="connsiteY3" fmla="*/ 55429 h 55858"/>
                  <a:gd name="connsiteX4" fmla="*/ 65273 w 65272"/>
                  <a:gd name="connsiteY4" fmla="*/ 44679 h 55858"/>
                  <a:gd name="connsiteX5" fmla="*/ 45106 w 65272"/>
                  <a:gd name="connsiteY5" fmla="*/ 0 h 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72" h="55858">
                    <a:moveTo>
                      <a:pt x="45106" y="0"/>
                    </a:moveTo>
                    <a:lnTo>
                      <a:pt x="5780" y="29898"/>
                    </a:lnTo>
                    <a:cubicBezTo>
                      <a:pt x="402" y="33929"/>
                      <a:pt x="-1615" y="41320"/>
                      <a:pt x="1410" y="47366"/>
                    </a:cubicBezTo>
                    <a:cubicBezTo>
                      <a:pt x="4099" y="53749"/>
                      <a:pt x="11158" y="57109"/>
                      <a:pt x="17880" y="55429"/>
                    </a:cubicBezTo>
                    <a:lnTo>
                      <a:pt x="65273" y="44679"/>
                    </a:lnTo>
                    <a:lnTo>
                      <a:pt x="45106" y="0"/>
                    </a:lnTo>
                    <a:close/>
                  </a:path>
                </a:pathLst>
              </a:custGeom>
              <a:grpFill/>
              <a:ln w="3359"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3934C26E-F99C-07C6-0240-1876F1B1DDB3}"/>
                  </a:ext>
                </a:extLst>
              </p:cNvPr>
              <p:cNvSpPr/>
              <p:nvPr/>
            </p:nvSpPr>
            <p:spPr>
              <a:xfrm>
                <a:off x="13852634" y="3192489"/>
                <a:ext cx="64786" cy="61960"/>
              </a:xfrm>
              <a:custGeom>
                <a:avLst/>
                <a:gdLst>
                  <a:gd name="connsiteX0" fmla="*/ 34200 w 64786"/>
                  <a:gd name="connsiteY0" fmla="*/ 0 h 61960"/>
                  <a:gd name="connsiteX1" fmla="*/ 3277 w 64786"/>
                  <a:gd name="connsiteY1" fmla="*/ 38296 h 61960"/>
                  <a:gd name="connsiteX2" fmla="*/ 3277 w 64786"/>
                  <a:gd name="connsiteY2" fmla="*/ 56437 h 61960"/>
                  <a:gd name="connsiteX3" fmla="*/ 21091 w 64786"/>
                  <a:gd name="connsiteY3" fmla="*/ 60468 h 61960"/>
                  <a:gd name="connsiteX4" fmla="*/ 64787 w 64786"/>
                  <a:gd name="connsiteY4" fmla="*/ 38632 h 61960"/>
                  <a:gd name="connsiteX5" fmla="*/ 34536 w 64786"/>
                  <a:gd name="connsiteY5" fmla="*/ 0 h 61960"/>
                  <a:gd name="connsiteX6" fmla="*/ 34536 w 64786"/>
                  <a:gd name="connsiteY6" fmla="*/ 0 h 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86" h="61960">
                    <a:moveTo>
                      <a:pt x="34200" y="0"/>
                    </a:moveTo>
                    <a:lnTo>
                      <a:pt x="3277" y="38296"/>
                    </a:lnTo>
                    <a:cubicBezTo>
                      <a:pt x="-1092" y="43671"/>
                      <a:pt x="-1092" y="51062"/>
                      <a:pt x="3277" y="56437"/>
                    </a:cubicBezTo>
                    <a:cubicBezTo>
                      <a:pt x="7647" y="61812"/>
                      <a:pt x="15041" y="63491"/>
                      <a:pt x="21091" y="60468"/>
                    </a:cubicBezTo>
                    <a:lnTo>
                      <a:pt x="64787" y="38632"/>
                    </a:lnTo>
                    <a:lnTo>
                      <a:pt x="34536" y="0"/>
                    </a:lnTo>
                    <a:lnTo>
                      <a:pt x="34536" y="0"/>
                    </a:lnTo>
                    <a:close/>
                  </a:path>
                </a:pathLst>
              </a:custGeom>
              <a:grpFill/>
              <a:ln w="3359"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FE435F3C-F618-163D-E21C-C9FEE9DC1350}"/>
                  </a:ext>
                </a:extLst>
              </p:cNvPr>
              <p:cNvSpPr/>
              <p:nvPr/>
            </p:nvSpPr>
            <p:spPr>
              <a:xfrm>
                <a:off x="13893257" y="3240528"/>
                <a:ext cx="62480" cy="64458"/>
              </a:xfrm>
              <a:custGeom>
                <a:avLst/>
                <a:gdLst>
                  <a:gd name="connsiteX0" fmla="*/ 27188 w 62480"/>
                  <a:gd name="connsiteY0" fmla="*/ 336 h 64458"/>
                  <a:gd name="connsiteX1" fmla="*/ 1979 w 62480"/>
                  <a:gd name="connsiteY1" fmla="*/ 42664 h 64458"/>
                  <a:gd name="connsiteX2" fmla="*/ 4332 w 62480"/>
                  <a:gd name="connsiteY2" fmla="*/ 60468 h 64458"/>
                  <a:gd name="connsiteX3" fmla="*/ 22482 w 62480"/>
                  <a:gd name="connsiteY3" fmla="*/ 61812 h 64458"/>
                  <a:gd name="connsiteX4" fmla="*/ 62480 w 62480"/>
                  <a:gd name="connsiteY4" fmla="*/ 33929 h 64458"/>
                  <a:gd name="connsiteX5" fmla="*/ 26852 w 62480"/>
                  <a:gd name="connsiteY5" fmla="*/ 0 h 64458"/>
                  <a:gd name="connsiteX6" fmla="*/ 27188 w 62480"/>
                  <a:gd name="connsiteY6" fmla="*/ 0 h 64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80" h="64458">
                    <a:moveTo>
                      <a:pt x="27188" y="336"/>
                    </a:moveTo>
                    <a:lnTo>
                      <a:pt x="1979" y="42664"/>
                    </a:lnTo>
                    <a:cubicBezTo>
                      <a:pt x="-1382" y="48374"/>
                      <a:pt x="-374" y="55765"/>
                      <a:pt x="4332" y="60468"/>
                    </a:cubicBezTo>
                    <a:cubicBezTo>
                      <a:pt x="9374" y="65171"/>
                      <a:pt x="17104" y="65843"/>
                      <a:pt x="22482" y="61812"/>
                    </a:cubicBezTo>
                    <a:lnTo>
                      <a:pt x="62480" y="33929"/>
                    </a:lnTo>
                    <a:lnTo>
                      <a:pt x="26852" y="0"/>
                    </a:lnTo>
                    <a:lnTo>
                      <a:pt x="27188" y="0"/>
                    </a:lnTo>
                    <a:close/>
                  </a:path>
                </a:pathLst>
              </a:custGeom>
              <a:grpFill/>
              <a:ln w="3359"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B692D04D-9B8D-0E3B-A218-0D8068CE96B1}"/>
                  </a:ext>
                </a:extLst>
              </p:cNvPr>
              <p:cNvSpPr/>
              <p:nvPr/>
            </p:nvSpPr>
            <p:spPr>
              <a:xfrm>
                <a:off x="13940435" y="3285543"/>
                <a:ext cx="60342" cy="65610"/>
              </a:xfrm>
              <a:custGeom>
                <a:avLst/>
                <a:gdLst>
                  <a:gd name="connsiteX0" fmla="*/ 1186 w 60342"/>
                  <a:gd name="connsiteY0" fmla="*/ 45351 h 65610"/>
                  <a:gd name="connsiteX1" fmla="*/ 5892 w 60342"/>
                  <a:gd name="connsiteY1" fmla="*/ 62819 h 65610"/>
                  <a:gd name="connsiteX2" fmla="*/ 24378 w 60342"/>
                  <a:gd name="connsiteY2" fmla="*/ 61812 h 65610"/>
                  <a:gd name="connsiteX3" fmla="*/ 60343 w 60342"/>
                  <a:gd name="connsiteY3" fmla="*/ 28890 h 65610"/>
                  <a:gd name="connsiteX4" fmla="*/ 20681 w 60342"/>
                  <a:gd name="connsiteY4" fmla="*/ 0 h 65610"/>
                  <a:gd name="connsiteX5" fmla="*/ 1186 w 60342"/>
                  <a:gd name="connsiteY5" fmla="*/ 45351 h 65610"/>
                  <a:gd name="connsiteX6" fmla="*/ 1186 w 60342"/>
                  <a:gd name="connsiteY6" fmla="*/ 45351 h 6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42" h="65610">
                    <a:moveTo>
                      <a:pt x="1186" y="45351"/>
                    </a:moveTo>
                    <a:cubicBezTo>
                      <a:pt x="-1503" y="51398"/>
                      <a:pt x="514" y="58788"/>
                      <a:pt x="5892" y="62819"/>
                    </a:cubicBezTo>
                    <a:cubicBezTo>
                      <a:pt x="11606" y="66851"/>
                      <a:pt x="19000" y="66515"/>
                      <a:pt x="24378" y="61812"/>
                    </a:cubicBezTo>
                    <a:lnTo>
                      <a:pt x="60343" y="28890"/>
                    </a:lnTo>
                    <a:lnTo>
                      <a:pt x="20681" y="0"/>
                    </a:lnTo>
                    <a:lnTo>
                      <a:pt x="1186" y="45351"/>
                    </a:lnTo>
                    <a:lnTo>
                      <a:pt x="1186" y="45351"/>
                    </a:lnTo>
                    <a:close/>
                  </a:path>
                </a:pathLst>
              </a:custGeom>
              <a:grpFill/>
              <a:ln w="3359"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63417700-2C24-1E2F-DA87-433816D99FD2}"/>
                  </a:ext>
                </a:extLst>
              </p:cNvPr>
              <p:cNvSpPr/>
              <p:nvPr/>
            </p:nvSpPr>
            <p:spPr>
              <a:xfrm>
                <a:off x="14056159" y="3351050"/>
                <a:ext cx="52176" cy="65397"/>
              </a:xfrm>
              <a:custGeom>
                <a:avLst/>
                <a:gdLst>
                  <a:gd name="connsiteX0" fmla="*/ 78 w 52176"/>
                  <a:gd name="connsiteY0" fmla="*/ 49046 h 65397"/>
                  <a:gd name="connsiteX1" fmla="*/ 9490 w 52176"/>
                  <a:gd name="connsiteY1" fmla="*/ 64499 h 65397"/>
                  <a:gd name="connsiteX2" fmla="*/ 26968 w 52176"/>
                  <a:gd name="connsiteY2" fmla="*/ 58452 h 65397"/>
                  <a:gd name="connsiteX3" fmla="*/ 52177 w 52176"/>
                  <a:gd name="connsiteY3" fmla="*/ 16797 h 65397"/>
                  <a:gd name="connsiteX4" fmla="*/ 6128 w 52176"/>
                  <a:gd name="connsiteY4" fmla="*/ 0 h 65397"/>
                  <a:gd name="connsiteX5" fmla="*/ 78 w 52176"/>
                  <a:gd name="connsiteY5" fmla="*/ 49046 h 65397"/>
                  <a:gd name="connsiteX6" fmla="*/ 78 w 52176"/>
                  <a:gd name="connsiteY6" fmla="*/ 49046 h 65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76" h="65397">
                    <a:moveTo>
                      <a:pt x="78" y="49046"/>
                    </a:moveTo>
                    <a:cubicBezTo>
                      <a:pt x="-594" y="55765"/>
                      <a:pt x="3103" y="62148"/>
                      <a:pt x="9490" y="64499"/>
                    </a:cubicBezTo>
                    <a:cubicBezTo>
                      <a:pt x="15876" y="66851"/>
                      <a:pt x="23270" y="64499"/>
                      <a:pt x="26968" y="58452"/>
                    </a:cubicBezTo>
                    <a:lnTo>
                      <a:pt x="52177" y="16797"/>
                    </a:lnTo>
                    <a:lnTo>
                      <a:pt x="6128" y="0"/>
                    </a:lnTo>
                    <a:lnTo>
                      <a:pt x="78" y="49046"/>
                    </a:lnTo>
                    <a:lnTo>
                      <a:pt x="78" y="49046"/>
                    </a:lnTo>
                    <a:close/>
                  </a:path>
                </a:pathLst>
              </a:custGeom>
              <a:grpFill/>
              <a:ln w="3359"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4214B82B-7C5C-B0B9-E839-C1BC4B96F663}"/>
                  </a:ext>
                </a:extLst>
              </p:cNvPr>
              <p:cNvSpPr/>
              <p:nvPr/>
            </p:nvSpPr>
            <p:spPr>
              <a:xfrm>
                <a:off x="14119262" y="3374565"/>
                <a:ext cx="52935" cy="65403"/>
              </a:xfrm>
              <a:custGeom>
                <a:avLst/>
                <a:gdLst>
                  <a:gd name="connsiteX0" fmla="*/ 165 w 52935"/>
                  <a:gd name="connsiteY0" fmla="*/ 49046 h 65403"/>
                  <a:gd name="connsiteX1" fmla="*/ 9240 w 52935"/>
                  <a:gd name="connsiteY1" fmla="*/ 64499 h 65403"/>
                  <a:gd name="connsiteX2" fmla="*/ 26718 w 52935"/>
                  <a:gd name="connsiteY2" fmla="*/ 58788 h 65403"/>
                  <a:gd name="connsiteX3" fmla="*/ 52935 w 52935"/>
                  <a:gd name="connsiteY3" fmla="*/ 17805 h 65403"/>
                  <a:gd name="connsiteX4" fmla="*/ 7223 w 52935"/>
                  <a:gd name="connsiteY4" fmla="*/ 0 h 65403"/>
                  <a:gd name="connsiteX5" fmla="*/ 165 w 52935"/>
                  <a:gd name="connsiteY5" fmla="*/ 48710 h 65403"/>
                  <a:gd name="connsiteX6" fmla="*/ 165 w 52935"/>
                  <a:gd name="connsiteY6" fmla="*/ 48710 h 65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35" h="65403">
                    <a:moveTo>
                      <a:pt x="165" y="49046"/>
                    </a:moveTo>
                    <a:cubicBezTo>
                      <a:pt x="-844" y="55765"/>
                      <a:pt x="2854" y="62148"/>
                      <a:pt x="9240" y="64499"/>
                    </a:cubicBezTo>
                    <a:cubicBezTo>
                      <a:pt x="15626" y="66851"/>
                      <a:pt x="23021" y="64499"/>
                      <a:pt x="26718" y="58788"/>
                    </a:cubicBezTo>
                    <a:lnTo>
                      <a:pt x="52935" y="17805"/>
                    </a:lnTo>
                    <a:lnTo>
                      <a:pt x="7223" y="0"/>
                    </a:lnTo>
                    <a:lnTo>
                      <a:pt x="165" y="48710"/>
                    </a:lnTo>
                    <a:lnTo>
                      <a:pt x="165" y="48710"/>
                    </a:lnTo>
                    <a:close/>
                  </a:path>
                </a:pathLst>
              </a:custGeom>
              <a:grpFill/>
              <a:ln w="3359"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C393D9FE-3898-BDCF-17DF-EC1E9564479A}"/>
                  </a:ext>
                </a:extLst>
              </p:cNvPr>
              <p:cNvSpPr/>
              <p:nvPr/>
            </p:nvSpPr>
            <p:spPr>
              <a:xfrm>
                <a:off x="14239085" y="3405135"/>
                <a:ext cx="51762" cy="64947"/>
              </a:xfrm>
              <a:custGeom>
                <a:avLst/>
                <a:gdLst>
                  <a:gd name="connsiteX0" fmla="*/ 3361 w 51762"/>
                  <a:gd name="connsiteY0" fmla="*/ 4031 h 64947"/>
                  <a:gd name="connsiteX1" fmla="*/ 0 w 51762"/>
                  <a:gd name="connsiteY1" fmla="*/ 4031 h 64947"/>
                  <a:gd name="connsiteX2" fmla="*/ 5378 w 51762"/>
                  <a:gd name="connsiteY2" fmla="*/ 52070 h 64947"/>
                  <a:gd name="connsiteX3" fmla="*/ 18486 w 51762"/>
                  <a:gd name="connsiteY3" fmla="*/ 64835 h 64947"/>
                  <a:gd name="connsiteX4" fmla="*/ 38990 w 51762"/>
                  <a:gd name="connsiteY4" fmla="*/ 50390 h 64947"/>
                  <a:gd name="connsiteX5" fmla="*/ 51762 w 51762"/>
                  <a:gd name="connsiteY5" fmla="*/ 3359 h 64947"/>
                  <a:gd name="connsiteX6" fmla="*/ 2689 w 51762"/>
                  <a:gd name="connsiteY6" fmla="*/ 0 h 64947"/>
                  <a:gd name="connsiteX7" fmla="*/ 3361 w 51762"/>
                  <a:gd name="connsiteY7" fmla="*/ 3695 h 64947"/>
                  <a:gd name="connsiteX8" fmla="*/ 3361 w 51762"/>
                  <a:gd name="connsiteY8" fmla="*/ 3695 h 6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762" h="64947">
                    <a:moveTo>
                      <a:pt x="3361" y="4031"/>
                    </a:moveTo>
                    <a:lnTo>
                      <a:pt x="0" y="4031"/>
                    </a:lnTo>
                    <a:lnTo>
                      <a:pt x="5378" y="52070"/>
                    </a:lnTo>
                    <a:cubicBezTo>
                      <a:pt x="6050" y="58788"/>
                      <a:pt x="11764" y="64163"/>
                      <a:pt x="18486" y="64835"/>
                    </a:cubicBezTo>
                    <a:cubicBezTo>
                      <a:pt x="32940" y="66179"/>
                      <a:pt x="37645" y="55093"/>
                      <a:pt x="38990" y="50390"/>
                    </a:cubicBezTo>
                    <a:lnTo>
                      <a:pt x="51762" y="3359"/>
                    </a:lnTo>
                    <a:lnTo>
                      <a:pt x="2689" y="0"/>
                    </a:lnTo>
                    <a:lnTo>
                      <a:pt x="3361" y="3695"/>
                    </a:lnTo>
                    <a:lnTo>
                      <a:pt x="3361" y="3695"/>
                    </a:lnTo>
                    <a:close/>
                  </a:path>
                </a:pathLst>
              </a:custGeom>
              <a:grpFill/>
              <a:ln w="3359"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52EE7739-0754-AD85-CD9C-92F342E4E697}"/>
                  </a:ext>
                </a:extLst>
              </p:cNvPr>
              <p:cNvSpPr/>
              <p:nvPr/>
            </p:nvSpPr>
            <p:spPr>
              <a:xfrm>
                <a:off x="13999309" y="3321152"/>
                <a:ext cx="56591" cy="66232"/>
              </a:xfrm>
              <a:custGeom>
                <a:avLst/>
                <a:gdLst>
                  <a:gd name="connsiteX0" fmla="*/ 460 w 56591"/>
                  <a:gd name="connsiteY0" fmla="*/ 48038 h 66232"/>
                  <a:gd name="connsiteX1" fmla="*/ 7855 w 56591"/>
                  <a:gd name="connsiteY1" fmla="*/ 64499 h 66232"/>
                  <a:gd name="connsiteX2" fmla="*/ 26005 w 56591"/>
                  <a:gd name="connsiteY2" fmla="*/ 60804 h 66232"/>
                  <a:gd name="connsiteX3" fmla="*/ 56592 w 56591"/>
                  <a:gd name="connsiteY3" fmla="*/ 22843 h 66232"/>
                  <a:gd name="connsiteX4" fmla="*/ 13233 w 56591"/>
                  <a:gd name="connsiteY4" fmla="*/ 0 h 66232"/>
                  <a:gd name="connsiteX5" fmla="*/ 796 w 56591"/>
                  <a:gd name="connsiteY5" fmla="*/ 47702 h 66232"/>
                  <a:gd name="connsiteX6" fmla="*/ 460 w 56591"/>
                  <a:gd name="connsiteY6" fmla="*/ 47702 h 66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91" h="66232">
                    <a:moveTo>
                      <a:pt x="460" y="48038"/>
                    </a:moveTo>
                    <a:cubicBezTo>
                      <a:pt x="-1220" y="54421"/>
                      <a:pt x="1805" y="61476"/>
                      <a:pt x="7855" y="64499"/>
                    </a:cubicBezTo>
                    <a:cubicBezTo>
                      <a:pt x="13905" y="67858"/>
                      <a:pt x="21636" y="66179"/>
                      <a:pt x="26005" y="60804"/>
                    </a:cubicBezTo>
                    <a:lnTo>
                      <a:pt x="56592" y="22843"/>
                    </a:lnTo>
                    <a:lnTo>
                      <a:pt x="13233" y="0"/>
                    </a:lnTo>
                    <a:lnTo>
                      <a:pt x="796" y="47702"/>
                    </a:lnTo>
                    <a:lnTo>
                      <a:pt x="460" y="47702"/>
                    </a:lnTo>
                    <a:close/>
                  </a:path>
                </a:pathLst>
              </a:custGeom>
              <a:grpFill/>
              <a:ln w="3359"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C9262EB2-DE91-B592-4313-BBBB3C49203C}"/>
                  </a:ext>
                </a:extLst>
              </p:cNvPr>
              <p:cNvSpPr/>
              <p:nvPr/>
            </p:nvSpPr>
            <p:spPr>
              <a:xfrm>
                <a:off x="13786941" y="3082975"/>
                <a:ext cx="65272" cy="55858"/>
              </a:xfrm>
              <a:custGeom>
                <a:avLst/>
                <a:gdLst>
                  <a:gd name="connsiteX0" fmla="*/ 45106 w 65272"/>
                  <a:gd name="connsiteY0" fmla="*/ 0 h 55858"/>
                  <a:gd name="connsiteX1" fmla="*/ 5780 w 65272"/>
                  <a:gd name="connsiteY1" fmla="*/ 29898 h 55858"/>
                  <a:gd name="connsiteX2" fmla="*/ 1410 w 65272"/>
                  <a:gd name="connsiteY2" fmla="*/ 47367 h 55858"/>
                  <a:gd name="connsiteX3" fmla="*/ 17880 w 65272"/>
                  <a:gd name="connsiteY3" fmla="*/ 55429 h 55858"/>
                  <a:gd name="connsiteX4" fmla="*/ 65273 w 65272"/>
                  <a:gd name="connsiteY4" fmla="*/ 44679 h 55858"/>
                  <a:gd name="connsiteX5" fmla="*/ 45106 w 65272"/>
                  <a:gd name="connsiteY5" fmla="*/ 0 h 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72" h="55858">
                    <a:moveTo>
                      <a:pt x="45106" y="0"/>
                    </a:moveTo>
                    <a:lnTo>
                      <a:pt x="5780" y="29898"/>
                    </a:lnTo>
                    <a:cubicBezTo>
                      <a:pt x="402" y="33929"/>
                      <a:pt x="-1615" y="41320"/>
                      <a:pt x="1410" y="47367"/>
                    </a:cubicBezTo>
                    <a:cubicBezTo>
                      <a:pt x="4099" y="53749"/>
                      <a:pt x="11158" y="57109"/>
                      <a:pt x="17880" y="55429"/>
                    </a:cubicBezTo>
                    <a:lnTo>
                      <a:pt x="65273" y="44679"/>
                    </a:lnTo>
                    <a:lnTo>
                      <a:pt x="45106" y="0"/>
                    </a:lnTo>
                    <a:close/>
                  </a:path>
                </a:pathLst>
              </a:custGeom>
              <a:grpFill/>
              <a:ln w="3359"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AC4B4C52-F73E-936E-C781-D3111F27AE43}"/>
                  </a:ext>
                </a:extLst>
              </p:cNvPr>
              <p:cNvSpPr/>
              <p:nvPr/>
            </p:nvSpPr>
            <p:spPr>
              <a:xfrm>
                <a:off x="14405463" y="2343251"/>
                <a:ext cx="48125" cy="63155"/>
              </a:xfrm>
              <a:custGeom>
                <a:avLst/>
                <a:gdLst>
                  <a:gd name="connsiteX0" fmla="*/ 36973 w 48125"/>
                  <a:gd name="connsiteY0" fmla="*/ 336 h 63155"/>
                  <a:gd name="connsiteX1" fmla="*/ 20839 w 48125"/>
                  <a:gd name="connsiteY1" fmla="*/ 8398 h 63155"/>
                  <a:gd name="connsiteX2" fmla="*/ 0 w 48125"/>
                  <a:gd name="connsiteY2" fmla="*/ 53077 h 63155"/>
                  <a:gd name="connsiteX3" fmla="*/ 48065 w 48125"/>
                  <a:gd name="connsiteY3" fmla="*/ 63155 h 63155"/>
                  <a:gd name="connsiteX4" fmla="*/ 48065 w 48125"/>
                  <a:gd name="connsiteY4" fmla="*/ 14445 h 63155"/>
                  <a:gd name="connsiteX5" fmla="*/ 36973 w 48125"/>
                  <a:gd name="connsiteY5" fmla="*/ 0 h 63155"/>
                  <a:gd name="connsiteX6" fmla="*/ 36973 w 48125"/>
                  <a:gd name="connsiteY6" fmla="*/ 0 h 6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25" h="63155">
                    <a:moveTo>
                      <a:pt x="36973" y="336"/>
                    </a:moveTo>
                    <a:cubicBezTo>
                      <a:pt x="30251" y="-1008"/>
                      <a:pt x="23528" y="2352"/>
                      <a:pt x="20839" y="8398"/>
                    </a:cubicBezTo>
                    <a:lnTo>
                      <a:pt x="0" y="53077"/>
                    </a:lnTo>
                    <a:lnTo>
                      <a:pt x="48065" y="63155"/>
                    </a:lnTo>
                    <a:lnTo>
                      <a:pt x="48065" y="14445"/>
                    </a:lnTo>
                    <a:cubicBezTo>
                      <a:pt x="48737" y="7391"/>
                      <a:pt x="43695" y="1680"/>
                      <a:pt x="36973" y="0"/>
                    </a:cubicBezTo>
                    <a:lnTo>
                      <a:pt x="36973" y="0"/>
                    </a:lnTo>
                    <a:close/>
                  </a:path>
                </a:pathLst>
              </a:custGeom>
              <a:grpFill/>
              <a:ln w="3359"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80E60644-96F8-E333-AB22-8997D852E94C}"/>
                  </a:ext>
                </a:extLst>
              </p:cNvPr>
              <p:cNvSpPr/>
              <p:nvPr/>
            </p:nvSpPr>
            <p:spPr>
              <a:xfrm>
                <a:off x="14463611" y="2362437"/>
                <a:ext cx="54725" cy="64797"/>
              </a:xfrm>
              <a:custGeom>
                <a:avLst/>
                <a:gdLst>
                  <a:gd name="connsiteX0" fmla="*/ 45376 w 54725"/>
                  <a:gd name="connsiteY0" fmla="*/ 970 h 64797"/>
                  <a:gd name="connsiteX1" fmla="*/ 28234 w 54725"/>
                  <a:gd name="connsiteY1" fmla="*/ 6009 h 64797"/>
                  <a:gd name="connsiteX2" fmla="*/ 0 w 54725"/>
                  <a:gd name="connsiteY2" fmla="*/ 46657 h 64797"/>
                  <a:gd name="connsiteX3" fmla="*/ 45712 w 54725"/>
                  <a:gd name="connsiteY3" fmla="*/ 64798 h 64797"/>
                  <a:gd name="connsiteX4" fmla="*/ 54451 w 54725"/>
                  <a:gd name="connsiteY4" fmla="*/ 17095 h 64797"/>
                  <a:gd name="connsiteX5" fmla="*/ 45712 w 54725"/>
                  <a:gd name="connsiteY5" fmla="*/ 970 h 64797"/>
                  <a:gd name="connsiteX6" fmla="*/ 45712 w 54725"/>
                  <a:gd name="connsiteY6" fmla="*/ 970 h 6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725" h="64797">
                    <a:moveTo>
                      <a:pt x="45376" y="970"/>
                    </a:moveTo>
                    <a:cubicBezTo>
                      <a:pt x="38990" y="-1381"/>
                      <a:pt x="31931" y="634"/>
                      <a:pt x="28234" y="6009"/>
                    </a:cubicBezTo>
                    <a:lnTo>
                      <a:pt x="0" y="46657"/>
                    </a:lnTo>
                    <a:lnTo>
                      <a:pt x="45712" y="64798"/>
                    </a:lnTo>
                    <a:lnTo>
                      <a:pt x="54451" y="17095"/>
                    </a:lnTo>
                    <a:cubicBezTo>
                      <a:pt x="55795" y="10376"/>
                      <a:pt x="52098" y="3658"/>
                      <a:pt x="45712" y="970"/>
                    </a:cubicBezTo>
                    <a:lnTo>
                      <a:pt x="45712" y="970"/>
                    </a:lnTo>
                    <a:close/>
                  </a:path>
                </a:pathLst>
              </a:custGeom>
              <a:grpFill/>
              <a:ln w="3359"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18845F2F-95A9-125E-47A2-6B7FAA2C0CD1}"/>
                  </a:ext>
                </a:extLst>
              </p:cNvPr>
              <p:cNvSpPr/>
              <p:nvPr/>
            </p:nvSpPr>
            <p:spPr>
              <a:xfrm>
                <a:off x="14519071" y="2391062"/>
                <a:ext cx="59724" cy="65398"/>
              </a:xfrm>
              <a:custGeom>
                <a:avLst/>
                <a:gdLst>
                  <a:gd name="connsiteX0" fmla="*/ 52770 w 59724"/>
                  <a:gd name="connsiteY0" fmla="*/ 2243 h 65398"/>
                  <a:gd name="connsiteX1" fmla="*/ 52770 w 59724"/>
                  <a:gd name="connsiteY1" fmla="*/ 2243 h 65398"/>
                  <a:gd name="connsiteX2" fmla="*/ 34956 w 59724"/>
                  <a:gd name="connsiteY2" fmla="*/ 4258 h 65398"/>
                  <a:gd name="connsiteX3" fmla="*/ 0 w 59724"/>
                  <a:gd name="connsiteY3" fmla="*/ 39195 h 65398"/>
                  <a:gd name="connsiteX4" fmla="*/ 41678 w 59724"/>
                  <a:gd name="connsiteY4" fmla="*/ 65398 h 65398"/>
                  <a:gd name="connsiteX5" fmla="*/ 58821 w 59724"/>
                  <a:gd name="connsiteY5" fmla="*/ 20047 h 65398"/>
                  <a:gd name="connsiteX6" fmla="*/ 53107 w 59724"/>
                  <a:gd name="connsiteY6" fmla="*/ 2579 h 65398"/>
                  <a:gd name="connsiteX7" fmla="*/ 53107 w 59724"/>
                  <a:gd name="connsiteY7" fmla="*/ 2579 h 65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724" h="65398">
                    <a:moveTo>
                      <a:pt x="52770" y="2243"/>
                    </a:moveTo>
                    <a:lnTo>
                      <a:pt x="52770" y="2243"/>
                    </a:lnTo>
                    <a:cubicBezTo>
                      <a:pt x="47056" y="-1452"/>
                      <a:pt x="39662" y="-445"/>
                      <a:pt x="34956" y="4258"/>
                    </a:cubicBezTo>
                    <a:lnTo>
                      <a:pt x="0" y="39195"/>
                    </a:lnTo>
                    <a:lnTo>
                      <a:pt x="41678" y="65398"/>
                    </a:lnTo>
                    <a:lnTo>
                      <a:pt x="58821" y="20047"/>
                    </a:lnTo>
                    <a:cubicBezTo>
                      <a:pt x="61173" y="13665"/>
                      <a:pt x="58821" y="6274"/>
                      <a:pt x="53107" y="2579"/>
                    </a:cubicBezTo>
                    <a:lnTo>
                      <a:pt x="53107" y="2579"/>
                    </a:lnTo>
                    <a:close/>
                  </a:path>
                </a:pathLst>
              </a:custGeom>
              <a:grpFill/>
              <a:ln w="3359"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46D1B99B-C737-AA59-1B59-B8CA3703E749}"/>
                  </a:ext>
                </a:extLst>
              </p:cNvPr>
              <p:cNvSpPr/>
              <p:nvPr/>
            </p:nvSpPr>
            <p:spPr>
              <a:xfrm>
                <a:off x="14573858" y="2426237"/>
                <a:ext cx="61342" cy="64824"/>
              </a:xfrm>
              <a:custGeom>
                <a:avLst/>
                <a:gdLst>
                  <a:gd name="connsiteX0" fmla="*/ 60165 w 61342"/>
                  <a:gd name="connsiteY0" fmla="*/ 20481 h 64824"/>
                  <a:gd name="connsiteX1" fmla="*/ 55123 w 61342"/>
                  <a:gd name="connsiteY1" fmla="*/ 2677 h 64824"/>
                  <a:gd name="connsiteX2" fmla="*/ 36973 w 61342"/>
                  <a:gd name="connsiteY2" fmla="*/ 3685 h 64824"/>
                  <a:gd name="connsiteX3" fmla="*/ 0 w 61342"/>
                  <a:gd name="connsiteY3" fmla="*/ 36606 h 64824"/>
                  <a:gd name="connsiteX4" fmla="*/ 39998 w 61342"/>
                  <a:gd name="connsiteY4" fmla="*/ 64824 h 64824"/>
                  <a:gd name="connsiteX5" fmla="*/ 59829 w 61342"/>
                  <a:gd name="connsiteY5" fmla="*/ 20481 h 64824"/>
                  <a:gd name="connsiteX6" fmla="*/ 59829 w 61342"/>
                  <a:gd name="connsiteY6" fmla="*/ 20481 h 6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42" h="64824">
                    <a:moveTo>
                      <a:pt x="60165" y="20481"/>
                    </a:moveTo>
                    <a:cubicBezTo>
                      <a:pt x="62854" y="14099"/>
                      <a:pt x="60837" y="6708"/>
                      <a:pt x="55123" y="2677"/>
                    </a:cubicBezTo>
                    <a:cubicBezTo>
                      <a:pt x="49745" y="-1354"/>
                      <a:pt x="42015" y="-682"/>
                      <a:pt x="36973" y="3685"/>
                    </a:cubicBezTo>
                    <a:lnTo>
                      <a:pt x="0" y="36606"/>
                    </a:lnTo>
                    <a:lnTo>
                      <a:pt x="39998" y="64824"/>
                    </a:lnTo>
                    <a:lnTo>
                      <a:pt x="59829" y="20481"/>
                    </a:lnTo>
                    <a:lnTo>
                      <a:pt x="59829" y="20481"/>
                    </a:lnTo>
                    <a:close/>
                  </a:path>
                </a:pathLst>
              </a:custGeom>
              <a:grpFill/>
              <a:ln w="3359"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E5283AAE-E30E-6C6D-87F8-84B44A777C49}"/>
                  </a:ext>
                </a:extLst>
              </p:cNvPr>
              <p:cNvSpPr/>
              <p:nvPr/>
            </p:nvSpPr>
            <p:spPr>
              <a:xfrm>
                <a:off x="14623939" y="2466885"/>
                <a:ext cx="61342" cy="64824"/>
              </a:xfrm>
              <a:custGeom>
                <a:avLst/>
                <a:gdLst>
                  <a:gd name="connsiteX0" fmla="*/ 40334 w 61342"/>
                  <a:gd name="connsiteY0" fmla="*/ 64824 h 64824"/>
                  <a:gd name="connsiteX1" fmla="*/ 60165 w 61342"/>
                  <a:gd name="connsiteY1" fmla="*/ 20481 h 64824"/>
                  <a:gd name="connsiteX2" fmla="*/ 55123 w 61342"/>
                  <a:gd name="connsiteY2" fmla="*/ 2677 h 64824"/>
                  <a:gd name="connsiteX3" fmla="*/ 36973 w 61342"/>
                  <a:gd name="connsiteY3" fmla="*/ 3685 h 64824"/>
                  <a:gd name="connsiteX4" fmla="*/ 0 w 61342"/>
                  <a:gd name="connsiteY4" fmla="*/ 36606 h 64824"/>
                  <a:gd name="connsiteX5" fmla="*/ 39998 w 61342"/>
                  <a:gd name="connsiteY5" fmla="*/ 64824 h 64824"/>
                  <a:gd name="connsiteX6" fmla="*/ 39998 w 61342"/>
                  <a:gd name="connsiteY6" fmla="*/ 64824 h 6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42" h="64824">
                    <a:moveTo>
                      <a:pt x="40334" y="64824"/>
                    </a:moveTo>
                    <a:lnTo>
                      <a:pt x="60165" y="20481"/>
                    </a:lnTo>
                    <a:cubicBezTo>
                      <a:pt x="62854" y="14099"/>
                      <a:pt x="60837" y="6708"/>
                      <a:pt x="55123" y="2677"/>
                    </a:cubicBezTo>
                    <a:cubicBezTo>
                      <a:pt x="49746" y="-1354"/>
                      <a:pt x="42015" y="-682"/>
                      <a:pt x="36973" y="3685"/>
                    </a:cubicBezTo>
                    <a:lnTo>
                      <a:pt x="0" y="36606"/>
                    </a:lnTo>
                    <a:lnTo>
                      <a:pt x="39998" y="64824"/>
                    </a:lnTo>
                    <a:lnTo>
                      <a:pt x="39998" y="64824"/>
                    </a:lnTo>
                    <a:close/>
                  </a:path>
                </a:pathLst>
              </a:custGeom>
              <a:grpFill/>
              <a:ln w="3359"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90A07F1E-BEFC-4198-A073-08DAB60797A2}"/>
                  </a:ext>
                </a:extLst>
              </p:cNvPr>
              <p:cNvSpPr/>
              <p:nvPr/>
            </p:nvSpPr>
            <p:spPr>
              <a:xfrm>
                <a:off x="14666962" y="2512935"/>
                <a:ext cx="64465" cy="62781"/>
              </a:xfrm>
              <a:custGeom>
                <a:avLst/>
                <a:gdLst>
                  <a:gd name="connsiteX0" fmla="*/ 34284 w 64465"/>
                  <a:gd name="connsiteY0" fmla="*/ 62782 h 62781"/>
                  <a:gd name="connsiteX1" fmla="*/ 61845 w 64465"/>
                  <a:gd name="connsiteY1" fmla="*/ 22470 h 62781"/>
                  <a:gd name="connsiteX2" fmla="*/ 60165 w 64465"/>
                  <a:gd name="connsiteY2" fmla="*/ 4330 h 62781"/>
                  <a:gd name="connsiteX3" fmla="*/ 42351 w 64465"/>
                  <a:gd name="connsiteY3" fmla="*/ 1978 h 62781"/>
                  <a:gd name="connsiteX4" fmla="*/ 0 w 64465"/>
                  <a:gd name="connsiteY4" fmla="*/ 27509 h 62781"/>
                  <a:gd name="connsiteX5" fmla="*/ 34284 w 64465"/>
                  <a:gd name="connsiteY5" fmla="*/ 62782 h 62781"/>
                  <a:gd name="connsiteX6" fmla="*/ 34284 w 64465"/>
                  <a:gd name="connsiteY6" fmla="*/ 62782 h 6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65" h="62781">
                    <a:moveTo>
                      <a:pt x="34284" y="62782"/>
                    </a:moveTo>
                    <a:lnTo>
                      <a:pt x="61845" y="22470"/>
                    </a:lnTo>
                    <a:cubicBezTo>
                      <a:pt x="65879" y="16759"/>
                      <a:pt x="65207" y="9033"/>
                      <a:pt x="60165" y="4330"/>
                    </a:cubicBezTo>
                    <a:cubicBezTo>
                      <a:pt x="55459" y="-373"/>
                      <a:pt x="48065" y="-1381"/>
                      <a:pt x="42351" y="1978"/>
                    </a:cubicBezTo>
                    <a:lnTo>
                      <a:pt x="0" y="27509"/>
                    </a:lnTo>
                    <a:lnTo>
                      <a:pt x="34284" y="62782"/>
                    </a:lnTo>
                    <a:lnTo>
                      <a:pt x="34284" y="62782"/>
                    </a:lnTo>
                    <a:close/>
                  </a:path>
                </a:pathLst>
              </a:custGeom>
              <a:grpFill/>
              <a:ln w="3359"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5E5D2A1C-6D3C-E0DF-3A79-BF82738D40DB}"/>
                  </a:ext>
                </a:extLst>
              </p:cNvPr>
              <p:cNvSpPr/>
              <p:nvPr/>
            </p:nvSpPr>
            <p:spPr>
              <a:xfrm>
                <a:off x="14709985" y="2568028"/>
                <a:ext cx="65646" cy="60094"/>
              </a:xfrm>
              <a:custGeom>
                <a:avLst/>
                <a:gdLst>
                  <a:gd name="connsiteX0" fmla="*/ 28906 w 65646"/>
                  <a:gd name="connsiteY0" fmla="*/ 60094 h 60094"/>
                  <a:gd name="connsiteX1" fmla="*/ 61845 w 65646"/>
                  <a:gd name="connsiteY1" fmla="*/ 24486 h 60094"/>
                  <a:gd name="connsiteX2" fmla="*/ 62854 w 65646"/>
                  <a:gd name="connsiteY2" fmla="*/ 6009 h 60094"/>
                  <a:gd name="connsiteX3" fmla="*/ 45376 w 65646"/>
                  <a:gd name="connsiteY3" fmla="*/ 970 h 60094"/>
                  <a:gd name="connsiteX4" fmla="*/ 0 w 65646"/>
                  <a:gd name="connsiteY4" fmla="*/ 20118 h 60094"/>
                  <a:gd name="connsiteX5" fmla="*/ 28570 w 65646"/>
                  <a:gd name="connsiteY5" fmla="*/ 59759 h 60094"/>
                  <a:gd name="connsiteX6" fmla="*/ 28906 w 65646"/>
                  <a:gd name="connsiteY6" fmla="*/ 59759 h 6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46" h="60094">
                    <a:moveTo>
                      <a:pt x="28906" y="60094"/>
                    </a:moveTo>
                    <a:lnTo>
                      <a:pt x="61845" y="24486"/>
                    </a:lnTo>
                    <a:cubicBezTo>
                      <a:pt x="66551" y="19447"/>
                      <a:pt x="66887" y="11720"/>
                      <a:pt x="62854" y="6009"/>
                    </a:cubicBezTo>
                    <a:cubicBezTo>
                      <a:pt x="58821" y="634"/>
                      <a:pt x="51762" y="-1381"/>
                      <a:pt x="45376" y="970"/>
                    </a:cubicBezTo>
                    <a:lnTo>
                      <a:pt x="0" y="20118"/>
                    </a:lnTo>
                    <a:lnTo>
                      <a:pt x="28570" y="59759"/>
                    </a:lnTo>
                    <a:lnTo>
                      <a:pt x="28906" y="59759"/>
                    </a:lnTo>
                    <a:close/>
                  </a:path>
                </a:pathLst>
              </a:custGeom>
              <a:grpFill/>
              <a:ln w="3359"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AFAA1F2E-92CB-8C53-6602-A95B2B7FC740}"/>
                  </a:ext>
                </a:extLst>
              </p:cNvPr>
              <p:cNvSpPr/>
              <p:nvPr/>
            </p:nvSpPr>
            <p:spPr>
              <a:xfrm>
                <a:off x="14741244" y="2621951"/>
                <a:ext cx="65932" cy="56560"/>
              </a:xfrm>
              <a:custGeom>
                <a:avLst/>
                <a:gdLst>
                  <a:gd name="connsiteX0" fmla="*/ 22520 w 65932"/>
                  <a:gd name="connsiteY0" fmla="*/ 56225 h 56560"/>
                  <a:gd name="connsiteX1" fmla="*/ 60501 w 65932"/>
                  <a:gd name="connsiteY1" fmla="*/ 25655 h 56560"/>
                  <a:gd name="connsiteX2" fmla="*/ 64198 w 65932"/>
                  <a:gd name="connsiteY2" fmla="*/ 7851 h 56560"/>
                  <a:gd name="connsiteX3" fmla="*/ 47729 w 65932"/>
                  <a:gd name="connsiteY3" fmla="*/ 460 h 56560"/>
                  <a:gd name="connsiteX4" fmla="*/ 0 w 65932"/>
                  <a:gd name="connsiteY4" fmla="*/ 12890 h 56560"/>
                  <a:gd name="connsiteX5" fmla="*/ 22520 w 65932"/>
                  <a:gd name="connsiteY5" fmla="*/ 56561 h 56560"/>
                  <a:gd name="connsiteX6" fmla="*/ 22520 w 65932"/>
                  <a:gd name="connsiteY6" fmla="*/ 56561 h 5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932" h="56560">
                    <a:moveTo>
                      <a:pt x="22520" y="56225"/>
                    </a:moveTo>
                    <a:lnTo>
                      <a:pt x="60501" y="25655"/>
                    </a:lnTo>
                    <a:cubicBezTo>
                      <a:pt x="65879" y="21288"/>
                      <a:pt x="67560" y="13897"/>
                      <a:pt x="64198" y="7851"/>
                    </a:cubicBezTo>
                    <a:cubicBezTo>
                      <a:pt x="61173" y="1804"/>
                      <a:pt x="54115" y="-1220"/>
                      <a:pt x="47729" y="460"/>
                    </a:cubicBezTo>
                    <a:lnTo>
                      <a:pt x="0" y="12890"/>
                    </a:lnTo>
                    <a:lnTo>
                      <a:pt x="22520" y="56561"/>
                    </a:lnTo>
                    <a:lnTo>
                      <a:pt x="22520" y="56561"/>
                    </a:lnTo>
                    <a:close/>
                  </a:path>
                </a:pathLst>
              </a:custGeom>
              <a:grpFill/>
              <a:ln w="3359"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0872B0B3-A8F9-A505-61D2-FFE50EB98221}"/>
                  </a:ext>
                </a:extLst>
              </p:cNvPr>
              <p:cNvSpPr/>
              <p:nvPr/>
            </p:nvSpPr>
            <p:spPr>
              <a:xfrm>
                <a:off x="14769814" y="2683733"/>
                <a:ext cx="65241" cy="52223"/>
              </a:xfrm>
              <a:custGeom>
                <a:avLst/>
                <a:gdLst>
                  <a:gd name="connsiteX0" fmla="*/ 16470 w 65241"/>
                  <a:gd name="connsiteY0" fmla="*/ 51552 h 52223"/>
                  <a:gd name="connsiteX1" fmla="*/ 58148 w 65241"/>
                  <a:gd name="connsiteY1" fmla="*/ 26693 h 52223"/>
                  <a:gd name="connsiteX2" fmla="*/ 64535 w 65241"/>
                  <a:gd name="connsiteY2" fmla="*/ 9560 h 52223"/>
                  <a:gd name="connsiteX3" fmla="*/ 49073 w 65241"/>
                  <a:gd name="connsiteY3" fmla="*/ 154 h 52223"/>
                  <a:gd name="connsiteX4" fmla="*/ 0 w 65241"/>
                  <a:gd name="connsiteY4" fmla="*/ 5865 h 52223"/>
                  <a:gd name="connsiteX5" fmla="*/ 16470 w 65241"/>
                  <a:gd name="connsiteY5" fmla="*/ 52224 h 52223"/>
                  <a:gd name="connsiteX6" fmla="*/ 16470 w 65241"/>
                  <a:gd name="connsiteY6" fmla="*/ 51552 h 5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241" h="52223">
                    <a:moveTo>
                      <a:pt x="16470" y="51552"/>
                    </a:moveTo>
                    <a:lnTo>
                      <a:pt x="58148" y="26693"/>
                    </a:lnTo>
                    <a:cubicBezTo>
                      <a:pt x="64198" y="22997"/>
                      <a:pt x="66551" y="15943"/>
                      <a:pt x="64535" y="9560"/>
                    </a:cubicBezTo>
                    <a:cubicBezTo>
                      <a:pt x="62182" y="3177"/>
                      <a:pt x="55795" y="-854"/>
                      <a:pt x="49073" y="154"/>
                    </a:cubicBezTo>
                    <a:lnTo>
                      <a:pt x="0" y="5865"/>
                    </a:lnTo>
                    <a:lnTo>
                      <a:pt x="16470" y="52224"/>
                    </a:lnTo>
                    <a:lnTo>
                      <a:pt x="16470" y="51552"/>
                    </a:lnTo>
                    <a:close/>
                  </a:path>
                </a:pathLst>
              </a:custGeom>
              <a:grpFill/>
              <a:ln w="3359"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320EA611-3572-1CA2-8B54-68A5591D6F15}"/>
                  </a:ext>
                </a:extLst>
              </p:cNvPr>
              <p:cNvSpPr/>
              <p:nvPr/>
            </p:nvSpPr>
            <p:spPr>
              <a:xfrm>
                <a:off x="14791662" y="2748386"/>
                <a:ext cx="64320" cy="48710"/>
              </a:xfrm>
              <a:custGeom>
                <a:avLst/>
                <a:gdLst>
                  <a:gd name="connsiteX0" fmla="*/ 12100 w 64320"/>
                  <a:gd name="connsiteY0" fmla="*/ 48710 h 48710"/>
                  <a:gd name="connsiteX1" fmla="*/ 56132 w 64320"/>
                  <a:gd name="connsiteY1" fmla="*/ 27547 h 48710"/>
                  <a:gd name="connsiteX2" fmla="*/ 63862 w 64320"/>
                  <a:gd name="connsiteY2" fmla="*/ 11086 h 48710"/>
                  <a:gd name="connsiteX3" fmla="*/ 49409 w 64320"/>
                  <a:gd name="connsiteY3" fmla="*/ 0 h 48710"/>
                  <a:gd name="connsiteX4" fmla="*/ 0 w 64320"/>
                  <a:gd name="connsiteY4" fmla="*/ 1008 h 48710"/>
                  <a:gd name="connsiteX5" fmla="*/ 12100 w 64320"/>
                  <a:gd name="connsiteY5" fmla="*/ 48710 h 48710"/>
                  <a:gd name="connsiteX6" fmla="*/ 12100 w 64320"/>
                  <a:gd name="connsiteY6" fmla="*/ 48710 h 48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320" h="48710">
                    <a:moveTo>
                      <a:pt x="12100" y="48710"/>
                    </a:moveTo>
                    <a:lnTo>
                      <a:pt x="56132" y="27547"/>
                    </a:lnTo>
                    <a:cubicBezTo>
                      <a:pt x="62518" y="24523"/>
                      <a:pt x="65543" y="17469"/>
                      <a:pt x="63862" y="11086"/>
                    </a:cubicBezTo>
                    <a:cubicBezTo>
                      <a:pt x="62182" y="4703"/>
                      <a:pt x="56132" y="0"/>
                      <a:pt x="49409" y="0"/>
                    </a:cubicBezTo>
                    <a:lnTo>
                      <a:pt x="0" y="1008"/>
                    </a:lnTo>
                    <a:lnTo>
                      <a:pt x="12100" y="48710"/>
                    </a:lnTo>
                    <a:lnTo>
                      <a:pt x="12100" y="48710"/>
                    </a:lnTo>
                    <a:close/>
                  </a:path>
                </a:pathLst>
              </a:custGeom>
              <a:grpFill/>
              <a:ln w="3359"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9D55A14F-3BDD-FEE6-C167-BFF366F45E58}"/>
                  </a:ext>
                </a:extLst>
              </p:cNvPr>
              <p:cNvSpPr/>
              <p:nvPr/>
            </p:nvSpPr>
            <p:spPr>
              <a:xfrm>
                <a:off x="14803090" y="2802807"/>
                <a:ext cx="61528" cy="49046"/>
              </a:xfrm>
              <a:custGeom>
                <a:avLst/>
                <a:gdLst>
                  <a:gd name="connsiteX0" fmla="*/ 4369 w 61528"/>
                  <a:gd name="connsiteY0" fmla="*/ 49046 h 49046"/>
                  <a:gd name="connsiteX1" fmla="*/ 51090 w 61528"/>
                  <a:gd name="connsiteY1" fmla="*/ 34937 h 49046"/>
                  <a:gd name="connsiteX2" fmla="*/ 61509 w 61528"/>
                  <a:gd name="connsiteY2" fmla="*/ 19820 h 49046"/>
                  <a:gd name="connsiteX3" fmla="*/ 49073 w 61528"/>
                  <a:gd name="connsiteY3" fmla="*/ 6719 h 49046"/>
                  <a:gd name="connsiteX4" fmla="*/ 0 w 61528"/>
                  <a:gd name="connsiteY4" fmla="*/ 0 h 49046"/>
                  <a:gd name="connsiteX5" fmla="*/ 4369 w 61528"/>
                  <a:gd name="connsiteY5" fmla="*/ 48710 h 49046"/>
                  <a:gd name="connsiteX6" fmla="*/ 4369 w 61528"/>
                  <a:gd name="connsiteY6" fmla="*/ 48710 h 4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528" h="49046">
                    <a:moveTo>
                      <a:pt x="4369" y="49046"/>
                    </a:moveTo>
                    <a:lnTo>
                      <a:pt x="51090" y="34937"/>
                    </a:lnTo>
                    <a:cubicBezTo>
                      <a:pt x="57812" y="32921"/>
                      <a:pt x="61845" y="26539"/>
                      <a:pt x="61509" y="19820"/>
                    </a:cubicBezTo>
                    <a:cubicBezTo>
                      <a:pt x="60837" y="13101"/>
                      <a:pt x="55795" y="7726"/>
                      <a:pt x="49073" y="6719"/>
                    </a:cubicBezTo>
                    <a:lnTo>
                      <a:pt x="0" y="0"/>
                    </a:lnTo>
                    <a:lnTo>
                      <a:pt x="4369" y="48710"/>
                    </a:lnTo>
                    <a:lnTo>
                      <a:pt x="4369" y="48710"/>
                    </a:lnTo>
                    <a:close/>
                  </a:path>
                </a:pathLst>
              </a:custGeom>
              <a:grpFill/>
              <a:ln w="3359"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608BCAC0-7B45-F08B-C9EE-D0749769C331}"/>
                  </a:ext>
                </a:extLst>
              </p:cNvPr>
              <p:cNvSpPr/>
              <p:nvPr/>
            </p:nvSpPr>
            <p:spPr>
              <a:xfrm>
                <a:off x="14812501" y="2865291"/>
                <a:ext cx="61528" cy="49046"/>
              </a:xfrm>
              <a:custGeom>
                <a:avLst/>
                <a:gdLst>
                  <a:gd name="connsiteX0" fmla="*/ 4369 w 61528"/>
                  <a:gd name="connsiteY0" fmla="*/ 49046 h 49046"/>
                  <a:gd name="connsiteX1" fmla="*/ 51090 w 61528"/>
                  <a:gd name="connsiteY1" fmla="*/ 34937 h 49046"/>
                  <a:gd name="connsiteX2" fmla="*/ 61509 w 61528"/>
                  <a:gd name="connsiteY2" fmla="*/ 19820 h 49046"/>
                  <a:gd name="connsiteX3" fmla="*/ 49073 w 61528"/>
                  <a:gd name="connsiteY3" fmla="*/ 6719 h 49046"/>
                  <a:gd name="connsiteX4" fmla="*/ 0 w 61528"/>
                  <a:gd name="connsiteY4" fmla="*/ 0 h 49046"/>
                  <a:gd name="connsiteX5" fmla="*/ 4369 w 61528"/>
                  <a:gd name="connsiteY5" fmla="*/ 48710 h 49046"/>
                  <a:gd name="connsiteX6" fmla="*/ 4369 w 61528"/>
                  <a:gd name="connsiteY6" fmla="*/ 48710 h 4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528" h="49046">
                    <a:moveTo>
                      <a:pt x="4369" y="49046"/>
                    </a:moveTo>
                    <a:lnTo>
                      <a:pt x="51090" y="34937"/>
                    </a:lnTo>
                    <a:cubicBezTo>
                      <a:pt x="57812" y="32921"/>
                      <a:pt x="61845" y="26539"/>
                      <a:pt x="61509" y="19820"/>
                    </a:cubicBezTo>
                    <a:cubicBezTo>
                      <a:pt x="60837" y="13101"/>
                      <a:pt x="55795" y="7726"/>
                      <a:pt x="49073" y="6719"/>
                    </a:cubicBezTo>
                    <a:lnTo>
                      <a:pt x="0" y="0"/>
                    </a:lnTo>
                    <a:lnTo>
                      <a:pt x="4369" y="48710"/>
                    </a:lnTo>
                    <a:lnTo>
                      <a:pt x="4369" y="48710"/>
                    </a:lnTo>
                    <a:close/>
                  </a:path>
                </a:pathLst>
              </a:custGeom>
              <a:grpFill/>
              <a:ln w="3359"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27058E6E-9F40-5BD8-6FDF-5652E02880F3}"/>
                  </a:ext>
                </a:extLst>
              </p:cNvPr>
              <p:cNvSpPr/>
              <p:nvPr/>
            </p:nvSpPr>
            <p:spPr>
              <a:xfrm>
                <a:off x="14809476" y="2929118"/>
                <a:ext cx="60501" cy="49046"/>
              </a:xfrm>
              <a:custGeom>
                <a:avLst/>
                <a:gdLst>
                  <a:gd name="connsiteX0" fmla="*/ 50082 w 60501"/>
                  <a:gd name="connsiteY0" fmla="*/ 13773 h 49046"/>
                  <a:gd name="connsiteX1" fmla="*/ 2689 w 60501"/>
                  <a:gd name="connsiteY1" fmla="*/ 0 h 49046"/>
                  <a:gd name="connsiteX2" fmla="*/ 0 w 60501"/>
                  <a:gd name="connsiteY2" fmla="*/ 49046 h 49046"/>
                  <a:gd name="connsiteX3" fmla="*/ 48065 w 60501"/>
                  <a:gd name="connsiteY3" fmla="*/ 42327 h 49046"/>
                  <a:gd name="connsiteX4" fmla="*/ 60501 w 60501"/>
                  <a:gd name="connsiteY4" fmla="*/ 28890 h 49046"/>
                  <a:gd name="connsiteX5" fmla="*/ 50082 w 60501"/>
                  <a:gd name="connsiteY5" fmla="*/ 14109 h 49046"/>
                  <a:gd name="connsiteX6" fmla="*/ 50082 w 60501"/>
                  <a:gd name="connsiteY6" fmla="*/ 14109 h 4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501" h="49046">
                    <a:moveTo>
                      <a:pt x="50082" y="13773"/>
                    </a:moveTo>
                    <a:lnTo>
                      <a:pt x="2689" y="0"/>
                    </a:lnTo>
                    <a:lnTo>
                      <a:pt x="0" y="49046"/>
                    </a:lnTo>
                    <a:lnTo>
                      <a:pt x="48065" y="42327"/>
                    </a:lnTo>
                    <a:cubicBezTo>
                      <a:pt x="54787" y="41320"/>
                      <a:pt x="60165" y="35609"/>
                      <a:pt x="60501" y="28890"/>
                    </a:cubicBezTo>
                    <a:cubicBezTo>
                      <a:pt x="60501" y="22171"/>
                      <a:pt x="56468" y="16125"/>
                      <a:pt x="50082" y="14109"/>
                    </a:cubicBezTo>
                    <a:lnTo>
                      <a:pt x="50082" y="14109"/>
                    </a:lnTo>
                    <a:close/>
                  </a:path>
                </a:pathLst>
              </a:custGeom>
              <a:grpFill/>
              <a:ln w="3359"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63275031-1D1E-327F-2A2F-26DD33432788}"/>
                  </a:ext>
                </a:extLst>
              </p:cNvPr>
              <p:cNvSpPr/>
              <p:nvPr/>
            </p:nvSpPr>
            <p:spPr>
              <a:xfrm>
                <a:off x="14791662" y="2984547"/>
                <a:ext cx="63504" cy="49046"/>
              </a:xfrm>
              <a:custGeom>
                <a:avLst/>
                <a:gdLst>
                  <a:gd name="connsiteX0" fmla="*/ 55459 w 63504"/>
                  <a:gd name="connsiteY0" fmla="*/ 21164 h 49046"/>
                  <a:gd name="connsiteX1" fmla="*/ 10756 w 63504"/>
                  <a:gd name="connsiteY1" fmla="*/ 0 h 49046"/>
                  <a:gd name="connsiteX2" fmla="*/ 0 w 63504"/>
                  <a:gd name="connsiteY2" fmla="*/ 48038 h 49046"/>
                  <a:gd name="connsiteX3" fmla="*/ 48737 w 63504"/>
                  <a:gd name="connsiteY3" fmla="*/ 49046 h 49046"/>
                  <a:gd name="connsiteX4" fmla="*/ 63190 w 63504"/>
                  <a:gd name="connsiteY4" fmla="*/ 37624 h 49046"/>
                  <a:gd name="connsiteX5" fmla="*/ 55123 w 63504"/>
                  <a:gd name="connsiteY5" fmla="*/ 21500 h 49046"/>
                  <a:gd name="connsiteX6" fmla="*/ 55459 w 63504"/>
                  <a:gd name="connsiteY6" fmla="*/ 21500 h 4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04" h="49046">
                    <a:moveTo>
                      <a:pt x="55459" y="21164"/>
                    </a:moveTo>
                    <a:lnTo>
                      <a:pt x="10756" y="0"/>
                    </a:lnTo>
                    <a:lnTo>
                      <a:pt x="0" y="48038"/>
                    </a:lnTo>
                    <a:lnTo>
                      <a:pt x="48737" y="49046"/>
                    </a:lnTo>
                    <a:cubicBezTo>
                      <a:pt x="55795" y="49046"/>
                      <a:pt x="61509" y="44343"/>
                      <a:pt x="63190" y="37624"/>
                    </a:cubicBezTo>
                    <a:cubicBezTo>
                      <a:pt x="64535" y="30906"/>
                      <a:pt x="61509" y="24187"/>
                      <a:pt x="55123" y="21500"/>
                    </a:cubicBezTo>
                    <a:lnTo>
                      <a:pt x="55459" y="21500"/>
                    </a:lnTo>
                    <a:close/>
                  </a:path>
                </a:pathLst>
              </a:custGeom>
              <a:grpFill/>
              <a:ln w="3359"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6A6E9B18-CA87-76A8-EAD7-221D8EFC9F65}"/>
                  </a:ext>
                </a:extLst>
              </p:cNvPr>
              <p:cNvSpPr/>
              <p:nvPr/>
            </p:nvSpPr>
            <p:spPr>
              <a:xfrm>
                <a:off x="14773175" y="3047366"/>
                <a:ext cx="63504" cy="49046"/>
              </a:xfrm>
              <a:custGeom>
                <a:avLst/>
                <a:gdLst>
                  <a:gd name="connsiteX0" fmla="*/ 55459 w 63504"/>
                  <a:gd name="connsiteY0" fmla="*/ 21164 h 49046"/>
                  <a:gd name="connsiteX1" fmla="*/ 10756 w 63504"/>
                  <a:gd name="connsiteY1" fmla="*/ 0 h 49046"/>
                  <a:gd name="connsiteX2" fmla="*/ 0 w 63504"/>
                  <a:gd name="connsiteY2" fmla="*/ 48038 h 49046"/>
                  <a:gd name="connsiteX3" fmla="*/ 48737 w 63504"/>
                  <a:gd name="connsiteY3" fmla="*/ 49046 h 49046"/>
                  <a:gd name="connsiteX4" fmla="*/ 63190 w 63504"/>
                  <a:gd name="connsiteY4" fmla="*/ 37625 h 49046"/>
                  <a:gd name="connsiteX5" fmla="*/ 55123 w 63504"/>
                  <a:gd name="connsiteY5" fmla="*/ 21500 h 49046"/>
                  <a:gd name="connsiteX6" fmla="*/ 55459 w 63504"/>
                  <a:gd name="connsiteY6" fmla="*/ 21500 h 4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04" h="49046">
                    <a:moveTo>
                      <a:pt x="55459" y="21164"/>
                    </a:moveTo>
                    <a:lnTo>
                      <a:pt x="10756" y="0"/>
                    </a:lnTo>
                    <a:lnTo>
                      <a:pt x="0" y="48038"/>
                    </a:lnTo>
                    <a:lnTo>
                      <a:pt x="48737" y="49046"/>
                    </a:lnTo>
                    <a:cubicBezTo>
                      <a:pt x="55795" y="49046"/>
                      <a:pt x="61509" y="44343"/>
                      <a:pt x="63190" y="37625"/>
                    </a:cubicBezTo>
                    <a:cubicBezTo>
                      <a:pt x="64535" y="30906"/>
                      <a:pt x="61509" y="24187"/>
                      <a:pt x="55123" y="21500"/>
                    </a:cubicBezTo>
                    <a:lnTo>
                      <a:pt x="55459" y="21500"/>
                    </a:lnTo>
                    <a:close/>
                  </a:path>
                </a:pathLst>
              </a:custGeom>
              <a:grpFill/>
              <a:ln w="3359"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3E86A488-FF2A-9D9B-61F8-50F0D83FF74A}"/>
                  </a:ext>
                </a:extLst>
              </p:cNvPr>
              <p:cNvSpPr/>
              <p:nvPr/>
            </p:nvSpPr>
            <p:spPr>
              <a:xfrm>
                <a:off x="14750655" y="3104139"/>
                <a:ext cx="65384" cy="55721"/>
              </a:xfrm>
              <a:custGeom>
                <a:avLst/>
                <a:gdLst>
                  <a:gd name="connsiteX0" fmla="*/ 59493 w 65384"/>
                  <a:gd name="connsiteY0" fmla="*/ 29562 h 55721"/>
                  <a:gd name="connsiteX1" fmla="*/ 19831 w 65384"/>
                  <a:gd name="connsiteY1" fmla="*/ 0 h 55721"/>
                  <a:gd name="connsiteX2" fmla="*/ 0 w 65384"/>
                  <a:gd name="connsiteY2" fmla="*/ 45015 h 55721"/>
                  <a:gd name="connsiteX3" fmla="*/ 47729 w 65384"/>
                  <a:gd name="connsiteY3" fmla="*/ 55429 h 55721"/>
                  <a:gd name="connsiteX4" fmla="*/ 64199 w 65384"/>
                  <a:gd name="connsiteY4" fmla="*/ 47031 h 55721"/>
                  <a:gd name="connsiteX5" fmla="*/ 59493 w 65384"/>
                  <a:gd name="connsiteY5" fmla="*/ 29562 h 55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84" h="55721">
                    <a:moveTo>
                      <a:pt x="59493" y="29562"/>
                    </a:moveTo>
                    <a:lnTo>
                      <a:pt x="19831" y="0"/>
                    </a:lnTo>
                    <a:lnTo>
                      <a:pt x="0" y="45015"/>
                    </a:lnTo>
                    <a:lnTo>
                      <a:pt x="47729" y="55429"/>
                    </a:lnTo>
                    <a:cubicBezTo>
                      <a:pt x="54451" y="56773"/>
                      <a:pt x="61173" y="53413"/>
                      <a:pt x="64199" y="47031"/>
                    </a:cubicBezTo>
                    <a:cubicBezTo>
                      <a:pt x="66887" y="40984"/>
                      <a:pt x="64871" y="33593"/>
                      <a:pt x="59493" y="29562"/>
                    </a:cubicBezTo>
                    <a:close/>
                  </a:path>
                </a:pathLst>
              </a:custGeom>
              <a:grpFill/>
              <a:ln w="3359"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DAE469F7-BAF8-829B-4FEA-0F7C00570371}"/>
                  </a:ext>
                </a:extLst>
              </p:cNvPr>
              <p:cNvSpPr/>
              <p:nvPr/>
            </p:nvSpPr>
            <p:spPr>
              <a:xfrm>
                <a:off x="14718388" y="3155873"/>
                <a:ext cx="65384" cy="55721"/>
              </a:xfrm>
              <a:custGeom>
                <a:avLst/>
                <a:gdLst>
                  <a:gd name="connsiteX0" fmla="*/ 59493 w 65384"/>
                  <a:gd name="connsiteY0" fmla="*/ 29562 h 55721"/>
                  <a:gd name="connsiteX1" fmla="*/ 19831 w 65384"/>
                  <a:gd name="connsiteY1" fmla="*/ 0 h 55721"/>
                  <a:gd name="connsiteX2" fmla="*/ 0 w 65384"/>
                  <a:gd name="connsiteY2" fmla="*/ 45015 h 55721"/>
                  <a:gd name="connsiteX3" fmla="*/ 47729 w 65384"/>
                  <a:gd name="connsiteY3" fmla="*/ 55429 h 55721"/>
                  <a:gd name="connsiteX4" fmla="*/ 64198 w 65384"/>
                  <a:gd name="connsiteY4" fmla="*/ 47031 h 55721"/>
                  <a:gd name="connsiteX5" fmla="*/ 59493 w 65384"/>
                  <a:gd name="connsiteY5" fmla="*/ 29562 h 55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84" h="55721">
                    <a:moveTo>
                      <a:pt x="59493" y="29562"/>
                    </a:moveTo>
                    <a:lnTo>
                      <a:pt x="19831" y="0"/>
                    </a:lnTo>
                    <a:lnTo>
                      <a:pt x="0" y="45015"/>
                    </a:lnTo>
                    <a:lnTo>
                      <a:pt x="47729" y="55429"/>
                    </a:lnTo>
                    <a:cubicBezTo>
                      <a:pt x="54451" y="56773"/>
                      <a:pt x="61173" y="53413"/>
                      <a:pt x="64198" y="47031"/>
                    </a:cubicBezTo>
                    <a:cubicBezTo>
                      <a:pt x="66887" y="40984"/>
                      <a:pt x="64871" y="33593"/>
                      <a:pt x="59493" y="29562"/>
                    </a:cubicBezTo>
                    <a:close/>
                  </a:path>
                </a:pathLst>
              </a:custGeom>
              <a:grpFill/>
              <a:ln w="3359"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FA2B94F8-AB8A-129A-55C8-82A537085EC1}"/>
                  </a:ext>
                </a:extLst>
              </p:cNvPr>
              <p:cNvSpPr/>
              <p:nvPr/>
            </p:nvSpPr>
            <p:spPr>
              <a:xfrm>
                <a:off x="14635703" y="3250606"/>
                <a:ext cx="64450" cy="62872"/>
              </a:xfrm>
              <a:custGeom>
                <a:avLst/>
                <a:gdLst>
                  <a:gd name="connsiteX0" fmla="*/ 31259 w 64450"/>
                  <a:gd name="connsiteY0" fmla="*/ 336 h 62872"/>
                  <a:gd name="connsiteX1" fmla="*/ 0 w 64450"/>
                  <a:gd name="connsiteY1" fmla="*/ 38296 h 62872"/>
                  <a:gd name="connsiteX2" fmla="*/ 43023 w 64450"/>
                  <a:gd name="connsiteY2" fmla="*/ 61140 h 62872"/>
                  <a:gd name="connsiteX3" fmla="*/ 61173 w 64450"/>
                  <a:gd name="connsiteY3" fmla="*/ 57445 h 62872"/>
                  <a:gd name="connsiteX4" fmla="*/ 61173 w 64450"/>
                  <a:gd name="connsiteY4" fmla="*/ 39304 h 62872"/>
                  <a:gd name="connsiteX5" fmla="*/ 31259 w 64450"/>
                  <a:gd name="connsiteY5" fmla="*/ 0 h 62872"/>
                  <a:gd name="connsiteX6" fmla="*/ 31259 w 64450"/>
                  <a:gd name="connsiteY6" fmla="*/ 0 h 6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50" h="62872">
                    <a:moveTo>
                      <a:pt x="31259" y="336"/>
                    </a:moveTo>
                    <a:lnTo>
                      <a:pt x="0" y="38296"/>
                    </a:lnTo>
                    <a:lnTo>
                      <a:pt x="43023" y="61140"/>
                    </a:lnTo>
                    <a:cubicBezTo>
                      <a:pt x="49073" y="64499"/>
                      <a:pt x="56804" y="62819"/>
                      <a:pt x="61173" y="57445"/>
                    </a:cubicBezTo>
                    <a:cubicBezTo>
                      <a:pt x="65543" y="52406"/>
                      <a:pt x="65543" y="44679"/>
                      <a:pt x="61173" y="39304"/>
                    </a:cubicBezTo>
                    <a:lnTo>
                      <a:pt x="31259" y="0"/>
                    </a:lnTo>
                    <a:lnTo>
                      <a:pt x="31259" y="0"/>
                    </a:lnTo>
                    <a:close/>
                  </a:path>
                </a:pathLst>
              </a:custGeom>
              <a:grpFill/>
              <a:ln w="3359"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762022A1-2392-348E-E2A2-52E1871E6227}"/>
                  </a:ext>
                </a:extLst>
              </p:cNvPr>
              <p:cNvSpPr/>
              <p:nvPr/>
            </p:nvSpPr>
            <p:spPr>
              <a:xfrm>
                <a:off x="14587302" y="3293605"/>
                <a:ext cx="60678" cy="65610"/>
              </a:xfrm>
              <a:custGeom>
                <a:avLst/>
                <a:gdLst>
                  <a:gd name="connsiteX0" fmla="*/ 39326 w 60678"/>
                  <a:gd name="connsiteY0" fmla="*/ 0 h 65610"/>
                  <a:gd name="connsiteX1" fmla="*/ 0 w 60678"/>
                  <a:gd name="connsiteY1" fmla="*/ 29226 h 65610"/>
                  <a:gd name="connsiteX2" fmla="*/ 36301 w 60678"/>
                  <a:gd name="connsiteY2" fmla="*/ 61812 h 65610"/>
                  <a:gd name="connsiteX3" fmla="*/ 54787 w 60678"/>
                  <a:gd name="connsiteY3" fmla="*/ 62819 h 65610"/>
                  <a:gd name="connsiteX4" fmla="*/ 59493 w 60678"/>
                  <a:gd name="connsiteY4" fmla="*/ 45351 h 65610"/>
                  <a:gd name="connsiteX5" fmla="*/ 39662 w 60678"/>
                  <a:gd name="connsiteY5" fmla="*/ 0 h 65610"/>
                  <a:gd name="connsiteX6" fmla="*/ 39662 w 60678"/>
                  <a:gd name="connsiteY6" fmla="*/ 0 h 6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678" h="65610">
                    <a:moveTo>
                      <a:pt x="39326" y="0"/>
                    </a:moveTo>
                    <a:lnTo>
                      <a:pt x="0" y="29226"/>
                    </a:lnTo>
                    <a:lnTo>
                      <a:pt x="36301" y="61812"/>
                    </a:lnTo>
                    <a:cubicBezTo>
                      <a:pt x="41342" y="66515"/>
                      <a:pt x="49073" y="66851"/>
                      <a:pt x="54787" y="62819"/>
                    </a:cubicBezTo>
                    <a:cubicBezTo>
                      <a:pt x="60165" y="58788"/>
                      <a:pt x="62182" y="51734"/>
                      <a:pt x="59493" y="45351"/>
                    </a:cubicBezTo>
                    <a:lnTo>
                      <a:pt x="39662" y="0"/>
                    </a:lnTo>
                    <a:lnTo>
                      <a:pt x="39662" y="0"/>
                    </a:lnTo>
                    <a:close/>
                  </a:path>
                </a:pathLst>
              </a:custGeom>
              <a:grpFill/>
              <a:ln w="3359"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13AC488D-22B9-27DA-9E24-410D2FCF2CAA}"/>
                  </a:ext>
                </a:extLst>
              </p:cNvPr>
              <p:cNvSpPr/>
              <p:nvPr/>
            </p:nvSpPr>
            <p:spPr>
              <a:xfrm>
                <a:off x="14537893" y="3331230"/>
                <a:ext cx="56623" cy="65994"/>
              </a:xfrm>
              <a:custGeom>
                <a:avLst/>
                <a:gdLst>
                  <a:gd name="connsiteX0" fmla="*/ 43359 w 56623"/>
                  <a:gd name="connsiteY0" fmla="*/ 0 h 65994"/>
                  <a:gd name="connsiteX1" fmla="*/ 0 w 56623"/>
                  <a:gd name="connsiteY1" fmla="*/ 23179 h 65994"/>
                  <a:gd name="connsiteX2" fmla="*/ 30923 w 56623"/>
                  <a:gd name="connsiteY2" fmla="*/ 60804 h 65994"/>
                  <a:gd name="connsiteX3" fmla="*/ 49073 w 56623"/>
                  <a:gd name="connsiteY3" fmla="*/ 64163 h 65994"/>
                  <a:gd name="connsiteX4" fmla="*/ 56132 w 56623"/>
                  <a:gd name="connsiteY4" fmla="*/ 47702 h 65994"/>
                  <a:gd name="connsiteX5" fmla="*/ 43023 w 56623"/>
                  <a:gd name="connsiteY5" fmla="*/ 0 h 65994"/>
                  <a:gd name="connsiteX6" fmla="*/ 43359 w 56623"/>
                  <a:gd name="connsiteY6" fmla="*/ 0 h 65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23" h="65994">
                    <a:moveTo>
                      <a:pt x="43359" y="0"/>
                    </a:moveTo>
                    <a:lnTo>
                      <a:pt x="0" y="23179"/>
                    </a:lnTo>
                    <a:lnTo>
                      <a:pt x="30923" y="60804"/>
                    </a:lnTo>
                    <a:cubicBezTo>
                      <a:pt x="35292" y="66179"/>
                      <a:pt x="43023" y="67523"/>
                      <a:pt x="49073" y="64163"/>
                    </a:cubicBezTo>
                    <a:cubicBezTo>
                      <a:pt x="55123" y="60804"/>
                      <a:pt x="57812" y="54085"/>
                      <a:pt x="56132" y="47702"/>
                    </a:cubicBezTo>
                    <a:lnTo>
                      <a:pt x="43023" y="0"/>
                    </a:lnTo>
                    <a:lnTo>
                      <a:pt x="43359" y="0"/>
                    </a:lnTo>
                    <a:close/>
                  </a:path>
                </a:pathLst>
              </a:custGeom>
              <a:grpFill/>
              <a:ln w="3359"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56B116E1-B9E6-0B84-1E22-9E9324DC883C}"/>
                  </a:ext>
                </a:extLst>
              </p:cNvPr>
              <p:cNvSpPr/>
              <p:nvPr/>
            </p:nvSpPr>
            <p:spPr>
              <a:xfrm>
                <a:off x="14484450" y="3363479"/>
                <a:ext cx="52599" cy="65547"/>
              </a:xfrm>
              <a:custGeom>
                <a:avLst/>
                <a:gdLst>
                  <a:gd name="connsiteX0" fmla="*/ 45712 w 52599"/>
                  <a:gd name="connsiteY0" fmla="*/ 0 h 65547"/>
                  <a:gd name="connsiteX1" fmla="*/ 0 w 52599"/>
                  <a:gd name="connsiteY1" fmla="*/ 17469 h 65547"/>
                  <a:gd name="connsiteX2" fmla="*/ 25881 w 52599"/>
                  <a:gd name="connsiteY2" fmla="*/ 58788 h 65547"/>
                  <a:gd name="connsiteX3" fmla="*/ 43359 w 52599"/>
                  <a:gd name="connsiteY3" fmla="*/ 64499 h 65547"/>
                  <a:gd name="connsiteX4" fmla="*/ 52434 w 52599"/>
                  <a:gd name="connsiteY4" fmla="*/ 49046 h 65547"/>
                  <a:gd name="connsiteX5" fmla="*/ 45712 w 52599"/>
                  <a:gd name="connsiteY5" fmla="*/ 0 h 65547"/>
                  <a:gd name="connsiteX6" fmla="*/ 45712 w 52599"/>
                  <a:gd name="connsiteY6" fmla="*/ 0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99" h="65547">
                    <a:moveTo>
                      <a:pt x="45712" y="0"/>
                    </a:moveTo>
                    <a:lnTo>
                      <a:pt x="0" y="17469"/>
                    </a:lnTo>
                    <a:lnTo>
                      <a:pt x="25881" y="58788"/>
                    </a:lnTo>
                    <a:cubicBezTo>
                      <a:pt x="29578" y="64499"/>
                      <a:pt x="36973" y="67187"/>
                      <a:pt x="43359" y="64499"/>
                    </a:cubicBezTo>
                    <a:cubicBezTo>
                      <a:pt x="49746" y="62148"/>
                      <a:pt x="53443" y="55765"/>
                      <a:pt x="52434" y="49046"/>
                    </a:cubicBezTo>
                    <a:lnTo>
                      <a:pt x="45712" y="0"/>
                    </a:lnTo>
                    <a:lnTo>
                      <a:pt x="45712" y="0"/>
                    </a:lnTo>
                    <a:close/>
                  </a:path>
                </a:pathLst>
              </a:custGeom>
              <a:grpFill/>
              <a:ln w="3359"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9DEFF182-25EF-0E43-CE55-2034F13C2F77}"/>
                  </a:ext>
                </a:extLst>
              </p:cNvPr>
              <p:cNvSpPr/>
              <p:nvPr/>
            </p:nvSpPr>
            <p:spPr>
              <a:xfrm>
                <a:off x="14366137" y="3400096"/>
                <a:ext cx="49073" cy="61207"/>
              </a:xfrm>
              <a:custGeom>
                <a:avLst/>
                <a:gdLst>
                  <a:gd name="connsiteX0" fmla="*/ 13445 w 49073"/>
                  <a:gd name="connsiteY0" fmla="*/ 50726 h 61207"/>
                  <a:gd name="connsiteX1" fmla="*/ 28570 w 49073"/>
                  <a:gd name="connsiteY1" fmla="*/ 61140 h 61207"/>
                  <a:gd name="connsiteX2" fmla="*/ 41678 w 49073"/>
                  <a:gd name="connsiteY2" fmla="*/ 48710 h 61207"/>
                  <a:gd name="connsiteX3" fmla="*/ 49073 w 49073"/>
                  <a:gd name="connsiteY3" fmla="*/ 0 h 61207"/>
                  <a:gd name="connsiteX4" fmla="*/ 0 w 49073"/>
                  <a:gd name="connsiteY4" fmla="*/ 3695 h 61207"/>
                  <a:gd name="connsiteX5" fmla="*/ 13445 w 49073"/>
                  <a:gd name="connsiteY5" fmla="*/ 50390 h 61207"/>
                  <a:gd name="connsiteX6" fmla="*/ 13445 w 49073"/>
                  <a:gd name="connsiteY6" fmla="*/ 50390 h 6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73" h="61207">
                    <a:moveTo>
                      <a:pt x="13445" y="50726"/>
                    </a:moveTo>
                    <a:cubicBezTo>
                      <a:pt x="15461" y="57445"/>
                      <a:pt x="21511" y="61812"/>
                      <a:pt x="28570" y="61140"/>
                    </a:cubicBezTo>
                    <a:cubicBezTo>
                      <a:pt x="35292" y="60468"/>
                      <a:pt x="40670" y="55429"/>
                      <a:pt x="41678" y="48710"/>
                    </a:cubicBezTo>
                    <a:lnTo>
                      <a:pt x="49073" y="0"/>
                    </a:lnTo>
                    <a:lnTo>
                      <a:pt x="0" y="3695"/>
                    </a:lnTo>
                    <a:lnTo>
                      <a:pt x="13445" y="50390"/>
                    </a:lnTo>
                    <a:lnTo>
                      <a:pt x="13445" y="50390"/>
                    </a:lnTo>
                    <a:close/>
                  </a:path>
                </a:pathLst>
              </a:custGeom>
              <a:grpFill/>
              <a:ln w="3359"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3D35C94C-E862-E645-58CD-A1F23431FB58}"/>
                  </a:ext>
                </a:extLst>
              </p:cNvPr>
              <p:cNvSpPr/>
              <p:nvPr/>
            </p:nvSpPr>
            <p:spPr>
              <a:xfrm>
                <a:off x="14298241" y="3405471"/>
                <a:ext cx="48737" cy="61884"/>
              </a:xfrm>
              <a:custGeom>
                <a:avLst/>
                <a:gdLst>
                  <a:gd name="connsiteX0" fmla="*/ 14453 w 48737"/>
                  <a:gd name="connsiteY0" fmla="*/ 51734 h 61884"/>
                  <a:gd name="connsiteX1" fmla="*/ 29914 w 48737"/>
                  <a:gd name="connsiteY1" fmla="*/ 61812 h 61884"/>
                  <a:gd name="connsiteX2" fmla="*/ 29914 w 48737"/>
                  <a:gd name="connsiteY2" fmla="*/ 61812 h 61884"/>
                  <a:gd name="connsiteX3" fmla="*/ 42687 w 48737"/>
                  <a:gd name="connsiteY3" fmla="*/ 49046 h 61884"/>
                  <a:gd name="connsiteX4" fmla="*/ 48737 w 48737"/>
                  <a:gd name="connsiteY4" fmla="*/ 0 h 61884"/>
                  <a:gd name="connsiteX5" fmla="*/ 0 w 48737"/>
                  <a:gd name="connsiteY5" fmla="*/ 5039 h 61884"/>
                  <a:gd name="connsiteX6" fmla="*/ 14453 w 48737"/>
                  <a:gd name="connsiteY6" fmla="*/ 51398 h 61884"/>
                  <a:gd name="connsiteX7" fmla="*/ 14453 w 48737"/>
                  <a:gd name="connsiteY7" fmla="*/ 51398 h 6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737" h="61884">
                    <a:moveTo>
                      <a:pt x="14453" y="51734"/>
                    </a:moveTo>
                    <a:cubicBezTo>
                      <a:pt x="16470" y="58452"/>
                      <a:pt x="22856" y="62483"/>
                      <a:pt x="29914" y="61812"/>
                    </a:cubicBezTo>
                    <a:lnTo>
                      <a:pt x="29914" y="61812"/>
                    </a:lnTo>
                    <a:cubicBezTo>
                      <a:pt x="36637" y="61140"/>
                      <a:pt x="42015" y="55765"/>
                      <a:pt x="42687" y="49046"/>
                    </a:cubicBezTo>
                    <a:lnTo>
                      <a:pt x="48737" y="0"/>
                    </a:lnTo>
                    <a:lnTo>
                      <a:pt x="0" y="5039"/>
                    </a:lnTo>
                    <a:lnTo>
                      <a:pt x="14453" y="51398"/>
                    </a:lnTo>
                    <a:lnTo>
                      <a:pt x="14453" y="51398"/>
                    </a:lnTo>
                    <a:close/>
                  </a:path>
                </a:pathLst>
              </a:custGeom>
              <a:grpFill/>
              <a:ln w="3359"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D48A7463-43FF-E920-78E7-64808B33B9BA}"/>
                  </a:ext>
                </a:extLst>
              </p:cNvPr>
              <p:cNvSpPr/>
              <p:nvPr/>
            </p:nvSpPr>
            <p:spPr>
              <a:xfrm>
                <a:off x="14179592" y="3395057"/>
                <a:ext cx="50417" cy="65781"/>
              </a:xfrm>
              <a:custGeom>
                <a:avLst/>
                <a:gdLst>
                  <a:gd name="connsiteX0" fmla="*/ 48065 w 50417"/>
                  <a:gd name="connsiteY0" fmla="*/ 9742 h 65781"/>
                  <a:gd name="connsiteX1" fmla="*/ 0 w 50417"/>
                  <a:gd name="connsiteY1" fmla="*/ 0 h 65781"/>
                  <a:gd name="connsiteX2" fmla="*/ 0 w 50417"/>
                  <a:gd name="connsiteY2" fmla="*/ 48710 h 65781"/>
                  <a:gd name="connsiteX3" fmla="*/ 9075 w 50417"/>
                  <a:gd name="connsiteY3" fmla="*/ 62148 h 65781"/>
                  <a:gd name="connsiteX4" fmla="*/ 16134 w 50417"/>
                  <a:gd name="connsiteY4" fmla="*/ 65507 h 65781"/>
                  <a:gd name="connsiteX5" fmla="*/ 32267 w 50417"/>
                  <a:gd name="connsiteY5" fmla="*/ 56773 h 65781"/>
                  <a:gd name="connsiteX6" fmla="*/ 50418 w 50417"/>
                  <a:gd name="connsiteY6" fmla="*/ 11758 h 65781"/>
                  <a:gd name="connsiteX7" fmla="*/ 47729 w 50417"/>
                  <a:gd name="connsiteY7" fmla="*/ 11086 h 65781"/>
                  <a:gd name="connsiteX8" fmla="*/ 48401 w 50417"/>
                  <a:gd name="connsiteY8" fmla="*/ 9742 h 65781"/>
                  <a:gd name="connsiteX9" fmla="*/ 48065 w 50417"/>
                  <a:gd name="connsiteY9" fmla="*/ 9742 h 6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17" h="65781">
                    <a:moveTo>
                      <a:pt x="48065" y="9742"/>
                    </a:moveTo>
                    <a:lnTo>
                      <a:pt x="0" y="0"/>
                    </a:lnTo>
                    <a:lnTo>
                      <a:pt x="0" y="48710"/>
                    </a:lnTo>
                    <a:cubicBezTo>
                      <a:pt x="0" y="54757"/>
                      <a:pt x="3361" y="60132"/>
                      <a:pt x="9075" y="62148"/>
                    </a:cubicBezTo>
                    <a:cubicBezTo>
                      <a:pt x="11092" y="63827"/>
                      <a:pt x="13445" y="65171"/>
                      <a:pt x="16134" y="65507"/>
                    </a:cubicBezTo>
                    <a:cubicBezTo>
                      <a:pt x="22856" y="66851"/>
                      <a:pt x="29578" y="63155"/>
                      <a:pt x="32267" y="56773"/>
                    </a:cubicBezTo>
                    <a:lnTo>
                      <a:pt x="50418" y="11758"/>
                    </a:lnTo>
                    <a:lnTo>
                      <a:pt x="47729" y="11086"/>
                    </a:lnTo>
                    <a:lnTo>
                      <a:pt x="48401" y="9742"/>
                    </a:lnTo>
                    <a:lnTo>
                      <a:pt x="48065" y="9742"/>
                    </a:lnTo>
                    <a:close/>
                  </a:path>
                </a:pathLst>
              </a:custGeom>
              <a:grpFill/>
              <a:ln w="3359"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BC4FEE33-DAD7-4DD0-AC3F-D1467CB99513}"/>
                  </a:ext>
                </a:extLst>
              </p:cNvPr>
              <p:cNvSpPr/>
              <p:nvPr/>
            </p:nvSpPr>
            <p:spPr>
              <a:xfrm>
                <a:off x="14423277" y="3384643"/>
                <a:ext cx="48064" cy="63784"/>
              </a:xfrm>
              <a:custGeom>
                <a:avLst/>
                <a:gdLst>
                  <a:gd name="connsiteX0" fmla="*/ 48065 w 48064"/>
                  <a:gd name="connsiteY0" fmla="*/ 0 h 63784"/>
                  <a:gd name="connsiteX1" fmla="*/ 0 w 48064"/>
                  <a:gd name="connsiteY1" fmla="*/ 10414 h 63784"/>
                  <a:gd name="connsiteX2" fmla="*/ 19495 w 48064"/>
                  <a:gd name="connsiteY2" fmla="*/ 55093 h 63784"/>
                  <a:gd name="connsiteX3" fmla="*/ 35964 w 48064"/>
                  <a:gd name="connsiteY3" fmla="*/ 63491 h 63784"/>
                  <a:gd name="connsiteX4" fmla="*/ 47392 w 48064"/>
                  <a:gd name="connsiteY4" fmla="*/ 49382 h 63784"/>
                  <a:gd name="connsiteX5" fmla="*/ 48065 w 48064"/>
                  <a:gd name="connsiteY5" fmla="*/ 0 h 63784"/>
                  <a:gd name="connsiteX6" fmla="*/ 48065 w 48064"/>
                  <a:gd name="connsiteY6" fmla="*/ 0 h 6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064" h="63784">
                    <a:moveTo>
                      <a:pt x="48065" y="0"/>
                    </a:moveTo>
                    <a:lnTo>
                      <a:pt x="0" y="10414"/>
                    </a:lnTo>
                    <a:lnTo>
                      <a:pt x="19495" y="55093"/>
                    </a:lnTo>
                    <a:cubicBezTo>
                      <a:pt x="22184" y="61476"/>
                      <a:pt x="29242" y="64835"/>
                      <a:pt x="35964" y="63491"/>
                    </a:cubicBezTo>
                    <a:cubicBezTo>
                      <a:pt x="42687" y="62148"/>
                      <a:pt x="47392" y="56437"/>
                      <a:pt x="47392" y="49382"/>
                    </a:cubicBezTo>
                    <a:lnTo>
                      <a:pt x="48065" y="0"/>
                    </a:lnTo>
                    <a:lnTo>
                      <a:pt x="48065" y="0"/>
                    </a:lnTo>
                    <a:close/>
                  </a:path>
                </a:pathLst>
              </a:custGeom>
              <a:grpFill/>
              <a:ln w="3359"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3A31D39C-29EC-1F37-5EA5-BB8B970B7F2A}"/>
                  </a:ext>
                </a:extLst>
              </p:cNvPr>
              <p:cNvSpPr/>
              <p:nvPr/>
            </p:nvSpPr>
            <p:spPr>
              <a:xfrm>
                <a:off x="14677046" y="3202231"/>
                <a:ext cx="64450" cy="62872"/>
              </a:xfrm>
              <a:custGeom>
                <a:avLst/>
                <a:gdLst>
                  <a:gd name="connsiteX0" fmla="*/ 31259 w 64450"/>
                  <a:gd name="connsiteY0" fmla="*/ 336 h 62872"/>
                  <a:gd name="connsiteX1" fmla="*/ 0 w 64450"/>
                  <a:gd name="connsiteY1" fmla="*/ 38296 h 62872"/>
                  <a:gd name="connsiteX2" fmla="*/ 43023 w 64450"/>
                  <a:gd name="connsiteY2" fmla="*/ 61140 h 62872"/>
                  <a:gd name="connsiteX3" fmla="*/ 61173 w 64450"/>
                  <a:gd name="connsiteY3" fmla="*/ 57445 h 62872"/>
                  <a:gd name="connsiteX4" fmla="*/ 61173 w 64450"/>
                  <a:gd name="connsiteY4" fmla="*/ 39304 h 62872"/>
                  <a:gd name="connsiteX5" fmla="*/ 31259 w 64450"/>
                  <a:gd name="connsiteY5" fmla="*/ 0 h 62872"/>
                  <a:gd name="connsiteX6" fmla="*/ 31259 w 64450"/>
                  <a:gd name="connsiteY6" fmla="*/ 0 h 6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50" h="62872">
                    <a:moveTo>
                      <a:pt x="31259" y="336"/>
                    </a:moveTo>
                    <a:lnTo>
                      <a:pt x="0" y="38296"/>
                    </a:lnTo>
                    <a:lnTo>
                      <a:pt x="43023" y="61140"/>
                    </a:lnTo>
                    <a:cubicBezTo>
                      <a:pt x="49073" y="64499"/>
                      <a:pt x="56804" y="62819"/>
                      <a:pt x="61173" y="57445"/>
                    </a:cubicBezTo>
                    <a:cubicBezTo>
                      <a:pt x="65543" y="52406"/>
                      <a:pt x="65543" y="44679"/>
                      <a:pt x="61173" y="39304"/>
                    </a:cubicBezTo>
                    <a:lnTo>
                      <a:pt x="31259" y="0"/>
                    </a:lnTo>
                    <a:lnTo>
                      <a:pt x="31259" y="0"/>
                    </a:lnTo>
                    <a:close/>
                  </a:path>
                </a:pathLst>
              </a:custGeom>
              <a:grpFill/>
              <a:ln w="3359" cap="flat">
                <a:noFill/>
                <a:prstDash val="solid"/>
                <a:miter/>
              </a:ln>
            </p:spPr>
            <p:txBody>
              <a:bodyPr rtlCol="0" anchor="ctr"/>
              <a:lstStyle/>
              <a:p>
                <a:endParaRPr lang="en-US"/>
              </a:p>
            </p:txBody>
          </p:sp>
        </p:grpSp>
        <p:sp>
          <p:nvSpPr>
            <p:cNvPr id="149" name="Freeform: Shape 148">
              <a:extLst>
                <a:ext uri="{FF2B5EF4-FFF2-40B4-BE49-F238E27FC236}">
                  <a16:creationId xmlns:a16="http://schemas.microsoft.com/office/drawing/2014/main" id="{50BBFDBD-F2C2-66CF-EDC7-D374A70F7BB6}"/>
                </a:ext>
              </a:extLst>
            </p:cNvPr>
            <p:cNvSpPr/>
            <p:nvPr/>
          </p:nvSpPr>
          <p:spPr>
            <a:xfrm>
              <a:off x="13781785" y="2373977"/>
              <a:ext cx="1043669" cy="1043096"/>
            </a:xfrm>
            <a:custGeom>
              <a:avLst/>
              <a:gdLst>
                <a:gd name="connsiteX0" fmla="*/ 569227 w 1043669"/>
                <a:gd name="connsiteY0" fmla="*/ 2196 h 1043096"/>
                <a:gd name="connsiteX1" fmla="*/ 2197 w 1043669"/>
                <a:gd name="connsiteY1" fmla="*/ 474182 h 1043096"/>
                <a:gd name="connsiteX2" fmla="*/ 474442 w 1043669"/>
                <a:gd name="connsiteY2" fmla="*/ 1040900 h 1043096"/>
                <a:gd name="connsiteX3" fmla="*/ 1041472 w 1043669"/>
                <a:gd name="connsiteY3" fmla="*/ 568915 h 1043096"/>
                <a:gd name="connsiteX4" fmla="*/ 569227 w 1043669"/>
                <a:gd name="connsiteY4" fmla="*/ 2196 h 1043096"/>
                <a:gd name="connsiteX5" fmla="*/ 569227 w 1043669"/>
                <a:gd name="connsiteY5" fmla="*/ 2196 h 1043096"/>
                <a:gd name="connsiteX6" fmla="*/ 479148 w 1043669"/>
                <a:gd name="connsiteY6" fmla="*/ 990510 h 1043096"/>
                <a:gd name="connsiteX7" fmla="*/ 52951 w 1043669"/>
                <a:gd name="connsiteY7" fmla="*/ 478885 h 1043096"/>
                <a:gd name="connsiteX8" fmla="*/ 564858 w 1043669"/>
                <a:gd name="connsiteY8" fmla="*/ 52922 h 1043096"/>
                <a:gd name="connsiteX9" fmla="*/ 991055 w 1043669"/>
                <a:gd name="connsiteY9" fmla="*/ 564548 h 1043096"/>
                <a:gd name="connsiteX10" fmla="*/ 479148 w 1043669"/>
                <a:gd name="connsiteY10" fmla="*/ 990510 h 104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3669" h="1043096">
                  <a:moveTo>
                    <a:pt x="569227" y="2196"/>
                  </a:moveTo>
                  <a:cubicBezTo>
                    <a:pt x="282183" y="-24007"/>
                    <a:pt x="28078" y="187295"/>
                    <a:pt x="2197" y="474182"/>
                  </a:cubicBezTo>
                  <a:cubicBezTo>
                    <a:pt x="-24020" y="761068"/>
                    <a:pt x="187398" y="1015033"/>
                    <a:pt x="474442" y="1040900"/>
                  </a:cubicBezTo>
                  <a:cubicBezTo>
                    <a:pt x="761486" y="1067103"/>
                    <a:pt x="1015591" y="855801"/>
                    <a:pt x="1041472" y="568915"/>
                  </a:cubicBezTo>
                  <a:cubicBezTo>
                    <a:pt x="1067689" y="282028"/>
                    <a:pt x="856271" y="28063"/>
                    <a:pt x="569227" y="2196"/>
                  </a:cubicBezTo>
                  <a:lnTo>
                    <a:pt x="569227" y="2196"/>
                  </a:lnTo>
                  <a:close/>
                  <a:moveTo>
                    <a:pt x="479148" y="990510"/>
                  </a:moveTo>
                  <a:cubicBezTo>
                    <a:pt x="220001" y="966995"/>
                    <a:pt x="29087" y="737889"/>
                    <a:pt x="52951" y="478885"/>
                  </a:cubicBezTo>
                  <a:cubicBezTo>
                    <a:pt x="76479" y="219881"/>
                    <a:pt x="305711" y="29071"/>
                    <a:pt x="564858" y="52922"/>
                  </a:cubicBezTo>
                  <a:cubicBezTo>
                    <a:pt x="824004" y="76437"/>
                    <a:pt x="1014919" y="305543"/>
                    <a:pt x="991055" y="564548"/>
                  </a:cubicBezTo>
                  <a:cubicBezTo>
                    <a:pt x="967526" y="823552"/>
                    <a:pt x="738294" y="1014362"/>
                    <a:pt x="479148" y="990510"/>
                  </a:cubicBezTo>
                  <a:close/>
                </a:path>
              </a:pathLst>
            </a:custGeom>
            <a:grpFill/>
            <a:ln w="3359" cap="flat">
              <a:noFill/>
              <a:prstDash val="solid"/>
              <a:miter/>
            </a:ln>
          </p:spPr>
          <p:txBody>
            <a:bodyPr rtlCol="0" anchor="ctr"/>
            <a:lstStyle/>
            <a:p>
              <a:endParaRPr lang="en-US"/>
            </a:p>
          </p:txBody>
        </p:sp>
      </p:grpSp>
      <p:sp>
        <p:nvSpPr>
          <p:cNvPr id="150" name="Freeform: Shape 149">
            <a:extLst>
              <a:ext uri="{FF2B5EF4-FFF2-40B4-BE49-F238E27FC236}">
                <a16:creationId xmlns:a16="http://schemas.microsoft.com/office/drawing/2014/main" id="{2413DE8A-D5A1-87F2-6398-38C1D59D3ABF}"/>
              </a:ext>
            </a:extLst>
          </p:cNvPr>
          <p:cNvSpPr/>
          <p:nvPr/>
        </p:nvSpPr>
        <p:spPr>
          <a:xfrm rot="10800000">
            <a:off x="11139640" y="1371580"/>
            <a:ext cx="993562" cy="992009"/>
          </a:xfrm>
          <a:custGeom>
            <a:avLst/>
            <a:gdLst>
              <a:gd name="connsiteX0" fmla="*/ 861133 w 993562"/>
              <a:gd name="connsiteY0" fmla="*/ 279832 h 992009"/>
              <a:gd name="connsiteX1" fmla="*/ 874914 w 993562"/>
              <a:gd name="connsiteY1" fmla="*/ 303683 h 992009"/>
              <a:gd name="connsiteX2" fmla="*/ 894072 w 993562"/>
              <a:gd name="connsiteY2" fmla="*/ 296629 h 992009"/>
              <a:gd name="connsiteX3" fmla="*/ 948187 w 993562"/>
              <a:gd name="connsiteY3" fmla="*/ 287894 h 992009"/>
              <a:gd name="connsiteX4" fmla="*/ 970371 w 993562"/>
              <a:gd name="connsiteY4" fmla="*/ 344667 h 992009"/>
              <a:gd name="connsiteX5" fmla="*/ 924323 w 993562"/>
              <a:gd name="connsiteY5" fmla="*/ 373893 h 992009"/>
              <a:gd name="connsiteX6" fmla="*/ 906172 w 993562"/>
              <a:gd name="connsiteY6" fmla="*/ 381284 h 992009"/>
              <a:gd name="connsiteX7" fmla="*/ 913231 w 993562"/>
              <a:gd name="connsiteY7" fmla="*/ 407822 h 992009"/>
              <a:gd name="connsiteX8" fmla="*/ 931381 w 993562"/>
              <a:gd name="connsiteY8" fmla="*/ 406143 h 992009"/>
              <a:gd name="connsiteX9" fmla="*/ 986505 w 993562"/>
              <a:gd name="connsiteY9" fmla="*/ 411854 h 992009"/>
              <a:gd name="connsiteX10" fmla="*/ 993563 w 993562"/>
              <a:gd name="connsiteY10" fmla="*/ 472322 h 992009"/>
              <a:gd name="connsiteX11" fmla="*/ 940793 w 993562"/>
              <a:gd name="connsiteY11" fmla="*/ 489118 h 992009"/>
              <a:gd name="connsiteX12" fmla="*/ 923651 w 993562"/>
              <a:gd name="connsiteY12" fmla="*/ 490462 h 992009"/>
              <a:gd name="connsiteX13" fmla="*/ 922978 w 993562"/>
              <a:gd name="connsiteY13" fmla="*/ 519688 h 992009"/>
              <a:gd name="connsiteX14" fmla="*/ 940456 w 993562"/>
              <a:gd name="connsiteY14" fmla="*/ 521704 h 992009"/>
              <a:gd name="connsiteX15" fmla="*/ 991546 w 993562"/>
              <a:gd name="connsiteY15" fmla="*/ 540852 h 992009"/>
              <a:gd name="connsiteX16" fmla="*/ 982471 w 993562"/>
              <a:gd name="connsiteY16" fmla="*/ 600984 h 992009"/>
              <a:gd name="connsiteX17" fmla="*/ 927348 w 993562"/>
              <a:gd name="connsiteY17" fmla="*/ 604343 h 992009"/>
              <a:gd name="connsiteX18" fmla="*/ 910542 w 993562"/>
              <a:gd name="connsiteY18" fmla="*/ 600984 h 992009"/>
              <a:gd name="connsiteX19" fmla="*/ 901803 w 993562"/>
              <a:gd name="connsiteY19" fmla="*/ 628194 h 992009"/>
              <a:gd name="connsiteX20" fmla="*/ 918609 w 993562"/>
              <a:gd name="connsiteY20" fmla="*/ 635585 h 992009"/>
              <a:gd name="connsiteX21" fmla="*/ 963312 w 993562"/>
              <a:gd name="connsiteY21" fmla="*/ 667163 h 992009"/>
              <a:gd name="connsiteX22" fmla="*/ 938776 w 993562"/>
              <a:gd name="connsiteY22" fmla="*/ 722927 h 992009"/>
              <a:gd name="connsiteX23" fmla="*/ 884325 w 993562"/>
              <a:gd name="connsiteY23" fmla="*/ 711506 h 992009"/>
              <a:gd name="connsiteX24" fmla="*/ 868863 w 993562"/>
              <a:gd name="connsiteY24" fmla="*/ 704115 h 992009"/>
              <a:gd name="connsiteX25" fmla="*/ 854074 w 993562"/>
              <a:gd name="connsiteY25" fmla="*/ 729646 h 992009"/>
              <a:gd name="connsiteX26" fmla="*/ 867855 w 993562"/>
              <a:gd name="connsiteY26" fmla="*/ 739724 h 992009"/>
              <a:gd name="connsiteX27" fmla="*/ 902475 w 993562"/>
              <a:gd name="connsiteY27" fmla="*/ 782388 h 992009"/>
              <a:gd name="connsiteX28" fmla="*/ 865166 w 993562"/>
              <a:gd name="connsiteY28" fmla="*/ 829418 h 992009"/>
              <a:gd name="connsiteX29" fmla="*/ 815421 w 993562"/>
              <a:gd name="connsiteY29" fmla="*/ 804559 h 992009"/>
              <a:gd name="connsiteX30" fmla="*/ 802984 w 993562"/>
              <a:gd name="connsiteY30" fmla="*/ 794481 h 992009"/>
              <a:gd name="connsiteX31" fmla="*/ 783154 w 993562"/>
              <a:gd name="connsiteY31" fmla="*/ 814973 h 992009"/>
              <a:gd name="connsiteX32" fmla="*/ 791556 w 993562"/>
              <a:gd name="connsiteY32" fmla="*/ 826731 h 992009"/>
              <a:gd name="connsiteX33" fmla="*/ 815085 w 993562"/>
              <a:gd name="connsiteY33" fmla="*/ 877457 h 992009"/>
              <a:gd name="connsiteX34" fmla="*/ 766348 w 993562"/>
              <a:gd name="connsiteY34" fmla="*/ 913065 h 992009"/>
              <a:gd name="connsiteX35" fmla="*/ 725341 w 993562"/>
              <a:gd name="connsiteY35" fmla="*/ 876449 h 992009"/>
              <a:gd name="connsiteX36" fmla="*/ 715594 w 993562"/>
              <a:gd name="connsiteY36" fmla="*/ 864355 h 992009"/>
              <a:gd name="connsiteX37" fmla="*/ 690385 w 993562"/>
              <a:gd name="connsiteY37" fmla="*/ 877457 h 992009"/>
              <a:gd name="connsiteX38" fmla="*/ 696099 w 993562"/>
              <a:gd name="connsiteY38" fmla="*/ 892238 h 992009"/>
              <a:gd name="connsiteX39" fmla="*/ 705847 w 993562"/>
              <a:gd name="connsiteY39" fmla="*/ 946995 h 992009"/>
              <a:gd name="connsiteX40" fmla="*/ 649043 w 993562"/>
              <a:gd name="connsiteY40" fmla="*/ 968830 h 992009"/>
              <a:gd name="connsiteX41" fmla="*/ 619128 w 993562"/>
              <a:gd name="connsiteY41" fmla="*/ 922807 h 992009"/>
              <a:gd name="connsiteX42" fmla="*/ 613078 w 993562"/>
              <a:gd name="connsiteY42" fmla="*/ 908362 h 992009"/>
              <a:gd name="connsiteX43" fmla="*/ 584844 w 993562"/>
              <a:gd name="connsiteY43" fmla="*/ 914745 h 992009"/>
              <a:gd name="connsiteX44" fmla="*/ 586189 w 993562"/>
              <a:gd name="connsiteY44" fmla="*/ 930534 h 992009"/>
              <a:gd name="connsiteX45" fmla="*/ 581147 w 993562"/>
              <a:gd name="connsiteY45" fmla="*/ 985627 h 992009"/>
              <a:gd name="connsiteX46" fmla="*/ 520310 w 993562"/>
              <a:gd name="connsiteY46" fmla="*/ 992010 h 992009"/>
              <a:gd name="connsiteX47" fmla="*/ 504176 w 993562"/>
              <a:gd name="connsiteY47" fmla="*/ 939604 h 992009"/>
              <a:gd name="connsiteX48" fmla="*/ 502159 w 993562"/>
              <a:gd name="connsiteY48" fmla="*/ 924823 h 992009"/>
              <a:gd name="connsiteX49" fmla="*/ 473253 w 993562"/>
              <a:gd name="connsiteY49" fmla="*/ 924151 h 992009"/>
              <a:gd name="connsiteX50" fmla="*/ 470900 w 993562"/>
              <a:gd name="connsiteY50" fmla="*/ 939604 h 992009"/>
              <a:gd name="connsiteX51" fmla="*/ 451406 w 993562"/>
              <a:gd name="connsiteY51" fmla="*/ 990666 h 992009"/>
              <a:gd name="connsiteX52" fmla="*/ 391577 w 993562"/>
              <a:gd name="connsiteY52" fmla="*/ 981596 h 992009"/>
              <a:gd name="connsiteX53" fmla="*/ 388552 w 993562"/>
              <a:gd name="connsiteY53" fmla="*/ 926503 h 992009"/>
              <a:gd name="connsiteX54" fmla="*/ 391577 w 993562"/>
              <a:gd name="connsiteY54" fmla="*/ 910714 h 992009"/>
              <a:gd name="connsiteX55" fmla="*/ 364015 w 993562"/>
              <a:gd name="connsiteY55" fmla="*/ 901980 h 992009"/>
              <a:gd name="connsiteX56" fmla="*/ 357293 w 993562"/>
              <a:gd name="connsiteY56" fmla="*/ 917097 h 992009"/>
              <a:gd name="connsiteX57" fmla="*/ 325026 w 993562"/>
              <a:gd name="connsiteY57" fmla="*/ 961776 h 992009"/>
              <a:gd name="connsiteX58" fmla="*/ 270238 w 993562"/>
              <a:gd name="connsiteY58" fmla="*/ 937924 h 992009"/>
              <a:gd name="connsiteX59" fmla="*/ 281330 w 993562"/>
              <a:gd name="connsiteY59" fmla="*/ 883503 h 992009"/>
              <a:gd name="connsiteX60" fmla="*/ 288389 w 993562"/>
              <a:gd name="connsiteY60" fmla="*/ 868050 h 992009"/>
              <a:gd name="connsiteX61" fmla="*/ 263180 w 993562"/>
              <a:gd name="connsiteY61" fmla="*/ 853269 h 992009"/>
              <a:gd name="connsiteX62" fmla="*/ 252760 w 993562"/>
              <a:gd name="connsiteY62" fmla="*/ 867043 h 992009"/>
              <a:gd name="connsiteX63" fmla="*/ 210410 w 993562"/>
              <a:gd name="connsiteY63" fmla="*/ 901308 h 992009"/>
              <a:gd name="connsiteX64" fmla="*/ 163017 w 993562"/>
              <a:gd name="connsiteY64" fmla="*/ 864019 h 992009"/>
              <a:gd name="connsiteX65" fmla="*/ 188226 w 993562"/>
              <a:gd name="connsiteY65" fmla="*/ 814637 h 992009"/>
              <a:gd name="connsiteX66" fmla="*/ 197973 w 993562"/>
              <a:gd name="connsiteY66" fmla="*/ 801536 h 992009"/>
              <a:gd name="connsiteX67" fmla="*/ 178478 w 993562"/>
              <a:gd name="connsiteY67" fmla="*/ 780708 h 992009"/>
              <a:gd name="connsiteX68" fmla="*/ 165034 w 993562"/>
              <a:gd name="connsiteY68" fmla="*/ 791122 h 992009"/>
              <a:gd name="connsiteX69" fmla="*/ 114616 w 993562"/>
              <a:gd name="connsiteY69" fmla="*/ 813629 h 992009"/>
              <a:gd name="connsiteX70" fmla="*/ 78988 w 993562"/>
              <a:gd name="connsiteY70" fmla="*/ 764583 h 992009"/>
              <a:gd name="connsiteX71" fmla="*/ 115624 w 993562"/>
              <a:gd name="connsiteY71" fmla="*/ 723599 h 992009"/>
              <a:gd name="connsiteX72" fmla="*/ 130077 w 993562"/>
              <a:gd name="connsiteY72" fmla="*/ 712849 h 992009"/>
              <a:gd name="connsiteX73" fmla="*/ 116969 w 993562"/>
              <a:gd name="connsiteY73" fmla="*/ 687990 h 992009"/>
              <a:gd name="connsiteX74" fmla="*/ 99827 w 993562"/>
              <a:gd name="connsiteY74" fmla="*/ 694373 h 992009"/>
              <a:gd name="connsiteX75" fmla="*/ 45712 w 993562"/>
              <a:gd name="connsiteY75" fmla="*/ 703443 h 992009"/>
              <a:gd name="connsiteX76" fmla="*/ 23528 w 993562"/>
              <a:gd name="connsiteY76" fmla="*/ 646671 h 992009"/>
              <a:gd name="connsiteX77" fmla="*/ 69912 w 993562"/>
              <a:gd name="connsiteY77" fmla="*/ 616773 h 992009"/>
              <a:gd name="connsiteX78" fmla="*/ 87054 w 993562"/>
              <a:gd name="connsiteY78" fmla="*/ 610054 h 992009"/>
              <a:gd name="connsiteX79" fmla="*/ 79996 w 993562"/>
              <a:gd name="connsiteY79" fmla="*/ 583179 h 992009"/>
              <a:gd name="connsiteX80" fmla="*/ 61509 w 993562"/>
              <a:gd name="connsiteY80" fmla="*/ 584859 h 992009"/>
              <a:gd name="connsiteX81" fmla="*/ 6386 w 993562"/>
              <a:gd name="connsiteY81" fmla="*/ 580156 h 992009"/>
              <a:gd name="connsiteX82" fmla="*/ 0 w 993562"/>
              <a:gd name="connsiteY82" fmla="*/ 519688 h 992009"/>
              <a:gd name="connsiteX83" fmla="*/ 51762 w 993562"/>
              <a:gd name="connsiteY83" fmla="*/ 502891 h 992009"/>
              <a:gd name="connsiteX84" fmla="*/ 71257 w 993562"/>
              <a:gd name="connsiteY84" fmla="*/ 500540 h 992009"/>
              <a:gd name="connsiteX85" fmla="*/ 71257 w 993562"/>
              <a:gd name="connsiteY85" fmla="*/ 472322 h 992009"/>
              <a:gd name="connsiteX86" fmla="*/ 53107 w 993562"/>
              <a:gd name="connsiteY86" fmla="*/ 470306 h 992009"/>
              <a:gd name="connsiteX87" fmla="*/ 1008 w 993562"/>
              <a:gd name="connsiteY87" fmla="*/ 451158 h 992009"/>
              <a:gd name="connsiteX88" fmla="*/ 10420 w 993562"/>
              <a:gd name="connsiteY88" fmla="*/ 390354 h 992009"/>
              <a:gd name="connsiteX89" fmla="*/ 65207 w 993562"/>
              <a:gd name="connsiteY89" fmla="*/ 387331 h 992009"/>
              <a:gd name="connsiteX90" fmla="*/ 85374 w 993562"/>
              <a:gd name="connsiteY90" fmla="*/ 390690 h 992009"/>
              <a:gd name="connsiteX91" fmla="*/ 93777 w 993562"/>
              <a:gd name="connsiteY91" fmla="*/ 364487 h 992009"/>
              <a:gd name="connsiteX92" fmla="*/ 74954 w 993562"/>
              <a:gd name="connsiteY92" fmla="*/ 356089 h 992009"/>
              <a:gd name="connsiteX93" fmla="*/ 30251 w 993562"/>
              <a:gd name="connsiteY93" fmla="*/ 323839 h 992009"/>
              <a:gd name="connsiteX94" fmla="*/ 53779 w 993562"/>
              <a:gd name="connsiteY94" fmla="*/ 268074 h 992009"/>
              <a:gd name="connsiteX95" fmla="*/ 108566 w 993562"/>
              <a:gd name="connsiteY95" fmla="*/ 279496 h 992009"/>
              <a:gd name="connsiteX96" fmla="*/ 128061 w 993562"/>
              <a:gd name="connsiteY96" fmla="*/ 288230 h 992009"/>
              <a:gd name="connsiteX97" fmla="*/ 141842 w 993562"/>
              <a:gd name="connsiteY97" fmla="*/ 265051 h 992009"/>
              <a:gd name="connsiteX98" fmla="*/ 125708 w 993562"/>
              <a:gd name="connsiteY98" fmla="*/ 251614 h 992009"/>
              <a:gd name="connsiteX99" fmla="*/ 90416 w 993562"/>
              <a:gd name="connsiteY99" fmla="*/ 208950 h 992009"/>
              <a:gd name="connsiteX100" fmla="*/ 127725 w 993562"/>
              <a:gd name="connsiteY100" fmla="*/ 161920 h 992009"/>
              <a:gd name="connsiteX101" fmla="*/ 177470 w 993562"/>
              <a:gd name="connsiteY101" fmla="*/ 186443 h 992009"/>
              <a:gd name="connsiteX102" fmla="*/ 193604 w 993562"/>
              <a:gd name="connsiteY102" fmla="*/ 199880 h 992009"/>
              <a:gd name="connsiteX103" fmla="*/ 213435 w 993562"/>
              <a:gd name="connsiteY103" fmla="*/ 180732 h 992009"/>
              <a:gd name="connsiteX104" fmla="*/ 201670 w 993562"/>
              <a:gd name="connsiteY104" fmla="*/ 163935 h 992009"/>
              <a:gd name="connsiteX105" fmla="*/ 178142 w 993562"/>
              <a:gd name="connsiteY105" fmla="*/ 113881 h 992009"/>
              <a:gd name="connsiteX106" fmla="*/ 226879 w 993562"/>
              <a:gd name="connsiteY106" fmla="*/ 78272 h 992009"/>
              <a:gd name="connsiteX107" fmla="*/ 268222 w 993562"/>
              <a:gd name="connsiteY107" fmla="*/ 115225 h 992009"/>
              <a:gd name="connsiteX108" fmla="*/ 280658 w 993562"/>
              <a:gd name="connsiteY108" fmla="*/ 132022 h 992009"/>
              <a:gd name="connsiteX109" fmla="*/ 305531 w 993562"/>
              <a:gd name="connsiteY109" fmla="*/ 119592 h 992009"/>
              <a:gd name="connsiteX110" fmla="*/ 297128 w 993562"/>
              <a:gd name="connsiteY110" fmla="*/ 98764 h 992009"/>
              <a:gd name="connsiteX111" fmla="*/ 287717 w 993562"/>
              <a:gd name="connsiteY111" fmla="*/ 44343 h 992009"/>
              <a:gd name="connsiteX112" fmla="*/ 344184 w 993562"/>
              <a:gd name="connsiteY112" fmla="*/ 22508 h 992009"/>
              <a:gd name="connsiteX113" fmla="*/ 374099 w 993562"/>
              <a:gd name="connsiteY113" fmla="*/ 68194 h 992009"/>
              <a:gd name="connsiteX114" fmla="*/ 382502 w 993562"/>
              <a:gd name="connsiteY114" fmla="*/ 89022 h 992009"/>
              <a:gd name="connsiteX115" fmla="*/ 409055 w 993562"/>
              <a:gd name="connsiteY115" fmla="*/ 82975 h 992009"/>
              <a:gd name="connsiteX116" fmla="*/ 407374 w 993562"/>
              <a:gd name="connsiteY116" fmla="*/ 61476 h 992009"/>
              <a:gd name="connsiteX117" fmla="*/ 411744 w 993562"/>
              <a:gd name="connsiteY117" fmla="*/ 6383 h 992009"/>
              <a:gd name="connsiteX118" fmla="*/ 472245 w 993562"/>
              <a:gd name="connsiteY118" fmla="*/ 0 h 992009"/>
              <a:gd name="connsiteX119" fmla="*/ 489723 w 993562"/>
              <a:gd name="connsiteY119" fmla="*/ 51734 h 992009"/>
              <a:gd name="connsiteX120" fmla="*/ 491404 w 993562"/>
              <a:gd name="connsiteY120" fmla="*/ 72562 h 992009"/>
              <a:gd name="connsiteX121" fmla="*/ 518965 w 993562"/>
              <a:gd name="connsiteY121" fmla="*/ 72897 h 992009"/>
              <a:gd name="connsiteX122" fmla="*/ 522326 w 993562"/>
              <a:gd name="connsiteY122" fmla="*/ 52406 h 992009"/>
              <a:gd name="connsiteX123" fmla="*/ 541485 w 993562"/>
              <a:gd name="connsiteY123" fmla="*/ 1008 h 992009"/>
              <a:gd name="connsiteX124" fmla="*/ 601650 w 993562"/>
              <a:gd name="connsiteY124" fmla="*/ 10078 h 992009"/>
              <a:gd name="connsiteX125" fmla="*/ 605011 w 993562"/>
              <a:gd name="connsiteY125" fmla="*/ 65171 h 992009"/>
              <a:gd name="connsiteX126" fmla="*/ 601314 w 993562"/>
              <a:gd name="connsiteY126" fmla="*/ 87007 h 992009"/>
              <a:gd name="connsiteX127" fmla="*/ 627195 w 993562"/>
              <a:gd name="connsiteY127" fmla="*/ 94397 h 992009"/>
              <a:gd name="connsiteX128" fmla="*/ 635934 w 993562"/>
              <a:gd name="connsiteY128" fmla="*/ 73905 h 992009"/>
              <a:gd name="connsiteX129" fmla="*/ 667865 w 993562"/>
              <a:gd name="connsiteY129" fmla="*/ 29226 h 992009"/>
              <a:gd name="connsiteX130" fmla="*/ 723997 w 993562"/>
              <a:gd name="connsiteY130" fmla="*/ 53413 h 992009"/>
              <a:gd name="connsiteX131" fmla="*/ 712905 w 993562"/>
              <a:gd name="connsiteY131" fmla="*/ 107834 h 992009"/>
              <a:gd name="connsiteX132" fmla="*/ 703830 w 993562"/>
              <a:gd name="connsiteY132" fmla="*/ 127319 h 992009"/>
              <a:gd name="connsiteX133" fmla="*/ 727358 w 993562"/>
              <a:gd name="connsiteY133" fmla="*/ 141428 h 992009"/>
              <a:gd name="connsiteX134" fmla="*/ 740467 w 993562"/>
              <a:gd name="connsiteY134" fmla="*/ 124967 h 992009"/>
              <a:gd name="connsiteX135" fmla="*/ 783490 w 993562"/>
              <a:gd name="connsiteY135" fmla="*/ 89694 h 992009"/>
              <a:gd name="connsiteX136" fmla="*/ 830210 w 993562"/>
              <a:gd name="connsiteY136" fmla="*/ 127654 h 992009"/>
              <a:gd name="connsiteX137" fmla="*/ 805673 w 993562"/>
              <a:gd name="connsiteY137" fmla="*/ 177037 h 992009"/>
              <a:gd name="connsiteX138" fmla="*/ 793909 w 993562"/>
              <a:gd name="connsiteY138" fmla="*/ 192490 h 992009"/>
              <a:gd name="connsiteX139" fmla="*/ 812732 w 993562"/>
              <a:gd name="connsiteY139" fmla="*/ 211638 h 992009"/>
              <a:gd name="connsiteX140" fmla="*/ 828193 w 993562"/>
              <a:gd name="connsiteY140" fmla="*/ 200888 h 992009"/>
              <a:gd name="connsiteX141" fmla="*/ 878275 w 993562"/>
              <a:gd name="connsiteY141" fmla="*/ 177709 h 992009"/>
              <a:gd name="connsiteX142" fmla="*/ 914239 w 993562"/>
              <a:gd name="connsiteY142" fmla="*/ 226755 h 992009"/>
              <a:gd name="connsiteX143" fmla="*/ 877939 w 993562"/>
              <a:gd name="connsiteY143" fmla="*/ 267738 h 992009"/>
              <a:gd name="connsiteX144" fmla="*/ 861469 w 993562"/>
              <a:gd name="connsiteY144" fmla="*/ 279496 h 992009"/>
              <a:gd name="connsiteX145" fmla="*/ 860797 w 993562"/>
              <a:gd name="connsiteY145" fmla="*/ 279496 h 992009"/>
              <a:gd name="connsiteX146" fmla="*/ 828865 w 993562"/>
              <a:gd name="connsiteY146" fmla="*/ 644991 h 992009"/>
              <a:gd name="connsiteX147" fmla="*/ 834243 w 993562"/>
              <a:gd name="connsiteY147" fmla="*/ 367511 h 992009"/>
              <a:gd name="connsiteX148" fmla="*/ 642656 w 993562"/>
              <a:gd name="connsiteY148" fmla="*/ 167966 h 992009"/>
              <a:gd name="connsiteX149" fmla="*/ 365360 w 993562"/>
              <a:gd name="connsiteY149" fmla="*/ 161920 h 992009"/>
              <a:gd name="connsiteX150" fmla="*/ 165370 w 993562"/>
              <a:gd name="connsiteY150" fmla="*/ 354073 h 992009"/>
              <a:gd name="connsiteX151" fmla="*/ 159320 w 993562"/>
              <a:gd name="connsiteY151" fmla="*/ 630882 h 992009"/>
              <a:gd name="connsiteX152" fmla="*/ 351579 w 993562"/>
              <a:gd name="connsiteY152" fmla="*/ 831098 h 992009"/>
              <a:gd name="connsiteX153" fmla="*/ 628540 w 993562"/>
              <a:gd name="connsiteY153" fmla="*/ 837145 h 992009"/>
              <a:gd name="connsiteX154" fmla="*/ 828865 w 993562"/>
              <a:gd name="connsiteY154" fmla="*/ 644991 h 99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993562" h="992009">
                <a:moveTo>
                  <a:pt x="861133" y="279832"/>
                </a:moveTo>
                <a:cubicBezTo>
                  <a:pt x="866511" y="287558"/>
                  <a:pt x="870880" y="295285"/>
                  <a:pt x="874914" y="303683"/>
                </a:cubicBezTo>
                <a:lnTo>
                  <a:pt x="894072" y="296629"/>
                </a:lnTo>
                <a:lnTo>
                  <a:pt x="948187" y="287894"/>
                </a:lnTo>
                <a:lnTo>
                  <a:pt x="970371" y="344667"/>
                </a:lnTo>
                <a:lnTo>
                  <a:pt x="924323" y="373893"/>
                </a:lnTo>
                <a:lnTo>
                  <a:pt x="906172" y="381284"/>
                </a:lnTo>
                <a:cubicBezTo>
                  <a:pt x="908189" y="390354"/>
                  <a:pt x="910878" y="399424"/>
                  <a:pt x="913231" y="407822"/>
                </a:cubicBezTo>
                <a:lnTo>
                  <a:pt x="931381" y="406143"/>
                </a:lnTo>
                <a:lnTo>
                  <a:pt x="986505" y="411854"/>
                </a:lnTo>
                <a:lnTo>
                  <a:pt x="993563" y="472322"/>
                </a:lnTo>
                <a:lnTo>
                  <a:pt x="940793" y="489118"/>
                </a:lnTo>
                <a:lnTo>
                  <a:pt x="923651" y="490462"/>
                </a:lnTo>
                <a:cubicBezTo>
                  <a:pt x="923651" y="500204"/>
                  <a:pt x="923651" y="509610"/>
                  <a:pt x="922978" y="519688"/>
                </a:cubicBezTo>
                <a:lnTo>
                  <a:pt x="940456" y="521704"/>
                </a:lnTo>
                <a:lnTo>
                  <a:pt x="991546" y="540852"/>
                </a:lnTo>
                <a:lnTo>
                  <a:pt x="982471" y="600984"/>
                </a:lnTo>
                <a:lnTo>
                  <a:pt x="927348" y="604343"/>
                </a:lnTo>
                <a:lnTo>
                  <a:pt x="910542" y="600984"/>
                </a:lnTo>
                <a:cubicBezTo>
                  <a:pt x="908189" y="610390"/>
                  <a:pt x="905164" y="619460"/>
                  <a:pt x="901803" y="628194"/>
                </a:cubicBezTo>
                <a:lnTo>
                  <a:pt x="918609" y="635585"/>
                </a:lnTo>
                <a:lnTo>
                  <a:pt x="963312" y="667163"/>
                </a:lnTo>
                <a:lnTo>
                  <a:pt x="938776" y="722927"/>
                </a:lnTo>
                <a:lnTo>
                  <a:pt x="884325" y="711506"/>
                </a:lnTo>
                <a:lnTo>
                  <a:pt x="868863" y="704115"/>
                </a:lnTo>
                <a:cubicBezTo>
                  <a:pt x="864494" y="712849"/>
                  <a:pt x="859788" y="721248"/>
                  <a:pt x="854074" y="729646"/>
                </a:cubicBezTo>
                <a:lnTo>
                  <a:pt x="867855" y="739724"/>
                </a:lnTo>
                <a:lnTo>
                  <a:pt x="902475" y="782388"/>
                </a:lnTo>
                <a:lnTo>
                  <a:pt x="865166" y="829418"/>
                </a:lnTo>
                <a:lnTo>
                  <a:pt x="815421" y="804559"/>
                </a:lnTo>
                <a:lnTo>
                  <a:pt x="802984" y="794481"/>
                </a:lnTo>
                <a:cubicBezTo>
                  <a:pt x="796598" y="801536"/>
                  <a:pt x="789876" y="808254"/>
                  <a:pt x="783154" y="814973"/>
                </a:cubicBezTo>
                <a:lnTo>
                  <a:pt x="791556" y="826731"/>
                </a:lnTo>
                <a:lnTo>
                  <a:pt x="815085" y="877457"/>
                </a:lnTo>
                <a:lnTo>
                  <a:pt x="766348" y="913065"/>
                </a:lnTo>
                <a:lnTo>
                  <a:pt x="725341" y="876449"/>
                </a:lnTo>
                <a:lnTo>
                  <a:pt x="715594" y="864355"/>
                </a:lnTo>
                <a:cubicBezTo>
                  <a:pt x="707527" y="869058"/>
                  <a:pt x="699124" y="873425"/>
                  <a:pt x="690385" y="877457"/>
                </a:cubicBezTo>
                <a:lnTo>
                  <a:pt x="696099" y="892238"/>
                </a:lnTo>
                <a:lnTo>
                  <a:pt x="705847" y="946995"/>
                </a:lnTo>
                <a:lnTo>
                  <a:pt x="649043" y="968830"/>
                </a:lnTo>
                <a:lnTo>
                  <a:pt x="619128" y="922807"/>
                </a:lnTo>
                <a:lnTo>
                  <a:pt x="613078" y="908362"/>
                </a:lnTo>
                <a:cubicBezTo>
                  <a:pt x="603331" y="911050"/>
                  <a:pt x="594256" y="913065"/>
                  <a:pt x="584844" y="914745"/>
                </a:cubicBezTo>
                <a:lnTo>
                  <a:pt x="586189" y="930534"/>
                </a:lnTo>
                <a:lnTo>
                  <a:pt x="581147" y="985627"/>
                </a:lnTo>
                <a:lnTo>
                  <a:pt x="520310" y="992010"/>
                </a:lnTo>
                <a:lnTo>
                  <a:pt x="504176" y="939604"/>
                </a:lnTo>
                <a:lnTo>
                  <a:pt x="502159" y="924823"/>
                </a:lnTo>
                <a:cubicBezTo>
                  <a:pt x="492412" y="924823"/>
                  <a:pt x="483001" y="924823"/>
                  <a:pt x="473253" y="924151"/>
                </a:cubicBezTo>
                <a:lnTo>
                  <a:pt x="470900" y="939604"/>
                </a:lnTo>
                <a:lnTo>
                  <a:pt x="451406" y="990666"/>
                </a:lnTo>
                <a:lnTo>
                  <a:pt x="391577" y="981596"/>
                </a:lnTo>
                <a:lnTo>
                  <a:pt x="388552" y="926503"/>
                </a:lnTo>
                <a:lnTo>
                  <a:pt x="391577" y="910714"/>
                </a:lnTo>
                <a:cubicBezTo>
                  <a:pt x="382165" y="908698"/>
                  <a:pt x="373090" y="905675"/>
                  <a:pt x="364015" y="901980"/>
                </a:cubicBezTo>
                <a:lnTo>
                  <a:pt x="357293" y="917097"/>
                </a:lnTo>
                <a:lnTo>
                  <a:pt x="325026" y="961776"/>
                </a:lnTo>
                <a:lnTo>
                  <a:pt x="270238" y="937924"/>
                </a:lnTo>
                <a:lnTo>
                  <a:pt x="281330" y="883503"/>
                </a:lnTo>
                <a:lnTo>
                  <a:pt x="288389" y="868050"/>
                </a:lnTo>
                <a:cubicBezTo>
                  <a:pt x="279650" y="863347"/>
                  <a:pt x="271247" y="858644"/>
                  <a:pt x="263180" y="853269"/>
                </a:cubicBezTo>
                <a:lnTo>
                  <a:pt x="252760" y="867043"/>
                </a:lnTo>
                <a:lnTo>
                  <a:pt x="210410" y="901308"/>
                </a:lnTo>
                <a:lnTo>
                  <a:pt x="163017" y="864019"/>
                </a:lnTo>
                <a:lnTo>
                  <a:pt x="188226" y="814637"/>
                </a:lnTo>
                <a:lnTo>
                  <a:pt x="197973" y="801536"/>
                </a:lnTo>
                <a:cubicBezTo>
                  <a:pt x="191251" y="794817"/>
                  <a:pt x="184865" y="787762"/>
                  <a:pt x="178478" y="780708"/>
                </a:cubicBezTo>
                <a:lnTo>
                  <a:pt x="165034" y="791122"/>
                </a:lnTo>
                <a:lnTo>
                  <a:pt x="114616" y="813629"/>
                </a:lnTo>
                <a:lnTo>
                  <a:pt x="78988" y="764583"/>
                </a:lnTo>
                <a:lnTo>
                  <a:pt x="115624" y="723599"/>
                </a:lnTo>
                <a:lnTo>
                  <a:pt x="130077" y="712849"/>
                </a:lnTo>
                <a:cubicBezTo>
                  <a:pt x="125372" y="704787"/>
                  <a:pt x="121338" y="696725"/>
                  <a:pt x="116969" y="687990"/>
                </a:cubicBezTo>
                <a:lnTo>
                  <a:pt x="99827" y="694373"/>
                </a:lnTo>
                <a:lnTo>
                  <a:pt x="45712" y="703443"/>
                </a:lnTo>
                <a:lnTo>
                  <a:pt x="23528" y="646671"/>
                </a:lnTo>
                <a:lnTo>
                  <a:pt x="69912" y="616773"/>
                </a:lnTo>
                <a:lnTo>
                  <a:pt x="87054" y="610054"/>
                </a:lnTo>
                <a:cubicBezTo>
                  <a:pt x="85038" y="601320"/>
                  <a:pt x="82349" y="592586"/>
                  <a:pt x="79996" y="583179"/>
                </a:cubicBezTo>
                <a:lnTo>
                  <a:pt x="61509" y="584859"/>
                </a:lnTo>
                <a:lnTo>
                  <a:pt x="6386" y="580156"/>
                </a:lnTo>
                <a:lnTo>
                  <a:pt x="0" y="519688"/>
                </a:lnTo>
                <a:lnTo>
                  <a:pt x="51762" y="502891"/>
                </a:lnTo>
                <a:lnTo>
                  <a:pt x="71257" y="500540"/>
                </a:lnTo>
                <a:cubicBezTo>
                  <a:pt x="71257" y="491134"/>
                  <a:pt x="71257" y="481728"/>
                  <a:pt x="71257" y="472322"/>
                </a:cubicBezTo>
                <a:lnTo>
                  <a:pt x="53107" y="470306"/>
                </a:lnTo>
                <a:lnTo>
                  <a:pt x="1008" y="451158"/>
                </a:lnTo>
                <a:lnTo>
                  <a:pt x="10420" y="390354"/>
                </a:lnTo>
                <a:lnTo>
                  <a:pt x="65207" y="387331"/>
                </a:lnTo>
                <a:lnTo>
                  <a:pt x="85374" y="390690"/>
                </a:lnTo>
                <a:cubicBezTo>
                  <a:pt x="87727" y="381956"/>
                  <a:pt x="90416" y="373221"/>
                  <a:pt x="93777" y="364487"/>
                </a:cubicBezTo>
                <a:lnTo>
                  <a:pt x="74954" y="356089"/>
                </a:lnTo>
                <a:lnTo>
                  <a:pt x="30251" y="323839"/>
                </a:lnTo>
                <a:lnTo>
                  <a:pt x="53779" y="268074"/>
                </a:lnTo>
                <a:lnTo>
                  <a:pt x="108566" y="279496"/>
                </a:lnTo>
                <a:lnTo>
                  <a:pt x="128061" y="288230"/>
                </a:lnTo>
                <a:cubicBezTo>
                  <a:pt x="132430" y="280168"/>
                  <a:pt x="136800" y="272777"/>
                  <a:pt x="141842" y="265051"/>
                </a:cubicBezTo>
                <a:lnTo>
                  <a:pt x="125708" y="251614"/>
                </a:lnTo>
                <a:lnTo>
                  <a:pt x="90416" y="208950"/>
                </a:lnTo>
                <a:lnTo>
                  <a:pt x="127725" y="161920"/>
                </a:lnTo>
                <a:lnTo>
                  <a:pt x="177470" y="186443"/>
                </a:lnTo>
                <a:lnTo>
                  <a:pt x="193604" y="199880"/>
                </a:lnTo>
                <a:cubicBezTo>
                  <a:pt x="199990" y="192826"/>
                  <a:pt x="206712" y="186443"/>
                  <a:pt x="213435" y="180732"/>
                </a:cubicBezTo>
                <a:lnTo>
                  <a:pt x="201670" y="163935"/>
                </a:lnTo>
                <a:lnTo>
                  <a:pt x="178142" y="113881"/>
                </a:lnTo>
                <a:lnTo>
                  <a:pt x="226879" y="78272"/>
                </a:lnTo>
                <a:lnTo>
                  <a:pt x="268222" y="115225"/>
                </a:lnTo>
                <a:lnTo>
                  <a:pt x="280658" y="132022"/>
                </a:lnTo>
                <a:cubicBezTo>
                  <a:pt x="288725" y="127654"/>
                  <a:pt x="297128" y="123623"/>
                  <a:pt x="305531" y="119592"/>
                </a:cubicBezTo>
                <a:lnTo>
                  <a:pt x="297128" y="98764"/>
                </a:lnTo>
                <a:lnTo>
                  <a:pt x="287717" y="44343"/>
                </a:lnTo>
                <a:lnTo>
                  <a:pt x="344184" y="22508"/>
                </a:lnTo>
                <a:lnTo>
                  <a:pt x="374099" y="68194"/>
                </a:lnTo>
                <a:lnTo>
                  <a:pt x="382502" y="89022"/>
                </a:lnTo>
                <a:cubicBezTo>
                  <a:pt x="391577" y="87007"/>
                  <a:pt x="400652" y="84991"/>
                  <a:pt x="409055" y="82975"/>
                </a:cubicBezTo>
                <a:lnTo>
                  <a:pt x="407374" y="61476"/>
                </a:lnTo>
                <a:lnTo>
                  <a:pt x="411744" y="6383"/>
                </a:lnTo>
                <a:lnTo>
                  <a:pt x="472245" y="0"/>
                </a:lnTo>
                <a:lnTo>
                  <a:pt x="489723" y="51734"/>
                </a:lnTo>
                <a:lnTo>
                  <a:pt x="491404" y="72562"/>
                </a:lnTo>
                <a:cubicBezTo>
                  <a:pt x="500815" y="72562"/>
                  <a:pt x="509890" y="72562"/>
                  <a:pt x="518965" y="72897"/>
                </a:cubicBezTo>
                <a:lnTo>
                  <a:pt x="522326" y="52406"/>
                </a:lnTo>
                <a:lnTo>
                  <a:pt x="541485" y="1008"/>
                </a:lnTo>
                <a:lnTo>
                  <a:pt x="601650" y="10078"/>
                </a:lnTo>
                <a:lnTo>
                  <a:pt x="605011" y="65171"/>
                </a:lnTo>
                <a:lnTo>
                  <a:pt x="601314" y="87007"/>
                </a:lnTo>
                <a:cubicBezTo>
                  <a:pt x="610053" y="89022"/>
                  <a:pt x="618792" y="91374"/>
                  <a:pt x="627195" y="94397"/>
                </a:cubicBezTo>
                <a:lnTo>
                  <a:pt x="635934" y="73905"/>
                </a:lnTo>
                <a:lnTo>
                  <a:pt x="667865" y="29226"/>
                </a:lnTo>
                <a:lnTo>
                  <a:pt x="723997" y="53413"/>
                </a:lnTo>
                <a:lnTo>
                  <a:pt x="712905" y="107834"/>
                </a:lnTo>
                <a:lnTo>
                  <a:pt x="703830" y="127319"/>
                </a:lnTo>
                <a:cubicBezTo>
                  <a:pt x="711897" y="132022"/>
                  <a:pt x="719627" y="136389"/>
                  <a:pt x="727358" y="141428"/>
                </a:cubicBezTo>
                <a:lnTo>
                  <a:pt x="740467" y="124967"/>
                </a:lnTo>
                <a:lnTo>
                  <a:pt x="783490" y="89694"/>
                </a:lnTo>
                <a:lnTo>
                  <a:pt x="830210" y="127654"/>
                </a:lnTo>
                <a:lnTo>
                  <a:pt x="805673" y="177037"/>
                </a:lnTo>
                <a:lnTo>
                  <a:pt x="793909" y="192490"/>
                </a:lnTo>
                <a:cubicBezTo>
                  <a:pt x="800295" y="198872"/>
                  <a:pt x="806346" y="204919"/>
                  <a:pt x="812732" y="211638"/>
                </a:cubicBezTo>
                <a:lnTo>
                  <a:pt x="828193" y="200888"/>
                </a:lnTo>
                <a:lnTo>
                  <a:pt x="878275" y="177709"/>
                </a:lnTo>
                <a:lnTo>
                  <a:pt x="914239" y="226755"/>
                </a:lnTo>
                <a:lnTo>
                  <a:pt x="877939" y="267738"/>
                </a:lnTo>
                <a:lnTo>
                  <a:pt x="861469" y="279496"/>
                </a:lnTo>
                <a:lnTo>
                  <a:pt x="860797" y="279496"/>
                </a:lnTo>
                <a:close/>
                <a:moveTo>
                  <a:pt x="828865" y="644991"/>
                </a:moveTo>
                <a:cubicBezTo>
                  <a:pt x="869200" y="553281"/>
                  <a:pt x="870880" y="460564"/>
                  <a:pt x="834243" y="367511"/>
                </a:cubicBezTo>
                <a:cubicBezTo>
                  <a:pt x="798279" y="274793"/>
                  <a:pt x="734417" y="208278"/>
                  <a:pt x="642656" y="167966"/>
                </a:cubicBezTo>
                <a:cubicBezTo>
                  <a:pt x="550896" y="127654"/>
                  <a:pt x="458464" y="125639"/>
                  <a:pt x="365360" y="161920"/>
                </a:cubicBezTo>
                <a:cubicBezTo>
                  <a:pt x="271919" y="198200"/>
                  <a:pt x="205032" y="262364"/>
                  <a:pt x="165370" y="354073"/>
                </a:cubicBezTo>
                <a:cubicBezTo>
                  <a:pt x="125036" y="445783"/>
                  <a:pt x="123019" y="537828"/>
                  <a:pt x="159320" y="630882"/>
                </a:cubicBezTo>
                <a:cubicBezTo>
                  <a:pt x="195620" y="724271"/>
                  <a:pt x="259819" y="790786"/>
                  <a:pt x="351579" y="831098"/>
                </a:cubicBezTo>
                <a:cubicBezTo>
                  <a:pt x="443003" y="871746"/>
                  <a:pt x="535435" y="873761"/>
                  <a:pt x="628540" y="837145"/>
                </a:cubicBezTo>
                <a:cubicBezTo>
                  <a:pt x="721980" y="800864"/>
                  <a:pt x="788531" y="736701"/>
                  <a:pt x="828865" y="644991"/>
                </a:cubicBezTo>
                <a:close/>
              </a:path>
            </a:pathLst>
          </a:custGeom>
          <a:solidFill>
            <a:schemeClr val="accent2"/>
          </a:solidFill>
          <a:ln w="3359"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2DD0BA21-B3B3-11AD-B59C-4ED294583635}"/>
              </a:ext>
            </a:extLst>
          </p:cNvPr>
          <p:cNvSpPr/>
          <p:nvPr/>
        </p:nvSpPr>
        <p:spPr>
          <a:xfrm rot="10800000">
            <a:off x="11272723" y="1500667"/>
            <a:ext cx="726952" cy="726781"/>
          </a:xfrm>
          <a:custGeom>
            <a:avLst/>
            <a:gdLst>
              <a:gd name="connsiteX0" fmla="*/ 305106 w 726952"/>
              <a:gd name="connsiteY0" fmla="*/ 131597 h 726781"/>
              <a:gd name="connsiteX1" fmla="*/ 314854 w 726952"/>
              <a:gd name="connsiteY1" fmla="*/ 155113 h 726781"/>
              <a:gd name="connsiteX2" fmla="*/ 317542 w 726952"/>
              <a:gd name="connsiteY2" fmla="*/ 161831 h 726781"/>
              <a:gd name="connsiteX3" fmla="*/ 542069 w 726952"/>
              <a:gd name="connsiteY3" fmla="*/ 263955 h 726781"/>
              <a:gd name="connsiteX4" fmla="*/ 575008 w 726952"/>
              <a:gd name="connsiteY4" fmla="*/ 251525 h 726781"/>
              <a:gd name="connsiteX5" fmla="*/ 576353 w 726952"/>
              <a:gd name="connsiteY5" fmla="*/ 250853 h 726781"/>
              <a:gd name="connsiteX6" fmla="*/ 617695 w 726952"/>
              <a:gd name="connsiteY6" fmla="*/ 156792 h 726781"/>
              <a:gd name="connsiteX7" fmla="*/ 605931 w 726952"/>
              <a:gd name="connsiteY7" fmla="*/ 142683 h 726781"/>
              <a:gd name="connsiteX8" fmla="*/ 495349 w 726952"/>
              <a:gd name="connsiteY8" fmla="*/ 65418 h 726781"/>
              <a:gd name="connsiteX9" fmla="*/ 364599 w 726952"/>
              <a:gd name="connsiteY9" fmla="*/ 36192 h 726781"/>
              <a:gd name="connsiteX10" fmla="*/ 342751 w 726952"/>
              <a:gd name="connsiteY10" fmla="*/ 37200 h 726781"/>
              <a:gd name="connsiteX11" fmla="*/ 305106 w 726952"/>
              <a:gd name="connsiteY11" fmla="*/ 130925 h 726781"/>
              <a:gd name="connsiteX12" fmla="*/ 305106 w 726952"/>
              <a:gd name="connsiteY12" fmla="*/ 131597 h 726781"/>
              <a:gd name="connsiteX13" fmla="*/ 305106 w 726952"/>
              <a:gd name="connsiteY13" fmla="*/ 131597 h 726781"/>
              <a:gd name="connsiteX14" fmla="*/ 594167 w 726952"/>
              <a:gd name="connsiteY14" fmla="*/ 302923 h 726781"/>
              <a:gd name="connsiteX15" fmla="*/ 561564 w 726952"/>
              <a:gd name="connsiteY15" fmla="*/ 315353 h 726781"/>
              <a:gd name="connsiteX16" fmla="*/ 465770 w 726952"/>
              <a:gd name="connsiteY16" fmla="*/ 542779 h 726781"/>
              <a:gd name="connsiteX17" fmla="*/ 468795 w 726952"/>
              <a:gd name="connsiteY17" fmla="*/ 549498 h 726781"/>
              <a:gd name="connsiteX18" fmla="*/ 477198 w 726952"/>
              <a:gd name="connsiteY18" fmla="*/ 571669 h 726781"/>
              <a:gd name="connsiteX19" fmla="*/ 477870 w 726952"/>
              <a:gd name="connsiteY19" fmla="*/ 573013 h 726781"/>
              <a:gd name="connsiteX20" fmla="*/ 568958 w 726952"/>
              <a:gd name="connsiteY20" fmla="*/ 616684 h 726781"/>
              <a:gd name="connsiteX21" fmla="*/ 585764 w 726952"/>
              <a:gd name="connsiteY21" fmla="*/ 601903 h 726781"/>
              <a:gd name="connsiteX22" fmla="*/ 662399 w 726952"/>
              <a:gd name="connsiteY22" fmla="*/ 492053 h 726781"/>
              <a:gd name="connsiteX23" fmla="*/ 691305 w 726952"/>
              <a:gd name="connsiteY23" fmla="*/ 361711 h 726781"/>
              <a:gd name="connsiteX24" fmla="*/ 690969 w 726952"/>
              <a:gd name="connsiteY24" fmla="*/ 343235 h 726781"/>
              <a:gd name="connsiteX25" fmla="*/ 596184 w 726952"/>
              <a:gd name="connsiteY25" fmla="*/ 301579 h 726781"/>
              <a:gd name="connsiteX26" fmla="*/ 594503 w 726952"/>
              <a:gd name="connsiteY26" fmla="*/ 302251 h 726781"/>
              <a:gd name="connsiteX27" fmla="*/ 594503 w 726952"/>
              <a:gd name="connsiteY27" fmla="*/ 302923 h 726781"/>
              <a:gd name="connsiteX28" fmla="*/ 438209 w 726952"/>
              <a:gd name="connsiteY28" fmla="*/ 395640 h 726781"/>
              <a:gd name="connsiteX29" fmla="*/ 438881 w 726952"/>
              <a:gd name="connsiteY29" fmla="*/ 333493 h 726781"/>
              <a:gd name="connsiteX30" fmla="*/ 396530 w 726952"/>
              <a:gd name="connsiteY30" fmla="*/ 288478 h 726781"/>
              <a:gd name="connsiteX31" fmla="*/ 333676 w 726952"/>
              <a:gd name="connsiteY31" fmla="*/ 287806 h 726781"/>
              <a:gd name="connsiteX32" fmla="*/ 289309 w 726952"/>
              <a:gd name="connsiteY32" fmla="*/ 330134 h 726781"/>
              <a:gd name="connsiteX33" fmla="*/ 287964 w 726952"/>
              <a:gd name="connsiteY33" fmla="*/ 392281 h 726781"/>
              <a:gd name="connsiteX34" fmla="*/ 330987 w 726952"/>
              <a:gd name="connsiteY34" fmla="*/ 437296 h 726781"/>
              <a:gd name="connsiteX35" fmla="*/ 393169 w 726952"/>
              <a:gd name="connsiteY35" fmla="*/ 439312 h 726781"/>
              <a:gd name="connsiteX36" fmla="*/ 438209 w 726952"/>
              <a:gd name="connsiteY36" fmla="*/ 395305 h 726781"/>
              <a:gd name="connsiteX37" fmla="*/ 438209 w 726952"/>
              <a:gd name="connsiteY37" fmla="*/ 395305 h 726781"/>
              <a:gd name="connsiteX38" fmla="*/ 695338 w 726952"/>
              <a:gd name="connsiteY38" fmla="*/ 508850 h 726781"/>
              <a:gd name="connsiteX39" fmla="*/ 495012 w 726952"/>
              <a:gd name="connsiteY39" fmla="*/ 701003 h 726781"/>
              <a:gd name="connsiteX40" fmla="*/ 218052 w 726952"/>
              <a:gd name="connsiteY40" fmla="*/ 694957 h 726781"/>
              <a:gd name="connsiteX41" fmla="*/ 25793 w 726952"/>
              <a:gd name="connsiteY41" fmla="*/ 494741 h 726781"/>
              <a:gd name="connsiteX42" fmla="*/ 31843 w 726952"/>
              <a:gd name="connsiteY42" fmla="*/ 217932 h 726781"/>
              <a:gd name="connsiteX43" fmla="*/ 231833 w 726952"/>
              <a:gd name="connsiteY43" fmla="*/ 25778 h 726781"/>
              <a:gd name="connsiteX44" fmla="*/ 509129 w 726952"/>
              <a:gd name="connsiteY44" fmla="*/ 31825 h 726781"/>
              <a:gd name="connsiteX45" fmla="*/ 700716 w 726952"/>
              <a:gd name="connsiteY45" fmla="*/ 231369 h 726781"/>
              <a:gd name="connsiteX46" fmla="*/ 695338 w 726952"/>
              <a:gd name="connsiteY46" fmla="*/ 508850 h 726781"/>
              <a:gd name="connsiteX47" fmla="*/ 133350 w 726952"/>
              <a:gd name="connsiteY47" fmla="*/ 423187 h 726781"/>
              <a:gd name="connsiteX48" fmla="*/ 165954 w 726952"/>
              <a:gd name="connsiteY48" fmla="*/ 410086 h 726781"/>
              <a:gd name="connsiteX49" fmla="*/ 262419 w 726952"/>
              <a:gd name="connsiteY49" fmla="*/ 183667 h 726781"/>
              <a:gd name="connsiteX50" fmla="*/ 259058 w 726952"/>
              <a:gd name="connsiteY50" fmla="*/ 176612 h 726781"/>
              <a:gd name="connsiteX51" fmla="*/ 249983 w 726952"/>
              <a:gd name="connsiteY51" fmla="*/ 153097 h 726781"/>
              <a:gd name="connsiteX52" fmla="*/ 249983 w 726952"/>
              <a:gd name="connsiteY52" fmla="*/ 152425 h 726781"/>
              <a:gd name="connsiteX53" fmla="*/ 158559 w 726952"/>
              <a:gd name="connsiteY53" fmla="*/ 108418 h 726781"/>
              <a:gd name="connsiteX54" fmla="*/ 142089 w 726952"/>
              <a:gd name="connsiteY54" fmla="*/ 122863 h 726781"/>
              <a:gd name="connsiteX55" fmla="*/ 64782 w 726952"/>
              <a:gd name="connsiteY55" fmla="*/ 233385 h 726781"/>
              <a:gd name="connsiteX56" fmla="*/ 36212 w 726952"/>
              <a:gd name="connsiteY56" fmla="*/ 364063 h 726781"/>
              <a:gd name="connsiteX57" fmla="*/ 36884 w 726952"/>
              <a:gd name="connsiteY57" fmla="*/ 382539 h 726781"/>
              <a:gd name="connsiteX58" fmla="*/ 130997 w 726952"/>
              <a:gd name="connsiteY58" fmla="*/ 423859 h 726781"/>
              <a:gd name="connsiteX59" fmla="*/ 132678 w 726952"/>
              <a:gd name="connsiteY59" fmla="*/ 423859 h 726781"/>
              <a:gd name="connsiteX60" fmla="*/ 133350 w 726952"/>
              <a:gd name="connsiteY60" fmla="*/ 423187 h 726781"/>
              <a:gd name="connsiteX61" fmla="*/ 153181 w 726952"/>
              <a:gd name="connsiteY61" fmla="*/ 474585 h 726781"/>
              <a:gd name="connsiteX62" fmla="*/ 151500 w 726952"/>
              <a:gd name="connsiteY62" fmla="*/ 474585 h 726781"/>
              <a:gd name="connsiteX63" fmla="*/ 110494 w 726952"/>
              <a:gd name="connsiteY63" fmla="*/ 569990 h 726781"/>
              <a:gd name="connsiteX64" fmla="*/ 122258 w 726952"/>
              <a:gd name="connsiteY64" fmla="*/ 583427 h 726781"/>
              <a:gd name="connsiteX65" fmla="*/ 232169 w 726952"/>
              <a:gd name="connsiteY65" fmla="*/ 660356 h 726781"/>
              <a:gd name="connsiteX66" fmla="*/ 363591 w 726952"/>
              <a:gd name="connsiteY66" fmla="*/ 689582 h 726781"/>
              <a:gd name="connsiteX67" fmla="*/ 385438 w 726952"/>
              <a:gd name="connsiteY67" fmla="*/ 688574 h 726781"/>
              <a:gd name="connsiteX68" fmla="*/ 423083 w 726952"/>
              <a:gd name="connsiteY68" fmla="*/ 595185 h 726781"/>
              <a:gd name="connsiteX69" fmla="*/ 422411 w 726952"/>
              <a:gd name="connsiteY69" fmla="*/ 594177 h 726781"/>
              <a:gd name="connsiteX70" fmla="*/ 413672 w 726952"/>
              <a:gd name="connsiteY70" fmla="*/ 571669 h 726781"/>
              <a:gd name="connsiteX71" fmla="*/ 410311 w 726952"/>
              <a:gd name="connsiteY71" fmla="*/ 564951 h 726781"/>
              <a:gd name="connsiteX72" fmla="*/ 185784 w 726952"/>
              <a:gd name="connsiteY72" fmla="*/ 462491 h 726781"/>
              <a:gd name="connsiteX73" fmla="*/ 153181 w 726952"/>
              <a:gd name="connsiteY73" fmla="*/ 475592 h 726781"/>
              <a:gd name="connsiteX74" fmla="*/ 153181 w 726952"/>
              <a:gd name="connsiteY74" fmla="*/ 474585 h 726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26952" h="726781">
                <a:moveTo>
                  <a:pt x="305106" y="131597"/>
                </a:moveTo>
                <a:lnTo>
                  <a:pt x="314854" y="155113"/>
                </a:lnTo>
                <a:cubicBezTo>
                  <a:pt x="315526" y="157128"/>
                  <a:pt x="316534" y="159480"/>
                  <a:pt x="317542" y="161831"/>
                </a:cubicBezTo>
                <a:cubicBezTo>
                  <a:pt x="361910" y="267986"/>
                  <a:pt x="436864" y="301915"/>
                  <a:pt x="542069" y="263955"/>
                </a:cubicBezTo>
                <a:lnTo>
                  <a:pt x="575008" y="251525"/>
                </a:lnTo>
                <a:lnTo>
                  <a:pt x="576353" y="250853"/>
                </a:lnTo>
                <a:cubicBezTo>
                  <a:pt x="632821" y="225994"/>
                  <a:pt x="646601" y="194753"/>
                  <a:pt x="617695" y="156792"/>
                </a:cubicBezTo>
                <a:cubicBezTo>
                  <a:pt x="613998" y="152089"/>
                  <a:pt x="609965" y="147386"/>
                  <a:pt x="605931" y="142683"/>
                </a:cubicBezTo>
                <a:cubicBezTo>
                  <a:pt x="576017" y="110434"/>
                  <a:pt x="539044" y="84567"/>
                  <a:pt x="495349" y="65418"/>
                </a:cubicBezTo>
                <a:cubicBezTo>
                  <a:pt x="452326" y="46606"/>
                  <a:pt x="408966" y="36864"/>
                  <a:pt x="364599" y="36192"/>
                </a:cubicBezTo>
                <a:cubicBezTo>
                  <a:pt x="357540" y="36192"/>
                  <a:pt x="350146" y="36528"/>
                  <a:pt x="342751" y="37200"/>
                </a:cubicBezTo>
                <a:cubicBezTo>
                  <a:pt x="298048" y="43247"/>
                  <a:pt x="285611" y="74489"/>
                  <a:pt x="305106" y="130925"/>
                </a:cubicBezTo>
                <a:lnTo>
                  <a:pt x="305106" y="131597"/>
                </a:lnTo>
                <a:lnTo>
                  <a:pt x="305106" y="131597"/>
                </a:lnTo>
                <a:close/>
                <a:moveTo>
                  <a:pt x="594167" y="302923"/>
                </a:moveTo>
                <a:lnTo>
                  <a:pt x="561564" y="315353"/>
                </a:lnTo>
                <a:cubicBezTo>
                  <a:pt x="458040" y="358352"/>
                  <a:pt x="426108" y="433937"/>
                  <a:pt x="465770" y="542779"/>
                </a:cubicBezTo>
                <a:cubicBezTo>
                  <a:pt x="466442" y="544795"/>
                  <a:pt x="467451" y="547146"/>
                  <a:pt x="468795" y="549498"/>
                </a:cubicBezTo>
                <a:lnTo>
                  <a:pt x="477198" y="571669"/>
                </a:lnTo>
                <a:lnTo>
                  <a:pt x="477870" y="573013"/>
                </a:lnTo>
                <a:cubicBezTo>
                  <a:pt x="502407" y="628442"/>
                  <a:pt x="532658" y="642887"/>
                  <a:pt x="568958" y="616684"/>
                </a:cubicBezTo>
                <a:cubicBezTo>
                  <a:pt x="574672" y="611981"/>
                  <a:pt x="580386" y="606942"/>
                  <a:pt x="585764" y="601903"/>
                </a:cubicBezTo>
                <a:cubicBezTo>
                  <a:pt x="618031" y="572341"/>
                  <a:pt x="643576" y="535724"/>
                  <a:pt x="662399" y="492053"/>
                </a:cubicBezTo>
                <a:cubicBezTo>
                  <a:pt x="681894" y="449054"/>
                  <a:pt x="691305" y="405718"/>
                  <a:pt x="691305" y="361711"/>
                </a:cubicBezTo>
                <a:cubicBezTo>
                  <a:pt x="691305" y="317704"/>
                  <a:pt x="691305" y="349618"/>
                  <a:pt x="690969" y="343235"/>
                </a:cubicBezTo>
                <a:cubicBezTo>
                  <a:pt x="686263" y="295197"/>
                  <a:pt x="655004" y="281423"/>
                  <a:pt x="596184" y="301579"/>
                </a:cubicBezTo>
                <a:lnTo>
                  <a:pt x="594503" y="302251"/>
                </a:lnTo>
                <a:lnTo>
                  <a:pt x="594503" y="302923"/>
                </a:lnTo>
                <a:close/>
                <a:moveTo>
                  <a:pt x="438209" y="395640"/>
                </a:moveTo>
                <a:cubicBezTo>
                  <a:pt x="446948" y="375149"/>
                  <a:pt x="446948" y="354321"/>
                  <a:pt x="438881" y="333493"/>
                </a:cubicBezTo>
                <a:cubicBezTo>
                  <a:pt x="430814" y="312665"/>
                  <a:pt x="416697" y="297548"/>
                  <a:pt x="396530" y="288478"/>
                </a:cubicBezTo>
                <a:cubicBezTo>
                  <a:pt x="375691" y="279744"/>
                  <a:pt x="354515" y="279408"/>
                  <a:pt x="333676" y="287806"/>
                </a:cubicBezTo>
                <a:cubicBezTo>
                  <a:pt x="312837" y="295868"/>
                  <a:pt x="298048" y="309978"/>
                  <a:pt x="289309" y="330134"/>
                </a:cubicBezTo>
                <a:cubicBezTo>
                  <a:pt x="280233" y="350625"/>
                  <a:pt x="279561" y="371453"/>
                  <a:pt x="287964" y="392281"/>
                </a:cubicBezTo>
                <a:cubicBezTo>
                  <a:pt x="296031" y="413109"/>
                  <a:pt x="310484" y="428226"/>
                  <a:pt x="330987" y="437296"/>
                </a:cubicBezTo>
                <a:cubicBezTo>
                  <a:pt x="351490" y="446702"/>
                  <a:pt x="371994" y="447374"/>
                  <a:pt x="393169" y="439312"/>
                </a:cubicBezTo>
                <a:cubicBezTo>
                  <a:pt x="414008" y="431249"/>
                  <a:pt x="429133" y="416468"/>
                  <a:pt x="438209" y="395305"/>
                </a:cubicBezTo>
                <a:lnTo>
                  <a:pt x="438209" y="395305"/>
                </a:lnTo>
                <a:close/>
                <a:moveTo>
                  <a:pt x="695338" y="508850"/>
                </a:moveTo>
                <a:cubicBezTo>
                  <a:pt x="655004" y="600559"/>
                  <a:pt x="588117" y="664387"/>
                  <a:pt x="495012" y="701003"/>
                </a:cubicBezTo>
                <a:cubicBezTo>
                  <a:pt x="401572" y="737284"/>
                  <a:pt x="309476" y="735269"/>
                  <a:pt x="218052" y="694957"/>
                </a:cubicBezTo>
                <a:cubicBezTo>
                  <a:pt x="126292" y="654645"/>
                  <a:pt x="62429" y="587794"/>
                  <a:pt x="25793" y="494741"/>
                </a:cubicBezTo>
                <a:cubicBezTo>
                  <a:pt x="-10508" y="401687"/>
                  <a:pt x="-8491" y="309306"/>
                  <a:pt x="31843" y="217932"/>
                </a:cubicBezTo>
                <a:cubicBezTo>
                  <a:pt x="71505" y="126222"/>
                  <a:pt x="138392" y="62395"/>
                  <a:pt x="231833" y="25778"/>
                </a:cubicBezTo>
                <a:cubicBezTo>
                  <a:pt x="325273" y="-10502"/>
                  <a:pt x="417705" y="-8487"/>
                  <a:pt x="509129" y="31825"/>
                </a:cubicBezTo>
                <a:cubicBezTo>
                  <a:pt x="600889" y="72137"/>
                  <a:pt x="664416" y="138652"/>
                  <a:pt x="700716" y="231369"/>
                </a:cubicBezTo>
                <a:cubicBezTo>
                  <a:pt x="737353" y="324759"/>
                  <a:pt x="735672" y="417140"/>
                  <a:pt x="695338" y="508850"/>
                </a:cubicBezTo>
                <a:close/>
                <a:moveTo>
                  <a:pt x="133350" y="423187"/>
                </a:moveTo>
                <a:lnTo>
                  <a:pt x="165954" y="410086"/>
                </a:lnTo>
                <a:cubicBezTo>
                  <a:pt x="269478" y="367422"/>
                  <a:pt x="301409" y="291837"/>
                  <a:pt x="262419" y="183667"/>
                </a:cubicBezTo>
                <a:cubicBezTo>
                  <a:pt x="261075" y="181315"/>
                  <a:pt x="260066" y="178964"/>
                  <a:pt x="259058" y="176612"/>
                </a:cubicBezTo>
                <a:lnTo>
                  <a:pt x="249983" y="153097"/>
                </a:lnTo>
                <a:lnTo>
                  <a:pt x="249983" y="152425"/>
                </a:lnTo>
                <a:cubicBezTo>
                  <a:pt x="225782" y="97668"/>
                  <a:pt x="195196" y="82887"/>
                  <a:pt x="158559" y="108418"/>
                </a:cubicBezTo>
                <a:cubicBezTo>
                  <a:pt x="152845" y="113121"/>
                  <a:pt x="147131" y="118160"/>
                  <a:pt x="142089" y="122863"/>
                </a:cubicBezTo>
                <a:cubicBezTo>
                  <a:pt x="109486" y="153097"/>
                  <a:pt x="83605" y="189714"/>
                  <a:pt x="64782" y="233385"/>
                </a:cubicBezTo>
                <a:cubicBezTo>
                  <a:pt x="45960" y="276384"/>
                  <a:pt x="36212" y="320056"/>
                  <a:pt x="36212" y="364063"/>
                </a:cubicBezTo>
                <a:cubicBezTo>
                  <a:pt x="36212" y="408070"/>
                  <a:pt x="36212" y="376156"/>
                  <a:pt x="36884" y="382539"/>
                </a:cubicBezTo>
                <a:cubicBezTo>
                  <a:pt x="41590" y="429906"/>
                  <a:pt x="73185" y="443679"/>
                  <a:pt x="130997" y="423859"/>
                </a:cubicBezTo>
                <a:lnTo>
                  <a:pt x="132678" y="423859"/>
                </a:lnTo>
                <a:lnTo>
                  <a:pt x="133350" y="423187"/>
                </a:lnTo>
                <a:close/>
                <a:moveTo>
                  <a:pt x="153181" y="474585"/>
                </a:moveTo>
                <a:lnTo>
                  <a:pt x="151500" y="474585"/>
                </a:lnTo>
                <a:cubicBezTo>
                  <a:pt x="95369" y="499780"/>
                  <a:pt x="81588" y="531357"/>
                  <a:pt x="110494" y="569990"/>
                </a:cubicBezTo>
                <a:cubicBezTo>
                  <a:pt x="114528" y="574693"/>
                  <a:pt x="118561" y="579060"/>
                  <a:pt x="122258" y="583427"/>
                </a:cubicBezTo>
                <a:cubicBezTo>
                  <a:pt x="152173" y="616012"/>
                  <a:pt x="188473" y="641543"/>
                  <a:pt x="232169" y="660356"/>
                </a:cubicBezTo>
                <a:cubicBezTo>
                  <a:pt x="275192" y="679504"/>
                  <a:pt x="319223" y="689246"/>
                  <a:pt x="363591" y="689582"/>
                </a:cubicBezTo>
                <a:cubicBezTo>
                  <a:pt x="370649" y="689582"/>
                  <a:pt x="378044" y="689582"/>
                  <a:pt x="385438" y="688574"/>
                </a:cubicBezTo>
                <a:cubicBezTo>
                  <a:pt x="430142" y="683199"/>
                  <a:pt x="442578" y="651957"/>
                  <a:pt x="423083" y="595185"/>
                </a:cubicBezTo>
                <a:lnTo>
                  <a:pt x="422411" y="594177"/>
                </a:lnTo>
                <a:lnTo>
                  <a:pt x="413672" y="571669"/>
                </a:lnTo>
                <a:cubicBezTo>
                  <a:pt x="412664" y="569654"/>
                  <a:pt x="411655" y="567302"/>
                  <a:pt x="410311" y="564951"/>
                </a:cubicBezTo>
                <a:cubicBezTo>
                  <a:pt x="365943" y="458124"/>
                  <a:pt x="290989" y="424195"/>
                  <a:pt x="185784" y="462491"/>
                </a:cubicBezTo>
                <a:lnTo>
                  <a:pt x="153181" y="475592"/>
                </a:lnTo>
                <a:lnTo>
                  <a:pt x="153181" y="474585"/>
                </a:lnTo>
                <a:close/>
              </a:path>
            </a:pathLst>
          </a:custGeom>
          <a:solidFill>
            <a:schemeClr val="accent3"/>
          </a:solidFill>
          <a:ln w="3359"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B4B13465-9F18-8474-817D-EE003571C878}"/>
              </a:ext>
            </a:extLst>
          </p:cNvPr>
          <p:cNvSpPr/>
          <p:nvPr/>
        </p:nvSpPr>
        <p:spPr>
          <a:xfrm rot="5952000">
            <a:off x="10454693" y="2090427"/>
            <a:ext cx="291749" cy="291589"/>
          </a:xfrm>
          <a:custGeom>
            <a:avLst/>
            <a:gdLst>
              <a:gd name="connsiteX0" fmla="*/ 291750 w 291749"/>
              <a:gd name="connsiteY0" fmla="*/ 145795 h 291589"/>
              <a:gd name="connsiteX1" fmla="*/ 145875 w 291749"/>
              <a:gd name="connsiteY1" fmla="*/ 291589 h 291589"/>
              <a:gd name="connsiteX2" fmla="*/ 0 w 291749"/>
              <a:gd name="connsiteY2" fmla="*/ 145795 h 291589"/>
              <a:gd name="connsiteX3" fmla="*/ 145875 w 291749"/>
              <a:gd name="connsiteY3" fmla="*/ 0 h 291589"/>
              <a:gd name="connsiteX4" fmla="*/ 291750 w 291749"/>
              <a:gd name="connsiteY4" fmla="*/ 145795 h 291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749" h="291589">
                <a:moveTo>
                  <a:pt x="291750" y="145795"/>
                </a:moveTo>
                <a:cubicBezTo>
                  <a:pt x="291750" y="226315"/>
                  <a:pt x="226439" y="291589"/>
                  <a:pt x="145875" y="291589"/>
                </a:cubicBezTo>
                <a:cubicBezTo>
                  <a:pt x="65310" y="291589"/>
                  <a:pt x="0" y="226315"/>
                  <a:pt x="0" y="145795"/>
                </a:cubicBezTo>
                <a:cubicBezTo>
                  <a:pt x="0" y="65274"/>
                  <a:pt x="65310" y="0"/>
                  <a:pt x="145875" y="0"/>
                </a:cubicBezTo>
                <a:cubicBezTo>
                  <a:pt x="226439" y="0"/>
                  <a:pt x="291750" y="65274"/>
                  <a:pt x="291750" y="145795"/>
                </a:cubicBezTo>
                <a:close/>
              </a:path>
            </a:pathLst>
          </a:custGeom>
          <a:solidFill>
            <a:schemeClr val="accent3"/>
          </a:solidFill>
          <a:ln w="3359"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B3D898E3-68A9-EE63-3DF1-C92C947E9FA3}"/>
              </a:ext>
            </a:extLst>
          </p:cNvPr>
          <p:cNvSpPr/>
          <p:nvPr/>
        </p:nvSpPr>
        <p:spPr>
          <a:xfrm rot="10800000">
            <a:off x="11805152" y="2239245"/>
            <a:ext cx="584508" cy="590333"/>
          </a:xfrm>
          <a:custGeom>
            <a:avLst/>
            <a:gdLst>
              <a:gd name="connsiteX0" fmla="*/ 571063 w 584508"/>
              <a:gd name="connsiteY0" fmla="*/ 391412 h 590333"/>
              <a:gd name="connsiteX1" fmla="*/ 579130 w 584508"/>
              <a:gd name="connsiteY1" fmla="*/ 364537 h 590333"/>
              <a:gd name="connsiteX2" fmla="*/ 584508 w 584508"/>
              <a:gd name="connsiteY2" fmla="*/ 336991 h 590333"/>
              <a:gd name="connsiteX3" fmla="*/ 536779 w 584508"/>
              <a:gd name="connsiteY3" fmla="*/ 309444 h 590333"/>
              <a:gd name="connsiteX4" fmla="*/ 531738 w 584508"/>
              <a:gd name="connsiteY4" fmla="*/ 243937 h 590333"/>
              <a:gd name="connsiteX5" fmla="*/ 574761 w 584508"/>
              <a:gd name="connsiteY5" fmla="*/ 209336 h 590333"/>
              <a:gd name="connsiteX6" fmla="*/ 553585 w 584508"/>
              <a:gd name="connsiteY6" fmla="*/ 157603 h 590333"/>
              <a:gd name="connsiteX7" fmla="*/ 498462 w 584508"/>
              <a:gd name="connsiteY7" fmla="*/ 163313 h 590333"/>
              <a:gd name="connsiteX8" fmla="*/ 455775 w 584508"/>
              <a:gd name="connsiteY8" fmla="*/ 113259 h 590333"/>
              <a:gd name="connsiteX9" fmla="*/ 470228 w 584508"/>
              <a:gd name="connsiteY9" fmla="*/ 59846 h 590333"/>
              <a:gd name="connsiteX10" fmla="*/ 422500 w 584508"/>
              <a:gd name="connsiteY10" fmla="*/ 30620 h 590333"/>
              <a:gd name="connsiteX11" fmla="*/ 381493 w 584508"/>
              <a:gd name="connsiteY11" fmla="*/ 67573 h 590333"/>
              <a:gd name="connsiteX12" fmla="*/ 349898 w 584508"/>
              <a:gd name="connsiteY12" fmla="*/ 57495 h 590333"/>
              <a:gd name="connsiteX13" fmla="*/ 317295 w 584508"/>
              <a:gd name="connsiteY13" fmla="*/ 51784 h 590333"/>
              <a:gd name="connsiteX14" fmla="*/ 297800 w 584508"/>
              <a:gd name="connsiteY14" fmla="*/ 50 h 590333"/>
              <a:gd name="connsiteX15" fmla="*/ 242005 w 584508"/>
              <a:gd name="connsiteY15" fmla="*/ 4417 h 590333"/>
              <a:gd name="connsiteX16" fmla="*/ 230577 w 584508"/>
              <a:gd name="connsiteY16" fmla="*/ 58502 h 590333"/>
              <a:gd name="connsiteX17" fmla="*/ 169739 w 584508"/>
              <a:gd name="connsiteY17" fmla="*/ 83697 h 590333"/>
              <a:gd name="connsiteX18" fmla="*/ 123355 w 584508"/>
              <a:gd name="connsiteY18" fmla="*/ 53463 h 590333"/>
              <a:gd name="connsiteX19" fmla="*/ 80668 w 584508"/>
              <a:gd name="connsiteY19" fmla="*/ 89744 h 590333"/>
              <a:gd name="connsiteX20" fmla="*/ 103188 w 584508"/>
              <a:gd name="connsiteY20" fmla="*/ 140134 h 590333"/>
              <a:gd name="connsiteX21" fmla="*/ 68568 w 584508"/>
              <a:gd name="connsiteY21" fmla="*/ 196235 h 590333"/>
              <a:gd name="connsiteX22" fmla="*/ 13445 w 584508"/>
              <a:gd name="connsiteY22" fmla="*/ 198922 h 590333"/>
              <a:gd name="connsiteX23" fmla="*/ 5378 w 584508"/>
              <a:gd name="connsiteY23" fmla="*/ 225797 h 590333"/>
              <a:gd name="connsiteX24" fmla="*/ 0 w 584508"/>
              <a:gd name="connsiteY24" fmla="*/ 253343 h 590333"/>
              <a:gd name="connsiteX25" fmla="*/ 47729 w 584508"/>
              <a:gd name="connsiteY25" fmla="*/ 280890 h 590333"/>
              <a:gd name="connsiteX26" fmla="*/ 52770 w 584508"/>
              <a:gd name="connsiteY26" fmla="*/ 346397 h 590333"/>
              <a:gd name="connsiteX27" fmla="*/ 9747 w 584508"/>
              <a:gd name="connsiteY27" fmla="*/ 380998 h 590333"/>
              <a:gd name="connsiteX28" fmla="*/ 30923 w 584508"/>
              <a:gd name="connsiteY28" fmla="*/ 432731 h 590333"/>
              <a:gd name="connsiteX29" fmla="*/ 86046 w 584508"/>
              <a:gd name="connsiteY29" fmla="*/ 427021 h 590333"/>
              <a:gd name="connsiteX30" fmla="*/ 128733 w 584508"/>
              <a:gd name="connsiteY30" fmla="*/ 477075 h 590333"/>
              <a:gd name="connsiteX31" fmla="*/ 114280 w 584508"/>
              <a:gd name="connsiteY31" fmla="*/ 530488 h 590333"/>
              <a:gd name="connsiteX32" fmla="*/ 162009 w 584508"/>
              <a:gd name="connsiteY32" fmla="*/ 559714 h 590333"/>
              <a:gd name="connsiteX33" fmla="*/ 203015 w 584508"/>
              <a:gd name="connsiteY33" fmla="*/ 522762 h 590333"/>
              <a:gd name="connsiteX34" fmla="*/ 234610 w 584508"/>
              <a:gd name="connsiteY34" fmla="*/ 532840 h 590333"/>
              <a:gd name="connsiteX35" fmla="*/ 267213 w 584508"/>
              <a:gd name="connsiteY35" fmla="*/ 538550 h 590333"/>
              <a:gd name="connsiteX36" fmla="*/ 286708 w 584508"/>
              <a:gd name="connsiteY36" fmla="*/ 590284 h 590333"/>
              <a:gd name="connsiteX37" fmla="*/ 342504 w 584508"/>
              <a:gd name="connsiteY37" fmla="*/ 585917 h 590333"/>
              <a:gd name="connsiteX38" fmla="*/ 353932 w 584508"/>
              <a:gd name="connsiteY38" fmla="*/ 531832 h 590333"/>
              <a:gd name="connsiteX39" fmla="*/ 414769 w 584508"/>
              <a:gd name="connsiteY39" fmla="*/ 506637 h 590333"/>
              <a:gd name="connsiteX40" fmla="*/ 461153 w 584508"/>
              <a:gd name="connsiteY40" fmla="*/ 536871 h 590333"/>
              <a:gd name="connsiteX41" fmla="*/ 503840 w 584508"/>
              <a:gd name="connsiteY41" fmla="*/ 500590 h 590333"/>
              <a:gd name="connsiteX42" fmla="*/ 481320 w 584508"/>
              <a:gd name="connsiteY42" fmla="*/ 450200 h 590333"/>
              <a:gd name="connsiteX43" fmla="*/ 515940 w 584508"/>
              <a:gd name="connsiteY43" fmla="*/ 394099 h 590333"/>
              <a:gd name="connsiteX44" fmla="*/ 571063 w 584508"/>
              <a:gd name="connsiteY44" fmla="*/ 391412 h 590333"/>
              <a:gd name="connsiteX45" fmla="*/ 571063 w 584508"/>
              <a:gd name="connsiteY45" fmla="*/ 391412 h 590333"/>
              <a:gd name="connsiteX46" fmla="*/ 247382 w 584508"/>
              <a:gd name="connsiteY46" fmla="*/ 479762 h 590333"/>
              <a:gd name="connsiteX47" fmla="*/ 107558 w 584508"/>
              <a:gd name="connsiteY47" fmla="*/ 250320 h 590333"/>
              <a:gd name="connsiteX48" fmla="*/ 337126 w 584508"/>
              <a:gd name="connsiteY48" fmla="*/ 110572 h 590333"/>
              <a:gd name="connsiteX49" fmla="*/ 476951 w 584508"/>
              <a:gd name="connsiteY49" fmla="*/ 340014 h 590333"/>
              <a:gd name="connsiteX50" fmla="*/ 247382 w 584508"/>
              <a:gd name="connsiteY50" fmla="*/ 479762 h 590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84508" h="590333">
                <a:moveTo>
                  <a:pt x="571063" y="391412"/>
                </a:moveTo>
                <a:cubicBezTo>
                  <a:pt x="574088" y="382678"/>
                  <a:pt x="576777" y="373607"/>
                  <a:pt x="579130" y="364537"/>
                </a:cubicBezTo>
                <a:cubicBezTo>
                  <a:pt x="581483" y="355467"/>
                  <a:pt x="583164" y="346061"/>
                  <a:pt x="584508" y="336991"/>
                </a:cubicBezTo>
                <a:lnTo>
                  <a:pt x="536779" y="309444"/>
                </a:lnTo>
                <a:cubicBezTo>
                  <a:pt x="538124" y="286937"/>
                  <a:pt x="536443" y="265101"/>
                  <a:pt x="531738" y="243937"/>
                </a:cubicBezTo>
                <a:lnTo>
                  <a:pt x="574761" y="209336"/>
                </a:lnTo>
                <a:cubicBezTo>
                  <a:pt x="569383" y="191532"/>
                  <a:pt x="561988" y="174063"/>
                  <a:pt x="553585" y="157603"/>
                </a:cubicBezTo>
                <a:lnTo>
                  <a:pt x="498462" y="163313"/>
                </a:lnTo>
                <a:cubicBezTo>
                  <a:pt x="486698" y="144837"/>
                  <a:pt x="472245" y="128040"/>
                  <a:pt x="455775" y="113259"/>
                </a:cubicBezTo>
                <a:lnTo>
                  <a:pt x="470228" y="59846"/>
                </a:lnTo>
                <a:cubicBezTo>
                  <a:pt x="455439" y="48760"/>
                  <a:pt x="439642" y="39018"/>
                  <a:pt x="422500" y="30620"/>
                </a:cubicBezTo>
                <a:lnTo>
                  <a:pt x="381493" y="67573"/>
                </a:lnTo>
                <a:cubicBezTo>
                  <a:pt x="371410" y="63541"/>
                  <a:pt x="360990" y="60182"/>
                  <a:pt x="349898" y="57495"/>
                </a:cubicBezTo>
                <a:cubicBezTo>
                  <a:pt x="339142" y="54807"/>
                  <a:pt x="328051" y="53127"/>
                  <a:pt x="317295" y="51784"/>
                </a:cubicBezTo>
                <a:lnTo>
                  <a:pt x="297800" y="50"/>
                </a:lnTo>
                <a:cubicBezTo>
                  <a:pt x="278977" y="-286"/>
                  <a:pt x="260155" y="1058"/>
                  <a:pt x="242005" y="4417"/>
                </a:cubicBezTo>
                <a:lnTo>
                  <a:pt x="230577" y="58502"/>
                </a:lnTo>
                <a:cubicBezTo>
                  <a:pt x="209065" y="64213"/>
                  <a:pt x="188562" y="72612"/>
                  <a:pt x="169739" y="83697"/>
                </a:cubicBezTo>
                <a:lnTo>
                  <a:pt x="123355" y="53463"/>
                </a:lnTo>
                <a:cubicBezTo>
                  <a:pt x="108230" y="64213"/>
                  <a:pt x="93777" y="76307"/>
                  <a:pt x="80668" y="89744"/>
                </a:cubicBezTo>
                <a:lnTo>
                  <a:pt x="103188" y="140134"/>
                </a:lnTo>
                <a:cubicBezTo>
                  <a:pt x="89407" y="156931"/>
                  <a:pt x="77643" y="175743"/>
                  <a:pt x="68568" y="196235"/>
                </a:cubicBezTo>
                <a:lnTo>
                  <a:pt x="13445" y="198922"/>
                </a:lnTo>
                <a:cubicBezTo>
                  <a:pt x="10420" y="207656"/>
                  <a:pt x="7731" y="216727"/>
                  <a:pt x="5378" y="225797"/>
                </a:cubicBezTo>
                <a:cubicBezTo>
                  <a:pt x="3025" y="234867"/>
                  <a:pt x="1344" y="244273"/>
                  <a:pt x="0" y="253343"/>
                </a:cubicBezTo>
                <a:lnTo>
                  <a:pt x="47729" y="280890"/>
                </a:lnTo>
                <a:cubicBezTo>
                  <a:pt x="46384" y="303397"/>
                  <a:pt x="48065" y="325233"/>
                  <a:pt x="52770" y="346397"/>
                </a:cubicBezTo>
                <a:lnTo>
                  <a:pt x="9747" y="380998"/>
                </a:lnTo>
                <a:cubicBezTo>
                  <a:pt x="15125" y="398802"/>
                  <a:pt x="22520" y="416271"/>
                  <a:pt x="30923" y="432731"/>
                </a:cubicBezTo>
                <a:lnTo>
                  <a:pt x="86046" y="427021"/>
                </a:lnTo>
                <a:cubicBezTo>
                  <a:pt x="97810" y="445497"/>
                  <a:pt x="112263" y="462294"/>
                  <a:pt x="128733" y="477075"/>
                </a:cubicBezTo>
                <a:lnTo>
                  <a:pt x="114280" y="530488"/>
                </a:lnTo>
                <a:cubicBezTo>
                  <a:pt x="129069" y="541574"/>
                  <a:pt x="144867" y="551316"/>
                  <a:pt x="162009" y="559714"/>
                </a:cubicBezTo>
                <a:lnTo>
                  <a:pt x="203015" y="522762"/>
                </a:lnTo>
                <a:cubicBezTo>
                  <a:pt x="213098" y="526793"/>
                  <a:pt x="223518" y="530152"/>
                  <a:pt x="234610" y="532840"/>
                </a:cubicBezTo>
                <a:cubicBezTo>
                  <a:pt x="245366" y="535527"/>
                  <a:pt x="256458" y="537207"/>
                  <a:pt x="267213" y="538550"/>
                </a:cubicBezTo>
                <a:lnTo>
                  <a:pt x="286708" y="590284"/>
                </a:lnTo>
                <a:cubicBezTo>
                  <a:pt x="305531" y="590620"/>
                  <a:pt x="324353" y="589276"/>
                  <a:pt x="342504" y="585917"/>
                </a:cubicBezTo>
                <a:lnTo>
                  <a:pt x="353932" y="531832"/>
                </a:lnTo>
                <a:cubicBezTo>
                  <a:pt x="375443" y="526121"/>
                  <a:pt x="395610" y="517723"/>
                  <a:pt x="414769" y="506637"/>
                </a:cubicBezTo>
                <a:lnTo>
                  <a:pt x="461153" y="536871"/>
                </a:lnTo>
                <a:cubicBezTo>
                  <a:pt x="476278" y="526121"/>
                  <a:pt x="490731" y="514027"/>
                  <a:pt x="503840" y="500590"/>
                </a:cubicBezTo>
                <a:lnTo>
                  <a:pt x="481320" y="450200"/>
                </a:lnTo>
                <a:cubicBezTo>
                  <a:pt x="495101" y="433403"/>
                  <a:pt x="506865" y="414591"/>
                  <a:pt x="515940" y="394099"/>
                </a:cubicBezTo>
                <a:lnTo>
                  <a:pt x="571063" y="391412"/>
                </a:lnTo>
                <a:lnTo>
                  <a:pt x="571063" y="391412"/>
                </a:lnTo>
                <a:close/>
                <a:moveTo>
                  <a:pt x="247382" y="479762"/>
                </a:moveTo>
                <a:cubicBezTo>
                  <a:pt x="145203" y="454903"/>
                  <a:pt x="82685" y="352108"/>
                  <a:pt x="107558" y="250320"/>
                </a:cubicBezTo>
                <a:cubicBezTo>
                  <a:pt x="132430" y="148196"/>
                  <a:pt x="235282" y="85713"/>
                  <a:pt x="337126" y="110572"/>
                </a:cubicBezTo>
                <a:cubicBezTo>
                  <a:pt x="439305" y="135431"/>
                  <a:pt x="501823" y="238226"/>
                  <a:pt x="476951" y="340014"/>
                </a:cubicBezTo>
                <a:cubicBezTo>
                  <a:pt x="452078" y="442138"/>
                  <a:pt x="349226" y="504621"/>
                  <a:pt x="247382" y="479762"/>
                </a:cubicBezTo>
                <a:close/>
              </a:path>
            </a:pathLst>
          </a:custGeom>
          <a:solidFill>
            <a:schemeClr val="accent3"/>
          </a:solidFill>
          <a:ln w="3359"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932A355D-8D7D-6F8D-B1E5-16198382A64F}"/>
              </a:ext>
            </a:extLst>
          </p:cNvPr>
          <p:cNvSpPr/>
          <p:nvPr/>
        </p:nvSpPr>
        <p:spPr>
          <a:xfrm rot="10800000">
            <a:off x="11052249" y="1353104"/>
            <a:ext cx="307211" cy="305026"/>
          </a:xfrm>
          <a:custGeom>
            <a:avLst/>
            <a:gdLst>
              <a:gd name="connsiteX0" fmla="*/ 307211 w 307211"/>
              <a:gd name="connsiteY0" fmla="*/ 150498 h 305026"/>
              <a:gd name="connsiteX1" fmla="*/ 306203 w 307211"/>
              <a:gd name="connsiteY1" fmla="*/ 136053 h 305026"/>
              <a:gd name="connsiteX2" fmla="*/ 303850 w 307211"/>
              <a:gd name="connsiteY2" fmla="*/ 121608 h 305026"/>
              <a:gd name="connsiteX3" fmla="*/ 275616 w 307211"/>
              <a:gd name="connsiteY3" fmla="*/ 116569 h 305026"/>
              <a:gd name="connsiteX4" fmla="*/ 261499 w 307211"/>
              <a:gd name="connsiteY4" fmla="*/ 85327 h 305026"/>
              <a:gd name="connsiteX5" fmla="*/ 276625 w 307211"/>
              <a:gd name="connsiteY5" fmla="*/ 60804 h 305026"/>
              <a:gd name="connsiteX6" fmla="*/ 257130 w 307211"/>
              <a:gd name="connsiteY6" fmla="*/ 39304 h 305026"/>
              <a:gd name="connsiteX7" fmla="*/ 231249 w 307211"/>
              <a:gd name="connsiteY7" fmla="*/ 51734 h 305026"/>
              <a:gd name="connsiteX8" fmla="*/ 201670 w 307211"/>
              <a:gd name="connsiteY8" fmla="*/ 34601 h 305026"/>
              <a:gd name="connsiteX9" fmla="*/ 199318 w 307211"/>
              <a:gd name="connsiteY9" fmla="*/ 6047 h 305026"/>
              <a:gd name="connsiteX10" fmla="*/ 170748 w 307211"/>
              <a:gd name="connsiteY10" fmla="*/ 0 h 305026"/>
              <a:gd name="connsiteX11" fmla="*/ 156967 w 307211"/>
              <a:gd name="connsiteY11" fmla="*/ 25195 h 305026"/>
              <a:gd name="connsiteX12" fmla="*/ 139825 w 307211"/>
              <a:gd name="connsiteY12" fmla="*/ 25867 h 305026"/>
              <a:gd name="connsiteX13" fmla="*/ 123019 w 307211"/>
              <a:gd name="connsiteY13" fmla="*/ 28890 h 305026"/>
              <a:gd name="connsiteX14" fmla="*/ 104196 w 307211"/>
              <a:gd name="connsiteY14" fmla="*/ 7055 h 305026"/>
              <a:gd name="connsiteX15" fmla="*/ 77643 w 307211"/>
              <a:gd name="connsiteY15" fmla="*/ 18812 h 305026"/>
              <a:gd name="connsiteX16" fmla="*/ 81677 w 307211"/>
              <a:gd name="connsiteY16" fmla="*/ 47367 h 305026"/>
              <a:gd name="connsiteX17" fmla="*/ 56132 w 307211"/>
              <a:gd name="connsiteY17" fmla="*/ 70546 h 305026"/>
              <a:gd name="connsiteX18" fmla="*/ 28234 w 307211"/>
              <a:gd name="connsiteY18" fmla="*/ 63827 h 305026"/>
              <a:gd name="connsiteX19" fmla="*/ 13781 w 307211"/>
              <a:gd name="connsiteY19" fmla="*/ 89022 h 305026"/>
              <a:gd name="connsiteX20" fmla="*/ 33612 w 307211"/>
              <a:gd name="connsiteY20" fmla="*/ 109850 h 305026"/>
              <a:gd name="connsiteX21" fmla="*/ 26553 w 307211"/>
              <a:gd name="connsiteY21" fmla="*/ 143443 h 305026"/>
              <a:gd name="connsiteX22" fmla="*/ 0 w 307211"/>
              <a:gd name="connsiteY22" fmla="*/ 154529 h 305026"/>
              <a:gd name="connsiteX23" fmla="*/ 1008 w 307211"/>
              <a:gd name="connsiteY23" fmla="*/ 168974 h 305026"/>
              <a:gd name="connsiteX24" fmla="*/ 3361 w 307211"/>
              <a:gd name="connsiteY24" fmla="*/ 183419 h 305026"/>
              <a:gd name="connsiteX25" fmla="*/ 31595 w 307211"/>
              <a:gd name="connsiteY25" fmla="*/ 188458 h 305026"/>
              <a:gd name="connsiteX26" fmla="*/ 45712 w 307211"/>
              <a:gd name="connsiteY26" fmla="*/ 219700 h 305026"/>
              <a:gd name="connsiteX27" fmla="*/ 30587 w 307211"/>
              <a:gd name="connsiteY27" fmla="*/ 244223 h 305026"/>
              <a:gd name="connsiteX28" fmla="*/ 50081 w 307211"/>
              <a:gd name="connsiteY28" fmla="*/ 265723 h 305026"/>
              <a:gd name="connsiteX29" fmla="*/ 75963 w 307211"/>
              <a:gd name="connsiteY29" fmla="*/ 253293 h 305026"/>
              <a:gd name="connsiteX30" fmla="*/ 105541 w 307211"/>
              <a:gd name="connsiteY30" fmla="*/ 270426 h 305026"/>
              <a:gd name="connsiteX31" fmla="*/ 107894 w 307211"/>
              <a:gd name="connsiteY31" fmla="*/ 298980 h 305026"/>
              <a:gd name="connsiteX32" fmla="*/ 136464 w 307211"/>
              <a:gd name="connsiteY32" fmla="*/ 305027 h 305026"/>
              <a:gd name="connsiteX33" fmla="*/ 150245 w 307211"/>
              <a:gd name="connsiteY33" fmla="*/ 279832 h 305026"/>
              <a:gd name="connsiteX34" fmla="*/ 167387 w 307211"/>
              <a:gd name="connsiteY34" fmla="*/ 279160 h 305026"/>
              <a:gd name="connsiteX35" fmla="*/ 184192 w 307211"/>
              <a:gd name="connsiteY35" fmla="*/ 276137 h 305026"/>
              <a:gd name="connsiteX36" fmla="*/ 203015 w 307211"/>
              <a:gd name="connsiteY36" fmla="*/ 297972 h 305026"/>
              <a:gd name="connsiteX37" fmla="*/ 229568 w 307211"/>
              <a:gd name="connsiteY37" fmla="*/ 286215 h 305026"/>
              <a:gd name="connsiteX38" fmla="*/ 225535 w 307211"/>
              <a:gd name="connsiteY38" fmla="*/ 257660 h 305026"/>
              <a:gd name="connsiteX39" fmla="*/ 251080 w 307211"/>
              <a:gd name="connsiteY39" fmla="*/ 234481 h 305026"/>
              <a:gd name="connsiteX40" fmla="*/ 278977 w 307211"/>
              <a:gd name="connsiteY40" fmla="*/ 241200 h 305026"/>
              <a:gd name="connsiteX41" fmla="*/ 293431 w 307211"/>
              <a:gd name="connsiteY41" fmla="*/ 216005 h 305026"/>
              <a:gd name="connsiteX42" fmla="*/ 273600 w 307211"/>
              <a:gd name="connsiteY42" fmla="*/ 195177 h 305026"/>
              <a:gd name="connsiteX43" fmla="*/ 280658 w 307211"/>
              <a:gd name="connsiteY43" fmla="*/ 161584 h 305026"/>
              <a:gd name="connsiteX44" fmla="*/ 307211 w 307211"/>
              <a:gd name="connsiteY44" fmla="*/ 150498 h 305026"/>
              <a:gd name="connsiteX45" fmla="*/ 164025 w 307211"/>
              <a:gd name="connsiteY45" fmla="*/ 250942 h 305026"/>
              <a:gd name="connsiteX46" fmla="*/ 55123 w 307211"/>
              <a:gd name="connsiteY46" fmla="*/ 162927 h 305026"/>
              <a:gd name="connsiteX47" fmla="*/ 143186 w 307211"/>
              <a:gd name="connsiteY47" fmla="*/ 54085 h 305026"/>
              <a:gd name="connsiteX48" fmla="*/ 252088 w 307211"/>
              <a:gd name="connsiteY48" fmla="*/ 142100 h 305026"/>
              <a:gd name="connsiteX49" fmla="*/ 164025 w 307211"/>
              <a:gd name="connsiteY49" fmla="*/ 250942 h 30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07211" h="305026">
                <a:moveTo>
                  <a:pt x="307211" y="150498"/>
                </a:moveTo>
                <a:cubicBezTo>
                  <a:pt x="307211" y="145795"/>
                  <a:pt x="307211" y="140756"/>
                  <a:pt x="306203" y="136053"/>
                </a:cubicBezTo>
                <a:cubicBezTo>
                  <a:pt x="305531" y="131014"/>
                  <a:pt x="304859" y="126311"/>
                  <a:pt x="303850" y="121608"/>
                </a:cubicBezTo>
                <a:lnTo>
                  <a:pt x="275616" y="116569"/>
                </a:lnTo>
                <a:cubicBezTo>
                  <a:pt x="272255" y="105483"/>
                  <a:pt x="267549" y="94733"/>
                  <a:pt x="261499" y="85327"/>
                </a:cubicBezTo>
                <a:lnTo>
                  <a:pt x="276625" y="60804"/>
                </a:lnTo>
                <a:cubicBezTo>
                  <a:pt x="270911" y="53077"/>
                  <a:pt x="264188" y="45687"/>
                  <a:pt x="257130" y="39304"/>
                </a:cubicBezTo>
                <a:lnTo>
                  <a:pt x="231249" y="51734"/>
                </a:lnTo>
                <a:cubicBezTo>
                  <a:pt x="222174" y="44679"/>
                  <a:pt x="212090" y="38968"/>
                  <a:pt x="201670" y="34601"/>
                </a:cubicBezTo>
                <a:lnTo>
                  <a:pt x="199318" y="6047"/>
                </a:lnTo>
                <a:cubicBezTo>
                  <a:pt x="190242" y="3023"/>
                  <a:pt x="180495" y="1008"/>
                  <a:pt x="170748" y="0"/>
                </a:cubicBezTo>
                <a:lnTo>
                  <a:pt x="156967" y="25195"/>
                </a:lnTo>
                <a:cubicBezTo>
                  <a:pt x="151253" y="25195"/>
                  <a:pt x="145539" y="25195"/>
                  <a:pt x="139825" y="25867"/>
                </a:cubicBezTo>
                <a:cubicBezTo>
                  <a:pt x="134111" y="26539"/>
                  <a:pt x="128397" y="27547"/>
                  <a:pt x="123019" y="28890"/>
                </a:cubicBezTo>
                <a:lnTo>
                  <a:pt x="104196" y="7055"/>
                </a:lnTo>
                <a:cubicBezTo>
                  <a:pt x="94785" y="10078"/>
                  <a:pt x="86046" y="14109"/>
                  <a:pt x="77643" y="18812"/>
                </a:cubicBezTo>
                <a:lnTo>
                  <a:pt x="81677" y="47367"/>
                </a:lnTo>
                <a:cubicBezTo>
                  <a:pt x="72265" y="53749"/>
                  <a:pt x="63526" y="61812"/>
                  <a:pt x="56132" y="70546"/>
                </a:cubicBezTo>
                <a:lnTo>
                  <a:pt x="28234" y="63827"/>
                </a:lnTo>
                <a:cubicBezTo>
                  <a:pt x="22520" y="71890"/>
                  <a:pt x="17814" y="80288"/>
                  <a:pt x="13781" y="89022"/>
                </a:cubicBezTo>
                <a:lnTo>
                  <a:pt x="33612" y="109850"/>
                </a:lnTo>
                <a:cubicBezTo>
                  <a:pt x="29914" y="120600"/>
                  <a:pt x="27562" y="131686"/>
                  <a:pt x="26553" y="143443"/>
                </a:cubicBezTo>
                <a:lnTo>
                  <a:pt x="0" y="154529"/>
                </a:lnTo>
                <a:cubicBezTo>
                  <a:pt x="0" y="159232"/>
                  <a:pt x="0" y="164271"/>
                  <a:pt x="1008" y="168974"/>
                </a:cubicBezTo>
                <a:cubicBezTo>
                  <a:pt x="1681" y="174013"/>
                  <a:pt x="2353" y="178716"/>
                  <a:pt x="3361" y="183419"/>
                </a:cubicBezTo>
                <a:lnTo>
                  <a:pt x="31595" y="188458"/>
                </a:lnTo>
                <a:cubicBezTo>
                  <a:pt x="34956" y="199544"/>
                  <a:pt x="39662" y="210294"/>
                  <a:pt x="45712" y="219700"/>
                </a:cubicBezTo>
                <a:lnTo>
                  <a:pt x="30587" y="244223"/>
                </a:lnTo>
                <a:cubicBezTo>
                  <a:pt x="36301" y="251950"/>
                  <a:pt x="43023" y="259340"/>
                  <a:pt x="50081" y="265723"/>
                </a:cubicBezTo>
                <a:lnTo>
                  <a:pt x="75963" y="253293"/>
                </a:lnTo>
                <a:cubicBezTo>
                  <a:pt x="85038" y="260348"/>
                  <a:pt x="95121" y="266059"/>
                  <a:pt x="105541" y="270426"/>
                </a:cubicBezTo>
                <a:lnTo>
                  <a:pt x="107894" y="298980"/>
                </a:lnTo>
                <a:cubicBezTo>
                  <a:pt x="116969" y="302004"/>
                  <a:pt x="126716" y="304019"/>
                  <a:pt x="136464" y="305027"/>
                </a:cubicBezTo>
                <a:lnTo>
                  <a:pt x="150245" y="279832"/>
                </a:lnTo>
                <a:cubicBezTo>
                  <a:pt x="155958" y="279832"/>
                  <a:pt x="161672" y="279832"/>
                  <a:pt x="167387" y="279160"/>
                </a:cubicBezTo>
                <a:cubicBezTo>
                  <a:pt x="173100" y="278488"/>
                  <a:pt x="178814" y="277481"/>
                  <a:pt x="184192" y="276137"/>
                </a:cubicBezTo>
                <a:lnTo>
                  <a:pt x="203015" y="297972"/>
                </a:lnTo>
                <a:cubicBezTo>
                  <a:pt x="212426" y="294949"/>
                  <a:pt x="221165" y="290918"/>
                  <a:pt x="229568" y="286215"/>
                </a:cubicBezTo>
                <a:lnTo>
                  <a:pt x="225535" y="257660"/>
                </a:lnTo>
                <a:cubicBezTo>
                  <a:pt x="234946" y="251278"/>
                  <a:pt x="243685" y="243215"/>
                  <a:pt x="251080" y="234481"/>
                </a:cubicBezTo>
                <a:lnTo>
                  <a:pt x="278977" y="241200"/>
                </a:lnTo>
                <a:cubicBezTo>
                  <a:pt x="284691" y="233137"/>
                  <a:pt x="289397" y="224739"/>
                  <a:pt x="293431" y="216005"/>
                </a:cubicBezTo>
                <a:lnTo>
                  <a:pt x="273600" y="195177"/>
                </a:lnTo>
                <a:cubicBezTo>
                  <a:pt x="277297" y="184427"/>
                  <a:pt x="279650" y="173341"/>
                  <a:pt x="280658" y="161584"/>
                </a:cubicBezTo>
                <a:lnTo>
                  <a:pt x="307211" y="150498"/>
                </a:lnTo>
                <a:close/>
                <a:moveTo>
                  <a:pt x="164025" y="250942"/>
                </a:moveTo>
                <a:cubicBezTo>
                  <a:pt x="109574" y="256653"/>
                  <a:pt x="60837" y="217349"/>
                  <a:pt x="55123" y="162927"/>
                </a:cubicBezTo>
                <a:cubicBezTo>
                  <a:pt x="49409" y="108506"/>
                  <a:pt x="88735" y="59796"/>
                  <a:pt x="143186" y="54085"/>
                </a:cubicBezTo>
                <a:cubicBezTo>
                  <a:pt x="197637" y="48374"/>
                  <a:pt x="246374" y="87679"/>
                  <a:pt x="252088" y="142100"/>
                </a:cubicBezTo>
                <a:cubicBezTo>
                  <a:pt x="257802" y="196521"/>
                  <a:pt x="218476" y="245231"/>
                  <a:pt x="164025" y="250942"/>
                </a:cubicBezTo>
                <a:close/>
              </a:path>
            </a:pathLst>
          </a:custGeom>
          <a:solidFill>
            <a:schemeClr val="accent3"/>
          </a:solidFill>
          <a:ln w="3359"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6E546FF6-8737-74A4-1E5D-7C8EC8AF354D}"/>
              </a:ext>
              <a:ext uri="{C183D7F6-B498-43B3-948B-1728B52AA6E4}">
                <adec:decorative xmlns:adec="http://schemas.microsoft.com/office/drawing/2017/decorative" val="1"/>
              </a:ext>
            </a:extLst>
          </p:cNvPr>
          <p:cNvGrpSpPr/>
          <p:nvPr userDrawn="1"/>
        </p:nvGrpSpPr>
        <p:grpSpPr>
          <a:xfrm>
            <a:off x="10744200" y="-609600"/>
            <a:ext cx="2042834" cy="2044402"/>
            <a:chOff x="7620000" y="317500"/>
            <a:chExt cx="2472704" cy="2474602"/>
          </a:xfrm>
        </p:grpSpPr>
        <p:grpSp>
          <p:nvGrpSpPr>
            <p:cNvPr id="9" name="Group 8">
              <a:extLst>
                <a:ext uri="{FF2B5EF4-FFF2-40B4-BE49-F238E27FC236}">
                  <a16:creationId xmlns:a16="http://schemas.microsoft.com/office/drawing/2014/main" id="{83971F66-996E-2A7D-1AF9-6A8A8F8EACE5}"/>
                </a:ext>
              </a:extLst>
            </p:cNvPr>
            <p:cNvGrpSpPr/>
            <p:nvPr/>
          </p:nvGrpSpPr>
          <p:grpSpPr>
            <a:xfrm>
              <a:off x="7620000" y="317500"/>
              <a:ext cx="2472704" cy="2474602"/>
              <a:chOff x="7011789" y="-134779"/>
              <a:chExt cx="2472704" cy="2474602"/>
            </a:xfrm>
          </p:grpSpPr>
          <p:sp>
            <p:nvSpPr>
              <p:cNvPr id="11" name="Freeform 10">
                <a:extLst>
                  <a:ext uri="{FF2B5EF4-FFF2-40B4-BE49-F238E27FC236}">
                    <a16:creationId xmlns:a16="http://schemas.microsoft.com/office/drawing/2014/main" id="{E4A76BF7-3D9E-E8E4-4CF0-F8029CC3DD41}"/>
                  </a:ext>
                </a:extLst>
              </p:cNvPr>
              <p:cNvSpPr/>
              <p:nvPr/>
            </p:nvSpPr>
            <p:spPr>
              <a:xfrm>
                <a:off x="7556429" y="411758"/>
                <a:ext cx="1374884" cy="1374884"/>
              </a:xfrm>
              <a:custGeom>
                <a:avLst/>
                <a:gdLst>
                  <a:gd name="connsiteX0" fmla="*/ 1212631 w 1374884"/>
                  <a:gd name="connsiteY0" fmla="*/ 311223 h 1374884"/>
                  <a:gd name="connsiteX1" fmla="*/ 1191756 w 1374884"/>
                  <a:gd name="connsiteY1" fmla="*/ 330200 h 1374884"/>
                  <a:gd name="connsiteX2" fmla="*/ 1213580 w 1374884"/>
                  <a:gd name="connsiteY2" fmla="*/ 362461 h 1374884"/>
                  <a:gd name="connsiteX3" fmla="*/ 1238250 w 1374884"/>
                  <a:gd name="connsiteY3" fmla="*/ 350126 h 1374884"/>
                  <a:gd name="connsiteX4" fmla="*/ 1280948 w 1374884"/>
                  <a:gd name="connsiteY4" fmla="*/ 339689 h 1374884"/>
                  <a:gd name="connsiteX5" fmla="*/ 1325544 w 1374884"/>
                  <a:gd name="connsiteY5" fmla="*/ 431727 h 1374884"/>
                  <a:gd name="connsiteX6" fmla="*/ 1291386 w 1374884"/>
                  <a:gd name="connsiteY6" fmla="*/ 458295 h 1374884"/>
                  <a:gd name="connsiteX7" fmla="*/ 1264818 w 1374884"/>
                  <a:gd name="connsiteY7" fmla="*/ 471579 h 1374884"/>
                  <a:gd name="connsiteX8" fmla="*/ 1278102 w 1374884"/>
                  <a:gd name="connsiteY8" fmla="*/ 508584 h 1374884"/>
                  <a:gd name="connsiteX9" fmla="*/ 1306567 w 1374884"/>
                  <a:gd name="connsiteY9" fmla="*/ 502891 h 1374884"/>
                  <a:gd name="connsiteX10" fmla="*/ 1349266 w 1374884"/>
                  <a:gd name="connsiteY10" fmla="*/ 502891 h 1374884"/>
                  <a:gd name="connsiteX11" fmla="*/ 1361601 w 1374884"/>
                  <a:gd name="connsiteY11" fmla="*/ 557924 h 1374884"/>
                  <a:gd name="connsiteX12" fmla="*/ 1369191 w 1374884"/>
                  <a:gd name="connsiteY12" fmla="*/ 604418 h 1374884"/>
                  <a:gd name="connsiteX13" fmla="*/ 1329340 w 1374884"/>
                  <a:gd name="connsiteY13" fmla="*/ 620548 h 1374884"/>
                  <a:gd name="connsiteX14" fmla="*/ 1301823 w 1374884"/>
                  <a:gd name="connsiteY14" fmla="*/ 627190 h 1374884"/>
                  <a:gd name="connsiteX15" fmla="*/ 1304670 w 1374884"/>
                  <a:gd name="connsiteY15" fmla="*/ 667042 h 1374884"/>
                  <a:gd name="connsiteX16" fmla="*/ 1330289 w 1374884"/>
                  <a:gd name="connsiteY16" fmla="*/ 668940 h 1374884"/>
                  <a:gd name="connsiteX17" fmla="*/ 1374885 w 1374884"/>
                  <a:gd name="connsiteY17" fmla="*/ 682224 h 1374884"/>
                  <a:gd name="connsiteX18" fmla="*/ 1370140 w 1374884"/>
                  <a:gd name="connsiteY18" fmla="*/ 783751 h 1374884"/>
                  <a:gd name="connsiteX19" fmla="*/ 1322698 w 1374884"/>
                  <a:gd name="connsiteY19" fmla="*/ 790393 h 1374884"/>
                  <a:gd name="connsiteX20" fmla="*/ 1298028 w 1374884"/>
                  <a:gd name="connsiteY20" fmla="*/ 787546 h 1374884"/>
                  <a:gd name="connsiteX21" fmla="*/ 1289488 w 1374884"/>
                  <a:gd name="connsiteY21" fmla="*/ 828347 h 1374884"/>
                  <a:gd name="connsiteX22" fmla="*/ 1313209 w 1374884"/>
                  <a:gd name="connsiteY22" fmla="*/ 836886 h 1374884"/>
                  <a:gd name="connsiteX23" fmla="*/ 1354010 w 1374884"/>
                  <a:gd name="connsiteY23" fmla="*/ 860608 h 1374884"/>
                  <a:gd name="connsiteX24" fmla="*/ 1321749 w 1374884"/>
                  <a:gd name="connsiteY24" fmla="*/ 955493 h 1374884"/>
                  <a:gd name="connsiteX25" fmla="*/ 1273358 w 1374884"/>
                  <a:gd name="connsiteY25" fmla="*/ 949799 h 1374884"/>
                  <a:gd name="connsiteX26" fmla="*/ 1250585 w 1374884"/>
                  <a:gd name="connsiteY26" fmla="*/ 940311 h 1374884"/>
                  <a:gd name="connsiteX27" fmla="*/ 1231608 w 1374884"/>
                  <a:gd name="connsiteY27" fmla="*/ 977316 h 1374884"/>
                  <a:gd name="connsiteX28" fmla="*/ 1253432 w 1374884"/>
                  <a:gd name="connsiteY28" fmla="*/ 992498 h 1374884"/>
                  <a:gd name="connsiteX29" fmla="*/ 1286641 w 1374884"/>
                  <a:gd name="connsiteY29" fmla="*/ 1025707 h 1374884"/>
                  <a:gd name="connsiteX30" fmla="*/ 1257227 w 1374884"/>
                  <a:gd name="connsiteY30" fmla="*/ 1072201 h 1374884"/>
                  <a:gd name="connsiteX31" fmla="*/ 1230659 w 1374884"/>
                  <a:gd name="connsiteY31" fmla="*/ 1109206 h 1374884"/>
                  <a:gd name="connsiteX32" fmla="*/ 1185114 w 1374884"/>
                  <a:gd name="connsiteY32" fmla="*/ 1091178 h 1374884"/>
                  <a:gd name="connsiteX33" fmla="*/ 1165189 w 1374884"/>
                  <a:gd name="connsiteY33" fmla="*/ 1076946 h 1374884"/>
                  <a:gd name="connsiteX34" fmla="*/ 1136723 w 1374884"/>
                  <a:gd name="connsiteY34" fmla="*/ 1109206 h 1374884"/>
                  <a:gd name="connsiteX35" fmla="*/ 1153802 w 1374884"/>
                  <a:gd name="connsiteY35" fmla="*/ 1127235 h 1374884"/>
                  <a:gd name="connsiteX36" fmla="*/ 1177524 w 1374884"/>
                  <a:gd name="connsiteY36" fmla="*/ 1170882 h 1374884"/>
                  <a:gd name="connsiteX37" fmla="*/ 1103513 w 1374884"/>
                  <a:gd name="connsiteY37" fmla="*/ 1237301 h 1374884"/>
                  <a:gd name="connsiteX38" fmla="*/ 1061764 w 1374884"/>
                  <a:gd name="connsiteY38" fmla="*/ 1206938 h 1374884"/>
                  <a:gd name="connsiteX39" fmla="*/ 1046582 w 1374884"/>
                  <a:gd name="connsiteY39" fmla="*/ 1188910 h 1374884"/>
                  <a:gd name="connsiteX40" fmla="*/ 1013372 w 1374884"/>
                  <a:gd name="connsiteY40" fmla="*/ 1212631 h 1374884"/>
                  <a:gd name="connsiteX41" fmla="*/ 1021912 w 1374884"/>
                  <a:gd name="connsiteY41" fmla="*/ 1231608 h 1374884"/>
                  <a:gd name="connsiteX42" fmla="*/ 1035196 w 1374884"/>
                  <a:gd name="connsiteY42" fmla="*/ 1281897 h 1374884"/>
                  <a:gd name="connsiteX43" fmla="*/ 946004 w 1374884"/>
                  <a:gd name="connsiteY43" fmla="*/ 1324595 h 1374884"/>
                  <a:gd name="connsiteX44" fmla="*/ 914692 w 1374884"/>
                  <a:gd name="connsiteY44" fmla="*/ 1284744 h 1374884"/>
                  <a:gd name="connsiteX45" fmla="*/ 904255 w 1374884"/>
                  <a:gd name="connsiteY45" fmla="*/ 1264818 h 1374884"/>
                  <a:gd name="connsiteX46" fmla="*/ 864403 w 1374884"/>
                  <a:gd name="connsiteY46" fmla="*/ 1277153 h 1374884"/>
                  <a:gd name="connsiteX47" fmla="*/ 869147 w 1374884"/>
                  <a:gd name="connsiteY47" fmla="*/ 1299925 h 1374884"/>
                  <a:gd name="connsiteX48" fmla="*/ 869147 w 1374884"/>
                  <a:gd name="connsiteY48" fmla="*/ 1350214 h 1374884"/>
                  <a:gd name="connsiteX49" fmla="*/ 818858 w 1374884"/>
                  <a:gd name="connsiteY49" fmla="*/ 1361601 h 1374884"/>
                  <a:gd name="connsiteX50" fmla="*/ 771416 w 1374884"/>
                  <a:gd name="connsiteY50" fmla="*/ 1369191 h 1374884"/>
                  <a:gd name="connsiteX51" fmla="*/ 751490 w 1374884"/>
                  <a:gd name="connsiteY51" fmla="*/ 1322698 h 1374884"/>
                  <a:gd name="connsiteX52" fmla="*/ 746745 w 1374884"/>
                  <a:gd name="connsiteY52" fmla="*/ 1300874 h 1374884"/>
                  <a:gd name="connsiteX53" fmla="*/ 704996 w 1374884"/>
                  <a:gd name="connsiteY53" fmla="*/ 1302772 h 1374884"/>
                  <a:gd name="connsiteX54" fmla="*/ 703098 w 1374884"/>
                  <a:gd name="connsiteY54" fmla="*/ 1325544 h 1374884"/>
                  <a:gd name="connsiteX55" fmla="*/ 688866 w 1374884"/>
                  <a:gd name="connsiteY55" fmla="*/ 1374885 h 1374884"/>
                  <a:gd name="connsiteX56" fmla="*/ 590185 w 1374884"/>
                  <a:gd name="connsiteY56" fmla="*/ 1368243 h 1374884"/>
                  <a:gd name="connsiteX57" fmla="*/ 584492 w 1374884"/>
                  <a:gd name="connsiteY57" fmla="*/ 1317005 h 1374884"/>
                  <a:gd name="connsiteX58" fmla="*/ 584492 w 1374884"/>
                  <a:gd name="connsiteY58" fmla="*/ 1295181 h 1374884"/>
                  <a:gd name="connsiteX59" fmla="*/ 544640 w 1374884"/>
                  <a:gd name="connsiteY59" fmla="*/ 1286641 h 1374884"/>
                  <a:gd name="connsiteX60" fmla="*/ 537049 w 1374884"/>
                  <a:gd name="connsiteY60" fmla="*/ 1308465 h 1374884"/>
                  <a:gd name="connsiteX61" fmla="*/ 511430 w 1374884"/>
                  <a:gd name="connsiteY61" fmla="*/ 1352112 h 1374884"/>
                  <a:gd name="connsiteX62" fmla="*/ 417494 w 1374884"/>
                  <a:gd name="connsiteY62" fmla="*/ 1318902 h 1374884"/>
                  <a:gd name="connsiteX63" fmla="*/ 423187 w 1374884"/>
                  <a:gd name="connsiteY63" fmla="*/ 1269562 h 1374884"/>
                  <a:gd name="connsiteX64" fmla="*/ 431727 w 1374884"/>
                  <a:gd name="connsiteY64" fmla="*/ 1247739 h 1374884"/>
                  <a:gd name="connsiteX65" fmla="*/ 394722 w 1374884"/>
                  <a:gd name="connsiteY65" fmla="*/ 1228762 h 1374884"/>
                  <a:gd name="connsiteX66" fmla="*/ 381438 w 1374884"/>
                  <a:gd name="connsiteY66" fmla="*/ 1248687 h 1374884"/>
                  <a:gd name="connsiteX67" fmla="*/ 345382 w 1374884"/>
                  <a:gd name="connsiteY67" fmla="*/ 1282846 h 1374884"/>
                  <a:gd name="connsiteX68" fmla="*/ 305530 w 1374884"/>
                  <a:gd name="connsiteY68" fmla="*/ 1258176 h 1374884"/>
                  <a:gd name="connsiteX69" fmla="*/ 262832 w 1374884"/>
                  <a:gd name="connsiteY69" fmla="*/ 1227813 h 1374884"/>
                  <a:gd name="connsiteX70" fmla="*/ 280860 w 1374884"/>
                  <a:gd name="connsiteY70" fmla="*/ 1182268 h 1374884"/>
                  <a:gd name="connsiteX71" fmla="*/ 294144 w 1374884"/>
                  <a:gd name="connsiteY71" fmla="*/ 1161393 h 1374884"/>
                  <a:gd name="connsiteX72" fmla="*/ 262832 w 1374884"/>
                  <a:gd name="connsiteY72" fmla="*/ 1133877 h 1374884"/>
                  <a:gd name="connsiteX73" fmla="*/ 244803 w 1374884"/>
                  <a:gd name="connsiteY73" fmla="*/ 1150956 h 1374884"/>
                  <a:gd name="connsiteX74" fmla="*/ 202105 w 1374884"/>
                  <a:gd name="connsiteY74" fmla="*/ 1174677 h 1374884"/>
                  <a:gd name="connsiteX75" fmla="*/ 135686 w 1374884"/>
                  <a:gd name="connsiteY75" fmla="*/ 1098769 h 1374884"/>
                  <a:gd name="connsiteX76" fmla="*/ 166049 w 1374884"/>
                  <a:gd name="connsiteY76" fmla="*/ 1058917 h 1374884"/>
                  <a:gd name="connsiteX77" fmla="*/ 183128 w 1374884"/>
                  <a:gd name="connsiteY77" fmla="*/ 1042787 h 1374884"/>
                  <a:gd name="connsiteX78" fmla="*/ 161305 w 1374884"/>
                  <a:gd name="connsiteY78" fmla="*/ 1007679 h 1374884"/>
                  <a:gd name="connsiteX79" fmla="*/ 139481 w 1374884"/>
                  <a:gd name="connsiteY79" fmla="*/ 1019066 h 1374884"/>
                  <a:gd name="connsiteX80" fmla="*/ 92039 w 1374884"/>
                  <a:gd name="connsiteY80" fmla="*/ 1030452 h 1374884"/>
                  <a:gd name="connsiteX81" fmla="*/ 49340 w 1374884"/>
                  <a:gd name="connsiteY81" fmla="*/ 939362 h 1374884"/>
                  <a:gd name="connsiteX82" fmla="*/ 86345 w 1374884"/>
                  <a:gd name="connsiteY82" fmla="*/ 909948 h 1374884"/>
                  <a:gd name="connsiteX83" fmla="*/ 109118 w 1374884"/>
                  <a:gd name="connsiteY83" fmla="*/ 898562 h 1374884"/>
                  <a:gd name="connsiteX84" fmla="*/ 96783 w 1374884"/>
                  <a:gd name="connsiteY84" fmla="*/ 860608 h 1374884"/>
                  <a:gd name="connsiteX85" fmla="*/ 70215 w 1374884"/>
                  <a:gd name="connsiteY85" fmla="*/ 865352 h 1374884"/>
                  <a:gd name="connsiteX86" fmla="*/ 23721 w 1374884"/>
                  <a:gd name="connsiteY86" fmla="*/ 865352 h 1374884"/>
                  <a:gd name="connsiteX87" fmla="*/ 13284 w 1374884"/>
                  <a:gd name="connsiteY87" fmla="*/ 820756 h 1374884"/>
                  <a:gd name="connsiteX88" fmla="*/ 4744 w 1374884"/>
                  <a:gd name="connsiteY88" fmla="*/ 764774 h 1374884"/>
                  <a:gd name="connsiteX89" fmla="*/ 47443 w 1374884"/>
                  <a:gd name="connsiteY89" fmla="*/ 747694 h 1374884"/>
                  <a:gd name="connsiteX90" fmla="*/ 73062 w 1374884"/>
                  <a:gd name="connsiteY90" fmla="*/ 742001 h 1374884"/>
                  <a:gd name="connsiteX91" fmla="*/ 70215 w 1374884"/>
                  <a:gd name="connsiteY91" fmla="*/ 702150 h 1374884"/>
                  <a:gd name="connsiteX92" fmla="*/ 43647 w 1374884"/>
                  <a:gd name="connsiteY92" fmla="*/ 700252 h 1374884"/>
                  <a:gd name="connsiteX93" fmla="*/ 0 w 1374884"/>
                  <a:gd name="connsiteY93" fmla="*/ 687917 h 1374884"/>
                  <a:gd name="connsiteX94" fmla="*/ 6642 w 1374884"/>
                  <a:gd name="connsiteY94" fmla="*/ 587339 h 1374884"/>
                  <a:gd name="connsiteX95" fmla="*/ 50289 w 1374884"/>
                  <a:gd name="connsiteY95" fmla="*/ 580697 h 1374884"/>
                  <a:gd name="connsiteX96" fmla="*/ 77806 w 1374884"/>
                  <a:gd name="connsiteY96" fmla="*/ 582594 h 1374884"/>
                  <a:gd name="connsiteX97" fmla="*/ 86345 w 1374884"/>
                  <a:gd name="connsiteY97" fmla="*/ 541794 h 1374884"/>
                  <a:gd name="connsiteX98" fmla="*/ 60726 w 1374884"/>
                  <a:gd name="connsiteY98" fmla="*/ 534203 h 1374884"/>
                  <a:gd name="connsiteX99" fmla="*/ 21824 w 1374884"/>
                  <a:gd name="connsiteY99" fmla="*/ 511430 h 1374884"/>
                  <a:gd name="connsiteX100" fmla="*/ 57880 w 1374884"/>
                  <a:gd name="connsiteY100" fmla="*/ 413699 h 1374884"/>
                  <a:gd name="connsiteX101" fmla="*/ 98680 w 1374884"/>
                  <a:gd name="connsiteY101" fmla="*/ 418443 h 1374884"/>
                  <a:gd name="connsiteX102" fmla="*/ 127146 w 1374884"/>
                  <a:gd name="connsiteY102" fmla="*/ 428881 h 1374884"/>
                  <a:gd name="connsiteX103" fmla="*/ 145174 w 1374884"/>
                  <a:gd name="connsiteY103" fmla="*/ 393773 h 1374884"/>
                  <a:gd name="connsiteX104" fmla="*/ 120504 w 1374884"/>
                  <a:gd name="connsiteY104" fmla="*/ 376694 h 1374884"/>
                  <a:gd name="connsiteX105" fmla="*/ 92039 w 1374884"/>
                  <a:gd name="connsiteY105" fmla="*/ 347279 h 1374884"/>
                  <a:gd name="connsiteX106" fmla="*/ 117657 w 1374884"/>
                  <a:gd name="connsiteY106" fmla="*/ 306479 h 1374884"/>
                  <a:gd name="connsiteX107" fmla="*/ 150867 w 1374884"/>
                  <a:gd name="connsiteY107" fmla="*/ 260934 h 1374884"/>
                  <a:gd name="connsiteX108" fmla="*/ 188821 w 1374884"/>
                  <a:gd name="connsiteY108" fmla="*/ 276116 h 1374884"/>
                  <a:gd name="connsiteX109" fmla="*/ 213491 w 1374884"/>
                  <a:gd name="connsiteY109" fmla="*/ 293195 h 1374884"/>
                  <a:gd name="connsiteX110" fmla="*/ 239110 w 1374884"/>
                  <a:gd name="connsiteY110" fmla="*/ 263781 h 1374884"/>
                  <a:gd name="connsiteX111" fmla="*/ 219184 w 1374884"/>
                  <a:gd name="connsiteY111" fmla="*/ 240059 h 1374884"/>
                  <a:gd name="connsiteX112" fmla="*/ 199259 w 1374884"/>
                  <a:gd name="connsiteY112" fmla="*/ 204003 h 1374884"/>
                  <a:gd name="connsiteX113" fmla="*/ 276116 w 1374884"/>
                  <a:gd name="connsiteY113" fmla="*/ 135686 h 1374884"/>
                  <a:gd name="connsiteX114" fmla="*/ 309325 w 1374884"/>
                  <a:gd name="connsiteY114" fmla="*/ 160356 h 1374884"/>
                  <a:gd name="connsiteX115" fmla="*/ 328302 w 1374884"/>
                  <a:gd name="connsiteY115" fmla="*/ 183128 h 1374884"/>
                  <a:gd name="connsiteX116" fmla="*/ 361512 w 1374884"/>
                  <a:gd name="connsiteY116" fmla="*/ 161305 h 1374884"/>
                  <a:gd name="connsiteX117" fmla="*/ 349177 w 1374884"/>
                  <a:gd name="connsiteY117" fmla="*/ 133788 h 1374884"/>
                  <a:gd name="connsiteX118" fmla="*/ 337791 w 1374884"/>
                  <a:gd name="connsiteY118" fmla="*/ 92987 h 1374884"/>
                  <a:gd name="connsiteX119" fmla="*/ 430778 w 1374884"/>
                  <a:gd name="connsiteY119" fmla="*/ 48391 h 1374884"/>
                  <a:gd name="connsiteX120" fmla="*/ 456397 w 1374884"/>
                  <a:gd name="connsiteY120" fmla="*/ 81601 h 1374884"/>
                  <a:gd name="connsiteX121" fmla="*/ 468732 w 1374884"/>
                  <a:gd name="connsiteY121" fmla="*/ 109118 h 1374884"/>
                  <a:gd name="connsiteX122" fmla="*/ 507635 w 1374884"/>
                  <a:gd name="connsiteY122" fmla="*/ 97732 h 1374884"/>
                  <a:gd name="connsiteX123" fmla="*/ 501942 w 1374884"/>
                  <a:gd name="connsiteY123" fmla="*/ 65471 h 1374884"/>
                  <a:gd name="connsiteX124" fmla="*/ 501942 w 1374884"/>
                  <a:gd name="connsiteY124" fmla="*/ 25619 h 1374884"/>
                  <a:gd name="connsiteX125" fmla="*/ 552231 w 1374884"/>
                  <a:gd name="connsiteY125" fmla="*/ 13284 h 1374884"/>
                  <a:gd name="connsiteX126" fmla="*/ 603469 w 1374884"/>
                  <a:gd name="connsiteY126" fmla="*/ 4744 h 1374884"/>
                  <a:gd name="connsiteX127" fmla="*/ 619599 w 1374884"/>
                  <a:gd name="connsiteY127" fmla="*/ 41749 h 1374884"/>
                  <a:gd name="connsiteX128" fmla="*/ 625293 w 1374884"/>
                  <a:gd name="connsiteY128" fmla="*/ 73062 h 1374884"/>
                  <a:gd name="connsiteX129" fmla="*/ 665144 w 1374884"/>
                  <a:gd name="connsiteY129" fmla="*/ 72113 h 1374884"/>
                  <a:gd name="connsiteX130" fmla="*/ 667991 w 1374884"/>
                  <a:gd name="connsiteY130" fmla="*/ 40801 h 1374884"/>
                  <a:gd name="connsiteX131" fmla="*/ 678428 w 1374884"/>
                  <a:gd name="connsiteY131" fmla="*/ 0 h 1374884"/>
                  <a:gd name="connsiteX132" fmla="*/ 780904 w 1374884"/>
                  <a:gd name="connsiteY132" fmla="*/ 5693 h 1374884"/>
                  <a:gd name="connsiteX133" fmla="*/ 787546 w 1374884"/>
                  <a:gd name="connsiteY133" fmla="*/ 47443 h 1374884"/>
                  <a:gd name="connsiteX134" fmla="*/ 784699 w 1374884"/>
                  <a:gd name="connsiteY134" fmla="*/ 76857 h 1374884"/>
                  <a:gd name="connsiteX135" fmla="*/ 823602 w 1374884"/>
                  <a:gd name="connsiteY135" fmla="*/ 84448 h 1374884"/>
                  <a:gd name="connsiteX136" fmla="*/ 833091 w 1374884"/>
                  <a:gd name="connsiteY136" fmla="*/ 55982 h 1374884"/>
                  <a:gd name="connsiteX137" fmla="*/ 854914 w 1374884"/>
                  <a:gd name="connsiteY137" fmla="*/ 19926 h 1374884"/>
                  <a:gd name="connsiteX138" fmla="*/ 952646 w 1374884"/>
                  <a:gd name="connsiteY138" fmla="*/ 55033 h 1374884"/>
                  <a:gd name="connsiteX139" fmla="*/ 947902 w 1374884"/>
                  <a:gd name="connsiteY139" fmla="*/ 95834 h 1374884"/>
                  <a:gd name="connsiteX140" fmla="*/ 937464 w 1374884"/>
                  <a:gd name="connsiteY140" fmla="*/ 125248 h 1374884"/>
                  <a:gd name="connsiteX141" fmla="*/ 972572 w 1374884"/>
                  <a:gd name="connsiteY141" fmla="*/ 142328 h 1374884"/>
                  <a:gd name="connsiteX142" fmla="*/ 990600 w 1374884"/>
                  <a:gd name="connsiteY142" fmla="*/ 115760 h 1374884"/>
                  <a:gd name="connsiteX143" fmla="*/ 1019066 w 1374884"/>
                  <a:gd name="connsiteY143" fmla="*/ 88243 h 1374884"/>
                  <a:gd name="connsiteX144" fmla="*/ 1065559 w 1374884"/>
                  <a:gd name="connsiteY144" fmla="*/ 117657 h 1374884"/>
                  <a:gd name="connsiteX145" fmla="*/ 1105411 w 1374884"/>
                  <a:gd name="connsiteY145" fmla="*/ 146123 h 1374884"/>
                  <a:gd name="connsiteX146" fmla="*/ 1090229 w 1374884"/>
                  <a:gd name="connsiteY146" fmla="*/ 183128 h 1374884"/>
                  <a:gd name="connsiteX147" fmla="*/ 1073150 w 1374884"/>
                  <a:gd name="connsiteY147" fmla="*/ 208747 h 1374884"/>
                  <a:gd name="connsiteX148" fmla="*/ 1102564 w 1374884"/>
                  <a:gd name="connsiteY148" fmla="*/ 234366 h 1374884"/>
                  <a:gd name="connsiteX149" fmla="*/ 1125337 w 1374884"/>
                  <a:gd name="connsiteY149" fmla="*/ 214440 h 1374884"/>
                  <a:gd name="connsiteX150" fmla="*/ 1162342 w 1374884"/>
                  <a:gd name="connsiteY150" fmla="*/ 194514 h 1374884"/>
                  <a:gd name="connsiteX151" fmla="*/ 1230659 w 1374884"/>
                  <a:gd name="connsiteY151" fmla="*/ 271371 h 1374884"/>
                  <a:gd name="connsiteX152" fmla="*/ 1205040 w 1374884"/>
                  <a:gd name="connsiteY152" fmla="*/ 305530 h 137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374884" h="1374884">
                    <a:moveTo>
                      <a:pt x="1212631" y="311223"/>
                    </a:moveTo>
                    <a:lnTo>
                      <a:pt x="1191756" y="330200"/>
                    </a:lnTo>
                    <a:cubicBezTo>
                      <a:pt x="1199347" y="340637"/>
                      <a:pt x="1205989" y="351075"/>
                      <a:pt x="1213580" y="362461"/>
                    </a:cubicBezTo>
                    <a:lnTo>
                      <a:pt x="1238250" y="350126"/>
                    </a:lnTo>
                    <a:lnTo>
                      <a:pt x="1280948" y="339689"/>
                    </a:lnTo>
                    <a:cubicBezTo>
                      <a:pt x="1298028" y="369103"/>
                      <a:pt x="1313209" y="399466"/>
                      <a:pt x="1325544" y="431727"/>
                    </a:cubicBezTo>
                    <a:lnTo>
                      <a:pt x="1291386" y="458295"/>
                    </a:lnTo>
                    <a:lnTo>
                      <a:pt x="1264818" y="471579"/>
                    </a:lnTo>
                    <a:cubicBezTo>
                      <a:pt x="1270511" y="483914"/>
                      <a:pt x="1275255" y="496249"/>
                      <a:pt x="1278102" y="508584"/>
                    </a:cubicBezTo>
                    <a:lnTo>
                      <a:pt x="1306567" y="502891"/>
                    </a:lnTo>
                    <a:lnTo>
                      <a:pt x="1349266" y="502891"/>
                    </a:lnTo>
                    <a:cubicBezTo>
                      <a:pt x="1354010" y="521868"/>
                      <a:pt x="1358754" y="539896"/>
                      <a:pt x="1361601" y="557924"/>
                    </a:cubicBezTo>
                    <a:cubicBezTo>
                      <a:pt x="1364447" y="573106"/>
                      <a:pt x="1367294" y="589236"/>
                      <a:pt x="1369191" y="604418"/>
                    </a:cubicBezTo>
                    <a:lnTo>
                      <a:pt x="1329340" y="620548"/>
                    </a:lnTo>
                    <a:lnTo>
                      <a:pt x="1301823" y="627190"/>
                    </a:lnTo>
                    <a:cubicBezTo>
                      <a:pt x="1301823" y="640474"/>
                      <a:pt x="1303721" y="653758"/>
                      <a:pt x="1304670" y="667042"/>
                    </a:cubicBezTo>
                    <a:lnTo>
                      <a:pt x="1330289" y="668940"/>
                    </a:lnTo>
                    <a:lnTo>
                      <a:pt x="1374885" y="682224"/>
                    </a:lnTo>
                    <a:cubicBezTo>
                      <a:pt x="1374885" y="716382"/>
                      <a:pt x="1374885" y="750541"/>
                      <a:pt x="1370140" y="783751"/>
                    </a:cubicBezTo>
                    <a:lnTo>
                      <a:pt x="1322698" y="790393"/>
                    </a:lnTo>
                    <a:lnTo>
                      <a:pt x="1298028" y="787546"/>
                    </a:lnTo>
                    <a:cubicBezTo>
                      <a:pt x="1295181" y="801779"/>
                      <a:pt x="1292335" y="815063"/>
                      <a:pt x="1289488" y="828347"/>
                    </a:cubicBezTo>
                    <a:lnTo>
                      <a:pt x="1313209" y="836886"/>
                    </a:lnTo>
                    <a:lnTo>
                      <a:pt x="1354010" y="860608"/>
                    </a:lnTo>
                    <a:cubicBezTo>
                      <a:pt x="1345470" y="892868"/>
                      <a:pt x="1335033" y="924181"/>
                      <a:pt x="1321749" y="955493"/>
                    </a:cubicBezTo>
                    <a:lnTo>
                      <a:pt x="1273358" y="949799"/>
                    </a:lnTo>
                    <a:lnTo>
                      <a:pt x="1250585" y="940311"/>
                    </a:lnTo>
                    <a:cubicBezTo>
                      <a:pt x="1244892" y="953595"/>
                      <a:pt x="1238250" y="965930"/>
                      <a:pt x="1231608" y="977316"/>
                    </a:cubicBezTo>
                    <a:lnTo>
                      <a:pt x="1253432" y="992498"/>
                    </a:lnTo>
                    <a:lnTo>
                      <a:pt x="1286641" y="1025707"/>
                    </a:lnTo>
                    <a:cubicBezTo>
                      <a:pt x="1277153" y="1041838"/>
                      <a:pt x="1267664" y="1057020"/>
                      <a:pt x="1257227" y="1072201"/>
                    </a:cubicBezTo>
                    <a:cubicBezTo>
                      <a:pt x="1248687" y="1085485"/>
                      <a:pt x="1239199" y="1097820"/>
                      <a:pt x="1230659" y="1109206"/>
                    </a:cubicBezTo>
                    <a:lnTo>
                      <a:pt x="1185114" y="1091178"/>
                    </a:lnTo>
                    <a:lnTo>
                      <a:pt x="1165189" y="1076946"/>
                    </a:lnTo>
                    <a:cubicBezTo>
                      <a:pt x="1156649" y="1088332"/>
                      <a:pt x="1147160" y="1098769"/>
                      <a:pt x="1136723" y="1109206"/>
                    </a:cubicBezTo>
                    <a:lnTo>
                      <a:pt x="1153802" y="1127235"/>
                    </a:lnTo>
                    <a:lnTo>
                      <a:pt x="1177524" y="1170882"/>
                    </a:lnTo>
                    <a:cubicBezTo>
                      <a:pt x="1154751" y="1195552"/>
                      <a:pt x="1130081" y="1217375"/>
                      <a:pt x="1103513" y="1237301"/>
                    </a:cubicBezTo>
                    <a:lnTo>
                      <a:pt x="1061764" y="1206938"/>
                    </a:lnTo>
                    <a:lnTo>
                      <a:pt x="1046582" y="1188910"/>
                    </a:lnTo>
                    <a:cubicBezTo>
                      <a:pt x="1036145" y="1197450"/>
                      <a:pt x="1024759" y="1205040"/>
                      <a:pt x="1013372" y="1212631"/>
                    </a:cubicBezTo>
                    <a:lnTo>
                      <a:pt x="1021912" y="1231608"/>
                    </a:lnTo>
                    <a:lnTo>
                      <a:pt x="1035196" y="1281897"/>
                    </a:lnTo>
                    <a:cubicBezTo>
                      <a:pt x="1006730" y="1298028"/>
                      <a:pt x="977316" y="1312260"/>
                      <a:pt x="946004" y="1324595"/>
                    </a:cubicBezTo>
                    <a:lnTo>
                      <a:pt x="914692" y="1284744"/>
                    </a:lnTo>
                    <a:lnTo>
                      <a:pt x="904255" y="1264818"/>
                    </a:lnTo>
                    <a:cubicBezTo>
                      <a:pt x="890971" y="1269562"/>
                      <a:pt x="877687" y="1273358"/>
                      <a:pt x="864403" y="1277153"/>
                    </a:cubicBezTo>
                    <a:lnTo>
                      <a:pt x="869147" y="1299925"/>
                    </a:lnTo>
                    <a:lnTo>
                      <a:pt x="869147" y="1350214"/>
                    </a:lnTo>
                    <a:cubicBezTo>
                      <a:pt x="853017" y="1354959"/>
                      <a:pt x="835937" y="1358754"/>
                      <a:pt x="818858" y="1361601"/>
                    </a:cubicBezTo>
                    <a:cubicBezTo>
                      <a:pt x="802728" y="1364447"/>
                      <a:pt x="787546" y="1367294"/>
                      <a:pt x="771416" y="1369191"/>
                    </a:cubicBezTo>
                    <a:lnTo>
                      <a:pt x="751490" y="1322698"/>
                    </a:lnTo>
                    <a:lnTo>
                      <a:pt x="746745" y="1300874"/>
                    </a:lnTo>
                    <a:cubicBezTo>
                      <a:pt x="732513" y="1301823"/>
                      <a:pt x="718280" y="1302772"/>
                      <a:pt x="704996" y="1302772"/>
                    </a:cubicBezTo>
                    <a:lnTo>
                      <a:pt x="703098" y="1325544"/>
                    </a:lnTo>
                    <a:lnTo>
                      <a:pt x="688866" y="1374885"/>
                    </a:lnTo>
                    <a:cubicBezTo>
                      <a:pt x="655656" y="1374885"/>
                      <a:pt x="622446" y="1372987"/>
                      <a:pt x="590185" y="1368243"/>
                    </a:cubicBezTo>
                    <a:lnTo>
                      <a:pt x="584492" y="1317005"/>
                    </a:lnTo>
                    <a:lnTo>
                      <a:pt x="584492" y="1295181"/>
                    </a:lnTo>
                    <a:cubicBezTo>
                      <a:pt x="572157" y="1292335"/>
                      <a:pt x="557924" y="1289488"/>
                      <a:pt x="544640" y="1286641"/>
                    </a:cubicBezTo>
                    <a:lnTo>
                      <a:pt x="537049" y="1308465"/>
                    </a:lnTo>
                    <a:lnTo>
                      <a:pt x="511430" y="1352112"/>
                    </a:lnTo>
                    <a:cubicBezTo>
                      <a:pt x="480118" y="1343572"/>
                      <a:pt x="448806" y="1332186"/>
                      <a:pt x="417494" y="1318902"/>
                    </a:cubicBezTo>
                    <a:lnTo>
                      <a:pt x="423187" y="1269562"/>
                    </a:lnTo>
                    <a:lnTo>
                      <a:pt x="431727" y="1247739"/>
                    </a:lnTo>
                    <a:cubicBezTo>
                      <a:pt x="418443" y="1242045"/>
                      <a:pt x="406108" y="1236352"/>
                      <a:pt x="394722" y="1228762"/>
                    </a:cubicBezTo>
                    <a:lnTo>
                      <a:pt x="381438" y="1248687"/>
                    </a:lnTo>
                    <a:lnTo>
                      <a:pt x="345382" y="1282846"/>
                    </a:lnTo>
                    <a:cubicBezTo>
                      <a:pt x="332098" y="1275255"/>
                      <a:pt x="318814" y="1266716"/>
                      <a:pt x="305530" y="1258176"/>
                    </a:cubicBezTo>
                    <a:cubicBezTo>
                      <a:pt x="291297" y="1248687"/>
                      <a:pt x="277064" y="1238250"/>
                      <a:pt x="262832" y="1227813"/>
                    </a:cubicBezTo>
                    <a:lnTo>
                      <a:pt x="280860" y="1182268"/>
                    </a:lnTo>
                    <a:lnTo>
                      <a:pt x="294144" y="1161393"/>
                    </a:lnTo>
                    <a:cubicBezTo>
                      <a:pt x="283706" y="1152854"/>
                      <a:pt x="273269" y="1143365"/>
                      <a:pt x="262832" y="1133877"/>
                    </a:cubicBezTo>
                    <a:lnTo>
                      <a:pt x="244803" y="1150956"/>
                    </a:lnTo>
                    <a:lnTo>
                      <a:pt x="202105" y="1174677"/>
                    </a:lnTo>
                    <a:cubicBezTo>
                      <a:pt x="177435" y="1150956"/>
                      <a:pt x="155612" y="1125337"/>
                      <a:pt x="135686" y="1098769"/>
                    </a:cubicBezTo>
                    <a:lnTo>
                      <a:pt x="166049" y="1058917"/>
                    </a:lnTo>
                    <a:lnTo>
                      <a:pt x="183128" y="1042787"/>
                    </a:lnTo>
                    <a:cubicBezTo>
                      <a:pt x="175537" y="1031401"/>
                      <a:pt x="167947" y="1020014"/>
                      <a:pt x="161305" y="1007679"/>
                    </a:cubicBezTo>
                    <a:lnTo>
                      <a:pt x="139481" y="1019066"/>
                    </a:lnTo>
                    <a:lnTo>
                      <a:pt x="92039" y="1030452"/>
                    </a:lnTo>
                    <a:cubicBezTo>
                      <a:pt x="75908" y="1001986"/>
                      <a:pt x="61675" y="971623"/>
                      <a:pt x="49340" y="939362"/>
                    </a:cubicBezTo>
                    <a:lnTo>
                      <a:pt x="86345" y="909948"/>
                    </a:lnTo>
                    <a:lnTo>
                      <a:pt x="109118" y="898562"/>
                    </a:lnTo>
                    <a:cubicBezTo>
                      <a:pt x="104374" y="886226"/>
                      <a:pt x="100578" y="872943"/>
                      <a:pt x="96783" y="860608"/>
                    </a:cubicBezTo>
                    <a:lnTo>
                      <a:pt x="70215" y="865352"/>
                    </a:lnTo>
                    <a:lnTo>
                      <a:pt x="23721" y="865352"/>
                    </a:lnTo>
                    <a:cubicBezTo>
                      <a:pt x="19926" y="850170"/>
                      <a:pt x="17079" y="835937"/>
                      <a:pt x="13284" y="820756"/>
                    </a:cubicBezTo>
                    <a:cubicBezTo>
                      <a:pt x="9489" y="801779"/>
                      <a:pt x="6642" y="783751"/>
                      <a:pt x="4744" y="764774"/>
                    </a:cubicBezTo>
                    <a:lnTo>
                      <a:pt x="47443" y="747694"/>
                    </a:lnTo>
                    <a:lnTo>
                      <a:pt x="73062" y="742001"/>
                    </a:lnTo>
                    <a:cubicBezTo>
                      <a:pt x="73062" y="729666"/>
                      <a:pt x="71164" y="716382"/>
                      <a:pt x="70215" y="702150"/>
                    </a:cubicBezTo>
                    <a:lnTo>
                      <a:pt x="43647" y="700252"/>
                    </a:lnTo>
                    <a:lnTo>
                      <a:pt x="0" y="687917"/>
                    </a:lnTo>
                    <a:cubicBezTo>
                      <a:pt x="0" y="653758"/>
                      <a:pt x="1898" y="620548"/>
                      <a:pt x="6642" y="587339"/>
                    </a:cubicBezTo>
                    <a:lnTo>
                      <a:pt x="50289" y="580697"/>
                    </a:lnTo>
                    <a:lnTo>
                      <a:pt x="77806" y="582594"/>
                    </a:lnTo>
                    <a:cubicBezTo>
                      <a:pt x="80652" y="569310"/>
                      <a:pt x="83499" y="556026"/>
                      <a:pt x="86345" y="541794"/>
                    </a:cubicBezTo>
                    <a:lnTo>
                      <a:pt x="60726" y="534203"/>
                    </a:lnTo>
                    <a:lnTo>
                      <a:pt x="21824" y="511430"/>
                    </a:lnTo>
                    <a:cubicBezTo>
                      <a:pt x="31312" y="478221"/>
                      <a:pt x="42698" y="445960"/>
                      <a:pt x="57880" y="413699"/>
                    </a:cubicBezTo>
                    <a:lnTo>
                      <a:pt x="98680" y="418443"/>
                    </a:lnTo>
                    <a:lnTo>
                      <a:pt x="127146" y="428881"/>
                    </a:lnTo>
                    <a:cubicBezTo>
                      <a:pt x="132839" y="416545"/>
                      <a:pt x="138532" y="405159"/>
                      <a:pt x="145174" y="393773"/>
                    </a:cubicBezTo>
                    <a:lnTo>
                      <a:pt x="120504" y="376694"/>
                    </a:lnTo>
                    <a:lnTo>
                      <a:pt x="92039" y="347279"/>
                    </a:lnTo>
                    <a:cubicBezTo>
                      <a:pt x="99629" y="333995"/>
                      <a:pt x="108169" y="319763"/>
                      <a:pt x="117657" y="306479"/>
                    </a:cubicBezTo>
                    <a:cubicBezTo>
                      <a:pt x="128095" y="290348"/>
                      <a:pt x="139481" y="276116"/>
                      <a:pt x="150867" y="260934"/>
                    </a:cubicBezTo>
                    <a:lnTo>
                      <a:pt x="188821" y="276116"/>
                    </a:lnTo>
                    <a:lnTo>
                      <a:pt x="213491" y="293195"/>
                    </a:lnTo>
                    <a:cubicBezTo>
                      <a:pt x="221082" y="282758"/>
                      <a:pt x="229622" y="273269"/>
                      <a:pt x="239110" y="263781"/>
                    </a:cubicBezTo>
                    <a:lnTo>
                      <a:pt x="219184" y="240059"/>
                    </a:lnTo>
                    <a:lnTo>
                      <a:pt x="199259" y="204003"/>
                    </a:lnTo>
                    <a:cubicBezTo>
                      <a:pt x="222980" y="179333"/>
                      <a:pt x="248599" y="156560"/>
                      <a:pt x="276116" y="135686"/>
                    </a:cubicBezTo>
                    <a:lnTo>
                      <a:pt x="309325" y="160356"/>
                    </a:lnTo>
                    <a:lnTo>
                      <a:pt x="328302" y="183128"/>
                    </a:lnTo>
                    <a:cubicBezTo>
                      <a:pt x="339689" y="174589"/>
                      <a:pt x="351075" y="166998"/>
                      <a:pt x="361512" y="161305"/>
                    </a:cubicBezTo>
                    <a:lnTo>
                      <a:pt x="349177" y="133788"/>
                    </a:lnTo>
                    <a:lnTo>
                      <a:pt x="337791" y="92987"/>
                    </a:lnTo>
                    <a:cubicBezTo>
                      <a:pt x="367205" y="75908"/>
                      <a:pt x="397568" y="61675"/>
                      <a:pt x="430778" y="48391"/>
                    </a:cubicBezTo>
                    <a:lnTo>
                      <a:pt x="456397" y="81601"/>
                    </a:lnTo>
                    <a:lnTo>
                      <a:pt x="468732" y="109118"/>
                    </a:lnTo>
                    <a:cubicBezTo>
                      <a:pt x="482016" y="105322"/>
                      <a:pt x="494351" y="101527"/>
                      <a:pt x="507635" y="97732"/>
                    </a:cubicBezTo>
                    <a:lnTo>
                      <a:pt x="501942" y="65471"/>
                    </a:lnTo>
                    <a:lnTo>
                      <a:pt x="501942" y="25619"/>
                    </a:lnTo>
                    <a:cubicBezTo>
                      <a:pt x="519021" y="20875"/>
                      <a:pt x="535152" y="17079"/>
                      <a:pt x="552231" y="13284"/>
                    </a:cubicBezTo>
                    <a:cubicBezTo>
                      <a:pt x="569310" y="9489"/>
                      <a:pt x="586390" y="7591"/>
                      <a:pt x="603469" y="4744"/>
                    </a:cubicBezTo>
                    <a:lnTo>
                      <a:pt x="619599" y="41749"/>
                    </a:lnTo>
                    <a:lnTo>
                      <a:pt x="625293" y="73062"/>
                    </a:lnTo>
                    <a:cubicBezTo>
                      <a:pt x="638576" y="73062"/>
                      <a:pt x="651860" y="72113"/>
                      <a:pt x="665144" y="72113"/>
                    </a:cubicBezTo>
                    <a:lnTo>
                      <a:pt x="667991" y="40801"/>
                    </a:lnTo>
                    <a:lnTo>
                      <a:pt x="678428" y="0"/>
                    </a:lnTo>
                    <a:cubicBezTo>
                      <a:pt x="713536" y="0"/>
                      <a:pt x="747694" y="949"/>
                      <a:pt x="780904" y="5693"/>
                    </a:cubicBezTo>
                    <a:lnTo>
                      <a:pt x="787546" y="47443"/>
                    </a:lnTo>
                    <a:lnTo>
                      <a:pt x="784699" y="76857"/>
                    </a:lnTo>
                    <a:cubicBezTo>
                      <a:pt x="797983" y="78755"/>
                      <a:pt x="811267" y="81601"/>
                      <a:pt x="823602" y="84448"/>
                    </a:cubicBezTo>
                    <a:lnTo>
                      <a:pt x="833091" y="55982"/>
                    </a:lnTo>
                    <a:lnTo>
                      <a:pt x="854914" y="19926"/>
                    </a:lnTo>
                    <a:cubicBezTo>
                      <a:pt x="888124" y="28466"/>
                      <a:pt x="920385" y="40801"/>
                      <a:pt x="952646" y="55033"/>
                    </a:cubicBezTo>
                    <a:lnTo>
                      <a:pt x="947902" y="95834"/>
                    </a:lnTo>
                    <a:lnTo>
                      <a:pt x="937464" y="125248"/>
                    </a:lnTo>
                    <a:cubicBezTo>
                      <a:pt x="949799" y="130941"/>
                      <a:pt x="961186" y="136635"/>
                      <a:pt x="972572" y="142328"/>
                    </a:cubicBezTo>
                    <a:lnTo>
                      <a:pt x="990600" y="115760"/>
                    </a:lnTo>
                    <a:lnTo>
                      <a:pt x="1019066" y="88243"/>
                    </a:lnTo>
                    <a:cubicBezTo>
                      <a:pt x="1034247" y="96783"/>
                      <a:pt x="1050378" y="107220"/>
                      <a:pt x="1065559" y="117657"/>
                    </a:cubicBezTo>
                    <a:cubicBezTo>
                      <a:pt x="1079792" y="127146"/>
                      <a:pt x="1093076" y="136635"/>
                      <a:pt x="1105411" y="146123"/>
                    </a:cubicBezTo>
                    <a:lnTo>
                      <a:pt x="1090229" y="183128"/>
                    </a:lnTo>
                    <a:lnTo>
                      <a:pt x="1073150" y="208747"/>
                    </a:lnTo>
                    <a:cubicBezTo>
                      <a:pt x="1082639" y="217287"/>
                      <a:pt x="1093076" y="225826"/>
                      <a:pt x="1102564" y="234366"/>
                    </a:cubicBezTo>
                    <a:lnTo>
                      <a:pt x="1125337" y="214440"/>
                    </a:lnTo>
                    <a:lnTo>
                      <a:pt x="1162342" y="194514"/>
                    </a:lnTo>
                    <a:cubicBezTo>
                      <a:pt x="1187961" y="218236"/>
                      <a:pt x="1210733" y="243855"/>
                      <a:pt x="1230659" y="271371"/>
                    </a:cubicBezTo>
                    <a:lnTo>
                      <a:pt x="1205040" y="305530"/>
                    </a:lnTo>
                    <a:close/>
                  </a:path>
                </a:pathLst>
              </a:custGeom>
              <a:solidFill>
                <a:schemeClr val="bg1"/>
              </a:solidFill>
              <a:ln w="9489"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2" name="Freeform 11">
                <a:extLst>
                  <a:ext uri="{FF2B5EF4-FFF2-40B4-BE49-F238E27FC236}">
                    <a16:creationId xmlns:a16="http://schemas.microsoft.com/office/drawing/2014/main" id="{0E0A7AE3-5A55-F239-CA5F-8D3ADA5A258E}"/>
                  </a:ext>
                </a:extLst>
              </p:cNvPr>
              <p:cNvSpPr/>
              <p:nvPr/>
            </p:nvSpPr>
            <p:spPr>
              <a:xfrm>
                <a:off x="7721529" y="574961"/>
                <a:ext cx="1053224" cy="1053224"/>
              </a:xfrm>
              <a:custGeom>
                <a:avLst/>
                <a:gdLst>
                  <a:gd name="connsiteX0" fmla="*/ 1053224 w 1053224"/>
                  <a:gd name="connsiteY0" fmla="*/ 526612 h 1053224"/>
                  <a:gd name="connsiteX1" fmla="*/ 526612 w 1053224"/>
                  <a:gd name="connsiteY1" fmla="*/ 1053224 h 1053224"/>
                  <a:gd name="connsiteX2" fmla="*/ 0 w 1053224"/>
                  <a:gd name="connsiteY2" fmla="*/ 526612 h 1053224"/>
                  <a:gd name="connsiteX3" fmla="*/ 526612 w 1053224"/>
                  <a:gd name="connsiteY3" fmla="*/ 0 h 1053224"/>
                  <a:gd name="connsiteX4" fmla="*/ 1053224 w 1053224"/>
                  <a:gd name="connsiteY4" fmla="*/ 526612 h 1053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3224" h="1053224">
                    <a:moveTo>
                      <a:pt x="1053224" y="526612"/>
                    </a:moveTo>
                    <a:cubicBezTo>
                      <a:pt x="1053224" y="817452"/>
                      <a:pt x="817452" y="1053224"/>
                      <a:pt x="526612" y="1053224"/>
                    </a:cubicBezTo>
                    <a:cubicBezTo>
                      <a:pt x="235772" y="1053224"/>
                      <a:pt x="0" y="817452"/>
                      <a:pt x="0" y="526612"/>
                    </a:cubicBezTo>
                    <a:cubicBezTo>
                      <a:pt x="0" y="235772"/>
                      <a:pt x="235772" y="0"/>
                      <a:pt x="526612" y="0"/>
                    </a:cubicBezTo>
                    <a:cubicBezTo>
                      <a:pt x="817452" y="0"/>
                      <a:pt x="1053224" y="235772"/>
                      <a:pt x="1053224" y="526612"/>
                    </a:cubicBezTo>
                    <a:close/>
                  </a:path>
                </a:pathLst>
              </a:custGeom>
              <a:solidFill>
                <a:schemeClr val="accent2"/>
              </a:solidFill>
              <a:ln w="9489"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3" name="Freeform 12">
                <a:extLst>
                  <a:ext uri="{FF2B5EF4-FFF2-40B4-BE49-F238E27FC236}">
                    <a16:creationId xmlns:a16="http://schemas.microsoft.com/office/drawing/2014/main" id="{E6E6A792-2842-7471-A670-8CB8455A9E35}"/>
                  </a:ext>
                </a:extLst>
              </p:cNvPr>
              <p:cNvSpPr/>
              <p:nvPr/>
            </p:nvSpPr>
            <p:spPr>
              <a:xfrm>
                <a:off x="7011789" y="-134779"/>
                <a:ext cx="2472704" cy="2474602"/>
              </a:xfrm>
              <a:custGeom>
                <a:avLst/>
                <a:gdLst>
                  <a:gd name="connsiteX0" fmla="*/ 2438546 w 2472704"/>
                  <a:gd name="connsiteY0" fmla="*/ 1534291 h 2474602"/>
                  <a:gd name="connsiteX1" fmla="*/ 2461319 w 2472704"/>
                  <a:gd name="connsiteY1" fmla="*/ 1418532 h 2474602"/>
                  <a:gd name="connsiteX2" fmla="*/ 2472705 w 2472704"/>
                  <a:gd name="connsiteY2" fmla="*/ 1301823 h 2474602"/>
                  <a:gd name="connsiteX3" fmla="*/ 2262060 w 2472704"/>
                  <a:gd name="connsiteY3" fmla="*/ 1204091 h 2474602"/>
                  <a:gd name="connsiteX4" fmla="*/ 2216515 w 2472704"/>
                  <a:gd name="connsiteY4" fmla="*/ 930822 h 2474602"/>
                  <a:gd name="connsiteX5" fmla="*/ 2383513 w 2472704"/>
                  <a:gd name="connsiteY5" fmla="*/ 769518 h 2474602"/>
                  <a:gd name="connsiteX6" fmla="*/ 2274395 w 2472704"/>
                  <a:gd name="connsiteY6" fmla="*/ 560771 h 2474602"/>
                  <a:gd name="connsiteX7" fmla="*/ 2046671 w 2472704"/>
                  <a:gd name="connsiteY7" fmla="*/ 605367 h 2474602"/>
                  <a:gd name="connsiteX8" fmla="*/ 1849310 w 2472704"/>
                  <a:gd name="connsiteY8" fmla="*/ 411801 h 2474602"/>
                  <a:gd name="connsiteX9" fmla="*/ 1890110 w 2472704"/>
                  <a:gd name="connsiteY9" fmla="*/ 183128 h 2474602"/>
                  <a:gd name="connsiteX10" fmla="*/ 1679466 w 2472704"/>
                  <a:gd name="connsiteY10" fmla="*/ 78755 h 2474602"/>
                  <a:gd name="connsiteX11" fmla="*/ 1521008 w 2472704"/>
                  <a:gd name="connsiteY11" fmla="*/ 248599 h 2474602"/>
                  <a:gd name="connsiteX12" fmla="*/ 1385322 w 2472704"/>
                  <a:gd name="connsiteY12" fmla="*/ 219184 h 2474602"/>
                  <a:gd name="connsiteX13" fmla="*/ 1246790 w 2472704"/>
                  <a:gd name="connsiteY13" fmla="*/ 207798 h 2474602"/>
                  <a:gd name="connsiteX14" fmla="*/ 1148109 w 2472704"/>
                  <a:gd name="connsiteY14" fmla="*/ 0 h 2474602"/>
                  <a:gd name="connsiteX15" fmla="*/ 916590 w 2472704"/>
                  <a:gd name="connsiteY15" fmla="*/ 38903 h 2474602"/>
                  <a:gd name="connsiteX16" fmla="*/ 889073 w 2472704"/>
                  <a:gd name="connsiteY16" fmla="*/ 269474 h 2474602"/>
                  <a:gd name="connsiteX17" fmla="*/ 644270 w 2472704"/>
                  <a:gd name="connsiteY17" fmla="*/ 397568 h 2474602"/>
                  <a:gd name="connsiteX18" fmla="*/ 439318 w 2472704"/>
                  <a:gd name="connsiteY18" fmla="*/ 288451 h 2474602"/>
                  <a:gd name="connsiteX19" fmla="*/ 274218 w 2472704"/>
                  <a:gd name="connsiteY19" fmla="*/ 456397 h 2474602"/>
                  <a:gd name="connsiteX20" fmla="*/ 387131 w 2472704"/>
                  <a:gd name="connsiteY20" fmla="*/ 659451 h 2474602"/>
                  <a:gd name="connsiteX21" fmla="*/ 263780 w 2472704"/>
                  <a:gd name="connsiteY21" fmla="*/ 907101 h 2474602"/>
                  <a:gd name="connsiteX22" fmla="*/ 34159 w 2472704"/>
                  <a:gd name="connsiteY22" fmla="*/ 939362 h 2474602"/>
                  <a:gd name="connsiteX23" fmla="*/ 11386 w 2472704"/>
                  <a:gd name="connsiteY23" fmla="*/ 1055122 h 2474602"/>
                  <a:gd name="connsiteX24" fmla="*/ 0 w 2472704"/>
                  <a:gd name="connsiteY24" fmla="*/ 1171831 h 2474602"/>
                  <a:gd name="connsiteX25" fmla="*/ 210645 w 2472704"/>
                  <a:gd name="connsiteY25" fmla="*/ 1269562 h 2474602"/>
                  <a:gd name="connsiteX26" fmla="*/ 256190 w 2472704"/>
                  <a:gd name="connsiteY26" fmla="*/ 1542831 h 2474602"/>
                  <a:gd name="connsiteX27" fmla="*/ 89192 w 2472704"/>
                  <a:gd name="connsiteY27" fmla="*/ 1704136 h 2474602"/>
                  <a:gd name="connsiteX28" fmla="*/ 198310 w 2472704"/>
                  <a:gd name="connsiteY28" fmla="*/ 1912883 h 2474602"/>
                  <a:gd name="connsiteX29" fmla="*/ 426034 w 2472704"/>
                  <a:gd name="connsiteY29" fmla="*/ 1868287 h 2474602"/>
                  <a:gd name="connsiteX30" fmla="*/ 623395 w 2472704"/>
                  <a:gd name="connsiteY30" fmla="*/ 2061852 h 2474602"/>
                  <a:gd name="connsiteX31" fmla="*/ 582594 w 2472704"/>
                  <a:gd name="connsiteY31" fmla="*/ 2290525 h 2474602"/>
                  <a:gd name="connsiteX32" fmla="*/ 793239 w 2472704"/>
                  <a:gd name="connsiteY32" fmla="*/ 2394899 h 2474602"/>
                  <a:gd name="connsiteX33" fmla="*/ 951697 w 2472704"/>
                  <a:gd name="connsiteY33" fmla="*/ 2225055 h 2474602"/>
                  <a:gd name="connsiteX34" fmla="*/ 1087383 w 2472704"/>
                  <a:gd name="connsiteY34" fmla="*/ 2254469 h 2474602"/>
                  <a:gd name="connsiteX35" fmla="*/ 1225915 w 2472704"/>
                  <a:gd name="connsiteY35" fmla="*/ 2265855 h 2474602"/>
                  <a:gd name="connsiteX36" fmla="*/ 1327442 w 2472704"/>
                  <a:gd name="connsiteY36" fmla="*/ 2474602 h 2474602"/>
                  <a:gd name="connsiteX37" fmla="*/ 1558962 w 2472704"/>
                  <a:gd name="connsiteY37" fmla="*/ 2435700 h 2474602"/>
                  <a:gd name="connsiteX38" fmla="*/ 1586478 w 2472704"/>
                  <a:gd name="connsiteY38" fmla="*/ 2205129 h 2474602"/>
                  <a:gd name="connsiteX39" fmla="*/ 1831282 w 2472704"/>
                  <a:gd name="connsiteY39" fmla="*/ 2077034 h 2474602"/>
                  <a:gd name="connsiteX40" fmla="*/ 2036233 w 2472704"/>
                  <a:gd name="connsiteY40" fmla="*/ 2186152 h 2474602"/>
                  <a:gd name="connsiteX41" fmla="*/ 2201333 w 2472704"/>
                  <a:gd name="connsiteY41" fmla="*/ 2018205 h 2474602"/>
                  <a:gd name="connsiteX42" fmla="*/ 2088420 w 2472704"/>
                  <a:gd name="connsiteY42" fmla="*/ 1815151 h 2474602"/>
                  <a:gd name="connsiteX43" fmla="*/ 2211771 w 2472704"/>
                  <a:gd name="connsiteY43" fmla="*/ 1567501 h 2474602"/>
                  <a:gd name="connsiteX44" fmla="*/ 2441393 w 2472704"/>
                  <a:gd name="connsiteY44" fmla="*/ 1535240 h 2474602"/>
                  <a:gd name="connsiteX45" fmla="*/ 2438546 w 2472704"/>
                  <a:gd name="connsiteY45" fmla="*/ 1535240 h 2474602"/>
                  <a:gd name="connsiteX46" fmla="*/ 1117746 w 2472704"/>
                  <a:gd name="connsiteY46" fmla="*/ 2026745 h 2474602"/>
                  <a:gd name="connsiteX47" fmla="*/ 445011 w 2472704"/>
                  <a:gd name="connsiteY47" fmla="*/ 1118695 h 2474602"/>
                  <a:gd name="connsiteX48" fmla="*/ 1353061 w 2472704"/>
                  <a:gd name="connsiteY48" fmla="*/ 445960 h 2474602"/>
                  <a:gd name="connsiteX49" fmla="*/ 2025796 w 2472704"/>
                  <a:gd name="connsiteY49" fmla="*/ 1354010 h 2474602"/>
                  <a:gd name="connsiteX50" fmla="*/ 1117746 w 2472704"/>
                  <a:gd name="connsiteY50" fmla="*/ 2026745 h 2474602"/>
                  <a:gd name="connsiteX51" fmla="*/ 1117746 w 2472704"/>
                  <a:gd name="connsiteY51" fmla="*/ 2026745 h 247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472704" h="2474602">
                    <a:moveTo>
                      <a:pt x="2438546" y="1534291"/>
                    </a:moveTo>
                    <a:cubicBezTo>
                      <a:pt x="2448035" y="1496337"/>
                      <a:pt x="2455625" y="1458383"/>
                      <a:pt x="2461319" y="1418532"/>
                    </a:cubicBezTo>
                    <a:cubicBezTo>
                      <a:pt x="2467012" y="1379629"/>
                      <a:pt x="2470807" y="1340726"/>
                      <a:pt x="2472705" y="1301823"/>
                    </a:cubicBezTo>
                    <a:lnTo>
                      <a:pt x="2262060" y="1204091"/>
                    </a:lnTo>
                    <a:cubicBezTo>
                      <a:pt x="2259213" y="1110155"/>
                      <a:pt x="2244032" y="1018117"/>
                      <a:pt x="2216515" y="930822"/>
                    </a:cubicBezTo>
                    <a:lnTo>
                      <a:pt x="2383513" y="769518"/>
                    </a:lnTo>
                    <a:cubicBezTo>
                      <a:pt x="2354098" y="696456"/>
                      <a:pt x="2317093" y="627190"/>
                      <a:pt x="2274395" y="560771"/>
                    </a:cubicBezTo>
                    <a:lnTo>
                      <a:pt x="2046671" y="605367"/>
                    </a:lnTo>
                    <a:cubicBezTo>
                      <a:pt x="1989740" y="532305"/>
                      <a:pt x="1924269" y="466835"/>
                      <a:pt x="1849310" y="411801"/>
                    </a:cubicBezTo>
                    <a:lnTo>
                      <a:pt x="1890110" y="183128"/>
                    </a:lnTo>
                    <a:cubicBezTo>
                      <a:pt x="1823691" y="142328"/>
                      <a:pt x="1753476" y="107220"/>
                      <a:pt x="1679466" y="78755"/>
                    </a:cubicBezTo>
                    <a:lnTo>
                      <a:pt x="1521008" y="248599"/>
                    </a:lnTo>
                    <a:cubicBezTo>
                      <a:pt x="1477360" y="236264"/>
                      <a:pt x="1431816" y="225826"/>
                      <a:pt x="1385322" y="219184"/>
                    </a:cubicBezTo>
                    <a:cubicBezTo>
                      <a:pt x="1338828" y="212543"/>
                      <a:pt x="1293283" y="208747"/>
                      <a:pt x="1246790" y="207798"/>
                    </a:cubicBezTo>
                    <a:lnTo>
                      <a:pt x="1148109" y="0"/>
                    </a:lnTo>
                    <a:cubicBezTo>
                      <a:pt x="1069355" y="5693"/>
                      <a:pt x="991549" y="18977"/>
                      <a:pt x="916590" y="38903"/>
                    </a:cubicBezTo>
                    <a:lnTo>
                      <a:pt x="889073" y="269474"/>
                    </a:lnTo>
                    <a:cubicBezTo>
                      <a:pt x="801779" y="300786"/>
                      <a:pt x="719229" y="344433"/>
                      <a:pt x="644270" y="397568"/>
                    </a:cubicBezTo>
                    <a:lnTo>
                      <a:pt x="439318" y="288451"/>
                    </a:lnTo>
                    <a:cubicBezTo>
                      <a:pt x="379540" y="338740"/>
                      <a:pt x="324507" y="394722"/>
                      <a:pt x="274218" y="456397"/>
                    </a:cubicBezTo>
                    <a:lnTo>
                      <a:pt x="387131" y="659451"/>
                    </a:lnTo>
                    <a:cubicBezTo>
                      <a:pt x="335893" y="735359"/>
                      <a:pt x="294144" y="817909"/>
                      <a:pt x="263780" y="907101"/>
                    </a:cubicBezTo>
                    <a:lnTo>
                      <a:pt x="34159" y="939362"/>
                    </a:lnTo>
                    <a:cubicBezTo>
                      <a:pt x="24670" y="977316"/>
                      <a:pt x="17079" y="1015270"/>
                      <a:pt x="11386" y="1055122"/>
                    </a:cubicBezTo>
                    <a:cubicBezTo>
                      <a:pt x="5693" y="1094025"/>
                      <a:pt x="1898" y="1132928"/>
                      <a:pt x="0" y="1171831"/>
                    </a:cubicBezTo>
                    <a:lnTo>
                      <a:pt x="210645" y="1269562"/>
                    </a:lnTo>
                    <a:cubicBezTo>
                      <a:pt x="213491" y="1363498"/>
                      <a:pt x="228673" y="1455537"/>
                      <a:pt x="256190" y="1542831"/>
                    </a:cubicBezTo>
                    <a:lnTo>
                      <a:pt x="89192" y="1704136"/>
                    </a:lnTo>
                    <a:cubicBezTo>
                      <a:pt x="118606" y="1777197"/>
                      <a:pt x="155612" y="1846463"/>
                      <a:pt x="198310" y="1912883"/>
                    </a:cubicBezTo>
                    <a:lnTo>
                      <a:pt x="426034" y="1868287"/>
                    </a:lnTo>
                    <a:cubicBezTo>
                      <a:pt x="482965" y="1941348"/>
                      <a:pt x="548436" y="2006819"/>
                      <a:pt x="623395" y="2061852"/>
                    </a:cubicBezTo>
                    <a:lnTo>
                      <a:pt x="582594" y="2290525"/>
                    </a:lnTo>
                    <a:cubicBezTo>
                      <a:pt x="648065" y="2331326"/>
                      <a:pt x="719229" y="2366433"/>
                      <a:pt x="793239" y="2394899"/>
                    </a:cubicBezTo>
                    <a:lnTo>
                      <a:pt x="951697" y="2225055"/>
                    </a:lnTo>
                    <a:cubicBezTo>
                      <a:pt x="995344" y="2237390"/>
                      <a:pt x="1040889" y="2247827"/>
                      <a:pt x="1087383" y="2254469"/>
                    </a:cubicBezTo>
                    <a:cubicBezTo>
                      <a:pt x="1133876" y="2261111"/>
                      <a:pt x="1179421" y="2264906"/>
                      <a:pt x="1225915" y="2265855"/>
                    </a:cubicBezTo>
                    <a:lnTo>
                      <a:pt x="1327442" y="2474602"/>
                    </a:lnTo>
                    <a:cubicBezTo>
                      <a:pt x="1406197" y="2468909"/>
                      <a:pt x="1484002" y="2455625"/>
                      <a:pt x="1558962" y="2435700"/>
                    </a:cubicBezTo>
                    <a:lnTo>
                      <a:pt x="1586478" y="2205129"/>
                    </a:lnTo>
                    <a:cubicBezTo>
                      <a:pt x="1673773" y="2173817"/>
                      <a:pt x="1756323" y="2130170"/>
                      <a:pt x="1831282" y="2077034"/>
                    </a:cubicBezTo>
                    <a:lnTo>
                      <a:pt x="2036233" y="2186152"/>
                    </a:lnTo>
                    <a:cubicBezTo>
                      <a:pt x="2096011" y="2135863"/>
                      <a:pt x="2151044" y="2079880"/>
                      <a:pt x="2201333" y="2018205"/>
                    </a:cubicBezTo>
                    <a:lnTo>
                      <a:pt x="2088420" y="1815151"/>
                    </a:lnTo>
                    <a:cubicBezTo>
                      <a:pt x="2139658" y="1739243"/>
                      <a:pt x="2181408" y="1656693"/>
                      <a:pt x="2211771" y="1567501"/>
                    </a:cubicBezTo>
                    <a:lnTo>
                      <a:pt x="2441393" y="1535240"/>
                    </a:lnTo>
                    <a:lnTo>
                      <a:pt x="2438546" y="1535240"/>
                    </a:lnTo>
                    <a:close/>
                    <a:moveTo>
                      <a:pt x="1117746" y="2026745"/>
                    </a:moveTo>
                    <a:cubicBezTo>
                      <a:pt x="681275" y="1961274"/>
                      <a:pt x="380489" y="1555166"/>
                      <a:pt x="445011" y="1118695"/>
                    </a:cubicBezTo>
                    <a:cubicBezTo>
                      <a:pt x="510482" y="682224"/>
                      <a:pt x="916590" y="381438"/>
                      <a:pt x="1353061" y="445960"/>
                    </a:cubicBezTo>
                    <a:cubicBezTo>
                      <a:pt x="1789532" y="511430"/>
                      <a:pt x="2090318" y="917539"/>
                      <a:pt x="2025796" y="1354010"/>
                    </a:cubicBezTo>
                    <a:cubicBezTo>
                      <a:pt x="1960325" y="1790481"/>
                      <a:pt x="1554217" y="2091267"/>
                      <a:pt x="1117746" y="2026745"/>
                    </a:cubicBezTo>
                    <a:lnTo>
                      <a:pt x="1117746" y="2026745"/>
                    </a:lnTo>
                    <a:close/>
                  </a:path>
                </a:pathLst>
              </a:custGeom>
              <a:solidFill>
                <a:schemeClr val="accent3"/>
              </a:solidFill>
              <a:ln w="9489"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pic>
          <p:nvPicPr>
            <p:cNvPr id="10" name="Graphic 9">
              <a:extLst>
                <a:ext uri="{FF2B5EF4-FFF2-40B4-BE49-F238E27FC236}">
                  <a16:creationId xmlns:a16="http://schemas.microsoft.com/office/drawing/2014/main" id="{72960888-AA97-2102-B86D-0EDD8C74318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82588" y="1181037"/>
              <a:ext cx="747529" cy="747529"/>
            </a:xfrm>
            <a:prstGeom prst="rect">
              <a:avLst/>
            </a:prstGeom>
          </p:spPr>
        </p:pic>
      </p:grpSp>
    </p:spTree>
    <p:extLst>
      <p:ext uri="{BB962C8B-B14F-4D97-AF65-F5344CB8AC3E}">
        <p14:creationId xmlns:p14="http://schemas.microsoft.com/office/powerpoint/2010/main" val="438705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userDrawn="1">
  <p:cSld name="Divider 2 DAP dark">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0779DC-9C15-6CD7-55FA-FE61B11A29A1}"/>
              </a:ext>
            </a:extLst>
          </p:cNvPr>
          <p:cNvSpPr/>
          <p:nvPr userDrawn="1"/>
        </p:nvSpPr>
        <p:spPr>
          <a:xfrm>
            <a:off x="1"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8C0D1B45-6D01-E2B0-10F1-DAE0DE89CB0E}"/>
              </a:ext>
              <a:ext uri="{C183D7F6-B498-43B3-948B-1728B52AA6E4}">
                <adec:decorative xmlns:adec="http://schemas.microsoft.com/office/drawing/2017/decorative" val="1"/>
              </a:ext>
            </a:extLst>
          </p:cNvPr>
          <p:cNvSpPr/>
          <p:nvPr/>
        </p:nvSpPr>
        <p:spPr>
          <a:xfrm flipH="1">
            <a:off x="2555940" y="-914400"/>
            <a:ext cx="15732060" cy="8839200"/>
          </a:xfrm>
          <a:custGeom>
            <a:avLst/>
            <a:gdLst>
              <a:gd name="connsiteX0" fmla="*/ 10986103 w 15732060"/>
              <a:gd name="connsiteY0" fmla="*/ 8468534 h 8839200"/>
              <a:gd name="connsiteX1" fmla="*/ 10972932 w 15732060"/>
              <a:gd name="connsiteY1" fmla="*/ 8473884 h 8839200"/>
              <a:gd name="connsiteX2" fmla="*/ 10972932 w 15732060"/>
              <a:gd name="connsiteY2" fmla="*/ 8500223 h 8839200"/>
              <a:gd name="connsiteX3" fmla="*/ 10997626 w 15732060"/>
              <a:gd name="connsiteY3" fmla="*/ 8501870 h 8839200"/>
              <a:gd name="connsiteX4" fmla="*/ 11103530 w 15732060"/>
              <a:gd name="connsiteY4" fmla="*/ 8607774 h 8839200"/>
              <a:gd name="connsiteX5" fmla="*/ 11103530 w 15732060"/>
              <a:gd name="connsiteY5" fmla="*/ 8765808 h 8839200"/>
              <a:gd name="connsiteX6" fmla="*/ 11087069 w 15732060"/>
              <a:gd name="connsiteY6" fmla="*/ 8784465 h 8839200"/>
              <a:gd name="connsiteX7" fmla="*/ 11105724 w 15732060"/>
              <a:gd name="connsiteY7" fmla="*/ 8803121 h 8839200"/>
              <a:gd name="connsiteX8" fmla="*/ 11124382 w 15732060"/>
              <a:gd name="connsiteY8" fmla="*/ 8784465 h 8839200"/>
              <a:gd name="connsiteX9" fmla="*/ 11119649 w 15732060"/>
              <a:gd name="connsiteY9" fmla="*/ 8771639 h 8839200"/>
              <a:gd name="connsiteX10" fmla="*/ 11108468 w 15732060"/>
              <a:gd name="connsiteY10" fmla="*/ 8766081 h 8839200"/>
              <a:gd name="connsiteX11" fmla="*/ 11108468 w 15732060"/>
              <a:gd name="connsiteY11" fmla="*/ 8766357 h 8839200"/>
              <a:gd name="connsiteX12" fmla="*/ 11107920 w 15732060"/>
              <a:gd name="connsiteY12" fmla="*/ 8765808 h 8839200"/>
              <a:gd name="connsiteX13" fmla="*/ 11108468 w 15732060"/>
              <a:gd name="connsiteY13" fmla="*/ 8766081 h 8839200"/>
              <a:gd name="connsiteX14" fmla="*/ 11108468 w 15732060"/>
              <a:gd name="connsiteY14" fmla="*/ 8606128 h 8839200"/>
              <a:gd name="connsiteX15" fmla="*/ 11000918 w 15732060"/>
              <a:gd name="connsiteY15" fmla="*/ 8498577 h 8839200"/>
              <a:gd name="connsiteX16" fmla="*/ 10999272 w 15732060"/>
              <a:gd name="connsiteY16" fmla="*/ 8473884 h 8839200"/>
              <a:gd name="connsiteX17" fmla="*/ 10986103 w 15732060"/>
              <a:gd name="connsiteY17" fmla="*/ 8468534 h 8839200"/>
              <a:gd name="connsiteX18" fmla="*/ 8224898 w 15732060"/>
              <a:gd name="connsiteY18" fmla="*/ 8413113 h 8839200"/>
              <a:gd name="connsiteX19" fmla="*/ 8211729 w 15732060"/>
              <a:gd name="connsiteY19" fmla="*/ 8418462 h 8839200"/>
              <a:gd name="connsiteX20" fmla="*/ 8211729 w 15732060"/>
              <a:gd name="connsiteY20" fmla="*/ 8444801 h 8839200"/>
              <a:gd name="connsiteX21" fmla="*/ 8236421 w 15732060"/>
              <a:gd name="connsiteY21" fmla="*/ 8446447 h 8839200"/>
              <a:gd name="connsiteX22" fmla="*/ 8332998 w 15732060"/>
              <a:gd name="connsiteY22" fmla="*/ 8543025 h 8839200"/>
              <a:gd name="connsiteX23" fmla="*/ 8332998 w 15732060"/>
              <a:gd name="connsiteY23" fmla="*/ 8766906 h 8839200"/>
              <a:gd name="connsiteX24" fmla="*/ 8316536 w 15732060"/>
              <a:gd name="connsiteY24" fmla="*/ 8785562 h 8839200"/>
              <a:gd name="connsiteX25" fmla="*/ 8335193 w 15732060"/>
              <a:gd name="connsiteY25" fmla="*/ 8804219 h 8839200"/>
              <a:gd name="connsiteX26" fmla="*/ 8353849 w 15732060"/>
              <a:gd name="connsiteY26" fmla="*/ 8785562 h 8839200"/>
              <a:gd name="connsiteX27" fmla="*/ 8337388 w 15732060"/>
              <a:gd name="connsiteY27" fmla="*/ 8766906 h 8839200"/>
              <a:gd name="connsiteX28" fmla="*/ 8337388 w 15732060"/>
              <a:gd name="connsiteY28" fmla="*/ 8766357 h 8839200"/>
              <a:gd name="connsiteX29" fmla="*/ 8337388 w 15732060"/>
              <a:gd name="connsiteY29" fmla="*/ 8540829 h 8839200"/>
              <a:gd name="connsiteX30" fmla="*/ 8239714 w 15732060"/>
              <a:gd name="connsiteY30" fmla="*/ 8443156 h 8839200"/>
              <a:gd name="connsiteX31" fmla="*/ 8238067 w 15732060"/>
              <a:gd name="connsiteY31" fmla="*/ 8418462 h 8839200"/>
              <a:gd name="connsiteX32" fmla="*/ 8224898 w 15732060"/>
              <a:gd name="connsiteY32" fmla="*/ 8413113 h 8839200"/>
              <a:gd name="connsiteX33" fmla="*/ 3962920 w 15732060"/>
              <a:gd name="connsiteY33" fmla="*/ 8307757 h 8839200"/>
              <a:gd name="connsiteX34" fmla="*/ 3949750 w 15732060"/>
              <a:gd name="connsiteY34" fmla="*/ 8313107 h 8839200"/>
              <a:gd name="connsiteX35" fmla="*/ 3948105 w 15732060"/>
              <a:gd name="connsiteY35" fmla="*/ 8337800 h 8839200"/>
              <a:gd name="connsiteX36" fmla="*/ 3837261 w 15732060"/>
              <a:gd name="connsiteY36" fmla="*/ 8448642 h 8839200"/>
              <a:gd name="connsiteX37" fmla="*/ 3672642 w 15732060"/>
              <a:gd name="connsiteY37" fmla="*/ 8448642 h 8839200"/>
              <a:gd name="connsiteX38" fmla="*/ 3363708 w 15732060"/>
              <a:gd name="connsiteY38" fmla="*/ 8757578 h 8839200"/>
              <a:gd name="connsiteX39" fmla="*/ 3339016 w 15732060"/>
              <a:gd name="connsiteY39" fmla="*/ 8759223 h 8839200"/>
              <a:gd name="connsiteX40" fmla="*/ 3339016 w 15732060"/>
              <a:gd name="connsiteY40" fmla="*/ 8785562 h 8839200"/>
              <a:gd name="connsiteX41" fmla="*/ 3365354 w 15732060"/>
              <a:gd name="connsiteY41" fmla="*/ 8785562 h 8839200"/>
              <a:gd name="connsiteX42" fmla="*/ 3367000 w 15732060"/>
              <a:gd name="connsiteY42" fmla="*/ 8760869 h 8839200"/>
              <a:gd name="connsiteX43" fmla="*/ 3674289 w 15732060"/>
              <a:gd name="connsiteY43" fmla="*/ 8453582 h 8839200"/>
              <a:gd name="connsiteX44" fmla="*/ 3838908 w 15732060"/>
              <a:gd name="connsiteY44" fmla="*/ 8453582 h 8839200"/>
              <a:gd name="connsiteX45" fmla="*/ 3951397 w 15732060"/>
              <a:gd name="connsiteY45" fmla="*/ 8341092 h 8839200"/>
              <a:gd name="connsiteX46" fmla="*/ 3976090 w 15732060"/>
              <a:gd name="connsiteY46" fmla="*/ 8339446 h 8839200"/>
              <a:gd name="connsiteX47" fmla="*/ 3976090 w 15732060"/>
              <a:gd name="connsiteY47" fmla="*/ 8313107 h 8839200"/>
              <a:gd name="connsiteX48" fmla="*/ 3962920 w 15732060"/>
              <a:gd name="connsiteY48" fmla="*/ 8307757 h 8839200"/>
              <a:gd name="connsiteX49" fmla="*/ 9268031 w 15732060"/>
              <a:gd name="connsiteY49" fmla="*/ 8282516 h 8839200"/>
              <a:gd name="connsiteX50" fmla="*/ 9254862 w 15732060"/>
              <a:gd name="connsiteY50" fmla="*/ 8287866 h 8839200"/>
              <a:gd name="connsiteX51" fmla="*/ 9254862 w 15732060"/>
              <a:gd name="connsiteY51" fmla="*/ 8314204 h 8839200"/>
              <a:gd name="connsiteX52" fmla="*/ 9279556 w 15732060"/>
              <a:gd name="connsiteY52" fmla="*/ 8315851 h 8839200"/>
              <a:gd name="connsiteX53" fmla="*/ 9328941 w 15732060"/>
              <a:gd name="connsiteY53" fmla="*/ 8365236 h 8839200"/>
              <a:gd name="connsiteX54" fmla="*/ 9328941 w 15732060"/>
              <a:gd name="connsiteY54" fmla="*/ 8753736 h 8839200"/>
              <a:gd name="connsiteX55" fmla="*/ 9312479 w 15732060"/>
              <a:gd name="connsiteY55" fmla="*/ 8772392 h 8839200"/>
              <a:gd name="connsiteX56" fmla="*/ 9331135 w 15732060"/>
              <a:gd name="connsiteY56" fmla="*/ 8791049 h 8839200"/>
              <a:gd name="connsiteX57" fmla="*/ 9349792 w 15732060"/>
              <a:gd name="connsiteY57" fmla="*/ 8772392 h 8839200"/>
              <a:gd name="connsiteX58" fmla="*/ 9333330 w 15732060"/>
              <a:gd name="connsiteY58" fmla="*/ 8753736 h 8839200"/>
              <a:gd name="connsiteX59" fmla="*/ 9333330 w 15732060"/>
              <a:gd name="connsiteY59" fmla="*/ 8363042 h 8839200"/>
              <a:gd name="connsiteX60" fmla="*/ 9282847 w 15732060"/>
              <a:gd name="connsiteY60" fmla="*/ 8312558 h 8839200"/>
              <a:gd name="connsiteX61" fmla="*/ 9281201 w 15732060"/>
              <a:gd name="connsiteY61" fmla="*/ 8287866 h 8839200"/>
              <a:gd name="connsiteX62" fmla="*/ 9268031 w 15732060"/>
              <a:gd name="connsiteY62" fmla="*/ 8282516 h 8839200"/>
              <a:gd name="connsiteX63" fmla="*/ 13399413 w 15732060"/>
              <a:gd name="connsiteY63" fmla="*/ 8163990 h 8839200"/>
              <a:gd name="connsiteX64" fmla="*/ 13386243 w 15732060"/>
              <a:gd name="connsiteY64" fmla="*/ 8169340 h 8839200"/>
              <a:gd name="connsiteX65" fmla="*/ 13386243 w 15732060"/>
              <a:gd name="connsiteY65" fmla="*/ 8195679 h 8839200"/>
              <a:gd name="connsiteX66" fmla="*/ 13410936 w 15732060"/>
              <a:gd name="connsiteY66" fmla="*/ 8197326 h 8839200"/>
              <a:gd name="connsiteX67" fmla="*/ 13824129 w 15732060"/>
              <a:gd name="connsiteY67" fmla="*/ 8610517 h 8839200"/>
              <a:gd name="connsiteX68" fmla="*/ 13824677 w 15732060"/>
              <a:gd name="connsiteY68" fmla="*/ 8610517 h 8839200"/>
              <a:gd name="connsiteX69" fmla="*/ 14476568 w 15732060"/>
              <a:gd name="connsiteY69" fmla="*/ 8611066 h 8839200"/>
              <a:gd name="connsiteX70" fmla="*/ 14643380 w 15732060"/>
              <a:gd name="connsiteY70" fmla="*/ 8777880 h 8839200"/>
              <a:gd name="connsiteX71" fmla="*/ 14645027 w 15732060"/>
              <a:gd name="connsiteY71" fmla="*/ 8802573 h 8839200"/>
              <a:gd name="connsiteX72" fmla="*/ 14671366 w 15732060"/>
              <a:gd name="connsiteY72" fmla="*/ 8802573 h 8839200"/>
              <a:gd name="connsiteX73" fmla="*/ 14671366 w 15732060"/>
              <a:gd name="connsiteY73" fmla="*/ 8776235 h 8839200"/>
              <a:gd name="connsiteX74" fmla="*/ 14646673 w 15732060"/>
              <a:gd name="connsiteY74" fmla="*/ 8774588 h 8839200"/>
              <a:gd name="connsiteX75" fmla="*/ 14479311 w 15732060"/>
              <a:gd name="connsiteY75" fmla="*/ 8607225 h 8839200"/>
              <a:gd name="connsiteX76" fmla="*/ 14478762 w 15732060"/>
              <a:gd name="connsiteY76" fmla="*/ 8607225 h 8839200"/>
              <a:gd name="connsiteX77" fmla="*/ 13826872 w 15732060"/>
              <a:gd name="connsiteY77" fmla="*/ 8606676 h 8839200"/>
              <a:gd name="connsiteX78" fmla="*/ 13414228 w 15732060"/>
              <a:gd name="connsiteY78" fmla="*/ 8194032 h 8839200"/>
              <a:gd name="connsiteX79" fmla="*/ 13412582 w 15732060"/>
              <a:gd name="connsiteY79" fmla="*/ 8169340 h 8839200"/>
              <a:gd name="connsiteX80" fmla="*/ 13399413 w 15732060"/>
              <a:gd name="connsiteY80" fmla="*/ 8163990 h 8839200"/>
              <a:gd name="connsiteX81" fmla="*/ 8317084 w 15732060"/>
              <a:gd name="connsiteY81" fmla="*/ 8068511 h 8839200"/>
              <a:gd name="connsiteX82" fmla="*/ 8303915 w 15732060"/>
              <a:gd name="connsiteY82" fmla="*/ 8073861 h 8839200"/>
              <a:gd name="connsiteX83" fmla="*/ 8303915 w 15732060"/>
              <a:gd name="connsiteY83" fmla="*/ 8100200 h 8839200"/>
              <a:gd name="connsiteX84" fmla="*/ 8328608 w 15732060"/>
              <a:gd name="connsiteY84" fmla="*/ 8101846 h 8839200"/>
              <a:gd name="connsiteX85" fmla="*/ 8425733 w 15732060"/>
              <a:gd name="connsiteY85" fmla="*/ 8198971 h 8839200"/>
              <a:gd name="connsiteX86" fmla="*/ 8426282 w 15732060"/>
              <a:gd name="connsiteY86" fmla="*/ 8198971 h 8839200"/>
              <a:gd name="connsiteX87" fmla="*/ 8649614 w 15732060"/>
              <a:gd name="connsiteY87" fmla="*/ 8199520 h 8839200"/>
              <a:gd name="connsiteX88" fmla="*/ 8891603 w 15732060"/>
              <a:gd name="connsiteY88" fmla="*/ 8441510 h 8839200"/>
              <a:gd name="connsiteX89" fmla="*/ 8891603 w 15732060"/>
              <a:gd name="connsiteY89" fmla="*/ 8753187 h 8839200"/>
              <a:gd name="connsiteX90" fmla="*/ 8875142 w 15732060"/>
              <a:gd name="connsiteY90" fmla="*/ 8771844 h 8839200"/>
              <a:gd name="connsiteX91" fmla="*/ 8893799 w 15732060"/>
              <a:gd name="connsiteY91" fmla="*/ 8790501 h 8839200"/>
              <a:gd name="connsiteX92" fmla="*/ 8912456 w 15732060"/>
              <a:gd name="connsiteY92" fmla="*/ 8771844 h 8839200"/>
              <a:gd name="connsiteX93" fmla="*/ 8907723 w 15732060"/>
              <a:gd name="connsiteY93" fmla="*/ 8759018 h 8839200"/>
              <a:gd name="connsiteX94" fmla="*/ 8896542 w 15732060"/>
              <a:gd name="connsiteY94" fmla="*/ 8753460 h 8839200"/>
              <a:gd name="connsiteX95" fmla="*/ 8896542 w 15732060"/>
              <a:gd name="connsiteY95" fmla="*/ 8753736 h 8839200"/>
              <a:gd name="connsiteX96" fmla="*/ 8895993 w 15732060"/>
              <a:gd name="connsiteY96" fmla="*/ 8753187 h 8839200"/>
              <a:gd name="connsiteX97" fmla="*/ 8896542 w 15732060"/>
              <a:gd name="connsiteY97" fmla="*/ 8753460 h 8839200"/>
              <a:gd name="connsiteX98" fmla="*/ 8896542 w 15732060"/>
              <a:gd name="connsiteY98" fmla="*/ 8439863 h 8839200"/>
              <a:gd name="connsiteX99" fmla="*/ 8652358 w 15732060"/>
              <a:gd name="connsiteY99" fmla="*/ 8195679 h 8839200"/>
              <a:gd name="connsiteX100" fmla="*/ 8651810 w 15732060"/>
              <a:gd name="connsiteY100" fmla="*/ 8195679 h 8839200"/>
              <a:gd name="connsiteX101" fmla="*/ 8428477 w 15732060"/>
              <a:gd name="connsiteY101" fmla="*/ 8195130 h 8839200"/>
              <a:gd name="connsiteX102" fmla="*/ 8331900 w 15732060"/>
              <a:gd name="connsiteY102" fmla="*/ 8098555 h 8839200"/>
              <a:gd name="connsiteX103" fmla="*/ 8330254 w 15732060"/>
              <a:gd name="connsiteY103" fmla="*/ 8073861 h 8839200"/>
              <a:gd name="connsiteX104" fmla="*/ 8317084 w 15732060"/>
              <a:gd name="connsiteY104" fmla="*/ 8068511 h 8839200"/>
              <a:gd name="connsiteX105" fmla="*/ 903206 w 15732060"/>
              <a:gd name="connsiteY105" fmla="*/ 7993746 h 8839200"/>
              <a:gd name="connsiteX106" fmla="*/ 884550 w 15732060"/>
              <a:gd name="connsiteY106" fmla="*/ 8010209 h 8839200"/>
              <a:gd name="connsiteX107" fmla="*/ 260646 w 15732060"/>
              <a:gd name="connsiteY107" fmla="*/ 8010209 h 8839200"/>
              <a:gd name="connsiteX108" fmla="*/ 133340 w 15732060"/>
              <a:gd name="connsiteY108" fmla="*/ 8137514 h 8839200"/>
              <a:gd name="connsiteX109" fmla="*/ 108648 w 15732060"/>
              <a:gd name="connsiteY109" fmla="*/ 8139160 h 8839200"/>
              <a:gd name="connsiteX110" fmla="*/ 108648 w 15732060"/>
              <a:gd name="connsiteY110" fmla="*/ 8165499 h 8839200"/>
              <a:gd name="connsiteX111" fmla="*/ 134986 w 15732060"/>
              <a:gd name="connsiteY111" fmla="*/ 8165499 h 8839200"/>
              <a:gd name="connsiteX112" fmla="*/ 136634 w 15732060"/>
              <a:gd name="connsiteY112" fmla="*/ 8140807 h 8839200"/>
              <a:gd name="connsiteX113" fmla="*/ 262840 w 15732060"/>
              <a:gd name="connsiteY113" fmla="*/ 8014598 h 8839200"/>
              <a:gd name="connsiteX114" fmla="*/ 884550 w 15732060"/>
              <a:gd name="connsiteY114" fmla="*/ 8014598 h 8839200"/>
              <a:gd name="connsiteX115" fmla="*/ 903206 w 15732060"/>
              <a:gd name="connsiteY115" fmla="*/ 8031060 h 8839200"/>
              <a:gd name="connsiteX116" fmla="*/ 921864 w 15732060"/>
              <a:gd name="connsiteY116" fmla="*/ 8012403 h 8839200"/>
              <a:gd name="connsiteX117" fmla="*/ 903206 w 15732060"/>
              <a:gd name="connsiteY117" fmla="*/ 7993746 h 8839200"/>
              <a:gd name="connsiteX118" fmla="*/ 4129185 w 15732060"/>
              <a:gd name="connsiteY118" fmla="*/ 7974541 h 8839200"/>
              <a:gd name="connsiteX119" fmla="*/ 4110528 w 15732060"/>
              <a:gd name="connsiteY119" fmla="*/ 7993198 h 8839200"/>
              <a:gd name="connsiteX120" fmla="*/ 4126990 w 15732060"/>
              <a:gd name="connsiteY120" fmla="*/ 8011855 h 8839200"/>
              <a:gd name="connsiteX121" fmla="*/ 4126990 w 15732060"/>
              <a:gd name="connsiteY121" fmla="*/ 8401452 h 8839200"/>
              <a:gd name="connsiteX122" fmla="*/ 3920119 w 15732060"/>
              <a:gd name="connsiteY122" fmla="*/ 8608323 h 8839200"/>
              <a:gd name="connsiteX123" fmla="*/ 3804337 w 15732060"/>
              <a:gd name="connsiteY123" fmla="*/ 8608323 h 8839200"/>
              <a:gd name="connsiteX124" fmla="*/ 3646852 w 15732060"/>
              <a:gd name="connsiteY124" fmla="*/ 8765808 h 8839200"/>
              <a:gd name="connsiteX125" fmla="*/ 3622159 w 15732060"/>
              <a:gd name="connsiteY125" fmla="*/ 8767454 h 8839200"/>
              <a:gd name="connsiteX126" fmla="*/ 3622159 w 15732060"/>
              <a:gd name="connsiteY126" fmla="*/ 8793793 h 8839200"/>
              <a:gd name="connsiteX127" fmla="*/ 3648498 w 15732060"/>
              <a:gd name="connsiteY127" fmla="*/ 8793793 h 8839200"/>
              <a:gd name="connsiteX128" fmla="*/ 3650144 w 15732060"/>
              <a:gd name="connsiteY128" fmla="*/ 8769101 h 8839200"/>
              <a:gd name="connsiteX129" fmla="*/ 3805984 w 15732060"/>
              <a:gd name="connsiteY129" fmla="*/ 8613261 h 8839200"/>
              <a:gd name="connsiteX130" fmla="*/ 3921766 w 15732060"/>
              <a:gd name="connsiteY130" fmla="*/ 8613261 h 8839200"/>
              <a:gd name="connsiteX131" fmla="*/ 4131380 w 15732060"/>
              <a:gd name="connsiteY131" fmla="*/ 8403648 h 8839200"/>
              <a:gd name="connsiteX132" fmla="*/ 4131380 w 15732060"/>
              <a:gd name="connsiteY132" fmla="*/ 8011855 h 8839200"/>
              <a:gd name="connsiteX133" fmla="*/ 4147842 w 15732060"/>
              <a:gd name="connsiteY133" fmla="*/ 7993198 h 8839200"/>
              <a:gd name="connsiteX134" fmla="*/ 4129185 w 15732060"/>
              <a:gd name="connsiteY134" fmla="*/ 7974541 h 8839200"/>
              <a:gd name="connsiteX135" fmla="*/ 9336828 w 15732060"/>
              <a:gd name="connsiteY135" fmla="*/ 7947997 h 8839200"/>
              <a:gd name="connsiteX136" fmla="*/ 9323453 w 15732060"/>
              <a:gd name="connsiteY136" fmla="*/ 7953141 h 8839200"/>
              <a:gd name="connsiteX137" fmla="*/ 9323453 w 15732060"/>
              <a:gd name="connsiteY137" fmla="*/ 7979480 h 8839200"/>
              <a:gd name="connsiteX138" fmla="*/ 9348147 w 15732060"/>
              <a:gd name="connsiteY138" fmla="*/ 7981126 h 8839200"/>
              <a:gd name="connsiteX139" fmla="*/ 9667506 w 15732060"/>
              <a:gd name="connsiteY139" fmla="*/ 8300486 h 8839200"/>
              <a:gd name="connsiteX140" fmla="*/ 9667506 w 15732060"/>
              <a:gd name="connsiteY140" fmla="*/ 8759772 h 8839200"/>
              <a:gd name="connsiteX141" fmla="*/ 9651044 w 15732060"/>
              <a:gd name="connsiteY141" fmla="*/ 8778429 h 8839200"/>
              <a:gd name="connsiteX142" fmla="*/ 9669701 w 15732060"/>
              <a:gd name="connsiteY142" fmla="*/ 8797086 h 8839200"/>
              <a:gd name="connsiteX143" fmla="*/ 9688358 w 15732060"/>
              <a:gd name="connsiteY143" fmla="*/ 8778429 h 8839200"/>
              <a:gd name="connsiteX144" fmla="*/ 9683626 w 15732060"/>
              <a:gd name="connsiteY144" fmla="*/ 8765603 h 8839200"/>
              <a:gd name="connsiteX145" fmla="*/ 9672445 w 15732060"/>
              <a:gd name="connsiteY145" fmla="*/ 8760045 h 8839200"/>
              <a:gd name="connsiteX146" fmla="*/ 9672445 w 15732060"/>
              <a:gd name="connsiteY146" fmla="*/ 8760321 h 8839200"/>
              <a:gd name="connsiteX147" fmla="*/ 9671897 w 15732060"/>
              <a:gd name="connsiteY147" fmla="*/ 8759772 h 8839200"/>
              <a:gd name="connsiteX148" fmla="*/ 9672445 w 15732060"/>
              <a:gd name="connsiteY148" fmla="*/ 8760045 h 8839200"/>
              <a:gd name="connsiteX149" fmla="*/ 9672445 w 15732060"/>
              <a:gd name="connsiteY149" fmla="*/ 8298840 h 8839200"/>
              <a:gd name="connsiteX150" fmla="*/ 9351439 w 15732060"/>
              <a:gd name="connsiteY150" fmla="*/ 7977834 h 8839200"/>
              <a:gd name="connsiteX151" fmla="*/ 9349792 w 15732060"/>
              <a:gd name="connsiteY151" fmla="*/ 7953141 h 8839200"/>
              <a:gd name="connsiteX152" fmla="*/ 9336828 w 15732060"/>
              <a:gd name="connsiteY152" fmla="*/ 7947997 h 8839200"/>
              <a:gd name="connsiteX153" fmla="*/ 7968642 w 15732060"/>
              <a:gd name="connsiteY153" fmla="*/ 7870832 h 8839200"/>
              <a:gd name="connsiteX154" fmla="*/ 7949984 w 15732060"/>
              <a:gd name="connsiteY154" fmla="*/ 7889488 h 8839200"/>
              <a:gd name="connsiteX155" fmla="*/ 7966447 w 15732060"/>
              <a:gd name="connsiteY155" fmla="*/ 7908145 h 8839200"/>
              <a:gd name="connsiteX156" fmla="*/ 7966447 w 15732060"/>
              <a:gd name="connsiteY156" fmla="*/ 8525465 h 8839200"/>
              <a:gd name="connsiteX157" fmla="*/ 7949984 w 15732060"/>
              <a:gd name="connsiteY157" fmla="*/ 8544122 h 8839200"/>
              <a:gd name="connsiteX158" fmla="*/ 7968642 w 15732060"/>
              <a:gd name="connsiteY158" fmla="*/ 8562779 h 8839200"/>
              <a:gd name="connsiteX159" fmla="*/ 7987298 w 15732060"/>
              <a:gd name="connsiteY159" fmla="*/ 8544122 h 8839200"/>
              <a:gd name="connsiteX160" fmla="*/ 7970837 w 15732060"/>
              <a:gd name="connsiteY160" fmla="*/ 8525465 h 8839200"/>
              <a:gd name="connsiteX161" fmla="*/ 7970837 w 15732060"/>
              <a:gd name="connsiteY161" fmla="*/ 7908145 h 8839200"/>
              <a:gd name="connsiteX162" fmla="*/ 7987298 w 15732060"/>
              <a:gd name="connsiteY162" fmla="*/ 7889488 h 8839200"/>
              <a:gd name="connsiteX163" fmla="*/ 7968642 w 15732060"/>
              <a:gd name="connsiteY163" fmla="*/ 7870832 h 8839200"/>
              <a:gd name="connsiteX164" fmla="*/ 4137965 w 15732060"/>
              <a:gd name="connsiteY164" fmla="*/ 7810060 h 8839200"/>
              <a:gd name="connsiteX165" fmla="*/ 4124796 w 15732060"/>
              <a:gd name="connsiteY165" fmla="*/ 7815410 h 8839200"/>
              <a:gd name="connsiteX166" fmla="*/ 4123149 w 15732060"/>
              <a:gd name="connsiteY166" fmla="*/ 7840103 h 8839200"/>
              <a:gd name="connsiteX167" fmla="*/ 4026024 w 15732060"/>
              <a:gd name="connsiteY167" fmla="*/ 7937228 h 8839200"/>
              <a:gd name="connsiteX168" fmla="*/ 4026024 w 15732060"/>
              <a:gd name="connsiteY168" fmla="*/ 8023926 h 8839200"/>
              <a:gd name="connsiteX169" fmla="*/ 3871282 w 15732060"/>
              <a:gd name="connsiteY169" fmla="*/ 8178669 h 8839200"/>
              <a:gd name="connsiteX170" fmla="*/ 3769218 w 15732060"/>
              <a:gd name="connsiteY170" fmla="*/ 8178669 h 8839200"/>
              <a:gd name="connsiteX171" fmla="*/ 3176592 w 15732060"/>
              <a:gd name="connsiteY171" fmla="*/ 8771295 h 8839200"/>
              <a:gd name="connsiteX172" fmla="*/ 3151898 w 15732060"/>
              <a:gd name="connsiteY172" fmla="*/ 8772941 h 8839200"/>
              <a:gd name="connsiteX173" fmla="*/ 3151898 w 15732060"/>
              <a:gd name="connsiteY173" fmla="*/ 8799281 h 8839200"/>
              <a:gd name="connsiteX174" fmla="*/ 3178238 w 15732060"/>
              <a:gd name="connsiteY174" fmla="*/ 8799281 h 8839200"/>
              <a:gd name="connsiteX175" fmla="*/ 3179883 w 15732060"/>
              <a:gd name="connsiteY175" fmla="*/ 8774588 h 8839200"/>
              <a:gd name="connsiteX176" fmla="*/ 3770865 w 15732060"/>
              <a:gd name="connsiteY176" fmla="*/ 8183607 h 8839200"/>
              <a:gd name="connsiteX177" fmla="*/ 3771414 w 15732060"/>
              <a:gd name="connsiteY177" fmla="*/ 8183058 h 8839200"/>
              <a:gd name="connsiteX178" fmla="*/ 3873478 w 15732060"/>
              <a:gd name="connsiteY178" fmla="*/ 8183058 h 8839200"/>
              <a:gd name="connsiteX179" fmla="*/ 4030963 w 15732060"/>
              <a:gd name="connsiteY179" fmla="*/ 8025573 h 8839200"/>
              <a:gd name="connsiteX180" fmla="*/ 4030963 w 15732060"/>
              <a:gd name="connsiteY180" fmla="*/ 7938874 h 8839200"/>
              <a:gd name="connsiteX181" fmla="*/ 4126441 w 15732060"/>
              <a:gd name="connsiteY181" fmla="*/ 7843396 h 8839200"/>
              <a:gd name="connsiteX182" fmla="*/ 4151134 w 15732060"/>
              <a:gd name="connsiteY182" fmla="*/ 7841749 h 8839200"/>
              <a:gd name="connsiteX183" fmla="*/ 4151134 w 15732060"/>
              <a:gd name="connsiteY183" fmla="*/ 7815410 h 8839200"/>
              <a:gd name="connsiteX184" fmla="*/ 4137965 w 15732060"/>
              <a:gd name="connsiteY184" fmla="*/ 7810060 h 8839200"/>
              <a:gd name="connsiteX185" fmla="*/ 6214904 w 15732060"/>
              <a:gd name="connsiteY185" fmla="*/ 7796754 h 8839200"/>
              <a:gd name="connsiteX186" fmla="*/ 6196247 w 15732060"/>
              <a:gd name="connsiteY186" fmla="*/ 7815410 h 8839200"/>
              <a:gd name="connsiteX187" fmla="*/ 6212710 w 15732060"/>
              <a:gd name="connsiteY187" fmla="*/ 7834067 h 8839200"/>
              <a:gd name="connsiteX188" fmla="*/ 6212710 w 15732060"/>
              <a:gd name="connsiteY188" fmla="*/ 8451386 h 8839200"/>
              <a:gd name="connsiteX189" fmla="*/ 6196247 w 15732060"/>
              <a:gd name="connsiteY189" fmla="*/ 8470043 h 8839200"/>
              <a:gd name="connsiteX190" fmla="*/ 6214904 w 15732060"/>
              <a:gd name="connsiteY190" fmla="*/ 8488700 h 8839200"/>
              <a:gd name="connsiteX191" fmla="*/ 6233560 w 15732060"/>
              <a:gd name="connsiteY191" fmla="*/ 8470043 h 8839200"/>
              <a:gd name="connsiteX192" fmla="*/ 6217099 w 15732060"/>
              <a:gd name="connsiteY192" fmla="*/ 8451386 h 8839200"/>
              <a:gd name="connsiteX193" fmla="*/ 6217099 w 15732060"/>
              <a:gd name="connsiteY193" fmla="*/ 7834067 h 8839200"/>
              <a:gd name="connsiteX194" fmla="*/ 6233560 w 15732060"/>
              <a:gd name="connsiteY194" fmla="*/ 7815410 h 8839200"/>
              <a:gd name="connsiteX195" fmla="*/ 6214904 w 15732060"/>
              <a:gd name="connsiteY195" fmla="*/ 7796754 h 8839200"/>
              <a:gd name="connsiteX196" fmla="*/ 2332097 w 15732060"/>
              <a:gd name="connsiteY196" fmla="*/ 7787974 h 8839200"/>
              <a:gd name="connsiteX197" fmla="*/ 2313440 w 15732060"/>
              <a:gd name="connsiteY197" fmla="*/ 7804435 h 8839200"/>
              <a:gd name="connsiteX198" fmla="*/ 1924392 w 15732060"/>
              <a:gd name="connsiteY198" fmla="*/ 7804435 h 8839200"/>
              <a:gd name="connsiteX199" fmla="*/ 1688987 w 15732060"/>
              <a:gd name="connsiteY199" fmla="*/ 8039840 h 8839200"/>
              <a:gd name="connsiteX200" fmla="*/ 1327375 w 15732060"/>
              <a:gd name="connsiteY200" fmla="*/ 8039840 h 8839200"/>
              <a:gd name="connsiteX201" fmla="*/ 596468 w 15732060"/>
              <a:gd name="connsiteY201" fmla="*/ 8770747 h 8839200"/>
              <a:gd name="connsiteX202" fmla="*/ 571774 w 15732060"/>
              <a:gd name="connsiteY202" fmla="*/ 8772392 h 8839200"/>
              <a:gd name="connsiteX203" fmla="*/ 571774 w 15732060"/>
              <a:gd name="connsiteY203" fmla="*/ 8798732 h 8839200"/>
              <a:gd name="connsiteX204" fmla="*/ 598114 w 15732060"/>
              <a:gd name="connsiteY204" fmla="*/ 8798732 h 8839200"/>
              <a:gd name="connsiteX205" fmla="*/ 599760 w 15732060"/>
              <a:gd name="connsiteY205" fmla="*/ 8774039 h 8839200"/>
              <a:gd name="connsiteX206" fmla="*/ 1329570 w 15732060"/>
              <a:gd name="connsiteY206" fmla="*/ 8044230 h 8839200"/>
              <a:gd name="connsiteX207" fmla="*/ 1691182 w 15732060"/>
              <a:gd name="connsiteY207" fmla="*/ 8044230 h 8839200"/>
              <a:gd name="connsiteX208" fmla="*/ 1926586 w 15732060"/>
              <a:gd name="connsiteY208" fmla="*/ 7808826 h 8839200"/>
              <a:gd name="connsiteX209" fmla="*/ 2313440 w 15732060"/>
              <a:gd name="connsiteY209" fmla="*/ 7808826 h 8839200"/>
              <a:gd name="connsiteX210" fmla="*/ 2332097 w 15732060"/>
              <a:gd name="connsiteY210" fmla="*/ 7825287 h 8839200"/>
              <a:gd name="connsiteX211" fmla="*/ 2350754 w 15732060"/>
              <a:gd name="connsiteY211" fmla="*/ 7806630 h 8839200"/>
              <a:gd name="connsiteX212" fmla="*/ 2332097 w 15732060"/>
              <a:gd name="connsiteY212" fmla="*/ 7787974 h 8839200"/>
              <a:gd name="connsiteX213" fmla="*/ 5800614 w 15732060"/>
              <a:gd name="connsiteY213" fmla="*/ 7665744 h 8839200"/>
              <a:gd name="connsiteX214" fmla="*/ 5787444 w 15732060"/>
              <a:gd name="connsiteY214" fmla="*/ 7671094 h 8839200"/>
              <a:gd name="connsiteX215" fmla="*/ 5785798 w 15732060"/>
              <a:gd name="connsiteY215" fmla="*/ 7695788 h 8839200"/>
              <a:gd name="connsiteX216" fmla="*/ 5719401 w 15732060"/>
              <a:gd name="connsiteY216" fmla="*/ 7762183 h 8839200"/>
              <a:gd name="connsiteX217" fmla="*/ 5719401 w 15732060"/>
              <a:gd name="connsiteY217" fmla="*/ 8747700 h 8839200"/>
              <a:gd name="connsiteX218" fmla="*/ 5702940 w 15732060"/>
              <a:gd name="connsiteY218" fmla="*/ 8766357 h 8839200"/>
              <a:gd name="connsiteX219" fmla="*/ 5721596 w 15732060"/>
              <a:gd name="connsiteY219" fmla="*/ 8785014 h 8839200"/>
              <a:gd name="connsiteX220" fmla="*/ 5740254 w 15732060"/>
              <a:gd name="connsiteY220" fmla="*/ 8766357 h 8839200"/>
              <a:gd name="connsiteX221" fmla="*/ 5723792 w 15732060"/>
              <a:gd name="connsiteY221" fmla="*/ 8747700 h 8839200"/>
              <a:gd name="connsiteX222" fmla="*/ 5723792 w 15732060"/>
              <a:gd name="connsiteY222" fmla="*/ 7764379 h 8839200"/>
              <a:gd name="connsiteX223" fmla="*/ 5789090 w 15732060"/>
              <a:gd name="connsiteY223" fmla="*/ 7699079 h 8839200"/>
              <a:gd name="connsiteX224" fmla="*/ 5813784 w 15732060"/>
              <a:gd name="connsiteY224" fmla="*/ 7697433 h 8839200"/>
              <a:gd name="connsiteX225" fmla="*/ 5813784 w 15732060"/>
              <a:gd name="connsiteY225" fmla="*/ 7671094 h 8839200"/>
              <a:gd name="connsiteX226" fmla="*/ 5800614 w 15732060"/>
              <a:gd name="connsiteY226" fmla="*/ 7665744 h 8839200"/>
              <a:gd name="connsiteX227" fmla="*/ 14789891 w 15732060"/>
              <a:gd name="connsiteY227" fmla="*/ 7554901 h 8839200"/>
              <a:gd name="connsiteX228" fmla="*/ 14776722 w 15732060"/>
              <a:gd name="connsiteY228" fmla="*/ 7560251 h 8839200"/>
              <a:gd name="connsiteX229" fmla="*/ 14776722 w 15732060"/>
              <a:gd name="connsiteY229" fmla="*/ 7586590 h 8839200"/>
              <a:gd name="connsiteX230" fmla="*/ 14801415 w 15732060"/>
              <a:gd name="connsiteY230" fmla="*/ 7588236 h 8839200"/>
              <a:gd name="connsiteX231" fmla="*/ 14851349 w 15732060"/>
              <a:gd name="connsiteY231" fmla="*/ 7638170 h 8839200"/>
              <a:gd name="connsiteX232" fmla="*/ 14851898 w 15732060"/>
              <a:gd name="connsiteY232" fmla="*/ 7638170 h 8839200"/>
              <a:gd name="connsiteX233" fmla="*/ 15503787 w 15732060"/>
              <a:gd name="connsiteY233" fmla="*/ 7638719 h 8839200"/>
              <a:gd name="connsiteX234" fmla="*/ 15670602 w 15732060"/>
              <a:gd name="connsiteY234" fmla="*/ 7805533 h 8839200"/>
              <a:gd name="connsiteX235" fmla="*/ 15672247 w 15732060"/>
              <a:gd name="connsiteY235" fmla="*/ 7830226 h 8839200"/>
              <a:gd name="connsiteX236" fmla="*/ 15698586 w 15732060"/>
              <a:gd name="connsiteY236" fmla="*/ 7830226 h 8839200"/>
              <a:gd name="connsiteX237" fmla="*/ 15698586 w 15732060"/>
              <a:gd name="connsiteY237" fmla="*/ 7803887 h 8839200"/>
              <a:gd name="connsiteX238" fmla="*/ 15673894 w 15732060"/>
              <a:gd name="connsiteY238" fmla="*/ 7802241 h 8839200"/>
              <a:gd name="connsiteX239" fmla="*/ 15506531 w 15732060"/>
              <a:gd name="connsiteY239" fmla="*/ 7634879 h 8839200"/>
              <a:gd name="connsiteX240" fmla="*/ 15505984 w 15732060"/>
              <a:gd name="connsiteY240" fmla="*/ 7634879 h 8839200"/>
              <a:gd name="connsiteX241" fmla="*/ 14854093 w 15732060"/>
              <a:gd name="connsiteY241" fmla="*/ 7634329 h 8839200"/>
              <a:gd name="connsiteX242" fmla="*/ 14804707 w 15732060"/>
              <a:gd name="connsiteY242" fmla="*/ 7584944 h 8839200"/>
              <a:gd name="connsiteX243" fmla="*/ 14803061 w 15732060"/>
              <a:gd name="connsiteY243" fmla="*/ 7560251 h 8839200"/>
              <a:gd name="connsiteX244" fmla="*/ 14789891 w 15732060"/>
              <a:gd name="connsiteY244" fmla="*/ 7554901 h 8839200"/>
              <a:gd name="connsiteX245" fmla="*/ 9237851 w 15732060"/>
              <a:gd name="connsiteY245" fmla="*/ 7538988 h 8839200"/>
              <a:gd name="connsiteX246" fmla="*/ 9224682 w 15732060"/>
              <a:gd name="connsiteY246" fmla="*/ 7544338 h 8839200"/>
              <a:gd name="connsiteX247" fmla="*/ 9224682 w 15732060"/>
              <a:gd name="connsiteY247" fmla="*/ 7570677 h 8839200"/>
              <a:gd name="connsiteX248" fmla="*/ 9249376 w 15732060"/>
              <a:gd name="connsiteY248" fmla="*/ 7572323 h 8839200"/>
              <a:gd name="connsiteX249" fmla="*/ 9346500 w 15732060"/>
              <a:gd name="connsiteY249" fmla="*/ 7669448 h 8839200"/>
              <a:gd name="connsiteX250" fmla="*/ 9347048 w 15732060"/>
              <a:gd name="connsiteY250" fmla="*/ 7669448 h 8839200"/>
              <a:gd name="connsiteX251" fmla="*/ 9570382 w 15732060"/>
              <a:gd name="connsiteY251" fmla="*/ 7669996 h 8839200"/>
              <a:gd name="connsiteX252" fmla="*/ 9755303 w 15732060"/>
              <a:gd name="connsiteY252" fmla="*/ 7854919 h 8839200"/>
              <a:gd name="connsiteX253" fmla="*/ 9756949 w 15732060"/>
              <a:gd name="connsiteY253" fmla="*/ 7879611 h 8839200"/>
              <a:gd name="connsiteX254" fmla="*/ 9783288 w 15732060"/>
              <a:gd name="connsiteY254" fmla="*/ 7879611 h 8839200"/>
              <a:gd name="connsiteX255" fmla="*/ 9783288 w 15732060"/>
              <a:gd name="connsiteY255" fmla="*/ 7853272 h 8839200"/>
              <a:gd name="connsiteX256" fmla="*/ 9758595 w 15732060"/>
              <a:gd name="connsiteY256" fmla="*/ 7851626 h 8839200"/>
              <a:gd name="connsiteX257" fmla="*/ 9573126 w 15732060"/>
              <a:gd name="connsiteY257" fmla="*/ 7666156 h 8839200"/>
              <a:gd name="connsiteX258" fmla="*/ 9572577 w 15732060"/>
              <a:gd name="connsiteY258" fmla="*/ 7666156 h 8839200"/>
              <a:gd name="connsiteX259" fmla="*/ 9349244 w 15732060"/>
              <a:gd name="connsiteY259" fmla="*/ 7665608 h 8839200"/>
              <a:gd name="connsiteX260" fmla="*/ 9252667 w 15732060"/>
              <a:gd name="connsiteY260" fmla="*/ 7569031 h 8839200"/>
              <a:gd name="connsiteX261" fmla="*/ 9251021 w 15732060"/>
              <a:gd name="connsiteY261" fmla="*/ 7544338 h 8839200"/>
              <a:gd name="connsiteX262" fmla="*/ 9237851 w 15732060"/>
              <a:gd name="connsiteY262" fmla="*/ 7538988 h 8839200"/>
              <a:gd name="connsiteX263" fmla="*/ 4765711 w 15732060"/>
              <a:gd name="connsiteY263" fmla="*/ 7500028 h 8839200"/>
              <a:gd name="connsiteX264" fmla="*/ 4752542 w 15732060"/>
              <a:gd name="connsiteY264" fmla="*/ 7505378 h 8839200"/>
              <a:gd name="connsiteX265" fmla="*/ 4750895 w 15732060"/>
              <a:gd name="connsiteY265" fmla="*/ 7530071 h 8839200"/>
              <a:gd name="connsiteX266" fmla="*/ 4653770 w 15732060"/>
              <a:gd name="connsiteY266" fmla="*/ 7627196 h 8839200"/>
              <a:gd name="connsiteX267" fmla="*/ 4653770 w 15732060"/>
              <a:gd name="connsiteY267" fmla="*/ 8470043 h 8839200"/>
              <a:gd name="connsiteX268" fmla="*/ 4499028 w 15732060"/>
              <a:gd name="connsiteY268" fmla="*/ 8624785 h 8839200"/>
              <a:gd name="connsiteX269" fmla="*/ 4302584 w 15732060"/>
              <a:gd name="connsiteY269" fmla="*/ 8624785 h 8839200"/>
              <a:gd name="connsiteX270" fmla="*/ 4153878 w 15732060"/>
              <a:gd name="connsiteY270" fmla="*/ 8773491 h 8839200"/>
              <a:gd name="connsiteX271" fmla="*/ 4129185 w 15732060"/>
              <a:gd name="connsiteY271" fmla="*/ 8775136 h 8839200"/>
              <a:gd name="connsiteX272" fmla="*/ 4129185 w 15732060"/>
              <a:gd name="connsiteY272" fmla="*/ 8801475 h 8839200"/>
              <a:gd name="connsiteX273" fmla="*/ 4155524 w 15732060"/>
              <a:gd name="connsiteY273" fmla="*/ 8801475 h 8839200"/>
              <a:gd name="connsiteX274" fmla="*/ 4157170 w 15732060"/>
              <a:gd name="connsiteY274" fmla="*/ 8776783 h 8839200"/>
              <a:gd name="connsiteX275" fmla="*/ 4304778 w 15732060"/>
              <a:gd name="connsiteY275" fmla="*/ 8629174 h 8839200"/>
              <a:gd name="connsiteX276" fmla="*/ 4501224 w 15732060"/>
              <a:gd name="connsiteY276" fmla="*/ 8629174 h 8839200"/>
              <a:gd name="connsiteX277" fmla="*/ 4658709 w 15732060"/>
              <a:gd name="connsiteY277" fmla="*/ 8471690 h 8839200"/>
              <a:gd name="connsiteX278" fmla="*/ 4658709 w 15732060"/>
              <a:gd name="connsiteY278" fmla="*/ 7628842 h 8839200"/>
              <a:gd name="connsiteX279" fmla="*/ 4754188 w 15732060"/>
              <a:gd name="connsiteY279" fmla="*/ 7533364 h 8839200"/>
              <a:gd name="connsiteX280" fmla="*/ 4778880 w 15732060"/>
              <a:gd name="connsiteY280" fmla="*/ 7531717 h 8839200"/>
              <a:gd name="connsiteX281" fmla="*/ 4778880 w 15732060"/>
              <a:gd name="connsiteY281" fmla="*/ 7505378 h 8839200"/>
              <a:gd name="connsiteX282" fmla="*/ 4765711 w 15732060"/>
              <a:gd name="connsiteY282" fmla="*/ 7500028 h 8839200"/>
              <a:gd name="connsiteX283" fmla="*/ 7883040 w 15732060"/>
              <a:gd name="connsiteY283" fmla="*/ 7437473 h 8839200"/>
              <a:gd name="connsiteX284" fmla="*/ 7869870 w 15732060"/>
              <a:gd name="connsiteY284" fmla="*/ 7442823 h 8839200"/>
              <a:gd name="connsiteX285" fmla="*/ 7869870 w 15732060"/>
              <a:gd name="connsiteY285" fmla="*/ 7443372 h 8839200"/>
              <a:gd name="connsiteX286" fmla="*/ 7868224 w 15732060"/>
              <a:gd name="connsiteY286" fmla="*/ 7468065 h 8839200"/>
              <a:gd name="connsiteX287" fmla="*/ 7801828 w 15732060"/>
              <a:gd name="connsiteY287" fmla="*/ 7534461 h 8839200"/>
              <a:gd name="connsiteX288" fmla="*/ 7801828 w 15732060"/>
              <a:gd name="connsiteY288" fmla="*/ 8728495 h 8839200"/>
              <a:gd name="connsiteX289" fmla="*/ 7785366 w 15732060"/>
              <a:gd name="connsiteY289" fmla="*/ 8747152 h 8839200"/>
              <a:gd name="connsiteX290" fmla="*/ 7804024 w 15732060"/>
              <a:gd name="connsiteY290" fmla="*/ 8765808 h 8839200"/>
              <a:gd name="connsiteX291" fmla="*/ 7822680 w 15732060"/>
              <a:gd name="connsiteY291" fmla="*/ 8747152 h 8839200"/>
              <a:gd name="connsiteX292" fmla="*/ 7806218 w 15732060"/>
              <a:gd name="connsiteY292" fmla="*/ 8728495 h 8839200"/>
              <a:gd name="connsiteX293" fmla="*/ 7806218 w 15732060"/>
              <a:gd name="connsiteY293" fmla="*/ 7536107 h 8839200"/>
              <a:gd name="connsiteX294" fmla="*/ 7871518 w 15732060"/>
              <a:gd name="connsiteY294" fmla="*/ 7470809 h 8839200"/>
              <a:gd name="connsiteX295" fmla="*/ 7896210 w 15732060"/>
              <a:gd name="connsiteY295" fmla="*/ 7469162 h 8839200"/>
              <a:gd name="connsiteX296" fmla="*/ 7896210 w 15732060"/>
              <a:gd name="connsiteY296" fmla="*/ 7442823 h 8839200"/>
              <a:gd name="connsiteX297" fmla="*/ 7883040 w 15732060"/>
              <a:gd name="connsiteY297" fmla="*/ 7437473 h 8839200"/>
              <a:gd name="connsiteX298" fmla="*/ 4495736 w 15732060"/>
              <a:gd name="connsiteY298" fmla="*/ 7399062 h 8839200"/>
              <a:gd name="connsiteX299" fmla="*/ 4482566 w 15732060"/>
              <a:gd name="connsiteY299" fmla="*/ 7404412 h 8839200"/>
              <a:gd name="connsiteX300" fmla="*/ 4480920 w 15732060"/>
              <a:gd name="connsiteY300" fmla="*/ 7429105 h 8839200"/>
              <a:gd name="connsiteX301" fmla="*/ 4359651 w 15732060"/>
              <a:gd name="connsiteY301" fmla="*/ 7550374 h 8839200"/>
              <a:gd name="connsiteX302" fmla="*/ 4359651 w 15732060"/>
              <a:gd name="connsiteY302" fmla="*/ 8397062 h 8839200"/>
              <a:gd name="connsiteX303" fmla="*/ 4343190 w 15732060"/>
              <a:gd name="connsiteY303" fmla="*/ 8415718 h 8839200"/>
              <a:gd name="connsiteX304" fmla="*/ 4361846 w 15732060"/>
              <a:gd name="connsiteY304" fmla="*/ 8434376 h 8839200"/>
              <a:gd name="connsiteX305" fmla="*/ 4380503 w 15732060"/>
              <a:gd name="connsiteY305" fmla="*/ 8415718 h 8839200"/>
              <a:gd name="connsiteX306" fmla="*/ 4364041 w 15732060"/>
              <a:gd name="connsiteY306" fmla="*/ 8397062 h 8839200"/>
              <a:gd name="connsiteX307" fmla="*/ 4364041 w 15732060"/>
              <a:gd name="connsiteY307" fmla="*/ 7552569 h 8839200"/>
              <a:gd name="connsiteX308" fmla="*/ 4484212 w 15732060"/>
              <a:gd name="connsiteY308" fmla="*/ 7432398 h 8839200"/>
              <a:gd name="connsiteX309" fmla="*/ 4508906 w 15732060"/>
              <a:gd name="connsiteY309" fmla="*/ 7430751 h 8839200"/>
              <a:gd name="connsiteX310" fmla="*/ 4508906 w 15732060"/>
              <a:gd name="connsiteY310" fmla="*/ 7404412 h 8839200"/>
              <a:gd name="connsiteX311" fmla="*/ 4495736 w 15732060"/>
              <a:gd name="connsiteY311" fmla="*/ 7399062 h 8839200"/>
              <a:gd name="connsiteX312" fmla="*/ 13091026 w 15732060"/>
              <a:gd name="connsiteY312" fmla="*/ 7353928 h 8839200"/>
              <a:gd name="connsiteX313" fmla="*/ 13072370 w 15732060"/>
              <a:gd name="connsiteY313" fmla="*/ 7372586 h 8839200"/>
              <a:gd name="connsiteX314" fmla="*/ 13091026 w 15732060"/>
              <a:gd name="connsiteY314" fmla="*/ 7391243 h 8839200"/>
              <a:gd name="connsiteX315" fmla="*/ 13109683 w 15732060"/>
              <a:gd name="connsiteY315" fmla="*/ 7374781 h 8839200"/>
              <a:gd name="connsiteX316" fmla="*/ 13554153 w 15732060"/>
              <a:gd name="connsiteY316" fmla="*/ 7374781 h 8839200"/>
              <a:gd name="connsiteX317" fmla="*/ 13897658 w 15732060"/>
              <a:gd name="connsiteY317" fmla="*/ 7718285 h 8839200"/>
              <a:gd name="connsiteX318" fmla="*/ 13898207 w 15732060"/>
              <a:gd name="connsiteY318" fmla="*/ 7718285 h 8839200"/>
              <a:gd name="connsiteX319" fmla="*/ 14586862 w 15732060"/>
              <a:gd name="connsiteY319" fmla="*/ 7718833 h 8839200"/>
              <a:gd name="connsiteX320" fmla="*/ 15130652 w 15732060"/>
              <a:gd name="connsiteY320" fmla="*/ 8262624 h 8839200"/>
              <a:gd name="connsiteX321" fmla="*/ 15131201 w 15732060"/>
              <a:gd name="connsiteY321" fmla="*/ 8262624 h 8839200"/>
              <a:gd name="connsiteX322" fmla="*/ 15676637 w 15732060"/>
              <a:gd name="connsiteY322" fmla="*/ 8263173 h 8839200"/>
              <a:gd name="connsiteX323" fmla="*/ 15695295 w 15732060"/>
              <a:gd name="connsiteY323" fmla="*/ 8279635 h 8839200"/>
              <a:gd name="connsiteX324" fmla="*/ 15713951 w 15732060"/>
              <a:gd name="connsiteY324" fmla="*/ 8260978 h 8839200"/>
              <a:gd name="connsiteX325" fmla="*/ 15695295 w 15732060"/>
              <a:gd name="connsiteY325" fmla="*/ 8242320 h 8839200"/>
              <a:gd name="connsiteX326" fmla="*/ 15676637 w 15732060"/>
              <a:gd name="connsiteY326" fmla="*/ 8258783 h 8839200"/>
              <a:gd name="connsiteX327" fmla="*/ 15133396 w 15732060"/>
              <a:gd name="connsiteY327" fmla="*/ 8258783 h 8839200"/>
              <a:gd name="connsiteX328" fmla="*/ 14589606 w 15732060"/>
              <a:gd name="connsiteY328" fmla="*/ 7714993 h 8839200"/>
              <a:gd name="connsiteX329" fmla="*/ 14589057 w 15732060"/>
              <a:gd name="connsiteY329" fmla="*/ 7714993 h 8839200"/>
              <a:gd name="connsiteX330" fmla="*/ 13900401 w 15732060"/>
              <a:gd name="connsiteY330" fmla="*/ 7714444 h 8839200"/>
              <a:gd name="connsiteX331" fmla="*/ 13556897 w 15732060"/>
              <a:gd name="connsiteY331" fmla="*/ 7370939 h 8839200"/>
              <a:gd name="connsiteX332" fmla="*/ 13556349 w 15732060"/>
              <a:gd name="connsiteY332" fmla="*/ 7370939 h 8839200"/>
              <a:gd name="connsiteX333" fmla="*/ 13109683 w 15732060"/>
              <a:gd name="connsiteY333" fmla="*/ 7370391 h 8839200"/>
              <a:gd name="connsiteX334" fmla="*/ 13091026 w 15732060"/>
              <a:gd name="connsiteY334" fmla="*/ 7353928 h 8839200"/>
              <a:gd name="connsiteX335" fmla="*/ 5186037 w 15732060"/>
              <a:gd name="connsiteY335" fmla="*/ 7283829 h 8839200"/>
              <a:gd name="connsiteX336" fmla="*/ 5172868 w 15732060"/>
              <a:gd name="connsiteY336" fmla="*/ 7289180 h 8839200"/>
              <a:gd name="connsiteX337" fmla="*/ 5171222 w 15732060"/>
              <a:gd name="connsiteY337" fmla="*/ 7313872 h 8839200"/>
              <a:gd name="connsiteX338" fmla="*/ 5074096 w 15732060"/>
              <a:gd name="connsiteY338" fmla="*/ 7410997 h 8839200"/>
              <a:gd name="connsiteX339" fmla="*/ 5074096 w 15732060"/>
              <a:gd name="connsiteY339" fmla="*/ 8546316 h 8839200"/>
              <a:gd name="connsiteX340" fmla="*/ 4859544 w 15732060"/>
              <a:gd name="connsiteY340" fmla="*/ 8760869 h 8839200"/>
              <a:gd name="connsiteX341" fmla="*/ 4834851 w 15732060"/>
              <a:gd name="connsiteY341" fmla="*/ 8762516 h 8839200"/>
              <a:gd name="connsiteX342" fmla="*/ 4834851 w 15732060"/>
              <a:gd name="connsiteY342" fmla="*/ 8788855 h 8839200"/>
              <a:gd name="connsiteX343" fmla="*/ 4861189 w 15732060"/>
              <a:gd name="connsiteY343" fmla="*/ 8788855 h 8839200"/>
              <a:gd name="connsiteX344" fmla="*/ 4862836 w 15732060"/>
              <a:gd name="connsiteY344" fmla="*/ 8764162 h 8839200"/>
              <a:gd name="connsiteX345" fmla="*/ 5079034 w 15732060"/>
              <a:gd name="connsiteY345" fmla="*/ 8547962 h 8839200"/>
              <a:gd name="connsiteX346" fmla="*/ 5079034 w 15732060"/>
              <a:gd name="connsiteY346" fmla="*/ 7412643 h 8839200"/>
              <a:gd name="connsiteX347" fmla="*/ 5174514 w 15732060"/>
              <a:gd name="connsiteY347" fmla="*/ 7317164 h 8839200"/>
              <a:gd name="connsiteX348" fmla="*/ 5199206 w 15732060"/>
              <a:gd name="connsiteY348" fmla="*/ 7315518 h 8839200"/>
              <a:gd name="connsiteX349" fmla="*/ 5199206 w 15732060"/>
              <a:gd name="connsiteY349" fmla="*/ 7289180 h 8839200"/>
              <a:gd name="connsiteX350" fmla="*/ 5186037 w 15732060"/>
              <a:gd name="connsiteY350" fmla="*/ 7283829 h 8839200"/>
              <a:gd name="connsiteX351" fmla="*/ 11921685 w 15732060"/>
              <a:gd name="connsiteY351" fmla="*/ 7261331 h 8839200"/>
              <a:gd name="connsiteX352" fmla="*/ 11908516 w 15732060"/>
              <a:gd name="connsiteY352" fmla="*/ 7266681 h 8839200"/>
              <a:gd name="connsiteX353" fmla="*/ 11908516 w 15732060"/>
              <a:gd name="connsiteY353" fmla="*/ 7293020 h 8839200"/>
              <a:gd name="connsiteX354" fmla="*/ 11933209 w 15732060"/>
              <a:gd name="connsiteY354" fmla="*/ 7294666 h 8839200"/>
              <a:gd name="connsiteX355" fmla="*/ 12029785 w 15732060"/>
              <a:gd name="connsiteY355" fmla="*/ 7391243 h 8839200"/>
              <a:gd name="connsiteX356" fmla="*/ 12029785 w 15732060"/>
              <a:gd name="connsiteY356" fmla="*/ 7614575 h 8839200"/>
              <a:gd name="connsiteX357" fmla="*/ 12427614 w 15732060"/>
              <a:gd name="connsiteY357" fmla="*/ 8012403 h 8839200"/>
              <a:gd name="connsiteX358" fmla="*/ 12428162 w 15732060"/>
              <a:gd name="connsiteY358" fmla="*/ 8012403 h 8839200"/>
              <a:gd name="connsiteX359" fmla="*/ 12693747 w 15732060"/>
              <a:gd name="connsiteY359" fmla="*/ 8012952 h 8839200"/>
              <a:gd name="connsiteX360" fmla="*/ 13437823 w 15732060"/>
              <a:gd name="connsiteY360" fmla="*/ 8757029 h 8839200"/>
              <a:gd name="connsiteX361" fmla="*/ 13439470 w 15732060"/>
              <a:gd name="connsiteY361" fmla="*/ 8781721 h 8839200"/>
              <a:gd name="connsiteX362" fmla="*/ 13465809 w 15732060"/>
              <a:gd name="connsiteY362" fmla="*/ 8781721 h 8839200"/>
              <a:gd name="connsiteX363" fmla="*/ 13465809 w 15732060"/>
              <a:gd name="connsiteY363" fmla="*/ 8755382 h 8839200"/>
              <a:gd name="connsiteX364" fmla="*/ 13441116 w 15732060"/>
              <a:gd name="connsiteY364" fmla="*/ 8753736 h 8839200"/>
              <a:gd name="connsiteX365" fmla="*/ 13440567 w 15732060"/>
              <a:gd name="connsiteY365" fmla="*/ 8753187 h 8839200"/>
              <a:gd name="connsiteX366" fmla="*/ 12695941 w 15732060"/>
              <a:gd name="connsiteY366" fmla="*/ 8008563 h 8839200"/>
              <a:gd name="connsiteX367" fmla="*/ 12695393 w 15732060"/>
              <a:gd name="connsiteY367" fmla="*/ 8008563 h 8839200"/>
              <a:gd name="connsiteX368" fmla="*/ 12429809 w 15732060"/>
              <a:gd name="connsiteY368" fmla="*/ 8008014 h 8839200"/>
              <a:gd name="connsiteX369" fmla="*/ 12034174 w 15732060"/>
              <a:gd name="connsiteY369" fmla="*/ 7612380 h 8839200"/>
              <a:gd name="connsiteX370" fmla="*/ 12034174 w 15732060"/>
              <a:gd name="connsiteY370" fmla="*/ 7389048 h 8839200"/>
              <a:gd name="connsiteX371" fmla="*/ 11936501 w 15732060"/>
              <a:gd name="connsiteY371" fmla="*/ 7291374 h 8839200"/>
              <a:gd name="connsiteX372" fmla="*/ 11934855 w 15732060"/>
              <a:gd name="connsiteY372" fmla="*/ 7266681 h 8839200"/>
              <a:gd name="connsiteX373" fmla="*/ 11921685 w 15732060"/>
              <a:gd name="connsiteY373" fmla="*/ 7261331 h 8839200"/>
              <a:gd name="connsiteX374" fmla="*/ 10926291 w 15732060"/>
              <a:gd name="connsiteY374" fmla="*/ 7069825 h 8839200"/>
              <a:gd name="connsiteX375" fmla="*/ 10913121 w 15732060"/>
              <a:gd name="connsiteY375" fmla="*/ 7075175 h 8839200"/>
              <a:gd name="connsiteX376" fmla="*/ 10913121 w 15732060"/>
              <a:gd name="connsiteY376" fmla="*/ 7101513 h 8839200"/>
              <a:gd name="connsiteX377" fmla="*/ 10937814 w 15732060"/>
              <a:gd name="connsiteY377" fmla="*/ 7103160 h 8839200"/>
              <a:gd name="connsiteX378" fmla="*/ 11034391 w 15732060"/>
              <a:gd name="connsiteY378" fmla="*/ 7199737 h 8839200"/>
              <a:gd name="connsiteX379" fmla="*/ 11034391 w 15732060"/>
              <a:gd name="connsiteY379" fmla="*/ 7423069 h 8839200"/>
              <a:gd name="connsiteX380" fmla="*/ 11431671 w 15732060"/>
              <a:gd name="connsiteY380" fmla="*/ 7820348 h 8839200"/>
              <a:gd name="connsiteX381" fmla="*/ 11431671 w 15732060"/>
              <a:gd name="connsiteY381" fmla="*/ 7986614 h 8839200"/>
              <a:gd name="connsiteX382" fmla="*/ 12207024 w 15732060"/>
              <a:gd name="connsiteY382" fmla="*/ 8761966 h 8839200"/>
              <a:gd name="connsiteX383" fmla="*/ 12208671 w 15732060"/>
              <a:gd name="connsiteY383" fmla="*/ 8786660 h 8839200"/>
              <a:gd name="connsiteX384" fmla="*/ 12235010 w 15732060"/>
              <a:gd name="connsiteY384" fmla="*/ 8786660 h 8839200"/>
              <a:gd name="connsiteX385" fmla="*/ 12235010 w 15732060"/>
              <a:gd name="connsiteY385" fmla="*/ 8760321 h 8839200"/>
              <a:gd name="connsiteX386" fmla="*/ 12210316 w 15732060"/>
              <a:gd name="connsiteY386" fmla="*/ 8758675 h 8839200"/>
              <a:gd name="connsiteX387" fmla="*/ 12209768 w 15732060"/>
              <a:gd name="connsiteY387" fmla="*/ 8758126 h 8839200"/>
              <a:gd name="connsiteX388" fmla="*/ 11436059 w 15732060"/>
              <a:gd name="connsiteY388" fmla="*/ 7984418 h 8839200"/>
              <a:gd name="connsiteX389" fmla="*/ 11436059 w 15732060"/>
              <a:gd name="connsiteY389" fmla="*/ 7818154 h 8839200"/>
              <a:gd name="connsiteX390" fmla="*/ 11038780 w 15732060"/>
              <a:gd name="connsiteY390" fmla="*/ 7420874 h 8839200"/>
              <a:gd name="connsiteX391" fmla="*/ 11038780 w 15732060"/>
              <a:gd name="connsiteY391" fmla="*/ 7197541 h 8839200"/>
              <a:gd name="connsiteX392" fmla="*/ 10941106 w 15732060"/>
              <a:gd name="connsiteY392" fmla="*/ 7099867 h 8839200"/>
              <a:gd name="connsiteX393" fmla="*/ 10939461 w 15732060"/>
              <a:gd name="connsiteY393" fmla="*/ 7075175 h 8839200"/>
              <a:gd name="connsiteX394" fmla="*/ 10926291 w 15732060"/>
              <a:gd name="connsiteY394" fmla="*/ 7069825 h 8839200"/>
              <a:gd name="connsiteX395" fmla="*/ 1211592 w 15732060"/>
              <a:gd name="connsiteY395" fmla="*/ 7065298 h 8839200"/>
              <a:gd name="connsiteX396" fmla="*/ 1192936 w 15732060"/>
              <a:gd name="connsiteY396" fmla="*/ 7081759 h 8839200"/>
              <a:gd name="connsiteX397" fmla="*/ 568482 w 15732060"/>
              <a:gd name="connsiteY397" fmla="*/ 7081759 h 8839200"/>
              <a:gd name="connsiteX398" fmla="*/ 427460 w 15732060"/>
              <a:gd name="connsiteY398" fmla="*/ 7222782 h 8839200"/>
              <a:gd name="connsiteX399" fmla="*/ 427460 w 15732060"/>
              <a:gd name="connsiteY399" fmla="*/ 7362709 h 8839200"/>
              <a:gd name="connsiteX400" fmla="*/ 317164 w 15732060"/>
              <a:gd name="connsiteY400" fmla="*/ 7473004 h 8839200"/>
              <a:gd name="connsiteX401" fmla="*/ 292472 w 15732060"/>
              <a:gd name="connsiteY401" fmla="*/ 7474650 h 8839200"/>
              <a:gd name="connsiteX402" fmla="*/ 292472 w 15732060"/>
              <a:gd name="connsiteY402" fmla="*/ 7500989 h 8839200"/>
              <a:gd name="connsiteX403" fmla="*/ 318810 w 15732060"/>
              <a:gd name="connsiteY403" fmla="*/ 7500989 h 8839200"/>
              <a:gd name="connsiteX404" fmla="*/ 320456 w 15732060"/>
              <a:gd name="connsiteY404" fmla="*/ 7476295 h 8839200"/>
              <a:gd name="connsiteX405" fmla="*/ 431848 w 15732060"/>
              <a:gd name="connsiteY405" fmla="*/ 7364903 h 8839200"/>
              <a:gd name="connsiteX406" fmla="*/ 431848 w 15732060"/>
              <a:gd name="connsiteY406" fmla="*/ 7224977 h 8839200"/>
              <a:gd name="connsiteX407" fmla="*/ 432398 w 15732060"/>
              <a:gd name="connsiteY407" fmla="*/ 7224429 h 8839200"/>
              <a:gd name="connsiteX408" fmla="*/ 570678 w 15732060"/>
              <a:gd name="connsiteY408" fmla="*/ 7086150 h 8839200"/>
              <a:gd name="connsiteX409" fmla="*/ 1192936 w 15732060"/>
              <a:gd name="connsiteY409" fmla="*/ 7086150 h 8839200"/>
              <a:gd name="connsiteX410" fmla="*/ 1211592 w 15732060"/>
              <a:gd name="connsiteY410" fmla="*/ 7102611 h 8839200"/>
              <a:gd name="connsiteX411" fmla="*/ 1230249 w 15732060"/>
              <a:gd name="connsiteY411" fmla="*/ 7083954 h 8839200"/>
              <a:gd name="connsiteX412" fmla="*/ 1211592 w 15732060"/>
              <a:gd name="connsiteY412" fmla="*/ 7065298 h 8839200"/>
              <a:gd name="connsiteX413" fmla="*/ 10149290 w 15732060"/>
              <a:gd name="connsiteY413" fmla="*/ 7048973 h 8839200"/>
              <a:gd name="connsiteX414" fmla="*/ 10136121 w 15732060"/>
              <a:gd name="connsiteY414" fmla="*/ 7054323 h 8839200"/>
              <a:gd name="connsiteX415" fmla="*/ 10136121 w 15732060"/>
              <a:gd name="connsiteY415" fmla="*/ 7080662 h 8839200"/>
              <a:gd name="connsiteX416" fmla="*/ 10160814 w 15732060"/>
              <a:gd name="connsiteY416" fmla="*/ 7082308 h 8839200"/>
              <a:gd name="connsiteX417" fmla="*/ 10562483 w 15732060"/>
              <a:gd name="connsiteY417" fmla="*/ 7483978 h 8839200"/>
              <a:gd name="connsiteX418" fmla="*/ 10562483 w 15732060"/>
              <a:gd name="connsiteY418" fmla="*/ 7778645 h 8839200"/>
              <a:gd name="connsiteX419" fmla="*/ 10879101 w 15732060"/>
              <a:gd name="connsiteY419" fmla="*/ 8095261 h 8839200"/>
              <a:gd name="connsiteX420" fmla="*/ 10880746 w 15732060"/>
              <a:gd name="connsiteY420" fmla="*/ 8119954 h 8839200"/>
              <a:gd name="connsiteX421" fmla="*/ 10907085 w 15732060"/>
              <a:gd name="connsiteY421" fmla="*/ 8119954 h 8839200"/>
              <a:gd name="connsiteX422" fmla="*/ 10907085 w 15732060"/>
              <a:gd name="connsiteY422" fmla="*/ 8093615 h 8839200"/>
              <a:gd name="connsiteX423" fmla="*/ 10882392 w 15732060"/>
              <a:gd name="connsiteY423" fmla="*/ 8091969 h 8839200"/>
              <a:gd name="connsiteX424" fmla="*/ 10566874 w 15732060"/>
              <a:gd name="connsiteY424" fmla="*/ 7776999 h 8839200"/>
              <a:gd name="connsiteX425" fmla="*/ 10566874 w 15732060"/>
              <a:gd name="connsiteY425" fmla="*/ 7482332 h 8839200"/>
              <a:gd name="connsiteX426" fmla="*/ 10164106 w 15732060"/>
              <a:gd name="connsiteY426" fmla="*/ 7079565 h 8839200"/>
              <a:gd name="connsiteX427" fmla="*/ 10162460 w 15732060"/>
              <a:gd name="connsiteY427" fmla="*/ 7054872 h 8839200"/>
              <a:gd name="connsiteX428" fmla="*/ 10162460 w 15732060"/>
              <a:gd name="connsiteY428" fmla="*/ 7054323 h 8839200"/>
              <a:gd name="connsiteX429" fmla="*/ 10149290 w 15732060"/>
              <a:gd name="connsiteY429" fmla="*/ 7048973 h 8839200"/>
              <a:gd name="connsiteX430" fmla="*/ 3696238 w 15732060"/>
              <a:gd name="connsiteY430" fmla="*/ 6827149 h 8839200"/>
              <a:gd name="connsiteX431" fmla="*/ 3677581 w 15732060"/>
              <a:gd name="connsiteY431" fmla="*/ 6843611 h 8839200"/>
              <a:gd name="connsiteX432" fmla="*/ 3053128 w 15732060"/>
              <a:gd name="connsiteY432" fmla="*/ 6843611 h 8839200"/>
              <a:gd name="connsiteX433" fmla="*/ 2962587 w 15732060"/>
              <a:gd name="connsiteY433" fmla="*/ 6934151 h 8839200"/>
              <a:gd name="connsiteX434" fmla="*/ 2937894 w 15732060"/>
              <a:gd name="connsiteY434" fmla="*/ 6935798 h 8839200"/>
              <a:gd name="connsiteX435" fmla="*/ 2937894 w 15732060"/>
              <a:gd name="connsiteY435" fmla="*/ 6962136 h 8839200"/>
              <a:gd name="connsiteX436" fmla="*/ 2964233 w 15732060"/>
              <a:gd name="connsiteY436" fmla="*/ 6962136 h 8839200"/>
              <a:gd name="connsiteX437" fmla="*/ 2965880 w 15732060"/>
              <a:gd name="connsiteY437" fmla="*/ 6937444 h 8839200"/>
              <a:gd name="connsiteX438" fmla="*/ 3054773 w 15732060"/>
              <a:gd name="connsiteY438" fmla="*/ 6848549 h 8839200"/>
              <a:gd name="connsiteX439" fmla="*/ 3677032 w 15732060"/>
              <a:gd name="connsiteY439" fmla="*/ 6848549 h 8839200"/>
              <a:gd name="connsiteX440" fmla="*/ 3677581 w 15732060"/>
              <a:gd name="connsiteY440" fmla="*/ 6848001 h 8839200"/>
              <a:gd name="connsiteX441" fmla="*/ 3696238 w 15732060"/>
              <a:gd name="connsiteY441" fmla="*/ 6864463 h 8839200"/>
              <a:gd name="connsiteX442" fmla="*/ 3714895 w 15732060"/>
              <a:gd name="connsiteY442" fmla="*/ 6845806 h 8839200"/>
              <a:gd name="connsiteX443" fmla="*/ 3696238 w 15732060"/>
              <a:gd name="connsiteY443" fmla="*/ 6827149 h 8839200"/>
              <a:gd name="connsiteX444" fmla="*/ 9514411 w 15732060"/>
              <a:gd name="connsiteY444" fmla="*/ 6708760 h 8839200"/>
              <a:gd name="connsiteX445" fmla="*/ 9501242 w 15732060"/>
              <a:gd name="connsiteY445" fmla="*/ 6714111 h 8839200"/>
              <a:gd name="connsiteX446" fmla="*/ 9501242 w 15732060"/>
              <a:gd name="connsiteY446" fmla="*/ 6740450 h 8839200"/>
              <a:gd name="connsiteX447" fmla="*/ 9525934 w 15732060"/>
              <a:gd name="connsiteY447" fmla="*/ 6742096 h 8839200"/>
              <a:gd name="connsiteX448" fmla="*/ 10158070 w 15732060"/>
              <a:gd name="connsiteY448" fmla="*/ 7374232 h 8839200"/>
              <a:gd name="connsiteX449" fmla="*/ 10158070 w 15732060"/>
              <a:gd name="connsiteY449" fmla="*/ 7897171 h 8839200"/>
              <a:gd name="connsiteX450" fmla="*/ 10566325 w 15732060"/>
              <a:gd name="connsiteY450" fmla="*/ 8305425 h 8839200"/>
              <a:gd name="connsiteX451" fmla="*/ 10566874 w 15732060"/>
              <a:gd name="connsiteY451" fmla="*/ 8305425 h 8839200"/>
              <a:gd name="connsiteX452" fmla="*/ 11109018 w 15732060"/>
              <a:gd name="connsiteY452" fmla="*/ 8305973 h 8839200"/>
              <a:gd name="connsiteX453" fmla="*/ 11354300 w 15732060"/>
              <a:gd name="connsiteY453" fmla="*/ 8551255 h 8839200"/>
              <a:gd name="connsiteX454" fmla="*/ 11354300 w 15732060"/>
              <a:gd name="connsiteY454" fmla="*/ 8765808 h 8839200"/>
              <a:gd name="connsiteX455" fmla="*/ 11337837 w 15732060"/>
              <a:gd name="connsiteY455" fmla="*/ 8784465 h 8839200"/>
              <a:gd name="connsiteX456" fmla="*/ 11356494 w 15732060"/>
              <a:gd name="connsiteY456" fmla="*/ 8803121 h 8839200"/>
              <a:gd name="connsiteX457" fmla="*/ 11375152 w 15732060"/>
              <a:gd name="connsiteY457" fmla="*/ 8784465 h 8839200"/>
              <a:gd name="connsiteX458" fmla="*/ 11370419 w 15732060"/>
              <a:gd name="connsiteY458" fmla="*/ 8771639 h 8839200"/>
              <a:gd name="connsiteX459" fmla="*/ 11359238 w 15732060"/>
              <a:gd name="connsiteY459" fmla="*/ 8766081 h 8839200"/>
              <a:gd name="connsiteX460" fmla="*/ 11359238 w 15732060"/>
              <a:gd name="connsiteY460" fmla="*/ 8766357 h 8839200"/>
              <a:gd name="connsiteX461" fmla="*/ 11358689 w 15732060"/>
              <a:gd name="connsiteY461" fmla="*/ 8765808 h 8839200"/>
              <a:gd name="connsiteX462" fmla="*/ 11359238 w 15732060"/>
              <a:gd name="connsiteY462" fmla="*/ 8766081 h 8839200"/>
              <a:gd name="connsiteX463" fmla="*/ 11359238 w 15732060"/>
              <a:gd name="connsiteY463" fmla="*/ 8549609 h 8839200"/>
              <a:gd name="connsiteX464" fmla="*/ 11111762 w 15732060"/>
              <a:gd name="connsiteY464" fmla="*/ 8302133 h 8839200"/>
              <a:gd name="connsiteX465" fmla="*/ 11111212 w 15732060"/>
              <a:gd name="connsiteY465" fmla="*/ 8302133 h 8839200"/>
              <a:gd name="connsiteX466" fmla="*/ 10569068 w 15732060"/>
              <a:gd name="connsiteY466" fmla="*/ 8301584 h 8839200"/>
              <a:gd name="connsiteX467" fmla="*/ 10163009 w 15732060"/>
              <a:gd name="connsiteY467" fmla="*/ 7895525 h 8839200"/>
              <a:gd name="connsiteX468" fmla="*/ 10163009 w 15732060"/>
              <a:gd name="connsiteY468" fmla="*/ 7372586 h 8839200"/>
              <a:gd name="connsiteX469" fmla="*/ 9529227 w 15732060"/>
              <a:gd name="connsiteY469" fmla="*/ 6738804 h 8839200"/>
              <a:gd name="connsiteX470" fmla="*/ 9527580 w 15732060"/>
              <a:gd name="connsiteY470" fmla="*/ 6714111 h 8839200"/>
              <a:gd name="connsiteX471" fmla="*/ 9514411 w 15732060"/>
              <a:gd name="connsiteY471" fmla="*/ 6708760 h 8839200"/>
              <a:gd name="connsiteX472" fmla="*/ 4474336 w 15732060"/>
              <a:gd name="connsiteY472" fmla="*/ 6454151 h 8839200"/>
              <a:gd name="connsiteX473" fmla="*/ 4461166 w 15732060"/>
              <a:gd name="connsiteY473" fmla="*/ 6459501 h 8839200"/>
              <a:gd name="connsiteX474" fmla="*/ 4459520 w 15732060"/>
              <a:gd name="connsiteY474" fmla="*/ 6484193 h 8839200"/>
              <a:gd name="connsiteX475" fmla="*/ 4294352 w 15732060"/>
              <a:gd name="connsiteY475" fmla="*/ 6649361 h 8839200"/>
              <a:gd name="connsiteX476" fmla="*/ 3558507 w 15732060"/>
              <a:gd name="connsiteY476" fmla="*/ 6649361 h 8839200"/>
              <a:gd name="connsiteX477" fmla="*/ 3539850 w 15732060"/>
              <a:gd name="connsiteY477" fmla="*/ 6632899 h 8839200"/>
              <a:gd name="connsiteX478" fmla="*/ 3521193 w 15732060"/>
              <a:gd name="connsiteY478" fmla="*/ 6651556 h 8839200"/>
              <a:gd name="connsiteX479" fmla="*/ 3539850 w 15732060"/>
              <a:gd name="connsiteY479" fmla="*/ 6670213 h 8839200"/>
              <a:gd name="connsiteX480" fmla="*/ 3558507 w 15732060"/>
              <a:gd name="connsiteY480" fmla="*/ 6653750 h 8839200"/>
              <a:gd name="connsiteX481" fmla="*/ 4296547 w 15732060"/>
              <a:gd name="connsiteY481" fmla="*/ 6653750 h 8839200"/>
              <a:gd name="connsiteX482" fmla="*/ 4462813 w 15732060"/>
              <a:gd name="connsiteY482" fmla="*/ 6487486 h 8839200"/>
              <a:gd name="connsiteX483" fmla="*/ 4462812 w 15732060"/>
              <a:gd name="connsiteY483" fmla="*/ 6487486 h 8839200"/>
              <a:gd name="connsiteX484" fmla="*/ 4463362 w 15732060"/>
              <a:gd name="connsiteY484" fmla="*/ 6486937 h 8839200"/>
              <a:gd name="connsiteX485" fmla="*/ 4462813 w 15732060"/>
              <a:gd name="connsiteY485" fmla="*/ 6487486 h 8839200"/>
              <a:gd name="connsiteX486" fmla="*/ 4475364 w 15732060"/>
              <a:gd name="connsiteY486" fmla="*/ 6491189 h 8839200"/>
              <a:gd name="connsiteX487" fmla="*/ 4487505 w 15732060"/>
              <a:gd name="connsiteY487" fmla="*/ 6485840 h 8839200"/>
              <a:gd name="connsiteX488" fmla="*/ 4487505 w 15732060"/>
              <a:gd name="connsiteY488" fmla="*/ 6459501 h 8839200"/>
              <a:gd name="connsiteX489" fmla="*/ 4474336 w 15732060"/>
              <a:gd name="connsiteY489" fmla="*/ 6454151 h 8839200"/>
              <a:gd name="connsiteX490" fmla="*/ 2861072 w 15732060"/>
              <a:gd name="connsiteY490" fmla="*/ 6399141 h 8839200"/>
              <a:gd name="connsiteX491" fmla="*/ 2842416 w 15732060"/>
              <a:gd name="connsiteY491" fmla="*/ 6417798 h 8839200"/>
              <a:gd name="connsiteX492" fmla="*/ 2858877 w 15732060"/>
              <a:gd name="connsiteY492" fmla="*/ 6436454 h 8839200"/>
              <a:gd name="connsiteX493" fmla="*/ 2858877 w 15732060"/>
              <a:gd name="connsiteY493" fmla="*/ 6778312 h 8839200"/>
              <a:gd name="connsiteX494" fmla="*/ 2574086 w 15732060"/>
              <a:gd name="connsiteY494" fmla="*/ 7063102 h 8839200"/>
              <a:gd name="connsiteX495" fmla="*/ 1833852 w 15732060"/>
              <a:gd name="connsiteY495" fmla="*/ 7063102 h 8839200"/>
              <a:gd name="connsiteX496" fmla="*/ 1090324 w 15732060"/>
              <a:gd name="connsiteY496" fmla="*/ 7806630 h 8839200"/>
              <a:gd name="connsiteX497" fmla="*/ 60908 w 15732060"/>
              <a:gd name="connsiteY497" fmla="*/ 7806630 h 8839200"/>
              <a:gd name="connsiteX498" fmla="*/ 42250 w 15732060"/>
              <a:gd name="connsiteY498" fmla="*/ 7790168 h 8839200"/>
              <a:gd name="connsiteX499" fmla="*/ 23594 w 15732060"/>
              <a:gd name="connsiteY499" fmla="*/ 7808826 h 8839200"/>
              <a:gd name="connsiteX500" fmla="*/ 42250 w 15732060"/>
              <a:gd name="connsiteY500" fmla="*/ 7827483 h 8839200"/>
              <a:gd name="connsiteX501" fmla="*/ 60908 w 15732060"/>
              <a:gd name="connsiteY501" fmla="*/ 7811020 h 8839200"/>
              <a:gd name="connsiteX502" fmla="*/ 1091970 w 15732060"/>
              <a:gd name="connsiteY502" fmla="*/ 7811020 h 8839200"/>
              <a:gd name="connsiteX503" fmla="*/ 1835498 w 15732060"/>
              <a:gd name="connsiteY503" fmla="*/ 7067493 h 8839200"/>
              <a:gd name="connsiteX504" fmla="*/ 1835498 w 15732060"/>
              <a:gd name="connsiteY504" fmla="*/ 7068042 h 8839200"/>
              <a:gd name="connsiteX505" fmla="*/ 2575733 w 15732060"/>
              <a:gd name="connsiteY505" fmla="*/ 7068042 h 8839200"/>
              <a:gd name="connsiteX506" fmla="*/ 2863267 w 15732060"/>
              <a:gd name="connsiteY506" fmla="*/ 6780507 h 8839200"/>
              <a:gd name="connsiteX507" fmla="*/ 2863267 w 15732060"/>
              <a:gd name="connsiteY507" fmla="*/ 6436454 h 8839200"/>
              <a:gd name="connsiteX508" fmla="*/ 2879729 w 15732060"/>
              <a:gd name="connsiteY508" fmla="*/ 6417798 h 8839200"/>
              <a:gd name="connsiteX509" fmla="*/ 2861072 w 15732060"/>
              <a:gd name="connsiteY509" fmla="*/ 6399141 h 8839200"/>
              <a:gd name="connsiteX510" fmla="*/ 3111561 w 15732060"/>
              <a:gd name="connsiteY510" fmla="*/ 6398704 h 8839200"/>
              <a:gd name="connsiteX511" fmla="*/ 3098603 w 15732060"/>
              <a:gd name="connsiteY511" fmla="*/ 6404009 h 8839200"/>
              <a:gd name="connsiteX512" fmla="*/ 3093184 w 15732060"/>
              <a:gd name="connsiteY512" fmla="*/ 6417246 h 8839200"/>
              <a:gd name="connsiteX513" fmla="*/ 3109647 w 15732060"/>
              <a:gd name="connsiteY513" fmla="*/ 6435904 h 8839200"/>
              <a:gd name="connsiteX514" fmla="*/ 3109647 w 15732060"/>
              <a:gd name="connsiteY514" fmla="*/ 6726181 h 8839200"/>
              <a:gd name="connsiteX515" fmla="*/ 2526348 w 15732060"/>
              <a:gd name="connsiteY515" fmla="*/ 7309480 h 8839200"/>
              <a:gd name="connsiteX516" fmla="*/ 2231680 w 15732060"/>
              <a:gd name="connsiteY516" fmla="*/ 7309480 h 8839200"/>
              <a:gd name="connsiteX517" fmla="*/ 2131812 w 15732060"/>
              <a:gd name="connsiteY517" fmla="*/ 7209611 h 8839200"/>
              <a:gd name="connsiteX518" fmla="*/ 2131263 w 15732060"/>
              <a:gd name="connsiteY518" fmla="*/ 7209611 h 8839200"/>
              <a:gd name="connsiteX519" fmla="*/ 2021516 w 15732060"/>
              <a:gd name="connsiteY519" fmla="*/ 7209063 h 8839200"/>
              <a:gd name="connsiteX520" fmla="*/ 1603934 w 15732060"/>
              <a:gd name="connsiteY520" fmla="*/ 7626645 h 8839200"/>
              <a:gd name="connsiteX521" fmla="*/ 1396514 w 15732060"/>
              <a:gd name="connsiteY521" fmla="*/ 7626645 h 8839200"/>
              <a:gd name="connsiteX522" fmla="*/ 557508 w 15732060"/>
              <a:gd name="connsiteY522" fmla="*/ 8465652 h 8839200"/>
              <a:gd name="connsiteX523" fmla="*/ 52676 w 15732060"/>
              <a:gd name="connsiteY523" fmla="*/ 8465652 h 8839200"/>
              <a:gd name="connsiteX524" fmla="*/ 34020 w 15732060"/>
              <a:gd name="connsiteY524" fmla="*/ 8449189 h 8839200"/>
              <a:gd name="connsiteX525" fmla="*/ 15364 w 15732060"/>
              <a:gd name="connsiteY525" fmla="*/ 8467846 h 8839200"/>
              <a:gd name="connsiteX526" fmla="*/ 34020 w 15732060"/>
              <a:gd name="connsiteY526" fmla="*/ 8486503 h 8839200"/>
              <a:gd name="connsiteX527" fmla="*/ 52676 w 15732060"/>
              <a:gd name="connsiteY527" fmla="*/ 8470042 h 8839200"/>
              <a:gd name="connsiteX528" fmla="*/ 559154 w 15732060"/>
              <a:gd name="connsiteY528" fmla="*/ 8470042 h 8839200"/>
              <a:gd name="connsiteX529" fmla="*/ 1398161 w 15732060"/>
              <a:gd name="connsiteY529" fmla="*/ 7631035 h 8839200"/>
              <a:gd name="connsiteX530" fmla="*/ 1605580 w 15732060"/>
              <a:gd name="connsiteY530" fmla="*/ 7631035 h 8839200"/>
              <a:gd name="connsiteX531" fmla="*/ 2023163 w 15732060"/>
              <a:gd name="connsiteY531" fmla="*/ 7213452 h 8839200"/>
              <a:gd name="connsiteX532" fmla="*/ 2128519 w 15732060"/>
              <a:gd name="connsiteY532" fmla="*/ 7213452 h 8839200"/>
              <a:gd name="connsiteX533" fmla="*/ 2228387 w 15732060"/>
              <a:gd name="connsiteY533" fmla="*/ 7313321 h 8839200"/>
              <a:gd name="connsiteX534" fmla="*/ 2228936 w 15732060"/>
              <a:gd name="connsiteY534" fmla="*/ 7313321 h 8839200"/>
              <a:gd name="connsiteX535" fmla="*/ 2527445 w 15732060"/>
              <a:gd name="connsiteY535" fmla="*/ 7313870 h 8839200"/>
              <a:gd name="connsiteX536" fmla="*/ 3113488 w 15732060"/>
              <a:gd name="connsiteY536" fmla="*/ 6727827 h 8839200"/>
              <a:gd name="connsiteX537" fmla="*/ 3113488 w 15732060"/>
              <a:gd name="connsiteY537" fmla="*/ 6435904 h 8839200"/>
              <a:gd name="connsiteX538" fmla="*/ 3129950 w 15732060"/>
              <a:gd name="connsiteY538" fmla="*/ 6417246 h 8839200"/>
              <a:gd name="connsiteX539" fmla="*/ 3124531 w 15732060"/>
              <a:gd name="connsiteY539" fmla="*/ 6404215 h 8839200"/>
              <a:gd name="connsiteX540" fmla="*/ 2945028 w 15732060"/>
              <a:gd name="connsiteY540" fmla="*/ 6398590 h 8839200"/>
              <a:gd name="connsiteX541" fmla="*/ 2926371 w 15732060"/>
              <a:gd name="connsiteY541" fmla="*/ 6417246 h 8839200"/>
              <a:gd name="connsiteX542" fmla="*/ 2942832 w 15732060"/>
              <a:gd name="connsiteY542" fmla="*/ 6435904 h 8839200"/>
              <a:gd name="connsiteX543" fmla="*/ 2942832 w 15732060"/>
              <a:gd name="connsiteY543" fmla="*/ 6599974 h 8839200"/>
              <a:gd name="connsiteX544" fmla="*/ 2926371 w 15732060"/>
              <a:gd name="connsiteY544" fmla="*/ 6618630 h 8839200"/>
              <a:gd name="connsiteX545" fmla="*/ 2945028 w 15732060"/>
              <a:gd name="connsiteY545" fmla="*/ 6637287 h 8839200"/>
              <a:gd name="connsiteX546" fmla="*/ 2963685 w 15732060"/>
              <a:gd name="connsiteY546" fmla="*/ 6618630 h 8839200"/>
              <a:gd name="connsiteX547" fmla="*/ 2947223 w 15732060"/>
              <a:gd name="connsiteY547" fmla="*/ 6599974 h 8839200"/>
              <a:gd name="connsiteX548" fmla="*/ 2947223 w 15732060"/>
              <a:gd name="connsiteY548" fmla="*/ 6435904 h 8839200"/>
              <a:gd name="connsiteX549" fmla="*/ 2963685 w 15732060"/>
              <a:gd name="connsiteY549" fmla="*/ 6417246 h 8839200"/>
              <a:gd name="connsiteX550" fmla="*/ 2945028 w 15732060"/>
              <a:gd name="connsiteY550" fmla="*/ 6398590 h 8839200"/>
              <a:gd name="connsiteX551" fmla="*/ 3028983 w 15732060"/>
              <a:gd name="connsiteY551" fmla="*/ 6398590 h 8839200"/>
              <a:gd name="connsiteX552" fmla="*/ 3010326 w 15732060"/>
              <a:gd name="connsiteY552" fmla="*/ 6417246 h 8839200"/>
              <a:gd name="connsiteX553" fmla="*/ 3026789 w 15732060"/>
              <a:gd name="connsiteY553" fmla="*/ 6435904 h 8839200"/>
              <a:gd name="connsiteX554" fmla="*/ 3026789 w 15732060"/>
              <a:gd name="connsiteY554" fmla="*/ 6710817 h 8839200"/>
              <a:gd name="connsiteX555" fmla="*/ 2603718 w 15732060"/>
              <a:gd name="connsiteY555" fmla="*/ 7133887 h 8839200"/>
              <a:gd name="connsiteX556" fmla="*/ 1999018 w 15732060"/>
              <a:gd name="connsiteY556" fmla="*/ 7133887 h 8839200"/>
              <a:gd name="connsiteX557" fmla="*/ 1713131 w 15732060"/>
              <a:gd name="connsiteY557" fmla="*/ 7419775 h 8839200"/>
              <a:gd name="connsiteX558" fmla="*/ 1688438 w 15732060"/>
              <a:gd name="connsiteY558" fmla="*/ 7421420 h 8839200"/>
              <a:gd name="connsiteX559" fmla="*/ 1688438 w 15732060"/>
              <a:gd name="connsiteY559" fmla="*/ 7447759 h 8839200"/>
              <a:gd name="connsiteX560" fmla="*/ 1714777 w 15732060"/>
              <a:gd name="connsiteY560" fmla="*/ 7447759 h 8839200"/>
              <a:gd name="connsiteX561" fmla="*/ 1716423 w 15732060"/>
              <a:gd name="connsiteY561" fmla="*/ 7423066 h 8839200"/>
              <a:gd name="connsiteX562" fmla="*/ 2000665 w 15732060"/>
              <a:gd name="connsiteY562" fmla="*/ 7138825 h 8839200"/>
              <a:gd name="connsiteX563" fmla="*/ 2604815 w 15732060"/>
              <a:gd name="connsiteY563" fmla="*/ 7138825 h 8839200"/>
              <a:gd name="connsiteX564" fmla="*/ 3031178 w 15732060"/>
              <a:gd name="connsiteY564" fmla="*/ 6712463 h 8839200"/>
              <a:gd name="connsiteX565" fmla="*/ 3031178 w 15732060"/>
              <a:gd name="connsiteY565" fmla="*/ 6435904 h 8839200"/>
              <a:gd name="connsiteX566" fmla="*/ 3047640 w 15732060"/>
              <a:gd name="connsiteY566" fmla="*/ 6417246 h 8839200"/>
              <a:gd name="connsiteX567" fmla="*/ 3028983 w 15732060"/>
              <a:gd name="connsiteY567" fmla="*/ 6398590 h 8839200"/>
              <a:gd name="connsiteX568" fmla="*/ 3111841 w 15732060"/>
              <a:gd name="connsiteY568" fmla="*/ 6398590 h 8839200"/>
              <a:gd name="connsiteX569" fmla="*/ 3111292 w 15732060"/>
              <a:gd name="connsiteY569" fmla="*/ 6398590 h 8839200"/>
              <a:gd name="connsiteX570" fmla="*/ 3111561 w 15732060"/>
              <a:gd name="connsiteY570" fmla="*/ 6398704 h 8839200"/>
              <a:gd name="connsiteX571" fmla="*/ 3195248 w 15732060"/>
              <a:gd name="connsiteY571" fmla="*/ 6398590 h 8839200"/>
              <a:gd name="connsiteX572" fmla="*/ 3176591 w 15732060"/>
              <a:gd name="connsiteY572" fmla="*/ 6417246 h 8839200"/>
              <a:gd name="connsiteX573" fmla="*/ 3193054 w 15732060"/>
              <a:gd name="connsiteY573" fmla="*/ 6435904 h 8839200"/>
              <a:gd name="connsiteX574" fmla="*/ 3193054 w 15732060"/>
              <a:gd name="connsiteY574" fmla="*/ 6599974 h 8839200"/>
              <a:gd name="connsiteX575" fmla="*/ 3176591 w 15732060"/>
              <a:gd name="connsiteY575" fmla="*/ 6618630 h 8839200"/>
              <a:gd name="connsiteX576" fmla="*/ 3195248 w 15732060"/>
              <a:gd name="connsiteY576" fmla="*/ 6637287 h 8839200"/>
              <a:gd name="connsiteX577" fmla="*/ 3213905 w 15732060"/>
              <a:gd name="connsiteY577" fmla="*/ 6618630 h 8839200"/>
              <a:gd name="connsiteX578" fmla="*/ 3197443 w 15732060"/>
              <a:gd name="connsiteY578" fmla="*/ 6599974 h 8839200"/>
              <a:gd name="connsiteX579" fmla="*/ 3197443 w 15732060"/>
              <a:gd name="connsiteY579" fmla="*/ 6435904 h 8839200"/>
              <a:gd name="connsiteX580" fmla="*/ 3213905 w 15732060"/>
              <a:gd name="connsiteY580" fmla="*/ 6417246 h 8839200"/>
              <a:gd name="connsiteX581" fmla="*/ 3195248 w 15732060"/>
              <a:gd name="connsiteY581" fmla="*/ 6398590 h 8839200"/>
              <a:gd name="connsiteX582" fmla="*/ 3278654 w 15732060"/>
              <a:gd name="connsiteY582" fmla="*/ 6398590 h 8839200"/>
              <a:gd name="connsiteX583" fmla="*/ 3259998 w 15732060"/>
              <a:gd name="connsiteY583" fmla="*/ 6417246 h 8839200"/>
              <a:gd name="connsiteX584" fmla="*/ 3276460 w 15732060"/>
              <a:gd name="connsiteY584" fmla="*/ 6435904 h 8839200"/>
              <a:gd name="connsiteX585" fmla="*/ 3276460 w 15732060"/>
              <a:gd name="connsiteY585" fmla="*/ 6619728 h 8839200"/>
              <a:gd name="connsiteX586" fmla="*/ 3437786 w 15732060"/>
              <a:gd name="connsiteY586" fmla="*/ 6781054 h 8839200"/>
              <a:gd name="connsiteX587" fmla="*/ 3438335 w 15732060"/>
              <a:gd name="connsiteY587" fmla="*/ 6781054 h 8839200"/>
              <a:gd name="connsiteX588" fmla="*/ 4190094 w 15732060"/>
              <a:gd name="connsiteY588" fmla="*/ 6781604 h 8839200"/>
              <a:gd name="connsiteX589" fmla="*/ 4208751 w 15732060"/>
              <a:gd name="connsiteY589" fmla="*/ 6798065 h 8839200"/>
              <a:gd name="connsiteX590" fmla="*/ 4227408 w 15732060"/>
              <a:gd name="connsiteY590" fmla="*/ 6779408 h 8839200"/>
              <a:gd name="connsiteX591" fmla="*/ 4208751 w 15732060"/>
              <a:gd name="connsiteY591" fmla="*/ 6760751 h 8839200"/>
              <a:gd name="connsiteX592" fmla="*/ 4208202 w 15732060"/>
              <a:gd name="connsiteY592" fmla="*/ 6760203 h 8839200"/>
              <a:gd name="connsiteX593" fmla="*/ 4189546 w 15732060"/>
              <a:gd name="connsiteY593" fmla="*/ 6776664 h 8839200"/>
              <a:gd name="connsiteX594" fmla="*/ 3439981 w 15732060"/>
              <a:gd name="connsiteY594" fmla="*/ 6776664 h 8839200"/>
              <a:gd name="connsiteX595" fmla="*/ 3280850 w 15732060"/>
              <a:gd name="connsiteY595" fmla="*/ 6617533 h 8839200"/>
              <a:gd name="connsiteX596" fmla="*/ 3280850 w 15732060"/>
              <a:gd name="connsiteY596" fmla="*/ 6435904 h 8839200"/>
              <a:gd name="connsiteX597" fmla="*/ 3297312 w 15732060"/>
              <a:gd name="connsiteY597" fmla="*/ 6417246 h 8839200"/>
              <a:gd name="connsiteX598" fmla="*/ 3278654 w 15732060"/>
              <a:gd name="connsiteY598" fmla="*/ 6398590 h 8839200"/>
              <a:gd name="connsiteX599" fmla="*/ 2805102 w 15732060"/>
              <a:gd name="connsiteY599" fmla="*/ 6343170 h 8839200"/>
              <a:gd name="connsiteX600" fmla="*/ 2786445 w 15732060"/>
              <a:gd name="connsiteY600" fmla="*/ 6359632 h 8839200"/>
              <a:gd name="connsiteX601" fmla="*/ 2069805 w 15732060"/>
              <a:gd name="connsiteY601" fmla="*/ 6359632 h 8839200"/>
              <a:gd name="connsiteX602" fmla="*/ 785230 w 15732060"/>
              <a:gd name="connsiteY602" fmla="*/ 7644207 h 8839200"/>
              <a:gd name="connsiteX603" fmla="*/ 50482 w 15732060"/>
              <a:gd name="connsiteY603" fmla="*/ 7644207 h 8839200"/>
              <a:gd name="connsiteX604" fmla="*/ 31826 w 15732060"/>
              <a:gd name="connsiteY604" fmla="*/ 7627744 h 8839200"/>
              <a:gd name="connsiteX605" fmla="*/ 13168 w 15732060"/>
              <a:gd name="connsiteY605" fmla="*/ 7646401 h 8839200"/>
              <a:gd name="connsiteX606" fmla="*/ 31826 w 15732060"/>
              <a:gd name="connsiteY606" fmla="*/ 7665059 h 8839200"/>
              <a:gd name="connsiteX607" fmla="*/ 50482 w 15732060"/>
              <a:gd name="connsiteY607" fmla="*/ 7648597 h 8839200"/>
              <a:gd name="connsiteX608" fmla="*/ 787426 w 15732060"/>
              <a:gd name="connsiteY608" fmla="*/ 7648597 h 8839200"/>
              <a:gd name="connsiteX609" fmla="*/ 2072000 w 15732060"/>
              <a:gd name="connsiteY609" fmla="*/ 6364021 h 8839200"/>
              <a:gd name="connsiteX610" fmla="*/ 2786445 w 15732060"/>
              <a:gd name="connsiteY610" fmla="*/ 6364021 h 8839200"/>
              <a:gd name="connsiteX611" fmla="*/ 2805102 w 15732060"/>
              <a:gd name="connsiteY611" fmla="*/ 6380484 h 8839200"/>
              <a:gd name="connsiteX612" fmla="*/ 2823759 w 15732060"/>
              <a:gd name="connsiteY612" fmla="*/ 6361827 h 8839200"/>
              <a:gd name="connsiteX613" fmla="*/ 2805102 w 15732060"/>
              <a:gd name="connsiteY613" fmla="*/ 6343170 h 8839200"/>
              <a:gd name="connsiteX614" fmla="*/ 4023829 w 15732060"/>
              <a:gd name="connsiteY614" fmla="*/ 6335623 h 8839200"/>
              <a:gd name="connsiteX615" fmla="*/ 4010660 w 15732060"/>
              <a:gd name="connsiteY615" fmla="*/ 6340973 h 8839200"/>
              <a:gd name="connsiteX616" fmla="*/ 4009014 w 15732060"/>
              <a:gd name="connsiteY616" fmla="*/ 6365667 h 8839200"/>
              <a:gd name="connsiteX617" fmla="*/ 3922314 w 15732060"/>
              <a:gd name="connsiteY617" fmla="*/ 6452366 h 8839200"/>
              <a:gd name="connsiteX618" fmla="*/ 3633134 w 15732060"/>
              <a:gd name="connsiteY618" fmla="*/ 6452366 h 8839200"/>
              <a:gd name="connsiteX619" fmla="*/ 3632584 w 15732060"/>
              <a:gd name="connsiteY619" fmla="*/ 6452914 h 8839200"/>
              <a:gd name="connsiteX620" fmla="*/ 3538753 w 15732060"/>
              <a:gd name="connsiteY620" fmla="*/ 6359082 h 8839200"/>
              <a:gd name="connsiteX621" fmla="*/ 3538203 w 15732060"/>
              <a:gd name="connsiteY621" fmla="*/ 6359082 h 8839200"/>
              <a:gd name="connsiteX622" fmla="*/ 3354379 w 15732060"/>
              <a:gd name="connsiteY622" fmla="*/ 6358532 h 8839200"/>
              <a:gd name="connsiteX623" fmla="*/ 3335723 w 15732060"/>
              <a:gd name="connsiteY623" fmla="*/ 6342071 h 8839200"/>
              <a:gd name="connsiteX624" fmla="*/ 3317066 w 15732060"/>
              <a:gd name="connsiteY624" fmla="*/ 6360727 h 8839200"/>
              <a:gd name="connsiteX625" fmla="*/ 3335723 w 15732060"/>
              <a:gd name="connsiteY625" fmla="*/ 6379384 h 8839200"/>
              <a:gd name="connsiteX626" fmla="*/ 3354379 w 15732060"/>
              <a:gd name="connsiteY626" fmla="*/ 6362923 h 8839200"/>
              <a:gd name="connsiteX627" fmla="*/ 3536009 w 15732060"/>
              <a:gd name="connsiteY627" fmla="*/ 6362923 h 8839200"/>
              <a:gd name="connsiteX628" fmla="*/ 3629842 w 15732060"/>
              <a:gd name="connsiteY628" fmla="*/ 6456755 h 8839200"/>
              <a:gd name="connsiteX629" fmla="*/ 3630390 w 15732060"/>
              <a:gd name="connsiteY629" fmla="*/ 6456755 h 8839200"/>
              <a:gd name="connsiteX630" fmla="*/ 3923960 w 15732060"/>
              <a:gd name="connsiteY630" fmla="*/ 6457304 h 8839200"/>
              <a:gd name="connsiteX631" fmla="*/ 4012306 w 15732060"/>
              <a:gd name="connsiteY631" fmla="*/ 6368958 h 8839200"/>
              <a:gd name="connsiteX632" fmla="*/ 4036998 w 15732060"/>
              <a:gd name="connsiteY632" fmla="*/ 6367312 h 8839200"/>
              <a:gd name="connsiteX633" fmla="*/ 4036998 w 15732060"/>
              <a:gd name="connsiteY633" fmla="*/ 6340973 h 8839200"/>
              <a:gd name="connsiteX634" fmla="*/ 4023829 w 15732060"/>
              <a:gd name="connsiteY634" fmla="*/ 6335623 h 8839200"/>
              <a:gd name="connsiteX635" fmla="*/ 5429672 w 15732060"/>
              <a:gd name="connsiteY635" fmla="*/ 6278558 h 8839200"/>
              <a:gd name="connsiteX636" fmla="*/ 5416503 w 15732060"/>
              <a:gd name="connsiteY636" fmla="*/ 6283907 h 8839200"/>
              <a:gd name="connsiteX637" fmla="*/ 5414856 w 15732060"/>
              <a:gd name="connsiteY637" fmla="*/ 6308601 h 8839200"/>
              <a:gd name="connsiteX638" fmla="*/ 4905088 w 15732060"/>
              <a:gd name="connsiteY638" fmla="*/ 6818369 h 8839200"/>
              <a:gd name="connsiteX639" fmla="*/ 4650477 w 15732060"/>
              <a:gd name="connsiteY639" fmla="*/ 6818369 h 8839200"/>
              <a:gd name="connsiteX640" fmla="*/ 4394770 w 15732060"/>
              <a:gd name="connsiteY640" fmla="*/ 7074077 h 8839200"/>
              <a:gd name="connsiteX641" fmla="*/ 4370077 w 15732060"/>
              <a:gd name="connsiteY641" fmla="*/ 7075724 h 8839200"/>
              <a:gd name="connsiteX642" fmla="*/ 4370077 w 15732060"/>
              <a:gd name="connsiteY642" fmla="*/ 7102062 h 8839200"/>
              <a:gd name="connsiteX643" fmla="*/ 4396416 w 15732060"/>
              <a:gd name="connsiteY643" fmla="*/ 7102062 h 8839200"/>
              <a:gd name="connsiteX644" fmla="*/ 4398062 w 15732060"/>
              <a:gd name="connsiteY644" fmla="*/ 7077370 h 8839200"/>
              <a:gd name="connsiteX645" fmla="*/ 4652124 w 15732060"/>
              <a:gd name="connsiteY645" fmla="*/ 6823309 h 8839200"/>
              <a:gd name="connsiteX646" fmla="*/ 4906734 w 15732060"/>
              <a:gd name="connsiteY646" fmla="*/ 6823309 h 8839200"/>
              <a:gd name="connsiteX647" fmla="*/ 5418150 w 15732060"/>
              <a:gd name="connsiteY647" fmla="*/ 6311892 h 8839200"/>
              <a:gd name="connsiteX648" fmla="*/ 5442842 w 15732060"/>
              <a:gd name="connsiteY648" fmla="*/ 6310246 h 8839200"/>
              <a:gd name="connsiteX649" fmla="*/ 5442842 w 15732060"/>
              <a:gd name="connsiteY649" fmla="*/ 6283907 h 8839200"/>
              <a:gd name="connsiteX650" fmla="*/ 5429672 w 15732060"/>
              <a:gd name="connsiteY650" fmla="*/ 6278558 h 8839200"/>
              <a:gd name="connsiteX651" fmla="*/ 2805102 w 15732060"/>
              <a:gd name="connsiteY651" fmla="*/ 6258664 h 8839200"/>
              <a:gd name="connsiteX652" fmla="*/ 2786445 w 15732060"/>
              <a:gd name="connsiteY652" fmla="*/ 6275126 h 8839200"/>
              <a:gd name="connsiteX653" fmla="*/ 2083523 w 15732060"/>
              <a:gd name="connsiteY653" fmla="*/ 6275126 h 8839200"/>
              <a:gd name="connsiteX654" fmla="*/ 1833851 w 15732060"/>
              <a:gd name="connsiteY654" fmla="*/ 6524798 h 8839200"/>
              <a:gd name="connsiteX655" fmla="*/ 1705448 w 15732060"/>
              <a:gd name="connsiteY655" fmla="*/ 6524798 h 8839200"/>
              <a:gd name="connsiteX656" fmla="*/ 1361944 w 15732060"/>
              <a:gd name="connsiteY656" fmla="*/ 6868302 h 8839200"/>
              <a:gd name="connsiteX657" fmla="*/ 696884 w 15732060"/>
              <a:gd name="connsiteY657" fmla="*/ 6868302 h 8839200"/>
              <a:gd name="connsiteX658" fmla="*/ 467516 w 15732060"/>
              <a:gd name="connsiteY658" fmla="*/ 7097670 h 8839200"/>
              <a:gd name="connsiteX659" fmla="*/ 37312 w 15732060"/>
              <a:gd name="connsiteY659" fmla="*/ 7097670 h 8839200"/>
              <a:gd name="connsiteX660" fmla="*/ 18656 w 15732060"/>
              <a:gd name="connsiteY660" fmla="*/ 7081209 h 8839200"/>
              <a:gd name="connsiteX661" fmla="*/ 0 w 15732060"/>
              <a:gd name="connsiteY661" fmla="*/ 7099866 h 8839200"/>
              <a:gd name="connsiteX662" fmla="*/ 18656 w 15732060"/>
              <a:gd name="connsiteY662" fmla="*/ 7118523 h 8839200"/>
              <a:gd name="connsiteX663" fmla="*/ 37312 w 15732060"/>
              <a:gd name="connsiteY663" fmla="*/ 7102060 h 8839200"/>
              <a:gd name="connsiteX664" fmla="*/ 469162 w 15732060"/>
              <a:gd name="connsiteY664" fmla="*/ 7102060 h 8839200"/>
              <a:gd name="connsiteX665" fmla="*/ 698532 w 15732060"/>
              <a:gd name="connsiteY665" fmla="*/ 6872692 h 8839200"/>
              <a:gd name="connsiteX666" fmla="*/ 1363590 w 15732060"/>
              <a:gd name="connsiteY666" fmla="*/ 6872692 h 8839200"/>
              <a:gd name="connsiteX667" fmla="*/ 1707095 w 15732060"/>
              <a:gd name="connsiteY667" fmla="*/ 6529187 h 8839200"/>
              <a:gd name="connsiteX668" fmla="*/ 1835498 w 15732060"/>
              <a:gd name="connsiteY668" fmla="*/ 6529187 h 8839200"/>
              <a:gd name="connsiteX669" fmla="*/ 2085169 w 15732060"/>
              <a:gd name="connsiteY669" fmla="*/ 6279516 h 8839200"/>
              <a:gd name="connsiteX670" fmla="*/ 2786445 w 15732060"/>
              <a:gd name="connsiteY670" fmla="*/ 6279516 h 8839200"/>
              <a:gd name="connsiteX671" fmla="*/ 2805102 w 15732060"/>
              <a:gd name="connsiteY671" fmla="*/ 6295978 h 8839200"/>
              <a:gd name="connsiteX672" fmla="*/ 2823759 w 15732060"/>
              <a:gd name="connsiteY672" fmla="*/ 6277321 h 8839200"/>
              <a:gd name="connsiteX673" fmla="*/ 2805102 w 15732060"/>
              <a:gd name="connsiteY673" fmla="*/ 6258664 h 8839200"/>
              <a:gd name="connsiteX674" fmla="*/ 2804554 w 15732060"/>
              <a:gd name="connsiteY674" fmla="*/ 6175257 h 8839200"/>
              <a:gd name="connsiteX675" fmla="*/ 2785897 w 15732060"/>
              <a:gd name="connsiteY675" fmla="*/ 6191720 h 8839200"/>
              <a:gd name="connsiteX676" fmla="*/ 2621826 w 15732060"/>
              <a:gd name="connsiteY676" fmla="*/ 6191720 h 8839200"/>
              <a:gd name="connsiteX677" fmla="*/ 2603170 w 15732060"/>
              <a:gd name="connsiteY677" fmla="*/ 6175257 h 8839200"/>
              <a:gd name="connsiteX678" fmla="*/ 2584513 w 15732060"/>
              <a:gd name="connsiteY678" fmla="*/ 6193914 h 8839200"/>
              <a:gd name="connsiteX679" fmla="*/ 2603170 w 15732060"/>
              <a:gd name="connsiteY679" fmla="*/ 6212571 h 8839200"/>
              <a:gd name="connsiteX680" fmla="*/ 2621826 w 15732060"/>
              <a:gd name="connsiteY680" fmla="*/ 6196109 h 8839200"/>
              <a:gd name="connsiteX681" fmla="*/ 2785897 w 15732060"/>
              <a:gd name="connsiteY681" fmla="*/ 6196109 h 8839200"/>
              <a:gd name="connsiteX682" fmla="*/ 2804554 w 15732060"/>
              <a:gd name="connsiteY682" fmla="*/ 6212571 h 8839200"/>
              <a:gd name="connsiteX683" fmla="*/ 2823210 w 15732060"/>
              <a:gd name="connsiteY683" fmla="*/ 6193914 h 8839200"/>
              <a:gd name="connsiteX684" fmla="*/ 2804554 w 15732060"/>
              <a:gd name="connsiteY684" fmla="*/ 6175257 h 8839200"/>
              <a:gd name="connsiteX685" fmla="*/ 5032942 w 15732060"/>
              <a:gd name="connsiteY685" fmla="*/ 6093636 h 8839200"/>
              <a:gd name="connsiteX686" fmla="*/ 5019772 w 15732060"/>
              <a:gd name="connsiteY686" fmla="*/ 6098986 h 8839200"/>
              <a:gd name="connsiteX687" fmla="*/ 5018126 w 15732060"/>
              <a:gd name="connsiteY687" fmla="*/ 6123679 h 8839200"/>
              <a:gd name="connsiteX688" fmla="*/ 4240576 w 15732060"/>
              <a:gd name="connsiteY688" fmla="*/ 6901227 h 8839200"/>
              <a:gd name="connsiteX689" fmla="*/ 3982126 w 15732060"/>
              <a:gd name="connsiteY689" fmla="*/ 6901227 h 8839200"/>
              <a:gd name="connsiteX690" fmla="*/ 3452054 w 15732060"/>
              <a:gd name="connsiteY690" fmla="*/ 7431300 h 8839200"/>
              <a:gd name="connsiteX691" fmla="*/ 2989475 w 15732060"/>
              <a:gd name="connsiteY691" fmla="*/ 7431300 h 8839200"/>
              <a:gd name="connsiteX692" fmla="*/ 1999568 w 15732060"/>
              <a:gd name="connsiteY692" fmla="*/ 8421206 h 8839200"/>
              <a:gd name="connsiteX693" fmla="*/ 1184156 w 15732060"/>
              <a:gd name="connsiteY693" fmla="*/ 8421206 h 8839200"/>
              <a:gd name="connsiteX694" fmla="*/ 807180 w 15732060"/>
              <a:gd name="connsiteY694" fmla="*/ 8798184 h 8839200"/>
              <a:gd name="connsiteX695" fmla="*/ 782486 w 15732060"/>
              <a:gd name="connsiteY695" fmla="*/ 8799830 h 8839200"/>
              <a:gd name="connsiteX696" fmla="*/ 782486 w 15732060"/>
              <a:gd name="connsiteY696" fmla="*/ 8826169 h 8839200"/>
              <a:gd name="connsiteX697" fmla="*/ 808826 w 15732060"/>
              <a:gd name="connsiteY697" fmla="*/ 8826169 h 8839200"/>
              <a:gd name="connsiteX698" fmla="*/ 810472 w 15732060"/>
              <a:gd name="connsiteY698" fmla="*/ 8801475 h 8839200"/>
              <a:gd name="connsiteX699" fmla="*/ 1185802 w 15732060"/>
              <a:gd name="connsiteY699" fmla="*/ 8426145 h 8839200"/>
              <a:gd name="connsiteX700" fmla="*/ 2001214 w 15732060"/>
              <a:gd name="connsiteY700" fmla="*/ 8426145 h 8839200"/>
              <a:gd name="connsiteX701" fmla="*/ 2991121 w 15732060"/>
              <a:gd name="connsiteY701" fmla="*/ 7436238 h 8839200"/>
              <a:gd name="connsiteX702" fmla="*/ 3453699 w 15732060"/>
              <a:gd name="connsiteY702" fmla="*/ 7436238 h 8839200"/>
              <a:gd name="connsiteX703" fmla="*/ 3983772 w 15732060"/>
              <a:gd name="connsiteY703" fmla="*/ 6906167 h 8839200"/>
              <a:gd name="connsiteX704" fmla="*/ 4242224 w 15732060"/>
              <a:gd name="connsiteY704" fmla="*/ 6906167 h 8839200"/>
              <a:gd name="connsiteX705" fmla="*/ 5021418 w 15732060"/>
              <a:gd name="connsiteY705" fmla="*/ 6126971 h 8839200"/>
              <a:gd name="connsiteX706" fmla="*/ 5046112 w 15732060"/>
              <a:gd name="connsiteY706" fmla="*/ 6125325 h 8839200"/>
              <a:gd name="connsiteX707" fmla="*/ 5046112 w 15732060"/>
              <a:gd name="connsiteY707" fmla="*/ 6098986 h 8839200"/>
              <a:gd name="connsiteX708" fmla="*/ 5032942 w 15732060"/>
              <a:gd name="connsiteY708" fmla="*/ 6093636 h 8839200"/>
              <a:gd name="connsiteX709" fmla="*/ 2804554 w 15732060"/>
              <a:gd name="connsiteY709" fmla="*/ 6091851 h 8839200"/>
              <a:gd name="connsiteX710" fmla="*/ 2785897 w 15732060"/>
              <a:gd name="connsiteY710" fmla="*/ 6108312 h 8839200"/>
              <a:gd name="connsiteX711" fmla="*/ 2039076 w 15732060"/>
              <a:gd name="connsiteY711" fmla="*/ 6108312 h 8839200"/>
              <a:gd name="connsiteX712" fmla="*/ 1539184 w 15732060"/>
              <a:gd name="connsiteY712" fmla="*/ 6608204 h 8839200"/>
              <a:gd name="connsiteX713" fmla="*/ 856016 w 15732060"/>
              <a:gd name="connsiteY713" fmla="*/ 6608204 h 8839200"/>
              <a:gd name="connsiteX714" fmla="*/ 609636 w 15732060"/>
              <a:gd name="connsiteY714" fmla="*/ 6854584 h 8839200"/>
              <a:gd name="connsiteX715" fmla="*/ 196444 w 15732060"/>
              <a:gd name="connsiteY715" fmla="*/ 6854584 h 8839200"/>
              <a:gd name="connsiteX716" fmla="*/ 177786 w 15732060"/>
              <a:gd name="connsiteY716" fmla="*/ 6838122 h 8839200"/>
              <a:gd name="connsiteX717" fmla="*/ 159130 w 15732060"/>
              <a:gd name="connsiteY717" fmla="*/ 6856778 h 8839200"/>
              <a:gd name="connsiteX718" fmla="*/ 177786 w 15732060"/>
              <a:gd name="connsiteY718" fmla="*/ 6875435 h 8839200"/>
              <a:gd name="connsiteX719" fmla="*/ 196444 w 15732060"/>
              <a:gd name="connsiteY719" fmla="*/ 6858974 h 8839200"/>
              <a:gd name="connsiteX720" fmla="*/ 611832 w 15732060"/>
              <a:gd name="connsiteY720" fmla="*/ 6858974 h 8839200"/>
              <a:gd name="connsiteX721" fmla="*/ 858212 w 15732060"/>
              <a:gd name="connsiteY721" fmla="*/ 6612594 h 8839200"/>
              <a:gd name="connsiteX722" fmla="*/ 1541379 w 15732060"/>
              <a:gd name="connsiteY722" fmla="*/ 6612594 h 8839200"/>
              <a:gd name="connsiteX723" fmla="*/ 2041271 w 15732060"/>
              <a:gd name="connsiteY723" fmla="*/ 6112703 h 8839200"/>
              <a:gd name="connsiteX724" fmla="*/ 2785897 w 15732060"/>
              <a:gd name="connsiteY724" fmla="*/ 6112703 h 8839200"/>
              <a:gd name="connsiteX725" fmla="*/ 2804554 w 15732060"/>
              <a:gd name="connsiteY725" fmla="*/ 6129164 h 8839200"/>
              <a:gd name="connsiteX726" fmla="*/ 2823210 w 15732060"/>
              <a:gd name="connsiteY726" fmla="*/ 6110508 h 8839200"/>
              <a:gd name="connsiteX727" fmla="*/ 2804554 w 15732060"/>
              <a:gd name="connsiteY727" fmla="*/ 6091851 h 8839200"/>
              <a:gd name="connsiteX728" fmla="*/ 3537106 w 15732060"/>
              <a:gd name="connsiteY728" fmla="*/ 6091851 h 8839200"/>
              <a:gd name="connsiteX729" fmla="*/ 3518449 w 15732060"/>
              <a:gd name="connsiteY729" fmla="*/ 6108312 h 8839200"/>
              <a:gd name="connsiteX730" fmla="*/ 3354379 w 15732060"/>
              <a:gd name="connsiteY730" fmla="*/ 6108312 h 8839200"/>
              <a:gd name="connsiteX731" fmla="*/ 3335723 w 15732060"/>
              <a:gd name="connsiteY731" fmla="*/ 6091851 h 8839200"/>
              <a:gd name="connsiteX732" fmla="*/ 3317066 w 15732060"/>
              <a:gd name="connsiteY732" fmla="*/ 6110508 h 8839200"/>
              <a:gd name="connsiteX733" fmla="*/ 3335723 w 15732060"/>
              <a:gd name="connsiteY733" fmla="*/ 6129164 h 8839200"/>
              <a:gd name="connsiteX734" fmla="*/ 3354379 w 15732060"/>
              <a:gd name="connsiteY734" fmla="*/ 6112703 h 8839200"/>
              <a:gd name="connsiteX735" fmla="*/ 3518449 w 15732060"/>
              <a:gd name="connsiteY735" fmla="*/ 6112703 h 8839200"/>
              <a:gd name="connsiteX736" fmla="*/ 3537106 w 15732060"/>
              <a:gd name="connsiteY736" fmla="*/ 6129164 h 8839200"/>
              <a:gd name="connsiteX737" fmla="*/ 3555763 w 15732060"/>
              <a:gd name="connsiteY737" fmla="*/ 6110508 h 8839200"/>
              <a:gd name="connsiteX738" fmla="*/ 3537106 w 15732060"/>
              <a:gd name="connsiteY738" fmla="*/ 6091851 h 8839200"/>
              <a:gd name="connsiteX739" fmla="*/ 12898423 w 15732060"/>
              <a:gd name="connsiteY739" fmla="*/ 6025593 h 8839200"/>
              <a:gd name="connsiteX740" fmla="*/ 12885254 w 15732060"/>
              <a:gd name="connsiteY740" fmla="*/ 6030944 h 8839200"/>
              <a:gd name="connsiteX741" fmla="*/ 12885254 w 15732060"/>
              <a:gd name="connsiteY741" fmla="*/ 6057283 h 8839200"/>
              <a:gd name="connsiteX742" fmla="*/ 12909946 w 15732060"/>
              <a:gd name="connsiteY742" fmla="*/ 6058928 h 8839200"/>
              <a:gd name="connsiteX743" fmla="*/ 12959881 w 15732060"/>
              <a:gd name="connsiteY743" fmla="*/ 6108862 h 8839200"/>
              <a:gd name="connsiteX744" fmla="*/ 12960428 w 15732060"/>
              <a:gd name="connsiteY744" fmla="*/ 6108862 h 8839200"/>
              <a:gd name="connsiteX745" fmla="*/ 14895795 w 15732060"/>
              <a:gd name="connsiteY745" fmla="*/ 6109412 h 8839200"/>
              <a:gd name="connsiteX746" fmla="*/ 15247532 w 15732060"/>
              <a:gd name="connsiteY746" fmla="*/ 6461147 h 8839200"/>
              <a:gd name="connsiteX747" fmla="*/ 15249178 w 15732060"/>
              <a:gd name="connsiteY747" fmla="*/ 6485840 h 8839200"/>
              <a:gd name="connsiteX748" fmla="*/ 15275517 w 15732060"/>
              <a:gd name="connsiteY748" fmla="*/ 6485840 h 8839200"/>
              <a:gd name="connsiteX749" fmla="*/ 15275517 w 15732060"/>
              <a:gd name="connsiteY749" fmla="*/ 6459501 h 8839200"/>
              <a:gd name="connsiteX750" fmla="*/ 15250825 w 15732060"/>
              <a:gd name="connsiteY750" fmla="*/ 6457855 h 8839200"/>
              <a:gd name="connsiteX751" fmla="*/ 14898539 w 15732060"/>
              <a:gd name="connsiteY751" fmla="*/ 6105571 h 8839200"/>
              <a:gd name="connsiteX752" fmla="*/ 14897992 w 15732060"/>
              <a:gd name="connsiteY752" fmla="*/ 6105571 h 8839200"/>
              <a:gd name="connsiteX753" fmla="*/ 12962625 w 15732060"/>
              <a:gd name="connsiteY753" fmla="*/ 6105022 h 8839200"/>
              <a:gd name="connsiteX754" fmla="*/ 12913239 w 15732060"/>
              <a:gd name="connsiteY754" fmla="*/ 6055636 h 8839200"/>
              <a:gd name="connsiteX755" fmla="*/ 12911593 w 15732060"/>
              <a:gd name="connsiteY755" fmla="*/ 6030944 h 8839200"/>
              <a:gd name="connsiteX756" fmla="*/ 12898423 w 15732060"/>
              <a:gd name="connsiteY756" fmla="*/ 6025593 h 8839200"/>
              <a:gd name="connsiteX757" fmla="*/ 2805102 w 15732060"/>
              <a:gd name="connsiteY757" fmla="*/ 6008444 h 8839200"/>
              <a:gd name="connsiteX758" fmla="*/ 2786445 w 15732060"/>
              <a:gd name="connsiteY758" fmla="*/ 6024906 h 8839200"/>
              <a:gd name="connsiteX759" fmla="*/ 2018774 w 15732060"/>
              <a:gd name="connsiteY759" fmla="*/ 6024906 h 8839200"/>
              <a:gd name="connsiteX760" fmla="*/ 1510650 w 15732060"/>
              <a:gd name="connsiteY760" fmla="*/ 6533028 h 8839200"/>
              <a:gd name="connsiteX761" fmla="*/ 1277989 w 15732060"/>
              <a:gd name="connsiteY761" fmla="*/ 6533028 h 8839200"/>
              <a:gd name="connsiteX762" fmla="*/ 1184156 w 15732060"/>
              <a:gd name="connsiteY762" fmla="*/ 6439196 h 8839200"/>
              <a:gd name="connsiteX763" fmla="*/ 1183608 w 15732060"/>
              <a:gd name="connsiteY763" fmla="*/ 6439196 h 8839200"/>
              <a:gd name="connsiteX764" fmla="*/ 931192 w 15732060"/>
              <a:gd name="connsiteY764" fmla="*/ 6438647 h 8839200"/>
              <a:gd name="connsiteX765" fmla="*/ 686458 w 15732060"/>
              <a:gd name="connsiteY765" fmla="*/ 6683380 h 8839200"/>
              <a:gd name="connsiteX766" fmla="*/ 171752 w 15732060"/>
              <a:gd name="connsiteY766" fmla="*/ 6683380 h 8839200"/>
              <a:gd name="connsiteX767" fmla="*/ 32374 w 15732060"/>
              <a:gd name="connsiteY767" fmla="*/ 6822757 h 8839200"/>
              <a:gd name="connsiteX768" fmla="*/ 7682 w 15732060"/>
              <a:gd name="connsiteY768" fmla="*/ 6824403 h 8839200"/>
              <a:gd name="connsiteX769" fmla="*/ 7682 w 15732060"/>
              <a:gd name="connsiteY769" fmla="*/ 6850743 h 8839200"/>
              <a:gd name="connsiteX770" fmla="*/ 34020 w 15732060"/>
              <a:gd name="connsiteY770" fmla="*/ 6850743 h 8839200"/>
              <a:gd name="connsiteX771" fmla="*/ 34568 w 15732060"/>
              <a:gd name="connsiteY771" fmla="*/ 6850743 h 8839200"/>
              <a:gd name="connsiteX772" fmla="*/ 36216 w 15732060"/>
              <a:gd name="connsiteY772" fmla="*/ 6826050 h 8839200"/>
              <a:gd name="connsiteX773" fmla="*/ 174494 w 15732060"/>
              <a:gd name="connsiteY773" fmla="*/ 6687770 h 8839200"/>
              <a:gd name="connsiteX774" fmla="*/ 688654 w 15732060"/>
              <a:gd name="connsiteY774" fmla="*/ 6687770 h 8839200"/>
              <a:gd name="connsiteX775" fmla="*/ 933388 w 15732060"/>
              <a:gd name="connsiteY775" fmla="*/ 6443037 h 8839200"/>
              <a:gd name="connsiteX776" fmla="*/ 1181412 w 15732060"/>
              <a:gd name="connsiteY776" fmla="*/ 6443037 h 8839200"/>
              <a:gd name="connsiteX777" fmla="*/ 1275245 w 15732060"/>
              <a:gd name="connsiteY777" fmla="*/ 6536870 h 8839200"/>
              <a:gd name="connsiteX778" fmla="*/ 1275794 w 15732060"/>
              <a:gd name="connsiteY778" fmla="*/ 6536870 h 8839200"/>
              <a:gd name="connsiteX779" fmla="*/ 1512845 w 15732060"/>
              <a:gd name="connsiteY779" fmla="*/ 6537419 h 8839200"/>
              <a:gd name="connsiteX780" fmla="*/ 2020968 w 15732060"/>
              <a:gd name="connsiteY780" fmla="*/ 6029295 h 8839200"/>
              <a:gd name="connsiteX781" fmla="*/ 2786445 w 15732060"/>
              <a:gd name="connsiteY781" fmla="*/ 6029295 h 8839200"/>
              <a:gd name="connsiteX782" fmla="*/ 2805102 w 15732060"/>
              <a:gd name="connsiteY782" fmla="*/ 6045757 h 8839200"/>
              <a:gd name="connsiteX783" fmla="*/ 2823759 w 15732060"/>
              <a:gd name="connsiteY783" fmla="*/ 6027101 h 8839200"/>
              <a:gd name="connsiteX784" fmla="*/ 2805102 w 15732060"/>
              <a:gd name="connsiteY784" fmla="*/ 6008444 h 8839200"/>
              <a:gd name="connsiteX785" fmla="*/ 4046876 w 15732060"/>
              <a:gd name="connsiteY785" fmla="*/ 6008444 h 8839200"/>
              <a:gd name="connsiteX786" fmla="*/ 4028219 w 15732060"/>
              <a:gd name="connsiteY786" fmla="*/ 6024906 h 8839200"/>
              <a:gd name="connsiteX787" fmla="*/ 3354379 w 15732060"/>
              <a:gd name="connsiteY787" fmla="*/ 6024906 h 8839200"/>
              <a:gd name="connsiteX788" fmla="*/ 3335723 w 15732060"/>
              <a:gd name="connsiteY788" fmla="*/ 6008444 h 8839200"/>
              <a:gd name="connsiteX789" fmla="*/ 3317066 w 15732060"/>
              <a:gd name="connsiteY789" fmla="*/ 6027101 h 8839200"/>
              <a:gd name="connsiteX790" fmla="*/ 3335723 w 15732060"/>
              <a:gd name="connsiteY790" fmla="*/ 6045757 h 8839200"/>
              <a:gd name="connsiteX791" fmla="*/ 3354379 w 15732060"/>
              <a:gd name="connsiteY791" fmla="*/ 6029295 h 8839200"/>
              <a:gd name="connsiteX792" fmla="*/ 4028219 w 15732060"/>
              <a:gd name="connsiteY792" fmla="*/ 6029295 h 8839200"/>
              <a:gd name="connsiteX793" fmla="*/ 4046876 w 15732060"/>
              <a:gd name="connsiteY793" fmla="*/ 6045757 h 8839200"/>
              <a:gd name="connsiteX794" fmla="*/ 4065533 w 15732060"/>
              <a:gd name="connsiteY794" fmla="*/ 6027101 h 8839200"/>
              <a:gd name="connsiteX795" fmla="*/ 4046876 w 15732060"/>
              <a:gd name="connsiteY795" fmla="*/ 6008444 h 8839200"/>
              <a:gd name="connsiteX796" fmla="*/ 2804004 w 15732060"/>
              <a:gd name="connsiteY796" fmla="*/ 5926136 h 8839200"/>
              <a:gd name="connsiteX797" fmla="*/ 2785348 w 15732060"/>
              <a:gd name="connsiteY797" fmla="*/ 5942599 h 8839200"/>
              <a:gd name="connsiteX798" fmla="*/ 1992983 w 15732060"/>
              <a:gd name="connsiteY798" fmla="*/ 5942599 h 8839200"/>
              <a:gd name="connsiteX799" fmla="*/ 1601739 w 15732060"/>
              <a:gd name="connsiteY799" fmla="*/ 6333841 h 8839200"/>
              <a:gd name="connsiteX800" fmla="*/ 932838 w 15732060"/>
              <a:gd name="connsiteY800" fmla="*/ 6333841 h 8839200"/>
              <a:gd name="connsiteX801" fmla="*/ 706762 w 15732060"/>
              <a:gd name="connsiteY801" fmla="*/ 6559919 h 8839200"/>
              <a:gd name="connsiteX802" fmla="*/ 441726 w 15732060"/>
              <a:gd name="connsiteY802" fmla="*/ 6559919 h 8839200"/>
              <a:gd name="connsiteX803" fmla="*/ 423070 w 15732060"/>
              <a:gd name="connsiteY803" fmla="*/ 6543456 h 8839200"/>
              <a:gd name="connsiteX804" fmla="*/ 404412 w 15732060"/>
              <a:gd name="connsiteY804" fmla="*/ 6562113 h 8839200"/>
              <a:gd name="connsiteX805" fmla="*/ 423070 w 15732060"/>
              <a:gd name="connsiteY805" fmla="*/ 6580770 h 8839200"/>
              <a:gd name="connsiteX806" fmla="*/ 441726 w 15732060"/>
              <a:gd name="connsiteY806" fmla="*/ 6564307 h 8839200"/>
              <a:gd name="connsiteX807" fmla="*/ 708958 w 15732060"/>
              <a:gd name="connsiteY807" fmla="*/ 6564307 h 8839200"/>
              <a:gd name="connsiteX808" fmla="*/ 935034 w 15732060"/>
              <a:gd name="connsiteY808" fmla="*/ 6338232 h 8839200"/>
              <a:gd name="connsiteX809" fmla="*/ 1603934 w 15732060"/>
              <a:gd name="connsiteY809" fmla="*/ 6338232 h 8839200"/>
              <a:gd name="connsiteX810" fmla="*/ 1995178 w 15732060"/>
              <a:gd name="connsiteY810" fmla="*/ 5946987 h 8839200"/>
              <a:gd name="connsiteX811" fmla="*/ 2785348 w 15732060"/>
              <a:gd name="connsiteY811" fmla="*/ 5946987 h 8839200"/>
              <a:gd name="connsiteX812" fmla="*/ 2804004 w 15732060"/>
              <a:gd name="connsiteY812" fmla="*/ 5963450 h 8839200"/>
              <a:gd name="connsiteX813" fmla="*/ 2822662 w 15732060"/>
              <a:gd name="connsiteY813" fmla="*/ 5944793 h 8839200"/>
              <a:gd name="connsiteX814" fmla="*/ 2804004 w 15732060"/>
              <a:gd name="connsiteY814" fmla="*/ 5926136 h 8839200"/>
              <a:gd name="connsiteX815" fmla="*/ 11466789 w 15732060"/>
              <a:gd name="connsiteY815" fmla="*/ 5863170 h 8839200"/>
              <a:gd name="connsiteX816" fmla="*/ 11453620 w 15732060"/>
              <a:gd name="connsiteY816" fmla="*/ 5868520 h 8839200"/>
              <a:gd name="connsiteX817" fmla="*/ 11453620 w 15732060"/>
              <a:gd name="connsiteY817" fmla="*/ 5894858 h 8839200"/>
              <a:gd name="connsiteX818" fmla="*/ 11478312 w 15732060"/>
              <a:gd name="connsiteY818" fmla="*/ 5896505 h 8839200"/>
              <a:gd name="connsiteX819" fmla="*/ 11798770 w 15732060"/>
              <a:gd name="connsiteY819" fmla="*/ 6216962 h 8839200"/>
              <a:gd name="connsiteX820" fmla="*/ 11799319 w 15732060"/>
              <a:gd name="connsiteY820" fmla="*/ 6216962 h 8839200"/>
              <a:gd name="connsiteX821" fmla="*/ 12278359 w 15732060"/>
              <a:gd name="connsiteY821" fmla="*/ 6217512 h 8839200"/>
              <a:gd name="connsiteX822" fmla="*/ 12570284 w 15732060"/>
              <a:gd name="connsiteY822" fmla="*/ 6509985 h 8839200"/>
              <a:gd name="connsiteX823" fmla="*/ 12570831 w 15732060"/>
              <a:gd name="connsiteY823" fmla="*/ 6509985 h 8839200"/>
              <a:gd name="connsiteX824" fmla="*/ 13854309 w 15732060"/>
              <a:gd name="connsiteY824" fmla="*/ 6510533 h 8839200"/>
              <a:gd name="connsiteX825" fmla="*/ 14513881 w 15732060"/>
              <a:gd name="connsiteY825" fmla="*/ 7170105 h 8839200"/>
              <a:gd name="connsiteX826" fmla="*/ 14514429 w 15732060"/>
              <a:gd name="connsiteY826" fmla="*/ 7170105 h 8839200"/>
              <a:gd name="connsiteX827" fmla="*/ 15260152 w 15732060"/>
              <a:gd name="connsiteY827" fmla="*/ 7170654 h 8839200"/>
              <a:gd name="connsiteX828" fmla="*/ 15528481 w 15732060"/>
              <a:gd name="connsiteY828" fmla="*/ 6902325 h 8839200"/>
              <a:gd name="connsiteX829" fmla="*/ 15694745 w 15732060"/>
              <a:gd name="connsiteY829" fmla="*/ 6902325 h 8839200"/>
              <a:gd name="connsiteX830" fmla="*/ 15713402 w 15732060"/>
              <a:gd name="connsiteY830" fmla="*/ 6918787 h 8839200"/>
              <a:gd name="connsiteX831" fmla="*/ 15732060 w 15732060"/>
              <a:gd name="connsiteY831" fmla="*/ 6900130 h 8839200"/>
              <a:gd name="connsiteX832" fmla="*/ 15713402 w 15732060"/>
              <a:gd name="connsiteY832" fmla="*/ 6881473 h 8839200"/>
              <a:gd name="connsiteX833" fmla="*/ 15712305 w 15732060"/>
              <a:gd name="connsiteY833" fmla="*/ 6880925 h 8839200"/>
              <a:gd name="connsiteX834" fmla="*/ 15693648 w 15732060"/>
              <a:gd name="connsiteY834" fmla="*/ 6897386 h 8839200"/>
              <a:gd name="connsiteX835" fmla="*/ 15525737 w 15732060"/>
              <a:gd name="connsiteY835" fmla="*/ 6897386 h 8839200"/>
              <a:gd name="connsiteX836" fmla="*/ 15257409 w 15732060"/>
              <a:gd name="connsiteY836" fmla="*/ 7165715 h 8839200"/>
              <a:gd name="connsiteX837" fmla="*/ 14516076 w 15732060"/>
              <a:gd name="connsiteY837" fmla="*/ 7165715 h 8839200"/>
              <a:gd name="connsiteX838" fmla="*/ 13856504 w 15732060"/>
              <a:gd name="connsiteY838" fmla="*/ 6506142 h 8839200"/>
              <a:gd name="connsiteX839" fmla="*/ 13855954 w 15732060"/>
              <a:gd name="connsiteY839" fmla="*/ 6506142 h 8839200"/>
              <a:gd name="connsiteX840" fmla="*/ 12572478 w 15732060"/>
              <a:gd name="connsiteY840" fmla="*/ 6505594 h 8839200"/>
              <a:gd name="connsiteX841" fmla="*/ 12280554 w 15732060"/>
              <a:gd name="connsiteY841" fmla="*/ 6213121 h 8839200"/>
              <a:gd name="connsiteX842" fmla="*/ 12280005 w 15732060"/>
              <a:gd name="connsiteY842" fmla="*/ 6213121 h 8839200"/>
              <a:gd name="connsiteX843" fmla="*/ 11800964 w 15732060"/>
              <a:gd name="connsiteY843" fmla="*/ 6212573 h 8839200"/>
              <a:gd name="connsiteX844" fmla="*/ 11481604 w 15732060"/>
              <a:gd name="connsiteY844" fmla="*/ 5893212 h 8839200"/>
              <a:gd name="connsiteX845" fmla="*/ 11479958 w 15732060"/>
              <a:gd name="connsiteY845" fmla="*/ 5868520 h 8839200"/>
              <a:gd name="connsiteX846" fmla="*/ 11466789 w 15732060"/>
              <a:gd name="connsiteY846" fmla="*/ 5863170 h 8839200"/>
              <a:gd name="connsiteX847" fmla="*/ 10306776 w 15732060"/>
              <a:gd name="connsiteY847" fmla="*/ 5831892 h 8839200"/>
              <a:gd name="connsiteX848" fmla="*/ 10293606 w 15732060"/>
              <a:gd name="connsiteY848" fmla="*/ 5837242 h 8839200"/>
              <a:gd name="connsiteX849" fmla="*/ 10293606 w 15732060"/>
              <a:gd name="connsiteY849" fmla="*/ 5863581 h 8839200"/>
              <a:gd name="connsiteX850" fmla="*/ 10318299 w 15732060"/>
              <a:gd name="connsiteY850" fmla="*/ 5865227 h 8839200"/>
              <a:gd name="connsiteX851" fmla="*/ 11084873 w 15732060"/>
              <a:gd name="connsiteY851" fmla="*/ 6631802 h 8839200"/>
              <a:gd name="connsiteX852" fmla="*/ 11085422 w 15732060"/>
              <a:gd name="connsiteY852" fmla="*/ 6631802 h 8839200"/>
              <a:gd name="connsiteX853" fmla="*/ 11608362 w 15732060"/>
              <a:gd name="connsiteY853" fmla="*/ 6632351 h 8839200"/>
              <a:gd name="connsiteX854" fmla="*/ 12314575 w 15732060"/>
              <a:gd name="connsiteY854" fmla="*/ 7338565 h 8839200"/>
              <a:gd name="connsiteX855" fmla="*/ 12315125 w 15732060"/>
              <a:gd name="connsiteY855" fmla="*/ 7338565 h 8839200"/>
              <a:gd name="connsiteX856" fmla="*/ 12698685 w 15732060"/>
              <a:gd name="connsiteY856" fmla="*/ 7339114 h 8839200"/>
              <a:gd name="connsiteX857" fmla="*/ 13217234 w 15732060"/>
              <a:gd name="connsiteY857" fmla="*/ 7857663 h 8839200"/>
              <a:gd name="connsiteX858" fmla="*/ 13217784 w 15732060"/>
              <a:gd name="connsiteY858" fmla="*/ 7857663 h 8839200"/>
              <a:gd name="connsiteX859" fmla="*/ 14276830 w 15732060"/>
              <a:gd name="connsiteY859" fmla="*/ 7858211 h 8839200"/>
              <a:gd name="connsiteX860" fmla="*/ 15188818 w 15732060"/>
              <a:gd name="connsiteY860" fmla="*/ 8770198 h 8839200"/>
              <a:gd name="connsiteX861" fmla="*/ 15190464 w 15732060"/>
              <a:gd name="connsiteY861" fmla="*/ 8794890 h 8839200"/>
              <a:gd name="connsiteX862" fmla="*/ 15216802 w 15732060"/>
              <a:gd name="connsiteY862" fmla="*/ 8794890 h 8839200"/>
              <a:gd name="connsiteX863" fmla="*/ 15216802 w 15732060"/>
              <a:gd name="connsiteY863" fmla="*/ 8768552 h 8839200"/>
              <a:gd name="connsiteX864" fmla="*/ 15192109 w 15732060"/>
              <a:gd name="connsiteY864" fmla="*/ 8766906 h 8839200"/>
              <a:gd name="connsiteX865" fmla="*/ 14279574 w 15732060"/>
              <a:gd name="connsiteY865" fmla="*/ 7854370 h 8839200"/>
              <a:gd name="connsiteX866" fmla="*/ 14279025 w 15732060"/>
              <a:gd name="connsiteY866" fmla="*/ 7854370 h 8839200"/>
              <a:gd name="connsiteX867" fmla="*/ 13219978 w 15732060"/>
              <a:gd name="connsiteY867" fmla="*/ 7853821 h 8839200"/>
              <a:gd name="connsiteX868" fmla="*/ 12701429 w 15732060"/>
              <a:gd name="connsiteY868" fmla="*/ 7335272 h 8839200"/>
              <a:gd name="connsiteX869" fmla="*/ 12700880 w 15732060"/>
              <a:gd name="connsiteY869" fmla="*/ 7335272 h 8839200"/>
              <a:gd name="connsiteX870" fmla="*/ 12317319 w 15732060"/>
              <a:gd name="connsiteY870" fmla="*/ 7334723 h 8839200"/>
              <a:gd name="connsiteX871" fmla="*/ 11611104 w 15732060"/>
              <a:gd name="connsiteY871" fmla="*/ 6628510 h 8839200"/>
              <a:gd name="connsiteX872" fmla="*/ 11610556 w 15732060"/>
              <a:gd name="connsiteY872" fmla="*/ 6628510 h 8839200"/>
              <a:gd name="connsiteX873" fmla="*/ 11087617 w 15732060"/>
              <a:gd name="connsiteY873" fmla="*/ 6627961 h 8839200"/>
              <a:gd name="connsiteX874" fmla="*/ 10321592 w 15732060"/>
              <a:gd name="connsiteY874" fmla="*/ 5861935 h 8839200"/>
              <a:gd name="connsiteX875" fmla="*/ 10319945 w 15732060"/>
              <a:gd name="connsiteY875" fmla="*/ 5837242 h 8839200"/>
              <a:gd name="connsiteX876" fmla="*/ 10306776 w 15732060"/>
              <a:gd name="connsiteY876" fmla="*/ 5831892 h 8839200"/>
              <a:gd name="connsiteX877" fmla="*/ 8942636 w 15732060"/>
              <a:gd name="connsiteY877" fmla="*/ 5819683 h 8839200"/>
              <a:gd name="connsiteX878" fmla="*/ 8923979 w 15732060"/>
              <a:gd name="connsiteY878" fmla="*/ 5838340 h 8839200"/>
              <a:gd name="connsiteX879" fmla="*/ 8940440 w 15732060"/>
              <a:gd name="connsiteY879" fmla="*/ 5856997 h 8839200"/>
              <a:gd name="connsiteX880" fmla="*/ 8940440 w 15732060"/>
              <a:gd name="connsiteY880" fmla="*/ 6048502 h 8839200"/>
              <a:gd name="connsiteX881" fmla="*/ 9310833 w 15732060"/>
              <a:gd name="connsiteY881" fmla="*/ 6418895 h 8839200"/>
              <a:gd name="connsiteX882" fmla="*/ 9310833 w 15732060"/>
              <a:gd name="connsiteY882" fmla="*/ 6624667 h 8839200"/>
              <a:gd name="connsiteX883" fmla="*/ 9294370 w 15732060"/>
              <a:gd name="connsiteY883" fmla="*/ 6643325 h 8839200"/>
              <a:gd name="connsiteX884" fmla="*/ 9313027 w 15732060"/>
              <a:gd name="connsiteY884" fmla="*/ 6661982 h 8839200"/>
              <a:gd name="connsiteX885" fmla="*/ 9331684 w 15732060"/>
              <a:gd name="connsiteY885" fmla="*/ 6643325 h 8839200"/>
              <a:gd name="connsiteX886" fmla="*/ 9315223 w 15732060"/>
              <a:gd name="connsiteY886" fmla="*/ 6624667 h 8839200"/>
              <a:gd name="connsiteX887" fmla="*/ 9315223 w 15732060"/>
              <a:gd name="connsiteY887" fmla="*/ 6416700 h 8839200"/>
              <a:gd name="connsiteX888" fmla="*/ 8944831 w 15732060"/>
              <a:gd name="connsiteY888" fmla="*/ 6046308 h 8839200"/>
              <a:gd name="connsiteX889" fmla="*/ 8944831 w 15732060"/>
              <a:gd name="connsiteY889" fmla="*/ 5856997 h 8839200"/>
              <a:gd name="connsiteX890" fmla="*/ 8961292 w 15732060"/>
              <a:gd name="connsiteY890" fmla="*/ 5838340 h 8839200"/>
              <a:gd name="connsiteX891" fmla="*/ 8942636 w 15732060"/>
              <a:gd name="connsiteY891" fmla="*/ 5819683 h 8839200"/>
              <a:gd name="connsiteX892" fmla="*/ 11741153 w 15732060"/>
              <a:gd name="connsiteY892" fmla="*/ 5795127 h 8839200"/>
              <a:gd name="connsiteX893" fmla="*/ 11727985 w 15732060"/>
              <a:gd name="connsiteY893" fmla="*/ 5800478 h 8839200"/>
              <a:gd name="connsiteX894" fmla="*/ 11727985 w 15732060"/>
              <a:gd name="connsiteY894" fmla="*/ 5826817 h 8839200"/>
              <a:gd name="connsiteX895" fmla="*/ 11752677 w 15732060"/>
              <a:gd name="connsiteY895" fmla="*/ 5828462 h 8839200"/>
              <a:gd name="connsiteX896" fmla="*/ 11802611 w 15732060"/>
              <a:gd name="connsiteY896" fmla="*/ 5878396 h 8839200"/>
              <a:gd name="connsiteX897" fmla="*/ 11803160 w 15732060"/>
              <a:gd name="connsiteY897" fmla="*/ 5878396 h 8839200"/>
              <a:gd name="connsiteX898" fmla="*/ 12455050 w 15732060"/>
              <a:gd name="connsiteY898" fmla="*/ 5878946 h 8839200"/>
              <a:gd name="connsiteX899" fmla="*/ 12555466 w 15732060"/>
              <a:gd name="connsiteY899" fmla="*/ 5979363 h 8839200"/>
              <a:gd name="connsiteX900" fmla="*/ 12556016 w 15732060"/>
              <a:gd name="connsiteY900" fmla="*/ 5979363 h 8839200"/>
              <a:gd name="connsiteX901" fmla="*/ 12677833 w 15732060"/>
              <a:gd name="connsiteY901" fmla="*/ 5979911 h 8839200"/>
              <a:gd name="connsiteX902" fmla="*/ 12696491 w 15732060"/>
              <a:gd name="connsiteY902" fmla="*/ 5996373 h 8839200"/>
              <a:gd name="connsiteX903" fmla="*/ 12715147 w 15732060"/>
              <a:gd name="connsiteY903" fmla="*/ 5977717 h 8839200"/>
              <a:gd name="connsiteX904" fmla="*/ 12696491 w 15732060"/>
              <a:gd name="connsiteY904" fmla="*/ 5959060 h 8839200"/>
              <a:gd name="connsiteX905" fmla="*/ 12677833 w 15732060"/>
              <a:gd name="connsiteY905" fmla="*/ 5975522 h 8839200"/>
              <a:gd name="connsiteX906" fmla="*/ 12558210 w 15732060"/>
              <a:gd name="connsiteY906" fmla="*/ 5975522 h 8839200"/>
              <a:gd name="connsiteX907" fmla="*/ 12457794 w 15732060"/>
              <a:gd name="connsiteY907" fmla="*/ 5875104 h 8839200"/>
              <a:gd name="connsiteX908" fmla="*/ 12457245 w 15732060"/>
              <a:gd name="connsiteY908" fmla="*/ 5875104 h 8839200"/>
              <a:gd name="connsiteX909" fmla="*/ 11805354 w 15732060"/>
              <a:gd name="connsiteY909" fmla="*/ 5874555 h 8839200"/>
              <a:gd name="connsiteX910" fmla="*/ 11755968 w 15732060"/>
              <a:gd name="connsiteY910" fmla="*/ 5825170 h 8839200"/>
              <a:gd name="connsiteX911" fmla="*/ 11754323 w 15732060"/>
              <a:gd name="connsiteY911" fmla="*/ 5800478 h 8839200"/>
              <a:gd name="connsiteX912" fmla="*/ 11741153 w 15732060"/>
              <a:gd name="connsiteY912" fmla="*/ 5795127 h 8839200"/>
              <a:gd name="connsiteX913" fmla="*/ 4557194 w 15732060"/>
              <a:gd name="connsiteY913" fmla="*/ 5784150 h 8839200"/>
              <a:gd name="connsiteX914" fmla="*/ 4544024 w 15732060"/>
              <a:gd name="connsiteY914" fmla="*/ 5789500 h 8839200"/>
              <a:gd name="connsiteX915" fmla="*/ 4543476 w 15732060"/>
              <a:gd name="connsiteY915" fmla="*/ 5789500 h 8839200"/>
              <a:gd name="connsiteX916" fmla="*/ 4541829 w 15732060"/>
              <a:gd name="connsiteY916" fmla="*/ 5814194 h 8839200"/>
              <a:gd name="connsiteX917" fmla="*/ 4081446 w 15732060"/>
              <a:gd name="connsiteY917" fmla="*/ 6275126 h 8839200"/>
              <a:gd name="connsiteX918" fmla="*/ 3354379 w 15732060"/>
              <a:gd name="connsiteY918" fmla="*/ 6275126 h 8839200"/>
              <a:gd name="connsiteX919" fmla="*/ 3335723 w 15732060"/>
              <a:gd name="connsiteY919" fmla="*/ 6258664 h 8839200"/>
              <a:gd name="connsiteX920" fmla="*/ 3317066 w 15732060"/>
              <a:gd name="connsiteY920" fmla="*/ 6277321 h 8839200"/>
              <a:gd name="connsiteX921" fmla="*/ 3335723 w 15732060"/>
              <a:gd name="connsiteY921" fmla="*/ 6295978 h 8839200"/>
              <a:gd name="connsiteX922" fmla="*/ 3354379 w 15732060"/>
              <a:gd name="connsiteY922" fmla="*/ 6279516 h 8839200"/>
              <a:gd name="connsiteX923" fmla="*/ 4083641 w 15732060"/>
              <a:gd name="connsiteY923" fmla="*/ 6279516 h 8839200"/>
              <a:gd name="connsiteX924" fmla="*/ 4545670 w 15732060"/>
              <a:gd name="connsiteY924" fmla="*/ 5817486 h 8839200"/>
              <a:gd name="connsiteX925" fmla="*/ 4570363 w 15732060"/>
              <a:gd name="connsiteY925" fmla="*/ 5815840 h 8839200"/>
              <a:gd name="connsiteX926" fmla="*/ 4570363 w 15732060"/>
              <a:gd name="connsiteY926" fmla="*/ 5789500 h 8839200"/>
              <a:gd name="connsiteX927" fmla="*/ 4557194 w 15732060"/>
              <a:gd name="connsiteY927" fmla="*/ 5784150 h 8839200"/>
              <a:gd name="connsiteX928" fmla="*/ 10997625 w 15732060"/>
              <a:gd name="connsiteY928" fmla="*/ 5764947 h 8839200"/>
              <a:gd name="connsiteX929" fmla="*/ 10984456 w 15732060"/>
              <a:gd name="connsiteY929" fmla="*/ 5770298 h 8839200"/>
              <a:gd name="connsiteX930" fmla="*/ 10984456 w 15732060"/>
              <a:gd name="connsiteY930" fmla="*/ 5796637 h 8839200"/>
              <a:gd name="connsiteX931" fmla="*/ 11009149 w 15732060"/>
              <a:gd name="connsiteY931" fmla="*/ 5798282 h 8839200"/>
              <a:gd name="connsiteX932" fmla="*/ 11105724 w 15732060"/>
              <a:gd name="connsiteY932" fmla="*/ 5894858 h 8839200"/>
              <a:gd name="connsiteX933" fmla="*/ 11105724 w 15732060"/>
              <a:gd name="connsiteY933" fmla="*/ 6118191 h 8839200"/>
              <a:gd name="connsiteX934" fmla="*/ 11291745 w 15732060"/>
              <a:gd name="connsiteY934" fmla="*/ 6304211 h 8839200"/>
              <a:gd name="connsiteX935" fmla="*/ 11293390 w 15732060"/>
              <a:gd name="connsiteY935" fmla="*/ 6328903 h 8839200"/>
              <a:gd name="connsiteX936" fmla="*/ 11319729 w 15732060"/>
              <a:gd name="connsiteY936" fmla="*/ 6328903 h 8839200"/>
              <a:gd name="connsiteX937" fmla="*/ 11319729 w 15732060"/>
              <a:gd name="connsiteY937" fmla="*/ 6302564 h 8839200"/>
              <a:gd name="connsiteX938" fmla="*/ 11295037 w 15732060"/>
              <a:gd name="connsiteY938" fmla="*/ 6300917 h 8839200"/>
              <a:gd name="connsiteX939" fmla="*/ 11110115 w 15732060"/>
              <a:gd name="connsiteY939" fmla="*/ 6115997 h 8839200"/>
              <a:gd name="connsiteX940" fmla="*/ 11110115 w 15732060"/>
              <a:gd name="connsiteY940" fmla="*/ 5892664 h 8839200"/>
              <a:gd name="connsiteX941" fmla="*/ 11012441 w 15732060"/>
              <a:gd name="connsiteY941" fmla="*/ 5794990 h 8839200"/>
              <a:gd name="connsiteX942" fmla="*/ 11010795 w 15732060"/>
              <a:gd name="connsiteY942" fmla="*/ 5770298 h 8839200"/>
              <a:gd name="connsiteX943" fmla="*/ 10997625 w 15732060"/>
              <a:gd name="connsiteY943" fmla="*/ 5764947 h 8839200"/>
              <a:gd name="connsiteX944" fmla="*/ 9271873 w 15732060"/>
              <a:gd name="connsiteY944" fmla="*/ 5704998 h 8839200"/>
              <a:gd name="connsiteX945" fmla="*/ 9253216 w 15732060"/>
              <a:gd name="connsiteY945" fmla="*/ 5723655 h 8839200"/>
              <a:gd name="connsiteX946" fmla="*/ 9271873 w 15732060"/>
              <a:gd name="connsiteY946" fmla="*/ 5742312 h 8839200"/>
              <a:gd name="connsiteX947" fmla="*/ 9290529 w 15732060"/>
              <a:gd name="connsiteY947" fmla="*/ 5725850 h 8839200"/>
              <a:gd name="connsiteX948" fmla="*/ 9462830 w 15732060"/>
              <a:gd name="connsiteY948" fmla="*/ 5725850 h 8839200"/>
              <a:gd name="connsiteX949" fmla="*/ 10563033 w 15732060"/>
              <a:gd name="connsiteY949" fmla="*/ 6826051 h 8839200"/>
              <a:gd name="connsiteX950" fmla="*/ 10563581 w 15732060"/>
              <a:gd name="connsiteY950" fmla="*/ 6826051 h 8839200"/>
              <a:gd name="connsiteX951" fmla="*/ 11033842 w 15732060"/>
              <a:gd name="connsiteY951" fmla="*/ 6826600 h 8839200"/>
              <a:gd name="connsiteX952" fmla="*/ 11462948 w 15732060"/>
              <a:gd name="connsiteY952" fmla="*/ 7255706 h 8839200"/>
              <a:gd name="connsiteX953" fmla="*/ 11462948 w 15732060"/>
              <a:gd name="connsiteY953" fmla="*/ 7500440 h 8839200"/>
              <a:gd name="connsiteX954" fmla="*/ 12370546 w 15732060"/>
              <a:gd name="connsiteY954" fmla="*/ 8408036 h 8839200"/>
              <a:gd name="connsiteX955" fmla="*/ 12370546 w 15732060"/>
              <a:gd name="connsiteY955" fmla="*/ 8759772 h 8839200"/>
              <a:gd name="connsiteX956" fmla="*/ 12354083 w 15732060"/>
              <a:gd name="connsiteY956" fmla="*/ 8778429 h 8839200"/>
              <a:gd name="connsiteX957" fmla="*/ 12372741 w 15732060"/>
              <a:gd name="connsiteY957" fmla="*/ 8797086 h 8839200"/>
              <a:gd name="connsiteX958" fmla="*/ 12391397 w 15732060"/>
              <a:gd name="connsiteY958" fmla="*/ 8778429 h 8839200"/>
              <a:gd name="connsiteX959" fmla="*/ 12374935 w 15732060"/>
              <a:gd name="connsiteY959" fmla="*/ 8759772 h 8839200"/>
              <a:gd name="connsiteX960" fmla="*/ 12374935 w 15732060"/>
              <a:gd name="connsiteY960" fmla="*/ 8406391 h 8839200"/>
              <a:gd name="connsiteX961" fmla="*/ 11467338 w 15732060"/>
              <a:gd name="connsiteY961" fmla="*/ 7498793 h 8839200"/>
              <a:gd name="connsiteX962" fmla="*/ 11467338 w 15732060"/>
              <a:gd name="connsiteY962" fmla="*/ 7254060 h 8839200"/>
              <a:gd name="connsiteX963" fmla="*/ 11036585 w 15732060"/>
              <a:gd name="connsiteY963" fmla="*/ 6822760 h 8839200"/>
              <a:gd name="connsiteX964" fmla="*/ 11036036 w 15732060"/>
              <a:gd name="connsiteY964" fmla="*/ 6822760 h 8839200"/>
              <a:gd name="connsiteX965" fmla="*/ 10565777 w 15732060"/>
              <a:gd name="connsiteY965" fmla="*/ 6822210 h 8839200"/>
              <a:gd name="connsiteX966" fmla="*/ 9465574 w 15732060"/>
              <a:gd name="connsiteY966" fmla="*/ 5722009 h 8839200"/>
              <a:gd name="connsiteX967" fmla="*/ 9465025 w 15732060"/>
              <a:gd name="connsiteY967" fmla="*/ 5722009 h 8839200"/>
              <a:gd name="connsiteX968" fmla="*/ 9290529 w 15732060"/>
              <a:gd name="connsiteY968" fmla="*/ 5721460 h 8839200"/>
              <a:gd name="connsiteX969" fmla="*/ 9271873 w 15732060"/>
              <a:gd name="connsiteY969" fmla="*/ 5704998 h 8839200"/>
              <a:gd name="connsiteX970" fmla="*/ 2945028 w 15732060"/>
              <a:gd name="connsiteY970" fmla="*/ 5666586 h 8839200"/>
              <a:gd name="connsiteX971" fmla="*/ 2926371 w 15732060"/>
              <a:gd name="connsiteY971" fmla="*/ 5685243 h 8839200"/>
              <a:gd name="connsiteX972" fmla="*/ 2942832 w 15732060"/>
              <a:gd name="connsiteY972" fmla="*/ 5703899 h 8839200"/>
              <a:gd name="connsiteX973" fmla="*/ 2942832 w 15732060"/>
              <a:gd name="connsiteY973" fmla="*/ 5867970 h 8839200"/>
              <a:gd name="connsiteX974" fmla="*/ 2926371 w 15732060"/>
              <a:gd name="connsiteY974" fmla="*/ 5886626 h 8839200"/>
              <a:gd name="connsiteX975" fmla="*/ 2945028 w 15732060"/>
              <a:gd name="connsiteY975" fmla="*/ 5905282 h 8839200"/>
              <a:gd name="connsiteX976" fmla="*/ 2963685 w 15732060"/>
              <a:gd name="connsiteY976" fmla="*/ 5886626 h 8839200"/>
              <a:gd name="connsiteX977" fmla="*/ 2947223 w 15732060"/>
              <a:gd name="connsiteY977" fmla="*/ 5867970 h 8839200"/>
              <a:gd name="connsiteX978" fmla="*/ 2947223 w 15732060"/>
              <a:gd name="connsiteY978" fmla="*/ 5703899 h 8839200"/>
              <a:gd name="connsiteX979" fmla="*/ 2963685 w 15732060"/>
              <a:gd name="connsiteY979" fmla="*/ 5685243 h 8839200"/>
              <a:gd name="connsiteX980" fmla="*/ 2945028 w 15732060"/>
              <a:gd name="connsiteY980" fmla="*/ 5666586 h 8839200"/>
              <a:gd name="connsiteX981" fmla="*/ 6933738 w 15732060"/>
              <a:gd name="connsiteY981" fmla="*/ 5600191 h 8839200"/>
              <a:gd name="connsiteX982" fmla="*/ 6928800 w 15732060"/>
              <a:gd name="connsiteY982" fmla="*/ 5600191 h 8839200"/>
              <a:gd name="connsiteX983" fmla="*/ 6928800 w 15732060"/>
              <a:gd name="connsiteY983" fmla="*/ 5827365 h 8839200"/>
              <a:gd name="connsiteX984" fmla="*/ 6482684 w 15732060"/>
              <a:gd name="connsiteY984" fmla="*/ 6273481 h 8839200"/>
              <a:gd name="connsiteX985" fmla="*/ 6035469 w 15732060"/>
              <a:gd name="connsiteY985" fmla="*/ 6273481 h 8839200"/>
              <a:gd name="connsiteX986" fmla="*/ 4939658 w 15732060"/>
              <a:gd name="connsiteY986" fmla="*/ 7369294 h 8839200"/>
              <a:gd name="connsiteX987" fmla="*/ 4939658 w 15732060"/>
              <a:gd name="connsiteY987" fmla="*/ 8352616 h 8839200"/>
              <a:gd name="connsiteX988" fmla="*/ 4530855 w 15732060"/>
              <a:gd name="connsiteY988" fmla="*/ 8761418 h 8839200"/>
              <a:gd name="connsiteX989" fmla="*/ 4506162 w 15732060"/>
              <a:gd name="connsiteY989" fmla="*/ 8763065 h 8839200"/>
              <a:gd name="connsiteX990" fmla="*/ 4506162 w 15732060"/>
              <a:gd name="connsiteY990" fmla="*/ 8789404 h 8839200"/>
              <a:gd name="connsiteX991" fmla="*/ 4532501 w 15732060"/>
              <a:gd name="connsiteY991" fmla="*/ 8789404 h 8839200"/>
              <a:gd name="connsiteX992" fmla="*/ 4534146 w 15732060"/>
              <a:gd name="connsiteY992" fmla="*/ 8764710 h 8839200"/>
              <a:gd name="connsiteX993" fmla="*/ 4944596 w 15732060"/>
              <a:gd name="connsiteY993" fmla="*/ 8354261 h 8839200"/>
              <a:gd name="connsiteX994" fmla="*/ 4944596 w 15732060"/>
              <a:gd name="connsiteY994" fmla="*/ 7371489 h 8839200"/>
              <a:gd name="connsiteX995" fmla="*/ 6037116 w 15732060"/>
              <a:gd name="connsiteY995" fmla="*/ 6278969 h 8839200"/>
              <a:gd name="connsiteX996" fmla="*/ 6484330 w 15732060"/>
              <a:gd name="connsiteY996" fmla="*/ 6278969 h 8839200"/>
              <a:gd name="connsiteX997" fmla="*/ 6933738 w 15732060"/>
              <a:gd name="connsiteY997" fmla="*/ 5829560 h 8839200"/>
              <a:gd name="connsiteX998" fmla="*/ 7517587 w 15732060"/>
              <a:gd name="connsiteY998" fmla="*/ 5600191 h 8839200"/>
              <a:gd name="connsiteX999" fmla="*/ 7512648 w 15732060"/>
              <a:gd name="connsiteY999" fmla="*/ 5600191 h 8839200"/>
              <a:gd name="connsiteX1000" fmla="*/ 7512648 w 15732060"/>
              <a:gd name="connsiteY1000" fmla="*/ 6661982 h 8839200"/>
              <a:gd name="connsiteX1001" fmla="*/ 7355162 w 15732060"/>
              <a:gd name="connsiteY1001" fmla="*/ 6819466 h 8839200"/>
              <a:gd name="connsiteX1002" fmla="*/ 7355162 w 15732060"/>
              <a:gd name="connsiteY1002" fmla="*/ 6975306 h 8839200"/>
              <a:gd name="connsiteX1003" fmla="*/ 6702174 w 15732060"/>
              <a:gd name="connsiteY1003" fmla="*/ 7628293 h 8839200"/>
              <a:gd name="connsiteX1004" fmla="*/ 6702174 w 15732060"/>
              <a:gd name="connsiteY1004" fmla="*/ 8766357 h 8839200"/>
              <a:gd name="connsiteX1005" fmla="*/ 6685713 w 15732060"/>
              <a:gd name="connsiteY1005" fmla="*/ 8785014 h 8839200"/>
              <a:gd name="connsiteX1006" fmla="*/ 6704370 w 15732060"/>
              <a:gd name="connsiteY1006" fmla="*/ 8803671 h 8839200"/>
              <a:gd name="connsiteX1007" fmla="*/ 6723026 w 15732060"/>
              <a:gd name="connsiteY1007" fmla="*/ 8785014 h 8839200"/>
              <a:gd name="connsiteX1008" fmla="*/ 6706565 w 15732060"/>
              <a:gd name="connsiteY1008" fmla="*/ 8766357 h 8839200"/>
              <a:gd name="connsiteX1009" fmla="*/ 6707114 w 15732060"/>
              <a:gd name="connsiteY1009" fmla="*/ 8766357 h 8839200"/>
              <a:gd name="connsiteX1010" fmla="*/ 6707114 w 15732060"/>
              <a:gd name="connsiteY1010" fmla="*/ 7630488 h 8839200"/>
              <a:gd name="connsiteX1011" fmla="*/ 7360101 w 15732060"/>
              <a:gd name="connsiteY1011" fmla="*/ 6977501 h 8839200"/>
              <a:gd name="connsiteX1012" fmla="*/ 7360101 w 15732060"/>
              <a:gd name="connsiteY1012" fmla="*/ 6821662 h 8839200"/>
              <a:gd name="connsiteX1013" fmla="*/ 7517587 w 15732060"/>
              <a:gd name="connsiteY1013" fmla="*/ 6664176 h 8839200"/>
              <a:gd name="connsiteX1014" fmla="*/ 7745858 w 15732060"/>
              <a:gd name="connsiteY1014" fmla="*/ 5600191 h 8839200"/>
              <a:gd name="connsiteX1015" fmla="*/ 7740920 w 15732060"/>
              <a:gd name="connsiteY1015" fmla="*/ 5600191 h 8839200"/>
              <a:gd name="connsiteX1016" fmla="*/ 7740920 w 15732060"/>
              <a:gd name="connsiteY1016" fmla="*/ 6817821 h 8839200"/>
              <a:gd name="connsiteX1017" fmla="*/ 7741468 w 15732060"/>
              <a:gd name="connsiteY1017" fmla="*/ 6817821 h 8839200"/>
              <a:gd name="connsiteX1018" fmla="*/ 7583982 w 15732060"/>
              <a:gd name="connsiteY1018" fmla="*/ 6975306 h 8839200"/>
              <a:gd name="connsiteX1019" fmla="*/ 7583982 w 15732060"/>
              <a:gd name="connsiteY1019" fmla="*/ 8008014 h 8839200"/>
              <a:gd name="connsiteX1020" fmla="*/ 7281634 w 15732060"/>
              <a:gd name="connsiteY1020" fmla="*/ 8310364 h 8839200"/>
              <a:gd name="connsiteX1021" fmla="*/ 7281634 w 15732060"/>
              <a:gd name="connsiteY1021" fmla="*/ 8747152 h 8839200"/>
              <a:gd name="connsiteX1022" fmla="*/ 7265172 w 15732060"/>
              <a:gd name="connsiteY1022" fmla="*/ 8765808 h 8839200"/>
              <a:gd name="connsiteX1023" fmla="*/ 7283828 w 15732060"/>
              <a:gd name="connsiteY1023" fmla="*/ 8784465 h 8839200"/>
              <a:gd name="connsiteX1024" fmla="*/ 7302484 w 15732060"/>
              <a:gd name="connsiteY1024" fmla="*/ 8765808 h 8839200"/>
              <a:gd name="connsiteX1025" fmla="*/ 7286023 w 15732060"/>
              <a:gd name="connsiteY1025" fmla="*/ 8747152 h 8839200"/>
              <a:gd name="connsiteX1026" fmla="*/ 7286023 w 15732060"/>
              <a:gd name="connsiteY1026" fmla="*/ 8312558 h 8839200"/>
              <a:gd name="connsiteX1027" fmla="*/ 7588372 w 15732060"/>
              <a:gd name="connsiteY1027" fmla="*/ 8010209 h 8839200"/>
              <a:gd name="connsiteX1028" fmla="*/ 7588372 w 15732060"/>
              <a:gd name="connsiteY1028" fmla="*/ 6977501 h 8839200"/>
              <a:gd name="connsiteX1029" fmla="*/ 7745858 w 15732060"/>
              <a:gd name="connsiteY1029" fmla="*/ 6820016 h 8839200"/>
              <a:gd name="connsiteX1030" fmla="*/ 2025358 w 15732060"/>
              <a:gd name="connsiteY1030" fmla="*/ 5590313 h 8839200"/>
              <a:gd name="connsiteX1031" fmla="*/ 1402002 w 15732060"/>
              <a:gd name="connsiteY1031" fmla="*/ 6213669 h 8839200"/>
              <a:gd name="connsiteX1032" fmla="*/ 422520 w 15732060"/>
              <a:gd name="connsiteY1032" fmla="*/ 6213669 h 8839200"/>
              <a:gd name="connsiteX1033" fmla="*/ 47190 w 15732060"/>
              <a:gd name="connsiteY1033" fmla="*/ 6588999 h 8839200"/>
              <a:gd name="connsiteX1034" fmla="*/ 22496 w 15732060"/>
              <a:gd name="connsiteY1034" fmla="*/ 6590645 h 8839200"/>
              <a:gd name="connsiteX1035" fmla="*/ 22496 w 15732060"/>
              <a:gd name="connsiteY1035" fmla="*/ 6616985 h 8839200"/>
              <a:gd name="connsiteX1036" fmla="*/ 48836 w 15732060"/>
              <a:gd name="connsiteY1036" fmla="*/ 6616985 h 8839200"/>
              <a:gd name="connsiteX1037" fmla="*/ 49384 w 15732060"/>
              <a:gd name="connsiteY1037" fmla="*/ 6616435 h 8839200"/>
              <a:gd name="connsiteX1038" fmla="*/ 51032 w 15732060"/>
              <a:gd name="connsiteY1038" fmla="*/ 6591742 h 8839200"/>
              <a:gd name="connsiteX1039" fmla="*/ 424716 w 15732060"/>
              <a:gd name="connsiteY1039" fmla="*/ 6218058 h 8839200"/>
              <a:gd name="connsiteX1040" fmla="*/ 1404745 w 15732060"/>
              <a:gd name="connsiteY1040" fmla="*/ 6218058 h 8839200"/>
              <a:gd name="connsiteX1041" fmla="*/ 2028101 w 15732060"/>
              <a:gd name="connsiteY1041" fmla="*/ 5594702 h 8839200"/>
              <a:gd name="connsiteX1042" fmla="*/ 2767788 w 15732060"/>
              <a:gd name="connsiteY1042" fmla="*/ 5594702 h 8839200"/>
              <a:gd name="connsiteX1043" fmla="*/ 2859426 w 15732060"/>
              <a:gd name="connsiteY1043" fmla="*/ 5686340 h 8839200"/>
              <a:gd name="connsiteX1044" fmla="*/ 2859426 w 15732060"/>
              <a:gd name="connsiteY1044" fmla="*/ 5863031 h 8839200"/>
              <a:gd name="connsiteX1045" fmla="*/ 2842964 w 15732060"/>
              <a:gd name="connsiteY1045" fmla="*/ 5881687 h 8839200"/>
              <a:gd name="connsiteX1046" fmla="*/ 2861621 w 15732060"/>
              <a:gd name="connsiteY1046" fmla="*/ 5900344 h 8839200"/>
              <a:gd name="connsiteX1047" fmla="*/ 2880278 w 15732060"/>
              <a:gd name="connsiteY1047" fmla="*/ 5881687 h 8839200"/>
              <a:gd name="connsiteX1048" fmla="*/ 2863816 w 15732060"/>
              <a:gd name="connsiteY1048" fmla="*/ 5863031 h 8839200"/>
              <a:gd name="connsiteX1049" fmla="*/ 2863816 w 15732060"/>
              <a:gd name="connsiteY1049" fmla="*/ 5684694 h 8839200"/>
              <a:gd name="connsiteX1050" fmla="*/ 2769983 w 15732060"/>
              <a:gd name="connsiteY1050" fmla="*/ 5590861 h 8839200"/>
              <a:gd name="connsiteX1051" fmla="*/ 2769434 w 15732060"/>
              <a:gd name="connsiteY1051" fmla="*/ 5590861 h 8839200"/>
              <a:gd name="connsiteX1052" fmla="*/ 2025358 w 15732060"/>
              <a:gd name="connsiteY1052" fmla="*/ 5590313 h 8839200"/>
              <a:gd name="connsiteX1053" fmla="*/ 7168594 w 15732060"/>
              <a:gd name="connsiteY1053" fmla="*/ 5555195 h 8839200"/>
              <a:gd name="connsiteX1054" fmla="*/ 7163657 w 15732060"/>
              <a:gd name="connsiteY1054" fmla="*/ 5555195 h 8839200"/>
              <a:gd name="connsiteX1055" fmla="*/ 7163657 w 15732060"/>
              <a:gd name="connsiteY1055" fmla="*/ 6259214 h 8839200"/>
              <a:gd name="connsiteX1056" fmla="*/ 6775156 w 15732060"/>
              <a:gd name="connsiteY1056" fmla="*/ 6647715 h 8839200"/>
              <a:gd name="connsiteX1057" fmla="*/ 6300506 w 15732060"/>
              <a:gd name="connsiteY1057" fmla="*/ 6647715 h 8839200"/>
              <a:gd name="connsiteX1058" fmla="*/ 5453817 w 15732060"/>
              <a:gd name="connsiteY1058" fmla="*/ 7494404 h 8839200"/>
              <a:gd name="connsiteX1059" fmla="*/ 5453817 w 15732060"/>
              <a:gd name="connsiteY1059" fmla="*/ 8703253 h 8839200"/>
              <a:gd name="connsiteX1060" fmla="*/ 5437356 w 15732060"/>
              <a:gd name="connsiteY1060" fmla="*/ 8721910 h 8839200"/>
              <a:gd name="connsiteX1061" fmla="*/ 5456011 w 15732060"/>
              <a:gd name="connsiteY1061" fmla="*/ 8740567 h 8839200"/>
              <a:gd name="connsiteX1062" fmla="*/ 5474668 w 15732060"/>
              <a:gd name="connsiteY1062" fmla="*/ 8721910 h 8839200"/>
              <a:gd name="connsiteX1063" fmla="*/ 5458206 w 15732060"/>
              <a:gd name="connsiteY1063" fmla="*/ 8703253 h 8839200"/>
              <a:gd name="connsiteX1064" fmla="*/ 5458206 w 15732060"/>
              <a:gd name="connsiteY1064" fmla="*/ 7496049 h 8839200"/>
              <a:gd name="connsiteX1065" fmla="*/ 6302152 w 15732060"/>
              <a:gd name="connsiteY1065" fmla="*/ 6652105 h 8839200"/>
              <a:gd name="connsiteX1066" fmla="*/ 6776803 w 15732060"/>
              <a:gd name="connsiteY1066" fmla="*/ 6652105 h 8839200"/>
              <a:gd name="connsiteX1067" fmla="*/ 7168046 w 15732060"/>
              <a:gd name="connsiteY1067" fmla="*/ 6260861 h 8839200"/>
              <a:gd name="connsiteX1068" fmla="*/ 7168594 w 15732060"/>
              <a:gd name="connsiteY1068" fmla="*/ 6261409 h 8839200"/>
              <a:gd name="connsiteX1069" fmla="*/ 8094301 w 15732060"/>
              <a:gd name="connsiteY1069" fmla="*/ 5550805 h 8839200"/>
              <a:gd name="connsiteX1070" fmla="*/ 8089362 w 15732060"/>
              <a:gd name="connsiteY1070" fmla="*/ 5550805 h 8839200"/>
              <a:gd name="connsiteX1071" fmla="*/ 8089362 w 15732060"/>
              <a:gd name="connsiteY1071" fmla="*/ 7186018 h 8839200"/>
              <a:gd name="connsiteX1072" fmla="*/ 8236421 w 15732060"/>
              <a:gd name="connsiteY1072" fmla="*/ 7333077 h 8839200"/>
              <a:gd name="connsiteX1073" fmla="*/ 8236421 w 15732060"/>
              <a:gd name="connsiteY1073" fmla="*/ 8138611 h 8839200"/>
              <a:gd name="connsiteX1074" fmla="*/ 8598033 w 15732060"/>
              <a:gd name="connsiteY1074" fmla="*/ 8500223 h 8839200"/>
              <a:gd name="connsiteX1075" fmla="*/ 8598033 w 15732060"/>
              <a:gd name="connsiteY1075" fmla="*/ 8747700 h 8839200"/>
              <a:gd name="connsiteX1076" fmla="*/ 8581572 w 15732060"/>
              <a:gd name="connsiteY1076" fmla="*/ 8766357 h 8839200"/>
              <a:gd name="connsiteX1077" fmla="*/ 8600229 w 15732060"/>
              <a:gd name="connsiteY1077" fmla="*/ 8785014 h 8839200"/>
              <a:gd name="connsiteX1078" fmla="*/ 8618886 w 15732060"/>
              <a:gd name="connsiteY1078" fmla="*/ 8766357 h 8839200"/>
              <a:gd name="connsiteX1079" fmla="*/ 8602423 w 15732060"/>
              <a:gd name="connsiteY1079" fmla="*/ 8747700 h 8839200"/>
              <a:gd name="connsiteX1080" fmla="*/ 8602972 w 15732060"/>
              <a:gd name="connsiteY1080" fmla="*/ 8747700 h 8839200"/>
              <a:gd name="connsiteX1081" fmla="*/ 8602972 w 15732060"/>
              <a:gd name="connsiteY1081" fmla="*/ 8498028 h 8839200"/>
              <a:gd name="connsiteX1082" fmla="*/ 8241360 w 15732060"/>
              <a:gd name="connsiteY1082" fmla="*/ 8136416 h 8839200"/>
              <a:gd name="connsiteX1083" fmla="*/ 8241360 w 15732060"/>
              <a:gd name="connsiteY1083" fmla="*/ 7330883 h 8839200"/>
              <a:gd name="connsiteX1084" fmla="*/ 8094301 w 15732060"/>
              <a:gd name="connsiteY1084" fmla="*/ 7183823 h 8839200"/>
              <a:gd name="connsiteX1085" fmla="*/ 8342874 w 15732060"/>
              <a:gd name="connsiteY1085" fmla="*/ 5550805 h 8839200"/>
              <a:gd name="connsiteX1086" fmla="*/ 8337936 w 15732060"/>
              <a:gd name="connsiteY1086" fmla="*/ 5550805 h 8839200"/>
              <a:gd name="connsiteX1087" fmla="*/ 8337936 w 15732060"/>
              <a:gd name="connsiteY1087" fmla="*/ 7063651 h 8839200"/>
              <a:gd name="connsiteX1088" fmla="*/ 8547002 w 15732060"/>
              <a:gd name="connsiteY1088" fmla="*/ 7272717 h 8839200"/>
              <a:gd name="connsiteX1089" fmla="*/ 8547002 w 15732060"/>
              <a:gd name="connsiteY1089" fmla="*/ 7628293 h 8839200"/>
              <a:gd name="connsiteX1090" fmla="*/ 9146763 w 15732060"/>
              <a:gd name="connsiteY1090" fmla="*/ 8228054 h 8839200"/>
              <a:gd name="connsiteX1091" fmla="*/ 9146763 w 15732060"/>
              <a:gd name="connsiteY1091" fmla="*/ 8759772 h 8839200"/>
              <a:gd name="connsiteX1092" fmla="*/ 9130300 w 15732060"/>
              <a:gd name="connsiteY1092" fmla="*/ 8778429 h 8839200"/>
              <a:gd name="connsiteX1093" fmla="*/ 9148958 w 15732060"/>
              <a:gd name="connsiteY1093" fmla="*/ 8797086 h 8839200"/>
              <a:gd name="connsiteX1094" fmla="*/ 9167615 w 15732060"/>
              <a:gd name="connsiteY1094" fmla="*/ 8778429 h 8839200"/>
              <a:gd name="connsiteX1095" fmla="*/ 9162881 w 15732060"/>
              <a:gd name="connsiteY1095" fmla="*/ 8765603 h 8839200"/>
              <a:gd name="connsiteX1096" fmla="*/ 9151701 w 15732060"/>
              <a:gd name="connsiteY1096" fmla="*/ 8760045 h 8839200"/>
              <a:gd name="connsiteX1097" fmla="*/ 9151701 w 15732060"/>
              <a:gd name="connsiteY1097" fmla="*/ 8760321 h 8839200"/>
              <a:gd name="connsiteX1098" fmla="*/ 9151152 w 15732060"/>
              <a:gd name="connsiteY1098" fmla="*/ 8759772 h 8839200"/>
              <a:gd name="connsiteX1099" fmla="*/ 9151701 w 15732060"/>
              <a:gd name="connsiteY1099" fmla="*/ 8760045 h 8839200"/>
              <a:gd name="connsiteX1100" fmla="*/ 9151701 w 15732060"/>
              <a:gd name="connsiteY1100" fmla="*/ 8226408 h 8839200"/>
              <a:gd name="connsiteX1101" fmla="*/ 8551940 w 15732060"/>
              <a:gd name="connsiteY1101" fmla="*/ 7626647 h 8839200"/>
              <a:gd name="connsiteX1102" fmla="*/ 8551940 w 15732060"/>
              <a:gd name="connsiteY1102" fmla="*/ 7271071 h 8839200"/>
              <a:gd name="connsiteX1103" fmla="*/ 8342874 w 15732060"/>
              <a:gd name="connsiteY1103" fmla="*/ 7062005 h 8839200"/>
              <a:gd name="connsiteX1104" fmla="*/ 8562915 w 15732060"/>
              <a:gd name="connsiteY1104" fmla="*/ 5550805 h 8839200"/>
              <a:gd name="connsiteX1105" fmla="*/ 8557977 w 15732060"/>
              <a:gd name="connsiteY1105" fmla="*/ 5550805 h 8839200"/>
              <a:gd name="connsiteX1106" fmla="*/ 8557977 w 15732060"/>
              <a:gd name="connsiteY1106" fmla="*/ 6582417 h 8839200"/>
              <a:gd name="connsiteX1107" fmla="*/ 8656199 w 15732060"/>
              <a:gd name="connsiteY1107" fmla="*/ 6680639 h 8839200"/>
              <a:gd name="connsiteX1108" fmla="*/ 8656199 w 15732060"/>
              <a:gd name="connsiteY1108" fmla="*/ 6911105 h 8839200"/>
              <a:gd name="connsiteX1109" fmla="*/ 8981595 w 15732060"/>
              <a:gd name="connsiteY1109" fmla="*/ 7236501 h 8839200"/>
              <a:gd name="connsiteX1110" fmla="*/ 8981595 w 15732060"/>
              <a:gd name="connsiteY1110" fmla="*/ 7821995 h 8839200"/>
              <a:gd name="connsiteX1111" fmla="*/ 9516057 w 15732060"/>
              <a:gd name="connsiteY1111" fmla="*/ 8356457 h 8839200"/>
              <a:gd name="connsiteX1112" fmla="*/ 9516057 w 15732060"/>
              <a:gd name="connsiteY1112" fmla="*/ 8760869 h 8839200"/>
              <a:gd name="connsiteX1113" fmla="*/ 9499596 w 15732060"/>
              <a:gd name="connsiteY1113" fmla="*/ 8779526 h 8839200"/>
              <a:gd name="connsiteX1114" fmla="*/ 9518252 w 15732060"/>
              <a:gd name="connsiteY1114" fmla="*/ 8798184 h 8839200"/>
              <a:gd name="connsiteX1115" fmla="*/ 9536909 w 15732060"/>
              <a:gd name="connsiteY1115" fmla="*/ 8779526 h 8839200"/>
              <a:gd name="connsiteX1116" fmla="*/ 9520448 w 15732060"/>
              <a:gd name="connsiteY1116" fmla="*/ 8760869 h 8839200"/>
              <a:gd name="connsiteX1117" fmla="*/ 9520996 w 15732060"/>
              <a:gd name="connsiteY1117" fmla="*/ 8760321 h 8839200"/>
              <a:gd name="connsiteX1118" fmla="*/ 9520996 w 15732060"/>
              <a:gd name="connsiteY1118" fmla="*/ 8354261 h 8839200"/>
              <a:gd name="connsiteX1119" fmla="*/ 8986534 w 15732060"/>
              <a:gd name="connsiteY1119" fmla="*/ 7819799 h 8839200"/>
              <a:gd name="connsiteX1120" fmla="*/ 8986534 w 15732060"/>
              <a:gd name="connsiteY1120" fmla="*/ 7234306 h 8839200"/>
              <a:gd name="connsiteX1121" fmla="*/ 8661137 w 15732060"/>
              <a:gd name="connsiteY1121" fmla="*/ 6908909 h 8839200"/>
              <a:gd name="connsiteX1122" fmla="*/ 8661137 w 15732060"/>
              <a:gd name="connsiteY1122" fmla="*/ 6678444 h 8839200"/>
              <a:gd name="connsiteX1123" fmla="*/ 8562915 w 15732060"/>
              <a:gd name="connsiteY1123" fmla="*/ 6580221 h 8839200"/>
              <a:gd name="connsiteX1124" fmla="*/ 7981263 w 15732060"/>
              <a:gd name="connsiteY1124" fmla="*/ 5550257 h 8839200"/>
              <a:gd name="connsiteX1125" fmla="*/ 7976324 w 15732060"/>
              <a:gd name="connsiteY1125" fmla="*/ 5550257 h 8839200"/>
              <a:gd name="connsiteX1126" fmla="*/ 7976324 w 15732060"/>
              <a:gd name="connsiteY1126" fmla="*/ 7449408 h 8839200"/>
              <a:gd name="connsiteX1127" fmla="*/ 8142588 w 15732060"/>
              <a:gd name="connsiteY1127" fmla="*/ 7615673 h 8839200"/>
              <a:gd name="connsiteX1128" fmla="*/ 8142588 w 15732060"/>
              <a:gd name="connsiteY1128" fmla="*/ 8734530 h 8839200"/>
              <a:gd name="connsiteX1129" fmla="*/ 8126127 w 15732060"/>
              <a:gd name="connsiteY1129" fmla="*/ 8753187 h 8839200"/>
              <a:gd name="connsiteX1130" fmla="*/ 8144784 w 15732060"/>
              <a:gd name="connsiteY1130" fmla="*/ 8771844 h 8839200"/>
              <a:gd name="connsiteX1131" fmla="*/ 8163440 w 15732060"/>
              <a:gd name="connsiteY1131" fmla="*/ 8753187 h 8839200"/>
              <a:gd name="connsiteX1132" fmla="*/ 8158707 w 15732060"/>
              <a:gd name="connsiteY1132" fmla="*/ 8740361 h 8839200"/>
              <a:gd name="connsiteX1133" fmla="*/ 8147526 w 15732060"/>
              <a:gd name="connsiteY1133" fmla="*/ 8734803 h 8839200"/>
              <a:gd name="connsiteX1134" fmla="*/ 8147526 w 15732060"/>
              <a:gd name="connsiteY1134" fmla="*/ 8735080 h 8839200"/>
              <a:gd name="connsiteX1135" fmla="*/ 8146978 w 15732060"/>
              <a:gd name="connsiteY1135" fmla="*/ 8734530 h 8839200"/>
              <a:gd name="connsiteX1136" fmla="*/ 8147526 w 15732060"/>
              <a:gd name="connsiteY1136" fmla="*/ 8734803 h 8839200"/>
              <a:gd name="connsiteX1137" fmla="*/ 8147526 w 15732060"/>
              <a:gd name="connsiteY1137" fmla="*/ 7614027 h 8839200"/>
              <a:gd name="connsiteX1138" fmla="*/ 7981263 w 15732060"/>
              <a:gd name="connsiteY1138" fmla="*/ 7447761 h 8839200"/>
              <a:gd name="connsiteX1139" fmla="*/ 8674855 w 15732060"/>
              <a:gd name="connsiteY1139" fmla="*/ 5545867 h 8839200"/>
              <a:gd name="connsiteX1140" fmla="*/ 8669918 w 15732060"/>
              <a:gd name="connsiteY1140" fmla="*/ 5545867 h 8839200"/>
              <a:gd name="connsiteX1141" fmla="*/ 8669918 w 15732060"/>
              <a:gd name="connsiteY1141" fmla="*/ 6403530 h 8839200"/>
              <a:gd name="connsiteX1142" fmla="*/ 8878983 w 15732060"/>
              <a:gd name="connsiteY1142" fmla="*/ 6612597 h 8839200"/>
              <a:gd name="connsiteX1143" fmla="*/ 8878983 w 15732060"/>
              <a:gd name="connsiteY1143" fmla="*/ 6976953 h 8839200"/>
              <a:gd name="connsiteX1144" fmla="*/ 9308089 w 15732060"/>
              <a:gd name="connsiteY1144" fmla="*/ 7406058 h 8839200"/>
              <a:gd name="connsiteX1145" fmla="*/ 9308638 w 15732060"/>
              <a:gd name="connsiteY1145" fmla="*/ 7406058 h 8839200"/>
              <a:gd name="connsiteX1146" fmla="*/ 9581356 w 15732060"/>
              <a:gd name="connsiteY1146" fmla="*/ 7406606 h 8839200"/>
              <a:gd name="connsiteX1147" fmla="*/ 9900716 w 15732060"/>
              <a:gd name="connsiteY1147" fmla="*/ 7725968 h 8839200"/>
              <a:gd name="connsiteX1148" fmla="*/ 9900716 w 15732060"/>
              <a:gd name="connsiteY1148" fmla="*/ 8574851 h 8839200"/>
              <a:gd name="connsiteX1149" fmla="*/ 10090577 w 15732060"/>
              <a:gd name="connsiteY1149" fmla="*/ 8764710 h 8839200"/>
              <a:gd name="connsiteX1150" fmla="*/ 10092222 w 15732060"/>
              <a:gd name="connsiteY1150" fmla="*/ 8789404 h 8839200"/>
              <a:gd name="connsiteX1151" fmla="*/ 10118562 w 15732060"/>
              <a:gd name="connsiteY1151" fmla="*/ 8789404 h 8839200"/>
              <a:gd name="connsiteX1152" fmla="*/ 10118562 w 15732060"/>
              <a:gd name="connsiteY1152" fmla="*/ 8763065 h 8839200"/>
              <a:gd name="connsiteX1153" fmla="*/ 10093869 w 15732060"/>
              <a:gd name="connsiteY1153" fmla="*/ 8761418 h 8839200"/>
              <a:gd name="connsiteX1154" fmla="*/ 10093869 w 15732060"/>
              <a:gd name="connsiteY1154" fmla="*/ 8760869 h 8839200"/>
              <a:gd name="connsiteX1155" fmla="*/ 9905655 w 15732060"/>
              <a:gd name="connsiteY1155" fmla="*/ 8572655 h 8839200"/>
              <a:gd name="connsiteX1156" fmla="*/ 9905655 w 15732060"/>
              <a:gd name="connsiteY1156" fmla="*/ 7723772 h 8839200"/>
              <a:gd name="connsiteX1157" fmla="*/ 9584099 w 15732060"/>
              <a:gd name="connsiteY1157" fmla="*/ 7402218 h 8839200"/>
              <a:gd name="connsiteX1158" fmla="*/ 9583551 w 15732060"/>
              <a:gd name="connsiteY1158" fmla="*/ 7402218 h 8839200"/>
              <a:gd name="connsiteX1159" fmla="*/ 9310833 w 15732060"/>
              <a:gd name="connsiteY1159" fmla="*/ 7401669 h 8839200"/>
              <a:gd name="connsiteX1160" fmla="*/ 8883922 w 15732060"/>
              <a:gd name="connsiteY1160" fmla="*/ 6974757 h 8839200"/>
              <a:gd name="connsiteX1161" fmla="*/ 8883922 w 15732060"/>
              <a:gd name="connsiteY1161" fmla="*/ 6610401 h 8839200"/>
              <a:gd name="connsiteX1162" fmla="*/ 8674855 w 15732060"/>
              <a:gd name="connsiteY1162" fmla="*/ 6401335 h 8839200"/>
              <a:gd name="connsiteX1163" fmla="*/ 5604168 w 15732060"/>
              <a:gd name="connsiteY1163" fmla="*/ 5531600 h 8839200"/>
              <a:gd name="connsiteX1164" fmla="*/ 5585512 w 15732060"/>
              <a:gd name="connsiteY1164" fmla="*/ 5548062 h 8839200"/>
              <a:gd name="connsiteX1165" fmla="*/ 4807962 w 15732060"/>
              <a:gd name="connsiteY1165" fmla="*/ 5548062 h 8839200"/>
              <a:gd name="connsiteX1166" fmla="*/ 4635662 w 15732060"/>
              <a:gd name="connsiteY1166" fmla="*/ 5720362 h 8839200"/>
              <a:gd name="connsiteX1167" fmla="*/ 4610969 w 15732060"/>
              <a:gd name="connsiteY1167" fmla="*/ 5722009 h 8839200"/>
              <a:gd name="connsiteX1168" fmla="*/ 4610969 w 15732060"/>
              <a:gd name="connsiteY1168" fmla="*/ 5748348 h 8839200"/>
              <a:gd name="connsiteX1169" fmla="*/ 4637308 w 15732060"/>
              <a:gd name="connsiteY1169" fmla="*/ 5748348 h 8839200"/>
              <a:gd name="connsiteX1170" fmla="*/ 4638954 w 15732060"/>
              <a:gd name="connsiteY1170" fmla="*/ 5723655 h 8839200"/>
              <a:gd name="connsiteX1171" fmla="*/ 4810158 w 15732060"/>
              <a:gd name="connsiteY1171" fmla="*/ 5552452 h 8839200"/>
              <a:gd name="connsiteX1172" fmla="*/ 5585512 w 15732060"/>
              <a:gd name="connsiteY1172" fmla="*/ 5552452 h 8839200"/>
              <a:gd name="connsiteX1173" fmla="*/ 5604168 w 15732060"/>
              <a:gd name="connsiteY1173" fmla="*/ 5568914 h 8839200"/>
              <a:gd name="connsiteX1174" fmla="*/ 5622826 w 15732060"/>
              <a:gd name="connsiteY1174" fmla="*/ 5550257 h 8839200"/>
              <a:gd name="connsiteX1175" fmla="*/ 5604168 w 15732060"/>
              <a:gd name="connsiteY1175" fmla="*/ 5531600 h 8839200"/>
              <a:gd name="connsiteX1176" fmla="*/ 7615808 w 15732060"/>
              <a:gd name="connsiteY1176" fmla="*/ 5518431 h 8839200"/>
              <a:gd name="connsiteX1177" fmla="*/ 7610870 w 15732060"/>
              <a:gd name="connsiteY1177" fmla="*/ 5518431 h 8839200"/>
              <a:gd name="connsiteX1178" fmla="*/ 7610870 w 15732060"/>
              <a:gd name="connsiteY1178" fmla="*/ 6798615 h 8839200"/>
              <a:gd name="connsiteX1179" fmla="*/ 7453385 w 15732060"/>
              <a:gd name="connsiteY1179" fmla="*/ 6956101 h 8839200"/>
              <a:gd name="connsiteX1180" fmla="*/ 7453385 w 15732060"/>
              <a:gd name="connsiteY1180" fmla="*/ 7533364 h 8839200"/>
              <a:gd name="connsiteX1181" fmla="*/ 7137866 w 15732060"/>
              <a:gd name="connsiteY1181" fmla="*/ 7848882 h 8839200"/>
              <a:gd name="connsiteX1182" fmla="*/ 7137866 w 15732060"/>
              <a:gd name="connsiteY1182" fmla="*/ 8652221 h 8839200"/>
              <a:gd name="connsiteX1183" fmla="*/ 7121404 w 15732060"/>
              <a:gd name="connsiteY1183" fmla="*/ 8670878 h 8839200"/>
              <a:gd name="connsiteX1184" fmla="*/ 7140061 w 15732060"/>
              <a:gd name="connsiteY1184" fmla="*/ 8689534 h 8839200"/>
              <a:gd name="connsiteX1185" fmla="*/ 7158718 w 15732060"/>
              <a:gd name="connsiteY1185" fmla="*/ 8670878 h 8839200"/>
              <a:gd name="connsiteX1186" fmla="*/ 7142256 w 15732060"/>
              <a:gd name="connsiteY1186" fmla="*/ 8652221 h 8839200"/>
              <a:gd name="connsiteX1187" fmla="*/ 7142805 w 15732060"/>
              <a:gd name="connsiteY1187" fmla="*/ 8651672 h 8839200"/>
              <a:gd name="connsiteX1188" fmla="*/ 7142805 w 15732060"/>
              <a:gd name="connsiteY1188" fmla="*/ 7850528 h 8839200"/>
              <a:gd name="connsiteX1189" fmla="*/ 7458324 w 15732060"/>
              <a:gd name="connsiteY1189" fmla="*/ 7535010 h 8839200"/>
              <a:gd name="connsiteX1190" fmla="*/ 7458324 w 15732060"/>
              <a:gd name="connsiteY1190" fmla="*/ 6957746 h 8839200"/>
              <a:gd name="connsiteX1191" fmla="*/ 7615808 w 15732060"/>
              <a:gd name="connsiteY1191" fmla="*/ 6800261 h 8839200"/>
              <a:gd name="connsiteX1192" fmla="*/ 9293557 w 15732060"/>
              <a:gd name="connsiteY1192" fmla="*/ 5506251 h 8839200"/>
              <a:gd name="connsiteX1193" fmla="*/ 9293273 w 15732060"/>
              <a:gd name="connsiteY1193" fmla="*/ 5506359 h 8839200"/>
              <a:gd name="connsiteX1194" fmla="*/ 9293822 w 15732060"/>
              <a:gd name="connsiteY1194" fmla="*/ 5506359 h 8839200"/>
              <a:gd name="connsiteX1195" fmla="*/ 2078585 w 15732060"/>
              <a:gd name="connsiteY1195" fmla="*/ 5497577 h 8839200"/>
              <a:gd name="connsiteX1196" fmla="*/ 2059928 w 15732060"/>
              <a:gd name="connsiteY1196" fmla="*/ 5516234 h 8839200"/>
              <a:gd name="connsiteX1197" fmla="*/ 2078585 w 15732060"/>
              <a:gd name="connsiteY1197" fmla="*/ 5534891 h 8839200"/>
              <a:gd name="connsiteX1198" fmla="*/ 2078585 w 15732060"/>
              <a:gd name="connsiteY1198" fmla="*/ 5535440 h 8839200"/>
              <a:gd name="connsiteX1199" fmla="*/ 2097241 w 15732060"/>
              <a:gd name="connsiteY1199" fmla="*/ 5518978 h 8839200"/>
              <a:gd name="connsiteX1200" fmla="*/ 2858877 w 15732060"/>
              <a:gd name="connsiteY1200" fmla="*/ 5518978 h 8839200"/>
              <a:gd name="connsiteX1201" fmla="*/ 3026239 w 15732060"/>
              <a:gd name="connsiteY1201" fmla="*/ 5686340 h 8839200"/>
              <a:gd name="connsiteX1202" fmla="*/ 3026239 w 15732060"/>
              <a:gd name="connsiteY1202" fmla="*/ 5870164 h 8839200"/>
              <a:gd name="connsiteX1203" fmla="*/ 3009778 w 15732060"/>
              <a:gd name="connsiteY1203" fmla="*/ 5888821 h 8839200"/>
              <a:gd name="connsiteX1204" fmla="*/ 3028434 w 15732060"/>
              <a:gd name="connsiteY1204" fmla="*/ 5907478 h 8839200"/>
              <a:gd name="connsiteX1205" fmla="*/ 3047091 w 15732060"/>
              <a:gd name="connsiteY1205" fmla="*/ 5888821 h 8839200"/>
              <a:gd name="connsiteX1206" fmla="*/ 3030629 w 15732060"/>
              <a:gd name="connsiteY1206" fmla="*/ 5870164 h 8839200"/>
              <a:gd name="connsiteX1207" fmla="*/ 3030629 w 15732060"/>
              <a:gd name="connsiteY1207" fmla="*/ 5684145 h 8839200"/>
              <a:gd name="connsiteX1208" fmla="*/ 2861073 w 15732060"/>
              <a:gd name="connsiteY1208" fmla="*/ 5514588 h 8839200"/>
              <a:gd name="connsiteX1209" fmla="*/ 2860523 w 15732060"/>
              <a:gd name="connsiteY1209" fmla="*/ 5514588 h 8839200"/>
              <a:gd name="connsiteX1210" fmla="*/ 2097241 w 15732060"/>
              <a:gd name="connsiteY1210" fmla="*/ 5514039 h 8839200"/>
              <a:gd name="connsiteX1211" fmla="*/ 2078585 w 15732060"/>
              <a:gd name="connsiteY1211" fmla="*/ 5497577 h 8839200"/>
              <a:gd name="connsiteX1212" fmla="*/ 9293822 w 15732060"/>
              <a:gd name="connsiteY1212" fmla="*/ 5469044 h 8839200"/>
              <a:gd name="connsiteX1213" fmla="*/ 9275165 w 15732060"/>
              <a:gd name="connsiteY1213" fmla="*/ 5487702 h 8839200"/>
              <a:gd name="connsiteX1214" fmla="*/ 9280584 w 15732060"/>
              <a:gd name="connsiteY1214" fmla="*/ 5500940 h 8839200"/>
              <a:gd name="connsiteX1215" fmla="*/ 9293557 w 15732060"/>
              <a:gd name="connsiteY1215" fmla="*/ 5506251 h 8839200"/>
              <a:gd name="connsiteX1216" fmla="*/ 9305688 w 15732060"/>
              <a:gd name="connsiteY1216" fmla="*/ 5501626 h 8839200"/>
              <a:gd name="connsiteX1217" fmla="*/ 9311930 w 15732060"/>
              <a:gd name="connsiteY1217" fmla="*/ 5489897 h 8839200"/>
              <a:gd name="connsiteX1218" fmla="*/ 9486426 w 15732060"/>
              <a:gd name="connsiteY1218" fmla="*/ 5489897 h 8839200"/>
              <a:gd name="connsiteX1219" fmla="*/ 9856270 w 15732060"/>
              <a:gd name="connsiteY1219" fmla="*/ 5859741 h 8839200"/>
              <a:gd name="connsiteX1220" fmla="*/ 9856818 w 15732060"/>
              <a:gd name="connsiteY1220" fmla="*/ 5859741 h 8839200"/>
              <a:gd name="connsiteX1221" fmla="*/ 10064786 w 15732060"/>
              <a:gd name="connsiteY1221" fmla="*/ 5860289 h 8839200"/>
              <a:gd name="connsiteX1222" fmla="*/ 10083443 w 15732060"/>
              <a:gd name="connsiteY1222" fmla="*/ 5876751 h 8839200"/>
              <a:gd name="connsiteX1223" fmla="*/ 10102100 w 15732060"/>
              <a:gd name="connsiteY1223" fmla="*/ 5858094 h 8839200"/>
              <a:gd name="connsiteX1224" fmla="*/ 10083443 w 15732060"/>
              <a:gd name="connsiteY1224" fmla="*/ 5839437 h 8839200"/>
              <a:gd name="connsiteX1225" fmla="*/ 10064786 w 15732060"/>
              <a:gd name="connsiteY1225" fmla="*/ 5855899 h 8839200"/>
              <a:gd name="connsiteX1226" fmla="*/ 9859012 w 15732060"/>
              <a:gd name="connsiteY1226" fmla="*/ 5855899 h 8839200"/>
              <a:gd name="connsiteX1227" fmla="*/ 9489169 w 15732060"/>
              <a:gd name="connsiteY1227" fmla="*/ 5486055 h 8839200"/>
              <a:gd name="connsiteX1228" fmla="*/ 9488621 w 15732060"/>
              <a:gd name="connsiteY1228" fmla="*/ 5486055 h 8839200"/>
              <a:gd name="connsiteX1229" fmla="*/ 9312479 w 15732060"/>
              <a:gd name="connsiteY1229" fmla="*/ 5485507 h 8839200"/>
              <a:gd name="connsiteX1230" fmla="*/ 9293822 w 15732060"/>
              <a:gd name="connsiteY1230" fmla="*/ 5469044 h 8839200"/>
              <a:gd name="connsiteX1231" fmla="*/ 9005740 w 15732060"/>
              <a:gd name="connsiteY1231" fmla="*/ 5334058 h 8839200"/>
              <a:gd name="connsiteX1232" fmla="*/ 9005740 w 15732060"/>
              <a:gd name="connsiteY1232" fmla="*/ 5338996 h 8839200"/>
              <a:gd name="connsiteX1233" fmla="*/ 9640070 w 15732060"/>
              <a:gd name="connsiteY1233" fmla="*/ 5338996 h 8839200"/>
              <a:gd name="connsiteX1234" fmla="*/ 9835417 w 15732060"/>
              <a:gd name="connsiteY1234" fmla="*/ 5534344 h 8839200"/>
              <a:gd name="connsiteX1235" fmla="*/ 9837064 w 15732060"/>
              <a:gd name="connsiteY1235" fmla="*/ 5559036 h 8839200"/>
              <a:gd name="connsiteX1236" fmla="*/ 9837064 w 15732060"/>
              <a:gd name="connsiteY1236" fmla="*/ 5558487 h 8839200"/>
              <a:gd name="connsiteX1237" fmla="*/ 9863403 w 15732060"/>
              <a:gd name="connsiteY1237" fmla="*/ 5558487 h 8839200"/>
              <a:gd name="connsiteX1238" fmla="*/ 9863403 w 15732060"/>
              <a:gd name="connsiteY1238" fmla="*/ 5532148 h 8839200"/>
              <a:gd name="connsiteX1239" fmla="*/ 9838710 w 15732060"/>
              <a:gd name="connsiteY1239" fmla="*/ 5530503 h 8839200"/>
              <a:gd name="connsiteX1240" fmla="*/ 9642814 w 15732060"/>
              <a:gd name="connsiteY1240" fmla="*/ 5334607 h 8839200"/>
              <a:gd name="connsiteX1241" fmla="*/ 9642265 w 15732060"/>
              <a:gd name="connsiteY1241" fmla="*/ 5334607 h 8839200"/>
              <a:gd name="connsiteX1242" fmla="*/ 9005740 w 15732060"/>
              <a:gd name="connsiteY1242" fmla="*/ 5334058 h 8839200"/>
              <a:gd name="connsiteX1243" fmla="*/ 6706565 w 15732060"/>
              <a:gd name="connsiteY1243" fmla="*/ 5332960 h 8839200"/>
              <a:gd name="connsiteX1244" fmla="*/ 6511218 w 15732060"/>
              <a:gd name="connsiteY1244" fmla="*/ 5332960 h 8839200"/>
              <a:gd name="connsiteX1245" fmla="*/ 4669134 w 15732060"/>
              <a:gd name="connsiteY1245" fmla="*/ 7175043 h 8839200"/>
              <a:gd name="connsiteX1246" fmla="*/ 4276793 w 15732060"/>
              <a:gd name="connsiteY1246" fmla="*/ 7175043 h 8839200"/>
              <a:gd name="connsiteX1247" fmla="*/ 3538204 w 15732060"/>
              <a:gd name="connsiteY1247" fmla="*/ 7913632 h 8839200"/>
              <a:gd name="connsiteX1248" fmla="*/ 3006485 w 15732060"/>
              <a:gd name="connsiteY1248" fmla="*/ 7913632 h 8839200"/>
              <a:gd name="connsiteX1249" fmla="*/ 2406176 w 15732060"/>
              <a:gd name="connsiteY1249" fmla="*/ 8513942 h 8839200"/>
              <a:gd name="connsiteX1250" fmla="*/ 1628078 w 15732060"/>
              <a:gd name="connsiteY1250" fmla="*/ 8513942 h 8839200"/>
              <a:gd name="connsiteX1251" fmla="*/ 1336154 w 15732060"/>
              <a:gd name="connsiteY1251" fmla="*/ 8805865 h 8839200"/>
              <a:gd name="connsiteX1252" fmla="*/ 1311462 w 15732060"/>
              <a:gd name="connsiteY1252" fmla="*/ 8807512 h 8839200"/>
              <a:gd name="connsiteX1253" fmla="*/ 1311462 w 15732060"/>
              <a:gd name="connsiteY1253" fmla="*/ 8833851 h 8839200"/>
              <a:gd name="connsiteX1254" fmla="*/ 1337801 w 15732060"/>
              <a:gd name="connsiteY1254" fmla="*/ 8833851 h 8839200"/>
              <a:gd name="connsiteX1255" fmla="*/ 1339446 w 15732060"/>
              <a:gd name="connsiteY1255" fmla="*/ 8809158 h 8839200"/>
              <a:gd name="connsiteX1256" fmla="*/ 1629724 w 15732060"/>
              <a:gd name="connsiteY1256" fmla="*/ 8518880 h 8839200"/>
              <a:gd name="connsiteX1257" fmla="*/ 2407822 w 15732060"/>
              <a:gd name="connsiteY1257" fmla="*/ 8518880 h 8839200"/>
              <a:gd name="connsiteX1258" fmla="*/ 3008132 w 15732060"/>
              <a:gd name="connsiteY1258" fmla="*/ 7918571 h 8839200"/>
              <a:gd name="connsiteX1259" fmla="*/ 3539850 w 15732060"/>
              <a:gd name="connsiteY1259" fmla="*/ 7918571 h 8839200"/>
              <a:gd name="connsiteX1260" fmla="*/ 4278440 w 15732060"/>
              <a:gd name="connsiteY1260" fmla="*/ 7179982 h 8839200"/>
              <a:gd name="connsiteX1261" fmla="*/ 4278988 w 15732060"/>
              <a:gd name="connsiteY1261" fmla="*/ 7179982 h 8839200"/>
              <a:gd name="connsiteX1262" fmla="*/ 4671330 w 15732060"/>
              <a:gd name="connsiteY1262" fmla="*/ 7179982 h 8839200"/>
              <a:gd name="connsiteX1263" fmla="*/ 6513413 w 15732060"/>
              <a:gd name="connsiteY1263" fmla="*/ 5337899 h 8839200"/>
              <a:gd name="connsiteX1264" fmla="*/ 6706565 w 15732060"/>
              <a:gd name="connsiteY1264" fmla="*/ 5337899 h 8839200"/>
              <a:gd name="connsiteX1265" fmla="*/ 3355477 w 15732060"/>
              <a:gd name="connsiteY1265" fmla="*/ 5325413 h 8839200"/>
              <a:gd name="connsiteX1266" fmla="*/ 3342308 w 15732060"/>
              <a:gd name="connsiteY1266" fmla="*/ 5330764 h 8839200"/>
              <a:gd name="connsiteX1267" fmla="*/ 3340661 w 15732060"/>
              <a:gd name="connsiteY1267" fmla="*/ 5355456 h 8839200"/>
              <a:gd name="connsiteX1268" fmla="*/ 3109647 w 15732060"/>
              <a:gd name="connsiteY1268" fmla="*/ 5586471 h 8839200"/>
              <a:gd name="connsiteX1269" fmla="*/ 3109647 w 15732060"/>
              <a:gd name="connsiteY1269" fmla="*/ 5867420 h 8839200"/>
              <a:gd name="connsiteX1270" fmla="*/ 3093184 w 15732060"/>
              <a:gd name="connsiteY1270" fmla="*/ 5886077 h 8839200"/>
              <a:gd name="connsiteX1271" fmla="*/ 3111841 w 15732060"/>
              <a:gd name="connsiteY1271" fmla="*/ 5904734 h 8839200"/>
              <a:gd name="connsiteX1272" fmla="*/ 3130498 w 15732060"/>
              <a:gd name="connsiteY1272" fmla="*/ 5886077 h 8839200"/>
              <a:gd name="connsiteX1273" fmla="*/ 3114036 w 15732060"/>
              <a:gd name="connsiteY1273" fmla="*/ 5867420 h 8839200"/>
              <a:gd name="connsiteX1274" fmla="*/ 3114036 w 15732060"/>
              <a:gd name="connsiteY1274" fmla="*/ 5588666 h 8839200"/>
              <a:gd name="connsiteX1275" fmla="*/ 3343954 w 15732060"/>
              <a:gd name="connsiteY1275" fmla="*/ 5358749 h 8839200"/>
              <a:gd name="connsiteX1276" fmla="*/ 3368646 w 15732060"/>
              <a:gd name="connsiteY1276" fmla="*/ 5357103 h 8839200"/>
              <a:gd name="connsiteX1277" fmla="*/ 3368646 w 15732060"/>
              <a:gd name="connsiteY1277" fmla="*/ 5330764 h 8839200"/>
              <a:gd name="connsiteX1278" fmla="*/ 3355477 w 15732060"/>
              <a:gd name="connsiteY1278" fmla="*/ 5325413 h 8839200"/>
              <a:gd name="connsiteX1279" fmla="*/ 3814214 w 15732060"/>
              <a:gd name="connsiteY1279" fmla="*/ 5323629 h 8839200"/>
              <a:gd name="connsiteX1280" fmla="*/ 3795558 w 15732060"/>
              <a:gd name="connsiteY1280" fmla="*/ 5340092 h 8839200"/>
              <a:gd name="connsiteX1281" fmla="*/ 3438884 w 15732060"/>
              <a:gd name="connsiteY1281" fmla="*/ 5340092 h 8839200"/>
              <a:gd name="connsiteX1282" fmla="*/ 3191955 w 15732060"/>
              <a:gd name="connsiteY1282" fmla="*/ 5587019 h 8839200"/>
              <a:gd name="connsiteX1283" fmla="*/ 3191955 w 15732060"/>
              <a:gd name="connsiteY1283" fmla="*/ 5867970 h 8839200"/>
              <a:gd name="connsiteX1284" fmla="*/ 3192504 w 15732060"/>
              <a:gd name="connsiteY1284" fmla="*/ 5867970 h 8839200"/>
              <a:gd name="connsiteX1285" fmla="*/ 3176042 w 15732060"/>
              <a:gd name="connsiteY1285" fmla="*/ 5886626 h 8839200"/>
              <a:gd name="connsiteX1286" fmla="*/ 3194699 w 15732060"/>
              <a:gd name="connsiteY1286" fmla="*/ 5905282 h 8839200"/>
              <a:gd name="connsiteX1287" fmla="*/ 3213356 w 15732060"/>
              <a:gd name="connsiteY1287" fmla="*/ 5886626 h 8839200"/>
              <a:gd name="connsiteX1288" fmla="*/ 3196894 w 15732060"/>
              <a:gd name="connsiteY1288" fmla="*/ 5867970 h 8839200"/>
              <a:gd name="connsiteX1289" fmla="*/ 3196894 w 15732060"/>
              <a:gd name="connsiteY1289" fmla="*/ 5588666 h 8839200"/>
              <a:gd name="connsiteX1290" fmla="*/ 3441079 w 15732060"/>
              <a:gd name="connsiteY1290" fmla="*/ 5344482 h 8839200"/>
              <a:gd name="connsiteX1291" fmla="*/ 3795558 w 15732060"/>
              <a:gd name="connsiteY1291" fmla="*/ 5344482 h 8839200"/>
              <a:gd name="connsiteX1292" fmla="*/ 3814214 w 15732060"/>
              <a:gd name="connsiteY1292" fmla="*/ 5360944 h 8839200"/>
              <a:gd name="connsiteX1293" fmla="*/ 3832872 w 15732060"/>
              <a:gd name="connsiteY1293" fmla="*/ 5342287 h 8839200"/>
              <a:gd name="connsiteX1294" fmla="*/ 3814214 w 15732060"/>
              <a:gd name="connsiteY1294" fmla="*/ 5323629 h 8839200"/>
              <a:gd name="connsiteX1295" fmla="*/ 13100904 w 15732060"/>
              <a:gd name="connsiteY1295" fmla="*/ 5298390 h 8839200"/>
              <a:gd name="connsiteX1296" fmla="*/ 13082246 w 15732060"/>
              <a:gd name="connsiteY1296" fmla="*/ 5317047 h 8839200"/>
              <a:gd name="connsiteX1297" fmla="*/ 13100904 w 15732060"/>
              <a:gd name="connsiteY1297" fmla="*/ 5335704 h 8839200"/>
              <a:gd name="connsiteX1298" fmla="*/ 13119561 w 15732060"/>
              <a:gd name="connsiteY1298" fmla="*/ 5319242 h 8839200"/>
              <a:gd name="connsiteX1299" fmla="*/ 14531440 w 15732060"/>
              <a:gd name="connsiteY1299" fmla="*/ 5319242 h 8839200"/>
              <a:gd name="connsiteX1300" fmla="*/ 14688925 w 15732060"/>
              <a:gd name="connsiteY1300" fmla="*/ 5476728 h 8839200"/>
              <a:gd name="connsiteX1301" fmla="*/ 14689474 w 15732060"/>
              <a:gd name="connsiteY1301" fmla="*/ 5476728 h 8839200"/>
              <a:gd name="connsiteX1302" fmla="*/ 15652493 w 15732060"/>
              <a:gd name="connsiteY1302" fmla="*/ 5477276 h 8839200"/>
              <a:gd name="connsiteX1303" fmla="*/ 15671150 w 15732060"/>
              <a:gd name="connsiteY1303" fmla="*/ 5493738 h 8839200"/>
              <a:gd name="connsiteX1304" fmla="*/ 15689808 w 15732060"/>
              <a:gd name="connsiteY1304" fmla="*/ 5475081 h 8839200"/>
              <a:gd name="connsiteX1305" fmla="*/ 15671150 w 15732060"/>
              <a:gd name="connsiteY1305" fmla="*/ 5456424 h 8839200"/>
              <a:gd name="connsiteX1306" fmla="*/ 15652493 w 15732060"/>
              <a:gd name="connsiteY1306" fmla="*/ 5472886 h 8839200"/>
              <a:gd name="connsiteX1307" fmla="*/ 14691668 w 15732060"/>
              <a:gd name="connsiteY1307" fmla="*/ 5472886 h 8839200"/>
              <a:gd name="connsiteX1308" fmla="*/ 14534184 w 15732060"/>
              <a:gd name="connsiteY1308" fmla="*/ 5315401 h 8839200"/>
              <a:gd name="connsiteX1309" fmla="*/ 14533634 w 15732060"/>
              <a:gd name="connsiteY1309" fmla="*/ 5315401 h 8839200"/>
              <a:gd name="connsiteX1310" fmla="*/ 13119561 w 15732060"/>
              <a:gd name="connsiteY1310" fmla="*/ 5314853 h 8839200"/>
              <a:gd name="connsiteX1311" fmla="*/ 13100904 w 15732060"/>
              <a:gd name="connsiteY1311" fmla="*/ 5298390 h 8839200"/>
              <a:gd name="connsiteX1312" fmla="*/ 2501654 w 15732060"/>
              <a:gd name="connsiteY1312" fmla="*/ 5222666 h 8839200"/>
              <a:gd name="connsiteX1313" fmla="*/ 2482998 w 15732060"/>
              <a:gd name="connsiteY1313" fmla="*/ 5239127 h 8839200"/>
              <a:gd name="connsiteX1314" fmla="*/ 1538086 w 15732060"/>
              <a:gd name="connsiteY1314" fmla="*/ 5239127 h 8839200"/>
              <a:gd name="connsiteX1315" fmla="*/ 1012404 w 15732060"/>
              <a:gd name="connsiteY1315" fmla="*/ 5764810 h 8839200"/>
              <a:gd name="connsiteX1316" fmla="*/ 373684 w 15732060"/>
              <a:gd name="connsiteY1316" fmla="*/ 5764810 h 8839200"/>
              <a:gd name="connsiteX1317" fmla="*/ 355028 w 15732060"/>
              <a:gd name="connsiteY1317" fmla="*/ 5748348 h 8839200"/>
              <a:gd name="connsiteX1318" fmla="*/ 336370 w 15732060"/>
              <a:gd name="connsiteY1318" fmla="*/ 5767005 h 8839200"/>
              <a:gd name="connsiteX1319" fmla="*/ 355028 w 15732060"/>
              <a:gd name="connsiteY1319" fmla="*/ 5785662 h 8839200"/>
              <a:gd name="connsiteX1320" fmla="*/ 373684 w 15732060"/>
              <a:gd name="connsiteY1320" fmla="*/ 5769200 h 8839200"/>
              <a:gd name="connsiteX1321" fmla="*/ 1014600 w 15732060"/>
              <a:gd name="connsiteY1321" fmla="*/ 5769200 h 8839200"/>
              <a:gd name="connsiteX1322" fmla="*/ 1540282 w 15732060"/>
              <a:gd name="connsiteY1322" fmla="*/ 5243518 h 8839200"/>
              <a:gd name="connsiteX1323" fmla="*/ 2482998 w 15732060"/>
              <a:gd name="connsiteY1323" fmla="*/ 5243518 h 8839200"/>
              <a:gd name="connsiteX1324" fmla="*/ 2501654 w 15732060"/>
              <a:gd name="connsiteY1324" fmla="*/ 5259979 h 8839200"/>
              <a:gd name="connsiteX1325" fmla="*/ 2520311 w 15732060"/>
              <a:gd name="connsiteY1325" fmla="*/ 5241322 h 8839200"/>
              <a:gd name="connsiteX1326" fmla="*/ 2501654 w 15732060"/>
              <a:gd name="connsiteY1326" fmla="*/ 5222666 h 8839200"/>
              <a:gd name="connsiteX1327" fmla="*/ 6731258 w 15732060"/>
              <a:gd name="connsiteY1327" fmla="*/ 5216629 h 8839200"/>
              <a:gd name="connsiteX1328" fmla="*/ 6337270 w 15732060"/>
              <a:gd name="connsiteY1328" fmla="*/ 5216629 h 8839200"/>
              <a:gd name="connsiteX1329" fmla="*/ 5447780 w 15732060"/>
              <a:gd name="connsiteY1329" fmla="*/ 6106119 h 8839200"/>
              <a:gd name="connsiteX1330" fmla="*/ 5184390 w 15732060"/>
              <a:gd name="connsiteY1330" fmla="*/ 6106119 h 8839200"/>
              <a:gd name="connsiteX1331" fmla="*/ 4126990 w 15732060"/>
              <a:gd name="connsiteY1331" fmla="*/ 7163520 h 8839200"/>
              <a:gd name="connsiteX1332" fmla="*/ 4102298 w 15732060"/>
              <a:gd name="connsiteY1332" fmla="*/ 7165166 h 8839200"/>
              <a:gd name="connsiteX1333" fmla="*/ 4102298 w 15732060"/>
              <a:gd name="connsiteY1333" fmla="*/ 7191505 h 8839200"/>
              <a:gd name="connsiteX1334" fmla="*/ 4128636 w 15732060"/>
              <a:gd name="connsiteY1334" fmla="*/ 7191505 h 8839200"/>
              <a:gd name="connsiteX1335" fmla="*/ 4130282 w 15732060"/>
              <a:gd name="connsiteY1335" fmla="*/ 7166813 h 8839200"/>
              <a:gd name="connsiteX1336" fmla="*/ 5186586 w 15732060"/>
              <a:gd name="connsiteY1336" fmla="*/ 6110509 h 8839200"/>
              <a:gd name="connsiteX1337" fmla="*/ 5449976 w 15732060"/>
              <a:gd name="connsiteY1337" fmla="*/ 6110509 h 8839200"/>
              <a:gd name="connsiteX1338" fmla="*/ 6338917 w 15732060"/>
              <a:gd name="connsiteY1338" fmla="*/ 5221568 h 8839200"/>
              <a:gd name="connsiteX1339" fmla="*/ 6338916 w 15732060"/>
              <a:gd name="connsiteY1339" fmla="*/ 5221568 h 8839200"/>
              <a:gd name="connsiteX1340" fmla="*/ 6339465 w 15732060"/>
              <a:gd name="connsiteY1340" fmla="*/ 5221020 h 8839200"/>
              <a:gd name="connsiteX1341" fmla="*/ 6338917 w 15732060"/>
              <a:gd name="connsiteY1341" fmla="*/ 5221568 h 8839200"/>
              <a:gd name="connsiteX1342" fmla="*/ 6731258 w 15732060"/>
              <a:gd name="connsiteY1342" fmla="*/ 5221568 h 8839200"/>
              <a:gd name="connsiteX1343" fmla="*/ 5903774 w 15732060"/>
              <a:gd name="connsiteY1343" fmla="*/ 5215121 h 8839200"/>
              <a:gd name="connsiteX1344" fmla="*/ 5890605 w 15732060"/>
              <a:gd name="connsiteY1344" fmla="*/ 5220470 h 8839200"/>
              <a:gd name="connsiteX1345" fmla="*/ 5888960 w 15732060"/>
              <a:gd name="connsiteY1345" fmla="*/ 5245164 h 8839200"/>
              <a:gd name="connsiteX1346" fmla="*/ 5719401 w 15732060"/>
              <a:gd name="connsiteY1346" fmla="*/ 5414721 h 8839200"/>
              <a:gd name="connsiteX1347" fmla="*/ 5389616 w 15732060"/>
              <a:gd name="connsiteY1347" fmla="*/ 5414721 h 8839200"/>
              <a:gd name="connsiteX1348" fmla="*/ 5283162 w 15732060"/>
              <a:gd name="connsiteY1348" fmla="*/ 5308268 h 8839200"/>
              <a:gd name="connsiteX1349" fmla="*/ 5282613 w 15732060"/>
              <a:gd name="connsiteY1349" fmla="*/ 5308268 h 8839200"/>
              <a:gd name="connsiteX1350" fmla="*/ 4879298 w 15732060"/>
              <a:gd name="connsiteY1350" fmla="*/ 5307719 h 8839200"/>
              <a:gd name="connsiteX1351" fmla="*/ 3998039 w 15732060"/>
              <a:gd name="connsiteY1351" fmla="*/ 6188977 h 8839200"/>
              <a:gd name="connsiteX1352" fmla="*/ 3354380 w 15732060"/>
              <a:gd name="connsiteY1352" fmla="*/ 6188977 h 8839200"/>
              <a:gd name="connsiteX1353" fmla="*/ 3335723 w 15732060"/>
              <a:gd name="connsiteY1353" fmla="*/ 6172516 h 8839200"/>
              <a:gd name="connsiteX1354" fmla="*/ 3317066 w 15732060"/>
              <a:gd name="connsiteY1354" fmla="*/ 6191172 h 8839200"/>
              <a:gd name="connsiteX1355" fmla="*/ 3335723 w 15732060"/>
              <a:gd name="connsiteY1355" fmla="*/ 6209829 h 8839200"/>
              <a:gd name="connsiteX1356" fmla="*/ 3354380 w 15732060"/>
              <a:gd name="connsiteY1356" fmla="*/ 6193367 h 8839200"/>
              <a:gd name="connsiteX1357" fmla="*/ 4000233 w 15732060"/>
              <a:gd name="connsiteY1357" fmla="*/ 6193367 h 8839200"/>
              <a:gd name="connsiteX1358" fmla="*/ 4881492 w 15732060"/>
              <a:gd name="connsiteY1358" fmla="*/ 5312109 h 8839200"/>
              <a:gd name="connsiteX1359" fmla="*/ 5280967 w 15732060"/>
              <a:gd name="connsiteY1359" fmla="*/ 5312109 h 8839200"/>
              <a:gd name="connsiteX1360" fmla="*/ 5387420 w 15732060"/>
              <a:gd name="connsiteY1360" fmla="*/ 5418562 h 8839200"/>
              <a:gd name="connsiteX1361" fmla="*/ 5387969 w 15732060"/>
              <a:gd name="connsiteY1361" fmla="*/ 5418562 h 8839200"/>
              <a:gd name="connsiteX1362" fmla="*/ 5721596 w 15732060"/>
              <a:gd name="connsiteY1362" fmla="*/ 5419110 h 8839200"/>
              <a:gd name="connsiteX1363" fmla="*/ 5892251 w 15732060"/>
              <a:gd name="connsiteY1363" fmla="*/ 5248456 h 8839200"/>
              <a:gd name="connsiteX1364" fmla="*/ 5892251 w 15732060"/>
              <a:gd name="connsiteY1364" fmla="*/ 5248456 h 8839200"/>
              <a:gd name="connsiteX1365" fmla="*/ 5892800 w 15732060"/>
              <a:gd name="connsiteY1365" fmla="*/ 5247907 h 8839200"/>
              <a:gd name="connsiteX1366" fmla="*/ 5892251 w 15732060"/>
              <a:gd name="connsiteY1366" fmla="*/ 5248456 h 8839200"/>
              <a:gd name="connsiteX1367" fmla="*/ 5904803 w 15732060"/>
              <a:gd name="connsiteY1367" fmla="*/ 5252160 h 8839200"/>
              <a:gd name="connsiteX1368" fmla="*/ 5916944 w 15732060"/>
              <a:gd name="connsiteY1368" fmla="*/ 5246809 h 8839200"/>
              <a:gd name="connsiteX1369" fmla="*/ 5916944 w 15732060"/>
              <a:gd name="connsiteY1369" fmla="*/ 5220470 h 8839200"/>
              <a:gd name="connsiteX1370" fmla="*/ 5903774 w 15732060"/>
              <a:gd name="connsiteY1370" fmla="*/ 5215121 h 8839200"/>
              <a:gd name="connsiteX1371" fmla="*/ 14162694 w 15732060"/>
              <a:gd name="connsiteY1371" fmla="*/ 5037332 h 8839200"/>
              <a:gd name="connsiteX1372" fmla="*/ 14149524 w 15732060"/>
              <a:gd name="connsiteY1372" fmla="*/ 5042682 h 8839200"/>
              <a:gd name="connsiteX1373" fmla="*/ 14149524 w 15732060"/>
              <a:gd name="connsiteY1373" fmla="*/ 5069021 h 8839200"/>
              <a:gd name="connsiteX1374" fmla="*/ 14174217 w 15732060"/>
              <a:gd name="connsiteY1374" fmla="*/ 5070668 h 8839200"/>
              <a:gd name="connsiteX1375" fmla="*/ 14224152 w 15732060"/>
              <a:gd name="connsiteY1375" fmla="*/ 5120602 h 8839200"/>
              <a:gd name="connsiteX1376" fmla="*/ 14224701 w 15732060"/>
              <a:gd name="connsiteY1376" fmla="*/ 5120602 h 8839200"/>
              <a:gd name="connsiteX1377" fmla="*/ 15006090 w 15732060"/>
              <a:gd name="connsiteY1377" fmla="*/ 5121151 h 8839200"/>
              <a:gd name="connsiteX1378" fmla="*/ 15196500 w 15732060"/>
              <a:gd name="connsiteY1378" fmla="*/ 5311560 h 8839200"/>
              <a:gd name="connsiteX1379" fmla="*/ 15197048 w 15732060"/>
              <a:gd name="connsiteY1379" fmla="*/ 5311560 h 8839200"/>
              <a:gd name="connsiteX1380" fmla="*/ 15565794 w 15732060"/>
              <a:gd name="connsiteY1380" fmla="*/ 5312109 h 8839200"/>
              <a:gd name="connsiteX1381" fmla="*/ 15584450 w 15732060"/>
              <a:gd name="connsiteY1381" fmla="*/ 5328570 h 8839200"/>
              <a:gd name="connsiteX1382" fmla="*/ 15603108 w 15732060"/>
              <a:gd name="connsiteY1382" fmla="*/ 5309913 h 8839200"/>
              <a:gd name="connsiteX1383" fmla="*/ 15584450 w 15732060"/>
              <a:gd name="connsiteY1383" fmla="*/ 5291257 h 8839200"/>
              <a:gd name="connsiteX1384" fmla="*/ 15565794 w 15732060"/>
              <a:gd name="connsiteY1384" fmla="*/ 5307719 h 8839200"/>
              <a:gd name="connsiteX1385" fmla="*/ 15199243 w 15732060"/>
              <a:gd name="connsiteY1385" fmla="*/ 5307719 h 8839200"/>
              <a:gd name="connsiteX1386" fmla="*/ 15008834 w 15732060"/>
              <a:gd name="connsiteY1386" fmla="*/ 5117310 h 8839200"/>
              <a:gd name="connsiteX1387" fmla="*/ 15008285 w 15732060"/>
              <a:gd name="connsiteY1387" fmla="*/ 5117310 h 8839200"/>
              <a:gd name="connsiteX1388" fmla="*/ 14226895 w 15732060"/>
              <a:gd name="connsiteY1388" fmla="*/ 5116761 h 8839200"/>
              <a:gd name="connsiteX1389" fmla="*/ 14177510 w 15732060"/>
              <a:gd name="connsiteY1389" fmla="*/ 5067376 h 8839200"/>
              <a:gd name="connsiteX1390" fmla="*/ 14175863 w 15732060"/>
              <a:gd name="connsiteY1390" fmla="*/ 5042682 h 8839200"/>
              <a:gd name="connsiteX1391" fmla="*/ 14162694 w 15732060"/>
              <a:gd name="connsiteY1391" fmla="*/ 5037332 h 8839200"/>
              <a:gd name="connsiteX1392" fmla="*/ 6701626 w 15732060"/>
              <a:gd name="connsiteY1392" fmla="*/ 4985066 h 8839200"/>
              <a:gd name="connsiteX1393" fmla="*/ 6314773 w 15732060"/>
              <a:gd name="connsiteY1393" fmla="*/ 4985066 h 8839200"/>
              <a:gd name="connsiteX1394" fmla="*/ 5641482 w 15732060"/>
              <a:gd name="connsiteY1394" fmla="*/ 5658905 h 8839200"/>
              <a:gd name="connsiteX1395" fmla="*/ 4869421 w 15732060"/>
              <a:gd name="connsiteY1395" fmla="*/ 5658905 h 8839200"/>
              <a:gd name="connsiteX1396" fmla="*/ 3998039 w 15732060"/>
              <a:gd name="connsiteY1396" fmla="*/ 6530287 h 8839200"/>
              <a:gd name="connsiteX1397" fmla="*/ 3561250 w 15732060"/>
              <a:gd name="connsiteY1397" fmla="*/ 6530287 h 8839200"/>
              <a:gd name="connsiteX1398" fmla="*/ 3542594 w 15732060"/>
              <a:gd name="connsiteY1398" fmla="*/ 6513825 h 8839200"/>
              <a:gd name="connsiteX1399" fmla="*/ 3523937 w 15732060"/>
              <a:gd name="connsiteY1399" fmla="*/ 6532481 h 8839200"/>
              <a:gd name="connsiteX1400" fmla="*/ 3542594 w 15732060"/>
              <a:gd name="connsiteY1400" fmla="*/ 6551138 h 8839200"/>
              <a:gd name="connsiteX1401" fmla="*/ 3561250 w 15732060"/>
              <a:gd name="connsiteY1401" fmla="*/ 6534677 h 8839200"/>
              <a:gd name="connsiteX1402" fmla="*/ 4000233 w 15732060"/>
              <a:gd name="connsiteY1402" fmla="*/ 6534677 h 8839200"/>
              <a:gd name="connsiteX1403" fmla="*/ 4871615 w 15732060"/>
              <a:gd name="connsiteY1403" fmla="*/ 5663295 h 8839200"/>
              <a:gd name="connsiteX1404" fmla="*/ 5643678 w 15732060"/>
              <a:gd name="connsiteY1404" fmla="*/ 5663295 h 8839200"/>
              <a:gd name="connsiteX1405" fmla="*/ 5643678 w 15732060"/>
              <a:gd name="connsiteY1405" fmla="*/ 5663843 h 8839200"/>
              <a:gd name="connsiteX1406" fmla="*/ 6316967 w 15732060"/>
              <a:gd name="connsiteY1406" fmla="*/ 4990004 h 8839200"/>
              <a:gd name="connsiteX1407" fmla="*/ 6701626 w 15732060"/>
              <a:gd name="connsiteY1407" fmla="*/ 4990004 h 8839200"/>
              <a:gd name="connsiteX1408" fmla="*/ 8990924 w 15732060"/>
              <a:gd name="connsiteY1408" fmla="*/ 4884100 h 8839200"/>
              <a:gd name="connsiteX1409" fmla="*/ 8990924 w 15732060"/>
              <a:gd name="connsiteY1409" fmla="*/ 4889039 h 8839200"/>
              <a:gd name="connsiteX1410" fmla="*/ 10502123 w 15732060"/>
              <a:gd name="connsiteY1410" fmla="*/ 4889039 h 8839200"/>
              <a:gd name="connsiteX1411" fmla="*/ 10710640 w 15732060"/>
              <a:gd name="connsiteY1411" fmla="*/ 5097556 h 8839200"/>
              <a:gd name="connsiteX1412" fmla="*/ 10711189 w 15732060"/>
              <a:gd name="connsiteY1412" fmla="*/ 5097556 h 8839200"/>
              <a:gd name="connsiteX1413" fmla="*/ 11067314 w 15732060"/>
              <a:gd name="connsiteY1413" fmla="*/ 5098104 h 8839200"/>
              <a:gd name="connsiteX1414" fmla="*/ 11665978 w 15732060"/>
              <a:gd name="connsiteY1414" fmla="*/ 5696767 h 8839200"/>
              <a:gd name="connsiteX1415" fmla="*/ 11666525 w 15732060"/>
              <a:gd name="connsiteY1415" fmla="*/ 5696767 h 8839200"/>
              <a:gd name="connsiteX1416" fmla="*/ 12664664 w 15732060"/>
              <a:gd name="connsiteY1416" fmla="*/ 5696767 h 8839200"/>
              <a:gd name="connsiteX1417" fmla="*/ 12683321 w 15732060"/>
              <a:gd name="connsiteY1417" fmla="*/ 5713229 h 8839200"/>
              <a:gd name="connsiteX1418" fmla="*/ 12701979 w 15732060"/>
              <a:gd name="connsiteY1418" fmla="*/ 5694572 h 8839200"/>
              <a:gd name="connsiteX1419" fmla="*/ 12683321 w 15732060"/>
              <a:gd name="connsiteY1419" fmla="*/ 5675916 h 8839200"/>
              <a:gd name="connsiteX1420" fmla="*/ 12664664 w 15732060"/>
              <a:gd name="connsiteY1420" fmla="*/ 5692378 h 8839200"/>
              <a:gd name="connsiteX1421" fmla="*/ 11668172 w 15732060"/>
              <a:gd name="connsiteY1421" fmla="*/ 5692378 h 8839200"/>
              <a:gd name="connsiteX1422" fmla="*/ 11069509 w 15732060"/>
              <a:gd name="connsiteY1422" fmla="*/ 5093715 h 8839200"/>
              <a:gd name="connsiteX1423" fmla="*/ 11068960 w 15732060"/>
              <a:gd name="connsiteY1423" fmla="*/ 5093715 h 8839200"/>
              <a:gd name="connsiteX1424" fmla="*/ 10712835 w 15732060"/>
              <a:gd name="connsiteY1424" fmla="*/ 5093165 h 8839200"/>
              <a:gd name="connsiteX1425" fmla="*/ 10504318 w 15732060"/>
              <a:gd name="connsiteY1425" fmla="*/ 4884648 h 8839200"/>
              <a:gd name="connsiteX1426" fmla="*/ 10503770 w 15732060"/>
              <a:gd name="connsiteY1426" fmla="*/ 4884648 h 8839200"/>
              <a:gd name="connsiteX1427" fmla="*/ 8990924 w 15732060"/>
              <a:gd name="connsiteY1427" fmla="*/ 4884100 h 8839200"/>
              <a:gd name="connsiteX1428" fmla="*/ 6691750 w 15732060"/>
              <a:gd name="connsiteY1428" fmla="*/ 4867090 h 8839200"/>
              <a:gd name="connsiteX1429" fmla="*/ 6359219 w 15732060"/>
              <a:gd name="connsiteY1429" fmla="*/ 4867090 h 8839200"/>
              <a:gd name="connsiteX1430" fmla="*/ 6139180 w 15732060"/>
              <a:gd name="connsiteY1430" fmla="*/ 5087130 h 8839200"/>
              <a:gd name="connsiteX1431" fmla="*/ 4979166 w 15732060"/>
              <a:gd name="connsiteY1431" fmla="*/ 5087130 h 8839200"/>
              <a:gd name="connsiteX1432" fmla="*/ 4126441 w 15732060"/>
              <a:gd name="connsiteY1432" fmla="*/ 5939855 h 8839200"/>
              <a:gd name="connsiteX1433" fmla="*/ 3354380 w 15732060"/>
              <a:gd name="connsiteY1433" fmla="*/ 5939855 h 8839200"/>
              <a:gd name="connsiteX1434" fmla="*/ 3335723 w 15732060"/>
              <a:gd name="connsiteY1434" fmla="*/ 5923392 h 8839200"/>
              <a:gd name="connsiteX1435" fmla="*/ 3317066 w 15732060"/>
              <a:gd name="connsiteY1435" fmla="*/ 5942050 h 8839200"/>
              <a:gd name="connsiteX1436" fmla="*/ 3335723 w 15732060"/>
              <a:gd name="connsiteY1436" fmla="*/ 5960706 h 8839200"/>
              <a:gd name="connsiteX1437" fmla="*/ 3354380 w 15732060"/>
              <a:gd name="connsiteY1437" fmla="*/ 5944244 h 8839200"/>
              <a:gd name="connsiteX1438" fmla="*/ 4128636 w 15732060"/>
              <a:gd name="connsiteY1438" fmla="*/ 5944244 h 8839200"/>
              <a:gd name="connsiteX1439" fmla="*/ 4981361 w 15732060"/>
              <a:gd name="connsiteY1439" fmla="*/ 5091519 h 8839200"/>
              <a:gd name="connsiteX1440" fmla="*/ 6141374 w 15732060"/>
              <a:gd name="connsiteY1440" fmla="*/ 5091519 h 8839200"/>
              <a:gd name="connsiteX1441" fmla="*/ 6361414 w 15732060"/>
              <a:gd name="connsiteY1441" fmla="*/ 4871479 h 8839200"/>
              <a:gd name="connsiteX1442" fmla="*/ 6360866 w 15732060"/>
              <a:gd name="connsiteY1442" fmla="*/ 4872028 h 8839200"/>
              <a:gd name="connsiteX1443" fmla="*/ 6691750 w 15732060"/>
              <a:gd name="connsiteY1443" fmla="*/ 4872028 h 8839200"/>
              <a:gd name="connsiteX1444" fmla="*/ 11528247 w 15732060"/>
              <a:gd name="connsiteY1444" fmla="*/ 4844729 h 8839200"/>
              <a:gd name="connsiteX1445" fmla="*/ 11515077 w 15732060"/>
              <a:gd name="connsiteY1445" fmla="*/ 4850079 h 8839200"/>
              <a:gd name="connsiteX1446" fmla="*/ 11515077 w 15732060"/>
              <a:gd name="connsiteY1446" fmla="*/ 4876418 h 8839200"/>
              <a:gd name="connsiteX1447" fmla="*/ 11539770 w 15732060"/>
              <a:gd name="connsiteY1447" fmla="*/ 4878064 h 8839200"/>
              <a:gd name="connsiteX1448" fmla="*/ 11636345 w 15732060"/>
              <a:gd name="connsiteY1448" fmla="*/ 4974640 h 8839200"/>
              <a:gd name="connsiteX1449" fmla="*/ 11636345 w 15732060"/>
              <a:gd name="connsiteY1449" fmla="*/ 5197973 h 8839200"/>
              <a:gd name="connsiteX1450" fmla="*/ 11880530 w 15732060"/>
              <a:gd name="connsiteY1450" fmla="*/ 5442157 h 8839200"/>
              <a:gd name="connsiteX1451" fmla="*/ 11881079 w 15732060"/>
              <a:gd name="connsiteY1451" fmla="*/ 5442157 h 8839200"/>
              <a:gd name="connsiteX1452" fmla="*/ 13668290 w 15732060"/>
              <a:gd name="connsiteY1452" fmla="*/ 5442705 h 8839200"/>
              <a:gd name="connsiteX1453" fmla="*/ 13953628 w 15732060"/>
              <a:gd name="connsiteY1453" fmla="*/ 5728046 h 8839200"/>
              <a:gd name="connsiteX1454" fmla="*/ 13954178 w 15732060"/>
              <a:gd name="connsiteY1454" fmla="*/ 5728046 h 8839200"/>
              <a:gd name="connsiteX1455" fmla="*/ 15683771 w 15732060"/>
              <a:gd name="connsiteY1455" fmla="*/ 5728594 h 8839200"/>
              <a:gd name="connsiteX1456" fmla="*/ 15702428 w 15732060"/>
              <a:gd name="connsiteY1456" fmla="*/ 5745056 h 8839200"/>
              <a:gd name="connsiteX1457" fmla="*/ 15702428 w 15732060"/>
              <a:gd name="connsiteY1457" fmla="*/ 5744507 h 8839200"/>
              <a:gd name="connsiteX1458" fmla="*/ 15721085 w 15732060"/>
              <a:gd name="connsiteY1458" fmla="*/ 5725850 h 8839200"/>
              <a:gd name="connsiteX1459" fmla="*/ 15702428 w 15732060"/>
              <a:gd name="connsiteY1459" fmla="*/ 5707193 h 8839200"/>
              <a:gd name="connsiteX1460" fmla="*/ 15683771 w 15732060"/>
              <a:gd name="connsiteY1460" fmla="*/ 5723655 h 8839200"/>
              <a:gd name="connsiteX1461" fmla="*/ 13955824 w 15732060"/>
              <a:gd name="connsiteY1461" fmla="*/ 5723655 h 8839200"/>
              <a:gd name="connsiteX1462" fmla="*/ 13670485 w 15732060"/>
              <a:gd name="connsiteY1462" fmla="*/ 5438316 h 8839200"/>
              <a:gd name="connsiteX1463" fmla="*/ 13669935 w 15732060"/>
              <a:gd name="connsiteY1463" fmla="*/ 5438316 h 8839200"/>
              <a:gd name="connsiteX1464" fmla="*/ 11882726 w 15732060"/>
              <a:gd name="connsiteY1464" fmla="*/ 5437767 h 8839200"/>
              <a:gd name="connsiteX1465" fmla="*/ 11640736 w 15732060"/>
              <a:gd name="connsiteY1465" fmla="*/ 5195778 h 8839200"/>
              <a:gd name="connsiteX1466" fmla="*/ 11640736 w 15732060"/>
              <a:gd name="connsiteY1466" fmla="*/ 4972445 h 8839200"/>
              <a:gd name="connsiteX1467" fmla="*/ 11543061 w 15732060"/>
              <a:gd name="connsiteY1467" fmla="*/ 4874772 h 8839200"/>
              <a:gd name="connsiteX1468" fmla="*/ 11541416 w 15732060"/>
              <a:gd name="connsiteY1468" fmla="*/ 4850079 h 8839200"/>
              <a:gd name="connsiteX1469" fmla="*/ 11528247 w 15732060"/>
              <a:gd name="connsiteY1469" fmla="*/ 4844729 h 8839200"/>
              <a:gd name="connsiteX1470" fmla="*/ 3694591 w 15732060"/>
              <a:gd name="connsiteY1470" fmla="*/ 4724420 h 8839200"/>
              <a:gd name="connsiteX1471" fmla="*/ 3675934 w 15732060"/>
              <a:gd name="connsiteY1471" fmla="*/ 4740882 h 8839200"/>
              <a:gd name="connsiteX1472" fmla="*/ 2397397 w 15732060"/>
              <a:gd name="connsiteY1472" fmla="*/ 4740882 h 8839200"/>
              <a:gd name="connsiteX1473" fmla="*/ 2225096 w 15732060"/>
              <a:gd name="connsiteY1473" fmla="*/ 4913183 h 8839200"/>
              <a:gd name="connsiteX1474" fmla="*/ 2200402 w 15732060"/>
              <a:gd name="connsiteY1474" fmla="*/ 4914828 h 8839200"/>
              <a:gd name="connsiteX1475" fmla="*/ 2200402 w 15732060"/>
              <a:gd name="connsiteY1475" fmla="*/ 4941167 h 8839200"/>
              <a:gd name="connsiteX1476" fmla="*/ 2226741 w 15732060"/>
              <a:gd name="connsiteY1476" fmla="*/ 4941167 h 8839200"/>
              <a:gd name="connsiteX1477" fmla="*/ 2228388 w 15732060"/>
              <a:gd name="connsiteY1477" fmla="*/ 4916475 h 8839200"/>
              <a:gd name="connsiteX1478" fmla="*/ 2399591 w 15732060"/>
              <a:gd name="connsiteY1478" fmla="*/ 4745271 h 8839200"/>
              <a:gd name="connsiteX1479" fmla="*/ 3675934 w 15732060"/>
              <a:gd name="connsiteY1479" fmla="*/ 4745271 h 8839200"/>
              <a:gd name="connsiteX1480" fmla="*/ 3694591 w 15732060"/>
              <a:gd name="connsiteY1480" fmla="*/ 4761734 h 8839200"/>
              <a:gd name="connsiteX1481" fmla="*/ 3713248 w 15732060"/>
              <a:gd name="connsiteY1481" fmla="*/ 4743076 h 8839200"/>
              <a:gd name="connsiteX1482" fmla="*/ 3694591 w 15732060"/>
              <a:gd name="connsiteY1482" fmla="*/ 4724420 h 8839200"/>
              <a:gd name="connsiteX1483" fmla="*/ 8991472 w 15732060"/>
              <a:gd name="connsiteY1483" fmla="*/ 4634977 h 8839200"/>
              <a:gd name="connsiteX1484" fmla="*/ 8991472 w 15732060"/>
              <a:gd name="connsiteY1484" fmla="*/ 4639915 h 8839200"/>
              <a:gd name="connsiteX1485" fmla="*/ 10625039 w 15732060"/>
              <a:gd name="connsiteY1485" fmla="*/ 4639915 h 8839200"/>
              <a:gd name="connsiteX1486" fmla="*/ 10771549 w 15732060"/>
              <a:gd name="connsiteY1486" fmla="*/ 4786426 h 8839200"/>
              <a:gd name="connsiteX1487" fmla="*/ 10772098 w 15732060"/>
              <a:gd name="connsiteY1487" fmla="*/ 4786426 h 8839200"/>
              <a:gd name="connsiteX1488" fmla="*/ 11577632 w 15732060"/>
              <a:gd name="connsiteY1488" fmla="*/ 4786975 h 8839200"/>
              <a:gd name="connsiteX1489" fmla="*/ 12118130 w 15732060"/>
              <a:gd name="connsiteY1489" fmla="*/ 5327473 h 8839200"/>
              <a:gd name="connsiteX1490" fmla="*/ 12118679 w 15732060"/>
              <a:gd name="connsiteY1490" fmla="*/ 5327473 h 8839200"/>
              <a:gd name="connsiteX1491" fmla="*/ 12693747 w 15732060"/>
              <a:gd name="connsiteY1491" fmla="*/ 5328022 h 8839200"/>
              <a:gd name="connsiteX1492" fmla="*/ 12712404 w 15732060"/>
              <a:gd name="connsiteY1492" fmla="*/ 5344484 h 8839200"/>
              <a:gd name="connsiteX1493" fmla="*/ 12731060 w 15732060"/>
              <a:gd name="connsiteY1493" fmla="*/ 5325826 h 8839200"/>
              <a:gd name="connsiteX1494" fmla="*/ 12712404 w 15732060"/>
              <a:gd name="connsiteY1494" fmla="*/ 5307169 h 8839200"/>
              <a:gd name="connsiteX1495" fmla="*/ 12693747 w 15732060"/>
              <a:gd name="connsiteY1495" fmla="*/ 5323632 h 8839200"/>
              <a:gd name="connsiteX1496" fmla="*/ 12693198 w 15732060"/>
              <a:gd name="connsiteY1496" fmla="*/ 5323083 h 8839200"/>
              <a:gd name="connsiteX1497" fmla="*/ 12120326 w 15732060"/>
              <a:gd name="connsiteY1497" fmla="*/ 5323083 h 8839200"/>
              <a:gd name="connsiteX1498" fmla="*/ 11579827 w 15732060"/>
              <a:gd name="connsiteY1498" fmla="*/ 4782585 h 8839200"/>
              <a:gd name="connsiteX1499" fmla="*/ 11579279 w 15732060"/>
              <a:gd name="connsiteY1499" fmla="*/ 4782585 h 8839200"/>
              <a:gd name="connsiteX1500" fmla="*/ 10773744 w 15732060"/>
              <a:gd name="connsiteY1500" fmla="*/ 4782036 h 8839200"/>
              <a:gd name="connsiteX1501" fmla="*/ 10627234 w 15732060"/>
              <a:gd name="connsiteY1501" fmla="*/ 4635526 h 8839200"/>
              <a:gd name="connsiteX1502" fmla="*/ 10626685 w 15732060"/>
              <a:gd name="connsiteY1502" fmla="*/ 4635526 h 8839200"/>
              <a:gd name="connsiteX1503" fmla="*/ 8991472 w 15732060"/>
              <a:gd name="connsiteY1503" fmla="*/ 4634977 h 8839200"/>
              <a:gd name="connsiteX1504" fmla="*/ 6695042 w 15732060"/>
              <a:gd name="connsiteY1504" fmla="*/ 4618513 h 8839200"/>
              <a:gd name="connsiteX1505" fmla="*/ 6676386 w 15732060"/>
              <a:gd name="connsiteY1505" fmla="*/ 4634975 h 8839200"/>
              <a:gd name="connsiteX1506" fmla="*/ 6045896 w 15732060"/>
              <a:gd name="connsiteY1506" fmla="*/ 4634975 h 8839200"/>
              <a:gd name="connsiteX1507" fmla="*/ 5800614 w 15732060"/>
              <a:gd name="connsiteY1507" fmla="*/ 4880257 h 8839200"/>
              <a:gd name="connsiteX1508" fmla="*/ 4406842 w 15732060"/>
              <a:gd name="connsiteY1508" fmla="*/ 4880257 h 8839200"/>
              <a:gd name="connsiteX1509" fmla="*/ 3872928 w 15732060"/>
              <a:gd name="connsiteY1509" fmla="*/ 5414171 h 8839200"/>
              <a:gd name="connsiteX1510" fmla="*/ 3545886 w 15732060"/>
              <a:gd name="connsiteY1510" fmla="*/ 5414171 h 8839200"/>
              <a:gd name="connsiteX1511" fmla="*/ 3275363 w 15732060"/>
              <a:gd name="connsiteY1511" fmla="*/ 5684694 h 8839200"/>
              <a:gd name="connsiteX1512" fmla="*/ 3275363 w 15732060"/>
              <a:gd name="connsiteY1512" fmla="*/ 5867970 h 8839200"/>
              <a:gd name="connsiteX1513" fmla="*/ 3258900 w 15732060"/>
              <a:gd name="connsiteY1513" fmla="*/ 5886626 h 8839200"/>
              <a:gd name="connsiteX1514" fmla="*/ 3277557 w 15732060"/>
              <a:gd name="connsiteY1514" fmla="*/ 5905282 h 8839200"/>
              <a:gd name="connsiteX1515" fmla="*/ 3296214 w 15732060"/>
              <a:gd name="connsiteY1515" fmla="*/ 5886626 h 8839200"/>
              <a:gd name="connsiteX1516" fmla="*/ 3279752 w 15732060"/>
              <a:gd name="connsiteY1516" fmla="*/ 5867970 h 8839200"/>
              <a:gd name="connsiteX1517" fmla="*/ 3279752 w 15732060"/>
              <a:gd name="connsiteY1517" fmla="*/ 5686888 h 8839200"/>
              <a:gd name="connsiteX1518" fmla="*/ 3546984 w 15732060"/>
              <a:gd name="connsiteY1518" fmla="*/ 5419657 h 8839200"/>
              <a:gd name="connsiteX1519" fmla="*/ 3874026 w 15732060"/>
              <a:gd name="connsiteY1519" fmla="*/ 5419657 h 8839200"/>
              <a:gd name="connsiteX1520" fmla="*/ 4407940 w 15732060"/>
              <a:gd name="connsiteY1520" fmla="*/ 4885744 h 8839200"/>
              <a:gd name="connsiteX1521" fmla="*/ 5801711 w 15732060"/>
              <a:gd name="connsiteY1521" fmla="*/ 4885744 h 8839200"/>
              <a:gd name="connsiteX1522" fmla="*/ 6046994 w 15732060"/>
              <a:gd name="connsiteY1522" fmla="*/ 4640462 h 8839200"/>
              <a:gd name="connsiteX1523" fmla="*/ 6675288 w 15732060"/>
              <a:gd name="connsiteY1523" fmla="*/ 4640462 h 8839200"/>
              <a:gd name="connsiteX1524" fmla="*/ 6693944 w 15732060"/>
              <a:gd name="connsiteY1524" fmla="*/ 4656924 h 8839200"/>
              <a:gd name="connsiteX1525" fmla="*/ 6712601 w 15732060"/>
              <a:gd name="connsiteY1525" fmla="*/ 4638267 h 8839200"/>
              <a:gd name="connsiteX1526" fmla="*/ 6693944 w 15732060"/>
              <a:gd name="connsiteY1526" fmla="*/ 4619610 h 8839200"/>
              <a:gd name="connsiteX1527" fmla="*/ 8991472 w 15732060"/>
              <a:gd name="connsiteY1527" fmla="*/ 4523584 h 8839200"/>
              <a:gd name="connsiteX1528" fmla="*/ 8991472 w 15732060"/>
              <a:gd name="connsiteY1528" fmla="*/ 4528523 h 8839200"/>
              <a:gd name="connsiteX1529" fmla="*/ 10888977 w 15732060"/>
              <a:gd name="connsiteY1529" fmla="*/ 4528523 h 8839200"/>
              <a:gd name="connsiteX1530" fmla="*/ 11054145 w 15732060"/>
              <a:gd name="connsiteY1530" fmla="*/ 4693691 h 8839200"/>
              <a:gd name="connsiteX1531" fmla="*/ 11054693 w 15732060"/>
              <a:gd name="connsiteY1531" fmla="*/ 4693691 h 8839200"/>
              <a:gd name="connsiteX1532" fmla="*/ 12657531 w 15732060"/>
              <a:gd name="connsiteY1532" fmla="*/ 4694240 h 8839200"/>
              <a:gd name="connsiteX1533" fmla="*/ 12816113 w 15732060"/>
              <a:gd name="connsiteY1533" fmla="*/ 4852823 h 8839200"/>
              <a:gd name="connsiteX1534" fmla="*/ 12816662 w 15732060"/>
              <a:gd name="connsiteY1534" fmla="*/ 4852823 h 8839200"/>
              <a:gd name="connsiteX1535" fmla="*/ 13567872 w 15732060"/>
              <a:gd name="connsiteY1535" fmla="*/ 4852823 h 8839200"/>
              <a:gd name="connsiteX1536" fmla="*/ 13586529 w 15732060"/>
              <a:gd name="connsiteY1536" fmla="*/ 4869284 h 8839200"/>
              <a:gd name="connsiteX1537" fmla="*/ 13605186 w 15732060"/>
              <a:gd name="connsiteY1537" fmla="*/ 4850627 h 8839200"/>
              <a:gd name="connsiteX1538" fmla="*/ 13586529 w 15732060"/>
              <a:gd name="connsiteY1538" fmla="*/ 4831970 h 8839200"/>
              <a:gd name="connsiteX1539" fmla="*/ 13567872 w 15732060"/>
              <a:gd name="connsiteY1539" fmla="*/ 4848433 h 8839200"/>
              <a:gd name="connsiteX1540" fmla="*/ 12818856 w 15732060"/>
              <a:gd name="connsiteY1540" fmla="*/ 4848433 h 8839200"/>
              <a:gd name="connsiteX1541" fmla="*/ 12660274 w 15732060"/>
              <a:gd name="connsiteY1541" fmla="*/ 4689849 h 8839200"/>
              <a:gd name="connsiteX1542" fmla="*/ 12659725 w 15732060"/>
              <a:gd name="connsiteY1542" fmla="*/ 4689849 h 8839200"/>
              <a:gd name="connsiteX1543" fmla="*/ 11056888 w 15732060"/>
              <a:gd name="connsiteY1543" fmla="*/ 4689301 h 8839200"/>
              <a:gd name="connsiteX1544" fmla="*/ 10891721 w 15732060"/>
              <a:gd name="connsiteY1544" fmla="*/ 4524134 h 8839200"/>
              <a:gd name="connsiteX1545" fmla="*/ 10891172 w 15732060"/>
              <a:gd name="connsiteY1545" fmla="*/ 4524134 h 8839200"/>
              <a:gd name="connsiteX1546" fmla="*/ 8991472 w 15732060"/>
              <a:gd name="connsiteY1546" fmla="*/ 4523584 h 8839200"/>
              <a:gd name="connsiteX1547" fmla="*/ 6703822 w 15732060"/>
              <a:gd name="connsiteY1547" fmla="*/ 4402864 h 8839200"/>
              <a:gd name="connsiteX1548" fmla="*/ 5683734 w 15732060"/>
              <a:gd name="connsiteY1548" fmla="*/ 4402864 h 8839200"/>
              <a:gd name="connsiteX1549" fmla="*/ 5552040 w 15732060"/>
              <a:gd name="connsiteY1549" fmla="*/ 4534559 h 8839200"/>
              <a:gd name="connsiteX1550" fmla="*/ 4131380 w 15732060"/>
              <a:gd name="connsiteY1550" fmla="*/ 4534559 h 8839200"/>
              <a:gd name="connsiteX1551" fmla="*/ 3723126 w 15732060"/>
              <a:gd name="connsiteY1551" fmla="*/ 4942814 h 8839200"/>
              <a:gd name="connsiteX1552" fmla="*/ 2970818 w 15732060"/>
              <a:gd name="connsiteY1552" fmla="*/ 4942814 h 8839200"/>
              <a:gd name="connsiteX1553" fmla="*/ 2818820 w 15732060"/>
              <a:gd name="connsiteY1553" fmla="*/ 5094812 h 8839200"/>
              <a:gd name="connsiteX1554" fmla="*/ 1509552 w 15732060"/>
              <a:gd name="connsiteY1554" fmla="*/ 5094812 h 8839200"/>
              <a:gd name="connsiteX1555" fmla="*/ 1163304 w 15732060"/>
              <a:gd name="connsiteY1555" fmla="*/ 5441060 h 8839200"/>
              <a:gd name="connsiteX1556" fmla="*/ 321006 w 15732060"/>
              <a:gd name="connsiteY1556" fmla="*/ 5441060 h 8839200"/>
              <a:gd name="connsiteX1557" fmla="*/ 59810 w 15732060"/>
              <a:gd name="connsiteY1557" fmla="*/ 5702254 h 8839200"/>
              <a:gd name="connsiteX1558" fmla="*/ 35118 w 15732060"/>
              <a:gd name="connsiteY1558" fmla="*/ 5703901 h 8839200"/>
              <a:gd name="connsiteX1559" fmla="*/ 35118 w 15732060"/>
              <a:gd name="connsiteY1559" fmla="*/ 5730240 h 8839200"/>
              <a:gd name="connsiteX1560" fmla="*/ 61458 w 15732060"/>
              <a:gd name="connsiteY1560" fmla="*/ 5730240 h 8839200"/>
              <a:gd name="connsiteX1561" fmla="*/ 63102 w 15732060"/>
              <a:gd name="connsiteY1561" fmla="*/ 5705547 h 8839200"/>
              <a:gd name="connsiteX1562" fmla="*/ 323200 w 15732060"/>
              <a:gd name="connsiteY1562" fmla="*/ 5445449 h 8839200"/>
              <a:gd name="connsiteX1563" fmla="*/ 1165500 w 15732060"/>
              <a:gd name="connsiteY1563" fmla="*/ 5445449 h 8839200"/>
              <a:gd name="connsiteX1564" fmla="*/ 1511748 w 15732060"/>
              <a:gd name="connsiteY1564" fmla="*/ 5099201 h 8839200"/>
              <a:gd name="connsiteX1565" fmla="*/ 2821015 w 15732060"/>
              <a:gd name="connsiteY1565" fmla="*/ 5099201 h 8839200"/>
              <a:gd name="connsiteX1566" fmla="*/ 2973012 w 15732060"/>
              <a:gd name="connsiteY1566" fmla="*/ 4947204 h 8839200"/>
              <a:gd name="connsiteX1567" fmla="*/ 3725320 w 15732060"/>
              <a:gd name="connsiteY1567" fmla="*/ 4947204 h 8839200"/>
              <a:gd name="connsiteX1568" fmla="*/ 3725320 w 15732060"/>
              <a:gd name="connsiteY1568" fmla="*/ 4947752 h 8839200"/>
              <a:gd name="connsiteX1569" fmla="*/ 4133575 w 15732060"/>
              <a:gd name="connsiteY1569" fmla="*/ 4539498 h 8839200"/>
              <a:gd name="connsiteX1570" fmla="*/ 5554234 w 15732060"/>
              <a:gd name="connsiteY1570" fmla="*/ 4539498 h 8839200"/>
              <a:gd name="connsiteX1571" fmla="*/ 5685930 w 15732060"/>
              <a:gd name="connsiteY1571" fmla="*/ 4407804 h 8839200"/>
              <a:gd name="connsiteX1572" fmla="*/ 6703822 w 15732060"/>
              <a:gd name="connsiteY1572" fmla="*/ 4407804 h 8839200"/>
              <a:gd name="connsiteX1573" fmla="*/ 2547199 w 15732060"/>
              <a:gd name="connsiteY1573" fmla="*/ 4266779 h 8839200"/>
              <a:gd name="connsiteX1574" fmla="*/ 2528542 w 15732060"/>
              <a:gd name="connsiteY1574" fmla="*/ 4283241 h 8839200"/>
              <a:gd name="connsiteX1575" fmla="*/ 2284358 w 15732060"/>
              <a:gd name="connsiteY1575" fmla="*/ 4283241 h 8839200"/>
              <a:gd name="connsiteX1576" fmla="*/ 1833302 w 15732060"/>
              <a:gd name="connsiteY1576" fmla="*/ 4734845 h 8839200"/>
              <a:gd name="connsiteX1577" fmla="*/ 518000 w 15732060"/>
              <a:gd name="connsiteY1577" fmla="*/ 4734845 h 8839200"/>
              <a:gd name="connsiteX1578" fmla="*/ 301800 w 15732060"/>
              <a:gd name="connsiteY1578" fmla="*/ 4951045 h 8839200"/>
              <a:gd name="connsiteX1579" fmla="*/ 47738 w 15732060"/>
              <a:gd name="connsiteY1579" fmla="*/ 4951045 h 8839200"/>
              <a:gd name="connsiteX1580" fmla="*/ 29082 w 15732060"/>
              <a:gd name="connsiteY1580" fmla="*/ 4934583 h 8839200"/>
              <a:gd name="connsiteX1581" fmla="*/ 10424 w 15732060"/>
              <a:gd name="connsiteY1581" fmla="*/ 4953239 h 8839200"/>
              <a:gd name="connsiteX1582" fmla="*/ 29082 w 15732060"/>
              <a:gd name="connsiteY1582" fmla="*/ 4971896 h 8839200"/>
              <a:gd name="connsiteX1583" fmla="*/ 29630 w 15732060"/>
              <a:gd name="connsiteY1583" fmla="*/ 4971348 h 8839200"/>
              <a:gd name="connsiteX1584" fmla="*/ 48288 w 15732060"/>
              <a:gd name="connsiteY1584" fmla="*/ 4954886 h 8839200"/>
              <a:gd name="connsiteX1585" fmla="*/ 303996 w 15732060"/>
              <a:gd name="connsiteY1585" fmla="*/ 4954886 h 8839200"/>
              <a:gd name="connsiteX1586" fmla="*/ 520194 w 15732060"/>
              <a:gd name="connsiteY1586" fmla="*/ 4738686 h 8839200"/>
              <a:gd name="connsiteX1587" fmla="*/ 1835498 w 15732060"/>
              <a:gd name="connsiteY1587" fmla="*/ 4738686 h 8839200"/>
              <a:gd name="connsiteX1588" fmla="*/ 2286553 w 15732060"/>
              <a:gd name="connsiteY1588" fmla="*/ 4287631 h 8839200"/>
              <a:gd name="connsiteX1589" fmla="*/ 2528542 w 15732060"/>
              <a:gd name="connsiteY1589" fmla="*/ 4287631 h 8839200"/>
              <a:gd name="connsiteX1590" fmla="*/ 2547199 w 15732060"/>
              <a:gd name="connsiteY1590" fmla="*/ 4304093 h 8839200"/>
              <a:gd name="connsiteX1591" fmla="*/ 2565856 w 15732060"/>
              <a:gd name="connsiteY1591" fmla="*/ 4285437 h 8839200"/>
              <a:gd name="connsiteX1592" fmla="*/ 2547199 w 15732060"/>
              <a:gd name="connsiteY1592" fmla="*/ 4266779 h 8839200"/>
              <a:gd name="connsiteX1593" fmla="*/ 42800 w 15732060"/>
              <a:gd name="connsiteY1593" fmla="*/ 4115331 h 8839200"/>
              <a:gd name="connsiteX1594" fmla="*/ 24144 w 15732060"/>
              <a:gd name="connsiteY1594" fmla="*/ 4133987 h 8839200"/>
              <a:gd name="connsiteX1595" fmla="*/ 42800 w 15732060"/>
              <a:gd name="connsiteY1595" fmla="*/ 4152644 h 8839200"/>
              <a:gd name="connsiteX1596" fmla="*/ 61458 w 15732060"/>
              <a:gd name="connsiteY1596" fmla="*/ 4136182 h 8839200"/>
              <a:gd name="connsiteX1597" fmla="*/ 351734 w 15732060"/>
              <a:gd name="connsiteY1597" fmla="*/ 4136182 h 8839200"/>
              <a:gd name="connsiteX1598" fmla="*/ 547630 w 15732060"/>
              <a:gd name="connsiteY1598" fmla="*/ 4332078 h 8839200"/>
              <a:gd name="connsiteX1599" fmla="*/ 1194034 w 15732060"/>
              <a:gd name="connsiteY1599" fmla="*/ 4332078 h 8839200"/>
              <a:gd name="connsiteX1600" fmla="*/ 1378955 w 15732060"/>
              <a:gd name="connsiteY1600" fmla="*/ 4147157 h 8839200"/>
              <a:gd name="connsiteX1601" fmla="*/ 2154310 w 15732060"/>
              <a:gd name="connsiteY1601" fmla="*/ 4147157 h 8839200"/>
              <a:gd name="connsiteX1602" fmla="*/ 2172966 w 15732060"/>
              <a:gd name="connsiteY1602" fmla="*/ 4163619 h 8839200"/>
              <a:gd name="connsiteX1603" fmla="*/ 2191623 w 15732060"/>
              <a:gd name="connsiteY1603" fmla="*/ 4144962 h 8839200"/>
              <a:gd name="connsiteX1604" fmla="*/ 2172966 w 15732060"/>
              <a:gd name="connsiteY1604" fmla="*/ 4126305 h 8839200"/>
              <a:gd name="connsiteX1605" fmla="*/ 2154310 w 15732060"/>
              <a:gd name="connsiteY1605" fmla="*/ 4142767 h 8839200"/>
              <a:gd name="connsiteX1606" fmla="*/ 1376760 w 15732060"/>
              <a:gd name="connsiteY1606" fmla="*/ 4142767 h 8839200"/>
              <a:gd name="connsiteX1607" fmla="*/ 1191838 w 15732060"/>
              <a:gd name="connsiteY1607" fmla="*/ 4327689 h 8839200"/>
              <a:gd name="connsiteX1608" fmla="*/ 549276 w 15732060"/>
              <a:gd name="connsiteY1608" fmla="*/ 4327689 h 8839200"/>
              <a:gd name="connsiteX1609" fmla="*/ 353380 w 15732060"/>
              <a:gd name="connsiteY1609" fmla="*/ 4131792 h 8839200"/>
              <a:gd name="connsiteX1610" fmla="*/ 61458 w 15732060"/>
              <a:gd name="connsiteY1610" fmla="*/ 4131792 h 8839200"/>
              <a:gd name="connsiteX1611" fmla="*/ 42800 w 15732060"/>
              <a:gd name="connsiteY1611" fmla="*/ 4115331 h 8839200"/>
              <a:gd name="connsiteX1612" fmla="*/ 15685417 w 15732060"/>
              <a:gd name="connsiteY1612" fmla="*/ 3827248 h 8839200"/>
              <a:gd name="connsiteX1613" fmla="*/ 15666760 w 15732060"/>
              <a:gd name="connsiteY1613" fmla="*/ 3843710 h 8839200"/>
              <a:gd name="connsiteX1614" fmla="*/ 15063708 w 15732060"/>
              <a:gd name="connsiteY1614" fmla="*/ 3843710 h 8839200"/>
              <a:gd name="connsiteX1615" fmla="*/ 14576985 w 15732060"/>
              <a:gd name="connsiteY1615" fmla="*/ 4330432 h 8839200"/>
              <a:gd name="connsiteX1616" fmla="*/ 14109469 w 15732060"/>
              <a:gd name="connsiteY1616" fmla="*/ 4330432 h 8839200"/>
              <a:gd name="connsiteX1617" fmla="*/ 14090811 w 15732060"/>
              <a:gd name="connsiteY1617" fmla="*/ 4313970 h 8839200"/>
              <a:gd name="connsiteX1618" fmla="*/ 14072154 w 15732060"/>
              <a:gd name="connsiteY1618" fmla="*/ 4332627 h 8839200"/>
              <a:gd name="connsiteX1619" fmla="*/ 14090811 w 15732060"/>
              <a:gd name="connsiteY1619" fmla="*/ 4351285 h 8839200"/>
              <a:gd name="connsiteX1620" fmla="*/ 14109469 w 15732060"/>
              <a:gd name="connsiteY1620" fmla="*/ 4334822 h 8839200"/>
              <a:gd name="connsiteX1621" fmla="*/ 14579180 w 15732060"/>
              <a:gd name="connsiteY1621" fmla="*/ 4334822 h 8839200"/>
              <a:gd name="connsiteX1622" fmla="*/ 15065902 w 15732060"/>
              <a:gd name="connsiteY1622" fmla="*/ 3848100 h 8839200"/>
              <a:gd name="connsiteX1623" fmla="*/ 15666760 w 15732060"/>
              <a:gd name="connsiteY1623" fmla="*/ 3848100 h 8839200"/>
              <a:gd name="connsiteX1624" fmla="*/ 15685417 w 15732060"/>
              <a:gd name="connsiteY1624" fmla="*/ 3864561 h 8839200"/>
              <a:gd name="connsiteX1625" fmla="*/ 15704074 w 15732060"/>
              <a:gd name="connsiteY1625" fmla="*/ 3845904 h 8839200"/>
              <a:gd name="connsiteX1626" fmla="*/ 15685417 w 15732060"/>
              <a:gd name="connsiteY1626" fmla="*/ 3827248 h 8839200"/>
              <a:gd name="connsiteX1627" fmla="*/ 77370 w 15732060"/>
              <a:gd name="connsiteY1627" fmla="*/ 3732318 h 8839200"/>
              <a:gd name="connsiteX1628" fmla="*/ 58714 w 15732060"/>
              <a:gd name="connsiteY1628" fmla="*/ 3750975 h 8839200"/>
              <a:gd name="connsiteX1629" fmla="*/ 77370 w 15732060"/>
              <a:gd name="connsiteY1629" fmla="*/ 3769631 h 8839200"/>
              <a:gd name="connsiteX1630" fmla="*/ 96026 w 15732060"/>
              <a:gd name="connsiteY1630" fmla="*/ 3753169 h 8839200"/>
              <a:gd name="connsiteX1631" fmla="*/ 340760 w 15732060"/>
              <a:gd name="connsiteY1631" fmla="*/ 3753169 h 8839200"/>
              <a:gd name="connsiteX1632" fmla="*/ 531168 w 15732060"/>
              <a:gd name="connsiteY1632" fmla="*/ 3943578 h 8839200"/>
              <a:gd name="connsiteX1633" fmla="*/ 2615241 w 15732060"/>
              <a:gd name="connsiteY1633" fmla="*/ 3943578 h 8839200"/>
              <a:gd name="connsiteX1634" fmla="*/ 2970818 w 15732060"/>
              <a:gd name="connsiteY1634" fmla="*/ 4299155 h 8839200"/>
              <a:gd name="connsiteX1635" fmla="*/ 2970818 w 15732060"/>
              <a:gd name="connsiteY1635" fmla="*/ 4299703 h 8839200"/>
              <a:gd name="connsiteX1636" fmla="*/ 3600210 w 15732060"/>
              <a:gd name="connsiteY1636" fmla="*/ 4299703 h 8839200"/>
              <a:gd name="connsiteX1637" fmla="*/ 3896524 w 15732060"/>
              <a:gd name="connsiteY1637" fmla="*/ 4003390 h 8839200"/>
              <a:gd name="connsiteX1638" fmla="*/ 4295998 w 15732060"/>
              <a:gd name="connsiteY1638" fmla="*/ 4003390 h 8839200"/>
              <a:gd name="connsiteX1639" fmla="*/ 4389282 w 15732060"/>
              <a:gd name="connsiteY1639" fmla="*/ 4096674 h 8839200"/>
              <a:gd name="connsiteX1640" fmla="*/ 4390928 w 15732060"/>
              <a:gd name="connsiteY1640" fmla="*/ 4121366 h 8839200"/>
              <a:gd name="connsiteX1641" fmla="*/ 4417268 w 15732060"/>
              <a:gd name="connsiteY1641" fmla="*/ 4121366 h 8839200"/>
              <a:gd name="connsiteX1642" fmla="*/ 4417268 w 15732060"/>
              <a:gd name="connsiteY1642" fmla="*/ 4095027 h 8839200"/>
              <a:gd name="connsiteX1643" fmla="*/ 4392575 w 15732060"/>
              <a:gd name="connsiteY1643" fmla="*/ 4093381 h 8839200"/>
              <a:gd name="connsiteX1644" fmla="*/ 4297645 w 15732060"/>
              <a:gd name="connsiteY1644" fmla="*/ 3998450 h 8839200"/>
              <a:gd name="connsiteX1645" fmla="*/ 3894328 w 15732060"/>
              <a:gd name="connsiteY1645" fmla="*/ 3998450 h 8839200"/>
              <a:gd name="connsiteX1646" fmla="*/ 3598016 w 15732060"/>
              <a:gd name="connsiteY1646" fmla="*/ 4294765 h 8839200"/>
              <a:gd name="connsiteX1647" fmla="*/ 2972464 w 15732060"/>
              <a:gd name="connsiteY1647" fmla="*/ 4294765 h 8839200"/>
              <a:gd name="connsiteX1648" fmla="*/ 2616888 w 15732060"/>
              <a:gd name="connsiteY1648" fmla="*/ 3939189 h 8839200"/>
              <a:gd name="connsiteX1649" fmla="*/ 533364 w 15732060"/>
              <a:gd name="connsiteY1649" fmla="*/ 3939189 h 8839200"/>
              <a:gd name="connsiteX1650" fmla="*/ 342954 w 15732060"/>
              <a:gd name="connsiteY1650" fmla="*/ 3748779 h 8839200"/>
              <a:gd name="connsiteX1651" fmla="*/ 96026 w 15732060"/>
              <a:gd name="connsiteY1651" fmla="*/ 3748779 h 8839200"/>
              <a:gd name="connsiteX1652" fmla="*/ 77370 w 15732060"/>
              <a:gd name="connsiteY1652" fmla="*/ 3732318 h 8839200"/>
              <a:gd name="connsiteX1653" fmla="*/ 15683771 w 15732060"/>
              <a:gd name="connsiteY1653" fmla="*/ 3693357 h 8839200"/>
              <a:gd name="connsiteX1654" fmla="*/ 15683222 w 15732060"/>
              <a:gd name="connsiteY1654" fmla="*/ 3693357 h 8839200"/>
              <a:gd name="connsiteX1655" fmla="*/ 15664565 w 15732060"/>
              <a:gd name="connsiteY1655" fmla="*/ 3709820 h 8839200"/>
              <a:gd name="connsiteX1656" fmla="*/ 14817329 w 15732060"/>
              <a:gd name="connsiteY1656" fmla="*/ 3709820 h 8839200"/>
              <a:gd name="connsiteX1657" fmla="*/ 14361884 w 15732060"/>
              <a:gd name="connsiteY1657" fmla="*/ 4165265 h 8839200"/>
              <a:gd name="connsiteX1658" fmla="*/ 12428711 w 15732060"/>
              <a:gd name="connsiteY1658" fmla="*/ 4165265 h 8839200"/>
              <a:gd name="connsiteX1659" fmla="*/ 12247081 w 15732060"/>
              <a:gd name="connsiteY1659" fmla="*/ 4346894 h 8839200"/>
              <a:gd name="connsiteX1660" fmla="*/ 11035488 w 15732060"/>
              <a:gd name="connsiteY1660" fmla="*/ 4346894 h 8839200"/>
              <a:gd name="connsiteX1661" fmla="*/ 10969092 w 15732060"/>
              <a:gd name="connsiteY1661" fmla="*/ 4413290 h 8839200"/>
              <a:gd name="connsiteX1662" fmla="*/ 10944399 w 15732060"/>
              <a:gd name="connsiteY1662" fmla="*/ 4414936 h 8839200"/>
              <a:gd name="connsiteX1663" fmla="*/ 10944399 w 15732060"/>
              <a:gd name="connsiteY1663" fmla="*/ 4441275 h 8839200"/>
              <a:gd name="connsiteX1664" fmla="*/ 10970738 w 15732060"/>
              <a:gd name="connsiteY1664" fmla="*/ 4441275 h 8839200"/>
              <a:gd name="connsiteX1665" fmla="*/ 10972384 w 15732060"/>
              <a:gd name="connsiteY1665" fmla="*/ 4416583 h 8839200"/>
              <a:gd name="connsiteX1666" fmla="*/ 11037683 w 15732060"/>
              <a:gd name="connsiteY1666" fmla="*/ 4351285 h 8839200"/>
              <a:gd name="connsiteX1667" fmla="*/ 12249277 w 15732060"/>
              <a:gd name="connsiteY1667" fmla="*/ 4351285 h 8839200"/>
              <a:gd name="connsiteX1668" fmla="*/ 12430906 w 15732060"/>
              <a:gd name="connsiteY1668" fmla="*/ 4169655 h 8839200"/>
              <a:gd name="connsiteX1669" fmla="*/ 14364078 w 15732060"/>
              <a:gd name="connsiteY1669" fmla="*/ 4169655 h 8839200"/>
              <a:gd name="connsiteX1670" fmla="*/ 14819523 w 15732060"/>
              <a:gd name="connsiteY1670" fmla="*/ 3714209 h 8839200"/>
              <a:gd name="connsiteX1671" fmla="*/ 15665115 w 15732060"/>
              <a:gd name="connsiteY1671" fmla="*/ 3714209 h 8839200"/>
              <a:gd name="connsiteX1672" fmla="*/ 15683771 w 15732060"/>
              <a:gd name="connsiteY1672" fmla="*/ 3730671 h 8839200"/>
              <a:gd name="connsiteX1673" fmla="*/ 15702428 w 15732060"/>
              <a:gd name="connsiteY1673" fmla="*/ 3712015 h 8839200"/>
              <a:gd name="connsiteX1674" fmla="*/ 15683771 w 15732060"/>
              <a:gd name="connsiteY1674" fmla="*/ 3693357 h 8839200"/>
              <a:gd name="connsiteX1675" fmla="*/ 12974696 w 15732060"/>
              <a:gd name="connsiteY1675" fmla="*/ 3689105 h 8839200"/>
              <a:gd name="connsiteX1676" fmla="*/ 12961526 w 15732060"/>
              <a:gd name="connsiteY1676" fmla="*/ 3694456 h 8839200"/>
              <a:gd name="connsiteX1677" fmla="*/ 12959881 w 15732060"/>
              <a:gd name="connsiteY1677" fmla="*/ 3719148 h 8839200"/>
              <a:gd name="connsiteX1678" fmla="*/ 12852330 w 15732060"/>
              <a:gd name="connsiteY1678" fmla="*/ 3826699 h 8839200"/>
              <a:gd name="connsiteX1679" fmla="*/ 11751031 w 15732060"/>
              <a:gd name="connsiteY1679" fmla="*/ 3826699 h 8839200"/>
              <a:gd name="connsiteX1680" fmla="*/ 11448681 w 15732060"/>
              <a:gd name="connsiteY1680" fmla="*/ 4129048 h 8839200"/>
              <a:gd name="connsiteX1681" fmla="*/ 10415972 w 15732060"/>
              <a:gd name="connsiteY1681" fmla="*/ 4129048 h 8839200"/>
              <a:gd name="connsiteX1682" fmla="*/ 10258488 w 15732060"/>
              <a:gd name="connsiteY1682" fmla="*/ 4286533 h 8839200"/>
              <a:gd name="connsiteX1683" fmla="*/ 10257938 w 15732060"/>
              <a:gd name="connsiteY1683" fmla="*/ 4286533 h 8839200"/>
              <a:gd name="connsiteX1684" fmla="*/ 9040309 w 15732060"/>
              <a:gd name="connsiteY1684" fmla="*/ 4286533 h 8839200"/>
              <a:gd name="connsiteX1685" fmla="*/ 9040309 w 15732060"/>
              <a:gd name="connsiteY1685" fmla="*/ 4291473 h 8839200"/>
              <a:gd name="connsiteX1686" fmla="*/ 10260134 w 15732060"/>
              <a:gd name="connsiteY1686" fmla="*/ 4291473 h 8839200"/>
              <a:gd name="connsiteX1687" fmla="*/ 10417619 w 15732060"/>
              <a:gd name="connsiteY1687" fmla="*/ 4133987 h 8839200"/>
              <a:gd name="connsiteX1688" fmla="*/ 11450327 w 15732060"/>
              <a:gd name="connsiteY1688" fmla="*/ 4133987 h 8839200"/>
              <a:gd name="connsiteX1689" fmla="*/ 11752677 w 15732060"/>
              <a:gd name="connsiteY1689" fmla="*/ 3831637 h 8839200"/>
              <a:gd name="connsiteX1690" fmla="*/ 12853976 w 15732060"/>
              <a:gd name="connsiteY1690" fmla="*/ 3831637 h 8839200"/>
              <a:gd name="connsiteX1691" fmla="*/ 12963172 w 15732060"/>
              <a:gd name="connsiteY1691" fmla="*/ 3722440 h 8839200"/>
              <a:gd name="connsiteX1692" fmla="*/ 12987866 w 15732060"/>
              <a:gd name="connsiteY1692" fmla="*/ 3720795 h 8839200"/>
              <a:gd name="connsiteX1693" fmla="*/ 12987866 w 15732060"/>
              <a:gd name="connsiteY1693" fmla="*/ 3694456 h 8839200"/>
              <a:gd name="connsiteX1694" fmla="*/ 12974696 w 15732060"/>
              <a:gd name="connsiteY1694" fmla="*/ 3689105 h 8839200"/>
              <a:gd name="connsiteX1695" fmla="*/ 12164772 w 15732060"/>
              <a:gd name="connsiteY1695" fmla="*/ 3515569 h 8839200"/>
              <a:gd name="connsiteX1696" fmla="*/ 12146116 w 15732060"/>
              <a:gd name="connsiteY1696" fmla="*/ 3534226 h 8839200"/>
              <a:gd name="connsiteX1697" fmla="*/ 12164772 w 15732060"/>
              <a:gd name="connsiteY1697" fmla="*/ 3552883 h 8839200"/>
              <a:gd name="connsiteX1698" fmla="*/ 12183430 w 15732060"/>
              <a:gd name="connsiteY1698" fmla="*/ 3536421 h 8839200"/>
              <a:gd name="connsiteX1699" fmla="*/ 13138217 w 15732060"/>
              <a:gd name="connsiteY1699" fmla="*/ 3536421 h 8839200"/>
              <a:gd name="connsiteX1700" fmla="*/ 13656218 w 15732060"/>
              <a:gd name="connsiteY1700" fmla="*/ 4054421 h 8839200"/>
              <a:gd name="connsiteX1701" fmla="*/ 14248295 w 15732060"/>
              <a:gd name="connsiteY1701" fmla="*/ 4054421 h 8839200"/>
              <a:gd name="connsiteX1702" fmla="*/ 14525953 w 15732060"/>
              <a:gd name="connsiteY1702" fmla="*/ 3776765 h 8839200"/>
              <a:gd name="connsiteX1703" fmla="*/ 14550645 w 15732060"/>
              <a:gd name="connsiteY1703" fmla="*/ 3775118 h 8839200"/>
              <a:gd name="connsiteX1704" fmla="*/ 14550645 w 15732060"/>
              <a:gd name="connsiteY1704" fmla="*/ 3748779 h 8839200"/>
              <a:gd name="connsiteX1705" fmla="*/ 14524306 w 15732060"/>
              <a:gd name="connsiteY1705" fmla="*/ 3748779 h 8839200"/>
              <a:gd name="connsiteX1706" fmla="*/ 14522660 w 15732060"/>
              <a:gd name="connsiteY1706" fmla="*/ 3773472 h 8839200"/>
              <a:gd name="connsiteX1707" fmla="*/ 14246650 w 15732060"/>
              <a:gd name="connsiteY1707" fmla="*/ 4049483 h 8839200"/>
              <a:gd name="connsiteX1708" fmla="*/ 13658961 w 15732060"/>
              <a:gd name="connsiteY1708" fmla="*/ 4049483 h 8839200"/>
              <a:gd name="connsiteX1709" fmla="*/ 13657864 w 15732060"/>
              <a:gd name="connsiteY1709" fmla="*/ 4050031 h 8839200"/>
              <a:gd name="connsiteX1710" fmla="*/ 13139863 w 15732060"/>
              <a:gd name="connsiteY1710" fmla="*/ 3532031 h 8839200"/>
              <a:gd name="connsiteX1711" fmla="*/ 12183430 w 15732060"/>
              <a:gd name="connsiteY1711" fmla="*/ 3532031 h 8839200"/>
              <a:gd name="connsiteX1712" fmla="*/ 12164772 w 15732060"/>
              <a:gd name="connsiteY1712" fmla="*/ 3515569 h 8839200"/>
              <a:gd name="connsiteX1713" fmla="*/ 12627351 w 15732060"/>
              <a:gd name="connsiteY1713" fmla="*/ 3354791 h 8839200"/>
              <a:gd name="connsiteX1714" fmla="*/ 12608695 w 15732060"/>
              <a:gd name="connsiteY1714" fmla="*/ 3371254 h 8839200"/>
              <a:gd name="connsiteX1715" fmla="*/ 12074781 w 15732060"/>
              <a:gd name="connsiteY1715" fmla="*/ 3371254 h 8839200"/>
              <a:gd name="connsiteX1716" fmla="*/ 11893151 w 15732060"/>
              <a:gd name="connsiteY1716" fmla="*/ 3552883 h 8839200"/>
              <a:gd name="connsiteX1717" fmla="*/ 10993784 w 15732060"/>
              <a:gd name="connsiteY1717" fmla="*/ 3552883 h 8839200"/>
              <a:gd name="connsiteX1718" fmla="*/ 10697472 w 15732060"/>
              <a:gd name="connsiteY1718" fmla="*/ 3849197 h 8839200"/>
              <a:gd name="connsiteX1719" fmla="*/ 10672778 w 15732060"/>
              <a:gd name="connsiteY1719" fmla="*/ 3850842 h 8839200"/>
              <a:gd name="connsiteX1720" fmla="*/ 10672778 w 15732060"/>
              <a:gd name="connsiteY1720" fmla="*/ 3877181 h 8839200"/>
              <a:gd name="connsiteX1721" fmla="*/ 10699117 w 15732060"/>
              <a:gd name="connsiteY1721" fmla="*/ 3877181 h 8839200"/>
              <a:gd name="connsiteX1722" fmla="*/ 10700763 w 15732060"/>
              <a:gd name="connsiteY1722" fmla="*/ 3852489 h 8839200"/>
              <a:gd name="connsiteX1723" fmla="*/ 10995430 w 15732060"/>
              <a:gd name="connsiteY1723" fmla="*/ 3557821 h 8839200"/>
              <a:gd name="connsiteX1724" fmla="*/ 11894797 w 15732060"/>
              <a:gd name="connsiteY1724" fmla="*/ 3557821 h 8839200"/>
              <a:gd name="connsiteX1725" fmla="*/ 12076427 w 15732060"/>
              <a:gd name="connsiteY1725" fmla="*/ 3376192 h 8839200"/>
              <a:gd name="connsiteX1726" fmla="*/ 12608145 w 15732060"/>
              <a:gd name="connsiteY1726" fmla="*/ 3376192 h 8839200"/>
              <a:gd name="connsiteX1727" fmla="*/ 12626801 w 15732060"/>
              <a:gd name="connsiteY1727" fmla="*/ 3392655 h 8839200"/>
              <a:gd name="connsiteX1728" fmla="*/ 12645459 w 15732060"/>
              <a:gd name="connsiteY1728" fmla="*/ 3373997 h 8839200"/>
              <a:gd name="connsiteX1729" fmla="*/ 12626801 w 15732060"/>
              <a:gd name="connsiteY1729" fmla="*/ 3355341 h 8839200"/>
              <a:gd name="connsiteX1730" fmla="*/ 4118210 w 15732060"/>
              <a:gd name="connsiteY1730" fmla="*/ 3273032 h 8839200"/>
              <a:gd name="connsiteX1731" fmla="*/ 4099554 w 15732060"/>
              <a:gd name="connsiteY1731" fmla="*/ 3291688 h 8839200"/>
              <a:gd name="connsiteX1732" fmla="*/ 4118210 w 15732060"/>
              <a:gd name="connsiteY1732" fmla="*/ 3310345 h 8839200"/>
              <a:gd name="connsiteX1733" fmla="*/ 4136867 w 15732060"/>
              <a:gd name="connsiteY1733" fmla="*/ 3293883 h 8839200"/>
              <a:gd name="connsiteX1734" fmla="*/ 4675719 w 15732060"/>
              <a:gd name="connsiteY1734" fmla="*/ 3293883 h 8839200"/>
              <a:gd name="connsiteX1735" fmla="*/ 5210181 w 15732060"/>
              <a:gd name="connsiteY1735" fmla="*/ 3828345 h 8839200"/>
              <a:gd name="connsiteX1736" fmla="*/ 5211826 w 15732060"/>
              <a:gd name="connsiteY1736" fmla="*/ 3853038 h 8839200"/>
              <a:gd name="connsiteX1737" fmla="*/ 5238166 w 15732060"/>
              <a:gd name="connsiteY1737" fmla="*/ 3853038 h 8839200"/>
              <a:gd name="connsiteX1738" fmla="*/ 5238166 w 15732060"/>
              <a:gd name="connsiteY1738" fmla="*/ 3826699 h 8839200"/>
              <a:gd name="connsiteX1739" fmla="*/ 5213474 w 15732060"/>
              <a:gd name="connsiteY1739" fmla="*/ 3825052 h 8839200"/>
              <a:gd name="connsiteX1740" fmla="*/ 4677366 w 15732060"/>
              <a:gd name="connsiteY1740" fmla="*/ 3288944 h 8839200"/>
              <a:gd name="connsiteX1741" fmla="*/ 4136585 w 15732060"/>
              <a:gd name="connsiteY1741" fmla="*/ 3288944 h 8839200"/>
              <a:gd name="connsiteX1742" fmla="*/ 4136867 w 15732060"/>
              <a:gd name="connsiteY1742" fmla="*/ 3289493 h 8839200"/>
              <a:gd name="connsiteX1743" fmla="*/ 4136319 w 15732060"/>
              <a:gd name="connsiteY1743" fmla="*/ 3288944 h 8839200"/>
              <a:gd name="connsiteX1744" fmla="*/ 4136585 w 15732060"/>
              <a:gd name="connsiteY1744" fmla="*/ 3288944 h 8839200"/>
              <a:gd name="connsiteX1745" fmla="*/ 4130831 w 15732060"/>
              <a:gd name="connsiteY1745" fmla="*/ 3277764 h 8839200"/>
              <a:gd name="connsiteX1746" fmla="*/ 4118210 w 15732060"/>
              <a:gd name="connsiteY1746" fmla="*/ 3273032 h 8839200"/>
              <a:gd name="connsiteX1747" fmla="*/ 4958864 w 15732060"/>
              <a:gd name="connsiteY1747" fmla="*/ 3183177 h 8839200"/>
              <a:gd name="connsiteX1748" fmla="*/ 4945694 w 15732060"/>
              <a:gd name="connsiteY1748" fmla="*/ 3188527 h 8839200"/>
              <a:gd name="connsiteX1749" fmla="*/ 4945694 w 15732060"/>
              <a:gd name="connsiteY1749" fmla="*/ 3214866 h 8839200"/>
              <a:gd name="connsiteX1750" fmla="*/ 4970386 w 15732060"/>
              <a:gd name="connsiteY1750" fmla="*/ 3216512 h 8839200"/>
              <a:gd name="connsiteX1751" fmla="*/ 5116348 w 15732060"/>
              <a:gd name="connsiteY1751" fmla="*/ 3362475 h 8839200"/>
              <a:gd name="connsiteX1752" fmla="*/ 5342424 w 15732060"/>
              <a:gd name="connsiteY1752" fmla="*/ 3362475 h 8839200"/>
              <a:gd name="connsiteX1753" fmla="*/ 5723792 w 15732060"/>
              <a:gd name="connsiteY1753" fmla="*/ 3743841 h 8839200"/>
              <a:gd name="connsiteX1754" fmla="*/ 5725438 w 15732060"/>
              <a:gd name="connsiteY1754" fmla="*/ 3768533 h 8839200"/>
              <a:gd name="connsiteX1755" fmla="*/ 5751776 w 15732060"/>
              <a:gd name="connsiteY1755" fmla="*/ 3768533 h 8839200"/>
              <a:gd name="connsiteX1756" fmla="*/ 5751776 w 15732060"/>
              <a:gd name="connsiteY1756" fmla="*/ 3742195 h 8839200"/>
              <a:gd name="connsiteX1757" fmla="*/ 5727084 w 15732060"/>
              <a:gd name="connsiteY1757" fmla="*/ 3740549 h 8839200"/>
              <a:gd name="connsiteX1758" fmla="*/ 5344071 w 15732060"/>
              <a:gd name="connsiteY1758" fmla="*/ 3357535 h 8839200"/>
              <a:gd name="connsiteX1759" fmla="*/ 5117995 w 15732060"/>
              <a:gd name="connsiteY1759" fmla="*/ 3357535 h 8839200"/>
              <a:gd name="connsiteX1760" fmla="*/ 4973678 w 15732060"/>
              <a:gd name="connsiteY1760" fmla="*/ 3213220 h 8839200"/>
              <a:gd name="connsiteX1761" fmla="*/ 4972033 w 15732060"/>
              <a:gd name="connsiteY1761" fmla="*/ 3188527 h 8839200"/>
              <a:gd name="connsiteX1762" fmla="*/ 4958864 w 15732060"/>
              <a:gd name="connsiteY1762" fmla="*/ 3183177 h 8839200"/>
              <a:gd name="connsiteX1763" fmla="*/ 55970 w 15732060"/>
              <a:gd name="connsiteY1763" fmla="*/ 2984400 h 8839200"/>
              <a:gd name="connsiteX1764" fmla="*/ 37312 w 15732060"/>
              <a:gd name="connsiteY1764" fmla="*/ 3003057 h 8839200"/>
              <a:gd name="connsiteX1765" fmla="*/ 55970 w 15732060"/>
              <a:gd name="connsiteY1765" fmla="*/ 3021714 h 8839200"/>
              <a:gd name="connsiteX1766" fmla="*/ 74626 w 15732060"/>
              <a:gd name="connsiteY1766" fmla="*/ 3005251 h 8839200"/>
              <a:gd name="connsiteX1767" fmla="*/ 544888 w 15732060"/>
              <a:gd name="connsiteY1767" fmla="*/ 3005251 h 8839200"/>
              <a:gd name="connsiteX1768" fmla="*/ 1083738 w 15732060"/>
              <a:gd name="connsiteY1768" fmla="*/ 3544103 h 8839200"/>
              <a:gd name="connsiteX1769" fmla="*/ 1490347 w 15732060"/>
              <a:gd name="connsiteY1769" fmla="*/ 3544103 h 8839200"/>
              <a:gd name="connsiteX1770" fmla="*/ 1594606 w 15732060"/>
              <a:gd name="connsiteY1770" fmla="*/ 3439845 h 8839200"/>
              <a:gd name="connsiteX1771" fmla="*/ 3079466 w 15732060"/>
              <a:gd name="connsiteY1771" fmla="*/ 3439845 h 8839200"/>
              <a:gd name="connsiteX1772" fmla="*/ 3098124 w 15732060"/>
              <a:gd name="connsiteY1772" fmla="*/ 3456306 h 8839200"/>
              <a:gd name="connsiteX1773" fmla="*/ 3116780 w 15732060"/>
              <a:gd name="connsiteY1773" fmla="*/ 3437650 h 8839200"/>
              <a:gd name="connsiteX1774" fmla="*/ 3098124 w 15732060"/>
              <a:gd name="connsiteY1774" fmla="*/ 3418993 h 8839200"/>
              <a:gd name="connsiteX1775" fmla="*/ 3079466 w 15732060"/>
              <a:gd name="connsiteY1775" fmla="*/ 3435455 h 8839200"/>
              <a:gd name="connsiteX1776" fmla="*/ 1592960 w 15732060"/>
              <a:gd name="connsiteY1776" fmla="*/ 3435455 h 8839200"/>
              <a:gd name="connsiteX1777" fmla="*/ 1488701 w 15732060"/>
              <a:gd name="connsiteY1777" fmla="*/ 3539714 h 8839200"/>
              <a:gd name="connsiteX1778" fmla="*/ 1085934 w 15732060"/>
              <a:gd name="connsiteY1778" fmla="*/ 3539714 h 8839200"/>
              <a:gd name="connsiteX1779" fmla="*/ 547082 w 15732060"/>
              <a:gd name="connsiteY1779" fmla="*/ 3000861 h 8839200"/>
              <a:gd name="connsiteX1780" fmla="*/ 74626 w 15732060"/>
              <a:gd name="connsiteY1780" fmla="*/ 3000861 h 8839200"/>
              <a:gd name="connsiteX1781" fmla="*/ 55970 w 15732060"/>
              <a:gd name="connsiteY1781" fmla="*/ 2984400 h 8839200"/>
              <a:gd name="connsiteX1782" fmla="*/ 15666760 w 15732060"/>
              <a:gd name="connsiteY1782" fmla="*/ 2930076 h 8839200"/>
              <a:gd name="connsiteX1783" fmla="*/ 15648104 w 15732060"/>
              <a:gd name="connsiteY1783" fmla="*/ 2946538 h 8839200"/>
              <a:gd name="connsiteX1784" fmla="*/ 15219546 w 15732060"/>
              <a:gd name="connsiteY1784" fmla="*/ 2946538 h 8839200"/>
              <a:gd name="connsiteX1785" fmla="*/ 14996213 w 15732060"/>
              <a:gd name="connsiteY1785" fmla="*/ 3169870 h 8839200"/>
              <a:gd name="connsiteX1786" fmla="*/ 14421694 w 15732060"/>
              <a:gd name="connsiteY1786" fmla="*/ 3169870 h 8839200"/>
              <a:gd name="connsiteX1787" fmla="*/ 14403039 w 15732060"/>
              <a:gd name="connsiteY1787" fmla="*/ 3153409 h 8839200"/>
              <a:gd name="connsiteX1788" fmla="*/ 14384381 w 15732060"/>
              <a:gd name="connsiteY1788" fmla="*/ 3172065 h 8839200"/>
              <a:gd name="connsiteX1789" fmla="*/ 14403039 w 15732060"/>
              <a:gd name="connsiteY1789" fmla="*/ 3190722 h 8839200"/>
              <a:gd name="connsiteX1790" fmla="*/ 14421694 w 15732060"/>
              <a:gd name="connsiteY1790" fmla="*/ 3174261 h 8839200"/>
              <a:gd name="connsiteX1791" fmla="*/ 14998409 w 15732060"/>
              <a:gd name="connsiteY1791" fmla="*/ 3174261 h 8839200"/>
              <a:gd name="connsiteX1792" fmla="*/ 15221742 w 15732060"/>
              <a:gd name="connsiteY1792" fmla="*/ 2950927 h 8839200"/>
              <a:gd name="connsiteX1793" fmla="*/ 15648104 w 15732060"/>
              <a:gd name="connsiteY1793" fmla="*/ 2950927 h 8839200"/>
              <a:gd name="connsiteX1794" fmla="*/ 15666760 w 15732060"/>
              <a:gd name="connsiteY1794" fmla="*/ 2967389 h 8839200"/>
              <a:gd name="connsiteX1795" fmla="*/ 15685417 w 15732060"/>
              <a:gd name="connsiteY1795" fmla="*/ 2948732 h 8839200"/>
              <a:gd name="connsiteX1796" fmla="*/ 15666760 w 15732060"/>
              <a:gd name="connsiteY1796" fmla="*/ 2930076 h 8839200"/>
              <a:gd name="connsiteX1797" fmla="*/ 3441628 w 15732060"/>
              <a:gd name="connsiteY1797" fmla="*/ 2777529 h 8839200"/>
              <a:gd name="connsiteX1798" fmla="*/ 3441079 w 15732060"/>
              <a:gd name="connsiteY1798" fmla="*/ 2777529 h 8839200"/>
              <a:gd name="connsiteX1799" fmla="*/ 3441344 w 15732060"/>
              <a:gd name="connsiteY1799" fmla="*/ 2777637 h 8839200"/>
              <a:gd name="connsiteX1800" fmla="*/ 11909613 w 15732060"/>
              <a:gd name="connsiteY1800" fmla="*/ 2741313 h 8839200"/>
              <a:gd name="connsiteX1801" fmla="*/ 11890957 w 15732060"/>
              <a:gd name="connsiteY1801" fmla="*/ 2757775 h 8839200"/>
              <a:gd name="connsiteX1802" fmla="*/ 11273637 w 15732060"/>
              <a:gd name="connsiteY1802" fmla="*/ 2757775 h 8839200"/>
              <a:gd name="connsiteX1803" fmla="*/ 11254979 w 15732060"/>
              <a:gd name="connsiteY1803" fmla="*/ 2741313 h 8839200"/>
              <a:gd name="connsiteX1804" fmla="*/ 11236322 w 15732060"/>
              <a:gd name="connsiteY1804" fmla="*/ 2759970 h 8839200"/>
              <a:gd name="connsiteX1805" fmla="*/ 11254979 w 15732060"/>
              <a:gd name="connsiteY1805" fmla="*/ 2778626 h 8839200"/>
              <a:gd name="connsiteX1806" fmla="*/ 11273637 w 15732060"/>
              <a:gd name="connsiteY1806" fmla="*/ 2762165 h 8839200"/>
              <a:gd name="connsiteX1807" fmla="*/ 11890957 w 15732060"/>
              <a:gd name="connsiteY1807" fmla="*/ 2762165 h 8839200"/>
              <a:gd name="connsiteX1808" fmla="*/ 11909613 w 15732060"/>
              <a:gd name="connsiteY1808" fmla="*/ 2778626 h 8839200"/>
              <a:gd name="connsiteX1809" fmla="*/ 11928271 w 15732060"/>
              <a:gd name="connsiteY1809" fmla="*/ 2759970 h 8839200"/>
              <a:gd name="connsiteX1810" fmla="*/ 11909613 w 15732060"/>
              <a:gd name="connsiteY1810" fmla="*/ 2741313 h 8839200"/>
              <a:gd name="connsiteX1811" fmla="*/ 9326745 w 15732060"/>
              <a:gd name="connsiteY1811" fmla="*/ 2650910 h 8839200"/>
              <a:gd name="connsiteX1812" fmla="*/ 9313576 w 15732060"/>
              <a:gd name="connsiteY1812" fmla="*/ 2656260 h 8839200"/>
              <a:gd name="connsiteX1813" fmla="*/ 9311930 w 15732060"/>
              <a:gd name="connsiteY1813" fmla="*/ 2680953 h 8839200"/>
              <a:gd name="connsiteX1814" fmla="*/ 9167066 w 15732060"/>
              <a:gd name="connsiteY1814" fmla="*/ 2825817 h 8839200"/>
              <a:gd name="connsiteX1815" fmla="*/ 9166518 w 15732060"/>
              <a:gd name="connsiteY1815" fmla="*/ 2825817 h 8839200"/>
              <a:gd name="connsiteX1816" fmla="*/ 9165968 w 15732060"/>
              <a:gd name="connsiteY1816" fmla="*/ 2827463 h 8839200"/>
              <a:gd name="connsiteX1817" fmla="*/ 9165968 w 15732060"/>
              <a:gd name="connsiteY1817" fmla="*/ 3018421 h 8839200"/>
              <a:gd name="connsiteX1818" fmla="*/ 8996411 w 15732060"/>
              <a:gd name="connsiteY1818" fmla="*/ 3187978 h 8839200"/>
              <a:gd name="connsiteX1819" fmla="*/ 8971718 w 15732060"/>
              <a:gd name="connsiteY1819" fmla="*/ 3189625 h 8839200"/>
              <a:gd name="connsiteX1820" fmla="*/ 8971718 w 15732060"/>
              <a:gd name="connsiteY1820" fmla="*/ 3215963 h 8839200"/>
              <a:gd name="connsiteX1821" fmla="*/ 8998057 w 15732060"/>
              <a:gd name="connsiteY1821" fmla="*/ 3215963 h 8839200"/>
              <a:gd name="connsiteX1822" fmla="*/ 8999703 w 15732060"/>
              <a:gd name="connsiteY1822" fmla="*/ 3191271 h 8839200"/>
              <a:gd name="connsiteX1823" fmla="*/ 9170358 w 15732060"/>
              <a:gd name="connsiteY1823" fmla="*/ 3020616 h 8839200"/>
              <a:gd name="connsiteX1824" fmla="*/ 9170906 w 15732060"/>
              <a:gd name="connsiteY1824" fmla="*/ 3020616 h 8839200"/>
              <a:gd name="connsiteX1825" fmla="*/ 9170906 w 15732060"/>
              <a:gd name="connsiteY1825" fmla="*/ 2828561 h 8839200"/>
              <a:gd name="connsiteX1826" fmla="*/ 9315223 w 15732060"/>
              <a:gd name="connsiteY1826" fmla="*/ 2684245 h 8839200"/>
              <a:gd name="connsiteX1827" fmla="*/ 9339916 w 15732060"/>
              <a:gd name="connsiteY1827" fmla="*/ 2682599 h 8839200"/>
              <a:gd name="connsiteX1828" fmla="*/ 9339916 w 15732060"/>
              <a:gd name="connsiteY1828" fmla="*/ 2656260 h 8839200"/>
              <a:gd name="connsiteX1829" fmla="*/ 9326745 w 15732060"/>
              <a:gd name="connsiteY1829" fmla="*/ 2650910 h 8839200"/>
              <a:gd name="connsiteX1830" fmla="*/ 2008896 w 15732060"/>
              <a:gd name="connsiteY1830" fmla="*/ 2464342 h 8839200"/>
              <a:gd name="connsiteX1831" fmla="*/ 1995727 w 15732060"/>
              <a:gd name="connsiteY1831" fmla="*/ 2469692 h 8839200"/>
              <a:gd name="connsiteX1832" fmla="*/ 1995727 w 15732060"/>
              <a:gd name="connsiteY1832" fmla="*/ 2496031 h 8839200"/>
              <a:gd name="connsiteX1833" fmla="*/ 2020419 w 15732060"/>
              <a:gd name="connsiteY1833" fmla="*/ 2497678 h 8839200"/>
              <a:gd name="connsiteX1834" fmla="*/ 2146627 w 15732060"/>
              <a:gd name="connsiteY1834" fmla="*/ 2623885 h 8839200"/>
              <a:gd name="connsiteX1835" fmla="*/ 2602621 w 15732060"/>
              <a:gd name="connsiteY1835" fmla="*/ 2623885 h 8839200"/>
              <a:gd name="connsiteX1836" fmla="*/ 2807846 w 15732060"/>
              <a:gd name="connsiteY1836" fmla="*/ 2829110 h 8839200"/>
              <a:gd name="connsiteX1837" fmla="*/ 2809492 w 15732060"/>
              <a:gd name="connsiteY1837" fmla="*/ 2853802 h 8839200"/>
              <a:gd name="connsiteX1838" fmla="*/ 2835831 w 15732060"/>
              <a:gd name="connsiteY1838" fmla="*/ 2853802 h 8839200"/>
              <a:gd name="connsiteX1839" fmla="*/ 2835831 w 15732060"/>
              <a:gd name="connsiteY1839" fmla="*/ 2827463 h 8839200"/>
              <a:gd name="connsiteX1840" fmla="*/ 2811138 w 15732060"/>
              <a:gd name="connsiteY1840" fmla="*/ 2825817 h 8839200"/>
              <a:gd name="connsiteX1841" fmla="*/ 2604266 w 15732060"/>
              <a:gd name="connsiteY1841" fmla="*/ 2618947 h 8839200"/>
              <a:gd name="connsiteX1842" fmla="*/ 2148273 w 15732060"/>
              <a:gd name="connsiteY1842" fmla="*/ 2618947 h 8839200"/>
              <a:gd name="connsiteX1843" fmla="*/ 2023712 w 15732060"/>
              <a:gd name="connsiteY1843" fmla="*/ 2494385 h 8839200"/>
              <a:gd name="connsiteX1844" fmla="*/ 2022066 w 15732060"/>
              <a:gd name="connsiteY1844" fmla="*/ 2469692 h 8839200"/>
              <a:gd name="connsiteX1845" fmla="*/ 2008896 w 15732060"/>
              <a:gd name="connsiteY1845" fmla="*/ 2464342 h 8839200"/>
              <a:gd name="connsiteX1846" fmla="*/ 77370 w 15732060"/>
              <a:gd name="connsiteY1846" fmla="*/ 2377506 h 8839200"/>
              <a:gd name="connsiteX1847" fmla="*/ 58714 w 15732060"/>
              <a:gd name="connsiteY1847" fmla="*/ 2396163 h 8839200"/>
              <a:gd name="connsiteX1848" fmla="*/ 77370 w 15732060"/>
              <a:gd name="connsiteY1848" fmla="*/ 2414820 h 8839200"/>
              <a:gd name="connsiteX1849" fmla="*/ 96026 w 15732060"/>
              <a:gd name="connsiteY1849" fmla="*/ 2398357 h 8839200"/>
              <a:gd name="connsiteX1850" fmla="*/ 935582 w 15732060"/>
              <a:gd name="connsiteY1850" fmla="*/ 2398357 h 8839200"/>
              <a:gd name="connsiteX1851" fmla="*/ 1728496 w 15732060"/>
              <a:gd name="connsiteY1851" fmla="*/ 3191271 h 8839200"/>
              <a:gd name="connsiteX1852" fmla="*/ 3514060 w 15732060"/>
              <a:gd name="connsiteY1852" fmla="*/ 3191271 h 8839200"/>
              <a:gd name="connsiteX1853" fmla="*/ 3938776 w 15732060"/>
              <a:gd name="connsiteY1853" fmla="*/ 3615987 h 8839200"/>
              <a:gd name="connsiteX1854" fmla="*/ 4752542 w 15732060"/>
              <a:gd name="connsiteY1854" fmla="*/ 3615987 h 8839200"/>
              <a:gd name="connsiteX1855" fmla="*/ 5081230 w 15732060"/>
              <a:gd name="connsiteY1855" fmla="*/ 3944675 h 8839200"/>
              <a:gd name="connsiteX1856" fmla="*/ 6690103 w 15732060"/>
              <a:gd name="connsiteY1856" fmla="*/ 3944675 h 8839200"/>
              <a:gd name="connsiteX1857" fmla="*/ 6690103 w 15732060"/>
              <a:gd name="connsiteY1857" fmla="*/ 3939737 h 8839200"/>
              <a:gd name="connsiteX1858" fmla="*/ 5082876 w 15732060"/>
              <a:gd name="connsiteY1858" fmla="*/ 3939737 h 8839200"/>
              <a:gd name="connsiteX1859" fmla="*/ 4754188 w 15732060"/>
              <a:gd name="connsiteY1859" fmla="*/ 3611049 h 8839200"/>
              <a:gd name="connsiteX1860" fmla="*/ 3940422 w 15732060"/>
              <a:gd name="connsiteY1860" fmla="*/ 3611049 h 8839200"/>
              <a:gd name="connsiteX1861" fmla="*/ 3515706 w 15732060"/>
              <a:gd name="connsiteY1861" fmla="*/ 3186331 h 8839200"/>
              <a:gd name="connsiteX1862" fmla="*/ 3515706 w 15732060"/>
              <a:gd name="connsiteY1862" fmla="*/ 3186881 h 8839200"/>
              <a:gd name="connsiteX1863" fmla="*/ 1730142 w 15732060"/>
              <a:gd name="connsiteY1863" fmla="*/ 3186881 h 8839200"/>
              <a:gd name="connsiteX1864" fmla="*/ 937228 w 15732060"/>
              <a:gd name="connsiteY1864" fmla="*/ 2393968 h 8839200"/>
              <a:gd name="connsiteX1865" fmla="*/ 96026 w 15732060"/>
              <a:gd name="connsiteY1865" fmla="*/ 2393968 h 8839200"/>
              <a:gd name="connsiteX1866" fmla="*/ 77370 w 15732060"/>
              <a:gd name="connsiteY1866" fmla="*/ 2377506 h 8839200"/>
              <a:gd name="connsiteX1867" fmla="*/ 12415254 w 15732060"/>
              <a:gd name="connsiteY1867" fmla="*/ 2285761 h 8839200"/>
              <a:gd name="connsiteX1868" fmla="*/ 12414993 w 15732060"/>
              <a:gd name="connsiteY1868" fmla="*/ 2285868 h 8839200"/>
              <a:gd name="connsiteX1869" fmla="*/ 12415540 w 15732060"/>
              <a:gd name="connsiteY1869" fmla="*/ 2285868 h 8839200"/>
              <a:gd name="connsiteX1870" fmla="*/ 12414993 w 15732060"/>
              <a:gd name="connsiteY1870" fmla="*/ 2248554 h 8839200"/>
              <a:gd name="connsiteX1871" fmla="*/ 12396335 w 15732060"/>
              <a:gd name="connsiteY1871" fmla="*/ 2265017 h 8839200"/>
              <a:gd name="connsiteX1872" fmla="*/ 11202302 w 15732060"/>
              <a:gd name="connsiteY1872" fmla="*/ 2265017 h 8839200"/>
              <a:gd name="connsiteX1873" fmla="*/ 11135905 w 15732060"/>
              <a:gd name="connsiteY1873" fmla="*/ 2331412 h 8839200"/>
              <a:gd name="connsiteX1874" fmla="*/ 11111212 w 15732060"/>
              <a:gd name="connsiteY1874" fmla="*/ 2333059 h 8839200"/>
              <a:gd name="connsiteX1875" fmla="*/ 11111212 w 15732060"/>
              <a:gd name="connsiteY1875" fmla="*/ 2359398 h 8839200"/>
              <a:gd name="connsiteX1876" fmla="*/ 11137551 w 15732060"/>
              <a:gd name="connsiteY1876" fmla="*/ 2359398 h 8839200"/>
              <a:gd name="connsiteX1877" fmla="*/ 11139198 w 15732060"/>
              <a:gd name="connsiteY1877" fmla="*/ 2334705 h 8839200"/>
              <a:gd name="connsiteX1878" fmla="*/ 11204496 w 15732060"/>
              <a:gd name="connsiteY1878" fmla="*/ 2269406 h 8839200"/>
              <a:gd name="connsiteX1879" fmla="*/ 12396885 w 15732060"/>
              <a:gd name="connsiteY1879" fmla="*/ 2269406 h 8839200"/>
              <a:gd name="connsiteX1880" fmla="*/ 12402921 w 15732060"/>
              <a:gd name="connsiteY1880" fmla="*/ 2281135 h 8839200"/>
              <a:gd name="connsiteX1881" fmla="*/ 12415254 w 15732060"/>
              <a:gd name="connsiteY1881" fmla="*/ 2285761 h 8839200"/>
              <a:gd name="connsiteX1882" fmla="*/ 12428230 w 15732060"/>
              <a:gd name="connsiteY1882" fmla="*/ 2280449 h 8839200"/>
              <a:gd name="connsiteX1883" fmla="*/ 12433649 w 15732060"/>
              <a:gd name="connsiteY1883" fmla="*/ 2267211 h 8839200"/>
              <a:gd name="connsiteX1884" fmla="*/ 12414993 w 15732060"/>
              <a:gd name="connsiteY1884" fmla="*/ 2248554 h 8839200"/>
              <a:gd name="connsiteX1885" fmla="*/ 3602405 w 15732060"/>
              <a:gd name="connsiteY1885" fmla="*/ 1914516 h 8839200"/>
              <a:gd name="connsiteX1886" fmla="*/ 3589235 w 15732060"/>
              <a:gd name="connsiteY1886" fmla="*/ 1919866 h 8839200"/>
              <a:gd name="connsiteX1887" fmla="*/ 3589235 w 15732060"/>
              <a:gd name="connsiteY1887" fmla="*/ 1946205 h 8839200"/>
              <a:gd name="connsiteX1888" fmla="*/ 3613928 w 15732060"/>
              <a:gd name="connsiteY1888" fmla="*/ 1947850 h 8839200"/>
              <a:gd name="connsiteX1889" fmla="*/ 3759891 w 15732060"/>
              <a:gd name="connsiteY1889" fmla="*/ 2093813 h 8839200"/>
              <a:gd name="connsiteX1890" fmla="*/ 3985967 w 15732060"/>
              <a:gd name="connsiteY1890" fmla="*/ 2093813 h 8839200"/>
              <a:gd name="connsiteX1891" fmla="*/ 4367334 w 15732060"/>
              <a:gd name="connsiteY1891" fmla="*/ 2475180 h 8839200"/>
              <a:gd name="connsiteX1892" fmla="*/ 4368980 w 15732060"/>
              <a:gd name="connsiteY1892" fmla="*/ 2499872 h 8839200"/>
              <a:gd name="connsiteX1893" fmla="*/ 4395319 w 15732060"/>
              <a:gd name="connsiteY1893" fmla="*/ 2499872 h 8839200"/>
              <a:gd name="connsiteX1894" fmla="*/ 4395319 w 15732060"/>
              <a:gd name="connsiteY1894" fmla="*/ 2473533 h 8839200"/>
              <a:gd name="connsiteX1895" fmla="*/ 4370626 w 15732060"/>
              <a:gd name="connsiteY1895" fmla="*/ 2471887 h 8839200"/>
              <a:gd name="connsiteX1896" fmla="*/ 3987613 w 15732060"/>
              <a:gd name="connsiteY1896" fmla="*/ 2088874 h 8839200"/>
              <a:gd name="connsiteX1897" fmla="*/ 3761536 w 15732060"/>
              <a:gd name="connsiteY1897" fmla="*/ 2088874 h 8839200"/>
              <a:gd name="connsiteX1898" fmla="*/ 3617221 w 15732060"/>
              <a:gd name="connsiteY1898" fmla="*/ 1944558 h 8839200"/>
              <a:gd name="connsiteX1899" fmla="*/ 3615574 w 15732060"/>
              <a:gd name="connsiteY1899" fmla="*/ 1919866 h 8839200"/>
              <a:gd name="connsiteX1900" fmla="*/ 3602405 w 15732060"/>
              <a:gd name="connsiteY1900" fmla="*/ 1914516 h 8839200"/>
              <a:gd name="connsiteX1901" fmla="*/ 15702977 w 15732060"/>
              <a:gd name="connsiteY1901" fmla="*/ 1721226 h 8839200"/>
              <a:gd name="connsiteX1902" fmla="*/ 15684320 w 15732060"/>
              <a:gd name="connsiteY1902" fmla="*/ 1737688 h 8839200"/>
              <a:gd name="connsiteX1903" fmla="*/ 15352887 w 15732060"/>
              <a:gd name="connsiteY1903" fmla="*/ 1737688 h 8839200"/>
              <a:gd name="connsiteX1904" fmla="*/ 13998624 w 15732060"/>
              <a:gd name="connsiteY1904" fmla="*/ 3091951 h 8839200"/>
              <a:gd name="connsiteX1905" fmla="*/ 13998624 w 15732060"/>
              <a:gd name="connsiteY1905" fmla="*/ 3091402 h 8839200"/>
              <a:gd name="connsiteX1906" fmla="*/ 12688260 w 15732060"/>
              <a:gd name="connsiteY1906" fmla="*/ 3091402 h 8839200"/>
              <a:gd name="connsiteX1907" fmla="*/ 12532421 w 15732060"/>
              <a:gd name="connsiteY1907" fmla="*/ 3247241 h 8839200"/>
              <a:gd name="connsiteX1908" fmla="*/ 11067863 w 15732060"/>
              <a:gd name="connsiteY1908" fmla="*/ 3247241 h 8839200"/>
              <a:gd name="connsiteX1909" fmla="*/ 10414875 w 15732060"/>
              <a:gd name="connsiteY1909" fmla="*/ 3900228 h 8839200"/>
              <a:gd name="connsiteX1910" fmla="*/ 10259037 w 15732060"/>
              <a:gd name="connsiteY1910" fmla="*/ 3900228 h 8839200"/>
              <a:gd name="connsiteX1911" fmla="*/ 10101551 w 15732060"/>
              <a:gd name="connsiteY1911" fmla="*/ 4057714 h 8839200"/>
              <a:gd name="connsiteX1912" fmla="*/ 9039760 w 15732060"/>
              <a:gd name="connsiteY1912" fmla="*/ 4057714 h 8839200"/>
              <a:gd name="connsiteX1913" fmla="*/ 9039760 w 15732060"/>
              <a:gd name="connsiteY1913" fmla="*/ 4062653 h 8839200"/>
              <a:gd name="connsiteX1914" fmla="*/ 10103746 w 15732060"/>
              <a:gd name="connsiteY1914" fmla="*/ 4062653 h 8839200"/>
              <a:gd name="connsiteX1915" fmla="*/ 10261232 w 15732060"/>
              <a:gd name="connsiteY1915" fmla="*/ 3905167 h 8839200"/>
              <a:gd name="connsiteX1916" fmla="*/ 10417070 w 15732060"/>
              <a:gd name="connsiteY1916" fmla="*/ 3905167 h 8839200"/>
              <a:gd name="connsiteX1917" fmla="*/ 11070058 w 15732060"/>
              <a:gd name="connsiteY1917" fmla="*/ 3252180 h 8839200"/>
              <a:gd name="connsiteX1918" fmla="*/ 12534616 w 15732060"/>
              <a:gd name="connsiteY1918" fmla="*/ 3252180 h 8839200"/>
              <a:gd name="connsiteX1919" fmla="*/ 12690455 w 15732060"/>
              <a:gd name="connsiteY1919" fmla="*/ 3096341 h 8839200"/>
              <a:gd name="connsiteX1920" fmla="*/ 14000819 w 15732060"/>
              <a:gd name="connsiteY1920" fmla="*/ 3096341 h 8839200"/>
              <a:gd name="connsiteX1921" fmla="*/ 15355083 w 15732060"/>
              <a:gd name="connsiteY1921" fmla="*/ 1742078 h 8839200"/>
              <a:gd name="connsiteX1922" fmla="*/ 15684320 w 15732060"/>
              <a:gd name="connsiteY1922" fmla="*/ 1742078 h 8839200"/>
              <a:gd name="connsiteX1923" fmla="*/ 15702977 w 15732060"/>
              <a:gd name="connsiteY1923" fmla="*/ 1758539 h 8839200"/>
              <a:gd name="connsiteX1924" fmla="*/ 15721633 w 15732060"/>
              <a:gd name="connsiteY1924" fmla="*/ 1739882 h 8839200"/>
              <a:gd name="connsiteX1925" fmla="*/ 15702977 w 15732060"/>
              <a:gd name="connsiteY1925" fmla="*/ 1721226 h 8839200"/>
              <a:gd name="connsiteX1926" fmla="*/ 12427065 w 15732060"/>
              <a:gd name="connsiteY1926" fmla="*/ 1718071 h 8839200"/>
              <a:gd name="connsiteX1927" fmla="*/ 12413896 w 15732060"/>
              <a:gd name="connsiteY1927" fmla="*/ 1723421 h 8839200"/>
              <a:gd name="connsiteX1928" fmla="*/ 12412249 w 15732060"/>
              <a:gd name="connsiteY1928" fmla="*/ 1748113 h 8839200"/>
              <a:gd name="connsiteX1929" fmla="*/ 12160931 w 15732060"/>
              <a:gd name="connsiteY1929" fmla="*/ 1999431 h 8839200"/>
              <a:gd name="connsiteX1930" fmla="*/ 10934521 w 15732060"/>
              <a:gd name="connsiteY1930" fmla="*/ 1999431 h 8839200"/>
              <a:gd name="connsiteX1931" fmla="*/ 10934521 w 15732060"/>
              <a:gd name="connsiteY1931" fmla="*/ 1998883 h 8839200"/>
              <a:gd name="connsiteX1932" fmla="*/ 10088382 w 15732060"/>
              <a:gd name="connsiteY1932" fmla="*/ 2845023 h 8839200"/>
              <a:gd name="connsiteX1933" fmla="*/ 10087833 w 15732060"/>
              <a:gd name="connsiteY1933" fmla="*/ 2845023 h 8839200"/>
              <a:gd name="connsiteX1934" fmla="*/ 10087833 w 15732060"/>
              <a:gd name="connsiteY1934" fmla="*/ 3320222 h 8839200"/>
              <a:gd name="connsiteX1935" fmla="*/ 9699333 w 15732060"/>
              <a:gd name="connsiteY1935" fmla="*/ 3708721 h 8839200"/>
              <a:gd name="connsiteX1936" fmla="*/ 8995314 w 15732060"/>
              <a:gd name="connsiteY1936" fmla="*/ 3708721 h 8839200"/>
              <a:gd name="connsiteX1937" fmla="*/ 8995314 w 15732060"/>
              <a:gd name="connsiteY1937" fmla="*/ 3713661 h 8839200"/>
              <a:gd name="connsiteX1938" fmla="*/ 9701528 w 15732060"/>
              <a:gd name="connsiteY1938" fmla="*/ 3713661 h 8839200"/>
              <a:gd name="connsiteX1939" fmla="*/ 10092222 w 15732060"/>
              <a:gd name="connsiteY1939" fmla="*/ 3322966 h 8839200"/>
              <a:gd name="connsiteX1940" fmla="*/ 10092771 w 15732060"/>
              <a:gd name="connsiteY1940" fmla="*/ 3322966 h 8839200"/>
              <a:gd name="connsiteX1941" fmla="*/ 10092771 w 15732060"/>
              <a:gd name="connsiteY1941" fmla="*/ 2847767 h 8839200"/>
              <a:gd name="connsiteX1942" fmla="*/ 10936717 w 15732060"/>
              <a:gd name="connsiteY1942" fmla="*/ 2003821 h 8839200"/>
              <a:gd name="connsiteX1943" fmla="*/ 12163125 w 15732060"/>
              <a:gd name="connsiteY1943" fmla="*/ 2003821 h 8839200"/>
              <a:gd name="connsiteX1944" fmla="*/ 12415540 w 15732060"/>
              <a:gd name="connsiteY1944" fmla="*/ 1751406 h 8839200"/>
              <a:gd name="connsiteX1945" fmla="*/ 12440234 w 15732060"/>
              <a:gd name="connsiteY1945" fmla="*/ 1749760 h 8839200"/>
              <a:gd name="connsiteX1946" fmla="*/ 12440234 w 15732060"/>
              <a:gd name="connsiteY1946" fmla="*/ 1723421 h 8839200"/>
              <a:gd name="connsiteX1947" fmla="*/ 12427065 w 15732060"/>
              <a:gd name="connsiteY1947" fmla="*/ 1718071 h 8839200"/>
              <a:gd name="connsiteX1948" fmla="*/ 3845149 w 15732060"/>
              <a:gd name="connsiteY1948" fmla="*/ 1685353 h 8839200"/>
              <a:gd name="connsiteX1949" fmla="*/ 3831774 w 15732060"/>
              <a:gd name="connsiteY1949" fmla="*/ 1690497 h 8839200"/>
              <a:gd name="connsiteX1950" fmla="*/ 3831774 w 15732060"/>
              <a:gd name="connsiteY1950" fmla="*/ 1716836 h 8839200"/>
              <a:gd name="connsiteX1951" fmla="*/ 3856466 w 15732060"/>
              <a:gd name="connsiteY1951" fmla="*/ 1718482 h 8839200"/>
              <a:gd name="connsiteX1952" fmla="*/ 4202166 w 15732060"/>
              <a:gd name="connsiteY1952" fmla="*/ 2064181 h 8839200"/>
              <a:gd name="connsiteX1953" fmla="*/ 4745408 w 15732060"/>
              <a:gd name="connsiteY1953" fmla="*/ 2064181 h 8839200"/>
              <a:gd name="connsiteX1954" fmla="*/ 5736961 w 15732060"/>
              <a:gd name="connsiteY1954" fmla="*/ 3055735 h 8839200"/>
              <a:gd name="connsiteX1955" fmla="*/ 5738606 w 15732060"/>
              <a:gd name="connsiteY1955" fmla="*/ 3080427 h 8839200"/>
              <a:gd name="connsiteX1956" fmla="*/ 5764946 w 15732060"/>
              <a:gd name="connsiteY1956" fmla="*/ 3080427 h 8839200"/>
              <a:gd name="connsiteX1957" fmla="*/ 5764946 w 15732060"/>
              <a:gd name="connsiteY1957" fmla="*/ 3054088 h 8839200"/>
              <a:gd name="connsiteX1958" fmla="*/ 5740254 w 15732060"/>
              <a:gd name="connsiteY1958" fmla="*/ 3052442 h 8839200"/>
              <a:gd name="connsiteX1959" fmla="*/ 4747054 w 15732060"/>
              <a:gd name="connsiteY1959" fmla="*/ 2059243 h 8839200"/>
              <a:gd name="connsiteX1960" fmla="*/ 4203812 w 15732060"/>
              <a:gd name="connsiteY1960" fmla="*/ 2059243 h 8839200"/>
              <a:gd name="connsiteX1961" fmla="*/ 3859759 w 15732060"/>
              <a:gd name="connsiteY1961" fmla="*/ 1715189 h 8839200"/>
              <a:gd name="connsiteX1962" fmla="*/ 3858113 w 15732060"/>
              <a:gd name="connsiteY1962" fmla="*/ 1690497 h 8839200"/>
              <a:gd name="connsiteX1963" fmla="*/ 3845149 w 15732060"/>
              <a:gd name="connsiteY1963" fmla="*/ 1685353 h 8839200"/>
              <a:gd name="connsiteX1964" fmla="*/ 13497086 w 15732060"/>
              <a:gd name="connsiteY1964" fmla="*/ 1506124 h 8839200"/>
              <a:gd name="connsiteX1965" fmla="*/ 13478430 w 15732060"/>
              <a:gd name="connsiteY1965" fmla="*/ 1522586 h 8839200"/>
              <a:gd name="connsiteX1966" fmla="*/ 12637776 w 15732060"/>
              <a:gd name="connsiteY1966" fmla="*/ 1522586 h 8839200"/>
              <a:gd name="connsiteX1967" fmla="*/ 12571381 w 15732060"/>
              <a:gd name="connsiteY1967" fmla="*/ 1588982 h 8839200"/>
              <a:gd name="connsiteX1968" fmla="*/ 12546688 w 15732060"/>
              <a:gd name="connsiteY1968" fmla="*/ 1590628 h 8839200"/>
              <a:gd name="connsiteX1969" fmla="*/ 12546688 w 15732060"/>
              <a:gd name="connsiteY1969" fmla="*/ 1616967 h 8839200"/>
              <a:gd name="connsiteX1970" fmla="*/ 12573027 w 15732060"/>
              <a:gd name="connsiteY1970" fmla="*/ 1616967 h 8839200"/>
              <a:gd name="connsiteX1971" fmla="*/ 12574673 w 15732060"/>
              <a:gd name="connsiteY1971" fmla="*/ 1592275 h 8839200"/>
              <a:gd name="connsiteX1972" fmla="*/ 12639972 w 15732060"/>
              <a:gd name="connsiteY1972" fmla="*/ 1526976 h 8839200"/>
              <a:gd name="connsiteX1973" fmla="*/ 13478430 w 15732060"/>
              <a:gd name="connsiteY1973" fmla="*/ 1526976 h 8839200"/>
              <a:gd name="connsiteX1974" fmla="*/ 13497086 w 15732060"/>
              <a:gd name="connsiteY1974" fmla="*/ 1543438 h 8839200"/>
              <a:gd name="connsiteX1975" fmla="*/ 13515743 w 15732060"/>
              <a:gd name="connsiteY1975" fmla="*/ 1524781 h 8839200"/>
              <a:gd name="connsiteX1976" fmla="*/ 13497086 w 15732060"/>
              <a:gd name="connsiteY1976" fmla="*/ 1506124 h 8839200"/>
              <a:gd name="connsiteX1977" fmla="*/ 6641266 w 15732060"/>
              <a:gd name="connsiteY1977" fmla="*/ 1485410 h 8839200"/>
              <a:gd name="connsiteX1978" fmla="*/ 6628097 w 15732060"/>
              <a:gd name="connsiteY1978" fmla="*/ 1490760 h 8839200"/>
              <a:gd name="connsiteX1979" fmla="*/ 6628097 w 15732060"/>
              <a:gd name="connsiteY1979" fmla="*/ 1517099 h 8839200"/>
              <a:gd name="connsiteX1980" fmla="*/ 6652789 w 15732060"/>
              <a:gd name="connsiteY1980" fmla="*/ 1518744 h 8839200"/>
              <a:gd name="connsiteX1981" fmla="*/ 6797106 w 15732060"/>
              <a:gd name="connsiteY1981" fmla="*/ 1663061 h 8839200"/>
              <a:gd name="connsiteX1982" fmla="*/ 6797106 w 15732060"/>
              <a:gd name="connsiteY1982" fmla="*/ 1889137 h 8839200"/>
              <a:gd name="connsiteX1983" fmla="*/ 7180118 w 15732060"/>
              <a:gd name="connsiteY1983" fmla="*/ 2272150 h 8839200"/>
              <a:gd name="connsiteX1984" fmla="*/ 7181764 w 15732060"/>
              <a:gd name="connsiteY1984" fmla="*/ 2296842 h 8839200"/>
              <a:gd name="connsiteX1985" fmla="*/ 7208103 w 15732060"/>
              <a:gd name="connsiteY1985" fmla="*/ 2296842 h 8839200"/>
              <a:gd name="connsiteX1986" fmla="*/ 7208103 w 15732060"/>
              <a:gd name="connsiteY1986" fmla="*/ 2270503 h 8839200"/>
              <a:gd name="connsiteX1987" fmla="*/ 7183411 w 15732060"/>
              <a:gd name="connsiteY1987" fmla="*/ 2268858 h 8839200"/>
              <a:gd name="connsiteX1988" fmla="*/ 6802044 w 15732060"/>
              <a:gd name="connsiteY1988" fmla="*/ 1887490 h 8839200"/>
              <a:gd name="connsiteX1989" fmla="*/ 6802044 w 15732060"/>
              <a:gd name="connsiteY1989" fmla="*/ 1661414 h 8839200"/>
              <a:gd name="connsiteX1990" fmla="*/ 6656082 w 15732060"/>
              <a:gd name="connsiteY1990" fmla="*/ 1515452 h 8839200"/>
              <a:gd name="connsiteX1991" fmla="*/ 6654436 w 15732060"/>
              <a:gd name="connsiteY1991" fmla="*/ 1490760 h 8839200"/>
              <a:gd name="connsiteX1992" fmla="*/ 6641266 w 15732060"/>
              <a:gd name="connsiteY1992" fmla="*/ 1485410 h 8839200"/>
              <a:gd name="connsiteX1993" fmla="*/ 33472 w 15732060"/>
              <a:gd name="connsiteY1993" fmla="*/ 1395830 h 8839200"/>
              <a:gd name="connsiteX1994" fmla="*/ 14814 w 15732060"/>
              <a:gd name="connsiteY1994" fmla="*/ 1414487 h 8839200"/>
              <a:gd name="connsiteX1995" fmla="*/ 33472 w 15732060"/>
              <a:gd name="connsiteY1995" fmla="*/ 1433143 h 8839200"/>
              <a:gd name="connsiteX1996" fmla="*/ 52128 w 15732060"/>
              <a:gd name="connsiteY1996" fmla="*/ 1416681 h 8839200"/>
              <a:gd name="connsiteX1997" fmla="*/ 219492 w 15732060"/>
              <a:gd name="connsiteY1997" fmla="*/ 1416681 h 8839200"/>
              <a:gd name="connsiteX1998" fmla="*/ 796206 w 15732060"/>
              <a:gd name="connsiteY1998" fmla="*/ 1993396 h 8839200"/>
              <a:gd name="connsiteX1999" fmla="*/ 1512845 w 15732060"/>
              <a:gd name="connsiteY1999" fmla="*/ 1993396 h 8839200"/>
              <a:gd name="connsiteX2000" fmla="*/ 1769651 w 15732060"/>
              <a:gd name="connsiteY2000" fmla="*/ 2250201 h 8839200"/>
              <a:gd name="connsiteX2001" fmla="*/ 2471474 w 15732060"/>
              <a:gd name="connsiteY2001" fmla="*/ 2250201 h 8839200"/>
              <a:gd name="connsiteX2002" fmla="*/ 3019655 w 15732060"/>
              <a:gd name="connsiteY2002" fmla="*/ 2798381 h 8839200"/>
              <a:gd name="connsiteX2003" fmla="*/ 3422422 w 15732060"/>
              <a:gd name="connsiteY2003" fmla="*/ 2798381 h 8839200"/>
              <a:gd name="connsiteX2004" fmla="*/ 3441079 w 15732060"/>
              <a:gd name="connsiteY2004" fmla="*/ 2814843 h 8839200"/>
              <a:gd name="connsiteX2005" fmla="*/ 3459736 w 15732060"/>
              <a:gd name="connsiteY2005" fmla="*/ 2796186 h 8839200"/>
              <a:gd name="connsiteX2006" fmla="*/ 3454317 w 15732060"/>
              <a:gd name="connsiteY2006" fmla="*/ 2782948 h 8839200"/>
              <a:gd name="connsiteX2007" fmla="*/ 3441344 w 15732060"/>
              <a:gd name="connsiteY2007" fmla="*/ 2777637 h 8839200"/>
              <a:gd name="connsiteX2008" fmla="*/ 3429212 w 15732060"/>
              <a:gd name="connsiteY2008" fmla="*/ 2782262 h 8839200"/>
              <a:gd name="connsiteX2009" fmla="*/ 3422971 w 15732060"/>
              <a:gd name="connsiteY2009" fmla="*/ 2793991 h 8839200"/>
              <a:gd name="connsiteX2010" fmla="*/ 3021849 w 15732060"/>
              <a:gd name="connsiteY2010" fmla="*/ 2793991 h 8839200"/>
              <a:gd name="connsiteX2011" fmla="*/ 2473670 w 15732060"/>
              <a:gd name="connsiteY2011" fmla="*/ 2245811 h 8839200"/>
              <a:gd name="connsiteX2012" fmla="*/ 1771845 w 15732060"/>
              <a:gd name="connsiteY2012" fmla="*/ 2245811 h 8839200"/>
              <a:gd name="connsiteX2013" fmla="*/ 1515040 w 15732060"/>
              <a:gd name="connsiteY2013" fmla="*/ 1989005 h 8839200"/>
              <a:gd name="connsiteX2014" fmla="*/ 798400 w 15732060"/>
              <a:gd name="connsiteY2014" fmla="*/ 1989005 h 8839200"/>
              <a:gd name="connsiteX2015" fmla="*/ 221686 w 15732060"/>
              <a:gd name="connsiteY2015" fmla="*/ 1412291 h 8839200"/>
              <a:gd name="connsiteX2016" fmla="*/ 52128 w 15732060"/>
              <a:gd name="connsiteY2016" fmla="*/ 1412291 h 8839200"/>
              <a:gd name="connsiteX2017" fmla="*/ 33472 w 15732060"/>
              <a:gd name="connsiteY2017" fmla="*/ 1395830 h 8839200"/>
              <a:gd name="connsiteX2018" fmla="*/ 9174747 w 15732060"/>
              <a:gd name="connsiteY2018" fmla="*/ 1151234 h 8839200"/>
              <a:gd name="connsiteX2019" fmla="*/ 9161578 w 15732060"/>
              <a:gd name="connsiteY2019" fmla="*/ 1156584 h 8839200"/>
              <a:gd name="connsiteX2020" fmla="*/ 9159932 w 15732060"/>
              <a:gd name="connsiteY2020" fmla="*/ 1181277 h 8839200"/>
              <a:gd name="connsiteX2021" fmla="*/ 8988180 w 15732060"/>
              <a:gd name="connsiteY2021" fmla="*/ 1353028 h 8839200"/>
              <a:gd name="connsiteX2022" fmla="*/ 8987631 w 15732060"/>
              <a:gd name="connsiteY2022" fmla="*/ 1353028 h 8839200"/>
              <a:gd name="connsiteX2023" fmla="*/ 8987631 w 15732060"/>
              <a:gd name="connsiteY2023" fmla="*/ 1353577 h 8839200"/>
              <a:gd name="connsiteX2024" fmla="*/ 8987631 w 15732060"/>
              <a:gd name="connsiteY2024" fmla="*/ 2131126 h 8839200"/>
              <a:gd name="connsiteX2025" fmla="*/ 8971169 w 15732060"/>
              <a:gd name="connsiteY2025" fmla="*/ 2149783 h 8839200"/>
              <a:gd name="connsiteX2026" fmla="*/ 8989826 w 15732060"/>
              <a:gd name="connsiteY2026" fmla="*/ 2168440 h 8839200"/>
              <a:gd name="connsiteX2027" fmla="*/ 9008483 w 15732060"/>
              <a:gd name="connsiteY2027" fmla="*/ 2149783 h 8839200"/>
              <a:gd name="connsiteX2028" fmla="*/ 8992021 w 15732060"/>
              <a:gd name="connsiteY2028" fmla="*/ 2131126 h 8839200"/>
              <a:gd name="connsiteX2029" fmla="*/ 8992021 w 15732060"/>
              <a:gd name="connsiteY2029" fmla="*/ 1355772 h 8839200"/>
              <a:gd name="connsiteX2030" fmla="*/ 9163224 w 15732060"/>
              <a:gd name="connsiteY2030" fmla="*/ 1184568 h 8839200"/>
              <a:gd name="connsiteX2031" fmla="*/ 9187917 w 15732060"/>
              <a:gd name="connsiteY2031" fmla="*/ 1182923 h 8839200"/>
              <a:gd name="connsiteX2032" fmla="*/ 9187917 w 15732060"/>
              <a:gd name="connsiteY2032" fmla="*/ 1156584 h 8839200"/>
              <a:gd name="connsiteX2033" fmla="*/ 9174747 w 15732060"/>
              <a:gd name="connsiteY2033" fmla="*/ 1151234 h 8839200"/>
              <a:gd name="connsiteX2034" fmla="*/ 15646457 w 15732060"/>
              <a:gd name="connsiteY2034" fmla="*/ 1093480 h 8839200"/>
              <a:gd name="connsiteX2035" fmla="*/ 15627801 w 15732060"/>
              <a:gd name="connsiteY2035" fmla="*/ 1109942 h 8839200"/>
              <a:gd name="connsiteX2036" fmla="*/ 15261799 w 15732060"/>
              <a:gd name="connsiteY2036" fmla="*/ 1109942 h 8839200"/>
              <a:gd name="connsiteX2037" fmla="*/ 14370115 w 15732060"/>
              <a:gd name="connsiteY2037" fmla="*/ 2001627 h 8839200"/>
              <a:gd name="connsiteX2038" fmla="*/ 12913787 w 15732060"/>
              <a:gd name="connsiteY2038" fmla="*/ 2001627 h 8839200"/>
              <a:gd name="connsiteX2039" fmla="*/ 12637776 w 15732060"/>
              <a:gd name="connsiteY2039" fmla="*/ 2277637 h 8839200"/>
              <a:gd name="connsiteX2040" fmla="*/ 12613083 w 15732060"/>
              <a:gd name="connsiteY2040" fmla="*/ 2279283 h 8839200"/>
              <a:gd name="connsiteX2041" fmla="*/ 12613083 w 15732060"/>
              <a:gd name="connsiteY2041" fmla="*/ 2305623 h 8839200"/>
              <a:gd name="connsiteX2042" fmla="*/ 12639422 w 15732060"/>
              <a:gd name="connsiteY2042" fmla="*/ 2305623 h 8839200"/>
              <a:gd name="connsiteX2043" fmla="*/ 12641069 w 15732060"/>
              <a:gd name="connsiteY2043" fmla="*/ 2280929 h 8839200"/>
              <a:gd name="connsiteX2044" fmla="*/ 12915982 w 15732060"/>
              <a:gd name="connsiteY2044" fmla="*/ 2006016 h 8839200"/>
              <a:gd name="connsiteX2045" fmla="*/ 14372309 w 15732060"/>
              <a:gd name="connsiteY2045" fmla="*/ 2006016 h 8839200"/>
              <a:gd name="connsiteX2046" fmla="*/ 15263994 w 15732060"/>
              <a:gd name="connsiteY2046" fmla="*/ 1114332 h 8839200"/>
              <a:gd name="connsiteX2047" fmla="*/ 15627801 w 15732060"/>
              <a:gd name="connsiteY2047" fmla="*/ 1114332 h 8839200"/>
              <a:gd name="connsiteX2048" fmla="*/ 15646457 w 15732060"/>
              <a:gd name="connsiteY2048" fmla="*/ 1130793 h 8839200"/>
              <a:gd name="connsiteX2049" fmla="*/ 15665115 w 15732060"/>
              <a:gd name="connsiteY2049" fmla="*/ 1112137 h 8839200"/>
              <a:gd name="connsiteX2050" fmla="*/ 15646457 w 15732060"/>
              <a:gd name="connsiteY2050" fmla="*/ 1093480 h 8839200"/>
              <a:gd name="connsiteX2051" fmla="*/ 10528462 w 15732060"/>
              <a:gd name="connsiteY2051" fmla="*/ 910342 h 8839200"/>
              <a:gd name="connsiteX2052" fmla="*/ 10515293 w 15732060"/>
              <a:gd name="connsiteY2052" fmla="*/ 915692 h 8839200"/>
              <a:gd name="connsiteX2053" fmla="*/ 10513647 w 15732060"/>
              <a:gd name="connsiteY2053" fmla="*/ 940385 h 8839200"/>
              <a:gd name="connsiteX2054" fmla="*/ 10258488 w 15732060"/>
              <a:gd name="connsiteY2054" fmla="*/ 1195543 h 8839200"/>
              <a:gd name="connsiteX2055" fmla="*/ 10258488 w 15732060"/>
              <a:gd name="connsiteY2055" fmla="*/ 1450154 h 8839200"/>
              <a:gd name="connsiteX2056" fmla="*/ 9748718 w 15732060"/>
              <a:gd name="connsiteY2056" fmla="*/ 1959923 h 8839200"/>
              <a:gd name="connsiteX2057" fmla="*/ 9724026 w 15732060"/>
              <a:gd name="connsiteY2057" fmla="*/ 1961569 h 8839200"/>
              <a:gd name="connsiteX2058" fmla="*/ 9724026 w 15732060"/>
              <a:gd name="connsiteY2058" fmla="*/ 1987908 h 8839200"/>
              <a:gd name="connsiteX2059" fmla="*/ 9750364 w 15732060"/>
              <a:gd name="connsiteY2059" fmla="*/ 1987908 h 8839200"/>
              <a:gd name="connsiteX2060" fmla="*/ 9752011 w 15732060"/>
              <a:gd name="connsiteY2060" fmla="*/ 1963215 h 8839200"/>
              <a:gd name="connsiteX2061" fmla="*/ 10262329 w 15732060"/>
              <a:gd name="connsiteY2061" fmla="*/ 1452897 h 8839200"/>
              <a:gd name="connsiteX2062" fmla="*/ 10262878 w 15732060"/>
              <a:gd name="connsiteY2062" fmla="*/ 1452897 h 8839200"/>
              <a:gd name="connsiteX2063" fmla="*/ 10262878 w 15732060"/>
              <a:gd name="connsiteY2063" fmla="*/ 1197738 h 8839200"/>
              <a:gd name="connsiteX2064" fmla="*/ 10516939 w 15732060"/>
              <a:gd name="connsiteY2064" fmla="*/ 943676 h 8839200"/>
              <a:gd name="connsiteX2065" fmla="*/ 10541632 w 15732060"/>
              <a:gd name="connsiteY2065" fmla="*/ 942031 h 8839200"/>
              <a:gd name="connsiteX2066" fmla="*/ 10541632 w 15732060"/>
              <a:gd name="connsiteY2066" fmla="*/ 915692 h 8839200"/>
              <a:gd name="connsiteX2067" fmla="*/ 10528462 w 15732060"/>
              <a:gd name="connsiteY2067" fmla="*/ 910342 h 8839200"/>
              <a:gd name="connsiteX2068" fmla="*/ 11855289 w 15732060"/>
              <a:gd name="connsiteY2068" fmla="*/ 888804 h 8839200"/>
              <a:gd name="connsiteX2069" fmla="*/ 11836631 w 15732060"/>
              <a:gd name="connsiteY2069" fmla="*/ 905266 h 8839200"/>
              <a:gd name="connsiteX2070" fmla="*/ 10989943 w 15732060"/>
              <a:gd name="connsiteY2070" fmla="*/ 905266 h 8839200"/>
              <a:gd name="connsiteX2071" fmla="*/ 10868674 w 15732060"/>
              <a:gd name="connsiteY2071" fmla="*/ 1026535 h 8839200"/>
              <a:gd name="connsiteX2072" fmla="*/ 10843981 w 15732060"/>
              <a:gd name="connsiteY2072" fmla="*/ 1028181 h 8839200"/>
              <a:gd name="connsiteX2073" fmla="*/ 10843981 w 15732060"/>
              <a:gd name="connsiteY2073" fmla="*/ 1054520 h 8839200"/>
              <a:gd name="connsiteX2074" fmla="*/ 10870320 w 15732060"/>
              <a:gd name="connsiteY2074" fmla="*/ 1054520 h 8839200"/>
              <a:gd name="connsiteX2075" fmla="*/ 10871966 w 15732060"/>
              <a:gd name="connsiteY2075" fmla="*/ 1029827 h 8839200"/>
              <a:gd name="connsiteX2076" fmla="*/ 10992139 w 15732060"/>
              <a:gd name="connsiteY2076" fmla="*/ 909655 h 8839200"/>
              <a:gd name="connsiteX2077" fmla="*/ 11836631 w 15732060"/>
              <a:gd name="connsiteY2077" fmla="*/ 909655 h 8839200"/>
              <a:gd name="connsiteX2078" fmla="*/ 11855289 w 15732060"/>
              <a:gd name="connsiteY2078" fmla="*/ 926118 h 8839200"/>
              <a:gd name="connsiteX2079" fmla="*/ 11873946 w 15732060"/>
              <a:gd name="connsiteY2079" fmla="*/ 907461 h 8839200"/>
              <a:gd name="connsiteX2080" fmla="*/ 11855289 w 15732060"/>
              <a:gd name="connsiteY2080" fmla="*/ 888804 h 8839200"/>
              <a:gd name="connsiteX2081" fmla="*/ 2058830 w 15732060"/>
              <a:gd name="connsiteY2081" fmla="*/ 752856 h 8839200"/>
              <a:gd name="connsiteX2082" fmla="*/ 2045661 w 15732060"/>
              <a:gd name="connsiteY2082" fmla="*/ 758206 h 8839200"/>
              <a:gd name="connsiteX2083" fmla="*/ 2045661 w 15732060"/>
              <a:gd name="connsiteY2083" fmla="*/ 784545 h 8839200"/>
              <a:gd name="connsiteX2084" fmla="*/ 2070354 w 15732060"/>
              <a:gd name="connsiteY2084" fmla="*/ 786192 h 8839200"/>
              <a:gd name="connsiteX2085" fmla="*/ 2323318 w 15732060"/>
              <a:gd name="connsiteY2085" fmla="*/ 1039156 h 8839200"/>
              <a:gd name="connsiteX2086" fmla="*/ 3025142 w 15732060"/>
              <a:gd name="connsiteY2086" fmla="*/ 1039156 h 8839200"/>
              <a:gd name="connsiteX2087" fmla="*/ 3043799 w 15732060"/>
              <a:gd name="connsiteY2087" fmla="*/ 1055617 h 8839200"/>
              <a:gd name="connsiteX2088" fmla="*/ 3062456 w 15732060"/>
              <a:gd name="connsiteY2088" fmla="*/ 1036961 h 8839200"/>
              <a:gd name="connsiteX2089" fmla="*/ 3043799 w 15732060"/>
              <a:gd name="connsiteY2089" fmla="*/ 1018304 h 8839200"/>
              <a:gd name="connsiteX2090" fmla="*/ 3025142 w 15732060"/>
              <a:gd name="connsiteY2090" fmla="*/ 1034766 h 8839200"/>
              <a:gd name="connsiteX2091" fmla="*/ 2325512 w 15732060"/>
              <a:gd name="connsiteY2091" fmla="*/ 1034766 h 8839200"/>
              <a:gd name="connsiteX2092" fmla="*/ 2073647 w 15732060"/>
              <a:gd name="connsiteY2092" fmla="*/ 782900 h 8839200"/>
              <a:gd name="connsiteX2093" fmla="*/ 2072000 w 15732060"/>
              <a:gd name="connsiteY2093" fmla="*/ 758206 h 8839200"/>
              <a:gd name="connsiteX2094" fmla="*/ 2058830 w 15732060"/>
              <a:gd name="connsiteY2094" fmla="*/ 752856 h 8839200"/>
              <a:gd name="connsiteX2095" fmla="*/ 9086952 w 15732060"/>
              <a:gd name="connsiteY2095" fmla="*/ 747780 h 8839200"/>
              <a:gd name="connsiteX2096" fmla="*/ 9068294 w 15732060"/>
              <a:gd name="connsiteY2096" fmla="*/ 766437 h 8839200"/>
              <a:gd name="connsiteX2097" fmla="*/ 9084757 w 15732060"/>
              <a:gd name="connsiteY2097" fmla="*/ 785094 h 8839200"/>
              <a:gd name="connsiteX2098" fmla="*/ 9084757 w 15732060"/>
              <a:gd name="connsiteY2098" fmla="*/ 966724 h 8839200"/>
              <a:gd name="connsiteX2099" fmla="*/ 8528345 w 15732060"/>
              <a:gd name="connsiteY2099" fmla="*/ 1523134 h 8839200"/>
              <a:gd name="connsiteX2100" fmla="*/ 8527797 w 15732060"/>
              <a:gd name="connsiteY2100" fmla="*/ 1523134 h 8839200"/>
              <a:gd name="connsiteX2101" fmla="*/ 8527248 w 15732060"/>
              <a:gd name="connsiteY2101" fmla="*/ 1523134 h 8839200"/>
              <a:gd name="connsiteX2102" fmla="*/ 8527248 w 15732060"/>
              <a:gd name="connsiteY2102" fmla="*/ 2683696 h 8839200"/>
              <a:gd name="connsiteX2103" fmla="*/ 8318730 w 15732060"/>
              <a:gd name="connsiteY2103" fmla="*/ 2892213 h 8839200"/>
              <a:gd name="connsiteX2104" fmla="*/ 8318182 w 15732060"/>
              <a:gd name="connsiteY2104" fmla="*/ 2892213 h 8839200"/>
              <a:gd name="connsiteX2105" fmla="*/ 8318182 w 15732060"/>
              <a:gd name="connsiteY2105" fmla="*/ 3225840 h 8839200"/>
              <a:gd name="connsiteX2106" fmla="*/ 8323120 w 15732060"/>
              <a:gd name="connsiteY2106" fmla="*/ 3225840 h 8839200"/>
              <a:gd name="connsiteX2107" fmla="*/ 8323120 w 15732060"/>
              <a:gd name="connsiteY2107" fmla="*/ 2894957 h 8839200"/>
              <a:gd name="connsiteX2108" fmla="*/ 8531638 w 15732060"/>
              <a:gd name="connsiteY2108" fmla="*/ 2686440 h 8839200"/>
              <a:gd name="connsiteX2109" fmla="*/ 8532186 w 15732060"/>
              <a:gd name="connsiteY2109" fmla="*/ 2686440 h 8839200"/>
              <a:gd name="connsiteX2110" fmla="*/ 8532186 w 15732060"/>
              <a:gd name="connsiteY2110" fmla="*/ 1525878 h 8839200"/>
              <a:gd name="connsiteX2111" fmla="*/ 9088598 w 15732060"/>
              <a:gd name="connsiteY2111" fmla="*/ 969467 h 8839200"/>
              <a:gd name="connsiteX2112" fmla="*/ 9089146 w 15732060"/>
              <a:gd name="connsiteY2112" fmla="*/ 969467 h 8839200"/>
              <a:gd name="connsiteX2113" fmla="*/ 9089146 w 15732060"/>
              <a:gd name="connsiteY2113" fmla="*/ 785094 h 8839200"/>
              <a:gd name="connsiteX2114" fmla="*/ 9105608 w 15732060"/>
              <a:gd name="connsiteY2114" fmla="*/ 766437 h 8839200"/>
              <a:gd name="connsiteX2115" fmla="*/ 9086952 w 15732060"/>
              <a:gd name="connsiteY2115" fmla="*/ 747780 h 8839200"/>
              <a:gd name="connsiteX2116" fmla="*/ 9961625 w 15732060"/>
              <a:gd name="connsiteY2116" fmla="*/ 705117 h 8839200"/>
              <a:gd name="connsiteX2117" fmla="*/ 9948456 w 15732060"/>
              <a:gd name="connsiteY2117" fmla="*/ 710467 h 8839200"/>
              <a:gd name="connsiteX2118" fmla="*/ 9946810 w 15732060"/>
              <a:gd name="connsiteY2118" fmla="*/ 735160 h 8839200"/>
              <a:gd name="connsiteX2119" fmla="*/ 9173650 w 15732060"/>
              <a:gd name="connsiteY2119" fmla="*/ 1508318 h 8839200"/>
              <a:gd name="connsiteX2120" fmla="*/ 9173650 w 15732060"/>
              <a:gd name="connsiteY2120" fmla="*/ 1507770 h 8839200"/>
              <a:gd name="connsiteX2121" fmla="*/ 9173102 w 15732060"/>
              <a:gd name="connsiteY2121" fmla="*/ 1507770 h 8839200"/>
              <a:gd name="connsiteX2122" fmla="*/ 9173102 w 15732060"/>
              <a:gd name="connsiteY2122" fmla="*/ 1703666 h 8839200"/>
              <a:gd name="connsiteX2123" fmla="*/ 9293273 w 15732060"/>
              <a:gd name="connsiteY2123" fmla="*/ 1823838 h 8839200"/>
              <a:gd name="connsiteX2124" fmla="*/ 9293273 w 15732060"/>
              <a:gd name="connsiteY2124" fmla="*/ 2141004 h 8839200"/>
              <a:gd name="connsiteX2125" fmla="*/ 8559074 w 15732060"/>
              <a:gd name="connsiteY2125" fmla="*/ 2875203 h 8839200"/>
              <a:gd name="connsiteX2126" fmla="*/ 8558525 w 15732060"/>
              <a:gd name="connsiteY2126" fmla="*/ 2875203 h 8839200"/>
              <a:gd name="connsiteX2127" fmla="*/ 8558525 w 15732060"/>
              <a:gd name="connsiteY2127" fmla="*/ 3232426 h 8839200"/>
              <a:gd name="connsiteX2128" fmla="*/ 8563464 w 15732060"/>
              <a:gd name="connsiteY2128" fmla="*/ 3232426 h 8839200"/>
              <a:gd name="connsiteX2129" fmla="*/ 8563464 w 15732060"/>
              <a:gd name="connsiteY2129" fmla="*/ 2877947 h 8839200"/>
              <a:gd name="connsiteX2130" fmla="*/ 9297663 w 15732060"/>
              <a:gd name="connsiteY2130" fmla="*/ 2143748 h 8839200"/>
              <a:gd name="connsiteX2131" fmla="*/ 9298212 w 15732060"/>
              <a:gd name="connsiteY2131" fmla="*/ 2143748 h 8839200"/>
              <a:gd name="connsiteX2132" fmla="*/ 9298212 w 15732060"/>
              <a:gd name="connsiteY2132" fmla="*/ 1822192 h 8839200"/>
              <a:gd name="connsiteX2133" fmla="*/ 9178041 w 15732060"/>
              <a:gd name="connsiteY2133" fmla="*/ 1702020 h 8839200"/>
              <a:gd name="connsiteX2134" fmla="*/ 9178041 w 15732060"/>
              <a:gd name="connsiteY2134" fmla="*/ 1510514 h 8839200"/>
              <a:gd name="connsiteX2135" fmla="*/ 9950101 w 15732060"/>
              <a:gd name="connsiteY2135" fmla="*/ 738452 h 8839200"/>
              <a:gd name="connsiteX2136" fmla="*/ 9974795 w 15732060"/>
              <a:gd name="connsiteY2136" fmla="*/ 736806 h 8839200"/>
              <a:gd name="connsiteX2137" fmla="*/ 9974795 w 15732060"/>
              <a:gd name="connsiteY2137" fmla="*/ 710467 h 8839200"/>
              <a:gd name="connsiteX2138" fmla="*/ 9961625 w 15732060"/>
              <a:gd name="connsiteY2138" fmla="*/ 705117 h 8839200"/>
              <a:gd name="connsiteX2139" fmla="*/ 6732354 w 15732060"/>
              <a:gd name="connsiteY2139" fmla="*/ 645717 h 8839200"/>
              <a:gd name="connsiteX2140" fmla="*/ 6713699 w 15732060"/>
              <a:gd name="connsiteY2140" fmla="*/ 664374 h 8839200"/>
              <a:gd name="connsiteX2141" fmla="*/ 6718432 w 15732060"/>
              <a:gd name="connsiteY2141" fmla="*/ 677200 h 8839200"/>
              <a:gd name="connsiteX2142" fmla="*/ 6729612 w 15732060"/>
              <a:gd name="connsiteY2142" fmla="*/ 682758 h 8839200"/>
              <a:gd name="connsiteX2143" fmla="*/ 6729612 w 15732060"/>
              <a:gd name="connsiteY2143" fmla="*/ 682482 h 8839200"/>
              <a:gd name="connsiteX2144" fmla="*/ 6730160 w 15732060"/>
              <a:gd name="connsiteY2144" fmla="*/ 683030 h 8839200"/>
              <a:gd name="connsiteX2145" fmla="*/ 6729612 w 15732060"/>
              <a:gd name="connsiteY2145" fmla="*/ 682758 h 8839200"/>
              <a:gd name="connsiteX2146" fmla="*/ 6729612 w 15732060"/>
              <a:gd name="connsiteY2146" fmla="*/ 1223529 h 8839200"/>
              <a:gd name="connsiteX2147" fmla="*/ 7265720 w 15732060"/>
              <a:gd name="connsiteY2147" fmla="*/ 1759636 h 8839200"/>
              <a:gd name="connsiteX2148" fmla="*/ 7267366 w 15732060"/>
              <a:gd name="connsiteY2148" fmla="*/ 1784330 h 8839200"/>
              <a:gd name="connsiteX2149" fmla="*/ 7293705 w 15732060"/>
              <a:gd name="connsiteY2149" fmla="*/ 1784330 h 8839200"/>
              <a:gd name="connsiteX2150" fmla="*/ 7293705 w 15732060"/>
              <a:gd name="connsiteY2150" fmla="*/ 1757991 h 8839200"/>
              <a:gd name="connsiteX2151" fmla="*/ 7269012 w 15732060"/>
              <a:gd name="connsiteY2151" fmla="*/ 1756344 h 8839200"/>
              <a:gd name="connsiteX2152" fmla="*/ 6734550 w 15732060"/>
              <a:gd name="connsiteY2152" fmla="*/ 1221882 h 8839200"/>
              <a:gd name="connsiteX2153" fmla="*/ 6734550 w 15732060"/>
              <a:gd name="connsiteY2153" fmla="*/ 683030 h 8839200"/>
              <a:gd name="connsiteX2154" fmla="*/ 6751012 w 15732060"/>
              <a:gd name="connsiteY2154" fmla="*/ 664374 h 8839200"/>
              <a:gd name="connsiteX2155" fmla="*/ 6732354 w 15732060"/>
              <a:gd name="connsiteY2155" fmla="*/ 645717 h 8839200"/>
              <a:gd name="connsiteX2156" fmla="*/ 10619003 w 15732060"/>
              <a:gd name="connsiteY2156" fmla="*/ 642013 h 8839200"/>
              <a:gd name="connsiteX2157" fmla="*/ 10605833 w 15732060"/>
              <a:gd name="connsiteY2157" fmla="*/ 647363 h 8839200"/>
              <a:gd name="connsiteX2158" fmla="*/ 10604187 w 15732060"/>
              <a:gd name="connsiteY2158" fmla="*/ 672056 h 8839200"/>
              <a:gd name="connsiteX2159" fmla="*/ 9547334 w 15732060"/>
              <a:gd name="connsiteY2159" fmla="*/ 1728908 h 8839200"/>
              <a:gd name="connsiteX2160" fmla="*/ 9546786 w 15732060"/>
              <a:gd name="connsiteY2160" fmla="*/ 1728908 h 8839200"/>
              <a:gd name="connsiteX2161" fmla="*/ 9546237 w 15732060"/>
              <a:gd name="connsiteY2161" fmla="*/ 1728908 h 8839200"/>
              <a:gd name="connsiteX2162" fmla="*/ 9546237 w 15732060"/>
              <a:gd name="connsiteY2162" fmla="*/ 1992846 h 8839200"/>
              <a:gd name="connsiteX2163" fmla="*/ 8674855 w 15732060"/>
              <a:gd name="connsiteY2163" fmla="*/ 2864228 h 8839200"/>
              <a:gd name="connsiteX2164" fmla="*/ 8674306 w 15732060"/>
              <a:gd name="connsiteY2164" fmla="*/ 2864228 h 8839200"/>
              <a:gd name="connsiteX2165" fmla="*/ 8674306 w 15732060"/>
              <a:gd name="connsiteY2165" fmla="*/ 3259313 h 8839200"/>
              <a:gd name="connsiteX2166" fmla="*/ 8679246 w 15732060"/>
              <a:gd name="connsiteY2166" fmla="*/ 3259313 h 8839200"/>
              <a:gd name="connsiteX2167" fmla="*/ 8679246 w 15732060"/>
              <a:gd name="connsiteY2167" fmla="*/ 2866972 h 8839200"/>
              <a:gd name="connsiteX2168" fmla="*/ 9550628 w 15732060"/>
              <a:gd name="connsiteY2168" fmla="*/ 1995590 h 8839200"/>
              <a:gd name="connsiteX2169" fmla="*/ 9551176 w 15732060"/>
              <a:gd name="connsiteY2169" fmla="*/ 1995590 h 8839200"/>
              <a:gd name="connsiteX2170" fmla="*/ 9551176 w 15732060"/>
              <a:gd name="connsiteY2170" fmla="*/ 1731652 h 8839200"/>
              <a:gd name="connsiteX2171" fmla="*/ 10607479 w 15732060"/>
              <a:gd name="connsiteY2171" fmla="*/ 675348 h 8839200"/>
              <a:gd name="connsiteX2172" fmla="*/ 10632172 w 15732060"/>
              <a:gd name="connsiteY2172" fmla="*/ 673703 h 8839200"/>
              <a:gd name="connsiteX2173" fmla="*/ 10632172 w 15732060"/>
              <a:gd name="connsiteY2173" fmla="*/ 647363 h 8839200"/>
              <a:gd name="connsiteX2174" fmla="*/ 10619003 w 15732060"/>
              <a:gd name="connsiteY2174" fmla="*/ 642013 h 8839200"/>
              <a:gd name="connsiteX2175" fmla="*/ 8361532 w 15732060"/>
              <a:gd name="connsiteY2175" fmla="*/ 559155 h 8839200"/>
              <a:gd name="connsiteX2176" fmla="*/ 8348362 w 15732060"/>
              <a:gd name="connsiteY2176" fmla="*/ 564506 h 8839200"/>
              <a:gd name="connsiteX2177" fmla="*/ 8346716 w 15732060"/>
              <a:gd name="connsiteY2177" fmla="*/ 589198 h 8839200"/>
              <a:gd name="connsiteX2178" fmla="*/ 8076192 w 15732060"/>
              <a:gd name="connsiteY2178" fmla="*/ 859721 h 8839200"/>
              <a:gd name="connsiteX2179" fmla="*/ 8075643 w 15732060"/>
              <a:gd name="connsiteY2179" fmla="*/ 859721 h 8839200"/>
              <a:gd name="connsiteX2180" fmla="*/ 8075643 w 15732060"/>
              <a:gd name="connsiteY2180" fmla="*/ 1055617 h 8839200"/>
              <a:gd name="connsiteX2181" fmla="*/ 8195816 w 15732060"/>
              <a:gd name="connsiteY2181" fmla="*/ 1175789 h 8839200"/>
              <a:gd name="connsiteX2182" fmla="*/ 8195816 w 15732060"/>
              <a:gd name="connsiteY2182" fmla="*/ 2295745 h 8839200"/>
              <a:gd name="connsiteX2183" fmla="*/ 8195268 w 15732060"/>
              <a:gd name="connsiteY2183" fmla="*/ 2295745 h 8839200"/>
              <a:gd name="connsiteX2184" fmla="*/ 7973032 w 15732060"/>
              <a:gd name="connsiteY2184" fmla="*/ 2517980 h 8839200"/>
              <a:gd name="connsiteX2185" fmla="*/ 7972482 w 15732060"/>
              <a:gd name="connsiteY2185" fmla="*/ 2517980 h 8839200"/>
              <a:gd name="connsiteX2186" fmla="*/ 7972482 w 15732060"/>
              <a:gd name="connsiteY2186" fmla="*/ 3202245 h 8839200"/>
              <a:gd name="connsiteX2187" fmla="*/ 7977421 w 15732060"/>
              <a:gd name="connsiteY2187" fmla="*/ 3202245 h 8839200"/>
              <a:gd name="connsiteX2188" fmla="*/ 7977421 w 15732060"/>
              <a:gd name="connsiteY2188" fmla="*/ 2520724 h 8839200"/>
              <a:gd name="connsiteX2189" fmla="*/ 8199656 w 15732060"/>
              <a:gd name="connsiteY2189" fmla="*/ 2298489 h 8839200"/>
              <a:gd name="connsiteX2190" fmla="*/ 8200204 w 15732060"/>
              <a:gd name="connsiteY2190" fmla="*/ 2298489 h 8839200"/>
              <a:gd name="connsiteX2191" fmla="*/ 8200204 w 15732060"/>
              <a:gd name="connsiteY2191" fmla="*/ 1174143 h 8839200"/>
              <a:gd name="connsiteX2192" fmla="*/ 8080034 w 15732060"/>
              <a:gd name="connsiteY2192" fmla="*/ 1053972 h 8839200"/>
              <a:gd name="connsiteX2193" fmla="*/ 8080034 w 15732060"/>
              <a:gd name="connsiteY2193" fmla="*/ 862465 h 8839200"/>
              <a:gd name="connsiteX2194" fmla="*/ 8350008 w 15732060"/>
              <a:gd name="connsiteY2194" fmla="*/ 592490 h 8839200"/>
              <a:gd name="connsiteX2195" fmla="*/ 8374701 w 15732060"/>
              <a:gd name="connsiteY2195" fmla="*/ 590844 h 8839200"/>
              <a:gd name="connsiteX2196" fmla="*/ 8374701 w 15732060"/>
              <a:gd name="connsiteY2196" fmla="*/ 564506 h 8839200"/>
              <a:gd name="connsiteX2197" fmla="*/ 8361532 w 15732060"/>
              <a:gd name="connsiteY2197" fmla="*/ 559155 h 8839200"/>
              <a:gd name="connsiteX2198" fmla="*/ 9196696 w 15732060"/>
              <a:gd name="connsiteY2198" fmla="*/ 544202 h 8839200"/>
              <a:gd name="connsiteX2199" fmla="*/ 9196148 w 15732060"/>
              <a:gd name="connsiteY2199" fmla="*/ 544202 h 8839200"/>
              <a:gd name="connsiteX2200" fmla="*/ 9196148 w 15732060"/>
              <a:gd name="connsiteY2200" fmla="*/ 544750 h 8839200"/>
              <a:gd name="connsiteX2201" fmla="*/ 9731159 w 15732060"/>
              <a:gd name="connsiteY2201" fmla="*/ 425265 h 8839200"/>
              <a:gd name="connsiteX2202" fmla="*/ 9717990 w 15732060"/>
              <a:gd name="connsiteY2202" fmla="*/ 430615 h 8839200"/>
              <a:gd name="connsiteX2203" fmla="*/ 9716344 w 15732060"/>
              <a:gd name="connsiteY2203" fmla="*/ 455308 h 8839200"/>
              <a:gd name="connsiteX2204" fmla="*/ 8747837 w 15732060"/>
              <a:gd name="connsiteY2204" fmla="*/ 1423815 h 8839200"/>
              <a:gd name="connsiteX2205" fmla="*/ 8747288 w 15732060"/>
              <a:gd name="connsiteY2205" fmla="*/ 1423815 h 8839200"/>
              <a:gd name="connsiteX2206" fmla="*/ 8747288 w 15732060"/>
              <a:gd name="connsiteY2206" fmla="*/ 1828228 h 8839200"/>
              <a:gd name="connsiteX2207" fmla="*/ 8854291 w 15732060"/>
              <a:gd name="connsiteY2207" fmla="*/ 1935230 h 8839200"/>
              <a:gd name="connsiteX2208" fmla="*/ 8854291 w 15732060"/>
              <a:gd name="connsiteY2208" fmla="*/ 2265017 h 8839200"/>
              <a:gd name="connsiteX2209" fmla="*/ 8684733 w 15732060"/>
              <a:gd name="connsiteY2209" fmla="*/ 2434574 h 8839200"/>
              <a:gd name="connsiteX2210" fmla="*/ 8660040 w 15732060"/>
              <a:gd name="connsiteY2210" fmla="*/ 2436219 h 8839200"/>
              <a:gd name="connsiteX2211" fmla="*/ 8660040 w 15732060"/>
              <a:gd name="connsiteY2211" fmla="*/ 2462558 h 8839200"/>
              <a:gd name="connsiteX2212" fmla="*/ 8686379 w 15732060"/>
              <a:gd name="connsiteY2212" fmla="*/ 2462558 h 8839200"/>
              <a:gd name="connsiteX2213" fmla="*/ 8688025 w 15732060"/>
              <a:gd name="connsiteY2213" fmla="*/ 2437866 h 8839200"/>
              <a:gd name="connsiteX2214" fmla="*/ 8858679 w 15732060"/>
              <a:gd name="connsiteY2214" fmla="*/ 2267211 h 8839200"/>
              <a:gd name="connsiteX2215" fmla="*/ 8859229 w 15732060"/>
              <a:gd name="connsiteY2215" fmla="*/ 2267211 h 8839200"/>
              <a:gd name="connsiteX2216" fmla="*/ 8859229 w 15732060"/>
              <a:gd name="connsiteY2216" fmla="*/ 1932486 h 8839200"/>
              <a:gd name="connsiteX2217" fmla="*/ 8752227 w 15732060"/>
              <a:gd name="connsiteY2217" fmla="*/ 1825485 h 8839200"/>
              <a:gd name="connsiteX2218" fmla="*/ 8752227 w 15732060"/>
              <a:gd name="connsiteY2218" fmla="*/ 1426010 h 8839200"/>
              <a:gd name="connsiteX2219" fmla="*/ 9719635 w 15732060"/>
              <a:gd name="connsiteY2219" fmla="*/ 458600 h 8839200"/>
              <a:gd name="connsiteX2220" fmla="*/ 9744329 w 15732060"/>
              <a:gd name="connsiteY2220" fmla="*/ 456954 h 8839200"/>
              <a:gd name="connsiteX2221" fmla="*/ 9744329 w 15732060"/>
              <a:gd name="connsiteY2221" fmla="*/ 430615 h 8839200"/>
              <a:gd name="connsiteX2222" fmla="*/ 9731159 w 15732060"/>
              <a:gd name="connsiteY2222" fmla="*/ 425265 h 8839200"/>
              <a:gd name="connsiteX2223" fmla="*/ 5143236 w 15732060"/>
              <a:gd name="connsiteY2223" fmla="*/ 372038 h 8839200"/>
              <a:gd name="connsiteX2224" fmla="*/ 5130067 w 15732060"/>
              <a:gd name="connsiteY2224" fmla="*/ 377389 h 8839200"/>
              <a:gd name="connsiteX2225" fmla="*/ 5130067 w 15732060"/>
              <a:gd name="connsiteY2225" fmla="*/ 403728 h 8839200"/>
              <a:gd name="connsiteX2226" fmla="*/ 5154760 w 15732060"/>
              <a:gd name="connsiteY2226" fmla="*/ 405373 h 8839200"/>
              <a:gd name="connsiteX2227" fmla="*/ 5498812 w 15732060"/>
              <a:gd name="connsiteY2227" fmla="*/ 749427 h 8839200"/>
              <a:gd name="connsiteX2228" fmla="*/ 5498812 w 15732060"/>
              <a:gd name="connsiteY2228" fmla="*/ 1292668 h 8839200"/>
              <a:gd name="connsiteX2229" fmla="*/ 6492012 w 15732060"/>
              <a:gd name="connsiteY2229" fmla="*/ 2285868 h 8839200"/>
              <a:gd name="connsiteX2230" fmla="*/ 6493658 w 15732060"/>
              <a:gd name="connsiteY2230" fmla="*/ 2310561 h 8839200"/>
              <a:gd name="connsiteX2231" fmla="*/ 6519997 w 15732060"/>
              <a:gd name="connsiteY2231" fmla="*/ 2310561 h 8839200"/>
              <a:gd name="connsiteX2232" fmla="*/ 6519997 w 15732060"/>
              <a:gd name="connsiteY2232" fmla="*/ 2284222 h 8839200"/>
              <a:gd name="connsiteX2233" fmla="*/ 6495304 w 15732060"/>
              <a:gd name="connsiteY2233" fmla="*/ 2282575 h 8839200"/>
              <a:gd name="connsiteX2234" fmla="*/ 5503751 w 15732060"/>
              <a:gd name="connsiteY2234" fmla="*/ 1291022 h 8839200"/>
              <a:gd name="connsiteX2235" fmla="*/ 5503751 w 15732060"/>
              <a:gd name="connsiteY2235" fmla="*/ 747780 h 8839200"/>
              <a:gd name="connsiteX2236" fmla="*/ 5158052 w 15732060"/>
              <a:gd name="connsiteY2236" fmla="*/ 402081 h 8839200"/>
              <a:gd name="connsiteX2237" fmla="*/ 5156406 w 15732060"/>
              <a:gd name="connsiteY2237" fmla="*/ 377389 h 8839200"/>
              <a:gd name="connsiteX2238" fmla="*/ 5143236 w 15732060"/>
              <a:gd name="connsiteY2238" fmla="*/ 372038 h 8839200"/>
              <a:gd name="connsiteX2239" fmla="*/ 30180 w 15732060"/>
              <a:gd name="connsiteY2239" fmla="*/ 329238 h 8839200"/>
              <a:gd name="connsiteX2240" fmla="*/ 17010 w 15732060"/>
              <a:gd name="connsiteY2240" fmla="*/ 334587 h 8839200"/>
              <a:gd name="connsiteX2241" fmla="*/ 17010 w 15732060"/>
              <a:gd name="connsiteY2241" fmla="*/ 360926 h 8839200"/>
              <a:gd name="connsiteX2242" fmla="*/ 41702 w 15732060"/>
              <a:gd name="connsiteY2242" fmla="*/ 362573 h 8839200"/>
              <a:gd name="connsiteX2243" fmla="*/ 560800 w 15732060"/>
              <a:gd name="connsiteY2243" fmla="*/ 881671 h 8839200"/>
              <a:gd name="connsiteX2244" fmla="*/ 1124344 w 15732060"/>
              <a:gd name="connsiteY2244" fmla="*/ 881671 h 8839200"/>
              <a:gd name="connsiteX2245" fmla="*/ 1953474 w 15732060"/>
              <a:gd name="connsiteY2245" fmla="*/ 1710800 h 8839200"/>
              <a:gd name="connsiteX2246" fmla="*/ 2496168 w 15732060"/>
              <a:gd name="connsiteY2246" fmla="*/ 1710800 h 8839200"/>
              <a:gd name="connsiteX2247" fmla="*/ 3193602 w 15732060"/>
              <a:gd name="connsiteY2247" fmla="*/ 2408235 h 8839200"/>
              <a:gd name="connsiteX2248" fmla="*/ 3588687 w 15732060"/>
              <a:gd name="connsiteY2248" fmla="*/ 2408235 h 8839200"/>
              <a:gd name="connsiteX2249" fmla="*/ 4287219 w 15732060"/>
              <a:gd name="connsiteY2249" fmla="*/ 3106766 h 8839200"/>
              <a:gd name="connsiteX2250" fmla="*/ 5315537 w 15732060"/>
              <a:gd name="connsiteY2250" fmla="*/ 3106766 h 8839200"/>
              <a:gd name="connsiteX2251" fmla="*/ 5924078 w 15732060"/>
              <a:gd name="connsiteY2251" fmla="*/ 3715307 h 8839200"/>
              <a:gd name="connsiteX2252" fmla="*/ 6682420 w 15732060"/>
              <a:gd name="connsiteY2252" fmla="*/ 3715307 h 8839200"/>
              <a:gd name="connsiteX2253" fmla="*/ 6682420 w 15732060"/>
              <a:gd name="connsiteY2253" fmla="*/ 3710368 h 8839200"/>
              <a:gd name="connsiteX2254" fmla="*/ 5926273 w 15732060"/>
              <a:gd name="connsiteY2254" fmla="*/ 3710368 h 8839200"/>
              <a:gd name="connsiteX2255" fmla="*/ 5317732 w 15732060"/>
              <a:gd name="connsiteY2255" fmla="*/ 3101828 h 8839200"/>
              <a:gd name="connsiteX2256" fmla="*/ 4289414 w 15732060"/>
              <a:gd name="connsiteY2256" fmla="*/ 3101828 h 8839200"/>
              <a:gd name="connsiteX2257" fmla="*/ 3590882 w 15732060"/>
              <a:gd name="connsiteY2257" fmla="*/ 2403296 h 8839200"/>
              <a:gd name="connsiteX2258" fmla="*/ 3195797 w 15732060"/>
              <a:gd name="connsiteY2258" fmla="*/ 2403296 h 8839200"/>
              <a:gd name="connsiteX2259" fmla="*/ 2498362 w 15732060"/>
              <a:gd name="connsiteY2259" fmla="*/ 1705861 h 8839200"/>
              <a:gd name="connsiteX2260" fmla="*/ 1955669 w 15732060"/>
              <a:gd name="connsiteY2260" fmla="*/ 1705861 h 8839200"/>
              <a:gd name="connsiteX2261" fmla="*/ 1126540 w 15732060"/>
              <a:gd name="connsiteY2261" fmla="*/ 876732 h 8839200"/>
              <a:gd name="connsiteX2262" fmla="*/ 562996 w 15732060"/>
              <a:gd name="connsiteY2262" fmla="*/ 876732 h 8839200"/>
              <a:gd name="connsiteX2263" fmla="*/ 44994 w 15732060"/>
              <a:gd name="connsiteY2263" fmla="*/ 359280 h 8839200"/>
              <a:gd name="connsiteX2264" fmla="*/ 43348 w 15732060"/>
              <a:gd name="connsiteY2264" fmla="*/ 334587 h 8839200"/>
              <a:gd name="connsiteX2265" fmla="*/ 30180 w 15732060"/>
              <a:gd name="connsiteY2265" fmla="*/ 329238 h 8839200"/>
              <a:gd name="connsiteX2266" fmla="*/ 8003760 w 15732060"/>
              <a:gd name="connsiteY2266" fmla="*/ 292473 h 8839200"/>
              <a:gd name="connsiteX2267" fmla="*/ 7990591 w 15732060"/>
              <a:gd name="connsiteY2267" fmla="*/ 297823 h 8839200"/>
              <a:gd name="connsiteX2268" fmla="*/ 7988944 w 15732060"/>
              <a:gd name="connsiteY2268" fmla="*/ 322515 h 8839200"/>
              <a:gd name="connsiteX2269" fmla="*/ 7868774 w 15732060"/>
              <a:gd name="connsiteY2269" fmla="*/ 442687 h 8839200"/>
              <a:gd name="connsiteX2270" fmla="*/ 7868774 w 15732060"/>
              <a:gd name="connsiteY2270" fmla="*/ 1451251 h 8839200"/>
              <a:gd name="connsiteX2271" fmla="*/ 7746406 w 15732060"/>
              <a:gd name="connsiteY2271" fmla="*/ 1573618 h 8839200"/>
              <a:gd name="connsiteX2272" fmla="*/ 7746406 w 15732060"/>
              <a:gd name="connsiteY2272" fmla="*/ 3202794 h 8839200"/>
              <a:gd name="connsiteX2273" fmla="*/ 7751346 w 15732060"/>
              <a:gd name="connsiteY2273" fmla="*/ 3202794 h 8839200"/>
              <a:gd name="connsiteX2274" fmla="*/ 7751346 w 15732060"/>
              <a:gd name="connsiteY2274" fmla="*/ 1575812 h 8839200"/>
              <a:gd name="connsiteX2275" fmla="*/ 7873712 w 15732060"/>
              <a:gd name="connsiteY2275" fmla="*/ 1453446 h 8839200"/>
              <a:gd name="connsiteX2276" fmla="*/ 7873712 w 15732060"/>
              <a:gd name="connsiteY2276" fmla="*/ 444334 h 8839200"/>
              <a:gd name="connsiteX2277" fmla="*/ 7992238 w 15732060"/>
              <a:gd name="connsiteY2277" fmla="*/ 325808 h 8839200"/>
              <a:gd name="connsiteX2278" fmla="*/ 8016930 w 15732060"/>
              <a:gd name="connsiteY2278" fmla="*/ 324162 h 8839200"/>
              <a:gd name="connsiteX2279" fmla="*/ 8016930 w 15732060"/>
              <a:gd name="connsiteY2279" fmla="*/ 297823 h 8839200"/>
              <a:gd name="connsiteX2280" fmla="*/ 8003760 w 15732060"/>
              <a:gd name="connsiteY2280" fmla="*/ 292473 h 8839200"/>
              <a:gd name="connsiteX2281" fmla="*/ 11430573 w 15732060"/>
              <a:gd name="connsiteY2281" fmla="*/ 181629 h 8839200"/>
              <a:gd name="connsiteX2282" fmla="*/ 11417404 w 15732060"/>
              <a:gd name="connsiteY2282" fmla="*/ 186979 h 8839200"/>
              <a:gd name="connsiteX2283" fmla="*/ 11415757 w 15732060"/>
              <a:gd name="connsiteY2283" fmla="*/ 211673 h 8839200"/>
              <a:gd name="connsiteX2284" fmla="*/ 11160598 w 15732060"/>
              <a:gd name="connsiteY2284" fmla="*/ 466832 h 8839200"/>
              <a:gd name="connsiteX2285" fmla="*/ 11160049 w 15732060"/>
              <a:gd name="connsiteY2285" fmla="*/ 466832 h 8839200"/>
              <a:gd name="connsiteX2286" fmla="*/ 11160049 w 15732060"/>
              <a:gd name="connsiteY2286" fmla="*/ 614439 h 8839200"/>
              <a:gd name="connsiteX2287" fmla="*/ 11143588 w 15732060"/>
              <a:gd name="connsiteY2287" fmla="*/ 633096 h 8839200"/>
              <a:gd name="connsiteX2288" fmla="*/ 11162244 w 15732060"/>
              <a:gd name="connsiteY2288" fmla="*/ 651753 h 8839200"/>
              <a:gd name="connsiteX2289" fmla="*/ 11162793 w 15732060"/>
              <a:gd name="connsiteY2289" fmla="*/ 651205 h 8839200"/>
              <a:gd name="connsiteX2290" fmla="*/ 11181450 w 15732060"/>
              <a:gd name="connsiteY2290" fmla="*/ 632548 h 8839200"/>
              <a:gd name="connsiteX2291" fmla="*/ 11164988 w 15732060"/>
              <a:gd name="connsiteY2291" fmla="*/ 613891 h 8839200"/>
              <a:gd name="connsiteX2292" fmla="*/ 11164988 w 15732060"/>
              <a:gd name="connsiteY2292" fmla="*/ 469026 h 8839200"/>
              <a:gd name="connsiteX2293" fmla="*/ 11419049 w 15732060"/>
              <a:gd name="connsiteY2293" fmla="*/ 214965 h 8839200"/>
              <a:gd name="connsiteX2294" fmla="*/ 11443743 w 15732060"/>
              <a:gd name="connsiteY2294" fmla="*/ 213318 h 8839200"/>
              <a:gd name="connsiteX2295" fmla="*/ 11443743 w 15732060"/>
              <a:gd name="connsiteY2295" fmla="*/ 186979 h 8839200"/>
              <a:gd name="connsiteX2296" fmla="*/ 11430573 w 15732060"/>
              <a:gd name="connsiteY2296" fmla="*/ 181629 h 8839200"/>
              <a:gd name="connsiteX2297" fmla="*/ 9575320 w 15732060"/>
              <a:gd name="connsiteY2297" fmla="*/ 150352 h 8839200"/>
              <a:gd name="connsiteX2298" fmla="*/ 9562151 w 15732060"/>
              <a:gd name="connsiteY2298" fmla="*/ 155702 h 8839200"/>
              <a:gd name="connsiteX2299" fmla="*/ 9560504 w 15732060"/>
              <a:gd name="connsiteY2299" fmla="*/ 180394 h 8839200"/>
              <a:gd name="connsiteX2300" fmla="*/ 9196696 w 15732060"/>
              <a:gd name="connsiteY2300" fmla="*/ 544202 h 8839200"/>
              <a:gd name="connsiteX2301" fmla="*/ 9196698 w 15732060"/>
              <a:gd name="connsiteY2301" fmla="*/ 544202 h 8839200"/>
              <a:gd name="connsiteX2302" fmla="*/ 9196148 w 15732060"/>
              <a:gd name="connsiteY2302" fmla="*/ 544750 h 8839200"/>
              <a:gd name="connsiteX2303" fmla="*/ 9196148 w 15732060"/>
              <a:gd name="connsiteY2303" fmla="*/ 788935 h 8839200"/>
              <a:gd name="connsiteX2304" fmla="*/ 9179687 w 15732060"/>
              <a:gd name="connsiteY2304" fmla="*/ 807592 h 8839200"/>
              <a:gd name="connsiteX2305" fmla="*/ 9198343 w 15732060"/>
              <a:gd name="connsiteY2305" fmla="*/ 826249 h 8839200"/>
              <a:gd name="connsiteX2306" fmla="*/ 9217000 w 15732060"/>
              <a:gd name="connsiteY2306" fmla="*/ 807592 h 8839200"/>
              <a:gd name="connsiteX2307" fmla="*/ 9200538 w 15732060"/>
              <a:gd name="connsiteY2307" fmla="*/ 788935 h 8839200"/>
              <a:gd name="connsiteX2308" fmla="*/ 9200538 w 15732060"/>
              <a:gd name="connsiteY2308" fmla="*/ 546946 h 8839200"/>
              <a:gd name="connsiteX2309" fmla="*/ 9563797 w 15732060"/>
              <a:gd name="connsiteY2309" fmla="*/ 183687 h 8839200"/>
              <a:gd name="connsiteX2310" fmla="*/ 9588489 w 15732060"/>
              <a:gd name="connsiteY2310" fmla="*/ 182041 h 8839200"/>
              <a:gd name="connsiteX2311" fmla="*/ 9588489 w 15732060"/>
              <a:gd name="connsiteY2311" fmla="*/ 155702 h 8839200"/>
              <a:gd name="connsiteX2312" fmla="*/ 9575320 w 15732060"/>
              <a:gd name="connsiteY2312" fmla="*/ 150352 h 8839200"/>
              <a:gd name="connsiteX2313" fmla="*/ 1234090 w 15732060"/>
              <a:gd name="connsiteY2313" fmla="*/ 127716 h 8839200"/>
              <a:gd name="connsiteX2314" fmla="*/ 1215434 w 15732060"/>
              <a:gd name="connsiteY2314" fmla="*/ 146373 h 8839200"/>
              <a:gd name="connsiteX2315" fmla="*/ 1231896 w 15732060"/>
              <a:gd name="connsiteY2315" fmla="*/ 165030 h 8839200"/>
              <a:gd name="connsiteX2316" fmla="*/ 1230798 w 15732060"/>
              <a:gd name="connsiteY2316" fmla="*/ 165030 h 8839200"/>
              <a:gd name="connsiteX2317" fmla="*/ 1230798 w 15732060"/>
              <a:gd name="connsiteY2317" fmla="*/ 477257 h 8839200"/>
              <a:gd name="connsiteX2318" fmla="*/ 1971034 w 15732060"/>
              <a:gd name="connsiteY2318" fmla="*/ 1217492 h 8839200"/>
              <a:gd name="connsiteX2319" fmla="*/ 3161228 w 15732060"/>
              <a:gd name="connsiteY2319" fmla="*/ 1217492 h 8839200"/>
              <a:gd name="connsiteX2320" fmla="*/ 3676483 w 15732060"/>
              <a:gd name="connsiteY2320" fmla="*/ 1732749 h 8839200"/>
              <a:gd name="connsiteX2321" fmla="*/ 3678130 w 15732060"/>
              <a:gd name="connsiteY2321" fmla="*/ 1757442 h 8839200"/>
              <a:gd name="connsiteX2322" fmla="*/ 3704469 w 15732060"/>
              <a:gd name="connsiteY2322" fmla="*/ 1757442 h 8839200"/>
              <a:gd name="connsiteX2323" fmla="*/ 3704469 w 15732060"/>
              <a:gd name="connsiteY2323" fmla="*/ 1731103 h 8839200"/>
              <a:gd name="connsiteX2324" fmla="*/ 3679776 w 15732060"/>
              <a:gd name="connsiteY2324" fmla="*/ 1729456 h 8839200"/>
              <a:gd name="connsiteX2325" fmla="*/ 3163422 w 15732060"/>
              <a:gd name="connsiteY2325" fmla="*/ 1213103 h 8839200"/>
              <a:gd name="connsiteX2326" fmla="*/ 1973229 w 15732060"/>
              <a:gd name="connsiteY2326" fmla="*/ 1213103 h 8839200"/>
              <a:gd name="connsiteX2327" fmla="*/ 1236286 w 15732060"/>
              <a:gd name="connsiteY2327" fmla="*/ 475611 h 8839200"/>
              <a:gd name="connsiteX2328" fmla="*/ 1236286 w 15732060"/>
              <a:gd name="connsiteY2328" fmla="*/ 165030 h 8839200"/>
              <a:gd name="connsiteX2329" fmla="*/ 1252747 w 15732060"/>
              <a:gd name="connsiteY2329" fmla="*/ 146373 h 8839200"/>
              <a:gd name="connsiteX2330" fmla="*/ 1234090 w 15732060"/>
              <a:gd name="connsiteY2330" fmla="*/ 127716 h 8839200"/>
              <a:gd name="connsiteX2331" fmla="*/ 12673444 w 15732060"/>
              <a:gd name="connsiteY2331" fmla="*/ 85053 h 8839200"/>
              <a:gd name="connsiteX2332" fmla="*/ 12660274 w 15732060"/>
              <a:gd name="connsiteY2332" fmla="*/ 90404 h 8839200"/>
              <a:gd name="connsiteX2333" fmla="*/ 12658628 w 15732060"/>
              <a:gd name="connsiteY2333" fmla="*/ 115096 h 8839200"/>
              <a:gd name="connsiteX2334" fmla="*/ 11994118 w 15732060"/>
              <a:gd name="connsiteY2334" fmla="*/ 779607 h 8839200"/>
              <a:gd name="connsiteX2335" fmla="*/ 10936717 w 15732060"/>
              <a:gd name="connsiteY2335" fmla="*/ 779607 h 8839200"/>
              <a:gd name="connsiteX2336" fmla="*/ 10717774 w 15732060"/>
              <a:gd name="connsiteY2336" fmla="*/ 998550 h 8839200"/>
              <a:gd name="connsiteX2337" fmla="*/ 10717226 w 15732060"/>
              <a:gd name="connsiteY2337" fmla="*/ 998550 h 8839200"/>
              <a:gd name="connsiteX2338" fmla="*/ 10717226 w 15732060"/>
              <a:gd name="connsiteY2338" fmla="*/ 1374429 h 8839200"/>
              <a:gd name="connsiteX2339" fmla="*/ 9451307 w 15732060"/>
              <a:gd name="connsiteY2339" fmla="*/ 2640347 h 8839200"/>
              <a:gd name="connsiteX2340" fmla="*/ 9450759 w 15732060"/>
              <a:gd name="connsiteY2340" fmla="*/ 2640347 h 8839200"/>
              <a:gd name="connsiteX2341" fmla="*/ 9450759 w 15732060"/>
              <a:gd name="connsiteY2341" fmla="*/ 2640896 h 8839200"/>
              <a:gd name="connsiteX2342" fmla="*/ 9450759 w 15732060"/>
              <a:gd name="connsiteY2342" fmla="*/ 2952025 h 8839200"/>
              <a:gd name="connsiteX2343" fmla="*/ 9278458 w 15732060"/>
              <a:gd name="connsiteY2343" fmla="*/ 3124325 h 8839200"/>
              <a:gd name="connsiteX2344" fmla="*/ 9253764 w 15732060"/>
              <a:gd name="connsiteY2344" fmla="*/ 3125971 h 8839200"/>
              <a:gd name="connsiteX2345" fmla="*/ 9253764 w 15732060"/>
              <a:gd name="connsiteY2345" fmla="*/ 3152311 h 8839200"/>
              <a:gd name="connsiteX2346" fmla="*/ 9280104 w 15732060"/>
              <a:gd name="connsiteY2346" fmla="*/ 3152311 h 8839200"/>
              <a:gd name="connsiteX2347" fmla="*/ 9281750 w 15732060"/>
              <a:gd name="connsiteY2347" fmla="*/ 3127618 h 8839200"/>
              <a:gd name="connsiteX2348" fmla="*/ 9455148 w 15732060"/>
              <a:gd name="connsiteY2348" fmla="*/ 2954220 h 8839200"/>
              <a:gd name="connsiteX2349" fmla="*/ 9455697 w 15732060"/>
              <a:gd name="connsiteY2349" fmla="*/ 2954220 h 8839200"/>
              <a:gd name="connsiteX2350" fmla="*/ 9455697 w 15732060"/>
              <a:gd name="connsiteY2350" fmla="*/ 2642542 h 8839200"/>
              <a:gd name="connsiteX2351" fmla="*/ 10721614 w 15732060"/>
              <a:gd name="connsiteY2351" fmla="*/ 1376624 h 8839200"/>
              <a:gd name="connsiteX2352" fmla="*/ 10722164 w 15732060"/>
              <a:gd name="connsiteY2352" fmla="*/ 1376624 h 8839200"/>
              <a:gd name="connsiteX2353" fmla="*/ 10722164 w 15732060"/>
              <a:gd name="connsiteY2353" fmla="*/ 1000745 h 8839200"/>
              <a:gd name="connsiteX2354" fmla="*/ 10938912 w 15732060"/>
              <a:gd name="connsiteY2354" fmla="*/ 783997 h 8839200"/>
              <a:gd name="connsiteX2355" fmla="*/ 11996312 w 15732060"/>
              <a:gd name="connsiteY2355" fmla="*/ 783997 h 8839200"/>
              <a:gd name="connsiteX2356" fmla="*/ 12661921 w 15732060"/>
              <a:gd name="connsiteY2356" fmla="*/ 118388 h 8839200"/>
              <a:gd name="connsiteX2357" fmla="*/ 12686613 w 15732060"/>
              <a:gd name="connsiteY2357" fmla="*/ 116743 h 8839200"/>
              <a:gd name="connsiteX2358" fmla="*/ 12686613 w 15732060"/>
              <a:gd name="connsiteY2358" fmla="*/ 90404 h 8839200"/>
              <a:gd name="connsiteX2359" fmla="*/ 12673444 w 15732060"/>
              <a:gd name="connsiteY2359" fmla="*/ 85053 h 8839200"/>
              <a:gd name="connsiteX2360" fmla="*/ 5508690 w 15732060"/>
              <a:gd name="connsiteY2360" fmla="*/ 82858 h 8839200"/>
              <a:gd name="connsiteX2361" fmla="*/ 5495520 w 15732060"/>
              <a:gd name="connsiteY2361" fmla="*/ 88208 h 8839200"/>
              <a:gd name="connsiteX2362" fmla="*/ 5495520 w 15732060"/>
              <a:gd name="connsiteY2362" fmla="*/ 114547 h 8839200"/>
              <a:gd name="connsiteX2363" fmla="*/ 5520212 w 15732060"/>
              <a:gd name="connsiteY2363" fmla="*/ 116193 h 8839200"/>
              <a:gd name="connsiteX2364" fmla="*/ 6066748 w 15732060"/>
              <a:gd name="connsiteY2364" fmla="*/ 662728 h 8839200"/>
              <a:gd name="connsiteX2365" fmla="*/ 6066748 w 15732060"/>
              <a:gd name="connsiteY2365" fmla="*/ 1160425 h 8839200"/>
              <a:gd name="connsiteX2366" fmla="*/ 6354830 w 15732060"/>
              <a:gd name="connsiteY2366" fmla="*/ 1448508 h 8839200"/>
              <a:gd name="connsiteX2367" fmla="*/ 6356476 w 15732060"/>
              <a:gd name="connsiteY2367" fmla="*/ 1473200 h 8839200"/>
              <a:gd name="connsiteX2368" fmla="*/ 6382815 w 15732060"/>
              <a:gd name="connsiteY2368" fmla="*/ 1473200 h 8839200"/>
              <a:gd name="connsiteX2369" fmla="*/ 6382815 w 15732060"/>
              <a:gd name="connsiteY2369" fmla="*/ 1446861 h 8839200"/>
              <a:gd name="connsiteX2370" fmla="*/ 6358122 w 15732060"/>
              <a:gd name="connsiteY2370" fmla="*/ 1445215 h 8839200"/>
              <a:gd name="connsiteX2371" fmla="*/ 6071686 w 15732060"/>
              <a:gd name="connsiteY2371" fmla="*/ 1158779 h 8839200"/>
              <a:gd name="connsiteX2372" fmla="*/ 6071686 w 15732060"/>
              <a:gd name="connsiteY2372" fmla="*/ 661081 h 8839200"/>
              <a:gd name="connsiteX2373" fmla="*/ 5523506 w 15732060"/>
              <a:gd name="connsiteY2373" fmla="*/ 112902 h 8839200"/>
              <a:gd name="connsiteX2374" fmla="*/ 5521859 w 15732060"/>
              <a:gd name="connsiteY2374" fmla="*/ 88208 h 8839200"/>
              <a:gd name="connsiteX2375" fmla="*/ 5508690 w 15732060"/>
              <a:gd name="connsiteY2375" fmla="*/ 82858 h 8839200"/>
              <a:gd name="connsiteX2376" fmla="*/ 13440567 w 15732060"/>
              <a:gd name="connsiteY2376" fmla="*/ 68454 h 8839200"/>
              <a:gd name="connsiteX2377" fmla="*/ 13421911 w 15732060"/>
              <a:gd name="connsiteY2377" fmla="*/ 87111 h 8839200"/>
              <a:gd name="connsiteX2378" fmla="*/ 13438372 w 15732060"/>
              <a:gd name="connsiteY2378" fmla="*/ 105768 h 8839200"/>
              <a:gd name="connsiteX2379" fmla="*/ 13438372 w 15732060"/>
              <a:gd name="connsiteY2379" fmla="*/ 253924 h 8839200"/>
              <a:gd name="connsiteX2380" fmla="*/ 13058652 w 15732060"/>
              <a:gd name="connsiteY2380" fmla="*/ 633645 h 8839200"/>
              <a:gd name="connsiteX2381" fmla="*/ 13058103 w 15732060"/>
              <a:gd name="connsiteY2381" fmla="*/ 634194 h 8839200"/>
              <a:gd name="connsiteX2382" fmla="*/ 12642716 w 15732060"/>
              <a:gd name="connsiteY2382" fmla="*/ 634194 h 8839200"/>
              <a:gd name="connsiteX2383" fmla="*/ 11792185 w 15732060"/>
              <a:gd name="connsiteY2383" fmla="*/ 1484723 h 8839200"/>
              <a:gd name="connsiteX2384" fmla="*/ 10808863 w 15732060"/>
              <a:gd name="connsiteY2384" fmla="*/ 1484723 h 8839200"/>
              <a:gd name="connsiteX2385" fmla="*/ 9714149 w 15732060"/>
              <a:gd name="connsiteY2385" fmla="*/ 2579438 h 8839200"/>
              <a:gd name="connsiteX2386" fmla="*/ 9713600 w 15732060"/>
              <a:gd name="connsiteY2386" fmla="*/ 2579438 h 8839200"/>
              <a:gd name="connsiteX2387" fmla="*/ 9713600 w 15732060"/>
              <a:gd name="connsiteY2387" fmla="*/ 3027200 h 8839200"/>
              <a:gd name="connsiteX2388" fmla="*/ 9267483 w 15732060"/>
              <a:gd name="connsiteY2388" fmla="*/ 3473318 h 8839200"/>
              <a:gd name="connsiteX2389" fmla="*/ 9040309 w 15732060"/>
              <a:gd name="connsiteY2389" fmla="*/ 3473318 h 8839200"/>
              <a:gd name="connsiteX2390" fmla="*/ 9040309 w 15732060"/>
              <a:gd name="connsiteY2390" fmla="*/ 3478256 h 8839200"/>
              <a:gd name="connsiteX2391" fmla="*/ 9269678 w 15732060"/>
              <a:gd name="connsiteY2391" fmla="*/ 3478256 h 8839200"/>
              <a:gd name="connsiteX2392" fmla="*/ 9717990 w 15732060"/>
              <a:gd name="connsiteY2392" fmla="*/ 3029944 h 8839200"/>
              <a:gd name="connsiteX2393" fmla="*/ 9718538 w 15732060"/>
              <a:gd name="connsiteY2393" fmla="*/ 3029944 h 8839200"/>
              <a:gd name="connsiteX2394" fmla="*/ 9718538 w 15732060"/>
              <a:gd name="connsiteY2394" fmla="*/ 2582182 h 8839200"/>
              <a:gd name="connsiteX2395" fmla="*/ 10811057 w 15732060"/>
              <a:gd name="connsiteY2395" fmla="*/ 1489663 h 8839200"/>
              <a:gd name="connsiteX2396" fmla="*/ 11794379 w 15732060"/>
              <a:gd name="connsiteY2396" fmla="*/ 1489663 h 8839200"/>
              <a:gd name="connsiteX2397" fmla="*/ 12644910 w 15732060"/>
              <a:gd name="connsiteY2397" fmla="*/ 639132 h 8839200"/>
              <a:gd name="connsiteX2398" fmla="*/ 13060298 w 15732060"/>
              <a:gd name="connsiteY2398" fmla="*/ 639132 h 8839200"/>
              <a:gd name="connsiteX2399" fmla="*/ 13442213 w 15732060"/>
              <a:gd name="connsiteY2399" fmla="*/ 257217 h 8839200"/>
              <a:gd name="connsiteX2400" fmla="*/ 13442762 w 15732060"/>
              <a:gd name="connsiteY2400" fmla="*/ 257217 h 8839200"/>
              <a:gd name="connsiteX2401" fmla="*/ 13442762 w 15732060"/>
              <a:gd name="connsiteY2401" fmla="*/ 105768 h 8839200"/>
              <a:gd name="connsiteX2402" fmla="*/ 13459225 w 15732060"/>
              <a:gd name="connsiteY2402" fmla="*/ 87111 h 8839200"/>
              <a:gd name="connsiteX2403" fmla="*/ 13440567 w 15732060"/>
              <a:gd name="connsiteY2403" fmla="*/ 68454 h 8839200"/>
              <a:gd name="connsiteX2404" fmla="*/ 3523593 w 15732060"/>
              <a:gd name="connsiteY2404" fmla="*/ 66054 h 8839200"/>
              <a:gd name="connsiteX2405" fmla="*/ 3510218 w 15732060"/>
              <a:gd name="connsiteY2405" fmla="*/ 71197 h 8839200"/>
              <a:gd name="connsiteX2406" fmla="*/ 3510218 w 15732060"/>
              <a:gd name="connsiteY2406" fmla="*/ 97536 h 8839200"/>
              <a:gd name="connsiteX2407" fmla="*/ 3534912 w 15732060"/>
              <a:gd name="connsiteY2407" fmla="*/ 99183 h 8839200"/>
              <a:gd name="connsiteX2408" fmla="*/ 3534363 w 15732060"/>
              <a:gd name="connsiteY2408" fmla="*/ 99732 h 8839200"/>
              <a:gd name="connsiteX2409" fmla="*/ 4713032 w 15732060"/>
              <a:gd name="connsiteY2409" fmla="*/ 1278401 h 8839200"/>
              <a:gd name="connsiteX2410" fmla="*/ 5114702 w 15732060"/>
              <a:gd name="connsiteY2410" fmla="*/ 1278401 h 8839200"/>
              <a:gd name="connsiteX2411" fmla="*/ 6142472 w 15732060"/>
              <a:gd name="connsiteY2411" fmla="*/ 2306171 h 8839200"/>
              <a:gd name="connsiteX2412" fmla="*/ 6142472 w 15732060"/>
              <a:gd name="connsiteY2412" fmla="*/ 2360495 h 8839200"/>
              <a:gd name="connsiteX2413" fmla="*/ 6719186 w 15732060"/>
              <a:gd name="connsiteY2413" fmla="*/ 2937209 h 8839200"/>
              <a:gd name="connsiteX2414" fmla="*/ 6719186 w 15732060"/>
              <a:gd name="connsiteY2414" fmla="*/ 3015129 h 8839200"/>
              <a:gd name="connsiteX2415" fmla="*/ 6702724 w 15732060"/>
              <a:gd name="connsiteY2415" fmla="*/ 3033785 h 8839200"/>
              <a:gd name="connsiteX2416" fmla="*/ 6721381 w 15732060"/>
              <a:gd name="connsiteY2416" fmla="*/ 3052442 h 8839200"/>
              <a:gd name="connsiteX2417" fmla="*/ 6740038 w 15732060"/>
              <a:gd name="connsiteY2417" fmla="*/ 3033785 h 8839200"/>
              <a:gd name="connsiteX2418" fmla="*/ 6723576 w 15732060"/>
              <a:gd name="connsiteY2418" fmla="*/ 3015129 h 8839200"/>
              <a:gd name="connsiteX2419" fmla="*/ 6723576 w 15732060"/>
              <a:gd name="connsiteY2419" fmla="*/ 2935563 h 8839200"/>
              <a:gd name="connsiteX2420" fmla="*/ 6146862 w 15732060"/>
              <a:gd name="connsiteY2420" fmla="*/ 2358849 h 8839200"/>
              <a:gd name="connsiteX2421" fmla="*/ 6146862 w 15732060"/>
              <a:gd name="connsiteY2421" fmla="*/ 2304525 h 8839200"/>
              <a:gd name="connsiteX2422" fmla="*/ 5116348 w 15732060"/>
              <a:gd name="connsiteY2422" fmla="*/ 1274011 h 8839200"/>
              <a:gd name="connsiteX2423" fmla="*/ 4714678 w 15732060"/>
              <a:gd name="connsiteY2423" fmla="*/ 1274011 h 8839200"/>
              <a:gd name="connsiteX2424" fmla="*/ 3538204 w 15732060"/>
              <a:gd name="connsiteY2424" fmla="*/ 95891 h 8839200"/>
              <a:gd name="connsiteX2425" fmla="*/ 3536557 w 15732060"/>
              <a:gd name="connsiteY2425" fmla="*/ 71197 h 8839200"/>
              <a:gd name="connsiteX2426" fmla="*/ 3523593 w 15732060"/>
              <a:gd name="connsiteY2426" fmla="*/ 66054 h 8839200"/>
              <a:gd name="connsiteX2427" fmla="*/ 12317867 w 15732060"/>
              <a:gd name="connsiteY2427" fmla="*/ 62556 h 8839200"/>
              <a:gd name="connsiteX2428" fmla="*/ 12304698 w 15732060"/>
              <a:gd name="connsiteY2428" fmla="*/ 67906 h 8839200"/>
              <a:gd name="connsiteX2429" fmla="*/ 12303051 w 15732060"/>
              <a:gd name="connsiteY2429" fmla="*/ 92598 h 8839200"/>
              <a:gd name="connsiteX2430" fmla="*/ 12047893 w 15732060"/>
              <a:gd name="connsiteY2430" fmla="*/ 347757 h 8839200"/>
              <a:gd name="connsiteX2431" fmla="*/ 12047344 w 15732060"/>
              <a:gd name="connsiteY2431" fmla="*/ 347757 h 8839200"/>
              <a:gd name="connsiteX2432" fmla="*/ 12047344 w 15732060"/>
              <a:gd name="connsiteY2432" fmla="*/ 464636 h 8839200"/>
              <a:gd name="connsiteX2433" fmla="*/ 11840474 w 15732060"/>
              <a:gd name="connsiteY2433" fmla="*/ 671507 h 8839200"/>
              <a:gd name="connsiteX2434" fmla="*/ 11451424 w 15732060"/>
              <a:gd name="connsiteY2434" fmla="*/ 671507 h 8839200"/>
              <a:gd name="connsiteX2435" fmla="*/ 11432768 w 15732060"/>
              <a:gd name="connsiteY2435" fmla="*/ 655046 h 8839200"/>
              <a:gd name="connsiteX2436" fmla="*/ 11414110 w 15732060"/>
              <a:gd name="connsiteY2436" fmla="*/ 673703 h 8839200"/>
              <a:gd name="connsiteX2437" fmla="*/ 11432768 w 15732060"/>
              <a:gd name="connsiteY2437" fmla="*/ 692359 h 8839200"/>
              <a:gd name="connsiteX2438" fmla="*/ 11451424 w 15732060"/>
              <a:gd name="connsiteY2438" fmla="*/ 675897 h 8839200"/>
              <a:gd name="connsiteX2439" fmla="*/ 11843217 w 15732060"/>
              <a:gd name="connsiteY2439" fmla="*/ 675897 h 8839200"/>
              <a:gd name="connsiteX2440" fmla="*/ 12051735 w 15732060"/>
              <a:gd name="connsiteY2440" fmla="*/ 466832 h 8839200"/>
              <a:gd name="connsiteX2441" fmla="*/ 12052282 w 15732060"/>
              <a:gd name="connsiteY2441" fmla="*/ 466832 h 8839200"/>
              <a:gd name="connsiteX2442" fmla="*/ 12052282 w 15732060"/>
              <a:gd name="connsiteY2442" fmla="*/ 349952 h 8839200"/>
              <a:gd name="connsiteX2443" fmla="*/ 12306344 w 15732060"/>
              <a:gd name="connsiteY2443" fmla="*/ 95891 h 8839200"/>
              <a:gd name="connsiteX2444" fmla="*/ 12331037 w 15732060"/>
              <a:gd name="connsiteY2444" fmla="*/ 94245 h 8839200"/>
              <a:gd name="connsiteX2445" fmla="*/ 12331037 w 15732060"/>
              <a:gd name="connsiteY2445" fmla="*/ 67906 h 8839200"/>
              <a:gd name="connsiteX2446" fmla="*/ 12317867 w 15732060"/>
              <a:gd name="connsiteY2446" fmla="*/ 62556 h 8839200"/>
              <a:gd name="connsiteX2447" fmla="*/ 2080437 w 15732060"/>
              <a:gd name="connsiteY2447" fmla="*/ 62212 h 8839200"/>
              <a:gd name="connsiteX2448" fmla="*/ 2067062 w 15732060"/>
              <a:gd name="connsiteY2448" fmla="*/ 67356 h 8839200"/>
              <a:gd name="connsiteX2449" fmla="*/ 2067062 w 15732060"/>
              <a:gd name="connsiteY2449" fmla="*/ 93695 h 8839200"/>
              <a:gd name="connsiteX2450" fmla="*/ 2078997 w 15732060"/>
              <a:gd name="connsiteY2450" fmla="*/ 99045 h 8839200"/>
              <a:gd name="connsiteX2451" fmla="*/ 2091754 w 15732060"/>
              <a:gd name="connsiteY2451" fmla="*/ 95342 h 8839200"/>
              <a:gd name="connsiteX2452" fmla="*/ 2091205 w 15732060"/>
              <a:gd name="connsiteY2452" fmla="*/ 94793 h 8839200"/>
              <a:gd name="connsiteX2453" fmla="*/ 2091754 w 15732060"/>
              <a:gd name="connsiteY2453" fmla="*/ 95342 h 8839200"/>
              <a:gd name="connsiteX2454" fmla="*/ 2091754 w 15732060"/>
              <a:gd name="connsiteY2454" fmla="*/ 95342 h 8839200"/>
              <a:gd name="connsiteX2455" fmla="*/ 2475316 w 15732060"/>
              <a:gd name="connsiteY2455" fmla="*/ 478903 h 8839200"/>
              <a:gd name="connsiteX2456" fmla="*/ 2979049 w 15732060"/>
              <a:gd name="connsiteY2456" fmla="*/ 478903 h 8839200"/>
              <a:gd name="connsiteX2457" fmla="*/ 3953592 w 15732060"/>
              <a:gd name="connsiteY2457" fmla="*/ 1453446 h 8839200"/>
              <a:gd name="connsiteX2458" fmla="*/ 4179668 w 15732060"/>
              <a:gd name="connsiteY2458" fmla="*/ 1453446 h 8839200"/>
              <a:gd name="connsiteX2459" fmla="*/ 4465556 w 15732060"/>
              <a:gd name="connsiteY2459" fmla="*/ 1739334 h 8839200"/>
              <a:gd name="connsiteX2460" fmla="*/ 4727848 w 15732060"/>
              <a:gd name="connsiteY2460" fmla="*/ 1739334 h 8839200"/>
              <a:gd name="connsiteX2461" fmla="*/ 4746505 w 15732060"/>
              <a:gd name="connsiteY2461" fmla="*/ 1755795 h 8839200"/>
              <a:gd name="connsiteX2462" fmla="*/ 4765162 w 15732060"/>
              <a:gd name="connsiteY2462" fmla="*/ 1737139 h 8839200"/>
              <a:gd name="connsiteX2463" fmla="*/ 4746505 w 15732060"/>
              <a:gd name="connsiteY2463" fmla="*/ 1718482 h 8839200"/>
              <a:gd name="connsiteX2464" fmla="*/ 4727848 w 15732060"/>
              <a:gd name="connsiteY2464" fmla="*/ 1734944 h 8839200"/>
              <a:gd name="connsiteX2465" fmla="*/ 4467751 w 15732060"/>
              <a:gd name="connsiteY2465" fmla="*/ 1734944 h 8839200"/>
              <a:gd name="connsiteX2466" fmla="*/ 4181863 w 15732060"/>
              <a:gd name="connsiteY2466" fmla="*/ 1449057 h 8839200"/>
              <a:gd name="connsiteX2467" fmla="*/ 3955787 w 15732060"/>
              <a:gd name="connsiteY2467" fmla="*/ 1449057 h 8839200"/>
              <a:gd name="connsiteX2468" fmla="*/ 2981244 w 15732060"/>
              <a:gd name="connsiteY2468" fmla="*/ 474514 h 8839200"/>
              <a:gd name="connsiteX2469" fmla="*/ 2477511 w 15732060"/>
              <a:gd name="connsiteY2469" fmla="*/ 474514 h 8839200"/>
              <a:gd name="connsiteX2470" fmla="*/ 2095046 w 15732060"/>
              <a:gd name="connsiteY2470" fmla="*/ 92049 h 8839200"/>
              <a:gd name="connsiteX2471" fmla="*/ 2093401 w 15732060"/>
              <a:gd name="connsiteY2471" fmla="*/ 67356 h 8839200"/>
              <a:gd name="connsiteX2472" fmla="*/ 2080437 w 15732060"/>
              <a:gd name="connsiteY2472" fmla="*/ 62212 h 8839200"/>
              <a:gd name="connsiteX2473" fmla="*/ 3829579 w 15732060"/>
              <a:gd name="connsiteY2473" fmla="*/ 60360 h 8839200"/>
              <a:gd name="connsiteX2474" fmla="*/ 3816410 w 15732060"/>
              <a:gd name="connsiteY2474" fmla="*/ 65710 h 8839200"/>
              <a:gd name="connsiteX2475" fmla="*/ 3816410 w 15732060"/>
              <a:gd name="connsiteY2475" fmla="*/ 92049 h 8839200"/>
              <a:gd name="connsiteX2476" fmla="*/ 3841102 w 15732060"/>
              <a:gd name="connsiteY2476" fmla="*/ 93695 h 8839200"/>
              <a:gd name="connsiteX2477" fmla="*/ 4375564 w 15732060"/>
              <a:gd name="connsiteY2477" fmla="*/ 628158 h 8839200"/>
              <a:gd name="connsiteX2478" fmla="*/ 4377210 w 15732060"/>
              <a:gd name="connsiteY2478" fmla="*/ 652850 h 8839200"/>
              <a:gd name="connsiteX2479" fmla="*/ 4403550 w 15732060"/>
              <a:gd name="connsiteY2479" fmla="*/ 652850 h 8839200"/>
              <a:gd name="connsiteX2480" fmla="*/ 4403550 w 15732060"/>
              <a:gd name="connsiteY2480" fmla="*/ 626511 h 8839200"/>
              <a:gd name="connsiteX2481" fmla="*/ 4378856 w 15732060"/>
              <a:gd name="connsiteY2481" fmla="*/ 624866 h 8839200"/>
              <a:gd name="connsiteX2482" fmla="*/ 3844394 w 15732060"/>
              <a:gd name="connsiteY2482" fmla="*/ 90404 h 8839200"/>
              <a:gd name="connsiteX2483" fmla="*/ 3842748 w 15732060"/>
              <a:gd name="connsiteY2483" fmla="*/ 65710 h 8839200"/>
              <a:gd name="connsiteX2484" fmla="*/ 3829579 w 15732060"/>
              <a:gd name="connsiteY2484" fmla="*/ 60360 h 8839200"/>
              <a:gd name="connsiteX2485" fmla="*/ 6405312 w 15732060"/>
              <a:gd name="connsiteY2485" fmla="*/ 58715 h 8839200"/>
              <a:gd name="connsiteX2486" fmla="*/ 6392143 w 15732060"/>
              <a:gd name="connsiteY2486" fmla="*/ 64065 h 8839200"/>
              <a:gd name="connsiteX2487" fmla="*/ 6392143 w 15732060"/>
              <a:gd name="connsiteY2487" fmla="*/ 90404 h 8839200"/>
              <a:gd name="connsiteX2488" fmla="*/ 6416836 w 15732060"/>
              <a:gd name="connsiteY2488" fmla="*/ 92049 h 8839200"/>
              <a:gd name="connsiteX2489" fmla="*/ 6647852 w 15732060"/>
              <a:gd name="connsiteY2489" fmla="*/ 323064 h 8839200"/>
              <a:gd name="connsiteX2490" fmla="*/ 6647852 w 15732060"/>
              <a:gd name="connsiteY2490" fmla="*/ 1283889 h 8839200"/>
              <a:gd name="connsiteX2491" fmla="*/ 7273951 w 15732060"/>
              <a:gd name="connsiteY2491" fmla="*/ 1909988 h 8839200"/>
              <a:gd name="connsiteX2492" fmla="*/ 7273951 w 15732060"/>
              <a:gd name="connsiteY2492" fmla="*/ 3239559 h 8839200"/>
              <a:gd name="connsiteX2493" fmla="*/ 7278890 w 15732060"/>
              <a:gd name="connsiteY2493" fmla="*/ 3239559 h 8839200"/>
              <a:gd name="connsiteX2494" fmla="*/ 7278890 w 15732060"/>
              <a:gd name="connsiteY2494" fmla="*/ 1907794 h 8839200"/>
              <a:gd name="connsiteX2495" fmla="*/ 6652789 w 15732060"/>
              <a:gd name="connsiteY2495" fmla="*/ 1281694 h 8839200"/>
              <a:gd name="connsiteX2496" fmla="*/ 6652789 w 15732060"/>
              <a:gd name="connsiteY2496" fmla="*/ 321418 h 8839200"/>
              <a:gd name="connsiteX2497" fmla="*/ 6420129 w 15732060"/>
              <a:gd name="connsiteY2497" fmla="*/ 88757 h 8839200"/>
              <a:gd name="connsiteX2498" fmla="*/ 6418482 w 15732060"/>
              <a:gd name="connsiteY2498" fmla="*/ 64065 h 8839200"/>
              <a:gd name="connsiteX2499" fmla="*/ 6405312 w 15732060"/>
              <a:gd name="connsiteY2499" fmla="*/ 58715 h 8839200"/>
              <a:gd name="connsiteX2500" fmla="*/ 9445271 w 15732060"/>
              <a:gd name="connsiteY2500" fmla="*/ 55422 h 8839200"/>
              <a:gd name="connsiteX2501" fmla="*/ 9432102 w 15732060"/>
              <a:gd name="connsiteY2501" fmla="*/ 60772 h 8839200"/>
              <a:gd name="connsiteX2502" fmla="*/ 9430456 w 15732060"/>
              <a:gd name="connsiteY2502" fmla="*/ 85464 h 8839200"/>
              <a:gd name="connsiteX2503" fmla="*/ 8428477 w 15732060"/>
              <a:gd name="connsiteY2503" fmla="*/ 1087444 h 8839200"/>
              <a:gd name="connsiteX2504" fmla="*/ 8427928 w 15732060"/>
              <a:gd name="connsiteY2504" fmla="*/ 1087444 h 8839200"/>
              <a:gd name="connsiteX2505" fmla="*/ 8427928 w 15732060"/>
              <a:gd name="connsiteY2505" fmla="*/ 2614007 h 8839200"/>
              <a:gd name="connsiteX2506" fmla="*/ 8206241 w 15732060"/>
              <a:gd name="connsiteY2506" fmla="*/ 2835694 h 8839200"/>
              <a:gd name="connsiteX2507" fmla="*/ 8205692 w 15732060"/>
              <a:gd name="connsiteY2507" fmla="*/ 2835694 h 8839200"/>
              <a:gd name="connsiteX2508" fmla="*/ 8205144 w 15732060"/>
              <a:gd name="connsiteY2508" fmla="*/ 2836243 h 8839200"/>
              <a:gd name="connsiteX2509" fmla="*/ 8205144 w 15732060"/>
              <a:gd name="connsiteY2509" fmla="*/ 3230230 h 8839200"/>
              <a:gd name="connsiteX2510" fmla="*/ 8210082 w 15732060"/>
              <a:gd name="connsiteY2510" fmla="*/ 3230230 h 8839200"/>
              <a:gd name="connsiteX2511" fmla="*/ 8210082 w 15732060"/>
              <a:gd name="connsiteY2511" fmla="*/ 2837889 h 8839200"/>
              <a:gd name="connsiteX2512" fmla="*/ 8431769 w 15732060"/>
              <a:gd name="connsiteY2512" fmla="*/ 2616203 h 8839200"/>
              <a:gd name="connsiteX2513" fmla="*/ 8432317 w 15732060"/>
              <a:gd name="connsiteY2513" fmla="*/ 2616203 h 8839200"/>
              <a:gd name="connsiteX2514" fmla="*/ 8432317 w 15732060"/>
              <a:gd name="connsiteY2514" fmla="*/ 1090187 h 8839200"/>
              <a:gd name="connsiteX2515" fmla="*/ 9433748 w 15732060"/>
              <a:gd name="connsiteY2515" fmla="*/ 88757 h 8839200"/>
              <a:gd name="connsiteX2516" fmla="*/ 9458441 w 15732060"/>
              <a:gd name="connsiteY2516" fmla="*/ 87111 h 8839200"/>
              <a:gd name="connsiteX2517" fmla="*/ 9458441 w 15732060"/>
              <a:gd name="connsiteY2517" fmla="*/ 60772 h 8839200"/>
              <a:gd name="connsiteX2518" fmla="*/ 9445271 w 15732060"/>
              <a:gd name="connsiteY2518" fmla="*/ 55422 h 8839200"/>
              <a:gd name="connsiteX2519" fmla="*/ 7811705 w 15732060"/>
              <a:gd name="connsiteY2519" fmla="*/ 51581 h 8839200"/>
              <a:gd name="connsiteX2520" fmla="*/ 7798536 w 15732060"/>
              <a:gd name="connsiteY2520" fmla="*/ 56931 h 8839200"/>
              <a:gd name="connsiteX2521" fmla="*/ 7796889 w 15732060"/>
              <a:gd name="connsiteY2521" fmla="*/ 81623 h 8839200"/>
              <a:gd name="connsiteX2522" fmla="*/ 7438570 w 15732060"/>
              <a:gd name="connsiteY2522" fmla="*/ 439943 h 8839200"/>
              <a:gd name="connsiteX2523" fmla="*/ 7438570 w 15732060"/>
              <a:gd name="connsiteY2523" fmla="*/ 843260 h 8839200"/>
              <a:gd name="connsiteX2524" fmla="*/ 7533499 w 15732060"/>
              <a:gd name="connsiteY2524" fmla="*/ 938190 h 8839200"/>
              <a:gd name="connsiteX2525" fmla="*/ 7535146 w 15732060"/>
              <a:gd name="connsiteY2525" fmla="*/ 962882 h 8839200"/>
              <a:gd name="connsiteX2526" fmla="*/ 7534597 w 15732060"/>
              <a:gd name="connsiteY2526" fmla="*/ 962882 h 8839200"/>
              <a:gd name="connsiteX2527" fmla="*/ 7560936 w 15732060"/>
              <a:gd name="connsiteY2527" fmla="*/ 962882 h 8839200"/>
              <a:gd name="connsiteX2528" fmla="*/ 7560936 w 15732060"/>
              <a:gd name="connsiteY2528" fmla="*/ 936544 h 8839200"/>
              <a:gd name="connsiteX2529" fmla="*/ 7536243 w 15732060"/>
              <a:gd name="connsiteY2529" fmla="*/ 934897 h 8839200"/>
              <a:gd name="connsiteX2530" fmla="*/ 7442959 w 15732060"/>
              <a:gd name="connsiteY2530" fmla="*/ 841613 h 8839200"/>
              <a:gd name="connsiteX2531" fmla="*/ 7442959 w 15732060"/>
              <a:gd name="connsiteY2531" fmla="*/ 442138 h 8839200"/>
              <a:gd name="connsiteX2532" fmla="*/ 7800182 w 15732060"/>
              <a:gd name="connsiteY2532" fmla="*/ 84916 h 8839200"/>
              <a:gd name="connsiteX2533" fmla="*/ 7824874 w 15732060"/>
              <a:gd name="connsiteY2533" fmla="*/ 83270 h 8839200"/>
              <a:gd name="connsiteX2534" fmla="*/ 7824874 w 15732060"/>
              <a:gd name="connsiteY2534" fmla="*/ 56931 h 8839200"/>
              <a:gd name="connsiteX2535" fmla="*/ 7811705 w 15732060"/>
              <a:gd name="connsiteY2535" fmla="*/ 51581 h 8839200"/>
              <a:gd name="connsiteX2536" fmla="*/ 10497734 w 15732060"/>
              <a:gd name="connsiteY2536" fmla="*/ 48837 h 8839200"/>
              <a:gd name="connsiteX2537" fmla="*/ 10484564 w 15732060"/>
              <a:gd name="connsiteY2537" fmla="*/ 54187 h 8839200"/>
              <a:gd name="connsiteX2538" fmla="*/ 10482918 w 15732060"/>
              <a:gd name="connsiteY2538" fmla="*/ 78879 h 8839200"/>
              <a:gd name="connsiteX2539" fmla="*/ 10090028 w 15732060"/>
              <a:gd name="connsiteY2539" fmla="*/ 471770 h 8839200"/>
              <a:gd name="connsiteX2540" fmla="*/ 10089479 w 15732060"/>
              <a:gd name="connsiteY2540" fmla="*/ 471770 h 8839200"/>
              <a:gd name="connsiteX2541" fmla="*/ 10089479 w 15732060"/>
              <a:gd name="connsiteY2541" fmla="*/ 839419 h 8839200"/>
              <a:gd name="connsiteX2542" fmla="*/ 9924312 w 15732060"/>
              <a:gd name="connsiteY2542" fmla="*/ 1004586 h 8839200"/>
              <a:gd name="connsiteX2543" fmla="*/ 9899619 w 15732060"/>
              <a:gd name="connsiteY2543" fmla="*/ 1006232 h 8839200"/>
              <a:gd name="connsiteX2544" fmla="*/ 9899619 w 15732060"/>
              <a:gd name="connsiteY2544" fmla="*/ 1032571 h 8839200"/>
              <a:gd name="connsiteX2545" fmla="*/ 9925958 w 15732060"/>
              <a:gd name="connsiteY2545" fmla="*/ 1032571 h 8839200"/>
              <a:gd name="connsiteX2546" fmla="*/ 9927604 w 15732060"/>
              <a:gd name="connsiteY2546" fmla="*/ 1007879 h 8839200"/>
              <a:gd name="connsiteX2547" fmla="*/ 10093869 w 15732060"/>
              <a:gd name="connsiteY2547" fmla="*/ 841613 h 8839200"/>
              <a:gd name="connsiteX2548" fmla="*/ 10094418 w 15732060"/>
              <a:gd name="connsiteY2548" fmla="*/ 841613 h 8839200"/>
              <a:gd name="connsiteX2549" fmla="*/ 10094418 w 15732060"/>
              <a:gd name="connsiteY2549" fmla="*/ 473965 h 8839200"/>
              <a:gd name="connsiteX2550" fmla="*/ 10486210 w 15732060"/>
              <a:gd name="connsiteY2550" fmla="*/ 82172 h 8839200"/>
              <a:gd name="connsiteX2551" fmla="*/ 10510903 w 15732060"/>
              <a:gd name="connsiteY2551" fmla="*/ 80526 h 8839200"/>
              <a:gd name="connsiteX2552" fmla="*/ 10510903 w 15732060"/>
              <a:gd name="connsiteY2552" fmla="*/ 54187 h 8839200"/>
              <a:gd name="connsiteX2553" fmla="*/ 10497734 w 15732060"/>
              <a:gd name="connsiteY2553" fmla="*/ 48837 h 8839200"/>
              <a:gd name="connsiteX2554" fmla="*/ 7029971 w 15732060"/>
              <a:gd name="connsiteY2554" fmla="*/ 45202 h 8839200"/>
              <a:gd name="connsiteX2555" fmla="*/ 7016596 w 15732060"/>
              <a:gd name="connsiteY2555" fmla="*/ 50346 h 8839200"/>
              <a:gd name="connsiteX2556" fmla="*/ 7016596 w 15732060"/>
              <a:gd name="connsiteY2556" fmla="*/ 76685 h 8839200"/>
              <a:gd name="connsiteX2557" fmla="*/ 7028532 w 15732060"/>
              <a:gd name="connsiteY2557" fmla="*/ 82035 h 8839200"/>
              <a:gd name="connsiteX2558" fmla="*/ 7040865 w 15732060"/>
              <a:gd name="connsiteY2558" fmla="*/ 78454 h 8839200"/>
              <a:gd name="connsiteX2559" fmla="*/ 7040742 w 15732060"/>
              <a:gd name="connsiteY2559" fmla="*/ 78331 h 8839200"/>
              <a:gd name="connsiteX2560" fmla="*/ 7041290 w 15732060"/>
              <a:gd name="connsiteY2560" fmla="*/ 78331 h 8839200"/>
              <a:gd name="connsiteX2561" fmla="*/ 7040865 w 15732060"/>
              <a:gd name="connsiteY2561" fmla="*/ 78454 h 8839200"/>
              <a:gd name="connsiteX2562" fmla="*/ 7268464 w 15732060"/>
              <a:gd name="connsiteY2562" fmla="*/ 306054 h 8839200"/>
              <a:gd name="connsiteX2563" fmla="*/ 7268464 w 15732060"/>
              <a:gd name="connsiteY2563" fmla="*/ 1389793 h 8839200"/>
              <a:gd name="connsiteX2564" fmla="*/ 7506612 w 15732060"/>
              <a:gd name="connsiteY2564" fmla="*/ 1627942 h 8839200"/>
              <a:gd name="connsiteX2565" fmla="*/ 7506612 w 15732060"/>
              <a:gd name="connsiteY2565" fmla="*/ 3202245 h 8839200"/>
              <a:gd name="connsiteX2566" fmla="*/ 7511550 w 15732060"/>
              <a:gd name="connsiteY2566" fmla="*/ 3202245 h 8839200"/>
              <a:gd name="connsiteX2567" fmla="*/ 7511550 w 15732060"/>
              <a:gd name="connsiteY2567" fmla="*/ 1625747 h 8839200"/>
              <a:gd name="connsiteX2568" fmla="*/ 7273402 w 15732060"/>
              <a:gd name="connsiteY2568" fmla="*/ 1387598 h 8839200"/>
              <a:gd name="connsiteX2569" fmla="*/ 7273402 w 15732060"/>
              <a:gd name="connsiteY2569" fmla="*/ 303859 h 8839200"/>
              <a:gd name="connsiteX2570" fmla="*/ 7044582 w 15732060"/>
              <a:gd name="connsiteY2570" fmla="*/ 75038 h 8839200"/>
              <a:gd name="connsiteX2571" fmla="*/ 7042936 w 15732060"/>
              <a:gd name="connsiteY2571" fmla="*/ 50346 h 8839200"/>
              <a:gd name="connsiteX2572" fmla="*/ 7029971 w 15732060"/>
              <a:gd name="connsiteY2572" fmla="*/ 45202 h 8839200"/>
              <a:gd name="connsiteX2573" fmla="*/ 4452386 w 15732060"/>
              <a:gd name="connsiteY2573" fmla="*/ 43350 h 8839200"/>
              <a:gd name="connsiteX2574" fmla="*/ 4439216 w 15732060"/>
              <a:gd name="connsiteY2574" fmla="*/ 48699 h 8839200"/>
              <a:gd name="connsiteX2575" fmla="*/ 4439216 w 15732060"/>
              <a:gd name="connsiteY2575" fmla="*/ 75038 h 8839200"/>
              <a:gd name="connsiteX2576" fmla="*/ 4463910 w 15732060"/>
              <a:gd name="connsiteY2576" fmla="*/ 76685 h 8839200"/>
              <a:gd name="connsiteX2577" fmla="*/ 4464458 w 15732060"/>
              <a:gd name="connsiteY2577" fmla="*/ 77234 h 8839200"/>
              <a:gd name="connsiteX2578" fmla="*/ 4608774 w 15732060"/>
              <a:gd name="connsiteY2578" fmla="*/ 221549 h 8839200"/>
              <a:gd name="connsiteX2579" fmla="*/ 4608774 w 15732060"/>
              <a:gd name="connsiteY2579" fmla="*/ 447626 h 8839200"/>
              <a:gd name="connsiteX2580" fmla="*/ 5077938 w 15732060"/>
              <a:gd name="connsiteY2580" fmla="*/ 916789 h 8839200"/>
              <a:gd name="connsiteX2581" fmla="*/ 5077938 w 15732060"/>
              <a:gd name="connsiteY2581" fmla="*/ 1060007 h 8839200"/>
              <a:gd name="connsiteX2582" fmla="*/ 5061476 w 15732060"/>
              <a:gd name="connsiteY2582" fmla="*/ 1078664 h 8839200"/>
              <a:gd name="connsiteX2583" fmla="*/ 5080132 w 15732060"/>
              <a:gd name="connsiteY2583" fmla="*/ 1097321 h 8839200"/>
              <a:gd name="connsiteX2584" fmla="*/ 5098790 w 15732060"/>
              <a:gd name="connsiteY2584" fmla="*/ 1078664 h 8839200"/>
              <a:gd name="connsiteX2585" fmla="*/ 5082327 w 15732060"/>
              <a:gd name="connsiteY2585" fmla="*/ 1060007 h 8839200"/>
              <a:gd name="connsiteX2586" fmla="*/ 5082327 w 15732060"/>
              <a:gd name="connsiteY2586" fmla="*/ 914594 h 8839200"/>
              <a:gd name="connsiteX2587" fmla="*/ 4613164 w 15732060"/>
              <a:gd name="connsiteY2587" fmla="*/ 445431 h 8839200"/>
              <a:gd name="connsiteX2588" fmla="*/ 4613164 w 15732060"/>
              <a:gd name="connsiteY2588" fmla="*/ 219355 h 8839200"/>
              <a:gd name="connsiteX2589" fmla="*/ 4467202 w 15732060"/>
              <a:gd name="connsiteY2589" fmla="*/ 73393 h 8839200"/>
              <a:gd name="connsiteX2590" fmla="*/ 4465556 w 15732060"/>
              <a:gd name="connsiteY2590" fmla="*/ 48699 h 8839200"/>
              <a:gd name="connsiteX2591" fmla="*/ 4452386 w 15732060"/>
              <a:gd name="connsiteY2591" fmla="*/ 43350 h 8839200"/>
              <a:gd name="connsiteX2592" fmla="*/ 11888213 w 15732060"/>
              <a:gd name="connsiteY2592" fmla="*/ 29083 h 8839200"/>
              <a:gd name="connsiteX2593" fmla="*/ 11875043 w 15732060"/>
              <a:gd name="connsiteY2593" fmla="*/ 34433 h 8839200"/>
              <a:gd name="connsiteX2594" fmla="*/ 11873397 w 15732060"/>
              <a:gd name="connsiteY2594" fmla="*/ 59125 h 8839200"/>
              <a:gd name="connsiteX2595" fmla="*/ 11618239 w 15732060"/>
              <a:gd name="connsiteY2595" fmla="*/ 314285 h 8839200"/>
              <a:gd name="connsiteX2596" fmla="*/ 11617689 w 15732060"/>
              <a:gd name="connsiteY2596" fmla="*/ 314285 h 8839200"/>
              <a:gd name="connsiteX2597" fmla="*/ 11617689 w 15732060"/>
              <a:gd name="connsiteY2597" fmla="*/ 416897 h 8839200"/>
              <a:gd name="connsiteX2598" fmla="*/ 11462948 w 15732060"/>
              <a:gd name="connsiteY2598" fmla="*/ 571638 h 8839200"/>
              <a:gd name="connsiteX2599" fmla="*/ 11376249 w 15732060"/>
              <a:gd name="connsiteY2599" fmla="*/ 571638 h 8839200"/>
              <a:gd name="connsiteX2600" fmla="*/ 11279124 w 15732060"/>
              <a:gd name="connsiteY2600" fmla="*/ 668763 h 8839200"/>
              <a:gd name="connsiteX2601" fmla="*/ 11279671 w 15732060"/>
              <a:gd name="connsiteY2601" fmla="*/ 668215 h 8839200"/>
              <a:gd name="connsiteX2602" fmla="*/ 11254979 w 15732060"/>
              <a:gd name="connsiteY2602" fmla="*/ 669861 h 8839200"/>
              <a:gd name="connsiteX2603" fmla="*/ 11254979 w 15732060"/>
              <a:gd name="connsiteY2603" fmla="*/ 696200 h 8839200"/>
              <a:gd name="connsiteX2604" fmla="*/ 11281318 w 15732060"/>
              <a:gd name="connsiteY2604" fmla="*/ 696200 h 8839200"/>
              <a:gd name="connsiteX2605" fmla="*/ 11282965 w 15732060"/>
              <a:gd name="connsiteY2605" fmla="*/ 671507 h 8839200"/>
              <a:gd name="connsiteX2606" fmla="*/ 11378443 w 15732060"/>
              <a:gd name="connsiteY2606" fmla="*/ 576029 h 8839200"/>
              <a:gd name="connsiteX2607" fmla="*/ 11465142 w 15732060"/>
              <a:gd name="connsiteY2607" fmla="*/ 576029 h 8839200"/>
              <a:gd name="connsiteX2608" fmla="*/ 11622079 w 15732060"/>
              <a:gd name="connsiteY2608" fmla="*/ 419092 h 8839200"/>
              <a:gd name="connsiteX2609" fmla="*/ 11622628 w 15732060"/>
              <a:gd name="connsiteY2609" fmla="*/ 419092 h 8839200"/>
              <a:gd name="connsiteX2610" fmla="*/ 11622628 w 15732060"/>
              <a:gd name="connsiteY2610" fmla="*/ 316480 h 8839200"/>
              <a:gd name="connsiteX2611" fmla="*/ 11876689 w 15732060"/>
              <a:gd name="connsiteY2611" fmla="*/ 62418 h 8839200"/>
              <a:gd name="connsiteX2612" fmla="*/ 11901382 w 15732060"/>
              <a:gd name="connsiteY2612" fmla="*/ 60772 h 8839200"/>
              <a:gd name="connsiteX2613" fmla="*/ 11901382 w 15732060"/>
              <a:gd name="connsiteY2613" fmla="*/ 34433 h 8839200"/>
              <a:gd name="connsiteX2614" fmla="*/ 11888213 w 15732060"/>
              <a:gd name="connsiteY2614" fmla="*/ 29083 h 8839200"/>
              <a:gd name="connsiteX2615" fmla="*/ 14013990 w 15732060"/>
              <a:gd name="connsiteY2615" fmla="*/ 19754 h 8839200"/>
              <a:gd name="connsiteX2616" fmla="*/ 14000819 w 15732060"/>
              <a:gd name="connsiteY2616" fmla="*/ 25104 h 8839200"/>
              <a:gd name="connsiteX2617" fmla="*/ 13999173 w 15732060"/>
              <a:gd name="connsiteY2617" fmla="*/ 49797 h 8839200"/>
              <a:gd name="connsiteX2618" fmla="*/ 13179921 w 15732060"/>
              <a:gd name="connsiteY2618" fmla="*/ 869050 h 8839200"/>
              <a:gd name="connsiteX2619" fmla="*/ 12643813 w 15732060"/>
              <a:gd name="connsiteY2619" fmla="*/ 869050 h 8839200"/>
              <a:gd name="connsiteX2620" fmla="*/ 12374935 w 15732060"/>
              <a:gd name="connsiteY2620" fmla="*/ 1137927 h 8839200"/>
              <a:gd name="connsiteX2621" fmla="*/ 12374386 w 15732060"/>
              <a:gd name="connsiteY2621" fmla="*/ 1137927 h 8839200"/>
              <a:gd name="connsiteX2622" fmla="*/ 12374386 w 15732060"/>
              <a:gd name="connsiteY2622" fmla="*/ 1230662 h 8839200"/>
              <a:gd name="connsiteX2623" fmla="*/ 11985338 w 15732060"/>
              <a:gd name="connsiteY2623" fmla="*/ 1619711 h 8839200"/>
              <a:gd name="connsiteX2624" fmla="*/ 10850018 w 15732060"/>
              <a:gd name="connsiteY2624" fmla="*/ 1619711 h 8839200"/>
              <a:gd name="connsiteX2625" fmla="*/ 10752892 w 15732060"/>
              <a:gd name="connsiteY2625" fmla="*/ 1716836 h 8839200"/>
              <a:gd name="connsiteX2626" fmla="*/ 10728200 w 15732060"/>
              <a:gd name="connsiteY2626" fmla="*/ 1718482 h 8839200"/>
              <a:gd name="connsiteX2627" fmla="*/ 10728200 w 15732060"/>
              <a:gd name="connsiteY2627" fmla="*/ 1744821 h 8839200"/>
              <a:gd name="connsiteX2628" fmla="*/ 10754538 w 15732060"/>
              <a:gd name="connsiteY2628" fmla="*/ 1744821 h 8839200"/>
              <a:gd name="connsiteX2629" fmla="*/ 10756185 w 15732060"/>
              <a:gd name="connsiteY2629" fmla="*/ 1720128 h 8839200"/>
              <a:gd name="connsiteX2630" fmla="*/ 10851663 w 15732060"/>
              <a:gd name="connsiteY2630" fmla="*/ 1624649 h 8839200"/>
              <a:gd name="connsiteX2631" fmla="*/ 11986984 w 15732060"/>
              <a:gd name="connsiteY2631" fmla="*/ 1624649 h 8839200"/>
              <a:gd name="connsiteX2632" fmla="*/ 12378228 w 15732060"/>
              <a:gd name="connsiteY2632" fmla="*/ 1233405 h 8839200"/>
              <a:gd name="connsiteX2633" fmla="*/ 12378776 w 15732060"/>
              <a:gd name="connsiteY2633" fmla="*/ 1233405 h 8839200"/>
              <a:gd name="connsiteX2634" fmla="*/ 12378776 w 15732060"/>
              <a:gd name="connsiteY2634" fmla="*/ 1140671 h 8839200"/>
              <a:gd name="connsiteX2635" fmla="*/ 12645459 w 15732060"/>
              <a:gd name="connsiteY2635" fmla="*/ 873988 h 8839200"/>
              <a:gd name="connsiteX2636" fmla="*/ 13181567 w 15732060"/>
              <a:gd name="connsiteY2636" fmla="*/ 873988 h 8839200"/>
              <a:gd name="connsiteX2637" fmla="*/ 14002466 w 15732060"/>
              <a:gd name="connsiteY2637" fmla="*/ 53090 h 8839200"/>
              <a:gd name="connsiteX2638" fmla="*/ 14027159 w 15732060"/>
              <a:gd name="connsiteY2638" fmla="*/ 51443 h 8839200"/>
              <a:gd name="connsiteX2639" fmla="*/ 14027159 w 15732060"/>
              <a:gd name="connsiteY2639" fmla="*/ 25104 h 8839200"/>
              <a:gd name="connsiteX2640" fmla="*/ 14013990 w 15732060"/>
              <a:gd name="connsiteY2640" fmla="*/ 19754 h 8839200"/>
              <a:gd name="connsiteX2641" fmla="*/ 15502142 w 15732060"/>
              <a:gd name="connsiteY2641" fmla="*/ 0 h 8839200"/>
              <a:gd name="connsiteX2642" fmla="*/ 15488973 w 15732060"/>
              <a:gd name="connsiteY2642" fmla="*/ 5350 h 8839200"/>
              <a:gd name="connsiteX2643" fmla="*/ 15487326 w 15732060"/>
              <a:gd name="connsiteY2643" fmla="*/ 30043 h 8839200"/>
              <a:gd name="connsiteX2644" fmla="*/ 15189365 w 15732060"/>
              <a:gd name="connsiteY2644" fmla="*/ 328003 h 8839200"/>
              <a:gd name="connsiteX2645" fmla="*/ 14634602 w 15732060"/>
              <a:gd name="connsiteY2645" fmla="*/ 328003 h 8839200"/>
              <a:gd name="connsiteX2646" fmla="*/ 13882293 w 15732060"/>
              <a:gd name="connsiteY2646" fmla="*/ 1080311 h 8839200"/>
              <a:gd name="connsiteX2647" fmla="*/ 12793067 w 15732060"/>
              <a:gd name="connsiteY2647" fmla="*/ 1080311 h 8839200"/>
              <a:gd name="connsiteX2648" fmla="*/ 12792519 w 15732060"/>
              <a:gd name="connsiteY2648" fmla="*/ 1080859 h 8839200"/>
              <a:gd name="connsiteX2649" fmla="*/ 12773861 w 15732060"/>
              <a:gd name="connsiteY2649" fmla="*/ 1064397 h 8839200"/>
              <a:gd name="connsiteX2650" fmla="*/ 12755204 w 15732060"/>
              <a:gd name="connsiteY2650" fmla="*/ 1083053 h 8839200"/>
              <a:gd name="connsiteX2651" fmla="*/ 12773861 w 15732060"/>
              <a:gd name="connsiteY2651" fmla="*/ 1101710 h 8839200"/>
              <a:gd name="connsiteX2652" fmla="*/ 12792519 w 15732060"/>
              <a:gd name="connsiteY2652" fmla="*/ 1085249 h 8839200"/>
              <a:gd name="connsiteX2653" fmla="*/ 13883940 w 15732060"/>
              <a:gd name="connsiteY2653" fmla="*/ 1085249 h 8839200"/>
              <a:gd name="connsiteX2654" fmla="*/ 14636248 w 15732060"/>
              <a:gd name="connsiteY2654" fmla="*/ 332941 h 8839200"/>
              <a:gd name="connsiteX2655" fmla="*/ 15191012 w 15732060"/>
              <a:gd name="connsiteY2655" fmla="*/ 332941 h 8839200"/>
              <a:gd name="connsiteX2656" fmla="*/ 15490618 w 15732060"/>
              <a:gd name="connsiteY2656" fmla="*/ 33335 h 8839200"/>
              <a:gd name="connsiteX2657" fmla="*/ 15515312 w 15732060"/>
              <a:gd name="connsiteY2657" fmla="*/ 31689 h 8839200"/>
              <a:gd name="connsiteX2658" fmla="*/ 15515312 w 15732060"/>
              <a:gd name="connsiteY2658" fmla="*/ 5350 h 8839200"/>
              <a:gd name="connsiteX2659" fmla="*/ 15502142 w 15732060"/>
              <a:gd name="connsiteY2659" fmla="*/ 0 h 883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Lst>
            <a:rect l="l" t="t" r="r" b="b"/>
            <a:pathLst>
              <a:path w="15732060" h="8839200">
                <a:moveTo>
                  <a:pt x="10986103" y="8468534"/>
                </a:moveTo>
                <a:cubicBezTo>
                  <a:pt x="10981301" y="8468534"/>
                  <a:pt x="10976500" y="8470318"/>
                  <a:pt x="10972932" y="8473884"/>
                </a:cubicBezTo>
                <a:cubicBezTo>
                  <a:pt x="10965799" y="8481018"/>
                  <a:pt x="10965799" y="8493090"/>
                  <a:pt x="10972932" y="8500223"/>
                </a:cubicBezTo>
                <a:cubicBezTo>
                  <a:pt x="10979517" y="8506808"/>
                  <a:pt x="10989943" y="8507357"/>
                  <a:pt x="10997626" y="8501870"/>
                </a:cubicBezTo>
                <a:lnTo>
                  <a:pt x="11103530" y="8607774"/>
                </a:lnTo>
                <a:lnTo>
                  <a:pt x="11103530" y="8765808"/>
                </a:lnTo>
                <a:cubicBezTo>
                  <a:pt x="11094202" y="8766906"/>
                  <a:pt x="11087069" y="8774588"/>
                  <a:pt x="11087069" y="8784465"/>
                </a:cubicBezTo>
                <a:cubicBezTo>
                  <a:pt x="11087069" y="8794342"/>
                  <a:pt x="11095299" y="8803121"/>
                  <a:pt x="11105724" y="8803121"/>
                </a:cubicBezTo>
                <a:cubicBezTo>
                  <a:pt x="11116151" y="8803121"/>
                  <a:pt x="11124382" y="8794890"/>
                  <a:pt x="11124382" y="8784465"/>
                </a:cubicBezTo>
                <a:cubicBezTo>
                  <a:pt x="11124382" y="8779252"/>
                  <a:pt x="11122599" y="8774863"/>
                  <a:pt x="11119649" y="8771639"/>
                </a:cubicBezTo>
                <a:lnTo>
                  <a:pt x="11108468" y="8766081"/>
                </a:lnTo>
                <a:lnTo>
                  <a:pt x="11108468" y="8766357"/>
                </a:lnTo>
                <a:lnTo>
                  <a:pt x="11107920" y="8765808"/>
                </a:lnTo>
                <a:lnTo>
                  <a:pt x="11108468" y="8766081"/>
                </a:lnTo>
                <a:lnTo>
                  <a:pt x="11108468" y="8606128"/>
                </a:lnTo>
                <a:lnTo>
                  <a:pt x="11000918" y="8498577"/>
                </a:lnTo>
                <a:cubicBezTo>
                  <a:pt x="11006405" y="8491444"/>
                  <a:pt x="11005856" y="8480469"/>
                  <a:pt x="10999272" y="8473884"/>
                </a:cubicBezTo>
                <a:cubicBezTo>
                  <a:pt x="10995706" y="8470318"/>
                  <a:pt x="10990904" y="8468534"/>
                  <a:pt x="10986103" y="8468534"/>
                </a:cubicBezTo>
                <a:close/>
                <a:moveTo>
                  <a:pt x="8224898" y="8413113"/>
                </a:moveTo>
                <a:cubicBezTo>
                  <a:pt x="8220097" y="8413113"/>
                  <a:pt x="8215295" y="8414896"/>
                  <a:pt x="8211729" y="8418462"/>
                </a:cubicBezTo>
                <a:cubicBezTo>
                  <a:pt x="8204595" y="8425596"/>
                  <a:pt x="8204595" y="8437668"/>
                  <a:pt x="8211729" y="8444801"/>
                </a:cubicBezTo>
                <a:cubicBezTo>
                  <a:pt x="8218313" y="8451386"/>
                  <a:pt x="8228739" y="8451935"/>
                  <a:pt x="8236421" y="8446447"/>
                </a:cubicBezTo>
                <a:lnTo>
                  <a:pt x="8332998" y="8543025"/>
                </a:lnTo>
                <a:lnTo>
                  <a:pt x="8332998" y="8766906"/>
                </a:lnTo>
                <a:cubicBezTo>
                  <a:pt x="8323669" y="8768004"/>
                  <a:pt x="8316536" y="8775685"/>
                  <a:pt x="8316536" y="8785562"/>
                </a:cubicBezTo>
                <a:cubicBezTo>
                  <a:pt x="8316536" y="8795440"/>
                  <a:pt x="8324767" y="8804219"/>
                  <a:pt x="8335193" y="8804219"/>
                </a:cubicBezTo>
                <a:cubicBezTo>
                  <a:pt x="8345618" y="8804219"/>
                  <a:pt x="8353849" y="8795989"/>
                  <a:pt x="8353849" y="8785562"/>
                </a:cubicBezTo>
                <a:cubicBezTo>
                  <a:pt x="8353849" y="8775136"/>
                  <a:pt x="8346716" y="8768004"/>
                  <a:pt x="8337388" y="8766906"/>
                </a:cubicBezTo>
                <a:lnTo>
                  <a:pt x="8337388" y="8766357"/>
                </a:lnTo>
                <a:lnTo>
                  <a:pt x="8337388" y="8540829"/>
                </a:lnTo>
                <a:lnTo>
                  <a:pt x="8239714" y="8443156"/>
                </a:lnTo>
                <a:cubicBezTo>
                  <a:pt x="8245202" y="8436022"/>
                  <a:pt x="8244653" y="8425047"/>
                  <a:pt x="8238067" y="8418462"/>
                </a:cubicBezTo>
                <a:cubicBezTo>
                  <a:pt x="8234500" y="8414896"/>
                  <a:pt x="8229699" y="8413113"/>
                  <a:pt x="8224898" y="8413113"/>
                </a:cubicBezTo>
                <a:close/>
                <a:moveTo>
                  <a:pt x="3962920" y="8307757"/>
                </a:moveTo>
                <a:cubicBezTo>
                  <a:pt x="3958119" y="8307757"/>
                  <a:pt x="3953317" y="8309540"/>
                  <a:pt x="3949750" y="8313107"/>
                </a:cubicBezTo>
                <a:cubicBezTo>
                  <a:pt x="3943166" y="8319692"/>
                  <a:pt x="3942617" y="8330118"/>
                  <a:pt x="3948105" y="8337800"/>
                </a:cubicBezTo>
                <a:lnTo>
                  <a:pt x="3837261" y="8448642"/>
                </a:lnTo>
                <a:lnTo>
                  <a:pt x="3672642" y="8448642"/>
                </a:lnTo>
                <a:lnTo>
                  <a:pt x="3363708" y="8757578"/>
                </a:lnTo>
                <a:cubicBezTo>
                  <a:pt x="3356574" y="8752090"/>
                  <a:pt x="3345600" y="8752638"/>
                  <a:pt x="3339016" y="8759223"/>
                </a:cubicBezTo>
                <a:cubicBezTo>
                  <a:pt x="3331882" y="8766357"/>
                  <a:pt x="3331882" y="8778429"/>
                  <a:pt x="3339016" y="8785562"/>
                </a:cubicBezTo>
                <a:cubicBezTo>
                  <a:pt x="3346149" y="8792696"/>
                  <a:pt x="3358221" y="8792696"/>
                  <a:pt x="3365354" y="8785562"/>
                </a:cubicBezTo>
                <a:cubicBezTo>
                  <a:pt x="3371938" y="8778977"/>
                  <a:pt x="3372488" y="8768552"/>
                  <a:pt x="3367000" y="8760869"/>
                </a:cubicBezTo>
                <a:lnTo>
                  <a:pt x="3674289" y="8453582"/>
                </a:lnTo>
                <a:lnTo>
                  <a:pt x="3838908" y="8453582"/>
                </a:lnTo>
                <a:lnTo>
                  <a:pt x="3951397" y="8341092"/>
                </a:lnTo>
                <a:cubicBezTo>
                  <a:pt x="3958530" y="8346579"/>
                  <a:pt x="3969504" y="8346031"/>
                  <a:pt x="3976090" y="8339446"/>
                </a:cubicBezTo>
                <a:cubicBezTo>
                  <a:pt x="3983223" y="8332313"/>
                  <a:pt x="3983223" y="8320240"/>
                  <a:pt x="3976090" y="8313107"/>
                </a:cubicBezTo>
                <a:cubicBezTo>
                  <a:pt x="3972523" y="8309540"/>
                  <a:pt x="3967722" y="8307757"/>
                  <a:pt x="3962920" y="8307757"/>
                </a:cubicBezTo>
                <a:close/>
                <a:moveTo>
                  <a:pt x="9268031" y="8282516"/>
                </a:moveTo>
                <a:cubicBezTo>
                  <a:pt x="9263230" y="8282516"/>
                  <a:pt x="9258428" y="8284299"/>
                  <a:pt x="9254862" y="8287866"/>
                </a:cubicBezTo>
                <a:cubicBezTo>
                  <a:pt x="9247729" y="8294998"/>
                  <a:pt x="9247729" y="8307071"/>
                  <a:pt x="9254862" y="8314204"/>
                </a:cubicBezTo>
                <a:cubicBezTo>
                  <a:pt x="9261446" y="8320790"/>
                  <a:pt x="9271873" y="8321338"/>
                  <a:pt x="9279556" y="8315851"/>
                </a:cubicBezTo>
                <a:lnTo>
                  <a:pt x="9328941" y="8365236"/>
                </a:lnTo>
                <a:lnTo>
                  <a:pt x="9328941" y="8753736"/>
                </a:lnTo>
                <a:cubicBezTo>
                  <a:pt x="9319612" y="8754834"/>
                  <a:pt x="9312479" y="8762516"/>
                  <a:pt x="9312479" y="8772392"/>
                </a:cubicBezTo>
                <a:cubicBezTo>
                  <a:pt x="9312479" y="8782270"/>
                  <a:pt x="9320709" y="8791049"/>
                  <a:pt x="9331135" y="8791049"/>
                </a:cubicBezTo>
                <a:cubicBezTo>
                  <a:pt x="9341562" y="8791049"/>
                  <a:pt x="9349792" y="8782819"/>
                  <a:pt x="9349792" y="8772392"/>
                </a:cubicBezTo>
                <a:cubicBezTo>
                  <a:pt x="9349792" y="8761966"/>
                  <a:pt x="9342659" y="8754834"/>
                  <a:pt x="9333330" y="8753736"/>
                </a:cubicBezTo>
                <a:lnTo>
                  <a:pt x="9333330" y="8363042"/>
                </a:lnTo>
                <a:lnTo>
                  <a:pt x="9282847" y="8312558"/>
                </a:lnTo>
                <a:cubicBezTo>
                  <a:pt x="9288335" y="8305425"/>
                  <a:pt x="9287786" y="8294450"/>
                  <a:pt x="9281201" y="8287866"/>
                </a:cubicBezTo>
                <a:cubicBezTo>
                  <a:pt x="9277634" y="8284299"/>
                  <a:pt x="9272833" y="8282516"/>
                  <a:pt x="9268031" y="8282516"/>
                </a:cubicBezTo>
                <a:close/>
                <a:moveTo>
                  <a:pt x="13399413" y="8163990"/>
                </a:moveTo>
                <a:cubicBezTo>
                  <a:pt x="13394611" y="8163990"/>
                  <a:pt x="13389810" y="8165773"/>
                  <a:pt x="13386243" y="8169340"/>
                </a:cubicBezTo>
                <a:cubicBezTo>
                  <a:pt x="13379109" y="8176473"/>
                  <a:pt x="13379109" y="8188545"/>
                  <a:pt x="13386243" y="8195679"/>
                </a:cubicBezTo>
                <a:cubicBezTo>
                  <a:pt x="13392828" y="8202264"/>
                  <a:pt x="13403253" y="8202812"/>
                  <a:pt x="13410936" y="8197326"/>
                </a:cubicBezTo>
                <a:lnTo>
                  <a:pt x="13824129" y="8610517"/>
                </a:lnTo>
                <a:lnTo>
                  <a:pt x="13824677" y="8610517"/>
                </a:lnTo>
                <a:cubicBezTo>
                  <a:pt x="13824677" y="8611066"/>
                  <a:pt x="14476568" y="8611066"/>
                  <a:pt x="14476568" y="8611066"/>
                </a:cubicBezTo>
                <a:lnTo>
                  <a:pt x="14643380" y="8777880"/>
                </a:lnTo>
                <a:cubicBezTo>
                  <a:pt x="14637893" y="8785014"/>
                  <a:pt x="14638443" y="8795989"/>
                  <a:pt x="14645027" y="8802573"/>
                </a:cubicBezTo>
                <a:cubicBezTo>
                  <a:pt x="14652160" y="8809706"/>
                  <a:pt x="14664232" y="8809706"/>
                  <a:pt x="14671366" y="8802573"/>
                </a:cubicBezTo>
                <a:cubicBezTo>
                  <a:pt x="14678500" y="8795440"/>
                  <a:pt x="14678500" y="8783367"/>
                  <a:pt x="14671366" y="8776235"/>
                </a:cubicBezTo>
                <a:cubicBezTo>
                  <a:pt x="14664782" y="8769650"/>
                  <a:pt x="14654355" y="8769101"/>
                  <a:pt x="14646673" y="8774588"/>
                </a:cubicBezTo>
                <a:lnTo>
                  <a:pt x="14479311" y="8607225"/>
                </a:lnTo>
                <a:lnTo>
                  <a:pt x="14478762" y="8607225"/>
                </a:lnTo>
                <a:cubicBezTo>
                  <a:pt x="14478762" y="8606676"/>
                  <a:pt x="13826872" y="8606676"/>
                  <a:pt x="13826872" y="8606676"/>
                </a:cubicBezTo>
                <a:lnTo>
                  <a:pt x="13414228" y="8194032"/>
                </a:lnTo>
                <a:cubicBezTo>
                  <a:pt x="13419715" y="8186900"/>
                  <a:pt x="13419167" y="8175925"/>
                  <a:pt x="13412582" y="8169340"/>
                </a:cubicBezTo>
                <a:cubicBezTo>
                  <a:pt x="13409015" y="8165773"/>
                  <a:pt x="13404214" y="8163990"/>
                  <a:pt x="13399413" y="8163990"/>
                </a:cubicBezTo>
                <a:close/>
                <a:moveTo>
                  <a:pt x="8317084" y="8068511"/>
                </a:moveTo>
                <a:cubicBezTo>
                  <a:pt x="8312282" y="8068511"/>
                  <a:pt x="8307481" y="8070295"/>
                  <a:pt x="8303915" y="8073861"/>
                </a:cubicBezTo>
                <a:cubicBezTo>
                  <a:pt x="8296782" y="8080994"/>
                  <a:pt x="8296782" y="8093067"/>
                  <a:pt x="8303915" y="8100200"/>
                </a:cubicBezTo>
                <a:cubicBezTo>
                  <a:pt x="8310500" y="8106785"/>
                  <a:pt x="8320925" y="8107334"/>
                  <a:pt x="8328608" y="8101846"/>
                </a:cubicBezTo>
                <a:lnTo>
                  <a:pt x="8425733" y="8198971"/>
                </a:lnTo>
                <a:lnTo>
                  <a:pt x="8426282" y="8198971"/>
                </a:lnTo>
                <a:cubicBezTo>
                  <a:pt x="8426282" y="8199520"/>
                  <a:pt x="8649614" y="8199520"/>
                  <a:pt x="8649614" y="8199520"/>
                </a:cubicBezTo>
                <a:lnTo>
                  <a:pt x="8891603" y="8441510"/>
                </a:lnTo>
                <a:lnTo>
                  <a:pt x="8891603" y="8753187"/>
                </a:lnTo>
                <a:cubicBezTo>
                  <a:pt x="8882275" y="8754285"/>
                  <a:pt x="8875142" y="8761966"/>
                  <a:pt x="8875142" y="8771844"/>
                </a:cubicBezTo>
                <a:cubicBezTo>
                  <a:pt x="8875142" y="8781721"/>
                  <a:pt x="8883373" y="8790501"/>
                  <a:pt x="8893799" y="8790501"/>
                </a:cubicBezTo>
                <a:cubicBezTo>
                  <a:pt x="8904225" y="8790501"/>
                  <a:pt x="8912456" y="8782270"/>
                  <a:pt x="8912456" y="8771844"/>
                </a:cubicBezTo>
                <a:cubicBezTo>
                  <a:pt x="8912456" y="8766631"/>
                  <a:pt x="8910672" y="8762242"/>
                  <a:pt x="8907723" y="8759018"/>
                </a:cubicBezTo>
                <a:lnTo>
                  <a:pt x="8896542" y="8753460"/>
                </a:lnTo>
                <a:lnTo>
                  <a:pt x="8896542" y="8753736"/>
                </a:lnTo>
                <a:lnTo>
                  <a:pt x="8895993" y="8753187"/>
                </a:lnTo>
                <a:lnTo>
                  <a:pt x="8896542" y="8753460"/>
                </a:lnTo>
                <a:lnTo>
                  <a:pt x="8896542" y="8439863"/>
                </a:lnTo>
                <a:lnTo>
                  <a:pt x="8652358" y="8195679"/>
                </a:lnTo>
                <a:lnTo>
                  <a:pt x="8651810" y="8195679"/>
                </a:lnTo>
                <a:cubicBezTo>
                  <a:pt x="8651810" y="8195130"/>
                  <a:pt x="8428477" y="8195130"/>
                  <a:pt x="8428477" y="8195130"/>
                </a:cubicBezTo>
                <a:lnTo>
                  <a:pt x="8331900" y="8098555"/>
                </a:lnTo>
                <a:cubicBezTo>
                  <a:pt x="8337388" y="8091420"/>
                  <a:pt x="8336839" y="8080445"/>
                  <a:pt x="8330254" y="8073861"/>
                </a:cubicBezTo>
                <a:cubicBezTo>
                  <a:pt x="8326687" y="8070295"/>
                  <a:pt x="8321885" y="8068511"/>
                  <a:pt x="8317084" y="8068511"/>
                </a:cubicBezTo>
                <a:close/>
                <a:moveTo>
                  <a:pt x="903206" y="7993746"/>
                </a:moveTo>
                <a:cubicBezTo>
                  <a:pt x="892782" y="7993746"/>
                  <a:pt x="885648" y="8000881"/>
                  <a:pt x="884550" y="8010209"/>
                </a:cubicBezTo>
                <a:lnTo>
                  <a:pt x="260646" y="8010209"/>
                </a:lnTo>
                <a:lnTo>
                  <a:pt x="133340" y="8137514"/>
                </a:lnTo>
                <a:cubicBezTo>
                  <a:pt x="126208" y="8132026"/>
                  <a:pt x="115232" y="8132575"/>
                  <a:pt x="108648" y="8139160"/>
                </a:cubicBezTo>
                <a:cubicBezTo>
                  <a:pt x="102062" y="8145745"/>
                  <a:pt x="101514" y="8158365"/>
                  <a:pt x="108648" y="8165499"/>
                </a:cubicBezTo>
                <a:cubicBezTo>
                  <a:pt x="115780" y="8172632"/>
                  <a:pt x="127852" y="8172632"/>
                  <a:pt x="134986" y="8165499"/>
                </a:cubicBezTo>
                <a:cubicBezTo>
                  <a:pt x="141572" y="8158915"/>
                  <a:pt x="142120" y="8148489"/>
                  <a:pt x="136634" y="8140807"/>
                </a:cubicBezTo>
                <a:lnTo>
                  <a:pt x="262840" y="8014598"/>
                </a:lnTo>
                <a:lnTo>
                  <a:pt x="884550" y="8014598"/>
                </a:lnTo>
                <a:cubicBezTo>
                  <a:pt x="885648" y="8023926"/>
                  <a:pt x="893330" y="8031060"/>
                  <a:pt x="903206" y="8031060"/>
                </a:cubicBezTo>
                <a:cubicBezTo>
                  <a:pt x="913084" y="8031060"/>
                  <a:pt x="921864" y="8022829"/>
                  <a:pt x="921864" y="8012403"/>
                </a:cubicBezTo>
                <a:cubicBezTo>
                  <a:pt x="921864" y="8001978"/>
                  <a:pt x="913632" y="7993746"/>
                  <a:pt x="903206" y="7993746"/>
                </a:cubicBezTo>
                <a:close/>
                <a:moveTo>
                  <a:pt x="4129185" y="7974541"/>
                </a:moveTo>
                <a:cubicBezTo>
                  <a:pt x="4118759" y="7974541"/>
                  <a:pt x="4110528" y="7982772"/>
                  <a:pt x="4110528" y="7993198"/>
                </a:cubicBezTo>
                <a:cubicBezTo>
                  <a:pt x="4110528" y="8003624"/>
                  <a:pt x="4117662" y="8010757"/>
                  <a:pt x="4126990" y="8011855"/>
                </a:cubicBezTo>
                <a:lnTo>
                  <a:pt x="4126990" y="8401452"/>
                </a:lnTo>
                <a:lnTo>
                  <a:pt x="3920119" y="8608323"/>
                </a:lnTo>
                <a:lnTo>
                  <a:pt x="3804337" y="8608323"/>
                </a:lnTo>
                <a:lnTo>
                  <a:pt x="3646852" y="8765808"/>
                </a:lnTo>
                <a:cubicBezTo>
                  <a:pt x="3639719" y="8760321"/>
                  <a:pt x="3628744" y="8760869"/>
                  <a:pt x="3622159" y="8767454"/>
                </a:cubicBezTo>
                <a:cubicBezTo>
                  <a:pt x="3615026" y="8774588"/>
                  <a:pt x="3615026" y="8786660"/>
                  <a:pt x="3622159" y="8793793"/>
                </a:cubicBezTo>
                <a:cubicBezTo>
                  <a:pt x="3629293" y="8800927"/>
                  <a:pt x="3641365" y="8800927"/>
                  <a:pt x="3648498" y="8793793"/>
                </a:cubicBezTo>
                <a:cubicBezTo>
                  <a:pt x="3655083" y="8787209"/>
                  <a:pt x="3655632" y="8776783"/>
                  <a:pt x="3650144" y="8769101"/>
                </a:cubicBezTo>
                <a:lnTo>
                  <a:pt x="3805984" y="8613261"/>
                </a:lnTo>
                <a:lnTo>
                  <a:pt x="3921766" y="8613261"/>
                </a:lnTo>
                <a:lnTo>
                  <a:pt x="4131380" y="8403648"/>
                </a:lnTo>
                <a:lnTo>
                  <a:pt x="4131380" y="8011855"/>
                </a:lnTo>
                <a:cubicBezTo>
                  <a:pt x="4140708" y="8010757"/>
                  <a:pt x="4147842" y="8003075"/>
                  <a:pt x="4147842" y="7993198"/>
                </a:cubicBezTo>
                <a:cubicBezTo>
                  <a:pt x="4147842" y="7983321"/>
                  <a:pt x="4139611" y="7974541"/>
                  <a:pt x="4129185" y="7974541"/>
                </a:cubicBezTo>
                <a:close/>
                <a:moveTo>
                  <a:pt x="9336828" y="7947997"/>
                </a:moveTo>
                <a:cubicBezTo>
                  <a:pt x="9331958" y="7947928"/>
                  <a:pt x="9327020" y="7949574"/>
                  <a:pt x="9323453" y="7953141"/>
                </a:cubicBezTo>
                <a:cubicBezTo>
                  <a:pt x="9316320" y="7960275"/>
                  <a:pt x="9316320" y="7972347"/>
                  <a:pt x="9323453" y="7979480"/>
                </a:cubicBezTo>
                <a:cubicBezTo>
                  <a:pt x="9330038" y="7986065"/>
                  <a:pt x="9340464" y="7986614"/>
                  <a:pt x="9348147" y="7981126"/>
                </a:cubicBezTo>
                <a:lnTo>
                  <a:pt x="9667506" y="8300486"/>
                </a:lnTo>
                <a:lnTo>
                  <a:pt x="9667506" y="8759772"/>
                </a:lnTo>
                <a:cubicBezTo>
                  <a:pt x="9658178" y="8760869"/>
                  <a:pt x="9651044" y="8768552"/>
                  <a:pt x="9651044" y="8778429"/>
                </a:cubicBezTo>
                <a:cubicBezTo>
                  <a:pt x="9651044" y="8788306"/>
                  <a:pt x="9659275" y="8797086"/>
                  <a:pt x="9669701" y="8797086"/>
                </a:cubicBezTo>
                <a:cubicBezTo>
                  <a:pt x="9680127" y="8797086"/>
                  <a:pt x="9688358" y="8788855"/>
                  <a:pt x="9688358" y="8778429"/>
                </a:cubicBezTo>
                <a:cubicBezTo>
                  <a:pt x="9688358" y="8773217"/>
                  <a:pt x="9686575" y="8768827"/>
                  <a:pt x="9683626" y="8765603"/>
                </a:cubicBezTo>
                <a:lnTo>
                  <a:pt x="9672445" y="8760045"/>
                </a:lnTo>
                <a:lnTo>
                  <a:pt x="9672445" y="8760321"/>
                </a:lnTo>
                <a:lnTo>
                  <a:pt x="9671897" y="8759772"/>
                </a:lnTo>
                <a:lnTo>
                  <a:pt x="9672445" y="8760045"/>
                </a:lnTo>
                <a:lnTo>
                  <a:pt x="9672445" y="8298840"/>
                </a:lnTo>
                <a:lnTo>
                  <a:pt x="9351439" y="7977834"/>
                </a:lnTo>
                <a:cubicBezTo>
                  <a:pt x="9356926" y="7970701"/>
                  <a:pt x="9356377" y="7959726"/>
                  <a:pt x="9349792" y="7953141"/>
                </a:cubicBezTo>
                <a:cubicBezTo>
                  <a:pt x="9346499" y="7949849"/>
                  <a:pt x="9341698" y="7948065"/>
                  <a:pt x="9336828" y="7947997"/>
                </a:cubicBezTo>
                <a:close/>
                <a:moveTo>
                  <a:pt x="7968642" y="7870832"/>
                </a:moveTo>
                <a:cubicBezTo>
                  <a:pt x="7958216" y="7870832"/>
                  <a:pt x="7949984" y="7879062"/>
                  <a:pt x="7949984" y="7889488"/>
                </a:cubicBezTo>
                <a:cubicBezTo>
                  <a:pt x="7949984" y="7899915"/>
                  <a:pt x="7957118" y="7907048"/>
                  <a:pt x="7966447" y="7908145"/>
                </a:cubicBezTo>
                <a:lnTo>
                  <a:pt x="7966447" y="8525465"/>
                </a:lnTo>
                <a:cubicBezTo>
                  <a:pt x="7957118" y="8526562"/>
                  <a:pt x="7949984" y="8534244"/>
                  <a:pt x="7949984" y="8544122"/>
                </a:cubicBezTo>
                <a:cubicBezTo>
                  <a:pt x="7949984" y="8553999"/>
                  <a:pt x="7958216" y="8562779"/>
                  <a:pt x="7968642" y="8562779"/>
                </a:cubicBezTo>
                <a:cubicBezTo>
                  <a:pt x="7979068" y="8562779"/>
                  <a:pt x="7987298" y="8554548"/>
                  <a:pt x="7987298" y="8544122"/>
                </a:cubicBezTo>
                <a:cubicBezTo>
                  <a:pt x="7987298" y="8533696"/>
                  <a:pt x="7980165" y="8526562"/>
                  <a:pt x="7970837" y="8525465"/>
                </a:cubicBezTo>
                <a:lnTo>
                  <a:pt x="7970837" y="7908145"/>
                </a:lnTo>
                <a:cubicBezTo>
                  <a:pt x="7980165" y="7907048"/>
                  <a:pt x="7987298" y="7899366"/>
                  <a:pt x="7987298" y="7889488"/>
                </a:cubicBezTo>
                <a:cubicBezTo>
                  <a:pt x="7987298" y="7879062"/>
                  <a:pt x="7979068" y="7870832"/>
                  <a:pt x="7968642" y="7870832"/>
                </a:cubicBezTo>
                <a:close/>
                <a:moveTo>
                  <a:pt x="4137965" y="7810060"/>
                </a:moveTo>
                <a:cubicBezTo>
                  <a:pt x="4133164" y="7810060"/>
                  <a:pt x="4128362" y="7811843"/>
                  <a:pt x="4124796" y="7815410"/>
                </a:cubicBezTo>
                <a:cubicBezTo>
                  <a:pt x="4118210" y="7821995"/>
                  <a:pt x="4117662" y="7832421"/>
                  <a:pt x="4123149" y="7840103"/>
                </a:cubicBezTo>
                <a:lnTo>
                  <a:pt x="4026024" y="7937228"/>
                </a:lnTo>
                <a:lnTo>
                  <a:pt x="4026024" y="8023926"/>
                </a:lnTo>
                <a:lnTo>
                  <a:pt x="3871282" y="8178669"/>
                </a:lnTo>
                <a:lnTo>
                  <a:pt x="3769218" y="8178669"/>
                </a:lnTo>
                <a:lnTo>
                  <a:pt x="3176592" y="8771295"/>
                </a:lnTo>
                <a:cubicBezTo>
                  <a:pt x="3169458" y="8765808"/>
                  <a:pt x="3158484" y="8766357"/>
                  <a:pt x="3151898" y="8772941"/>
                </a:cubicBezTo>
                <a:cubicBezTo>
                  <a:pt x="3144765" y="8780075"/>
                  <a:pt x="3144765" y="8792146"/>
                  <a:pt x="3151898" y="8799281"/>
                </a:cubicBezTo>
                <a:cubicBezTo>
                  <a:pt x="3159032" y="8806415"/>
                  <a:pt x="3171104" y="8806415"/>
                  <a:pt x="3178238" y="8799281"/>
                </a:cubicBezTo>
                <a:cubicBezTo>
                  <a:pt x="3185371" y="8792146"/>
                  <a:pt x="3185371" y="8782270"/>
                  <a:pt x="3179883" y="8774588"/>
                </a:cubicBezTo>
                <a:lnTo>
                  <a:pt x="3770865" y="8183607"/>
                </a:lnTo>
                <a:lnTo>
                  <a:pt x="3771414" y="8183058"/>
                </a:lnTo>
                <a:lnTo>
                  <a:pt x="3873478" y="8183058"/>
                </a:lnTo>
                <a:lnTo>
                  <a:pt x="4030963" y="8025573"/>
                </a:lnTo>
                <a:lnTo>
                  <a:pt x="4030963" y="7938874"/>
                </a:lnTo>
                <a:lnTo>
                  <a:pt x="4126441" y="7843396"/>
                </a:lnTo>
                <a:cubicBezTo>
                  <a:pt x="4133575" y="7848882"/>
                  <a:pt x="4144550" y="7848334"/>
                  <a:pt x="4151134" y="7841749"/>
                </a:cubicBezTo>
                <a:cubicBezTo>
                  <a:pt x="4158267" y="7834615"/>
                  <a:pt x="4158267" y="7822543"/>
                  <a:pt x="4151134" y="7815410"/>
                </a:cubicBezTo>
                <a:cubicBezTo>
                  <a:pt x="4147567" y="7811843"/>
                  <a:pt x="4142766" y="7810060"/>
                  <a:pt x="4137965" y="7810060"/>
                </a:cubicBezTo>
                <a:close/>
                <a:moveTo>
                  <a:pt x="6214904" y="7796754"/>
                </a:moveTo>
                <a:cubicBezTo>
                  <a:pt x="6204478" y="7796754"/>
                  <a:pt x="6196247" y="7804985"/>
                  <a:pt x="6196247" y="7815410"/>
                </a:cubicBezTo>
                <a:cubicBezTo>
                  <a:pt x="6196247" y="7825836"/>
                  <a:pt x="6203380" y="7832969"/>
                  <a:pt x="6212710" y="7834067"/>
                </a:cubicBezTo>
                <a:lnTo>
                  <a:pt x="6212710" y="8451386"/>
                </a:lnTo>
                <a:cubicBezTo>
                  <a:pt x="6203380" y="8452484"/>
                  <a:pt x="6196247" y="8460166"/>
                  <a:pt x="6196247" y="8470043"/>
                </a:cubicBezTo>
                <a:cubicBezTo>
                  <a:pt x="6196247" y="8479921"/>
                  <a:pt x="6204478" y="8488700"/>
                  <a:pt x="6214904" y="8488700"/>
                </a:cubicBezTo>
                <a:cubicBezTo>
                  <a:pt x="6225330" y="8488700"/>
                  <a:pt x="6233560" y="8480469"/>
                  <a:pt x="6233560" y="8470043"/>
                </a:cubicBezTo>
                <a:cubicBezTo>
                  <a:pt x="6233560" y="8459617"/>
                  <a:pt x="6226427" y="8452484"/>
                  <a:pt x="6217099" y="8451386"/>
                </a:cubicBezTo>
                <a:lnTo>
                  <a:pt x="6217099" y="7834067"/>
                </a:lnTo>
                <a:cubicBezTo>
                  <a:pt x="6226427" y="7832969"/>
                  <a:pt x="6233560" y="7825287"/>
                  <a:pt x="6233560" y="7815410"/>
                </a:cubicBezTo>
                <a:cubicBezTo>
                  <a:pt x="6233560" y="7804985"/>
                  <a:pt x="6225330" y="7796754"/>
                  <a:pt x="6214904" y="7796754"/>
                </a:cubicBezTo>
                <a:close/>
                <a:moveTo>
                  <a:pt x="2332097" y="7787974"/>
                </a:moveTo>
                <a:cubicBezTo>
                  <a:pt x="2321671" y="7787974"/>
                  <a:pt x="2314539" y="7795107"/>
                  <a:pt x="2313440" y="7804435"/>
                </a:cubicBezTo>
                <a:lnTo>
                  <a:pt x="1924392" y="7804435"/>
                </a:lnTo>
                <a:lnTo>
                  <a:pt x="1688987" y="8039840"/>
                </a:lnTo>
                <a:lnTo>
                  <a:pt x="1327375" y="8039840"/>
                </a:lnTo>
                <a:lnTo>
                  <a:pt x="596468" y="8770747"/>
                </a:lnTo>
                <a:cubicBezTo>
                  <a:pt x="589334" y="8765260"/>
                  <a:pt x="578360" y="8765808"/>
                  <a:pt x="571774" y="8772392"/>
                </a:cubicBezTo>
                <a:cubicBezTo>
                  <a:pt x="565190" y="8778977"/>
                  <a:pt x="564640" y="8791598"/>
                  <a:pt x="571774" y="8798732"/>
                </a:cubicBezTo>
                <a:cubicBezTo>
                  <a:pt x="578908" y="8805865"/>
                  <a:pt x="590980" y="8805865"/>
                  <a:pt x="598114" y="8798732"/>
                </a:cubicBezTo>
                <a:cubicBezTo>
                  <a:pt x="604698" y="8792146"/>
                  <a:pt x="605248" y="8781721"/>
                  <a:pt x="599760" y="8774039"/>
                </a:cubicBezTo>
                <a:lnTo>
                  <a:pt x="1329570" y="8044230"/>
                </a:lnTo>
                <a:lnTo>
                  <a:pt x="1691182" y="8044230"/>
                </a:lnTo>
                <a:lnTo>
                  <a:pt x="1926586" y="7808826"/>
                </a:lnTo>
                <a:lnTo>
                  <a:pt x="2313440" y="7808826"/>
                </a:lnTo>
                <a:cubicBezTo>
                  <a:pt x="2314539" y="7818154"/>
                  <a:pt x="2322221" y="7825287"/>
                  <a:pt x="2332097" y="7825287"/>
                </a:cubicBezTo>
                <a:cubicBezTo>
                  <a:pt x="2341975" y="7825287"/>
                  <a:pt x="2350754" y="7817057"/>
                  <a:pt x="2350754" y="7806630"/>
                </a:cubicBezTo>
                <a:cubicBezTo>
                  <a:pt x="2350754" y="7796204"/>
                  <a:pt x="2342524" y="7787974"/>
                  <a:pt x="2332097" y="7787974"/>
                </a:cubicBezTo>
                <a:close/>
                <a:moveTo>
                  <a:pt x="5800614" y="7665744"/>
                </a:moveTo>
                <a:cubicBezTo>
                  <a:pt x="5795813" y="7665744"/>
                  <a:pt x="5791011" y="7667527"/>
                  <a:pt x="5787444" y="7671094"/>
                </a:cubicBezTo>
                <a:cubicBezTo>
                  <a:pt x="5780860" y="7677679"/>
                  <a:pt x="5780310" y="7688105"/>
                  <a:pt x="5785798" y="7695788"/>
                </a:cubicBezTo>
                <a:lnTo>
                  <a:pt x="5719401" y="7762183"/>
                </a:lnTo>
                <a:lnTo>
                  <a:pt x="5719401" y="8747700"/>
                </a:lnTo>
                <a:cubicBezTo>
                  <a:pt x="5710073" y="8748797"/>
                  <a:pt x="5702940" y="8756480"/>
                  <a:pt x="5702940" y="8766357"/>
                </a:cubicBezTo>
                <a:cubicBezTo>
                  <a:pt x="5702940" y="8776235"/>
                  <a:pt x="5711170" y="8785014"/>
                  <a:pt x="5721596" y="8785014"/>
                </a:cubicBezTo>
                <a:cubicBezTo>
                  <a:pt x="5732022" y="8785014"/>
                  <a:pt x="5740254" y="8776783"/>
                  <a:pt x="5740254" y="8766357"/>
                </a:cubicBezTo>
                <a:cubicBezTo>
                  <a:pt x="5740254" y="8755931"/>
                  <a:pt x="5733120" y="8748797"/>
                  <a:pt x="5723792" y="8747700"/>
                </a:cubicBezTo>
                <a:lnTo>
                  <a:pt x="5723792" y="7764379"/>
                </a:lnTo>
                <a:lnTo>
                  <a:pt x="5789090" y="7699079"/>
                </a:lnTo>
                <a:cubicBezTo>
                  <a:pt x="5796224" y="7704567"/>
                  <a:pt x="5807198" y="7704018"/>
                  <a:pt x="5813784" y="7697433"/>
                </a:cubicBezTo>
                <a:cubicBezTo>
                  <a:pt x="5820916" y="7690300"/>
                  <a:pt x="5820916" y="7678228"/>
                  <a:pt x="5813784" y="7671094"/>
                </a:cubicBezTo>
                <a:cubicBezTo>
                  <a:pt x="5810217" y="7667527"/>
                  <a:pt x="5805416" y="7665744"/>
                  <a:pt x="5800614" y="7665744"/>
                </a:cubicBezTo>
                <a:close/>
                <a:moveTo>
                  <a:pt x="14789891" y="7554901"/>
                </a:moveTo>
                <a:cubicBezTo>
                  <a:pt x="14785090" y="7554901"/>
                  <a:pt x="14780288" y="7556684"/>
                  <a:pt x="14776722" y="7560251"/>
                </a:cubicBezTo>
                <a:cubicBezTo>
                  <a:pt x="14769588" y="7567384"/>
                  <a:pt x="14769588" y="7579456"/>
                  <a:pt x="14776722" y="7586590"/>
                </a:cubicBezTo>
                <a:cubicBezTo>
                  <a:pt x="14783307" y="7593175"/>
                  <a:pt x="14793733" y="7593724"/>
                  <a:pt x="14801415" y="7588236"/>
                </a:cubicBezTo>
                <a:lnTo>
                  <a:pt x="14851349" y="7638170"/>
                </a:lnTo>
                <a:lnTo>
                  <a:pt x="14851898" y="7638170"/>
                </a:lnTo>
                <a:cubicBezTo>
                  <a:pt x="14851898" y="7638719"/>
                  <a:pt x="15503787" y="7638719"/>
                  <a:pt x="15503787" y="7638719"/>
                </a:cubicBezTo>
                <a:lnTo>
                  <a:pt x="15670602" y="7805533"/>
                </a:lnTo>
                <a:cubicBezTo>
                  <a:pt x="15665115" y="7812666"/>
                  <a:pt x="15665662" y="7823641"/>
                  <a:pt x="15672247" y="7830226"/>
                </a:cubicBezTo>
                <a:cubicBezTo>
                  <a:pt x="15679381" y="7837359"/>
                  <a:pt x="15691453" y="7837359"/>
                  <a:pt x="15698586" y="7830226"/>
                </a:cubicBezTo>
                <a:cubicBezTo>
                  <a:pt x="15705720" y="7823092"/>
                  <a:pt x="15705720" y="7811020"/>
                  <a:pt x="15698586" y="7803887"/>
                </a:cubicBezTo>
                <a:cubicBezTo>
                  <a:pt x="15692002" y="7797303"/>
                  <a:pt x="15681576" y="7796754"/>
                  <a:pt x="15673894" y="7802241"/>
                </a:cubicBezTo>
                <a:lnTo>
                  <a:pt x="15506531" y="7634879"/>
                </a:lnTo>
                <a:lnTo>
                  <a:pt x="15505984" y="7634879"/>
                </a:lnTo>
                <a:cubicBezTo>
                  <a:pt x="15505984" y="7634329"/>
                  <a:pt x="14854093" y="7634329"/>
                  <a:pt x="14854093" y="7634329"/>
                </a:cubicBezTo>
                <a:lnTo>
                  <a:pt x="14804707" y="7584944"/>
                </a:lnTo>
                <a:cubicBezTo>
                  <a:pt x="14810195" y="7577810"/>
                  <a:pt x="14809646" y="7566836"/>
                  <a:pt x="14803061" y="7560251"/>
                </a:cubicBezTo>
                <a:cubicBezTo>
                  <a:pt x="14799494" y="7556684"/>
                  <a:pt x="14794692" y="7554901"/>
                  <a:pt x="14789891" y="7554901"/>
                </a:cubicBezTo>
                <a:close/>
                <a:moveTo>
                  <a:pt x="9237851" y="7538988"/>
                </a:moveTo>
                <a:cubicBezTo>
                  <a:pt x="9233050" y="7538988"/>
                  <a:pt x="9228248" y="7540771"/>
                  <a:pt x="9224682" y="7544338"/>
                </a:cubicBezTo>
                <a:cubicBezTo>
                  <a:pt x="9217549" y="7551471"/>
                  <a:pt x="9217549" y="7563544"/>
                  <a:pt x="9224682" y="7570677"/>
                </a:cubicBezTo>
                <a:cubicBezTo>
                  <a:pt x="9231266" y="7577262"/>
                  <a:pt x="9241692" y="7577810"/>
                  <a:pt x="9249376" y="7572323"/>
                </a:cubicBezTo>
                <a:lnTo>
                  <a:pt x="9346500" y="7669448"/>
                </a:lnTo>
                <a:lnTo>
                  <a:pt x="9347048" y="7669448"/>
                </a:lnTo>
                <a:cubicBezTo>
                  <a:pt x="9347048" y="7669996"/>
                  <a:pt x="9570382" y="7669996"/>
                  <a:pt x="9570382" y="7669996"/>
                </a:cubicBezTo>
                <a:lnTo>
                  <a:pt x="9755303" y="7854919"/>
                </a:lnTo>
                <a:cubicBezTo>
                  <a:pt x="9749815" y="7862051"/>
                  <a:pt x="9750364" y="7873026"/>
                  <a:pt x="9756949" y="7879611"/>
                </a:cubicBezTo>
                <a:cubicBezTo>
                  <a:pt x="9764083" y="7886745"/>
                  <a:pt x="9776155" y="7886745"/>
                  <a:pt x="9783288" y="7879611"/>
                </a:cubicBezTo>
                <a:cubicBezTo>
                  <a:pt x="9790422" y="7872477"/>
                  <a:pt x="9790422" y="7860406"/>
                  <a:pt x="9783288" y="7853272"/>
                </a:cubicBezTo>
                <a:cubicBezTo>
                  <a:pt x="9776704" y="7846688"/>
                  <a:pt x="9766278" y="7846139"/>
                  <a:pt x="9758595" y="7851626"/>
                </a:cubicBezTo>
                <a:lnTo>
                  <a:pt x="9573126" y="7666156"/>
                </a:lnTo>
                <a:lnTo>
                  <a:pt x="9572577" y="7666156"/>
                </a:lnTo>
                <a:cubicBezTo>
                  <a:pt x="9572577" y="7665608"/>
                  <a:pt x="9349244" y="7665608"/>
                  <a:pt x="9349244" y="7665608"/>
                </a:cubicBezTo>
                <a:lnTo>
                  <a:pt x="9252667" y="7569031"/>
                </a:lnTo>
                <a:cubicBezTo>
                  <a:pt x="9258155" y="7561897"/>
                  <a:pt x="9257606" y="7550923"/>
                  <a:pt x="9251021" y="7544338"/>
                </a:cubicBezTo>
                <a:cubicBezTo>
                  <a:pt x="9247454" y="7540771"/>
                  <a:pt x="9242653" y="7538988"/>
                  <a:pt x="9237851" y="7538988"/>
                </a:cubicBezTo>
                <a:close/>
                <a:moveTo>
                  <a:pt x="4765711" y="7500028"/>
                </a:moveTo>
                <a:cubicBezTo>
                  <a:pt x="4760910" y="7500028"/>
                  <a:pt x="4756109" y="7501811"/>
                  <a:pt x="4752542" y="7505378"/>
                </a:cubicBezTo>
                <a:cubicBezTo>
                  <a:pt x="4745956" y="7511963"/>
                  <a:pt x="4745408" y="7522389"/>
                  <a:pt x="4750895" y="7530071"/>
                </a:cubicBezTo>
                <a:lnTo>
                  <a:pt x="4653770" y="7627196"/>
                </a:lnTo>
                <a:lnTo>
                  <a:pt x="4653770" y="8470043"/>
                </a:lnTo>
                <a:lnTo>
                  <a:pt x="4499028" y="8624785"/>
                </a:lnTo>
                <a:lnTo>
                  <a:pt x="4302584" y="8624785"/>
                </a:lnTo>
                <a:lnTo>
                  <a:pt x="4153878" y="8773491"/>
                </a:lnTo>
                <a:cubicBezTo>
                  <a:pt x="4146745" y="8768004"/>
                  <a:pt x="4135770" y="8768552"/>
                  <a:pt x="4129185" y="8775136"/>
                </a:cubicBezTo>
                <a:cubicBezTo>
                  <a:pt x="4122052" y="8782270"/>
                  <a:pt x="4122052" y="8794342"/>
                  <a:pt x="4129185" y="8801475"/>
                </a:cubicBezTo>
                <a:cubicBezTo>
                  <a:pt x="4136319" y="8808609"/>
                  <a:pt x="4148390" y="8808609"/>
                  <a:pt x="4155524" y="8801475"/>
                </a:cubicBezTo>
                <a:cubicBezTo>
                  <a:pt x="4162109" y="8794890"/>
                  <a:pt x="4162658" y="8784465"/>
                  <a:pt x="4157170" y="8776783"/>
                </a:cubicBezTo>
                <a:lnTo>
                  <a:pt x="4304778" y="8629174"/>
                </a:lnTo>
                <a:lnTo>
                  <a:pt x="4501224" y="8629174"/>
                </a:lnTo>
                <a:lnTo>
                  <a:pt x="4658709" y="8471690"/>
                </a:lnTo>
                <a:lnTo>
                  <a:pt x="4658709" y="7628842"/>
                </a:lnTo>
                <a:lnTo>
                  <a:pt x="4754188" y="7533364"/>
                </a:lnTo>
                <a:cubicBezTo>
                  <a:pt x="4761321" y="7538851"/>
                  <a:pt x="4772296" y="7538301"/>
                  <a:pt x="4778880" y="7531717"/>
                </a:cubicBezTo>
                <a:cubicBezTo>
                  <a:pt x="4786013" y="7524584"/>
                  <a:pt x="4786013" y="7512512"/>
                  <a:pt x="4778880" y="7505378"/>
                </a:cubicBezTo>
                <a:cubicBezTo>
                  <a:pt x="4775314" y="7501811"/>
                  <a:pt x="4770512" y="7500028"/>
                  <a:pt x="4765711" y="7500028"/>
                </a:cubicBezTo>
                <a:close/>
                <a:moveTo>
                  <a:pt x="7883040" y="7437473"/>
                </a:moveTo>
                <a:cubicBezTo>
                  <a:pt x="7878238" y="7437473"/>
                  <a:pt x="7873437" y="7439256"/>
                  <a:pt x="7869870" y="7442823"/>
                </a:cubicBezTo>
                <a:lnTo>
                  <a:pt x="7869870" y="7443372"/>
                </a:lnTo>
                <a:cubicBezTo>
                  <a:pt x="7863286" y="7449956"/>
                  <a:pt x="7862737" y="7460383"/>
                  <a:pt x="7868224" y="7468065"/>
                </a:cubicBezTo>
                <a:lnTo>
                  <a:pt x="7801828" y="7534461"/>
                </a:lnTo>
                <a:lnTo>
                  <a:pt x="7801828" y="8728495"/>
                </a:lnTo>
                <a:cubicBezTo>
                  <a:pt x="7792500" y="8729592"/>
                  <a:pt x="7785366" y="8737274"/>
                  <a:pt x="7785366" y="8747152"/>
                </a:cubicBezTo>
                <a:cubicBezTo>
                  <a:pt x="7785366" y="8757029"/>
                  <a:pt x="7793598" y="8765808"/>
                  <a:pt x="7804024" y="8765808"/>
                </a:cubicBezTo>
                <a:cubicBezTo>
                  <a:pt x="7814448" y="8765808"/>
                  <a:pt x="7822680" y="8757578"/>
                  <a:pt x="7822680" y="8747152"/>
                </a:cubicBezTo>
                <a:cubicBezTo>
                  <a:pt x="7822680" y="8736726"/>
                  <a:pt x="7815546" y="8729592"/>
                  <a:pt x="7806218" y="8728495"/>
                </a:cubicBezTo>
                <a:lnTo>
                  <a:pt x="7806218" y="7536107"/>
                </a:lnTo>
                <a:lnTo>
                  <a:pt x="7871518" y="7470809"/>
                </a:lnTo>
                <a:cubicBezTo>
                  <a:pt x="7878650" y="7476295"/>
                  <a:pt x="7889624" y="7475747"/>
                  <a:pt x="7896210" y="7469162"/>
                </a:cubicBezTo>
                <a:cubicBezTo>
                  <a:pt x="7903343" y="7462029"/>
                  <a:pt x="7903343" y="7449956"/>
                  <a:pt x="7896210" y="7442823"/>
                </a:cubicBezTo>
                <a:cubicBezTo>
                  <a:pt x="7892643" y="7439256"/>
                  <a:pt x="7887841" y="7437473"/>
                  <a:pt x="7883040" y="7437473"/>
                </a:cubicBezTo>
                <a:close/>
                <a:moveTo>
                  <a:pt x="4495736" y="7399062"/>
                </a:moveTo>
                <a:cubicBezTo>
                  <a:pt x="4490935" y="7399062"/>
                  <a:pt x="4486133" y="7400845"/>
                  <a:pt x="4482566" y="7404412"/>
                </a:cubicBezTo>
                <a:cubicBezTo>
                  <a:pt x="4475433" y="7411546"/>
                  <a:pt x="4475433" y="7421423"/>
                  <a:pt x="4480920" y="7429105"/>
                </a:cubicBezTo>
                <a:lnTo>
                  <a:pt x="4359651" y="7550374"/>
                </a:lnTo>
                <a:lnTo>
                  <a:pt x="4359651" y="8397062"/>
                </a:lnTo>
                <a:cubicBezTo>
                  <a:pt x="4350323" y="8398160"/>
                  <a:pt x="4343190" y="8405842"/>
                  <a:pt x="4343190" y="8415718"/>
                </a:cubicBezTo>
                <a:cubicBezTo>
                  <a:pt x="4343190" y="8425596"/>
                  <a:pt x="4351420" y="8434376"/>
                  <a:pt x="4361846" y="8434376"/>
                </a:cubicBezTo>
                <a:cubicBezTo>
                  <a:pt x="4372272" y="8434376"/>
                  <a:pt x="4380503" y="8426145"/>
                  <a:pt x="4380503" y="8415718"/>
                </a:cubicBezTo>
                <a:cubicBezTo>
                  <a:pt x="4380503" y="8405293"/>
                  <a:pt x="4373370" y="8398160"/>
                  <a:pt x="4364041" y="8397062"/>
                </a:cubicBezTo>
                <a:lnTo>
                  <a:pt x="4364041" y="7552569"/>
                </a:lnTo>
                <a:lnTo>
                  <a:pt x="4484212" y="7432398"/>
                </a:lnTo>
                <a:cubicBezTo>
                  <a:pt x="4491346" y="7437885"/>
                  <a:pt x="4502320" y="7437336"/>
                  <a:pt x="4508906" y="7430751"/>
                </a:cubicBezTo>
                <a:cubicBezTo>
                  <a:pt x="4515490" y="7424166"/>
                  <a:pt x="4516040" y="7411546"/>
                  <a:pt x="4508906" y="7404412"/>
                </a:cubicBezTo>
                <a:cubicBezTo>
                  <a:pt x="4505339" y="7400845"/>
                  <a:pt x="4500538" y="7399062"/>
                  <a:pt x="4495736" y="7399062"/>
                </a:cubicBezTo>
                <a:close/>
                <a:moveTo>
                  <a:pt x="13091026" y="7353928"/>
                </a:moveTo>
                <a:cubicBezTo>
                  <a:pt x="13081149" y="7353928"/>
                  <a:pt x="13072370" y="7362160"/>
                  <a:pt x="13072370" y="7372586"/>
                </a:cubicBezTo>
                <a:cubicBezTo>
                  <a:pt x="13072370" y="7383011"/>
                  <a:pt x="13080601" y="7391243"/>
                  <a:pt x="13091026" y="7391243"/>
                </a:cubicBezTo>
                <a:cubicBezTo>
                  <a:pt x="13101452" y="7391243"/>
                  <a:pt x="13108586" y="7384108"/>
                  <a:pt x="13109683" y="7374781"/>
                </a:cubicBezTo>
                <a:lnTo>
                  <a:pt x="13554153" y="7374781"/>
                </a:lnTo>
                <a:lnTo>
                  <a:pt x="13897658" y="7718285"/>
                </a:lnTo>
                <a:lnTo>
                  <a:pt x="13898207" y="7718285"/>
                </a:lnTo>
                <a:cubicBezTo>
                  <a:pt x="13898207" y="7718833"/>
                  <a:pt x="14586862" y="7718833"/>
                  <a:pt x="14586862" y="7718833"/>
                </a:cubicBezTo>
                <a:lnTo>
                  <a:pt x="15130652" y="8262624"/>
                </a:lnTo>
                <a:lnTo>
                  <a:pt x="15131201" y="8262624"/>
                </a:lnTo>
                <a:cubicBezTo>
                  <a:pt x="15131201" y="8263173"/>
                  <a:pt x="15676637" y="8263173"/>
                  <a:pt x="15676637" y="8263173"/>
                </a:cubicBezTo>
                <a:cubicBezTo>
                  <a:pt x="15677734" y="8272501"/>
                  <a:pt x="15685417" y="8279635"/>
                  <a:pt x="15695295" y="8279635"/>
                </a:cubicBezTo>
                <a:cubicBezTo>
                  <a:pt x="15705171" y="8279635"/>
                  <a:pt x="15713951" y="8271404"/>
                  <a:pt x="15713951" y="8260978"/>
                </a:cubicBezTo>
                <a:cubicBezTo>
                  <a:pt x="15713951" y="8250552"/>
                  <a:pt x="15705720" y="8242320"/>
                  <a:pt x="15695295" y="8242320"/>
                </a:cubicBezTo>
                <a:cubicBezTo>
                  <a:pt x="15685965" y="8242320"/>
                  <a:pt x="15677734" y="8249455"/>
                  <a:pt x="15676637" y="8258783"/>
                </a:cubicBezTo>
                <a:lnTo>
                  <a:pt x="15133396" y="8258783"/>
                </a:lnTo>
                <a:lnTo>
                  <a:pt x="14589606" y="7714993"/>
                </a:lnTo>
                <a:lnTo>
                  <a:pt x="14589057" y="7714993"/>
                </a:lnTo>
                <a:cubicBezTo>
                  <a:pt x="14589057" y="7714444"/>
                  <a:pt x="13900401" y="7714444"/>
                  <a:pt x="13900401" y="7714444"/>
                </a:cubicBezTo>
                <a:lnTo>
                  <a:pt x="13556897" y="7370939"/>
                </a:lnTo>
                <a:lnTo>
                  <a:pt x="13556349" y="7370939"/>
                </a:lnTo>
                <a:cubicBezTo>
                  <a:pt x="13556349" y="7370391"/>
                  <a:pt x="13109683" y="7370391"/>
                  <a:pt x="13109683" y="7370391"/>
                </a:cubicBezTo>
                <a:cubicBezTo>
                  <a:pt x="13108586" y="7361063"/>
                  <a:pt x="13100904" y="7353928"/>
                  <a:pt x="13091026" y="7353928"/>
                </a:cubicBezTo>
                <a:close/>
                <a:moveTo>
                  <a:pt x="5186037" y="7283829"/>
                </a:moveTo>
                <a:cubicBezTo>
                  <a:pt x="5181236" y="7283829"/>
                  <a:pt x="5176435" y="7285612"/>
                  <a:pt x="5172868" y="7289180"/>
                </a:cubicBezTo>
                <a:cubicBezTo>
                  <a:pt x="5166282" y="7295764"/>
                  <a:pt x="5165734" y="7306190"/>
                  <a:pt x="5171222" y="7313872"/>
                </a:cubicBezTo>
                <a:lnTo>
                  <a:pt x="5074096" y="7410997"/>
                </a:lnTo>
                <a:lnTo>
                  <a:pt x="5074096" y="8546316"/>
                </a:lnTo>
                <a:lnTo>
                  <a:pt x="4859544" y="8760869"/>
                </a:lnTo>
                <a:cubicBezTo>
                  <a:pt x="4852410" y="8755382"/>
                  <a:pt x="4841435" y="8755931"/>
                  <a:pt x="4834851" y="8762516"/>
                </a:cubicBezTo>
                <a:cubicBezTo>
                  <a:pt x="4827716" y="8769650"/>
                  <a:pt x="4827716" y="8781721"/>
                  <a:pt x="4834851" y="8788855"/>
                </a:cubicBezTo>
                <a:cubicBezTo>
                  <a:pt x="4841984" y="8795989"/>
                  <a:pt x="4854056" y="8795989"/>
                  <a:pt x="4861189" y="8788855"/>
                </a:cubicBezTo>
                <a:cubicBezTo>
                  <a:pt x="4867774" y="8782270"/>
                  <a:pt x="4868322" y="8771844"/>
                  <a:pt x="4862836" y="8764162"/>
                </a:cubicBezTo>
                <a:lnTo>
                  <a:pt x="5079034" y="8547962"/>
                </a:lnTo>
                <a:lnTo>
                  <a:pt x="5079034" y="7412643"/>
                </a:lnTo>
                <a:lnTo>
                  <a:pt x="5174514" y="7317164"/>
                </a:lnTo>
                <a:cubicBezTo>
                  <a:pt x="5181646" y="7322651"/>
                  <a:pt x="5192622" y="7322103"/>
                  <a:pt x="5199206" y="7315518"/>
                </a:cubicBezTo>
                <a:cubicBezTo>
                  <a:pt x="5206340" y="7308385"/>
                  <a:pt x="5206340" y="7296312"/>
                  <a:pt x="5199206" y="7289180"/>
                </a:cubicBezTo>
                <a:cubicBezTo>
                  <a:pt x="5195639" y="7285612"/>
                  <a:pt x="5190838" y="7283829"/>
                  <a:pt x="5186037" y="7283829"/>
                </a:cubicBezTo>
                <a:close/>
                <a:moveTo>
                  <a:pt x="11921685" y="7261331"/>
                </a:moveTo>
                <a:cubicBezTo>
                  <a:pt x="11916884" y="7261331"/>
                  <a:pt x="11912082" y="7263114"/>
                  <a:pt x="11908516" y="7266681"/>
                </a:cubicBezTo>
                <a:cubicBezTo>
                  <a:pt x="11901382" y="7273814"/>
                  <a:pt x="11901382" y="7285886"/>
                  <a:pt x="11908516" y="7293020"/>
                </a:cubicBezTo>
                <a:cubicBezTo>
                  <a:pt x="11915101" y="7299605"/>
                  <a:pt x="11925527" y="7300154"/>
                  <a:pt x="11933209" y="7294666"/>
                </a:cubicBezTo>
                <a:lnTo>
                  <a:pt x="12029785" y="7391243"/>
                </a:lnTo>
                <a:lnTo>
                  <a:pt x="12029785" y="7614575"/>
                </a:lnTo>
                <a:lnTo>
                  <a:pt x="12427614" y="8012403"/>
                </a:lnTo>
                <a:lnTo>
                  <a:pt x="12428162" y="8012403"/>
                </a:lnTo>
                <a:cubicBezTo>
                  <a:pt x="12428162" y="8012952"/>
                  <a:pt x="12693747" y="8012952"/>
                  <a:pt x="12693747" y="8012952"/>
                </a:cubicBezTo>
                <a:lnTo>
                  <a:pt x="13437823" y="8757029"/>
                </a:lnTo>
                <a:cubicBezTo>
                  <a:pt x="13432336" y="8764162"/>
                  <a:pt x="13432886" y="8775136"/>
                  <a:pt x="13439470" y="8781721"/>
                </a:cubicBezTo>
                <a:cubicBezTo>
                  <a:pt x="13446603" y="8788855"/>
                  <a:pt x="13458675" y="8788855"/>
                  <a:pt x="13465809" y="8781721"/>
                </a:cubicBezTo>
                <a:cubicBezTo>
                  <a:pt x="13472942" y="8774588"/>
                  <a:pt x="13472942" y="8762516"/>
                  <a:pt x="13465809" y="8755382"/>
                </a:cubicBezTo>
                <a:cubicBezTo>
                  <a:pt x="13459225" y="8748797"/>
                  <a:pt x="13448797" y="8748249"/>
                  <a:pt x="13441116" y="8753736"/>
                </a:cubicBezTo>
                <a:lnTo>
                  <a:pt x="13440567" y="8753187"/>
                </a:lnTo>
                <a:lnTo>
                  <a:pt x="12695941" y="8008563"/>
                </a:lnTo>
                <a:lnTo>
                  <a:pt x="12695393" y="8008563"/>
                </a:lnTo>
                <a:cubicBezTo>
                  <a:pt x="12695393" y="8008014"/>
                  <a:pt x="12429809" y="8008014"/>
                  <a:pt x="12429809" y="8008014"/>
                </a:cubicBezTo>
                <a:lnTo>
                  <a:pt x="12034174" y="7612380"/>
                </a:lnTo>
                <a:lnTo>
                  <a:pt x="12034174" y="7389048"/>
                </a:lnTo>
                <a:lnTo>
                  <a:pt x="11936501" y="7291374"/>
                </a:lnTo>
                <a:cubicBezTo>
                  <a:pt x="11941989" y="7284240"/>
                  <a:pt x="11941440" y="7273266"/>
                  <a:pt x="11934855" y="7266681"/>
                </a:cubicBezTo>
                <a:cubicBezTo>
                  <a:pt x="11931288" y="7263114"/>
                  <a:pt x="11926487" y="7261331"/>
                  <a:pt x="11921685" y="7261331"/>
                </a:cubicBezTo>
                <a:close/>
                <a:moveTo>
                  <a:pt x="10926291" y="7069825"/>
                </a:moveTo>
                <a:cubicBezTo>
                  <a:pt x="10921490" y="7069825"/>
                  <a:pt x="10916688" y="7071609"/>
                  <a:pt x="10913121" y="7075175"/>
                </a:cubicBezTo>
                <a:cubicBezTo>
                  <a:pt x="10905988" y="7082308"/>
                  <a:pt x="10905988" y="7094381"/>
                  <a:pt x="10913121" y="7101513"/>
                </a:cubicBezTo>
                <a:cubicBezTo>
                  <a:pt x="10919707" y="7108099"/>
                  <a:pt x="10930132" y="7108648"/>
                  <a:pt x="10937814" y="7103160"/>
                </a:cubicBezTo>
                <a:lnTo>
                  <a:pt x="11034391" y="7199737"/>
                </a:lnTo>
                <a:lnTo>
                  <a:pt x="11034391" y="7423069"/>
                </a:lnTo>
                <a:lnTo>
                  <a:pt x="11431671" y="7820348"/>
                </a:lnTo>
                <a:lnTo>
                  <a:pt x="11431671" y="7986614"/>
                </a:lnTo>
                <a:lnTo>
                  <a:pt x="12207024" y="8761966"/>
                </a:lnTo>
                <a:cubicBezTo>
                  <a:pt x="12201536" y="8769101"/>
                  <a:pt x="12202086" y="8780075"/>
                  <a:pt x="12208671" y="8786660"/>
                </a:cubicBezTo>
                <a:cubicBezTo>
                  <a:pt x="12215804" y="8793793"/>
                  <a:pt x="12227876" y="8793793"/>
                  <a:pt x="12235010" y="8786660"/>
                </a:cubicBezTo>
                <a:cubicBezTo>
                  <a:pt x="12242143" y="8779526"/>
                  <a:pt x="12242143" y="8767454"/>
                  <a:pt x="12235010" y="8760321"/>
                </a:cubicBezTo>
                <a:cubicBezTo>
                  <a:pt x="12228425" y="8753736"/>
                  <a:pt x="12217998" y="8753187"/>
                  <a:pt x="12210316" y="8758675"/>
                </a:cubicBezTo>
                <a:lnTo>
                  <a:pt x="12209768" y="8758126"/>
                </a:lnTo>
                <a:lnTo>
                  <a:pt x="11436059" y="7984418"/>
                </a:lnTo>
                <a:lnTo>
                  <a:pt x="11436059" y="7818154"/>
                </a:lnTo>
                <a:lnTo>
                  <a:pt x="11038780" y="7420874"/>
                </a:lnTo>
                <a:lnTo>
                  <a:pt x="11038780" y="7197541"/>
                </a:lnTo>
                <a:lnTo>
                  <a:pt x="10941106" y="7099867"/>
                </a:lnTo>
                <a:cubicBezTo>
                  <a:pt x="10946593" y="7092734"/>
                  <a:pt x="10946045" y="7081759"/>
                  <a:pt x="10939461" y="7075175"/>
                </a:cubicBezTo>
                <a:cubicBezTo>
                  <a:pt x="10935894" y="7071609"/>
                  <a:pt x="10931093" y="7069825"/>
                  <a:pt x="10926291" y="7069825"/>
                </a:cubicBezTo>
                <a:close/>
                <a:moveTo>
                  <a:pt x="1211592" y="7065298"/>
                </a:moveTo>
                <a:cubicBezTo>
                  <a:pt x="1201168" y="7065298"/>
                  <a:pt x="1194034" y="7072431"/>
                  <a:pt x="1192936" y="7081759"/>
                </a:cubicBezTo>
                <a:lnTo>
                  <a:pt x="568482" y="7081759"/>
                </a:lnTo>
                <a:lnTo>
                  <a:pt x="427460" y="7222782"/>
                </a:lnTo>
                <a:lnTo>
                  <a:pt x="427460" y="7362709"/>
                </a:lnTo>
                <a:lnTo>
                  <a:pt x="317164" y="7473004"/>
                </a:lnTo>
                <a:cubicBezTo>
                  <a:pt x="310032" y="7467516"/>
                  <a:pt x="299056" y="7468065"/>
                  <a:pt x="292472" y="7474650"/>
                </a:cubicBezTo>
                <a:cubicBezTo>
                  <a:pt x="285338" y="7481783"/>
                  <a:pt x="285338" y="7493855"/>
                  <a:pt x="292472" y="7500989"/>
                </a:cubicBezTo>
                <a:cubicBezTo>
                  <a:pt x="299606" y="7508121"/>
                  <a:pt x="311678" y="7508121"/>
                  <a:pt x="318810" y="7500989"/>
                </a:cubicBezTo>
                <a:cubicBezTo>
                  <a:pt x="325396" y="7494404"/>
                  <a:pt x="325944" y="7483978"/>
                  <a:pt x="320456" y="7476295"/>
                </a:cubicBezTo>
                <a:lnTo>
                  <a:pt x="431848" y="7364903"/>
                </a:lnTo>
                <a:lnTo>
                  <a:pt x="431848" y="7224977"/>
                </a:lnTo>
                <a:lnTo>
                  <a:pt x="432398" y="7224429"/>
                </a:lnTo>
                <a:lnTo>
                  <a:pt x="570678" y="7086150"/>
                </a:lnTo>
                <a:lnTo>
                  <a:pt x="1192936" y="7086150"/>
                </a:lnTo>
                <a:cubicBezTo>
                  <a:pt x="1194034" y="7095478"/>
                  <a:pt x="1201716" y="7102611"/>
                  <a:pt x="1211592" y="7102611"/>
                </a:cubicBezTo>
                <a:cubicBezTo>
                  <a:pt x="1221470" y="7102611"/>
                  <a:pt x="1230249" y="7094381"/>
                  <a:pt x="1230249" y="7083954"/>
                </a:cubicBezTo>
                <a:cubicBezTo>
                  <a:pt x="1230249" y="7073528"/>
                  <a:pt x="1222019" y="7065298"/>
                  <a:pt x="1211592" y="7065298"/>
                </a:cubicBezTo>
                <a:close/>
                <a:moveTo>
                  <a:pt x="10149290" y="7048973"/>
                </a:moveTo>
                <a:cubicBezTo>
                  <a:pt x="10144489" y="7048973"/>
                  <a:pt x="10139688" y="7050756"/>
                  <a:pt x="10136121" y="7054323"/>
                </a:cubicBezTo>
                <a:cubicBezTo>
                  <a:pt x="10128987" y="7061457"/>
                  <a:pt x="10128987" y="7073528"/>
                  <a:pt x="10136121" y="7080662"/>
                </a:cubicBezTo>
                <a:cubicBezTo>
                  <a:pt x="10142706" y="7087247"/>
                  <a:pt x="10153131" y="7087796"/>
                  <a:pt x="10160814" y="7082308"/>
                </a:cubicBezTo>
                <a:lnTo>
                  <a:pt x="10562483" y="7483978"/>
                </a:lnTo>
                <a:lnTo>
                  <a:pt x="10562483" y="7778645"/>
                </a:lnTo>
                <a:lnTo>
                  <a:pt x="10879101" y="8095261"/>
                </a:lnTo>
                <a:cubicBezTo>
                  <a:pt x="10873613" y="8102395"/>
                  <a:pt x="10874161" y="8113369"/>
                  <a:pt x="10880746" y="8119954"/>
                </a:cubicBezTo>
                <a:cubicBezTo>
                  <a:pt x="10887880" y="8127088"/>
                  <a:pt x="10899952" y="8127088"/>
                  <a:pt x="10907085" y="8119954"/>
                </a:cubicBezTo>
                <a:cubicBezTo>
                  <a:pt x="10914219" y="8112821"/>
                  <a:pt x="10914219" y="8100749"/>
                  <a:pt x="10907085" y="8093615"/>
                </a:cubicBezTo>
                <a:cubicBezTo>
                  <a:pt x="10900500" y="8087030"/>
                  <a:pt x="10890075" y="8086482"/>
                  <a:pt x="10882392" y="8091969"/>
                </a:cubicBezTo>
                <a:lnTo>
                  <a:pt x="10566874" y="7776999"/>
                </a:lnTo>
                <a:lnTo>
                  <a:pt x="10566874" y="7482332"/>
                </a:lnTo>
                <a:lnTo>
                  <a:pt x="10164106" y="7079565"/>
                </a:lnTo>
                <a:cubicBezTo>
                  <a:pt x="10169594" y="7072431"/>
                  <a:pt x="10169045" y="7061457"/>
                  <a:pt x="10162460" y="7054872"/>
                </a:cubicBezTo>
                <a:lnTo>
                  <a:pt x="10162460" y="7054323"/>
                </a:lnTo>
                <a:cubicBezTo>
                  <a:pt x="10158893" y="7050756"/>
                  <a:pt x="10154092" y="7048973"/>
                  <a:pt x="10149290" y="7048973"/>
                </a:cubicBezTo>
                <a:close/>
                <a:moveTo>
                  <a:pt x="3696238" y="6827149"/>
                </a:moveTo>
                <a:cubicBezTo>
                  <a:pt x="3685812" y="6827149"/>
                  <a:pt x="3678678" y="6834283"/>
                  <a:pt x="3677581" y="6843611"/>
                </a:cubicBezTo>
                <a:lnTo>
                  <a:pt x="3053128" y="6843611"/>
                </a:lnTo>
                <a:lnTo>
                  <a:pt x="2962587" y="6934151"/>
                </a:lnTo>
                <a:cubicBezTo>
                  <a:pt x="2955454" y="6928664"/>
                  <a:pt x="2944479" y="6929212"/>
                  <a:pt x="2937894" y="6935798"/>
                </a:cubicBezTo>
                <a:cubicBezTo>
                  <a:pt x="2930760" y="6942931"/>
                  <a:pt x="2930760" y="6955003"/>
                  <a:pt x="2937894" y="6962136"/>
                </a:cubicBezTo>
                <a:cubicBezTo>
                  <a:pt x="2945028" y="6969270"/>
                  <a:pt x="2957100" y="6969270"/>
                  <a:pt x="2964233" y="6962136"/>
                </a:cubicBezTo>
                <a:cubicBezTo>
                  <a:pt x="2970818" y="6955552"/>
                  <a:pt x="2971367" y="6945126"/>
                  <a:pt x="2965880" y="6937444"/>
                </a:cubicBezTo>
                <a:lnTo>
                  <a:pt x="3054773" y="6848549"/>
                </a:lnTo>
                <a:lnTo>
                  <a:pt x="3677032" y="6848549"/>
                </a:lnTo>
                <a:lnTo>
                  <a:pt x="3677581" y="6848001"/>
                </a:lnTo>
                <a:cubicBezTo>
                  <a:pt x="3678678" y="6857329"/>
                  <a:pt x="3686360" y="6864463"/>
                  <a:pt x="3696238" y="6864463"/>
                </a:cubicBezTo>
                <a:cubicBezTo>
                  <a:pt x="3706114" y="6864463"/>
                  <a:pt x="3714895" y="6856232"/>
                  <a:pt x="3714895" y="6845806"/>
                </a:cubicBezTo>
                <a:cubicBezTo>
                  <a:pt x="3714895" y="6835380"/>
                  <a:pt x="3706663" y="6827149"/>
                  <a:pt x="3696238" y="6827149"/>
                </a:cubicBezTo>
                <a:close/>
                <a:moveTo>
                  <a:pt x="9514411" y="6708760"/>
                </a:moveTo>
                <a:cubicBezTo>
                  <a:pt x="9509610" y="6708760"/>
                  <a:pt x="9504808" y="6710544"/>
                  <a:pt x="9501242" y="6714111"/>
                </a:cubicBezTo>
                <a:cubicBezTo>
                  <a:pt x="9494108" y="6721245"/>
                  <a:pt x="9494108" y="6733317"/>
                  <a:pt x="9501242" y="6740450"/>
                </a:cubicBezTo>
                <a:cubicBezTo>
                  <a:pt x="9507826" y="6747034"/>
                  <a:pt x="9518252" y="6747583"/>
                  <a:pt x="9525934" y="6742096"/>
                </a:cubicBezTo>
                <a:lnTo>
                  <a:pt x="10158070" y="7374232"/>
                </a:lnTo>
                <a:lnTo>
                  <a:pt x="10158070" y="7897171"/>
                </a:lnTo>
                <a:lnTo>
                  <a:pt x="10566325" y="8305425"/>
                </a:lnTo>
                <a:lnTo>
                  <a:pt x="10566874" y="8305425"/>
                </a:lnTo>
                <a:cubicBezTo>
                  <a:pt x="10566874" y="8305973"/>
                  <a:pt x="11109018" y="8305973"/>
                  <a:pt x="11109018" y="8305973"/>
                </a:cubicBezTo>
                <a:lnTo>
                  <a:pt x="11354300" y="8551255"/>
                </a:lnTo>
                <a:lnTo>
                  <a:pt x="11354300" y="8765808"/>
                </a:lnTo>
                <a:cubicBezTo>
                  <a:pt x="11344972" y="8766906"/>
                  <a:pt x="11337837" y="8774588"/>
                  <a:pt x="11337837" y="8784465"/>
                </a:cubicBezTo>
                <a:cubicBezTo>
                  <a:pt x="11337837" y="8794342"/>
                  <a:pt x="11346069" y="8803121"/>
                  <a:pt x="11356494" y="8803121"/>
                </a:cubicBezTo>
                <a:cubicBezTo>
                  <a:pt x="11366920" y="8803121"/>
                  <a:pt x="11375152" y="8794890"/>
                  <a:pt x="11375152" y="8784465"/>
                </a:cubicBezTo>
                <a:cubicBezTo>
                  <a:pt x="11375152" y="8779252"/>
                  <a:pt x="11373368" y="8774863"/>
                  <a:pt x="11370419" y="8771639"/>
                </a:cubicBezTo>
                <a:lnTo>
                  <a:pt x="11359238" y="8766081"/>
                </a:lnTo>
                <a:lnTo>
                  <a:pt x="11359238" y="8766357"/>
                </a:lnTo>
                <a:lnTo>
                  <a:pt x="11358689" y="8765808"/>
                </a:lnTo>
                <a:lnTo>
                  <a:pt x="11359238" y="8766081"/>
                </a:lnTo>
                <a:lnTo>
                  <a:pt x="11359238" y="8549609"/>
                </a:lnTo>
                <a:lnTo>
                  <a:pt x="11111762" y="8302133"/>
                </a:lnTo>
                <a:lnTo>
                  <a:pt x="11111212" y="8302133"/>
                </a:lnTo>
                <a:cubicBezTo>
                  <a:pt x="11111212" y="8301584"/>
                  <a:pt x="10569068" y="8301584"/>
                  <a:pt x="10569068" y="8301584"/>
                </a:cubicBezTo>
                <a:lnTo>
                  <a:pt x="10163009" y="7895525"/>
                </a:lnTo>
                <a:lnTo>
                  <a:pt x="10163009" y="7372586"/>
                </a:lnTo>
                <a:lnTo>
                  <a:pt x="9529227" y="6738804"/>
                </a:lnTo>
                <a:cubicBezTo>
                  <a:pt x="9534714" y="6731670"/>
                  <a:pt x="9534165" y="6720695"/>
                  <a:pt x="9527580" y="6714111"/>
                </a:cubicBezTo>
                <a:cubicBezTo>
                  <a:pt x="9524014" y="6710544"/>
                  <a:pt x="9519212" y="6708760"/>
                  <a:pt x="9514411" y="6708760"/>
                </a:cubicBezTo>
                <a:close/>
                <a:moveTo>
                  <a:pt x="4474336" y="6454151"/>
                </a:moveTo>
                <a:cubicBezTo>
                  <a:pt x="4469535" y="6454151"/>
                  <a:pt x="4464733" y="6455934"/>
                  <a:pt x="4461166" y="6459501"/>
                </a:cubicBezTo>
                <a:cubicBezTo>
                  <a:pt x="4454581" y="6466086"/>
                  <a:pt x="4454032" y="6476511"/>
                  <a:pt x="4459520" y="6484193"/>
                </a:cubicBezTo>
                <a:lnTo>
                  <a:pt x="4294352" y="6649361"/>
                </a:lnTo>
                <a:lnTo>
                  <a:pt x="3558507" y="6649361"/>
                </a:lnTo>
                <a:cubicBezTo>
                  <a:pt x="3557410" y="6640033"/>
                  <a:pt x="3549727" y="6632899"/>
                  <a:pt x="3539850" y="6632899"/>
                </a:cubicBezTo>
                <a:cubicBezTo>
                  <a:pt x="3529972" y="6632899"/>
                  <a:pt x="3521193" y="6641130"/>
                  <a:pt x="3521193" y="6651556"/>
                </a:cubicBezTo>
                <a:cubicBezTo>
                  <a:pt x="3521193" y="6661982"/>
                  <a:pt x="3529424" y="6670213"/>
                  <a:pt x="3539850" y="6670213"/>
                </a:cubicBezTo>
                <a:cubicBezTo>
                  <a:pt x="3550276" y="6670213"/>
                  <a:pt x="3557410" y="6663079"/>
                  <a:pt x="3558507" y="6653750"/>
                </a:cubicBezTo>
                <a:lnTo>
                  <a:pt x="4296547" y="6653750"/>
                </a:lnTo>
                <a:lnTo>
                  <a:pt x="4462813" y="6487486"/>
                </a:lnTo>
                <a:lnTo>
                  <a:pt x="4462812" y="6487486"/>
                </a:lnTo>
                <a:lnTo>
                  <a:pt x="4463362" y="6486937"/>
                </a:lnTo>
                <a:lnTo>
                  <a:pt x="4462813" y="6487486"/>
                </a:lnTo>
                <a:lnTo>
                  <a:pt x="4475364" y="6491189"/>
                </a:lnTo>
                <a:cubicBezTo>
                  <a:pt x="4479823" y="6490915"/>
                  <a:pt x="4484212" y="6489132"/>
                  <a:pt x="4487505" y="6485840"/>
                </a:cubicBezTo>
                <a:cubicBezTo>
                  <a:pt x="4494638" y="6478706"/>
                  <a:pt x="4494638" y="6466634"/>
                  <a:pt x="4487505" y="6459501"/>
                </a:cubicBezTo>
                <a:cubicBezTo>
                  <a:pt x="4483938" y="6455934"/>
                  <a:pt x="4479137" y="6454151"/>
                  <a:pt x="4474336" y="6454151"/>
                </a:cubicBezTo>
                <a:close/>
                <a:moveTo>
                  <a:pt x="2861072" y="6399141"/>
                </a:moveTo>
                <a:cubicBezTo>
                  <a:pt x="2850646" y="6399141"/>
                  <a:pt x="2842416" y="6407372"/>
                  <a:pt x="2842416" y="6417798"/>
                </a:cubicBezTo>
                <a:cubicBezTo>
                  <a:pt x="2842416" y="6428224"/>
                  <a:pt x="2849549" y="6435356"/>
                  <a:pt x="2858877" y="6436454"/>
                </a:cubicBezTo>
                <a:lnTo>
                  <a:pt x="2858877" y="6778312"/>
                </a:lnTo>
                <a:lnTo>
                  <a:pt x="2574086" y="7063102"/>
                </a:lnTo>
                <a:lnTo>
                  <a:pt x="1833852" y="7063102"/>
                </a:lnTo>
                <a:lnTo>
                  <a:pt x="1090324" y="7806630"/>
                </a:lnTo>
                <a:lnTo>
                  <a:pt x="60908" y="7806630"/>
                </a:lnTo>
                <a:cubicBezTo>
                  <a:pt x="59810" y="7797303"/>
                  <a:pt x="52128" y="7790168"/>
                  <a:pt x="42250" y="7790168"/>
                </a:cubicBezTo>
                <a:cubicBezTo>
                  <a:pt x="32374" y="7790168"/>
                  <a:pt x="23594" y="7798400"/>
                  <a:pt x="23594" y="7808826"/>
                </a:cubicBezTo>
                <a:cubicBezTo>
                  <a:pt x="23594" y="7819251"/>
                  <a:pt x="31826" y="7827483"/>
                  <a:pt x="42250" y="7827483"/>
                </a:cubicBezTo>
                <a:cubicBezTo>
                  <a:pt x="52676" y="7827483"/>
                  <a:pt x="59810" y="7820348"/>
                  <a:pt x="60908" y="7811020"/>
                </a:cubicBezTo>
                <a:lnTo>
                  <a:pt x="1091970" y="7811020"/>
                </a:lnTo>
                <a:lnTo>
                  <a:pt x="1835498" y="7067493"/>
                </a:lnTo>
                <a:lnTo>
                  <a:pt x="1835498" y="7068042"/>
                </a:lnTo>
                <a:lnTo>
                  <a:pt x="2575733" y="7068042"/>
                </a:lnTo>
                <a:lnTo>
                  <a:pt x="2863267" y="6780507"/>
                </a:lnTo>
                <a:lnTo>
                  <a:pt x="2863267" y="6436454"/>
                </a:lnTo>
                <a:cubicBezTo>
                  <a:pt x="2872596" y="6435356"/>
                  <a:pt x="2879729" y="6427675"/>
                  <a:pt x="2879729" y="6417798"/>
                </a:cubicBezTo>
                <a:cubicBezTo>
                  <a:pt x="2879729" y="6407920"/>
                  <a:pt x="2871498" y="6399141"/>
                  <a:pt x="2861072" y="6399141"/>
                </a:cubicBezTo>
                <a:close/>
                <a:moveTo>
                  <a:pt x="3111561" y="6398704"/>
                </a:moveTo>
                <a:lnTo>
                  <a:pt x="3098603" y="6404009"/>
                </a:lnTo>
                <a:cubicBezTo>
                  <a:pt x="3095242" y="6407370"/>
                  <a:pt x="3093184" y="6412034"/>
                  <a:pt x="3093184" y="6417246"/>
                </a:cubicBezTo>
                <a:cubicBezTo>
                  <a:pt x="3093184" y="6427673"/>
                  <a:pt x="3100318" y="6434806"/>
                  <a:pt x="3109647" y="6435904"/>
                </a:cubicBezTo>
                <a:lnTo>
                  <a:pt x="3109647" y="6726181"/>
                </a:lnTo>
                <a:lnTo>
                  <a:pt x="2526348" y="7309480"/>
                </a:lnTo>
                <a:lnTo>
                  <a:pt x="2231680" y="7309480"/>
                </a:lnTo>
                <a:lnTo>
                  <a:pt x="2131812" y="7209611"/>
                </a:lnTo>
                <a:lnTo>
                  <a:pt x="2131263" y="7209611"/>
                </a:lnTo>
                <a:cubicBezTo>
                  <a:pt x="2131263" y="7209063"/>
                  <a:pt x="2021516" y="7209063"/>
                  <a:pt x="2021516" y="7209063"/>
                </a:cubicBezTo>
                <a:lnTo>
                  <a:pt x="1603934" y="7626645"/>
                </a:lnTo>
                <a:lnTo>
                  <a:pt x="1396514" y="7626645"/>
                </a:lnTo>
                <a:lnTo>
                  <a:pt x="557508" y="8465652"/>
                </a:lnTo>
                <a:lnTo>
                  <a:pt x="52676" y="8465652"/>
                </a:lnTo>
                <a:cubicBezTo>
                  <a:pt x="51580" y="8456323"/>
                  <a:pt x="43898" y="8449189"/>
                  <a:pt x="34020" y="8449189"/>
                </a:cubicBezTo>
                <a:cubicBezTo>
                  <a:pt x="24142" y="8449189"/>
                  <a:pt x="15364" y="8457420"/>
                  <a:pt x="15364" y="8467846"/>
                </a:cubicBezTo>
                <a:cubicBezTo>
                  <a:pt x="15364" y="8478272"/>
                  <a:pt x="23594" y="8486503"/>
                  <a:pt x="34020" y="8486503"/>
                </a:cubicBezTo>
                <a:cubicBezTo>
                  <a:pt x="44446" y="8486503"/>
                  <a:pt x="51580" y="8479370"/>
                  <a:pt x="52676" y="8470042"/>
                </a:cubicBezTo>
                <a:lnTo>
                  <a:pt x="559154" y="8470042"/>
                </a:lnTo>
                <a:lnTo>
                  <a:pt x="1398161" y="7631035"/>
                </a:lnTo>
                <a:lnTo>
                  <a:pt x="1605580" y="7631035"/>
                </a:lnTo>
                <a:lnTo>
                  <a:pt x="2023163" y="7213452"/>
                </a:lnTo>
                <a:lnTo>
                  <a:pt x="2128519" y="7213452"/>
                </a:lnTo>
                <a:lnTo>
                  <a:pt x="2228387" y="7313321"/>
                </a:lnTo>
                <a:lnTo>
                  <a:pt x="2228936" y="7313321"/>
                </a:lnTo>
                <a:cubicBezTo>
                  <a:pt x="2228936" y="7313870"/>
                  <a:pt x="2527445" y="7313870"/>
                  <a:pt x="2527445" y="7313870"/>
                </a:cubicBezTo>
                <a:lnTo>
                  <a:pt x="3113488" y="6727827"/>
                </a:lnTo>
                <a:lnTo>
                  <a:pt x="3113488" y="6435904"/>
                </a:lnTo>
                <a:cubicBezTo>
                  <a:pt x="3122816" y="6434806"/>
                  <a:pt x="3129950" y="6427124"/>
                  <a:pt x="3129950" y="6417246"/>
                </a:cubicBezTo>
                <a:cubicBezTo>
                  <a:pt x="3129950" y="6412308"/>
                  <a:pt x="3127892" y="6407644"/>
                  <a:pt x="3124531" y="6404215"/>
                </a:cubicBezTo>
                <a:close/>
                <a:moveTo>
                  <a:pt x="2945028" y="6398590"/>
                </a:moveTo>
                <a:cubicBezTo>
                  <a:pt x="2934602" y="6398590"/>
                  <a:pt x="2926371" y="6406821"/>
                  <a:pt x="2926371" y="6417246"/>
                </a:cubicBezTo>
                <a:cubicBezTo>
                  <a:pt x="2926371" y="6427673"/>
                  <a:pt x="2933505" y="6434806"/>
                  <a:pt x="2942832" y="6435904"/>
                </a:cubicBezTo>
                <a:lnTo>
                  <a:pt x="2942832" y="6599974"/>
                </a:lnTo>
                <a:cubicBezTo>
                  <a:pt x="2933505" y="6601071"/>
                  <a:pt x="2926371" y="6608754"/>
                  <a:pt x="2926371" y="6618630"/>
                </a:cubicBezTo>
                <a:cubicBezTo>
                  <a:pt x="2926371" y="6628508"/>
                  <a:pt x="2934602" y="6637287"/>
                  <a:pt x="2945028" y="6637287"/>
                </a:cubicBezTo>
                <a:cubicBezTo>
                  <a:pt x="2955454" y="6637287"/>
                  <a:pt x="2963685" y="6629056"/>
                  <a:pt x="2963685" y="6618630"/>
                </a:cubicBezTo>
                <a:cubicBezTo>
                  <a:pt x="2963685" y="6608204"/>
                  <a:pt x="2956551" y="6601071"/>
                  <a:pt x="2947223" y="6599974"/>
                </a:cubicBezTo>
                <a:lnTo>
                  <a:pt x="2947223" y="6435904"/>
                </a:lnTo>
                <a:cubicBezTo>
                  <a:pt x="2956551" y="6434806"/>
                  <a:pt x="2963685" y="6427124"/>
                  <a:pt x="2963685" y="6417246"/>
                </a:cubicBezTo>
                <a:cubicBezTo>
                  <a:pt x="2963685" y="6406821"/>
                  <a:pt x="2955454" y="6398590"/>
                  <a:pt x="2945028" y="6398590"/>
                </a:cubicBezTo>
                <a:close/>
                <a:moveTo>
                  <a:pt x="3028983" y="6398590"/>
                </a:moveTo>
                <a:cubicBezTo>
                  <a:pt x="3018557" y="6398590"/>
                  <a:pt x="3010326" y="6406821"/>
                  <a:pt x="3010326" y="6417246"/>
                </a:cubicBezTo>
                <a:cubicBezTo>
                  <a:pt x="3010326" y="6427673"/>
                  <a:pt x="3017460" y="6434806"/>
                  <a:pt x="3026789" y="6435904"/>
                </a:cubicBezTo>
                <a:lnTo>
                  <a:pt x="3026789" y="6710817"/>
                </a:lnTo>
                <a:lnTo>
                  <a:pt x="2603718" y="7133887"/>
                </a:lnTo>
                <a:lnTo>
                  <a:pt x="1999018" y="7133887"/>
                </a:lnTo>
                <a:lnTo>
                  <a:pt x="1713131" y="7419775"/>
                </a:lnTo>
                <a:cubicBezTo>
                  <a:pt x="1705998" y="7414287"/>
                  <a:pt x="1695023" y="7414835"/>
                  <a:pt x="1688438" y="7421420"/>
                </a:cubicBezTo>
                <a:cubicBezTo>
                  <a:pt x="1681305" y="7428554"/>
                  <a:pt x="1681305" y="7440627"/>
                  <a:pt x="1688438" y="7447759"/>
                </a:cubicBezTo>
                <a:cubicBezTo>
                  <a:pt x="1695572" y="7454893"/>
                  <a:pt x="1707644" y="7454893"/>
                  <a:pt x="1714777" y="7447759"/>
                </a:cubicBezTo>
                <a:cubicBezTo>
                  <a:pt x="1721362" y="7441175"/>
                  <a:pt x="1721911" y="7430749"/>
                  <a:pt x="1716423" y="7423066"/>
                </a:cubicBezTo>
                <a:lnTo>
                  <a:pt x="2000665" y="7138825"/>
                </a:lnTo>
                <a:lnTo>
                  <a:pt x="2604815" y="7138825"/>
                </a:lnTo>
                <a:lnTo>
                  <a:pt x="3031178" y="6712463"/>
                </a:lnTo>
                <a:lnTo>
                  <a:pt x="3031178" y="6435904"/>
                </a:lnTo>
                <a:cubicBezTo>
                  <a:pt x="3040506" y="6434806"/>
                  <a:pt x="3047640" y="6427124"/>
                  <a:pt x="3047640" y="6417246"/>
                </a:cubicBezTo>
                <a:cubicBezTo>
                  <a:pt x="3047640" y="6407370"/>
                  <a:pt x="3039409" y="6398590"/>
                  <a:pt x="3028983" y="6398590"/>
                </a:cubicBezTo>
                <a:close/>
                <a:moveTo>
                  <a:pt x="3111841" y="6398590"/>
                </a:moveTo>
                <a:lnTo>
                  <a:pt x="3111292" y="6398590"/>
                </a:lnTo>
                <a:lnTo>
                  <a:pt x="3111561" y="6398704"/>
                </a:lnTo>
                <a:close/>
                <a:moveTo>
                  <a:pt x="3195248" y="6398590"/>
                </a:moveTo>
                <a:cubicBezTo>
                  <a:pt x="3184823" y="6398590"/>
                  <a:pt x="3176591" y="6406821"/>
                  <a:pt x="3176591" y="6417246"/>
                </a:cubicBezTo>
                <a:cubicBezTo>
                  <a:pt x="3176591" y="6427673"/>
                  <a:pt x="3183724" y="6434806"/>
                  <a:pt x="3193054" y="6435904"/>
                </a:cubicBezTo>
                <a:lnTo>
                  <a:pt x="3193054" y="6599974"/>
                </a:lnTo>
                <a:cubicBezTo>
                  <a:pt x="3183724" y="6601071"/>
                  <a:pt x="3176591" y="6608754"/>
                  <a:pt x="3176591" y="6618630"/>
                </a:cubicBezTo>
                <a:cubicBezTo>
                  <a:pt x="3176591" y="6628508"/>
                  <a:pt x="3184823" y="6637287"/>
                  <a:pt x="3195248" y="6637287"/>
                </a:cubicBezTo>
                <a:cubicBezTo>
                  <a:pt x="3205674" y="6637287"/>
                  <a:pt x="3213905" y="6629056"/>
                  <a:pt x="3213905" y="6618630"/>
                </a:cubicBezTo>
                <a:cubicBezTo>
                  <a:pt x="3213905" y="6608204"/>
                  <a:pt x="3206771" y="6601071"/>
                  <a:pt x="3197443" y="6599974"/>
                </a:cubicBezTo>
                <a:lnTo>
                  <a:pt x="3197443" y="6435904"/>
                </a:lnTo>
                <a:cubicBezTo>
                  <a:pt x="3206771" y="6434806"/>
                  <a:pt x="3213905" y="6427124"/>
                  <a:pt x="3213905" y="6417246"/>
                </a:cubicBezTo>
                <a:cubicBezTo>
                  <a:pt x="3213905" y="6406821"/>
                  <a:pt x="3205674" y="6398590"/>
                  <a:pt x="3195248" y="6398590"/>
                </a:cubicBezTo>
                <a:close/>
                <a:moveTo>
                  <a:pt x="3278654" y="6398590"/>
                </a:moveTo>
                <a:cubicBezTo>
                  <a:pt x="3268229" y="6398590"/>
                  <a:pt x="3259998" y="6406821"/>
                  <a:pt x="3259998" y="6417246"/>
                </a:cubicBezTo>
                <a:cubicBezTo>
                  <a:pt x="3259998" y="6427673"/>
                  <a:pt x="3267131" y="6434806"/>
                  <a:pt x="3276460" y="6435904"/>
                </a:cubicBezTo>
                <a:lnTo>
                  <a:pt x="3276460" y="6619728"/>
                </a:lnTo>
                <a:lnTo>
                  <a:pt x="3437786" y="6781054"/>
                </a:lnTo>
                <a:lnTo>
                  <a:pt x="3438335" y="6781054"/>
                </a:lnTo>
                <a:cubicBezTo>
                  <a:pt x="3438335" y="6781604"/>
                  <a:pt x="4190094" y="6781604"/>
                  <a:pt x="4190094" y="6781604"/>
                </a:cubicBezTo>
                <a:cubicBezTo>
                  <a:pt x="4191191" y="6790931"/>
                  <a:pt x="4198874" y="6798065"/>
                  <a:pt x="4208751" y="6798065"/>
                </a:cubicBezTo>
                <a:cubicBezTo>
                  <a:pt x="4218628" y="6798065"/>
                  <a:pt x="4227408" y="6789834"/>
                  <a:pt x="4227408" y="6779408"/>
                </a:cubicBezTo>
                <a:cubicBezTo>
                  <a:pt x="4227408" y="6768982"/>
                  <a:pt x="4219177" y="6760751"/>
                  <a:pt x="4208751" y="6760751"/>
                </a:cubicBezTo>
                <a:lnTo>
                  <a:pt x="4208202" y="6760203"/>
                </a:lnTo>
                <a:cubicBezTo>
                  <a:pt x="4198874" y="6760203"/>
                  <a:pt x="4190643" y="6767335"/>
                  <a:pt x="4189546" y="6776664"/>
                </a:cubicBezTo>
                <a:lnTo>
                  <a:pt x="3439981" y="6776664"/>
                </a:lnTo>
                <a:lnTo>
                  <a:pt x="3280850" y="6617533"/>
                </a:lnTo>
                <a:lnTo>
                  <a:pt x="3280850" y="6435904"/>
                </a:lnTo>
                <a:cubicBezTo>
                  <a:pt x="3290179" y="6434806"/>
                  <a:pt x="3297312" y="6427124"/>
                  <a:pt x="3297312" y="6417246"/>
                </a:cubicBezTo>
                <a:cubicBezTo>
                  <a:pt x="3297312" y="6407370"/>
                  <a:pt x="3289080" y="6398590"/>
                  <a:pt x="3278654" y="6398590"/>
                </a:cubicBezTo>
                <a:close/>
                <a:moveTo>
                  <a:pt x="2805102" y="6343170"/>
                </a:moveTo>
                <a:cubicBezTo>
                  <a:pt x="2794676" y="6343170"/>
                  <a:pt x="2787542" y="6350304"/>
                  <a:pt x="2786445" y="6359632"/>
                </a:cubicBezTo>
                <a:lnTo>
                  <a:pt x="2069805" y="6359632"/>
                </a:lnTo>
                <a:lnTo>
                  <a:pt x="785230" y="7644207"/>
                </a:lnTo>
                <a:lnTo>
                  <a:pt x="50482" y="7644207"/>
                </a:lnTo>
                <a:cubicBezTo>
                  <a:pt x="49384" y="7634879"/>
                  <a:pt x="41702" y="7627744"/>
                  <a:pt x="31826" y="7627744"/>
                </a:cubicBezTo>
                <a:cubicBezTo>
                  <a:pt x="21948" y="7627744"/>
                  <a:pt x="13168" y="7635976"/>
                  <a:pt x="13168" y="7646401"/>
                </a:cubicBezTo>
                <a:cubicBezTo>
                  <a:pt x="13168" y="7656827"/>
                  <a:pt x="21400" y="7665059"/>
                  <a:pt x="31826" y="7665059"/>
                </a:cubicBezTo>
                <a:cubicBezTo>
                  <a:pt x="42250" y="7665059"/>
                  <a:pt x="49384" y="7657924"/>
                  <a:pt x="50482" y="7648597"/>
                </a:cubicBezTo>
                <a:lnTo>
                  <a:pt x="787426" y="7648597"/>
                </a:lnTo>
                <a:lnTo>
                  <a:pt x="2072000" y="6364021"/>
                </a:lnTo>
                <a:lnTo>
                  <a:pt x="2786445" y="6364021"/>
                </a:lnTo>
                <a:cubicBezTo>
                  <a:pt x="2787542" y="6373350"/>
                  <a:pt x="2795224" y="6380484"/>
                  <a:pt x="2805102" y="6380484"/>
                </a:cubicBezTo>
                <a:cubicBezTo>
                  <a:pt x="2814978" y="6380484"/>
                  <a:pt x="2823759" y="6372252"/>
                  <a:pt x="2823759" y="6361827"/>
                </a:cubicBezTo>
                <a:cubicBezTo>
                  <a:pt x="2823759" y="6351401"/>
                  <a:pt x="2815528" y="6343170"/>
                  <a:pt x="2805102" y="6343170"/>
                </a:cubicBezTo>
                <a:close/>
                <a:moveTo>
                  <a:pt x="4023829" y="6335623"/>
                </a:moveTo>
                <a:cubicBezTo>
                  <a:pt x="4019028" y="6335623"/>
                  <a:pt x="4014226" y="6337406"/>
                  <a:pt x="4010660" y="6340973"/>
                </a:cubicBezTo>
                <a:cubicBezTo>
                  <a:pt x="4004074" y="6347558"/>
                  <a:pt x="4003526" y="6357984"/>
                  <a:pt x="4009014" y="6365667"/>
                </a:cubicBezTo>
                <a:lnTo>
                  <a:pt x="3922314" y="6452366"/>
                </a:lnTo>
                <a:lnTo>
                  <a:pt x="3633134" y="6452366"/>
                </a:lnTo>
                <a:lnTo>
                  <a:pt x="3632584" y="6452914"/>
                </a:lnTo>
                <a:lnTo>
                  <a:pt x="3538753" y="6359082"/>
                </a:lnTo>
                <a:lnTo>
                  <a:pt x="3538203" y="6359082"/>
                </a:lnTo>
                <a:cubicBezTo>
                  <a:pt x="3538203" y="6358532"/>
                  <a:pt x="3354379" y="6358532"/>
                  <a:pt x="3354379" y="6358532"/>
                </a:cubicBezTo>
                <a:cubicBezTo>
                  <a:pt x="3353282" y="6349204"/>
                  <a:pt x="3345600" y="6342071"/>
                  <a:pt x="3335723" y="6342071"/>
                </a:cubicBezTo>
                <a:cubicBezTo>
                  <a:pt x="3325846" y="6342071"/>
                  <a:pt x="3317066" y="6350301"/>
                  <a:pt x="3317066" y="6360727"/>
                </a:cubicBezTo>
                <a:cubicBezTo>
                  <a:pt x="3317066" y="6371153"/>
                  <a:pt x="3325297" y="6379384"/>
                  <a:pt x="3335723" y="6379384"/>
                </a:cubicBezTo>
                <a:cubicBezTo>
                  <a:pt x="3346148" y="6379384"/>
                  <a:pt x="3353282" y="6372251"/>
                  <a:pt x="3354379" y="6362923"/>
                </a:cubicBezTo>
                <a:lnTo>
                  <a:pt x="3536009" y="6362923"/>
                </a:lnTo>
                <a:lnTo>
                  <a:pt x="3629842" y="6456755"/>
                </a:lnTo>
                <a:lnTo>
                  <a:pt x="3630390" y="6456755"/>
                </a:lnTo>
                <a:cubicBezTo>
                  <a:pt x="3630390" y="6457304"/>
                  <a:pt x="3923960" y="6457304"/>
                  <a:pt x="3923960" y="6457304"/>
                </a:cubicBezTo>
                <a:lnTo>
                  <a:pt x="4012306" y="6368958"/>
                </a:lnTo>
                <a:cubicBezTo>
                  <a:pt x="4019439" y="6374446"/>
                  <a:pt x="4030414" y="6373897"/>
                  <a:pt x="4036998" y="6367312"/>
                </a:cubicBezTo>
                <a:cubicBezTo>
                  <a:pt x="4044132" y="6360179"/>
                  <a:pt x="4044132" y="6348107"/>
                  <a:pt x="4036998" y="6340973"/>
                </a:cubicBezTo>
                <a:cubicBezTo>
                  <a:pt x="4033431" y="6337406"/>
                  <a:pt x="4028630" y="6335623"/>
                  <a:pt x="4023829" y="6335623"/>
                </a:cubicBezTo>
                <a:close/>
                <a:moveTo>
                  <a:pt x="5429672" y="6278558"/>
                </a:moveTo>
                <a:cubicBezTo>
                  <a:pt x="5424871" y="6278558"/>
                  <a:pt x="5420070" y="6280341"/>
                  <a:pt x="5416503" y="6283907"/>
                </a:cubicBezTo>
                <a:cubicBezTo>
                  <a:pt x="5409370" y="6291041"/>
                  <a:pt x="5409370" y="6300917"/>
                  <a:pt x="5414856" y="6308601"/>
                </a:cubicBezTo>
                <a:lnTo>
                  <a:pt x="4905088" y="6818369"/>
                </a:lnTo>
                <a:lnTo>
                  <a:pt x="4650477" y="6818369"/>
                </a:lnTo>
                <a:lnTo>
                  <a:pt x="4394770" y="7074077"/>
                </a:lnTo>
                <a:cubicBezTo>
                  <a:pt x="4387637" y="7068590"/>
                  <a:pt x="4376662" y="7069139"/>
                  <a:pt x="4370077" y="7075724"/>
                </a:cubicBezTo>
                <a:cubicBezTo>
                  <a:pt x="4362944" y="7082856"/>
                  <a:pt x="4362944" y="7094929"/>
                  <a:pt x="4370077" y="7102062"/>
                </a:cubicBezTo>
                <a:cubicBezTo>
                  <a:pt x="4377210" y="7109196"/>
                  <a:pt x="4389282" y="7109196"/>
                  <a:pt x="4396416" y="7102062"/>
                </a:cubicBezTo>
                <a:cubicBezTo>
                  <a:pt x="4403001" y="7095478"/>
                  <a:pt x="4403550" y="7085052"/>
                  <a:pt x="4398062" y="7077370"/>
                </a:cubicBezTo>
                <a:lnTo>
                  <a:pt x="4652124" y="6823309"/>
                </a:lnTo>
                <a:lnTo>
                  <a:pt x="4906734" y="6823309"/>
                </a:lnTo>
                <a:lnTo>
                  <a:pt x="5418150" y="6311892"/>
                </a:lnTo>
                <a:cubicBezTo>
                  <a:pt x="5425282" y="6317380"/>
                  <a:pt x="5436257" y="6316831"/>
                  <a:pt x="5442842" y="6310246"/>
                </a:cubicBezTo>
                <a:cubicBezTo>
                  <a:pt x="5449976" y="6303113"/>
                  <a:pt x="5449976" y="6291041"/>
                  <a:pt x="5442842" y="6283907"/>
                </a:cubicBezTo>
                <a:cubicBezTo>
                  <a:pt x="5439275" y="6280341"/>
                  <a:pt x="5434474" y="6278558"/>
                  <a:pt x="5429672" y="6278558"/>
                </a:cubicBezTo>
                <a:close/>
                <a:moveTo>
                  <a:pt x="2805102" y="6258664"/>
                </a:moveTo>
                <a:cubicBezTo>
                  <a:pt x="2794676" y="6258664"/>
                  <a:pt x="2787542" y="6265798"/>
                  <a:pt x="2786445" y="6275126"/>
                </a:cubicBezTo>
                <a:lnTo>
                  <a:pt x="2083523" y="6275126"/>
                </a:lnTo>
                <a:lnTo>
                  <a:pt x="1833851" y="6524798"/>
                </a:lnTo>
                <a:lnTo>
                  <a:pt x="1705448" y="6524798"/>
                </a:lnTo>
                <a:lnTo>
                  <a:pt x="1361944" y="6868302"/>
                </a:lnTo>
                <a:lnTo>
                  <a:pt x="696884" y="6868302"/>
                </a:lnTo>
                <a:lnTo>
                  <a:pt x="467516" y="7097670"/>
                </a:lnTo>
                <a:lnTo>
                  <a:pt x="37312" y="7097670"/>
                </a:lnTo>
                <a:cubicBezTo>
                  <a:pt x="36216" y="7088342"/>
                  <a:pt x="28534" y="7081209"/>
                  <a:pt x="18656" y="7081209"/>
                </a:cubicBezTo>
                <a:cubicBezTo>
                  <a:pt x="8778" y="7081209"/>
                  <a:pt x="0" y="7089440"/>
                  <a:pt x="0" y="7099866"/>
                </a:cubicBezTo>
                <a:cubicBezTo>
                  <a:pt x="0" y="7110291"/>
                  <a:pt x="8230" y="7118523"/>
                  <a:pt x="18656" y="7118523"/>
                </a:cubicBezTo>
                <a:cubicBezTo>
                  <a:pt x="29082" y="7118523"/>
                  <a:pt x="36216" y="7111389"/>
                  <a:pt x="37312" y="7102060"/>
                </a:cubicBezTo>
                <a:lnTo>
                  <a:pt x="469162" y="7102060"/>
                </a:lnTo>
                <a:lnTo>
                  <a:pt x="698532" y="6872692"/>
                </a:lnTo>
                <a:lnTo>
                  <a:pt x="1363590" y="6872692"/>
                </a:lnTo>
                <a:lnTo>
                  <a:pt x="1707095" y="6529187"/>
                </a:lnTo>
                <a:lnTo>
                  <a:pt x="1835498" y="6529187"/>
                </a:lnTo>
                <a:lnTo>
                  <a:pt x="2085169" y="6279516"/>
                </a:lnTo>
                <a:lnTo>
                  <a:pt x="2786445" y="6279516"/>
                </a:lnTo>
                <a:cubicBezTo>
                  <a:pt x="2787542" y="6288844"/>
                  <a:pt x="2795225" y="6295978"/>
                  <a:pt x="2805102" y="6295978"/>
                </a:cubicBezTo>
                <a:cubicBezTo>
                  <a:pt x="2814979" y="6295978"/>
                  <a:pt x="2823759" y="6287747"/>
                  <a:pt x="2823759" y="6277321"/>
                </a:cubicBezTo>
                <a:cubicBezTo>
                  <a:pt x="2823759" y="6266895"/>
                  <a:pt x="2815528" y="6258664"/>
                  <a:pt x="2805102" y="6258664"/>
                </a:cubicBezTo>
                <a:close/>
                <a:moveTo>
                  <a:pt x="2804554" y="6175257"/>
                </a:moveTo>
                <a:cubicBezTo>
                  <a:pt x="2794128" y="6175257"/>
                  <a:pt x="2786994" y="6182391"/>
                  <a:pt x="2785897" y="6191720"/>
                </a:cubicBezTo>
                <a:lnTo>
                  <a:pt x="2621826" y="6191720"/>
                </a:lnTo>
                <a:cubicBezTo>
                  <a:pt x="2620729" y="6182391"/>
                  <a:pt x="2613047" y="6175257"/>
                  <a:pt x="2603170" y="6175257"/>
                </a:cubicBezTo>
                <a:cubicBezTo>
                  <a:pt x="2593292" y="6175257"/>
                  <a:pt x="2584513" y="6183488"/>
                  <a:pt x="2584513" y="6193914"/>
                </a:cubicBezTo>
                <a:cubicBezTo>
                  <a:pt x="2584513" y="6204340"/>
                  <a:pt x="2592744" y="6212571"/>
                  <a:pt x="2603170" y="6212571"/>
                </a:cubicBezTo>
                <a:cubicBezTo>
                  <a:pt x="2612498" y="6212571"/>
                  <a:pt x="2620729" y="6205437"/>
                  <a:pt x="2621826" y="6196109"/>
                </a:cubicBezTo>
                <a:lnTo>
                  <a:pt x="2785897" y="6196109"/>
                </a:lnTo>
                <a:cubicBezTo>
                  <a:pt x="2786994" y="6205437"/>
                  <a:pt x="2794676" y="6212571"/>
                  <a:pt x="2804554" y="6212571"/>
                </a:cubicBezTo>
                <a:cubicBezTo>
                  <a:pt x="2814430" y="6212571"/>
                  <a:pt x="2823210" y="6204340"/>
                  <a:pt x="2823210" y="6193914"/>
                </a:cubicBezTo>
                <a:cubicBezTo>
                  <a:pt x="2823210" y="6183488"/>
                  <a:pt x="2814979" y="6175257"/>
                  <a:pt x="2804554" y="6175257"/>
                </a:cubicBezTo>
                <a:close/>
                <a:moveTo>
                  <a:pt x="5032942" y="6093636"/>
                </a:moveTo>
                <a:cubicBezTo>
                  <a:pt x="5028140" y="6093636"/>
                  <a:pt x="5023339" y="6095419"/>
                  <a:pt x="5019772" y="6098986"/>
                </a:cubicBezTo>
                <a:cubicBezTo>
                  <a:pt x="5013188" y="6105571"/>
                  <a:pt x="5012639" y="6115997"/>
                  <a:pt x="5018126" y="6123679"/>
                </a:cubicBezTo>
                <a:lnTo>
                  <a:pt x="4240576" y="6901227"/>
                </a:lnTo>
                <a:lnTo>
                  <a:pt x="3982126" y="6901227"/>
                </a:lnTo>
                <a:lnTo>
                  <a:pt x="3452054" y="7431300"/>
                </a:lnTo>
                <a:lnTo>
                  <a:pt x="2989475" y="7431300"/>
                </a:lnTo>
                <a:lnTo>
                  <a:pt x="1999568" y="8421206"/>
                </a:lnTo>
                <a:lnTo>
                  <a:pt x="1184156" y="8421206"/>
                </a:lnTo>
                <a:lnTo>
                  <a:pt x="807180" y="8798184"/>
                </a:lnTo>
                <a:cubicBezTo>
                  <a:pt x="800046" y="8792696"/>
                  <a:pt x="789072" y="8793245"/>
                  <a:pt x="782486" y="8799830"/>
                </a:cubicBezTo>
                <a:cubicBezTo>
                  <a:pt x="775352" y="8806963"/>
                  <a:pt x="775352" y="8819035"/>
                  <a:pt x="782486" y="8826169"/>
                </a:cubicBezTo>
                <a:cubicBezTo>
                  <a:pt x="789620" y="8833301"/>
                  <a:pt x="801692" y="8833301"/>
                  <a:pt x="808826" y="8826169"/>
                </a:cubicBezTo>
                <a:cubicBezTo>
                  <a:pt x="815410" y="8819584"/>
                  <a:pt x="815960" y="8809158"/>
                  <a:pt x="810472" y="8801475"/>
                </a:cubicBezTo>
                <a:lnTo>
                  <a:pt x="1185802" y="8426145"/>
                </a:lnTo>
                <a:lnTo>
                  <a:pt x="2001214" y="8426145"/>
                </a:lnTo>
                <a:lnTo>
                  <a:pt x="2991121" y="7436238"/>
                </a:lnTo>
                <a:lnTo>
                  <a:pt x="3453699" y="7436238"/>
                </a:lnTo>
                <a:lnTo>
                  <a:pt x="3983772" y="6906167"/>
                </a:lnTo>
                <a:lnTo>
                  <a:pt x="4242224" y="6906167"/>
                </a:lnTo>
                <a:lnTo>
                  <a:pt x="5021418" y="6126971"/>
                </a:lnTo>
                <a:cubicBezTo>
                  <a:pt x="5028552" y="6132458"/>
                  <a:pt x="5039526" y="6131910"/>
                  <a:pt x="5046112" y="6125325"/>
                </a:cubicBezTo>
                <a:cubicBezTo>
                  <a:pt x="5053245" y="6118191"/>
                  <a:pt x="5053245" y="6106119"/>
                  <a:pt x="5046112" y="6098986"/>
                </a:cubicBezTo>
                <a:cubicBezTo>
                  <a:pt x="5042545" y="6095419"/>
                  <a:pt x="5037743" y="6093636"/>
                  <a:pt x="5032942" y="6093636"/>
                </a:cubicBezTo>
                <a:close/>
                <a:moveTo>
                  <a:pt x="2804554" y="6091851"/>
                </a:moveTo>
                <a:cubicBezTo>
                  <a:pt x="2794128" y="6091851"/>
                  <a:pt x="2786994" y="6098984"/>
                  <a:pt x="2785897" y="6108312"/>
                </a:cubicBezTo>
                <a:lnTo>
                  <a:pt x="2039076" y="6108312"/>
                </a:lnTo>
                <a:lnTo>
                  <a:pt x="1539184" y="6608204"/>
                </a:lnTo>
                <a:lnTo>
                  <a:pt x="856016" y="6608204"/>
                </a:lnTo>
                <a:lnTo>
                  <a:pt x="609636" y="6854584"/>
                </a:lnTo>
                <a:lnTo>
                  <a:pt x="196444" y="6854584"/>
                </a:lnTo>
                <a:cubicBezTo>
                  <a:pt x="195346" y="6845255"/>
                  <a:pt x="187664" y="6838122"/>
                  <a:pt x="177786" y="6838122"/>
                </a:cubicBezTo>
                <a:cubicBezTo>
                  <a:pt x="167910" y="6838122"/>
                  <a:pt x="159130" y="6846352"/>
                  <a:pt x="159130" y="6856778"/>
                </a:cubicBezTo>
                <a:cubicBezTo>
                  <a:pt x="159130" y="6867204"/>
                  <a:pt x="167360" y="6875435"/>
                  <a:pt x="177786" y="6875435"/>
                </a:cubicBezTo>
                <a:cubicBezTo>
                  <a:pt x="188214" y="6875435"/>
                  <a:pt x="195346" y="6868302"/>
                  <a:pt x="196444" y="6858974"/>
                </a:cubicBezTo>
                <a:lnTo>
                  <a:pt x="611832" y="6858974"/>
                </a:lnTo>
                <a:lnTo>
                  <a:pt x="858212" y="6612594"/>
                </a:lnTo>
                <a:lnTo>
                  <a:pt x="1541379" y="6612594"/>
                </a:lnTo>
                <a:lnTo>
                  <a:pt x="2041271" y="6112703"/>
                </a:lnTo>
                <a:lnTo>
                  <a:pt x="2785897" y="6112703"/>
                </a:lnTo>
                <a:cubicBezTo>
                  <a:pt x="2786994" y="6122031"/>
                  <a:pt x="2794676" y="6129164"/>
                  <a:pt x="2804554" y="6129164"/>
                </a:cubicBezTo>
                <a:cubicBezTo>
                  <a:pt x="2814979" y="6129164"/>
                  <a:pt x="2823210" y="6120934"/>
                  <a:pt x="2823210" y="6110508"/>
                </a:cubicBezTo>
                <a:cubicBezTo>
                  <a:pt x="2823210" y="6100081"/>
                  <a:pt x="2814979" y="6091851"/>
                  <a:pt x="2804554" y="6091851"/>
                </a:cubicBezTo>
                <a:close/>
                <a:moveTo>
                  <a:pt x="3537106" y="6091851"/>
                </a:moveTo>
                <a:cubicBezTo>
                  <a:pt x="3526680" y="6091851"/>
                  <a:pt x="3519548" y="6098984"/>
                  <a:pt x="3518449" y="6108312"/>
                </a:cubicBezTo>
                <a:lnTo>
                  <a:pt x="3354379" y="6108312"/>
                </a:lnTo>
                <a:cubicBezTo>
                  <a:pt x="3353282" y="6098984"/>
                  <a:pt x="3345600" y="6091851"/>
                  <a:pt x="3335723" y="6091851"/>
                </a:cubicBezTo>
                <a:cubicBezTo>
                  <a:pt x="3325846" y="6091851"/>
                  <a:pt x="3317066" y="6100081"/>
                  <a:pt x="3317066" y="6110508"/>
                </a:cubicBezTo>
                <a:cubicBezTo>
                  <a:pt x="3317066" y="6120934"/>
                  <a:pt x="3325297" y="6129164"/>
                  <a:pt x="3335723" y="6129164"/>
                </a:cubicBezTo>
                <a:cubicBezTo>
                  <a:pt x="3345051" y="6129164"/>
                  <a:pt x="3353282" y="6122031"/>
                  <a:pt x="3354379" y="6112703"/>
                </a:cubicBezTo>
                <a:lnTo>
                  <a:pt x="3518449" y="6112703"/>
                </a:lnTo>
                <a:cubicBezTo>
                  <a:pt x="3519548" y="6122031"/>
                  <a:pt x="3527229" y="6129164"/>
                  <a:pt x="3537106" y="6129164"/>
                </a:cubicBezTo>
                <a:cubicBezTo>
                  <a:pt x="3546984" y="6129164"/>
                  <a:pt x="3555763" y="6120934"/>
                  <a:pt x="3555763" y="6110508"/>
                </a:cubicBezTo>
                <a:cubicBezTo>
                  <a:pt x="3555763" y="6100081"/>
                  <a:pt x="3547532" y="6091851"/>
                  <a:pt x="3537106" y="6091851"/>
                </a:cubicBezTo>
                <a:close/>
                <a:moveTo>
                  <a:pt x="12898423" y="6025593"/>
                </a:moveTo>
                <a:cubicBezTo>
                  <a:pt x="12893622" y="6025593"/>
                  <a:pt x="12888820" y="6027377"/>
                  <a:pt x="12885254" y="6030944"/>
                </a:cubicBezTo>
                <a:cubicBezTo>
                  <a:pt x="12878120" y="6038077"/>
                  <a:pt x="12878120" y="6050149"/>
                  <a:pt x="12885254" y="6057283"/>
                </a:cubicBezTo>
                <a:cubicBezTo>
                  <a:pt x="12891838" y="6063867"/>
                  <a:pt x="12902265" y="6064416"/>
                  <a:pt x="12909946" y="6058928"/>
                </a:cubicBezTo>
                <a:lnTo>
                  <a:pt x="12959881" y="6108862"/>
                </a:lnTo>
                <a:lnTo>
                  <a:pt x="12960428" y="6108862"/>
                </a:lnTo>
                <a:cubicBezTo>
                  <a:pt x="12960428" y="6109412"/>
                  <a:pt x="14895795" y="6109412"/>
                  <a:pt x="14895795" y="6109412"/>
                </a:cubicBezTo>
                <a:lnTo>
                  <a:pt x="15247532" y="6461147"/>
                </a:lnTo>
                <a:cubicBezTo>
                  <a:pt x="15242044" y="6468280"/>
                  <a:pt x="15242594" y="6479255"/>
                  <a:pt x="15249178" y="6485840"/>
                </a:cubicBezTo>
                <a:cubicBezTo>
                  <a:pt x="15256311" y="6492973"/>
                  <a:pt x="15268383" y="6492973"/>
                  <a:pt x="15275517" y="6485840"/>
                </a:cubicBezTo>
                <a:cubicBezTo>
                  <a:pt x="15282649" y="6478706"/>
                  <a:pt x="15282649" y="6466634"/>
                  <a:pt x="15275517" y="6459501"/>
                </a:cubicBezTo>
                <a:cubicBezTo>
                  <a:pt x="15268932" y="6452916"/>
                  <a:pt x="15258506" y="6452367"/>
                  <a:pt x="15250825" y="6457855"/>
                </a:cubicBezTo>
                <a:lnTo>
                  <a:pt x="14898539" y="6105571"/>
                </a:lnTo>
                <a:lnTo>
                  <a:pt x="14897992" y="6105571"/>
                </a:lnTo>
                <a:cubicBezTo>
                  <a:pt x="14897992" y="6105022"/>
                  <a:pt x="12962625" y="6105022"/>
                  <a:pt x="12962625" y="6105022"/>
                </a:cubicBezTo>
                <a:lnTo>
                  <a:pt x="12913239" y="6055636"/>
                </a:lnTo>
                <a:cubicBezTo>
                  <a:pt x="12918726" y="6048502"/>
                  <a:pt x="12918177" y="6037528"/>
                  <a:pt x="12911593" y="6030944"/>
                </a:cubicBezTo>
                <a:cubicBezTo>
                  <a:pt x="12908026" y="6027377"/>
                  <a:pt x="12903224" y="6025593"/>
                  <a:pt x="12898423" y="6025593"/>
                </a:cubicBezTo>
                <a:close/>
                <a:moveTo>
                  <a:pt x="2805102" y="6008444"/>
                </a:moveTo>
                <a:cubicBezTo>
                  <a:pt x="2794676" y="6008444"/>
                  <a:pt x="2787542" y="6015577"/>
                  <a:pt x="2786445" y="6024906"/>
                </a:cubicBezTo>
                <a:lnTo>
                  <a:pt x="2018774" y="6024906"/>
                </a:lnTo>
                <a:lnTo>
                  <a:pt x="1510650" y="6533028"/>
                </a:lnTo>
                <a:lnTo>
                  <a:pt x="1277989" y="6533028"/>
                </a:lnTo>
                <a:lnTo>
                  <a:pt x="1184156" y="6439196"/>
                </a:lnTo>
                <a:lnTo>
                  <a:pt x="1183608" y="6439196"/>
                </a:lnTo>
                <a:cubicBezTo>
                  <a:pt x="1183608" y="6438647"/>
                  <a:pt x="931192" y="6438647"/>
                  <a:pt x="931192" y="6438647"/>
                </a:cubicBezTo>
                <a:lnTo>
                  <a:pt x="686458" y="6683380"/>
                </a:lnTo>
                <a:lnTo>
                  <a:pt x="171752" y="6683380"/>
                </a:lnTo>
                <a:lnTo>
                  <a:pt x="32374" y="6822757"/>
                </a:lnTo>
                <a:cubicBezTo>
                  <a:pt x="25240" y="6817270"/>
                  <a:pt x="14266" y="6817819"/>
                  <a:pt x="7682" y="6824403"/>
                </a:cubicBezTo>
                <a:cubicBezTo>
                  <a:pt x="548" y="6831538"/>
                  <a:pt x="548" y="6843609"/>
                  <a:pt x="7682" y="6850743"/>
                </a:cubicBezTo>
                <a:cubicBezTo>
                  <a:pt x="14814" y="6857876"/>
                  <a:pt x="26886" y="6857876"/>
                  <a:pt x="34020" y="6850743"/>
                </a:cubicBezTo>
                <a:lnTo>
                  <a:pt x="34568" y="6850743"/>
                </a:lnTo>
                <a:cubicBezTo>
                  <a:pt x="41154" y="6844158"/>
                  <a:pt x="41702" y="6833732"/>
                  <a:pt x="36216" y="6826050"/>
                </a:cubicBezTo>
                <a:lnTo>
                  <a:pt x="174494" y="6687770"/>
                </a:lnTo>
                <a:lnTo>
                  <a:pt x="688654" y="6687770"/>
                </a:lnTo>
                <a:lnTo>
                  <a:pt x="933388" y="6443037"/>
                </a:lnTo>
                <a:lnTo>
                  <a:pt x="1181412" y="6443037"/>
                </a:lnTo>
                <a:lnTo>
                  <a:pt x="1275245" y="6536870"/>
                </a:lnTo>
                <a:lnTo>
                  <a:pt x="1275794" y="6536870"/>
                </a:lnTo>
                <a:cubicBezTo>
                  <a:pt x="1275794" y="6537419"/>
                  <a:pt x="1512845" y="6537419"/>
                  <a:pt x="1512845" y="6537419"/>
                </a:cubicBezTo>
                <a:lnTo>
                  <a:pt x="2020968" y="6029295"/>
                </a:lnTo>
                <a:lnTo>
                  <a:pt x="2786445" y="6029295"/>
                </a:lnTo>
                <a:cubicBezTo>
                  <a:pt x="2787542" y="6038624"/>
                  <a:pt x="2795225" y="6045757"/>
                  <a:pt x="2805102" y="6045757"/>
                </a:cubicBezTo>
                <a:cubicBezTo>
                  <a:pt x="2814979" y="6045757"/>
                  <a:pt x="2823759" y="6037526"/>
                  <a:pt x="2823759" y="6027101"/>
                </a:cubicBezTo>
                <a:cubicBezTo>
                  <a:pt x="2823759" y="6016675"/>
                  <a:pt x="2815528" y="6008444"/>
                  <a:pt x="2805102" y="6008444"/>
                </a:cubicBezTo>
                <a:close/>
                <a:moveTo>
                  <a:pt x="4046876" y="6008444"/>
                </a:moveTo>
                <a:cubicBezTo>
                  <a:pt x="4036450" y="6008444"/>
                  <a:pt x="4029316" y="6015577"/>
                  <a:pt x="4028219" y="6024906"/>
                </a:cubicBezTo>
                <a:lnTo>
                  <a:pt x="3354379" y="6024906"/>
                </a:lnTo>
                <a:cubicBezTo>
                  <a:pt x="3353282" y="6015577"/>
                  <a:pt x="3345600" y="6008444"/>
                  <a:pt x="3335723" y="6008444"/>
                </a:cubicBezTo>
                <a:cubicBezTo>
                  <a:pt x="3325846" y="6008444"/>
                  <a:pt x="3317066" y="6016675"/>
                  <a:pt x="3317066" y="6027101"/>
                </a:cubicBezTo>
                <a:cubicBezTo>
                  <a:pt x="3317066" y="6037526"/>
                  <a:pt x="3325297" y="6045757"/>
                  <a:pt x="3335723" y="6045757"/>
                </a:cubicBezTo>
                <a:cubicBezTo>
                  <a:pt x="3345051" y="6045757"/>
                  <a:pt x="3353282" y="6038624"/>
                  <a:pt x="3354379" y="6029295"/>
                </a:cubicBezTo>
                <a:lnTo>
                  <a:pt x="4028219" y="6029295"/>
                </a:lnTo>
                <a:cubicBezTo>
                  <a:pt x="4029316" y="6038624"/>
                  <a:pt x="4036998" y="6045757"/>
                  <a:pt x="4046876" y="6045757"/>
                </a:cubicBezTo>
                <a:cubicBezTo>
                  <a:pt x="4056752" y="6045757"/>
                  <a:pt x="4065533" y="6037526"/>
                  <a:pt x="4065533" y="6027101"/>
                </a:cubicBezTo>
                <a:cubicBezTo>
                  <a:pt x="4065533" y="6016675"/>
                  <a:pt x="4057302" y="6008444"/>
                  <a:pt x="4046876" y="6008444"/>
                </a:cubicBezTo>
                <a:close/>
                <a:moveTo>
                  <a:pt x="2804004" y="5926136"/>
                </a:moveTo>
                <a:cubicBezTo>
                  <a:pt x="2793579" y="5926136"/>
                  <a:pt x="2786445" y="5933270"/>
                  <a:pt x="2785348" y="5942599"/>
                </a:cubicBezTo>
                <a:lnTo>
                  <a:pt x="1992983" y="5942599"/>
                </a:lnTo>
                <a:lnTo>
                  <a:pt x="1601739" y="6333841"/>
                </a:lnTo>
                <a:lnTo>
                  <a:pt x="932838" y="6333841"/>
                </a:lnTo>
                <a:lnTo>
                  <a:pt x="706762" y="6559919"/>
                </a:lnTo>
                <a:lnTo>
                  <a:pt x="441726" y="6559919"/>
                </a:lnTo>
                <a:cubicBezTo>
                  <a:pt x="440628" y="6550590"/>
                  <a:pt x="432946" y="6543456"/>
                  <a:pt x="423070" y="6543456"/>
                </a:cubicBezTo>
                <a:cubicBezTo>
                  <a:pt x="413192" y="6543456"/>
                  <a:pt x="404412" y="6551687"/>
                  <a:pt x="404412" y="6562113"/>
                </a:cubicBezTo>
                <a:cubicBezTo>
                  <a:pt x="404412" y="6572539"/>
                  <a:pt x="412644" y="6580770"/>
                  <a:pt x="423070" y="6580770"/>
                </a:cubicBezTo>
                <a:cubicBezTo>
                  <a:pt x="433494" y="6580770"/>
                  <a:pt x="440628" y="6573636"/>
                  <a:pt x="441726" y="6564307"/>
                </a:cubicBezTo>
                <a:lnTo>
                  <a:pt x="708958" y="6564307"/>
                </a:lnTo>
                <a:lnTo>
                  <a:pt x="935034" y="6338232"/>
                </a:lnTo>
                <a:lnTo>
                  <a:pt x="1603934" y="6338232"/>
                </a:lnTo>
                <a:lnTo>
                  <a:pt x="1995178" y="5946987"/>
                </a:lnTo>
                <a:lnTo>
                  <a:pt x="2785348" y="5946987"/>
                </a:lnTo>
                <a:cubicBezTo>
                  <a:pt x="2786445" y="5956316"/>
                  <a:pt x="2794127" y="5963450"/>
                  <a:pt x="2804004" y="5963450"/>
                </a:cubicBezTo>
                <a:cubicBezTo>
                  <a:pt x="2813881" y="5963450"/>
                  <a:pt x="2822662" y="5955218"/>
                  <a:pt x="2822662" y="5944793"/>
                </a:cubicBezTo>
                <a:cubicBezTo>
                  <a:pt x="2822662" y="5934367"/>
                  <a:pt x="2814430" y="5926136"/>
                  <a:pt x="2804004" y="5926136"/>
                </a:cubicBezTo>
                <a:close/>
                <a:moveTo>
                  <a:pt x="11466789" y="5863170"/>
                </a:moveTo>
                <a:cubicBezTo>
                  <a:pt x="11461988" y="5863170"/>
                  <a:pt x="11457187" y="5864953"/>
                  <a:pt x="11453620" y="5868520"/>
                </a:cubicBezTo>
                <a:cubicBezTo>
                  <a:pt x="11446487" y="5875653"/>
                  <a:pt x="11446487" y="5887725"/>
                  <a:pt x="11453620" y="5894858"/>
                </a:cubicBezTo>
                <a:cubicBezTo>
                  <a:pt x="11460204" y="5901444"/>
                  <a:pt x="11470629" y="5901992"/>
                  <a:pt x="11478312" y="5896505"/>
                </a:cubicBezTo>
                <a:lnTo>
                  <a:pt x="11798770" y="6216962"/>
                </a:lnTo>
                <a:lnTo>
                  <a:pt x="11799319" y="6216962"/>
                </a:lnTo>
                <a:cubicBezTo>
                  <a:pt x="11799319" y="6217512"/>
                  <a:pt x="12278359" y="6217512"/>
                  <a:pt x="12278359" y="6217512"/>
                </a:cubicBezTo>
                <a:lnTo>
                  <a:pt x="12570284" y="6509985"/>
                </a:lnTo>
                <a:lnTo>
                  <a:pt x="12570831" y="6509985"/>
                </a:lnTo>
                <a:cubicBezTo>
                  <a:pt x="12570831" y="6510533"/>
                  <a:pt x="13854309" y="6510533"/>
                  <a:pt x="13854309" y="6510533"/>
                </a:cubicBezTo>
                <a:lnTo>
                  <a:pt x="14513881" y="7170105"/>
                </a:lnTo>
                <a:lnTo>
                  <a:pt x="14514429" y="7170105"/>
                </a:lnTo>
                <a:cubicBezTo>
                  <a:pt x="14514429" y="7170654"/>
                  <a:pt x="15260152" y="7170654"/>
                  <a:pt x="15260152" y="7170654"/>
                </a:cubicBezTo>
                <a:lnTo>
                  <a:pt x="15528481" y="6902325"/>
                </a:lnTo>
                <a:lnTo>
                  <a:pt x="15694745" y="6902325"/>
                </a:lnTo>
                <a:cubicBezTo>
                  <a:pt x="15695843" y="6911653"/>
                  <a:pt x="15703526" y="6918787"/>
                  <a:pt x="15713402" y="6918787"/>
                </a:cubicBezTo>
                <a:cubicBezTo>
                  <a:pt x="15723280" y="6918787"/>
                  <a:pt x="15732060" y="6910556"/>
                  <a:pt x="15732060" y="6900130"/>
                </a:cubicBezTo>
                <a:cubicBezTo>
                  <a:pt x="15732060" y="6889704"/>
                  <a:pt x="15723828" y="6881473"/>
                  <a:pt x="15713402" y="6881473"/>
                </a:cubicBezTo>
                <a:lnTo>
                  <a:pt x="15712305" y="6880925"/>
                </a:lnTo>
                <a:cubicBezTo>
                  <a:pt x="15702977" y="6880925"/>
                  <a:pt x="15694745" y="6888057"/>
                  <a:pt x="15693648" y="6897386"/>
                </a:cubicBezTo>
                <a:lnTo>
                  <a:pt x="15525737" y="6897386"/>
                </a:lnTo>
                <a:lnTo>
                  <a:pt x="15257409" y="7165715"/>
                </a:lnTo>
                <a:lnTo>
                  <a:pt x="14516076" y="7165715"/>
                </a:lnTo>
                <a:lnTo>
                  <a:pt x="13856504" y="6506142"/>
                </a:lnTo>
                <a:lnTo>
                  <a:pt x="13855954" y="6506142"/>
                </a:lnTo>
                <a:cubicBezTo>
                  <a:pt x="13855954" y="6505594"/>
                  <a:pt x="12572478" y="6505594"/>
                  <a:pt x="12572478" y="6505594"/>
                </a:cubicBezTo>
                <a:lnTo>
                  <a:pt x="12280554" y="6213121"/>
                </a:lnTo>
                <a:lnTo>
                  <a:pt x="12280005" y="6213121"/>
                </a:lnTo>
                <a:cubicBezTo>
                  <a:pt x="12280005" y="6212573"/>
                  <a:pt x="11800964" y="6212573"/>
                  <a:pt x="11800964" y="6212573"/>
                </a:cubicBezTo>
                <a:lnTo>
                  <a:pt x="11481604" y="5893212"/>
                </a:lnTo>
                <a:cubicBezTo>
                  <a:pt x="11487092" y="5886079"/>
                  <a:pt x="11486544" y="5875104"/>
                  <a:pt x="11479958" y="5868520"/>
                </a:cubicBezTo>
                <a:cubicBezTo>
                  <a:pt x="11476392" y="5864953"/>
                  <a:pt x="11471591" y="5863170"/>
                  <a:pt x="11466789" y="5863170"/>
                </a:cubicBezTo>
                <a:close/>
                <a:moveTo>
                  <a:pt x="10306776" y="5831892"/>
                </a:moveTo>
                <a:cubicBezTo>
                  <a:pt x="10301974" y="5831892"/>
                  <a:pt x="10297173" y="5833675"/>
                  <a:pt x="10293606" y="5837242"/>
                </a:cubicBezTo>
                <a:cubicBezTo>
                  <a:pt x="10286473" y="5844375"/>
                  <a:pt x="10286473" y="5856447"/>
                  <a:pt x="10293606" y="5863581"/>
                </a:cubicBezTo>
                <a:cubicBezTo>
                  <a:pt x="10300191" y="5870166"/>
                  <a:pt x="10310617" y="5870715"/>
                  <a:pt x="10318299" y="5865227"/>
                </a:cubicBezTo>
                <a:lnTo>
                  <a:pt x="11084873" y="6631802"/>
                </a:lnTo>
                <a:lnTo>
                  <a:pt x="11085422" y="6631802"/>
                </a:lnTo>
                <a:cubicBezTo>
                  <a:pt x="11085422" y="6632351"/>
                  <a:pt x="11608362" y="6632351"/>
                  <a:pt x="11608362" y="6632351"/>
                </a:cubicBezTo>
                <a:lnTo>
                  <a:pt x="12314575" y="7338565"/>
                </a:lnTo>
                <a:lnTo>
                  <a:pt x="12315125" y="7338565"/>
                </a:lnTo>
                <a:cubicBezTo>
                  <a:pt x="12315125" y="7339114"/>
                  <a:pt x="12698685" y="7339114"/>
                  <a:pt x="12698685" y="7339114"/>
                </a:cubicBezTo>
                <a:lnTo>
                  <a:pt x="13217234" y="7857663"/>
                </a:lnTo>
                <a:lnTo>
                  <a:pt x="13217784" y="7857663"/>
                </a:lnTo>
                <a:cubicBezTo>
                  <a:pt x="13217784" y="7858211"/>
                  <a:pt x="14276830" y="7858211"/>
                  <a:pt x="14276830" y="7858211"/>
                </a:cubicBezTo>
                <a:lnTo>
                  <a:pt x="15188818" y="8770198"/>
                </a:lnTo>
                <a:cubicBezTo>
                  <a:pt x="15183331" y="8777332"/>
                  <a:pt x="15183878" y="8788306"/>
                  <a:pt x="15190464" y="8794890"/>
                </a:cubicBezTo>
                <a:cubicBezTo>
                  <a:pt x="15197597" y="8802024"/>
                  <a:pt x="15209670" y="8802024"/>
                  <a:pt x="15216802" y="8794890"/>
                </a:cubicBezTo>
                <a:cubicBezTo>
                  <a:pt x="15223936" y="8787758"/>
                  <a:pt x="15223936" y="8775685"/>
                  <a:pt x="15216802" y="8768552"/>
                </a:cubicBezTo>
                <a:cubicBezTo>
                  <a:pt x="15210217" y="8761966"/>
                  <a:pt x="15199792" y="8761418"/>
                  <a:pt x="15192109" y="8766906"/>
                </a:cubicBezTo>
                <a:lnTo>
                  <a:pt x="14279574" y="7854370"/>
                </a:lnTo>
                <a:lnTo>
                  <a:pt x="14279025" y="7854370"/>
                </a:lnTo>
                <a:cubicBezTo>
                  <a:pt x="14279025" y="7853821"/>
                  <a:pt x="13219978" y="7853821"/>
                  <a:pt x="13219978" y="7853821"/>
                </a:cubicBezTo>
                <a:lnTo>
                  <a:pt x="12701429" y="7335272"/>
                </a:lnTo>
                <a:lnTo>
                  <a:pt x="12700880" y="7335272"/>
                </a:lnTo>
                <a:cubicBezTo>
                  <a:pt x="12700880" y="7334723"/>
                  <a:pt x="12317319" y="7334723"/>
                  <a:pt x="12317319" y="7334723"/>
                </a:cubicBezTo>
                <a:lnTo>
                  <a:pt x="11611104" y="6628510"/>
                </a:lnTo>
                <a:lnTo>
                  <a:pt x="11610556" y="6628510"/>
                </a:lnTo>
                <a:cubicBezTo>
                  <a:pt x="11610556" y="6627961"/>
                  <a:pt x="11087617" y="6627961"/>
                  <a:pt x="11087617" y="6627961"/>
                </a:cubicBezTo>
                <a:lnTo>
                  <a:pt x="10321592" y="5861935"/>
                </a:lnTo>
                <a:cubicBezTo>
                  <a:pt x="10327079" y="5854801"/>
                  <a:pt x="10326529" y="5843827"/>
                  <a:pt x="10319945" y="5837242"/>
                </a:cubicBezTo>
                <a:cubicBezTo>
                  <a:pt x="10316378" y="5833675"/>
                  <a:pt x="10311577" y="5831892"/>
                  <a:pt x="10306776" y="5831892"/>
                </a:cubicBezTo>
                <a:close/>
                <a:moveTo>
                  <a:pt x="8942636" y="5819683"/>
                </a:moveTo>
                <a:cubicBezTo>
                  <a:pt x="8932210" y="5819683"/>
                  <a:pt x="8923979" y="5827914"/>
                  <a:pt x="8923979" y="5838340"/>
                </a:cubicBezTo>
                <a:cubicBezTo>
                  <a:pt x="8923979" y="5848766"/>
                  <a:pt x="8931112" y="5855899"/>
                  <a:pt x="8940440" y="5856997"/>
                </a:cubicBezTo>
                <a:lnTo>
                  <a:pt x="8940440" y="6048502"/>
                </a:lnTo>
                <a:lnTo>
                  <a:pt x="9310833" y="6418895"/>
                </a:lnTo>
                <a:lnTo>
                  <a:pt x="9310833" y="6624667"/>
                </a:lnTo>
                <a:cubicBezTo>
                  <a:pt x="9301504" y="6625766"/>
                  <a:pt x="9294370" y="6633448"/>
                  <a:pt x="9294370" y="6643325"/>
                </a:cubicBezTo>
                <a:cubicBezTo>
                  <a:pt x="9294370" y="6653202"/>
                  <a:pt x="9302601" y="6661982"/>
                  <a:pt x="9313027" y="6661982"/>
                </a:cubicBezTo>
                <a:cubicBezTo>
                  <a:pt x="9323453" y="6661982"/>
                  <a:pt x="9331684" y="6653750"/>
                  <a:pt x="9331684" y="6643325"/>
                </a:cubicBezTo>
                <a:cubicBezTo>
                  <a:pt x="9331684" y="6632899"/>
                  <a:pt x="9324550" y="6625766"/>
                  <a:pt x="9315223" y="6624667"/>
                </a:cubicBezTo>
                <a:lnTo>
                  <a:pt x="9315223" y="6416700"/>
                </a:lnTo>
                <a:lnTo>
                  <a:pt x="8944831" y="6046308"/>
                </a:lnTo>
                <a:lnTo>
                  <a:pt x="8944831" y="5856997"/>
                </a:lnTo>
                <a:cubicBezTo>
                  <a:pt x="8954159" y="5855899"/>
                  <a:pt x="8961292" y="5848216"/>
                  <a:pt x="8961292" y="5838340"/>
                </a:cubicBezTo>
                <a:cubicBezTo>
                  <a:pt x="8961292" y="5828462"/>
                  <a:pt x="8953062" y="5819683"/>
                  <a:pt x="8942636" y="5819683"/>
                </a:cubicBezTo>
                <a:close/>
                <a:moveTo>
                  <a:pt x="11741153" y="5795127"/>
                </a:moveTo>
                <a:cubicBezTo>
                  <a:pt x="11736352" y="5795127"/>
                  <a:pt x="11731550" y="5796911"/>
                  <a:pt x="11727985" y="5800478"/>
                </a:cubicBezTo>
                <a:cubicBezTo>
                  <a:pt x="11720851" y="5807611"/>
                  <a:pt x="11720851" y="5819683"/>
                  <a:pt x="11727985" y="5826817"/>
                </a:cubicBezTo>
                <a:cubicBezTo>
                  <a:pt x="11734569" y="5833401"/>
                  <a:pt x="11744994" y="5833949"/>
                  <a:pt x="11752677" y="5828462"/>
                </a:cubicBezTo>
                <a:lnTo>
                  <a:pt x="11802611" y="5878396"/>
                </a:lnTo>
                <a:lnTo>
                  <a:pt x="11803160" y="5878396"/>
                </a:lnTo>
                <a:cubicBezTo>
                  <a:pt x="11803160" y="5878946"/>
                  <a:pt x="12455050" y="5878946"/>
                  <a:pt x="12455050" y="5878946"/>
                </a:cubicBezTo>
                <a:lnTo>
                  <a:pt x="12555466" y="5979363"/>
                </a:lnTo>
                <a:lnTo>
                  <a:pt x="12556016" y="5979363"/>
                </a:lnTo>
                <a:cubicBezTo>
                  <a:pt x="12556016" y="5979911"/>
                  <a:pt x="12677833" y="5979911"/>
                  <a:pt x="12677833" y="5979911"/>
                </a:cubicBezTo>
                <a:cubicBezTo>
                  <a:pt x="12678930" y="5989240"/>
                  <a:pt x="12686613" y="5996373"/>
                  <a:pt x="12696491" y="5996373"/>
                </a:cubicBezTo>
                <a:cubicBezTo>
                  <a:pt x="12706367" y="5996373"/>
                  <a:pt x="12715147" y="5988142"/>
                  <a:pt x="12715147" y="5977717"/>
                </a:cubicBezTo>
                <a:cubicBezTo>
                  <a:pt x="12715147" y="5967291"/>
                  <a:pt x="12706916" y="5959060"/>
                  <a:pt x="12696491" y="5959060"/>
                </a:cubicBezTo>
                <a:cubicBezTo>
                  <a:pt x="12686064" y="5959060"/>
                  <a:pt x="12678930" y="5966193"/>
                  <a:pt x="12677833" y="5975522"/>
                </a:cubicBezTo>
                <a:lnTo>
                  <a:pt x="12558210" y="5975522"/>
                </a:lnTo>
                <a:lnTo>
                  <a:pt x="12457794" y="5875104"/>
                </a:lnTo>
                <a:lnTo>
                  <a:pt x="12457245" y="5875104"/>
                </a:lnTo>
                <a:cubicBezTo>
                  <a:pt x="12457245" y="5874555"/>
                  <a:pt x="11805354" y="5874555"/>
                  <a:pt x="11805354" y="5874555"/>
                </a:cubicBezTo>
                <a:lnTo>
                  <a:pt x="11755968" y="5825170"/>
                </a:lnTo>
                <a:cubicBezTo>
                  <a:pt x="11761456" y="5818036"/>
                  <a:pt x="11760908" y="5807062"/>
                  <a:pt x="11754323" y="5800478"/>
                </a:cubicBezTo>
                <a:cubicBezTo>
                  <a:pt x="11750757" y="5796911"/>
                  <a:pt x="11745955" y="5795127"/>
                  <a:pt x="11741153" y="5795127"/>
                </a:cubicBezTo>
                <a:close/>
                <a:moveTo>
                  <a:pt x="4557194" y="5784150"/>
                </a:moveTo>
                <a:cubicBezTo>
                  <a:pt x="4552392" y="5784150"/>
                  <a:pt x="4547591" y="5785934"/>
                  <a:pt x="4544024" y="5789500"/>
                </a:cubicBezTo>
                <a:lnTo>
                  <a:pt x="4543476" y="5789500"/>
                </a:lnTo>
                <a:cubicBezTo>
                  <a:pt x="4536890" y="5796085"/>
                  <a:pt x="4536342" y="5806512"/>
                  <a:pt x="4541829" y="5814194"/>
                </a:cubicBezTo>
                <a:lnTo>
                  <a:pt x="4081446" y="6275126"/>
                </a:lnTo>
                <a:lnTo>
                  <a:pt x="3354379" y="6275126"/>
                </a:lnTo>
                <a:cubicBezTo>
                  <a:pt x="3353282" y="6265798"/>
                  <a:pt x="3345600" y="6258664"/>
                  <a:pt x="3335723" y="6258664"/>
                </a:cubicBezTo>
                <a:cubicBezTo>
                  <a:pt x="3325846" y="6258664"/>
                  <a:pt x="3317066" y="6266895"/>
                  <a:pt x="3317066" y="6277321"/>
                </a:cubicBezTo>
                <a:cubicBezTo>
                  <a:pt x="3317066" y="6287747"/>
                  <a:pt x="3325297" y="6295978"/>
                  <a:pt x="3335723" y="6295978"/>
                </a:cubicBezTo>
                <a:cubicBezTo>
                  <a:pt x="3346148" y="6295978"/>
                  <a:pt x="3353282" y="6288844"/>
                  <a:pt x="3354379" y="6279516"/>
                </a:cubicBezTo>
                <a:lnTo>
                  <a:pt x="4083641" y="6279516"/>
                </a:lnTo>
                <a:lnTo>
                  <a:pt x="4545670" y="5817486"/>
                </a:lnTo>
                <a:cubicBezTo>
                  <a:pt x="4552804" y="5822973"/>
                  <a:pt x="4563778" y="5822424"/>
                  <a:pt x="4570363" y="5815840"/>
                </a:cubicBezTo>
                <a:cubicBezTo>
                  <a:pt x="4577497" y="5808707"/>
                  <a:pt x="4577497" y="5796635"/>
                  <a:pt x="4570363" y="5789500"/>
                </a:cubicBezTo>
                <a:cubicBezTo>
                  <a:pt x="4566796" y="5785934"/>
                  <a:pt x="4561995" y="5784150"/>
                  <a:pt x="4557194" y="5784150"/>
                </a:cubicBezTo>
                <a:close/>
                <a:moveTo>
                  <a:pt x="10997625" y="5764947"/>
                </a:moveTo>
                <a:cubicBezTo>
                  <a:pt x="10992824" y="5764947"/>
                  <a:pt x="10988023" y="5766730"/>
                  <a:pt x="10984456" y="5770298"/>
                </a:cubicBezTo>
                <a:cubicBezTo>
                  <a:pt x="10977323" y="5777431"/>
                  <a:pt x="10977323" y="5789503"/>
                  <a:pt x="10984456" y="5796637"/>
                </a:cubicBezTo>
                <a:cubicBezTo>
                  <a:pt x="10991041" y="5803221"/>
                  <a:pt x="11001467" y="5803769"/>
                  <a:pt x="11009149" y="5798282"/>
                </a:cubicBezTo>
                <a:lnTo>
                  <a:pt x="11105724" y="5894858"/>
                </a:lnTo>
                <a:lnTo>
                  <a:pt x="11105724" y="6118191"/>
                </a:lnTo>
                <a:lnTo>
                  <a:pt x="11291745" y="6304211"/>
                </a:lnTo>
                <a:cubicBezTo>
                  <a:pt x="11286257" y="6311344"/>
                  <a:pt x="11286806" y="6322318"/>
                  <a:pt x="11293390" y="6328903"/>
                </a:cubicBezTo>
                <a:cubicBezTo>
                  <a:pt x="11300523" y="6336037"/>
                  <a:pt x="11312595" y="6336037"/>
                  <a:pt x="11319729" y="6328903"/>
                </a:cubicBezTo>
                <a:cubicBezTo>
                  <a:pt x="11326863" y="6321770"/>
                  <a:pt x="11326863" y="6309698"/>
                  <a:pt x="11319729" y="6302564"/>
                </a:cubicBezTo>
                <a:cubicBezTo>
                  <a:pt x="11313145" y="6295980"/>
                  <a:pt x="11302720" y="6295431"/>
                  <a:pt x="11295037" y="6300917"/>
                </a:cubicBezTo>
                <a:lnTo>
                  <a:pt x="11110115" y="6115997"/>
                </a:lnTo>
                <a:lnTo>
                  <a:pt x="11110115" y="5892664"/>
                </a:lnTo>
                <a:lnTo>
                  <a:pt x="11012441" y="5794990"/>
                </a:lnTo>
                <a:cubicBezTo>
                  <a:pt x="11017928" y="5787856"/>
                  <a:pt x="11017380" y="5776882"/>
                  <a:pt x="11010795" y="5770298"/>
                </a:cubicBezTo>
                <a:cubicBezTo>
                  <a:pt x="11007228" y="5766730"/>
                  <a:pt x="11002427" y="5764947"/>
                  <a:pt x="10997625" y="5764947"/>
                </a:cubicBezTo>
                <a:close/>
                <a:moveTo>
                  <a:pt x="9271873" y="5704998"/>
                </a:moveTo>
                <a:cubicBezTo>
                  <a:pt x="9261995" y="5704998"/>
                  <a:pt x="9253216" y="5713229"/>
                  <a:pt x="9253216" y="5723655"/>
                </a:cubicBezTo>
                <a:cubicBezTo>
                  <a:pt x="9253216" y="5734081"/>
                  <a:pt x="9261446" y="5742312"/>
                  <a:pt x="9271873" y="5742312"/>
                </a:cubicBezTo>
                <a:cubicBezTo>
                  <a:pt x="9282299" y="5742312"/>
                  <a:pt x="9289432" y="5735178"/>
                  <a:pt x="9290529" y="5725850"/>
                </a:cubicBezTo>
                <a:lnTo>
                  <a:pt x="9462830" y="5725850"/>
                </a:lnTo>
                <a:lnTo>
                  <a:pt x="10563033" y="6826051"/>
                </a:lnTo>
                <a:lnTo>
                  <a:pt x="10563581" y="6826051"/>
                </a:lnTo>
                <a:cubicBezTo>
                  <a:pt x="10563581" y="6826600"/>
                  <a:pt x="11033842" y="6826600"/>
                  <a:pt x="11033842" y="6826600"/>
                </a:cubicBezTo>
                <a:lnTo>
                  <a:pt x="11462948" y="7255706"/>
                </a:lnTo>
                <a:lnTo>
                  <a:pt x="11462948" y="7500440"/>
                </a:lnTo>
                <a:lnTo>
                  <a:pt x="12370546" y="8408036"/>
                </a:lnTo>
                <a:lnTo>
                  <a:pt x="12370546" y="8759772"/>
                </a:lnTo>
                <a:cubicBezTo>
                  <a:pt x="12361217" y="8760869"/>
                  <a:pt x="12354083" y="8768552"/>
                  <a:pt x="12354083" y="8778429"/>
                </a:cubicBezTo>
                <a:cubicBezTo>
                  <a:pt x="12354083" y="8788306"/>
                  <a:pt x="12362314" y="8797086"/>
                  <a:pt x="12372741" y="8797086"/>
                </a:cubicBezTo>
                <a:cubicBezTo>
                  <a:pt x="12383166" y="8797086"/>
                  <a:pt x="12391397" y="8788855"/>
                  <a:pt x="12391397" y="8778429"/>
                </a:cubicBezTo>
                <a:cubicBezTo>
                  <a:pt x="12391397" y="8768004"/>
                  <a:pt x="12384263" y="8760869"/>
                  <a:pt x="12374935" y="8759772"/>
                </a:cubicBezTo>
                <a:lnTo>
                  <a:pt x="12374935" y="8406391"/>
                </a:lnTo>
                <a:lnTo>
                  <a:pt x="11467338" y="7498793"/>
                </a:lnTo>
                <a:lnTo>
                  <a:pt x="11467338" y="7254060"/>
                </a:lnTo>
                <a:lnTo>
                  <a:pt x="11036585" y="6822760"/>
                </a:lnTo>
                <a:lnTo>
                  <a:pt x="11036036" y="6822760"/>
                </a:lnTo>
                <a:cubicBezTo>
                  <a:pt x="11036036" y="6822210"/>
                  <a:pt x="10565777" y="6822210"/>
                  <a:pt x="10565777" y="6822210"/>
                </a:cubicBezTo>
                <a:lnTo>
                  <a:pt x="9465574" y="5722009"/>
                </a:lnTo>
                <a:lnTo>
                  <a:pt x="9465025" y="5722009"/>
                </a:lnTo>
                <a:cubicBezTo>
                  <a:pt x="9465025" y="5721460"/>
                  <a:pt x="9290529" y="5721460"/>
                  <a:pt x="9290529" y="5721460"/>
                </a:cubicBezTo>
                <a:cubicBezTo>
                  <a:pt x="9289432" y="5712132"/>
                  <a:pt x="9281750" y="5704998"/>
                  <a:pt x="9271873" y="5704998"/>
                </a:cubicBezTo>
                <a:close/>
                <a:moveTo>
                  <a:pt x="2945028" y="5666586"/>
                </a:moveTo>
                <a:cubicBezTo>
                  <a:pt x="2934602" y="5666586"/>
                  <a:pt x="2926371" y="5674817"/>
                  <a:pt x="2926371" y="5685243"/>
                </a:cubicBezTo>
                <a:cubicBezTo>
                  <a:pt x="2926371" y="5695669"/>
                  <a:pt x="2933505" y="5702801"/>
                  <a:pt x="2942832" y="5703899"/>
                </a:cubicBezTo>
                <a:lnTo>
                  <a:pt x="2942832" y="5867970"/>
                </a:lnTo>
                <a:cubicBezTo>
                  <a:pt x="2933505" y="5869067"/>
                  <a:pt x="2926371" y="5876749"/>
                  <a:pt x="2926371" y="5886626"/>
                </a:cubicBezTo>
                <a:cubicBezTo>
                  <a:pt x="2926371" y="5897052"/>
                  <a:pt x="2934602" y="5905282"/>
                  <a:pt x="2945028" y="5905282"/>
                </a:cubicBezTo>
                <a:cubicBezTo>
                  <a:pt x="2955454" y="5905282"/>
                  <a:pt x="2963685" y="5897052"/>
                  <a:pt x="2963685" y="5886626"/>
                </a:cubicBezTo>
                <a:cubicBezTo>
                  <a:pt x="2963685" y="5876201"/>
                  <a:pt x="2956551" y="5869067"/>
                  <a:pt x="2947223" y="5867970"/>
                </a:cubicBezTo>
                <a:lnTo>
                  <a:pt x="2947223" y="5703899"/>
                </a:lnTo>
                <a:cubicBezTo>
                  <a:pt x="2956551" y="5702801"/>
                  <a:pt x="2963685" y="5695120"/>
                  <a:pt x="2963685" y="5685243"/>
                </a:cubicBezTo>
                <a:cubicBezTo>
                  <a:pt x="2963685" y="5675365"/>
                  <a:pt x="2955454" y="5666586"/>
                  <a:pt x="2945028" y="5666586"/>
                </a:cubicBezTo>
                <a:close/>
                <a:moveTo>
                  <a:pt x="6933738" y="5600191"/>
                </a:moveTo>
                <a:lnTo>
                  <a:pt x="6928800" y="5600191"/>
                </a:lnTo>
                <a:lnTo>
                  <a:pt x="6928800" y="5827365"/>
                </a:lnTo>
                <a:lnTo>
                  <a:pt x="6482684" y="6273481"/>
                </a:lnTo>
                <a:lnTo>
                  <a:pt x="6035469" y="6273481"/>
                </a:lnTo>
                <a:lnTo>
                  <a:pt x="4939658" y="7369294"/>
                </a:lnTo>
                <a:lnTo>
                  <a:pt x="4939658" y="8352616"/>
                </a:lnTo>
                <a:lnTo>
                  <a:pt x="4530855" y="8761418"/>
                </a:lnTo>
                <a:cubicBezTo>
                  <a:pt x="4523722" y="8755931"/>
                  <a:pt x="4512747" y="8756480"/>
                  <a:pt x="4506162" y="8763065"/>
                </a:cubicBezTo>
                <a:cubicBezTo>
                  <a:pt x="4499028" y="8770198"/>
                  <a:pt x="4499028" y="8782270"/>
                  <a:pt x="4506162" y="8789404"/>
                </a:cubicBezTo>
                <a:cubicBezTo>
                  <a:pt x="4513296" y="8796537"/>
                  <a:pt x="4525367" y="8796537"/>
                  <a:pt x="4532501" y="8789404"/>
                </a:cubicBezTo>
                <a:cubicBezTo>
                  <a:pt x="4539086" y="8782819"/>
                  <a:pt x="4539634" y="8772392"/>
                  <a:pt x="4534146" y="8764710"/>
                </a:cubicBezTo>
                <a:lnTo>
                  <a:pt x="4944596" y="8354261"/>
                </a:lnTo>
                <a:lnTo>
                  <a:pt x="4944596" y="7371489"/>
                </a:lnTo>
                <a:lnTo>
                  <a:pt x="6037116" y="6278969"/>
                </a:lnTo>
                <a:lnTo>
                  <a:pt x="6484330" y="6278969"/>
                </a:lnTo>
                <a:lnTo>
                  <a:pt x="6933738" y="5829560"/>
                </a:lnTo>
                <a:close/>
                <a:moveTo>
                  <a:pt x="7517587" y="5600191"/>
                </a:moveTo>
                <a:lnTo>
                  <a:pt x="7512648" y="5600191"/>
                </a:lnTo>
                <a:lnTo>
                  <a:pt x="7512648" y="6661982"/>
                </a:lnTo>
                <a:lnTo>
                  <a:pt x="7355162" y="6819466"/>
                </a:lnTo>
                <a:lnTo>
                  <a:pt x="7355162" y="6975306"/>
                </a:lnTo>
                <a:lnTo>
                  <a:pt x="6702174" y="7628293"/>
                </a:lnTo>
                <a:lnTo>
                  <a:pt x="6702174" y="8766357"/>
                </a:lnTo>
                <a:cubicBezTo>
                  <a:pt x="6692846" y="8767454"/>
                  <a:pt x="6685713" y="8775136"/>
                  <a:pt x="6685713" y="8785014"/>
                </a:cubicBezTo>
                <a:cubicBezTo>
                  <a:pt x="6685713" y="8794890"/>
                  <a:pt x="6693944" y="8803671"/>
                  <a:pt x="6704370" y="8803671"/>
                </a:cubicBezTo>
                <a:cubicBezTo>
                  <a:pt x="6714796" y="8803671"/>
                  <a:pt x="6723026" y="8795440"/>
                  <a:pt x="6723026" y="8785014"/>
                </a:cubicBezTo>
                <a:cubicBezTo>
                  <a:pt x="6723026" y="8774588"/>
                  <a:pt x="6715893" y="8767454"/>
                  <a:pt x="6706565" y="8766357"/>
                </a:cubicBezTo>
                <a:lnTo>
                  <a:pt x="6707114" y="8766357"/>
                </a:lnTo>
                <a:lnTo>
                  <a:pt x="6707114" y="7630488"/>
                </a:lnTo>
                <a:lnTo>
                  <a:pt x="7360101" y="6977501"/>
                </a:lnTo>
                <a:lnTo>
                  <a:pt x="7360101" y="6821662"/>
                </a:lnTo>
                <a:lnTo>
                  <a:pt x="7517587" y="6664176"/>
                </a:lnTo>
                <a:close/>
                <a:moveTo>
                  <a:pt x="7745858" y="5600191"/>
                </a:moveTo>
                <a:lnTo>
                  <a:pt x="7740920" y="5600191"/>
                </a:lnTo>
                <a:lnTo>
                  <a:pt x="7740920" y="6817821"/>
                </a:lnTo>
                <a:lnTo>
                  <a:pt x="7741468" y="6817821"/>
                </a:lnTo>
                <a:lnTo>
                  <a:pt x="7583982" y="6975306"/>
                </a:lnTo>
                <a:lnTo>
                  <a:pt x="7583982" y="8008014"/>
                </a:lnTo>
                <a:lnTo>
                  <a:pt x="7281634" y="8310364"/>
                </a:lnTo>
                <a:lnTo>
                  <a:pt x="7281634" y="8747152"/>
                </a:lnTo>
                <a:cubicBezTo>
                  <a:pt x="7272304" y="8748249"/>
                  <a:pt x="7265172" y="8755931"/>
                  <a:pt x="7265172" y="8765808"/>
                </a:cubicBezTo>
                <a:cubicBezTo>
                  <a:pt x="7265172" y="8775685"/>
                  <a:pt x="7273402" y="8784465"/>
                  <a:pt x="7283828" y="8784465"/>
                </a:cubicBezTo>
                <a:cubicBezTo>
                  <a:pt x="7294254" y="8784465"/>
                  <a:pt x="7302484" y="8776235"/>
                  <a:pt x="7302484" y="8765808"/>
                </a:cubicBezTo>
                <a:cubicBezTo>
                  <a:pt x="7302484" y="8755382"/>
                  <a:pt x="7295352" y="8748249"/>
                  <a:pt x="7286023" y="8747152"/>
                </a:cubicBezTo>
                <a:lnTo>
                  <a:pt x="7286023" y="8312558"/>
                </a:lnTo>
                <a:lnTo>
                  <a:pt x="7588372" y="8010209"/>
                </a:lnTo>
                <a:lnTo>
                  <a:pt x="7588372" y="6977501"/>
                </a:lnTo>
                <a:lnTo>
                  <a:pt x="7745858" y="6820016"/>
                </a:lnTo>
                <a:close/>
                <a:moveTo>
                  <a:pt x="2025358" y="5590313"/>
                </a:moveTo>
                <a:lnTo>
                  <a:pt x="1402002" y="6213669"/>
                </a:lnTo>
                <a:lnTo>
                  <a:pt x="422520" y="6213669"/>
                </a:lnTo>
                <a:lnTo>
                  <a:pt x="47190" y="6588999"/>
                </a:lnTo>
                <a:cubicBezTo>
                  <a:pt x="40056" y="6583511"/>
                  <a:pt x="29082" y="6584061"/>
                  <a:pt x="22496" y="6590645"/>
                </a:cubicBezTo>
                <a:cubicBezTo>
                  <a:pt x="15364" y="6597779"/>
                  <a:pt x="15364" y="6609851"/>
                  <a:pt x="22496" y="6616985"/>
                </a:cubicBezTo>
                <a:cubicBezTo>
                  <a:pt x="29630" y="6624117"/>
                  <a:pt x="41702" y="6624117"/>
                  <a:pt x="48836" y="6616985"/>
                </a:cubicBezTo>
                <a:lnTo>
                  <a:pt x="49384" y="6616435"/>
                </a:lnTo>
                <a:cubicBezTo>
                  <a:pt x="55970" y="6609851"/>
                  <a:pt x="56518" y="6599425"/>
                  <a:pt x="51032" y="6591742"/>
                </a:cubicBezTo>
                <a:lnTo>
                  <a:pt x="424716" y="6218058"/>
                </a:lnTo>
                <a:lnTo>
                  <a:pt x="1404745" y="6218058"/>
                </a:lnTo>
                <a:lnTo>
                  <a:pt x="2028101" y="5594702"/>
                </a:lnTo>
                <a:lnTo>
                  <a:pt x="2767788" y="5594702"/>
                </a:lnTo>
                <a:lnTo>
                  <a:pt x="2859426" y="5686340"/>
                </a:lnTo>
                <a:lnTo>
                  <a:pt x="2859426" y="5863031"/>
                </a:lnTo>
                <a:cubicBezTo>
                  <a:pt x="2850098" y="5864128"/>
                  <a:pt x="2842964" y="5871810"/>
                  <a:pt x="2842964" y="5881687"/>
                </a:cubicBezTo>
                <a:cubicBezTo>
                  <a:pt x="2842964" y="5891564"/>
                  <a:pt x="2851195" y="5900344"/>
                  <a:pt x="2861621" y="5900344"/>
                </a:cubicBezTo>
                <a:cubicBezTo>
                  <a:pt x="2872046" y="5900344"/>
                  <a:pt x="2880278" y="5892112"/>
                  <a:pt x="2880278" y="5881687"/>
                </a:cubicBezTo>
                <a:cubicBezTo>
                  <a:pt x="2880278" y="5871261"/>
                  <a:pt x="2873144" y="5864128"/>
                  <a:pt x="2863816" y="5863031"/>
                </a:cubicBezTo>
                <a:lnTo>
                  <a:pt x="2863816" y="5684694"/>
                </a:lnTo>
                <a:lnTo>
                  <a:pt x="2769983" y="5590861"/>
                </a:lnTo>
                <a:lnTo>
                  <a:pt x="2769434" y="5590861"/>
                </a:lnTo>
                <a:cubicBezTo>
                  <a:pt x="2769434" y="5590313"/>
                  <a:pt x="2025358" y="5590313"/>
                  <a:pt x="2025358" y="5590313"/>
                </a:cubicBezTo>
                <a:close/>
                <a:moveTo>
                  <a:pt x="7168594" y="5555195"/>
                </a:moveTo>
                <a:lnTo>
                  <a:pt x="7163657" y="5555195"/>
                </a:lnTo>
                <a:lnTo>
                  <a:pt x="7163657" y="6259214"/>
                </a:lnTo>
                <a:lnTo>
                  <a:pt x="6775156" y="6647715"/>
                </a:lnTo>
                <a:lnTo>
                  <a:pt x="6300506" y="6647715"/>
                </a:lnTo>
                <a:lnTo>
                  <a:pt x="5453817" y="7494404"/>
                </a:lnTo>
                <a:lnTo>
                  <a:pt x="5453817" y="8703253"/>
                </a:lnTo>
                <a:cubicBezTo>
                  <a:pt x="5444488" y="8704350"/>
                  <a:pt x="5437356" y="8712032"/>
                  <a:pt x="5437356" y="8721910"/>
                </a:cubicBezTo>
                <a:cubicBezTo>
                  <a:pt x="5437356" y="8731786"/>
                  <a:pt x="5445586" y="8740567"/>
                  <a:pt x="5456011" y="8740567"/>
                </a:cubicBezTo>
                <a:cubicBezTo>
                  <a:pt x="5466438" y="8740567"/>
                  <a:pt x="5474668" y="8732336"/>
                  <a:pt x="5474668" y="8721910"/>
                </a:cubicBezTo>
                <a:cubicBezTo>
                  <a:pt x="5474668" y="8711484"/>
                  <a:pt x="5467536" y="8704350"/>
                  <a:pt x="5458206" y="8703253"/>
                </a:cubicBezTo>
                <a:lnTo>
                  <a:pt x="5458206" y="7496049"/>
                </a:lnTo>
                <a:lnTo>
                  <a:pt x="6302152" y="6652105"/>
                </a:lnTo>
                <a:lnTo>
                  <a:pt x="6776803" y="6652105"/>
                </a:lnTo>
                <a:lnTo>
                  <a:pt x="7168046" y="6260861"/>
                </a:lnTo>
                <a:lnTo>
                  <a:pt x="7168594" y="6261409"/>
                </a:lnTo>
                <a:close/>
                <a:moveTo>
                  <a:pt x="8094301" y="5550805"/>
                </a:moveTo>
                <a:lnTo>
                  <a:pt x="8089362" y="5550805"/>
                </a:lnTo>
                <a:lnTo>
                  <a:pt x="8089362" y="7186018"/>
                </a:lnTo>
                <a:lnTo>
                  <a:pt x="8236421" y="7333077"/>
                </a:lnTo>
                <a:lnTo>
                  <a:pt x="8236421" y="8138611"/>
                </a:lnTo>
                <a:lnTo>
                  <a:pt x="8598033" y="8500223"/>
                </a:lnTo>
                <a:lnTo>
                  <a:pt x="8598033" y="8747700"/>
                </a:lnTo>
                <a:cubicBezTo>
                  <a:pt x="8588705" y="8748797"/>
                  <a:pt x="8581572" y="8756480"/>
                  <a:pt x="8581572" y="8766357"/>
                </a:cubicBezTo>
                <a:cubicBezTo>
                  <a:pt x="8581572" y="8776235"/>
                  <a:pt x="8589803" y="8785014"/>
                  <a:pt x="8600229" y="8785014"/>
                </a:cubicBezTo>
                <a:cubicBezTo>
                  <a:pt x="8610655" y="8785014"/>
                  <a:pt x="8618886" y="8776783"/>
                  <a:pt x="8618886" y="8766357"/>
                </a:cubicBezTo>
                <a:cubicBezTo>
                  <a:pt x="8618886" y="8755931"/>
                  <a:pt x="8611752" y="8748797"/>
                  <a:pt x="8602423" y="8747700"/>
                </a:cubicBezTo>
                <a:lnTo>
                  <a:pt x="8602972" y="8747700"/>
                </a:lnTo>
                <a:lnTo>
                  <a:pt x="8602972" y="8498028"/>
                </a:lnTo>
                <a:lnTo>
                  <a:pt x="8241360" y="8136416"/>
                </a:lnTo>
                <a:lnTo>
                  <a:pt x="8241360" y="7330883"/>
                </a:lnTo>
                <a:lnTo>
                  <a:pt x="8094301" y="7183823"/>
                </a:lnTo>
                <a:close/>
                <a:moveTo>
                  <a:pt x="8342874" y="5550805"/>
                </a:moveTo>
                <a:lnTo>
                  <a:pt x="8337936" y="5550805"/>
                </a:lnTo>
                <a:lnTo>
                  <a:pt x="8337936" y="7063651"/>
                </a:lnTo>
                <a:lnTo>
                  <a:pt x="8547002" y="7272717"/>
                </a:lnTo>
                <a:lnTo>
                  <a:pt x="8547002" y="7628293"/>
                </a:lnTo>
                <a:lnTo>
                  <a:pt x="9146763" y="8228054"/>
                </a:lnTo>
                <a:lnTo>
                  <a:pt x="9146763" y="8759772"/>
                </a:lnTo>
                <a:cubicBezTo>
                  <a:pt x="9137435" y="8760869"/>
                  <a:pt x="9130300" y="8768552"/>
                  <a:pt x="9130300" y="8778429"/>
                </a:cubicBezTo>
                <a:cubicBezTo>
                  <a:pt x="9130300" y="8788306"/>
                  <a:pt x="9138532" y="8797086"/>
                  <a:pt x="9148958" y="8797086"/>
                </a:cubicBezTo>
                <a:cubicBezTo>
                  <a:pt x="9159383" y="8797086"/>
                  <a:pt x="9167615" y="8788855"/>
                  <a:pt x="9167615" y="8778429"/>
                </a:cubicBezTo>
                <a:cubicBezTo>
                  <a:pt x="9167615" y="8773217"/>
                  <a:pt x="9165831" y="8768827"/>
                  <a:pt x="9162881" y="8765603"/>
                </a:cubicBezTo>
                <a:lnTo>
                  <a:pt x="9151701" y="8760045"/>
                </a:lnTo>
                <a:lnTo>
                  <a:pt x="9151701" y="8760321"/>
                </a:lnTo>
                <a:lnTo>
                  <a:pt x="9151152" y="8759772"/>
                </a:lnTo>
                <a:lnTo>
                  <a:pt x="9151701" y="8760045"/>
                </a:lnTo>
                <a:lnTo>
                  <a:pt x="9151701" y="8226408"/>
                </a:lnTo>
                <a:lnTo>
                  <a:pt x="8551940" y="7626647"/>
                </a:lnTo>
                <a:lnTo>
                  <a:pt x="8551940" y="7271071"/>
                </a:lnTo>
                <a:lnTo>
                  <a:pt x="8342874" y="7062005"/>
                </a:lnTo>
                <a:close/>
                <a:moveTo>
                  <a:pt x="8562915" y="5550805"/>
                </a:moveTo>
                <a:lnTo>
                  <a:pt x="8557977" y="5550805"/>
                </a:lnTo>
                <a:lnTo>
                  <a:pt x="8557977" y="6582417"/>
                </a:lnTo>
                <a:lnTo>
                  <a:pt x="8656199" y="6680639"/>
                </a:lnTo>
                <a:lnTo>
                  <a:pt x="8656199" y="6911105"/>
                </a:lnTo>
                <a:lnTo>
                  <a:pt x="8981595" y="7236501"/>
                </a:lnTo>
                <a:lnTo>
                  <a:pt x="8981595" y="7821995"/>
                </a:lnTo>
                <a:lnTo>
                  <a:pt x="9516057" y="8356457"/>
                </a:lnTo>
                <a:lnTo>
                  <a:pt x="9516057" y="8760869"/>
                </a:lnTo>
                <a:cubicBezTo>
                  <a:pt x="9506729" y="8761966"/>
                  <a:pt x="9499596" y="8769650"/>
                  <a:pt x="9499596" y="8779526"/>
                </a:cubicBezTo>
                <a:cubicBezTo>
                  <a:pt x="9499596" y="8789404"/>
                  <a:pt x="9507826" y="8798184"/>
                  <a:pt x="9518252" y="8798184"/>
                </a:cubicBezTo>
                <a:cubicBezTo>
                  <a:pt x="9528678" y="8798184"/>
                  <a:pt x="9536909" y="8789952"/>
                  <a:pt x="9536909" y="8779526"/>
                </a:cubicBezTo>
                <a:cubicBezTo>
                  <a:pt x="9536909" y="8769101"/>
                  <a:pt x="9529776" y="8761966"/>
                  <a:pt x="9520448" y="8760869"/>
                </a:cubicBezTo>
                <a:lnTo>
                  <a:pt x="9520996" y="8760321"/>
                </a:lnTo>
                <a:lnTo>
                  <a:pt x="9520996" y="8354261"/>
                </a:lnTo>
                <a:lnTo>
                  <a:pt x="8986534" y="7819799"/>
                </a:lnTo>
                <a:lnTo>
                  <a:pt x="8986534" y="7234306"/>
                </a:lnTo>
                <a:lnTo>
                  <a:pt x="8661137" y="6908909"/>
                </a:lnTo>
                <a:lnTo>
                  <a:pt x="8661137" y="6678444"/>
                </a:lnTo>
                <a:lnTo>
                  <a:pt x="8562915" y="6580221"/>
                </a:lnTo>
                <a:close/>
                <a:moveTo>
                  <a:pt x="7981263" y="5550257"/>
                </a:moveTo>
                <a:lnTo>
                  <a:pt x="7976324" y="5550257"/>
                </a:lnTo>
                <a:lnTo>
                  <a:pt x="7976324" y="7449408"/>
                </a:lnTo>
                <a:lnTo>
                  <a:pt x="8142588" y="7615673"/>
                </a:lnTo>
                <a:lnTo>
                  <a:pt x="8142588" y="8734530"/>
                </a:lnTo>
                <a:cubicBezTo>
                  <a:pt x="8133260" y="8735628"/>
                  <a:pt x="8126127" y="8743311"/>
                  <a:pt x="8126127" y="8753187"/>
                </a:cubicBezTo>
                <a:cubicBezTo>
                  <a:pt x="8126127" y="8763065"/>
                  <a:pt x="8134358" y="8771844"/>
                  <a:pt x="8144784" y="8771844"/>
                </a:cubicBezTo>
                <a:cubicBezTo>
                  <a:pt x="8155210" y="8771844"/>
                  <a:pt x="8163440" y="8763613"/>
                  <a:pt x="8163440" y="8753187"/>
                </a:cubicBezTo>
                <a:cubicBezTo>
                  <a:pt x="8163440" y="8747974"/>
                  <a:pt x="8161657" y="8743584"/>
                  <a:pt x="8158707" y="8740361"/>
                </a:cubicBezTo>
                <a:lnTo>
                  <a:pt x="8147526" y="8734803"/>
                </a:lnTo>
                <a:lnTo>
                  <a:pt x="8147526" y="8735080"/>
                </a:lnTo>
                <a:lnTo>
                  <a:pt x="8146978" y="8734530"/>
                </a:lnTo>
                <a:lnTo>
                  <a:pt x="8147526" y="8734803"/>
                </a:lnTo>
                <a:lnTo>
                  <a:pt x="8147526" y="7614027"/>
                </a:lnTo>
                <a:lnTo>
                  <a:pt x="7981263" y="7447761"/>
                </a:lnTo>
                <a:close/>
                <a:moveTo>
                  <a:pt x="8674855" y="5545867"/>
                </a:moveTo>
                <a:lnTo>
                  <a:pt x="8669918" y="5545867"/>
                </a:lnTo>
                <a:lnTo>
                  <a:pt x="8669918" y="6403530"/>
                </a:lnTo>
                <a:lnTo>
                  <a:pt x="8878983" y="6612597"/>
                </a:lnTo>
                <a:lnTo>
                  <a:pt x="8878983" y="6976953"/>
                </a:lnTo>
                <a:lnTo>
                  <a:pt x="9308089" y="7406058"/>
                </a:lnTo>
                <a:lnTo>
                  <a:pt x="9308638" y="7406058"/>
                </a:lnTo>
                <a:cubicBezTo>
                  <a:pt x="9308638" y="7406606"/>
                  <a:pt x="9581356" y="7406606"/>
                  <a:pt x="9581356" y="7406606"/>
                </a:cubicBezTo>
                <a:lnTo>
                  <a:pt x="9900716" y="7725968"/>
                </a:lnTo>
                <a:lnTo>
                  <a:pt x="9900716" y="8574851"/>
                </a:lnTo>
                <a:lnTo>
                  <a:pt x="10090577" y="8764710"/>
                </a:lnTo>
                <a:cubicBezTo>
                  <a:pt x="10085089" y="8771844"/>
                  <a:pt x="10085638" y="8782819"/>
                  <a:pt x="10092222" y="8789404"/>
                </a:cubicBezTo>
                <a:cubicBezTo>
                  <a:pt x="10099357" y="8796537"/>
                  <a:pt x="10111429" y="8796537"/>
                  <a:pt x="10118562" y="8789404"/>
                </a:cubicBezTo>
                <a:cubicBezTo>
                  <a:pt x="10125695" y="8782270"/>
                  <a:pt x="10125695" y="8770198"/>
                  <a:pt x="10118562" y="8763065"/>
                </a:cubicBezTo>
                <a:cubicBezTo>
                  <a:pt x="10111977" y="8756480"/>
                  <a:pt x="10101551" y="8755931"/>
                  <a:pt x="10093869" y="8761418"/>
                </a:cubicBezTo>
                <a:lnTo>
                  <a:pt x="10093869" y="8760869"/>
                </a:lnTo>
                <a:lnTo>
                  <a:pt x="9905655" y="8572655"/>
                </a:lnTo>
                <a:lnTo>
                  <a:pt x="9905655" y="7723772"/>
                </a:lnTo>
                <a:lnTo>
                  <a:pt x="9584099" y="7402218"/>
                </a:lnTo>
                <a:lnTo>
                  <a:pt x="9583551" y="7402218"/>
                </a:lnTo>
                <a:cubicBezTo>
                  <a:pt x="9583551" y="7401669"/>
                  <a:pt x="9310833" y="7401669"/>
                  <a:pt x="9310833" y="7401669"/>
                </a:cubicBezTo>
                <a:lnTo>
                  <a:pt x="8883922" y="6974757"/>
                </a:lnTo>
                <a:lnTo>
                  <a:pt x="8883922" y="6610401"/>
                </a:lnTo>
                <a:lnTo>
                  <a:pt x="8674855" y="6401335"/>
                </a:lnTo>
                <a:close/>
                <a:moveTo>
                  <a:pt x="5604168" y="5531600"/>
                </a:moveTo>
                <a:cubicBezTo>
                  <a:pt x="5593742" y="5531600"/>
                  <a:pt x="5586609" y="5538733"/>
                  <a:pt x="5585512" y="5548062"/>
                </a:cubicBezTo>
                <a:lnTo>
                  <a:pt x="4807962" y="5548062"/>
                </a:lnTo>
                <a:lnTo>
                  <a:pt x="4635662" y="5720362"/>
                </a:lnTo>
                <a:cubicBezTo>
                  <a:pt x="4628529" y="5714876"/>
                  <a:pt x="4617554" y="5715424"/>
                  <a:pt x="4610969" y="5722009"/>
                </a:cubicBezTo>
                <a:cubicBezTo>
                  <a:pt x="4603836" y="5729143"/>
                  <a:pt x="4603836" y="5741215"/>
                  <a:pt x="4610969" y="5748348"/>
                </a:cubicBezTo>
                <a:cubicBezTo>
                  <a:pt x="4618102" y="5755482"/>
                  <a:pt x="4630174" y="5755482"/>
                  <a:pt x="4637308" y="5748348"/>
                </a:cubicBezTo>
                <a:cubicBezTo>
                  <a:pt x="4643893" y="5741763"/>
                  <a:pt x="4644442" y="5731337"/>
                  <a:pt x="4638954" y="5723655"/>
                </a:cubicBezTo>
                <a:lnTo>
                  <a:pt x="4810158" y="5552452"/>
                </a:lnTo>
                <a:lnTo>
                  <a:pt x="5585512" y="5552452"/>
                </a:lnTo>
                <a:cubicBezTo>
                  <a:pt x="5586609" y="5561780"/>
                  <a:pt x="5594292" y="5568914"/>
                  <a:pt x="5604168" y="5568914"/>
                </a:cubicBezTo>
                <a:cubicBezTo>
                  <a:pt x="5614046" y="5568914"/>
                  <a:pt x="5622826" y="5560683"/>
                  <a:pt x="5622826" y="5550257"/>
                </a:cubicBezTo>
                <a:cubicBezTo>
                  <a:pt x="5622826" y="5539831"/>
                  <a:pt x="5614594" y="5531600"/>
                  <a:pt x="5604168" y="5531600"/>
                </a:cubicBezTo>
                <a:close/>
                <a:moveTo>
                  <a:pt x="7615808" y="5518431"/>
                </a:moveTo>
                <a:lnTo>
                  <a:pt x="7610870" y="5518431"/>
                </a:lnTo>
                <a:lnTo>
                  <a:pt x="7610870" y="6798615"/>
                </a:lnTo>
                <a:lnTo>
                  <a:pt x="7453385" y="6956101"/>
                </a:lnTo>
                <a:lnTo>
                  <a:pt x="7453385" y="7533364"/>
                </a:lnTo>
                <a:lnTo>
                  <a:pt x="7137866" y="7848882"/>
                </a:lnTo>
                <a:lnTo>
                  <a:pt x="7137866" y="8652221"/>
                </a:lnTo>
                <a:cubicBezTo>
                  <a:pt x="7128538" y="8653319"/>
                  <a:pt x="7121404" y="8661001"/>
                  <a:pt x="7121404" y="8670878"/>
                </a:cubicBezTo>
                <a:cubicBezTo>
                  <a:pt x="7121404" y="8680755"/>
                  <a:pt x="7129635" y="8689534"/>
                  <a:pt x="7140061" y="8689534"/>
                </a:cubicBezTo>
                <a:cubicBezTo>
                  <a:pt x="7150487" y="8689534"/>
                  <a:pt x="7158718" y="8681304"/>
                  <a:pt x="7158718" y="8670878"/>
                </a:cubicBezTo>
                <a:cubicBezTo>
                  <a:pt x="7158718" y="8660452"/>
                  <a:pt x="7151584" y="8653319"/>
                  <a:pt x="7142256" y="8652221"/>
                </a:cubicBezTo>
                <a:lnTo>
                  <a:pt x="7142805" y="8651672"/>
                </a:lnTo>
                <a:lnTo>
                  <a:pt x="7142805" y="7850528"/>
                </a:lnTo>
                <a:lnTo>
                  <a:pt x="7458324" y="7535010"/>
                </a:lnTo>
                <a:lnTo>
                  <a:pt x="7458324" y="6957746"/>
                </a:lnTo>
                <a:lnTo>
                  <a:pt x="7615808" y="6800261"/>
                </a:lnTo>
                <a:close/>
                <a:moveTo>
                  <a:pt x="9293557" y="5506251"/>
                </a:moveTo>
                <a:lnTo>
                  <a:pt x="9293273" y="5506359"/>
                </a:lnTo>
                <a:lnTo>
                  <a:pt x="9293822" y="5506359"/>
                </a:lnTo>
                <a:close/>
                <a:moveTo>
                  <a:pt x="2078585" y="5497577"/>
                </a:moveTo>
                <a:cubicBezTo>
                  <a:pt x="2068708" y="5497577"/>
                  <a:pt x="2059928" y="5505808"/>
                  <a:pt x="2059928" y="5516234"/>
                </a:cubicBezTo>
                <a:cubicBezTo>
                  <a:pt x="2059928" y="5526659"/>
                  <a:pt x="2068159" y="5534891"/>
                  <a:pt x="2078585" y="5534891"/>
                </a:cubicBezTo>
                <a:lnTo>
                  <a:pt x="2078585" y="5535440"/>
                </a:lnTo>
                <a:cubicBezTo>
                  <a:pt x="2087913" y="5535440"/>
                  <a:pt x="2096144" y="5528306"/>
                  <a:pt x="2097241" y="5518978"/>
                </a:cubicBezTo>
                <a:lnTo>
                  <a:pt x="2858877" y="5518978"/>
                </a:lnTo>
                <a:lnTo>
                  <a:pt x="3026239" y="5686340"/>
                </a:lnTo>
                <a:lnTo>
                  <a:pt x="3026239" y="5870164"/>
                </a:lnTo>
                <a:cubicBezTo>
                  <a:pt x="3016911" y="5871261"/>
                  <a:pt x="3009778" y="5878944"/>
                  <a:pt x="3009778" y="5888821"/>
                </a:cubicBezTo>
                <a:cubicBezTo>
                  <a:pt x="3009778" y="5898698"/>
                  <a:pt x="3018008" y="5907478"/>
                  <a:pt x="3028434" y="5907478"/>
                </a:cubicBezTo>
                <a:cubicBezTo>
                  <a:pt x="3038860" y="5907478"/>
                  <a:pt x="3047091" y="5899247"/>
                  <a:pt x="3047091" y="5888821"/>
                </a:cubicBezTo>
                <a:cubicBezTo>
                  <a:pt x="3047091" y="5878395"/>
                  <a:pt x="3039958" y="5871261"/>
                  <a:pt x="3030629" y="5870164"/>
                </a:cubicBezTo>
                <a:lnTo>
                  <a:pt x="3030629" y="5684145"/>
                </a:lnTo>
                <a:lnTo>
                  <a:pt x="2861073" y="5514588"/>
                </a:lnTo>
                <a:lnTo>
                  <a:pt x="2860523" y="5514588"/>
                </a:lnTo>
                <a:cubicBezTo>
                  <a:pt x="2860523" y="5514039"/>
                  <a:pt x="2097241" y="5514039"/>
                  <a:pt x="2097241" y="5514039"/>
                </a:cubicBezTo>
                <a:cubicBezTo>
                  <a:pt x="2096144" y="5504711"/>
                  <a:pt x="2088462" y="5497577"/>
                  <a:pt x="2078585" y="5497577"/>
                </a:cubicBezTo>
                <a:close/>
                <a:moveTo>
                  <a:pt x="9293822" y="5469044"/>
                </a:moveTo>
                <a:cubicBezTo>
                  <a:pt x="9283944" y="5469044"/>
                  <a:pt x="9275165" y="5477276"/>
                  <a:pt x="9275165" y="5487702"/>
                </a:cubicBezTo>
                <a:cubicBezTo>
                  <a:pt x="9275165" y="5492915"/>
                  <a:pt x="9277223" y="5497579"/>
                  <a:pt x="9280584" y="5500940"/>
                </a:cubicBezTo>
                <a:lnTo>
                  <a:pt x="9293557" y="5506251"/>
                </a:lnTo>
                <a:lnTo>
                  <a:pt x="9305688" y="5501626"/>
                </a:lnTo>
                <a:cubicBezTo>
                  <a:pt x="9309049" y="5498676"/>
                  <a:pt x="9311381" y="5494561"/>
                  <a:pt x="9311930" y="5489897"/>
                </a:cubicBezTo>
                <a:lnTo>
                  <a:pt x="9486426" y="5489897"/>
                </a:lnTo>
                <a:lnTo>
                  <a:pt x="9856270" y="5859741"/>
                </a:lnTo>
                <a:lnTo>
                  <a:pt x="9856818" y="5859741"/>
                </a:lnTo>
                <a:cubicBezTo>
                  <a:pt x="9856818" y="5860289"/>
                  <a:pt x="10064786" y="5860289"/>
                  <a:pt x="10064786" y="5860289"/>
                </a:cubicBezTo>
                <a:cubicBezTo>
                  <a:pt x="10065883" y="5869617"/>
                  <a:pt x="10073566" y="5876751"/>
                  <a:pt x="10083443" y="5876751"/>
                </a:cubicBezTo>
                <a:cubicBezTo>
                  <a:pt x="10093320" y="5876751"/>
                  <a:pt x="10102100" y="5868520"/>
                  <a:pt x="10102100" y="5858094"/>
                </a:cubicBezTo>
                <a:cubicBezTo>
                  <a:pt x="10102100" y="5847668"/>
                  <a:pt x="10093869" y="5839437"/>
                  <a:pt x="10083443" y="5839437"/>
                </a:cubicBezTo>
                <a:cubicBezTo>
                  <a:pt x="10073017" y="5839437"/>
                  <a:pt x="10065883" y="5846571"/>
                  <a:pt x="10064786" y="5855899"/>
                </a:cubicBezTo>
                <a:lnTo>
                  <a:pt x="9859012" y="5855899"/>
                </a:lnTo>
                <a:lnTo>
                  <a:pt x="9489169" y="5486055"/>
                </a:lnTo>
                <a:lnTo>
                  <a:pt x="9488621" y="5486055"/>
                </a:lnTo>
                <a:cubicBezTo>
                  <a:pt x="9488621" y="5485507"/>
                  <a:pt x="9312479" y="5485507"/>
                  <a:pt x="9312479" y="5485507"/>
                </a:cubicBezTo>
                <a:cubicBezTo>
                  <a:pt x="9311381" y="5476179"/>
                  <a:pt x="9303699" y="5469044"/>
                  <a:pt x="9293822" y="5469044"/>
                </a:cubicBezTo>
                <a:close/>
                <a:moveTo>
                  <a:pt x="9005740" y="5334058"/>
                </a:moveTo>
                <a:lnTo>
                  <a:pt x="9005740" y="5338996"/>
                </a:lnTo>
                <a:lnTo>
                  <a:pt x="9640070" y="5338996"/>
                </a:lnTo>
                <a:lnTo>
                  <a:pt x="9835417" y="5534344"/>
                </a:lnTo>
                <a:cubicBezTo>
                  <a:pt x="9829930" y="5541477"/>
                  <a:pt x="9830479" y="5552452"/>
                  <a:pt x="9837064" y="5559036"/>
                </a:cubicBezTo>
                <a:lnTo>
                  <a:pt x="9837064" y="5558487"/>
                </a:lnTo>
                <a:cubicBezTo>
                  <a:pt x="9844198" y="5565621"/>
                  <a:pt x="9856270" y="5565621"/>
                  <a:pt x="9863403" y="5558487"/>
                </a:cubicBezTo>
                <a:cubicBezTo>
                  <a:pt x="9870536" y="5551354"/>
                  <a:pt x="9870536" y="5539282"/>
                  <a:pt x="9863403" y="5532148"/>
                </a:cubicBezTo>
                <a:cubicBezTo>
                  <a:pt x="9856270" y="5525015"/>
                  <a:pt x="9846392" y="5525015"/>
                  <a:pt x="9838710" y="5530503"/>
                </a:cubicBezTo>
                <a:lnTo>
                  <a:pt x="9642814" y="5334607"/>
                </a:lnTo>
                <a:lnTo>
                  <a:pt x="9642265" y="5334607"/>
                </a:lnTo>
                <a:cubicBezTo>
                  <a:pt x="9642265" y="5334058"/>
                  <a:pt x="9005740" y="5334058"/>
                  <a:pt x="9005740" y="5334058"/>
                </a:cubicBezTo>
                <a:close/>
                <a:moveTo>
                  <a:pt x="6706565" y="5332960"/>
                </a:moveTo>
                <a:lnTo>
                  <a:pt x="6511218" y="5332960"/>
                </a:lnTo>
                <a:lnTo>
                  <a:pt x="4669134" y="7175043"/>
                </a:lnTo>
                <a:lnTo>
                  <a:pt x="4276793" y="7175043"/>
                </a:lnTo>
                <a:lnTo>
                  <a:pt x="3538204" y="7913632"/>
                </a:lnTo>
                <a:lnTo>
                  <a:pt x="3006485" y="7913632"/>
                </a:lnTo>
                <a:lnTo>
                  <a:pt x="2406176" y="8513942"/>
                </a:lnTo>
                <a:lnTo>
                  <a:pt x="1628078" y="8513942"/>
                </a:lnTo>
                <a:lnTo>
                  <a:pt x="1336154" y="8805865"/>
                </a:lnTo>
                <a:cubicBezTo>
                  <a:pt x="1329021" y="8800378"/>
                  <a:pt x="1318047" y="8800927"/>
                  <a:pt x="1311462" y="8807512"/>
                </a:cubicBezTo>
                <a:cubicBezTo>
                  <a:pt x="1304328" y="8814645"/>
                  <a:pt x="1304328" y="8826717"/>
                  <a:pt x="1311462" y="8833851"/>
                </a:cubicBezTo>
                <a:cubicBezTo>
                  <a:pt x="1318595" y="8840983"/>
                  <a:pt x="1330667" y="8840983"/>
                  <a:pt x="1337801" y="8833851"/>
                </a:cubicBezTo>
                <a:cubicBezTo>
                  <a:pt x="1344386" y="8827266"/>
                  <a:pt x="1344934" y="8816840"/>
                  <a:pt x="1339446" y="8809158"/>
                </a:cubicBezTo>
                <a:lnTo>
                  <a:pt x="1629724" y="8518880"/>
                </a:lnTo>
                <a:lnTo>
                  <a:pt x="2407822" y="8518880"/>
                </a:lnTo>
                <a:lnTo>
                  <a:pt x="3008132" y="7918571"/>
                </a:lnTo>
                <a:lnTo>
                  <a:pt x="3539850" y="7918571"/>
                </a:lnTo>
                <a:lnTo>
                  <a:pt x="4278440" y="7179982"/>
                </a:lnTo>
                <a:lnTo>
                  <a:pt x="4278988" y="7179982"/>
                </a:lnTo>
                <a:lnTo>
                  <a:pt x="4671330" y="7179982"/>
                </a:lnTo>
                <a:lnTo>
                  <a:pt x="6513413" y="5337899"/>
                </a:lnTo>
                <a:lnTo>
                  <a:pt x="6706565" y="5337899"/>
                </a:lnTo>
                <a:close/>
                <a:moveTo>
                  <a:pt x="3355477" y="5325413"/>
                </a:moveTo>
                <a:cubicBezTo>
                  <a:pt x="3350676" y="5325413"/>
                  <a:pt x="3345875" y="5327197"/>
                  <a:pt x="3342308" y="5330764"/>
                </a:cubicBezTo>
                <a:cubicBezTo>
                  <a:pt x="3335723" y="5337348"/>
                  <a:pt x="3335174" y="5347774"/>
                  <a:pt x="3340661" y="5355456"/>
                </a:cubicBezTo>
                <a:lnTo>
                  <a:pt x="3109647" y="5586471"/>
                </a:lnTo>
                <a:lnTo>
                  <a:pt x="3109647" y="5867420"/>
                </a:lnTo>
                <a:cubicBezTo>
                  <a:pt x="3100318" y="5868518"/>
                  <a:pt x="3093184" y="5876201"/>
                  <a:pt x="3093184" y="5886077"/>
                </a:cubicBezTo>
                <a:cubicBezTo>
                  <a:pt x="3093184" y="5895955"/>
                  <a:pt x="3101415" y="5904734"/>
                  <a:pt x="3111841" y="5904734"/>
                </a:cubicBezTo>
                <a:cubicBezTo>
                  <a:pt x="3122267" y="5904734"/>
                  <a:pt x="3130498" y="5896503"/>
                  <a:pt x="3130498" y="5886077"/>
                </a:cubicBezTo>
                <a:cubicBezTo>
                  <a:pt x="3130498" y="5875651"/>
                  <a:pt x="3123364" y="5868518"/>
                  <a:pt x="3114036" y="5867420"/>
                </a:cubicBezTo>
                <a:lnTo>
                  <a:pt x="3114036" y="5588666"/>
                </a:lnTo>
                <a:lnTo>
                  <a:pt x="3343954" y="5358749"/>
                </a:lnTo>
                <a:cubicBezTo>
                  <a:pt x="3351088" y="5364236"/>
                  <a:pt x="3362062" y="5363687"/>
                  <a:pt x="3368646" y="5357103"/>
                </a:cubicBezTo>
                <a:cubicBezTo>
                  <a:pt x="3375780" y="5349969"/>
                  <a:pt x="3375780" y="5337897"/>
                  <a:pt x="3368646" y="5330764"/>
                </a:cubicBezTo>
                <a:cubicBezTo>
                  <a:pt x="3365080" y="5327197"/>
                  <a:pt x="3360279" y="5325413"/>
                  <a:pt x="3355477" y="5325413"/>
                </a:cubicBezTo>
                <a:close/>
                <a:moveTo>
                  <a:pt x="3814214" y="5323629"/>
                </a:moveTo>
                <a:cubicBezTo>
                  <a:pt x="3803788" y="5323629"/>
                  <a:pt x="3796655" y="5330764"/>
                  <a:pt x="3795558" y="5340092"/>
                </a:cubicBezTo>
                <a:lnTo>
                  <a:pt x="3438884" y="5340092"/>
                </a:lnTo>
                <a:lnTo>
                  <a:pt x="3191955" y="5587019"/>
                </a:lnTo>
                <a:lnTo>
                  <a:pt x="3191955" y="5867970"/>
                </a:lnTo>
                <a:lnTo>
                  <a:pt x="3192504" y="5867970"/>
                </a:lnTo>
                <a:cubicBezTo>
                  <a:pt x="3183176" y="5869067"/>
                  <a:pt x="3176042" y="5876749"/>
                  <a:pt x="3176042" y="5886626"/>
                </a:cubicBezTo>
                <a:cubicBezTo>
                  <a:pt x="3176042" y="5896503"/>
                  <a:pt x="3184273" y="5905282"/>
                  <a:pt x="3194699" y="5905282"/>
                </a:cubicBezTo>
                <a:cubicBezTo>
                  <a:pt x="3205125" y="5905282"/>
                  <a:pt x="3213356" y="5897052"/>
                  <a:pt x="3213356" y="5886626"/>
                </a:cubicBezTo>
                <a:cubicBezTo>
                  <a:pt x="3213356" y="5876201"/>
                  <a:pt x="3206222" y="5869067"/>
                  <a:pt x="3196894" y="5867970"/>
                </a:cubicBezTo>
                <a:lnTo>
                  <a:pt x="3196894" y="5588666"/>
                </a:lnTo>
                <a:lnTo>
                  <a:pt x="3441079" y="5344482"/>
                </a:lnTo>
                <a:lnTo>
                  <a:pt x="3795558" y="5344482"/>
                </a:lnTo>
                <a:cubicBezTo>
                  <a:pt x="3796655" y="5353810"/>
                  <a:pt x="3804337" y="5360944"/>
                  <a:pt x="3814214" y="5360944"/>
                </a:cubicBezTo>
                <a:cubicBezTo>
                  <a:pt x="3824092" y="5360944"/>
                  <a:pt x="3832872" y="5352712"/>
                  <a:pt x="3832872" y="5342287"/>
                </a:cubicBezTo>
                <a:cubicBezTo>
                  <a:pt x="3832872" y="5331861"/>
                  <a:pt x="3824641" y="5323629"/>
                  <a:pt x="3814214" y="5323629"/>
                </a:cubicBezTo>
                <a:close/>
                <a:moveTo>
                  <a:pt x="13100904" y="5298390"/>
                </a:moveTo>
                <a:cubicBezTo>
                  <a:pt x="13091026" y="5298390"/>
                  <a:pt x="13082246" y="5306621"/>
                  <a:pt x="13082246" y="5317047"/>
                </a:cubicBezTo>
                <a:cubicBezTo>
                  <a:pt x="13082246" y="5327473"/>
                  <a:pt x="13090478" y="5335704"/>
                  <a:pt x="13100904" y="5335704"/>
                </a:cubicBezTo>
                <a:cubicBezTo>
                  <a:pt x="13110232" y="5335704"/>
                  <a:pt x="13118463" y="5328570"/>
                  <a:pt x="13119561" y="5319242"/>
                </a:cubicBezTo>
                <a:lnTo>
                  <a:pt x="14531440" y="5319242"/>
                </a:lnTo>
                <a:lnTo>
                  <a:pt x="14688925" y="5476728"/>
                </a:lnTo>
                <a:lnTo>
                  <a:pt x="14689474" y="5476728"/>
                </a:lnTo>
                <a:cubicBezTo>
                  <a:pt x="14689474" y="5477276"/>
                  <a:pt x="15652493" y="5477276"/>
                  <a:pt x="15652493" y="5477276"/>
                </a:cubicBezTo>
                <a:cubicBezTo>
                  <a:pt x="15653591" y="5486604"/>
                  <a:pt x="15661273" y="5493738"/>
                  <a:pt x="15671150" y="5493738"/>
                </a:cubicBezTo>
                <a:cubicBezTo>
                  <a:pt x="15681028" y="5493738"/>
                  <a:pt x="15689808" y="5485507"/>
                  <a:pt x="15689808" y="5475081"/>
                </a:cubicBezTo>
                <a:cubicBezTo>
                  <a:pt x="15689808" y="5464655"/>
                  <a:pt x="15681576" y="5456424"/>
                  <a:pt x="15671150" y="5456424"/>
                </a:cubicBezTo>
                <a:cubicBezTo>
                  <a:pt x="15660725" y="5456424"/>
                  <a:pt x="15653591" y="5463558"/>
                  <a:pt x="15652493" y="5472886"/>
                </a:cubicBezTo>
                <a:lnTo>
                  <a:pt x="14691668" y="5472886"/>
                </a:lnTo>
                <a:lnTo>
                  <a:pt x="14534184" y="5315401"/>
                </a:lnTo>
                <a:lnTo>
                  <a:pt x="14533634" y="5315401"/>
                </a:lnTo>
                <a:cubicBezTo>
                  <a:pt x="14533634" y="5314853"/>
                  <a:pt x="13119561" y="5314853"/>
                  <a:pt x="13119561" y="5314853"/>
                </a:cubicBezTo>
                <a:cubicBezTo>
                  <a:pt x="13118463" y="5305524"/>
                  <a:pt x="13110781" y="5298390"/>
                  <a:pt x="13100904" y="5298390"/>
                </a:cubicBezTo>
                <a:close/>
                <a:moveTo>
                  <a:pt x="2501654" y="5222666"/>
                </a:moveTo>
                <a:cubicBezTo>
                  <a:pt x="2491228" y="5222666"/>
                  <a:pt x="2484096" y="5229799"/>
                  <a:pt x="2482998" y="5239127"/>
                </a:cubicBezTo>
                <a:lnTo>
                  <a:pt x="1538086" y="5239127"/>
                </a:lnTo>
                <a:lnTo>
                  <a:pt x="1012404" y="5764810"/>
                </a:lnTo>
                <a:lnTo>
                  <a:pt x="373684" y="5764810"/>
                </a:lnTo>
                <a:cubicBezTo>
                  <a:pt x="372586" y="5755482"/>
                  <a:pt x="364904" y="5748348"/>
                  <a:pt x="355028" y="5748348"/>
                </a:cubicBezTo>
                <a:cubicBezTo>
                  <a:pt x="345150" y="5748348"/>
                  <a:pt x="336370" y="5756579"/>
                  <a:pt x="336370" y="5767005"/>
                </a:cubicBezTo>
                <a:cubicBezTo>
                  <a:pt x="336370" y="5777431"/>
                  <a:pt x="344602" y="5785662"/>
                  <a:pt x="355028" y="5785662"/>
                </a:cubicBezTo>
                <a:cubicBezTo>
                  <a:pt x="365452" y="5785662"/>
                  <a:pt x="372586" y="5778528"/>
                  <a:pt x="373684" y="5769200"/>
                </a:cubicBezTo>
                <a:lnTo>
                  <a:pt x="1014600" y="5769200"/>
                </a:lnTo>
                <a:lnTo>
                  <a:pt x="1540282" y="5243518"/>
                </a:lnTo>
                <a:lnTo>
                  <a:pt x="2482998" y="5243518"/>
                </a:lnTo>
                <a:cubicBezTo>
                  <a:pt x="2484096" y="5252846"/>
                  <a:pt x="2491778" y="5259979"/>
                  <a:pt x="2501654" y="5259979"/>
                </a:cubicBezTo>
                <a:cubicBezTo>
                  <a:pt x="2511532" y="5259979"/>
                  <a:pt x="2520311" y="5251748"/>
                  <a:pt x="2520311" y="5241322"/>
                </a:cubicBezTo>
                <a:cubicBezTo>
                  <a:pt x="2520311" y="5230896"/>
                  <a:pt x="2512080" y="5222666"/>
                  <a:pt x="2501654" y="5222666"/>
                </a:cubicBezTo>
                <a:close/>
                <a:moveTo>
                  <a:pt x="6731258" y="5216629"/>
                </a:moveTo>
                <a:lnTo>
                  <a:pt x="6337270" y="5216629"/>
                </a:lnTo>
                <a:lnTo>
                  <a:pt x="5447780" y="6106119"/>
                </a:lnTo>
                <a:lnTo>
                  <a:pt x="5184390" y="6106119"/>
                </a:lnTo>
                <a:lnTo>
                  <a:pt x="4126990" y="7163520"/>
                </a:lnTo>
                <a:cubicBezTo>
                  <a:pt x="4119856" y="7158033"/>
                  <a:pt x="4108882" y="7158582"/>
                  <a:pt x="4102298" y="7165166"/>
                </a:cubicBezTo>
                <a:cubicBezTo>
                  <a:pt x="4095164" y="7172299"/>
                  <a:pt x="4095164" y="7184371"/>
                  <a:pt x="4102298" y="7191505"/>
                </a:cubicBezTo>
                <a:cubicBezTo>
                  <a:pt x="4109431" y="7198639"/>
                  <a:pt x="4121503" y="7198639"/>
                  <a:pt x="4128636" y="7191505"/>
                </a:cubicBezTo>
                <a:cubicBezTo>
                  <a:pt x="4135222" y="7184921"/>
                  <a:pt x="4135770" y="7174495"/>
                  <a:pt x="4130282" y="7166813"/>
                </a:cubicBezTo>
                <a:lnTo>
                  <a:pt x="5186586" y="6110509"/>
                </a:lnTo>
                <a:lnTo>
                  <a:pt x="5449976" y="6110509"/>
                </a:lnTo>
                <a:lnTo>
                  <a:pt x="6338917" y="5221568"/>
                </a:lnTo>
                <a:lnTo>
                  <a:pt x="6338916" y="5221568"/>
                </a:lnTo>
                <a:lnTo>
                  <a:pt x="6339465" y="5221020"/>
                </a:lnTo>
                <a:lnTo>
                  <a:pt x="6338917" y="5221568"/>
                </a:lnTo>
                <a:lnTo>
                  <a:pt x="6731258" y="5221568"/>
                </a:lnTo>
                <a:close/>
                <a:moveTo>
                  <a:pt x="5903774" y="5215121"/>
                </a:moveTo>
                <a:cubicBezTo>
                  <a:pt x="5898973" y="5215121"/>
                  <a:pt x="5894171" y="5216904"/>
                  <a:pt x="5890605" y="5220470"/>
                </a:cubicBezTo>
                <a:cubicBezTo>
                  <a:pt x="5884020" y="5227055"/>
                  <a:pt x="5883472" y="5237481"/>
                  <a:pt x="5888960" y="5245164"/>
                </a:cubicBezTo>
                <a:lnTo>
                  <a:pt x="5719401" y="5414721"/>
                </a:lnTo>
                <a:lnTo>
                  <a:pt x="5389616" y="5414721"/>
                </a:lnTo>
                <a:lnTo>
                  <a:pt x="5283162" y="5308268"/>
                </a:lnTo>
                <a:lnTo>
                  <a:pt x="5282613" y="5308268"/>
                </a:lnTo>
                <a:cubicBezTo>
                  <a:pt x="5282613" y="5307719"/>
                  <a:pt x="4879298" y="5307719"/>
                  <a:pt x="4879298" y="5307719"/>
                </a:cubicBezTo>
                <a:lnTo>
                  <a:pt x="3998039" y="6188977"/>
                </a:lnTo>
                <a:lnTo>
                  <a:pt x="3354380" y="6188977"/>
                </a:lnTo>
                <a:cubicBezTo>
                  <a:pt x="3353282" y="6179649"/>
                  <a:pt x="3345600" y="6172516"/>
                  <a:pt x="3335723" y="6172516"/>
                </a:cubicBezTo>
                <a:cubicBezTo>
                  <a:pt x="3325846" y="6172516"/>
                  <a:pt x="3317066" y="6180747"/>
                  <a:pt x="3317066" y="6191172"/>
                </a:cubicBezTo>
                <a:cubicBezTo>
                  <a:pt x="3317066" y="6201598"/>
                  <a:pt x="3325297" y="6209829"/>
                  <a:pt x="3335723" y="6209829"/>
                </a:cubicBezTo>
                <a:cubicBezTo>
                  <a:pt x="3346149" y="6209829"/>
                  <a:pt x="3353282" y="6202696"/>
                  <a:pt x="3354380" y="6193367"/>
                </a:cubicBezTo>
                <a:lnTo>
                  <a:pt x="4000233" y="6193367"/>
                </a:lnTo>
                <a:lnTo>
                  <a:pt x="4881492" y="5312109"/>
                </a:lnTo>
                <a:lnTo>
                  <a:pt x="5280967" y="5312109"/>
                </a:lnTo>
                <a:lnTo>
                  <a:pt x="5387420" y="5418562"/>
                </a:lnTo>
                <a:lnTo>
                  <a:pt x="5387969" y="5418562"/>
                </a:lnTo>
                <a:cubicBezTo>
                  <a:pt x="5387969" y="5419110"/>
                  <a:pt x="5721596" y="5419110"/>
                  <a:pt x="5721596" y="5419110"/>
                </a:cubicBezTo>
                <a:lnTo>
                  <a:pt x="5892251" y="5248456"/>
                </a:lnTo>
                <a:lnTo>
                  <a:pt x="5892251" y="5248456"/>
                </a:lnTo>
                <a:lnTo>
                  <a:pt x="5892800" y="5247907"/>
                </a:lnTo>
                <a:lnTo>
                  <a:pt x="5892251" y="5248456"/>
                </a:lnTo>
                <a:lnTo>
                  <a:pt x="5904803" y="5252160"/>
                </a:lnTo>
                <a:cubicBezTo>
                  <a:pt x="5909261" y="5251885"/>
                  <a:pt x="5913651" y="5250102"/>
                  <a:pt x="5916944" y="5246809"/>
                </a:cubicBezTo>
                <a:cubicBezTo>
                  <a:pt x="5924078" y="5239677"/>
                  <a:pt x="5924078" y="5227604"/>
                  <a:pt x="5916944" y="5220470"/>
                </a:cubicBezTo>
                <a:cubicBezTo>
                  <a:pt x="5913377" y="5216904"/>
                  <a:pt x="5908575" y="5215121"/>
                  <a:pt x="5903774" y="5215121"/>
                </a:cubicBezTo>
                <a:close/>
                <a:moveTo>
                  <a:pt x="14162694" y="5037332"/>
                </a:moveTo>
                <a:cubicBezTo>
                  <a:pt x="14157892" y="5037332"/>
                  <a:pt x="14153091" y="5039115"/>
                  <a:pt x="14149524" y="5042682"/>
                </a:cubicBezTo>
                <a:cubicBezTo>
                  <a:pt x="14142392" y="5049816"/>
                  <a:pt x="14142392" y="5061888"/>
                  <a:pt x="14149524" y="5069021"/>
                </a:cubicBezTo>
                <a:cubicBezTo>
                  <a:pt x="14156110" y="5075606"/>
                  <a:pt x="14166535" y="5076155"/>
                  <a:pt x="14174217" y="5070668"/>
                </a:cubicBezTo>
                <a:lnTo>
                  <a:pt x="14224152" y="5120602"/>
                </a:lnTo>
                <a:lnTo>
                  <a:pt x="14224701" y="5120602"/>
                </a:lnTo>
                <a:cubicBezTo>
                  <a:pt x="14224701" y="5121151"/>
                  <a:pt x="15006090" y="5121151"/>
                  <a:pt x="15006090" y="5121151"/>
                </a:cubicBezTo>
                <a:lnTo>
                  <a:pt x="15196500" y="5311560"/>
                </a:lnTo>
                <a:lnTo>
                  <a:pt x="15197048" y="5311560"/>
                </a:lnTo>
                <a:cubicBezTo>
                  <a:pt x="15197048" y="5312109"/>
                  <a:pt x="15565794" y="5312109"/>
                  <a:pt x="15565794" y="5312109"/>
                </a:cubicBezTo>
                <a:cubicBezTo>
                  <a:pt x="15566891" y="5321437"/>
                  <a:pt x="15574575" y="5328570"/>
                  <a:pt x="15584450" y="5328570"/>
                </a:cubicBezTo>
                <a:cubicBezTo>
                  <a:pt x="15594328" y="5328570"/>
                  <a:pt x="15603108" y="5320339"/>
                  <a:pt x="15603108" y="5309913"/>
                </a:cubicBezTo>
                <a:cubicBezTo>
                  <a:pt x="15603108" y="5299488"/>
                  <a:pt x="15594877" y="5291257"/>
                  <a:pt x="15584450" y="5291257"/>
                </a:cubicBezTo>
                <a:cubicBezTo>
                  <a:pt x="15574025" y="5291257"/>
                  <a:pt x="15566891" y="5298390"/>
                  <a:pt x="15565794" y="5307719"/>
                </a:cubicBezTo>
                <a:lnTo>
                  <a:pt x="15199243" y="5307719"/>
                </a:lnTo>
                <a:lnTo>
                  <a:pt x="15008834" y="5117310"/>
                </a:lnTo>
                <a:lnTo>
                  <a:pt x="15008285" y="5117310"/>
                </a:lnTo>
                <a:cubicBezTo>
                  <a:pt x="15008285" y="5116761"/>
                  <a:pt x="14226895" y="5116761"/>
                  <a:pt x="14226895" y="5116761"/>
                </a:cubicBezTo>
                <a:lnTo>
                  <a:pt x="14177510" y="5067376"/>
                </a:lnTo>
                <a:cubicBezTo>
                  <a:pt x="14182998" y="5060242"/>
                  <a:pt x="14182448" y="5049267"/>
                  <a:pt x="14175863" y="5042682"/>
                </a:cubicBezTo>
                <a:cubicBezTo>
                  <a:pt x="14172296" y="5039115"/>
                  <a:pt x="14167495" y="5037332"/>
                  <a:pt x="14162694" y="5037332"/>
                </a:cubicBezTo>
                <a:close/>
                <a:moveTo>
                  <a:pt x="6701626" y="4985066"/>
                </a:moveTo>
                <a:lnTo>
                  <a:pt x="6314773" y="4985066"/>
                </a:lnTo>
                <a:lnTo>
                  <a:pt x="5641482" y="5658905"/>
                </a:lnTo>
                <a:lnTo>
                  <a:pt x="4869421" y="5658905"/>
                </a:lnTo>
                <a:lnTo>
                  <a:pt x="3998039" y="6530287"/>
                </a:lnTo>
                <a:lnTo>
                  <a:pt x="3561250" y="6530287"/>
                </a:lnTo>
                <a:cubicBezTo>
                  <a:pt x="3560152" y="6520958"/>
                  <a:pt x="3552471" y="6513825"/>
                  <a:pt x="3542594" y="6513825"/>
                </a:cubicBezTo>
                <a:cubicBezTo>
                  <a:pt x="3532716" y="6513825"/>
                  <a:pt x="3523937" y="6522055"/>
                  <a:pt x="3523937" y="6532481"/>
                </a:cubicBezTo>
                <a:cubicBezTo>
                  <a:pt x="3523937" y="6542908"/>
                  <a:pt x="3532168" y="6551138"/>
                  <a:pt x="3542594" y="6551138"/>
                </a:cubicBezTo>
                <a:cubicBezTo>
                  <a:pt x="3553020" y="6551138"/>
                  <a:pt x="3560152" y="6544005"/>
                  <a:pt x="3561250" y="6534677"/>
                </a:cubicBezTo>
                <a:lnTo>
                  <a:pt x="4000233" y="6534677"/>
                </a:lnTo>
                <a:lnTo>
                  <a:pt x="4871615" y="5663295"/>
                </a:lnTo>
                <a:lnTo>
                  <a:pt x="5643678" y="5663295"/>
                </a:lnTo>
                <a:lnTo>
                  <a:pt x="5643678" y="5663843"/>
                </a:lnTo>
                <a:lnTo>
                  <a:pt x="6316967" y="4990004"/>
                </a:lnTo>
                <a:lnTo>
                  <a:pt x="6701626" y="4990004"/>
                </a:lnTo>
                <a:close/>
                <a:moveTo>
                  <a:pt x="8990924" y="4884100"/>
                </a:moveTo>
                <a:lnTo>
                  <a:pt x="8990924" y="4889039"/>
                </a:lnTo>
                <a:lnTo>
                  <a:pt x="10502123" y="4889039"/>
                </a:lnTo>
                <a:lnTo>
                  <a:pt x="10710640" y="5097556"/>
                </a:lnTo>
                <a:lnTo>
                  <a:pt x="10711189" y="5097556"/>
                </a:lnTo>
                <a:cubicBezTo>
                  <a:pt x="10711189" y="5098104"/>
                  <a:pt x="11067314" y="5098104"/>
                  <a:pt x="11067314" y="5098104"/>
                </a:cubicBezTo>
                <a:lnTo>
                  <a:pt x="11665978" y="5696767"/>
                </a:lnTo>
                <a:lnTo>
                  <a:pt x="11666525" y="5696767"/>
                </a:lnTo>
                <a:lnTo>
                  <a:pt x="12664664" y="5696767"/>
                </a:lnTo>
                <a:cubicBezTo>
                  <a:pt x="12665761" y="5706096"/>
                  <a:pt x="12673443" y="5713229"/>
                  <a:pt x="12683321" y="5713229"/>
                </a:cubicBezTo>
                <a:cubicBezTo>
                  <a:pt x="12693198" y="5713229"/>
                  <a:pt x="12701979" y="5704998"/>
                  <a:pt x="12701979" y="5694572"/>
                </a:cubicBezTo>
                <a:cubicBezTo>
                  <a:pt x="12701979" y="5684147"/>
                  <a:pt x="12693747" y="5675916"/>
                  <a:pt x="12683321" y="5675916"/>
                </a:cubicBezTo>
                <a:cubicBezTo>
                  <a:pt x="12672896" y="5675916"/>
                  <a:pt x="12665761" y="5683049"/>
                  <a:pt x="12664664" y="5692378"/>
                </a:cubicBezTo>
                <a:lnTo>
                  <a:pt x="11668172" y="5692378"/>
                </a:lnTo>
                <a:lnTo>
                  <a:pt x="11069509" y="5093715"/>
                </a:lnTo>
                <a:lnTo>
                  <a:pt x="11068960" y="5093715"/>
                </a:lnTo>
                <a:cubicBezTo>
                  <a:pt x="11068960" y="5093165"/>
                  <a:pt x="10712835" y="5093165"/>
                  <a:pt x="10712835" y="5093165"/>
                </a:cubicBezTo>
                <a:lnTo>
                  <a:pt x="10504318" y="4884648"/>
                </a:lnTo>
                <a:lnTo>
                  <a:pt x="10503770" y="4884648"/>
                </a:lnTo>
                <a:cubicBezTo>
                  <a:pt x="10503770" y="4884100"/>
                  <a:pt x="8990924" y="4884100"/>
                  <a:pt x="8990924" y="4884100"/>
                </a:cubicBezTo>
                <a:close/>
                <a:moveTo>
                  <a:pt x="6691750" y="4867090"/>
                </a:moveTo>
                <a:lnTo>
                  <a:pt x="6359219" y="4867090"/>
                </a:lnTo>
                <a:lnTo>
                  <a:pt x="6139180" y="5087130"/>
                </a:lnTo>
                <a:lnTo>
                  <a:pt x="4979166" y="5087130"/>
                </a:lnTo>
                <a:lnTo>
                  <a:pt x="4126441" y="5939855"/>
                </a:lnTo>
                <a:lnTo>
                  <a:pt x="3354380" y="5939855"/>
                </a:lnTo>
                <a:cubicBezTo>
                  <a:pt x="3353282" y="5930526"/>
                  <a:pt x="3345600" y="5923392"/>
                  <a:pt x="3335723" y="5923392"/>
                </a:cubicBezTo>
                <a:cubicBezTo>
                  <a:pt x="3325846" y="5923392"/>
                  <a:pt x="3317066" y="5931624"/>
                  <a:pt x="3317066" y="5942050"/>
                </a:cubicBezTo>
                <a:cubicBezTo>
                  <a:pt x="3317066" y="5952475"/>
                  <a:pt x="3325297" y="5960706"/>
                  <a:pt x="3335723" y="5960706"/>
                </a:cubicBezTo>
                <a:cubicBezTo>
                  <a:pt x="3346149" y="5960706"/>
                  <a:pt x="3353282" y="5953572"/>
                  <a:pt x="3354380" y="5944244"/>
                </a:cubicBezTo>
                <a:lnTo>
                  <a:pt x="4128636" y="5944244"/>
                </a:lnTo>
                <a:lnTo>
                  <a:pt x="4981361" y="5091519"/>
                </a:lnTo>
                <a:lnTo>
                  <a:pt x="6141374" y="5091519"/>
                </a:lnTo>
                <a:lnTo>
                  <a:pt x="6361414" y="4871479"/>
                </a:lnTo>
                <a:lnTo>
                  <a:pt x="6360866" y="4872028"/>
                </a:lnTo>
                <a:lnTo>
                  <a:pt x="6691750" y="4872028"/>
                </a:lnTo>
                <a:close/>
                <a:moveTo>
                  <a:pt x="11528247" y="4844729"/>
                </a:moveTo>
                <a:cubicBezTo>
                  <a:pt x="11523446" y="4844729"/>
                  <a:pt x="11518644" y="4846512"/>
                  <a:pt x="11515077" y="4850079"/>
                </a:cubicBezTo>
                <a:cubicBezTo>
                  <a:pt x="11507944" y="4857212"/>
                  <a:pt x="11507944" y="4869284"/>
                  <a:pt x="11515077" y="4876418"/>
                </a:cubicBezTo>
                <a:cubicBezTo>
                  <a:pt x="11521661" y="4883003"/>
                  <a:pt x="11532088" y="4883551"/>
                  <a:pt x="11539770" y="4878064"/>
                </a:cubicBezTo>
                <a:lnTo>
                  <a:pt x="11636345" y="4974640"/>
                </a:lnTo>
                <a:lnTo>
                  <a:pt x="11636345" y="5197973"/>
                </a:lnTo>
                <a:lnTo>
                  <a:pt x="11880530" y="5442157"/>
                </a:lnTo>
                <a:lnTo>
                  <a:pt x="11881079" y="5442157"/>
                </a:lnTo>
                <a:cubicBezTo>
                  <a:pt x="11881079" y="5442705"/>
                  <a:pt x="13668290" y="5442705"/>
                  <a:pt x="13668290" y="5442705"/>
                </a:cubicBezTo>
                <a:lnTo>
                  <a:pt x="13953628" y="5728046"/>
                </a:lnTo>
                <a:lnTo>
                  <a:pt x="13954178" y="5728046"/>
                </a:lnTo>
                <a:cubicBezTo>
                  <a:pt x="13954178" y="5728594"/>
                  <a:pt x="15683771" y="5728594"/>
                  <a:pt x="15683771" y="5728594"/>
                </a:cubicBezTo>
                <a:cubicBezTo>
                  <a:pt x="15684868" y="5737922"/>
                  <a:pt x="15692551" y="5745056"/>
                  <a:pt x="15702428" y="5745056"/>
                </a:cubicBezTo>
                <a:lnTo>
                  <a:pt x="15702428" y="5744507"/>
                </a:lnTo>
                <a:cubicBezTo>
                  <a:pt x="15712854" y="5744507"/>
                  <a:pt x="15721085" y="5736276"/>
                  <a:pt x="15721085" y="5725850"/>
                </a:cubicBezTo>
                <a:cubicBezTo>
                  <a:pt x="15721085" y="5715424"/>
                  <a:pt x="15712854" y="5707193"/>
                  <a:pt x="15702428" y="5707193"/>
                </a:cubicBezTo>
                <a:cubicBezTo>
                  <a:pt x="15692002" y="5707193"/>
                  <a:pt x="15684868" y="5714327"/>
                  <a:pt x="15683771" y="5723655"/>
                </a:cubicBezTo>
                <a:lnTo>
                  <a:pt x="13955824" y="5723655"/>
                </a:lnTo>
                <a:lnTo>
                  <a:pt x="13670485" y="5438316"/>
                </a:lnTo>
                <a:lnTo>
                  <a:pt x="13669935" y="5438316"/>
                </a:lnTo>
                <a:cubicBezTo>
                  <a:pt x="13669935" y="5437767"/>
                  <a:pt x="11882726" y="5437767"/>
                  <a:pt x="11882726" y="5437767"/>
                </a:cubicBezTo>
                <a:lnTo>
                  <a:pt x="11640736" y="5195778"/>
                </a:lnTo>
                <a:lnTo>
                  <a:pt x="11640736" y="4972445"/>
                </a:lnTo>
                <a:lnTo>
                  <a:pt x="11543061" y="4874772"/>
                </a:lnTo>
                <a:cubicBezTo>
                  <a:pt x="11548549" y="4867638"/>
                  <a:pt x="11548001" y="4856664"/>
                  <a:pt x="11541416" y="4850079"/>
                </a:cubicBezTo>
                <a:cubicBezTo>
                  <a:pt x="11537849" y="4846512"/>
                  <a:pt x="11533048" y="4844729"/>
                  <a:pt x="11528247" y="4844729"/>
                </a:cubicBezTo>
                <a:close/>
                <a:moveTo>
                  <a:pt x="3694591" y="4724420"/>
                </a:moveTo>
                <a:cubicBezTo>
                  <a:pt x="3684166" y="4724420"/>
                  <a:pt x="3677032" y="4731554"/>
                  <a:pt x="3675934" y="4740882"/>
                </a:cubicBezTo>
                <a:lnTo>
                  <a:pt x="2397397" y="4740882"/>
                </a:lnTo>
                <a:lnTo>
                  <a:pt x="2225096" y="4913183"/>
                </a:lnTo>
                <a:cubicBezTo>
                  <a:pt x="2217962" y="4907695"/>
                  <a:pt x="2206987" y="4908244"/>
                  <a:pt x="2200402" y="4914828"/>
                </a:cubicBezTo>
                <a:cubicBezTo>
                  <a:pt x="2193269" y="4921962"/>
                  <a:pt x="2193269" y="4934034"/>
                  <a:pt x="2200402" y="4941167"/>
                </a:cubicBezTo>
                <a:cubicBezTo>
                  <a:pt x="2207536" y="4948301"/>
                  <a:pt x="2219608" y="4948301"/>
                  <a:pt x="2226741" y="4941167"/>
                </a:cubicBezTo>
                <a:cubicBezTo>
                  <a:pt x="2233326" y="4934583"/>
                  <a:pt x="2233875" y="4924157"/>
                  <a:pt x="2228388" y="4916475"/>
                </a:cubicBezTo>
                <a:lnTo>
                  <a:pt x="2399591" y="4745271"/>
                </a:lnTo>
                <a:lnTo>
                  <a:pt x="3675934" y="4745271"/>
                </a:lnTo>
                <a:cubicBezTo>
                  <a:pt x="3677032" y="4754600"/>
                  <a:pt x="3684715" y="4761734"/>
                  <a:pt x="3694591" y="4761734"/>
                </a:cubicBezTo>
                <a:cubicBezTo>
                  <a:pt x="3704469" y="4761734"/>
                  <a:pt x="3713248" y="4753502"/>
                  <a:pt x="3713248" y="4743076"/>
                </a:cubicBezTo>
                <a:cubicBezTo>
                  <a:pt x="3713248" y="4732651"/>
                  <a:pt x="3705018" y="4724420"/>
                  <a:pt x="3694591" y="4724420"/>
                </a:cubicBezTo>
                <a:close/>
                <a:moveTo>
                  <a:pt x="8991472" y="4634977"/>
                </a:moveTo>
                <a:lnTo>
                  <a:pt x="8991472" y="4639915"/>
                </a:lnTo>
                <a:lnTo>
                  <a:pt x="10625039" y="4639915"/>
                </a:lnTo>
                <a:lnTo>
                  <a:pt x="10771549" y="4786426"/>
                </a:lnTo>
                <a:lnTo>
                  <a:pt x="10772098" y="4786426"/>
                </a:lnTo>
                <a:cubicBezTo>
                  <a:pt x="10772098" y="4786975"/>
                  <a:pt x="11577632" y="4786975"/>
                  <a:pt x="11577632" y="4786975"/>
                </a:cubicBezTo>
                <a:lnTo>
                  <a:pt x="12118130" y="5327473"/>
                </a:lnTo>
                <a:lnTo>
                  <a:pt x="12118679" y="5327473"/>
                </a:lnTo>
                <a:cubicBezTo>
                  <a:pt x="12118679" y="5328022"/>
                  <a:pt x="12693747" y="5328022"/>
                  <a:pt x="12693747" y="5328022"/>
                </a:cubicBezTo>
                <a:cubicBezTo>
                  <a:pt x="12694844" y="5337349"/>
                  <a:pt x="12702526" y="5344484"/>
                  <a:pt x="12712404" y="5344484"/>
                </a:cubicBezTo>
                <a:cubicBezTo>
                  <a:pt x="12722281" y="5344484"/>
                  <a:pt x="12731060" y="5336252"/>
                  <a:pt x="12731060" y="5325826"/>
                </a:cubicBezTo>
                <a:cubicBezTo>
                  <a:pt x="12731060" y="5315401"/>
                  <a:pt x="12722829" y="5307169"/>
                  <a:pt x="12712404" y="5307169"/>
                </a:cubicBezTo>
                <a:cubicBezTo>
                  <a:pt x="12701979" y="5307169"/>
                  <a:pt x="12694844" y="5314304"/>
                  <a:pt x="12693747" y="5323632"/>
                </a:cubicBezTo>
                <a:lnTo>
                  <a:pt x="12693198" y="5323083"/>
                </a:lnTo>
                <a:lnTo>
                  <a:pt x="12120326" y="5323083"/>
                </a:lnTo>
                <a:lnTo>
                  <a:pt x="11579827" y="4782585"/>
                </a:lnTo>
                <a:lnTo>
                  <a:pt x="11579279" y="4782585"/>
                </a:lnTo>
                <a:cubicBezTo>
                  <a:pt x="11579279" y="4782036"/>
                  <a:pt x="10773744" y="4782036"/>
                  <a:pt x="10773744" y="4782036"/>
                </a:cubicBezTo>
                <a:lnTo>
                  <a:pt x="10627234" y="4635526"/>
                </a:lnTo>
                <a:lnTo>
                  <a:pt x="10626685" y="4635526"/>
                </a:lnTo>
                <a:cubicBezTo>
                  <a:pt x="10626685" y="4634977"/>
                  <a:pt x="8991472" y="4634977"/>
                  <a:pt x="8991472" y="4634977"/>
                </a:cubicBezTo>
                <a:close/>
                <a:moveTo>
                  <a:pt x="6695042" y="4618513"/>
                </a:moveTo>
                <a:cubicBezTo>
                  <a:pt x="6685714" y="4618513"/>
                  <a:pt x="6677482" y="4625647"/>
                  <a:pt x="6676386" y="4634975"/>
                </a:cubicBezTo>
                <a:lnTo>
                  <a:pt x="6045896" y="4634975"/>
                </a:lnTo>
                <a:lnTo>
                  <a:pt x="5800614" y="4880257"/>
                </a:lnTo>
                <a:lnTo>
                  <a:pt x="4406842" y="4880257"/>
                </a:lnTo>
                <a:lnTo>
                  <a:pt x="3872928" y="5414171"/>
                </a:lnTo>
                <a:lnTo>
                  <a:pt x="3545886" y="5414171"/>
                </a:lnTo>
                <a:lnTo>
                  <a:pt x="3275363" y="5684694"/>
                </a:lnTo>
                <a:lnTo>
                  <a:pt x="3275363" y="5867970"/>
                </a:lnTo>
                <a:cubicBezTo>
                  <a:pt x="3266034" y="5869067"/>
                  <a:pt x="3258900" y="5876749"/>
                  <a:pt x="3258900" y="5886626"/>
                </a:cubicBezTo>
                <a:cubicBezTo>
                  <a:pt x="3258900" y="5896503"/>
                  <a:pt x="3267131" y="5905282"/>
                  <a:pt x="3277557" y="5905282"/>
                </a:cubicBezTo>
                <a:cubicBezTo>
                  <a:pt x="3287983" y="5905282"/>
                  <a:pt x="3296214" y="5897052"/>
                  <a:pt x="3296214" y="5886626"/>
                </a:cubicBezTo>
                <a:cubicBezTo>
                  <a:pt x="3296214" y="5876201"/>
                  <a:pt x="3289080" y="5869067"/>
                  <a:pt x="3279752" y="5867970"/>
                </a:cubicBezTo>
                <a:lnTo>
                  <a:pt x="3279752" y="5686888"/>
                </a:lnTo>
                <a:lnTo>
                  <a:pt x="3546984" y="5419657"/>
                </a:lnTo>
                <a:lnTo>
                  <a:pt x="3874026" y="5419657"/>
                </a:lnTo>
                <a:lnTo>
                  <a:pt x="4407940" y="4885744"/>
                </a:lnTo>
                <a:lnTo>
                  <a:pt x="5801711" y="4885744"/>
                </a:lnTo>
                <a:lnTo>
                  <a:pt x="6046994" y="4640462"/>
                </a:lnTo>
                <a:lnTo>
                  <a:pt x="6675288" y="4640462"/>
                </a:lnTo>
                <a:cubicBezTo>
                  <a:pt x="6676386" y="4649790"/>
                  <a:pt x="6684068" y="4656924"/>
                  <a:pt x="6693944" y="4656924"/>
                </a:cubicBezTo>
                <a:cubicBezTo>
                  <a:pt x="6703822" y="4656924"/>
                  <a:pt x="6712601" y="4648693"/>
                  <a:pt x="6712601" y="4638267"/>
                </a:cubicBezTo>
                <a:cubicBezTo>
                  <a:pt x="6712601" y="4627842"/>
                  <a:pt x="6704370" y="4619610"/>
                  <a:pt x="6693944" y="4619610"/>
                </a:cubicBezTo>
                <a:close/>
                <a:moveTo>
                  <a:pt x="8991472" y="4523584"/>
                </a:moveTo>
                <a:lnTo>
                  <a:pt x="8991472" y="4528523"/>
                </a:lnTo>
                <a:lnTo>
                  <a:pt x="10888977" y="4528523"/>
                </a:lnTo>
                <a:lnTo>
                  <a:pt x="11054145" y="4693691"/>
                </a:lnTo>
                <a:lnTo>
                  <a:pt x="11054693" y="4693691"/>
                </a:lnTo>
                <a:cubicBezTo>
                  <a:pt x="11054693" y="4694240"/>
                  <a:pt x="12657531" y="4694240"/>
                  <a:pt x="12657531" y="4694240"/>
                </a:cubicBezTo>
                <a:lnTo>
                  <a:pt x="12816113" y="4852823"/>
                </a:lnTo>
                <a:lnTo>
                  <a:pt x="12816662" y="4852823"/>
                </a:lnTo>
                <a:lnTo>
                  <a:pt x="13567872" y="4852823"/>
                </a:lnTo>
                <a:cubicBezTo>
                  <a:pt x="13568970" y="4862151"/>
                  <a:pt x="13576651" y="4869284"/>
                  <a:pt x="13586529" y="4869284"/>
                </a:cubicBezTo>
                <a:cubicBezTo>
                  <a:pt x="13596406" y="4869284"/>
                  <a:pt x="13605186" y="4861053"/>
                  <a:pt x="13605186" y="4850627"/>
                </a:cubicBezTo>
                <a:cubicBezTo>
                  <a:pt x="13605186" y="4840201"/>
                  <a:pt x="13596955" y="4831970"/>
                  <a:pt x="13586529" y="4831970"/>
                </a:cubicBezTo>
                <a:cubicBezTo>
                  <a:pt x="13576103" y="4831970"/>
                  <a:pt x="13568970" y="4839104"/>
                  <a:pt x="13567872" y="4848433"/>
                </a:cubicBezTo>
                <a:lnTo>
                  <a:pt x="12818856" y="4848433"/>
                </a:lnTo>
                <a:lnTo>
                  <a:pt x="12660274" y="4689849"/>
                </a:lnTo>
                <a:lnTo>
                  <a:pt x="12659725" y="4689849"/>
                </a:lnTo>
                <a:cubicBezTo>
                  <a:pt x="12659725" y="4689301"/>
                  <a:pt x="11056888" y="4689301"/>
                  <a:pt x="11056888" y="4689301"/>
                </a:cubicBezTo>
                <a:lnTo>
                  <a:pt x="10891721" y="4524134"/>
                </a:lnTo>
                <a:lnTo>
                  <a:pt x="10891172" y="4524134"/>
                </a:lnTo>
                <a:cubicBezTo>
                  <a:pt x="10891172" y="4523584"/>
                  <a:pt x="8991472" y="4523584"/>
                  <a:pt x="8991472" y="4523584"/>
                </a:cubicBezTo>
                <a:close/>
                <a:moveTo>
                  <a:pt x="6703822" y="4402864"/>
                </a:moveTo>
                <a:lnTo>
                  <a:pt x="5683734" y="4402864"/>
                </a:lnTo>
                <a:lnTo>
                  <a:pt x="5552040" y="4534559"/>
                </a:lnTo>
                <a:lnTo>
                  <a:pt x="4131380" y="4534559"/>
                </a:lnTo>
                <a:lnTo>
                  <a:pt x="3723126" y="4942814"/>
                </a:lnTo>
                <a:lnTo>
                  <a:pt x="2970818" y="4942814"/>
                </a:lnTo>
                <a:lnTo>
                  <a:pt x="2818820" y="5094812"/>
                </a:lnTo>
                <a:lnTo>
                  <a:pt x="1509552" y="5094812"/>
                </a:lnTo>
                <a:lnTo>
                  <a:pt x="1163304" y="5441060"/>
                </a:lnTo>
                <a:lnTo>
                  <a:pt x="321006" y="5441060"/>
                </a:lnTo>
                <a:lnTo>
                  <a:pt x="59810" y="5702254"/>
                </a:lnTo>
                <a:cubicBezTo>
                  <a:pt x="52676" y="5696767"/>
                  <a:pt x="41702" y="5697316"/>
                  <a:pt x="35118" y="5703901"/>
                </a:cubicBezTo>
                <a:cubicBezTo>
                  <a:pt x="27984" y="5711035"/>
                  <a:pt x="27984" y="5723106"/>
                  <a:pt x="35118" y="5730240"/>
                </a:cubicBezTo>
                <a:cubicBezTo>
                  <a:pt x="42250" y="5737374"/>
                  <a:pt x="54324" y="5737374"/>
                  <a:pt x="61458" y="5730240"/>
                </a:cubicBezTo>
                <a:cubicBezTo>
                  <a:pt x="68590" y="5723106"/>
                  <a:pt x="68590" y="5713229"/>
                  <a:pt x="63102" y="5705547"/>
                </a:cubicBezTo>
                <a:lnTo>
                  <a:pt x="323200" y="5445449"/>
                </a:lnTo>
                <a:lnTo>
                  <a:pt x="1165500" y="5445449"/>
                </a:lnTo>
                <a:lnTo>
                  <a:pt x="1511748" y="5099201"/>
                </a:lnTo>
                <a:lnTo>
                  <a:pt x="2821015" y="5099201"/>
                </a:lnTo>
                <a:lnTo>
                  <a:pt x="2973012" y="4947204"/>
                </a:lnTo>
                <a:lnTo>
                  <a:pt x="3725320" y="4947204"/>
                </a:lnTo>
                <a:lnTo>
                  <a:pt x="3725320" y="4947752"/>
                </a:lnTo>
                <a:lnTo>
                  <a:pt x="4133575" y="4539498"/>
                </a:lnTo>
                <a:lnTo>
                  <a:pt x="5554234" y="4539498"/>
                </a:lnTo>
                <a:lnTo>
                  <a:pt x="5685930" y="4407804"/>
                </a:lnTo>
                <a:lnTo>
                  <a:pt x="6703822" y="4407804"/>
                </a:lnTo>
                <a:close/>
                <a:moveTo>
                  <a:pt x="2547199" y="4266779"/>
                </a:moveTo>
                <a:cubicBezTo>
                  <a:pt x="2536774" y="4266779"/>
                  <a:pt x="2529640" y="4273913"/>
                  <a:pt x="2528542" y="4283241"/>
                </a:cubicBezTo>
                <a:lnTo>
                  <a:pt x="2284358" y="4283241"/>
                </a:lnTo>
                <a:lnTo>
                  <a:pt x="1833302" y="4734845"/>
                </a:lnTo>
                <a:lnTo>
                  <a:pt x="518000" y="4734845"/>
                </a:lnTo>
                <a:lnTo>
                  <a:pt x="301800" y="4951045"/>
                </a:lnTo>
                <a:lnTo>
                  <a:pt x="47738" y="4951045"/>
                </a:lnTo>
                <a:cubicBezTo>
                  <a:pt x="46642" y="4941716"/>
                  <a:pt x="38960" y="4934583"/>
                  <a:pt x="29082" y="4934583"/>
                </a:cubicBezTo>
                <a:cubicBezTo>
                  <a:pt x="19204" y="4934583"/>
                  <a:pt x="10424" y="4942814"/>
                  <a:pt x="10424" y="4953239"/>
                </a:cubicBezTo>
                <a:cubicBezTo>
                  <a:pt x="10424" y="4963665"/>
                  <a:pt x="18656" y="4971896"/>
                  <a:pt x="29082" y="4971896"/>
                </a:cubicBezTo>
                <a:lnTo>
                  <a:pt x="29630" y="4971348"/>
                </a:lnTo>
                <a:cubicBezTo>
                  <a:pt x="38960" y="4971348"/>
                  <a:pt x="47190" y="4964214"/>
                  <a:pt x="48288" y="4954886"/>
                </a:cubicBezTo>
                <a:lnTo>
                  <a:pt x="303996" y="4954886"/>
                </a:lnTo>
                <a:lnTo>
                  <a:pt x="520194" y="4738686"/>
                </a:lnTo>
                <a:lnTo>
                  <a:pt x="1835498" y="4738686"/>
                </a:lnTo>
                <a:lnTo>
                  <a:pt x="2286553" y="4287631"/>
                </a:lnTo>
                <a:lnTo>
                  <a:pt x="2528542" y="4287631"/>
                </a:lnTo>
                <a:cubicBezTo>
                  <a:pt x="2529640" y="4296959"/>
                  <a:pt x="2537322" y="4304093"/>
                  <a:pt x="2547199" y="4304093"/>
                </a:cubicBezTo>
                <a:cubicBezTo>
                  <a:pt x="2557076" y="4304093"/>
                  <a:pt x="2565856" y="4295863"/>
                  <a:pt x="2565856" y="4285437"/>
                </a:cubicBezTo>
                <a:cubicBezTo>
                  <a:pt x="2565856" y="4275010"/>
                  <a:pt x="2557625" y="4266779"/>
                  <a:pt x="2547199" y="4266779"/>
                </a:cubicBezTo>
                <a:close/>
                <a:moveTo>
                  <a:pt x="42800" y="4115331"/>
                </a:moveTo>
                <a:cubicBezTo>
                  <a:pt x="32922" y="4115331"/>
                  <a:pt x="24144" y="4123561"/>
                  <a:pt x="24144" y="4133987"/>
                </a:cubicBezTo>
                <a:cubicBezTo>
                  <a:pt x="24144" y="4144413"/>
                  <a:pt x="32374" y="4152644"/>
                  <a:pt x="42800" y="4152644"/>
                </a:cubicBezTo>
                <a:cubicBezTo>
                  <a:pt x="52128" y="4152644"/>
                  <a:pt x="60360" y="4145511"/>
                  <a:pt x="61458" y="4136182"/>
                </a:cubicBezTo>
                <a:lnTo>
                  <a:pt x="351734" y="4136182"/>
                </a:lnTo>
                <a:lnTo>
                  <a:pt x="547630" y="4332078"/>
                </a:lnTo>
                <a:lnTo>
                  <a:pt x="1194034" y="4332078"/>
                </a:lnTo>
                <a:lnTo>
                  <a:pt x="1378955" y="4147157"/>
                </a:lnTo>
                <a:lnTo>
                  <a:pt x="2154310" y="4147157"/>
                </a:lnTo>
                <a:cubicBezTo>
                  <a:pt x="2155406" y="4156485"/>
                  <a:pt x="2163089" y="4163619"/>
                  <a:pt x="2172966" y="4163619"/>
                </a:cubicBezTo>
                <a:cubicBezTo>
                  <a:pt x="2182844" y="4163619"/>
                  <a:pt x="2191623" y="4155387"/>
                  <a:pt x="2191623" y="4144962"/>
                </a:cubicBezTo>
                <a:cubicBezTo>
                  <a:pt x="2191623" y="4134536"/>
                  <a:pt x="2183392" y="4126305"/>
                  <a:pt x="2172966" y="4126305"/>
                </a:cubicBezTo>
                <a:cubicBezTo>
                  <a:pt x="2162540" y="4126305"/>
                  <a:pt x="2155406" y="4133439"/>
                  <a:pt x="2154310" y="4142767"/>
                </a:cubicBezTo>
                <a:lnTo>
                  <a:pt x="1376760" y="4142767"/>
                </a:lnTo>
                <a:lnTo>
                  <a:pt x="1191838" y="4327689"/>
                </a:lnTo>
                <a:lnTo>
                  <a:pt x="549276" y="4327689"/>
                </a:lnTo>
                <a:lnTo>
                  <a:pt x="353380" y="4131792"/>
                </a:lnTo>
                <a:lnTo>
                  <a:pt x="61458" y="4131792"/>
                </a:lnTo>
                <a:cubicBezTo>
                  <a:pt x="60360" y="4122464"/>
                  <a:pt x="52676" y="4115331"/>
                  <a:pt x="42800" y="4115331"/>
                </a:cubicBezTo>
                <a:close/>
                <a:moveTo>
                  <a:pt x="15685417" y="3827248"/>
                </a:moveTo>
                <a:cubicBezTo>
                  <a:pt x="15674991" y="3827248"/>
                  <a:pt x="15667859" y="3834381"/>
                  <a:pt x="15666760" y="3843710"/>
                </a:cubicBezTo>
                <a:lnTo>
                  <a:pt x="15063708" y="3843710"/>
                </a:lnTo>
                <a:lnTo>
                  <a:pt x="14576985" y="4330432"/>
                </a:lnTo>
                <a:lnTo>
                  <a:pt x="14109469" y="4330432"/>
                </a:lnTo>
                <a:cubicBezTo>
                  <a:pt x="14108369" y="4321105"/>
                  <a:pt x="14100688" y="4313970"/>
                  <a:pt x="14090811" y="4313970"/>
                </a:cubicBezTo>
                <a:cubicBezTo>
                  <a:pt x="14080933" y="4313970"/>
                  <a:pt x="14072154" y="4322201"/>
                  <a:pt x="14072154" y="4332627"/>
                </a:cubicBezTo>
                <a:cubicBezTo>
                  <a:pt x="14072154" y="4343052"/>
                  <a:pt x="14080386" y="4351285"/>
                  <a:pt x="14090811" y="4351285"/>
                </a:cubicBezTo>
                <a:cubicBezTo>
                  <a:pt x="14101237" y="4351285"/>
                  <a:pt x="14108369" y="4344150"/>
                  <a:pt x="14109469" y="4334822"/>
                </a:cubicBezTo>
                <a:lnTo>
                  <a:pt x="14579180" y="4334822"/>
                </a:lnTo>
                <a:lnTo>
                  <a:pt x="15065902" y="3848100"/>
                </a:lnTo>
                <a:lnTo>
                  <a:pt x="15666760" y="3848100"/>
                </a:lnTo>
                <a:cubicBezTo>
                  <a:pt x="15667859" y="3857428"/>
                  <a:pt x="15675540" y="3864561"/>
                  <a:pt x="15685417" y="3864561"/>
                </a:cubicBezTo>
                <a:cubicBezTo>
                  <a:pt x="15695295" y="3864561"/>
                  <a:pt x="15704074" y="3856330"/>
                  <a:pt x="15704074" y="3845904"/>
                </a:cubicBezTo>
                <a:cubicBezTo>
                  <a:pt x="15704074" y="3835478"/>
                  <a:pt x="15695843" y="3827248"/>
                  <a:pt x="15685417" y="3827248"/>
                </a:cubicBezTo>
                <a:close/>
                <a:moveTo>
                  <a:pt x="77370" y="3732318"/>
                </a:moveTo>
                <a:cubicBezTo>
                  <a:pt x="67492" y="3732318"/>
                  <a:pt x="58714" y="3740549"/>
                  <a:pt x="58714" y="3750975"/>
                </a:cubicBezTo>
                <a:cubicBezTo>
                  <a:pt x="58714" y="3761401"/>
                  <a:pt x="66944" y="3769631"/>
                  <a:pt x="77370" y="3769631"/>
                </a:cubicBezTo>
                <a:cubicBezTo>
                  <a:pt x="87796" y="3769631"/>
                  <a:pt x="94928" y="3762498"/>
                  <a:pt x="96026" y="3753169"/>
                </a:cubicBezTo>
                <a:lnTo>
                  <a:pt x="340760" y="3753169"/>
                </a:lnTo>
                <a:lnTo>
                  <a:pt x="531168" y="3943578"/>
                </a:lnTo>
                <a:lnTo>
                  <a:pt x="2615241" y="3943578"/>
                </a:lnTo>
                <a:lnTo>
                  <a:pt x="2970818" y="4299155"/>
                </a:lnTo>
                <a:lnTo>
                  <a:pt x="2970818" y="4299703"/>
                </a:lnTo>
                <a:lnTo>
                  <a:pt x="3600210" y="4299703"/>
                </a:lnTo>
                <a:lnTo>
                  <a:pt x="3896524" y="4003390"/>
                </a:lnTo>
                <a:lnTo>
                  <a:pt x="4295998" y="4003390"/>
                </a:lnTo>
                <a:lnTo>
                  <a:pt x="4389282" y="4096674"/>
                </a:lnTo>
                <a:cubicBezTo>
                  <a:pt x="4383796" y="4103807"/>
                  <a:pt x="4384344" y="4114781"/>
                  <a:pt x="4390928" y="4121366"/>
                </a:cubicBezTo>
                <a:cubicBezTo>
                  <a:pt x="4398062" y="4128500"/>
                  <a:pt x="4410134" y="4128500"/>
                  <a:pt x="4417268" y="4121366"/>
                </a:cubicBezTo>
                <a:cubicBezTo>
                  <a:pt x="4424401" y="4114233"/>
                  <a:pt x="4424401" y="4102161"/>
                  <a:pt x="4417268" y="4095027"/>
                </a:cubicBezTo>
                <a:cubicBezTo>
                  <a:pt x="4410684" y="4088443"/>
                  <a:pt x="4400257" y="4087895"/>
                  <a:pt x="4392575" y="4093381"/>
                </a:cubicBezTo>
                <a:lnTo>
                  <a:pt x="4297645" y="3998450"/>
                </a:lnTo>
                <a:lnTo>
                  <a:pt x="3894328" y="3998450"/>
                </a:lnTo>
                <a:lnTo>
                  <a:pt x="3598016" y="4294765"/>
                </a:lnTo>
                <a:lnTo>
                  <a:pt x="2972464" y="4294765"/>
                </a:lnTo>
                <a:lnTo>
                  <a:pt x="2616888" y="3939189"/>
                </a:lnTo>
                <a:lnTo>
                  <a:pt x="533364" y="3939189"/>
                </a:lnTo>
                <a:lnTo>
                  <a:pt x="342954" y="3748779"/>
                </a:lnTo>
                <a:lnTo>
                  <a:pt x="96026" y="3748779"/>
                </a:lnTo>
                <a:cubicBezTo>
                  <a:pt x="94928" y="3739451"/>
                  <a:pt x="87246" y="3732318"/>
                  <a:pt x="77370" y="3732318"/>
                </a:cubicBezTo>
                <a:close/>
                <a:moveTo>
                  <a:pt x="15683771" y="3693357"/>
                </a:moveTo>
                <a:lnTo>
                  <a:pt x="15683222" y="3693357"/>
                </a:lnTo>
                <a:cubicBezTo>
                  <a:pt x="15673894" y="3693357"/>
                  <a:pt x="15665662" y="3700491"/>
                  <a:pt x="15664565" y="3709820"/>
                </a:cubicBezTo>
                <a:lnTo>
                  <a:pt x="14817329" y="3709820"/>
                </a:lnTo>
                <a:lnTo>
                  <a:pt x="14361884" y="4165265"/>
                </a:lnTo>
                <a:lnTo>
                  <a:pt x="12428711" y="4165265"/>
                </a:lnTo>
                <a:lnTo>
                  <a:pt x="12247081" y="4346894"/>
                </a:lnTo>
                <a:lnTo>
                  <a:pt x="11035488" y="4346894"/>
                </a:lnTo>
                <a:lnTo>
                  <a:pt x="10969092" y="4413290"/>
                </a:lnTo>
                <a:cubicBezTo>
                  <a:pt x="10961959" y="4407804"/>
                  <a:pt x="10950984" y="4408352"/>
                  <a:pt x="10944399" y="4414936"/>
                </a:cubicBezTo>
                <a:cubicBezTo>
                  <a:pt x="10937814" y="4421521"/>
                  <a:pt x="10937265" y="4434141"/>
                  <a:pt x="10944399" y="4441275"/>
                </a:cubicBezTo>
                <a:cubicBezTo>
                  <a:pt x="10951533" y="4448408"/>
                  <a:pt x="10963604" y="4448408"/>
                  <a:pt x="10970738" y="4441275"/>
                </a:cubicBezTo>
                <a:cubicBezTo>
                  <a:pt x="10977323" y="4434690"/>
                  <a:pt x="10977872" y="4424265"/>
                  <a:pt x="10972384" y="4416583"/>
                </a:cubicBezTo>
                <a:lnTo>
                  <a:pt x="11037683" y="4351285"/>
                </a:lnTo>
                <a:lnTo>
                  <a:pt x="12249277" y="4351285"/>
                </a:lnTo>
                <a:lnTo>
                  <a:pt x="12430906" y="4169655"/>
                </a:lnTo>
                <a:lnTo>
                  <a:pt x="14364078" y="4169655"/>
                </a:lnTo>
                <a:lnTo>
                  <a:pt x="14819523" y="3714209"/>
                </a:lnTo>
                <a:lnTo>
                  <a:pt x="15665115" y="3714209"/>
                </a:lnTo>
                <a:cubicBezTo>
                  <a:pt x="15666212" y="3723537"/>
                  <a:pt x="15673894" y="3730671"/>
                  <a:pt x="15683771" y="3730671"/>
                </a:cubicBezTo>
                <a:cubicBezTo>
                  <a:pt x="15693648" y="3730671"/>
                  <a:pt x="15702428" y="3722440"/>
                  <a:pt x="15702428" y="3712015"/>
                </a:cubicBezTo>
                <a:cubicBezTo>
                  <a:pt x="15702428" y="3701589"/>
                  <a:pt x="15694197" y="3693357"/>
                  <a:pt x="15683771" y="3693357"/>
                </a:cubicBezTo>
                <a:close/>
                <a:moveTo>
                  <a:pt x="12974696" y="3689105"/>
                </a:moveTo>
                <a:cubicBezTo>
                  <a:pt x="12969894" y="3689105"/>
                  <a:pt x="12965093" y="3690889"/>
                  <a:pt x="12961526" y="3694456"/>
                </a:cubicBezTo>
                <a:cubicBezTo>
                  <a:pt x="12954942" y="3701041"/>
                  <a:pt x="12954394" y="3711465"/>
                  <a:pt x="12959881" y="3719148"/>
                </a:cubicBezTo>
                <a:lnTo>
                  <a:pt x="12852330" y="3826699"/>
                </a:lnTo>
                <a:lnTo>
                  <a:pt x="11751031" y="3826699"/>
                </a:lnTo>
                <a:lnTo>
                  <a:pt x="11448681" y="4129048"/>
                </a:lnTo>
                <a:lnTo>
                  <a:pt x="10415972" y="4129048"/>
                </a:lnTo>
                <a:lnTo>
                  <a:pt x="10258488" y="4286533"/>
                </a:lnTo>
                <a:lnTo>
                  <a:pt x="10257938" y="4286533"/>
                </a:lnTo>
                <a:lnTo>
                  <a:pt x="9040309" y="4286533"/>
                </a:lnTo>
                <a:lnTo>
                  <a:pt x="9040309" y="4291473"/>
                </a:lnTo>
                <a:lnTo>
                  <a:pt x="10260134" y="4291473"/>
                </a:lnTo>
                <a:lnTo>
                  <a:pt x="10417619" y="4133987"/>
                </a:lnTo>
                <a:lnTo>
                  <a:pt x="11450327" y="4133987"/>
                </a:lnTo>
                <a:lnTo>
                  <a:pt x="11752677" y="3831637"/>
                </a:lnTo>
                <a:lnTo>
                  <a:pt x="12853976" y="3831637"/>
                </a:lnTo>
                <a:lnTo>
                  <a:pt x="12963172" y="3722440"/>
                </a:lnTo>
                <a:cubicBezTo>
                  <a:pt x="12970306" y="3727928"/>
                  <a:pt x="12981281" y="3727379"/>
                  <a:pt x="12987866" y="3720795"/>
                </a:cubicBezTo>
                <a:cubicBezTo>
                  <a:pt x="12994999" y="3713661"/>
                  <a:pt x="12994999" y="3701589"/>
                  <a:pt x="12987866" y="3694456"/>
                </a:cubicBezTo>
                <a:cubicBezTo>
                  <a:pt x="12984299" y="3690889"/>
                  <a:pt x="12979498" y="3689105"/>
                  <a:pt x="12974696" y="3689105"/>
                </a:cubicBezTo>
                <a:close/>
                <a:moveTo>
                  <a:pt x="12164772" y="3515569"/>
                </a:moveTo>
                <a:cubicBezTo>
                  <a:pt x="12154894" y="3515569"/>
                  <a:pt x="12146116" y="3523800"/>
                  <a:pt x="12146116" y="3534226"/>
                </a:cubicBezTo>
                <a:cubicBezTo>
                  <a:pt x="12146116" y="3544652"/>
                  <a:pt x="12154347" y="3552883"/>
                  <a:pt x="12164772" y="3552883"/>
                </a:cubicBezTo>
                <a:cubicBezTo>
                  <a:pt x="12174100" y="3552883"/>
                  <a:pt x="12182331" y="3545749"/>
                  <a:pt x="12183430" y="3536421"/>
                </a:cubicBezTo>
                <a:lnTo>
                  <a:pt x="13138217" y="3536421"/>
                </a:lnTo>
                <a:lnTo>
                  <a:pt x="13656218" y="4054421"/>
                </a:lnTo>
                <a:lnTo>
                  <a:pt x="14248295" y="4054421"/>
                </a:lnTo>
                <a:lnTo>
                  <a:pt x="14525953" y="3776765"/>
                </a:lnTo>
                <a:cubicBezTo>
                  <a:pt x="14533087" y="3782252"/>
                  <a:pt x="14544061" y="3781703"/>
                  <a:pt x="14550645" y="3775118"/>
                </a:cubicBezTo>
                <a:cubicBezTo>
                  <a:pt x="14557779" y="3767985"/>
                  <a:pt x="14557779" y="3755913"/>
                  <a:pt x="14550645" y="3748779"/>
                </a:cubicBezTo>
                <a:cubicBezTo>
                  <a:pt x="14543512" y="3741645"/>
                  <a:pt x="14531440" y="3741645"/>
                  <a:pt x="14524306" y="3748779"/>
                </a:cubicBezTo>
                <a:cubicBezTo>
                  <a:pt x="14517722" y="3755364"/>
                  <a:pt x="14517173" y="3765790"/>
                  <a:pt x="14522660" y="3773472"/>
                </a:cubicBezTo>
                <a:lnTo>
                  <a:pt x="14246650" y="4049483"/>
                </a:lnTo>
                <a:lnTo>
                  <a:pt x="13658961" y="4049483"/>
                </a:lnTo>
                <a:lnTo>
                  <a:pt x="13657864" y="4050031"/>
                </a:lnTo>
                <a:lnTo>
                  <a:pt x="13139863" y="3532031"/>
                </a:lnTo>
                <a:lnTo>
                  <a:pt x="12183430" y="3532031"/>
                </a:lnTo>
                <a:cubicBezTo>
                  <a:pt x="12182331" y="3522703"/>
                  <a:pt x="12174649" y="3515569"/>
                  <a:pt x="12164772" y="3515569"/>
                </a:cubicBezTo>
                <a:close/>
                <a:moveTo>
                  <a:pt x="12627351" y="3354791"/>
                </a:moveTo>
                <a:cubicBezTo>
                  <a:pt x="12618023" y="3354791"/>
                  <a:pt x="12609792" y="3361925"/>
                  <a:pt x="12608695" y="3371254"/>
                </a:cubicBezTo>
                <a:lnTo>
                  <a:pt x="12074781" y="3371254"/>
                </a:lnTo>
                <a:lnTo>
                  <a:pt x="11893151" y="3552883"/>
                </a:lnTo>
                <a:lnTo>
                  <a:pt x="10993784" y="3552883"/>
                </a:lnTo>
                <a:lnTo>
                  <a:pt x="10697472" y="3849197"/>
                </a:lnTo>
                <a:cubicBezTo>
                  <a:pt x="10690337" y="3843710"/>
                  <a:pt x="10679362" y="3844259"/>
                  <a:pt x="10672778" y="3850842"/>
                </a:cubicBezTo>
                <a:cubicBezTo>
                  <a:pt x="10665645" y="3857976"/>
                  <a:pt x="10665645" y="3870048"/>
                  <a:pt x="10672778" y="3877181"/>
                </a:cubicBezTo>
                <a:cubicBezTo>
                  <a:pt x="10679911" y="3884315"/>
                  <a:pt x="10691984" y="3884315"/>
                  <a:pt x="10699117" y="3877181"/>
                </a:cubicBezTo>
                <a:cubicBezTo>
                  <a:pt x="10705702" y="3870597"/>
                  <a:pt x="10706251" y="3860172"/>
                  <a:pt x="10700763" y="3852489"/>
                </a:cubicBezTo>
                <a:lnTo>
                  <a:pt x="10995430" y="3557821"/>
                </a:lnTo>
                <a:lnTo>
                  <a:pt x="11894797" y="3557821"/>
                </a:lnTo>
                <a:lnTo>
                  <a:pt x="12076427" y="3376192"/>
                </a:lnTo>
                <a:lnTo>
                  <a:pt x="12608145" y="3376192"/>
                </a:lnTo>
                <a:cubicBezTo>
                  <a:pt x="12609242" y="3385521"/>
                  <a:pt x="12616925" y="3392655"/>
                  <a:pt x="12626801" y="3392655"/>
                </a:cubicBezTo>
                <a:cubicBezTo>
                  <a:pt x="12636678" y="3392655"/>
                  <a:pt x="12645459" y="3384423"/>
                  <a:pt x="12645459" y="3373997"/>
                </a:cubicBezTo>
                <a:cubicBezTo>
                  <a:pt x="12645459" y="3363572"/>
                  <a:pt x="12637228" y="3355341"/>
                  <a:pt x="12626801" y="3355341"/>
                </a:cubicBezTo>
                <a:close/>
                <a:moveTo>
                  <a:pt x="4118210" y="3273032"/>
                </a:moveTo>
                <a:cubicBezTo>
                  <a:pt x="4108333" y="3273032"/>
                  <a:pt x="4099554" y="3281262"/>
                  <a:pt x="4099554" y="3291688"/>
                </a:cubicBezTo>
                <a:cubicBezTo>
                  <a:pt x="4099554" y="3302114"/>
                  <a:pt x="4107784" y="3310345"/>
                  <a:pt x="4118210" y="3310345"/>
                </a:cubicBezTo>
                <a:cubicBezTo>
                  <a:pt x="4128636" y="3310345"/>
                  <a:pt x="4135770" y="3303212"/>
                  <a:pt x="4136867" y="3293883"/>
                </a:cubicBezTo>
                <a:lnTo>
                  <a:pt x="4675719" y="3293883"/>
                </a:lnTo>
                <a:lnTo>
                  <a:pt x="5210181" y="3828345"/>
                </a:lnTo>
                <a:cubicBezTo>
                  <a:pt x="5204694" y="3835478"/>
                  <a:pt x="5205242" y="3846453"/>
                  <a:pt x="5211826" y="3853038"/>
                </a:cubicBezTo>
                <a:cubicBezTo>
                  <a:pt x="5218962" y="3860172"/>
                  <a:pt x="5231033" y="3860172"/>
                  <a:pt x="5238166" y="3853038"/>
                </a:cubicBezTo>
                <a:cubicBezTo>
                  <a:pt x="5245300" y="3845904"/>
                  <a:pt x="5245300" y="3833832"/>
                  <a:pt x="5238166" y="3826699"/>
                </a:cubicBezTo>
                <a:cubicBezTo>
                  <a:pt x="5231582" y="3820114"/>
                  <a:pt x="5221156" y="3819565"/>
                  <a:pt x="5213474" y="3825052"/>
                </a:cubicBezTo>
                <a:lnTo>
                  <a:pt x="4677366" y="3288944"/>
                </a:lnTo>
                <a:lnTo>
                  <a:pt x="4136585" y="3288944"/>
                </a:lnTo>
                <a:lnTo>
                  <a:pt x="4136867" y="3289493"/>
                </a:lnTo>
                <a:lnTo>
                  <a:pt x="4136319" y="3288944"/>
                </a:lnTo>
                <a:lnTo>
                  <a:pt x="4136585" y="3288944"/>
                </a:lnTo>
                <a:lnTo>
                  <a:pt x="4130831" y="3277764"/>
                </a:lnTo>
                <a:cubicBezTo>
                  <a:pt x="4127539" y="3274815"/>
                  <a:pt x="4123148" y="3273032"/>
                  <a:pt x="4118210" y="3273032"/>
                </a:cubicBezTo>
                <a:close/>
                <a:moveTo>
                  <a:pt x="4958864" y="3183177"/>
                </a:moveTo>
                <a:cubicBezTo>
                  <a:pt x="4954063" y="3183177"/>
                  <a:pt x="4949261" y="3184960"/>
                  <a:pt x="4945694" y="3188527"/>
                </a:cubicBezTo>
                <a:cubicBezTo>
                  <a:pt x="4938560" y="3195660"/>
                  <a:pt x="4938560" y="3207732"/>
                  <a:pt x="4945694" y="3214866"/>
                </a:cubicBezTo>
                <a:cubicBezTo>
                  <a:pt x="4952279" y="3221451"/>
                  <a:pt x="4962704" y="3221999"/>
                  <a:pt x="4970386" y="3216512"/>
                </a:cubicBezTo>
                <a:lnTo>
                  <a:pt x="5116348" y="3362475"/>
                </a:lnTo>
                <a:lnTo>
                  <a:pt x="5342424" y="3362475"/>
                </a:lnTo>
                <a:lnTo>
                  <a:pt x="5723792" y="3743841"/>
                </a:lnTo>
                <a:cubicBezTo>
                  <a:pt x="5718304" y="3750975"/>
                  <a:pt x="5718852" y="3761949"/>
                  <a:pt x="5725438" y="3768533"/>
                </a:cubicBezTo>
                <a:cubicBezTo>
                  <a:pt x="5732022" y="3775118"/>
                  <a:pt x="5744643" y="3775667"/>
                  <a:pt x="5751776" y="3768533"/>
                </a:cubicBezTo>
                <a:cubicBezTo>
                  <a:pt x="5758910" y="3761401"/>
                  <a:pt x="5758910" y="3749328"/>
                  <a:pt x="5751776" y="3742195"/>
                </a:cubicBezTo>
                <a:cubicBezTo>
                  <a:pt x="5745192" y="3735610"/>
                  <a:pt x="5734766" y="3735061"/>
                  <a:pt x="5727084" y="3740549"/>
                </a:cubicBezTo>
                <a:lnTo>
                  <a:pt x="5344071" y="3357535"/>
                </a:lnTo>
                <a:lnTo>
                  <a:pt x="5117995" y="3357535"/>
                </a:lnTo>
                <a:lnTo>
                  <a:pt x="4973678" y="3213220"/>
                </a:lnTo>
                <a:cubicBezTo>
                  <a:pt x="4979166" y="3206087"/>
                  <a:pt x="4978617" y="3195112"/>
                  <a:pt x="4972033" y="3188527"/>
                </a:cubicBezTo>
                <a:cubicBezTo>
                  <a:pt x="4968466" y="3184960"/>
                  <a:pt x="4963665" y="3183177"/>
                  <a:pt x="4958864" y="3183177"/>
                </a:cubicBezTo>
                <a:close/>
                <a:moveTo>
                  <a:pt x="55970" y="2984400"/>
                </a:moveTo>
                <a:cubicBezTo>
                  <a:pt x="46092" y="2984400"/>
                  <a:pt x="37312" y="2992631"/>
                  <a:pt x="37312" y="3003057"/>
                </a:cubicBezTo>
                <a:cubicBezTo>
                  <a:pt x="37312" y="3013483"/>
                  <a:pt x="45544" y="3021714"/>
                  <a:pt x="55970" y="3021714"/>
                </a:cubicBezTo>
                <a:cubicBezTo>
                  <a:pt x="66396" y="3021714"/>
                  <a:pt x="73530" y="3014580"/>
                  <a:pt x="74626" y="3005251"/>
                </a:cubicBezTo>
                <a:lnTo>
                  <a:pt x="544888" y="3005251"/>
                </a:lnTo>
                <a:lnTo>
                  <a:pt x="1083738" y="3544103"/>
                </a:lnTo>
                <a:lnTo>
                  <a:pt x="1490347" y="3544103"/>
                </a:lnTo>
                <a:lnTo>
                  <a:pt x="1594606" y="3439845"/>
                </a:lnTo>
                <a:lnTo>
                  <a:pt x="3079466" y="3439845"/>
                </a:lnTo>
                <a:cubicBezTo>
                  <a:pt x="3080564" y="3449173"/>
                  <a:pt x="3088246" y="3456306"/>
                  <a:pt x="3098124" y="3456306"/>
                </a:cubicBezTo>
                <a:cubicBezTo>
                  <a:pt x="3108000" y="3456306"/>
                  <a:pt x="3116780" y="3448076"/>
                  <a:pt x="3116780" y="3437650"/>
                </a:cubicBezTo>
                <a:cubicBezTo>
                  <a:pt x="3116780" y="3427224"/>
                  <a:pt x="3108548" y="3418993"/>
                  <a:pt x="3098124" y="3418993"/>
                </a:cubicBezTo>
                <a:cubicBezTo>
                  <a:pt x="3087697" y="3418993"/>
                  <a:pt x="3080564" y="3426126"/>
                  <a:pt x="3079466" y="3435455"/>
                </a:cubicBezTo>
                <a:lnTo>
                  <a:pt x="1592960" y="3435455"/>
                </a:lnTo>
                <a:lnTo>
                  <a:pt x="1488701" y="3539714"/>
                </a:lnTo>
                <a:lnTo>
                  <a:pt x="1085934" y="3539714"/>
                </a:lnTo>
                <a:lnTo>
                  <a:pt x="547082" y="3000861"/>
                </a:lnTo>
                <a:lnTo>
                  <a:pt x="74626" y="3000861"/>
                </a:lnTo>
                <a:cubicBezTo>
                  <a:pt x="73530" y="2991534"/>
                  <a:pt x="65846" y="2984400"/>
                  <a:pt x="55970" y="2984400"/>
                </a:cubicBezTo>
                <a:close/>
                <a:moveTo>
                  <a:pt x="15666760" y="2930076"/>
                </a:moveTo>
                <a:cubicBezTo>
                  <a:pt x="15657432" y="2930076"/>
                  <a:pt x="15649201" y="2937209"/>
                  <a:pt x="15648104" y="2946538"/>
                </a:cubicBezTo>
                <a:lnTo>
                  <a:pt x="15219546" y="2946538"/>
                </a:lnTo>
                <a:lnTo>
                  <a:pt x="14996213" y="3169870"/>
                </a:lnTo>
                <a:lnTo>
                  <a:pt x="14421694" y="3169870"/>
                </a:lnTo>
                <a:cubicBezTo>
                  <a:pt x="14420597" y="3160542"/>
                  <a:pt x="14412914" y="3153409"/>
                  <a:pt x="14403039" y="3153409"/>
                </a:cubicBezTo>
                <a:cubicBezTo>
                  <a:pt x="14393161" y="3153409"/>
                  <a:pt x="14384381" y="3161639"/>
                  <a:pt x="14384381" y="3172065"/>
                </a:cubicBezTo>
                <a:cubicBezTo>
                  <a:pt x="14384381" y="3182491"/>
                  <a:pt x="14392612" y="3190722"/>
                  <a:pt x="14403039" y="3190722"/>
                </a:cubicBezTo>
                <a:cubicBezTo>
                  <a:pt x="14413464" y="3190722"/>
                  <a:pt x="14420597" y="3183589"/>
                  <a:pt x="14421694" y="3174261"/>
                </a:cubicBezTo>
                <a:lnTo>
                  <a:pt x="14998409" y="3174261"/>
                </a:lnTo>
                <a:lnTo>
                  <a:pt x="15221742" y="2950927"/>
                </a:lnTo>
                <a:lnTo>
                  <a:pt x="15648104" y="2950927"/>
                </a:lnTo>
                <a:cubicBezTo>
                  <a:pt x="15649201" y="2960256"/>
                  <a:pt x="15656884" y="2967389"/>
                  <a:pt x="15666760" y="2967389"/>
                </a:cubicBezTo>
                <a:cubicBezTo>
                  <a:pt x="15676637" y="2967389"/>
                  <a:pt x="15685417" y="2959158"/>
                  <a:pt x="15685417" y="2948732"/>
                </a:cubicBezTo>
                <a:cubicBezTo>
                  <a:pt x="15685417" y="2938307"/>
                  <a:pt x="15677187" y="2930076"/>
                  <a:pt x="15666760" y="2930076"/>
                </a:cubicBezTo>
                <a:close/>
                <a:moveTo>
                  <a:pt x="3441628" y="2777529"/>
                </a:moveTo>
                <a:lnTo>
                  <a:pt x="3441079" y="2777529"/>
                </a:lnTo>
                <a:lnTo>
                  <a:pt x="3441344" y="2777637"/>
                </a:lnTo>
                <a:close/>
                <a:moveTo>
                  <a:pt x="11909613" y="2741313"/>
                </a:moveTo>
                <a:cubicBezTo>
                  <a:pt x="11899188" y="2741313"/>
                  <a:pt x="11892054" y="2748446"/>
                  <a:pt x="11890957" y="2757775"/>
                </a:cubicBezTo>
                <a:lnTo>
                  <a:pt x="11273637" y="2757775"/>
                </a:lnTo>
                <a:cubicBezTo>
                  <a:pt x="11272540" y="2748446"/>
                  <a:pt x="11264857" y="2741313"/>
                  <a:pt x="11254979" y="2741313"/>
                </a:cubicBezTo>
                <a:cubicBezTo>
                  <a:pt x="11245103" y="2741313"/>
                  <a:pt x="11236322" y="2749544"/>
                  <a:pt x="11236322" y="2759970"/>
                </a:cubicBezTo>
                <a:cubicBezTo>
                  <a:pt x="11236322" y="2770396"/>
                  <a:pt x="11244554" y="2778626"/>
                  <a:pt x="11254979" y="2778626"/>
                </a:cubicBezTo>
                <a:cubicBezTo>
                  <a:pt x="11265405" y="2778626"/>
                  <a:pt x="11272540" y="2771493"/>
                  <a:pt x="11273637" y="2762165"/>
                </a:cubicBezTo>
                <a:lnTo>
                  <a:pt x="11890957" y="2762165"/>
                </a:lnTo>
                <a:cubicBezTo>
                  <a:pt x="11892054" y="2771493"/>
                  <a:pt x="11899735" y="2778626"/>
                  <a:pt x="11909613" y="2778626"/>
                </a:cubicBezTo>
                <a:cubicBezTo>
                  <a:pt x="11919490" y="2778626"/>
                  <a:pt x="11928271" y="2770396"/>
                  <a:pt x="11928271" y="2759970"/>
                </a:cubicBezTo>
                <a:cubicBezTo>
                  <a:pt x="11928271" y="2749544"/>
                  <a:pt x="11920040" y="2741313"/>
                  <a:pt x="11909613" y="2741313"/>
                </a:cubicBezTo>
                <a:close/>
                <a:moveTo>
                  <a:pt x="9326745" y="2650910"/>
                </a:moveTo>
                <a:cubicBezTo>
                  <a:pt x="9321944" y="2650910"/>
                  <a:pt x="9317142" y="2652693"/>
                  <a:pt x="9313576" y="2656260"/>
                </a:cubicBezTo>
                <a:cubicBezTo>
                  <a:pt x="9306992" y="2662845"/>
                  <a:pt x="9306443" y="2673270"/>
                  <a:pt x="9311930" y="2680953"/>
                </a:cubicBezTo>
                <a:lnTo>
                  <a:pt x="9167066" y="2825817"/>
                </a:lnTo>
                <a:lnTo>
                  <a:pt x="9166518" y="2825817"/>
                </a:lnTo>
                <a:lnTo>
                  <a:pt x="9165968" y="2827463"/>
                </a:lnTo>
                <a:lnTo>
                  <a:pt x="9165968" y="3018421"/>
                </a:lnTo>
                <a:lnTo>
                  <a:pt x="8996411" y="3187978"/>
                </a:lnTo>
                <a:cubicBezTo>
                  <a:pt x="8989277" y="3182491"/>
                  <a:pt x="8978303" y="3183040"/>
                  <a:pt x="8971718" y="3189625"/>
                </a:cubicBezTo>
                <a:cubicBezTo>
                  <a:pt x="8964585" y="3196757"/>
                  <a:pt x="8964585" y="3208830"/>
                  <a:pt x="8971718" y="3215963"/>
                </a:cubicBezTo>
                <a:cubicBezTo>
                  <a:pt x="8978851" y="3223096"/>
                  <a:pt x="8990924" y="3223096"/>
                  <a:pt x="8998057" y="3215963"/>
                </a:cubicBezTo>
                <a:cubicBezTo>
                  <a:pt x="9004642" y="3209379"/>
                  <a:pt x="9005191" y="3198953"/>
                  <a:pt x="8999703" y="3191271"/>
                </a:cubicBezTo>
                <a:lnTo>
                  <a:pt x="9170358" y="3020616"/>
                </a:lnTo>
                <a:lnTo>
                  <a:pt x="9170906" y="3020616"/>
                </a:lnTo>
                <a:lnTo>
                  <a:pt x="9170906" y="2828561"/>
                </a:lnTo>
                <a:lnTo>
                  <a:pt x="9315223" y="2684245"/>
                </a:lnTo>
                <a:cubicBezTo>
                  <a:pt x="9322356" y="2689733"/>
                  <a:pt x="9333330" y="2689183"/>
                  <a:pt x="9339916" y="2682599"/>
                </a:cubicBezTo>
                <a:cubicBezTo>
                  <a:pt x="9347048" y="2675466"/>
                  <a:pt x="9347048" y="2663394"/>
                  <a:pt x="9339916" y="2656260"/>
                </a:cubicBezTo>
                <a:cubicBezTo>
                  <a:pt x="9336348" y="2652693"/>
                  <a:pt x="9331547" y="2650910"/>
                  <a:pt x="9326745" y="2650910"/>
                </a:cubicBezTo>
                <a:close/>
                <a:moveTo>
                  <a:pt x="2008896" y="2464342"/>
                </a:moveTo>
                <a:cubicBezTo>
                  <a:pt x="2004095" y="2464342"/>
                  <a:pt x="1999293" y="2466125"/>
                  <a:pt x="1995727" y="2469692"/>
                </a:cubicBezTo>
                <a:cubicBezTo>
                  <a:pt x="1988593" y="2476826"/>
                  <a:pt x="1988593" y="2488897"/>
                  <a:pt x="1995727" y="2496031"/>
                </a:cubicBezTo>
                <a:cubicBezTo>
                  <a:pt x="2002860" y="2503165"/>
                  <a:pt x="2012737" y="2503165"/>
                  <a:pt x="2020419" y="2497678"/>
                </a:cubicBezTo>
                <a:lnTo>
                  <a:pt x="2146627" y="2623885"/>
                </a:lnTo>
                <a:lnTo>
                  <a:pt x="2602621" y="2623885"/>
                </a:lnTo>
                <a:lnTo>
                  <a:pt x="2807846" y="2829110"/>
                </a:lnTo>
                <a:cubicBezTo>
                  <a:pt x="2802358" y="2836243"/>
                  <a:pt x="2802907" y="2847217"/>
                  <a:pt x="2809492" y="2853802"/>
                </a:cubicBezTo>
                <a:cubicBezTo>
                  <a:pt x="2816625" y="2860936"/>
                  <a:pt x="2828697" y="2860936"/>
                  <a:pt x="2835831" y="2853802"/>
                </a:cubicBezTo>
                <a:cubicBezTo>
                  <a:pt x="2842964" y="2846669"/>
                  <a:pt x="2842964" y="2834597"/>
                  <a:pt x="2835831" y="2827463"/>
                </a:cubicBezTo>
                <a:cubicBezTo>
                  <a:pt x="2829246" y="2820878"/>
                  <a:pt x="2818820" y="2820330"/>
                  <a:pt x="2811138" y="2825817"/>
                </a:cubicBezTo>
                <a:lnTo>
                  <a:pt x="2604266" y="2618947"/>
                </a:lnTo>
                <a:lnTo>
                  <a:pt x="2148273" y="2618947"/>
                </a:lnTo>
                <a:lnTo>
                  <a:pt x="2023712" y="2494385"/>
                </a:lnTo>
                <a:cubicBezTo>
                  <a:pt x="2029199" y="2487252"/>
                  <a:pt x="2028651" y="2476277"/>
                  <a:pt x="2022066" y="2469692"/>
                </a:cubicBezTo>
                <a:cubicBezTo>
                  <a:pt x="2018499" y="2466125"/>
                  <a:pt x="2013698" y="2464342"/>
                  <a:pt x="2008896" y="2464342"/>
                </a:cubicBezTo>
                <a:close/>
                <a:moveTo>
                  <a:pt x="77370" y="2377506"/>
                </a:moveTo>
                <a:cubicBezTo>
                  <a:pt x="67492" y="2377506"/>
                  <a:pt x="58714" y="2385737"/>
                  <a:pt x="58714" y="2396163"/>
                </a:cubicBezTo>
                <a:cubicBezTo>
                  <a:pt x="58714" y="2406588"/>
                  <a:pt x="66944" y="2414820"/>
                  <a:pt x="77370" y="2414820"/>
                </a:cubicBezTo>
                <a:cubicBezTo>
                  <a:pt x="87796" y="2414820"/>
                  <a:pt x="94928" y="2407686"/>
                  <a:pt x="96026" y="2398357"/>
                </a:cubicBezTo>
                <a:lnTo>
                  <a:pt x="935582" y="2398357"/>
                </a:lnTo>
                <a:lnTo>
                  <a:pt x="1728496" y="3191271"/>
                </a:lnTo>
                <a:lnTo>
                  <a:pt x="3514060" y="3191271"/>
                </a:lnTo>
                <a:lnTo>
                  <a:pt x="3938776" y="3615987"/>
                </a:lnTo>
                <a:lnTo>
                  <a:pt x="4752542" y="3615987"/>
                </a:lnTo>
                <a:lnTo>
                  <a:pt x="5081230" y="3944675"/>
                </a:lnTo>
                <a:lnTo>
                  <a:pt x="6690103" y="3944675"/>
                </a:lnTo>
                <a:lnTo>
                  <a:pt x="6690103" y="3939737"/>
                </a:lnTo>
                <a:lnTo>
                  <a:pt x="5082876" y="3939737"/>
                </a:lnTo>
                <a:lnTo>
                  <a:pt x="4754188" y="3611049"/>
                </a:lnTo>
                <a:lnTo>
                  <a:pt x="3940422" y="3611049"/>
                </a:lnTo>
                <a:lnTo>
                  <a:pt x="3515706" y="3186331"/>
                </a:lnTo>
                <a:lnTo>
                  <a:pt x="3515706" y="3186881"/>
                </a:lnTo>
                <a:lnTo>
                  <a:pt x="1730142" y="3186881"/>
                </a:lnTo>
                <a:lnTo>
                  <a:pt x="937228" y="2393968"/>
                </a:lnTo>
                <a:lnTo>
                  <a:pt x="96026" y="2393968"/>
                </a:lnTo>
                <a:cubicBezTo>
                  <a:pt x="94928" y="2384640"/>
                  <a:pt x="87246" y="2377506"/>
                  <a:pt x="77370" y="2377506"/>
                </a:cubicBezTo>
                <a:close/>
                <a:moveTo>
                  <a:pt x="12415254" y="2285761"/>
                </a:moveTo>
                <a:lnTo>
                  <a:pt x="12414993" y="2285868"/>
                </a:lnTo>
                <a:lnTo>
                  <a:pt x="12415540" y="2285868"/>
                </a:lnTo>
                <a:close/>
                <a:moveTo>
                  <a:pt x="12414993" y="2248554"/>
                </a:moveTo>
                <a:cubicBezTo>
                  <a:pt x="12404566" y="2248554"/>
                  <a:pt x="12397434" y="2255688"/>
                  <a:pt x="12396335" y="2265017"/>
                </a:cubicBezTo>
                <a:lnTo>
                  <a:pt x="11202302" y="2265017"/>
                </a:lnTo>
                <a:lnTo>
                  <a:pt x="11135905" y="2331412"/>
                </a:lnTo>
                <a:cubicBezTo>
                  <a:pt x="11128772" y="2325925"/>
                  <a:pt x="11117797" y="2326474"/>
                  <a:pt x="11111212" y="2333059"/>
                </a:cubicBezTo>
                <a:cubicBezTo>
                  <a:pt x="11104079" y="2340192"/>
                  <a:pt x="11104079" y="2352264"/>
                  <a:pt x="11111212" y="2359398"/>
                </a:cubicBezTo>
                <a:cubicBezTo>
                  <a:pt x="11118346" y="2366531"/>
                  <a:pt x="11130418" y="2366531"/>
                  <a:pt x="11137551" y="2359398"/>
                </a:cubicBezTo>
                <a:cubicBezTo>
                  <a:pt x="11144136" y="2352813"/>
                  <a:pt x="11144685" y="2342387"/>
                  <a:pt x="11139198" y="2334705"/>
                </a:cubicBezTo>
                <a:lnTo>
                  <a:pt x="11204496" y="2269406"/>
                </a:lnTo>
                <a:lnTo>
                  <a:pt x="12396885" y="2269406"/>
                </a:lnTo>
                <a:cubicBezTo>
                  <a:pt x="12397434" y="2274070"/>
                  <a:pt x="12399629" y="2278185"/>
                  <a:pt x="12402921" y="2281135"/>
                </a:cubicBezTo>
                <a:lnTo>
                  <a:pt x="12415254" y="2285761"/>
                </a:lnTo>
                <a:lnTo>
                  <a:pt x="12428230" y="2280449"/>
                </a:lnTo>
                <a:cubicBezTo>
                  <a:pt x="12431591" y="2277088"/>
                  <a:pt x="12433649" y="2272424"/>
                  <a:pt x="12433649" y="2267211"/>
                </a:cubicBezTo>
                <a:cubicBezTo>
                  <a:pt x="12433649" y="2256786"/>
                  <a:pt x="12425418" y="2248554"/>
                  <a:pt x="12414993" y="2248554"/>
                </a:cubicBezTo>
                <a:close/>
                <a:moveTo>
                  <a:pt x="3602405" y="1914516"/>
                </a:moveTo>
                <a:cubicBezTo>
                  <a:pt x="3597604" y="1914516"/>
                  <a:pt x="3592802" y="1916299"/>
                  <a:pt x="3589235" y="1919866"/>
                </a:cubicBezTo>
                <a:cubicBezTo>
                  <a:pt x="3582102" y="1926999"/>
                  <a:pt x="3582102" y="1939071"/>
                  <a:pt x="3589235" y="1946205"/>
                </a:cubicBezTo>
                <a:cubicBezTo>
                  <a:pt x="3596369" y="1953338"/>
                  <a:pt x="3606246" y="1953338"/>
                  <a:pt x="3613928" y="1947850"/>
                </a:cubicBezTo>
                <a:lnTo>
                  <a:pt x="3759891" y="2093813"/>
                </a:lnTo>
                <a:lnTo>
                  <a:pt x="3985967" y="2093813"/>
                </a:lnTo>
                <a:lnTo>
                  <a:pt x="4367334" y="2475180"/>
                </a:lnTo>
                <a:cubicBezTo>
                  <a:pt x="4361846" y="2482312"/>
                  <a:pt x="4362395" y="2493287"/>
                  <a:pt x="4368980" y="2499872"/>
                </a:cubicBezTo>
                <a:cubicBezTo>
                  <a:pt x="4376112" y="2507006"/>
                  <a:pt x="4388186" y="2507006"/>
                  <a:pt x="4395319" y="2499872"/>
                </a:cubicBezTo>
                <a:cubicBezTo>
                  <a:pt x="4402452" y="2492739"/>
                  <a:pt x="4402452" y="2480667"/>
                  <a:pt x="4395319" y="2473533"/>
                </a:cubicBezTo>
                <a:cubicBezTo>
                  <a:pt x="4388734" y="2466948"/>
                  <a:pt x="4378308" y="2466400"/>
                  <a:pt x="4370626" y="2471887"/>
                </a:cubicBezTo>
                <a:lnTo>
                  <a:pt x="3987613" y="2088874"/>
                </a:lnTo>
                <a:lnTo>
                  <a:pt x="3761536" y="2088874"/>
                </a:lnTo>
                <a:lnTo>
                  <a:pt x="3617221" y="1944558"/>
                </a:lnTo>
                <a:cubicBezTo>
                  <a:pt x="3622708" y="1937425"/>
                  <a:pt x="3622159" y="1926451"/>
                  <a:pt x="3615574" y="1919866"/>
                </a:cubicBezTo>
                <a:cubicBezTo>
                  <a:pt x="3612008" y="1916299"/>
                  <a:pt x="3607206" y="1914516"/>
                  <a:pt x="3602405" y="1914516"/>
                </a:cubicBezTo>
                <a:close/>
                <a:moveTo>
                  <a:pt x="15702977" y="1721226"/>
                </a:moveTo>
                <a:cubicBezTo>
                  <a:pt x="15692551" y="1721226"/>
                  <a:pt x="15685417" y="1728359"/>
                  <a:pt x="15684320" y="1737688"/>
                </a:cubicBezTo>
                <a:lnTo>
                  <a:pt x="15352887" y="1737688"/>
                </a:lnTo>
                <a:lnTo>
                  <a:pt x="13998624" y="3091951"/>
                </a:lnTo>
                <a:lnTo>
                  <a:pt x="13998624" y="3091402"/>
                </a:lnTo>
                <a:lnTo>
                  <a:pt x="12688260" y="3091402"/>
                </a:lnTo>
                <a:lnTo>
                  <a:pt x="12532421" y="3247241"/>
                </a:lnTo>
                <a:lnTo>
                  <a:pt x="11067863" y="3247241"/>
                </a:lnTo>
                <a:lnTo>
                  <a:pt x="10414875" y="3900228"/>
                </a:lnTo>
                <a:lnTo>
                  <a:pt x="10259037" y="3900228"/>
                </a:lnTo>
                <a:lnTo>
                  <a:pt x="10101551" y="4057714"/>
                </a:lnTo>
                <a:lnTo>
                  <a:pt x="9039760" y="4057714"/>
                </a:lnTo>
                <a:lnTo>
                  <a:pt x="9039760" y="4062653"/>
                </a:lnTo>
                <a:lnTo>
                  <a:pt x="10103746" y="4062653"/>
                </a:lnTo>
                <a:lnTo>
                  <a:pt x="10261232" y="3905167"/>
                </a:lnTo>
                <a:lnTo>
                  <a:pt x="10417070" y="3905167"/>
                </a:lnTo>
                <a:lnTo>
                  <a:pt x="11070058" y="3252180"/>
                </a:lnTo>
                <a:lnTo>
                  <a:pt x="12534616" y="3252180"/>
                </a:lnTo>
                <a:lnTo>
                  <a:pt x="12690455" y="3096341"/>
                </a:lnTo>
                <a:lnTo>
                  <a:pt x="14000819" y="3096341"/>
                </a:lnTo>
                <a:lnTo>
                  <a:pt x="15355083" y="1742078"/>
                </a:lnTo>
                <a:lnTo>
                  <a:pt x="15684320" y="1742078"/>
                </a:lnTo>
                <a:cubicBezTo>
                  <a:pt x="15685417" y="1751406"/>
                  <a:pt x="15693100" y="1758539"/>
                  <a:pt x="15702977" y="1758539"/>
                </a:cubicBezTo>
                <a:cubicBezTo>
                  <a:pt x="15712854" y="1758539"/>
                  <a:pt x="15721633" y="1750309"/>
                  <a:pt x="15721633" y="1739882"/>
                </a:cubicBezTo>
                <a:cubicBezTo>
                  <a:pt x="15721633" y="1729456"/>
                  <a:pt x="15713402" y="1721226"/>
                  <a:pt x="15702977" y="1721226"/>
                </a:cubicBezTo>
                <a:close/>
                <a:moveTo>
                  <a:pt x="12427065" y="1718071"/>
                </a:moveTo>
                <a:cubicBezTo>
                  <a:pt x="12422263" y="1718071"/>
                  <a:pt x="12417462" y="1719854"/>
                  <a:pt x="12413896" y="1723421"/>
                </a:cubicBezTo>
                <a:cubicBezTo>
                  <a:pt x="12407310" y="1730006"/>
                  <a:pt x="12406762" y="1740431"/>
                  <a:pt x="12412249" y="1748113"/>
                </a:cubicBezTo>
                <a:lnTo>
                  <a:pt x="12160931" y="1999431"/>
                </a:lnTo>
                <a:lnTo>
                  <a:pt x="10934521" y="1999431"/>
                </a:lnTo>
                <a:lnTo>
                  <a:pt x="10934521" y="1998883"/>
                </a:lnTo>
                <a:lnTo>
                  <a:pt x="10088382" y="2845023"/>
                </a:lnTo>
                <a:lnTo>
                  <a:pt x="10087833" y="2845023"/>
                </a:lnTo>
                <a:lnTo>
                  <a:pt x="10087833" y="3320222"/>
                </a:lnTo>
                <a:lnTo>
                  <a:pt x="9699333" y="3708721"/>
                </a:lnTo>
                <a:lnTo>
                  <a:pt x="8995314" y="3708721"/>
                </a:lnTo>
                <a:lnTo>
                  <a:pt x="8995314" y="3713661"/>
                </a:lnTo>
                <a:lnTo>
                  <a:pt x="9701528" y="3713661"/>
                </a:lnTo>
                <a:lnTo>
                  <a:pt x="10092222" y="3322966"/>
                </a:lnTo>
                <a:lnTo>
                  <a:pt x="10092771" y="3322966"/>
                </a:lnTo>
                <a:lnTo>
                  <a:pt x="10092771" y="2847767"/>
                </a:lnTo>
                <a:lnTo>
                  <a:pt x="10936717" y="2003821"/>
                </a:lnTo>
                <a:lnTo>
                  <a:pt x="12163125" y="2003821"/>
                </a:lnTo>
                <a:lnTo>
                  <a:pt x="12415540" y="1751406"/>
                </a:lnTo>
                <a:cubicBezTo>
                  <a:pt x="12422674" y="1756894"/>
                  <a:pt x="12433649" y="1756344"/>
                  <a:pt x="12440234" y="1749760"/>
                </a:cubicBezTo>
                <a:cubicBezTo>
                  <a:pt x="12447367" y="1742626"/>
                  <a:pt x="12447367" y="1730555"/>
                  <a:pt x="12440234" y="1723421"/>
                </a:cubicBezTo>
                <a:cubicBezTo>
                  <a:pt x="12436668" y="1719854"/>
                  <a:pt x="12431866" y="1718071"/>
                  <a:pt x="12427065" y="1718071"/>
                </a:cubicBezTo>
                <a:close/>
                <a:moveTo>
                  <a:pt x="3845149" y="1685353"/>
                </a:moveTo>
                <a:cubicBezTo>
                  <a:pt x="3840280" y="1685284"/>
                  <a:pt x="3835341" y="1686930"/>
                  <a:pt x="3831774" y="1690497"/>
                </a:cubicBezTo>
                <a:cubicBezTo>
                  <a:pt x="3824640" y="1697631"/>
                  <a:pt x="3824640" y="1709702"/>
                  <a:pt x="3831774" y="1716836"/>
                </a:cubicBezTo>
                <a:cubicBezTo>
                  <a:pt x="3838358" y="1723421"/>
                  <a:pt x="3848784" y="1723970"/>
                  <a:pt x="3856466" y="1718482"/>
                </a:cubicBezTo>
                <a:lnTo>
                  <a:pt x="4202166" y="2064181"/>
                </a:lnTo>
                <a:lnTo>
                  <a:pt x="4745408" y="2064181"/>
                </a:lnTo>
                <a:lnTo>
                  <a:pt x="5736961" y="3055735"/>
                </a:lnTo>
                <a:cubicBezTo>
                  <a:pt x="5731474" y="3062868"/>
                  <a:pt x="5732022" y="3073843"/>
                  <a:pt x="5738606" y="3080427"/>
                </a:cubicBezTo>
                <a:cubicBezTo>
                  <a:pt x="5745741" y="3087561"/>
                  <a:pt x="5757813" y="3087561"/>
                  <a:pt x="5764946" y="3080427"/>
                </a:cubicBezTo>
                <a:cubicBezTo>
                  <a:pt x="5772079" y="3073294"/>
                  <a:pt x="5772079" y="3061222"/>
                  <a:pt x="5764946" y="3054088"/>
                </a:cubicBezTo>
                <a:cubicBezTo>
                  <a:pt x="5758362" y="3047504"/>
                  <a:pt x="5747936" y="3046955"/>
                  <a:pt x="5740254" y="3052442"/>
                </a:cubicBezTo>
                <a:lnTo>
                  <a:pt x="4747054" y="2059243"/>
                </a:lnTo>
                <a:lnTo>
                  <a:pt x="4203812" y="2059243"/>
                </a:lnTo>
                <a:lnTo>
                  <a:pt x="3859759" y="1715189"/>
                </a:lnTo>
                <a:cubicBezTo>
                  <a:pt x="3865247" y="1708057"/>
                  <a:pt x="3864697" y="1697082"/>
                  <a:pt x="3858113" y="1690497"/>
                </a:cubicBezTo>
                <a:cubicBezTo>
                  <a:pt x="3854820" y="1687204"/>
                  <a:pt x="3850019" y="1685421"/>
                  <a:pt x="3845149" y="1685353"/>
                </a:cubicBezTo>
                <a:close/>
                <a:moveTo>
                  <a:pt x="13497086" y="1506124"/>
                </a:moveTo>
                <a:cubicBezTo>
                  <a:pt x="13486661" y="1506124"/>
                  <a:pt x="13479527" y="1513258"/>
                  <a:pt x="13478430" y="1522586"/>
                </a:cubicBezTo>
                <a:lnTo>
                  <a:pt x="12637776" y="1522586"/>
                </a:lnTo>
                <a:lnTo>
                  <a:pt x="12571381" y="1588982"/>
                </a:lnTo>
                <a:cubicBezTo>
                  <a:pt x="12564246" y="1583494"/>
                  <a:pt x="12553272" y="1584044"/>
                  <a:pt x="12546688" y="1590628"/>
                </a:cubicBezTo>
                <a:cubicBezTo>
                  <a:pt x="12539554" y="1597761"/>
                  <a:pt x="12539554" y="1609833"/>
                  <a:pt x="12546688" y="1616967"/>
                </a:cubicBezTo>
                <a:cubicBezTo>
                  <a:pt x="12553821" y="1624101"/>
                  <a:pt x="12565893" y="1624101"/>
                  <a:pt x="12573027" y="1616967"/>
                </a:cubicBezTo>
                <a:cubicBezTo>
                  <a:pt x="12579612" y="1610383"/>
                  <a:pt x="12580159" y="1599957"/>
                  <a:pt x="12574673" y="1592275"/>
                </a:cubicBezTo>
                <a:lnTo>
                  <a:pt x="12639972" y="1526976"/>
                </a:lnTo>
                <a:lnTo>
                  <a:pt x="13478430" y="1526976"/>
                </a:lnTo>
                <a:cubicBezTo>
                  <a:pt x="13479527" y="1536304"/>
                  <a:pt x="13487208" y="1543438"/>
                  <a:pt x="13497086" y="1543438"/>
                </a:cubicBezTo>
                <a:cubicBezTo>
                  <a:pt x="13506963" y="1543438"/>
                  <a:pt x="13515743" y="1535207"/>
                  <a:pt x="13515743" y="1524781"/>
                </a:cubicBezTo>
                <a:cubicBezTo>
                  <a:pt x="13515743" y="1514355"/>
                  <a:pt x="13507512" y="1506124"/>
                  <a:pt x="13497086" y="1506124"/>
                </a:cubicBezTo>
                <a:close/>
                <a:moveTo>
                  <a:pt x="6641266" y="1485410"/>
                </a:moveTo>
                <a:cubicBezTo>
                  <a:pt x="6636465" y="1485410"/>
                  <a:pt x="6631663" y="1487193"/>
                  <a:pt x="6628097" y="1490760"/>
                </a:cubicBezTo>
                <a:cubicBezTo>
                  <a:pt x="6620964" y="1497893"/>
                  <a:pt x="6620964" y="1509965"/>
                  <a:pt x="6628097" y="1517099"/>
                </a:cubicBezTo>
                <a:cubicBezTo>
                  <a:pt x="6634682" y="1523684"/>
                  <a:pt x="6645108" y="1524232"/>
                  <a:pt x="6652789" y="1518744"/>
                </a:cubicBezTo>
                <a:lnTo>
                  <a:pt x="6797106" y="1663061"/>
                </a:lnTo>
                <a:lnTo>
                  <a:pt x="6797106" y="1889137"/>
                </a:lnTo>
                <a:lnTo>
                  <a:pt x="7180118" y="2272150"/>
                </a:lnTo>
                <a:cubicBezTo>
                  <a:pt x="7174632" y="2279283"/>
                  <a:pt x="7175180" y="2290257"/>
                  <a:pt x="7181764" y="2296842"/>
                </a:cubicBezTo>
                <a:cubicBezTo>
                  <a:pt x="7188898" y="2303976"/>
                  <a:pt x="7200970" y="2303976"/>
                  <a:pt x="7208103" y="2296842"/>
                </a:cubicBezTo>
                <a:cubicBezTo>
                  <a:pt x="7215237" y="2289709"/>
                  <a:pt x="7215237" y="2277637"/>
                  <a:pt x="7208103" y="2270503"/>
                </a:cubicBezTo>
                <a:cubicBezTo>
                  <a:pt x="7201518" y="2263918"/>
                  <a:pt x="7191093" y="2263370"/>
                  <a:pt x="7183411" y="2268858"/>
                </a:cubicBezTo>
                <a:lnTo>
                  <a:pt x="6802044" y="1887490"/>
                </a:lnTo>
                <a:lnTo>
                  <a:pt x="6802044" y="1661414"/>
                </a:lnTo>
                <a:lnTo>
                  <a:pt x="6656082" y="1515452"/>
                </a:lnTo>
                <a:cubicBezTo>
                  <a:pt x="6661570" y="1508318"/>
                  <a:pt x="6661020" y="1497345"/>
                  <a:pt x="6654436" y="1490760"/>
                </a:cubicBezTo>
                <a:cubicBezTo>
                  <a:pt x="6650869" y="1487193"/>
                  <a:pt x="6646068" y="1485410"/>
                  <a:pt x="6641266" y="1485410"/>
                </a:cubicBezTo>
                <a:close/>
                <a:moveTo>
                  <a:pt x="33472" y="1395830"/>
                </a:moveTo>
                <a:cubicBezTo>
                  <a:pt x="23594" y="1395830"/>
                  <a:pt x="14814" y="1404061"/>
                  <a:pt x="14814" y="1414487"/>
                </a:cubicBezTo>
                <a:cubicBezTo>
                  <a:pt x="14814" y="1424912"/>
                  <a:pt x="23046" y="1433143"/>
                  <a:pt x="33472" y="1433143"/>
                </a:cubicBezTo>
                <a:cubicBezTo>
                  <a:pt x="43898" y="1433143"/>
                  <a:pt x="51032" y="1426010"/>
                  <a:pt x="52128" y="1416681"/>
                </a:cubicBezTo>
                <a:lnTo>
                  <a:pt x="219492" y="1416681"/>
                </a:lnTo>
                <a:lnTo>
                  <a:pt x="796206" y="1993396"/>
                </a:lnTo>
                <a:lnTo>
                  <a:pt x="1512845" y="1993396"/>
                </a:lnTo>
                <a:lnTo>
                  <a:pt x="1769651" y="2250201"/>
                </a:lnTo>
                <a:lnTo>
                  <a:pt x="2471474" y="2250201"/>
                </a:lnTo>
                <a:lnTo>
                  <a:pt x="3019655" y="2798381"/>
                </a:lnTo>
                <a:lnTo>
                  <a:pt x="3422422" y="2798381"/>
                </a:lnTo>
                <a:cubicBezTo>
                  <a:pt x="3423519" y="2807709"/>
                  <a:pt x="3431202" y="2814843"/>
                  <a:pt x="3441079" y="2814843"/>
                </a:cubicBezTo>
                <a:cubicBezTo>
                  <a:pt x="3450956" y="2814843"/>
                  <a:pt x="3459736" y="2806612"/>
                  <a:pt x="3459736" y="2796186"/>
                </a:cubicBezTo>
                <a:cubicBezTo>
                  <a:pt x="3459736" y="2790973"/>
                  <a:pt x="3457678" y="2786309"/>
                  <a:pt x="3454317" y="2782948"/>
                </a:cubicBezTo>
                <a:lnTo>
                  <a:pt x="3441344" y="2777637"/>
                </a:lnTo>
                <a:lnTo>
                  <a:pt x="3429212" y="2782262"/>
                </a:lnTo>
                <a:cubicBezTo>
                  <a:pt x="3425851" y="2785211"/>
                  <a:pt x="3423519" y="2789327"/>
                  <a:pt x="3422971" y="2793991"/>
                </a:cubicBezTo>
                <a:lnTo>
                  <a:pt x="3021849" y="2793991"/>
                </a:lnTo>
                <a:lnTo>
                  <a:pt x="2473670" y="2245811"/>
                </a:lnTo>
                <a:lnTo>
                  <a:pt x="1771845" y="2245811"/>
                </a:lnTo>
                <a:lnTo>
                  <a:pt x="1515040" y="1989005"/>
                </a:lnTo>
                <a:lnTo>
                  <a:pt x="798400" y="1989005"/>
                </a:lnTo>
                <a:lnTo>
                  <a:pt x="221686" y="1412291"/>
                </a:lnTo>
                <a:lnTo>
                  <a:pt x="52128" y="1412291"/>
                </a:lnTo>
                <a:cubicBezTo>
                  <a:pt x="51032" y="1402963"/>
                  <a:pt x="43348" y="1395830"/>
                  <a:pt x="33472" y="1395830"/>
                </a:cubicBezTo>
                <a:close/>
                <a:moveTo>
                  <a:pt x="9174747" y="1151234"/>
                </a:moveTo>
                <a:cubicBezTo>
                  <a:pt x="9169946" y="1151234"/>
                  <a:pt x="9165145" y="1153017"/>
                  <a:pt x="9161578" y="1156584"/>
                </a:cubicBezTo>
                <a:cubicBezTo>
                  <a:pt x="9154993" y="1163169"/>
                  <a:pt x="9154445" y="1173595"/>
                  <a:pt x="9159932" y="1181277"/>
                </a:cubicBezTo>
                <a:lnTo>
                  <a:pt x="8988180" y="1353028"/>
                </a:lnTo>
                <a:lnTo>
                  <a:pt x="8987631" y="1353028"/>
                </a:lnTo>
                <a:lnTo>
                  <a:pt x="8987631" y="1353577"/>
                </a:lnTo>
                <a:lnTo>
                  <a:pt x="8987631" y="2131126"/>
                </a:lnTo>
                <a:cubicBezTo>
                  <a:pt x="8978303" y="2132223"/>
                  <a:pt x="8971169" y="2139906"/>
                  <a:pt x="8971169" y="2149783"/>
                </a:cubicBezTo>
                <a:cubicBezTo>
                  <a:pt x="8971169" y="2159661"/>
                  <a:pt x="8979400" y="2168440"/>
                  <a:pt x="8989826" y="2168440"/>
                </a:cubicBezTo>
                <a:cubicBezTo>
                  <a:pt x="9000252" y="2168440"/>
                  <a:pt x="9008483" y="2160209"/>
                  <a:pt x="9008483" y="2149783"/>
                </a:cubicBezTo>
                <a:cubicBezTo>
                  <a:pt x="9008483" y="2139357"/>
                  <a:pt x="9001349" y="2132223"/>
                  <a:pt x="8992021" y="2131126"/>
                </a:cubicBezTo>
                <a:lnTo>
                  <a:pt x="8992021" y="1355772"/>
                </a:lnTo>
                <a:lnTo>
                  <a:pt x="9163224" y="1184568"/>
                </a:lnTo>
                <a:cubicBezTo>
                  <a:pt x="9170358" y="1190056"/>
                  <a:pt x="9181332" y="1189508"/>
                  <a:pt x="9187917" y="1182923"/>
                </a:cubicBezTo>
                <a:cubicBezTo>
                  <a:pt x="9195051" y="1175789"/>
                  <a:pt x="9195051" y="1163717"/>
                  <a:pt x="9187917" y="1156584"/>
                </a:cubicBezTo>
                <a:cubicBezTo>
                  <a:pt x="9184350" y="1153017"/>
                  <a:pt x="9179549" y="1151234"/>
                  <a:pt x="9174747" y="1151234"/>
                </a:cubicBezTo>
                <a:close/>
                <a:moveTo>
                  <a:pt x="15646457" y="1093480"/>
                </a:moveTo>
                <a:cubicBezTo>
                  <a:pt x="15636032" y="1093480"/>
                  <a:pt x="15628898" y="1100613"/>
                  <a:pt x="15627801" y="1109942"/>
                </a:cubicBezTo>
                <a:lnTo>
                  <a:pt x="15261799" y="1109942"/>
                </a:lnTo>
                <a:lnTo>
                  <a:pt x="14370115" y="2001627"/>
                </a:lnTo>
                <a:lnTo>
                  <a:pt x="12913787" y="2001627"/>
                </a:lnTo>
                <a:lnTo>
                  <a:pt x="12637776" y="2277637"/>
                </a:lnTo>
                <a:cubicBezTo>
                  <a:pt x="12630644" y="2272150"/>
                  <a:pt x="12619669" y="2272699"/>
                  <a:pt x="12613083" y="2279283"/>
                </a:cubicBezTo>
                <a:cubicBezTo>
                  <a:pt x="12605951" y="2286416"/>
                  <a:pt x="12605951" y="2298489"/>
                  <a:pt x="12613083" y="2305623"/>
                </a:cubicBezTo>
                <a:cubicBezTo>
                  <a:pt x="12620217" y="2312755"/>
                  <a:pt x="12632289" y="2312755"/>
                  <a:pt x="12639422" y="2305623"/>
                </a:cubicBezTo>
                <a:cubicBezTo>
                  <a:pt x="12646556" y="2298489"/>
                  <a:pt x="12646556" y="2288612"/>
                  <a:pt x="12641069" y="2280929"/>
                </a:cubicBezTo>
                <a:lnTo>
                  <a:pt x="12915982" y="2006016"/>
                </a:lnTo>
                <a:lnTo>
                  <a:pt x="14372309" y="2006016"/>
                </a:lnTo>
                <a:lnTo>
                  <a:pt x="15263994" y="1114332"/>
                </a:lnTo>
                <a:lnTo>
                  <a:pt x="15627801" y="1114332"/>
                </a:lnTo>
                <a:cubicBezTo>
                  <a:pt x="15628898" y="1123660"/>
                  <a:pt x="15636580" y="1130793"/>
                  <a:pt x="15646457" y="1130793"/>
                </a:cubicBezTo>
                <a:cubicBezTo>
                  <a:pt x="15656335" y="1130793"/>
                  <a:pt x="15665115" y="1122562"/>
                  <a:pt x="15665115" y="1112137"/>
                </a:cubicBezTo>
                <a:cubicBezTo>
                  <a:pt x="15665115" y="1101710"/>
                  <a:pt x="15656884" y="1093480"/>
                  <a:pt x="15646457" y="1093480"/>
                </a:cubicBezTo>
                <a:close/>
                <a:moveTo>
                  <a:pt x="10528462" y="910342"/>
                </a:moveTo>
                <a:cubicBezTo>
                  <a:pt x="10523661" y="910342"/>
                  <a:pt x="10518859" y="912125"/>
                  <a:pt x="10515293" y="915692"/>
                </a:cubicBezTo>
                <a:cubicBezTo>
                  <a:pt x="10508708" y="922277"/>
                  <a:pt x="10508159" y="932702"/>
                  <a:pt x="10513647" y="940385"/>
                </a:cubicBezTo>
                <a:lnTo>
                  <a:pt x="10258488" y="1195543"/>
                </a:lnTo>
                <a:lnTo>
                  <a:pt x="10258488" y="1450154"/>
                </a:lnTo>
                <a:lnTo>
                  <a:pt x="9748718" y="1959923"/>
                </a:lnTo>
                <a:cubicBezTo>
                  <a:pt x="9741585" y="1954435"/>
                  <a:pt x="9730610" y="1954984"/>
                  <a:pt x="9724026" y="1961569"/>
                </a:cubicBezTo>
                <a:cubicBezTo>
                  <a:pt x="9716892" y="1968703"/>
                  <a:pt x="9716892" y="1980775"/>
                  <a:pt x="9724026" y="1987908"/>
                </a:cubicBezTo>
                <a:cubicBezTo>
                  <a:pt x="9731159" y="1995042"/>
                  <a:pt x="9743231" y="1995042"/>
                  <a:pt x="9750364" y="1987908"/>
                </a:cubicBezTo>
                <a:cubicBezTo>
                  <a:pt x="9757498" y="1980775"/>
                  <a:pt x="9757498" y="1970898"/>
                  <a:pt x="9752011" y="1963215"/>
                </a:cubicBezTo>
                <a:lnTo>
                  <a:pt x="10262329" y="1452897"/>
                </a:lnTo>
                <a:lnTo>
                  <a:pt x="10262878" y="1452897"/>
                </a:lnTo>
                <a:lnTo>
                  <a:pt x="10262878" y="1197738"/>
                </a:lnTo>
                <a:lnTo>
                  <a:pt x="10516939" y="943676"/>
                </a:lnTo>
                <a:cubicBezTo>
                  <a:pt x="10524072" y="949164"/>
                  <a:pt x="10535047" y="948616"/>
                  <a:pt x="10541632" y="942031"/>
                </a:cubicBezTo>
                <a:cubicBezTo>
                  <a:pt x="10548765" y="934897"/>
                  <a:pt x="10548765" y="922825"/>
                  <a:pt x="10541632" y="915692"/>
                </a:cubicBezTo>
                <a:cubicBezTo>
                  <a:pt x="10538065" y="912125"/>
                  <a:pt x="10533264" y="910342"/>
                  <a:pt x="10528462" y="910342"/>
                </a:cubicBezTo>
                <a:close/>
                <a:moveTo>
                  <a:pt x="11855289" y="888804"/>
                </a:moveTo>
                <a:cubicBezTo>
                  <a:pt x="11844863" y="888804"/>
                  <a:pt x="11837730" y="895938"/>
                  <a:pt x="11836631" y="905266"/>
                </a:cubicBezTo>
                <a:lnTo>
                  <a:pt x="10989943" y="905266"/>
                </a:lnTo>
                <a:lnTo>
                  <a:pt x="10868674" y="1026535"/>
                </a:lnTo>
                <a:cubicBezTo>
                  <a:pt x="10861541" y="1021048"/>
                  <a:pt x="10850566" y="1021596"/>
                  <a:pt x="10843981" y="1028181"/>
                </a:cubicBezTo>
                <a:cubicBezTo>
                  <a:pt x="10836848" y="1035315"/>
                  <a:pt x="10836848" y="1047387"/>
                  <a:pt x="10843981" y="1054520"/>
                </a:cubicBezTo>
                <a:cubicBezTo>
                  <a:pt x="10851115" y="1061654"/>
                  <a:pt x="10863187" y="1061654"/>
                  <a:pt x="10870320" y="1054520"/>
                </a:cubicBezTo>
                <a:cubicBezTo>
                  <a:pt x="10876905" y="1047935"/>
                  <a:pt x="10877454" y="1037509"/>
                  <a:pt x="10871966" y="1029827"/>
                </a:cubicBezTo>
                <a:lnTo>
                  <a:pt x="10992139" y="909655"/>
                </a:lnTo>
                <a:lnTo>
                  <a:pt x="11836631" y="909655"/>
                </a:lnTo>
                <a:cubicBezTo>
                  <a:pt x="11837730" y="918984"/>
                  <a:pt x="11845412" y="926118"/>
                  <a:pt x="11855289" y="926118"/>
                </a:cubicBezTo>
                <a:cubicBezTo>
                  <a:pt x="11865166" y="926118"/>
                  <a:pt x="11873946" y="917887"/>
                  <a:pt x="11873946" y="907461"/>
                </a:cubicBezTo>
                <a:cubicBezTo>
                  <a:pt x="11873946" y="897035"/>
                  <a:pt x="11865714" y="888804"/>
                  <a:pt x="11855289" y="888804"/>
                </a:cubicBezTo>
                <a:close/>
                <a:moveTo>
                  <a:pt x="2058830" y="752856"/>
                </a:moveTo>
                <a:cubicBezTo>
                  <a:pt x="2054029" y="752856"/>
                  <a:pt x="2049227" y="754640"/>
                  <a:pt x="2045661" y="758206"/>
                </a:cubicBezTo>
                <a:cubicBezTo>
                  <a:pt x="2038527" y="765340"/>
                  <a:pt x="2038527" y="777412"/>
                  <a:pt x="2045661" y="784545"/>
                </a:cubicBezTo>
                <a:cubicBezTo>
                  <a:pt x="2052246" y="791130"/>
                  <a:pt x="2062672" y="791679"/>
                  <a:pt x="2070354" y="786192"/>
                </a:cubicBezTo>
                <a:lnTo>
                  <a:pt x="2323318" y="1039156"/>
                </a:lnTo>
                <a:lnTo>
                  <a:pt x="3025142" y="1039156"/>
                </a:lnTo>
                <a:cubicBezTo>
                  <a:pt x="3026240" y="1048484"/>
                  <a:pt x="3033922" y="1055617"/>
                  <a:pt x="3043799" y="1055617"/>
                </a:cubicBezTo>
                <a:cubicBezTo>
                  <a:pt x="3053676" y="1055617"/>
                  <a:pt x="3062456" y="1047387"/>
                  <a:pt x="3062456" y="1036961"/>
                </a:cubicBezTo>
                <a:cubicBezTo>
                  <a:pt x="3062456" y="1026535"/>
                  <a:pt x="3054225" y="1018304"/>
                  <a:pt x="3043799" y="1018304"/>
                </a:cubicBezTo>
                <a:cubicBezTo>
                  <a:pt x="3033372" y="1018304"/>
                  <a:pt x="3026240" y="1025437"/>
                  <a:pt x="3025142" y="1034766"/>
                </a:cubicBezTo>
                <a:lnTo>
                  <a:pt x="2325512" y="1034766"/>
                </a:lnTo>
                <a:lnTo>
                  <a:pt x="2073647" y="782900"/>
                </a:lnTo>
                <a:cubicBezTo>
                  <a:pt x="2079134" y="775766"/>
                  <a:pt x="2078585" y="764791"/>
                  <a:pt x="2072000" y="758206"/>
                </a:cubicBezTo>
                <a:cubicBezTo>
                  <a:pt x="2068433" y="754640"/>
                  <a:pt x="2063631" y="752856"/>
                  <a:pt x="2058830" y="752856"/>
                </a:cubicBezTo>
                <a:close/>
                <a:moveTo>
                  <a:pt x="9086952" y="747780"/>
                </a:moveTo>
                <a:cubicBezTo>
                  <a:pt x="9076526" y="747780"/>
                  <a:pt x="9068294" y="756011"/>
                  <a:pt x="9068294" y="766437"/>
                </a:cubicBezTo>
                <a:cubicBezTo>
                  <a:pt x="9068294" y="776863"/>
                  <a:pt x="9075428" y="783997"/>
                  <a:pt x="9084757" y="785094"/>
                </a:cubicBezTo>
                <a:lnTo>
                  <a:pt x="9084757" y="966724"/>
                </a:lnTo>
                <a:lnTo>
                  <a:pt x="8528345" y="1523134"/>
                </a:lnTo>
                <a:lnTo>
                  <a:pt x="8527797" y="1523134"/>
                </a:lnTo>
                <a:lnTo>
                  <a:pt x="8527248" y="1523134"/>
                </a:lnTo>
                <a:lnTo>
                  <a:pt x="8527248" y="2683696"/>
                </a:lnTo>
                <a:lnTo>
                  <a:pt x="8318730" y="2892213"/>
                </a:lnTo>
                <a:lnTo>
                  <a:pt x="8318182" y="2892213"/>
                </a:lnTo>
                <a:lnTo>
                  <a:pt x="8318182" y="3225840"/>
                </a:lnTo>
                <a:lnTo>
                  <a:pt x="8323120" y="3225840"/>
                </a:lnTo>
                <a:lnTo>
                  <a:pt x="8323120" y="2894957"/>
                </a:lnTo>
                <a:lnTo>
                  <a:pt x="8531638" y="2686440"/>
                </a:lnTo>
                <a:lnTo>
                  <a:pt x="8532186" y="2686440"/>
                </a:lnTo>
                <a:lnTo>
                  <a:pt x="8532186" y="1525878"/>
                </a:lnTo>
                <a:lnTo>
                  <a:pt x="9088598" y="969467"/>
                </a:lnTo>
                <a:lnTo>
                  <a:pt x="9089146" y="969467"/>
                </a:lnTo>
                <a:lnTo>
                  <a:pt x="9089146" y="785094"/>
                </a:lnTo>
                <a:cubicBezTo>
                  <a:pt x="9098474" y="783997"/>
                  <a:pt x="9105608" y="776315"/>
                  <a:pt x="9105608" y="766437"/>
                </a:cubicBezTo>
                <a:cubicBezTo>
                  <a:pt x="9105608" y="756561"/>
                  <a:pt x="9097377" y="747780"/>
                  <a:pt x="9086952" y="747780"/>
                </a:cubicBezTo>
                <a:close/>
                <a:moveTo>
                  <a:pt x="9961625" y="705117"/>
                </a:moveTo>
                <a:cubicBezTo>
                  <a:pt x="9956824" y="705117"/>
                  <a:pt x="9952023" y="706900"/>
                  <a:pt x="9948456" y="710467"/>
                </a:cubicBezTo>
                <a:cubicBezTo>
                  <a:pt x="9941322" y="717600"/>
                  <a:pt x="9941322" y="727478"/>
                  <a:pt x="9946810" y="735160"/>
                </a:cubicBezTo>
                <a:lnTo>
                  <a:pt x="9173650" y="1508318"/>
                </a:lnTo>
                <a:lnTo>
                  <a:pt x="9173650" y="1507770"/>
                </a:lnTo>
                <a:lnTo>
                  <a:pt x="9173102" y="1507770"/>
                </a:lnTo>
                <a:lnTo>
                  <a:pt x="9173102" y="1703666"/>
                </a:lnTo>
                <a:lnTo>
                  <a:pt x="9293273" y="1823838"/>
                </a:lnTo>
                <a:lnTo>
                  <a:pt x="9293273" y="2141004"/>
                </a:lnTo>
                <a:lnTo>
                  <a:pt x="8559074" y="2875203"/>
                </a:lnTo>
                <a:lnTo>
                  <a:pt x="8558525" y="2875203"/>
                </a:lnTo>
                <a:lnTo>
                  <a:pt x="8558525" y="3232426"/>
                </a:lnTo>
                <a:lnTo>
                  <a:pt x="8563464" y="3232426"/>
                </a:lnTo>
                <a:lnTo>
                  <a:pt x="8563464" y="2877947"/>
                </a:lnTo>
                <a:lnTo>
                  <a:pt x="9297663" y="2143748"/>
                </a:lnTo>
                <a:lnTo>
                  <a:pt x="9298212" y="2143748"/>
                </a:lnTo>
                <a:lnTo>
                  <a:pt x="9298212" y="1822192"/>
                </a:lnTo>
                <a:lnTo>
                  <a:pt x="9178041" y="1702020"/>
                </a:lnTo>
                <a:lnTo>
                  <a:pt x="9178041" y="1510514"/>
                </a:lnTo>
                <a:lnTo>
                  <a:pt x="9950101" y="738452"/>
                </a:lnTo>
                <a:cubicBezTo>
                  <a:pt x="9957236" y="743939"/>
                  <a:pt x="9968210" y="743391"/>
                  <a:pt x="9974795" y="736806"/>
                </a:cubicBezTo>
                <a:cubicBezTo>
                  <a:pt x="9981928" y="729672"/>
                  <a:pt x="9981928" y="717600"/>
                  <a:pt x="9974795" y="710467"/>
                </a:cubicBezTo>
                <a:cubicBezTo>
                  <a:pt x="9971228" y="706900"/>
                  <a:pt x="9966427" y="705117"/>
                  <a:pt x="9961625" y="705117"/>
                </a:cubicBezTo>
                <a:close/>
                <a:moveTo>
                  <a:pt x="6732354" y="645717"/>
                </a:moveTo>
                <a:cubicBezTo>
                  <a:pt x="6721930" y="645717"/>
                  <a:pt x="6713699" y="653948"/>
                  <a:pt x="6713699" y="664374"/>
                </a:cubicBezTo>
                <a:cubicBezTo>
                  <a:pt x="6713699" y="669587"/>
                  <a:pt x="6715482" y="673977"/>
                  <a:pt x="6718432" y="677200"/>
                </a:cubicBezTo>
                <a:lnTo>
                  <a:pt x="6729612" y="682758"/>
                </a:lnTo>
                <a:lnTo>
                  <a:pt x="6729612" y="682482"/>
                </a:lnTo>
                <a:lnTo>
                  <a:pt x="6730160" y="683030"/>
                </a:lnTo>
                <a:lnTo>
                  <a:pt x="6729612" y="682758"/>
                </a:lnTo>
                <a:lnTo>
                  <a:pt x="6729612" y="1223529"/>
                </a:lnTo>
                <a:lnTo>
                  <a:pt x="7265720" y="1759636"/>
                </a:lnTo>
                <a:cubicBezTo>
                  <a:pt x="7260232" y="1766770"/>
                  <a:pt x="7260781" y="1777745"/>
                  <a:pt x="7267366" y="1784330"/>
                </a:cubicBezTo>
                <a:cubicBezTo>
                  <a:pt x="7274500" y="1791463"/>
                  <a:pt x="7286572" y="1791463"/>
                  <a:pt x="7293705" y="1784330"/>
                </a:cubicBezTo>
                <a:cubicBezTo>
                  <a:pt x="7300839" y="1777196"/>
                  <a:pt x="7300839" y="1765124"/>
                  <a:pt x="7293705" y="1757991"/>
                </a:cubicBezTo>
                <a:cubicBezTo>
                  <a:pt x="7287120" y="1751406"/>
                  <a:pt x="7276695" y="1750857"/>
                  <a:pt x="7269012" y="1756344"/>
                </a:cubicBezTo>
                <a:lnTo>
                  <a:pt x="6734550" y="1221882"/>
                </a:lnTo>
                <a:lnTo>
                  <a:pt x="6734550" y="683030"/>
                </a:lnTo>
                <a:cubicBezTo>
                  <a:pt x="6743879" y="681933"/>
                  <a:pt x="6751012" y="674251"/>
                  <a:pt x="6751012" y="664374"/>
                </a:cubicBezTo>
                <a:cubicBezTo>
                  <a:pt x="6751012" y="654496"/>
                  <a:pt x="6742780" y="645717"/>
                  <a:pt x="6732354" y="645717"/>
                </a:cubicBezTo>
                <a:close/>
                <a:moveTo>
                  <a:pt x="10619003" y="642013"/>
                </a:moveTo>
                <a:cubicBezTo>
                  <a:pt x="10614201" y="642013"/>
                  <a:pt x="10609400" y="643797"/>
                  <a:pt x="10605833" y="647363"/>
                </a:cubicBezTo>
                <a:cubicBezTo>
                  <a:pt x="10598700" y="654496"/>
                  <a:pt x="10598700" y="664374"/>
                  <a:pt x="10604187" y="672056"/>
                </a:cubicBezTo>
                <a:lnTo>
                  <a:pt x="9547334" y="1728908"/>
                </a:lnTo>
                <a:lnTo>
                  <a:pt x="9546786" y="1728908"/>
                </a:lnTo>
                <a:lnTo>
                  <a:pt x="9546237" y="1728908"/>
                </a:lnTo>
                <a:lnTo>
                  <a:pt x="9546237" y="1992846"/>
                </a:lnTo>
                <a:lnTo>
                  <a:pt x="8674855" y="2864228"/>
                </a:lnTo>
                <a:lnTo>
                  <a:pt x="8674306" y="2864228"/>
                </a:lnTo>
                <a:lnTo>
                  <a:pt x="8674306" y="3259313"/>
                </a:lnTo>
                <a:lnTo>
                  <a:pt x="8679246" y="3259313"/>
                </a:lnTo>
                <a:lnTo>
                  <a:pt x="8679246" y="2866972"/>
                </a:lnTo>
                <a:lnTo>
                  <a:pt x="9550628" y="1995590"/>
                </a:lnTo>
                <a:lnTo>
                  <a:pt x="9551176" y="1995590"/>
                </a:lnTo>
                <a:lnTo>
                  <a:pt x="9551176" y="1731652"/>
                </a:lnTo>
                <a:lnTo>
                  <a:pt x="10607479" y="675348"/>
                </a:lnTo>
                <a:cubicBezTo>
                  <a:pt x="10614612" y="680836"/>
                  <a:pt x="10625587" y="680287"/>
                  <a:pt x="10632172" y="673703"/>
                </a:cubicBezTo>
                <a:cubicBezTo>
                  <a:pt x="10639306" y="666569"/>
                  <a:pt x="10639306" y="654496"/>
                  <a:pt x="10632172" y="647363"/>
                </a:cubicBezTo>
                <a:cubicBezTo>
                  <a:pt x="10628606" y="643797"/>
                  <a:pt x="10623804" y="642013"/>
                  <a:pt x="10619003" y="642013"/>
                </a:cubicBezTo>
                <a:close/>
                <a:moveTo>
                  <a:pt x="8361532" y="559155"/>
                </a:moveTo>
                <a:cubicBezTo>
                  <a:pt x="8356730" y="559155"/>
                  <a:pt x="8351929" y="560939"/>
                  <a:pt x="8348362" y="564506"/>
                </a:cubicBezTo>
                <a:cubicBezTo>
                  <a:pt x="8341777" y="571090"/>
                  <a:pt x="8341228" y="581516"/>
                  <a:pt x="8346716" y="589198"/>
                </a:cubicBezTo>
                <a:lnTo>
                  <a:pt x="8076192" y="859721"/>
                </a:lnTo>
                <a:lnTo>
                  <a:pt x="8075643" y="859721"/>
                </a:lnTo>
                <a:lnTo>
                  <a:pt x="8075643" y="1055617"/>
                </a:lnTo>
                <a:lnTo>
                  <a:pt x="8195816" y="1175789"/>
                </a:lnTo>
                <a:lnTo>
                  <a:pt x="8195816" y="2295745"/>
                </a:lnTo>
                <a:lnTo>
                  <a:pt x="8195268" y="2295745"/>
                </a:lnTo>
                <a:lnTo>
                  <a:pt x="7973032" y="2517980"/>
                </a:lnTo>
                <a:lnTo>
                  <a:pt x="7972482" y="2517980"/>
                </a:lnTo>
                <a:lnTo>
                  <a:pt x="7972482" y="3202245"/>
                </a:lnTo>
                <a:lnTo>
                  <a:pt x="7977421" y="3202245"/>
                </a:lnTo>
                <a:lnTo>
                  <a:pt x="7977421" y="2520724"/>
                </a:lnTo>
                <a:lnTo>
                  <a:pt x="8199656" y="2298489"/>
                </a:lnTo>
                <a:lnTo>
                  <a:pt x="8200204" y="2298489"/>
                </a:lnTo>
                <a:lnTo>
                  <a:pt x="8200204" y="1174143"/>
                </a:lnTo>
                <a:lnTo>
                  <a:pt x="8080034" y="1053972"/>
                </a:lnTo>
                <a:lnTo>
                  <a:pt x="8080034" y="862465"/>
                </a:lnTo>
                <a:lnTo>
                  <a:pt x="8350008" y="592490"/>
                </a:lnTo>
                <a:cubicBezTo>
                  <a:pt x="8357142" y="597977"/>
                  <a:pt x="8368116" y="597428"/>
                  <a:pt x="8374701" y="590844"/>
                </a:cubicBezTo>
                <a:cubicBezTo>
                  <a:pt x="8381834" y="583711"/>
                  <a:pt x="8381834" y="571638"/>
                  <a:pt x="8374701" y="564506"/>
                </a:cubicBezTo>
                <a:cubicBezTo>
                  <a:pt x="8371134" y="560939"/>
                  <a:pt x="8366333" y="559155"/>
                  <a:pt x="8361532" y="559155"/>
                </a:cubicBezTo>
                <a:close/>
                <a:moveTo>
                  <a:pt x="9196696" y="544202"/>
                </a:moveTo>
                <a:lnTo>
                  <a:pt x="9196148" y="544202"/>
                </a:lnTo>
                <a:lnTo>
                  <a:pt x="9196148" y="544750"/>
                </a:lnTo>
                <a:close/>
                <a:moveTo>
                  <a:pt x="9731159" y="425265"/>
                </a:moveTo>
                <a:cubicBezTo>
                  <a:pt x="9726358" y="425265"/>
                  <a:pt x="9721556" y="427048"/>
                  <a:pt x="9717990" y="430615"/>
                </a:cubicBezTo>
                <a:cubicBezTo>
                  <a:pt x="9710856" y="437749"/>
                  <a:pt x="9710856" y="447626"/>
                  <a:pt x="9716344" y="455308"/>
                </a:cubicBezTo>
                <a:lnTo>
                  <a:pt x="8747837" y="1423815"/>
                </a:lnTo>
                <a:lnTo>
                  <a:pt x="8747288" y="1423815"/>
                </a:lnTo>
                <a:lnTo>
                  <a:pt x="8747288" y="1828228"/>
                </a:lnTo>
                <a:lnTo>
                  <a:pt x="8854291" y="1935230"/>
                </a:lnTo>
                <a:lnTo>
                  <a:pt x="8854291" y="2265017"/>
                </a:lnTo>
                <a:lnTo>
                  <a:pt x="8684733" y="2434574"/>
                </a:lnTo>
                <a:cubicBezTo>
                  <a:pt x="8677599" y="2429086"/>
                  <a:pt x="8666624" y="2429635"/>
                  <a:pt x="8660040" y="2436219"/>
                </a:cubicBezTo>
                <a:cubicBezTo>
                  <a:pt x="8652907" y="2443353"/>
                  <a:pt x="8652907" y="2455425"/>
                  <a:pt x="8660040" y="2462558"/>
                </a:cubicBezTo>
                <a:cubicBezTo>
                  <a:pt x="8667174" y="2469692"/>
                  <a:pt x="8679246" y="2469692"/>
                  <a:pt x="8686379" y="2462558"/>
                </a:cubicBezTo>
                <a:cubicBezTo>
                  <a:pt x="8693513" y="2455425"/>
                  <a:pt x="8693513" y="2445548"/>
                  <a:pt x="8688025" y="2437866"/>
                </a:cubicBezTo>
                <a:lnTo>
                  <a:pt x="8858679" y="2267211"/>
                </a:lnTo>
                <a:lnTo>
                  <a:pt x="8859229" y="2267211"/>
                </a:lnTo>
                <a:lnTo>
                  <a:pt x="8859229" y="1932486"/>
                </a:lnTo>
                <a:lnTo>
                  <a:pt x="8752227" y="1825485"/>
                </a:lnTo>
                <a:lnTo>
                  <a:pt x="8752227" y="1426010"/>
                </a:lnTo>
                <a:lnTo>
                  <a:pt x="9719635" y="458600"/>
                </a:lnTo>
                <a:cubicBezTo>
                  <a:pt x="9726769" y="464088"/>
                  <a:pt x="9737744" y="463539"/>
                  <a:pt x="9744329" y="456954"/>
                </a:cubicBezTo>
                <a:cubicBezTo>
                  <a:pt x="9751462" y="449821"/>
                  <a:pt x="9751462" y="437749"/>
                  <a:pt x="9744329" y="430615"/>
                </a:cubicBezTo>
                <a:cubicBezTo>
                  <a:pt x="9740762" y="427048"/>
                  <a:pt x="9735960" y="425265"/>
                  <a:pt x="9731159" y="425265"/>
                </a:cubicBezTo>
                <a:close/>
                <a:moveTo>
                  <a:pt x="5143236" y="372038"/>
                </a:moveTo>
                <a:cubicBezTo>
                  <a:pt x="5138435" y="372038"/>
                  <a:pt x="5133634" y="373822"/>
                  <a:pt x="5130067" y="377389"/>
                </a:cubicBezTo>
                <a:cubicBezTo>
                  <a:pt x="5122933" y="384522"/>
                  <a:pt x="5122933" y="396594"/>
                  <a:pt x="5130067" y="403728"/>
                </a:cubicBezTo>
                <a:cubicBezTo>
                  <a:pt x="5136652" y="410313"/>
                  <a:pt x="5147077" y="410861"/>
                  <a:pt x="5154760" y="405373"/>
                </a:cubicBezTo>
                <a:lnTo>
                  <a:pt x="5498812" y="749427"/>
                </a:lnTo>
                <a:lnTo>
                  <a:pt x="5498812" y="1292668"/>
                </a:lnTo>
                <a:lnTo>
                  <a:pt x="6492012" y="2285868"/>
                </a:lnTo>
                <a:cubicBezTo>
                  <a:pt x="6486526" y="2293001"/>
                  <a:pt x="6487074" y="2303976"/>
                  <a:pt x="6493658" y="2310561"/>
                </a:cubicBezTo>
                <a:cubicBezTo>
                  <a:pt x="6500243" y="2317146"/>
                  <a:pt x="6512864" y="2317695"/>
                  <a:pt x="6519997" y="2310561"/>
                </a:cubicBezTo>
                <a:cubicBezTo>
                  <a:pt x="6527130" y="2303427"/>
                  <a:pt x="6527130" y="2291356"/>
                  <a:pt x="6519997" y="2284222"/>
                </a:cubicBezTo>
                <a:cubicBezTo>
                  <a:pt x="6512864" y="2277088"/>
                  <a:pt x="6502987" y="2277088"/>
                  <a:pt x="6495304" y="2282575"/>
                </a:cubicBezTo>
                <a:lnTo>
                  <a:pt x="5503751" y="1291022"/>
                </a:lnTo>
                <a:lnTo>
                  <a:pt x="5503751" y="747780"/>
                </a:lnTo>
                <a:lnTo>
                  <a:pt x="5158052" y="402081"/>
                </a:lnTo>
                <a:cubicBezTo>
                  <a:pt x="5163540" y="394948"/>
                  <a:pt x="5162991" y="383974"/>
                  <a:pt x="5156406" y="377389"/>
                </a:cubicBezTo>
                <a:cubicBezTo>
                  <a:pt x="5152839" y="373822"/>
                  <a:pt x="5148038" y="372038"/>
                  <a:pt x="5143236" y="372038"/>
                </a:cubicBezTo>
                <a:close/>
                <a:moveTo>
                  <a:pt x="30180" y="329238"/>
                </a:moveTo>
                <a:cubicBezTo>
                  <a:pt x="25378" y="329238"/>
                  <a:pt x="20578" y="331021"/>
                  <a:pt x="17010" y="334587"/>
                </a:cubicBezTo>
                <a:cubicBezTo>
                  <a:pt x="9876" y="341721"/>
                  <a:pt x="9876" y="353794"/>
                  <a:pt x="17010" y="360926"/>
                </a:cubicBezTo>
                <a:cubicBezTo>
                  <a:pt x="23594" y="367511"/>
                  <a:pt x="34020" y="368060"/>
                  <a:pt x="41702" y="362573"/>
                </a:cubicBezTo>
                <a:lnTo>
                  <a:pt x="560800" y="881671"/>
                </a:lnTo>
                <a:lnTo>
                  <a:pt x="1124344" y="881671"/>
                </a:lnTo>
                <a:lnTo>
                  <a:pt x="1953474" y="1710800"/>
                </a:lnTo>
                <a:lnTo>
                  <a:pt x="2496168" y="1710800"/>
                </a:lnTo>
                <a:lnTo>
                  <a:pt x="3193602" y="2408235"/>
                </a:lnTo>
                <a:lnTo>
                  <a:pt x="3588687" y="2408235"/>
                </a:lnTo>
                <a:lnTo>
                  <a:pt x="4287219" y="3106766"/>
                </a:lnTo>
                <a:lnTo>
                  <a:pt x="5315537" y="3106766"/>
                </a:lnTo>
                <a:lnTo>
                  <a:pt x="5924078" y="3715307"/>
                </a:lnTo>
                <a:lnTo>
                  <a:pt x="6682420" y="3715307"/>
                </a:lnTo>
                <a:lnTo>
                  <a:pt x="6682420" y="3710368"/>
                </a:lnTo>
                <a:lnTo>
                  <a:pt x="5926273" y="3710368"/>
                </a:lnTo>
                <a:lnTo>
                  <a:pt x="5317732" y="3101828"/>
                </a:lnTo>
                <a:lnTo>
                  <a:pt x="4289414" y="3101828"/>
                </a:lnTo>
                <a:lnTo>
                  <a:pt x="3590882" y="2403296"/>
                </a:lnTo>
                <a:lnTo>
                  <a:pt x="3195797" y="2403296"/>
                </a:lnTo>
                <a:lnTo>
                  <a:pt x="2498362" y="1705861"/>
                </a:lnTo>
                <a:lnTo>
                  <a:pt x="1955669" y="1705861"/>
                </a:lnTo>
                <a:lnTo>
                  <a:pt x="1126540" y="876732"/>
                </a:lnTo>
                <a:lnTo>
                  <a:pt x="562996" y="876732"/>
                </a:lnTo>
                <a:lnTo>
                  <a:pt x="44994" y="359280"/>
                </a:lnTo>
                <a:cubicBezTo>
                  <a:pt x="50482" y="352147"/>
                  <a:pt x="49934" y="341172"/>
                  <a:pt x="43348" y="334587"/>
                </a:cubicBezTo>
                <a:cubicBezTo>
                  <a:pt x="39782" y="331021"/>
                  <a:pt x="34982" y="329238"/>
                  <a:pt x="30180" y="329238"/>
                </a:cubicBezTo>
                <a:close/>
                <a:moveTo>
                  <a:pt x="8003760" y="292473"/>
                </a:moveTo>
                <a:cubicBezTo>
                  <a:pt x="7998959" y="292473"/>
                  <a:pt x="7994157" y="294256"/>
                  <a:pt x="7990591" y="297823"/>
                </a:cubicBezTo>
                <a:cubicBezTo>
                  <a:pt x="7984007" y="304407"/>
                  <a:pt x="7983457" y="314833"/>
                  <a:pt x="7988944" y="322515"/>
                </a:cubicBezTo>
                <a:lnTo>
                  <a:pt x="7868774" y="442687"/>
                </a:lnTo>
                <a:lnTo>
                  <a:pt x="7868774" y="1451251"/>
                </a:lnTo>
                <a:lnTo>
                  <a:pt x="7746406" y="1573618"/>
                </a:lnTo>
                <a:lnTo>
                  <a:pt x="7746406" y="3202794"/>
                </a:lnTo>
                <a:lnTo>
                  <a:pt x="7751346" y="3202794"/>
                </a:lnTo>
                <a:lnTo>
                  <a:pt x="7751346" y="1575812"/>
                </a:lnTo>
                <a:lnTo>
                  <a:pt x="7873712" y="1453446"/>
                </a:lnTo>
                <a:lnTo>
                  <a:pt x="7873712" y="444334"/>
                </a:lnTo>
                <a:lnTo>
                  <a:pt x="7992238" y="325808"/>
                </a:lnTo>
                <a:cubicBezTo>
                  <a:pt x="7999370" y="331296"/>
                  <a:pt x="8010345" y="330746"/>
                  <a:pt x="8016930" y="324162"/>
                </a:cubicBezTo>
                <a:cubicBezTo>
                  <a:pt x="8024064" y="317028"/>
                  <a:pt x="8024064" y="304957"/>
                  <a:pt x="8016930" y="297823"/>
                </a:cubicBezTo>
                <a:cubicBezTo>
                  <a:pt x="8013363" y="294256"/>
                  <a:pt x="8008561" y="292473"/>
                  <a:pt x="8003760" y="292473"/>
                </a:cubicBezTo>
                <a:close/>
                <a:moveTo>
                  <a:pt x="11430573" y="181629"/>
                </a:moveTo>
                <a:cubicBezTo>
                  <a:pt x="11425772" y="181629"/>
                  <a:pt x="11420971" y="183413"/>
                  <a:pt x="11417404" y="186979"/>
                </a:cubicBezTo>
                <a:cubicBezTo>
                  <a:pt x="11410819" y="193564"/>
                  <a:pt x="11410269" y="203990"/>
                  <a:pt x="11415757" y="211673"/>
                </a:cubicBezTo>
                <a:lnTo>
                  <a:pt x="11160598" y="466832"/>
                </a:lnTo>
                <a:lnTo>
                  <a:pt x="11160049" y="466832"/>
                </a:lnTo>
                <a:lnTo>
                  <a:pt x="11160049" y="614439"/>
                </a:lnTo>
                <a:cubicBezTo>
                  <a:pt x="11150721" y="615537"/>
                  <a:pt x="11143588" y="623219"/>
                  <a:pt x="11143588" y="633096"/>
                </a:cubicBezTo>
                <a:cubicBezTo>
                  <a:pt x="11143588" y="642973"/>
                  <a:pt x="11151818" y="651753"/>
                  <a:pt x="11162244" y="651753"/>
                </a:cubicBezTo>
                <a:lnTo>
                  <a:pt x="11162793" y="651205"/>
                </a:lnTo>
                <a:cubicBezTo>
                  <a:pt x="11173219" y="651205"/>
                  <a:pt x="11181450" y="642973"/>
                  <a:pt x="11181450" y="632548"/>
                </a:cubicBezTo>
                <a:cubicBezTo>
                  <a:pt x="11181450" y="622122"/>
                  <a:pt x="11174316" y="614988"/>
                  <a:pt x="11164988" y="613891"/>
                </a:cubicBezTo>
                <a:lnTo>
                  <a:pt x="11164988" y="469026"/>
                </a:lnTo>
                <a:lnTo>
                  <a:pt x="11419049" y="214965"/>
                </a:lnTo>
                <a:cubicBezTo>
                  <a:pt x="11426183" y="220452"/>
                  <a:pt x="11437158" y="219903"/>
                  <a:pt x="11443743" y="213318"/>
                </a:cubicBezTo>
                <a:cubicBezTo>
                  <a:pt x="11450876" y="206185"/>
                  <a:pt x="11450876" y="194113"/>
                  <a:pt x="11443743" y="186979"/>
                </a:cubicBezTo>
                <a:cubicBezTo>
                  <a:pt x="11440176" y="183413"/>
                  <a:pt x="11435374" y="181629"/>
                  <a:pt x="11430573" y="181629"/>
                </a:cubicBezTo>
                <a:close/>
                <a:moveTo>
                  <a:pt x="9575320" y="150352"/>
                </a:moveTo>
                <a:cubicBezTo>
                  <a:pt x="9570519" y="150352"/>
                  <a:pt x="9565717" y="152135"/>
                  <a:pt x="9562151" y="155702"/>
                </a:cubicBezTo>
                <a:cubicBezTo>
                  <a:pt x="9555565" y="162287"/>
                  <a:pt x="9555016" y="172712"/>
                  <a:pt x="9560504" y="180394"/>
                </a:cubicBezTo>
                <a:lnTo>
                  <a:pt x="9196696" y="544202"/>
                </a:lnTo>
                <a:lnTo>
                  <a:pt x="9196698" y="544202"/>
                </a:lnTo>
                <a:lnTo>
                  <a:pt x="9196148" y="544750"/>
                </a:lnTo>
                <a:lnTo>
                  <a:pt x="9196148" y="788935"/>
                </a:lnTo>
                <a:cubicBezTo>
                  <a:pt x="9186820" y="790033"/>
                  <a:pt x="9179687" y="797715"/>
                  <a:pt x="9179687" y="807592"/>
                </a:cubicBezTo>
                <a:cubicBezTo>
                  <a:pt x="9179687" y="817469"/>
                  <a:pt x="9187917" y="826249"/>
                  <a:pt x="9198343" y="826249"/>
                </a:cubicBezTo>
                <a:cubicBezTo>
                  <a:pt x="9208769" y="826249"/>
                  <a:pt x="9217000" y="818018"/>
                  <a:pt x="9217000" y="807592"/>
                </a:cubicBezTo>
                <a:cubicBezTo>
                  <a:pt x="9217000" y="797166"/>
                  <a:pt x="9209867" y="790033"/>
                  <a:pt x="9200538" y="788935"/>
                </a:cubicBezTo>
                <a:lnTo>
                  <a:pt x="9200538" y="546946"/>
                </a:lnTo>
                <a:lnTo>
                  <a:pt x="9563797" y="183687"/>
                </a:lnTo>
                <a:cubicBezTo>
                  <a:pt x="9570930" y="189175"/>
                  <a:pt x="9581905" y="188626"/>
                  <a:pt x="9588489" y="182041"/>
                </a:cubicBezTo>
                <a:cubicBezTo>
                  <a:pt x="9595623" y="174908"/>
                  <a:pt x="9595623" y="162836"/>
                  <a:pt x="9588489" y="155702"/>
                </a:cubicBezTo>
                <a:cubicBezTo>
                  <a:pt x="9584922" y="152135"/>
                  <a:pt x="9580121" y="150352"/>
                  <a:pt x="9575320" y="150352"/>
                </a:cubicBezTo>
                <a:close/>
                <a:moveTo>
                  <a:pt x="1234090" y="127716"/>
                </a:moveTo>
                <a:cubicBezTo>
                  <a:pt x="1223665" y="127716"/>
                  <a:pt x="1215434" y="135948"/>
                  <a:pt x="1215434" y="146373"/>
                </a:cubicBezTo>
                <a:cubicBezTo>
                  <a:pt x="1215434" y="156799"/>
                  <a:pt x="1222567" y="163933"/>
                  <a:pt x="1231896" y="165030"/>
                </a:cubicBezTo>
                <a:lnTo>
                  <a:pt x="1230798" y="165030"/>
                </a:lnTo>
                <a:lnTo>
                  <a:pt x="1230798" y="477257"/>
                </a:lnTo>
                <a:lnTo>
                  <a:pt x="1971034" y="1217492"/>
                </a:lnTo>
                <a:lnTo>
                  <a:pt x="3161228" y="1217492"/>
                </a:lnTo>
                <a:lnTo>
                  <a:pt x="3676483" y="1732749"/>
                </a:lnTo>
                <a:cubicBezTo>
                  <a:pt x="3670996" y="1739882"/>
                  <a:pt x="3671545" y="1750857"/>
                  <a:pt x="3678130" y="1757442"/>
                </a:cubicBezTo>
                <a:cubicBezTo>
                  <a:pt x="3685264" y="1764576"/>
                  <a:pt x="3697335" y="1764576"/>
                  <a:pt x="3704469" y="1757442"/>
                </a:cubicBezTo>
                <a:cubicBezTo>
                  <a:pt x="3711602" y="1750309"/>
                  <a:pt x="3711602" y="1738237"/>
                  <a:pt x="3704469" y="1731103"/>
                </a:cubicBezTo>
                <a:cubicBezTo>
                  <a:pt x="3697884" y="1724518"/>
                  <a:pt x="3687458" y="1723970"/>
                  <a:pt x="3679776" y="1729456"/>
                </a:cubicBezTo>
                <a:lnTo>
                  <a:pt x="3163422" y="1213103"/>
                </a:lnTo>
                <a:lnTo>
                  <a:pt x="1973229" y="1213103"/>
                </a:lnTo>
                <a:lnTo>
                  <a:pt x="1236286" y="475611"/>
                </a:lnTo>
                <a:lnTo>
                  <a:pt x="1236286" y="165030"/>
                </a:lnTo>
                <a:cubicBezTo>
                  <a:pt x="1245614" y="163933"/>
                  <a:pt x="1252747" y="156251"/>
                  <a:pt x="1252747" y="146373"/>
                </a:cubicBezTo>
                <a:cubicBezTo>
                  <a:pt x="1252747" y="136497"/>
                  <a:pt x="1244516" y="127716"/>
                  <a:pt x="1234090" y="127716"/>
                </a:cubicBezTo>
                <a:close/>
                <a:moveTo>
                  <a:pt x="12673444" y="85053"/>
                </a:moveTo>
                <a:cubicBezTo>
                  <a:pt x="12668643" y="85053"/>
                  <a:pt x="12663841" y="86837"/>
                  <a:pt x="12660274" y="90404"/>
                </a:cubicBezTo>
                <a:cubicBezTo>
                  <a:pt x="12653689" y="96988"/>
                  <a:pt x="12653141" y="107414"/>
                  <a:pt x="12658628" y="115096"/>
                </a:cubicBezTo>
                <a:lnTo>
                  <a:pt x="11994118" y="779607"/>
                </a:lnTo>
                <a:lnTo>
                  <a:pt x="10936717" y="779607"/>
                </a:lnTo>
                <a:lnTo>
                  <a:pt x="10717774" y="998550"/>
                </a:lnTo>
                <a:lnTo>
                  <a:pt x="10717226" y="998550"/>
                </a:lnTo>
                <a:lnTo>
                  <a:pt x="10717226" y="1374429"/>
                </a:lnTo>
                <a:lnTo>
                  <a:pt x="9451307" y="2640347"/>
                </a:lnTo>
                <a:lnTo>
                  <a:pt x="9450759" y="2640347"/>
                </a:lnTo>
                <a:lnTo>
                  <a:pt x="9450759" y="2640896"/>
                </a:lnTo>
                <a:lnTo>
                  <a:pt x="9450759" y="2952025"/>
                </a:lnTo>
                <a:lnTo>
                  <a:pt x="9278458" y="3124325"/>
                </a:lnTo>
                <a:cubicBezTo>
                  <a:pt x="9271324" y="3118839"/>
                  <a:pt x="9260349" y="3119387"/>
                  <a:pt x="9253764" y="3125971"/>
                </a:cubicBezTo>
                <a:cubicBezTo>
                  <a:pt x="9246632" y="3133106"/>
                  <a:pt x="9246632" y="3145178"/>
                  <a:pt x="9253764" y="3152311"/>
                </a:cubicBezTo>
                <a:cubicBezTo>
                  <a:pt x="9260898" y="3159445"/>
                  <a:pt x="9272970" y="3159445"/>
                  <a:pt x="9280104" y="3152311"/>
                </a:cubicBezTo>
                <a:cubicBezTo>
                  <a:pt x="9286688" y="3145726"/>
                  <a:pt x="9287238" y="3135300"/>
                  <a:pt x="9281750" y="3127618"/>
                </a:cubicBezTo>
                <a:lnTo>
                  <a:pt x="9455148" y="2954220"/>
                </a:lnTo>
                <a:lnTo>
                  <a:pt x="9455697" y="2954220"/>
                </a:lnTo>
                <a:lnTo>
                  <a:pt x="9455697" y="2642542"/>
                </a:lnTo>
                <a:lnTo>
                  <a:pt x="10721614" y="1376624"/>
                </a:lnTo>
                <a:lnTo>
                  <a:pt x="10722164" y="1376624"/>
                </a:lnTo>
                <a:lnTo>
                  <a:pt x="10722164" y="1000745"/>
                </a:lnTo>
                <a:lnTo>
                  <a:pt x="10938912" y="783997"/>
                </a:lnTo>
                <a:lnTo>
                  <a:pt x="11996312" y="783997"/>
                </a:lnTo>
                <a:lnTo>
                  <a:pt x="12661921" y="118388"/>
                </a:lnTo>
                <a:cubicBezTo>
                  <a:pt x="12669055" y="123875"/>
                  <a:pt x="12680029" y="123327"/>
                  <a:pt x="12686613" y="116743"/>
                </a:cubicBezTo>
                <a:cubicBezTo>
                  <a:pt x="12693747" y="109609"/>
                  <a:pt x="12693747" y="97536"/>
                  <a:pt x="12686613" y="90404"/>
                </a:cubicBezTo>
                <a:cubicBezTo>
                  <a:pt x="12683047" y="86837"/>
                  <a:pt x="12678245" y="85053"/>
                  <a:pt x="12673444" y="85053"/>
                </a:cubicBezTo>
                <a:close/>
                <a:moveTo>
                  <a:pt x="5508690" y="82858"/>
                </a:moveTo>
                <a:cubicBezTo>
                  <a:pt x="5503888" y="82858"/>
                  <a:pt x="5499087" y="84642"/>
                  <a:pt x="5495520" y="88208"/>
                </a:cubicBezTo>
                <a:cubicBezTo>
                  <a:pt x="5488386" y="95342"/>
                  <a:pt x="5488386" y="107414"/>
                  <a:pt x="5495520" y="114547"/>
                </a:cubicBezTo>
                <a:cubicBezTo>
                  <a:pt x="5502105" y="121132"/>
                  <a:pt x="5512532" y="121681"/>
                  <a:pt x="5520212" y="116193"/>
                </a:cubicBezTo>
                <a:lnTo>
                  <a:pt x="6066748" y="662728"/>
                </a:lnTo>
                <a:lnTo>
                  <a:pt x="6066748" y="1160425"/>
                </a:lnTo>
                <a:lnTo>
                  <a:pt x="6354830" y="1448508"/>
                </a:lnTo>
                <a:cubicBezTo>
                  <a:pt x="6349342" y="1455641"/>
                  <a:pt x="6349891" y="1466615"/>
                  <a:pt x="6356476" y="1473200"/>
                </a:cubicBezTo>
                <a:cubicBezTo>
                  <a:pt x="6363610" y="1480334"/>
                  <a:pt x="6375682" y="1480334"/>
                  <a:pt x="6382815" y="1473200"/>
                </a:cubicBezTo>
                <a:cubicBezTo>
                  <a:pt x="6389948" y="1466067"/>
                  <a:pt x="6389948" y="1453995"/>
                  <a:pt x="6382815" y="1446861"/>
                </a:cubicBezTo>
                <a:cubicBezTo>
                  <a:pt x="6376230" y="1440276"/>
                  <a:pt x="6365804" y="1439727"/>
                  <a:pt x="6358122" y="1445215"/>
                </a:cubicBezTo>
                <a:lnTo>
                  <a:pt x="6071686" y="1158779"/>
                </a:lnTo>
                <a:lnTo>
                  <a:pt x="6071686" y="661081"/>
                </a:lnTo>
                <a:lnTo>
                  <a:pt x="5523506" y="112902"/>
                </a:lnTo>
                <a:cubicBezTo>
                  <a:pt x="5528993" y="105768"/>
                  <a:pt x="5528444" y="94793"/>
                  <a:pt x="5521859" y="88208"/>
                </a:cubicBezTo>
                <a:cubicBezTo>
                  <a:pt x="5518293" y="84642"/>
                  <a:pt x="5513491" y="82858"/>
                  <a:pt x="5508690" y="82858"/>
                </a:cubicBezTo>
                <a:close/>
                <a:moveTo>
                  <a:pt x="13440567" y="68454"/>
                </a:moveTo>
                <a:cubicBezTo>
                  <a:pt x="13430142" y="68454"/>
                  <a:pt x="13421911" y="76685"/>
                  <a:pt x="13421911" y="87111"/>
                </a:cubicBezTo>
                <a:cubicBezTo>
                  <a:pt x="13421911" y="97536"/>
                  <a:pt x="13429044" y="104670"/>
                  <a:pt x="13438372" y="105768"/>
                </a:cubicBezTo>
                <a:lnTo>
                  <a:pt x="13438372" y="253924"/>
                </a:lnTo>
                <a:lnTo>
                  <a:pt x="13058652" y="633645"/>
                </a:lnTo>
                <a:lnTo>
                  <a:pt x="13058103" y="634194"/>
                </a:lnTo>
                <a:lnTo>
                  <a:pt x="12642716" y="634194"/>
                </a:lnTo>
                <a:lnTo>
                  <a:pt x="11792185" y="1484723"/>
                </a:lnTo>
                <a:lnTo>
                  <a:pt x="10808863" y="1484723"/>
                </a:lnTo>
                <a:lnTo>
                  <a:pt x="9714149" y="2579438"/>
                </a:lnTo>
                <a:lnTo>
                  <a:pt x="9713600" y="2579438"/>
                </a:lnTo>
                <a:lnTo>
                  <a:pt x="9713600" y="3027200"/>
                </a:lnTo>
                <a:lnTo>
                  <a:pt x="9267483" y="3473318"/>
                </a:lnTo>
                <a:lnTo>
                  <a:pt x="9040309" y="3473318"/>
                </a:lnTo>
                <a:lnTo>
                  <a:pt x="9040309" y="3478256"/>
                </a:lnTo>
                <a:lnTo>
                  <a:pt x="9269678" y="3478256"/>
                </a:lnTo>
                <a:lnTo>
                  <a:pt x="9717990" y="3029944"/>
                </a:lnTo>
                <a:lnTo>
                  <a:pt x="9718538" y="3029944"/>
                </a:lnTo>
                <a:lnTo>
                  <a:pt x="9718538" y="2582182"/>
                </a:lnTo>
                <a:lnTo>
                  <a:pt x="10811057" y="1489663"/>
                </a:lnTo>
                <a:lnTo>
                  <a:pt x="11794379" y="1489663"/>
                </a:lnTo>
                <a:lnTo>
                  <a:pt x="12644910" y="639132"/>
                </a:lnTo>
                <a:lnTo>
                  <a:pt x="13060298" y="639132"/>
                </a:lnTo>
                <a:lnTo>
                  <a:pt x="13442213" y="257217"/>
                </a:lnTo>
                <a:lnTo>
                  <a:pt x="13442762" y="257217"/>
                </a:lnTo>
                <a:lnTo>
                  <a:pt x="13442762" y="105768"/>
                </a:lnTo>
                <a:cubicBezTo>
                  <a:pt x="13452091" y="104670"/>
                  <a:pt x="13459225" y="96988"/>
                  <a:pt x="13459225" y="87111"/>
                </a:cubicBezTo>
                <a:cubicBezTo>
                  <a:pt x="13459225" y="77234"/>
                  <a:pt x="13450994" y="68454"/>
                  <a:pt x="13440567" y="68454"/>
                </a:cubicBezTo>
                <a:close/>
                <a:moveTo>
                  <a:pt x="3523593" y="66054"/>
                </a:moveTo>
                <a:cubicBezTo>
                  <a:pt x="3518724" y="65985"/>
                  <a:pt x="3513785" y="67631"/>
                  <a:pt x="3510218" y="71197"/>
                </a:cubicBezTo>
                <a:cubicBezTo>
                  <a:pt x="3503085" y="78331"/>
                  <a:pt x="3503085" y="90404"/>
                  <a:pt x="3510218" y="97536"/>
                </a:cubicBezTo>
                <a:cubicBezTo>
                  <a:pt x="3517352" y="104670"/>
                  <a:pt x="3527230" y="104670"/>
                  <a:pt x="3534912" y="99183"/>
                </a:cubicBezTo>
                <a:lnTo>
                  <a:pt x="3534363" y="99732"/>
                </a:lnTo>
                <a:lnTo>
                  <a:pt x="4713032" y="1278401"/>
                </a:lnTo>
                <a:lnTo>
                  <a:pt x="5114702" y="1278401"/>
                </a:lnTo>
                <a:lnTo>
                  <a:pt x="6142472" y="2306171"/>
                </a:lnTo>
                <a:lnTo>
                  <a:pt x="6142472" y="2360495"/>
                </a:lnTo>
                <a:lnTo>
                  <a:pt x="6719186" y="2937209"/>
                </a:lnTo>
                <a:lnTo>
                  <a:pt x="6719186" y="3015129"/>
                </a:lnTo>
                <a:cubicBezTo>
                  <a:pt x="6709858" y="3016226"/>
                  <a:pt x="6702724" y="3023908"/>
                  <a:pt x="6702724" y="3033785"/>
                </a:cubicBezTo>
                <a:cubicBezTo>
                  <a:pt x="6702724" y="3043663"/>
                  <a:pt x="6710955" y="3052442"/>
                  <a:pt x="6721381" y="3052442"/>
                </a:cubicBezTo>
                <a:cubicBezTo>
                  <a:pt x="6731806" y="3052442"/>
                  <a:pt x="6740038" y="3044212"/>
                  <a:pt x="6740038" y="3033785"/>
                </a:cubicBezTo>
                <a:cubicBezTo>
                  <a:pt x="6740038" y="3023359"/>
                  <a:pt x="6732904" y="3016226"/>
                  <a:pt x="6723576" y="3015129"/>
                </a:cubicBezTo>
                <a:lnTo>
                  <a:pt x="6723576" y="2935563"/>
                </a:lnTo>
                <a:lnTo>
                  <a:pt x="6146862" y="2358849"/>
                </a:lnTo>
                <a:lnTo>
                  <a:pt x="6146862" y="2304525"/>
                </a:lnTo>
                <a:lnTo>
                  <a:pt x="5116348" y="1274011"/>
                </a:lnTo>
                <a:lnTo>
                  <a:pt x="4714678" y="1274011"/>
                </a:lnTo>
                <a:lnTo>
                  <a:pt x="3538204" y="95891"/>
                </a:lnTo>
                <a:cubicBezTo>
                  <a:pt x="3543691" y="88757"/>
                  <a:pt x="3543142" y="77782"/>
                  <a:pt x="3536557" y="71197"/>
                </a:cubicBezTo>
                <a:cubicBezTo>
                  <a:pt x="3533264" y="67905"/>
                  <a:pt x="3528463" y="66122"/>
                  <a:pt x="3523593" y="66054"/>
                </a:cubicBezTo>
                <a:close/>
                <a:moveTo>
                  <a:pt x="12317867" y="62556"/>
                </a:moveTo>
                <a:cubicBezTo>
                  <a:pt x="12313066" y="62556"/>
                  <a:pt x="12308264" y="64339"/>
                  <a:pt x="12304698" y="67906"/>
                </a:cubicBezTo>
                <a:cubicBezTo>
                  <a:pt x="12298114" y="74490"/>
                  <a:pt x="12297564" y="84916"/>
                  <a:pt x="12303051" y="92598"/>
                </a:cubicBezTo>
                <a:lnTo>
                  <a:pt x="12047893" y="347757"/>
                </a:lnTo>
                <a:lnTo>
                  <a:pt x="12047344" y="347757"/>
                </a:lnTo>
                <a:lnTo>
                  <a:pt x="12047344" y="464636"/>
                </a:lnTo>
                <a:lnTo>
                  <a:pt x="11840474" y="671507"/>
                </a:lnTo>
                <a:lnTo>
                  <a:pt x="11451424" y="671507"/>
                </a:lnTo>
                <a:cubicBezTo>
                  <a:pt x="11450327" y="662179"/>
                  <a:pt x="11442645" y="655046"/>
                  <a:pt x="11432768" y="655046"/>
                </a:cubicBezTo>
                <a:cubicBezTo>
                  <a:pt x="11422890" y="655046"/>
                  <a:pt x="11414110" y="663276"/>
                  <a:pt x="11414110" y="673703"/>
                </a:cubicBezTo>
                <a:cubicBezTo>
                  <a:pt x="11414110" y="684128"/>
                  <a:pt x="11422341" y="692359"/>
                  <a:pt x="11432768" y="692359"/>
                </a:cubicBezTo>
                <a:cubicBezTo>
                  <a:pt x="11443193" y="692359"/>
                  <a:pt x="11450327" y="685226"/>
                  <a:pt x="11451424" y="675897"/>
                </a:cubicBezTo>
                <a:lnTo>
                  <a:pt x="11843217" y="675897"/>
                </a:lnTo>
                <a:lnTo>
                  <a:pt x="12051735" y="466832"/>
                </a:lnTo>
                <a:lnTo>
                  <a:pt x="12052282" y="466832"/>
                </a:lnTo>
                <a:lnTo>
                  <a:pt x="12052282" y="349952"/>
                </a:lnTo>
                <a:lnTo>
                  <a:pt x="12306344" y="95891"/>
                </a:lnTo>
                <a:cubicBezTo>
                  <a:pt x="12313478" y="101377"/>
                  <a:pt x="12324453" y="100829"/>
                  <a:pt x="12331037" y="94245"/>
                </a:cubicBezTo>
                <a:cubicBezTo>
                  <a:pt x="12338171" y="87111"/>
                  <a:pt x="12338171" y="75038"/>
                  <a:pt x="12331037" y="67906"/>
                </a:cubicBezTo>
                <a:cubicBezTo>
                  <a:pt x="12327470" y="64339"/>
                  <a:pt x="12322669" y="62556"/>
                  <a:pt x="12317867" y="62556"/>
                </a:cubicBezTo>
                <a:close/>
                <a:moveTo>
                  <a:pt x="2080437" y="62212"/>
                </a:moveTo>
                <a:cubicBezTo>
                  <a:pt x="2075567" y="62144"/>
                  <a:pt x="2070628" y="63790"/>
                  <a:pt x="2067062" y="67356"/>
                </a:cubicBezTo>
                <a:cubicBezTo>
                  <a:pt x="2059928" y="74490"/>
                  <a:pt x="2059928" y="86563"/>
                  <a:pt x="2067062" y="93695"/>
                </a:cubicBezTo>
                <a:cubicBezTo>
                  <a:pt x="2070355" y="96988"/>
                  <a:pt x="2074607" y="98771"/>
                  <a:pt x="2078997" y="99045"/>
                </a:cubicBezTo>
                <a:lnTo>
                  <a:pt x="2091754" y="95342"/>
                </a:lnTo>
                <a:lnTo>
                  <a:pt x="2091205" y="94793"/>
                </a:lnTo>
                <a:lnTo>
                  <a:pt x="2091754" y="95342"/>
                </a:lnTo>
                <a:lnTo>
                  <a:pt x="2091754" y="95342"/>
                </a:lnTo>
                <a:lnTo>
                  <a:pt x="2475316" y="478903"/>
                </a:lnTo>
                <a:lnTo>
                  <a:pt x="2979049" y="478903"/>
                </a:lnTo>
                <a:lnTo>
                  <a:pt x="3953592" y="1453446"/>
                </a:lnTo>
                <a:lnTo>
                  <a:pt x="4179668" y="1453446"/>
                </a:lnTo>
                <a:lnTo>
                  <a:pt x="4465556" y="1739334"/>
                </a:lnTo>
                <a:lnTo>
                  <a:pt x="4727848" y="1739334"/>
                </a:lnTo>
                <a:cubicBezTo>
                  <a:pt x="4728946" y="1748662"/>
                  <a:pt x="4736628" y="1755795"/>
                  <a:pt x="4746505" y="1755795"/>
                </a:cubicBezTo>
                <a:cubicBezTo>
                  <a:pt x="4756382" y="1755795"/>
                  <a:pt x="4765162" y="1747565"/>
                  <a:pt x="4765162" y="1737139"/>
                </a:cubicBezTo>
                <a:cubicBezTo>
                  <a:pt x="4765162" y="1726714"/>
                  <a:pt x="4756932" y="1718482"/>
                  <a:pt x="4746505" y="1718482"/>
                </a:cubicBezTo>
                <a:cubicBezTo>
                  <a:pt x="4736079" y="1718482"/>
                  <a:pt x="4728946" y="1725615"/>
                  <a:pt x="4727848" y="1734944"/>
                </a:cubicBezTo>
                <a:lnTo>
                  <a:pt x="4467751" y="1734944"/>
                </a:lnTo>
                <a:lnTo>
                  <a:pt x="4181863" y="1449057"/>
                </a:lnTo>
                <a:lnTo>
                  <a:pt x="3955787" y="1449057"/>
                </a:lnTo>
                <a:lnTo>
                  <a:pt x="2981244" y="474514"/>
                </a:lnTo>
                <a:lnTo>
                  <a:pt x="2477511" y="474514"/>
                </a:lnTo>
                <a:lnTo>
                  <a:pt x="2095046" y="92049"/>
                </a:lnTo>
                <a:cubicBezTo>
                  <a:pt x="2100534" y="84916"/>
                  <a:pt x="2099985" y="73941"/>
                  <a:pt x="2093401" y="67356"/>
                </a:cubicBezTo>
                <a:cubicBezTo>
                  <a:pt x="2090108" y="64064"/>
                  <a:pt x="2085307" y="62281"/>
                  <a:pt x="2080437" y="62212"/>
                </a:cubicBezTo>
                <a:close/>
                <a:moveTo>
                  <a:pt x="3829579" y="60360"/>
                </a:moveTo>
                <a:cubicBezTo>
                  <a:pt x="3824777" y="60360"/>
                  <a:pt x="3819976" y="62144"/>
                  <a:pt x="3816410" y="65710"/>
                </a:cubicBezTo>
                <a:cubicBezTo>
                  <a:pt x="3809276" y="72844"/>
                  <a:pt x="3809276" y="84916"/>
                  <a:pt x="3816410" y="92049"/>
                </a:cubicBezTo>
                <a:cubicBezTo>
                  <a:pt x="3823542" y="99183"/>
                  <a:pt x="3833420" y="99183"/>
                  <a:pt x="3841102" y="93695"/>
                </a:cubicBezTo>
                <a:lnTo>
                  <a:pt x="4375564" y="628158"/>
                </a:lnTo>
                <a:cubicBezTo>
                  <a:pt x="4370077" y="635291"/>
                  <a:pt x="4370626" y="646265"/>
                  <a:pt x="4377210" y="652850"/>
                </a:cubicBezTo>
                <a:cubicBezTo>
                  <a:pt x="4384344" y="659984"/>
                  <a:pt x="4396416" y="659984"/>
                  <a:pt x="4403550" y="652850"/>
                </a:cubicBezTo>
                <a:cubicBezTo>
                  <a:pt x="4410684" y="645717"/>
                  <a:pt x="4410684" y="633645"/>
                  <a:pt x="4403550" y="626511"/>
                </a:cubicBezTo>
                <a:cubicBezTo>
                  <a:pt x="4396416" y="619378"/>
                  <a:pt x="4386538" y="619378"/>
                  <a:pt x="4378856" y="624866"/>
                </a:cubicBezTo>
                <a:lnTo>
                  <a:pt x="3844394" y="90404"/>
                </a:lnTo>
                <a:cubicBezTo>
                  <a:pt x="3849882" y="83270"/>
                  <a:pt x="3849333" y="72295"/>
                  <a:pt x="3842748" y="65710"/>
                </a:cubicBezTo>
                <a:cubicBezTo>
                  <a:pt x="3839182" y="62144"/>
                  <a:pt x="3834380" y="60360"/>
                  <a:pt x="3829579" y="60360"/>
                </a:cubicBezTo>
                <a:close/>
                <a:moveTo>
                  <a:pt x="6405312" y="58715"/>
                </a:moveTo>
                <a:cubicBezTo>
                  <a:pt x="6400511" y="58714"/>
                  <a:pt x="6395710" y="60498"/>
                  <a:pt x="6392143" y="64065"/>
                </a:cubicBezTo>
                <a:cubicBezTo>
                  <a:pt x="6385010" y="71197"/>
                  <a:pt x="6385010" y="83270"/>
                  <a:pt x="6392143" y="90404"/>
                </a:cubicBezTo>
                <a:cubicBezTo>
                  <a:pt x="6398728" y="96988"/>
                  <a:pt x="6409154" y="97536"/>
                  <a:pt x="6416836" y="92049"/>
                </a:cubicBezTo>
                <a:lnTo>
                  <a:pt x="6647852" y="323064"/>
                </a:lnTo>
                <a:lnTo>
                  <a:pt x="6647852" y="1283889"/>
                </a:lnTo>
                <a:lnTo>
                  <a:pt x="7273951" y="1909988"/>
                </a:lnTo>
                <a:lnTo>
                  <a:pt x="7273951" y="3239559"/>
                </a:lnTo>
                <a:lnTo>
                  <a:pt x="7278890" y="3239559"/>
                </a:lnTo>
                <a:lnTo>
                  <a:pt x="7278890" y="1907794"/>
                </a:lnTo>
                <a:lnTo>
                  <a:pt x="6652789" y="1281694"/>
                </a:lnTo>
                <a:lnTo>
                  <a:pt x="6652789" y="321418"/>
                </a:lnTo>
                <a:lnTo>
                  <a:pt x="6420129" y="88757"/>
                </a:lnTo>
                <a:cubicBezTo>
                  <a:pt x="6425616" y="81623"/>
                  <a:pt x="6425067" y="70649"/>
                  <a:pt x="6418482" y="64065"/>
                </a:cubicBezTo>
                <a:cubicBezTo>
                  <a:pt x="6414915" y="60498"/>
                  <a:pt x="6410114" y="58714"/>
                  <a:pt x="6405312" y="58715"/>
                </a:cubicBezTo>
                <a:close/>
                <a:moveTo>
                  <a:pt x="9445271" y="55422"/>
                </a:moveTo>
                <a:cubicBezTo>
                  <a:pt x="9440470" y="55422"/>
                  <a:pt x="9435668" y="57205"/>
                  <a:pt x="9432102" y="60772"/>
                </a:cubicBezTo>
                <a:cubicBezTo>
                  <a:pt x="9425517" y="67356"/>
                  <a:pt x="9424968" y="77782"/>
                  <a:pt x="9430456" y="85464"/>
                </a:cubicBezTo>
                <a:lnTo>
                  <a:pt x="8428477" y="1087444"/>
                </a:lnTo>
                <a:lnTo>
                  <a:pt x="8427928" y="1087444"/>
                </a:lnTo>
                <a:lnTo>
                  <a:pt x="8427928" y="2614007"/>
                </a:lnTo>
                <a:lnTo>
                  <a:pt x="8206241" y="2835694"/>
                </a:lnTo>
                <a:lnTo>
                  <a:pt x="8205692" y="2835694"/>
                </a:lnTo>
                <a:lnTo>
                  <a:pt x="8205144" y="2836243"/>
                </a:lnTo>
                <a:lnTo>
                  <a:pt x="8205144" y="3230230"/>
                </a:lnTo>
                <a:lnTo>
                  <a:pt x="8210082" y="3230230"/>
                </a:lnTo>
                <a:lnTo>
                  <a:pt x="8210082" y="2837889"/>
                </a:lnTo>
                <a:lnTo>
                  <a:pt x="8431769" y="2616203"/>
                </a:lnTo>
                <a:lnTo>
                  <a:pt x="8432317" y="2616203"/>
                </a:lnTo>
                <a:lnTo>
                  <a:pt x="8432317" y="1090187"/>
                </a:lnTo>
                <a:lnTo>
                  <a:pt x="9433748" y="88757"/>
                </a:lnTo>
                <a:cubicBezTo>
                  <a:pt x="9440882" y="94245"/>
                  <a:pt x="9451856" y="93695"/>
                  <a:pt x="9458441" y="87111"/>
                </a:cubicBezTo>
                <a:cubicBezTo>
                  <a:pt x="9465574" y="79978"/>
                  <a:pt x="9465574" y="67906"/>
                  <a:pt x="9458441" y="60772"/>
                </a:cubicBezTo>
                <a:cubicBezTo>
                  <a:pt x="9454874" y="57205"/>
                  <a:pt x="9450072" y="55422"/>
                  <a:pt x="9445271" y="55422"/>
                </a:cubicBezTo>
                <a:close/>
                <a:moveTo>
                  <a:pt x="7811705" y="51581"/>
                </a:moveTo>
                <a:cubicBezTo>
                  <a:pt x="7806904" y="51581"/>
                  <a:pt x="7802103" y="53364"/>
                  <a:pt x="7798536" y="56931"/>
                </a:cubicBezTo>
                <a:cubicBezTo>
                  <a:pt x="7791952" y="63515"/>
                  <a:pt x="7791402" y="73941"/>
                  <a:pt x="7796889" y="81623"/>
                </a:cubicBezTo>
                <a:lnTo>
                  <a:pt x="7438570" y="439943"/>
                </a:lnTo>
                <a:lnTo>
                  <a:pt x="7438570" y="843260"/>
                </a:lnTo>
                <a:lnTo>
                  <a:pt x="7533499" y="938190"/>
                </a:lnTo>
                <a:cubicBezTo>
                  <a:pt x="7528012" y="945323"/>
                  <a:pt x="7528562" y="956298"/>
                  <a:pt x="7535146" y="962882"/>
                </a:cubicBezTo>
                <a:lnTo>
                  <a:pt x="7534597" y="962882"/>
                </a:lnTo>
                <a:cubicBezTo>
                  <a:pt x="7541731" y="970015"/>
                  <a:pt x="7553802" y="970015"/>
                  <a:pt x="7560936" y="962882"/>
                </a:cubicBezTo>
                <a:cubicBezTo>
                  <a:pt x="7568070" y="955749"/>
                  <a:pt x="7568070" y="943676"/>
                  <a:pt x="7560936" y="936544"/>
                </a:cubicBezTo>
                <a:cubicBezTo>
                  <a:pt x="7554351" y="929959"/>
                  <a:pt x="7543925" y="929410"/>
                  <a:pt x="7536243" y="934897"/>
                </a:cubicBezTo>
                <a:lnTo>
                  <a:pt x="7442959" y="841613"/>
                </a:lnTo>
                <a:lnTo>
                  <a:pt x="7442959" y="442138"/>
                </a:lnTo>
                <a:lnTo>
                  <a:pt x="7800182" y="84916"/>
                </a:lnTo>
                <a:cubicBezTo>
                  <a:pt x="7807315" y="90404"/>
                  <a:pt x="7818290" y="89854"/>
                  <a:pt x="7824874" y="83270"/>
                </a:cubicBezTo>
                <a:cubicBezTo>
                  <a:pt x="7832008" y="76137"/>
                  <a:pt x="7832008" y="64065"/>
                  <a:pt x="7824874" y="56931"/>
                </a:cubicBezTo>
                <a:cubicBezTo>
                  <a:pt x="7821307" y="53364"/>
                  <a:pt x="7816506" y="51581"/>
                  <a:pt x="7811705" y="51581"/>
                </a:cubicBezTo>
                <a:close/>
                <a:moveTo>
                  <a:pt x="10497734" y="48837"/>
                </a:moveTo>
                <a:cubicBezTo>
                  <a:pt x="10492932" y="48837"/>
                  <a:pt x="10488131" y="50620"/>
                  <a:pt x="10484564" y="54187"/>
                </a:cubicBezTo>
                <a:cubicBezTo>
                  <a:pt x="10477979" y="60772"/>
                  <a:pt x="10477430" y="71197"/>
                  <a:pt x="10482918" y="78879"/>
                </a:cubicBezTo>
                <a:lnTo>
                  <a:pt x="10090028" y="471770"/>
                </a:lnTo>
                <a:lnTo>
                  <a:pt x="10089479" y="471770"/>
                </a:lnTo>
                <a:lnTo>
                  <a:pt x="10089479" y="839419"/>
                </a:lnTo>
                <a:lnTo>
                  <a:pt x="9924312" y="1004586"/>
                </a:lnTo>
                <a:cubicBezTo>
                  <a:pt x="9917178" y="999098"/>
                  <a:pt x="9906204" y="999647"/>
                  <a:pt x="9899619" y="1006232"/>
                </a:cubicBezTo>
                <a:cubicBezTo>
                  <a:pt x="9892485" y="1013366"/>
                  <a:pt x="9892485" y="1025437"/>
                  <a:pt x="9899619" y="1032571"/>
                </a:cubicBezTo>
                <a:cubicBezTo>
                  <a:pt x="9906752" y="1039704"/>
                  <a:pt x="9918824" y="1039704"/>
                  <a:pt x="9925958" y="1032571"/>
                </a:cubicBezTo>
                <a:cubicBezTo>
                  <a:pt x="9932543" y="1025986"/>
                  <a:pt x="9933091" y="1015561"/>
                  <a:pt x="9927604" y="1007879"/>
                </a:cubicBezTo>
                <a:lnTo>
                  <a:pt x="10093869" y="841613"/>
                </a:lnTo>
                <a:lnTo>
                  <a:pt x="10094418" y="841613"/>
                </a:lnTo>
                <a:lnTo>
                  <a:pt x="10094418" y="473965"/>
                </a:lnTo>
                <a:lnTo>
                  <a:pt x="10486210" y="82172"/>
                </a:lnTo>
                <a:cubicBezTo>
                  <a:pt x="10493344" y="87660"/>
                  <a:pt x="10504318" y="87111"/>
                  <a:pt x="10510903" y="80526"/>
                </a:cubicBezTo>
                <a:cubicBezTo>
                  <a:pt x="10518036" y="73393"/>
                  <a:pt x="10518036" y="61321"/>
                  <a:pt x="10510903" y="54187"/>
                </a:cubicBezTo>
                <a:cubicBezTo>
                  <a:pt x="10507336" y="50620"/>
                  <a:pt x="10502535" y="48837"/>
                  <a:pt x="10497734" y="48837"/>
                </a:cubicBezTo>
                <a:close/>
                <a:moveTo>
                  <a:pt x="7029971" y="45202"/>
                </a:moveTo>
                <a:cubicBezTo>
                  <a:pt x="7025102" y="45133"/>
                  <a:pt x="7020163" y="46779"/>
                  <a:pt x="7016596" y="50346"/>
                </a:cubicBezTo>
                <a:cubicBezTo>
                  <a:pt x="7009463" y="57480"/>
                  <a:pt x="7009463" y="69551"/>
                  <a:pt x="7016596" y="76685"/>
                </a:cubicBezTo>
                <a:cubicBezTo>
                  <a:pt x="7019889" y="79978"/>
                  <a:pt x="7024142" y="81761"/>
                  <a:pt x="7028532" y="82035"/>
                </a:cubicBezTo>
                <a:lnTo>
                  <a:pt x="7040865" y="78454"/>
                </a:lnTo>
                <a:lnTo>
                  <a:pt x="7040742" y="78331"/>
                </a:lnTo>
                <a:lnTo>
                  <a:pt x="7041290" y="78331"/>
                </a:lnTo>
                <a:lnTo>
                  <a:pt x="7040865" y="78454"/>
                </a:lnTo>
                <a:lnTo>
                  <a:pt x="7268464" y="306054"/>
                </a:lnTo>
                <a:lnTo>
                  <a:pt x="7268464" y="1389793"/>
                </a:lnTo>
                <a:lnTo>
                  <a:pt x="7506612" y="1627942"/>
                </a:lnTo>
                <a:lnTo>
                  <a:pt x="7506612" y="3202245"/>
                </a:lnTo>
                <a:lnTo>
                  <a:pt x="7511550" y="3202245"/>
                </a:lnTo>
                <a:lnTo>
                  <a:pt x="7511550" y="1625747"/>
                </a:lnTo>
                <a:lnTo>
                  <a:pt x="7273402" y="1387598"/>
                </a:lnTo>
                <a:lnTo>
                  <a:pt x="7273402" y="303859"/>
                </a:lnTo>
                <a:lnTo>
                  <a:pt x="7044582" y="75038"/>
                </a:lnTo>
                <a:cubicBezTo>
                  <a:pt x="7050070" y="67906"/>
                  <a:pt x="7049520" y="56931"/>
                  <a:pt x="7042936" y="50346"/>
                </a:cubicBezTo>
                <a:cubicBezTo>
                  <a:pt x="7039643" y="47054"/>
                  <a:pt x="7034841" y="45270"/>
                  <a:pt x="7029971" y="45202"/>
                </a:cubicBezTo>
                <a:close/>
                <a:moveTo>
                  <a:pt x="4452386" y="43350"/>
                </a:moveTo>
                <a:cubicBezTo>
                  <a:pt x="4447585" y="43350"/>
                  <a:pt x="4442783" y="45133"/>
                  <a:pt x="4439216" y="48699"/>
                </a:cubicBezTo>
                <a:cubicBezTo>
                  <a:pt x="4432083" y="55833"/>
                  <a:pt x="4432083" y="67906"/>
                  <a:pt x="4439216" y="75038"/>
                </a:cubicBezTo>
                <a:cubicBezTo>
                  <a:pt x="4445802" y="81623"/>
                  <a:pt x="4456228" y="82172"/>
                  <a:pt x="4463910" y="76685"/>
                </a:cubicBezTo>
                <a:lnTo>
                  <a:pt x="4464458" y="77234"/>
                </a:lnTo>
                <a:lnTo>
                  <a:pt x="4608774" y="221549"/>
                </a:lnTo>
                <a:lnTo>
                  <a:pt x="4608774" y="447626"/>
                </a:lnTo>
                <a:lnTo>
                  <a:pt x="5077938" y="916789"/>
                </a:lnTo>
                <a:lnTo>
                  <a:pt x="5077938" y="1060007"/>
                </a:lnTo>
                <a:cubicBezTo>
                  <a:pt x="5068610" y="1061105"/>
                  <a:pt x="5061476" y="1068787"/>
                  <a:pt x="5061476" y="1078664"/>
                </a:cubicBezTo>
                <a:cubicBezTo>
                  <a:pt x="5061476" y="1088541"/>
                  <a:pt x="5069706" y="1097321"/>
                  <a:pt x="5080132" y="1097321"/>
                </a:cubicBezTo>
                <a:cubicBezTo>
                  <a:pt x="5090558" y="1097321"/>
                  <a:pt x="5098790" y="1089090"/>
                  <a:pt x="5098790" y="1078664"/>
                </a:cubicBezTo>
                <a:cubicBezTo>
                  <a:pt x="5098790" y="1068239"/>
                  <a:pt x="5091656" y="1061105"/>
                  <a:pt x="5082327" y="1060007"/>
                </a:cubicBezTo>
                <a:lnTo>
                  <a:pt x="5082327" y="914594"/>
                </a:lnTo>
                <a:lnTo>
                  <a:pt x="4613164" y="445431"/>
                </a:lnTo>
                <a:lnTo>
                  <a:pt x="4613164" y="219355"/>
                </a:lnTo>
                <a:lnTo>
                  <a:pt x="4467202" y="73393"/>
                </a:lnTo>
                <a:cubicBezTo>
                  <a:pt x="4472689" y="66259"/>
                  <a:pt x="4472140" y="55284"/>
                  <a:pt x="4465556" y="48699"/>
                </a:cubicBezTo>
                <a:cubicBezTo>
                  <a:pt x="4461989" y="45133"/>
                  <a:pt x="4457188" y="43350"/>
                  <a:pt x="4452386" y="43350"/>
                </a:cubicBezTo>
                <a:close/>
                <a:moveTo>
                  <a:pt x="11888213" y="29083"/>
                </a:moveTo>
                <a:cubicBezTo>
                  <a:pt x="11883411" y="29083"/>
                  <a:pt x="11878610" y="30866"/>
                  <a:pt x="11875043" y="34433"/>
                </a:cubicBezTo>
                <a:cubicBezTo>
                  <a:pt x="11868458" y="41017"/>
                  <a:pt x="11867910" y="51443"/>
                  <a:pt x="11873397" y="59125"/>
                </a:cubicBezTo>
                <a:lnTo>
                  <a:pt x="11618239" y="314285"/>
                </a:lnTo>
                <a:lnTo>
                  <a:pt x="11617689" y="314285"/>
                </a:lnTo>
                <a:lnTo>
                  <a:pt x="11617689" y="416897"/>
                </a:lnTo>
                <a:lnTo>
                  <a:pt x="11462948" y="571638"/>
                </a:lnTo>
                <a:lnTo>
                  <a:pt x="11376249" y="571638"/>
                </a:lnTo>
                <a:lnTo>
                  <a:pt x="11279124" y="668763"/>
                </a:lnTo>
                <a:lnTo>
                  <a:pt x="11279671" y="668215"/>
                </a:lnTo>
                <a:cubicBezTo>
                  <a:pt x="11272540" y="662728"/>
                  <a:pt x="11261565" y="663276"/>
                  <a:pt x="11254979" y="669861"/>
                </a:cubicBezTo>
                <a:cubicBezTo>
                  <a:pt x="11247846" y="676995"/>
                  <a:pt x="11247846" y="689067"/>
                  <a:pt x="11254979" y="696200"/>
                </a:cubicBezTo>
                <a:cubicBezTo>
                  <a:pt x="11262113" y="703334"/>
                  <a:pt x="11274184" y="703334"/>
                  <a:pt x="11281318" y="696200"/>
                </a:cubicBezTo>
                <a:cubicBezTo>
                  <a:pt x="11287903" y="689615"/>
                  <a:pt x="11288452" y="679189"/>
                  <a:pt x="11282965" y="671507"/>
                </a:cubicBezTo>
                <a:lnTo>
                  <a:pt x="11378443" y="576029"/>
                </a:lnTo>
                <a:lnTo>
                  <a:pt x="11465142" y="576029"/>
                </a:lnTo>
                <a:lnTo>
                  <a:pt x="11622079" y="419092"/>
                </a:lnTo>
                <a:lnTo>
                  <a:pt x="11622628" y="419092"/>
                </a:lnTo>
                <a:lnTo>
                  <a:pt x="11622628" y="316480"/>
                </a:lnTo>
                <a:lnTo>
                  <a:pt x="11876689" y="62418"/>
                </a:lnTo>
                <a:cubicBezTo>
                  <a:pt x="11883823" y="67906"/>
                  <a:pt x="11894797" y="67356"/>
                  <a:pt x="11901382" y="60772"/>
                </a:cubicBezTo>
                <a:cubicBezTo>
                  <a:pt x="11908516" y="53639"/>
                  <a:pt x="11908516" y="41567"/>
                  <a:pt x="11901382" y="34433"/>
                </a:cubicBezTo>
                <a:cubicBezTo>
                  <a:pt x="11897815" y="30866"/>
                  <a:pt x="11893014" y="29083"/>
                  <a:pt x="11888213" y="29083"/>
                </a:cubicBezTo>
                <a:close/>
                <a:moveTo>
                  <a:pt x="14013990" y="19754"/>
                </a:moveTo>
                <a:cubicBezTo>
                  <a:pt x="14009188" y="19754"/>
                  <a:pt x="14004386" y="21538"/>
                  <a:pt x="14000819" y="25104"/>
                </a:cubicBezTo>
                <a:cubicBezTo>
                  <a:pt x="13994235" y="31689"/>
                  <a:pt x="13993686" y="42115"/>
                  <a:pt x="13999173" y="49797"/>
                </a:cubicBezTo>
                <a:lnTo>
                  <a:pt x="13179921" y="869050"/>
                </a:lnTo>
                <a:lnTo>
                  <a:pt x="12643813" y="869050"/>
                </a:lnTo>
                <a:lnTo>
                  <a:pt x="12374935" y="1137927"/>
                </a:lnTo>
                <a:lnTo>
                  <a:pt x="12374386" y="1137927"/>
                </a:lnTo>
                <a:lnTo>
                  <a:pt x="12374386" y="1230662"/>
                </a:lnTo>
                <a:lnTo>
                  <a:pt x="11985338" y="1619711"/>
                </a:lnTo>
                <a:lnTo>
                  <a:pt x="10850018" y="1619711"/>
                </a:lnTo>
                <a:lnTo>
                  <a:pt x="10752892" y="1716836"/>
                </a:lnTo>
                <a:cubicBezTo>
                  <a:pt x="10745759" y="1711348"/>
                  <a:pt x="10734784" y="1711898"/>
                  <a:pt x="10728200" y="1718482"/>
                </a:cubicBezTo>
                <a:cubicBezTo>
                  <a:pt x="10721066" y="1725615"/>
                  <a:pt x="10721066" y="1737688"/>
                  <a:pt x="10728200" y="1744821"/>
                </a:cubicBezTo>
                <a:cubicBezTo>
                  <a:pt x="10735333" y="1751954"/>
                  <a:pt x="10747406" y="1751954"/>
                  <a:pt x="10754538" y="1744821"/>
                </a:cubicBezTo>
                <a:cubicBezTo>
                  <a:pt x="10761123" y="1738237"/>
                  <a:pt x="10761672" y="1727811"/>
                  <a:pt x="10756185" y="1720128"/>
                </a:cubicBezTo>
                <a:lnTo>
                  <a:pt x="10851663" y="1624649"/>
                </a:lnTo>
                <a:lnTo>
                  <a:pt x="11986984" y="1624649"/>
                </a:lnTo>
                <a:lnTo>
                  <a:pt x="12378228" y="1233405"/>
                </a:lnTo>
                <a:lnTo>
                  <a:pt x="12378776" y="1233405"/>
                </a:lnTo>
                <a:lnTo>
                  <a:pt x="12378776" y="1140671"/>
                </a:lnTo>
                <a:lnTo>
                  <a:pt x="12645459" y="873988"/>
                </a:lnTo>
                <a:lnTo>
                  <a:pt x="13181567" y="873988"/>
                </a:lnTo>
                <a:lnTo>
                  <a:pt x="14002466" y="53090"/>
                </a:lnTo>
                <a:cubicBezTo>
                  <a:pt x="14009598" y="58577"/>
                  <a:pt x="14020573" y="58028"/>
                  <a:pt x="14027159" y="51443"/>
                </a:cubicBezTo>
                <a:cubicBezTo>
                  <a:pt x="14034292" y="44310"/>
                  <a:pt x="14034292" y="32238"/>
                  <a:pt x="14027159" y="25104"/>
                </a:cubicBezTo>
                <a:cubicBezTo>
                  <a:pt x="14023592" y="21538"/>
                  <a:pt x="14018791" y="19754"/>
                  <a:pt x="14013990" y="19754"/>
                </a:cubicBezTo>
                <a:close/>
                <a:moveTo>
                  <a:pt x="15502142" y="0"/>
                </a:moveTo>
                <a:cubicBezTo>
                  <a:pt x="15497341" y="0"/>
                  <a:pt x="15492539" y="1784"/>
                  <a:pt x="15488973" y="5350"/>
                </a:cubicBezTo>
                <a:cubicBezTo>
                  <a:pt x="15482388" y="11935"/>
                  <a:pt x="15481838" y="22360"/>
                  <a:pt x="15487326" y="30043"/>
                </a:cubicBezTo>
                <a:lnTo>
                  <a:pt x="15189365" y="328003"/>
                </a:lnTo>
                <a:lnTo>
                  <a:pt x="14634602" y="328003"/>
                </a:lnTo>
                <a:lnTo>
                  <a:pt x="13882293" y="1080311"/>
                </a:lnTo>
                <a:lnTo>
                  <a:pt x="12793067" y="1080311"/>
                </a:lnTo>
                <a:lnTo>
                  <a:pt x="12792519" y="1080859"/>
                </a:lnTo>
                <a:cubicBezTo>
                  <a:pt x="12791420" y="1071530"/>
                  <a:pt x="12783739" y="1064397"/>
                  <a:pt x="12773861" y="1064397"/>
                </a:cubicBezTo>
                <a:cubicBezTo>
                  <a:pt x="12763984" y="1064397"/>
                  <a:pt x="12755204" y="1072628"/>
                  <a:pt x="12755204" y="1083053"/>
                </a:cubicBezTo>
                <a:cubicBezTo>
                  <a:pt x="12755204" y="1093480"/>
                  <a:pt x="12763436" y="1101710"/>
                  <a:pt x="12773861" y="1101710"/>
                </a:cubicBezTo>
                <a:cubicBezTo>
                  <a:pt x="12784287" y="1101710"/>
                  <a:pt x="12791420" y="1094577"/>
                  <a:pt x="12792519" y="1085249"/>
                </a:cubicBezTo>
                <a:lnTo>
                  <a:pt x="13883940" y="1085249"/>
                </a:lnTo>
                <a:lnTo>
                  <a:pt x="14636248" y="332941"/>
                </a:lnTo>
                <a:lnTo>
                  <a:pt x="15191012" y="332941"/>
                </a:lnTo>
                <a:lnTo>
                  <a:pt x="15490618" y="33335"/>
                </a:lnTo>
                <a:cubicBezTo>
                  <a:pt x="15497753" y="38823"/>
                  <a:pt x="15508727" y="38274"/>
                  <a:pt x="15515312" y="31689"/>
                </a:cubicBezTo>
                <a:cubicBezTo>
                  <a:pt x="15522445" y="24556"/>
                  <a:pt x="15522445" y="12484"/>
                  <a:pt x="15515312" y="5350"/>
                </a:cubicBezTo>
                <a:cubicBezTo>
                  <a:pt x="15511745" y="1784"/>
                  <a:pt x="15506943" y="0"/>
                  <a:pt x="15502142" y="0"/>
                </a:cubicBezTo>
                <a:close/>
              </a:path>
            </a:pathLst>
          </a:custGeom>
          <a:solidFill>
            <a:schemeClr val="bg1"/>
          </a:solidFill>
          <a:ln w="5741" cap="flat">
            <a:noFill/>
            <a:prstDash val="solid"/>
            <a:miter/>
          </a:ln>
        </p:spPr>
        <p:txBody>
          <a:bodyPr rtlCol="0" anchor="ctr"/>
          <a:lstStyle/>
          <a:p>
            <a:endParaRPr lang="en-US"/>
          </a:p>
        </p:txBody>
      </p:sp>
      <p:sp>
        <p:nvSpPr>
          <p:cNvPr id="30" name="Oval 29">
            <a:extLst>
              <a:ext uri="{FF2B5EF4-FFF2-40B4-BE49-F238E27FC236}">
                <a16:creationId xmlns:a16="http://schemas.microsoft.com/office/drawing/2014/main" id="{662C62FE-A553-C502-A2A1-0412D5B51231}"/>
              </a:ext>
              <a:ext uri="{C183D7F6-B498-43B3-948B-1728B52AA6E4}">
                <adec:decorative xmlns:adec="http://schemas.microsoft.com/office/drawing/2017/decorative" val="1"/>
              </a:ext>
            </a:extLst>
          </p:cNvPr>
          <p:cNvSpPr/>
          <p:nvPr userDrawn="1"/>
        </p:nvSpPr>
        <p:spPr>
          <a:xfrm>
            <a:off x="8355685" y="1258016"/>
            <a:ext cx="4132576" cy="4132566"/>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1" name="Freeform 20">
            <a:extLst>
              <a:ext uri="{FF2B5EF4-FFF2-40B4-BE49-F238E27FC236}">
                <a16:creationId xmlns:a16="http://schemas.microsoft.com/office/drawing/2014/main" id="{0CA63A6B-229A-798F-E7DA-EA4C2C378AB7}"/>
              </a:ext>
              <a:ext uri="{C183D7F6-B498-43B3-948B-1728B52AA6E4}">
                <adec:decorative xmlns:adec="http://schemas.microsoft.com/office/drawing/2017/decorative" val="1"/>
              </a:ext>
            </a:extLst>
          </p:cNvPr>
          <p:cNvSpPr/>
          <p:nvPr/>
        </p:nvSpPr>
        <p:spPr>
          <a:xfrm flipH="1">
            <a:off x="3142534" y="-206676"/>
            <a:ext cx="14600031" cy="7773294"/>
          </a:xfrm>
          <a:custGeom>
            <a:avLst/>
            <a:gdLst>
              <a:gd name="connsiteX0" fmla="*/ 11527700 w 15276297"/>
              <a:gd name="connsiteY0" fmla="*/ 2279933 h 8133350"/>
              <a:gd name="connsiteX1" fmla="*/ 11504734 w 15276297"/>
              <a:gd name="connsiteY1" fmla="*/ 2302899 h 8133350"/>
              <a:gd name="connsiteX2" fmla="*/ 11527700 w 15276297"/>
              <a:gd name="connsiteY2" fmla="*/ 2325865 h 8133350"/>
              <a:gd name="connsiteX3" fmla="*/ 11550666 w 15276297"/>
              <a:gd name="connsiteY3" fmla="*/ 2302899 h 8133350"/>
              <a:gd name="connsiteX4" fmla="*/ 11527700 w 15276297"/>
              <a:gd name="connsiteY4" fmla="*/ 2279933 h 8133350"/>
              <a:gd name="connsiteX5" fmla="*/ 11631046 w 15276297"/>
              <a:gd name="connsiteY5" fmla="*/ 2279933 h 8133350"/>
              <a:gd name="connsiteX6" fmla="*/ 11608080 w 15276297"/>
              <a:gd name="connsiteY6" fmla="*/ 2302899 h 8133350"/>
              <a:gd name="connsiteX7" fmla="*/ 11631046 w 15276297"/>
              <a:gd name="connsiteY7" fmla="*/ 2325865 h 8133350"/>
              <a:gd name="connsiteX8" fmla="*/ 11654012 w 15276297"/>
              <a:gd name="connsiteY8" fmla="*/ 2302899 h 8133350"/>
              <a:gd name="connsiteX9" fmla="*/ 11631046 w 15276297"/>
              <a:gd name="connsiteY9" fmla="*/ 2279933 h 8133350"/>
              <a:gd name="connsiteX10" fmla="*/ 11734967 w 15276297"/>
              <a:gd name="connsiteY10" fmla="*/ 2279933 h 8133350"/>
              <a:gd name="connsiteX11" fmla="*/ 11712001 w 15276297"/>
              <a:gd name="connsiteY11" fmla="*/ 2302899 h 8133350"/>
              <a:gd name="connsiteX12" fmla="*/ 11734967 w 15276297"/>
              <a:gd name="connsiteY12" fmla="*/ 2325865 h 8133350"/>
              <a:gd name="connsiteX13" fmla="*/ 11757933 w 15276297"/>
              <a:gd name="connsiteY13" fmla="*/ 2302899 h 8133350"/>
              <a:gd name="connsiteX14" fmla="*/ 11734967 w 15276297"/>
              <a:gd name="connsiteY14" fmla="*/ 2279933 h 8133350"/>
              <a:gd name="connsiteX15" fmla="*/ 11734967 w 15276297"/>
              <a:gd name="connsiteY15" fmla="*/ 2365481 h 8133350"/>
              <a:gd name="connsiteX16" fmla="*/ 11712001 w 15276297"/>
              <a:gd name="connsiteY16" fmla="*/ 2388447 h 8133350"/>
              <a:gd name="connsiteX17" fmla="*/ 11734967 w 15276297"/>
              <a:gd name="connsiteY17" fmla="*/ 2411413 h 8133350"/>
              <a:gd name="connsiteX18" fmla="*/ 11757933 w 15276297"/>
              <a:gd name="connsiteY18" fmla="*/ 2388447 h 8133350"/>
              <a:gd name="connsiteX19" fmla="*/ 11734967 w 15276297"/>
              <a:gd name="connsiteY19" fmla="*/ 2365481 h 8133350"/>
              <a:gd name="connsiteX20" fmla="*/ 11631046 w 15276297"/>
              <a:gd name="connsiteY20" fmla="*/ 2365481 h 8133350"/>
              <a:gd name="connsiteX21" fmla="*/ 11608080 w 15276297"/>
              <a:gd name="connsiteY21" fmla="*/ 2388447 h 8133350"/>
              <a:gd name="connsiteX22" fmla="*/ 11631046 w 15276297"/>
              <a:gd name="connsiteY22" fmla="*/ 2411413 h 8133350"/>
              <a:gd name="connsiteX23" fmla="*/ 11654012 w 15276297"/>
              <a:gd name="connsiteY23" fmla="*/ 2388447 h 8133350"/>
              <a:gd name="connsiteX24" fmla="*/ 11631046 w 15276297"/>
              <a:gd name="connsiteY24" fmla="*/ 2365481 h 8133350"/>
              <a:gd name="connsiteX25" fmla="*/ 11320433 w 15276297"/>
              <a:gd name="connsiteY25" fmla="*/ 2279933 h 8133350"/>
              <a:gd name="connsiteX26" fmla="*/ 11297467 w 15276297"/>
              <a:gd name="connsiteY26" fmla="*/ 2302899 h 8133350"/>
              <a:gd name="connsiteX27" fmla="*/ 11320433 w 15276297"/>
              <a:gd name="connsiteY27" fmla="*/ 2325865 h 8133350"/>
              <a:gd name="connsiteX28" fmla="*/ 11343399 w 15276297"/>
              <a:gd name="connsiteY28" fmla="*/ 2302899 h 8133350"/>
              <a:gd name="connsiteX29" fmla="*/ 11320433 w 15276297"/>
              <a:gd name="connsiteY29" fmla="*/ 2279933 h 8133350"/>
              <a:gd name="connsiteX30" fmla="*/ 11424354 w 15276297"/>
              <a:gd name="connsiteY30" fmla="*/ 2365481 h 8133350"/>
              <a:gd name="connsiteX31" fmla="*/ 11401388 w 15276297"/>
              <a:gd name="connsiteY31" fmla="*/ 2388447 h 8133350"/>
              <a:gd name="connsiteX32" fmla="*/ 11424354 w 15276297"/>
              <a:gd name="connsiteY32" fmla="*/ 2411413 h 8133350"/>
              <a:gd name="connsiteX33" fmla="*/ 11447320 w 15276297"/>
              <a:gd name="connsiteY33" fmla="*/ 2388447 h 8133350"/>
              <a:gd name="connsiteX34" fmla="*/ 11424354 w 15276297"/>
              <a:gd name="connsiteY34" fmla="*/ 2365481 h 8133350"/>
              <a:gd name="connsiteX35" fmla="*/ 11527700 w 15276297"/>
              <a:gd name="connsiteY35" fmla="*/ 2365481 h 8133350"/>
              <a:gd name="connsiteX36" fmla="*/ 11504734 w 15276297"/>
              <a:gd name="connsiteY36" fmla="*/ 2388447 h 8133350"/>
              <a:gd name="connsiteX37" fmla="*/ 11527700 w 15276297"/>
              <a:gd name="connsiteY37" fmla="*/ 2411413 h 8133350"/>
              <a:gd name="connsiteX38" fmla="*/ 11550666 w 15276297"/>
              <a:gd name="connsiteY38" fmla="*/ 2388447 h 8133350"/>
              <a:gd name="connsiteX39" fmla="*/ 11527700 w 15276297"/>
              <a:gd name="connsiteY39" fmla="*/ 2365481 h 8133350"/>
              <a:gd name="connsiteX40" fmla="*/ 11424354 w 15276297"/>
              <a:gd name="connsiteY40" fmla="*/ 2279933 h 8133350"/>
              <a:gd name="connsiteX41" fmla="*/ 11401388 w 15276297"/>
              <a:gd name="connsiteY41" fmla="*/ 2302899 h 8133350"/>
              <a:gd name="connsiteX42" fmla="*/ 11424354 w 15276297"/>
              <a:gd name="connsiteY42" fmla="*/ 2325865 h 8133350"/>
              <a:gd name="connsiteX43" fmla="*/ 11447320 w 15276297"/>
              <a:gd name="connsiteY43" fmla="*/ 2302899 h 8133350"/>
              <a:gd name="connsiteX44" fmla="*/ 11424354 w 15276297"/>
              <a:gd name="connsiteY44" fmla="*/ 2279933 h 8133350"/>
              <a:gd name="connsiteX45" fmla="*/ 11320433 w 15276297"/>
              <a:gd name="connsiteY45" fmla="*/ 2365481 h 8133350"/>
              <a:gd name="connsiteX46" fmla="*/ 11297467 w 15276297"/>
              <a:gd name="connsiteY46" fmla="*/ 2388447 h 8133350"/>
              <a:gd name="connsiteX47" fmla="*/ 11320433 w 15276297"/>
              <a:gd name="connsiteY47" fmla="*/ 2411413 h 8133350"/>
              <a:gd name="connsiteX48" fmla="*/ 11343399 w 15276297"/>
              <a:gd name="connsiteY48" fmla="*/ 2388447 h 8133350"/>
              <a:gd name="connsiteX49" fmla="*/ 11320433 w 15276297"/>
              <a:gd name="connsiteY49" fmla="*/ 2365481 h 8133350"/>
              <a:gd name="connsiteX50" fmla="*/ 3048715 w 15276297"/>
              <a:gd name="connsiteY50" fmla="*/ 3916249 h 8133350"/>
              <a:gd name="connsiteX51" fmla="*/ 3025749 w 15276297"/>
              <a:gd name="connsiteY51" fmla="*/ 3939215 h 8133350"/>
              <a:gd name="connsiteX52" fmla="*/ 3048715 w 15276297"/>
              <a:gd name="connsiteY52" fmla="*/ 3962181 h 8133350"/>
              <a:gd name="connsiteX53" fmla="*/ 3071680 w 15276297"/>
              <a:gd name="connsiteY53" fmla="*/ 3939215 h 8133350"/>
              <a:gd name="connsiteX54" fmla="*/ 3048715 w 15276297"/>
              <a:gd name="connsiteY54" fmla="*/ 3916249 h 8133350"/>
              <a:gd name="connsiteX55" fmla="*/ 2737527 w 15276297"/>
              <a:gd name="connsiteY55" fmla="*/ 4001797 h 8133350"/>
              <a:gd name="connsiteX56" fmla="*/ 2714562 w 15276297"/>
              <a:gd name="connsiteY56" fmla="*/ 4024763 h 8133350"/>
              <a:gd name="connsiteX57" fmla="*/ 2737527 w 15276297"/>
              <a:gd name="connsiteY57" fmla="*/ 4047729 h 8133350"/>
              <a:gd name="connsiteX58" fmla="*/ 2760493 w 15276297"/>
              <a:gd name="connsiteY58" fmla="*/ 4024763 h 8133350"/>
              <a:gd name="connsiteX59" fmla="*/ 2737527 w 15276297"/>
              <a:gd name="connsiteY59" fmla="*/ 4001797 h 8133350"/>
              <a:gd name="connsiteX60" fmla="*/ 2634181 w 15276297"/>
              <a:gd name="connsiteY60" fmla="*/ 4001797 h 8133350"/>
              <a:gd name="connsiteX61" fmla="*/ 2611215 w 15276297"/>
              <a:gd name="connsiteY61" fmla="*/ 4024763 h 8133350"/>
              <a:gd name="connsiteX62" fmla="*/ 2634181 w 15276297"/>
              <a:gd name="connsiteY62" fmla="*/ 4047729 h 8133350"/>
              <a:gd name="connsiteX63" fmla="*/ 2657147 w 15276297"/>
              <a:gd name="connsiteY63" fmla="*/ 4024763 h 8133350"/>
              <a:gd name="connsiteX64" fmla="*/ 2634181 w 15276297"/>
              <a:gd name="connsiteY64" fmla="*/ 4001797 h 8133350"/>
              <a:gd name="connsiteX65" fmla="*/ 2944794 w 15276297"/>
              <a:gd name="connsiteY65" fmla="*/ 4001797 h 8133350"/>
              <a:gd name="connsiteX66" fmla="*/ 2921828 w 15276297"/>
              <a:gd name="connsiteY66" fmla="*/ 4024763 h 8133350"/>
              <a:gd name="connsiteX67" fmla="*/ 2944794 w 15276297"/>
              <a:gd name="connsiteY67" fmla="*/ 4047729 h 8133350"/>
              <a:gd name="connsiteX68" fmla="*/ 2967760 w 15276297"/>
              <a:gd name="connsiteY68" fmla="*/ 4024763 h 8133350"/>
              <a:gd name="connsiteX69" fmla="*/ 2944794 w 15276297"/>
              <a:gd name="connsiteY69" fmla="*/ 4001797 h 8133350"/>
              <a:gd name="connsiteX70" fmla="*/ 2737527 w 15276297"/>
              <a:gd name="connsiteY70" fmla="*/ 3916249 h 8133350"/>
              <a:gd name="connsiteX71" fmla="*/ 2714562 w 15276297"/>
              <a:gd name="connsiteY71" fmla="*/ 3939215 h 8133350"/>
              <a:gd name="connsiteX72" fmla="*/ 2737527 w 15276297"/>
              <a:gd name="connsiteY72" fmla="*/ 3962181 h 8133350"/>
              <a:gd name="connsiteX73" fmla="*/ 2760493 w 15276297"/>
              <a:gd name="connsiteY73" fmla="*/ 3939215 h 8133350"/>
              <a:gd name="connsiteX74" fmla="*/ 2737527 w 15276297"/>
              <a:gd name="connsiteY74" fmla="*/ 3916249 h 8133350"/>
              <a:gd name="connsiteX75" fmla="*/ 2634181 w 15276297"/>
              <a:gd name="connsiteY75" fmla="*/ 3916249 h 8133350"/>
              <a:gd name="connsiteX76" fmla="*/ 2611215 w 15276297"/>
              <a:gd name="connsiteY76" fmla="*/ 3939215 h 8133350"/>
              <a:gd name="connsiteX77" fmla="*/ 2634181 w 15276297"/>
              <a:gd name="connsiteY77" fmla="*/ 3962181 h 8133350"/>
              <a:gd name="connsiteX78" fmla="*/ 2657147 w 15276297"/>
              <a:gd name="connsiteY78" fmla="*/ 3939215 h 8133350"/>
              <a:gd name="connsiteX79" fmla="*/ 2634181 w 15276297"/>
              <a:gd name="connsiteY79" fmla="*/ 3916249 h 8133350"/>
              <a:gd name="connsiteX80" fmla="*/ 2841448 w 15276297"/>
              <a:gd name="connsiteY80" fmla="*/ 3916249 h 8133350"/>
              <a:gd name="connsiteX81" fmla="*/ 2818482 w 15276297"/>
              <a:gd name="connsiteY81" fmla="*/ 3939215 h 8133350"/>
              <a:gd name="connsiteX82" fmla="*/ 2841448 w 15276297"/>
              <a:gd name="connsiteY82" fmla="*/ 3962181 h 8133350"/>
              <a:gd name="connsiteX83" fmla="*/ 2864414 w 15276297"/>
              <a:gd name="connsiteY83" fmla="*/ 3939215 h 8133350"/>
              <a:gd name="connsiteX84" fmla="*/ 2841448 w 15276297"/>
              <a:gd name="connsiteY84" fmla="*/ 3916249 h 8133350"/>
              <a:gd name="connsiteX85" fmla="*/ 2944794 w 15276297"/>
              <a:gd name="connsiteY85" fmla="*/ 3916249 h 8133350"/>
              <a:gd name="connsiteX86" fmla="*/ 2921828 w 15276297"/>
              <a:gd name="connsiteY86" fmla="*/ 3939215 h 8133350"/>
              <a:gd name="connsiteX87" fmla="*/ 2944794 w 15276297"/>
              <a:gd name="connsiteY87" fmla="*/ 3962181 h 8133350"/>
              <a:gd name="connsiteX88" fmla="*/ 2967760 w 15276297"/>
              <a:gd name="connsiteY88" fmla="*/ 3939215 h 8133350"/>
              <a:gd name="connsiteX89" fmla="*/ 2944794 w 15276297"/>
              <a:gd name="connsiteY89" fmla="*/ 3916249 h 8133350"/>
              <a:gd name="connsiteX90" fmla="*/ 3048715 w 15276297"/>
              <a:gd name="connsiteY90" fmla="*/ 4001797 h 8133350"/>
              <a:gd name="connsiteX91" fmla="*/ 3025749 w 15276297"/>
              <a:gd name="connsiteY91" fmla="*/ 4024763 h 8133350"/>
              <a:gd name="connsiteX92" fmla="*/ 3048715 w 15276297"/>
              <a:gd name="connsiteY92" fmla="*/ 4047729 h 8133350"/>
              <a:gd name="connsiteX93" fmla="*/ 3071680 w 15276297"/>
              <a:gd name="connsiteY93" fmla="*/ 4024763 h 8133350"/>
              <a:gd name="connsiteX94" fmla="*/ 3048715 w 15276297"/>
              <a:gd name="connsiteY94" fmla="*/ 4001797 h 8133350"/>
              <a:gd name="connsiteX95" fmla="*/ 2841448 w 15276297"/>
              <a:gd name="connsiteY95" fmla="*/ 4001797 h 8133350"/>
              <a:gd name="connsiteX96" fmla="*/ 2818482 w 15276297"/>
              <a:gd name="connsiteY96" fmla="*/ 4024763 h 8133350"/>
              <a:gd name="connsiteX97" fmla="*/ 2841448 w 15276297"/>
              <a:gd name="connsiteY97" fmla="*/ 4047729 h 8133350"/>
              <a:gd name="connsiteX98" fmla="*/ 2864414 w 15276297"/>
              <a:gd name="connsiteY98" fmla="*/ 4024763 h 8133350"/>
              <a:gd name="connsiteX99" fmla="*/ 2841448 w 15276297"/>
              <a:gd name="connsiteY99" fmla="*/ 4001797 h 8133350"/>
              <a:gd name="connsiteX100" fmla="*/ 6635404 w 15276297"/>
              <a:gd name="connsiteY100" fmla="*/ 7527627 h 8133350"/>
              <a:gd name="connsiteX101" fmla="*/ 6658370 w 15276297"/>
              <a:gd name="connsiteY101" fmla="*/ 7504661 h 8133350"/>
              <a:gd name="connsiteX102" fmla="*/ 6635404 w 15276297"/>
              <a:gd name="connsiteY102" fmla="*/ 7481695 h 8133350"/>
              <a:gd name="connsiteX103" fmla="*/ 6612438 w 15276297"/>
              <a:gd name="connsiteY103" fmla="*/ 7504661 h 8133350"/>
              <a:gd name="connsiteX104" fmla="*/ 6635404 w 15276297"/>
              <a:gd name="connsiteY104" fmla="*/ 7527627 h 8133350"/>
              <a:gd name="connsiteX105" fmla="*/ 6720952 w 15276297"/>
              <a:gd name="connsiteY105" fmla="*/ 7481121 h 8133350"/>
              <a:gd name="connsiteX106" fmla="*/ 6697986 w 15276297"/>
              <a:gd name="connsiteY106" fmla="*/ 7504087 h 8133350"/>
              <a:gd name="connsiteX107" fmla="*/ 6720952 w 15276297"/>
              <a:gd name="connsiteY107" fmla="*/ 7527053 h 8133350"/>
              <a:gd name="connsiteX108" fmla="*/ 6743918 w 15276297"/>
              <a:gd name="connsiteY108" fmla="*/ 7504087 h 8133350"/>
              <a:gd name="connsiteX109" fmla="*/ 6720952 w 15276297"/>
              <a:gd name="connsiteY109" fmla="*/ 7481121 h 8133350"/>
              <a:gd name="connsiteX110" fmla="*/ 6635404 w 15276297"/>
              <a:gd name="connsiteY110" fmla="*/ 7630973 h 8133350"/>
              <a:gd name="connsiteX111" fmla="*/ 6658370 w 15276297"/>
              <a:gd name="connsiteY111" fmla="*/ 7608007 h 8133350"/>
              <a:gd name="connsiteX112" fmla="*/ 6635404 w 15276297"/>
              <a:gd name="connsiteY112" fmla="*/ 7585041 h 8133350"/>
              <a:gd name="connsiteX113" fmla="*/ 6612438 w 15276297"/>
              <a:gd name="connsiteY113" fmla="*/ 7608007 h 8133350"/>
              <a:gd name="connsiteX114" fmla="*/ 6635404 w 15276297"/>
              <a:gd name="connsiteY114" fmla="*/ 7630973 h 8133350"/>
              <a:gd name="connsiteX115" fmla="*/ 6720952 w 15276297"/>
              <a:gd name="connsiteY115" fmla="*/ 7688388 h 8133350"/>
              <a:gd name="connsiteX116" fmla="*/ 6697986 w 15276297"/>
              <a:gd name="connsiteY116" fmla="*/ 7711353 h 8133350"/>
              <a:gd name="connsiteX117" fmla="*/ 6720952 w 15276297"/>
              <a:gd name="connsiteY117" fmla="*/ 7734319 h 8133350"/>
              <a:gd name="connsiteX118" fmla="*/ 6743918 w 15276297"/>
              <a:gd name="connsiteY118" fmla="*/ 7711353 h 8133350"/>
              <a:gd name="connsiteX119" fmla="*/ 6720952 w 15276297"/>
              <a:gd name="connsiteY119" fmla="*/ 7688388 h 8133350"/>
              <a:gd name="connsiteX120" fmla="*/ 6635404 w 15276297"/>
              <a:gd name="connsiteY120" fmla="*/ 7895654 h 8133350"/>
              <a:gd name="connsiteX121" fmla="*/ 6612438 w 15276297"/>
              <a:gd name="connsiteY121" fmla="*/ 7918620 h 8133350"/>
              <a:gd name="connsiteX122" fmla="*/ 6635404 w 15276297"/>
              <a:gd name="connsiteY122" fmla="*/ 7941586 h 8133350"/>
              <a:gd name="connsiteX123" fmla="*/ 6658370 w 15276297"/>
              <a:gd name="connsiteY123" fmla="*/ 7918620 h 8133350"/>
              <a:gd name="connsiteX124" fmla="*/ 6635404 w 15276297"/>
              <a:gd name="connsiteY124" fmla="*/ 7895654 h 8133350"/>
              <a:gd name="connsiteX125" fmla="*/ 6720952 w 15276297"/>
              <a:gd name="connsiteY125" fmla="*/ 7584467 h 8133350"/>
              <a:gd name="connsiteX126" fmla="*/ 6697986 w 15276297"/>
              <a:gd name="connsiteY126" fmla="*/ 7607433 h 8133350"/>
              <a:gd name="connsiteX127" fmla="*/ 6720952 w 15276297"/>
              <a:gd name="connsiteY127" fmla="*/ 7630399 h 8133350"/>
              <a:gd name="connsiteX128" fmla="*/ 6743918 w 15276297"/>
              <a:gd name="connsiteY128" fmla="*/ 7607433 h 8133350"/>
              <a:gd name="connsiteX129" fmla="*/ 6720952 w 15276297"/>
              <a:gd name="connsiteY129" fmla="*/ 7584467 h 8133350"/>
              <a:gd name="connsiteX130" fmla="*/ 6720952 w 15276297"/>
              <a:gd name="connsiteY130" fmla="*/ 7791734 h 8133350"/>
              <a:gd name="connsiteX131" fmla="*/ 6697986 w 15276297"/>
              <a:gd name="connsiteY131" fmla="*/ 7814700 h 8133350"/>
              <a:gd name="connsiteX132" fmla="*/ 6720952 w 15276297"/>
              <a:gd name="connsiteY132" fmla="*/ 7837665 h 8133350"/>
              <a:gd name="connsiteX133" fmla="*/ 6743918 w 15276297"/>
              <a:gd name="connsiteY133" fmla="*/ 7814700 h 8133350"/>
              <a:gd name="connsiteX134" fmla="*/ 6720952 w 15276297"/>
              <a:gd name="connsiteY134" fmla="*/ 7791734 h 8133350"/>
              <a:gd name="connsiteX135" fmla="*/ 6635404 w 15276297"/>
              <a:gd name="connsiteY135" fmla="*/ 7791734 h 8133350"/>
              <a:gd name="connsiteX136" fmla="*/ 6612438 w 15276297"/>
              <a:gd name="connsiteY136" fmla="*/ 7814700 h 8133350"/>
              <a:gd name="connsiteX137" fmla="*/ 6635404 w 15276297"/>
              <a:gd name="connsiteY137" fmla="*/ 7837665 h 8133350"/>
              <a:gd name="connsiteX138" fmla="*/ 6658370 w 15276297"/>
              <a:gd name="connsiteY138" fmla="*/ 7814700 h 8133350"/>
              <a:gd name="connsiteX139" fmla="*/ 6635404 w 15276297"/>
              <a:gd name="connsiteY139" fmla="*/ 7791734 h 8133350"/>
              <a:gd name="connsiteX140" fmla="*/ 6720952 w 15276297"/>
              <a:gd name="connsiteY140" fmla="*/ 7895654 h 8133350"/>
              <a:gd name="connsiteX141" fmla="*/ 6697986 w 15276297"/>
              <a:gd name="connsiteY141" fmla="*/ 7918620 h 8133350"/>
              <a:gd name="connsiteX142" fmla="*/ 6720952 w 15276297"/>
              <a:gd name="connsiteY142" fmla="*/ 7941586 h 8133350"/>
              <a:gd name="connsiteX143" fmla="*/ 6743918 w 15276297"/>
              <a:gd name="connsiteY143" fmla="*/ 7918620 h 8133350"/>
              <a:gd name="connsiteX144" fmla="*/ 6720952 w 15276297"/>
              <a:gd name="connsiteY144" fmla="*/ 7895654 h 8133350"/>
              <a:gd name="connsiteX145" fmla="*/ 6635404 w 15276297"/>
              <a:gd name="connsiteY145" fmla="*/ 7688388 h 8133350"/>
              <a:gd name="connsiteX146" fmla="*/ 6612438 w 15276297"/>
              <a:gd name="connsiteY146" fmla="*/ 7711353 h 8133350"/>
              <a:gd name="connsiteX147" fmla="*/ 6635404 w 15276297"/>
              <a:gd name="connsiteY147" fmla="*/ 7734319 h 8133350"/>
              <a:gd name="connsiteX148" fmla="*/ 6658370 w 15276297"/>
              <a:gd name="connsiteY148" fmla="*/ 7711353 h 8133350"/>
              <a:gd name="connsiteX149" fmla="*/ 6635404 w 15276297"/>
              <a:gd name="connsiteY149" fmla="*/ 7688388 h 8133350"/>
              <a:gd name="connsiteX150" fmla="*/ 1923963 w 15276297"/>
              <a:gd name="connsiteY150" fmla="*/ 2088743 h 8133350"/>
              <a:gd name="connsiteX151" fmla="*/ 1900997 w 15276297"/>
              <a:gd name="connsiteY151" fmla="*/ 2111709 h 8133350"/>
              <a:gd name="connsiteX152" fmla="*/ 1923963 w 15276297"/>
              <a:gd name="connsiteY152" fmla="*/ 2134675 h 8133350"/>
              <a:gd name="connsiteX153" fmla="*/ 1946929 w 15276297"/>
              <a:gd name="connsiteY153" fmla="*/ 2111709 h 8133350"/>
              <a:gd name="connsiteX154" fmla="*/ 1923963 w 15276297"/>
              <a:gd name="connsiteY154" fmla="*/ 2088743 h 8133350"/>
              <a:gd name="connsiteX155" fmla="*/ 1923963 w 15276297"/>
              <a:gd name="connsiteY155" fmla="*/ 2174290 h 8133350"/>
              <a:gd name="connsiteX156" fmla="*/ 1900997 w 15276297"/>
              <a:gd name="connsiteY156" fmla="*/ 2197256 h 8133350"/>
              <a:gd name="connsiteX157" fmla="*/ 1923963 w 15276297"/>
              <a:gd name="connsiteY157" fmla="*/ 2220222 h 8133350"/>
              <a:gd name="connsiteX158" fmla="*/ 1946929 w 15276297"/>
              <a:gd name="connsiteY158" fmla="*/ 2197256 h 8133350"/>
              <a:gd name="connsiteX159" fmla="*/ 1923963 w 15276297"/>
              <a:gd name="connsiteY159" fmla="*/ 2174290 h 8133350"/>
              <a:gd name="connsiteX160" fmla="*/ 1716696 w 15276297"/>
              <a:gd name="connsiteY160" fmla="*/ 2174290 h 8133350"/>
              <a:gd name="connsiteX161" fmla="*/ 1693730 w 15276297"/>
              <a:gd name="connsiteY161" fmla="*/ 2197256 h 8133350"/>
              <a:gd name="connsiteX162" fmla="*/ 1716696 w 15276297"/>
              <a:gd name="connsiteY162" fmla="*/ 2220222 h 8133350"/>
              <a:gd name="connsiteX163" fmla="*/ 1739662 w 15276297"/>
              <a:gd name="connsiteY163" fmla="*/ 2197256 h 8133350"/>
              <a:gd name="connsiteX164" fmla="*/ 1716696 w 15276297"/>
              <a:gd name="connsiteY164" fmla="*/ 2174290 h 8133350"/>
              <a:gd name="connsiteX165" fmla="*/ 1820616 w 15276297"/>
              <a:gd name="connsiteY165" fmla="*/ 2174290 h 8133350"/>
              <a:gd name="connsiteX166" fmla="*/ 1797651 w 15276297"/>
              <a:gd name="connsiteY166" fmla="*/ 2197256 h 8133350"/>
              <a:gd name="connsiteX167" fmla="*/ 1820616 w 15276297"/>
              <a:gd name="connsiteY167" fmla="*/ 2220222 h 8133350"/>
              <a:gd name="connsiteX168" fmla="*/ 1843582 w 15276297"/>
              <a:gd name="connsiteY168" fmla="*/ 2197256 h 8133350"/>
              <a:gd name="connsiteX169" fmla="*/ 1820616 w 15276297"/>
              <a:gd name="connsiteY169" fmla="*/ 2174290 h 8133350"/>
              <a:gd name="connsiteX170" fmla="*/ 2131229 w 15276297"/>
              <a:gd name="connsiteY170" fmla="*/ 2134675 h 8133350"/>
              <a:gd name="connsiteX171" fmla="*/ 2154195 w 15276297"/>
              <a:gd name="connsiteY171" fmla="*/ 2111709 h 8133350"/>
              <a:gd name="connsiteX172" fmla="*/ 2131229 w 15276297"/>
              <a:gd name="connsiteY172" fmla="*/ 2088743 h 8133350"/>
              <a:gd name="connsiteX173" fmla="*/ 2108264 w 15276297"/>
              <a:gd name="connsiteY173" fmla="*/ 2111709 h 8133350"/>
              <a:gd name="connsiteX174" fmla="*/ 2131229 w 15276297"/>
              <a:gd name="connsiteY174" fmla="*/ 2134675 h 8133350"/>
              <a:gd name="connsiteX175" fmla="*/ 2027309 w 15276297"/>
              <a:gd name="connsiteY175" fmla="*/ 2134675 h 8133350"/>
              <a:gd name="connsiteX176" fmla="*/ 2050275 w 15276297"/>
              <a:gd name="connsiteY176" fmla="*/ 2111709 h 8133350"/>
              <a:gd name="connsiteX177" fmla="*/ 2027309 w 15276297"/>
              <a:gd name="connsiteY177" fmla="*/ 2088743 h 8133350"/>
              <a:gd name="connsiteX178" fmla="*/ 2004343 w 15276297"/>
              <a:gd name="connsiteY178" fmla="*/ 2111709 h 8133350"/>
              <a:gd name="connsiteX179" fmla="*/ 2027309 w 15276297"/>
              <a:gd name="connsiteY179" fmla="*/ 2134675 h 8133350"/>
              <a:gd name="connsiteX180" fmla="*/ 1820616 w 15276297"/>
              <a:gd name="connsiteY180" fmla="*/ 2134675 h 8133350"/>
              <a:gd name="connsiteX181" fmla="*/ 1843582 w 15276297"/>
              <a:gd name="connsiteY181" fmla="*/ 2111709 h 8133350"/>
              <a:gd name="connsiteX182" fmla="*/ 1820616 w 15276297"/>
              <a:gd name="connsiteY182" fmla="*/ 2088743 h 8133350"/>
              <a:gd name="connsiteX183" fmla="*/ 1797651 w 15276297"/>
              <a:gd name="connsiteY183" fmla="*/ 2111709 h 8133350"/>
              <a:gd name="connsiteX184" fmla="*/ 1820616 w 15276297"/>
              <a:gd name="connsiteY184" fmla="*/ 2134675 h 8133350"/>
              <a:gd name="connsiteX185" fmla="*/ 1716696 w 15276297"/>
              <a:gd name="connsiteY185" fmla="*/ 2088743 h 8133350"/>
              <a:gd name="connsiteX186" fmla="*/ 1693730 w 15276297"/>
              <a:gd name="connsiteY186" fmla="*/ 2111709 h 8133350"/>
              <a:gd name="connsiteX187" fmla="*/ 1716696 w 15276297"/>
              <a:gd name="connsiteY187" fmla="*/ 2134675 h 8133350"/>
              <a:gd name="connsiteX188" fmla="*/ 1739662 w 15276297"/>
              <a:gd name="connsiteY188" fmla="*/ 2111709 h 8133350"/>
              <a:gd name="connsiteX189" fmla="*/ 1716696 w 15276297"/>
              <a:gd name="connsiteY189" fmla="*/ 2088743 h 8133350"/>
              <a:gd name="connsiteX190" fmla="*/ 2131229 w 15276297"/>
              <a:gd name="connsiteY190" fmla="*/ 2220796 h 8133350"/>
              <a:gd name="connsiteX191" fmla="*/ 2154195 w 15276297"/>
              <a:gd name="connsiteY191" fmla="*/ 2197831 h 8133350"/>
              <a:gd name="connsiteX192" fmla="*/ 2131229 w 15276297"/>
              <a:gd name="connsiteY192" fmla="*/ 2174865 h 8133350"/>
              <a:gd name="connsiteX193" fmla="*/ 2108264 w 15276297"/>
              <a:gd name="connsiteY193" fmla="*/ 2197831 h 8133350"/>
              <a:gd name="connsiteX194" fmla="*/ 2131229 w 15276297"/>
              <a:gd name="connsiteY194" fmla="*/ 2220796 h 8133350"/>
              <a:gd name="connsiteX195" fmla="*/ 2027309 w 15276297"/>
              <a:gd name="connsiteY195" fmla="*/ 2174290 h 8133350"/>
              <a:gd name="connsiteX196" fmla="*/ 2004343 w 15276297"/>
              <a:gd name="connsiteY196" fmla="*/ 2197256 h 8133350"/>
              <a:gd name="connsiteX197" fmla="*/ 2027309 w 15276297"/>
              <a:gd name="connsiteY197" fmla="*/ 2220222 h 8133350"/>
              <a:gd name="connsiteX198" fmla="*/ 2050275 w 15276297"/>
              <a:gd name="connsiteY198" fmla="*/ 2197256 h 8133350"/>
              <a:gd name="connsiteX199" fmla="*/ 2027309 w 15276297"/>
              <a:gd name="connsiteY199" fmla="*/ 2174290 h 8133350"/>
              <a:gd name="connsiteX200" fmla="*/ 1820616 w 15276297"/>
              <a:gd name="connsiteY200" fmla="*/ 2306918 h 8133350"/>
              <a:gd name="connsiteX201" fmla="*/ 1843582 w 15276297"/>
              <a:gd name="connsiteY201" fmla="*/ 2283952 h 8133350"/>
              <a:gd name="connsiteX202" fmla="*/ 1820616 w 15276297"/>
              <a:gd name="connsiteY202" fmla="*/ 2260987 h 8133350"/>
              <a:gd name="connsiteX203" fmla="*/ 1797651 w 15276297"/>
              <a:gd name="connsiteY203" fmla="*/ 2283952 h 8133350"/>
              <a:gd name="connsiteX204" fmla="*/ 1820616 w 15276297"/>
              <a:gd name="connsiteY204" fmla="*/ 2306918 h 8133350"/>
              <a:gd name="connsiteX205" fmla="*/ 1716696 w 15276297"/>
              <a:gd name="connsiteY205" fmla="*/ 2345960 h 8133350"/>
              <a:gd name="connsiteX206" fmla="*/ 1716696 w 15276297"/>
              <a:gd name="connsiteY206" fmla="*/ 2345960 h 8133350"/>
              <a:gd name="connsiteX207" fmla="*/ 1707510 w 15276297"/>
              <a:gd name="connsiteY207" fmla="*/ 2347683 h 8133350"/>
              <a:gd name="connsiteX208" fmla="*/ 1693156 w 15276297"/>
              <a:gd name="connsiteY208" fmla="*/ 2368926 h 8133350"/>
              <a:gd name="connsiteX209" fmla="*/ 1707510 w 15276297"/>
              <a:gd name="connsiteY209" fmla="*/ 2390169 h 8133350"/>
              <a:gd name="connsiteX210" fmla="*/ 1716696 w 15276297"/>
              <a:gd name="connsiteY210" fmla="*/ 2391892 h 8133350"/>
              <a:gd name="connsiteX211" fmla="*/ 1716696 w 15276297"/>
              <a:gd name="connsiteY211" fmla="*/ 2391892 h 8133350"/>
              <a:gd name="connsiteX212" fmla="*/ 1739662 w 15276297"/>
              <a:gd name="connsiteY212" fmla="*/ 2368926 h 8133350"/>
              <a:gd name="connsiteX213" fmla="*/ 1716696 w 15276297"/>
              <a:gd name="connsiteY213" fmla="*/ 2345960 h 8133350"/>
              <a:gd name="connsiteX214" fmla="*/ 2027309 w 15276297"/>
              <a:gd name="connsiteY214" fmla="*/ 2306918 h 8133350"/>
              <a:gd name="connsiteX215" fmla="*/ 2050275 w 15276297"/>
              <a:gd name="connsiteY215" fmla="*/ 2283952 h 8133350"/>
              <a:gd name="connsiteX216" fmla="*/ 2027309 w 15276297"/>
              <a:gd name="connsiteY216" fmla="*/ 2260987 h 8133350"/>
              <a:gd name="connsiteX217" fmla="*/ 2004343 w 15276297"/>
              <a:gd name="connsiteY217" fmla="*/ 2283952 h 8133350"/>
              <a:gd name="connsiteX218" fmla="*/ 2027309 w 15276297"/>
              <a:gd name="connsiteY218" fmla="*/ 2306918 h 8133350"/>
              <a:gd name="connsiteX219" fmla="*/ 2122043 w 15276297"/>
              <a:gd name="connsiteY219" fmla="*/ 2390743 h 8133350"/>
              <a:gd name="connsiteX220" fmla="*/ 2131229 w 15276297"/>
              <a:gd name="connsiteY220" fmla="*/ 2392466 h 8133350"/>
              <a:gd name="connsiteX221" fmla="*/ 2154195 w 15276297"/>
              <a:gd name="connsiteY221" fmla="*/ 2369500 h 8133350"/>
              <a:gd name="connsiteX222" fmla="*/ 2131229 w 15276297"/>
              <a:gd name="connsiteY222" fmla="*/ 2346534 h 8133350"/>
              <a:gd name="connsiteX223" fmla="*/ 2131229 w 15276297"/>
              <a:gd name="connsiteY223" fmla="*/ 2346534 h 8133350"/>
              <a:gd name="connsiteX224" fmla="*/ 2122043 w 15276297"/>
              <a:gd name="connsiteY224" fmla="*/ 2348257 h 8133350"/>
              <a:gd name="connsiteX225" fmla="*/ 2107689 w 15276297"/>
              <a:gd name="connsiteY225" fmla="*/ 2369500 h 8133350"/>
              <a:gd name="connsiteX226" fmla="*/ 2109412 w 15276297"/>
              <a:gd name="connsiteY226" fmla="*/ 2378687 h 8133350"/>
              <a:gd name="connsiteX227" fmla="*/ 2121469 w 15276297"/>
              <a:gd name="connsiteY227" fmla="*/ 2390743 h 8133350"/>
              <a:gd name="connsiteX228" fmla="*/ 2131229 w 15276297"/>
              <a:gd name="connsiteY228" fmla="*/ 2306918 h 8133350"/>
              <a:gd name="connsiteX229" fmla="*/ 2154195 w 15276297"/>
              <a:gd name="connsiteY229" fmla="*/ 2283952 h 8133350"/>
              <a:gd name="connsiteX230" fmla="*/ 2131229 w 15276297"/>
              <a:gd name="connsiteY230" fmla="*/ 2260987 h 8133350"/>
              <a:gd name="connsiteX231" fmla="*/ 2108264 w 15276297"/>
              <a:gd name="connsiteY231" fmla="*/ 2283952 h 8133350"/>
              <a:gd name="connsiteX232" fmla="*/ 2131229 w 15276297"/>
              <a:gd name="connsiteY232" fmla="*/ 2306918 h 8133350"/>
              <a:gd name="connsiteX233" fmla="*/ 1716696 w 15276297"/>
              <a:gd name="connsiteY233" fmla="*/ 2260412 h 8133350"/>
              <a:gd name="connsiteX234" fmla="*/ 1693730 w 15276297"/>
              <a:gd name="connsiteY234" fmla="*/ 2283378 h 8133350"/>
              <a:gd name="connsiteX235" fmla="*/ 1716696 w 15276297"/>
              <a:gd name="connsiteY235" fmla="*/ 2306344 h 8133350"/>
              <a:gd name="connsiteX236" fmla="*/ 1739662 w 15276297"/>
              <a:gd name="connsiteY236" fmla="*/ 2283378 h 8133350"/>
              <a:gd name="connsiteX237" fmla="*/ 1716696 w 15276297"/>
              <a:gd name="connsiteY237" fmla="*/ 2260412 h 8133350"/>
              <a:gd name="connsiteX238" fmla="*/ 1923963 w 15276297"/>
              <a:gd name="connsiteY238" fmla="*/ 2260412 h 8133350"/>
              <a:gd name="connsiteX239" fmla="*/ 1900997 w 15276297"/>
              <a:gd name="connsiteY239" fmla="*/ 2283378 h 8133350"/>
              <a:gd name="connsiteX240" fmla="*/ 1923963 w 15276297"/>
              <a:gd name="connsiteY240" fmla="*/ 2306344 h 8133350"/>
              <a:gd name="connsiteX241" fmla="*/ 1946929 w 15276297"/>
              <a:gd name="connsiteY241" fmla="*/ 2283378 h 8133350"/>
              <a:gd name="connsiteX242" fmla="*/ 1923963 w 15276297"/>
              <a:gd name="connsiteY242" fmla="*/ 2260412 h 8133350"/>
              <a:gd name="connsiteX243" fmla="*/ 1923963 w 15276297"/>
              <a:gd name="connsiteY243" fmla="*/ 2345960 h 8133350"/>
              <a:gd name="connsiteX244" fmla="*/ 1923963 w 15276297"/>
              <a:gd name="connsiteY244" fmla="*/ 2345960 h 8133350"/>
              <a:gd name="connsiteX245" fmla="*/ 1914777 w 15276297"/>
              <a:gd name="connsiteY245" fmla="*/ 2347683 h 8133350"/>
              <a:gd name="connsiteX246" fmla="*/ 1900423 w 15276297"/>
              <a:gd name="connsiteY246" fmla="*/ 2368926 h 8133350"/>
              <a:gd name="connsiteX247" fmla="*/ 1914777 w 15276297"/>
              <a:gd name="connsiteY247" fmla="*/ 2390169 h 8133350"/>
              <a:gd name="connsiteX248" fmla="*/ 1923963 w 15276297"/>
              <a:gd name="connsiteY248" fmla="*/ 2391892 h 8133350"/>
              <a:gd name="connsiteX249" fmla="*/ 1923963 w 15276297"/>
              <a:gd name="connsiteY249" fmla="*/ 2391892 h 8133350"/>
              <a:gd name="connsiteX250" fmla="*/ 1946929 w 15276297"/>
              <a:gd name="connsiteY250" fmla="*/ 2368926 h 8133350"/>
              <a:gd name="connsiteX251" fmla="*/ 1923963 w 15276297"/>
              <a:gd name="connsiteY251" fmla="*/ 2345960 h 8133350"/>
              <a:gd name="connsiteX252" fmla="*/ 1829229 w 15276297"/>
              <a:gd name="connsiteY252" fmla="*/ 2348257 h 8133350"/>
              <a:gd name="connsiteX253" fmla="*/ 1820042 w 15276297"/>
              <a:gd name="connsiteY253" fmla="*/ 2346534 h 8133350"/>
              <a:gd name="connsiteX254" fmla="*/ 1797077 w 15276297"/>
              <a:gd name="connsiteY254" fmla="*/ 2369500 h 8133350"/>
              <a:gd name="connsiteX255" fmla="*/ 1820042 w 15276297"/>
              <a:gd name="connsiteY255" fmla="*/ 2392466 h 8133350"/>
              <a:gd name="connsiteX256" fmla="*/ 1829229 w 15276297"/>
              <a:gd name="connsiteY256" fmla="*/ 2390743 h 8133350"/>
              <a:gd name="connsiteX257" fmla="*/ 1843582 w 15276297"/>
              <a:gd name="connsiteY257" fmla="*/ 2369500 h 8133350"/>
              <a:gd name="connsiteX258" fmla="*/ 1829229 w 15276297"/>
              <a:gd name="connsiteY258" fmla="*/ 2348257 h 8133350"/>
              <a:gd name="connsiteX259" fmla="*/ 2036495 w 15276297"/>
              <a:gd name="connsiteY259" fmla="*/ 2348257 h 8133350"/>
              <a:gd name="connsiteX260" fmla="*/ 2027309 w 15276297"/>
              <a:gd name="connsiteY260" fmla="*/ 2346534 h 8133350"/>
              <a:gd name="connsiteX261" fmla="*/ 2004343 w 15276297"/>
              <a:gd name="connsiteY261" fmla="*/ 2369500 h 8133350"/>
              <a:gd name="connsiteX262" fmla="*/ 2027309 w 15276297"/>
              <a:gd name="connsiteY262" fmla="*/ 2392466 h 8133350"/>
              <a:gd name="connsiteX263" fmla="*/ 2036495 w 15276297"/>
              <a:gd name="connsiteY263" fmla="*/ 2390743 h 8133350"/>
              <a:gd name="connsiteX264" fmla="*/ 2050849 w 15276297"/>
              <a:gd name="connsiteY264" fmla="*/ 2369500 h 8133350"/>
              <a:gd name="connsiteX265" fmla="*/ 2036495 w 15276297"/>
              <a:gd name="connsiteY265" fmla="*/ 2348257 h 8133350"/>
              <a:gd name="connsiteX266" fmla="*/ 1923963 w 15276297"/>
              <a:gd name="connsiteY266" fmla="*/ 2432082 h 8133350"/>
              <a:gd name="connsiteX267" fmla="*/ 1923963 w 15276297"/>
              <a:gd name="connsiteY267" fmla="*/ 2432082 h 8133350"/>
              <a:gd name="connsiteX268" fmla="*/ 1914777 w 15276297"/>
              <a:gd name="connsiteY268" fmla="*/ 2433804 h 8133350"/>
              <a:gd name="connsiteX269" fmla="*/ 1900423 w 15276297"/>
              <a:gd name="connsiteY269" fmla="*/ 2455048 h 8133350"/>
              <a:gd name="connsiteX270" fmla="*/ 1914777 w 15276297"/>
              <a:gd name="connsiteY270" fmla="*/ 2476291 h 8133350"/>
              <a:gd name="connsiteX271" fmla="*/ 1923963 w 15276297"/>
              <a:gd name="connsiteY271" fmla="*/ 2478014 h 8133350"/>
              <a:gd name="connsiteX272" fmla="*/ 1923963 w 15276297"/>
              <a:gd name="connsiteY272" fmla="*/ 2478014 h 8133350"/>
              <a:gd name="connsiteX273" fmla="*/ 1946929 w 15276297"/>
              <a:gd name="connsiteY273" fmla="*/ 2455048 h 8133350"/>
              <a:gd name="connsiteX274" fmla="*/ 1923963 w 15276297"/>
              <a:gd name="connsiteY274" fmla="*/ 2432082 h 8133350"/>
              <a:gd name="connsiteX275" fmla="*/ 2122043 w 15276297"/>
              <a:gd name="connsiteY275" fmla="*/ 2476865 h 8133350"/>
              <a:gd name="connsiteX276" fmla="*/ 2131229 w 15276297"/>
              <a:gd name="connsiteY276" fmla="*/ 2478588 h 8133350"/>
              <a:gd name="connsiteX277" fmla="*/ 2154195 w 15276297"/>
              <a:gd name="connsiteY277" fmla="*/ 2455622 h 8133350"/>
              <a:gd name="connsiteX278" fmla="*/ 2131229 w 15276297"/>
              <a:gd name="connsiteY278" fmla="*/ 2432656 h 8133350"/>
              <a:gd name="connsiteX279" fmla="*/ 2131229 w 15276297"/>
              <a:gd name="connsiteY279" fmla="*/ 2432656 h 8133350"/>
              <a:gd name="connsiteX280" fmla="*/ 2122043 w 15276297"/>
              <a:gd name="connsiteY280" fmla="*/ 2434379 h 8133350"/>
              <a:gd name="connsiteX281" fmla="*/ 2107689 w 15276297"/>
              <a:gd name="connsiteY281" fmla="*/ 2455622 h 8133350"/>
              <a:gd name="connsiteX282" fmla="*/ 2109412 w 15276297"/>
              <a:gd name="connsiteY282" fmla="*/ 2464808 h 8133350"/>
              <a:gd name="connsiteX283" fmla="*/ 2121469 w 15276297"/>
              <a:gd name="connsiteY283" fmla="*/ 2476865 h 8133350"/>
              <a:gd name="connsiteX284" fmla="*/ 2036495 w 15276297"/>
              <a:gd name="connsiteY284" fmla="*/ 2433804 h 8133350"/>
              <a:gd name="connsiteX285" fmla="*/ 2027309 w 15276297"/>
              <a:gd name="connsiteY285" fmla="*/ 2432082 h 8133350"/>
              <a:gd name="connsiteX286" fmla="*/ 2004343 w 15276297"/>
              <a:gd name="connsiteY286" fmla="*/ 2455048 h 8133350"/>
              <a:gd name="connsiteX287" fmla="*/ 2027309 w 15276297"/>
              <a:gd name="connsiteY287" fmla="*/ 2478014 h 8133350"/>
              <a:gd name="connsiteX288" fmla="*/ 2036495 w 15276297"/>
              <a:gd name="connsiteY288" fmla="*/ 2476291 h 8133350"/>
              <a:gd name="connsiteX289" fmla="*/ 2050849 w 15276297"/>
              <a:gd name="connsiteY289" fmla="*/ 2455048 h 8133350"/>
              <a:gd name="connsiteX290" fmla="*/ 2036495 w 15276297"/>
              <a:gd name="connsiteY290" fmla="*/ 2433804 h 8133350"/>
              <a:gd name="connsiteX291" fmla="*/ 1716696 w 15276297"/>
              <a:gd name="connsiteY291" fmla="*/ 2432082 h 8133350"/>
              <a:gd name="connsiteX292" fmla="*/ 1716696 w 15276297"/>
              <a:gd name="connsiteY292" fmla="*/ 2432082 h 8133350"/>
              <a:gd name="connsiteX293" fmla="*/ 1707510 w 15276297"/>
              <a:gd name="connsiteY293" fmla="*/ 2433804 h 8133350"/>
              <a:gd name="connsiteX294" fmla="*/ 1693156 w 15276297"/>
              <a:gd name="connsiteY294" fmla="*/ 2455048 h 8133350"/>
              <a:gd name="connsiteX295" fmla="*/ 1707510 w 15276297"/>
              <a:gd name="connsiteY295" fmla="*/ 2476291 h 8133350"/>
              <a:gd name="connsiteX296" fmla="*/ 1716696 w 15276297"/>
              <a:gd name="connsiteY296" fmla="*/ 2478014 h 8133350"/>
              <a:gd name="connsiteX297" fmla="*/ 1716696 w 15276297"/>
              <a:gd name="connsiteY297" fmla="*/ 2478014 h 8133350"/>
              <a:gd name="connsiteX298" fmla="*/ 1739662 w 15276297"/>
              <a:gd name="connsiteY298" fmla="*/ 2455048 h 8133350"/>
              <a:gd name="connsiteX299" fmla="*/ 1716696 w 15276297"/>
              <a:gd name="connsiteY299" fmla="*/ 2432082 h 8133350"/>
              <a:gd name="connsiteX300" fmla="*/ 1829229 w 15276297"/>
              <a:gd name="connsiteY300" fmla="*/ 2433804 h 8133350"/>
              <a:gd name="connsiteX301" fmla="*/ 1820042 w 15276297"/>
              <a:gd name="connsiteY301" fmla="*/ 2432082 h 8133350"/>
              <a:gd name="connsiteX302" fmla="*/ 1797077 w 15276297"/>
              <a:gd name="connsiteY302" fmla="*/ 2455048 h 8133350"/>
              <a:gd name="connsiteX303" fmla="*/ 1820042 w 15276297"/>
              <a:gd name="connsiteY303" fmla="*/ 2478014 h 8133350"/>
              <a:gd name="connsiteX304" fmla="*/ 1829229 w 15276297"/>
              <a:gd name="connsiteY304" fmla="*/ 2476291 h 8133350"/>
              <a:gd name="connsiteX305" fmla="*/ 1843582 w 15276297"/>
              <a:gd name="connsiteY305" fmla="*/ 2455048 h 8133350"/>
              <a:gd name="connsiteX306" fmla="*/ 1829229 w 15276297"/>
              <a:gd name="connsiteY306" fmla="*/ 2433804 h 8133350"/>
              <a:gd name="connsiteX307" fmla="*/ 14177383 w 15276297"/>
              <a:gd name="connsiteY307" fmla="*/ 1017961 h 8133350"/>
              <a:gd name="connsiteX308" fmla="*/ 14200349 w 15276297"/>
              <a:gd name="connsiteY308" fmla="*/ 994995 h 8133350"/>
              <a:gd name="connsiteX309" fmla="*/ 14177383 w 15276297"/>
              <a:gd name="connsiteY309" fmla="*/ 972029 h 8133350"/>
              <a:gd name="connsiteX310" fmla="*/ 14154417 w 15276297"/>
              <a:gd name="connsiteY310" fmla="*/ 994995 h 8133350"/>
              <a:gd name="connsiteX311" fmla="*/ 14177383 w 15276297"/>
              <a:gd name="connsiteY311" fmla="*/ 1017961 h 8133350"/>
              <a:gd name="connsiteX312" fmla="*/ 13970116 w 15276297"/>
              <a:gd name="connsiteY312" fmla="*/ 1017961 h 8133350"/>
              <a:gd name="connsiteX313" fmla="*/ 13993082 w 15276297"/>
              <a:gd name="connsiteY313" fmla="*/ 994995 h 8133350"/>
              <a:gd name="connsiteX314" fmla="*/ 13970116 w 15276297"/>
              <a:gd name="connsiteY314" fmla="*/ 972029 h 8133350"/>
              <a:gd name="connsiteX315" fmla="*/ 13947150 w 15276297"/>
              <a:gd name="connsiteY315" fmla="*/ 994995 h 8133350"/>
              <a:gd name="connsiteX316" fmla="*/ 13970116 w 15276297"/>
              <a:gd name="connsiteY316" fmla="*/ 1017961 h 8133350"/>
              <a:gd name="connsiteX317" fmla="*/ 14073462 w 15276297"/>
              <a:gd name="connsiteY317" fmla="*/ 1017961 h 8133350"/>
              <a:gd name="connsiteX318" fmla="*/ 14096428 w 15276297"/>
              <a:gd name="connsiteY318" fmla="*/ 994995 h 8133350"/>
              <a:gd name="connsiteX319" fmla="*/ 14073462 w 15276297"/>
              <a:gd name="connsiteY319" fmla="*/ 972029 h 8133350"/>
              <a:gd name="connsiteX320" fmla="*/ 14050496 w 15276297"/>
              <a:gd name="connsiteY320" fmla="*/ 994995 h 8133350"/>
              <a:gd name="connsiteX321" fmla="*/ 14073462 w 15276297"/>
              <a:gd name="connsiteY321" fmla="*/ 1017961 h 8133350"/>
              <a:gd name="connsiteX322" fmla="*/ 14384076 w 15276297"/>
              <a:gd name="connsiteY322" fmla="*/ 1017961 h 8133350"/>
              <a:gd name="connsiteX323" fmla="*/ 14407041 w 15276297"/>
              <a:gd name="connsiteY323" fmla="*/ 994995 h 8133350"/>
              <a:gd name="connsiteX324" fmla="*/ 14384076 w 15276297"/>
              <a:gd name="connsiteY324" fmla="*/ 972029 h 8133350"/>
              <a:gd name="connsiteX325" fmla="*/ 14361110 w 15276297"/>
              <a:gd name="connsiteY325" fmla="*/ 994995 h 8133350"/>
              <a:gd name="connsiteX326" fmla="*/ 14384076 w 15276297"/>
              <a:gd name="connsiteY326" fmla="*/ 1017961 h 8133350"/>
              <a:gd name="connsiteX327" fmla="*/ 14280729 w 15276297"/>
              <a:gd name="connsiteY327" fmla="*/ 1017961 h 8133350"/>
              <a:gd name="connsiteX328" fmla="*/ 14303695 w 15276297"/>
              <a:gd name="connsiteY328" fmla="*/ 994995 h 8133350"/>
              <a:gd name="connsiteX329" fmla="*/ 14280729 w 15276297"/>
              <a:gd name="connsiteY329" fmla="*/ 972029 h 8133350"/>
              <a:gd name="connsiteX330" fmla="*/ 14257763 w 15276297"/>
              <a:gd name="connsiteY330" fmla="*/ 994995 h 8133350"/>
              <a:gd name="connsiteX331" fmla="*/ 14280729 w 15276297"/>
              <a:gd name="connsiteY331" fmla="*/ 1017961 h 8133350"/>
              <a:gd name="connsiteX332" fmla="*/ 14073462 w 15276297"/>
              <a:gd name="connsiteY332" fmla="*/ 1104083 h 8133350"/>
              <a:gd name="connsiteX333" fmla="*/ 14096428 w 15276297"/>
              <a:gd name="connsiteY333" fmla="*/ 1081117 h 8133350"/>
              <a:gd name="connsiteX334" fmla="*/ 14073462 w 15276297"/>
              <a:gd name="connsiteY334" fmla="*/ 1058151 h 8133350"/>
              <a:gd name="connsiteX335" fmla="*/ 14050496 w 15276297"/>
              <a:gd name="connsiteY335" fmla="*/ 1081117 h 8133350"/>
              <a:gd name="connsiteX336" fmla="*/ 14073462 w 15276297"/>
              <a:gd name="connsiteY336" fmla="*/ 1104083 h 8133350"/>
              <a:gd name="connsiteX337" fmla="*/ 13960930 w 15276297"/>
              <a:gd name="connsiteY337" fmla="*/ 1187908 h 8133350"/>
              <a:gd name="connsiteX338" fmla="*/ 13970116 w 15276297"/>
              <a:gd name="connsiteY338" fmla="*/ 1189630 h 8133350"/>
              <a:gd name="connsiteX339" fmla="*/ 13970116 w 15276297"/>
              <a:gd name="connsiteY339" fmla="*/ 1189630 h 8133350"/>
              <a:gd name="connsiteX340" fmla="*/ 13993082 w 15276297"/>
              <a:gd name="connsiteY340" fmla="*/ 1166665 h 8133350"/>
              <a:gd name="connsiteX341" fmla="*/ 13970116 w 15276297"/>
              <a:gd name="connsiteY341" fmla="*/ 1143699 h 8133350"/>
              <a:gd name="connsiteX342" fmla="*/ 13970116 w 15276297"/>
              <a:gd name="connsiteY342" fmla="*/ 1143699 h 8133350"/>
              <a:gd name="connsiteX343" fmla="*/ 13960930 w 15276297"/>
              <a:gd name="connsiteY343" fmla="*/ 1145421 h 8133350"/>
              <a:gd name="connsiteX344" fmla="*/ 13946577 w 15276297"/>
              <a:gd name="connsiteY344" fmla="*/ 1166665 h 8133350"/>
              <a:gd name="connsiteX345" fmla="*/ 13960930 w 15276297"/>
              <a:gd name="connsiteY345" fmla="*/ 1187908 h 8133350"/>
              <a:gd name="connsiteX346" fmla="*/ 14280729 w 15276297"/>
              <a:gd name="connsiteY346" fmla="*/ 1104083 h 8133350"/>
              <a:gd name="connsiteX347" fmla="*/ 14303695 w 15276297"/>
              <a:gd name="connsiteY347" fmla="*/ 1081117 h 8133350"/>
              <a:gd name="connsiteX348" fmla="*/ 14280729 w 15276297"/>
              <a:gd name="connsiteY348" fmla="*/ 1058151 h 8133350"/>
              <a:gd name="connsiteX349" fmla="*/ 14257763 w 15276297"/>
              <a:gd name="connsiteY349" fmla="*/ 1081117 h 8133350"/>
              <a:gd name="connsiteX350" fmla="*/ 14280729 w 15276297"/>
              <a:gd name="connsiteY350" fmla="*/ 1104083 h 8133350"/>
              <a:gd name="connsiteX351" fmla="*/ 14375463 w 15276297"/>
              <a:gd name="connsiteY351" fmla="*/ 1187908 h 8133350"/>
              <a:gd name="connsiteX352" fmla="*/ 14384650 w 15276297"/>
              <a:gd name="connsiteY352" fmla="*/ 1189630 h 8133350"/>
              <a:gd name="connsiteX353" fmla="*/ 14407616 w 15276297"/>
              <a:gd name="connsiteY353" fmla="*/ 1166665 h 8133350"/>
              <a:gd name="connsiteX354" fmla="*/ 14384650 w 15276297"/>
              <a:gd name="connsiteY354" fmla="*/ 1143699 h 8133350"/>
              <a:gd name="connsiteX355" fmla="*/ 14384650 w 15276297"/>
              <a:gd name="connsiteY355" fmla="*/ 1143699 h 8133350"/>
              <a:gd name="connsiteX356" fmla="*/ 14375463 w 15276297"/>
              <a:gd name="connsiteY356" fmla="*/ 1145421 h 8133350"/>
              <a:gd name="connsiteX357" fmla="*/ 14361110 w 15276297"/>
              <a:gd name="connsiteY357" fmla="*/ 1166665 h 8133350"/>
              <a:gd name="connsiteX358" fmla="*/ 14362832 w 15276297"/>
              <a:gd name="connsiteY358" fmla="*/ 1175851 h 8133350"/>
              <a:gd name="connsiteX359" fmla="*/ 14374889 w 15276297"/>
              <a:gd name="connsiteY359" fmla="*/ 1187908 h 8133350"/>
              <a:gd name="connsiteX360" fmla="*/ 14384076 w 15276297"/>
              <a:gd name="connsiteY360" fmla="*/ 1104083 h 8133350"/>
              <a:gd name="connsiteX361" fmla="*/ 14407041 w 15276297"/>
              <a:gd name="connsiteY361" fmla="*/ 1081117 h 8133350"/>
              <a:gd name="connsiteX362" fmla="*/ 14384076 w 15276297"/>
              <a:gd name="connsiteY362" fmla="*/ 1058151 h 8133350"/>
              <a:gd name="connsiteX363" fmla="*/ 14361110 w 15276297"/>
              <a:gd name="connsiteY363" fmla="*/ 1081117 h 8133350"/>
              <a:gd name="connsiteX364" fmla="*/ 14384076 w 15276297"/>
              <a:gd name="connsiteY364" fmla="*/ 1104083 h 8133350"/>
              <a:gd name="connsiteX365" fmla="*/ 13970116 w 15276297"/>
              <a:gd name="connsiteY365" fmla="*/ 1104083 h 8133350"/>
              <a:gd name="connsiteX366" fmla="*/ 13993082 w 15276297"/>
              <a:gd name="connsiteY366" fmla="*/ 1081117 h 8133350"/>
              <a:gd name="connsiteX367" fmla="*/ 13970116 w 15276297"/>
              <a:gd name="connsiteY367" fmla="*/ 1058151 h 8133350"/>
              <a:gd name="connsiteX368" fmla="*/ 13947150 w 15276297"/>
              <a:gd name="connsiteY368" fmla="*/ 1081117 h 8133350"/>
              <a:gd name="connsiteX369" fmla="*/ 13970116 w 15276297"/>
              <a:gd name="connsiteY369" fmla="*/ 1104083 h 8133350"/>
              <a:gd name="connsiteX370" fmla="*/ 14177383 w 15276297"/>
              <a:gd name="connsiteY370" fmla="*/ 1104083 h 8133350"/>
              <a:gd name="connsiteX371" fmla="*/ 14200349 w 15276297"/>
              <a:gd name="connsiteY371" fmla="*/ 1081117 h 8133350"/>
              <a:gd name="connsiteX372" fmla="*/ 14177383 w 15276297"/>
              <a:gd name="connsiteY372" fmla="*/ 1058151 h 8133350"/>
              <a:gd name="connsiteX373" fmla="*/ 14154417 w 15276297"/>
              <a:gd name="connsiteY373" fmla="*/ 1081117 h 8133350"/>
              <a:gd name="connsiteX374" fmla="*/ 14177383 w 15276297"/>
              <a:gd name="connsiteY374" fmla="*/ 1104083 h 8133350"/>
              <a:gd name="connsiteX375" fmla="*/ 14168196 w 15276297"/>
              <a:gd name="connsiteY375" fmla="*/ 1187908 h 8133350"/>
              <a:gd name="connsiteX376" fmla="*/ 14177383 w 15276297"/>
              <a:gd name="connsiteY376" fmla="*/ 1189630 h 8133350"/>
              <a:gd name="connsiteX377" fmla="*/ 14177383 w 15276297"/>
              <a:gd name="connsiteY377" fmla="*/ 1189630 h 8133350"/>
              <a:gd name="connsiteX378" fmla="*/ 14200349 w 15276297"/>
              <a:gd name="connsiteY378" fmla="*/ 1166665 h 8133350"/>
              <a:gd name="connsiteX379" fmla="*/ 14177383 w 15276297"/>
              <a:gd name="connsiteY379" fmla="*/ 1143699 h 8133350"/>
              <a:gd name="connsiteX380" fmla="*/ 14177383 w 15276297"/>
              <a:gd name="connsiteY380" fmla="*/ 1143699 h 8133350"/>
              <a:gd name="connsiteX381" fmla="*/ 14168196 w 15276297"/>
              <a:gd name="connsiteY381" fmla="*/ 1145421 h 8133350"/>
              <a:gd name="connsiteX382" fmla="*/ 14153843 w 15276297"/>
              <a:gd name="connsiteY382" fmla="*/ 1166665 h 8133350"/>
              <a:gd name="connsiteX383" fmla="*/ 14168196 w 15276297"/>
              <a:gd name="connsiteY383" fmla="*/ 1187908 h 8133350"/>
              <a:gd name="connsiteX384" fmla="*/ 14073462 w 15276297"/>
              <a:gd name="connsiteY384" fmla="*/ 1189630 h 8133350"/>
              <a:gd name="connsiteX385" fmla="*/ 14082649 w 15276297"/>
              <a:gd name="connsiteY385" fmla="*/ 1187908 h 8133350"/>
              <a:gd name="connsiteX386" fmla="*/ 14097003 w 15276297"/>
              <a:gd name="connsiteY386" fmla="*/ 1166665 h 8133350"/>
              <a:gd name="connsiteX387" fmla="*/ 14082649 w 15276297"/>
              <a:gd name="connsiteY387" fmla="*/ 1145421 h 8133350"/>
              <a:gd name="connsiteX388" fmla="*/ 14073462 w 15276297"/>
              <a:gd name="connsiteY388" fmla="*/ 1143699 h 8133350"/>
              <a:gd name="connsiteX389" fmla="*/ 14050496 w 15276297"/>
              <a:gd name="connsiteY389" fmla="*/ 1166665 h 8133350"/>
              <a:gd name="connsiteX390" fmla="*/ 14073462 w 15276297"/>
              <a:gd name="connsiteY390" fmla="*/ 1189630 h 8133350"/>
              <a:gd name="connsiteX391" fmla="*/ 14280729 w 15276297"/>
              <a:gd name="connsiteY391" fmla="*/ 1189630 h 8133350"/>
              <a:gd name="connsiteX392" fmla="*/ 14289916 w 15276297"/>
              <a:gd name="connsiteY392" fmla="*/ 1187908 h 8133350"/>
              <a:gd name="connsiteX393" fmla="*/ 14304270 w 15276297"/>
              <a:gd name="connsiteY393" fmla="*/ 1166665 h 8133350"/>
              <a:gd name="connsiteX394" fmla="*/ 14289916 w 15276297"/>
              <a:gd name="connsiteY394" fmla="*/ 1145421 h 8133350"/>
              <a:gd name="connsiteX395" fmla="*/ 14280729 w 15276297"/>
              <a:gd name="connsiteY395" fmla="*/ 1143699 h 8133350"/>
              <a:gd name="connsiteX396" fmla="*/ 14257763 w 15276297"/>
              <a:gd name="connsiteY396" fmla="*/ 1166665 h 8133350"/>
              <a:gd name="connsiteX397" fmla="*/ 14280729 w 15276297"/>
              <a:gd name="connsiteY397" fmla="*/ 1189630 h 8133350"/>
              <a:gd name="connsiteX398" fmla="*/ 14168196 w 15276297"/>
              <a:gd name="connsiteY398" fmla="*/ 1274030 h 8133350"/>
              <a:gd name="connsiteX399" fmla="*/ 14177383 w 15276297"/>
              <a:gd name="connsiteY399" fmla="*/ 1275752 h 8133350"/>
              <a:gd name="connsiteX400" fmla="*/ 14177383 w 15276297"/>
              <a:gd name="connsiteY400" fmla="*/ 1275752 h 8133350"/>
              <a:gd name="connsiteX401" fmla="*/ 14200349 w 15276297"/>
              <a:gd name="connsiteY401" fmla="*/ 1252786 h 8133350"/>
              <a:gd name="connsiteX402" fmla="*/ 14177383 w 15276297"/>
              <a:gd name="connsiteY402" fmla="*/ 1229821 h 8133350"/>
              <a:gd name="connsiteX403" fmla="*/ 14177383 w 15276297"/>
              <a:gd name="connsiteY403" fmla="*/ 1229821 h 8133350"/>
              <a:gd name="connsiteX404" fmla="*/ 14168196 w 15276297"/>
              <a:gd name="connsiteY404" fmla="*/ 1231543 h 8133350"/>
              <a:gd name="connsiteX405" fmla="*/ 14153843 w 15276297"/>
              <a:gd name="connsiteY405" fmla="*/ 1252786 h 8133350"/>
              <a:gd name="connsiteX406" fmla="*/ 14168196 w 15276297"/>
              <a:gd name="connsiteY406" fmla="*/ 1274030 h 8133350"/>
              <a:gd name="connsiteX407" fmla="*/ 14375463 w 15276297"/>
              <a:gd name="connsiteY407" fmla="*/ 1274030 h 8133350"/>
              <a:gd name="connsiteX408" fmla="*/ 14384650 w 15276297"/>
              <a:gd name="connsiteY408" fmla="*/ 1275752 h 8133350"/>
              <a:gd name="connsiteX409" fmla="*/ 14407616 w 15276297"/>
              <a:gd name="connsiteY409" fmla="*/ 1252786 h 8133350"/>
              <a:gd name="connsiteX410" fmla="*/ 14384650 w 15276297"/>
              <a:gd name="connsiteY410" fmla="*/ 1229821 h 8133350"/>
              <a:gd name="connsiteX411" fmla="*/ 14384650 w 15276297"/>
              <a:gd name="connsiteY411" fmla="*/ 1229821 h 8133350"/>
              <a:gd name="connsiteX412" fmla="*/ 14375463 w 15276297"/>
              <a:gd name="connsiteY412" fmla="*/ 1231543 h 8133350"/>
              <a:gd name="connsiteX413" fmla="*/ 14361110 w 15276297"/>
              <a:gd name="connsiteY413" fmla="*/ 1252786 h 8133350"/>
              <a:gd name="connsiteX414" fmla="*/ 14362832 w 15276297"/>
              <a:gd name="connsiteY414" fmla="*/ 1261973 h 8133350"/>
              <a:gd name="connsiteX415" fmla="*/ 14374889 w 15276297"/>
              <a:gd name="connsiteY415" fmla="*/ 1274030 h 8133350"/>
              <a:gd name="connsiteX416" fmla="*/ 14280729 w 15276297"/>
              <a:gd name="connsiteY416" fmla="*/ 1275752 h 8133350"/>
              <a:gd name="connsiteX417" fmla="*/ 14289916 w 15276297"/>
              <a:gd name="connsiteY417" fmla="*/ 1274030 h 8133350"/>
              <a:gd name="connsiteX418" fmla="*/ 14304270 w 15276297"/>
              <a:gd name="connsiteY418" fmla="*/ 1252786 h 8133350"/>
              <a:gd name="connsiteX419" fmla="*/ 14289916 w 15276297"/>
              <a:gd name="connsiteY419" fmla="*/ 1231543 h 8133350"/>
              <a:gd name="connsiteX420" fmla="*/ 14280729 w 15276297"/>
              <a:gd name="connsiteY420" fmla="*/ 1229821 h 8133350"/>
              <a:gd name="connsiteX421" fmla="*/ 14257763 w 15276297"/>
              <a:gd name="connsiteY421" fmla="*/ 1252786 h 8133350"/>
              <a:gd name="connsiteX422" fmla="*/ 14280729 w 15276297"/>
              <a:gd name="connsiteY422" fmla="*/ 1275752 h 8133350"/>
              <a:gd name="connsiteX423" fmla="*/ 13960930 w 15276297"/>
              <a:gd name="connsiteY423" fmla="*/ 1274030 h 8133350"/>
              <a:gd name="connsiteX424" fmla="*/ 13970116 w 15276297"/>
              <a:gd name="connsiteY424" fmla="*/ 1275752 h 8133350"/>
              <a:gd name="connsiteX425" fmla="*/ 13970116 w 15276297"/>
              <a:gd name="connsiteY425" fmla="*/ 1275752 h 8133350"/>
              <a:gd name="connsiteX426" fmla="*/ 13993082 w 15276297"/>
              <a:gd name="connsiteY426" fmla="*/ 1252786 h 8133350"/>
              <a:gd name="connsiteX427" fmla="*/ 13970116 w 15276297"/>
              <a:gd name="connsiteY427" fmla="*/ 1229821 h 8133350"/>
              <a:gd name="connsiteX428" fmla="*/ 13970116 w 15276297"/>
              <a:gd name="connsiteY428" fmla="*/ 1229821 h 8133350"/>
              <a:gd name="connsiteX429" fmla="*/ 13960930 w 15276297"/>
              <a:gd name="connsiteY429" fmla="*/ 1231543 h 8133350"/>
              <a:gd name="connsiteX430" fmla="*/ 13946577 w 15276297"/>
              <a:gd name="connsiteY430" fmla="*/ 1252786 h 8133350"/>
              <a:gd name="connsiteX431" fmla="*/ 13960930 w 15276297"/>
              <a:gd name="connsiteY431" fmla="*/ 1274030 h 8133350"/>
              <a:gd name="connsiteX432" fmla="*/ 14073462 w 15276297"/>
              <a:gd name="connsiteY432" fmla="*/ 1275752 h 8133350"/>
              <a:gd name="connsiteX433" fmla="*/ 14082649 w 15276297"/>
              <a:gd name="connsiteY433" fmla="*/ 1274030 h 8133350"/>
              <a:gd name="connsiteX434" fmla="*/ 14097003 w 15276297"/>
              <a:gd name="connsiteY434" fmla="*/ 1252786 h 8133350"/>
              <a:gd name="connsiteX435" fmla="*/ 14082649 w 15276297"/>
              <a:gd name="connsiteY435" fmla="*/ 1231543 h 8133350"/>
              <a:gd name="connsiteX436" fmla="*/ 14073462 w 15276297"/>
              <a:gd name="connsiteY436" fmla="*/ 1229821 h 8133350"/>
              <a:gd name="connsiteX437" fmla="*/ 14050496 w 15276297"/>
              <a:gd name="connsiteY437" fmla="*/ 1252786 h 8133350"/>
              <a:gd name="connsiteX438" fmla="*/ 14073462 w 15276297"/>
              <a:gd name="connsiteY438" fmla="*/ 1275752 h 8133350"/>
              <a:gd name="connsiteX439" fmla="*/ 13658929 w 15276297"/>
              <a:gd name="connsiteY439" fmla="*/ 1017961 h 8133350"/>
              <a:gd name="connsiteX440" fmla="*/ 13681895 w 15276297"/>
              <a:gd name="connsiteY440" fmla="*/ 994995 h 8133350"/>
              <a:gd name="connsiteX441" fmla="*/ 13658929 w 15276297"/>
              <a:gd name="connsiteY441" fmla="*/ 972029 h 8133350"/>
              <a:gd name="connsiteX442" fmla="*/ 13635963 w 15276297"/>
              <a:gd name="connsiteY442" fmla="*/ 994995 h 8133350"/>
              <a:gd name="connsiteX443" fmla="*/ 13658929 w 15276297"/>
              <a:gd name="connsiteY443" fmla="*/ 1017961 h 8133350"/>
              <a:gd name="connsiteX444" fmla="*/ 13452237 w 15276297"/>
              <a:gd name="connsiteY444" fmla="*/ 1017961 h 8133350"/>
              <a:gd name="connsiteX445" fmla="*/ 13475202 w 15276297"/>
              <a:gd name="connsiteY445" fmla="*/ 994995 h 8133350"/>
              <a:gd name="connsiteX446" fmla="*/ 13452237 w 15276297"/>
              <a:gd name="connsiteY446" fmla="*/ 972029 h 8133350"/>
              <a:gd name="connsiteX447" fmla="*/ 13429271 w 15276297"/>
              <a:gd name="connsiteY447" fmla="*/ 994995 h 8133350"/>
              <a:gd name="connsiteX448" fmla="*/ 13452237 w 15276297"/>
              <a:gd name="connsiteY448" fmla="*/ 1017961 h 8133350"/>
              <a:gd name="connsiteX449" fmla="*/ 13555583 w 15276297"/>
              <a:gd name="connsiteY449" fmla="*/ 1017961 h 8133350"/>
              <a:gd name="connsiteX450" fmla="*/ 13578549 w 15276297"/>
              <a:gd name="connsiteY450" fmla="*/ 994995 h 8133350"/>
              <a:gd name="connsiteX451" fmla="*/ 13555583 w 15276297"/>
              <a:gd name="connsiteY451" fmla="*/ 972029 h 8133350"/>
              <a:gd name="connsiteX452" fmla="*/ 13532617 w 15276297"/>
              <a:gd name="connsiteY452" fmla="*/ 994995 h 8133350"/>
              <a:gd name="connsiteX453" fmla="*/ 13555583 w 15276297"/>
              <a:gd name="connsiteY453" fmla="*/ 1017961 h 8133350"/>
              <a:gd name="connsiteX454" fmla="*/ 13866196 w 15276297"/>
              <a:gd name="connsiteY454" fmla="*/ 1017961 h 8133350"/>
              <a:gd name="connsiteX455" fmla="*/ 13889162 w 15276297"/>
              <a:gd name="connsiteY455" fmla="*/ 994995 h 8133350"/>
              <a:gd name="connsiteX456" fmla="*/ 13866196 w 15276297"/>
              <a:gd name="connsiteY456" fmla="*/ 972029 h 8133350"/>
              <a:gd name="connsiteX457" fmla="*/ 13843230 w 15276297"/>
              <a:gd name="connsiteY457" fmla="*/ 994995 h 8133350"/>
              <a:gd name="connsiteX458" fmla="*/ 13866196 w 15276297"/>
              <a:gd name="connsiteY458" fmla="*/ 1017961 h 8133350"/>
              <a:gd name="connsiteX459" fmla="*/ 13762850 w 15276297"/>
              <a:gd name="connsiteY459" fmla="*/ 1017961 h 8133350"/>
              <a:gd name="connsiteX460" fmla="*/ 13785816 w 15276297"/>
              <a:gd name="connsiteY460" fmla="*/ 994995 h 8133350"/>
              <a:gd name="connsiteX461" fmla="*/ 13762850 w 15276297"/>
              <a:gd name="connsiteY461" fmla="*/ 972029 h 8133350"/>
              <a:gd name="connsiteX462" fmla="*/ 13739884 w 15276297"/>
              <a:gd name="connsiteY462" fmla="*/ 994995 h 8133350"/>
              <a:gd name="connsiteX463" fmla="*/ 13762850 w 15276297"/>
              <a:gd name="connsiteY463" fmla="*/ 1017961 h 8133350"/>
              <a:gd name="connsiteX464" fmla="*/ 13555583 w 15276297"/>
              <a:gd name="connsiteY464" fmla="*/ 1104083 h 8133350"/>
              <a:gd name="connsiteX465" fmla="*/ 13578549 w 15276297"/>
              <a:gd name="connsiteY465" fmla="*/ 1081117 h 8133350"/>
              <a:gd name="connsiteX466" fmla="*/ 13555583 w 15276297"/>
              <a:gd name="connsiteY466" fmla="*/ 1058151 h 8133350"/>
              <a:gd name="connsiteX467" fmla="*/ 13532617 w 15276297"/>
              <a:gd name="connsiteY467" fmla="*/ 1081117 h 8133350"/>
              <a:gd name="connsiteX468" fmla="*/ 13555583 w 15276297"/>
              <a:gd name="connsiteY468" fmla="*/ 1104083 h 8133350"/>
              <a:gd name="connsiteX469" fmla="*/ 13443051 w 15276297"/>
              <a:gd name="connsiteY469" fmla="*/ 1187908 h 8133350"/>
              <a:gd name="connsiteX470" fmla="*/ 13452237 w 15276297"/>
              <a:gd name="connsiteY470" fmla="*/ 1189630 h 8133350"/>
              <a:gd name="connsiteX471" fmla="*/ 13452237 w 15276297"/>
              <a:gd name="connsiteY471" fmla="*/ 1189630 h 8133350"/>
              <a:gd name="connsiteX472" fmla="*/ 13475202 w 15276297"/>
              <a:gd name="connsiteY472" fmla="*/ 1166665 h 8133350"/>
              <a:gd name="connsiteX473" fmla="*/ 13452237 w 15276297"/>
              <a:gd name="connsiteY473" fmla="*/ 1143699 h 8133350"/>
              <a:gd name="connsiteX474" fmla="*/ 13452237 w 15276297"/>
              <a:gd name="connsiteY474" fmla="*/ 1143699 h 8133350"/>
              <a:gd name="connsiteX475" fmla="*/ 13443051 w 15276297"/>
              <a:gd name="connsiteY475" fmla="*/ 1145421 h 8133350"/>
              <a:gd name="connsiteX476" fmla="*/ 13428697 w 15276297"/>
              <a:gd name="connsiteY476" fmla="*/ 1166665 h 8133350"/>
              <a:gd name="connsiteX477" fmla="*/ 13443051 w 15276297"/>
              <a:gd name="connsiteY477" fmla="*/ 1187908 h 8133350"/>
              <a:gd name="connsiteX478" fmla="*/ 13762850 w 15276297"/>
              <a:gd name="connsiteY478" fmla="*/ 1104083 h 8133350"/>
              <a:gd name="connsiteX479" fmla="*/ 13785816 w 15276297"/>
              <a:gd name="connsiteY479" fmla="*/ 1081117 h 8133350"/>
              <a:gd name="connsiteX480" fmla="*/ 13762850 w 15276297"/>
              <a:gd name="connsiteY480" fmla="*/ 1058151 h 8133350"/>
              <a:gd name="connsiteX481" fmla="*/ 13739884 w 15276297"/>
              <a:gd name="connsiteY481" fmla="*/ 1081117 h 8133350"/>
              <a:gd name="connsiteX482" fmla="*/ 13762850 w 15276297"/>
              <a:gd name="connsiteY482" fmla="*/ 1104083 h 8133350"/>
              <a:gd name="connsiteX483" fmla="*/ 13857584 w 15276297"/>
              <a:gd name="connsiteY483" fmla="*/ 1187908 h 8133350"/>
              <a:gd name="connsiteX484" fmla="*/ 13866770 w 15276297"/>
              <a:gd name="connsiteY484" fmla="*/ 1189630 h 8133350"/>
              <a:gd name="connsiteX485" fmla="*/ 13889735 w 15276297"/>
              <a:gd name="connsiteY485" fmla="*/ 1166665 h 8133350"/>
              <a:gd name="connsiteX486" fmla="*/ 13866770 w 15276297"/>
              <a:gd name="connsiteY486" fmla="*/ 1143699 h 8133350"/>
              <a:gd name="connsiteX487" fmla="*/ 13866770 w 15276297"/>
              <a:gd name="connsiteY487" fmla="*/ 1143699 h 8133350"/>
              <a:gd name="connsiteX488" fmla="*/ 13857584 w 15276297"/>
              <a:gd name="connsiteY488" fmla="*/ 1145421 h 8133350"/>
              <a:gd name="connsiteX489" fmla="*/ 13843230 w 15276297"/>
              <a:gd name="connsiteY489" fmla="*/ 1166665 h 8133350"/>
              <a:gd name="connsiteX490" fmla="*/ 13844953 w 15276297"/>
              <a:gd name="connsiteY490" fmla="*/ 1175851 h 8133350"/>
              <a:gd name="connsiteX491" fmla="*/ 13857009 w 15276297"/>
              <a:gd name="connsiteY491" fmla="*/ 1187908 h 8133350"/>
              <a:gd name="connsiteX492" fmla="*/ 13866196 w 15276297"/>
              <a:gd name="connsiteY492" fmla="*/ 1104083 h 8133350"/>
              <a:gd name="connsiteX493" fmla="*/ 13889162 w 15276297"/>
              <a:gd name="connsiteY493" fmla="*/ 1081117 h 8133350"/>
              <a:gd name="connsiteX494" fmla="*/ 13866196 w 15276297"/>
              <a:gd name="connsiteY494" fmla="*/ 1058151 h 8133350"/>
              <a:gd name="connsiteX495" fmla="*/ 13843230 w 15276297"/>
              <a:gd name="connsiteY495" fmla="*/ 1081117 h 8133350"/>
              <a:gd name="connsiteX496" fmla="*/ 13866196 w 15276297"/>
              <a:gd name="connsiteY496" fmla="*/ 1104083 h 8133350"/>
              <a:gd name="connsiteX497" fmla="*/ 13452237 w 15276297"/>
              <a:gd name="connsiteY497" fmla="*/ 1104083 h 8133350"/>
              <a:gd name="connsiteX498" fmla="*/ 13475202 w 15276297"/>
              <a:gd name="connsiteY498" fmla="*/ 1081117 h 8133350"/>
              <a:gd name="connsiteX499" fmla="*/ 13452237 w 15276297"/>
              <a:gd name="connsiteY499" fmla="*/ 1058151 h 8133350"/>
              <a:gd name="connsiteX500" fmla="*/ 13429271 w 15276297"/>
              <a:gd name="connsiteY500" fmla="*/ 1081117 h 8133350"/>
              <a:gd name="connsiteX501" fmla="*/ 13452237 w 15276297"/>
              <a:gd name="connsiteY501" fmla="*/ 1104083 h 8133350"/>
              <a:gd name="connsiteX502" fmla="*/ 13658929 w 15276297"/>
              <a:gd name="connsiteY502" fmla="*/ 1104083 h 8133350"/>
              <a:gd name="connsiteX503" fmla="*/ 13681895 w 15276297"/>
              <a:gd name="connsiteY503" fmla="*/ 1081117 h 8133350"/>
              <a:gd name="connsiteX504" fmla="*/ 13658929 w 15276297"/>
              <a:gd name="connsiteY504" fmla="*/ 1058151 h 8133350"/>
              <a:gd name="connsiteX505" fmla="*/ 13635963 w 15276297"/>
              <a:gd name="connsiteY505" fmla="*/ 1081117 h 8133350"/>
              <a:gd name="connsiteX506" fmla="*/ 13658929 w 15276297"/>
              <a:gd name="connsiteY506" fmla="*/ 1104083 h 8133350"/>
              <a:gd name="connsiteX507" fmla="*/ 13650317 w 15276297"/>
              <a:gd name="connsiteY507" fmla="*/ 1187908 h 8133350"/>
              <a:gd name="connsiteX508" fmla="*/ 13659504 w 15276297"/>
              <a:gd name="connsiteY508" fmla="*/ 1189630 h 8133350"/>
              <a:gd name="connsiteX509" fmla="*/ 13659504 w 15276297"/>
              <a:gd name="connsiteY509" fmla="*/ 1189630 h 8133350"/>
              <a:gd name="connsiteX510" fmla="*/ 13682470 w 15276297"/>
              <a:gd name="connsiteY510" fmla="*/ 1166665 h 8133350"/>
              <a:gd name="connsiteX511" fmla="*/ 13659504 w 15276297"/>
              <a:gd name="connsiteY511" fmla="*/ 1143699 h 8133350"/>
              <a:gd name="connsiteX512" fmla="*/ 13659504 w 15276297"/>
              <a:gd name="connsiteY512" fmla="*/ 1143699 h 8133350"/>
              <a:gd name="connsiteX513" fmla="*/ 13650317 w 15276297"/>
              <a:gd name="connsiteY513" fmla="*/ 1145421 h 8133350"/>
              <a:gd name="connsiteX514" fmla="*/ 13635963 w 15276297"/>
              <a:gd name="connsiteY514" fmla="*/ 1166665 h 8133350"/>
              <a:gd name="connsiteX515" fmla="*/ 13650317 w 15276297"/>
              <a:gd name="connsiteY515" fmla="*/ 1187908 h 8133350"/>
              <a:gd name="connsiteX516" fmla="*/ 13555583 w 15276297"/>
              <a:gd name="connsiteY516" fmla="*/ 1189630 h 8133350"/>
              <a:gd name="connsiteX517" fmla="*/ 13564770 w 15276297"/>
              <a:gd name="connsiteY517" fmla="*/ 1187908 h 8133350"/>
              <a:gd name="connsiteX518" fmla="*/ 13579123 w 15276297"/>
              <a:gd name="connsiteY518" fmla="*/ 1166665 h 8133350"/>
              <a:gd name="connsiteX519" fmla="*/ 13564770 w 15276297"/>
              <a:gd name="connsiteY519" fmla="*/ 1145421 h 8133350"/>
              <a:gd name="connsiteX520" fmla="*/ 13555583 w 15276297"/>
              <a:gd name="connsiteY520" fmla="*/ 1143699 h 8133350"/>
              <a:gd name="connsiteX521" fmla="*/ 13532617 w 15276297"/>
              <a:gd name="connsiteY521" fmla="*/ 1166665 h 8133350"/>
              <a:gd name="connsiteX522" fmla="*/ 13555583 w 15276297"/>
              <a:gd name="connsiteY522" fmla="*/ 1189630 h 8133350"/>
              <a:gd name="connsiteX523" fmla="*/ 13762850 w 15276297"/>
              <a:gd name="connsiteY523" fmla="*/ 1189630 h 8133350"/>
              <a:gd name="connsiteX524" fmla="*/ 13772036 w 15276297"/>
              <a:gd name="connsiteY524" fmla="*/ 1187908 h 8133350"/>
              <a:gd name="connsiteX525" fmla="*/ 13786389 w 15276297"/>
              <a:gd name="connsiteY525" fmla="*/ 1166665 h 8133350"/>
              <a:gd name="connsiteX526" fmla="*/ 13772036 w 15276297"/>
              <a:gd name="connsiteY526" fmla="*/ 1145421 h 8133350"/>
              <a:gd name="connsiteX527" fmla="*/ 13762850 w 15276297"/>
              <a:gd name="connsiteY527" fmla="*/ 1143699 h 8133350"/>
              <a:gd name="connsiteX528" fmla="*/ 13739884 w 15276297"/>
              <a:gd name="connsiteY528" fmla="*/ 1166665 h 8133350"/>
              <a:gd name="connsiteX529" fmla="*/ 13762850 w 15276297"/>
              <a:gd name="connsiteY529" fmla="*/ 1189630 h 8133350"/>
              <a:gd name="connsiteX530" fmla="*/ 13650317 w 15276297"/>
              <a:gd name="connsiteY530" fmla="*/ 1274030 h 8133350"/>
              <a:gd name="connsiteX531" fmla="*/ 13659504 w 15276297"/>
              <a:gd name="connsiteY531" fmla="*/ 1275752 h 8133350"/>
              <a:gd name="connsiteX532" fmla="*/ 13659504 w 15276297"/>
              <a:gd name="connsiteY532" fmla="*/ 1275752 h 8133350"/>
              <a:gd name="connsiteX533" fmla="*/ 13682470 w 15276297"/>
              <a:gd name="connsiteY533" fmla="*/ 1252786 h 8133350"/>
              <a:gd name="connsiteX534" fmla="*/ 13659504 w 15276297"/>
              <a:gd name="connsiteY534" fmla="*/ 1229821 h 8133350"/>
              <a:gd name="connsiteX535" fmla="*/ 13659504 w 15276297"/>
              <a:gd name="connsiteY535" fmla="*/ 1229821 h 8133350"/>
              <a:gd name="connsiteX536" fmla="*/ 13650317 w 15276297"/>
              <a:gd name="connsiteY536" fmla="*/ 1231543 h 8133350"/>
              <a:gd name="connsiteX537" fmla="*/ 13635963 w 15276297"/>
              <a:gd name="connsiteY537" fmla="*/ 1252786 h 8133350"/>
              <a:gd name="connsiteX538" fmla="*/ 13650317 w 15276297"/>
              <a:gd name="connsiteY538" fmla="*/ 1274030 h 8133350"/>
              <a:gd name="connsiteX539" fmla="*/ 13857584 w 15276297"/>
              <a:gd name="connsiteY539" fmla="*/ 1274030 h 8133350"/>
              <a:gd name="connsiteX540" fmla="*/ 13866770 w 15276297"/>
              <a:gd name="connsiteY540" fmla="*/ 1275752 h 8133350"/>
              <a:gd name="connsiteX541" fmla="*/ 13889735 w 15276297"/>
              <a:gd name="connsiteY541" fmla="*/ 1252786 h 8133350"/>
              <a:gd name="connsiteX542" fmla="*/ 13866770 w 15276297"/>
              <a:gd name="connsiteY542" fmla="*/ 1229821 h 8133350"/>
              <a:gd name="connsiteX543" fmla="*/ 13866770 w 15276297"/>
              <a:gd name="connsiteY543" fmla="*/ 1229821 h 8133350"/>
              <a:gd name="connsiteX544" fmla="*/ 13857584 w 15276297"/>
              <a:gd name="connsiteY544" fmla="*/ 1231543 h 8133350"/>
              <a:gd name="connsiteX545" fmla="*/ 13843230 w 15276297"/>
              <a:gd name="connsiteY545" fmla="*/ 1252786 h 8133350"/>
              <a:gd name="connsiteX546" fmla="*/ 13844953 w 15276297"/>
              <a:gd name="connsiteY546" fmla="*/ 1261973 h 8133350"/>
              <a:gd name="connsiteX547" fmla="*/ 13857009 w 15276297"/>
              <a:gd name="connsiteY547" fmla="*/ 1274030 h 8133350"/>
              <a:gd name="connsiteX548" fmla="*/ 13762850 w 15276297"/>
              <a:gd name="connsiteY548" fmla="*/ 1275752 h 8133350"/>
              <a:gd name="connsiteX549" fmla="*/ 13772036 w 15276297"/>
              <a:gd name="connsiteY549" fmla="*/ 1274030 h 8133350"/>
              <a:gd name="connsiteX550" fmla="*/ 13786389 w 15276297"/>
              <a:gd name="connsiteY550" fmla="*/ 1252786 h 8133350"/>
              <a:gd name="connsiteX551" fmla="*/ 13772036 w 15276297"/>
              <a:gd name="connsiteY551" fmla="*/ 1231543 h 8133350"/>
              <a:gd name="connsiteX552" fmla="*/ 13762850 w 15276297"/>
              <a:gd name="connsiteY552" fmla="*/ 1229821 h 8133350"/>
              <a:gd name="connsiteX553" fmla="*/ 13739884 w 15276297"/>
              <a:gd name="connsiteY553" fmla="*/ 1252786 h 8133350"/>
              <a:gd name="connsiteX554" fmla="*/ 13762850 w 15276297"/>
              <a:gd name="connsiteY554" fmla="*/ 1275752 h 8133350"/>
              <a:gd name="connsiteX555" fmla="*/ 13443051 w 15276297"/>
              <a:gd name="connsiteY555" fmla="*/ 1274030 h 8133350"/>
              <a:gd name="connsiteX556" fmla="*/ 13452237 w 15276297"/>
              <a:gd name="connsiteY556" fmla="*/ 1275752 h 8133350"/>
              <a:gd name="connsiteX557" fmla="*/ 13452237 w 15276297"/>
              <a:gd name="connsiteY557" fmla="*/ 1275752 h 8133350"/>
              <a:gd name="connsiteX558" fmla="*/ 13475202 w 15276297"/>
              <a:gd name="connsiteY558" fmla="*/ 1252786 h 8133350"/>
              <a:gd name="connsiteX559" fmla="*/ 13452237 w 15276297"/>
              <a:gd name="connsiteY559" fmla="*/ 1229821 h 8133350"/>
              <a:gd name="connsiteX560" fmla="*/ 13452237 w 15276297"/>
              <a:gd name="connsiteY560" fmla="*/ 1229821 h 8133350"/>
              <a:gd name="connsiteX561" fmla="*/ 13443051 w 15276297"/>
              <a:gd name="connsiteY561" fmla="*/ 1231543 h 8133350"/>
              <a:gd name="connsiteX562" fmla="*/ 13428697 w 15276297"/>
              <a:gd name="connsiteY562" fmla="*/ 1252786 h 8133350"/>
              <a:gd name="connsiteX563" fmla="*/ 13443051 w 15276297"/>
              <a:gd name="connsiteY563" fmla="*/ 1274030 h 8133350"/>
              <a:gd name="connsiteX564" fmla="*/ 13555583 w 15276297"/>
              <a:gd name="connsiteY564" fmla="*/ 1275752 h 8133350"/>
              <a:gd name="connsiteX565" fmla="*/ 13564770 w 15276297"/>
              <a:gd name="connsiteY565" fmla="*/ 1274030 h 8133350"/>
              <a:gd name="connsiteX566" fmla="*/ 13579123 w 15276297"/>
              <a:gd name="connsiteY566" fmla="*/ 1252786 h 8133350"/>
              <a:gd name="connsiteX567" fmla="*/ 13564770 w 15276297"/>
              <a:gd name="connsiteY567" fmla="*/ 1231543 h 8133350"/>
              <a:gd name="connsiteX568" fmla="*/ 13555583 w 15276297"/>
              <a:gd name="connsiteY568" fmla="*/ 1229821 h 8133350"/>
              <a:gd name="connsiteX569" fmla="*/ 13532617 w 15276297"/>
              <a:gd name="connsiteY569" fmla="*/ 1252786 h 8133350"/>
              <a:gd name="connsiteX570" fmla="*/ 13555583 w 15276297"/>
              <a:gd name="connsiteY570" fmla="*/ 1275752 h 8133350"/>
              <a:gd name="connsiteX571" fmla="*/ 15149412 w 15276297"/>
              <a:gd name="connsiteY571" fmla="*/ 6131304 h 8133350"/>
              <a:gd name="connsiteX572" fmla="*/ 15126446 w 15276297"/>
              <a:gd name="connsiteY572" fmla="*/ 6154270 h 8133350"/>
              <a:gd name="connsiteX573" fmla="*/ 15149412 w 15276297"/>
              <a:gd name="connsiteY573" fmla="*/ 6177236 h 8133350"/>
              <a:gd name="connsiteX574" fmla="*/ 15172378 w 15276297"/>
              <a:gd name="connsiteY574" fmla="*/ 6154270 h 8133350"/>
              <a:gd name="connsiteX575" fmla="*/ 15149412 w 15276297"/>
              <a:gd name="connsiteY575" fmla="*/ 6131304 h 8133350"/>
              <a:gd name="connsiteX576" fmla="*/ 14942145 w 15276297"/>
              <a:gd name="connsiteY576" fmla="*/ 6131304 h 8133350"/>
              <a:gd name="connsiteX577" fmla="*/ 14919179 w 15276297"/>
              <a:gd name="connsiteY577" fmla="*/ 6154270 h 8133350"/>
              <a:gd name="connsiteX578" fmla="*/ 14942145 w 15276297"/>
              <a:gd name="connsiteY578" fmla="*/ 6177236 h 8133350"/>
              <a:gd name="connsiteX579" fmla="*/ 14965111 w 15276297"/>
              <a:gd name="connsiteY579" fmla="*/ 6154270 h 8133350"/>
              <a:gd name="connsiteX580" fmla="*/ 14942145 w 15276297"/>
              <a:gd name="connsiteY580" fmla="*/ 6131304 h 8133350"/>
              <a:gd name="connsiteX581" fmla="*/ 15046066 w 15276297"/>
              <a:gd name="connsiteY581" fmla="*/ 6131304 h 8133350"/>
              <a:gd name="connsiteX582" fmla="*/ 15023100 w 15276297"/>
              <a:gd name="connsiteY582" fmla="*/ 6154270 h 8133350"/>
              <a:gd name="connsiteX583" fmla="*/ 15046066 w 15276297"/>
              <a:gd name="connsiteY583" fmla="*/ 6177236 h 8133350"/>
              <a:gd name="connsiteX584" fmla="*/ 15069032 w 15276297"/>
              <a:gd name="connsiteY584" fmla="*/ 6154270 h 8133350"/>
              <a:gd name="connsiteX585" fmla="*/ 15046066 w 15276297"/>
              <a:gd name="connsiteY585" fmla="*/ 6131304 h 8133350"/>
              <a:gd name="connsiteX586" fmla="*/ 15252759 w 15276297"/>
              <a:gd name="connsiteY586" fmla="*/ 6177236 h 8133350"/>
              <a:gd name="connsiteX587" fmla="*/ 15275724 w 15276297"/>
              <a:gd name="connsiteY587" fmla="*/ 6154270 h 8133350"/>
              <a:gd name="connsiteX588" fmla="*/ 15252759 w 15276297"/>
              <a:gd name="connsiteY588" fmla="*/ 6131304 h 8133350"/>
              <a:gd name="connsiteX589" fmla="*/ 15229793 w 15276297"/>
              <a:gd name="connsiteY589" fmla="*/ 6154270 h 8133350"/>
              <a:gd name="connsiteX590" fmla="*/ 15252759 w 15276297"/>
              <a:gd name="connsiteY590" fmla="*/ 6177236 h 8133350"/>
              <a:gd name="connsiteX591" fmla="*/ 15046066 w 15276297"/>
              <a:gd name="connsiteY591" fmla="*/ 6263358 h 8133350"/>
              <a:gd name="connsiteX592" fmla="*/ 15069032 w 15276297"/>
              <a:gd name="connsiteY592" fmla="*/ 6240392 h 8133350"/>
              <a:gd name="connsiteX593" fmla="*/ 15046066 w 15276297"/>
              <a:gd name="connsiteY593" fmla="*/ 6217426 h 8133350"/>
              <a:gd name="connsiteX594" fmla="*/ 15023100 w 15276297"/>
              <a:gd name="connsiteY594" fmla="*/ 6240392 h 8133350"/>
              <a:gd name="connsiteX595" fmla="*/ 15046066 w 15276297"/>
              <a:gd name="connsiteY595" fmla="*/ 6263358 h 8133350"/>
              <a:gd name="connsiteX596" fmla="*/ 14942145 w 15276297"/>
              <a:gd name="connsiteY596" fmla="*/ 6302973 h 8133350"/>
              <a:gd name="connsiteX597" fmla="*/ 14942145 w 15276297"/>
              <a:gd name="connsiteY597" fmla="*/ 6302973 h 8133350"/>
              <a:gd name="connsiteX598" fmla="*/ 14932960 w 15276297"/>
              <a:gd name="connsiteY598" fmla="*/ 6304696 h 8133350"/>
              <a:gd name="connsiteX599" fmla="*/ 14918606 w 15276297"/>
              <a:gd name="connsiteY599" fmla="*/ 6325939 h 8133350"/>
              <a:gd name="connsiteX600" fmla="*/ 14932960 w 15276297"/>
              <a:gd name="connsiteY600" fmla="*/ 6347183 h 8133350"/>
              <a:gd name="connsiteX601" fmla="*/ 14942145 w 15276297"/>
              <a:gd name="connsiteY601" fmla="*/ 6348905 h 8133350"/>
              <a:gd name="connsiteX602" fmla="*/ 14942145 w 15276297"/>
              <a:gd name="connsiteY602" fmla="*/ 6348905 h 8133350"/>
              <a:gd name="connsiteX603" fmla="*/ 14965111 w 15276297"/>
              <a:gd name="connsiteY603" fmla="*/ 6325939 h 8133350"/>
              <a:gd name="connsiteX604" fmla="*/ 14942145 w 15276297"/>
              <a:gd name="connsiteY604" fmla="*/ 6302973 h 8133350"/>
              <a:gd name="connsiteX605" fmla="*/ 15252759 w 15276297"/>
              <a:gd name="connsiteY605" fmla="*/ 6263358 h 8133350"/>
              <a:gd name="connsiteX606" fmla="*/ 15275724 w 15276297"/>
              <a:gd name="connsiteY606" fmla="*/ 6240392 h 8133350"/>
              <a:gd name="connsiteX607" fmla="*/ 15252759 w 15276297"/>
              <a:gd name="connsiteY607" fmla="*/ 6217426 h 8133350"/>
              <a:gd name="connsiteX608" fmla="*/ 15229793 w 15276297"/>
              <a:gd name="connsiteY608" fmla="*/ 6240392 h 8133350"/>
              <a:gd name="connsiteX609" fmla="*/ 15252759 w 15276297"/>
              <a:gd name="connsiteY609" fmla="*/ 6263358 h 8133350"/>
              <a:gd name="connsiteX610" fmla="*/ 14942145 w 15276297"/>
              <a:gd name="connsiteY610" fmla="*/ 6216851 h 8133350"/>
              <a:gd name="connsiteX611" fmla="*/ 14919179 w 15276297"/>
              <a:gd name="connsiteY611" fmla="*/ 6239817 h 8133350"/>
              <a:gd name="connsiteX612" fmla="*/ 14942145 w 15276297"/>
              <a:gd name="connsiteY612" fmla="*/ 6262783 h 8133350"/>
              <a:gd name="connsiteX613" fmla="*/ 14965111 w 15276297"/>
              <a:gd name="connsiteY613" fmla="*/ 6239817 h 8133350"/>
              <a:gd name="connsiteX614" fmla="*/ 14942145 w 15276297"/>
              <a:gd name="connsiteY614" fmla="*/ 6216851 h 8133350"/>
              <a:gd name="connsiteX615" fmla="*/ 15149412 w 15276297"/>
              <a:gd name="connsiteY615" fmla="*/ 6216851 h 8133350"/>
              <a:gd name="connsiteX616" fmla="*/ 15126446 w 15276297"/>
              <a:gd name="connsiteY616" fmla="*/ 6239817 h 8133350"/>
              <a:gd name="connsiteX617" fmla="*/ 15149412 w 15276297"/>
              <a:gd name="connsiteY617" fmla="*/ 6262783 h 8133350"/>
              <a:gd name="connsiteX618" fmla="*/ 15172378 w 15276297"/>
              <a:gd name="connsiteY618" fmla="*/ 6239817 h 8133350"/>
              <a:gd name="connsiteX619" fmla="*/ 15149412 w 15276297"/>
              <a:gd name="connsiteY619" fmla="*/ 6216851 h 8133350"/>
              <a:gd name="connsiteX620" fmla="*/ 15149412 w 15276297"/>
              <a:gd name="connsiteY620" fmla="*/ 6302973 h 8133350"/>
              <a:gd name="connsiteX621" fmla="*/ 15149412 w 15276297"/>
              <a:gd name="connsiteY621" fmla="*/ 6302973 h 8133350"/>
              <a:gd name="connsiteX622" fmla="*/ 15140225 w 15276297"/>
              <a:gd name="connsiteY622" fmla="*/ 6304696 h 8133350"/>
              <a:gd name="connsiteX623" fmla="*/ 15125872 w 15276297"/>
              <a:gd name="connsiteY623" fmla="*/ 6325939 h 8133350"/>
              <a:gd name="connsiteX624" fmla="*/ 15140225 w 15276297"/>
              <a:gd name="connsiteY624" fmla="*/ 6347183 h 8133350"/>
              <a:gd name="connsiteX625" fmla="*/ 15149412 w 15276297"/>
              <a:gd name="connsiteY625" fmla="*/ 6348905 h 8133350"/>
              <a:gd name="connsiteX626" fmla="*/ 15149412 w 15276297"/>
              <a:gd name="connsiteY626" fmla="*/ 6348905 h 8133350"/>
              <a:gd name="connsiteX627" fmla="*/ 15172378 w 15276297"/>
              <a:gd name="connsiteY627" fmla="*/ 6325939 h 8133350"/>
              <a:gd name="connsiteX628" fmla="*/ 15149412 w 15276297"/>
              <a:gd name="connsiteY628" fmla="*/ 6302973 h 8133350"/>
              <a:gd name="connsiteX629" fmla="*/ 15054678 w 15276297"/>
              <a:gd name="connsiteY629" fmla="*/ 6304696 h 8133350"/>
              <a:gd name="connsiteX630" fmla="*/ 15045491 w 15276297"/>
              <a:gd name="connsiteY630" fmla="*/ 6302973 h 8133350"/>
              <a:gd name="connsiteX631" fmla="*/ 15022525 w 15276297"/>
              <a:gd name="connsiteY631" fmla="*/ 6325939 h 8133350"/>
              <a:gd name="connsiteX632" fmla="*/ 15045491 w 15276297"/>
              <a:gd name="connsiteY632" fmla="*/ 6348905 h 8133350"/>
              <a:gd name="connsiteX633" fmla="*/ 15054678 w 15276297"/>
              <a:gd name="connsiteY633" fmla="*/ 6347183 h 8133350"/>
              <a:gd name="connsiteX634" fmla="*/ 15069032 w 15276297"/>
              <a:gd name="connsiteY634" fmla="*/ 6325939 h 8133350"/>
              <a:gd name="connsiteX635" fmla="*/ 15054678 w 15276297"/>
              <a:gd name="connsiteY635" fmla="*/ 6304696 h 8133350"/>
              <a:gd name="connsiteX636" fmla="*/ 15261944 w 15276297"/>
              <a:gd name="connsiteY636" fmla="*/ 6304696 h 8133350"/>
              <a:gd name="connsiteX637" fmla="*/ 15252759 w 15276297"/>
              <a:gd name="connsiteY637" fmla="*/ 6302973 h 8133350"/>
              <a:gd name="connsiteX638" fmla="*/ 15229793 w 15276297"/>
              <a:gd name="connsiteY638" fmla="*/ 6325939 h 8133350"/>
              <a:gd name="connsiteX639" fmla="*/ 15252759 w 15276297"/>
              <a:gd name="connsiteY639" fmla="*/ 6348905 h 8133350"/>
              <a:gd name="connsiteX640" fmla="*/ 15261944 w 15276297"/>
              <a:gd name="connsiteY640" fmla="*/ 6347183 h 8133350"/>
              <a:gd name="connsiteX641" fmla="*/ 15276298 w 15276297"/>
              <a:gd name="connsiteY641" fmla="*/ 6325939 h 8133350"/>
              <a:gd name="connsiteX642" fmla="*/ 15261944 w 15276297"/>
              <a:gd name="connsiteY642" fmla="*/ 6304696 h 8133350"/>
              <a:gd name="connsiteX643" fmla="*/ 14631533 w 15276297"/>
              <a:gd name="connsiteY643" fmla="*/ 6131304 h 8133350"/>
              <a:gd name="connsiteX644" fmla="*/ 14608567 w 15276297"/>
              <a:gd name="connsiteY644" fmla="*/ 6154270 h 8133350"/>
              <a:gd name="connsiteX645" fmla="*/ 14631533 w 15276297"/>
              <a:gd name="connsiteY645" fmla="*/ 6177236 h 8133350"/>
              <a:gd name="connsiteX646" fmla="*/ 14654499 w 15276297"/>
              <a:gd name="connsiteY646" fmla="*/ 6154270 h 8133350"/>
              <a:gd name="connsiteX647" fmla="*/ 14631533 w 15276297"/>
              <a:gd name="connsiteY647" fmla="*/ 6131304 h 8133350"/>
              <a:gd name="connsiteX648" fmla="*/ 14424266 w 15276297"/>
              <a:gd name="connsiteY648" fmla="*/ 6131304 h 8133350"/>
              <a:gd name="connsiteX649" fmla="*/ 14401300 w 15276297"/>
              <a:gd name="connsiteY649" fmla="*/ 6154270 h 8133350"/>
              <a:gd name="connsiteX650" fmla="*/ 14424266 w 15276297"/>
              <a:gd name="connsiteY650" fmla="*/ 6177236 h 8133350"/>
              <a:gd name="connsiteX651" fmla="*/ 14447232 w 15276297"/>
              <a:gd name="connsiteY651" fmla="*/ 6154270 h 8133350"/>
              <a:gd name="connsiteX652" fmla="*/ 14424266 w 15276297"/>
              <a:gd name="connsiteY652" fmla="*/ 6131304 h 8133350"/>
              <a:gd name="connsiteX653" fmla="*/ 14527612 w 15276297"/>
              <a:gd name="connsiteY653" fmla="*/ 6131304 h 8133350"/>
              <a:gd name="connsiteX654" fmla="*/ 14504646 w 15276297"/>
              <a:gd name="connsiteY654" fmla="*/ 6154270 h 8133350"/>
              <a:gd name="connsiteX655" fmla="*/ 14527612 w 15276297"/>
              <a:gd name="connsiteY655" fmla="*/ 6177236 h 8133350"/>
              <a:gd name="connsiteX656" fmla="*/ 14550578 w 15276297"/>
              <a:gd name="connsiteY656" fmla="*/ 6154270 h 8133350"/>
              <a:gd name="connsiteX657" fmla="*/ 14527612 w 15276297"/>
              <a:gd name="connsiteY657" fmla="*/ 6131304 h 8133350"/>
              <a:gd name="connsiteX658" fmla="*/ 14838799 w 15276297"/>
              <a:gd name="connsiteY658" fmla="*/ 6131304 h 8133350"/>
              <a:gd name="connsiteX659" fmla="*/ 14815833 w 15276297"/>
              <a:gd name="connsiteY659" fmla="*/ 6154270 h 8133350"/>
              <a:gd name="connsiteX660" fmla="*/ 14838799 w 15276297"/>
              <a:gd name="connsiteY660" fmla="*/ 6177236 h 8133350"/>
              <a:gd name="connsiteX661" fmla="*/ 14861765 w 15276297"/>
              <a:gd name="connsiteY661" fmla="*/ 6154270 h 8133350"/>
              <a:gd name="connsiteX662" fmla="*/ 14838799 w 15276297"/>
              <a:gd name="connsiteY662" fmla="*/ 6131304 h 8133350"/>
              <a:gd name="connsiteX663" fmla="*/ 14734879 w 15276297"/>
              <a:gd name="connsiteY663" fmla="*/ 6131304 h 8133350"/>
              <a:gd name="connsiteX664" fmla="*/ 14711913 w 15276297"/>
              <a:gd name="connsiteY664" fmla="*/ 6154270 h 8133350"/>
              <a:gd name="connsiteX665" fmla="*/ 14734879 w 15276297"/>
              <a:gd name="connsiteY665" fmla="*/ 6177236 h 8133350"/>
              <a:gd name="connsiteX666" fmla="*/ 14757845 w 15276297"/>
              <a:gd name="connsiteY666" fmla="*/ 6154270 h 8133350"/>
              <a:gd name="connsiteX667" fmla="*/ 14734879 w 15276297"/>
              <a:gd name="connsiteY667" fmla="*/ 6131304 h 8133350"/>
              <a:gd name="connsiteX668" fmla="*/ 14527612 w 15276297"/>
              <a:gd name="connsiteY668" fmla="*/ 6263358 h 8133350"/>
              <a:gd name="connsiteX669" fmla="*/ 14550578 w 15276297"/>
              <a:gd name="connsiteY669" fmla="*/ 6240392 h 8133350"/>
              <a:gd name="connsiteX670" fmla="*/ 14527612 w 15276297"/>
              <a:gd name="connsiteY670" fmla="*/ 6217426 h 8133350"/>
              <a:gd name="connsiteX671" fmla="*/ 14504646 w 15276297"/>
              <a:gd name="connsiteY671" fmla="*/ 6240392 h 8133350"/>
              <a:gd name="connsiteX672" fmla="*/ 14527612 w 15276297"/>
              <a:gd name="connsiteY672" fmla="*/ 6263358 h 8133350"/>
              <a:gd name="connsiteX673" fmla="*/ 14424266 w 15276297"/>
              <a:gd name="connsiteY673" fmla="*/ 6302973 h 8133350"/>
              <a:gd name="connsiteX674" fmla="*/ 14424266 w 15276297"/>
              <a:gd name="connsiteY674" fmla="*/ 6302973 h 8133350"/>
              <a:gd name="connsiteX675" fmla="*/ 14415079 w 15276297"/>
              <a:gd name="connsiteY675" fmla="*/ 6304696 h 8133350"/>
              <a:gd name="connsiteX676" fmla="*/ 14400725 w 15276297"/>
              <a:gd name="connsiteY676" fmla="*/ 6325939 h 8133350"/>
              <a:gd name="connsiteX677" fmla="*/ 14415079 w 15276297"/>
              <a:gd name="connsiteY677" fmla="*/ 6347183 h 8133350"/>
              <a:gd name="connsiteX678" fmla="*/ 14424266 w 15276297"/>
              <a:gd name="connsiteY678" fmla="*/ 6348905 h 8133350"/>
              <a:gd name="connsiteX679" fmla="*/ 14424266 w 15276297"/>
              <a:gd name="connsiteY679" fmla="*/ 6348905 h 8133350"/>
              <a:gd name="connsiteX680" fmla="*/ 14447232 w 15276297"/>
              <a:gd name="connsiteY680" fmla="*/ 6325939 h 8133350"/>
              <a:gd name="connsiteX681" fmla="*/ 14424266 w 15276297"/>
              <a:gd name="connsiteY681" fmla="*/ 6302973 h 8133350"/>
              <a:gd name="connsiteX682" fmla="*/ 14734879 w 15276297"/>
              <a:gd name="connsiteY682" fmla="*/ 6263358 h 8133350"/>
              <a:gd name="connsiteX683" fmla="*/ 14757845 w 15276297"/>
              <a:gd name="connsiteY683" fmla="*/ 6240392 h 8133350"/>
              <a:gd name="connsiteX684" fmla="*/ 14734879 w 15276297"/>
              <a:gd name="connsiteY684" fmla="*/ 6217426 h 8133350"/>
              <a:gd name="connsiteX685" fmla="*/ 14711913 w 15276297"/>
              <a:gd name="connsiteY685" fmla="*/ 6240392 h 8133350"/>
              <a:gd name="connsiteX686" fmla="*/ 14734879 w 15276297"/>
              <a:gd name="connsiteY686" fmla="*/ 6263358 h 8133350"/>
              <a:gd name="connsiteX687" fmla="*/ 14838799 w 15276297"/>
              <a:gd name="connsiteY687" fmla="*/ 6302973 h 8133350"/>
              <a:gd name="connsiteX688" fmla="*/ 14838799 w 15276297"/>
              <a:gd name="connsiteY688" fmla="*/ 6302973 h 8133350"/>
              <a:gd name="connsiteX689" fmla="*/ 14829613 w 15276297"/>
              <a:gd name="connsiteY689" fmla="*/ 6304696 h 8133350"/>
              <a:gd name="connsiteX690" fmla="*/ 14815260 w 15276297"/>
              <a:gd name="connsiteY690" fmla="*/ 6325939 h 8133350"/>
              <a:gd name="connsiteX691" fmla="*/ 14816981 w 15276297"/>
              <a:gd name="connsiteY691" fmla="*/ 6335126 h 8133350"/>
              <a:gd name="connsiteX692" fmla="*/ 14829039 w 15276297"/>
              <a:gd name="connsiteY692" fmla="*/ 6347183 h 8133350"/>
              <a:gd name="connsiteX693" fmla="*/ 14838225 w 15276297"/>
              <a:gd name="connsiteY693" fmla="*/ 6348905 h 8133350"/>
              <a:gd name="connsiteX694" fmla="*/ 14861191 w 15276297"/>
              <a:gd name="connsiteY694" fmla="*/ 6325939 h 8133350"/>
              <a:gd name="connsiteX695" fmla="*/ 14838225 w 15276297"/>
              <a:gd name="connsiteY695" fmla="*/ 6302973 h 8133350"/>
              <a:gd name="connsiteX696" fmla="*/ 14838799 w 15276297"/>
              <a:gd name="connsiteY696" fmla="*/ 6216851 h 8133350"/>
              <a:gd name="connsiteX697" fmla="*/ 14815833 w 15276297"/>
              <a:gd name="connsiteY697" fmla="*/ 6239817 h 8133350"/>
              <a:gd name="connsiteX698" fmla="*/ 14838799 w 15276297"/>
              <a:gd name="connsiteY698" fmla="*/ 6262783 h 8133350"/>
              <a:gd name="connsiteX699" fmla="*/ 14861765 w 15276297"/>
              <a:gd name="connsiteY699" fmla="*/ 6239817 h 8133350"/>
              <a:gd name="connsiteX700" fmla="*/ 14838799 w 15276297"/>
              <a:gd name="connsiteY700" fmla="*/ 6216851 h 8133350"/>
              <a:gd name="connsiteX701" fmla="*/ 14424266 w 15276297"/>
              <a:gd name="connsiteY701" fmla="*/ 6216851 h 8133350"/>
              <a:gd name="connsiteX702" fmla="*/ 14401300 w 15276297"/>
              <a:gd name="connsiteY702" fmla="*/ 6239817 h 8133350"/>
              <a:gd name="connsiteX703" fmla="*/ 14424266 w 15276297"/>
              <a:gd name="connsiteY703" fmla="*/ 6262783 h 8133350"/>
              <a:gd name="connsiteX704" fmla="*/ 14447232 w 15276297"/>
              <a:gd name="connsiteY704" fmla="*/ 6239817 h 8133350"/>
              <a:gd name="connsiteX705" fmla="*/ 14424266 w 15276297"/>
              <a:gd name="connsiteY705" fmla="*/ 6216851 h 8133350"/>
              <a:gd name="connsiteX706" fmla="*/ 14631533 w 15276297"/>
              <a:gd name="connsiteY706" fmla="*/ 6216851 h 8133350"/>
              <a:gd name="connsiteX707" fmla="*/ 14608567 w 15276297"/>
              <a:gd name="connsiteY707" fmla="*/ 6239817 h 8133350"/>
              <a:gd name="connsiteX708" fmla="*/ 14631533 w 15276297"/>
              <a:gd name="connsiteY708" fmla="*/ 6262783 h 8133350"/>
              <a:gd name="connsiteX709" fmla="*/ 14654499 w 15276297"/>
              <a:gd name="connsiteY709" fmla="*/ 6239817 h 8133350"/>
              <a:gd name="connsiteX710" fmla="*/ 14631533 w 15276297"/>
              <a:gd name="connsiteY710" fmla="*/ 6216851 h 8133350"/>
              <a:gd name="connsiteX711" fmla="*/ 14631533 w 15276297"/>
              <a:gd name="connsiteY711" fmla="*/ 6302973 h 8133350"/>
              <a:gd name="connsiteX712" fmla="*/ 14631533 w 15276297"/>
              <a:gd name="connsiteY712" fmla="*/ 6302973 h 8133350"/>
              <a:gd name="connsiteX713" fmla="*/ 14622346 w 15276297"/>
              <a:gd name="connsiteY713" fmla="*/ 6304696 h 8133350"/>
              <a:gd name="connsiteX714" fmla="*/ 14607992 w 15276297"/>
              <a:gd name="connsiteY714" fmla="*/ 6325939 h 8133350"/>
              <a:gd name="connsiteX715" fmla="*/ 14622346 w 15276297"/>
              <a:gd name="connsiteY715" fmla="*/ 6347183 h 8133350"/>
              <a:gd name="connsiteX716" fmla="*/ 14631533 w 15276297"/>
              <a:gd name="connsiteY716" fmla="*/ 6348905 h 8133350"/>
              <a:gd name="connsiteX717" fmla="*/ 14631533 w 15276297"/>
              <a:gd name="connsiteY717" fmla="*/ 6348905 h 8133350"/>
              <a:gd name="connsiteX718" fmla="*/ 14654499 w 15276297"/>
              <a:gd name="connsiteY718" fmla="*/ 6325939 h 8133350"/>
              <a:gd name="connsiteX719" fmla="*/ 14631533 w 15276297"/>
              <a:gd name="connsiteY719" fmla="*/ 6302973 h 8133350"/>
              <a:gd name="connsiteX720" fmla="*/ 14527612 w 15276297"/>
              <a:gd name="connsiteY720" fmla="*/ 6349480 h 8133350"/>
              <a:gd name="connsiteX721" fmla="*/ 14536799 w 15276297"/>
              <a:gd name="connsiteY721" fmla="*/ 6347757 h 8133350"/>
              <a:gd name="connsiteX722" fmla="*/ 14551153 w 15276297"/>
              <a:gd name="connsiteY722" fmla="*/ 6326514 h 8133350"/>
              <a:gd name="connsiteX723" fmla="*/ 14536799 w 15276297"/>
              <a:gd name="connsiteY723" fmla="*/ 6305270 h 8133350"/>
              <a:gd name="connsiteX724" fmla="*/ 14527612 w 15276297"/>
              <a:gd name="connsiteY724" fmla="*/ 6303548 h 8133350"/>
              <a:gd name="connsiteX725" fmla="*/ 14504646 w 15276297"/>
              <a:gd name="connsiteY725" fmla="*/ 6326514 h 8133350"/>
              <a:gd name="connsiteX726" fmla="*/ 14527612 w 15276297"/>
              <a:gd name="connsiteY726" fmla="*/ 6349480 h 8133350"/>
              <a:gd name="connsiteX727" fmla="*/ 14734879 w 15276297"/>
              <a:gd name="connsiteY727" fmla="*/ 6349480 h 8133350"/>
              <a:gd name="connsiteX728" fmla="*/ 14744065 w 15276297"/>
              <a:gd name="connsiteY728" fmla="*/ 6347757 h 8133350"/>
              <a:gd name="connsiteX729" fmla="*/ 14758418 w 15276297"/>
              <a:gd name="connsiteY729" fmla="*/ 6326514 h 8133350"/>
              <a:gd name="connsiteX730" fmla="*/ 14744065 w 15276297"/>
              <a:gd name="connsiteY730" fmla="*/ 6305270 h 8133350"/>
              <a:gd name="connsiteX731" fmla="*/ 14734879 w 15276297"/>
              <a:gd name="connsiteY731" fmla="*/ 6303548 h 8133350"/>
              <a:gd name="connsiteX732" fmla="*/ 14711913 w 15276297"/>
              <a:gd name="connsiteY732" fmla="*/ 6326514 h 8133350"/>
              <a:gd name="connsiteX733" fmla="*/ 14734879 w 15276297"/>
              <a:gd name="connsiteY733" fmla="*/ 6349480 h 8133350"/>
              <a:gd name="connsiteX734" fmla="*/ 14008010 w 15276297"/>
              <a:gd name="connsiteY734" fmla="*/ 3295598 h 8133350"/>
              <a:gd name="connsiteX735" fmla="*/ 14030976 w 15276297"/>
              <a:gd name="connsiteY735" fmla="*/ 3272632 h 8133350"/>
              <a:gd name="connsiteX736" fmla="*/ 14008010 w 15276297"/>
              <a:gd name="connsiteY736" fmla="*/ 3249666 h 8133350"/>
              <a:gd name="connsiteX737" fmla="*/ 13985044 w 15276297"/>
              <a:gd name="connsiteY737" fmla="*/ 3272632 h 8133350"/>
              <a:gd name="connsiteX738" fmla="*/ 14008010 w 15276297"/>
              <a:gd name="connsiteY738" fmla="*/ 3295598 h 8133350"/>
              <a:gd name="connsiteX739" fmla="*/ 13836341 w 15276297"/>
              <a:gd name="connsiteY739" fmla="*/ 3295598 h 8133350"/>
              <a:gd name="connsiteX740" fmla="*/ 13859307 w 15276297"/>
              <a:gd name="connsiteY740" fmla="*/ 3272632 h 8133350"/>
              <a:gd name="connsiteX741" fmla="*/ 13859307 w 15276297"/>
              <a:gd name="connsiteY741" fmla="*/ 3272632 h 8133350"/>
              <a:gd name="connsiteX742" fmla="*/ 13857584 w 15276297"/>
              <a:gd name="connsiteY742" fmla="*/ 3263445 h 8133350"/>
              <a:gd name="connsiteX743" fmla="*/ 13836341 w 15276297"/>
              <a:gd name="connsiteY743" fmla="*/ 3249092 h 8133350"/>
              <a:gd name="connsiteX744" fmla="*/ 13815096 w 15276297"/>
              <a:gd name="connsiteY744" fmla="*/ 3263445 h 8133350"/>
              <a:gd name="connsiteX745" fmla="*/ 13813375 w 15276297"/>
              <a:gd name="connsiteY745" fmla="*/ 3272632 h 8133350"/>
              <a:gd name="connsiteX746" fmla="*/ 13813375 w 15276297"/>
              <a:gd name="connsiteY746" fmla="*/ 3272632 h 8133350"/>
              <a:gd name="connsiteX747" fmla="*/ 13836341 w 15276297"/>
              <a:gd name="connsiteY747" fmla="*/ 3295598 h 8133350"/>
              <a:gd name="connsiteX748" fmla="*/ 13922463 w 15276297"/>
              <a:gd name="connsiteY748" fmla="*/ 3295598 h 8133350"/>
              <a:gd name="connsiteX749" fmla="*/ 13945429 w 15276297"/>
              <a:gd name="connsiteY749" fmla="*/ 3272632 h 8133350"/>
              <a:gd name="connsiteX750" fmla="*/ 13922463 w 15276297"/>
              <a:gd name="connsiteY750" fmla="*/ 3249666 h 8133350"/>
              <a:gd name="connsiteX751" fmla="*/ 13899497 w 15276297"/>
              <a:gd name="connsiteY751" fmla="*/ 3272632 h 8133350"/>
              <a:gd name="connsiteX752" fmla="*/ 13922463 w 15276297"/>
              <a:gd name="connsiteY752" fmla="*/ 3295598 h 8133350"/>
              <a:gd name="connsiteX753" fmla="*/ 14008010 w 15276297"/>
              <a:gd name="connsiteY753" fmla="*/ 2984410 h 8133350"/>
              <a:gd name="connsiteX754" fmla="*/ 14030976 w 15276297"/>
              <a:gd name="connsiteY754" fmla="*/ 2961445 h 8133350"/>
              <a:gd name="connsiteX755" fmla="*/ 14008010 w 15276297"/>
              <a:gd name="connsiteY755" fmla="*/ 2938479 h 8133350"/>
              <a:gd name="connsiteX756" fmla="*/ 13985044 w 15276297"/>
              <a:gd name="connsiteY756" fmla="*/ 2961445 h 8133350"/>
              <a:gd name="connsiteX757" fmla="*/ 14008010 w 15276297"/>
              <a:gd name="connsiteY757" fmla="*/ 2984410 h 8133350"/>
              <a:gd name="connsiteX758" fmla="*/ 13985044 w 15276297"/>
              <a:gd name="connsiteY758" fmla="*/ 2754178 h 8133350"/>
              <a:gd name="connsiteX759" fmla="*/ 14008010 w 15276297"/>
              <a:gd name="connsiteY759" fmla="*/ 2777144 h 8133350"/>
              <a:gd name="connsiteX760" fmla="*/ 14030976 w 15276297"/>
              <a:gd name="connsiteY760" fmla="*/ 2754178 h 8133350"/>
              <a:gd name="connsiteX761" fmla="*/ 14008010 w 15276297"/>
              <a:gd name="connsiteY761" fmla="*/ 2731212 h 8133350"/>
              <a:gd name="connsiteX762" fmla="*/ 13985044 w 15276297"/>
              <a:gd name="connsiteY762" fmla="*/ 2754178 h 8133350"/>
              <a:gd name="connsiteX763" fmla="*/ 14008010 w 15276297"/>
              <a:gd name="connsiteY763" fmla="*/ 2881064 h 8133350"/>
              <a:gd name="connsiteX764" fmla="*/ 14030976 w 15276297"/>
              <a:gd name="connsiteY764" fmla="*/ 2858098 h 8133350"/>
              <a:gd name="connsiteX765" fmla="*/ 14008010 w 15276297"/>
              <a:gd name="connsiteY765" fmla="*/ 2835133 h 8133350"/>
              <a:gd name="connsiteX766" fmla="*/ 13985044 w 15276297"/>
              <a:gd name="connsiteY766" fmla="*/ 2858098 h 8133350"/>
              <a:gd name="connsiteX767" fmla="*/ 14008010 w 15276297"/>
              <a:gd name="connsiteY767" fmla="*/ 2881064 h 8133350"/>
              <a:gd name="connsiteX768" fmla="*/ 14008010 w 15276297"/>
              <a:gd name="connsiteY768" fmla="*/ 3191677 h 8133350"/>
              <a:gd name="connsiteX769" fmla="*/ 14030976 w 15276297"/>
              <a:gd name="connsiteY769" fmla="*/ 3168711 h 8133350"/>
              <a:gd name="connsiteX770" fmla="*/ 14008010 w 15276297"/>
              <a:gd name="connsiteY770" fmla="*/ 3145745 h 8133350"/>
              <a:gd name="connsiteX771" fmla="*/ 13985044 w 15276297"/>
              <a:gd name="connsiteY771" fmla="*/ 3168711 h 8133350"/>
              <a:gd name="connsiteX772" fmla="*/ 14008010 w 15276297"/>
              <a:gd name="connsiteY772" fmla="*/ 3191677 h 8133350"/>
              <a:gd name="connsiteX773" fmla="*/ 14008010 w 15276297"/>
              <a:gd name="connsiteY773" fmla="*/ 3088331 h 8133350"/>
              <a:gd name="connsiteX774" fmla="*/ 14030976 w 15276297"/>
              <a:gd name="connsiteY774" fmla="*/ 3065365 h 8133350"/>
              <a:gd name="connsiteX775" fmla="*/ 14008010 w 15276297"/>
              <a:gd name="connsiteY775" fmla="*/ 3042399 h 8133350"/>
              <a:gd name="connsiteX776" fmla="*/ 13985044 w 15276297"/>
              <a:gd name="connsiteY776" fmla="*/ 3065365 h 8133350"/>
              <a:gd name="connsiteX777" fmla="*/ 14008010 w 15276297"/>
              <a:gd name="connsiteY777" fmla="*/ 3088331 h 8133350"/>
              <a:gd name="connsiteX778" fmla="*/ 13922463 w 15276297"/>
              <a:gd name="connsiteY778" fmla="*/ 2881064 h 8133350"/>
              <a:gd name="connsiteX779" fmla="*/ 13945429 w 15276297"/>
              <a:gd name="connsiteY779" fmla="*/ 2858098 h 8133350"/>
              <a:gd name="connsiteX780" fmla="*/ 13922463 w 15276297"/>
              <a:gd name="connsiteY780" fmla="*/ 2835133 h 8133350"/>
              <a:gd name="connsiteX781" fmla="*/ 13899497 w 15276297"/>
              <a:gd name="connsiteY781" fmla="*/ 2858098 h 8133350"/>
              <a:gd name="connsiteX782" fmla="*/ 13922463 w 15276297"/>
              <a:gd name="connsiteY782" fmla="*/ 2881064 h 8133350"/>
              <a:gd name="connsiteX783" fmla="*/ 13836341 w 15276297"/>
              <a:gd name="connsiteY783" fmla="*/ 2777718 h 8133350"/>
              <a:gd name="connsiteX784" fmla="*/ 13859307 w 15276297"/>
              <a:gd name="connsiteY784" fmla="*/ 2754752 h 8133350"/>
              <a:gd name="connsiteX785" fmla="*/ 13859307 w 15276297"/>
              <a:gd name="connsiteY785" fmla="*/ 2754752 h 8133350"/>
              <a:gd name="connsiteX786" fmla="*/ 13857584 w 15276297"/>
              <a:gd name="connsiteY786" fmla="*/ 2745566 h 8133350"/>
              <a:gd name="connsiteX787" fmla="*/ 13836341 w 15276297"/>
              <a:gd name="connsiteY787" fmla="*/ 2731212 h 8133350"/>
              <a:gd name="connsiteX788" fmla="*/ 13815096 w 15276297"/>
              <a:gd name="connsiteY788" fmla="*/ 2745566 h 8133350"/>
              <a:gd name="connsiteX789" fmla="*/ 13813375 w 15276297"/>
              <a:gd name="connsiteY789" fmla="*/ 2754752 h 8133350"/>
              <a:gd name="connsiteX790" fmla="*/ 13813375 w 15276297"/>
              <a:gd name="connsiteY790" fmla="*/ 2754752 h 8133350"/>
              <a:gd name="connsiteX791" fmla="*/ 13836341 w 15276297"/>
              <a:gd name="connsiteY791" fmla="*/ 2777718 h 8133350"/>
              <a:gd name="connsiteX792" fmla="*/ 13922463 w 15276297"/>
              <a:gd name="connsiteY792" fmla="*/ 3088331 h 8133350"/>
              <a:gd name="connsiteX793" fmla="*/ 13945429 w 15276297"/>
              <a:gd name="connsiteY793" fmla="*/ 3065365 h 8133350"/>
              <a:gd name="connsiteX794" fmla="*/ 13922463 w 15276297"/>
              <a:gd name="connsiteY794" fmla="*/ 3042399 h 8133350"/>
              <a:gd name="connsiteX795" fmla="*/ 13899497 w 15276297"/>
              <a:gd name="connsiteY795" fmla="*/ 3065365 h 8133350"/>
              <a:gd name="connsiteX796" fmla="*/ 13922463 w 15276297"/>
              <a:gd name="connsiteY796" fmla="*/ 3088331 h 8133350"/>
              <a:gd name="connsiteX797" fmla="*/ 13836341 w 15276297"/>
              <a:gd name="connsiteY797" fmla="*/ 3191677 h 8133350"/>
              <a:gd name="connsiteX798" fmla="*/ 13859307 w 15276297"/>
              <a:gd name="connsiteY798" fmla="*/ 3168711 h 8133350"/>
              <a:gd name="connsiteX799" fmla="*/ 13859307 w 15276297"/>
              <a:gd name="connsiteY799" fmla="*/ 3168711 h 8133350"/>
              <a:gd name="connsiteX800" fmla="*/ 13857584 w 15276297"/>
              <a:gd name="connsiteY800" fmla="*/ 3159525 h 8133350"/>
              <a:gd name="connsiteX801" fmla="*/ 13836341 w 15276297"/>
              <a:gd name="connsiteY801" fmla="*/ 3145171 h 8133350"/>
              <a:gd name="connsiteX802" fmla="*/ 13827154 w 15276297"/>
              <a:gd name="connsiteY802" fmla="*/ 3146894 h 8133350"/>
              <a:gd name="connsiteX803" fmla="*/ 13815096 w 15276297"/>
              <a:gd name="connsiteY803" fmla="*/ 3158951 h 8133350"/>
              <a:gd name="connsiteX804" fmla="*/ 13813375 w 15276297"/>
              <a:gd name="connsiteY804" fmla="*/ 3168137 h 8133350"/>
              <a:gd name="connsiteX805" fmla="*/ 13836341 w 15276297"/>
              <a:gd name="connsiteY805" fmla="*/ 3191103 h 8133350"/>
              <a:gd name="connsiteX806" fmla="*/ 13922463 w 15276297"/>
              <a:gd name="connsiteY806" fmla="*/ 3191677 h 8133350"/>
              <a:gd name="connsiteX807" fmla="*/ 13945429 w 15276297"/>
              <a:gd name="connsiteY807" fmla="*/ 3168711 h 8133350"/>
              <a:gd name="connsiteX808" fmla="*/ 13922463 w 15276297"/>
              <a:gd name="connsiteY808" fmla="*/ 3145745 h 8133350"/>
              <a:gd name="connsiteX809" fmla="*/ 13899497 w 15276297"/>
              <a:gd name="connsiteY809" fmla="*/ 3168711 h 8133350"/>
              <a:gd name="connsiteX810" fmla="*/ 13922463 w 15276297"/>
              <a:gd name="connsiteY810" fmla="*/ 3191677 h 8133350"/>
              <a:gd name="connsiteX811" fmla="*/ 13922463 w 15276297"/>
              <a:gd name="connsiteY811" fmla="*/ 2777718 h 8133350"/>
              <a:gd name="connsiteX812" fmla="*/ 13945429 w 15276297"/>
              <a:gd name="connsiteY812" fmla="*/ 2754752 h 8133350"/>
              <a:gd name="connsiteX813" fmla="*/ 13922463 w 15276297"/>
              <a:gd name="connsiteY813" fmla="*/ 2731786 h 8133350"/>
              <a:gd name="connsiteX814" fmla="*/ 13899497 w 15276297"/>
              <a:gd name="connsiteY814" fmla="*/ 2754752 h 8133350"/>
              <a:gd name="connsiteX815" fmla="*/ 13922463 w 15276297"/>
              <a:gd name="connsiteY815" fmla="*/ 2777718 h 8133350"/>
              <a:gd name="connsiteX816" fmla="*/ 13922463 w 15276297"/>
              <a:gd name="connsiteY816" fmla="*/ 2984410 h 8133350"/>
              <a:gd name="connsiteX817" fmla="*/ 13945429 w 15276297"/>
              <a:gd name="connsiteY817" fmla="*/ 2961445 h 8133350"/>
              <a:gd name="connsiteX818" fmla="*/ 13922463 w 15276297"/>
              <a:gd name="connsiteY818" fmla="*/ 2938479 h 8133350"/>
              <a:gd name="connsiteX819" fmla="*/ 13899497 w 15276297"/>
              <a:gd name="connsiteY819" fmla="*/ 2961445 h 8133350"/>
              <a:gd name="connsiteX820" fmla="*/ 13922463 w 15276297"/>
              <a:gd name="connsiteY820" fmla="*/ 2984410 h 8133350"/>
              <a:gd name="connsiteX821" fmla="*/ 13836341 w 15276297"/>
              <a:gd name="connsiteY821" fmla="*/ 2984410 h 8133350"/>
              <a:gd name="connsiteX822" fmla="*/ 13859307 w 15276297"/>
              <a:gd name="connsiteY822" fmla="*/ 2961445 h 8133350"/>
              <a:gd name="connsiteX823" fmla="*/ 13859307 w 15276297"/>
              <a:gd name="connsiteY823" fmla="*/ 2961445 h 8133350"/>
              <a:gd name="connsiteX824" fmla="*/ 13857584 w 15276297"/>
              <a:gd name="connsiteY824" fmla="*/ 2952258 h 8133350"/>
              <a:gd name="connsiteX825" fmla="*/ 13836341 w 15276297"/>
              <a:gd name="connsiteY825" fmla="*/ 2937904 h 8133350"/>
              <a:gd name="connsiteX826" fmla="*/ 13815096 w 15276297"/>
              <a:gd name="connsiteY826" fmla="*/ 2952258 h 8133350"/>
              <a:gd name="connsiteX827" fmla="*/ 13813375 w 15276297"/>
              <a:gd name="connsiteY827" fmla="*/ 2961445 h 8133350"/>
              <a:gd name="connsiteX828" fmla="*/ 13813375 w 15276297"/>
              <a:gd name="connsiteY828" fmla="*/ 2961445 h 8133350"/>
              <a:gd name="connsiteX829" fmla="*/ 13836341 w 15276297"/>
              <a:gd name="connsiteY829" fmla="*/ 2984410 h 8133350"/>
              <a:gd name="connsiteX830" fmla="*/ 13836341 w 15276297"/>
              <a:gd name="connsiteY830" fmla="*/ 2881064 h 8133350"/>
              <a:gd name="connsiteX831" fmla="*/ 13857584 w 15276297"/>
              <a:gd name="connsiteY831" fmla="*/ 2866711 h 8133350"/>
              <a:gd name="connsiteX832" fmla="*/ 13859307 w 15276297"/>
              <a:gd name="connsiteY832" fmla="*/ 2857524 h 8133350"/>
              <a:gd name="connsiteX833" fmla="*/ 13836341 w 15276297"/>
              <a:gd name="connsiteY833" fmla="*/ 2834558 h 8133350"/>
              <a:gd name="connsiteX834" fmla="*/ 13813375 w 15276297"/>
              <a:gd name="connsiteY834" fmla="*/ 2857524 h 8133350"/>
              <a:gd name="connsiteX835" fmla="*/ 13815096 w 15276297"/>
              <a:gd name="connsiteY835" fmla="*/ 2866711 h 8133350"/>
              <a:gd name="connsiteX836" fmla="*/ 13836341 w 15276297"/>
              <a:gd name="connsiteY836" fmla="*/ 2881064 h 8133350"/>
              <a:gd name="connsiteX837" fmla="*/ 13836341 w 15276297"/>
              <a:gd name="connsiteY837" fmla="*/ 3088331 h 8133350"/>
              <a:gd name="connsiteX838" fmla="*/ 13857584 w 15276297"/>
              <a:gd name="connsiteY838" fmla="*/ 3073977 h 8133350"/>
              <a:gd name="connsiteX839" fmla="*/ 13859307 w 15276297"/>
              <a:gd name="connsiteY839" fmla="*/ 3064791 h 8133350"/>
              <a:gd name="connsiteX840" fmla="*/ 13836341 w 15276297"/>
              <a:gd name="connsiteY840" fmla="*/ 3041825 h 8133350"/>
              <a:gd name="connsiteX841" fmla="*/ 13813375 w 15276297"/>
              <a:gd name="connsiteY841" fmla="*/ 3064791 h 8133350"/>
              <a:gd name="connsiteX842" fmla="*/ 13815096 w 15276297"/>
              <a:gd name="connsiteY842" fmla="*/ 3073977 h 8133350"/>
              <a:gd name="connsiteX843" fmla="*/ 13836341 w 15276297"/>
              <a:gd name="connsiteY843" fmla="*/ 3088331 h 8133350"/>
              <a:gd name="connsiteX844" fmla="*/ 6151399 w 15276297"/>
              <a:gd name="connsiteY844" fmla="*/ 356545 h 8133350"/>
              <a:gd name="connsiteX845" fmla="*/ 6174364 w 15276297"/>
              <a:gd name="connsiteY845" fmla="*/ 333579 h 8133350"/>
              <a:gd name="connsiteX846" fmla="*/ 6151399 w 15276297"/>
              <a:gd name="connsiteY846" fmla="*/ 310613 h 8133350"/>
              <a:gd name="connsiteX847" fmla="*/ 6128433 w 15276297"/>
              <a:gd name="connsiteY847" fmla="*/ 333579 h 8133350"/>
              <a:gd name="connsiteX848" fmla="*/ 6151399 w 15276297"/>
              <a:gd name="connsiteY848" fmla="*/ 356545 h 8133350"/>
              <a:gd name="connsiteX849" fmla="*/ 6065851 w 15276297"/>
              <a:gd name="connsiteY849" fmla="*/ 253198 h 8133350"/>
              <a:gd name="connsiteX850" fmla="*/ 6088817 w 15276297"/>
              <a:gd name="connsiteY850" fmla="*/ 230233 h 8133350"/>
              <a:gd name="connsiteX851" fmla="*/ 6065851 w 15276297"/>
              <a:gd name="connsiteY851" fmla="*/ 207267 h 8133350"/>
              <a:gd name="connsiteX852" fmla="*/ 6042885 w 15276297"/>
              <a:gd name="connsiteY852" fmla="*/ 230233 h 8133350"/>
              <a:gd name="connsiteX853" fmla="*/ 6065851 w 15276297"/>
              <a:gd name="connsiteY853" fmla="*/ 253198 h 8133350"/>
              <a:gd name="connsiteX854" fmla="*/ 6065851 w 15276297"/>
              <a:gd name="connsiteY854" fmla="*/ 149278 h 8133350"/>
              <a:gd name="connsiteX855" fmla="*/ 6088817 w 15276297"/>
              <a:gd name="connsiteY855" fmla="*/ 126312 h 8133350"/>
              <a:gd name="connsiteX856" fmla="*/ 6065851 w 15276297"/>
              <a:gd name="connsiteY856" fmla="*/ 103346 h 8133350"/>
              <a:gd name="connsiteX857" fmla="*/ 6042885 w 15276297"/>
              <a:gd name="connsiteY857" fmla="*/ 126312 h 8133350"/>
              <a:gd name="connsiteX858" fmla="*/ 6065851 w 15276297"/>
              <a:gd name="connsiteY858" fmla="*/ 149278 h 8133350"/>
              <a:gd name="connsiteX859" fmla="*/ 6151399 w 15276297"/>
              <a:gd name="connsiteY859" fmla="*/ 460465 h 8133350"/>
              <a:gd name="connsiteX860" fmla="*/ 6174364 w 15276297"/>
              <a:gd name="connsiteY860" fmla="*/ 437499 h 8133350"/>
              <a:gd name="connsiteX861" fmla="*/ 6151399 w 15276297"/>
              <a:gd name="connsiteY861" fmla="*/ 414533 h 8133350"/>
              <a:gd name="connsiteX862" fmla="*/ 6128433 w 15276297"/>
              <a:gd name="connsiteY862" fmla="*/ 437499 h 8133350"/>
              <a:gd name="connsiteX863" fmla="*/ 6151399 w 15276297"/>
              <a:gd name="connsiteY863" fmla="*/ 460465 h 8133350"/>
              <a:gd name="connsiteX864" fmla="*/ 6065851 w 15276297"/>
              <a:gd name="connsiteY864" fmla="*/ 45932 h 8133350"/>
              <a:gd name="connsiteX865" fmla="*/ 6088817 w 15276297"/>
              <a:gd name="connsiteY865" fmla="*/ 22966 h 8133350"/>
              <a:gd name="connsiteX866" fmla="*/ 6065851 w 15276297"/>
              <a:gd name="connsiteY866" fmla="*/ 0 h 8133350"/>
              <a:gd name="connsiteX867" fmla="*/ 6042885 w 15276297"/>
              <a:gd name="connsiteY867" fmla="*/ 22966 h 8133350"/>
              <a:gd name="connsiteX868" fmla="*/ 6065851 w 15276297"/>
              <a:gd name="connsiteY868" fmla="*/ 45932 h 8133350"/>
              <a:gd name="connsiteX869" fmla="*/ 6151399 w 15276297"/>
              <a:gd name="connsiteY869" fmla="*/ 149278 h 8133350"/>
              <a:gd name="connsiteX870" fmla="*/ 6174364 w 15276297"/>
              <a:gd name="connsiteY870" fmla="*/ 126312 h 8133350"/>
              <a:gd name="connsiteX871" fmla="*/ 6151399 w 15276297"/>
              <a:gd name="connsiteY871" fmla="*/ 103346 h 8133350"/>
              <a:gd name="connsiteX872" fmla="*/ 6128433 w 15276297"/>
              <a:gd name="connsiteY872" fmla="*/ 126312 h 8133350"/>
              <a:gd name="connsiteX873" fmla="*/ 6151399 w 15276297"/>
              <a:gd name="connsiteY873" fmla="*/ 149278 h 8133350"/>
              <a:gd name="connsiteX874" fmla="*/ 6151399 w 15276297"/>
              <a:gd name="connsiteY874" fmla="*/ 253198 h 8133350"/>
              <a:gd name="connsiteX875" fmla="*/ 6174364 w 15276297"/>
              <a:gd name="connsiteY875" fmla="*/ 230233 h 8133350"/>
              <a:gd name="connsiteX876" fmla="*/ 6151399 w 15276297"/>
              <a:gd name="connsiteY876" fmla="*/ 207267 h 8133350"/>
              <a:gd name="connsiteX877" fmla="*/ 6128433 w 15276297"/>
              <a:gd name="connsiteY877" fmla="*/ 230233 h 8133350"/>
              <a:gd name="connsiteX878" fmla="*/ 6151399 w 15276297"/>
              <a:gd name="connsiteY878" fmla="*/ 253198 h 8133350"/>
              <a:gd name="connsiteX879" fmla="*/ 6151399 w 15276297"/>
              <a:gd name="connsiteY879" fmla="*/ 45932 h 8133350"/>
              <a:gd name="connsiteX880" fmla="*/ 6174364 w 15276297"/>
              <a:gd name="connsiteY880" fmla="*/ 22966 h 8133350"/>
              <a:gd name="connsiteX881" fmla="*/ 6151399 w 15276297"/>
              <a:gd name="connsiteY881" fmla="*/ 0 h 8133350"/>
              <a:gd name="connsiteX882" fmla="*/ 6128433 w 15276297"/>
              <a:gd name="connsiteY882" fmla="*/ 22966 h 8133350"/>
              <a:gd name="connsiteX883" fmla="*/ 6151399 w 15276297"/>
              <a:gd name="connsiteY883" fmla="*/ 45932 h 8133350"/>
              <a:gd name="connsiteX884" fmla="*/ 6065851 w 15276297"/>
              <a:gd name="connsiteY884" fmla="*/ 356545 h 8133350"/>
              <a:gd name="connsiteX885" fmla="*/ 6088817 w 15276297"/>
              <a:gd name="connsiteY885" fmla="*/ 333579 h 8133350"/>
              <a:gd name="connsiteX886" fmla="*/ 6065851 w 15276297"/>
              <a:gd name="connsiteY886" fmla="*/ 310613 h 8133350"/>
              <a:gd name="connsiteX887" fmla="*/ 6042885 w 15276297"/>
              <a:gd name="connsiteY887" fmla="*/ 333579 h 8133350"/>
              <a:gd name="connsiteX888" fmla="*/ 6065851 w 15276297"/>
              <a:gd name="connsiteY888" fmla="*/ 356545 h 8133350"/>
              <a:gd name="connsiteX889" fmla="*/ 6065851 w 15276297"/>
              <a:gd name="connsiteY889" fmla="*/ 460465 h 8133350"/>
              <a:gd name="connsiteX890" fmla="*/ 6088817 w 15276297"/>
              <a:gd name="connsiteY890" fmla="*/ 437499 h 8133350"/>
              <a:gd name="connsiteX891" fmla="*/ 6065851 w 15276297"/>
              <a:gd name="connsiteY891" fmla="*/ 414533 h 8133350"/>
              <a:gd name="connsiteX892" fmla="*/ 6042885 w 15276297"/>
              <a:gd name="connsiteY892" fmla="*/ 437499 h 8133350"/>
              <a:gd name="connsiteX893" fmla="*/ 6065851 w 15276297"/>
              <a:gd name="connsiteY893" fmla="*/ 460465 h 8133350"/>
              <a:gd name="connsiteX894" fmla="*/ 14180829 w 15276297"/>
              <a:gd name="connsiteY894" fmla="*/ 4288296 h 8133350"/>
              <a:gd name="connsiteX895" fmla="*/ 13927630 w 15276297"/>
              <a:gd name="connsiteY895" fmla="*/ 4288296 h 8133350"/>
              <a:gd name="connsiteX896" fmla="*/ 13927630 w 15276297"/>
              <a:gd name="connsiteY896" fmla="*/ 4324467 h 8133350"/>
              <a:gd name="connsiteX897" fmla="*/ 14180829 w 15276297"/>
              <a:gd name="connsiteY897" fmla="*/ 4324467 h 8133350"/>
              <a:gd name="connsiteX898" fmla="*/ 14180829 w 15276297"/>
              <a:gd name="connsiteY898" fmla="*/ 4288296 h 8133350"/>
              <a:gd name="connsiteX899" fmla="*/ 13928204 w 15276297"/>
              <a:gd name="connsiteY899" fmla="*/ 4390494 h 8133350"/>
              <a:gd name="connsiteX900" fmla="*/ 14181402 w 15276297"/>
              <a:gd name="connsiteY900" fmla="*/ 4390494 h 8133350"/>
              <a:gd name="connsiteX901" fmla="*/ 14181402 w 15276297"/>
              <a:gd name="connsiteY901" fmla="*/ 4354322 h 8133350"/>
              <a:gd name="connsiteX902" fmla="*/ 13928204 w 15276297"/>
              <a:gd name="connsiteY902" fmla="*/ 4354322 h 8133350"/>
              <a:gd name="connsiteX903" fmla="*/ 13928204 w 15276297"/>
              <a:gd name="connsiteY903" fmla="*/ 4390494 h 8133350"/>
              <a:gd name="connsiteX904" fmla="*/ 14532205 w 15276297"/>
              <a:gd name="connsiteY904" fmla="*/ 4288296 h 8133350"/>
              <a:gd name="connsiteX905" fmla="*/ 14279007 w 15276297"/>
              <a:gd name="connsiteY905" fmla="*/ 4288296 h 8133350"/>
              <a:gd name="connsiteX906" fmla="*/ 14279007 w 15276297"/>
              <a:gd name="connsiteY906" fmla="*/ 4324467 h 8133350"/>
              <a:gd name="connsiteX907" fmla="*/ 14532205 w 15276297"/>
              <a:gd name="connsiteY907" fmla="*/ 4324467 h 8133350"/>
              <a:gd name="connsiteX908" fmla="*/ 14532205 w 15276297"/>
              <a:gd name="connsiteY908" fmla="*/ 4288296 h 8133350"/>
              <a:gd name="connsiteX909" fmla="*/ 14279007 w 15276297"/>
              <a:gd name="connsiteY909" fmla="*/ 4390494 h 8133350"/>
              <a:gd name="connsiteX910" fmla="*/ 14532205 w 15276297"/>
              <a:gd name="connsiteY910" fmla="*/ 4390494 h 8133350"/>
              <a:gd name="connsiteX911" fmla="*/ 14532205 w 15276297"/>
              <a:gd name="connsiteY911" fmla="*/ 4354322 h 8133350"/>
              <a:gd name="connsiteX912" fmla="*/ 14279007 w 15276297"/>
              <a:gd name="connsiteY912" fmla="*/ 4354322 h 8133350"/>
              <a:gd name="connsiteX913" fmla="*/ 14279007 w 15276297"/>
              <a:gd name="connsiteY913" fmla="*/ 4390494 h 8133350"/>
              <a:gd name="connsiteX914" fmla="*/ 14630384 w 15276297"/>
              <a:gd name="connsiteY914" fmla="*/ 4323893 h 8133350"/>
              <a:gd name="connsiteX915" fmla="*/ 14883582 w 15276297"/>
              <a:gd name="connsiteY915" fmla="*/ 4323893 h 8133350"/>
              <a:gd name="connsiteX916" fmla="*/ 14883582 w 15276297"/>
              <a:gd name="connsiteY916" fmla="*/ 4287722 h 8133350"/>
              <a:gd name="connsiteX917" fmla="*/ 14630384 w 15276297"/>
              <a:gd name="connsiteY917" fmla="*/ 4287722 h 8133350"/>
              <a:gd name="connsiteX918" fmla="*/ 14630384 w 15276297"/>
              <a:gd name="connsiteY918" fmla="*/ 4323893 h 8133350"/>
              <a:gd name="connsiteX919" fmla="*/ 14630384 w 15276297"/>
              <a:gd name="connsiteY919" fmla="*/ 4390494 h 8133350"/>
              <a:gd name="connsiteX920" fmla="*/ 14883582 w 15276297"/>
              <a:gd name="connsiteY920" fmla="*/ 4390494 h 8133350"/>
              <a:gd name="connsiteX921" fmla="*/ 14883582 w 15276297"/>
              <a:gd name="connsiteY921" fmla="*/ 4354322 h 8133350"/>
              <a:gd name="connsiteX922" fmla="*/ 14630384 w 15276297"/>
              <a:gd name="connsiteY922" fmla="*/ 4354322 h 8133350"/>
              <a:gd name="connsiteX923" fmla="*/ 14630384 w 15276297"/>
              <a:gd name="connsiteY923" fmla="*/ 4390494 h 8133350"/>
              <a:gd name="connsiteX924" fmla="*/ 3996055 w 15276297"/>
              <a:gd name="connsiteY924" fmla="*/ 2281082 h 8133350"/>
              <a:gd name="connsiteX925" fmla="*/ 4249254 w 15276297"/>
              <a:gd name="connsiteY925" fmla="*/ 2281082 h 8133350"/>
              <a:gd name="connsiteX926" fmla="*/ 4249254 w 15276297"/>
              <a:gd name="connsiteY926" fmla="*/ 2244911 h 8133350"/>
              <a:gd name="connsiteX927" fmla="*/ 3996055 w 15276297"/>
              <a:gd name="connsiteY927" fmla="*/ 2244911 h 8133350"/>
              <a:gd name="connsiteX928" fmla="*/ 3996055 w 15276297"/>
              <a:gd name="connsiteY928" fmla="*/ 2281082 h 8133350"/>
              <a:gd name="connsiteX929" fmla="*/ 3996055 w 15276297"/>
              <a:gd name="connsiteY929" fmla="*/ 2347109 h 8133350"/>
              <a:gd name="connsiteX930" fmla="*/ 4249254 w 15276297"/>
              <a:gd name="connsiteY930" fmla="*/ 2347109 h 8133350"/>
              <a:gd name="connsiteX931" fmla="*/ 4249254 w 15276297"/>
              <a:gd name="connsiteY931" fmla="*/ 2310937 h 8133350"/>
              <a:gd name="connsiteX932" fmla="*/ 3996055 w 15276297"/>
              <a:gd name="connsiteY932" fmla="*/ 2310937 h 8133350"/>
              <a:gd name="connsiteX933" fmla="*/ 3996055 w 15276297"/>
              <a:gd name="connsiteY933" fmla="*/ 2347109 h 8133350"/>
              <a:gd name="connsiteX934" fmla="*/ 4600631 w 15276297"/>
              <a:gd name="connsiteY934" fmla="*/ 2244911 h 8133350"/>
              <a:gd name="connsiteX935" fmla="*/ 4347433 w 15276297"/>
              <a:gd name="connsiteY935" fmla="*/ 2244911 h 8133350"/>
              <a:gd name="connsiteX936" fmla="*/ 4347433 w 15276297"/>
              <a:gd name="connsiteY936" fmla="*/ 2281082 h 8133350"/>
              <a:gd name="connsiteX937" fmla="*/ 4600631 w 15276297"/>
              <a:gd name="connsiteY937" fmla="*/ 2281082 h 8133350"/>
              <a:gd name="connsiteX938" fmla="*/ 4600631 w 15276297"/>
              <a:gd name="connsiteY938" fmla="*/ 2244911 h 8133350"/>
              <a:gd name="connsiteX939" fmla="*/ 4600631 w 15276297"/>
              <a:gd name="connsiteY939" fmla="*/ 2311511 h 8133350"/>
              <a:gd name="connsiteX940" fmla="*/ 4347433 w 15276297"/>
              <a:gd name="connsiteY940" fmla="*/ 2311511 h 8133350"/>
              <a:gd name="connsiteX941" fmla="*/ 4347433 w 15276297"/>
              <a:gd name="connsiteY941" fmla="*/ 2347683 h 8133350"/>
              <a:gd name="connsiteX942" fmla="*/ 4600631 w 15276297"/>
              <a:gd name="connsiteY942" fmla="*/ 2347683 h 8133350"/>
              <a:gd name="connsiteX943" fmla="*/ 4600631 w 15276297"/>
              <a:gd name="connsiteY943" fmla="*/ 2311511 h 8133350"/>
              <a:gd name="connsiteX944" fmla="*/ 4951434 w 15276297"/>
              <a:gd name="connsiteY944" fmla="*/ 2244911 h 8133350"/>
              <a:gd name="connsiteX945" fmla="*/ 4698236 w 15276297"/>
              <a:gd name="connsiteY945" fmla="*/ 2244911 h 8133350"/>
              <a:gd name="connsiteX946" fmla="*/ 4698236 w 15276297"/>
              <a:gd name="connsiteY946" fmla="*/ 2281082 h 8133350"/>
              <a:gd name="connsiteX947" fmla="*/ 4951434 w 15276297"/>
              <a:gd name="connsiteY947" fmla="*/ 2281082 h 8133350"/>
              <a:gd name="connsiteX948" fmla="*/ 4951434 w 15276297"/>
              <a:gd name="connsiteY948" fmla="*/ 2244911 h 8133350"/>
              <a:gd name="connsiteX949" fmla="*/ 4698236 w 15276297"/>
              <a:gd name="connsiteY949" fmla="*/ 2347109 h 8133350"/>
              <a:gd name="connsiteX950" fmla="*/ 4951434 w 15276297"/>
              <a:gd name="connsiteY950" fmla="*/ 2347109 h 8133350"/>
              <a:gd name="connsiteX951" fmla="*/ 4951434 w 15276297"/>
              <a:gd name="connsiteY951" fmla="*/ 2310937 h 8133350"/>
              <a:gd name="connsiteX952" fmla="*/ 4698236 w 15276297"/>
              <a:gd name="connsiteY952" fmla="*/ 2310937 h 8133350"/>
              <a:gd name="connsiteX953" fmla="*/ 4698236 w 15276297"/>
              <a:gd name="connsiteY953" fmla="*/ 2347109 h 8133350"/>
              <a:gd name="connsiteX954" fmla="*/ 10147453 w 15276297"/>
              <a:gd name="connsiteY954" fmla="*/ 7215865 h 8133350"/>
              <a:gd name="connsiteX955" fmla="*/ 10400652 w 15276297"/>
              <a:gd name="connsiteY955" fmla="*/ 7215865 h 8133350"/>
              <a:gd name="connsiteX956" fmla="*/ 10400652 w 15276297"/>
              <a:gd name="connsiteY956" fmla="*/ 7179694 h 8133350"/>
              <a:gd name="connsiteX957" fmla="*/ 10147453 w 15276297"/>
              <a:gd name="connsiteY957" fmla="*/ 7179694 h 8133350"/>
              <a:gd name="connsiteX958" fmla="*/ 10147453 w 15276297"/>
              <a:gd name="connsiteY958" fmla="*/ 7215865 h 8133350"/>
              <a:gd name="connsiteX959" fmla="*/ 10147453 w 15276297"/>
              <a:gd name="connsiteY959" fmla="*/ 7282467 h 8133350"/>
              <a:gd name="connsiteX960" fmla="*/ 10400652 w 15276297"/>
              <a:gd name="connsiteY960" fmla="*/ 7282467 h 8133350"/>
              <a:gd name="connsiteX961" fmla="*/ 10400652 w 15276297"/>
              <a:gd name="connsiteY961" fmla="*/ 7246295 h 8133350"/>
              <a:gd name="connsiteX962" fmla="*/ 10147453 w 15276297"/>
              <a:gd name="connsiteY962" fmla="*/ 7246295 h 8133350"/>
              <a:gd name="connsiteX963" fmla="*/ 10147453 w 15276297"/>
              <a:gd name="connsiteY963" fmla="*/ 7282467 h 8133350"/>
              <a:gd name="connsiteX964" fmla="*/ 665435 w 15276297"/>
              <a:gd name="connsiteY964" fmla="*/ 3138281 h 8133350"/>
              <a:gd name="connsiteX965" fmla="*/ 918633 w 15276297"/>
              <a:gd name="connsiteY965" fmla="*/ 3138281 h 8133350"/>
              <a:gd name="connsiteX966" fmla="*/ 918633 w 15276297"/>
              <a:gd name="connsiteY966" fmla="*/ 3102110 h 8133350"/>
              <a:gd name="connsiteX967" fmla="*/ 665435 w 15276297"/>
              <a:gd name="connsiteY967" fmla="*/ 3102110 h 8133350"/>
              <a:gd name="connsiteX968" fmla="*/ 665435 w 15276297"/>
              <a:gd name="connsiteY968" fmla="*/ 3138281 h 8133350"/>
              <a:gd name="connsiteX969" fmla="*/ 665435 w 15276297"/>
              <a:gd name="connsiteY969" fmla="*/ 3204882 h 8133350"/>
              <a:gd name="connsiteX970" fmla="*/ 918633 w 15276297"/>
              <a:gd name="connsiteY970" fmla="*/ 3204882 h 8133350"/>
              <a:gd name="connsiteX971" fmla="*/ 918633 w 15276297"/>
              <a:gd name="connsiteY971" fmla="*/ 3168711 h 8133350"/>
              <a:gd name="connsiteX972" fmla="*/ 665435 w 15276297"/>
              <a:gd name="connsiteY972" fmla="*/ 3168711 h 8133350"/>
              <a:gd name="connsiteX973" fmla="*/ 665435 w 15276297"/>
              <a:gd name="connsiteY973" fmla="*/ 3204882 h 8133350"/>
              <a:gd name="connsiteX974" fmla="*/ 5844231 w 15276297"/>
              <a:gd name="connsiteY974" fmla="*/ 5953319 h 8133350"/>
              <a:gd name="connsiteX975" fmla="*/ 6097429 w 15276297"/>
              <a:gd name="connsiteY975" fmla="*/ 5953319 h 8133350"/>
              <a:gd name="connsiteX976" fmla="*/ 6097429 w 15276297"/>
              <a:gd name="connsiteY976" fmla="*/ 5917148 h 8133350"/>
              <a:gd name="connsiteX977" fmla="*/ 5844231 w 15276297"/>
              <a:gd name="connsiteY977" fmla="*/ 5917148 h 8133350"/>
              <a:gd name="connsiteX978" fmla="*/ 5844231 w 15276297"/>
              <a:gd name="connsiteY978" fmla="*/ 5953319 h 8133350"/>
              <a:gd name="connsiteX979" fmla="*/ 5844231 w 15276297"/>
              <a:gd name="connsiteY979" fmla="*/ 6019920 h 8133350"/>
              <a:gd name="connsiteX980" fmla="*/ 6097429 w 15276297"/>
              <a:gd name="connsiteY980" fmla="*/ 6019920 h 8133350"/>
              <a:gd name="connsiteX981" fmla="*/ 6097429 w 15276297"/>
              <a:gd name="connsiteY981" fmla="*/ 5983748 h 8133350"/>
              <a:gd name="connsiteX982" fmla="*/ 5844231 w 15276297"/>
              <a:gd name="connsiteY982" fmla="*/ 5983748 h 8133350"/>
              <a:gd name="connsiteX983" fmla="*/ 5844231 w 15276297"/>
              <a:gd name="connsiteY983" fmla="*/ 6019920 h 8133350"/>
              <a:gd name="connsiteX984" fmla="*/ 9073227 w 15276297"/>
              <a:gd name="connsiteY984" fmla="*/ 6654351 h 8133350"/>
              <a:gd name="connsiteX985" fmla="*/ 9271881 w 15276297"/>
              <a:gd name="connsiteY985" fmla="*/ 6654351 h 8133350"/>
              <a:gd name="connsiteX986" fmla="*/ 9271881 w 15276297"/>
              <a:gd name="connsiteY986" fmla="*/ 6618180 h 8133350"/>
              <a:gd name="connsiteX987" fmla="*/ 9073227 w 15276297"/>
              <a:gd name="connsiteY987" fmla="*/ 6618180 h 8133350"/>
              <a:gd name="connsiteX988" fmla="*/ 9073227 w 15276297"/>
              <a:gd name="connsiteY988" fmla="*/ 6654351 h 8133350"/>
              <a:gd name="connsiteX989" fmla="*/ 9073227 w 15276297"/>
              <a:gd name="connsiteY989" fmla="*/ 6576841 h 8133350"/>
              <a:gd name="connsiteX990" fmla="*/ 9271881 w 15276297"/>
              <a:gd name="connsiteY990" fmla="*/ 6576841 h 8133350"/>
              <a:gd name="connsiteX991" fmla="*/ 9271881 w 15276297"/>
              <a:gd name="connsiteY991" fmla="*/ 6540670 h 8133350"/>
              <a:gd name="connsiteX992" fmla="*/ 9073227 w 15276297"/>
              <a:gd name="connsiteY992" fmla="*/ 6540670 h 8133350"/>
              <a:gd name="connsiteX993" fmla="*/ 9073227 w 15276297"/>
              <a:gd name="connsiteY993" fmla="*/ 6576841 h 8133350"/>
              <a:gd name="connsiteX994" fmla="*/ 9073227 w 15276297"/>
              <a:gd name="connsiteY994" fmla="*/ 6720952 h 8133350"/>
              <a:gd name="connsiteX995" fmla="*/ 9271881 w 15276297"/>
              <a:gd name="connsiteY995" fmla="*/ 6720952 h 8133350"/>
              <a:gd name="connsiteX996" fmla="*/ 9271881 w 15276297"/>
              <a:gd name="connsiteY996" fmla="*/ 6684780 h 8133350"/>
              <a:gd name="connsiteX997" fmla="*/ 9073227 w 15276297"/>
              <a:gd name="connsiteY997" fmla="*/ 6684780 h 8133350"/>
              <a:gd name="connsiteX998" fmla="*/ 9073227 w 15276297"/>
              <a:gd name="connsiteY998" fmla="*/ 6720952 h 8133350"/>
              <a:gd name="connsiteX999" fmla="*/ 9073227 w 15276297"/>
              <a:gd name="connsiteY999" fmla="*/ 6366129 h 8133350"/>
              <a:gd name="connsiteX1000" fmla="*/ 9271881 w 15276297"/>
              <a:gd name="connsiteY1000" fmla="*/ 6366129 h 8133350"/>
              <a:gd name="connsiteX1001" fmla="*/ 9271881 w 15276297"/>
              <a:gd name="connsiteY1001" fmla="*/ 6329959 h 8133350"/>
              <a:gd name="connsiteX1002" fmla="*/ 9073227 w 15276297"/>
              <a:gd name="connsiteY1002" fmla="*/ 6329959 h 8133350"/>
              <a:gd name="connsiteX1003" fmla="*/ 9073227 w 15276297"/>
              <a:gd name="connsiteY1003" fmla="*/ 6366129 h 8133350"/>
              <a:gd name="connsiteX1004" fmla="*/ 9073227 w 15276297"/>
              <a:gd name="connsiteY1004" fmla="*/ 6432731 h 8133350"/>
              <a:gd name="connsiteX1005" fmla="*/ 9271881 w 15276297"/>
              <a:gd name="connsiteY1005" fmla="*/ 6432731 h 8133350"/>
              <a:gd name="connsiteX1006" fmla="*/ 9271881 w 15276297"/>
              <a:gd name="connsiteY1006" fmla="*/ 6396559 h 8133350"/>
              <a:gd name="connsiteX1007" fmla="*/ 9073227 w 15276297"/>
              <a:gd name="connsiteY1007" fmla="*/ 6396559 h 8133350"/>
              <a:gd name="connsiteX1008" fmla="*/ 9073227 w 15276297"/>
              <a:gd name="connsiteY1008" fmla="*/ 6432731 h 8133350"/>
              <a:gd name="connsiteX1009" fmla="*/ 9073227 w 15276297"/>
              <a:gd name="connsiteY1009" fmla="*/ 6510241 h 8133350"/>
              <a:gd name="connsiteX1010" fmla="*/ 9271881 w 15276297"/>
              <a:gd name="connsiteY1010" fmla="*/ 6510241 h 8133350"/>
              <a:gd name="connsiteX1011" fmla="*/ 9271881 w 15276297"/>
              <a:gd name="connsiteY1011" fmla="*/ 6474069 h 8133350"/>
              <a:gd name="connsiteX1012" fmla="*/ 9073227 w 15276297"/>
              <a:gd name="connsiteY1012" fmla="*/ 6474069 h 8133350"/>
              <a:gd name="connsiteX1013" fmla="*/ 9073227 w 15276297"/>
              <a:gd name="connsiteY1013" fmla="*/ 6510241 h 8133350"/>
              <a:gd name="connsiteX1014" fmla="*/ 9364893 w 15276297"/>
              <a:gd name="connsiteY1014" fmla="*/ 1242452 h 8133350"/>
              <a:gd name="connsiteX1015" fmla="*/ 9220782 w 15276297"/>
              <a:gd name="connsiteY1015" fmla="*/ 1242452 h 8133350"/>
              <a:gd name="connsiteX1016" fmla="*/ 9220782 w 15276297"/>
              <a:gd name="connsiteY1016" fmla="*/ 1268288 h 8133350"/>
              <a:gd name="connsiteX1017" fmla="*/ 9364893 w 15276297"/>
              <a:gd name="connsiteY1017" fmla="*/ 1268288 h 8133350"/>
              <a:gd name="connsiteX1018" fmla="*/ 9364893 w 15276297"/>
              <a:gd name="connsiteY1018" fmla="*/ 1242452 h 8133350"/>
              <a:gd name="connsiteX1019" fmla="*/ 9364893 w 15276297"/>
              <a:gd name="connsiteY1019" fmla="*/ 1033463 h 8133350"/>
              <a:gd name="connsiteX1020" fmla="*/ 9220782 w 15276297"/>
              <a:gd name="connsiteY1020" fmla="*/ 1033463 h 8133350"/>
              <a:gd name="connsiteX1021" fmla="*/ 9220782 w 15276297"/>
              <a:gd name="connsiteY1021" fmla="*/ 1059299 h 8133350"/>
              <a:gd name="connsiteX1022" fmla="*/ 9364893 w 15276297"/>
              <a:gd name="connsiteY1022" fmla="*/ 1059299 h 8133350"/>
              <a:gd name="connsiteX1023" fmla="*/ 9364893 w 15276297"/>
              <a:gd name="connsiteY1023" fmla="*/ 1033463 h 8133350"/>
              <a:gd name="connsiteX1024" fmla="*/ 9364893 w 15276297"/>
              <a:gd name="connsiteY1024" fmla="*/ 1186185 h 8133350"/>
              <a:gd name="connsiteX1025" fmla="*/ 9220782 w 15276297"/>
              <a:gd name="connsiteY1025" fmla="*/ 1186185 h 8133350"/>
              <a:gd name="connsiteX1026" fmla="*/ 9220782 w 15276297"/>
              <a:gd name="connsiteY1026" fmla="*/ 1212022 h 8133350"/>
              <a:gd name="connsiteX1027" fmla="*/ 9364893 w 15276297"/>
              <a:gd name="connsiteY1027" fmla="*/ 1212022 h 8133350"/>
              <a:gd name="connsiteX1028" fmla="*/ 9364893 w 15276297"/>
              <a:gd name="connsiteY1028" fmla="*/ 1186185 h 8133350"/>
              <a:gd name="connsiteX1029" fmla="*/ 9364893 w 15276297"/>
              <a:gd name="connsiteY1029" fmla="*/ 1137957 h 8133350"/>
              <a:gd name="connsiteX1030" fmla="*/ 9220782 w 15276297"/>
              <a:gd name="connsiteY1030" fmla="*/ 1137957 h 8133350"/>
              <a:gd name="connsiteX1031" fmla="*/ 9220782 w 15276297"/>
              <a:gd name="connsiteY1031" fmla="*/ 1163794 h 8133350"/>
              <a:gd name="connsiteX1032" fmla="*/ 9364893 w 15276297"/>
              <a:gd name="connsiteY1032" fmla="*/ 1163794 h 8133350"/>
              <a:gd name="connsiteX1033" fmla="*/ 9364893 w 15276297"/>
              <a:gd name="connsiteY1033" fmla="*/ 1137957 h 8133350"/>
              <a:gd name="connsiteX1034" fmla="*/ 9364893 w 15276297"/>
              <a:gd name="connsiteY1034" fmla="*/ 1081691 h 8133350"/>
              <a:gd name="connsiteX1035" fmla="*/ 9220782 w 15276297"/>
              <a:gd name="connsiteY1035" fmla="*/ 1081691 h 8133350"/>
              <a:gd name="connsiteX1036" fmla="*/ 9220782 w 15276297"/>
              <a:gd name="connsiteY1036" fmla="*/ 1107527 h 8133350"/>
              <a:gd name="connsiteX1037" fmla="*/ 9364893 w 15276297"/>
              <a:gd name="connsiteY1037" fmla="*/ 1107527 h 8133350"/>
              <a:gd name="connsiteX1038" fmla="*/ 9364893 w 15276297"/>
              <a:gd name="connsiteY1038" fmla="*/ 1081691 h 8133350"/>
              <a:gd name="connsiteX1039" fmla="*/ 9220782 w 15276297"/>
              <a:gd name="connsiteY1039" fmla="*/ 1290680 h 8133350"/>
              <a:gd name="connsiteX1040" fmla="*/ 9220782 w 15276297"/>
              <a:gd name="connsiteY1040" fmla="*/ 1316517 h 8133350"/>
              <a:gd name="connsiteX1041" fmla="*/ 9364893 w 15276297"/>
              <a:gd name="connsiteY1041" fmla="*/ 1316517 h 8133350"/>
              <a:gd name="connsiteX1042" fmla="*/ 9364893 w 15276297"/>
              <a:gd name="connsiteY1042" fmla="*/ 1290680 h 8133350"/>
              <a:gd name="connsiteX1043" fmla="*/ 9220782 w 15276297"/>
              <a:gd name="connsiteY1043" fmla="*/ 1290680 h 8133350"/>
              <a:gd name="connsiteX1044" fmla="*/ 6629088 w 15276297"/>
              <a:gd name="connsiteY1044" fmla="*/ 228510 h 8133350"/>
              <a:gd name="connsiteX1045" fmla="*/ 6882287 w 15276297"/>
              <a:gd name="connsiteY1045" fmla="*/ 228510 h 8133350"/>
              <a:gd name="connsiteX1046" fmla="*/ 6882287 w 15276297"/>
              <a:gd name="connsiteY1046" fmla="*/ 192339 h 8133350"/>
              <a:gd name="connsiteX1047" fmla="*/ 6629088 w 15276297"/>
              <a:gd name="connsiteY1047" fmla="*/ 192339 h 8133350"/>
              <a:gd name="connsiteX1048" fmla="*/ 6629088 w 15276297"/>
              <a:gd name="connsiteY1048" fmla="*/ 228510 h 8133350"/>
              <a:gd name="connsiteX1049" fmla="*/ 6629088 w 15276297"/>
              <a:gd name="connsiteY1049" fmla="*/ 294537 h 8133350"/>
              <a:gd name="connsiteX1050" fmla="*/ 6882287 w 15276297"/>
              <a:gd name="connsiteY1050" fmla="*/ 294537 h 8133350"/>
              <a:gd name="connsiteX1051" fmla="*/ 6882287 w 15276297"/>
              <a:gd name="connsiteY1051" fmla="*/ 258366 h 8133350"/>
              <a:gd name="connsiteX1052" fmla="*/ 6629088 w 15276297"/>
              <a:gd name="connsiteY1052" fmla="*/ 258366 h 8133350"/>
              <a:gd name="connsiteX1053" fmla="*/ 6629088 w 15276297"/>
              <a:gd name="connsiteY1053" fmla="*/ 294537 h 8133350"/>
              <a:gd name="connsiteX1054" fmla="*/ 2945942 w 15276297"/>
              <a:gd name="connsiteY1054" fmla="*/ 3386887 h 8133350"/>
              <a:gd name="connsiteX1055" fmla="*/ 3013117 w 15276297"/>
              <a:gd name="connsiteY1055" fmla="*/ 3386887 h 8133350"/>
              <a:gd name="connsiteX1056" fmla="*/ 3049863 w 15276297"/>
              <a:gd name="connsiteY1056" fmla="*/ 3350141 h 8133350"/>
              <a:gd name="connsiteX1057" fmla="*/ 3049863 w 15276297"/>
              <a:gd name="connsiteY1057" fmla="*/ 3282966 h 8133350"/>
              <a:gd name="connsiteX1058" fmla="*/ 3013117 w 15276297"/>
              <a:gd name="connsiteY1058" fmla="*/ 3246221 h 8133350"/>
              <a:gd name="connsiteX1059" fmla="*/ 2945942 w 15276297"/>
              <a:gd name="connsiteY1059" fmla="*/ 3246221 h 8133350"/>
              <a:gd name="connsiteX1060" fmla="*/ 2909197 w 15276297"/>
              <a:gd name="connsiteY1060" fmla="*/ 3282966 h 8133350"/>
              <a:gd name="connsiteX1061" fmla="*/ 2909197 w 15276297"/>
              <a:gd name="connsiteY1061" fmla="*/ 3350141 h 8133350"/>
              <a:gd name="connsiteX1062" fmla="*/ 2945942 w 15276297"/>
              <a:gd name="connsiteY1062" fmla="*/ 3386887 h 8133350"/>
              <a:gd name="connsiteX1063" fmla="*/ 3049289 w 15276297"/>
              <a:gd name="connsiteY1063" fmla="*/ 3573484 h 8133350"/>
              <a:gd name="connsiteX1064" fmla="*/ 3049289 w 15276297"/>
              <a:gd name="connsiteY1064" fmla="*/ 3506309 h 8133350"/>
              <a:gd name="connsiteX1065" fmla="*/ 3012543 w 15276297"/>
              <a:gd name="connsiteY1065" fmla="*/ 3469564 h 8133350"/>
              <a:gd name="connsiteX1066" fmla="*/ 2945368 w 15276297"/>
              <a:gd name="connsiteY1066" fmla="*/ 3469564 h 8133350"/>
              <a:gd name="connsiteX1067" fmla="*/ 2908623 w 15276297"/>
              <a:gd name="connsiteY1067" fmla="*/ 3506309 h 8133350"/>
              <a:gd name="connsiteX1068" fmla="*/ 2908623 w 15276297"/>
              <a:gd name="connsiteY1068" fmla="*/ 3573484 h 8133350"/>
              <a:gd name="connsiteX1069" fmla="*/ 2945368 w 15276297"/>
              <a:gd name="connsiteY1069" fmla="*/ 3610229 h 8133350"/>
              <a:gd name="connsiteX1070" fmla="*/ 3012543 w 15276297"/>
              <a:gd name="connsiteY1070" fmla="*/ 3610229 h 8133350"/>
              <a:gd name="connsiteX1071" fmla="*/ 3049289 w 15276297"/>
              <a:gd name="connsiteY1071" fmla="*/ 3573484 h 8133350"/>
              <a:gd name="connsiteX1072" fmla="*/ 2826520 w 15276297"/>
              <a:gd name="connsiteY1072" fmla="*/ 3506309 h 8133350"/>
              <a:gd name="connsiteX1073" fmla="*/ 2789775 w 15276297"/>
              <a:gd name="connsiteY1073" fmla="*/ 3469564 h 8133350"/>
              <a:gd name="connsiteX1074" fmla="*/ 2722600 w 15276297"/>
              <a:gd name="connsiteY1074" fmla="*/ 3469564 h 8133350"/>
              <a:gd name="connsiteX1075" fmla="*/ 2685854 w 15276297"/>
              <a:gd name="connsiteY1075" fmla="*/ 3506309 h 8133350"/>
              <a:gd name="connsiteX1076" fmla="*/ 2685854 w 15276297"/>
              <a:gd name="connsiteY1076" fmla="*/ 3573484 h 8133350"/>
              <a:gd name="connsiteX1077" fmla="*/ 2722600 w 15276297"/>
              <a:gd name="connsiteY1077" fmla="*/ 3610229 h 8133350"/>
              <a:gd name="connsiteX1078" fmla="*/ 2789775 w 15276297"/>
              <a:gd name="connsiteY1078" fmla="*/ 3610229 h 8133350"/>
              <a:gd name="connsiteX1079" fmla="*/ 2826520 w 15276297"/>
              <a:gd name="connsiteY1079" fmla="*/ 3573484 h 8133350"/>
              <a:gd name="connsiteX1080" fmla="*/ 2826520 w 15276297"/>
              <a:gd name="connsiteY1080" fmla="*/ 3506309 h 8133350"/>
              <a:gd name="connsiteX1081" fmla="*/ 2722600 w 15276297"/>
              <a:gd name="connsiteY1081" fmla="*/ 3386887 h 8133350"/>
              <a:gd name="connsiteX1082" fmla="*/ 2789775 w 15276297"/>
              <a:gd name="connsiteY1082" fmla="*/ 3386887 h 8133350"/>
              <a:gd name="connsiteX1083" fmla="*/ 2826520 w 15276297"/>
              <a:gd name="connsiteY1083" fmla="*/ 3350141 h 8133350"/>
              <a:gd name="connsiteX1084" fmla="*/ 2826520 w 15276297"/>
              <a:gd name="connsiteY1084" fmla="*/ 3282966 h 8133350"/>
              <a:gd name="connsiteX1085" fmla="*/ 2789775 w 15276297"/>
              <a:gd name="connsiteY1085" fmla="*/ 3246221 h 8133350"/>
              <a:gd name="connsiteX1086" fmla="*/ 2722600 w 15276297"/>
              <a:gd name="connsiteY1086" fmla="*/ 3246221 h 8133350"/>
              <a:gd name="connsiteX1087" fmla="*/ 2685854 w 15276297"/>
              <a:gd name="connsiteY1087" fmla="*/ 3282966 h 8133350"/>
              <a:gd name="connsiteX1088" fmla="*/ 2685854 w 15276297"/>
              <a:gd name="connsiteY1088" fmla="*/ 3350141 h 8133350"/>
              <a:gd name="connsiteX1089" fmla="*/ 2722600 w 15276297"/>
              <a:gd name="connsiteY1089" fmla="*/ 3386887 h 8133350"/>
              <a:gd name="connsiteX1090" fmla="*/ 9967746 w 15276297"/>
              <a:gd name="connsiteY1090" fmla="*/ 7885320 h 8133350"/>
              <a:gd name="connsiteX1091" fmla="*/ 9902867 w 15276297"/>
              <a:gd name="connsiteY1091" fmla="*/ 7885320 h 8133350"/>
              <a:gd name="connsiteX1092" fmla="*/ 9887366 w 15276297"/>
              <a:gd name="connsiteY1092" fmla="*/ 7900822 h 8133350"/>
              <a:gd name="connsiteX1093" fmla="*/ 9887366 w 15276297"/>
              <a:gd name="connsiteY1093" fmla="*/ 7965700 h 8133350"/>
              <a:gd name="connsiteX1094" fmla="*/ 9902867 w 15276297"/>
              <a:gd name="connsiteY1094" fmla="*/ 7981202 h 8133350"/>
              <a:gd name="connsiteX1095" fmla="*/ 9967746 w 15276297"/>
              <a:gd name="connsiteY1095" fmla="*/ 7981202 h 8133350"/>
              <a:gd name="connsiteX1096" fmla="*/ 9983248 w 15276297"/>
              <a:gd name="connsiteY1096" fmla="*/ 7965700 h 8133350"/>
              <a:gd name="connsiteX1097" fmla="*/ 9983248 w 15276297"/>
              <a:gd name="connsiteY1097" fmla="*/ 7900822 h 8133350"/>
              <a:gd name="connsiteX1098" fmla="*/ 9967746 w 15276297"/>
              <a:gd name="connsiteY1098" fmla="*/ 7885320 h 8133350"/>
              <a:gd name="connsiteX1099" fmla="*/ 10119320 w 15276297"/>
              <a:gd name="connsiteY1099" fmla="*/ 7885320 h 8133350"/>
              <a:gd name="connsiteX1100" fmla="*/ 10054442 w 15276297"/>
              <a:gd name="connsiteY1100" fmla="*/ 7885320 h 8133350"/>
              <a:gd name="connsiteX1101" fmla="*/ 10038940 w 15276297"/>
              <a:gd name="connsiteY1101" fmla="*/ 7900822 h 8133350"/>
              <a:gd name="connsiteX1102" fmla="*/ 10038940 w 15276297"/>
              <a:gd name="connsiteY1102" fmla="*/ 7965700 h 8133350"/>
              <a:gd name="connsiteX1103" fmla="*/ 10054442 w 15276297"/>
              <a:gd name="connsiteY1103" fmla="*/ 7981202 h 8133350"/>
              <a:gd name="connsiteX1104" fmla="*/ 10119320 w 15276297"/>
              <a:gd name="connsiteY1104" fmla="*/ 7981202 h 8133350"/>
              <a:gd name="connsiteX1105" fmla="*/ 10134822 w 15276297"/>
              <a:gd name="connsiteY1105" fmla="*/ 7965700 h 8133350"/>
              <a:gd name="connsiteX1106" fmla="*/ 10134822 w 15276297"/>
              <a:gd name="connsiteY1106" fmla="*/ 7900822 h 8133350"/>
              <a:gd name="connsiteX1107" fmla="*/ 10119320 w 15276297"/>
              <a:gd name="connsiteY1107" fmla="*/ 7885320 h 8133350"/>
              <a:gd name="connsiteX1108" fmla="*/ 10119320 w 15276297"/>
              <a:gd name="connsiteY1108" fmla="*/ 8037469 h 8133350"/>
              <a:gd name="connsiteX1109" fmla="*/ 10054442 w 15276297"/>
              <a:gd name="connsiteY1109" fmla="*/ 8037469 h 8133350"/>
              <a:gd name="connsiteX1110" fmla="*/ 10038940 w 15276297"/>
              <a:gd name="connsiteY1110" fmla="*/ 8052970 h 8133350"/>
              <a:gd name="connsiteX1111" fmla="*/ 10038940 w 15276297"/>
              <a:gd name="connsiteY1111" fmla="*/ 8117849 h 8133350"/>
              <a:gd name="connsiteX1112" fmla="*/ 10054442 w 15276297"/>
              <a:gd name="connsiteY1112" fmla="*/ 8133351 h 8133350"/>
              <a:gd name="connsiteX1113" fmla="*/ 10119320 w 15276297"/>
              <a:gd name="connsiteY1113" fmla="*/ 8133351 h 8133350"/>
              <a:gd name="connsiteX1114" fmla="*/ 10134822 w 15276297"/>
              <a:gd name="connsiteY1114" fmla="*/ 8117849 h 8133350"/>
              <a:gd name="connsiteX1115" fmla="*/ 10134822 w 15276297"/>
              <a:gd name="connsiteY1115" fmla="*/ 8052970 h 8133350"/>
              <a:gd name="connsiteX1116" fmla="*/ 10119320 w 15276297"/>
              <a:gd name="connsiteY1116" fmla="*/ 8037469 h 8133350"/>
              <a:gd name="connsiteX1117" fmla="*/ 9967746 w 15276297"/>
              <a:gd name="connsiteY1117" fmla="*/ 8037469 h 8133350"/>
              <a:gd name="connsiteX1118" fmla="*/ 9902867 w 15276297"/>
              <a:gd name="connsiteY1118" fmla="*/ 8037469 h 8133350"/>
              <a:gd name="connsiteX1119" fmla="*/ 9887366 w 15276297"/>
              <a:gd name="connsiteY1119" fmla="*/ 8052970 h 8133350"/>
              <a:gd name="connsiteX1120" fmla="*/ 9887366 w 15276297"/>
              <a:gd name="connsiteY1120" fmla="*/ 8117849 h 8133350"/>
              <a:gd name="connsiteX1121" fmla="*/ 9902867 w 15276297"/>
              <a:gd name="connsiteY1121" fmla="*/ 8133351 h 8133350"/>
              <a:gd name="connsiteX1122" fmla="*/ 9967746 w 15276297"/>
              <a:gd name="connsiteY1122" fmla="*/ 8133351 h 8133350"/>
              <a:gd name="connsiteX1123" fmla="*/ 9983248 w 15276297"/>
              <a:gd name="connsiteY1123" fmla="*/ 8117849 h 8133350"/>
              <a:gd name="connsiteX1124" fmla="*/ 9983248 w 15276297"/>
              <a:gd name="connsiteY1124" fmla="*/ 8052970 h 8133350"/>
              <a:gd name="connsiteX1125" fmla="*/ 9967746 w 15276297"/>
              <a:gd name="connsiteY1125" fmla="*/ 8037469 h 8133350"/>
              <a:gd name="connsiteX1126" fmla="*/ 13391951 w 15276297"/>
              <a:gd name="connsiteY1126" fmla="*/ 6410913 h 8133350"/>
              <a:gd name="connsiteX1127" fmla="*/ 13339705 w 15276297"/>
              <a:gd name="connsiteY1127" fmla="*/ 6410913 h 8133350"/>
              <a:gd name="connsiteX1128" fmla="*/ 13318460 w 15276297"/>
              <a:gd name="connsiteY1128" fmla="*/ 6432156 h 8133350"/>
              <a:gd name="connsiteX1129" fmla="*/ 13318460 w 15276297"/>
              <a:gd name="connsiteY1129" fmla="*/ 6484404 h 8133350"/>
              <a:gd name="connsiteX1130" fmla="*/ 13339705 w 15276297"/>
              <a:gd name="connsiteY1130" fmla="*/ 6505647 h 8133350"/>
              <a:gd name="connsiteX1131" fmla="*/ 13391951 w 15276297"/>
              <a:gd name="connsiteY1131" fmla="*/ 6505647 h 8133350"/>
              <a:gd name="connsiteX1132" fmla="*/ 13413194 w 15276297"/>
              <a:gd name="connsiteY1132" fmla="*/ 6484404 h 8133350"/>
              <a:gd name="connsiteX1133" fmla="*/ 13413194 w 15276297"/>
              <a:gd name="connsiteY1133" fmla="*/ 6432156 h 8133350"/>
              <a:gd name="connsiteX1134" fmla="*/ 13391951 w 15276297"/>
              <a:gd name="connsiteY1134" fmla="*/ 6410913 h 8133350"/>
              <a:gd name="connsiteX1135" fmla="*/ 13240377 w 15276297"/>
              <a:gd name="connsiteY1135" fmla="*/ 6259338 h 8133350"/>
              <a:gd name="connsiteX1136" fmla="*/ 13188130 w 15276297"/>
              <a:gd name="connsiteY1136" fmla="*/ 6259338 h 8133350"/>
              <a:gd name="connsiteX1137" fmla="*/ 13166886 w 15276297"/>
              <a:gd name="connsiteY1137" fmla="*/ 6280582 h 8133350"/>
              <a:gd name="connsiteX1138" fmla="*/ 13166886 w 15276297"/>
              <a:gd name="connsiteY1138" fmla="*/ 6332829 h 8133350"/>
              <a:gd name="connsiteX1139" fmla="*/ 13188130 w 15276297"/>
              <a:gd name="connsiteY1139" fmla="*/ 6354072 h 8133350"/>
              <a:gd name="connsiteX1140" fmla="*/ 13240377 w 15276297"/>
              <a:gd name="connsiteY1140" fmla="*/ 6354072 h 8133350"/>
              <a:gd name="connsiteX1141" fmla="*/ 13261620 w 15276297"/>
              <a:gd name="connsiteY1141" fmla="*/ 6332829 h 8133350"/>
              <a:gd name="connsiteX1142" fmla="*/ 13261620 w 15276297"/>
              <a:gd name="connsiteY1142" fmla="*/ 6280582 h 8133350"/>
              <a:gd name="connsiteX1143" fmla="*/ 13240377 w 15276297"/>
              <a:gd name="connsiteY1143" fmla="*/ 6259338 h 8133350"/>
              <a:gd name="connsiteX1144" fmla="*/ 13391951 w 15276297"/>
              <a:gd name="connsiteY1144" fmla="*/ 6259338 h 8133350"/>
              <a:gd name="connsiteX1145" fmla="*/ 13339705 w 15276297"/>
              <a:gd name="connsiteY1145" fmla="*/ 6259338 h 8133350"/>
              <a:gd name="connsiteX1146" fmla="*/ 13318460 w 15276297"/>
              <a:gd name="connsiteY1146" fmla="*/ 6280582 h 8133350"/>
              <a:gd name="connsiteX1147" fmla="*/ 13318460 w 15276297"/>
              <a:gd name="connsiteY1147" fmla="*/ 6332829 h 8133350"/>
              <a:gd name="connsiteX1148" fmla="*/ 13339705 w 15276297"/>
              <a:gd name="connsiteY1148" fmla="*/ 6354072 h 8133350"/>
              <a:gd name="connsiteX1149" fmla="*/ 13391951 w 15276297"/>
              <a:gd name="connsiteY1149" fmla="*/ 6354072 h 8133350"/>
              <a:gd name="connsiteX1150" fmla="*/ 13413194 w 15276297"/>
              <a:gd name="connsiteY1150" fmla="*/ 6332829 h 8133350"/>
              <a:gd name="connsiteX1151" fmla="*/ 13413194 w 15276297"/>
              <a:gd name="connsiteY1151" fmla="*/ 6280582 h 8133350"/>
              <a:gd name="connsiteX1152" fmla="*/ 13391951 w 15276297"/>
              <a:gd name="connsiteY1152" fmla="*/ 6259338 h 8133350"/>
              <a:gd name="connsiteX1153" fmla="*/ 13240377 w 15276297"/>
              <a:gd name="connsiteY1153" fmla="*/ 6410913 h 8133350"/>
              <a:gd name="connsiteX1154" fmla="*/ 13188130 w 15276297"/>
              <a:gd name="connsiteY1154" fmla="*/ 6410913 h 8133350"/>
              <a:gd name="connsiteX1155" fmla="*/ 13166886 w 15276297"/>
              <a:gd name="connsiteY1155" fmla="*/ 6432156 h 8133350"/>
              <a:gd name="connsiteX1156" fmla="*/ 13166886 w 15276297"/>
              <a:gd name="connsiteY1156" fmla="*/ 6484404 h 8133350"/>
              <a:gd name="connsiteX1157" fmla="*/ 13188130 w 15276297"/>
              <a:gd name="connsiteY1157" fmla="*/ 6505647 h 8133350"/>
              <a:gd name="connsiteX1158" fmla="*/ 13240377 w 15276297"/>
              <a:gd name="connsiteY1158" fmla="*/ 6505647 h 8133350"/>
              <a:gd name="connsiteX1159" fmla="*/ 13261620 w 15276297"/>
              <a:gd name="connsiteY1159" fmla="*/ 6484404 h 8133350"/>
              <a:gd name="connsiteX1160" fmla="*/ 13261620 w 15276297"/>
              <a:gd name="connsiteY1160" fmla="*/ 6432156 h 8133350"/>
              <a:gd name="connsiteX1161" fmla="*/ 13240377 w 15276297"/>
              <a:gd name="connsiteY1161" fmla="*/ 6410913 h 8133350"/>
              <a:gd name="connsiteX1162" fmla="*/ 11359475 w 15276297"/>
              <a:gd name="connsiteY1162" fmla="*/ 511564 h 8133350"/>
              <a:gd name="connsiteX1163" fmla="*/ 11412871 w 15276297"/>
              <a:gd name="connsiteY1163" fmla="*/ 511564 h 8133350"/>
              <a:gd name="connsiteX1164" fmla="*/ 11434114 w 15276297"/>
              <a:gd name="connsiteY1164" fmla="*/ 490321 h 8133350"/>
              <a:gd name="connsiteX1165" fmla="*/ 11434114 w 15276297"/>
              <a:gd name="connsiteY1165" fmla="*/ 436925 h 8133350"/>
              <a:gd name="connsiteX1166" fmla="*/ 11412871 w 15276297"/>
              <a:gd name="connsiteY1166" fmla="*/ 415682 h 8133350"/>
              <a:gd name="connsiteX1167" fmla="*/ 11359475 w 15276297"/>
              <a:gd name="connsiteY1167" fmla="*/ 415682 h 8133350"/>
              <a:gd name="connsiteX1168" fmla="*/ 11338232 w 15276297"/>
              <a:gd name="connsiteY1168" fmla="*/ 436925 h 8133350"/>
              <a:gd name="connsiteX1169" fmla="*/ 11338232 w 15276297"/>
              <a:gd name="connsiteY1169" fmla="*/ 490321 h 8133350"/>
              <a:gd name="connsiteX1170" fmla="*/ 11359475 w 15276297"/>
              <a:gd name="connsiteY1170" fmla="*/ 511564 h 8133350"/>
              <a:gd name="connsiteX1171" fmla="*/ 11511050 w 15276297"/>
              <a:gd name="connsiteY1171" fmla="*/ 663139 h 8133350"/>
              <a:gd name="connsiteX1172" fmla="*/ 11564445 w 15276297"/>
              <a:gd name="connsiteY1172" fmla="*/ 663139 h 8133350"/>
              <a:gd name="connsiteX1173" fmla="*/ 11585689 w 15276297"/>
              <a:gd name="connsiteY1173" fmla="*/ 641895 h 8133350"/>
              <a:gd name="connsiteX1174" fmla="*/ 11585689 w 15276297"/>
              <a:gd name="connsiteY1174" fmla="*/ 588500 h 8133350"/>
              <a:gd name="connsiteX1175" fmla="*/ 11564445 w 15276297"/>
              <a:gd name="connsiteY1175" fmla="*/ 567256 h 8133350"/>
              <a:gd name="connsiteX1176" fmla="*/ 11511050 w 15276297"/>
              <a:gd name="connsiteY1176" fmla="*/ 567256 h 8133350"/>
              <a:gd name="connsiteX1177" fmla="*/ 11489806 w 15276297"/>
              <a:gd name="connsiteY1177" fmla="*/ 588500 h 8133350"/>
              <a:gd name="connsiteX1178" fmla="*/ 11489806 w 15276297"/>
              <a:gd name="connsiteY1178" fmla="*/ 641895 h 8133350"/>
              <a:gd name="connsiteX1179" fmla="*/ 11511050 w 15276297"/>
              <a:gd name="connsiteY1179" fmla="*/ 663139 h 8133350"/>
              <a:gd name="connsiteX1180" fmla="*/ 11359475 w 15276297"/>
              <a:gd name="connsiteY1180" fmla="*/ 663139 h 8133350"/>
              <a:gd name="connsiteX1181" fmla="*/ 11412871 w 15276297"/>
              <a:gd name="connsiteY1181" fmla="*/ 663139 h 8133350"/>
              <a:gd name="connsiteX1182" fmla="*/ 11434114 w 15276297"/>
              <a:gd name="connsiteY1182" fmla="*/ 641895 h 8133350"/>
              <a:gd name="connsiteX1183" fmla="*/ 11434114 w 15276297"/>
              <a:gd name="connsiteY1183" fmla="*/ 588500 h 8133350"/>
              <a:gd name="connsiteX1184" fmla="*/ 11412871 w 15276297"/>
              <a:gd name="connsiteY1184" fmla="*/ 567256 h 8133350"/>
              <a:gd name="connsiteX1185" fmla="*/ 11359475 w 15276297"/>
              <a:gd name="connsiteY1185" fmla="*/ 567256 h 8133350"/>
              <a:gd name="connsiteX1186" fmla="*/ 11338232 w 15276297"/>
              <a:gd name="connsiteY1186" fmla="*/ 588500 h 8133350"/>
              <a:gd name="connsiteX1187" fmla="*/ 11338232 w 15276297"/>
              <a:gd name="connsiteY1187" fmla="*/ 641895 h 8133350"/>
              <a:gd name="connsiteX1188" fmla="*/ 11359475 w 15276297"/>
              <a:gd name="connsiteY1188" fmla="*/ 663139 h 8133350"/>
              <a:gd name="connsiteX1189" fmla="*/ 11511050 w 15276297"/>
              <a:gd name="connsiteY1189" fmla="*/ 511564 h 8133350"/>
              <a:gd name="connsiteX1190" fmla="*/ 11564445 w 15276297"/>
              <a:gd name="connsiteY1190" fmla="*/ 511564 h 8133350"/>
              <a:gd name="connsiteX1191" fmla="*/ 11585689 w 15276297"/>
              <a:gd name="connsiteY1191" fmla="*/ 490321 h 8133350"/>
              <a:gd name="connsiteX1192" fmla="*/ 11585689 w 15276297"/>
              <a:gd name="connsiteY1192" fmla="*/ 436925 h 8133350"/>
              <a:gd name="connsiteX1193" fmla="*/ 11564445 w 15276297"/>
              <a:gd name="connsiteY1193" fmla="*/ 415682 h 8133350"/>
              <a:gd name="connsiteX1194" fmla="*/ 11511050 w 15276297"/>
              <a:gd name="connsiteY1194" fmla="*/ 415682 h 8133350"/>
              <a:gd name="connsiteX1195" fmla="*/ 11489806 w 15276297"/>
              <a:gd name="connsiteY1195" fmla="*/ 436925 h 8133350"/>
              <a:gd name="connsiteX1196" fmla="*/ 11489806 w 15276297"/>
              <a:gd name="connsiteY1196" fmla="*/ 490321 h 8133350"/>
              <a:gd name="connsiteX1197" fmla="*/ 11511050 w 15276297"/>
              <a:gd name="connsiteY1197" fmla="*/ 511564 h 8133350"/>
              <a:gd name="connsiteX1198" fmla="*/ 11207901 w 15276297"/>
              <a:gd name="connsiteY1198" fmla="*/ 663139 h 8133350"/>
              <a:gd name="connsiteX1199" fmla="*/ 11261297 w 15276297"/>
              <a:gd name="connsiteY1199" fmla="*/ 663139 h 8133350"/>
              <a:gd name="connsiteX1200" fmla="*/ 11282540 w 15276297"/>
              <a:gd name="connsiteY1200" fmla="*/ 641895 h 8133350"/>
              <a:gd name="connsiteX1201" fmla="*/ 11282540 w 15276297"/>
              <a:gd name="connsiteY1201" fmla="*/ 588500 h 8133350"/>
              <a:gd name="connsiteX1202" fmla="*/ 11261297 w 15276297"/>
              <a:gd name="connsiteY1202" fmla="*/ 567256 h 8133350"/>
              <a:gd name="connsiteX1203" fmla="*/ 11207901 w 15276297"/>
              <a:gd name="connsiteY1203" fmla="*/ 567256 h 8133350"/>
              <a:gd name="connsiteX1204" fmla="*/ 11186658 w 15276297"/>
              <a:gd name="connsiteY1204" fmla="*/ 588500 h 8133350"/>
              <a:gd name="connsiteX1205" fmla="*/ 11186658 w 15276297"/>
              <a:gd name="connsiteY1205" fmla="*/ 641895 h 8133350"/>
              <a:gd name="connsiteX1206" fmla="*/ 11207901 w 15276297"/>
              <a:gd name="connsiteY1206" fmla="*/ 663139 h 8133350"/>
              <a:gd name="connsiteX1207" fmla="*/ 11662624 w 15276297"/>
              <a:gd name="connsiteY1207" fmla="*/ 511564 h 8133350"/>
              <a:gd name="connsiteX1208" fmla="*/ 11716020 w 15276297"/>
              <a:gd name="connsiteY1208" fmla="*/ 511564 h 8133350"/>
              <a:gd name="connsiteX1209" fmla="*/ 11737263 w 15276297"/>
              <a:gd name="connsiteY1209" fmla="*/ 490321 h 8133350"/>
              <a:gd name="connsiteX1210" fmla="*/ 11737263 w 15276297"/>
              <a:gd name="connsiteY1210" fmla="*/ 436925 h 8133350"/>
              <a:gd name="connsiteX1211" fmla="*/ 11716020 w 15276297"/>
              <a:gd name="connsiteY1211" fmla="*/ 415682 h 8133350"/>
              <a:gd name="connsiteX1212" fmla="*/ 11662624 w 15276297"/>
              <a:gd name="connsiteY1212" fmla="*/ 415682 h 8133350"/>
              <a:gd name="connsiteX1213" fmla="*/ 11641381 w 15276297"/>
              <a:gd name="connsiteY1213" fmla="*/ 436925 h 8133350"/>
              <a:gd name="connsiteX1214" fmla="*/ 11641381 w 15276297"/>
              <a:gd name="connsiteY1214" fmla="*/ 490321 h 8133350"/>
              <a:gd name="connsiteX1215" fmla="*/ 11662624 w 15276297"/>
              <a:gd name="connsiteY1215" fmla="*/ 511564 h 8133350"/>
              <a:gd name="connsiteX1216" fmla="*/ 11662624 w 15276297"/>
              <a:gd name="connsiteY1216" fmla="*/ 663139 h 8133350"/>
              <a:gd name="connsiteX1217" fmla="*/ 11716020 w 15276297"/>
              <a:gd name="connsiteY1217" fmla="*/ 663139 h 8133350"/>
              <a:gd name="connsiteX1218" fmla="*/ 11737263 w 15276297"/>
              <a:gd name="connsiteY1218" fmla="*/ 641895 h 8133350"/>
              <a:gd name="connsiteX1219" fmla="*/ 11737263 w 15276297"/>
              <a:gd name="connsiteY1219" fmla="*/ 588500 h 8133350"/>
              <a:gd name="connsiteX1220" fmla="*/ 11716020 w 15276297"/>
              <a:gd name="connsiteY1220" fmla="*/ 567256 h 8133350"/>
              <a:gd name="connsiteX1221" fmla="*/ 11662624 w 15276297"/>
              <a:gd name="connsiteY1221" fmla="*/ 567256 h 8133350"/>
              <a:gd name="connsiteX1222" fmla="*/ 11641381 w 15276297"/>
              <a:gd name="connsiteY1222" fmla="*/ 588500 h 8133350"/>
              <a:gd name="connsiteX1223" fmla="*/ 11641381 w 15276297"/>
              <a:gd name="connsiteY1223" fmla="*/ 641895 h 8133350"/>
              <a:gd name="connsiteX1224" fmla="*/ 11662624 w 15276297"/>
              <a:gd name="connsiteY1224" fmla="*/ 663139 h 8133350"/>
              <a:gd name="connsiteX1225" fmla="*/ 11207901 w 15276297"/>
              <a:gd name="connsiteY1225" fmla="*/ 511564 h 8133350"/>
              <a:gd name="connsiteX1226" fmla="*/ 11261297 w 15276297"/>
              <a:gd name="connsiteY1226" fmla="*/ 511564 h 8133350"/>
              <a:gd name="connsiteX1227" fmla="*/ 11282540 w 15276297"/>
              <a:gd name="connsiteY1227" fmla="*/ 490321 h 8133350"/>
              <a:gd name="connsiteX1228" fmla="*/ 11282540 w 15276297"/>
              <a:gd name="connsiteY1228" fmla="*/ 436925 h 8133350"/>
              <a:gd name="connsiteX1229" fmla="*/ 11261297 w 15276297"/>
              <a:gd name="connsiteY1229" fmla="*/ 415682 h 8133350"/>
              <a:gd name="connsiteX1230" fmla="*/ 11207901 w 15276297"/>
              <a:gd name="connsiteY1230" fmla="*/ 415682 h 8133350"/>
              <a:gd name="connsiteX1231" fmla="*/ 11186658 w 15276297"/>
              <a:gd name="connsiteY1231" fmla="*/ 436925 h 8133350"/>
              <a:gd name="connsiteX1232" fmla="*/ 11186658 w 15276297"/>
              <a:gd name="connsiteY1232" fmla="*/ 490321 h 8133350"/>
              <a:gd name="connsiteX1233" fmla="*/ 11207901 w 15276297"/>
              <a:gd name="connsiteY1233" fmla="*/ 511564 h 8133350"/>
              <a:gd name="connsiteX1234" fmla="*/ 10904178 w 15276297"/>
              <a:gd name="connsiteY1234" fmla="*/ 663139 h 8133350"/>
              <a:gd name="connsiteX1235" fmla="*/ 10957573 w 15276297"/>
              <a:gd name="connsiteY1235" fmla="*/ 663139 h 8133350"/>
              <a:gd name="connsiteX1236" fmla="*/ 10978817 w 15276297"/>
              <a:gd name="connsiteY1236" fmla="*/ 641895 h 8133350"/>
              <a:gd name="connsiteX1237" fmla="*/ 10978817 w 15276297"/>
              <a:gd name="connsiteY1237" fmla="*/ 588500 h 8133350"/>
              <a:gd name="connsiteX1238" fmla="*/ 10957573 w 15276297"/>
              <a:gd name="connsiteY1238" fmla="*/ 567256 h 8133350"/>
              <a:gd name="connsiteX1239" fmla="*/ 10904178 w 15276297"/>
              <a:gd name="connsiteY1239" fmla="*/ 567256 h 8133350"/>
              <a:gd name="connsiteX1240" fmla="*/ 10882934 w 15276297"/>
              <a:gd name="connsiteY1240" fmla="*/ 588500 h 8133350"/>
              <a:gd name="connsiteX1241" fmla="*/ 10882934 w 15276297"/>
              <a:gd name="connsiteY1241" fmla="*/ 641895 h 8133350"/>
              <a:gd name="connsiteX1242" fmla="*/ 10904178 w 15276297"/>
              <a:gd name="connsiteY1242" fmla="*/ 663139 h 8133350"/>
              <a:gd name="connsiteX1243" fmla="*/ 10904178 w 15276297"/>
              <a:gd name="connsiteY1243" fmla="*/ 511564 h 8133350"/>
              <a:gd name="connsiteX1244" fmla="*/ 10957573 w 15276297"/>
              <a:gd name="connsiteY1244" fmla="*/ 511564 h 8133350"/>
              <a:gd name="connsiteX1245" fmla="*/ 10978817 w 15276297"/>
              <a:gd name="connsiteY1245" fmla="*/ 490321 h 8133350"/>
              <a:gd name="connsiteX1246" fmla="*/ 10978817 w 15276297"/>
              <a:gd name="connsiteY1246" fmla="*/ 436925 h 8133350"/>
              <a:gd name="connsiteX1247" fmla="*/ 10957573 w 15276297"/>
              <a:gd name="connsiteY1247" fmla="*/ 415682 h 8133350"/>
              <a:gd name="connsiteX1248" fmla="*/ 10904178 w 15276297"/>
              <a:gd name="connsiteY1248" fmla="*/ 415682 h 8133350"/>
              <a:gd name="connsiteX1249" fmla="*/ 10882934 w 15276297"/>
              <a:gd name="connsiteY1249" fmla="*/ 436925 h 8133350"/>
              <a:gd name="connsiteX1250" fmla="*/ 10882934 w 15276297"/>
              <a:gd name="connsiteY1250" fmla="*/ 490321 h 8133350"/>
              <a:gd name="connsiteX1251" fmla="*/ 10904178 w 15276297"/>
              <a:gd name="connsiteY1251" fmla="*/ 511564 h 8133350"/>
              <a:gd name="connsiteX1252" fmla="*/ 11055752 w 15276297"/>
              <a:gd name="connsiteY1252" fmla="*/ 511564 h 8133350"/>
              <a:gd name="connsiteX1253" fmla="*/ 11109148 w 15276297"/>
              <a:gd name="connsiteY1253" fmla="*/ 511564 h 8133350"/>
              <a:gd name="connsiteX1254" fmla="*/ 11130391 w 15276297"/>
              <a:gd name="connsiteY1254" fmla="*/ 490321 h 8133350"/>
              <a:gd name="connsiteX1255" fmla="*/ 11130391 w 15276297"/>
              <a:gd name="connsiteY1255" fmla="*/ 436925 h 8133350"/>
              <a:gd name="connsiteX1256" fmla="*/ 11109148 w 15276297"/>
              <a:gd name="connsiteY1256" fmla="*/ 415682 h 8133350"/>
              <a:gd name="connsiteX1257" fmla="*/ 11055752 w 15276297"/>
              <a:gd name="connsiteY1257" fmla="*/ 415682 h 8133350"/>
              <a:gd name="connsiteX1258" fmla="*/ 11034509 w 15276297"/>
              <a:gd name="connsiteY1258" fmla="*/ 436925 h 8133350"/>
              <a:gd name="connsiteX1259" fmla="*/ 11034509 w 15276297"/>
              <a:gd name="connsiteY1259" fmla="*/ 490321 h 8133350"/>
              <a:gd name="connsiteX1260" fmla="*/ 11055752 w 15276297"/>
              <a:gd name="connsiteY1260" fmla="*/ 511564 h 8133350"/>
              <a:gd name="connsiteX1261" fmla="*/ 11055752 w 15276297"/>
              <a:gd name="connsiteY1261" fmla="*/ 663139 h 8133350"/>
              <a:gd name="connsiteX1262" fmla="*/ 11109148 w 15276297"/>
              <a:gd name="connsiteY1262" fmla="*/ 663139 h 8133350"/>
              <a:gd name="connsiteX1263" fmla="*/ 11130391 w 15276297"/>
              <a:gd name="connsiteY1263" fmla="*/ 641895 h 8133350"/>
              <a:gd name="connsiteX1264" fmla="*/ 11130391 w 15276297"/>
              <a:gd name="connsiteY1264" fmla="*/ 588500 h 8133350"/>
              <a:gd name="connsiteX1265" fmla="*/ 11109148 w 15276297"/>
              <a:gd name="connsiteY1265" fmla="*/ 567256 h 8133350"/>
              <a:gd name="connsiteX1266" fmla="*/ 11055752 w 15276297"/>
              <a:gd name="connsiteY1266" fmla="*/ 567256 h 8133350"/>
              <a:gd name="connsiteX1267" fmla="*/ 11034509 w 15276297"/>
              <a:gd name="connsiteY1267" fmla="*/ 588500 h 8133350"/>
              <a:gd name="connsiteX1268" fmla="*/ 11034509 w 15276297"/>
              <a:gd name="connsiteY1268" fmla="*/ 641895 h 8133350"/>
              <a:gd name="connsiteX1269" fmla="*/ 11055752 w 15276297"/>
              <a:gd name="connsiteY1269" fmla="*/ 663139 h 8133350"/>
              <a:gd name="connsiteX1270" fmla="*/ 1690860 w 15276297"/>
              <a:gd name="connsiteY1270" fmla="*/ 7163044 h 8133350"/>
              <a:gd name="connsiteX1271" fmla="*/ 1648947 w 15276297"/>
              <a:gd name="connsiteY1271" fmla="*/ 7163044 h 8133350"/>
              <a:gd name="connsiteX1272" fmla="*/ 1634019 w 15276297"/>
              <a:gd name="connsiteY1272" fmla="*/ 7177972 h 8133350"/>
              <a:gd name="connsiteX1273" fmla="*/ 1634019 w 15276297"/>
              <a:gd name="connsiteY1273" fmla="*/ 7219885 h 8133350"/>
              <a:gd name="connsiteX1274" fmla="*/ 1648947 w 15276297"/>
              <a:gd name="connsiteY1274" fmla="*/ 7234812 h 8133350"/>
              <a:gd name="connsiteX1275" fmla="*/ 1690860 w 15276297"/>
              <a:gd name="connsiteY1275" fmla="*/ 7234812 h 8133350"/>
              <a:gd name="connsiteX1276" fmla="*/ 1705787 w 15276297"/>
              <a:gd name="connsiteY1276" fmla="*/ 7219885 h 8133350"/>
              <a:gd name="connsiteX1277" fmla="*/ 1705787 w 15276297"/>
              <a:gd name="connsiteY1277" fmla="*/ 7177972 h 8133350"/>
              <a:gd name="connsiteX1278" fmla="*/ 1690860 w 15276297"/>
              <a:gd name="connsiteY1278" fmla="*/ 7163044 h 8133350"/>
              <a:gd name="connsiteX1279" fmla="*/ 1804540 w 15276297"/>
              <a:gd name="connsiteY1279" fmla="*/ 7049363 h 8133350"/>
              <a:gd name="connsiteX1280" fmla="*/ 1762628 w 15276297"/>
              <a:gd name="connsiteY1280" fmla="*/ 7049363 h 8133350"/>
              <a:gd name="connsiteX1281" fmla="*/ 1747700 w 15276297"/>
              <a:gd name="connsiteY1281" fmla="*/ 7064291 h 8133350"/>
              <a:gd name="connsiteX1282" fmla="*/ 1747700 w 15276297"/>
              <a:gd name="connsiteY1282" fmla="*/ 7106204 h 8133350"/>
              <a:gd name="connsiteX1283" fmla="*/ 1762628 w 15276297"/>
              <a:gd name="connsiteY1283" fmla="*/ 7121131 h 8133350"/>
              <a:gd name="connsiteX1284" fmla="*/ 1804540 w 15276297"/>
              <a:gd name="connsiteY1284" fmla="*/ 7121131 h 8133350"/>
              <a:gd name="connsiteX1285" fmla="*/ 1819468 w 15276297"/>
              <a:gd name="connsiteY1285" fmla="*/ 7106204 h 8133350"/>
              <a:gd name="connsiteX1286" fmla="*/ 1819468 w 15276297"/>
              <a:gd name="connsiteY1286" fmla="*/ 7064291 h 8133350"/>
              <a:gd name="connsiteX1287" fmla="*/ 1804540 w 15276297"/>
              <a:gd name="connsiteY1287" fmla="*/ 7049363 h 8133350"/>
              <a:gd name="connsiteX1288" fmla="*/ 1918795 w 15276297"/>
              <a:gd name="connsiteY1288" fmla="*/ 7163044 h 8133350"/>
              <a:gd name="connsiteX1289" fmla="*/ 1876883 w 15276297"/>
              <a:gd name="connsiteY1289" fmla="*/ 7163044 h 8133350"/>
              <a:gd name="connsiteX1290" fmla="*/ 1861955 w 15276297"/>
              <a:gd name="connsiteY1290" fmla="*/ 7177972 h 8133350"/>
              <a:gd name="connsiteX1291" fmla="*/ 1861955 w 15276297"/>
              <a:gd name="connsiteY1291" fmla="*/ 7219885 h 8133350"/>
              <a:gd name="connsiteX1292" fmla="*/ 1876883 w 15276297"/>
              <a:gd name="connsiteY1292" fmla="*/ 7234812 h 8133350"/>
              <a:gd name="connsiteX1293" fmla="*/ 1918795 w 15276297"/>
              <a:gd name="connsiteY1293" fmla="*/ 7234812 h 8133350"/>
              <a:gd name="connsiteX1294" fmla="*/ 1933723 w 15276297"/>
              <a:gd name="connsiteY1294" fmla="*/ 7219885 h 8133350"/>
              <a:gd name="connsiteX1295" fmla="*/ 1933723 w 15276297"/>
              <a:gd name="connsiteY1295" fmla="*/ 7177972 h 8133350"/>
              <a:gd name="connsiteX1296" fmla="*/ 1918795 w 15276297"/>
              <a:gd name="connsiteY1296" fmla="*/ 7163044 h 8133350"/>
              <a:gd name="connsiteX1297" fmla="*/ 1576604 w 15276297"/>
              <a:gd name="connsiteY1297" fmla="*/ 7049363 h 8133350"/>
              <a:gd name="connsiteX1298" fmla="*/ 1534692 w 15276297"/>
              <a:gd name="connsiteY1298" fmla="*/ 7049363 h 8133350"/>
              <a:gd name="connsiteX1299" fmla="*/ 1519764 w 15276297"/>
              <a:gd name="connsiteY1299" fmla="*/ 7064291 h 8133350"/>
              <a:gd name="connsiteX1300" fmla="*/ 1519764 w 15276297"/>
              <a:gd name="connsiteY1300" fmla="*/ 7106204 h 8133350"/>
              <a:gd name="connsiteX1301" fmla="*/ 1534692 w 15276297"/>
              <a:gd name="connsiteY1301" fmla="*/ 7121131 h 8133350"/>
              <a:gd name="connsiteX1302" fmla="*/ 1576604 w 15276297"/>
              <a:gd name="connsiteY1302" fmla="*/ 7121131 h 8133350"/>
              <a:gd name="connsiteX1303" fmla="*/ 1591532 w 15276297"/>
              <a:gd name="connsiteY1303" fmla="*/ 7106204 h 8133350"/>
              <a:gd name="connsiteX1304" fmla="*/ 1591532 w 15276297"/>
              <a:gd name="connsiteY1304" fmla="*/ 7064291 h 8133350"/>
              <a:gd name="connsiteX1305" fmla="*/ 1576604 w 15276297"/>
              <a:gd name="connsiteY1305" fmla="*/ 7049363 h 8133350"/>
              <a:gd name="connsiteX1306" fmla="*/ 1918795 w 15276297"/>
              <a:gd name="connsiteY1306" fmla="*/ 7049363 h 8133350"/>
              <a:gd name="connsiteX1307" fmla="*/ 1876883 w 15276297"/>
              <a:gd name="connsiteY1307" fmla="*/ 7049363 h 8133350"/>
              <a:gd name="connsiteX1308" fmla="*/ 1861955 w 15276297"/>
              <a:gd name="connsiteY1308" fmla="*/ 7064291 h 8133350"/>
              <a:gd name="connsiteX1309" fmla="*/ 1861955 w 15276297"/>
              <a:gd name="connsiteY1309" fmla="*/ 7106204 h 8133350"/>
              <a:gd name="connsiteX1310" fmla="*/ 1876883 w 15276297"/>
              <a:gd name="connsiteY1310" fmla="*/ 7121131 h 8133350"/>
              <a:gd name="connsiteX1311" fmla="*/ 1918795 w 15276297"/>
              <a:gd name="connsiteY1311" fmla="*/ 7121131 h 8133350"/>
              <a:gd name="connsiteX1312" fmla="*/ 1933723 w 15276297"/>
              <a:gd name="connsiteY1312" fmla="*/ 7106204 h 8133350"/>
              <a:gd name="connsiteX1313" fmla="*/ 1933723 w 15276297"/>
              <a:gd name="connsiteY1313" fmla="*/ 7064291 h 8133350"/>
              <a:gd name="connsiteX1314" fmla="*/ 1918795 w 15276297"/>
              <a:gd name="connsiteY1314" fmla="*/ 7049363 h 8133350"/>
              <a:gd name="connsiteX1315" fmla="*/ 1690860 w 15276297"/>
              <a:gd name="connsiteY1315" fmla="*/ 7049363 h 8133350"/>
              <a:gd name="connsiteX1316" fmla="*/ 1648947 w 15276297"/>
              <a:gd name="connsiteY1316" fmla="*/ 7049363 h 8133350"/>
              <a:gd name="connsiteX1317" fmla="*/ 1634019 w 15276297"/>
              <a:gd name="connsiteY1317" fmla="*/ 7064291 h 8133350"/>
              <a:gd name="connsiteX1318" fmla="*/ 1634019 w 15276297"/>
              <a:gd name="connsiteY1318" fmla="*/ 7106204 h 8133350"/>
              <a:gd name="connsiteX1319" fmla="*/ 1648947 w 15276297"/>
              <a:gd name="connsiteY1319" fmla="*/ 7121131 h 8133350"/>
              <a:gd name="connsiteX1320" fmla="*/ 1690860 w 15276297"/>
              <a:gd name="connsiteY1320" fmla="*/ 7121131 h 8133350"/>
              <a:gd name="connsiteX1321" fmla="*/ 1705787 w 15276297"/>
              <a:gd name="connsiteY1321" fmla="*/ 7106204 h 8133350"/>
              <a:gd name="connsiteX1322" fmla="*/ 1705787 w 15276297"/>
              <a:gd name="connsiteY1322" fmla="*/ 7064291 h 8133350"/>
              <a:gd name="connsiteX1323" fmla="*/ 1690860 w 15276297"/>
              <a:gd name="connsiteY1323" fmla="*/ 7049363 h 8133350"/>
              <a:gd name="connsiteX1324" fmla="*/ 1576604 w 15276297"/>
              <a:gd name="connsiteY1324" fmla="*/ 7163044 h 8133350"/>
              <a:gd name="connsiteX1325" fmla="*/ 1534692 w 15276297"/>
              <a:gd name="connsiteY1325" fmla="*/ 7163044 h 8133350"/>
              <a:gd name="connsiteX1326" fmla="*/ 1519764 w 15276297"/>
              <a:gd name="connsiteY1326" fmla="*/ 7177972 h 8133350"/>
              <a:gd name="connsiteX1327" fmla="*/ 1519764 w 15276297"/>
              <a:gd name="connsiteY1327" fmla="*/ 7219885 h 8133350"/>
              <a:gd name="connsiteX1328" fmla="*/ 1534692 w 15276297"/>
              <a:gd name="connsiteY1328" fmla="*/ 7234812 h 8133350"/>
              <a:gd name="connsiteX1329" fmla="*/ 1576604 w 15276297"/>
              <a:gd name="connsiteY1329" fmla="*/ 7234812 h 8133350"/>
              <a:gd name="connsiteX1330" fmla="*/ 1591532 w 15276297"/>
              <a:gd name="connsiteY1330" fmla="*/ 7219885 h 8133350"/>
              <a:gd name="connsiteX1331" fmla="*/ 1591532 w 15276297"/>
              <a:gd name="connsiteY1331" fmla="*/ 7177972 h 8133350"/>
              <a:gd name="connsiteX1332" fmla="*/ 1576604 w 15276297"/>
              <a:gd name="connsiteY1332" fmla="*/ 7163044 h 8133350"/>
              <a:gd name="connsiteX1333" fmla="*/ 1804540 w 15276297"/>
              <a:gd name="connsiteY1333" fmla="*/ 7163044 h 8133350"/>
              <a:gd name="connsiteX1334" fmla="*/ 1762628 w 15276297"/>
              <a:gd name="connsiteY1334" fmla="*/ 7163044 h 8133350"/>
              <a:gd name="connsiteX1335" fmla="*/ 1747700 w 15276297"/>
              <a:gd name="connsiteY1335" fmla="*/ 7177972 h 8133350"/>
              <a:gd name="connsiteX1336" fmla="*/ 1747700 w 15276297"/>
              <a:gd name="connsiteY1336" fmla="*/ 7219885 h 8133350"/>
              <a:gd name="connsiteX1337" fmla="*/ 1762628 w 15276297"/>
              <a:gd name="connsiteY1337" fmla="*/ 7234812 h 8133350"/>
              <a:gd name="connsiteX1338" fmla="*/ 1804540 w 15276297"/>
              <a:gd name="connsiteY1338" fmla="*/ 7234812 h 8133350"/>
              <a:gd name="connsiteX1339" fmla="*/ 1819468 w 15276297"/>
              <a:gd name="connsiteY1339" fmla="*/ 7219885 h 8133350"/>
              <a:gd name="connsiteX1340" fmla="*/ 1819468 w 15276297"/>
              <a:gd name="connsiteY1340" fmla="*/ 7177972 h 8133350"/>
              <a:gd name="connsiteX1341" fmla="*/ 1804540 w 15276297"/>
              <a:gd name="connsiteY1341" fmla="*/ 7163044 h 8133350"/>
              <a:gd name="connsiteX1342" fmla="*/ 2146731 w 15276297"/>
              <a:gd name="connsiteY1342" fmla="*/ 7049363 h 8133350"/>
              <a:gd name="connsiteX1343" fmla="*/ 2104819 w 15276297"/>
              <a:gd name="connsiteY1343" fmla="*/ 7049363 h 8133350"/>
              <a:gd name="connsiteX1344" fmla="*/ 2089891 w 15276297"/>
              <a:gd name="connsiteY1344" fmla="*/ 7064291 h 8133350"/>
              <a:gd name="connsiteX1345" fmla="*/ 2089891 w 15276297"/>
              <a:gd name="connsiteY1345" fmla="*/ 7106204 h 8133350"/>
              <a:gd name="connsiteX1346" fmla="*/ 2104819 w 15276297"/>
              <a:gd name="connsiteY1346" fmla="*/ 7121131 h 8133350"/>
              <a:gd name="connsiteX1347" fmla="*/ 2146731 w 15276297"/>
              <a:gd name="connsiteY1347" fmla="*/ 7121131 h 8133350"/>
              <a:gd name="connsiteX1348" fmla="*/ 2161659 w 15276297"/>
              <a:gd name="connsiteY1348" fmla="*/ 7106204 h 8133350"/>
              <a:gd name="connsiteX1349" fmla="*/ 2161659 w 15276297"/>
              <a:gd name="connsiteY1349" fmla="*/ 7064291 h 8133350"/>
              <a:gd name="connsiteX1350" fmla="*/ 2146731 w 15276297"/>
              <a:gd name="connsiteY1350" fmla="*/ 7049363 h 8133350"/>
              <a:gd name="connsiteX1351" fmla="*/ 2146731 w 15276297"/>
              <a:gd name="connsiteY1351" fmla="*/ 7163044 h 8133350"/>
              <a:gd name="connsiteX1352" fmla="*/ 2104819 w 15276297"/>
              <a:gd name="connsiteY1352" fmla="*/ 7163044 h 8133350"/>
              <a:gd name="connsiteX1353" fmla="*/ 2089891 w 15276297"/>
              <a:gd name="connsiteY1353" fmla="*/ 7177972 h 8133350"/>
              <a:gd name="connsiteX1354" fmla="*/ 2089891 w 15276297"/>
              <a:gd name="connsiteY1354" fmla="*/ 7219885 h 8133350"/>
              <a:gd name="connsiteX1355" fmla="*/ 2104819 w 15276297"/>
              <a:gd name="connsiteY1355" fmla="*/ 7234812 h 8133350"/>
              <a:gd name="connsiteX1356" fmla="*/ 2146731 w 15276297"/>
              <a:gd name="connsiteY1356" fmla="*/ 7234812 h 8133350"/>
              <a:gd name="connsiteX1357" fmla="*/ 2161659 w 15276297"/>
              <a:gd name="connsiteY1357" fmla="*/ 7219885 h 8133350"/>
              <a:gd name="connsiteX1358" fmla="*/ 2161659 w 15276297"/>
              <a:gd name="connsiteY1358" fmla="*/ 7177972 h 8133350"/>
              <a:gd name="connsiteX1359" fmla="*/ 2146731 w 15276297"/>
              <a:gd name="connsiteY1359" fmla="*/ 7163044 h 8133350"/>
              <a:gd name="connsiteX1360" fmla="*/ 2032476 w 15276297"/>
              <a:gd name="connsiteY1360" fmla="*/ 7049363 h 8133350"/>
              <a:gd name="connsiteX1361" fmla="*/ 1990564 w 15276297"/>
              <a:gd name="connsiteY1361" fmla="*/ 7049363 h 8133350"/>
              <a:gd name="connsiteX1362" fmla="*/ 1975636 w 15276297"/>
              <a:gd name="connsiteY1362" fmla="*/ 7064291 h 8133350"/>
              <a:gd name="connsiteX1363" fmla="*/ 1975636 w 15276297"/>
              <a:gd name="connsiteY1363" fmla="*/ 7106204 h 8133350"/>
              <a:gd name="connsiteX1364" fmla="*/ 1990564 w 15276297"/>
              <a:gd name="connsiteY1364" fmla="*/ 7121131 h 8133350"/>
              <a:gd name="connsiteX1365" fmla="*/ 2032476 w 15276297"/>
              <a:gd name="connsiteY1365" fmla="*/ 7121131 h 8133350"/>
              <a:gd name="connsiteX1366" fmla="*/ 2047404 w 15276297"/>
              <a:gd name="connsiteY1366" fmla="*/ 7106204 h 8133350"/>
              <a:gd name="connsiteX1367" fmla="*/ 2047404 w 15276297"/>
              <a:gd name="connsiteY1367" fmla="*/ 7064291 h 8133350"/>
              <a:gd name="connsiteX1368" fmla="*/ 2032476 w 15276297"/>
              <a:gd name="connsiteY1368" fmla="*/ 7049363 h 8133350"/>
              <a:gd name="connsiteX1369" fmla="*/ 2032476 w 15276297"/>
              <a:gd name="connsiteY1369" fmla="*/ 7163044 h 8133350"/>
              <a:gd name="connsiteX1370" fmla="*/ 1990564 w 15276297"/>
              <a:gd name="connsiteY1370" fmla="*/ 7163044 h 8133350"/>
              <a:gd name="connsiteX1371" fmla="*/ 1975636 w 15276297"/>
              <a:gd name="connsiteY1371" fmla="*/ 7177972 h 8133350"/>
              <a:gd name="connsiteX1372" fmla="*/ 1975636 w 15276297"/>
              <a:gd name="connsiteY1372" fmla="*/ 7219885 h 8133350"/>
              <a:gd name="connsiteX1373" fmla="*/ 1990564 w 15276297"/>
              <a:gd name="connsiteY1373" fmla="*/ 7234812 h 8133350"/>
              <a:gd name="connsiteX1374" fmla="*/ 2032476 w 15276297"/>
              <a:gd name="connsiteY1374" fmla="*/ 7234812 h 8133350"/>
              <a:gd name="connsiteX1375" fmla="*/ 2047404 w 15276297"/>
              <a:gd name="connsiteY1375" fmla="*/ 7219885 h 8133350"/>
              <a:gd name="connsiteX1376" fmla="*/ 2047404 w 15276297"/>
              <a:gd name="connsiteY1376" fmla="*/ 7177972 h 8133350"/>
              <a:gd name="connsiteX1377" fmla="*/ 2032476 w 15276297"/>
              <a:gd name="connsiteY1377" fmla="*/ 7163044 h 8133350"/>
              <a:gd name="connsiteX1378" fmla="*/ 11961755 w 15276297"/>
              <a:gd name="connsiteY1378" fmla="*/ 1185037 h 8133350"/>
              <a:gd name="connsiteX1379" fmla="*/ 11961755 w 15276297"/>
              <a:gd name="connsiteY1379" fmla="*/ 1185037 h 8133350"/>
              <a:gd name="connsiteX1380" fmla="*/ 11910082 w 15276297"/>
              <a:gd name="connsiteY1380" fmla="*/ 1133364 h 8133350"/>
              <a:gd name="connsiteX1381" fmla="*/ 10803128 w 15276297"/>
              <a:gd name="connsiteY1381" fmla="*/ 1133364 h 8133350"/>
              <a:gd name="connsiteX1382" fmla="*/ 10766383 w 15276297"/>
              <a:gd name="connsiteY1382" fmla="*/ 1148292 h 8133350"/>
              <a:gd name="connsiteX1383" fmla="*/ 9939039 w 15276297"/>
              <a:gd name="connsiteY1383" fmla="*/ 1975636 h 8133350"/>
              <a:gd name="connsiteX1384" fmla="*/ 9939039 w 15276297"/>
              <a:gd name="connsiteY1384" fmla="*/ 2048553 h 8133350"/>
              <a:gd name="connsiteX1385" fmla="*/ 10011955 w 15276297"/>
              <a:gd name="connsiteY1385" fmla="*/ 2048553 h 8133350"/>
              <a:gd name="connsiteX1386" fmla="*/ 10808870 w 15276297"/>
              <a:gd name="connsiteY1386" fmla="*/ 1251638 h 8133350"/>
              <a:gd name="connsiteX1387" fmla="*/ 10845615 w 15276297"/>
              <a:gd name="connsiteY1387" fmla="*/ 1236710 h 8133350"/>
              <a:gd name="connsiteX1388" fmla="*/ 11909507 w 15276297"/>
              <a:gd name="connsiteY1388" fmla="*/ 1236710 h 8133350"/>
              <a:gd name="connsiteX1389" fmla="*/ 11961180 w 15276297"/>
              <a:gd name="connsiteY1389" fmla="*/ 1185037 h 8133350"/>
              <a:gd name="connsiteX1390" fmla="*/ 14842818 w 15276297"/>
              <a:gd name="connsiteY1390" fmla="*/ 5882699 h 8133350"/>
              <a:gd name="connsiteX1391" fmla="*/ 14842818 w 15276297"/>
              <a:gd name="connsiteY1391" fmla="*/ 5882699 h 8133350"/>
              <a:gd name="connsiteX1392" fmla="*/ 14791144 w 15276297"/>
              <a:gd name="connsiteY1392" fmla="*/ 5831026 h 8133350"/>
              <a:gd name="connsiteX1393" fmla="*/ 12763836 w 15276297"/>
              <a:gd name="connsiteY1393" fmla="*/ 5831026 h 8133350"/>
              <a:gd name="connsiteX1394" fmla="*/ 12712163 w 15276297"/>
              <a:gd name="connsiteY1394" fmla="*/ 5882699 h 8133350"/>
              <a:gd name="connsiteX1395" fmla="*/ 12712163 w 15276297"/>
              <a:gd name="connsiteY1395" fmla="*/ 5882699 h 8133350"/>
              <a:gd name="connsiteX1396" fmla="*/ 12763836 w 15276297"/>
              <a:gd name="connsiteY1396" fmla="*/ 5934372 h 8133350"/>
              <a:gd name="connsiteX1397" fmla="*/ 14791144 w 15276297"/>
              <a:gd name="connsiteY1397" fmla="*/ 5934372 h 8133350"/>
              <a:gd name="connsiteX1398" fmla="*/ 14842818 w 15276297"/>
              <a:gd name="connsiteY1398" fmla="*/ 5882699 h 8133350"/>
              <a:gd name="connsiteX1399" fmla="*/ 10120469 w 15276297"/>
              <a:gd name="connsiteY1399" fmla="*/ 5591032 h 8133350"/>
              <a:gd name="connsiteX1400" fmla="*/ 10047552 w 15276297"/>
              <a:gd name="connsiteY1400" fmla="*/ 5591032 h 8133350"/>
              <a:gd name="connsiteX1401" fmla="*/ 10047552 w 15276297"/>
              <a:gd name="connsiteY1401" fmla="*/ 5663949 h 8133350"/>
              <a:gd name="connsiteX1402" fmla="*/ 10565432 w 15276297"/>
              <a:gd name="connsiteY1402" fmla="*/ 6181829 h 8133350"/>
              <a:gd name="connsiteX1403" fmla="*/ 10638348 w 15276297"/>
              <a:gd name="connsiteY1403" fmla="*/ 6181829 h 8133350"/>
              <a:gd name="connsiteX1404" fmla="*/ 10638348 w 15276297"/>
              <a:gd name="connsiteY1404" fmla="*/ 6108912 h 8133350"/>
              <a:gd name="connsiteX1405" fmla="*/ 10120469 w 15276297"/>
              <a:gd name="connsiteY1405" fmla="*/ 5591032 h 8133350"/>
              <a:gd name="connsiteX1406" fmla="*/ 5736292 w 15276297"/>
              <a:gd name="connsiteY1406" fmla="*/ 6201350 h 8133350"/>
              <a:gd name="connsiteX1407" fmla="*/ 4953731 w 15276297"/>
              <a:gd name="connsiteY1407" fmla="*/ 6983911 h 8133350"/>
              <a:gd name="connsiteX1408" fmla="*/ 4938803 w 15276297"/>
              <a:gd name="connsiteY1408" fmla="*/ 7020656 h 8133350"/>
              <a:gd name="connsiteX1409" fmla="*/ 4938803 w 15276297"/>
              <a:gd name="connsiteY1409" fmla="*/ 7472509 h 8133350"/>
              <a:gd name="connsiteX1410" fmla="*/ 4990476 w 15276297"/>
              <a:gd name="connsiteY1410" fmla="*/ 7524182 h 8133350"/>
              <a:gd name="connsiteX1411" fmla="*/ 4990476 w 15276297"/>
              <a:gd name="connsiteY1411" fmla="*/ 7524182 h 8133350"/>
              <a:gd name="connsiteX1412" fmla="*/ 5042149 w 15276297"/>
              <a:gd name="connsiteY1412" fmla="*/ 7472509 h 8133350"/>
              <a:gd name="connsiteX1413" fmla="*/ 5042149 w 15276297"/>
              <a:gd name="connsiteY1413" fmla="*/ 7063143 h 8133350"/>
              <a:gd name="connsiteX1414" fmla="*/ 5057077 w 15276297"/>
              <a:gd name="connsiteY1414" fmla="*/ 7026397 h 8133350"/>
              <a:gd name="connsiteX1415" fmla="*/ 5809208 w 15276297"/>
              <a:gd name="connsiteY1415" fmla="*/ 6274266 h 8133350"/>
              <a:gd name="connsiteX1416" fmla="*/ 5809208 w 15276297"/>
              <a:gd name="connsiteY1416" fmla="*/ 6201350 h 8133350"/>
              <a:gd name="connsiteX1417" fmla="*/ 5736292 w 15276297"/>
              <a:gd name="connsiteY1417" fmla="*/ 6201350 h 8133350"/>
              <a:gd name="connsiteX1418" fmla="*/ 6157714 w 15276297"/>
              <a:gd name="connsiteY1418" fmla="*/ 3650420 h 8133350"/>
              <a:gd name="connsiteX1419" fmla="*/ 4316429 w 15276297"/>
              <a:gd name="connsiteY1419" fmla="*/ 3650420 h 8133350"/>
              <a:gd name="connsiteX1420" fmla="*/ 4264756 w 15276297"/>
              <a:gd name="connsiteY1420" fmla="*/ 3702093 h 8133350"/>
              <a:gd name="connsiteX1421" fmla="*/ 4316429 w 15276297"/>
              <a:gd name="connsiteY1421" fmla="*/ 3753766 h 8133350"/>
              <a:gd name="connsiteX1422" fmla="*/ 6157714 w 15276297"/>
              <a:gd name="connsiteY1422" fmla="*/ 3753766 h 8133350"/>
              <a:gd name="connsiteX1423" fmla="*/ 6209387 w 15276297"/>
              <a:gd name="connsiteY1423" fmla="*/ 3702093 h 8133350"/>
              <a:gd name="connsiteX1424" fmla="*/ 6157714 w 15276297"/>
              <a:gd name="connsiteY1424" fmla="*/ 3650420 h 8133350"/>
              <a:gd name="connsiteX1425" fmla="*/ 12082899 w 15276297"/>
              <a:gd name="connsiteY1425" fmla="*/ 3998926 h 8133350"/>
              <a:gd name="connsiteX1426" fmla="*/ 12069120 w 15276297"/>
              <a:gd name="connsiteY1426" fmla="*/ 4012706 h 8133350"/>
              <a:gd name="connsiteX1427" fmla="*/ 12082899 w 15276297"/>
              <a:gd name="connsiteY1427" fmla="*/ 4026485 h 8133350"/>
              <a:gd name="connsiteX1428" fmla="*/ 12096679 w 15276297"/>
              <a:gd name="connsiteY1428" fmla="*/ 4012706 h 8133350"/>
              <a:gd name="connsiteX1429" fmla="*/ 12082899 w 15276297"/>
              <a:gd name="connsiteY1429" fmla="*/ 3998926 h 8133350"/>
              <a:gd name="connsiteX1430" fmla="*/ 12021465 w 15276297"/>
              <a:gd name="connsiteY1430" fmla="*/ 4050025 h 8133350"/>
              <a:gd name="connsiteX1431" fmla="*/ 12007687 w 15276297"/>
              <a:gd name="connsiteY1431" fmla="*/ 4063805 h 8133350"/>
              <a:gd name="connsiteX1432" fmla="*/ 12021465 w 15276297"/>
              <a:gd name="connsiteY1432" fmla="*/ 4077584 h 8133350"/>
              <a:gd name="connsiteX1433" fmla="*/ 12035244 w 15276297"/>
              <a:gd name="connsiteY1433" fmla="*/ 4063805 h 8133350"/>
              <a:gd name="connsiteX1434" fmla="*/ 12021465 w 15276297"/>
              <a:gd name="connsiteY1434" fmla="*/ 4050025 h 8133350"/>
              <a:gd name="connsiteX1435" fmla="*/ 12144332 w 15276297"/>
              <a:gd name="connsiteY1435" fmla="*/ 4050025 h 8133350"/>
              <a:gd name="connsiteX1436" fmla="*/ 12130553 w 15276297"/>
              <a:gd name="connsiteY1436" fmla="*/ 4063805 h 8133350"/>
              <a:gd name="connsiteX1437" fmla="*/ 12144332 w 15276297"/>
              <a:gd name="connsiteY1437" fmla="*/ 4077584 h 8133350"/>
              <a:gd name="connsiteX1438" fmla="*/ 12158112 w 15276297"/>
              <a:gd name="connsiteY1438" fmla="*/ 4063805 h 8133350"/>
              <a:gd name="connsiteX1439" fmla="*/ 12144332 w 15276297"/>
              <a:gd name="connsiteY1439" fmla="*/ 4050025 h 8133350"/>
              <a:gd name="connsiteX1440" fmla="*/ 12082899 w 15276297"/>
              <a:gd name="connsiteY1440" fmla="*/ 4050025 h 8133350"/>
              <a:gd name="connsiteX1441" fmla="*/ 12069120 w 15276297"/>
              <a:gd name="connsiteY1441" fmla="*/ 4063805 h 8133350"/>
              <a:gd name="connsiteX1442" fmla="*/ 12082899 w 15276297"/>
              <a:gd name="connsiteY1442" fmla="*/ 4077584 h 8133350"/>
              <a:gd name="connsiteX1443" fmla="*/ 12096679 w 15276297"/>
              <a:gd name="connsiteY1443" fmla="*/ 4063805 h 8133350"/>
              <a:gd name="connsiteX1444" fmla="*/ 12082899 w 15276297"/>
              <a:gd name="connsiteY1444" fmla="*/ 4050025 h 8133350"/>
              <a:gd name="connsiteX1445" fmla="*/ 12021465 w 15276297"/>
              <a:gd name="connsiteY1445" fmla="*/ 3998926 h 8133350"/>
              <a:gd name="connsiteX1446" fmla="*/ 12007687 w 15276297"/>
              <a:gd name="connsiteY1446" fmla="*/ 4012706 h 8133350"/>
              <a:gd name="connsiteX1447" fmla="*/ 12021465 w 15276297"/>
              <a:gd name="connsiteY1447" fmla="*/ 4026485 h 8133350"/>
              <a:gd name="connsiteX1448" fmla="*/ 12035244 w 15276297"/>
              <a:gd name="connsiteY1448" fmla="*/ 4012706 h 8133350"/>
              <a:gd name="connsiteX1449" fmla="*/ 12021465 w 15276297"/>
              <a:gd name="connsiteY1449" fmla="*/ 3998926 h 8133350"/>
              <a:gd name="connsiteX1450" fmla="*/ 12144332 w 15276297"/>
              <a:gd name="connsiteY1450" fmla="*/ 3998926 h 8133350"/>
              <a:gd name="connsiteX1451" fmla="*/ 12130553 w 15276297"/>
              <a:gd name="connsiteY1451" fmla="*/ 4012706 h 8133350"/>
              <a:gd name="connsiteX1452" fmla="*/ 12144332 w 15276297"/>
              <a:gd name="connsiteY1452" fmla="*/ 4026485 h 8133350"/>
              <a:gd name="connsiteX1453" fmla="*/ 12158112 w 15276297"/>
              <a:gd name="connsiteY1453" fmla="*/ 4012706 h 8133350"/>
              <a:gd name="connsiteX1454" fmla="*/ 12144332 w 15276297"/>
              <a:gd name="connsiteY1454" fmla="*/ 3998926 h 8133350"/>
              <a:gd name="connsiteX1455" fmla="*/ 12205767 w 15276297"/>
              <a:gd name="connsiteY1455" fmla="*/ 3998926 h 8133350"/>
              <a:gd name="connsiteX1456" fmla="*/ 12191987 w 15276297"/>
              <a:gd name="connsiteY1456" fmla="*/ 4012706 h 8133350"/>
              <a:gd name="connsiteX1457" fmla="*/ 12205767 w 15276297"/>
              <a:gd name="connsiteY1457" fmla="*/ 4026485 h 8133350"/>
              <a:gd name="connsiteX1458" fmla="*/ 12219546 w 15276297"/>
              <a:gd name="connsiteY1458" fmla="*/ 4012706 h 8133350"/>
              <a:gd name="connsiteX1459" fmla="*/ 12205767 w 15276297"/>
              <a:gd name="connsiteY1459" fmla="*/ 3998926 h 8133350"/>
              <a:gd name="connsiteX1460" fmla="*/ 12205767 w 15276297"/>
              <a:gd name="connsiteY1460" fmla="*/ 4050025 h 8133350"/>
              <a:gd name="connsiteX1461" fmla="*/ 12191987 w 15276297"/>
              <a:gd name="connsiteY1461" fmla="*/ 4063805 h 8133350"/>
              <a:gd name="connsiteX1462" fmla="*/ 12205767 w 15276297"/>
              <a:gd name="connsiteY1462" fmla="*/ 4077584 h 8133350"/>
              <a:gd name="connsiteX1463" fmla="*/ 12219546 w 15276297"/>
              <a:gd name="connsiteY1463" fmla="*/ 4063805 h 8133350"/>
              <a:gd name="connsiteX1464" fmla="*/ 12205767 w 15276297"/>
              <a:gd name="connsiteY1464" fmla="*/ 4050025 h 8133350"/>
              <a:gd name="connsiteX1465" fmla="*/ 11959457 w 15276297"/>
              <a:gd name="connsiteY1465" fmla="*/ 4050025 h 8133350"/>
              <a:gd name="connsiteX1466" fmla="*/ 11945679 w 15276297"/>
              <a:gd name="connsiteY1466" fmla="*/ 4063805 h 8133350"/>
              <a:gd name="connsiteX1467" fmla="*/ 11959457 w 15276297"/>
              <a:gd name="connsiteY1467" fmla="*/ 4077584 h 8133350"/>
              <a:gd name="connsiteX1468" fmla="*/ 11973238 w 15276297"/>
              <a:gd name="connsiteY1468" fmla="*/ 4063805 h 8133350"/>
              <a:gd name="connsiteX1469" fmla="*/ 11959457 w 15276297"/>
              <a:gd name="connsiteY1469" fmla="*/ 4050025 h 8133350"/>
              <a:gd name="connsiteX1470" fmla="*/ 11959457 w 15276297"/>
              <a:gd name="connsiteY1470" fmla="*/ 3998926 h 8133350"/>
              <a:gd name="connsiteX1471" fmla="*/ 11945679 w 15276297"/>
              <a:gd name="connsiteY1471" fmla="*/ 4012706 h 8133350"/>
              <a:gd name="connsiteX1472" fmla="*/ 11959457 w 15276297"/>
              <a:gd name="connsiteY1472" fmla="*/ 4026485 h 8133350"/>
              <a:gd name="connsiteX1473" fmla="*/ 11973238 w 15276297"/>
              <a:gd name="connsiteY1473" fmla="*/ 4012706 h 8133350"/>
              <a:gd name="connsiteX1474" fmla="*/ 11959457 w 15276297"/>
              <a:gd name="connsiteY1474" fmla="*/ 3998926 h 8133350"/>
              <a:gd name="connsiteX1475" fmla="*/ 11959457 w 15276297"/>
              <a:gd name="connsiteY1475" fmla="*/ 3947827 h 8133350"/>
              <a:gd name="connsiteX1476" fmla="*/ 11945679 w 15276297"/>
              <a:gd name="connsiteY1476" fmla="*/ 3961607 h 8133350"/>
              <a:gd name="connsiteX1477" fmla="*/ 11959457 w 15276297"/>
              <a:gd name="connsiteY1477" fmla="*/ 3975386 h 8133350"/>
              <a:gd name="connsiteX1478" fmla="*/ 11973238 w 15276297"/>
              <a:gd name="connsiteY1478" fmla="*/ 3961607 h 8133350"/>
              <a:gd name="connsiteX1479" fmla="*/ 11959457 w 15276297"/>
              <a:gd name="connsiteY1479" fmla="*/ 3947827 h 8133350"/>
              <a:gd name="connsiteX1480" fmla="*/ 12021465 w 15276297"/>
              <a:gd name="connsiteY1480" fmla="*/ 3947827 h 8133350"/>
              <a:gd name="connsiteX1481" fmla="*/ 12007687 w 15276297"/>
              <a:gd name="connsiteY1481" fmla="*/ 3961607 h 8133350"/>
              <a:gd name="connsiteX1482" fmla="*/ 12021465 w 15276297"/>
              <a:gd name="connsiteY1482" fmla="*/ 3975386 h 8133350"/>
              <a:gd name="connsiteX1483" fmla="*/ 12035244 w 15276297"/>
              <a:gd name="connsiteY1483" fmla="*/ 3961607 h 8133350"/>
              <a:gd name="connsiteX1484" fmla="*/ 12021465 w 15276297"/>
              <a:gd name="connsiteY1484" fmla="*/ 3947827 h 8133350"/>
              <a:gd name="connsiteX1485" fmla="*/ 11959457 w 15276297"/>
              <a:gd name="connsiteY1485" fmla="*/ 3897302 h 8133350"/>
              <a:gd name="connsiteX1486" fmla="*/ 11945679 w 15276297"/>
              <a:gd name="connsiteY1486" fmla="*/ 3911082 h 8133350"/>
              <a:gd name="connsiteX1487" fmla="*/ 11959457 w 15276297"/>
              <a:gd name="connsiteY1487" fmla="*/ 3924861 h 8133350"/>
              <a:gd name="connsiteX1488" fmla="*/ 11973238 w 15276297"/>
              <a:gd name="connsiteY1488" fmla="*/ 3911082 h 8133350"/>
              <a:gd name="connsiteX1489" fmla="*/ 11959457 w 15276297"/>
              <a:gd name="connsiteY1489" fmla="*/ 3897302 h 8133350"/>
              <a:gd name="connsiteX1490" fmla="*/ 12205767 w 15276297"/>
              <a:gd name="connsiteY1490" fmla="*/ 3947827 h 8133350"/>
              <a:gd name="connsiteX1491" fmla="*/ 12191987 w 15276297"/>
              <a:gd name="connsiteY1491" fmla="*/ 3961607 h 8133350"/>
              <a:gd name="connsiteX1492" fmla="*/ 12205767 w 15276297"/>
              <a:gd name="connsiteY1492" fmla="*/ 3975386 h 8133350"/>
              <a:gd name="connsiteX1493" fmla="*/ 12219546 w 15276297"/>
              <a:gd name="connsiteY1493" fmla="*/ 3961607 h 8133350"/>
              <a:gd name="connsiteX1494" fmla="*/ 12205767 w 15276297"/>
              <a:gd name="connsiteY1494" fmla="*/ 3947827 h 8133350"/>
              <a:gd name="connsiteX1495" fmla="*/ 12144332 w 15276297"/>
              <a:gd name="connsiteY1495" fmla="*/ 3947827 h 8133350"/>
              <a:gd name="connsiteX1496" fmla="*/ 12130553 w 15276297"/>
              <a:gd name="connsiteY1496" fmla="*/ 3961607 h 8133350"/>
              <a:gd name="connsiteX1497" fmla="*/ 12144332 w 15276297"/>
              <a:gd name="connsiteY1497" fmla="*/ 3975386 h 8133350"/>
              <a:gd name="connsiteX1498" fmla="*/ 12158112 w 15276297"/>
              <a:gd name="connsiteY1498" fmla="*/ 3961607 h 8133350"/>
              <a:gd name="connsiteX1499" fmla="*/ 12144332 w 15276297"/>
              <a:gd name="connsiteY1499" fmla="*/ 3947827 h 8133350"/>
              <a:gd name="connsiteX1500" fmla="*/ 12144332 w 15276297"/>
              <a:gd name="connsiteY1500" fmla="*/ 3897302 h 8133350"/>
              <a:gd name="connsiteX1501" fmla="*/ 12130553 w 15276297"/>
              <a:gd name="connsiteY1501" fmla="*/ 3911082 h 8133350"/>
              <a:gd name="connsiteX1502" fmla="*/ 12144332 w 15276297"/>
              <a:gd name="connsiteY1502" fmla="*/ 3924861 h 8133350"/>
              <a:gd name="connsiteX1503" fmla="*/ 12158112 w 15276297"/>
              <a:gd name="connsiteY1503" fmla="*/ 3911082 h 8133350"/>
              <a:gd name="connsiteX1504" fmla="*/ 12144332 w 15276297"/>
              <a:gd name="connsiteY1504" fmla="*/ 3897302 h 8133350"/>
              <a:gd name="connsiteX1505" fmla="*/ 12082899 w 15276297"/>
              <a:gd name="connsiteY1505" fmla="*/ 3897302 h 8133350"/>
              <a:gd name="connsiteX1506" fmla="*/ 12069120 w 15276297"/>
              <a:gd name="connsiteY1506" fmla="*/ 3911082 h 8133350"/>
              <a:gd name="connsiteX1507" fmla="*/ 12082899 w 15276297"/>
              <a:gd name="connsiteY1507" fmla="*/ 3924861 h 8133350"/>
              <a:gd name="connsiteX1508" fmla="*/ 12096679 w 15276297"/>
              <a:gd name="connsiteY1508" fmla="*/ 3911082 h 8133350"/>
              <a:gd name="connsiteX1509" fmla="*/ 12082899 w 15276297"/>
              <a:gd name="connsiteY1509" fmla="*/ 3897302 h 8133350"/>
              <a:gd name="connsiteX1510" fmla="*/ 12021465 w 15276297"/>
              <a:gd name="connsiteY1510" fmla="*/ 3897302 h 8133350"/>
              <a:gd name="connsiteX1511" fmla="*/ 12007687 w 15276297"/>
              <a:gd name="connsiteY1511" fmla="*/ 3911082 h 8133350"/>
              <a:gd name="connsiteX1512" fmla="*/ 12021465 w 15276297"/>
              <a:gd name="connsiteY1512" fmla="*/ 3924861 h 8133350"/>
              <a:gd name="connsiteX1513" fmla="*/ 12035244 w 15276297"/>
              <a:gd name="connsiteY1513" fmla="*/ 3911082 h 8133350"/>
              <a:gd name="connsiteX1514" fmla="*/ 12021465 w 15276297"/>
              <a:gd name="connsiteY1514" fmla="*/ 3897302 h 8133350"/>
              <a:gd name="connsiteX1515" fmla="*/ 12082899 w 15276297"/>
              <a:gd name="connsiteY1515" fmla="*/ 3947827 h 8133350"/>
              <a:gd name="connsiteX1516" fmla="*/ 12069120 w 15276297"/>
              <a:gd name="connsiteY1516" fmla="*/ 3961607 h 8133350"/>
              <a:gd name="connsiteX1517" fmla="*/ 12082899 w 15276297"/>
              <a:gd name="connsiteY1517" fmla="*/ 3975386 h 8133350"/>
              <a:gd name="connsiteX1518" fmla="*/ 12096679 w 15276297"/>
              <a:gd name="connsiteY1518" fmla="*/ 3961607 h 8133350"/>
              <a:gd name="connsiteX1519" fmla="*/ 12082899 w 15276297"/>
              <a:gd name="connsiteY1519" fmla="*/ 3947827 h 8133350"/>
              <a:gd name="connsiteX1520" fmla="*/ 12205767 w 15276297"/>
              <a:gd name="connsiteY1520" fmla="*/ 3897302 h 8133350"/>
              <a:gd name="connsiteX1521" fmla="*/ 12191987 w 15276297"/>
              <a:gd name="connsiteY1521" fmla="*/ 3911082 h 8133350"/>
              <a:gd name="connsiteX1522" fmla="*/ 12205767 w 15276297"/>
              <a:gd name="connsiteY1522" fmla="*/ 3924861 h 8133350"/>
              <a:gd name="connsiteX1523" fmla="*/ 12219546 w 15276297"/>
              <a:gd name="connsiteY1523" fmla="*/ 3911082 h 8133350"/>
              <a:gd name="connsiteX1524" fmla="*/ 12205767 w 15276297"/>
              <a:gd name="connsiteY1524" fmla="*/ 3897302 h 8133350"/>
              <a:gd name="connsiteX1525" fmla="*/ 4565034 w 15276297"/>
              <a:gd name="connsiteY1525" fmla="*/ 908299 h 8133350"/>
              <a:gd name="connsiteX1526" fmla="*/ 4578813 w 15276297"/>
              <a:gd name="connsiteY1526" fmla="*/ 894519 h 8133350"/>
              <a:gd name="connsiteX1527" fmla="*/ 4565034 w 15276297"/>
              <a:gd name="connsiteY1527" fmla="*/ 880740 h 8133350"/>
              <a:gd name="connsiteX1528" fmla="*/ 4551254 w 15276297"/>
              <a:gd name="connsiteY1528" fmla="*/ 894519 h 8133350"/>
              <a:gd name="connsiteX1529" fmla="*/ 4565034 w 15276297"/>
              <a:gd name="connsiteY1529" fmla="*/ 908299 h 8133350"/>
              <a:gd name="connsiteX1530" fmla="*/ 4503600 w 15276297"/>
              <a:gd name="connsiteY1530" fmla="*/ 857774 h 8133350"/>
              <a:gd name="connsiteX1531" fmla="*/ 4517380 w 15276297"/>
              <a:gd name="connsiteY1531" fmla="*/ 843994 h 8133350"/>
              <a:gd name="connsiteX1532" fmla="*/ 4503600 w 15276297"/>
              <a:gd name="connsiteY1532" fmla="*/ 830215 h 8133350"/>
              <a:gd name="connsiteX1533" fmla="*/ 4489821 w 15276297"/>
              <a:gd name="connsiteY1533" fmla="*/ 843994 h 8133350"/>
              <a:gd name="connsiteX1534" fmla="*/ 4503600 w 15276297"/>
              <a:gd name="connsiteY1534" fmla="*/ 857774 h 8133350"/>
              <a:gd name="connsiteX1535" fmla="*/ 4503600 w 15276297"/>
              <a:gd name="connsiteY1535" fmla="*/ 908299 h 8133350"/>
              <a:gd name="connsiteX1536" fmla="*/ 4517380 w 15276297"/>
              <a:gd name="connsiteY1536" fmla="*/ 894519 h 8133350"/>
              <a:gd name="connsiteX1537" fmla="*/ 4503600 w 15276297"/>
              <a:gd name="connsiteY1537" fmla="*/ 880740 h 8133350"/>
              <a:gd name="connsiteX1538" fmla="*/ 4489821 w 15276297"/>
              <a:gd name="connsiteY1538" fmla="*/ 894519 h 8133350"/>
              <a:gd name="connsiteX1539" fmla="*/ 4503600 w 15276297"/>
              <a:gd name="connsiteY1539" fmla="*/ 908299 h 8133350"/>
              <a:gd name="connsiteX1540" fmla="*/ 4565034 w 15276297"/>
              <a:gd name="connsiteY1540" fmla="*/ 857774 h 8133350"/>
              <a:gd name="connsiteX1541" fmla="*/ 4578813 w 15276297"/>
              <a:gd name="connsiteY1541" fmla="*/ 843994 h 8133350"/>
              <a:gd name="connsiteX1542" fmla="*/ 4565034 w 15276297"/>
              <a:gd name="connsiteY1542" fmla="*/ 830215 h 8133350"/>
              <a:gd name="connsiteX1543" fmla="*/ 4551254 w 15276297"/>
              <a:gd name="connsiteY1543" fmla="*/ 843994 h 8133350"/>
              <a:gd name="connsiteX1544" fmla="*/ 4565034 w 15276297"/>
              <a:gd name="connsiteY1544" fmla="*/ 857774 h 8133350"/>
              <a:gd name="connsiteX1545" fmla="*/ 4687901 w 15276297"/>
              <a:gd name="connsiteY1545" fmla="*/ 857774 h 8133350"/>
              <a:gd name="connsiteX1546" fmla="*/ 4701680 w 15276297"/>
              <a:gd name="connsiteY1546" fmla="*/ 843994 h 8133350"/>
              <a:gd name="connsiteX1547" fmla="*/ 4687901 w 15276297"/>
              <a:gd name="connsiteY1547" fmla="*/ 830215 h 8133350"/>
              <a:gd name="connsiteX1548" fmla="*/ 4674121 w 15276297"/>
              <a:gd name="connsiteY1548" fmla="*/ 843994 h 8133350"/>
              <a:gd name="connsiteX1549" fmla="*/ 4687901 w 15276297"/>
              <a:gd name="connsiteY1549" fmla="*/ 857774 h 8133350"/>
              <a:gd name="connsiteX1550" fmla="*/ 4626467 w 15276297"/>
              <a:gd name="connsiteY1550" fmla="*/ 857774 h 8133350"/>
              <a:gd name="connsiteX1551" fmla="*/ 4640247 w 15276297"/>
              <a:gd name="connsiteY1551" fmla="*/ 843994 h 8133350"/>
              <a:gd name="connsiteX1552" fmla="*/ 4626467 w 15276297"/>
              <a:gd name="connsiteY1552" fmla="*/ 830215 h 8133350"/>
              <a:gd name="connsiteX1553" fmla="*/ 4612688 w 15276297"/>
              <a:gd name="connsiteY1553" fmla="*/ 843994 h 8133350"/>
              <a:gd name="connsiteX1554" fmla="*/ 4626467 w 15276297"/>
              <a:gd name="connsiteY1554" fmla="*/ 857774 h 8133350"/>
              <a:gd name="connsiteX1555" fmla="*/ 4687901 w 15276297"/>
              <a:gd name="connsiteY1555" fmla="*/ 908299 h 8133350"/>
              <a:gd name="connsiteX1556" fmla="*/ 4701680 w 15276297"/>
              <a:gd name="connsiteY1556" fmla="*/ 894519 h 8133350"/>
              <a:gd name="connsiteX1557" fmla="*/ 4687901 w 15276297"/>
              <a:gd name="connsiteY1557" fmla="*/ 880740 h 8133350"/>
              <a:gd name="connsiteX1558" fmla="*/ 4674121 w 15276297"/>
              <a:gd name="connsiteY1558" fmla="*/ 894519 h 8133350"/>
              <a:gd name="connsiteX1559" fmla="*/ 4687901 w 15276297"/>
              <a:gd name="connsiteY1559" fmla="*/ 908299 h 8133350"/>
              <a:gd name="connsiteX1560" fmla="*/ 4626467 w 15276297"/>
              <a:gd name="connsiteY1560" fmla="*/ 908299 h 8133350"/>
              <a:gd name="connsiteX1561" fmla="*/ 4640247 w 15276297"/>
              <a:gd name="connsiteY1561" fmla="*/ 894519 h 8133350"/>
              <a:gd name="connsiteX1562" fmla="*/ 4626467 w 15276297"/>
              <a:gd name="connsiteY1562" fmla="*/ 880740 h 8133350"/>
              <a:gd name="connsiteX1563" fmla="*/ 4612688 w 15276297"/>
              <a:gd name="connsiteY1563" fmla="*/ 894519 h 8133350"/>
              <a:gd name="connsiteX1564" fmla="*/ 4626467 w 15276297"/>
              <a:gd name="connsiteY1564" fmla="*/ 908299 h 8133350"/>
              <a:gd name="connsiteX1565" fmla="*/ 4441592 w 15276297"/>
              <a:gd name="connsiteY1565" fmla="*/ 908299 h 8133350"/>
              <a:gd name="connsiteX1566" fmla="*/ 4455372 w 15276297"/>
              <a:gd name="connsiteY1566" fmla="*/ 894519 h 8133350"/>
              <a:gd name="connsiteX1567" fmla="*/ 4441592 w 15276297"/>
              <a:gd name="connsiteY1567" fmla="*/ 880740 h 8133350"/>
              <a:gd name="connsiteX1568" fmla="*/ 4427813 w 15276297"/>
              <a:gd name="connsiteY1568" fmla="*/ 894519 h 8133350"/>
              <a:gd name="connsiteX1569" fmla="*/ 4441592 w 15276297"/>
              <a:gd name="connsiteY1569" fmla="*/ 908299 h 8133350"/>
              <a:gd name="connsiteX1570" fmla="*/ 4441592 w 15276297"/>
              <a:gd name="connsiteY1570" fmla="*/ 857774 h 8133350"/>
              <a:gd name="connsiteX1571" fmla="*/ 4455372 w 15276297"/>
              <a:gd name="connsiteY1571" fmla="*/ 843994 h 8133350"/>
              <a:gd name="connsiteX1572" fmla="*/ 4441592 w 15276297"/>
              <a:gd name="connsiteY1572" fmla="*/ 830215 h 8133350"/>
              <a:gd name="connsiteX1573" fmla="*/ 4427813 w 15276297"/>
              <a:gd name="connsiteY1573" fmla="*/ 843994 h 8133350"/>
              <a:gd name="connsiteX1574" fmla="*/ 4441592 w 15276297"/>
              <a:gd name="connsiteY1574" fmla="*/ 857774 h 8133350"/>
              <a:gd name="connsiteX1575" fmla="*/ 4687901 w 15276297"/>
              <a:gd name="connsiteY1575" fmla="*/ 755576 h 8133350"/>
              <a:gd name="connsiteX1576" fmla="*/ 4701680 w 15276297"/>
              <a:gd name="connsiteY1576" fmla="*/ 741797 h 8133350"/>
              <a:gd name="connsiteX1577" fmla="*/ 4687901 w 15276297"/>
              <a:gd name="connsiteY1577" fmla="*/ 728017 h 8133350"/>
              <a:gd name="connsiteX1578" fmla="*/ 4674121 w 15276297"/>
              <a:gd name="connsiteY1578" fmla="*/ 741797 h 8133350"/>
              <a:gd name="connsiteX1579" fmla="*/ 4687901 w 15276297"/>
              <a:gd name="connsiteY1579" fmla="*/ 755576 h 8133350"/>
              <a:gd name="connsiteX1580" fmla="*/ 4565034 w 15276297"/>
              <a:gd name="connsiteY1580" fmla="*/ 755576 h 8133350"/>
              <a:gd name="connsiteX1581" fmla="*/ 4578813 w 15276297"/>
              <a:gd name="connsiteY1581" fmla="*/ 741797 h 8133350"/>
              <a:gd name="connsiteX1582" fmla="*/ 4565034 w 15276297"/>
              <a:gd name="connsiteY1582" fmla="*/ 728017 h 8133350"/>
              <a:gd name="connsiteX1583" fmla="*/ 4551254 w 15276297"/>
              <a:gd name="connsiteY1583" fmla="*/ 741797 h 8133350"/>
              <a:gd name="connsiteX1584" fmla="*/ 4565034 w 15276297"/>
              <a:gd name="connsiteY1584" fmla="*/ 755576 h 8133350"/>
              <a:gd name="connsiteX1585" fmla="*/ 4565034 w 15276297"/>
              <a:gd name="connsiteY1585" fmla="*/ 806675 h 8133350"/>
              <a:gd name="connsiteX1586" fmla="*/ 4578813 w 15276297"/>
              <a:gd name="connsiteY1586" fmla="*/ 792896 h 8133350"/>
              <a:gd name="connsiteX1587" fmla="*/ 4565034 w 15276297"/>
              <a:gd name="connsiteY1587" fmla="*/ 779116 h 8133350"/>
              <a:gd name="connsiteX1588" fmla="*/ 4551254 w 15276297"/>
              <a:gd name="connsiteY1588" fmla="*/ 792896 h 8133350"/>
              <a:gd name="connsiteX1589" fmla="*/ 4565034 w 15276297"/>
              <a:gd name="connsiteY1589" fmla="*/ 806675 h 8133350"/>
              <a:gd name="connsiteX1590" fmla="*/ 4626467 w 15276297"/>
              <a:gd name="connsiteY1590" fmla="*/ 755576 h 8133350"/>
              <a:gd name="connsiteX1591" fmla="*/ 4640247 w 15276297"/>
              <a:gd name="connsiteY1591" fmla="*/ 741797 h 8133350"/>
              <a:gd name="connsiteX1592" fmla="*/ 4626467 w 15276297"/>
              <a:gd name="connsiteY1592" fmla="*/ 728017 h 8133350"/>
              <a:gd name="connsiteX1593" fmla="*/ 4612688 w 15276297"/>
              <a:gd name="connsiteY1593" fmla="*/ 741797 h 8133350"/>
              <a:gd name="connsiteX1594" fmla="*/ 4626467 w 15276297"/>
              <a:gd name="connsiteY1594" fmla="*/ 755576 h 8133350"/>
              <a:gd name="connsiteX1595" fmla="*/ 4687901 w 15276297"/>
              <a:gd name="connsiteY1595" fmla="*/ 806675 h 8133350"/>
              <a:gd name="connsiteX1596" fmla="*/ 4701680 w 15276297"/>
              <a:gd name="connsiteY1596" fmla="*/ 792896 h 8133350"/>
              <a:gd name="connsiteX1597" fmla="*/ 4687901 w 15276297"/>
              <a:gd name="connsiteY1597" fmla="*/ 779116 h 8133350"/>
              <a:gd name="connsiteX1598" fmla="*/ 4674121 w 15276297"/>
              <a:gd name="connsiteY1598" fmla="*/ 792896 h 8133350"/>
              <a:gd name="connsiteX1599" fmla="*/ 4687901 w 15276297"/>
              <a:gd name="connsiteY1599" fmla="*/ 806675 h 8133350"/>
              <a:gd name="connsiteX1600" fmla="*/ 4626467 w 15276297"/>
              <a:gd name="connsiteY1600" fmla="*/ 806675 h 8133350"/>
              <a:gd name="connsiteX1601" fmla="*/ 4640247 w 15276297"/>
              <a:gd name="connsiteY1601" fmla="*/ 792896 h 8133350"/>
              <a:gd name="connsiteX1602" fmla="*/ 4626467 w 15276297"/>
              <a:gd name="connsiteY1602" fmla="*/ 779116 h 8133350"/>
              <a:gd name="connsiteX1603" fmla="*/ 4612688 w 15276297"/>
              <a:gd name="connsiteY1603" fmla="*/ 792896 h 8133350"/>
              <a:gd name="connsiteX1604" fmla="*/ 4626467 w 15276297"/>
              <a:gd name="connsiteY1604" fmla="*/ 806675 h 8133350"/>
              <a:gd name="connsiteX1605" fmla="*/ 4441592 w 15276297"/>
              <a:gd name="connsiteY1605" fmla="*/ 806675 h 8133350"/>
              <a:gd name="connsiteX1606" fmla="*/ 4455372 w 15276297"/>
              <a:gd name="connsiteY1606" fmla="*/ 792896 h 8133350"/>
              <a:gd name="connsiteX1607" fmla="*/ 4441592 w 15276297"/>
              <a:gd name="connsiteY1607" fmla="*/ 779116 h 8133350"/>
              <a:gd name="connsiteX1608" fmla="*/ 4427813 w 15276297"/>
              <a:gd name="connsiteY1608" fmla="*/ 792896 h 8133350"/>
              <a:gd name="connsiteX1609" fmla="*/ 4441592 w 15276297"/>
              <a:gd name="connsiteY1609" fmla="*/ 806675 h 8133350"/>
              <a:gd name="connsiteX1610" fmla="*/ 4441592 w 15276297"/>
              <a:gd name="connsiteY1610" fmla="*/ 755576 h 8133350"/>
              <a:gd name="connsiteX1611" fmla="*/ 4455372 w 15276297"/>
              <a:gd name="connsiteY1611" fmla="*/ 741797 h 8133350"/>
              <a:gd name="connsiteX1612" fmla="*/ 4441592 w 15276297"/>
              <a:gd name="connsiteY1612" fmla="*/ 728017 h 8133350"/>
              <a:gd name="connsiteX1613" fmla="*/ 4427813 w 15276297"/>
              <a:gd name="connsiteY1613" fmla="*/ 741797 h 8133350"/>
              <a:gd name="connsiteX1614" fmla="*/ 4441592 w 15276297"/>
              <a:gd name="connsiteY1614" fmla="*/ 755576 h 8133350"/>
              <a:gd name="connsiteX1615" fmla="*/ 4503600 w 15276297"/>
              <a:gd name="connsiteY1615" fmla="*/ 755576 h 8133350"/>
              <a:gd name="connsiteX1616" fmla="*/ 4517380 w 15276297"/>
              <a:gd name="connsiteY1616" fmla="*/ 741797 h 8133350"/>
              <a:gd name="connsiteX1617" fmla="*/ 4503600 w 15276297"/>
              <a:gd name="connsiteY1617" fmla="*/ 728017 h 8133350"/>
              <a:gd name="connsiteX1618" fmla="*/ 4489821 w 15276297"/>
              <a:gd name="connsiteY1618" fmla="*/ 741797 h 8133350"/>
              <a:gd name="connsiteX1619" fmla="*/ 4503600 w 15276297"/>
              <a:gd name="connsiteY1619" fmla="*/ 755576 h 8133350"/>
              <a:gd name="connsiteX1620" fmla="*/ 4503600 w 15276297"/>
              <a:gd name="connsiteY1620" fmla="*/ 806675 h 8133350"/>
              <a:gd name="connsiteX1621" fmla="*/ 4517380 w 15276297"/>
              <a:gd name="connsiteY1621" fmla="*/ 792896 h 8133350"/>
              <a:gd name="connsiteX1622" fmla="*/ 4503600 w 15276297"/>
              <a:gd name="connsiteY1622" fmla="*/ 779116 h 8133350"/>
              <a:gd name="connsiteX1623" fmla="*/ 4489821 w 15276297"/>
              <a:gd name="connsiteY1623" fmla="*/ 792896 h 8133350"/>
              <a:gd name="connsiteX1624" fmla="*/ 4503600 w 15276297"/>
              <a:gd name="connsiteY1624" fmla="*/ 806675 h 8133350"/>
              <a:gd name="connsiteX1625" fmla="*/ 13316164 w 15276297"/>
              <a:gd name="connsiteY1625" fmla="*/ 4210786 h 8133350"/>
              <a:gd name="connsiteX1626" fmla="*/ 13408028 w 15276297"/>
              <a:gd name="connsiteY1626" fmla="*/ 4210786 h 8133350"/>
              <a:gd name="connsiteX1627" fmla="*/ 13451089 w 15276297"/>
              <a:gd name="connsiteY1627" fmla="*/ 4167725 h 8133350"/>
              <a:gd name="connsiteX1628" fmla="*/ 13451089 w 15276297"/>
              <a:gd name="connsiteY1628" fmla="*/ 4075288 h 8133350"/>
              <a:gd name="connsiteX1629" fmla="*/ 13408028 w 15276297"/>
              <a:gd name="connsiteY1629" fmla="*/ 4032227 h 8133350"/>
              <a:gd name="connsiteX1630" fmla="*/ 13316164 w 15276297"/>
              <a:gd name="connsiteY1630" fmla="*/ 4032227 h 8133350"/>
              <a:gd name="connsiteX1631" fmla="*/ 13273103 w 15276297"/>
              <a:gd name="connsiteY1631" fmla="*/ 4075288 h 8133350"/>
              <a:gd name="connsiteX1632" fmla="*/ 13273103 w 15276297"/>
              <a:gd name="connsiteY1632" fmla="*/ 4167725 h 8133350"/>
              <a:gd name="connsiteX1633" fmla="*/ 13316164 w 15276297"/>
              <a:gd name="connsiteY1633" fmla="*/ 4210786 h 8133350"/>
              <a:gd name="connsiteX1634" fmla="*/ 13283438 w 15276297"/>
              <a:gd name="connsiteY1634" fmla="*/ 4075862 h 8133350"/>
              <a:gd name="connsiteX1635" fmla="*/ 13316164 w 15276297"/>
              <a:gd name="connsiteY1635" fmla="*/ 4043135 h 8133350"/>
              <a:gd name="connsiteX1636" fmla="*/ 13408028 w 15276297"/>
              <a:gd name="connsiteY1636" fmla="*/ 4043135 h 8133350"/>
              <a:gd name="connsiteX1637" fmla="*/ 13440754 w 15276297"/>
              <a:gd name="connsiteY1637" fmla="*/ 4075862 h 8133350"/>
              <a:gd name="connsiteX1638" fmla="*/ 13440754 w 15276297"/>
              <a:gd name="connsiteY1638" fmla="*/ 4168299 h 8133350"/>
              <a:gd name="connsiteX1639" fmla="*/ 13408028 w 15276297"/>
              <a:gd name="connsiteY1639" fmla="*/ 4201025 h 8133350"/>
              <a:gd name="connsiteX1640" fmla="*/ 13316164 w 15276297"/>
              <a:gd name="connsiteY1640" fmla="*/ 4201025 h 8133350"/>
              <a:gd name="connsiteX1641" fmla="*/ 13283438 w 15276297"/>
              <a:gd name="connsiteY1641" fmla="*/ 4168299 h 8133350"/>
              <a:gd name="connsiteX1642" fmla="*/ 13283438 w 15276297"/>
              <a:gd name="connsiteY1642" fmla="*/ 4075862 h 8133350"/>
              <a:gd name="connsiteX1643" fmla="*/ 13049761 w 15276297"/>
              <a:gd name="connsiteY1643" fmla="*/ 4210786 h 8133350"/>
              <a:gd name="connsiteX1644" fmla="*/ 13141625 w 15276297"/>
              <a:gd name="connsiteY1644" fmla="*/ 4210786 h 8133350"/>
              <a:gd name="connsiteX1645" fmla="*/ 13184685 w 15276297"/>
              <a:gd name="connsiteY1645" fmla="*/ 4167725 h 8133350"/>
              <a:gd name="connsiteX1646" fmla="*/ 13184685 w 15276297"/>
              <a:gd name="connsiteY1646" fmla="*/ 4075288 h 8133350"/>
              <a:gd name="connsiteX1647" fmla="*/ 13141625 w 15276297"/>
              <a:gd name="connsiteY1647" fmla="*/ 4032227 h 8133350"/>
              <a:gd name="connsiteX1648" fmla="*/ 13049761 w 15276297"/>
              <a:gd name="connsiteY1648" fmla="*/ 4032227 h 8133350"/>
              <a:gd name="connsiteX1649" fmla="*/ 13006700 w 15276297"/>
              <a:gd name="connsiteY1649" fmla="*/ 4075288 h 8133350"/>
              <a:gd name="connsiteX1650" fmla="*/ 13006700 w 15276297"/>
              <a:gd name="connsiteY1650" fmla="*/ 4167725 h 8133350"/>
              <a:gd name="connsiteX1651" fmla="*/ 13049761 w 15276297"/>
              <a:gd name="connsiteY1651" fmla="*/ 4210786 h 8133350"/>
              <a:gd name="connsiteX1652" fmla="*/ 13017034 w 15276297"/>
              <a:gd name="connsiteY1652" fmla="*/ 4075862 h 8133350"/>
              <a:gd name="connsiteX1653" fmla="*/ 13049761 w 15276297"/>
              <a:gd name="connsiteY1653" fmla="*/ 4043135 h 8133350"/>
              <a:gd name="connsiteX1654" fmla="*/ 13141625 w 15276297"/>
              <a:gd name="connsiteY1654" fmla="*/ 4043135 h 8133350"/>
              <a:gd name="connsiteX1655" fmla="*/ 13174351 w 15276297"/>
              <a:gd name="connsiteY1655" fmla="*/ 4075862 h 8133350"/>
              <a:gd name="connsiteX1656" fmla="*/ 13174351 w 15276297"/>
              <a:gd name="connsiteY1656" fmla="*/ 4168299 h 8133350"/>
              <a:gd name="connsiteX1657" fmla="*/ 13141625 w 15276297"/>
              <a:gd name="connsiteY1657" fmla="*/ 4201025 h 8133350"/>
              <a:gd name="connsiteX1658" fmla="*/ 13049761 w 15276297"/>
              <a:gd name="connsiteY1658" fmla="*/ 4201025 h 8133350"/>
              <a:gd name="connsiteX1659" fmla="*/ 13017034 w 15276297"/>
              <a:gd name="connsiteY1659" fmla="*/ 4168299 h 8133350"/>
              <a:gd name="connsiteX1660" fmla="*/ 13017034 w 15276297"/>
              <a:gd name="connsiteY1660" fmla="*/ 4075862 h 8133350"/>
              <a:gd name="connsiteX1661" fmla="*/ 13049761 w 15276297"/>
              <a:gd name="connsiteY1661" fmla="*/ 3944382 h 8133350"/>
              <a:gd name="connsiteX1662" fmla="*/ 13141625 w 15276297"/>
              <a:gd name="connsiteY1662" fmla="*/ 3944382 h 8133350"/>
              <a:gd name="connsiteX1663" fmla="*/ 13184685 w 15276297"/>
              <a:gd name="connsiteY1663" fmla="*/ 3901321 h 8133350"/>
              <a:gd name="connsiteX1664" fmla="*/ 13184685 w 15276297"/>
              <a:gd name="connsiteY1664" fmla="*/ 3809458 h 8133350"/>
              <a:gd name="connsiteX1665" fmla="*/ 13141625 w 15276297"/>
              <a:gd name="connsiteY1665" fmla="*/ 3766397 h 8133350"/>
              <a:gd name="connsiteX1666" fmla="*/ 13049761 w 15276297"/>
              <a:gd name="connsiteY1666" fmla="*/ 3766397 h 8133350"/>
              <a:gd name="connsiteX1667" fmla="*/ 13006700 w 15276297"/>
              <a:gd name="connsiteY1667" fmla="*/ 3809458 h 8133350"/>
              <a:gd name="connsiteX1668" fmla="*/ 13006700 w 15276297"/>
              <a:gd name="connsiteY1668" fmla="*/ 3901321 h 8133350"/>
              <a:gd name="connsiteX1669" fmla="*/ 13049761 w 15276297"/>
              <a:gd name="connsiteY1669" fmla="*/ 3944382 h 8133350"/>
              <a:gd name="connsiteX1670" fmla="*/ 13017034 w 15276297"/>
              <a:gd name="connsiteY1670" fmla="*/ 3809458 h 8133350"/>
              <a:gd name="connsiteX1671" fmla="*/ 13049761 w 15276297"/>
              <a:gd name="connsiteY1671" fmla="*/ 3776732 h 8133350"/>
              <a:gd name="connsiteX1672" fmla="*/ 13141625 w 15276297"/>
              <a:gd name="connsiteY1672" fmla="*/ 3776732 h 8133350"/>
              <a:gd name="connsiteX1673" fmla="*/ 13174351 w 15276297"/>
              <a:gd name="connsiteY1673" fmla="*/ 3809458 h 8133350"/>
              <a:gd name="connsiteX1674" fmla="*/ 13174351 w 15276297"/>
              <a:gd name="connsiteY1674" fmla="*/ 3901321 h 8133350"/>
              <a:gd name="connsiteX1675" fmla="*/ 13141625 w 15276297"/>
              <a:gd name="connsiteY1675" fmla="*/ 3934047 h 8133350"/>
              <a:gd name="connsiteX1676" fmla="*/ 13049761 w 15276297"/>
              <a:gd name="connsiteY1676" fmla="*/ 3934047 h 8133350"/>
              <a:gd name="connsiteX1677" fmla="*/ 13017034 w 15276297"/>
              <a:gd name="connsiteY1677" fmla="*/ 3901321 h 8133350"/>
              <a:gd name="connsiteX1678" fmla="*/ 13017034 w 15276297"/>
              <a:gd name="connsiteY1678" fmla="*/ 3809458 h 8133350"/>
              <a:gd name="connsiteX1679" fmla="*/ 13316164 w 15276297"/>
              <a:gd name="connsiteY1679" fmla="*/ 3944382 h 8133350"/>
              <a:gd name="connsiteX1680" fmla="*/ 13408028 w 15276297"/>
              <a:gd name="connsiteY1680" fmla="*/ 3944382 h 8133350"/>
              <a:gd name="connsiteX1681" fmla="*/ 13451089 w 15276297"/>
              <a:gd name="connsiteY1681" fmla="*/ 3901321 h 8133350"/>
              <a:gd name="connsiteX1682" fmla="*/ 13451089 w 15276297"/>
              <a:gd name="connsiteY1682" fmla="*/ 3809458 h 8133350"/>
              <a:gd name="connsiteX1683" fmla="*/ 13408028 w 15276297"/>
              <a:gd name="connsiteY1683" fmla="*/ 3766397 h 8133350"/>
              <a:gd name="connsiteX1684" fmla="*/ 13316164 w 15276297"/>
              <a:gd name="connsiteY1684" fmla="*/ 3766397 h 8133350"/>
              <a:gd name="connsiteX1685" fmla="*/ 13273103 w 15276297"/>
              <a:gd name="connsiteY1685" fmla="*/ 3809458 h 8133350"/>
              <a:gd name="connsiteX1686" fmla="*/ 13273103 w 15276297"/>
              <a:gd name="connsiteY1686" fmla="*/ 3901321 h 8133350"/>
              <a:gd name="connsiteX1687" fmla="*/ 13316164 w 15276297"/>
              <a:gd name="connsiteY1687" fmla="*/ 3944382 h 8133350"/>
              <a:gd name="connsiteX1688" fmla="*/ 13283438 w 15276297"/>
              <a:gd name="connsiteY1688" fmla="*/ 3809458 h 8133350"/>
              <a:gd name="connsiteX1689" fmla="*/ 13316164 w 15276297"/>
              <a:gd name="connsiteY1689" fmla="*/ 3776732 h 8133350"/>
              <a:gd name="connsiteX1690" fmla="*/ 13408028 w 15276297"/>
              <a:gd name="connsiteY1690" fmla="*/ 3776732 h 8133350"/>
              <a:gd name="connsiteX1691" fmla="*/ 13440754 w 15276297"/>
              <a:gd name="connsiteY1691" fmla="*/ 3809458 h 8133350"/>
              <a:gd name="connsiteX1692" fmla="*/ 13440754 w 15276297"/>
              <a:gd name="connsiteY1692" fmla="*/ 3901321 h 8133350"/>
              <a:gd name="connsiteX1693" fmla="*/ 13408028 w 15276297"/>
              <a:gd name="connsiteY1693" fmla="*/ 3934047 h 8133350"/>
              <a:gd name="connsiteX1694" fmla="*/ 13316164 w 15276297"/>
              <a:gd name="connsiteY1694" fmla="*/ 3934047 h 8133350"/>
              <a:gd name="connsiteX1695" fmla="*/ 13283438 w 15276297"/>
              <a:gd name="connsiteY1695" fmla="*/ 3901321 h 8133350"/>
              <a:gd name="connsiteX1696" fmla="*/ 13283438 w 15276297"/>
              <a:gd name="connsiteY1696" fmla="*/ 3809458 h 8133350"/>
              <a:gd name="connsiteX1697" fmla="*/ 532233 w 15276297"/>
              <a:gd name="connsiteY1697" fmla="*/ 748686 h 8133350"/>
              <a:gd name="connsiteX1698" fmla="*/ 439796 w 15276297"/>
              <a:gd name="connsiteY1698" fmla="*/ 748686 h 8133350"/>
              <a:gd name="connsiteX1699" fmla="*/ 396735 w 15276297"/>
              <a:gd name="connsiteY1699" fmla="*/ 791747 h 8133350"/>
              <a:gd name="connsiteX1700" fmla="*/ 396735 w 15276297"/>
              <a:gd name="connsiteY1700" fmla="*/ 884185 h 8133350"/>
              <a:gd name="connsiteX1701" fmla="*/ 439796 w 15276297"/>
              <a:gd name="connsiteY1701" fmla="*/ 927246 h 8133350"/>
              <a:gd name="connsiteX1702" fmla="*/ 532233 w 15276297"/>
              <a:gd name="connsiteY1702" fmla="*/ 927246 h 8133350"/>
              <a:gd name="connsiteX1703" fmla="*/ 575294 w 15276297"/>
              <a:gd name="connsiteY1703" fmla="*/ 884185 h 8133350"/>
              <a:gd name="connsiteX1704" fmla="*/ 575294 w 15276297"/>
              <a:gd name="connsiteY1704" fmla="*/ 791747 h 8133350"/>
              <a:gd name="connsiteX1705" fmla="*/ 532233 w 15276297"/>
              <a:gd name="connsiteY1705" fmla="*/ 748686 h 8133350"/>
              <a:gd name="connsiteX1706" fmla="*/ 564960 w 15276297"/>
              <a:gd name="connsiteY1706" fmla="*/ 884185 h 8133350"/>
              <a:gd name="connsiteX1707" fmla="*/ 532233 w 15276297"/>
              <a:gd name="connsiteY1707" fmla="*/ 916911 h 8133350"/>
              <a:gd name="connsiteX1708" fmla="*/ 439796 w 15276297"/>
              <a:gd name="connsiteY1708" fmla="*/ 916911 h 8133350"/>
              <a:gd name="connsiteX1709" fmla="*/ 407069 w 15276297"/>
              <a:gd name="connsiteY1709" fmla="*/ 884185 h 8133350"/>
              <a:gd name="connsiteX1710" fmla="*/ 407069 w 15276297"/>
              <a:gd name="connsiteY1710" fmla="*/ 791747 h 8133350"/>
              <a:gd name="connsiteX1711" fmla="*/ 439796 w 15276297"/>
              <a:gd name="connsiteY1711" fmla="*/ 759021 h 8133350"/>
              <a:gd name="connsiteX1712" fmla="*/ 532233 w 15276297"/>
              <a:gd name="connsiteY1712" fmla="*/ 759021 h 8133350"/>
              <a:gd name="connsiteX1713" fmla="*/ 564960 w 15276297"/>
              <a:gd name="connsiteY1713" fmla="*/ 791747 h 8133350"/>
              <a:gd name="connsiteX1714" fmla="*/ 564960 w 15276297"/>
              <a:gd name="connsiteY1714" fmla="*/ 884185 h 8133350"/>
              <a:gd name="connsiteX1715" fmla="*/ 706774 w 15276297"/>
              <a:gd name="connsiteY1715" fmla="*/ 927246 h 8133350"/>
              <a:gd name="connsiteX1716" fmla="*/ 799211 w 15276297"/>
              <a:gd name="connsiteY1716" fmla="*/ 927246 h 8133350"/>
              <a:gd name="connsiteX1717" fmla="*/ 842272 w 15276297"/>
              <a:gd name="connsiteY1717" fmla="*/ 884185 h 8133350"/>
              <a:gd name="connsiteX1718" fmla="*/ 842272 w 15276297"/>
              <a:gd name="connsiteY1718" fmla="*/ 791747 h 8133350"/>
              <a:gd name="connsiteX1719" fmla="*/ 799211 w 15276297"/>
              <a:gd name="connsiteY1719" fmla="*/ 748686 h 8133350"/>
              <a:gd name="connsiteX1720" fmla="*/ 706774 w 15276297"/>
              <a:gd name="connsiteY1720" fmla="*/ 748686 h 8133350"/>
              <a:gd name="connsiteX1721" fmla="*/ 663713 w 15276297"/>
              <a:gd name="connsiteY1721" fmla="*/ 791747 h 8133350"/>
              <a:gd name="connsiteX1722" fmla="*/ 663713 w 15276297"/>
              <a:gd name="connsiteY1722" fmla="*/ 884185 h 8133350"/>
              <a:gd name="connsiteX1723" fmla="*/ 706774 w 15276297"/>
              <a:gd name="connsiteY1723" fmla="*/ 927246 h 8133350"/>
              <a:gd name="connsiteX1724" fmla="*/ 674047 w 15276297"/>
              <a:gd name="connsiteY1724" fmla="*/ 791747 h 8133350"/>
              <a:gd name="connsiteX1725" fmla="*/ 706774 w 15276297"/>
              <a:gd name="connsiteY1725" fmla="*/ 759021 h 8133350"/>
              <a:gd name="connsiteX1726" fmla="*/ 799211 w 15276297"/>
              <a:gd name="connsiteY1726" fmla="*/ 759021 h 8133350"/>
              <a:gd name="connsiteX1727" fmla="*/ 831937 w 15276297"/>
              <a:gd name="connsiteY1727" fmla="*/ 791747 h 8133350"/>
              <a:gd name="connsiteX1728" fmla="*/ 831937 w 15276297"/>
              <a:gd name="connsiteY1728" fmla="*/ 884185 h 8133350"/>
              <a:gd name="connsiteX1729" fmla="*/ 799211 w 15276297"/>
              <a:gd name="connsiteY1729" fmla="*/ 916911 h 8133350"/>
              <a:gd name="connsiteX1730" fmla="*/ 706774 w 15276297"/>
              <a:gd name="connsiteY1730" fmla="*/ 916911 h 8133350"/>
              <a:gd name="connsiteX1731" fmla="*/ 674047 w 15276297"/>
              <a:gd name="connsiteY1731" fmla="*/ 884185 h 8133350"/>
              <a:gd name="connsiteX1732" fmla="*/ 674047 w 15276297"/>
              <a:gd name="connsiteY1732" fmla="*/ 791747 h 8133350"/>
              <a:gd name="connsiteX1733" fmla="*/ 532233 w 15276297"/>
              <a:gd name="connsiteY1733" fmla="*/ 1015090 h 8133350"/>
              <a:gd name="connsiteX1734" fmla="*/ 439796 w 15276297"/>
              <a:gd name="connsiteY1734" fmla="*/ 1015090 h 8133350"/>
              <a:gd name="connsiteX1735" fmla="*/ 396735 w 15276297"/>
              <a:gd name="connsiteY1735" fmla="*/ 1058151 h 8133350"/>
              <a:gd name="connsiteX1736" fmla="*/ 396735 w 15276297"/>
              <a:gd name="connsiteY1736" fmla="*/ 1150588 h 8133350"/>
              <a:gd name="connsiteX1737" fmla="*/ 439796 w 15276297"/>
              <a:gd name="connsiteY1737" fmla="*/ 1193649 h 8133350"/>
              <a:gd name="connsiteX1738" fmla="*/ 532233 w 15276297"/>
              <a:gd name="connsiteY1738" fmla="*/ 1193649 h 8133350"/>
              <a:gd name="connsiteX1739" fmla="*/ 575294 w 15276297"/>
              <a:gd name="connsiteY1739" fmla="*/ 1150588 h 8133350"/>
              <a:gd name="connsiteX1740" fmla="*/ 575294 w 15276297"/>
              <a:gd name="connsiteY1740" fmla="*/ 1058151 h 8133350"/>
              <a:gd name="connsiteX1741" fmla="*/ 532233 w 15276297"/>
              <a:gd name="connsiteY1741" fmla="*/ 1015090 h 8133350"/>
              <a:gd name="connsiteX1742" fmla="*/ 564960 w 15276297"/>
              <a:gd name="connsiteY1742" fmla="*/ 1150588 h 8133350"/>
              <a:gd name="connsiteX1743" fmla="*/ 532233 w 15276297"/>
              <a:gd name="connsiteY1743" fmla="*/ 1183315 h 8133350"/>
              <a:gd name="connsiteX1744" fmla="*/ 439796 w 15276297"/>
              <a:gd name="connsiteY1744" fmla="*/ 1183315 h 8133350"/>
              <a:gd name="connsiteX1745" fmla="*/ 407069 w 15276297"/>
              <a:gd name="connsiteY1745" fmla="*/ 1150588 h 8133350"/>
              <a:gd name="connsiteX1746" fmla="*/ 407069 w 15276297"/>
              <a:gd name="connsiteY1746" fmla="*/ 1058151 h 8133350"/>
              <a:gd name="connsiteX1747" fmla="*/ 439796 w 15276297"/>
              <a:gd name="connsiteY1747" fmla="*/ 1025425 h 8133350"/>
              <a:gd name="connsiteX1748" fmla="*/ 532233 w 15276297"/>
              <a:gd name="connsiteY1748" fmla="*/ 1025425 h 8133350"/>
              <a:gd name="connsiteX1749" fmla="*/ 564960 w 15276297"/>
              <a:gd name="connsiteY1749" fmla="*/ 1058151 h 8133350"/>
              <a:gd name="connsiteX1750" fmla="*/ 564960 w 15276297"/>
              <a:gd name="connsiteY1750" fmla="*/ 1150588 h 8133350"/>
              <a:gd name="connsiteX1751" fmla="*/ 706774 w 15276297"/>
              <a:gd name="connsiteY1751" fmla="*/ 1193649 h 8133350"/>
              <a:gd name="connsiteX1752" fmla="*/ 799211 w 15276297"/>
              <a:gd name="connsiteY1752" fmla="*/ 1193649 h 8133350"/>
              <a:gd name="connsiteX1753" fmla="*/ 842272 w 15276297"/>
              <a:gd name="connsiteY1753" fmla="*/ 1150588 h 8133350"/>
              <a:gd name="connsiteX1754" fmla="*/ 842272 w 15276297"/>
              <a:gd name="connsiteY1754" fmla="*/ 1058151 h 8133350"/>
              <a:gd name="connsiteX1755" fmla="*/ 799211 w 15276297"/>
              <a:gd name="connsiteY1755" fmla="*/ 1015090 h 8133350"/>
              <a:gd name="connsiteX1756" fmla="*/ 706774 w 15276297"/>
              <a:gd name="connsiteY1756" fmla="*/ 1015090 h 8133350"/>
              <a:gd name="connsiteX1757" fmla="*/ 663713 w 15276297"/>
              <a:gd name="connsiteY1757" fmla="*/ 1058151 h 8133350"/>
              <a:gd name="connsiteX1758" fmla="*/ 663713 w 15276297"/>
              <a:gd name="connsiteY1758" fmla="*/ 1150588 h 8133350"/>
              <a:gd name="connsiteX1759" fmla="*/ 706774 w 15276297"/>
              <a:gd name="connsiteY1759" fmla="*/ 1193649 h 8133350"/>
              <a:gd name="connsiteX1760" fmla="*/ 674047 w 15276297"/>
              <a:gd name="connsiteY1760" fmla="*/ 1058151 h 8133350"/>
              <a:gd name="connsiteX1761" fmla="*/ 706774 w 15276297"/>
              <a:gd name="connsiteY1761" fmla="*/ 1025425 h 8133350"/>
              <a:gd name="connsiteX1762" fmla="*/ 799211 w 15276297"/>
              <a:gd name="connsiteY1762" fmla="*/ 1025425 h 8133350"/>
              <a:gd name="connsiteX1763" fmla="*/ 831937 w 15276297"/>
              <a:gd name="connsiteY1763" fmla="*/ 1058151 h 8133350"/>
              <a:gd name="connsiteX1764" fmla="*/ 831937 w 15276297"/>
              <a:gd name="connsiteY1764" fmla="*/ 1150588 h 8133350"/>
              <a:gd name="connsiteX1765" fmla="*/ 799211 w 15276297"/>
              <a:gd name="connsiteY1765" fmla="*/ 1183315 h 8133350"/>
              <a:gd name="connsiteX1766" fmla="*/ 706774 w 15276297"/>
              <a:gd name="connsiteY1766" fmla="*/ 1183315 h 8133350"/>
              <a:gd name="connsiteX1767" fmla="*/ 674047 w 15276297"/>
              <a:gd name="connsiteY1767" fmla="*/ 1150588 h 8133350"/>
              <a:gd name="connsiteX1768" fmla="*/ 674047 w 15276297"/>
              <a:gd name="connsiteY1768" fmla="*/ 1058151 h 8133350"/>
              <a:gd name="connsiteX1769" fmla="*/ 0 w 15276297"/>
              <a:gd name="connsiteY1769" fmla="*/ 2897140 h 8133350"/>
              <a:gd name="connsiteX1770" fmla="*/ 133776 w 15276297"/>
              <a:gd name="connsiteY1770" fmla="*/ 3030916 h 8133350"/>
              <a:gd name="connsiteX1771" fmla="*/ 133776 w 15276297"/>
              <a:gd name="connsiteY1771" fmla="*/ 2940775 h 8133350"/>
              <a:gd name="connsiteX1772" fmla="*/ 0 w 15276297"/>
              <a:gd name="connsiteY1772" fmla="*/ 2806999 h 8133350"/>
              <a:gd name="connsiteX1773" fmla="*/ 0 w 15276297"/>
              <a:gd name="connsiteY1773" fmla="*/ 2897140 h 8133350"/>
              <a:gd name="connsiteX1774" fmla="*/ 0 w 15276297"/>
              <a:gd name="connsiteY1774" fmla="*/ 2584231 h 8133350"/>
              <a:gd name="connsiteX1775" fmla="*/ 133776 w 15276297"/>
              <a:gd name="connsiteY1775" fmla="*/ 2718007 h 8133350"/>
              <a:gd name="connsiteX1776" fmla="*/ 133776 w 15276297"/>
              <a:gd name="connsiteY1776" fmla="*/ 2627866 h 8133350"/>
              <a:gd name="connsiteX1777" fmla="*/ 0 w 15276297"/>
              <a:gd name="connsiteY1777" fmla="*/ 2494090 h 8133350"/>
              <a:gd name="connsiteX1778" fmla="*/ 0 w 15276297"/>
              <a:gd name="connsiteY1778" fmla="*/ 2584231 h 8133350"/>
              <a:gd name="connsiteX1779" fmla="*/ 0 w 15276297"/>
              <a:gd name="connsiteY1779" fmla="*/ 3210050 h 8133350"/>
              <a:gd name="connsiteX1780" fmla="*/ 133776 w 15276297"/>
              <a:gd name="connsiteY1780" fmla="*/ 3343826 h 8133350"/>
              <a:gd name="connsiteX1781" fmla="*/ 133776 w 15276297"/>
              <a:gd name="connsiteY1781" fmla="*/ 3253685 h 8133350"/>
              <a:gd name="connsiteX1782" fmla="*/ 0 w 15276297"/>
              <a:gd name="connsiteY1782" fmla="*/ 3119909 h 8133350"/>
              <a:gd name="connsiteX1783" fmla="*/ 0 w 15276297"/>
              <a:gd name="connsiteY1783" fmla="*/ 3210050 h 8133350"/>
              <a:gd name="connsiteX1784" fmla="*/ 0 w 15276297"/>
              <a:gd name="connsiteY1784" fmla="*/ 3053882 h 8133350"/>
              <a:gd name="connsiteX1785" fmla="*/ 133776 w 15276297"/>
              <a:gd name="connsiteY1785" fmla="*/ 3187658 h 8133350"/>
              <a:gd name="connsiteX1786" fmla="*/ 133776 w 15276297"/>
              <a:gd name="connsiteY1786" fmla="*/ 3097517 h 8133350"/>
              <a:gd name="connsiteX1787" fmla="*/ 0 w 15276297"/>
              <a:gd name="connsiteY1787" fmla="*/ 2963741 h 8133350"/>
              <a:gd name="connsiteX1788" fmla="*/ 0 w 15276297"/>
              <a:gd name="connsiteY1788" fmla="*/ 3053882 h 8133350"/>
              <a:gd name="connsiteX1789" fmla="*/ 0 w 15276297"/>
              <a:gd name="connsiteY1789" fmla="*/ 2740398 h 8133350"/>
              <a:gd name="connsiteX1790" fmla="*/ 133776 w 15276297"/>
              <a:gd name="connsiteY1790" fmla="*/ 2874174 h 8133350"/>
              <a:gd name="connsiteX1791" fmla="*/ 133776 w 15276297"/>
              <a:gd name="connsiteY1791" fmla="*/ 2784033 h 8133350"/>
              <a:gd name="connsiteX1792" fmla="*/ 0 w 15276297"/>
              <a:gd name="connsiteY1792" fmla="*/ 2650257 h 8133350"/>
              <a:gd name="connsiteX1793" fmla="*/ 0 w 15276297"/>
              <a:gd name="connsiteY1793" fmla="*/ 2740398 h 8133350"/>
              <a:gd name="connsiteX1794" fmla="*/ 14554597 w 15276297"/>
              <a:gd name="connsiteY1794" fmla="*/ 8052396 h 8133350"/>
              <a:gd name="connsiteX1795" fmla="*/ 14618327 w 15276297"/>
              <a:gd name="connsiteY1795" fmla="*/ 8116126 h 8133350"/>
              <a:gd name="connsiteX1796" fmla="*/ 14807795 w 15276297"/>
              <a:gd name="connsiteY1796" fmla="*/ 8116126 h 8133350"/>
              <a:gd name="connsiteX1797" fmla="*/ 14744065 w 15276297"/>
              <a:gd name="connsiteY1797" fmla="*/ 8052396 h 8133350"/>
              <a:gd name="connsiteX1798" fmla="*/ 14554597 w 15276297"/>
              <a:gd name="connsiteY1798" fmla="*/ 8052396 h 8133350"/>
              <a:gd name="connsiteX1799" fmla="*/ 14633254 w 15276297"/>
              <a:gd name="connsiteY1799" fmla="*/ 7941586 h 8133350"/>
              <a:gd name="connsiteX1800" fmla="*/ 14443786 w 15276297"/>
              <a:gd name="connsiteY1800" fmla="*/ 7941586 h 8133350"/>
              <a:gd name="connsiteX1801" fmla="*/ 14507517 w 15276297"/>
              <a:gd name="connsiteY1801" fmla="*/ 8005316 h 8133350"/>
              <a:gd name="connsiteX1802" fmla="*/ 14696985 w 15276297"/>
              <a:gd name="connsiteY1802" fmla="*/ 8005316 h 8133350"/>
              <a:gd name="connsiteX1803" fmla="*/ 14633254 w 15276297"/>
              <a:gd name="connsiteY1803" fmla="*/ 7941586 h 8133350"/>
              <a:gd name="connsiteX1804" fmla="*/ 14301399 w 15276297"/>
              <a:gd name="connsiteY1804" fmla="*/ 7609730 h 8133350"/>
              <a:gd name="connsiteX1805" fmla="*/ 14111931 w 15276297"/>
              <a:gd name="connsiteY1805" fmla="*/ 7609730 h 8133350"/>
              <a:gd name="connsiteX1806" fmla="*/ 14175660 w 15276297"/>
              <a:gd name="connsiteY1806" fmla="*/ 7673460 h 8133350"/>
              <a:gd name="connsiteX1807" fmla="*/ 14365128 w 15276297"/>
              <a:gd name="connsiteY1807" fmla="*/ 7673460 h 8133350"/>
              <a:gd name="connsiteX1808" fmla="*/ 14301399 w 15276297"/>
              <a:gd name="connsiteY1808" fmla="*/ 7609730 h 8133350"/>
              <a:gd name="connsiteX1809" fmla="*/ 14523019 w 15276297"/>
              <a:gd name="connsiteY1809" fmla="*/ 7830776 h 8133350"/>
              <a:gd name="connsiteX1810" fmla="*/ 14333550 w 15276297"/>
              <a:gd name="connsiteY1810" fmla="*/ 7830776 h 8133350"/>
              <a:gd name="connsiteX1811" fmla="*/ 14397281 w 15276297"/>
              <a:gd name="connsiteY1811" fmla="*/ 7894506 h 8133350"/>
              <a:gd name="connsiteX1812" fmla="*/ 14586749 w 15276297"/>
              <a:gd name="connsiteY1812" fmla="*/ 7894506 h 8133350"/>
              <a:gd name="connsiteX1813" fmla="*/ 14523019 w 15276297"/>
              <a:gd name="connsiteY1813" fmla="*/ 7830776 h 8133350"/>
              <a:gd name="connsiteX1814" fmla="*/ 14412208 w 15276297"/>
              <a:gd name="connsiteY1814" fmla="*/ 7720540 h 8133350"/>
              <a:gd name="connsiteX1815" fmla="*/ 14222740 w 15276297"/>
              <a:gd name="connsiteY1815" fmla="*/ 7720540 h 8133350"/>
              <a:gd name="connsiteX1816" fmla="*/ 14286471 w 15276297"/>
              <a:gd name="connsiteY1816" fmla="*/ 7784270 h 8133350"/>
              <a:gd name="connsiteX1817" fmla="*/ 14475939 w 15276297"/>
              <a:gd name="connsiteY1817" fmla="*/ 7784270 h 8133350"/>
              <a:gd name="connsiteX1818" fmla="*/ 14412208 w 15276297"/>
              <a:gd name="connsiteY1818" fmla="*/ 7720540 h 8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Lst>
            <a:rect l="l" t="t" r="r" b="b"/>
            <a:pathLst>
              <a:path w="15276297" h="8133350">
                <a:moveTo>
                  <a:pt x="11527700" y="2279933"/>
                </a:moveTo>
                <a:cubicBezTo>
                  <a:pt x="11515069" y="2279933"/>
                  <a:pt x="11504734" y="2290268"/>
                  <a:pt x="11504734" y="2302899"/>
                </a:cubicBezTo>
                <a:cubicBezTo>
                  <a:pt x="11504734" y="2315531"/>
                  <a:pt x="11515069" y="2325865"/>
                  <a:pt x="11527700" y="2325865"/>
                </a:cubicBezTo>
                <a:cubicBezTo>
                  <a:pt x="11540331" y="2325865"/>
                  <a:pt x="11550666" y="2315531"/>
                  <a:pt x="11550666" y="2302899"/>
                </a:cubicBezTo>
                <a:cubicBezTo>
                  <a:pt x="11550666" y="2290268"/>
                  <a:pt x="11540331" y="2279933"/>
                  <a:pt x="11527700" y="2279933"/>
                </a:cubicBezTo>
                <a:close/>
                <a:moveTo>
                  <a:pt x="11631046" y="2279933"/>
                </a:moveTo>
                <a:cubicBezTo>
                  <a:pt x="11618415" y="2279933"/>
                  <a:pt x="11608080" y="2290268"/>
                  <a:pt x="11608080" y="2302899"/>
                </a:cubicBezTo>
                <a:cubicBezTo>
                  <a:pt x="11608080" y="2315531"/>
                  <a:pt x="11618415" y="2325865"/>
                  <a:pt x="11631046" y="2325865"/>
                </a:cubicBezTo>
                <a:cubicBezTo>
                  <a:pt x="11643677" y="2325865"/>
                  <a:pt x="11654012" y="2315531"/>
                  <a:pt x="11654012" y="2302899"/>
                </a:cubicBezTo>
                <a:cubicBezTo>
                  <a:pt x="11654012" y="2290268"/>
                  <a:pt x="11643677" y="2279933"/>
                  <a:pt x="11631046" y="2279933"/>
                </a:cubicBezTo>
                <a:close/>
                <a:moveTo>
                  <a:pt x="11734967" y="2279933"/>
                </a:moveTo>
                <a:cubicBezTo>
                  <a:pt x="11722335" y="2279933"/>
                  <a:pt x="11712001" y="2290268"/>
                  <a:pt x="11712001" y="2302899"/>
                </a:cubicBezTo>
                <a:cubicBezTo>
                  <a:pt x="11712001" y="2315531"/>
                  <a:pt x="11722335" y="2325865"/>
                  <a:pt x="11734967" y="2325865"/>
                </a:cubicBezTo>
                <a:cubicBezTo>
                  <a:pt x="11747598" y="2325865"/>
                  <a:pt x="11757933" y="2315531"/>
                  <a:pt x="11757933" y="2302899"/>
                </a:cubicBezTo>
                <a:cubicBezTo>
                  <a:pt x="11757933" y="2290268"/>
                  <a:pt x="11747598" y="2279933"/>
                  <a:pt x="11734967" y="2279933"/>
                </a:cubicBezTo>
                <a:close/>
                <a:moveTo>
                  <a:pt x="11734967" y="2365481"/>
                </a:moveTo>
                <a:cubicBezTo>
                  <a:pt x="11722335" y="2365481"/>
                  <a:pt x="11712001" y="2375816"/>
                  <a:pt x="11712001" y="2388447"/>
                </a:cubicBezTo>
                <a:cubicBezTo>
                  <a:pt x="11712001" y="2401078"/>
                  <a:pt x="11722335" y="2411413"/>
                  <a:pt x="11734967" y="2411413"/>
                </a:cubicBezTo>
                <a:cubicBezTo>
                  <a:pt x="11747598" y="2411413"/>
                  <a:pt x="11757933" y="2401078"/>
                  <a:pt x="11757933" y="2388447"/>
                </a:cubicBezTo>
                <a:cubicBezTo>
                  <a:pt x="11757933" y="2375816"/>
                  <a:pt x="11747598" y="2365481"/>
                  <a:pt x="11734967" y="2365481"/>
                </a:cubicBezTo>
                <a:close/>
                <a:moveTo>
                  <a:pt x="11631046" y="2365481"/>
                </a:moveTo>
                <a:cubicBezTo>
                  <a:pt x="11618415" y="2365481"/>
                  <a:pt x="11608080" y="2375816"/>
                  <a:pt x="11608080" y="2388447"/>
                </a:cubicBezTo>
                <a:cubicBezTo>
                  <a:pt x="11608080" y="2401078"/>
                  <a:pt x="11618415" y="2411413"/>
                  <a:pt x="11631046" y="2411413"/>
                </a:cubicBezTo>
                <a:cubicBezTo>
                  <a:pt x="11643677" y="2411413"/>
                  <a:pt x="11654012" y="2401078"/>
                  <a:pt x="11654012" y="2388447"/>
                </a:cubicBezTo>
                <a:cubicBezTo>
                  <a:pt x="11654012" y="2375816"/>
                  <a:pt x="11643677" y="2365481"/>
                  <a:pt x="11631046" y="2365481"/>
                </a:cubicBezTo>
                <a:close/>
                <a:moveTo>
                  <a:pt x="11320433" y="2279933"/>
                </a:moveTo>
                <a:cubicBezTo>
                  <a:pt x="11307802" y="2279933"/>
                  <a:pt x="11297467" y="2290268"/>
                  <a:pt x="11297467" y="2302899"/>
                </a:cubicBezTo>
                <a:cubicBezTo>
                  <a:pt x="11297467" y="2315531"/>
                  <a:pt x="11307802" y="2325865"/>
                  <a:pt x="11320433" y="2325865"/>
                </a:cubicBezTo>
                <a:cubicBezTo>
                  <a:pt x="11333065" y="2325865"/>
                  <a:pt x="11343399" y="2315531"/>
                  <a:pt x="11343399" y="2302899"/>
                </a:cubicBezTo>
                <a:cubicBezTo>
                  <a:pt x="11343399" y="2290268"/>
                  <a:pt x="11333065" y="2279933"/>
                  <a:pt x="11320433" y="2279933"/>
                </a:cubicBezTo>
                <a:close/>
                <a:moveTo>
                  <a:pt x="11424354" y="2365481"/>
                </a:moveTo>
                <a:cubicBezTo>
                  <a:pt x="11411723" y="2365481"/>
                  <a:pt x="11401388" y="2375816"/>
                  <a:pt x="11401388" y="2388447"/>
                </a:cubicBezTo>
                <a:cubicBezTo>
                  <a:pt x="11401388" y="2401078"/>
                  <a:pt x="11411723" y="2411413"/>
                  <a:pt x="11424354" y="2411413"/>
                </a:cubicBezTo>
                <a:cubicBezTo>
                  <a:pt x="11436985" y="2411413"/>
                  <a:pt x="11447320" y="2401078"/>
                  <a:pt x="11447320" y="2388447"/>
                </a:cubicBezTo>
                <a:cubicBezTo>
                  <a:pt x="11447320" y="2375816"/>
                  <a:pt x="11436985" y="2365481"/>
                  <a:pt x="11424354" y="2365481"/>
                </a:cubicBezTo>
                <a:close/>
                <a:moveTo>
                  <a:pt x="11527700" y="2365481"/>
                </a:moveTo>
                <a:cubicBezTo>
                  <a:pt x="11515069" y="2365481"/>
                  <a:pt x="11504734" y="2375816"/>
                  <a:pt x="11504734" y="2388447"/>
                </a:cubicBezTo>
                <a:cubicBezTo>
                  <a:pt x="11504734" y="2401078"/>
                  <a:pt x="11515069" y="2411413"/>
                  <a:pt x="11527700" y="2411413"/>
                </a:cubicBezTo>
                <a:cubicBezTo>
                  <a:pt x="11540331" y="2411413"/>
                  <a:pt x="11550666" y="2401078"/>
                  <a:pt x="11550666" y="2388447"/>
                </a:cubicBezTo>
                <a:cubicBezTo>
                  <a:pt x="11550666" y="2375816"/>
                  <a:pt x="11540331" y="2365481"/>
                  <a:pt x="11527700" y="2365481"/>
                </a:cubicBezTo>
                <a:close/>
                <a:moveTo>
                  <a:pt x="11424354" y="2279933"/>
                </a:moveTo>
                <a:cubicBezTo>
                  <a:pt x="11411723" y="2279933"/>
                  <a:pt x="11401388" y="2290268"/>
                  <a:pt x="11401388" y="2302899"/>
                </a:cubicBezTo>
                <a:cubicBezTo>
                  <a:pt x="11401388" y="2315531"/>
                  <a:pt x="11411723" y="2325865"/>
                  <a:pt x="11424354" y="2325865"/>
                </a:cubicBezTo>
                <a:cubicBezTo>
                  <a:pt x="11436985" y="2325865"/>
                  <a:pt x="11447320" y="2315531"/>
                  <a:pt x="11447320" y="2302899"/>
                </a:cubicBezTo>
                <a:cubicBezTo>
                  <a:pt x="11447320" y="2290268"/>
                  <a:pt x="11436985" y="2279933"/>
                  <a:pt x="11424354" y="2279933"/>
                </a:cubicBezTo>
                <a:close/>
                <a:moveTo>
                  <a:pt x="11320433" y="2365481"/>
                </a:moveTo>
                <a:cubicBezTo>
                  <a:pt x="11307802" y="2365481"/>
                  <a:pt x="11297467" y="2375816"/>
                  <a:pt x="11297467" y="2388447"/>
                </a:cubicBezTo>
                <a:cubicBezTo>
                  <a:pt x="11297467" y="2401078"/>
                  <a:pt x="11307802" y="2411413"/>
                  <a:pt x="11320433" y="2411413"/>
                </a:cubicBezTo>
                <a:cubicBezTo>
                  <a:pt x="11333065" y="2411413"/>
                  <a:pt x="11343399" y="2401078"/>
                  <a:pt x="11343399" y="2388447"/>
                </a:cubicBezTo>
                <a:cubicBezTo>
                  <a:pt x="11343399" y="2375816"/>
                  <a:pt x="11333065" y="2365481"/>
                  <a:pt x="11320433" y="2365481"/>
                </a:cubicBezTo>
                <a:close/>
                <a:moveTo>
                  <a:pt x="3048715" y="3916249"/>
                </a:moveTo>
                <a:cubicBezTo>
                  <a:pt x="3036083" y="3916249"/>
                  <a:pt x="3025749" y="3926584"/>
                  <a:pt x="3025749" y="3939215"/>
                </a:cubicBezTo>
                <a:cubicBezTo>
                  <a:pt x="3025749" y="3951846"/>
                  <a:pt x="3036083" y="3962181"/>
                  <a:pt x="3048715" y="3962181"/>
                </a:cubicBezTo>
                <a:cubicBezTo>
                  <a:pt x="3061346" y="3962181"/>
                  <a:pt x="3071680" y="3951846"/>
                  <a:pt x="3071680" y="3939215"/>
                </a:cubicBezTo>
                <a:cubicBezTo>
                  <a:pt x="3071680" y="3926584"/>
                  <a:pt x="3061346" y="3916249"/>
                  <a:pt x="3048715" y="3916249"/>
                </a:cubicBezTo>
                <a:close/>
                <a:moveTo>
                  <a:pt x="2737527" y="4001797"/>
                </a:moveTo>
                <a:cubicBezTo>
                  <a:pt x="2724896" y="4001797"/>
                  <a:pt x="2714562" y="4012132"/>
                  <a:pt x="2714562" y="4024763"/>
                </a:cubicBezTo>
                <a:cubicBezTo>
                  <a:pt x="2714562" y="4037394"/>
                  <a:pt x="2724896" y="4047729"/>
                  <a:pt x="2737527" y="4047729"/>
                </a:cubicBezTo>
                <a:cubicBezTo>
                  <a:pt x="2750159" y="4047729"/>
                  <a:pt x="2760493" y="4037394"/>
                  <a:pt x="2760493" y="4024763"/>
                </a:cubicBezTo>
                <a:cubicBezTo>
                  <a:pt x="2760493" y="4012132"/>
                  <a:pt x="2750159" y="4001797"/>
                  <a:pt x="2737527" y="4001797"/>
                </a:cubicBezTo>
                <a:close/>
                <a:moveTo>
                  <a:pt x="2634181" y="4001797"/>
                </a:moveTo>
                <a:cubicBezTo>
                  <a:pt x="2621550" y="4001797"/>
                  <a:pt x="2611215" y="4012132"/>
                  <a:pt x="2611215" y="4024763"/>
                </a:cubicBezTo>
                <a:cubicBezTo>
                  <a:pt x="2611215" y="4037394"/>
                  <a:pt x="2621550" y="4047729"/>
                  <a:pt x="2634181" y="4047729"/>
                </a:cubicBezTo>
                <a:cubicBezTo>
                  <a:pt x="2646813" y="4047729"/>
                  <a:pt x="2657147" y="4037394"/>
                  <a:pt x="2657147" y="4024763"/>
                </a:cubicBezTo>
                <a:cubicBezTo>
                  <a:pt x="2657147" y="4012132"/>
                  <a:pt x="2646813" y="4001797"/>
                  <a:pt x="2634181" y="4001797"/>
                </a:cubicBezTo>
                <a:close/>
                <a:moveTo>
                  <a:pt x="2944794" y="4001797"/>
                </a:moveTo>
                <a:cubicBezTo>
                  <a:pt x="2932163" y="4001797"/>
                  <a:pt x="2921828" y="4012132"/>
                  <a:pt x="2921828" y="4024763"/>
                </a:cubicBezTo>
                <a:cubicBezTo>
                  <a:pt x="2921828" y="4037394"/>
                  <a:pt x="2932163" y="4047729"/>
                  <a:pt x="2944794" y="4047729"/>
                </a:cubicBezTo>
                <a:cubicBezTo>
                  <a:pt x="2957425" y="4047729"/>
                  <a:pt x="2967760" y="4037394"/>
                  <a:pt x="2967760" y="4024763"/>
                </a:cubicBezTo>
                <a:cubicBezTo>
                  <a:pt x="2967760" y="4012132"/>
                  <a:pt x="2957425" y="4001797"/>
                  <a:pt x="2944794" y="4001797"/>
                </a:cubicBezTo>
                <a:close/>
                <a:moveTo>
                  <a:pt x="2737527" y="3916249"/>
                </a:moveTo>
                <a:cubicBezTo>
                  <a:pt x="2724896" y="3916249"/>
                  <a:pt x="2714562" y="3926584"/>
                  <a:pt x="2714562" y="3939215"/>
                </a:cubicBezTo>
                <a:cubicBezTo>
                  <a:pt x="2714562" y="3951846"/>
                  <a:pt x="2724896" y="3962181"/>
                  <a:pt x="2737527" y="3962181"/>
                </a:cubicBezTo>
                <a:cubicBezTo>
                  <a:pt x="2750159" y="3962181"/>
                  <a:pt x="2760493" y="3951846"/>
                  <a:pt x="2760493" y="3939215"/>
                </a:cubicBezTo>
                <a:cubicBezTo>
                  <a:pt x="2760493" y="3926584"/>
                  <a:pt x="2750159" y="3916249"/>
                  <a:pt x="2737527" y="3916249"/>
                </a:cubicBezTo>
                <a:close/>
                <a:moveTo>
                  <a:pt x="2634181" y="3916249"/>
                </a:moveTo>
                <a:cubicBezTo>
                  <a:pt x="2621550" y="3916249"/>
                  <a:pt x="2611215" y="3926584"/>
                  <a:pt x="2611215" y="3939215"/>
                </a:cubicBezTo>
                <a:cubicBezTo>
                  <a:pt x="2611215" y="3951846"/>
                  <a:pt x="2621550" y="3962181"/>
                  <a:pt x="2634181" y="3962181"/>
                </a:cubicBezTo>
                <a:cubicBezTo>
                  <a:pt x="2646813" y="3962181"/>
                  <a:pt x="2657147" y="3951846"/>
                  <a:pt x="2657147" y="3939215"/>
                </a:cubicBezTo>
                <a:cubicBezTo>
                  <a:pt x="2657147" y="3926584"/>
                  <a:pt x="2646813" y="3916249"/>
                  <a:pt x="2634181" y="3916249"/>
                </a:cubicBezTo>
                <a:close/>
                <a:moveTo>
                  <a:pt x="2841448" y="3916249"/>
                </a:moveTo>
                <a:cubicBezTo>
                  <a:pt x="2828817" y="3916249"/>
                  <a:pt x="2818482" y="3926584"/>
                  <a:pt x="2818482" y="3939215"/>
                </a:cubicBezTo>
                <a:cubicBezTo>
                  <a:pt x="2818482" y="3951846"/>
                  <a:pt x="2828817" y="3962181"/>
                  <a:pt x="2841448" y="3962181"/>
                </a:cubicBezTo>
                <a:cubicBezTo>
                  <a:pt x="2854079" y="3962181"/>
                  <a:pt x="2864414" y="3951846"/>
                  <a:pt x="2864414" y="3939215"/>
                </a:cubicBezTo>
                <a:cubicBezTo>
                  <a:pt x="2864414" y="3926584"/>
                  <a:pt x="2854079" y="3916249"/>
                  <a:pt x="2841448" y="3916249"/>
                </a:cubicBezTo>
                <a:close/>
                <a:moveTo>
                  <a:pt x="2944794" y="3916249"/>
                </a:moveTo>
                <a:cubicBezTo>
                  <a:pt x="2932163" y="3916249"/>
                  <a:pt x="2921828" y="3926584"/>
                  <a:pt x="2921828" y="3939215"/>
                </a:cubicBezTo>
                <a:cubicBezTo>
                  <a:pt x="2921828" y="3951846"/>
                  <a:pt x="2932163" y="3962181"/>
                  <a:pt x="2944794" y="3962181"/>
                </a:cubicBezTo>
                <a:cubicBezTo>
                  <a:pt x="2957425" y="3962181"/>
                  <a:pt x="2967760" y="3951846"/>
                  <a:pt x="2967760" y="3939215"/>
                </a:cubicBezTo>
                <a:cubicBezTo>
                  <a:pt x="2967760" y="3926584"/>
                  <a:pt x="2957425" y="3916249"/>
                  <a:pt x="2944794" y="3916249"/>
                </a:cubicBezTo>
                <a:close/>
                <a:moveTo>
                  <a:pt x="3048715" y="4001797"/>
                </a:moveTo>
                <a:cubicBezTo>
                  <a:pt x="3036083" y="4001797"/>
                  <a:pt x="3025749" y="4012132"/>
                  <a:pt x="3025749" y="4024763"/>
                </a:cubicBezTo>
                <a:cubicBezTo>
                  <a:pt x="3025749" y="4037394"/>
                  <a:pt x="3036083" y="4047729"/>
                  <a:pt x="3048715" y="4047729"/>
                </a:cubicBezTo>
                <a:cubicBezTo>
                  <a:pt x="3061346" y="4047729"/>
                  <a:pt x="3071680" y="4037394"/>
                  <a:pt x="3071680" y="4024763"/>
                </a:cubicBezTo>
                <a:cubicBezTo>
                  <a:pt x="3071680" y="4012132"/>
                  <a:pt x="3061346" y="4001797"/>
                  <a:pt x="3048715" y="4001797"/>
                </a:cubicBezTo>
                <a:close/>
                <a:moveTo>
                  <a:pt x="2841448" y="4001797"/>
                </a:moveTo>
                <a:cubicBezTo>
                  <a:pt x="2828817" y="4001797"/>
                  <a:pt x="2818482" y="4012132"/>
                  <a:pt x="2818482" y="4024763"/>
                </a:cubicBezTo>
                <a:cubicBezTo>
                  <a:pt x="2818482" y="4037394"/>
                  <a:pt x="2828817" y="4047729"/>
                  <a:pt x="2841448" y="4047729"/>
                </a:cubicBezTo>
                <a:cubicBezTo>
                  <a:pt x="2854079" y="4047729"/>
                  <a:pt x="2864414" y="4037394"/>
                  <a:pt x="2864414" y="4024763"/>
                </a:cubicBezTo>
                <a:cubicBezTo>
                  <a:pt x="2864414" y="4012132"/>
                  <a:pt x="2854079" y="4001797"/>
                  <a:pt x="2841448" y="4001797"/>
                </a:cubicBezTo>
                <a:close/>
                <a:moveTo>
                  <a:pt x="6635404" y="7527627"/>
                </a:moveTo>
                <a:cubicBezTo>
                  <a:pt x="6648035" y="7527627"/>
                  <a:pt x="6658370" y="7517292"/>
                  <a:pt x="6658370" y="7504661"/>
                </a:cubicBezTo>
                <a:cubicBezTo>
                  <a:pt x="6658370" y="7492030"/>
                  <a:pt x="6648035" y="7481695"/>
                  <a:pt x="6635404" y="7481695"/>
                </a:cubicBezTo>
                <a:cubicBezTo>
                  <a:pt x="6622772" y="7481695"/>
                  <a:pt x="6612438" y="7492030"/>
                  <a:pt x="6612438" y="7504661"/>
                </a:cubicBezTo>
                <a:cubicBezTo>
                  <a:pt x="6612438" y="7517292"/>
                  <a:pt x="6622772" y="7527627"/>
                  <a:pt x="6635404" y="7527627"/>
                </a:cubicBezTo>
                <a:close/>
                <a:moveTo>
                  <a:pt x="6720952" y="7481121"/>
                </a:moveTo>
                <a:cubicBezTo>
                  <a:pt x="6708320" y="7481121"/>
                  <a:pt x="6697986" y="7491455"/>
                  <a:pt x="6697986" y="7504087"/>
                </a:cubicBezTo>
                <a:cubicBezTo>
                  <a:pt x="6697986" y="7516718"/>
                  <a:pt x="6708320" y="7527053"/>
                  <a:pt x="6720952" y="7527053"/>
                </a:cubicBezTo>
                <a:cubicBezTo>
                  <a:pt x="6733583" y="7527053"/>
                  <a:pt x="6743918" y="7516718"/>
                  <a:pt x="6743918" y="7504087"/>
                </a:cubicBezTo>
                <a:cubicBezTo>
                  <a:pt x="6743918" y="7491455"/>
                  <a:pt x="6733583" y="7481121"/>
                  <a:pt x="6720952" y="7481121"/>
                </a:cubicBezTo>
                <a:close/>
                <a:moveTo>
                  <a:pt x="6635404" y="7630973"/>
                </a:moveTo>
                <a:cubicBezTo>
                  <a:pt x="6648035" y="7630973"/>
                  <a:pt x="6658370" y="7620638"/>
                  <a:pt x="6658370" y="7608007"/>
                </a:cubicBezTo>
                <a:cubicBezTo>
                  <a:pt x="6658370" y="7595376"/>
                  <a:pt x="6648035" y="7585041"/>
                  <a:pt x="6635404" y="7585041"/>
                </a:cubicBezTo>
                <a:cubicBezTo>
                  <a:pt x="6622772" y="7585041"/>
                  <a:pt x="6612438" y="7595376"/>
                  <a:pt x="6612438" y="7608007"/>
                </a:cubicBezTo>
                <a:cubicBezTo>
                  <a:pt x="6612438" y="7620638"/>
                  <a:pt x="6622772" y="7630973"/>
                  <a:pt x="6635404" y="7630973"/>
                </a:cubicBezTo>
                <a:close/>
                <a:moveTo>
                  <a:pt x="6720952" y="7688388"/>
                </a:moveTo>
                <a:cubicBezTo>
                  <a:pt x="6708320" y="7688388"/>
                  <a:pt x="6697986" y="7698722"/>
                  <a:pt x="6697986" y="7711353"/>
                </a:cubicBezTo>
                <a:cubicBezTo>
                  <a:pt x="6697986" y="7723984"/>
                  <a:pt x="6708320" y="7734319"/>
                  <a:pt x="6720952" y="7734319"/>
                </a:cubicBezTo>
                <a:cubicBezTo>
                  <a:pt x="6733583" y="7734319"/>
                  <a:pt x="6743918" y="7723984"/>
                  <a:pt x="6743918" y="7711353"/>
                </a:cubicBezTo>
                <a:cubicBezTo>
                  <a:pt x="6743918" y="7698722"/>
                  <a:pt x="6733583" y="7688388"/>
                  <a:pt x="6720952" y="7688388"/>
                </a:cubicBezTo>
                <a:close/>
                <a:moveTo>
                  <a:pt x="6635404" y="7895654"/>
                </a:moveTo>
                <a:cubicBezTo>
                  <a:pt x="6622772" y="7895654"/>
                  <a:pt x="6612438" y="7905989"/>
                  <a:pt x="6612438" y="7918620"/>
                </a:cubicBezTo>
                <a:cubicBezTo>
                  <a:pt x="6612438" y="7931252"/>
                  <a:pt x="6622772" y="7941586"/>
                  <a:pt x="6635404" y="7941586"/>
                </a:cubicBezTo>
                <a:cubicBezTo>
                  <a:pt x="6648035" y="7941586"/>
                  <a:pt x="6658370" y="7931252"/>
                  <a:pt x="6658370" y="7918620"/>
                </a:cubicBezTo>
                <a:cubicBezTo>
                  <a:pt x="6658370" y="7905989"/>
                  <a:pt x="6648035" y="7895654"/>
                  <a:pt x="6635404" y="7895654"/>
                </a:cubicBezTo>
                <a:close/>
                <a:moveTo>
                  <a:pt x="6720952" y="7584467"/>
                </a:moveTo>
                <a:cubicBezTo>
                  <a:pt x="6708320" y="7584467"/>
                  <a:pt x="6697986" y="7594801"/>
                  <a:pt x="6697986" y="7607433"/>
                </a:cubicBezTo>
                <a:cubicBezTo>
                  <a:pt x="6697986" y="7620064"/>
                  <a:pt x="6708320" y="7630399"/>
                  <a:pt x="6720952" y="7630399"/>
                </a:cubicBezTo>
                <a:cubicBezTo>
                  <a:pt x="6733583" y="7630399"/>
                  <a:pt x="6743918" y="7620064"/>
                  <a:pt x="6743918" y="7607433"/>
                </a:cubicBezTo>
                <a:cubicBezTo>
                  <a:pt x="6743918" y="7594801"/>
                  <a:pt x="6733583" y="7584467"/>
                  <a:pt x="6720952" y="7584467"/>
                </a:cubicBezTo>
                <a:close/>
                <a:moveTo>
                  <a:pt x="6720952" y="7791734"/>
                </a:moveTo>
                <a:cubicBezTo>
                  <a:pt x="6708320" y="7791734"/>
                  <a:pt x="6697986" y="7802069"/>
                  <a:pt x="6697986" y="7814700"/>
                </a:cubicBezTo>
                <a:cubicBezTo>
                  <a:pt x="6697986" y="7827331"/>
                  <a:pt x="6708320" y="7837665"/>
                  <a:pt x="6720952" y="7837665"/>
                </a:cubicBezTo>
                <a:cubicBezTo>
                  <a:pt x="6733583" y="7837665"/>
                  <a:pt x="6743918" y="7827331"/>
                  <a:pt x="6743918" y="7814700"/>
                </a:cubicBezTo>
                <a:cubicBezTo>
                  <a:pt x="6743918" y="7802069"/>
                  <a:pt x="6733583" y="7791734"/>
                  <a:pt x="6720952" y="7791734"/>
                </a:cubicBezTo>
                <a:close/>
                <a:moveTo>
                  <a:pt x="6635404" y="7791734"/>
                </a:moveTo>
                <a:cubicBezTo>
                  <a:pt x="6622772" y="7791734"/>
                  <a:pt x="6612438" y="7802069"/>
                  <a:pt x="6612438" y="7814700"/>
                </a:cubicBezTo>
                <a:cubicBezTo>
                  <a:pt x="6612438" y="7827331"/>
                  <a:pt x="6622772" y="7837665"/>
                  <a:pt x="6635404" y="7837665"/>
                </a:cubicBezTo>
                <a:cubicBezTo>
                  <a:pt x="6648035" y="7837665"/>
                  <a:pt x="6658370" y="7827331"/>
                  <a:pt x="6658370" y="7814700"/>
                </a:cubicBezTo>
                <a:cubicBezTo>
                  <a:pt x="6658370" y="7802069"/>
                  <a:pt x="6648035" y="7791734"/>
                  <a:pt x="6635404" y="7791734"/>
                </a:cubicBezTo>
                <a:close/>
                <a:moveTo>
                  <a:pt x="6720952" y="7895654"/>
                </a:moveTo>
                <a:cubicBezTo>
                  <a:pt x="6708320" y="7895654"/>
                  <a:pt x="6697986" y="7905989"/>
                  <a:pt x="6697986" y="7918620"/>
                </a:cubicBezTo>
                <a:cubicBezTo>
                  <a:pt x="6697986" y="7931252"/>
                  <a:pt x="6708320" y="7941586"/>
                  <a:pt x="6720952" y="7941586"/>
                </a:cubicBezTo>
                <a:cubicBezTo>
                  <a:pt x="6733583" y="7941586"/>
                  <a:pt x="6743918" y="7931252"/>
                  <a:pt x="6743918" y="7918620"/>
                </a:cubicBezTo>
                <a:cubicBezTo>
                  <a:pt x="6743918" y="7905989"/>
                  <a:pt x="6733583" y="7895654"/>
                  <a:pt x="6720952" y="7895654"/>
                </a:cubicBezTo>
                <a:close/>
                <a:moveTo>
                  <a:pt x="6635404" y="7688388"/>
                </a:moveTo>
                <a:cubicBezTo>
                  <a:pt x="6622772" y="7688388"/>
                  <a:pt x="6612438" y="7698722"/>
                  <a:pt x="6612438" y="7711353"/>
                </a:cubicBezTo>
                <a:cubicBezTo>
                  <a:pt x="6612438" y="7723984"/>
                  <a:pt x="6622772" y="7734319"/>
                  <a:pt x="6635404" y="7734319"/>
                </a:cubicBezTo>
                <a:cubicBezTo>
                  <a:pt x="6648035" y="7734319"/>
                  <a:pt x="6658370" y="7723984"/>
                  <a:pt x="6658370" y="7711353"/>
                </a:cubicBezTo>
                <a:cubicBezTo>
                  <a:pt x="6658370" y="7698722"/>
                  <a:pt x="6648035" y="7688388"/>
                  <a:pt x="6635404" y="7688388"/>
                </a:cubicBezTo>
                <a:close/>
                <a:moveTo>
                  <a:pt x="1923963" y="2088743"/>
                </a:moveTo>
                <a:cubicBezTo>
                  <a:pt x="1911332" y="2088743"/>
                  <a:pt x="1900997" y="2099077"/>
                  <a:pt x="1900997" y="2111709"/>
                </a:cubicBezTo>
                <a:cubicBezTo>
                  <a:pt x="1900997" y="2124340"/>
                  <a:pt x="1911332" y="2134675"/>
                  <a:pt x="1923963" y="2134675"/>
                </a:cubicBezTo>
                <a:cubicBezTo>
                  <a:pt x="1936594" y="2134675"/>
                  <a:pt x="1946929" y="2124340"/>
                  <a:pt x="1946929" y="2111709"/>
                </a:cubicBezTo>
                <a:cubicBezTo>
                  <a:pt x="1946929" y="2099077"/>
                  <a:pt x="1936594" y="2088743"/>
                  <a:pt x="1923963" y="2088743"/>
                </a:cubicBezTo>
                <a:close/>
                <a:moveTo>
                  <a:pt x="1923963" y="2174290"/>
                </a:moveTo>
                <a:cubicBezTo>
                  <a:pt x="1911332" y="2174290"/>
                  <a:pt x="1900997" y="2184625"/>
                  <a:pt x="1900997" y="2197256"/>
                </a:cubicBezTo>
                <a:cubicBezTo>
                  <a:pt x="1900997" y="2209888"/>
                  <a:pt x="1911332" y="2220222"/>
                  <a:pt x="1923963" y="2220222"/>
                </a:cubicBezTo>
                <a:cubicBezTo>
                  <a:pt x="1936594" y="2220222"/>
                  <a:pt x="1946929" y="2209888"/>
                  <a:pt x="1946929" y="2197256"/>
                </a:cubicBezTo>
                <a:cubicBezTo>
                  <a:pt x="1946929" y="2184625"/>
                  <a:pt x="1936594" y="2174290"/>
                  <a:pt x="1923963" y="2174290"/>
                </a:cubicBezTo>
                <a:close/>
                <a:moveTo>
                  <a:pt x="1716696" y="2174290"/>
                </a:moveTo>
                <a:cubicBezTo>
                  <a:pt x="1704065" y="2174290"/>
                  <a:pt x="1693730" y="2184625"/>
                  <a:pt x="1693730" y="2197256"/>
                </a:cubicBezTo>
                <a:cubicBezTo>
                  <a:pt x="1693730" y="2209888"/>
                  <a:pt x="1704065" y="2220222"/>
                  <a:pt x="1716696" y="2220222"/>
                </a:cubicBezTo>
                <a:cubicBezTo>
                  <a:pt x="1729327" y="2220222"/>
                  <a:pt x="1739662" y="2209888"/>
                  <a:pt x="1739662" y="2197256"/>
                </a:cubicBezTo>
                <a:cubicBezTo>
                  <a:pt x="1739662" y="2184625"/>
                  <a:pt x="1729327" y="2174290"/>
                  <a:pt x="1716696" y="2174290"/>
                </a:cubicBezTo>
                <a:close/>
                <a:moveTo>
                  <a:pt x="1820616" y="2174290"/>
                </a:moveTo>
                <a:cubicBezTo>
                  <a:pt x="1807985" y="2174290"/>
                  <a:pt x="1797651" y="2184625"/>
                  <a:pt x="1797651" y="2197256"/>
                </a:cubicBezTo>
                <a:cubicBezTo>
                  <a:pt x="1797651" y="2209888"/>
                  <a:pt x="1807985" y="2220222"/>
                  <a:pt x="1820616" y="2220222"/>
                </a:cubicBezTo>
                <a:cubicBezTo>
                  <a:pt x="1833248" y="2220222"/>
                  <a:pt x="1843582" y="2209888"/>
                  <a:pt x="1843582" y="2197256"/>
                </a:cubicBezTo>
                <a:cubicBezTo>
                  <a:pt x="1843582" y="2184625"/>
                  <a:pt x="1833248" y="2174290"/>
                  <a:pt x="1820616" y="2174290"/>
                </a:cubicBezTo>
                <a:close/>
                <a:moveTo>
                  <a:pt x="2131229" y="2134675"/>
                </a:moveTo>
                <a:cubicBezTo>
                  <a:pt x="2143861" y="2134675"/>
                  <a:pt x="2154195" y="2124340"/>
                  <a:pt x="2154195" y="2111709"/>
                </a:cubicBezTo>
                <a:cubicBezTo>
                  <a:pt x="2154195" y="2099077"/>
                  <a:pt x="2143861" y="2088743"/>
                  <a:pt x="2131229" y="2088743"/>
                </a:cubicBezTo>
                <a:cubicBezTo>
                  <a:pt x="2118598" y="2088743"/>
                  <a:pt x="2108264" y="2099077"/>
                  <a:pt x="2108264" y="2111709"/>
                </a:cubicBezTo>
                <a:cubicBezTo>
                  <a:pt x="2108264" y="2124340"/>
                  <a:pt x="2118598" y="2134675"/>
                  <a:pt x="2131229" y="2134675"/>
                </a:cubicBezTo>
                <a:close/>
                <a:moveTo>
                  <a:pt x="2027309" y="2134675"/>
                </a:moveTo>
                <a:cubicBezTo>
                  <a:pt x="2039940" y="2134675"/>
                  <a:pt x="2050275" y="2124340"/>
                  <a:pt x="2050275" y="2111709"/>
                </a:cubicBezTo>
                <a:cubicBezTo>
                  <a:pt x="2050275" y="2099077"/>
                  <a:pt x="2039940" y="2088743"/>
                  <a:pt x="2027309" y="2088743"/>
                </a:cubicBezTo>
                <a:cubicBezTo>
                  <a:pt x="2014678" y="2088743"/>
                  <a:pt x="2004343" y="2099077"/>
                  <a:pt x="2004343" y="2111709"/>
                </a:cubicBezTo>
                <a:cubicBezTo>
                  <a:pt x="2004343" y="2124340"/>
                  <a:pt x="2014678" y="2134675"/>
                  <a:pt x="2027309" y="2134675"/>
                </a:cubicBezTo>
                <a:close/>
                <a:moveTo>
                  <a:pt x="1820616" y="2134675"/>
                </a:moveTo>
                <a:cubicBezTo>
                  <a:pt x="1833248" y="2134675"/>
                  <a:pt x="1843582" y="2124340"/>
                  <a:pt x="1843582" y="2111709"/>
                </a:cubicBezTo>
                <a:cubicBezTo>
                  <a:pt x="1843582" y="2099077"/>
                  <a:pt x="1833248" y="2088743"/>
                  <a:pt x="1820616" y="2088743"/>
                </a:cubicBezTo>
                <a:cubicBezTo>
                  <a:pt x="1807985" y="2088743"/>
                  <a:pt x="1797651" y="2099077"/>
                  <a:pt x="1797651" y="2111709"/>
                </a:cubicBezTo>
                <a:cubicBezTo>
                  <a:pt x="1797651" y="2124340"/>
                  <a:pt x="1807985" y="2134675"/>
                  <a:pt x="1820616" y="2134675"/>
                </a:cubicBezTo>
                <a:close/>
                <a:moveTo>
                  <a:pt x="1716696" y="2088743"/>
                </a:moveTo>
                <a:cubicBezTo>
                  <a:pt x="1704065" y="2088743"/>
                  <a:pt x="1693730" y="2099077"/>
                  <a:pt x="1693730" y="2111709"/>
                </a:cubicBezTo>
                <a:cubicBezTo>
                  <a:pt x="1693730" y="2124340"/>
                  <a:pt x="1704065" y="2134675"/>
                  <a:pt x="1716696" y="2134675"/>
                </a:cubicBezTo>
                <a:cubicBezTo>
                  <a:pt x="1729327" y="2134675"/>
                  <a:pt x="1739662" y="2124340"/>
                  <a:pt x="1739662" y="2111709"/>
                </a:cubicBezTo>
                <a:cubicBezTo>
                  <a:pt x="1739662" y="2099077"/>
                  <a:pt x="1729327" y="2088743"/>
                  <a:pt x="1716696" y="2088743"/>
                </a:cubicBezTo>
                <a:close/>
                <a:moveTo>
                  <a:pt x="2131229" y="2220796"/>
                </a:moveTo>
                <a:cubicBezTo>
                  <a:pt x="2143861" y="2220796"/>
                  <a:pt x="2154195" y="2210462"/>
                  <a:pt x="2154195" y="2197831"/>
                </a:cubicBezTo>
                <a:cubicBezTo>
                  <a:pt x="2154195" y="2185199"/>
                  <a:pt x="2143861" y="2174865"/>
                  <a:pt x="2131229" y="2174865"/>
                </a:cubicBezTo>
                <a:cubicBezTo>
                  <a:pt x="2118598" y="2174865"/>
                  <a:pt x="2108264" y="2185199"/>
                  <a:pt x="2108264" y="2197831"/>
                </a:cubicBezTo>
                <a:cubicBezTo>
                  <a:pt x="2108264" y="2210462"/>
                  <a:pt x="2118598" y="2220796"/>
                  <a:pt x="2131229" y="2220796"/>
                </a:cubicBezTo>
                <a:close/>
                <a:moveTo>
                  <a:pt x="2027309" y="2174290"/>
                </a:moveTo>
                <a:cubicBezTo>
                  <a:pt x="2014678" y="2174290"/>
                  <a:pt x="2004343" y="2184625"/>
                  <a:pt x="2004343" y="2197256"/>
                </a:cubicBezTo>
                <a:cubicBezTo>
                  <a:pt x="2004343" y="2209888"/>
                  <a:pt x="2014678" y="2220222"/>
                  <a:pt x="2027309" y="2220222"/>
                </a:cubicBezTo>
                <a:cubicBezTo>
                  <a:pt x="2039940" y="2220222"/>
                  <a:pt x="2050275" y="2209888"/>
                  <a:pt x="2050275" y="2197256"/>
                </a:cubicBezTo>
                <a:cubicBezTo>
                  <a:pt x="2050275" y="2184625"/>
                  <a:pt x="2039940" y="2174290"/>
                  <a:pt x="2027309" y="2174290"/>
                </a:cubicBezTo>
                <a:close/>
                <a:moveTo>
                  <a:pt x="1820616" y="2306918"/>
                </a:moveTo>
                <a:cubicBezTo>
                  <a:pt x="1833248" y="2306918"/>
                  <a:pt x="1843582" y="2296584"/>
                  <a:pt x="1843582" y="2283952"/>
                </a:cubicBezTo>
                <a:cubicBezTo>
                  <a:pt x="1843582" y="2271321"/>
                  <a:pt x="1833248" y="2260987"/>
                  <a:pt x="1820616" y="2260987"/>
                </a:cubicBezTo>
                <a:cubicBezTo>
                  <a:pt x="1807985" y="2260987"/>
                  <a:pt x="1797651" y="2271321"/>
                  <a:pt x="1797651" y="2283952"/>
                </a:cubicBezTo>
                <a:cubicBezTo>
                  <a:pt x="1797651" y="2296584"/>
                  <a:pt x="1807985" y="2306918"/>
                  <a:pt x="1820616" y="2306918"/>
                </a:cubicBezTo>
                <a:close/>
                <a:moveTo>
                  <a:pt x="1716696" y="2345960"/>
                </a:moveTo>
                <a:lnTo>
                  <a:pt x="1716696" y="2345960"/>
                </a:lnTo>
                <a:cubicBezTo>
                  <a:pt x="1713251" y="2345960"/>
                  <a:pt x="1710381" y="2346534"/>
                  <a:pt x="1707510" y="2347683"/>
                </a:cubicBezTo>
                <a:cubicBezTo>
                  <a:pt x="1699472" y="2351128"/>
                  <a:pt x="1693156" y="2359165"/>
                  <a:pt x="1693156" y="2368926"/>
                </a:cubicBezTo>
                <a:cubicBezTo>
                  <a:pt x="1693156" y="2378687"/>
                  <a:pt x="1698898" y="2386724"/>
                  <a:pt x="1707510" y="2390169"/>
                </a:cubicBezTo>
                <a:cubicBezTo>
                  <a:pt x="1710381" y="2391318"/>
                  <a:pt x="1713251" y="2391892"/>
                  <a:pt x="1716696" y="2391892"/>
                </a:cubicBezTo>
                <a:lnTo>
                  <a:pt x="1716696" y="2391892"/>
                </a:lnTo>
                <a:cubicBezTo>
                  <a:pt x="1729327" y="2391892"/>
                  <a:pt x="1739662" y="2381557"/>
                  <a:pt x="1739662" y="2368926"/>
                </a:cubicBezTo>
                <a:cubicBezTo>
                  <a:pt x="1739662" y="2356295"/>
                  <a:pt x="1729327" y="2345960"/>
                  <a:pt x="1716696" y="2345960"/>
                </a:cubicBezTo>
                <a:close/>
                <a:moveTo>
                  <a:pt x="2027309" y="2306918"/>
                </a:moveTo>
                <a:cubicBezTo>
                  <a:pt x="2039940" y="2306918"/>
                  <a:pt x="2050275" y="2296584"/>
                  <a:pt x="2050275" y="2283952"/>
                </a:cubicBezTo>
                <a:cubicBezTo>
                  <a:pt x="2050275" y="2271321"/>
                  <a:pt x="2039940" y="2260987"/>
                  <a:pt x="2027309" y="2260987"/>
                </a:cubicBezTo>
                <a:cubicBezTo>
                  <a:pt x="2014678" y="2260987"/>
                  <a:pt x="2004343" y="2271321"/>
                  <a:pt x="2004343" y="2283952"/>
                </a:cubicBezTo>
                <a:cubicBezTo>
                  <a:pt x="2004343" y="2296584"/>
                  <a:pt x="2014678" y="2306918"/>
                  <a:pt x="2027309" y="2306918"/>
                </a:cubicBezTo>
                <a:close/>
                <a:moveTo>
                  <a:pt x="2122043" y="2390743"/>
                </a:moveTo>
                <a:cubicBezTo>
                  <a:pt x="2124914" y="2391892"/>
                  <a:pt x="2127785" y="2392466"/>
                  <a:pt x="2131229" y="2392466"/>
                </a:cubicBezTo>
                <a:cubicBezTo>
                  <a:pt x="2143861" y="2392466"/>
                  <a:pt x="2154195" y="2382131"/>
                  <a:pt x="2154195" y="2369500"/>
                </a:cubicBezTo>
                <a:cubicBezTo>
                  <a:pt x="2154195" y="2356869"/>
                  <a:pt x="2143861" y="2346534"/>
                  <a:pt x="2131229" y="2346534"/>
                </a:cubicBezTo>
                <a:lnTo>
                  <a:pt x="2131229" y="2346534"/>
                </a:lnTo>
                <a:cubicBezTo>
                  <a:pt x="2127785" y="2346534"/>
                  <a:pt x="2124914" y="2347109"/>
                  <a:pt x="2122043" y="2348257"/>
                </a:cubicBezTo>
                <a:cubicBezTo>
                  <a:pt x="2114005" y="2351702"/>
                  <a:pt x="2107689" y="2359740"/>
                  <a:pt x="2107689" y="2369500"/>
                </a:cubicBezTo>
                <a:cubicBezTo>
                  <a:pt x="2107689" y="2379261"/>
                  <a:pt x="2108264" y="2375816"/>
                  <a:pt x="2109412" y="2378687"/>
                </a:cubicBezTo>
                <a:cubicBezTo>
                  <a:pt x="2111709" y="2384428"/>
                  <a:pt x="2116302" y="2388447"/>
                  <a:pt x="2121469" y="2390743"/>
                </a:cubicBezTo>
                <a:close/>
                <a:moveTo>
                  <a:pt x="2131229" y="2306918"/>
                </a:moveTo>
                <a:cubicBezTo>
                  <a:pt x="2143861" y="2306918"/>
                  <a:pt x="2154195" y="2296584"/>
                  <a:pt x="2154195" y="2283952"/>
                </a:cubicBezTo>
                <a:cubicBezTo>
                  <a:pt x="2154195" y="2271321"/>
                  <a:pt x="2143861" y="2260987"/>
                  <a:pt x="2131229" y="2260987"/>
                </a:cubicBezTo>
                <a:cubicBezTo>
                  <a:pt x="2118598" y="2260987"/>
                  <a:pt x="2108264" y="2271321"/>
                  <a:pt x="2108264" y="2283952"/>
                </a:cubicBezTo>
                <a:cubicBezTo>
                  <a:pt x="2108264" y="2296584"/>
                  <a:pt x="2118598" y="2306918"/>
                  <a:pt x="2131229" y="2306918"/>
                </a:cubicBezTo>
                <a:close/>
                <a:moveTo>
                  <a:pt x="1716696" y="2260412"/>
                </a:moveTo>
                <a:cubicBezTo>
                  <a:pt x="1704065" y="2260412"/>
                  <a:pt x="1693730" y="2270747"/>
                  <a:pt x="1693730" y="2283378"/>
                </a:cubicBezTo>
                <a:cubicBezTo>
                  <a:pt x="1693730" y="2296009"/>
                  <a:pt x="1704065" y="2306344"/>
                  <a:pt x="1716696" y="2306344"/>
                </a:cubicBezTo>
                <a:cubicBezTo>
                  <a:pt x="1729327" y="2306344"/>
                  <a:pt x="1739662" y="2296009"/>
                  <a:pt x="1739662" y="2283378"/>
                </a:cubicBezTo>
                <a:cubicBezTo>
                  <a:pt x="1739662" y="2270747"/>
                  <a:pt x="1729327" y="2260412"/>
                  <a:pt x="1716696" y="2260412"/>
                </a:cubicBezTo>
                <a:close/>
                <a:moveTo>
                  <a:pt x="1923963" y="2260412"/>
                </a:moveTo>
                <a:cubicBezTo>
                  <a:pt x="1911332" y="2260412"/>
                  <a:pt x="1900997" y="2270747"/>
                  <a:pt x="1900997" y="2283378"/>
                </a:cubicBezTo>
                <a:cubicBezTo>
                  <a:pt x="1900997" y="2296009"/>
                  <a:pt x="1911332" y="2306344"/>
                  <a:pt x="1923963" y="2306344"/>
                </a:cubicBezTo>
                <a:cubicBezTo>
                  <a:pt x="1936594" y="2306344"/>
                  <a:pt x="1946929" y="2296009"/>
                  <a:pt x="1946929" y="2283378"/>
                </a:cubicBezTo>
                <a:cubicBezTo>
                  <a:pt x="1946929" y="2270747"/>
                  <a:pt x="1936594" y="2260412"/>
                  <a:pt x="1923963" y="2260412"/>
                </a:cubicBezTo>
                <a:close/>
                <a:moveTo>
                  <a:pt x="1923963" y="2345960"/>
                </a:moveTo>
                <a:lnTo>
                  <a:pt x="1923963" y="2345960"/>
                </a:lnTo>
                <a:cubicBezTo>
                  <a:pt x="1920518" y="2345960"/>
                  <a:pt x="1917647" y="2346534"/>
                  <a:pt x="1914777" y="2347683"/>
                </a:cubicBezTo>
                <a:cubicBezTo>
                  <a:pt x="1906738" y="2351128"/>
                  <a:pt x="1900423" y="2359165"/>
                  <a:pt x="1900423" y="2368926"/>
                </a:cubicBezTo>
                <a:cubicBezTo>
                  <a:pt x="1900423" y="2378687"/>
                  <a:pt x="1906164" y="2386724"/>
                  <a:pt x="1914777" y="2390169"/>
                </a:cubicBezTo>
                <a:cubicBezTo>
                  <a:pt x="1917647" y="2391318"/>
                  <a:pt x="1920518" y="2391892"/>
                  <a:pt x="1923963" y="2391892"/>
                </a:cubicBezTo>
                <a:lnTo>
                  <a:pt x="1923963" y="2391892"/>
                </a:lnTo>
                <a:cubicBezTo>
                  <a:pt x="1936594" y="2391892"/>
                  <a:pt x="1946929" y="2381557"/>
                  <a:pt x="1946929" y="2368926"/>
                </a:cubicBezTo>
                <a:cubicBezTo>
                  <a:pt x="1946929" y="2356295"/>
                  <a:pt x="1936594" y="2345960"/>
                  <a:pt x="1923963" y="2345960"/>
                </a:cubicBezTo>
                <a:close/>
                <a:moveTo>
                  <a:pt x="1829229" y="2348257"/>
                </a:moveTo>
                <a:cubicBezTo>
                  <a:pt x="1826358" y="2347109"/>
                  <a:pt x="1823487" y="2346534"/>
                  <a:pt x="1820042" y="2346534"/>
                </a:cubicBezTo>
                <a:cubicBezTo>
                  <a:pt x="1807411" y="2346534"/>
                  <a:pt x="1797077" y="2356869"/>
                  <a:pt x="1797077" y="2369500"/>
                </a:cubicBezTo>
                <a:cubicBezTo>
                  <a:pt x="1797077" y="2382131"/>
                  <a:pt x="1807411" y="2392466"/>
                  <a:pt x="1820042" y="2392466"/>
                </a:cubicBezTo>
                <a:cubicBezTo>
                  <a:pt x="1832674" y="2392466"/>
                  <a:pt x="1826358" y="2391892"/>
                  <a:pt x="1829229" y="2390743"/>
                </a:cubicBezTo>
                <a:cubicBezTo>
                  <a:pt x="1837267" y="2387299"/>
                  <a:pt x="1843582" y="2379261"/>
                  <a:pt x="1843582" y="2369500"/>
                </a:cubicBezTo>
                <a:cubicBezTo>
                  <a:pt x="1843582" y="2359740"/>
                  <a:pt x="1837841" y="2351702"/>
                  <a:pt x="1829229" y="2348257"/>
                </a:cubicBezTo>
                <a:close/>
                <a:moveTo>
                  <a:pt x="2036495" y="2348257"/>
                </a:moveTo>
                <a:cubicBezTo>
                  <a:pt x="2033625" y="2347109"/>
                  <a:pt x="2030754" y="2346534"/>
                  <a:pt x="2027309" y="2346534"/>
                </a:cubicBezTo>
                <a:cubicBezTo>
                  <a:pt x="2014678" y="2346534"/>
                  <a:pt x="2004343" y="2356869"/>
                  <a:pt x="2004343" y="2369500"/>
                </a:cubicBezTo>
                <a:cubicBezTo>
                  <a:pt x="2004343" y="2382131"/>
                  <a:pt x="2014678" y="2392466"/>
                  <a:pt x="2027309" y="2392466"/>
                </a:cubicBezTo>
                <a:cubicBezTo>
                  <a:pt x="2039940" y="2392466"/>
                  <a:pt x="2033625" y="2391892"/>
                  <a:pt x="2036495" y="2390743"/>
                </a:cubicBezTo>
                <a:cubicBezTo>
                  <a:pt x="2044533" y="2387299"/>
                  <a:pt x="2050849" y="2379261"/>
                  <a:pt x="2050849" y="2369500"/>
                </a:cubicBezTo>
                <a:cubicBezTo>
                  <a:pt x="2050849" y="2359740"/>
                  <a:pt x="2045108" y="2351702"/>
                  <a:pt x="2036495" y="2348257"/>
                </a:cubicBezTo>
                <a:close/>
                <a:moveTo>
                  <a:pt x="1923963" y="2432082"/>
                </a:moveTo>
                <a:lnTo>
                  <a:pt x="1923963" y="2432082"/>
                </a:lnTo>
                <a:cubicBezTo>
                  <a:pt x="1920518" y="2432082"/>
                  <a:pt x="1917647" y="2432656"/>
                  <a:pt x="1914777" y="2433804"/>
                </a:cubicBezTo>
                <a:cubicBezTo>
                  <a:pt x="1906738" y="2437249"/>
                  <a:pt x="1900423" y="2445287"/>
                  <a:pt x="1900423" y="2455048"/>
                </a:cubicBezTo>
                <a:cubicBezTo>
                  <a:pt x="1900423" y="2464808"/>
                  <a:pt x="1906164" y="2472846"/>
                  <a:pt x="1914777" y="2476291"/>
                </a:cubicBezTo>
                <a:cubicBezTo>
                  <a:pt x="1917647" y="2477440"/>
                  <a:pt x="1920518" y="2478014"/>
                  <a:pt x="1923963" y="2478014"/>
                </a:cubicBezTo>
                <a:lnTo>
                  <a:pt x="1923963" y="2478014"/>
                </a:lnTo>
                <a:cubicBezTo>
                  <a:pt x="1936594" y="2478014"/>
                  <a:pt x="1946929" y="2467679"/>
                  <a:pt x="1946929" y="2455048"/>
                </a:cubicBezTo>
                <a:cubicBezTo>
                  <a:pt x="1946929" y="2442417"/>
                  <a:pt x="1936594" y="2432082"/>
                  <a:pt x="1923963" y="2432082"/>
                </a:cubicBezTo>
                <a:close/>
                <a:moveTo>
                  <a:pt x="2122043" y="2476865"/>
                </a:moveTo>
                <a:cubicBezTo>
                  <a:pt x="2124914" y="2478014"/>
                  <a:pt x="2127785" y="2478588"/>
                  <a:pt x="2131229" y="2478588"/>
                </a:cubicBezTo>
                <a:cubicBezTo>
                  <a:pt x="2143861" y="2478588"/>
                  <a:pt x="2154195" y="2468253"/>
                  <a:pt x="2154195" y="2455622"/>
                </a:cubicBezTo>
                <a:cubicBezTo>
                  <a:pt x="2154195" y="2442991"/>
                  <a:pt x="2143861" y="2432656"/>
                  <a:pt x="2131229" y="2432656"/>
                </a:cubicBezTo>
                <a:lnTo>
                  <a:pt x="2131229" y="2432656"/>
                </a:lnTo>
                <a:cubicBezTo>
                  <a:pt x="2127785" y="2432656"/>
                  <a:pt x="2124914" y="2433230"/>
                  <a:pt x="2122043" y="2434379"/>
                </a:cubicBezTo>
                <a:cubicBezTo>
                  <a:pt x="2114005" y="2437823"/>
                  <a:pt x="2107689" y="2445862"/>
                  <a:pt x="2107689" y="2455622"/>
                </a:cubicBezTo>
                <a:cubicBezTo>
                  <a:pt x="2107689" y="2465382"/>
                  <a:pt x="2108264" y="2461938"/>
                  <a:pt x="2109412" y="2464808"/>
                </a:cubicBezTo>
                <a:cubicBezTo>
                  <a:pt x="2111709" y="2470550"/>
                  <a:pt x="2116302" y="2474569"/>
                  <a:pt x="2121469" y="2476865"/>
                </a:cubicBezTo>
                <a:close/>
                <a:moveTo>
                  <a:pt x="2036495" y="2433804"/>
                </a:moveTo>
                <a:cubicBezTo>
                  <a:pt x="2033625" y="2432656"/>
                  <a:pt x="2030754" y="2432082"/>
                  <a:pt x="2027309" y="2432082"/>
                </a:cubicBezTo>
                <a:cubicBezTo>
                  <a:pt x="2014678" y="2432082"/>
                  <a:pt x="2004343" y="2442417"/>
                  <a:pt x="2004343" y="2455048"/>
                </a:cubicBezTo>
                <a:cubicBezTo>
                  <a:pt x="2004343" y="2467679"/>
                  <a:pt x="2014678" y="2478014"/>
                  <a:pt x="2027309" y="2478014"/>
                </a:cubicBezTo>
                <a:cubicBezTo>
                  <a:pt x="2039940" y="2478014"/>
                  <a:pt x="2033625" y="2477440"/>
                  <a:pt x="2036495" y="2476291"/>
                </a:cubicBezTo>
                <a:cubicBezTo>
                  <a:pt x="2044533" y="2472846"/>
                  <a:pt x="2050849" y="2464808"/>
                  <a:pt x="2050849" y="2455048"/>
                </a:cubicBezTo>
                <a:cubicBezTo>
                  <a:pt x="2050849" y="2445287"/>
                  <a:pt x="2045108" y="2437249"/>
                  <a:pt x="2036495" y="2433804"/>
                </a:cubicBezTo>
                <a:close/>
                <a:moveTo>
                  <a:pt x="1716696" y="2432082"/>
                </a:moveTo>
                <a:lnTo>
                  <a:pt x="1716696" y="2432082"/>
                </a:lnTo>
                <a:cubicBezTo>
                  <a:pt x="1713251" y="2432082"/>
                  <a:pt x="1710381" y="2432656"/>
                  <a:pt x="1707510" y="2433804"/>
                </a:cubicBezTo>
                <a:cubicBezTo>
                  <a:pt x="1699472" y="2437249"/>
                  <a:pt x="1693156" y="2445287"/>
                  <a:pt x="1693156" y="2455048"/>
                </a:cubicBezTo>
                <a:cubicBezTo>
                  <a:pt x="1693156" y="2464808"/>
                  <a:pt x="1698898" y="2472846"/>
                  <a:pt x="1707510" y="2476291"/>
                </a:cubicBezTo>
                <a:cubicBezTo>
                  <a:pt x="1710381" y="2477440"/>
                  <a:pt x="1713251" y="2478014"/>
                  <a:pt x="1716696" y="2478014"/>
                </a:cubicBezTo>
                <a:lnTo>
                  <a:pt x="1716696" y="2478014"/>
                </a:lnTo>
                <a:cubicBezTo>
                  <a:pt x="1729327" y="2478014"/>
                  <a:pt x="1739662" y="2467679"/>
                  <a:pt x="1739662" y="2455048"/>
                </a:cubicBezTo>
                <a:cubicBezTo>
                  <a:pt x="1739662" y="2442417"/>
                  <a:pt x="1729327" y="2432082"/>
                  <a:pt x="1716696" y="2432082"/>
                </a:cubicBezTo>
                <a:close/>
                <a:moveTo>
                  <a:pt x="1829229" y="2433804"/>
                </a:moveTo>
                <a:cubicBezTo>
                  <a:pt x="1826358" y="2432656"/>
                  <a:pt x="1823487" y="2432082"/>
                  <a:pt x="1820042" y="2432082"/>
                </a:cubicBezTo>
                <a:cubicBezTo>
                  <a:pt x="1807411" y="2432082"/>
                  <a:pt x="1797077" y="2442417"/>
                  <a:pt x="1797077" y="2455048"/>
                </a:cubicBezTo>
                <a:cubicBezTo>
                  <a:pt x="1797077" y="2467679"/>
                  <a:pt x="1807411" y="2478014"/>
                  <a:pt x="1820042" y="2478014"/>
                </a:cubicBezTo>
                <a:cubicBezTo>
                  <a:pt x="1832674" y="2478014"/>
                  <a:pt x="1826358" y="2477440"/>
                  <a:pt x="1829229" y="2476291"/>
                </a:cubicBezTo>
                <a:cubicBezTo>
                  <a:pt x="1837267" y="2472846"/>
                  <a:pt x="1843582" y="2464808"/>
                  <a:pt x="1843582" y="2455048"/>
                </a:cubicBezTo>
                <a:cubicBezTo>
                  <a:pt x="1843582" y="2445287"/>
                  <a:pt x="1837841" y="2437249"/>
                  <a:pt x="1829229" y="2433804"/>
                </a:cubicBezTo>
                <a:close/>
                <a:moveTo>
                  <a:pt x="14177383" y="1017961"/>
                </a:moveTo>
                <a:cubicBezTo>
                  <a:pt x="14190014" y="1017961"/>
                  <a:pt x="14200349" y="1007626"/>
                  <a:pt x="14200349" y="994995"/>
                </a:cubicBezTo>
                <a:cubicBezTo>
                  <a:pt x="14200349" y="982364"/>
                  <a:pt x="14190014" y="972029"/>
                  <a:pt x="14177383" y="972029"/>
                </a:cubicBezTo>
                <a:cubicBezTo>
                  <a:pt x="14164752" y="972029"/>
                  <a:pt x="14154417" y="982364"/>
                  <a:pt x="14154417" y="994995"/>
                </a:cubicBezTo>
                <a:cubicBezTo>
                  <a:pt x="14154417" y="1007626"/>
                  <a:pt x="14164752" y="1017961"/>
                  <a:pt x="14177383" y="1017961"/>
                </a:cubicBezTo>
                <a:close/>
                <a:moveTo>
                  <a:pt x="13970116" y="1017961"/>
                </a:moveTo>
                <a:cubicBezTo>
                  <a:pt x="13982748" y="1017961"/>
                  <a:pt x="13993082" y="1007626"/>
                  <a:pt x="13993082" y="994995"/>
                </a:cubicBezTo>
                <a:cubicBezTo>
                  <a:pt x="13993082" y="982364"/>
                  <a:pt x="13982748" y="972029"/>
                  <a:pt x="13970116" y="972029"/>
                </a:cubicBezTo>
                <a:cubicBezTo>
                  <a:pt x="13957485" y="972029"/>
                  <a:pt x="13947150" y="982364"/>
                  <a:pt x="13947150" y="994995"/>
                </a:cubicBezTo>
                <a:cubicBezTo>
                  <a:pt x="13947150" y="1007626"/>
                  <a:pt x="13957485" y="1017961"/>
                  <a:pt x="13970116" y="1017961"/>
                </a:cubicBezTo>
                <a:close/>
                <a:moveTo>
                  <a:pt x="14073462" y="1017961"/>
                </a:moveTo>
                <a:cubicBezTo>
                  <a:pt x="14086094" y="1017961"/>
                  <a:pt x="14096428" y="1007626"/>
                  <a:pt x="14096428" y="994995"/>
                </a:cubicBezTo>
                <a:cubicBezTo>
                  <a:pt x="14096428" y="982364"/>
                  <a:pt x="14086094" y="972029"/>
                  <a:pt x="14073462" y="972029"/>
                </a:cubicBezTo>
                <a:cubicBezTo>
                  <a:pt x="14060831" y="972029"/>
                  <a:pt x="14050496" y="982364"/>
                  <a:pt x="14050496" y="994995"/>
                </a:cubicBezTo>
                <a:cubicBezTo>
                  <a:pt x="14050496" y="1007626"/>
                  <a:pt x="14060831" y="1017961"/>
                  <a:pt x="14073462" y="1017961"/>
                </a:cubicBezTo>
                <a:close/>
                <a:moveTo>
                  <a:pt x="14384076" y="1017961"/>
                </a:moveTo>
                <a:cubicBezTo>
                  <a:pt x="14396707" y="1017961"/>
                  <a:pt x="14407041" y="1007626"/>
                  <a:pt x="14407041" y="994995"/>
                </a:cubicBezTo>
                <a:cubicBezTo>
                  <a:pt x="14407041" y="982364"/>
                  <a:pt x="14396707" y="972029"/>
                  <a:pt x="14384076" y="972029"/>
                </a:cubicBezTo>
                <a:cubicBezTo>
                  <a:pt x="14371445" y="972029"/>
                  <a:pt x="14361110" y="982364"/>
                  <a:pt x="14361110" y="994995"/>
                </a:cubicBezTo>
                <a:cubicBezTo>
                  <a:pt x="14361110" y="1007626"/>
                  <a:pt x="14371445" y="1017961"/>
                  <a:pt x="14384076" y="1017961"/>
                </a:cubicBezTo>
                <a:close/>
                <a:moveTo>
                  <a:pt x="14280729" y="1017961"/>
                </a:moveTo>
                <a:cubicBezTo>
                  <a:pt x="14293360" y="1017961"/>
                  <a:pt x="14303695" y="1007626"/>
                  <a:pt x="14303695" y="994995"/>
                </a:cubicBezTo>
                <a:cubicBezTo>
                  <a:pt x="14303695" y="982364"/>
                  <a:pt x="14293360" y="972029"/>
                  <a:pt x="14280729" y="972029"/>
                </a:cubicBezTo>
                <a:cubicBezTo>
                  <a:pt x="14268098" y="972029"/>
                  <a:pt x="14257763" y="982364"/>
                  <a:pt x="14257763" y="994995"/>
                </a:cubicBezTo>
                <a:cubicBezTo>
                  <a:pt x="14257763" y="1007626"/>
                  <a:pt x="14268098" y="1017961"/>
                  <a:pt x="14280729" y="1017961"/>
                </a:cubicBezTo>
                <a:close/>
                <a:moveTo>
                  <a:pt x="14073462" y="1104083"/>
                </a:moveTo>
                <a:cubicBezTo>
                  <a:pt x="14086094" y="1104083"/>
                  <a:pt x="14096428" y="1093748"/>
                  <a:pt x="14096428" y="1081117"/>
                </a:cubicBezTo>
                <a:cubicBezTo>
                  <a:pt x="14096428" y="1068486"/>
                  <a:pt x="14086094" y="1058151"/>
                  <a:pt x="14073462" y="1058151"/>
                </a:cubicBezTo>
                <a:cubicBezTo>
                  <a:pt x="14060831" y="1058151"/>
                  <a:pt x="14050496" y="1068486"/>
                  <a:pt x="14050496" y="1081117"/>
                </a:cubicBezTo>
                <a:cubicBezTo>
                  <a:pt x="14050496" y="1093748"/>
                  <a:pt x="14060831" y="1104083"/>
                  <a:pt x="14073462" y="1104083"/>
                </a:cubicBezTo>
                <a:close/>
                <a:moveTo>
                  <a:pt x="13960930" y="1187908"/>
                </a:moveTo>
                <a:cubicBezTo>
                  <a:pt x="13963801" y="1189056"/>
                  <a:pt x="13966672" y="1189630"/>
                  <a:pt x="13970116" y="1189630"/>
                </a:cubicBezTo>
                <a:lnTo>
                  <a:pt x="13970116" y="1189630"/>
                </a:lnTo>
                <a:cubicBezTo>
                  <a:pt x="13982748" y="1189630"/>
                  <a:pt x="13993082" y="1179296"/>
                  <a:pt x="13993082" y="1166665"/>
                </a:cubicBezTo>
                <a:cubicBezTo>
                  <a:pt x="13993082" y="1154033"/>
                  <a:pt x="13982748" y="1143699"/>
                  <a:pt x="13970116" y="1143699"/>
                </a:cubicBezTo>
                <a:lnTo>
                  <a:pt x="13970116" y="1143699"/>
                </a:lnTo>
                <a:cubicBezTo>
                  <a:pt x="13966672" y="1143699"/>
                  <a:pt x="13963801" y="1144273"/>
                  <a:pt x="13960930" y="1145421"/>
                </a:cubicBezTo>
                <a:cubicBezTo>
                  <a:pt x="13952891" y="1148866"/>
                  <a:pt x="13946577" y="1156904"/>
                  <a:pt x="13946577" y="1166665"/>
                </a:cubicBezTo>
                <a:cubicBezTo>
                  <a:pt x="13946577" y="1176425"/>
                  <a:pt x="13952318" y="1184463"/>
                  <a:pt x="13960930" y="1187908"/>
                </a:cubicBezTo>
                <a:close/>
                <a:moveTo>
                  <a:pt x="14280729" y="1104083"/>
                </a:moveTo>
                <a:cubicBezTo>
                  <a:pt x="14293360" y="1104083"/>
                  <a:pt x="14303695" y="1093748"/>
                  <a:pt x="14303695" y="1081117"/>
                </a:cubicBezTo>
                <a:cubicBezTo>
                  <a:pt x="14303695" y="1068486"/>
                  <a:pt x="14293360" y="1058151"/>
                  <a:pt x="14280729" y="1058151"/>
                </a:cubicBezTo>
                <a:cubicBezTo>
                  <a:pt x="14268098" y="1058151"/>
                  <a:pt x="14257763" y="1068486"/>
                  <a:pt x="14257763" y="1081117"/>
                </a:cubicBezTo>
                <a:cubicBezTo>
                  <a:pt x="14257763" y="1093748"/>
                  <a:pt x="14268098" y="1104083"/>
                  <a:pt x="14280729" y="1104083"/>
                </a:cubicBezTo>
                <a:close/>
                <a:moveTo>
                  <a:pt x="14375463" y="1187908"/>
                </a:moveTo>
                <a:cubicBezTo>
                  <a:pt x="14378334" y="1189056"/>
                  <a:pt x="14381205" y="1189630"/>
                  <a:pt x="14384650" y="1189630"/>
                </a:cubicBezTo>
                <a:cubicBezTo>
                  <a:pt x="14397281" y="1189630"/>
                  <a:pt x="14407616" y="1179296"/>
                  <a:pt x="14407616" y="1166665"/>
                </a:cubicBezTo>
                <a:cubicBezTo>
                  <a:pt x="14407616" y="1154033"/>
                  <a:pt x="14397281" y="1143699"/>
                  <a:pt x="14384650" y="1143699"/>
                </a:cubicBezTo>
                <a:lnTo>
                  <a:pt x="14384650" y="1143699"/>
                </a:lnTo>
                <a:cubicBezTo>
                  <a:pt x="14381205" y="1143699"/>
                  <a:pt x="14378334" y="1144273"/>
                  <a:pt x="14375463" y="1145421"/>
                </a:cubicBezTo>
                <a:cubicBezTo>
                  <a:pt x="14367426" y="1148866"/>
                  <a:pt x="14361110" y="1156904"/>
                  <a:pt x="14361110" y="1166665"/>
                </a:cubicBezTo>
                <a:cubicBezTo>
                  <a:pt x="14361110" y="1176425"/>
                  <a:pt x="14361684" y="1172980"/>
                  <a:pt x="14362832" y="1175851"/>
                </a:cubicBezTo>
                <a:cubicBezTo>
                  <a:pt x="14365128" y="1181592"/>
                  <a:pt x="14369722" y="1185611"/>
                  <a:pt x="14374889" y="1187908"/>
                </a:cubicBezTo>
                <a:close/>
                <a:moveTo>
                  <a:pt x="14384076" y="1104083"/>
                </a:moveTo>
                <a:cubicBezTo>
                  <a:pt x="14396707" y="1104083"/>
                  <a:pt x="14407041" y="1093748"/>
                  <a:pt x="14407041" y="1081117"/>
                </a:cubicBezTo>
                <a:cubicBezTo>
                  <a:pt x="14407041" y="1068486"/>
                  <a:pt x="14396707" y="1058151"/>
                  <a:pt x="14384076" y="1058151"/>
                </a:cubicBezTo>
                <a:cubicBezTo>
                  <a:pt x="14371445" y="1058151"/>
                  <a:pt x="14361110" y="1068486"/>
                  <a:pt x="14361110" y="1081117"/>
                </a:cubicBezTo>
                <a:cubicBezTo>
                  <a:pt x="14361110" y="1093748"/>
                  <a:pt x="14371445" y="1104083"/>
                  <a:pt x="14384076" y="1104083"/>
                </a:cubicBezTo>
                <a:close/>
                <a:moveTo>
                  <a:pt x="13970116" y="1104083"/>
                </a:moveTo>
                <a:cubicBezTo>
                  <a:pt x="13982748" y="1104083"/>
                  <a:pt x="13993082" y="1093748"/>
                  <a:pt x="13993082" y="1081117"/>
                </a:cubicBezTo>
                <a:cubicBezTo>
                  <a:pt x="13993082" y="1068486"/>
                  <a:pt x="13982748" y="1058151"/>
                  <a:pt x="13970116" y="1058151"/>
                </a:cubicBezTo>
                <a:cubicBezTo>
                  <a:pt x="13957485" y="1058151"/>
                  <a:pt x="13947150" y="1068486"/>
                  <a:pt x="13947150" y="1081117"/>
                </a:cubicBezTo>
                <a:cubicBezTo>
                  <a:pt x="13947150" y="1093748"/>
                  <a:pt x="13957485" y="1104083"/>
                  <a:pt x="13970116" y="1104083"/>
                </a:cubicBezTo>
                <a:close/>
                <a:moveTo>
                  <a:pt x="14177383" y="1104083"/>
                </a:moveTo>
                <a:cubicBezTo>
                  <a:pt x="14190014" y="1104083"/>
                  <a:pt x="14200349" y="1093748"/>
                  <a:pt x="14200349" y="1081117"/>
                </a:cubicBezTo>
                <a:cubicBezTo>
                  <a:pt x="14200349" y="1068486"/>
                  <a:pt x="14190014" y="1058151"/>
                  <a:pt x="14177383" y="1058151"/>
                </a:cubicBezTo>
                <a:cubicBezTo>
                  <a:pt x="14164752" y="1058151"/>
                  <a:pt x="14154417" y="1068486"/>
                  <a:pt x="14154417" y="1081117"/>
                </a:cubicBezTo>
                <a:cubicBezTo>
                  <a:pt x="14154417" y="1093748"/>
                  <a:pt x="14164752" y="1104083"/>
                  <a:pt x="14177383" y="1104083"/>
                </a:cubicBezTo>
                <a:close/>
                <a:moveTo>
                  <a:pt x="14168196" y="1187908"/>
                </a:moveTo>
                <a:cubicBezTo>
                  <a:pt x="14171067" y="1189056"/>
                  <a:pt x="14173938" y="1189630"/>
                  <a:pt x="14177383" y="1189630"/>
                </a:cubicBezTo>
                <a:lnTo>
                  <a:pt x="14177383" y="1189630"/>
                </a:lnTo>
                <a:cubicBezTo>
                  <a:pt x="14190014" y="1189630"/>
                  <a:pt x="14200349" y="1179296"/>
                  <a:pt x="14200349" y="1166665"/>
                </a:cubicBezTo>
                <a:cubicBezTo>
                  <a:pt x="14200349" y="1154033"/>
                  <a:pt x="14190014" y="1143699"/>
                  <a:pt x="14177383" y="1143699"/>
                </a:cubicBezTo>
                <a:lnTo>
                  <a:pt x="14177383" y="1143699"/>
                </a:lnTo>
                <a:cubicBezTo>
                  <a:pt x="14173938" y="1143699"/>
                  <a:pt x="14171067" y="1144273"/>
                  <a:pt x="14168196" y="1145421"/>
                </a:cubicBezTo>
                <a:cubicBezTo>
                  <a:pt x="14160159" y="1148866"/>
                  <a:pt x="14153843" y="1156904"/>
                  <a:pt x="14153843" y="1166665"/>
                </a:cubicBezTo>
                <a:cubicBezTo>
                  <a:pt x="14153843" y="1176425"/>
                  <a:pt x="14159584" y="1184463"/>
                  <a:pt x="14168196" y="1187908"/>
                </a:cubicBezTo>
                <a:close/>
                <a:moveTo>
                  <a:pt x="14073462" y="1189630"/>
                </a:moveTo>
                <a:cubicBezTo>
                  <a:pt x="14076908" y="1189630"/>
                  <a:pt x="14079778" y="1189056"/>
                  <a:pt x="14082649" y="1187908"/>
                </a:cubicBezTo>
                <a:cubicBezTo>
                  <a:pt x="14090686" y="1184463"/>
                  <a:pt x="14097003" y="1176425"/>
                  <a:pt x="14097003" y="1166665"/>
                </a:cubicBezTo>
                <a:cubicBezTo>
                  <a:pt x="14097003" y="1156904"/>
                  <a:pt x="14091261" y="1148866"/>
                  <a:pt x="14082649" y="1145421"/>
                </a:cubicBezTo>
                <a:cubicBezTo>
                  <a:pt x="14079778" y="1144273"/>
                  <a:pt x="14076908" y="1143699"/>
                  <a:pt x="14073462" y="1143699"/>
                </a:cubicBezTo>
                <a:cubicBezTo>
                  <a:pt x="14060831" y="1143699"/>
                  <a:pt x="14050496" y="1154033"/>
                  <a:pt x="14050496" y="1166665"/>
                </a:cubicBezTo>
                <a:cubicBezTo>
                  <a:pt x="14050496" y="1179296"/>
                  <a:pt x="14060831" y="1189630"/>
                  <a:pt x="14073462" y="1189630"/>
                </a:cubicBezTo>
                <a:close/>
                <a:moveTo>
                  <a:pt x="14280729" y="1189630"/>
                </a:moveTo>
                <a:cubicBezTo>
                  <a:pt x="14284175" y="1189630"/>
                  <a:pt x="14287045" y="1189056"/>
                  <a:pt x="14289916" y="1187908"/>
                </a:cubicBezTo>
                <a:cubicBezTo>
                  <a:pt x="14297954" y="1184463"/>
                  <a:pt x="14304270" y="1176425"/>
                  <a:pt x="14304270" y="1166665"/>
                </a:cubicBezTo>
                <a:cubicBezTo>
                  <a:pt x="14304270" y="1156904"/>
                  <a:pt x="14298528" y="1148866"/>
                  <a:pt x="14289916" y="1145421"/>
                </a:cubicBezTo>
                <a:cubicBezTo>
                  <a:pt x="14287045" y="1144273"/>
                  <a:pt x="14284175" y="1143699"/>
                  <a:pt x="14280729" y="1143699"/>
                </a:cubicBezTo>
                <a:cubicBezTo>
                  <a:pt x="14268098" y="1143699"/>
                  <a:pt x="14257763" y="1154033"/>
                  <a:pt x="14257763" y="1166665"/>
                </a:cubicBezTo>
                <a:cubicBezTo>
                  <a:pt x="14257763" y="1179296"/>
                  <a:pt x="14268098" y="1189630"/>
                  <a:pt x="14280729" y="1189630"/>
                </a:cubicBezTo>
                <a:close/>
                <a:moveTo>
                  <a:pt x="14168196" y="1274030"/>
                </a:moveTo>
                <a:cubicBezTo>
                  <a:pt x="14171067" y="1275178"/>
                  <a:pt x="14173938" y="1275752"/>
                  <a:pt x="14177383" y="1275752"/>
                </a:cubicBezTo>
                <a:lnTo>
                  <a:pt x="14177383" y="1275752"/>
                </a:lnTo>
                <a:cubicBezTo>
                  <a:pt x="14190014" y="1275752"/>
                  <a:pt x="14200349" y="1265418"/>
                  <a:pt x="14200349" y="1252786"/>
                </a:cubicBezTo>
                <a:cubicBezTo>
                  <a:pt x="14200349" y="1240155"/>
                  <a:pt x="14190014" y="1229821"/>
                  <a:pt x="14177383" y="1229821"/>
                </a:cubicBezTo>
                <a:lnTo>
                  <a:pt x="14177383" y="1229821"/>
                </a:lnTo>
                <a:cubicBezTo>
                  <a:pt x="14173938" y="1229821"/>
                  <a:pt x="14171067" y="1230395"/>
                  <a:pt x="14168196" y="1231543"/>
                </a:cubicBezTo>
                <a:cubicBezTo>
                  <a:pt x="14160159" y="1234988"/>
                  <a:pt x="14153843" y="1243026"/>
                  <a:pt x="14153843" y="1252786"/>
                </a:cubicBezTo>
                <a:cubicBezTo>
                  <a:pt x="14153843" y="1262547"/>
                  <a:pt x="14159584" y="1270585"/>
                  <a:pt x="14168196" y="1274030"/>
                </a:cubicBezTo>
                <a:close/>
                <a:moveTo>
                  <a:pt x="14375463" y="1274030"/>
                </a:moveTo>
                <a:cubicBezTo>
                  <a:pt x="14378334" y="1275178"/>
                  <a:pt x="14381205" y="1275752"/>
                  <a:pt x="14384650" y="1275752"/>
                </a:cubicBezTo>
                <a:cubicBezTo>
                  <a:pt x="14397281" y="1275752"/>
                  <a:pt x="14407616" y="1265418"/>
                  <a:pt x="14407616" y="1252786"/>
                </a:cubicBezTo>
                <a:cubicBezTo>
                  <a:pt x="14407616" y="1240155"/>
                  <a:pt x="14397281" y="1229821"/>
                  <a:pt x="14384650" y="1229821"/>
                </a:cubicBezTo>
                <a:lnTo>
                  <a:pt x="14384650" y="1229821"/>
                </a:lnTo>
                <a:cubicBezTo>
                  <a:pt x="14381205" y="1229821"/>
                  <a:pt x="14378334" y="1230395"/>
                  <a:pt x="14375463" y="1231543"/>
                </a:cubicBezTo>
                <a:cubicBezTo>
                  <a:pt x="14367426" y="1234988"/>
                  <a:pt x="14361110" y="1243026"/>
                  <a:pt x="14361110" y="1252786"/>
                </a:cubicBezTo>
                <a:cubicBezTo>
                  <a:pt x="14361110" y="1262547"/>
                  <a:pt x="14361684" y="1259102"/>
                  <a:pt x="14362832" y="1261973"/>
                </a:cubicBezTo>
                <a:cubicBezTo>
                  <a:pt x="14365128" y="1267714"/>
                  <a:pt x="14369722" y="1271733"/>
                  <a:pt x="14374889" y="1274030"/>
                </a:cubicBezTo>
                <a:close/>
                <a:moveTo>
                  <a:pt x="14280729" y="1275752"/>
                </a:moveTo>
                <a:cubicBezTo>
                  <a:pt x="14284175" y="1275752"/>
                  <a:pt x="14287045" y="1275178"/>
                  <a:pt x="14289916" y="1274030"/>
                </a:cubicBezTo>
                <a:cubicBezTo>
                  <a:pt x="14297954" y="1270585"/>
                  <a:pt x="14304270" y="1262547"/>
                  <a:pt x="14304270" y="1252786"/>
                </a:cubicBezTo>
                <a:cubicBezTo>
                  <a:pt x="14304270" y="1243026"/>
                  <a:pt x="14298528" y="1234988"/>
                  <a:pt x="14289916" y="1231543"/>
                </a:cubicBezTo>
                <a:cubicBezTo>
                  <a:pt x="14287045" y="1230395"/>
                  <a:pt x="14284175" y="1229821"/>
                  <a:pt x="14280729" y="1229821"/>
                </a:cubicBezTo>
                <a:cubicBezTo>
                  <a:pt x="14268098" y="1229821"/>
                  <a:pt x="14257763" y="1240155"/>
                  <a:pt x="14257763" y="1252786"/>
                </a:cubicBezTo>
                <a:cubicBezTo>
                  <a:pt x="14257763" y="1265418"/>
                  <a:pt x="14268098" y="1275752"/>
                  <a:pt x="14280729" y="1275752"/>
                </a:cubicBezTo>
                <a:close/>
                <a:moveTo>
                  <a:pt x="13960930" y="1274030"/>
                </a:moveTo>
                <a:cubicBezTo>
                  <a:pt x="13963801" y="1275178"/>
                  <a:pt x="13966672" y="1275752"/>
                  <a:pt x="13970116" y="1275752"/>
                </a:cubicBezTo>
                <a:lnTo>
                  <a:pt x="13970116" y="1275752"/>
                </a:lnTo>
                <a:cubicBezTo>
                  <a:pt x="13982748" y="1275752"/>
                  <a:pt x="13993082" y="1265418"/>
                  <a:pt x="13993082" y="1252786"/>
                </a:cubicBezTo>
                <a:cubicBezTo>
                  <a:pt x="13993082" y="1240155"/>
                  <a:pt x="13982748" y="1229821"/>
                  <a:pt x="13970116" y="1229821"/>
                </a:cubicBezTo>
                <a:lnTo>
                  <a:pt x="13970116" y="1229821"/>
                </a:lnTo>
                <a:cubicBezTo>
                  <a:pt x="13966672" y="1229821"/>
                  <a:pt x="13963801" y="1230395"/>
                  <a:pt x="13960930" y="1231543"/>
                </a:cubicBezTo>
                <a:cubicBezTo>
                  <a:pt x="13952891" y="1234988"/>
                  <a:pt x="13946577" y="1243026"/>
                  <a:pt x="13946577" y="1252786"/>
                </a:cubicBezTo>
                <a:cubicBezTo>
                  <a:pt x="13946577" y="1262547"/>
                  <a:pt x="13952318" y="1270585"/>
                  <a:pt x="13960930" y="1274030"/>
                </a:cubicBezTo>
                <a:close/>
                <a:moveTo>
                  <a:pt x="14073462" y="1275752"/>
                </a:moveTo>
                <a:cubicBezTo>
                  <a:pt x="14076908" y="1275752"/>
                  <a:pt x="14079778" y="1275178"/>
                  <a:pt x="14082649" y="1274030"/>
                </a:cubicBezTo>
                <a:cubicBezTo>
                  <a:pt x="14090686" y="1270585"/>
                  <a:pt x="14097003" y="1262547"/>
                  <a:pt x="14097003" y="1252786"/>
                </a:cubicBezTo>
                <a:cubicBezTo>
                  <a:pt x="14097003" y="1243026"/>
                  <a:pt x="14091261" y="1234988"/>
                  <a:pt x="14082649" y="1231543"/>
                </a:cubicBezTo>
                <a:cubicBezTo>
                  <a:pt x="14079778" y="1230395"/>
                  <a:pt x="14076908" y="1229821"/>
                  <a:pt x="14073462" y="1229821"/>
                </a:cubicBezTo>
                <a:cubicBezTo>
                  <a:pt x="14060831" y="1229821"/>
                  <a:pt x="14050496" y="1240155"/>
                  <a:pt x="14050496" y="1252786"/>
                </a:cubicBezTo>
                <a:cubicBezTo>
                  <a:pt x="14050496" y="1265418"/>
                  <a:pt x="14060831" y="1275752"/>
                  <a:pt x="14073462" y="1275752"/>
                </a:cubicBezTo>
                <a:close/>
                <a:moveTo>
                  <a:pt x="13658929" y="1017961"/>
                </a:moveTo>
                <a:cubicBezTo>
                  <a:pt x="13671560" y="1017961"/>
                  <a:pt x="13681895" y="1007626"/>
                  <a:pt x="13681895" y="994995"/>
                </a:cubicBezTo>
                <a:cubicBezTo>
                  <a:pt x="13681895" y="982364"/>
                  <a:pt x="13671560" y="972029"/>
                  <a:pt x="13658929" y="972029"/>
                </a:cubicBezTo>
                <a:cubicBezTo>
                  <a:pt x="13646298" y="972029"/>
                  <a:pt x="13635963" y="982364"/>
                  <a:pt x="13635963" y="994995"/>
                </a:cubicBezTo>
                <a:cubicBezTo>
                  <a:pt x="13635963" y="1007626"/>
                  <a:pt x="13646298" y="1017961"/>
                  <a:pt x="13658929" y="1017961"/>
                </a:cubicBezTo>
                <a:close/>
                <a:moveTo>
                  <a:pt x="13452237" y="1017961"/>
                </a:moveTo>
                <a:cubicBezTo>
                  <a:pt x="13464868" y="1017961"/>
                  <a:pt x="13475202" y="1007626"/>
                  <a:pt x="13475202" y="994995"/>
                </a:cubicBezTo>
                <a:cubicBezTo>
                  <a:pt x="13475202" y="982364"/>
                  <a:pt x="13464868" y="972029"/>
                  <a:pt x="13452237" y="972029"/>
                </a:cubicBezTo>
                <a:cubicBezTo>
                  <a:pt x="13439606" y="972029"/>
                  <a:pt x="13429271" y="982364"/>
                  <a:pt x="13429271" y="994995"/>
                </a:cubicBezTo>
                <a:cubicBezTo>
                  <a:pt x="13429271" y="1007626"/>
                  <a:pt x="13439606" y="1017961"/>
                  <a:pt x="13452237" y="1017961"/>
                </a:cubicBezTo>
                <a:close/>
                <a:moveTo>
                  <a:pt x="13555583" y="1017961"/>
                </a:moveTo>
                <a:cubicBezTo>
                  <a:pt x="13568214" y="1017961"/>
                  <a:pt x="13578549" y="1007626"/>
                  <a:pt x="13578549" y="994995"/>
                </a:cubicBezTo>
                <a:cubicBezTo>
                  <a:pt x="13578549" y="982364"/>
                  <a:pt x="13568214" y="972029"/>
                  <a:pt x="13555583" y="972029"/>
                </a:cubicBezTo>
                <a:cubicBezTo>
                  <a:pt x="13542952" y="972029"/>
                  <a:pt x="13532617" y="982364"/>
                  <a:pt x="13532617" y="994995"/>
                </a:cubicBezTo>
                <a:cubicBezTo>
                  <a:pt x="13532617" y="1007626"/>
                  <a:pt x="13542952" y="1017961"/>
                  <a:pt x="13555583" y="1017961"/>
                </a:cubicBezTo>
                <a:close/>
                <a:moveTo>
                  <a:pt x="13866196" y="1017961"/>
                </a:moveTo>
                <a:cubicBezTo>
                  <a:pt x="13878827" y="1017961"/>
                  <a:pt x="13889162" y="1007626"/>
                  <a:pt x="13889162" y="994995"/>
                </a:cubicBezTo>
                <a:cubicBezTo>
                  <a:pt x="13889162" y="982364"/>
                  <a:pt x="13878827" y="972029"/>
                  <a:pt x="13866196" y="972029"/>
                </a:cubicBezTo>
                <a:cubicBezTo>
                  <a:pt x="13853565" y="972029"/>
                  <a:pt x="13843230" y="982364"/>
                  <a:pt x="13843230" y="994995"/>
                </a:cubicBezTo>
                <a:cubicBezTo>
                  <a:pt x="13843230" y="1007626"/>
                  <a:pt x="13853565" y="1017961"/>
                  <a:pt x="13866196" y="1017961"/>
                </a:cubicBezTo>
                <a:close/>
                <a:moveTo>
                  <a:pt x="13762850" y="1017961"/>
                </a:moveTo>
                <a:cubicBezTo>
                  <a:pt x="13775481" y="1017961"/>
                  <a:pt x="13785816" y="1007626"/>
                  <a:pt x="13785816" y="994995"/>
                </a:cubicBezTo>
                <a:cubicBezTo>
                  <a:pt x="13785816" y="982364"/>
                  <a:pt x="13775481" y="972029"/>
                  <a:pt x="13762850" y="972029"/>
                </a:cubicBezTo>
                <a:cubicBezTo>
                  <a:pt x="13750219" y="972029"/>
                  <a:pt x="13739884" y="982364"/>
                  <a:pt x="13739884" y="994995"/>
                </a:cubicBezTo>
                <a:cubicBezTo>
                  <a:pt x="13739884" y="1007626"/>
                  <a:pt x="13750219" y="1017961"/>
                  <a:pt x="13762850" y="1017961"/>
                </a:cubicBezTo>
                <a:close/>
                <a:moveTo>
                  <a:pt x="13555583" y="1104083"/>
                </a:moveTo>
                <a:cubicBezTo>
                  <a:pt x="13568214" y="1104083"/>
                  <a:pt x="13578549" y="1093748"/>
                  <a:pt x="13578549" y="1081117"/>
                </a:cubicBezTo>
                <a:cubicBezTo>
                  <a:pt x="13578549" y="1068486"/>
                  <a:pt x="13568214" y="1058151"/>
                  <a:pt x="13555583" y="1058151"/>
                </a:cubicBezTo>
                <a:cubicBezTo>
                  <a:pt x="13542952" y="1058151"/>
                  <a:pt x="13532617" y="1068486"/>
                  <a:pt x="13532617" y="1081117"/>
                </a:cubicBezTo>
                <a:cubicBezTo>
                  <a:pt x="13532617" y="1093748"/>
                  <a:pt x="13542952" y="1104083"/>
                  <a:pt x="13555583" y="1104083"/>
                </a:cubicBezTo>
                <a:close/>
                <a:moveTo>
                  <a:pt x="13443051" y="1187908"/>
                </a:moveTo>
                <a:cubicBezTo>
                  <a:pt x="13445922" y="1189056"/>
                  <a:pt x="13448793" y="1189630"/>
                  <a:pt x="13452237" y="1189630"/>
                </a:cubicBezTo>
                <a:lnTo>
                  <a:pt x="13452237" y="1189630"/>
                </a:lnTo>
                <a:cubicBezTo>
                  <a:pt x="13464868" y="1189630"/>
                  <a:pt x="13475202" y="1179296"/>
                  <a:pt x="13475202" y="1166665"/>
                </a:cubicBezTo>
                <a:cubicBezTo>
                  <a:pt x="13475202" y="1154033"/>
                  <a:pt x="13464868" y="1143699"/>
                  <a:pt x="13452237" y="1143699"/>
                </a:cubicBezTo>
                <a:lnTo>
                  <a:pt x="13452237" y="1143699"/>
                </a:lnTo>
                <a:cubicBezTo>
                  <a:pt x="13448793" y="1143699"/>
                  <a:pt x="13445922" y="1144273"/>
                  <a:pt x="13443051" y="1145421"/>
                </a:cubicBezTo>
                <a:cubicBezTo>
                  <a:pt x="13435012" y="1148866"/>
                  <a:pt x="13428697" y="1156904"/>
                  <a:pt x="13428697" y="1166665"/>
                </a:cubicBezTo>
                <a:cubicBezTo>
                  <a:pt x="13428697" y="1176425"/>
                  <a:pt x="13434439" y="1184463"/>
                  <a:pt x="13443051" y="1187908"/>
                </a:cubicBezTo>
                <a:close/>
                <a:moveTo>
                  <a:pt x="13762850" y="1104083"/>
                </a:moveTo>
                <a:cubicBezTo>
                  <a:pt x="13775481" y="1104083"/>
                  <a:pt x="13785816" y="1093748"/>
                  <a:pt x="13785816" y="1081117"/>
                </a:cubicBezTo>
                <a:cubicBezTo>
                  <a:pt x="13785816" y="1068486"/>
                  <a:pt x="13775481" y="1058151"/>
                  <a:pt x="13762850" y="1058151"/>
                </a:cubicBezTo>
                <a:cubicBezTo>
                  <a:pt x="13750219" y="1058151"/>
                  <a:pt x="13739884" y="1068486"/>
                  <a:pt x="13739884" y="1081117"/>
                </a:cubicBezTo>
                <a:cubicBezTo>
                  <a:pt x="13739884" y="1093748"/>
                  <a:pt x="13750219" y="1104083"/>
                  <a:pt x="13762850" y="1104083"/>
                </a:cubicBezTo>
                <a:close/>
                <a:moveTo>
                  <a:pt x="13857584" y="1187908"/>
                </a:moveTo>
                <a:cubicBezTo>
                  <a:pt x="13860455" y="1189056"/>
                  <a:pt x="13863326" y="1189630"/>
                  <a:pt x="13866770" y="1189630"/>
                </a:cubicBezTo>
                <a:cubicBezTo>
                  <a:pt x="13879402" y="1189630"/>
                  <a:pt x="13889735" y="1179296"/>
                  <a:pt x="13889735" y="1166665"/>
                </a:cubicBezTo>
                <a:cubicBezTo>
                  <a:pt x="13889735" y="1154033"/>
                  <a:pt x="13879402" y="1143699"/>
                  <a:pt x="13866770" y="1143699"/>
                </a:cubicBezTo>
                <a:lnTo>
                  <a:pt x="13866770" y="1143699"/>
                </a:lnTo>
                <a:cubicBezTo>
                  <a:pt x="13863326" y="1143699"/>
                  <a:pt x="13860455" y="1144273"/>
                  <a:pt x="13857584" y="1145421"/>
                </a:cubicBezTo>
                <a:cubicBezTo>
                  <a:pt x="13849545" y="1148866"/>
                  <a:pt x="13843230" y="1156904"/>
                  <a:pt x="13843230" y="1166665"/>
                </a:cubicBezTo>
                <a:cubicBezTo>
                  <a:pt x="13843230" y="1176425"/>
                  <a:pt x="13843804" y="1172980"/>
                  <a:pt x="13844953" y="1175851"/>
                </a:cubicBezTo>
                <a:cubicBezTo>
                  <a:pt x="13847249" y="1181592"/>
                  <a:pt x="13851843" y="1185611"/>
                  <a:pt x="13857009" y="1187908"/>
                </a:cubicBezTo>
                <a:close/>
                <a:moveTo>
                  <a:pt x="13866196" y="1104083"/>
                </a:moveTo>
                <a:cubicBezTo>
                  <a:pt x="13878827" y="1104083"/>
                  <a:pt x="13889162" y="1093748"/>
                  <a:pt x="13889162" y="1081117"/>
                </a:cubicBezTo>
                <a:cubicBezTo>
                  <a:pt x="13889162" y="1068486"/>
                  <a:pt x="13878827" y="1058151"/>
                  <a:pt x="13866196" y="1058151"/>
                </a:cubicBezTo>
                <a:cubicBezTo>
                  <a:pt x="13853565" y="1058151"/>
                  <a:pt x="13843230" y="1068486"/>
                  <a:pt x="13843230" y="1081117"/>
                </a:cubicBezTo>
                <a:cubicBezTo>
                  <a:pt x="13843230" y="1093748"/>
                  <a:pt x="13853565" y="1104083"/>
                  <a:pt x="13866196" y="1104083"/>
                </a:cubicBezTo>
                <a:close/>
                <a:moveTo>
                  <a:pt x="13452237" y="1104083"/>
                </a:moveTo>
                <a:cubicBezTo>
                  <a:pt x="13464868" y="1104083"/>
                  <a:pt x="13475202" y="1093748"/>
                  <a:pt x="13475202" y="1081117"/>
                </a:cubicBezTo>
                <a:cubicBezTo>
                  <a:pt x="13475202" y="1068486"/>
                  <a:pt x="13464868" y="1058151"/>
                  <a:pt x="13452237" y="1058151"/>
                </a:cubicBezTo>
                <a:cubicBezTo>
                  <a:pt x="13439606" y="1058151"/>
                  <a:pt x="13429271" y="1068486"/>
                  <a:pt x="13429271" y="1081117"/>
                </a:cubicBezTo>
                <a:cubicBezTo>
                  <a:pt x="13429271" y="1093748"/>
                  <a:pt x="13439606" y="1104083"/>
                  <a:pt x="13452237" y="1104083"/>
                </a:cubicBezTo>
                <a:close/>
                <a:moveTo>
                  <a:pt x="13658929" y="1104083"/>
                </a:moveTo>
                <a:cubicBezTo>
                  <a:pt x="13671560" y="1104083"/>
                  <a:pt x="13681895" y="1093748"/>
                  <a:pt x="13681895" y="1081117"/>
                </a:cubicBezTo>
                <a:cubicBezTo>
                  <a:pt x="13681895" y="1068486"/>
                  <a:pt x="13671560" y="1058151"/>
                  <a:pt x="13658929" y="1058151"/>
                </a:cubicBezTo>
                <a:cubicBezTo>
                  <a:pt x="13646298" y="1058151"/>
                  <a:pt x="13635963" y="1068486"/>
                  <a:pt x="13635963" y="1081117"/>
                </a:cubicBezTo>
                <a:cubicBezTo>
                  <a:pt x="13635963" y="1093748"/>
                  <a:pt x="13646298" y="1104083"/>
                  <a:pt x="13658929" y="1104083"/>
                </a:cubicBezTo>
                <a:close/>
                <a:moveTo>
                  <a:pt x="13650317" y="1187908"/>
                </a:moveTo>
                <a:cubicBezTo>
                  <a:pt x="13653188" y="1189056"/>
                  <a:pt x="13656058" y="1189630"/>
                  <a:pt x="13659504" y="1189630"/>
                </a:cubicBezTo>
                <a:lnTo>
                  <a:pt x="13659504" y="1189630"/>
                </a:lnTo>
                <a:cubicBezTo>
                  <a:pt x="13672135" y="1189630"/>
                  <a:pt x="13682470" y="1179296"/>
                  <a:pt x="13682470" y="1166665"/>
                </a:cubicBezTo>
                <a:cubicBezTo>
                  <a:pt x="13682470" y="1154033"/>
                  <a:pt x="13672135" y="1143699"/>
                  <a:pt x="13659504" y="1143699"/>
                </a:cubicBezTo>
                <a:lnTo>
                  <a:pt x="13659504" y="1143699"/>
                </a:lnTo>
                <a:cubicBezTo>
                  <a:pt x="13656058" y="1143699"/>
                  <a:pt x="13653188" y="1144273"/>
                  <a:pt x="13650317" y="1145421"/>
                </a:cubicBezTo>
                <a:cubicBezTo>
                  <a:pt x="13642279" y="1148866"/>
                  <a:pt x="13635963" y="1156904"/>
                  <a:pt x="13635963" y="1166665"/>
                </a:cubicBezTo>
                <a:cubicBezTo>
                  <a:pt x="13635963" y="1176425"/>
                  <a:pt x="13641705" y="1184463"/>
                  <a:pt x="13650317" y="1187908"/>
                </a:cubicBezTo>
                <a:close/>
                <a:moveTo>
                  <a:pt x="13555583" y="1189630"/>
                </a:moveTo>
                <a:cubicBezTo>
                  <a:pt x="13559028" y="1189630"/>
                  <a:pt x="13561899" y="1189056"/>
                  <a:pt x="13564770" y="1187908"/>
                </a:cubicBezTo>
                <a:cubicBezTo>
                  <a:pt x="13572807" y="1184463"/>
                  <a:pt x="13579123" y="1176425"/>
                  <a:pt x="13579123" y="1166665"/>
                </a:cubicBezTo>
                <a:cubicBezTo>
                  <a:pt x="13579123" y="1156904"/>
                  <a:pt x="13573382" y="1148866"/>
                  <a:pt x="13564770" y="1145421"/>
                </a:cubicBezTo>
                <a:cubicBezTo>
                  <a:pt x="13561899" y="1144273"/>
                  <a:pt x="13559028" y="1143699"/>
                  <a:pt x="13555583" y="1143699"/>
                </a:cubicBezTo>
                <a:cubicBezTo>
                  <a:pt x="13542952" y="1143699"/>
                  <a:pt x="13532617" y="1154033"/>
                  <a:pt x="13532617" y="1166665"/>
                </a:cubicBezTo>
                <a:cubicBezTo>
                  <a:pt x="13532617" y="1179296"/>
                  <a:pt x="13542952" y="1189630"/>
                  <a:pt x="13555583" y="1189630"/>
                </a:cubicBezTo>
                <a:close/>
                <a:moveTo>
                  <a:pt x="13762850" y="1189630"/>
                </a:moveTo>
                <a:cubicBezTo>
                  <a:pt x="13766294" y="1189630"/>
                  <a:pt x="13769165" y="1189056"/>
                  <a:pt x="13772036" y="1187908"/>
                </a:cubicBezTo>
                <a:cubicBezTo>
                  <a:pt x="13780074" y="1184463"/>
                  <a:pt x="13786389" y="1176425"/>
                  <a:pt x="13786389" y="1166665"/>
                </a:cubicBezTo>
                <a:cubicBezTo>
                  <a:pt x="13786389" y="1156904"/>
                  <a:pt x="13780648" y="1148866"/>
                  <a:pt x="13772036" y="1145421"/>
                </a:cubicBezTo>
                <a:cubicBezTo>
                  <a:pt x="13769165" y="1144273"/>
                  <a:pt x="13766294" y="1143699"/>
                  <a:pt x="13762850" y="1143699"/>
                </a:cubicBezTo>
                <a:cubicBezTo>
                  <a:pt x="13750219" y="1143699"/>
                  <a:pt x="13739884" y="1154033"/>
                  <a:pt x="13739884" y="1166665"/>
                </a:cubicBezTo>
                <a:cubicBezTo>
                  <a:pt x="13739884" y="1179296"/>
                  <a:pt x="13750219" y="1189630"/>
                  <a:pt x="13762850" y="1189630"/>
                </a:cubicBezTo>
                <a:close/>
                <a:moveTo>
                  <a:pt x="13650317" y="1274030"/>
                </a:moveTo>
                <a:cubicBezTo>
                  <a:pt x="13653188" y="1275178"/>
                  <a:pt x="13656058" y="1275752"/>
                  <a:pt x="13659504" y="1275752"/>
                </a:cubicBezTo>
                <a:lnTo>
                  <a:pt x="13659504" y="1275752"/>
                </a:lnTo>
                <a:cubicBezTo>
                  <a:pt x="13672135" y="1275752"/>
                  <a:pt x="13682470" y="1265418"/>
                  <a:pt x="13682470" y="1252786"/>
                </a:cubicBezTo>
                <a:cubicBezTo>
                  <a:pt x="13682470" y="1240155"/>
                  <a:pt x="13672135" y="1229821"/>
                  <a:pt x="13659504" y="1229821"/>
                </a:cubicBezTo>
                <a:lnTo>
                  <a:pt x="13659504" y="1229821"/>
                </a:lnTo>
                <a:cubicBezTo>
                  <a:pt x="13656058" y="1229821"/>
                  <a:pt x="13653188" y="1230395"/>
                  <a:pt x="13650317" y="1231543"/>
                </a:cubicBezTo>
                <a:cubicBezTo>
                  <a:pt x="13642279" y="1234988"/>
                  <a:pt x="13635963" y="1243026"/>
                  <a:pt x="13635963" y="1252786"/>
                </a:cubicBezTo>
                <a:cubicBezTo>
                  <a:pt x="13635963" y="1262547"/>
                  <a:pt x="13641705" y="1270585"/>
                  <a:pt x="13650317" y="1274030"/>
                </a:cubicBezTo>
                <a:close/>
                <a:moveTo>
                  <a:pt x="13857584" y="1274030"/>
                </a:moveTo>
                <a:cubicBezTo>
                  <a:pt x="13860455" y="1275178"/>
                  <a:pt x="13863326" y="1275752"/>
                  <a:pt x="13866770" y="1275752"/>
                </a:cubicBezTo>
                <a:cubicBezTo>
                  <a:pt x="13879402" y="1275752"/>
                  <a:pt x="13889735" y="1265418"/>
                  <a:pt x="13889735" y="1252786"/>
                </a:cubicBezTo>
                <a:cubicBezTo>
                  <a:pt x="13889735" y="1240155"/>
                  <a:pt x="13879402" y="1229821"/>
                  <a:pt x="13866770" y="1229821"/>
                </a:cubicBezTo>
                <a:lnTo>
                  <a:pt x="13866770" y="1229821"/>
                </a:lnTo>
                <a:cubicBezTo>
                  <a:pt x="13863326" y="1229821"/>
                  <a:pt x="13860455" y="1230395"/>
                  <a:pt x="13857584" y="1231543"/>
                </a:cubicBezTo>
                <a:cubicBezTo>
                  <a:pt x="13849545" y="1234988"/>
                  <a:pt x="13843230" y="1243026"/>
                  <a:pt x="13843230" y="1252786"/>
                </a:cubicBezTo>
                <a:cubicBezTo>
                  <a:pt x="13843230" y="1262547"/>
                  <a:pt x="13843804" y="1259102"/>
                  <a:pt x="13844953" y="1261973"/>
                </a:cubicBezTo>
                <a:cubicBezTo>
                  <a:pt x="13847249" y="1267714"/>
                  <a:pt x="13851843" y="1271733"/>
                  <a:pt x="13857009" y="1274030"/>
                </a:cubicBezTo>
                <a:close/>
                <a:moveTo>
                  <a:pt x="13762850" y="1275752"/>
                </a:moveTo>
                <a:cubicBezTo>
                  <a:pt x="13766294" y="1275752"/>
                  <a:pt x="13769165" y="1275178"/>
                  <a:pt x="13772036" y="1274030"/>
                </a:cubicBezTo>
                <a:cubicBezTo>
                  <a:pt x="13780074" y="1270585"/>
                  <a:pt x="13786389" y="1262547"/>
                  <a:pt x="13786389" y="1252786"/>
                </a:cubicBezTo>
                <a:cubicBezTo>
                  <a:pt x="13786389" y="1243026"/>
                  <a:pt x="13780648" y="1234988"/>
                  <a:pt x="13772036" y="1231543"/>
                </a:cubicBezTo>
                <a:cubicBezTo>
                  <a:pt x="13769165" y="1230395"/>
                  <a:pt x="13766294" y="1229821"/>
                  <a:pt x="13762850" y="1229821"/>
                </a:cubicBezTo>
                <a:cubicBezTo>
                  <a:pt x="13750219" y="1229821"/>
                  <a:pt x="13739884" y="1240155"/>
                  <a:pt x="13739884" y="1252786"/>
                </a:cubicBezTo>
                <a:cubicBezTo>
                  <a:pt x="13739884" y="1265418"/>
                  <a:pt x="13750219" y="1275752"/>
                  <a:pt x="13762850" y="1275752"/>
                </a:cubicBezTo>
                <a:close/>
                <a:moveTo>
                  <a:pt x="13443051" y="1274030"/>
                </a:moveTo>
                <a:cubicBezTo>
                  <a:pt x="13445922" y="1275178"/>
                  <a:pt x="13448793" y="1275752"/>
                  <a:pt x="13452237" y="1275752"/>
                </a:cubicBezTo>
                <a:lnTo>
                  <a:pt x="13452237" y="1275752"/>
                </a:lnTo>
                <a:cubicBezTo>
                  <a:pt x="13464868" y="1275752"/>
                  <a:pt x="13475202" y="1265418"/>
                  <a:pt x="13475202" y="1252786"/>
                </a:cubicBezTo>
                <a:cubicBezTo>
                  <a:pt x="13475202" y="1240155"/>
                  <a:pt x="13464868" y="1229821"/>
                  <a:pt x="13452237" y="1229821"/>
                </a:cubicBezTo>
                <a:lnTo>
                  <a:pt x="13452237" y="1229821"/>
                </a:lnTo>
                <a:cubicBezTo>
                  <a:pt x="13448793" y="1229821"/>
                  <a:pt x="13445922" y="1230395"/>
                  <a:pt x="13443051" y="1231543"/>
                </a:cubicBezTo>
                <a:cubicBezTo>
                  <a:pt x="13435012" y="1234988"/>
                  <a:pt x="13428697" y="1243026"/>
                  <a:pt x="13428697" y="1252786"/>
                </a:cubicBezTo>
                <a:cubicBezTo>
                  <a:pt x="13428697" y="1262547"/>
                  <a:pt x="13434439" y="1270585"/>
                  <a:pt x="13443051" y="1274030"/>
                </a:cubicBezTo>
                <a:close/>
                <a:moveTo>
                  <a:pt x="13555583" y="1275752"/>
                </a:moveTo>
                <a:cubicBezTo>
                  <a:pt x="13559028" y="1275752"/>
                  <a:pt x="13561899" y="1275178"/>
                  <a:pt x="13564770" y="1274030"/>
                </a:cubicBezTo>
                <a:cubicBezTo>
                  <a:pt x="13572807" y="1270585"/>
                  <a:pt x="13579123" y="1262547"/>
                  <a:pt x="13579123" y="1252786"/>
                </a:cubicBezTo>
                <a:cubicBezTo>
                  <a:pt x="13579123" y="1243026"/>
                  <a:pt x="13573382" y="1234988"/>
                  <a:pt x="13564770" y="1231543"/>
                </a:cubicBezTo>
                <a:cubicBezTo>
                  <a:pt x="13561899" y="1230395"/>
                  <a:pt x="13559028" y="1229821"/>
                  <a:pt x="13555583" y="1229821"/>
                </a:cubicBezTo>
                <a:cubicBezTo>
                  <a:pt x="13542952" y="1229821"/>
                  <a:pt x="13532617" y="1240155"/>
                  <a:pt x="13532617" y="1252786"/>
                </a:cubicBezTo>
                <a:cubicBezTo>
                  <a:pt x="13532617" y="1265418"/>
                  <a:pt x="13542952" y="1275752"/>
                  <a:pt x="13555583" y="1275752"/>
                </a:cubicBezTo>
                <a:close/>
                <a:moveTo>
                  <a:pt x="15149412" y="6131304"/>
                </a:moveTo>
                <a:cubicBezTo>
                  <a:pt x="15136781" y="6131304"/>
                  <a:pt x="15126446" y="6141638"/>
                  <a:pt x="15126446" y="6154270"/>
                </a:cubicBezTo>
                <a:cubicBezTo>
                  <a:pt x="15126446" y="6166901"/>
                  <a:pt x="15136781" y="6177236"/>
                  <a:pt x="15149412" y="6177236"/>
                </a:cubicBezTo>
                <a:cubicBezTo>
                  <a:pt x="15162043" y="6177236"/>
                  <a:pt x="15172378" y="6166901"/>
                  <a:pt x="15172378" y="6154270"/>
                </a:cubicBezTo>
                <a:cubicBezTo>
                  <a:pt x="15172378" y="6141638"/>
                  <a:pt x="15162043" y="6131304"/>
                  <a:pt x="15149412" y="6131304"/>
                </a:cubicBezTo>
                <a:close/>
                <a:moveTo>
                  <a:pt x="14942145" y="6131304"/>
                </a:moveTo>
                <a:cubicBezTo>
                  <a:pt x="14929514" y="6131304"/>
                  <a:pt x="14919179" y="6141638"/>
                  <a:pt x="14919179" y="6154270"/>
                </a:cubicBezTo>
                <a:cubicBezTo>
                  <a:pt x="14919179" y="6166901"/>
                  <a:pt x="14929514" y="6177236"/>
                  <a:pt x="14942145" y="6177236"/>
                </a:cubicBezTo>
                <a:cubicBezTo>
                  <a:pt x="14954776" y="6177236"/>
                  <a:pt x="14965111" y="6166901"/>
                  <a:pt x="14965111" y="6154270"/>
                </a:cubicBezTo>
                <a:cubicBezTo>
                  <a:pt x="14965111" y="6141638"/>
                  <a:pt x="14954776" y="6131304"/>
                  <a:pt x="14942145" y="6131304"/>
                </a:cubicBezTo>
                <a:close/>
                <a:moveTo>
                  <a:pt x="15046066" y="6131304"/>
                </a:moveTo>
                <a:cubicBezTo>
                  <a:pt x="15033435" y="6131304"/>
                  <a:pt x="15023100" y="6141638"/>
                  <a:pt x="15023100" y="6154270"/>
                </a:cubicBezTo>
                <a:cubicBezTo>
                  <a:pt x="15023100" y="6166901"/>
                  <a:pt x="15033435" y="6177236"/>
                  <a:pt x="15046066" y="6177236"/>
                </a:cubicBezTo>
                <a:cubicBezTo>
                  <a:pt x="15058697" y="6177236"/>
                  <a:pt x="15069032" y="6166901"/>
                  <a:pt x="15069032" y="6154270"/>
                </a:cubicBezTo>
                <a:cubicBezTo>
                  <a:pt x="15069032" y="6141638"/>
                  <a:pt x="15058697" y="6131304"/>
                  <a:pt x="15046066" y="6131304"/>
                </a:cubicBezTo>
                <a:close/>
                <a:moveTo>
                  <a:pt x="15252759" y="6177236"/>
                </a:moveTo>
                <a:cubicBezTo>
                  <a:pt x="15265389" y="6177236"/>
                  <a:pt x="15275724" y="6166901"/>
                  <a:pt x="15275724" y="6154270"/>
                </a:cubicBezTo>
                <a:cubicBezTo>
                  <a:pt x="15275724" y="6141638"/>
                  <a:pt x="15265389" y="6131304"/>
                  <a:pt x="15252759" y="6131304"/>
                </a:cubicBezTo>
                <a:cubicBezTo>
                  <a:pt x="15240128" y="6131304"/>
                  <a:pt x="15229793" y="6141638"/>
                  <a:pt x="15229793" y="6154270"/>
                </a:cubicBezTo>
                <a:cubicBezTo>
                  <a:pt x="15229793" y="6166901"/>
                  <a:pt x="15240128" y="6177236"/>
                  <a:pt x="15252759" y="6177236"/>
                </a:cubicBezTo>
                <a:close/>
                <a:moveTo>
                  <a:pt x="15046066" y="6263358"/>
                </a:moveTo>
                <a:cubicBezTo>
                  <a:pt x="15058697" y="6263358"/>
                  <a:pt x="15069032" y="6253023"/>
                  <a:pt x="15069032" y="6240392"/>
                </a:cubicBezTo>
                <a:cubicBezTo>
                  <a:pt x="15069032" y="6227760"/>
                  <a:pt x="15058697" y="6217426"/>
                  <a:pt x="15046066" y="6217426"/>
                </a:cubicBezTo>
                <a:cubicBezTo>
                  <a:pt x="15033435" y="6217426"/>
                  <a:pt x="15023100" y="6227760"/>
                  <a:pt x="15023100" y="6240392"/>
                </a:cubicBezTo>
                <a:cubicBezTo>
                  <a:pt x="15023100" y="6253023"/>
                  <a:pt x="15033435" y="6263358"/>
                  <a:pt x="15046066" y="6263358"/>
                </a:cubicBezTo>
                <a:close/>
                <a:moveTo>
                  <a:pt x="14942145" y="6302973"/>
                </a:moveTo>
                <a:lnTo>
                  <a:pt x="14942145" y="6302973"/>
                </a:lnTo>
                <a:cubicBezTo>
                  <a:pt x="14938701" y="6302973"/>
                  <a:pt x="14935830" y="6303548"/>
                  <a:pt x="14932960" y="6304696"/>
                </a:cubicBezTo>
                <a:cubicBezTo>
                  <a:pt x="14924921" y="6308141"/>
                  <a:pt x="14918606" y="6316179"/>
                  <a:pt x="14918606" y="6325939"/>
                </a:cubicBezTo>
                <a:cubicBezTo>
                  <a:pt x="14918606" y="6335700"/>
                  <a:pt x="14924347" y="6343738"/>
                  <a:pt x="14932960" y="6347183"/>
                </a:cubicBezTo>
                <a:cubicBezTo>
                  <a:pt x="14935830" y="6348331"/>
                  <a:pt x="14938701" y="6348905"/>
                  <a:pt x="14942145" y="6348905"/>
                </a:cubicBezTo>
                <a:lnTo>
                  <a:pt x="14942145" y="6348905"/>
                </a:lnTo>
                <a:cubicBezTo>
                  <a:pt x="14954776" y="6348905"/>
                  <a:pt x="14965111" y="6338571"/>
                  <a:pt x="14965111" y="6325939"/>
                </a:cubicBezTo>
                <a:cubicBezTo>
                  <a:pt x="14965111" y="6313308"/>
                  <a:pt x="14954776" y="6302973"/>
                  <a:pt x="14942145" y="6302973"/>
                </a:cubicBezTo>
                <a:close/>
                <a:moveTo>
                  <a:pt x="15252759" y="6263358"/>
                </a:moveTo>
                <a:cubicBezTo>
                  <a:pt x="15265389" y="6263358"/>
                  <a:pt x="15275724" y="6253023"/>
                  <a:pt x="15275724" y="6240392"/>
                </a:cubicBezTo>
                <a:cubicBezTo>
                  <a:pt x="15275724" y="6227760"/>
                  <a:pt x="15265389" y="6217426"/>
                  <a:pt x="15252759" y="6217426"/>
                </a:cubicBezTo>
                <a:cubicBezTo>
                  <a:pt x="15240128" y="6217426"/>
                  <a:pt x="15229793" y="6227760"/>
                  <a:pt x="15229793" y="6240392"/>
                </a:cubicBezTo>
                <a:cubicBezTo>
                  <a:pt x="15229793" y="6253023"/>
                  <a:pt x="15240128" y="6263358"/>
                  <a:pt x="15252759" y="6263358"/>
                </a:cubicBezTo>
                <a:close/>
                <a:moveTo>
                  <a:pt x="14942145" y="6216851"/>
                </a:moveTo>
                <a:cubicBezTo>
                  <a:pt x="14929514" y="6216851"/>
                  <a:pt x="14919179" y="6227186"/>
                  <a:pt x="14919179" y="6239817"/>
                </a:cubicBezTo>
                <a:cubicBezTo>
                  <a:pt x="14919179" y="6252449"/>
                  <a:pt x="14929514" y="6262783"/>
                  <a:pt x="14942145" y="6262783"/>
                </a:cubicBezTo>
                <a:cubicBezTo>
                  <a:pt x="14954776" y="6262783"/>
                  <a:pt x="14965111" y="6252449"/>
                  <a:pt x="14965111" y="6239817"/>
                </a:cubicBezTo>
                <a:cubicBezTo>
                  <a:pt x="14965111" y="6227186"/>
                  <a:pt x="14954776" y="6216851"/>
                  <a:pt x="14942145" y="6216851"/>
                </a:cubicBezTo>
                <a:close/>
                <a:moveTo>
                  <a:pt x="15149412" y="6216851"/>
                </a:moveTo>
                <a:cubicBezTo>
                  <a:pt x="15136781" y="6216851"/>
                  <a:pt x="15126446" y="6227186"/>
                  <a:pt x="15126446" y="6239817"/>
                </a:cubicBezTo>
                <a:cubicBezTo>
                  <a:pt x="15126446" y="6252449"/>
                  <a:pt x="15136781" y="6262783"/>
                  <a:pt x="15149412" y="6262783"/>
                </a:cubicBezTo>
                <a:cubicBezTo>
                  <a:pt x="15162043" y="6262783"/>
                  <a:pt x="15172378" y="6252449"/>
                  <a:pt x="15172378" y="6239817"/>
                </a:cubicBezTo>
                <a:cubicBezTo>
                  <a:pt x="15172378" y="6227186"/>
                  <a:pt x="15162043" y="6216851"/>
                  <a:pt x="15149412" y="6216851"/>
                </a:cubicBezTo>
                <a:close/>
                <a:moveTo>
                  <a:pt x="15149412" y="6302973"/>
                </a:moveTo>
                <a:lnTo>
                  <a:pt x="15149412" y="6302973"/>
                </a:lnTo>
                <a:cubicBezTo>
                  <a:pt x="15145967" y="6302973"/>
                  <a:pt x="15143096" y="6303548"/>
                  <a:pt x="15140225" y="6304696"/>
                </a:cubicBezTo>
                <a:cubicBezTo>
                  <a:pt x="15132188" y="6308141"/>
                  <a:pt x="15125872" y="6316179"/>
                  <a:pt x="15125872" y="6325939"/>
                </a:cubicBezTo>
                <a:cubicBezTo>
                  <a:pt x="15125872" y="6335700"/>
                  <a:pt x="15131613" y="6343738"/>
                  <a:pt x="15140225" y="6347183"/>
                </a:cubicBezTo>
                <a:cubicBezTo>
                  <a:pt x="15143096" y="6348331"/>
                  <a:pt x="15145967" y="6348905"/>
                  <a:pt x="15149412" y="6348905"/>
                </a:cubicBezTo>
                <a:lnTo>
                  <a:pt x="15149412" y="6348905"/>
                </a:lnTo>
                <a:cubicBezTo>
                  <a:pt x="15162043" y="6348905"/>
                  <a:pt x="15172378" y="6338571"/>
                  <a:pt x="15172378" y="6325939"/>
                </a:cubicBezTo>
                <a:cubicBezTo>
                  <a:pt x="15172378" y="6313308"/>
                  <a:pt x="15162043" y="6302973"/>
                  <a:pt x="15149412" y="6302973"/>
                </a:cubicBezTo>
                <a:close/>
                <a:moveTo>
                  <a:pt x="15054678" y="6304696"/>
                </a:moveTo>
                <a:cubicBezTo>
                  <a:pt x="15051807" y="6303548"/>
                  <a:pt x="15048937" y="6302973"/>
                  <a:pt x="15045491" y="6302973"/>
                </a:cubicBezTo>
                <a:cubicBezTo>
                  <a:pt x="15032860" y="6302973"/>
                  <a:pt x="15022525" y="6313308"/>
                  <a:pt x="15022525" y="6325939"/>
                </a:cubicBezTo>
                <a:cubicBezTo>
                  <a:pt x="15022525" y="6338571"/>
                  <a:pt x="15032860" y="6348905"/>
                  <a:pt x="15045491" y="6348905"/>
                </a:cubicBezTo>
                <a:cubicBezTo>
                  <a:pt x="15058122" y="6348905"/>
                  <a:pt x="15051807" y="6348331"/>
                  <a:pt x="15054678" y="6347183"/>
                </a:cubicBezTo>
                <a:cubicBezTo>
                  <a:pt x="15062716" y="6343738"/>
                  <a:pt x="15069032" y="6335700"/>
                  <a:pt x="15069032" y="6325939"/>
                </a:cubicBezTo>
                <a:cubicBezTo>
                  <a:pt x="15069032" y="6316179"/>
                  <a:pt x="15063290" y="6308141"/>
                  <a:pt x="15054678" y="6304696"/>
                </a:cubicBezTo>
                <a:close/>
                <a:moveTo>
                  <a:pt x="15261944" y="6304696"/>
                </a:moveTo>
                <a:cubicBezTo>
                  <a:pt x="15259073" y="6303548"/>
                  <a:pt x="15256203" y="6302973"/>
                  <a:pt x="15252759" y="6302973"/>
                </a:cubicBezTo>
                <a:cubicBezTo>
                  <a:pt x="15240128" y="6302973"/>
                  <a:pt x="15229793" y="6313308"/>
                  <a:pt x="15229793" y="6325939"/>
                </a:cubicBezTo>
                <a:cubicBezTo>
                  <a:pt x="15229793" y="6338571"/>
                  <a:pt x="15240128" y="6348905"/>
                  <a:pt x="15252759" y="6348905"/>
                </a:cubicBezTo>
                <a:cubicBezTo>
                  <a:pt x="15265389" y="6348905"/>
                  <a:pt x="15259073" y="6348331"/>
                  <a:pt x="15261944" y="6347183"/>
                </a:cubicBezTo>
                <a:cubicBezTo>
                  <a:pt x="15269983" y="6343738"/>
                  <a:pt x="15276298" y="6335700"/>
                  <a:pt x="15276298" y="6325939"/>
                </a:cubicBezTo>
                <a:cubicBezTo>
                  <a:pt x="15276298" y="6316179"/>
                  <a:pt x="15270556" y="6308141"/>
                  <a:pt x="15261944" y="6304696"/>
                </a:cubicBezTo>
                <a:close/>
                <a:moveTo>
                  <a:pt x="14631533" y="6131304"/>
                </a:moveTo>
                <a:cubicBezTo>
                  <a:pt x="14618901" y="6131304"/>
                  <a:pt x="14608567" y="6141638"/>
                  <a:pt x="14608567" y="6154270"/>
                </a:cubicBezTo>
                <a:cubicBezTo>
                  <a:pt x="14608567" y="6166901"/>
                  <a:pt x="14618901" y="6177236"/>
                  <a:pt x="14631533" y="6177236"/>
                </a:cubicBezTo>
                <a:cubicBezTo>
                  <a:pt x="14644164" y="6177236"/>
                  <a:pt x="14654499" y="6166901"/>
                  <a:pt x="14654499" y="6154270"/>
                </a:cubicBezTo>
                <a:cubicBezTo>
                  <a:pt x="14654499" y="6141638"/>
                  <a:pt x="14644164" y="6131304"/>
                  <a:pt x="14631533" y="6131304"/>
                </a:cubicBezTo>
                <a:close/>
                <a:moveTo>
                  <a:pt x="14424266" y="6131304"/>
                </a:moveTo>
                <a:cubicBezTo>
                  <a:pt x="14411635" y="6131304"/>
                  <a:pt x="14401300" y="6141638"/>
                  <a:pt x="14401300" y="6154270"/>
                </a:cubicBezTo>
                <a:cubicBezTo>
                  <a:pt x="14401300" y="6166901"/>
                  <a:pt x="14411635" y="6177236"/>
                  <a:pt x="14424266" y="6177236"/>
                </a:cubicBezTo>
                <a:cubicBezTo>
                  <a:pt x="14436897" y="6177236"/>
                  <a:pt x="14447232" y="6166901"/>
                  <a:pt x="14447232" y="6154270"/>
                </a:cubicBezTo>
                <a:cubicBezTo>
                  <a:pt x="14447232" y="6141638"/>
                  <a:pt x="14436897" y="6131304"/>
                  <a:pt x="14424266" y="6131304"/>
                </a:cubicBezTo>
                <a:close/>
                <a:moveTo>
                  <a:pt x="14527612" y="6131304"/>
                </a:moveTo>
                <a:cubicBezTo>
                  <a:pt x="14514981" y="6131304"/>
                  <a:pt x="14504646" y="6141638"/>
                  <a:pt x="14504646" y="6154270"/>
                </a:cubicBezTo>
                <a:cubicBezTo>
                  <a:pt x="14504646" y="6166901"/>
                  <a:pt x="14514981" y="6177236"/>
                  <a:pt x="14527612" y="6177236"/>
                </a:cubicBezTo>
                <a:cubicBezTo>
                  <a:pt x="14540243" y="6177236"/>
                  <a:pt x="14550578" y="6166901"/>
                  <a:pt x="14550578" y="6154270"/>
                </a:cubicBezTo>
                <a:cubicBezTo>
                  <a:pt x="14550578" y="6141638"/>
                  <a:pt x="14540243" y="6131304"/>
                  <a:pt x="14527612" y="6131304"/>
                </a:cubicBezTo>
                <a:close/>
                <a:moveTo>
                  <a:pt x="14838799" y="6131304"/>
                </a:moveTo>
                <a:cubicBezTo>
                  <a:pt x="14826168" y="6131304"/>
                  <a:pt x="14815833" y="6141638"/>
                  <a:pt x="14815833" y="6154270"/>
                </a:cubicBezTo>
                <a:cubicBezTo>
                  <a:pt x="14815833" y="6166901"/>
                  <a:pt x="14826168" y="6177236"/>
                  <a:pt x="14838799" y="6177236"/>
                </a:cubicBezTo>
                <a:cubicBezTo>
                  <a:pt x="14851430" y="6177236"/>
                  <a:pt x="14861765" y="6166901"/>
                  <a:pt x="14861765" y="6154270"/>
                </a:cubicBezTo>
                <a:cubicBezTo>
                  <a:pt x="14861765" y="6141638"/>
                  <a:pt x="14851430" y="6131304"/>
                  <a:pt x="14838799" y="6131304"/>
                </a:cubicBezTo>
                <a:close/>
                <a:moveTo>
                  <a:pt x="14734879" y="6131304"/>
                </a:moveTo>
                <a:cubicBezTo>
                  <a:pt x="14722247" y="6131304"/>
                  <a:pt x="14711913" y="6141638"/>
                  <a:pt x="14711913" y="6154270"/>
                </a:cubicBezTo>
                <a:cubicBezTo>
                  <a:pt x="14711913" y="6166901"/>
                  <a:pt x="14722247" y="6177236"/>
                  <a:pt x="14734879" y="6177236"/>
                </a:cubicBezTo>
                <a:cubicBezTo>
                  <a:pt x="14747510" y="6177236"/>
                  <a:pt x="14757845" y="6166901"/>
                  <a:pt x="14757845" y="6154270"/>
                </a:cubicBezTo>
                <a:cubicBezTo>
                  <a:pt x="14757845" y="6141638"/>
                  <a:pt x="14747510" y="6131304"/>
                  <a:pt x="14734879" y="6131304"/>
                </a:cubicBezTo>
                <a:close/>
                <a:moveTo>
                  <a:pt x="14527612" y="6263358"/>
                </a:moveTo>
                <a:cubicBezTo>
                  <a:pt x="14540243" y="6263358"/>
                  <a:pt x="14550578" y="6253023"/>
                  <a:pt x="14550578" y="6240392"/>
                </a:cubicBezTo>
                <a:cubicBezTo>
                  <a:pt x="14550578" y="6227760"/>
                  <a:pt x="14540243" y="6217426"/>
                  <a:pt x="14527612" y="6217426"/>
                </a:cubicBezTo>
                <a:cubicBezTo>
                  <a:pt x="14514981" y="6217426"/>
                  <a:pt x="14504646" y="6227760"/>
                  <a:pt x="14504646" y="6240392"/>
                </a:cubicBezTo>
                <a:cubicBezTo>
                  <a:pt x="14504646" y="6253023"/>
                  <a:pt x="14514981" y="6263358"/>
                  <a:pt x="14527612" y="6263358"/>
                </a:cubicBezTo>
                <a:close/>
                <a:moveTo>
                  <a:pt x="14424266" y="6302973"/>
                </a:moveTo>
                <a:lnTo>
                  <a:pt x="14424266" y="6302973"/>
                </a:lnTo>
                <a:cubicBezTo>
                  <a:pt x="14420820" y="6302973"/>
                  <a:pt x="14417950" y="6303548"/>
                  <a:pt x="14415079" y="6304696"/>
                </a:cubicBezTo>
                <a:cubicBezTo>
                  <a:pt x="14407041" y="6308141"/>
                  <a:pt x="14400725" y="6316179"/>
                  <a:pt x="14400725" y="6325939"/>
                </a:cubicBezTo>
                <a:cubicBezTo>
                  <a:pt x="14400725" y="6335700"/>
                  <a:pt x="14406467" y="6343738"/>
                  <a:pt x="14415079" y="6347183"/>
                </a:cubicBezTo>
                <a:cubicBezTo>
                  <a:pt x="14417950" y="6348331"/>
                  <a:pt x="14420820" y="6348905"/>
                  <a:pt x="14424266" y="6348905"/>
                </a:cubicBezTo>
                <a:lnTo>
                  <a:pt x="14424266" y="6348905"/>
                </a:lnTo>
                <a:cubicBezTo>
                  <a:pt x="14436897" y="6348905"/>
                  <a:pt x="14447232" y="6338571"/>
                  <a:pt x="14447232" y="6325939"/>
                </a:cubicBezTo>
                <a:cubicBezTo>
                  <a:pt x="14447232" y="6313308"/>
                  <a:pt x="14436897" y="6302973"/>
                  <a:pt x="14424266" y="6302973"/>
                </a:cubicBezTo>
                <a:close/>
                <a:moveTo>
                  <a:pt x="14734879" y="6263358"/>
                </a:moveTo>
                <a:cubicBezTo>
                  <a:pt x="14747510" y="6263358"/>
                  <a:pt x="14757845" y="6253023"/>
                  <a:pt x="14757845" y="6240392"/>
                </a:cubicBezTo>
                <a:cubicBezTo>
                  <a:pt x="14757845" y="6227760"/>
                  <a:pt x="14747510" y="6217426"/>
                  <a:pt x="14734879" y="6217426"/>
                </a:cubicBezTo>
                <a:cubicBezTo>
                  <a:pt x="14722247" y="6217426"/>
                  <a:pt x="14711913" y="6227760"/>
                  <a:pt x="14711913" y="6240392"/>
                </a:cubicBezTo>
                <a:cubicBezTo>
                  <a:pt x="14711913" y="6253023"/>
                  <a:pt x="14722247" y="6263358"/>
                  <a:pt x="14734879" y="6263358"/>
                </a:cubicBezTo>
                <a:close/>
                <a:moveTo>
                  <a:pt x="14838799" y="6302973"/>
                </a:moveTo>
                <a:lnTo>
                  <a:pt x="14838799" y="6302973"/>
                </a:lnTo>
                <a:cubicBezTo>
                  <a:pt x="14835355" y="6302973"/>
                  <a:pt x="14832484" y="6303548"/>
                  <a:pt x="14829613" y="6304696"/>
                </a:cubicBezTo>
                <a:cubicBezTo>
                  <a:pt x="14821574" y="6308141"/>
                  <a:pt x="14815260" y="6316179"/>
                  <a:pt x="14815260" y="6325939"/>
                </a:cubicBezTo>
                <a:cubicBezTo>
                  <a:pt x="14815260" y="6335700"/>
                  <a:pt x="14815833" y="6332255"/>
                  <a:pt x="14816981" y="6335126"/>
                </a:cubicBezTo>
                <a:cubicBezTo>
                  <a:pt x="14819278" y="6340867"/>
                  <a:pt x="14823872" y="6344886"/>
                  <a:pt x="14829039" y="6347183"/>
                </a:cubicBezTo>
                <a:cubicBezTo>
                  <a:pt x="14831909" y="6348331"/>
                  <a:pt x="14834780" y="6348905"/>
                  <a:pt x="14838225" y="6348905"/>
                </a:cubicBezTo>
                <a:cubicBezTo>
                  <a:pt x="14850856" y="6348905"/>
                  <a:pt x="14861191" y="6338571"/>
                  <a:pt x="14861191" y="6325939"/>
                </a:cubicBezTo>
                <a:cubicBezTo>
                  <a:pt x="14861191" y="6313308"/>
                  <a:pt x="14850856" y="6302973"/>
                  <a:pt x="14838225" y="6302973"/>
                </a:cubicBezTo>
                <a:close/>
                <a:moveTo>
                  <a:pt x="14838799" y="6216851"/>
                </a:moveTo>
                <a:cubicBezTo>
                  <a:pt x="14826168" y="6216851"/>
                  <a:pt x="14815833" y="6227186"/>
                  <a:pt x="14815833" y="6239817"/>
                </a:cubicBezTo>
                <a:cubicBezTo>
                  <a:pt x="14815833" y="6252449"/>
                  <a:pt x="14826168" y="6262783"/>
                  <a:pt x="14838799" y="6262783"/>
                </a:cubicBezTo>
                <a:cubicBezTo>
                  <a:pt x="14851430" y="6262783"/>
                  <a:pt x="14861765" y="6252449"/>
                  <a:pt x="14861765" y="6239817"/>
                </a:cubicBezTo>
                <a:cubicBezTo>
                  <a:pt x="14861765" y="6227186"/>
                  <a:pt x="14851430" y="6216851"/>
                  <a:pt x="14838799" y="6216851"/>
                </a:cubicBezTo>
                <a:close/>
                <a:moveTo>
                  <a:pt x="14424266" y="6216851"/>
                </a:moveTo>
                <a:cubicBezTo>
                  <a:pt x="14411635" y="6216851"/>
                  <a:pt x="14401300" y="6227186"/>
                  <a:pt x="14401300" y="6239817"/>
                </a:cubicBezTo>
                <a:cubicBezTo>
                  <a:pt x="14401300" y="6252449"/>
                  <a:pt x="14411635" y="6262783"/>
                  <a:pt x="14424266" y="6262783"/>
                </a:cubicBezTo>
                <a:cubicBezTo>
                  <a:pt x="14436897" y="6262783"/>
                  <a:pt x="14447232" y="6252449"/>
                  <a:pt x="14447232" y="6239817"/>
                </a:cubicBezTo>
                <a:cubicBezTo>
                  <a:pt x="14447232" y="6227186"/>
                  <a:pt x="14436897" y="6216851"/>
                  <a:pt x="14424266" y="6216851"/>
                </a:cubicBezTo>
                <a:close/>
                <a:moveTo>
                  <a:pt x="14631533" y="6216851"/>
                </a:moveTo>
                <a:cubicBezTo>
                  <a:pt x="14618901" y="6216851"/>
                  <a:pt x="14608567" y="6227186"/>
                  <a:pt x="14608567" y="6239817"/>
                </a:cubicBezTo>
                <a:cubicBezTo>
                  <a:pt x="14608567" y="6252449"/>
                  <a:pt x="14618901" y="6262783"/>
                  <a:pt x="14631533" y="6262783"/>
                </a:cubicBezTo>
                <a:cubicBezTo>
                  <a:pt x="14644164" y="6262783"/>
                  <a:pt x="14654499" y="6252449"/>
                  <a:pt x="14654499" y="6239817"/>
                </a:cubicBezTo>
                <a:cubicBezTo>
                  <a:pt x="14654499" y="6227186"/>
                  <a:pt x="14644164" y="6216851"/>
                  <a:pt x="14631533" y="6216851"/>
                </a:cubicBezTo>
                <a:close/>
                <a:moveTo>
                  <a:pt x="14631533" y="6302973"/>
                </a:moveTo>
                <a:lnTo>
                  <a:pt x="14631533" y="6302973"/>
                </a:lnTo>
                <a:cubicBezTo>
                  <a:pt x="14628088" y="6302973"/>
                  <a:pt x="14625217" y="6303548"/>
                  <a:pt x="14622346" y="6304696"/>
                </a:cubicBezTo>
                <a:cubicBezTo>
                  <a:pt x="14614309" y="6308141"/>
                  <a:pt x="14607992" y="6316179"/>
                  <a:pt x="14607992" y="6325939"/>
                </a:cubicBezTo>
                <a:cubicBezTo>
                  <a:pt x="14607992" y="6335700"/>
                  <a:pt x="14613734" y="6343738"/>
                  <a:pt x="14622346" y="6347183"/>
                </a:cubicBezTo>
                <a:cubicBezTo>
                  <a:pt x="14625217" y="6348331"/>
                  <a:pt x="14628088" y="6348905"/>
                  <a:pt x="14631533" y="6348905"/>
                </a:cubicBezTo>
                <a:lnTo>
                  <a:pt x="14631533" y="6348905"/>
                </a:lnTo>
                <a:cubicBezTo>
                  <a:pt x="14644164" y="6348905"/>
                  <a:pt x="14654499" y="6338571"/>
                  <a:pt x="14654499" y="6325939"/>
                </a:cubicBezTo>
                <a:cubicBezTo>
                  <a:pt x="14654499" y="6313308"/>
                  <a:pt x="14644164" y="6302973"/>
                  <a:pt x="14631533" y="6302973"/>
                </a:cubicBezTo>
                <a:close/>
                <a:moveTo>
                  <a:pt x="14527612" y="6349480"/>
                </a:moveTo>
                <a:cubicBezTo>
                  <a:pt x="14531057" y="6349480"/>
                  <a:pt x="14533928" y="6348905"/>
                  <a:pt x="14536799" y="6347757"/>
                </a:cubicBezTo>
                <a:cubicBezTo>
                  <a:pt x="14544836" y="6344312"/>
                  <a:pt x="14551153" y="6336274"/>
                  <a:pt x="14551153" y="6326514"/>
                </a:cubicBezTo>
                <a:cubicBezTo>
                  <a:pt x="14551153" y="6316753"/>
                  <a:pt x="14545411" y="6308715"/>
                  <a:pt x="14536799" y="6305270"/>
                </a:cubicBezTo>
                <a:cubicBezTo>
                  <a:pt x="14533928" y="6304122"/>
                  <a:pt x="14531057" y="6303548"/>
                  <a:pt x="14527612" y="6303548"/>
                </a:cubicBezTo>
                <a:cubicBezTo>
                  <a:pt x="14514981" y="6303548"/>
                  <a:pt x="14504646" y="6313882"/>
                  <a:pt x="14504646" y="6326514"/>
                </a:cubicBezTo>
                <a:cubicBezTo>
                  <a:pt x="14504646" y="6339145"/>
                  <a:pt x="14514981" y="6349480"/>
                  <a:pt x="14527612" y="6349480"/>
                </a:cubicBezTo>
                <a:close/>
                <a:moveTo>
                  <a:pt x="14734879" y="6349480"/>
                </a:moveTo>
                <a:cubicBezTo>
                  <a:pt x="14738323" y="6349480"/>
                  <a:pt x="14741194" y="6348905"/>
                  <a:pt x="14744065" y="6347757"/>
                </a:cubicBezTo>
                <a:cubicBezTo>
                  <a:pt x="14752104" y="6344312"/>
                  <a:pt x="14758418" y="6336274"/>
                  <a:pt x="14758418" y="6326514"/>
                </a:cubicBezTo>
                <a:cubicBezTo>
                  <a:pt x="14758418" y="6316753"/>
                  <a:pt x="14752677" y="6308715"/>
                  <a:pt x="14744065" y="6305270"/>
                </a:cubicBezTo>
                <a:cubicBezTo>
                  <a:pt x="14741194" y="6304122"/>
                  <a:pt x="14738323" y="6303548"/>
                  <a:pt x="14734879" y="6303548"/>
                </a:cubicBezTo>
                <a:cubicBezTo>
                  <a:pt x="14722247" y="6303548"/>
                  <a:pt x="14711913" y="6313882"/>
                  <a:pt x="14711913" y="6326514"/>
                </a:cubicBezTo>
                <a:cubicBezTo>
                  <a:pt x="14711913" y="6339145"/>
                  <a:pt x="14722247" y="6349480"/>
                  <a:pt x="14734879" y="6349480"/>
                </a:cubicBezTo>
                <a:close/>
                <a:moveTo>
                  <a:pt x="14008010" y="3295598"/>
                </a:moveTo>
                <a:cubicBezTo>
                  <a:pt x="14020641" y="3295598"/>
                  <a:pt x="14030976" y="3285263"/>
                  <a:pt x="14030976" y="3272632"/>
                </a:cubicBezTo>
                <a:cubicBezTo>
                  <a:pt x="14030976" y="3260000"/>
                  <a:pt x="14020641" y="3249666"/>
                  <a:pt x="14008010" y="3249666"/>
                </a:cubicBezTo>
                <a:cubicBezTo>
                  <a:pt x="13995379" y="3249666"/>
                  <a:pt x="13985044" y="3260000"/>
                  <a:pt x="13985044" y="3272632"/>
                </a:cubicBezTo>
                <a:cubicBezTo>
                  <a:pt x="13985044" y="3285263"/>
                  <a:pt x="13995379" y="3295598"/>
                  <a:pt x="14008010" y="3295598"/>
                </a:cubicBezTo>
                <a:close/>
                <a:moveTo>
                  <a:pt x="13836341" y="3295598"/>
                </a:moveTo>
                <a:cubicBezTo>
                  <a:pt x="13848972" y="3295598"/>
                  <a:pt x="13859307" y="3285263"/>
                  <a:pt x="13859307" y="3272632"/>
                </a:cubicBezTo>
                <a:lnTo>
                  <a:pt x="13859307" y="3272632"/>
                </a:lnTo>
                <a:cubicBezTo>
                  <a:pt x="13859307" y="3269187"/>
                  <a:pt x="13858732" y="3266316"/>
                  <a:pt x="13857584" y="3263445"/>
                </a:cubicBezTo>
                <a:cubicBezTo>
                  <a:pt x="13854139" y="3255407"/>
                  <a:pt x="13846101" y="3249092"/>
                  <a:pt x="13836341" y="3249092"/>
                </a:cubicBezTo>
                <a:cubicBezTo>
                  <a:pt x="13826579" y="3249092"/>
                  <a:pt x="13818542" y="3254833"/>
                  <a:pt x="13815096" y="3263445"/>
                </a:cubicBezTo>
                <a:cubicBezTo>
                  <a:pt x="13813948" y="3266316"/>
                  <a:pt x="13813375" y="3269187"/>
                  <a:pt x="13813375" y="3272632"/>
                </a:cubicBezTo>
                <a:lnTo>
                  <a:pt x="13813375" y="3272632"/>
                </a:lnTo>
                <a:cubicBezTo>
                  <a:pt x="13813375" y="3285263"/>
                  <a:pt x="13823709" y="3295598"/>
                  <a:pt x="13836341" y="3295598"/>
                </a:cubicBezTo>
                <a:close/>
                <a:moveTo>
                  <a:pt x="13922463" y="3295598"/>
                </a:moveTo>
                <a:cubicBezTo>
                  <a:pt x="13935094" y="3295598"/>
                  <a:pt x="13945429" y="3285263"/>
                  <a:pt x="13945429" y="3272632"/>
                </a:cubicBezTo>
                <a:cubicBezTo>
                  <a:pt x="13945429" y="3260000"/>
                  <a:pt x="13935094" y="3249666"/>
                  <a:pt x="13922463" y="3249666"/>
                </a:cubicBezTo>
                <a:cubicBezTo>
                  <a:pt x="13909831" y="3249666"/>
                  <a:pt x="13899497" y="3260000"/>
                  <a:pt x="13899497" y="3272632"/>
                </a:cubicBezTo>
                <a:cubicBezTo>
                  <a:pt x="13899497" y="3285263"/>
                  <a:pt x="13909831" y="3295598"/>
                  <a:pt x="13922463" y="3295598"/>
                </a:cubicBezTo>
                <a:close/>
                <a:moveTo>
                  <a:pt x="14008010" y="2984410"/>
                </a:moveTo>
                <a:cubicBezTo>
                  <a:pt x="14020641" y="2984410"/>
                  <a:pt x="14030976" y="2974076"/>
                  <a:pt x="14030976" y="2961445"/>
                </a:cubicBezTo>
                <a:cubicBezTo>
                  <a:pt x="14030976" y="2948813"/>
                  <a:pt x="14020641" y="2938479"/>
                  <a:pt x="14008010" y="2938479"/>
                </a:cubicBezTo>
                <a:cubicBezTo>
                  <a:pt x="13995379" y="2938479"/>
                  <a:pt x="13985044" y="2948813"/>
                  <a:pt x="13985044" y="2961445"/>
                </a:cubicBezTo>
                <a:cubicBezTo>
                  <a:pt x="13985044" y="2974076"/>
                  <a:pt x="13995379" y="2984410"/>
                  <a:pt x="14008010" y="2984410"/>
                </a:cubicBezTo>
                <a:close/>
                <a:moveTo>
                  <a:pt x="13985044" y="2754178"/>
                </a:moveTo>
                <a:cubicBezTo>
                  <a:pt x="13985044" y="2766809"/>
                  <a:pt x="13995379" y="2777144"/>
                  <a:pt x="14008010" y="2777144"/>
                </a:cubicBezTo>
                <a:cubicBezTo>
                  <a:pt x="14020641" y="2777144"/>
                  <a:pt x="14030976" y="2766809"/>
                  <a:pt x="14030976" y="2754178"/>
                </a:cubicBezTo>
                <a:cubicBezTo>
                  <a:pt x="14030976" y="2741547"/>
                  <a:pt x="14020641" y="2731212"/>
                  <a:pt x="14008010" y="2731212"/>
                </a:cubicBezTo>
                <a:cubicBezTo>
                  <a:pt x="13995379" y="2731212"/>
                  <a:pt x="13985044" y="2741547"/>
                  <a:pt x="13985044" y="2754178"/>
                </a:cubicBezTo>
                <a:close/>
                <a:moveTo>
                  <a:pt x="14008010" y="2881064"/>
                </a:moveTo>
                <a:cubicBezTo>
                  <a:pt x="14020641" y="2881064"/>
                  <a:pt x="14030976" y="2870730"/>
                  <a:pt x="14030976" y="2858098"/>
                </a:cubicBezTo>
                <a:cubicBezTo>
                  <a:pt x="14030976" y="2845467"/>
                  <a:pt x="14020641" y="2835133"/>
                  <a:pt x="14008010" y="2835133"/>
                </a:cubicBezTo>
                <a:cubicBezTo>
                  <a:pt x="13995379" y="2835133"/>
                  <a:pt x="13985044" y="2845467"/>
                  <a:pt x="13985044" y="2858098"/>
                </a:cubicBezTo>
                <a:cubicBezTo>
                  <a:pt x="13985044" y="2870730"/>
                  <a:pt x="13995379" y="2881064"/>
                  <a:pt x="14008010" y="2881064"/>
                </a:cubicBezTo>
                <a:close/>
                <a:moveTo>
                  <a:pt x="14008010" y="3191677"/>
                </a:moveTo>
                <a:cubicBezTo>
                  <a:pt x="14020641" y="3191677"/>
                  <a:pt x="14030976" y="3181342"/>
                  <a:pt x="14030976" y="3168711"/>
                </a:cubicBezTo>
                <a:cubicBezTo>
                  <a:pt x="14030976" y="3156080"/>
                  <a:pt x="14020641" y="3145745"/>
                  <a:pt x="14008010" y="3145745"/>
                </a:cubicBezTo>
                <a:cubicBezTo>
                  <a:pt x="13995379" y="3145745"/>
                  <a:pt x="13985044" y="3156080"/>
                  <a:pt x="13985044" y="3168711"/>
                </a:cubicBezTo>
                <a:cubicBezTo>
                  <a:pt x="13985044" y="3181342"/>
                  <a:pt x="13995379" y="3191677"/>
                  <a:pt x="14008010" y="3191677"/>
                </a:cubicBezTo>
                <a:close/>
                <a:moveTo>
                  <a:pt x="14008010" y="3088331"/>
                </a:moveTo>
                <a:cubicBezTo>
                  <a:pt x="14020641" y="3088331"/>
                  <a:pt x="14030976" y="3077996"/>
                  <a:pt x="14030976" y="3065365"/>
                </a:cubicBezTo>
                <a:cubicBezTo>
                  <a:pt x="14030976" y="3052734"/>
                  <a:pt x="14020641" y="3042399"/>
                  <a:pt x="14008010" y="3042399"/>
                </a:cubicBezTo>
                <a:cubicBezTo>
                  <a:pt x="13995379" y="3042399"/>
                  <a:pt x="13985044" y="3052734"/>
                  <a:pt x="13985044" y="3065365"/>
                </a:cubicBezTo>
                <a:cubicBezTo>
                  <a:pt x="13985044" y="3077996"/>
                  <a:pt x="13995379" y="3088331"/>
                  <a:pt x="14008010" y="3088331"/>
                </a:cubicBezTo>
                <a:close/>
                <a:moveTo>
                  <a:pt x="13922463" y="2881064"/>
                </a:moveTo>
                <a:cubicBezTo>
                  <a:pt x="13935094" y="2881064"/>
                  <a:pt x="13945429" y="2870730"/>
                  <a:pt x="13945429" y="2858098"/>
                </a:cubicBezTo>
                <a:cubicBezTo>
                  <a:pt x="13945429" y="2845467"/>
                  <a:pt x="13935094" y="2835133"/>
                  <a:pt x="13922463" y="2835133"/>
                </a:cubicBezTo>
                <a:cubicBezTo>
                  <a:pt x="13909831" y="2835133"/>
                  <a:pt x="13899497" y="2845467"/>
                  <a:pt x="13899497" y="2858098"/>
                </a:cubicBezTo>
                <a:cubicBezTo>
                  <a:pt x="13899497" y="2870730"/>
                  <a:pt x="13909831" y="2881064"/>
                  <a:pt x="13922463" y="2881064"/>
                </a:cubicBezTo>
                <a:close/>
                <a:moveTo>
                  <a:pt x="13836341" y="2777718"/>
                </a:moveTo>
                <a:cubicBezTo>
                  <a:pt x="13848972" y="2777718"/>
                  <a:pt x="13859307" y="2767383"/>
                  <a:pt x="13859307" y="2754752"/>
                </a:cubicBezTo>
                <a:lnTo>
                  <a:pt x="13859307" y="2754752"/>
                </a:lnTo>
                <a:cubicBezTo>
                  <a:pt x="13859307" y="2751307"/>
                  <a:pt x="13858732" y="2748436"/>
                  <a:pt x="13857584" y="2745566"/>
                </a:cubicBezTo>
                <a:cubicBezTo>
                  <a:pt x="13854139" y="2737528"/>
                  <a:pt x="13846101" y="2731212"/>
                  <a:pt x="13836341" y="2731212"/>
                </a:cubicBezTo>
                <a:cubicBezTo>
                  <a:pt x="13826579" y="2731212"/>
                  <a:pt x="13818542" y="2736953"/>
                  <a:pt x="13815096" y="2745566"/>
                </a:cubicBezTo>
                <a:cubicBezTo>
                  <a:pt x="13813948" y="2748436"/>
                  <a:pt x="13813375" y="2751307"/>
                  <a:pt x="13813375" y="2754752"/>
                </a:cubicBezTo>
                <a:lnTo>
                  <a:pt x="13813375" y="2754752"/>
                </a:lnTo>
                <a:cubicBezTo>
                  <a:pt x="13813375" y="2767383"/>
                  <a:pt x="13823709" y="2777718"/>
                  <a:pt x="13836341" y="2777718"/>
                </a:cubicBezTo>
                <a:close/>
                <a:moveTo>
                  <a:pt x="13922463" y="3088331"/>
                </a:moveTo>
                <a:cubicBezTo>
                  <a:pt x="13935094" y="3088331"/>
                  <a:pt x="13945429" y="3077996"/>
                  <a:pt x="13945429" y="3065365"/>
                </a:cubicBezTo>
                <a:cubicBezTo>
                  <a:pt x="13945429" y="3052734"/>
                  <a:pt x="13935094" y="3042399"/>
                  <a:pt x="13922463" y="3042399"/>
                </a:cubicBezTo>
                <a:cubicBezTo>
                  <a:pt x="13909831" y="3042399"/>
                  <a:pt x="13899497" y="3052734"/>
                  <a:pt x="13899497" y="3065365"/>
                </a:cubicBezTo>
                <a:cubicBezTo>
                  <a:pt x="13899497" y="3077996"/>
                  <a:pt x="13909831" y="3088331"/>
                  <a:pt x="13922463" y="3088331"/>
                </a:cubicBezTo>
                <a:close/>
                <a:moveTo>
                  <a:pt x="13836341" y="3191677"/>
                </a:moveTo>
                <a:cubicBezTo>
                  <a:pt x="13848972" y="3191677"/>
                  <a:pt x="13859307" y="3181342"/>
                  <a:pt x="13859307" y="3168711"/>
                </a:cubicBezTo>
                <a:lnTo>
                  <a:pt x="13859307" y="3168711"/>
                </a:lnTo>
                <a:cubicBezTo>
                  <a:pt x="13859307" y="3165266"/>
                  <a:pt x="13858732" y="3162396"/>
                  <a:pt x="13857584" y="3159525"/>
                </a:cubicBezTo>
                <a:cubicBezTo>
                  <a:pt x="13854139" y="3151487"/>
                  <a:pt x="13846101" y="3145171"/>
                  <a:pt x="13836341" y="3145171"/>
                </a:cubicBezTo>
                <a:cubicBezTo>
                  <a:pt x="13826579" y="3145171"/>
                  <a:pt x="13830025" y="3145745"/>
                  <a:pt x="13827154" y="3146894"/>
                </a:cubicBezTo>
                <a:cubicBezTo>
                  <a:pt x="13821413" y="3149190"/>
                  <a:pt x="13817394" y="3153783"/>
                  <a:pt x="13815096" y="3158951"/>
                </a:cubicBezTo>
                <a:cubicBezTo>
                  <a:pt x="13813948" y="3161821"/>
                  <a:pt x="13813375" y="3164692"/>
                  <a:pt x="13813375" y="3168137"/>
                </a:cubicBezTo>
                <a:cubicBezTo>
                  <a:pt x="13813375" y="3180768"/>
                  <a:pt x="13823709" y="3191103"/>
                  <a:pt x="13836341" y="3191103"/>
                </a:cubicBezTo>
                <a:close/>
                <a:moveTo>
                  <a:pt x="13922463" y="3191677"/>
                </a:moveTo>
                <a:cubicBezTo>
                  <a:pt x="13935094" y="3191677"/>
                  <a:pt x="13945429" y="3181342"/>
                  <a:pt x="13945429" y="3168711"/>
                </a:cubicBezTo>
                <a:cubicBezTo>
                  <a:pt x="13945429" y="3156080"/>
                  <a:pt x="13935094" y="3145745"/>
                  <a:pt x="13922463" y="3145745"/>
                </a:cubicBezTo>
                <a:cubicBezTo>
                  <a:pt x="13909831" y="3145745"/>
                  <a:pt x="13899497" y="3156080"/>
                  <a:pt x="13899497" y="3168711"/>
                </a:cubicBezTo>
                <a:cubicBezTo>
                  <a:pt x="13899497" y="3181342"/>
                  <a:pt x="13909831" y="3191677"/>
                  <a:pt x="13922463" y="3191677"/>
                </a:cubicBezTo>
                <a:close/>
                <a:moveTo>
                  <a:pt x="13922463" y="2777718"/>
                </a:moveTo>
                <a:cubicBezTo>
                  <a:pt x="13935094" y="2777718"/>
                  <a:pt x="13945429" y="2767383"/>
                  <a:pt x="13945429" y="2754752"/>
                </a:cubicBezTo>
                <a:cubicBezTo>
                  <a:pt x="13945429" y="2742121"/>
                  <a:pt x="13935094" y="2731786"/>
                  <a:pt x="13922463" y="2731786"/>
                </a:cubicBezTo>
                <a:cubicBezTo>
                  <a:pt x="13909831" y="2731786"/>
                  <a:pt x="13899497" y="2742121"/>
                  <a:pt x="13899497" y="2754752"/>
                </a:cubicBezTo>
                <a:cubicBezTo>
                  <a:pt x="13899497" y="2767383"/>
                  <a:pt x="13909831" y="2777718"/>
                  <a:pt x="13922463" y="2777718"/>
                </a:cubicBezTo>
                <a:close/>
                <a:moveTo>
                  <a:pt x="13922463" y="2984410"/>
                </a:moveTo>
                <a:cubicBezTo>
                  <a:pt x="13935094" y="2984410"/>
                  <a:pt x="13945429" y="2974076"/>
                  <a:pt x="13945429" y="2961445"/>
                </a:cubicBezTo>
                <a:cubicBezTo>
                  <a:pt x="13945429" y="2948813"/>
                  <a:pt x="13935094" y="2938479"/>
                  <a:pt x="13922463" y="2938479"/>
                </a:cubicBezTo>
                <a:cubicBezTo>
                  <a:pt x="13909831" y="2938479"/>
                  <a:pt x="13899497" y="2948813"/>
                  <a:pt x="13899497" y="2961445"/>
                </a:cubicBezTo>
                <a:cubicBezTo>
                  <a:pt x="13899497" y="2974076"/>
                  <a:pt x="13909831" y="2984410"/>
                  <a:pt x="13922463" y="2984410"/>
                </a:cubicBezTo>
                <a:close/>
                <a:moveTo>
                  <a:pt x="13836341" y="2984410"/>
                </a:moveTo>
                <a:cubicBezTo>
                  <a:pt x="13848972" y="2984410"/>
                  <a:pt x="13859307" y="2974076"/>
                  <a:pt x="13859307" y="2961445"/>
                </a:cubicBezTo>
                <a:lnTo>
                  <a:pt x="13859307" y="2961445"/>
                </a:lnTo>
                <a:cubicBezTo>
                  <a:pt x="13859307" y="2958000"/>
                  <a:pt x="13858732" y="2955129"/>
                  <a:pt x="13857584" y="2952258"/>
                </a:cubicBezTo>
                <a:cubicBezTo>
                  <a:pt x="13854139" y="2944220"/>
                  <a:pt x="13846101" y="2937904"/>
                  <a:pt x="13836341" y="2937904"/>
                </a:cubicBezTo>
                <a:cubicBezTo>
                  <a:pt x="13826579" y="2937904"/>
                  <a:pt x="13818542" y="2943646"/>
                  <a:pt x="13815096" y="2952258"/>
                </a:cubicBezTo>
                <a:cubicBezTo>
                  <a:pt x="13813948" y="2955129"/>
                  <a:pt x="13813375" y="2958000"/>
                  <a:pt x="13813375" y="2961445"/>
                </a:cubicBezTo>
                <a:lnTo>
                  <a:pt x="13813375" y="2961445"/>
                </a:lnTo>
                <a:cubicBezTo>
                  <a:pt x="13813375" y="2974076"/>
                  <a:pt x="13823709" y="2984410"/>
                  <a:pt x="13836341" y="2984410"/>
                </a:cubicBezTo>
                <a:close/>
                <a:moveTo>
                  <a:pt x="13836341" y="2881064"/>
                </a:moveTo>
                <a:cubicBezTo>
                  <a:pt x="13846101" y="2881064"/>
                  <a:pt x="13854139" y="2875323"/>
                  <a:pt x="13857584" y="2866711"/>
                </a:cubicBezTo>
                <a:cubicBezTo>
                  <a:pt x="13858732" y="2863840"/>
                  <a:pt x="13859307" y="2860969"/>
                  <a:pt x="13859307" y="2857524"/>
                </a:cubicBezTo>
                <a:cubicBezTo>
                  <a:pt x="13859307" y="2844893"/>
                  <a:pt x="13848972" y="2834558"/>
                  <a:pt x="13836341" y="2834558"/>
                </a:cubicBezTo>
                <a:cubicBezTo>
                  <a:pt x="13823709" y="2834558"/>
                  <a:pt x="13813375" y="2844893"/>
                  <a:pt x="13813375" y="2857524"/>
                </a:cubicBezTo>
                <a:cubicBezTo>
                  <a:pt x="13813375" y="2870155"/>
                  <a:pt x="13813948" y="2863840"/>
                  <a:pt x="13815096" y="2866711"/>
                </a:cubicBezTo>
                <a:cubicBezTo>
                  <a:pt x="13818542" y="2874748"/>
                  <a:pt x="13826579" y="2881064"/>
                  <a:pt x="13836341" y="2881064"/>
                </a:cubicBezTo>
                <a:close/>
                <a:moveTo>
                  <a:pt x="13836341" y="3088331"/>
                </a:moveTo>
                <a:cubicBezTo>
                  <a:pt x="13846101" y="3088331"/>
                  <a:pt x="13854139" y="3082589"/>
                  <a:pt x="13857584" y="3073977"/>
                </a:cubicBezTo>
                <a:cubicBezTo>
                  <a:pt x="13858732" y="3071106"/>
                  <a:pt x="13859307" y="3068236"/>
                  <a:pt x="13859307" y="3064791"/>
                </a:cubicBezTo>
                <a:cubicBezTo>
                  <a:pt x="13859307" y="3052160"/>
                  <a:pt x="13848972" y="3041825"/>
                  <a:pt x="13836341" y="3041825"/>
                </a:cubicBezTo>
                <a:cubicBezTo>
                  <a:pt x="13823709" y="3041825"/>
                  <a:pt x="13813375" y="3052160"/>
                  <a:pt x="13813375" y="3064791"/>
                </a:cubicBezTo>
                <a:cubicBezTo>
                  <a:pt x="13813375" y="3077422"/>
                  <a:pt x="13813948" y="3071106"/>
                  <a:pt x="13815096" y="3073977"/>
                </a:cubicBezTo>
                <a:cubicBezTo>
                  <a:pt x="13818542" y="3082015"/>
                  <a:pt x="13826579" y="3088331"/>
                  <a:pt x="13836341" y="3088331"/>
                </a:cubicBezTo>
                <a:close/>
                <a:moveTo>
                  <a:pt x="6151399" y="356545"/>
                </a:moveTo>
                <a:cubicBezTo>
                  <a:pt x="6164030" y="356545"/>
                  <a:pt x="6174364" y="346210"/>
                  <a:pt x="6174364" y="333579"/>
                </a:cubicBezTo>
                <a:cubicBezTo>
                  <a:pt x="6174364" y="320948"/>
                  <a:pt x="6164030" y="310613"/>
                  <a:pt x="6151399" y="310613"/>
                </a:cubicBezTo>
                <a:cubicBezTo>
                  <a:pt x="6138768" y="310613"/>
                  <a:pt x="6128433" y="320948"/>
                  <a:pt x="6128433" y="333579"/>
                </a:cubicBezTo>
                <a:cubicBezTo>
                  <a:pt x="6128433" y="346210"/>
                  <a:pt x="6138768" y="356545"/>
                  <a:pt x="6151399" y="356545"/>
                </a:cubicBezTo>
                <a:close/>
                <a:moveTo>
                  <a:pt x="6065851" y="253198"/>
                </a:moveTo>
                <a:cubicBezTo>
                  <a:pt x="6078482" y="253198"/>
                  <a:pt x="6088817" y="242864"/>
                  <a:pt x="6088817" y="230233"/>
                </a:cubicBezTo>
                <a:cubicBezTo>
                  <a:pt x="6088817" y="217601"/>
                  <a:pt x="6078482" y="207267"/>
                  <a:pt x="6065851" y="207267"/>
                </a:cubicBezTo>
                <a:cubicBezTo>
                  <a:pt x="6053220" y="207267"/>
                  <a:pt x="6042885" y="217601"/>
                  <a:pt x="6042885" y="230233"/>
                </a:cubicBezTo>
                <a:cubicBezTo>
                  <a:pt x="6042885" y="242864"/>
                  <a:pt x="6053220" y="253198"/>
                  <a:pt x="6065851" y="253198"/>
                </a:cubicBezTo>
                <a:close/>
                <a:moveTo>
                  <a:pt x="6065851" y="149278"/>
                </a:moveTo>
                <a:cubicBezTo>
                  <a:pt x="6078482" y="149278"/>
                  <a:pt x="6088817" y="138943"/>
                  <a:pt x="6088817" y="126312"/>
                </a:cubicBezTo>
                <a:cubicBezTo>
                  <a:pt x="6088817" y="113681"/>
                  <a:pt x="6078482" y="103346"/>
                  <a:pt x="6065851" y="103346"/>
                </a:cubicBezTo>
                <a:cubicBezTo>
                  <a:pt x="6053220" y="103346"/>
                  <a:pt x="6042885" y="113681"/>
                  <a:pt x="6042885" y="126312"/>
                </a:cubicBezTo>
                <a:cubicBezTo>
                  <a:pt x="6042885" y="138943"/>
                  <a:pt x="6053220" y="149278"/>
                  <a:pt x="6065851" y="149278"/>
                </a:cubicBezTo>
                <a:close/>
                <a:moveTo>
                  <a:pt x="6151399" y="460465"/>
                </a:moveTo>
                <a:cubicBezTo>
                  <a:pt x="6164030" y="460465"/>
                  <a:pt x="6174364" y="450130"/>
                  <a:pt x="6174364" y="437499"/>
                </a:cubicBezTo>
                <a:cubicBezTo>
                  <a:pt x="6174364" y="424868"/>
                  <a:pt x="6164030" y="414533"/>
                  <a:pt x="6151399" y="414533"/>
                </a:cubicBezTo>
                <a:cubicBezTo>
                  <a:pt x="6138768" y="414533"/>
                  <a:pt x="6128433" y="424868"/>
                  <a:pt x="6128433" y="437499"/>
                </a:cubicBezTo>
                <a:cubicBezTo>
                  <a:pt x="6128433" y="450130"/>
                  <a:pt x="6138768" y="460465"/>
                  <a:pt x="6151399" y="460465"/>
                </a:cubicBezTo>
                <a:close/>
                <a:moveTo>
                  <a:pt x="6065851" y="45932"/>
                </a:moveTo>
                <a:cubicBezTo>
                  <a:pt x="6078482" y="45932"/>
                  <a:pt x="6088817" y="35597"/>
                  <a:pt x="6088817" y="22966"/>
                </a:cubicBezTo>
                <a:cubicBezTo>
                  <a:pt x="6088817" y="10335"/>
                  <a:pt x="6078482" y="0"/>
                  <a:pt x="6065851" y="0"/>
                </a:cubicBezTo>
                <a:cubicBezTo>
                  <a:pt x="6053220" y="0"/>
                  <a:pt x="6042885" y="10335"/>
                  <a:pt x="6042885" y="22966"/>
                </a:cubicBezTo>
                <a:cubicBezTo>
                  <a:pt x="6042885" y="35597"/>
                  <a:pt x="6053220" y="45932"/>
                  <a:pt x="6065851" y="45932"/>
                </a:cubicBezTo>
                <a:close/>
                <a:moveTo>
                  <a:pt x="6151399" y="149278"/>
                </a:moveTo>
                <a:cubicBezTo>
                  <a:pt x="6164030" y="149278"/>
                  <a:pt x="6174364" y="138943"/>
                  <a:pt x="6174364" y="126312"/>
                </a:cubicBezTo>
                <a:cubicBezTo>
                  <a:pt x="6174364" y="113681"/>
                  <a:pt x="6164030" y="103346"/>
                  <a:pt x="6151399" y="103346"/>
                </a:cubicBezTo>
                <a:cubicBezTo>
                  <a:pt x="6138768" y="103346"/>
                  <a:pt x="6128433" y="113681"/>
                  <a:pt x="6128433" y="126312"/>
                </a:cubicBezTo>
                <a:cubicBezTo>
                  <a:pt x="6128433" y="138943"/>
                  <a:pt x="6138768" y="149278"/>
                  <a:pt x="6151399" y="149278"/>
                </a:cubicBezTo>
                <a:close/>
                <a:moveTo>
                  <a:pt x="6151399" y="253198"/>
                </a:moveTo>
                <a:cubicBezTo>
                  <a:pt x="6164030" y="253198"/>
                  <a:pt x="6174364" y="242864"/>
                  <a:pt x="6174364" y="230233"/>
                </a:cubicBezTo>
                <a:cubicBezTo>
                  <a:pt x="6174364" y="217601"/>
                  <a:pt x="6164030" y="207267"/>
                  <a:pt x="6151399" y="207267"/>
                </a:cubicBezTo>
                <a:cubicBezTo>
                  <a:pt x="6138768" y="207267"/>
                  <a:pt x="6128433" y="217601"/>
                  <a:pt x="6128433" y="230233"/>
                </a:cubicBezTo>
                <a:cubicBezTo>
                  <a:pt x="6128433" y="242864"/>
                  <a:pt x="6138768" y="253198"/>
                  <a:pt x="6151399" y="253198"/>
                </a:cubicBezTo>
                <a:close/>
                <a:moveTo>
                  <a:pt x="6151399" y="45932"/>
                </a:moveTo>
                <a:cubicBezTo>
                  <a:pt x="6164030" y="45932"/>
                  <a:pt x="6174364" y="35597"/>
                  <a:pt x="6174364" y="22966"/>
                </a:cubicBezTo>
                <a:cubicBezTo>
                  <a:pt x="6174364" y="10335"/>
                  <a:pt x="6164030" y="0"/>
                  <a:pt x="6151399" y="0"/>
                </a:cubicBezTo>
                <a:cubicBezTo>
                  <a:pt x="6138768" y="0"/>
                  <a:pt x="6128433" y="10335"/>
                  <a:pt x="6128433" y="22966"/>
                </a:cubicBezTo>
                <a:cubicBezTo>
                  <a:pt x="6128433" y="35597"/>
                  <a:pt x="6138768" y="45932"/>
                  <a:pt x="6151399" y="45932"/>
                </a:cubicBezTo>
                <a:close/>
                <a:moveTo>
                  <a:pt x="6065851" y="356545"/>
                </a:moveTo>
                <a:cubicBezTo>
                  <a:pt x="6078482" y="356545"/>
                  <a:pt x="6088817" y="346210"/>
                  <a:pt x="6088817" y="333579"/>
                </a:cubicBezTo>
                <a:cubicBezTo>
                  <a:pt x="6088817" y="320948"/>
                  <a:pt x="6078482" y="310613"/>
                  <a:pt x="6065851" y="310613"/>
                </a:cubicBezTo>
                <a:cubicBezTo>
                  <a:pt x="6053220" y="310613"/>
                  <a:pt x="6042885" y="320948"/>
                  <a:pt x="6042885" y="333579"/>
                </a:cubicBezTo>
                <a:cubicBezTo>
                  <a:pt x="6042885" y="346210"/>
                  <a:pt x="6053220" y="356545"/>
                  <a:pt x="6065851" y="356545"/>
                </a:cubicBezTo>
                <a:close/>
                <a:moveTo>
                  <a:pt x="6065851" y="460465"/>
                </a:moveTo>
                <a:cubicBezTo>
                  <a:pt x="6078482" y="460465"/>
                  <a:pt x="6088817" y="450130"/>
                  <a:pt x="6088817" y="437499"/>
                </a:cubicBezTo>
                <a:cubicBezTo>
                  <a:pt x="6088817" y="424868"/>
                  <a:pt x="6078482" y="414533"/>
                  <a:pt x="6065851" y="414533"/>
                </a:cubicBezTo>
                <a:cubicBezTo>
                  <a:pt x="6053220" y="414533"/>
                  <a:pt x="6042885" y="424868"/>
                  <a:pt x="6042885" y="437499"/>
                </a:cubicBezTo>
                <a:cubicBezTo>
                  <a:pt x="6042885" y="450130"/>
                  <a:pt x="6053220" y="460465"/>
                  <a:pt x="6065851" y="460465"/>
                </a:cubicBezTo>
                <a:close/>
                <a:moveTo>
                  <a:pt x="14180829" y="4288296"/>
                </a:moveTo>
                <a:lnTo>
                  <a:pt x="13927630" y="4288296"/>
                </a:lnTo>
                <a:lnTo>
                  <a:pt x="13927630" y="4324467"/>
                </a:lnTo>
                <a:lnTo>
                  <a:pt x="14180829" y="4324467"/>
                </a:lnTo>
                <a:lnTo>
                  <a:pt x="14180829" y="4288296"/>
                </a:lnTo>
                <a:close/>
                <a:moveTo>
                  <a:pt x="13928204" y="4390494"/>
                </a:moveTo>
                <a:lnTo>
                  <a:pt x="14181402" y="4390494"/>
                </a:lnTo>
                <a:lnTo>
                  <a:pt x="14181402" y="4354322"/>
                </a:lnTo>
                <a:lnTo>
                  <a:pt x="13928204" y="4354322"/>
                </a:lnTo>
                <a:lnTo>
                  <a:pt x="13928204" y="4390494"/>
                </a:lnTo>
                <a:close/>
                <a:moveTo>
                  <a:pt x="14532205" y="4288296"/>
                </a:moveTo>
                <a:lnTo>
                  <a:pt x="14279007" y="4288296"/>
                </a:lnTo>
                <a:lnTo>
                  <a:pt x="14279007" y="4324467"/>
                </a:lnTo>
                <a:lnTo>
                  <a:pt x="14532205" y="4324467"/>
                </a:lnTo>
                <a:lnTo>
                  <a:pt x="14532205" y="4288296"/>
                </a:lnTo>
                <a:close/>
                <a:moveTo>
                  <a:pt x="14279007" y="4390494"/>
                </a:moveTo>
                <a:lnTo>
                  <a:pt x="14532205" y="4390494"/>
                </a:lnTo>
                <a:lnTo>
                  <a:pt x="14532205" y="4354322"/>
                </a:lnTo>
                <a:lnTo>
                  <a:pt x="14279007" y="4354322"/>
                </a:lnTo>
                <a:lnTo>
                  <a:pt x="14279007" y="4390494"/>
                </a:lnTo>
                <a:close/>
                <a:moveTo>
                  <a:pt x="14630384" y="4323893"/>
                </a:moveTo>
                <a:lnTo>
                  <a:pt x="14883582" y="4323893"/>
                </a:lnTo>
                <a:lnTo>
                  <a:pt x="14883582" y="4287722"/>
                </a:lnTo>
                <a:lnTo>
                  <a:pt x="14630384" y="4287722"/>
                </a:lnTo>
                <a:lnTo>
                  <a:pt x="14630384" y="4323893"/>
                </a:lnTo>
                <a:close/>
                <a:moveTo>
                  <a:pt x="14630384" y="4390494"/>
                </a:moveTo>
                <a:lnTo>
                  <a:pt x="14883582" y="4390494"/>
                </a:lnTo>
                <a:lnTo>
                  <a:pt x="14883582" y="4354322"/>
                </a:lnTo>
                <a:lnTo>
                  <a:pt x="14630384" y="4354322"/>
                </a:lnTo>
                <a:lnTo>
                  <a:pt x="14630384" y="4390494"/>
                </a:lnTo>
                <a:close/>
                <a:moveTo>
                  <a:pt x="3996055" y="2281082"/>
                </a:moveTo>
                <a:lnTo>
                  <a:pt x="4249254" y="2281082"/>
                </a:lnTo>
                <a:lnTo>
                  <a:pt x="4249254" y="2244911"/>
                </a:lnTo>
                <a:lnTo>
                  <a:pt x="3996055" y="2244911"/>
                </a:lnTo>
                <a:lnTo>
                  <a:pt x="3996055" y="2281082"/>
                </a:lnTo>
                <a:close/>
                <a:moveTo>
                  <a:pt x="3996055" y="2347109"/>
                </a:moveTo>
                <a:lnTo>
                  <a:pt x="4249254" y="2347109"/>
                </a:lnTo>
                <a:lnTo>
                  <a:pt x="4249254" y="2310937"/>
                </a:lnTo>
                <a:lnTo>
                  <a:pt x="3996055" y="2310937"/>
                </a:lnTo>
                <a:lnTo>
                  <a:pt x="3996055" y="2347109"/>
                </a:lnTo>
                <a:close/>
                <a:moveTo>
                  <a:pt x="4600631" y="2244911"/>
                </a:moveTo>
                <a:lnTo>
                  <a:pt x="4347433" y="2244911"/>
                </a:lnTo>
                <a:lnTo>
                  <a:pt x="4347433" y="2281082"/>
                </a:lnTo>
                <a:lnTo>
                  <a:pt x="4600631" y="2281082"/>
                </a:lnTo>
                <a:lnTo>
                  <a:pt x="4600631" y="2244911"/>
                </a:lnTo>
                <a:close/>
                <a:moveTo>
                  <a:pt x="4600631" y="2311511"/>
                </a:moveTo>
                <a:lnTo>
                  <a:pt x="4347433" y="2311511"/>
                </a:lnTo>
                <a:lnTo>
                  <a:pt x="4347433" y="2347683"/>
                </a:lnTo>
                <a:lnTo>
                  <a:pt x="4600631" y="2347683"/>
                </a:lnTo>
                <a:lnTo>
                  <a:pt x="4600631" y="2311511"/>
                </a:lnTo>
                <a:close/>
                <a:moveTo>
                  <a:pt x="4951434" y="2244911"/>
                </a:moveTo>
                <a:lnTo>
                  <a:pt x="4698236" y="2244911"/>
                </a:lnTo>
                <a:lnTo>
                  <a:pt x="4698236" y="2281082"/>
                </a:lnTo>
                <a:lnTo>
                  <a:pt x="4951434" y="2281082"/>
                </a:lnTo>
                <a:lnTo>
                  <a:pt x="4951434" y="2244911"/>
                </a:lnTo>
                <a:close/>
                <a:moveTo>
                  <a:pt x="4698236" y="2347109"/>
                </a:moveTo>
                <a:lnTo>
                  <a:pt x="4951434" y="2347109"/>
                </a:lnTo>
                <a:lnTo>
                  <a:pt x="4951434" y="2310937"/>
                </a:lnTo>
                <a:lnTo>
                  <a:pt x="4698236" y="2310937"/>
                </a:lnTo>
                <a:lnTo>
                  <a:pt x="4698236" y="2347109"/>
                </a:lnTo>
                <a:close/>
                <a:moveTo>
                  <a:pt x="10147453" y="7215865"/>
                </a:moveTo>
                <a:lnTo>
                  <a:pt x="10400652" y="7215865"/>
                </a:lnTo>
                <a:lnTo>
                  <a:pt x="10400652" y="7179694"/>
                </a:lnTo>
                <a:lnTo>
                  <a:pt x="10147453" y="7179694"/>
                </a:lnTo>
                <a:lnTo>
                  <a:pt x="10147453" y="7215865"/>
                </a:lnTo>
                <a:close/>
                <a:moveTo>
                  <a:pt x="10147453" y="7282467"/>
                </a:moveTo>
                <a:lnTo>
                  <a:pt x="10400652" y="7282467"/>
                </a:lnTo>
                <a:lnTo>
                  <a:pt x="10400652" y="7246295"/>
                </a:lnTo>
                <a:lnTo>
                  <a:pt x="10147453" y="7246295"/>
                </a:lnTo>
                <a:lnTo>
                  <a:pt x="10147453" y="7282467"/>
                </a:lnTo>
                <a:close/>
                <a:moveTo>
                  <a:pt x="665435" y="3138281"/>
                </a:moveTo>
                <a:lnTo>
                  <a:pt x="918633" y="3138281"/>
                </a:lnTo>
                <a:lnTo>
                  <a:pt x="918633" y="3102110"/>
                </a:lnTo>
                <a:lnTo>
                  <a:pt x="665435" y="3102110"/>
                </a:lnTo>
                <a:lnTo>
                  <a:pt x="665435" y="3138281"/>
                </a:lnTo>
                <a:close/>
                <a:moveTo>
                  <a:pt x="665435" y="3204882"/>
                </a:moveTo>
                <a:lnTo>
                  <a:pt x="918633" y="3204882"/>
                </a:lnTo>
                <a:lnTo>
                  <a:pt x="918633" y="3168711"/>
                </a:lnTo>
                <a:lnTo>
                  <a:pt x="665435" y="3168711"/>
                </a:lnTo>
                <a:lnTo>
                  <a:pt x="665435" y="3204882"/>
                </a:lnTo>
                <a:close/>
                <a:moveTo>
                  <a:pt x="5844231" y="5953319"/>
                </a:moveTo>
                <a:lnTo>
                  <a:pt x="6097429" y="5953319"/>
                </a:lnTo>
                <a:lnTo>
                  <a:pt x="6097429" y="5917148"/>
                </a:lnTo>
                <a:lnTo>
                  <a:pt x="5844231" y="5917148"/>
                </a:lnTo>
                <a:lnTo>
                  <a:pt x="5844231" y="5953319"/>
                </a:lnTo>
                <a:close/>
                <a:moveTo>
                  <a:pt x="5844231" y="6019920"/>
                </a:moveTo>
                <a:lnTo>
                  <a:pt x="6097429" y="6019920"/>
                </a:lnTo>
                <a:lnTo>
                  <a:pt x="6097429" y="5983748"/>
                </a:lnTo>
                <a:lnTo>
                  <a:pt x="5844231" y="5983748"/>
                </a:lnTo>
                <a:lnTo>
                  <a:pt x="5844231" y="6019920"/>
                </a:lnTo>
                <a:close/>
                <a:moveTo>
                  <a:pt x="9073227" y="6654351"/>
                </a:moveTo>
                <a:lnTo>
                  <a:pt x="9271881" y="6654351"/>
                </a:lnTo>
                <a:lnTo>
                  <a:pt x="9271881" y="6618180"/>
                </a:lnTo>
                <a:lnTo>
                  <a:pt x="9073227" y="6618180"/>
                </a:lnTo>
                <a:lnTo>
                  <a:pt x="9073227" y="6654351"/>
                </a:lnTo>
                <a:close/>
                <a:moveTo>
                  <a:pt x="9073227" y="6576841"/>
                </a:moveTo>
                <a:lnTo>
                  <a:pt x="9271881" y="6576841"/>
                </a:lnTo>
                <a:lnTo>
                  <a:pt x="9271881" y="6540670"/>
                </a:lnTo>
                <a:lnTo>
                  <a:pt x="9073227" y="6540670"/>
                </a:lnTo>
                <a:lnTo>
                  <a:pt x="9073227" y="6576841"/>
                </a:lnTo>
                <a:close/>
                <a:moveTo>
                  <a:pt x="9073227" y="6720952"/>
                </a:moveTo>
                <a:lnTo>
                  <a:pt x="9271881" y="6720952"/>
                </a:lnTo>
                <a:lnTo>
                  <a:pt x="9271881" y="6684780"/>
                </a:lnTo>
                <a:lnTo>
                  <a:pt x="9073227" y="6684780"/>
                </a:lnTo>
                <a:lnTo>
                  <a:pt x="9073227" y="6720952"/>
                </a:lnTo>
                <a:close/>
                <a:moveTo>
                  <a:pt x="9073227" y="6366129"/>
                </a:moveTo>
                <a:lnTo>
                  <a:pt x="9271881" y="6366129"/>
                </a:lnTo>
                <a:lnTo>
                  <a:pt x="9271881" y="6329959"/>
                </a:lnTo>
                <a:lnTo>
                  <a:pt x="9073227" y="6329959"/>
                </a:lnTo>
                <a:lnTo>
                  <a:pt x="9073227" y="6366129"/>
                </a:lnTo>
                <a:close/>
                <a:moveTo>
                  <a:pt x="9073227" y="6432731"/>
                </a:moveTo>
                <a:lnTo>
                  <a:pt x="9271881" y="6432731"/>
                </a:lnTo>
                <a:lnTo>
                  <a:pt x="9271881" y="6396559"/>
                </a:lnTo>
                <a:lnTo>
                  <a:pt x="9073227" y="6396559"/>
                </a:lnTo>
                <a:lnTo>
                  <a:pt x="9073227" y="6432731"/>
                </a:lnTo>
                <a:close/>
                <a:moveTo>
                  <a:pt x="9073227" y="6510241"/>
                </a:moveTo>
                <a:lnTo>
                  <a:pt x="9271881" y="6510241"/>
                </a:lnTo>
                <a:lnTo>
                  <a:pt x="9271881" y="6474069"/>
                </a:lnTo>
                <a:lnTo>
                  <a:pt x="9073227" y="6474069"/>
                </a:lnTo>
                <a:lnTo>
                  <a:pt x="9073227" y="6510241"/>
                </a:lnTo>
                <a:close/>
                <a:moveTo>
                  <a:pt x="9364893" y="1242452"/>
                </a:moveTo>
                <a:lnTo>
                  <a:pt x="9220782" y="1242452"/>
                </a:lnTo>
                <a:lnTo>
                  <a:pt x="9220782" y="1268288"/>
                </a:lnTo>
                <a:lnTo>
                  <a:pt x="9364893" y="1268288"/>
                </a:lnTo>
                <a:lnTo>
                  <a:pt x="9364893" y="1242452"/>
                </a:lnTo>
                <a:close/>
                <a:moveTo>
                  <a:pt x="9364893" y="1033463"/>
                </a:moveTo>
                <a:lnTo>
                  <a:pt x="9220782" y="1033463"/>
                </a:lnTo>
                <a:lnTo>
                  <a:pt x="9220782" y="1059299"/>
                </a:lnTo>
                <a:lnTo>
                  <a:pt x="9364893" y="1059299"/>
                </a:lnTo>
                <a:lnTo>
                  <a:pt x="9364893" y="1033463"/>
                </a:lnTo>
                <a:close/>
                <a:moveTo>
                  <a:pt x="9364893" y="1186185"/>
                </a:moveTo>
                <a:lnTo>
                  <a:pt x="9220782" y="1186185"/>
                </a:lnTo>
                <a:lnTo>
                  <a:pt x="9220782" y="1212022"/>
                </a:lnTo>
                <a:lnTo>
                  <a:pt x="9364893" y="1212022"/>
                </a:lnTo>
                <a:lnTo>
                  <a:pt x="9364893" y="1186185"/>
                </a:lnTo>
                <a:close/>
                <a:moveTo>
                  <a:pt x="9364893" y="1137957"/>
                </a:moveTo>
                <a:lnTo>
                  <a:pt x="9220782" y="1137957"/>
                </a:lnTo>
                <a:lnTo>
                  <a:pt x="9220782" y="1163794"/>
                </a:lnTo>
                <a:lnTo>
                  <a:pt x="9364893" y="1163794"/>
                </a:lnTo>
                <a:lnTo>
                  <a:pt x="9364893" y="1137957"/>
                </a:lnTo>
                <a:close/>
                <a:moveTo>
                  <a:pt x="9364893" y="1081691"/>
                </a:moveTo>
                <a:lnTo>
                  <a:pt x="9220782" y="1081691"/>
                </a:lnTo>
                <a:lnTo>
                  <a:pt x="9220782" y="1107527"/>
                </a:lnTo>
                <a:lnTo>
                  <a:pt x="9364893" y="1107527"/>
                </a:lnTo>
                <a:lnTo>
                  <a:pt x="9364893" y="1081691"/>
                </a:lnTo>
                <a:close/>
                <a:moveTo>
                  <a:pt x="9220782" y="1290680"/>
                </a:moveTo>
                <a:lnTo>
                  <a:pt x="9220782" y="1316517"/>
                </a:lnTo>
                <a:lnTo>
                  <a:pt x="9364893" y="1316517"/>
                </a:lnTo>
                <a:lnTo>
                  <a:pt x="9364893" y="1290680"/>
                </a:lnTo>
                <a:lnTo>
                  <a:pt x="9220782" y="1290680"/>
                </a:lnTo>
                <a:close/>
                <a:moveTo>
                  <a:pt x="6629088" y="228510"/>
                </a:moveTo>
                <a:lnTo>
                  <a:pt x="6882287" y="228510"/>
                </a:lnTo>
                <a:lnTo>
                  <a:pt x="6882287" y="192339"/>
                </a:lnTo>
                <a:lnTo>
                  <a:pt x="6629088" y="192339"/>
                </a:lnTo>
                <a:lnTo>
                  <a:pt x="6629088" y="228510"/>
                </a:lnTo>
                <a:close/>
                <a:moveTo>
                  <a:pt x="6629088" y="294537"/>
                </a:moveTo>
                <a:lnTo>
                  <a:pt x="6882287" y="294537"/>
                </a:lnTo>
                <a:lnTo>
                  <a:pt x="6882287" y="258366"/>
                </a:lnTo>
                <a:lnTo>
                  <a:pt x="6629088" y="258366"/>
                </a:lnTo>
                <a:lnTo>
                  <a:pt x="6629088" y="294537"/>
                </a:lnTo>
                <a:close/>
                <a:moveTo>
                  <a:pt x="2945942" y="3386887"/>
                </a:moveTo>
                <a:lnTo>
                  <a:pt x="3013117" y="3386887"/>
                </a:lnTo>
                <a:cubicBezTo>
                  <a:pt x="3033213" y="3386887"/>
                  <a:pt x="3049863" y="3370237"/>
                  <a:pt x="3049863" y="3350141"/>
                </a:cubicBezTo>
                <a:lnTo>
                  <a:pt x="3049863" y="3282966"/>
                </a:lnTo>
                <a:cubicBezTo>
                  <a:pt x="3049863" y="3262871"/>
                  <a:pt x="3033213" y="3246221"/>
                  <a:pt x="3013117" y="3246221"/>
                </a:cubicBezTo>
                <a:lnTo>
                  <a:pt x="2945942" y="3246221"/>
                </a:lnTo>
                <a:cubicBezTo>
                  <a:pt x="2925847" y="3246221"/>
                  <a:pt x="2909197" y="3262871"/>
                  <a:pt x="2909197" y="3282966"/>
                </a:cubicBezTo>
                <a:lnTo>
                  <a:pt x="2909197" y="3350141"/>
                </a:lnTo>
                <a:cubicBezTo>
                  <a:pt x="2909197" y="3370237"/>
                  <a:pt x="2925847" y="3386887"/>
                  <a:pt x="2945942" y="3386887"/>
                </a:cubicBezTo>
                <a:close/>
                <a:moveTo>
                  <a:pt x="3049289" y="3573484"/>
                </a:moveTo>
                <a:lnTo>
                  <a:pt x="3049289" y="3506309"/>
                </a:lnTo>
                <a:cubicBezTo>
                  <a:pt x="3049289" y="3486214"/>
                  <a:pt x="3032639" y="3469564"/>
                  <a:pt x="3012543" y="3469564"/>
                </a:cubicBezTo>
                <a:lnTo>
                  <a:pt x="2945368" y="3469564"/>
                </a:lnTo>
                <a:cubicBezTo>
                  <a:pt x="2925273" y="3469564"/>
                  <a:pt x="2908623" y="3486214"/>
                  <a:pt x="2908623" y="3506309"/>
                </a:cubicBezTo>
                <a:lnTo>
                  <a:pt x="2908623" y="3573484"/>
                </a:lnTo>
                <a:cubicBezTo>
                  <a:pt x="2908623" y="3593579"/>
                  <a:pt x="2925273" y="3610229"/>
                  <a:pt x="2945368" y="3610229"/>
                </a:cubicBezTo>
                <a:lnTo>
                  <a:pt x="3012543" y="3610229"/>
                </a:lnTo>
                <a:cubicBezTo>
                  <a:pt x="3032639" y="3610229"/>
                  <a:pt x="3049289" y="3593579"/>
                  <a:pt x="3049289" y="3573484"/>
                </a:cubicBezTo>
                <a:close/>
                <a:moveTo>
                  <a:pt x="2826520" y="3506309"/>
                </a:moveTo>
                <a:cubicBezTo>
                  <a:pt x="2826520" y="3486214"/>
                  <a:pt x="2809870" y="3469564"/>
                  <a:pt x="2789775" y="3469564"/>
                </a:cubicBezTo>
                <a:lnTo>
                  <a:pt x="2722600" y="3469564"/>
                </a:lnTo>
                <a:cubicBezTo>
                  <a:pt x="2702505" y="3469564"/>
                  <a:pt x="2685854" y="3486214"/>
                  <a:pt x="2685854" y="3506309"/>
                </a:cubicBezTo>
                <a:lnTo>
                  <a:pt x="2685854" y="3573484"/>
                </a:lnTo>
                <a:cubicBezTo>
                  <a:pt x="2685854" y="3593579"/>
                  <a:pt x="2702505" y="3610229"/>
                  <a:pt x="2722600" y="3610229"/>
                </a:cubicBezTo>
                <a:lnTo>
                  <a:pt x="2789775" y="3610229"/>
                </a:lnTo>
                <a:cubicBezTo>
                  <a:pt x="2809870" y="3610229"/>
                  <a:pt x="2826520" y="3593579"/>
                  <a:pt x="2826520" y="3573484"/>
                </a:cubicBezTo>
                <a:lnTo>
                  <a:pt x="2826520" y="3506309"/>
                </a:lnTo>
                <a:close/>
                <a:moveTo>
                  <a:pt x="2722600" y="3386887"/>
                </a:moveTo>
                <a:lnTo>
                  <a:pt x="2789775" y="3386887"/>
                </a:lnTo>
                <a:cubicBezTo>
                  <a:pt x="2809870" y="3386887"/>
                  <a:pt x="2826520" y="3370237"/>
                  <a:pt x="2826520" y="3350141"/>
                </a:cubicBezTo>
                <a:lnTo>
                  <a:pt x="2826520" y="3282966"/>
                </a:lnTo>
                <a:cubicBezTo>
                  <a:pt x="2826520" y="3262871"/>
                  <a:pt x="2809870" y="3246221"/>
                  <a:pt x="2789775" y="3246221"/>
                </a:cubicBezTo>
                <a:lnTo>
                  <a:pt x="2722600" y="3246221"/>
                </a:lnTo>
                <a:cubicBezTo>
                  <a:pt x="2702505" y="3246221"/>
                  <a:pt x="2685854" y="3262871"/>
                  <a:pt x="2685854" y="3282966"/>
                </a:cubicBezTo>
                <a:lnTo>
                  <a:pt x="2685854" y="3350141"/>
                </a:lnTo>
                <a:cubicBezTo>
                  <a:pt x="2685854" y="3370237"/>
                  <a:pt x="2702505" y="3386887"/>
                  <a:pt x="2722600" y="3386887"/>
                </a:cubicBezTo>
                <a:close/>
                <a:moveTo>
                  <a:pt x="9967746" y="7885320"/>
                </a:moveTo>
                <a:lnTo>
                  <a:pt x="9902867" y="7885320"/>
                </a:lnTo>
                <a:cubicBezTo>
                  <a:pt x="9894255" y="7885320"/>
                  <a:pt x="9887366" y="7892209"/>
                  <a:pt x="9887366" y="7900822"/>
                </a:cubicBezTo>
                <a:lnTo>
                  <a:pt x="9887366" y="7965700"/>
                </a:lnTo>
                <a:cubicBezTo>
                  <a:pt x="9887366" y="7974312"/>
                  <a:pt x="9894255" y="7981202"/>
                  <a:pt x="9902867" y="7981202"/>
                </a:cubicBezTo>
                <a:lnTo>
                  <a:pt x="9967746" y="7981202"/>
                </a:lnTo>
                <a:cubicBezTo>
                  <a:pt x="9976358" y="7981202"/>
                  <a:pt x="9983248" y="7974312"/>
                  <a:pt x="9983248" y="7965700"/>
                </a:cubicBezTo>
                <a:lnTo>
                  <a:pt x="9983248" y="7900822"/>
                </a:lnTo>
                <a:cubicBezTo>
                  <a:pt x="9983248" y="7892209"/>
                  <a:pt x="9976358" y="7885320"/>
                  <a:pt x="9967746" y="7885320"/>
                </a:cubicBezTo>
                <a:close/>
                <a:moveTo>
                  <a:pt x="10119320" y="7885320"/>
                </a:moveTo>
                <a:lnTo>
                  <a:pt x="10054442" y="7885320"/>
                </a:lnTo>
                <a:cubicBezTo>
                  <a:pt x="10045830" y="7885320"/>
                  <a:pt x="10038940" y="7892209"/>
                  <a:pt x="10038940" y="7900822"/>
                </a:cubicBezTo>
                <a:lnTo>
                  <a:pt x="10038940" y="7965700"/>
                </a:lnTo>
                <a:cubicBezTo>
                  <a:pt x="10038940" y="7974312"/>
                  <a:pt x="10045830" y="7981202"/>
                  <a:pt x="10054442" y="7981202"/>
                </a:cubicBezTo>
                <a:lnTo>
                  <a:pt x="10119320" y="7981202"/>
                </a:lnTo>
                <a:cubicBezTo>
                  <a:pt x="10127932" y="7981202"/>
                  <a:pt x="10134822" y="7974312"/>
                  <a:pt x="10134822" y="7965700"/>
                </a:cubicBezTo>
                <a:lnTo>
                  <a:pt x="10134822" y="7900822"/>
                </a:lnTo>
                <a:cubicBezTo>
                  <a:pt x="10134822" y="7892209"/>
                  <a:pt x="10127932" y="7885320"/>
                  <a:pt x="10119320" y="7885320"/>
                </a:cubicBezTo>
                <a:close/>
                <a:moveTo>
                  <a:pt x="10119320" y="8037469"/>
                </a:moveTo>
                <a:lnTo>
                  <a:pt x="10054442" y="8037469"/>
                </a:lnTo>
                <a:cubicBezTo>
                  <a:pt x="10045830" y="8037469"/>
                  <a:pt x="10038940" y="8044358"/>
                  <a:pt x="10038940" y="8052970"/>
                </a:cubicBezTo>
                <a:lnTo>
                  <a:pt x="10038940" y="8117849"/>
                </a:lnTo>
                <a:cubicBezTo>
                  <a:pt x="10038940" y="8126461"/>
                  <a:pt x="10045830" y="8133351"/>
                  <a:pt x="10054442" y="8133351"/>
                </a:cubicBezTo>
                <a:lnTo>
                  <a:pt x="10119320" y="8133351"/>
                </a:lnTo>
                <a:cubicBezTo>
                  <a:pt x="10127932" y="8133351"/>
                  <a:pt x="10134822" y="8126461"/>
                  <a:pt x="10134822" y="8117849"/>
                </a:cubicBezTo>
                <a:lnTo>
                  <a:pt x="10134822" y="8052970"/>
                </a:lnTo>
                <a:cubicBezTo>
                  <a:pt x="10134822" y="8044358"/>
                  <a:pt x="10127932" y="8037469"/>
                  <a:pt x="10119320" y="8037469"/>
                </a:cubicBezTo>
                <a:close/>
                <a:moveTo>
                  <a:pt x="9967746" y="8037469"/>
                </a:moveTo>
                <a:lnTo>
                  <a:pt x="9902867" y="8037469"/>
                </a:lnTo>
                <a:cubicBezTo>
                  <a:pt x="9894255" y="8037469"/>
                  <a:pt x="9887366" y="8044358"/>
                  <a:pt x="9887366" y="8052970"/>
                </a:cubicBezTo>
                <a:lnTo>
                  <a:pt x="9887366" y="8117849"/>
                </a:lnTo>
                <a:cubicBezTo>
                  <a:pt x="9887366" y="8126461"/>
                  <a:pt x="9894255" y="8133351"/>
                  <a:pt x="9902867" y="8133351"/>
                </a:cubicBezTo>
                <a:lnTo>
                  <a:pt x="9967746" y="8133351"/>
                </a:lnTo>
                <a:cubicBezTo>
                  <a:pt x="9976358" y="8133351"/>
                  <a:pt x="9983248" y="8126461"/>
                  <a:pt x="9983248" y="8117849"/>
                </a:cubicBezTo>
                <a:lnTo>
                  <a:pt x="9983248" y="8052970"/>
                </a:lnTo>
                <a:cubicBezTo>
                  <a:pt x="9983248" y="8044358"/>
                  <a:pt x="9976358" y="8037469"/>
                  <a:pt x="9967746" y="8037469"/>
                </a:cubicBezTo>
                <a:close/>
                <a:moveTo>
                  <a:pt x="13391951" y="6410913"/>
                </a:moveTo>
                <a:lnTo>
                  <a:pt x="13339705" y="6410913"/>
                </a:lnTo>
                <a:cubicBezTo>
                  <a:pt x="13327647" y="6410913"/>
                  <a:pt x="13318460" y="6420673"/>
                  <a:pt x="13318460" y="6432156"/>
                </a:cubicBezTo>
                <a:lnTo>
                  <a:pt x="13318460" y="6484404"/>
                </a:lnTo>
                <a:cubicBezTo>
                  <a:pt x="13318460" y="6496461"/>
                  <a:pt x="13328222" y="6505647"/>
                  <a:pt x="13339705" y="6505647"/>
                </a:cubicBezTo>
                <a:lnTo>
                  <a:pt x="13391951" y="6505647"/>
                </a:lnTo>
                <a:cubicBezTo>
                  <a:pt x="13404009" y="6505647"/>
                  <a:pt x="13413194" y="6495887"/>
                  <a:pt x="13413194" y="6484404"/>
                </a:cubicBezTo>
                <a:lnTo>
                  <a:pt x="13413194" y="6432156"/>
                </a:lnTo>
                <a:cubicBezTo>
                  <a:pt x="13413194" y="6420099"/>
                  <a:pt x="13403434" y="6410913"/>
                  <a:pt x="13391951" y="6410913"/>
                </a:cubicBezTo>
                <a:close/>
                <a:moveTo>
                  <a:pt x="13240377" y="6259338"/>
                </a:moveTo>
                <a:lnTo>
                  <a:pt x="13188130" y="6259338"/>
                </a:lnTo>
                <a:cubicBezTo>
                  <a:pt x="13176073" y="6259338"/>
                  <a:pt x="13166886" y="6269099"/>
                  <a:pt x="13166886" y="6280582"/>
                </a:cubicBezTo>
                <a:lnTo>
                  <a:pt x="13166886" y="6332829"/>
                </a:lnTo>
                <a:cubicBezTo>
                  <a:pt x="13166886" y="6344886"/>
                  <a:pt x="13176647" y="6354072"/>
                  <a:pt x="13188130" y="6354072"/>
                </a:cubicBezTo>
                <a:lnTo>
                  <a:pt x="13240377" y="6354072"/>
                </a:lnTo>
                <a:cubicBezTo>
                  <a:pt x="13252434" y="6354072"/>
                  <a:pt x="13261620" y="6344312"/>
                  <a:pt x="13261620" y="6332829"/>
                </a:cubicBezTo>
                <a:lnTo>
                  <a:pt x="13261620" y="6280582"/>
                </a:lnTo>
                <a:cubicBezTo>
                  <a:pt x="13261620" y="6268525"/>
                  <a:pt x="13251860" y="6259338"/>
                  <a:pt x="13240377" y="6259338"/>
                </a:cubicBezTo>
                <a:close/>
                <a:moveTo>
                  <a:pt x="13391951" y="6259338"/>
                </a:moveTo>
                <a:lnTo>
                  <a:pt x="13339705" y="6259338"/>
                </a:lnTo>
                <a:cubicBezTo>
                  <a:pt x="13327647" y="6259338"/>
                  <a:pt x="13318460" y="6269099"/>
                  <a:pt x="13318460" y="6280582"/>
                </a:cubicBezTo>
                <a:lnTo>
                  <a:pt x="13318460" y="6332829"/>
                </a:lnTo>
                <a:cubicBezTo>
                  <a:pt x="13318460" y="6344886"/>
                  <a:pt x="13328222" y="6354072"/>
                  <a:pt x="13339705" y="6354072"/>
                </a:cubicBezTo>
                <a:lnTo>
                  <a:pt x="13391951" y="6354072"/>
                </a:lnTo>
                <a:cubicBezTo>
                  <a:pt x="13404009" y="6354072"/>
                  <a:pt x="13413194" y="6344312"/>
                  <a:pt x="13413194" y="6332829"/>
                </a:cubicBezTo>
                <a:lnTo>
                  <a:pt x="13413194" y="6280582"/>
                </a:lnTo>
                <a:cubicBezTo>
                  <a:pt x="13413194" y="6268525"/>
                  <a:pt x="13403434" y="6259338"/>
                  <a:pt x="13391951" y="6259338"/>
                </a:cubicBezTo>
                <a:close/>
                <a:moveTo>
                  <a:pt x="13240377" y="6410913"/>
                </a:moveTo>
                <a:lnTo>
                  <a:pt x="13188130" y="6410913"/>
                </a:lnTo>
                <a:cubicBezTo>
                  <a:pt x="13176073" y="6410913"/>
                  <a:pt x="13166886" y="6420673"/>
                  <a:pt x="13166886" y="6432156"/>
                </a:cubicBezTo>
                <a:lnTo>
                  <a:pt x="13166886" y="6484404"/>
                </a:lnTo>
                <a:cubicBezTo>
                  <a:pt x="13166886" y="6496461"/>
                  <a:pt x="13176647" y="6505647"/>
                  <a:pt x="13188130" y="6505647"/>
                </a:cubicBezTo>
                <a:lnTo>
                  <a:pt x="13240377" y="6505647"/>
                </a:lnTo>
                <a:cubicBezTo>
                  <a:pt x="13252434" y="6505647"/>
                  <a:pt x="13261620" y="6495887"/>
                  <a:pt x="13261620" y="6484404"/>
                </a:cubicBezTo>
                <a:lnTo>
                  <a:pt x="13261620" y="6432156"/>
                </a:lnTo>
                <a:cubicBezTo>
                  <a:pt x="13261620" y="6420099"/>
                  <a:pt x="13251860" y="6410913"/>
                  <a:pt x="13240377" y="6410913"/>
                </a:cubicBezTo>
                <a:close/>
                <a:moveTo>
                  <a:pt x="11359475" y="511564"/>
                </a:moveTo>
                <a:lnTo>
                  <a:pt x="11412871" y="511564"/>
                </a:lnTo>
                <a:cubicBezTo>
                  <a:pt x="11424354" y="511564"/>
                  <a:pt x="11434114" y="502378"/>
                  <a:pt x="11434114" y="490321"/>
                </a:cubicBezTo>
                <a:lnTo>
                  <a:pt x="11434114" y="436925"/>
                </a:lnTo>
                <a:cubicBezTo>
                  <a:pt x="11434114" y="425442"/>
                  <a:pt x="11424929" y="415682"/>
                  <a:pt x="11412871" y="415682"/>
                </a:cubicBezTo>
                <a:lnTo>
                  <a:pt x="11359475" y="415682"/>
                </a:lnTo>
                <a:cubicBezTo>
                  <a:pt x="11347992" y="415682"/>
                  <a:pt x="11338232" y="424868"/>
                  <a:pt x="11338232" y="436925"/>
                </a:cubicBezTo>
                <a:lnTo>
                  <a:pt x="11338232" y="490321"/>
                </a:lnTo>
                <a:cubicBezTo>
                  <a:pt x="11338232" y="501804"/>
                  <a:pt x="11347419" y="511564"/>
                  <a:pt x="11359475" y="511564"/>
                </a:cubicBezTo>
                <a:close/>
                <a:moveTo>
                  <a:pt x="11511050" y="663139"/>
                </a:moveTo>
                <a:lnTo>
                  <a:pt x="11564445" y="663139"/>
                </a:lnTo>
                <a:cubicBezTo>
                  <a:pt x="11575928" y="663139"/>
                  <a:pt x="11585689" y="653952"/>
                  <a:pt x="11585689" y="641895"/>
                </a:cubicBezTo>
                <a:lnTo>
                  <a:pt x="11585689" y="588500"/>
                </a:lnTo>
                <a:cubicBezTo>
                  <a:pt x="11585689" y="577017"/>
                  <a:pt x="11576502" y="567256"/>
                  <a:pt x="11564445" y="567256"/>
                </a:cubicBezTo>
                <a:lnTo>
                  <a:pt x="11511050" y="567256"/>
                </a:lnTo>
                <a:cubicBezTo>
                  <a:pt x="11499567" y="567256"/>
                  <a:pt x="11489806" y="576443"/>
                  <a:pt x="11489806" y="588500"/>
                </a:cubicBezTo>
                <a:lnTo>
                  <a:pt x="11489806" y="641895"/>
                </a:lnTo>
                <a:cubicBezTo>
                  <a:pt x="11489806" y="653378"/>
                  <a:pt x="11498993" y="663139"/>
                  <a:pt x="11511050" y="663139"/>
                </a:cubicBezTo>
                <a:close/>
                <a:moveTo>
                  <a:pt x="11359475" y="663139"/>
                </a:moveTo>
                <a:lnTo>
                  <a:pt x="11412871" y="663139"/>
                </a:lnTo>
                <a:cubicBezTo>
                  <a:pt x="11424354" y="663139"/>
                  <a:pt x="11434114" y="653952"/>
                  <a:pt x="11434114" y="641895"/>
                </a:cubicBezTo>
                <a:lnTo>
                  <a:pt x="11434114" y="588500"/>
                </a:lnTo>
                <a:cubicBezTo>
                  <a:pt x="11434114" y="577017"/>
                  <a:pt x="11424929" y="567256"/>
                  <a:pt x="11412871" y="567256"/>
                </a:cubicBezTo>
                <a:lnTo>
                  <a:pt x="11359475" y="567256"/>
                </a:lnTo>
                <a:cubicBezTo>
                  <a:pt x="11347992" y="567256"/>
                  <a:pt x="11338232" y="576443"/>
                  <a:pt x="11338232" y="588500"/>
                </a:cubicBezTo>
                <a:lnTo>
                  <a:pt x="11338232" y="641895"/>
                </a:lnTo>
                <a:cubicBezTo>
                  <a:pt x="11338232" y="653378"/>
                  <a:pt x="11347419" y="663139"/>
                  <a:pt x="11359475" y="663139"/>
                </a:cubicBezTo>
                <a:close/>
                <a:moveTo>
                  <a:pt x="11511050" y="511564"/>
                </a:moveTo>
                <a:lnTo>
                  <a:pt x="11564445" y="511564"/>
                </a:lnTo>
                <a:cubicBezTo>
                  <a:pt x="11575928" y="511564"/>
                  <a:pt x="11585689" y="502378"/>
                  <a:pt x="11585689" y="490321"/>
                </a:cubicBezTo>
                <a:lnTo>
                  <a:pt x="11585689" y="436925"/>
                </a:lnTo>
                <a:cubicBezTo>
                  <a:pt x="11585689" y="425442"/>
                  <a:pt x="11576502" y="415682"/>
                  <a:pt x="11564445" y="415682"/>
                </a:cubicBezTo>
                <a:lnTo>
                  <a:pt x="11511050" y="415682"/>
                </a:lnTo>
                <a:cubicBezTo>
                  <a:pt x="11499567" y="415682"/>
                  <a:pt x="11489806" y="424868"/>
                  <a:pt x="11489806" y="436925"/>
                </a:cubicBezTo>
                <a:lnTo>
                  <a:pt x="11489806" y="490321"/>
                </a:lnTo>
                <a:cubicBezTo>
                  <a:pt x="11489806" y="501804"/>
                  <a:pt x="11498993" y="511564"/>
                  <a:pt x="11511050" y="511564"/>
                </a:cubicBezTo>
                <a:close/>
                <a:moveTo>
                  <a:pt x="11207901" y="663139"/>
                </a:moveTo>
                <a:lnTo>
                  <a:pt x="11261297" y="663139"/>
                </a:lnTo>
                <a:cubicBezTo>
                  <a:pt x="11272780" y="663139"/>
                  <a:pt x="11282540" y="653952"/>
                  <a:pt x="11282540" y="641895"/>
                </a:cubicBezTo>
                <a:lnTo>
                  <a:pt x="11282540" y="588500"/>
                </a:lnTo>
                <a:cubicBezTo>
                  <a:pt x="11282540" y="577017"/>
                  <a:pt x="11273353" y="567256"/>
                  <a:pt x="11261297" y="567256"/>
                </a:cubicBezTo>
                <a:lnTo>
                  <a:pt x="11207901" y="567256"/>
                </a:lnTo>
                <a:cubicBezTo>
                  <a:pt x="11196418" y="567256"/>
                  <a:pt x="11186658" y="576443"/>
                  <a:pt x="11186658" y="588500"/>
                </a:cubicBezTo>
                <a:lnTo>
                  <a:pt x="11186658" y="641895"/>
                </a:lnTo>
                <a:cubicBezTo>
                  <a:pt x="11186658" y="653378"/>
                  <a:pt x="11195843" y="663139"/>
                  <a:pt x="11207901" y="663139"/>
                </a:cubicBezTo>
                <a:close/>
                <a:moveTo>
                  <a:pt x="11662624" y="511564"/>
                </a:moveTo>
                <a:lnTo>
                  <a:pt x="11716020" y="511564"/>
                </a:lnTo>
                <a:cubicBezTo>
                  <a:pt x="11727503" y="511564"/>
                  <a:pt x="11737263" y="502378"/>
                  <a:pt x="11737263" y="490321"/>
                </a:cubicBezTo>
                <a:lnTo>
                  <a:pt x="11737263" y="436925"/>
                </a:lnTo>
                <a:cubicBezTo>
                  <a:pt x="11737263" y="425442"/>
                  <a:pt x="11728076" y="415682"/>
                  <a:pt x="11716020" y="415682"/>
                </a:cubicBezTo>
                <a:lnTo>
                  <a:pt x="11662624" y="415682"/>
                </a:lnTo>
                <a:cubicBezTo>
                  <a:pt x="11651141" y="415682"/>
                  <a:pt x="11641381" y="424868"/>
                  <a:pt x="11641381" y="436925"/>
                </a:cubicBezTo>
                <a:lnTo>
                  <a:pt x="11641381" y="490321"/>
                </a:lnTo>
                <a:cubicBezTo>
                  <a:pt x="11641381" y="501804"/>
                  <a:pt x="11650567" y="511564"/>
                  <a:pt x="11662624" y="511564"/>
                </a:cubicBezTo>
                <a:close/>
                <a:moveTo>
                  <a:pt x="11662624" y="663139"/>
                </a:moveTo>
                <a:lnTo>
                  <a:pt x="11716020" y="663139"/>
                </a:lnTo>
                <a:cubicBezTo>
                  <a:pt x="11727503" y="663139"/>
                  <a:pt x="11737263" y="653952"/>
                  <a:pt x="11737263" y="641895"/>
                </a:cubicBezTo>
                <a:lnTo>
                  <a:pt x="11737263" y="588500"/>
                </a:lnTo>
                <a:cubicBezTo>
                  <a:pt x="11737263" y="577017"/>
                  <a:pt x="11728076" y="567256"/>
                  <a:pt x="11716020" y="567256"/>
                </a:cubicBezTo>
                <a:lnTo>
                  <a:pt x="11662624" y="567256"/>
                </a:lnTo>
                <a:cubicBezTo>
                  <a:pt x="11651141" y="567256"/>
                  <a:pt x="11641381" y="576443"/>
                  <a:pt x="11641381" y="588500"/>
                </a:cubicBezTo>
                <a:lnTo>
                  <a:pt x="11641381" y="641895"/>
                </a:lnTo>
                <a:cubicBezTo>
                  <a:pt x="11641381" y="653378"/>
                  <a:pt x="11650567" y="663139"/>
                  <a:pt x="11662624" y="663139"/>
                </a:cubicBezTo>
                <a:close/>
                <a:moveTo>
                  <a:pt x="11207901" y="511564"/>
                </a:moveTo>
                <a:lnTo>
                  <a:pt x="11261297" y="511564"/>
                </a:lnTo>
                <a:cubicBezTo>
                  <a:pt x="11272780" y="511564"/>
                  <a:pt x="11282540" y="502378"/>
                  <a:pt x="11282540" y="490321"/>
                </a:cubicBezTo>
                <a:lnTo>
                  <a:pt x="11282540" y="436925"/>
                </a:lnTo>
                <a:cubicBezTo>
                  <a:pt x="11282540" y="425442"/>
                  <a:pt x="11273353" y="415682"/>
                  <a:pt x="11261297" y="415682"/>
                </a:cubicBezTo>
                <a:lnTo>
                  <a:pt x="11207901" y="415682"/>
                </a:lnTo>
                <a:cubicBezTo>
                  <a:pt x="11196418" y="415682"/>
                  <a:pt x="11186658" y="424868"/>
                  <a:pt x="11186658" y="436925"/>
                </a:cubicBezTo>
                <a:lnTo>
                  <a:pt x="11186658" y="490321"/>
                </a:lnTo>
                <a:cubicBezTo>
                  <a:pt x="11186658" y="501804"/>
                  <a:pt x="11195843" y="511564"/>
                  <a:pt x="11207901" y="511564"/>
                </a:cubicBezTo>
                <a:close/>
                <a:moveTo>
                  <a:pt x="10904178" y="663139"/>
                </a:moveTo>
                <a:lnTo>
                  <a:pt x="10957573" y="663139"/>
                </a:lnTo>
                <a:cubicBezTo>
                  <a:pt x="10969056" y="663139"/>
                  <a:pt x="10978817" y="653952"/>
                  <a:pt x="10978817" y="641895"/>
                </a:cubicBezTo>
                <a:lnTo>
                  <a:pt x="10978817" y="588500"/>
                </a:lnTo>
                <a:cubicBezTo>
                  <a:pt x="10978817" y="577017"/>
                  <a:pt x="10969631" y="567256"/>
                  <a:pt x="10957573" y="567256"/>
                </a:cubicBezTo>
                <a:lnTo>
                  <a:pt x="10904178" y="567256"/>
                </a:lnTo>
                <a:cubicBezTo>
                  <a:pt x="10892695" y="567256"/>
                  <a:pt x="10882934" y="576443"/>
                  <a:pt x="10882934" y="588500"/>
                </a:cubicBezTo>
                <a:lnTo>
                  <a:pt x="10882934" y="641895"/>
                </a:lnTo>
                <a:cubicBezTo>
                  <a:pt x="10882934" y="653378"/>
                  <a:pt x="10892121" y="663139"/>
                  <a:pt x="10904178" y="663139"/>
                </a:cubicBezTo>
                <a:close/>
                <a:moveTo>
                  <a:pt x="10904178" y="511564"/>
                </a:moveTo>
                <a:lnTo>
                  <a:pt x="10957573" y="511564"/>
                </a:lnTo>
                <a:cubicBezTo>
                  <a:pt x="10969056" y="511564"/>
                  <a:pt x="10978817" y="502378"/>
                  <a:pt x="10978817" y="490321"/>
                </a:cubicBezTo>
                <a:lnTo>
                  <a:pt x="10978817" y="436925"/>
                </a:lnTo>
                <a:cubicBezTo>
                  <a:pt x="10978817" y="425442"/>
                  <a:pt x="10969631" y="415682"/>
                  <a:pt x="10957573" y="415682"/>
                </a:cubicBezTo>
                <a:lnTo>
                  <a:pt x="10904178" y="415682"/>
                </a:lnTo>
                <a:cubicBezTo>
                  <a:pt x="10892695" y="415682"/>
                  <a:pt x="10882934" y="424868"/>
                  <a:pt x="10882934" y="436925"/>
                </a:cubicBezTo>
                <a:lnTo>
                  <a:pt x="10882934" y="490321"/>
                </a:lnTo>
                <a:cubicBezTo>
                  <a:pt x="10882934" y="501804"/>
                  <a:pt x="10892121" y="511564"/>
                  <a:pt x="10904178" y="511564"/>
                </a:cubicBezTo>
                <a:close/>
                <a:moveTo>
                  <a:pt x="11055752" y="511564"/>
                </a:moveTo>
                <a:lnTo>
                  <a:pt x="11109148" y="511564"/>
                </a:lnTo>
                <a:cubicBezTo>
                  <a:pt x="11120631" y="511564"/>
                  <a:pt x="11130391" y="502378"/>
                  <a:pt x="11130391" y="490321"/>
                </a:cubicBezTo>
                <a:lnTo>
                  <a:pt x="11130391" y="436925"/>
                </a:lnTo>
                <a:cubicBezTo>
                  <a:pt x="11130391" y="425442"/>
                  <a:pt x="11121205" y="415682"/>
                  <a:pt x="11109148" y="415682"/>
                </a:cubicBezTo>
                <a:lnTo>
                  <a:pt x="11055752" y="415682"/>
                </a:lnTo>
                <a:cubicBezTo>
                  <a:pt x="11044270" y="415682"/>
                  <a:pt x="11034509" y="424868"/>
                  <a:pt x="11034509" y="436925"/>
                </a:cubicBezTo>
                <a:lnTo>
                  <a:pt x="11034509" y="490321"/>
                </a:lnTo>
                <a:cubicBezTo>
                  <a:pt x="11034509" y="501804"/>
                  <a:pt x="11043695" y="511564"/>
                  <a:pt x="11055752" y="511564"/>
                </a:cubicBezTo>
                <a:close/>
                <a:moveTo>
                  <a:pt x="11055752" y="663139"/>
                </a:moveTo>
                <a:lnTo>
                  <a:pt x="11109148" y="663139"/>
                </a:lnTo>
                <a:cubicBezTo>
                  <a:pt x="11120631" y="663139"/>
                  <a:pt x="11130391" y="653952"/>
                  <a:pt x="11130391" y="641895"/>
                </a:cubicBezTo>
                <a:lnTo>
                  <a:pt x="11130391" y="588500"/>
                </a:lnTo>
                <a:cubicBezTo>
                  <a:pt x="11130391" y="577017"/>
                  <a:pt x="11121205" y="567256"/>
                  <a:pt x="11109148" y="567256"/>
                </a:cubicBezTo>
                <a:lnTo>
                  <a:pt x="11055752" y="567256"/>
                </a:lnTo>
                <a:cubicBezTo>
                  <a:pt x="11044270" y="567256"/>
                  <a:pt x="11034509" y="576443"/>
                  <a:pt x="11034509" y="588500"/>
                </a:cubicBezTo>
                <a:lnTo>
                  <a:pt x="11034509" y="641895"/>
                </a:lnTo>
                <a:cubicBezTo>
                  <a:pt x="11034509" y="653378"/>
                  <a:pt x="11043695" y="663139"/>
                  <a:pt x="11055752" y="663139"/>
                </a:cubicBezTo>
                <a:close/>
                <a:moveTo>
                  <a:pt x="1690860" y="7163044"/>
                </a:moveTo>
                <a:lnTo>
                  <a:pt x="1648947" y="7163044"/>
                </a:lnTo>
                <a:cubicBezTo>
                  <a:pt x="1640909" y="7163044"/>
                  <a:pt x="1634019" y="7169934"/>
                  <a:pt x="1634019" y="7177972"/>
                </a:cubicBezTo>
                <a:lnTo>
                  <a:pt x="1634019" y="7219885"/>
                </a:lnTo>
                <a:cubicBezTo>
                  <a:pt x="1634019" y="7227923"/>
                  <a:pt x="1640909" y="7234812"/>
                  <a:pt x="1648947" y="7234812"/>
                </a:cubicBezTo>
                <a:lnTo>
                  <a:pt x="1690860" y="7234812"/>
                </a:lnTo>
                <a:cubicBezTo>
                  <a:pt x="1698898" y="7234812"/>
                  <a:pt x="1705787" y="7227923"/>
                  <a:pt x="1705787" y="7219885"/>
                </a:cubicBezTo>
                <a:lnTo>
                  <a:pt x="1705787" y="7177972"/>
                </a:lnTo>
                <a:cubicBezTo>
                  <a:pt x="1705787" y="7169934"/>
                  <a:pt x="1698898" y="7163044"/>
                  <a:pt x="1690860" y="7163044"/>
                </a:cubicBezTo>
                <a:close/>
                <a:moveTo>
                  <a:pt x="1804540" y="7049363"/>
                </a:moveTo>
                <a:lnTo>
                  <a:pt x="1762628" y="7049363"/>
                </a:lnTo>
                <a:cubicBezTo>
                  <a:pt x="1754590" y="7049363"/>
                  <a:pt x="1747700" y="7056253"/>
                  <a:pt x="1747700" y="7064291"/>
                </a:cubicBezTo>
                <a:lnTo>
                  <a:pt x="1747700" y="7106204"/>
                </a:lnTo>
                <a:cubicBezTo>
                  <a:pt x="1747700" y="7114242"/>
                  <a:pt x="1754590" y="7121131"/>
                  <a:pt x="1762628" y="7121131"/>
                </a:cubicBezTo>
                <a:lnTo>
                  <a:pt x="1804540" y="7121131"/>
                </a:lnTo>
                <a:cubicBezTo>
                  <a:pt x="1812578" y="7121131"/>
                  <a:pt x="1819468" y="7114242"/>
                  <a:pt x="1819468" y="7106204"/>
                </a:cubicBezTo>
                <a:lnTo>
                  <a:pt x="1819468" y="7064291"/>
                </a:lnTo>
                <a:cubicBezTo>
                  <a:pt x="1819468" y="7056253"/>
                  <a:pt x="1812578" y="7049363"/>
                  <a:pt x="1804540" y="7049363"/>
                </a:cubicBezTo>
                <a:close/>
                <a:moveTo>
                  <a:pt x="1918795" y="7163044"/>
                </a:moveTo>
                <a:lnTo>
                  <a:pt x="1876883" y="7163044"/>
                </a:lnTo>
                <a:cubicBezTo>
                  <a:pt x="1868845" y="7163044"/>
                  <a:pt x="1861955" y="7169934"/>
                  <a:pt x="1861955" y="7177972"/>
                </a:cubicBezTo>
                <a:lnTo>
                  <a:pt x="1861955" y="7219885"/>
                </a:lnTo>
                <a:cubicBezTo>
                  <a:pt x="1861955" y="7227923"/>
                  <a:pt x="1868845" y="7234812"/>
                  <a:pt x="1876883" y="7234812"/>
                </a:cubicBezTo>
                <a:lnTo>
                  <a:pt x="1918795" y="7234812"/>
                </a:lnTo>
                <a:cubicBezTo>
                  <a:pt x="1926833" y="7234812"/>
                  <a:pt x="1933723" y="7227923"/>
                  <a:pt x="1933723" y="7219885"/>
                </a:cubicBezTo>
                <a:lnTo>
                  <a:pt x="1933723" y="7177972"/>
                </a:lnTo>
                <a:cubicBezTo>
                  <a:pt x="1933723" y="7169934"/>
                  <a:pt x="1926833" y="7163044"/>
                  <a:pt x="1918795" y="7163044"/>
                </a:cubicBezTo>
                <a:close/>
                <a:moveTo>
                  <a:pt x="1576604" y="7049363"/>
                </a:moveTo>
                <a:lnTo>
                  <a:pt x="1534692" y="7049363"/>
                </a:lnTo>
                <a:cubicBezTo>
                  <a:pt x="1526654" y="7049363"/>
                  <a:pt x="1519764" y="7056253"/>
                  <a:pt x="1519764" y="7064291"/>
                </a:cubicBezTo>
                <a:lnTo>
                  <a:pt x="1519764" y="7106204"/>
                </a:lnTo>
                <a:cubicBezTo>
                  <a:pt x="1519764" y="7114242"/>
                  <a:pt x="1526654" y="7121131"/>
                  <a:pt x="1534692" y="7121131"/>
                </a:cubicBezTo>
                <a:lnTo>
                  <a:pt x="1576604" y="7121131"/>
                </a:lnTo>
                <a:cubicBezTo>
                  <a:pt x="1584643" y="7121131"/>
                  <a:pt x="1591532" y="7114242"/>
                  <a:pt x="1591532" y="7106204"/>
                </a:cubicBezTo>
                <a:lnTo>
                  <a:pt x="1591532" y="7064291"/>
                </a:lnTo>
                <a:cubicBezTo>
                  <a:pt x="1591532" y="7056253"/>
                  <a:pt x="1584643" y="7049363"/>
                  <a:pt x="1576604" y="7049363"/>
                </a:cubicBezTo>
                <a:close/>
                <a:moveTo>
                  <a:pt x="1918795" y="7049363"/>
                </a:moveTo>
                <a:lnTo>
                  <a:pt x="1876883" y="7049363"/>
                </a:lnTo>
                <a:cubicBezTo>
                  <a:pt x="1868845" y="7049363"/>
                  <a:pt x="1861955" y="7056253"/>
                  <a:pt x="1861955" y="7064291"/>
                </a:cubicBezTo>
                <a:lnTo>
                  <a:pt x="1861955" y="7106204"/>
                </a:lnTo>
                <a:cubicBezTo>
                  <a:pt x="1861955" y="7114242"/>
                  <a:pt x="1868845" y="7121131"/>
                  <a:pt x="1876883" y="7121131"/>
                </a:cubicBezTo>
                <a:lnTo>
                  <a:pt x="1918795" y="7121131"/>
                </a:lnTo>
                <a:cubicBezTo>
                  <a:pt x="1926833" y="7121131"/>
                  <a:pt x="1933723" y="7114242"/>
                  <a:pt x="1933723" y="7106204"/>
                </a:cubicBezTo>
                <a:lnTo>
                  <a:pt x="1933723" y="7064291"/>
                </a:lnTo>
                <a:cubicBezTo>
                  <a:pt x="1933723" y="7056253"/>
                  <a:pt x="1926833" y="7049363"/>
                  <a:pt x="1918795" y="7049363"/>
                </a:cubicBezTo>
                <a:close/>
                <a:moveTo>
                  <a:pt x="1690860" y="7049363"/>
                </a:moveTo>
                <a:lnTo>
                  <a:pt x="1648947" y="7049363"/>
                </a:lnTo>
                <a:cubicBezTo>
                  <a:pt x="1640909" y="7049363"/>
                  <a:pt x="1634019" y="7056253"/>
                  <a:pt x="1634019" y="7064291"/>
                </a:cubicBezTo>
                <a:lnTo>
                  <a:pt x="1634019" y="7106204"/>
                </a:lnTo>
                <a:cubicBezTo>
                  <a:pt x="1634019" y="7114242"/>
                  <a:pt x="1640909" y="7121131"/>
                  <a:pt x="1648947" y="7121131"/>
                </a:cubicBezTo>
                <a:lnTo>
                  <a:pt x="1690860" y="7121131"/>
                </a:lnTo>
                <a:cubicBezTo>
                  <a:pt x="1698898" y="7121131"/>
                  <a:pt x="1705787" y="7114242"/>
                  <a:pt x="1705787" y="7106204"/>
                </a:cubicBezTo>
                <a:lnTo>
                  <a:pt x="1705787" y="7064291"/>
                </a:lnTo>
                <a:cubicBezTo>
                  <a:pt x="1705787" y="7056253"/>
                  <a:pt x="1698898" y="7049363"/>
                  <a:pt x="1690860" y="7049363"/>
                </a:cubicBezTo>
                <a:close/>
                <a:moveTo>
                  <a:pt x="1576604" y="7163044"/>
                </a:moveTo>
                <a:lnTo>
                  <a:pt x="1534692" y="7163044"/>
                </a:lnTo>
                <a:cubicBezTo>
                  <a:pt x="1526654" y="7163044"/>
                  <a:pt x="1519764" y="7169934"/>
                  <a:pt x="1519764" y="7177972"/>
                </a:cubicBezTo>
                <a:lnTo>
                  <a:pt x="1519764" y="7219885"/>
                </a:lnTo>
                <a:cubicBezTo>
                  <a:pt x="1519764" y="7227923"/>
                  <a:pt x="1526654" y="7234812"/>
                  <a:pt x="1534692" y="7234812"/>
                </a:cubicBezTo>
                <a:lnTo>
                  <a:pt x="1576604" y="7234812"/>
                </a:lnTo>
                <a:cubicBezTo>
                  <a:pt x="1584643" y="7234812"/>
                  <a:pt x="1591532" y="7227923"/>
                  <a:pt x="1591532" y="7219885"/>
                </a:cubicBezTo>
                <a:lnTo>
                  <a:pt x="1591532" y="7177972"/>
                </a:lnTo>
                <a:cubicBezTo>
                  <a:pt x="1591532" y="7169934"/>
                  <a:pt x="1584643" y="7163044"/>
                  <a:pt x="1576604" y="7163044"/>
                </a:cubicBezTo>
                <a:close/>
                <a:moveTo>
                  <a:pt x="1804540" y="7163044"/>
                </a:moveTo>
                <a:lnTo>
                  <a:pt x="1762628" y="7163044"/>
                </a:lnTo>
                <a:cubicBezTo>
                  <a:pt x="1754590" y="7163044"/>
                  <a:pt x="1747700" y="7169934"/>
                  <a:pt x="1747700" y="7177972"/>
                </a:cubicBezTo>
                <a:lnTo>
                  <a:pt x="1747700" y="7219885"/>
                </a:lnTo>
                <a:cubicBezTo>
                  <a:pt x="1747700" y="7227923"/>
                  <a:pt x="1754590" y="7234812"/>
                  <a:pt x="1762628" y="7234812"/>
                </a:cubicBezTo>
                <a:lnTo>
                  <a:pt x="1804540" y="7234812"/>
                </a:lnTo>
                <a:cubicBezTo>
                  <a:pt x="1812578" y="7234812"/>
                  <a:pt x="1819468" y="7227923"/>
                  <a:pt x="1819468" y="7219885"/>
                </a:cubicBezTo>
                <a:lnTo>
                  <a:pt x="1819468" y="7177972"/>
                </a:lnTo>
                <a:cubicBezTo>
                  <a:pt x="1819468" y="7169934"/>
                  <a:pt x="1812578" y="7163044"/>
                  <a:pt x="1804540" y="7163044"/>
                </a:cubicBezTo>
                <a:close/>
                <a:moveTo>
                  <a:pt x="2146731" y="7049363"/>
                </a:moveTo>
                <a:lnTo>
                  <a:pt x="2104819" y="7049363"/>
                </a:lnTo>
                <a:cubicBezTo>
                  <a:pt x="2096781" y="7049363"/>
                  <a:pt x="2089891" y="7056253"/>
                  <a:pt x="2089891" y="7064291"/>
                </a:cubicBezTo>
                <a:lnTo>
                  <a:pt x="2089891" y="7106204"/>
                </a:lnTo>
                <a:cubicBezTo>
                  <a:pt x="2089891" y="7114242"/>
                  <a:pt x="2096781" y="7121131"/>
                  <a:pt x="2104819" y="7121131"/>
                </a:cubicBezTo>
                <a:lnTo>
                  <a:pt x="2146731" y="7121131"/>
                </a:lnTo>
                <a:cubicBezTo>
                  <a:pt x="2154769" y="7121131"/>
                  <a:pt x="2161659" y="7114242"/>
                  <a:pt x="2161659" y="7106204"/>
                </a:cubicBezTo>
                <a:lnTo>
                  <a:pt x="2161659" y="7064291"/>
                </a:lnTo>
                <a:cubicBezTo>
                  <a:pt x="2161659" y="7056253"/>
                  <a:pt x="2154769" y="7049363"/>
                  <a:pt x="2146731" y="7049363"/>
                </a:cubicBezTo>
                <a:close/>
                <a:moveTo>
                  <a:pt x="2146731" y="7163044"/>
                </a:moveTo>
                <a:lnTo>
                  <a:pt x="2104819" y="7163044"/>
                </a:lnTo>
                <a:cubicBezTo>
                  <a:pt x="2096781" y="7163044"/>
                  <a:pt x="2089891" y="7169934"/>
                  <a:pt x="2089891" y="7177972"/>
                </a:cubicBezTo>
                <a:lnTo>
                  <a:pt x="2089891" y="7219885"/>
                </a:lnTo>
                <a:cubicBezTo>
                  <a:pt x="2089891" y="7227923"/>
                  <a:pt x="2096781" y="7234812"/>
                  <a:pt x="2104819" y="7234812"/>
                </a:cubicBezTo>
                <a:lnTo>
                  <a:pt x="2146731" y="7234812"/>
                </a:lnTo>
                <a:cubicBezTo>
                  <a:pt x="2154769" y="7234812"/>
                  <a:pt x="2161659" y="7227923"/>
                  <a:pt x="2161659" y="7219885"/>
                </a:cubicBezTo>
                <a:lnTo>
                  <a:pt x="2161659" y="7177972"/>
                </a:lnTo>
                <a:cubicBezTo>
                  <a:pt x="2161659" y="7169934"/>
                  <a:pt x="2154769" y="7163044"/>
                  <a:pt x="2146731" y="7163044"/>
                </a:cubicBezTo>
                <a:close/>
                <a:moveTo>
                  <a:pt x="2032476" y="7049363"/>
                </a:moveTo>
                <a:lnTo>
                  <a:pt x="1990564" y="7049363"/>
                </a:lnTo>
                <a:cubicBezTo>
                  <a:pt x="1982526" y="7049363"/>
                  <a:pt x="1975636" y="7056253"/>
                  <a:pt x="1975636" y="7064291"/>
                </a:cubicBezTo>
                <a:lnTo>
                  <a:pt x="1975636" y="7106204"/>
                </a:lnTo>
                <a:cubicBezTo>
                  <a:pt x="1975636" y="7114242"/>
                  <a:pt x="1982526" y="7121131"/>
                  <a:pt x="1990564" y="7121131"/>
                </a:cubicBezTo>
                <a:lnTo>
                  <a:pt x="2032476" y="7121131"/>
                </a:lnTo>
                <a:cubicBezTo>
                  <a:pt x="2040514" y="7121131"/>
                  <a:pt x="2047404" y="7114242"/>
                  <a:pt x="2047404" y="7106204"/>
                </a:cubicBezTo>
                <a:lnTo>
                  <a:pt x="2047404" y="7064291"/>
                </a:lnTo>
                <a:cubicBezTo>
                  <a:pt x="2047404" y="7056253"/>
                  <a:pt x="2040514" y="7049363"/>
                  <a:pt x="2032476" y="7049363"/>
                </a:cubicBezTo>
                <a:close/>
                <a:moveTo>
                  <a:pt x="2032476" y="7163044"/>
                </a:moveTo>
                <a:lnTo>
                  <a:pt x="1990564" y="7163044"/>
                </a:lnTo>
                <a:cubicBezTo>
                  <a:pt x="1982526" y="7163044"/>
                  <a:pt x="1975636" y="7169934"/>
                  <a:pt x="1975636" y="7177972"/>
                </a:cubicBezTo>
                <a:lnTo>
                  <a:pt x="1975636" y="7219885"/>
                </a:lnTo>
                <a:cubicBezTo>
                  <a:pt x="1975636" y="7227923"/>
                  <a:pt x="1982526" y="7234812"/>
                  <a:pt x="1990564" y="7234812"/>
                </a:cubicBezTo>
                <a:lnTo>
                  <a:pt x="2032476" y="7234812"/>
                </a:lnTo>
                <a:cubicBezTo>
                  <a:pt x="2040514" y="7234812"/>
                  <a:pt x="2047404" y="7227923"/>
                  <a:pt x="2047404" y="7219885"/>
                </a:cubicBezTo>
                <a:lnTo>
                  <a:pt x="2047404" y="7177972"/>
                </a:lnTo>
                <a:cubicBezTo>
                  <a:pt x="2047404" y="7169934"/>
                  <a:pt x="2040514" y="7163044"/>
                  <a:pt x="2032476" y="7163044"/>
                </a:cubicBezTo>
                <a:close/>
                <a:moveTo>
                  <a:pt x="11961755" y="1185037"/>
                </a:moveTo>
                <a:lnTo>
                  <a:pt x="11961755" y="1185037"/>
                </a:lnTo>
                <a:cubicBezTo>
                  <a:pt x="11961755" y="1156330"/>
                  <a:pt x="11938789" y="1133364"/>
                  <a:pt x="11910082" y="1133364"/>
                </a:cubicBezTo>
                <a:lnTo>
                  <a:pt x="10803128" y="1133364"/>
                </a:lnTo>
                <a:cubicBezTo>
                  <a:pt x="10789349" y="1133364"/>
                  <a:pt x="10776143" y="1138531"/>
                  <a:pt x="10766383" y="1148292"/>
                </a:cubicBezTo>
                <a:lnTo>
                  <a:pt x="9939039" y="1975636"/>
                </a:lnTo>
                <a:cubicBezTo>
                  <a:pt x="9918944" y="1995731"/>
                  <a:pt x="9918944" y="2028458"/>
                  <a:pt x="9939039" y="2048553"/>
                </a:cubicBezTo>
                <a:cubicBezTo>
                  <a:pt x="9959134" y="2068648"/>
                  <a:pt x="9991860" y="2068648"/>
                  <a:pt x="10011955" y="2048553"/>
                </a:cubicBezTo>
                <a:lnTo>
                  <a:pt x="10808870" y="1251638"/>
                </a:lnTo>
                <a:cubicBezTo>
                  <a:pt x="10818630" y="1241878"/>
                  <a:pt x="10831836" y="1236710"/>
                  <a:pt x="10845615" y="1236710"/>
                </a:cubicBezTo>
                <a:lnTo>
                  <a:pt x="11909507" y="1236710"/>
                </a:lnTo>
                <a:cubicBezTo>
                  <a:pt x="11938214" y="1236710"/>
                  <a:pt x="11961180" y="1213744"/>
                  <a:pt x="11961180" y="1185037"/>
                </a:cubicBezTo>
                <a:close/>
                <a:moveTo>
                  <a:pt x="14842818" y="5882699"/>
                </a:moveTo>
                <a:lnTo>
                  <a:pt x="14842818" y="5882699"/>
                </a:lnTo>
                <a:cubicBezTo>
                  <a:pt x="14842818" y="5853992"/>
                  <a:pt x="14819852" y="5831026"/>
                  <a:pt x="14791144" y="5831026"/>
                </a:cubicBezTo>
                <a:lnTo>
                  <a:pt x="12763836" y="5831026"/>
                </a:lnTo>
                <a:cubicBezTo>
                  <a:pt x="12735129" y="5831026"/>
                  <a:pt x="12712163" y="5853992"/>
                  <a:pt x="12712163" y="5882699"/>
                </a:cubicBezTo>
                <a:lnTo>
                  <a:pt x="12712163" y="5882699"/>
                </a:lnTo>
                <a:cubicBezTo>
                  <a:pt x="12712163" y="5911406"/>
                  <a:pt x="12735129" y="5934372"/>
                  <a:pt x="12763836" y="5934372"/>
                </a:cubicBezTo>
                <a:lnTo>
                  <a:pt x="14791144" y="5934372"/>
                </a:lnTo>
                <a:cubicBezTo>
                  <a:pt x="14819852" y="5934372"/>
                  <a:pt x="14842818" y="5911406"/>
                  <a:pt x="14842818" y="5882699"/>
                </a:cubicBezTo>
                <a:close/>
                <a:moveTo>
                  <a:pt x="10120469" y="5591032"/>
                </a:moveTo>
                <a:cubicBezTo>
                  <a:pt x="10100374" y="5570937"/>
                  <a:pt x="10067647" y="5570937"/>
                  <a:pt x="10047552" y="5591032"/>
                </a:cubicBezTo>
                <a:cubicBezTo>
                  <a:pt x="10027457" y="5611128"/>
                  <a:pt x="10027457" y="5643854"/>
                  <a:pt x="10047552" y="5663949"/>
                </a:cubicBezTo>
                <a:lnTo>
                  <a:pt x="10565432" y="6181829"/>
                </a:lnTo>
                <a:cubicBezTo>
                  <a:pt x="10585527" y="6201924"/>
                  <a:pt x="10618253" y="6201924"/>
                  <a:pt x="10638348" y="6181829"/>
                </a:cubicBezTo>
                <a:cubicBezTo>
                  <a:pt x="10658443" y="6161734"/>
                  <a:pt x="10658443" y="6129008"/>
                  <a:pt x="10638348" y="6108912"/>
                </a:cubicBezTo>
                <a:lnTo>
                  <a:pt x="10120469" y="5591032"/>
                </a:lnTo>
                <a:close/>
                <a:moveTo>
                  <a:pt x="5736292" y="6201350"/>
                </a:moveTo>
                <a:lnTo>
                  <a:pt x="4953731" y="6983911"/>
                </a:lnTo>
                <a:cubicBezTo>
                  <a:pt x="4943970" y="6993671"/>
                  <a:pt x="4938803" y="7006877"/>
                  <a:pt x="4938803" y="7020656"/>
                </a:cubicBezTo>
                <a:lnTo>
                  <a:pt x="4938803" y="7472509"/>
                </a:lnTo>
                <a:cubicBezTo>
                  <a:pt x="4938803" y="7501216"/>
                  <a:pt x="4961769" y="7524182"/>
                  <a:pt x="4990476" y="7524182"/>
                </a:cubicBezTo>
                <a:lnTo>
                  <a:pt x="4990476" y="7524182"/>
                </a:lnTo>
                <a:cubicBezTo>
                  <a:pt x="5019183" y="7524182"/>
                  <a:pt x="5042149" y="7501216"/>
                  <a:pt x="5042149" y="7472509"/>
                </a:cubicBezTo>
                <a:lnTo>
                  <a:pt x="5042149" y="7063143"/>
                </a:lnTo>
                <a:cubicBezTo>
                  <a:pt x="5042149" y="7049363"/>
                  <a:pt x="5047316" y="7036158"/>
                  <a:pt x="5057077" y="7026397"/>
                </a:cubicBezTo>
                <a:lnTo>
                  <a:pt x="5809208" y="6274266"/>
                </a:lnTo>
                <a:cubicBezTo>
                  <a:pt x="5829303" y="6254171"/>
                  <a:pt x="5829303" y="6221445"/>
                  <a:pt x="5809208" y="6201350"/>
                </a:cubicBezTo>
                <a:cubicBezTo>
                  <a:pt x="5789113" y="6181255"/>
                  <a:pt x="5756387" y="6181255"/>
                  <a:pt x="5736292" y="6201350"/>
                </a:cubicBezTo>
                <a:close/>
                <a:moveTo>
                  <a:pt x="6157714" y="3650420"/>
                </a:moveTo>
                <a:lnTo>
                  <a:pt x="4316429" y="3650420"/>
                </a:lnTo>
                <a:cubicBezTo>
                  <a:pt x="4287721" y="3650420"/>
                  <a:pt x="4264756" y="3673385"/>
                  <a:pt x="4264756" y="3702093"/>
                </a:cubicBezTo>
                <a:cubicBezTo>
                  <a:pt x="4264756" y="3730800"/>
                  <a:pt x="4287721" y="3753766"/>
                  <a:pt x="4316429" y="3753766"/>
                </a:cubicBezTo>
                <a:lnTo>
                  <a:pt x="6157714" y="3753766"/>
                </a:lnTo>
                <a:cubicBezTo>
                  <a:pt x="6186421" y="3753766"/>
                  <a:pt x="6209387" y="3730800"/>
                  <a:pt x="6209387" y="3702093"/>
                </a:cubicBezTo>
                <a:cubicBezTo>
                  <a:pt x="6209387" y="3673385"/>
                  <a:pt x="6186421" y="3650420"/>
                  <a:pt x="6157714" y="3650420"/>
                </a:cubicBezTo>
                <a:close/>
                <a:moveTo>
                  <a:pt x="12082899" y="3998926"/>
                </a:moveTo>
                <a:cubicBezTo>
                  <a:pt x="12075435" y="3998926"/>
                  <a:pt x="12069120" y="4005242"/>
                  <a:pt x="12069120" y="4012706"/>
                </a:cubicBezTo>
                <a:cubicBezTo>
                  <a:pt x="12069120" y="4020169"/>
                  <a:pt x="12075435" y="4026485"/>
                  <a:pt x="12082899" y="4026485"/>
                </a:cubicBezTo>
                <a:cubicBezTo>
                  <a:pt x="12090363" y="4026485"/>
                  <a:pt x="12096679" y="4020169"/>
                  <a:pt x="12096679" y="4012706"/>
                </a:cubicBezTo>
                <a:cubicBezTo>
                  <a:pt x="12096679" y="4005242"/>
                  <a:pt x="12090363" y="3998926"/>
                  <a:pt x="12082899" y="3998926"/>
                </a:cubicBezTo>
                <a:close/>
                <a:moveTo>
                  <a:pt x="12021465" y="4050025"/>
                </a:moveTo>
                <a:cubicBezTo>
                  <a:pt x="12014001" y="4050025"/>
                  <a:pt x="12007687" y="4056341"/>
                  <a:pt x="12007687" y="4063805"/>
                </a:cubicBezTo>
                <a:cubicBezTo>
                  <a:pt x="12007687" y="4071268"/>
                  <a:pt x="12014001" y="4077584"/>
                  <a:pt x="12021465" y="4077584"/>
                </a:cubicBezTo>
                <a:cubicBezTo>
                  <a:pt x="12028930" y="4077584"/>
                  <a:pt x="12035244" y="4071268"/>
                  <a:pt x="12035244" y="4063805"/>
                </a:cubicBezTo>
                <a:cubicBezTo>
                  <a:pt x="12035244" y="4056341"/>
                  <a:pt x="12028930" y="4050025"/>
                  <a:pt x="12021465" y="4050025"/>
                </a:cubicBezTo>
                <a:close/>
                <a:moveTo>
                  <a:pt x="12144332" y="4050025"/>
                </a:moveTo>
                <a:cubicBezTo>
                  <a:pt x="12136869" y="4050025"/>
                  <a:pt x="12130553" y="4056341"/>
                  <a:pt x="12130553" y="4063805"/>
                </a:cubicBezTo>
                <a:cubicBezTo>
                  <a:pt x="12130553" y="4071268"/>
                  <a:pt x="12136869" y="4077584"/>
                  <a:pt x="12144332" y="4077584"/>
                </a:cubicBezTo>
                <a:cubicBezTo>
                  <a:pt x="12151796" y="4077584"/>
                  <a:pt x="12158112" y="4071268"/>
                  <a:pt x="12158112" y="4063805"/>
                </a:cubicBezTo>
                <a:cubicBezTo>
                  <a:pt x="12158112" y="4056341"/>
                  <a:pt x="12151796" y="4050025"/>
                  <a:pt x="12144332" y="4050025"/>
                </a:cubicBezTo>
                <a:close/>
                <a:moveTo>
                  <a:pt x="12082899" y="4050025"/>
                </a:moveTo>
                <a:cubicBezTo>
                  <a:pt x="12075435" y="4050025"/>
                  <a:pt x="12069120" y="4056341"/>
                  <a:pt x="12069120" y="4063805"/>
                </a:cubicBezTo>
                <a:cubicBezTo>
                  <a:pt x="12069120" y="4071268"/>
                  <a:pt x="12075435" y="4077584"/>
                  <a:pt x="12082899" y="4077584"/>
                </a:cubicBezTo>
                <a:cubicBezTo>
                  <a:pt x="12090363" y="4077584"/>
                  <a:pt x="12096679" y="4071268"/>
                  <a:pt x="12096679" y="4063805"/>
                </a:cubicBezTo>
                <a:cubicBezTo>
                  <a:pt x="12096679" y="4056341"/>
                  <a:pt x="12090363" y="4050025"/>
                  <a:pt x="12082899" y="4050025"/>
                </a:cubicBezTo>
                <a:close/>
                <a:moveTo>
                  <a:pt x="12021465" y="3998926"/>
                </a:moveTo>
                <a:cubicBezTo>
                  <a:pt x="12014001" y="3998926"/>
                  <a:pt x="12007687" y="4005242"/>
                  <a:pt x="12007687" y="4012706"/>
                </a:cubicBezTo>
                <a:cubicBezTo>
                  <a:pt x="12007687" y="4020169"/>
                  <a:pt x="12014001" y="4026485"/>
                  <a:pt x="12021465" y="4026485"/>
                </a:cubicBezTo>
                <a:cubicBezTo>
                  <a:pt x="12028930" y="4026485"/>
                  <a:pt x="12035244" y="4020169"/>
                  <a:pt x="12035244" y="4012706"/>
                </a:cubicBezTo>
                <a:cubicBezTo>
                  <a:pt x="12035244" y="4005242"/>
                  <a:pt x="12028930" y="3998926"/>
                  <a:pt x="12021465" y="3998926"/>
                </a:cubicBezTo>
                <a:close/>
                <a:moveTo>
                  <a:pt x="12144332" y="3998926"/>
                </a:moveTo>
                <a:cubicBezTo>
                  <a:pt x="12136869" y="3998926"/>
                  <a:pt x="12130553" y="4005242"/>
                  <a:pt x="12130553" y="4012706"/>
                </a:cubicBezTo>
                <a:cubicBezTo>
                  <a:pt x="12130553" y="4020169"/>
                  <a:pt x="12136869" y="4026485"/>
                  <a:pt x="12144332" y="4026485"/>
                </a:cubicBezTo>
                <a:cubicBezTo>
                  <a:pt x="12151796" y="4026485"/>
                  <a:pt x="12158112" y="4020169"/>
                  <a:pt x="12158112" y="4012706"/>
                </a:cubicBezTo>
                <a:cubicBezTo>
                  <a:pt x="12158112" y="4005242"/>
                  <a:pt x="12151796" y="3998926"/>
                  <a:pt x="12144332" y="3998926"/>
                </a:cubicBezTo>
                <a:close/>
                <a:moveTo>
                  <a:pt x="12205767" y="3998926"/>
                </a:moveTo>
                <a:cubicBezTo>
                  <a:pt x="12198303" y="3998926"/>
                  <a:pt x="12191987" y="4005242"/>
                  <a:pt x="12191987" y="4012706"/>
                </a:cubicBezTo>
                <a:cubicBezTo>
                  <a:pt x="12191987" y="4020169"/>
                  <a:pt x="12198303" y="4026485"/>
                  <a:pt x="12205767" y="4026485"/>
                </a:cubicBezTo>
                <a:cubicBezTo>
                  <a:pt x="12213230" y="4026485"/>
                  <a:pt x="12219546" y="4020169"/>
                  <a:pt x="12219546" y="4012706"/>
                </a:cubicBezTo>
                <a:cubicBezTo>
                  <a:pt x="12219546" y="4005242"/>
                  <a:pt x="12213230" y="3998926"/>
                  <a:pt x="12205767" y="3998926"/>
                </a:cubicBezTo>
                <a:close/>
                <a:moveTo>
                  <a:pt x="12205767" y="4050025"/>
                </a:moveTo>
                <a:cubicBezTo>
                  <a:pt x="12198303" y="4050025"/>
                  <a:pt x="12191987" y="4056341"/>
                  <a:pt x="12191987" y="4063805"/>
                </a:cubicBezTo>
                <a:cubicBezTo>
                  <a:pt x="12191987" y="4071268"/>
                  <a:pt x="12198303" y="4077584"/>
                  <a:pt x="12205767" y="4077584"/>
                </a:cubicBezTo>
                <a:cubicBezTo>
                  <a:pt x="12213230" y="4077584"/>
                  <a:pt x="12219546" y="4071268"/>
                  <a:pt x="12219546" y="4063805"/>
                </a:cubicBezTo>
                <a:cubicBezTo>
                  <a:pt x="12219546" y="4056341"/>
                  <a:pt x="12213230" y="4050025"/>
                  <a:pt x="12205767" y="4050025"/>
                </a:cubicBezTo>
                <a:close/>
                <a:moveTo>
                  <a:pt x="11959457" y="4050025"/>
                </a:moveTo>
                <a:cubicBezTo>
                  <a:pt x="11951993" y="4050025"/>
                  <a:pt x="11945679" y="4056341"/>
                  <a:pt x="11945679" y="4063805"/>
                </a:cubicBezTo>
                <a:cubicBezTo>
                  <a:pt x="11945679" y="4071268"/>
                  <a:pt x="11951993" y="4077584"/>
                  <a:pt x="11959457" y="4077584"/>
                </a:cubicBezTo>
                <a:cubicBezTo>
                  <a:pt x="11966922" y="4077584"/>
                  <a:pt x="11973238" y="4071268"/>
                  <a:pt x="11973238" y="4063805"/>
                </a:cubicBezTo>
                <a:cubicBezTo>
                  <a:pt x="11973238" y="4056341"/>
                  <a:pt x="11966922" y="4050025"/>
                  <a:pt x="11959457" y="4050025"/>
                </a:cubicBezTo>
                <a:close/>
                <a:moveTo>
                  <a:pt x="11959457" y="3998926"/>
                </a:moveTo>
                <a:cubicBezTo>
                  <a:pt x="11951993" y="3998926"/>
                  <a:pt x="11945679" y="4005242"/>
                  <a:pt x="11945679" y="4012706"/>
                </a:cubicBezTo>
                <a:cubicBezTo>
                  <a:pt x="11945679" y="4020169"/>
                  <a:pt x="11951993" y="4026485"/>
                  <a:pt x="11959457" y="4026485"/>
                </a:cubicBezTo>
                <a:cubicBezTo>
                  <a:pt x="11966922" y="4026485"/>
                  <a:pt x="11973238" y="4020169"/>
                  <a:pt x="11973238" y="4012706"/>
                </a:cubicBezTo>
                <a:cubicBezTo>
                  <a:pt x="11973238" y="4005242"/>
                  <a:pt x="11966922" y="3998926"/>
                  <a:pt x="11959457" y="3998926"/>
                </a:cubicBezTo>
                <a:close/>
                <a:moveTo>
                  <a:pt x="11959457" y="3947827"/>
                </a:moveTo>
                <a:cubicBezTo>
                  <a:pt x="11951993" y="3947827"/>
                  <a:pt x="11945679" y="3954143"/>
                  <a:pt x="11945679" y="3961607"/>
                </a:cubicBezTo>
                <a:cubicBezTo>
                  <a:pt x="11945679" y="3969071"/>
                  <a:pt x="11951993" y="3975386"/>
                  <a:pt x="11959457" y="3975386"/>
                </a:cubicBezTo>
                <a:cubicBezTo>
                  <a:pt x="11966922" y="3975386"/>
                  <a:pt x="11973238" y="3969071"/>
                  <a:pt x="11973238" y="3961607"/>
                </a:cubicBezTo>
                <a:cubicBezTo>
                  <a:pt x="11973238" y="3954143"/>
                  <a:pt x="11966922" y="3947827"/>
                  <a:pt x="11959457" y="3947827"/>
                </a:cubicBezTo>
                <a:close/>
                <a:moveTo>
                  <a:pt x="12021465" y="3947827"/>
                </a:moveTo>
                <a:cubicBezTo>
                  <a:pt x="12014001" y="3947827"/>
                  <a:pt x="12007687" y="3954143"/>
                  <a:pt x="12007687" y="3961607"/>
                </a:cubicBezTo>
                <a:cubicBezTo>
                  <a:pt x="12007687" y="3969071"/>
                  <a:pt x="12014001" y="3975386"/>
                  <a:pt x="12021465" y="3975386"/>
                </a:cubicBezTo>
                <a:cubicBezTo>
                  <a:pt x="12028930" y="3975386"/>
                  <a:pt x="12035244" y="3969071"/>
                  <a:pt x="12035244" y="3961607"/>
                </a:cubicBezTo>
                <a:cubicBezTo>
                  <a:pt x="12035244" y="3954143"/>
                  <a:pt x="12028930" y="3947827"/>
                  <a:pt x="12021465" y="3947827"/>
                </a:cubicBezTo>
                <a:close/>
                <a:moveTo>
                  <a:pt x="11959457" y="3897302"/>
                </a:moveTo>
                <a:cubicBezTo>
                  <a:pt x="11951993" y="3897302"/>
                  <a:pt x="11945679" y="3903618"/>
                  <a:pt x="11945679" y="3911082"/>
                </a:cubicBezTo>
                <a:cubicBezTo>
                  <a:pt x="11945679" y="3918546"/>
                  <a:pt x="11951993" y="3924861"/>
                  <a:pt x="11959457" y="3924861"/>
                </a:cubicBezTo>
                <a:cubicBezTo>
                  <a:pt x="11966922" y="3924861"/>
                  <a:pt x="11973238" y="3918546"/>
                  <a:pt x="11973238" y="3911082"/>
                </a:cubicBezTo>
                <a:cubicBezTo>
                  <a:pt x="11973238" y="3903618"/>
                  <a:pt x="11966922" y="3897302"/>
                  <a:pt x="11959457" y="3897302"/>
                </a:cubicBezTo>
                <a:close/>
                <a:moveTo>
                  <a:pt x="12205767" y="3947827"/>
                </a:moveTo>
                <a:cubicBezTo>
                  <a:pt x="12198303" y="3947827"/>
                  <a:pt x="12191987" y="3954143"/>
                  <a:pt x="12191987" y="3961607"/>
                </a:cubicBezTo>
                <a:cubicBezTo>
                  <a:pt x="12191987" y="3969071"/>
                  <a:pt x="12198303" y="3975386"/>
                  <a:pt x="12205767" y="3975386"/>
                </a:cubicBezTo>
                <a:cubicBezTo>
                  <a:pt x="12213230" y="3975386"/>
                  <a:pt x="12219546" y="3969071"/>
                  <a:pt x="12219546" y="3961607"/>
                </a:cubicBezTo>
                <a:cubicBezTo>
                  <a:pt x="12219546" y="3954143"/>
                  <a:pt x="12213230" y="3947827"/>
                  <a:pt x="12205767" y="3947827"/>
                </a:cubicBezTo>
                <a:close/>
                <a:moveTo>
                  <a:pt x="12144332" y="3947827"/>
                </a:moveTo>
                <a:cubicBezTo>
                  <a:pt x="12136869" y="3947827"/>
                  <a:pt x="12130553" y="3954143"/>
                  <a:pt x="12130553" y="3961607"/>
                </a:cubicBezTo>
                <a:cubicBezTo>
                  <a:pt x="12130553" y="3969071"/>
                  <a:pt x="12136869" y="3975386"/>
                  <a:pt x="12144332" y="3975386"/>
                </a:cubicBezTo>
                <a:cubicBezTo>
                  <a:pt x="12151796" y="3975386"/>
                  <a:pt x="12158112" y="3969071"/>
                  <a:pt x="12158112" y="3961607"/>
                </a:cubicBezTo>
                <a:cubicBezTo>
                  <a:pt x="12158112" y="3954143"/>
                  <a:pt x="12151796" y="3947827"/>
                  <a:pt x="12144332" y="3947827"/>
                </a:cubicBezTo>
                <a:close/>
                <a:moveTo>
                  <a:pt x="12144332" y="3897302"/>
                </a:moveTo>
                <a:cubicBezTo>
                  <a:pt x="12136869" y="3897302"/>
                  <a:pt x="12130553" y="3903618"/>
                  <a:pt x="12130553" y="3911082"/>
                </a:cubicBezTo>
                <a:cubicBezTo>
                  <a:pt x="12130553" y="3918546"/>
                  <a:pt x="12136869" y="3924861"/>
                  <a:pt x="12144332" y="3924861"/>
                </a:cubicBezTo>
                <a:cubicBezTo>
                  <a:pt x="12151796" y="3924861"/>
                  <a:pt x="12158112" y="3918546"/>
                  <a:pt x="12158112" y="3911082"/>
                </a:cubicBezTo>
                <a:cubicBezTo>
                  <a:pt x="12158112" y="3903618"/>
                  <a:pt x="12151796" y="3897302"/>
                  <a:pt x="12144332" y="3897302"/>
                </a:cubicBezTo>
                <a:close/>
                <a:moveTo>
                  <a:pt x="12082899" y="3897302"/>
                </a:moveTo>
                <a:cubicBezTo>
                  <a:pt x="12075435" y="3897302"/>
                  <a:pt x="12069120" y="3903618"/>
                  <a:pt x="12069120" y="3911082"/>
                </a:cubicBezTo>
                <a:cubicBezTo>
                  <a:pt x="12069120" y="3918546"/>
                  <a:pt x="12075435" y="3924861"/>
                  <a:pt x="12082899" y="3924861"/>
                </a:cubicBezTo>
                <a:cubicBezTo>
                  <a:pt x="12090363" y="3924861"/>
                  <a:pt x="12096679" y="3918546"/>
                  <a:pt x="12096679" y="3911082"/>
                </a:cubicBezTo>
                <a:cubicBezTo>
                  <a:pt x="12096679" y="3903618"/>
                  <a:pt x="12090363" y="3897302"/>
                  <a:pt x="12082899" y="3897302"/>
                </a:cubicBezTo>
                <a:close/>
                <a:moveTo>
                  <a:pt x="12021465" y="3897302"/>
                </a:moveTo>
                <a:cubicBezTo>
                  <a:pt x="12014001" y="3897302"/>
                  <a:pt x="12007687" y="3903618"/>
                  <a:pt x="12007687" y="3911082"/>
                </a:cubicBezTo>
                <a:cubicBezTo>
                  <a:pt x="12007687" y="3918546"/>
                  <a:pt x="12014001" y="3924861"/>
                  <a:pt x="12021465" y="3924861"/>
                </a:cubicBezTo>
                <a:cubicBezTo>
                  <a:pt x="12028930" y="3924861"/>
                  <a:pt x="12035244" y="3918546"/>
                  <a:pt x="12035244" y="3911082"/>
                </a:cubicBezTo>
                <a:cubicBezTo>
                  <a:pt x="12035244" y="3903618"/>
                  <a:pt x="12028930" y="3897302"/>
                  <a:pt x="12021465" y="3897302"/>
                </a:cubicBezTo>
                <a:close/>
                <a:moveTo>
                  <a:pt x="12082899" y="3947827"/>
                </a:moveTo>
                <a:cubicBezTo>
                  <a:pt x="12075435" y="3947827"/>
                  <a:pt x="12069120" y="3954143"/>
                  <a:pt x="12069120" y="3961607"/>
                </a:cubicBezTo>
                <a:cubicBezTo>
                  <a:pt x="12069120" y="3969071"/>
                  <a:pt x="12075435" y="3975386"/>
                  <a:pt x="12082899" y="3975386"/>
                </a:cubicBezTo>
                <a:cubicBezTo>
                  <a:pt x="12090363" y="3975386"/>
                  <a:pt x="12096679" y="3969071"/>
                  <a:pt x="12096679" y="3961607"/>
                </a:cubicBezTo>
                <a:cubicBezTo>
                  <a:pt x="12096679" y="3954143"/>
                  <a:pt x="12090363" y="3947827"/>
                  <a:pt x="12082899" y="3947827"/>
                </a:cubicBezTo>
                <a:close/>
                <a:moveTo>
                  <a:pt x="12205767" y="3897302"/>
                </a:moveTo>
                <a:cubicBezTo>
                  <a:pt x="12198303" y="3897302"/>
                  <a:pt x="12191987" y="3903618"/>
                  <a:pt x="12191987" y="3911082"/>
                </a:cubicBezTo>
                <a:cubicBezTo>
                  <a:pt x="12191987" y="3918546"/>
                  <a:pt x="12198303" y="3924861"/>
                  <a:pt x="12205767" y="3924861"/>
                </a:cubicBezTo>
                <a:cubicBezTo>
                  <a:pt x="12213230" y="3924861"/>
                  <a:pt x="12219546" y="3918546"/>
                  <a:pt x="12219546" y="3911082"/>
                </a:cubicBezTo>
                <a:cubicBezTo>
                  <a:pt x="12219546" y="3903618"/>
                  <a:pt x="12213230" y="3897302"/>
                  <a:pt x="12205767" y="3897302"/>
                </a:cubicBezTo>
                <a:close/>
                <a:moveTo>
                  <a:pt x="4565034" y="908299"/>
                </a:moveTo>
                <a:cubicBezTo>
                  <a:pt x="4572498" y="908299"/>
                  <a:pt x="4578813" y="901983"/>
                  <a:pt x="4578813" y="894519"/>
                </a:cubicBezTo>
                <a:cubicBezTo>
                  <a:pt x="4578813" y="887055"/>
                  <a:pt x="4572498" y="880740"/>
                  <a:pt x="4565034" y="880740"/>
                </a:cubicBezTo>
                <a:cubicBezTo>
                  <a:pt x="4557570" y="880740"/>
                  <a:pt x="4551254" y="887055"/>
                  <a:pt x="4551254" y="894519"/>
                </a:cubicBezTo>
                <a:cubicBezTo>
                  <a:pt x="4551254" y="901983"/>
                  <a:pt x="4557570" y="908299"/>
                  <a:pt x="4565034" y="908299"/>
                </a:cubicBezTo>
                <a:close/>
                <a:moveTo>
                  <a:pt x="4503600" y="857774"/>
                </a:moveTo>
                <a:cubicBezTo>
                  <a:pt x="4511064" y="857774"/>
                  <a:pt x="4517380" y="851458"/>
                  <a:pt x="4517380" y="843994"/>
                </a:cubicBezTo>
                <a:cubicBezTo>
                  <a:pt x="4517380" y="836531"/>
                  <a:pt x="4511064" y="830215"/>
                  <a:pt x="4503600" y="830215"/>
                </a:cubicBezTo>
                <a:cubicBezTo>
                  <a:pt x="4496136" y="830215"/>
                  <a:pt x="4489821" y="836531"/>
                  <a:pt x="4489821" y="843994"/>
                </a:cubicBezTo>
                <a:cubicBezTo>
                  <a:pt x="4489821" y="851458"/>
                  <a:pt x="4496136" y="857774"/>
                  <a:pt x="4503600" y="857774"/>
                </a:cubicBezTo>
                <a:close/>
                <a:moveTo>
                  <a:pt x="4503600" y="908299"/>
                </a:moveTo>
                <a:cubicBezTo>
                  <a:pt x="4511064" y="908299"/>
                  <a:pt x="4517380" y="901983"/>
                  <a:pt x="4517380" y="894519"/>
                </a:cubicBezTo>
                <a:cubicBezTo>
                  <a:pt x="4517380" y="887055"/>
                  <a:pt x="4511064" y="880740"/>
                  <a:pt x="4503600" y="880740"/>
                </a:cubicBezTo>
                <a:cubicBezTo>
                  <a:pt x="4496136" y="880740"/>
                  <a:pt x="4489821" y="887055"/>
                  <a:pt x="4489821" y="894519"/>
                </a:cubicBezTo>
                <a:cubicBezTo>
                  <a:pt x="4489821" y="901983"/>
                  <a:pt x="4496136" y="908299"/>
                  <a:pt x="4503600" y="908299"/>
                </a:cubicBezTo>
                <a:close/>
                <a:moveTo>
                  <a:pt x="4565034" y="857774"/>
                </a:moveTo>
                <a:cubicBezTo>
                  <a:pt x="4572498" y="857774"/>
                  <a:pt x="4578813" y="851458"/>
                  <a:pt x="4578813" y="843994"/>
                </a:cubicBezTo>
                <a:cubicBezTo>
                  <a:pt x="4578813" y="836531"/>
                  <a:pt x="4572498" y="830215"/>
                  <a:pt x="4565034" y="830215"/>
                </a:cubicBezTo>
                <a:cubicBezTo>
                  <a:pt x="4557570" y="830215"/>
                  <a:pt x="4551254" y="836531"/>
                  <a:pt x="4551254" y="843994"/>
                </a:cubicBezTo>
                <a:cubicBezTo>
                  <a:pt x="4551254" y="851458"/>
                  <a:pt x="4557570" y="857774"/>
                  <a:pt x="4565034" y="857774"/>
                </a:cubicBezTo>
                <a:close/>
                <a:moveTo>
                  <a:pt x="4687901" y="857774"/>
                </a:moveTo>
                <a:cubicBezTo>
                  <a:pt x="4695365" y="857774"/>
                  <a:pt x="4701680" y="851458"/>
                  <a:pt x="4701680" y="843994"/>
                </a:cubicBezTo>
                <a:cubicBezTo>
                  <a:pt x="4701680" y="836531"/>
                  <a:pt x="4695365" y="830215"/>
                  <a:pt x="4687901" y="830215"/>
                </a:cubicBezTo>
                <a:cubicBezTo>
                  <a:pt x="4680437" y="830215"/>
                  <a:pt x="4674121" y="836531"/>
                  <a:pt x="4674121" y="843994"/>
                </a:cubicBezTo>
                <a:cubicBezTo>
                  <a:pt x="4674121" y="851458"/>
                  <a:pt x="4680437" y="857774"/>
                  <a:pt x="4687901" y="857774"/>
                </a:cubicBezTo>
                <a:close/>
                <a:moveTo>
                  <a:pt x="4626467" y="857774"/>
                </a:moveTo>
                <a:cubicBezTo>
                  <a:pt x="4633931" y="857774"/>
                  <a:pt x="4640247" y="851458"/>
                  <a:pt x="4640247" y="843994"/>
                </a:cubicBezTo>
                <a:cubicBezTo>
                  <a:pt x="4640247" y="836531"/>
                  <a:pt x="4633931" y="830215"/>
                  <a:pt x="4626467" y="830215"/>
                </a:cubicBezTo>
                <a:cubicBezTo>
                  <a:pt x="4619004" y="830215"/>
                  <a:pt x="4612688" y="836531"/>
                  <a:pt x="4612688" y="843994"/>
                </a:cubicBezTo>
                <a:cubicBezTo>
                  <a:pt x="4612688" y="851458"/>
                  <a:pt x="4619004" y="857774"/>
                  <a:pt x="4626467" y="857774"/>
                </a:cubicBezTo>
                <a:close/>
                <a:moveTo>
                  <a:pt x="4687901" y="908299"/>
                </a:moveTo>
                <a:cubicBezTo>
                  <a:pt x="4695365" y="908299"/>
                  <a:pt x="4701680" y="901983"/>
                  <a:pt x="4701680" y="894519"/>
                </a:cubicBezTo>
                <a:cubicBezTo>
                  <a:pt x="4701680" y="887055"/>
                  <a:pt x="4695365" y="880740"/>
                  <a:pt x="4687901" y="880740"/>
                </a:cubicBezTo>
                <a:cubicBezTo>
                  <a:pt x="4680437" y="880740"/>
                  <a:pt x="4674121" y="887055"/>
                  <a:pt x="4674121" y="894519"/>
                </a:cubicBezTo>
                <a:cubicBezTo>
                  <a:pt x="4674121" y="901983"/>
                  <a:pt x="4680437" y="908299"/>
                  <a:pt x="4687901" y="908299"/>
                </a:cubicBezTo>
                <a:close/>
                <a:moveTo>
                  <a:pt x="4626467" y="908299"/>
                </a:moveTo>
                <a:cubicBezTo>
                  <a:pt x="4633931" y="908299"/>
                  <a:pt x="4640247" y="901983"/>
                  <a:pt x="4640247" y="894519"/>
                </a:cubicBezTo>
                <a:cubicBezTo>
                  <a:pt x="4640247" y="887055"/>
                  <a:pt x="4633931" y="880740"/>
                  <a:pt x="4626467" y="880740"/>
                </a:cubicBezTo>
                <a:cubicBezTo>
                  <a:pt x="4619004" y="880740"/>
                  <a:pt x="4612688" y="887055"/>
                  <a:pt x="4612688" y="894519"/>
                </a:cubicBezTo>
                <a:cubicBezTo>
                  <a:pt x="4612688" y="901983"/>
                  <a:pt x="4619004" y="908299"/>
                  <a:pt x="4626467" y="908299"/>
                </a:cubicBezTo>
                <a:close/>
                <a:moveTo>
                  <a:pt x="4441592" y="908299"/>
                </a:moveTo>
                <a:cubicBezTo>
                  <a:pt x="4449056" y="908299"/>
                  <a:pt x="4455372" y="901983"/>
                  <a:pt x="4455372" y="894519"/>
                </a:cubicBezTo>
                <a:cubicBezTo>
                  <a:pt x="4455372" y="887055"/>
                  <a:pt x="4449056" y="880740"/>
                  <a:pt x="4441592" y="880740"/>
                </a:cubicBezTo>
                <a:cubicBezTo>
                  <a:pt x="4434129" y="880740"/>
                  <a:pt x="4427813" y="887055"/>
                  <a:pt x="4427813" y="894519"/>
                </a:cubicBezTo>
                <a:cubicBezTo>
                  <a:pt x="4427813" y="901983"/>
                  <a:pt x="4434129" y="908299"/>
                  <a:pt x="4441592" y="908299"/>
                </a:cubicBezTo>
                <a:close/>
                <a:moveTo>
                  <a:pt x="4441592" y="857774"/>
                </a:moveTo>
                <a:cubicBezTo>
                  <a:pt x="4449056" y="857774"/>
                  <a:pt x="4455372" y="851458"/>
                  <a:pt x="4455372" y="843994"/>
                </a:cubicBezTo>
                <a:cubicBezTo>
                  <a:pt x="4455372" y="836531"/>
                  <a:pt x="4449056" y="830215"/>
                  <a:pt x="4441592" y="830215"/>
                </a:cubicBezTo>
                <a:cubicBezTo>
                  <a:pt x="4434129" y="830215"/>
                  <a:pt x="4427813" y="836531"/>
                  <a:pt x="4427813" y="843994"/>
                </a:cubicBezTo>
                <a:cubicBezTo>
                  <a:pt x="4427813" y="851458"/>
                  <a:pt x="4434129" y="857774"/>
                  <a:pt x="4441592" y="857774"/>
                </a:cubicBezTo>
                <a:close/>
                <a:moveTo>
                  <a:pt x="4687901" y="755576"/>
                </a:moveTo>
                <a:cubicBezTo>
                  <a:pt x="4695365" y="755576"/>
                  <a:pt x="4701680" y="749260"/>
                  <a:pt x="4701680" y="741797"/>
                </a:cubicBezTo>
                <a:cubicBezTo>
                  <a:pt x="4701680" y="734333"/>
                  <a:pt x="4695365" y="728017"/>
                  <a:pt x="4687901" y="728017"/>
                </a:cubicBezTo>
                <a:cubicBezTo>
                  <a:pt x="4680437" y="728017"/>
                  <a:pt x="4674121" y="734333"/>
                  <a:pt x="4674121" y="741797"/>
                </a:cubicBezTo>
                <a:cubicBezTo>
                  <a:pt x="4674121" y="749260"/>
                  <a:pt x="4680437" y="755576"/>
                  <a:pt x="4687901" y="755576"/>
                </a:cubicBezTo>
                <a:close/>
                <a:moveTo>
                  <a:pt x="4565034" y="755576"/>
                </a:moveTo>
                <a:cubicBezTo>
                  <a:pt x="4572498" y="755576"/>
                  <a:pt x="4578813" y="749260"/>
                  <a:pt x="4578813" y="741797"/>
                </a:cubicBezTo>
                <a:cubicBezTo>
                  <a:pt x="4578813" y="734333"/>
                  <a:pt x="4572498" y="728017"/>
                  <a:pt x="4565034" y="728017"/>
                </a:cubicBezTo>
                <a:cubicBezTo>
                  <a:pt x="4557570" y="728017"/>
                  <a:pt x="4551254" y="734333"/>
                  <a:pt x="4551254" y="741797"/>
                </a:cubicBezTo>
                <a:cubicBezTo>
                  <a:pt x="4551254" y="749260"/>
                  <a:pt x="4557570" y="755576"/>
                  <a:pt x="4565034" y="755576"/>
                </a:cubicBezTo>
                <a:close/>
                <a:moveTo>
                  <a:pt x="4565034" y="806675"/>
                </a:moveTo>
                <a:cubicBezTo>
                  <a:pt x="4572498" y="806675"/>
                  <a:pt x="4578813" y="800359"/>
                  <a:pt x="4578813" y="792896"/>
                </a:cubicBezTo>
                <a:cubicBezTo>
                  <a:pt x="4578813" y="785432"/>
                  <a:pt x="4572498" y="779116"/>
                  <a:pt x="4565034" y="779116"/>
                </a:cubicBezTo>
                <a:cubicBezTo>
                  <a:pt x="4557570" y="779116"/>
                  <a:pt x="4551254" y="785432"/>
                  <a:pt x="4551254" y="792896"/>
                </a:cubicBezTo>
                <a:cubicBezTo>
                  <a:pt x="4551254" y="800359"/>
                  <a:pt x="4557570" y="806675"/>
                  <a:pt x="4565034" y="806675"/>
                </a:cubicBezTo>
                <a:close/>
                <a:moveTo>
                  <a:pt x="4626467" y="755576"/>
                </a:moveTo>
                <a:cubicBezTo>
                  <a:pt x="4633931" y="755576"/>
                  <a:pt x="4640247" y="749260"/>
                  <a:pt x="4640247" y="741797"/>
                </a:cubicBezTo>
                <a:cubicBezTo>
                  <a:pt x="4640247" y="734333"/>
                  <a:pt x="4633931" y="728017"/>
                  <a:pt x="4626467" y="728017"/>
                </a:cubicBezTo>
                <a:cubicBezTo>
                  <a:pt x="4619004" y="728017"/>
                  <a:pt x="4612688" y="734333"/>
                  <a:pt x="4612688" y="741797"/>
                </a:cubicBezTo>
                <a:cubicBezTo>
                  <a:pt x="4612688" y="749260"/>
                  <a:pt x="4619004" y="755576"/>
                  <a:pt x="4626467" y="755576"/>
                </a:cubicBezTo>
                <a:close/>
                <a:moveTo>
                  <a:pt x="4687901" y="806675"/>
                </a:moveTo>
                <a:cubicBezTo>
                  <a:pt x="4695365" y="806675"/>
                  <a:pt x="4701680" y="800359"/>
                  <a:pt x="4701680" y="792896"/>
                </a:cubicBezTo>
                <a:cubicBezTo>
                  <a:pt x="4701680" y="785432"/>
                  <a:pt x="4695365" y="779116"/>
                  <a:pt x="4687901" y="779116"/>
                </a:cubicBezTo>
                <a:cubicBezTo>
                  <a:pt x="4680437" y="779116"/>
                  <a:pt x="4674121" y="785432"/>
                  <a:pt x="4674121" y="792896"/>
                </a:cubicBezTo>
                <a:cubicBezTo>
                  <a:pt x="4674121" y="800359"/>
                  <a:pt x="4680437" y="806675"/>
                  <a:pt x="4687901" y="806675"/>
                </a:cubicBezTo>
                <a:close/>
                <a:moveTo>
                  <a:pt x="4626467" y="806675"/>
                </a:moveTo>
                <a:cubicBezTo>
                  <a:pt x="4633931" y="806675"/>
                  <a:pt x="4640247" y="800359"/>
                  <a:pt x="4640247" y="792896"/>
                </a:cubicBezTo>
                <a:cubicBezTo>
                  <a:pt x="4640247" y="785432"/>
                  <a:pt x="4633931" y="779116"/>
                  <a:pt x="4626467" y="779116"/>
                </a:cubicBezTo>
                <a:cubicBezTo>
                  <a:pt x="4619004" y="779116"/>
                  <a:pt x="4612688" y="785432"/>
                  <a:pt x="4612688" y="792896"/>
                </a:cubicBezTo>
                <a:cubicBezTo>
                  <a:pt x="4612688" y="800359"/>
                  <a:pt x="4619004" y="806675"/>
                  <a:pt x="4626467" y="806675"/>
                </a:cubicBezTo>
                <a:close/>
                <a:moveTo>
                  <a:pt x="4441592" y="806675"/>
                </a:moveTo>
                <a:cubicBezTo>
                  <a:pt x="4449056" y="806675"/>
                  <a:pt x="4455372" y="800359"/>
                  <a:pt x="4455372" y="792896"/>
                </a:cubicBezTo>
                <a:cubicBezTo>
                  <a:pt x="4455372" y="785432"/>
                  <a:pt x="4449056" y="779116"/>
                  <a:pt x="4441592" y="779116"/>
                </a:cubicBezTo>
                <a:cubicBezTo>
                  <a:pt x="4434129" y="779116"/>
                  <a:pt x="4427813" y="785432"/>
                  <a:pt x="4427813" y="792896"/>
                </a:cubicBezTo>
                <a:cubicBezTo>
                  <a:pt x="4427813" y="800359"/>
                  <a:pt x="4434129" y="806675"/>
                  <a:pt x="4441592" y="806675"/>
                </a:cubicBezTo>
                <a:close/>
                <a:moveTo>
                  <a:pt x="4441592" y="755576"/>
                </a:moveTo>
                <a:cubicBezTo>
                  <a:pt x="4449056" y="755576"/>
                  <a:pt x="4455372" y="749260"/>
                  <a:pt x="4455372" y="741797"/>
                </a:cubicBezTo>
                <a:cubicBezTo>
                  <a:pt x="4455372" y="734333"/>
                  <a:pt x="4449056" y="728017"/>
                  <a:pt x="4441592" y="728017"/>
                </a:cubicBezTo>
                <a:cubicBezTo>
                  <a:pt x="4434129" y="728017"/>
                  <a:pt x="4427813" y="734333"/>
                  <a:pt x="4427813" y="741797"/>
                </a:cubicBezTo>
                <a:cubicBezTo>
                  <a:pt x="4427813" y="749260"/>
                  <a:pt x="4434129" y="755576"/>
                  <a:pt x="4441592" y="755576"/>
                </a:cubicBezTo>
                <a:close/>
                <a:moveTo>
                  <a:pt x="4503600" y="755576"/>
                </a:moveTo>
                <a:cubicBezTo>
                  <a:pt x="4511064" y="755576"/>
                  <a:pt x="4517380" y="749260"/>
                  <a:pt x="4517380" y="741797"/>
                </a:cubicBezTo>
                <a:cubicBezTo>
                  <a:pt x="4517380" y="734333"/>
                  <a:pt x="4511064" y="728017"/>
                  <a:pt x="4503600" y="728017"/>
                </a:cubicBezTo>
                <a:cubicBezTo>
                  <a:pt x="4496136" y="728017"/>
                  <a:pt x="4489821" y="734333"/>
                  <a:pt x="4489821" y="741797"/>
                </a:cubicBezTo>
                <a:cubicBezTo>
                  <a:pt x="4489821" y="749260"/>
                  <a:pt x="4496136" y="755576"/>
                  <a:pt x="4503600" y="755576"/>
                </a:cubicBezTo>
                <a:close/>
                <a:moveTo>
                  <a:pt x="4503600" y="806675"/>
                </a:moveTo>
                <a:cubicBezTo>
                  <a:pt x="4511064" y="806675"/>
                  <a:pt x="4517380" y="800359"/>
                  <a:pt x="4517380" y="792896"/>
                </a:cubicBezTo>
                <a:cubicBezTo>
                  <a:pt x="4517380" y="785432"/>
                  <a:pt x="4511064" y="779116"/>
                  <a:pt x="4503600" y="779116"/>
                </a:cubicBezTo>
                <a:cubicBezTo>
                  <a:pt x="4496136" y="779116"/>
                  <a:pt x="4489821" y="785432"/>
                  <a:pt x="4489821" y="792896"/>
                </a:cubicBezTo>
                <a:cubicBezTo>
                  <a:pt x="4489821" y="800359"/>
                  <a:pt x="4496136" y="806675"/>
                  <a:pt x="4503600" y="806675"/>
                </a:cubicBezTo>
                <a:close/>
                <a:moveTo>
                  <a:pt x="13316164" y="4210786"/>
                </a:moveTo>
                <a:lnTo>
                  <a:pt x="13408028" y="4210786"/>
                </a:lnTo>
                <a:cubicBezTo>
                  <a:pt x="13431568" y="4210786"/>
                  <a:pt x="13451089" y="4191265"/>
                  <a:pt x="13451089" y="4167725"/>
                </a:cubicBezTo>
                <a:lnTo>
                  <a:pt x="13451089" y="4075288"/>
                </a:lnTo>
                <a:cubicBezTo>
                  <a:pt x="13451089" y="4051747"/>
                  <a:pt x="13431568" y="4032227"/>
                  <a:pt x="13408028" y="4032227"/>
                </a:cubicBezTo>
                <a:lnTo>
                  <a:pt x="13316164" y="4032227"/>
                </a:lnTo>
                <a:cubicBezTo>
                  <a:pt x="13292624" y="4032227"/>
                  <a:pt x="13273103" y="4051747"/>
                  <a:pt x="13273103" y="4075288"/>
                </a:cubicBezTo>
                <a:lnTo>
                  <a:pt x="13273103" y="4167725"/>
                </a:lnTo>
                <a:cubicBezTo>
                  <a:pt x="13273103" y="4191265"/>
                  <a:pt x="13292624" y="4210786"/>
                  <a:pt x="13316164" y="4210786"/>
                </a:cubicBezTo>
                <a:close/>
                <a:moveTo>
                  <a:pt x="13283438" y="4075862"/>
                </a:moveTo>
                <a:cubicBezTo>
                  <a:pt x="13283438" y="4058063"/>
                  <a:pt x="13298365" y="4043135"/>
                  <a:pt x="13316164" y="4043135"/>
                </a:cubicBezTo>
                <a:lnTo>
                  <a:pt x="13408028" y="4043135"/>
                </a:lnTo>
                <a:cubicBezTo>
                  <a:pt x="13425827" y="4043135"/>
                  <a:pt x="13440754" y="4057489"/>
                  <a:pt x="13440754" y="4075862"/>
                </a:cubicBezTo>
                <a:lnTo>
                  <a:pt x="13440754" y="4168299"/>
                </a:lnTo>
                <a:cubicBezTo>
                  <a:pt x="13440754" y="4186098"/>
                  <a:pt x="13425827" y="4201025"/>
                  <a:pt x="13408028" y="4201025"/>
                </a:cubicBezTo>
                <a:lnTo>
                  <a:pt x="13316164" y="4201025"/>
                </a:lnTo>
                <a:cubicBezTo>
                  <a:pt x="13298365" y="4201025"/>
                  <a:pt x="13283438" y="4186672"/>
                  <a:pt x="13283438" y="4168299"/>
                </a:cubicBezTo>
                <a:lnTo>
                  <a:pt x="13283438" y="4075862"/>
                </a:lnTo>
                <a:close/>
                <a:moveTo>
                  <a:pt x="13049761" y="4210786"/>
                </a:moveTo>
                <a:lnTo>
                  <a:pt x="13141625" y="4210786"/>
                </a:lnTo>
                <a:cubicBezTo>
                  <a:pt x="13165164" y="4210786"/>
                  <a:pt x="13184685" y="4191265"/>
                  <a:pt x="13184685" y="4167725"/>
                </a:cubicBezTo>
                <a:lnTo>
                  <a:pt x="13184685" y="4075288"/>
                </a:lnTo>
                <a:cubicBezTo>
                  <a:pt x="13184685" y="4051747"/>
                  <a:pt x="13165164" y="4032227"/>
                  <a:pt x="13141625" y="4032227"/>
                </a:cubicBezTo>
                <a:lnTo>
                  <a:pt x="13049761" y="4032227"/>
                </a:lnTo>
                <a:cubicBezTo>
                  <a:pt x="13026221" y="4032227"/>
                  <a:pt x="13006700" y="4051747"/>
                  <a:pt x="13006700" y="4075288"/>
                </a:cubicBezTo>
                <a:lnTo>
                  <a:pt x="13006700" y="4167725"/>
                </a:lnTo>
                <a:cubicBezTo>
                  <a:pt x="13006700" y="4191265"/>
                  <a:pt x="13026221" y="4210786"/>
                  <a:pt x="13049761" y="4210786"/>
                </a:cubicBezTo>
                <a:close/>
                <a:moveTo>
                  <a:pt x="13017034" y="4075862"/>
                </a:moveTo>
                <a:cubicBezTo>
                  <a:pt x="13017034" y="4058063"/>
                  <a:pt x="13031962" y="4043135"/>
                  <a:pt x="13049761" y="4043135"/>
                </a:cubicBezTo>
                <a:lnTo>
                  <a:pt x="13141625" y="4043135"/>
                </a:lnTo>
                <a:cubicBezTo>
                  <a:pt x="13159422" y="4043135"/>
                  <a:pt x="13174351" y="4057489"/>
                  <a:pt x="13174351" y="4075862"/>
                </a:cubicBezTo>
                <a:lnTo>
                  <a:pt x="13174351" y="4168299"/>
                </a:lnTo>
                <a:cubicBezTo>
                  <a:pt x="13174351" y="4186098"/>
                  <a:pt x="13159422" y="4201025"/>
                  <a:pt x="13141625" y="4201025"/>
                </a:cubicBezTo>
                <a:lnTo>
                  <a:pt x="13049761" y="4201025"/>
                </a:lnTo>
                <a:cubicBezTo>
                  <a:pt x="13031962" y="4201025"/>
                  <a:pt x="13017034" y="4186672"/>
                  <a:pt x="13017034" y="4168299"/>
                </a:cubicBezTo>
                <a:lnTo>
                  <a:pt x="13017034" y="4075862"/>
                </a:lnTo>
                <a:close/>
                <a:moveTo>
                  <a:pt x="13049761" y="3944382"/>
                </a:moveTo>
                <a:lnTo>
                  <a:pt x="13141625" y="3944382"/>
                </a:lnTo>
                <a:cubicBezTo>
                  <a:pt x="13165164" y="3944382"/>
                  <a:pt x="13184685" y="3924861"/>
                  <a:pt x="13184685" y="3901321"/>
                </a:cubicBezTo>
                <a:lnTo>
                  <a:pt x="13184685" y="3809458"/>
                </a:lnTo>
                <a:cubicBezTo>
                  <a:pt x="13184685" y="3785918"/>
                  <a:pt x="13165164" y="3766397"/>
                  <a:pt x="13141625" y="3766397"/>
                </a:cubicBezTo>
                <a:lnTo>
                  <a:pt x="13049761" y="3766397"/>
                </a:lnTo>
                <a:cubicBezTo>
                  <a:pt x="13026221" y="3766397"/>
                  <a:pt x="13006700" y="3785918"/>
                  <a:pt x="13006700" y="3809458"/>
                </a:cubicBezTo>
                <a:lnTo>
                  <a:pt x="13006700" y="3901321"/>
                </a:lnTo>
                <a:cubicBezTo>
                  <a:pt x="13006700" y="3924861"/>
                  <a:pt x="13026221" y="3944382"/>
                  <a:pt x="13049761" y="3944382"/>
                </a:cubicBezTo>
                <a:close/>
                <a:moveTo>
                  <a:pt x="13017034" y="3809458"/>
                </a:moveTo>
                <a:cubicBezTo>
                  <a:pt x="13017034" y="3791659"/>
                  <a:pt x="13031962" y="3776732"/>
                  <a:pt x="13049761" y="3776732"/>
                </a:cubicBezTo>
                <a:lnTo>
                  <a:pt x="13141625" y="3776732"/>
                </a:lnTo>
                <a:cubicBezTo>
                  <a:pt x="13159422" y="3776732"/>
                  <a:pt x="13174351" y="3791659"/>
                  <a:pt x="13174351" y="3809458"/>
                </a:cubicBezTo>
                <a:lnTo>
                  <a:pt x="13174351" y="3901321"/>
                </a:lnTo>
                <a:cubicBezTo>
                  <a:pt x="13174351" y="3919120"/>
                  <a:pt x="13159422" y="3934047"/>
                  <a:pt x="13141625" y="3934047"/>
                </a:cubicBezTo>
                <a:lnTo>
                  <a:pt x="13049761" y="3934047"/>
                </a:lnTo>
                <a:cubicBezTo>
                  <a:pt x="13031962" y="3934047"/>
                  <a:pt x="13017034" y="3919120"/>
                  <a:pt x="13017034" y="3901321"/>
                </a:cubicBezTo>
                <a:lnTo>
                  <a:pt x="13017034" y="3809458"/>
                </a:lnTo>
                <a:close/>
                <a:moveTo>
                  <a:pt x="13316164" y="3944382"/>
                </a:moveTo>
                <a:lnTo>
                  <a:pt x="13408028" y="3944382"/>
                </a:lnTo>
                <a:cubicBezTo>
                  <a:pt x="13431568" y="3944382"/>
                  <a:pt x="13451089" y="3924861"/>
                  <a:pt x="13451089" y="3901321"/>
                </a:cubicBezTo>
                <a:lnTo>
                  <a:pt x="13451089" y="3809458"/>
                </a:lnTo>
                <a:cubicBezTo>
                  <a:pt x="13451089" y="3785918"/>
                  <a:pt x="13431568" y="3766397"/>
                  <a:pt x="13408028" y="3766397"/>
                </a:cubicBezTo>
                <a:lnTo>
                  <a:pt x="13316164" y="3766397"/>
                </a:lnTo>
                <a:cubicBezTo>
                  <a:pt x="13292624" y="3766397"/>
                  <a:pt x="13273103" y="3785918"/>
                  <a:pt x="13273103" y="3809458"/>
                </a:cubicBezTo>
                <a:lnTo>
                  <a:pt x="13273103" y="3901321"/>
                </a:lnTo>
                <a:cubicBezTo>
                  <a:pt x="13273103" y="3924861"/>
                  <a:pt x="13292624" y="3944382"/>
                  <a:pt x="13316164" y="3944382"/>
                </a:cubicBezTo>
                <a:close/>
                <a:moveTo>
                  <a:pt x="13283438" y="3809458"/>
                </a:moveTo>
                <a:cubicBezTo>
                  <a:pt x="13283438" y="3791659"/>
                  <a:pt x="13298365" y="3776732"/>
                  <a:pt x="13316164" y="3776732"/>
                </a:cubicBezTo>
                <a:lnTo>
                  <a:pt x="13408028" y="3776732"/>
                </a:lnTo>
                <a:cubicBezTo>
                  <a:pt x="13425827" y="3776732"/>
                  <a:pt x="13440754" y="3791659"/>
                  <a:pt x="13440754" y="3809458"/>
                </a:cubicBezTo>
                <a:lnTo>
                  <a:pt x="13440754" y="3901321"/>
                </a:lnTo>
                <a:cubicBezTo>
                  <a:pt x="13440754" y="3919120"/>
                  <a:pt x="13425827" y="3934047"/>
                  <a:pt x="13408028" y="3934047"/>
                </a:cubicBezTo>
                <a:lnTo>
                  <a:pt x="13316164" y="3934047"/>
                </a:lnTo>
                <a:cubicBezTo>
                  <a:pt x="13298365" y="3934047"/>
                  <a:pt x="13283438" y="3919120"/>
                  <a:pt x="13283438" y="3901321"/>
                </a:cubicBezTo>
                <a:lnTo>
                  <a:pt x="13283438" y="3809458"/>
                </a:lnTo>
                <a:close/>
                <a:moveTo>
                  <a:pt x="532233" y="748686"/>
                </a:moveTo>
                <a:lnTo>
                  <a:pt x="439796" y="748686"/>
                </a:lnTo>
                <a:cubicBezTo>
                  <a:pt x="416256" y="748686"/>
                  <a:pt x="396735" y="768207"/>
                  <a:pt x="396735" y="791747"/>
                </a:cubicBezTo>
                <a:lnTo>
                  <a:pt x="396735" y="884185"/>
                </a:lnTo>
                <a:cubicBezTo>
                  <a:pt x="396735" y="907725"/>
                  <a:pt x="416256" y="927246"/>
                  <a:pt x="439796" y="927246"/>
                </a:cubicBezTo>
                <a:lnTo>
                  <a:pt x="532233" y="927246"/>
                </a:lnTo>
                <a:cubicBezTo>
                  <a:pt x="555773" y="927246"/>
                  <a:pt x="575294" y="907725"/>
                  <a:pt x="575294" y="884185"/>
                </a:cubicBezTo>
                <a:lnTo>
                  <a:pt x="575294" y="791747"/>
                </a:lnTo>
                <a:cubicBezTo>
                  <a:pt x="575294" y="768207"/>
                  <a:pt x="555773" y="748686"/>
                  <a:pt x="532233" y="748686"/>
                </a:cubicBezTo>
                <a:close/>
                <a:moveTo>
                  <a:pt x="564960" y="884185"/>
                </a:moveTo>
                <a:cubicBezTo>
                  <a:pt x="564960" y="901983"/>
                  <a:pt x="550032" y="916911"/>
                  <a:pt x="532233" y="916911"/>
                </a:cubicBezTo>
                <a:lnTo>
                  <a:pt x="439796" y="916911"/>
                </a:lnTo>
                <a:cubicBezTo>
                  <a:pt x="421997" y="916911"/>
                  <a:pt x="407069" y="901983"/>
                  <a:pt x="407069" y="884185"/>
                </a:cubicBezTo>
                <a:lnTo>
                  <a:pt x="407069" y="791747"/>
                </a:lnTo>
                <a:cubicBezTo>
                  <a:pt x="407069" y="773949"/>
                  <a:pt x="421997" y="759021"/>
                  <a:pt x="439796" y="759021"/>
                </a:cubicBezTo>
                <a:lnTo>
                  <a:pt x="532233" y="759021"/>
                </a:lnTo>
                <a:cubicBezTo>
                  <a:pt x="550032" y="759021"/>
                  <a:pt x="564960" y="773949"/>
                  <a:pt x="564960" y="791747"/>
                </a:cubicBezTo>
                <a:lnTo>
                  <a:pt x="564960" y="884185"/>
                </a:lnTo>
                <a:close/>
                <a:moveTo>
                  <a:pt x="706774" y="927246"/>
                </a:moveTo>
                <a:lnTo>
                  <a:pt x="799211" y="927246"/>
                </a:lnTo>
                <a:cubicBezTo>
                  <a:pt x="822751" y="927246"/>
                  <a:pt x="842272" y="907725"/>
                  <a:pt x="842272" y="884185"/>
                </a:cubicBezTo>
                <a:lnTo>
                  <a:pt x="842272" y="791747"/>
                </a:lnTo>
                <a:cubicBezTo>
                  <a:pt x="842272" y="768207"/>
                  <a:pt x="822751" y="748686"/>
                  <a:pt x="799211" y="748686"/>
                </a:cubicBezTo>
                <a:lnTo>
                  <a:pt x="706774" y="748686"/>
                </a:lnTo>
                <a:cubicBezTo>
                  <a:pt x="683234" y="748686"/>
                  <a:pt x="663713" y="768207"/>
                  <a:pt x="663713" y="791747"/>
                </a:cubicBezTo>
                <a:lnTo>
                  <a:pt x="663713" y="884185"/>
                </a:lnTo>
                <a:cubicBezTo>
                  <a:pt x="663713" y="907725"/>
                  <a:pt x="683234" y="927246"/>
                  <a:pt x="706774" y="927246"/>
                </a:cubicBezTo>
                <a:close/>
                <a:moveTo>
                  <a:pt x="674047" y="791747"/>
                </a:moveTo>
                <a:cubicBezTo>
                  <a:pt x="674047" y="773949"/>
                  <a:pt x="688975" y="759021"/>
                  <a:pt x="706774" y="759021"/>
                </a:cubicBezTo>
                <a:lnTo>
                  <a:pt x="799211" y="759021"/>
                </a:lnTo>
                <a:cubicBezTo>
                  <a:pt x="817010" y="759021"/>
                  <a:pt x="831937" y="773949"/>
                  <a:pt x="831937" y="791747"/>
                </a:cubicBezTo>
                <a:lnTo>
                  <a:pt x="831937" y="884185"/>
                </a:lnTo>
                <a:cubicBezTo>
                  <a:pt x="831937" y="901983"/>
                  <a:pt x="817010" y="916911"/>
                  <a:pt x="799211" y="916911"/>
                </a:cubicBezTo>
                <a:lnTo>
                  <a:pt x="706774" y="916911"/>
                </a:lnTo>
                <a:cubicBezTo>
                  <a:pt x="688975" y="916911"/>
                  <a:pt x="674047" y="901983"/>
                  <a:pt x="674047" y="884185"/>
                </a:cubicBezTo>
                <a:lnTo>
                  <a:pt x="674047" y="791747"/>
                </a:lnTo>
                <a:close/>
                <a:moveTo>
                  <a:pt x="532233" y="1015090"/>
                </a:moveTo>
                <a:lnTo>
                  <a:pt x="439796" y="1015090"/>
                </a:lnTo>
                <a:cubicBezTo>
                  <a:pt x="416256" y="1015090"/>
                  <a:pt x="396735" y="1034611"/>
                  <a:pt x="396735" y="1058151"/>
                </a:cubicBezTo>
                <a:lnTo>
                  <a:pt x="396735" y="1150588"/>
                </a:lnTo>
                <a:cubicBezTo>
                  <a:pt x="396735" y="1174128"/>
                  <a:pt x="416256" y="1193649"/>
                  <a:pt x="439796" y="1193649"/>
                </a:cubicBezTo>
                <a:lnTo>
                  <a:pt x="532233" y="1193649"/>
                </a:lnTo>
                <a:cubicBezTo>
                  <a:pt x="555773" y="1193649"/>
                  <a:pt x="575294" y="1174128"/>
                  <a:pt x="575294" y="1150588"/>
                </a:cubicBezTo>
                <a:lnTo>
                  <a:pt x="575294" y="1058151"/>
                </a:lnTo>
                <a:cubicBezTo>
                  <a:pt x="575294" y="1034611"/>
                  <a:pt x="555773" y="1015090"/>
                  <a:pt x="532233" y="1015090"/>
                </a:cubicBezTo>
                <a:close/>
                <a:moveTo>
                  <a:pt x="564960" y="1150588"/>
                </a:moveTo>
                <a:cubicBezTo>
                  <a:pt x="564960" y="1168387"/>
                  <a:pt x="550032" y="1183315"/>
                  <a:pt x="532233" y="1183315"/>
                </a:cubicBezTo>
                <a:lnTo>
                  <a:pt x="439796" y="1183315"/>
                </a:lnTo>
                <a:cubicBezTo>
                  <a:pt x="421997" y="1183315"/>
                  <a:pt x="407069" y="1168387"/>
                  <a:pt x="407069" y="1150588"/>
                </a:cubicBezTo>
                <a:lnTo>
                  <a:pt x="407069" y="1058151"/>
                </a:lnTo>
                <a:cubicBezTo>
                  <a:pt x="407069" y="1040352"/>
                  <a:pt x="421997" y="1025425"/>
                  <a:pt x="439796" y="1025425"/>
                </a:cubicBezTo>
                <a:lnTo>
                  <a:pt x="532233" y="1025425"/>
                </a:lnTo>
                <a:cubicBezTo>
                  <a:pt x="550032" y="1025425"/>
                  <a:pt x="564960" y="1040352"/>
                  <a:pt x="564960" y="1058151"/>
                </a:cubicBezTo>
                <a:lnTo>
                  <a:pt x="564960" y="1150588"/>
                </a:lnTo>
                <a:close/>
                <a:moveTo>
                  <a:pt x="706774" y="1193649"/>
                </a:moveTo>
                <a:lnTo>
                  <a:pt x="799211" y="1193649"/>
                </a:lnTo>
                <a:cubicBezTo>
                  <a:pt x="822751" y="1193649"/>
                  <a:pt x="842272" y="1174128"/>
                  <a:pt x="842272" y="1150588"/>
                </a:cubicBezTo>
                <a:lnTo>
                  <a:pt x="842272" y="1058151"/>
                </a:lnTo>
                <a:cubicBezTo>
                  <a:pt x="842272" y="1034611"/>
                  <a:pt x="822751" y="1015090"/>
                  <a:pt x="799211" y="1015090"/>
                </a:cubicBezTo>
                <a:lnTo>
                  <a:pt x="706774" y="1015090"/>
                </a:lnTo>
                <a:cubicBezTo>
                  <a:pt x="683234" y="1015090"/>
                  <a:pt x="663713" y="1034611"/>
                  <a:pt x="663713" y="1058151"/>
                </a:cubicBezTo>
                <a:lnTo>
                  <a:pt x="663713" y="1150588"/>
                </a:lnTo>
                <a:cubicBezTo>
                  <a:pt x="663713" y="1174128"/>
                  <a:pt x="683234" y="1193649"/>
                  <a:pt x="706774" y="1193649"/>
                </a:cubicBezTo>
                <a:close/>
                <a:moveTo>
                  <a:pt x="674047" y="1058151"/>
                </a:moveTo>
                <a:cubicBezTo>
                  <a:pt x="674047" y="1040352"/>
                  <a:pt x="688975" y="1025425"/>
                  <a:pt x="706774" y="1025425"/>
                </a:cubicBezTo>
                <a:lnTo>
                  <a:pt x="799211" y="1025425"/>
                </a:lnTo>
                <a:cubicBezTo>
                  <a:pt x="817010" y="1025425"/>
                  <a:pt x="831937" y="1040352"/>
                  <a:pt x="831937" y="1058151"/>
                </a:cubicBezTo>
                <a:lnTo>
                  <a:pt x="831937" y="1150588"/>
                </a:lnTo>
                <a:cubicBezTo>
                  <a:pt x="831937" y="1168387"/>
                  <a:pt x="817010" y="1183315"/>
                  <a:pt x="799211" y="1183315"/>
                </a:cubicBezTo>
                <a:lnTo>
                  <a:pt x="706774" y="1183315"/>
                </a:lnTo>
                <a:cubicBezTo>
                  <a:pt x="688975" y="1183315"/>
                  <a:pt x="674047" y="1168387"/>
                  <a:pt x="674047" y="1150588"/>
                </a:cubicBezTo>
                <a:lnTo>
                  <a:pt x="674047" y="1058151"/>
                </a:lnTo>
                <a:close/>
                <a:moveTo>
                  <a:pt x="0" y="2897140"/>
                </a:moveTo>
                <a:lnTo>
                  <a:pt x="133776" y="3030916"/>
                </a:lnTo>
                <a:lnTo>
                  <a:pt x="133776" y="2940775"/>
                </a:lnTo>
                <a:lnTo>
                  <a:pt x="0" y="2806999"/>
                </a:lnTo>
                <a:cubicBezTo>
                  <a:pt x="0" y="2837240"/>
                  <a:pt x="0" y="2867285"/>
                  <a:pt x="0" y="2897140"/>
                </a:cubicBezTo>
                <a:close/>
                <a:moveTo>
                  <a:pt x="0" y="2584231"/>
                </a:moveTo>
                <a:lnTo>
                  <a:pt x="133776" y="2718007"/>
                </a:lnTo>
                <a:lnTo>
                  <a:pt x="133776" y="2627866"/>
                </a:lnTo>
                <a:lnTo>
                  <a:pt x="0" y="2494090"/>
                </a:lnTo>
                <a:cubicBezTo>
                  <a:pt x="0" y="2524330"/>
                  <a:pt x="0" y="2554375"/>
                  <a:pt x="0" y="2584231"/>
                </a:cubicBezTo>
                <a:close/>
                <a:moveTo>
                  <a:pt x="0" y="3210050"/>
                </a:moveTo>
                <a:lnTo>
                  <a:pt x="133776" y="3343826"/>
                </a:lnTo>
                <a:lnTo>
                  <a:pt x="133776" y="3253685"/>
                </a:lnTo>
                <a:lnTo>
                  <a:pt x="0" y="3119909"/>
                </a:lnTo>
                <a:cubicBezTo>
                  <a:pt x="0" y="3150149"/>
                  <a:pt x="0" y="3180194"/>
                  <a:pt x="0" y="3210050"/>
                </a:cubicBezTo>
                <a:close/>
                <a:moveTo>
                  <a:pt x="0" y="3053882"/>
                </a:moveTo>
                <a:lnTo>
                  <a:pt x="133776" y="3187658"/>
                </a:lnTo>
                <a:lnTo>
                  <a:pt x="133776" y="3097517"/>
                </a:lnTo>
                <a:lnTo>
                  <a:pt x="0" y="2963741"/>
                </a:lnTo>
                <a:cubicBezTo>
                  <a:pt x="0" y="2993981"/>
                  <a:pt x="0" y="3024026"/>
                  <a:pt x="0" y="3053882"/>
                </a:cubicBezTo>
                <a:close/>
                <a:moveTo>
                  <a:pt x="0" y="2740398"/>
                </a:moveTo>
                <a:lnTo>
                  <a:pt x="133776" y="2874174"/>
                </a:lnTo>
                <a:lnTo>
                  <a:pt x="133776" y="2784033"/>
                </a:lnTo>
                <a:lnTo>
                  <a:pt x="0" y="2650257"/>
                </a:lnTo>
                <a:cubicBezTo>
                  <a:pt x="0" y="2680498"/>
                  <a:pt x="0" y="2710543"/>
                  <a:pt x="0" y="2740398"/>
                </a:cubicBezTo>
                <a:close/>
                <a:moveTo>
                  <a:pt x="14554597" y="8052396"/>
                </a:moveTo>
                <a:cubicBezTo>
                  <a:pt x="14576012" y="8073812"/>
                  <a:pt x="14597255" y="8095055"/>
                  <a:pt x="14618327" y="8116126"/>
                </a:cubicBezTo>
                <a:lnTo>
                  <a:pt x="14807795" y="8116126"/>
                </a:lnTo>
                <a:lnTo>
                  <a:pt x="14744065" y="8052396"/>
                </a:lnTo>
                <a:lnTo>
                  <a:pt x="14554597" y="8052396"/>
                </a:lnTo>
                <a:close/>
                <a:moveTo>
                  <a:pt x="14633254" y="7941586"/>
                </a:moveTo>
                <a:lnTo>
                  <a:pt x="14443786" y="7941586"/>
                </a:lnTo>
                <a:cubicBezTo>
                  <a:pt x="14465202" y="7963001"/>
                  <a:pt x="14486446" y="7984245"/>
                  <a:pt x="14507517" y="8005316"/>
                </a:cubicBezTo>
                <a:lnTo>
                  <a:pt x="14696985" y="8005316"/>
                </a:lnTo>
                <a:lnTo>
                  <a:pt x="14633254" y="7941586"/>
                </a:lnTo>
                <a:close/>
                <a:moveTo>
                  <a:pt x="14301399" y="7609730"/>
                </a:moveTo>
                <a:lnTo>
                  <a:pt x="14111931" y="7609730"/>
                </a:lnTo>
                <a:cubicBezTo>
                  <a:pt x="14133347" y="7631145"/>
                  <a:pt x="14154590" y="7652388"/>
                  <a:pt x="14175660" y="7673460"/>
                </a:cubicBezTo>
                <a:lnTo>
                  <a:pt x="14365128" y="7673460"/>
                </a:lnTo>
                <a:lnTo>
                  <a:pt x="14301399" y="7609730"/>
                </a:lnTo>
                <a:close/>
                <a:moveTo>
                  <a:pt x="14523019" y="7830776"/>
                </a:moveTo>
                <a:lnTo>
                  <a:pt x="14333550" y="7830776"/>
                </a:lnTo>
                <a:cubicBezTo>
                  <a:pt x="14354966" y="7852192"/>
                  <a:pt x="14376209" y="7873435"/>
                  <a:pt x="14397281" y="7894506"/>
                </a:cubicBezTo>
                <a:lnTo>
                  <a:pt x="14586749" y="7894506"/>
                </a:lnTo>
                <a:cubicBezTo>
                  <a:pt x="14586749" y="7894506"/>
                  <a:pt x="14523019" y="7830776"/>
                  <a:pt x="14523019" y="7830776"/>
                </a:cubicBezTo>
                <a:close/>
                <a:moveTo>
                  <a:pt x="14412208" y="7720540"/>
                </a:moveTo>
                <a:lnTo>
                  <a:pt x="14222740" y="7720540"/>
                </a:lnTo>
                <a:cubicBezTo>
                  <a:pt x="14244156" y="7741955"/>
                  <a:pt x="14265400" y="7763199"/>
                  <a:pt x="14286471" y="7784270"/>
                </a:cubicBezTo>
                <a:lnTo>
                  <a:pt x="14475939" y="7784270"/>
                </a:lnTo>
                <a:cubicBezTo>
                  <a:pt x="14475939" y="7784270"/>
                  <a:pt x="14412208" y="7720540"/>
                  <a:pt x="14412208" y="7720540"/>
                </a:cubicBezTo>
                <a:close/>
              </a:path>
            </a:pathLst>
          </a:custGeom>
          <a:solidFill>
            <a:schemeClr val="accent3"/>
          </a:solidFill>
          <a:ln w="5741"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74B9F6DF-0855-7B43-24F7-DA4A84241429}"/>
              </a:ext>
              <a:ext uri="{C183D7F6-B498-43B3-948B-1728B52AA6E4}">
                <adec:decorative xmlns:adec="http://schemas.microsoft.com/office/drawing/2017/decorative" val="1"/>
              </a:ext>
            </a:extLst>
          </p:cNvPr>
          <p:cNvSpPr/>
          <p:nvPr userDrawn="1"/>
        </p:nvSpPr>
        <p:spPr>
          <a:xfrm>
            <a:off x="0" y="0"/>
            <a:ext cx="10115653" cy="6858000"/>
          </a:xfrm>
          <a:prstGeom prst="rect">
            <a:avLst/>
          </a:prstGeom>
          <a:gradFill flip="none" rotWithShape="1">
            <a:gsLst>
              <a:gs pos="35000">
                <a:schemeClr val="accent2"/>
              </a:gs>
              <a:gs pos="100000">
                <a:schemeClr val="accent2">
                  <a:alpha val="0"/>
                </a:schemeClr>
              </a:gs>
            </a:gsLst>
            <a:lin ang="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3" name="Oval 22">
            <a:extLst>
              <a:ext uri="{FF2B5EF4-FFF2-40B4-BE49-F238E27FC236}">
                <a16:creationId xmlns:a16="http://schemas.microsoft.com/office/drawing/2014/main" id="{725E1C04-E123-5B84-C01A-3D4587468A8F}"/>
              </a:ext>
              <a:ext uri="{C183D7F6-B498-43B3-948B-1728B52AA6E4}">
                <adec:decorative xmlns:adec="http://schemas.microsoft.com/office/drawing/2017/decorative" val="1"/>
              </a:ext>
            </a:extLst>
          </p:cNvPr>
          <p:cNvSpPr/>
          <p:nvPr userDrawn="1"/>
        </p:nvSpPr>
        <p:spPr>
          <a:xfrm>
            <a:off x="8965285" y="1867615"/>
            <a:ext cx="2913376" cy="2913368"/>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5" name="Freeform 54">
            <a:extLst>
              <a:ext uri="{FF2B5EF4-FFF2-40B4-BE49-F238E27FC236}">
                <a16:creationId xmlns:a16="http://schemas.microsoft.com/office/drawing/2014/main" id="{27C03620-03CF-EF24-03B2-B834817DDBE7}"/>
              </a:ext>
              <a:ext uri="{C183D7F6-B498-43B3-948B-1728B52AA6E4}">
                <adec:decorative xmlns:adec="http://schemas.microsoft.com/office/drawing/2017/decorative" val="1"/>
              </a:ext>
            </a:extLst>
          </p:cNvPr>
          <p:cNvSpPr/>
          <p:nvPr/>
        </p:nvSpPr>
        <p:spPr>
          <a:xfrm>
            <a:off x="8407043" y="3323701"/>
            <a:ext cx="4078808" cy="2064496"/>
          </a:xfrm>
          <a:custGeom>
            <a:avLst/>
            <a:gdLst>
              <a:gd name="connsiteX0" fmla="*/ 1699612 w 4078808"/>
              <a:gd name="connsiteY0" fmla="*/ 2038220 h 2064496"/>
              <a:gd name="connsiteX1" fmla="*/ 1812481 w 4078808"/>
              <a:gd name="connsiteY1" fmla="*/ 1442819 h 2064496"/>
              <a:gd name="connsiteX2" fmla="*/ 1701403 w 4078808"/>
              <a:gd name="connsiteY2" fmla="*/ 1421917 h 2064496"/>
              <a:gd name="connsiteX3" fmla="*/ 1588534 w 4078808"/>
              <a:gd name="connsiteY3" fmla="*/ 2017318 h 2064496"/>
              <a:gd name="connsiteX4" fmla="*/ 1699612 w 4078808"/>
              <a:gd name="connsiteY4" fmla="*/ 2038220 h 2064496"/>
              <a:gd name="connsiteX5" fmla="*/ 1118543 w 4078808"/>
              <a:gd name="connsiteY5" fmla="*/ 1856673 h 2064496"/>
              <a:gd name="connsiteX6" fmla="*/ 1390265 w 4078808"/>
              <a:gd name="connsiteY6" fmla="*/ 1315019 h 2064496"/>
              <a:gd name="connsiteX7" fmla="*/ 1310839 w 4078808"/>
              <a:gd name="connsiteY7" fmla="*/ 1275604 h 2064496"/>
              <a:gd name="connsiteX8" fmla="*/ 1039116 w 4078808"/>
              <a:gd name="connsiteY8" fmla="*/ 1817259 h 2064496"/>
              <a:gd name="connsiteX9" fmla="*/ 1118543 w 4078808"/>
              <a:gd name="connsiteY9" fmla="*/ 1856673 h 2064496"/>
              <a:gd name="connsiteX10" fmla="*/ 2028665 w 4078808"/>
              <a:gd name="connsiteY10" fmla="*/ 1458943 h 2064496"/>
              <a:gd name="connsiteX11" fmla="*/ 1902657 w 4078808"/>
              <a:gd name="connsiteY11" fmla="*/ 1454165 h 2064496"/>
              <a:gd name="connsiteX12" fmla="*/ 1879367 w 4078808"/>
              <a:gd name="connsiteY12" fmla="*/ 2059719 h 2064496"/>
              <a:gd name="connsiteX13" fmla="*/ 2005374 w 4078808"/>
              <a:gd name="connsiteY13" fmla="*/ 2064496 h 2064496"/>
              <a:gd name="connsiteX14" fmla="*/ 2028665 w 4078808"/>
              <a:gd name="connsiteY14" fmla="*/ 1458943 h 2064496"/>
              <a:gd name="connsiteX15" fmla="*/ 1402209 w 4078808"/>
              <a:gd name="connsiteY15" fmla="*/ 1967751 h 2064496"/>
              <a:gd name="connsiteX16" fmla="*/ 1596894 w 4078808"/>
              <a:gd name="connsiteY16" fmla="*/ 1393849 h 2064496"/>
              <a:gd name="connsiteX17" fmla="*/ 1501343 w 4078808"/>
              <a:gd name="connsiteY17" fmla="*/ 1361600 h 2064496"/>
              <a:gd name="connsiteX18" fmla="*/ 1306658 w 4078808"/>
              <a:gd name="connsiteY18" fmla="*/ 1935503 h 2064496"/>
              <a:gd name="connsiteX19" fmla="*/ 1402209 w 4078808"/>
              <a:gd name="connsiteY19" fmla="*/ 1967751 h 2064496"/>
              <a:gd name="connsiteX20" fmla="*/ 2314123 w 4078808"/>
              <a:gd name="connsiteY20" fmla="*/ 2042401 h 2064496"/>
              <a:gd name="connsiteX21" fmla="*/ 2243654 w 4078808"/>
              <a:gd name="connsiteY21" fmla="*/ 1439833 h 2064496"/>
              <a:gd name="connsiteX22" fmla="*/ 2105106 w 4078808"/>
              <a:gd name="connsiteY22" fmla="*/ 1455957 h 2064496"/>
              <a:gd name="connsiteX23" fmla="*/ 2175574 w 4078808"/>
              <a:gd name="connsiteY23" fmla="*/ 2059122 h 2064496"/>
              <a:gd name="connsiteX24" fmla="*/ 2314123 w 4078808"/>
              <a:gd name="connsiteY24" fmla="*/ 2042998 h 2064496"/>
              <a:gd name="connsiteX25" fmla="*/ 2314123 w 4078808"/>
              <a:gd name="connsiteY25" fmla="*/ 2042998 h 2064496"/>
              <a:gd name="connsiteX26" fmla="*/ 2616900 w 4078808"/>
              <a:gd name="connsiteY26" fmla="*/ 1971931 h 2064496"/>
              <a:gd name="connsiteX27" fmla="*/ 2615706 w 4078808"/>
              <a:gd name="connsiteY27" fmla="*/ 1968348 h 2064496"/>
              <a:gd name="connsiteX28" fmla="*/ 2616900 w 4078808"/>
              <a:gd name="connsiteY28" fmla="*/ 1970737 h 2064496"/>
              <a:gd name="connsiteX29" fmla="*/ 3681695 w 4078808"/>
              <a:gd name="connsiteY29" fmla="*/ 1220663 h 2064496"/>
              <a:gd name="connsiteX30" fmla="*/ 4077635 w 4078808"/>
              <a:gd name="connsiteY30" fmla="*/ 0 h 2064496"/>
              <a:gd name="connsiteX31" fmla="*/ 3470886 w 4078808"/>
              <a:gd name="connsiteY31" fmla="*/ 0 h 2064496"/>
              <a:gd name="connsiteX32" fmla="*/ 3190803 w 4078808"/>
              <a:gd name="connsiteY32" fmla="*/ 860555 h 2064496"/>
              <a:gd name="connsiteX33" fmla="*/ 2453866 w 4078808"/>
              <a:gd name="connsiteY33" fmla="*/ 1387280 h 2064496"/>
              <a:gd name="connsiteX34" fmla="*/ 2455061 w 4078808"/>
              <a:gd name="connsiteY34" fmla="*/ 1395640 h 2064496"/>
              <a:gd name="connsiteX35" fmla="*/ 2453269 w 4078808"/>
              <a:gd name="connsiteY35" fmla="*/ 1389071 h 2064496"/>
              <a:gd name="connsiteX36" fmla="*/ 2306957 w 4078808"/>
              <a:gd name="connsiteY36" fmla="*/ 1430278 h 2064496"/>
              <a:gd name="connsiteX37" fmla="*/ 2470588 w 4078808"/>
              <a:gd name="connsiteY37" fmla="*/ 2013138 h 2064496"/>
              <a:gd name="connsiteX38" fmla="*/ 2616900 w 4078808"/>
              <a:gd name="connsiteY38" fmla="*/ 1971931 h 2064496"/>
              <a:gd name="connsiteX39" fmla="*/ 2616900 w 4078808"/>
              <a:gd name="connsiteY39" fmla="*/ 1971931 h 2064496"/>
              <a:gd name="connsiteX40" fmla="*/ 2306957 w 4078808"/>
              <a:gd name="connsiteY40" fmla="*/ 1430278 h 2064496"/>
              <a:gd name="connsiteX41" fmla="*/ 2306957 w 4078808"/>
              <a:gd name="connsiteY41" fmla="*/ 1430278 h 2064496"/>
              <a:gd name="connsiteX42" fmla="*/ 2306957 w 4078808"/>
              <a:gd name="connsiteY42" fmla="*/ 1430278 h 2064496"/>
              <a:gd name="connsiteX43" fmla="*/ 2306957 w 4078808"/>
              <a:gd name="connsiteY43" fmla="*/ 1430278 h 2064496"/>
              <a:gd name="connsiteX44" fmla="*/ 93759 w 4078808"/>
              <a:gd name="connsiteY44" fmla="*/ 757838 h 2064496"/>
              <a:gd name="connsiteX45" fmla="*/ 658107 w 4078808"/>
              <a:gd name="connsiteY45" fmla="*/ 536877 h 2064496"/>
              <a:gd name="connsiteX46" fmla="*/ 649149 w 4078808"/>
              <a:gd name="connsiteY46" fmla="*/ 513586 h 2064496"/>
              <a:gd name="connsiteX47" fmla="*/ 84801 w 4078808"/>
              <a:gd name="connsiteY47" fmla="*/ 734547 h 2064496"/>
              <a:gd name="connsiteX48" fmla="*/ 93759 w 4078808"/>
              <a:gd name="connsiteY48" fmla="*/ 757838 h 2064496"/>
              <a:gd name="connsiteX49" fmla="*/ 2986 w 4078808"/>
              <a:gd name="connsiteY49" fmla="*/ 459241 h 2064496"/>
              <a:gd name="connsiteX50" fmla="*/ 2986 w 4078808"/>
              <a:gd name="connsiteY50" fmla="*/ 459241 h 2064496"/>
              <a:gd name="connsiteX51" fmla="*/ 594804 w 4078808"/>
              <a:gd name="connsiteY51" fmla="*/ 327859 h 2064496"/>
              <a:gd name="connsiteX52" fmla="*/ 591818 w 4078808"/>
              <a:gd name="connsiteY52" fmla="*/ 315318 h 2064496"/>
              <a:gd name="connsiteX53" fmla="*/ 0 w 4078808"/>
              <a:gd name="connsiteY53" fmla="*/ 446701 h 2064496"/>
              <a:gd name="connsiteX54" fmla="*/ 2986 w 4078808"/>
              <a:gd name="connsiteY54" fmla="*/ 459241 h 2064496"/>
              <a:gd name="connsiteX55" fmla="*/ 229322 w 4078808"/>
              <a:gd name="connsiteY55" fmla="*/ 1034338 h 2064496"/>
              <a:gd name="connsiteX56" fmla="*/ 755449 w 4078808"/>
              <a:gd name="connsiteY56" fmla="*/ 733353 h 2064496"/>
              <a:gd name="connsiteX57" fmla="*/ 736936 w 4078808"/>
              <a:gd name="connsiteY57" fmla="*/ 700508 h 2064496"/>
              <a:gd name="connsiteX58" fmla="*/ 210809 w 4078808"/>
              <a:gd name="connsiteY58" fmla="*/ 1001493 h 2064496"/>
              <a:gd name="connsiteX59" fmla="*/ 229322 w 4078808"/>
              <a:gd name="connsiteY59" fmla="*/ 1034338 h 2064496"/>
              <a:gd name="connsiteX60" fmla="*/ 607943 w 4078808"/>
              <a:gd name="connsiteY60" fmla="*/ 1510899 h 2064496"/>
              <a:gd name="connsiteX61" fmla="*/ 1029561 w 4078808"/>
              <a:gd name="connsiteY61" fmla="*/ 1074948 h 2064496"/>
              <a:gd name="connsiteX62" fmla="*/ 984174 w 4078808"/>
              <a:gd name="connsiteY62" fmla="*/ 1031352 h 2064496"/>
              <a:gd name="connsiteX63" fmla="*/ 562556 w 4078808"/>
              <a:gd name="connsiteY63" fmla="*/ 1467303 h 2064496"/>
              <a:gd name="connsiteX64" fmla="*/ 607943 w 4078808"/>
              <a:gd name="connsiteY64" fmla="*/ 1510899 h 2064496"/>
              <a:gd name="connsiteX65" fmla="*/ 402508 w 4078808"/>
              <a:gd name="connsiteY65" fmla="*/ 1286354 h 2064496"/>
              <a:gd name="connsiteX66" fmla="*/ 880860 w 4078808"/>
              <a:gd name="connsiteY66" fmla="*/ 914303 h 2064496"/>
              <a:gd name="connsiteX67" fmla="*/ 849209 w 4078808"/>
              <a:gd name="connsiteY67" fmla="*/ 874291 h 2064496"/>
              <a:gd name="connsiteX68" fmla="*/ 370857 w 4078808"/>
              <a:gd name="connsiteY68" fmla="*/ 1246342 h 2064496"/>
              <a:gd name="connsiteX69" fmla="*/ 402508 w 4078808"/>
              <a:gd name="connsiteY69" fmla="*/ 1286354 h 2064496"/>
              <a:gd name="connsiteX70" fmla="*/ 849806 w 4078808"/>
              <a:gd name="connsiteY70" fmla="*/ 1705583 h 2064496"/>
              <a:gd name="connsiteX71" fmla="*/ 1199164 w 4078808"/>
              <a:gd name="connsiteY71" fmla="*/ 1209913 h 2064496"/>
              <a:gd name="connsiteX72" fmla="*/ 1137056 w 4078808"/>
              <a:gd name="connsiteY72" fmla="*/ 1166318 h 2064496"/>
              <a:gd name="connsiteX73" fmla="*/ 787698 w 4078808"/>
              <a:gd name="connsiteY73" fmla="*/ 1661988 h 2064496"/>
              <a:gd name="connsiteX74" fmla="*/ 849806 w 4078808"/>
              <a:gd name="connsiteY74" fmla="*/ 1705583 h 206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078808" h="2064496">
                <a:moveTo>
                  <a:pt x="1699612" y="2038220"/>
                </a:moveTo>
                <a:lnTo>
                  <a:pt x="1812481" y="1442819"/>
                </a:lnTo>
                <a:lnTo>
                  <a:pt x="1701403" y="1421917"/>
                </a:lnTo>
                <a:lnTo>
                  <a:pt x="1588534" y="2017318"/>
                </a:lnTo>
                <a:lnTo>
                  <a:pt x="1699612" y="2038220"/>
                </a:lnTo>
                <a:close/>
                <a:moveTo>
                  <a:pt x="1118543" y="1856673"/>
                </a:moveTo>
                <a:lnTo>
                  <a:pt x="1390265" y="1315019"/>
                </a:lnTo>
                <a:lnTo>
                  <a:pt x="1310839" y="1275604"/>
                </a:lnTo>
                <a:lnTo>
                  <a:pt x="1039116" y="1817259"/>
                </a:lnTo>
                <a:lnTo>
                  <a:pt x="1118543" y="1856673"/>
                </a:lnTo>
                <a:close/>
                <a:moveTo>
                  <a:pt x="2028665" y="1458943"/>
                </a:moveTo>
                <a:lnTo>
                  <a:pt x="1902657" y="1454165"/>
                </a:lnTo>
                <a:lnTo>
                  <a:pt x="1879367" y="2059719"/>
                </a:lnTo>
                <a:lnTo>
                  <a:pt x="2005374" y="2064496"/>
                </a:lnTo>
                <a:lnTo>
                  <a:pt x="2028665" y="1458943"/>
                </a:lnTo>
                <a:close/>
                <a:moveTo>
                  <a:pt x="1402209" y="1967751"/>
                </a:moveTo>
                <a:lnTo>
                  <a:pt x="1596894" y="1393849"/>
                </a:lnTo>
                <a:lnTo>
                  <a:pt x="1501343" y="1361600"/>
                </a:lnTo>
                <a:lnTo>
                  <a:pt x="1306658" y="1935503"/>
                </a:lnTo>
                <a:cubicBezTo>
                  <a:pt x="1306658" y="1935503"/>
                  <a:pt x="1402209" y="1967751"/>
                  <a:pt x="1402209" y="1967751"/>
                </a:cubicBezTo>
                <a:close/>
                <a:moveTo>
                  <a:pt x="2314123" y="2042401"/>
                </a:moveTo>
                <a:lnTo>
                  <a:pt x="2243654" y="1439833"/>
                </a:lnTo>
                <a:lnTo>
                  <a:pt x="2105106" y="1455957"/>
                </a:lnTo>
                <a:lnTo>
                  <a:pt x="2175574" y="2059122"/>
                </a:lnTo>
                <a:lnTo>
                  <a:pt x="2314123" y="2042998"/>
                </a:lnTo>
                <a:lnTo>
                  <a:pt x="2314123" y="2042998"/>
                </a:lnTo>
                <a:close/>
                <a:moveTo>
                  <a:pt x="2616900" y="1971931"/>
                </a:moveTo>
                <a:lnTo>
                  <a:pt x="2615706" y="1968348"/>
                </a:lnTo>
                <a:cubicBezTo>
                  <a:pt x="2615706" y="1968348"/>
                  <a:pt x="2616303" y="1969543"/>
                  <a:pt x="2616900" y="1970737"/>
                </a:cubicBezTo>
                <a:cubicBezTo>
                  <a:pt x="3013436" y="1867423"/>
                  <a:pt x="3393251" y="1614810"/>
                  <a:pt x="3681695" y="1220663"/>
                </a:cubicBezTo>
                <a:cubicBezTo>
                  <a:pt x="3965362" y="833084"/>
                  <a:pt x="4092564" y="403105"/>
                  <a:pt x="4077635" y="0"/>
                </a:cubicBezTo>
                <a:lnTo>
                  <a:pt x="3470886" y="0"/>
                </a:lnTo>
                <a:cubicBezTo>
                  <a:pt x="3482830" y="272917"/>
                  <a:pt x="3393251" y="570917"/>
                  <a:pt x="3190803" y="860555"/>
                </a:cubicBezTo>
                <a:cubicBezTo>
                  <a:pt x="2975813" y="1141236"/>
                  <a:pt x="2718423" y="1316811"/>
                  <a:pt x="2453866" y="1387280"/>
                </a:cubicBezTo>
                <a:cubicBezTo>
                  <a:pt x="2453866" y="1389668"/>
                  <a:pt x="2454464" y="1392057"/>
                  <a:pt x="2455061" y="1395640"/>
                </a:cubicBezTo>
                <a:lnTo>
                  <a:pt x="2453269" y="1389071"/>
                </a:lnTo>
                <a:lnTo>
                  <a:pt x="2306957" y="1430278"/>
                </a:lnTo>
                <a:lnTo>
                  <a:pt x="2470588" y="2013138"/>
                </a:lnTo>
                <a:lnTo>
                  <a:pt x="2616900" y="1971931"/>
                </a:lnTo>
                <a:lnTo>
                  <a:pt x="2616900" y="1971931"/>
                </a:lnTo>
                <a:close/>
                <a:moveTo>
                  <a:pt x="2306957" y="1430278"/>
                </a:moveTo>
                <a:lnTo>
                  <a:pt x="2306957" y="1430278"/>
                </a:lnTo>
                <a:cubicBezTo>
                  <a:pt x="2306957" y="1430278"/>
                  <a:pt x="2306957" y="1430278"/>
                  <a:pt x="2306957" y="1430278"/>
                </a:cubicBezTo>
                <a:lnTo>
                  <a:pt x="2306957" y="1430278"/>
                </a:lnTo>
                <a:close/>
                <a:moveTo>
                  <a:pt x="93759" y="757838"/>
                </a:moveTo>
                <a:lnTo>
                  <a:pt x="658107" y="536877"/>
                </a:lnTo>
                <a:lnTo>
                  <a:pt x="649149" y="513586"/>
                </a:lnTo>
                <a:lnTo>
                  <a:pt x="84801" y="734547"/>
                </a:lnTo>
                <a:lnTo>
                  <a:pt x="93759" y="757838"/>
                </a:lnTo>
                <a:close/>
                <a:moveTo>
                  <a:pt x="2986" y="459241"/>
                </a:moveTo>
                <a:lnTo>
                  <a:pt x="2986" y="459241"/>
                </a:lnTo>
                <a:lnTo>
                  <a:pt x="594804" y="327859"/>
                </a:lnTo>
                <a:lnTo>
                  <a:pt x="591818" y="315318"/>
                </a:lnTo>
                <a:lnTo>
                  <a:pt x="0" y="446701"/>
                </a:lnTo>
                <a:lnTo>
                  <a:pt x="2986" y="459241"/>
                </a:lnTo>
                <a:close/>
                <a:moveTo>
                  <a:pt x="229322" y="1034338"/>
                </a:moveTo>
                <a:lnTo>
                  <a:pt x="755449" y="733353"/>
                </a:lnTo>
                <a:lnTo>
                  <a:pt x="736936" y="700508"/>
                </a:lnTo>
                <a:lnTo>
                  <a:pt x="210809" y="1001493"/>
                </a:lnTo>
                <a:lnTo>
                  <a:pt x="229322" y="1034338"/>
                </a:lnTo>
                <a:close/>
                <a:moveTo>
                  <a:pt x="607943" y="1510899"/>
                </a:moveTo>
                <a:lnTo>
                  <a:pt x="1029561" y="1074948"/>
                </a:lnTo>
                <a:lnTo>
                  <a:pt x="984174" y="1031352"/>
                </a:lnTo>
                <a:lnTo>
                  <a:pt x="562556" y="1467303"/>
                </a:lnTo>
                <a:lnTo>
                  <a:pt x="607943" y="1510899"/>
                </a:lnTo>
                <a:close/>
                <a:moveTo>
                  <a:pt x="402508" y="1286354"/>
                </a:moveTo>
                <a:lnTo>
                  <a:pt x="880860" y="914303"/>
                </a:lnTo>
                <a:lnTo>
                  <a:pt x="849209" y="874291"/>
                </a:lnTo>
                <a:lnTo>
                  <a:pt x="370857" y="1246342"/>
                </a:lnTo>
                <a:lnTo>
                  <a:pt x="402508" y="1286354"/>
                </a:lnTo>
                <a:close/>
                <a:moveTo>
                  <a:pt x="849806" y="1705583"/>
                </a:moveTo>
                <a:lnTo>
                  <a:pt x="1199164" y="1209913"/>
                </a:lnTo>
                <a:lnTo>
                  <a:pt x="1137056" y="1166318"/>
                </a:lnTo>
                <a:lnTo>
                  <a:pt x="787698" y="1661988"/>
                </a:lnTo>
                <a:lnTo>
                  <a:pt x="849806" y="1705583"/>
                </a:lnTo>
                <a:close/>
              </a:path>
            </a:pathLst>
          </a:custGeom>
          <a:solidFill>
            <a:schemeClr val="accent3"/>
          </a:solidFill>
          <a:ln w="59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5972EA2B-44C0-13AE-7B4B-F25BDFA1EE28}"/>
              </a:ext>
              <a:ext uri="{C183D7F6-B498-43B3-948B-1728B52AA6E4}">
                <adec:decorative xmlns:adec="http://schemas.microsoft.com/office/drawing/2017/decorative" val="1"/>
              </a:ext>
            </a:extLst>
          </p:cNvPr>
          <p:cNvSpPr/>
          <p:nvPr/>
        </p:nvSpPr>
        <p:spPr>
          <a:xfrm>
            <a:off x="8963377" y="1847440"/>
            <a:ext cx="2914552" cy="1475066"/>
          </a:xfrm>
          <a:custGeom>
            <a:avLst/>
            <a:gdLst>
              <a:gd name="connsiteX0" fmla="*/ 1700459 w 2914552"/>
              <a:gd name="connsiteY0" fmla="*/ 19110 h 1475066"/>
              <a:gd name="connsiteX1" fmla="*/ 1619838 w 2914552"/>
              <a:gd name="connsiteY1" fmla="*/ 444312 h 1475066"/>
              <a:gd name="connsiteX2" fmla="*/ 1699264 w 2914552"/>
              <a:gd name="connsiteY2" fmla="*/ 459242 h 1475066"/>
              <a:gd name="connsiteX3" fmla="*/ 1779885 w 2914552"/>
              <a:gd name="connsiteY3" fmla="*/ 34040 h 1475066"/>
              <a:gd name="connsiteX4" fmla="*/ 1700459 w 2914552"/>
              <a:gd name="connsiteY4" fmla="*/ 19110 h 1475066"/>
              <a:gd name="connsiteX5" fmla="*/ 2115508 w 2914552"/>
              <a:gd name="connsiteY5" fmla="*/ 149298 h 1475066"/>
              <a:gd name="connsiteX6" fmla="*/ 1921420 w 2914552"/>
              <a:gd name="connsiteY6" fmla="*/ 536279 h 1475066"/>
              <a:gd name="connsiteX7" fmla="*/ 1978154 w 2914552"/>
              <a:gd name="connsiteY7" fmla="*/ 564347 h 1475066"/>
              <a:gd name="connsiteX8" fmla="*/ 2172241 w 2914552"/>
              <a:gd name="connsiteY8" fmla="*/ 177366 h 1475066"/>
              <a:gd name="connsiteX9" fmla="*/ 2115508 w 2914552"/>
              <a:gd name="connsiteY9" fmla="*/ 149298 h 1475066"/>
              <a:gd name="connsiteX10" fmla="*/ 1465165 w 2914552"/>
              <a:gd name="connsiteY10" fmla="*/ 432965 h 1475066"/>
              <a:gd name="connsiteX11" fmla="*/ 1555341 w 2914552"/>
              <a:gd name="connsiteY11" fmla="*/ 436548 h 1475066"/>
              <a:gd name="connsiteX12" fmla="*/ 1572062 w 2914552"/>
              <a:gd name="connsiteY12" fmla="*/ 3583 h 1475066"/>
              <a:gd name="connsiteX13" fmla="*/ 1481886 w 2914552"/>
              <a:gd name="connsiteY13" fmla="*/ 0 h 1475066"/>
              <a:gd name="connsiteX14" fmla="*/ 1465165 w 2914552"/>
              <a:gd name="connsiteY14" fmla="*/ 432965 h 1475066"/>
              <a:gd name="connsiteX15" fmla="*/ 1912462 w 2914552"/>
              <a:gd name="connsiteY15" fmla="*/ 69872 h 1475066"/>
              <a:gd name="connsiteX16" fmla="*/ 1773316 w 2914552"/>
              <a:gd name="connsiteY16" fmla="*/ 480143 h 1475066"/>
              <a:gd name="connsiteX17" fmla="*/ 1841396 w 2914552"/>
              <a:gd name="connsiteY17" fmla="*/ 503434 h 1475066"/>
              <a:gd name="connsiteX18" fmla="*/ 1980542 w 2914552"/>
              <a:gd name="connsiteY18" fmla="*/ 93162 h 1475066"/>
              <a:gd name="connsiteX19" fmla="*/ 1912462 w 2914552"/>
              <a:gd name="connsiteY19" fmla="*/ 69872 h 1475066"/>
              <a:gd name="connsiteX20" fmla="*/ 1260925 w 2914552"/>
              <a:gd name="connsiteY20" fmla="*/ 16124 h 1475066"/>
              <a:gd name="connsiteX21" fmla="*/ 1311089 w 2914552"/>
              <a:gd name="connsiteY21" fmla="*/ 446700 h 1475066"/>
              <a:gd name="connsiteX22" fmla="*/ 1410223 w 2914552"/>
              <a:gd name="connsiteY22" fmla="*/ 435354 h 1475066"/>
              <a:gd name="connsiteX23" fmla="*/ 1360059 w 2914552"/>
              <a:gd name="connsiteY23" fmla="*/ 4180 h 1475066"/>
              <a:gd name="connsiteX24" fmla="*/ 1260925 w 2914552"/>
              <a:gd name="connsiteY24" fmla="*/ 15527 h 1475066"/>
              <a:gd name="connsiteX25" fmla="*/ 1260925 w 2914552"/>
              <a:gd name="connsiteY25" fmla="*/ 15527 h 1475066"/>
              <a:gd name="connsiteX26" fmla="*/ 1044741 w 2914552"/>
              <a:gd name="connsiteY26" fmla="*/ 66886 h 1475066"/>
              <a:gd name="connsiteX27" fmla="*/ 1044741 w 2914552"/>
              <a:gd name="connsiteY27" fmla="*/ 69274 h 1475066"/>
              <a:gd name="connsiteX28" fmla="*/ 1044741 w 2914552"/>
              <a:gd name="connsiteY28" fmla="*/ 67483 h 1475066"/>
              <a:gd name="connsiteX29" fmla="*/ 283917 w 2914552"/>
              <a:gd name="connsiteY29" fmla="*/ 603165 h 1475066"/>
              <a:gd name="connsiteX30" fmla="*/ 847 w 2914552"/>
              <a:gd name="connsiteY30" fmla="*/ 1475067 h 1475066"/>
              <a:gd name="connsiteX31" fmla="*/ 434410 w 2914552"/>
              <a:gd name="connsiteY31" fmla="*/ 1475067 h 1475066"/>
              <a:gd name="connsiteX32" fmla="*/ 634469 w 2914552"/>
              <a:gd name="connsiteY32" fmla="*/ 859958 h 1475066"/>
              <a:gd name="connsiteX33" fmla="*/ 1161194 w 2914552"/>
              <a:gd name="connsiteY33" fmla="*/ 483726 h 1475066"/>
              <a:gd name="connsiteX34" fmla="*/ 1160596 w 2914552"/>
              <a:gd name="connsiteY34" fmla="*/ 477754 h 1475066"/>
              <a:gd name="connsiteX35" fmla="*/ 1161791 w 2914552"/>
              <a:gd name="connsiteY35" fmla="*/ 482532 h 1475066"/>
              <a:gd name="connsiteX36" fmla="*/ 1266299 w 2914552"/>
              <a:gd name="connsiteY36" fmla="*/ 453270 h 1475066"/>
              <a:gd name="connsiteX37" fmla="*/ 1149250 w 2914552"/>
              <a:gd name="connsiteY37" fmla="*/ 37026 h 1475066"/>
              <a:gd name="connsiteX38" fmla="*/ 1044741 w 2914552"/>
              <a:gd name="connsiteY38" fmla="*/ 66288 h 1475066"/>
              <a:gd name="connsiteX39" fmla="*/ 1044741 w 2914552"/>
              <a:gd name="connsiteY39" fmla="*/ 66288 h 1475066"/>
              <a:gd name="connsiteX40" fmla="*/ 1266299 w 2914552"/>
              <a:gd name="connsiteY40" fmla="*/ 453867 h 1475066"/>
              <a:gd name="connsiteX41" fmla="*/ 1266299 w 2914552"/>
              <a:gd name="connsiteY41" fmla="*/ 453867 h 1475066"/>
              <a:gd name="connsiteX42" fmla="*/ 1266299 w 2914552"/>
              <a:gd name="connsiteY42" fmla="*/ 453867 h 1475066"/>
              <a:gd name="connsiteX43" fmla="*/ 1266299 w 2914552"/>
              <a:gd name="connsiteY43" fmla="*/ 453867 h 1475066"/>
              <a:gd name="connsiteX44" fmla="*/ 2847667 w 2914552"/>
              <a:gd name="connsiteY44" fmla="*/ 934010 h 1475066"/>
              <a:gd name="connsiteX45" fmla="*/ 2444562 w 2914552"/>
              <a:gd name="connsiteY45" fmla="*/ 1091669 h 1475066"/>
              <a:gd name="connsiteX46" fmla="*/ 2451131 w 2914552"/>
              <a:gd name="connsiteY46" fmla="*/ 1108390 h 1475066"/>
              <a:gd name="connsiteX47" fmla="*/ 2854236 w 2914552"/>
              <a:gd name="connsiteY47" fmla="*/ 950731 h 1475066"/>
              <a:gd name="connsiteX48" fmla="*/ 2847667 w 2914552"/>
              <a:gd name="connsiteY48" fmla="*/ 934010 h 1475066"/>
              <a:gd name="connsiteX49" fmla="*/ 2912164 w 2914552"/>
              <a:gd name="connsiteY49" fmla="*/ 1147805 h 1475066"/>
              <a:gd name="connsiteX50" fmla="*/ 2912164 w 2914552"/>
              <a:gd name="connsiteY50" fmla="*/ 1147805 h 1475066"/>
              <a:gd name="connsiteX51" fmla="*/ 2489351 w 2914552"/>
              <a:gd name="connsiteY51" fmla="*/ 1241564 h 1475066"/>
              <a:gd name="connsiteX52" fmla="*/ 2491740 w 2914552"/>
              <a:gd name="connsiteY52" fmla="*/ 1250522 h 1475066"/>
              <a:gd name="connsiteX53" fmla="*/ 2914552 w 2914552"/>
              <a:gd name="connsiteY53" fmla="*/ 1156763 h 1475066"/>
              <a:gd name="connsiteX54" fmla="*/ 2912164 w 2914552"/>
              <a:gd name="connsiteY54" fmla="*/ 1147805 h 1475066"/>
              <a:gd name="connsiteX55" fmla="*/ 2750922 w 2914552"/>
              <a:gd name="connsiteY55" fmla="*/ 736339 h 1475066"/>
              <a:gd name="connsiteX56" fmla="*/ 2375287 w 2914552"/>
              <a:gd name="connsiteY56" fmla="*/ 951329 h 1475066"/>
              <a:gd name="connsiteX57" fmla="*/ 2388425 w 2914552"/>
              <a:gd name="connsiteY57" fmla="*/ 974619 h 1475066"/>
              <a:gd name="connsiteX58" fmla="*/ 2764060 w 2914552"/>
              <a:gd name="connsiteY58" fmla="*/ 759630 h 1475066"/>
              <a:gd name="connsiteX59" fmla="*/ 2750922 w 2914552"/>
              <a:gd name="connsiteY59" fmla="*/ 736339 h 1475066"/>
              <a:gd name="connsiteX60" fmla="*/ 2480393 w 2914552"/>
              <a:gd name="connsiteY60" fmla="*/ 395939 h 1475066"/>
              <a:gd name="connsiteX61" fmla="*/ 2179408 w 2914552"/>
              <a:gd name="connsiteY61" fmla="*/ 707674 h 1475066"/>
              <a:gd name="connsiteX62" fmla="*/ 2211656 w 2914552"/>
              <a:gd name="connsiteY62" fmla="*/ 738728 h 1475066"/>
              <a:gd name="connsiteX63" fmla="*/ 2512641 w 2914552"/>
              <a:gd name="connsiteY63" fmla="*/ 426993 h 1475066"/>
              <a:gd name="connsiteX64" fmla="*/ 2480393 w 2914552"/>
              <a:gd name="connsiteY64" fmla="*/ 395939 h 1475066"/>
              <a:gd name="connsiteX65" fmla="*/ 2626705 w 2914552"/>
              <a:gd name="connsiteY65" fmla="*/ 556584 h 1475066"/>
              <a:gd name="connsiteX66" fmla="*/ 2285111 w 2914552"/>
              <a:gd name="connsiteY66" fmla="*/ 822335 h 1475066"/>
              <a:gd name="connsiteX67" fmla="*/ 2307804 w 2914552"/>
              <a:gd name="connsiteY67" fmla="*/ 851000 h 1475066"/>
              <a:gd name="connsiteX68" fmla="*/ 2649399 w 2914552"/>
              <a:gd name="connsiteY68" fmla="*/ 585249 h 1475066"/>
              <a:gd name="connsiteX69" fmla="*/ 2626705 w 2914552"/>
              <a:gd name="connsiteY69" fmla="*/ 556584 h 1475066"/>
              <a:gd name="connsiteX70" fmla="*/ 2307207 w 2914552"/>
              <a:gd name="connsiteY70" fmla="*/ 256793 h 1475066"/>
              <a:gd name="connsiteX71" fmla="*/ 2057580 w 2914552"/>
              <a:gd name="connsiteY71" fmla="*/ 610929 h 1475066"/>
              <a:gd name="connsiteX72" fmla="*/ 2101773 w 2914552"/>
              <a:gd name="connsiteY72" fmla="*/ 641983 h 1475066"/>
              <a:gd name="connsiteX73" fmla="*/ 2351399 w 2914552"/>
              <a:gd name="connsiteY73" fmla="*/ 287847 h 1475066"/>
              <a:gd name="connsiteX74" fmla="*/ 2307207 w 2914552"/>
              <a:gd name="connsiteY74" fmla="*/ 256793 h 147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914552" h="1475066">
                <a:moveTo>
                  <a:pt x="1700459" y="19110"/>
                </a:moveTo>
                <a:lnTo>
                  <a:pt x="1619838" y="444312"/>
                </a:lnTo>
                <a:lnTo>
                  <a:pt x="1699264" y="459242"/>
                </a:lnTo>
                <a:lnTo>
                  <a:pt x="1779885" y="34040"/>
                </a:lnTo>
                <a:lnTo>
                  <a:pt x="1700459" y="19110"/>
                </a:lnTo>
                <a:close/>
                <a:moveTo>
                  <a:pt x="2115508" y="149298"/>
                </a:moveTo>
                <a:lnTo>
                  <a:pt x="1921420" y="536279"/>
                </a:lnTo>
                <a:lnTo>
                  <a:pt x="1978154" y="564347"/>
                </a:lnTo>
                <a:lnTo>
                  <a:pt x="2172241" y="177366"/>
                </a:lnTo>
                <a:lnTo>
                  <a:pt x="2115508" y="149298"/>
                </a:lnTo>
                <a:close/>
                <a:moveTo>
                  <a:pt x="1465165" y="432965"/>
                </a:moveTo>
                <a:lnTo>
                  <a:pt x="1555341" y="436548"/>
                </a:lnTo>
                <a:lnTo>
                  <a:pt x="1572062" y="3583"/>
                </a:lnTo>
                <a:lnTo>
                  <a:pt x="1481886" y="0"/>
                </a:lnTo>
                <a:lnTo>
                  <a:pt x="1465165" y="432965"/>
                </a:lnTo>
                <a:close/>
                <a:moveTo>
                  <a:pt x="1912462" y="69872"/>
                </a:moveTo>
                <a:lnTo>
                  <a:pt x="1773316" y="480143"/>
                </a:lnTo>
                <a:lnTo>
                  <a:pt x="1841396" y="503434"/>
                </a:lnTo>
                <a:lnTo>
                  <a:pt x="1980542" y="93162"/>
                </a:lnTo>
                <a:cubicBezTo>
                  <a:pt x="1980542" y="93162"/>
                  <a:pt x="1912462" y="69872"/>
                  <a:pt x="1912462" y="69872"/>
                </a:cubicBezTo>
                <a:close/>
                <a:moveTo>
                  <a:pt x="1260925" y="16124"/>
                </a:moveTo>
                <a:lnTo>
                  <a:pt x="1311089" y="446700"/>
                </a:lnTo>
                <a:lnTo>
                  <a:pt x="1410223" y="435354"/>
                </a:lnTo>
                <a:lnTo>
                  <a:pt x="1360059" y="4180"/>
                </a:lnTo>
                <a:lnTo>
                  <a:pt x="1260925" y="15527"/>
                </a:lnTo>
                <a:lnTo>
                  <a:pt x="1260925" y="15527"/>
                </a:lnTo>
                <a:close/>
                <a:moveTo>
                  <a:pt x="1044741" y="66886"/>
                </a:moveTo>
                <a:lnTo>
                  <a:pt x="1044741" y="69274"/>
                </a:lnTo>
                <a:cubicBezTo>
                  <a:pt x="1045338" y="69274"/>
                  <a:pt x="1044741" y="68677"/>
                  <a:pt x="1044741" y="67483"/>
                </a:cubicBezTo>
                <a:cubicBezTo>
                  <a:pt x="761671" y="141535"/>
                  <a:pt x="489948" y="321887"/>
                  <a:pt x="283917" y="603165"/>
                </a:cubicBezTo>
                <a:cubicBezTo>
                  <a:pt x="81468" y="880263"/>
                  <a:pt x="-9902" y="1187220"/>
                  <a:pt x="847" y="1475067"/>
                </a:cubicBezTo>
                <a:lnTo>
                  <a:pt x="434410" y="1475067"/>
                </a:lnTo>
                <a:cubicBezTo>
                  <a:pt x="426049" y="1279785"/>
                  <a:pt x="489948" y="1067184"/>
                  <a:pt x="634469" y="859958"/>
                </a:cubicBezTo>
                <a:cubicBezTo>
                  <a:pt x="787948" y="659301"/>
                  <a:pt x="971883" y="533891"/>
                  <a:pt x="1161194" y="483726"/>
                </a:cubicBezTo>
                <a:cubicBezTo>
                  <a:pt x="1161194" y="481935"/>
                  <a:pt x="1161194" y="480143"/>
                  <a:pt x="1160596" y="477754"/>
                </a:cubicBezTo>
                <a:lnTo>
                  <a:pt x="1161791" y="482532"/>
                </a:lnTo>
                <a:lnTo>
                  <a:pt x="1266299" y="453270"/>
                </a:lnTo>
                <a:lnTo>
                  <a:pt x="1149250" y="37026"/>
                </a:lnTo>
                <a:lnTo>
                  <a:pt x="1044741" y="66288"/>
                </a:lnTo>
                <a:lnTo>
                  <a:pt x="1044741" y="66288"/>
                </a:lnTo>
                <a:close/>
                <a:moveTo>
                  <a:pt x="1266299" y="453867"/>
                </a:moveTo>
                <a:lnTo>
                  <a:pt x="1266299" y="453867"/>
                </a:lnTo>
                <a:cubicBezTo>
                  <a:pt x="1266299" y="453867"/>
                  <a:pt x="1266299" y="453867"/>
                  <a:pt x="1266299" y="453867"/>
                </a:cubicBezTo>
                <a:lnTo>
                  <a:pt x="1266299" y="453867"/>
                </a:lnTo>
                <a:close/>
                <a:moveTo>
                  <a:pt x="2847667" y="934010"/>
                </a:moveTo>
                <a:lnTo>
                  <a:pt x="2444562" y="1091669"/>
                </a:lnTo>
                <a:lnTo>
                  <a:pt x="2451131" y="1108390"/>
                </a:lnTo>
                <a:lnTo>
                  <a:pt x="2854236" y="950731"/>
                </a:lnTo>
                <a:lnTo>
                  <a:pt x="2847667" y="934010"/>
                </a:lnTo>
                <a:close/>
                <a:moveTo>
                  <a:pt x="2912164" y="1147805"/>
                </a:moveTo>
                <a:lnTo>
                  <a:pt x="2912164" y="1147805"/>
                </a:lnTo>
                <a:lnTo>
                  <a:pt x="2489351" y="1241564"/>
                </a:lnTo>
                <a:lnTo>
                  <a:pt x="2491740" y="1250522"/>
                </a:lnTo>
                <a:lnTo>
                  <a:pt x="2914552" y="1156763"/>
                </a:lnTo>
                <a:lnTo>
                  <a:pt x="2912164" y="1147805"/>
                </a:lnTo>
                <a:close/>
                <a:moveTo>
                  <a:pt x="2750922" y="736339"/>
                </a:moveTo>
                <a:lnTo>
                  <a:pt x="2375287" y="951329"/>
                </a:lnTo>
                <a:lnTo>
                  <a:pt x="2388425" y="974619"/>
                </a:lnTo>
                <a:lnTo>
                  <a:pt x="2764060" y="759630"/>
                </a:lnTo>
                <a:lnTo>
                  <a:pt x="2750922" y="736339"/>
                </a:lnTo>
                <a:close/>
                <a:moveTo>
                  <a:pt x="2480393" y="395939"/>
                </a:moveTo>
                <a:lnTo>
                  <a:pt x="2179408" y="707674"/>
                </a:lnTo>
                <a:lnTo>
                  <a:pt x="2211656" y="738728"/>
                </a:lnTo>
                <a:lnTo>
                  <a:pt x="2512641" y="426993"/>
                </a:lnTo>
                <a:lnTo>
                  <a:pt x="2480393" y="395939"/>
                </a:lnTo>
                <a:close/>
                <a:moveTo>
                  <a:pt x="2626705" y="556584"/>
                </a:moveTo>
                <a:lnTo>
                  <a:pt x="2285111" y="822335"/>
                </a:lnTo>
                <a:lnTo>
                  <a:pt x="2307804" y="851000"/>
                </a:lnTo>
                <a:lnTo>
                  <a:pt x="2649399" y="585249"/>
                </a:lnTo>
                <a:lnTo>
                  <a:pt x="2626705" y="556584"/>
                </a:lnTo>
                <a:close/>
                <a:moveTo>
                  <a:pt x="2307207" y="256793"/>
                </a:moveTo>
                <a:lnTo>
                  <a:pt x="2057580" y="610929"/>
                </a:lnTo>
                <a:lnTo>
                  <a:pt x="2101773" y="641983"/>
                </a:lnTo>
                <a:lnTo>
                  <a:pt x="2351399" y="287847"/>
                </a:lnTo>
                <a:lnTo>
                  <a:pt x="2307207" y="256793"/>
                </a:lnTo>
                <a:close/>
              </a:path>
            </a:pathLst>
          </a:custGeom>
          <a:solidFill>
            <a:schemeClr val="bg1"/>
          </a:solidFill>
          <a:ln w="59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76555EF5-F810-419D-4775-80D518E07AEC}"/>
              </a:ext>
              <a:ext uri="{C183D7F6-B498-43B3-948B-1728B52AA6E4}">
                <adec:decorative xmlns:adec="http://schemas.microsoft.com/office/drawing/2017/decorative" val="1"/>
              </a:ext>
            </a:extLst>
          </p:cNvPr>
          <p:cNvSpPr/>
          <p:nvPr/>
        </p:nvSpPr>
        <p:spPr>
          <a:xfrm>
            <a:off x="9398366" y="3323701"/>
            <a:ext cx="2096762" cy="1060614"/>
          </a:xfrm>
          <a:custGeom>
            <a:avLst/>
            <a:gdLst>
              <a:gd name="connsiteX0" fmla="*/ 1279802 w 2096762"/>
              <a:gd name="connsiteY0" fmla="*/ 1036727 h 1060614"/>
              <a:gd name="connsiteX1" fmla="*/ 1221874 w 2096762"/>
              <a:gd name="connsiteY1" fmla="*/ 730367 h 1060614"/>
              <a:gd name="connsiteX2" fmla="*/ 1164544 w 2096762"/>
              <a:gd name="connsiteY2" fmla="*/ 741117 h 1060614"/>
              <a:gd name="connsiteX3" fmla="*/ 1222471 w 2096762"/>
              <a:gd name="connsiteY3" fmla="*/ 1047477 h 1060614"/>
              <a:gd name="connsiteX4" fmla="*/ 1279802 w 2096762"/>
              <a:gd name="connsiteY4" fmla="*/ 1036727 h 1060614"/>
              <a:gd name="connsiteX5" fmla="*/ 1562274 w 2096762"/>
              <a:gd name="connsiteY5" fmla="*/ 933413 h 1060614"/>
              <a:gd name="connsiteX6" fmla="*/ 1422531 w 2096762"/>
              <a:gd name="connsiteY6" fmla="*/ 655121 h 1060614"/>
              <a:gd name="connsiteX7" fmla="*/ 1381922 w 2096762"/>
              <a:gd name="connsiteY7" fmla="*/ 675425 h 1060614"/>
              <a:gd name="connsiteX8" fmla="*/ 1521665 w 2096762"/>
              <a:gd name="connsiteY8" fmla="*/ 953717 h 1060614"/>
              <a:gd name="connsiteX9" fmla="*/ 1562274 w 2096762"/>
              <a:gd name="connsiteY9" fmla="*/ 933413 h 1060614"/>
              <a:gd name="connsiteX10" fmla="*/ 1065410 w 2096762"/>
              <a:gd name="connsiteY10" fmla="*/ 1060615 h 1060614"/>
              <a:gd name="connsiteX11" fmla="*/ 1129907 w 2096762"/>
              <a:gd name="connsiteY11" fmla="*/ 1058226 h 1060614"/>
              <a:gd name="connsiteX12" fmla="*/ 1117963 w 2096762"/>
              <a:gd name="connsiteY12" fmla="*/ 747089 h 1060614"/>
              <a:gd name="connsiteX13" fmla="*/ 1053466 w 2096762"/>
              <a:gd name="connsiteY13" fmla="*/ 749477 h 1060614"/>
              <a:gd name="connsiteX14" fmla="*/ 1065410 w 2096762"/>
              <a:gd name="connsiteY14" fmla="*/ 1060615 h 1060614"/>
              <a:gd name="connsiteX15" fmla="*/ 1424920 w 2096762"/>
              <a:gd name="connsiteY15" fmla="*/ 994327 h 1060614"/>
              <a:gd name="connsiteX16" fmla="*/ 1324592 w 2096762"/>
              <a:gd name="connsiteY16" fmla="*/ 699313 h 1060614"/>
              <a:gd name="connsiteX17" fmla="*/ 1275622 w 2096762"/>
              <a:gd name="connsiteY17" fmla="*/ 716034 h 1060614"/>
              <a:gd name="connsiteX18" fmla="*/ 1375950 w 2096762"/>
              <a:gd name="connsiteY18" fmla="*/ 1011048 h 1060614"/>
              <a:gd name="connsiteX19" fmla="*/ 1424920 w 2096762"/>
              <a:gd name="connsiteY19" fmla="*/ 994327 h 1060614"/>
              <a:gd name="connsiteX20" fmla="*/ 907154 w 2096762"/>
              <a:gd name="connsiteY20" fmla="*/ 1049866 h 1060614"/>
              <a:gd name="connsiteX21" fmla="*/ 978219 w 2096762"/>
              <a:gd name="connsiteY21" fmla="*/ 1058226 h 1060614"/>
              <a:gd name="connsiteX22" fmla="*/ 1014648 w 2096762"/>
              <a:gd name="connsiteY22" fmla="*/ 748283 h 1060614"/>
              <a:gd name="connsiteX23" fmla="*/ 943582 w 2096762"/>
              <a:gd name="connsiteY23" fmla="*/ 739922 h 1060614"/>
              <a:gd name="connsiteX24" fmla="*/ 907154 w 2096762"/>
              <a:gd name="connsiteY24" fmla="*/ 1049866 h 1060614"/>
              <a:gd name="connsiteX25" fmla="*/ 907154 w 2096762"/>
              <a:gd name="connsiteY25" fmla="*/ 1049866 h 1060614"/>
              <a:gd name="connsiteX26" fmla="*/ 751286 w 2096762"/>
              <a:gd name="connsiteY26" fmla="*/ 1013437 h 1060614"/>
              <a:gd name="connsiteX27" fmla="*/ 826532 w 2096762"/>
              <a:gd name="connsiteY27" fmla="*/ 1034338 h 1060614"/>
              <a:gd name="connsiteX28" fmla="*/ 910737 w 2096762"/>
              <a:gd name="connsiteY28" fmla="*/ 734547 h 1060614"/>
              <a:gd name="connsiteX29" fmla="*/ 835490 w 2096762"/>
              <a:gd name="connsiteY29" fmla="*/ 713646 h 1060614"/>
              <a:gd name="connsiteX30" fmla="*/ 834296 w 2096762"/>
              <a:gd name="connsiteY30" fmla="*/ 717229 h 1060614"/>
              <a:gd name="connsiteX31" fmla="*/ 834893 w 2096762"/>
              <a:gd name="connsiteY31" fmla="*/ 713049 h 1060614"/>
              <a:gd name="connsiteX32" fmla="*/ 456273 w 2096762"/>
              <a:gd name="connsiteY32" fmla="*/ 442520 h 1060614"/>
              <a:gd name="connsiteX33" fmla="*/ 312349 w 2096762"/>
              <a:gd name="connsiteY33" fmla="*/ 0 h 1060614"/>
              <a:gd name="connsiteX34" fmla="*/ 614 w 2096762"/>
              <a:gd name="connsiteY34" fmla="*/ 0 h 1060614"/>
              <a:gd name="connsiteX35" fmla="*/ 204257 w 2096762"/>
              <a:gd name="connsiteY35" fmla="*/ 627650 h 1060614"/>
              <a:gd name="connsiteX36" fmla="*/ 751883 w 2096762"/>
              <a:gd name="connsiteY36" fmla="*/ 1013437 h 1060614"/>
              <a:gd name="connsiteX37" fmla="*/ 752481 w 2096762"/>
              <a:gd name="connsiteY37" fmla="*/ 1012242 h 1060614"/>
              <a:gd name="connsiteX38" fmla="*/ 752481 w 2096762"/>
              <a:gd name="connsiteY38" fmla="*/ 1014034 h 1060614"/>
              <a:gd name="connsiteX39" fmla="*/ 751883 w 2096762"/>
              <a:gd name="connsiteY39" fmla="*/ 1014034 h 1060614"/>
              <a:gd name="connsiteX40" fmla="*/ 910737 w 2096762"/>
              <a:gd name="connsiteY40" fmla="*/ 734547 h 1060614"/>
              <a:gd name="connsiteX41" fmla="*/ 910737 w 2096762"/>
              <a:gd name="connsiteY41" fmla="*/ 734547 h 1060614"/>
              <a:gd name="connsiteX42" fmla="*/ 910737 w 2096762"/>
              <a:gd name="connsiteY42" fmla="*/ 734547 h 1060614"/>
              <a:gd name="connsiteX43" fmla="*/ 2053167 w 2096762"/>
              <a:gd name="connsiteY43" fmla="*/ 376829 h 1060614"/>
              <a:gd name="connsiteX44" fmla="*/ 1762931 w 2096762"/>
              <a:gd name="connsiteY44" fmla="*/ 263362 h 1060614"/>
              <a:gd name="connsiteX45" fmla="*/ 1758154 w 2096762"/>
              <a:gd name="connsiteY45" fmla="*/ 275306 h 1060614"/>
              <a:gd name="connsiteX46" fmla="*/ 2048389 w 2096762"/>
              <a:gd name="connsiteY46" fmla="*/ 388773 h 1060614"/>
              <a:gd name="connsiteX47" fmla="*/ 2053167 w 2096762"/>
              <a:gd name="connsiteY47" fmla="*/ 376829 h 1060614"/>
              <a:gd name="connsiteX48" fmla="*/ 2096762 w 2096762"/>
              <a:gd name="connsiteY48" fmla="*/ 229322 h 1060614"/>
              <a:gd name="connsiteX49" fmla="*/ 1792791 w 2096762"/>
              <a:gd name="connsiteY49" fmla="*/ 161839 h 1060614"/>
              <a:gd name="connsiteX50" fmla="*/ 1790999 w 2096762"/>
              <a:gd name="connsiteY50" fmla="*/ 168409 h 1060614"/>
              <a:gd name="connsiteX51" fmla="*/ 2094971 w 2096762"/>
              <a:gd name="connsiteY51" fmla="*/ 235891 h 1060614"/>
              <a:gd name="connsiteX52" fmla="*/ 2094971 w 2096762"/>
              <a:gd name="connsiteY52" fmla="*/ 235891 h 1060614"/>
              <a:gd name="connsiteX53" fmla="*/ 2096762 w 2096762"/>
              <a:gd name="connsiteY53" fmla="*/ 229322 h 1060614"/>
              <a:gd name="connsiteX54" fmla="*/ 1988073 w 2096762"/>
              <a:gd name="connsiteY54" fmla="*/ 514183 h 1060614"/>
              <a:gd name="connsiteX55" fmla="*/ 1717545 w 2096762"/>
              <a:gd name="connsiteY55" fmla="*/ 359510 h 1060614"/>
              <a:gd name="connsiteX56" fmla="*/ 1707990 w 2096762"/>
              <a:gd name="connsiteY56" fmla="*/ 376232 h 1060614"/>
              <a:gd name="connsiteX57" fmla="*/ 1978518 w 2096762"/>
              <a:gd name="connsiteY57" fmla="*/ 530905 h 1060614"/>
              <a:gd name="connsiteX58" fmla="*/ 1988073 w 2096762"/>
              <a:gd name="connsiteY58" fmla="*/ 514183 h 1060614"/>
              <a:gd name="connsiteX59" fmla="*/ 1807124 w 2096762"/>
              <a:gd name="connsiteY59" fmla="*/ 753658 h 1060614"/>
              <a:gd name="connsiteX60" fmla="*/ 1590342 w 2096762"/>
              <a:gd name="connsiteY60" fmla="*/ 529710 h 1060614"/>
              <a:gd name="connsiteX61" fmla="*/ 1567052 w 2096762"/>
              <a:gd name="connsiteY61" fmla="*/ 552404 h 1060614"/>
              <a:gd name="connsiteX62" fmla="*/ 1783833 w 2096762"/>
              <a:gd name="connsiteY62" fmla="*/ 776351 h 1060614"/>
              <a:gd name="connsiteX63" fmla="*/ 1807124 w 2096762"/>
              <a:gd name="connsiteY63" fmla="*/ 753658 h 1060614"/>
              <a:gd name="connsiteX64" fmla="*/ 1905660 w 2096762"/>
              <a:gd name="connsiteY64" fmla="*/ 640191 h 1060614"/>
              <a:gd name="connsiteX65" fmla="*/ 1659617 w 2096762"/>
              <a:gd name="connsiteY65" fmla="*/ 449089 h 1060614"/>
              <a:gd name="connsiteX66" fmla="*/ 1643493 w 2096762"/>
              <a:gd name="connsiteY66" fmla="*/ 469394 h 1060614"/>
              <a:gd name="connsiteX67" fmla="*/ 1889536 w 2096762"/>
              <a:gd name="connsiteY67" fmla="*/ 660496 h 1060614"/>
              <a:gd name="connsiteX68" fmla="*/ 1905660 w 2096762"/>
              <a:gd name="connsiteY68" fmla="*/ 640191 h 1060614"/>
              <a:gd name="connsiteX69" fmla="*/ 1691865 w 2096762"/>
              <a:gd name="connsiteY69" fmla="*/ 853986 h 1060614"/>
              <a:gd name="connsiteX70" fmla="*/ 1512110 w 2096762"/>
              <a:gd name="connsiteY70" fmla="*/ 598985 h 1060614"/>
              <a:gd name="connsiteX71" fmla="*/ 1480459 w 2096762"/>
              <a:gd name="connsiteY71" fmla="*/ 621678 h 1060614"/>
              <a:gd name="connsiteX72" fmla="*/ 1660214 w 2096762"/>
              <a:gd name="connsiteY72" fmla="*/ 876680 h 1060614"/>
              <a:gd name="connsiteX73" fmla="*/ 1691865 w 2096762"/>
              <a:gd name="connsiteY73" fmla="*/ 853986 h 106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096762" h="1060614">
                <a:moveTo>
                  <a:pt x="1279802" y="1036727"/>
                </a:moveTo>
                <a:lnTo>
                  <a:pt x="1221874" y="730367"/>
                </a:lnTo>
                <a:lnTo>
                  <a:pt x="1164544" y="741117"/>
                </a:lnTo>
                <a:lnTo>
                  <a:pt x="1222471" y="1047477"/>
                </a:lnTo>
                <a:lnTo>
                  <a:pt x="1279802" y="1036727"/>
                </a:lnTo>
                <a:close/>
                <a:moveTo>
                  <a:pt x="1562274" y="933413"/>
                </a:moveTo>
                <a:lnTo>
                  <a:pt x="1422531" y="655121"/>
                </a:lnTo>
                <a:lnTo>
                  <a:pt x="1381922" y="675425"/>
                </a:lnTo>
                <a:lnTo>
                  <a:pt x="1521665" y="953717"/>
                </a:lnTo>
                <a:lnTo>
                  <a:pt x="1562274" y="933413"/>
                </a:lnTo>
                <a:close/>
                <a:moveTo>
                  <a:pt x="1065410" y="1060615"/>
                </a:moveTo>
                <a:lnTo>
                  <a:pt x="1129907" y="1058226"/>
                </a:lnTo>
                <a:lnTo>
                  <a:pt x="1117963" y="747089"/>
                </a:lnTo>
                <a:lnTo>
                  <a:pt x="1053466" y="749477"/>
                </a:lnTo>
                <a:lnTo>
                  <a:pt x="1065410" y="1060615"/>
                </a:lnTo>
                <a:close/>
                <a:moveTo>
                  <a:pt x="1424920" y="994327"/>
                </a:moveTo>
                <a:lnTo>
                  <a:pt x="1324592" y="699313"/>
                </a:lnTo>
                <a:lnTo>
                  <a:pt x="1275622" y="716034"/>
                </a:lnTo>
                <a:lnTo>
                  <a:pt x="1375950" y="1011048"/>
                </a:lnTo>
                <a:cubicBezTo>
                  <a:pt x="1375950" y="1011048"/>
                  <a:pt x="1424920" y="994327"/>
                  <a:pt x="1424920" y="994327"/>
                </a:cubicBezTo>
                <a:close/>
                <a:moveTo>
                  <a:pt x="907154" y="1049866"/>
                </a:moveTo>
                <a:lnTo>
                  <a:pt x="978219" y="1058226"/>
                </a:lnTo>
                <a:lnTo>
                  <a:pt x="1014648" y="748283"/>
                </a:lnTo>
                <a:lnTo>
                  <a:pt x="943582" y="739922"/>
                </a:lnTo>
                <a:lnTo>
                  <a:pt x="907154" y="1049866"/>
                </a:lnTo>
                <a:lnTo>
                  <a:pt x="907154" y="1049866"/>
                </a:lnTo>
                <a:close/>
                <a:moveTo>
                  <a:pt x="751286" y="1013437"/>
                </a:moveTo>
                <a:lnTo>
                  <a:pt x="826532" y="1034338"/>
                </a:lnTo>
                <a:lnTo>
                  <a:pt x="910737" y="734547"/>
                </a:lnTo>
                <a:lnTo>
                  <a:pt x="835490" y="713646"/>
                </a:lnTo>
                <a:lnTo>
                  <a:pt x="834296" y="717229"/>
                </a:lnTo>
                <a:cubicBezTo>
                  <a:pt x="834296" y="715437"/>
                  <a:pt x="834893" y="714243"/>
                  <a:pt x="834893" y="713049"/>
                </a:cubicBezTo>
                <a:cubicBezTo>
                  <a:pt x="698733" y="676620"/>
                  <a:pt x="566754" y="586444"/>
                  <a:pt x="456273" y="442520"/>
                </a:cubicBezTo>
                <a:cubicBezTo>
                  <a:pt x="352361" y="293819"/>
                  <a:pt x="306377" y="140340"/>
                  <a:pt x="312349" y="0"/>
                </a:cubicBezTo>
                <a:lnTo>
                  <a:pt x="614" y="0"/>
                </a:lnTo>
                <a:cubicBezTo>
                  <a:pt x="-7149" y="207226"/>
                  <a:pt x="58542" y="428188"/>
                  <a:pt x="204257" y="627650"/>
                </a:cubicBezTo>
                <a:cubicBezTo>
                  <a:pt x="352361" y="830098"/>
                  <a:pt x="547643" y="960287"/>
                  <a:pt x="751883" y="1013437"/>
                </a:cubicBezTo>
                <a:cubicBezTo>
                  <a:pt x="751883" y="1012840"/>
                  <a:pt x="752481" y="1012242"/>
                  <a:pt x="752481" y="1012242"/>
                </a:cubicBezTo>
                <a:lnTo>
                  <a:pt x="752481" y="1014034"/>
                </a:lnTo>
                <a:cubicBezTo>
                  <a:pt x="752080" y="1014034"/>
                  <a:pt x="751883" y="1014034"/>
                  <a:pt x="751883" y="1014034"/>
                </a:cubicBezTo>
                <a:close/>
                <a:moveTo>
                  <a:pt x="910737" y="734547"/>
                </a:moveTo>
                <a:cubicBezTo>
                  <a:pt x="910737" y="734547"/>
                  <a:pt x="910737" y="734547"/>
                  <a:pt x="910737" y="734547"/>
                </a:cubicBezTo>
                <a:lnTo>
                  <a:pt x="910737" y="734547"/>
                </a:lnTo>
                <a:close/>
                <a:moveTo>
                  <a:pt x="2053167" y="376829"/>
                </a:moveTo>
                <a:lnTo>
                  <a:pt x="1762931" y="263362"/>
                </a:lnTo>
                <a:lnTo>
                  <a:pt x="1758154" y="275306"/>
                </a:lnTo>
                <a:lnTo>
                  <a:pt x="2048389" y="388773"/>
                </a:lnTo>
                <a:lnTo>
                  <a:pt x="2053167" y="376829"/>
                </a:lnTo>
                <a:close/>
                <a:moveTo>
                  <a:pt x="2096762" y="229322"/>
                </a:moveTo>
                <a:lnTo>
                  <a:pt x="1792791" y="161839"/>
                </a:lnTo>
                <a:lnTo>
                  <a:pt x="1790999" y="168409"/>
                </a:lnTo>
                <a:lnTo>
                  <a:pt x="2094971" y="235891"/>
                </a:lnTo>
                <a:lnTo>
                  <a:pt x="2094971" y="235891"/>
                </a:lnTo>
                <a:lnTo>
                  <a:pt x="2096762" y="229322"/>
                </a:lnTo>
                <a:close/>
                <a:moveTo>
                  <a:pt x="1988073" y="514183"/>
                </a:moveTo>
                <a:lnTo>
                  <a:pt x="1717545" y="359510"/>
                </a:lnTo>
                <a:lnTo>
                  <a:pt x="1707990" y="376232"/>
                </a:lnTo>
                <a:lnTo>
                  <a:pt x="1978518" y="530905"/>
                </a:lnTo>
                <a:lnTo>
                  <a:pt x="1988073" y="514183"/>
                </a:lnTo>
                <a:close/>
                <a:moveTo>
                  <a:pt x="1807124" y="753658"/>
                </a:moveTo>
                <a:lnTo>
                  <a:pt x="1590342" y="529710"/>
                </a:lnTo>
                <a:lnTo>
                  <a:pt x="1567052" y="552404"/>
                </a:lnTo>
                <a:lnTo>
                  <a:pt x="1783833" y="776351"/>
                </a:lnTo>
                <a:lnTo>
                  <a:pt x="1807124" y="753658"/>
                </a:lnTo>
                <a:close/>
                <a:moveTo>
                  <a:pt x="1905660" y="640191"/>
                </a:moveTo>
                <a:lnTo>
                  <a:pt x="1659617" y="449089"/>
                </a:lnTo>
                <a:lnTo>
                  <a:pt x="1643493" y="469394"/>
                </a:lnTo>
                <a:lnTo>
                  <a:pt x="1889536" y="660496"/>
                </a:lnTo>
                <a:lnTo>
                  <a:pt x="1905660" y="640191"/>
                </a:lnTo>
                <a:close/>
                <a:moveTo>
                  <a:pt x="1691865" y="853986"/>
                </a:moveTo>
                <a:lnTo>
                  <a:pt x="1512110" y="598985"/>
                </a:lnTo>
                <a:lnTo>
                  <a:pt x="1480459" y="621678"/>
                </a:lnTo>
                <a:lnTo>
                  <a:pt x="1660214" y="876680"/>
                </a:lnTo>
                <a:lnTo>
                  <a:pt x="1691865" y="853986"/>
                </a:lnTo>
                <a:close/>
              </a:path>
            </a:pathLst>
          </a:custGeom>
          <a:solidFill>
            <a:schemeClr val="accent3"/>
          </a:solidFill>
          <a:ln w="59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F39A61B-405A-0E3D-CE2A-3CCC12E74B28}"/>
              </a:ext>
              <a:ext uri="{C183D7F6-B498-43B3-948B-1728B52AA6E4}">
                <adec:decorative xmlns:adec="http://schemas.microsoft.com/office/drawing/2017/decorative" val="1"/>
              </a:ext>
            </a:extLst>
          </p:cNvPr>
          <p:cNvSpPr/>
          <p:nvPr/>
        </p:nvSpPr>
        <p:spPr>
          <a:xfrm>
            <a:off x="9710716" y="2564669"/>
            <a:ext cx="1496982" cy="758435"/>
          </a:xfrm>
          <a:custGeom>
            <a:avLst/>
            <a:gdLst>
              <a:gd name="connsiteX0" fmla="*/ 583458 w 1496982"/>
              <a:gd name="connsiteY0" fmla="*/ 17319 h 758435"/>
              <a:gd name="connsiteX1" fmla="*/ 624664 w 1496982"/>
              <a:gd name="connsiteY1" fmla="*/ 235891 h 758435"/>
              <a:gd name="connsiteX2" fmla="*/ 665273 w 1496982"/>
              <a:gd name="connsiteY2" fmla="*/ 228128 h 758435"/>
              <a:gd name="connsiteX3" fmla="*/ 624067 w 1496982"/>
              <a:gd name="connsiteY3" fmla="*/ 9555 h 758435"/>
              <a:gd name="connsiteX4" fmla="*/ 583458 w 1496982"/>
              <a:gd name="connsiteY4" fmla="*/ 17319 h 758435"/>
              <a:gd name="connsiteX5" fmla="*/ 381606 w 1496982"/>
              <a:gd name="connsiteY5" fmla="*/ 90773 h 758435"/>
              <a:gd name="connsiteX6" fmla="*/ 481338 w 1496982"/>
              <a:gd name="connsiteY6" fmla="*/ 289639 h 758435"/>
              <a:gd name="connsiteX7" fmla="*/ 510600 w 1496982"/>
              <a:gd name="connsiteY7" fmla="*/ 275306 h 758435"/>
              <a:gd name="connsiteX8" fmla="*/ 410869 w 1496982"/>
              <a:gd name="connsiteY8" fmla="*/ 76441 h 758435"/>
              <a:gd name="connsiteX9" fmla="*/ 381606 w 1496982"/>
              <a:gd name="connsiteY9" fmla="*/ 90773 h 758435"/>
              <a:gd name="connsiteX10" fmla="*/ 736339 w 1496982"/>
              <a:gd name="connsiteY10" fmla="*/ 0 h 758435"/>
              <a:gd name="connsiteX11" fmla="*/ 689758 w 1496982"/>
              <a:gd name="connsiteY11" fmla="*/ 1792 h 758435"/>
              <a:gd name="connsiteX12" fmla="*/ 698119 w 1496982"/>
              <a:gd name="connsiteY12" fmla="*/ 223947 h 758435"/>
              <a:gd name="connsiteX13" fmla="*/ 744700 w 1496982"/>
              <a:gd name="connsiteY13" fmla="*/ 222156 h 758435"/>
              <a:gd name="connsiteX14" fmla="*/ 736339 w 1496982"/>
              <a:gd name="connsiteY14" fmla="*/ 0 h 758435"/>
              <a:gd name="connsiteX15" fmla="*/ 479546 w 1496982"/>
              <a:gd name="connsiteY15" fmla="*/ 47178 h 758435"/>
              <a:gd name="connsiteX16" fmla="*/ 551209 w 1496982"/>
              <a:gd name="connsiteY16" fmla="*/ 257987 h 758435"/>
              <a:gd name="connsiteX17" fmla="*/ 586444 w 1496982"/>
              <a:gd name="connsiteY17" fmla="*/ 246044 h 758435"/>
              <a:gd name="connsiteX18" fmla="*/ 514781 w 1496982"/>
              <a:gd name="connsiteY18" fmla="*/ 35234 h 758435"/>
              <a:gd name="connsiteX19" fmla="*/ 479546 w 1496982"/>
              <a:gd name="connsiteY19" fmla="*/ 47178 h 758435"/>
              <a:gd name="connsiteX20" fmla="*/ 849806 w 1496982"/>
              <a:gd name="connsiteY20" fmla="*/ 7764 h 758435"/>
              <a:gd name="connsiteX21" fmla="*/ 799044 w 1496982"/>
              <a:gd name="connsiteY21" fmla="*/ 1792 h 758435"/>
              <a:gd name="connsiteX22" fmla="*/ 773365 w 1496982"/>
              <a:gd name="connsiteY22" fmla="*/ 223350 h 758435"/>
              <a:gd name="connsiteX23" fmla="*/ 824126 w 1496982"/>
              <a:gd name="connsiteY23" fmla="*/ 229322 h 758435"/>
              <a:gd name="connsiteX24" fmla="*/ 849806 w 1496982"/>
              <a:gd name="connsiteY24" fmla="*/ 7764 h 758435"/>
              <a:gd name="connsiteX25" fmla="*/ 849806 w 1496982"/>
              <a:gd name="connsiteY25" fmla="*/ 7764 h 758435"/>
              <a:gd name="connsiteX26" fmla="*/ 960884 w 1496982"/>
              <a:gd name="connsiteY26" fmla="*/ 34040 h 758435"/>
              <a:gd name="connsiteX27" fmla="*/ 907136 w 1496982"/>
              <a:gd name="connsiteY27" fmla="*/ 19110 h 758435"/>
              <a:gd name="connsiteX28" fmla="*/ 846820 w 1496982"/>
              <a:gd name="connsiteY28" fmla="*/ 233502 h 758435"/>
              <a:gd name="connsiteX29" fmla="*/ 900567 w 1496982"/>
              <a:gd name="connsiteY29" fmla="*/ 248432 h 758435"/>
              <a:gd name="connsiteX30" fmla="*/ 900567 w 1496982"/>
              <a:gd name="connsiteY30" fmla="*/ 246044 h 758435"/>
              <a:gd name="connsiteX31" fmla="*/ 900567 w 1496982"/>
              <a:gd name="connsiteY31" fmla="*/ 249029 h 758435"/>
              <a:gd name="connsiteX32" fmla="*/ 1171096 w 1496982"/>
              <a:gd name="connsiteY32" fmla="*/ 442520 h 758435"/>
              <a:gd name="connsiteX33" fmla="*/ 1273813 w 1496982"/>
              <a:gd name="connsiteY33" fmla="*/ 758435 h 758435"/>
              <a:gd name="connsiteX34" fmla="*/ 1496566 w 1496982"/>
              <a:gd name="connsiteY34" fmla="*/ 758435 h 758435"/>
              <a:gd name="connsiteX35" fmla="*/ 1350851 w 1496982"/>
              <a:gd name="connsiteY35" fmla="*/ 309943 h 758435"/>
              <a:gd name="connsiteX36" fmla="*/ 959689 w 1496982"/>
              <a:gd name="connsiteY36" fmla="*/ 34637 h 758435"/>
              <a:gd name="connsiteX37" fmla="*/ 959689 w 1496982"/>
              <a:gd name="connsiteY37" fmla="*/ 35234 h 758435"/>
              <a:gd name="connsiteX38" fmla="*/ 959689 w 1496982"/>
              <a:gd name="connsiteY38" fmla="*/ 34040 h 758435"/>
              <a:gd name="connsiteX39" fmla="*/ 959689 w 1496982"/>
              <a:gd name="connsiteY39" fmla="*/ 34040 h 758435"/>
              <a:gd name="connsiteX40" fmla="*/ 847417 w 1496982"/>
              <a:gd name="connsiteY40" fmla="*/ 232905 h 758435"/>
              <a:gd name="connsiteX41" fmla="*/ 847417 w 1496982"/>
              <a:gd name="connsiteY41" fmla="*/ 232905 h 758435"/>
              <a:gd name="connsiteX42" fmla="*/ 847417 w 1496982"/>
              <a:gd name="connsiteY42" fmla="*/ 232905 h 758435"/>
              <a:gd name="connsiteX43" fmla="*/ 31054 w 1496982"/>
              <a:gd name="connsiteY43" fmla="*/ 488504 h 758435"/>
              <a:gd name="connsiteX44" fmla="*/ 238280 w 1496982"/>
              <a:gd name="connsiteY44" fmla="*/ 569722 h 758435"/>
              <a:gd name="connsiteX45" fmla="*/ 241863 w 1496982"/>
              <a:gd name="connsiteY45" fmla="*/ 561361 h 758435"/>
              <a:gd name="connsiteX46" fmla="*/ 34637 w 1496982"/>
              <a:gd name="connsiteY46" fmla="*/ 480143 h 758435"/>
              <a:gd name="connsiteX47" fmla="*/ 31054 w 1496982"/>
              <a:gd name="connsiteY47" fmla="*/ 488504 h 758435"/>
              <a:gd name="connsiteX48" fmla="*/ 0 w 1496982"/>
              <a:gd name="connsiteY48" fmla="*/ 594207 h 758435"/>
              <a:gd name="connsiteX49" fmla="*/ 217378 w 1496982"/>
              <a:gd name="connsiteY49" fmla="*/ 642580 h 758435"/>
              <a:gd name="connsiteX50" fmla="*/ 218573 w 1496982"/>
              <a:gd name="connsiteY50" fmla="*/ 637802 h 758435"/>
              <a:gd name="connsiteX51" fmla="*/ 1194 w 1496982"/>
              <a:gd name="connsiteY51" fmla="*/ 589430 h 758435"/>
              <a:gd name="connsiteX52" fmla="*/ 1194 w 1496982"/>
              <a:gd name="connsiteY52" fmla="*/ 589430 h 758435"/>
              <a:gd name="connsiteX53" fmla="*/ 0 w 1496982"/>
              <a:gd name="connsiteY53" fmla="*/ 594207 h 758435"/>
              <a:gd name="connsiteX54" fmla="*/ 77038 w 1496982"/>
              <a:gd name="connsiteY54" fmla="*/ 389967 h 758435"/>
              <a:gd name="connsiteX55" fmla="*/ 270529 w 1496982"/>
              <a:gd name="connsiteY55" fmla="*/ 500448 h 758435"/>
              <a:gd name="connsiteX56" fmla="*/ 277098 w 1496982"/>
              <a:gd name="connsiteY56" fmla="*/ 488504 h 758435"/>
              <a:gd name="connsiteX57" fmla="*/ 83607 w 1496982"/>
              <a:gd name="connsiteY57" fmla="*/ 378023 h 758435"/>
              <a:gd name="connsiteX58" fmla="*/ 77038 w 1496982"/>
              <a:gd name="connsiteY58" fmla="*/ 389967 h 758435"/>
              <a:gd name="connsiteX59" fmla="*/ 206629 w 1496982"/>
              <a:gd name="connsiteY59" fmla="*/ 219170 h 758435"/>
              <a:gd name="connsiteX60" fmla="*/ 361302 w 1496982"/>
              <a:gd name="connsiteY60" fmla="*/ 379218 h 758435"/>
              <a:gd name="connsiteX61" fmla="*/ 378023 w 1496982"/>
              <a:gd name="connsiteY61" fmla="*/ 363093 h 758435"/>
              <a:gd name="connsiteX62" fmla="*/ 223350 w 1496982"/>
              <a:gd name="connsiteY62" fmla="*/ 203046 h 758435"/>
              <a:gd name="connsiteX63" fmla="*/ 206629 w 1496982"/>
              <a:gd name="connsiteY63" fmla="*/ 219170 h 758435"/>
              <a:gd name="connsiteX64" fmla="*/ 136160 w 1496982"/>
              <a:gd name="connsiteY64" fmla="*/ 300388 h 758435"/>
              <a:gd name="connsiteX65" fmla="*/ 311735 w 1496982"/>
              <a:gd name="connsiteY65" fmla="*/ 437145 h 758435"/>
              <a:gd name="connsiteX66" fmla="*/ 323081 w 1496982"/>
              <a:gd name="connsiteY66" fmla="*/ 422215 h 758435"/>
              <a:gd name="connsiteX67" fmla="*/ 147507 w 1496982"/>
              <a:gd name="connsiteY67" fmla="*/ 285458 h 758435"/>
              <a:gd name="connsiteX68" fmla="*/ 136160 w 1496982"/>
              <a:gd name="connsiteY68" fmla="*/ 300388 h 758435"/>
              <a:gd name="connsiteX69" fmla="*/ 289041 w 1496982"/>
              <a:gd name="connsiteY69" fmla="*/ 147507 h 758435"/>
              <a:gd name="connsiteX70" fmla="*/ 417438 w 1496982"/>
              <a:gd name="connsiteY70" fmla="*/ 329651 h 758435"/>
              <a:gd name="connsiteX71" fmla="*/ 440131 w 1496982"/>
              <a:gd name="connsiteY71" fmla="*/ 313526 h 758435"/>
              <a:gd name="connsiteX72" fmla="*/ 311735 w 1496982"/>
              <a:gd name="connsiteY72" fmla="*/ 131382 h 758435"/>
              <a:gd name="connsiteX73" fmla="*/ 289041 w 1496982"/>
              <a:gd name="connsiteY73" fmla="*/ 147507 h 75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496982" h="758435">
                <a:moveTo>
                  <a:pt x="583458" y="17319"/>
                </a:moveTo>
                <a:lnTo>
                  <a:pt x="624664" y="235891"/>
                </a:lnTo>
                <a:lnTo>
                  <a:pt x="665273" y="228128"/>
                </a:lnTo>
                <a:lnTo>
                  <a:pt x="624067" y="9555"/>
                </a:lnTo>
                <a:lnTo>
                  <a:pt x="583458" y="17319"/>
                </a:lnTo>
                <a:close/>
                <a:moveTo>
                  <a:pt x="381606" y="90773"/>
                </a:moveTo>
                <a:lnTo>
                  <a:pt x="481338" y="289639"/>
                </a:lnTo>
                <a:lnTo>
                  <a:pt x="510600" y="275306"/>
                </a:lnTo>
                <a:lnTo>
                  <a:pt x="410869" y="76441"/>
                </a:lnTo>
                <a:lnTo>
                  <a:pt x="381606" y="90773"/>
                </a:lnTo>
                <a:close/>
                <a:moveTo>
                  <a:pt x="736339" y="0"/>
                </a:moveTo>
                <a:lnTo>
                  <a:pt x="689758" y="1792"/>
                </a:lnTo>
                <a:lnTo>
                  <a:pt x="698119" y="223947"/>
                </a:lnTo>
                <a:lnTo>
                  <a:pt x="744700" y="222156"/>
                </a:lnTo>
                <a:lnTo>
                  <a:pt x="736339" y="0"/>
                </a:lnTo>
                <a:close/>
                <a:moveTo>
                  <a:pt x="479546" y="47178"/>
                </a:moveTo>
                <a:lnTo>
                  <a:pt x="551209" y="257987"/>
                </a:lnTo>
                <a:lnTo>
                  <a:pt x="586444" y="246044"/>
                </a:lnTo>
                <a:lnTo>
                  <a:pt x="514781" y="35234"/>
                </a:lnTo>
                <a:cubicBezTo>
                  <a:pt x="514781" y="35234"/>
                  <a:pt x="479546" y="47178"/>
                  <a:pt x="479546" y="47178"/>
                </a:cubicBezTo>
                <a:close/>
                <a:moveTo>
                  <a:pt x="849806" y="7764"/>
                </a:moveTo>
                <a:lnTo>
                  <a:pt x="799044" y="1792"/>
                </a:lnTo>
                <a:lnTo>
                  <a:pt x="773365" y="223350"/>
                </a:lnTo>
                <a:lnTo>
                  <a:pt x="824126" y="229322"/>
                </a:lnTo>
                <a:lnTo>
                  <a:pt x="849806" y="7764"/>
                </a:lnTo>
                <a:lnTo>
                  <a:pt x="849806" y="7764"/>
                </a:lnTo>
                <a:close/>
                <a:moveTo>
                  <a:pt x="960884" y="34040"/>
                </a:moveTo>
                <a:lnTo>
                  <a:pt x="907136" y="19110"/>
                </a:lnTo>
                <a:lnTo>
                  <a:pt x="846820" y="233502"/>
                </a:lnTo>
                <a:lnTo>
                  <a:pt x="900567" y="248432"/>
                </a:lnTo>
                <a:lnTo>
                  <a:pt x="900567" y="246044"/>
                </a:lnTo>
                <a:cubicBezTo>
                  <a:pt x="900567" y="247238"/>
                  <a:pt x="900567" y="248432"/>
                  <a:pt x="900567" y="249029"/>
                </a:cubicBezTo>
                <a:cubicBezTo>
                  <a:pt x="997910" y="274709"/>
                  <a:pt x="1092266" y="339206"/>
                  <a:pt x="1171096" y="442520"/>
                </a:cubicBezTo>
                <a:cubicBezTo>
                  <a:pt x="1245745" y="548821"/>
                  <a:pt x="1278590" y="658107"/>
                  <a:pt x="1273813" y="758435"/>
                </a:cubicBezTo>
                <a:lnTo>
                  <a:pt x="1496566" y="758435"/>
                </a:lnTo>
                <a:cubicBezTo>
                  <a:pt x="1501941" y="610331"/>
                  <a:pt x="1455360" y="452672"/>
                  <a:pt x="1350851" y="309943"/>
                </a:cubicBezTo>
                <a:cubicBezTo>
                  <a:pt x="1245148" y="165422"/>
                  <a:pt x="1105404" y="72260"/>
                  <a:pt x="959689" y="34637"/>
                </a:cubicBezTo>
                <a:cubicBezTo>
                  <a:pt x="959689" y="34637"/>
                  <a:pt x="959689" y="35234"/>
                  <a:pt x="959689" y="35234"/>
                </a:cubicBezTo>
                <a:lnTo>
                  <a:pt x="959689" y="34040"/>
                </a:lnTo>
                <a:cubicBezTo>
                  <a:pt x="959689" y="34040"/>
                  <a:pt x="959689" y="34040"/>
                  <a:pt x="959689" y="34040"/>
                </a:cubicBezTo>
                <a:close/>
                <a:moveTo>
                  <a:pt x="847417" y="232905"/>
                </a:moveTo>
                <a:cubicBezTo>
                  <a:pt x="847417" y="232905"/>
                  <a:pt x="847417" y="232905"/>
                  <a:pt x="847417" y="232905"/>
                </a:cubicBezTo>
                <a:lnTo>
                  <a:pt x="847417" y="232905"/>
                </a:lnTo>
                <a:close/>
                <a:moveTo>
                  <a:pt x="31054" y="488504"/>
                </a:moveTo>
                <a:lnTo>
                  <a:pt x="238280" y="569722"/>
                </a:lnTo>
                <a:lnTo>
                  <a:pt x="241863" y="561361"/>
                </a:lnTo>
                <a:lnTo>
                  <a:pt x="34637" y="480143"/>
                </a:lnTo>
                <a:lnTo>
                  <a:pt x="31054" y="488504"/>
                </a:lnTo>
                <a:close/>
                <a:moveTo>
                  <a:pt x="0" y="594207"/>
                </a:moveTo>
                <a:lnTo>
                  <a:pt x="217378" y="642580"/>
                </a:lnTo>
                <a:lnTo>
                  <a:pt x="218573" y="637802"/>
                </a:lnTo>
                <a:lnTo>
                  <a:pt x="1194" y="589430"/>
                </a:lnTo>
                <a:lnTo>
                  <a:pt x="1194" y="589430"/>
                </a:lnTo>
                <a:lnTo>
                  <a:pt x="0" y="594207"/>
                </a:lnTo>
                <a:close/>
                <a:moveTo>
                  <a:pt x="77038" y="389967"/>
                </a:moveTo>
                <a:lnTo>
                  <a:pt x="270529" y="500448"/>
                </a:lnTo>
                <a:lnTo>
                  <a:pt x="277098" y="488504"/>
                </a:lnTo>
                <a:lnTo>
                  <a:pt x="83607" y="378023"/>
                </a:lnTo>
                <a:lnTo>
                  <a:pt x="77038" y="389967"/>
                </a:lnTo>
                <a:close/>
                <a:moveTo>
                  <a:pt x="206629" y="219170"/>
                </a:moveTo>
                <a:lnTo>
                  <a:pt x="361302" y="379218"/>
                </a:lnTo>
                <a:lnTo>
                  <a:pt x="378023" y="363093"/>
                </a:lnTo>
                <a:lnTo>
                  <a:pt x="223350" y="203046"/>
                </a:lnTo>
                <a:lnTo>
                  <a:pt x="206629" y="219170"/>
                </a:lnTo>
                <a:close/>
                <a:moveTo>
                  <a:pt x="136160" y="300388"/>
                </a:moveTo>
                <a:lnTo>
                  <a:pt x="311735" y="437145"/>
                </a:lnTo>
                <a:lnTo>
                  <a:pt x="323081" y="422215"/>
                </a:lnTo>
                <a:lnTo>
                  <a:pt x="147507" y="285458"/>
                </a:lnTo>
                <a:lnTo>
                  <a:pt x="136160" y="300388"/>
                </a:lnTo>
                <a:close/>
                <a:moveTo>
                  <a:pt x="289041" y="147507"/>
                </a:moveTo>
                <a:lnTo>
                  <a:pt x="417438" y="329651"/>
                </a:lnTo>
                <a:lnTo>
                  <a:pt x="440131" y="313526"/>
                </a:lnTo>
                <a:lnTo>
                  <a:pt x="311735" y="131382"/>
                </a:lnTo>
                <a:lnTo>
                  <a:pt x="289041" y="147507"/>
                </a:lnTo>
                <a:close/>
              </a:path>
            </a:pathLst>
          </a:custGeom>
          <a:solidFill>
            <a:schemeClr val="bg1"/>
          </a:solidFill>
          <a:ln w="5960" cap="flat">
            <a:noFill/>
            <a:prstDash val="solid"/>
            <a:miter/>
          </a:ln>
        </p:spPr>
        <p:txBody>
          <a:bodyPr rtlCol="0" anchor="ctr"/>
          <a:lstStyle/>
          <a:p>
            <a:endParaRPr lang="en-US"/>
          </a:p>
        </p:txBody>
      </p:sp>
      <p:pic>
        <p:nvPicPr>
          <p:cNvPr id="6" name="gear">
            <a:extLst>
              <a:ext uri="{FF2B5EF4-FFF2-40B4-BE49-F238E27FC236}">
                <a16:creationId xmlns:a16="http://schemas.microsoft.com/office/drawing/2014/main" id="{B82197E0-64A9-CAB8-E1D6-E2E140C903E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032083" y="3039111"/>
            <a:ext cx="779778" cy="779778"/>
          </a:xfrm>
          <a:prstGeom prst="rect">
            <a:avLst/>
          </a:prstGeom>
        </p:spPr>
      </p:pic>
      <p:pic>
        <p:nvPicPr>
          <p:cNvPr id="2" name="Picture 1">
            <a:extLst>
              <a:ext uri="{FF2B5EF4-FFF2-40B4-BE49-F238E27FC236}">
                <a16:creationId xmlns:a16="http://schemas.microsoft.com/office/drawing/2014/main" id="{2E30FBF1-B281-9D55-2ABE-B5DF8DEE73D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3" name="fl">
            <a:extLst>
              <a:ext uri="{FF2B5EF4-FFF2-40B4-BE49-F238E27FC236}">
                <a16:creationId xmlns:a16="http://schemas.microsoft.com/office/drawing/2014/main" id="{9BAD2E44-F6A5-330C-AD69-90EFCBF713A8}"/>
              </a:ext>
              <a:ext uri="{C183D7F6-B498-43B3-948B-1728B52AA6E4}">
                <adec:decorative xmlns:adec="http://schemas.microsoft.com/office/drawing/2017/decorative" val="1"/>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C8C9C7"/>
                </a:solidFill>
                <a:latin typeface="Arial" panose="020B0604020202020204" pitchFamily="34" charset="0"/>
              </a:rPr>
              <a:t>Copyright © Dell Inc. All Rights Reserved.</a:t>
            </a:r>
          </a:p>
        </p:txBody>
      </p:sp>
      <p:sp>
        <p:nvSpPr>
          <p:cNvPr id="4" name="TextBox 19">
            <a:extLst>
              <a:ext uri="{FF2B5EF4-FFF2-40B4-BE49-F238E27FC236}">
                <a16:creationId xmlns:a16="http://schemas.microsoft.com/office/drawing/2014/main" id="{44DDF4A8-0C9A-4804-EECB-AF4198C2D3F5}"/>
              </a:ext>
              <a:ext uri="{C183D7F6-B498-43B3-948B-1728B52AA6E4}">
                <adec:decorative xmlns:adec="http://schemas.microsoft.com/office/drawing/2017/decorative" val="1"/>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C8C9C7"/>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C8C9C7"/>
              </a:solidFill>
              <a:latin typeface="Arial" panose="020B0604020202020204" pitchFamily="34" charset="0"/>
              <a:ea typeface="+mn-ea"/>
              <a:cs typeface="+mn-cs"/>
            </a:endParaRPr>
          </a:p>
        </p:txBody>
      </p:sp>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81000" y="2681103"/>
            <a:ext cx="6790127" cy="1495794"/>
          </a:xfrm>
          <a:prstGeom prst="rect">
            <a:avLst/>
          </a:prstGeom>
        </p:spPr>
        <p:txBody>
          <a:bodyPr wrap="square" lIns="0" tIns="0" rIns="0" bIns="0" anchor="ctr"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Tree>
    <p:extLst>
      <p:ext uri="{BB962C8B-B14F-4D97-AF65-F5344CB8AC3E}">
        <p14:creationId xmlns:p14="http://schemas.microsoft.com/office/powerpoint/2010/main" val="412091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8">
          <p15:clr>
            <a:srgbClr val="FBAE40"/>
          </p15:clr>
        </p15:guide>
      </p15:sldGuideLst>
    </p:ext>
  </p:extLst>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op bar Midnight/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userDrawn="1"/>
        </p:nvSpPr>
        <p:spPr>
          <a:xfrm>
            <a:off x="0" y="0"/>
            <a:ext cx="12192000" cy="34290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473152088"/>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Bottom bar w/photo Midnight/Dell Blue">
    <p:bg>
      <p:bgPr>
        <a:solidFill>
          <a:schemeClr val="accent2"/>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217837866"/>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userDrawn="1">
  <p:cSld name="2_DTW Pain Points">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0F93B60-6E9C-350A-355F-A11C36D4D7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0" y="0"/>
            <a:ext cx="7810500" cy="6858000"/>
          </a:xfrm>
          <a:prstGeom prst="rect">
            <a:avLst/>
          </a:prstGeom>
        </p:spPr>
      </p:pic>
      <p:pic>
        <p:nvPicPr>
          <p:cNvPr id="2" name="Picture 1">
            <a:extLst>
              <a:ext uri="{FF2B5EF4-FFF2-40B4-BE49-F238E27FC236}">
                <a16:creationId xmlns:a16="http://schemas.microsoft.com/office/drawing/2014/main" id="{9986ABF9-CF19-7674-4899-E5358F3C146A}"/>
              </a:ext>
            </a:extLst>
          </p:cNvPr>
          <p:cNvPicPr>
            <a:picLocks noChangeAspect="1"/>
          </p:cNvPicPr>
          <p:nvPr userDrawn="1"/>
        </p:nvPicPr>
        <p:blipFill>
          <a:blip r:embed="rId3"/>
          <a:srcRect/>
          <a:stretch/>
        </p:blipFill>
        <p:spPr>
          <a:xfrm>
            <a:off x="10403079" y="6452917"/>
            <a:ext cx="1438656" cy="184678"/>
          </a:xfrm>
          <a:prstGeom prst="rect">
            <a:avLst/>
          </a:prstGeom>
        </p:spPr>
      </p:pic>
      <p:sp>
        <p:nvSpPr>
          <p:cNvPr id="4" name="fl" descr="                              Dell - Internal Use - Confidential&#10;">
            <a:extLst>
              <a:ext uri="{FF2B5EF4-FFF2-40B4-BE49-F238E27FC236}">
                <a16:creationId xmlns:a16="http://schemas.microsoft.com/office/drawing/2014/main" id="{4EA820BA-592D-36AF-6B18-861396FA1F4E}"/>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5" name="TextBox 19">
            <a:extLst>
              <a:ext uri="{FF2B5EF4-FFF2-40B4-BE49-F238E27FC236}">
                <a16:creationId xmlns:a16="http://schemas.microsoft.com/office/drawing/2014/main" id="{7EEB4D06-1765-FE02-2981-BEBD4E0D3031}"/>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
        <p:nvSpPr>
          <p:cNvPr id="6" name="Title 1">
            <a:extLst>
              <a:ext uri="{FF2B5EF4-FFF2-40B4-BE49-F238E27FC236}">
                <a16:creationId xmlns:a16="http://schemas.microsoft.com/office/drawing/2014/main" id="{5135E8B6-F780-24B4-A765-F7F2E4FC99A0}"/>
              </a:ext>
            </a:extLst>
          </p:cNvPr>
          <p:cNvSpPr>
            <a:spLocks noGrp="1"/>
          </p:cNvSpPr>
          <p:nvPr>
            <p:ph type="title"/>
          </p:nvPr>
        </p:nvSpPr>
        <p:spPr>
          <a:xfrm>
            <a:off x="381002" y="342900"/>
            <a:ext cx="72405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739BBD18-4B7B-9BE4-F6DD-5E68206D56AE}"/>
              </a:ext>
            </a:extLst>
          </p:cNvPr>
          <p:cNvSpPr>
            <a:spLocks noGrp="1"/>
          </p:cNvSpPr>
          <p:nvPr>
            <p:ph type="subTitle" idx="1"/>
          </p:nvPr>
        </p:nvSpPr>
        <p:spPr>
          <a:xfrm>
            <a:off x="385487" y="857250"/>
            <a:ext cx="7237724" cy="246221"/>
          </a:xfrm>
          <a:prstGeom prst="rect">
            <a:avLst/>
          </a:prstGeom>
        </p:spPr>
        <p:txBody>
          <a:bodyPr wrap="square" lIns="0" tIns="0" rIns="0" bIns="0">
            <a:spAutoFit/>
          </a:bodyPr>
          <a:lstStyle>
            <a:lvl1pPr marL="0" indent="0" algn="l">
              <a:lnSpc>
                <a:spcPct val="100000"/>
              </a:lnSpc>
              <a:spcBef>
                <a:spcPts val="0"/>
              </a:spcBef>
              <a:buNone/>
              <a:defRPr sz="1600">
                <a:solidFill>
                  <a:schemeClr val="tx2"/>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spTree>
    <p:extLst>
      <p:ext uri="{BB962C8B-B14F-4D97-AF65-F5344CB8AC3E}">
        <p14:creationId xmlns:p14="http://schemas.microsoft.com/office/powerpoint/2010/main" val="1485968048"/>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Statement Midnight/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4103225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blu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81000" y="3595503"/>
            <a:ext cx="4457700" cy="2243691"/>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userDrawn="1">
            <p:ph type="body" sz="quarter" idx="10"/>
          </p:nvPr>
        </p:nvSpPr>
        <p:spPr>
          <a:xfrm>
            <a:off x="1066799" y="349478"/>
            <a:ext cx="3771901" cy="430887"/>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1486303003"/>
      </p:ext>
    </p:extLst>
  </p:cSld>
  <p:clrMapOvr>
    <a:masterClrMapping/>
  </p:clrMapOvr>
  <p:extLst>
    <p:ext uri="{DCECCB84-F9BA-43D5-87BE-67443E8EF086}">
      <p15:sldGuideLst xmlns:p15="http://schemas.microsoft.com/office/powerpoint/2012/main">
        <p15:guide id="1" orient="horz" pos="28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ide bar purple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4878" y="800100"/>
            <a:ext cx="2282122" cy="1329595"/>
          </a:xfrm>
          <a:prstGeom prst="rect">
            <a:avLst/>
          </a:prstGeom>
        </p:spPr>
        <p:txBody>
          <a:bodyPr wrap="square" lIns="0" tIns="0" rIns="0" bIns="0">
            <a:spAutoFit/>
          </a:bodyPr>
          <a:lstStyle>
            <a:lvl1pPr>
              <a:defRPr sz="3200">
                <a:solidFill>
                  <a:srgbClr val="DEDD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userDrawn="1"/>
        </p:nvSpPr>
        <p:spPr>
          <a:xfrm>
            <a:off x="391723" y="400050"/>
            <a:ext cx="457200" cy="114300"/>
          </a:xfrm>
          <a:prstGeom prst="rect">
            <a:avLst/>
          </a:prstGeom>
          <a:solidFill>
            <a:srgbClr val="AA96F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5562" y="2514600"/>
            <a:ext cx="2281606" cy="3714750"/>
          </a:xfrm>
          <a:prstGeom prst="rect">
            <a:avLst/>
          </a:prstGeom>
        </p:spPr>
        <p:txBody>
          <a:bodyPr wrap="square" lIns="0" tIns="0" rIns="0" bIns="0">
            <a:noAutofit/>
          </a:bodyPr>
          <a:lstStyle>
            <a:lvl1pPr marL="0" indent="0" algn="l">
              <a:lnSpc>
                <a:spcPct val="100000"/>
              </a:lnSpc>
              <a:spcBef>
                <a:spcPts val="1200"/>
              </a:spcBef>
              <a:buNone/>
              <a:defRPr sz="1600">
                <a:solidFill>
                  <a:srgbClr val="BEAF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8E2FDEF9-3FD6-AC6B-BD4C-4D538691DE6E}"/>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156244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Side bar w/photo Midnight/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4099674204"/>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Side bar Midnight/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393859005"/>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de bar Raven/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600503526"/>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de bar w/photo Raven/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4087214924"/>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Divider Raven/Dell Blue">
    <p:bg>
      <p:bgPr>
        <a:solidFill>
          <a:srgbClr val="40586D"/>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9A956E6A-F5A7-AAD1-EB8C-081A85CB33D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userDrawn="1"/>
        </p:nvSpPr>
        <p:spPr>
          <a:xfrm>
            <a:off x="10153650" y="6286500"/>
            <a:ext cx="1885950" cy="571499"/>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2616841655"/>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Top bar Raven/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userDrawn="1"/>
        </p:nvSpPr>
        <p:spPr>
          <a:xfrm>
            <a:off x="0" y="0"/>
            <a:ext cx="12192000" cy="3429000"/>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1793192235"/>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Bottom bar w/photo Raven/Dell Blue">
    <p:bg>
      <p:bgPr>
        <a:solidFill>
          <a:srgbClr val="40586D"/>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238197735"/>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Statement Raven/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655559047"/>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Side bar Teal/Fores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5A3A8302-7725-CC2D-50F0-19C249DD97F1}"/>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119705325"/>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Side bar w/photo Teal/Fores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3" name="Rectangle 2">
            <a:extLst>
              <a:ext uri="{FF2B5EF4-FFF2-40B4-BE49-F238E27FC236}">
                <a16:creationId xmlns:a16="http://schemas.microsoft.com/office/drawing/2014/main" id="{6717BC2F-04DA-81D3-C357-B1A1B22D609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7094410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op bar purpl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1D998F-1CEA-4933-A37B-06244CD6DC67}"/>
              </a:ext>
            </a:extLst>
          </p:cNvPr>
          <p:cNvSpPr/>
          <p:nvPr userDrawn="1"/>
        </p:nvSpPr>
        <p:spPr>
          <a:xfrm>
            <a:off x="0" y="0"/>
            <a:ext cx="12192000" cy="3429000"/>
          </a:xfrm>
          <a:prstGeom prst="rect">
            <a:avLst/>
          </a:prstGeom>
          <a:solidFill>
            <a:srgbClr val="2A145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0" y="800100"/>
            <a:ext cx="4000500"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userDrawn="1"/>
        </p:nvSpPr>
        <p:spPr>
          <a:xfrm>
            <a:off x="381000" y="400050"/>
            <a:ext cx="457200"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2524016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Divider Teal/Forest">
    <p:bg>
      <p:bgPr>
        <a:solidFill>
          <a:schemeClr val="accent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649EFE44-2848-7F23-2E65-C2432B66EDA9}"/>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userDrawn="1"/>
        </p:nvSpPr>
        <p:spPr>
          <a:xfrm>
            <a:off x="10153650" y="6286500"/>
            <a:ext cx="1885950" cy="571499"/>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1135947943"/>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op bar Teal/Forest">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71682E-23C4-24FB-FA91-6363C0063C62}"/>
              </a:ext>
            </a:extLst>
          </p:cNvPr>
          <p:cNvSpPr/>
          <p:nvPr userDrawn="1"/>
        </p:nvSpPr>
        <p:spPr>
          <a:xfrm>
            <a:off x="0" y="0"/>
            <a:ext cx="12192000" cy="3429000"/>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5" name="Title 1">
            <a:extLst>
              <a:ext uri="{FF2B5EF4-FFF2-40B4-BE49-F238E27FC236}">
                <a16:creationId xmlns:a16="http://schemas.microsoft.com/office/drawing/2014/main" id="{E5B87288-D95C-3502-9D22-3B1836ACFDB4}"/>
              </a:ext>
            </a:extLst>
          </p:cNvPr>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Content Placeholder 11">
            <a:extLst>
              <a:ext uri="{FF2B5EF4-FFF2-40B4-BE49-F238E27FC236}">
                <a16:creationId xmlns:a16="http://schemas.microsoft.com/office/drawing/2014/main" id="{13ADEF55-295F-70CA-1CFE-66FAB5020A3A}"/>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7" name="Content Placeholder 11">
            <a:extLst>
              <a:ext uri="{FF2B5EF4-FFF2-40B4-BE49-F238E27FC236}">
                <a16:creationId xmlns:a16="http://schemas.microsoft.com/office/drawing/2014/main" id="{60F0AC9E-B6D9-3325-1E5A-4C3F85654187}"/>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8" name="Content Placeholder 11">
            <a:extLst>
              <a:ext uri="{FF2B5EF4-FFF2-40B4-BE49-F238E27FC236}">
                <a16:creationId xmlns:a16="http://schemas.microsoft.com/office/drawing/2014/main" id="{37357191-2ABA-F6D5-3676-E3FFE044C1C8}"/>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1" name="Rectangle 10">
            <a:extLst>
              <a:ext uri="{FF2B5EF4-FFF2-40B4-BE49-F238E27FC236}">
                <a16:creationId xmlns:a16="http://schemas.microsoft.com/office/drawing/2014/main" id="{80048AD6-BABB-92CA-C41C-2FC7E1E3E876}"/>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269167393"/>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Bottom bar w/photo Teal/Forest">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4E6FC7-4917-CF88-A22A-67F16297CC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8" name="Rectangle 7">
            <a:extLst>
              <a:ext uri="{FF2B5EF4-FFF2-40B4-BE49-F238E27FC236}">
                <a16:creationId xmlns:a16="http://schemas.microsoft.com/office/drawing/2014/main" id="{3E5375E4-FD7C-1863-274E-160A7140FB92}"/>
              </a:ext>
            </a:extLst>
          </p:cNvPr>
          <p:cNvSpPr/>
          <p:nvPr userDrawn="1"/>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9" name="Picture Placeholder 6">
            <a:extLst>
              <a:ext uri="{FF2B5EF4-FFF2-40B4-BE49-F238E27FC236}">
                <a16:creationId xmlns:a16="http://schemas.microsoft.com/office/drawing/2014/main" id="{82069647-EBF5-C050-174A-40E287CA4B11}"/>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10" name="Rectangle 9">
            <a:extLst>
              <a:ext uri="{FF2B5EF4-FFF2-40B4-BE49-F238E27FC236}">
                <a16:creationId xmlns:a16="http://schemas.microsoft.com/office/drawing/2014/main" id="{F5DADDB5-902B-1244-A68C-82D604A7638A}"/>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1" name="Title 1">
            <a:extLst>
              <a:ext uri="{FF2B5EF4-FFF2-40B4-BE49-F238E27FC236}">
                <a16:creationId xmlns:a16="http://schemas.microsoft.com/office/drawing/2014/main" id="{C67DB779-DAEF-67BD-EFA7-1128DE074FC4}"/>
              </a:ext>
            </a:extLst>
          </p:cNvPr>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4" name="Content Placeholder 9">
            <a:extLst>
              <a:ext uri="{FF2B5EF4-FFF2-40B4-BE49-F238E27FC236}">
                <a16:creationId xmlns:a16="http://schemas.microsoft.com/office/drawing/2014/main" id="{FAF49F2C-132F-D956-0103-F99A393A671C}"/>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5" name="Subtitle 2">
            <a:extLst>
              <a:ext uri="{FF2B5EF4-FFF2-40B4-BE49-F238E27FC236}">
                <a16:creationId xmlns:a16="http://schemas.microsoft.com/office/drawing/2014/main" id="{82092A01-B82C-CF43-ABF2-C369482E7560}"/>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479350585"/>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Statement Cosmos/Fores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597073545"/>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Side bar Dusk/Plum">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208315030"/>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Side bar w/photo Dusk/Plum">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userDrawn="1"/>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2081523204"/>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Divider Dusk/Plum">
    <p:bg>
      <p:bgPr>
        <a:solidFill>
          <a:schemeClr val="accent6"/>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FB6DC9E-6879-DB58-7ED2-F90BA9672DE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userDrawn="1"/>
        </p:nvSpPr>
        <p:spPr>
          <a:xfrm>
            <a:off x="10153650" y="6286500"/>
            <a:ext cx="1885950" cy="571499"/>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4101989831"/>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op bar Dusk/Plum">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userDrawn="1"/>
        </p:nvSpPr>
        <p:spPr>
          <a:xfrm>
            <a:off x="0" y="0"/>
            <a:ext cx="12192000" cy="3429000"/>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1408828421"/>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Bottom bar w/photo Dusk/Plum">
    <p:bg>
      <p:bgPr>
        <a:solidFill>
          <a:schemeClr val="accent6"/>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4712436"/>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Statement Dusk/Plum">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userDrawn="1"/>
        </p:nvSpPr>
        <p:spPr>
          <a:xfrm>
            <a:off x="401170" y="3103523"/>
            <a:ext cx="548640" cy="134471"/>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1920185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tatement purple">
    <p:bg>
      <p:bgPr>
        <a:solidFill>
          <a:srgbClr val="612CB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9879" y="3438303"/>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79879" y="2914650"/>
            <a:ext cx="457200" cy="114300"/>
          </a:xfrm>
          <a:prstGeom prst="rect">
            <a:avLst/>
          </a:prstGeom>
          <a:solidFill>
            <a:srgbClr val="BEA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12877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2797873982"/>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654426092"/>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Content Placeholder 2">
            <a:extLst>
              <a:ext uri="{FF2B5EF4-FFF2-40B4-BE49-F238E27FC236}">
                <a16:creationId xmlns:a16="http://schemas.microsoft.com/office/drawing/2014/main" id="{4FF1C11A-D2F8-6FB5-BF86-6BAE985D7E19}"/>
              </a:ext>
            </a:extLst>
          </p:cNvPr>
          <p:cNvSpPr>
            <a:spLocks noGrp="1"/>
          </p:cNvSpPr>
          <p:nvPr>
            <p:ph idx="10"/>
          </p:nvPr>
        </p:nvSpPr>
        <p:spPr>
          <a:xfrm>
            <a:off x="381000" y="1600200"/>
            <a:ext cx="114300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47464800"/>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986FDEC5-669E-1290-C6B1-AAD6D591AF3F}"/>
              </a:ext>
            </a:extLst>
          </p:cNvPr>
          <p:cNvSpPr>
            <a:spLocks noGrp="1"/>
          </p:cNvSpPr>
          <p:nvPr>
            <p:ph idx="12"/>
          </p:nvPr>
        </p:nvSpPr>
        <p:spPr>
          <a:xfrm>
            <a:off x="6324600"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E111536A-C42E-9259-AF7B-CE2F6E83D4B9}"/>
              </a:ext>
            </a:extLst>
          </p:cNvPr>
          <p:cNvSpPr>
            <a:spLocks noGrp="1"/>
          </p:cNvSpPr>
          <p:nvPr>
            <p:ph idx="13"/>
          </p:nvPr>
        </p:nvSpPr>
        <p:spPr>
          <a:xfrm>
            <a:off x="381657"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39691E28-6DB6-B317-230D-EA9AF48AD0A8}"/>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688679510"/>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2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Content Placeholder 3">
            <a:extLst>
              <a:ext uri="{FF2B5EF4-FFF2-40B4-BE49-F238E27FC236}">
                <a16:creationId xmlns:a16="http://schemas.microsoft.com/office/drawing/2014/main" id="{BA85B91E-30A3-F97B-BA43-57B6B049DE03}"/>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FDAAF5BB-4B68-17DF-1B25-B24D35D40018}"/>
              </a:ext>
            </a:extLst>
          </p:cNvPr>
          <p:cNvSpPr>
            <a:spLocks noGrp="1"/>
          </p:cNvSpPr>
          <p:nvPr>
            <p:ph sz="quarter" idx="15"/>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ubtitle 2">
            <a:extLst>
              <a:ext uri="{FF2B5EF4-FFF2-40B4-BE49-F238E27FC236}">
                <a16:creationId xmlns:a16="http://schemas.microsoft.com/office/drawing/2014/main" id="{94AA7879-C82E-8948-AD02-9A32AC0A753A}"/>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542552724"/>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3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9">
            <a:extLst>
              <a:ext uri="{FF2B5EF4-FFF2-40B4-BE49-F238E27FC236}">
                <a16:creationId xmlns:a16="http://schemas.microsoft.com/office/drawing/2014/main" id="{776682E0-CE1F-AA61-18BC-3F9A7D3B7ACF}"/>
              </a:ext>
            </a:extLst>
          </p:cNvPr>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5" name="Content Placeholder 9">
            <a:extLst>
              <a:ext uri="{FF2B5EF4-FFF2-40B4-BE49-F238E27FC236}">
                <a16:creationId xmlns:a16="http://schemas.microsoft.com/office/drawing/2014/main" id="{31FA84DA-CD6B-2917-FB96-970809AEE5E2}"/>
              </a:ext>
            </a:extLst>
          </p:cNvPr>
          <p:cNvSpPr>
            <a:spLocks noGrp="1"/>
          </p:cNvSpPr>
          <p:nvPr>
            <p:ph sz="quarter" idx="16"/>
          </p:nvPr>
        </p:nvSpPr>
        <p:spPr>
          <a:xfrm>
            <a:off x="4332394"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7" name="Content Placeholder 9">
            <a:extLst>
              <a:ext uri="{FF2B5EF4-FFF2-40B4-BE49-F238E27FC236}">
                <a16:creationId xmlns:a16="http://schemas.microsoft.com/office/drawing/2014/main" id="{801A5972-D45A-AFDC-7AF1-E84E7AF7D0FC}"/>
              </a:ext>
            </a:extLst>
          </p:cNvPr>
          <p:cNvSpPr>
            <a:spLocks noGrp="1"/>
          </p:cNvSpPr>
          <p:nvPr>
            <p:ph sz="quarter" idx="17"/>
          </p:nvPr>
        </p:nvSpPr>
        <p:spPr>
          <a:xfrm>
            <a:off x="8283788"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8" name="Subtitle 2">
            <a:extLst>
              <a:ext uri="{FF2B5EF4-FFF2-40B4-BE49-F238E27FC236}">
                <a16:creationId xmlns:a16="http://schemas.microsoft.com/office/drawing/2014/main" id="{887A7032-639A-5411-6118-BBA4991224D3}"/>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753194020"/>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FB5CBE-8FB3-AD47-E13E-A0AD6C26816B}"/>
              </a:ext>
            </a:extLst>
          </p:cNvPr>
          <p:cNvSpPr>
            <a:spLocks noGrp="1"/>
          </p:cNvSpPr>
          <p:nvPr>
            <p:ph type="title"/>
          </p:nvPr>
        </p:nvSpPr>
        <p:spPr>
          <a:xfrm>
            <a:off x="381001" y="-503261"/>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2431547701"/>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showMasterSp="0" preserve="1" userDrawn="1">
  <p:cSld name="End logo slide Cosmos">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4" name="Graphic 3">
            <a:extLst>
              <a:ext uri="{FF2B5EF4-FFF2-40B4-BE49-F238E27FC236}">
                <a16:creationId xmlns:a16="http://schemas.microsoft.com/office/drawing/2014/main" id="{1B6F1130-2447-2F8F-D6CA-4D4B8D097E95}"/>
              </a:ext>
            </a:extLst>
          </p:cNvPr>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9733253-4A33-BEC0-24F2-891BAD9AAC06}"/>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2942016823"/>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showMasterSp="0" preserve="1" userDrawn="1">
  <p:cSld name="End logo slide Raven">
    <p:bg>
      <p:bgPr>
        <a:solidFill>
          <a:srgbClr val="40586D"/>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B63F84D-D504-A280-C4DF-3A404C91A3C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456565430"/>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showMasterSp="0" preserve="1" userDrawn="1">
  <p:cSld name="End logo slide Dell Blu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1B2209E-1FAF-A750-E461-F5A96B13857F}"/>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862515BD-28D6-59CF-B1CD-2360F096ECBE}"/>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4445119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op bar w/photo half purple">
    <p:bg>
      <p:bgPr>
        <a:solidFill>
          <a:srgbClr val="2A145A"/>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612CB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rgbClr val="BEA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8E5CEF"/>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8E5CEF"/>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62865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BEAF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311854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0.xml><?xml version="1.0" encoding="utf-8"?>
<p:sldLayout xmlns:a="http://schemas.openxmlformats.org/drawingml/2006/main" xmlns:r="http://schemas.openxmlformats.org/officeDocument/2006/relationships" xmlns:p="http://schemas.openxmlformats.org/presentationml/2006/main" showMasterSp="0" userDrawn="1">
  <p:cSld name="Title &amp; Subtitle dark">
    <p:bg>
      <p:bgPr>
        <a:solidFill>
          <a:srgbClr val="0D215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75F47BF1-E8F3-128F-B5E5-89791A7524E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fl" descr="                              Dell - Internal Use - Confidential&#10;">
            <a:extLst>
              <a:ext uri="{FF2B5EF4-FFF2-40B4-BE49-F238E27FC236}">
                <a16:creationId xmlns:a16="http://schemas.microsoft.com/office/drawing/2014/main" id="{92507A2F-675B-8174-CF75-DEE21B7BE36F}"/>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C8C9C7"/>
                </a:solidFill>
                <a:latin typeface="Arial" panose="020B0604020202020204" pitchFamily="34" charset="0"/>
              </a:rPr>
              <a:t>Copyright © Dell Inc. All Rights Reserved.</a:t>
            </a:r>
          </a:p>
        </p:txBody>
      </p:sp>
      <p:sp>
        <p:nvSpPr>
          <p:cNvPr id="6" name="TextBox 19">
            <a:extLst>
              <a:ext uri="{FF2B5EF4-FFF2-40B4-BE49-F238E27FC236}">
                <a16:creationId xmlns:a16="http://schemas.microsoft.com/office/drawing/2014/main" id="{299758E2-027C-59BE-41B9-F83F881B093C}"/>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C8C9C7"/>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C8C9C7"/>
              </a:solidFill>
              <a:latin typeface="Arial" panose="020B0604020202020204" pitchFamily="34" charset="0"/>
              <a:ea typeface="+mn-ea"/>
              <a:cs typeface="+mn-cs"/>
            </a:endParaRPr>
          </a:p>
        </p:txBody>
      </p:sp>
    </p:spTree>
    <p:extLst>
      <p:ext uri="{BB962C8B-B14F-4D97-AF65-F5344CB8AC3E}">
        <p14:creationId xmlns:p14="http://schemas.microsoft.com/office/powerpoint/2010/main" val="95028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Midnight Bar with Gea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D54D99-392B-2711-DD0E-F0B18235A78F}"/>
              </a:ext>
            </a:extLst>
          </p:cNvPr>
          <p:cNvSpPr/>
          <p:nvPr userDrawn="1"/>
        </p:nvSpPr>
        <p:spPr>
          <a:xfrm>
            <a:off x="0" y="1121720"/>
            <a:ext cx="12192000" cy="573628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753B999-33E1-F105-C4D3-120ECAF6DBBF}"/>
              </a:ext>
            </a:extLst>
          </p:cNvPr>
          <p:cNvSpPr/>
          <p:nvPr userDrawn="1"/>
        </p:nvSpPr>
        <p:spPr>
          <a:xfrm>
            <a:off x="0" y="0"/>
            <a:ext cx="12192000" cy="13263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234EBCC9-E0C0-5512-9B2F-AE4C489DC18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9843587" y="1389886"/>
            <a:ext cx="2554492" cy="2039112"/>
          </a:xfrm>
          <a:prstGeom prst="rect">
            <a:avLst/>
          </a:prstGeom>
        </p:spPr>
      </p:pic>
      <p:sp>
        <p:nvSpPr>
          <p:cNvPr id="7" name="Title 1">
            <a:extLst>
              <a:ext uri="{FF2B5EF4-FFF2-40B4-BE49-F238E27FC236}">
                <a16:creationId xmlns:a16="http://schemas.microsoft.com/office/drawing/2014/main" id="{3B43B8C0-21D0-CB26-E761-0F2590A8C5EB}"/>
              </a:ext>
            </a:extLst>
          </p:cNvPr>
          <p:cNvSpPr>
            <a:spLocks noGrp="1"/>
          </p:cNvSpPr>
          <p:nvPr>
            <p:ph type="title"/>
          </p:nvPr>
        </p:nvSpPr>
        <p:spPr>
          <a:xfrm>
            <a:off x="381000" y="342900"/>
            <a:ext cx="102338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1E7D0F3F-9B1C-F9F8-160D-9E10EF7FCA4F}"/>
              </a:ext>
            </a:extLst>
          </p:cNvPr>
          <p:cNvSpPr>
            <a:spLocks noGrp="1"/>
          </p:cNvSpPr>
          <p:nvPr>
            <p:ph type="subTitle" idx="1"/>
          </p:nvPr>
        </p:nvSpPr>
        <p:spPr>
          <a:xfrm>
            <a:off x="381000" y="857250"/>
            <a:ext cx="10233856" cy="246221"/>
          </a:xfrm>
          <a:prstGeom prst="rect">
            <a:avLst/>
          </a:prstGeom>
        </p:spPr>
        <p:txBody>
          <a:bodyPr wrap="square" lIns="0" tIns="0" rIns="0" bIns="0">
            <a:spAutoFit/>
          </a:bodyPr>
          <a:lstStyle>
            <a:lvl1pPr marL="0" indent="0" algn="l">
              <a:lnSpc>
                <a:spcPct val="100000"/>
              </a:lnSpc>
              <a:spcBef>
                <a:spcPts val="0"/>
              </a:spcBef>
              <a:buNone/>
              <a:defRPr sz="16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1" name="Picture 10">
            <a:extLst>
              <a:ext uri="{FF2B5EF4-FFF2-40B4-BE49-F238E27FC236}">
                <a16:creationId xmlns:a16="http://schemas.microsoft.com/office/drawing/2014/main" id="{601C53D4-31E2-A2ED-D339-7C516A092A3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12" name="fl" descr="                              Dell - Internal Use - Confidential&#10;">
            <a:extLst>
              <a:ext uri="{FF2B5EF4-FFF2-40B4-BE49-F238E27FC236}">
                <a16:creationId xmlns:a16="http://schemas.microsoft.com/office/drawing/2014/main" id="{FA8E41F8-B296-3BE7-F55E-0BEADEDE512D}"/>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13" name="TextBox 19">
            <a:extLst>
              <a:ext uri="{FF2B5EF4-FFF2-40B4-BE49-F238E27FC236}">
                <a16:creationId xmlns:a16="http://schemas.microsoft.com/office/drawing/2014/main" id="{A8659CF6-BF17-56EC-C62A-69930021B364}"/>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3754736872"/>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Midnight Bar No Gea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D54D99-392B-2711-DD0E-F0B18235A78F}"/>
              </a:ext>
            </a:extLst>
          </p:cNvPr>
          <p:cNvSpPr/>
          <p:nvPr userDrawn="1"/>
        </p:nvSpPr>
        <p:spPr>
          <a:xfrm>
            <a:off x="0" y="1121720"/>
            <a:ext cx="12192000" cy="573628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753B999-33E1-F105-C4D3-120ECAF6DBBF}"/>
              </a:ext>
            </a:extLst>
          </p:cNvPr>
          <p:cNvSpPr/>
          <p:nvPr userDrawn="1"/>
        </p:nvSpPr>
        <p:spPr>
          <a:xfrm>
            <a:off x="0" y="0"/>
            <a:ext cx="12192000" cy="13263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3B43B8C0-21D0-CB26-E761-0F2590A8C5EB}"/>
              </a:ext>
            </a:extLst>
          </p:cNvPr>
          <p:cNvSpPr>
            <a:spLocks noGrp="1"/>
          </p:cNvSpPr>
          <p:nvPr>
            <p:ph type="title"/>
          </p:nvPr>
        </p:nvSpPr>
        <p:spPr>
          <a:xfrm>
            <a:off x="381000" y="342900"/>
            <a:ext cx="10233856"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1E7D0F3F-9B1C-F9F8-160D-9E10EF7FCA4F}"/>
              </a:ext>
            </a:extLst>
          </p:cNvPr>
          <p:cNvSpPr>
            <a:spLocks noGrp="1"/>
          </p:cNvSpPr>
          <p:nvPr>
            <p:ph type="subTitle" idx="1"/>
          </p:nvPr>
        </p:nvSpPr>
        <p:spPr>
          <a:xfrm>
            <a:off x="381000" y="857250"/>
            <a:ext cx="10233856" cy="246221"/>
          </a:xfrm>
          <a:prstGeom prst="rect">
            <a:avLst/>
          </a:prstGeom>
        </p:spPr>
        <p:txBody>
          <a:bodyPr wrap="square" lIns="0" tIns="0" rIns="0" bIns="0">
            <a:spAutoFit/>
          </a:bodyPr>
          <a:lstStyle>
            <a:lvl1pPr marL="0" indent="0" algn="l">
              <a:lnSpc>
                <a:spcPct val="100000"/>
              </a:lnSpc>
              <a:spcBef>
                <a:spcPts val="0"/>
              </a:spcBef>
              <a:buNone/>
              <a:defRPr sz="16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1" name="Picture 10">
            <a:extLst>
              <a:ext uri="{FF2B5EF4-FFF2-40B4-BE49-F238E27FC236}">
                <a16:creationId xmlns:a16="http://schemas.microsoft.com/office/drawing/2014/main" id="{601C53D4-31E2-A2ED-D339-7C516A092A3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12" name="fl" descr="                              Dell - Internal Use - Confidential&#10;">
            <a:extLst>
              <a:ext uri="{FF2B5EF4-FFF2-40B4-BE49-F238E27FC236}">
                <a16:creationId xmlns:a16="http://schemas.microsoft.com/office/drawing/2014/main" id="{FA8E41F8-B296-3BE7-F55E-0BEADEDE512D}"/>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13" name="TextBox 19">
            <a:extLst>
              <a:ext uri="{FF2B5EF4-FFF2-40B4-BE49-F238E27FC236}">
                <a16:creationId xmlns:a16="http://schemas.microsoft.com/office/drawing/2014/main" id="{A8659CF6-BF17-56EC-C62A-69930021B364}"/>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1591042799"/>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2362D4-9D00-5B7F-7B3A-857B620573CE}"/>
              </a:ext>
            </a:extLst>
          </p:cNvPr>
          <p:cNvSpPr/>
          <p:nvPr userDrawn="1"/>
        </p:nvSpPr>
        <p:spPr>
          <a:xfrm>
            <a:off x="0" y="5818"/>
            <a:ext cx="12192000" cy="6852182"/>
          </a:xfrm>
          <a:prstGeom prst="rect">
            <a:avLst/>
          </a:prstGeom>
          <a:solidFill>
            <a:srgbClr val="F0F0F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4" name="Picture 3">
            <a:extLst>
              <a:ext uri="{FF2B5EF4-FFF2-40B4-BE49-F238E27FC236}">
                <a16:creationId xmlns:a16="http://schemas.microsoft.com/office/drawing/2014/main" id="{00825258-4261-551F-23B5-9E09C843FB5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5" name="fl" descr="                              Dell - Internal Use - Confidential&#10;">
            <a:extLst>
              <a:ext uri="{FF2B5EF4-FFF2-40B4-BE49-F238E27FC236}">
                <a16:creationId xmlns:a16="http://schemas.microsoft.com/office/drawing/2014/main" id="{90C68D17-A17D-04A7-8433-04CC90AA8D30}"/>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a:extLst>
              <a:ext uri="{FF2B5EF4-FFF2-40B4-BE49-F238E27FC236}">
                <a16:creationId xmlns:a16="http://schemas.microsoft.com/office/drawing/2014/main" id="{EBBD6F3B-CDE9-0C50-8208-D3ABB887C41A}"/>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2915251231"/>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End logo slide Midnight">
    <p:bg>
      <p:bgPr>
        <a:solidFill>
          <a:schemeClr val="accent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4EBEE8D-39EE-7E05-02E0-C410608EFF88}"/>
              </a:ext>
            </a:extLst>
          </p:cNvPr>
          <p:cNvSpPr/>
          <p:nvPr userDrawn="1"/>
        </p:nvSpPr>
        <p:spPr>
          <a:xfrm>
            <a:off x="4692580" y="6029011"/>
            <a:ext cx="7499420" cy="82898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3" name="Graphic 2">
            <a:extLst>
              <a:ext uri="{FF2B5EF4-FFF2-40B4-BE49-F238E27FC236}">
                <a16:creationId xmlns:a16="http://schemas.microsoft.com/office/drawing/2014/main" id="{58684917-6517-4801-D799-032C14CD0F6D}"/>
              </a:ext>
            </a:extLst>
          </p:cNvPr>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17354D68-9E66-BF8A-DD5C-C978BFF7EBC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Tree>
    <p:extLst>
      <p:ext uri="{BB962C8B-B14F-4D97-AF65-F5344CB8AC3E}">
        <p14:creationId xmlns:p14="http://schemas.microsoft.com/office/powerpoint/2010/main" val="4229960598"/>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showMasterSp="0" preserve="1">
  <p:cSld name="Cover Cosmos">
    <p:bg>
      <p:bgPr>
        <a:solidFill>
          <a:schemeClr val="accent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366544EA-090D-4754-BF2B-7E73886E3793}"/>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158606401"/>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showMasterSp="0" preserve="1">
  <p:cSld name="Cover Raven">
    <p:bg>
      <p:bgPr>
        <a:solidFill>
          <a:srgbClr val="40586D"/>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EEE540F-F32F-ACFB-63DF-516E08093657}"/>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758085741"/>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showMasterSp="0" preserve="1">
  <p:cSld name="Cover Dell Blu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A222BE9-A049-CD29-C5E1-0C57482DBC7A}"/>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873169465"/>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p:cSld name="Agenda Cosmo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037B9-85E0-9D2D-D4DD-C2F353DC4313}"/>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chemeClr val="tx2"/>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2E16C5C2-17B1-0BAB-BE8C-305DB6C0A33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ext Placeholder 4">
            <a:extLst>
              <a:ext uri="{FF2B5EF4-FFF2-40B4-BE49-F238E27FC236}">
                <a16:creationId xmlns:a16="http://schemas.microsoft.com/office/drawing/2014/main" id="{3A4E0E02-D811-0864-32FB-31649EB50625}"/>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tx1"/>
              </a:buClr>
              <a:defRPr sz="2000">
                <a:solidFill>
                  <a:schemeClr val="tx1"/>
                </a:solidFill>
                <a:latin typeface="Arial" panose="020B0604020202020204" pitchFamily="34" charset="0"/>
                <a:cs typeface="Arial" panose="020B0604020202020204" pitchFamily="34" charset="0"/>
              </a:defRPr>
            </a:lvl1pPr>
            <a:lvl2pPr marL="741363" indent="-284163">
              <a:lnSpc>
                <a:spcPct val="100000"/>
              </a:lnSpc>
              <a:spcBef>
                <a:spcPts val="600"/>
              </a:spcBef>
              <a:buClr>
                <a:schemeClr val="tx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2pPr>
            <a:lvl3pPr marL="1142971" indent="-228594">
              <a:lnSpc>
                <a:spcPct val="100000"/>
              </a:lnSpc>
              <a:spcBef>
                <a:spcPts val="600"/>
              </a:spcBef>
              <a:buClr>
                <a:schemeClr val="tx1"/>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84072997"/>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p:cSld name="Divider Midnight/Dell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58684917-6517-4801-D799-032C14CD0F6D}"/>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24252522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425785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p:cSld name="Side bar Midnight/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529727285"/>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p:cSld name="Side bar w/photo Midnight/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1663180340"/>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p:cSld name="Top bar Midnight/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049383067"/>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p:cSld name="Bottom bar w/photo Midnight/Dell Blue">
    <p:bg>
      <p:bgPr>
        <a:solidFill>
          <a:schemeClr val="accent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920456990"/>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p:cSld name="Statement Midnight/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839016326"/>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p:cSld name="Divider Raven/Dell Blue">
    <p:bg>
      <p:bgPr>
        <a:solidFill>
          <a:srgbClr val="40586D"/>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9A956E6A-F5A7-AAD1-EB8C-081A85CB33D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24292268"/>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p:cSld name="Side bar Raven/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014484769"/>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p:cSld name="Side bar w/photo Raven/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4272384398"/>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p:cSld name="Top bar Raven/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808146112"/>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p:cSld name="Bottom bar w/photo Raven/Dell Blue">
    <p:bg>
      <p:bgPr>
        <a:solidFill>
          <a:srgbClr val="40586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5048328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87445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p:cSld name="Statement Raven/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431607958"/>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p:cSld name="Divider Teal/Forest">
    <p:bg>
      <p:bgPr>
        <a:solidFill>
          <a:schemeClr val="accent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649EFE44-2848-7F23-2E65-C2432B66EDA9}"/>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4091126184"/>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p:cSld name="Side bar Teal/Fores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5A3A8302-7725-CC2D-50F0-19C249DD97F1}"/>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729494769"/>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p:cSld name="Side bar w/photo Teal/Fores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3" name="Rectangle 2">
            <a:extLst>
              <a:ext uri="{FF2B5EF4-FFF2-40B4-BE49-F238E27FC236}">
                <a16:creationId xmlns:a16="http://schemas.microsoft.com/office/drawing/2014/main" id="{6717BC2F-04DA-81D3-C357-B1A1B22D609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947367125"/>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p:cSld name="Top bar Teal/Forest">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71682E-23C4-24FB-FA91-6363C0063C62}"/>
              </a:ext>
            </a:extLst>
          </p:cNvPr>
          <p:cNvSpPr/>
          <p:nvPr/>
        </p:nvSpPr>
        <p:spPr>
          <a:xfrm>
            <a:off x="0" y="0"/>
            <a:ext cx="12192000" cy="3429000"/>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5" name="Title 1">
            <a:extLst>
              <a:ext uri="{FF2B5EF4-FFF2-40B4-BE49-F238E27FC236}">
                <a16:creationId xmlns:a16="http://schemas.microsoft.com/office/drawing/2014/main" id="{E5B87288-D95C-3502-9D22-3B1836ACFDB4}"/>
              </a:ext>
            </a:extLst>
          </p:cNvPr>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Content Placeholder 11">
            <a:extLst>
              <a:ext uri="{FF2B5EF4-FFF2-40B4-BE49-F238E27FC236}">
                <a16:creationId xmlns:a16="http://schemas.microsoft.com/office/drawing/2014/main" id="{13ADEF55-295F-70CA-1CFE-66FAB5020A3A}"/>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7" name="Content Placeholder 11">
            <a:extLst>
              <a:ext uri="{FF2B5EF4-FFF2-40B4-BE49-F238E27FC236}">
                <a16:creationId xmlns:a16="http://schemas.microsoft.com/office/drawing/2014/main" id="{60F0AC9E-B6D9-3325-1E5A-4C3F85654187}"/>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8" name="Content Placeholder 11">
            <a:extLst>
              <a:ext uri="{FF2B5EF4-FFF2-40B4-BE49-F238E27FC236}">
                <a16:creationId xmlns:a16="http://schemas.microsoft.com/office/drawing/2014/main" id="{37357191-2ABA-F6D5-3676-E3FFE044C1C8}"/>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1" name="Rectangle 10">
            <a:extLst>
              <a:ext uri="{FF2B5EF4-FFF2-40B4-BE49-F238E27FC236}">
                <a16:creationId xmlns:a16="http://schemas.microsoft.com/office/drawing/2014/main" id="{80048AD6-BABB-92CA-C41C-2FC7E1E3E876}"/>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510386062"/>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p:cSld name="Bottom bar w/photo Teal/Forest">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4E6FC7-4917-CF88-A22A-67F16297CCB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8" name="Rectangle 7">
            <a:extLst>
              <a:ext uri="{FF2B5EF4-FFF2-40B4-BE49-F238E27FC236}">
                <a16:creationId xmlns:a16="http://schemas.microsoft.com/office/drawing/2014/main" id="{3E5375E4-FD7C-1863-274E-160A7140FB92}"/>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9" name="Picture Placeholder 6">
            <a:extLst>
              <a:ext uri="{FF2B5EF4-FFF2-40B4-BE49-F238E27FC236}">
                <a16:creationId xmlns:a16="http://schemas.microsoft.com/office/drawing/2014/main" id="{82069647-EBF5-C050-174A-40E287CA4B11}"/>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10" name="Rectangle 9">
            <a:extLst>
              <a:ext uri="{FF2B5EF4-FFF2-40B4-BE49-F238E27FC236}">
                <a16:creationId xmlns:a16="http://schemas.microsoft.com/office/drawing/2014/main" id="{F5DADDB5-902B-1244-A68C-82D604A7638A}"/>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1" name="Title 1">
            <a:extLst>
              <a:ext uri="{FF2B5EF4-FFF2-40B4-BE49-F238E27FC236}">
                <a16:creationId xmlns:a16="http://schemas.microsoft.com/office/drawing/2014/main" id="{C67DB779-DAEF-67BD-EFA7-1128DE074FC4}"/>
              </a:ext>
            </a:extLst>
          </p:cNvPr>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4" name="Content Placeholder 9">
            <a:extLst>
              <a:ext uri="{FF2B5EF4-FFF2-40B4-BE49-F238E27FC236}">
                <a16:creationId xmlns:a16="http://schemas.microsoft.com/office/drawing/2014/main" id="{FAF49F2C-132F-D956-0103-F99A393A671C}"/>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5" name="Subtitle 2">
            <a:extLst>
              <a:ext uri="{FF2B5EF4-FFF2-40B4-BE49-F238E27FC236}">
                <a16:creationId xmlns:a16="http://schemas.microsoft.com/office/drawing/2014/main" id="{82092A01-B82C-CF43-ABF2-C369482E7560}"/>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81478054"/>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p:cSld name="Statement Cosmos/Fores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459055333"/>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p:cSld name="Divider Dusk/Plum">
    <p:bg>
      <p:bgPr>
        <a:solidFill>
          <a:schemeClr val="accent6"/>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FB6DC9E-6879-DB58-7ED2-F90BA9672DE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983742582"/>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p:cSld name="Side bar Dusk/Plum">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580878662"/>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p:cSld name="Side bar w/photo Dusk/Plum">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27439072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Content Placeholder 2"/>
          <p:cNvSpPr>
            <a:spLocks noGrp="1"/>
          </p:cNvSpPr>
          <p:nvPr>
            <p:ph idx="1"/>
          </p:nvPr>
        </p:nvSpPr>
        <p:spPr>
          <a:xfrm>
            <a:off x="381000" y="1600200"/>
            <a:ext cx="11430000"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89745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p:cSld name="Top bar Dusk/Plum">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585609326"/>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p:cSld name="Bottom bar w/photo Dusk/Plum">
    <p:bg>
      <p:bgPr>
        <a:solidFill>
          <a:schemeClr val="accent6"/>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166081787"/>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p:cSld name="Statement Dusk/Plum">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590739787"/>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3167700464"/>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p:cSld name="Title &amp; sub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584037524"/>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Content Placeholder 2">
            <a:extLst>
              <a:ext uri="{FF2B5EF4-FFF2-40B4-BE49-F238E27FC236}">
                <a16:creationId xmlns:a16="http://schemas.microsoft.com/office/drawing/2014/main" id="{4FF1C11A-D2F8-6FB5-BF86-6BAE985D7E19}"/>
              </a:ext>
            </a:extLst>
          </p:cNvPr>
          <p:cNvSpPr>
            <a:spLocks noGrp="1"/>
          </p:cNvSpPr>
          <p:nvPr>
            <p:ph idx="10"/>
          </p:nvPr>
        </p:nvSpPr>
        <p:spPr>
          <a:xfrm>
            <a:off x="381000" y="1600200"/>
            <a:ext cx="114300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6506916"/>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986FDEC5-669E-1290-C6B1-AAD6D591AF3F}"/>
              </a:ext>
            </a:extLst>
          </p:cNvPr>
          <p:cNvSpPr>
            <a:spLocks noGrp="1"/>
          </p:cNvSpPr>
          <p:nvPr>
            <p:ph idx="12"/>
          </p:nvPr>
        </p:nvSpPr>
        <p:spPr>
          <a:xfrm>
            <a:off x="6324600"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E111536A-C42E-9259-AF7B-CE2F6E83D4B9}"/>
              </a:ext>
            </a:extLst>
          </p:cNvPr>
          <p:cNvSpPr>
            <a:spLocks noGrp="1"/>
          </p:cNvSpPr>
          <p:nvPr>
            <p:ph idx="13"/>
          </p:nvPr>
        </p:nvSpPr>
        <p:spPr>
          <a:xfrm>
            <a:off x="381657"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39691E28-6DB6-B317-230D-EA9AF48AD0A8}"/>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51938730"/>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p:cSld name="2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Content Placeholder 3">
            <a:extLst>
              <a:ext uri="{FF2B5EF4-FFF2-40B4-BE49-F238E27FC236}">
                <a16:creationId xmlns:a16="http://schemas.microsoft.com/office/drawing/2014/main" id="{BA85B91E-30A3-F97B-BA43-57B6B049DE03}"/>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FDAAF5BB-4B68-17DF-1B25-B24D35D40018}"/>
              </a:ext>
            </a:extLst>
          </p:cNvPr>
          <p:cNvSpPr>
            <a:spLocks noGrp="1"/>
          </p:cNvSpPr>
          <p:nvPr>
            <p:ph sz="quarter" idx="15"/>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ubtitle 2">
            <a:extLst>
              <a:ext uri="{FF2B5EF4-FFF2-40B4-BE49-F238E27FC236}">
                <a16:creationId xmlns:a16="http://schemas.microsoft.com/office/drawing/2014/main" id="{94AA7879-C82E-8948-AD02-9A32AC0A753A}"/>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882965165"/>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p:cSld name="3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9">
            <a:extLst>
              <a:ext uri="{FF2B5EF4-FFF2-40B4-BE49-F238E27FC236}">
                <a16:creationId xmlns:a16="http://schemas.microsoft.com/office/drawing/2014/main" id="{776682E0-CE1F-AA61-18BC-3F9A7D3B7ACF}"/>
              </a:ext>
            </a:extLst>
          </p:cNvPr>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5" name="Content Placeholder 9">
            <a:extLst>
              <a:ext uri="{FF2B5EF4-FFF2-40B4-BE49-F238E27FC236}">
                <a16:creationId xmlns:a16="http://schemas.microsoft.com/office/drawing/2014/main" id="{31FA84DA-CD6B-2917-FB96-970809AEE5E2}"/>
              </a:ext>
            </a:extLst>
          </p:cNvPr>
          <p:cNvSpPr>
            <a:spLocks noGrp="1"/>
          </p:cNvSpPr>
          <p:nvPr>
            <p:ph sz="quarter" idx="16"/>
          </p:nvPr>
        </p:nvSpPr>
        <p:spPr>
          <a:xfrm>
            <a:off x="4332394"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7" name="Content Placeholder 9">
            <a:extLst>
              <a:ext uri="{FF2B5EF4-FFF2-40B4-BE49-F238E27FC236}">
                <a16:creationId xmlns:a16="http://schemas.microsoft.com/office/drawing/2014/main" id="{801A5972-D45A-AFDC-7AF1-E84E7AF7D0FC}"/>
              </a:ext>
            </a:extLst>
          </p:cNvPr>
          <p:cNvSpPr>
            <a:spLocks noGrp="1"/>
          </p:cNvSpPr>
          <p:nvPr>
            <p:ph sz="quarter" idx="17"/>
          </p:nvPr>
        </p:nvSpPr>
        <p:spPr>
          <a:xfrm>
            <a:off x="8283788"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8" name="Subtitle 2">
            <a:extLst>
              <a:ext uri="{FF2B5EF4-FFF2-40B4-BE49-F238E27FC236}">
                <a16:creationId xmlns:a16="http://schemas.microsoft.com/office/drawing/2014/main" id="{887A7032-639A-5411-6118-BBA4991224D3}"/>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644572007"/>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FB5CBE-8FB3-AD47-E13E-A0AD6C26816B}"/>
              </a:ext>
            </a:extLst>
          </p:cNvPr>
          <p:cNvSpPr>
            <a:spLocks noGrp="1"/>
          </p:cNvSpPr>
          <p:nvPr>
            <p:ph type="title"/>
          </p:nvPr>
        </p:nvSpPr>
        <p:spPr>
          <a:xfrm>
            <a:off x="381001" y="-503261"/>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2333062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Content Placeholder 2"/>
          <p:cNvSpPr>
            <a:spLocks noGrp="1"/>
          </p:cNvSpPr>
          <p:nvPr>
            <p:ph idx="10"/>
          </p:nvPr>
        </p:nvSpPr>
        <p:spPr>
          <a:xfrm>
            <a:off x="385486" y="1600200"/>
            <a:ext cx="11425529"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20930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0.xml><?xml version="1.0" encoding="utf-8"?>
<p:sldLayout xmlns:a="http://schemas.openxmlformats.org/drawingml/2006/main" xmlns:r="http://schemas.openxmlformats.org/officeDocument/2006/relationships" xmlns:p="http://schemas.openxmlformats.org/presentationml/2006/main" showMasterSp="0" preserve="1">
  <p:cSld name="End logo slide Cosmos">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4" name="Graphic 3">
            <a:extLst>
              <a:ext uri="{FF2B5EF4-FFF2-40B4-BE49-F238E27FC236}">
                <a16:creationId xmlns:a16="http://schemas.microsoft.com/office/drawing/2014/main" id="{1B6F1130-2447-2F8F-D6CA-4D4B8D097E95}"/>
              </a:ext>
            </a:extLst>
          </p:cNvPr>
          <p:cNvPicPr/>
          <p:nvPr/>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9733253-4A33-BEC0-24F2-891BAD9AAC06}"/>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3574363652"/>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showMasterSp="0" preserve="1">
  <p:cSld name="End logo slide Raven">
    <p:bg>
      <p:bgPr>
        <a:solidFill>
          <a:srgbClr val="40586D"/>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B63F84D-D504-A280-C4DF-3A404C91A3C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665134129"/>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showMasterSp="0" preserve="1">
  <p:cSld name="End logo slide Dell Blu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1B2209E-1FAF-A750-E461-F5A96B13857F}"/>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862515BD-28D6-59CF-B1CD-2360F096ECBE}"/>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96293384"/>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showMasterSp="0">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94" indent="0" algn="ctr">
              <a:buNone/>
              <a:defRPr sz="2000"/>
            </a:lvl2pPr>
            <a:lvl3pPr marL="914386" indent="0" algn="ctr">
              <a:buNone/>
              <a:defRPr sz="1800"/>
            </a:lvl3pPr>
            <a:lvl4pPr marL="1371579" indent="0" algn="ctr">
              <a:buNone/>
              <a:defRPr sz="1600"/>
            </a:lvl4pPr>
            <a:lvl5pPr marL="1828773" indent="0" algn="ctr">
              <a:buNone/>
              <a:defRPr sz="1600"/>
            </a:lvl5pPr>
            <a:lvl6pPr marL="2285966" indent="0" algn="ctr">
              <a:buNone/>
              <a:defRPr sz="1600"/>
            </a:lvl6pPr>
            <a:lvl7pPr marL="2743158" indent="0" algn="ctr">
              <a:buNone/>
              <a:defRPr sz="1600"/>
            </a:lvl7pPr>
            <a:lvl8pPr marL="3200352" indent="0" algn="ctr">
              <a:buNone/>
              <a:defRPr sz="1600"/>
            </a:lvl8pPr>
            <a:lvl9pPr marL="3657546"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p:nvSpPr>
        <p:spPr>
          <a:xfrm>
            <a:off x="381001" y="3429001"/>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p:ph type="title"/>
          </p:nvPr>
        </p:nvSpPr>
        <p:spPr>
          <a:xfrm>
            <a:off x="381000" y="1738314"/>
            <a:ext cx="7969282"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819381618"/>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showMasterSp="0">
  <p:cSld name="End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1" y="-457199"/>
            <a:ext cx="10515600" cy="395816"/>
          </a:xfrm>
          <a:prstGeom prst="rect">
            <a:avLst/>
          </a:prstGeom>
        </p:spPr>
        <p:txBody>
          <a:bodyPr/>
          <a:lstStyle>
            <a:lvl1pPr algn="ctr">
              <a:defRPr sz="2400"/>
            </a:lvl1pPr>
          </a:lstStyle>
          <a:p>
            <a:r>
              <a:rPr lang="en-US"/>
              <a:t>Click to edit Master title style</a:t>
            </a:r>
          </a:p>
        </p:txBody>
      </p:sp>
      <p:sp>
        <p:nvSpPr>
          <p:cNvPr id="209" name="Rectangle 208">
            <a:extLst>
              <a:ext uri="{FF2B5EF4-FFF2-40B4-BE49-F238E27FC236}">
                <a16:creationId xmlns:a16="http://schemas.microsoft.com/office/drawing/2014/main" id="{5BC7EE9C-562A-4519-B67A-EB99114D5C54}"/>
              </a:ext>
              <a:ext uri="{C183D7F6-B498-43B3-948B-1728B52AA6E4}">
                <adec:decorative xmlns:adec="http://schemas.microsoft.com/office/drawing/2017/decorative" val="1"/>
              </a:ext>
            </a:extLst>
          </p:cNvPr>
          <p:cNvSpPr>
            <a:spLocks noChangeAspect="1"/>
          </p:cNvSpPr>
          <p:nvPr/>
        </p:nvSpPr>
        <p:spPr>
          <a:xfrm>
            <a:off x="381001" y="400052"/>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210" name="Picture 209">
            <a:extLst>
              <a:ext uri="{FF2B5EF4-FFF2-40B4-BE49-F238E27FC236}">
                <a16:creationId xmlns:a16="http://schemas.microsoft.com/office/drawing/2014/main" id="{9F395D62-9AFB-429C-85A8-BAAB83043A5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Tree>
    <p:extLst>
      <p:ext uri="{BB962C8B-B14F-4D97-AF65-F5344CB8AC3E}">
        <p14:creationId xmlns:p14="http://schemas.microsoft.com/office/powerpoint/2010/main" val="30368550"/>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ext Placeholder 4">
            <a:extLst>
              <a:ext uri="{FF2B5EF4-FFF2-40B4-BE49-F238E27FC236}">
                <a16:creationId xmlns:a16="http://schemas.microsoft.com/office/drawing/2014/main" id="{31E00A8F-8F29-4705-8469-E9075A8C1BA9}"/>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bg1"/>
              </a:buClr>
              <a:defRPr sz="2000">
                <a:solidFill>
                  <a:schemeClr val="tx2"/>
                </a:solidFill>
              </a:defRPr>
            </a:lvl1pPr>
            <a:lvl2pPr marL="741363" indent="-284163">
              <a:lnSpc>
                <a:spcPct val="100000"/>
              </a:lnSpc>
              <a:spcBef>
                <a:spcPts val="600"/>
              </a:spcBef>
              <a:buClr>
                <a:schemeClr val="bg1"/>
              </a:buClr>
              <a:buFont typeface="Arial" panose="020B0604020202020204" pitchFamily="34" charset="0"/>
              <a:buChar char="–"/>
              <a:defRPr sz="1800">
                <a:solidFill>
                  <a:schemeClr val="tx2"/>
                </a:solidFill>
              </a:defRPr>
            </a:lvl2pPr>
            <a:lvl3pPr marL="1142971" indent="-228594">
              <a:lnSpc>
                <a:spcPct val="100000"/>
              </a:lnSpc>
              <a:spcBef>
                <a:spcPts val="600"/>
              </a:spcBef>
              <a:buClr>
                <a:schemeClr val="bg1"/>
              </a:buClr>
              <a:buFont typeface="Wingdings" panose="05000000000000000000" pitchFamily="2" charset="2"/>
              <a:buChar cha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19322194"/>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showMasterSp="0" userDrawn="1">
  <p:cSld name="DTA FY26 Body Blue">
    <p:bg>
      <p:bgPr>
        <a:solidFill>
          <a:srgbClr val="0D215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nchor="t" anchorCtr="0">
            <a:spAutoFit/>
          </a:bodyPr>
          <a:lstStyle>
            <a:lvl1pPr>
              <a:defRPr sz="3200">
                <a:solidFill>
                  <a:srgbClr val="E5F8FF"/>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7CD9EEE9-896F-9573-FF6C-E5DD9F7C2CDB}"/>
              </a:ext>
            </a:extLst>
          </p:cNvPr>
          <p:cNvSpPr>
            <a:spLocks noGrp="1"/>
          </p:cNvSpPr>
          <p:nvPr>
            <p:ph type="subTitle" idx="13"/>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6" name="Picture 5">
            <a:extLst>
              <a:ext uri="{FF2B5EF4-FFF2-40B4-BE49-F238E27FC236}">
                <a16:creationId xmlns:a16="http://schemas.microsoft.com/office/drawing/2014/main" id="{B96860ED-DA55-D398-4F6D-E4DF1EAEEA2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3" name="fl" descr="                              Dell - Internal Use - Confidential&#10;">
            <a:extLst>
              <a:ext uri="{FF2B5EF4-FFF2-40B4-BE49-F238E27FC236}">
                <a16:creationId xmlns:a16="http://schemas.microsoft.com/office/drawing/2014/main" id="{54C9DCB4-24AF-B46E-1A19-1C628E6CD035}"/>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C8C9C7"/>
                </a:solidFill>
                <a:latin typeface="Arial" panose="020B0604020202020204" pitchFamily="34" charset="0"/>
              </a:rPr>
              <a:t>Copyright © Dell Inc. All Rights Reserved.</a:t>
            </a:r>
          </a:p>
        </p:txBody>
      </p:sp>
      <p:sp>
        <p:nvSpPr>
          <p:cNvPr id="7" name="TextBox 19">
            <a:extLst>
              <a:ext uri="{FF2B5EF4-FFF2-40B4-BE49-F238E27FC236}">
                <a16:creationId xmlns:a16="http://schemas.microsoft.com/office/drawing/2014/main" id="{30CEAB0B-6777-4DF3-B2F6-B2784098013B}"/>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C8C9C7"/>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C8C9C7"/>
              </a:solidFill>
              <a:latin typeface="Arial" panose="020B0604020202020204" pitchFamily="34" charset="0"/>
              <a:ea typeface="+mn-ea"/>
              <a:cs typeface="+mn-cs"/>
            </a:endParaRPr>
          </a:p>
        </p:txBody>
      </p:sp>
      <p:sp>
        <p:nvSpPr>
          <p:cNvPr id="4" name="Picture Placeholder 22">
            <a:extLst>
              <a:ext uri="{FF2B5EF4-FFF2-40B4-BE49-F238E27FC236}">
                <a16:creationId xmlns:a16="http://schemas.microsoft.com/office/drawing/2014/main" id="{36D23F63-7AF1-EB0D-26A4-EA79D0B5ADA7}"/>
              </a:ext>
            </a:extLst>
          </p:cNvPr>
          <p:cNvSpPr>
            <a:spLocks noGrp="1" noChangeAspect="1"/>
          </p:cNvSpPr>
          <p:nvPr>
            <p:ph type="pic" sz="quarter" idx="11" hasCustomPrompt="1"/>
          </p:nvPr>
        </p:nvSpPr>
        <p:spPr>
          <a:xfrm>
            <a:off x="11570209" y="162052"/>
            <a:ext cx="457200" cy="457200"/>
          </a:xfrm>
          <a:prstGeom prst="rect">
            <a:avLst/>
          </a:prstGeom>
        </p:spPr>
        <p:txBody>
          <a:bodyPr anchor="ctr"/>
          <a:lstStyle>
            <a:lvl1pPr marL="0" indent="0" algn="ctr">
              <a:buNone/>
              <a:defRPr sz="1000">
                <a:solidFill>
                  <a:schemeClr val="tx1"/>
                </a:solidFill>
              </a:defRPr>
            </a:lvl1pPr>
          </a:lstStyle>
          <a:p>
            <a:r>
              <a:rPr lang="en-US"/>
              <a:t>Icon</a:t>
            </a:r>
          </a:p>
        </p:txBody>
      </p:sp>
    </p:spTree>
    <p:extLst>
      <p:ext uri="{BB962C8B-B14F-4D97-AF65-F5344CB8AC3E}">
        <p14:creationId xmlns:p14="http://schemas.microsoft.com/office/powerpoint/2010/main" val="2912125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7.xml><?xml version="1.0" encoding="utf-8"?>
<p:sldLayout xmlns:a="http://schemas.openxmlformats.org/drawingml/2006/main" xmlns:r="http://schemas.openxmlformats.org/officeDocument/2006/relationships" xmlns:p="http://schemas.openxmlformats.org/presentationml/2006/main" showMasterSp="0" preserve="1">
  <p:cSld name="Cover Cosmos">
    <p:bg>
      <p:bgPr>
        <a:solidFill>
          <a:schemeClr val="accent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366544EA-090D-4754-BF2B-7E73886E3793}"/>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380261225"/>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showMasterSp="0" preserve="1">
  <p:cSld name="Cover Raven">
    <p:bg>
      <p:bgPr>
        <a:solidFill>
          <a:srgbClr val="40586D"/>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EEE540F-F32F-ACFB-63DF-516E08093657}"/>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832091815"/>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showMasterSp="0" preserve="1">
  <p:cSld name="Cover Dell Blu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A222BE9-A049-CD29-C5E1-0C57482DBC7A}"/>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8DAE177-2ADE-7BF3-92D9-F9B7E6A98765}"/>
              </a:ext>
              <a:ext uri="{C183D7F6-B498-43B3-948B-1728B52AA6E4}">
                <adec:decorative xmlns:adec="http://schemas.microsoft.com/office/drawing/2017/decorative" val="1"/>
              </a:ext>
            </a:extLst>
          </p:cNvPr>
          <p:cNvSpPr>
            <a:spLocks/>
          </p:cNvSpPr>
          <p:nvPr/>
        </p:nvSpPr>
        <p:spPr>
          <a:xfrm>
            <a:off x="401170" y="3099155"/>
            <a:ext cx="548640" cy="134471"/>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13" name="Picture 12">
            <a:extLst>
              <a:ext uri="{FF2B5EF4-FFF2-40B4-BE49-F238E27FC236}">
                <a16:creationId xmlns:a16="http://schemas.microsoft.com/office/drawing/2014/main" id="{AEAC71E2-5BFD-234C-4016-6842B4F8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4" name="Subtitle 2">
            <a:extLst>
              <a:ext uri="{FF2B5EF4-FFF2-40B4-BE49-F238E27FC236}">
                <a16:creationId xmlns:a16="http://schemas.microsoft.com/office/drawing/2014/main" id="{829E9C44-E8DE-15CC-8593-1D75D22871FD}"/>
              </a:ext>
            </a:extLst>
          </p:cNvPr>
          <p:cNvSpPr>
            <a:spLocks noGrp="1"/>
          </p:cNvSpPr>
          <p:nvPr>
            <p:ph type="subTitle" idx="1"/>
          </p:nvPr>
        </p:nvSpPr>
        <p:spPr>
          <a:xfrm>
            <a:off x="401170" y="3635531"/>
            <a:ext cx="7950937" cy="723900"/>
          </a:xfrm>
          <a:prstGeom prst="rect">
            <a:avLst/>
          </a:prstGeom>
        </p:spPr>
        <p:txBody>
          <a:bodyPr lIns="0" tIns="0" rIns="0" bIns="0"/>
          <a:lstStyle>
            <a:lvl1pPr marL="0" indent="0" algn="l">
              <a:lnSpc>
                <a:spcPct val="100000"/>
              </a:lnSpc>
              <a:spcBef>
                <a:spcPts val="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5" name="Title 1">
            <a:extLst>
              <a:ext uri="{FF2B5EF4-FFF2-40B4-BE49-F238E27FC236}">
                <a16:creationId xmlns:a16="http://schemas.microsoft.com/office/drawing/2014/main" id="{B70AA270-DB4B-D4E4-01A3-5E76A5D66381}"/>
              </a:ext>
            </a:extLst>
          </p:cNvPr>
          <p:cNvSpPr>
            <a:spLocks noGrp="1"/>
          </p:cNvSpPr>
          <p:nvPr>
            <p:ph type="title"/>
          </p:nvPr>
        </p:nvSpPr>
        <p:spPr>
          <a:xfrm>
            <a:off x="352338" y="1282334"/>
            <a:ext cx="7997943"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31919001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10" name="Content Placeholder 9"/>
          <p:cNvSpPr>
            <a:spLocks noGrp="1"/>
          </p:cNvSpPr>
          <p:nvPr>
            <p:ph sz="quarter" idx="10"/>
          </p:nvPr>
        </p:nvSpPr>
        <p:spPr>
          <a:xfrm>
            <a:off x="3810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defRPr>
            </a:lvl2pPr>
            <a:lvl3pPr marL="1142971" indent="-228594">
              <a:lnSpc>
                <a:spcPct val="100000"/>
              </a:lnSpc>
              <a:spcBef>
                <a:spcPts val="600"/>
              </a:spcBef>
              <a:buClr>
                <a:srgbClr val="808080"/>
              </a:buClr>
              <a:buFont typeface="Wingdings" panose="05000000000000000000" pitchFamily="2" charset="2"/>
              <a:buChar char="§"/>
              <a:defRPr sz="14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1"/>
          </p:nvPr>
        </p:nvSpPr>
        <p:spPr>
          <a:xfrm>
            <a:off x="63246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defRPr>
            </a:lvl2pPr>
            <a:lvl3pPr marL="1142971" indent="-228594">
              <a:lnSpc>
                <a:spcPct val="100000"/>
              </a:lnSpc>
              <a:spcBef>
                <a:spcPts val="600"/>
              </a:spcBef>
              <a:buClr>
                <a:srgbClr val="808080"/>
              </a:buClr>
              <a:buFont typeface="Wingdings" panose="05000000000000000000" pitchFamily="2" charset="2"/>
              <a:buChar char="§"/>
              <a:defRPr sz="14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66480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p:cSld name="Agenda Cosmo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037B9-85E0-9D2D-D4DD-C2F353DC4313}"/>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chemeClr val="tx2"/>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2E16C5C2-17B1-0BAB-BE8C-305DB6C0A33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ext Placeholder 4">
            <a:extLst>
              <a:ext uri="{FF2B5EF4-FFF2-40B4-BE49-F238E27FC236}">
                <a16:creationId xmlns:a16="http://schemas.microsoft.com/office/drawing/2014/main" id="{3A4E0E02-D811-0864-32FB-31649EB50625}"/>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tx1"/>
              </a:buClr>
              <a:defRPr sz="2000">
                <a:solidFill>
                  <a:schemeClr val="tx1"/>
                </a:solidFill>
                <a:latin typeface="Arial" panose="020B0604020202020204" pitchFamily="34" charset="0"/>
                <a:cs typeface="Arial" panose="020B0604020202020204" pitchFamily="34" charset="0"/>
              </a:defRPr>
            </a:lvl1pPr>
            <a:lvl2pPr marL="741363" indent="-284163">
              <a:lnSpc>
                <a:spcPct val="100000"/>
              </a:lnSpc>
              <a:spcBef>
                <a:spcPts val="600"/>
              </a:spcBef>
              <a:buClr>
                <a:schemeClr val="tx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2pPr>
            <a:lvl3pPr marL="1142971" indent="-228594">
              <a:lnSpc>
                <a:spcPct val="100000"/>
              </a:lnSpc>
              <a:spcBef>
                <a:spcPts val="600"/>
              </a:spcBef>
              <a:buClr>
                <a:schemeClr val="tx1"/>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40496935"/>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p:cSld name="Divider Midnight/Dell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58684917-6517-4801-D799-032C14CD0F6D}"/>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4215430473"/>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p:cSld name="Side bar Midnight/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479322797"/>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p:cSld name="Side bar w/photo Midnight/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756556833"/>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p:cSld name="Top bar Midnight/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1521037591"/>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p:cSld name="Bottom bar w/photo Midnight/Dell Blue">
    <p:bg>
      <p:bgPr>
        <a:solidFill>
          <a:schemeClr val="accent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163515218"/>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p:cSld name="Statement Midnight/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4243029833"/>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p:cSld name="Divider Raven/Dell Blue">
    <p:bg>
      <p:bgPr>
        <a:solidFill>
          <a:srgbClr val="40586D"/>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9A956E6A-F5A7-AAD1-EB8C-081A85CB33D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206418214"/>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p:cSld name="Side bar Raven/Dell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069375287"/>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p:cSld name="Side bar w/photo Raven/Dell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19442865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2" indent="-230712">
              <a:lnSpc>
                <a:spcPct val="100000"/>
              </a:lnSpc>
              <a:spcBef>
                <a:spcPts val="1200"/>
              </a:spcBef>
              <a:buClr>
                <a:srgbClr val="808080"/>
              </a:buClr>
              <a:defRPr sz="1800">
                <a:solidFill>
                  <a:schemeClr val="bg2"/>
                </a:solidFill>
              </a:defRPr>
            </a:lvl2pPr>
            <a:lvl3pPr marL="685783" indent="-230712">
              <a:lnSpc>
                <a:spcPct val="100000"/>
              </a:lnSpc>
              <a:spcBef>
                <a:spcPts val="600"/>
              </a:spcBef>
              <a:buClr>
                <a:srgbClr val="808080"/>
              </a:buClr>
              <a:buFont typeface="Arial" panose="020B0604020202020204" pitchFamily="34" charset="0"/>
              <a:buChar char="–"/>
              <a:defRPr sz="1400">
                <a:solidFill>
                  <a:schemeClr val="bg2"/>
                </a:solidFill>
              </a:defRPr>
            </a:lvl3pPr>
            <a:lvl4pPr marL="1140855" indent="-224361">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2" indent="-230712">
              <a:lnSpc>
                <a:spcPct val="100000"/>
              </a:lnSpc>
              <a:spcBef>
                <a:spcPts val="1200"/>
              </a:spcBef>
              <a:buClr>
                <a:srgbClr val="808080"/>
              </a:buClr>
              <a:defRPr sz="1800">
                <a:solidFill>
                  <a:schemeClr val="bg2"/>
                </a:solidFill>
              </a:defRPr>
            </a:lvl2pPr>
            <a:lvl3pPr marL="685783" indent="-230712">
              <a:lnSpc>
                <a:spcPct val="100000"/>
              </a:lnSpc>
              <a:spcBef>
                <a:spcPts val="600"/>
              </a:spcBef>
              <a:buClr>
                <a:srgbClr val="808080"/>
              </a:buClr>
              <a:buFont typeface="Arial" panose="020B0604020202020204" pitchFamily="34" charset="0"/>
              <a:buChar char="–"/>
              <a:defRPr sz="1400">
                <a:solidFill>
                  <a:schemeClr val="bg2"/>
                </a:solidFill>
              </a:defRPr>
            </a:lvl3pPr>
            <a:lvl4pPr marL="1140855" indent="-224361">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062062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200">
          <p15:clr>
            <a:srgbClr val="FBAE40"/>
          </p15:clr>
        </p15:guide>
      </p15:sldGuideLst>
    </p:ext>
  </p:extLst>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p:cSld name="Top bar Raven/Dell Blue">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4244749225"/>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p:cSld name="Bottom bar w/photo Raven/Dell Blue">
    <p:bg>
      <p:bgPr>
        <a:solidFill>
          <a:srgbClr val="40586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231227762"/>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p:cSld name="Statement Raven/Dell Blu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689694109"/>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p:cSld name="Divider Teal/Forest">
    <p:bg>
      <p:bgPr>
        <a:solidFill>
          <a:schemeClr val="accent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649EFE44-2848-7F23-2E65-C2432B66EDA9}"/>
              </a:ext>
            </a:extLst>
          </p:cNvPr>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078987851"/>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p:cSld name="Side bar Teal/Fores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5A3A8302-7725-CC2D-50F0-19C249DD97F1}"/>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728317105"/>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p:cSld name="Side bar w/photo Teal/Fores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3" name="Rectangle 2">
            <a:extLst>
              <a:ext uri="{FF2B5EF4-FFF2-40B4-BE49-F238E27FC236}">
                <a16:creationId xmlns:a16="http://schemas.microsoft.com/office/drawing/2014/main" id="{6717BC2F-04DA-81D3-C357-B1A1B22D609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99077202"/>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p:cSld name="Top bar Teal/Forest">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71682E-23C4-24FB-FA91-6363C0063C62}"/>
              </a:ext>
            </a:extLst>
          </p:cNvPr>
          <p:cNvSpPr/>
          <p:nvPr/>
        </p:nvSpPr>
        <p:spPr>
          <a:xfrm>
            <a:off x="0" y="0"/>
            <a:ext cx="12192000" cy="3429000"/>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5" name="Title 1">
            <a:extLst>
              <a:ext uri="{FF2B5EF4-FFF2-40B4-BE49-F238E27FC236}">
                <a16:creationId xmlns:a16="http://schemas.microsoft.com/office/drawing/2014/main" id="{E5B87288-D95C-3502-9D22-3B1836ACFDB4}"/>
              </a:ext>
            </a:extLst>
          </p:cNvPr>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6" name="Content Placeholder 11">
            <a:extLst>
              <a:ext uri="{FF2B5EF4-FFF2-40B4-BE49-F238E27FC236}">
                <a16:creationId xmlns:a16="http://schemas.microsoft.com/office/drawing/2014/main" id="{13ADEF55-295F-70CA-1CFE-66FAB5020A3A}"/>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7" name="Content Placeholder 11">
            <a:extLst>
              <a:ext uri="{FF2B5EF4-FFF2-40B4-BE49-F238E27FC236}">
                <a16:creationId xmlns:a16="http://schemas.microsoft.com/office/drawing/2014/main" id="{60F0AC9E-B6D9-3325-1E5A-4C3F85654187}"/>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8" name="Content Placeholder 11">
            <a:extLst>
              <a:ext uri="{FF2B5EF4-FFF2-40B4-BE49-F238E27FC236}">
                <a16:creationId xmlns:a16="http://schemas.microsoft.com/office/drawing/2014/main" id="{37357191-2ABA-F6D5-3676-E3FFE044C1C8}"/>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1" name="Rectangle 10">
            <a:extLst>
              <a:ext uri="{FF2B5EF4-FFF2-40B4-BE49-F238E27FC236}">
                <a16:creationId xmlns:a16="http://schemas.microsoft.com/office/drawing/2014/main" id="{80048AD6-BABB-92CA-C41C-2FC7E1E3E876}"/>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1719033265"/>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p:cSld name="Bottom bar w/photo Teal/Forest">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4E6FC7-4917-CF88-A22A-67F16297CCB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8" name="Rectangle 7">
            <a:extLst>
              <a:ext uri="{FF2B5EF4-FFF2-40B4-BE49-F238E27FC236}">
                <a16:creationId xmlns:a16="http://schemas.microsoft.com/office/drawing/2014/main" id="{3E5375E4-FD7C-1863-274E-160A7140FB92}"/>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9" name="Picture Placeholder 6">
            <a:extLst>
              <a:ext uri="{FF2B5EF4-FFF2-40B4-BE49-F238E27FC236}">
                <a16:creationId xmlns:a16="http://schemas.microsoft.com/office/drawing/2014/main" id="{82069647-EBF5-C050-174A-40E287CA4B11}"/>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10" name="Rectangle 9">
            <a:extLst>
              <a:ext uri="{FF2B5EF4-FFF2-40B4-BE49-F238E27FC236}">
                <a16:creationId xmlns:a16="http://schemas.microsoft.com/office/drawing/2014/main" id="{F5DADDB5-902B-1244-A68C-82D604A7638A}"/>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11" name="Title 1">
            <a:extLst>
              <a:ext uri="{FF2B5EF4-FFF2-40B4-BE49-F238E27FC236}">
                <a16:creationId xmlns:a16="http://schemas.microsoft.com/office/drawing/2014/main" id="{C67DB779-DAEF-67BD-EFA7-1128DE074FC4}"/>
              </a:ext>
            </a:extLst>
          </p:cNvPr>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4" name="Content Placeholder 9">
            <a:extLst>
              <a:ext uri="{FF2B5EF4-FFF2-40B4-BE49-F238E27FC236}">
                <a16:creationId xmlns:a16="http://schemas.microsoft.com/office/drawing/2014/main" id="{FAF49F2C-132F-D956-0103-F99A393A671C}"/>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5" name="Subtitle 2">
            <a:extLst>
              <a:ext uri="{FF2B5EF4-FFF2-40B4-BE49-F238E27FC236}">
                <a16:creationId xmlns:a16="http://schemas.microsoft.com/office/drawing/2014/main" id="{82092A01-B82C-CF43-ABF2-C369482E7560}"/>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19785886"/>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p:cSld name="Statement Cosmos/Fores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1564634617"/>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p:cSld name="Divider Dusk/Plum">
    <p:bg>
      <p:bgPr>
        <a:solidFill>
          <a:schemeClr val="accent6"/>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FB6DC9E-6879-DB58-7ED2-F90BA9672DE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E84832A-B523-8290-24BC-7E21F74DB989}"/>
              </a:ext>
            </a:extLst>
          </p:cNvPr>
          <p:cNvSpPr>
            <a:spLocks/>
          </p:cNvSpPr>
          <p:nvPr/>
        </p:nvSpPr>
        <p:spPr>
          <a:xfrm>
            <a:off x="10153650" y="6286500"/>
            <a:ext cx="1885950" cy="571499"/>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4"/>
          </a:xfrm>
          <a:prstGeom prst="rect">
            <a:avLst/>
          </a:prstGeom>
        </p:spPr>
        <p:txBody>
          <a:bodyPr wrap="square" lIns="0" tIns="0" rIns="0" bIns="0" anchor="b" anchorCtr="0">
            <a:spAutoFit/>
          </a:bodyPr>
          <a:lstStyle>
            <a:lvl1pPr>
              <a:defRPr lang="en-US" sz="5400" dirty="0">
                <a:solidFill>
                  <a:schemeClr val="tx2"/>
                </a:solidFill>
                <a:latin typeface="Arial Nova Light" panose="020B0304020202020204" pitchFamily="34" charset="0"/>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1"/>
                </a:solidFill>
                <a:latin typeface="Arial "/>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018081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de ba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3"/>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439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4530820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9" name="Content Placeholder 9"/>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Content Placeholder 9">
            <a:extLst>
              <a:ext uri="{FF2B5EF4-FFF2-40B4-BE49-F238E27FC236}">
                <a16:creationId xmlns:a16="http://schemas.microsoft.com/office/drawing/2014/main" id="{3C9CA1AB-E8E8-4338-8BB5-4C9F95D3899A}"/>
              </a:ext>
            </a:extLst>
          </p:cNvPr>
          <p:cNvSpPr>
            <a:spLocks noGrp="1"/>
          </p:cNvSpPr>
          <p:nvPr>
            <p:ph sz="quarter" idx="14"/>
          </p:nvPr>
        </p:nvSpPr>
        <p:spPr>
          <a:xfrm>
            <a:off x="4332836"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Content Placeholder 9">
            <a:extLst>
              <a:ext uri="{FF2B5EF4-FFF2-40B4-BE49-F238E27FC236}">
                <a16:creationId xmlns:a16="http://schemas.microsoft.com/office/drawing/2014/main" id="{B6586213-13AB-4801-9939-C1924B01D7D1}"/>
              </a:ext>
            </a:extLst>
          </p:cNvPr>
          <p:cNvSpPr>
            <a:spLocks noGrp="1"/>
          </p:cNvSpPr>
          <p:nvPr>
            <p:ph sz="quarter" idx="15"/>
          </p:nvPr>
        </p:nvSpPr>
        <p:spPr>
          <a:xfrm>
            <a:off x="828423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04339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296">
          <p15:clr>
            <a:srgbClr val="FBAE40"/>
          </p15:clr>
        </p15:guide>
      </p15:sldGuideLst>
    </p:ext>
  </p:extLst>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p:cSld name="Side bar Dusk/Plum">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B8D3F8-2C6C-6419-483A-A6C9DC09A37C}"/>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3" name="Content Placeholder 2"/>
          <p:cNvSpPr>
            <a:spLocks noGrp="1"/>
          </p:cNvSpPr>
          <p:nvPr>
            <p:ph idx="1"/>
          </p:nvPr>
        </p:nvSpPr>
        <p:spPr>
          <a:xfrm>
            <a:off x="3467100" y="400050"/>
            <a:ext cx="8382000" cy="5829300"/>
          </a:xfrm>
          <a:prstGeom prst="rect">
            <a:avLst/>
          </a:prstGeom>
        </p:spPr>
        <p:txBody>
          <a:bodyPr lIns="0" tIns="0" rIns="0" bIns="0" anchor="ctr" anchorCtr="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930724348"/>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p:cSld name="Side bar w/photo Dusk/Plum">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D59AC4-89BF-88E0-0B9A-ADE4E08A0824}"/>
              </a:ext>
            </a:extLst>
          </p:cNvPr>
          <p:cNvSpPr>
            <a:spLocks/>
          </p:cNvSpPr>
          <p:nvPr/>
        </p:nvSpPr>
        <p:spPr>
          <a:xfrm>
            <a:off x="0" y="0"/>
            <a:ext cx="306705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n>
                <a:noFill/>
              </a:ln>
              <a:noFill/>
            </a:endParaRPr>
          </a:p>
        </p:txBody>
      </p:sp>
      <p:sp>
        <p:nvSpPr>
          <p:cNvPr id="2" name="Title 1"/>
          <p:cNvSpPr>
            <a:spLocks noGrp="1"/>
          </p:cNvSpPr>
          <p:nvPr>
            <p:ph type="title"/>
          </p:nvPr>
        </p:nvSpPr>
        <p:spPr>
          <a:xfrm>
            <a:off x="381000" y="800100"/>
            <a:ext cx="2286000" cy="1329595"/>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hasCustomPrompt="1"/>
          </p:nvPr>
        </p:nvSpPr>
        <p:spPr>
          <a:xfrm>
            <a:off x="3067050" y="0"/>
            <a:ext cx="9124950" cy="6858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Tree>
    <p:extLst>
      <p:ext uri="{BB962C8B-B14F-4D97-AF65-F5344CB8AC3E}">
        <p14:creationId xmlns:p14="http://schemas.microsoft.com/office/powerpoint/2010/main" val="1204174063"/>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p:cSld name="Top bar Dusk/Plum">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p:nvSpPr>
        <p:spPr>
          <a:xfrm>
            <a:off x="0" y="0"/>
            <a:ext cx="12192000" cy="3429000"/>
          </a:xfrm>
          <a:prstGeom prst="rect">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Arial Nova Light" panose="020B0304020202020204" pitchFamily="34" charset="0"/>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hasCustomPrompt="1"/>
          </p:nvPr>
        </p:nvSpPr>
        <p:spPr>
          <a:xfrm>
            <a:off x="44386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hasCustomPrompt="1"/>
          </p:nvPr>
        </p:nvSpPr>
        <p:spPr>
          <a:xfrm>
            <a:off x="5524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algn="ctr"/>
            <a:r>
              <a:rPr lang="en-US">
                <a:solidFill>
                  <a:schemeClr val="bg2"/>
                </a:solidFill>
              </a:rPr>
              <a:t>These boxes can be used for text, photos, icons, quotes, etc.</a:t>
            </a:r>
          </a:p>
          <a:p>
            <a:pPr algn="ctr"/>
            <a:r>
              <a:rPr lang="en-US">
                <a:solidFill>
                  <a:schemeClr val="bg2"/>
                </a:solidFill>
              </a:rPr>
              <a:t>Can be moved or deleted.</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hasCustomPrompt="1"/>
          </p:nvPr>
        </p:nvSpPr>
        <p:spPr>
          <a:xfrm>
            <a:off x="8324850" y="2228850"/>
            <a:ext cx="3314700" cy="3314700"/>
          </a:xfrm>
          <a:prstGeom prst="rect">
            <a:avLst/>
          </a:prstGeom>
          <a:solidFill>
            <a:schemeClr val="tx1"/>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r>
              <a:rPr lang="en-US"/>
              <a:t>Click icon to add picture.</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1472072090"/>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p:cSld name="Bottom bar w/photo Dusk/Plum">
    <p:bg>
      <p:bgPr>
        <a:solidFill>
          <a:schemeClr val="accent6"/>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hasCustomPrompt="1"/>
          </p:nvPr>
        </p:nvSpPr>
        <p:spPr>
          <a:xfrm>
            <a:off x="0" y="0"/>
            <a:ext cx="12192000" cy="3429000"/>
          </a:xfrm>
          <a:prstGeom prst="rect">
            <a:avLst/>
          </a:prstGeom>
          <a:noFill/>
          <a:ln>
            <a:noFill/>
          </a:ln>
        </p:spPr>
        <p:txBody>
          <a:bodyPr lIns="0" tIns="0" rIns="0" bIns="0" anchor="ctr" anchorCtr="1"/>
          <a:lstStyle>
            <a:lvl1pPr marL="0" indent="0" algn="ctr">
              <a:buNone/>
              <a:defRPr>
                <a:solidFill>
                  <a:schemeClr val="bg2"/>
                </a:solidFill>
              </a:defRPr>
            </a:lvl1pPr>
          </a:lstStyle>
          <a:p>
            <a:br>
              <a:rPr lang="en-US"/>
            </a:br>
            <a:br>
              <a:rPr lang="en-US"/>
            </a:br>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0" y="3829050"/>
            <a:ext cx="457200" cy="114300"/>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1"/>
                </a:solidFill>
              </a:defRPr>
            </a:lvl1pPr>
            <a:lvl2pPr marL="342900" indent="-342900">
              <a:lnSpc>
                <a:spcPct val="100000"/>
              </a:lnSpc>
              <a:spcBef>
                <a:spcPts val="1200"/>
              </a:spcBef>
              <a:buClr>
                <a:schemeClr val="tx1"/>
              </a:buClr>
              <a:buFont typeface="+mj-lt"/>
              <a:buAutoNum type="arabicPeriod"/>
              <a:defRPr sz="1600" b="0">
                <a:solidFill>
                  <a:schemeClr val="tx1"/>
                </a:solidFill>
              </a:defRPr>
            </a:lvl2pPr>
            <a:lvl3pPr marL="685783" indent="-228594">
              <a:lnSpc>
                <a:spcPct val="100000"/>
              </a:lnSpc>
              <a:spcBef>
                <a:spcPts val="600"/>
              </a:spcBef>
              <a:buClr>
                <a:schemeClr val="tx1"/>
              </a:buClr>
              <a:buFont typeface="Arial" panose="020B0604020202020204" pitchFamily="34" charset="0"/>
              <a:buChar char="•"/>
              <a:defRPr sz="1200" b="0">
                <a:solidFill>
                  <a:schemeClr val="tx1"/>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tx1"/>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224561965"/>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p:cSld name="Statement Dusk/Plum">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 name="Title 1">
            <a:extLst>
              <a:ext uri="{FF2B5EF4-FFF2-40B4-BE49-F238E27FC236}">
                <a16:creationId xmlns:a16="http://schemas.microsoft.com/office/drawing/2014/main" id="{A868ACC7-8EB3-3777-94F1-2D5FF7F382CA}"/>
              </a:ext>
            </a:extLst>
          </p:cNvPr>
          <p:cNvSpPr>
            <a:spLocks noGrp="1"/>
          </p:cNvSpPr>
          <p:nvPr>
            <p:ph type="title"/>
          </p:nvPr>
        </p:nvSpPr>
        <p:spPr>
          <a:xfrm>
            <a:off x="379879" y="3647347"/>
            <a:ext cx="9201150"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sp>
        <p:nvSpPr>
          <p:cNvPr id="5" name="Rectangle 4">
            <a:extLst>
              <a:ext uri="{FF2B5EF4-FFF2-40B4-BE49-F238E27FC236}">
                <a16:creationId xmlns:a16="http://schemas.microsoft.com/office/drawing/2014/main" id="{C28A0713-16B4-85B9-9747-E21C7624E206}"/>
              </a:ext>
              <a:ext uri="{C183D7F6-B498-43B3-948B-1728B52AA6E4}">
                <adec:decorative xmlns:adec="http://schemas.microsoft.com/office/drawing/2017/decorative" val="1"/>
              </a:ext>
            </a:extLst>
          </p:cNvPr>
          <p:cNvSpPr>
            <a:spLocks/>
          </p:cNvSpPr>
          <p:nvPr/>
        </p:nvSpPr>
        <p:spPr>
          <a:xfrm>
            <a:off x="401170" y="3103523"/>
            <a:ext cx="548640" cy="134471"/>
          </a:xfrm>
          <a:prstGeom prst="rect">
            <a:avLst/>
          </a:prstGeom>
          <a:solidFill>
            <a:srgbClr val="66278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64063878"/>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3256444085"/>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p:cSld name="Title &amp; sub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381827589"/>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Content Placeholder 2">
            <a:extLst>
              <a:ext uri="{FF2B5EF4-FFF2-40B4-BE49-F238E27FC236}">
                <a16:creationId xmlns:a16="http://schemas.microsoft.com/office/drawing/2014/main" id="{4FF1C11A-D2F8-6FB5-BF86-6BAE985D7E19}"/>
              </a:ext>
            </a:extLst>
          </p:cNvPr>
          <p:cNvSpPr>
            <a:spLocks noGrp="1"/>
          </p:cNvSpPr>
          <p:nvPr>
            <p:ph idx="10"/>
          </p:nvPr>
        </p:nvSpPr>
        <p:spPr>
          <a:xfrm>
            <a:off x="381000" y="1600200"/>
            <a:ext cx="114300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4365989"/>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986FDEC5-669E-1290-C6B1-AAD6D591AF3F}"/>
              </a:ext>
            </a:extLst>
          </p:cNvPr>
          <p:cNvSpPr>
            <a:spLocks noGrp="1"/>
          </p:cNvSpPr>
          <p:nvPr>
            <p:ph idx="12"/>
          </p:nvPr>
        </p:nvSpPr>
        <p:spPr>
          <a:xfrm>
            <a:off x="6324600"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E111536A-C42E-9259-AF7B-CE2F6E83D4B9}"/>
              </a:ext>
            </a:extLst>
          </p:cNvPr>
          <p:cNvSpPr>
            <a:spLocks noGrp="1"/>
          </p:cNvSpPr>
          <p:nvPr>
            <p:ph idx="13"/>
          </p:nvPr>
        </p:nvSpPr>
        <p:spPr>
          <a:xfrm>
            <a:off x="381657" y="1600200"/>
            <a:ext cx="5486400" cy="4572000"/>
          </a:xfrm>
          <a:prstGeom prst="rect">
            <a:avLst/>
          </a:prstGeom>
        </p:spPr>
        <p:txBody>
          <a:bodyPr lIns="0" tIns="0" rIns="0" bIns="0"/>
          <a:lstStyle>
            <a:lvl1pPr marL="228594" indent="-228594">
              <a:lnSpc>
                <a:spcPct val="100000"/>
              </a:lnSpc>
              <a:spcBef>
                <a:spcPts val="1200"/>
              </a:spcBef>
              <a:buClr>
                <a:schemeClr val="bg2"/>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chemeClr val="bg2"/>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6" name="Subtitle 2">
            <a:extLst>
              <a:ext uri="{FF2B5EF4-FFF2-40B4-BE49-F238E27FC236}">
                <a16:creationId xmlns:a16="http://schemas.microsoft.com/office/drawing/2014/main" id="{39691E28-6DB6-B317-230D-EA9AF48AD0A8}"/>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224711879"/>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p:cSld name="2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3" name="Content Placeholder 3">
            <a:extLst>
              <a:ext uri="{FF2B5EF4-FFF2-40B4-BE49-F238E27FC236}">
                <a16:creationId xmlns:a16="http://schemas.microsoft.com/office/drawing/2014/main" id="{BA85B91E-30A3-F97B-BA43-57B6B049DE03}"/>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FDAAF5BB-4B68-17DF-1B25-B24D35D40018}"/>
              </a:ext>
            </a:extLst>
          </p:cNvPr>
          <p:cNvSpPr>
            <a:spLocks noGrp="1"/>
          </p:cNvSpPr>
          <p:nvPr>
            <p:ph sz="quarter" idx="15"/>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latin typeface="Arial" panose="020B0604020202020204" pitchFamily="34" charset="0"/>
                <a:cs typeface="Arial" panose="020B0604020202020204" pitchFamily="34" charset="0"/>
              </a:defRPr>
            </a:lvl1pPr>
            <a:lvl2pPr marL="230712" indent="-230712">
              <a:lnSpc>
                <a:spcPct val="100000"/>
              </a:lnSpc>
              <a:spcBef>
                <a:spcPts val="1200"/>
              </a:spcBef>
              <a:buClr>
                <a:schemeClr val="bg2"/>
              </a:buClr>
              <a:defRPr sz="1800">
                <a:solidFill>
                  <a:schemeClr val="bg2"/>
                </a:solidFill>
                <a:latin typeface="Arial" panose="020B0604020202020204" pitchFamily="34" charset="0"/>
                <a:cs typeface="Arial" panose="020B0604020202020204" pitchFamily="34" charset="0"/>
              </a:defRPr>
            </a:lvl2pPr>
            <a:lvl3pPr marL="685783" indent="-230712">
              <a:lnSpc>
                <a:spcPct val="100000"/>
              </a:lnSpc>
              <a:spcBef>
                <a:spcPts val="600"/>
              </a:spcBef>
              <a:buClr>
                <a:schemeClr val="bg2"/>
              </a:buClr>
              <a:buFont typeface="Arial" panose="020B0604020202020204" pitchFamily="34" charset="0"/>
              <a:buChar char="–"/>
              <a:defRPr sz="1400">
                <a:solidFill>
                  <a:schemeClr val="bg2"/>
                </a:solidFill>
                <a:latin typeface="Arial" panose="020B0604020202020204" pitchFamily="34" charset="0"/>
                <a:cs typeface="Arial" panose="020B0604020202020204" pitchFamily="34" charset="0"/>
              </a:defRPr>
            </a:lvl3pPr>
            <a:lvl4pPr marL="1140855" indent="-224361">
              <a:lnSpc>
                <a:spcPct val="100000"/>
              </a:lnSpc>
              <a:spcBef>
                <a:spcPts val="600"/>
              </a:spcBef>
              <a:buClr>
                <a:schemeClr val="bg2"/>
              </a:buClr>
              <a:buFont typeface="Wingdings" panose="05000000000000000000" pitchFamily="2" charset="2"/>
              <a:buChar char="§"/>
              <a:defRPr sz="1200">
                <a:solidFill>
                  <a:schemeClr val="bg2"/>
                </a:solidFill>
                <a:latin typeface="Arial" panose="020B0604020202020204" pitchFamily="34" charset="0"/>
                <a:cs typeface="Arial" panose="020B0604020202020204" pitchFamily="34" charset="0"/>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ubtitle 2">
            <a:extLst>
              <a:ext uri="{FF2B5EF4-FFF2-40B4-BE49-F238E27FC236}">
                <a16:creationId xmlns:a16="http://schemas.microsoft.com/office/drawing/2014/main" id="{94AA7879-C82E-8948-AD02-9A32AC0A753A}"/>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6772045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EEEEE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838200" y="-457200"/>
            <a:ext cx="10515600" cy="395816"/>
          </a:xfrm>
          <a:prstGeom prst="rect">
            <a:avLst/>
          </a:prstGeom>
        </p:spPr>
        <p:txBody>
          <a:bodyPr/>
          <a:lstStyle>
            <a:lvl1pPr algn="ctr">
              <a:defRPr sz="2400">
                <a:solidFill>
                  <a:schemeClr val="tx1"/>
                </a:solidFill>
              </a:defRPr>
            </a:lvl1pPr>
          </a:lstStyle>
          <a:p>
            <a:r>
              <a:rPr lang="en-US"/>
              <a:t>Click to edit Master title style</a:t>
            </a:r>
          </a:p>
        </p:txBody>
      </p:sp>
    </p:spTree>
    <p:extLst>
      <p:ext uri="{BB962C8B-B14F-4D97-AF65-F5344CB8AC3E}">
        <p14:creationId xmlns:p14="http://schemas.microsoft.com/office/powerpoint/2010/main" val="781030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p:cSld name="3 columns with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
        <p:nvSpPr>
          <p:cNvPr id="4" name="Content Placeholder 9">
            <a:extLst>
              <a:ext uri="{FF2B5EF4-FFF2-40B4-BE49-F238E27FC236}">
                <a16:creationId xmlns:a16="http://schemas.microsoft.com/office/drawing/2014/main" id="{776682E0-CE1F-AA61-18BC-3F9A7D3B7ACF}"/>
              </a:ext>
            </a:extLst>
          </p:cNvPr>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5" name="Content Placeholder 9">
            <a:extLst>
              <a:ext uri="{FF2B5EF4-FFF2-40B4-BE49-F238E27FC236}">
                <a16:creationId xmlns:a16="http://schemas.microsoft.com/office/drawing/2014/main" id="{31FA84DA-CD6B-2917-FB96-970809AEE5E2}"/>
              </a:ext>
            </a:extLst>
          </p:cNvPr>
          <p:cNvSpPr>
            <a:spLocks noGrp="1"/>
          </p:cNvSpPr>
          <p:nvPr>
            <p:ph sz="quarter" idx="16"/>
          </p:nvPr>
        </p:nvSpPr>
        <p:spPr>
          <a:xfrm>
            <a:off x="4332394"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7" name="Content Placeholder 9">
            <a:extLst>
              <a:ext uri="{FF2B5EF4-FFF2-40B4-BE49-F238E27FC236}">
                <a16:creationId xmlns:a16="http://schemas.microsoft.com/office/drawing/2014/main" id="{801A5972-D45A-AFDC-7AF1-E84E7AF7D0FC}"/>
              </a:ext>
            </a:extLst>
          </p:cNvPr>
          <p:cNvSpPr>
            <a:spLocks noGrp="1"/>
          </p:cNvSpPr>
          <p:nvPr>
            <p:ph sz="quarter" idx="17"/>
          </p:nvPr>
        </p:nvSpPr>
        <p:spPr>
          <a:xfrm>
            <a:off x="8283788"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latin typeface="Arial" panose="020B0604020202020204" pitchFamily="34" charset="0"/>
                <a:cs typeface="Arial" panose="020B0604020202020204" pitchFamily="34" charset="0"/>
              </a:defRPr>
            </a:lvl1pPr>
            <a:lvl2pPr marL="228594" indent="-228594">
              <a:lnSpc>
                <a:spcPct val="100000"/>
              </a:lnSpc>
              <a:spcBef>
                <a:spcPts val="1200"/>
              </a:spcBef>
              <a:buClr>
                <a:schemeClr val="bg2"/>
              </a:buClr>
              <a:buFont typeface="Arial" panose="020B0604020202020204" pitchFamily="34" charset="0"/>
              <a:buChar char="•"/>
              <a:defRPr sz="1600">
                <a:solidFill>
                  <a:schemeClr val="bg2"/>
                </a:solidFill>
                <a:latin typeface="Arial" panose="020B0604020202020204" pitchFamily="34" charset="0"/>
                <a:cs typeface="Arial" panose="020B0604020202020204" pitchFamily="34" charset="0"/>
              </a:defRPr>
            </a:lvl2pPr>
            <a:lvl3pPr marL="685783" indent="-228594">
              <a:lnSpc>
                <a:spcPct val="100000"/>
              </a:lnSpc>
              <a:spcBef>
                <a:spcPts val="600"/>
              </a:spcBef>
              <a:buClr>
                <a:schemeClr val="bg2"/>
              </a:buClr>
              <a:buFont typeface="Arial" panose="020B0604020202020204" pitchFamily="34" charset="0"/>
              <a:buChar char="–"/>
              <a:defRPr sz="1200">
                <a:solidFill>
                  <a:schemeClr val="bg2"/>
                </a:solidFill>
                <a:latin typeface="Arial" panose="020B0604020202020204" pitchFamily="34" charset="0"/>
                <a:cs typeface="Arial" panose="020B0604020202020204" pitchFamily="34" charset="0"/>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8" name="Subtitle 2">
            <a:extLst>
              <a:ext uri="{FF2B5EF4-FFF2-40B4-BE49-F238E27FC236}">
                <a16:creationId xmlns:a16="http://schemas.microsoft.com/office/drawing/2014/main" id="{887A7032-639A-5411-6118-BBA4991224D3}"/>
              </a:ext>
            </a:extLst>
          </p:cNvPr>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934474732"/>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FB5CBE-8FB3-AD47-E13E-A0AD6C26816B}"/>
              </a:ext>
            </a:extLst>
          </p:cNvPr>
          <p:cNvSpPr>
            <a:spLocks noGrp="1"/>
          </p:cNvSpPr>
          <p:nvPr>
            <p:ph type="title"/>
          </p:nvPr>
        </p:nvSpPr>
        <p:spPr>
          <a:xfrm>
            <a:off x="381001" y="-503261"/>
            <a:ext cx="11430000" cy="443198"/>
          </a:xfrm>
          <a:prstGeom prst="rect">
            <a:avLst/>
          </a:prstGeom>
        </p:spPr>
        <p:txBody>
          <a:bodyPr wrap="square" lIns="0" tIns="0" rIns="0" bIns="0">
            <a:spAutoFit/>
          </a:bodyPr>
          <a:lstStyle>
            <a:lvl1pPr>
              <a:defRPr sz="3200">
                <a:solidFill>
                  <a:schemeClr val="bg1"/>
                </a:solidFill>
                <a:latin typeface="Arial Nova Light" panose="020B0304020202020204" pitchFamily="34" charset="0"/>
              </a:defRPr>
            </a:lvl1pPr>
          </a:lstStyle>
          <a:p>
            <a:r>
              <a:rPr lang="en-US"/>
              <a:t>Click to edit Master title style</a:t>
            </a:r>
          </a:p>
        </p:txBody>
      </p:sp>
    </p:spTree>
    <p:extLst>
      <p:ext uri="{BB962C8B-B14F-4D97-AF65-F5344CB8AC3E}">
        <p14:creationId xmlns:p14="http://schemas.microsoft.com/office/powerpoint/2010/main" val="389781943"/>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showMasterSp="0" preserve="1">
  <p:cSld name="End logo slide Cosmos">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4" name="Graphic 3">
            <a:extLst>
              <a:ext uri="{FF2B5EF4-FFF2-40B4-BE49-F238E27FC236}">
                <a16:creationId xmlns:a16="http://schemas.microsoft.com/office/drawing/2014/main" id="{1B6F1130-2447-2F8F-D6CA-4D4B8D097E95}"/>
              </a:ext>
            </a:extLst>
          </p:cNvPr>
          <p:cNvPicPr/>
          <p:nvPr/>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9733253-4A33-BEC0-24F2-891BAD9AAC06}"/>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Tree>
    <p:extLst>
      <p:ext uri="{BB962C8B-B14F-4D97-AF65-F5344CB8AC3E}">
        <p14:creationId xmlns:p14="http://schemas.microsoft.com/office/powerpoint/2010/main" val="2479002453"/>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showMasterSp="0" preserve="1">
  <p:cSld name="End logo slide Raven">
    <p:bg>
      <p:bgPr>
        <a:solidFill>
          <a:srgbClr val="40586D"/>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B63F84D-D504-A280-C4DF-3A404C91A3C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C1BF1CE4-153A-85AA-B235-515D0ECCA3BB}"/>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313940325"/>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showMasterSp="0" preserve="1">
  <p:cSld name="End logo slide Dell Blu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1B2209E-1FAF-A750-E461-F5A96B13857F}"/>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2" name="Rectangle 1">
            <a:extLst>
              <a:ext uri="{FF2B5EF4-FFF2-40B4-BE49-F238E27FC236}">
                <a16:creationId xmlns:a16="http://schemas.microsoft.com/office/drawing/2014/main" id="{862515BD-28D6-59CF-B1CD-2360F096ECBE}"/>
              </a:ext>
              <a:ext uri="{C183D7F6-B498-43B3-948B-1728B52AA6E4}">
                <adec:decorative xmlns:adec="http://schemas.microsoft.com/office/drawing/2017/decorative" val="1"/>
              </a:ext>
            </a:extLst>
          </p:cNvPr>
          <p:cNvSpPr>
            <a:spLocks noChangeAspect="1"/>
          </p:cNvSpPr>
          <p:nvPr/>
        </p:nvSpPr>
        <p:spPr>
          <a:xfrm>
            <a:off x="381000" y="400050"/>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2182691007"/>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userDrawn="1">
  <p:cSld name="DTW 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98298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9829800"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spTree>
    <p:extLst>
      <p:ext uri="{BB962C8B-B14F-4D97-AF65-F5344CB8AC3E}">
        <p14:creationId xmlns:p14="http://schemas.microsoft.com/office/powerpoint/2010/main" val="1560040740"/>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userDrawn="1">
  <p:cSld name="1_Top bar w/pattern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nchor="t" anchorCtr="0">
            <a:spAutoFit/>
          </a:bodyPr>
          <a:lstStyle>
            <a:lvl1pPr>
              <a:defRPr lang="en-US" sz="3200" dirty="0">
                <a:solidFill>
                  <a:srgbClr val="E5F8FF"/>
                </a:solidFill>
              </a:defRPr>
            </a:lvl1pPr>
          </a:lstStyle>
          <a:p>
            <a:pPr marL="0" lvl="0"/>
            <a:r>
              <a:rPr lang="en-US"/>
              <a:t>Click to edit Master 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Subtitle 2">
            <a:extLst>
              <a:ext uri="{FF2B5EF4-FFF2-40B4-BE49-F238E27FC236}">
                <a16:creationId xmlns:a16="http://schemas.microsoft.com/office/drawing/2014/main" id="{099861F0-B42E-0FE2-6356-01951F6FF2B7}"/>
              </a:ext>
            </a:extLst>
          </p:cNvPr>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1">
                    <a:lumMod val="40000"/>
                    <a:lumOff val="6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569171121"/>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userDrawn="1">
  <p:cSld name="1_Top bar w/pattern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Subtitle 2">
            <a:extLst>
              <a:ext uri="{FF2B5EF4-FFF2-40B4-BE49-F238E27FC236}">
                <a16:creationId xmlns:a16="http://schemas.microsoft.com/office/drawing/2014/main" id="{099861F0-B42E-0FE2-6356-01951F6FF2B7}"/>
              </a:ext>
            </a:extLst>
          </p:cNvPr>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1">
                    <a:lumMod val="40000"/>
                    <a:lumOff val="6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178100866"/>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showMasterSp="0" preserve="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94" indent="0" algn="ctr">
              <a:buNone/>
              <a:defRPr sz="2000"/>
            </a:lvl2pPr>
            <a:lvl3pPr marL="914386" indent="0" algn="ctr">
              <a:buNone/>
              <a:defRPr sz="1800"/>
            </a:lvl3pPr>
            <a:lvl4pPr marL="1371579" indent="0" algn="ctr">
              <a:buNone/>
              <a:defRPr sz="1600"/>
            </a:lvl4pPr>
            <a:lvl5pPr marL="1828773" indent="0" algn="ctr">
              <a:buNone/>
              <a:defRPr sz="1600"/>
            </a:lvl5pPr>
            <a:lvl6pPr marL="2285966" indent="0" algn="ctr">
              <a:buNone/>
              <a:defRPr sz="1600"/>
            </a:lvl6pPr>
            <a:lvl7pPr marL="2743158" indent="0" algn="ctr">
              <a:buNone/>
              <a:defRPr sz="1600"/>
            </a:lvl7pPr>
            <a:lvl8pPr marL="3200352" indent="0" algn="ctr">
              <a:buNone/>
              <a:defRPr sz="1600"/>
            </a:lvl8pPr>
            <a:lvl9pPr marL="3657546"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p:nvSpPr>
        <p:spPr>
          <a:xfrm>
            <a:off x="381001" y="3429001"/>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p:ph type="title"/>
          </p:nvPr>
        </p:nvSpPr>
        <p:spPr>
          <a:xfrm>
            <a:off x="381000" y="1738314"/>
            <a:ext cx="7969282"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4112655029"/>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showMasterSp="0" preserve="1">
  <p:cSld name="Cover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94" indent="0" algn="ctr">
              <a:buNone/>
              <a:defRPr sz="2000"/>
            </a:lvl2pPr>
            <a:lvl3pPr marL="914386" indent="0" algn="ctr">
              <a:buNone/>
              <a:defRPr sz="1800"/>
            </a:lvl3pPr>
            <a:lvl4pPr marL="1371579" indent="0" algn="ctr">
              <a:buNone/>
              <a:defRPr sz="1600"/>
            </a:lvl4pPr>
            <a:lvl5pPr marL="1828773" indent="0" algn="ctr">
              <a:buNone/>
              <a:defRPr sz="1600"/>
            </a:lvl5pPr>
            <a:lvl6pPr marL="2285966" indent="0" algn="ctr">
              <a:buNone/>
              <a:defRPr sz="1600"/>
            </a:lvl6pPr>
            <a:lvl7pPr marL="2743158" indent="0" algn="ctr">
              <a:buNone/>
              <a:defRPr sz="1600"/>
            </a:lvl7pPr>
            <a:lvl8pPr marL="3200352" indent="0" algn="ctr">
              <a:buNone/>
              <a:defRPr sz="1600"/>
            </a:lvl8pPr>
            <a:lvl9pPr marL="3657546"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p:nvSpPr>
        <p:spPr>
          <a:xfrm>
            <a:off x="381001" y="3429001"/>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p:ph type="title"/>
          </p:nvPr>
        </p:nvSpPr>
        <p:spPr>
          <a:xfrm>
            <a:off x="381000" y="1738314"/>
            <a:ext cx="7969282" cy="1495794"/>
          </a:xfrm>
          <a:prstGeom prst="rect">
            <a:avLst/>
          </a:prstGeom>
        </p:spPr>
        <p:txBody>
          <a:bodyPr wrap="square" lIns="0" tIns="0" rIns="0" bIns="0" anchor="b" anchorCtr="0">
            <a:spAutoFit/>
          </a:bodyPr>
          <a:lstStyle>
            <a:lvl1pPr>
              <a:defRPr lang="en-US" sz="5400" dirty="0">
                <a:solidFill>
                  <a:srgbClr val="E5F8FF"/>
                </a:solidFill>
                <a:effectLst>
                  <a:glow rad="127000">
                    <a:srgbClr val="0D32A4"/>
                  </a:glow>
                </a:effectLst>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35069406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End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
        <p:nvSpPr>
          <p:cNvPr id="209" name="Rectangle 208">
            <a:extLst>
              <a:ext uri="{FF2B5EF4-FFF2-40B4-BE49-F238E27FC236}">
                <a16:creationId xmlns:a16="http://schemas.microsoft.com/office/drawing/2014/main" id="{5BC7EE9C-562A-4519-B67A-EB99114D5C54}"/>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210" name="Picture 209">
            <a:extLst>
              <a:ext uri="{FF2B5EF4-FFF2-40B4-BE49-F238E27FC236}">
                <a16:creationId xmlns:a16="http://schemas.microsoft.com/office/drawing/2014/main" id="{9F395D62-9AFB-429C-85A8-BAAB83043A5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Tree>
    <p:extLst>
      <p:ext uri="{BB962C8B-B14F-4D97-AF65-F5344CB8AC3E}">
        <p14:creationId xmlns:p14="http://schemas.microsoft.com/office/powerpoint/2010/main" val="1570173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8759" y="5090336"/>
            <a:ext cx="9715500" cy="747896"/>
          </a:xfrm>
          <a:prstGeom prst="rect">
            <a:avLst/>
          </a:prstGeom>
        </p:spPr>
        <p:txBody>
          <a:bodyPr wrap="square" lIns="0" tIns="0" rIns="0" bIns="0" anchor="b" anchorCtr="0">
            <a:sp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ext Placeholder 4">
            <a:extLst>
              <a:ext uri="{FF2B5EF4-FFF2-40B4-BE49-F238E27FC236}">
                <a16:creationId xmlns:a16="http://schemas.microsoft.com/office/drawing/2014/main" id="{31E00A8F-8F29-4705-8469-E9075A8C1BA9}"/>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bg1"/>
              </a:buClr>
              <a:defRPr sz="2000">
                <a:solidFill>
                  <a:schemeClr val="tx2"/>
                </a:solidFill>
              </a:defRPr>
            </a:lvl1pPr>
            <a:lvl2pPr marL="741371" indent="-284166">
              <a:lnSpc>
                <a:spcPct val="100000"/>
              </a:lnSpc>
              <a:spcBef>
                <a:spcPts val="600"/>
              </a:spcBef>
              <a:buClr>
                <a:schemeClr val="bg1"/>
              </a:buClr>
              <a:buFont typeface="Arial" panose="020B0604020202020204" pitchFamily="34" charset="0"/>
              <a:buChar char="–"/>
              <a:defRPr sz="1800">
                <a:solidFill>
                  <a:schemeClr val="tx2"/>
                </a:solidFill>
              </a:defRPr>
            </a:lvl2pPr>
            <a:lvl3pPr marL="1142982" indent="-228597">
              <a:lnSpc>
                <a:spcPct val="100000"/>
              </a:lnSpc>
              <a:spcBef>
                <a:spcPts val="600"/>
              </a:spcBef>
              <a:buClr>
                <a:schemeClr val="bg1"/>
              </a:buClr>
              <a:buFont typeface="Wingdings" panose="05000000000000000000" pitchFamily="2" charset="2"/>
              <a:buChar cha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26634843"/>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preserve="1">
  <p:cSld name="Divide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2"/>
            <a:ext cx="8027894"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p:nvSpPr>
        <p:spPr>
          <a:xfrm>
            <a:off x="381001" y="400052"/>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p:ph type="body" sz="quarter" idx="10"/>
          </p:nvPr>
        </p:nvSpPr>
        <p:spPr>
          <a:xfrm>
            <a:off x="1066800"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94" indent="0">
              <a:buNone/>
              <a:defRPr/>
            </a:lvl2pPr>
            <a:lvl3pPr marL="914386" indent="0">
              <a:buNone/>
              <a:defRPr/>
            </a:lvl3pPr>
            <a:lvl4pPr marL="1371579" indent="0">
              <a:buNone/>
              <a:defRPr/>
            </a:lvl4pPr>
            <a:lvl5pPr marL="1828773" indent="0">
              <a:buNone/>
              <a:defRPr/>
            </a:lvl5pPr>
          </a:lstStyle>
          <a:p>
            <a:pPr lvl="0"/>
            <a:r>
              <a:rPr lang="en-US"/>
              <a:t>Click to edit Master text styles</a:t>
            </a:r>
          </a:p>
        </p:txBody>
      </p:sp>
    </p:spTree>
    <p:extLst>
      <p:ext uri="{BB962C8B-B14F-4D97-AF65-F5344CB8AC3E}">
        <p14:creationId xmlns:p14="http://schemas.microsoft.com/office/powerpoint/2010/main" val="829113384"/>
      </p:ext>
    </p:extLst>
  </p:cSld>
  <p:clrMapOvr>
    <a:masterClrMapping/>
  </p:clrMapOvr>
  <p:extLst>
    <p:ext uri="{DCECCB84-F9BA-43D5-87BE-67443E8EF086}">
      <p15:sldGuideLst xmlns:p15="http://schemas.microsoft.com/office/powerpoint/2012/main">
        <p15:guide id="1" orient="horz" pos="287">
          <p15:clr>
            <a:srgbClr val="FBAE40"/>
          </p15:clr>
        </p15:guide>
      </p15:sldGuideLst>
    </p:ext>
  </p:extLst>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p:cSld name="Divider blu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3595505"/>
            <a:ext cx="4457700" cy="2243691"/>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p:nvSpPr>
        <p:spPr>
          <a:xfrm>
            <a:off x="381001" y="400052"/>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p:ph type="body" sz="quarter" idx="10"/>
          </p:nvPr>
        </p:nvSpPr>
        <p:spPr>
          <a:xfrm>
            <a:off x="1066800" y="349478"/>
            <a:ext cx="3771901" cy="430887"/>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94" indent="0">
              <a:buNone/>
              <a:defRPr/>
            </a:lvl2pPr>
            <a:lvl3pPr marL="914386" indent="0">
              <a:buNone/>
              <a:defRPr/>
            </a:lvl3pPr>
            <a:lvl4pPr marL="1371579" indent="0">
              <a:buNone/>
              <a:defRPr/>
            </a:lvl4pPr>
            <a:lvl5pPr marL="1828773" indent="0">
              <a:buNone/>
              <a:defRPr/>
            </a:lvl5pPr>
          </a:lstStyle>
          <a:p>
            <a:pPr lvl="0"/>
            <a:r>
              <a:rPr lang="en-US"/>
              <a:t>Click to edit Master text styles</a:t>
            </a:r>
          </a:p>
        </p:txBody>
      </p:sp>
    </p:spTree>
    <p:extLst>
      <p:ext uri="{BB962C8B-B14F-4D97-AF65-F5344CB8AC3E}">
        <p14:creationId xmlns:p14="http://schemas.microsoft.com/office/powerpoint/2010/main" val="1638674741"/>
      </p:ext>
    </p:extLst>
  </p:cSld>
  <p:clrMapOvr>
    <a:masterClrMapping/>
  </p:clrMapOvr>
  <p:extLst>
    <p:ext uri="{DCECCB84-F9BA-43D5-87BE-67443E8EF086}">
      <p15:sldGuideLst xmlns:p15="http://schemas.microsoft.com/office/powerpoint/2012/main">
        <p15:guide id="1" orient="horz" pos="287">
          <p15:clr>
            <a:srgbClr val="FBAE40"/>
          </p15:clr>
        </p15:guide>
      </p15:sldGuideLst>
    </p:ext>
  </p:extLst>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p:cSld name="Side ba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1" y="801185"/>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3" name="Content Placeholder 2"/>
          <p:cNvSpPr>
            <a:spLocks noGrp="1"/>
          </p:cNvSpPr>
          <p:nvPr>
            <p:ph idx="1"/>
          </p:nvPr>
        </p:nvSpPr>
        <p:spPr>
          <a:xfrm>
            <a:off x="3467100" y="400052"/>
            <a:ext cx="8343900" cy="5829300"/>
          </a:xfrm>
          <a:prstGeom prst="rect">
            <a:avLst/>
          </a:prstGeom>
        </p:spPr>
        <p:txBody>
          <a:bodyPr lIns="0" tIns="0" rIns="0" bIns="0" anchor="ctr" anchorCtr="0"/>
          <a:lstStyle>
            <a:lvl1pPr marL="228597" indent="-228597">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90" indent="-228597">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83" indent="-152398">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76" indent="-228597">
              <a:lnSpc>
                <a:spcPct val="100000"/>
              </a:lnSpc>
              <a:spcBef>
                <a:spcPts val="400"/>
              </a:spcBef>
              <a:buClr>
                <a:schemeClr val="bg1">
                  <a:lumMod val="60000"/>
                  <a:lumOff val="40000"/>
                </a:schemeClr>
              </a:buClr>
              <a:buFont typeface="Arial" panose="020B0604020202020204" pitchFamily="34" charset="0"/>
              <a:buChar char="•"/>
              <a:defRPr sz="1200"/>
            </a:lvl4pPr>
            <a:lvl5pPr marL="2057370" indent="-228597">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1" y="400052"/>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1" y="2514601"/>
            <a:ext cx="2286000" cy="3714751"/>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94" indent="0" algn="ctr">
              <a:buNone/>
              <a:defRPr sz="2000"/>
            </a:lvl2pPr>
            <a:lvl3pPr marL="914386" indent="0" algn="ctr">
              <a:buNone/>
              <a:defRPr sz="1800"/>
            </a:lvl3pPr>
            <a:lvl4pPr marL="1371579" indent="0" algn="ctr">
              <a:buNone/>
              <a:defRPr sz="1600"/>
            </a:lvl4pPr>
            <a:lvl5pPr marL="1828773" indent="0" algn="ctr">
              <a:buNone/>
              <a:defRPr sz="1600"/>
            </a:lvl5pPr>
            <a:lvl6pPr marL="2285966" indent="0" algn="ctr">
              <a:buNone/>
              <a:defRPr sz="1600"/>
            </a:lvl6pPr>
            <a:lvl7pPr marL="2743158" indent="0" algn="ctr">
              <a:buNone/>
              <a:defRPr sz="1600"/>
            </a:lvl7pPr>
            <a:lvl8pPr marL="3200352" indent="0" algn="ctr">
              <a:buNone/>
              <a:defRPr sz="1600"/>
            </a:lvl8pPr>
            <a:lvl9pPr marL="3657546" indent="0" algn="ctr">
              <a:buNone/>
              <a:defRPr sz="1600"/>
            </a:lvl9pPr>
          </a:lstStyle>
          <a:p>
            <a:r>
              <a:rPr lang="en-US"/>
              <a:t>Click to edit Master subtitle style</a:t>
            </a:r>
          </a:p>
        </p:txBody>
      </p:sp>
    </p:spTree>
    <p:extLst>
      <p:ext uri="{BB962C8B-B14F-4D97-AF65-F5344CB8AC3E}">
        <p14:creationId xmlns:p14="http://schemas.microsoft.com/office/powerpoint/2010/main" val="369823879"/>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p:cSld name="Side bar blue w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1" y="801185"/>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1" y="400052"/>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80C7FB"/>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1" y="2514601"/>
            <a:ext cx="2286000" cy="3714751"/>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94" indent="0" algn="ctr">
              <a:buNone/>
              <a:defRPr sz="2000"/>
            </a:lvl2pPr>
            <a:lvl3pPr marL="914386" indent="0" algn="ctr">
              <a:buNone/>
              <a:defRPr sz="1800"/>
            </a:lvl3pPr>
            <a:lvl4pPr marL="1371579" indent="0" algn="ctr">
              <a:buNone/>
              <a:defRPr sz="1600"/>
            </a:lvl4pPr>
            <a:lvl5pPr marL="1828773" indent="0" algn="ctr">
              <a:buNone/>
              <a:defRPr sz="1600"/>
            </a:lvl5pPr>
            <a:lvl6pPr marL="2285966" indent="0" algn="ctr">
              <a:buNone/>
              <a:defRPr sz="1600"/>
            </a:lvl6pPr>
            <a:lvl7pPr marL="2743158" indent="0" algn="ctr">
              <a:buNone/>
              <a:defRPr sz="1600"/>
            </a:lvl7pPr>
            <a:lvl8pPr marL="3200352" indent="0" algn="ctr">
              <a:buNone/>
              <a:defRPr sz="1600"/>
            </a:lvl8pPr>
            <a:lvl9pPr marL="3657546" indent="0" algn="ctr">
              <a:buNone/>
              <a:defRPr sz="1600"/>
            </a:lvl9pPr>
          </a:lstStyle>
          <a:p>
            <a:r>
              <a:rPr lang="en-US"/>
              <a:t>Click to edit Master subtitle style</a:t>
            </a:r>
          </a:p>
        </p:txBody>
      </p:sp>
      <p:sp>
        <p:nvSpPr>
          <p:cNvPr id="7" name="Picture Placeholder 6">
            <a:extLst>
              <a:ext uri="{FF2B5EF4-FFF2-40B4-BE49-F238E27FC236}">
                <a16:creationId xmlns:a16="http://schemas.microsoft.com/office/drawing/2014/main" id="{E8FAF2F2-81F0-496C-EB9C-AD35CB49960B}"/>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3285290805"/>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preserve="1">
  <p:cSld name="Top bar blue">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370DD2-DBFE-499C-8B5D-257216661960}"/>
              </a:ext>
              <a:ext uri="{C183D7F6-B498-43B3-948B-1728B52AA6E4}">
                <adec:decorative xmlns:adec="http://schemas.microsoft.com/office/drawing/2017/decorative" val="1"/>
              </a:ext>
            </a:extLst>
          </p:cNvPr>
          <p:cNvSpPr/>
          <p:nvPr/>
        </p:nvSpPr>
        <p:spPr>
          <a:xfrm>
            <a:off x="0" y="0"/>
            <a:ext cx="12192000" cy="3429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3" y="800101"/>
            <a:ext cx="399901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1" y="2228852"/>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2"/>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2"/>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5" name="Rectangle 14">
            <a:extLst>
              <a:ext uri="{FF2B5EF4-FFF2-40B4-BE49-F238E27FC236}">
                <a16:creationId xmlns:a16="http://schemas.microsoft.com/office/drawing/2014/main" id="{65E98A6F-4362-4A68-979C-B344868D9B85}"/>
              </a:ext>
              <a:ext uri="{C183D7F6-B498-43B3-948B-1728B52AA6E4}">
                <adec:decorative xmlns:adec="http://schemas.microsoft.com/office/drawing/2017/decorative" val="1"/>
              </a:ext>
            </a:extLst>
          </p:cNvPr>
          <p:cNvSpPr>
            <a:spLocks noChangeAspect="1"/>
          </p:cNvSpPr>
          <p:nvPr/>
        </p:nvSpPr>
        <p:spPr>
          <a:xfrm>
            <a:off x="381001" y="400052"/>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1827978785"/>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p:cSld name="Statement blu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98556" y="3438305"/>
            <a:ext cx="9201150" cy="2676747"/>
          </a:xfrm>
          <a:prstGeom prst="rect">
            <a:avLst/>
          </a:prstGeom>
        </p:spPr>
        <p:txBody>
          <a:bodyPr wrap="square" lIns="0" tIns="0" rIns="0" bIns="0" anchor="t" anchorCtr="0">
            <a:no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p:nvSpPr>
        <p:spPr>
          <a:xfrm>
            <a:off x="398556" y="2914652"/>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993198022"/>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p:cSld name="Top bar w/pattern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8" name="Rectangle 17">
            <a:extLst>
              <a:ext uri="{FF2B5EF4-FFF2-40B4-BE49-F238E27FC236}">
                <a16:creationId xmlns:a16="http://schemas.microsoft.com/office/drawing/2014/main" id="{961E767C-1F50-4D42-AF6A-E15CED75F7A5}"/>
              </a:ext>
              <a:ext uri="{C183D7F6-B498-43B3-948B-1728B52AA6E4}">
                <adec:decorative xmlns:adec="http://schemas.microsoft.com/office/drawing/2017/decorative" val="1"/>
              </a:ext>
            </a:extLst>
          </p:cNvPr>
          <p:cNvSpPr>
            <a:spLocks noChangeAspect="1"/>
          </p:cNvSpPr>
          <p:nvPr/>
        </p:nvSpPr>
        <p:spPr>
          <a:xfrm>
            <a:off x="381001" y="400052"/>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2554037552"/>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p:cSld name="Top bar w/photo half blue">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rgbClr val="0D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1" y="3829052"/>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9" name="Content Placeholder 9">
            <a:extLst>
              <a:ext uri="{FF2B5EF4-FFF2-40B4-BE49-F238E27FC236}">
                <a16:creationId xmlns:a16="http://schemas.microsoft.com/office/drawing/2014/main" id="{22707C3E-AA17-F74E-2CC0-F61663C5E36B}"/>
              </a:ext>
            </a:extLst>
          </p:cNvPr>
          <p:cNvSpPr>
            <a:spLocks noGrp="1"/>
          </p:cNvSpPr>
          <p:nvPr>
            <p:ph sz="quarter" idx="14"/>
          </p:nvPr>
        </p:nvSpPr>
        <p:spPr>
          <a:xfrm>
            <a:off x="6096001" y="3829050"/>
            <a:ext cx="5715000" cy="2343151"/>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7" indent="-228597">
              <a:lnSpc>
                <a:spcPct val="100000"/>
              </a:lnSpc>
              <a:spcBef>
                <a:spcPts val="1200"/>
              </a:spcBef>
              <a:buClr>
                <a:srgbClr val="80C7FB"/>
              </a:buClr>
              <a:buFont typeface="Arial" panose="020B0604020202020204" pitchFamily="34" charset="0"/>
              <a:buChar char="•"/>
              <a:defRPr sz="1600" b="0">
                <a:solidFill>
                  <a:schemeClr val="tx2"/>
                </a:solidFill>
              </a:defRPr>
            </a:lvl2pPr>
            <a:lvl3pPr marL="685790" indent="-228597">
              <a:lnSpc>
                <a:spcPct val="100000"/>
              </a:lnSpc>
              <a:spcBef>
                <a:spcPts val="600"/>
              </a:spcBef>
              <a:buClr>
                <a:srgbClr val="80C7FB"/>
              </a:buClr>
              <a:buFont typeface="Arial" panose="020B0604020202020204" pitchFamily="34" charset="0"/>
              <a:buChar char="–"/>
              <a:defRPr sz="1200" b="0">
                <a:solidFill>
                  <a:schemeClr val="tx2"/>
                </a:solidFill>
              </a:defRPr>
            </a:lvl3pPr>
            <a:lvl4pPr marL="1600176" indent="-228597">
              <a:buClr>
                <a:srgbClr val="808080"/>
              </a:buClr>
              <a:buFont typeface="Arial" panose="020B0604020202020204" pitchFamily="34" charset="0"/>
              <a:buChar char="–"/>
              <a:defRPr sz="1867">
                <a:solidFill>
                  <a:schemeClr val="bg2"/>
                </a:solidFill>
              </a:defRPr>
            </a:lvl4pPr>
            <a:lvl5pPr marL="2057370" indent="-228597">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Subtitle 2">
            <a:extLst>
              <a:ext uri="{FF2B5EF4-FFF2-40B4-BE49-F238E27FC236}">
                <a16:creationId xmlns:a16="http://schemas.microsoft.com/office/drawing/2014/main" id="{7EC10F5B-4C21-AEA3-115E-942A040690DC}"/>
              </a:ext>
            </a:extLst>
          </p:cNvPr>
          <p:cNvSpPr>
            <a:spLocks noGrp="1"/>
          </p:cNvSpPr>
          <p:nvPr>
            <p:ph type="subTitle" idx="10"/>
          </p:nvPr>
        </p:nvSpPr>
        <p:spPr>
          <a:xfrm>
            <a:off x="381000" y="5600701"/>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80C7FB"/>
                </a:solidFill>
                <a:latin typeface="Arial" panose="020B0604020202020204" pitchFamily="34" charset="0"/>
              </a:defRPr>
            </a:lvl1pPr>
            <a:lvl2pPr marL="457194" indent="0" algn="ctr">
              <a:buNone/>
              <a:defRPr sz="2000"/>
            </a:lvl2pPr>
            <a:lvl3pPr marL="914386" indent="0" algn="ctr">
              <a:buNone/>
              <a:defRPr sz="1800"/>
            </a:lvl3pPr>
            <a:lvl4pPr marL="1371579" indent="0" algn="ctr">
              <a:buNone/>
              <a:defRPr sz="1600"/>
            </a:lvl4pPr>
            <a:lvl5pPr marL="1828773" indent="0" algn="ctr">
              <a:buNone/>
              <a:defRPr sz="1600"/>
            </a:lvl5pPr>
            <a:lvl6pPr marL="2285966" indent="0" algn="ctr">
              <a:buNone/>
              <a:defRPr sz="1600"/>
            </a:lvl6pPr>
            <a:lvl7pPr marL="2743158" indent="0" algn="ctr">
              <a:buNone/>
              <a:defRPr sz="1600"/>
            </a:lvl7pPr>
            <a:lvl8pPr marL="3200352" indent="0" algn="ctr">
              <a:buNone/>
              <a:defRPr sz="1600"/>
            </a:lvl8pPr>
            <a:lvl9pPr marL="3657546" indent="0" algn="ctr">
              <a:buNone/>
              <a:defRPr sz="1600"/>
            </a:lvl9pPr>
          </a:lstStyle>
          <a:p>
            <a:r>
              <a:rPr lang="en-US"/>
              <a:t>Click to edit Master subtitle style</a:t>
            </a:r>
          </a:p>
        </p:txBody>
      </p:sp>
    </p:spTree>
    <p:extLst>
      <p:ext uri="{BB962C8B-B14F-4D97-AF65-F5344CB8AC3E}">
        <p14:creationId xmlns:p14="http://schemas.microsoft.com/office/powerpoint/2010/main" val="4212849511"/>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1"/>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39642070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DTA FY26 Cover - Light">
    <p:bg>
      <p:bgPr>
        <a:solidFill>
          <a:srgbClr val="EEEEEE"/>
        </a:solid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653455" y="4202041"/>
            <a:ext cx="4896953" cy="332007"/>
          </a:xfrm>
          <a:prstGeom prst="rect">
            <a:avLst/>
          </a:prstGeom>
        </p:spPr>
        <p:txBody>
          <a:bodyPr lIns="0" tIns="0" rIns="0" bIns="0"/>
          <a:lstStyle>
            <a:lvl1pPr marL="0" indent="0" algn="l">
              <a:lnSpc>
                <a:spcPct val="100000"/>
              </a:lnSpc>
              <a:spcBef>
                <a:spcPts val="0"/>
              </a:spcBef>
              <a:buNone/>
              <a:defRPr sz="1867" b="1">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10344EF7-FB04-41A4-900F-48EC95C6F3B4}"/>
              </a:ext>
            </a:extLst>
          </p:cNvPr>
          <p:cNvSpPr>
            <a:spLocks noGrp="1"/>
          </p:cNvSpPr>
          <p:nvPr>
            <p:ph type="ctrTitle"/>
          </p:nvPr>
        </p:nvSpPr>
        <p:spPr>
          <a:xfrm>
            <a:off x="653456" y="2003366"/>
            <a:ext cx="4896953" cy="1477328"/>
          </a:xfrm>
          <a:prstGeom prst="rect">
            <a:avLst/>
          </a:prstGeom>
        </p:spPr>
        <p:txBody>
          <a:bodyPr wrap="square" lIns="0" tIns="0" rIns="0" bIns="0" anchor="b" anchorCtr="0">
            <a:noAutofit/>
          </a:bodyPr>
          <a:lstStyle>
            <a:lvl1pPr algn="l">
              <a:defRPr sz="4800">
                <a:solidFill>
                  <a:srgbClr val="00227F"/>
                </a:solidFill>
                <a:latin typeface="+mj-lt"/>
              </a:defRPr>
            </a:lvl1pPr>
          </a:lstStyle>
          <a:p>
            <a:r>
              <a:rPr lang="en-US"/>
              <a:t>Click to edit Master title style</a:t>
            </a:r>
          </a:p>
        </p:txBody>
      </p:sp>
      <p:sp>
        <p:nvSpPr>
          <p:cNvPr id="3" name="Rectangle 2">
            <a:extLst>
              <a:ext uri="{FF2B5EF4-FFF2-40B4-BE49-F238E27FC236}">
                <a16:creationId xmlns:a16="http://schemas.microsoft.com/office/drawing/2014/main" id="{8DDBF7D1-41D5-793A-99CB-B7394EA9840F}"/>
              </a:ext>
            </a:extLst>
          </p:cNvPr>
          <p:cNvSpPr>
            <a:spLocks noChangeAspect="1"/>
          </p:cNvSpPr>
          <p:nvPr userDrawn="1"/>
        </p:nvSpPr>
        <p:spPr>
          <a:xfrm>
            <a:off x="653455" y="3753548"/>
            <a:ext cx="438914" cy="10972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80C7FB"/>
              </a:solidFill>
            </a:endParaRPr>
          </a:p>
        </p:txBody>
      </p:sp>
      <p:sp>
        <p:nvSpPr>
          <p:cNvPr id="4" name="Text Placeholder 3">
            <a:extLst>
              <a:ext uri="{FF2B5EF4-FFF2-40B4-BE49-F238E27FC236}">
                <a16:creationId xmlns:a16="http://schemas.microsoft.com/office/drawing/2014/main" id="{412A2237-539E-89BF-1508-FA91D40CFB65}"/>
              </a:ext>
            </a:extLst>
          </p:cNvPr>
          <p:cNvSpPr txBox="1">
            <a:spLocks/>
          </p:cNvSpPr>
          <p:nvPr userDrawn="1"/>
        </p:nvSpPr>
        <p:spPr>
          <a:xfrm>
            <a:off x="653455" y="6254764"/>
            <a:ext cx="4727256" cy="249299"/>
          </a:xfrm>
          <a:prstGeom prst="rect">
            <a:avLst/>
          </a:prstGeom>
          <a:noFill/>
        </p:spPr>
        <p:txBody>
          <a:bodyPr wrap="none" lIns="0" tIns="0" rIns="0" bIns="0" anchor="b">
            <a:spAutoFit/>
          </a:bodyPr>
          <a:lstStyle>
            <a:lvl1pPr marL="0" indent="0" algn="l" defTabSz="685800" rtl="0" eaLnBrk="1" latinLnBrk="0" hangingPunct="1">
              <a:lnSpc>
                <a:spcPct val="90000"/>
              </a:lnSpc>
              <a:spcBef>
                <a:spcPts val="0"/>
              </a:spcBef>
              <a:spcAft>
                <a:spcPts val="600"/>
              </a:spcAft>
              <a:buFont typeface="Arial" panose="020B0604020202020204" pitchFamily="34" charset="0"/>
              <a:buNone/>
              <a:defRPr lang="en-US" sz="1600" kern="1200" dirty="0">
                <a:solidFill>
                  <a:schemeClr val="accent6"/>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1800">
                <a:solidFill>
                  <a:srgbClr val="0C32A4"/>
                </a:solidFill>
                <a:latin typeface="+mj-lt"/>
              </a:rPr>
              <a:t>Reimagine what’s possible to achieve more now</a:t>
            </a:r>
          </a:p>
        </p:txBody>
      </p:sp>
      <p:sp>
        <p:nvSpPr>
          <p:cNvPr id="7" name="Text Placeholder 6">
            <a:extLst>
              <a:ext uri="{FF2B5EF4-FFF2-40B4-BE49-F238E27FC236}">
                <a16:creationId xmlns:a16="http://schemas.microsoft.com/office/drawing/2014/main" id="{52D1ABBE-CD6B-08E9-BA8C-9E54233D4B29}"/>
              </a:ext>
            </a:extLst>
          </p:cNvPr>
          <p:cNvSpPr>
            <a:spLocks noGrp="1"/>
          </p:cNvSpPr>
          <p:nvPr>
            <p:ph type="body" sz="quarter" idx="10"/>
          </p:nvPr>
        </p:nvSpPr>
        <p:spPr>
          <a:xfrm>
            <a:off x="653455" y="4507048"/>
            <a:ext cx="4896953" cy="374775"/>
          </a:xfrm>
          <a:prstGeom prst="rect">
            <a:avLst/>
          </a:prstGeom>
        </p:spPr>
        <p:txBody>
          <a:bodyPr lIns="0"/>
          <a:lstStyle>
            <a:lvl1pPr marL="0" indent="0">
              <a:buNone/>
              <a:defRPr sz="1867" i="1">
                <a:solidFill>
                  <a:srgbClr val="444444"/>
                </a:solidFill>
              </a:defRPr>
            </a:lvl1pPr>
            <a:lvl2pPr marL="457189" indent="0">
              <a:buNone/>
              <a:defRPr sz="1867"/>
            </a:lvl2pPr>
            <a:lvl3pPr marL="914377" indent="0">
              <a:buNone/>
              <a:defRPr sz="1867"/>
            </a:lvl3pPr>
            <a:lvl4pPr marL="1371566" indent="0">
              <a:buNone/>
              <a:defRPr sz="1867"/>
            </a:lvl4pPr>
            <a:lvl5pPr marL="1828754" indent="0">
              <a:buNone/>
              <a:defRPr sz="1867"/>
            </a:lvl5pPr>
          </a:lstStyle>
          <a:p>
            <a:pPr lvl="0"/>
            <a:r>
              <a:rPr lang="en-US"/>
              <a:t>Click to edit Master text styles</a:t>
            </a:r>
          </a:p>
        </p:txBody>
      </p:sp>
      <p:sp>
        <p:nvSpPr>
          <p:cNvPr id="12" name="Rectangle 11">
            <a:extLst>
              <a:ext uri="{FF2B5EF4-FFF2-40B4-BE49-F238E27FC236}">
                <a16:creationId xmlns:a16="http://schemas.microsoft.com/office/drawing/2014/main" id="{944A4A3A-5B2C-D597-C03A-8BECAFC34226}"/>
              </a:ext>
            </a:extLst>
          </p:cNvPr>
          <p:cNvSpPr/>
          <p:nvPr userDrawn="1"/>
        </p:nvSpPr>
        <p:spPr>
          <a:xfrm>
            <a:off x="0" y="0"/>
            <a:ext cx="182880" cy="6857170"/>
          </a:xfrm>
          <a:prstGeom prst="rect">
            <a:avLst/>
          </a:prstGeom>
          <a:solidFill>
            <a:srgbClr val="CBEE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18" name="Freeform 17">
            <a:extLst>
              <a:ext uri="{FF2B5EF4-FFF2-40B4-BE49-F238E27FC236}">
                <a16:creationId xmlns:a16="http://schemas.microsoft.com/office/drawing/2014/main" id="{92402677-C044-CF99-7573-3668233C96A5}"/>
              </a:ext>
            </a:extLst>
          </p:cNvPr>
          <p:cNvSpPr/>
          <p:nvPr userDrawn="1"/>
        </p:nvSpPr>
        <p:spPr>
          <a:xfrm>
            <a:off x="6248400" y="1322064"/>
            <a:ext cx="1797137" cy="1797137"/>
          </a:xfrm>
          <a:custGeom>
            <a:avLst/>
            <a:gdLst>
              <a:gd name="connsiteX0" fmla="*/ 0 w 1797137"/>
              <a:gd name="connsiteY0" fmla="*/ 0 h 1797137"/>
              <a:gd name="connsiteX1" fmla="*/ 1797137 w 1797137"/>
              <a:gd name="connsiteY1" fmla="*/ 0 h 1797137"/>
              <a:gd name="connsiteX2" fmla="*/ 1797137 w 1797137"/>
              <a:gd name="connsiteY2" fmla="*/ 393192 h 1797137"/>
              <a:gd name="connsiteX3" fmla="*/ 393192 w 1797137"/>
              <a:gd name="connsiteY3" fmla="*/ 393192 h 1797137"/>
              <a:gd name="connsiteX4" fmla="*/ 393192 w 1797137"/>
              <a:gd name="connsiteY4" fmla="*/ 1797137 h 1797137"/>
              <a:gd name="connsiteX5" fmla="*/ 0 w 1797137"/>
              <a:gd name="connsiteY5" fmla="*/ 1797137 h 1797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7137" h="1797137">
                <a:moveTo>
                  <a:pt x="0" y="0"/>
                </a:moveTo>
                <a:lnTo>
                  <a:pt x="1797137" y="0"/>
                </a:lnTo>
                <a:lnTo>
                  <a:pt x="1797137" y="393192"/>
                </a:lnTo>
                <a:lnTo>
                  <a:pt x="393192" y="393192"/>
                </a:lnTo>
                <a:lnTo>
                  <a:pt x="393192" y="1797137"/>
                </a:lnTo>
                <a:lnTo>
                  <a:pt x="0" y="1797137"/>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solidFill>
                <a:schemeClr val="bg2"/>
              </a:solidFill>
            </a:endParaRPr>
          </a:p>
        </p:txBody>
      </p:sp>
      <p:sp>
        <p:nvSpPr>
          <p:cNvPr id="6" name="Rectangle 5">
            <a:extLst>
              <a:ext uri="{FF2B5EF4-FFF2-40B4-BE49-F238E27FC236}">
                <a16:creationId xmlns:a16="http://schemas.microsoft.com/office/drawing/2014/main" id="{4977C645-C47D-B3C5-55BD-2DB5F617BD5B}"/>
              </a:ext>
            </a:extLst>
          </p:cNvPr>
          <p:cNvSpPr>
            <a:spLocks noChangeAspect="1"/>
          </p:cNvSpPr>
          <p:nvPr userDrawn="1"/>
        </p:nvSpPr>
        <p:spPr>
          <a:xfrm>
            <a:off x="10728960" y="3870960"/>
            <a:ext cx="1463040" cy="1463040"/>
          </a:xfrm>
          <a:prstGeom prst="rect">
            <a:avLst/>
          </a:prstGeom>
          <a:solidFill>
            <a:srgbClr val="CBEEFF"/>
          </a:solidFill>
          <a:ln w="12700">
            <a:noFill/>
          </a:ln>
          <a:effectLst>
            <a:outerShdw dist="133312" dir="2700000" algn="tl" rotWithShape="0">
              <a:srgbClr val="9FDDFF"/>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13" name="Picture 12">
            <a:extLst>
              <a:ext uri="{FF2B5EF4-FFF2-40B4-BE49-F238E27FC236}">
                <a16:creationId xmlns:a16="http://schemas.microsoft.com/office/drawing/2014/main" id="{7A67B312-7FE5-58CA-F9EA-8804A6995C57}"/>
              </a:ext>
            </a:extLst>
          </p:cNvPr>
          <p:cNvPicPr>
            <a:picLocks noChangeAspect="1"/>
          </p:cNvPicPr>
          <p:nvPr userDrawn="1"/>
        </p:nvPicPr>
        <p:blipFill>
          <a:blip r:embed="rId2"/>
          <a:stretch>
            <a:fillRect/>
          </a:stretch>
        </p:blipFill>
        <p:spPr>
          <a:xfrm>
            <a:off x="9524811" y="6225998"/>
            <a:ext cx="2258568" cy="289560"/>
          </a:xfrm>
          <a:prstGeom prst="rect">
            <a:avLst/>
          </a:prstGeom>
        </p:spPr>
      </p:pic>
    </p:spTree>
    <p:extLst>
      <p:ext uri="{BB962C8B-B14F-4D97-AF65-F5344CB8AC3E}">
        <p14:creationId xmlns:p14="http://schemas.microsoft.com/office/powerpoint/2010/main" val="265338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1"/>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1001" y="857251"/>
            <a:ext cx="11430000" cy="246222"/>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94" indent="0" algn="ctr">
              <a:buNone/>
              <a:defRPr sz="2000"/>
            </a:lvl2pPr>
            <a:lvl3pPr marL="914386" indent="0" algn="ctr">
              <a:buNone/>
              <a:defRPr sz="1800"/>
            </a:lvl3pPr>
            <a:lvl4pPr marL="1371579" indent="0" algn="ctr">
              <a:buNone/>
              <a:defRPr sz="1600"/>
            </a:lvl4pPr>
            <a:lvl5pPr marL="1828773" indent="0" algn="ctr">
              <a:buNone/>
              <a:defRPr sz="1600"/>
            </a:lvl5pPr>
            <a:lvl6pPr marL="2285966" indent="0" algn="ctr">
              <a:buNone/>
              <a:defRPr sz="1600"/>
            </a:lvl6pPr>
            <a:lvl7pPr marL="2743158" indent="0" algn="ctr">
              <a:buNone/>
              <a:defRPr sz="1600"/>
            </a:lvl7pPr>
            <a:lvl8pPr marL="3200352" indent="0" algn="ctr">
              <a:buNone/>
              <a:defRPr sz="1600"/>
            </a:lvl8pPr>
            <a:lvl9pPr marL="3657546" indent="0" algn="ctr">
              <a:buNone/>
              <a:defRPr sz="1600"/>
            </a:lvl9pPr>
          </a:lstStyle>
          <a:p>
            <a:r>
              <a:rPr lang="en-US"/>
              <a:t>Click to edit Master subtitle style</a:t>
            </a:r>
          </a:p>
        </p:txBody>
      </p:sp>
    </p:spTree>
    <p:extLst>
      <p:ext uri="{BB962C8B-B14F-4D97-AF65-F5344CB8AC3E}">
        <p14:creationId xmlns:p14="http://schemas.microsoft.com/office/powerpoint/2010/main" val="3128321115"/>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1"/>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Content Placeholder 2"/>
          <p:cNvSpPr>
            <a:spLocks noGrp="1"/>
          </p:cNvSpPr>
          <p:nvPr>
            <p:ph idx="1"/>
          </p:nvPr>
        </p:nvSpPr>
        <p:spPr>
          <a:xfrm>
            <a:off x="381001" y="1600200"/>
            <a:ext cx="11430000" cy="4572000"/>
          </a:xfrm>
          <a:prstGeom prst="rect">
            <a:avLst/>
          </a:prstGeom>
        </p:spPr>
        <p:txBody>
          <a:bodyPr lIns="0" tIns="0" rIns="0" bIns="0"/>
          <a:lstStyle>
            <a:lvl1pPr marL="228597" indent="-228597">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90" indent="-228597">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83" indent="-152398">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76" indent="-228597">
              <a:lnSpc>
                <a:spcPct val="100000"/>
              </a:lnSpc>
              <a:spcBef>
                <a:spcPts val="400"/>
              </a:spcBef>
              <a:buClr>
                <a:schemeClr val="bg1">
                  <a:lumMod val="60000"/>
                  <a:lumOff val="40000"/>
                </a:schemeClr>
              </a:buClr>
              <a:buFont typeface="Arial" panose="020B0604020202020204" pitchFamily="34" charset="0"/>
              <a:buChar char="•"/>
              <a:defRPr sz="1200"/>
            </a:lvl4pPr>
            <a:lvl5pPr marL="2057370" indent="-228597">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34921513"/>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2" y="342901"/>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5487" y="857251"/>
            <a:ext cx="11425529" cy="246222"/>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94" indent="0" algn="ctr">
              <a:buNone/>
              <a:defRPr sz="2000"/>
            </a:lvl2pPr>
            <a:lvl3pPr marL="914386" indent="0" algn="ctr">
              <a:buNone/>
              <a:defRPr sz="1800"/>
            </a:lvl3pPr>
            <a:lvl4pPr marL="1371579" indent="0" algn="ctr">
              <a:buNone/>
              <a:defRPr sz="1600"/>
            </a:lvl4pPr>
            <a:lvl5pPr marL="1828773" indent="0" algn="ctr">
              <a:buNone/>
              <a:defRPr sz="1600"/>
            </a:lvl5pPr>
            <a:lvl6pPr marL="2285966" indent="0" algn="ctr">
              <a:buNone/>
              <a:defRPr sz="1600"/>
            </a:lvl6pPr>
            <a:lvl7pPr marL="2743158" indent="0" algn="ctr">
              <a:buNone/>
              <a:defRPr sz="1600"/>
            </a:lvl7pPr>
            <a:lvl8pPr marL="3200352" indent="0" algn="ctr">
              <a:buNone/>
              <a:defRPr sz="1600"/>
            </a:lvl8pPr>
            <a:lvl9pPr marL="3657546" indent="0" algn="ctr">
              <a:buNone/>
              <a:defRPr sz="1600"/>
            </a:lvl9pPr>
          </a:lstStyle>
          <a:p>
            <a:r>
              <a:rPr lang="en-US"/>
              <a:t>Click to edit Master subtitle style</a:t>
            </a:r>
          </a:p>
        </p:txBody>
      </p:sp>
      <p:sp>
        <p:nvSpPr>
          <p:cNvPr id="4" name="Content Placeholder 2"/>
          <p:cNvSpPr>
            <a:spLocks noGrp="1"/>
          </p:cNvSpPr>
          <p:nvPr>
            <p:ph idx="10"/>
          </p:nvPr>
        </p:nvSpPr>
        <p:spPr>
          <a:xfrm>
            <a:off x="385487" y="1600200"/>
            <a:ext cx="11425529" cy="4572000"/>
          </a:xfrm>
          <a:prstGeom prst="rect">
            <a:avLst/>
          </a:prstGeom>
        </p:spPr>
        <p:txBody>
          <a:bodyPr lIns="0" tIns="0" rIns="0" bIns="0"/>
          <a:lstStyle>
            <a:lvl1pPr marL="228597" indent="-228597">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90" indent="-228597">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83" indent="-152398">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76" indent="-228597">
              <a:lnSpc>
                <a:spcPct val="100000"/>
              </a:lnSpc>
              <a:spcBef>
                <a:spcPts val="400"/>
              </a:spcBef>
              <a:buClr>
                <a:schemeClr val="bg1">
                  <a:lumMod val="60000"/>
                  <a:lumOff val="40000"/>
                </a:schemeClr>
              </a:buClr>
              <a:buFont typeface="Arial" panose="020B0604020202020204" pitchFamily="34" charset="0"/>
              <a:buChar char="•"/>
              <a:defRPr sz="1200"/>
            </a:lvl4pPr>
            <a:lvl5pPr marL="2057370" indent="-228597">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10126450"/>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preserve="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1"/>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10" name="Content Placeholder 9"/>
          <p:cNvSpPr>
            <a:spLocks noGrp="1"/>
          </p:cNvSpPr>
          <p:nvPr>
            <p:ph sz="quarter" idx="10"/>
          </p:nvPr>
        </p:nvSpPr>
        <p:spPr>
          <a:xfrm>
            <a:off x="3810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90" indent="-228597">
              <a:lnSpc>
                <a:spcPct val="100000"/>
              </a:lnSpc>
              <a:spcBef>
                <a:spcPts val="600"/>
              </a:spcBef>
              <a:buClr>
                <a:srgbClr val="808080"/>
              </a:buClr>
              <a:buFont typeface="Arial" panose="020B0604020202020204" pitchFamily="34" charset="0"/>
              <a:buChar char="–"/>
              <a:defRPr sz="1800">
                <a:solidFill>
                  <a:schemeClr val="bg2"/>
                </a:solidFill>
              </a:defRPr>
            </a:lvl2pPr>
            <a:lvl3pPr marL="1142982" indent="-228597">
              <a:lnSpc>
                <a:spcPct val="100000"/>
              </a:lnSpc>
              <a:spcBef>
                <a:spcPts val="600"/>
              </a:spcBef>
              <a:buClr>
                <a:srgbClr val="808080"/>
              </a:buClr>
              <a:buFont typeface="Wingdings" panose="05000000000000000000" pitchFamily="2" charset="2"/>
              <a:buChar char="§"/>
              <a:defRPr sz="1400">
                <a:solidFill>
                  <a:schemeClr val="bg2"/>
                </a:solidFill>
              </a:defRPr>
            </a:lvl3pPr>
            <a:lvl4pPr marL="1600176" indent="-228597">
              <a:buClr>
                <a:srgbClr val="808080"/>
              </a:buClr>
              <a:buFont typeface="Arial" panose="020B0604020202020204" pitchFamily="34" charset="0"/>
              <a:buChar char="–"/>
              <a:defRPr sz="1867">
                <a:solidFill>
                  <a:schemeClr val="bg2"/>
                </a:solidFill>
              </a:defRPr>
            </a:lvl4pPr>
            <a:lvl5pPr marL="2057370" indent="-228597">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1"/>
          </p:nvPr>
        </p:nvSpPr>
        <p:spPr>
          <a:xfrm>
            <a:off x="63246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90" indent="-228597">
              <a:lnSpc>
                <a:spcPct val="100000"/>
              </a:lnSpc>
              <a:spcBef>
                <a:spcPts val="600"/>
              </a:spcBef>
              <a:buClr>
                <a:srgbClr val="808080"/>
              </a:buClr>
              <a:buFont typeface="Arial" panose="020B0604020202020204" pitchFamily="34" charset="0"/>
              <a:buChar char="–"/>
              <a:defRPr sz="1800">
                <a:solidFill>
                  <a:schemeClr val="bg2"/>
                </a:solidFill>
              </a:defRPr>
            </a:lvl2pPr>
            <a:lvl3pPr marL="1142982" indent="-228597">
              <a:lnSpc>
                <a:spcPct val="100000"/>
              </a:lnSpc>
              <a:spcBef>
                <a:spcPts val="600"/>
              </a:spcBef>
              <a:buClr>
                <a:srgbClr val="808080"/>
              </a:buClr>
              <a:buFont typeface="Wingdings" panose="05000000000000000000" pitchFamily="2" charset="2"/>
              <a:buChar char="§"/>
              <a:defRPr sz="1400">
                <a:solidFill>
                  <a:schemeClr val="bg2"/>
                </a:solidFill>
              </a:defRPr>
            </a:lvl3pPr>
            <a:lvl4pPr marL="1600176" indent="-228597">
              <a:buClr>
                <a:srgbClr val="808080"/>
              </a:buClr>
              <a:buFont typeface="Arial" panose="020B0604020202020204" pitchFamily="34" charset="0"/>
              <a:buChar char="–"/>
              <a:defRPr sz="1867">
                <a:solidFill>
                  <a:schemeClr val="bg2"/>
                </a:solidFill>
              </a:defRPr>
            </a:lvl4pPr>
            <a:lvl5pPr marL="2057370" indent="-228597">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31587632"/>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1"/>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381000" y="1374371"/>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5" indent="-230715">
              <a:lnSpc>
                <a:spcPct val="100000"/>
              </a:lnSpc>
              <a:spcBef>
                <a:spcPts val="1200"/>
              </a:spcBef>
              <a:buClr>
                <a:srgbClr val="808080"/>
              </a:buClr>
              <a:defRPr sz="1800">
                <a:solidFill>
                  <a:schemeClr val="bg2"/>
                </a:solidFill>
              </a:defRPr>
            </a:lvl2pPr>
            <a:lvl3pPr marL="685790" indent="-230715">
              <a:lnSpc>
                <a:spcPct val="100000"/>
              </a:lnSpc>
              <a:spcBef>
                <a:spcPts val="600"/>
              </a:spcBef>
              <a:buClr>
                <a:srgbClr val="808080"/>
              </a:buClr>
              <a:buFont typeface="Arial" panose="020B0604020202020204" pitchFamily="34" charset="0"/>
              <a:buChar char="–"/>
              <a:defRPr sz="1400">
                <a:solidFill>
                  <a:schemeClr val="bg2"/>
                </a:solidFill>
              </a:defRPr>
            </a:lvl3pPr>
            <a:lvl4pPr marL="1140866" indent="-224364">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6324600" y="1374371"/>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5" indent="-230715">
              <a:lnSpc>
                <a:spcPct val="100000"/>
              </a:lnSpc>
              <a:spcBef>
                <a:spcPts val="1200"/>
              </a:spcBef>
              <a:buClr>
                <a:srgbClr val="808080"/>
              </a:buClr>
              <a:defRPr sz="1800">
                <a:solidFill>
                  <a:schemeClr val="bg2"/>
                </a:solidFill>
              </a:defRPr>
            </a:lvl2pPr>
            <a:lvl3pPr marL="685790" indent="-230715">
              <a:lnSpc>
                <a:spcPct val="100000"/>
              </a:lnSpc>
              <a:spcBef>
                <a:spcPts val="600"/>
              </a:spcBef>
              <a:buClr>
                <a:srgbClr val="808080"/>
              </a:buClr>
              <a:buFont typeface="Arial" panose="020B0604020202020204" pitchFamily="34" charset="0"/>
              <a:buChar char="–"/>
              <a:defRPr sz="1400">
                <a:solidFill>
                  <a:schemeClr val="bg2"/>
                </a:solidFill>
              </a:defRPr>
            </a:lvl3pPr>
            <a:lvl4pPr marL="1140866" indent="-224364">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722029974"/>
      </p:ext>
    </p:extLst>
  </p:cSld>
  <p:clrMapOvr>
    <a:masterClrMapping/>
  </p:clrMapOvr>
  <p:extLst>
    <p:ext uri="{DCECCB84-F9BA-43D5-87BE-67443E8EF086}">
      <p15:sldGuideLst xmlns:p15="http://schemas.microsoft.com/office/powerpoint/2012/main">
        <p15:guide id="1" orient="horz" pos="1200">
          <p15:clr>
            <a:srgbClr val="FBAE40"/>
          </p15:clr>
        </p15:guide>
      </p15:sldGuideLst>
    </p:ext>
  </p:extLst>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1"/>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9" name="Content Placeholder 9"/>
          <p:cNvSpPr>
            <a:spLocks noGrp="1"/>
          </p:cNvSpPr>
          <p:nvPr>
            <p:ph sz="quarter" idx="13"/>
          </p:nvPr>
        </p:nvSpPr>
        <p:spPr>
          <a:xfrm>
            <a:off x="381001"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7" indent="-228597">
              <a:lnSpc>
                <a:spcPct val="100000"/>
              </a:lnSpc>
              <a:spcBef>
                <a:spcPts val="1200"/>
              </a:spcBef>
              <a:buClr>
                <a:srgbClr val="808080"/>
              </a:buClr>
              <a:buFont typeface="Arial" panose="020B0604020202020204" pitchFamily="34" charset="0"/>
              <a:buChar char="•"/>
              <a:defRPr sz="1600">
                <a:solidFill>
                  <a:schemeClr val="bg2"/>
                </a:solidFill>
              </a:defRPr>
            </a:lvl2pPr>
            <a:lvl3pPr marL="685790" indent="-228597">
              <a:lnSpc>
                <a:spcPct val="100000"/>
              </a:lnSpc>
              <a:spcBef>
                <a:spcPts val="600"/>
              </a:spcBef>
              <a:buClr>
                <a:srgbClr val="808080"/>
              </a:buClr>
              <a:buFont typeface="Arial" panose="020B0604020202020204" pitchFamily="34" charset="0"/>
              <a:buChar char="–"/>
              <a:defRPr sz="1200">
                <a:solidFill>
                  <a:schemeClr val="bg2"/>
                </a:solidFill>
              </a:defRPr>
            </a:lvl3pPr>
            <a:lvl4pPr marL="1600176" indent="-228597">
              <a:buClr>
                <a:srgbClr val="808080"/>
              </a:buClr>
              <a:buFont typeface="Arial" panose="020B0604020202020204" pitchFamily="34" charset="0"/>
              <a:buChar char="–"/>
              <a:defRPr sz="1867">
                <a:solidFill>
                  <a:schemeClr val="bg2"/>
                </a:solidFill>
              </a:defRPr>
            </a:lvl4pPr>
            <a:lvl5pPr marL="2057370" indent="-228597">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Content Placeholder 9">
            <a:extLst>
              <a:ext uri="{FF2B5EF4-FFF2-40B4-BE49-F238E27FC236}">
                <a16:creationId xmlns:a16="http://schemas.microsoft.com/office/drawing/2014/main" id="{3C9CA1AB-E8E8-4338-8BB5-4C9F95D3899A}"/>
              </a:ext>
            </a:extLst>
          </p:cNvPr>
          <p:cNvSpPr>
            <a:spLocks noGrp="1"/>
          </p:cNvSpPr>
          <p:nvPr>
            <p:ph sz="quarter" idx="14"/>
          </p:nvPr>
        </p:nvSpPr>
        <p:spPr>
          <a:xfrm>
            <a:off x="4332837"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7" indent="-228597">
              <a:lnSpc>
                <a:spcPct val="100000"/>
              </a:lnSpc>
              <a:spcBef>
                <a:spcPts val="1200"/>
              </a:spcBef>
              <a:buClr>
                <a:srgbClr val="808080"/>
              </a:buClr>
              <a:buFont typeface="Arial" panose="020B0604020202020204" pitchFamily="34" charset="0"/>
              <a:buChar char="•"/>
              <a:defRPr sz="1600">
                <a:solidFill>
                  <a:schemeClr val="bg2"/>
                </a:solidFill>
              </a:defRPr>
            </a:lvl2pPr>
            <a:lvl3pPr marL="685790" indent="-228597">
              <a:lnSpc>
                <a:spcPct val="100000"/>
              </a:lnSpc>
              <a:spcBef>
                <a:spcPts val="600"/>
              </a:spcBef>
              <a:buClr>
                <a:srgbClr val="808080"/>
              </a:buClr>
              <a:buFont typeface="Arial" panose="020B0604020202020204" pitchFamily="34" charset="0"/>
              <a:buChar char="–"/>
              <a:defRPr sz="1200">
                <a:solidFill>
                  <a:schemeClr val="bg2"/>
                </a:solidFill>
              </a:defRPr>
            </a:lvl3pPr>
            <a:lvl4pPr marL="1600176" indent="-228597">
              <a:buClr>
                <a:srgbClr val="808080"/>
              </a:buClr>
              <a:buFont typeface="Arial" panose="020B0604020202020204" pitchFamily="34" charset="0"/>
              <a:buChar char="–"/>
              <a:defRPr sz="1867">
                <a:solidFill>
                  <a:schemeClr val="bg2"/>
                </a:solidFill>
              </a:defRPr>
            </a:lvl4pPr>
            <a:lvl5pPr marL="2057370" indent="-228597">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Content Placeholder 9">
            <a:extLst>
              <a:ext uri="{FF2B5EF4-FFF2-40B4-BE49-F238E27FC236}">
                <a16:creationId xmlns:a16="http://schemas.microsoft.com/office/drawing/2014/main" id="{B6586213-13AB-4801-9939-C1924B01D7D1}"/>
              </a:ext>
            </a:extLst>
          </p:cNvPr>
          <p:cNvSpPr>
            <a:spLocks noGrp="1"/>
          </p:cNvSpPr>
          <p:nvPr>
            <p:ph sz="quarter" idx="15"/>
          </p:nvPr>
        </p:nvSpPr>
        <p:spPr>
          <a:xfrm>
            <a:off x="828423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7" indent="-228597">
              <a:lnSpc>
                <a:spcPct val="100000"/>
              </a:lnSpc>
              <a:spcBef>
                <a:spcPts val="1200"/>
              </a:spcBef>
              <a:buClr>
                <a:srgbClr val="808080"/>
              </a:buClr>
              <a:buFont typeface="Arial" panose="020B0604020202020204" pitchFamily="34" charset="0"/>
              <a:buChar char="•"/>
              <a:defRPr sz="1600">
                <a:solidFill>
                  <a:schemeClr val="bg2"/>
                </a:solidFill>
              </a:defRPr>
            </a:lvl2pPr>
            <a:lvl3pPr marL="685790" indent="-228597">
              <a:lnSpc>
                <a:spcPct val="100000"/>
              </a:lnSpc>
              <a:spcBef>
                <a:spcPts val="600"/>
              </a:spcBef>
              <a:buClr>
                <a:srgbClr val="808080"/>
              </a:buClr>
              <a:buFont typeface="Arial" panose="020B0604020202020204" pitchFamily="34" charset="0"/>
              <a:buChar char="–"/>
              <a:defRPr sz="1200">
                <a:solidFill>
                  <a:schemeClr val="bg2"/>
                </a:solidFill>
              </a:defRPr>
            </a:lvl3pPr>
            <a:lvl4pPr marL="1600176" indent="-228597">
              <a:buClr>
                <a:srgbClr val="808080"/>
              </a:buClr>
              <a:buFont typeface="Arial" panose="020B0604020202020204" pitchFamily="34" charset="0"/>
              <a:buChar char="–"/>
              <a:defRPr sz="1867">
                <a:solidFill>
                  <a:schemeClr val="bg2"/>
                </a:solidFill>
              </a:defRPr>
            </a:lvl4pPr>
            <a:lvl5pPr marL="2057370" indent="-228597">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89703827"/>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838201" y="-457199"/>
            <a:ext cx="10515600" cy="395816"/>
          </a:xfrm>
          <a:prstGeom prst="rect">
            <a:avLst/>
          </a:prstGeom>
        </p:spPr>
        <p:txBody>
          <a:bodyPr/>
          <a:lstStyle>
            <a:lvl1pPr algn="ctr">
              <a:defRPr sz="2400">
                <a:solidFill>
                  <a:schemeClr val="tx1"/>
                </a:solidFill>
              </a:defRPr>
            </a:lvl1pPr>
          </a:lstStyle>
          <a:p>
            <a:r>
              <a:rPr lang="en-US"/>
              <a:t>Click to edit Master title style</a:t>
            </a:r>
          </a:p>
        </p:txBody>
      </p:sp>
    </p:spTree>
    <p:extLst>
      <p:ext uri="{BB962C8B-B14F-4D97-AF65-F5344CB8AC3E}">
        <p14:creationId xmlns:p14="http://schemas.microsoft.com/office/powerpoint/2010/main" val="2747128971"/>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showMasterSp="0" preserve="1">
  <p:cSld name="End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1" y="-457199"/>
            <a:ext cx="10515600" cy="395816"/>
          </a:xfrm>
          <a:prstGeom prst="rect">
            <a:avLst/>
          </a:prstGeom>
        </p:spPr>
        <p:txBody>
          <a:bodyPr/>
          <a:lstStyle>
            <a:lvl1pPr algn="ctr">
              <a:defRPr sz="2400"/>
            </a:lvl1pPr>
          </a:lstStyle>
          <a:p>
            <a:r>
              <a:rPr lang="en-US"/>
              <a:t>Click to edit Master title style</a:t>
            </a:r>
          </a:p>
        </p:txBody>
      </p:sp>
      <p:sp>
        <p:nvSpPr>
          <p:cNvPr id="209" name="Rectangle 208">
            <a:extLst>
              <a:ext uri="{FF2B5EF4-FFF2-40B4-BE49-F238E27FC236}">
                <a16:creationId xmlns:a16="http://schemas.microsoft.com/office/drawing/2014/main" id="{5BC7EE9C-562A-4519-B67A-EB99114D5C54}"/>
              </a:ext>
              <a:ext uri="{C183D7F6-B498-43B3-948B-1728B52AA6E4}">
                <adec:decorative xmlns:adec="http://schemas.microsoft.com/office/drawing/2017/decorative" val="1"/>
              </a:ext>
            </a:extLst>
          </p:cNvPr>
          <p:cNvSpPr>
            <a:spLocks noChangeAspect="1"/>
          </p:cNvSpPr>
          <p:nvPr/>
        </p:nvSpPr>
        <p:spPr>
          <a:xfrm>
            <a:off x="381001" y="400052"/>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210" name="Picture 209">
            <a:extLst>
              <a:ext uri="{FF2B5EF4-FFF2-40B4-BE49-F238E27FC236}">
                <a16:creationId xmlns:a16="http://schemas.microsoft.com/office/drawing/2014/main" id="{9F395D62-9AFB-429C-85A8-BAAB83043A5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Tree>
    <p:extLst>
      <p:ext uri="{BB962C8B-B14F-4D97-AF65-F5344CB8AC3E}">
        <p14:creationId xmlns:p14="http://schemas.microsoft.com/office/powerpoint/2010/main" val="3878030412"/>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userDrawn="1">
  <p:cSld name="2_Top bar w/pattern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Subtitle 2">
            <a:extLst>
              <a:ext uri="{FF2B5EF4-FFF2-40B4-BE49-F238E27FC236}">
                <a16:creationId xmlns:a16="http://schemas.microsoft.com/office/drawing/2014/main" id="{099861F0-B42E-0FE2-6356-01951F6FF2B7}"/>
              </a:ext>
            </a:extLst>
          </p:cNvPr>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1">
                    <a:lumMod val="40000"/>
                    <a:lumOff val="6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457479560"/>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showMasterSp="0" preserve="1" userDrawn="1">
  <p:cSld name="2_Top bar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2483" y="342900"/>
            <a:ext cx="7237517"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pic>
        <p:nvPicPr>
          <p:cNvPr id="4" name="Picture 3">
            <a:extLst>
              <a:ext uri="{FF2B5EF4-FFF2-40B4-BE49-F238E27FC236}">
                <a16:creationId xmlns:a16="http://schemas.microsoft.com/office/drawing/2014/main" id="{BDA8A050-048C-CFC3-6C46-F2D6838033F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fl" descr="                              Dell - Internal Use - Confidential&#10;">
            <a:extLst>
              <a:ext uri="{FF2B5EF4-FFF2-40B4-BE49-F238E27FC236}">
                <a16:creationId xmlns:a16="http://schemas.microsoft.com/office/drawing/2014/main" id="{5A3B1B31-3139-2F42-550C-BC67A0DCE019}"/>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a:extLst>
              <a:ext uri="{FF2B5EF4-FFF2-40B4-BE49-F238E27FC236}">
                <a16:creationId xmlns:a16="http://schemas.microsoft.com/office/drawing/2014/main" id="{9B63BCBE-1E58-B204-A01E-CA77F258FC71}"/>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7337163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DTA FY26 Moment Dark">
    <p:bg>
      <p:bgPr>
        <a:solidFill>
          <a:srgbClr val="00227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4B41C4-6C73-5557-EED0-D4314E7FB4DA}"/>
              </a:ext>
            </a:extLst>
          </p:cNvPr>
          <p:cNvSpPr/>
          <p:nvPr userDrawn="1"/>
        </p:nvSpPr>
        <p:spPr>
          <a:xfrm>
            <a:off x="3048000" y="0"/>
            <a:ext cx="1371600" cy="1371600"/>
          </a:xfrm>
          <a:prstGeom prst="rect">
            <a:avLst/>
          </a:prstGeom>
          <a:solidFill>
            <a:srgbClr val="0022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342" name="Graphic 340">
            <a:extLst>
              <a:ext uri="{FF2B5EF4-FFF2-40B4-BE49-F238E27FC236}">
                <a16:creationId xmlns:a16="http://schemas.microsoft.com/office/drawing/2014/main" id="{5FB0AF50-84F6-CC95-85CA-03AA7EC35B36}"/>
              </a:ext>
            </a:extLst>
          </p:cNvPr>
          <p:cNvSpPr/>
          <p:nvPr/>
        </p:nvSpPr>
        <p:spPr>
          <a:xfrm>
            <a:off x="3659717" y="992719"/>
            <a:ext cx="4872566" cy="4872564"/>
          </a:xfrm>
          <a:custGeom>
            <a:avLst/>
            <a:gdLst>
              <a:gd name="connsiteX0" fmla="*/ 1447610 w 4070187"/>
              <a:gd name="connsiteY0" fmla="*/ 2627436 h 4070187"/>
              <a:gd name="connsiteX1" fmla="*/ 1430000 w 4070187"/>
              <a:gd name="connsiteY1" fmla="*/ 2609219 h 4070187"/>
              <a:gd name="connsiteX2" fmla="*/ 1321308 w 4070187"/>
              <a:gd name="connsiteY2" fmla="*/ 2715482 h 4070187"/>
              <a:gd name="connsiteX3" fmla="*/ 1338917 w 4070187"/>
              <a:gd name="connsiteY3" fmla="*/ 2733699 h 4070187"/>
              <a:gd name="connsiteX4" fmla="*/ 1447610 w 4070187"/>
              <a:gd name="connsiteY4" fmla="*/ 2627436 h 4070187"/>
              <a:gd name="connsiteX5" fmla="*/ 2846642 w 4070187"/>
              <a:gd name="connsiteY5" fmla="*/ 1841087 h 4070187"/>
              <a:gd name="connsiteX6" fmla="*/ 2993589 w 4070187"/>
              <a:gd name="connsiteY6" fmla="*/ 1803440 h 4070187"/>
              <a:gd name="connsiteX7" fmla="*/ 2987516 w 4070187"/>
              <a:gd name="connsiteY7" fmla="*/ 1778544 h 4070187"/>
              <a:gd name="connsiteX8" fmla="*/ 2840569 w 4070187"/>
              <a:gd name="connsiteY8" fmla="*/ 1816191 h 4070187"/>
              <a:gd name="connsiteX9" fmla="*/ 2846642 w 4070187"/>
              <a:gd name="connsiteY9" fmla="*/ 1841087 h 4070187"/>
              <a:gd name="connsiteX10" fmla="*/ 1169503 w 4070187"/>
              <a:gd name="connsiteY10" fmla="*/ 2507206 h 4070187"/>
              <a:gd name="connsiteX11" fmla="*/ 1182255 w 4070187"/>
              <a:gd name="connsiteY11" fmla="*/ 2529674 h 4070187"/>
              <a:gd name="connsiteX12" fmla="*/ 1314629 w 4070187"/>
              <a:gd name="connsiteY12" fmla="*/ 2455593 h 4070187"/>
              <a:gd name="connsiteX13" fmla="*/ 1301877 w 4070187"/>
              <a:gd name="connsiteY13" fmla="*/ 2433126 h 4070187"/>
              <a:gd name="connsiteX14" fmla="*/ 1169503 w 4070187"/>
              <a:gd name="connsiteY14" fmla="*/ 2507206 h 4070187"/>
              <a:gd name="connsiteX15" fmla="*/ 2623185 w 4070187"/>
              <a:gd name="connsiteY15" fmla="*/ 1443359 h 4070187"/>
              <a:gd name="connsiteX16" fmla="*/ 2640795 w 4070187"/>
              <a:gd name="connsiteY16" fmla="*/ 1461576 h 4070187"/>
              <a:gd name="connsiteX17" fmla="*/ 2749487 w 4070187"/>
              <a:gd name="connsiteY17" fmla="*/ 1355312 h 4070187"/>
              <a:gd name="connsiteX18" fmla="*/ 2731877 w 4070187"/>
              <a:gd name="connsiteY18" fmla="*/ 1337096 h 4070187"/>
              <a:gd name="connsiteX19" fmla="*/ 2623185 w 4070187"/>
              <a:gd name="connsiteY19" fmla="*/ 1443359 h 4070187"/>
              <a:gd name="connsiteX20" fmla="*/ 3020913 w 4070187"/>
              <a:gd name="connsiteY20" fmla="*/ 2034183 h 4070187"/>
              <a:gd name="connsiteX21" fmla="*/ 2869109 w 4070187"/>
              <a:gd name="connsiteY21" fmla="*/ 2032361 h 4070187"/>
              <a:gd name="connsiteX22" fmla="*/ 2869109 w 4070187"/>
              <a:gd name="connsiteY22" fmla="*/ 2057864 h 4070187"/>
              <a:gd name="connsiteX23" fmla="*/ 3020306 w 4070187"/>
              <a:gd name="connsiteY23" fmla="*/ 2059686 h 4070187"/>
              <a:gd name="connsiteX24" fmla="*/ 3020306 w 4070187"/>
              <a:gd name="connsiteY24" fmla="*/ 2034183 h 4070187"/>
              <a:gd name="connsiteX25" fmla="*/ 2011109 w 4070187"/>
              <a:gd name="connsiteY25" fmla="*/ 3020913 h 4070187"/>
              <a:gd name="connsiteX26" fmla="*/ 2036612 w 4070187"/>
              <a:gd name="connsiteY26" fmla="*/ 3020913 h 4070187"/>
              <a:gd name="connsiteX27" fmla="*/ 2038433 w 4070187"/>
              <a:gd name="connsiteY27" fmla="*/ 2869716 h 4070187"/>
              <a:gd name="connsiteX28" fmla="*/ 2012930 w 4070187"/>
              <a:gd name="connsiteY28" fmla="*/ 2869716 h 4070187"/>
              <a:gd name="connsiteX29" fmla="*/ 2011109 w 4070187"/>
              <a:gd name="connsiteY29" fmla="*/ 3020913 h 4070187"/>
              <a:gd name="connsiteX30" fmla="*/ 2229707 w 4070187"/>
              <a:gd name="connsiteY30" fmla="*/ 2846641 h 4070187"/>
              <a:gd name="connsiteX31" fmla="*/ 2267355 w 4070187"/>
              <a:gd name="connsiteY31" fmla="*/ 2993588 h 4070187"/>
              <a:gd name="connsiteX32" fmla="*/ 2292251 w 4070187"/>
              <a:gd name="connsiteY32" fmla="*/ 2987516 h 4070187"/>
              <a:gd name="connsiteX33" fmla="*/ 2254603 w 4070187"/>
              <a:gd name="connsiteY33" fmla="*/ 2840569 h 4070187"/>
              <a:gd name="connsiteX34" fmla="*/ 2229707 w 4070187"/>
              <a:gd name="connsiteY34" fmla="*/ 2846641 h 4070187"/>
              <a:gd name="connsiteX35" fmla="*/ 2987516 w 4070187"/>
              <a:gd name="connsiteY35" fmla="*/ 2289215 h 4070187"/>
              <a:gd name="connsiteX36" fmla="*/ 2841177 w 4070187"/>
              <a:gd name="connsiteY36" fmla="*/ 2247924 h 4070187"/>
              <a:gd name="connsiteX37" fmla="*/ 2834497 w 4070187"/>
              <a:gd name="connsiteY37" fmla="*/ 2272213 h 4070187"/>
              <a:gd name="connsiteX38" fmla="*/ 2980837 w 4070187"/>
              <a:gd name="connsiteY38" fmla="*/ 2313503 h 4070187"/>
              <a:gd name="connsiteX39" fmla="*/ 2987516 w 4070187"/>
              <a:gd name="connsiteY39" fmla="*/ 2289215 h 4070187"/>
              <a:gd name="connsiteX40" fmla="*/ 2454985 w 4070187"/>
              <a:gd name="connsiteY40" fmla="*/ 2755559 h 4070187"/>
              <a:gd name="connsiteX41" fmla="*/ 2432519 w 4070187"/>
              <a:gd name="connsiteY41" fmla="*/ 2768310 h 4070187"/>
              <a:gd name="connsiteX42" fmla="*/ 2506599 w 4070187"/>
              <a:gd name="connsiteY42" fmla="*/ 2900684 h 4070187"/>
              <a:gd name="connsiteX43" fmla="*/ 2529066 w 4070187"/>
              <a:gd name="connsiteY43" fmla="*/ 2887933 h 4070187"/>
              <a:gd name="connsiteX44" fmla="*/ 2454985 w 4070187"/>
              <a:gd name="connsiteY44" fmla="*/ 2755559 h 4070187"/>
              <a:gd name="connsiteX45" fmla="*/ 2273427 w 4070187"/>
              <a:gd name="connsiteY45" fmla="*/ 1235690 h 4070187"/>
              <a:gd name="connsiteX46" fmla="*/ 2314718 w 4070187"/>
              <a:gd name="connsiteY46" fmla="*/ 1089351 h 4070187"/>
              <a:gd name="connsiteX47" fmla="*/ 2290429 w 4070187"/>
              <a:gd name="connsiteY47" fmla="*/ 1082671 h 4070187"/>
              <a:gd name="connsiteX48" fmla="*/ 2249139 w 4070187"/>
              <a:gd name="connsiteY48" fmla="*/ 1229011 h 4070187"/>
              <a:gd name="connsiteX49" fmla="*/ 2273427 w 4070187"/>
              <a:gd name="connsiteY49" fmla="*/ 1235690 h 4070187"/>
              <a:gd name="connsiteX50" fmla="*/ 2059686 w 4070187"/>
              <a:gd name="connsiteY50" fmla="*/ 1049881 h 4070187"/>
              <a:gd name="connsiteX51" fmla="*/ 2034183 w 4070187"/>
              <a:gd name="connsiteY51" fmla="*/ 1049881 h 4070187"/>
              <a:gd name="connsiteX52" fmla="*/ 2032361 w 4070187"/>
              <a:gd name="connsiteY52" fmla="*/ 1201079 h 4070187"/>
              <a:gd name="connsiteX53" fmla="*/ 2057865 w 4070187"/>
              <a:gd name="connsiteY53" fmla="*/ 1201079 h 4070187"/>
              <a:gd name="connsiteX54" fmla="*/ 2059686 w 4070187"/>
              <a:gd name="connsiteY54" fmla="*/ 1049881 h 4070187"/>
              <a:gd name="connsiteX55" fmla="*/ 1224153 w 4070187"/>
              <a:gd name="connsiteY55" fmla="*/ 2230314 h 4070187"/>
              <a:gd name="connsiteX56" fmla="*/ 1077206 w 4070187"/>
              <a:gd name="connsiteY56" fmla="*/ 2267962 h 4070187"/>
              <a:gd name="connsiteX57" fmla="*/ 1083278 w 4070187"/>
              <a:gd name="connsiteY57" fmla="*/ 2292858 h 4070187"/>
              <a:gd name="connsiteX58" fmla="*/ 1230225 w 4070187"/>
              <a:gd name="connsiteY58" fmla="*/ 2255211 h 4070187"/>
              <a:gd name="connsiteX59" fmla="*/ 1224153 w 4070187"/>
              <a:gd name="connsiteY59" fmla="*/ 2230314 h 4070187"/>
              <a:gd name="connsiteX60" fmla="*/ 1822871 w 4070187"/>
              <a:gd name="connsiteY60" fmla="*/ 2841784 h 4070187"/>
              <a:gd name="connsiteX61" fmla="*/ 1798582 w 4070187"/>
              <a:gd name="connsiteY61" fmla="*/ 2835105 h 4070187"/>
              <a:gd name="connsiteX62" fmla="*/ 1757291 w 4070187"/>
              <a:gd name="connsiteY62" fmla="*/ 2981444 h 4070187"/>
              <a:gd name="connsiteX63" fmla="*/ 1781580 w 4070187"/>
              <a:gd name="connsiteY63" fmla="*/ 2988124 h 4070187"/>
              <a:gd name="connsiteX64" fmla="*/ 1822871 w 4070187"/>
              <a:gd name="connsiteY64" fmla="*/ 2841784 h 4070187"/>
              <a:gd name="connsiteX65" fmla="*/ 1461576 w 4070187"/>
              <a:gd name="connsiteY65" fmla="*/ 1430000 h 4070187"/>
              <a:gd name="connsiteX66" fmla="*/ 1355312 w 4070187"/>
              <a:gd name="connsiteY66" fmla="*/ 1321308 h 4070187"/>
              <a:gd name="connsiteX67" fmla="*/ 1337096 w 4070187"/>
              <a:gd name="connsiteY67" fmla="*/ 1338917 h 4070187"/>
              <a:gd name="connsiteX68" fmla="*/ 1443359 w 4070187"/>
              <a:gd name="connsiteY68" fmla="*/ 1447610 h 4070187"/>
              <a:gd name="connsiteX69" fmla="*/ 1461576 w 4070187"/>
              <a:gd name="connsiteY69" fmla="*/ 1430000 h 4070187"/>
              <a:gd name="connsiteX70" fmla="*/ 1235690 w 4070187"/>
              <a:gd name="connsiteY70" fmla="*/ 1797367 h 4070187"/>
              <a:gd name="connsiteX71" fmla="*/ 1089351 w 4070187"/>
              <a:gd name="connsiteY71" fmla="*/ 1756077 h 4070187"/>
              <a:gd name="connsiteX72" fmla="*/ 1082671 w 4070187"/>
              <a:gd name="connsiteY72" fmla="*/ 1780365 h 4070187"/>
              <a:gd name="connsiteX73" fmla="*/ 1229011 w 4070187"/>
              <a:gd name="connsiteY73" fmla="*/ 1821656 h 4070187"/>
              <a:gd name="connsiteX74" fmla="*/ 1235690 w 4070187"/>
              <a:gd name="connsiteY74" fmla="*/ 1797367 h 4070187"/>
              <a:gd name="connsiteX75" fmla="*/ 1638276 w 4070187"/>
              <a:gd name="connsiteY75" fmla="*/ 1301270 h 4070187"/>
              <a:gd name="connsiteX76" fmla="*/ 1564196 w 4070187"/>
              <a:gd name="connsiteY76" fmla="*/ 1168896 h 4070187"/>
              <a:gd name="connsiteX77" fmla="*/ 1541729 w 4070187"/>
              <a:gd name="connsiteY77" fmla="*/ 1181648 h 4070187"/>
              <a:gd name="connsiteX78" fmla="*/ 1615809 w 4070187"/>
              <a:gd name="connsiteY78" fmla="*/ 1314021 h 4070187"/>
              <a:gd name="connsiteX79" fmla="*/ 1638276 w 4070187"/>
              <a:gd name="connsiteY79" fmla="*/ 1301270 h 4070187"/>
              <a:gd name="connsiteX80" fmla="*/ 1181041 w 4070187"/>
              <a:gd name="connsiteY80" fmla="*/ 1543550 h 4070187"/>
              <a:gd name="connsiteX81" fmla="*/ 1311593 w 4070187"/>
              <a:gd name="connsiteY81" fmla="*/ 1621274 h 4070187"/>
              <a:gd name="connsiteX82" fmla="*/ 1324344 w 4070187"/>
              <a:gd name="connsiteY82" fmla="*/ 1599414 h 4070187"/>
              <a:gd name="connsiteX83" fmla="*/ 1193792 w 4070187"/>
              <a:gd name="connsiteY83" fmla="*/ 1521690 h 4070187"/>
              <a:gd name="connsiteX84" fmla="*/ 1181041 w 4070187"/>
              <a:gd name="connsiteY84" fmla="*/ 1543550 h 4070187"/>
              <a:gd name="connsiteX85" fmla="*/ 1201686 w 4070187"/>
              <a:gd name="connsiteY85" fmla="*/ 2012930 h 4070187"/>
              <a:gd name="connsiteX86" fmla="*/ 1049881 w 4070187"/>
              <a:gd name="connsiteY86" fmla="*/ 2011109 h 4070187"/>
              <a:gd name="connsiteX87" fmla="*/ 1049881 w 4070187"/>
              <a:gd name="connsiteY87" fmla="*/ 2036612 h 4070187"/>
              <a:gd name="connsiteX88" fmla="*/ 1201079 w 4070187"/>
              <a:gd name="connsiteY88" fmla="*/ 2038433 h 4070187"/>
              <a:gd name="connsiteX89" fmla="*/ 1201079 w 4070187"/>
              <a:gd name="connsiteY89" fmla="*/ 2012930 h 4070187"/>
              <a:gd name="connsiteX90" fmla="*/ 2889754 w 4070187"/>
              <a:gd name="connsiteY90" fmla="*/ 2527245 h 4070187"/>
              <a:gd name="connsiteX91" fmla="*/ 2759202 w 4070187"/>
              <a:gd name="connsiteY91" fmla="*/ 2449521 h 4070187"/>
              <a:gd name="connsiteX92" fmla="*/ 2746450 w 4070187"/>
              <a:gd name="connsiteY92" fmla="*/ 2471380 h 4070187"/>
              <a:gd name="connsiteX93" fmla="*/ 2877002 w 4070187"/>
              <a:gd name="connsiteY93" fmla="*/ 2549104 h 4070187"/>
              <a:gd name="connsiteX94" fmla="*/ 2889754 w 4070187"/>
              <a:gd name="connsiteY94" fmla="*/ 2527245 h 4070187"/>
              <a:gd name="connsiteX95" fmla="*/ 1841694 w 4070187"/>
              <a:gd name="connsiteY95" fmla="*/ 1224153 h 4070187"/>
              <a:gd name="connsiteX96" fmla="*/ 1804047 w 4070187"/>
              <a:gd name="connsiteY96" fmla="*/ 1077206 h 4070187"/>
              <a:gd name="connsiteX97" fmla="*/ 1779151 w 4070187"/>
              <a:gd name="connsiteY97" fmla="*/ 1083278 h 4070187"/>
              <a:gd name="connsiteX98" fmla="*/ 1816799 w 4070187"/>
              <a:gd name="connsiteY98" fmla="*/ 1230225 h 4070187"/>
              <a:gd name="connsiteX99" fmla="*/ 1841694 w 4070187"/>
              <a:gd name="connsiteY99" fmla="*/ 1224153 h 4070187"/>
              <a:gd name="connsiteX100" fmla="*/ 2900684 w 4070187"/>
              <a:gd name="connsiteY100" fmla="*/ 1564196 h 4070187"/>
              <a:gd name="connsiteX101" fmla="*/ 2887933 w 4070187"/>
              <a:gd name="connsiteY101" fmla="*/ 1541729 h 4070187"/>
              <a:gd name="connsiteX102" fmla="*/ 2755559 w 4070187"/>
              <a:gd name="connsiteY102" fmla="*/ 1615809 h 4070187"/>
              <a:gd name="connsiteX103" fmla="*/ 2768311 w 4070187"/>
              <a:gd name="connsiteY103" fmla="*/ 1638276 h 4070187"/>
              <a:gd name="connsiteX104" fmla="*/ 2900684 w 4070187"/>
              <a:gd name="connsiteY104" fmla="*/ 1564196 h 4070187"/>
              <a:gd name="connsiteX105" fmla="*/ 1543550 w 4070187"/>
              <a:gd name="connsiteY105" fmla="*/ 2890361 h 4070187"/>
              <a:gd name="connsiteX106" fmla="*/ 1621274 w 4070187"/>
              <a:gd name="connsiteY106" fmla="*/ 2759809 h 4070187"/>
              <a:gd name="connsiteX107" fmla="*/ 1599414 w 4070187"/>
              <a:gd name="connsiteY107" fmla="*/ 2747058 h 4070187"/>
              <a:gd name="connsiteX108" fmla="*/ 1521690 w 4070187"/>
              <a:gd name="connsiteY108" fmla="*/ 2877610 h 4070187"/>
              <a:gd name="connsiteX109" fmla="*/ 1543550 w 4070187"/>
              <a:gd name="connsiteY109" fmla="*/ 2890361 h 4070187"/>
              <a:gd name="connsiteX110" fmla="*/ 2527245 w 4070187"/>
              <a:gd name="connsiteY110" fmla="*/ 1181648 h 4070187"/>
              <a:gd name="connsiteX111" fmla="*/ 2449521 w 4070187"/>
              <a:gd name="connsiteY111" fmla="*/ 1312200 h 4070187"/>
              <a:gd name="connsiteX112" fmla="*/ 2471380 w 4070187"/>
              <a:gd name="connsiteY112" fmla="*/ 1324951 h 4070187"/>
              <a:gd name="connsiteX113" fmla="*/ 2549104 w 4070187"/>
              <a:gd name="connsiteY113" fmla="*/ 1194399 h 4070187"/>
              <a:gd name="connsiteX114" fmla="*/ 2527245 w 4070187"/>
              <a:gd name="connsiteY114" fmla="*/ 1181648 h 4070187"/>
              <a:gd name="connsiteX115" fmla="*/ 2609219 w 4070187"/>
              <a:gd name="connsiteY115" fmla="*/ 2640187 h 4070187"/>
              <a:gd name="connsiteX116" fmla="*/ 2715482 w 4070187"/>
              <a:gd name="connsiteY116" fmla="*/ 2748879 h 4070187"/>
              <a:gd name="connsiteX117" fmla="*/ 2733699 w 4070187"/>
              <a:gd name="connsiteY117" fmla="*/ 2731270 h 4070187"/>
              <a:gd name="connsiteX118" fmla="*/ 2627436 w 4070187"/>
              <a:gd name="connsiteY118" fmla="*/ 2622578 h 4070187"/>
              <a:gd name="connsiteX119" fmla="*/ 2609219 w 4070187"/>
              <a:gd name="connsiteY119" fmla="*/ 2640187 h 4070187"/>
              <a:gd name="connsiteX120" fmla="*/ 1677138 w 4070187"/>
              <a:gd name="connsiteY120" fmla="*/ 3274731 h 4070187"/>
              <a:gd name="connsiteX121" fmla="*/ 1695355 w 4070187"/>
              <a:gd name="connsiteY121" fmla="*/ 3279589 h 4070187"/>
              <a:gd name="connsiteX122" fmla="*/ 1736646 w 4070187"/>
              <a:gd name="connsiteY122" fmla="*/ 3133249 h 4070187"/>
              <a:gd name="connsiteX123" fmla="*/ 1718429 w 4070187"/>
              <a:gd name="connsiteY123" fmla="*/ 3128391 h 4070187"/>
              <a:gd name="connsiteX124" fmla="*/ 1677138 w 4070187"/>
              <a:gd name="connsiteY124" fmla="*/ 3274731 h 4070187"/>
              <a:gd name="connsiteX125" fmla="*/ 2943189 w 4070187"/>
              <a:gd name="connsiteY125" fmla="*/ 2952298 h 4070187"/>
              <a:gd name="connsiteX126" fmla="*/ 2836926 w 4070187"/>
              <a:gd name="connsiteY126" fmla="*/ 2843605 h 4070187"/>
              <a:gd name="connsiteX127" fmla="*/ 2823567 w 4070187"/>
              <a:gd name="connsiteY127" fmla="*/ 2856964 h 4070187"/>
              <a:gd name="connsiteX128" fmla="*/ 2929831 w 4070187"/>
              <a:gd name="connsiteY128" fmla="*/ 2965657 h 4070187"/>
              <a:gd name="connsiteX129" fmla="*/ 2943189 w 4070187"/>
              <a:gd name="connsiteY129" fmla="*/ 2952298 h 4070187"/>
              <a:gd name="connsiteX130" fmla="*/ 3149644 w 4070187"/>
              <a:gd name="connsiteY130" fmla="*/ 2685728 h 4070187"/>
              <a:gd name="connsiteX131" fmla="*/ 3019092 w 4070187"/>
              <a:gd name="connsiteY131" fmla="*/ 2608005 h 4070187"/>
              <a:gd name="connsiteX132" fmla="*/ 3009376 w 4070187"/>
              <a:gd name="connsiteY132" fmla="*/ 2624400 h 4070187"/>
              <a:gd name="connsiteX133" fmla="*/ 3139929 w 4070187"/>
              <a:gd name="connsiteY133" fmla="*/ 2702123 h 4070187"/>
              <a:gd name="connsiteX134" fmla="*/ 3149644 w 4070187"/>
              <a:gd name="connsiteY134" fmla="*/ 2685728 h 4070187"/>
              <a:gd name="connsiteX135" fmla="*/ 3279589 w 4070187"/>
              <a:gd name="connsiteY135" fmla="*/ 2375440 h 4070187"/>
              <a:gd name="connsiteX136" fmla="*/ 3133249 w 4070187"/>
              <a:gd name="connsiteY136" fmla="*/ 2334149 h 4070187"/>
              <a:gd name="connsiteX137" fmla="*/ 3128391 w 4070187"/>
              <a:gd name="connsiteY137" fmla="*/ 2352366 h 4070187"/>
              <a:gd name="connsiteX138" fmla="*/ 3274731 w 4070187"/>
              <a:gd name="connsiteY138" fmla="*/ 2393656 h 4070187"/>
              <a:gd name="connsiteX139" fmla="*/ 3279589 w 4070187"/>
              <a:gd name="connsiteY139" fmla="*/ 2375440 h 4070187"/>
              <a:gd name="connsiteX140" fmla="*/ 2674799 w 4070187"/>
              <a:gd name="connsiteY140" fmla="*/ 3155716 h 4070187"/>
              <a:gd name="connsiteX141" fmla="*/ 2600718 w 4070187"/>
              <a:gd name="connsiteY141" fmla="*/ 3023342 h 4070187"/>
              <a:gd name="connsiteX142" fmla="*/ 2584323 w 4070187"/>
              <a:gd name="connsiteY142" fmla="*/ 3032451 h 4070187"/>
              <a:gd name="connsiteX143" fmla="*/ 2658404 w 4070187"/>
              <a:gd name="connsiteY143" fmla="*/ 3164824 h 4070187"/>
              <a:gd name="connsiteX144" fmla="*/ 2674799 w 4070187"/>
              <a:gd name="connsiteY144" fmla="*/ 3155716 h 4070187"/>
              <a:gd name="connsiteX145" fmla="*/ 2010502 w 4070187"/>
              <a:gd name="connsiteY145" fmla="*/ 3325737 h 4070187"/>
              <a:gd name="connsiteX146" fmla="*/ 2029325 w 4070187"/>
              <a:gd name="connsiteY146" fmla="*/ 3325737 h 4070187"/>
              <a:gd name="connsiteX147" fmla="*/ 2031147 w 4070187"/>
              <a:gd name="connsiteY147" fmla="*/ 3173933 h 4070187"/>
              <a:gd name="connsiteX148" fmla="*/ 2012323 w 4070187"/>
              <a:gd name="connsiteY148" fmla="*/ 3173933 h 4070187"/>
              <a:gd name="connsiteX149" fmla="*/ 2010502 w 4070187"/>
              <a:gd name="connsiteY149" fmla="*/ 3325737 h 4070187"/>
              <a:gd name="connsiteX150" fmla="*/ 1046845 w 4070187"/>
              <a:gd name="connsiteY150" fmla="*/ 2600718 h 4070187"/>
              <a:gd name="connsiteX151" fmla="*/ 1037737 w 4070187"/>
              <a:gd name="connsiteY151" fmla="*/ 2584323 h 4070187"/>
              <a:gd name="connsiteX152" fmla="*/ 905363 w 4070187"/>
              <a:gd name="connsiteY152" fmla="*/ 2658404 h 4070187"/>
              <a:gd name="connsiteX153" fmla="*/ 914472 w 4070187"/>
              <a:gd name="connsiteY153" fmla="*/ 2674799 h 4070187"/>
              <a:gd name="connsiteX154" fmla="*/ 1046845 w 4070187"/>
              <a:gd name="connsiteY154" fmla="*/ 2600718 h 4070187"/>
              <a:gd name="connsiteX155" fmla="*/ 1395389 w 4070187"/>
              <a:gd name="connsiteY155" fmla="*/ 915079 h 4070187"/>
              <a:gd name="connsiteX156" fmla="*/ 1469469 w 4070187"/>
              <a:gd name="connsiteY156" fmla="*/ 1047452 h 4070187"/>
              <a:gd name="connsiteX157" fmla="*/ 1485864 w 4070187"/>
              <a:gd name="connsiteY157" fmla="*/ 1038344 h 4070187"/>
              <a:gd name="connsiteX158" fmla="*/ 1411784 w 4070187"/>
              <a:gd name="connsiteY158" fmla="*/ 905970 h 4070187"/>
              <a:gd name="connsiteX159" fmla="*/ 1395389 w 4070187"/>
              <a:gd name="connsiteY159" fmla="*/ 915079 h 4070187"/>
              <a:gd name="connsiteX160" fmla="*/ 1763363 w 4070187"/>
              <a:gd name="connsiteY160" fmla="*/ 930259 h 4070187"/>
              <a:gd name="connsiteX161" fmla="*/ 1725716 w 4070187"/>
              <a:gd name="connsiteY161" fmla="*/ 783312 h 4070187"/>
              <a:gd name="connsiteX162" fmla="*/ 1707499 w 4070187"/>
              <a:gd name="connsiteY162" fmla="*/ 788170 h 4070187"/>
              <a:gd name="connsiteX163" fmla="*/ 1745147 w 4070187"/>
              <a:gd name="connsiteY163" fmla="*/ 935117 h 4070187"/>
              <a:gd name="connsiteX164" fmla="*/ 1763363 w 4070187"/>
              <a:gd name="connsiteY164" fmla="*/ 930259 h 4070187"/>
              <a:gd name="connsiteX165" fmla="*/ 2393657 w 4070187"/>
              <a:gd name="connsiteY165" fmla="*/ 795457 h 4070187"/>
              <a:gd name="connsiteX166" fmla="*/ 2375440 w 4070187"/>
              <a:gd name="connsiteY166" fmla="*/ 790599 h 4070187"/>
              <a:gd name="connsiteX167" fmla="*/ 2334149 w 4070187"/>
              <a:gd name="connsiteY167" fmla="*/ 936939 h 4070187"/>
              <a:gd name="connsiteX168" fmla="*/ 2352366 w 4070187"/>
              <a:gd name="connsiteY168" fmla="*/ 941796 h 4070187"/>
              <a:gd name="connsiteX169" fmla="*/ 2393657 w 4070187"/>
              <a:gd name="connsiteY169" fmla="*/ 795457 h 4070187"/>
              <a:gd name="connsiteX170" fmla="*/ 929652 w 4070187"/>
              <a:gd name="connsiteY170" fmla="*/ 2307431 h 4070187"/>
              <a:gd name="connsiteX171" fmla="*/ 782705 w 4070187"/>
              <a:gd name="connsiteY171" fmla="*/ 2345079 h 4070187"/>
              <a:gd name="connsiteX172" fmla="*/ 787563 w 4070187"/>
              <a:gd name="connsiteY172" fmla="*/ 2363295 h 4070187"/>
              <a:gd name="connsiteX173" fmla="*/ 934510 w 4070187"/>
              <a:gd name="connsiteY173" fmla="*/ 2325648 h 4070187"/>
              <a:gd name="connsiteX174" fmla="*/ 929652 w 4070187"/>
              <a:gd name="connsiteY174" fmla="*/ 2307431 h 4070187"/>
              <a:gd name="connsiteX175" fmla="*/ 1118497 w 4070187"/>
              <a:gd name="connsiteY175" fmla="*/ 2943189 h 4070187"/>
              <a:gd name="connsiteX176" fmla="*/ 1227189 w 4070187"/>
              <a:gd name="connsiteY176" fmla="*/ 2836926 h 4070187"/>
              <a:gd name="connsiteX177" fmla="*/ 1213830 w 4070187"/>
              <a:gd name="connsiteY177" fmla="*/ 2823567 h 4070187"/>
              <a:gd name="connsiteX178" fmla="*/ 1105138 w 4070187"/>
              <a:gd name="connsiteY178" fmla="*/ 2929831 h 4070187"/>
              <a:gd name="connsiteX179" fmla="*/ 1118497 w 4070187"/>
              <a:gd name="connsiteY179" fmla="*/ 2943189 h 4070187"/>
              <a:gd name="connsiteX180" fmla="*/ 3023342 w 4070187"/>
              <a:gd name="connsiteY180" fmla="*/ 1470077 h 4070187"/>
              <a:gd name="connsiteX181" fmla="*/ 3032451 w 4070187"/>
              <a:gd name="connsiteY181" fmla="*/ 1486472 h 4070187"/>
              <a:gd name="connsiteX182" fmla="*/ 3164824 w 4070187"/>
              <a:gd name="connsiteY182" fmla="*/ 1412391 h 4070187"/>
              <a:gd name="connsiteX183" fmla="*/ 3155716 w 4070187"/>
              <a:gd name="connsiteY183" fmla="*/ 1395996 h 4070187"/>
              <a:gd name="connsiteX184" fmla="*/ 3023342 w 4070187"/>
              <a:gd name="connsiteY184" fmla="*/ 1470077 h 4070187"/>
              <a:gd name="connsiteX185" fmla="*/ 2952298 w 4070187"/>
              <a:gd name="connsiteY185" fmla="*/ 1126998 h 4070187"/>
              <a:gd name="connsiteX186" fmla="*/ 2843605 w 4070187"/>
              <a:gd name="connsiteY186" fmla="*/ 1233261 h 4070187"/>
              <a:gd name="connsiteX187" fmla="*/ 2856964 w 4070187"/>
              <a:gd name="connsiteY187" fmla="*/ 1246620 h 4070187"/>
              <a:gd name="connsiteX188" fmla="*/ 2965657 w 4070187"/>
              <a:gd name="connsiteY188" fmla="*/ 1140357 h 4070187"/>
              <a:gd name="connsiteX189" fmla="*/ 2952298 w 4070187"/>
              <a:gd name="connsiteY189" fmla="*/ 1126998 h 4070187"/>
              <a:gd name="connsiteX190" fmla="*/ 1368064 w 4070187"/>
              <a:gd name="connsiteY190" fmla="*/ 3139928 h 4070187"/>
              <a:gd name="connsiteX191" fmla="*/ 1384459 w 4070187"/>
              <a:gd name="connsiteY191" fmla="*/ 3149644 h 4070187"/>
              <a:gd name="connsiteX192" fmla="*/ 1462183 w 4070187"/>
              <a:gd name="connsiteY192" fmla="*/ 3019092 h 4070187"/>
              <a:gd name="connsiteX193" fmla="*/ 1445788 w 4070187"/>
              <a:gd name="connsiteY193" fmla="*/ 3009376 h 4070187"/>
              <a:gd name="connsiteX194" fmla="*/ 1368064 w 4070187"/>
              <a:gd name="connsiteY194" fmla="*/ 3139928 h 4070187"/>
              <a:gd name="connsiteX195" fmla="*/ 790599 w 4070187"/>
              <a:gd name="connsiteY195" fmla="*/ 1695355 h 4070187"/>
              <a:gd name="connsiteX196" fmla="*/ 936939 w 4070187"/>
              <a:gd name="connsiteY196" fmla="*/ 1736646 h 4070187"/>
              <a:gd name="connsiteX197" fmla="*/ 941796 w 4070187"/>
              <a:gd name="connsiteY197" fmla="*/ 1718429 h 4070187"/>
              <a:gd name="connsiteX198" fmla="*/ 795457 w 4070187"/>
              <a:gd name="connsiteY198" fmla="*/ 1677138 h 4070187"/>
              <a:gd name="connsiteX199" fmla="*/ 790599 w 4070187"/>
              <a:gd name="connsiteY199" fmla="*/ 1695355 h 4070187"/>
              <a:gd name="connsiteX200" fmla="*/ 744450 w 4070187"/>
              <a:gd name="connsiteY200" fmla="*/ 2029325 h 4070187"/>
              <a:gd name="connsiteX201" fmla="*/ 896255 w 4070187"/>
              <a:gd name="connsiteY201" fmla="*/ 2031147 h 4070187"/>
              <a:gd name="connsiteX202" fmla="*/ 896255 w 4070187"/>
              <a:gd name="connsiteY202" fmla="*/ 2012323 h 4070187"/>
              <a:gd name="connsiteX203" fmla="*/ 744450 w 4070187"/>
              <a:gd name="connsiteY203" fmla="*/ 2010501 h 4070187"/>
              <a:gd name="connsiteX204" fmla="*/ 744450 w 4070187"/>
              <a:gd name="connsiteY204" fmla="*/ 2029325 h 4070187"/>
              <a:gd name="connsiteX205" fmla="*/ 920544 w 4070187"/>
              <a:gd name="connsiteY205" fmla="*/ 1384459 h 4070187"/>
              <a:gd name="connsiteX206" fmla="*/ 1051096 w 4070187"/>
              <a:gd name="connsiteY206" fmla="*/ 1462183 h 4070187"/>
              <a:gd name="connsiteX207" fmla="*/ 1060811 w 4070187"/>
              <a:gd name="connsiteY207" fmla="*/ 1445788 h 4070187"/>
              <a:gd name="connsiteX208" fmla="*/ 930259 w 4070187"/>
              <a:gd name="connsiteY208" fmla="*/ 1368064 h 4070187"/>
              <a:gd name="connsiteX209" fmla="*/ 920544 w 4070187"/>
              <a:gd name="connsiteY209" fmla="*/ 1384459 h 4070187"/>
              <a:gd name="connsiteX210" fmla="*/ 2039648 w 4070187"/>
              <a:gd name="connsiteY210" fmla="*/ 897469 h 4070187"/>
              <a:gd name="connsiteX211" fmla="*/ 2058472 w 4070187"/>
              <a:gd name="connsiteY211" fmla="*/ 897469 h 4070187"/>
              <a:gd name="connsiteX212" fmla="*/ 2060293 w 4070187"/>
              <a:gd name="connsiteY212" fmla="*/ 745665 h 4070187"/>
              <a:gd name="connsiteX213" fmla="*/ 2041470 w 4070187"/>
              <a:gd name="connsiteY213" fmla="*/ 745665 h 4070187"/>
              <a:gd name="connsiteX214" fmla="*/ 2039648 w 4070187"/>
              <a:gd name="connsiteY214" fmla="*/ 897469 h 4070187"/>
              <a:gd name="connsiteX215" fmla="*/ 2306824 w 4070187"/>
              <a:gd name="connsiteY215" fmla="*/ 3140535 h 4070187"/>
              <a:gd name="connsiteX216" fmla="*/ 2344472 w 4070187"/>
              <a:gd name="connsiteY216" fmla="*/ 3287482 h 4070187"/>
              <a:gd name="connsiteX217" fmla="*/ 2362689 w 4070187"/>
              <a:gd name="connsiteY217" fmla="*/ 3282625 h 4070187"/>
              <a:gd name="connsiteX218" fmla="*/ 2325041 w 4070187"/>
              <a:gd name="connsiteY218" fmla="*/ 3135678 h 4070187"/>
              <a:gd name="connsiteX219" fmla="*/ 2306824 w 4070187"/>
              <a:gd name="connsiteY219" fmla="*/ 3140535 h 4070187"/>
              <a:gd name="connsiteX220" fmla="*/ 3141143 w 4070187"/>
              <a:gd name="connsiteY220" fmla="*/ 1763363 h 4070187"/>
              <a:gd name="connsiteX221" fmla="*/ 3288090 w 4070187"/>
              <a:gd name="connsiteY221" fmla="*/ 1725716 h 4070187"/>
              <a:gd name="connsiteX222" fmla="*/ 3283232 w 4070187"/>
              <a:gd name="connsiteY222" fmla="*/ 1707499 h 4070187"/>
              <a:gd name="connsiteX223" fmla="*/ 3136285 w 4070187"/>
              <a:gd name="connsiteY223" fmla="*/ 1745147 h 4070187"/>
              <a:gd name="connsiteX224" fmla="*/ 3141143 w 4070187"/>
              <a:gd name="connsiteY224" fmla="*/ 1763363 h 4070187"/>
              <a:gd name="connsiteX225" fmla="*/ 1126998 w 4070187"/>
              <a:gd name="connsiteY225" fmla="*/ 1118497 h 4070187"/>
              <a:gd name="connsiteX226" fmla="*/ 1233261 w 4070187"/>
              <a:gd name="connsiteY226" fmla="*/ 1227189 h 4070187"/>
              <a:gd name="connsiteX227" fmla="*/ 1246620 w 4070187"/>
              <a:gd name="connsiteY227" fmla="*/ 1213830 h 4070187"/>
              <a:gd name="connsiteX228" fmla="*/ 1140357 w 4070187"/>
              <a:gd name="connsiteY228" fmla="*/ 1105138 h 4070187"/>
              <a:gd name="connsiteX229" fmla="*/ 1126998 w 4070187"/>
              <a:gd name="connsiteY229" fmla="*/ 1118497 h 4070187"/>
              <a:gd name="connsiteX230" fmla="*/ 3325130 w 4070187"/>
              <a:gd name="connsiteY230" fmla="*/ 2060901 h 4070187"/>
              <a:gd name="connsiteX231" fmla="*/ 3325130 w 4070187"/>
              <a:gd name="connsiteY231" fmla="*/ 2042077 h 4070187"/>
              <a:gd name="connsiteX232" fmla="*/ 3173326 w 4070187"/>
              <a:gd name="connsiteY232" fmla="*/ 2040255 h 4070187"/>
              <a:gd name="connsiteX233" fmla="*/ 3173326 w 4070187"/>
              <a:gd name="connsiteY233" fmla="*/ 2059079 h 4070187"/>
              <a:gd name="connsiteX234" fmla="*/ 3325130 w 4070187"/>
              <a:gd name="connsiteY234" fmla="*/ 2060901 h 4070187"/>
              <a:gd name="connsiteX235" fmla="*/ 2702124 w 4070187"/>
              <a:gd name="connsiteY235" fmla="*/ 930866 h 4070187"/>
              <a:gd name="connsiteX236" fmla="*/ 2685729 w 4070187"/>
              <a:gd name="connsiteY236" fmla="*/ 921151 h 4070187"/>
              <a:gd name="connsiteX237" fmla="*/ 2608005 w 4070187"/>
              <a:gd name="connsiteY237" fmla="*/ 1051703 h 4070187"/>
              <a:gd name="connsiteX238" fmla="*/ 2624400 w 4070187"/>
              <a:gd name="connsiteY238" fmla="*/ 1061418 h 4070187"/>
              <a:gd name="connsiteX239" fmla="*/ 2702124 w 4070187"/>
              <a:gd name="connsiteY239" fmla="*/ 930866 h 4070187"/>
              <a:gd name="connsiteX240" fmla="*/ 2735521 w 4070187"/>
              <a:gd name="connsiteY240" fmla="*/ 3295983 h 4070187"/>
              <a:gd name="connsiteX241" fmla="*/ 2809601 w 4070187"/>
              <a:gd name="connsiteY241" fmla="*/ 3428357 h 4070187"/>
              <a:gd name="connsiteX242" fmla="*/ 2820531 w 4070187"/>
              <a:gd name="connsiteY242" fmla="*/ 3422285 h 4070187"/>
              <a:gd name="connsiteX243" fmla="*/ 2746450 w 4070187"/>
              <a:gd name="connsiteY243" fmla="*/ 3289911 h 4070187"/>
              <a:gd name="connsiteX244" fmla="*/ 2735521 w 4070187"/>
              <a:gd name="connsiteY244" fmla="*/ 3295983 h 4070187"/>
              <a:gd name="connsiteX245" fmla="*/ 1216259 w 4070187"/>
              <a:gd name="connsiteY245" fmla="*/ 3402854 h 4070187"/>
              <a:gd name="connsiteX246" fmla="*/ 1227189 w 4070187"/>
              <a:gd name="connsiteY246" fmla="*/ 3409533 h 4070187"/>
              <a:gd name="connsiteX247" fmla="*/ 1304913 w 4070187"/>
              <a:gd name="connsiteY247" fmla="*/ 3278981 h 4070187"/>
              <a:gd name="connsiteX248" fmla="*/ 1293983 w 4070187"/>
              <a:gd name="connsiteY248" fmla="*/ 3272302 h 4070187"/>
              <a:gd name="connsiteX249" fmla="*/ 1216259 w 4070187"/>
              <a:gd name="connsiteY249" fmla="*/ 3402854 h 4070187"/>
              <a:gd name="connsiteX250" fmla="*/ 1685640 w 4070187"/>
              <a:gd name="connsiteY250" fmla="*/ 636365 h 4070187"/>
              <a:gd name="connsiteX251" fmla="*/ 1647992 w 4070187"/>
              <a:gd name="connsiteY251" fmla="*/ 489418 h 4070187"/>
              <a:gd name="connsiteX252" fmla="*/ 1635848 w 4070187"/>
              <a:gd name="connsiteY252" fmla="*/ 492454 h 4070187"/>
              <a:gd name="connsiteX253" fmla="*/ 1673495 w 4070187"/>
              <a:gd name="connsiteY253" fmla="*/ 639401 h 4070187"/>
              <a:gd name="connsiteX254" fmla="*/ 1685640 w 4070187"/>
              <a:gd name="connsiteY254" fmla="*/ 636365 h 4070187"/>
              <a:gd name="connsiteX255" fmla="*/ 499741 w 4070187"/>
              <a:gd name="connsiteY255" fmla="*/ 1610951 h 4070187"/>
              <a:gd name="connsiteX256" fmla="*/ 646081 w 4070187"/>
              <a:gd name="connsiteY256" fmla="*/ 1652242 h 4070187"/>
              <a:gd name="connsiteX257" fmla="*/ 649724 w 4070187"/>
              <a:gd name="connsiteY257" fmla="*/ 1640098 h 4070187"/>
              <a:gd name="connsiteX258" fmla="*/ 503385 w 4070187"/>
              <a:gd name="connsiteY258" fmla="*/ 1598807 h 4070187"/>
              <a:gd name="connsiteX259" fmla="*/ 499741 w 4070187"/>
              <a:gd name="connsiteY259" fmla="*/ 1610951 h 4070187"/>
              <a:gd name="connsiteX260" fmla="*/ 649117 w 4070187"/>
              <a:gd name="connsiteY260" fmla="*/ 2820531 h 4070187"/>
              <a:gd name="connsiteX261" fmla="*/ 781491 w 4070187"/>
              <a:gd name="connsiteY261" fmla="*/ 2746450 h 4070187"/>
              <a:gd name="connsiteX262" fmla="*/ 775418 w 4070187"/>
              <a:gd name="connsiteY262" fmla="*/ 2735521 h 4070187"/>
              <a:gd name="connsiteX263" fmla="*/ 643045 w 4070187"/>
              <a:gd name="connsiteY263" fmla="*/ 2809601 h 4070187"/>
              <a:gd name="connsiteX264" fmla="*/ 649117 w 4070187"/>
              <a:gd name="connsiteY264" fmla="*/ 2820531 h 4070187"/>
              <a:gd name="connsiteX265" fmla="*/ 2385763 w 4070187"/>
              <a:gd name="connsiteY265" fmla="*/ 3434430 h 4070187"/>
              <a:gd name="connsiteX266" fmla="*/ 2423410 w 4070187"/>
              <a:gd name="connsiteY266" fmla="*/ 3581376 h 4070187"/>
              <a:gd name="connsiteX267" fmla="*/ 2435555 w 4070187"/>
              <a:gd name="connsiteY267" fmla="*/ 3578340 h 4070187"/>
              <a:gd name="connsiteX268" fmla="*/ 2397907 w 4070187"/>
              <a:gd name="connsiteY268" fmla="*/ 3431393 h 4070187"/>
              <a:gd name="connsiteX269" fmla="*/ 2385763 w 4070187"/>
              <a:gd name="connsiteY269" fmla="*/ 3434430 h 4070187"/>
              <a:gd name="connsiteX270" fmla="*/ 998875 w 4070187"/>
              <a:gd name="connsiteY270" fmla="*/ 3037915 h 4070187"/>
              <a:gd name="connsiteX271" fmla="*/ 890183 w 4070187"/>
              <a:gd name="connsiteY271" fmla="*/ 3144179 h 4070187"/>
              <a:gd name="connsiteX272" fmla="*/ 899291 w 4070187"/>
              <a:gd name="connsiteY272" fmla="*/ 3153287 h 4070187"/>
              <a:gd name="connsiteX273" fmla="*/ 1007983 w 4070187"/>
              <a:gd name="connsiteY273" fmla="*/ 3047024 h 4070187"/>
              <a:gd name="connsiteX274" fmla="*/ 998875 w 4070187"/>
              <a:gd name="connsiteY274" fmla="*/ 3037915 h 4070187"/>
              <a:gd name="connsiteX275" fmla="*/ 3571661 w 4070187"/>
              <a:gd name="connsiteY275" fmla="*/ 2460450 h 4070187"/>
              <a:gd name="connsiteX276" fmla="*/ 3425321 w 4070187"/>
              <a:gd name="connsiteY276" fmla="*/ 2419160 h 4070187"/>
              <a:gd name="connsiteX277" fmla="*/ 3421678 w 4070187"/>
              <a:gd name="connsiteY277" fmla="*/ 2431304 h 4070187"/>
              <a:gd name="connsiteX278" fmla="*/ 3568018 w 4070187"/>
              <a:gd name="connsiteY278" fmla="*/ 2472595 h 4070187"/>
              <a:gd name="connsiteX279" fmla="*/ 3571661 w 4070187"/>
              <a:gd name="connsiteY279" fmla="*/ 2460450 h 4070187"/>
              <a:gd name="connsiteX280" fmla="*/ 3071920 w 4070187"/>
              <a:gd name="connsiteY280" fmla="*/ 1032272 h 4070187"/>
              <a:gd name="connsiteX281" fmla="*/ 3180612 w 4070187"/>
              <a:gd name="connsiteY281" fmla="*/ 926009 h 4070187"/>
              <a:gd name="connsiteX282" fmla="*/ 3171504 w 4070187"/>
              <a:gd name="connsiteY282" fmla="*/ 916900 h 4070187"/>
              <a:gd name="connsiteX283" fmla="*/ 3062812 w 4070187"/>
              <a:gd name="connsiteY283" fmla="*/ 1023164 h 4070187"/>
              <a:gd name="connsiteX284" fmla="*/ 3071920 w 4070187"/>
              <a:gd name="connsiteY284" fmla="*/ 1032272 h 4070187"/>
              <a:gd name="connsiteX285" fmla="*/ 1335274 w 4070187"/>
              <a:gd name="connsiteY285" fmla="*/ 774204 h 4070187"/>
              <a:gd name="connsiteX286" fmla="*/ 1261193 w 4070187"/>
              <a:gd name="connsiteY286" fmla="*/ 641830 h 4070187"/>
              <a:gd name="connsiteX287" fmla="*/ 1250264 w 4070187"/>
              <a:gd name="connsiteY287" fmla="*/ 647902 h 4070187"/>
              <a:gd name="connsiteX288" fmla="*/ 1324344 w 4070187"/>
              <a:gd name="connsiteY288" fmla="*/ 780276 h 4070187"/>
              <a:gd name="connsiteX289" fmla="*/ 1335274 w 4070187"/>
              <a:gd name="connsiteY289" fmla="*/ 774204 h 4070187"/>
              <a:gd name="connsiteX290" fmla="*/ 640009 w 4070187"/>
              <a:gd name="connsiteY290" fmla="*/ 2397907 h 4070187"/>
              <a:gd name="connsiteX291" fmla="*/ 636973 w 4070187"/>
              <a:gd name="connsiteY291" fmla="*/ 2385763 h 4070187"/>
              <a:gd name="connsiteX292" fmla="*/ 490026 w 4070187"/>
              <a:gd name="connsiteY292" fmla="*/ 2423410 h 4070187"/>
              <a:gd name="connsiteX293" fmla="*/ 493062 w 4070187"/>
              <a:gd name="connsiteY293" fmla="*/ 2435555 h 4070187"/>
              <a:gd name="connsiteX294" fmla="*/ 640009 w 4070187"/>
              <a:gd name="connsiteY294" fmla="*/ 2397907 h 4070187"/>
              <a:gd name="connsiteX295" fmla="*/ 2473202 w 4070187"/>
              <a:gd name="connsiteY295" fmla="*/ 502777 h 4070187"/>
              <a:gd name="connsiteX296" fmla="*/ 2461058 w 4070187"/>
              <a:gd name="connsiteY296" fmla="*/ 499134 h 4070187"/>
              <a:gd name="connsiteX297" fmla="*/ 2419767 w 4070187"/>
              <a:gd name="connsiteY297" fmla="*/ 645474 h 4070187"/>
              <a:gd name="connsiteX298" fmla="*/ 2431911 w 4070187"/>
              <a:gd name="connsiteY298" fmla="*/ 649117 h 4070187"/>
              <a:gd name="connsiteX299" fmla="*/ 2473202 w 4070187"/>
              <a:gd name="connsiteY299" fmla="*/ 502777 h 4070187"/>
              <a:gd name="connsiteX300" fmla="*/ 3629347 w 4070187"/>
              <a:gd name="connsiteY300" fmla="*/ 2048756 h 4070187"/>
              <a:gd name="connsiteX301" fmla="*/ 3477542 w 4070187"/>
              <a:gd name="connsiteY301" fmla="*/ 2046935 h 4070187"/>
              <a:gd name="connsiteX302" fmla="*/ 3477542 w 4070187"/>
              <a:gd name="connsiteY302" fmla="*/ 2059686 h 4070187"/>
              <a:gd name="connsiteX303" fmla="*/ 3629347 w 4070187"/>
              <a:gd name="connsiteY303" fmla="*/ 2061508 h 4070187"/>
              <a:gd name="connsiteX304" fmla="*/ 3629347 w 4070187"/>
              <a:gd name="connsiteY304" fmla="*/ 2048756 h 4070187"/>
              <a:gd name="connsiteX305" fmla="*/ 2061508 w 4070187"/>
              <a:gd name="connsiteY305" fmla="*/ 442055 h 4070187"/>
              <a:gd name="connsiteX306" fmla="*/ 2048756 w 4070187"/>
              <a:gd name="connsiteY306" fmla="*/ 442055 h 4070187"/>
              <a:gd name="connsiteX307" fmla="*/ 2046935 w 4070187"/>
              <a:gd name="connsiteY307" fmla="*/ 593860 h 4070187"/>
              <a:gd name="connsiteX308" fmla="*/ 2059686 w 4070187"/>
              <a:gd name="connsiteY308" fmla="*/ 593860 h 4070187"/>
              <a:gd name="connsiteX309" fmla="*/ 2061508 w 4070187"/>
              <a:gd name="connsiteY309" fmla="*/ 442055 h 4070187"/>
              <a:gd name="connsiteX310" fmla="*/ 3422285 w 4070187"/>
              <a:gd name="connsiteY310" fmla="*/ 1249656 h 4070187"/>
              <a:gd name="connsiteX311" fmla="*/ 3289911 w 4070187"/>
              <a:gd name="connsiteY311" fmla="*/ 1323737 h 4070187"/>
              <a:gd name="connsiteX312" fmla="*/ 3295983 w 4070187"/>
              <a:gd name="connsiteY312" fmla="*/ 1334667 h 4070187"/>
              <a:gd name="connsiteX313" fmla="*/ 3428357 w 4070187"/>
              <a:gd name="connsiteY313" fmla="*/ 1260586 h 4070187"/>
              <a:gd name="connsiteX314" fmla="*/ 3422285 w 4070187"/>
              <a:gd name="connsiteY314" fmla="*/ 1249656 h 4070187"/>
              <a:gd name="connsiteX315" fmla="*/ 1032272 w 4070187"/>
              <a:gd name="connsiteY315" fmla="*/ 998875 h 4070187"/>
              <a:gd name="connsiteX316" fmla="*/ 926009 w 4070187"/>
              <a:gd name="connsiteY316" fmla="*/ 890183 h 4070187"/>
              <a:gd name="connsiteX317" fmla="*/ 916900 w 4070187"/>
              <a:gd name="connsiteY317" fmla="*/ 899291 h 4070187"/>
              <a:gd name="connsiteX318" fmla="*/ 1023164 w 4070187"/>
              <a:gd name="connsiteY318" fmla="*/ 1007983 h 4070187"/>
              <a:gd name="connsiteX319" fmla="*/ 1032272 w 4070187"/>
              <a:gd name="connsiteY319" fmla="*/ 998875 h 4070187"/>
              <a:gd name="connsiteX320" fmla="*/ 3578948 w 4070187"/>
              <a:gd name="connsiteY320" fmla="*/ 1635847 h 4070187"/>
              <a:gd name="connsiteX321" fmla="*/ 3432001 w 4070187"/>
              <a:gd name="connsiteY321" fmla="*/ 1673495 h 4070187"/>
              <a:gd name="connsiteX322" fmla="*/ 3435037 w 4070187"/>
              <a:gd name="connsiteY322" fmla="*/ 1685639 h 4070187"/>
              <a:gd name="connsiteX323" fmla="*/ 3581984 w 4070187"/>
              <a:gd name="connsiteY323" fmla="*/ 1647992 h 4070187"/>
              <a:gd name="connsiteX324" fmla="*/ 3578948 w 4070187"/>
              <a:gd name="connsiteY324" fmla="*/ 1635847 h 4070187"/>
              <a:gd name="connsiteX325" fmla="*/ 661261 w 4070187"/>
              <a:gd name="connsiteY325" fmla="*/ 1226582 h 4070187"/>
              <a:gd name="connsiteX326" fmla="*/ 791813 w 4070187"/>
              <a:gd name="connsiteY326" fmla="*/ 1304306 h 4070187"/>
              <a:gd name="connsiteX327" fmla="*/ 798493 w 4070187"/>
              <a:gd name="connsiteY327" fmla="*/ 1293376 h 4070187"/>
              <a:gd name="connsiteX328" fmla="*/ 667941 w 4070187"/>
              <a:gd name="connsiteY328" fmla="*/ 1215652 h 4070187"/>
              <a:gd name="connsiteX329" fmla="*/ 661261 w 4070187"/>
              <a:gd name="connsiteY329" fmla="*/ 1226582 h 4070187"/>
              <a:gd name="connsiteX330" fmla="*/ 2009894 w 4070187"/>
              <a:gd name="connsiteY330" fmla="*/ 3629347 h 4070187"/>
              <a:gd name="connsiteX331" fmla="*/ 2022646 w 4070187"/>
              <a:gd name="connsiteY331" fmla="*/ 3629347 h 4070187"/>
              <a:gd name="connsiteX332" fmla="*/ 2024468 w 4070187"/>
              <a:gd name="connsiteY332" fmla="*/ 3477542 h 4070187"/>
              <a:gd name="connsiteX333" fmla="*/ 2011716 w 4070187"/>
              <a:gd name="connsiteY333" fmla="*/ 3477542 h 4070187"/>
              <a:gd name="connsiteX334" fmla="*/ 2009894 w 4070187"/>
              <a:gd name="connsiteY334" fmla="*/ 3629347 h 4070187"/>
              <a:gd name="connsiteX335" fmla="*/ 2854536 w 4070187"/>
              <a:gd name="connsiteY335" fmla="*/ 668548 h 4070187"/>
              <a:gd name="connsiteX336" fmla="*/ 2843605 w 4070187"/>
              <a:gd name="connsiteY336" fmla="*/ 661868 h 4070187"/>
              <a:gd name="connsiteX337" fmla="*/ 2765882 w 4070187"/>
              <a:gd name="connsiteY337" fmla="*/ 792420 h 4070187"/>
              <a:gd name="connsiteX338" fmla="*/ 2776811 w 4070187"/>
              <a:gd name="connsiteY338" fmla="*/ 799100 h 4070187"/>
              <a:gd name="connsiteX339" fmla="*/ 2854536 w 4070187"/>
              <a:gd name="connsiteY339" fmla="*/ 668548 h 4070187"/>
              <a:gd name="connsiteX340" fmla="*/ 3408926 w 4070187"/>
              <a:gd name="connsiteY340" fmla="*/ 2843605 h 4070187"/>
              <a:gd name="connsiteX341" fmla="*/ 3278374 w 4070187"/>
              <a:gd name="connsiteY341" fmla="*/ 2765881 h 4070187"/>
              <a:gd name="connsiteX342" fmla="*/ 3271695 w 4070187"/>
              <a:gd name="connsiteY342" fmla="*/ 2776811 h 4070187"/>
              <a:gd name="connsiteX343" fmla="*/ 3402247 w 4070187"/>
              <a:gd name="connsiteY343" fmla="*/ 2854536 h 4070187"/>
              <a:gd name="connsiteX344" fmla="*/ 3408926 w 4070187"/>
              <a:gd name="connsiteY344" fmla="*/ 2843605 h 4070187"/>
              <a:gd name="connsiteX345" fmla="*/ 1597593 w 4070187"/>
              <a:gd name="connsiteY345" fmla="*/ 3568018 h 4070187"/>
              <a:gd name="connsiteX346" fmla="*/ 1609737 w 4070187"/>
              <a:gd name="connsiteY346" fmla="*/ 3571661 h 4070187"/>
              <a:gd name="connsiteX347" fmla="*/ 1651028 w 4070187"/>
              <a:gd name="connsiteY347" fmla="*/ 3425321 h 4070187"/>
              <a:gd name="connsiteX348" fmla="*/ 1638884 w 4070187"/>
              <a:gd name="connsiteY348" fmla="*/ 3421678 h 4070187"/>
              <a:gd name="connsiteX349" fmla="*/ 1597593 w 4070187"/>
              <a:gd name="connsiteY349" fmla="*/ 3568018 h 4070187"/>
              <a:gd name="connsiteX350" fmla="*/ 593860 w 4070187"/>
              <a:gd name="connsiteY350" fmla="*/ 2011716 h 4070187"/>
              <a:gd name="connsiteX351" fmla="*/ 442055 w 4070187"/>
              <a:gd name="connsiteY351" fmla="*/ 2009894 h 4070187"/>
              <a:gd name="connsiteX352" fmla="*/ 442055 w 4070187"/>
              <a:gd name="connsiteY352" fmla="*/ 2022646 h 4070187"/>
              <a:gd name="connsiteX353" fmla="*/ 593860 w 4070187"/>
              <a:gd name="connsiteY353" fmla="*/ 2024467 h 4070187"/>
              <a:gd name="connsiteX354" fmla="*/ 593860 w 4070187"/>
              <a:gd name="connsiteY354" fmla="*/ 2011716 h 4070187"/>
              <a:gd name="connsiteX355" fmla="*/ 3037915 w 4070187"/>
              <a:gd name="connsiteY355" fmla="*/ 3071920 h 4070187"/>
              <a:gd name="connsiteX356" fmla="*/ 3144179 w 4070187"/>
              <a:gd name="connsiteY356" fmla="*/ 3180612 h 4070187"/>
              <a:gd name="connsiteX357" fmla="*/ 3153287 w 4070187"/>
              <a:gd name="connsiteY357" fmla="*/ 3171503 h 4070187"/>
              <a:gd name="connsiteX358" fmla="*/ 3047024 w 4070187"/>
              <a:gd name="connsiteY358" fmla="*/ 3062812 h 4070187"/>
              <a:gd name="connsiteX359" fmla="*/ 3037915 w 4070187"/>
              <a:gd name="connsiteY359" fmla="*/ 3071920 h 4070187"/>
              <a:gd name="connsiteX360" fmla="*/ 818531 w 4070187"/>
              <a:gd name="connsiteY360" fmla="*/ 783919 h 4070187"/>
              <a:gd name="connsiteX361" fmla="*/ 712268 w 4070187"/>
              <a:gd name="connsiteY361" fmla="*/ 675227 h 4070187"/>
              <a:gd name="connsiteX362" fmla="*/ 708017 w 4070187"/>
              <a:gd name="connsiteY362" fmla="*/ 679478 h 4070187"/>
              <a:gd name="connsiteX363" fmla="*/ 814280 w 4070187"/>
              <a:gd name="connsiteY363" fmla="*/ 788170 h 4070187"/>
              <a:gd name="connsiteX364" fmla="*/ 818531 w 4070187"/>
              <a:gd name="connsiteY364" fmla="*/ 783919 h 4070187"/>
              <a:gd name="connsiteX365" fmla="*/ 1184077 w 4070187"/>
              <a:gd name="connsiteY365" fmla="*/ 511885 h 4070187"/>
              <a:gd name="connsiteX366" fmla="*/ 1109996 w 4070187"/>
              <a:gd name="connsiteY366" fmla="*/ 379512 h 4070187"/>
              <a:gd name="connsiteX367" fmla="*/ 1104531 w 4070187"/>
              <a:gd name="connsiteY367" fmla="*/ 382548 h 4070187"/>
              <a:gd name="connsiteX368" fmla="*/ 1178612 w 4070187"/>
              <a:gd name="connsiteY368" fmla="*/ 514922 h 4070187"/>
              <a:gd name="connsiteX369" fmla="*/ 1184077 w 4070187"/>
              <a:gd name="connsiteY369" fmla="*/ 511885 h 4070187"/>
              <a:gd name="connsiteX370" fmla="*/ 3559517 w 4070187"/>
              <a:gd name="connsiteY370" fmla="*/ 1183469 h 4070187"/>
              <a:gd name="connsiteX371" fmla="*/ 3691890 w 4070187"/>
              <a:gd name="connsiteY371" fmla="*/ 1109389 h 4070187"/>
              <a:gd name="connsiteX372" fmla="*/ 3688854 w 4070187"/>
              <a:gd name="connsiteY372" fmla="*/ 1103924 h 4070187"/>
              <a:gd name="connsiteX373" fmla="*/ 3556480 w 4070187"/>
              <a:gd name="connsiteY373" fmla="*/ 1178004 h 4070187"/>
              <a:gd name="connsiteX374" fmla="*/ 3559517 w 4070187"/>
              <a:gd name="connsiteY374" fmla="*/ 1183469 h 4070187"/>
              <a:gd name="connsiteX375" fmla="*/ 3780544 w 4070187"/>
              <a:gd name="connsiteY375" fmla="*/ 2060293 h 4070187"/>
              <a:gd name="connsiteX376" fmla="*/ 3932349 w 4070187"/>
              <a:gd name="connsiteY376" fmla="*/ 2062115 h 4070187"/>
              <a:gd name="connsiteX377" fmla="*/ 3932349 w 4070187"/>
              <a:gd name="connsiteY377" fmla="*/ 2056043 h 4070187"/>
              <a:gd name="connsiteX378" fmla="*/ 3780544 w 4070187"/>
              <a:gd name="connsiteY378" fmla="*/ 2054221 h 4070187"/>
              <a:gd name="connsiteX379" fmla="*/ 3780544 w 4070187"/>
              <a:gd name="connsiteY379" fmla="*/ 2060293 h 4070187"/>
              <a:gd name="connsiteX380" fmla="*/ 535567 w 4070187"/>
              <a:gd name="connsiteY380" fmla="*/ 1141571 h 4070187"/>
              <a:gd name="connsiteX381" fmla="*/ 405015 w 4070187"/>
              <a:gd name="connsiteY381" fmla="*/ 1063847 h 4070187"/>
              <a:gd name="connsiteX382" fmla="*/ 401979 w 4070187"/>
              <a:gd name="connsiteY382" fmla="*/ 1069312 h 4070187"/>
              <a:gd name="connsiteX383" fmla="*/ 532531 w 4070187"/>
              <a:gd name="connsiteY383" fmla="*/ 1147036 h 4070187"/>
              <a:gd name="connsiteX384" fmla="*/ 535567 w 4070187"/>
              <a:gd name="connsiteY384" fmla="*/ 1141571 h 4070187"/>
              <a:gd name="connsiteX385" fmla="*/ 1607308 w 4070187"/>
              <a:gd name="connsiteY385" fmla="*/ 343079 h 4070187"/>
              <a:gd name="connsiteX386" fmla="*/ 1569661 w 4070187"/>
              <a:gd name="connsiteY386" fmla="*/ 196132 h 4070187"/>
              <a:gd name="connsiteX387" fmla="*/ 1563588 w 4070187"/>
              <a:gd name="connsiteY387" fmla="*/ 197346 h 4070187"/>
              <a:gd name="connsiteX388" fmla="*/ 1601236 w 4070187"/>
              <a:gd name="connsiteY388" fmla="*/ 344293 h 4070187"/>
              <a:gd name="connsiteX389" fmla="*/ 1607308 w 4070187"/>
              <a:gd name="connsiteY389" fmla="*/ 343079 h 4070187"/>
              <a:gd name="connsiteX390" fmla="*/ 2463487 w 4070187"/>
              <a:gd name="connsiteY390" fmla="*/ 3728323 h 4070187"/>
              <a:gd name="connsiteX391" fmla="*/ 2501134 w 4070187"/>
              <a:gd name="connsiteY391" fmla="*/ 3875270 h 4070187"/>
              <a:gd name="connsiteX392" fmla="*/ 2507206 w 4070187"/>
              <a:gd name="connsiteY392" fmla="*/ 3874056 h 4070187"/>
              <a:gd name="connsiteX393" fmla="*/ 2469559 w 4070187"/>
              <a:gd name="connsiteY393" fmla="*/ 3727109 h 4070187"/>
              <a:gd name="connsiteX394" fmla="*/ 2463487 w 4070187"/>
              <a:gd name="connsiteY394" fmla="*/ 3728323 h 4070187"/>
              <a:gd name="connsiteX395" fmla="*/ 3006947 w 4070187"/>
              <a:gd name="connsiteY395" fmla="*/ 405015 h 4070187"/>
              <a:gd name="connsiteX396" fmla="*/ 3001482 w 4070187"/>
              <a:gd name="connsiteY396" fmla="*/ 401979 h 4070187"/>
              <a:gd name="connsiteX397" fmla="*/ 2923758 w 4070187"/>
              <a:gd name="connsiteY397" fmla="*/ 532531 h 4070187"/>
              <a:gd name="connsiteX398" fmla="*/ 2929224 w 4070187"/>
              <a:gd name="connsiteY398" fmla="*/ 535567 h 4070187"/>
              <a:gd name="connsiteX399" fmla="*/ 3006947 w 4070187"/>
              <a:gd name="connsiteY399" fmla="*/ 405015 h 4070187"/>
              <a:gd name="connsiteX400" fmla="*/ 3875270 w 4070187"/>
              <a:gd name="connsiteY400" fmla="*/ 1569660 h 4070187"/>
              <a:gd name="connsiteX401" fmla="*/ 3874056 w 4070187"/>
              <a:gd name="connsiteY401" fmla="*/ 1563588 h 4070187"/>
              <a:gd name="connsiteX402" fmla="*/ 3727109 w 4070187"/>
              <a:gd name="connsiteY402" fmla="*/ 1601236 h 4070187"/>
              <a:gd name="connsiteX403" fmla="*/ 3728323 w 4070187"/>
              <a:gd name="connsiteY403" fmla="*/ 1607308 h 4070187"/>
              <a:gd name="connsiteX404" fmla="*/ 3875270 w 4070187"/>
              <a:gd name="connsiteY404" fmla="*/ 1569660 h 4070187"/>
              <a:gd name="connsiteX405" fmla="*/ 3863126 w 4070187"/>
              <a:gd name="connsiteY405" fmla="*/ 2546068 h 4070187"/>
              <a:gd name="connsiteX406" fmla="*/ 3716786 w 4070187"/>
              <a:gd name="connsiteY406" fmla="*/ 2504777 h 4070187"/>
              <a:gd name="connsiteX407" fmla="*/ 3714964 w 4070187"/>
              <a:gd name="connsiteY407" fmla="*/ 2510850 h 4070187"/>
              <a:gd name="connsiteX408" fmla="*/ 3861304 w 4070187"/>
              <a:gd name="connsiteY408" fmla="*/ 2552140 h 4070187"/>
              <a:gd name="connsiteX409" fmla="*/ 3863126 w 4070187"/>
              <a:gd name="connsiteY409" fmla="*/ 2546068 h 4070187"/>
              <a:gd name="connsiteX410" fmla="*/ 3252871 w 4070187"/>
              <a:gd name="connsiteY410" fmla="*/ 3286875 h 4070187"/>
              <a:gd name="connsiteX411" fmla="*/ 3359134 w 4070187"/>
              <a:gd name="connsiteY411" fmla="*/ 3395567 h 4070187"/>
              <a:gd name="connsiteX412" fmla="*/ 3363385 w 4070187"/>
              <a:gd name="connsiteY412" fmla="*/ 3391317 h 4070187"/>
              <a:gd name="connsiteX413" fmla="*/ 3257122 w 4070187"/>
              <a:gd name="connsiteY413" fmla="*/ 3282625 h 4070187"/>
              <a:gd name="connsiteX414" fmla="*/ 3252871 w 4070187"/>
              <a:gd name="connsiteY414" fmla="*/ 3286875 h 4070187"/>
              <a:gd name="connsiteX415" fmla="*/ 3534621 w 4070187"/>
              <a:gd name="connsiteY415" fmla="*/ 2929223 h 4070187"/>
              <a:gd name="connsiteX416" fmla="*/ 3665173 w 4070187"/>
              <a:gd name="connsiteY416" fmla="*/ 3006947 h 4070187"/>
              <a:gd name="connsiteX417" fmla="*/ 3668209 w 4070187"/>
              <a:gd name="connsiteY417" fmla="*/ 3001482 h 4070187"/>
              <a:gd name="connsiteX418" fmla="*/ 3537657 w 4070187"/>
              <a:gd name="connsiteY418" fmla="*/ 2923758 h 4070187"/>
              <a:gd name="connsiteX419" fmla="*/ 3534621 w 4070187"/>
              <a:gd name="connsiteY419" fmla="*/ 2929223 h 4070187"/>
              <a:gd name="connsiteX420" fmla="*/ 3286875 w 4070187"/>
              <a:gd name="connsiteY420" fmla="*/ 818531 h 4070187"/>
              <a:gd name="connsiteX421" fmla="*/ 3395567 w 4070187"/>
              <a:gd name="connsiteY421" fmla="*/ 712268 h 4070187"/>
              <a:gd name="connsiteX422" fmla="*/ 3391317 w 4070187"/>
              <a:gd name="connsiteY422" fmla="*/ 708017 h 4070187"/>
              <a:gd name="connsiteX423" fmla="*/ 3282625 w 4070187"/>
              <a:gd name="connsiteY423" fmla="*/ 814280 h 4070187"/>
              <a:gd name="connsiteX424" fmla="*/ 3286875 w 4070187"/>
              <a:gd name="connsiteY424" fmla="*/ 818531 h 4070187"/>
              <a:gd name="connsiteX425" fmla="*/ 195525 w 4070187"/>
              <a:gd name="connsiteY425" fmla="*/ 2501134 h 4070187"/>
              <a:gd name="connsiteX426" fmla="*/ 196739 w 4070187"/>
              <a:gd name="connsiteY426" fmla="*/ 2507206 h 4070187"/>
              <a:gd name="connsiteX427" fmla="*/ 343686 w 4070187"/>
              <a:gd name="connsiteY427" fmla="*/ 2469559 h 4070187"/>
              <a:gd name="connsiteX428" fmla="*/ 342472 w 4070187"/>
              <a:gd name="connsiteY428" fmla="*/ 2463487 h 4070187"/>
              <a:gd name="connsiteX429" fmla="*/ 195525 w 4070187"/>
              <a:gd name="connsiteY429" fmla="*/ 2501134 h 4070187"/>
              <a:gd name="connsiteX430" fmla="*/ 2887325 w 4070187"/>
              <a:gd name="connsiteY430" fmla="*/ 3559516 h 4070187"/>
              <a:gd name="connsiteX431" fmla="*/ 2961406 w 4070187"/>
              <a:gd name="connsiteY431" fmla="*/ 3691890 h 4070187"/>
              <a:gd name="connsiteX432" fmla="*/ 2966871 w 4070187"/>
              <a:gd name="connsiteY432" fmla="*/ 3688854 h 4070187"/>
              <a:gd name="connsiteX433" fmla="*/ 2892790 w 4070187"/>
              <a:gd name="connsiteY433" fmla="*/ 3556480 h 4070187"/>
              <a:gd name="connsiteX434" fmla="*/ 2887325 w 4070187"/>
              <a:gd name="connsiteY434" fmla="*/ 3559516 h 4070187"/>
              <a:gd name="connsiteX435" fmla="*/ 511278 w 4070187"/>
              <a:gd name="connsiteY435" fmla="*/ 2887325 h 4070187"/>
              <a:gd name="connsiteX436" fmla="*/ 378905 w 4070187"/>
              <a:gd name="connsiteY436" fmla="*/ 2961406 h 4070187"/>
              <a:gd name="connsiteX437" fmla="*/ 381941 w 4070187"/>
              <a:gd name="connsiteY437" fmla="*/ 2966871 h 4070187"/>
              <a:gd name="connsiteX438" fmla="*/ 514314 w 4070187"/>
              <a:gd name="connsiteY438" fmla="*/ 2892790 h 4070187"/>
              <a:gd name="connsiteX439" fmla="*/ 511278 w 4070187"/>
              <a:gd name="connsiteY439" fmla="*/ 2887325 h 4070187"/>
              <a:gd name="connsiteX440" fmla="*/ 2009287 w 4070187"/>
              <a:gd name="connsiteY440" fmla="*/ 3932956 h 4070187"/>
              <a:gd name="connsiteX441" fmla="*/ 2015359 w 4070187"/>
              <a:gd name="connsiteY441" fmla="*/ 3932956 h 4070187"/>
              <a:gd name="connsiteX442" fmla="*/ 2017181 w 4070187"/>
              <a:gd name="connsiteY442" fmla="*/ 3781151 h 4070187"/>
              <a:gd name="connsiteX443" fmla="*/ 2011109 w 4070187"/>
              <a:gd name="connsiteY443" fmla="*/ 3781151 h 4070187"/>
              <a:gd name="connsiteX444" fmla="*/ 2009287 w 4070187"/>
              <a:gd name="connsiteY444" fmla="*/ 3932956 h 4070187"/>
              <a:gd name="connsiteX445" fmla="*/ 1063847 w 4070187"/>
              <a:gd name="connsiteY445" fmla="*/ 3665173 h 4070187"/>
              <a:gd name="connsiteX446" fmla="*/ 1069312 w 4070187"/>
              <a:gd name="connsiteY446" fmla="*/ 3668209 h 4070187"/>
              <a:gd name="connsiteX447" fmla="*/ 1147036 w 4070187"/>
              <a:gd name="connsiteY447" fmla="*/ 3537657 h 4070187"/>
              <a:gd name="connsiteX448" fmla="*/ 1141571 w 4070187"/>
              <a:gd name="connsiteY448" fmla="*/ 3534621 h 4070187"/>
              <a:gd name="connsiteX449" fmla="*/ 1063847 w 4070187"/>
              <a:gd name="connsiteY449" fmla="*/ 3665173 h 4070187"/>
              <a:gd name="connsiteX450" fmla="*/ 2060901 w 4070187"/>
              <a:gd name="connsiteY450" fmla="*/ 137839 h 4070187"/>
              <a:gd name="connsiteX451" fmla="*/ 2054828 w 4070187"/>
              <a:gd name="connsiteY451" fmla="*/ 137839 h 4070187"/>
              <a:gd name="connsiteX452" fmla="*/ 2053007 w 4070187"/>
              <a:gd name="connsiteY452" fmla="*/ 289643 h 4070187"/>
              <a:gd name="connsiteX453" fmla="*/ 2059079 w 4070187"/>
              <a:gd name="connsiteY453" fmla="*/ 289643 h 4070187"/>
              <a:gd name="connsiteX454" fmla="*/ 2060901 w 4070187"/>
              <a:gd name="connsiteY454" fmla="*/ 137839 h 4070187"/>
              <a:gd name="connsiteX455" fmla="*/ 2552140 w 4070187"/>
              <a:gd name="connsiteY455" fmla="*/ 209490 h 4070187"/>
              <a:gd name="connsiteX456" fmla="*/ 2546068 w 4070187"/>
              <a:gd name="connsiteY456" fmla="*/ 207669 h 4070187"/>
              <a:gd name="connsiteX457" fmla="*/ 2504777 w 4070187"/>
              <a:gd name="connsiteY457" fmla="*/ 354009 h 4070187"/>
              <a:gd name="connsiteX458" fmla="*/ 2510850 w 4070187"/>
              <a:gd name="connsiteY458" fmla="*/ 355830 h 4070187"/>
              <a:gd name="connsiteX459" fmla="*/ 2552140 w 4070187"/>
              <a:gd name="connsiteY459" fmla="*/ 209490 h 4070187"/>
              <a:gd name="connsiteX460" fmla="*/ 207669 w 4070187"/>
              <a:gd name="connsiteY460" fmla="*/ 1524726 h 4070187"/>
              <a:gd name="connsiteX461" fmla="*/ 354009 w 4070187"/>
              <a:gd name="connsiteY461" fmla="*/ 1566017 h 4070187"/>
              <a:gd name="connsiteX462" fmla="*/ 355830 w 4070187"/>
              <a:gd name="connsiteY462" fmla="*/ 1559945 h 4070187"/>
              <a:gd name="connsiteX463" fmla="*/ 209490 w 4070187"/>
              <a:gd name="connsiteY463" fmla="*/ 1518654 h 4070187"/>
              <a:gd name="connsiteX464" fmla="*/ 207669 w 4070187"/>
              <a:gd name="connsiteY464" fmla="*/ 1524726 h 4070187"/>
              <a:gd name="connsiteX465" fmla="*/ 137839 w 4070187"/>
              <a:gd name="connsiteY465" fmla="*/ 2015359 h 4070187"/>
              <a:gd name="connsiteX466" fmla="*/ 289643 w 4070187"/>
              <a:gd name="connsiteY466" fmla="*/ 2017181 h 4070187"/>
              <a:gd name="connsiteX467" fmla="*/ 289643 w 4070187"/>
              <a:gd name="connsiteY467" fmla="*/ 2011109 h 4070187"/>
              <a:gd name="connsiteX468" fmla="*/ 137839 w 4070187"/>
              <a:gd name="connsiteY468" fmla="*/ 2009287 h 4070187"/>
              <a:gd name="connsiteX469" fmla="*/ 137839 w 4070187"/>
              <a:gd name="connsiteY469" fmla="*/ 2015359 h 4070187"/>
              <a:gd name="connsiteX470" fmla="*/ 783312 w 4070187"/>
              <a:gd name="connsiteY470" fmla="*/ 3252264 h 4070187"/>
              <a:gd name="connsiteX471" fmla="*/ 674620 w 4070187"/>
              <a:gd name="connsiteY471" fmla="*/ 3358527 h 4070187"/>
              <a:gd name="connsiteX472" fmla="*/ 678871 w 4070187"/>
              <a:gd name="connsiteY472" fmla="*/ 3362777 h 4070187"/>
              <a:gd name="connsiteX473" fmla="*/ 787563 w 4070187"/>
              <a:gd name="connsiteY473" fmla="*/ 3256514 h 4070187"/>
              <a:gd name="connsiteX474" fmla="*/ 783312 w 4070187"/>
              <a:gd name="connsiteY474" fmla="*/ 3252264 h 4070187"/>
              <a:gd name="connsiteX475" fmla="*/ 1519261 w 4070187"/>
              <a:gd name="connsiteY475" fmla="*/ 3861911 h 4070187"/>
              <a:gd name="connsiteX476" fmla="*/ 1525334 w 4070187"/>
              <a:gd name="connsiteY476" fmla="*/ 3863733 h 4070187"/>
              <a:gd name="connsiteX477" fmla="*/ 1566624 w 4070187"/>
              <a:gd name="connsiteY477" fmla="*/ 3717393 h 4070187"/>
              <a:gd name="connsiteX478" fmla="*/ 1560552 w 4070187"/>
              <a:gd name="connsiteY478" fmla="*/ 3715572 h 4070187"/>
              <a:gd name="connsiteX479" fmla="*/ 1519261 w 4070187"/>
              <a:gd name="connsiteY479" fmla="*/ 3861911 h 4070187"/>
              <a:gd name="connsiteX480" fmla="*/ 2403979 w 4070187"/>
              <a:gd name="connsiteY480" fmla="*/ 2117979 h 4070187"/>
              <a:gd name="connsiteX481" fmla="*/ 2257639 w 4070187"/>
              <a:gd name="connsiteY481" fmla="*/ 2076688 h 4070187"/>
              <a:gd name="connsiteX482" fmla="*/ 2247317 w 4070187"/>
              <a:gd name="connsiteY482" fmla="*/ 2113121 h 4070187"/>
              <a:gd name="connsiteX483" fmla="*/ 2393657 w 4070187"/>
              <a:gd name="connsiteY483" fmla="*/ 2154412 h 4070187"/>
              <a:gd name="connsiteX484" fmla="*/ 2403979 w 4070187"/>
              <a:gd name="connsiteY484" fmla="*/ 2117979 h 4070187"/>
              <a:gd name="connsiteX485" fmla="*/ 1905452 w 4070187"/>
              <a:gd name="connsiteY485" fmla="*/ 2220599 h 4070187"/>
              <a:gd name="connsiteX486" fmla="*/ 1827729 w 4070187"/>
              <a:gd name="connsiteY486" fmla="*/ 2351151 h 4070187"/>
              <a:gd name="connsiteX487" fmla="*/ 1859911 w 4070187"/>
              <a:gd name="connsiteY487" fmla="*/ 2370582 h 4070187"/>
              <a:gd name="connsiteX488" fmla="*/ 1937635 w 4070187"/>
              <a:gd name="connsiteY488" fmla="*/ 2240030 h 4070187"/>
              <a:gd name="connsiteX489" fmla="*/ 1905452 w 4070187"/>
              <a:gd name="connsiteY489" fmla="*/ 2220599 h 4070187"/>
              <a:gd name="connsiteX490" fmla="*/ 2147733 w 4070187"/>
              <a:gd name="connsiteY490" fmla="*/ 2396085 h 4070187"/>
              <a:gd name="connsiteX491" fmla="*/ 2110693 w 4070187"/>
              <a:gd name="connsiteY491" fmla="*/ 2249138 h 4070187"/>
              <a:gd name="connsiteX492" fmla="*/ 2074260 w 4070187"/>
              <a:gd name="connsiteY492" fmla="*/ 2258247 h 4070187"/>
              <a:gd name="connsiteX493" fmla="*/ 2111300 w 4070187"/>
              <a:gd name="connsiteY493" fmla="*/ 2405194 h 4070187"/>
              <a:gd name="connsiteX494" fmla="*/ 2147733 w 4070187"/>
              <a:gd name="connsiteY494" fmla="*/ 2396085 h 4070187"/>
              <a:gd name="connsiteX495" fmla="*/ 1666816 w 4070187"/>
              <a:gd name="connsiteY495" fmla="*/ 1952208 h 4070187"/>
              <a:gd name="connsiteX496" fmla="*/ 1813155 w 4070187"/>
              <a:gd name="connsiteY496" fmla="*/ 1993499 h 4070187"/>
              <a:gd name="connsiteX497" fmla="*/ 1823478 w 4070187"/>
              <a:gd name="connsiteY497" fmla="*/ 1957066 h 4070187"/>
              <a:gd name="connsiteX498" fmla="*/ 1677138 w 4070187"/>
              <a:gd name="connsiteY498" fmla="*/ 1915775 h 4070187"/>
              <a:gd name="connsiteX499" fmla="*/ 1666816 w 4070187"/>
              <a:gd name="connsiteY499" fmla="*/ 1952208 h 4070187"/>
              <a:gd name="connsiteX500" fmla="*/ 1922455 w 4070187"/>
              <a:gd name="connsiteY500" fmla="*/ 1674102 h 4070187"/>
              <a:gd name="connsiteX501" fmla="*/ 1959495 w 4070187"/>
              <a:gd name="connsiteY501" fmla="*/ 1821049 h 4070187"/>
              <a:gd name="connsiteX502" fmla="*/ 1995928 w 4070187"/>
              <a:gd name="connsiteY502" fmla="*/ 1811941 h 4070187"/>
              <a:gd name="connsiteX503" fmla="*/ 1958888 w 4070187"/>
              <a:gd name="connsiteY503" fmla="*/ 1664994 h 4070187"/>
              <a:gd name="connsiteX504" fmla="*/ 1922455 w 4070187"/>
              <a:gd name="connsiteY504" fmla="*/ 1674102 h 4070187"/>
              <a:gd name="connsiteX505" fmla="*/ 1850196 w 4070187"/>
              <a:gd name="connsiteY505" fmla="*/ 1905453 h 4070187"/>
              <a:gd name="connsiteX506" fmla="*/ 1719644 w 4070187"/>
              <a:gd name="connsiteY506" fmla="*/ 1827728 h 4070187"/>
              <a:gd name="connsiteX507" fmla="*/ 1700213 w 4070187"/>
              <a:gd name="connsiteY507" fmla="*/ 1859911 h 4070187"/>
              <a:gd name="connsiteX508" fmla="*/ 1830765 w 4070187"/>
              <a:gd name="connsiteY508" fmla="*/ 1937635 h 4070187"/>
              <a:gd name="connsiteX509" fmla="*/ 1850196 w 4070187"/>
              <a:gd name="connsiteY509" fmla="*/ 1905453 h 4070187"/>
              <a:gd name="connsiteX510" fmla="*/ 1848374 w 4070187"/>
              <a:gd name="connsiteY510" fmla="*/ 2164128 h 4070187"/>
              <a:gd name="connsiteX511" fmla="*/ 1830158 w 4070187"/>
              <a:gd name="connsiteY511" fmla="*/ 2131338 h 4070187"/>
              <a:gd name="connsiteX512" fmla="*/ 1697784 w 4070187"/>
              <a:gd name="connsiteY512" fmla="*/ 2205419 h 4070187"/>
              <a:gd name="connsiteX513" fmla="*/ 1716000 w 4070187"/>
              <a:gd name="connsiteY513" fmla="*/ 2238209 h 4070187"/>
              <a:gd name="connsiteX514" fmla="*/ 1848374 w 4070187"/>
              <a:gd name="connsiteY514" fmla="*/ 2164128 h 4070187"/>
              <a:gd name="connsiteX515" fmla="*/ 2260675 w 4070187"/>
              <a:gd name="connsiteY515" fmla="*/ 2055435 h 4070187"/>
              <a:gd name="connsiteX516" fmla="*/ 2412480 w 4070187"/>
              <a:gd name="connsiteY516" fmla="*/ 2057257 h 4070187"/>
              <a:gd name="connsiteX517" fmla="*/ 2412480 w 4070187"/>
              <a:gd name="connsiteY517" fmla="*/ 2019610 h 4070187"/>
              <a:gd name="connsiteX518" fmla="*/ 2261283 w 4070187"/>
              <a:gd name="connsiteY518" fmla="*/ 2017788 h 4070187"/>
              <a:gd name="connsiteX519" fmla="*/ 2261283 w 4070187"/>
              <a:gd name="connsiteY519" fmla="*/ 2055435 h 4070187"/>
              <a:gd name="connsiteX520" fmla="*/ 1821656 w 4070187"/>
              <a:gd name="connsiteY520" fmla="*/ 2111300 h 4070187"/>
              <a:gd name="connsiteX521" fmla="*/ 1812548 w 4070187"/>
              <a:gd name="connsiteY521" fmla="*/ 2074867 h 4070187"/>
              <a:gd name="connsiteX522" fmla="*/ 1665601 w 4070187"/>
              <a:gd name="connsiteY522" fmla="*/ 2111907 h 4070187"/>
              <a:gd name="connsiteX523" fmla="*/ 1674709 w 4070187"/>
              <a:gd name="connsiteY523" fmla="*/ 2148340 h 4070187"/>
              <a:gd name="connsiteX524" fmla="*/ 1821656 w 4070187"/>
              <a:gd name="connsiteY524" fmla="*/ 2111300 h 4070187"/>
              <a:gd name="connsiteX525" fmla="*/ 1809512 w 4070187"/>
              <a:gd name="connsiteY525" fmla="*/ 2015359 h 4070187"/>
              <a:gd name="connsiteX526" fmla="*/ 1657707 w 4070187"/>
              <a:gd name="connsiteY526" fmla="*/ 2013537 h 4070187"/>
              <a:gd name="connsiteX527" fmla="*/ 1657707 w 4070187"/>
              <a:gd name="connsiteY527" fmla="*/ 2051185 h 4070187"/>
              <a:gd name="connsiteX528" fmla="*/ 1808905 w 4070187"/>
              <a:gd name="connsiteY528" fmla="*/ 2053007 h 4070187"/>
              <a:gd name="connsiteX529" fmla="*/ 1808905 w 4070187"/>
              <a:gd name="connsiteY529" fmla="*/ 2015359 h 4070187"/>
              <a:gd name="connsiteX530" fmla="*/ 2012930 w 4070187"/>
              <a:gd name="connsiteY530" fmla="*/ 2412480 h 4070187"/>
              <a:gd name="connsiteX531" fmla="*/ 2050578 w 4070187"/>
              <a:gd name="connsiteY531" fmla="*/ 2412480 h 4070187"/>
              <a:gd name="connsiteX532" fmla="*/ 2052399 w 4070187"/>
              <a:gd name="connsiteY532" fmla="*/ 2261283 h 4070187"/>
              <a:gd name="connsiteX533" fmla="*/ 2014752 w 4070187"/>
              <a:gd name="connsiteY533" fmla="*/ 2261283 h 4070187"/>
              <a:gd name="connsiteX534" fmla="*/ 2012930 w 4070187"/>
              <a:gd name="connsiteY534" fmla="*/ 2412480 h 4070187"/>
              <a:gd name="connsiteX535" fmla="*/ 1994107 w 4070187"/>
              <a:gd name="connsiteY535" fmla="*/ 2258247 h 4070187"/>
              <a:gd name="connsiteX536" fmla="*/ 1957673 w 4070187"/>
              <a:gd name="connsiteY536" fmla="*/ 2247924 h 4070187"/>
              <a:gd name="connsiteX537" fmla="*/ 1916383 w 4070187"/>
              <a:gd name="connsiteY537" fmla="*/ 2394263 h 4070187"/>
              <a:gd name="connsiteX538" fmla="*/ 1952816 w 4070187"/>
              <a:gd name="connsiteY538" fmla="*/ 2404586 h 4070187"/>
              <a:gd name="connsiteX539" fmla="*/ 1994107 w 4070187"/>
              <a:gd name="connsiteY539" fmla="*/ 2258247 h 4070187"/>
              <a:gd name="connsiteX540" fmla="*/ 1784616 w 4070187"/>
              <a:gd name="connsiteY540" fmla="*/ 1753041 h 4070187"/>
              <a:gd name="connsiteX541" fmla="*/ 1757898 w 4070187"/>
              <a:gd name="connsiteY541" fmla="*/ 1779151 h 4070187"/>
              <a:gd name="connsiteX542" fmla="*/ 1863555 w 4070187"/>
              <a:gd name="connsiteY542" fmla="*/ 1887843 h 4070187"/>
              <a:gd name="connsiteX543" fmla="*/ 1890272 w 4070187"/>
              <a:gd name="connsiteY543" fmla="*/ 1861733 h 4070187"/>
              <a:gd name="connsiteX544" fmla="*/ 1784616 w 4070187"/>
              <a:gd name="connsiteY544" fmla="*/ 1753041 h 4070187"/>
              <a:gd name="connsiteX545" fmla="*/ 2017788 w 4070187"/>
              <a:gd name="connsiteY545" fmla="*/ 1809512 h 4070187"/>
              <a:gd name="connsiteX546" fmla="*/ 2055436 w 4070187"/>
              <a:gd name="connsiteY546" fmla="*/ 1809512 h 4070187"/>
              <a:gd name="connsiteX547" fmla="*/ 2057257 w 4070187"/>
              <a:gd name="connsiteY547" fmla="*/ 1658314 h 4070187"/>
              <a:gd name="connsiteX548" fmla="*/ 2019610 w 4070187"/>
              <a:gd name="connsiteY548" fmla="*/ 1658314 h 4070187"/>
              <a:gd name="connsiteX549" fmla="*/ 2017788 w 4070187"/>
              <a:gd name="connsiteY549" fmla="*/ 1809512 h 4070187"/>
              <a:gd name="connsiteX550" fmla="*/ 2370582 w 4070187"/>
              <a:gd name="connsiteY550" fmla="*/ 2210276 h 4070187"/>
              <a:gd name="connsiteX551" fmla="*/ 2240030 w 4070187"/>
              <a:gd name="connsiteY551" fmla="*/ 2132552 h 4070187"/>
              <a:gd name="connsiteX552" fmla="*/ 2220599 w 4070187"/>
              <a:gd name="connsiteY552" fmla="*/ 2164735 h 4070187"/>
              <a:gd name="connsiteX553" fmla="*/ 2351151 w 4070187"/>
              <a:gd name="connsiteY553" fmla="*/ 2242459 h 4070187"/>
              <a:gd name="connsiteX554" fmla="*/ 2370582 w 4070187"/>
              <a:gd name="connsiteY554" fmla="*/ 2210276 h 4070187"/>
              <a:gd name="connsiteX555" fmla="*/ 2182952 w 4070187"/>
              <a:gd name="connsiteY555" fmla="*/ 1862947 h 4070187"/>
              <a:gd name="connsiteX556" fmla="*/ 2209062 w 4070187"/>
              <a:gd name="connsiteY556" fmla="*/ 1889665 h 4070187"/>
              <a:gd name="connsiteX557" fmla="*/ 2317754 w 4070187"/>
              <a:gd name="connsiteY557" fmla="*/ 1784009 h 4070187"/>
              <a:gd name="connsiteX558" fmla="*/ 2291644 w 4070187"/>
              <a:gd name="connsiteY558" fmla="*/ 1757291 h 4070187"/>
              <a:gd name="connsiteX559" fmla="*/ 2182952 w 4070187"/>
              <a:gd name="connsiteY559" fmla="*/ 1862947 h 4070187"/>
              <a:gd name="connsiteX560" fmla="*/ 2238209 w 4070187"/>
              <a:gd name="connsiteY560" fmla="*/ 2354794 h 4070187"/>
              <a:gd name="connsiteX561" fmla="*/ 2164128 w 4070187"/>
              <a:gd name="connsiteY561" fmla="*/ 2222421 h 4070187"/>
              <a:gd name="connsiteX562" fmla="*/ 2131338 w 4070187"/>
              <a:gd name="connsiteY562" fmla="*/ 2240637 h 4070187"/>
              <a:gd name="connsiteX563" fmla="*/ 2205419 w 4070187"/>
              <a:gd name="connsiteY563" fmla="*/ 2373011 h 4070187"/>
              <a:gd name="connsiteX564" fmla="*/ 2238209 w 4070187"/>
              <a:gd name="connsiteY564" fmla="*/ 2354794 h 4070187"/>
              <a:gd name="connsiteX565" fmla="*/ 2221814 w 4070187"/>
              <a:gd name="connsiteY565" fmla="*/ 1907274 h 4070187"/>
              <a:gd name="connsiteX566" fmla="*/ 2240030 w 4070187"/>
              <a:gd name="connsiteY566" fmla="*/ 1940064 h 4070187"/>
              <a:gd name="connsiteX567" fmla="*/ 2372404 w 4070187"/>
              <a:gd name="connsiteY567" fmla="*/ 1865983 h 4070187"/>
              <a:gd name="connsiteX568" fmla="*/ 2354187 w 4070187"/>
              <a:gd name="connsiteY568" fmla="*/ 1833194 h 4070187"/>
              <a:gd name="connsiteX569" fmla="*/ 2221814 w 4070187"/>
              <a:gd name="connsiteY569" fmla="*/ 1907274 h 4070187"/>
              <a:gd name="connsiteX570" fmla="*/ 2249139 w 4070187"/>
              <a:gd name="connsiteY570" fmla="*/ 1959495 h 4070187"/>
              <a:gd name="connsiteX571" fmla="*/ 2258247 w 4070187"/>
              <a:gd name="connsiteY571" fmla="*/ 1995928 h 4070187"/>
              <a:gd name="connsiteX572" fmla="*/ 2405194 w 4070187"/>
              <a:gd name="connsiteY572" fmla="*/ 1958888 h 4070187"/>
              <a:gd name="connsiteX573" fmla="*/ 2396086 w 4070187"/>
              <a:gd name="connsiteY573" fmla="*/ 1922455 h 4070187"/>
              <a:gd name="connsiteX574" fmla="*/ 2249139 w 4070187"/>
              <a:gd name="connsiteY574" fmla="*/ 1959495 h 4070187"/>
              <a:gd name="connsiteX575" fmla="*/ 1833801 w 4070187"/>
              <a:gd name="connsiteY575" fmla="*/ 1716000 h 4070187"/>
              <a:gd name="connsiteX576" fmla="*/ 1907881 w 4070187"/>
              <a:gd name="connsiteY576" fmla="*/ 1848374 h 4070187"/>
              <a:gd name="connsiteX577" fmla="*/ 1940671 w 4070187"/>
              <a:gd name="connsiteY577" fmla="*/ 1830157 h 4070187"/>
              <a:gd name="connsiteX578" fmla="*/ 1866591 w 4070187"/>
              <a:gd name="connsiteY578" fmla="*/ 1697784 h 4070187"/>
              <a:gd name="connsiteX579" fmla="*/ 1833801 w 4070187"/>
              <a:gd name="connsiteY579" fmla="*/ 1716000 h 4070187"/>
              <a:gd name="connsiteX580" fmla="*/ 1887843 w 4070187"/>
              <a:gd name="connsiteY580" fmla="*/ 2207848 h 4070187"/>
              <a:gd name="connsiteX581" fmla="*/ 1861733 w 4070187"/>
              <a:gd name="connsiteY581" fmla="*/ 2181130 h 4070187"/>
              <a:gd name="connsiteX582" fmla="*/ 1753041 w 4070187"/>
              <a:gd name="connsiteY582" fmla="*/ 2286786 h 4070187"/>
              <a:gd name="connsiteX583" fmla="*/ 1779151 w 4070187"/>
              <a:gd name="connsiteY583" fmla="*/ 2313503 h 4070187"/>
              <a:gd name="connsiteX584" fmla="*/ 1887843 w 4070187"/>
              <a:gd name="connsiteY584" fmla="*/ 2207848 h 4070187"/>
              <a:gd name="connsiteX585" fmla="*/ 2313504 w 4070187"/>
              <a:gd name="connsiteY585" fmla="*/ 2291644 h 4070187"/>
              <a:gd name="connsiteX586" fmla="*/ 2207848 w 4070187"/>
              <a:gd name="connsiteY586" fmla="*/ 2182951 h 4070187"/>
              <a:gd name="connsiteX587" fmla="*/ 2181130 w 4070187"/>
              <a:gd name="connsiteY587" fmla="*/ 2209062 h 4070187"/>
              <a:gd name="connsiteX588" fmla="*/ 2286786 w 4070187"/>
              <a:gd name="connsiteY588" fmla="*/ 2317754 h 4070187"/>
              <a:gd name="connsiteX589" fmla="*/ 2313504 w 4070187"/>
              <a:gd name="connsiteY589" fmla="*/ 2291644 h 4070187"/>
              <a:gd name="connsiteX590" fmla="*/ 2077296 w 4070187"/>
              <a:gd name="connsiteY590" fmla="*/ 1812548 h 4070187"/>
              <a:gd name="connsiteX591" fmla="*/ 2113729 w 4070187"/>
              <a:gd name="connsiteY591" fmla="*/ 1822871 h 4070187"/>
              <a:gd name="connsiteX592" fmla="*/ 2155020 w 4070187"/>
              <a:gd name="connsiteY592" fmla="*/ 1676531 h 4070187"/>
              <a:gd name="connsiteX593" fmla="*/ 2118586 w 4070187"/>
              <a:gd name="connsiteY593" fmla="*/ 1666208 h 4070187"/>
              <a:gd name="connsiteX594" fmla="*/ 2077296 w 4070187"/>
              <a:gd name="connsiteY594" fmla="*/ 1812548 h 4070187"/>
              <a:gd name="connsiteX595" fmla="*/ 2165949 w 4070187"/>
              <a:gd name="connsiteY595" fmla="*/ 1850196 h 4070187"/>
              <a:gd name="connsiteX596" fmla="*/ 2243673 w 4070187"/>
              <a:gd name="connsiteY596" fmla="*/ 1719644 h 4070187"/>
              <a:gd name="connsiteX597" fmla="*/ 2211491 w 4070187"/>
              <a:gd name="connsiteY597" fmla="*/ 1700212 h 4070187"/>
              <a:gd name="connsiteX598" fmla="*/ 2133767 w 4070187"/>
              <a:gd name="connsiteY598" fmla="*/ 1830765 h 4070187"/>
              <a:gd name="connsiteX599" fmla="*/ 2165949 w 4070187"/>
              <a:gd name="connsiteY599" fmla="*/ 1850196 h 4070187"/>
              <a:gd name="connsiteX600" fmla="*/ 2522994 w 4070187"/>
              <a:gd name="connsiteY600" fmla="*/ 2512064 h 4070187"/>
              <a:gd name="connsiteX601" fmla="*/ 2417338 w 4070187"/>
              <a:gd name="connsiteY601" fmla="*/ 2403372 h 4070187"/>
              <a:gd name="connsiteX602" fmla="*/ 2394871 w 4070187"/>
              <a:gd name="connsiteY602" fmla="*/ 2425232 h 4070187"/>
              <a:gd name="connsiteX603" fmla="*/ 2500527 w 4070187"/>
              <a:gd name="connsiteY603" fmla="*/ 2533924 h 4070187"/>
              <a:gd name="connsiteX604" fmla="*/ 2522994 w 4070187"/>
              <a:gd name="connsiteY604" fmla="*/ 2512064 h 4070187"/>
              <a:gd name="connsiteX605" fmla="*/ 1378994 w 4070187"/>
              <a:gd name="connsiteY605" fmla="*/ 2218777 h 4070187"/>
              <a:gd name="connsiteX606" fmla="*/ 1525941 w 4070187"/>
              <a:gd name="connsiteY606" fmla="*/ 2181737 h 4070187"/>
              <a:gd name="connsiteX607" fmla="*/ 1518047 w 4070187"/>
              <a:gd name="connsiteY607" fmla="*/ 2151376 h 4070187"/>
              <a:gd name="connsiteX608" fmla="*/ 1371100 w 4070187"/>
              <a:gd name="connsiteY608" fmla="*/ 2188417 h 4070187"/>
              <a:gd name="connsiteX609" fmla="*/ 1378994 w 4070187"/>
              <a:gd name="connsiteY609" fmla="*/ 2218777 h 4070187"/>
              <a:gd name="connsiteX610" fmla="*/ 1919419 w 4070187"/>
              <a:gd name="connsiteY610" fmla="*/ 1518047 h 4070187"/>
              <a:gd name="connsiteX611" fmla="*/ 1882378 w 4070187"/>
              <a:gd name="connsiteY611" fmla="*/ 1371100 h 4070187"/>
              <a:gd name="connsiteX612" fmla="*/ 1852017 w 4070187"/>
              <a:gd name="connsiteY612" fmla="*/ 1378994 h 4070187"/>
              <a:gd name="connsiteX613" fmla="*/ 1889058 w 4070187"/>
              <a:gd name="connsiteY613" fmla="*/ 1525941 h 4070187"/>
              <a:gd name="connsiteX614" fmla="*/ 1919419 w 4070187"/>
              <a:gd name="connsiteY614" fmla="*/ 1518047 h 4070187"/>
              <a:gd name="connsiteX615" fmla="*/ 2629257 w 4070187"/>
              <a:gd name="connsiteY615" fmla="*/ 2369368 h 4070187"/>
              <a:gd name="connsiteX616" fmla="*/ 2498705 w 4070187"/>
              <a:gd name="connsiteY616" fmla="*/ 2291644 h 4070187"/>
              <a:gd name="connsiteX617" fmla="*/ 2482310 w 4070187"/>
              <a:gd name="connsiteY617" fmla="*/ 2318969 h 4070187"/>
              <a:gd name="connsiteX618" fmla="*/ 2612862 w 4070187"/>
              <a:gd name="connsiteY618" fmla="*/ 2396693 h 4070187"/>
              <a:gd name="connsiteX619" fmla="*/ 2629257 w 4070187"/>
              <a:gd name="connsiteY619" fmla="*/ 2369368 h 4070187"/>
              <a:gd name="connsiteX620" fmla="*/ 1374743 w 4070187"/>
              <a:gd name="connsiteY620" fmla="*/ 1865983 h 4070187"/>
              <a:gd name="connsiteX621" fmla="*/ 1521083 w 4070187"/>
              <a:gd name="connsiteY621" fmla="*/ 1907274 h 4070187"/>
              <a:gd name="connsiteX622" fmla="*/ 1529584 w 4070187"/>
              <a:gd name="connsiteY622" fmla="*/ 1876913 h 4070187"/>
              <a:gd name="connsiteX623" fmla="*/ 1383244 w 4070187"/>
              <a:gd name="connsiteY623" fmla="*/ 1835622 h 4070187"/>
              <a:gd name="connsiteX624" fmla="*/ 1374743 w 4070187"/>
              <a:gd name="connsiteY624" fmla="*/ 1865983 h 4070187"/>
              <a:gd name="connsiteX625" fmla="*/ 2292251 w 4070187"/>
              <a:gd name="connsiteY625" fmla="*/ 1571482 h 4070187"/>
              <a:gd name="connsiteX626" fmla="*/ 2319576 w 4070187"/>
              <a:gd name="connsiteY626" fmla="*/ 1587877 h 4070187"/>
              <a:gd name="connsiteX627" fmla="*/ 2397300 w 4070187"/>
              <a:gd name="connsiteY627" fmla="*/ 1457325 h 4070187"/>
              <a:gd name="connsiteX628" fmla="*/ 2369975 w 4070187"/>
              <a:gd name="connsiteY628" fmla="*/ 1440930 h 4070187"/>
              <a:gd name="connsiteX629" fmla="*/ 2292251 w 4070187"/>
              <a:gd name="connsiteY629" fmla="*/ 1571482 h 4070187"/>
              <a:gd name="connsiteX630" fmla="*/ 1440930 w 4070187"/>
              <a:gd name="connsiteY630" fmla="*/ 1700820 h 4070187"/>
              <a:gd name="connsiteX631" fmla="*/ 1571482 w 4070187"/>
              <a:gd name="connsiteY631" fmla="*/ 1778544 h 4070187"/>
              <a:gd name="connsiteX632" fmla="*/ 1587877 w 4070187"/>
              <a:gd name="connsiteY632" fmla="*/ 1751219 h 4070187"/>
              <a:gd name="connsiteX633" fmla="*/ 1457325 w 4070187"/>
              <a:gd name="connsiteY633" fmla="*/ 1673495 h 4070187"/>
              <a:gd name="connsiteX634" fmla="*/ 1440930 w 4070187"/>
              <a:gd name="connsiteY634" fmla="*/ 1700820 h 4070187"/>
              <a:gd name="connsiteX635" fmla="*/ 2281321 w 4070187"/>
              <a:gd name="connsiteY635" fmla="*/ 2504777 h 4070187"/>
              <a:gd name="connsiteX636" fmla="*/ 2355402 w 4070187"/>
              <a:gd name="connsiteY636" fmla="*/ 2637151 h 4070187"/>
              <a:gd name="connsiteX637" fmla="*/ 2382727 w 4070187"/>
              <a:gd name="connsiteY637" fmla="*/ 2621971 h 4070187"/>
              <a:gd name="connsiteX638" fmla="*/ 2308646 w 4070187"/>
              <a:gd name="connsiteY638" fmla="*/ 2489597 h 4070187"/>
              <a:gd name="connsiteX639" fmla="*/ 2281321 w 4070187"/>
              <a:gd name="connsiteY639" fmla="*/ 2504777 h 4070187"/>
              <a:gd name="connsiteX640" fmla="*/ 1547801 w 4070187"/>
              <a:gd name="connsiteY640" fmla="*/ 1558123 h 4070187"/>
              <a:gd name="connsiteX641" fmla="*/ 1653457 w 4070187"/>
              <a:gd name="connsiteY641" fmla="*/ 1666815 h 4070187"/>
              <a:gd name="connsiteX642" fmla="*/ 1675924 w 4070187"/>
              <a:gd name="connsiteY642" fmla="*/ 1644956 h 4070187"/>
              <a:gd name="connsiteX643" fmla="*/ 1570268 w 4070187"/>
              <a:gd name="connsiteY643" fmla="*/ 1536263 h 4070187"/>
              <a:gd name="connsiteX644" fmla="*/ 1547801 w 4070187"/>
              <a:gd name="connsiteY644" fmla="*/ 1558123 h 4070187"/>
              <a:gd name="connsiteX645" fmla="*/ 2691801 w 4070187"/>
              <a:gd name="connsiteY645" fmla="*/ 1851410 h 4070187"/>
              <a:gd name="connsiteX646" fmla="*/ 2544854 w 4070187"/>
              <a:gd name="connsiteY646" fmla="*/ 1888450 h 4070187"/>
              <a:gd name="connsiteX647" fmla="*/ 2552748 w 4070187"/>
              <a:gd name="connsiteY647" fmla="*/ 1918811 h 4070187"/>
              <a:gd name="connsiteX648" fmla="*/ 2699695 w 4070187"/>
              <a:gd name="connsiteY648" fmla="*/ 1881771 h 4070187"/>
              <a:gd name="connsiteX649" fmla="*/ 2691801 w 4070187"/>
              <a:gd name="connsiteY649" fmla="*/ 1851410 h 4070187"/>
              <a:gd name="connsiteX650" fmla="*/ 2151984 w 4070187"/>
              <a:gd name="connsiteY650" fmla="*/ 2552748 h 4070187"/>
              <a:gd name="connsiteX651" fmla="*/ 2189024 w 4070187"/>
              <a:gd name="connsiteY651" fmla="*/ 2699695 h 4070187"/>
              <a:gd name="connsiteX652" fmla="*/ 2219385 w 4070187"/>
              <a:gd name="connsiteY652" fmla="*/ 2691801 h 4070187"/>
              <a:gd name="connsiteX653" fmla="*/ 2182344 w 4070187"/>
              <a:gd name="connsiteY653" fmla="*/ 2544854 h 4070187"/>
              <a:gd name="connsiteX654" fmla="*/ 2151984 w 4070187"/>
              <a:gd name="connsiteY654" fmla="*/ 2552748 h 4070187"/>
              <a:gd name="connsiteX655" fmla="*/ 2026289 w 4070187"/>
              <a:gd name="connsiteY655" fmla="*/ 1505295 h 4070187"/>
              <a:gd name="connsiteX656" fmla="*/ 2057865 w 4070187"/>
              <a:gd name="connsiteY656" fmla="*/ 1505295 h 4070187"/>
              <a:gd name="connsiteX657" fmla="*/ 2059686 w 4070187"/>
              <a:gd name="connsiteY657" fmla="*/ 1354098 h 4070187"/>
              <a:gd name="connsiteX658" fmla="*/ 2028111 w 4070187"/>
              <a:gd name="connsiteY658" fmla="*/ 1354098 h 4070187"/>
              <a:gd name="connsiteX659" fmla="*/ 2026289 w 4070187"/>
              <a:gd name="connsiteY659" fmla="*/ 1505295 h 4070187"/>
              <a:gd name="connsiteX660" fmla="*/ 2163520 w 4070187"/>
              <a:gd name="connsiteY660" fmla="*/ 1521083 h 4070187"/>
              <a:gd name="connsiteX661" fmla="*/ 2193881 w 4070187"/>
              <a:gd name="connsiteY661" fmla="*/ 1529584 h 4070187"/>
              <a:gd name="connsiteX662" fmla="*/ 2235173 w 4070187"/>
              <a:gd name="connsiteY662" fmla="*/ 1383244 h 4070187"/>
              <a:gd name="connsiteX663" fmla="*/ 2204812 w 4070187"/>
              <a:gd name="connsiteY663" fmla="*/ 1374743 h 4070187"/>
              <a:gd name="connsiteX664" fmla="*/ 2163520 w 4070187"/>
              <a:gd name="connsiteY664" fmla="*/ 1521083 h 4070187"/>
              <a:gd name="connsiteX665" fmla="*/ 2504777 w 4070187"/>
              <a:gd name="connsiteY665" fmla="*/ 1789474 h 4070187"/>
              <a:gd name="connsiteX666" fmla="*/ 2637151 w 4070187"/>
              <a:gd name="connsiteY666" fmla="*/ 1715393 h 4070187"/>
              <a:gd name="connsiteX667" fmla="*/ 2621971 w 4070187"/>
              <a:gd name="connsiteY667" fmla="*/ 1688068 h 4070187"/>
              <a:gd name="connsiteX668" fmla="*/ 2489597 w 4070187"/>
              <a:gd name="connsiteY668" fmla="*/ 1762149 h 4070187"/>
              <a:gd name="connsiteX669" fmla="*/ 2504777 w 4070187"/>
              <a:gd name="connsiteY669" fmla="*/ 1789474 h 4070187"/>
              <a:gd name="connsiteX670" fmla="*/ 2534531 w 4070187"/>
              <a:gd name="connsiteY670" fmla="*/ 1570875 h 4070187"/>
              <a:gd name="connsiteX671" fmla="*/ 2512671 w 4070187"/>
              <a:gd name="connsiteY671" fmla="*/ 1548408 h 4070187"/>
              <a:gd name="connsiteX672" fmla="*/ 2403979 w 4070187"/>
              <a:gd name="connsiteY672" fmla="*/ 1654064 h 4070187"/>
              <a:gd name="connsiteX673" fmla="*/ 2425839 w 4070187"/>
              <a:gd name="connsiteY673" fmla="*/ 1676531 h 4070187"/>
              <a:gd name="connsiteX674" fmla="*/ 2534531 w 4070187"/>
              <a:gd name="connsiteY674" fmla="*/ 1570875 h 4070187"/>
              <a:gd name="connsiteX675" fmla="*/ 1505295 w 4070187"/>
              <a:gd name="connsiteY675" fmla="*/ 2014145 h 4070187"/>
              <a:gd name="connsiteX676" fmla="*/ 1353491 w 4070187"/>
              <a:gd name="connsiteY676" fmla="*/ 2012323 h 4070187"/>
              <a:gd name="connsiteX677" fmla="*/ 1353491 w 4070187"/>
              <a:gd name="connsiteY677" fmla="*/ 2043899 h 4070187"/>
              <a:gd name="connsiteX678" fmla="*/ 1504688 w 4070187"/>
              <a:gd name="connsiteY678" fmla="*/ 2045720 h 4070187"/>
              <a:gd name="connsiteX679" fmla="*/ 1504688 w 4070187"/>
              <a:gd name="connsiteY679" fmla="*/ 2014145 h 4070187"/>
              <a:gd name="connsiteX680" fmla="*/ 1565410 w 4070187"/>
              <a:gd name="connsiteY680" fmla="*/ 2281928 h 4070187"/>
              <a:gd name="connsiteX681" fmla="*/ 1433036 w 4070187"/>
              <a:gd name="connsiteY681" fmla="*/ 2356009 h 4070187"/>
              <a:gd name="connsiteX682" fmla="*/ 1448217 w 4070187"/>
              <a:gd name="connsiteY682" fmla="*/ 2383334 h 4070187"/>
              <a:gd name="connsiteX683" fmla="*/ 1580590 w 4070187"/>
              <a:gd name="connsiteY683" fmla="*/ 2309253 h 4070187"/>
              <a:gd name="connsiteX684" fmla="*/ 1565410 w 4070187"/>
              <a:gd name="connsiteY684" fmla="*/ 2281928 h 4070187"/>
              <a:gd name="connsiteX685" fmla="*/ 2696051 w 4070187"/>
              <a:gd name="connsiteY685" fmla="*/ 2204204 h 4070187"/>
              <a:gd name="connsiteX686" fmla="*/ 2549712 w 4070187"/>
              <a:gd name="connsiteY686" fmla="*/ 2162913 h 4070187"/>
              <a:gd name="connsiteX687" fmla="*/ 2541211 w 4070187"/>
              <a:gd name="connsiteY687" fmla="*/ 2193274 h 4070187"/>
              <a:gd name="connsiteX688" fmla="*/ 2687551 w 4070187"/>
              <a:gd name="connsiteY688" fmla="*/ 2234565 h 4070187"/>
              <a:gd name="connsiteX689" fmla="*/ 2696051 w 4070187"/>
              <a:gd name="connsiteY689" fmla="*/ 2204204 h 4070187"/>
              <a:gd name="connsiteX690" fmla="*/ 1789474 w 4070187"/>
              <a:gd name="connsiteY690" fmla="*/ 1566017 h 4070187"/>
              <a:gd name="connsiteX691" fmla="*/ 1715393 w 4070187"/>
              <a:gd name="connsiteY691" fmla="*/ 1433643 h 4070187"/>
              <a:gd name="connsiteX692" fmla="*/ 1688068 w 4070187"/>
              <a:gd name="connsiteY692" fmla="*/ 1448824 h 4070187"/>
              <a:gd name="connsiteX693" fmla="*/ 1762149 w 4070187"/>
              <a:gd name="connsiteY693" fmla="*/ 1581198 h 4070187"/>
              <a:gd name="connsiteX694" fmla="*/ 1789474 w 4070187"/>
              <a:gd name="connsiteY694" fmla="*/ 1566017 h 4070187"/>
              <a:gd name="connsiteX695" fmla="*/ 2717304 w 4070187"/>
              <a:gd name="connsiteY695" fmla="*/ 2027504 h 4070187"/>
              <a:gd name="connsiteX696" fmla="*/ 2565499 w 4070187"/>
              <a:gd name="connsiteY696" fmla="*/ 2025682 h 4070187"/>
              <a:gd name="connsiteX697" fmla="*/ 2565499 w 4070187"/>
              <a:gd name="connsiteY697" fmla="*/ 2057257 h 4070187"/>
              <a:gd name="connsiteX698" fmla="*/ 2716697 w 4070187"/>
              <a:gd name="connsiteY698" fmla="*/ 2059079 h 4070187"/>
              <a:gd name="connsiteX699" fmla="*/ 2716697 w 4070187"/>
              <a:gd name="connsiteY699" fmla="*/ 2027504 h 4070187"/>
              <a:gd name="connsiteX700" fmla="*/ 1907881 w 4070187"/>
              <a:gd name="connsiteY700" fmla="*/ 2550319 h 4070187"/>
              <a:gd name="connsiteX701" fmla="*/ 1877521 w 4070187"/>
              <a:gd name="connsiteY701" fmla="*/ 2541818 h 4070187"/>
              <a:gd name="connsiteX702" fmla="*/ 1836230 w 4070187"/>
              <a:gd name="connsiteY702" fmla="*/ 2688158 h 4070187"/>
              <a:gd name="connsiteX703" fmla="*/ 1866591 w 4070187"/>
              <a:gd name="connsiteY703" fmla="*/ 2696659 h 4070187"/>
              <a:gd name="connsiteX704" fmla="*/ 1907881 w 4070187"/>
              <a:gd name="connsiteY704" fmla="*/ 2550319 h 4070187"/>
              <a:gd name="connsiteX705" fmla="*/ 2011716 w 4070187"/>
              <a:gd name="connsiteY705" fmla="*/ 2716697 h 4070187"/>
              <a:gd name="connsiteX706" fmla="*/ 2043291 w 4070187"/>
              <a:gd name="connsiteY706" fmla="*/ 2716697 h 4070187"/>
              <a:gd name="connsiteX707" fmla="*/ 2045113 w 4070187"/>
              <a:gd name="connsiteY707" fmla="*/ 2565499 h 4070187"/>
              <a:gd name="connsiteX708" fmla="*/ 2013538 w 4070187"/>
              <a:gd name="connsiteY708" fmla="*/ 2565499 h 4070187"/>
              <a:gd name="connsiteX709" fmla="*/ 2011716 w 4070187"/>
              <a:gd name="connsiteY709" fmla="*/ 2716697 h 4070187"/>
              <a:gd name="connsiteX710" fmla="*/ 1536871 w 4070187"/>
              <a:gd name="connsiteY710" fmla="*/ 2501134 h 4070187"/>
              <a:gd name="connsiteX711" fmla="*/ 1558731 w 4070187"/>
              <a:gd name="connsiteY711" fmla="*/ 2523601 h 4070187"/>
              <a:gd name="connsiteX712" fmla="*/ 1667423 w 4070187"/>
              <a:gd name="connsiteY712" fmla="*/ 2417945 h 4070187"/>
              <a:gd name="connsiteX713" fmla="*/ 1645563 w 4070187"/>
              <a:gd name="connsiteY713" fmla="*/ 2395478 h 4070187"/>
              <a:gd name="connsiteX714" fmla="*/ 1536871 w 4070187"/>
              <a:gd name="connsiteY714" fmla="*/ 2501134 h 4070187"/>
              <a:gd name="connsiteX715" fmla="*/ 1779151 w 4070187"/>
              <a:gd name="connsiteY715" fmla="*/ 2499313 h 4070187"/>
              <a:gd name="connsiteX716" fmla="*/ 1751826 w 4070187"/>
              <a:gd name="connsiteY716" fmla="*/ 2482918 h 4070187"/>
              <a:gd name="connsiteX717" fmla="*/ 1674102 w 4070187"/>
              <a:gd name="connsiteY717" fmla="*/ 2613470 h 4070187"/>
              <a:gd name="connsiteX718" fmla="*/ 1701427 w 4070187"/>
              <a:gd name="connsiteY718" fmla="*/ 2629865 h 4070187"/>
              <a:gd name="connsiteX719" fmla="*/ 1779151 w 4070187"/>
              <a:gd name="connsiteY719" fmla="*/ 2499313 h 4070187"/>
              <a:gd name="connsiteX720" fmla="*/ 2329291 w 4070187"/>
              <a:gd name="connsiteY720" fmla="*/ 6679 h 4070187"/>
              <a:gd name="connsiteX721" fmla="*/ 2326255 w 4070187"/>
              <a:gd name="connsiteY721" fmla="*/ 6679 h 4070187"/>
              <a:gd name="connsiteX722" fmla="*/ 2304395 w 4070187"/>
              <a:gd name="connsiteY722" fmla="*/ 156662 h 4070187"/>
              <a:gd name="connsiteX723" fmla="*/ 2307431 w 4070187"/>
              <a:gd name="connsiteY723" fmla="*/ 156662 h 4070187"/>
              <a:gd name="connsiteX724" fmla="*/ 2329291 w 4070187"/>
              <a:gd name="connsiteY724" fmla="*/ 6679 h 4070187"/>
              <a:gd name="connsiteX725" fmla="*/ 2376654 w 4070187"/>
              <a:gd name="connsiteY725" fmla="*/ 1274552 h 4070187"/>
              <a:gd name="connsiteX726" fmla="*/ 2350544 w 4070187"/>
              <a:gd name="connsiteY726" fmla="*/ 1263015 h 4070187"/>
              <a:gd name="connsiteX727" fmla="*/ 2291036 w 4070187"/>
              <a:gd name="connsiteY727" fmla="*/ 1402675 h 4070187"/>
              <a:gd name="connsiteX728" fmla="*/ 2317147 w 4070187"/>
              <a:gd name="connsiteY728" fmla="*/ 1414213 h 4070187"/>
              <a:gd name="connsiteX729" fmla="*/ 2376654 w 4070187"/>
              <a:gd name="connsiteY729" fmla="*/ 1274552 h 4070187"/>
              <a:gd name="connsiteX730" fmla="*/ 2844213 w 4070187"/>
              <a:gd name="connsiteY730" fmla="*/ 152412 h 4070187"/>
              <a:gd name="connsiteX731" fmla="*/ 2841177 w 4070187"/>
              <a:gd name="connsiteY731" fmla="*/ 151197 h 4070187"/>
              <a:gd name="connsiteX732" fmla="*/ 2781669 w 4070187"/>
              <a:gd name="connsiteY732" fmla="*/ 290858 h 4070187"/>
              <a:gd name="connsiteX733" fmla="*/ 2784706 w 4070187"/>
              <a:gd name="connsiteY733" fmla="*/ 292072 h 4070187"/>
              <a:gd name="connsiteX734" fmla="*/ 2844213 w 4070187"/>
              <a:gd name="connsiteY734" fmla="*/ 152412 h 4070187"/>
              <a:gd name="connsiteX735" fmla="*/ 2493241 w 4070187"/>
              <a:gd name="connsiteY735" fmla="*/ 993410 h 4070187"/>
              <a:gd name="connsiteX736" fmla="*/ 2473202 w 4070187"/>
              <a:gd name="connsiteY736" fmla="*/ 984909 h 4070187"/>
              <a:gd name="connsiteX737" fmla="*/ 2413695 w 4070187"/>
              <a:gd name="connsiteY737" fmla="*/ 1124569 h 4070187"/>
              <a:gd name="connsiteX738" fmla="*/ 2433733 w 4070187"/>
              <a:gd name="connsiteY738" fmla="*/ 1133070 h 4070187"/>
              <a:gd name="connsiteX739" fmla="*/ 2493241 w 4070187"/>
              <a:gd name="connsiteY739" fmla="*/ 993410 h 4070187"/>
              <a:gd name="connsiteX740" fmla="*/ 2550926 w 4070187"/>
              <a:gd name="connsiteY740" fmla="*/ 853142 h 4070187"/>
              <a:gd name="connsiteX741" fmla="*/ 2610434 w 4070187"/>
              <a:gd name="connsiteY741" fmla="*/ 713482 h 4070187"/>
              <a:gd name="connsiteX742" fmla="*/ 2595860 w 4070187"/>
              <a:gd name="connsiteY742" fmla="*/ 707410 h 4070187"/>
              <a:gd name="connsiteX743" fmla="*/ 2536353 w 4070187"/>
              <a:gd name="connsiteY743" fmla="*/ 847070 h 4070187"/>
              <a:gd name="connsiteX744" fmla="*/ 2550926 w 4070187"/>
              <a:gd name="connsiteY744" fmla="*/ 853142 h 4070187"/>
              <a:gd name="connsiteX745" fmla="*/ 2839355 w 4070187"/>
              <a:gd name="connsiteY745" fmla="*/ 1026200 h 4070187"/>
              <a:gd name="connsiteX746" fmla="*/ 2933474 w 4070187"/>
              <a:gd name="connsiteY746" fmla="*/ 907185 h 4070187"/>
              <a:gd name="connsiteX747" fmla="*/ 2921330 w 4070187"/>
              <a:gd name="connsiteY747" fmla="*/ 897469 h 4070187"/>
              <a:gd name="connsiteX748" fmla="*/ 2827211 w 4070187"/>
              <a:gd name="connsiteY748" fmla="*/ 1016484 h 4070187"/>
              <a:gd name="connsiteX749" fmla="*/ 2839355 w 4070187"/>
              <a:gd name="connsiteY749" fmla="*/ 1026200 h 4070187"/>
              <a:gd name="connsiteX750" fmla="*/ 2727627 w 4070187"/>
              <a:gd name="connsiteY750" fmla="*/ 432947 h 4070187"/>
              <a:gd name="connsiteX751" fmla="*/ 2718519 w 4070187"/>
              <a:gd name="connsiteY751" fmla="*/ 429304 h 4070187"/>
              <a:gd name="connsiteX752" fmla="*/ 2659011 w 4070187"/>
              <a:gd name="connsiteY752" fmla="*/ 568964 h 4070187"/>
              <a:gd name="connsiteX753" fmla="*/ 2668119 w 4070187"/>
              <a:gd name="connsiteY753" fmla="*/ 572607 h 4070187"/>
              <a:gd name="connsiteX754" fmla="*/ 2727627 w 4070187"/>
              <a:gd name="connsiteY754" fmla="*/ 432947 h 4070187"/>
              <a:gd name="connsiteX755" fmla="*/ 2653546 w 4070187"/>
              <a:gd name="connsiteY755" fmla="*/ 1267266 h 4070187"/>
              <a:gd name="connsiteX756" fmla="*/ 2747665 w 4070187"/>
              <a:gd name="connsiteY756" fmla="*/ 1148251 h 4070187"/>
              <a:gd name="connsiteX757" fmla="*/ 2730663 w 4070187"/>
              <a:gd name="connsiteY757" fmla="*/ 1134892 h 4070187"/>
              <a:gd name="connsiteX758" fmla="*/ 2636544 w 4070187"/>
              <a:gd name="connsiteY758" fmla="*/ 1253907 h 4070187"/>
              <a:gd name="connsiteX759" fmla="*/ 2653546 w 4070187"/>
              <a:gd name="connsiteY759" fmla="*/ 1267266 h 4070187"/>
              <a:gd name="connsiteX760" fmla="*/ 2564892 w 4070187"/>
              <a:gd name="connsiteY760" fmla="*/ 2096119 h 4070187"/>
              <a:gd name="connsiteX761" fmla="*/ 2414909 w 4070187"/>
              <a:gd name="connsiteY761" fmla="*/ 2074259 h 4070187"/>
              <a:gd name="connsiteX762" fmla="*/ 2410051 w 4070187"/>
              <a:gd name="connsiteY762" fmla="*/ 2108264 h 4070187"/>
              <a:gd name="connsiteX763" fmla="*/ 2560035 w 4070187"/>
              <a:gd name="connsiteY763" fmla="*/ 2130123 h 4070187"/>
              <a:gd name="connsiteX764" fmla="*/ 2564892 w 4070187"/>
              <a:gd name="connsiteY764" fmla="*/ 2096119 h 4070187"/>
              <a:gd name="connsiteX765" fmla="*/ 2663262 w 4070187"/>
              <a:gd name="connsiteY765" fmla="*/ 1768828 h 4070187"/>
              <a:gd name="connsiteX766" fmla="*/ 2673584 w 4070187"/>
              <a:gd name="connsiteY766" fmla="*/ 1795546 h 4070187"/>
              <a:gd name="connsiteX767" fmla="*/ 2814459 w 4070187"/>
              <a:gd name="connsiteY767" fmla="*/ 1739075 h 4070187"/>
              <a:gd name="connsiteX768" fmla="*/ 2804136 w 4070187"/>
              <a:gd name="connsiteY768" fmla="*/ 1712357 h 4070187"/>
              <a:gd name="connsiteX769" fmla="*/ 2663262 w 4070187"/>
              <a:gd name="connsiteY769" fmla="*/ 1768828 h 4070187"/>
              <a:gd name="connsiteX770" fmla="*/ 2714268 w 4070187"/>
              <a:gd name="connsiteY770" fmla="*/ 1968603 h 4070187"/>
              <a:gd name="connsiteX771" fmla="*/ 2864858 w 4070187"/>
              <a:gd name="connsiteY771" fmla="*/ 1950387 h 4070187"/>
              <a:gd name="connsiteX772" fmla="*/ 2861215 w 4070187"/>
              <a:gd name="connsiteY772" fmla="*/ 1921847 h 4070187"/>
              <a:gd name="connsiteX773" fmla="*/ 2710625 w 4070187"/>
              <a:gd name="connsiteY773" fmla="*/ 1940064 h 4070187"/>
              <a:gd name="connsiteX774" fmla="*/ 2714268 w 4070187"/>
              <a:gd name="connsiteY774" fmla="*/ 1968603 h 4070187"/>
              <a:gd name="connsiteX775" fmla="*/ 3163610 w 4070187"/>
              <a:gd name="connsiteY775" fmla="*/ 1889665 h 4070187"/>
              <a:gd name="connsiteX776" fmla="*/ 3013020 w 4070187"/>
              <a:gd name="connsiteY776" fmla="*/ 1907881 h 4070187"/>
              <a:gd name="connsiteX777" fmla="*/ 3015449 w 4070187"/>
              <a:gd name="connsiteY777" fmla="*/ 1929741 h 4070187"/>
              <a:gd name="connsiteX778" fmla="*/ 3166039 w 4070187"/>
              <a:gd name="connsiteY778" fmla="*/ 1911525 h 4070187"/>
              <a:gd name="connsiteX779" fmla="*/ 3163610 w 4070187"/>
              <a:gd name="connsiteY779" fmla="*/ 1889665 h 4070187"/>
              <a:gd name="connsiteX780" fmla="*/ 2572179 w 4070187"/>
              <a:gd name="connsiteY780" fmla="*/ 1615202 h 4070187"/>
              <a:gd name="connsiteX781" fmla="*/ 2589181 w 4070187"/>
              <a:gd name="connsiteY781" fmla="*/ 1638276 h 4070187"/>
              <a:gd name="connsiteX782" fmla="*/ 2710625 w 4070187"/>
              <a:gd name="connsiteY782" fmla="*/ 1547193 h 4070187"/>
              <a:gd name="connsiteX783" fmla="*/ 2693623 w 4070187"/>
              <a:gd name="connsiteY783" fmla="*/ 1524119 h 4070187"/>
              <a:gd name="connsiteX784" fmla="*/ 2572179 w 4070187"/>
              <a:gd name="connsiteY784" fmla="*/ 1615202 h 4070187"/>
              <a:gd name="connsiteX785" fmla="*/ 2258247 w 4070187"/>
              <a:gd name="connsiteY785" fmla="*/ 1726323 h 4070187"/>
              <a:gd name="connsiteX786" fmla="*/ 2285572 w 4070187"/>
              <a:gd name="connsiteY786" fmla="*/ 1747576 h 4070187"/>
              <a:gd name="connsiteX787" fmla="*/ 2379691 w 4070187"/>
              <a:gd name="connsiteY787" fmla="*/ 1628561 h 4070187"/>
              <a:gd name="connsiteX788" fmla="*/ 2352366 w 4070187"/>
              <a:gd name="connsiteY788" fmla="*/ 1607308 h 4070187"/>
              <a:gd name="connsiteX789" fmla="*/ 2258247 w 4070187"/>
              <a:gd name="connsiteY789" fmla="*/ 1726323 h 4070187"/>
              <a:gd name="connsiteX790" fmla="*/ 2396086 w 4070187"/>
              <a:gd name="connsiteY790" fmla="*/ 1911525 h 4070187"/>
              <a:gd name="connsiteX791" fmla="*/ 2536960 w 4070187"/>
              <a:gd name="connsiteY791" fmla="*/ 1855661 h 4070187"/>
              <a:gd name="connsiteX792" fmla="*/ 2524209 w 4070187"/>
              <a:gd name="connsiteY792" fmla="*/ 1823478 h 4070187"/>
              <a:gd name="connsiteX793" fmla="*/ 2383334 w 4070187"/>
              <a:gd name="connsiteY793" fmla="*/ 1879342 h 4070187"/>
              <a:gd name="connsiteX794" fmla="*/ 2396086 w 4070187"/>
              <a:gd name="connsiteY794" fmla="*/ 1911525 h 4070187"/>
              <a:gd name="connsiteX795" fmla="*/ 3119283 w 4070187"/>
              <a:gd name="connsiteY795" fmla="*/ 666726 h 4070187"/>
              <a:gd name="connsiteX796" fmla="*/ 3111389 w 4070187"/>
              <a:gd name="connsiteY796" fmla="*/ 660654 h 4070187"/>
              <a:gd name="connsiteX797" fmla="*/ 3017270 w 4070187"/>
              <a:gd name="connsiteY797" fmla="*/ 779669 h 4070187"/>
              <a:gd name="connsiteX798" fmla="*/ 3025164 w 4070187"/>
              <a:gd name="connsiteY798" fmla="*/ 785741 h 4070187"/>
              <a:gd name="connsiteX799" fmla="*/ 3119283 w 4070187"/>
              <a:gd name="connsiteY799" fmla="*/ 666726 h 4070187"/>
              <a:gd name="connsiteX800" fmla="*/ 3162395 w 4070187"/>
              <a:gd name="connsiteY800" fmla="*/ 2186595 h 4070187"/>
              <a:gd name="connsiteX801" fmla="*/ 3012413 w 4070187"/>
              <a:gd name="connsiteY801" fmla="*/ 2164735 h 4070187"/>
              <a:gd name="connsiteX802" fmla="*/ 3009376 w 4070187"/>
              <a:gd name="connsiteY802" fmla="*/ 2186595 h 4070187"/>
              <a:gd name="connsiteX803" fmla="*/ 3159359 w 4070187"/>
              <a:gd name="connsiteY803" fmla="*/ 2208455 h 4070187"/>
              <a:gd name="connsiteX804" fmla="*/ 3162395 w 4070187"/>
              <a:gd name="connsiteY804" fmla="*/ 2186595 h 4070187"/>
              <a:gd name="connsiteX805" fmla="*/ 2331113 w 4070187"/>
              <a:gd name="connsiteY805" fmla="*/ 1794331 h 4070187"/>
              <a:gd name="connsiteX806" fmla="*/ 2351758 w 4070187"/>
              <a:gd name="connsiteY806" fmla="*/ 1822263 h 4070187"/>
              <a:gd name="connsiteX807" fmla="*/ 2473202 w 4070187"/>
              <a:gd name="connsiteY807" fmla="*/ 1731788 h 4070187"/>
              <a:gd name="connsiteX808" fmla="*/ 2452557 w 4070187"/>
              <a:gd name="connsiteY808" fmla="*/ 1703856 h 4070187"/>
              <a:gd name="connsiteX809" fmla="*/ 2331113 w 4070187"/>
              <a:gd name="connsiteY809" fmla="*/ 1794331 h 4070187"/>
              <a:gd name="connsiteX810" fmla="*/ 2468344 w 4070187"/>
              <a:gd name="connsiteY810" fmla="*/ 1507724 h 4070187"/>
              <a:gd name="connsiteX811" fmla="*/ 2562463 w 4070187"/>
              <a:gd name="connsiteY811" fmla="*/ 1388709 h 4070187"/>
              <a:gd name="connsiteX812" fmla="*/ 2539996 w 4070187"/>
              <a:gd name="connsiteY812" fmla="*/ 1371100 h 4070187"/>
              <a:gd name="connsiteX813" fmla="*/ 2445877 w 4070187"/>
              <a:gd name="connsiteY813" fmla="*/ 1490115 h 4070187"/>
              <a:gd name="connsiteX814" fmla="*/ 2468344 w 4070187"/>
              <a:gd name="connsiteY814" fmla="*/ 1507724 h 4070187"/>
              <a:gd name="connsiteX815" fmla="*/ 2830854 w 4070187"/>
              <a:gd name="connsiteY815" fmla="*/ 1454289 h 4070187"/>
              <a:gd name="connsiteX816" fmla="*/ 2952298 w 4070187"/>
              <a:gd name="connsiteY816" fmla="*/ 1363206 h 4070187"/>
              <a:gd name="connsiteX817" fmla="*/ 2938939 w 4070187"/>
              <a:gd name="connsiteY817" fmla="*/ 1345597 h 4070187"/>
              <a:gd name="connsiteX818" fmla="*/ 2817495 w 4070187"/>
              <a:gd name="connsiteY818" fmla="*/ 1436680 h 4070187"/>
              <a:gd name="connsiteX819" fmla="*/ 2830854 w 4070187"/>
              <a:gd name="connsiteY819" fmla="*/ 1454289 h 4070187"/>
              <a:gd name="connsiteX820" fmla="*/ 2190845 w 4070187"/>
              <a:gd name="connsiteY820" fmla="*/ 2383334 h 4070187"/>
              <a:gd name="connsiteX821" fmla="*/ 2158663 w 4070187"/>
              <a:gd name="connsiteY821" fmla="*/ 2396085 h 4070187"/>
              <a:gd name="connsiteX822" fmla="*/ 2214527 w 4070187"/>
              <a:gd name="connsiteY822" fmla="*/ 2536960 h 4070187"/>
              <a:gd name="connsiteX823" fmla="*/ 2246710 w 4070187"/>
              <a:gd name="connsiteY823" fmla="*/ 2524208 h 4070187"/>
              <a:gd name="connsiteX824" fmla="*/ 2190845 w 4070187"/>
              <a:gd name="connsiteY824" fmla="*/ 2383334 h 4070187"/>
              <a:gd name="connsiteX825" fmla="*/ 2863037 w 4070187"/>
              <a:gd name="connsiteY825" fmla="*/ 2139839 h 4070187"/>
              <a:gd name="connsiteX826" fmla="*/ 2713053 w 4070187"/>
              <a:gd name="connsiteY826" fmla="*/ 2117979 h 4070187"/>
              <a:gd name="connsiteX827" fmla="*/ 2708803 w 4070187"/>
              <a:gd name="connsiteY827" fmla="*/ 2146518 h 4070187"/>
              <a:gd name="connsiteX828" fmla="*/ 2858786 w 4070187"/>
              <a:gd name="connsiteY828" fmla="*/ 2168378 h 4070187"/>
              <a:gd name="connsiteX829" fmla="*/ 2863037 w 4070187"/>
              <a:gd name="connsiteY829" fmla="*/ 2139839 h 4070187"/>
              <a:gd name="connsiteX830" fmla="*/ 3919597 w 4070187"/>
              <a:gd name="connsiteY830" fmla="*/ 1812548 h 4070187"/>
              <a:gd name="connsiteX831" fmla="*/ 4070187 w 4070187"/>
              <a:gd name="connsiteY831" fmla="*/ 1794331 h 4070187"/>
              <a:gd name="connsiteX832" fmla="*/ 4070187 w 4070187"/>
              <a:gd name="connsiteY832" fmla="*/ 1791295 h 4070187"/>
              <a:gd name="connsiteX833" fmla="*/ 3918990 w 4070187"/>
              <a:gd name="connsiteY833" fmla="*/ 1809512 h 4070187"/>
              <a:gd name="connsiteX834" fmla="*/ 3918990 w 4070187"/>
              <a:gd name="connsiteY834" fmla="*/ 1812548 h 4070187"/>
              <a:gd name="connsiteX835" fmla="*/ 3939028 w 4070187"/>
              <a:gd name="connsiteY835" fmla="*/ 1275767 h 4070187"/>
              <a:gd name="connsiteX836" fmla="*/ 3937814 w 4070187"/>
              <a:gd name="connsiteY836" fmla="*/ 1272731 h 4070187"/>
              <a:gd name="connsiteX837" fmla="*/ 3796939 w 4070187"/>
              <a:gd name="connsiteY837" fmla="*/ 1329202 h 4070187"/>
              <a:gd name="connsiteX838" fmla="*/ 3798153 w 4070187"/>
              <a:gd name="connsiteY838" fmla="*/ 1332238 h 4070187"/>
              <a:gd name="connsiteX839" fmla="*/ 3939028 w 4070187"/>
              <a:gd name="connsiteY839" fmla="*/ 1275767 h 4070187"/>
              <a:gd name="connsiteX840" fmla="*/ 3094994 w 4070187"/>
              <a:gd name="connsiteY840" fmla="*/ 1622489 h 4070187"/>
              <a:gd name="connsiteX841" fmla="*/ 3087100 w 4070187"/>
              <a:gd name="connsiteY841" fmla="*/ 1602450 h 4070187"/>
              <a:gd name="connsiteX842" fmla="*/ 2946226 w 4070187"/>
              <a:gd name="connsiteY842" fmla="*/ 1658922 h 4070187"/>
              <a:gd name="connsiteX843" fmla="*/ 2954119 w 4070187"/>
              <a:gd name="connsiteY843" fmla="*/ 1678960 h 4070187"/>
              <a:gd name="connsiteX844" fmla="*/ 3094994 w 4070187"/>
              <a:gd name="connsiteY844" fmla="*/ 1622489 h 4070187"/>
              <a:gd name="connsiteX845" fmla="*/ 2530888 w 4070187"/>
              <a:gd name="connsiteY845" fmla="*/ 2231529 h 4070187"/>
              <a:gd name="connsiteX846" fmla="*/ 2391227 w 4070187"/>
              <a:gd name="connsiteY846" fmla="*/ 2171415 h 4070187"/>
              <a:gd name="connsiteX847" fmla="*/ 2377262 w 4070187"/>
              <a:gd name="connsiteY847" fmla="*/ 2202990 h 4070187"/>
              <a:gd name="connsiteX848" fmla="*/ 2516922 w 4070187"/>
              <a:gd name="connsiteY848" fmla="*/ 2263104 h 4070187"/>
              <a:gd name="connsiteX849" fmla="*/ 2530888 w 4070187"/>
              <a:gd name="connsiteY849" fmla="*/ 2231529 h 4070187"/>
              <a:gd name="connsiteX850" fmla="*/ 2415516 w 4070187"/>
              <a:gd name="connsiteY850" fmla="*/ 2009287 h 4070187"/>
              <a:gd name="connsiteX851" fmla="*/ 2566107 w 4070187"/>
              <a:gd name="connsiteY851" fmla="*/ 1991677 h 4070187"/>
              <a:gd name="connsiteX852" fmla="*/ 2561856 w 4070187"/>
              <a:gd name="connsiteY852" fmla="*/ 1957066 h 4070187"/>
              <a:gd name="connsiteX853" fmla="*/ 2411266 w 4070187"/>
              <a:gd name="connsiteY853" fmla="*/ 1974675 h 4070187"/>
              <a:gd name="connsiteX854" fmla="*/ 2415516 w 4070187"/>
              <a:gd name="connsiteY854" fmla="*/ 2009287 h 4070187"/>
              <a:gd name="connsiteX855" fmla="*/ 3235869 w 4070187"/>
              <a:gd name="connsiteY855" fmla="*/ 1564196 h 4070187"/>
              <a:gd name="connsiteX856" fmla="*/ 3376744 w 4070187"/>
              <a:gd name="connsiteY856" fmla="*/ 1507724 h 4070187"/>
              <a:gd name="connsiteX857" fmla="*/ 3370672 w 4070187"/>
              <a:gd name="connsiteY857" fmla="*/ 1493151 h 4070187"/>
              <a:gd name="connsiteX858" fmla="*/ 3229797 w 4070187"/>
              <a:gd name="connsiteY858" fmla="*/ 1549622 h 4070187"/>
              <a:gd name="connsiteX859" fmla="*/ 3235869 w 4070187"/>
              <a:gd name="connsiteY859" fmla="*/ 1564196 h 4070187"/>
              <a:gd name="connsiteX860" fmla="*/ 2170807 w 4070187"/>
              <a:gd name="connsiteY860" fmla="*/ 1678960 h 4070187"/>
              <a:gd name="connsiteX861" fmla="*/ 2202383 w 4070187"/>
              <a:gd name="connsiteY861" fmla="*/ 1692926 h 4070187"/>
              <a:gd name="connsiteX862" fmla="*/ 2262497 w 4070187"/>
              <a:gd name="connsiteY862" fmla="*/ 1553266 h 4070187"/>
              <a:gd name="connsiteX863" fmla="*/ 2230922 w 4070187"/>
              <a:gd name="connsiteY863" fmla="*/ 1539300 h 4070187"/>
              <a:gd name="connsiteX864" fmla="*/ 2170807 w 4070187"/>
              <a:gd name="connsiteY864" fmla="*/ 1678960 h 4070187"/>
              <a:gd name="connsiteX865" fmla="*/ 3764149 w 4070187"/>
              <a:gd name="connsiteY865" fmla="*/ 2279499 h 4070187"/>
              <a:gd name="connsiteX866" fmla="*/ 3614166 w 4070187"/>
              <a:gd name="connsiteY866" fmla="*/ 2257639 h 4070187"/>
              <a:gd name="connsiteX867" fmla="*/ 3612952 w 4070187"/>
              <a:gd name="connsiteY867" fmla="*/ 2267355 h 4070187"/>
              <a:gd name="connsiteX868" fmla="*/ 3762935 w 4070187"/>
              <a:gd name="connsiteY868" fmla="*/ 2289215 h 4070187"/>
              <a:gd name="connsiteX869" fmla="*/ 3764149 w 4070187"/>
              <a:gd name="connsiteY869" fmla="*/ 2279499 h 4070187"/>
              <a:gd name="connsiteX870" fmla="*/ 3768400 w 4070187"/>
              <a:gd name="connsiteY870" fmla="*/ 1824085 h 4070187"/>
              <a:gd name="connsiteX871" fmla="*/ 3617809 w 4070187"/>
              <a:gd name="connsiteY871" fmla="*/ 1842302 h 4070187"/>
              <a:gd name="connsiteX872" fmla="*/ 3619024 w 4070187"/>
              <a:gd name="connsiteY872" fmla="*/ 1852017 h 4070187"/>
              <a:gd name="connsiteX873" fmla="*/ 3769614 w 4070187"/>
              <a:gd name="connsiteY873" fmla="*/ 1833801 h 4070187"/>
              <a:gd name="connsiteX874" fmla="*/ 3768400 w 4070187"/>
              <a:gd name="connsiteY874" fmla="*/ 1824085 h 4070187"/>
              <a:gd name="connsiteX875" fmla="*/ 3677924 w 4070187"/>
              <a:gd name="connsiteY875" fmla="*/ 808815 h 4070187"/>
              <a:gd name="connsiteX876" fmla="*/ 3676103 w 4070187"/>
              <a:gd name="connsiteY876" fmla="*/ 806387 h 4070187"/>
              <a:gd name="connsiteX877" fmla="*/ 3554659 w 4070187"/>
              <a:gd name="connsiteY877" fmla="*/ 897469 h 4070187"/>
              <a:gd name="connsiteX878" fmla="*/ 3556480 w 4070187"/>
              <a:gd name="connsiteY878" fmla="*/ 899898 h 4070187"/>
              <a:gd name="connsiteX879" fmla="*/ 3677924 w 4070187"/>
              <a:gd name="connsiteY879" fmla="*/ 808815 h 4070187"/>
              <a:gd name="connsiteX880" fmla="*/ 3463576 w 4070187"/>
              <a:gd name="connsiteY880" fmla="*/ 2233351 h 4070187"/>
              <a:gd name="connsiteX881" fmla="*/ 3313593 w 4070187"/>
              <a:gd name="connsiteY881" fmla="*/ 2211491 h 4070187"/>
              <a:gd name="connsiteX882" fmla="*/ 3311164 w 4070187"/>
              <a:gd name="connsiteY882" fmla="*/ 2227278 h 4070187"/>
              <a:gd name="connsiteX883" fmla="*/ 3461147 w 4070187"/>
              <a:gd name="connsiteY883" fmla="*/ 2249138 h 4070187"/>
              <a:gd name="connsiteX884" fmla="*/ 3463576 w 4070187"/>
              <a:gd name="connsiteY884" fmla="*/ 2233351 h 4070187"/>
              <a:gd name="connsiteX885" fmla="*/ 3466612 w 4070187"/>
              <a:gd name="connsiteY885" fmla="*/ 1856875 h 4070187"/>
              <a:gd name="connsiteX886" fmla="*/ 3316022 w 4070187"/>
              <a:gd name="connsiteY886" fmla="*/ 1875092 h 4070187"/>
              <a:gd name="connsiteX887" fmla="*/ 3317844 w 4070187"/>
              <a:gd name="connsiteY887" fmla="*/ 1890879 h 4070187"/>
              <a:gd name="connsiteX888" fmla="*/ 3468434 w 4070187"/>
              <a:gd name="connsiteY888" fmla="*/ 1872663 h 4070187"/>
              <a:gd name="connsiteX889" fmla="*/ 3466612 w 4070187"/>
              <a:gd name="connsiteY889" fmla="*/ 1856875 h 4070187"/>
              <a:gd name="connsiteX890" fmla="*/ 3073134 w 4070187"/>
              <a:gd name="connsiteY890" fmla="*/ 1268480 h 4070187"/>
              <a:gd name="connsiteX891" fmla="*/ 3194578 w 4070187"/>
              <a:gd name="connsiteY891" fmla="*/ 1177397 h 4070187"/>
              <a:gd name="connsiteX892" fmla="*/ 3184862 w 4070187"/>
              <a:gd name="connsiteY892" fmla="*/ 1164646 h 4070187"/>
              <a:gd name="connsiteX893" fmla="*/ 3063419 w 4070187"/>
              <a:gd name="connsiteY893" fmla="*/ 1255728 h 4070187"/>
              <a:gd name="connsiteX894" fmla="*/ 3073134 w 4070187"/>
              <a:gd name="connsiteY894" fmla="*/ 1268480 h 4070187"/>
              <a:gd name="connsiteX895" fmla="*/ 3657886 w 4070187"/>
              <a:gd name="connsiteY895" fmla="*/ 1392353 h 4070187"/>
              <a:gd name="connsiteX896" fmla="*/ 3654242 w 4070187"/>
              <a:gd name="connsiteY896" fmla="*/ 1383244 h 4070187"/>
              <a:gd name="connsiteX897" fmla="*/ 3513368 w 4070187"/>
              <a:gd name="connsiteY897" fmla="*/ 1439716 h 4070187"/>
              <a:gd name="connsiteX898" fmla="*/ 3517011 w 4070187"/>
              <a:gd name="connsiteY898" fmla="*/ 1448824 h 4070187"/>
              <a:gd name="connsiteX899" fmla="*/ 3657886 w 4070187"/>
              <a:gd name="connsiteY899" fmla="*/ 1392353 h 4070187"/>
              <a:gd name="connsiteX900" fmla="*/ 3303878 w 4070187"/>
              <a:gd name="connsiteY900" fmla="*/ 425660 h 4070187"/>
              <a:gd name="connsiteX901" fmla="*/ 3301449 w 4070187"/>
              <a:gd name="connsiteY901" fmla="*/ 423839 h 4070187"/>
              <a:gd name="connsiteX902" fmla="*/ 3207330 w 4070187"/>
              <a:gd name="connsiteY902" fmla="*/ 542854 h 4070187"/>
              <a:gd name="connsiteX903" fmla="*/ 3209759 w 4070187"/>
              <a:gd name="connsiteY903" fmla="*/ 544675 h 4070187"/>
              <a:gd name="connsiteX904" fmla="*/ 3303878 w 4070187"/>
              <a:gd name="connsiteY904" fmla="*/ 425660 h 4070187"/>
              <a:gd name="connsiteX905" fmla="*/ 3314807 w 4070187"/>
              <a:gd name="connsiteY905" fmla="*/ 1085100 h 4070187"/>
              <a:gd name="connsiteX906" fmla="*/ 3436251 w 4070187"/>
              <a:gd name="connsiteY906" fmla="*/ 994017 h 4070187"/>
              <a:gd name="connsiteX907" fmla="*/ 3430179 w 4070187"/>
              <a:gd name="connsiteY907" fmla="*/ 986123 h 4070187"/>
              <a:gd name="connsiteX908" fmla="*/ 3308735 w 4070187"/>
              <a:gd name="connsiteY908" fmla="*/ 1077206 h 4070187"/>
              <a:gd name="connsiteX909" fmla="*/ 3314807 w 4070187"/>
              <a:gd name="connsiteY909" fmla="*/ 1085100 h 4070187"/>
              <a:gd name="connsiteX910" fmla="*/ 2807780 w 4070187"/>
              <a:gd name="connsiteY910" fmla="*/ 2350544 h 4070187"/>
              <a:gd name="connsiteX911" fmla="*/ 2668119 w 4070187"/>
              <a:gd name="connsiteY911" fmla="*/ 2291036 h 4070187"/>
              <a:gd name="connsiteX912" fmla="*/ 2656582 w 4070187"/>
              <a:gd name="connsiteY912" fmla="*/ 2317147 h 4070187"/>
              <a:gd name="connsiteX913" fmla="*/ 2796242 w 4070187"/>
              <a:gd name="connsiteY913" fmla="*/ 2376654 h 4070187"/>
              <a:gd name="connsiteX914" fmla="*/ 2807780 w 4070187"/>
              <a:gd name="connsiteY914" fmla="*/ 2350544 h 4070187"/>
              <a:gd name="connsiteX915" fmla="*/ 3363385 w 4070187"/>
              <a:gd name="connsiteY915" fmla="*/ 2595860 h 4070187"/>
              <a:gd name="connsiteX916" fmla="*/ 3223725 w 4070187"/>
              <a:gd name="connsiteY916" fmla="*/ 2536353 h 4070187"/>
              <a:gd name="connsiteX917" fmla="*/ 3217652 w 4070187"/>
              <a:gd name="connsiteY917" fmla="*/ 2550926 h 4070187"/>
              <a:gd name="connsiteX918" fmla="*/ 3357313 w 4070187"/>
              <a:gd name="connsiteY918" fmla="*/ 2610434 h 4070187"/>
              <a:gd name="connsiteX919" fmla="*/ 3363385 w 4070187"/>
              <a:gd name="connsiteY919" fmla="*/ 2595860 h 4070187"/>
              <a:gd name="connsiteX920" fmla="*/ 2546676 w 4070187"/>
              <a:gd name="connsiteY920" fmla="*/ 2694230 h 4070187"/>
              <a:gd name="connsiteX921" fmla="*/ 2455593 w 4070187"/>
              <a:gd name="connsiteY921" fmla="*/ 2572786 h 4070187"/>
              <a:gd name="connsiteX922" fmla="*/ 2432519 w 4070187"/>
              <a:gd name="connsiteY922" fmla="*/ 2589788 h 4070187"/>
              <a:gd name="connsiteX923" fmla="*/ 2523601 w 4070187"/>
              <a:gd name="connsiteY923" fmla="*/ 2711232 h 4070187"/>
              <a:gd name="connsiteX924" fmla="*/ 2546676 w 4070187"/>
              <a:gd name="connsiteY924" fmla="*/ 2694230 h 4070187"/>
              <a:gd name="connsiteX925" fmla="*/ 2366939 w 4070187"/>
              <a:gd name="connsiteY925" fmla="*/ 2452557 h 4070187"/>
              <a:gd name="connsiteX926" fmla="*/ 2276463 w 4070187"/>
              <a:gd name="connsiteY926" fmla="*/ 2331113 h 4070187"/>
              <a:gd name="connsiteX927" fmla="*/ 2248531 w 4070187"/>
              <a:gd name="connsiteY927" fmla="*/ 2351758 h 4070187"/>
              <a:gd name="connsiteX928" fmla="*/ 2339007 w 4070187"/>
              <a:gd name="connsiteY928" fmla="*/ 2473202 h 4070187"/>
              <a:gd name="connsiteX929" fmla="*/ 2366939 w 4070187"/>
              <a:gd name="connsiteY929" fmla="*/ 2452557 h 4070187"/>
              <a:gd name="connsiteX930" fmla="*/ 2463487 w 4070187"/>
              <a:gd name="connsiteY930" fmla="*/ 2352973 h 4070187"/>
              <a:gd name="connsiteX931" fmla="*/ 2344472 w 4070187"/>
              <a:gd name="connsiteY931" fmla="*/ 2258854 h 4070187"/>
              <a:gd name="connsiteX932" fmla="*/ 2323219 w 4070187"/>
              <a:gd name="connsiteY932" fmla="*/ 2286179 h 4070187"/>
              <a:gd name="connsiteX933" fmla="*/ 2442234 w 4070187"/>
              <a:gd name="connsiteY933" fmla="*/ 2380298 h 4070187"/>
              <a:gd name="connsiteX934" fmla="*/ 2463487 w 4070187"/>
              <a:gd name="connsiteY934" fmla="*/ 2352973 h 4070187"/>
              <a:gd name="connsiteX935" fmla="*/ 2699695 w 4070187"/>
              <a:gd name="connsiteY935" fmla="*/ 2539389 h 4070187"/>
              <a:gd name="connsiteX936" fmla="*/ 2580680 w 4070187"/>
              <a:gd name="connsiteY936" fmla="*/ 2445270 h 4070187"/>
              <a:gd name="connsiteX937" fmla="*/ 2563071 w 4070187"/>
              <a:gd name="connsiteY937" fmla="*/ 2467737 h 4070187"/>
              <a:gd name="connsiteX938" fmla="*/ 2682085 w 4070187"/>
              <a:gd name="connsiteY938" fmla="*/ 2561856 h 4070187"/>
              <a:gd name="connsiteX939" fmla="*/ 2699695 w 4070187"/>
              <a:gd name="connsiteY939" fmla="*/ 2539389 h 4070187"/>
              <a:gd name="connsiteX940" fmla="*/ 3085279 w 4070187"/>
              <a:gd name="connsiteY940" fmla="*/ 2473202 h 4070187"/>
              <a:gd name="connsiteX941" fmla="*/ 2945619 w 4070187"/>
              <a:gd name="connsiteY941" fmla="*/ 2413695 h 4070187"/>
              <a:gd name="connsiteX942" fmla="*/ 2937117 w 4070187"/>
              <a:gd name="connsiteY942" fmla="*/ 2433733 h 4070187"/>
              <a:gd name="connsiteX943" fmla="*/ 3076778 w 4070187"/>
              <a:gd name="connsiteY943" fmla="*/ 2493240 h 4070187"/>
              <a:gd name="connsiteX944" fmla="*/ 3085279 w 4070187"/>
              <a:gd name="connsiteY944" fmla="*/ 2473202 h 4070187"/>
              <a:gd name="connsiteX945" fmla="*/ 2803529 w 4070187"/>
              <a:gd name="connsiteY945" fmla="*/ 2653546 h 4070187"/>
              <a:gd name="connsiteX946" fmla="*/ 2922544 w 4070187"/>
              <a:gd name="connsiteY946" fmla="*/ 2747665 h 4070187"/>
              <a:gd name="connsiteX947" fmla="*/ 2935903 w 4070187"/>
              <a:gd name="connsiteY947" fmla="*/ 2730663 h 4070187"/>
              <a:gd name="connsiteX948" fmla="*/ 2816888 w 4070187"/>
              <a:gd name="connsiteY948" fmla="*/ 2636544 h 4070187"/>
              <a:gd name="connsiteX949" fmla="*/ 2803529 w 4070187"/>
              <a:gd name="connsiteY949" fmla="*/ 2653546 h 4070187"/>
              <a:gd name="connsiteX950" fmla="*/ 2906149 w 4070187"/>
              <a:gd name="connsiteY950" fmla="*/ 3185470 h 4070187"/>
              <a:gd name="connsiteX951" fmla="*/ 2815066 w 4070187"/>
              <a:gd name="connsiteY951" fmla="*/ 3064026 h 4070187"/>
              <a:gd name="connsiteX952" fmla="*/ 2802315 w 4070187"/>
              <a:gd name="connsiteY952" fmla="*/ 3073741 h 4070187"/>
              <a:gd name="connsiteX953" fmla="*/ 2893397 w 4070187"/>
              <a:gd name="connsiteY953" fmla="*/ 3195185 h 4070187"/>
              <a:gd name="connsiteX954" fmla="*/ 2906149 w 4070187"/>
              <a:gd name="connsiteY954" fmla="*/ 3185470 h 4070187"/>
              <a:gd name="connsiteX955" fmla="*/ 906578 w 4070187"/>
              <a:gd name="connsiteY955" fmla="*/ 2181737 h 4070187"/>
              <a:gd name="connsiteX956" fmla="*/ 1057168 w 4070187"/>
              <a:gd name="connsiteY956" fmla="*/ 2163520 h 4070187"/>
              <a:gd name="connsiteX957" fmla="*/ 1054739 w 4070187"/>
              <a:gd name="connsiteY957" fmla="*/ 2141661 h 4070187"/>
              <a:gd name="connsiteX958" fmla="*/ 904149 w 4070187"/>
              <a:gd name="connsiteY958" fmla="*/ 2159877 h 4070187"/>
              <a:gd name="connsiteX959" fmla="*/ 906578 w 4070187"/>
              <a:gd name="connsiteY959" fmla="*/ 2181737 h 4070187"/>
              <a:gd name="connsiteX960" fmla="*/ 1342561 w 4070187"/>
              <a:gd name="connsiteY960" fmla="*/ 3637848 h 4070187"/>
              <a:gd name="connsiteX961" fmla="*/ 1351669 w 4070187"/>
              <a:gd name="connsiteY961" fmla="*/ 3641491 h 4070187"/>
              <a:gd name="connsiteX962" fmla="*/ 1411177 w 4070187"/>
              <a:gd name="connsiteY962" fmla="*/ 3501831 h 4070187"/>
              <a:gd name="connsiteX963" fmla="*/ 1402068 w 4070187"/>
              <a:gd name="connsiteY963" fmla="*/ 3498187 h 4070187"/>
              <a:gd name="connsiteX964" fmla="*/ 1342561 w 4070187"/>
              <a:gd name="connsiteY964" fmla="*/ 3637848 h 4070187"/>
              <a:gd name="connsiteX965" fmla="*/ 1417249 w 4070187"/>
              <a:gd name="connsiteY965" fmla="*/ 2803529 h 4070187"/>
              <a:gd name="connsiteX966" fmla="*/ 1323130 w 4070187"/>
              <a:gd name="connsiteY966" fmla="*/ 2922544 h 4070187"/>
              <a:gd name="connsiteX967" fmla="*/ 1340132 w 4070187"/>
              <a:gd name="connsiteY967" fmla="*/ 2935903 h 4070187"/>
              <a:gd name="connsiteX968" fmla="*/ 1434251 w 4070187"/>
              <a:gd name="connsiteY968" fmla="*/ 2816888 h 4070187"/>
              <a:gd name="connsiteX969" fmla="*/ 1417249 w 4070187"/>
              <a:gd name="connsiteY969" fmla="*/ 2803529 h 4070187"/>
              <a:gd name="connsiteX970" fmla="*/ 1231440 w 4070187"/>
              <a:gd name="connsiteY970" fmla="*/ 3044595 h 4070187"/>
              <a:gd name="connsiteX971" fmla="*/ 1137321 w 4070187"/>
              <a:gd name="connsiteY971" fmla="*/ 3163610 h 4070187"/>
              <a:gd name="connsiteX972" fmla="*/ 1149465 w 4070187"/>
              <a:gd name="connsiteY972" fmla="*/ 3173325 h 4070187"/>
              <a:gd name="connsiteX973" fmla="*/ 1243584 w 4070187"/>
              <a:gd name="connsiteY973" fmla="*/ 3054310 h 4070187"/>
              <a:gd name="connsiteX974" fmla="*/ 1231440 w 4070187"/>
              <a:gd name="connsiteY974" fmla="*/ 3044595 h 4070187"/>
              <a:gd name="connsiteX975" fmla="*/ 1226582 w 4070187"/>
              <a:gd name="connsiteY975" fmla="*/ 3918990 h 4070187"/>
              <a:gd name="connsiteX976" fmla="*/ 1229618 w 4070187"/>
              <a:gd name="connsiteY976" fmla="*/ 3920205 h 4070187"/>
              <a:gd name="connsiteX977" fmla="*/ 1289125 w 4070187"/>
              <a:gd name="connsiteY977" fmla="*/ 3780544 h 4070187"/>
              <a:gd name="connsiteX978" fmla="*/ 1286089 w 4070187"/>
              <a:gd name="connsiteY978" fmla="*/ 3779330 h 4070187"/>
              <a:gd name="connsiteX979" fmla="*/ 1226582 w 4070187"/>
              <a:gd name="connsiteY979" fmla="*/ 3918990 h 4070187"/>
              <a:gd name="connsiteX980" fmla="*/ 997053 w 4070187"/>
              <a:gd name="connsiteY980" fmla="*/ 2801707 h 4070187"/>
              <a:gd name="connsiteX981" fmla="*/ 875610 w 4070187"/>
              <a:gd name="connsiteY981" fmla="*/ 2892790 h 4070187"/>
              <a:gd name="connsiteX982" fmla="*/ 885325 w 4070187"/>
              <a:gd name="connsiteY982" fmla="*/ 2905542 h 4070187"/>
              <a:gd name="connsiteX983" fmla="*/ 1006769 w 4070187"/>
              <a:gd name="connsiteY983" fmla="*/ 2814459 h 4070187"/>
              <a:gd name="connsiteX984" fmla="*/ 997053 w 4070187"/>
              <a:gd name="connsiteY984" fmla="*/ 2801707 h 4070187"/>
              <a:gd name="connsiteX985" fmla="*/ 952119 w 4070187"/>
              <a:gd name="connsiteY985" fmla="*/ 3404069 h 4070187"/>
              <a:gd name="connsiteX986" fmla="*/ 960013 w 4070187"/>
              <a:gd name="connsiteY986" fmla="*/ 3410141 h 4070187"/>
              <a:gd name="connsiteX987" fmla="*/ 1054132 w 4070187"/>
              <a:gd name="connsiteY987" fmla="*/ 3291126 h 4070187"/>
              <a:gd name="connsiteX988" fmla="*/ 1046238 w 4070187"/>
              <a:gd name="connsiteY988" fmla="*/ 3285053 h 4070187"/>
              <a:gd name="connsiteX989" fmla="*/ 952119 w 4070187"/>
              <a:gd name="connsiteY989" fmla="*/ 3404069 h 4070187"/>
              <a:gd name="connsiteX990" fmla="*/ 1821656 w 4070187"/>
              <a:gd name="connsiteY990" fmla="*/ 3461754 h 4070187"/>
              <a:gd name="connsiteX991" fmla="*/ 1837444 w 4070187"/>
              <a:gd name="connsiteY991" fmla="*/ 3464183 h 4070187"/>
              <a:gd name="connsiteX992" fmla="*/ 1859304 w 4070187"/>
              <a:gd name="connsiteY992" fmla="*/ 3314200 h 4070187"/>
              <a:gd name="connsiteX993" fmla="*/ 1843516 w 4070187"/>
              <a:gd name="connsiteY993" fmla="*/ 3311771 h 4070187"/>
              <a:gd name="connsiteX994" fmla="*/ 1821656 w 4070187"/>
              <a:gd name="connsiteY994" fmla="*/ 3461754 h 4070187"/>
              <a:gd name="connsiteX995" fmla="*/ 1780973 w 4070187"/>
              <a:gd name="connsiteY995" fmla="*/ 3762935 h 4070187"/>
              <a:gd name="connsiteX996" fmla="*/ 1790688 w 4070187"/>
              <a:gd name="connsiteY996" fmla="*/ 3764149 h 4070187"/>
              <a:gd name="connsiteX997" fmla="*/ 1812548 w 4070187"/>
              <a:gd name="connsiteY997" fmla="*/ 3614166 h 4070187"/>
              <a:gd name="connsiteX998" fmla="*/ 1802833 w 4070187"/>
              <a:gd name="connsiteY998" fmla="*/ 3612952 h 4070187"/>
              <a:gd name="connsiteX999" fmla="*/ 1780973 w 4070187"/>
              <a:gd name="connsiteY999" fmla="*/ 3762935 h 4070187"/>
              <a:gd name="connsiteX1000" fmla="*/ 766310 w 4070187"/>
              <a:gd name="connsiteY1000" fmla="*/ 3645134 h 4070187"/>
              <a:gd name="connsiteX1001" fmla="*/ 768739 w 4070187"/>
              <a:gd name="connsiteY1001" fmla="*/ 3646956 h 4070187"/>
              <a:gd name="connsiteX1002" fmla="*/ 862858 w 4070187"/>
              <a:gd name="connsiteY1002" fmla="*/ 3527941 h 4070187"/>
              <a:gd name="connsiteX1003" fmla="*/ 860429 w 4070187"/>
              <a:gd name="connsiteY1003" fmla="*/ 3526119 h 4070187"/>
              <a:gd name="connsiteX1004" fmla="*/ 766310 w 4070187"/>
              <a:gd name="connsiteY1004" fmla="*/ 3645134 h 4070187"/>
              <a:gd name="connsiteX1005" fmla="*/ 1577554 w 4070187"/>
              <a:gd name="connsiteY1005" fmla="*/ 3076778 h 4070187"/>
              <a:gd name="connsiteX1006" fmla="*/ 1597593 w 4070187"/>
              <a:gd name="connsiteY1006" fmla="*/ 3085279 h 4070187"/>
              <a:gd name="connsiteX1007" fmla="*/ 1657100 w 4070187"/>
              <a:gd name="connsiteY1007" fmla="*/ 2945618 h 4070187"/>
              <a:gd name="connsiteX1008" fmla="*/ 1637062 w 4070187"/>
              <a:gd name="connsiteY1008" fmla="*/ 2937117 h 4070187"/>
              <a:gd name="connsiteX1009" fmla="*/ 1577554 w 4070187"/>
              <a:gd name="connsiteY1009" fmla="*/ 3076778 h 4070187"/>
              <a:gd name="connsiteX1010" fmla="*/ 1741503 w 4070187"/>
              <a:gd name="connsiteY1010" fmla="*/ 4063508 h 4070187"/>
              <a:gd name="connsiteX1011" fmla="*/ 1744539 w 4070187"/>
              <a:gd name="connsiteY1011" fmla="*/ 4063508 h 4070187"/>
              <a:gd name="connsiteX1012" fmla="*/ 1766400 w 4070187"/>
              <a:gd name="connsiteY1012" fmla="*/ 3913525 h 4070187"/>
              <a:gd name="connsiteX1013" fmla="*/ 1763363 w 4070187"/>
              <a:gd name="connsiteY1013" fmla="*/ 3913525 h 4070187"/>
              <a:gd name="connsiteX1014" fmla="*/ 1741503 w 4070187"/>
              <a:gd name="connsiteY1014" fmla="*/ 4063508 h 4070187"/>
              <a:gd name="connsiteX1015" fmla="*/ 1520476 w 4070187"/>
              <a:gd name="connsiteY1015" fmla="*/ 3218259 h 4070187"/>
              <a:gd name="connsiteX1016" fmla="*/ 1460969 w 4070187"/>
              <a:gd name="connsiteY1016" fmla="*/ 3357920 h 4070187"/>
              <a:gd name="connsiteX1017" fmla="*/ 1475542 w 4070187"/>
              <a:gd name="connsiteY1017" fmla="*/ 3363992 h 4070187"/>
              <a:gd name="connsiteX1018" fmla="*/ 1535049 w 4070187"/>
              <a:gd name="connsiteY1018" fmla="*/ 3224332 h 4070187"/>
              <a:gd name="connsiteX1019" fmla="*/ 1520476 w 4070187"/>
              <a:gd name="connsiteY1019" fmla="*/ 3218259 h 4070187"/>
              <a:gd name="connsiteX1020" fmla="*/ 899898 w 4070187"/>
              <a:gd name="connsiteY1020" fmla="*/ 514922 h 4070187"/>
              <a:gd name="connsiteX1021" fmla="*/ 808815 w 4070187"/>
              <a:gd name="connsiteY1021" fmla="*/ 393478 h 4070187"/>
              <a:gd name="connsiteX1022" fmla="*/ 806387 w 4070187"/>
              <a:gd name="connsiteY1022" fmla="*/ 395299 h 4070187"/>
              <a:gd name="connsiteX1023" fmla="*/ 897469 w 4070187"/>
              <a:gd name="connsiteY1023" fmla="*/ 516743 h 4070187"/>
              <a:gd name="connsiteX1024" fmla="*/ 899898 w 4070187"/>
              <a:gd name="connsiteY1024" fmla="*/ 514922 h 4070187"/>
              <a:gd name="connsiteX1025" fmla="*/ 429304 w 4070187"/>
              <a:gd name="connsiteY1025" fmla="*/ 1352276 h 4070187"/>
              <a:gd name="connsiteX1026" fmla="*/ 568964 w 4070187"/>
              <a:gd name="connsiteY1026" fmla="*/ 1411784 h 4070187"/>
              <a:gd name="connsiteX1027" fmla="*/ 572607 w 4070187"/>
              <a:gd name="connsiteY1027" fmla="*/ 1402675 h 4070187"/>
              <a:gd name="connsiteX1028" fmla="*/ 432947 w 4070187"/>
              <a:gd name="connsiteY1028" fmla="*/ 1343168 h 4070187"/>
              <a:gd name="connsiteX1029" fmla="*/ 429304 w 4070187"/>
              <a:gd name="connsiteY1029" fmla="*/ 1352276 h 4070187"/>
              <a:gd name="connsiteX1030" fmla="*/ 292072 w 4070187"/>
              <a:gd name="connsiteY1030" fmla="*/ 1286697 h 4070187"/>
              <a:gd name="connsiteX1031" fmla="*/ 152412 w 4070187"/>
              <a:gd name="connsiteY1031" fmla="*/ 1227189 h 4070187"/>
              <a:gd name="connsiteX1032" fmla="*/ 151198 w 4070187"/>
              <a:gd name="connsiteY1032" fmla="*/ 1230225 h 4070187"/>
              <a:gd name="connsiteX1033" fmla="*/ 290858 w 4070187"/>
              <a:gd name="connsiteY1033" fmla="*/ 1289733 h 4070187"/>
              <a:gd name="connsiteX1034" fmla="*/ 292072 w 4070187"/>
              <a:gd name="connsiteY1034" fmla="*/ 1286697 h 4070187"/>
              <a:gd name="connsiteX1035" fmla="*/ 544675 w 4070187"/>
              <a:gd name="connsiteY1035" fmla="*/ 861036 h 4070187"/>
              <a:gd name="connsiteX1036" fmla="*/ 425660 w 4070187"/>
              <a:gd name="connsiteY1036" fmla="*/ 766917 h 4070187"/>
              <a:gd name="connsiteX1037" fmla="*/ 423839 w 4070187"/>
              <a:gd name="connsiteY1037" fmla="*/ 769346 h 4070187"/>
              <a:gd name="connsiteX1038" fmla="*/ 542854 w 4070187"/>
              <a:gd name="connsiteY1038" fmla="*/ 863465 h 4070187"/>
              <a:gd name="connsiteX1039" fmla="*/ 544675 w 4070187"/>
              <a:gd name="connsiteY1039" fmla="*/ 861036 h 4070187"/>
              <a:gd name="connsiteX1040" fmla="*/ 785134 w 4070187"/>
              <a:gd name="connsiteY1040" fmla="*/ 1045631 h 4070187"/>
              <a:gd name="connsiteX1041" fmla="*/ 666119 w 4070187"/>
              <a:gd name="connsiteY1041" fmla="*/ 951512 h 4070187"/>
              <a:gd name="connsiteX1042" fmla="*/ 660047 w 4070187"/>
              <a:gd name="connsiteY1042" fmla="*/ 959406 h 4070187"/>
              <a:gd name="connsiteX1043" fmla="*/ 779062 w 4070187"/>
              <a:gd name="connsiteY1043" fmla="*/ 1053525 h 4070187"/>
              <a:gd name="connsiteX1044" fmla="*/ 785134 w 4070187"/>
              <a:gd name="connsiteY1044" fmla="*/ 1045631 h 4070187"/>
              <a:gd name="connsiteX1045" fmla="*/ 1862947 w 4070187"/>
              <a:gd name="connsiteY1045" fmla="*/ 3159967 h 4070187"/>
              <a:gd name="connsiteX1046" fmla="*/ 1884807 w 4070187"/>
              <a:gd name="connsiteY1046" fmla="*/ 3163003 h 4070187"/>
              <a:gd name="connsiteX1047" fmla="*/ 1906667 w 4070187"/>
              <a:gd name="connsiteY1047" fmla="*/ 3013020 h 4070187"/>
              <a:gd name="connsiteX1048" fmla="*/ 1884807 w 4070187"/>
              <a:gd name="connsiteY1048" fmla="*/ 3009983 h 4070187"/>
              <a:gd name="connsiteX1049" fmla="*/ 1862947 w 4070187"/>
              <a:gd name="connsiteY1049" fmla="*/ 3159967 h 4070187"/>
              <a:gd name="connsiteX1050" fmla="*/ 150590 w 4070187"/>
              <a:gd name="connsiteY1050" fmla="*/ 2258854 h 4070187"/>
              <a:gd name="connsiteX1051" fmla="*/ 0 w 4070187"/>
              <a:gd name="connsiteY1051" fmla="*/ 2277070 h 4070187"/>
              <a:gd name="connsiteX1052" fmla="*/ 0 w 4070187"/>
              <a:gd name="connsiteY1052" fmla="*/ 2280106 h 4070187"/>
              <a:gd name="connsiteX1053" fmla="*/ 151198 w 4070187"/>
              <a:gd name="connsiteY1053" fmla="*/ 2261890 h 4070187"/>
              <a:gd name="connsiteX1054" fmla="*/ 151198 w 4070187"/>
              <a:gd name="connsiteY1054" fmla="*/ 2258854 h 4070187"/>
              <a:gd name="connsiteX1055" fmla="*/ 393478 w 4070187"/>
              <a:gd name="connsiteY1055" fmla="*/ 3261979 h 4070187"/>
              <a:gd name="connsiteX1056" fmla="*/ 395299 w 4070187"/>
              <a:gd name="connsiteY1056" fmla="*/ 3264408 h 4070187"/>
              <a:gd name="connsiteX1057" fmla="*/ 516743 w 4070187"/>
              <a:gd name="connsiteY1057" fmla="*/ 3173325 h 4070187"/>
              <a:gd name="connsiteX1058" fmla="*/ 514922 w 4070187"/>
              <a:gd name="connsiteY1058" fmla="*/ 3170896 h 4070187"/>
              <a:gd name="connsiteX1059" fmla="*/ 393478 w 4070187"/>
              <a:gd name="connsiteY1059" fmla="*/ 3261979 h 4070187"/>
              <a:gd name="connsiteX1060" fmla="*/ 412302 w 4070187"/>
              <a:gd name="connsiteY1060" fmla="*/ 2679049 h 4070187"/>
              <a:gd name="connsiteX1061" fmla="*/ 415945 w 4070187"/>
              <a:gd name="connsiteY1061" fmla="*/ 2688158 h 4070187"/>
              <a:gd name="connsiteX1062" fmla="*/ 556820 w 4070187"/>
              <a:gd name="connsiteY1062" fmla="*/ 2631686 h 4070187"/>
              <a:gd name="connsiteX1063" fmla="*/ 553176 w 4070187"/>
              <a:gd name="connsiteY1063" fmla="*/ 2622578 h 4070187"/>
              <a:gd name="connsiteX1064" fmla="*/ 412302 w 4070187"/>
              <a:gd name="connsiteY1064" fmla="*/ 2679049 h 4070187"/>
              <a:gd name="connsiteX1065" fmla="*/ 755987 w 4070187"/>
              <a:gd name="connsiteY1065" fmla="*/ 2986302 h 4070187"/>
              <a:gd name="connsiteX1066" fmla="*/ 634544 w 4070187"/>
              <a:gd name="connsiteY1066" fmla="*/ 3077385 h 4070187"/>
              <a:gd name="connsiteX1067" fmla="*/ 640616 w 4070187"/>
              <a:gd name="connsiteY1067" fmla="*/ 3085279 h 4070187"/>
              <a:gd name="connsiteX1068" fmla="*/ 762060 w 4070187"/>
              <a:gd name="connsiteY1068" fmla="*/ 2994196 h 4070187"/>
              <a:gd name="connsiteX1069" fmla="*/ 755987 w 4070187"/>
              <a:gd name="connsiteY1069" fmla="*/ 2986302 h 4070187"/>
              <a:gd name="connsiteX1070" fmla="*/ 157270 w 4070187"/>
              <a:gd name="connsiteY1070" fmla="*/ 1762756 h 4070187"/>
              <a:gd name="connsiteX1071" fmla="*/ 7287 w 4070187"/>
              <a:gd name="connsiteY1071" fmla="*/ 1740896 h 4070187"/>
              <a:gd name="connsiteX1072" fmla="*/ 7287 w 4070187"/>
              <a:gd name="connsiteY1072" fmla="*/ 1743932 h 4070187"/>
              <a:gd name="connsiteX1073" fmla="*/ 157270 w 4070187"/>
              <a:gd name="connsiteY1073" fmla="*/ 1765792 h 4070187"/>
              <a:gd name="connsiteX1074" fmla="*/ 157270 w 4070187"/>
              <a:gd name="connsiteY1074" fmla="*/ 1762756 h 4070187"/>
              <a:gd name="connsiteX1075" fmla="*/ 1015877 w 4070187"/>
              <a:gd name="connsiteY1075" fmla="*/ 1243584 h 4070187"/>
              <a:gd name="connsiteX1076" fmla="*/ 1025593 w 4070187"/>
              <a:gd name="connsiteY1076" fmla="*/ 1231440 h 4070187"/>
              <a:gd name="connsiteX1077" fmla="*/ 906578 w 4070187"/>
              <a:gd name="connsiteY1077" fmla="*/ 1137321 h 4070187"/>
              <a:gd name="connsiteX1078" fmla="*/ 896862 w 4070187"/>
              <a:gd name="connsiteY1078" fmla="*/ 1149465 h 4070187"/>
              <a:gd name="connsiteX1079" fmla="*/ 1015877 w 4070187"/>
              <a:gd name="connsiteY1079" fmla="*/ 1243584 h 4070187"/>
              <a:gd name="connsiteX1080" fmla="*/ 131767 w 4070187"/>
              <a:gd name="connsiteY1080" fmla="*/ 2795028 h 4070187"/>
              <a:gd name="connsiteX1081" fmla="*/ 132981 w 4070187"/>
              <a:gd name="connsiteY1081" fmla="*/ 2798064 h 4070187"/>
              <a:gd name="connsiteX1082" fmla="*/ 273856 w 4070187"/>
              <a:gd name="connsiteY1082" fmla="*/ 2741593 h 4070187"/>
              <a:gd name="connsiteX1083" fmla="*/ 272641 w 4070187"/>
              <a:gd name="connsiteY1083" fmla="*/ 2738557 h 4070187"/>
              <a:gd name="connsiteX1084" fmla="*/ 131767 w 4070187"/>
              <a:gd name="connsiteY1084" fmla="*/ 2795028 h 4070187"/>
              <a:gd name="connsiteX1085" fmla="*/ 2622578 w 4070187"/>
              <a:gd name="connsiteY1085" fmla="*/ 3517618 h 4070187"/>
              <a:gd name="connsiteX1086" fmla="*/ 2679049 w 4070187"/>
              <a:gd name="connsiteY1086" fmla="*/ 3658493 h 4070187"/>
              <a:gd name="connsiteX1087" fmla="*/ 2688158 w 4070187"/>
              <a:gd name="connsiteY1087" fmla="*/ 3654850 h 4070187"/>
              <a:gd name="connsiteX1088" fmla="*/ 2631686 w 4070187"/>
              <a:gd name="connsiteY1088" fmla="*/ 3513975 h 4070187"/>
              <a:gd name="connsiteX1089" fmla="*/ 2622578 w 4070187"/>
              <a:gd name="connsiteY1089" fmla="*/ 3517618 h 4070187"/>
              <a:gd name="connsiteX1090" fmla="*/ 3054310 w 4070187"/>
              <a:gd name="connsiteY1090" fmla="*/ 2827211 h 4070187"/>
              <a:gd name="connsiteX1091" fmla="*/ 3044595 w 4070187"/>
              <a:gd name="connsiteY1091" fmla="*/ 2839355 h 4070187"/>
              <a:gd name="connsiteX1092" fmla="*/ 3163610 w 4070187"/>
              <a:gd name="connsiteY1092" fmla="*/ 2933474 h 4070187"/>
              <a:gd name="connsiteX1093" fmla="*/ 3173326 w 4070187"/>
              <a:gd name="connsiteY1093" fmla="*/ 2921330 h 4070187"/>
              <a:gd name="connsiteX1094" fmla="*/ 3054310 w 4070187"/>
              <a:gd name="connsiteY1094" fmla="*/ 2827211 h 4070187"/>
              <a:gd name="connsiteX1095" fmla="*/ 2617720 w 4070187"/>
              <a:gd name="connsiteY1095" fmla="*/ 2831461 h 4070187"/>
              <a:gd name="connsiteX1096" fmla="*/ 2708803 w 4070187"/>
              <a:gd name="connsiteY1096" fmla="*/ 2952905 h 4070187"/>
              <a:gd name="connsiteX1097" fmla="*/ 2726412 w 4070187"/>
              <a:gd name="connsiteY1097" fmla="*/ 2939546 h 4070187"/>
              <a:gd name="connsiteX1098" fmla="*/ 2635330 w 4070187"/>
              <a:gd name="connsiteY1098" fmla="*/ 2818102 h 4070187"/>
              <a:gd name="connsiteX1099" fmla="*/ 2617720 w 4070187"/>
              <a:gd name="connsiteY1099" fmla="*/ 2831461 h 4070187"/>
              <a:gd name="connsiteX1100" fmla="*/ 3170897 w 4070187"/>
              <a:gd name="connsiteY1100" fmla="*/ 3555873 h 4070187"/>
              <a:gd name="connsiteX1101" fmla="*/ 3261979 w 4070187"/>
              <a:gd name="connsiteY1101" fmla="*/ 3677317 h 4070187"/>
              <a:gd name="connsiteX1102" fmla="*/ 3264408 w 4070187"/>
              <a:gd name="connsiteY1102" fmla="*/ 3675495 h 4070187"/>
              <a:gd name="connsiteX1103" fmla="*/ 3173326 w 4070187"/>
              <a:gd name="connsiteY1103" fmla="*/ 3554051 h 4070187"/>
              <a:gd name="connsiteX1104" fmla="*/ 3170897 w 4070187"/>
              <a:gd name="connsiteY1104" fmla="*/ 3555873 h 4070187"/>
              <a:gd name="connsiteX1105" fmla="*/ 2739164 w 4070187"/>
              <a:gd name="connsiteY1105" fmla="*/ 3797546 h 4070187"/>
              <a:gd name="connsiteX1106" fmla="*/ 2795635 w 4070187"/>
              <a:gd name="connsiteY1106" fmla="*/ 3938421 h 4070187"/>
              <a:gd name="connsiteX1107" fmla="*/ 2798671 w 4070187"/>
              <a:gd name="connsiteY1107" fmla="*/ 3937207 h 4070187"/>
              <a:gd name="connsiteX1108" fmla="*/ 2742200 w 4070187"/>
              <a:gd name="connsiteY1108" fmla="*/ 3796332 h 4070187"/>
              <a:gd name="connsiteX1109" fmla="*/ 2739164 w 4070187"/>
              <a:gd name="connsiteY1109" fmla="*/ 3797546 h 4070187"/>
              <a:gd name="connsiteX1110" fmla="*/ 2986302 w 4070187"/>
              <a:gd name="connsiteY1110" fmla="*/ 3314807 h 4070187"/>
              <a:gd name="connsiteX1111" fmla="*/ 3077385 w 4070187"/>
              <a:gd name="connsiteY1111" fmla="*/ 3436251 h 4070187"/>
              <a:gd name="connsiteX1112" fmla="*/ 3085279 w 4070187"/>
              <a:gd name="connsiteY1112" fmla="*/ 3430179 h 4070187"/>
              <a:gd name="connsiteX1113" fmla="*/ 2994196 w 4070187"/>
              <a:gd name="connsiteY1113" fmla="*/ 3308735 h 4070187"/>
              <a:gd name="connsiteX1114" fmla="*/ 2986302 w 4070187"/>
              <a:gd name="connsiteY1114" fmla="*/ 3314807 h 4070187"/>
              <a:gd name="connsiteX1115" fmla="*/ 3912918 w 4070187"/>
              <a:gd name="connsiteY1115" fmla="*/ 2307431 h 4070187"/>
              <a:gd name="connsiteX1116" fmla="*/ 4062901 w 4070187"/>
              <a:gd name="connsiteY1116" fmla="*/ 2329291 h 4070187"/>
              <a:gd name="connsiteX1117" fmla="*/ 4062901 w 4070187"/>
              <a:gd name="connsiteY1117" fmla="*/ 2326255 h 4070187"/>
              <a:gd name="connsiteX1118" fmla="*/ 3912918 w 4070187"/>
              <a:gd name="connsiteY1118" fmla="*/ 2304395 h 4070187"/>
              <a:gd name="connsiteX1119" fmla="*/ 3912918 w 4070187"/>
              <a:gd name="connsiteY1119" fmla="*/ 2307431 h 4070187"/>
              <a:gd name="connsiteX1120" fmla="*/ 3284446 w 4070187"/>
              <a:gd name="connsiteY1120" fmla="*/ 3025164 h 4070187"/>
              <a:gd name="connsiteX1121" fmla="*/ 3403461 w 4070187"/>
              <a:gd name="connsiteY1121" fmla="*/ 3119283 h 4070187"/>
              <a:gd name="connsiteX1122" fmla="*/ 3409533 w 4070187"/>
              <a:gd name="connsiteY1122" fmla="*/ 3111389 h 4070187"/>
              <a:gd name="connsiteX1123" fmla="*/ 3290519 w 4070187"/>
              <a:gd name="connsiteY1123" fmla="*/ 3017270 h 4070187"/>
              <a:gd name="connsiteX1124" fmla="*/ 3284446 w 4070187"/>
              <a:gd name="connsiteY1124" fmla="*/ 3025164 h 4070187"/>
              <a:gd name="connsiteX1125" fmla="*/ 3779330 w 4070187"/>
              <a:gd name="connsiteY1125" fmla="*/ 2784705 h 4070187"/>
              <a:gd name="connsiteX1126" fmla="*/ 3918990 w 4070187"/>
              <a:gd name="connsiteY1126" fmla="*/ 2844213 h 4070187"/>
              <a:gd name="connsiteX1127" fmla="*/ 3920205 w 4070187"/>
              <a:gd name="connsiteY1127" fmla="*/ 2841177 h 4070187"/>
              <a:gd name="connsiteX1128" fmla="*/ 3780544 w 4070187"/>
              <a:gd name="connsiteY1128" fmla="*/ 2781669 h 4070187"/>
              <a:gd name="connsiteX1129" fmla="*/ 3779330 w 4070187"/>
              <a:gd name="connsiteY1129" fmla="*/ 2784705 h 4070187"/>
              <a:gd name="connsiteX1130" fmla="*/ 3642098 w 4070187"/>
              <a:gd name="connsiteY1130" fmla="*/ 2719126 h 4070187"/>
              <a:gd name="connsiteX1131" fmla="*/ 3502438 w 4070187"/>
              <a:gd name="connsiteY1131" fmla="*/ 2659618 h 4070187"/>
              <a:gd name="connsiteX1132" fmla="*/ 3498795 w 4070187"/>
              <a:gd name="connsiteY1132" fmla="*/ 2668726 h 4070187"/>
              <a:gd name="connsiteX1133" fmla="*/ 3638455 w 4070187"/>
              <a:gd name="connsiteY1133" fmla="*/ 2728234 h 4070187"/>
              <a:gd name="connsiteX1134" fmla="*/ 3642098 w 4070187"/>
              <a:gd name="connsiteY1134" fmla="*/ 2719126 h 4070187"/>
              <a:gd name="connsiteX1135" fmla="*/ 3525512 w 4070187"/>
              <a:gd name="connsiteY1135" fmla="*/ 3210366 h 4070187"/>
              <a:gd name="connsiteX1136" fmla="*/ 3644527 w 4070187"/>
              <a:gd name="connsiteY1136" fmla="*/ 3304485 h 4070187"/>
              <a:gd name="connsiteX1137" fmla="*/ 3646349 w 4070187"/>
              <a:gd name="connsiteY1137" fmla="*/ 3302056 h 4070187"/>
              <a:gd name="connsiteX1138" fmla="*/ 3527334 w 4070187"/>
              <a:gd name="connsiteY1138" fmla="*/ 3207937 h 4070187"/>
              <a:gd name="connsiteX1139" fmla="*/ 3525512 w 4070187"/>
              <a:gd name="connsiteY1139" fmla="*/ 3210366 h 4070187"/>
              <a:gd name="connsiteX1140" fmla="*/ 1940064 w 4070187"/>
              <a:gd name="connsiteY1140" fmla="*/ 2559427 h 4070187"/>
              <a:gd name="connsiteX1141" fmla="*/ 1974068 w 4070187"/>
              <a:gd name="connsiteY1141" fmla="*/ 2564285 h 4070187"/>
              <a:gd name="connsiteX1142" fmla="*/ 1995928 w 4070187"/>
              <a:gd name="connsiteY1142" fmla="*/ 2414302 h 4070187"/>
              <a:gd name="connsiteX1143" fmla="*/ 1961924 w 4070187"/>
              <a:gd name="connsiteY1143" fmla="*/ 2409444 h 4070187"/>
              <a:gd name="connsiteX1144" fmla="*/ 1940064 w 4070187"/>
              <a:gd name="connsiteY1144" fmla="*/ 2559427 h 4070187"/>
              <a:gd name="connsiteX1145" fmla="*/ 2095512 w 4070187"/>
              <a:gd name="connsiteY1145" fmla="*/ 2412480 h 4070187"/>
              <a:gd name="connsiteX1146" fmla="*/ 2060901 w 4070187"/>
              <a:gd name="connsiteY1146" fmla="*/ 2416731 h 4070187"/>
              <a:gd name="connsiteX1147" fmla="*/ 2078510 w 4070187"/>
              <a:gd name="connsiteY1147" fmla="*/ 2567321 h 4070187"/>
              <a:gd name="connsiteX1148" fmla="*/ 2113121 w 4070187"/>
              <a:gd name="connsiteY1148" fmla="*/ 2563071 h 4070187"/>
              <a:gd name="connsiteX1149" fmla="*/ 2095512 w 4070187"/>
              <a:gd name="connsiteY1149" fmla="*/ 2412480 h 4070187"/>
              <a:gd name="connsiteX1150" fmla="*/ 2130731 w 4070187"/>
              <a:gd name="connsiteY1150" fmla="*/ 2710625 h 4070187"/>
              <a:gd name="connsiteX1151" fmla="*/ 2102192 w 4070187"/>
              <a:gd name="connsiteY1151" fmla="*/ 2714268 h 4070187"/>
              <a:gd name="connsiteX1152" fmla="*/ 2120408 w 4070187"/>
              <a:gd name="connsiteY1152" fmla="*/ 2864858 h 4070187"/>
              <a:gd name="connsiteX1153" fmla="*/ 2148947 w 4070187"/>
              <a:gd name="connsiteY1153" fmla="*/ 2861215 h 4070187"/>
              <a:gd name="connsiteX1154" fmla="*/ 2130731 w 4070187"/>
              <a:gd name="connsiteY1154" fmla="*/ 2710625 h 4070187"/>
              <a:gd name="connsiteX1155" fmla="*/ 1903024 w 4070187"/>
              <a:gd name="connsiteY1155" fmla="*/ 2858786 h 4070187"/>
              <a:gd name="connsiteX1156" fmla="*/ 1931563 w 4070187"/>
              <a:gd name="connsiteY1156" fmla="*/ 2863036 h 4070187"/>
              <a:gd name="connsiteX1157" fmla="*/ 1953423 w 4070187"/>
              <a:gd name="connsiteY1157" fmla="*/ 2713053 h 4070187"/>
              <a:gd name="connsiteX1158" fmla="*/ 1924884 w 4070187"/>
              <a:gd name="connsiteY1158" fmla="*/ 2708803 h 4070187"/>
              <a:gd name="connsiteX1159" fmla="*/ 1903024 w 4070187"/>
              <a:gd name="connsiteY1159" fmla="*/ 2858786 h 4070187"/>
              <a:gd name="connsiteX1160" fmla="*/ 1956459 w 4070187"/>
              <a:gd name="connsiteY1160" fmla="*/ 1508331 h 4070187"/>
              <a:gd name="connsiteX1161" fmla="*/ 1974068 w 4070187"/>
              <a:gd name="connsiteY1161" fmla="*/ 1658922 h 4070187"/>
              <a:gd name="connsiteX1162" fmla="*/ 2008680 w 4070187"/>
              <a:gd name="connsiteY1162" fmla="*/ 1654671 h 4070187"/>
              <a:gd name="connsiteX1163" fmla="*/ 1991070 w 4070187"/>
              <a:gd name="connsiteY1163" fmla="*/ 1504081 h 4070187"/>
              <a:gd name="connsiteX1164" fmla="*/ 1956459 w 4070187"/>
              <a:gd name="connsiteY1164" fmla="*/ 1508331 h 4070187"/>
              <a:gd name="connsiteX1165" fmla="*/ 2164128 w 4070187"/>
              <a:gd name="connsiteY1165" fmla="*/ 3013020 h 4070187"/>
              <a:gd name="connsiteX1166" fmla="*/ 2142268 w 4070187"/>
              <a:gd name="connsiteY1166" fmla="*/ 3015449 h 4070187"/>
              <a:gd name="connsiteX1167" fmla="*/ 2160484 w 4070187"/>
              <a:gd name="connsiteY1167" fmla="*/ 3166039 h 4070187"/>
              <a:gd name="connsiteX1168" fmla="*/ 2182344 w 4070187"/>
              <a:gd name="connsiteY1168" fmla="*/ 3163610 h 4070187"/>
              <a:gd name="connsiteX1169" fmla="*/ 2164128 w 4070187"/>
              <a:gd name="connsiteY1169" fmla="*/ 3013020 h 4070187"/>
              <a:gd name="connsiteX1170" fmla="*/ 2359045 w 4070187"/>
              <a:gd name="connsiteY1170" fmla="*/ 2804136 h 4070187"/>
              <a:gd name="connsiteX1171" fmla="*/ 2302574 w 4070187"/>
              <a:gd name="connsiteY1171" fmla="*/ 2663262 h 4070187"/>
              <a:gd name="connsiteX1172" fmla="*/ 2275856 w 4070187"/>
              <a:gd name="connsiteY1172" fmla="*/ 2673584 h 4070187"/>
              <a:gd name="connsiteX1173" fmla="*/ 2332328 w 4070187"/>
              <a:gd name="connsiteY1173" fmla="*/ 2814459 h 4070187"/>
              <a:gd name="connsiteX1174" fmla="*/ 2359045 w 4070187"/>
              <a:gd name="connsiteY1174" fmla="*/ 2804136 h 4070187"/>
              <a:gd name="connsiteX1175" fmla="*/ 2411873 w 4070187"/>
              <a:gd name="connsiteY1175" fmla="*/ 2946225 h 4070187"/>
              <a:gd name="connsiteX1176" fmla="*/ 2391835 w 4070187"/>
              <a:gd name="connsiteY1176" fmla="*/ 2954119 h 4070187"/>
              <a:gd name="connsiteX1177" fmla="*/ 2448306 w 4070187"/>
              <a:gd name="connsiteY1177" fmla="*/ 3094994 h 4070187"/>
              <a:gd name="connsiteX1178" fmla="*/ 2468344 w 4070187"/>
              <a:gd name="connsiteY1178" fmla="*/ 3087100 h 4070187"/>
              <a:gd name="connsiteX1179" fmla="*/ 2411873 w 4070187"/>
              <a:gd name="connsiteY1179" fmla="*/ 2946225 h 4070187"/>
              <a:gd name="connsiteX1180" fmla="*/ 2507206 w 4070187"/>
              <a:gd name="connsiteY1180" fmla="*/ 3235869 h 4070187"/>
              <a:gd name="connsiteX1181" fmla="*/ 2563678 w 4070187"/>
              <a:gd name="connsiteY1181" fmla="*/ 3376744 h 4070187"/>
              <a:gd name="connsiteX1182" fmla="*/ 2578251 w 4070187"/>
              <a:gd name="connsiteY1182" fmla="*/ 3370672 h 4070187"/>
              <a:gd name="connsiteX1183" fmla="*/ 2521780 w 4070187"/>
              <a:gd name="connsiteY1183" fmla="*/ 3229797 h 4070187"/>
              <a:gd name="connsiteX1184" fmla="*/ 2507206 w 4070187"/>
              <a:gd name="connsiteY1184" fmla="*/ 3235869 h 4070187"/>
              <a:gd name="connsiteX1185" fmla="*/ 2179915 w 4070187"/>
              <a:gd name="connsiteY1185" fmla="*/ 3317236 h 4070187"/>
              <a:gd name="connsiteX1186" fmla="*/ 2198132 w 4070187"/>
              <a:gd name="connsiteY1186" fmla="*/ 3467827 h 4070187"/>
              <a:gd name="connsiteX1187" fmla="*/ 2213920 w 4070187"/>
              <a:gd name="connsiteY1187" fmla="*/ 3466005 h 4070187"/>
              <a:gd name="connsiteX1188" fmla="*/ 2195703 w 4070187"/>
              <a:gd name="connsiteY1188" fmla="*/ 3315414 h 4070187"/>
              <a:gd name="connsiteX1189" fmla="*/ 2179915 w 4070187"/>
              <a:gd name="connsiteY1189" fmla="*/ 3317236 h 4070187"/>
              <a:gd name="connsiteX1190" fmla="*/ 2258854 w 4070187"/>
              <a:gd name="connsiteY1190" fmla="*/ 3919597 h 4070187"/>
              <a:gd name="connsiteX1191" fmla="*/ 2277070 w 4070187"/>
              <a:gd name="connsiteY1191" fmla="*/ 4070187 h 4070187"/>
              <a:gd name="connsiteX1192" fmla="*/ 2280107 w 4070187"/>
              <a:gd name="connsiteY1192" fmla="*/ 4070187 h 4070187"/>
              <a:gd name="connsiteX1193" fmla="*/ 2261890 w 4070187"/>
              <a:gd name="connsiteY1193" fmla="*/ 3918990 h 4070187"/>
              <a:gd name="connsiteX1194" fmla="*/ 2258854 w 4070187"/>
              <a:gd name="connsiteY1194" fmla="*/ 3918990 h 4070187"/>
              <a:gd name="connsiteX1195" fmla="*/ 2218778 w 4070187"/>
              <a:gd name="connsiteY1195" fmla="*/ 3618417 h 4070187"/>
              <a:gd name="connsiteX1196" fmla="*/ 2236994 w 4070187"/>
              <a:gd name="connsiteY1196" fmla="*/ 3769007 h 4070187"/>
              <a:gd name="connsiteX1197" fmla="*/ 2246710 w 4070187"/>
              <a:gd name="connsiteY1197" fmla="*/ 3767792 h 4070187"/>
              <a:gd name="connsiteX1198" fmla="*/ 2228493 w 4070187"/>
              <a:gd name="connsiteY1198" fmla="*/ 3617202 h 4070187"/>
              <a:gd name="connsiteX1199" fmla="*/ 2218778 w 4070187"/>
              <a:gd name="connsiteY1199" fmla="*/ 3618417 h 4070187"/>
              <a:gd name="connsiteX1200" fmla="*/ 1371100 w 4070187"/>
              <a:gd name="connsiteY1200" fmla="*/ 1530798 h 4070187"/>
              <a:gd name="connsiteX1201" fmla="*/ 1490115 w 4070187"/>
              <a:gd name="connsiteY1201" fmla="*/ 1624917 h 4070187"/>
              <a:gd name="connsiteX1202" fmla="*/ 1507724 w 4070187"/>
              <a:gd name="connsiteY1202" fmla="*/ 1602450 h 4070187"/>
              <a:gd name="connsiteX1203" fmla="*/ 1388709 w 4070187"/>
              <a:gd name="connsiteY1203" fmla="*/ 1508331 h 4070187"/>
              <a:gd name="connsiteX1204" fmla="*/ 1371100 w 4070187"/>
              <a:gd name="connsiteY1204" fmla="*/ 1530798 h 4070187"/>
              <a:gd name="connsiteX1205" fmla="*/ 1539907 w 4070187"/>
              <a:gd name="connsiteY1205" fmla="*/ 1839266 h 4070187"/>
              <a:gd name="connsiteX1206" fmla="*/ 1679567 w 4070187"/>
              <a:gd name="connsiteY1206" fmla="*/ 1899380 h 4070187"/>
              <a:gd name="connsiteX1207" fmla="*/ 1693533 w 4070187"/>
              <a:gd name="connsiteY1207" fmla="*/ 1867805 h 4070187"/>
              <a:gd name="connsiteX1208" fmla="*/ 1553873 w 4070187"/>
              <a:gd name="connsiteY1208" fmla="*/ 1807690 h 4070187"/>
              <a:gd name="connsiteX1209" fmla="*/ 1539907 w 4070187"/>
              <a:gd name="connsiteY1209" fmla="*/ 1839266 h 4070187"/>
              <a:gd name="connsiteX1210" fmla="*/ 1267266 w 4070187"/>
              <a:gd name="connsiteY1210" fmla="*/ 1417856 h 4070187"/>
              <a:gd name="connsiteX1211" fmla="*/ 1148251 w 4070187"/>
              <a:gd name="connsiteY1211" fmla="*/ 1323737 h 4070187"/>
              <a:gd name="connsiteX1212" fmla="*/ 1134892 w 4070187"/>
              <a:gd name="connsiteY1212" fmla="*/ 1340739 h 4070187"/>
              <a:gd name="connsiteX1213" fmla="*/ 1253907 w 4070187"/>
              <a:gd name="connsiteY1213" fmla="*/ 1434858 h 4070187"/>
              <a:gd name="connsiteX1214" fmla="*/ 1267266 w 4070187"/>
              <a:gd name="connsiteY1214" fmla="*/ 1417856 h 4070187"/>
              <a:gd name="connsiteX1215" fmla="*/ 1654671 w 4070187"/>
              <a:gd name="connsiteY1215" fmla="*/ 2062115 h 4070187"/>
              <a:gd name="connsiteX1216" fmla="*/ 1504081 w 4070187"/>
              <a:gd name="connsiteY1216" fmla="*/ 2079724 h 4070187"/>
              <a:gd name="connsiteX1217" fmla="*/ 1508332 w 4070187"/>
              <a:gd name="connsiteY1217" fmla="*/ 2114336 h 4070187"/>
              <a:gd name="connsiteX1218" fmla="*/ 1658922 w 4070187"/>
              <a:gd name="connsiteY1218" fmla="*/ 2096726 h 4070187"/>
              <a:gd name="connsiteX1219" fmla="*/ 1654671 w 4070187"/>
              <a:gd name="connsiteY1219" fmla="*/ 2062115 h 4070187"/>
              <a:gd name="connsiteX1220" fmla="*/ 1361992 w 4070187"/>
              <a:gd name="connsiteY1220" fmla="*/ 1924276 h 4070187"/>
              <a:gd name="connsiteX1221" fmla="*/ 1212009 w 4070187"/>
              <a:gd name="connsiteY1221" fmla="*/ 1902416 h 4070187"/>
              <a:gd name="connsiteX1222" fmla="*/ 1207758 w 4070187"/>
              <a:gd name="connsiteY1222" fmla="*/ 1930956 h 4070187"/>
              <a:gd name="connsiteX1223" fmla="*/ 1357741 w 4070187"/>
              <a:gd name="connsiteY1223" fmla="*/ 1952816 h 4070187"/>
              <a:gd name="connsiteX1224" fmla="*/ 1361992 w 4070187"/>
              <a:gd name="connsiteY1224" fmla="*/ 1924276 h 4070187"/>
              <a:gd name="connsiteX1225" fmla="*/ 1060811 w 4070187"/>
              <a:gd name="connsiteY1225" fmla="*/ 1884807 h 4070187"/>
              <a:gd name="connsiteX1226" fmla="*/ 910828 w 4070187"/>
              <a:gd name="connsiteY1226" fmla="*/ 1862947 h 4070187"/>
              <a:gd name="connsiteX1227" fmla="*/ 907792 w 4070187"/>
              <a:gd name="connsiteY1227" fmla="*/ 1884807 h 4070187"/>
              <a:gd name="connsiteX1228" fmla="*/ 1057775 w 4070187"/>
              <a:gd name="connsiteY1228" fmla="*/ 1906667 h 4070187"/>
              <a:gd name="connsiteX1229" fmla="*/ 1060811 w 4070187"/>
              <a:gd name="connsiteY1229" fmla="*/ 1884807 h 4070187"/>
              <a:gd name="connsiteX1230" fmla="*/ 1505903 w 4070187"/>
              <a:gd name="connsiteY1230" fmla="*/ 1974675 h 4070187"/>
              <a:gd name="connsiteX1231" fmla="*/ 1655886 w 4070187"/>
              <a:gd name="connsiteY1231" fmla="*/ 1996535 h 4070187"/>
              <a:gd name="connsiteX1232" fmla="*/ 1660743 w 4070187"/>
              <a:gd name="connsiteY1232" fmla="*/ 1962531 h 4070187"/>
              <a:gd name="connsiteX1233" fmla="*/ 1510760 w 4070187"/>
              <a:gd name="connsiteY1233" fmla="*/ 1940671 h 4070187"/>
              <a:gd name="connsiteX1234" fmla="*/ 1505903 w 4070187"/>
              <a:gd name="connsiteY1234" fmla="*/ 1974675 h 4070187"/>
              <a:gd name="connsiteX1235" fmla="*/ 1263015 w 4070187"/>
              <a:gd name="connsiteY1235" fmla="*/ 1720251 h 4070187"/>
              <a:gd name="connsiteX1236" fmla="*/ 1402675 w 4070187"/>
              <a:gd name="connsiteY1236" fmla="*/ 1779758 h 4070187"/>
              <a:gd name="connsiteX1237" fmla="*/ 1414213 w 4070187"/>
              <a:gd name="connsiteY1237" fmla="*/ 1753648 h 4070187"/>
              <a:gd name="connsiteX1238" fmla="*/ 1274552 w 4070187"/>
              <a:gd name="connsiteY1238" fmla="*/ 1694140 h 4070187"/>
              <a:gd name="connsiteX1239" fmla="*/ 1263015 w 4070187"/>
              <a:gd name="connsiteY1239" fmla="*/ 1720251 h 4070187"/>
              <a:gd name="connsiteX1240" fmla="*/ 2289215 w 4070187"/>
              <a:gd name="connsiteY1240" fmla="*/ 308467 h 4070187"/>
              <a:gd name="connsiteX1241" fmla="*/ 2279499 w 4070187"/>
              <a:gd name="connsiteY1241" fmla="*/ 307253 h 4070187"/>
              <a:gd name="connsiteX1242" fmla="*/ 2257639 w 4070187"/>
              <a:gd name="connsiteY1242" fmla="*/ 457236 h 4070187"/>
              <a:gd name="connsiteX1243" fmla="*/ 2267355 w 4070187"/>
              <a:gd name="connsiteY1243" fmla="*/ 458450 h 4070187"/>
              <a:gd name="connsiteX1244" fmla="*/ 2289215 w 4070187"/>
              <a:gd name="connsiteY1244" fmla="*/ 308467 h 4070187"/>
              <a:gd name="connsiteX1245" fmla="*/ 1703856 w 4070187"/>
              <a:gd name="connsiteY1245" fmla="*/ 1617631 h 4070187"/>
              <a:gd name="connsiteX1246" fmla="*/ 1794331 w 4070187"/>
              <a:gd name="connsiteY1246" fmla="*/ 1739075 h 4070187"/>
              <a:gd name="connsiteX1247" fmla="*/ 1822264 w 4070187"/>
              <a:gd name="connsiteY1247" fmla="*/ 1718429 h 4070187"/>
              <a:gd name="connsiteX1248" fmla="*/ 1731788 w 4070187"/>
              <a:gd name="connsiteY1248" fmla="*/ 1596985 h 4070187"/>
              <a:gd name="connsiteX1249" fmla="*/ 1703856 w 4070187"/>
              <a:gd name="connsiteY1249" fmla="*/ 1617631 h 4070187"/>
              <a:gd name="connsiteX1250" fmla="*/ 1607308 w 4070187"/>
              <a:gd name="connsiteY1250" fmla="*/ 1718429 h 4070187"/>
              <a:gd name="connsiteX1251" fmla="*/ 1726323 w 4070187"/>
              <a:gd name="connsiteY1251" fmla="*/ 1812548 h 4070187"/>
              <a:gd name="connsiteX1252" fmla="*/ 1747576 w 4070187"/>
              <a:gd name="connsiteY1252" fmla="*/ 1785223 h 4070187"/>
              <a:gd name="connsiteX1253" fmla="*/ 1628561 w 4070187"/>
              <a:gd name="connsiteY1253" fmla="*/ 1691104 h 4070187"/>
              <a:gd name="connsiteX1254" fmla="*/ 1607308 w 4070187"/>
              <a:gd name="connsiteY1254" fmla="*/ 1718429 h 4070187"/>
              <a:gd name="connsiteX1255" fmla="*/ 1614595 w 4070187"/>
              <a:gd name="connsiteY1255" fmla="*/ 1497401 h 4070187"/>
              <a:gd name="connsiteX1256" fmla="*/ 1637669 w 4070187"/>
              <a:gd name="connsiteY1256" fmla="*/ 1480399 h 4070187"/>
              <a:gd name="connsiteX1257" fmla="*/ 1546586 w 4070187"/>
              <a:gd name="connsiteY1257" fmla="*/ 1358956 h 4070187"/>
              <a:gd name="connsiteX1258" fmla="*/ 1523512 w 4070187"/>
              <a:gd name="connsiteY1258" fmla="*/ 1375958 h 4070187"/>
              <a:gd name="connsiteX1259" fmla="*/ 1614595 w 4070187"/>
              <a:gd name="connsiteY1259" fmla="*/ 1497401 h 4070187"/>
              <a:gd name="connsiteX1260" fmla="*/ 1879342 w 4070187"/>
              <a:gd name="connsiteY1260" fmla="*/ 1688068 h 4070187"/>
              <a:gd name="connsiteX1261" fmla="*/ 1911525 w 4070187"/>
              <a:gd name="connsiteY1261" fmla="*/ 1675317 h 4070187"/>
              <a:gd name="connsiteX1262" fmla="*/ 1855661 w 4070187"/>
              <a:gd name="connsiteY1262" fmla="*/ 1534442 h 4070187"/>
              <a:gd name="connsiteX1263" fmla="*/ 1823478 w 4070187"/>
              <a:gd name="connsiteY1263" fmla="*/ 1547193 h 4070187"/>
              <a:gd name="connsiteX1264" fmla="*/ 1879342 w 4070187"/>
              <a:gd name="connsiteY1264" fmla="*/ 1688068 h 4070187"/>
              <a:gd name="connsiteX1265" fmla="*/ 2130731 w 4070187"/>
              <a:gd name="connsiteY1265" fmla="*/ 1510760 h 4070187"/>
              <a:gd name="connsiteX1266" fmla="*/ 2096726 w 4070187"/>
              <a:gd name="connsiteY1266" fmla="*/ 1505902 h 4070187"/>
              <a:gd name="connsiteX1267" fmla="*/ 2074867 w 4070187"/>
              <a:gd name="connsiteY1267" fmla="*/ 1655886 h 4070187"/>
              <a:gd name="connsiteX1268" fmla="*/ 2108871 w 4070187"/>
              <a:gd name="connsiteY1268" fmla="*/ 1660743 h 4070187"/>
              <a:gd name="connsiteX1269" fmla="*/ 2130731 w 4070187"/>
              <a:gd name="connsiteY1269" fmla="*/ 1510760 h 4070187"/>
              <a:gd name="connsiteX1270" fmla="*/ 2168379 w 4070187"/>
              <a:gd name="connsiteY1270" fmla="*/ 1212009 h 4070187"/>
              <a:gd name="connsiteX1271" fmla="*/ 2139839 w 4070187"/>
              <a:gd name="connsiteY1271" fmla="*/ 1207758 h 4070187"/>
              <a:gd name="connsiteX1272" fmla="*/ 2117979 w 4070187"/>
              <a:gd name="connsiteY1272" fmla="*/ 1357741 h 4070187"/>
              <a:gd name="connsiteX1273" fmla="*/ 2146518 w 4070187"/>
              <a:gd name="connsiteY1273" fmla="*/ 1361992 h 4070187"/>
              <a:gd name="connsiteX1274" fmla="*/ 2168379 w 4070187"/>
              <a:gd name="connsiteY1274" fmla="*/ 1212009 h 4070187"/>
              <a:gd name="connsiteX1275" fmla="*/ 2249139 w 4070187"/>
              <a:gd name="connsiteY1275" fmla="*/ 609040 h 4070187"/>
              <a:gd name="connsiteX1276" fmla="*/ 2233351 w 4070187"/>
              <a:gd name="connsiteY1276" fmla="*/ 606612 h 4070187"/>
              <a:gd name="connsiteX1277" fmla="*/ 2211491 w 4070187"/>
              <a:gd name="connsiteY1277" fmla="*/ 756595 h 4070187"/>
              <a:gd name="connsiteX1278" fmla="*/ 2227278 w 4070187"/>
              <a:gd name="connsiteY1278" fmla="*/ 759023 h 4070187"/>
              <a:gd name="connsiteX1279" fmla="*/ 2249139 w 4070187"/>
              <a:gd name="connsiteY1279" fmla="*/ 609040 h 4070187"/>
              <a:gd name="connsiteX1280" fmla="*/ 1940064 w 4070187"/>
              <a:gd name="connsiteY1280" fmla="*/ 1359563 h 4070187"/>
              <a:gd name="connsiteX1281" fmla="*/ 1968603 w 4070187"/>
              <a:gd name="connsiteY1281" fmla="*/ 1355920 h 4070187"/>
              <a:gd name="connsiteX1282" fmla="*/ 1950387 w 4070187"/>
              <a:gd name="connsiteY1282" fmla="*/ 1205329 h 4070187"/>
              <a:gd name="connsiteX1283" fmla="*/ 1921847 w 4070187"/>
              <a:gd name="connsiteY1283" fmla="*/ 1208973 h 4070187"/>
              <a:gd name="connsiteX1284" fmla="*/ 1940064 w 4070187"/>
              <a:gd name="connsiteY1284" fmla="*/ 1359563 h 4070187"/>
              <a:gd name="connsiteX1285" fmla="*/ 2208455 w 4070187"/>
              <a:gd name="connsiteY1285" fmla="*/ 910828 h 4070187"/>
              <a:gd name="connsiteX1286" fmla="*/ 2186595 w 4070187"/>
              <a:gd name="connsiteY1286" fmla="*/ 907792 h 4070187"/>
              <a:gd name="connsiteX1287" fmla="*/ 2164735 w 4070187"/>
              <a:gd name="connsiteY1287" fmla="*/ 1057775 h 4070187"/>
              <a:gd name="connsiteX1288" fmla="*/ 2186595 w 4070187"/>
              <a:gd name="connsiteY1288" fmla="*/ 1060811 h 4070187"/>
              <a:gd name="connsiteX1289" fmla="*/ 2208455 w 4070187"/>
              <a:gd name="connsiteY1289" fmla="*/ 910828 h 4070187"/>
              <a:gd name="connsiteX1290" fmla="*/ 1602450 w 4070187"/>
              <a:gd name="connsiteY1290" fmla="*/ 2563071 h 4070187"/>
              <a:gd name="connsiteX1291" fmla="*/ 1508332 w 4070187"/>
              <a:gd name="connsiteY1291" fmla="*/ 2682085 h 4070187"/>
              <a:gd name="connsiteX1292" fmla="*/ 1530799 w 4070187"/>
              <a:gd name="connsiteY1292" fmla="*/ 2699695 h 4070187"/>
              <a:gd name="connsiteX1293" fmla="*/ 1624918 w 4070187"/>
              <a:gd name="connsiteY1293" fmla="*/ 2580680 h 4070187"/>
              <a:gd name="connsiteX1294" fmla="*/ 1602450 w 4070187"/>
              <a:gd name="connsiteY1294" fmla="*/ 2563071 h 4070187"/>
              <a:gd name="connsiteX1295" fmla="*/ 458450 w 4070187"/>
              <a:gd name="connsiteY1295" fmla="*/ 1803440 h 4070187"/>
              <a:gd name="connsiteX1296" fmla="*/ 308467 w 4070187"/>
              <a:gd name="connsiteY1296" fmla="*/ 1781580 h 4070187"/>
              <a:gd name="connsiteX1297" fmla="*/ 307253 w 4070187"/>
              <a:gd name="connsiteY1297" fmla="*/ 1791295 h 4070187"/>
              <a:gd name="connsiteX1298" fmla="*/ 457236 w 4070187"/>
              <a:gd name="connsiteY1298" fmla="*/ 1813155 h 4070187"/>
              <a:gd name="connsiteX1299" fmla="*/ 458450 w 4070187"/>
              <a:gd name="connsiteY1299" fmla="*/ 1803440 h 4070187"/>
              <a:gd name="connsiteX1300" fmla="*/ 302395 w 4070187"/>
              <a:gd name="connsiteY1300" fmla="*/ 2246709 h 4070187"/>
              <a:gd name="connsiteX1301" fmla="*/ 452985 w 4070187"/>
              <a:gd name="connsiteY1301" fmla="*/ 2228493 h 4070187"/>
              <a:gd name="connsiteX1302" fmla="*/ 451771 w 4070187"/>
              <a:gd name="connsiteY1302" fmla="*/ 2218777 h 4070187"/>
              <a:gd name="connsiteX1303" fmla="*/ 301181 w 4070187"/>
              <a:gd name="connsiteY1303" fmla="*/ 2236994 h 4070187"/>
              <a:gd name="connsiteX1304" fmla="*/ 302395 w 4070187"/>
              <a:gd name="connsiteY1304" fmla="*/ 2246709 h 4070187"/>
              <a:gd name="connsiteX1305" fmla="*/ 1239334 w 4070187"/>
              <a:gd name="connsiteY1305" fmla="*/ 2617720 h 4070187"/>
              <a:gd name="connsiteX1306" fmla="*/ 1117890 w 4070187"/>
              <a:gd name="connsiteY1306" fmla="*/ 2708803 h 4070187"/>
              <a:gd name="connsiteX1307" fmla="*/ 1131249 w 4070187"/>
              <a:gd name="connsiteY1307" fmla="*/ 2726412 h 4070187"/>
              <a:gd name="connsiteX1308" fmla="*/ 1252692 w 4070187"/>
              <a:gd name="connsiteY1308" fmla="*/ 2635329 h 4070187"/>
              <a:gd name="connsiteX1309" fmla="*/ 1239334 w 4070187"/>
              <a:gd name="connsiteY1309" fmla="*/ 2617720 h 4070187"/>
              <a:gd name="connsiteX1310" fmla="*/ 974586 w 4070187"/>
              <a:gd name="connsiteY1310" fmla="*/ 2448306 h 4070187"/>
              <a:gd name="connsiteX1311" fmla="*/ 982480 w 4070187"/>
              <a:gd name="connsiteY1311" fmla="*/ 2468344 h 4070187"/>
              <a:gd name="connsiteX1312" fmla="*/ 1123355 w 4070187"/>
              <a:gd name="connsiteY1312" fmla="*/ 2411873 h 4070187"/>
              <a:gd name="connsiteX1313" fmla="*/ 1115461 w 4070187"/>
              <a:gd name="connsiteY1313" fmla="*/ 2391835 h 4070187"/>
              <a:gd name="connsiteX1314" fmla="*/ 974586 w 4070187"/>
              <a:gd name="connsiteY1314" fmla="*/ 2448306 h 4070187"/>
              <a:gd name="connsiteX1315" fmla="*/ 753559 w 4070187"/>
              <a:gd name="connsiteY1315" fmla="*/ 2180523 h 4070187"/>
              <a:gd name="connsiteX1316" fmla="*/ 602968 w 4070187"/>
              <a:gd name="connsiteY1316" fmla="*/ 2198739 h 4070187"/>
              <a:gd name="connsiteX1317" fmla="*/ 604790 w 4070187"/>
              <a:gd name="connsiteY1317" fmla="*/ 2214527 h 4070187"/>
              <a:gd name="connsiteX1318" fmla="*/ 755380 w 4070187"/>
              <a:gd name="connsiteY1318" fmla="*/ 2196310 h 4070187"/>
              <a:gd name="connsiteX1319" fmla="*/ 753559 w 4070187"/>
              <a:gd name="connsiteY1319" fmla="*/ 2180523 h 4070187"/>
              <a:gd name="connsiteX1320" fmla="*/ 1658922 w 4070187"/>
              <a:gd name="connsiteY1320" fmla="*/ 1123962 h 4070187"/>
              <a:gd name="connsiteX1321" fmla="*/ 1678960 w 4070187"/>
              <a:gd name="connsiteY1321" fmla="*/ 1116068 h 4070187"/>
              <a:gd name="connsiteX1322" fmla="*/ 1622489 w 4070187"/>
              <a:gd name="connsiteY1322" fmla="*/ 975193 h 4070187"/>
              <a:gd name="connsiteX1323" fmla="*/ 1602450 w 4070187"/>
              <a:gd name="connsiteY1323" fmla="*/ 983087 h 4070187"/>
              <a:gd name="connsiteX1324" fmla="*/ 1658922 w 4070187"/>
              <a:gd name="connsiteY1324" fmla="*/ 1123962 h 4070187"/>
              <a:gd name="connsiteX1325" fmla="*/ 1812548 w 4070187"/>
              <a:gd name="connsiteY1325" fmla="*/ 150590 h 4070187"/>
              <a:gd name="connsiteX1326" fmla="*/ 1794331 w 4070187"/>
              <a:gd name="connsiteY1326" fmla="*/ 0 h 4070187"/>
              <a:gd name="connsiteX1327" fmla="*/ 1791295 w 4070187"/>
              <a:gd name="connsiteY1327" fmla="*/ 0 h 4070187"/>
              <a:gd name="connsiteX1328" fmla="*/ 1809512 w 4070187"/>
              <a:gd name="connsiteY1328" fmla="*/ 151197 h 4070187"/>
              <a:gd name="connsiteX1329" fmla="*/ 1812548 w 4070187"/>
              <a:gd name="connsiteY1329" fmla="*/ 151197 h 4070187"/>
              <a:gd name="connsiteX1330" fmla="*/ 1852017 w 4070187"/>
              <a:gd name="connsiteY1330" fmla="*/ 451771 h 4070187"/>
              <a:gd name="connsiteX1331" fmla="*/ 1833801 w 4070187"/>
              <a:gd name="connsiteY1331" fmla="*/ 301180 h 4070187"/>
              <a:gd name="connsiteX1332" fmla="*/ 1824085 w 4070187"/>
              <a:gd name="connsiteY1332" fmla="*/ 302395 h 4070187"/>
              <a:gd name="connsiteX1333" fmla="*/ 1842302 w 4070187"/>
              <a:gd name="connsiteY1333" fmla="*/ 452985 h 4070187"/>
              <a:gd name="connsiteX1334" fmla="*/ 1852017 w 4070187"/>
              <a:gd name="connsiteY1334" fmla="*/ 451771 h 4070187"/>
              <a:gd name="connsiteX1335" fmla="*/ 1890272 w 4070187"/>
              <a:gd name="connsiteY1335" fmla="*/ 752951 h 4070187"/>
              <a:gd name="connsiteX1336" fmla="*/ 1872055 w 4070187"/>
              <a:gd name="connsiteY1336" fmla="*/ 602361 h 4070187"/>
              <a:gd name="connsiteX1337" fmla="*/ 1856268 w 4070187"/>
              <a:gd name="connsiteY1337" fmla="*/ 604183 h 4070187"/>
              <a:gd name="connsiteX1338" fmla="*/ 1874484 w 4070187"/>
              <a:gd name="connsiteY1338" fmla="*/ 754773 h 4070187"/>
              <a:gd name="connsiteX1339" fmla="*/ 1890272 w 4070187"/>
              <a:gd name="connsiteY1339" fmla="*/ 752951 h 4070187"/>
              <a:gd name="connsiteX1340" fmla="*/ 1907881 w 4070187"/>
              <a:gd name="connsiteY1340" fmla="*/ 1057775 h 4070187"/>
              <a:gd name="connsiteX1341" fmla="*/ 1929741 w 4070187"/>
              <a:gd name="connsiteY1341" fmla="*/ 1055346 h 4070187"/>
              <a:gd name="connsiteX1342" fmla="*/ 1911525 w 4070187"/>
              <a:gd name="connsiteY1342" fmla="*/ 904756 h 4070187"/>
              <a:gd name="connsiteX1343" fmla="*/ 1889665 w 4070187"/>
              <a:gd name="connsiteY1343" fmla="*/ 907185 h 4070187"/>
              <a:gd name="connsiteX1344" fmla="*/ 1907881 w 4070187"/>
              <a:gd name="connsiteY1344" fmla="*/ 1057775 h 4070187"/>
              <a:gd name="connsiteX1345" fmla="*/ 1712357 w 4070187"/>
              <a:gd name="connsiteY1345" fmla="*/ 1266658 h 4070187"/>
              <a:gd name="connsiteX1346" fmla="*/ 1768828 w 4070187"/>
              <a:gd name="connsiteY1346" fmla="*/ 1407533 h 4070187"/>
              <a:gd name="connsiteX1347" fmla="*/ 1795546 w 4070187"/>
              <a:gd name="connsiteY1347" fmla="*/ 1397210 h 4070187"/>
              <a:gd name="connsiteX1348" fmla="*/ 1739075 w 4070187"/>
              <a:gd name="connsiteY1348" fmla="*/ 1256336 h 4070187"/>
              <a:gd name="connsiteX1349" fmla="*/ 1712357 w 4070187"/>
              <a:gd name="connsiteY1349" fmla="*/ 1266658 h 4070187"/>
              <a:gd name="connsiteX1350" fmla="*/ 1084493 w 4070187"/>
              <a:gd name="connsiteY1350" fmla="*/ 755987 h 4070187"/>
              <a:gd name="connsiteX1351" fmla="*/ 993410 w 4070187"/>
              <a:gd name="connsiteY1351" fmla="*/ 634544 h 4070187"/>
              <a:gd name="connsiteX1352" fmla="*/ 985516 w 4070187"/>
              <a:gd name="connsiteY1352" fmla="*/ 640616 h 4070187"/>
              <a:gd name="connsiteX1353" fmla="*/ 1076599 w 4070187"/>
              <a:gd name="connsiteY1353" fmla="*/ 762059 h 4070187"/>
              <a:gd name="connsiteX1354" fmla="*/ 1084493 w 4070187"/>
              <a:gd name="connsiteY1354" fmla="*/ 755987 h 4070187"/>
              <a:gd name="connsiteX1355" fmla="*/ 1453682 w 4070187"/>
              <a:gd name="connsiteY1355" fmla="*/ 1239333 h 4070187"/>
              <a:gd name="connsiteX1356" fmla="*/ 1362599 w 4070187"/>
              <a:gd name="connsiteY1356" fmla="*/ 1117890 h 4070187"/>
              <a:gd name="connsiteX1357" fmla="*/ 1344990 w 4070187"/>
              <a:gd name="connsiteY1357" fmla="*/ 1131249 h 4070187"/>
              <a:gd name="connsiteX1358" fmla="*/ 1436072 w 4070187"/>
              <a:gd name="connsiteY1358" fmla="*/ 1252692 h 4070187"/>
              <a:gd name="connsiteX1359" fmla="*/ 1453682 w 4070187"/>
              <a:gd name="connsiteY1359" fmla="*/ 1239333 h 4070187"/>
              <a:gd name="connsiteX1360" fmla="*/ 1332238 w 4070187"/>
              <a:gd name="connsiteY1360" fmla="*/ 272641 h 4070187"/>
              <a:gd name="connsiteX1361" fmla="*/ 1275767 w 4070187"/>
              <a:gd name="connsiteY1361" fmla="*/ 131766 h 4070187"/>
              <a:gd name="connsiteX1362" fmla="*/ 1272731 w 4070187"/>
              <a:gd name="connsiteY1362" fmla="*/ 132981 h 4070187"/>
              <a:gd name="connsiteX1363" fmla="*/ 1329202 w 4070187"/>
              <a:gd name="connsiteY1363" fmla="*/ 273856 h 4070187"/>
              <a:gd name="connsiteX1364" fmla="*/ 1332238 w 4070187"/>
              <a:gd name="connsiteY1364" fmla="*/ 272641 h 4070187"/>
              <a:gd name="connsiteX1365" fmla="*/ 1447610 w 4070187"/>
              <a:gd name="connsiteY1365" fmla="*/ 553784 h 4070187"/>
              <a:gd name="connsiteX1366" fmla="*/ 1391138 w 4070187"/>
              <a:gd name="connsiteY1366" fmla="*/ 412909 h 4070187"/>
              <a:gd name="connsiteX1367" fmla="*/ 1382030 w 4070187"/>
              <a:gd name="connsiteY1367" fmla="*/ 416552 h 4070187"/>
              <a:gd name="connsiteX1368" fmla="*/ 1438501 w 4070187"/>
              <a:gd name="connsiteY1368" fmla="*/ 557427 h 4070187"/>
              <a:gd name="connsiteX1369" fmla="*/ 1447610 w 4070187"/>
              <a:gd name="connsiteY1369" fmla="*/ 553784 h 4070187"/>
              <a:gd name="connsiteX1370" fmla="*/ 1899988 w 4070187"/>
              <a:gd name="connsiteY1370" fmla="*/ 2391835 h 4070187"/>
              <a:gd name="connsiteX1371" fmla="*/ 1868412 w 4070187"/>
              <a:gd name="connsiteY1371" fmla="*/ 2377869 h 4070187"/>
              <a:gd name="connsiteX1372" fmla="*/ 1808297 w 4070187"/>
              <a:gd name="connsiteY1372" fmla="*/ 2517529 h 4070187"/>
              <a:gd name="connsiteX1373" fmla="*/ 1839873 w 4070187"/>
              <a:gd name="connsiteY1373" fmla="*/ 2531495 h 4070187"/>
              <a:gd name="connsiteX1374" fmla="*/ 1899988 w 4070187"/>
              <a:gd name="connsiteY1374" fmla="*/ 2391835 h 4070187"/>
              <a:gd name="connsiteX1375" fmla="*/ 1564196 w 4070187"/>
              <a:gd name="connsiteY1375" fmla="*/ 834319 h 4070187"/>
              <a:gd name="connsiteX1376" fmla="*/ 1507724 w 4070187"/>
              <a:gd name="connsiteY1376" fmla="*/ 693444 h 4070187"/>
              <a:gd name="connsiteX1377" fmla="*/ 1493151 w 4070187"/>
              <a:gd name="connsiteY1377" fmla="*/ 699516 h 4070187"/>
              <a:gd name="connsiteX1378" fmla="*/ 1549622 w 4070187"/>
              <a:gd name="connsiteY1378" fmla="*/ 840391 h 4070187"/>
              <a:gd name="connsiteX1379" fmla="*/ 1564196 w 4070187"/>
              <a:gd name="connsiteY1379" fmla="*/ 834319 h 4070187"/>
              <a:gd name="connsiteX1380" fmla="*/ 1694140 w 4070187"/>
              <a:gd name="connsiteY1380" fmla="*/ 2796850 h 4070187"/>
              <a:gd name="connsiteX1381" fmla="*/ 1720251 w 4070187"/>
              <a:gd name="connsiteY1381" fmla="*/ 2808387 h 4070187"/>
              <a:gd name="connsiteX1382" fmla="*/ 1779758 w 4070187"/>
              <a:gd name="connsiteY1382" fmla="*/ 2668726 h 4070187"/>
              <a:gd name="connsiteX1383" fmla="*/ 1753648 w 4070187"/>
              <a:gd name="connsiteY1383" fmla="*/ 2657190 h 4070187"/>
              <a:gd name="connsiteX1384" fmla="*/ 1694140 w 4070187"/>
              <a:gd name="connsiteY1384" fmla="*/ 2796850 h 4070187"/>
              <a:gd name="connsiteX1385" fmla="*/ 1355919 w 4070187"/>
              <a:gd name="connsiteY1385" fmla="*/ 2102798 h 4070187"/>
              <a:gd name="connsiteX1386" fmla="*/ 1205329 w 4070187"/>
              <a:gd name="connsiteY1386" fmla="*/ 2121015 h 4070187"/>
              <a:gd name="connsiteX1387" fmla="*/ 1208973 w 4070187"/>
              <a:gd name="connsiteY1387" fmla="*/ 2149554 h 4070187"/>
              <a:gd name="connsiteX1388" fmla="*/ 1359563 w 4070187"/>
              <a:gd name="connsiteY1388" fmla="*/ 2131338 h 4070187"/>
              <a:gd name="connsiteX1389" fmla="*/ 1355919 w 4070187"/>
              <a:gd name="connsiteY1389" fmla="*/ 2102798 h 4070187"/>
              <a:gd name="connsiteX1390" fmla="*/ 606612 w 4070187"/>
              <a:gd name="connsiteY1390" fmla="*/ 1837444 h 4070187"/>
              <a:gd name="connsiteX1391" fmla="*/ 756595 w 4070187"/>
              <a:gd name="connsiteY1391" fmla="*/ 1859304 h 4070187"/>
              <a:gd name="connsiteX1392" fmla="*/ 759023 w 4070187"/>
              <a:gd name="connsiteY1392" fmla="*/ 1843516 h 4070187"/>
              <a:gd name="connsiteX1393" fmla="*/ 609041 w 4070187"/>
              <a:gd name="connsiteY1393" fmla="*/ 1821656 h 4070187"/>
              <a:gd name="connsiteX1394" fmla="*/ 606612 w 4070187"/>
              <a:gd name="connsiteY1394" fmla="*/ 1837444 h 4070187"/>
              <a:gd name="connsiteX1395" fmla="*/ 834319 w 4070187"/>
              <a:gd name="connsiteY1395" fmla="*/ 2507206 h 4070187"/>
              <a:gd name="connsiteX1396" fmla="*/ 693444 w 4070187"/>
              <a:gd name="connsiteY1396" fmla="*/ 2563678 h 4070187"/>
              <a:gd name="connsiteX1397" fmla="*/ 699516 w 4070187"/>
              <a:gd name="connsiteY1397" fmla="*/ 2578251 h 4070187"/>
              <a:gd name="connsiteX1398" fmla="*/ 840391 w 4070187"/>
              <a:gd name="connsiteY1398" fmla="*/ 2521779 h 4070187"/>
              <a:gd name="connsiteX1399" fmla="*/ 834319 w 4070187"/>
              <a:gd name="connsiteY1399" fmla="*/ 2507206 h 4070187"/>
              <a:gd name="connsiteX1400" fmla="*/ 1165253 w 4070187"/>
              <a:gd name="connsiteY1400" fmla="*/ 885325 h 4070187"/>
              <a:gd name="connsiteX1401" fmla="*/ 1256336 w 4070187"/>
              <a:gd name="connsiteY1401" fmla="*/ 1006769 h 4070187"/>
              <a:gd name="connsiteX1402" fmla="*/ 1269087 w 4070187"/>
              <a:gd name="connsiteY1402" fmla="*/ 997053 h 4070187"/>
              <a:gd name="connsiteX1403" fmla="*/ 1178004 w 4070187"/>
              <a:gd name="connsiteY1403" fmla="*/ 875609 h 4070187"/>
              <a:gd name="connsiteX1404" fmla="*/ 1165253 w 4070187"/>
              <a:gd name="connsiteY1404" fmla="*/ 885325 h 4070187"/>
              <a:gd name="connsiteX1405" fmla="*/ 985516 w 4070187"/>
              <a:gd name="connsiteY1405" fmla="*/ 1597593 h 4070187"/>
              <a:gd name="connsiteX1406" fmla="*/ 1125177 w 4070187"/>
              <a:gd name="connsiteY1406" fmla="*/ 1657100 h 4070187"/>
              <a:gd name="connsiteX1407" fmla="*/ 1133678 w 4070187"/>
              <a:gd name="connsiteY1407" fmla="*/ 1637062 h 4070187"/>
              <a:gd name="connsiteX1408" fmla="*/ 994017 w 4070187"/>
              <a:gd name="connsiteY1408" fmla="*/ 1577554 h 4070187"/>
              <a:gd name="connsiteX1409" fmla="*/ 985516 w 4070187"/>
              <a:gd name="connsiteY1409" fmla="*/ 1597593 h 4070187"/>
              <a:gd name="connsiteX1410" fmla="*/ 706803 w 4070187"/>
              <a:gd name="connsiteY1410" fmla="*/ 1474327 h 4070187"/>
              <a:gd name="connsiteX1411" fmla="*/ 846463 w 4070187"/>
              <a:gd name="connsiteY1411" fmla="*/ 1533835 h 4070187"/>
              <a:gd name="connsiteX1412" fmla="*/ 852535 w 4070187"/>
              <a:gd name="connsiteY1412" fmla="*/ 1519261 h 4070187"/>
              <a:gd name="connsiteX1413" fmla="*/ 712875 w 4070187"/>
              <a:gd name="connsiteY1413" fmla="*/ 1459754 h 4070187"/>
              <a:gd name="connsiteX1414" fmla="*/ 706803 w 4070187"/>
              <a:gd name="connsiteY1414" fmla="*/ 1474327 h 4070187"/>
              <a:gd name="connsiteX1415" fmla="*/ 1739682 w 4070187"/>
              <a:gd name="connsiteY1415" fmla="*/ 2275856 h 4070187"/>
              <a:gd name="connsiteX1416" fmla="*/ 1719037 w 4070187"/>
              <a:gd name="connsiteY1416" fmla="*/ 2247924 h 4070187"/>
              <a:gd name="connsiteX1417" fmla="*/ 1597593 w 4070187"/>
              <a:gd name="connsiteY1417" fmla="*/ 2338400 h 4070187"/>
              <a:gd name="connsiteX1418" fmla="*/ 1618238 w 4070187"/>
              <a:gd name="connsiteY1418" fmla="*/ 2366332 h 4070187"/>
              <a:gd name="connsiteX1419" fmla="*/ 1739682 w 4070187"/>
              <a:gd name="connsiteY1419" fmla="*/ 2275856 h 4070187"/>
              <a:gd name="connsiteX1420" fmla="*/ 1812548 w 4070187"/>
              <a:gd name="connsiteY1420" fmla="*/ 2344472 h 4070187"/>
              <a:gd name="connsiteX1421" fmla="*/ 1785223 w 4070187"/>
              <a:gd name="connsiteY1421" fmla="*/ 2323219 h 4070187"/>
              <a:gd name="connsiteX1422" fmla="*/ 1691104 w 4070187"/>
              <a:gd name="connsiteY1422" fmla="*/ 2442234 h 4070187"/>
              <a:gd name="connsiteX1423" fmla="*/ 1718429 w 4070187"/>
              <a:gd name="connsiteY1423" fmla="*/ 2463487 h 4070187"/>
              <a:gd name="connsiteX1424" fmla="*/ 1812548 w 4070187"/>
              <a:gd name="connsiteY1424" fmla="*/ 2344472 h 4070187"/>
              <a:gd name="connsiteX1425" fmla="*/ 1498009 w 4070187"/>
              <a:gd name="connsiteY1425" fmla="*/ 2455593 h 4070187"/>
              <a:gd name="connsiteX1426" fmla="*/ 1481007 w 4070187"/>
              <a:gd name="connsiteY1426" fmla="*/ 2432519 h 4070187"/>
              <a:gd name="connsiteX1427" fmla="*/ 1359563 w 4070187"/>
              <a:gd name="connsiteY1427" fmla="*/ 2523601 h 4070187"/>
              <a:gd name="connsiteX1428" fmla="*/ 1376565 w 4070187"/>
              <a:gd name="connsiteY1428" fmla="*/ 2546676 h 4070187"/>
              <a:gd name="connsiteX1429" fmla="*/ 1498009 w 4070187"/>
              <a:gd name="connsiteY1429" fmla="*/ 2455593 h 4070187"/>
              <a:gd name="connsiteX1430" fmla="*/ 1674709 w 4070187"/>
              <a:gd name="connsiteY1430" fmla="*/ 2159877 h 4070187"/>
              <a:gd name="connsiteX1431" fmla="*/ 1533835 w 4070187"/>
              <a:gd name="connsiteY1431" fmla="*/ 2215741 h 4070187"/>
              <a:gd name="connsiteX1432" fmla="*/ 1546586 w 4070187"/>
              <a:gd name="connsiteY1432" fmla="*/ 2247924 h 4070187"/>
              <a:gd name="connsiteX1433" fmla="*/ 1687461 w 4070187"/>
              <a:gd name="connsiteY1433" fmla="*/ 2192060 h 4070187"/>
              <a:gd name="connsiteX1434" fmla="*/ 1674709 w 4070187"/>
              <a:gd name="connsiteY1434" fmla="*/ 2159877 h 4070187"/>
              <a:gd name="connsiteX1435" fmla="*/ 1407533 w 4070187"/>
              <a:gd name="connsiteY1435" fmla="*/ 2302574 h 4070187"/>
              <a:gd name="connsiteX1436" fmla="*/ 1397211 w 4070187"/>
              <a:gd name="connsiteY1436" fmla="*/ 2275856 h 4070187"/>
              <a:gd name="connsiteX1437" fmla="*/ 1256336 w 4070187"/>
              <a:gd name="connsiteY1437" fmla="*/ 2332327 h 4070187"/>
              <a:gd name="connsiteX1438" fmla="*/ 1266659 w 4070187"/>
              <a:gd name="connsiteY1438" fmla="*/ 2359045 h 4070187"/>
              <a:gd name="connsiteX1439" fmla="*/ 1407533 w 4070187"/>
              <a:gd name="connsiteY1439" fmla="*/ 2302574 h 407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Lst>
            <a:rect l="l" t="t" r="r" b="b"/>
            <a:pathLst>
              <a:path w="4070187" h="4070187">
                <a:moveTo>
                  <a:pt x="1447610" y="2627436"/>
                </a:moveTo>
                <a:lnTo>
                  <a:pt x="1430000" y="2609219"/>
                </a:lnTo>
                <a:lnTo>
                  <a:pt x="1321308" y="2715482"/>
                </a:lnTo>
                <a:lnTo>
                  <a:pt x="1338917" y="2733699"/>
                </a:lnTo>
                <a:lnTo>
                  <a:pt x="1447610" y="2627436"/>
                </a:lnTo>
                <a:close/>
                <a:moveTo>
                  <a:pt x="2846642" y="1841087"/>
                </a:moveTo>
                <a:lnTo>
                  <a:pt x="2993589" y="1803440"/>
                </a:lnTo>
                <a:lnTo>
                  <a:pt x="2987516" y="1778544"/>
                </a:lnTo>
                <a:lnTo>
                  <a:pt x="2840569" y="1816191"/>
                </a:lnTo>
                <a:lnTo>
                  <a:pt x="2846642" y="1841087"/>
                </a:lnTo>
                <a:close/>
                <a:moveTo>
                  <a:pt x="1169503" y="2507206"/>
                </a:moveTo>
                <a:lnTo>
                  <a:pt x="1182255" y="2529674"/>
                </a:lnTo>
                <a:lnTo>
                  <a:pt x="1314629" y="2455593"/>
                </a:lnTo>
                <a:lnTo>
                  <a:pt x="1301877" y="2433126"/>
                </a:lnTo>
                <a:lnTo>
                  <a:pt x="1169503" y="2507206"/>
                </a:lnTo>
                <a:close/>
                <a:moveTo>
                  <a:pt x="2623185" y="1443359"/>
                </a:moveTo>
                <a:lnTo>
                  <a:pt x="2640795" y="1461576"/>
                </a:lnTo>
                <a:lnTo>
                  <a:pt x="2749487" y="1355312"/>
                </a:lnTo>
                <a:lnTo>
                  <a:pt x="2731877" y="1337096"/>
                </a:lnTo>
                <a:lnTo>
                  <a:pt x="2623185" y="1443359"/>
                </a:lnTo>
                <a:close/>
                <a:moveTo>
                  <a:pt x="3020913" y="2034183"/>
                </a:moveTo>
                <a:lnTo>
                  <a:pt x="2869109" y="2032361"/>
                </a:lnTo>
                <a:lnTo>
                  <a:pt x="2869109" y="2057864"/>
                </a:lnTo>
                <a:cubicBezTo>
                  <a:pt x="2869109" y="2057864"/>
                  <a:pt x="3020306" y="2059686"/>
                  <a:pt x="3020306" y="2059686"/>
                </a:cubicBezTo>
                <a:lnTo>
                  <a:pt x="3020306" y="2034183"/>
                </a:lnTo>
                <a:close/>
                <a:moveTo>
                  <a:pt x="2011109" y="3020913"/>
                </a:moveTo>
                <a:lnTo>
                  <a:pt x="2036612" y="3020913"/>
                </a:lnTo>
                <a:cubicBezTo>
                  <a:pt x="2036612" y="3020913"/>
                  <a:pt x="2038433" y="2869716"/>
                  <a:pt x="2038433" y="2869716"/>
                </a:cubicBezTo>
                <a:lnTo>
                  <a:pt x="2012930" y="2869716"/>
                </a:lnTo>
                <a:cubicBezTo>
                  <a:pt x="2012930" y="2869716"/>
                  <a:pt x="2011109" y="3020913"/>
                  <a:pt x="2011109" y="3020913"/>
                </a:cubicBezTo>
                <a:close/>
                <a:moveTo>
                  <a:pt x="2229707" y="2846641"/>
                </a:moveTo>
                <a:lnTo>
                  <a:pt x="2267355" y="2993588"/>
                </a:lnTo>
                <a:lnTo>
                  <a:pt x="2292251" y="2987516"/>
                </a:lnTo>
                <a:lnTo>
                  <a:pt x="2254603" y="2840569"/>
                </a:lnTo>
                <a:lnTo>
                  <a:pt x="2229707" y="2846641"/>
                </a:lnTo>
                <a:close/>
                <a:moveTo>
                  <a:pt x="2987516" y="2289215"/>
                </a:moveTo>
                <a:lnTo>
                  <a:pt x="2841177" y="2247924"/>
                </a:lnTo>
                <a:lnTo>
                  <a:pt x="2834497" y="2272213"/>
                </a:lnTo>
                <a:lnTo>
                  <a:pt x="2980837" y="2313503"/>
                </a:lnTo>
                <a:lnTo>
                  <a:pt x="2987516" y="2289215"/>
                </a:lnTo>
                <a:close/>
                <a:moveTo>
                  <a:pt x="2454985" y="2755559"/>
                </a:moveTo>
                <a:lnTo>
                  <a:pt x="2432519" y="2768310"/>
                </a:lnTo>
                <a:lnTo>
                  <a:pt x="2506599" y="2900684"/>
                </a:lnTo>
                <a:lnTo>
                  <a:pt x="2529066" y="2887933"/>
                </a:lnTo>
                <a:lnTo>
                  <a:pt x="2454985" y="2755559"/>
                </a:lnTo>
                <a:close/>
                <a:moveTo>
                  <a:pt x="2273427" y="1235690"/>
                </a:moveTo>
                <a:lnTo>
                  <a:pt x="2314718" y="1089351"/>
                </a:lnTo>
                <a:lnTo>
                  <a:pt x="2290429" y="1082671"/>
                </a:lnTo>
                <a:lnTo>
                  <a:pt x="2249139" y="1229011"/>
                </a:lnTo>
                <a:lnTo>
                  <a:pt x="2273427" y="1235690"/>
                </a:lnTo>
                <a:close/>
                <a:moveTo>
                  <a:pt x="2059686" y="1049881"/>
                </a:moveTo>
                <a:lnTo>
                  <a:pt x="2034183" y="1049881"/>
                </a:lnTo>
                <a:cubicBezTo>
                  <a:pt x="2034183" y="1049881"/>
                  <a:pt x="2032361" y="1201079"/>
                  <a:pt x="2032361" y="1201079"/>
                </a:cubicBezTo>
                <a:lnTo>
                  <a:pt x="2057865" y="1201079"/>
                </a:lnTo>
                <a:cubicBezTo>
                  <a:pt x="2057865" y="1201079"/>
                  <a:pt x="2059686" y="1049881"/>
                  <a:pt x="2059686" y="1049881"/>
                </a:cubicBezTo>
                <a:close/>
                <a:moveTo>
                  <a:pt x="1224153" y="2230314"/>
                </a:moveTo>
                <a:lnTo>
                  <a:pt x="1077206" y="2267962"/>
                </a:lnTo>
                <a:lnTo>
                  <a:pt x="1083278" y="2292858"/>
                </a:lnTo>
                <a:lnTo>
                  <a:pt x="1230225" y="2255211"/>
                </a:lnTo>
                <a:lnTo>
                  <a:pt x="1224153" y="2230314"/>
                </a:lnTo>
                <a:close/>
                <a:moveTo>
                  <a:pt x="1822871" y="2841784"/>
                </a:moveTo>
                <a:lnTo>
                  <a:pt x="1798582" y="2835105"/>
                </a:lnTo>
                <a:lnTo>
                  <a:pt x="1757291" y="2981444"/>
                </a:lnTo>
                <a:lnTo>
                  <a:pt x="1781580" y="2988124"/>
                </a:lnTo>
                <a:lnTo>
                  <a:pt x="1822871" y="2841784"/>
                </a:lnTo>
                <a:close/>
                <a:moveTo>
                  <a:pt x="1461576" y="1430000"/>
                </a:moveTo>
                <a:lnTo>
                  <a:pt x="1355312" y="1321308"/>
                </a:lnTo>
                <a:lnTo>
                  <a:pt x="1337096" y="1338917"/>
                </a:lnTo>
                <a:lnTo>
                  <a:pt x="1443359" y="1447610"/>
                </a:lnTo>
                <a:lnTo>
                  <a:pt x="1461576" y="1430000"/>
                </a:lnTo>
                <a:close/>
                <a:moveTo>
                  <a:pt x="1235690" y="1797367"/>
                </a:moveTo>
                <a:lnTo>
                  <a:pt x="1089351" y="1756077"/>
                </a:lnTo>
                <a:lnTo>
                  <a:pt x="1082671" y="1780365"/>
                </a:lnTo>
                <a:lnTo>
                  <a:pt x="1229011" y="1821656"/>
                </a:lnTo>
                <a:lnTo>
                  <a:pt x="1235690" y="1797367"/>
                </a:lnTo>
                <a:close/>
                <a:moveTo>
                  <a:pt x="1638276" y="1301270"/>
                </a:moveTo>
                <a:lnTo>
                  <a:pt x="1564196" y="1168896"/>
                </a:lnTo>
                <a:lnTo>
                  <a:pt x="1541729" y="1181648"/>
                </a:lnTo>
                <a:lnTo>
                  <a:pt x="1615809" y="1314021"/>
                </a:lnTo>
                <a:lnTo>
                  <a:pt x="1638276" y="1301270"/>
                </a:lnTo>
                <a:close/>
                <a:moveTo>
                  <a:pt x="1181041" y="1543550"/>
                </a:moveTo>
                <a:lnTo>
                  <a:pt x="1311593" y="1621274"/>
                </a:lnTo>
                <a:lnTo>
                  <a:pt x="1324344" y="1599414"/>
                </a:lnTo>
                <a:lnTo>
                  <a:pt x="1193792" y="1521690"/>
                </a:lnTo>
                <a:lnTo>
                  <a:pt x="1181041" y="1543550"/>
                </a:lnTo>
                <a:close/>
                <a:moveTo>
                  <a:pt x="1201686" y="2012930"/>
                </a:moveTo>
                <a:lnTo>
                  <a:pt x="1049881" y="2011109"/>
                </a:lnTo>
                <a:lnTo>
                  <a:pt x="1049881" y="2036612"/>
                </a:lnTo>
                <a:cubicBezTo>
                  <a:pt x="1049881" y="2036612"/>
                  <a:pt x="1201079" y="2038433"/>
                  <a:pt x="1201079" y="2038433"/>
                </a:cubicBezTo>
                <a:lnTo>
                  <a:pt x="1201079" y="2012930"/>
                </a:lnTo>
                <a:close/>
                <a:moveTo>
                  <a:pt x="2889754" y="2527245"/>
                </a:moveTo>
                <a:lnTo>
                  <a:pt x="2759202" y="2449521"/>
                </a:lnTo>
                <a:lnTo>
                  <a:pt x="2746450" y="2471380"/>
                </a:lnTo>
                <a:lnTo>
                  <a:pt x="2877002" y="2549104"/>
                </a:lnTo>
                <a:lnTo>
                  <a:pt x="2889754" y="2527245"/>
                </a:lnTo>
                <a:close/>
                <a:moveTo>
                  <a:pt x="1841694" y="1224153"/>
                </a:moveTo>
                <a:lnTo>
                  <a:pt x="1804047" y="1077206"/>
                </a:lnTo>
                <a:lnTo>
                  <a:pt x="1779151" y="1083278"/>
                </a:lnTo>
                <a:lnTo>
                  <a:pt x="1816799" y="1230225"/>
                </a:lnTo>
                <a:lnTo>
                  <a:pt x="1841694" y="1224153"/>
                </a:lnTo>
                <a:close/>
                <a:moveTo>
                  <a:pt x="2900684" y="1564196"/>
                </a:moveTo>
                <a:lnTo>
                  <a:pt x="2887933" y="1541729"/>
                </a:lnTo>
                <a:lnTo>
                  <a:pt x="2755559" y="1615809"/>
                </a:lnTo>
                <a:lnTo>
                  <a:pt x="2768311" y="1638276"/>
                </a:lnTo>
                <a:lnTo>
                  <a:pt x="2900684" y="1564196"/>
                </a:lnTo>
                <a:close/>
                <a:moveTo>
                  <a:pt x="1543550" y="2890361"/>
                </a:moveTo>
                <a:lnTo>
                  <a:pt x="1621274" y="2759809"/>
                </a:lnTo>
                <a:lnTo>
                  <a:pt x="1599414" y="2747058"/>
                </a:lnTo>
                <a:lnTo>
                  <a:pt x="1521690" y="2877610"/>
                </a:lnTo>
                <a:lnTo>
                  <a:pt x="1543550" y="2890361"/>
                </a:lnTo>
                <a:close/>
                <a:moveTo>
                  <a:pt x="2527245" y="1181648"/>
                </a:moveTo>
                <a:lnTo>
                  <a:pt x="2449521" y="1312200"/>
                </a:lnTo>
                <a:lnTo>
                  <a:pt x="2471380" y="1324951"/>
                </a:lnTo>
                <a:lnTo>
                  <a:pt x="2549104" y="1194399"/>
                </a:lnTo>
                <a:lnTo>
                  <a:pt x="2527245" y="1181648"/>
                </a:lnTo>
                <a:close/>
                <a:moveTo>
                  <a:pt x="2609219" y="2640187"/>
                </a:moveTo>
                <a:lnTo>
                  <a:pt x="2715482" y="2748879"/>
                </a:lnTo>
                <a:lnTo>
                  <a:pt x="2733699" y="2731270"/>
                </a:lnTo>
                <a:lnTo>
                  <a:pt x="2627436" y="2622578"/>
                </a:lnTo>
                <a:lnTo>
                  <a:pt x="2609219" y="2640187"/>
                </a:lnTo>
                <a:close/>
                <a:moveTo>
                  <a:pt x="1677138" y="3274731"/>
                </a:moveTo>
                <a:lnTo>
                  <a:pt x="1695355" y="3279589"/>
                </a:lnTo>
                <a:lnTo>
                  <a:pt x="1736646" y="3133249"/>
                </a:lnTo>
                <a:lnTo>
                  <a:pt x="1718429" y="3128391"/>
                </a:lnTo>
                <a:lnTo>
                  <a:pt x="1677138" y="3274731"/>
                </a:lnTo>
                <a:close/>
                <a:moveTo>
                  <a:pt x="2943189" y="2952298"/>
                </a:moveTo>
                <a:lnTo>
                  <a:pt x="2836926" y="2843605"/>
                </a:lnTo>
                <a:lnTo>
                  <a:pt x="2823567" y="2856964"/>
                </a:lnTo>
                <a:lnTo>
                  <a:pt x="2929831" y="2965657"/>
                </a:lnTo>
                <a:lnTo>
                  <a:pt x="2943189" y="2952298"/>
                </a:lnTo>
                <a:close/>
                <a:moveTo>
                  <a:pt x="3149644" y="2685728"/>
                </a:moveTo>
                <a:lnTo>
                  <a:pt x="3019092" y="2608005"/>
                </a:lnTo>
                <a:lnTo>
                  <a:pt x="3009376" y="2624400"/>
                </a:lnTo>
                <a:lnTo>
                  <a:pt x="3139929" y="2702123"/>
                </a:lnTo>
                <a:lnTo>
                  <a:pt x="3149644" y="2685728"/>
                </a:lnTo>
                <a:close/>
                <a:moveTo>
                  <a:pt x="3279589" y="2375440"/>
                </a:moveTo>
                <a:lnTo>
                  <a:pt x="3133249" y="2334149"/>
                </a:lnTo>
                <a:lnTo>
                  <a:pt x="3128391" y="2352366"/>
                </a:lnTo>
                <a:lnTo>
                  <a:pt x="3274731" y="2393656"/>
                </a:lnTo>
                <a:lnTo>
                  <a:pt x="3279589" y="2375440"/>
                </a:lnTo>
                <a:close/>
                <a:moveTo>
                  <a:pt x="2674799" y="3155716"/>
                </a:moveTo>
                <a:lnTo>
                  <a:pt x="2600718" y="3023342"/>
                </a:lnTo>
                <a:lnTo>
                  <a:pt x="2584323" y="3032451"/>
                </a:lnTo>
                <a:lnTo>
                  <a:pt x="2658404" y="3164824"/>
                </a:lnTo>
                <a:lnTo>
                  <a:pt x="2674799" y="3155716"/>
                </a:lnTo>
                <a:close/>
                <a:moveTo>
                  <a:pt x="2010502" y="3325737"/>
                </a:moveTo>
                <a:lnTo>
                  <a:pt x="2029325" y="3325737"/>
                </a:lnTo>
                <a:cubicBezTo>
                  <a:pt x="2029325" y="3325737"/>
                  <a:pt x="2031147" y="3173933"/>
                  <a:pt x="2031147" y="3173933"/>
                </a:cubicBezTo>
                <a:lnTo>
                  <a:pt x="2012323" y="3173933"/>
                </a:lnTo>
                <a:cubicBezTo>
                  <a:pt x="2012323" y="3173933"/>
                  <a:pt x="2010502" y="3325737"/>
                  <a:pt x="2010502" y="3325737"/>
                </a:cubicBezTo>
                <a:close/>
                <a:moveTo>
                  <a:pt x="1046845" y="2600718"/>
                </a:moveTo>
                <a:lnTo>
                  <a:pt x="1037737" y="2584323"/>
                </a:lnTo>
                <a:lnTo>
                  <a:pt x="905363" y="2658404"/>
                </a:lnTo>
                <a:lnTo>
                  <a:pt x="914472" y="2674799"/>
                </a:lnTo>
                <a:lnTo>
                  <a:pt x="1046845" y="2600718"/>
                </a:lnTo>
                <a:close/>
                <a:moveTo>
                  <a:pt x="1395389" y="915079"/>
                </a:moveTo>
                <a:lnTo>
                  <a:pt x="1469469" y="1047452"/>
                </a:lnTo>
                <a:lnTo>
                  <a:pt x="1485864" y="1038344"/>
                </a:lnTo>
                <a:lnTo>
                  <a:pt x="1411784" y="905970"/>
                </a:lnTo>
                <a:lnTo>
                  <a:pt x="1395389" y="915079"/>
                </a:lnTo>
                <a:close/>
                <a:moveTo>
                  <a:pt x="1763363" y="930259"/>
                </a:moveTo>
                <a:lnTo>
                  <a:pt x="1725716" y="783312"/>
                </a:lnTo>
                <a:lnTo>
                  <a:pt x="1707499" y="788170"/>
                </a:lnTo>
                <a:lnTo>
                  <a:pt x="1745147" y="935117"/>
                </a:lnTo>
                <a:lnTo>
                  <a:pt x="1763363" y="930259"/>
                </a:lnTo>
                <a:close/>
                <a:moveTo>
                  <a:pt x="2393657" y="795457"/>
                </a:moveTo>
                <a:lnTo>
                  <a:pt x="2375440" y="790599"/>
                </a:lnTo>
                <a:lnTo>
                  <a:pt x="2334149" y="936939"/>
                </a:lnTo>
                <a:lnTo>
                  <a:pt x="2352366" y="941796"/>
                </a:lnTo>
                <a:lnTo>
                  <a:pt x="2393657" y="795457"/>
                </a:lnTo>
                <a:close/>
                <a:moveTo>
                  <a:pt x="929652" y="2307431"/>
                </a:moveTo>
                <a:lnTo>
                  <a:pt x="782705" y="2345079"/>
                </a:lnTo>
                <a:lnTo>
                  <a:pt x="787563" y="2363295"/>
                </a:lnTo>
                <a:lnTo>
                  <a:pt x="934510" y="2325648"/>
                </a:lnTo>
                <a:lnTo>
                  <a:pt x="929652" y="2307431"/>
                </a:lnTo>
                <a:close/>
                <a:moveTo>
                  <a:pt x="1118497" y="2943189"/>
                </a:moveTo>
                <a:lnTo>
                  <a:pt x="1227189" y="2836926"/>
                </a:lnTo>
                <a:lnTo>
                  <a:pt x="1213830" y="2823567"/>
                </a:lnTo>
                <a:lnTo>
                  <a:pt x="1105138" y="2929831"/>
                </a:lnTo>
                <a:lnTo>
                  <a:pt x="1118497" y="2943189"/>
                </a:lnTo>
                <a:close/>
                <a:moveTo>
                  <a:pt x="3023342" y="1470077"/>
                </a:moveTo>
                <a:lnTo>
                  <a:pt x="3032451" y="1486472"/>
                </a:lnTo>
                <a:lnTo>
                  <a:pt x="3164824" y="1412391"/>
                </a:lnTo>
                <a:lnTo>
                  <a:pt x="3155716" y="1395996"/>
                </a:lnTo>
                <a:lnTo>
                  <a:pt x="3023342" y="1470077"/>
                </a:lnTo>
                <a:close/>
                <a:moveTo>
                  <a:pt x="2952298" y="1126998"/>
                </a:moveTo>
                <a:lnTo>
                  <a:pt x="2843605" y="1233261"/>
                </a:lnTo>
                <a:lnTo>
                  <a:pt x="2856964" y="1246620"/>
                </a:lnTo>
                <a:lnTo>
                  <a:pt x="2965657" y="1140357"/>
                </a:lnTo>
                <a:lnTo>
                  <a:pt x="2952298" y="1126998"/>
                </a:lnTo>
                <a:close/>
                <a:moveTo>
                  <a:pt x="1368064" y="3139928"/>
                </a:moveTo>
                <a:lnTo>
                  <a:pt x="1384459" y="3149644"/>
                </a:lnTo>
                <a:lnTo>
                  <a:pt x="1462183" y="3019092"/>
                </a:lnTo>
                <a:lnTo>
                  <a:pt x="1445788" y="3009376"/>
                </a:lnTo>
                <a:lnTo>
                  <a:pt x="1368064" y="3139928"/>
                </a:lnTo>
                <a:close/>
                <a:moveTo>
                  <a:pt x="790599" y="1695355"/>
                </a:moveTo>
                <a:lnTo>
                  <a:pt x="936939" y="1736646"/>
                </a:lnTo>
                <a:lnTo>
                  <a:pt x="941796" y="1718429"/>
                </a:lnTo>
                <a:lnTo>
                  <a:pt x="795457" y="1677138"/>
                </a:lnTo>
                <a:lnTo>
                  <a:pt x="790599" y="1695355"/>
                </a:lnTo>
                <a:close/>
                <a:moveTo>
                  <a:pt x="744450" y="2029325"/>
                </a:moveTo>
                <a:lnTo>
                  <a:pt x="896255" y="2031147"/>
                </a:lnTo>
                <a:lnTo>
                  <a:pt x="896255" y="2012323"/>
                </a:lnTo>
                <a:cubicBezTo>
                  <a:pt x="896255" y="2012323"/>
                  <a:pt x="744450" y="2010501"/>
                  <a:pt x="744450" y="2010501"/>
                </a:cubicBezTo>
                <a:lnTo>
                  <a:pt x="744450" y="2029325"/>
                </a:lnTo>
                <a:close/>
                <a:moveTo>
                  <a:pt x="920544" y="1384459"/>
                </a:moveTo>
                <a:lnTo>
                  <a:pt x="1051096" y="1462183"/>
                </a:lnTo>
                <a:lnTo>
                  <a:pt x="1060811" y="1445788"/>
                </a:lnTo>
                <a:lnTo>
                  <a:pt x="930259" y="1368064"/>
                </a:lnTo>
                <a:lnTo>
                  <a:pt x="920544" y="1384459"/>
                </a:lnTo>
                <a:close/>
                <a:moveTo>
                  <a:pt x="2039648" y="897469"/>
                </a:moveTo>
                <a:lnTo>
                  <a:pt x="2058472" y="897469"/>
                </a:lnTo>
                <a:cubicBezTo>
                  <a:pt x="2058472" y="897469"/>
                  <a:pt x="2060293" y="745665"/>
                  <a:pt x="2060293" y="745665"/>
                </a:cubicBezTo>
                <a:lnTo>
                  <a:pt x="2041470" y="745665"/>
                </a:lnTo>
                <a:cubicBezTo>
                  <a:pt x="2041470" y="745665"/>
                  <a:pt x="2039648" y="897469"/>
                  <a:pt x="2039648" y="897469"/>
                </a:cubicBezTo>
                <a:close/>
                <a:moveTo>
                  <a:pt x="2306824" y="3140535"/>
                </a:moveTo>
                <a:lnTo>
                  <a:pt x="2344472" y="3287482"/>
                </a:lnTo>
                <a:lnTo>
                  <a:pt x="2362689" y="3282625"/>
                </a:lnTo>
                <a:lnTo>
                  <a:pt x="2325041" y="3135678"/>
                </a:lnTo>
                <a:lnTo>
                  <a:pt x="2306824" y="3140535"/>
                </a:lnTo>
                <a:close/>
                <a:moveTo>
                  <a:pt x="3141143" y="1763363"/>
                </a:moveTo>
                <a:lnTo>
                  <a:pt x="3288090" y="1725716"/>
                </a:lnTo>
                <a:lnTo>
                  <a:pt x="3283232" y="1707499"/>
                </a:lnTo>
                <a:lnTo>
                  <a:pt x="3136285" y="1745147"/>
                </a:lnTo>
                <a:lnTo>
                  <a:pt x="3141143" y="1763363"/>
                </a:lnTo>
                <a:close/>
                <a:moveTo>
                  <a:pt x="1126998" y="1118497"/>
                </a:moveTo>
                <a:lnTo>
                  <a:pt x="1233261" y="1227189"/>
                </a:lnTo>
                <a:lnTo>
                  <a:pt x="1246620" y="1213830"/>
                </a:lnTo>
                <a:lnTo>
                  <a:pt x="1140357" y="1105138"/>
                </a:lnTo>
                <a:lnTo>
                  <a:pt x="1126998" y="1118497"/>
                </a:lnTo>
                <a:close/>
                <a:moveTo>
                  <a:pt x="3325130" y="2060901"/>
                </a:moveTo>
                <a:lnTo>
                  <a:pt x="3325130" y="2042077"/>
                </a:lnTo>
                <a:cubicBezTo>
                  <a:pt x="3325130" y="2042077"/>
                  <a:pt x="3173326" y="2040255"/>
                  <a:pt x="3173326" y="2040255"/>
                </a:cubicBezTo>
                <a:lnTo>
                  <a:pt x="3173326" y="2059079"/>
                </a:lnTo>
                <a:cubicBezTo>
                  <a:pt x="3173326" y="2059079"/>
                  <a:pt x="3325130" y="2060901"/>
                  <a:pt x="3325130" y="2060901"/>
                </a:cubicBezTo>
                <a:close/>
                <a:moveTo>
                  <a:pt x="2702124" y="930866"/>
                </a:moveTo>
                <a:lnTo>
                  <a:pt x="2685729" y="921151"/>
                </a:lnTo>
                <a:lnTo>
                  <a:pt x="2608005" y="1051703"/>
                </a:lnTo>
                <a:lnTo>
                  <a:pt x="2624400" y="1061418"/>
                </a:lnTo>
                <a:lnTo>
                  <a:pt x="2702124" y="930866"/>
                </a:lnTo>
                <a:close/>
                <a:moveTo>
                  <a:pt x="2735521" y="3295983"/>
                </a:moveTo>
                <a:lnTo>
                  <a:pt x="2809601" y="3428357"/>
                </a:lnTo>
                <a:lnTo>
                  <a:pt x="2820531" y="3422285"/>
                </a:lnTo>
                <a:lnTo>
                  <a:pt x="2746450" y="3289911"/>
                </a:lnTo>
                <a:lnTo>
                  <a:pt x="2735521" y="3295983"/>
                </a:lnTo>
                <a:close/>
                <a:moveTo>
                  <a:pt x="1216259" y="3402854"/>
                </a:moveTo>
                <a:lnTo>
                  <a:pt x="1227189" y="3409533"/>
                </a:lnTo>
                <a:lnTo>
                  <a:pt x="1304913" y="3278981"/>
                </a:lnTo>
                <a:lnTo>
                  <a:pt x="1293983" y="3272302"/>
                </a:lnTo>
                <a:lnTo>
                  <a:pt x="1216259" y="3402854"/>
                </a:lnTo>
                <a:close/>
                <a:moveTo>
                  <a:pt x="1685640" y="636365"/>
                </a:moveTo>
                <a:lnTo>
                  <a:pt x="1647992" y="489418"/>
                </a:lnTo>
                <a:lnTo>
                  <a:pt x="1635848" y="492454"/>
                </a:lnTo>
                <a:lnTo>
                  <a:pt x="1673495" y="639401"/>
                </a:lnTo>
                <a:lnTo>
                  <a:pt x="1685640" y="636365"/>
                </a:lnTo>
                <a:close/>
                <a:moveTo>
                  <a:pt x="499741" y="1610951"/>
                </a:moveTo>
                <a:lnTo>
                  <a:pt x="646081" y="1652242"/>
                </a:lnTo>
                <a:lnTo>
                  <a:pt x="649724" y="1640098"/>
                </a:lnTo>
                <a:lnTo>
                  <a:pt x="503385" y="1598807"/>
                </a:lnTo>
                <a:lnTo>
                  <a:pt x="499741" y="1610951"/>
                </a:lnTo>
                <a:close/>
                <a:moveTo>
                  <a:pt x="649117" y="2820531"/>
                </a:moveTo>
                <a:lnTo>
                  <a:pt x="781491" y="2746450"/>
                </a:lnTo>
                <a:lnTo>
                  <a:pt x="775418" y="2735521"/>
                </a:lnTo>
                <a:lnTo>
                  <a:pt x="643045" y="2809601"/>
                </a:lnTo>
                <a:lnTo>
                  <a:pt x="649117" y="2820531"/>
                </a:lnTo>
                <a:close/>
                <a:moveTo>
                  <a:pt x="2385763" y="3434430"/>
                </a:moveTo>
                <a:lnTo>
                  <a:pt x="2423410" y="3581376"/>
                </a:lnTo>
                <a:lnTo>
                  <a:pt x="2435555" y="3578340"/>
                </a:lnTo>
                <a:lnTo>
                  <a:pt x="2397907" y="3431393"/>
                </a:lnTo>
                <a:lnTo>
                  <a:pt x="2385763" y="3434430"/>
                </a:lnTo>
                <a:close/>
                <a:moveTo>
                  <a:pt x="998875" y="3037915"/>
                </a:moveTo>
                <a:lnTo>
                  <a:pt x="890183" y="3144179"/>
                </a:lnTo>
                <a:lnTo>
                  <a:pt x="899291" y="3153287"/>
                </a:lnTo>
                <a:lnTo>
                  <a:pt x="1007983" y="3047024"/>
                </a:lnTo>
                <a:lnTo>
                  <a:pt x="998875" y="3037915"/>
                </a:lnTo>
                <a:close/>
                <a:moveTo>
                  <a:pt x="3571661" y="2460450"/>
                </a:moveTo>
                <a:lnTo>
                  <a:pt x="3425321" y="2419160"/>
                </a:lnTo>
                <a:lnTo>
                  <a:pt x="3421678" y="2431304"/>
                </a:lnTo>
                <a:lnTo>
                  <a:pt x="3568018" y="2472595"/>
                </a:lnTo>
                <a:lnTo>
                  <a:pt x="3571661" y="2460450"/>
                </a:lnTo>
                <a:close/>
                <a:moveTo>
                  <a:pt x="3071920" y="1032272"/>
                </a:moveTo>
                <a:lnTo>
                  <a:pt x="3180612" y="926009"/>
                </a:lnTo>
                <a:lnTo>
                  <a:pt x="3171504" y="916900"/>
                </a:lnTo>
                <a:lnTo>
                  <a:pt x="3062812" y="1023164"/>
                </a:lnTo>
                <a:lnTo>
                  <a:pt x="3071920" y="1032272"/>
                </a:lnTo>
                <a:close/>
                <a:moveTo>
                  <a:pt x="1335274" y="774204"/>
                </a:moveTo>
                <a:lnTo>
                  <a:pt x="1261193" y="641830"/>
                </a:lnTo>
                <a:lnTo>
                  <a:pt x="1250264" y="647902"/>
                </a:lnTo>
                <a:lnTo>
                  <a:pt x="1324344" y="780276"/>
                </a:lnTo>
                <a:lnTo>
                  <a:pt x="1335274" y="774204"/>
                </a:lnTo>
                <a:close/>
                <a:moveTo>
                  <a:pt x="640009" y="2397907"/>
                </a:moveTo>
                <a:lnTo>
                  <a:pt x="636973" y="2385763"/>
                </a:lnTo>
                <a:lnTo>
                  <a:pt x="490026" y="2423410"/>
                </a:lnTo>
                <a:lnTo>
                  <a:pt x="493062" y="2435555"/>
                </a:lnTo>
                <a:lnTo>
                  <a:pt x="640009" y="2397907"/>
                </a:lnTo>
                <a:close/>
                <a:moveTo>
                  <a:pt x="2473202" y="502777"/>
                </a:moveTo>
                <a:lnTo>
                  <a:pt x="2461058" y="499134"/>
                </a:lnTo>
                <a:lnTo>
                  <a:pt x="2419767" y="645474"/>
                </a:lnTo>
                <a:lnTo>
                  <a:pt x="2431911" y="649117"/>
                </a:lnTo>
                <a:lnTo>
                  <a:pt x="2473202" y="502777"/>
                </a:lnTo>
                <a:close/>
                <a:moveTo>
                  <a:pt x="3629347" y="2048756"/>
                </a:moveTo>
                <a:lnTo>
                  <a:pt x="3477542" y="2046935"/>
                </a:lnTo>
                <a:lnTo>
                  <a:pt x="3477542" y="2059686"/>
                </a:lnTo>
                <a:cubicBezTo>
                  <a:pt x="3477542" y="2059686"/>
                  <a:pt x="3629347" y="2061508"/>
                  <a:pt x="3629347" y="2061508"/>
                </a:cubicBezTo>
                <a:lnTo>
                  <a:pt x="3629347" y="2048756"/>
                </a:lnTo>
                <a:close/>
                <a:moveTo>
                  <a:pt x="2061508" y="442055"/>
                </a:moveTo>
                <a:lnTo>
                  <a:pt x="2048756" y="442055"/>
                </a:lnTo>
                <a:cubicBezTo>
                  <a:pt x="2048756" y="442055"/>
                  <a:pt x="2046935" y="593860"/>
                  <a:pt x="2046935" y="593860"/>
                </a:cubicBezTo>
                <a:lnTo>
                  <a:pt x="2059686" y="593860"/>
                </a:lnTo>
                <a:cubicBezTo>
                  <a:pt x="2059686" y="593860"/>
                  <a:pt x="2061508" y="442055"/>
                  <a:pt x="2061508" y="442055"/>
                </a:cubicBezTo>
                <a:close/>
                <a:moveTo>
                  <a:pt x="3422285" y="1249656"/>
                </a:moveTo>
                <a:lnTo>
                  <a:pt x="3289911" y="1323737"/>
                </a:lnTo>
                <a:lnTo>
                  <a:pt x="3295983" y="1334667"/>
                </a:lnTo>
                <a:lnTo>
                  <a:pt x="3428357" y="1260586"/>
                </a:lnTo>
                <a:lnTo>
                  <a:pt x="3422285" y="1249656"/>
                </a:lnTo>
                <a:close/>
                <a:moveTo>
                  <a:pt x="1032272" y="998875"/>
                </a:moveTo>
                <a:lnTo>
                  <a:pt x="926009" y="890183"/>
                </a:lnTo>
                <a:lnTo>
                  <a:pt x="916900" y="899291"/>
                </a:lnTo>
                <a:lnTo>
                  <a:pt x="1023164" y="1007983"/>
                </a:lnTo>
                <a:lnTo>
                  <a:pt x="1032272" y="998875"/>
                </a:lnTo>
                <a:close/>
                <a:moveTo>
                  <a:pt x="3578948" y="1635847"/>
                </a:moveTo>
                <a:lnTo>
                  <a:pt x="3432001" y="1673495"/>
                </a:lnTo>
                <a:lnTo>
                  <a:pt x="3435037" y="1685639"/>
                </a:lnTo>
                <a:lnTo>
                  <a:pt x="3581984" y="1647992"/>
                </a:lnTo>
                <a:lnTo>
                  <a:pt x="3578948" y="1635847"/>
                </a:lnTo>
                <a:close/>
                <a:moveTo>
                  <a:pt x="661261" y="1226582"/>
                </a:moveTo>
                <a:lnTo>
                  <a:pt x="791813" y="1304306"/>
                </a:lnTo>
                <a:lnTo>
                  <a:pt x="798493" y="1293376"/>
                </a:lnTo>
                <a:lnTo>
                  <a:pt x="667941" y="1215652"/>
                </a:lnTo>
                <a:lnTo>
                  <a:pt x="661261" y="1226582"/>
                </a:lnTo>
                <a:close/>
                <a:moveTo>
                  <a:pt x="2009894" y="3629347"/>
                </a:moveTo>
                <a:lnTo>
                  <a:pt x="2022646" y="3629347"/>
                </a:lnTo>
                <a:cubicBezTo>
                  <a:pt x="2022646" y="3629347"/>
                  <a:pt x="2024468" y="3477542"/>
                  <a:pt x="2024468" y="3477542"/>
                </a:cubicBezTo>
                <a:lnTo>
                  <a:pt x="2011716" y="3477542"/>
                </a:lnTo>
                <a:cubicBezTo>
                  <a:pt x="2011716" y="3477542"/>
                  <a:pt x="2009894" y="3629347"/>
                  <a:pt x="2009894" y="3629347"/>
                </a:cubicBezTo>
                <a:close/>
                <a:moveTo>
                  <a:pt x="2854536" y="668548"/>
                </a:moveTo>
                <a:lnTo>
                  <a:pt x="2843605" y="661868"/>
                </a:lnTo>
                <a:lnTo>
                  <a:pt x="2765882" y="792420"/>
                </a:lnTo>
                <a:lnTo>
                  <a:pt x="2776811" y="799100"/>
                </a:lnTo>
                <a:lnTo>
                  <a:pt x="2854536" y="668548"/>
                </a:lnTo>
                <a:close/>
                <a:moveTo>
                  <a:pt x="3408926" y="2843605"/>
                </a:moveTo>
                <a:lnTo>
                  <a:pt x="3278374" y="2765881"/>
                </a:lnTo>
                <a:lnTo>
                  <a:pt x="3271695" y="2776811"/>
                </a:lnTo>
                <a:lnTo>
                  <a:pt x="3402247" y="2854536"/>
                </a:lnTo>
                <a:lnTo>
                  <a:pt x="3408926" y="2843605"/>
                </a:lnTo>
                <a:close/>
                <a:moveTo>
                  <a:pt x="1597593" y="3568018"/>
                </a:moveTo>
                <a:lnTo>
                  <a:pt x="1609737" y="3571661"/>
                </a:lnTo>
                <a:lnTo>
                  <a:pt x="1651028" y="3425321"/>
                </a:lnTo>
                <a:lnTo>
                  <a:pt x="1638884" y="3421678"/>
                </a:lnTo>
                <a:lnTo>
                  <a:pt x="1597593" y="3568018"/>
                </a:lnTo>
                <a:close/>
                <a:moveTo>
                  <a:pt x="593860" y="2011716"/>
                </a:moveTo>
                <a:lnTo>
                  <a:pt x="442055" y="2009894"/>
                </a:lnTo>
                <a:lnTo>
                  <a:pt x="442055" y="2022646"/>
                </a:lnTo>
                <a:cubicBezTo>
                  <a:pt x="442055" y="2022646"/>
                  <a:pt x="593860" y="2024467"/>
                  <a:pt x="593860" y="2024467"/>
                </a:cubicBezTo>
                <a:lnTo>
                  <a:pt x="593860" y="2011716"/>
                </a:lnTo>
                <a:close/>
                <a:moveTo>
                  <a:pt x="3037915" y="3071920"/>
                </a:moveTo>
                <a:lnTo>
                  <a:pt x="3144179" y="3180612"/>
                </a:lnTo>
                <a:lnTo>
                  <a:pt x="3153287" y="3171503"/>
                </a:lnTo>
                <a:lnTo>
                  <a:pt x="3047024" y="3062812"/>
                </a:lnTo>
                <a:lnTo>
                  <a:pt x="3037915" y="3071920"/>
                </a:lnTo>
                <a:close/>
                <a:moveTo>
                  <a:pt x="818531" y="783919"/>
                </a:moveTo>
                <a:lnTo>
                  <a:pt x="712268" y="675227"/>
                </a:lnTo>
                <a:lnTo>
                  <a:pt x="708017" y="679478"/>
                </a:lnTo>
                <a:lnTo>
                  <a:pt x="814280" y="788170"/>
                </a:lnTo>
                <a:lnTo>
                  <a:pt x="818531" y="783919"/>
                </a:lnTo>
                <a:close/>
                <a:moveTo>
                  <a:pt x="1184077" y="511885"/>
                </a:moveTo>
                <a:lnTo>
                  <a:pt x="1109996" y="379512"/>
                </a:lnTo>
                <a:lnTo>
                  <a:pt x="1104531" y="382548"/>
                </a:lnTo>
                <a:lnTo>
                  <a:pt x="1178612" y="514922"/>
                </a:lnTo>
                <a:lnTo>
                  <a:pt x="1184077" y="511885"/>
                </a:lnTo>
                <a:close/>
                <a:moveTo>
                  <a:pt x="3559517" y="1183469"/>
                </a:moveTo>
                <a:lnTo>
                  <a:pt x="3691890" y="1109389"/>
                </a:lnTo>
                <a:lnTo>
                  <a:pt x="3688854" y="1103924"/>
                </a:lnTo>
                <a:lnTo>
                  <a:pt x="3556480" y="1178004"/>
                </a:lnTo>
                <a:lnTo>
                  <a:pt x="3559517" y="1183469"/>
                </a:lnTo>
                <a:close/>
                <a:moveTo>
                  <a:pt x="3780544" y="2060293"/>
                </a:moveTo>
                <a:lnTo>
                  <a:pt x="3932349" y="2062115"/>
                </a:lnTo>
                <a:lnTo>
                  <a:pt x="3932349" y="2056043"/>
                </a:lnTo>
                <a:cubicBezTo>
                  <a:pt x="3932349" y="2056043"/>
                  <a:pt x="3780544" y="2054221"/>
                  <a:pt x="3780544" y="2054221"/>
                </a:cubicBezTo>
                <a:lnTo>
                  <a:pt x="3780544" y="2060293"/>
                </a:lnTo>
                <a:close/>
                <a:moveTo>
                  <a:pt x="535567" y="1141571"/>
                </a:moveTo>
                <a:lnTo>
                  <a:pt x="405015" y="1063847"/>
                </a:lnTo>
                <a:lnTo>
                  <a:pt x="401979" y="1069312"/>
                </a:lnTo>
                <a:lnTo>
                  <a:pt x="532531" y="1147036"/>
                </a:lnTo>
                <a:lnTo>
                  <a:pt x="535567" y="1141571"/>
                </a:lnTo>
                <a:close/>
                <a:moveTo>
                  <a:pt x="1607308" y="343079"/>
                </a:moveTo>
                <a:lnTo>
                  <a:pt x="1569661" y="196132"/>
                </a:lnTo>
                <a:lnTo>
                  <a:pt x="1563588" y="197346"/>
                </a:lnTo>
                <a:lnTo>
                  <a:pt x="1601236" y="344293"/>
                </a:lnTo>
                <a:lnTo>
                  <a:pt x="1607308" y="343079"/>
                </a:lnTo>
                <a:close/>
                <a:moveTo>
                  <a:pt x="2463487" y="3728323"/>
                </a:moveTo>
                <a:lnTo>
                  <a:pt x="2501134" y="3875270"/>
                </a:lnTo>
                <a:lnTo>
                  <a:pt x="2507206" y="3874056"/>
                </a:lnTo>
                <a:lnTo>
                  <a:pt x="2469559" y="3727109"/>
                </a:lnTo>
                <a:lnTo>
                  <a:pt x="2463487" y="3728323"/>
                </a:lnTo>
                <a:close/>
                <a:moveTo>
                  <a:pt x="3006947" y="405015"/>
                </a:moveTo>
                <a:lnTo>
                  <a:pt x="3001482" y="401979"/>
                </a:lnTo>
                <a:lnTo>
                  <a:pt x="2923758" y="532531"/>
                </a:lnTo>
                <a:lnTo>
                  <a:pt x="2929224" y="535567"/>
                </a:lnTo>
                <a:lnTo>
                  <a:pt x="3006947" y="405015"/>
                </a:lnTo>
                <a:close/>
                <a:moveTo>
                  <a:pt x="3875270" y="1569660"/>
                </a:moveTo>
                <a:lnTo>
                  <a:pt x="3874056" y="1563588"/>
                </a:lnTo>
                <a:lnTo>
                  <a:pt x="3727109" y="1601236"/>
                </a:lnTo>
                <a:lnTo>
                  <a:pt x="3728323" y="1607308"/>
                </a:lnTo>
                <a:lnTo>
                  <a:pt x="3875270" y="1569660"/>
                </a:lnTo>
                <a:close/>
                <a:moveTo>
                  <a:pt x="3863126" y="2546068"/>
                </a:moveTo>
                <a:lnTo>
                  <a:pt x="3716786" y="2504777"/>
                </a:lnTo>
                <a:lnTo>
                  <a:pt x="3714964" y="2510850"/>
                </a:lnTo>
                <a:lnTo>
                  <a:pt x="3861304" y="2552140"/>
                </a:lnTo>
                <a:lnTo>
                  <a:pt x="3863126" y="2546068"/>
                </a:lnTo>
                <a:close/>
                <a:moveTo>
                  <a:pt x="3252871" y="3286875"/>
                </a:moveTo>
                <a:lnTo>
                  <a:pt x="3359134" y="3395567"/>
                </a:lnTo>
                <a:lnTo>
                  <a:pt x="3363385" y="3391317"/>
                </a:lnTo>
                <a:lnTo>
                  <a:pt x="3257122" y="3282625"/>
                </a:lnTo>
                <a:lnTo>
                  <a:pt x="3252871" y="3286875"/>
                </a:lnTo>
                <a:close/>
                <a:moveTo>
                  <a:pt x="3534621" y="2929223"/>
                </a:moveTo>
                <a:lnTo>
                  <a:pt x="3665173" y="3006947"/>
                </a:lnTo>
                <a:lnTo>
                  <a:pt x="3668209" y="3001482"/>
                </a:lnTo>
                <a:lnTo>
                  <a:pt x="3537657" y="2923758"/>
                </a:lnTo>
                <a:lnTo>
                  <a:pt x="3534621" y="2929223"/>
                </a:lnTo>
                <a:close/>
                <a:moveTo>
                  <a:pt x="3286875" y="818531"/>
                </a:moveTo>
                <a:lnTo>
                  <a:pt x="3395567" y="712268"/>
                </a:lnTo>
                <a:lnTo>
                  <a:pt x="3391317" y="708017"/>
                </a:lnTo>
                <a:lnTo>
                  <a:pt x="3282625" y="814280"/>
                </a:lnTo>
                <a:lnTo>
                  <a:pt x="3286875" y="818531"/>
                </a:lnTo>
                <a:close/>
                <a:moveTo>
                  <a:pt x="195525" y="2501134"/>
                </a:moveTo>
                <a:lnTo>
                  <a:pt x="196739" y="2507206"/>
                </a:lnTo>
                <a:lnTo>
                  <a:pt x="343686" y="2469559"/>
                </a:lnTo>
                <a:lnTo>
                  <a:pt x="342472" y="2463487"/>
                </a:lnTo>
                <a:lnTo>
                  <a:pt x="195525" y="2501134"/>
                </a:lnTo>
                <a:close/>
                <a:moveTo>
                  <a:pt x="2887325" y="3559516"/>
                </a:moveTo>
                <a:lnTo>
                  <a:pt x="2961406" y="3691890"/>
                </a:lnTo>
                <a:lnTo>
                  <a:pt x="2966871" y="3688854"/>
                </a:lnTo>
                <a:lnTo>
                  <a:pt x="2892790" y="3556480"/>
                </a:lnTo>
                <a:lnTo>
                  <a:pt x="2887325" y="3559516"/>
                </a:lnTo>
                <a:close/>
                <a:moveTo>
                  <a:pt x="511278" y="2887325"/>
                </a:moveTo>
                <a:lnTo>
                  <a:pt x="378905" y="2961406"/>
                </a:lnTo>
                <a:lnTo>
                  <a:pt x="381941" y="2966871"/>
                </a:lnTo>
                <a:lnTo>
                  <a:pt x="514314" y="2892790"/>
                </a:lnTo>
                <a:lnTo>
                  <a:pt x="511278" y="2887325"/>
                </a:lnTo>
                <a:close/>
                <a:moveTo>
                  <a:pt x="2009287" y="3932956"/>
                </a:moveTo>
                <a:lnTo>
                  <a:pt x="2015359" y="3932956"/>
                </a:lnTo>
                <a:cubicBezTo>
                  <a:pt x="2015359" y="3932956"/>
                  <a:pt x="2017181" y="3781151"/>
                  <a:pt x="2017181" y="3781151"/>
                </a:cubicBezTo>
                <a:lnTo>
                  <a:pt x="2011109" y="3781151"/>
                </a:lnTo>
                <a:cubicBezTo>
                  <a:pt x="2011109" y="3781151"/>
                  <a:pt x="2009287" y="3932956"/>
                  <a:pt x="2009287" y="3932956"/>
                </a:cubicBezTo>
                <a:close/>
                <a:moveTo>
                  <a:pt x="1063847" y="3665173"/>
                </a:moveTo>
                <a:lnTo>
                  <a:pt x="1069312" y="3668209"/>
                </a:lnTo>
                <a:lnTo>
                  <a:pt x="1147036" y="3537657"/>
                </a:lnTo>
                <a:lnTo>
                  <a:pt x="1141571" y="3534621"/>
                </a:lnTo>
                <a:lnTo>
                  <a:pt x="1063847" y="3665173"/>
                </a:lnTo>
                <a:close/>
                <a:moveTo>
                  <a:pt x="2060901" y="137839"/>
                </a:moveTo>
                <a:lnTo>
                  <a:pt x="2054828" y="137839"/>
                </a:lnTo>
                <a:cubicBezTo>
                  <a:pt x="2054828" y="137839"/>
                  <a:pt x="2053007" y="289643"/>
                  <a:pt x="2053007" y="289643"/>
                </a:cubicBezTo>
                <a:lnTo>
                  <a:pt x="2059079" y="289643"/>
                </a:lnTo>
                <a:cubicBezTo>
                  <a:pt x="2059079" y="289643"/>
                  <a:pt x="2060901" y="137839"/>
                  <a:pt x="2060901" y="137839"/>
                </a:cubicBezTo>
                <a:close/>
                <a:moveTo>
                  <a:pt x="2552140" y="209490"/>
                </a:moveTo>
                <a:lnTo>
                  <a:pt x="2546068" y="207669"/>
                </a:lnTo>
                <a:lnTo>
                  <a:pt x="2504777" y="354009"/>
                </a:lnTo>
                <a:lnTo>
                  <a:pt x="2510850" y="355830"/>
                </a:lnTo>
                <a:lnTo>
                  <a:pt x="2552140" y="209490"/>
                </a:lnTo>
                <a:close/>
                <a:moveTo>
                  <a:pt x="207669" y="1524726"/>
                </a:moveTo>
                <a:lnTo>
                  <a:pt x="354009" y="1566017"/>
                </a:lnTo>
                <a:lnTo>
                  <a:pt x="355830" y="1559945"/>
                </a:lnTo>
                <a:lnTo>
                  <a:pt x="209490" y="1518654"/>
                </a:lnTo>
                <a:lnTo>
                  <a:pt x="207669" y="1524726"/>
                </a:lnTo>
                <a:close/>
                <a:moveTo>
                  <a:pt x="137839" y="2015359"/>
                </a:moveTo>
                <a:lnTo>
                  <a:pt x="289643" y="2017181"/>
                </a:lnTo>
                <a:lnTo>
                  <a:pt x="289643" y="2011109"/>
                </a:lnTo>
                <a:cubicBezTo>
                  <a:pt x="289643" y="2011109"/>
                  <a:pt x="137839" y="2009287"/>
                  <a:pt x="137839" y="2009287"/>
                </a:cubicBezTo>
                <a:lnTo>
                  <a:pt x="137839" y="2015359"/>
                </a:lnTo>
                <a:close/>
                <a:moveTo>
                  <a:pt x="783312" y="3252264"/>
                </a:moveTo>
                <a:lnTo>
                  <a:pt x="674620" y="3358527"/>
                </a:lnTo>
                <a:lnTo>
                  <a:pt x="678871" y="3362777"/>
                </a:lnTo>
                <a:lnTo>
                  <a:pt x="787563" y="3256514"/>
                </a:lnTo>
                <a:lnTo>
                  <a:pt x="783312" y="3252264"/>
                </a:lnTo>
                <a:close/>
                <a:moveTo>
                  <a:pt x="1519261" y="3861911"/>
                </a:moveTo>
                <a:lnTo>
                  <a:pt x="1525334" y="3863733"/>
                </a:lnTo>
                <a:lnTo>
                  <a:pt x="1566624" y="3717393"/>
                </a:lnTo>
                <a:lnTo>
                  <a:pt x="1560552" y="3715572"/>
                </a:lnTo>
                <a:lnTo>
                  <a:pt x="1519261" y="3861911"/>
                </a:lnTo>
                <a:close/>
                <a:moveTo>
                  <a:pt x="2403979" y="2117979"/>
                </a:moveTo>
                <a:lnTo>
                  <a:pt x="2257639" y="2076688"/>
                </a:lnTo>
                <a:lnTo>
                  <a:pt x="2247317" y="2113121"/>
                </a:lnTo>
                <a:lnTo>
                  <a:pt x="2393657" y="2154412"/>
                </a:lnTo>
                <a:lnTo>
                  <a:pt x="2403979" y="2117979"/>
                </a:lnTo>
                <a:close/>
                <a:moveTo>
                  <a:pt x="1905452" y="2220599"/>
                </a:moveTo>
                <a:lnTo>
                  <a:pt x="1827729" y="2351151"/>
                </a:lnTo>
                <a:lnTo>
                  <a:pt x="1859911" y="2370582"/>
                </a:lnTo>
                <a:lnTo>
                  <a:pt x="1937635" y="2240030"/>
                </a:lnTo>
                <a:lnTo>
                  <a:pt x="1905452" y="2220599"/>
                </a:lnTo>
                <a:close/>
                <a:moveTo>
                  <a:pt x="2147733" y="2396085"/>
                </a:moveTo>
                <a:lnTo>
                  <a:pt x="2110693" y="2249138"/>
                </a:lnTo>
                <a:lnTo>
                  <a:pt x="2074260" y="2258247"/>
                </a:lnTo>
                <a:lnTo>
                  <a:pt x="2111300" y="2405194"/>
                </a:lnTo>
                <a:lnTo>
                  <a:pt x="2147733" y="2396085"/>
                </a:lnTo>
                <a:close/>
                <a:moveTo>
                  <a:pt x="1666816" y="1952208"/>
                </a:moveTo>
                <a:lnTo>
                  <a:pt x="1813155" y="1993499"/>
                </a:lnTo>
                <a:lnTo>
                  <a:pt x="1823478" y="1957066"/>
                </a:lnTo>
                <a:lnTo>
                  <a:pt x="1677138" y="1915775"/>
                </a:lnTo>
                <a:lnTo>
                  <a:pt x="1666816" y="1952208"/>
                </a:lnTo>
                <a:close/>
                <a:moveTo>
                  <a:pt x="1922455" y="1674102"/>
                </a:moveTo>
                <a:lnTo>
                  <a:pt x="1959495" y="1821049"/>
                </a:lnTo>
                <a:lnTo>
                  <a:pt x="1995928" y="1811941"/>
                </a:lnTo>
                <a:lnTo>
                  <a:pt x="1958888" y="1664994"/>
                </a:lnTo>
                <a:lnTo>
                  <a:pt x="1922455" y="1674102"/>
                </a:lnTo>
                <a:close/>
                <a:moveTo>
                  <a:pt x="1850196" y="1905453"/>
                </a:moveTo>
                <a:lnTo>
                  <a:pt x="1719644" y="1827728"/>
                </a:lnTo>
                <a:lnTo>
                  <a:pt x="1700213" y="1859911"/>
                </a:lnTo>
                <a:lnTo>
                  <a:pt x="1830765" y="1937635"/>
                </a:lnTo>
                <a:lnTo>
                  <a:pt x="1850196" y="1905453"/>
                </a:lnTo>
                <a:close/>
                <a:moveTo>
                  <a:pt x="1848374" y="2164128"/>
                </a:moveTo>
                <a:lnTo>
                  <a:pt x="1830158" y="2131338"/>
                </a:lnTo>
                <a:lnTo>
                  <a:pt x="1697784" y="2205419"/>
                </a:lnTo>
                <a:lnTo>
                  <a:pt x="1716000" y="2238209"/>
                </a:lnTo>
                <a:lnTo>
                  <a:pt x="1848374" y="2164128"/>
                </a:lnTo>
                <a:close/>
                <a:moveTo>
                  <a:pt x="2260675" y="2055435"/>
                </a:moveTo>
                <a:lnTo>
                  <a:pt x="2412480" y="2057257"/>
                </a:lnTo>
                <a:lnTo>
                  <a:pt x="2412480" y="2019610"/>
                </a:lnTo>
                <a:cubicBezTo>
                  <a:pt x="2412480" y="2019610"/>
                  <a:pt x="2261283" y="2017788"/>
                  <a:pt x="2261283" y="2017788"/>
                </a:cubicBezTo>
                <a:lnTo>
                  <a:pt x="2261283" y="2055435"/>
                </a:lnTo>
                <a:close/>
                <a:moveTo>
                  <a:pt x="1821656" y="2111300"/>
                </a:moveTo>
                <a:lnTo>
                  <a:pt x="1812548" y="2074867"/>
                </a:lnTo>
                <a:lnTo>
                  <a:pt x="1665601" y="2111907"/>
                </a:lnTo>
                <a:lnTo>
                  <a:pt x="1674709" y="2148340"/>
                </a:lnTo>
                <a:lnTo>
                  <a:pt x="1821656" y="2111300"/>
                </a:lnTo>
                <a:close/>
                <a:moveTo>
                  <a:pt x="1809512" y="2015359"/>
                </a:moveTo>
                <a:lnTo>
                  <a:pt x="1657707" y="2013537"/>
                </a:lnTo>
                <a:lnTo>
                  <a:pt x="1657707" y="2051185"/>
                </a:lnTo>
                <a:cubicBezTo>
                  <a:pt x="1657707" y="2051185"/>
                  <a:pt x="1808905" y="2053007"/>
                  <a:pt x="1808905" y="2053007"/>
                </a:cubicBezTo>
                <a:lnTo>
                  <a:pt x="1808905" y="2015359"/>
                </a:lnTo>
                <a:close/>
                <a:moveTo>
                  <a:pt x="2012930" y="2412480"/>
                </a:moveTo>
                <a:lnTo>
                  <a:pt x="2050578" y="2412480"/>
                </a:lnTo>
                <a:cubicBezTo>
                  <a:pt x="2050578" y="2412480"/>
                  <a:pt x="2052399" y="2261283"/>
                  <a:pt x="2052399" y="2261283"/>
                </a:cubicBezTo>
                <a:lnTo>
                  <a:pt x="2014752" y="2261283"/>
                </a:lnTo>
                <a:cubicBezTo>
                  <a:pt x="2014752" y="2261283"/>
                  <a:pt x="2012930" y="2412480"/>
                  <a:pt x="2012930" y="2412480"/>
                </a:cubicBezTo>
                <a:close/>
                <a:moveTo>
                  <a:pt x="1994107" y="2258247"/>
                </a:moveTo>
                <a:lnTo>
                  <a:pt x="1957673" y="2247924"/>
                </a:lnTo>
                <a:lnTo>
                  <a:pt x="1916383" y="2394263"/>
                </a:lnTo>
                <a:lnTo>
                  <a:pt x="1952816" y="2404586"/>
                </a:lnTo>
                <a:lnTo>
                  <a:pt x="1994107" y="2258247"/>
                </a:lnTo>
                <a:close/>
                <a:moveTo>
                  <a:pt x="1784616" y="1753041"/>
                </a:moveTo>
                <a:lnTo>
                  <a:pt x="1757898" y="1779151"/>
                </a:lnTo>
                <a:lnTo>
                  <a:pt x="1863555" y="1887843"/>
                </a:lnTo>
                <a:lnTo>
                  <a:pt x="1890272" y="1861733"/>
                </a:lnTo>
                <a:lnTo>
                  <a:pt x="1784616" y="1753041"/>
                </a:lnTo>
                <a:close/>
                <a:moveTo>
                  <a:pt x="2017788" y="1809512"/>
                </a:moveTo>
                <a:lnTo>
                  <a:pt x="2055436" y="1809512"/>
                </a:lnTo>
                <a:cubicBezTo>
                  <a:pt x="2055436" y="1809512"/>
                  <a:pt x="2057257" y="1658314"/>
                  <a:pt x="2057257" y="1658314"/>
                </a:cubicBezTo>
                <a:lnTo>
                  <a:pt x="2019610" y="1658314"/>
                </a:lnTo>
                <a:cubicBezTo>
                  <a:pt x="2019610" y="1658314"/>
                  <a:pt x="2017788" y="1809512"/>
                  <a:pt x="2017788" y="1809512"/>
                </a:cubicBezTo>
                <a:close/>
                <a:moveTo>
                  <a:pt x="2370582" y="2210276"/>
                </a:moveTo>
                <a:lnTo>
                  <a:pt x="2240030" y="2132552"/>
                </a:lnTo>
                <a:lnTo>
                  <a:pt x="2220599" y="2164735"/>
                </a:lnTo>
                <a:lnTo>
                  <a:pt x="2351151" y="2242459"/>
                </a:lnTo>
                <a:lnTo>
                  <a:pt x="2370582" y="2210276"/>
                </a:lnTo>
                <a:close/>
                <a:moveTo>
                  <a:pt x="2182952" y="1862947"/>
                </a:moveTo>
                <a:lnTo>
                  <a:pt x="2209062" y="1889665"/>
                </a:lnTo>
                <a:lnTo>
                  <a:pt x="2317754" y="1784009"/>
                </a:lnTo>
                <a:lnTo>
                  <a:pt x="2291644" y="1757291"/>
                </a:lnTo>
                <a:lnTo>
                  <a:pt x="2182952" y="1862947"/>
                </a:lnTo>
                <a:close/>
                <a:moveTo>
                  <a:pt x="2238209" y="2354794"/>
                </a:moveTo>
                <a:lnTo>
                  <a:pt x="2164128" y="2222421"/>
                </a:lnTo>
                <a:lnTo>
                  <a:pt x="2131338" y="2240637"/>
                </a:lnTo>
                <a:lnTo>
                  <a:pt x="2205419" y="2373011"/>
                </a:lnTo>
                <a:lnTo>
                  <a:pt x="2238209" y="2354794"/>
                </a:lnTo>
                <a:close/>
                <a:moveTo>
                  <a:pt x="2221814" y="1907274"/>
                </a:moveTo>
                <a:lnTo>
                  <a:pt x="2240030" y="1940064"/>
                </a:lnTo>
                <a:lnTo>
                  <a:pt x="2372404" y="1865983"/>
                </a:lnTo>
                <a:lnTo>
                  <a:pt x="2354187" y="1833194"/>
                </a:lnTo>
                <a:lnTo>
                  <a:pt x="2221814" y="1907274"/>
                </a:lnTo>
                <a:close/>
                <a:moveTo>
                  <a:pt x="2249139" y="1959495"/>
                </a:moveTo>
                <a:lnTo>
                  <a:pt x="2258247" y="1995928"/>
                </a:lnTo>
                <a:lnTo>
                  <a:pt x="2405194" y="1958888"/>
                </a:lnTo>
                <a:lnTo>
                  <a:pt x="2396086" y="1922455"/>
                </a:lnTo>
                <a:lnTo>
                  <a:pt x="2249139" y="1959495"/>
                </a:lnTo>
                <a:close/>
                <a:moveTo>
                  <a:pt x="1833801" y="1716000"/>
                </a:moveTo>
                <a:lnTo>
                  <a:pt x="1907881" y="1848374"/>
                </a:lnTo>
                <a:lnTo>
                  <a:pt x="1940671" y="1830157"/>
                </a:lnTo>
                <a:lnTo>
                  <a:pt x="1866591" y="1697784"/>
                </a:lnTo>
                <a:lnTo>
                  <a:pt x="1833801" y="1716000"/>
                </a:lnTo>
                <a:close/>
                <a:moveTo>
                  <a:pt x="1887843" y="2207848"/>
                </a:moveTo>
                <a:lnTo>
                  <a:pt x="1861733" y="2181130"/>
                </a:lnTo>
                <a:lnTo>
                  <a:pt x="1753041" y="2286786"/>
                </a:lnTo>
                <a:lnTo>
                  <a:pt x="1779151" y="2313503"/>
                </a:lnTo>
                <a:lnTo>
                  <a:pt x="1887843" y="2207848"/>
                </a:lnTo>
                <a:close/>
                <a:moveTo>
                  <a:pt x="2313504" y="2291644"/>
                </a:moveTo>
                <a:lnTo>
                  <a:pt x="2207848" y="2182951"/>
                </a:lnTo>
                <a:lnTo>
                  <a:pt x="2181130" y="2209062"/>
                </a:lnTo>
                <a:lnTo>
                  <a:pt x="2286786" y="2317754"/>
                </a:lnTo>
                <a:lnTo>
                  <a:pt x="2313504" y="2291644"/>
                </a:lnTo>
                <a:close/>
                <a:moveTo>
                  <a:pt x="2077296" y="1812548"/>
                </a:moveTo>
                <a:lnTo>
                  <a:pt x="2113729" y="1822871"/>
                </a:lnTo>
                <a:lnTo>
                  <a:pt x="2155020" y="1676531"/>
                </a:lnTo>
                <a:lnTo>
                  <a:pt x="2118586" y="1666208"/>
                </a:lnTo>
                <a:lnTo>
                  <a:pt x="2077296" y="1812548"/>
                </a:lnTo>
                <a:close/>
                <a:moveTo>
                  <a:pt x="2165949" y="1850196"/>
                </a:moveTo>
                <a:lnTo>
                  <a:pt x="2243673" y="1719644"/>
                </a:lnTo>
                <a:lnTo>
                  <a:pt x="2211491" y="1700212"/>
                </a:lnTo>
                <a:lnTo>
                  <a:pt x="2133767" y="1830765"/>
                </a:lnTo>
                <a:lnTo>
                  <a:pt x="2165949" y="1850196"/>
                </a:lnTo>
                <a:close/>
                <a:moveTo>
                  <a:pt x="2522994" y="2512064"/>
                </a:moveTo>
                <a:lnTo>
                  <a:pt x="2417338" y="2403372"/>
                </a:lnTo>
                <a:lnTo>
                  <a:pt x="2394871" y="2425232"/>
                </a:lnTo>
                <a:lnTo>
                  <a:pt x="2500527" y="2533924"/>
                </a:lnTo>
                <a:lnTo>
                  <a:pt x="2522994" y="2512064"/>
                </a:lnTo>
                <a:close/>
                <a:moveTo>
                  <a:pt x="1378994" y="2218777"/>
                </a:moveTo>
                <a:lnTo>
                  <a:pt x="1525941" y="2181737"/>
                </a:lnTo>
                <a:lnTo>
                  <a:pt x="1518047" y="2151376"/>
                </a:lnTo>
                <a:lnTo>
                  <a:pt x="1371100" y="2188417"/>
                </a:lnTo>
                <a:lnTo>
                  <a:pt x="1378994" y="2218777"/>
                </a:lnTo>
                <a:close/>
                <a:moveTo>
                  <a:pt x="1919419" y="1518047"/>
                </a:moveTo>
                <a:lnTo>
                  <a:pt x="1882378" y="1371100"/>
                </a:lnTo>
                <a:lnTo>
                  <a:pt x="1852017" y="1378994"/>
                </a:lnTo>
                <a:lnTo>
                  <a:pt x="1889058" y="1525941"/>
                </a:lnTo>
                <a:lnTo>
                  <a:pt x="1919419" y="1518047"/>
                </a:lnTo>
                <a:close/>
                <a:moveTo>
                  <a:pt x="2629257" y="2369368"/>
                </a:moveTo>
                <a:lnTo>
                  <a:pt x="2498705" y="2291644"/>
                </a:lnTo>
                <a:lnTo>
                  <a:pt x="2482310" y="2318969"/>
                </a:lnTo>
                <a:lnTo>
                  <a:pt x="2612862" y="2396693"/>
                </a:lnTo>
                <a:lnTo>
                  <a:pt x="2629257" y="2369368"/>
                </a:lnTo>
                <a:close/>
                <a:moveTo>
                  <a:pt x="1374743" y="1865983"/>
                </a:moveTo>
                <a:lnTo>
                  <a:pt x="1521083" y="1907274"/>
                </a:lnTo>
                <a:lnTo>
                  <a:pt x="1529584" y="1876913"/>
                </a:lnTo>
                <a:lnTo>
                  <a:pt x="1383244" y="1835622"/>
                </a:lnTo>
                <a:lnTo>
                  <a:pt x="1374743" y="1865983"/>
                </a:lnTo>
                <a:close/>
                <a:moveTo>
                  <a:pt x="2292251" y="1571482"/>
                </a:moveTo>
                <a:lnTo>
                  <a:pt x="2319576" y="1587877"/>
                </a:lnTo>
                <a:lnTo>
                  <a:pt x="2397300" y="1457325"/>
                </a:lnTo>
                <a:lnTo>
                  <a:pt x="2369975" y="1440930"/>
                </a:lnTo>
                <a:lnTo>
                  <a:pt x="2292251" y="1571482"/>
                </a:lnTo>
                <a:close/>
                <a:moveTo>
                  <a:pt x="1440930" y="1700820"/>
                </a:moveTo>
                <a:lnTo>
                  <a:pt x="1571482" y="1778544"/>
                </a:lnTo>
                <a:lnTo>
                  <a:pt x="1587877" y="1751219"/>
                </a:lnTo>
                <a:lnTo>
                  <a:pt x="1457325" y="1673495"/>
                </a:lnTo>
                <a:lnTo>
                  <a:pt x="1440930" y="1700820"/>
                </a:lnTo>
                <a:close/>
                <a:moveTo>
                  <a:pt x="2281321" y="2504777"/>
                </a:moveTo>
                <a:lnTo>
                  <a:pt x="2355402" y="2637151"/>
                </a:lnTo>
                <a:lnTo>
                  <a:pt x="2382727" y="2621971"/>
                </a:lnTo>
                <a:lnTo>
                  <a:pt x="2308646" y="2489597"/>
                </a:lnTo>
                <a:lnTo>
                  <a:pt x="2281321" y="2504777"/>
                </a:lnTo>
                <a:close/>
                <a:moveTo>
                  <a:pt x="1547801" y="1558123"/>
                </a:moveTo>
                <a:lnTo>
                  <a:pt x="1653457" y="1666815"/>
                </a:lnTo>
                <a:lnTo>
                  <a:pt x="1675924" y="1644956"/>
                </a:lnTo>
                <a:lnTo>
                  <a:pt x="1570268" y="1536263"/>
                </a:lnTo>
                <a:lnTo>
                  <a:pt x="1547801" y="1558123"/>
                </a:lnTo>
                <a:close/>
                <a:moveTo>
                  <a:pt x="2691801" y="1851410"/>
                </a:moveTo>
                <a:lnTo>
                  <a:pt x="2544854" y="1888450"/>
                </a:lnTo>
                <a:lnTo>
                  <a:pt x="2552748" y="1918811"/>
                </a:lnTo>
                <a:lnTo>
                  <a:pt x="2699695" y="1881771"/>
                </a:lnTo>
                <a:lnTo>
                  <a:pt x="2691801" y="1851410"/>
                </a:lnTo>
                <a:close/>
                <a:moveTo>
                  <a:pt x="2151984" y="2552748"/>
                </a:moveTo>
                <a:lnTo>
                  <a:pt x="2189024" y="2699695"/>
                </a:lnTo>
                <a:lnTo>
                  <a:pt x="2219385" y="2691801"/>
                </a:lnTo>
                <a:lnTo>
                  <a:pt x="2182344" y="2544854"/>
                </a:lnTo>
                <a:lnTo>
                  <a:pt x="2151984" y="2552748"/>
                </a:lnTo>
                <a:close/>
                <a:moveTo>
                  <a:pt x="2026289" y="1505295"/>
                </a:moveTo>
                <a:lnTo>
                  <a:pt x="2057865" y="1505295"/>
                </a:lnTo>
                <a:cubicBezTo>
                  <a:pt x="2057865" y="1505295"/>
                  <a:pt x="2059686" y="1354098"/>
                  <a:pt x="2059686" y="1354098"/>
                </a:cubicBezTo>
                <a:lnTo>
                  <a:pt x="2028111" y="1354098"/>
                </a:lnTo>
                <a:cubicBezTo>
                  <a:pt x="2028111" y="1354098"/>
                  <a:pt x="2026289" y="1505295"/>
                  <a:pt x="2026289" y="1505295"/>
                </a:cubicBezTo>
                <a:close/>
                <a:moveTo>
                  <a:pt x="2163520" y="1521083"/>
                </a:moveTo>
                <a:lnTo>
                  <a:pt x="2193881" y="1529584"/>
                </a:lnTo>
                <a:lnTo>
                  <a:pt x="2235173" y="1383244"/>
                </a:lnTo>
                <a:lnTo>
                  <a:pt x="2204812" y="1374743"/>
                </a:lnTo>
                <a:lnTo>
                  <a:pt x="2163520" y="1521083"/>
                </a:lnTo>
                <a:close/>
                <a:moveTo>
                  <a:pt x="2504777" y="1789474"/>
                </a:moveTo>
                <a:lnTo>
                  <a:pt x="2637151" y="1715393"/>
                </a:lnTo>
                <a:lnTo>
                  <a:pt x="2621971" y="1688068"/>
                </a:lnTo>
                <a:lnTo>
                  <a:pt x="2489597" y="1762149"/>
                </a:lnTo>
                <a:lnTo>
                  <a:pt x="2504777" y="1789474"/>
                </a:lnTo>
                <a:close/>
                <a:moveTo>
                  <a:pt x="2534531" y="1570875"/>
                </a:moveTo>
                <a:lnTo>
                  <a:pt x="2512671" y="1548408"/>
                </a:lnTo>
                <a:lnTo>
                  <a:pt x="2403979" y="1654064"/>
                </a:lnTo>
                <a:lnTo>
                  <a:pt x="2425839" y="1676531"/>
                </a:lnTo>
                <a:lnTo>
                  <a:pt x="2534531" y="1570875"/>
                </a:lnTo>
                <a:close/>
                <a:moveTo>
                  <a:pt x="1505295" y="2014145"/>
                </a:moveTo>
                <a:lnTo>
                  <a:pt x="1353491" y="2012323"/>
                </a:lnTo>
                <a:lnTo>
                  <a:pt x="1353491" y="2043899"/>
                </a:lnTo>
                <a:cubicBezTo>
                  <a:pt x="1353491" y="2043899"/>
                  <a:pt x="1504688" y="2045720"/>
                  <a:pt x="1504688" y="2045720"/>
                </a:cubicBezTo>
                <a:lnTo>
                  <a:pt x="1504688" y="2014145"/>
                </a:lnTo>
                <a:close/>
                <a:moveTo>
                  <a:pt x="1565410" y="2281928"/>
                </a:moveTo>
                <a:lnTo>
                  <a:pt x="1433036" y="2356009"/>
                </a:lnTo>
                <a:lnTo>
                  <a:pt x="1448217" y="2383334"/>
                </a:lnTo>
                <a:lnTo>
                  <a:pt x="1580590" y="2309253"/>
                </a:lnTo>
                <a:lnTo>
                  <a:pt x="1565410" y="2281928"/>
                </a:lnTo>
                <a:close/>
                <a:moveTo>
                  <a:pt x="2696051" y="2204204"/>
                </a:moveTo>
                <a:lnTo>
                  <a:pt x="2549712" y="2162913"/>
                </a:lnTo>
                <a:lnTo>
                  <a:pt x="2541211" y="2193274"/>
                </a:lnTo>
                <a:lnTo>
                  <a:pt x="2687551" y="2234565"/>
                </a:lnTo>
                <a:lnTo>
                  <a:pt x="2696051" y="2204204"/>
                </a:lnTo>
                <a:close/>
                <a:moveTo>
                  <a:pt x="1789474" y="1566017"/>
                </a:moveTo>
                <a:lnTo>
                  <a:pt x="1715393" y="1433643"/>
                </a:lnTo>
                <a:lnTo>
                  <a:pt x="1688068" y="1448824"/>
                </a:lnTo>
                <a:lnTo>
                  <a:pt x="1762149" y="1581198"/>
                </a:lnTo>
                <a:lnTo>
                  <a:pt x="1789474" y="1566017"/>
                </a:lnTo>
                <a:close/>
                <a:moveTo>
                  <a:pt x="2717304" y="2027504"/>
                </a:moveTo>
                <a:lnTo>
                  <a:pt x="2565499" y="2025682"/>
                </a:lnTo>
                <a:lnTo>
                  <a:pt x="2565499" y="2057257"/>
                </a:lnTo>
                <a:cubicBezTo>
                  <a:pt x="2565499" y="2057257"/>
                  <a:pt x="2716697" y="2059079"/>
                  <a:pt x="2716697" y="2059079"/>
                </a:cubicBezTo>
                <a:lnTo>
                  <a:pt x="2716697" y="2027504"/>
                </a:lnTo>
                <a:close/>
                <a:moveTo>
                  <a:pt x="1907881" y="2550319"/>
                </a:moveTo>
                <a:lnTo>
                  <a:pt x="1877521" y="2541818"/>
                </a:lnTo>
                <a:lnTo>
                  <a:pt x="1836230" y="2688158"/>
                </a:lnTo>
                <a:lnTo>
                  <a:pt x="1866591" y="2696659"/>
                </a:lnTo>
                <a:lnTo>
                  <a:pt x="1907881" y="2550319"/>
                </a:lnTo>
                <a:close/>
                <a:moveTo>
                  <a:pt x="2011716" y="2716697"/>
                </a:moveTo>
                <a:lnTo>
                  <a:pt x="2043291" y="2716697"/>
                </a:lnTo>
                <a:cubicBezTo>
                  <a:pt x="2043291" y="2716697"/>
                  <a:pt x="2045113" y="2565499"/>
                  <a:pt x="2045113" y="2565499"/>
                </a:cubicBezTo>
                <a:lnTo>
                  <a:pt x="2013538" y="2565499"/>
                </a:lnTo>
                <a:cubicBezTo>
                  <a:pt x="2013538" y="2565499"/>
                  <a:pt x="2011716" y="2716697"/>
                  <a:pt x="2011716" y="2716697"/>
                </a:cubicBezTo>
                <a:close/>
                <a:moveTo>
                  <a:pt x="1536871" y="2501134"/>
                </a:moveTo>
                <a:lnTo>
                  <a:pt x="1558731" y="2523601"/>
                </a:lnTo>
                <a:lnTo>
                  <a:pt x="1667423" y="2417945"/>
                </a:lnTo>
                <a:lnTo>
                  <a:pt x="1645563" y="2395478"/>
                </a:lnTo>
                <a:lnTo>
                  <a:pt x="1536871" y="2501134"/>
                </a:lnTo>
                <a:close/>
                <a:moveTo>
                  <a:pt x="1779151" y="2499313"/>
                </a:moveTo>
                <a:lnTo>
                  <a:pt x="1751826" y="2482918"/>
                </a:lnTo>
                <a:lnTo>
                  <a:pt x="1674102" y="2613470"/>
                </a:lnTo>
                <a:lnTo>
                  <a:pt x="1701427" y="2629865"/>
                </a:lnTo>
                <a:lnTo>
                  <a:pt x="1779151" y="2499313"/>
                </a:lnTo>
                <a:close/>
                <a:moveTo>
                  <a:pt x="2329291" y="6679"/>
                </a:moveTo>
                <a:lnTo>
                  <a:pt x="2326255" y="6679"/>
                </a:lnTo>
                <a:cubicBezTo>
                  <a:pt x="2326255" y="6679"/>
                  <a:pt x="2304395" y="156662"/>
                  <a:pt x="2304395" y="156662"/>
                </a:cubicBezTo>
                <a:lnTo>
                  <a:pt x="2307431" y="156662"/>
                </a:lnTo>
                <a:cubicBezTo>
                  <a:pt x="2307431" y="156662"/>
                  <a:pt x="2329291" y="6679"/>
                  <a:pt x="2329291" y="6679"/>
                </a:cubicBezTo>
                <a:close/>
                <a:moveTo>
                  <a:pt x="2376654" y="1274552"/>
                </a:moveTo>
                <a:lnTo>
                  <a:pt x="2350544" y="1263015"/>
                </a:lnTo>
                <a:lnTo>
                  <a:pt x="2291036" y="1402675"/>
                </a:lnTo>
                <a:lnTo>
                  <a:pt x="2317147" y="1414213"/>
                </a:lnTo>
                <a:lnTo>
                  <a:pt x="2376654" y="1274552"/>
                </a:lnTo>
                <a:close/>
                <a:moveTo>
                  <a:pt x="2844213" y="152412"/>
                </a:moveTo>
                <a:lnTo>
                  <a:pt x="2841177" y="151197"/>
                </a:lnTo>
                <a:lnTo>
                  <a:pt x="2781669" y="290858"/>
                </a:lnTo>
                <a:lnTo>
                  <a:pt x="2784706" y="292072"/>
                </a:lnTo>
                <a:lnTo>
                  <a:pt x="2844213" y="152412"/>
                </a:lnTo>
                <a:close/>
                <a:moveTo>
                  <a:pt x="2493241" y="993410"/>
                </a:moveTo>
                <a:lnTo>
                  <a:pt x="2473202" y="984909"/>
                </a:lnTo>
                <a:lnTo>
                  <a:pt x="2413695" y="1124569"/>
                </a:lnTo>
                <a:lnTo>
                  <a:pt x="2433733" y="1133070"/>
                </a:lnTo>
                <a:lnTo>
                  <a:pt x="2493241" y="993410"/>
                </a:lnTo>
                <a:close/>
                <a:moveTo>
                  <a:pt x="2550926" y="853142"/>
                </a:moveTo>
                <a:lnTo>
                  <a:pt x="2610434" y="713482"/>
                </a:lnTo>
                <a:lnTo>
                  <a:pt x="2595860" y="707410"/>
                </a:lnTo>
                <a:lnTo>
                  <a:pt x="2536353" y="847070"/>
                </a:lnTo>
                <a:lnTo>
                  <a:pt x="2550926" y="853142"/>
                </a:lnTo>
                <a:close/>
                <a:moveTo>
                  <a:pt x="2839355" y="1026200"/>
                </a:moveTo>
                <a:lnTo>
                  <a:pt x="2933474" y="907185"/>
                </a:lnTo>
                <a:lnTo>
                  <a:pt x="2921330" y="897469"/>
                </a:lnTo>
                <a:lnTo>
                  <a:pt x="2827211" y="1016484"/>
                </a:lnTo>
                <a:lnTo>
                  <a:pt x="2839355" y="1026200"/>
                </a:lnTo>
                <a:close/>
                <a:moveTo>
                  <a:pt x="2727627" y="432947"/>
                </a:moveTo>
                <a:lnTo>
                  <a:pt x="2718519" y="429304"/>
                </a:lnTo>
                <a:lnTo>
                  <a:pt x="2659011" y="568964"/>
                </a:lnTo>
                <a:lnTo>
                  <a:pt x="2668119" y="572607"/>
                </a:lnTo>
                <a:lnTo>
                  <a:pt x="2727627" y="432947"/>
                </a:lnTo>
                <a:close/>
                <a:moveTo>
                  <a:pt x="2653546" y="1267266"/>
                </a:moveTo>
                <a:lnTo>
                  <a:pt x="2747665" y="1148251"/>
                </a:lnTo>
                <a:lnTo>
                  <a:pt x="2730663" y="1134892"/>
                </a:lnTo>
                <a:lnTo>
                  <a:pt x="2636544" y="1253907"/>
                </a:lnTo>
                <a:lnTo>
                  <a:pt x="2653546" y="1267266"/>
                </a:lnTo>
                <a:close/>
                <a:moveTo>
                  <a:pt x="2564892" y="2096119"/>
                </a:moveTo>
                <a:lnTo>
                  <a:pt x="2414909" y="2074259"/>
                </a:lnTo>
                <a:lnTo>
                  <a:pt x="2410051" y="2108264"/>
                </a:lnTo>
                <a:lnTo>
                  <a:pt x="2560035" y="2130123"/>
                </a:lnTo>
                <a:lnTo>
                  <a:pt x="2564892" y="2096119"/>
                </a:lnTo>
                <a:close/>
                <a:moveTo>
                  <a:pt x="2663262" y="1768828"/>
                </a:moveTo>
                <a:lnTo>
                  <a:pt x="2673584" y="1795546"/>
                </a:lnTo>
                <a:lnTo>
                  <a:pt x="2814459" y="1739075"/>
                </a:lnTo>
                <a:lnTo>
                  <a:pt x="2804136" y="1712357"/>
                </a:lnTo>
                <a:lnTo>
                  <a:pt x="2663262" y="1768828"/>
                </a:lnTo>
                <a:close/>
                <a:moveTo>
                  <a:pt x="2714268" y="1968603"/>
                </a:moveTo>
                <a:lnTo>
                  <a:pt x="2864858" y="1950387"/>
                </a:lnTo>
                <a:lnTo>
                  <a:pt x="2861215" y="1921847"/>
                </a:lnTo>
                <a:lnTo>
                  <a:pt x="2710625" y="1940064"/>
                </a:lnTo>
                <a:lnTo>
                  <a:pt x="2714268" y="1968603"/>
                </a:lnTo>
                <a:close/>
                <a:moveTo>
                  <a:pt x="3163610" y="1889665"/>
                </a:moveTo>
                <a:lnTo>
                  <a:pt x="3013020" y="1907881"/>
                </a:lnTo>
                <a:lnTo>
                  <a:pt x="3015449" y="1929741"/>
                </a:lnTo>
                <a:lnTo>
                  <a:pt x="3166039" y="1911525"/>
                </a:lnTo>
                <a:lnTo>
                  <a:pt x="3163610" y="1889665"/>
                </a:lnTo>
                <a:close/>
                <a:moveTo>
                  <a:pt x="2572179" y="1615202"/>
                </a:moveTo>
                <a:lnTo>
                  <a:pt x="2589181" y="1638276"/>
                </a:lnTo>
                <a:lnTo>
                  <a:pt x="2710625" y="1547193"/>
                </a:lnTo>
                <a:lnTo>
                  <a:pt x="2693623" y="1524119"/>
                </a:lnTo>
                <a:lnTo>
                  <a:pt x="2572179" y="1615202"/>
                </a:lnTo>
                <a:close/>
                <a:moveTo>
                  <a:pt x="2258247" y="1726323"/>
                </a:moveTo>
                <a:lnTo>
                  <a:pt x="2285572" y="1747576"/>
                </a:lnTo>
                <a:lnTo>
                  <a:pt x="2379691" y="1628561"/>
                </a:lnTo>
                <a:lnTo>
                  <a:pt x="2352366" y="1607308"/>
                </a:lnTo>
                <a:lnTo>
                  <a:pt x="2258247" y="1726323"/>
                </a:lnTo>
                <a:close/>
                <a:moveTo>
                  <a:pt x="2396086" y="1911525"/>
                </a:moveTo>
                <a:lnTo>
                  <a:pt x="2536960" y="1855661"/>
                </a:lnTo>
                <a:lnTo>
                  <a:pt x="2524209" y="1823478"/>
                </a:lnTo>
                <a:lnTo>
                  <a:pt x="2383334" y="1879342"/>
                </a:lnTo>
                <a:lnTo>
                  <a:pt x="2396086" y="1911525"/>
                </a:lnTo>
                <a:close/>
                <a:moveTo>
                  <a:pt x="3119283" y="666726"/>
                </a:moveTo>
                <a:lnTo>
                  <a:pt x="3111389" y="660654"/>
                </a:lnTo>
                <a:lnTo>
                  <a:pt x="3017270" y="779669"/>
                </a:lnTo>
                <a:lnTo>
                  <a:pt x="3025164" y="785741"/>
                </a:lnTo>
                <a:lnTo>
                  <a:pt x="3119283" y="666726"/>
                </a:lnTo>
                <a:close/>
                <a:moveTo>
                  <a:pt x="3162395" y="2186595"/>
                </a:moveTo>
                <a:lnTo>
                  <a:pt x="3012413" y="2164735"/>
                </a:lnTo>
                <a:lnTo>
                  <a:pt x="3009376" y="2186595"/>
                </a:lnTo>
                <a:lnTo>
                  <a:pt x="3159359" y="2208455"/>
                </a:lnTo>
                <a:lnTo>
                  <a:pt x="3162395" y="2186595"/>
                </a:lnTo>
                <a:close/>
                <a:moveTo>
                  <a:pt x="2331113" y="1794331"/>
                </a:moveTo>
                <a:lnTo>
                  <a:pt x="2351758" y="1822263"/>
                </a:lnTo>
                <a:lnTo>
                  <a:pt x="2473202" y="1731788"/>
                </a:lnTo>
                <a:lnTo>
                  <a:pt x="2452557" y="1703856"/>
                </a:lnTo>
                <a:lnTo>
                  <a:pt x="2331113" y="1794331"/>
                </a:lnTo>
                <a:close/>
                <a:moveTo>
                  <a:pt x="2468344" y="1507724"/>
                </a:moveTo>
                <a:lnTo>
                  <a:pt x="2562463" y="1388709"/>
                </a:lnTo>
                <a:lnTo>
                  <a:pt x="2539996" y="1371100"/>
                </a:lnTo>
                <a:lnTo>
                  <a:pt x="2445877" y="1490115"/>
                </a:lnTo>
                <a:lnTo>
                  <a:pt x="2468344" y="1507724"/>
                </a:lnTo>
                <a:close/>
                <a:moveTo>
                  <a:pt x="2830854" y="1454289"/>
                </a:moveTo>
                <a:lnTo>
                  <a:pt x="2952298" y="1363206"/>
                </a:lnTo>
                <a:lnTo>
                  <a:pt x="2938939" y="1345597"/>
                </a:lnTo>
                <a:lnTo>
                  <a:pt x="2817495" y="1436680"/>
                </a:lnTo>
                <a:lnTo>
                  <a:pt x="2830854" y="1454289"/>
                </a:lnTo>
                <a:close/>
                <a:moveTo>
                  <a:pt x="2190845" y="2383334"/>
                </a:moveTo>
                <a:lnTo>
                  <a:pt x="2158663" y="2396085"/>
                </a:lnTo>
                <a:lnTo>
                  <a:pt x="2214527" y="2536960"/>
                </a:lnTo>
                <a:lnTo>
                  <a:pt x="2246710" y="2524208"/>
                </a:lnTo>
                <a:lnTo>
                  <a:pt x="2190845" y="2383334"/>
                </a:lnTo>
                <a:close/>
                <a:moveTo>
                  <a:pt x="2863037" y="2139839"/>
                </a:moveTo>
                <a:lnTo>
                  <a:pt x="2713053" y="2117979"/>
                </a:lnTo>
                <a:lnTo>
                  <a:pt x="2708803" y="2146518"/>
                </a:lnTo>
                <a:lnTo>
                  <a:pt x="2858786" y="2168378"/>
                </a:lnTo>
                <a:lnTo>
                  <a:pt x="2863037" y="2139839"/>
                </a:lnTo>
                <a:close/>
                <a:moveTo>
                  <a:pt x="3919597" y="1812548"/>
                </a:moveTo>
                <a:lnTo>
                  <a:pt x="4070187" y="1794331"/>
                </a:lnTo>
                <a:lnTo>
                  <a:pt x="4070187" y="1791295"/>
                </a:lnTo>
                <a:cubicBezTo>
                  <a:pt x="4070187" y="1791295"/>
                  <a:pt x="3918990" y="1809512"/>
                  <a:pt x="3918990" y="1809512"/>
                </a:cubicBezTo>
                <a:lnTo>
                  <a:pt x="3918990" y="1812548"/>
                </a:lnTo>
                <a:close/>
                <a:moveTo>
                  <a:pt x="3939028" y="1275767"/>
                </a:moveTo>
                <a:lnTo>
                  <a:pt x="3937814" y="1272731"/>
                </a:lnTo>
                <a:lnTo>
                  <a:pt x="3796939" y="1329202"/>
                </a:lnTo>
                <a:lnTo>
                  <a:pt x="3798153" y="1332238"/>
                </a:lnTo>
                <a:lnTo>
                  <a:pt x="3939028" y="1275767"/>
                </a:lnTo>
                <a:close/>
                <a:moveTo>
                  <a:pt x="3094994" y="1622489"/>
                </a:moveTo>
                <a:lnTo>
                  <a:pt x="3087100" y="1602450"/>
                </a:lnTo>
                <a:lnTo>
                  <a:pt x="2946226" y="1658922"/>
                </a:lnTo>
                <a:lnTo>
                  <a:pt x="2954119" y="1678960"/>
                </a:lnTo>
                <a:lnTo>
                  <a:pt x="3094994" y="1622489"/>
                </a:lnTo>
                <a:close/>
                <a:moveTo>
                  <a:pt x="2530888" y="2231529"/>
                </a:moveTo>
                <a:lnTo>
                  <a:pt x="2391227" y="2171415"/>
                </a:lnTo>
                <a:lnTo>
                  <a:pt x="2377262" y="2202990"/>
                </a:lnTo>
                <a:lnTo>
                  <a:pt x="2516922" y="2263104"/>
                </a:lnTo>
                <a:lnTo>
                  <a:pt x="2530888" y="2231529"/>
                </a:lnTo>
                <a:close/>
                <a:moveTo>
                  <a:pt x="2415516" y="2009287"/>
                </a:moveTo>
                <a:lnTo>
                  <a:pt x="2566107" y="1991677"/>
                </a:lnTo>
                <a:lnTo>
                  <a:pt x="2561856" y="1957066"/>
                </a:lnTo>
                <a:lnTo>
                  <a:pt x="2411266" y="1974675"/>
                </a:lnTo>
                <a:lnTo>
                  <a:pt x="2415516" y="2009287"/>
                </a:lnTo>
                <a:close/>
                <a:moveTo>
                  <a:pt x="3235869" y="1564196"/>
                </a:moveTo>
                <a:lnTo>
                  <a:pt x="3376744" y="1507724"/>
                </a:lnTo>
                <a:lnTo>
                  <a:pt x="3370672" y="1493151"/>
                </a:lnTo>
                <a:lnTo>
                  <a:pt x="3229797" y="1549622"/>
                </a:lnTo>
                <a:lnTo>
                  <a:pt x="3235869" y="1564196"/>
                </a:lnTo>
                <a:close/>
                <a:moveTo>
                  <a:pt x="2170807" y="1678960"/>
                </a:moveTo>
                <a:lnTo>
                  <a:pt x="2202383" y="1692926"/>
                </a:lnTo>
                <a:lnTo>
                  <a:pt x="2262497" y="1553266"/>
                </a:lnTo>
                <a:lnTo>
                  <a:pt x="2230922" y="1539300"/>
                </a:lnTo>
                <a:lnTo>
                  <a:pt x="2170807" y="1678960"/>
                </a:lnTo>
                <a:close/>
                <a:moveTo>
                  <a:pt x="3764149" y="2279499"/>
                </a:moveTo>
                <a:lnTo>
                  <a:pt x="3614166" y="2257639"/>
                </a:lnTo>
                <a:lnTo>
                  <a:pt x="3612952" y="2267355"/>
                </a:lnTo>
                <a:lnTo>
                  <a:pt x="3762935" y="2289215"/>
                </a:lnTo>
                <a:lnTo>
                  <a:pt x="3764149" y="2279499"/>
                </a:lnTo>
                <a:close/>
                <a:moveTo>
                  <a:pt x="3768400" y="1824085"/>
                </a:moveTo>
                <a:lnTo>
                  <a:pt x="3617809" y="1842302"/>
                </a:lnTo>
                <a:lnTo>
                  <a:pt x="3619024" y="1852017"/>
                </a:lnTo>
                <a:lnTo>
                  <a:pt x="3769614" y="1833801"/>
                </a:lnTo>
                <a:lnTo>
                  <a:pt x="3768400" y="1824085"/>
                </a:lnTo>
                <a:close/>
                <a:moveTo>
                  <a:pt x="3677924" y="808815"/>
                </a:moveTo>
                <a:lnTo>
                  <a:pt x="3676103" y="806387"/>
                </a:lnTo>
                <a:lnTo>
                  <a:pt x="3554659" y="897469"/>
                </a:lnTo>
                <a:lnTo>
                  <a:pt x="3556480" y="899898"/>
                </a:lnTo>
                <a:lnTo>
                  <a:pt x="3677924" y="808815"/>
                </a:lnTo>
                <a:close/>
                <a:moveTo>
                  <a:pt x="3463576" y="2233351"/>
                </a:moveTo>
                <a:lnTo>
                  <a:pt x="3313593" y="2211491"/>
                </a:lnTo>
                <a:lnTo>
                  <a:pt x="3311164" y="2227278"/>
                </a:lnTo>
                <a:lnTo>
                  <a:pt x="3461147" y="2249138"/>
                </a:lnTo>
                <a:lnTo>
                  <a:pt x="3463576" y="2233351"/>
                </a:lnTo>
                <a:close/>
                <a:moveTo>
                  <a:pt x="3466612" y="1856875"/>
                </a:moveTo>
                <a:lnTo>
                  <a:pt x="3316022" y="1875092"/>
                </a:lnTo>
                <a:lnTo>
                  <a:pt x="3317844" y="1890879"/>
                </a:lnTo>
                <a:lnTo>
                  <a:pt x="3468434" y="1872663"/>
                </a:lnTo>
                <a:lnTo>
                  <a:pt x="3466612" y="1856875"/>
                </a:lnTo>
                <a:close/>
                <a:moveTo>
                  <a:pt x="3073134" y="1268480"/>
                </a:moveTo>
                <a:lnTo>
                  <a:pt x="3194578" y="1177397"/>
                </a:lnTo>
                <a:lnTo>
                  <a:pt x="3184862" y="1164646"/>
                </a:lnTo>
                <a:lnTo>
                  <a:pt x="3063419" y="1255728"/>
                </a:lnTo>
                <a:lnTo>
                  <a:pt x="3073134" y="1268480"/>
                </a:lnTo>
                <a:close/>
                <a:moveTo>
                  <a:pt x="3657886" y="1392353"/>
                </a:moveTo>
                <a:lnTo>
                  <a:pt x="3654242" y="1383244"/>
                </a:lnTo>
                <a:lnTo>
                  <a:pt x="3513368" y="1439716"/>
                </a:lnTo>
                <a:lnTo>
                  <a:pt x="3517011" y="1448824"/>
                </a:lnTo>
                <a:lnTo>
                  <a:pt x="3657886" y="1392353"/>
                </a:lnTo>
                <a:close/>
                <a:moveTo>
                  <a:pt x="3303878" y="425660"/>
                </a:moveTo>
                <a:lnTo>
                  <a:pt x="3301449" y="423839"/>
                </a:lnTo>
                <a:lnTo>
                  <a:pt x="3207330" y="542854"/>
                </a:lnTo>
                <a:lnTo>
                  <a:pt x="3209759" y="544675"/>
                </a:lnTo>
                <a:lnTo>
                  <a:pt x="3303878" y="425660"/>
                </a:lnTo>
                <a:close/>
                <a:moveTo>
                  <a:pt x="3314807" y="1085100"/>
                </a:moveTo>
                <a:lnTo>
                  <a:pt x="3436251" y="994017"/>
                </a:lnTo>
                <a:lnTo>
                  <a:pt x="3430179" y="986123"/>
                </a:lnTo>
                <a:lnTo>
                  <a:pt x="3308735" y="1077206"/>
                </a:lnTo>
                <a:lnTo>
                  <a:pt x="3314807" y="1085100"/>
                </a:lnTo>
                <a:close/>
                <a:moveTo>
                  <a:pt x="2807780" y="2350544"/>
                </a:moveTo>
                <a:lnTo>
                  <a:pt x="2668119" y="2291036"/>
                </a:lnTo>
                <a:lnTo>
                  <a:pt x="2656582" y="2317147"/>
                </a:lnTo>
                <a:lnTo>
                  <a:pt x="2796242" y="2376654"/>
                </a:lnTo>
                <a:lnTo>
                  <a:pt x="2807780" y="2350544"/>
                </a:lnTo>
                <a:close/>
                <a:moveTo>
                  <a:pt x="3363385" y="2595860"/>
                </a:moveTo>
                <a:lnTo>
                  <a:pt x="3223725" y="2536353"/>
                </a:lnTo>
                <a:lnTo>
                  <a:pt x="3217652" y="2550926"/>
                </a:lnTo>
                <a:lnTo>
                  <a:pt x="3357313" y="2610434"/>
                </a:lnTo>
                <a:lnTo>
                  <a:pt x="3363385" y="2595860"/>
                </a:lnTo>
                <a:close/>
                <a:moveTo>
                  <a:pt x="2546676" y="2694230"/>
                </a:moveTo>
                <a:lnTo>
                  <a:pt x="2455593" y="2572786"/>
                </a:lnTo>
                <a:lnTo>
                  <a:pt x="2432519" y="2589788"/>
                </a:lnTo>
                <a:lnTo>
                  <a:pt x="2523601" y="2711232"/>
                </a:lnTo>
                <a:lnTo>
                  <a:pt x="2546676" y="2694230"/>
                </a:lnTo>
                <a:close/>
                <a:moveTo>
                  <a:pt x="2366939" y="2452557"/>
                </a:moveTo>
                <a:lnTo>
                  <a:pt x="2276463" y="2331113"/>
                </a:lnTo>
                <a:lnTo>
                  <a:pt x="2248531" y="2351758"/>
                </a:lnTo>
                <a:lnTo>
                  <a:pt x="2339007" y="2473202"/>
                </a:lnTo>
                <a:lnTo>
                  <a:pt x="2366939" y="2452557"/>
                </a:lnTo>
                <a:close/>
                <a:moveTo>
                  <a:pt x="2463487" y="2352973"/>
                </a:moveTo>
                <a:lnTo>
                  <a:pt x="2344472" y="2258854"/>
                </a:lnTo>
                <a:lnTo>
                  <a:pt x="2323219" y="2286179"/>
                </a:lnTo>
                <a:lnTo>
                  <a:pt x="2442234" y="2380298"/>
                </a:lnTo>
                <a:lnTo>
                  <a:pt x="2463487" y="2352973"/>
                </a:lnTo>
                <a:close/>
                <a:moveTo>
                  <a:pt x="2699695" y="2539389"/>
                </a:moveTo>
                <a:lnTo>
                  <a:pt x="2580680" y="2445270"/>
                </a:lnTo>
                <a:lnTo>
                  <a:pt x="2563071" y="2467737"/>
                </a:lnTo>
                <a:lnTo>
                  <a:pt x="2682085" y="2561856"/>
                </a:lnTo>
                <a:lnTo>
                  <a:pt x="2699695" y="2539389"/>
                </a:lnTo>
                <a:close/>
                <a:moveTo>
                  <a:pt x="3085279" y="2473202"/>
                </a:moveTo>
                <a:lnTo>
                  <a:pt x="2945619" y="2413695"/>
                </a:lnTo>
                <a:lnTo>
                  <a:pt x="2937117" y="2433733"/>
                </a:lnTo>
                <a:lnTo>
                  <a:pt x="3076778" y="2493240"/>
                </a:lnTo>
                <a:lnTo>
                  <a:pt x="3085279" y="2473202"/>
                </a:lnTo>
                <a:close/>
                <a:moveTo>
                  <a:pt x="2803529" y="2653546"/>
                </a:moveTo>
                <a:lnTo>
                  <a:pt x="2922544" y="2747665"/>
                </a:lnTo>
                <a:lnTo>
                  <a:pt x="2935903" y="2730663"/>
                </a:lnTo>
                <a:lnTo>
                  <a:pt x="2816888" y="2636544"/>
                </a:lnTo>
                <a:lnTo>
                  <a:pt x="2803529" y="2653546"/>
                </a:lnTo>
                <a:close/>
                <a:moveTo>
                  <a:pt x="2906149" y="3185470"/>
                </a:moveTo>
                <a:lnTo>
                  <a:pt x="2815066" y="3064026"/>
                </a:lnTo>
                <a:lnTo>
                  <a:pt x="2802315" y="3073741"/>
                </a:lnTo>
                <a:lnTo>
                  <a:pt x="2893397" y="3195185"/>
                </a:lnTo>
                <a:lnTo>
                  <a:pt x="2906149" y="3185470"/>
                </a:lnTo>
                <a:close/>
                <a:moveTo>
                  <a:pt x="906578" y="2181737"/>
                </a:moveTo>
                <a:lnTo>
                  <a:pt x="1057168" y="2163520"/>
                </a:lnTo>
                <a:lnTo>
                  <a:pt x="1054739" y="2141661"/>
                </a:lnTo>
                <a:lnTo>
                  <a:pt x="904149" y="2159877"/>
                </a:lnTo>
                <a:lnTo>
                  <a:pt x="906578" y="2181737"/>
                </a:lnTo>
                <a:close/>
                <a:moveTo>
                  <a:pt x="1342561" y="3637848"/>
                </a:moveTo>
                <a:lnTo>
                  <a:pt x="1351669" y="3641491"/>
                </a:lnTo>
                <a:lnTo>
                  <a:pt x="1411177" y="3501831"/>
                </a:lnTo>
                <a:lnTo>
                  <a:pt x="1402068" y="3498187"/>
                </a:lnTo>
                <a:lnTo>
                  <a:pt x="1342561" y="3637848"/>
                </a:lnTo>
                <a:close/>
                <a:moveTo>
                  <a:pt x="1417249" y="2803529"/>
                </a:moveTo>
                <a:lnTo>
                  <a:pt x="1323130" y="2922544"/>
                </a:lnTo>
                <a:lnTo>
                  <a:pt x="1340132" y="2935903"/>
                </a:lnTo>
                <a:lnTo>
                  <a:pt x="1434251" y="2816888"/>
                </a:lnTo>
                <a:lnTo>
                  <a:pt x="1417249" y="2803529"/>
                </a:lnTo>
                <a:close/>
                <a:moveTo>
                  <a:pt x="1231440" y="3044595"/>
                </a:moveTo>
                <a:lnTo>
                  <a:pt x="1137321" y="3163610"/>
                </a:lnTo>
                <a:lnTo>
                  <a:pt x="1149465" y="3173325"/>
                </a:lnTo>
                <a:lnTo>
                  <a:pt x="1243584" y="3054310"/>
                </a:lnTo>
                <a:lnTo>
                  <a:pt x="1231440" y="3044595"/>
                </a:lnTo>
                <a:close/>
                <a:moveTo>
                  <a:pt x="1226582" y="3918990"/>
                </a:moveTo>
                <a:lnTo>
                  <a:pt x="1229618" y="3920205"/>
                </a:lnTo>
                <a:lnTo>
                  <a:pt x="1289125" y="3780544"/>
                </a:lnTo>
                <a:lnTo>
                  <a:pt x="1286089" y="3779330"/>
                </a:lnTo>
                <a:lnTo>
                  <a:pt x="1226582" y="3918990"/>
                </a:lnTo>
                <a:close/>
                <a:moveTo>
                  <a:pt x="997053" y="2801707"/>
                </a:moveTo>
                <a:lnTo>
                  <a:pt x="875610" y="2892790"/>
                </a:lnTo>
                <a:lnTo>
                  <a:pt x="885325" y="2905542"/>
                </a:lnTo>
                <a:lnTo>
                  <a:pt x="1006769" y="2814459"/>
                </a:lnTo>
                <a:lnTo>
                  <a:pt x="997053" y="2801707"/>
                </a:lnTo>
                <a:close/>
                <a:moveTo>
                  <a:pt x="952119" y="3404069"/>
                </a:moveTo>
                <a:lnTo>
                  <a:pt x="960013" y="3410141"/>
                </a:lnTo>
                <a:lnTo>
                  <a:pt x="1054132" y="3291126"/>
                </a:lnTo>
                <a:lnTo>
                  <a:pt x="1046238" y="3285053"/>
                </a:lnTo>
                <a:lnTo>
                  <a:pt x="952119" y="3404069"/>
                </a:lnTo>
                <a:close/>
                <a:moveTo>
                  <a:pt x="1821656" y="3461754"/>
                </a:moveTo>
                <a:lnTo>
                  <a:pt x="1837444" y="3464183"/>
                </a:lnTo>
                <a:lnTo>
                  <a:pt x="1859304" y="3314200"/>
                </a:lnTo>
                <a:lnTo>
                  <a:pt x="1843516" y="3311771"/>
                </a:lnTo>
                <a:lnTo>
                  <a:pt x="1821656" y="3461754"/>
                </a:lnTo>
                <a:close/>
                <a:moveTo>
                  <a:pt x="1780973" y="3762935"/>
                </a:moveTo>
                <a:lnTo>
                  <a:pt x="1790688" y="3764149"/>
                </a:lnTo>
                <a:lnTo>
                  <a:pt x="1812548" y="3614166"/>
                </a:lnTo>
                <a:lnTo>
                  <a:pt x="1802833" y="3612952"/>
                </a:lnTo>
                <a:lnTo>
                  <a:pt x="1780973" y="3762935"/>
                </a:lnTo>
                <a:close/>
                <a:moveTo>
                  <a:pt x="766310" y="3645134"/>
                </a:moveTo>
                <a:lnTo>
                  <a:pt x="768739" y="3646956"/>
                </a:lnTo>
                <a:lnTo>
                  <a:pt x="862858" y="3527941"/>
                </a:lnTo>
                <a:lnTo>
                  <a:pt x="860429" y="3526119"/>
                </a:lnTo>
                <a:lnTo>
                  <a:pt x="766310" y="3645134"/>
                </a:lnTo>
                <a:close/>
                <a:moveTo>
                  <a:pt x="1577554" y="3076778"/>
                </a:moveTo>
                <a:lnTo>
                  <a:pt x="1597593" y="3085279"/>
                </a:lnTo>
                <a:lnTo>
                  <a:pt x="1657100" y="2945618"/>
                </a:lnTo>
                <a:lnTo>
                  <a:pt x="1637062" y="2937117"/>
                </a:lnTo>
                <a:lnTo>
                  <a:pt x="1577554" y="3076778"/>
                </a:lnTo>
                <a:close/>
                <a:moveTo>
                  <a:pt x="1741503" y="4063508"/>
                </a:moveTo>
                <a:lnTo>
                  <a:pt x="1744539" y="4063508"/>
                </a:lnTo>
                <a:cubicBezTo>
                  <a:pt x="1744539" y="4063508"/>
                  <a:pt x="1766400" y="3913525"/>
                  <a:pt x="1766400" y="3913525"/>
                </a:cubicBezTo>
                <a:lnTo>
                  <a:pt x="1763363" y="3913525"/>
                </a:lnTo>
                <a:cubicBezTo>
                  <a:pt x="1763363" y="3913525"/>
                  <a:pt x="1741503" y="4063508"/>
                  <a:pt x="1741503" y="4063508"/>
                </a:cubicBezTo>
                <a:close/>
                <a:moveTo>
                  <a:pt x="1520476" y="3218259"/>
                </a:moveTo>
                <a:lnTo>
                  <a:pt x="1460969" y="3357920"/>
                </a:lnTo>
                <a:lnTo>
                  <a:pt x="1475542" y="3363992"/>
                </a:lnTo>
                <a:lnTo>
                  <a:pt x="1535049" y="3224332"/>
                </a:lnTo>
                <a:lnTo>
                  <a:pt x="1520476" y="3218259"/>
                </a:lnTo>
                <a:close/>
                <a:moveTo>
                  <a:pt x="899898" y="514922"/>
                </a:moveTo>
                <a:lnTo>
                  <a:pt x="808815" y="393478"/>
                </a:lnTo>
                <a:lnTo>
                  <a:pt x="806387" y="395299"/>
                </a:lnTo>
                <a:lnTo>
                  <a:pt x="897469" y="516743"/>
                </a:lnTo>
                <a:lnTo>
                  <a:pt x="899898" y="514922"/>
                </a:lnTo>
                <a:close/>
                <a:moveTo>
                  <a:pt x="429304" y="1352276"/>
                </a:moveTo>
                <a:lnTo>
                  <a:pt x="568964" y="1411784"/>
                </a:lnTo>
                <a:lnTo>
                  <a:pt x="572607" y="1402675"/>
                </a:lnTo>
                <a:lnTo>
                  <a:pt x="432947" y="1343168"/>
                </a:lnTo>
                <a:lnTo>
                  <a:pt x="429304" y="1352276"/>
                </a:lnTo>
                <a:close/>
                <a:moveTo>
                  <a:pt x="292072" y="1286697"/>
                </a:moveTo>
                <a:lnTo>
                  <a:pt x="152412" y="1227189"/>
                </a:lnTo>
                <a:lnTo>
                  <a:pt x="151198" y="1230225"/>
                </a:lnTo>
                <a:lnTo>
                  <a:pt x="290858" y="1289733"/>
                </a:lnTo>
                <a:lnTo>
                  <a:pt x="292072" y="1286697"/>
                </a:lnTo>
                <a:close/>
                <a:moveTo>
                  <a:pt x="544675" y="861036"/>
                </a:moveTo>
                <a:lnTo>
                  <a:pt x="425660" y="766917"/>
                </a:lnTo>
                <a:lnTo>
                  <a:pt x="423839" y="769346"/>
                </a:lnTo>
                <a:lnTo>
                  <a:pt x="542854" y="863465"/>
                </a:lnTo>
                <a:lnTo>
                  <a:pt x="544675" y="861036"/>
                </a:lnTo>
                <a:close/>
                <a:moveTo>
                  <a:pt x="785134" y="1045631"/>
                </a:moveTo>
                <a:lnTo>
                  <a:pt x="666119" y="951512"/>
                </a:lnTo>
                <a:lnTo>
                  <a:pt x="660047" y="959406"/>
                </a:lnTo>
                <a:lnTo>
                  <a:pt x="779062" y="1053525"/>
                </a:lnTo>
                <a:lnTo>
                  <a:pt x="785134" y="1045631"/>
                </a:lnTo>
                <a:close/>
                <a:moveTo>
                  <a:pt x="1862947" y="3159967"/>
                </a:moveTo>
                <a:lnTo>
                  <a:pt x="1884807" y="3163003"/>
                </a:lnTo>
                <a:lnTo>
                  <a:pt x="1906667" y="3013020"/>
                </a:lnTo>
                <a:lnTo>
                  <a:pt x="1884807" y="3009983"/>
                </a:lnTo>
                <a:lnTo>
                  <a:pt x="1862947" y="3159967"/>
                </a:lnTo>
                <a:close/>
                <a:moveTo>
                  <a:pt x="150590" y="2258854"/>
                </a:moveTo>
                <a:lnTo>
                  <a:pt x="0" y="2277070"/>
                </a:lnTo>
                <a:lnTo>
                  <a:pt x="0" y="2280106"/>
                </a:lnTo>
                <a:cubicBezTo>
                  <a:pt x="0" y="2280106"/>
                  <a:pt x="151198" y="2261890"/>
                  <a:pt x="151198" y="2261890"/>
                </a:cubicBezTo>
                <a:lnTo>
                  <a:pt x="151198" y="2258854"/>
                </a:lnTo>
                <a:close/>
                <a:moveTo>
                  <a:pt x="393478" y="3261979"/>
                </a:moveTo>
                <a:lnTo>
                  <a:pt x="395299" y="3264408"/>
                </a:lnTo>
                <a:lnTo>
                  <a:pt x="516743" y="3173325"/>
                </a:lnTo>
                <a:lnTo>
                  <a:pt x="514922" y="3170896"/>
                </a:lnTo>
                <a:lnTo>
                  <a:pt x="393478" y="3261979"/>
                </a:lnTo>
                <a:close/>
                <a:moveTo>
                  <a:pt x="412302" y="2679049"/>
                </a:moveTo>
                <a:lnTo>
                  <a:pt x="415945" y="2688158"/>
                </a:lnTo>
                <a:lnTo>
                  <a:pt x="556820" y="2631686"/>
                </a:lnTo>
                <a:lnTo>
                  <a:pt x="553176" y="2622578"/>
                </a:lnTo>
                <a:lnTo>
                  <a:pt x="412302" y="2679049"/>
                </a:lnTo>
                <a:close/>
                <a:moveTo>
                  <a:pt x="755987" y="2986302"/>
                </a:moveTo>
                <a:lnTo>
                  <a:pt x="634544" y="3077385"/>
                </a:lnTo>
                <a:lnTo>
                  <a:pt x="640616" y="3085279"/>
                </a:lnTo>
                <a:lnTo>
                  <a:pt x="762060" y="2994196"/>
                </a:lnTo>
                <a:lnTo>
                  <a:pt x="755987" y="2986302"/>
                </a:lnTo>
                <a:close/>
                <a:moveTo>
                  <a:pt x="157270" y="1762756"/>
                </a:moveTo>
                <a:lnTo>
                  <a:pt x="7287" y="1740896"/>
                </a:lnTo>
                <a:lnTo>
                  <a:pt x="7287" y="1743932"/>
                </a:lnTo>
                <a:cubicBezTo>
                  <a:pt x="7287" y="1743932"/>
                  <a:pt x="157270" y="1765792"/>
                  <a:pt x="157270" y="1765792"/>
                </a:cubicBezTo>
                <a:lnTo>
                  <a:pt x="157270" y="1762756"/>
                </a:lnTo>
                <a:close/>
                <a:moveTo>
                  <a:pt x="1015877" y="1243584"/>
                </a:moveTo>
                <a:lnTo>
                  <a:pt x="1025593" y="1231440"/>
                </a:lnTo>
                <a:lnTo>
                  <a:pt x="906578" y="1137321"/>
                </a:lnTo>
                <a:lnTo>
                  <a:pt x="896862" y="1149465"/>
                </a:lnTo>
                <a:lnTo>
                  <a:pt x="1015877" y="1243584"/>
                </a:lnTo>
                <a:close/>
                <a:moveTo>
                  <a:pt x="131767" y="2795028"/>
                </a:moveTo>
                <a:lnTo>
                  <a:pt x="132981" y="2798064"/>
                </a:lnTo>
                <a:lnTo>
                  <a:pt x="273856" y="2741593"/>
                </a:lnTo>
                <a:lnTo>
                  <a:pt x="272641" y="2738557"/>
                </a:lnTo>
                <a:lnTo>
                  <a:pt x="131767" y="2795028"/>
                </a:lnTo>
                <a:close/>
                <a:moveTo>
                  <a:pt x="2622578" y="3517618"/>
                </a:moveTo>
                <a:lnTo>
                  <a:pt x="2679049" y="3658493"/>
                </a:lnTo>
                <a:lnTo>
                  <a:pt x="2688158" y="3654850"/>
                </a:lnTo>
                <a:lnTo>
                  <a:pt x="2631686" y="3513975"/>
                </a:lnTo>
                <a:lnTo>
                  <a:pt x="2622578" y="3517618"/>
                </a:lnTo>
                <a:close/>
                <a:moveTo>
                  <a:pt x="3054310" y="2827211"/>
                </a:moveTo>
                <a:lnTo>
                  <a:pt x="3044595" y="2839355"/>
                </a:lnTo>
                <a:lnTo>
                  <a:pt x="3163610" y="2933474"/>
                </a:lnTo>
                <a:lnTo>
                  <a:pt x="3173326" y="2921330"/>
                </a:lnTo>
                <a:lnTo>
                  <a:pt x="3054310" y="2827211"/>
                </a:lnTo>
                <a:close/>
                <a:moveTo>
                  <a:pt x="2617720" y="2831461"/>
                </a:moveTo>
                <a:lnTo>
                  <a:pt x="2708803" y="2952905"/>
                </a:lnTo>
                <a:lnTo>
                  <a:pt x="2726412" y="2939546"/>
                </a:lnTo>
                <a:lnTo>
                  <a:pt x="2635330" y="2818102"/>
                </a:lnTo>
                <a:lnTo>
                  <a:pt x="2617720" y="2831461"/>
                </a:lnTo>
                <a:close/>
                <a:moveTo>
                  <a:pt x="3170897" y="3555873"/>
                </a:moveTo>
                <a:lnTo>
                  <a:pt x="3261979" y="3677317"/>
                </a:lnTo>
                <a:lnTo>
                  <a:pt x="3264408" y="3675495"/>
                </a:lnTo>
                <a:lnTo>
                  <a:pt x="3173326" y="3554051"/>
                </a:lnTo>
                <a:lnTo>
                  <a:pt x="3170897" y="3555873"/>
                </a:lnTo>
                <a:close/>
                <a:moveTo>
                  <a:pt x="2739164" y="3797546"/>
                </a:moveTo>
                <a:lnTo>
                  <a:pt x="2795635" y="3938421"/>
                </a:lnTo>
                <a:lnTo>
                  <a:pt x="2798671" y="3937207"/>
                </a:lnTo>
                <a:lnTo>
                  <a:pt x="2742200" y="3796332"/>
                </a:lnTo>
                <a:lnTo>
                  <a:pt x="2739164" y="3797546"/>
                </a:lnTo>
                <a:close/>
                <a:moveTo>
                  <a:pt x="2986302" y="3314807"/>
                </a:moveTo>
                <a:lnTo>
                  <a:pt x="3077385" y="3436251"/>
                </a:lnTo>
                <a:lnTo>
                  <a:pt x="3085279" y="3430179"/>
                </a:lnTo>
                <a:lnTo>
                  <a:pt x="2994196" y="3308735"/>
                </a:lnTo>
                <a:lnTo>
                  <a:pt x="2986302" y="3314807"/>
                </a:lnTo>
                <a:close/>
                <a:moveTo>
                  <a:pt x="3912918" y="2307431"/>
                </a:moveTo>
                <a:lnTo>
                  <a:pt x="4062901" y="2329291"/>
                </a:lnTo>
                <a:lnTo>
                  <a:pt x="4062901" y="2326255"/>
                </a:lnTo>
                <a:cubicBezTo>
                  <a:pt x="4062901" y="2326255"/>
                  <a:pt x="3912918" y="2304395"/>
                  <a:pt x="3912918" y="2304395"/>
                </a:cubicBezTo>
                <a:lnTo>
                  <a:pt x="3912918" y="2307431"/>
                </a:lnTo>
                <a:close/>
                <a:moveTo>
                  <a:pt x="3284446" y="3025164"/>
                </a:moveTo>
                <a:lnTo>
                  <a:pt x="3403461" y="3119283"/>
                </a:lnTo>
                <a:lnTo>
                  <a:pt x="3409533" y="3111389"/>
                </a:lnTo>
                <a:lnTo>
                  <a:pt x="3290519" y="3017270"/>
                </a:lnTo>
                <a:lnTo>
                  <a:pt x="3284446" y="3025164"/>
                </a:lnTo>
                <a:close/>
                <a:moveTo>
                  <a:pt x="3779330" y="2784705"/>
                </a:moveTo>
                <a:lnTo>
                  <a:pt x="3918990" y="2844213"/>
                </a:lnTo>
                <a:lnTo>
                  <a:pt x="3920205" y="2841177"/>
                </a:lnTo>
                <a:lnTo>
                  <a:pt x="3780544" y="2781669"/>
                </a:lnTo>
                <a:lnTo>
                  <a:pt x="3779330" y="2784705"/>
                </a:lnTo>
                <a:close/>
                <a:moveTo>
                  <a:pt x="3642098" y="2719126"/>
                </a:moveTo>
                <a:lnTo>
                  <a:pt x="3502438" y="2659618"/>
                </a:lnTo>
                <a:lnTo>
                  <a:pt x="3498795" y="2668726"/>
                </a:lnTo>
                <a:lnTo>
                  <a:pt x="3638455" y="2728234"/>
                </a:lnTo>
                <a:lnTo>
                  <a:pt x="3642098" y="2719126"/>
                </a:lnTo>
                <a:close/>
                <a:moveTo>
                  <a:pt x="3525512" y="3210366"/>
                </a:moveTo>
                <a:lnTo>
                  <a:pt x="3644527" y="3304485"/>
                </a:lnTo>
                <a:lnTo>
                  <a:pt x="3646349" y="3302056"/>
                </a:lnTo>
                <a:lnTo>
                  <a:pt x="3527334" y="3207937"/>
                </a:lnTo>
                <a:lnTo>
                  <a:pt x="3525512" y="3210366"/>
                </a:lnTo>
                <a:close/>
                <a:moveTo>
                  <a:pt x="1940064" y="2559427"/>
                </a:moveTo>
                <a:lnTo>
                  <a:pt x="1974068" y="2564285"/>
                </a:lnTo>
                <a:lnTo>
                  <a:pt x="1995928" y="2414302"/>
                </a:lnTo>
                <a:lnTo>
                  <a:pt x="1961924" y="2409444"/>
                </a:lnTo>
                <a:lnTo>
                  <a:pt x="1940064" y="2559427"/>
                </a:lnTo>
                <a:close/>
                <a:moveTo>
                  <a:pt x="2095512" y="2412480"/>
                </a:moveTo>
                <a:lnTo>
                  <a:pt x="2060901" y="2416731"/>
                </a:lnTo>
                <a:lnTo>
                  <a:pt x="2078510" y="2567321"/>
                </a:lnTo>
                <a:lnTo>
                  <a:pt x="2113121" y="2563071"/>
                </a:lnTo>
                <a:lnTo>
                  <a:pt x="2095512" y="2412480"/>
                </a:lnTo>
                <a:close/>
                <a:moveTo>
                  <a:pt x="2130731" y="2710625"/>
                </a:moveTo>
                <a:lnTo>
                  <a:pt x="2102192" y="2714268"/>
                </a:lnTo>
                <a:lnTo>
                  <a:pt x="2120408" y="2864858"/>
                </a:lnTo>
                <a:lnTo>
                  <a:pt x="2148947" y="2861215"/>
                </a:lnTo>
                <a:lnTo>
                  <a:pt x="2130731" y="2710625"/>
                </a:lnTo>
                <a:close/>
                <a:moveTo>
                  <a:pt x="1903024" y="2858786"/>
                </a:moveTo>
                <a:lnTo>
                  <a:pt x="1931563" y="2863036"/>
                </a:lnTo>
                <a:lnTo>
                  <a:pt x="1953423" y="2713053"/>
                </a:lnTo>
                <a:lnTo>
                  <a:pt x="1924884" y="2708803"/>
                </a:lnTo>
                <a:lnTo>
                  <a:pt x="1903024" y="2858786"/>
                </a:lnTo>
                <a:close/>
                <a:moveTo>
                  <a:pt x="1956459" y="1508331"/>
                </a:moveTo>
                <a:lnTo>
                  <a:pt x="1974068" y="1658922"/>
                </a:lnTo>
                <a:lnTo>
                  <a:pt x="2008680" y="1654671"/>
                </a:lnTo>
                <a:lnTo>
                  <a:pt x="1991070" y="1504081"/>
                </a:lnTo>
                <a:lnTo>
                  <a:pt x="1956459" y="1508331"/>
                </a:lnTo>
                <a:close/>
                <a:moveTo>
                  <a:pt x="2164128" y="3013020"/>
                </a:moveTo>
                <a:lnTo>
                  <a:pt x="2142268" y="3015449"/>
                </a:lnTo>
                <a:lnTo>
                  <a:pt x="2160484" y="3166039"/>
                </a:lnTo>
                <a:lnTo>
                  <a:pt x="2182344" y="3163610"/>
                </a:lnTo>
                <a:lnTo>
                  <a:pt x="2164128" y="3013020"/>
                </a:lnTo>
                <a:close/>
                <a:moveTo>
                  <a:pt x="2359045" y="2804136"/>
                </a:moveTo>
                <a:lnTo>
                  <a:pt x="2302574" y="2663262"/>
                </a:lnTo>
                <a:lnTo>
                  <a:pt x="2275856" y="2673584"/>
                </a:lnTo>
                <a:lnTo>
                  <a:pt x="2332328" y="2814459"/>
                </a:lnTo>
                <a:lnTo>
                  <a:pt x="2359045" y="2804136"/>
                </a:lnTo>
                <a:close/>
                <a:moveTo>
                  <a:pt x="2411873" y="2946225"/>
                </a:moveTo>
                <a:lnTo>
                  <a:pt x="2391835" y="2954119"/>
                </a:lnTo>
                <a:lnTo>
                  <a:pt x="2448306" y="3094994"/>
                </a:lnTo>
                <a:lnTo>
                  <a:pt x="2468344" y="3087100"/>
                </a:lnTo>
                <a:lnTo>
                  <a:pt x="2411873" y="2946225"/>
                </a:lnTo>
                <a:close/>
                <a:moveTo>
                  <a:pt x="2507206" y="3235869"/>
                </a:moveTo>
                <a:lnTo>
                  <a:pt x="2563678" y="3376744"/>
                </a:lnTo>
                <a:lnTo>
                  <a:pt x="2578251" y="3370672"/>
                </a:lnTo>
                <a:lnTo>
                  <a:pt x="2521780" y="3229797"/>
                </a:lnTo>
                <a:lnTo>
                  <a:pt x="2507206" y="3235869"/>
                </a:lnTo>
                <a:close/>
                <a:moveTo>
                  <a:pt x="2179915" y="3317236"/>
                </a:moveTo>
                <a:lnTo>
                  <a:pt x="2198132" y="3467827"/>
                </a:lnTo>
                <a:lnTo>
                  <a:pt x="2213920" y="3466005"/>
                </a:lnTo>
                <a:lnTo>
                  <a:pt x="2195703" y="3315414"/>
                </a:lnTo>
                <a:lnTo>
                  <a:pt x="2179915" y="3317236"/>
                </a:lnTo>
                <a:close/>
                <a:moveTo>
                  <a:pt x="2258854" y="3919597"/>
                </a:moveTo>
                <a:lnTo>
                  <a:pt x="2277070" y="4070187"/>
                </a:lnTo>
                <a:lnTo>
                  <a:pt x="2280107" y="4070187"/>
                </a:lnTo>
                <a:cubicBezTo>
                  <a:pt x="2280107" y="4070187"/>
                  <a:pt x="2261890" y="3918990"/>
                  <a:pt x="2261890" y="3918990"/>
                </a:cubicBezTo>
                <a:lnTo>
                  <a:pt x="2258854" y="3918990"/>
                </a:lnTo>
                <a:close/>
                <a:moveTo>
                  <a:pt x="2218778" y="3618417"/>
                </a:moveTo>
                <a:lnTo>
                  <a:pt x="2236994" y="3769007"/>
                </a:lnTo>
                <a:lnTo>
                  <a:pt x="2246710" y="3767792"/>
                </a:lnTo>
                <a:lnTo>
                  <a:pt x="2228493" y="3617202"/>
                </a:lnTo>
                <a:lnTo>
                  <a:pt x="2218778" y="3618417"/>
                </a:lnTo>
                <a:close/>
                <a:moveTo>
                  <a:pt x="1371100" y="1530798"/>
                </a:moveTo>
                <a:lnTo>
                  <a:pt x="1490115" y="1624917"/>
                </a:lnTo>
                <a:lnTo>
                  <a:pt x="1507724" y="1602450"/>
                </a:lnTo>
                <a:lnTo>
                  <a:pt x="1388709" y="1508331"/>
                </a:lnTo>
                <a:lnTo>
                  <a:pt x="1371100" y="1530798"/>
                </a:lnTo>
                <a:close/>
                <a:moveTo>
                  <a:pt x="1539907" y="1839266"/>
                </a:moveTo>
                <a:lnTo>
                  <a:pt x="1679567" y="1899380"/>
                </a:lnTo>
                <a:lnTo>
                  <a:pt x="1693533" y="1867805"/>
                </a:lnTo>
                <a:lnTo>
                  <a:pt x="1553873" y="1807690"/>
                </a:lnTo>
                <a:lnTo>
                  <a:pt x="1539907" y="1839266"/>
                </a:lnTo>
                <a:close/>
                <a:moveTo>
                  <a:pt x="1267266" y="1417856"/>
                </a:moveTo>
                <a:lnTo>
                  <a:pt x="1148251" y="1323737"/>
                </a:lnTo>
                <a:lnTo>
                  <a:pt x="1134892" y="1340739"/>
                </a:lnTo>
                <a:lnTo>
                  <a:pt x="1253907" y="1434858"/>
                </a:lnTo>
                <a:lnTo>
                  <a:pt x="1267266" y="1417856"/>
                </a:lnTo>
                <a:close/>
                <a:moveTo>
                  <a:pt x="1654671" y="2062115"/>
                </a:moveTo>
                <a:lnTo>
                  <a:pt x="1504081" y="2079724"/>
                </a:lnTo>
                <a:lnTo>
                  <a:pt x="1508332" y="2114336"/>
                </a:lnTo>
                <a:lnTo>
                  <a:pt x="1658922" y="2096726"/>
                </a:lnTo>
                <a:lnTo>
                  <a:pt x="1654671" y="2062115"/>
                </a:lnTo>
                <a:close/>
                <a:moveTo>
                  <a:pt x="1361992" y="1924276"/>
                </a:moveTo>
                <a:lnTo>
                  <a:pt x="1212009" y="1902416"/>
                </a:lnTo>
                <a:lnTo>
                  <a:pt x="1207758" y="1930956"/>
                </a:lnTo>
                <a:lnTo>
                  <a:pt x="1357741" y="1952816"/>
                </a:lnTo>
                <a:lnTo>
                  <a:pt x="1361992" y="1924276"/>
                </a:lnTo>
                <a:close/>
                <a:moveTo>
                  <a:pt x="1060811" y="1884807"/>
                </a:moveTo>
                <a:lnTo>
                  <a:pt x="910828" y="1862947"/>
                </a:lnTo>
                <a:lnTo>
                  <a:pt x="907792" y="1884807"/>
                </a:lnTo>
                <a:lnTo>
                  <a:pt x="1057775" y="1906667"/>
                </a:lnTo>
                <a:lnTo>
                  <a:pt x="1060811" y="1884807"/>
                </a:lnTo>
                <a:close/>
                <a:moveTo>
                  <a:pt x="1505903" y="1974675"/>
                </a:moveTo>
                <a:lnTo>
                  <a:pt x="1655886" y="1996535"/>
                </a:lnTo>
                <a:lnTo>
                  <a:pt x="1660743" y="1962531"/>
                </a:lnTo>
                <a:lnTo>
                  <a:pt x="1510760" y="1940671"/>
                </a:lnTo>
                <a:lnTo>
                  <a:pt x="1505903" y="1974675"/>
                </a:lnTo>
                <a:close/>
                <a:moveTo>
                  <a:pt x="1263015" y="1720251"/>
                </a:moveTo>
                <a:lnTo>
                  <a:pt x="1402675" y="1779758"/>
                </a:lnTo>
                <a:lnTo>
                  <a:pt x="1414213" y="1753648"/>
                </a:lnTo>
                <a:lnTo>
                  <a:pt x="1274552" y="1694140"/>
                </a:lnTo>
                <a:lnTo>
                  <a:pt x="1263015" y="1720251"/>
                </a:lnTo>
                <a:close/>
                <a:moveTo>
                  <a:pt x="2289215" y="308467"/>
                </a:moveTo>
                <a:lnTo>
                  <a:pt x="2279499" y="307253"/>
                </a:lnTo>
                <a:lnTo>
                  <a:pt x="2257639" y="457236"/>
                </a:lnTo>
                <a:lnTo>
                  <a:pt x="2267355" y="458450"/>
                </a:lnTo>
                <a:lnTo>
                  <a:pt x="2289215" y="308467"/>
                </a:lnTo>
                <a:close/>
                <a:moveTo>
                  <a:pt x="1703856" y="1617631"/>
                </a:moveTo>
                <a:lnTo>
                  <a:pt x="1794331" y="1739075"/>
                </a:lnTo>
                <a:lnTo>
                  <a:pt x="1822264" y="1718429"/>
                </a:lnTo>
                <a:lnTo>
                  <a:pt x="1731788" y="1596985"/>
                </a:lnTo>
                <a:lnTo>
                  <a:pt x="1703856" y="1617631"/>
                </a:lnTo>
                <a:close/>
                <a:moveTo>
                  <a:pt x="1607308" y="1718429"/>
                </a:moveTo>
                <a:lnTo>
                  <a:pt x="1726323" y="1812548"/>
                </a:lnTo>
                <a:lnTo>
                  <a:pt x="1747576" y="1785223"/>
                </a:lnTo>
                <a:lnTo>
                  <a:pt x="1628561" y="1691104"/>
                </a:lnTo>
                <a:lnTo>
                  <a:pt x="1607308" y="1718429"/>
                </a:lnTo>
                <a:close/>
                <a:moveTo>
                  <a:pt x="1614595" y="1497401"/>
                </a:moveTo>
                <a:lnTo>
                  <a:pt x="1637669" y="1480399"/>
                </a:lnTo>
                <a:lnTo>
                  <a:pt x="1546586" y="1358956"/>
                </a:lnTo>
                <a:lnTo>
                  <a:pt x="1523512" y="1375958"/>
                </a:lnTo>
                <a:lnTo>
                  <a:pt x="1614595" y="1497401"/>
                </a:lnTo>
                <a:close/>
                <a:moveTo>
                  <a:pt x="1879342" y="1688068"/>
                </a:moveTo>
                <a:lnTo>
                  <a:pt x="1911525" y="1675317"/>
                </a:lnTo>
                <a:lnTo>
                  <a:pt x="1855661" y="1534442"/>
                </a:lnTo>
                <a:lnTo>
                  <a:pt x="1823478" y="1547193"/>
                </a:lnTo>
                <a:lnTo>
                  <a:pt x="1879342" y="1688068"/>
                </a:lnTo>
                <a:close/>
                <a:moveTo>
                  <a:pt x="2130731" y="1510760"/>
                </a:moveTo>
                <a:lnTo>
                  <a:pt x="2096726" y="1505902"/>
                </a:lnTo>
                <a:lnTo>
                  <a:pt x="2074867" y="1655886"/>
                </a:lnTo>
                <a:lnTo>
                  <a:pt x="2108871" y="1660743"/>
                </a:lnTo>
                <a:lnTo>
                  <a:pt x="2130731" y="1510760"/>
                </a:lnTo>
                <a:close/>
                <a:moveTo>
                  <a:pt x="2168379" y="1212009"/>
                </a:moveTo>
                <a:lnTo>
                  <a:pt x="2139839" y="1207758"/>
                </a:lnTo>
                <a:lnTo>
                  <a:pt x="2117979" y="1357741"/>
                </a:lnTo>
                <a:lnTo>
                  <a:pt x="2146518" y="1361992"/>
                </a:lnTo>
                <a:lnTo>
                  <a:pt x="2168379" y="1212009"/>
                </a:lnTo>
                <a:close/>
                <a:moveTo>
                  <a:pt x="2249139" y="609040"/>
                </a:moveTo>
                <a:lnTo>
                  <a:pt x="2233351" y="606612"/>
                </a:lnTo>
                <a:lnTo>
                  <a:pt x="2211491" y="756595"/>
                </a:lnTo>
                <a:lnTo>
                  <a:pt x="2227278" y="759023"/>
                </a:lnTo>
                <a:lnTo>
                  <a:pt x="2249139" y="609040"/>
                </a:lnTo>
                <a:close/>
                <a:moveTo>
                  <a:pt x="1940064" y="1359563"/>
                </a:moveTo>
                <a:lnTo>
                  <a:pt x="1968603" y="1355920"/>
                </a:lnTo>
                <a:lnTo>
                  <a:pt x="1950387" y="1205329"/>
                </a:lnTo>
                <a:lnTo>
                  <a:pt x="1921847" y="1208973"/>
                </a:lnTo>
                <a:lnTo>
                  <a:pt x="1940064" y="1359563"/>
                </a:lnTo>
                <a:close/>
                <a:moveTo>
                  <a:pt x="2208455" y="910828"/>
                </a:moveTo>
                <a:lnTo>
                  <a:pt x="2186595" y="907792"/>
                </a:lnTo>
                <a:lnTo>
                  <a:pt x="2164735" y="1057775"/>
                </a:lnTo>
                <a:lnTo>
                  <a:pt x="2186595" y="1060811"/>
                </a:lnTo>
                <a:lnTo>
                  <a:pt x="2208455" y="910828"/>
                </a:lnTo>
                <a:close/>
                <a:moveTo>
                  <a:pt x="1602450" y="2563071"/>
                </a:moveTo>
                <a:lnTo>
                  <a:pt x="1508332" y="2682085"/>
                </a:lnTo>
                <a:lnTo>
                  <a:pt x="1530799" y="2699695"/>
                </a:lnTo>
                <a:lnTo>
                  <a:pt x="1624918" y="2580680"/>
                </a:lnTo>
                <a:lnTo>
                  <a:pt x="1602450" y="2563071"/>
                </a:lnTo>
                <a:close/>
                <a:moveTo>
                  <a:pt x="458450" y="1803440"/>
                </a:moveTo>
                <a:lnTo>
                  <a:pt x="308467" y="1781580"/>
                </a:lnTo>
                <a:lnTo>
                  <a:pt x="307253" y="1791295"/>
                </a:lnTo>
                <a:lnTo>
                  <a:pt x="457236" y="1813155"/>
                </a:lnTo>
                <a:lnTo>
                  <a:pt x="458450" y="1803440"/>
                </a:lnTo>
                <a:close/>
                <a:moveTo>
                  <a:pt x="302395" y="2246709"/>
                </a:moveTo>
                <a:lnTo>
                  <a:pt x="452985" y="2228493"/>
                </a:lnTo>
                <a:lnTo>
                  <a:pt x="451771" y="2218777"/>
                </a:lnTo>
                <a:lnTo>
                  <a:pt x="301181" y="2236994"/>
                </a:lnTo>
                <a:lnTo>
                  <a:pt x="302395" y="2246709"/>
                </a:lnTo>
                <a:close/>
                <a:moveTo>
                  <a:pt x="1239334" y="2617720"/>
                </a:moveTo>
                <a:lnTo>
                  <a:pt x="1117890" y="2708803"/>
                </a:lnTo>
                <a:lnTo>
                  <a:pt x="1131249" y="2726412"/>
                </a:lnTo>
                <a:lnTo>
                  <a:pt x="1252692" y="2635329"/>
                </a:lnTo>
                <a:lnTo>
                  <a:pt x="1239334" y="2617720"/>
                </a:lnTo>
                <a:close/>
                <a:moveTo>
                  <a:pt x="974586" y="2448306"/>
                </a:moveTo>
                <a:lnTo>
                  <a:pt x="982480" y="2468344"/>
                </a:lnTo>
                <a:lnTo>
                  <a:pt x="1123355" y="2411873"/>
                </a:lnTo>
                <a:lnTo>
                  <a:pt x="1115461" y="2391835"/>
                </a:lnTo>
                <a:lnTo>
                  <a:pt x="974586" y="2448306"/>
                </a:lnTo>
                <a:close/>
                <a:moveTo>
                  <a:pt x="753559" y="2180523"/>
                </a:moveTo>
                <a:lnTo>
                  <a:pt x="602968" y="2198739"/>
                </a:lnTo>
                <a:lnTo>
                  <a:pt x="604790" y="2214527"/>
                </a:lnTo>
                <a:lnTo>
                  <a:pt x="755380" y="2196310"/>
                </a:lnTo>
                <a:lnTo>
                  <a:pt x="753559" y="2180523"/>
                </a:lnTo>
                <a:close/>
                <a:moveTo>
                  <a:pt x="1658922" y="1123962"/>
                </a:moveTo>
                <a:lnTo>
                  <a:pt x="1678960" y="1116068"/>
                </a:lnTo>
                <a:lnTo>
                  <a:pt x="1622489" y="975193"/>
                </a:lnTo>
                <a:lnTo>
                  <a:pt x="1602450" y="983087"/>
                </a:lnTo>
                <a:lnTo>
                  <a:pt x="1658922" y="1123962"/>
                </a:lnTo>
                <a:close/>
                <a:moveTo>
                  <a:pt x="1812548" y="150590"/>
                </a:moveTo>
                <a:lnTo>
                  <a:pt x="1794331" y="0"/>
                </a:lnTo>
                <a:lnTo>
                  <a:pt x="1791295" y="0"/>
                </a:lnTo>
                <a:cubicBezTo>
                  <a:pt x="1791295" y="0"/>
                  <a:pt x="1809512" y="151197"/>
                  <a:pt x="1809512" y="151197"/>
                </a:cubicBezTo>
                <a:lnTo>
                  <a:pt x="1812548" y="151197"/>
                </a:lnTo>
                <a:close/>
                <a:moveTo>
                  <a:pt x="1852017" y="451771"/>
                </a:moveTo>
                <a:lnTo>
                  <a:pt x="1833801" y="301180"/>
                </a:lnTo>
                <a:lnTo>
                  <a:pt x="1824085" y="302395"/>
                </a:lnTo>
                <a:lnTo>
                  <a:pt x="1842302" y="452985"/>
                </a:lnTo>
                <a:lnTo>
                  <a:pt x="1852017" y="451771"/>
                </a:lnTo>
                <a:close/>
                <a:moveTo>
                  <a:pt x="1890272" y="752951"/>
                </a:moveTo>
                <a:lnTo>
                  <a:pt x="1872055" y="602361"/>
                </a:lnTo>
                <a:lnTo>
                  <a:pt x="1856268" y="604183"/>
                </a:lnTo>
                <a:lnTo>
                  <a:pt x="1874484" y="754773"/>
                </a:lnTo>
                <a:lnTo>
                  <a:pt x="1890272" y="752951"/>
                </a:lnTo>
                <a:close/>
                <a:moveTo>
                  <a:pt x="1907881" y="1057775"/>
                </a:moveTo>
                <a:lnTo>
                  <a:pt x="1929741" y="1055346"/>
                </a:lnTo>
                <a:lnTo>
                  <a:pt x="1911525" y="904756"/>
                </a:lnTo>
                <a:lnTo>
                  <a:pt x="1889665" y="907185"/>
                </a:lnTo>
                <a:lnTo>
                  <a:pt x="1907881" y="1057775"/>
                </a:lnTo>
                <a:close/>
                <a:moveTo>
                  <a:pt x="1712357" y="1266658"/>
                </a:moveTo>
                <a:lnTo>
                  <a:pt x="1768828" y="1407533"/>
                </a:lnTo>
                <a:lnTo>
                  <a:pt x="1795546" y="1397210"/>
                </a:lnTo>
                <a:lnTo>
                  <a:pt x="1739075" y="1256336"/>
                </a:lnTo>
                <a:lnTo>
                  <a:pt x="1712357" y="1266658"/>
                </a:lnTo>
                <a:close/>
                <a:moveTo>
                  <a:pt x="1084493" y="755987"/>
                </a:moveTo>
                <a:lnTo>
                  <a:pt x="993410" y="634544"/>
                </a:lnTo>
                <a:lnTo>
                  <a:pt x="985516" y="640616"/>
                </a:lnTo>
                <a:lnTo>
                  <a:pt x="1076599" y="762059"/>
                </a:lnTo>
                <a:lnTo>
                  <a:pt x="1084493" y="755987"/>
                </a:lnTo>
                <a:close/>
                <a:moveTo>
                  <a:pt x="1453682" y="1239333"/>
                </a:moveTo>
                <a:lnTo>
                  <a:pt x="1362599" y="1117890"/>
                </a:lnTo>
                <a:lnTo>
                  <a:pt x="1344990" y="1131249"/>
                </a:lnTo>
                <a:lnTo>
                  <a:pt x="1436072" y="1252692"/>
                </a:lnTo>
                <a:lnTo>
                  <a:pt x="1453682" y="1239333"/>
                </a:lnTo>
                <a:close/>
                <a:moveTo>
                  <a:pt x="1332238" y="272641"/>
                </a:moveTo>
                <a:lnTo>
                  <a:pt x="1275767" y="131766"/>
                </a:lnTo>
                <a:lnTo>
                  <a:pt x="1272731" y="132981"/>
                </a:lnTo>
                <a:lnTo>
                  <a:pt x="1329202" y="273856"/>
                </a:lnTo>
                <a:lnTo>
                  <a:pt x="1332238" y="272641"/>
                </a:lnTo>
                <a:close/>
                <a:moveTo>
                  <a:pt x="1447610" y="553784"/>
                </a:moveTo>
                <a:lnTo>
                  <a:pt x="1391138" y="412909"/>
                </a:lnTo>
                <a:lnTo>
                  <a:pt x="1382030" y="416552"/>
                </a:lnTo>
                <a:lnTo>
                  <a:pt x="1438501" y="557427"/>
                </a:lnTo>
                <a:lnTo>
                  <a:pt x="1447610" y="553784"/>
                </a:lnTo>
                <a:close/>
                <a:moveTo>
                  <a:pt x="1899988" y="2391835"/>
                </a:moveTo>
                <a:lnTo>
                  <a:pt x="1868412" y="2377869"/>
                </a:lnTo>
                <a:lnTo>
                  <a:pt x="1808297" y="2517529"/>
                </a:lnTo>
                <a:lnTo>
                  <a:pt x="1839873" y="2531495"/>
                </a:lnTo>
                <a:lnTo>
                  <a:pt x="1899988" y="2391835"/>
                </a:lnTo>
                <a:close/>
                <a:moveTo>
                  <a:pt x="1564196" y="834319"/>
                </a:moveTo>
                <a:lnTo>
                  <a:pt x="1507724" y="693444"/>
                </a:lnTo>
                <a:lnTo>
                  <a:pt x="1493151" y="699516"/>
                </a:lnTo>
                <a:lnTo>
                  <a:pt x="1549622" y="840391"/>
                </a:lnTo>
                <a:lnTo>
                  <a:pt x="1564196" y="834319"/>
                </a:lnTo>
                <a:close/>
                <a:moveTo>
                  <a:pt x="1694140" y="2796850"/>
                </a:moveTo>
                <a:lnTo>
                  <a:pt x="1720251" y="2808387"/>
                </a:lnTo>
                <a:lnTo>
                  <a:pt x="1779758" y="2668726"/>
                </a:lnTo>
                <a:lnTo>
                  <a:pt x="1753648" y="2657190"/>
                </a:lnTo>
                <a:lnTo>
                  <a:pt x="1694140" y="2796850"/>
                </a:lnTo>
                <a:close/>
                <a:moveTo>
                  <a:pt x="1355919" y="2102798"/>
                </a:moveTo>
                <a:lnTo>
                  <a:pt x="1205329" y="2121015"/>
                </a:lnTo>
                <a:lnTo>
                  <a:pt x="1208973" y="2149554"/>
                </a:lnTo>
                <a:lnTo>
                  <a:pt x="1359563" y="2131338"/>
                </a:lnTo>
                <a:lnTo>
                  <a:pt x="1355919" y="2102798"/>
                </a:lnTo>
                <a:close/>
                <a:moveTo>
                  <a:pt x="606612" y="1837444"/>
                </a:moveTo>
                <a:lnTo>
                  <a:pt x="756595" y="1859304"/>
                </a:lnTo>
                <a:lnTo>
                  <a:pt x="759023" y="1843516"/>
                </a:lnTo>
                <a:lnTo>
                  <a:pt x="609041" y="1821656"/>
                </a:lnTo>
                <a:lnTo>
                  <a:pt x="606612" y="1837444"/>
                </a:lnTo>
                <a:close/>
                <a:moveTo>
                  <a:pt x="834319" y="2507206"/>
                </a:moveTo>
                <a:lnTo>
                  <a:pt x="693444" y="2563678"/>
                </a:lnTo>
                <a:lnTo>
                  <a:pt x="699516" y="2578251"/>
                </a:lnTo>
                <a:lnTo>
                  <a:pt x="840391" y="2521779"/>
                </a:lnTo>
                <a:lnTo>
                  <a:pt x="834319" y="2507206"/>
                </a:lnTo>
                <a:close/>
                <a:moveTo>
                  <a:pt x="1165253" y="885325"/>
                </a:moveTo>
                <a:lnTo>
                  <a:pt x="1256336" y="1006769"/>
                </a:lnTo>
                <a:lnTo>
                  <a:pt x="1269087" y="997053"/>
                </a:lnTo>
                <a:lnTo>
                  <a:pt x="1178004" y="875609"/>
                </a:lnTo>
                <a:lnTo>
                  <a:pt x="1165253" y="885325"/>
                </a:lnTo>
                <a:close/>
                <a:moveTo>
                  <a:pt x="985516" y="1597593"/>
                </a:moveTo>
                <a:lnTo>
                  <a:pt x="1125177" y="1657100"/>
                </a:lnTo>
                <a:lnTo>
                  <a:pt x="1133678" y="1637062"/>
                </a:lnTo>
                <a:lnTo>
                  <a:pt x="994017" y="1577554"/>
                </a:lnTo>
                <a:lnTo>
                  <a:pt x="985516" y="1597593"/>
                </a:lnTo>
                <a:close/>
                <a:moveTo>
                  <a:pt x="706803" y="1474327"/>
                </a:moveTo>
                <a:lnTo>
                  <a:pt x="846463" y="1533835"/>
                </a:lnTo>
                <a:lnTo>
                  <a:pt x="852535" y="1519261"/>
                </a:lnTo>
                <a:lnTo>
                  <a:pt x="712875" y="1459754"/>
                </a:lnTo>
                <a:lnTo>
                  <a:pt x="706803" y="1474327"/>
                </a:lnTo>
                <a:close/>
                <a:moveTo>
                  <a:pt x="1739682" y="2275856"/>
                </a:moveTo>
                <a:lnTo>
                  <a:pt x="1719037" y="2247924"/>
                </a:lnTo>
                <a:lnTo>
                  <a:pt x="1597593" y="2338400"/>
                </a:lnTo>
                <a:lnTo>
                  <a:pt x="1618238" y="2366332"/>
                </a:lnTo>
                <a:lnTo>
                  <a:pt x="1739682" y="2275856"/>
                </a:lnTo>
                <a:close/>
                <a:moveTo>
                  <a:pt x="1812548" y="2344472"/>
                </a:moveTo>
                <a:lnTo>
                  <a:pt x="1785223" y="2323219"/>
                </a:lnTo>
                <a:lnTo>
                  <a:pt x="1691104" y="2442234"/>
                </a:lnTo>
                <a:lnTo>
                  <a:pt x="1718429" y="2463487"/>
                </a:lnTo>
                <a:lnTo>
                  <a:pt x="1812548" y="2344472"/>
                </a:lnTo>
                <a:close/>
                <a:moveTo>
                  <a:pt x="1498009" y="2455593"/>
                </a:moveTo>
                <a:lnTo>
                  <a:pt x="1481007" y="2432519"/>
                </a:lnTo>
                <a:lnTo>
                  <a:pt x="1359563" y="2523601"/>
                </a:lnTo>
                <a:lnTo>
                  <a:pt x="1376565" y="2546676"/>
                </a:lnTo>
                <a:lnTo>
                  <a:pt x="1498009" y="2455593"/>
                </a:lnTo>
                <a:close/>
                <a:moveTo>
                  <a:pt x="1674709" y="2159877"/>
                </a:moveTo>
                <a:lnTo>
                  <a:pt x="1533835" y="2215741"/>
                </a:lnTo>
                <a:lnTo>
                  <a:pt x="1546586" y="2247924"/>
                </a:lnTo>
                <a:lnTo>
                  <a:pt x="1687461" y="2192060"/>
                </a:lnTo>
                <a:lnTo>
                  <a:pt x="1674709" y="2159877"/>
                </a:lnTo>
                <a:close/>
                <a:moveTo>
                  <a:pt x="1407533" y="2302574"/>
                </a:moveTo>
                <a:lnTo>
                  <a:pt x="1397211" y="2275856"/>
                </a:lnTo>
                <a:lnTo>
                  <a:pt x="1256336" y="2332327"/>
                </a:lnTo>
                <a:lnTo>
                  <a:pt x="1266659" y="2359045"/>
                </a:lnTo>
                <a:lnTo>
                  <a:pt x="1407533" y="2302574"/>
                </a:lnTo>
                <a:close/>
              </a:path>
            </a:pathLst>
          </a:custGeom>
          <a:solidFill>
            <a:srgbClr val="0C32A4"/>
          </a:solidFill>
          <a:ln w="6072" cap="flat">
            <a:noFill/>
            <a:prstDash val="solid"/>
            <a:miter/>
          </a:ln>
        </p:spPr>
        <p:txBody>
          <a:bodyPr rtlCol="0" anchor="ctr"/>
          <a:lstStyle/>
          <a:p>
            <a:endParaRPr lang="en-US"/>
          </a:p>
        </p:txBody>
      </p:sp>
      <p:sp>
        <p:nvSpPr>
          <p:cNvPr id="2" name="Title 1"/>
          <p:cNvSpPr>
            <a:spLocks noGrp="1"/>
          </p:cNvSpPr>
          <p:nvPr>
            <p:ph type="title"/>
          </p:nvPr>
        </p:nvSpPr>
        <p:spPr>
          <a:xfrm>
            <a:off x="8532284" y="2036397"/>
            <a:ext cx="3309448" cy="997196"/>
          </a:xfrm>
          <a:prstGeom prst="rect">
            <a:avLst/>
          </a:prstGeom>
        </p:spPr>
        <p:txBody>
          <a:bodyPr wrap="square" lIns="0" tIns="0" rIns="0" bIns="0" anchor="b" anchorCtr="0">
            <a:spAutoFit/>
          </a:bodyPr>
          <a:lstStyle>
            <a:lvl1pPr>
              <a:defRPr sz="3600">
                <a:solidFill>
                  <a:srgbClr val="9FDDFF"/>
                </a:solidFill>
                <a:latin typeface="+mj-lt"/>
              </a:defRPr>
            </a:lvl1pPr>
          </a:lstStyle>
          <a:p>
            <a:r>
              <a:rPr lang="en-US"/>
              <a:t>Click to edit Master title style</a:t>
            </a:r>
          </a:p>
        </p:txBody>
      </p:sp>
      <p:sp>
        <p:nvSpPr>
          <p:cNvPr id="3" name="Content Placeholder 2"/>
          <p:cNvSpPr>
            <a:spLocks noGrp="1"/>
          </p:cNvSpPr>
          <p:nvPr>
            <p:ph idx="1"/>
          </p:nvPr>
        </p:nvSpPr>
        <p:spPr>
          <a:xfrm>
            <a:off x="8532284" y="3785976"/>
            <a:ext cx="3309446" cy="2462423"/>
          </a:xfrm>
          <a:prstGeom prst="rect">
            <a:avLst/>
          </a:prstGeom>
        </p:spPr>
        <p:txBody>
          <a:bodyPr lIns="0" tIns="0" rIns="0" bIns="0"/>
          <a:lstStyle>
            <a:lvl1pPr marL="0" indent="0">
              <a:lnSpc>
                <a:spcPct val="100000"/>
              </a:lnSpc>
              <a:spcBef>
                <a:spcPts val="1600"/>
              </a:spcBef>
              <a:buClr>
                <a:schemeClr val="tx1"/>
              </a:buClr>
              <a:buFont typeface="Arial" panose="020B0604020202020204" pitchFamily="34" charset="0"/>
              <a:buNone/>
              <a:defRPr sz="1800">
                <a:solidFill>
                  <a:srgbClr val="E5F8FF"/>
                </a:solidFill>
                <a:latin typeface="Arial" panose="020B0604020202020204" pitchFamily="34" charset="0"/>
              </a:defRPr>
            </a:lvl1pPr>
            <a:lvl2pPr marL="685783" indent="-228594">
              <a:lnSpc>
                <a:spcPct val="100000"/>
              </a:lnSpc>
              <a:spcBef>
                <a:spcPts val="400"/>
              </a:spcBef>
              <a:buClr>
                <a:srgbClr val="9FDDFF"/>
              </a:buClr>
              <a:buFont typeface="Arial" panose="020B0604020202020204" pitchFamily="34" charset="0"/>
              <a:buChar char="–"/>
              <a:defRPr sz="1800">
                <a:solidFill>
                  <a:srgbClr val="E5F8FF"/>
                </a:solidFill>
                <a:latin typeface="Arial" panose="020B0604020202020204" pitchFamily="34" charset="0"/>
              </a:defRPr>
            </a:lvl2pPr>
            <a:lvl3pPr marL="1066773" indent="-152396">
              <a:lnSpc>
                <a:spcPct val="100000"/>
              </a:lnSpc>
              <a:spcBef>
                <a:spcPts val="400"/>
              </a:spcBef>
              <a:buClr>
                <a:srgbClr val="7BFC76"/>
              </a:buClr>
              <a:buFont typeface="Arial" panose="020B0604020202020204" pitchFamily="34" charset="0"/>
              <a:buChar char="▪"/>
              <a:defRPr sz="1800">
                <a:solidFill>
                  <a:srgbClr val="E5F8FF"/>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p:txBody>
      </p:sp>
      <p:pic>
        <p:nvPicPr>
          <p:cNvPr id="6" name="Picture 5">
            <a:extLst>
              <a:ext uri="{FF2B5EF4-FFF2-40B4-BE49-F238E27FC236}">
                <a16:creationId xmlns:a16="http://schemas.microsoft.com/office/drawing/2014/main" id="{B96860ED-DA55-D398-4F6D-E4DF1EAEEA2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1" name="Picture Placeholder 22">
            <a:extLst>
              <a:ext uri="{FF2B5EF4-FFF2-40B4-BE49-F238E27FC236}">
                <a16:creationId xmlns:a16="http://schemas.microsoft.com/office/drawing/2014/main" id="{CBA04D1A-691A-5068-B442-66CFDB46DC14}"/>
              </a:ext>
            </a:extLst>
          </p:cNvPr>
          <p:cNvSpPr>
            <a:spLocks noGrp="1" noChangeAspect="1"/>
          </p:cNvSpPr>
          <p:nvPr>
            <p:ph type="pic" sz="quarter" idx="13" hasCustomPrompt="1"/>
          </p:nvPr>
        </p:nvSpPr>
        <p:spPr>
          <a:xfrm>
            <a:off x="3345180" y="297178"/>
            <a:ext cx="777240" cy="777240"/>
          </a:xfrm>
          <a:prstGeom prst="rect">
            <a:avLst/>
          </a:prstGeom>
        </p:spPr>
        <p:txBody>
          <a:bodyPr anchor="ctr"/>
          <a:lstStyle>
            <a:lvl1pPr marL="0" indent="0" algn="ctr">
              <a:buNone/>
              <a:defRPr sz="1000">
                <a:solidFill>
                  <a:schemeClr val="tx1"/>
                </a:solidFill>
              </a:defRPr>
            </a:lvl1pPr>
          </a:lstStyle>
          <a:p>
            <a:r>
              <a:rPr lang="en-US"/>
              <a:t>Icon</a:t>
            </a:r>
          </a:p>
        </p:txBody>
      </p:sp>
      <p:sp>
        <p:nvSpPr>
          <p:cNvPr id="12" name="Rectangle 11">
            <a:extLst>
              <a:ext uri="{FF2B5EF4-FFF2-40B4-BE49-F238E27FC236}">
                <a16:creationId xmlns:a16="http://schemas.microsoft.com/office/drawing/2014/main" id="{B2AC1F1A-2EA3-CD0A-C7E7-4E85FDFA4E61}"/>
              </a:ext>
            </a:extLst>
          </p:cNvPr>
          <p:cNvSpPr>
            <a:spLocks noChangeAspect="1"/>
          </p:cNvSpPr>
          <p:nvPr userDrawn="1"/>
        </p:nvSpPr>
        <p:spPr>
          <a:xfrm>
            <a:off x="8532283" y="3341205"/>
            <a:ext cx="548640" cy="137160"/>
          </a:xfrm>
          <a:prstGeom prst="rect">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13" name="Picture Placeholder 22">
            <a:extLst>
              <a:ext uri="{FF2B5EF4-FFF2-40B4-BE49-F238E27FC236}">
                <a16:creationId xmlns:a16="http://schemas.microsoft.com/office/drawing/2014/main" id="{CDCA5DE3-9BC8-D8DD-8669-AD8878069BC4}"/>
              </a:ext>
            </a:extLst>
          </p:cNvPr>
          <p:cNvSpPr>
            <a:spLocks noGrp="1"/>
          </p:cNvSpPr>
          <p:nvPr>
            <p:ph type="pic" sz="quarter" idx="10"/>
          </p:nvPr>
        </p:nvSpPr>
        <p:spPr>
          <a:xfrm>
            <a:off x="0" y="1371600"/>
            <a:ext cx="6096000" cy="5486400"/>
          </a:xfrm>
          <a:prstGeom prst="rect">
            <a:avLst/>
          </a:prstGeom>
        </p:spPr>
        <p:txBody>
          <a:bodyPr anchor="ctr"/>
          <a:lstStyle>
            <a:lvl1pPr marL="0" indent="0" algn="ctr">
              <a:buNone/>
              <a:defRPr>
                <a:solidFill>
                  <a:schemeClr val="tx2"/>
                </a:solidFill>
              </a:defRPr>
            </a:lvl1pPr>
          </a:lstStyle>
          <a:p>
            <a:endParaRPr lang="en-US"/>
          </a:p>
        </p:txBody>
      </p:sp>
      <p:sp>
        <p:nvSpPr>
          <p:cNvPr id="15" name="Picture Placeholder 22">
            <a:extLst>
              <a:ext uri="{FF2B5EF4-FFF2-40B4-BE49-F238E27FC236}">
                <a16:creationId xmlns:a16="http://schemas.microsoft.com/office/drawing/2014/main" id="{287A6B4C-0413-4ED0-5C6B-A64E104C0BBA}"/>
              </a:ext>
            </a:extLst>
          </p:cNvPr>
          <p:cNvSpPr>
            <a:spLocks noGrp="1"/>
          </p:cNvSpPr>
          <p:nvPr>
            <p:ph type="pic" sz="quarter" idx="14"/>
          </p:nvPr>
        </p:nvSpPr>
        <p:spPr>
          <a:xfrm>
            <a:off x="0" y="0"/>
            <a:ext cx="3048000" cy="1828800"/>
          </a:xfrm>
          <a:prstGeom prst="rect">
            <a:avLst/>
          </a:prstGeom>
        </p:spPr>
        <p:txBody>
          <a:bodyPr anchor="ctr"/>
          <a:lstStyle>
            <a:lvl1pPr marL="0" indent="0" algn="ctr">
              <a:buNone/>
              <a:defRPr>
                <a:solidFill>
                  <a:schemeClr val="tx2"/>
                </a:solidFill>
              </a:defRPr>
            </a:lvl1pPr>
          </a:lstStyle>
          <a:p>
            <a:endParaRPr lang="en-US"/>
          </a:p>
        </p:txBody>
      </p:sp>
    </p:spTree>
    <p:extLst>
      <p:ext uri="{BB962C8B-B14F-4D97-AF65-F5344CB8AC3E}">
        <p14:creationId xmlns:p14="http://schemas.microsoft.com/office/powerpoint/2010/main" val="261673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0.xml><?xml version="1.0" encoding="utf-8"?>
<p:sldLayout xmlns:a="http://schemas.openxmlformats.org/drawingml/2006/main" xmlns:r="http://schemas.openxmlformats.org/officeDocument/2006/relationships" xmlns:p="http://schemas.openxmlformats.org/presentationml/2006/main" preserve="1">
  <p:cSld name="1_Top bar w/pattern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1"/>
            <a:ext cx="9607952" cy="443198"/>
          </a:xfrm>
          <a:prstGeom prst="rect">
            <a:avLst/>
          </a:prstGeom>
        </p:spPr>
        <p:txBody>
          <a:bodyPr wrap="square" lIns="0" tIns="0" rIns="0" bIns="0" anchor="t" anchorCtr="0">
            <a:spAutoFit/>
          </a:bodyPr>
          <a:lstStyle>
            <a:lvl1pPr>
              <a:defRPr lang="en-US" sz="3200" b="0" i="0" dirty="0">
                <a:solidFill>
                  <a:schemeClr val="tx2"/>
                </a:solidFill>
                <a:latin typeface="+mj-lt"/>
              </a:defRPr>
            </a:lvl1pPr>
          </a:lstStyle>
          <a:p>
            <a:pPr marL="0" lvl="0"/>
            <a:r>
              <a:rPr lang="en-US"/>
              <a:t>Click to edit Master title style</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3823921469"/>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showMasterSp="0" preserve="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9"/>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381001" y="4204927"/>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3" indent="0" algn="ctr">
              <a:buNone/>
              <a:defRPr sz="2000"/>
            </a:lvl2pPr>
            <a:lvl3pPr marL="914364" indent="0" algn="ctr">
              <a:buNone/>
              <a:defRPr sz="1800"/>
            </a:lvl3pPr>
            <a:lvl4pPr marL="1371544" indent="0" algn="ctr">
              <a:buNone/>
              <a:defRPr sz="1600"/>
            </a:lvl4pPr>
            <a:lvl5pPr marL="1828728" indent="0" algn="ctr">
              <a:buNone/>
              <a:defRPr sz="1600"/>
            </a:lvl5pPr>
            <a:lvl6pPr marL="2285910" indent="0" algn="ctr">
              <a:buNone/>
              <a:defRPr sz="1600"/>
            </a:lvl6pPr>
            <a:lvl7pPr marL="2743090" indent="0" algn="ctr">
              <a:buNone/>
              <a:defRPr sz="1600"/>
            </a:lvl7pPr>
            <a:lvl8pPr marL="3200272" indent="0" algn="ctr">
              <a:buNone/>
              <a:defRPr sz="1600"/>
            </a:lvl8pPr>
            <a:lvl9pPr marL="3657455"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p:nvSpPr>
        <p:spPr>
          <a:xfrm>
            <a:off x="381001" y="3429002"/>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p:ph type="title"/>
          </p:nvPr>
        </p:nvSpPr>
        <p:spPr>
          <a:xfrm>
            <a:off x="381000" y="1738314"/>
            <a:ext cx="7969283"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52271774"/>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showMasterSp="0" preserve="1">
  <p:cSld name="Cover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9"/>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381001" y="4204927"/>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3" indent="0" algn="ctr">
              <a:buNone/>
              <a:defRPr sz="2000"/>
            </a:lvl2pPr>
            <a:lvl3pPr marL="914364" indent="0" algn="ctr">
              <a:buNone/>
              <a:defRPr sz="1800"/>
            </a:lvl3pPr>
            <a:lvl4pPr marL="1371544" indent="0" algn="ctr">
              <a:buNone/>
              <a:defRPr sz="1600"/>
            </a:lvl4pPr>
            <a:lvl5pPr marL="1828728" indent="0" algn="ctr">
              <a:buNone/>
              <a:defRPr sz="1600"/>
            </a:lvl5pPr>
            <a:lvl6pPr marL="2285910" indent="0" algn="ctr">
              <a:buNone/>
              <a:defRPr sz="1600"/>
            </a:lvl6pPr>
            <a:lvl7pPr marL="2743090" indent="0" algn="ctr">
              <a:buNone/>
              <a:defRPr sz="1600"/>
            </a:lvl7pPr>
            <a:lvl8pPr marL="3200272" indent="0" algn="ctr">
              <a:buNone/>
              <a:defRPr sz="1600"/>
            </a:lvl8pPr>
            <a:lvl9pPr marL="3657455"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p:nvSpPr>
        <p:spPr>
          <a:xfrm>
            <a:off x="381001" y="3429002"/>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p:ph type="title"/>
          </p:nvPr>
        </p:nvSpPr>
        <p:spPr>
          <a:xfrm>
            <a:off x="381000" y="1738314"/>
            <a:ext cx="7969283" cy="1495794"/>
          </a:xfrm>
          <a:prstGeom prst="rect">
            <a:avLst/>
          </a:prstGeom>
        </p:spPr>
        <p:txBody>
          <a:bodyPr wrap="square" lIns="0" tIns="0" rIns="0" bIns="0" anchor="b" anchorCtr="0">
            <a:spAutoFit/>
          </a:bodyPr>
          <a:lstStyle>
            <a:lvl1pPr>
              <a:defRPr lang="en-US" sz="5400" dirty="0">
                <a:solidFill>
                  <a:srgbClr val="E5F8FF"/>
                </a:solidFill>
                <a:effectLst>
                  <a:glow rad="127000">
                    <a:srgbClr val="0D32A4"/>
                  </a:glow>
                </a:effectLst>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878586632"/>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8759" y="5090336"/>
            <a:ext cx="9715500" cy="747896"/>
          </a:xfrm>
          <a:prstGeom prst="rect">
            <a:avLst/>
          </a:prstGeom>
        </p:spPr>
        <p:txBody>
          <a:bodyPr wrap="square" lIns="0" tIns="0" rIns="0" bIns="0" anchor="b" anchorCtr="0">
            <a:sp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ext Placeholder 4">
            <a:extLst>
              <a:ext uri="{FF2B5EF4-FFF2-40B4-BE49-F238E27FC236}">
                <a16:creationId xmlns:a16="http://schemas.microsoft.com/office/drawing/2014/main" id="{31E00A8F-8F29-4705-8469-E9075A8C1BA9}"/>
              </a:ext>
            </a:extLst>
          </p:cNvPr>
          <p:cNvSpPr>
            <a:spLocks noGrp="1"/>
          </p:cNvSpPr>
          <p:nvPr>
            <p:ph type="body" sz="quarter" idx="10"/>
          </p:nvPr>
        </p:nvSpPr>
        <p:spPr>
          <a:xfrm>
            <a:off x="8343901" y="914400"/>
            <a:ext cx="3467100" cy="2514600"/>
          </a:xfrm>
          <a:prstGeom prst="rect">
            <a:avLst/>
          </a:prstGeom>
        </p:spPr>
        <p:txBody>
          <a:bodyPr lIns="0" tIns="0" rIns="0" bIns="0"/>
          <a:lstStyle>
            <a:lvl1pPr>
              <a:lnSpc>
                <a:spcPct val="100000"/>
              </a:lnSpc>
              <a:spcBef>
                <a:spcPts val="1200"/>
              </a:spcBef>
              <a:buClr>
                <a:schemeClr val="bg1"/>
              </a:buClr>
              <a:defRPr sz="2000">
                <a:solidFill>
                  <a:schemeClr val="tx2"/>
                </a:solidFill>
              </a:defRPr>
            </a:lvl1pPr>
            <a:lvl2pPr marL="741352" indent="-284160">
              <a:lnSpc>
                <a:spcPct val="100000"/>
              </a:lnSpc>
              <a:spcBef>
                <a:spcPts val="600"/>
              </a:spcBef>
              <a:buClr>
                <a:schemeClr val="bg1"/>
              </a:buClr>
              <a:buFont typeface="Arial" panose="020B0604020202020204" pitchFamily="34" charset="0"/>
              <a:buChar char="–"/>
              <a:defRPr sz="1800">
                <a:solidFill>
                  <a:schemeClr val="tx2"/>
                </a:solidFill>
              </a:defRPr>
            </a:lvl2pPr>
            <a:lvl3pPr marL="1142954" indent="-228592">
              <a:lnSpc>
                <a:spcPct val="100000"/>
              </a:lnSpc>
              <a:spcBef>
                <a:spcPts val="600"/>
              </a:spcBef>
              <a:buClr>
                <a:schemeClr val="bg1"/>
              </a:buClr>
              <a:buFont typeface="Wingdings" panose="05000000000000000000" pitchFamily="2" charset="2"/>
              <a:buChar cha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10198102"/>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preserve="1">
  <p:cSld name="Divide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1" y="4343401"/>
            <a:ext cx="8027895" cy="1495795"/>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p:nvSpPr>
        <p:spPr>
          <a:xfrm>
            <a:off x="381001" y="400053"/>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p:ph type="body" sz="quarter" idx="10"/>
          </p:nvPr>
        </p:nvSpPr>
        <p:spPr>
          <a:xfrm>
            <a:off x="1066801" y="349479"/>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3" indent="0">
              <a:buNone/>
              <a:defRPr/>
            </a:lvl2pPr>
            <a:lvl3pPr marL="914364" indent="0">
              <a:buNone/>
              <a:defRPr/>
            </a:lvl3pPr>
            <a:lvl4pPr marL="1371544" indent="0">
              <a:buNone/>
              <a:defRPr/>
            </a:lvl4pPr>
            <a:lvl5pPr marL="1828728" indent="0">
              <a:buNone/>
              <a:defRPr/>
            </a:lvl5pPr>
          </a:lstStyle>
          <a:p>
            <a:pPr lvl="0"/>
            <a:r>
              <a:rPr lang="en-US"/>
              <a:t>Click to edit Master text styles</a:t>
            </a:r>
          </a:p>
        </p:txBody>
      </p:sp>
    </p:spTree>
    <p:extLst>
      <p:ext uri="{BB962C8B-B14F-4D97-AF65-F5344CB8AC3E}">
        <p14:creationId xmlns:p14="http://schemas.microsoft.com/office/powerpoint/2010/main" val="2933961989"/>
      </p:ext>
    </p:extLst>
  </p:cSld>
  <p:clrMapOvr>
    <a:masterClrMapping/>
  </p:clrMapOvr>
  <p:extLst>
    <p:ext uri="{DCECCB84-F9BA-43D5-87BE-67443E8EF086}">
      <p15:sldGuideLst xmlns:p15="http://schemas.microsoft.com/office/powerpoint/2012/main">
        <p15:guide id="1" orient="horz" pos="287">
          <p15:clr>
            <a:srgbClr val="FBAE40"/>
          </p15:clr>
        </p15:guide>
      </p15:sldGuideLst>
    </p:ext>
  </p:extLst>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p:cSld name="Divider blu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1" y="3595505"/>
            <a:ext cx="4457700" cy="2243691"/>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p:nvSpPr>
        <p:spPr>
          <a:xfrm>
            <a:off x="381001" y="400053"/>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p:ph type="body" sz="quarter" idx="10"/>
          </p:nvPr>
        </p:nvSpPr>
        <p:spPr>
          <a:xfrm>
            <a:off x="1066800" y="349479"/>
            <a:ext cx="3771901" cy="430887"/>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83" indent="0">
              <a:buNone/>
              <a:defRPr/>
            </a:lvl2pPr>
            <a:lvl3pPr marL="914364" indent="0">
              <a:buNone/>
              <a:defRPr/>
            </a:lvl3pPr>
            <a:lvl4pPr marL="1371544" indent="0">
              <a:buNone/>
              <a:defRPr/>
            </a:lvl4pPr>
            <a:lvl5pPr marL="1828728" indent="0">
              <a:buNone/>
              <a:defRPr/>
            </a:lvl5pPr>
          </a:lstStyle>
          <a:p>
            <a:pPr lvl="0"/>
            <a:r>
              <a:rPr lang="en-US"/>
              <a:t>Click to edit Master text styles</a:t>
            </a:r>
          </a:p>
        </p:txBody>
      </p:sp>
    </p:spTree>
    <p:extLst>
      <p:ext uri="{BB962C8B-B14F-4D97-AF65-F5344CB8AC3E}">
        <p14:creationId xmlns:p14="http://schemas.microsoft.com/office/powerpoint/2010/main" val="1438209899"/>
      </p:ext>
    </p:extLst>
  </p:cSld>
  <p:clrMapOvr>
    <a:masterClrMapping/>
  </p:clrMapOvr>
  <p:extLst>
    <p:ext uri="{DCECCB84-F9BA-43D5-87BE-67443E8EF086}">
      <p15:sldGuideLst xmlns:p15="http://schemas.microsoft.com/office/powerpoint/2012/main">
        <p15:guide id="1" orient="horz" pos="287">
          <p15:clr>
            <a:srgbClr val="FBAE40"/>
          </p15:clr>
        </p15:guide>
      </p15:sldGuideLst>
    </p:ext>
  </p:extLst>
</p:sldLayout>
</file>

<file path=ppt/slideLayouts/slideLayout646.xml><?xml version="1.0" encoding="utf-8"?>
<p:sldLayout xmlns:a="http://schemas.openxmlformats.org/drawingml/2006/main" xmlns:r="http://schemas.openxmlformats.org/officeDocument/2006/relationships" xmlns:p="http://schemas.openxmlformats.org/presentationml/2006/main" preserve="1">
  <p:cSld name="Side ba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1" y="801185"/>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3" name="Content Placeholder 2"/>
          <p:cNvSpPr>
            <a:spLocks noGrp="1"/>
          </p:cNvSpPr>
          <p:nvPr>
            <p:ph idx="1"/>
          </p:nvPr>
        </p:nvSpPr>
        <p:spPr>
          <a:xfrm>
            <a:off x="3467101" y="400053"/>
            <a:ext cx="8343900" cy="5829300"/>
          </a:xfrm>
          <a:prstGeom prst="rect">
            <a:avLst/>
          </a:prstGeom>
        </p:spPr>
        <p:txBody>
          <a:bodyPr lIns="0" tIns="0" rIns="0" bIns="0" anchor="ctr" anchorCtr="0"/>
          <a:lstStyle>
            <a:lvl1pPr marL="228592" indent="-228592">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74" indent="-228592">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56" indent="-152395">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36" indent="-228592">
              <a:lnSpc>
                <a:spcPct val="100000"/>
              </a:lnSpc>
              <a:spcBef>
                <a:spcPts val="400"/>
              </a:spcBef>
              <a:buClr>
                <a:schemeClr val="bg1">
                  <a:lumMod val="60000"/>
                  <a:lumOff val="40000"/>
                </a:schemeClr>
              </a:buClr>
              <a:buFont typeface="Arial" panose="020B0604020202020204" pitchFamily="34" charset="0"/>
              <a:buChar char="•"/>
              <a:defRPr sz="1200"/>
            </a:lvl4pPr>
            <a:lvl5pPr marL="2057319" indent="-228592">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1" y="400053"/>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1" y="2514602"/>
            <a:ext cx="2286000" cy="3714751"/>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3" indent="0" algn="ctr">
              <a:buNone/>
              <a:defRPr sz="2000"/>
            </a:lvl2pPr>
            <a:lvl3pPr marL="914364" indent="0" algn="ctr">
              <a:buNone/>
              <a:defRPr sz="1800"/>
            </a:lvl3pPr>
            <a:lvl4pPr marL="1371544" indent="0" algn="ctr">
              <a:buNone/>
              <a:defRPr sz="1600"/>
            </a:lvl4pPr>
            <a:lvl5pPr marL="1828728" indent="0" algn="ctr">
              <a:buNone/>
              <a:defRPr sz="1600"/>
            </a:lvl5pPr>
            <a:lvl6pPr marL="2285910" indent="0" algn="ctr">
              <a:buNone/>
              <a:defRPr sz="1600"/>
            </a:lvl6pPr>
            <a:lvl7pPr marL="2743090" indent="0" algn="ctr">
              <a:buNone/>
              <a:defRPr sz="1600"/>
            </a:lvl7pPr>
            <a:lvl8pPr marL="3200272" indent="0" algn="ctr">
              <a:buNone/>
              <a:defRPr sz="1600"/>
            </a:lvl8pPr>
            <a:lvl9pPr marL="3657455" indent="0" algn="ctr">
              <a:buNone/>
              <a:defRPr sz="1600"/>
            </a:lvl9pPr>
          </a:lstStyle>
          <a:p>
            <a:r>
              <a:rPr lang="en-US"/>
              <a:t>Click to edit Master subtitle style</a:t>
            </a:r>
          </a:p>
        </p:txBody>
      </p:sp>
    </p:spTree>
    <p:extLst>
      <p:ext uri="{BB962C8B-B14F-4D97-AF65-F5344CB8AC3E}">
        <p14:creationId xmlns:p14="http://schemas.microsoft.com/office/powerpoint/2010/main" val="2985931899"/>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preserve="1">
  <p:cSld name="Side bar blue w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1" y="801185"/>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p:nvSpPr>
        <p:spPr>
          <a:xfrm>
            <a:off x="381001" y="400053"/>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80C7FB"/>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1" y="2514602"/>
            <a:ext cx="2286000" cy="3714751"/>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3" indent="0" algn="ctr">
              <a:buNone/>
              <a:defRPr sz="2000"/>
            </a:lvl2pPr>
            <a:lvl3pPr marL="914364" indent="0" algn="ctr">
              <a:buNone/>
              <a:defRPr sz="1800"/>
            </a:lvl3pPr>
            <a:lvl4pPr marL="1371544" indent="0" algn="ctr">
              <a:buNone/>
              <a:defRPr sz="1600"/>
            </a:lvl4pPr>
            <a:lvl5pPr marL="1828728" indent="0" algn="ctr">
              <a:buNone/>
              <a:defRPr sz="1600"/>
            </a:lvl5pPr>
            <a:lvl6pPr marL="2285910" indent="0" algn="ctr">
              <a:buNone/>
              <a:defRPr sz="1600"/>
            </a:lvl6pPr>
            <a:lvl7pPr marL="2743090" indent="0" algn="ctr">
              <a:buNone/>
              <a:defRPr sz="1600"/>
            </a:lvl7pPr>
            <a:lvl8pPr marL="3200272" indent="0" algn="ctr">
              <a:buNone/>
              <a:defRPr sz="1600"/>
            </a:lvl8pPr>
            <a:lvl9pPr marL="3657455" indent="0" algn="ctr">
              <a:buNone/>
              <a:defRPr sz="1600"/>
            </a:lvl9pPr>
          </a:lstStyle>
          <a:p>
            <a:r>
              <a:rPr lang="en-US"/>
              <a:t>Click to edit Master subtitle style</a:t>
            </a:r>
          </a:p>
        </p:txBody>
      </p:sp>
      <p:sp>
        <p:nvSpPr>
          <p:cNvPr id="7" name="Picture Placeholder 6">
            <a:extLst>
              <a:ext uri="{FF2B5EF4-FFF2-40B4-BE49-F238E27FC236}">
                <a16:creationId xmlns:a16="http://schemas.microsoft.com/office/drawing/2014/main" id="{E8FAF2F2-81F0-496C-EB9C-AD35CB49960B}"/>
              </a:ext>
            </a:extLst>
          </p:cNvPr>
          <p:cNvSpPr>
            <a:spLocks noGrp="1"/>
          </p:cNvSpPr>
          <p:nvPr>
            <p:ph type="pic" sz="quarter" idx="11"/>
          </p:nvPr>
        </p:nvSpPr>
        <p:spPr>
          <a:xfrm>
            <a:off x="3009901"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3042369759"/>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preserve="1">
  <p:cSld name="Top bar blue">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370DD2-DBFE-499C-8B5D-257216661960}"/>
              </a:ext>
              <a:ext uri="{C183D7F6-B498-43B3-948B-1728B52AA6E4}">
                <adec:decorative xmlns:adec="http://schemas.microsoft.com/office/drawing/2017/decorative" val="1"/>
              </a:ext>
            </a:extLst>
          </p:cNvPr>
          <p:cNvSpPr/>
          <p:nvPr/>
        </p:nvSpPr>
        <p:spPr>
          <a:xfrm>
            <a:off x="0" y="0"/>
            <a:ext cx="12192000" cy="3429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5" y="800102"/>
            <a:ext cx="399901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1" y="2228853"/>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1" y="2228853"/>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1" y="2228853"/>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5" name="Rectangle 14">
            <a:extLst>
              <a:ext uri="{FF2B5EF4-FFF2-40B4-BE49-F238E27FC236}">
                <a16:creationId xmlns:a16="http://schemas.microsoft.com/office/drawing/2014/main" id="{65E98A6F-4362-4A68-979C-B344868D9B85}"/>
              </a:ext>
              <a:ext uri="{C183D7F6-B498-43B3-948B-1728B52AA6E4}">
                <adec:decorative xmlns:adec="http://schemas.microsoft.com/office/drawing/2017/decorative" val="1"/>
              </a:ext>
            </a:extLst>
          </p:cNvPr>
          <p:cNvSpPr>
            <a:spLocks noChangeAspect="1"/>
          </p:cNvSpPr>
          <p:nvPr/>
        </p:nvSpPr>
        <p:spPr>
          <a:xfrm>
            <a:off x="381001" y="400053"/>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637394785"/>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preserve="1">
  <p:cSld name="Statement blu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98557" y="3438305"/>
            <a:ext cx="9201151" cy="2676747"/>
          </a:xfrm>
          <a:prstGeom prst="rect">
            <a:avLst/>
          </a:prstGeom>
        </p:spPr>
        <p:txBody>
          <a:bodyPr wrap="square" lIns="0" tIns="0" rIns="0" bIns="0" anchor="t" anchorCtr="0">
            <a:no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p:nvSpPr>
        <p:spPr>
          <a:xfrm>
            <a:off x="398556" y="2914653"/>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6884687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DTA FY26 Moment Light">
    <p:bg>
      <p:bgPr>
        <a:solidFill>
          <a:srgbClr val="EEEEEE"/>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2036397"/>
            <a:ext cx="3309448" cy="997196"/>
          </a:xfrm>
          <a:prstGeom prst="rect">
            <a:avLst/>
          </a:prstGeom>
        </p:spPr>
        <p:txBody>
          <a:bodyPr wrap="square" lIns="0" tIns="0" rIns="0" bIns="0" anchor="b" anchorCtr="0">
            <a:spAutoFit/>
          </a:bodyPr>
          <a:lstStyle>
            <a:lvl1pPr>
              <a:defRPr sz="3600">
                <a:solidFill>
                  <a:srgbClr val="00227F"/>
                </a:solidFill>
                <a:latin typeface="+mj-lt"/>
              </a:defRPr>
            </a:lvl1pPr>
          </a:lstStyle>
          <a:p>
            <a:r>
              <a:rPr lang="en-US"/>
              <a:t>Click to edit Master title style</a:t>
            </a:r>
          </a:p>
        </p:txBody>
      </p:sp>
      <p:sp>
        <p:nvSpPr>
          <p:cNvPr id="3" name="Content Placeholder 2"/>
          <p:cNvSpPr>
            <a:spLocks noGrp="1"/>
          </p:cNvSpPr>
          <p:nvPr>
            <p:ph idx="1"/>
          </p:nvPr>
        </p:nvSpPr>
        <p:spPr>
          <a:xfrm>
            <a:off x="381000" y="3785976"/>
            <a:ext cx="3309446" cy="2462423"/>
          </a:xfrm>
          <a:prstGeom prst="rect">
            <a:avLst/>
          </a:prstGeom>
        </p:spPr>
        <p:txBody>
          <a:bodyPr lIns="0" tIns="0" rIns="0" bIns="0"/>
          <a:lstStyle>
            <a:lvl1pPr marL="0" indent="0">
              <a:lnSpc>
                <a:spcPct val="100000"/>
              </a:lnSpc>
              <a:spcBef>
                <a:spcPts val="1600"/>
              </a:spcBef>
              <a:buClr>
                <a:schemeClr val="tx1"/>
              </a:buClr>
              <a:buFont typeface="Arial" panose="020B0604020202020204" pitchFamily="34" charset="0"/>
              <a:buNone/>
              <a:defRPr sz="1800">
                <a:solidFill>
                  <a:schemeClr val="accent1"/>
                </a:solidFill>
                <a:latin typeface="Arial" panose="020B0604020202020204" pitchFamily="34" charset="0"/>
              </a:defRPr>
            </a:lvl1pPr>
            <a:lvl2pPr marL="685783" indent="-228594">
              <a:lnSpc>
                <a:spcPct val="100000"/>
              </a:lnSpc>
              <a:spcBef>
                <a:spcPts val="400"/>
              </a:spcBef>
              <a:buClr>
                <a:schemeClr val="accent1"/>
              </a:buClr>
              <a:buFont typeface="Arial" panose="020B0604020202020204" pitchFamily="34" charset="0"/>
              <a:buChar char="–"/>
              <a:defRPr sz="1800">
                <a:solidFill>
                  <a:schemeClr val="accent1"/>
                </a:solidFill>
                <a:latin typeface="Arial" panose="020B0604020202020204" pitchFamily="34" charset="0"/>
              </a:defRPr>
            </a:lvl2pPr>
            <a:lvl3pPr marL="1066773" indent="-152396">
              <a:lnSpc>
                <a:spcPct val="100000"/>
              </a:lnSpc>
              <a:spcBef>
                <a:spcPts val="400"/>
              </a:spcBef>
              <a:buClr>
                <a:srgbClr val="7BFC76"/>
              </a:buClr>
              <a:buFont typeface="Arial" panose="020B0604020202020204" pitchFamily="34" charset="0"/>
              <a:buChar char="▪"/>
              <a:defRPr sz="1800">
                <a:solidFill>
                  <a:srgbClr val="E5F8FF"/>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p:txBody>
      </p:sp>
      <p:sp>
        <p:nvSpPr>
          <p:cNvPr id="11" name="Picture Placeholder 22">
            <a:extLst>
              <a:ext uri="{FF2B5EF4-FFF2-40B4-BE49-F238E27FC236}">
                <a16:creationId xmlns:a16="http://schemas.microsoft.com/office/drawing/2014/main" id="{CBA04D1A-691A-5068-B442-66CFDB46DC14}"/>
              </a:ext>
            </a:extLst>
          </p:cNvPr>
          <p:cNvSpPr>
            <a:spLocks noGrp="1" noChangeAspect="1"/>
          </p:cNvSpPr>
          <p:nvPr>
            <p:ph type="pic" sz="quarter" idx="13" hasCustomPrompt="1"/>
          </p:nvPr>
        </p:nvSpPr>
        <p:spPr>
          <a:xfrm>
            <a:off x="8069581" y="297178"/>
            <a:ext cx="777240" cy="777240"/>
          </a:xfrm>
          <a:prstGeom prst="rect">
            <a:avLst/>
          </a:prstGeom>
        </p:spPr>
        <p:txBody>
          <a:bodyPr anchor="ctr"/>
          <a:lstStyle>
            <a:lvl1pPr marL="0" indent="0" algn="ctr">
              <a:buNone/>
              <a:defRPr sz="1000">
                <a:solidFill>
                  <a:srgbClr val="C8C9C7"/>
                </a:solidFill>
              </a:defRPr>
            </a:lvl1pPr>
          </a:lstStyle>
          <a:p>
            <a:r>
              <a:rPr lang="en-US"/>
              <a:t>Icon</a:t>
            </a:r>
          </a:p>
        </p:txBody>
      </p:sp>
      <p:sp>
        <p:nvSpPr>
          <p:cNvPr id="13" name="Picture Placeholder 22">
            <a:extLst>
              <a:ext uri="{FF2B5EF4-FFF2-40B4-BE49-F238E27FC236}">
                <a16:creationId xmlns:a16="http://schemas.microsoft.com/office/drawing/2014/main" id="{CDCA5DE3-9BC8-D8DD-8669-AD8878069BC4}"/>
              </a:ext>
            </a:extLst>
          </p:cNvPr>
          <p:cNvSpPr>
            <a:spLocks noGrp="1"/>
          </p:cNvSpPr>
          <p:nvPr>
            <p:ph type="pic" sz="quarter" idx="10"/>
          </p:nvPr>
        </p:nvSpPr>
        <p:spPr>
          <a:xfrm>
            <a:off x="6096000" y="1371600"/>
            <a:ext cx="6096000" cy="5486400"/>
          </a:xfrm>
          <a:prstGeom prst="rect">
            <a:avLst/>
          </a:prstGeom>
        </p:spPr>
        <p:txBody>
          <a:bodyPr anchor="ctr"/>
          <a:lstStyle>
            <a:lvl1pPr marL="0" indent="0" algn="ctr">
              <a:buNone/>
              <a:defRPr>
                <a:solidFill>
                  <a:srgbClr val="C8C9C7"/>
                </a:solidFill>
              </a:defRPr>
            </a:lvl1pPr>
          </a:lstStyle>
          <a:p>
            <a:endParaRPr lang="en-US"/>
          </a:p>
        </p:txBody>
      </p:sp>
      <p:sp>
        <p:nvSpPr>
          <p:cNvPr id="15" name="Picture Placeholder 22">
            <a:extLst>
              <a:ext uri="{FF2B5EF4-FFF2-40B4-BE49-F238E27FC236}">
                <a16:creationId xmlns:a16="http://schemas.microsoft.com/office/drawing/2014/main" id="{287A6B4C-0413-4ED0-5C6B-A64E104C0BBA}"/>
              </a:ext>
            </a:extLst>
          </p:cNvPr>
          <p:cNvSpPr>
            <a:spLocks noGrp="1"/>
          </p:cNvSpPr>
          <p:nvPr>
            <p:ph type="pic" sz="quarter" idx="14"/>
          </p:nvPr>
        </p:nvSpPr>
        <p:spPr>
          <a:xfrm>
            <a:off x="9144000" y="0"/>
            <a:ext cx="3048000" cy="1828800"/>
          </a:xfrm>
          <a:prstGeom prst="rect">
            <a:avLst/>
          </a:prstGeom>
        </p:spPr>
        <p:txBody>
          <a:bodyPr anchor="ctr"/>
          <a:lstStyle>
            <a:lvl1pPr marL="0" indent="0" algn="ctr">
              <a:buNone/>
              <a:defRPr>
                <a:solidFill>
                  <a:srgbClr val="C8C9C7"/>
                </a:solidFill>
              </a:defRPr>
            </a:lvl1pPr>
          </a:lstStyle>
          <a:p>
            <a:endParaRPr lang="en-US"/>
          </a:p>
        </p:txBody>
      </p:sp>
    </p:spTree>
    <p:extLst>
      <p:ext uri="{BB962C8B-B14F-4D97-AF65-F5344CB8AC3E}">
        <p14:creationId xmlns:p14="http://schemas.microsoft.com/office/powerpoint/2010/main" val="305406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0.xml><?xml version="1.0" encoding="utf-8"?>
<p:sldLayout xmlns:a="http://schemas.openxmlformats.org/drawingml/2006/main" xmlns:r="http://schemas.openxmlformats.org/officeDocument/2006/relationships" xmlns:p="http://schemas.openxmlformats.org/presentationml/2006/main" preserve="1">
  <p:cSld name="Top bar w/pattern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2"/>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8" name="Rectangle 17">
            <a:extLst>
              <a:ext uri="{FF2B5EF4-FFF2-40B4-BE49-F238E27FC236}">
                <a16:creationId xmlns:a16="http://schemas.microsoft.com/office/drawing/2014/main" id="{961E767C-1F50-4D42-AF6A-E15CED75F7A5}"/>
              </a:ext>
              <a:ext uri="{C183D7F6-B498-43B3-948B-1728B52AA6E4}">
                <adec:decorative xmlns:adec="http://schemas.microsoft.com/office/drawing/2017/decorative" val="1"/>
              </a:ext>
            </a:extLst>
          </p:cNvPr>
          <p:cNvSpPr>
            <a:spLocks noChangeAspect="1"/>
          </p:cNvSpPr>
          <p:nvPr/>
        </p:nvSpPr>
        <p:spPr>
          <a:xfrm>
            <a:off x="381001" y="400053"/>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1937600089"/>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preserve="1">
  <p:cSld name="Top bar w/photo half blue">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p:nvSpPr>
        <p:spPr>
          <a:xfrm>
            <a:off x="0" y="0"/>
            <a:ext cx="12192000" cy="3429000"/>
          </a:xfrm>
          <a:prstGeom prst="rect">
            <a:avLst/>
          </a:prstGeom>
          <a:solidFill>
            <a:srgbClr val="0D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r>
              <a:rPr lang="en-US"/>
              <a:t>Click icon to add picture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p:nvSpPr>
        <p:spPr>
          <a:xfrm>
            <a:off x="381001" y="3829053"/>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2"/>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9" name="Content Placeholder 9">
            <a:extLst>
              <a:ext uri="{FF2B5EF4-FFF2-40B4-BE49-F238E27FC236}">
                <a16:creationId xmlns:a16="http://schemas.microsoft.com/office/drawing/2014/main" id="{22707C3E-AA17-F74E-2CC0-F61663C5E36B}"/>
              </a:ext>
            </a:extLst>
          </p:cNvPr>
          <p:cNvSpPr>
            <a:spLocks noGrp="1"/>
          </p:cNvSpPr>
          <p:nvPr>
            <p:ph sz="quarter" idx="14"/>
          </p:nvPr>
        </p:nvSpPr>
        <p:spPr>
          <a:xfrm>
            <a:off x="6096001" y="3829051"/>
            <a:ext cx="5715000" cy="2343151"/>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2" indent="-228592">
              <a:lnSpc>
                <a:spcPct val="100000"/>
              </a:lnSpc>
              <a:spcBef>
                <a:spcPts val="1200"/>
              </a:spcBef>
              <a:buClr>
                <a:srgbClr val="80C7FB"/>
              </a:buClr>
              <a:buFont typeface="Arial" panose="020B0604020202020204" pitchFamily="34" charset="0"/>
              <a:buChar char="•"/>
              <a:defRPr sz="1600" b="0">
                <a:solidFill>
                  <a:schemeClr val="tx2"/>
                </a:solidFill>
              </a:defRPr>
            </a:lvl2pPr>
            <a:lvl3pPr marL="685774" indent="-228592">
              <a:lnSpc>
                <a:spcPct val="100000"/>
              </a:lnSpc>
              <a:spcBef>
                <a:spcPts val="600"/>
              </a:spcBef>
              <a:buClr>
                <a:srgbClr val="80C7FB"/>
              </a:buClr>
              <a:buFont typeface="Arial" panose="020B0604020202020204" pitchFamily="34" charset="0"/>
              <a:buChar char="–"/>
              <a:defRPr sz="1200" b="0">
                <a:solidFill>
                  <a:schemeClr val="tx2"/>
                </a:solidFill>
              </a:defRPr>
            </a:lvl3pPr>
            <a:lvl4pPr marL="1600136" indent="-228592">
              <a:buClr>
                <a:srgbClr val="808080"/>
              </a:buClr>
              <a:buFont typeface="Arial" panose="020B0604020202020204" pitchFamily="34" charset="0"/>
              <a:buChar char="–"/>
              <a:defRPr sz="1867">
                <a:solidFill>
                  <a:schemeClr val="bg2"/>
                </a:solidFill>
              </a:defRPr>
            </a:lvl4pPr>
            <a:lvl5pPr marL="2057319" indent="-228592">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Subtitle 2">
            <a:extLst>
              <a:ext uri="{FF2B5EF4-FFF2-40B4-BE49-F238E27FC236}">
                <a16:creationId xmlns:a16="http://schemas.microsoft.com/office/drawing/2014/main" id="{7EC10F5B-4C21-AEA3-115E-942A040690DC}"/>
              </a:ext>
            </a:extLst>
          </p:cNvPr>
          <p:cNvSpPr>
            <a:spLocks noGrp="1"/>
          </p:cNvSpPr>
          <p:nvPr>
            <p:ph type="subTitle" idx="10"/>
          </p:nvPr>
        </p:nvSpPr>
        <p:spPr>
          <a:xfrm>
            <a:off x="381000" y="5600702"/>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80C7FB"/>
                </a:solidFill>
                <a:latin typeface="Arial" panose="020B0604020202020204" pitchFamily="34" charset="0"/>
              </a:defRPr>
            </a:lvl1pPr>
            <a:lvl2pPr marL="457183" indent="0" algn="ctr">
              <a:buNone/>
              <a:defRPr sz="2000"/>
            </a:lvl2pPr>
            <a:lvl3pPr marL="914364" indent="0" algn="ctr">
              <a:buNone/>
              <a:defRPr sz="1800"/>
            </a:lvl3pPr>
            <a:lvl4pPr marL="1371544" indent="0" algn="ctr">
              <a:buNone/>
              <a:defRPr sz="1600"/>
            </a:lvl4pPr>
            <a:lvl5pPr marL="1828728" indent="0" algn="ctr">
              <a:buNone/>
              <a:defRPr sz="1600"/>
            </a:lvl5pPr>
            <a:lvl6pPr marL="2285910" indent="0" algn="ctr">
              <a:buNone/>
              <a:defRPr sz="1600"/>
            </a:lvl6pPr>
            <a:lvl7pPr marL="2743090" indent="0" algn="ctr">
              <a:buNone/>
              <a:defRPr sz="1600"/>
            </a:lvl7pPr>
            <a:lvl8pPr marL="3200272" indent="0" algn="ctr">
              <a:buNone/>
              <a:defRPr sz="1600"/>
            </a:lvl8pPr>
            <a:lvl9pPr marL="3657455" indent="0" algn="ctr">
              <a:buNone/>
              <a:defRPr sz="1600"/>
            </a:lvl9pPr>
          </a:lstStyle>
          <a:p>
            <a:r>
              <a:rPr lang="en-US"/>
              <a:t>Click to edit Master subtitle style</a:t>
            </a:r>
          </a:p>
        </p:txBody>
      </p:sp>
    </p:spTree>
    <p:extLst>
      <p:ext uri="{BB962C8B-B14F-4D97-AF65-F5344CB8AC3E}">
        <p14:creationId xmlns:p14="http://schemas.microsoft.com/office/powerpoint/2010/main" val="416864619"/>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2"/>
            <a:ext cx="11430000" cy="443199"/>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413675152"/>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2"/>
            <a:ext cx="11430000" cy="443199"/>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1001" y="857251"/>
            <a:ext cx="11430000" cy="246223"/>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3" indent="0" algn="ctr">
              <a:buNone/>
              <a:defRPr sz="2000"/>
            </a:lvl2pPr>
            <a:lvl3pPr marL="914364" indent="0" algn="ctr">
              <a:buNone/>
              <a:defRPr sz="1800"/>
            </a:lvl3pPr>
            <a:lvl4pPr marL="1371544" indent="0" algn="ctr">
              <a:buNone/>
              <a:defRPr sz="1600"/>
            </a:lvl4pPr>
            <a:lvl5pPr marL="1828728" indent="0" algn="ctr">
              <a:buNone/>
              <a:defRPr sz="1600"/>
            </a:lvl5pPr>
            <a:lvl6pPr marL="2285910" indent="0" algn="ctr">
              <a:buNone/>
              <a:defRPr sz="1600"/>
            </a:lvl6pPr>
            <a:lvl7pPr marL="2743090" indent="0" algn="ctr">
              <a:buNone/>
              <a:defRPr sz="1600"/>
            </a:lvl7pPr>
            <a:lvl8pPr marL="3200272" indent="0" algn="ctr">
              <a:buNone/>
              <a:defRPr sz="1600"/>
            </a:lvl8pPr>
            <a:lvl9pPr marL="3657455" indent="0" algn="ctr">
              <a:buNone/>
              <a:defRPr sz="1600"/>
            </a:lvl9pPr>
          </a:lstStyle>
          <a:p>
            <a:r>
              <a:rPr lang="en-US"/>
              <a:t>Click to edit Master subtitle style</a:t>
            </a:r>
          </a:p>
        </p:txBody>
      </p:sp>
    </p:spTree>
    <p:extLst>
      <p:ext uri="{BB962C8B-B14F-4D97-AF65-F5344CB8AC3E}">
        <p14:creationId xmlns:p14="http://schemas.microsoft.com/office/powerpoint/2010/main" val="3373784335"/>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2"/>
            <a:ext cx="11430000" cy="443199"/>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Content Placeholder 2"/>
          <p:cNvSpPr>
            <a:spLocks noGrp="1"/>
          </p:cNvSpPr>
          <p:nvPr>
            <p:ph idx="1"/>
          </p:nvPr>
        </p:nvSpPr>
        <p:spPr>
          <a:xfrm>
            <a:off x="381001" y="1600200"/>
            <a:ext cx="11430000" cy="4572000"/>
          </a:xfrm>
          <a:prstGeom prst="rect">
            <a:avLst/>
          </a:prstGeom>
        </p:spPr>
        <p:txBody>
          <a:bodyPr lIns="0" tIns="0" rIns="0" bIns="0"/>
          <a:lstStyle>
            <a:lvl1pPr marL="228592" indent="-228592">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74" indent="-228592">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56" indent="-152395">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36" indent="-228592">
              <a:lnSpc>
                <a:spcPct val="100000"/>
              </a:lnSpc>
              <a:spcBef>
                <a:spcPts val="400"/>
              </a:spcBef>
              <a:buClr>
                <a:schemeClr val="bg1">
                  <a:lumMod val="60000"/>
                  <a:lumOff val="40000"/>
                </a:schemeClr>
              </a:buClr>
              <a:buFont typeface="Arial" panose="020B0604020202020204" pitchFamily="34" charset="0"/>
              <a:buChar char="•"/>
              <a:defRPr sz="1200"/>
            </a:lvl4pPr>
            <a:lvl5pPr marL="2057319" indent="-228592">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6753715"/>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preserve="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3" y="342902"/>
            <a:ext cx="11430000" cy="443199"/>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5489" y="857251"/>
            <a:ext cx="11425529" cy="246223"/>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3" indent="0" algn="ctr">
              <a:buNone/>
              <a:defRPr sz="2000"/>
            </a:lvl2pPr>
            <a:lvl3pPr marL="914364" indent="0" algn="ctr">
              <a:buNone/>
              <a:defRPr sz="1800"/>
            </a:lvl3pPr>
            <a:lvl4pPr marL="1371544" indent="0" algn="ctr">
              <a:buNone/>
              <a:defRPr sz="1600"/>
            </a:lvl4pPr>
            <a:lvl5pPr marL="1828728" indent="0" algn="ctr">
              <a:buNone/>
              <a:defRPr sz="1600"/>
            </a:lvl5pPr>
            <a:lvl6pPr marL="2285910" indent="0" algn="ctr">
              <a:buNone/>
              <a:defRPr sz="1600"/>
            </a:lvl6pPr>
            <a:lvl7pPr marL="2743090" indent="0" algn="ctr">
              <a:buNone/>
              <a:defRPr sz="1600"/>
            </a:lvl7pPr>
            <a:lvl8pPr marL="3200272" indent="0" algn="ctr">
              <a:buNone/>
              <a:defRPr sz="1600"/>
            </a:lvl8pPr>
            <a:lvl9pPr marL="3657455" indent="0" algn="ctr">
              <a:buNone/>
              <a:defRPr sz="1600"/>
            </a:lvl9pPr>
          </a:lstStyle>
          <a:p>
            <a:r>
              <a:rPr lang="en-US"/>
              <a:t>Click to edit Master subtitle style</a:t>
            </a:r>
          </a:p>
        </p:txBody>
      </p:sp>
      <p:sp>
        <p:nvSpPr>
          <p:cNvPr id="4" name="Content Placeholder 2"/>
          <p:cNvSpPr>
            <a:spLocks noGrp="1"/>
          </p:cNvSpPr>
          <p:nvPr>
            <p:ph idx="10"/>
          </p:nvPr>
        </p:nvSpPr>
        <p:spPr>
          <a:xfrm>
            <a:off x="385489" y="1600200"/>
            <a:ext cx="11425529" cy="4572000"/>
          </a:xfrm>
          <a:prstGeom prst="rect">
            <a:avLst/>
          </a:prstGeom>
        </p:spPr>
        <p:txBody>
          <a:bodyPr lIns="0" tIns="0" rIns="0" bIns="0"/>
          <a:lstStyle>
            <a:lvl1pPr marL="228592" indent="-228592">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74" indent="-228592">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56" indent="-152395">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36" indent="-228592">
              <a:lnSpc>
                <a:spcPct val="100000"/>
              </a:lnSpc>
              <a:spcBef>
                <a:spcPts val="400"/>
              </a:spcBef>
              <a:buClr>
                <a:schemeClr val="bg1">
                  <a:lumMod val="60000"/>
                  <a:lumOff val="40000"/>
                </a:schemeClr>
              </a:buClr>
              <a:buFont typeface="Arial" panose="020B0604020202020204" pitchFamily="34" charset="0"/>
              <a:buChar char="•"/>
              <a:defRPr sz="1200"/>
            </a:lvl4pPr>
            <a:lvl5pPr marL="2057319" indent="-228592">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19503058"/>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preserve="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2"/>
            <a:ext cx="11430000" cy="443199"/>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10" name="Content Placeholder 9"/>
          <p:cNvSpPr>
            <a:spLocks noGrp="1"/>
          </p:cNvSpPr>
          <p:nvPr>
            <p:ph sz="quarter" idx="10"/>
          </p:nvPr>
        </p:nvSpPr>
        <p:spPr>
          <a:xfrm>
            <a:off x="3810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74" indent="-228592">
              <a:lnSpc>
                <a:spcPct val="100000"/>
              </a:lnSpc>
              <a:spcBef>
                <a:spcPts val="600"/>
              </a:spcBef>
              <a:buClr>
                <a:srgbClr val="808080"/>
              </a:buClr>
              <a:buFont typeface="Arial" panose="020B0604020202020204" pitchFamily="34" charset="0"/>
              <a:buChar char="–"/>
              <a:defRPr sz="1800">
                <a:solidFill>
                  <a:schemeClr val="bg2"/>
                </a:solidFill>
              </a:defRPr>
            </a:lvl2pPr>
            <a:lvl3pPr marL="1142954" indent="-228592">
              <a:lnSpc>
                <a:spcPct val="100000"/>
              </a:lnSpc>
              <a:spcBef>
                <a:spcPts val="600"/>
              </a:spcBef>
              <a:buClr>
                <a:srgbClr val="808080"/>
              </a:buClr>
              <a:buFont typeface="Wingdings" panose="05000000000000000000" pitchFamily="2" charset="2"/>
              <a:buChar char="§"/>
              <a:defRPr sz="1400">
                <a:solidFill>
                  <a:schemeClr val="bg2"/>
                </a:solidFill>
              </a:defRPr>
            </a:lvl3pPr>
            <a:lvl4pPr marL="1600136" indent="-228592">
              <a:buClr>
                <a:srgbClr val="808080"/>
              </a:buClr>
              <a:buFont typeface="Arial" panose="020B0604020202020204" pitchFamily="34" charset="0"/>
              <a:buChar char="–"/>
              <a:defRPr sz="1867">
                <a:solidFill>
                  <a:schemeClr val="bg2"/>
                </a:solidFill>
              </a:defRPr>
            </a:lvl4pPr>
            <a:lvl5pPr marL="2057319" indent="-228592">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1"/>
          </p:nvPr>
        </p:nvSpPr>
        <p:spPr>
          <a:xfrm>
            <a:off x="63246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74" indent="-228592">
              <a:lnSpc>
                <a:spcPct val="100000"/>
              </a:lnSpc>
              <a:spcBef>
                <a:spcPts val="600"/>
              </a:spcBef>
              <a:buClr>
                <a:srgbClr val="808080"/>
              </a:buClr>
              <a:buFont typeface="Arial" panose="020B0604020202020204" pitchFamily="34" charset="0"/>
              <a:buChar char="–"/>
              <a:defRPr sz="1800">
                <a:solidFill>
                  <a:schemeClr val="bg2"/>
                </a:solidFill>
              </a:defRPr>
            </a:lvl2pPr>
            <a:lvl3pPr marL="1142954" indent="-228592">
              <a:lnSpc>
                <a:spcPct val="100000"/>
              </a:lnSpc>
              <a:spcBef>
                <a:spcPts val="600"/>
              </a:spcBef>
              <a:buClr>
                <a:srgbClr val="808080"/>
              </a:buClr>
              <a:buFont typeface="Wingdings" panose="05000000000000000000" pitchFamily="2" charset="2"/>
              <a:buChar char="§"/>
              <a:defRPr sz="1400">
                <a:solidFill>
                  <a:schemeClr val="bg2"/>
                </a:solidFill>
              </a:defRPr>
            </a:lvl3pPr>
            <a:lvl4pPr marL="1600136" indent="-228592">
              <a:buClr>
                <a:srgbClr val="808080"/>
              </a:buClr>
              <a:buFont typeface="Arial" panose="020B0604020202020204" pitchFamily="34" charset="0"/>
              <a:buChar char="–"/>
              <a:defRPr sz="1867">
                <a:solidFill>
                  <a:schemeClr val="bg2"/>
                </a:solidFill>
              </a:defRPr>
            </a:lvl4pPr>
            <a:lvl5pPr marL="2057319" indent="-228592">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38697521"/>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preserve="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2"/>
            <a:ext cx="11430000" cy="443199"/>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381000" y="1374371"/>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09" indent="-230709">
              <a:lnSpc>
                <a:spcPct val="100000"/>
              </a:lnSpc>
              <a:spcBef>
                <a:spcPts val="1200"/>
              </a:spcBef>
              <a:buClr>
                <a:srgbClr val="808080"/>
              </a:buClr>
              <a:defRPr sz="1800">
                <a:solidFill>
                  <a:schemeClr val="bg2"/>
                </a:solidFill>
              </a:defRPr>
            </a:lvl2pPr>
            <a:lvl3pPr marL="685774" indent="-230709">
              <a:lnSpc>
                <a:spcPct val="100000"/>
              </a:lnSpc>
              <a:spcBef>
                <a:spcPts val="600"/>
              </a:spcBef>
              <a:buClr>
                <a:srgbClr val="808080"/>
              </a:buClr>
              <a:buFont typeface="Arial" panose="020B0604020202020204" pitchFamily="34" charset="0"/>
              <a:buChar char="–"/>
              <a:defRPr sz="1400">
                <a:solidFill>
                  <a:schemeClr val="bg2"/>
                </a:solidFill>
              </a:defRPr>
            </a:lvl3pPr>
            <a:lvl4pPr marL="1140838" indent="-224358">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6324600" y="1374371"/>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09" indent="-230709">
              <a:lnSpc>
                <a:spcPct val="100000"/>
              </a:lnSpc>
              <a:spcBef>
                <a:spcPts val="1200"/>
              </a:spcBef>
              <a:buClr>
                <a:srgbClr val="808080"/>
              </a:buClr>
              <a:defRPr sz="1800">
                <a:solidFill>
                  <a:schemeClr val="bg2"/>
                </a:solidFill>
              </a:defRPr>
            </a:lvl2pPr>
            <a:lvl3pPr marL="685774" indent="-230709">
              <a:lnSpc>
                <a:spcPct val="100000"/>
              </a:lnSpc>
              <a:spcBef>
                <a:spcPts val="600"/>
              </a:spcBef>
              <a:buClr>
                <a:srgbClr val="808080"/>
              </a:buClr>
              <a:buFont typeface="Arial" panose="020B0604020202020204" pitchFamily="34" charset="0"/>
              <a:buChar char="–"/>
              <a:defRPr sz="1400">
                <a:solidFill>
                  <a:schemeClr val="bg2"/>
                </a:solidFill>
              </a:defRPr>
            </a:lvl3pPr>
            <a:lvl4pPr marL="1140838" indent="-224358">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74818177"/>
      </p:ext>
    </p:extLst>
  </p:cSld>
  <p:clrMapOvr>
    <a:masterClrMapping/>
  </p:clrMapOvr>
  <p:extLst>
    <p:ext uri="{DCECCB84-F9BA-43D5-87BE-67443E8EF086}">
      <p15:sldGuideLst xmlns:p15="http://schemas.microsoft.com/office/powerpoint/2012/main">
        <p15:guide id="1" orient="horz" pos="1200">
          <p15:clr>
            <a:srgbClr val="FBAE40"/>
          </p15:clr>
        </p15:guide>
      </p15:sldGuideLst>
    </p:ext>
  </p:extLst>
</p:sldLayout>
</file>

<file path=ppt/slideLayouts/slideLayout658.xml><?xml version="1.0" encoding="utf-8"?>
<p:sldLayout xmlns:a="http://schemas.openxmlformats.org/drawingml/2006/main" xmlns:r="http://schemas.openxmlformats.org/officeDocument/2006/relationships" xmlns:p="http://schemas.openxmlformats.org/presentationml/2006/main" preserve="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2"/>
            <a:ext cx="11430000" cy="443199"/>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9" name="Content Placeholder 9"/>
          <p:cNvSpPr>
            <a:spLocks noGrp="1"/>
          </p:cNvSpPr>
          <p:nvPr>
            <p:ph sz="quarter" idx="13"/>
          </p:nvPr>
        </p:nvSpPr>
        <p:spPr>
          <a:xfrm>
            <a:off x="381002"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2" indent="-228592">
              <a:lnSpc>
                <a:spcPct val="100000"/>
              </a:lnSpc>
              <a:spcBef>
                <a:spcPts val="1200"/>
              </a:spcBef>
              <a:buClr>
                <a:srgbClr val="808080"/>
              </a:buClr>
              <a:buFont typeface="Arial" panose="020B0604020202020204" pitchFamily="34" charset="0"/>
              <a:buChar char="•"/>
              <a:defRPr sz="1600">
                <a:solidFill>
                  <a:schemeClr val="bg2"/>
                </a:solidFill>
              </a:defRPr>
            </a:lvl2pPr>
            <a:lvl3pPr marL="685774" indent="-228592">
              <a:lnSpc>
                <a:spcPct val="100000"/>
              </a:lnSpc>
              <a:spcBef>
                <a:spcPts val="600"/>
              </a:spcBef>
              <a:buClr>
                <a:srgbClr val="808080"/>
              </a:buClr>
              <a:buFont typeface="Arial" panose="020B0604020202020204" pitchFamily="34" charset="0"/>
              <a:buChar char="–"/>
              <a:defRPr sz="1200">
                <a:solidFill>
                  <a:schemeClr val="bg2"/>
                </a:solidFill>
              </a:defRPr>
            </a:lvl3pPr>
            <a:lvl4pPr marL="1600136" indent="-228592">
              <a:buClr>
                <a:srgbClr val="808080"/>
              </a:buClr>
              <a:buFont typeface="Arial" panose="020B0604020202020204" pitchFamily="34" charset="0"/>
              <a:buChar char="–"/>
              <a:defRPr sz="1867">
                <a:solidFill>
                  <a:schemeClr val="bg2"/>
                </a:solidFill>
              </a:defRPr>
            </a:lvl4pPr>
            <a:lvl5pPr marL="2057319" indent="-228592">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Content Placeholder 9">
            <a:extLst>
              <a:ext uri="{FF2B5EF4-FFF2-40B4-BE49-F238E27FC236}">
                <a16:creationId xmlns:a16="http://schemas.microsoft.com/office/drawing/2014/main" id="{3C9CA1AB-E8E8-4338-8BB5-4C9F95D3899A}"/>
              </a:ext>
            </a:extLst>
          </p:cNvPr>
          <p:cNvSpPr>
            <a:spLocks noGrp="1"/>
          </p:cNvSpPr>
          <p:nvPr>
            <p:ph sz="quarter" idx="14"/>
          </p:nvPr>
        </p:nvSpPr>
        <p:spPr>
          <a:xfrm>
            <a:off x="4332838"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2" indent="-228592">
              <a:lnSpc>
                <a:spcPct val="100000"/>
              </a:lnSpc>
              <a:spcBef>
                <a:spcPts val="1200"/>
              </a:spcBef>
              <a:buClr>
                <a:srgbClr val="808080"/>
              </a:buClr>
              <a:buFont typeface="Arial" panose="020B0604020202020204" pitchFamily="34" charset="0"/>
              <a:buChar char="•"/>
              <a:defRPr sz="1600">
                <a:solidFill>
                  <a:schemeClr val="bg2"/>
                </a:solidFill>
              </a:defRPr>
            </a:lvl2pPr>
            <a:lvl3pPr marL="685774" indent="-228592">
              <a:lnSpc>
                <a:spcPct val="100000"/>
              </a:lnSpc>
              <a:spcBef>
                <a:spcPts val="600"/>
              </a:spcBef>
              <a:buClr>
                <a:srgbClr val="808080"/>
              </a:buClr>
              <a:buFont typeface="Arial" panose="020B0604020202020204" pitchFamily="34" charset="0"/>
              <a:buChar char="–"/>
              <a:defRPr sz="1200">
                <a:solidFill>
                  <a:schemeClr val="bg2"/>
                </a:solidFill>
              </a:defRPr>
            </a:lvl3pPr>
            <a:lvl4pPr marL="1600136" indent="-228592">
              <a:buClr>
                <a:srgbClr val="808080"/>
              </a:buClr>
              <a:buFont typeface="Arial" panose="020B0604020202020204" pitchFamily="34" charset="0"/>
              <a:buChar char="–"/>
              <a:defRPr sz="1867">
                <a:solidFill>
                  <a:schemeClr val="bg2"/>
                </a:solidFill>
              </a:defRPr>
            </a:lvl4pPr>
            <a:lvl5pPr marL="2057319" indent="-228592">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Content Placeholder 9">
            <a:extLst>
              <a:ext uri="{FF2B5EF4-FFF2-40B4-BE49-F238E27FC236}">
                <a16:creationId xmlns:a16="http://schemas.microsoft.com/office/drawing/2014/main" id="{B6586213-13AB-4801-9939-C1924B01D7D1}"/>
              </a:ext>
            </a:extLst>
          </p:cNvPr>
          <p:cNvSpPr>
            <a:spLocks noGrp="1"/>
          </p:cNvSpPr>
          <p:nvPr>
            <p:ph sz="quarter" idx="15"/>
          </p:nvPr>
        </p:nvSpPr>
        <p:spPr>
          <a:xfrm>
            <a:off x="8284231"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2" indent="-228592">
              <a:lnSpc>
                <a:spcPct val="100000"/>
              </a:lnSpc>
              <a:spcBef>
                <a:spcPts val="1200"/>
              </a:spcBef>
              <a:buClr>
                <a:srgbClr val="808080"/>
              </a:buClr>
              <a:buFont typeface="Arial" panose="020B0604020202020204" pitchFamily="34" charset="0"/>
              <a:buChar char="•"/>
              <a:defRPr sz="1600">
                <a:solidFill>
                  <a:schemeClr val="bg2"/>
                </a:solidFill>
              </a:defRPr>
            </a:lvl2pPr>
            <a:lvl3pPr marL="685774" indent="-228592">
              <a:lnSpc>
                <a:spcPct val="100000"/>
              </a:lnSpc>
              <a:spcBef>
                <a:spcPts val="600"/>
              </a:spcBef>
              <a:buClr>
                <a:srgbClr val="808080"/>
              </a:buClr>
              <a:buFont typeface="Arial" panose="020B0604020202020204" pitchFamily="34" charset="0"/>
              <a:buChar char="–"/>
              <a:defRPr sz="1200">
                <a:solidFill>
                  <a:schemeClr val="bg2"/>
                </a:solidFill>
              </a:defRPr>
            </a:lvl3pPr>
            <a:lvl4pPr marL="1600136" indent="-228592">
              <a:buClr>
                <a:srgbClr val="808080"/>
              </a:buClr>
              <a:buFont typeface="Arial" panose="020B0604020202020204" pitchFamily="34" charset="0"/>
              <a:buChar char="–"/>
              <a:defRPr sz="1867">
                <a:solidFill>
                  <a:schemeClr val="bg2"/>
                </a:solidFill>
              </a:defRPr>
            </a:lvl4pPr>
            <a:lvl5pPr marL="2057319" indent="-228592">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59601077"/>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65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838201" y="-457199"/>
            <a:ext cx="10515600" cy="395816"/>
          </a:xfrm>
          <a:prstGeom prst="rect">
            <a:avLst/>
          </a:prstGeom>
        </p:spPr>
        <p:txBody>
          <a:bodyPr/>
          <a:lstStyle>
            <a:lvl1pPr algn="ctr">
              <a:defRPr sz="2400">
                <a:solidFill>
                  <a:schemeClr val="tx1"/>
                </a:solidFill>
              </a:defRPr>
            </a:lvl1pPr>
          </a:lstStyle>
          <a:p>
            <a:r>
              <a:rPr lang="en-US"/>
              <a:t>Click to edit Master title style</a:t>
            </a:r>
          </a:p>
        </p:txBody>
      </p:sp>
    </p:spTree>
    <p:extLst>
      <p:ext uri="{BB962C8B-B14F-4D97-AF65-F5344CB8AC3E}">
        <p14:creationId xmlns:p14="http://schemas.microsoft.com/office/powerpoint/2010/main" val="12698192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DTA FY26 Body Blue">
    <p:bg>
      <p:bgPr>
        <a:solidFill>
          <a:srgbClr val="0D215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nchor="t" anchorCtr="0">
            <a:spAutoFit/>
          </a:bodyPr>
          <a:lstStyle>
            <a:lvl1pPr>
              <a:defRPr sz="3200">
                <a:solidFill>
                  <a:srgbClr val="E5F8FF"/>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7CD9EEE9-896F-9573-FF6C-E5DD9F7C2CDB}"/>
              </a:ext>
            </a:extLst>
          </p:cNvPr>
          <p:cNvSpPr>
            <a:spLocks noGrp="1"/>
          </p:cNvSpPr>
          <p:nvPr>
            <p:ph type="subTitle" idx="13"/>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6" name="Picture 5">
            <a:extLst>
              <a:ext uri="{FF2B5EF4-FFF2-40B4-BE49-F238E27FC236}">
                <a16:creationId xmlns:a16="http://schemas.microsoft.com/office/drawing/2014/main" id="{B96860ED-DA55-D398-4F6D-E4DF1EAEEA2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3" name="fl" descr="                              Dell - Internal Use - Confidential&#10;">
            <a:extLst>
              <a:ext uri="{FF2B5EF4-FFF2-40B4-BE49-F238E27FC236}">
                <a16:creationId xmlns:a16="http://schemas.microsoft.com/office/drawing/2014/main" id="{54C9DCB4-24AF-B46E-1A19-1C628E6CD035}"/>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C8C9C7"/>
                </a:solidFill>
                <a:latin typeface="Arial" panose="020B0604020202020204" pitchFamily="34" charset="0"/>
              </a:rPr>
              <a:t>Copyright © Dell Inc. All Rights Reserved.</a:t>
            </a:r>
          </a:p>
        </p:txBody>
      </p:sp>
      <p:sp>
        <p:nvSpPr>
          <p:cNvPr id="7" name="TextBox 19">
            <a:extLst>
              <a:ext uri="{FF2B5EF4-FFF2-40B4-BE49-F238E27FC236}">
                <a16:creationId xmlns:a16="http://schemas.microsoft.com/office/drawing/2014/main" id="{30CEAB0B-6777-4DF3-B2F6-B2784098013B}"/>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C8C9C7"/>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C8C9C7"/>
              </a:solidFill>
              <a:latin typeface="Arial" panose="020B0604020202020204" pitchFamily="34" charset="0"/>
              <a:ea typeface="+mn-ea"/>
              <a:cs typeface="+mn-cs"/>
            </a:endParaRPr>
          </a:p>
        </p:txBody>
      </p:sp>
      <p:sp>
        <p:nvSpPr>
          <p:cNvPr id="4" name="Picture Placeholder 22">
            <a:extLst>
              <a:ext uri="{FF2B5EF4-FFF2-40B4-BE49-F238E27FC236}">
                <a16:creationId xmlns:a16="http://schemas.microsoft.com/office/drawing/2014/main" id="{36D23F63-7AF1-EB0D-26A4-EA79D0B5ADA7}"/>
              </a:ext>
            </a:extLst>
          </p:cNvPr>
          <p:cNvSpPr>
            <a:spLocks noGrp="1" noChangeAspect="1"/>
          </p:cNvSpPr>
          <p:nvPr>
            <p:ph type="pic" sz="quarter" idx="11" hasCustomPrompt="1"/>
          </p:nvPr>
        </p:nvSpPr>
        <p:spPr>
          <a:xfrm>
            <a:off x="11570209" y="162052"/>
            <a:ext cx="457200" cy="457200"/>
          </a:xfrm>
          <a:prstGeom prst="rect">
            <a:avLst/>
          </a:prstGeom>
        </p:spPr>
        <p:txBody>
          <a:bodyPr anchor="ctr"/>
          <a:lstStyle>
            <a:lvl1pPr marL="0" indent="0" algn="ctr">
              <a:buNone/>
              <a:defRPr sz="1000">
                <a:solidFill>
                  <a:schemeClr val="tx1"/>
                </a:solidFill>
              </a:defRPr>
            </a:lvl1pPr>
          </a:lstStyle>
          <a:p>
            <a:r>
              <a:rPr lang="en-US"/>
              <a:t>Icon</a:t>
            </a:r>
          </a:p>
        </p:txBody>
      </p:sp>
    </p:spTree>
    <p:extLst>
      <p:ext uri="{BB962C8B-B14F-4D97-AF65-F5344CB8AC3E}">
        <p14:creationId xmlns:p14="http://schemas.microsoft.com/office/powerpoint/2010/main" val="276103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0.xml><?xml version="1.0" encoding="utf-8"?>
<p:sldLayout xmlns:a="http://schemas.openxmlformats.org/drawingml/2006/main" xmlns:r="http://schemas.openxmlformats.org/officeDocument/2006/relationships" xmlns:p="http://schemas.openxmlformats.org/presentationml/2006/main" showMasterSp="0" preserve="1">
  <p:cSld name="End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1" y="-457199"/>
            <a:ext cx="10515600" cy="395816"/>
          </a:xfrm>
          <a:prstGeom prst="rect">
            <a:avLst/>
          </a:prstGeom>
        </p:spPr>
        <p:txBody>
          <a:bodyPr/>
          <a:lstStyle>
            <a:lvl1pPr algn="ctr">
              <a:defRPr sz="2400"/>
            </a:lvl1pPr>
          </a:lstStyle>
          <a:p>
            <a:r>
              <a:rPr lang="en-US"/>
              <a:t>Click to edit Master title style</a:t>
            </a:r>
          </a:p>
        </p:txBody>
      </p:sp>
      <p:sp>
        <p:nvSpPr>
          <p:cNvPr id="209" name="Rectangle 208">
            <a:extLst>
              <a:ext uri="{FF2B5EF4-FFF2-40B4-BE49-F238E27FC236}">
                <a16:creationId xmlns:a16="http://schemas.microsoft.com/office/drawing/2014/main" id="{5BC7EE9C-562A-4519-B67A-EB99114D5C54}"/>
              </a:ext>
              <a:ext uri="{C183D7F6-B498-43B3-948B-1728B52AA6E4}">
                <adec:decorative xmlns:adec="http://schemas.microsoft.com/office/drawing/2017/decorative" val="1"/>
              </a:ext>
            </a:extLst>
          </p:cNvPr>
          <p:cNvSpPr>
            <a:spLocks noChangeAspect="1"/>
          </p:cNvSpPr>
          <p:nvPr/>
        </p:nvSpPr>
        <p:spPr>
          <a:xfrm>
            <a:off x="381001" y="400053"/>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210" name="Picture 209">
            <a:extLst>
              <a:ext uri="{FF2B5EF4-FFF2-40B4-BE49-F238E27FC236}">
                <a16:creationId xmlns:a16="http://schemas.microsoft.com/office/drawing/2014/main" id="{9F395D62-9AFB-429C-85A8-BAAB83043A5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171" y="6172200"/>
            <a:ext cx="2743200" cy="356619"/>
          </a:xfrm>
          <a:prstGeom prst="rect">
            <a:avLst/>
          </a:prstGeom>
        </p:spPr>
      </p:pic>
    </p:spTree>
    <p:extLst>
      <p:ext uri="{BB962C8B-B14F-4D97-AF65-F5344CB8AC3E}">
        <p14:creationId xmlns:p14="http://schemas.microsoft.com/office/powerpoint/2010/main" val="2091962909"/>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userDrawn="1">
  <p:cSld name="2_Top bar w/pattern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1"/>
            <a:ext cx="11430000" cy="443198"/>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Subtitle 2">
            <a:extLst>
              <a:ext uri="{FF2B5EF4-FFF2-40B4-BE49-F238E27FC236}">
                <a16:creationId xmlns:a16="http://schemas.microsoft.com/office/drawing/2014/main" id="{099861F0-B42E-0FE2-6356-01951F6FF2B7}"/>
              </a:ext>
            </a:extLst>
          </p:cNvPr>
          <p:cNvSpPr>
            <a:spLocks noGrp="1"/>
          </p:cNvSpPr>
          <p:nvPr>
            <p:ph type="subTitle" idx="1"/>
          </p:nvPr>
        </p:nvSpPr>
        <p:spPr>
          <a:xfrm>
            <a:off x="381000" y="857251"/>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1">
                    <a:lumMod val="40000"/>
                    <a:lumOff val="60000"/>
                  </a:schemeClr>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713709821"/>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showMasterSp="0" preserve="1" userDrawn="1">
  <p:cSld name="2_Top bar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2484" y="342901"/>
            <a:ext cx="7237517" cy="443199"/>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pic>
        <p:nvPicPr>
          <p:cNvPr id="4" name="Picture 3">
            <a:extLst>
              <a:ext uri="{FF2B5EF4-FFF2-40B4-BE49-F238E27FC236}">
                <a16:creationId xmlns:a16="http://schemas.microsoft.com/office/drawing/2014/main" id="{BDA8A050-048C-CFC3-6C46-F2D6838033F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fl" descr="                              Dell - Internal Use - Confidential&#10;">
            <a:extLst>
              <a:ext uri="{FF2B5EF4-FFF2-40B4-BE49-F238E27FC236}">
                <a16:creationId xmlns:a16="http://schemas.microsoft.com/office/drawing/2014/main" id="{5A3B1B31-3139-2F42-550C-BC67A0DCE019}"/>
              </a:ext>
            </a:extLst>
          </p:cNvPr>
          <p:cNvSpPr txBox="1"/>
          <p:nvPr userDrawn="1"/>
        </p:nvSpPr>
        <p:spPr>
          <a:xfrm>
            <a:off x="5381063" y="6701003"/>
            <a:ext cx="1429879" cy="83100"/>
          </a:xfrm>
          <a:prstGeom prst="rect">
            <a:avLst/>
          </a:prstGeom>
          <a:noFill/>
        </p:spPr>
        <p:txBody>
          <a:bodyPr vert="horz" wrap="none" lIns="0" tIns="0" rIns="0" bIns="0" rtlCol="0" anchor="ctr" anchorCtr="0">
            <a:spAutoFit/>
          </a:bodyPr>
          <a:lstStyle/>
          <a:p>
            <a:pPr marL="0" marR="0" indent="0" algn="ctr" defTabSz="121914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a:extLst>
              <a:ext uri="{FF2B5EF4-FFF2-40B4-BE49-F238E27FC236}">
                <a16:creationId xmlns:a16="http://schemas.microsoft.com/office/drawing/2014/main" id="{9B63BCBE-1E58-B204-A01E-CA77F258FC71}"/>
              </a:ext>
            </a:extLst>
          </p:cNvPr>
          <p:cNvSpPr txBox="1"/>
          <p:nvPr userDrawn="1"/>
        </p:nvSpPr>
        <p:spPr>
          <a:xfrm>
            <a:off x="5120250" y="6702030"/>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3182142710"/>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preserve="1">
  <p:cSld name="1_Top bar w/pattern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1"/>
            <a:ext cx="9607952" cy="443198"/>
          </a:xfrm>
          <a:prstGeom prst="rect">
            <a:avLst/>
          </a:prstGeom>
        </p:spPr>
        <p:txBody>
          <a:bodyPr wrap="square" lIns="0" tIns="0" rIns="0" bIns="0" anchor="t" anchorCtr="0">
            <a:spAutoFit/>
          </a:bodyPr>
          <a:lstStyle>
            <a:lvl1pPr>
              <a:defRPr lang="en-US" sz="3200" b="0" i="0" dirty="0">
                <a:solidFill>
                  <a:schemeClr val="tx2"/>
                </a:solidFill>
                <a:latin typeface="+mj-lt"/>
              </a:defRPr>
            </a:lvl1pPr>
          </a:lstStyle>
          <a:p>
            <a:pPr marL="0" lvl="0"/>
            <a:r>
              <a:rPr lang="en-US"/>
              <a:t>Click to edit Master title style</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703894212"/>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showMasterSp="0"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A67014B0-AEAB-4CC8-BCED-661FF1CA2731}"/>
              </a:ext>
            </a:extLst>
          </p:cNvPr>
          <p:cNvSpPr>
            <a:spLocks noGrp="1"/>
          </p:cNvSpPr>
          <p:nvPr userDrawn="1">
            <p:ph type="subTitle" idx="1"/>
          </p:nvPr>
        </p:nvSpPr>
        <p:spPr>
          <a:xfrm>
            <a:off x="381001" y="4204927"/>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userDrawn="1"/>
        </p:nvSpPr>
        <p:spPr>
          <a:xfrm>
            <a:off x="381000" y="3429001"/>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userDrawn="1">
            <p:ph type="title"/>
          </p:nvPr>
        </p:nvSpPr>
        <p:spPr>
          <a:xfrm>
            <a:off x="381000" y="1738313"/>
            <a:ext cx="7969283"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1978603644"/>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showMasterSp="0" preserve="1" userDrawn="1">
  <p:cSld name="Cover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9"/>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userDrawn="1">
            <p:ph type="subTitle" idx="1"/>
          </p:nvPr>
        </p:nvSpPr>
        <p:spPr>
          <a:xfrm>
            <a:off x="381001" y="4204927"/>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userDrawn="1"/>
        </p:nvSpPr>
        <p:spPr>
          <a:xfrm>
            <a:off x="381000" y="3429001"/>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userDrawn="1">
            <p:ph type="title"/>
          </p:nvPr>
        </p:nvSpPr>
        <p:spPr>
          <a:xfrm>
            <a:off x="381000" y="1738313"/>
            <a:ext cx="7969283" cy="1495794"/>
          </a:xfrm>
          <a:prstGeom prst="rect">
            <a:avLst/>
          </a:prstGeom>
        </p:spPr>
        <p:txBody>
          <a:bodyPr wrap="square" lIns="0" tIns="0" rIns="0" bIns="0" anchor="b" anchorCtr="0">
            <a:spAutoFit/>
          </a:bodyPr>
          <a:lstStyle>
            <a:lvl1pPr>
              <a:defRPr lang="en-US" sz="5400" dirty="0">
                <a:solidFill>
                  <a:srgbClr val="E5F8FF"/>
                </a:solidFill>
                <a:effectLst>
                  <a:glow rad="127000">
                    <a:srgbClr val="0D32A4"/>
                  </a:glow>
                </a:effectLst>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111569815"/>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8759" y="5090334"/>
            <a:ext cx="9715500" cy="747897"/>
          </a:xfrm>
          <a:prstGeom prst="rect">
            <a:avLst/>
          </a:prstGeom>
        </p:spPr>
        <p:txBody>
          <a:bodyPr wrap="square" lIns="0" tIns="0" rIns="0" bIns="0" anchor="b" anchorCtr="0">
            <a:sp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ext Placeholder 4">
            <a:extLst>
              <a:ext uri="{FF2B5EF4-FFF2-40B4-BE49-F238E27FC236}">
                <a16:creationId xmlns:a16="http://schemas.microsoft.com/office/drawing/2014/main" id="{31E00A8F-8F29-4705-8469-E9075A8C1BA9}"/>
              </a:ext>
            </a:extLst>
          </p:cNvPr>
          <p:cNvSpPr>
            <a:spLocks noGrp="1"/>
          </p:cNvSpPr>
          <p:nvPr>
            <p:ph type="body" sz="quarter" idx="10"/>
          </p:nvPr>
        </p:nvSpPr>
        <p:spPr>
          <a:xfrm>
            <a:off x="8343901" y="914400"/>
            <a:ext cx="3467100" cy="2514600"/>
          </a:xfrm>
          <a:prstGeom prst="rect">
            <a:avLst/>
          </a:prstGeom>
        </p:spPr>
        <p:txBody>
          <a:bodyPr lIns="0" tIns="0" rIns="0" bIns="0"/>
          <a:lstStyle>
            <a:lvl1pPr>
              <a:lnSpc>
                <a:spcPct val="100000"/>
              </a:lnSpc>
              <a:spcBef>
                <a:spcPts val="1200"/>
              </a:spcBef>
              <a:buClr>
                <a:schemeClr val="bg1"/>
              </a:buClr>
              <a:defRPr sz="2000">
                <a:solidFill>
                  <a:schemeClr val="tx2"/>
                </a:solidFill>
              </a:defRPr>
            </a:lvl1pPr>
            <a:lvl2pPr marL="741344" indent="-284156">
              <a:lnSpc>
                <a:spcPct val="100000"/>
              </a:lnSpc>
              <a:spcBef>
                <a:spcPts val="600"/>
              </a:spcBef>
              <a:buClr>
                <a:schemeClr val="bg1"/>
              </a:buClr>
              <a:buFont typeface="Arial" panose="020B0604020202020204" pitchFamily="34" charset="0"/>
              <a:buChar char="–"/>
              <a:defRPr sz="1800">
                <a:solidFill>
                  <a:schemeClr val="tx2"/>
                </a:solidFill>
              </a:defRPr>
            </a:lvl2pPr>
            <a:lvl3pPr marL="1142942" indent="-228589">
              <a:lnSpc>
                <a:spcPct val="100000"/>
              </a:lnSpc>
              <a:spcBef>
                <a:spcPts val="600"/>
              </a:spcBef>
              <a:buClr>
                <a:schemeClr val="bg1"/>
              </a:buClr>
              <a:buFont typeface="Wingdings" panose="05000000000000000000" pitchFamily="2" charset="2"/>
              <a:buChar cha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57320799"/>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preserve="1" userDrawn="1">
  <p:cSld name="Divide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81001" y="4343400"/>
            <a:ext cx="8027895" cy="1495795"/>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userDrawn="1">
            <p:ph type="body" sz="quarter" idx="10"/>
          </p:nvPr>
        </p:nvSpPr>
        <p:spPr>
          <a:xfrm>
            <a:off x="1066801" y="349479"/>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78" indent="0">
              <a:buNone/>
              <a:defRPr/>
            </a:lvl2pPr>
            <a:lvl3pPr marL="914354" indent="0">
              <a:buNone/>
              <a:defRPr/>
            </a:lvl3pPr>
            <a:lvl4pPr marL="1371532" indent="0">
              <a:buNone/>
              <a:defRPr/>
            </a:lvl4pPr>
            <a:lvl5pPr marL="1828709" indent="0">
              <a:buNone/>
              <a:defRPr/>
            </a:lvl5pPr>
          </a:lstStyle>
          <a:p>
            <a:pPr lvl="0"/>
            <a:r>
              <a:rPr lang="en-US"/>
              <a:t>Click to edit Master text styles</a:t>
            </a:r>
          </a:p>
        </p:txBody>
      </p:sp>
    </p:spTree>
    <p:extLst>
      <p:ext uri="{BB962C8B-B14F-4D97-AF65-F5344CB8AC3E}">
        <p14:creationId xmlns:p14="http://schemas.microsoft.com/office/powerpoint/2010/main" val="3011830817"/>
      </p:ext>
    </p:extLst>
  </p:cSld>
  <p:clrMapOvr>
    <a:masterClrMapping/>
  </p:clrMapOvr>
  <p:extLst>
    <p:ext uri="{DCECCB84-F9BA-43D5-87BE-67443E8EF086}">
      <p15:sldGuideLst xmlns:p15="http://schemas.microsoft.com/office/powerpoint/2012/main">
        <p15:guide id="1" orient="horz" pos="288">
          <p15:clr>
            <a:srgbClr val="FBAE40"/>
          </p15:clr>
        </p15:guide>
      </p15:sldGuideLst>
    </p:ext>
  </p:extLst>
</p:sldLayout>
</file>

<file path=ppt/slideLayouts/slideLayout668.xml><?xml version="1.0" encoding="utf-8"?>
<p:sldLayout xmlns:a="http://schemas.openxmlformats.org/drawingml/2006/main" xmlns:r="http://schemas.openxmlformats.org/officeDocument/2006/relationships" xmlns:p="http://schemas.openxmlformats.org/presentationml/2006/main" preserve="1" userDrawn="1">
  <p:cSld name="Divider blu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81001" y="3595504"/>
            <a:ext cx="4457700" cy="2243691"/>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userDrawn="1">
            <p:ph type="body" sz="quarter" idx="10"/>
          </p:nvPr>
        </p:nvSpPr>
        <p:spPr>
          <a:xfrm>
            <a:off x="1066800" y="349479"/>
            <a:ext cx="3771901" cy="430887"/>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78" indent="0">
              <a:buNone/>
              <a:defRPr/>
            </a:lvl2pPr>
            <a:lvl3pPr marL="914354" indent="0">
              <a:buNone/>
              <a:defRPr/>
            </a:lvl3pPr>
            <a:lvl4pPr marL="1371532" indent="0">
              <a:buNone/>
              <a:defRPr/>
            </a:lvl4pPr>
            <a:lvl5pPr marL="1828709" indent="0">
              <a:buNone/>
              <a:defRPr/>
            </a:lvl5pPr>
          </a:lstStyle>
          <a:p>
            <a:pPr lvl="0"/>
            <a:r>
              <a:rPr lang="en-US"/>
              <a:t>Click to edit Master text styles</a:t>
            </a:r>
          </a:p>
        </p:txBody>
      </p:sp>
    </p:spTree>
    <p:extLst>
      <p:ext uri="{BB962C8B-B14F-4D97-AF65-F5344CB8AC3E}">
        <p14:creationId xmlns:p14="http://schemas.microsoft.com/office/powerpoint/2010/main" val="1793167905"/>
      </p:ext>
    </p:extLst>
  </p:cSld>
  <p:clrMapOvr>
    <a:masterClrMapping/>
  </p:clrMapOvr>
  <p:extLst>
    <p:ext uri="{DCECCB84-F9BA-43D5-87BE-67443E8EF086}">
      <p15:sldGuideLst xmlns:p15="http://schemas.microsoft.com/office/powerpoint/2012/main">
        <p15:guide id="1" orient="horz" pos="288">
          <p15:clr>
            <a:srgbClr val="FBAE40"/>
          </p15:clr>
        </p15:guide>
      </p15:sldGuideLst>
    </p:ext>
  </p:extLst>
</p:sldLayout>
</file>

<file path=ppt/slideLayouts/slideLayout669.xml><?xml version="1.0" encoding="utf-8"?>
<p:sldLayout xmlns:a="http://schemas.openxmlformats.org/drawingml/2006/main" xmlns:r="http://schemas.openxmlformats.org/officeDocument/2006/relationships" xmlns:p="http://schemas.openxmlformats.org/presentationml/2006/main" preserve="1" userDrawn="1">
  <p:cSld name="Side ba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4"/>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3" name="Content Placeholder 2"/>
          <p:cNvSpPr>
            <a:spLocks noGrp="1"/>
          </p:cNvSpPr>
          <p:nvPr>
            <p:ph idx="1"/>
          </p:nvPr>
        </p:nvSpPr>
        <p:spPr>
          <a:xfrm>
            <a:off x="3467101" y="400051"/>
            <a:ext cx="8343900" cy="5829300"/>
          </a:xfrm>
          <a:prstGeom prst="rect">
            <a:avLst/>
          </a:prstGeom>
        </p:spPr>
        <p:txBody>
          <a:bodyPr lIns="0" tIns="0" rIns="0" bIns="0" anchor="ctr" anchorCtr="0"/>
          <a:lstStyle>
            <a:lvl1pPr marL="228589" indent="-228589">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66" indent="-228589">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47" indent="-152392">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20" indent="-228589">
              <a:lnSpc>
                <a:spcPct val="100000"/>
              </a:lnSpc>
              <a:spcBef>
                <a:spcPts val="400"/>
              </a:spcBef>
              <a:buClr>
                <a:schemeClr val="bg1">
                  <a:lumMod val="60000"/>
                  <a:lumOff val="40000"/>
                </a:schemeClr>
              </a:buClr>
              <a:buFont typeface="Arial" panose="020B0604020202020204" pitchFamily="34" charset="0"/>
              <a:buChar char="•"/>
              <a:defRPr sz="1200"/>
            </a:lvl4pPr>
            <a:lvl5pPr marL="2057298" indent="-228589">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1"/>
            <a:ext cx="2286000" cy="3714751"/>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29390014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TA FY26 Body Gray">
    <p:bg>
      <p:bgPr>
        <a:solidFill>
          <a:srgbClr val="EEEEEE"/>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nchor="t" anchorCtr="0">
            <a:spAutoFit/>
          </a:bodyPr>
          <a:lstStyle>
            <a:lvl1pPr>
              <a:defRPr sz="3200">
                <a:solidFill>
                  <a:srgbClr val="00227F"/>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7CD9EEE9-896F-9573-FF6C-E5DD9F7C2CDB}"/>
              </a:ext>
            </a:extLst>
          </p:cNvPr>
          <p:cNvSpPr>
            <a:spLocks noGrp="1"/>
          </p:cNvSpPr>
          <p:nvPr>
            <p:ph type="subTitle" idx="13"/>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rgbClr val="1D56C0"/>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3" name="Picture Placeholder 22">
            <a:extLst>
              <a:ext uri="{FF2B5EF4-FFF2-40B4-BE49-F238E27FC236}">
                <a16:creationId xmlns:a16="http://schemas.microsoft.com/office/drawing/2014/main" id="{90AA33D5-CEBE-D1FF-0AD1-A0DC7BC7E1B0}"/>
              </a:ext>
            </a:extLst>
          </p:cNvPr>
          <p:cNvSpPr>
            <a:spLocks noGrp="1" noChangeAspect="1"/>
          </p:cNvSpPr>
          <p:nvPr>
            <p:ph type="pic" sz="quarter" idx="11" hasCustomPrompt="1"/>
          </p:nvPr>
        </p:nvSpPr>
        <p:spPr>
          <a:xfrm>
            <a:off x="11570209" y="162052"/>
            <a:ext cx="457200" cy="457200"/>
          </a:xfrm>
          <a:prstGeom prst="rect">
            <a:avLst/>
          </a:prstGeom>
        </p:spPr>
        <p:txBody>
          <a:bodyPr anchor="ctr"/>
          <a:lstStyle>
            <a:lvl1pPr marL="0" indent="0" algn="ctr">
              <a:buNone/>
              <a:defRPr sz="1000">
                <a:solidFill>
                  <a:schemeClr val="tx1"/>
                </a:solidFill>
              </a:defRPr>
            </a:lvl1pPr>
          </a:lstStyle>
          <a:p>
            <a:r>
              <a:rPr lang="en-US"/>
              <a:t>Icon</a:t>
            </a:r>
          </a:p>
        </p:txBody>
      </p:sp>
    </p:spTree>
    <p:extLst>
      <p:ext uri="{BB962C8B-B14F-4D97-AF65-F5344CB8AC3E}">
        <p14:creationId xmlns:p14="http://schemas.microsoft.com/office/powerpoint/2010/main" val="2408912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0.xml><?xml version="1.0" encoding="utf-8"?>
<p:sldLayout xmlns:a="http://schemas.openxmlformats.org/drawingml/2006/main" xmlns:r="http://schemas.openxmlformats.org/officeDocument/2006/relationships" xmlns:p="http://schemas.openxmlformats.org/presentationml/2006/main" preserve="1" userDrawn="1">
  <p:cSld name="Side bar blue w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4"/>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80C7FB"/>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1"/>
            <a:ext cx="2286000" cy="3714751"/>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7" name="Picture Placeholder 6">
            <a:extLst>
              <a:ext uri="{FF2B5EF4-FFF2-40B4-BE49-F238E27FC236}">
                <a16:creationId xmlns:a16="http://schemas.microsoft.com/office/drawing/2014/main" id="{E8FAF2F2-81F0-496C-EB9C-AD35CB49960B}"/>
              </a:ext>
            </a:extLst>
          </p:cNvPr>
          <p:cNvSpPr>
            <a:spLocks noGrp="1"/>
          </p:cNvSpPr>
          <p:nvPr>
            <p:ph type="pic" sz="quarter" idx="11"/>
          </p:nvPr>
        </p:nvSpPr>
        <p:spPr>
          <a:xfrm>
            <a:off x="3009901"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endParaRPr lang="en-US"/>
          </a:p>
        </p:txBody>
      </p:sp>
    </p:spTree>
    <p:extLst>
      <p:ext uri="{BB962C8B-B14F-4D97-AF65-F5344CB8AC3E}">
        <p14:creationId xmlns:p14="http://schemas.microsoft.com/office/powerpoint/2010/main" val="236565890"/>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preserve="1" userDrawn="1">
  <p:cSld name="Top bar blue">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370DD2-DBFE-499C-8B5D-257216661960}"/>
              </a:ext>
              <a:ext uri="{C183D7F6-B498-43B3-948B-1728B52AA6E4}">
                <adec:decorative xmlns:adec="http://schemas.microsoft.com/office/drawing/2017/decorative" val="1"/>
              </a:ext>
            </a:extLst>
          </p:cNvPr>
          <p:cNvSpPr/>
          <p:nvPr userDrawn="1"/>
        </p:nvSpPr>
        <p:spPr>
          <a:xfrm>
            <a:off x="0" y="0"/>
            <a:ext cx="12192000" cy="3429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5" y="800100"/>
            <a:ext cx="399901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1" y="2228851"/>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1" y="2228851"/>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1" y="2228851"/>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5" name="Rectangle 14">
            <a:extLst>
              <a:ext uri="{FF2B5EF4-FFF2-40B4-BE49-F238E27FC236}">
                <a16:creationId xmlns:a16="http://schemas.microsoft.com/office/drawing/2014/main" id="{65E98A6F-4362-4A68-979C-B344868D9B85}"/>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634435151"/>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preserve="1" userDrawn="1">
  <p:cSld name="Statement blu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98557" y="3438304"/>
            <a:ext cx="9201151" cy="2676747"/>
          </a:xfrm>
          <a:prstGeom prst="rect">
            <a:avLst/>
          </a:prstGeom>
        </p:spPr>
        <p:txBody>
          <a:bodyPr wrap="square" lIns="0" tIns="0" rIns="0" bIns="0" anchor="t" anchorCtr="0">
            <a:no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98556" y="2914651"/>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875338563"/>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preserve="1" userDrawn="1">
  <p:cSld name="Top bar w/pattern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2"/>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8" name="Rectangle 17">
            <a:extLst>
              <a:ext uri="{FF2B5EF4-FFF2-40B4-BE49-F238E27FC236}">
                <a16:creationId xmlns:a16="http://schemas.microsoft.com/office/drawing/2014/main" id="{961E767C-1F50-4D42-AF6A-E15CED75F7A5}"/>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3907853329"/>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preserve="1" userDrawn="1">
  <p:cSld name="Top bar w/photo half blue">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0D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endParaRPr lang="en-US"/>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1"/>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2"/>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9" name="Content Placeholder 9">
            <a:extLst>
              <a:ext uri="{FF2B5EF4-FFF2-40B4-BE49-F238E27FC236}">
                <a16:creationId xmlns:a16="http://schemas.microsoft.com/office/drawing/2014/main" id="{22707C3E-AA17-F74E-2CC0-F61663C5E36B}"/>
              </a:ext>
            </a:extLst>
          </p:cNvPr>
          <p:cNvSpPr>
            <a:spLocks noGrp="1"/>
          </p:cNvSpPr>
          <p:nvPr>
            <p:ph sz="quarter" idx="14"/>
          </p:nvPr>
        </p:nvSpPr>
        <p:spPr>
          <a:xfrm>
            <a:off x="6096000" y="3829050"/>
            <a:ext cx="5715000" cy="2343151"/>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89" indent="-228589">
              <a:lnSpc>
                <a:spcPct val="100000"/>
              </a:lnSpc>
              <a:spcBef>
                <a:spcPts val="1200"/>
              </a:spcBef>
              <a:buClr>
                <a:srgbClr val="80C7FB"/>
              </a:buClr>
              <a:buFont typeface="Arial" panose="020B0604020202020204" pitchFamily="34" charset="0"/>
              <a:buChar char="•"/>
              <a:defRPr sz="1600" b="0">
                <a:solidFill>
                  <a:schemeClr val="tx2"/>
                </a:solidFill>
              </a:defRPr>
            </a:lvl2pPr>
            <a:lvl3pPr marL="685766" indent="-228589">
              <a:lnSpc>
                <a:spcPct val="100000"/>
              </a:lnSpc>
              <a:spcBef>
                <a:spcPts val="600"/>
              </a:spcBef>
              <a:buClr>
                <a:srgbClr val="80C7FB"/>
              </a:buClr>
              <a:buFont typeface="Arial" panose="020B0604020202020204" pitchFamily="34" charset="0"/>
              <a:buChar char="–"/>
              <a:defRPr sz="1200" b="0">
                <a:solidFill>
                  <a:schemeClr val="tx2"/>
                </a:solidFill>
              </a:defRPr>
            </a:lvl3pPr>
            <a:lvl4pPr marL="1600120" indent="-228589">
              <a:buClr>
                <a:srgbClr val="808080"/>
              </a:buClr>
              <a:buFont typeface="Arial" panose="020B0604020202020204" pitchFamily="34" charset="0"/>
              <a:buChar char="–"/>
              <a:defRPr sz="1867">
                <a:solidFill>
                  <a:schemeClr val="bg2"/>
                </a:solidFill>
              </a:defRPr>
            </a:lvl4pPr>
            <a:lvl5pPr marL="2057298" indent="-228589">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Subtitle 2">
            <a:extLst>
              <a:ext uri="{FF2B5EF4-FFF2-40B4-BE49-F238E27FC236}">
                <a16:creationId xmlns:a16="http://schemas.microsoft.com/office/drawing/2014/main" id="{7EC10F5B-4C21-AEA3-115E-942A040690DC}"/>
              </a:ext>
            </a:extLst>
          </p:cNvPr>
          <p:cNvSpPr>
            <a:spLocks noGrp="1"/>
          </p:cNvSpPr>
          <p:nvPr>
            <p:ph type="subTitle" idx="10"/>
          </p:nvPr>
        </p:nvSpPr>
        <p:spPr>
          <a:xfrm>
            <a:off x="381000" y="5600701"/>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80C7FB"/>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3748388884"/>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preserve="1" userDrawn="1">
  <p:cSld name="Divider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5"/>
          </a:xfrm>
          <a:prstGeom prst="rect">
            <a:avLst/>
          </a:prstGeom>
        </p:spPr>
        <p:txBody>
          <a:bodyPr wrap="square" lIns="0" tIns="0" rIns="0" bIns="0" anchor="b" anchorCtr="0">
            <a:spAutoFit/>
          </a:bodyPr>
          <a:lstStyle>
            <a:lvl1pPr>
              <a:defRPr lang="en-US" sz="5400" dirty="0">
                <a:solidFill>
                  <a:srgbClr val="E4FFD6"/>
                </a:solidFill>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35CD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801" y="349479"/>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78" indent="0">
              <a:buNone/>
              <a:defRPr/>
            </a:lvl2pPr>
            <a:lvl3pPr marL="914354" indent="0">
              <a:buNone/>
              <a:defRPr/>
            </a:lvl3pPr>
            <a:lvl4pPr marL="1371532" indent="0">
              <a:buNone/>
              <a:defRPr/>
            </a:lvl4pPr>
            <a:lvl5pPr marL="1828709" indent="0">
              <a:buNone/>
              <a:defRPr/>
            </a:lvl5pPr>
          </a:lstStyle>
          <a:p>
            <a:pPr lvl="0"/>
            <a:r>
              <a:rPr lang="en-US"/>
              <a:t>Click to edit Master text styles</a:t>
            </a:r>
          </a:p>
        </p:txBody>
      </p:sp>
    </p:spTree>
    <p:extLst>
      <p:ext uri="{BB962C8B-B14F-4D97-AF65-F5344CB8AC3E}">
        <p14:creationId xmlns:p14="http://schemas.microsoft.com/office/powerpoint/2010/main" val="4126214693"/>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preserve="1" userDrawn="1">
  <p:cSld name="Divider green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5"/>
          </a:xfrm>
          <a:prstGeom prst="rect">
            <a:avLst/>
          </a:prstGeom>
        </p:spPr>
        <p:txBody>
          <a:bodyPr wrap="square" lIns="0" tIns="0" rIns="0" bIns="0" anchor="b" anchorCtr="0">
            <a:spAutoFit/>
          </a:bodyPr>
          <a:lstStyle>
            <a:lvl1pPr>
              <a:defRPr lang="en-US" sz="5400" dirty="0">
                <a:solidFill>
                  <a:srgbClr val="E4FFD6"/>
                </a:solidFill>
                <a:effectLst>
                  <a:glow rad="127000">
                    <a:srgbClr val="247554"/>
                  </a:glow>
                </a:effectLst>
              </a:defRPr>
            </a:lvl1pPr>
          </a:lstStyle>
          <a:p>
            <a:pPr lvl="0"/>
            <a:r>
              <a:rPr lang="en-US"/>
              <a:t>Click to edit Master title style</a:t>
            </a:r>
          </a:p>
        </p:txBody>
      </p:sp>
      <p:sp>
        <p:nvSpPr>
          <p:cNvPr id="107" name="Rectangle 106">
            <a:extLst>
              <a:ext uri="{FF2B5EF4-FFF2-40B4-BE49-F238E27FC236}">
                <a16:creationId xmlns:a16="http://schemas.microsoft.com/office/drawing/2014/main" id="{8AEE0513-2CC5-4407-B582-332F61D61C1B}"/>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37CC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08" name="Text Placeholder 2">
            <a:extLst>
              <a:ext uri="{FF2B5EF4-FFF2-40B4-BE49-F238E27FC236}">
                <a16:creationId xmlns:a16="http://schemas.microsoft.com/office/drawing/2014/main" id="{581EB6DF-C2AD-463C-A014-FD1AA6D95B2B}"/>
              </a:ext>
            </a:extLst>
          </p:cNvPr>
          <p:cNvSpPr>
            <a:spLocks noGrp="1"/>
          </p:cNvSpPr>
          <p:nvPr>
            <p:ph type="body" sz="quarter" idx="10"/>
          </p:nvPr>
        </p:nvSpPr>
        <p:spPr>
          <a:xfrm>
            <a:off x="1066801" y="349479"/>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78" indent="0">
              <a:buNone/>
              <a:defRPr/>
            </a:lvl2pPr>
            <a:lvl3pPr marL="914354" indent="0">
              <a:buNone/>
              <a:defRPr/>
            </a:lvl3pPr>
            <a:lvl4pPr marL="1371532" indent="0">
              <a:buNone/>
              <a:defRPr/>
            </a:lvl4pPr>
            <a:lvl5pPr marL="1828709" indent="0">
              <a:buNone/>
              <a:defRPr/>
            </a:lvl5pPr>
          </a:lstStyle>
          <a:p>
            <a:pPr lvl="0"/>
            <a:r>
              <a:rPr lang="en-US"/>
              <a:t>Click to edit Master text styles</a:t>
            </a:r>
          </a:p>
        </p:txBody>
      </p:sp>
    </p:spTree>
    <p:extLst>
      <p:ext uri="{BB962C8B-B14F-4D97-AF65-F5344CB8AC3E}">
        <p14:creationId xmlns:p14="http://schemas.microsoft.com/office/powerpoint/2010/main" val="1816961072"/>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preserve="1" userDrawn="1">
  <p:cSld name="Side bar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1"/>
            <a:ext cx="2286000" cy="1329595"/>
          </a:xfrm>
          <a:prstGeom prst="rect">
            <a:avLst/>
          </a:prstGeom>
        </p:spPr>
        <p:txBody>
          <a:bodyPr wrap="square" lIns="0" tIns="0" rIns="0" bIns="0">
            <a:spAutoFit/>
          </a:bodyPr>
          <a:lstStyle>
            <a:lvl1pPr>
              <a:defRPr sz="3200">
                <a:solidFill>
                  <a:srgbClr val="E4FFD6"/>
                </a:solidFill>
                <a:latin typeface="+mj-lt"/>
              </a:defRPr>
            </a:lvl1pPr>
          </a:lstStyle>
          <a:p>
            <a:r>
              <a:rPr lang="en-US"/>
              <a:t>Click to edit Master title style</a:t>
            </a:r>
          </a:p>
        </p:txBody>
      </p:sp>
      <p:sp>
        <p:nvSpPr>
          <p:cNvPr id="3" name="Content Placeholder 2"/>
          <p:cNvSpPr>
            <a:spLocks noGrp="1"/>
          </p:cNvSpPr>
          <p:nvPr>
            <p:ph idx="1"/>
          </p:nvPr>
        </p:nvSpPr>
        <p:spPr>
          <a:xfrm>
            <a:off x="3467100" y="400051"/>
            <a:ext cx="8382000" cy="5829300"/>
          </a:xfrm>
          <a:prstGeom prst="rect">
            <a:avLst/>
          </a:prstGeom>
        </p:spPr>
        <p:txBody>
          <a:bodyPr lIns="0" tIns="0" rIns="0" bIns="0" anchor="ctr" anchorCtr="0"/>
          <a:lstStyle>
            <a:lvl1pPr marL="228589" indent="-228589">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66" indent="-228589">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47" indent="-152392">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20" indent="-228589">
              <a:lnSpc>
                <a:spcPct val="100000"/>
              </a:lnSpc>
              <a:spcBef>
                <a:spcPts val="400"/>
              </a:spcBef>
              <a:buClr>
                <a:schemeClr val="bg1">
                  <a:lumMod val="60000"/>
                  <a:lumOff val="40000"/>
                </a:schemeClr>
              </a:buClr>
              <a:buFont typeface="Arial" panose="020B0604020202020204" pitchFamily="34" charset="0"/>
              <a:buChar char="•"/>
              <a:defRPr sz="1200"/>
            </a:lvl4pPr>
            <a:lvl5pPr marL="2057298" indent="-228589">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1"/>
            <a:ext cx="2286000" cy="3714751"/>
          </a:xfrm>
          <a:prstGeom prst="rect">
            <a:avLst/>
          </a:prstGeom>
        </p:spPr>
        <p:txBody>
          <a:bodyPr wrap="square" lIns="0" tIns="0" rIns="0" bIns="0">
            <a:noAutofit/>
          </a:bodyPr>
          <a:lstStyle>
            <a:lvl1pPr marL="0" indent="0" algn="l">
              <a:lnSpc>
                <a:spcPct val="100000"/>
              </a:lnSpc>
              <a:spcBef>
                <a:spcPts val="1200"/>
              </a:spcBef>
              <a:buNone/>
              <a:defRPr sz="1600">
                <a:solidFill>
                  <a:srgbClr val="9FFF99"/>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307131772"/>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preserve="1" userDrawn="1">
  <p:cSld name="Side bar green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1"/>
            <a:ext cx="2286000" cy="1329595"/>
          </a:xfrm>
          <a:prstGeom prst="rect">
            <a:avLst/>
          </a:prstGeom>
        </p:spPr>
        <p:txBody>
          <a:bodyPr wrap="square" lIns="0" tIns="0" rIns="0" bIns="0">
            <a:spAutoFit/>
          </a:bodyPr>
          <a:lstStyle>
            <a:lvl1pPr>
              <a:defRPr sz="3200">
                <a:solidFill>
                  <a:srgbClr val="E4FFD6"/>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1"/>
            <a:ext cx="2286000" cy="3714751"/>
          </a:xfrm>
          <a:prstGeom prst="rect">
            <a:avLst/>
          </a:prstGeom>
        </p:spPr>
        <p:txBody>
          <a:bodyPr wrap="square" lIns="0" tIns="0" rIns="0" bIns="0">
            <a:noAutofit/>
          </a:bodyPr>
          <a:lstStyle>
            <a:lvl1pPr marL="0" indent="0" algn="l">
              <a:lnSpc>
                <a:spcPct val="100000"/>
              </a:lnSpc>
              <a:spcBef>
                <a:spcPts val="1200"/>
              </a:spcBef>
              <a:buNone/>
              <a:defRPr sz="1600">
                <a:solidFill>
                  <a:srgbClr val="9FFF99"/>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9FF4B414-00F5-1172-09E9-197EF6C8CF84}"/>
              </a:ext>
            </a:extLst>
          </p:cNvPr>
          <p:cNvSpPr>
            <a:spLocks noGrp="1"/>
          </p:cNvSpPr>
          <p:nvPr>
            <p:ph type="pic" sz="quarter" idx="11"/>
          </p:nvPr>
        </p:nvSpPr>
        <p:spPr>
          <a:xfrm>
            <a:off x="3009901"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endParaRPr lang="en-US"/>
          </a:p>
        </p:txBody>
      </p:sp>
    </p:spTree>
    <p:extLst>
      <p:ext uri="{BB962C8B-B14F-4D97-AF65-F5344CB8AC3E}">
        <p14:creationId xmlns:p14="http://schemas.microsoft.com/office/powerpoint/2010/main" val="615242736"/>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preserve="1" userDrawn="1">
  <p:cSld name="Top bar gree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DF1CB-5F39-48E0-B2DB-764E018FDB2D}"/>
              </a:ext>
            </a:extLst>
          </p:cNvPr>
          <p:cNvSpPr/>
          <p:nvPr userDrawn="1"/>
        </p:nvSpPr>
        <p:spPr>
          <a:xfrm>
            <a:off x="0" y="0"/>
            <a:ext cx="12192000" cy="3429000"/>
          </a:xfrm>
          <a:prstGeom prst="rect">
            <a:avLst/>
          </a:prstGeom>
          <a:solidFill>
            <a:srgbClr val="24473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2" y="800100"/>
            <a:ext cx="4000500"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1" y="2228851"/>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1" y="2228851"/>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1" y="2228851"/>
            <a:ext cx="3314700" cy="3314700"/>
          </a:xfrm>
          <a:prstGeom prst="rect">
            <a:avLst/>
          </a:prstGeom>
          <a:solidFill>
            <a:srgbClr val="E4FFD6"/>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9" name="Rectangle 8">
            <a:extLst>
              <a:ext uri="{FF2B5EF4-FFF2-40B4-BE49-F238E27FC236}">
                <a16:creationId xmlns:a16="http://schemas.microsoft.com/office/drawing/2014/main" id="{7270C93A-C784-4B2F-A8F0-B35D5DE9A5B7}"/>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35CD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5002351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2_Top bar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2483" y="342900"/>
            <a:ext cx="7237517"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pic>
        <p:nvPicPr>
          <p:cNvPr id="4" name="Picture 3">
            <a:extLst>
              <a:ext uri="{FF2B5EF4-FFF2-40B4-BE49-F238E27FC236}">
                <a16:creationId xmlns:a16="http://schemas.microsoft.com/office/drawing/2014/main" id="{BDA8A050-048C-CFC3-6C46-F2D6838033F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fl" descr="                              Dell - Internal Use - Confidential&#10;">
            <a:extLst>
              <a:ext uri="{FF2B5EF4-FFF2-40B4-BE49-F238E27FC236}">
                <a16:creationId xmlns:a16="http://schemas.microsoft.com/office/drawing/2014/main" id="{5A3B1B31-3139-2F42-550C-BC67A0DCE019}"/>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defPPr>
              <a:defRPr lang="en-US"/>
            </a:defPPr>
            <a:lvl1pPr marR="0" indent="0" algn="ctr" defTabSz="1219170" fontAlgn="base">
              <a:lnSpc>
                <a:spcPct val="90000"/>
              </a:lnSpc>
              <a:spcBef>
                <a:spcPts val="133"/>
              </a:spcBef>
              <a:spcAft>
                <a:spcPts val="133"/>
              </a:spcAft>
              <a:buClrTx/>
              <a:buSzTx/>
              <a:buFontTx/>
              <a:buNone/>
              <a:tabLst/>
              <a:defRPr sz="600" b="0" i="0" u="none" baseline="0">
                <a:solidFill>
                  <a:srgbClr val="C8C9C7"/>
                </a:solidFill>
                <a:latin typeface="Arial" panose="020B0604020202020204" pitchFamily="34" charset="0"/>
              </a:defRPr>
            </a:lvl1pPr>
          </a:lstStyle>
          <a:p>
            <a:pPr lvl="0"/>
            <a:r>
              <a:rPr lang="en-US"/>
              <a:t>Copyright © Dell Inc. All Rights Reserved.</a:t>
            </a:r>
          </a:p>
        </p:txBody>
      </p:sp>
      <p:sp>
        <p:nvSpPr>
          <p:cNvPr id="6" name="TextBox 19">
            <a:extLst>
              <a:ext uri="{FF2B5EF4-FFF2-40B4-BE49-F238E27FC236}">
                <a16:creationId xmlns:a16="http://schemas.microsoft.com/office/drawing/2014/main" id="{9B63BCBE-1E58-B204-A01E-CA77F258FC71}"/>
              </a:ext>
            </a:extLst>
          </p:cNvPr>
          <p:cNvSpPr txBox="1"/>
          <p:nvPr userDrawn="1"/>
        </p:nvSpPr>
        <p:spPr>
          <a:xfrm>
            <a:off x="5120251" y="6702028"/>
            <a:ext cx="94577" cy="83100"/>
          </a:xfrm>
          <a:prstGeom prst="rect">
            <a:avLst/>
          </a:prstGeom>
          <a:noFill/>
        </p:spPr>
        <p:txBody>
          <a:bodyPr vert="horz" wrap="none" lIns="0" tIns="0" rIns="0" bIns="0" rtlCol="0" anchor="ctr" anchorCtr="0">
            <a:spAutoFit/>
          </a:bodyPr>
          <a:lstStyle>
            <a:defPPr>
              <a:defRPr lang="en-US"/>
            </a:defPPr>
            <a:lvl1pPr marR="0" indent="0" algn="ctr" defTabSz="1219170" fontAlgn="base">
              <a:lnSpc>
                <a:spcPct val="90000"/>
              </a:lnSpc>
              <a:spcBef>
                <a:spcPts val="133"/>
              </a:spcBef>
              <a:spcAft>
                <a:spcPts val="133"/>
              </a:spcAft>
              <a:buClrTx/>
              <a:buSzTx/>
              <a:buFontTx/>
              <a:buNone/>
              <a:tabLst/>
              <a:defRPr sz="600" b="0" i="0" u="none" baseline="0">
                <a:solidFill>
                  <a:srgbClr val="C8C9C7"/>
                </a:solidFill>
                <a:latin typeface="Arial" panose="020B0604020202020204" pitchFamily="34" charset="0"/>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lvl="0"/>
            <a:fld id="{58EC7406-F4CC-4ABF-902E-2AF4E70E5C0F}" type="slidenum">
              <a:rPr lang="en-US" smtClean="0"/>
              <a:pPr lvl="0"/>
              <a:t>‹#›</a:t>
            </a:fld>
            <a:endParaRPr lang="en-US" err="1"/>
          </a:p>
        </p:txBody>
      </p:sp>
      <p:sp>
        <p:nvSpPr>
          <p:cNvPr id="3" name="Subtitle 2">
            <a:extLst>
              <a:ext uri="{FF2B5EF4-FFF2-40B4-BE49-F238E27FC236}">
                <a16:creationId xmlns:a16="http://schemas.microsoft.com/office/drawing/2014/main" id="{F1CE7B51-9054-5327-A47C-1373E8D23F0C}"/>
              </a:ext>
            </a:extLst>
          </p:cNvPr>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1">
                    <a:lumMod val="20000"/>
                    <a:lumOff val="8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177591996"/>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preserve="1" userDrawn="1">
  <p:cSld name="Statement gree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63662" y="3438304"/>
            <a:ext cx="9201151" cy="2676747"/>
          </a:xfrm>
          <a:prstGeom prst="rect">
            <a:avLst/>
          </a:prstGeom>
        </p:spPr>
        <p:txBody>
          <a:bodyPr wrap="square" lIns="0" tIns="0" rIns="0" bIns="0" anchor="t" anchorCtr="0">
            <a:noAutofit/>
          </a:bodyPr>
          <a:lstStyle>
            <a:lvl1pPr>
              <a:lnSpc>
                <a:spcPct val="90000"/>
              </a:lnSpc>
              <a:defRPr sz="5400">
                <a:solidFill>
                  <a:srgbClr val="9FFF99"/>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81000" y="2914651"/>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rgbClr val="9FFF99"/>
              </a:solidFill>
            </a:endParaRPr>
          </a:p>
        </p:txBody>
      </p:sp>
    </p:spTree>
    <p:extLst>
      <p:ext uri="{BB962C8B-B14F-4D97-AF65-F5344CB8AC3E}">
        <p14:creationId xmlns:p14="http://schemas.microsoft.com/office/powerpoint/2010/main" val="761695148"/>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preserve="1" userDrawn="1">
  <p:cSld name="Top bar w/photo half green">
    <p:bg>
      <p:bgPr>
        <a:solidFill>
          <a:srgbClr val="244739"/>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24755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endParaRPr lang="en-US"/>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1"/>
            <a:ext cx="457200" cy="114300"/>
          </a:xfrm>
          <a:prstGeom prst="rect">
            <a:avLst/>
          </a:prstGeom>
          <a:solidFill>
            <a:srgbClr val="9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2"/>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1"/>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89" indent="-228589">
              <a:lnSpc>
                <a:spcPct val="100000"/>
              </a:lnSpc>
              <a:spcBef>
                <a:spcPts val="1200"/>
              </a:spcBef>
              <a:buClr>
                <a:srgbClr val="9FFF99"/>
              </a:buClr>
              <a:buFont typeface="Arial" panose="020B0604020202020204" pitchFamily="34" charset="0"/>
              <a:buChar char="•"/>
              <a:defRPr sz="1600" b="0">
                <a:solidFill>
                  <a:schemeClr val="tx2"/>
                </a:solidFill>
              </a:defRPr>
            </a:lvl2pPr>
            <a:lvl3pPr marL="685766" indent="-228589">
              <a:lnSpc>
                <a:spcPct val="100000"/>
              </a:lnSpc>
              <a:spcBef>
                <a:spcPts val="600"/>
              </a:spcBef>
              <a:buClr>
                <a:srgbClr val="9FFF99"/>
              </a:buClr>
              <a:buFont typeface="Arial" panose="020B0604020202020204" pitchFamily="34" charset="0"/>
              <a:buChar char="–"/>
              <a:defRPr sz="1200" b="0">
                <a:solidFill>
                  <a:schemeClr val="tx2"/>
                </a:solidFill>
              </a:defRPr>
            </a:lvl3pPr>
            <a:lvl4pPr marL="1600120" indent="-228589">
              <a:buClr>
                <a:srgbClr val="808080"/>
              </a:buClr>
              <a:buFont typeface="Arial" panose="020B0604020202020204" pitchFamily="34" charset="0"/>
              <a:buChar char="–"/>
              <a:defRPr sz="1867">
                <a:solidFill>
                  <a:schemeClr val="bg2"/>
                </a:solidFill>
              </a:defRPr>
            </a:lvl4pPr>
            <a:lvl5pPr marL="2057298" indent="-228589">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1"/>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9FFF99"/>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1011904096"/>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preserve="1" userDrawn="1">
  <p:cSld name="Divider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5"/>
          </a:xfrm>
          <a:prstGeom prst="rect">
            <a:avLst/>
          </a:prstGeom>
        </p:spPr>
        <p:txBody>
          <a:bodyPr wrap="square" lIns="0" tIns="0" rIns="0" bIns="0" anchor="b" anchorCtr="0">
            <a:spAutoFit/>
          </a:bodyPr>
          <a:lstStyle>
            <a:lvl1pPr>
              <a:defRPr lang="en-US" sz="5400" dirty="0">
                <a:solidFill>
                  <a:srgbClr val="FBEECE"/>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A0DF9CD8-713A-4D3D-ABB1-066FD97F8D34}"/>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B30B3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A9B0FFD7-BFAD-41E7-9D7B-61B869FFD99D}"/>
              </a:ext>
            </a:extLst>
          </p:cNvPr>
          <p:cNvSpPr>
            <a:spLocks noGrp="1"/>
          </p:cNvSpPr>
          <p:nvPr>
            <p:ph type="body" sz="quarter" idx="10"/>
          </p:nvPr>
        </p:nvSpPr>
        <p:spPr>
          <a:xfrm>
            <a:off x="1066801" y="349479"/>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78" indent="0">
              <a:buNone/>
              <a:defRPr/>
            </a:lvl2pPr>
            <a:lvl3pPr marL="914354" indent="0">
              <a:buNone/>
              <a:defRPr/>
            </a:lvl3pPr>
            <a:lvl4pPr marL="1371532" indent="0">
              <a:buNone/>
              <a:defRPr/>
            </a:lvl4pPr>
            <a:lvl5pPr marL="1828709" indent="0">
              <a:buNone/>
              <a:defRPr/>
            </a:lvl5pPr>
          </a:lstStyle>
          <a:p>
            <a:pPr lvl="0"/>
            <a:r>
              <a:rPr lang="en-US"/>
              <a:t>Click to edit Master text styles</a:t>
            </a:r>
          </a:p>
        </p:txBody>
      </p:sp>
    </p:spTree>
    <p:extLst>
      <p:ext uri="{BB962C8B-B14F-4D97-AF65-F5344CB8AC3E}">
        <p14:creationId xmlns:p14="http://schemas.microsoft.com/office/powerpoint/2010/main" val="2190207960"/>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preserve="1" userDrawn="1">
  <p:cSld name="Divider red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5"/>
          </a:xfrm>
          <a:prstGeom prst="rect">
            <a:avLst/>
          </a:prstGeom>
        </p:spPr>
        <p:txBody>
          <a:bodyPr wrap="square" lIns="0" tIns="0" rIns="0" bIns="0" anchor="b" anchorCtr="0">
            <a:spAutoFit/>
          </a:bodyPr>
          <a:lstStyle>
            <a:lvl1pPr>
              <a:defRPr lang="en-US" sz="5400" dirty="0">
                <a:solidFill>
                  <a:srgbClr val="FBEECE"/>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A0DF9CD8-713A-4D3D-ABB1-066FD97F8D34}"/>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A9B0FFD7-BFAD-41E7-9D7B-61B869FFD99D}"/>
              </a:ext>
            </a:extLst>
          </p:cNvPr>
          <p:cNvSpPr>
            <a:spLocks noGrp="1"/>
          </p:cNvSpPr>
          <p:nvPr>
            <p:ph type="body" sz="quarter" idx="10"/>
          </p:nvPr>
        </p:nvSpPr>
        <p:spPr>
          <a:xfrm>
            <a:off x="1066801" y="349479"/>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78" indent="0">
              <a:buNone/>
              <a:defRPr/>
            </a:lvl2pPr>
            <a:lvl3pPr marL="914354" indent="0">
              <a:buNone/>
              <a:defRPr/>
            </a:lvl3pPr>
            <a:lvl4pPr marL="1371532" indent="0">
              <a:buNone/>
              <a:defRPr/>
            </a:lvl4pPr>
            <a:lvl5pPr marL="1828709" indent="0">
              <a:buNone/>
              <a:defRPr/>
            </a:lvl5pPr>
          </a:lstStyle>
          <a:p>
            <a:pPr lvl="0"/>
            <a:r>
              <a:rPr lang="en-US"/>
              <a:t>Click to edit Master text styles</a:t>
            </a:r>
          </a:p>
        </p:txBody>
      </p:sp>
    </p:spTree>
    <p:extLst>
      <p:ext uri="{BB962C8B-B14F-4D97-AF65-F5344CB8AC3E}">
        <p14:creationId xmlns:p14="http://schemas.microsoft.com/office/powerpoint/2010/main" val="2519756956"/>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preserve="1" userDrawn="1">
  <p:cSld name="Side bar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9936" y="800101"/>
            <a:ext cx="2267064" cy="1329595"/>
          </a:xfrm>
          <a:prstGeom prst="rect">
            <a:avLst/>
          </a:prstGeom>
        </p:spPr>
        <p:txBody>
          <a:bodyPr wrap="square" lIns="0" tIns="0" rIns="0" bIns="0">
            <a:spAutoFit/>
          </a:bodyPr>
          <a:lstStyle>
            <a:lvl1pPr>
              <a:defRPr sz="3200">
                <a:solidFill>
                  <a:srgbClr val="FBEECE"/>
                </a:solidFill>
                <a:latin typeface="+mj-lt"/>
              </a:defRPr>
            </a:lvl1pPr>
          </a:lstStyle>
          <a:p>
            <a:r>
              <a:rPr lang="en-US"/>
              <a:t>Click to edit Master title style</a:t>
            </a:r>
          </a:p>
        </p:txBody>
      </p:sp>
      <p:sp>
        <p:nvSpPr>
          <p:cNvPr id="3" name="Content Placeholder 2"/>
          <p:cNvSpPr>
            <a:spLocks noGrp="1"/>
          </p:cNvSpPr>
          <p:nvPr>
            <p:ph idx="1"/>
          </p:nvPr>
        </p:nvSpPr>
        <p:spPr>
          <a:xfrm>
            <a:off x="3467100" y="400051"/>
            <a:ext cx="8382000" cy="5829300"/>
          </a:xfrm>
          <a:prstGeom prst="rect">
            <a:avLst/>
          </a:prstGeom>
        </p:spPr>
        <p:txBody>
          <a:bodyPr lIns="0" tIns="0" rIns="0" bIns="0" anchor="ctr" anchorCtr="0"/>
          <a:lstStyle>
            <a:lvl1pPr marL="228589" indent="-228589">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66" indent="-228589">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47" indent="-152392">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20" indent="-228589">
              <a:lnSpc>
                <a:spcPct val="100000"/>
              </a:lnSpc>
              <a:spcBef>
                <a:spcPts val="400"/>
              </a:spcBef>
              <a:buClr>
                <a:schemeClr val="bg1">
                  <a:lumMod val="60000"/>
                  <a:lumOff val="40000"/>
                </a:schemeClr>
              </a:buClr>
              <a:buFont typeface="Arial" panose="020B0604020202020204" pitchFamily="34" charset="0"/>
              <a:buChar char="•"/>
              <a:defRPr sz="1200"/>
            </a:lvl4pPr>
            <a:lvl5pPr marL="2057298" indent="-228589">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15451"/>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1" y="2514601"/>
            <a:ext cx="2281327" cy="3714751"/>
          </a:xfrm>
          <a:prstGeom prst="rect">
            <a:avLst/>
          </a:prstGeom>
        </p:spPr>
        <p:txBody>
          <a:bodyPr wrap="square" lIns="0" tIns="0" rIns="0" bIns="0">
            <a:noAutofit/>
          </a:bodyPr>
          <a:lstStyle>
            <a:lvl1pPr marL="0" indent="0" algn="l">
              <a:lnSpc>
                <a:spcPct val="100000"/>
              </a:lnSpc>
              <a:spcBef>
                <a:spcPts val="1200"/>
              </a:spcBef>
              <a:buNone/>
              <a:defRPr sz="1600">
                <a:solidFill>
                  <a:schemeClr val="accent3"/>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2280092821"/>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preserve="1" userDrawn="1">
  <p:cSld name="Side bar red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9936" y="800101"/>
            <a:ext cx="2267064" cy="1329595"/>
          </a:xfrm>
          <a:prstGeom prst="rect">
            <a:avLst/>
          </a:prstGeom>
        </p:spPr>
        <p:txBody>
          <a:bodyPr wrap="square" lIns="0" tIns="0" rIns="0" bIns="0">
            <a:spAutoFit/>
          </a:bodyPr>
          <a:lstStyle>
            <a:lvl1pPr>
              <a:defRPr sz="3200">
                <a:solidFill>
                  <a:srgbClr val="FBEECE"/>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15451"/>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1" y="2514601"/>
            <a:ext cx="2281327" cy="3714751"/>
          </a:xfrm>
          <a:prstGeom prst="rect">
            <a:avLst/>
          </a:prstGeom>
        </p:spPr>
        <p:txBody>
          <a:bodyPr wrap="square" lIns="0" tIns="0" rIns="0" bIns="0">
            <a:noAutofit/>
          </a:bodyPr>
          <a:lstStyle>
            <a:lvl1pPr marL="0" indent="0" algn="l">
              <a:lnSpc>
                <a:spcPct val="100000"/>
              </a:lnSpc>
              <a:spcBef>
                <a:spcPts val="1200"/>
              </a:spcBef>
              <a:buNone/>
              <a:defRPr sz="1600">
                <a:solidFill>
                  <a:schemeClr val="accent3"/>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DAF0261D-3168-603A-763E-1A036640EFF0}"/>
              </a:ext>
            </a:extLst>
          </p:cNvPr>
          <p:cNvSpPr>
            <a:spLocks noGrp="1"/>
          </p:cNvSpPr>
          <p:nvPr>
            <p:ph type="pic" sz="quarter" idx="11"/>
          </p:nvPr>
        </p:nvSpPr>
        <p:spPr>
          <a:xfrm>
            <a:off x="3009901"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endParaRPr lang="en-US"/>
          </a:p>
        </p:txBody>
      </p:sp>
    </p:spTree>
    <p:extLst>
      <p:ext uri="{BB962C8B-B14F-4D97-AF65-F5344CB8AC3E}">
        <p14:creationId xmlns:p14="http://schemas.microsoft.com/office/powerpoint/2010/main" val="3406243310"/>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preserve="1" userDrawn="1">
  <p:cSld name="Top bar red">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5CDF81-BCDC-4155-A36E-2E848EF6612B}"/>
              </a:ext>
            </a:extLst>
          </p:cNvPr>
          <p:cNvSpPr/>
          <p:nvPr userDrawn="1"/>
        </p:nvSpPr>
        <p:spPr>
          <a:xfrm>
            <a:off x="0" y="0"/>
            <a:ext cx="12192000" cy="3429000"/>
          </a:xfrm>
          <a:prstGeom prst="rect">
            <a:avLst/>
          </a:prstGeom>
          <a:solidFill>
            <a:srgbClr val="691D3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5" y="800100"/>
            <a:ext cx="405616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1" y="2228851"/>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1" y="2228851"/>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1" y="2228851"/>
            <a:ext cx="3314700" cy="3314700"/>
          </a:xfrm>
          <a:prstGeom prst="rect">
            <a:avLst/>
          </a:prstGeom>
          <a:solidFill>
            <a:srgbClr val="FBEECE"/>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22" name="Rectangle 21">
            <a:extLst>
              <a:ext uri="{FF2B5EF4-FFF2-40B4-BE49-F238E27FC236}">
                <a16:creationId xmlns:a16="http://schemas.microsoft.com/office/drawing/2014/main" id="{601E45A1-78E0-4520-916E-F5407FC0A24E}"/>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370796950"/>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preserve="1" userDrawn="1">
  <p:cSld name="Statement re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5982" y="3438304"/>
            <a:ext cx="9201151" cy="2676747"/>
          </a:xfrm>
          <a:prstGeom prst="rect">
            <a:avLst/>
          </a:prstGeom>
        </p:spPr>
        <p:txBody>
          <a:bodyPr wrap="square" lIns="0" tIns="0" rIns="0" bIns="0" anchor="t" anchorCtr="0">
            <a:noAutofit/>
          </a:bodyPr>
          <a:lstStyle>
            <a:lvl1pPr>
              <a:lnSpc>
                <a:spcPct val="90000"/>
              </a:lnSpc>
              <a:defRPr sz="5400">
                <a:solidFill>
                  <a:srgbClr val="FBEECE"/>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75981" y="2914651"/>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266389216"/>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preserve="1" userDrawn="1">
  <p:cSld name="Top bar w/photo half red">
    <p:bg>
      <p:bgPr>
        <a:solidFill>
          <a:srgbClr val="691D3F"/>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1137"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endParaRPr lang="en-US"/>
          </a:p>
        </p:txBody>
      </p:sp>
      <p:sp>
        <p:nvSpPr>
          <p:cNvPr id="2" name="Title 1"/>
          <p:cNvSpPr>
            <a:spLocks noGrp="1"/>
          </p:cNvSpPr>
          <p:nvPr>
            <p:ph type="title"/>
          </p:nvPr>
        </p:nvSpPr>
        <p:spPr>
          <a:xfrm>
            <a:off x="381569" y="4229102"/>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1"/>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89" indent="-228589">
              <a:lnSpc>
                <a:spcPct val="100000"/>
              </a:lnSpc>
              <a:spcBef>
                <a:spcPts val="1200"/>
              </a:spcBef>
              <a:buClr>
                <a:schemeClr val="accent3"/>
              </a:buClr>
              <a:buFont typeface="Arial" panose="020B0604020202020204" pitchFamily="34" charset="0"/>
              <a:buChar char="•"/>
              <a:defRPr sz="1600" b="0">
                <a:solidFill>
                  <a:schemeClr val="tx2"/>
                </a:solidFill>
              </a:defRPr>
            </a:lvl2pPr>
            <a:lvl3pPr marL="685766" indent="-228589">
              <a:lnSpc>
                <a:spcPct val="100000"/>
              </a:lnSpc>
              <a:spcBef>
                <a:spcPts val="600"/>
              </a:spcBef>
              <a:buClr>
                <a:schemeClr val="accent3"/>
              </a:buClr>
              <a:buFont typeface="Arial" panose="020B0604020202020204" pitchFamily="34" charset="0"/>
              <a:buChar char="–"/>
              <a:defRPr sz="1200" b="0">
                <a:solidFill>
                  <a:schemeClr val="tx2"/>
                </a:solidFill>
              </a:defRPr>
            </a:lvl3pPr>
            <a:lvl4pPr marL="1600120" indent="-228589">
              <a:buClr>
                <a:srgbClr val="808080"/>
              </a:buClr>
              <a:buFont typeface="Arial" panose="020B0604020202020204" pitchFamily="34" charset="0"/>
              <a:buChar char="–"/>
              <a:defRPr sz="1867">
                <a:solidFill>
                  <a:schemeClr val="bg2"/>
                </a:solidFill>
              </a:defRPr>
            </a:lvl4pPr>
            <a:lvl5pPr marL="2057298" indent="-228589">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1"/>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chemeClr val="accent3"/>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1"/>
            <a:ext cx="457200" cy="1143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1622778568"/>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preserve="1" userDrawn="1">
  <p:cSld name="Divi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8001000" cy="1495795"/>
          </a:xfrm>
          <a:prstGeom prst="rect">
            <a:avLst/>
          </a:prstGeom>
        </p:spPr>
        <p:txBody>
          <a:bodyPr wrap="square" lIns="0" tIns="0" rIns="0" bIns="0" anchor="b" anchorCtr="0">
            <a:spAutoFit/>
          </a:bodyPr>
          <a:lstStyle>
            <a:lvl1pPr>
              <a:defRPr lang="en-US" sz="5400" dirty="0">
                <a:solidFill>
                  <a:srgbClr val="DEDDFF"/>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B5EEE0E6-B40B-48FE-B61F-E4FEF9010735}"/>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F57C5113-2576-4463-9E20-05EC188AF684}"/>
              </a:ext>
            </a:extLst>
          </p:cNvPr>
          <p:cNvSpPr>
            <a:spLocks noGrp="1"/>
          </p:cNvSpPr>
          <p:nvPr>
            <p:ph type="body" sz="quarter" idx="11"/>
          </p:nvPr>
        </p:nvSpPr>
        <p:spPr>
          <a:xfrm>
            <a:off x="1066801" y="349479"/>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78" indent="0">
              <a:buNone/>
              <a:defRPr/>
            </a:lvl2pPr>
            <a:lvl3pPr marL="914354" indent="0">
              <a:buNone/>
              <a:defRPr/>
            </a:lvl3pPr>
            <a:lvl4pPr marL="1371532" indent="0">
              <a:buNone/>
              <a:defRPr/>
            </a:lvl4pPr>
            <a:lvl5pPr marL="1828709" indent="0">
              <a:buNone/>
              <a:defRPr/>
            </a:lvl5pPr>
          </a:lstStyle>
          <a:p>
            <a:pPr lvl="0"/>
            <a:r>
              <a:rPr lang="en-US"/>
              <a:t>Click to edit Master text styles</a:t>
            </a:r>
          </a:p>
        </p:txBody>
      </p:sp>
    </p:spTree>
    <p:extLst>
      <p:ext uri="{BB962C8B-B14F-4D97-AF65-F5344CB8AC3E}">
        <p14:creationId xmlns:p14="http://schemas.microsoft.com/office/powerpoint/2010/main" val="36086407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3_Top bar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2482" y="342900"/>
            <a:ext cx="114300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pic>
        <p:nvPicPr>
          <p:cNvPr id="4" name="Picture 3">
            <a:extLst>
              <a:ext uri="{FF2B5EF4-FFF2-40B4-BE49-F238E27FC236}">
                <a16:creationId xmlns:a16="http://schemas.microsoft.com/office/drawing/2014/main" id="{BDA8A050-048C-CFC3-6C46-F2D6838033F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fl" descr="                              Dell - Internal Use - Confidential&#10;">
            <a:extLst>
              <a:ext uri="{FF2B5EF4-FFF2-40B4-BE49-F238E27FC236}">
                <a16:creationId xmlns:a16="http://schemas.microsoft.com/office/drawing/2014/main" id="{5A3B1B31-3139-2F42-550C-BC67A0DCE019}"/>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defPPr>
              <a:defRPr lang="en-US"/>
            </a:defPPr>
            <a:lvl1pPr marR="0" indent="0" algn="ctr" defTabSz="1219170" fontAlgn="base">
              <a:lnSpc>
                <a:spcPct val="90000"/>
              </a:lnSpc>
              <a:spcBef>
                <a:spcPts val="133"/>
              </a:spcBef>
              <a:spcAft>
                <a:spcPts val="133"/>
              </a:spcAft>
              <a:buClrTx/>
              <a:buSzTx/>
              <a:buFontTx/>
              <a:buNone/>
              <a:tabLst/>
              <a:defRPr sz="600" b="0" i="0" u="none" baseline="0">
                <a:solidFill>
                  <a:srgbClr val="C8C9C7"/>
                </a:solidFill>
                <a:latin typeface="Arial" panose="020B0604020202020204" pitchFamily="34" charset="0"/>
              </a:defRPr>
            </a:lvl1pPr>
          </a:lstStyle>
          <a:p>
            <a:pPr lvl="0"/>
            <a:r>
              <a:rPr lang="en-US"/>
              <a:t>Copyright © Dell Inc. All Rights Reserved.</a:t>
            </a:r>
          </a:p>
        </p:txBody>
      </p:sp>
      <p:sp>
        <p:nvSpPr>
          <p:cNvPr id="6" name="TextBox 19">
            <a:extLst>
              <a:ext uri="{FF2B5EF4-FFF2-40B4-BE49-F238E27FC236}">
                <a16:creationId xmlns:a16="http://schemas.microsoft.com/office/drawing/2014/main" id="{9B63BCBE-1E58-B204-A01E-CA77F258FC71}"/>
              </a:ext>
            </a:extLst>
          </p:cNvPr>
          <p:cNvSpPr txBox="1"/>
          <p:nvPr/>
        </p:nvSpPr>
        <p:spPr>
          <a:xfrm>
            <a:off x="5120251" y="6702028"/>
            <a:ext cx="94577" cy="83100"/>
          </a:xfrm>
          <a:prstGeom prst="rect">
            <a:avLst/>
          </a:prstGeom>
          <a:noFill/>
        </p:spPr>
        <p:txBody>
          <a:bodyPr vert="horz" wrap="none" lIns="0" tIns="0" rIns="0" bIns="0" rtlCol="0" anchor="ctr" anchorCtr="0">
            <a:spAutoFit/>
          </a:bodyPr>
          <a:lstStyle>
            <a:defPPr>
              <a:defRPr lang="en-US"/>
            </a:defPPr>
            <a:lvl1pPr marR="0" indent="0" algn="ctr" defTabSz="1219170" fontAlgn="base">
              <a:lnSpc>
                <a:spcPct val="90000"/>
              </a:lnSpc>
              <a:spcBef>
                <a:spcPts val="133"/>
              </a:spcBef>
              <a:spcAft>
                <a:spcPts val="133"/>
              </a:spcAft>
              <a:buClrTx/>
              <a:buSzTx/>
              <a:buFontTx/>
              <a:buNone/>
              <a:tabLst/>
              <a:defRPr sz="600" b="0" i="0" u="none" baseline="0">
                <a:solidFill>
                  <a:srgbClr val="C8C9C7"/>
                </a:solidFill>
                <a:latin typeface="Arial" panose="020B0604020202020204" pitchFamily="34" charset="0"/>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lvl="0"/>
            <a:fld id="{58EC7406-F4CC-4ABF-902E-2AF4E70E5C0F}" type="slidenum">
              <a:rPr lang="en-US" smtClean="0"/>
              <a:pPr lvl="0"/>
              <a:t>‹#›</a:t>
            </a:fld>
            <a:endParaRPr lang="en-US" err="1"/>
          </a:p>
        </p:txBody>
      </p:sp>
      <p:sp>
        <p:nvSpPr>
          <p:cNvPr id="3" name="Subtitle 2">
            <a:extLst>
              <a:ext uri="{FF2B5EF4-FFF2-40B4-BE49-F238E27FC236}">
                <a16:creationId xmlns:a16="http://schemas.microsoft.com/office/drawing/2014/main" id="{F1CE7B51-9054-5327-A47C-1373E8D23F0C}"/>
              </a:ext>
            </a:extLst>
          </p:cNvPr>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1">
                    <a:lumMod val="20000"/>
                    <a:lumOff val="8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Content Placeholder 2">
            <a:extLst>
              <a:ext uri="{FF2B5EF4-FFF2-40B4-BE49-F238E27FC236}">
                <a16:creationId xmlns:a16="http://schemas.microsoft.com/office/drawing/2014/main" id="{ED05E710-3B4E-8F7E-C99A-316C7A336675}"/>
              </a:ext>
            </a:extLst>
          </p:cNvPr>
          <p:cNvSpPr>
            <a:spLocks noGrp="1"/>
          </p:cNvSpPr>
          <p:nvPr>
            <p:ph idx="10"/>
          </p:nvPr>
        </p:nvSpPr>
        <p:spPr>
          <a:xfrm>
            <a:off x="381000" y="1600200"/>
            <a:ext cx="11430000" cy="4572000"/>
          </a:xfrm>
          <a:prstGeom prst="rect">
            <a:avLst/>
          </a:prstGeom>
        </p:spPr>
        <p:txBody>
          <a:bodyPr lIns="0" tIns="0" rIns="0" bIns="0"/>
          <a:lstStyle>
            <a:lvl1pPr marL="228594" indent="-228594">
              <a:lnSpc>
                <a:spcPct val="100000"/>
              </a:lnSpc>
              <a:spcBef>
                <a:spcPts val="1200"/>
              </a:spcBef>
              <a:buClr>
                <a:srgbClr val="FFFFFF"/>
              </a:buClr>
              <a:buFont typeface="Arial" panose="020B0604020202020204" pitchFamily="34" charset="0"/>
              <a:buChar char="•"/>
              <a:defRPr sz="2400">
                <a:solidFill>
                  <a:schemeClr val="tx2"/>
                </a:solidFill>
                <a:latin typeface="Arial" panose="020B0604020202020204" pitchFamily="34" charset="0"/>
              </a:defRPr>
            </a:lvl1pPr>
            <a:lvl2pPr marL="685783" indent="-228594">
              <a:lnSpc>
                <a:spcPct val="100000"/>
              </a:lnSpc>
              <a:spcBef>
                <a:spcPts val="600"/>
              </a:spcBef>
              <a:buClr>
                <a:schemeClr val="tx2"/>
              </a:buClr>
              <a:buFont typeface="Arial" panose="020B0604020202020204" pitchFamily="34" charset="0"/>
              <a:buChar char="–"/>
              <a:defRPr sz="1800">
                <a:solidFill>
                  <a:schemeClr val="tx2"/>
                </a:solidFill>
                <a:latin typeface="Arial" panose="020B0604020202020204" pitchFamily="34" charset="0"/>
              </a:defRPr>
            </a:lvl2pPr>
            <a:lvl3pPr marL="1066773" indent="-152396">
              <a:lnSpc>
                <a:spcPct val="100000"/>
              </a:lnSpc>
              <a:spcBef>
                <a:spcPts val="600"/>
              </a:spcBef>
              <a:buClr>
                <a:schemeClr val="tx2"/>
              </a:buClr>
              <a:buFont typeface="Arial" panose="020B0604020202020204" pitchFamily="34" charset="0"/>
              <a:buChar char="▪"/>
              <a:defRPr sz="1400">
                <a:solidFill>
                  <a:schemeClr val="tx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93060460"/>
      </p:ext>
    </p:extLst>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preserve="1" userDrawn="1">
  <p:cSld name="Divider purp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a:effectLst>
            <a:glow rad="127000">
              <a:srgbClr val="612CB0"/>
            </a:glow>
          </a:effectLst>
        </p:spPr>
      </p:pic>
      <p:sp>
        <p:nvSpPr>
          <p:cNvPr id="5" name="Title 1">
            <a:extLst>
              <a:ext uri="{FF2B5EF4-FFF2-40B4-BE49-F238E27FC236}">
                <a16:creationId xmlns:a16="http://schemas.microsoft.com/office/drawing/2014/main" id="{D7D3C83F-1685-4A4A-8993-74D3219027D6}"/>
              </a:ext>
            </a:extLst>
          </p:cNvPr>
          <p:cNvSpPr>
            <a:spLocks noGrp="1"/>
          </p:cNvSpPr>
          <p:nvPr>
            <p:ph type="title"/>
          </p:nvPr>
        </p:nvSpPr>
        <p:spPr>
          <a:xfrm>
            <a:off x="381000" y="4343400"/>
            <a:ext cx="5715000" cy="1495795"/>
          </a:xfrm>
          <a:prstGeom prst="rect">
            <a:avLst/>
          </a:prstGeom>
        </p:spPr>
        <p:txBody>
          <a:bodyPr wrap="square" lIns="0" tIns="0" rIns="0" bIns="0" anchor="b" anchorCtr="0">
            <a:spAutoFit/>
          </a:bodyPr>
          <a:lstStyle>
            <a:lvl1pPr>
              <a:defRPr lang="en-US" sz="5400" dirty="0">
                <a:solidFill>
                  <a:srgbClr val="DEDDFF"/>
                </a:solidFill>
              </a:defRPr>
            </a:lvl1pPr>
          </a:lstStyle>
          <a:p>
            <a:pPr lvl="0"/>
            <a:r>
              <a:rPr lang="en-US"/>
              <a:t>Click to edit Master title style</a:t>
            </a:r>
          </a:p>
        </p:txBody>
      </p:sp>
      <p:sp>
        <p:nvSpPr>
          <p:cNvPr id="134" name="Rectangle 133">
            <a:extLst>
              <a:ext uri="{FF2B5EF4-FFF2-40B4-BE49-F238E27FC236}">
                <a16:creationId xmlns:a16="http://schemas.microsoft.com/office/drawing/2014/main" id="{B5EEE0E6-B40B-48FE-B61F-E4FEF9010735}"/>
              </a:ext>
              <a:ext uri="{C183D7F6-B498-43B3-948B-1728B52AA6E4}">
                <adec:decorative xmlns:adec="http://schemas.microsoft.com/office/drawing/2017/decorative" val="1"/>
              </a:ext>
            </a:extLst>
          </p:cNvPr>
          <p:cNvSpPr>
            <a:spLocks noChangeAspect="1"/>
          </p:cNvSpPr>
          <p:nvPr userDrawn="1"/>
        </p:nvSpPr>
        <p:spPr>
          <a:xfrm>
            <a:off x="381000" y="400051"/>
            <a:ext cx="404949"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35" name="Text Placeholder 2">
            <a:extLst>
              <a:ext uri="{FF2B5EF4-FFF2-40B4-BE49-F238E27FC236}">
                <a16:creationId xmlns:a16="http://schemas.microsoft.com/office/drawing/2014/main" id="{F57C5113-2576-4463-9E20-05EC188AF684}"/>
              </a:ext>
            </a:extLst>
          </p:cNvPr>
          <p:cNvSpPr>
            <a:spLocks noGrp="1"/>
          </p:cNvSpPr>
          <p:nvPr>
            <p:ph type="body" sz="quarter" idx="11"/>
          </p:nvPr>
        </p:nvSpPr>
        <p:spPr>
          <a:xfrm>
            <a:off x="1066800" y="349479"/>
            <a:ext cx="4972051" cy="215444"/>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78" indent="0">
              <a:buNone/>
              <a:defRPr/>
            </a:lvl2pPr>
            <a:lvl3pPr marL="914354" indent="0">
              <a:buNone/>
              <a:defRPr/>
            </a:lvl3pPr>
            <a:lvl4pPr marL="1371532" indent="0">
              <a:buNone/>
              <a:defRPr/>
            </a:lvl4pPr>
            <a:lvl5pPr marL="1828709" indent="0">
              <a:buNone/>
              <a:defRPr/>
            </a:lvl5pPr>
          </a:lstStyle>
          <a:p>
            <a:pPr lvl="0"/>
            <a:r>
              <a:rPr lang="en-US"/>
              <a:t>Click to edit Master text styles</a:t>
            </a:r>
          </a:p>
        </p:txBody>
      </p:sp>
    </p:spTree>
    <p:extLst>
      <p:ext uri="{BB962C8B-B14F-4D97-AF65-F5344CB8AC3E}">
        <p14:creationId xmlns:p14="http://schemas.microsoft.com/office/powerpoint/2010/main" val="3911382388"/>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preserve="1" userDrawn="1">
  <p:cSld name="Side ba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4877" y="800101"/>
            <a:ext cx="2282123" cy="1329595"/>
          </a:xfrm>
          <a:prstGeom prst="rect">
            <a:avLst/>
          </a:prstGeom>
        </p:spPr>
        <p:txBody>
          <a:bodyPr wrap="square" lIns="0" tIns="0" rIns="0" bIns="0">
            <a:spAutoFit/>
          </a:bodyPr>
          <a:lstStyle>
            <a:lvl1pPr>
              <a:defRPr sz="3200">
                <a:solidFill>
                  <a:srgbClr val="DEDDFF"/>
                </a:solidFill>
                <a:latin typeface="+mj-lt"/>
              </a:defRPr>
            </a:lvl1pPr>
          </a:lstStyle>
          <a:p>
            <a:r>
              <a:rPr lang="en-US"/>
              <a:t>Click to edit Master title style</a:t>
            </a:r>
          </a:p>
        </p:txBody>
      </p:sp>
      <p:sp>
        <p:nvSpPr>
          <p:cNvPr id="3" name="Content Placeholder 2"/>
          <p:cNvSpPr>
            <a:spLocks noGrp="1"/>
          </p:cNvSpPr>
          <p:nvPr>
            <p:ph idx="1"/>
          </p:nvPr>
        </p:nvSpPr>
        <p:spPr>
          <a:xfrm>
            <a:off x="3467101" y="400051"/>
            <a:ext cx="8343900" cy="5829300"/>
          </a:xfrm>
          <a:prstGeom prst="rect">
            <a:avLst/>
          </a:prstGeom>
        </p:spPr>
        <p:txBody>
          <a:bodyPr lIns="0" tIns="0" rIns="0" bIns="0" anchor="ctr" anchorCtr="0"/>
          <a:lstStyle>
            <a:lvl1pPr marL="228589" indent="-228589">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66" indent="-228589">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47" indent="-152392">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20" indent="-228589">
              <a:lnSpc>
                <a:spcPct val="100000"/>
              </a:lnSpc>
              <a:spcBef>
                <a:spcPts val="400"/>
              </a:spcBef>
              <a:buClr>
                <a:schemeClr val="bg1">
                  <a:lumMod val="60000"/>
                  <a:lumOff val="40000"/>
                </a:schemeClr>
              </a:buClr>
              <a:buFont typeface="Arial" panose="020B0604020202020204" pitchFamily="34" charset="0"/>
              <a:buChar char="•"/>
              <a:defRPr sz="1200"/>
            </a:lvl4pPr>
            <a:lvl5pPr marL="2057298" indent="-228589">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userDrawn="1"/>
        </p:nvSpPr>
        <p:spPr>
          <a:xfrm>
            <a:off x="391723" y="400051"/>
            <a:ext cx="457200" cy="114300"/>
          </a:xfrm>
          <a:prstGeom prst="rect">
            <a:avLst/>
          </a:prstGeom>
          <a:solidFill>
            <a:srgbClr val="AA96F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5562" y="2514601"/>
            <a:ext cx="2281607" cy="3714751"/>
          </a:xfrm>
          <a:prstGeom prst="rect">
            <a:avLst/>
          </a:prstGeom>
        </p:spPr>
        <p:txBody>
          <a:bodyPr wrap="square" lIns="0" tIns="0" rIns="0" bIns="0">
            <a:noAutofit/>
          </a:bodyPr>
          <a:lstStyle>
            <a:lvl1pPr marL="0" indent="0" algn="l">
              <a:lnSpc>
                <a:spcPct val="100000"/>
              </a:lnSpc>
              <a:spcBef>
                <a:spcPts val="1200"/>
              </a:spcBef>
              <a:buNone/>
              <a:defRPr sz="1600">
                <a:solidFill>
                  <a:srgbClr val="BEAFFF"/>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3884154709"/>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preserve="1" userDrawn="1">
  <p:cSld name="Side bar purple w/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4877" y="800101"/>
            <a:ext cx="2282123" cy="1329595"/>
          </a:xfrm>
          <a:prstGeom prst="rect">
            <a:avLst/>
          </a:prstGeom>
        </p:spPr>
        <p:txBody>
          <a:bodyPr wrap="square" lIns="0" tIns="0" rIns="0" bIns="0">
            <a:spAutoFit/>
          </a:bodyPr>
          <a:lstStyle>
            <a:lvl1pPr>
              <a:defRPr sz="3200">
                <a:solidFill>
                  <a:srgbClr val="DEDD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userDrawn="1"/>
        </p:nvSpPr>
        <p:spPr>
          <a:xfrm>
            <a:off x="391723" y="400051"/>
            <a:ext cx="457200" cy="114300"/>
          </a:xfrm>
          <a:prstGeom prst="rect">
            <a:avLst/>
          </a:prstGeom>
          <a:solidFill>
            <a:srgbClr val="AA96F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5562" y="2514601"/>
            <a:ext cx="2281607" cy="3714751"/>
          </a:xfrm>
          <a:prstGeom prst="rect">
            <a:avLst/>
          </a:prstGeom>
        </p:spPr>
        <p:txBody>
          <a:bodyPr wrap="square" lIns="0" tIns="0" rIns="0" bIns="0">
            <a:noAutofit/>
          </a:bodyPr>
          <a:lstStyle>
            <a:lvl1pPr marL="0" indent="0" algn="l">
              <a:lnSpc>
                <a:spcPct val="100000"/>
              </a:lnSpc>
              <a:spcBef>
                <a:spcPts val="1200"/>
              </a:spcBef>
              <a:buNone/>
              <a:defRPr sz="1600">
                <a:solidFill>
                  <a:srgbClr val="BEAFFF"/>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5" name="Picture Placeholder 6">
            <a:extLst>
              <a:ext uri="{FF2B5EF4-FFF2-40B4-BE49-F238E27FC236}">
                <a16:creationId xmlns:a16="http://schemas.microsoft.com/office/drawing/2014/main" id="{8E2FDEF9-3FD6-AC6B-BD4C-4D538691DE6E}"/>
              </a:ext>
            </a:extLst>
          </p:cNvPr>
          <p:cNvSpPr>
            <a:spLocks noGrp="1"/>
          </p:cNvSpPr>
          <p:nvPr>
            <p:ph type="pic" sz="quarter" idx="11"/>
          </p:nvPr>
        </p:nvSpPr>
        <p:spPr>
          <a:xfrm>
            <a:off x="3009901"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endParaRPr lang="en-US"/>
          </a:p>
        </p:txBody>
      </p:sp>
    </p:spTree>
    <p:extLst>
      <p:ext uri="{BB962C8B-B14F-4D97-AF65-F5344CB8AC3E}">
        <p14:creationId xmlns:p14="http://schemas.microsoft.com/office/powerpoint/2010/main" val="3964873285"/>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preserve="1" userDrawn="1">
  <p:cSld name="Top bar purpl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81D998F-1CEA-4933-A37B-06244CD6DC67}"/>
              </a:ext>
            </a:extLst>
          </p:cNvPr>
          <p:cNvSpPr/>
          <p:nvPr userDrawn="1"/>
        </p:nvSpPr>
        <p:spPr>
          <a:xfrm>
            <a:off x="0" y="0"/>
            <a:ext cx="12192000" cy="3429000"/>
          </a:xfrm>
          <a:prstGeom prst="rect">
            <a:avLst/>
          </a:prstGeom>
          <a:solidFill>
            <a:srgbClr val="2A145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2"/>
              </a:solidFill>
            </a:endParaRPr>
          </a:p>
        </p:txBody>
      </p:sp>
      <p:sp>
        <p:nvSpPr>
          <p:cNvPr id="2" name="Title 1"/>
          <p:cNvSpPr>
            <a:spLocks noGrp="1"/>
          </p:cNvSpPr>
          <p:nvPr>
            <p:ph type="title"/>
          </p:nvPr>
        </p:nvSpPr>
        <p:spPr>
          <a:xfrm>
            <a:off x="381001" y="800100"/>
            <a:ext cx="4000500"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Lst>
          </p:cNvPr>
          <p:cNvSpPr>
            <a:spLocks noChangeAspect="1"/>
          </p:cNvSpPr>
          <p:nvPr userDrawn="1"/>
        </p:nvSpPr>
        <p:spPr>
          <a:xfrm>
            <a:off x="381000" y="400051"/>
            <a:ext cx="457200" cy="114300"/>
          </a:xfrm>
          <a:prstGeom prst="rect">
            <a:avLst/>
          </a:prstGeom>
          <a:solidFill>
            <a:srgbClr val="8E5CE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1" y="2228851"/>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1" y="2228851"/>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1" y="2228851"/>
            <a:ext cx="3314700" cy="3314700"/>
          </a:xfrm>
          <a:prstGeom prst="rect">
            <a:avLst/>
          </a:prstGeom>
          <a:solidFill>
            <a:srgbClr val="DEDD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2503150822"/>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preserve="1" userDrawn="1">
  <p:cSld name="Statement purple">
    <p:bg>
      <p:bgPr>
        <a:solidFill>
          <a:srgbClr val="612CB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9879" y="3438304"/>
            <a:ext cx="9201151" cy="2676747"/>
          </a:xfrm>
          <a:prstGeom prst="rect">
            <a:avLst/>
          </a:prstGeom>
        </p:spPr>
        <p:txBody>
          <a:bodyPr wrap="square" lIns="0" tIns="0" rIns="0" bIns="0" anchor="t" anchorCtr="0">
            <a:noAutofit/>
          </a:bodyPr>
          <a:lstStyle>
            <a:lvl1pPr>
              <a:lnSpc>
                <a:spcPct val="90000"/>
              </a:lnSpc>
              <a:defRPr sz="5400">
                <a:solidFill>
                  <a:schemeClr val="tx2"/>
                </a:solidFill>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79879" y="2914651"/>
            <a:ext cx="457200" cy="114300"/>
          </a:xfrm>
          <a:prstGeom prst="rect">
            <a:avLst/>
          </a:prstGeom>
          <a:solidFill>
            <a:srgbClr val="BEA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723150287"/>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preserve="1" userDrawn="1">
  <p:cSld name="Top bar w/photo half purple">
    <p:bg>
      <p:bgPr>
        <a:solidFill>
          <a:srgbClr val="2A145A"/>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612CB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endParaRPr lang="en-US"/>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1"/>
            <a:ext cx="457200" cy="114300"/>
          </a:xfrm>
          <a:prstGeom prst="rect">
            <a:avLst/>
          </a:prstGeom>
          <a:solidFill>
            <a:srgbClr val="BEA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2"/>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12" name="Content Placeholder 9">
            <a:extLst>
              <a:ext uri="{FF2B5EF4-FFF2-40B4-BE49-F238E27FC236}">
                <a16:creationId xmlns:a16="http://schemas.microsoft.com/office/drawing/2014/main" id="{7BBD618F-8A85-084C-32A4-1A29A50E8E93}"/>
              </a:ext>
            </a:extLst>
          </p:cNvPr>
          <p:cNvSpPr>
            <a:spLocks noGrp="1"/>
          </p:cNvSpPr>
          <p:nvPr>
            <p:ph sz="quarter" idx="14"/>
          </p:nvPr>
        </p:nvSpPr>
        <p:spPr>
          <a:xfrm>
            <a:off x="6096000" y="3829050"/>
            <a:ext cx="5715000" cy="2343151"/>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89" indent="-228589">
              <a:lnSpc>
                <a:spcPct val="100000"/>
              </a:lnSpc>
              <a:spcBef>
                <a:spcPts val="1200"/>
              </a:spcBef>
              <a:buClr>
                <a:srgbClr val="8E5CEF"/>
              </a:buClr>
              <a:buFont typeface="Arial" panose="020B0604020202020204" pitchFamily="34" charset="0"/>
              <a:buChar char="•"/>
              <a:defRPr sz="1600" b="0">
                <a:solidFill>
                  <a:schemeClr val="tx2"/>
                </a:solidFill>
              </a:defRPr>
            </a:lvl2pPr>
            <a:lvl3pPr marL="685766" indent="-228589">
              <a:lnSpc>
                <a:spcPct val="100000"/>
              </a:lnSpc>
              <a:spcBef>
                <a:spcPts val="600"/>
              </a:spcBef>
              <a:buClr>
                <a:srgbClr val="8E5CEF"/>
              </a:buClr>
              <a:buFont typeface="Arial" panose="020B0604020202020204" pitchFamily="34" charset="0"/>
              <a:buChar char="–"/>
              <a:defRPr sz="1200" b="0">
                <a:solidFill>
                  <a:schemeClr val="tx2"/>
                </a:solidFill>
              </a:defRPr>
            </a:lvl3pPr>
            <a:lvl4pPr marL="1600120" indent="-228589">
              <a:buClr>
                <a:srgbClr val="808080"/>
              </a:buClr>
              <a:buFont typeface="Arial" panose="020B0604020202020204" pitchFamily="34" charset="0"/>
              <a:buChar char="–"/>
              <a:defRPr sz="1867">
                <a:solidFill>
                  <a:schemeClr val="bg2"/>
                </a:solidFill>
              </a:defRPr>
            </a:lvl4pPr>
            <a:lvl5pPr marL="2057298" indent="-228589">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Subtitle 2">
            <a:extLst>
              <a:ext uri="{FF2B5EF4-FFF2-40B4-BE49-F238E27FC236}">
                <a16:creationId xmlns:a16="http://schemas.microsoft.com/office/drawing/2014/main" id="{FDA5B365-007E-1E32-CA95-9AA4910AA44A}"/>
              </a:ext>
            </a:extLst>
          </p:cNvPr>
          <p:cNvSpPr>
            <a:spLocks noGrp="1"/>
          </p:cNvSpPr>
          <p:nvPr>
            <p:ph type="subTitle" idx="10"/>
          </p:nvPr>
        </p:nvSpPr>
        <p:spPr>
          <a:xfrm>
            <a:off x="381000" y="5600700"/>
            <a:ext cx="4800600" cy="628651"/>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BEAFFF"/>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1415686745"/>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1"/>
            <a:ext cx="11430000" cy="443199"/>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2387912722"/>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1"/>
            <a:ext cx="11430000" cy="443199"/>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1000" y="857251"/>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Tree>
    <p:extLst>
      <p:ext uri="{BB962C8B-B14F-4D97-AF65-F5344CB8AC3E}">
        <p14:creationId xmlns:p14="http://schemas.microsoft.com/office/powerpoint/2010/main" val="2034658747"/>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1"/>
            <a:ext cx="11430000" cy="443199"/>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Content Placeholder 2"/>
          <p:cNvSpPr>
            <a:spLocks noGrp="1"/>
          </p:cNvSpPr>
          <p:nvPr>
            <p:ph idx="1"/>
          </p:nvPr>
        </p:nvSpPr>
        <p:spPr>
          <a:xfrm>
            <a:off x="381000" y="1600200"/>
            <a:ext cx="11430000" cy="4572000"/>
          </a:xfrm>
          <a:prstGeom prst="rect">
            <a:avLst/>
          </a:prstGeom>
        </p:spPr>
        <p:txBody>
          <a:bodyPr lIns="0" tIns="0" rIns="0" bIns="0"/>
          <a:lstStyle>
            <a:lvl1pPr marL="228589" indent="-228589">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66" indent="-228589">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47" indent="-152392">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20" indent="-228589">
              <a:lnSpc>
                <a:spcPct val="100000"/>
              </a:lnSpc>
              <a:spcBef>
                <a:spcPts val="400"/>
              </a:spcBef>
              <a:buClr>
                <a:schemeClr val="bg1">
                  <a:lumMod val="60000"/>
                  <a:lumOff val="40000"/>
                </a:schemeClr>
              </a:buClr>
              <a:buFont typeface="Arial" panose="020B0604020202020204" pitchFamily="34" charset="0"/>
              <a:buChar char="•"/>
              <a:defRPr sz="1200"/>
            </a:lvl4pPr>
            <a:lvl5pPr marL="2057298" indent="-228589">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22421255"/>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1"/>
            <a:ext cx="11430000" cy="443199"/>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5488" y="857251"/>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Content Placeholder 2"/>
          <p:cNvSpPr>
            <a:spLocks noGrp="1"/>
          </p:cNvSpPr>
          <p:nvPr>
            <p:ph idx="10"/>
          </p:nvPr>
        </p:nvSpPr>
        <p:spPr>
          <a:xfrm>
            <a:off x="385488" y="1600200"/>
            <a:ext cx="11425529" cy="4572000"/>
          </a:xfrm>
          <a:prstGeom prst="rect">
            <a:avLst/>
          </a:prstGeom>
        </p:spPr>
        <p:txBody>
          <a:bodyPr lIns="0" tIns="0" rIns="0" bIns="0"/>
          <a:lstStyle>
            <a:lvl1pPr marL="228589" indent="-228589">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66" indent="-228589">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47" indent="-152392">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20" indent="-228589">
              <a:lnSpc>
                <a:spcPct val="100000"/>
              </a:lnSpc>
              <a:spcBef>
                <a:spcPts val="400"/>
              </a:spcBef>
              <a:buClr>
                <a:schemeClr val="bg1">
                  <a:lumMod val="60000"/>
                  <a:lumOff val="40000"/>
                </a:schemeClr>
              </a:buClr>
              <a:buFont typeface="Arial" panose="020B0604020202020204" pitchFamily="34" charset="0"/>
              <a:buChar char="•"/>
              <a:defRPr sz="1200"/>
            </a:lvl4pPr>
            <a:lvl5pPr marL="2057298" indent="-228589">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46441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bar blue w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3"/>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80C7FB"/>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Picture Placeholder 6">
            <a:extLst>
              <a:ext uri="{FF2B5EF4-FFF2-40B4-BE49-F238E27FC236}">
                <a16:creationId xmlns:a16="http://schemas.microsoft.com/office/drawing/2014/main" id="{E8FAF2F2-81F0-496C-EB9C-AD35CB49960B}"/>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endParaRPr lang="en-US"/>
          </a:p>
        </p:txBody>
      </p:sp>
    </p:spTree>
    <p:extLst>
      <p:ext uri="{BB962C8B-B14F-4D97-AF65-F5344CB8AC3E}">
        <p14:creationId xmlns:p14="http://schemas.microsoft.com/office/powerpoint/2010/main" val="11229067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7_Top bar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2483" y="342900"/>
            <a:ext cx="114300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pic>
        <p:nvPicPr>
          <p:cNvPr id="4" name="Picture 3">
            <a:extLst>
              <a:ext uri="{FF2B5EF4-FFF2-40B4-BE49-F238E27FC236}">
                <a16:creationId xmlns:a16="http://schemas.microsoft.com/office/drawing/2014/main" id="{BDA8A050-048C-CFC3-6C46-F2D6838033F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fl" descr="                              Dell - Internal Use - Confidential&#10;">
            <a:extLst>
              <a:ext uri="{FF2B5EF4-FFF2-40B4-BE49-F238E27FC236}">
                <a16:creationId xmlns:a16="http://schemas.microsoft.com/office/drawing/2014/main" id="{5A3B1B31-3139-2F42-550C-BC67A0DCE019}"/>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defPPr>
              <a:defRPr lang="en-US"/>
            </a:defPPr>
            <a:lvl1pPr marR="0" indent="0" algn="ctr" defTabSz="1219170" fontAlgn="base">
              <a:lnSpc>
                <a:spcPct val="90000"/>
              </a:lnSpc>
              <a:spcBef>
                <a:spcPts val="133"/>
              </a:spcBef>
              <a:spcAft>
                <a:spcPts val="133"/>
              </a:spcAft>
              <a:buClrTx/>
              <a:buSzTx/>
              <a:buFontTx/>
              <a:buNone/>
              <a:tabLst/>
              <a:defRPr sz="600" b="0" i="0" u="none" baseline="0">
                <a:solidFill>
                  <a:srgbClr val="C8C9C7"/>
                </a:solidFill>
                <a:latin typeface="Arial" panose="020B0604020202020204" pitchFamily="34" charset="0"/>
              </a:defRPr>
            </a:lvl1pPr>
          </a:lstStyle>
          <a:p>
            <a:pPr lvl="0"/>
            <a:r>
              <a:rPr lang="en-US"/>
              <a:t>Copyright © Dell Inc. All Rights Reserved.</a:t>
            </a:r>
          </a:p>
        </p:txBody>
      </p:sp>
      <p:sp>
        <p:nvSpPr>
          <p:cNvPr id="6" name="TextBox 19">
            <a:extLst>
              <a:ext uri="{FF2B5EF4-FFF2-40B4-BE49-F238E27FC236}">
                <a16:creationId xmlns:a16="http://schemas.microsoft.com/office/drawing/2014/main" id="{9B63BCBE-1E58-B204-A01E-CA77F258FC71}"/>
              </a:ext>
            </a:extLst>
          </p:cNvPr>
          <p:cNvSpPr txBox="1"/>
          <p:nvPr/>
        </p:nvSpPr>
        <p:spPr>
          <a:xfrm>
            <a:off x="5120251" y="6702028"/>
            <a:ext cx="94577" cy="83100"/>
          </a:xfrm>
          <a:prstGeom prst="rect">
            <a:avLst/>
          </a:prstGeom>
          <a:noFill/>
        </p:spPr>
        <p:txBody>
          <a:bodyPr vert="horz" wrap="none" lIns="0" tIns="0" rIns="0" bIns="0" rtlCol="0" anchor="ctr" anchorCtr="0">
            <a:spAutoFit/>
          </a:bodyPr>
          <a:lstStyle>
            <a:defPPr>
              <a:defRPr lang="en-US"/>
            </a:defPPr>
            <a:lvl1pPr marR="0" indent="0" algn="ctr" defTabSz="1219170" fontAlgn="base">
              <a:lnSpc>
                <a:spcPct val="90000"/>
              </a:lnSpc>
              <a:spcBef>
                <a:spcPts val="133"/>
              </a:spcBef>
              <a:spcAft>
                <a:spcPts val="133"/>
              </a:spcAft>
              <a:buClrTx/>
              <a:buSzTx/>
              <a:buFontTx/>
              <a:buNone/>
              <a:tabLst/>
              <a:defRPr sz="600" b="0" i="0" u="none" baseline="0">
                <a:solidFill>
                  <a:srgbClr val="C8C9C7"/>
                </a:solidFill>
                <a:latin typeface="Arial" panose="020B0604020202020204" pitchFamily="34" charset="0"/>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lvl="0"/>
            <a:fld id="{58EC7406-F4CC-4ABF-902E-2AF4E70E5C0F}" type="slidenum">
              <a:rPr lang="en-US" smtClean="0"/>
              <a:pPr lvl="0"/>
              <a:t>‹#›</a:t>
            </a:fld>
            <a:endParaRPr lang="en-US" err="1"/>
          </a:p>
        </p:txBody>
      </p:sp>
    </p:spTree>
    <p:extLst>
      <p:ext uri="{BB962C8B-B14F-4D97-AF65-F5344CB8AC3E}">
        <p14:creationId xmlns:p14="http://schemas.microsoft.com/office/powerpoint/2010/main" val="423111246"/>
      </p:ext>
    </p:extLst>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1"/>
            <a:ext cx="11430000" cy="443199"/>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10" name="Content Placeholder 9"/>
          <p:cNvSpPr>
            <a:spLocks noGrp="1"/>
          </p:cNvSpPr>
          <p:nvPr>
            <p:ph sz="quarter" idx="10"/>
          </p:nvPr>
        </p:nvSpPr>
        <p:spPr>
          <a:xfrm>
            <a:off x="3810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66" indent="-228589">
              <a:lnSpc>
                <a:spcPct val="100000"/>
              </a:lnSpc>
              <a:spcBef>
                <a:spcPts val="600"/>
              </a:spcBef>
              <a:buClr>
                <a:srgbClr val="808080"/>
              </a:buClr>
              <a:buFont typeface="Arial" panose="020B0604020202020204" pitchFamily="34" charset="0"/>
              <a:buChar char="–"/>
              <a:defRPr sz="1800">
                <a:solidFill>
                  <a:schemeClr val="bg2"/>
                </a:solidFill>
              </a:defRPr>
            </a:lvl2pPr>
            <a:lvl3pPr marL="1142942" indent="-228589">
              <a:lnSpc>
                <a:spcPct val="100000"/>
              </a:lnSpc>
              <a:spcBef>
                <a:spcPts val="600"/>
              </a:spcBef>
              <a:buClr>
                <a:srgbClr val="808080"/>
              </a:buClr>
              <a:buFont typeface="Wingdings" panose="05000000000000000000" pitchFamily="2" charset="2"/>
              <a:buChar char="§"/>
              <a:defRPr sz="1400">
                <a:solidFill>
                  <a:schemeClr val="bg2"/>
                </a:solidFill>
              </a:defRPr>
            </a:lvl3pPr>
            <a:lvl4pPr marL="1600120" indent="-228589">
              <a:buClr>
                <a:srgbClr val="808080"/>
              </a:buClr>
              <a:buFont typeface="Arial" panose="020B0604020202020204" pitchFamily="34" charset="0"/>
              <a:buChar char="–"/>
              <a:defRPr sz="1867">
                <a:solidFill>
                  <a:schemeClr val="bg2"/>
                </a:solidFill>
              </a:defRPr>
            </a:lvl4pPr>
            <a:lvl5pPr marL="2057298" indent="-228589">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1"/>
          </p:nvPr>
        </p:nvSpPr>
        <p:spPr>
          <a:xfrm>
            <a:off x="63246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66" indent="-228589">
              <a:lnSpc>
                <a:spcPct val="100000"/>
              </a:lnSpc>
              <a:spcBef>
                <a:spcPts val="600"/>
              </a:spcBef>
              <a:buClr>
                <a:srgbClr val="808080"/>
              </a:buClr>
              <a:buFont typeface="Arial" panose="020B0604020202020204" pitchFamily="34" charset="0"/>
              <a:buChar char="–"/>
              <a:defRPr sz="1800">
                <a:solidFill>
                  <a:schemeClr val="bg2"/>
                </a:solidFill>
              </a:defRPr>
            </a:lvl2pPr>
            <a:lvl3pPr marL="1142942" indent="-228589">
              <a:lnSpc>
                <a:spcPct val="100000"/>
              </a:lnSpc>
              <a:spcBef>
                <a:spcPts val="600"/>
              </a:spcBef>
              <a:buClr>
                <a:srgbClr val="808080"/>
              </a:buClr>
              <a:buFont typeface="Wingdings" panose="05000000000000000000" pitchFamily="2" charset="2"/>
              <a:buChar char="§"/>
              <a:defRPr sz="1400">
                <a:solidFill>
                  <a:schemeClr val="bg2"/>
                </a:solidFill>
              </a:defRPr>
            </a:lvl3pPr>
            <a:lvl4pPr marL="1600120" indent="-228589">
              <a:buClr>
                <a:srgbClr val="808080"/>
              </a:buClr>
              <a:buFont typeface="Arial" panose="020B0604020202020204" pitchFamily="34" charset="0"/>
              <a:buChar char="–"/>
              <a:defRPr sz="1867">
                <a:solidFill>
                  <a:schemeClr val="bg2"/>
                </a:solidFill>
              </a:defRPr>
            </a:lvl4pPr>
            <a:lvl5pPr marL="2057298" indent="-228589">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37507613"/>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preserve="1" userDrawn="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1"/>
            <a:ext cx="11430000" cy="443199"/>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381000" y="1374371"/>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06" indent="-230706">
              <a:lnSpc>
                <a:spcPct val="100000"/>
              </a:lnSpc>
              <a:spcBef>
                <a:spcPts val="1200"/>
              </a:spcBef>
              <a:buClr>
                <a:srgbClr val="808080"/>
              </a:buClr>
              <a:defRPr sz="1800">
                <a:solidFill>
                  <a:schemeClr val="bg2"/>
                </a:solidFill>
              </a:defRPr>
            </a:lvl2pPr>
            <a:lvl3pPr marL="685766" indent="-230706">
              <a:lnSpc>
                <a:spcPct val="100000"/>
              </a:lnSpc>
              <a:spcBef>
                <a:spcPts val="600"/>
              </a:spcBef>
              <a:buClr>
                <a:srgbClr val="808080"/>
              </a:buClr>
              <a:buFont typeface="Arial" panose="020B0604020202020204" pitchFamily="34" charset="0"/>
              <a:buChar char="–"/>
              <a:defRPr sz="1400">
                <a:solidFill>
                  <a:schemeClr val="bg2"/>
                </a:solidFill>
              </a:defRPr>
            </a:lvl3pPr>
            <a:lvl4pPr marL="1140826" indent="-224356">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6324600" y="1374371"/>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06" indent="-230706">
              <a:lnSpc>
                <a:spcPct val="100000"/>
              </a:lnSpc>
              <a:spcBef>
                <a:spcPts val="1200"/>
              </a:spcBef>
              <a:buClr>
                <a:srgbClr val="808080"/>
              </a:buClr>
              <a:defRPr sz="1800">
                <a:solidFill>
                  <a:schemeClr val="bg2"/>
                </a:solidFill>
              </a:defRPr>
            </a:lvl2pPr>
            <a:lvl3pPr marL="685766" indent="-230706">
              <a:lnSpc>
                <a:spcPct val="100000"/>
              </a:lnSpc>
              <a:spcBef>
                <a:spcPts val="600"/>
              </a:spcBef>
              <a:buClr>
                <a:srgbClr val="808080"/>
              </a:buClr>
              <a:buFont typeface="Arial" panose="020B0604020202020204" pitchFamily="34" charset="0"/>
              <a:buChar char="–"/>
              <a:defRPr sz="1400">
                <a:solidFill>
                  <a:schemeClr val="bg2"/>
                </a:solidFill>
              </a:defRPr>
            </a:lvl3pPr>
            <a:lvl4pPr marL="1140826" indent="-224356">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188671304"/>
      </p:ext>
    </p:extLst>
  </p:cSld>
  <p:clrMapOvr>
    <a:masterClrMapping/>
  </p:clrMapOvr>
  <p:extLst>
    <p:ext uri="{DCECCB84-F9BA-43D5-87BE-67443E8EF086}">
      <p15:sldGuideLst xmlns:p15="http://schemas.microsoft.com/office/powerpoint/2012/main">
        <p15:guide id="1" orient="horz" pos="1200">
          <p15:clr>
            <a:srgbClr val="FBAE40"/>
          </p15:clr>
        </p15:guide>
      </p15:sldGuideLst>
    </p:ext>
  </p:extLst>
</p:sldLayout>
</file>

<file path=ppt/slideLayouts/slideLayout702.xml><?xml version="1.0" encoding="utf-8"?>
<p:sldLayout xmlns:a="http://schemas.openxmlformats.org/drawingml/2006/main" xmlns:r="http://schemas.openxmlformats.org/officeDocument/2006/relationships" xmlns:p="http://schemas.openxmlformats.org/presentationml/2006/main" preserve="1" userDrawn="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1"/>
            <a:ext cx="11430000" cy="443199"/>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9" name="Content Placeholder 9"/>
          <p:cNvSpPr>
            <a:spLocks noGrp="1"/>
          </p:cNvSpPr>
          <p:nvPr>
            <p:ph sz="quarter" idx="13"/>
          </p:nvPr>
        </p:nvSpPr>
        <p:spPr>
          <a:xfrm>
            <a:off x="381002"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89" indent="-228589">
              <a:lnSpc>
                <a:spcPct val="100000"/>
              </a:lnSpc>
              <a:spcBef>
                <a:spcPts val="1200"/>
              </a:spcBef>
              <a:buClr>
                <a:srgbClr val="808080"/>
              </a:buClr>
              <a:buFont typeface="Arial" panose="020B0604020202020204" pitchFamily="34" charset="0"/>
              <a:buChar char="•"/>
              <a:defRPr sz="1600">
                <a:solidFill>
                  <a:schemeClr val="bg2"/>
                </a:solidFill>
              </a:defRPr>
            </a:lvl2pPr>
            <a:lvl3pPr marL="685766" indent="-228589">
              <a:lnSpc>
                <a:spcPct val="100000"/>
              </a:lnSpc>
              <a:spcBef>
                <a:spcPts val="600"/>
              </a:spcBef>
              <a:buClr>
                <a:srgbClr val="808080"/>
              </a:buClr>
              <a:buFont typeface="Arial" panose="020B0604020202020204" pitchFamily="34" charset="0"/>
              <a:buChar char="–"/>
              <a:defRPr sz="1200">
                <a:solidFill>
                  <a:schemeClr val="bg2"/>
                </a:solidFill>
              </a:defRPr>
            </a:lvl3pPr>
            <a:lvl4pPr marL="1600120" indent="-228589">
              <a:buClr>
                <a:srgbClr val="808080"/>
              </a:buClr>
              <a:buFont typeface="Arial" panose="020B0604020202020204" pitchFamily="34" charset="0"/>
              <a:buChar char="–"/>
              <a:defRPr sz="1867">
                <a:solidFill>
                  <a:schemeClr val="bg2"/>
                </a:solidFill>
              </a:defRPr>
            </a:lvl4pPr>
            <a:lvl5pPr marL="2057298" indent="-228589">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Content Placeholder 9">
            <a:extLst>
              <a:ext uri="{FF2B5EF4-FFF2-40B4-BE49-F238E27FC236}">
                <a16:creationId xmlns:a16="http://schemas.microsoft.com/office/drawing/2014/main" id="{3C9CA1AB-E8E8-4338-8BB5-4C9F95D3899A}"/>
              </a:ext>
            </a:extLst>
          </p:cNvPr>
          <p:cNvSpPr>
            <a:spLocks noGrp="1"/>
          </p:cNvSpPr>
          <p:nvPr>
            <p:ph sz="quarter" idx="14"/>
          </p:nvPr>
        </p:nvSpPr>
        <p:spPr>
          <a:xfrm>
            <a:off x="4332838"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89" indent="-228589">
              <a:lnSpc>
                <a:spcPct val="100000"/>
              </a:lnSpc>
              <a:spcBef>
                <a:spcPts val="1200"/>
              </a:spcBef>
              <a:buClr>
                <a:srgbClr val="808080"/>
              </a:buClr>
              <a:buFont typeface="Arial" panose="020B0604020202020204" pitchFamily="34" charset="0"/>
              <a:buChar char="•"/>
              <a:defRPr sz="1600">
                <a:solidFill>
                  <a:schemeClr val="bg2"/>
                </a:solidFill>
              </a:defRPr>
            </a:lvl2pPr>
            <a:lvl3pPr marL="685766" indent="-228589">
              <a:lnSpc>
                <a:spcPct val="100000"/>
              </a:lnSpc>
              <a:spcBef>
                <a:spcPts val="600"/>
              </a:spcBef>
              <a:buClr>
                <a:srgbClr val="808080"/>
              </a:buClr>
              <a:buFont typeface="Arial" panose="020B0604020202020204" pitchFamily="34" charset="0"/>
              <a:buChar char="–"/>
              <a:defRPr sz="1200">
                <a:solidFill>
                  <a:schemeClr val="bg2"/>
                </a:solidFill>
              </a:defRPr>
            </a:lvl3pPr>
            <a:lvl4pPr marL="1600120" indent="-228589">
              <a:buClr>
                <a:srgbClr val="808080"/>
              </a:buClr>
              <a:buFont typeface="Arial" panose="020B0604020202020204" pitchFamily="34" charset="0"/>
              <a:buChar char="–"/>
              <a:defRPr sz="1867">
                <a:solidFill>
                  <a:schemeClr val="bg2"/>
                </a:solidFill>
              </a:defRPr>
            </a:lvl4pPr>
            <a:lvl5pPr marL="2057298" indent="-228589">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Content Placeholder 9">
            <a:extLst>
              <a:ext uri="{FF2B5EF4-FFF2-40B4-BE49-F238E27FC236}">
                <a16:creationId xmlns:a16="http://schemas.microsoft.com/office/drawing/2014/main" id="{B6586213-13AB-4801-9939-C1924B01D7D1}"/>
              </a:ext>
            </a:extLst>
          </p:cNvPr>
          <p:cNvSpPr>
            <a:spLocks noGrp="1"/>
          </p:cNvSpPr>
          <p:nvPr>
            <p:ph sz="quarter" idx="15"/>
          </p:nvPr>
        </p:nvSpPr>
        <p:spPr>
          <a:xfrm>
            <a:off x="8284231"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89" indent="-228589">
              <a:lnSpc>
                <a:spcPct val="100000"/>
              </a:lnSpc>
              <a:spcBef>
                <a:spcPts val="1200"/>
              </a:spcBef>
              <a:buClr>
                <a:srgbClr val="808080"/>
              </a:buClr>
              <a:buFont typeface="Arial" panose="020B0604020202020204" pitchFamily="34" charset="0"/>
              <a:buChar char="•"/>
              <a:defRPr sz="1600">
                <a:solidFill>
                  <a:schemeClr val="bg2"/>
                </a:solidFill>
              </a:defRPr>
            </a:lvl2pPr>
            <a:lvl3pPr marL="685766" indent="-228589">
              <a:lnSpc>
                <a:spcPct val="100000"/>
              </a:lnSpc>
              <a:spcBef>
                <a:spcPts val="600"/>
              </a:spcBef>
              <a:buClr>
                <a:srgbClr val="808080"/>
              </a:buClr>
              <a:buFont typeface="Arial" panose="020B0604020202020204" pitchFamily="34" charset="0"/>
              <a:buChar char="–"/>
              <a:defRPr sz="1200">
                <a:solidFill>
                  <a:schemeClr val="bg2"/>
                </a:solidFill>
              </a:defRPr>
            </a:lvl3pPr>
            <a:lvl4pPr marL="1600120" indent="-228589">
              <a:buClr>
                <a:srgbClr val="808080"/>
              </a:buClr>
              <a:buFont typeface="Arial" panose="020B0604020202020204" pitchFamily="34" charset="0"/>
              <a:buChar char="–"/>
              <a:defRPr sz="1867">
                <a:solidFill>
                  <a:schemeClr val="bg2"/>
                </a:solidFill>
              </a:defRPr>
            </a:lvl4pPr>
            <a:lvl5pPr marL="2057298" indent="-228589">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0754607"/>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70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838200" y="-457200"/>
            <a:ext cx="10515600" cy="395816"/>
          </a:xfrm>
          <a:prstGeom prst="rect">
            <a:avLst/>
          </a:prstGeom>
        </p:spPr>
        <p:txBody>
          <a:bodyPr/>
          <a:lstStyle>
            <a:lvl1pPr algn="ctr">
              <a:defRPr sz="2400">
                <a:solidFill>
                  <a:schemeClr val="tx1"/>
                </a:solidFill>
              </a:defRPr>
            </a:lvl1pPr>
          </a:lstStyle>
          <a:p>
            <a:r>
              <a:rPr lang="en-US"/>
              <a:t>Click to edit Master title style</a:t>
            </a:r>
          </a:p>
        </p:txBody>
      </p:sp>
    </p:spTree>
    <p:extLst>
      <p:ext uri="{BB962C8B-B14F-4D97-AF65-F5344CB8AC3E}">
        <p14:creationId xmlns:p14="http://schemas.microsoft.com/office/powerpoint/2010/main" val="220743561"/>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showMasterSp="0" preserve="1" userDrawn="1">
  <p:cSld name="End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
        <p:nvSpPr>
          <p:cNvPr id="209" name="Rectangle 208">
            <a:extLst>
              <a:ext uri="{FF2B5EF4-FFF2-40B4-BE49-F238E27FC236}">
                <a16:creationId xmlns:a16="http://schemas.microsoft.com/office/drawing/2014/main" id="{5BC7EE9C-562A-4519-B67A-EB99114D5C54}"/>
              </a:ext>
              <a:ext uri="{C183D7F6-B498-43B3-948B-1728B52AA6E4}">
                <adec:decorative xmlns:adec="http://schemas.microsoft.com/office/drawing/2017/decorative" val="1"/>
              </a:ext>
            </a:extLst>
          </p:cNvPr>
          <p:cNvSpPr>
            <a:spLocks noChangeAspect="1"/>
          </p:cNvSpPr>
          <p:nvPr userDrawn="1"/>
        </p:nvSpPr>
        <p:spPr>
          <a:xfrm>
            <a:off x="381000" y="400051"/>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210" name="Picture 209">
            <a:extLst>
              <a:ext uri="{FF2B5EF4-FFF2-40B4-BE49-F238E27FC236}">
                <a16:creationId xmlns:a16="http://schemas.microsoft.com/office/drawing/2014/main" id="{9F395D62-9AFB-429C-85A8-BAAB83043A5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9"/>
          </a:xfrm>
          <a:prstGeom prst="rect">
            <a:avLst/>
          </a:prstGeom>
        </p:spPr>
      </p:pic>
    </p:spTree>
    <p:extLst>
      <p:ext uri="{BB962C8B-B14F-4D97-AF65-F5344CB8AC3E}">
        <p14:creationId xmlns:p14="http://schemas.microsoft.com/office/powerpoint/2010/main" val="2083980301"/>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userDrawn="1">
  <p:cSld name="Divider">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81000" y="2431804"/>
            <a:ext cx="10515600" cy="1994392"/>
          </a:xfrm>
          <a:prstGeom prst="rect">
            <a:avLst/>
          </a:prstGeom>
        </p:spPr>
        <p:txBody>
          <a:bodyPr lIns="0" tIns="0" rIns="0" bIns="0" anchor="ctr" anchorCtr="0">
            <a:spAutoFit/>
          </a:bodyPr>
          <a:lstStyle>
            <a:lvl1pPr>
              <a:defRPr sz="7200">
                <a:solidFill>
                  <a:schemeClr val="tx2"/>
                </a:solidFill>
                <a:effectLst/>
                <a:latin typeface="Arial" panose="020B0604020202020204" pitchFamily="34" charset="0"/>
              </a:defRPr>
            </a:lvl1pPr>
          </a:lstStyle>
          <a:p>
            <a:r>
              <a:rPr lang="en-US"/>
              <a:t>Click to edit Master 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178360759"/>
      </p:ext>
    </p:extLst>
  </p:cSld>
  <p:clrMapOvr>
    <a:masterClrMapping/>
  </p:clrMapOvr>
  <p:extLst>
    <p:ext uri="{DCECCB84-F9BA-43D5-87BE-67443E8EF086}">
      <p15:sldGuideLst xmlns:p15="http://schemas.microsoft.com/office/powerpoint/2012/main">
        <p15:guide id="1" orient="horz" pos="25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DTW 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98298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9829800"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226" indent="0" algn="ctr">
              <a:buNone/>
              <a:defRPr sz="2000"/>
            </a:lvl2pPr>
            <a:lvl3pPr marL="914450" indent="0" algn="ctr">
              <a:buNone/>
              <a:defRPr sz="1800"/>
            </a:lvl3pPr>
            <a:lvl4pPr marL="1371676" indent="0" algn="ctr">
              <a:buNone/>
              <a:defRPr sz="1600"/>
            </a:lvl4pPr>
            <a:lvl5pPr marL="1828900" indent="0" algn="ctr">
              <a:buNone/>
              <a:defRPr sz="1600"/>
            </a:lvl5pPr>
            <a:lvl6pPr marL="2286126" indent="0" algn="ctr">
              <a:buNone/>
              <a:defRPr sz="1600"/>
            </a:lvl6pPr>
            <a:lvl7pPr marL="2743350" indent="0" algn="ctr">
              <a:buNone/>
              <a:defRPr sz="1600"/>
            </a:lvl7pPr>
            <a:lvl8pPr marL="3200576" indent="0" algn="ctr">
              <a:buNone/>
              <a:defRPr sz="1600"/>
            </a:lvl8pPr>
            <a:lvl9pPr marL="3657802" indent="0" algn="ctr">
              <a:buNone/>
              <a:defRPr sz="1600"/>
            </a:lvl9pPr>
          </a:lstStyle>
          <a:p>
            <a:r>
              <a:rPr lang="en-US"/>
              <a:t>Click to edit Master subtitle style</a:t>
            </a:r>
          </a:p>
        </p:txBody>
      </p:sp>
      <p:pic>
        <p:nvPicPr>
          <p:cNvPr id="4" name="Graphic 3">
            <a:extLst>
              <a:ext uri="{FF2B5EF4-FFF2-40B4-BE49-F238E27FC236}">
                <a16:creationId xmlns:a16="http://schemas.microsoft.com/office/drawing/2014/main" id="{42F76FEB-2EFD-E488-F798-E6948B7D5B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4425" y="-7884"/>
            <a:ext cx="1471767" cy="597512"/>
          </a:xfrm>
          <a:prstGeom prst="rect">
            <a:avLst/>
          </a:prstGeom>
        </p:spPr>
      </p:pic>
    </p:spTree>
    <p:extLst>
      <p:ext uri="{BB962C8B-B14F-4D97-AF65-F5344CB8AC3E}">
        <p14:creationId xmlns:p14="http://schemas.microsoft.com/office/powerpoint/2010/main" val="1526758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DTW 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9829800"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pic>
        <p:nvPicPr>
          <p:cNvPr id="5" name="Graphic 4">
            <a:extLst>
              <a:ext uri="{FF2B5EF4-FFF2-40B4-BE49-F238E27FC236}">
                <a16:creationId xmlns:a16="http://schemas.microsoft.com/office/drawing/2014/main" id="{F01988E3-045C-9B05-21F3-DC00AE9F8D9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4425" y="-7884"/>
            <a:ext cx="1471767" cy="597512"/>
          </a:xfrm>
          <a:prstGeom prst="rect">
            <a:avLst/>
          </a:prstGeom>
        </p:spPr>
      </p:pic>
    </p:spTree>
    <p:extLst>
      <p:ext uri="{BB962C8B-B14F-4D97-AF65-F5344CB8AC3E}">
        <p14:creationId xmlns:p14="http://schemas.microsoft.com/office/powerpoint/2010/main" val="30919836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DTW Product Bottom">
    <p:bg>
      <p:bgPr>
        <a:solidFill>
          <a:srgbClr val="0D2155"/>
        </a:solidFill>
        <a:effectLst/>
      </p:bgPr>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BE83667D-FFA2-D888-815F-6D1F2CB2A3A7}"/>
              </a:ext>
            </a:extLst>
          </p:cNvPr>
          <p:cNvSpPr>
            <a:spLocks noGrp="1"/>
          </p:cNvSpPr>
          <p:nvPr>
            <p:ph type="body" sz="quarter" idx="13"/>
          </p:nvPr>
        </p:nvSpPr>
        <p:spPr>
          <a:xfrm>
            <a:off x="496286" y="1429867"/>
            <a:ext cx="2468562" cy="2468880"/>
          </a:xfrm>
          <a:prstGeom prst="rect">
            <a:avLst/>
          </a:prstGeom>
          <a:solidFill>
            <a:srgbClr val="0C32A4"/>
          </a:solidFill>
        </p:spPr>
        <p:txBody>
          <a:bodyPr tIns="182880"/>
          <a:lstStyle>
            <a:lvl1pPr marL="0" indent="0" algn="ctr">
              <a:buNone/>
              <a:defRPr sz="2000">
                <a:solidFill>
                  <a:schemeClr val="tx2"/>
                </a:solidFill>
              </a:defRPr>
            </a:lvl1pPr>
          </a:lstStyle>
          <a:p>
            <a:pPr lvl="0"/>
            <a:r>
              <a:rPr lang="en-US"/>
              <a:t>Click to edit Master text styles</a:t>
            </a:r>
          </a:p>
        </p:txBody>
      </p:sp>
      <p:sp>
        <p:nvSpPr>
          <p:cNvPr id="14" name="Picture Placeholder 13">
            <a:extLst>
              <a:ext uri="{FF2B5EF4-FFF2-40B4-BE49-F238E27FC236}">
                <a16:creationId xmlns:a16="http://schemas.microsoft.com/office/drawing/2014/main" id="{1FB19E07-2D2E-49DE-C07E-5F0089F3E97F}"/>
              </a:ext>
            </a:extLst>
          </p:cNvPr>
          <p:cNvSpPr>
            <a:spLocks noGrp="1"/>
          </p:cNvSpPr>
          <p:nvPr>
            <p:ph type="pic" sz="quarter" idx="10" hasCustomPrompt="1"/>
          </p:nvPr>
        </p:nvSpPr>
        <p:spPr>
          <a:xfrm>
            <a:off x="1273367" y="2392318"/>
            <a:ext cx="914400" cy="914400"/>
          </a:xfrm>
          <a:prstGeom prst="rect">
            <a:avLst/>
          </a:prstGeom>
        </p:spPr>
        <p:txBody>
          <a:bodyPr anchor="ctr"/>
          <a:lstStyle>
            <a:lvl1pPr marL="0" indent="0" algn="ctr">
              <a:buNone/>
              <a:defRPr sz="1400">
                <a:solidFill>
                  <a:schemeClr val="tx2"/>
                </a:solidFill>
              </a:defRPr>
            </a:lvl1pPr>
          </a:lstStyle>
          <a:p>
            <a:r>
              <a:rPr lang="en-US"/>
              <a:t>Insert Icon Here</a:t>
            </a:r>
          </a:p>
        </p:txBody>
      </p:sp>
      <p:sp>
        <p:nvSpPr>
          <p:cNvPr id="20" name="Text Placeholder 17">
            <a:extLst>
              <a:ext uri="{FF2B5EF4-FFF2-40B4-BE49-F238E27FC236}">
                <a16:creationId xmlns:a16="http://schemas.microsoft.com/office/drawing/2014/main" id="{62347A9A-FEB2-2EE6-B600-3D6B6DFEAA41}"/>
              </a:ext>
            </a:extLst>
          </p:cNvPr>
          <p:cNvSpPr>
            <a:spLocks noGrp="1"/>
          </p:cNvSpPr>
          <p:nvPr>
            <p:ph type="body" sz="quarter" idx="14"/>
          </p:nvPr>
        </p:nvSpPr>
        <p:spPr>
          <a:xfrm>
            <a:off x="3406575" y="1429867"/>
            <a:ext cx="2468562" cy="2468880"/>
          </a:xfrm>
          <a:prstGeom prst="rect">
            <a:avLst/>
          </a:prstGeom>
          <a:solidFill>
            <a:srgbClr val="0C32A4"/>
          </a:solidFill>
        </p:spPr>
        <p:txBody>
          <a:bodyPr tIns="182880"/>
          <a:lstStyle>
            <a:lvl1pPr marL="0" indent="0" algn="ctr">
              <a:buNone/>
              <a:defRPr sz="2000">
                <a:solidFill>
                  <a:schemeClr val="tx2"/>
                </a:solidFill>
              </a:defRPr>
            </a:lvl1pPr>
          </a:lstStyle>
          <a:p>
            <a:pPr lvl="0"/>
            <a:r>
              <a:rPr lang="en-US"/>
              <a:t>Click to edit Master text styles</a:t>
            </a:r>
          </a:p>
        </p:txBody>
      </p:sp>
      <p:sp>
        <p:nvSpPr>
          <p:cNvPr id="21" name="Picture Placeholder 13">
            <a:extLst>
              <a:ext uri="{FF2B5EF4-FFF2-40B4-BE49-F238E27FC236}">
                <a16:creationId xmlns:a16="http://schemas.microsoft.com/office/drawing/2014/main" id="{6B22D337-135F-88FA-B224-2EABD0FDEFED}"/>
              </a:ext>
            </a:extLst>
          </p:cNvPr>
          <p:cNvSpPr>
            <a:spLocks noGrp="1"/>
          </p:cNvSpPr>
          <p:nvPr>
            <p:ph type="pic" sz="quarter" idx="15" hasCustomPrompt="1"/>
          </p:nvPr>
        </p:nvSpPr>
        <p:spPr>
          <a:xfrm>
            <a:off x="4183656" y="2392318"/>
            <a:ext cx="914400" cy="914400"/>
          </a:xfrm>
          <a:prstGeom prst="rect">
            <a:avLst/>
          </a:prstGeom>
        </p:spPr>
        <p:txBody>
          <a:bodyPr anchor="ctr"/>
          <a:lstStyle>
            <a:lvl1pPr marL="0" indent="0" algn="ctr">
              <a:buNone/>
              <a:defRPr sz="1400">
                <a:solidFill>
                  <a:schemeClr val="tx2"/>
                </a:solidFill>
              </a:defRPr>
            </a:lvl1pPr>
          </a:lstStyle>
          <a:p>
            <a:r>
              <a:rPr lang="en-US"/>
              <a:t>Insert Icon Here</a:t>
            </a:r>
          </a:p>
        </p:txBody>
      </p:sp>
      <p:sp>
        <p:nvSpPr>
          <p:cNvPr id="22" name="Text Placeholder 17">
            <a:extLst>
              <a:ext uri="{FF2B5EF4-FFF2-40B4-BE49-F238E27FC236}">
                <a16:creationId xmlns:a16="http://schemas.microsoft.com/office/drawing/2014/main" id="{A73DBCF5-D557-E66A-77AB-C4F156FB769B}"/>
              </a:ext>
            </a:extLst>
          </p:cNvPr>
          <p:cNvSpPr>
            <a:spLocks noGrp="1"/>
          </p:cNvSpPr>
          <p:nvPr>
            <p:ph type="body" sz="quarter" idx="16"/>
          </p:nvPr>
        </p:nvSpPr>
        <p:spPr>
          <a:xfrm>
            <a:off x="9227152" y="1429867"/>
            <a:ext cx="2468562" cy="2468880"/>
          </a:xfrm>
          <a:prstGeom prst="rect">
            <a:avLst/>
          </a:prstGeom>
          <a:solidFill>
            <a:srgbClr val="0C32A4"/>
          </a:solidFill>
        </p:spPr>
        <p:txBody>
          <a:bodyPr tIns="182880"/>
          <a:lstStyle>
            <a:lvl1pPr marL="0" indent="0" algn="ctr">
              <a:buNone/>
              <a:defRPr sz="2000">
                <a:solidFill>
                  <a:schemeClr val="tx2"/>
                </a:solidFill>
              </a:defRPr>
            </a:lvl1pPr>
          </a:lstStyle>
          <a:p>
            <a:pPr lvl="0"/>
            <a:r>
              <a:rPr lang="en-US"/>
              <a:t>Click to edit Master text styles</a:t>
            </a:r>
          </a:p>
        </p:txBody>
      </p:sp>
      <p:sp>
        <p:nvSpPr>
          <p:cNvPr id="23" name="Picture Placeholder 13">
            <a:extLst>
              <a:ext uri="{FF2B5EF4-FFF2-40B4-BE49-F238E27FC236}">
                <a16:creationId xmlns:a16="http://schemas.microsoft.com/office/drawing/2014/main" id="{AAFF32F2-B9BF-67E0-360C-EE33DFA9D452}"/>
              </a:ext>
            </a:extLst>
          </p:cNvPr>
          <p:cNvSpPr>
            <a:spLocks noGrp="1"/>
          </p:cNvSpPr>
          <p:nvPr>
            <p:ph type="pic" sz="quarter" idx="17" hasCustomPrompt="1"/>
          </p:nvPr>
        </p:nvSpPr>
        <p:spPr>
          <a:xfrm>
            <a:off x="10004233" y="2392318"/>
            <a:ext cx="914400" cy="914400"/>
          </a:xfrm>
          <a:prstGeom prst="rect">
            <a:avLst/>
          </a:prstGeom>
        </p:spPr>
        <p:txBody>
          <a:bodyPr anchor="ctr"/>
          <a:lstStyle>
            <a:lvl1pPr marL="0" indent="0" algn="ctr">
              <a:buNone/>
              <a:defRPr sz="1400">
                <a:solidFill>
                  <a:schemeClr val="tx2"/>
                </a:solidFill>
              </a:defRPr>
            </a:lvl1pPr>
          </a:lstStyle>
          <a:p>
            <a:r>
              <a:rPr lang="en-US"/>
              <a:t>Insert Icon Here</a:t>
            </a:r>
          </a:p>
        </p:txBody>
      </p:sp>
      <p:sp>
        <p:nvSpPr>
          <p:cNvPr id="25" name="Picture Placeholder 24">
            <a:extLst>
              <a:ext uri="{FF2B5EF4-FFF2-40B4-BE49-F238E27FC236}">
                <a16:creationId xmlns:a16="http://schemas.microsoft.com/office/drawing/2014/main" id="{01849C0E-1711-E6E5-BCB3-2890011A8318}"/>
              </a:ext>
            </a:extLst>
          </p:cNvPr>
          <p:cNvSpPr>
            <a:spLocks noGrp="1"/>
          </p:cNvSpPr>
          <p:nvPr>
            <p:ph type="pic" sz="quarter" idx="18"/>
          </p:nvPr>
        </p:nvSpPr>
        <p:spPr>
          <a:xfrm>
            <a:off x="632242" y="3579222"/>
            <a:ext cx="10927516" cy="1943753"/>
          </a:xfrm>
          <a:prstGeom prst="rect">
            <a:avLst/>
          </a:prstGeom>
          <a:effectLst>
            <a:reflection blurRad="6350" stA="52000" endA="300" endPos="35000" dir="5400000" sy="-100000" algn="bl" rotWithShape="0"/>
          </a:effectLst>
        </p:spPr>
        <p:txBody>
          <a:bodyPr anchor="ctr"/>
          <a:lstStyle>
            <a:lvl1pPr marL="0" indent="0" algn="ctr">
              <a:buNone/>
              <a:defRPr/>
            </a:lvl1pPr>
          </a:lstStyle>
          <a:p>
            <a:endParaRPr lang="en-US"/>
          </a:p>
        </p:txBody>
      </p:sp>
      <p:sp>
        <p:nvSpPr>
          <p:cNvPr id="5" name="Title 1">
            <a:extLst>
              <a:ext uri="{FF2B5EF4-FFF2-40B4-BE49-F238E27FC236}">
                <a16:creationId xmlns:a16="http://schemas.microsoft.com/office/drawing/2014/main" id="{8D0B333D-612A-429B-4BF1-094D6AADE9F1}"/>
              </a:ext>
            </a:extLst>
          </p:cNvPr>
          <p:cNvSpPr>
            <a:spLocks noGrp="1"/>
          </p:cNvSpPr>
          <p:nvPr>
            <p:ph type="title"/>
          </p:nvPr>
        </p:nvSpPr>
        <p:spPr>
          <a:xfrm>
            <a:off x="381001" y="342900"/>
            <a:ext cx="8475131" cy="443198"/>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0" name="Text Placeholder 17">
            <a:extLst>
              <a:ext uri="{FF2B5EF4-FFF2-40B4-BE49-F238E27FC236}">
                <a16:creationId xmlns:a16="http://schemas.microsoft.com/office/drawing/2014/main" id="{62347A9A-FEB2-2EE6-B600-3D6B6DFEAA41}"/>
              </a:ext>
            </a:extLst>
          </p:cNvPr>
          <p:cNvSpPr>
            <a:spLocks noGrp="1"/>
          </p:cNvSpPr>
          <p:nvPr>
            <p:ph type="body" sz="quarter" idx="19"/>
          </p:nvPr>
        </p:nvSpPr>
        <p:spPr>
          <a:xfrm>
            <a:off x="6316864" y="1429867"/>
            <a:ext cx="2468562" cy="2468880"/>
          </a:xfrm>
          <a:prstGeom prst="rect">
            <a:avLst/>
          </a:prstGeom>
          <a:solidFill>
            <a:srgbClr val="0C32A4"/>
          </a:solidFill>
        </p:spPr>
        <p:txBody>
          <a:bodyPr tIns="182880"/>
          <a:lstStyle>
            <a:lvl1pPr marL="0" indent="0" algn="ctr">
              <a:buNone/>
              <a:defRPr sz="2000">
                <a:solidFill>
                  <a:schemeClr val="tx2"/>
                </a:solidFill>
              </a:defRPr>
            </a:lvl1pPr>
          </a:lstStyle>
          <a:p>
            <a:pPr lvl="0"/>
            <a:r>
              <a:rPr lang="en-US"/>
              <a:t>Click to edit Master text styles</a:t>
            </a:r>
          </a:p>
        </p:txBody>
      </p:sp>
      <p:sp>
        <p:nvSpPr>
          <p:cNvPr id="11" name="Picture Placeholder 13">
            <a:extLst>
              <a:ext uri="{FF2B5EF4-FFF2-40B4-BE49-F238E27FC236}">
                <a16:creationId xmlns:a16="http://schemas.microsoft.com/office/drawing/2014/main" id="{6B22D337-135F-88FA-B224-2EABD0FDEFED}"/>
              </a:ext>
            </a:extLst>
          </p:cNvPr>
          <p:cNvSpPr>
            <a:spLocks noGrp="1"/>
          </p:cNvSpPr>
          <p:nvPr>
            <p:ph type="pic" sz="quarter" idx="20" hasCustomPrompt="1"/>
          </p:nvPr>
        </p:nvSpPr>
        <p:spPr>
          <a:xfrm>
            <a:off x="7093945" y="2395947"/>
            <a:ext cx="914400" cy="914400"/>
          </a:xfrm>
          <a:prstGeom prst="rect">
            <a:avLst/>
          </a:prstGeom>
        </p:spPr>
        <p:txBody>
          <a:bodyPr anchor="ctr"/>
          <a:lstStyle>
            <a:lvl1pPr marL="0" indent="0" algn="ctr">
              <a:buNone/>
              <a:defRPr sz="1400">
                <a:solidFill>
                  <a:schemeClr val="tx2"/>
                </a:solidFill>
              </a:defRPr>
            </a:lvl1pPr>
          </a:lstStyle>
          <a:p>
            <a:r>
              <a:rPr lang="en-US"/>
              <a:t>Insert Icon Here</a:t>
            </a:r>
          </a:p>
        </p:txBody>
      </p:sp>
    </p:spTree>
    <p:extLst>
      <p:ext uri="{BB962C8B-B14F-4D97-AF65-F5344CB8AC3E}">
        <p14:creationId xmlns:p14="http://schemas.microsoft.com/office/powerpoint/2010/main" val="133396491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userDrawn="1">
  <p:cSld name="DT Symposium Cover/Endp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7884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4_DT Symposium Cov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6255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 &amp; Subtitle Blue">
    <p:bg>
      <p:bgPr>
        <a:solidFill>
          <a:srgbClr val="00227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rgbClr val="9FDDFF"/>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571ECC3F-BDB7-9A44-1DE0-23299B44AB7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112623602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Title on blue gradient bkgd">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40CA1CCF-2D9D-E207-B86E-8FAA86D210A7}"/>
              </a:ext>
            </a:extLst>
          </p:cNvPr>
          <p:cNvPicPr>
            <a:picLocks noChangeAspect="1"/>
          </p:cNvPicPr>
          <p:nvPr userDrawn="1"/>
        </p:nvPicPr>
        <p:blipFill>
          <a:blip r:embed="rId2">
            <a:alphaModFix amt="21000"/>
          </a:blip>
          <a:stretch>
            <a:fillRect/>
          </a:stretch>
        </p:blipFill>
        <p:spPr>
          <a:xfrm>
            <a:off x="0" y="0"/>
            <a:ext cx="12192000" cy="6858000"/>
          </a:xfrm>
          <a:prstGeom prst="rect">
            <a:avLst/>
          </a:prstGeom>
        </p:spPr>
      </p:pic>
      <p:sp>
        <p:nvSpPr>
          <p:cNvPr id="2" name="Title 1"/>
          <p:cNvSpPr>
            <a:spLocks noGrp="1"/>
          </p:cNvSpPr>
          <p:nvPr>
            <p:ph type="title"/>
          </p:nvPr>
        </p:nvSpPr>
        <p:spPr>
          <a:xfrm>
            <a:off x="381000" y="304800"/>
            <a:ext cx="11430000" cy="517064"/>
          </a:xfrm>
          <a:prstGeom prst="rect">
            <a:avLst/>
          </a:prstGeom>
        </p:spPr>
        <p:txBody>
          <a:bodyPr wrap="square" lIns="0" tIns="0" rIns="0" bIns="0">
            <a:spAutoFit/>
          </a:bodyPr>
          <a:lstStyle>
            <a:lvl1pPr>
              <a:defRPr sz="3733">
                <a:solidFill>
                  <a:schemeClr val="tx2"/>
                </a:solidFill>
                <a:latin typeface="Arial" panose="020B0604020202020204" pitchFamily="34" charset="0"/>
              </a:defRPr>
            </a:lvl1pPr>
          </a:lstStyle>
          <a:p>
            <a:r>
              <a:rPr lang="en-US"/>
              <a:t>Click to edit Master title style</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fl" descr="                              Dell - Internal Use - Confidential&#10;">
            <a:extLst>
              <a:ext uri="{FF2B5EF4-FFF2-40B4-BE49-F238E27FC236}">
                <a16:creationId xmlns:a16="http://schemas.microsoft.com/office/drawing/2014/main" id="{91B3F522-67F7-D0F4-A2AD-082CB402757E}"/>
              </a:ext>
            </a:extLst>
          </p:cNvPr>
          <p:cNvSpPr txBox="1"/>
          <p:nvPr userDrawn="1"/>
        </p:nvSpPr>
        <p:spPr>
          <a:xfrm>
            <a:off x="5384429" y="6692350"/>
            <a:ext cx="1625445"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chemeClr val="tx2">
                    <a:alpha val="50414"/>
                  </a:schemeClr>
                </a:solidFill>
                <a:latin typeface="Arial" panose="020B0604020202020204" pitchFamily="34" charset="0"/>
              </a:rPr>
              <a:t>Copyright © Dell Inc. All Rights Reserved. </a:t>
            </a:r>
          </a:p>
        </p:txBody>
      </p:sp>
    </p:spTree>
    <p:extLst>
      <p:ext uri="{BB962C8B-B14F-4D97-AF65-F5344CB8AC3E}">
        <p14:creationId xmlns:p14="http://schemas.microsoft.com/office/powerpoint/2010/main" val="23939358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userDrawn="1">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userDrawn="1"/>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userDrawn="1">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22262835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Cover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
        <p:nvSpPr>
          <p:cNvPr id="11" name="Subtitle 2">
            <a:extLst>
              <a:ext uri="{FF2B5EF4-FFF2-40B4-BE49-F238E27FC236}">
                <a16:creationId xmlns:a16="http://schemas.microsoft.com/office/drawing/2014/main" id="{A67014B0-AEAB-4CC8-BCED-661FF1CA2731}"/>
              </a:ext>
            </a:extLst>
          </p:cNvPr>
          <p:cNvSpPr>
            <a:spLocks noGrp="1"/>
          </p:cNvSpPr>
          <p:nvPr userDrawn="1">
            <p:ph type="subTitle" idx="1"/>
          </p:nvPr>
        </p:nvSpPr>
        <p:spPr>
          <a:xfrm>
            <a:off x="381000" y="4204926"/>
            <a:ext cx="7971108" cy="723900"/>
          </a:xfrm>
          <a:prstGeom prst="rect">
            <a:avLst/>
          </a:prstGeom>
        </p:spPr>
        <p:txBody>
          <a:bodyPr lIns="0" tIns="0" rIns="0" bIns="0"/>
          <a:lstStyle>
            <a:lvl1pPr marL="0" indent="0" algn="l">
              <a:lnSpc>
                <a:spcPct val="100000"/>
              </a:lnSpc>
              <a:spcBef>
                <a:spcPts val="0"/>
              </a:spcBef>
              <a:buNone/>
              <a:defRPr sz="1800">
                <a:solidFill>
                  <a:schemeClr val="tx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6" name="Rectangle 5">
            <a:extLst>
              <a:ext uri="{FF2B5EF4-FFF2-40B4-BE49-F238E27FC236}">
                <a16:creationId xmlns:a16="http://schemas.microsoft.com/office/drawing/2014/main" id="{2E5D8143-A159-4278-916B-DB3850ADE74C}"/>
              </a:ext>
              <a:ext uri="{C183D7F6-B498-43B3-948B-1728B52AA6E4}">
                <adec:decorative xmlns:adec="http://schemas.microsoft.com/office/drawing/2017/decorative" val="1"/>
              </a:ext>
            </a:extLst>
          </p:cNvPr>
          <p:cNvSpPr>
            <a:spLocks noChangeAspect="1"/>
          </p:cNvSpPr>
          <p:nvPr userDrawn="1"/>
        </p:nvSpPr>
        <p:spPr>
          <a:xfrm>
            <a:off x="381000" y="342900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8" name="Title 1">
            <a:extLst>
              <a:ext uri="{FF2B5EF4-FFF2-40B4-BE49-F238E27FC236}">
                <a16:creationId xmlns:a16="http://schemas.microsoft.com/office/drawing/2014/main" id="{47F5323D-6831-4D66-AAB2-4C1920E06475}"/>
              </a:ext>
            </a:extLst>
          </p:cNvPr>
          <p:cNvSpPr>
            <a:spLocks noGrp="1"/>
          </p:cNvSpPr>
          <p:nvPr userDrawn="1">
            <p:ph type="title"/>
          </p:nvPr>
        </p:nvSpPr>
        <p:spPr>
          <a:xfrm>
            <a:off x="381000" y="1738312"/>
            <a:ext cx="7969282" cy="1495794"/>
          </a:xfrm>
          <a:prstGeom prst="rect">
            <a:avLst/>
          </a:prstGeom>
        </p:spPr>
        <p:txBody>
          <a:bodyPr wrap="square" lIns="0" tIns="0" rIns="0" bIns="0" anchor="b" anchorCtr="0">
            <a:spAutoFit/>
          </a:bodyPr>
          <a:lstStyle>
            <a:lvl1pPr>
              <a:defRPr lang="en-US" sz="5400" dirty="0">
                <a:solidFill>
                  <a:srgbClr val="E5F8FF"/>
                </a:solidFill>
                <a:effectLst>
                  <a:glow rad="127000">
                    <a:srgbClr val="0D32A4"/>
                  </a:glow>
                </a:effectLst>
                <a:latin typeface="Arial Nova Light" panose="020B0304020202020204" pitchFamily="34" charset="0"/>
              </a:defRPr>
            </a:lvl1pPr>
          </a:lstStyle>
          <a:p>
            <a:pPr marL="0" lvl="0"/>
            <a:r>
              <a:rPr lang="en-US"/>
              <a:t>Click to edit Master title style</a:t>
            </a:r>
          </a:p>
        </p:txBody>
      </p:sp>
    </p:spTree>
    <p:extLst>
      <p:ext uri="{BB962C8B-B14F-4D97-AF65-F5344CB8AC3E}">
        <p14:creationId xmlns:p14="http://schemas.microsoft.com/office/powerpoint/2010/main" val="3685788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p bar blue">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370DD2-DBFE-499C-8B5D-257216661960}"/>
              </a:ext>
              <a:ext uri="{C183D7F6-B498-43B3-948B-1728B52AA6E4}">
                <adec:decorative xmlns:adec="http://schemas.microsoft.com/office/drawing/2017/decorative" val="1"/>
              </a:ext>
            </a:extLst>
          </p:cNvPr>
          <p:cNvSpPr/>
          <p:nvPr userDrawn="1"/>
        </p:nvSpPr>
        <p:spPr>
          <a:xfrm>
            <a:off x="0" y="0"/>
            <a:ext cx="12192000" cy="3429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3" y="800100"/>
            <a:ext cx="399901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5" name="Rectangle 14">
            <a:extLst>
              <a:ext uri="{FF2B5EF4-FFF2-40B4-BE49-F238E27FC236}">
                <a16:creationId xmlns:a16="http://schemas.microsoft.com/office/drawing/2014/main" id="{65E98A6F-4362-4A68-979C-B344868D9B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351171004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78759" y="5090333"/>
            <a:ext cx="9715500" cy="747897"/>
          </a:xfrm>
          <a:prstGeom prst="rect">
            <a:avLst/>
          </a:prstGeom>
        </p:spPr>
        <p:txBody>
          <a:bodyPr wrap="square" lIns="0" tIns="0" rIns="0" bIns="0" anchor="b" anchorCtr="0">
            <a:sp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ext Placeholder 4">
            <a:extLst>
              <a:ext uri="{FF2B5EF4-FFF2-40B4-BE49-F238E27FC236}">
                <a16:creationId xmlns:a16="http://schemas.microsoft.com/office/drawing/2014/main" id="{31E00A8F-8F29-4705-8469-E9075A8C1BA9}"/>
              </a:ext>
            </a:extLst>
          </p:cNvPr>
          <p:cNvSpPr>
            <a:spLocks noGrp="1"/>
          </p:cNvSpPr>
          <p:nvPr>
            <p:ph type="body" sz="quarter" idx="10"/>
          </p:nvPr>
        </p:nvSpPr>
        <p:spPr>
          <a:xfrm>
            <a:off x="8343900" y="914400"/>
            <a:ext cx="3467100" cy="2514600"/>
          </a:xfrm>
          <a:prstGeom prst="rect">
            <a:avLst/>
          </a:prstGeom>
        </p:spPr>
        <p:txBody>
          <a:bodyPr lIns="0" tIns="0" rIns="0" bIns="0"/>
          <a:lstStyle>
            <a:lvl1pPr>
              <a:lnSpc>
                <a:spcPct val="100000"/>
              </a:lnSpc>
              <a:spcBef>
                <a:spcPts val="1200"/>
              </a:spcBef>
              <a:buClr>
                <a:schemeClr val="bg1"/>
              </a:buClr>
              <a:defRPr sz="2000">
                <a:solidFill>
                  <a:schemeClr val="tx2"/>
                </a:solidFill>
              </a:defRPr>
            </a:lvl1pPr>
            <a:lvl2pPr marL="741363" indent="-284163">
              <a:lnSpc>
                <a:spcPct val="100000"/>
              </a:lnSpc>
              <a:spcBef>
                <a:spcPts val="600"/>
              </a:spcBef>
              <a:buClr>
                <a:schemeClr val="bg1"/>
              </a:buClr>
              <a:buFont typeface="Arial" panose="020B0604020202020204" pitchFamily="34" charset="0"/>
              <a:buChar char="–"/>
              <a:defRPr sz="1800">
                <a:solidFill>
                  <a:schemeClr val="tx2"/>
                </a:solidFill>
              </a:defRPr>
            </a:lvl2pPr>
            <a:lvl3pPr marL="1142971" indent="-228594">
              <a:lnSpc>
                <a:spcPct val="100000"/>
              </a:lnSpc>
              <a:spcBef>
                <a:spcPts val="600"/>
              </a:spcBef>
              <a:buClr>
                <a:schemeClr val="bg1"/>
              </a:buClr>
              <a:buFont typeface="Wingdings" panose="05000000000000000000" pitchFamily="2" charset="2"/>
              <a:buChar cha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54509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Divide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81000" y="4343400"/>
            <a:ext cx="8027894" cy="1495794"/>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userDrawn="1">
            <p:ph type="body" sz="quarter" idx="10"/>
          </p:nvPr>
        </p:nvSpPr>
        <p:spPr>
          <a:xfrm>
            <a:off x="1066799" y="349478"/>
            <a:ext cx="7315201" cy="215444"/>
          </a:xfrm>
          <a:prstGeom prst="rect">
            <a:avLst/>
          </a:prstGeom>
        </p:spPr>
        <p:txBody>
          <a:bodyPr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681397390"/>
      </p:ext>
    </p:extLst>
  </p:cSld>
  <p:clrMapOvr>
    <a:masterClrMapping/>
  </p:clrMapOvr>
  <p:extLst>
    <p:ext uri="{DCECCB84-F9BA-43D5-87BE-67443E8EF086}">
      <p15:sldGuideLst xmlns:p15="http://schemas.microsoft.com/office/powerpoint/2012/main">
        <p15:guide id="1" orient="horz" pos="288">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ivider blu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1">
            <a:extLst>
              <a:ext uri="{FF2B5EF4-FFF2-40B4-BE49-F238E27FC236}">
                <a16:creationId xmlns:a16="http://schemas.microsoft.com/office/drawing/2014/main" id="{D7D3C83F-1685-4A4A-8993-74D3219027D6}"/>
              </a:ext>
            </a:extLst>
          </p:cNvPr>
          <p:cNvSpPr>
            <a:spLocks noGrp="1"/>
          </p:cNvSpPr>
          <p:nvPr userDrawn="1">
            <p:ph type="title"/>
          </p:nvPr>
        </p:nvSpPr>
        <p:spPr>
          <a:xfrm>
            <a:off x="381000" y="3595503"/>
            <a:ext cx="4457700" cy="2243691"/>
          </a:xfrm>
          <a:prstGeom prst="rect">
            <a:avLst/>
          </a:prstGeom>
        </p:spPr>
        <p:txBody>
          <a:bodyPr wrap="square" lIns="0" tIns="0" rIns="0" bIns="0" anchor="b" anchorCtr="0">
            <a:spAutoFit/>
          </a:bodyPr>
          <a:lstStyle>
            <a:lvl1pPr>
              <a:defRPr lang="en-US" sz="5400" dirty="0">
                <a:solidFill>
                  <a:srgbClr val="E5F8FF"/>
                </a:solidFill>
                <a:latin typeface="Arial Nova Light" panose="020B030402020202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B5B0BFDB-C4BC-4E6F-8090-A00E82B41E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3" name="Text Placeholder 2">
            <a:extLst>
              <a:ext uri="{FF2B5EF4-FFF2-40B4-BE49-F238E27FC236}">
                <a16:creationId xmlns:a16="http://schemas.microsoft.com/office/drawing/2014/main" id="{9AF30D4F-5FE4-4AA6-812B-A00AFC98112E}"/>
              </a:ext>
            </a:extLst>
          </p:cNvPr>
          <p:cNvSpPr>
            <a:spLocks noGrp="1"/>
          </p:cNvSpPr>
          <p:nvPr userDrawn="1">
            <p:ph type="body" sz="quarter" idx="10"/>
          </p:nvPr>
        </p:nvSpPr>
        <p:spPr>
          <a:xfrm>
            <a:off x="1066799" y="349478"/>
            <a:ext cx="3771901" cy="430887"/>
          </a:xfrm>
          <a:prstGeom prst="rect">
            <a:avLst/>
          </a:prstGeom>
        </p:spPr>
        <p:txBody>
          <a:bodyPr wrap="square" lIns="0" tIns="0" rIns="0" bIns="0">
            <a:spAutoFit/>
          </a:bodyPr>
          <a:lstStyle>
            <a:lvl1pPr marL="0" indent="0">
              <a:lnSpc>
                <a:spcPct val="100000"/>
              </a:lnSpc>
              <a:buNone/>
              <a:defRPr sz="1400" cap="all" spc="300" baseline="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Tree>
    <p:extLst>
      <p:ext uri="{BB962C8B-B14F-4D97-AF65-F5344CB8AC3E}">
        <p14:creationId xmlns:p14="http://schemas.microsoft.com/office/powerpoint/2010/main" val="2834745549"/>
      </p:ext>
    </p:extLst>
  </p:cSld>
  <p:clrMapOvr>
    <a:masterClrMapping/>
  </p:clrMapOvr>
  <p:extLst>
    <p:ext uri="{DCECCB84-F9BA-43D5-87BE-67443E8EF086}">
      <p15:sldGuideLst xmlns:p15="http://schemas.microsoft.com/office/powerpoint/2012/main">
        <p15:guide id="1" orient="horz" pos="28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ide ba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3"/>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3" name="Content Placeholder 2"/>
          <p:cNvSpPr>
            <a:spLocks noGrp="1"/>
          </p:cNvSpPr>
          <p:nvPr>
            <p:ph idx="1"/>
          </p:nvPr>
        </p:nvSpPr>
        <p:spPr>
          <a:xfrm>
            <a:off x="3467100" y="400050"/>
            <a:ext cx="8343900" cy="5829300"/>
          </a:xfrm>
          <a:prstGeom prst="rect">
            <a:avLst/>
          </a:prstGeom>
        </p:spPr>
        <p:txBody>
          <a:bodyPr lIns="0" tIns="0" rIns="0" bIns="0" anchor="ctr" anchorCtr="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9509888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ide bar blue w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1183"/>
            <a:ext cx="2286000" cy="1329595"/>
          </a:xfrm>
          <a:prstGeom prst="rect">
            <a:avLst/>
          </a:prstGeom>
        </p:spPr>
        <p:txBody>
          <a:bodyPr wrap="square" lIns="0" tIns="0" rIns="0" bIns="0">
            <a:spAutoFit/>
          </a:bodyPr>
          <a:lstStyle>
            <a:lvl1pPr>
              <a:defRPr sz="3200">
                <a:solidFill>
                  <a:srgbClr val="E5F8FF"/>
                </a:solidFill>
                <a:latin typeface="+mj-lt"/>
              </a:defRPr>
            </a:lvl1pPr>
          </a:lstStyle>
          <a:p>
            <a:r>
              <a:rPr lang="en-US"/>
              <a:t>Click to edit Master title style</a:t>
            </a:r>
          </a:p>
        </p:txBody>
      </p:sp>
      <p:sp>
        <p:nvSpPr>
          <p:cNvPr id="4" name="Rectangle 3">
            <a:extLst>
              <a:ext uri="{FF2B5EF4-FFF2-40B4-BE49-F238E27FC236}">
                <a16:creationId xmlns:a16="http://schemas.microsoft.com/office/drawing/2014/main" id="{F7E372F5-2EC7-4733-8384-2D4149AFD478}"/>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80C7FB"/>
              </a:solidFill>
            </a:endParaRPr>
          </a:p>
        </p:txBody>
      </p:sp>
      <p:sp>
        <p:nvSpPr>
          <p:cNvPr id="6" name="Subtitle 2">
            <a:extLst>
              <a:ext uri="{FF2B5EF4-FFF2-40B4-BE49-F238E27FC236}">
                <a16:creationId xmlns:a16="http://schemas.microsoft.com/office/drawing/2014/main" id="{DD84B0B8-7C41-4C04-9E5E-65F066217219}"/>
              </a:ext>
            </a:extLst>
          </p:cNvPr>
          <p:cNvSpPr>
            <a:spLocks noGrp="1"/>
          </p:cNvSpPr>
          <p:nvPr>
            <p:ph type="subTitle" idx="10"/>
          </p:nvPr>
        </p:nvSpPr>
        <p:spPr>
          <a:xfrm>
            <a:off x="381000" y="2514600"/>
            <a:ext cx="2286000" cy="3714750"/>
          </a:xfrm>
          <a:prstGeom prst="rect">
            <a:avLst/>
          </a:prstGeom>
        </p:spPr>
        <p:txBody>
          <a:bodyPr wrap="square" lIns="0" tIns="0" rIns="0" bIns="0">
            <a:noAutofit/>
          </a:bodyPr>
          <a:lstStyle>
            <a:lvl1pPr marL="0" indent="0" algn="l">
              <a:lnSpc>
                <a:spcPct val="100000"/>
              </a:lnSpc>
              <a:spcBef>
                <a:spcPts val="1200"/>
              </a:spcBef>
              <a:buNone/>
              <a:defRPr sz="16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Picture Placeholder 6">
            <a:extLst>
              <a:ext uri="{FF2B5EF4-FFF2-40B4-BE49-F238E27FC236}">
                <a16:creationId xmlns:a16="http://schemas.microsoft.com/office/drawing/2014/main" id="{E8FAF2F2-81F0-496C-EB9C-AD35CB49960B}"/>
              </a:ext>
            </a:extLst>
          </p:cNvPr>
          <p:cNvSpPr>
            <a:spLocks noGrp="1"/>
          </p:cNvSpPr>
          <p:nvPr>
            <p:ph type="pic" sz="quarter" idx="11"/>
          </p:nvPr>
        </p:nvSpPr>
        <p:spPr>
          <a:xfrm>
            <a:off x="3009900" y="0"/>
            <a:ext cx="9182100" cy="6858000"/>
          </a:xfrm>
          <a:prstGeom prst="rect">
            <a:avLst/>
          </a:prstGeom>
          <a:noFill/>
          <a:ln>
            <a:noFill/>
          </a:ln>
        </p:spPr>
        <p:txBody>
          <a:bodyPr lIns="0" tIns="0" rIns="0" bIns="0" anchor="ctr" anchorCtr="1"/>
          <a:lstStyle>
            <a:lvl1pPr marL="0" indent="0">
              <a:buNone/>
              <a:defRPr>
                <a:solidFill>
                  <a:schemeClr val="bg2"/>
                </a:solidFill>
              </a:defRPr>
            </a:lvl1pPr>
          </a:lstStyle>
          <a:p>
            <a:endParaRPr lang="en-US"/>
          </a:p>
        </p:txBody>
      </p:sp>
    </p:spTree>
    <p:extLst>
      <p:ext uri="{BB962C8B-B14F-4D97-AF65-F5344CB8AC3E}">
        <p14:creationId xmlns:p14="http://schemas.microsoft.com/office/powerpoint/2010/main" val="6520743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op bar blue">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370DD2-DBFE-499C-8B5D-257216661960}"/>
              </a:ext>
              <a:ext uri="{C183D7F6-B498-43B3-948B-1728B52AA6E4}">
                <adec:decorative xmlns:adec="http://schemas.microsoft.com/office/drawing/2017/decorative" val="1"/>
              </a:ext>
            </a:extLst>
          </p:cNvPr>
          <p:cNvSpPr/>
          <p:nvPr userDrawn="1"/>
        </p:nvSpPr>
        <p:spPr>
          <a:xfrm>
            <a:off x="0" y="0"/>
            <a:ext cx="12192000" cy="3429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2" name="Title 1"/>
          <p:cNvSpPr>
            <a:spLocks noGrp="1"/>
          </p:cNvSpPr>
          <p:nvPr>
            <p:ph type="title"/>
          </p:nvPr>
        </p:nvSpPr>
        <p:spPr>
          <a:xfrm>
            <a:off x="382483" y="800100"/>
            <a:ext cx="3999017" cy="886397"/>
          </a:xfrm>
          <a:prstGeom prst="rect">
            <a:avLst/>
          </a:prstGeom>
        </p:spPr>
        <p:txBody>
          <a:bodyPr wrap="square" lIns="0" tIns="0" rIns="0" bIns="0">
            <a:spAutoFit/>
          </a:bodyPr>
          <a:lstStyle>
            <a:lvl1pPr>
              <a:defRPr sz="3200">
                <a:solidFill>
                  <a:schemeClr val="tx2"/>
                </a:solidFill>
                <a:latin typeface="+mj-lt"/>
              </a:defRPr>
            </a:lvl1pPr>
          </a:lstStyle>
          <a:p>
            <a:r>
              <a:rPr lang="en-US"/>
              <a:t>Click to edit Master title style</a:t>
            </a:r>
          </a:p>
        </p:txBody>
      </p:sp>
      <p:sp>
        <p:nvSpPr>
          <p:cNvPr id="12" name="Content Placeholder 11">
            <a:extLst>
              <a:ext uri="{FF2B5EF4-FFF2-40B4-BE49-F238E27FC236}">
                <a16:creationId xmlns:a16="http://schemas.microsoft.com/office/drawing/2014/main" id="{2F25C9EF-E3D6-4E9D-83B4-E16E0BAD9154}"/>
              </a:ext>
            </a:extLst>
          </p:cNvPr>
          <p:cNvSpPr>
            <a:spLocks noGrp="1" noChangeAspect="1"/>
          </p:cNvSpPr>
          <p:nvPr>
            <p:ph sz="quarter" idx="11"/>
          </p:nvPr>
        </p:nvSpPr>
        <p:spPr>
          <a:xfrm>
            <a:off x="44386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3" name="Content Placeholder 11">
            <a:extLst>
              <a:ext uri="{FF2B5EF4-FFF2-40B4-BE49-F238E27FC236}">
                <a16:creationId xmlns:a16="http://schemas.microsoft.com/office/drawing/2014/main" id="{CC9ADC35-0177-4D0A-A2B4-6BE8CB97A65E}"/>
              </a:ext>
            </a:extLst>
          </p:cNvPr>
          <p:cNvSpPr>
            <a:spLocks noGrp="1" noChangeAspect="1"/>
          </p:cNvSpPr>
          <p:nvPr>
            <p:ph sz="quarter" idx="12"/>
          </p:nvPr>
        </p:nvSpPr>
        <p:spPr>
          <a:xfrm>
            <a:off x="5524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4" name="Content Placeholder 11">
            <a:extLst>
              <a:ext uri="{FF2B5EF4-FFF2-40B4-BE49-F238E27FC236}">
                <a16:creationId xmlns:a16="http://schemas.microsoft.com/office/drawing/2014/main" id="{887CCC8C-1CBB-4FA5-AC41-F8CE31E2C100}"/>
              </a:ext>
            </a:extLst>
          </p:cNvPr>
          <p:cNvSpPr>
            <a:spLocks noGrp="1" noChangeAspect="1"/>
          </p:cNvSpPr>
          <p:nvPr>
            <p:ph sz="quarter" idx="13"/>
          </p:nvPr>
        </p:nvSpPr>
        <p:spPr>
          <a:xfrm>
            <a:off x="8324850" y="2228850"/>
            <a:ext cx="3314700" cy="3314700"/>
          </a:xfrm>
          <a:prstGeom prst="rect">
            <a:avLst/>
          </a:prstGeom>
          <a:solidFill>
            <a:srgbClr val="E5F8FF"/>
          </a:solidFill>
        </p:spPr>
        <p:txBody>
          <a:bodyPr tIns="91440" bIns="91440" anchor="ctr" anchorCtr="0"/>
          <a:lstStyle>
            <a:lvl1pPr marL="0" indent="0" algn="ctr">
              <a:buNone/>
              <a:defRPr sz="1800">
                <a:solidFill>
                  <a:schemeClr val="bg2"/>
                </a:solidFill>
              </a:defRPr>
            </a:lvl1pPr>
            <a:lvl2pPr>
              <a:defRPr sz="1600">
                <a:solidFill>
                  <a:schemeClr val="bg2"/>
                </a:solidFill>
              </a:defRPr>
            </a:lvl2pPr>
            <a:lvl3pPr>
              <a:defRPr sz="14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p:txBody>
      </p:sp>
      <p:sp>
        <p:nvSpPr>
          <p:cNvPr id="15" name="Rectangle 14">
            <a:extLst>
              <a:ext uri="{FF2B5EF4-FFF2-40B4-BE49-F238E27FC236}">
                <a16:creationId xmlns:a16="http://schemas.microsoft.com/office/drawing/2014/main" id="{65E98A6F-4362-4A68-979C-B344868D9B8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a:solidFill>
                <a:schemeClr val="tx2"/>
              </a:solidFill>
            </a:endParaRPr>
          </a:p>
        </p:txBody>
      </p:sp>
    </p:spTree>
    <p:extLst>
      <p:ext uri="{BB962C8B-B14F-4D97-AF65-F5344CB8AC3E}">
        <p14:creationId xmlns:p14="http://schemas.microsoft.com/office/powerpoint/2010/main" val="411278081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tatement blu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98556" y="3438303"/>
            <a:ext cx="9201150" cy="2676747"/>
          </a:xfrm>
          <a:prstGeom prst="rect">
            <a:avLst/>
          </a:prstGeom>
        </p:spPr>
        <p:txBody>
          <a:bodyPr wrap="square" lIns="0" tIns="0" rIns="0" bIns="0" anchor="t" anchorCtr="0">
            <a:no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98556" y="29146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7568532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op bar w/pattern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800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8" name="Rectangle 17">
            <a:extLst>
              <a:ext uri="{FF2B5EF4-FFF2-40B4-BE49-F238E27FC236}">
                <a16:creationId xmlns:a16="http://schemas.microsoft.com/office/drawing/2014/main" id="{961E767C-1F50-4D42-AF6A-E15CED75F7A5}"/>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Tree>
    <p:extLst>
      <p:ext uri="{BB962C8B-B14F-4D97-AF65-F5344CB8AC3E}">
        <p14:creationId xmlns:p14="http://schemas.microsoft.com/office/powerpoint/2010/main" val="11395935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op bar w/photo half blue">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Rectangle 5">
            <a:extLst>
              <a:ext uri="{FF2B5EF4-FFF2-40B4-BE49-F238E27FC236}">
                <a16:creationId xmlns:a16="http://schemas.microsoft.com/office/drawing/2014/main" id="{BEADD02D-4E86-18B9-EC0D-5EFAF43C6BBB}"/>
              </a:ext>
            </a:extLst>
          </p:cNvPr>
          <p:cNvSpPr/>
          <p:nvPr userDrawn="1"/>
        </p:nvSpPr>
        <p:spPr>
          <a:xfrm>
            <a:off x="0" y="0"/>
            <a:ext cx="12192000" cy="3429000"/>
          </a:xfrm>
          <a:prstGeom prst="rect">
            <a:avLst/>
          </a:prstGeom>
          <a:solidFill>
            <a:srgbClr val="0D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Picture Placeholder 6">
            <a:extLst>
              <a:ext uri="{FF2B5EF4-FFF2-40B4-BE49-F238E27FC236}">
                <a16:creationId xmlns:a16="http://schemas.microsoft.com/office/drawing/2014/main" id="{96F27EC7-A1F5-878A-4E9C-42D9EE7F3BF5}"/>
              </a:ext>
            </a:extLst>
          </p:cNvPr>
          <p:cNvSpPr>
            <a:spLocks noGrp="1"/>
          </p:cNvSpPr>
          <p:nvPr>
            <p:ph type="pic" sz="quarter" idx="11"/>
          </p:nvPr>
        </p:nvSpPr>
        <p:spPr>
          <a:xfrm>
            <a:off x="0" y="0"/>
            <a:ext cx="12192000" cy="3429000"/>
          </a:xfrm>
          <a:prstGeom prst="rect">
            <a:avLst/>
          </a:prstGeom>
          <a:noFill/>
          <a:ln>
            <a:noFill/>
          </a:ln>
        </p:spPr>
        <p:txBody>
          <a:bodyPr lIns="0" tIns="0" rIns="0" bIns="0" anchor="ctr" anchorCtr="1"/>
          <a:lstStyle>
            <a:lvl1pPr marL="0" indent="0">
              <a:buNone/>
              <a:defRPr>
                <a:solidFill>
                  <a:schemeClr val="tx2"/>
                </a:solidFill>
              </a:defRPr>
            </a:lvl1pPr>
          </a:lstStyle>
          <a:p>
            <a:endParaRPr lang="en-US"/>
          </a:p>
        </p:txBody>
      </p:sp>
      <p:sp>
        <p:nvSpPr>
          <p:cNvPr id="7" name="Rectangle 6">
            <a:extLst>
              <a:ext uri="{FF2B5EF4-FFF2-40B4-BE49-F238E27FC236}">
                <a16:creationId xmlns:a16="http://schemas.microsoft.com/office/drawing/2014/main" id="{08033FDC-55EF-42E8-40A1-2BDB05C1834C}"/>
              </a:ext>
              <a:ext uri="{C183D7F6-B498-43B3-948B-1728B52AA6E4}">
                <adec:decorative xmlns:adec="http://schemas.microsoft.com/office/drawing/2017/decorative" val="1"/>
              </a:ext>
            </a:extLst>
          </p:cNvPr>
          <p:cNvSpPr>
            <a:spLocks noChangeAspect="1"/>
          </p:cNvSpPr>
          <p:nvPr userDrawn="1"/>
        </p:nvSpPr>
        <p:spPr>
          <a:xfrm>
            <a:off x="381000" y="38290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6"/>
              </a:solidFill>
            </a:endParaRPr>
          </a:p>
        </p:txBody>
      </p:sp>
      <p:sp>
        <p:nvSpPr>
          <p:cNvPr id="2" name="Title 1"/>
          <p:cNvSpPr>
            <a:spLocks noGrp="1"/>
          </p:cNvSpPr>
          <p:nvPr>
            <p:ph type="title"/>
          </p:nvPr>
        </p:nvSpPr>
        <p:spPr>
          <a:xfrm>
            <a:off x="381569" y="4229100"/>
            <a:ext cx="4800600" cy="886397"/>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sp>
        <p:nvSpPr>
          <p:cNvPr id="9" name="Content Placeholder 9">
            <a:extLst>
              <a:ext uri="{FF2B5EF4-FFF2-40B4-BE49-F238E27FC236}">
                <a16:creationId xmlns:a16="http://schemas.microsoft.com/office/drawing/2014/main" id="{22707C3E-AA17-F74E-2CC0-F61663C5E36B}"/>
              </a:ext>
            </a:extLst>
          </p:cNvPr>
          <p:cNvSpPr>
            <a:spLocks noGrp="1"/>
          </p:cNvSpPr>
          <p:nvPr>
            <p:ph sz="quarter" idx="14"/>
          </p:nvPr>
        </p:nvSpPr>
        <p:spPr>
          <a:xfrm>
            <a:off x="6096000" y="3829050"/>
            <a:ext cx="5715000" cy="2343150"/>
          </a:xfrm>
          <a:prstGeom prst="rect">
            <a:avLst/>
          </a:prstGeom>
        </p:spPr>
        <p:txBody>
          <a:bodyPr lIns="0" tIns="0" rIns="0" bIns="0"/>
          <a:lstStyle>
            <a:lvl1pPr marL="0" indent="0">
              <a:lnSpc>
                <a:spcPct val="100000"/>
              </a:lnSpc>
              <a:spcBef>
                <a:spcPts val="1800"/>
              </a:spcBef>
              <a:buClr>
                <a:srgbClr val="808080"/>
              </a:buClr>
              <a:buNone/>
              <a:defRPr sz="1800" b="0">
                <a:solidFill>
                  <a:schemeClr val="tx2"/>
                </a:solidFill>
              </a:defRPr>
            </a:lvl1pPr>
            <a:lvl2pPr marL="228594" indent="-228594">
              <a:lnSpc>
                <a:spcPct val="100000"/>
              </a:lnSpc>
              <a:spcBef>
                <a:spcPts val="1200"/>
              </a:spcBef>
              <a:buClr>
                <a:srgbClr val="80C7FB"/>
              </a:buClr>
              <a:buFont typeface="Arial" panose="020B0604020202020204" pitchFamily="34" charset="0"/>
              <a:buChar char="•"/>
              <a:defRPr sz="1600" b="0">
                <a:solidFill>
                  <a:schemeClr val="tx2"/>
                </a:solidFill>
              </a:defRPr>
            </a:lvl2pPr>
            <a:lvl3pPr marL="685783" indent="-228594">
              <a:lnSpc>
                <a:spcPct val="100000"/>
              </a:lnSpc>
              <a:spcBef>
                <a:spcPts val="600"/>
              </a:spcBef>
              <a:buClr>
                <a:srgbClr val="80C7FB"/>
              </a:buClr>
              <a:buFont typeface="Arial" panose="020B0604020202020204" pitchFamily="34" charset="0"/>
              <a:buChar char="–"/>
              <a:defRPr sz="1200" b="0">
                <a:solidFill>
                  <a:schemeClr val="tx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Subtitle 2">
            <a:extLst>
              <a:ext uri="{FF2B5EF4-FFF2-40B4-BE49-F238E27FC236}">
                <a16:creationId xmlns:a16="http://schemas.microsoft.com/office/drawing/2014/main" id="{7EC10F5B-4C21-AEA3-115E-942A040690DC}"/>
              </a:ext>
            </a:extLst>
          </p:cNvPr>
          <p:cNvSpPr>
            <a:spLocks noGrp="1"/>
          </p:cNvSpPr>
          <p:nvPr>
            <p:ph type="subTitle" idx="10"/>
          </p:nvPr>
        </p:nvSpPr>
        <p:spPr>
          <a:xfrm>
            <a:off x="381000" y="5600700"/>
            <a:ext cx="4800600" cy="571500"/>
          </a:xfrm>
          <a:prstGeom prst="rect">
            <a:avLst/>
          </a:prstGeom>
        </p:spPr>
        <p:txBody>
          <a:bodyPr wrap="square" lIns="0" tIns="0" rIns="0" bIns="0" anchor="t" anchorCtr="0">
            <a:noAutofit/>
          </a:bodyPr>
          <a:lstStyle>
            <a:lvl1pPr marL="0" indent="0" algn="l">
              <a:lnSpc>
                <a:spcPct val="100000"/>
              </a:lnSpc>
              <a:spcBef>
                <a:spcPts val="1200"/>
              </a:spcBef>
              <a:buNone/>
              <a:defRPr sz="1800">
                <a:solidFill>
                  <a:srgbClr val="80C7FB"/>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7852347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3088276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tement blu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D95DA-6F2D-4DB9-A4B6-50D3D1C65809}"/>
              </a:ext>
            </a:extLst>
          </p:cNvPr>
          <p:cNvSpPr>
            <a:spLocks noGrp="1"/>
          </p:cNvSpPr>
          <p:nvPr>
            <p:ph type="title"/>
          </p:nvPr>
        </p:nvSpPr>
        <p:spPr>
          <a:xfrm>
            <a:off x="398556" y="3438303"/>
            <a:ext cx="9201150" cy="2676747"/>
          </a:xfrm>
          <a:prstGeom prst="rect">
            <a:avLst/>
          </a:prstGeom>
        </p:spPr>
        <p:txBody>
          <a:bodyPr wrap="square" lIns="0" tIns="0" rIns="0" bIns="0" anchor="t" anchorCtr="0">
            <a:noAutofit/>
          </a:bodyPr>
          <a:lstStyle>
            <a:lvl1pPr>
              <a:lnSpc>
                <a:spcPct val="90000"/>
              </a:lnSpc>
              <a:defRPr sz="5400">
                <a:solidFill>
                  <a:srgbClr val="E5F8FF"/>
                </a:solidFill>
                <a:latin typeface="Arial Nova Light" panose="020B03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5C487A85-65B5-4371-833A-AD6EFF69F55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0" name="Rectangle 9">
            <a:extLst>
              <a:ext uri="{FF2B5EF4-FFF2-40B4-BE49-F238E27FC236}">
                <a16:creationId xmlns:a16="http://schemas.microsoft.com/office/drawing/2014/main" id="{06CBAE8D-A442-4706-952E-6CCFA561BE14}"/>
              </a:ext>
              <a:ext uri="{C183D7F6-B498-43B3-948B-1728B52AA6E4}">
                <adec:decorative xmlns:adec="http://schemas.microsoft.com/office/drawing/2017/decorative" val="1"/>
              </a:ext>
            </a:extLst>
          </p:cNvPr>
          <p:cNvSpPr>
            <a:spLocks noChangeAspect="1"/>
          </p:cNvSpPr>
          <p:nvPr userDrawn="1"/>
        </p:nvSpPr>
        <p:spPr>
          <a:xfrm>
            <a:off x="398556" y="2914650"/>
            <a:ext cx="457200" cy="114300"/>
          </a:xfrm>
          <a:prstGeom prst="rect">
            <a:avLst/>
          </a:prstGeom>
          <a:solidFill>
            <a:srgbClr val="80C7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Tree>
    <p:extLst>
      <p:ext uri="{BB962C8B-B14F-4D97-AF65-F5344CB8AC3E}">
        <p14:creationId xmlns:p14="http://schemas.microsoft.com/office/powerpoint/2010/main" val="302375985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7903478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Content Placeholder 2"/>
          <p:cNvSpPr>
            <a:spLocks noGrp="1"/>
          </p:cNvSpPr>
          <p:nvPr>
            <p:ph idx="1"/>
          </p:nvPr>
        </p:nvSpPr>
        <p:spPr>
          <a:xfrm>
            <a:off x="381000" y="1600200"/>
            <a:ext cx="11430000"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524904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342900"/>
            <a:ext cx="11430000" cy="443198"/>
          </a:xfrm>
          <a:prstGeom prst="rect">
            <a:avLst/>
          </a:prstGeom>
        </p:spPr>
        <p:txBody>
          <a:bodyPr wrap="square" lIns="0" tIns="0" rIns="0" bIns="0">
            <a:spAutoFit/>
          </a:bodyPr>
          <a:lstStyle>
            <a:lvl1pPr>
              <a:defRPr sz="32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85486" y="857250"/>
            <a:ext cx="11425529" cy="246221"/>
          </a:xfrm>
          <a:prstGeom prst="rect">
            <a:avLst/>
          </a:prstGeom>
        </p:spPr>
        <p:txBody>
          <a:bodyPr wrap="square" lIns="0" tIns="0" rIns="0" bIns="0">
            <a:spAutoFit/>
          </a:bodyPr>
          <a:lstStyle>
            <a:lvl1pPr marL="0" indent="0" algn="l">
              <a:lnSpc>
                <a:spcPct val="100000"/>
              </a:lnSpc>
              <a:spcBef>
                <a:spcPts val="0"/>
              </a:spcBef>
              <a:buNone/>
              <a:defRPr sz="1600">
                <a:solidFill>
                  <a:schemeClr val="bg2"/>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Content Placeholder 2"/>
          <p:cNvSpPr>
            <a:spLocks noGrp="1"/>
          </p:cNvSpPr>
          <p:nvPr>
            <p:ph idx="10"/>
          </p:nvPr>
        </p:nvSpPr>
        <p:spPr>
          <a:xfrm>
            <a:off x="385486" y="1600200"/>
            <a:ext cx="11425529" cy="4572000"/>
          </a:xfrm>
          <a:prstGeom prst="rect">
            <a:avLst/>
          </a:prstGeom>
        </p:spPr>
        <p:txBody>
          <a:bodyPr lIns="0" tIns="0" rIns="0" bIns="0"/>
          <a:lstStyle>
            <a:lvl1pPr marL="228594" indent="-228594">
              <a:lnSpc>
                <a:spcPct val="100000"/>
              </a:lnSpc>
              <a:spcBef>
                <a:spcPts val="1200"/>
              </a:spcBef>
              <a:buClr>
                <a:srgbClr val="808080"/>
              </a:buClr>
              <a:buFont typeface="Arial" panose="020B0604020202020204" pitchFamily="34" charset="0"/>
              <a:buChar char="•"/>
              <a:defRPr sz="2400">
                <a:solidFill>
                  <a:schemeClr val="bg2"/>
                </a:solidFill>
                <a:latin typeface="Arial" panose="020B0604020202020204" pitchFamily="34" charset="0"/>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latin typeface="Arial" panose="020B0604020202020204" pitchFamily="34" charset="0"/>
              </a:defRPr>
            </a:lvl2pPr>
            <a:lvl3pPr marL="1066773" indent="-152396">
              <a:lnSpc>
                <a:spcPct val="100000"/>
              </a:lnSpc>
              <a:spcBef>
                <a:spcPts val="600"/>
              </a:spcBef>
              <a:buClr>
                <a:srgbClr val="808080"/>
              </a:buClr>
              <a:buFont typeface="Arial" panose="020B0604020202020204" pitchFamily="34" charset="0"/>
              <a:buChar char="▪"/>
              <a:defRPr sz="1400">
                <a:solidFill>
                  <a:schemeClr val="bg2"/>
                </a:solidFill>
                <a:latin typeface="Arial" panose="020B0604020202020204" pitchFamily="34" charset="0"/>
              </a:defRPr>
            </a:lvl3pPr>
            <a:lvl4pPr marL="1600160" indent="-228594">
              <a:lnSpc>
                <a:spcPct val="100000"/>
              </a:lnSpc>
              <a:spcBef>
                <a:spcPts val="400"/>
              </a:spcBef>
              <a:buClr>
                <a:schemeClr val="bg1">
                  <a:lumMod val="60000"/>
                  <a:lumOff val="40000"/>
                </a:schemeClr>
              </a:buClr>
              <a:buFont typeface="Arial" panose="020B0604020202020204" pitchFamily="34" charset="0"/>
              <a:buChar char="•"/>
              <a:defRPr sz="1200"/>
            </a:lvl4pPr>
            <a:lvl5pPr marL="2057349" indent="-228594">
              <a:lnSpc>
                <a:spcPct val="100000"/>
              </a:lnSpc>
              <a:spcBef>
                <a:spcPts val="400"/>
              </a:spcBef>
              <a:buClr>
                <a:schemeClr val="bg1">
                  <a:lumMod val="60000"/>
                  <a:lumOff val="40000"/>
                </a:schemeClr>
              </a:buClr>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0353376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10" name="Content Placeholder 9"/>
          <p:cNvSpPr>
            <a:spLocks noGrp="1"/>
          </p:cNvSpPr>
          <p:nvPr>
            <p:ph sz="quarter" idx="10"/>
          </p:nvPr>
        </p:nvSpPr>
        <p:spPr>
          <a:xfrm>
            <a:off x="3810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defRPr>
            </a:lvl2pPr>
            <a:lvl3pPr marL="1142971" indent="-228594">
              <a:lnSpc>
                <a:spcPct val="100000"/>
              </a:lnSpc>
              <a:spcBef>
                <a:spcPts val="600"/>
              </a:spcBef>
              <a:buClr>
                <a:srgbClr val="808080"/>
              </a:buClr>
              <a:buFont typeface="Wingdings" panose="05000000000000000000" pitchFamily="2" charset="2"/>
              <a:buChar char="§"/>
              <a:defRPr sz="14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1"/>
          </p:nvPr>
        </p:nvSpPr>
        <p:spPr>
          <a:xfrm>
            <a:off x="6324600" y="1600200"/>
            <a:ext cx="5486400" cy="4572000"/>
          </a:xfrm>
          <a:prstGeom prst="rect">
            <a:avLst/>
          </a:prstGeom>
        </p:spPr>
        <p:txBody>
          <a:bodyPr lIns="0" tIns="0" rIns="0" bIns="0"/>
          <a:lstStyle>
            <a:lvl1pPr>
              <a:lnSpc>
                <a:spcPct val="100000"/>
              </a:lnSpc>
              <a:spcBef>
                <a:spcPts val="1200"/>
              </a:spcBef>
              <a:buClr>
                <a:srgbClr val="808080"/>
              </a:buClr>
              <a:defRPr sz="2400">
                <a:solidFill>
                  <a:schemeClr val="bg2"/>
                </a:solidFill>
              </a:defRPr>
            </a:lvl1pPr>
            <a:lvl2pPr marL="685783" indent="-228594">
              <a:lnSpc>
                <a:spcPct val="100000"/>
              </a:lnSpc>
              <a:spcBef>
                <a:spcPts val="600"/>
              </a:spcBef>
              <a:buClr>
                <a:srgbClr val="808080"/>
              </a:buClr>
              <a:buFont typeface="Arial" panose="020B0604020202020204" pitchFamily="34" charset="0"/>
              <a:buChar char="–"/>
              <a:defRPr sz="1800">
                <a:solidFill>
                  <a:schemeClr val="bg2"/>
                </a:solidFill>
              </a:defRPr>
            </a:lvl2pPr>
            <a:lvl3pPr marL="1142971" indent="-228594">
              <a:lnSpc>
                <a:spcPct val="100000"/>
              </a:lnSpc>
              <a:spcBef>
                <a:spcPts val="600"/>
              </a:spcBef>
              <a:buClr>
                <a:srgbClr val="808080"/>
              </a:buClr>
              <a:buFont typeface="Wingdings" panose="05000000000000000000" pitchFamily="2" charset="2"/>
              <a:buChar char="§"/>
              <a:defRPr sz="14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6037831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3810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2" indent="-230712">
              <a:lnSpc>
                <a:spcPct val="100000"/>
              </a:lnSpc>
              <a:spcBef>
                <a:spcPts val="1200"/>
              </a:spcBef>
              <a:buClr>
                <a:srgbClr val="808080"/>
              </a:buClr>
              <a:defRPr sz="1800">
                <a:solidFill>
                  <a:schemeClr val="bg2"/>
                </a:solidFill>
              </a:defRPr>
            </a:lvl2pPr>
            <a:lvl3pPr marL="685783" indent="-230712">
              <a:lnSpc>
                <a:spcPct val="100000"/>
              </a:lnSpc>
              <a:spcBef>
                <a:spcPts val="600"/>
              </a:spcBef>
              <a:buClr>
                <a:srgbClr val="808080"/>
              </a:buClr>
              <a:buFont typeface="Arial" panose="020B0604020202020204" pitchFamily="34" charset="0"/>
              <a:buChar char="–"/>
              <a:defRPr sz="1400">
                <a:solidFill>
                  <a:schemeClr val="bg2"/>
                </a:solidFill>
              </a:defRPr>
            </a:lvl3pPr>
            <a:lvl4pPr marL="1140855" indent="-224361">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6324600" y="1374370"/>
            <a:ext cx="5486400" cy="4797829"/>
          </a:xfrm>
          <a:prstGeom prst="rect">
            <a:avLst/>
          </a:prstGeom>
        </p:spPr>
        <p:txBody>
          <a:bodyPr lIns="0" tIns="0" rIns="0" bIns="91440"/>
          <a:lstStyle>
            <a:lvl1pPr marL="0" indent="0">
              <a:lnSpc>
                <a:spcPct val="100000"/>
              </a:lnSpc>
              <a:spcBef>
                <a:spcPts val="1800"/>
              </a:spcBef>
              <a:buNone/>
              <a:defRPr sz="2000" b="1" baseline="0">
                <a:solidFill>
                  <a:schemeClr val="bg1"/>
                </a:solidFill>
              </a:defRPr>
            </a:lvl1pPr>
            <a:lvl2pPr marL="230712" indent="-230712">
              <a:lnSpc>
                <a:spcPct val="100000"/>
              </a:lnSpc>
              <a:spcBef>
                <a:spcPts val="1200"/>
              </a:spcBef>
              <a:buClr>
                <a:srgbClr val="808080"/>
              </a:buClr>
              <a:defRPr sz="1800">
                <a:solidFill>
                  <a:schemeClr val="bg2"/>
                </a:solidFill>
              </a:defRPr>
            </a:lvl2pPr>
            <a:lvl3pPr marL="685783" indent="-230712">
              <a:lnSpc>
                <a:spcPct val="100000"/>
              </a:lnSpc>
              <a:spcBef>
                <a:spcPts val="600"/>
              </a:spcBef>
              <a:buClr>
                <a:srgbClr val="808080"/>
              </a:buClr>
              <a:buFont typeface="Arial" panose="020B0604020202020204" pitchFamily="34" charset="0"/>
              <a:buChar char="–"/>
              <a:defRPr sz="1400">
                <a:solidFill>
                  <a:schemeClr val="bg2"/>
                </a:solidFill>
              </a:defRPr>
            </a:lvl3pPr>
            <a:lvl4pPr marL="1140855" indent="-224361">
              <a:lnSpc>
                <a:spcPct val="100000"/>
              </a:lnSpc>
              <a:spcBef>
                <a:spcPts val="600"/>
              </a:spcBef>
              <a:buClr>
                <a:srgbClr val="808080"/>
              </a:buClr>
              <a:buFont typeface="Wingdings" panose="05000000000000000000" pitchFamily="2" charset="2"/>
              <a:buChar char="§"/>
              <a:defRPr sz="1200">
                <a:solidFill>
                  <a:schemeClr val="bg2"/>
                </a:solidFill>
              </a:defRPr>
            </a:lvl4pPr>
            <a:lvl5pPr>
              <a:lnSpc>
                <a:spcPct val="100000"/>
              </a:lnSpc>
              <a:spcBef>
                <a:spcPts val="400"/>
              </a:spcBef>
              <a:buClr>
                <a:srgbClr val="808080"/>
              </a:buClr>
              <a:defRPr sz="18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28414250"/>
      </p:ext>
    </p:extLst>
  </p:cSld>
  <p:clrMapOvr>
    <a:masterClrMapping/>
  </p:clrMapOvr>
  <p:extLst>
    <p:ext uri="{DCECCB84-F9BA-43D5-87BE-67443E8EF086}">
      <p15:sldGuideLst xmlns:p15="http://schemas.microsoft.com/office/powerpoint/2012/main">
        <p15:guide id="1" orient="horz" pos="120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spAutoFit/>
          </a:bodyPr>
          <a:lstStyle>
            <a:lvl1pPr>
              <a:defRPr lang="en-US" sz="3200" dirty="0">
                <a:solidFill>
                  <a:schemeClr val="bg1"/>
                </a:solidFill>
                <a:latin typeface="+mj-lt"/>
              </a:defRPr>
            </a:lvl1pPr>
          </a:lstStyle>
          <a:p>
            <a:pPr lvl="0"/>
            <a:r>
              <a:rPr lang="en-US"/>
              <a:t>Click to edit Master title style</a:t>
            </a:r>
          </a:p>
        </p:txBody>
      </p:sp>
      <p:sp>
        <p:nvSpPr>
          <p:cNvPr id="9" name="Content Placeholder 9"/>
          <p:cNvSpPr>
            <a:spLocks noGrp="1"/>
          </p:cNvSpPr>
          <p:nvPr>
            <p:ph sz="quarter" idx="13"/>
          </p:nvPr>
        </p:nvSpPr>
        <p:spPr>
          <a:xfrm>
            <a:off x="38100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2" name="Content Placeholder 9">
            <a:extLst>
              <a:ext uri="{FF2B5EF4-FFF2-40B4-BE49-F238E27FC236}">
                <a16:creationId xmlns:a16="http://schemas.microsoft.com/office/drawing/2014/main" id="{3C9CA1AB-E8E8-4338-8BB5-4C9F95D3899A}"/>
              </a:ext>
            </a:extLst>
          </p:cNvPr>
          <p:cNvSpPr>
            <a:spLocks noGrp="1"/>
          </p:cNvSpPr>
          <p:nvPr>
            <p:ph sz="quarter" idx="14"/>
          </p:nvPr>
        </p:nvSpPr>
        <p:spPr>
          <a:xfrm>
            <a:off x="4332836"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3" name="Content Placeholder 9">
            <a:extLst>
              <a:ext uri="{FF2B5EF4-FFF2-40B4-BE49-F238E27FC236}">
                <a16:creationId xmlns:a16="http://schemas.microsoft.com/office/drawing/2014/main" id="{B6586213-13AB-4801-9939-C1924B01D7D1}"/>
              </a:ext>
            </a:extLst>
          </p:cNvPr>
          <p:cNvSpPr>
            <a:spLocks noGrp="1"/>
          </p:cNvSpPr>
          <p:nvPr>
            <p:ph sz="quarter" idx="15"/>
          </p:nvPr>
        </p:nvSpPr>
        <p:spPr>
          <a:xfrm>
            <a:off x="8284230" y="1371600"/>
            <a:ext cx="3526327" cy="4800600"/>
          </a:xfrm>
          <a:prstGeom prst="rect">
            <a:avLst/>
          </a:prstGeom>
        </p:spPr>
        <p:txBody>
          <a:bodyPr lIns="0" tIns="0" rIns="0" bIns="0"/>
          <a:lstStyle>
            <a:lvl1pPr marL="0" indent="0">
              <a:lnSpc>
                <a:spcPct val="100000"/>
              </a:lnSpc>
              <a:spcBef>
                <a:spcPts val="1800"/>
              </a:spcBef>
              <a:buClr>
                <a:srgbClr val="808080"/>
              </a:buClr>
              <a:buNone/>
              <a:defRPr sz="1800" b="1">
                <a:solidFill>
                  <a:schemeClr val="bg1"/>
                </a:solidFill>
              </a:defRPr>
            </a:lvl1pPr>
            <a:lvl2pPr marL="228594" indent="-228594">
              <a:lnSpc>
                <a:spcPct val="100000"/>
              </a:lnSpc>
              <a:spcBef>
                <a:spcPts val="1200"/>
              </a:spcBef>
              <a:buClr>
                <a:srgbClr val="808080"/>
              </a:buClr>
              <a:buFont typeface="Arial" panose="020B0604020202020204" pitchFamily="34" charset="0"/>
              <a:buChar char="•"/>
              <a:defRPr sz="1600">
                <a:solidFill>
                  <a:schemeClr val="bg2"/>
                </a:solidFill>
              </a:defRPr>
            </a:lvl2pPr>
            <a:lvl3pPr marL="685783" indent="-228594">
              <a:lnSpc>
                <a:spcPct val="100000"/>
              </a:lnSpc>
              <a:spcBef>
                <a:spcPts val="600"/>
              </a:spcBef>
              <a:buClr>
                <a:srgbClr val="808080"/>
              </a:buClr>
              <a:buFont typeface="Arial" panose="020B0604020202020204" pitchFamily="34" charset="0"/>
              <a:buChar char="–"/>
              <a:defRPr sz="1200">
                <a:solidFill>
                  <a:schemeClr val="bg2"/>
                </a:solidFill>
              </a:defRPr>
            </a:lvl3pPr>
            <a:lvl4pPr marL="1600160" indent="-228594">
              <a:buClr>
                <a:srgbClr val="808080"/>
              </a:buClr>
              <a:buFont typeface="Arial" panose="020B0604020202020204" pitchFamily="34" charset="0"/>
              <a:buChar char="–"/>
              <a:defRPr sz="1867">
                <a:solidFill>
                  <a:schemeClr val="bg2"/>
                </a:solidFill>
              </a:defRPr>
            </a:lvl4pPr>
            <a:lvl5pPr marL="2057349" indent="-228594">
              <a:buClr>
                <a:srgbClr val="808080"/>
              </a:buClr>
              <a:buFont typeface="Arial" panose="020B0604020202020204" pitchFamily="34" charset="0"/>
              <a:buChar char="–"/>
              <a:defRPr sz="1867">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26234338"/>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838200" y="-457200"/>
            <a:ext cx="10515600" cy="395816"/>
          </a:xfrm>
          <a:prstGeom prst="rect">
            <a:avLst/>
          </a:prstGeom>
        </p:spPr>
        <p:txBody>
          <a:bodyPr/>
          <a:lstStyle>
            <a:lvl1pPr algn="ctr">
              <a:defRPr sz="2400">
                <a:solidFill>
                  <a:schemeClr val="tx1"/>
                </a:solidFill>
              </a:defRPr>
            </a:lvl1pPr>
          </a:lstStyle>
          <a:p>
            <a:r>
              <a:rPr lang="en-US"/>
              <a:t>Click to edit Master title style</a:t>
            </a:r>
          </a:p>
        </p:txBody>
      </p:sp>
    </p:spTree>
    <p:extLst>
      <p:ext uri="{BB962C8B-B14F-4D97-AF65-F5344CB8AC3E}">
        <p14:creationId xmlns:p14="http://schemas.microsoft.com/office/powerpoint/2010/main" val="12224678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2_Top bar w/pattern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42900"/>
            <a:ext cx="11430000" cy="443198"/>
          </a:xfrm>
          <a:prstGeom prst="rect">
            <a:avLst/>
          </a:prstGeom>
        </p:spPr>
        <p:txBody>
          <a:bodyPr wrap="square" lIns="0" tIns="0" rIns="0" bIns="0" anchor="t" anchorCtr="0">
            <a:spAutoFit/>
          </a:bodyPr>
          <a:lstStyle>
            <a:lvl1pPr>
              <a:defRPr lang="en-US" sz="3200" dirty="0">
                <a:solidFill>
                  <a:schemeClr val="tx2"/>
                </a:solidFill>
              </a:defRPr>
            </a:lvl1pPr>
          </a:lstStyle>
          <a:p>
            <a:pPr marL="0" lvl="0"/>
            <a:r>
              <a:rPr lang="en-US"/>
              <a:t>Click to edit Master 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Subtitle 2">
            <a:extLst>
              <a:ext uri="{FF2B5EF4-FFF2-40B4-BE49-F238E27FC236}">
                <a16:creationId xmlns:a16="http://schemas.microsoft.com/office/drawing/2014/main" id="{099861F0-B42E-0FE2-6356-01951F6FF2B7}"/>
              </a:ext>
            </a:extLst>
          </p:cNvPr>
          <p:cNvSpPr>
            <a:spLocks noGrp="1"/>
          </p:cNvSpPr>
          <p:nvPr>
            <p:ph type="subTitle" idx="1"/>
          </p:nvPr>
        </p:nvSpPr>
        <p:spPr>
          <a:xfrm>
            <a:off x="381000" y="857250"/>
            <a:ext cx="11430000" cy="246221"/>
          </a:xfrm>
          <a:prstGeom prst="rect">
            <a:avLst/>
          </a:prstGeom>
        </p:spPr>
        <p:txBody>
          <a:bodyPr wrap="square" lIns="0" tIns="0" rIns="0" bIns="0">
            <a:spAutoFit/>
          </a:bodyPr>
          <a:lstStyle>
            <a:lvl1pPr marL="0" indent="0" algn="l">
              <a:lnSpc>
                <a:spcPct val="100000"/>
              </a:lnSpc>
              <a:spcBef>
                <a:spcPts val="0"/>
              </a:spcBef>
              <a:buNone/>
              <a:defRPr sz="1600">
                <a:solidFill>
                  <a:schemeClr val="bg1">
                    <a:lumMod val="40000"/>
                    <a:lumOff val="60000"/>
                  </a:schemeClr>
                </a:solidFill>
                <a:latin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70056657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End log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838200" y="-457200"/>
            <a:ext cx="10515600" cy="395816"/>
          </a:xfrm>
          <a:prstGeom prst="rect">
            <a:avLst/>
          </a:prstGeom>
        </p:spPr>
        <p:txBody>
          <a:bodyPr/>
          <a:lstStyle>
            <a:lvl1pPr algn="ctr">
              <a:defRPr sz="2400"/>
            </a:lvl1pPr>
          </a:lstStyle>
          <a:p>
            <a:r>
              <a:rPr lang="en-US"/>
              <a:t>Click to edit Master title style</a:t>
            </a:r>
          </a:p>
        </p:txBody>
      </p:sp>
      <p:sp>
        <p:nvSpPr>
          <p:cNvPr id="209" name="Rectangle 208">
            <a:extLst>
              <a:ext uri="{FF2B5EF4-FFF2-40B4-BE49-F238E27FC236}">
                <a16:creationId xmlns:a16="http://schemas.microsoft.com/office/drawing/2014/main" id="{5BC7EE9C-562A-4519-B67A-EB99114D5C54}"/>
              </a:ext>
              <a:ext uri="{C183D7F6-B498-43B3-948B-1728B52AA6E4}">
                <adec:decorative xmlns:adec="http://schemas.microsoft.com/office/drawing/2017/decorative" val="1"/>
              </a:ext>
            </a:extLst>
          </p:cNvPr>
          <p:cNvSpPr>
            <a:spLocks noChangeAspect="1"/>
          </p:cNvSpPr>
          <p:nvPr userDrawn="1"/>
        </p:nvSpPr>
        <p:spPr>
          <a:xfrm>
            <a:off x="381000" y="400050"/>
            <a:ext cx="457200" cy="1143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pic>
        <p:nvPicPr>
          <p:cNvPr id="210" name="Picture 209">
            <a:extLst>
              <a:ext uri="{FF2B5EF4-FFF2-40B4-BE49-F238E27FC236}">
                <a16:creationId xmlns:a16="http://schemas.microsoft.com/office/drawing/2014/main" id="{9F395D62-9AFB-429C-85A8-BAAB83043A5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171" y="6172200"/>
            <a:ext cx="2743200" cy="356618"/>
          </a:xfrm>
          <a:prstGeom prst="rect">
            <a:avLst/>
          </a:prstGeom>
        </p:spPr>
      </p:pic>
    </p:spTree>
    <p:extLst>
      <p:ext uri="{BB962C8B-B14F-4D97-AF65-F5344CB8AC3E}">
        <p14:creationId xmlns:p14="http://schemas.microsoft.com/office/powerpoint/2010/main" val="308497704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DTA 2023 Case Study Blue Dark">
    <p:bg>
      <p:bgPr>
        <a:solidFill>
          <a:srgbClr val="0B0C78">
            <a:alpha val="99000"/>
          </a:srgbClr>
        </a:solidFill>
        <a:effectLst/>
      </p:bgPr>
    </p:bg>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97B9344D-6762-258E-07F4-14997F61F015}"/>
              </a:ext>
            </a:extLst>
          </p:cNvPr>
          <p:cNvSpPr>
            <a:spLocks noGrp="1"/>
          </p:cNvSpPr>
          <p:nvPr>
            <p:ph type="pic" sz="quarter" idx="19" hasCustomPrompt="1"/>
          </p:nvPr>
        </p:nvSpPr>
        <p:spPr>
          <a:xfrm>
            <a:off x="0" y="-2"/>
            <a:ext cx="12192000" cy="3673643"/>
          </a:xfrm>
          <a:prstGeom prst="rect">
            <a:avLst/>
          </a:prstGeom>
        </p:spPr>
        <p:txBody>
          <a:bodyPr anchor="ctr"/>
          <a:lstStyle>
            <a:lvl1pPr marL="0" indent="0" algn="ctr">
              <a:buNone/>
              <a:defRPr>
                <a:solidFill>
                  <a:srgbClr val="FFFFFF"/>
                </a:solidFill>
              </a:defRPr>
            </a:lvl1pPr>
          </a:lstStyle>
          <a:p>
            <a:r>
              <a:rPr lang="en-US"/>
              <a:t>Image</a:t>
            </a:r>
          </a:p>
        </p:txBody>
      </p:sp>
      <p:sp>
        <p:nvSpPr>
          <p:cNvPr id="2" name="Title 1">
            <a:extLst>
              <a:ext uri="{FF2B5EF4-FFF2-40B4-BE49-F238E27FC236}">
                <a16:creationId xmlns:a16="http://schemas.microsoft.com/office/drawing/2014/main" id="{A1221CDB-95CE-458B-A911-027A05894B80}"/>
              </a:ext>
            </a:extLst>
          </p:cNvPr>
          <p:cNvSpPr>
            <a:spLocks noGrp="1"/>
          </p:cNvSpPr>
          <p:nvPr>
            <p:ph type="title" hasCustomPrompt="1"/>
          </p:nvPr>
        </p:nvSpPr>
        <p:spPr>
          <a:xfrm>
            <a:off x="381000" y="-457200"/>
            <a:ext cx="11436096" cy="395816"/>
          </a:xfrm>
          <a:prstGeom prst="rect">
            <a:avLst/>
          </a:prstGeom>
        </p:spPr>
        <p:txBody>
          <a:bodyPr/>
          <a:lstStyle>
            <a:lvl1pPr algn="ctr">
              <a:defRPr sz="2400">
                <a:solidFill>
                  <a:srgbClr val="FFFFFF"/>
                </a:solidFill>
              </a:defRPr>
            </a:lvl1pPr>
          </a:lstStyle>
          <a:p>
            <a:r>
              <a:rPr lang="en-US"/>
              <a:t>DTA 2023 Case Study</a:t>
            </a:r>
          </a:p>
        </p:txBody>
      </p:sp>
      <p:sp>
        <p:nvSpPr>
          <p:cNvPr id="6" name="Rectangle 5">
            <a:extLst>
              <a:ext uri="{FF2B5EF4-FFF2-40B4-BE49-F238E27FC236}">
                <a16:creationId xmlns:a16="http://schemas.microsoft.com/office/drawing/2014/main" id="{278E137C-A8DC-B902-CD5D-86B2E9BE4225}"/>
              </a:ext>
            </a:extLst>
          </p:cNvPr>
          <p:cNvSpPr/>
          <p:nvPr userDrawn="1"/>
        </p:nvSpPr>
        <p:spPr>
          <a:xfrm>
            <a:off x="0" y="-2"/>
            <a:ext cx="9999579" cy="3673643"/>
          </a:xfrm>
          <a:prstGeom prst="rect">
            <a:avLst/>
          </a:prstGeom>
          <a:gradFill flip="none" rotWithShape="1">
            <a:gsLst>
              <a:gs pos="0">
                <a:schemeClr val="bg2">
                  <a:alpha val="65000"/>
                </a:schemeClr>
              </a:gs>
              <a:gs pos="35000">
                <a:schemeClr val="bg2">
                  <a:alpha val="50000"/>
                </a:schemeClr>
              </a:gs>
              <a:gs pos="5000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lvl="0"/>
            <a:endParaRPr lang="en-US" sz="1333">
              <a:solidFill>
                <a:schemeClr val="tx2"/>
              </a:solidFill>
              <a:latin typeface="Arial" panose="020B0604020202020204" pitchFamily="34" charset="0"/>
            </a:endParaRPr>
          </a:p>
        </p:txBody>
      </p:sp>
      <p:sp>
        <p:nvSpPr>
          <p:cNvPr id="10" name="Text Placeholder 13">
            <a:extLst>
              <a:ext uri="{FF2B5EF4-FFF2-40B4-BE49-F238E27FC236}">
                <a16:creationId xmlns:a16="http://schemas.microsoft.com/office/drawing/2014/main" id="{EE220F9F-B1DF-D8B8-88EA-56093313A41B}"/>
              </a:ext>
            </a:extLst>
          </p:cNvPr>
          <p:cNvSpPr>
            <a:spLocks noGrp="1"/>
          </p:cNvSpPr>
          <p:nvPr>
            <p:ph type="body" sz="quarter" idx="13"/>
          </p:nvPr>
        </p:nvSpPr>
        <p:spPr>
          <a:xfrm>
            <a:off x="381000" y="1524000"/>
            <a:ext cx="5715000" cy="1475592"/>
          </a:xfrm>
          <a:prstGeom prst="rect">
            <a:avLst/>
          </a:prstGeom>
        </p:spPr>
        <p:txBody>
          <a:bodyPr lIns="0" rIns="228600" anchor="ctr"/>
          <a:lstStyle>
            <a:lvl1pPr marL="0" indent="0">
              <a:lnSpc>
                <a:spcPct val="100000"/>
              </a:lnSpc>
              <a:buNone/>
              <a:defRPr sz="2667">
                <a:solidFill>
                  <a:srgbClr val="FFFFFF"/>
                </a:solidFill>
              </a:defRPr>
            </a:lvl1pPr>
          </a:lstStyle>
          <a:p>
            <a:pPr lvl="0"/>
            <a:r>
              <a:rPr lang="en-US"/>
              <a:t>Click to edit Master text styles</a:t>
            </a:r>
          </a:p>
        </p:txBody>
      </p:sp>
      <p:sp>
        <p:nvSpPr>
          <p:cNvPr id="11" name="Picture Placeholder 15">
            <a:extLst>
              <a:ext uri="{FF2B5EF4-FFF2-40B4-BE49-F238E27FC236}">
                <a16:creationId xmlns:a16="http://schemas.microsoft.com/office/drawing/2014/main" id="{9840BA81-8B8B-845C-D4AA-3A6340EE5235}"/>
              </a:ext>
            </a:extLst>
          </p:cNvPr>
          <p:cNvSpPr>
            <a:spLocks noGrp="1"/>
          </p:cNvSpPr>
          <p:nvPr>
            <p:ph type="pic" sz="quarter" idx="14" hasCustomPrompt="1"/>
          </p:nvPr>
        </p:nvSpPr>
        <p:spPr>
          <a:xfrm>
            <a:off x="381000" y="304800"/>
            <a:ext cx="2133600" cy="1219200"/>
          </a:xfrm>
          <a:prstGeom prst="rect">
            <a:avLst/>
          </a:prstGeom>
        </p:spPr>
        <p:txBody>
          <a:bodyPr anchor="ctr"/>
          <a:lstStyle>
            <a:lvl1pPr marL="0" indent="0" algn="ctr">
              <a:buNone/>
              <a:defRPr>
                <a:solidFill>
                  <a:srgbClr val="FFFFFF"/>
                </a:solidFill>
              </a:defRPr>
            </a:lvl1pPr>
          </a:lstStyle>
          <a:p>
            <a:r>
              <a:rPr lang="en-US"/>
              <a:t>LOGO</a:t>
            </a:r>
          </a:p>
        </p:txBody>
      </p:sp>
      <p:sp>
        <p:nvSpPr>
          <p:cNvPr id="12" name="Text Placeholder 5">
            <a:extLst>
              <a:ext uri="{FF2B5EF4-FFF2-40B4-BE49-F238E27FC236}">
                <a16:creationId xmlns:a16="http://schemas.microsoft.com/office/drawing/2014/main" id="{01771948-A25F-DEB7-DCC1-BB51DFE89AF3}"/>
              </a:ext>
            </a:extLst>
          </p:cNvPr>
          <p:cNvSpPr>
            <a:spLocks noGrp="1"/>
          </p:cNvSpPr>
          <p:nvPr>
            <p:ph type="body" sz="quarter" idx="20"/>
          </p:nvPr>
        </p:nvSpPr>
        <p:spPr>
          <a:xfrm>
            <a:off x="381000"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25" name="Rectangle 24">
            <a:extLst>
              <a:ext uri="{FF2B5EF4-FFF2-40B4-BE49-F238E27FC236}">
                <a16:creationId xmlns:a16="http://schemas.microsoft.com/office/drawing/2014/main" id="{210A4AA6-8D90-F365-18A2-115F979BBC6F}"/>
              </a:ext>
            </a:extLst>
          </p:cNvPr>
          <p:cNvSpPr>
            <a:spLocks noChangeAspect="1"/>
          </p:cNvSpPr>
          <p:nvPr userDrawn="1"/>
        </p:nvSpPr>
        <p:spPr>
          <a:xfrm rot="16200000">
            <a:off x="-259080" y="5385996"/>
            <a:ext cx="1706880" cy="426720"/>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2"/>
              </a:solidFill>
            </a:endParaRPr>
          </a:p>
        </p:txBody>
      </p:sp>
      <p:sp>
        <p:nvSpPr>
          <p:cNvPr id="29" name="Text Placeholder 5">
            <a:extLst>
              <a:ext uri="{FF2B5EF4-FFF2-40B4-BE49-F238E27FC236}">
                <a16:creationId xmlns:a16="http://schemas.microsoft.com/office/drawing/2014/main" id="{6ED0D932-CF5C-5214-59DB-CD0820734FD3}"/>
              </a:ext>
            </a:extLst>
          </p:cNvPr>
          <p:cNvSpPr>
            <a:spLocks noGrp="1"/>
          </p:cNvSpPr>
          <p:nvPr>
            <p:ph type="body" sz="quarter" idx="22"/>
          </p:nvPr>
        </p:nvSpPr>
        <p:spPr>
          <a:xfrm>
            <a:off x="4270248"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30" name="Text Placeholder 5">
            <a:extLst>
              <a:ext uri="{FF2B5EF4-FFF2-40B4-BE49-F238E27FC236}">
                <a16:creationId xmlns:a16="http://schemas.microsoft.com/office/drawing/2014/main" id="{F5BD6BE5-65D8-D4C0-13FE-352766BB0476}"/>
              </a:ext>
            </a:extLst>
          </p:cNvPr>
          <p:cNvSpPr>
            <a:spLocks noGrp="1"/>
          </p:cNvSpPr>
          <p:nvPr>
            <p:ph type="body" sz="quarter" idx="23"/>
          </p:nvPr>
        </p:nvSpPr>
        <p:spPr>
          <a:xfrm>
            <a:off x="8159496" y="2999593"/>
            <a:ext cx="3657600" cy="1341120"/>
          </a:xfrm>
          <a:prstGeom prst="rect">
            <a:avLst/>
          </a:prstGeom>
          <a:solidFill>
            <a:srgbClr val="E5F8FF"/>
          </a:solidFill>
        </p:spPr>
        <p:txBody>
          <a:bodyPr lIns="228600" tIns="137160" rIns="228600" bIns="0" anchor="t"/>
          <a:lstStyle>
            <a:lvl1pPr marL="0" indent="0" algn="l">
              <a:buNone/>
              <a:defRPr sz="2400" b="0">
                <a:solidFill>
                  <a:srgbClr val="1544B1"/>
                </a:solidFill>
              </a:defRPr>
            </a:lvl1pPr>
            <a:lvl2pPr marL="6351" indent="0" algn="l">
              <a:lnSpc>
                <a:spcPct val="100000"/>
              </a:lnSpc>
              <a:spcBef>
                <a:spcPts val="0"/>
              </a:spcBef>
              <a:buNone/>
              <a:tabLst/>
              <a:defRPr sz="1600">
                <a:solidFill>
                  <a:srgbClr val="000000"/>
                </a:solidFill>
              </a:defRPr>
            </a:lvl2pPr>
            <a:lvl3pPr marL="914377" indent="0">
              <a:buNone/>
              <a:defRPr/>
            </a:lvl3pPr>
            <a:lvl4pPr marL="1371566" indent="0">
              <a:buNone/>
              <a:defRPr/>
            </a:lvl4pPr>
            <a:lvl5pPr marL="1828754" indent="0">
              <a:buNone/>
              <a:defRPr/>
            </a:lvl5pPr>
          </a:lstStyle>
          <a:p>
            <a:pPr lvl="0"/>
            <a:r>
              <a:rPr lang="en-US"/>
              <a:t>Click to edit</a:t>
            </a:r>
          </a:p>
          <a:p>
            <a:pPr lvl="1"/>
            <a:r>
              <a:rPr lang="en-US"/>
              <a:t>Second level</a:t>
            </a:r>
          </a:p>
        </p:txBody>
      </p:sp>
      <p:sp>
        <p:nvSpPr>
          <p:cNvPr id="5" name="Text Placeholder 4">
            <a:extLst>
              <a:ext uri="{FF2B5EF4-FFF2-40B4-BE49-F238E27FC236}">
                <a16:creationId xmlns:a16="http://schemas.microsoft.com/office/drawing/2014/main" id="{223AACAC-83C1-CA41-023A-BDE905D257F7}"/>
              </a:ext>
            </a:extLst>
          </p:cNvPr>
          <p:cNvSpPr>
            <a:spLocks noGrp="1"/>
          </p:cNvSpPr>
          <p:nvPr>
            <p:ph type="body" sz="quarter" idx="25"/>
          </p:nvPr>
        </p:nvSpPr>
        <p:spPr>
          <a:xfrm>
            <a:off x="8153401" y="4951101"/>
            <a:ext cx="3651503" cy="1500644"/>
          </a:xfrm>
          <a:prstGeom prst="rect">
            <a:avLst/>
          </a:prstGeom>
        </p:spPr>
        <p:txBody>
          <a:bodyPr lIns="0" tIns="91440" rIns="0" bIns="0"/>
          <a:lstStyle>
            <a:lvl1pPr marL="156629" indent="-156629">
              <a:spcBef>
                <a:spcPts val="0"/>
              </a:spcBef>
              <a:spcAft>
                <a:spcPts val="533"/>
              </a:spcAft>
              <a:buClr>
                <a:srgbClr val="9FDDFF"/>
              </a:buClr>
              <a:buFont typeface="Wingdings" pitchFamily="2" charset="2"/>
              <a:buChar char="§"/>
              <a:tabLst/>
              <a:defRPr sz="1333">
                <a:solidFill>
                  <a:srgbClr val="FFFFFF"/>
                </a:solidFill>
              </a:defRPr>
            </a:lvl1pPr>
            <a:lvl2pPr marL="457189" indent="0">
              <a:buNone/>
              <a:defRPr/>
            </a:lvl2pPr>
          </a:lstStyle>
          <a:p>
            <a:pPr lvl="0"/>
            <a:r>
              <a:rPr lang="en-US"/>
              <a:t>Click to edit Master text styles</a:t>
            </a:r>
          </a:p>
        </p:txBody>
      </p:sp>
      <p:sp>
        <p:nvSpPr>
          <p:cNvPr id="9" name="Text Placeholder 8">
            <a:extLst>
              <a:ext uri="{FF2B5EF4-FFF2-40B4-BE49-F238E27FC236}">
                <a16:creationId xmlns:a16="http://schemas.microsoft.com/office/drawing/2014/main" id="{7266B15D-66DC-6293-9012-05E0D444F491}"/>
              </a:ext>
            </a:extLst>
          </p:cNvPr>
          <p:cNvSpPr>
            <a:spLocks noGrp="1"/>
          </p:cNvSpPr>
          <p:nvPr>
            <p:ph type="body" sz="quarter" idx="26"/>
          </p:nvPr>
        </p:nvSpPr>
        <p:spPr>
          <a:xfrm>
            <a:off x="1021080" y="4745917"/>
            <a:ext cx="6906769" cy="1705828"/>
          </a:xfrm>
          <a:prstGeom prst="rect">
            <a:avLst/>
          </a:prstGeom>
        </p:spPr>
        <p:txBody>
          <a:bodyPr lIns="0" tIns="0" rIns="0" bIns="0"/>
          <a:lstStyle>
            <a:lvl1pPr marL="0" indent="0">
              <a:lnSpc>
                <a:spcPct val="100000"/>
              </a:lnSpc>
              <a:buNone/>
              <a:defRPr sz="1867">
                <a:solidFill>
                  <a:srgbClr val="FFFFFF"/>
                </a:solidFill>
              </a:defRPr>
            </a:lvl1pPr>
            <a:lvl2pPr marL="10584" indent="0">
              <a:lnSpc>
                <a:spcPct val="100000"/>
              </a:lnSpc>
              <a:spcBef>
                <a:spcPts val="800"/>
              </a:spcBef>
              <a:buNone/>
              <a:tabLst/>
              <a:defRPr sz="1600">
                <a:solidFill>
                  <a:srgbClr val="9FDDFF"/>
                </a:solidFill>
              </a:defRPr>
            </a:lvl2pPr>
          </a:lstStyle>
          <a:p>
            <a:pPr lvl="0"/>
            <a:r>
              <a:rPr lang="en-US"/>
              <a:t>Click to edit Master text styles</a:t>
            </a:r>
          </a:p>
          <a:p>
            <a:pPr lvl="1"/>
            <a:r>
              <a:rPr lang="en-US"/>
              <a:t>Second level</a:t>
            </a:r>
          </a:p>
        </p:txBody>
      </p:sp>
      <p:sp>
        <p:nvSpPr>
          <p:cNvPr id="3" name="fl" descr="                              Dell - Internal Use - Confidential&#10;">
            <a:extLst>
              <a:ext uri="{FF2B5EF4-FFF2-40B4-BE49-F238E27FC236}">
                <a16:creationId xmlns:a16="http://schemas.microsoft.com/office/drawing/2014/main" id="{E5E772C3-B839-73D9-BF6E-4B9566389633}"/>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EEEEEE"/>
                </a:solidFill>
                <a:latin typeface="Arial" panose="020B0604020202020204" pitchFamily="34" charset="0"/>
              </a:rPr>
              <a:t>Copyright © Dell Inc. All Rights Reserved.</a:t>
            </a:r>
          </a:p>
        </p:txBody>
      </p:sp>
      <p:sp>
        <p:nvSpPr>
          <p:cNvPr id="4" name="TextBox 3">
            <a:extLst>
              <a:ext uri="{FF2B5EF4-FFF2-40B4-BE49-F238E27FC236}">
                <a16:creationId xmlns:a16="http://schemas.microsoft.com/office/drawing/2014/main" id="{EBB37532-E615-52BA-73E1-043247511CF8}"/>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EEEEEE"/>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EEEEEE"/>
              </a:solidFill>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9C0D90DA-73CF-0BD0-57CF-20D8A3A77B9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7" name="TextBox 16">
            <a:extLst>
              <a:ext uri="{FF2B5EF4-FFF2-40B4-BE49-F238E27FC236}">
                <a16:creationId xmlns:a16="http://schemas.microsoft.com/office/drawing/2014/main" id="{F8A2A061-C378-4930-BC1D-BD933B16379C}"/>
              </a:ext>
            </a:extLst>
          </p:cNvPr>
          <p:cNvSpPr txBox="1"/>
          <p:nvPr userDrawn="1"/>
        </p:nvSpPr>
        <p:spPr>
          <a:xfrm>
            <a:off x="8159496" y="4745917"/>
            <a:ext cx="3651504" cy="205121"/>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sz="1333" b="1" i="0" u="none" strike="noStrike" kern="1200" cap="none" spc="0" normalizeH="0" baseline="0" noProof="0">
                <a:ln>
                  <a:noFill/>
                </a:ln>
                <a:solidFill>
                  <a:srgbClr val="9FDDFF"/>
                </a:solidFill>
                <a:effectLst/>
                <a:uLnTx/>
                <a:uFillTx/>
                <a:latin typeface="Arial"/>
                <a:ea typeface="+mn-ea"/>
                <a:cs typeface="+mn-cs"/>
              </a:rPr>
              <a:t>Powered by:</a:t>
            </a:r>
          </a:p>
        </p:txBody>
      </p:sp>
    </p:spTree>
    <p:extLst>
      <p:ext uri="{BB962C8B-B14F-4D97-AF65-F5344CB8AC3E}">
        <p14:creationId xmlns:p14="http://schemas.microsoft.com/office/powerpoint/2010/main" val="2887308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249.xml"/><Relationship Id="rId18" Type="http://schemas.openxmlformats.org/officeDocument/2006/relationships/slideLayout" Target="../slideLayouts/slideLayout254.xml"/><Relationship Id="rId26" Type="http://schemas.openxmlformats.org/officeDocument/2006/relationships/slideLayout" Target="../slideLayouts/slideLayout262.xml"/><Relationship Id="rId39" Type="http://schemas.openxmlformats.org/officeDocument/2006/relationships/theme" Target="../theme/theme10.xml"/><Relationship Id="rId21" Type="http://schemas.openxmlformats.org/officeDocument/2006/relationships/slideLayout" Target="../slideLayouts/slideLayout257.xml"/><Relationship Id="rId34" Type="http://schemas.openxmlformats.org/officeDocument/2006/relationships/slideLayout" Target="../slideLayouts/slideLayout270.xml"/><Relationship Id="rId7" Type="http://schemas.openxmlformats.org/officeDocument/2006/relationships/slideLayout" Target="../slideLayouts/slideLayout243.xml"/><Relationship Id="rId12" Type="http://schemas.openxmlformats.org/officeDocument/2006/relationships/slideLayout" Target="../slideLayouts/slideLayout248.xml"/><Relationship Id="rId17" Type="http://schemas.openxmlformats.org/officeDocument/2006/relationships/slideLayout" Target="../slideLayouts/slideLayout253.xml"/><Relationship Id="rId25" Type="http://schemas.openxmlformats.org/officeDocument/2006/relationships/slideLayout" Target="../slideLayouts/slideLayout261.xml"/><Relationship Id="rId33" Type="http://schemas.openxmlformats.org/officeDocument/2006/relationships/slideLayout" Target="../slideLayouts/slideLayout269.xml"/><Relationship Id="rId38" Type="http://schemas.openxmlformats.org/officeDocument/2006/relationships/slideLayout" Target="../slideLayouts/slideLayout274.xml"/><Relationship Id="rId2" Type="http://schemas.openxmlformats.org/officeDocument/2006/relationships/slideLayout" Target="../slideLayouts/slideLayout238.xml"/><Relationship Id="rId16" Type="http://schemas.openxmlformats.org/officeDocument/2006/relationships/slideLayout" Target="../slideLayouts/slideLayout252.xml"/><Relationship Id="rId20" Type="http://schemas.openxmlformats.org/officeDocument/2006/relationships/slideLayout" Target="../slideLayouts/slideLayout256.xml"/><Relationship Id="rId29" Type="http://schemas.openxmlformats.org/officeDocument/2006/relationships/slideLayout" Target="../slideLayouts/slideLayout265.xml"/><Relationship Id="rId1" Type="http://schemas.openxmlformats.org/officeDocument/2006/relationships/slideLayout" Target="../slideLayouts/slideLayout237.xml"/><Relationship Id="rId6" Type="http://schemas.openxmlformats.org/officeDocument/2006/relationships/slideLayout" Target="../slideLayouts/slideLayout242.xml"/><Relationship Id="rId11" Type="http://schemas.openxmlformats.org/officeDocument/2006/relationships/slideLayout" Target="../slideLayouts/slideLayout247.xml"/><Relationship Id="rId24" Type="http://schemas.openxmlformats.org/officeDocument/2006/relationships/slideLayout" Target="../slideLayouts/slideLayout260.xml"/><Relationship Id="rId32" Type="http://schemas.openxmlformats.org/officeDocument/2006/relationships/slideLayout" Target="../slideLayouts/slideLayout268.xml"/><Relationship Id="rId37" Type="http://schemas.openxmlformats.org/officeDocument/2006/relationships/slideLayout" Target="../slideLayouts/slideLayout273.xml"/><Relationship Id="rId40" Type="http://schemas.openxmlformats.org/officeDocument/2006/relationships/image" Target="../media/image1.png"/><Relationship Id="rId5" Type="http://schemas.openxmlformats.org/officeDocument/2006/relationships/slideLayout" Target="../slideLayouts/slideLayout241.xml"/><Relationship Id="rId15" Type="http://schemas.openxmlformats.org/officeDocument/2006/relationships/slideLayout" Target="../slideLayouts/slideLayout251.xml"/><Relationship Id="rId23" Type="http://schemas.openxmlformats.org/officeDocument/2006/relationships/slideLayout" Target="../slideLayouts/slideLayout259.xml"/><Relationship Id="rId28" Type="http://schemas.openxmlformats.org/officeDocument/2006/relationships/slideLayout" Target="../slideLayouts/slideLayout264.xml"/><Relationship Id="rId36" Type="http://schemas.openxmlformats.org/officeDocument/2006/relationships/slideLayout" Target="../slideLayouts/slideLayout272.xml"/><Relationship Id="rId10" Type="http://schemas.openxmlformats.org/officeDocument/2006/relationships/slideLayout" Target="../slideLayouts/slideLayout246.xml"/><Relationship Id="rId19" Type="http://schemas.openxmlformats.org/officeDocument/2006/relationships/slideLayout" Target="../slideLayouts/slideLayout255.xml"/><Relationship Id="rId31" Type="http://schemas.openxmlformats.org/officeDocument/2006/relationships/slideLayout" Target="../slideLayouts/slideLayout267.xml"/><Relationship Id="rId4" Type="http://schemas.openxmlformats.org/officeDocument/2006/relationships/slideLayout" Target="../slideLayouts/slideLayout240.xml"/><Relationship Id="rId9" Type="http://schemas.openxmlformats.org/officeDocument/2006/relationships/slideLayout" Target="../slideLayouts/slideLayout245.xml"/><Relationship Id="rId14" Type="http://schemas.openxmlformats.org/officeDocument/2006/relationships/slideLayout" Target="../slideLayouts/slideLayout250.xml"/><Relationship Id="rId22" Type="http://schemas.openxmlformats.org/officeDocument/2006/relationships/slideLayout" Target="../slideLayouts/slideLayout258.xml"/><Relationship Id="rId27" Type="http://schemas.openxmlformats.org/officeDocument/2006/relationships/slideLayout" Target="../slideLayouts/slideLayout263.xml"/><Relationship Id="rId30" Type="http://schemas.openxmlformats.org/officeDocument/2006/relationships/slideLayout" Target="../slideLayouts/slideLayout266.xml"/><Relationship Id="rId35" Type="http://schemas.openxmlformats.org/officeDocument/2006/relationships/slideLayout" Target="../slideLayouts/slideLayout271.xml"/><Relationship Id="rId8" Type="http://schemas.openxmlformats.org/officeDocument/2006/relationships/slideLayout" Target="../slideLayouts/slideLayout244.xml"/><Relationship Id="rId3" Type="http://schemas.openxmlformats.org/officeDocument/2006/relationships/slideLayout" Target="../slideLayouts/slideLayout239.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287.xml"/><Relationship Id="rId18" Type="http://schemas.openxmlformats.org/officeDocument/2006/relationships/slideLayout" Target="../slideLayouts/slideLayout292.xml"/><Relationship Id="rId26" Type="http://schemas.openxmlformats.org/officeDocument/2006/relationships/slideLayout" Target="../slideLayouts/slideLayout300.xml"/><Relationship Id="rId39" Type="http://schemas.openxmlformats.org/officeDocument/2006/relationships/slideLayout" Target="../slideLayouts/slideLayout313.xml"/><Relationship Id="rId21" Type="http://schemas.openxmlformats.org/officeDocument/2006/relationships/slideLayout" Target="../slideLayouts/slideLayout295.xml"/><Relationship Id="rId34" Type="http://schemas.openxmlformats.org/officeDocument/2006/relationships/slideLayout" Target="../slideLayouts/slideLayout308.xml"/><Relationship Id="rId42" Type="http://schemas.openxmlformats.org/officeDocument/2006/relationships/theme" Target="../theme/theme11.xml"/><Relationship Id="rId7" Type="http://schemas.openxmlformats.org/officeDocument/2006/relationships/slideLayout" Target="../slideLayouts/slideLayout281.xml"/><Relationship Id="rId2" Type="http://schemas.openxmlformats.org/officeDocument/2006/relationships/slideLayout" Target="../slideLayouts/slideLayout276.xml"/><Relationship Id="rId16" Type="http://schemas.openxmlformats.org/officeDocument/2006/relationships/slideLayout" Target="../slideLayouts/slideLayout290.xml"/><Relationship Id="rId20" Type="http://schemas.openxmlformats.org/officeDocument/2006/relationships/slideLayout" Target="../slideLayouts/slideLayout294.xml"/><Relationship Id="rId29" Type="http://schemas.openxmlformats.org/officeDocument/2006/relationships/slideLayout" Target="../slideLayouts/slideLayout303.xml"/><Relationship Id="rId41" Type="http://schemas.openxmlformats.org/officeDocument/2006/relationships/slideLayout" Target="../slideLayouts/slideLayout315.xml"/><Relationship Id="rId1" Type="http://schemas.openxmlformats.org/officeDocument/2006/relationships/slideLayout" Target="../slideLayouts/slideLayout275.xml"/><Relationship Id="rId6" Type="http://schemas.openxmlformats.org/officeDocument/2006/relationships/slideLayout" Target="../slideLayouts/slideLayout280.xml"/><Relationship Id="rId11" Type="http://schemas.openxmlformats.org/officeDocument/2006/relationships/slideLayout" Target="../slideLayouts/slideLayout285.xml"/><Relationship Id="rId24" Type="http://schemas.openxmlformats.org/officeDocument/2006/relationships/slideLayout" Target="../slideLayouts/slideLayout298.xml"/><Relationship Id="rId32" Type="http://schemas.openxmlformats.org/officeDocument/2006/relationships/slideLayout" Target="../slideLayouts/slideLayout306.xml"/><Relationship Id="rId37" Type="http://schemas.openxmlformats.org/officeDocument/2006/relationships/slideLayout" Target="../slideLayouts/slideLayout311.xml"/><Relationship Id="rId40" Type="http://schemas.openxmlformats.org/officeDocument/2006/relationships/slideLayout" Target="../slideLayouts/slideLayout314.xml"/><Relationship Id="rId5" Type="http://schemas.openxmlformats.org/officeDocument/2006/relationships/slideLayout" Target="../slideLayouts/slideLayout279.xml"/><Relationship Id="rId15" Type="http://schemas.openxmlformats.org/officeDocument/2006/relationships/slideLayout" Target="../slideLayouts/slideLayout289.xml"/><Relationship Id="rId23" Type="http://schemas.openxmlformats.org/officeDocument/2006/relationships/slideLayout" Target="../slideLayouts/slideLayout297.xml"/><Relationship Id="rId28" Type="http://schemas.openxmlformats.org/officeDocument/2006/relationships/slideLayout" Target="../slideLayouts/slideLayout302.xml"/><Relationship Id="rId36" Type="http://schemas.openxmlformats.org/officeDocument/2006/relationships/slideLayout" Target="../slideLayouts/slideLayout310.xml"/><Relationship Id="rId10" Type="http://schemas.openxmlformats.org/officeDocument/2006/relationships/slideLayout" Target="../slideLayouts/slideLayout284.xml"/><Relationship Id="rId19" Type="http://schemas.openxmlformats.org/officeDocument/2006/relationships/slideLayout" Target="../slideLayouts/slideLayout293.xml"/><Relationship Id="rId31" Type="http://schemas.openxmlformats.org/officeDocument/2006/relationships/slideLayout" Target="../slideLayouts/slideLayout305.xml"/><Relationship Id="rId4" Type="http://schemas.openxmlformats.org/officeDocument/2006/relationships/slideLayout" Target="../slideLayouts/slideLayout278.xml"/><Relationship Id="rId9" Type="http://schemas.openxmlformats.org/officeDocument/2006/relationships/slideLayout" Target="../slideLayouts/slideLayout283.xml"/><Relationship Id="rId14" Type="http://schemas.openxmlformats.org/officeDocument/2006/relationships/slideLayout" Target="../slideLayouts/slideLayout288.xml"/><Relationship Id="rId22" Type="http://schemas.openxmlformats.org/officeDocument/2006/relationships/slideLayout" Target="../slideLayouts/slideLayout296.xml"/><Relationship Id="rId27" Type="http://schemas.openxmlformats.org/officeDocument/2006/relationships/slideLayout" Target="../slideLayouts/slideLayout301.xml"/><Relationship Id="rId30" Type="http://schemas.openxmlformats.org/officeDocument/2006/relationships/slideLayout" Target="../slideLayouts/slideLayout304.xml"/><Relationship Id="rId35" Type="http://schemas.openxmlformats.org/officeDocument/2006/relationships/slideLayout" Target="../slideLayouts/slideLayout309.xml"/><Relationship Id="rId43" Type="http://schemas.openxmlformats.org/officeDocument/2006/relationships/image" Target="../media/image1.png"/><Relationship Id="rId8" Type="http://schemas.openxmlformats.org/officeDocument/2006/relationships/slideLayout" Target="../slideLayouts/slideLayout282.xml"/><Relationship Id="rId3" Type="http://schemas.openxmlformats.org/officeDocument/2006/relationships/slideLayout" Target="../slideLayouts/slideLayout277.xml"/><Relationship Id="rId12" Type="http://schemas.openxmlformats.org/officeDocument/2006/relationships/slideLayout" Target="../slideLayouts/slideLayout286.xml"/><Relationship Id="rId17" Type="http://schemas.openxmlformats.org/officeDocument/2006/relationships/slideLayout" Target="../slideLayouts/slideLayout291.xml"/><Relationship Id="rId25" Type="http://schemas.openxmlformats.org/officeDocument/2006/relationships/slideLayout" Target="../slideLayouts/slideLayout299.xml"/><Relationship Id="rId33" Type="http://schemas.openxmlformats.org/officeDocument/2006/relationships/slideLayout" Target="../slideLayouts/slideLayout307.xml"/><Relationship Id="rId38" Type="http://schemas.openxmlformats.org/officeDocument/2006/relationships/slideLayout" Target="../slideLayouts/slideLayout312.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328.xml"/><Relationship Id="rId18" Type="http://schemas.openxmlformats.org/officeDocument/2006/relationships/slideLayout" Target="../slideLayouts/slideLayout333.xml"/><Relationship Id="rId26" Type="http://schemas.openxmlformats.org/officeDocument/2006/relationships/slideLayout" Target="../slideLayouts/slideLayout341.xml"/><Relationship Id="rId3" Type="http://schemas.openxmlformats.org/officeDocument/2006/relationships/slideLayout" Target="../slideLayouts/slideLayout318.xml"/><Relationship Id="rId21" Type="http://schemas.openxmlformats.org/officeDocument/2006/relationships/slideLayout" Target="../slideLayouts/slideLayout336.xml"/><Relationship Id="rId34" Type="http://schemas.openxmlformats.org/officeDocument/2006/relationships/slideLayout" Target="../slideLayouts/slideLayout349.xml"/><Relationship Id="rId7" Type="http://schemas.openxmlformats.org/officeDocument/2006/relationships/slideLayout" Target="../slideLayouts/slideLayout322.xml"/><Relationship Id="rId12" Type="http://schemas.openxmlformats.org/officeDocument/2006/relationships/slideLayout" Target="../slideLayouts/slideLayout327.xml"/><Relationship Id="rId17" Type="http://schemas.openxmlformats.org/officeDocument/2006/relationships/slideLayout" Target="../slideLayouts/slideLayout332.xml"/><Relationship Id="rId25" Type="http://schemas.openxmlformats.org/officeDocument/2006/relationships/slideLayout" Target="../slideLayouts/slideLayout340.xml"/><Relationship Id="rId33" Type="http://schemas.openxmlformats.org/officeDocument/2006/relationships/slideLayout" Target="../slideLayouts/slideLayout348.xml"/><Relationship Id="rId2" Type="http://schemas.openxmlformats.org/officeDocument/2006/relationships/slideLayout" Target="../slideLayouts/slideLayout317.xml"/><Relationship Id="rId16" Type="http://schemas.openxmlformats.org/officeDocument/2006/relationships/slideLayout" Target="../slideLayouts/slideLayout331.xml"/><Relationship Id="rId20" Type="http://schemas.openxmlformats.org/officeDocument/2006/relationships/slideLayout" Target="../slideLayouts/slideLayout335.xml"/><Relationship Id="rId29" Type="http://schemas.openxmlformats.org/officeDocument/2006/relationships/slideLayout" Target="../slideLayouts/slideLayout344.xml"/><Relationship Id="rId1" Type="http://schemas.openxmlformats.org/officeDocument/2006/relationships/slideLayout" Target="../slideLayouts/slideLayout316.xml"/><Relationship Id="rId6" Type="http://schemas.openxmlformats.org/officeDocument/2006/relationships/slideLayout" Target="../slideLayouts/slideLayout321.xml"/><Relationship Id="rId11" Type="http://schemas.openxmlformats.org/officeDocument/2006/relationships/slideLayout" Target="../slideLayouts/slideLayout326.xml"/><Relationship Id="rId24" Type="http://schemas.openxmlformats.org/officeDocument/2006/relationships/slideLayout" Target="../slideLayouts/slideLayout339.xml"/><Relationship Id="rId32" Type="http://schemas.openxmlformats.org/officeDocument/2006/relationships/slideLayout" Target="../slideLayouts/slideLayout347.xml"/><Relationship Id="rId5" Type="http://schemas.openxmlformats.org/officeDocument/2006/relationships/slideLayout" Target="../slideLayouts/slideLayout320.xml"/><Relationship Id="rId15" Type="http://schemas.openxmlformats.org/officeDocument/2006/relationships/slideLayout" Target="../slideLayouts/slideLayout330.xml"/><Relationship Id="rId23" Type="http://schemas.openxmlformats.org/officeDocument/2006/relationships/slideLayout" Target="../slideLayouts/slideLayout338.xml"/><Relationship Id="rId28" Type="http://schemas.openxmlformats.org/officeDocument/2006/relationships/slideLayout" Target="../slideLayouts/slideLayout343.xml"/><Relationship Id="rId36" Type="http://schemas.openxmlformats.org/officeDocument/2006/relationships/image" Target="../media/image1.png"/><Relationship Id="rId10" Type="http://schemas.openxmlformats.org/officeDocument/2006/relationships/slideLayout" Target="../slideLayouts/slideLayout325.xml"/><Relationship Id="rId19" Type="http://schemas.openxmlformats.org/officeDocument/2006/relationships/slideLayout" Target="../slideLayouts/slideLayout334.xml"/><Relationship Id="rId31" Type="http://schemas.openxmlformats.org/officeDocument/2006/relationships/slideLayout" Target="../slideLayouts/slideLayout346.xml"/><Relationship Id="rId4" Type="http://schemas.openxmlformats.org/officeDocument/2006/relationships/slideLayout" Target="../slideLayouts/slideLayout319.xml"/><Relationship Id="rId9" Type="http://schemas.openxmlformats.org/officeDocument/2006/relationships/slideLayout" Target="../slideLayouts/slideLayout324.xml"/><Relationship Id="rId14" Type="http://schemas.openxmlformats.org/officeDocument/2006/relationships/slideLayout" Target="../slideLayouts/slideLayout329.xml"/><Relationship Id="rId22" Type="http://schemas.openxmlformats.org/officeDocument/2006/relationships/slideLayout" Target="../slideLayouts/slideLayout337.xml"/><Relationship Id="rId27" Type="http://schemas.openxmlformats.org/officeDocument/2006/relationships/slideLayout" Target="../slideLayouts/slideLayout342.xml"/><Relationship Id="rId30" Type="http://schemas.openxmlformats.org/officeDocument/2006/relationships/slideLayout" Target="../slideLayouts/slideLayout345.xml"/><Relationship Id="rId35" Type="http://schemas.openxmlformats.org/officeDocument/2006/relationships/theme" Target="../theme/theme12.xml"/><Relationship Id="rId8" Type="http://schemas.openxmlformats.org/officeDocument/2006/relationships/slideLayout" Target="../slideLayouts/slideLayout323.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362.xml"/><Relationship Id="rId18" Type="http://schemas.openxmlformats.org/officeDocument/2006/relationships/slideLayout" Target="../slideLayouts/slideLayout367.xml"/><Relationship Id="rId26" Type="http://schemas.openxmlformats.org/officeDocument/2006/relationships/slideLayout" Target="../slideLayouts/slideLayout375.xml"/><Relationship Id="rId39" Type="http://schemas.openxmlformats.org/officeDocument/2006/relationships/slideLayout" Target="../slideLayouts/slideLayout388.xml"/><Relationship Id="rId21" Type="http://schemas.openxmlformats.org/officeDocument/2006/relationships/slideLayout" Target="../slideLayouts/slideLayout370.xml"/><Relationship Id="rId34" Type="http://schemas.openxmlformats.org/officeDocument/2006/relationships/slideLayout" Target="../slideLayouts/slideLayout383.xml"/><Relationship Id="rId42" Type="http://schemas.openxmlformats.org/officeDocument/2006/relationships/image" Target="../media/image1.png"/><Relationship Id="rId7" Type="http://schemas.openxmlformats.org/officeDocument/2006/relationships/slideLayout" Target="../slideLayouts/slideLayout356.xml"/><Relationship Id="rId2" Type="http://schemas.openxmlformats.org/officeDocument/2006/relationships/slideLayout" Target="../slideLayouts/slideLayout351.xml"/><Relationship Id="rId16" Type="http://schemas.openxmlformats.org/officeDocument/2006/relationships/slideLayout" Target="../slideLayouts/slideLayout365.xml"/><Relationship Id="rId20" Type="http://schemas.openxmlformats.org/officeDocument/2006/relationships/slideLayout" Target="../slideLayouts/slideLayout369.xml"/><Relationship Id="rId29" Type="http://schemas.openxmlformats.org/officeDocument/2006/relationships/slideLayout" Target="../slideLayouts/slideLayout378.xml"/><Relationship Id="rId41" Type="http://schemas.openxmlformats.org/officeDocument/2006/relationships/theme" Target="../theme/theme13.xml"/><Relationship Id="rId1" Type="http://schemas.openxmlformats.org/officeDocument/2006/relationships/slideLayout" Target="../slideLayouts/slideLayout350.xml"/><Relationship Id="rId6" Type="http://schemas.openxmlformats.org/officeDocument/2006/relationships/slideLayout" Target="../slideLayouts/slideLayout355.xml"/><Relationship Id="rId11" Type="http://schemas.openxmlformats.org/officeDocument/2006/relationships/slideLayout" Target="../slideLayouts/slideLayout360.xml"/><Relationship Id="rId24" Type="http://schemas.openxmlformats.org/officeDocument/2006/relationships/slideLayout" Target="../slideLayouts/slideLayout373.xml"/><Relationship Id="rId32" Type="http://schemas.openxmlformats.org/officeDocument/2006/relationships/slideLayout" Target="../slideLayouts/slideLayout381.xml"/><Relationship Id="rId37" Type="http://schemas.openxmlformats.org/officeDocument/2006/relationships/slideLayout" Target="../slideLayouts/slideLayout386.xml"/><Relationship Id="rId40" Type="http://schemas.openxmlformats.org/officeDocument/2006/relationships/slideLayout" Target="../slideLayouts/slideLayout389.xml"/><Relationship Id="rId5" Type="http://schemas.openxmlformats.org/officeDocument/2006/relationships/slideLayout" Target="../slideLayouts/slideLayout354.xml"/><Relationship Id="rId15" Type="http://schemas.openxmlformats.org/officeDocument/2006/relationships/slideLayout" Target="../slideLayouts/slideLayout364.xml"/><Relationship Id="rId23" Type="http://schemas.openxmlformats.org/officeDocument/2006/relationships/slideLayout" Target="../slideLayouts/slideLayout372.xml"/><Relationship Id="rId28" Type="http://schemas.openxmlformats.org/officeDocument/2006/relationships/slideLayout" Target="../slideLayouts/slideLayout377.xml"/><Relationship Id="rId36" Type="http://schemas.openxmlformats.org/officeDocument/2006/relationships/slideLayout" Target="../slideLayouts/slideLayout385.xml"/><Relationship Id="rId10" Type="http://schemas.openxmlformats.org/officeDocument/2006/relationships/slideLayout" Target="../slideLayouts/slideLayout359.xml"/><Relationship Id="rId19" Type="http://schemas.openxmlformats.org/officeDocument/2006/relationships/slideLayout" Target="../slideLayouts/slideLayout368.xml"/><Relationship Id="rId31" Type="http://schemas.openxmlformats.org/officeDocument/2006/relationships/slideLayout" Target="../slideLayouts/slideLayout380.xml"/><Relationship Id="rId4" Type="http://schemas.openxmlformats.org/officeDocument/2006/relationships/slideLayout" Target="../slideLayouts/slideLayout353.xml"/><Relationship Id="rId9" Type="http://schemas.openxmlformats.org/officeDocument/2006/relationships/slideLayout" Target="../slideLayouts/slideLayout358.xml"/><Relationship Id="rId14" Type="http://schemas.openxmlformats.org/officeDocument/2006/relationships/slideLayout" Target="../slideLayouts/slideLayout363.xml"/><Relationship Id="rId22" Type="http://schemas.openxmlformats.org/officeDocument/2006/relationships/slideLayout" Target="../slideLayouts/slideLayout371.xml"/><Relationship Id="rId27" Type="http://schemas.openxmlformats.org/officeDocument/2006/relationships/slideLayout" Target="../slideLayouts/slideLayout376.xml"/><Relationship Id="rId30" Type="http://schemas.openxmlformats.org/officeDocument/2006/relationships/slideLayout" Target="../slideLayouts/slideLayout379.xml"/><Relationship Id="rId35" Type="http://schemas.openxmlformats.org/officeDocument/2006/relationships/slideLayout" Target="../slideLayouts/slideLayout384.xml"/><Relationship Id="rId8" Type="http://schemas.openxmlformats.org/officeDocument/2006/relationships/slideLayout" Target="../slideLayouts/slideLayout357.xml"/><Relationship Id="rId3" Type="http://schemas.openxmlformats.org/officeDocument/2006/relationships/slideLayout" Target="../slideLayouts/slideLayout352.xml"/><Relationship Id="rId12" Type="http://schemas.openxmlformats.org/officeDocument/2006/relationships/slideLayout" Target="../slideLayouts/slideLayout361.xml"/><Relationship Id="rId17" Type="http://schemas.openxmlformats.org/officeDocument/2006/relationships/slideLayout" Target="../slideLayouts/slideLayout366.xml"/><Relationship Id="rId25" Type="http://schemas.openxmlformats.org/officeDocument/2006/relationships/slideLayout" Target="../slideLayouts/slideLayout374.xml"/><Relationship Id="rId33" Type="http://schemas.openxmlformats.org/officeDocument/2006/relationships/slideLayout" Target="../slideLayouts/slideLayout382.xml"/><Relationship Id="rId38" Type="http://schemas.openxmlformats.org/officeDocument/2006/relationships/slideLayout" Target="../slideLayouts/slideLayout387.xml"/></Relationships>
</file>

<file path=ppt/slideMasters/_rels/slideMaster14.xml.rels><?xml version="1.0" encoding="UTF-8" standalone="yes"?>
<Relationships xmlns="http://schemas.openxmlformats.org/package/2006/relationships"><Relationship Id="rId13" Type="http://schemas.openxmlformats.org/officeDocument/2006/relationships/slideLayout" Target="../slideLayouts/slideLayout402.xml"/><Relationship Id="rId18" Type="http://schemas.openxmlformats.org/officeDocument/2006/relationships/slideLayout" Target="../slideLayouts/slideLayout407.xml"/><Relationship Id="rId26" Type="http://schemas.openxmlformats.org/officeDocument/2006/relationships/slideLayout" Target="../slideLayouts/slideLayout415.xml"/><Relationship Id="rId39" Type="http://schemas.openxmlformats.org/officeDocument/2006/relationships/slideLayout" Target="../slideLayouts/slideLayout428.xml"/><Relationship Id="rId21" Type="http://schemas.openxmlformats.org/officeDocument/2006/relationships/slideLayout" Target="../slideLayouts/slideLayout410.xml"/><Relationship Id="rId34" Type="http://schemas.openxmlformats.org/officeDocument/2006/relationships/slideLayout" Target="../slideLayouts/slideLayout423.xml"/><Relationship Id="rId42" Type="http://schemas.openxmlformats.org/officeDocument/2006/relationships/slideLayout" Target="../slideLayouts/slideLayout431.xml"/><Relationship Id="rId47" Type="http://schemas.openxmlformats.org/officeDocument/2006/relationships/slideLayout" Target="../slideLayouts/slideLayout436.xml"/><Relationship Id="rId50" Type="http://schemas.openxmlformats.org/officeDocument/2006/relationships/slideLayout" Target="../slideLayouts/slideLayout439.xml"/><Relationship Id="rId55" Type="http://schemas.openxmlformats.org/officeDocument/2006/relationships/slideLayout" Target="../slideLayouts/slideLayout444.xml"/><Relationship Id="rId7" Type="http://schemas.openxmlformats.org/officeDocument/2006/relationships/slideLayout" Target="../slideLayouts/slideLayout396.xml"/><Relationship Id="rId2" Type="http://schemas.openxmlformats.org/officeDocument/2006/relationships/slideLayout" Target="../slideLayouts/slideLayout391.xml"/><Relationship Id="rId16" Type="http://schemas.openxmlformats.org/officeDocument/2006/relationships/slideLayout" Target="../slideLayouts/slideLayout405.xml"/><Relationship Id="rId29" Type="http://schemas.openxmlformats.org/officeDocument/2006/relationships/slideLayout" Target="../slideLayouts/slideLayout418.xml"/><Relationship Id="rId11" Type="http://schemas.openxmlformats.org/officeDocument/2006/relationships/slideLayout" Target="../slideLayouts/slideLayout400.xml"/><Relationship Id="rId24" Type="http://schemas.openxmlformats.org/officeDocument/2006/relationships/slideLayout" Target="../slideLayouts/slideLayout413.xml"/><Relationship Id="rId32" Type="http://schemas.openxmlformats.org/officeDocument/2006/relationships/slideLayout" Target="../slideLayouts/slideLayout421.xml"/><Relationship Id="rId37" Type="http://schemas.openxmlformats.org/officeDocument/2006/relationships/slideLayout" Target="../slideLayouts/slideLayout426.xml"/><Relationship Id="rId40" Type="http://schemas.openxmlformats.org/officeDocument/2006/relationships/slideLayout" Target="../slideLayouts/slideLayout429.xml"/><Relationship Id="rId45" Type="http://schemas.openxmlformats.org/officeDocument/2006/relationships/slideLayout" Target="../slideLayouts/slideLayout434.xml"/><Relationship Id="rId53" Type="http://schemas.openxmlformats.org/officeDocument/2006/relationships/slideLayout" Target="../slideLayouts/slideLayout442.xml"/><Relationship Id="rId58" Type="http://schemas.openxmlformats.org/officeDocument/2006/relationships/slideLayout" Target="../slideLayouts/slideLayout447.xml"/><Relationship Id="rId5" Type="http://schemas.openxmlformats.org/officeDocument/2006/relationships/slideLayout" Target="../slideLayouts/slideLayout394.xml"/><Relationship Id="rId61" Type="http://schemas.openxmlformats.org/officeDocument/2006/relationships/theme" Target="../theme/theme14.xml"/><Relationship Id="rId19" Type="http://schemas.openxmlformats.org/officeDocument/2006/relationships/slideLayout" Target="../slideLayouts/slideLayout408.xml"/><Relationship Id="rId14" Type="http://schemas.openxmlformats.org/officeDocument/2006/relationships/slideLayout" Target="../slideLayouts/slideLayout403.xml"/><Relationship Id="rId22" Type="http://schemas.openxmlformats.org/officeDocument/2006/relationships/slideLayout" Target="../slideLayouts/slideLayout411.xml"/><Relationship Id="rId27" Type="http://schemas.openxmlformats.org/officeDocument/2006/relationships/slideLayout" Target="../slideLayouts/slideLayout416.xml"/><Relationship Id="rId30" Type="http://schemas.openxmlformats.org/officeDocument/2006/relationships/slideLayout" Target="../slideLayouts/slideLayout419.xml"/><Relationship Id="rId35" Type="http://schemas.openxmlformats.org/officeDocument/2006/relationships/slideLayout" Target="../slideLayouts/slideLayout424.xml"/><Relationship Id="rId43" Type="http://schemas.openxmlformats.org/officeDocument/2006/relationships/slideLayout" Target="../slideLayouts/slideLayout432.xml"/><Relationship Id="rId48" Type="http://schemas.openxmlformats.org/officeDocument/2006/relationships/slideLayout" Target="../slideLayouts/slideLayout437.xml"/><Relationship Id="rId56" Type="http://schemas.openxmlformats.org/officeDocument/2006/relationships/slideLayout" Target="../slideLayouts/slideLayout445.xml"/><Relationship Id="rId8" Type="http://schemas.openxmlformats.org/officeDocument/2006/relationships/slideLayout" Target="../slideLayouts/slideLayout397.xml"/><Relationship Id="rId51" Type="http://schemas.openxmlformats.org/officeDocument/2006/relationships/slideLayout" Target="../slideLayouts/slideLayout440.xml"/><Relationship Id="rId3" Type="http://schemas.openxmlformats.org/officeDocument/2006/relationships/slideLayout" Target="../slideLayouts/slideLayout392.xml"/><Relationship Id="rId12" Type="http://schemas.openxmlformats.org/officeDocument/2006/relationships/slideLayout" Target="../slideLayouts/slideLayout401.xml"/><Relationship Id="rId17" Type="http://schemas.openxmlformats.org/officeDocument/2006/relationships/slideLayout" Target="../slideLayouts/slideLayout406.xml"/><Relationship Id="rId25" Type="http://schemas.openxmlformats.org/officeDocument/2006/relationships/slideLayout" Target="../slideLayouts/slideLayout414.xml"/><Relationship Id="rId33" Type="http://schemas.openxmlformats.org/officeDocument/2006/relationships/slideLayout" Target="../slideLayouts/slideLayout422.xml"/><Relationship Id="rId38" Type="http://schemas.openxmlformats.org/officeDocument/2006/relationships/slideLayout" Target="../slideLayouts/slideLayout427.xml"/><Relationship Id="rId46" Type="http://schemas.openxmlformats.org/officeDocument/2006/relationships/slideLayout" Target="../slideLayouts/slideLayout435.xml"/><Relationship Id="rId59" Type="http://schemas.openxmlformats.org/officeDocument/2006/relationships/slideLayout" Target="../slideLayouts/slideLayout448.xml"/><Relationship Id="rId20" Type="http://schemas.openxmlformats.org/officeDocument/2006/relationships/slideLayout" Target="../slideLayouts/slideLayout409.xml"/><Relationship Id="rId41" Type="http://schemas.openxmlformats.org/officeDocument/2006/relationships/slideLayout" Target="../slideLayouts/slideLayout430.xml"/><Relationship Id="rId54" Type="http://schemas.openxmlformats.org/officeDocument/2006/relationships/slideLayout" Target="../slideLayouts/slideLayout443.xml"/><Relationship Id="rId62" Type="http://schemas.openxmlformats.org/officeDocument/2006/relationships/image" Target="../media/image1.png"/><Relationship Id="rId1" Type="http://schemas.openxmlformats.org/officeDocument/2006/relationships/slideLayout" Target="../slideLayouts/slideLayout390.xml"/><Relationship Id="rId6" Type="http://schemas.openxmlformats.org/officeDocument/2006/relationships/slideLayout" Target="../slideLayouts/slideLayout395.xml"/><Relationship Id="rId15" Type="http://schemas.openxmlformats.org/officeDocument/2006/relationships/slideLayout" Target="../slideLayouts/slideLayout404.xml"/><Relationship Id="rId23" Type="http://schemas.openxmlformats.org/officeDocument/2006/relationships/slideLayout" Target="../slideLayouts/slideLayout412.xml"/><Relationship Id="rId28" Type="http://schemas.openxmlformats.org/officeDocument/2006/relationships/slideLayout" Target="../slideLayouts/slideLayout417.xml"/><Relationship Id="rId36" Type="http://schemas.openxmlformats.org/officeDocument/2006/relationships/slideLayout" Target="../slideLayouts/slideLayout425.xml"/><Relationship Id="rId49" Type="http://schemas.openxmlformats.org/officeDocument/2006/relationships/slideLayout" Target="../slideLayouts/slideLayout438.xml"/><Relationship Id="rId57" Type="http://schemas.openxmlformats.org/officeDocument/2006/relationships/slideLayout" Target="../slideLayouts/slideLayout446.xml"/><Relationship Id="rId10" Type="http://schemas.openxmlformats.org/officeDocument/2006/relationships/slideLayout" Target="../slideLayouts/slideLayout399.xml"/><Relationship Id="rId31" Type="http://schemas.openxmlformats.org/officeDocument/2006/relationships/slideLayout" Target="../slideLayouts/slideLayout420.xml"/><Relationship Id="rId44" Type="http://schemas.openxmlformats.org/officeDocument/2006/relationships/slideLayout" Target="../slideLayouts/slideLayout433.xml"/><Relationship Id="rId52" Type="http://schemas.openxmlformats.org/officeDocument/2006/relationships/slideLayout" Target="../slideLayouts/slideLayout441.xml"/><Relationship Id="rId60" Type="http://schemas.openxmlformats.org/officeDocument/2006/relationships/slideLayout" Target="../slideLayouts/slideLayout449.xml"/><Relationship Id="rId4" Type="http://schemas.openxmlformats.org/officeDocument/2006/relationships/slideLayout" Target="../slideLayouts/slideLayout393.xml"/><Relationship Id="rId9" Type="http://schemas.openxmlformats.org/officeDocument/2006/relationships/slideLayout" Target="../slideLayouts/slideLayout398.xml"/></Relationships>
</file>

<file path=ppt/slideMasters/_rels/slideMaster15.xml.rels><?xml version="1.0" encoding="UTF-8" standalone="yes"?>
<Relationships xmlns="http://schemas.openxmlformats.org/package/2006/relationships"><Relationship Id="rId13" Type="http://schemas.openxmlformats.org/officeDocument/2006/relationships/slideLayout" Target="../slideLayouts/slideLayout462.xml"/><Relationship Id="rId18" Type="http://schemas.openxmlformats.org/officeDocument/2006/relationships/slideLayout" Target="../slideLayouts/slideLayout467.xml"/><Relationship Id="rId26" Type="http://schemas.openxmlformats.org/officeDocument/2006/relationships/slideLayout" Target="../slideLayouts/slideLayout475.xml"/><Relationship Id="rId39" Type="http://schemas.openxmlformats.org/officeDocument/2006/relationships/theme" Target="../theme/theme15.xml"/><Relationship Id="rId21" Type="http://schemas.openxmlformats.org/officeDocument/2006/relationships/slideLayout" Target="../slideLayouts/slideLayout470.xml"/><Relationship Id="rId34" Type="http://schemas.openxmlformats.org/officeDocument/2006/relationships/slideLayout" Target="../slideLayouts/slideLayout483.xml"/><Relationship Id="rId7" Type="http://schemas.openxmlformats.org/officeDocument/2006/relationships/slideLayout" Target="../slideLayouts/slideLayout456.xml"/><Relationship Id="rId12" Type="http://schemas.openxmlformats.org/officeDocument/2006/relationships/slideLayout" Target="../slideLayouts/slideLayout461.xml"/><Relationship Id="rId17" Type="http://schemas.openxmlformats.org/officeDocument/2006/relationships/slideLayout" Target="../slideLayouts/slideLayout466.xml"/><Relationship Id="rId25" Type="http://schemas.openxmlformats.org/officeDocument/2006/relationships/slideLayout" Target="../slideLayouts/slideLayout474.xml"/><Relationship Id="rId33" Type="http://schemas.openxmlformats.org/officeDocument/2006/relationships/slideLayout" Target="../slideLayouts/slideLayout482.xml"/><Relationship Id="rId38" Type="http://schemas.openxmlformats.org/officeDocument/2006/relationships/slideLayout" Target="../slideLayouts/slideLayout487.xml"/><Relationship Id="rId2" Type="http://schemas.openxmlformats.org/officeDocument/2006/relationships/slideLayout" Target="../slideLayouts/slideLayout451.xml"/><Relationship Id="rId16" Type="http://schemas.openxmlformats.org/officeDocument/2006/relationships/slideLayout" Target="../slideLayouts/slideLayout465.xml"/><Relationship Id="rId20" Type="http://schemas.openxmlformats.org/officeDocument/2006/relationships/slideLayout" Target="../slideLayouts/slideLayout469.xml"/><Relationship Id="rId29" Type="http://schemas.openxmlformats.org/officeDocument/2006/relationships/slideLayout" Target="../slideLayouts/slideLayout478.xml"/><Relationship Id="rId1" Type="http://schemas.openxmlformats.org/officeDocument/2006/relationships/slideLayout" Target="../slideLayouts/slideLayout450.xml"/><Relationship Id="rId6" Type="http://schemas.openxmlformats.org/officeDocument/2006/relationships/slideLayout" Target="../slideLayouts/slideLayout455.xml"/><Relationship Id="rId11" Type="http://schemas.openxmlformats.org/officeDocument/2006/relationships/slideLayout" Target="../slideLayouts/slideLayout460.xml"/><Relationship Id="rId24" Type="http://schemas.openxmlformats.org/officeDocument/2006/relationships/slideLayout" Target="../slideLayouts/slideLayout473.xml"/><Relationship Id="rId32" Type="http://schemas.openxmlformats.org/officeDocument/2006/relationships/slideLayout" Target="../slideLayouts/slideLayout481.xml"/><Relationship Id="rId37" Type="http://schemas.openxmlformats.org/officeDocument/2006/relationships/slideLayout" Target="../slideLayouts/slideLayout486.xml"/><Relationship Id="rId40" Type="http://schemas.openxmlformats.org/officeDocument/2006/relationships/image" Target="../media/image1.png"/><Relationship Id="rId5" Type="http://schemas.openxmlformats.org/officeDocument/2006/relationships/slideLayout" Target="../slideLayouts/slideLayout454.xml"/><Relationship Id="rId15" Type="http://schemas.openxmlformats.org/officeDocument/2006/relationships/slideLayout" Target="../slideLayouts/slideLayout464.xml"/><Relationship Id="rId23" Type="http://schemas.openxmlformats.org/officeDocument/2006/relationships/slideLayout" Target="../slideLayouts/slideLayout472.xml"/><Relationship Id="rId28" Type="http://schemas.openxmlformats.org/officeDocument/2006/relationships/slideLayout" Target="../slideLayouts/slideLayout477.xml"/><Relationship Id="rId36" Type="http://schemas.openxmlformats.org/officeDocument/2006/relationships/slideLayout" Target="../slideLayouts/slideLayout485.xml"/><Relationship Id="rId10" Type="http://schemas.openxmlformats.org/officeDocument/2006/relationships/slideLayout" Target="../slideLayouts/slideLayout459.xml"/><Relationship Id="rId19" Type="http://schemas.openxmlformats.org/officeDocument/2006/relationships/slideLayout" Target="../slideLayouts/slideLayout468.xml"/><Relationship Id="rId31" Type="http://schemas.openxmlformats.org/officeDocument/2006/relationships/slideLayout" Target="../slideLayouts/slideLayout480.xml"/><Relationship Id="rId4" Type="http://schemas.openxmlformats.org/officeDocument/2006/relationships/slideLayout" Target="../slideLayouts/slideLayout453.xml"/><Relationship Id="rId9" Type="http://schemas.openxmlformats.org/officeDocument/2006/relationships/slideLayout" Target="../slideLayouts/slideLayout458.xml"/><Relationship Id="rId14" Type="http://schemas.openxmlformats.org/officeDocument/2006/relationships/slideLayout" Target="../slideLayouts/slideLayout463.xml"/><Relationship Id="rId22" Type="http://schemas.openxmlformats.org/officeDocument/2006/relationships/slideLayout" Target="../slideLayouts/slideLayout471.xml"/><Relationship Id="rId27" Type="http://schemas.openxmlformats.org/officeDocument/2006/relationships/slideLayout" Target="../slideLayouts/slideLayout476.xml"/><Relationship Id="rId30" Type="http://schemas.openxmlformats.org/officeDocument/2006/relationships/slideLayout" Target="../slideLayouts/slideLayout479.xml"/><Relationship Id="rId35" Type="http://schemas.openxmlformats.org/officeDocument/2006/relationships/slideLayout" Target="../slideLayouts/slideLayout484.xml"/><Relationship Id="rId8" Type="http://schemas.openxmlformats.org/officeDocument/2006/relationships/slideLayout" Target="../slideLayouts/slideLayout457.xml"/><Relationship Id="rId3" Type="http://schemas.openxmlformats.org/officeDocument/2006/relationships/slideLayout" Target="../slideLayouts/slideLayout452.xml"/></Relationships>
</file>

<file path=ppt/slideMasters/_rels/slideMaster16.xml.rels><?xml version="1.0" encoding="UTF-8" standalone="yes"?>
<Relationships xmlns="http://schemas.openxmlformats.org/package/2006/relationships"><Relationship Id="rId13" Type="http://schemas.openxmlformats.org/officeDocument/2006/relationships/slideLayout" Target="../slideLayouts/slideLayout500.xml"/><Relationship Id="rId18" Type="http://schemas.openxmlformats.org/officeDocument/2006/relationships/slideLayout" Target="../slideLayouts/slideLayout505.xml"/><Relationship Id="rId26" Type="http://schemas.openxmlformats.org/officeDocument/2006/relationships/slideLayout" Target="../slideLayouts/slideLayout513.xml"/><Relationship Id="rId39" Type="http://schemas.openxmlformats.org/officeDocument/2006/relationships/slideLayout" Target="../slideLayouts/slideLayout526.xml"/><Relationship Id="rId21" Type="http://schemas.openxmlformats.org/officeDocument/2006/relationships/slideLayout" Target="../slideLayouts/slideLayout508.xml"/><Relationship Id="rId34" Type="http://schemas.openxmlformats.org/officeDocument/2006/relationships/slideLayout" Target="../slideLayouts/slideLayout521.xml"/><Relationship Id="rId42" Type="http://schemas.openxmlformats.org/officeDocument/2006/relationships/slideLayout" Target="../slideLayouts/slideLayout529.xml"/><Relationship Id="rId47" Type="http://schemas.openxmlformats.org/officeDocument/2006/relationships/slideLayout" Target="../slideLayouts/slideLayout534.xml"/><Relationship Id="rId7" Type="http://schemas.openxmlformats.org/officeDocument/2006/relationships/slideLayout" Target="../slideLayouts/slideLayout494.xml"/><Relationship Id="rId2" Type="http://schemas.openxmlformats.org/officeDocument/2006/relationships/slideLayout" Target="../slideLayouts/slideLayout489.xml"/><Relationship Id="rId16" Type="http://schemas.openxmlformats.org/officeDocument/2006/relationships/slideLayout" Target="../slideLayouts/slideLayout503.xml"/><Relationship Id="rId29" Type="http://schemas.openxmlformats.org/officeDocument/2006/relationships/slideLayout" Target="../slideLayouts/slideLayout516.xml"/><Relationship Id="rId11" Type="http://schemas.openxmlformats.org/officeDocument/2006/relationships/slideLayout" Target="../slideLayouts/slideLayout498.xml"/><Relationship Id="rId24" Type="http://schemas.openxmlformats.org/officeDocument/2006/relationships/slideLayout" Target="../slideLayouts/slideLayout511.xml"/><Relationship Id="rId32" Type="http://schemas.openxmlformats.org/officeDocument/2006/relationships/slideLayout" Target="../slideLayouts/slideLayout519.xml"/><Relationship Id="rId37" Type="http://schemas.openxmlformats.org/officeDocument/2006/relationships/slideLayout" Target="../slideLayouts/slideLayout524.xml"/><Relationship Id="rId40" Type="http://schemas.openxmlformats.org/officeDocument/2006/relationships/slideLayout" Target="../slideLayouts/slideLayout527.xml"/><Relationship Id="rId45" Type="http://schemas.openxmlformats.org/officeDocument/2006/relationships/slideLayout" Target="../slideLayouts/slideLayout532.xml"/><Relationship Id="rId5" Type="http://schemas.openxmlformats.org/officeDocument/2006/relationships/slideLayout" Target="../slideLayouts/slideLayout492.xml"/><Relationship Id="rId15" Type="http://schemas.openxmlformats.org/officeDocument/2006/relationships/slideLayout" Target="../slideLayouts/slideLayout502.xml"/><Relationship Id="rId23" Type="http://schemas.openxmlformats.org/officeDocument/2006/relationships/slideLayout" Target="../slideLayouts/slideLayout510.xml"/><Relationship Id="rId28" Type="http://schemas.openxmlformats.org/officeDocument/2006/relationships/slideLayout" Target="../slideLayouts/slideLayout515.xml"/><Relationship Id="rId36" Type="http://schemas.openxmlformats.org/officeDocument/2006/relationships/slideLayout" Target="../slideLayouts/slideLayout523.xml"/><Relationship Id="rId49" Type="http://schemas.openxmlformats.org/officeDocument/2006/relationships/image" Target="../media/image1.png"/><Relationship Id="rId10" Type="http://schemas.openxmlformats.org/officeDocument/2006/relationships/slideLayout" Target="../slideLayouts/slideLayout497.xml"/><Relationship Id="rId19" Type="http://schemas.openxmlformats.org/officeDocument/2006/relationships/slideLayout" Target="../slideLayouts/slideLayout506.xml"/><Relationship Id="rId31" Type="http://schemas.openxmlformats.org/officeDocument/2006/relationships/slideLayout" Target="../slideLayouts/slideLayout518.xml"/><Relationship Id="rId44" Type="http://schemas.openxmlformats.org/officeDocument/2006/relationships/slideLayout" Target="../slideLayouts/slideLayout531.xml"/><Relationship Id="rId4" Type="http://schemas.openxmlformats.org/officeDocument/2006/relationships/slideLayout" Target="../slideLayouts/slideLayout491.xml"/><Relationship Id="rId9" Type="http://schemas.openxmlformats.org/officeDocument/2006/relationships/slideLayout" Target="../slideLayouts/slideLayout496.xml"/><Relationship Id="rId14" Type="http://schemas.openxmlformats.org/officeDocument/2006/relationships/slideLayout" Target="../slideLayouts/slideLayout501.xml"/><Relationship Id="rId22" Type="http://schemas.openxmlformats.org/officeDocument/2006/relationships/slideLayout" Target="../slideLayouts/slideLayout509.xml"/><Relationship Id="rId27" Type="http://schemas.openxmlformats.org/officeDocument/2006/relationships/slideLayout" Target="../slideLayouts/slideLayout514.xml"/><Relationship Id="rId30" Type="http://schemas.openxmlformats.org/officeDocument/2006/relationships/slideLayout" Target="../slideLayouts/slideLayout517.xml"/><Relationship Id="rId35" Type="http://schemas.openxmlformats.org/officeDocument/2006/relationships/slideLayout" Target="../slideLayouts/slideLayout522.xml"/><Relationship Id="rId43" Type="http://schemas.openxmlformats.org/officeDocument/2006/relationships/slideLayout" Target="../slideLayouts/slideLayout530.xml"/><Relationship Id="rId48" Type="http://schemas.openxmlformats.org/officeDocument/2006/relationships/theme" Target="../theme/theme16.xml"/><Relationship Id="rId8" Type="http://schemas.openxmlformats.org/officeDocument/2006/relationships/slideLayout" Target="../slideLayouts/slideLayout495.xml"/><Relationship Id="rId3" Type="http://schemas.openxmlformats.org/officeDocument/2006/relationships/slideLayout" Target="../slideLayouts/slideLayout490.xml"/><Relationship Id="rId12" Type="http://schemas.openxmlformats.org/officeDocument/2006/relationships/slideLayout" Target="../slideLayouts/slideLayout499.xml"/><Relationship Id="rId17" Type="http://schemas.openxmlformats.org/officeDocument/2006/relationships/slideLayout" Target="../slideLayouts/slideLayout504.xml"/><Relationship Id="rId25" Type="http://schemas.openxmlformats.org/officeDocument/2006/relationships/slideLayout" Target="../slideLayouts/slideLayout512.xml"/><Relationship Id="rId33" Type="http://schemas.openxmlformats.org/officeDocument/2006/relationships/slideLayout" Target="../slideLayouts/slideLayout520.xml"/><Relationship Id="rId38" Type="http://schemas.openxmlformats.org/officeDocument/2006/relationships/slideLayout" Target="../slideLayouts/slideLayout525.xml"/><Relationship Id="rId46" Type="http://schemas.openxmlformats.org/officeDocument/2006/relationships/slideLayout" Target="../slideLayouts/slideLayout533.xml"/><Relationship Id="rId20" Type="http://schemas.openxmlformats.org/officeDocument/2006/relationships/slideLayout" Target="../slideLayouts/slideLayout507.xml"/><Relationship Id="rId41" Type="http://schemas.openxmlformats.org/officeDocument/2006/relationships/slideLayout" Target="../slideLayouts/slideLayout528.xml"/><Relationship Id="rId1" Type="http://schemas.openxmlformats.org/officeDocument/2006/relationships/slideLayout" Target="../slideLayouts/slideLayout488.xml"/><Relationship Id="rId6" Type="http://schemas.openxmlformats.org/officeDocument/2006/relationships/slideLayout" Target="../slideLayouts/slideLayout493.xml"/></Relationships>
</file>

<file path=ppt/slideMasters/_rels/slideMaster17.xml.rels><?xml version="1.0" encoding="UTF-8" standalone="yes"?>
<Relationships xmlns="http://schemas.openxmlformats.org/package/2006/relationships"><Relationship Id="rId13" Type="http://schemas.openxmlformats.org/officeDocument/2006/relationships/slideLayout" Target="../slideLayouts/slideLayout547.xml"/><Relationship Id="rId18" Type="http://schemas.openxmlformats.org/officeDocument/2006/relationships/slideLayout" Target="../slideLayouts/slideLayout552.xml"/><Relationship Id="rId26" Type="http://schemas.openxmlformats.org/officeDocument/2006/relationships/slideLayout" Target="../slideLayouts/slideLayout560.xml"/><Relationship Id="rId39" Type="http://schemas.openxmlformats.org/officeDocument/2006/relationships/slideLayout" Target="../slideLayouts/slideLayout573.xml"/><Relationship Id="rId21" Type="http://schemas.openxmlformats.org/officeDocument/2006/relationships/slideLayout" Target="../slideLayouts/slideLayout555.xml"/><Relationship Id="rId34" Type="http://schemas.openxmlformats.org/officeDocument/2006/relationships/slideLayout" Target="../slideLayouts/slideLayout568.xml"/><Relationship Id="rId42" Type="http://schemas.openxmlformats.org/officeDocument/2006/relationships/slideLayout" Target="../slideLayouts/slideLayout576.xml"/><Relationship Id="rId7" Type="http://schemas.openxmlformats.org/officeDocument/2006/relationships/slideLayout" Target="../slideLayouts/slideLayout541.xml"/><Relationship Id="rId2" Type="http://schemas.openxmlformats.org/officeDocument/2006/relationships/slideLayout" Target="../slideLayouts/slideLayout536.xml"/><Relationship Id="rId16" Type="http://schemas.openxmlformats.org/officeDocument/2006/relationships/slideLayout" Target="../slideLayouts/slideLayout550.xml"/><Relationship Id="rId20" Type="http://schemas.openxmlformats.org/officeDocument/2006/relationships/slideLayout" Target="../slideLayouts/slideLayout554.xml"/><Relationship Id="rId29" Type="http://schemas.openxmlformats.org/officeDocument/2006/relationships/slideLayout" Target="../slideLayouts/slideLayout563.xml"/><Relationship Id="rId41" Type="http://schemas.openxmlformats.org/officeDocument/2006/relationships/slideLayout" Target="../slideLayouts/slideLayout575.xml"/><Relationship Id="rId1" Type="http://schemas.openxmlformats.org/officeDocument/2006/relationships/slideLayout" Target="../slideLayouts/slideLayout535.xml"/><Relationship Id="rId6" Type="http://schemas.openxmlformats.org/officeDocument/2006/relationships/slideLayout" Target="../slideLayouts/slideLayout540.xml"/><Relationship Id="rId11" Type="http://schemas.openxmlformats.org/officeDocument/2006/relationships/slideLayout" Target="../slideLayouts/slideLayout545.xml"/><Relationship Id="rId24" Type="http://schemas.openxmlformats.org/officeDocument/2006/relationships/slideLayout" Target="../slideLayouts/slideLayout558.xml"/><Relationship Id="rId32" Type="http://schemas.openxmlformats.org/officeDocument/2006/relationships/slideLayout" Target="../slideLayouts/slideLayout566.xml"/><Relationship Id="rId37" Type="http://schemas.openxmlformats.org/officeDocument/2006/relationships/slideLayout" Target="../slideLayouts/slideLayout571.xml"/><Relationship Id="rId40" Type="http://schemas.openxmlformats.org/officeDocument/2006/relationships/slideLayout" Target="../slideLayouts/slideLayout574.xml"/><Relationship Id="rId5" Type="http://schemas.openxmlformats.org/officeDocument/2006/relationships/slideLayout" Target="../slideLayouts/slideLayout539.xml"/><Relationship Id="rId15" Type="http://schemas.openxmlformats.org/officeDocument/2006/relationships/slideLayout" Target="../slideLayouts/slideLayout549.xml"/><Relationship Id="rId23" Type="http://schemas.openxmlformats.org/officeDocument/2006/relationships/slideLayout" Target="../slideLayouts/slideLayout557.xml"/><Relationship Id="rId28" Type="http://schemas.openxmlformats.org/officeDocument/2006/relationships/slideLayout" Target="../slideLayouts/slideLayout562.xml"/><Relationship Id="rId36" Type="http://schemas.openxmlformats.org/officeDocument/2006/relationships/slideLayout" Target="../slideLayouts/slideLayout570.xml"/><Relationship Id="rId10" Type="http://schemas.openxmlformats.org/officeDocument/2006/relationships/slideLayout" Target="../slideLayouts/slideLayout544.xml"/><Relationship Id="rId19" Type="http://schemas.openxmlformats.org/officeDocument/2006/relationships/slideLayout" Target="../slideLayouts/slideLayout553.xml"/><Relationship Id="rId31" Type="http://schemas.openxmlformats.org/officeDocument/2006/relationships/slideLayout" Target="../slideLayouts/slideLayout565.xml"/><Relationship Id="rId44" Type="http://schemas.openxmlformats.org/officeDocument/2006/relationships/image" Target="../media/image1.png"/><Relationship Id="rId4" Type="http://schemas.openxmlformats.org/officeDocument/2006/relationships/slideLayout" Target="../slideLayouts/slideLayout538.xml"/><Relationship Id="rId9" Type="http://schemas.openxmlformats.org/officeDocument/2006/relationships/slideLayout" Target="../slideLayouts/slideLayout543.xml"/><Relationship Id="rId14" Type="http://schemas.openxmlformats.org/officeDocument/2006/relationships/slideLayout" Target="../slideLayouts/slideLayout548.xml"/><Relationship Id="rId22" Type="http://schemas.openxmlformats.org/officeDocument/2006/relationships/slideLayout" Target="../slideLayouts/slideLayout556.xml"/><Relationship Id="rId27" Type="http://schemas.openxmlformats.org/officeDocument/2006/relationships/slideLayout" Target="../slideLayouts/slideLayout561.xml"/><Relationship Id="rId30" Type="http://schemas.openxmlformats.org/officeDocument/2006/relationships/slideLayout" Target="../slideLayouts/slideLayout564.xml"/><Relationship Id="rId35" Type="http://schemas.openxmlformats.org/officeDocument/2006/relationships/slideLayout" Target="../slideLayouts/slideLayout569.xml"/><Relationship Id="rId43" Type="http://schemas.openxmlformats.org/officeDocument/2006/relationships/theme" Target="../theme/theme17.xml"/><Relationship Id="rId8" Type="http://schemas.openxmlformats.org/officeDocument/2006/relationships/slideLayout" Target="../slideLayouts/slideLayout542.xml"/><Relationship Id="rId3" Type="http://schemas.openxmlformats.org/officeDocument/2006/relationships/slideLayout" Target="../slideLayouts/slideLayout537.xml"/><Relationship Id="rId12" Type="http://schemas.openxmlformats.org/officeDocument/2006/relationships/slideLayout" Target="../slideLayouts/slideLayout546.xml"/><Relationship Id="rId17" Type="http://schemas.openxmlformats.org/officeDocument/2006/relationships/slideLayout" Target="../slideLayouts/slideLayout551.xml"/><Relationship Id="rId25" Type="http://schemas.openxmlformats.org/officeDocument/2006/relationships/slideLayout" Target="../slideLayouts/slideLayout559.xml"/><Relationship Id="rId33" Type="http://schemas.openxmlformats.org/officeDocument/2006/relationships/slideLayout" Target="../slideLayouts/slideLayout567.xml"/><Relationship Id="rId38" Type="http://schemas.openxmlformats.org/officeDocument/2006/relationships/slideLayout" Target="../slideLayouts/slideLayout572.xml"/></Relationships>
</file>

<file path=ppt/slideMasters/_rels/slideMaster18.xml.rels><?xml version="1.0" encoding="UTF-8" standalone="yes"?>
<Relationships xmlns="http://schemas.openxmlformats.org/package/2006/relationships"><Relationship Id="rId13" Type="http://schemas.openxmlformats.org/officeDocument/2006/relationships/slideLayout" Target="../slideLayouts/slideLayout589.xml"/><Relationship Id="rId18" Type="http://schemas.openxmlformats.org/officeDocument/2006/relationships/slideLayout" Target="../slideLayouts/slideLayout594.xml"/><Relationship Id="rId26" Type="http://schemas.openxmlformats.org/officeDocument/2006/relationships/slideLayout" Target="../slideLayouts/slideLayout602.xml"/><Relationship Id="rId39" Type="http://schemas.openxmlformats.org/officeDocument/2006/relationships/slideLayout" Target="../slideLayouts/slideLayout615.xml"/><Relationship Id="rId21" Type="http://schemas.openxmlformats.org/officeDocument/2006/relationships/slideLayout" Target="../slideLayouts/slideLayout597.xml"/><Relationship Id="rId34" Type="http://schemas.openxmlformats.org/officeDocument/2006/relationships/slideLayout" Target="../slideLayouts/slideLayout610.xml"/><Relationship Id="rId42" Type="http://schemas.openxmlformats.org/officeDocument/2006/relationships/image" Target="../media/image1.png"/><Relationship Id="rId7" Type="http://schemas.openxmlformats.org/officeDocument/2006/relationships/slideLayout" Target="../slideLayouts/slideLayout583.xml"/><Relationship Id="rId2" Type="http://schemas.openxmlformats.org/officeDocument/2006/relationships/slideLayout" Target="../slideLayouts/slideLayout578.xml"/><Relationship Id="rId16" Type="http://schemas.openxmlformats.org/officeDocument/2006/relationships/slideLayout" Target="../slideLayouts/slideLayout592.xml"/><Relationship Id="rId20" Type="http://schemas.openxmlformats.org/officeDocument/2006/relationships/slideLayout" Target="../slideLayouts/slideLayout596.xml"/><Relationship Id="rId29" Type="http://schemas.openxmlformats.org/officeDocument/2006/relationships/slideLayout" Target="../slideLayouts/slideLayout605.xml"/><Relationship Id="rId41" Type="http://schemas.openxmlformats.org/officeDocument/2006/relationships/theme" Target="../theme/theme18.xml"/><Relationship Id="rId1" Type="http://schemas.openxmlformats.org/officeDocument/2006/relationships/slideLayout" Target="../slideLayouts/slideLayout577.xml"/><Relationship Id="rId6" Type="http://schemas.openxmlformats.org/officeDocument/2006/relationships/slideLayout" Target="../slideLayouts/slideLayout582.xml"/><Relationship Id="rId11" Type="http://schemas.openxmlformats.org/officeDocument/2006/relationships/slideLayout" Target="../slideLayouts/slideLayout587.xml"/><Relationship Id="rId24" Type="http://schemas.openxmlformats.org/officeDocument/2006/relationships/slideLayout" Target="../slideLayouts/slideLayout600.xml"/><Relationship Id="rId32" Type="http://schemas.openxmlformats.org/officeDocument/2006/relationships/slideLayout" Target="../slideLayouts/slideLayout608.xml"/><Relationship Id="rId37" Type="http://schemas.openxmlformats.org/officeDocument/2006/relationships/slideLayout" Target="../slideLayouts/slideLayout613.xml"/><Relationship Id="rId40" Type="http://schemas.openxmlformats.org/officeDocument/2006/relationships/slideLayout" Target="../slideLayouts/slideLayout616.xml"/><Relationship Id="rId5" Type="http://schemas.openxmlformats.org/officeDocument/2006/relationships/slideLayout" Target="../slideLayouts/slideLayout581.xml"/><Relationship Id="rId15" Type="http://schemas.openxmlformats.org/officeDocument/2006/relationships/slideLayout" Target="../slideLayouts/slideLayout591.xml"/><Relationship Id="rId23" Type="http://schemas.openxmlformats.org/officeDocument/2006/relationships/slideLayout" Target="../slideLayouts/slideLayout599.xml"/><Relationship Id="rId28" Type="http://schemas.openxmlformats.org/officeDocument/2006/relationships/slideLayout" Target="../slideLayouts/slideLayout604.xml"/><Relationship Id="rId36" Type="http://schemas.openxmlformats.org/officeDocument/2006/relationships/slideLayout" Target="../slideLayouts/slideLayout612.xml"/><Relationship Id="rId10" Type="http://schemas.openxmlformats.org/officeDocument/2006/relationships/slideLayout" Target="../slideLayouts/slideLayout586.xml"/><Relationship Id="rId19" Type="http://schemas.openxmlformats.org/officeDocument/2006/relationships/slideLayout" Target="../slideLayouts/slideLayout595.xml"/><Relationship Id="rId31" Type="http://schemas.openxmlformats.org/officeDocument/2006/relationships/slideLayout" Target="../slideLayouts/slideLayout607.xml"/><Relationship Id="rId4" Type="http://schemas.openxmlformats.org/officeDocument/2006/relationships/slideLayout" Target="../slideLayouts/slideLayout580.xml"/><Relationship Id="rId9" Type="http://schemas.openxmlformats.org/officeDocument/2006/relationships/slideLayout" Target="../slideLayouts/slideLayout585.xml"/><Relationship Id="rId14" Type="http://schemas.openxmlformats.org/officeDocument/2006/relationships/slideLayout" Target="../slideLayouts/slideLayout590.xml"/><Relationship Id="rId22" Type="http://schemas.openxmlformats.org/officeDocument/2006/relationships/slideLayout" Target="../slideLayouts/slideLayout598.xml"/><Relationship Id="rId27" Type="http://schemas.openxmlformats.org/officeDocument/2006/relationships/slideLayout" Target="../slideLayouts/slideLayout603.xml"/><Relationship Id="rId30" Type="http://schemas.openxmlformats.org/officeDocument/2006/relationships/slideLayout" Target="../slideLayouts/slideLayout606.xml"/><Relationship Id="rId35" Type="http://schemas.openxmlformats.org/officeDocument/2006/relationships/slideLayout" Target="../slideLayouts/slideLayout611.xml"/><Relationship Id="rId8" Type="http://schemas.openxmlformats.org/officeDocument/2006/relationships/slideLayout" Target="../slideLayouts/slideLayout584.xml"/><Relationship Id="rId3" Type="http://schemas.openxmlformats.org/officeDocument/2006/relationships/slideLayout" Target="../slideLayouts/slideLayout579.xml"/><Relationship Id="rId12" Type="http://schemas.openxmlformats.org/officeDocument/2006/relationships/slideLayout" Target="../slideLayouts/slideLayout588.xml"/><Relationship Id="rId17" Type="http://schemas.openxmlformats.org/officeDocument/2006/relationships/slideLayout" Target="../slideLayouts/slideLayout593.xml"/><Relationship Id="rId25" Type="http://schemas.openxmlformats.org/officeDocument/2006/relationships/slideLayout" Target="../slideLayouts/slideLayout601.xml"/><Relationship Id="rId33" Type="http://schemas.openxmlformats.org/officeDocument/2006/relationships/slideLayout" Target="../slideLayouts/slideLayout609.xml"/><Relationship Id="rId38" Type="http://schemas.openxmlformats.org/officeDocument/2006/relationships/slideLayout" Target="../slideLayouts/slideLayout614.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9.xml"/><Relationship Id="rId1" Type="http://schemas.openxmlformats.org/officeDocument/2006/relationships/slideLayout" Target="../slideLayouts/slideLayout617.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9" Type="http://schemas.openxmlformats.org/officeDocument/2006/relationships/slideLayout" Target="../slideLayouts/slideLayout60.xml"/><Relationship Id="rId21" Type="http://schemas.openxmlformats.org/officeDocument/2006/relationships/slideLayout" Target="../slideLayouts/slideLayout42.xml"/><Relationship Id="rId34" Type="http://schemas.openxmlformats.org/officeDocument/2006/relationships/slideLayout" Target="../slideLayouts/slideLayout55.xml"/><Relationship Id="rId42" Type="http://schemas.openxmlformats.org/officeDocument/2006/relationships/slideLayout" Target="../slideLayouts/slideLayout63.xml"/><Relationship Id="rId47" Type="http://schemas.openxmlformats.org/officeDocument/2006/relationships/slideLayout" Target="../slideLayouts/slideLayout68.xml"/><Relationship Id="rId50" Type="http://schemas.openxmlformats.org/officeDocument/2006/relationships/slideLayout" Target="../slideLayouts/slideLayout71.xml"/><Relationship Id="rId55" Type="http://schemas.openxmlformats.org/officeDocument/2006/relationships/slideLayout" Target="../slideLayouts/slideLayout76.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9" Type="http://schemas.openxmlformats.org/officeDocument/2006/relationships/slideLayout" Target="../slideLayouts/slideLayout50.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32" Type="http://schemas.openxmlformats.org/officeDocument/2006/relationships/slideLayout" Target="../slideLayouts/slideLayout53.xml"/><Relationship Id="rId37" Type="http://schemas.openxmlformats.org/officeDocument/2006/relationships/slideLayout" Target="../slideLayouts/slideLayout58.xml"/><Relationship Id="rId40" Type="http://schemas.openxmlformats.org/officeDocument/2006/relationships/slideLayout" Target="../slideLayouts/slideLayout61.xml"/><Relationship Id="rId45" Type="http://schemas.openxmlformats.org/officeDocument/2006/relationships/slideLayout" Target="../slideLayouts/slideLayout66.xml"/><Relationship Id="rId53" Type="http://schemas.openxmlformats.org/officeDocument/2006/relationships/slideLayout" Target="../slideLayouts/slideLayout74.xml"/><Relationship Id="rId58" Type="http://schemas.openxmlformats.org/officeDocument/2006/relationships/image" Target="../media/image1.png"/><Relationship Id="rId5" Type="http://schemas.openxmlformats.org/officeDocument/2006/relationships/slideLayout" Target="../slideLayouts/slideLayout26.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slideLayout" Target="../slideLayouts/slideLayout48.xml"/><Relationship Id="rId30" Type="http://schemas.openxmlformats.org/officeDocument/2006/relationships/slideLayout" Target="../slideLayouts/slideLayout51.xml"/><Relationship Id="rId35" Type="http://schemas.openxmlformats.org/officeDocument/2006/relationships/slideLayout" Target="../slideLayouts/slideLayout56.xml"/><Relationship Id="rId43" Type="http://schemas.openxmlformats.org/officeDocument/2006/relationships/slideLayout" Target="../slideLayouts/slideLayout64.xml"/><Relationship Id="rId48" Type="http://schemas.openxmlformats.org/officeDocument/2006/relationships/slideLayout" Target="../slideLayouts/slideLayout69.xml"/><Relationship Id="rId56" Type="http://schemas.openxmlformats.org/officeDocument/2006/relationships/slideLayout" Target="../slideLayouts/slideLayout77.xml"/><Relationship Id="rId8" Type="http://schemas.openxmlformats.org/officeDocument/2006/relationships/slideLayout" Target="../slideLayouts/slideLayout29.xml"/><Relationship Id="rId51" Type="http://schemas.openxmlformats.org/officeDocument/2006/relationships/slideLayout" Target="../slideLayouts/slideLayout72.xml"/><Relationship Id="rId3" Type="http://schemas.openxmlformats.org/officeDocument/2006/relationships/slideLayout" Target="../slideLayouts/slideLayout24.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33" Type="http://schemas.openxmlformats.org/officeDocument/2006/relationships/slideLayout" Target="../slideLayouts/slideLayout54.xml"/><Relationship Id="rId38" Type="http://schemas.openxmlformats.org/officeDocument/2006/relationships/slideLayout" Target="../slideLayouts/slideLayout59.xml"/><Relationship Id="rId46" Type="http://schemas.openxmlformats.org/officeDocument/2006/relationships/slideLayout" Target="../slideLayouts/slideLayout67.xml"/><Relationship Id="rId20" Type="http://schemas.openxmlformats.org/officeDocument/2006/relationships/slideLayout" Target="../slideLayouts/slideLayout41.xml"/><Relationship Id="rId41" Type="http://schemas.openxmlformats.org/officeDocument/2006/relationships/slideLayout" Target="../slideLayouts/slideLayout62.xml"/><Relationship Id="rId54" Type="http://schemas.openxmlformats.org/officeDocument/2006/relationships/slideLayout" Target="../slideLayouts/slideLayout75.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28" Type="http://schemas.openxmlformats.org/officeDocument/2006/relationships/slideLayout" Target="../slideLayouts/slideLayout49.xml"/><Relationship Id="rId36" Type="http://schemas.openxmlformats.org/officeDocument/2006/relationships/slideLayout" Target="../slideLayouts/slideLayout57.xml"/><Relationship Id="rId49" Type="http://schemas.openxmlformats.org/officeDocument/2006/relationships/slideLayout" Target="../slideLayouts/slideLayout70.xml"/><Relationship Id="rId57" Type="http://schemas.openxmlformats.org/officeDocument/2006/relationships/theme" Target="../theme/theme2.xml"/><Relationship Id="rId10" Type="http://schemas.openxmlformats.org/officeDocument/2006/relationships/slideLayout" Target="../slideLayouts/slideLayout31.xml"/><Relationship Id="rId31" Type="http://schemas.openxmlformats.org/officeDocument/2006/relationships/slideLayout" Target="../slideLayouts/slideLayout52.xml"/><Relationship Id="rId44" Type="http://schemas.openxmlformats.org/officeDocument/2006/relationships/slideLayout" Target="../slideLayouts/slideLayout65.xml"/><Relationship Id="rId52" Type="http://schemas.openxmlformats.org/officeDocument/2006/relationships/slideLayout" Target="../slideLayouts/slideLayout73.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625.xml"/><Relationship Id="rId13" Type="http://schemas.openxmlformats.org/officeDocument/2006/relationships/slideLayout" Target="../slideLayouts/slideLayout630.xml"/><Relationship Id="rId18" Type="http://schemas.openxmlformats.org/officeDocument/2006/relationships/slideLayout" Target="../slideLayouts/slideLayout635.xml"/><Relationship Id="rId3" Type="http://schemas.openxmlformats.org/officeDocument/2006/relationships/slideLayout" Target="../slideLayouts/slideLayout620.xml"/><Relationship Id="rId21" Type="http://schemas.openxmlformats.org/officeDocument/2006/relationships/slideLayout" Target="../slideLayouts/slideLayout638.xml"/><Relationship Id="rId7" Type="http://schemas.openxmlformats.org/officeDocument/2006/relationships/slideLayout" Target="../slideLayouts/slideLayout624.xml"/><Relationship Id="rId12" Type="http://schemas.openxmlformats.org/officeDocument/2006/relationships/slideLayout" Target="../slideLayouts/slideLayout629.xml"/><Relationship Id="rId17" Type="http://schemas.openxmlformats.org/officeDocument/2006/relationships/slideLayout" Target="../slideLayouts/slideLayout634.xml"/><Relationship Id="rId25" Type="http://schemas.openxmlformats.org/officeDocument/2006/relationships/image" Target="../media/image1.png"/><Relationship Id="rId2" Type="http://schemas.openxmlformats.org/officeDocument/2006/relationships/slideLayout" Target="../slideLayouts/slideLayout619.xml"/><Relationship Id="rId16" Type="http://schemas.openxmlformats.org/officeDocument/2006/relationships/slideLayout" Target="../slideLayouts/slideLayout633.xml"/><Relationship Id="rId20" Type="http://schemas.openxmlformats.org/officeDocument/2006/relationships/slideLayout" Target="../slideLayouts/slideLayout637.xml"/><Relationship Id="rId1" Type="http://schemas.openxmlformats.org/officeDocument/2006/relationships/slideLayout" Target="../slideLayouts/slideLayout618.xml"/><Relationship Id="rId6" Type="http://schemas.openxmlformats.org/officeDocument/2006/relationships/slideLayout" Target="../slideLayouts/slideLayout623.xml"/><Relationship Id="rId11" Type="http://schemas.openxmlformats.org/officeDocument/2006/relationships/slideLayout" Target="../slideLayouts/slideLayout628.xml"/><Relationship Id="rId24" Type="http://schemas.openxmlformats.org/officeDocument/2006/relationships/theme" Target="../theme/theme20.xml"/><Relationship Id="rId5" Type="http://schemas.openxmlformats.org/officeDocument/2006/relationships/slideLayout" Target="../slideLayouts/slideLayout622.xml"/><Relationship Id="rId15" Type="http://schemas.openxmlformats.org/officeDocument/2006/relationships/slideLayout" Target="../slideLayouts/slideLayout632.xml"/><Relationship Id="rId23" Type="http://schemas.openxmlformats.org/officeDocument/2006/relationships/slideLayout" Target="../slideLayouts/slideLayout640.xml"/><Relationship Id="rId10" Type="http://schemas.openxmlformats.org/officeDocument/2006/relationships/slideLayout" Target="../slideLayouts/slideLayout627.xml"/><Relationship Id="rId19" Type="http://schemas.openxmlformats.org/officeDocument/2006/relationships/slideLayout" Target="../slideLayouts/slideLayout636.xml"/><Relationship Id="rId4" Type="http://schemas.openxmlformats.org/officeDocument/2006/relationships/slideLayout" Target="../slideLayouts/slideLayout621.xml"/><Relationship Id="rId9" Type="http://schemas.openxmlformats.org/officeDocument/2006/relationships/slideLayout" Target="../slideLayouts/slideLayout626.xml"/><Relationship Id="rId14" Type="http://schemas.openxmlformats.org/officeDocument/2006/relationships/slideLayout" Target="../slideLayouts/slideLayout631.xml"/><Relationship Id="rId22" Type="http://schemas.openxmlformats.org/officeDocument/2006/relationships/slideLayout" Target="../slideLayouts/slideLayout639.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648.xml"/><Relationship Id="rId13" Type="http://schemas.openxmlformats.org/officeDocument/2006/relationships/slideLayout" Target="../slideLayouts/slideLayout653.xml"/><Relationship Id="rId18" Type="http://schemas.openxmlformats.org/officeDocument/2006/relationships/slideLayout" Target="../slideLayouts/slideLayout658.xml"/><Relationship Id="rId3" Type="http://schemas.openxmlformats.org/officeDocument/2006/relationships/slideLayout" Target="../slideLayouts/slideLayout643.xml"/><Relationship Id="rId21" Type="http://schemas.openxmlformats.org/officeDocument/2006/relationships/slideLayout" Target="../slideLayouts/slideLayout661.xml"/><Relationship Id="rId7" Type="http://schemas.openxmlformats.org/officeDocument/2006/relationships/slideLayout" Target="../slideLayouts/slideLayout647.xml"/><Relationship Id="rId12" Type="http://schemas.openxmlformats.org/officeDocument/2006/relationships/slideLayout" Target="../slideLayouts/slideLayout652.xml"/><Relationship Id="rId17" Type="http://schemas.openxmlformats.org/officeDocument/2006/relationships/slideLayout" Target="../slideLayouts/slideLayout657.xml"/><Relationship Id="rId25" Type="http://schemas.openxmlformats.org/officeDocument/2006/relationships/image" Target="../media/image1.png"/><Relationship Id="rId2" Type="http://schemas.openxmlformats.org/officeDocument/2006/relationships/slideLayout" Target="../slideLayouts/slideLayout642.xml"/><Relationship Id="rId16" Type="http://schemas.openxmlformats.org/officeDocument/2006/relationships/slideLayout" Target="../slideLayouts/slideLayout656.xml"/><Relationship Id="rId20" Type="http://schemas.openxmlformats.org/officeDocument/2006/relationships/slideLayout" Target="../slideLayouts/slideLayout660.xml"/><Relationship Id="rId1" Type="http://schemas.openxmlformats.org/officeDocument/2006/relationships/slideLayout" Target="../slideLayouts/slideLayout641.xml"/><Relationship Id="rId6" Type="http://schemas.openxmlformats.org/officeDocument/2006/relationships/slideLayout" Target="../slideLayouts/slideLayout646.xml"/><Relationship Id="rId11" Type="http://schemas.openxmlformats.org/officeDocument/2006/relationships/slideLayout" Target="../slideLayouts/slideLayout651.xml"/><Relationship Id="rId24" Type="http://schemas.openxmlformats.org/officeDocument/2006/relationships/theme" Target="../theme/theme21.xml"/><Relationship Id="rId5" Type="http://schemas.openxmlformats.org/officeDocument/2006/relationships/slideLayout" Target="../slideLayouts/slideLayout645.xml"/><Relationship Id="rId15" Type="http://schemas.openxmlformats.org/officeDocument/2006/relationships/slideLayout" Target="../slideLayouts/slideLayout655.xml"/><Relationship Id="rId23" Type="http://schemas.openxmlformats.org/officeDocument/2006/relationships/slideLayout" Target="../slideLayouts/slideLayout663.xml"/><Relationship Id="rId10" Type="http://schemas.openxmlformats.org/officeDocument/2006/relationships/slideLayout" Target="../slideLayouts/slideLayout650.xml"/><Relationship Id="rId19" Type="http://schemas.openxmlformats.org/officeDocument/2006/relationships/slideLayout" Target="../slideLayouts/slideLayout659.xml"/><Relationship Id="rId4" Type="http://schemas.openxmlformats.org/officeDocument/2006/relationships/slideLayout" Target="../slideLayouts/slideLayout644.xml"/><Relationship Id="rId9" Type="http://schemas.openxmlformats.org/officeDocument/2006/relationships/slideLayout" Target="../slideLayouts/slideLayout649.xml"/><Relationship Id="rId14" Type="http://schemas.openxmlformats.org/officeDocument/2006/relationships/slideLayout" Target="../slideLayouts/slideLayout654.xml"/><Relationship Id="rId22" Type="http://schemas.openxmlformats.org/officeDocument/2006/relationships/slideLayout" Target="../slideLayouts/slideLayout662.xml"/></Relationships>
</file>

<file path=ppt/slideMasters/_rels/slideMaster22.xml.rels><?xml version="1.0" encoding="UTF-8" standalone="yes"?>
<Relationships xmlns="http://schemas.openxmlformats.org/package/2006/relationships"><Relationship Id="rId13" Type="http://schemas.openxmlformats.org/officeDocument/2006/relationships/slideLayout" Target="../slideLayouts/slideLayout676.xml"/><Relationship Id="rId18" Type="http://schemas.openxmlformats.org/officeDocument/2006/relationships/slideLayout" Target="../slideLayouts/slideLayout681.xml"/><Relationship Id="rId26" Type="http://schemas.openxmlformats.org/officeDocument/2006/relationships/slideLayout" Target="../slideLayouts/slideLayout689.xml"/><Relationship Id="rId39" Type="http://schemas.openxmlformats.org/officeDocument/2006/relationships/slideLayout" Target="../slideLayouts/slideLayout702.xml"/><Relationship Id="rId21" Type="http://schemas.openxmlformats.org/officeDocument/2006/relationships/slideLayout" Target="../slideLayouts/slideLayout684.xml"/><Relationship Id="rId34" Type="http://schemas.openxmlformats.org/officeDocument/2006/relationships/slideLayout" Target="../slideLayouts/slideLayout697.xml"/><Relationship Id="rId42" Type="http://schemas.openxmlformats.org/officeDocument/2006/relationships/slideLayout" Target="../slideLayouts/slideLayout705.xml"/><Relationship Id="rId7" Type="http://schemas.openxmlformats.org/officeDocument/2006/relationships/slideLayout" Target="../slideLayouts/slideLayout670.xml"/><Relationship Id="rId2" Type="http://schemas.openxmlformats.org/officeDocument/2006/relationships/slideLayout" Target="../slideLayouts/slideLayout665.xml"/><Relationship Id="rId16" Type="http://schemas.openxmlformats.org/officeDocument/2006/relationships/slideLayout" Target="../slideLayouts/slideLayout679.xml"/><Relationship Id="rId20" Type="http://schemas.openxmlformats.org/officeDocument/2006/relationships/slideLayout" Target="../slideLayouts/slideLayout683.xml"/><Relationship Id="rId29" Type="http://schemas.openxmlformats.org/officeDocument/2006/relationships/slideLayout" Target="../slideLayouts/slideLayout692.xml"/><Relationship Id="rId41" Type="http://schemas.openxmlformats.org/officeDocument/2006/relationships/slideLayout" Target="../slideLayouts/slideLayout704.xml"/><Relationship Id="rId1" Type="http://schemas.openxmlformats.org/officeDocument/2006/relationships/slideLayout" Target="../slideLayouts/slideLayout664.xml"/><Relationship Id="rId6" Type="http://schemas.openxmlformats.org/officeDocument/2006/relationships/slideLayout" Target="../slideLayouts/slideLayout669.xml"/><Relationship Id="rId11" Type="http://schemas.openxmlformats.org/officeDocument/2006/relationships/slideLayout" Target="../slideLayouts/slideLayout674.xml"/><Relationship Id="rId24" Type="http://schemas.openxmlformats.org/officeDocument/2006/relationships/slideLayout" Target="../slideLayouts/slideLayout687.xml"/><Relationship Id="rId32" Type="http://schemas.openxmlformats.org/officeDocument/2006/relationships/slideLayout" Target="../slideLayouts/slideLayout695.xml"/><Relationship Id="rId37" Type="http://schemas.openxmlformats.org/officeDocument/2006/relationships/slideLayout" Target="../slideLayouts/slideLayout700.xml"/><Relationship Id="rId40" Type="http://schemas.openxmlformats.org/officeDocument/2006/relationships/slideLayout" Target="../slideLayouts/slideLayout703.xml"/><Relationship Id="rId5" Type="http://schemas.openxmlformats.org/officeDocument/2006/relationships/slideLayout" Target="../slideLayouts/slideLayout668.xml"/><Relationship Id="rId15" Type="http://schemas.openxmlformats.org/officeDocument/2006/relationships/slideLayout" Target="../slideLayouts/slideLayout678.xml"/><Relationship Id="rId23" Type="http://schemas.openxmlformats.org/officeDocument/2006/relationships/slideLayout" Target="../slideLayouts/slideLayout686.xml"/><Relationship Id="rId28" Type="http://schemas.openxmlformats.org/officeDocument/2006/relationships/slideLayout" Target="../slideLayouts/slideLayout691.xml"/><Relationship Id="rId36" Type="http://schemas.openxmlformats.org/officeDocument/2006/relationships/slideLayout" Target="../slideLayouts/slideLayout699.xml"/><Relationship Id="rId10" Type="http://schemas.openxmlformats.org/officeDocument/2006/relationships/slideLayout" Target="../slideLayouts/slideLayout673.xml"/><Relationship Id="rId19" Type="http://schemas.openxmlformats.org/officeDocument/2006/relationships/slideLayout" Target="../slideLayouts/slideLayout682.xml"/><Relationship Id="rId31" Type="http://schemas.openxmlformats.org/officeDocument/2006/relationships/slideLayout" Target="../slideLayouts/slideLayout694.xml"/><Relationship Id="rId44" Type="http://schemas.openxmlformats.org/officeDocument/2006/relationships/image" Target="../media/image1.png"/><Relationship Id="rId4" Type="http://schemas.openxmlformats.org/officeDocument/2006/relationships/slideLayout" Target="../slideLayouts/slideLayout667.xml"/><Relationship Id="rId9" Type="http://schemas.openxmlformats.org/officeDocument/2006/relationships/slideLayout" Target="../slideLayouts/slideLayout672.xml"/><Relationship Id="rId14" Type="http://schemas.openxmlformats.org/officeDocument/2006/relationships/slideLayout" Target="../slideLayouts/slideLayout677.xml"/><Relationship Id="rId22" Type="http://schemas.openxmlformats.org/officeDocument/2006/relationships/slideLayout" Target="../slideLayouts/slideLayout685.xml"/><Relationship Id="rId27" Type="http://schemas.openxmlformats.org/officeDocument/2006/relationships/slideLayout" Target="../slideLayouts/slideLayout690.xml"/><Relationship Id="rId30" Type="http://schemas.openxmlformats.org/officeDocument/2006/relationships/slideLayout" Target="../slideLayouts/slideLayout693.xml"/><Relationship Id="rId35" Type="http://schemas.openxmlformats.org/officeDocument/2006/relationships/slideLayout" Target="../slideLayouts/slideLayout698.xml"/><Relationship Id="rId43" Type="http://schemas.openxmlformats.org/officeDocument/2006/relationships/theme" Target="../theme/theme22.xml"/><Relationship Id="rId8" Type="http://schemas.openxmlformats.org/officeDocument/2006/relationships/slideLayout" Target="../slideLayouts/slideLayout671.xml"/><Relationship Id="rId3" Type="http://schemas.openxmlformats.org/officeDocument/2006/relationships/slideLayout" Target="../slideLayouts/slideLayout666.xml"/><Relationship Id="rId12" Type="http://schemas.openxmlformats.org/officeDocument/2006/relationships/slideLayout" Target="../slideLayouts/slideLayout675.xml"/><Relationship Id="rId17" Type="http://schemas.openxmlformats.org/officeDocument/2006/relationships/slideLayout" Target="../slideLayouts/slideLayout680.xml"/><Relationship Id="rId25" Type="http://schemas.openxmlformats.org/officeDocument/2006/relationships/slideLayout" Target="../slideLayouts/slideLayout688.xml"/><Relationship Id="rId33" Type="http://schemas.openxmlformats.org/officeDocument/2006/relationships/slideLayout" Target="../slideLayouts/slideLayout696.xml"/><Relationship Id="rId38" Type="http://schemas.openxmlformats.org/officeDocument/2006/relationships/slideLayout" Target="../slideLayouts/slideLayout70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 Type="http://schemas.openxmlformats.org/officeDocument/2006/relationships/slideLayout" Target="../slideLayouts/slideLayout80.xml"/><Relationship Id="rId21" Type="http://schemas.openxmlformats.org/officeDocument/2006/relationships/slideLayout" Target="../slideLayouts/slideLayout98.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microsoft.com/office/2007/relationships/hdphoto" Target="../media/hdphoto2.wdp"/><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image" Target="../media/image27.png"/><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theme" Target="../theme/theme3.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slideLayout" Target="../slideLayouts/slideLayout9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9" Type="http://schemas.openxmlformats.org/officeDocument/2006/relationships/slideLayout" Target="../slideLayouts/slideLayout138.xml"/><Relationship Id="rId21" Type="http://schemas.openxmlformats.org/officeDocument/2006/relationships/slideLayout" Target="../slideLayouts/slideLayout120.xml"/><Relationship Id="rId34" Type="http://schemas.openxmlformats.org/officeDocument/2006/relationships/slideLayout" Target="../slideLayouts/slideLayout133.xml"/><Relationship Id="rId42" Type="http://schemas.openxmlformats.org/officeDocument/2006/relationships/slideLayout" Target="../slideLayouts/slideLayout141.xml"/><Relationship Id="rId47" Type="http://schemas.openxmlformats.org/officeDocument/2006/relationships/slideLayout" Target="../slideLayouts/slideLayout146.xml"/><Relationship Id="rId50" Type="http://schemas.openxmlformats.org/officeDocument/2006/relationships/slideLayout" Target="../slideLayouts/slideLayout149.xml"/><Relationship Id="rId55" Type="http://schemas.openxmlformats.org/officeDocument/2006/relationships/image" Target="../media/image28.png"/><Relationship Id="rId7" Type="http://schemas.openxmlformats.org/officeDocument/2006/relationships/slideLayout" Target="../slideLayouts/slideLayout106.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9" Type="http://schemas.openxmlformats.org/officeDocument/2006/relationships/slideLayout" Target="../slideLayouts/slideLayout128.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37" Type="http://schemas.openxmlformats.org/officeDocument/2006/relationships/slideLayout" Target="../slideLayouts/slideLayout136.xml"/><Relationship Id="rId40" Type="http://schemas.openxmlformats.org/officeDocument/2006/relationships/slideLayout" Target="../slideLayouts/slideLayout139.xml"/><Relationship Id="rId45" Type="http://schemas.openxmlformats.org/officeDocument/2006/relationships/slideLayout" Target="../slideLayouts/slideLayout144.xml"/><Relationship Id="rId53" Type="http://schemas.openxmlformats.org/officeDocument/2006/relationships/slideLayout" Target="../slideLayouts/slideLayout152.xml"/><Relationship Id="rId5" Type="http://schemas.openxmlformats.org/officeDocument/2006/relationships/slideLayout" Target="../slideLayouts/slideLayout104.xml"/><Relationship Id="rId19" Type="http://schemas.openxmlformats.org/officeDocument/2006/relationships/slideLayout" Target="../slideLayouts/slideLayout118.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slideLayout" Target="../slideLayouts/slideLayout134.xml"/><Relationship Id="rId43" Type="http://schemas.openxmlformats.org/officeDocument/2006/relationships/slideLayout" Target="../slideLayouts/slideLayout142.xml"/><Relationship Id="rId48" Type="http://schemas.openxmlformats.org/officeDocument/2006/relationships/slideLayout" Target="../slideLayouts/slideLayout147.xml"/><Relationship Id="rId56" Type="http://schemas.openxmlformats.org/officeDocument/2006/relationships/image" Target="../media/image29.png"/><Relationship Id="rId8" Type="http://schemas.openxmlformats.org/officeDocument/2006/relationships/slideLayout" Target="../slideLayouts/slideLayout107.xml"/><Relationship Id="rId51" Type="http://schemas.openxmlformats.org/officeDocument/2006/relationships/slideLayout" Target="../slideLayouts/slideLayout150.xml"/><Relationship Id="rId3" Type="http://schemas.openxmlformats.org/officeDocument/2006/relationships/slideLayout" Target="../slideLayouts/slideLayout102.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38" Type="http://schemas.openxmlformats.org/officeDocument/2006/relationships/slideLayout" Target="../slideLayouts/slideLayout137.xml"/><Relationship Id="rId46" Type="http://schemas.openxmlformats.org/officeDocument/2006/relationships/slideLayout" Target="../slideLayouts/slideLayout145.xml"/><Relationship Id="rId20" Type="http://schemas.openxmlformats.org/officeDocument/2006/relationships/slideLayout" Target="../slideLayouts/slideLayout119.xml"/><Relationship Id="rId41" Type="http://schemas.openxmlformats.org/officeDocument/2006/relationships/slideLayout" Target="../slideLayouts/slideLayout140.xml"/><Relationship Id="rId54" Type="http://schemas.openxmlformats.org/officeDocument/2006/relationships/theme" Target="../theme/theme4.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36" Type="http://schemas.openxmlformats.org/officeDocument/2006/relationships/slideLayout" Target="../slideLayouts/slideLayout135.xml"/><Relationship Id="rId49" Type="http://schemas.openxmlformats.org/officeDocument/2006/relationships/slideLayout" Target="../slideLayouts/slideLayout148.xml"/><Relationship Id="rId57" Type="http://schemas.microsoft.com/office/2007/relationships/hdphoto" Target="../media/hdphoto3.wdp"/><Relationship Id="rId10" Type="http://schemas.openxmlformats.org/officeDocument/2006/relationships/slideLayout" Target="../slideLayouts/slideLayout109.xml"/><Relationship Id="rId31" Type="http://schemas.openxmlformats.org/officeDocument/2006/relationships/slideLayout" Target="../slideLayouts/slideLayout130.xml"/><Relationship Id="rId44" Type="http://schemas.openxmlformats.org/officeDocument/2006/relationships/slideLayout" Target="../slideLayouts/slideLayout143.xml"/><Relationship Id="rId52" Type="http://schemas.openxmlformats.org/officeDocument/2006/relationships/slideLayout" Target="../slideLayouts/slideLayout151.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53.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66.xml"/><Relationship Id="rId18" Type="http://schemas.openxmlformats.org/officeDocument/2006/relationships/slideLayout" Target="../slideLayouts/slideLayout171.xml"/><Relationship Id="rId26" Type="http://schemas.openxmlformats.org/officeDocument/2006/relationships/slideLayout" Target="../slideLayouts/slideLayout179.xml"/><Relationship Id="rId21" Type="http://schemas.openxmlformats.org/officeDocument/2006/relationships/slideLayout" Target="../slideLayouts/slideLayout174.xml"/><Relationship Id="rId34" Type="http://schemas.openxmlformats.org/officeDocument/2006/relationships/slideLayout" Target="../slideLayouts/slideLayout187.xml"/><Relationship Id="rId7" Type="http://schemas.openxmlformats.org/officeDocument/2006/relationships/slideLayout" Target="../slideLayouts/slideLayout160.xml"/><Relationship Id="rId12" Type="http://schemas.openxmlformats.org/officeDocument/2006/relationships/slideLayout" Target="../slideLayouts/slideLayout165.xml"/><Relationship Id="rId17" Type="http://schemas.openxmlformats.org/officeDocument/2006/relationships/slideLayout" Target="../slideLayouts/slideLayout170.xml"/><Relationship Id="rId25" Type="http://schemas.openxmlformats.org/officeDocument/2006/relationships/slideLayout" Target="../slideLayouts/slideLayout178.xml"/><Relationship Id="rId33" Type="http://schemas.openxmlformats.org/officeDocument/2006/relationships/slideLayout" Target="../slideLayouts/slideLayout186.xml"/><Relationship Id="rId38" Type="http://schemas.openxmlformats.org/officeDocument/2006/relationships/image" Target="../media/image76.png"/><Relationship Id="rId2" Type="http://schemas.openxmlformats.org/officeDocument/2006/relationships/slideLayout" Target="../slideLayouts/slideLayout155.xml"/><Relationship Id="rId16" Type="http://schemas.openxmlformats.org/officeDocument/2006/relationships/slideLayout" Target="../slideLayouts/slideLayout169.xml"/><Relationship Id="rId20" Type="http://schemas.openxmlformats.org/officeDocument/2006/relationships/slideLayout" Target="../slideLayouts/slideLayout173.xml"/><Relationship Id="rId29" Type="http://schemas.openxmlformats.org/officeDocument/2006/relationships/slideLayout" Target="../slideLayouts/slideLayout182.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24" Type="http://schemas.openxmlformats.org/officeDocument/2006/relationships/slideLayout" Target="../slideLayouts/slideLayout177.xml"/><Relationship Id="rId32" Type="http://schemas.openxmlformats.org/officeDocument/2006/relationships/slideLayout" Target="../slideLayouts/slideLayout185.xml"/><Relationship Id="rId37" Type="http://schemas.openxmlformats.org/officeDocument/2006/relationships/theme" Target="../theme/theme6.xml"/><Relationship Id="rId5" Type="http://schemas.openxmlformats.org/officeDocument/2006/relationships/slideLayout" Target="../slideLayouts/slideLayout158.xml"/><Relationship Id="rId15" Type="http://schemas.openxmlformats.org/officeDocument/2006/relationships/slideLayout" Target="../slideLayouts/slideLayout168.xml"/><Relationship Id="rId23" Type="http://schemas.openxmlformats.org/officeDocument/2006/relationships/slideLayout" Target="../slideLayouts/slideLayout176.xml"/><Relationship Id="rId28" Type="http://schemas.openxmlformats.org/officeDocument/2006/relationships/slideLayout" Target="../slideLayouts/slideLayout181.xml"/><Relationship Id="rId36" Type="http://schemas.openxmlformats.org/officeDocument/2006/relationships/slideLayout" Target="../slideLayouts/slideLayout189.xml"/><Relationship Id="rId10" Type="http://schemas.openxmlformats.org/officeDocument/2006/relationships/slideLayout" Target="../slideLayouts/slideLayout163.xml"/><Relationship Id="rId19" Type="http://schemas.openxmlformats.org/officeDocument/2006/relationships/slideLayout" Target="../slideLayouts/slideLayout172.xml"/><Relationship Id="rId31" Type="http://schemas.openxmlformats.org/officeDocument/2006/relationships/slideLayout" Target="../slideLayouts/slideLayout184.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slideLayout" Target="../slideLayouts/slideLayout167.xml"/><Relationship Id="rId22" Type="http://schemas.openxmlformats.org/officeDocument/2006/relationships/slideLayout" Target="../slideLayouts/slideLayout175.xml"/><Relationship Id="rId27" Type="http://schemas.openxmlformats.org/officeDocument/2006/relationships/slideLayout" Target="../slideLayouts/slideLayout180.xml"/><Relationship Id="rId30" Type="http://schemas.openxmlformats.org/officeDocument/2006/relationships/slideLayout" Target="../slideLayouts/slideLayout183.xml"/><Relationship Id="rId35" Type="http://schemas.openxmlformats.org/officeDocument/2006/relationships/slideLayout" Target="../slideLayouts/slideLayout188.xml"/><Relationship Id="rId8" Type="http://schemas.openxmlformats.org/officeDocument/2006/relationships/slideLayout" Target="../slideLayouts/slideLayout161.xml"/><Relationship Id="rId3" Type="http://schemas.openxmlformats.org/officeDocument/2006/relationships/slideLayout" Target="../slideLayouts/slideLayout15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7.xml"/><Relationship Id="rId1" Type="http://schemas.openxmlformats.org/officeDocument/2006/relationships/slideLayout" Target="../slideLayouts/slideLayout190.xml"/><Relationship Id="rId4" Type="http://schemas.openxmlformats.org/officeDocument/2006/relationships/image" Target="../media/image97.png"/></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203.xml"/><Relationship Id="rId18" Type="http://schemas.openxmlformats.org/officeDocument/2006/relationships/slideLayout" Target="../slideLayouts/slideLayout208.xml"/><Relationship Id="rId26" Type="http://schemas.openxmlformats.org/officeDocument/2006/relationships/slideLayout" Target="../slideLayouts/slideLayout216.xml"/><Relationship Id="rId39" Type="http://schemas.openxmlformats.org/officeDocument/2006/relationships/slideLayout" Target="../slideLayouts/slideLayout229.xml"/><Relationship Id="rId21" Type="http://schemas.openxmlformats.org/officeDocument/2006/relationships/slideLayout" Target="../slideLayouts/slideLayout211.xml"/><Relationship Id="rId34" Type="http://schemas.openxmlformats.org/officeDocument/2006/relationships/slideLayout" Target="../slideLayouts/slideLayout224.xml"/><Relationship Id="rId42" Type="http://schemas.openxmlformats.org/officeDocument/2006/relationships/slideLayout" Target="../slideLayouts/slideLayout232.xml"/><Relationship Id="rId47" Type="http://schemas.openxmlformats.org/officeDocument/2006/relationships/image" Target="../media/image1.png"/><Relationship Id="rId7" Type="http://schemas.openxmlformats.org/officeDocument/2006/relationships/slideLayout" Target="../slideLayouts/slideLayout197.xml"/><Relationship Id="rId2" Type="http://schemas.openxmlformats.org/officeDocument/2006/relationships/slideLayout" Target="../slideLayouts/slideLayout192.xml"/><Relationship Id="rId16" Type="http://schemas.openxmlformats.org/officeDocument/2006/relationships/slideLayout" Target="../slideLayouts/slideLayout206.xml"/><Relationship Id="rId29" Type="http://schemas.openxmlformats.org/officeDocument/2006/relationships/slideLayout" Target="../slideLayouts/slideLayout219.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24" Type="http://schemas.openxmlformats.org/officeDocument/2006/relationships/slideLayout" Target="../slideLayouts/slideLayout214.xml"/><Relationship Id="rId32" Type="http://schemas.openxmlformats.org/officeDocument/2006/relationships/slideLayout" Target="../slideLayouts/slideLayout222.xml"/><Relationship Id="rId37" Type="http://schemas.openxmlformats.org/officeDocument/2006/relationships/slideLayout" Target="../slideLayouts/slideLayout227.xml"/><Relationship Id="rId40" Type="http://schemas.openxmlformats.org/officeDocument/2006/relationships/slideLayout" Target="../slideLayouts/slideLayout230.xml"/><Relationship Id="rId45" Type="http://schemas.openxmlformats.org/officeDocument/2006/relationships/slideLayout" Target="../slideLayouts/slideLayout235.xml"/><Relationship Id="rId5" Type="http://schemas.openxmlformats.org/officeDocument/2006/relationships/slideLayout" Target="../slideLayouts/slideLayout195.xml"/><Relationship Id="rId15" Type="http://schemas.openxmlformats.org/officeDocument/2006/relationships/slideLayout" Target="../slideLayouts/slideLayout205.xml"/><Relationship Id="rId23" Type="http://schemas.openxmlformats.org/officeDocument/2006/relationships/slideLayout" Target="../slideLayouts/slideLayout213.xml"/><Relationship Id="rId28" Type="http://schemas.openxmlformats.org/officeDocument/2006/relationships/slideLayout" Target="../slideLayouts/slideLayout218.xml"/><Relationship Id="rId36" Type="http://schemas.openxmlformats.org/officeDocument/2006/relationships/slideLayout" Target="../slideLayouts/slideLayout226.xml"/><Relationship Id="rId10" Type="http://schemas.openxmlformats.org/officeDocument/2006/relationships/slideLayout" Target="../slideLayouts/slideLayout200.xml"/><Relationship Id="rId19" Type="http://schemas.openxmlformats.org/officeDocument/2006/relationships/slideLayout" Target="../slideLayouts/slideLayout209.xml"/><Relationship Id="rId31" Type="http://schemas.openxmlformats.org/officeDocument/2006/relationships/slideLayout" Target="../slideLayouts/slideLayout221.xml"/><Relationship Id="rId44" Type="http://schemas.openxmlformats.org/officeDocument/2006/relationships/slideLayout" Target="../slideLayouts/slideLayout234.xml"/><Relationship Id="rId4" Type="http://schemas.openxmlformats.org/officeDocument/2006/relationships/slideLayout" Target="../slideLayouts/slideLayout194.xml"/><Relationship Id="rId9" Type="http://schemas.openxmlformats.org/officeDocument/2006/relationships/slideLayout" Target="../slideLayouts/slideLayout199.xml"/><Relationship Id="rId14" Type="http://schemas.openxmlformats.org/officeDocument/2006/relationships/slideLayout" Target="../slideLayouts/slideLayout204.xml"/><Relationship Id="rId22" Type="http://schemas.openxmlformats.org/officeDocument/2006/relationships/slideLayout" Target="../slideLayouts/slideLayout212.xml"/><Relationship Id="rId27" Type="http://schemas.openxmlformats.org/officeDocument/2006/relationships/slideLayout" Target="../slideLayouts/slideLayout217.xml"/><Relationship Id="rId30" Type="http://schemas.openxmlformats.org/officeDocument/2006/relationships/slideLayout" Target="../slideLayouts/slideLayout220.xml"/><Relationship Id="rId35" Type="http://schemas.openxmlformats.org/officeDocument/2006/relationships/slideLayout" Target="../slideLayouts/slideLayout225.xml"/><Relationship Id="rId43" Type="http://schemas.openxmlformats.org/officeDocument/2006/relationships/slideLayout" Target="../slideLayouts/slideLayout233.xml"/><Relationship Id="rId8" Type="http://schemas.openxmlformats.org/officeDocument/2006/relationships/slideLayout" Target="../slideLayouts/slideLayout198.xml"/><Relationship Id="rId3" Type="http://schemas.openxmlformats.org/officeDocument/2006/relationships/slideLayout" Target="../slideLayouts/slideLayout193.xml"/><Relationship Id="rId12" Type="http://schemas.openxmlformats.org/officeDocument/2006/relationships/slideLayout" Target="../slideLayouts/slideLayout202.xml"/><Relationship Id="rId17" Type="http://schemas.openxmlformats.org/officeDocument/2006/relationships/slideLayout" Target="../slideLayouts/slideLayout207.xml"/><Relationship Id="rId25" Type="http://schemas.openxmlformats.org/officeDocument/2006/relationships/slideLayout" Target="../slideLayouts/slideLayout215.xml"/><Relationship Id="rId33" Type="http://schemas.openxmlformats.org/officeDocument/2006/relationships/slideLayout" Target="../slideLayouts/slideLayout223.xml"/><Relationship Id="rId38" Type="http://schemas.openxmlformats.org/officeDocument/2006/relationships/slideLayout" Target="../slideLayouts/slideLayout228.xml"/><Relationship Id="rId46" Type="http://schemas.openxmlformats.org/officeDocument/2006/relationships/theme" Target="../theme/theme8.xml"/><Relationship Id="rId20" Type="http://schemas.openxmlformats.org/officeDocument/2006/relationships/slideLayout" Target="../slideLayouts/slideLayout210.xml"/><Relationship Id="rId41" Type="http://schemas.openxmlformats.org/officeDocument/2006/relationships/slideLayout" Target="../slideLayouts/slideLayout231.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9.xml"/><Relationship Id="rId1" Type="http://schemas.openxmlformats.org/officeDocument/2006/relationships/slideLayout" Target="../slideLayouts/slideLayout2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3">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7" name="fl" descr="                              Dell - Internal Use - Confidential&#10;"/>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37834445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2" r:id="rId20"/>
    <p:sldLayoutId id="2147484911" r:id="rId2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998778-5258-3322-48F3-EA6BBD2A4894}"/>
              </a:ext>
            </a:extLst>
          </p:cNvPr>
          <p:cNvPicPr>
            <a:picLocks noChangeAspect="1"/>
          </p:cNvPicPr>
          <p:nvPr userDrawn="1"/>
        </p:nvPicPr>
        <p:blipFill>
          <a:blip r:embed="rId40">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9" name="fl" descr="                              Dell - Internal Use - Confidential&#10;">
            <a:extLst>
              <a:ext uri="{FF2B5EF4-FFF2-40B4-BE49-F238E27FC236}">
                <a16:creationId xmlns:a16="http://schemas.microsoft.com/office/drawing/2014/main" id="{D0E95807-F374-4095-7824-1009D90927D6}"/>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10" name="TextBox 19">
            <a:extLst>
              <a:ext uri="{FF2B5EF4-FFF2-40B4-BE49-F238E27FC236}">
                <a16:creationId xmlns:a16="http://schemas.microsoft.com/office/drawing/2014/main" id="{430652FF-3D95-8823-86D1-56EE9D45B67C}"/>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2232630273"/>
      </p:ext>
    </p:extLst>
  </p:cSld>
  <p:clrMap bg1="lt1" tx1="dk1" bg2="lt2" tx2="dk2" accent1="accent1" accent2="accent2" accent3="accent3" accent4="accent4" accent5="accent5" accent6="accent6" hlink="hlink" folHlink="folHlink"/>
  <p:sldLayoutIdLst>
    <p:sldLayoutId id="2147485036" r:id="rId1"/>
    <p:sldLayoutId id="2147485037" r:id="rId2"/>
    <p:sldLayoutId id="2147485038" r:id="rId3"/>
    <p:sldLayoutId id="2147485039" r:id="rId4"/>
    <p:sldLayoutId id="2147485040" r:id="rId5"/>
    <p:sldLayoutId id="2147485041" r:id="rId6"/>
    <p:sldLayoutId id="2147485042" r:id="rId7"/>
    <p:sldLayoutId id="2147485043" r:id="rId8"/>
    <p:sldLayoutId id="2147485044" r:id="rId9"/>
    <p:sldLayoutId id="2147485045" r:id="rId10"/>
    <p:sldLayoutId id="2147485046" r:id="rId11"/>
    <p:sldLayoutId id="2147485047" r:id="rId12"/>
    <p:sldLayoutId id="2147485048" r:id="rId13"/>
    <p:sldLayoutId id="2147485049" r:id="rId14"/>
    <p:sldLayoutId id="2147485050" r:id="rId15"/>
    <p:sldLayoutId id="2147485051" r:id="rId16"/>
    <p:sldLayoutId id="2147485052" r:id="rId17"/>
    <p:sldLayoutId id="2147485053" r:id="rId18"/>
    <p:sldLayoutId id="2147485054" r:id="rId19"/>
    <p:sldLayoutId id="2147485055" r:id="rId20"/>
    <p:sldLayoutId id="2147485056" r:id="rId21"/>
    <p:sldLayoutId id="2147485057" r:id="rId22"/>
    <p:sldLayoutId id="2147485058" r:id="rId23"/>
    <p:sldLayoutId id="2147485059" r:id="rId24"/>
    <p:sldLayoutId id="2147485060" r:id="rId25"/>
    <p:sldLayoutId id="2147485061" r:id="rId26"/>
    <p:sldLayoutId id="2147485062" r:id="rId27"/>
    <p:sldLayoutId id="2147485063" r:id="rId28"/>
    <p:sldLayoutId id="2147485064" r:id="rId29"/>
    <p:sldLayoutId id="2147485065" r:id="rId30"/>
    <p:sldLayoutId id="2147485066" r:id="rId31"/>
    <p:sldLayoutId id="2147485067" r:id="rId32"/>
    <p:sldLayoutId id="2147485068" r:id="rId33"/>
    <p:sldLayoutId id="2147485069" r:id="rId34"/>
    <p:sldLayoutId id="2147485070" r:id="rId35"/>
    <p:sldLayoutId id="2147485071" r:id="rId36"/>
    <p:sldLayoutId id="2147485072" r:id="rId37"/>
    <p:sldLayoutId id="2147485073" r:id="rId38"/>
  </p:sldLayoutIdLst>
  <p:txStyles>
    <p:titleStyle>
      <a:lvl1pPr algn="l" defTabSz="914400" rtl="0" eaLnBrk="1" latinLnBrk="0" hangingPunct="1">
        <a:lnSpc>
          <a:spcPct val="90000"/>
        </a:lnSpc>
        <a:spcBef>
          <a:spcPct val="0"/>
        </a:spcBef>
        <a:buNone/>
        <a:defRPr sz="4400" kern="1200">
          <a:solidFill>
            <a:schemeClr val="tx1"/>
          </a:solidFill>
          <a:latin typeface="Arial Nova Light" panose="020B03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998778-5258-3322-48F3-EA6BBD2A4894}"/>
              </a:ext>
            </a:extLst>
          </p:cNvPr>
          <p:cNvPicPr>
            <a:picLocks noChangeAspect="1"/>
          </p:cNvPicPr>
          <p:nvPr/>
        </p:nvPicPr>
        <p:blipFill>
          <a:blip r:embed="rId43">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9" name="fl" descr="                              Dell - Internal Use - Confidential&#10;">
            <a:extLst>
              <a:ext uri="{FF2B5EF4-FFF2-40B4-BE49-F238E27FC236}">
                <a16:creationId xmlns:a16="http://schemas.microsoft.com/office/drawing/2014/main" id="{D0E95807-F374-4095-7824-1009D90927D6}"/>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10" name="TextBox 19">
            <a:extLst>
              <a:ext uri="{FF2B5EF4-FFF2-40B4-BE49-F238E27FC236}">
                <a16:creationId xmlns:a16="http://schemas.microsoft.com/office/drawing/2014/main" id="{430652FF-3D95-8823-86D1-56EE9D45B67C}"/>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D9E41625-181F-A1AC-5C5D-656515DBAE3C}"/>
              </a:ext>
            </a:extLst>
          </p:cNvPr>
          <p:cNvPicPr>
            <a:picLocks noChangeAspect="1"/>
          </p:cNvPicPr>
          <p:nvPr userDrawn="1"/>
        </p:nvPicPr>
        <p:blipFill>
          <a:blip r:embed="rId43">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4" name="fl" descr="                              Dell - Internal Use - Confidential&#10;">
            <a:extLst>
              <a:ext uri="{FF2B5EF4-FFF2-40B4-BE49-F238E27FC236}">
                <a16:creationId xmlns:a16="http://schemas.microsoft.com/office/drawing/2014/main" id="{B3F720EC-5E56-1913-72DB-7550F70F85BC}"/>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5" name="TextBox 19">
            <a:extLst>
              <a:ext uri="{FF2B5EF4-FFF2-40B4-BE49-F238E27FC236}">
                <a16:creationId xmlns:a16="http://schemas.microsoft.com/office/drawing/2014/main" id="{4A18C29F-E7B4-27CC-58B2-A0FF4A800AC5}"/>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3239467935"/>
      </p:ext>
    </p:extLst>
  </p:cSld>
  <p:clrMap bg1="lt1" tx1="dk1" bg2="lt2" tx2="dk2" accent1="accent1" accent2="accent2" accent3="accent3" accent4="accent4" accent5="accent5" accent6="accent6" hlink="hlink" folHlink="folHlink"/>
  <p:sldLayoutIdLst>
    <p:sldLayoutId id="2147485075" r:id="rId1"/>
    <p:sldLayoutId id="2147485076" r:id="rId2"/>
    <p:sldLayoutId id="2147485077" r:id="rId3"/>
    <p:sldLayoutId id="2147485078" r:id="rId4"/>
    <p:sldLayoutId id="2147485079" r:id="rId5"/>
    <p:sldLayoutId id="2147485080" r:id="rId6"/>
    <p:sldLayoutId id="2147485081" r:id="rId7"/>
    <p:sldLayoutId id="2147485082" r:id="rId8"/>
    <p:sldLayoutId id="2147485083" r:id="rId9"/>
    <p:sldLayoutId id="2147485084" r:id="rId10"/>
    <p:sldLayoutId id="2147485085" r:id="rId11"/>
    <p:sldLayoutId id="2147485086" r:id="rId12"/>
    <p:sldLayoutId id="2147485087" r:id="rId13"/>
    <p:sldLayoutId id="2147485088" r:id="rId14"/>
    <p:sldLayoutId id="2147485089" r:id="rId15"/>
    <p:sldLayoutId id="2147485090" r:id="rId16"/>
    <p:sldLayoutId id="2147485091" r:id="rId17"/>
    <p:sldLayoutId id="2147485092" r:id="rId18"/>
    <p:sldLayoutId id="2147485093" r:id="rId19"/>
    <p:sldLayoutId id="2147485094" r:id="rId20"/>
    <p:sldLayoutId id="2147485095" r:id="rId21"/>
    <p:sldLayoutId id="2147485096" r:id="rId22"/>
    <p:sldLayoutId id="2147485097" r:id="rId23"/>
    <p:sldLayoutId id="2147485098" r:id="rId24"/>
    <p:sldLayoutId id="2147485099" r:id="rId25"/>
    <p:sldLayoutId id="2147485100" r:id="rId26"/>
    <p:sldLayoutId id="2147485101" r:id="rId27"/>
    <p:sldLayoutId id="2147485102" r:id="rId28"/>
    <p:sldLayoutId id="2147485103" r:id="rId29"/>
    <p:sldLayoutId id="2147485104" r:id="rId30"/>
    <p:sldLayoutId id="2147485105" r:id="rId31"/>
    <p:sldLayoutId id="2147485106" r:id="rId32"/>
    <p:sldLayoutId id="2147485107" r:id="rId33"/>
    <p:sldLayoutId id="2147485108" r:id="rId34"/>
    <p:sldLayoutId id="2147485109" r:id="rId35"/>
    <p:sldLayoutId id="2147485110" r:id="rId36"/>
    <p:sldLayoutId id="2147485111" r:id="rId37"/>
    <p:sldLayoutId id="2147485112" r:id="rId38"/>
    <p:sldLayoutId id="2147485113" r:id="rId39"/>
    <p:sldLayoutId id="2147485114" r:id="rId40"/>
    <p:sldLayoutId id="2147485115" r:id="rId4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Nova Light" panose="020B03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998778-5258-3322-48F3-EA6BBD2A4894}"/>
              </a:ext>
            </a:extLst>
          </p:cNvPr>
          <p:cNvPicPr>
            <a:picLocks noChangeAspect="1"/>
          </p:cNvPicPr>
          <p:nvPr userDrawn="1"/>
        </p:nvPicPr>
        <p:blipFill>
          <a:blip r:embed="rId36">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9" name="fl" descr="                              Dell - Internal Use - Confidential&#10;">
            <a:extLst>
              <a:ext uri="{FF2B5EF4-FFF2-40B4-BE49-F238E27FC236}">
                <a16:creationId xmlns:a16="http://schemas.microsoft.com/office/drawing/2014/main" id="{D0E95807-F374-4095-7824-1009D90927D6}"/>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
              </a:rPr>
              <a:t>Copyright © Dell Inc. All Rights Reserved.</a:t>
            </a:r>
          </a:p>
        </p:txBody>
      </p:sp>
      <p:sp>
        <p:nvSpPr>
          <p:cNvPr id="10" name="TextBox 19">
            <a:extLst>
              <a:ext uri="{FF2B5EF4-FFF2-40B4-BE49-F238E27FC236}">
                <a16:creationId xmlns:a16="http://schemas.microsoft.com/office/drawing/2014/main" id="{430652FF-3D95-8823-86D1-56EE9D45B67C}"/>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
                <a:ea typeface="+mn-ea"/>
                <a:cs typeface="+mn-cs"/>
              </a:rPr>
              <a:pPr algn="r" rtl="0" fontAlgn="base">
                <a:lnSpc>
                  <a:spcPct val="90000"/>
                </a:lnSpc>
                <a:spcBef>
                  <a:spcPct val="0"/>
                </a:spcBef>
                <a:spcAft>
                  <a:spcPct val="0"/>
                </a:spcAft>
                <a:buClr>
                  <a:schemeClr val="bg1"/>
                </a:buClr>
              </a:pPr>
              <a:t>‹#›</a:t>
            </a:fld>
            <a:endParaRPr lang="en-US" sz="600" b="0" kern="1200">
              <a:solidFill>
                <a:srgbClr val="808080"/>
              </a:solidFill>
              <a:latin typeface="Arial "/>
              <a:ea typeface="+mn-ea"/>
              <a:cs typeface="+mn-cs"/>
            </a:endParaRPr>
          </a:p>
        </p:txBody>
      </p:sp>
    </p:spTree>
    <p:extLst>
      <p:ext uri="{BB962C8B-B14F-4D97-AF65-F5344CB8AC3E}">
        <p14:creationId xmlns:p14="http://schemas.microsoft.com/office/powerpoint/2010/main" val="3611578074"/>
      </p:ext>
    </p:extLst>
  </p:cSld>
  <p:clrMap bg1="lt1" tx1="dk1" bg2="lt2" tx2="dk2" accent1="accent1" accent2="accent2" accent3="accent3" accent4="accent4" accent5="accent5" accent6="accent6" hlink="hlink" folHlink="folHlink"/>
  <p:sldLayoutIdLst>
    <p:sldLayoutId id="2147485117" r:id="rId1"/>
    <p:sldLayoutId id="2147485118" r:id="rId2"/>
    <p:sldLayoutId id="2147485119" r:id="rId3"/>
    <p:sldLayoutId id="2147485120" r:id="rId4"/>
    <p:sldLayoutId id="2147485121" r:id="rId5"/>
    <p:sldLayoutId id="2147485122" r:id="rId6"/>
    <p:sldLayoutId id="2147485123" r:id="rId7"/>
    <p:sldLayoutId id="2147485124" r:id="rId8"/>
    <p:sldLayoutId id="2147485125" r:id="rId9"/>
    <p:sldLayoutId id="2147485126" r:id="rId10"/>
    <p:sldLayoutId id="2147485127" r:id="rId11"/>
    <p:sldLayoutId id="2147485128" r:id="rId12"/>
    <p:sldLayoutId id="2147485129" r:id="rId13"/>
    <p:sldLayoutId id="2147485130" r:id="rId14"/>
    <p:sldLayoutId id="2147485131" r:id="rId15"/>
    <p:sldLayoutId id="2147485132" r:id="rId16"/>
    <p:sldLayoutId id="2147485133" r:id="rId17"/>
    <p:sldLayoutId id="2147485134" r:id="rId18"/>
    <p:sldLayoutId id="2147485135" r:id="rId19"/>
    <p:sldLayoutId id="2147485136" r:id="rId20"/>
    <p:sldLayoutId id="2147485137" r:id="rId21"/>
    <p:sldLayoutId id="2147485138" r:id="rId22"/>
    <p:sldLayoutId id="2147485139" r:id="rId23"/>
    <p:sldLayoutId id="2147485140" r:id="rId24"/>
    <p:sldLayoutId id="2147485141" r:id="rId25"/>
    <p:sldLayoutId id="2147485142" r:id="rId26"/>
    <p:sldLayoutId id="2147485143" r:id="rId27"/>
    <p:sldLayoutId id="2147485144" r:id="rId28"/>
    <p:sldLayoutId id="2147485145" r:id="rId29"/>
    <p:sldLayoutId id="2147485146" r:id="rId30"/>
    <p:sldLayoutId id="2147485147" r:id="rId31"/>
    <p:sldLayoutId id="2147485148" r:id="rId32"/>
    <p:sldLayoutId id="2147485150" r:id="rId33"/>
    <p:sldLayoutId id="2147485386" r:id="rId3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Nova Light" panose="020B03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998778-5258-3322-48F3-EA6BBD2A4894}"/>
              </a:ext>
            </a:extLst>
          </p:cNvPr>
          <p:cNvPicPr>
            <a:picLocks noChangeAspect="1"/>
          </p:cNvPicPr>
          <p:nvPr/>
        </p:nvPicPr>
        <p:blipFill>
          <a:blip r:embed="rId42">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9" name="fl" descr="                              Dell - Internal Use - Confidential&#10;">
            <a:extLst>
              <a:ext uri="{FF2B5EF4-FFF2-40B4-BE49-F238E27FC236}">
                <a16:creationId xmlns:a16="http://schemas.microsoft.com/office/drawing/2014/main" id="{D0E95807-F374-4095-7824-1009D90927D6}"/>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10" name="TextBox 19">
            <a:extLst>
              <a:ext uri="{FF2B5EF4-FFF2-40B4-BE49-F238E27FC236}">
                <a16:creationId xmlns:a16="http://schemas.microsoft.com/office/drawing/2014/main" id="{430652FF-3D95-8823-86D1-56EE9D45B67C}"/>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A651F60E-293D-E785-D998-0D0656E2CFC2}"/>
              </a:ext>
            </a:extLst>
          </p:cNvPr>
          <p:cNvPicPr>
            <a:picLocks noChangeAspect="1"/>
          </p:cNvPicPr>
          <p:nvPr userDrawn="1"/>
        </p:nvPicPr>
        <p:blipFill>
          <a:blip r:embed="rId42">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4" name="fl" descr="                              Dell - Internal Use - Confidential&#10;">
            <a:extLst>
              <a:ext uri="{FF2B5EF4-FFF2-40B4-BE49-F238E27FC236}">
                <a16:creationId xmlns:a16="http://schemas.microsoft.com/office/drawing/2014/main" id="{6614EF21-A73D-5327-EB9B-CD2007696271}"/>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5" name="TextBox 19">
            <a:extLst>
              <a:ext uri="{FF2B5EF4-FFF2-40B4-BE49-F238E27FC236}">
                <a16:creationId xmlns:a16="http://schemas.microsoft.com/office/drawing/2014/main" id="{0F73A277-4B5C-ED7A-7CA4-077904D9BD9E}"/>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857178986"/>
      </p:ext>
    </p:extLst>
  </p:cSld>
  <p:clrMap bg1="lt1" tx1="dk1" bg2="lt2" tx2="dk2" accent1="accent1" accent2="accent2" accent3="accent3" accent4="accent4" accent5="accent5" accent6="accent6" hlink="hlink" folHlink="folHlink"/>
  <p:sldLayoutIdLst>
    <p:sldLayoutId id="2147485212" r:id="rId1"/>
    <p:sldLayoutId id="2147485213" r:id="rId2"/>
    <p:sldLayoutId id="2147485214" r:id="rId3"/>
    <p:sldLayoutId id="2147485215" r:id="rId4"/>
    <p:sldLayoutId id="2147485216" r:id="rId5"/>
    <p:sldLayoutId id="2147485217" r:id="rId6"/>
    <p:sldLayoutId id="2147485218" r:id="rId7"/>
    <p:sldLayoutId id="2147485219" r:id="rId8"/>
    <p:sldLayoutId id="2147485220" r:id="rId9"/>
    <p:sldLayoutId id="2147485221" r:id="rId10"/>
    <p:sldLayoutId id="2147485222" r:id="rId11"/>
    <p:sldLayoutId id="2147485223" r:id="rId12"/>
    <p:sldLayoutId id="2147485224" r:id="rId13"/>
    <p:sldLayoutId id="2147485225" r:id="rId14"/>
    <p:sldLayoutId id="2147485226" r:id="rId15"/>
    <p:sldLayoutId id="2147485227" r:id="rId16"/>
    <p:sldLayoutId id="2147485228" r:id="rId17"/>
    <p:sldLayoutId id="2147485229" r:id="rId18"/>
    <p:sldLayoutId id="2147485230" r:id="rId19"/>
    <p:sldLayoutId id="2147485231" r:id="rId20"/>
    <p:sldLayoutId id="2147485232" r:id="rId21"/>
    <p:sldLayoutId id="2147485233" r:id="rId22"/>
    <p:sldLayoutId id="2147485234" r:id="rId23"/>
    <p:sldLayoutId id="2147485235" r:id="rId24"/>
    <p:sldLayoutId id="2147485236" r:id="rId25"/>
    <p:sldLayoutId id="2147485237" r:id="rId26"/>
    <p:sldLayoutId id="2147485238" r:id="rId27"/>
    <p:sldLayoutId id="2147485239" r:id="rId28"/>
    <p:sldLayoutId id="2147485240" r:id="rId29"/>
    <p:sldLayoutId id="2147485241" r:id="rId30"/>
    <p:sldLayoutId id="2147485242" r:id="rId31"/>
    <p:sldLayoutId id="2147485243" r:id="rId32"/>
    <p:sldLayoutId id="2147485244" r:id="rId33"/>
    <p:sldLayoutId id="2147485245" r:id="rId34"/>
    <p:sldLayoutId id="2147485246" r:id="rId35"/>
    <p:sldLayoutId id="2147485247" r:id="rId36"/>
    <p:sldLayoutId id="2147485248" r:id="rId37"/>
    <p:sldLayoutId id="2147485249" r:id="rId38"/>
    <p:sldLayoutId id="2147485250" r:id="rId39"/>
    <p:sldLayoutId id="2147485251" r:id="rId40"/>
  </p:sldLayoutIdLst>
  <p:txStyles>
    <p:titleStyle>
      <a:lvl1pPr algn="l" defTabSz="914400" rtl="0" eaLnBrk="1" latinLnBrk="0" hangingPunct="1">
        <a:lnSpc>
          <a:spcPct val="90000"/>
        </a:lnSpc>
        <a:spcBef>
          <a:spcPct val="0"/>
        </a:spcBef>
        <a:buNone/>
        <a:defRPr sz="4400" kern="1200">
          <a:solidFill>
            <a:schemeClr val="tx1"/>
          </a:solidFill>
          <a:latin typeface="Arial Nova Light" panose="020B03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rgbClr val="EEEEEE"/>
        </a:solidFill>
        <a:effectLst/>
      </p:bgPr>
    </p:bg>
    <p:spTree>
      <p:nvGrpSpPr>
        <p:cNvPr id="1" name=""/>
        <p:cNvGrpSpPr/>
        <p:nvPr/>
      </p:nvGrpSpPr>
      <p:grpSpPr>
        <a:xfrm>
          <a:off x="0" y="0"/>
          <a:ext cx="0" cy="0"/>
          <a:chOff x="0" y="0"/>
          <a:chExt cx="0" cy="0"/>
        </a:xfrm>
      </p:grpSpPr>
      <p:sp>
        <p:nvSpPr>
          <p:cNvPr id="7" name="fl" descr="                              Dell - Internal Use - Confidential&#10;"/>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
        <p:nvSpPr>
          <p:cNvPr id="4" name="MSIPCMContentMarking" descr="{&quot;HashCode&quot;:-1912962988,&quot;Placement&quot;:&quot;Footer&quot;}" hidden="1">
            <a:extLst>
              <a:ext uri="{FF2B5EF4-FFF2-40B4-BE49-F238E27FC236}">
                <a16:creationId xmlns:a16="http://schemas.microsoft.com/office/drawing/2014/main" id="{AAD52492-B32C-4F5C-93C4-B867BDF3FDDD}"/>
              </a:ext>
            </a:extLst>
          </p:cNvPr>
          <p:cNvSpPr txBox="1"/>
          <p:nvPr userDrawn="1"/>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Calibri" panose="020F0502020204030204" pitchFamily="34" charset="0"/>
              </a:rPr>
              <a:t>Internal Use - Confidential</a:t>
            </a:r>
          </a:p>
        </p:txBody>
      </p:sp>
      <p:pic>
        <p:nvPicPr>
          <p:cNvPr id="2" name="Picture 1">
            <a:extLst>
              <a:ext uri="{FF2B5EF4-FFF2-40B4-BE49-F238E27FC236}">
                <a16:creationId xmlns:a16="http://schemas.microsoft.com/office/drawing/2014/main" id="{3A155076-0808-8920-DDE5-A66C4D4405C3}"/>
              </a:ext>
            </a:extLst>
          </p:cNvPr>
          <p:cNvPicPr>
            <a:picLocks noChangeAspect="1"/>
          </p:cNvPicPr>
          <p:nvPr userDrawn="1"/>
        </p:nvPicPr>
        <p:blipFill>
          <a:blip r:embed="rId62">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Tree>
    <p:extLst>
      <p:ext uri="{BB962C8B-B14F-4D97-AF65-F5344CB8AC3E}">
        <p14:creationId xmlns:p14="http://schemas.microsoft.com/office/powerpoint/2010/main" val="897591964"/>
      </p:ext>
    </p:extLst>
  </p:cSld>
  <p:clrMap bg1="lt1" tx1="dk1" bg2="lt2" tx2="dk2" accent1="accent1" accent2="accent2" accent3="accent3" accent4="accent4" accent5="accent5" accent6="accent6" hlink="hlink" folHlink="folHlink"/>
  <p:sldLayoutIdLst>
    <p:sldLayoutId id="2147485254" r:id="rId1"/>
    <p:sldLayoutId id="2147485255" r:id="rId2"/>
    <p:sldLayoutId id="2147485256" r:id="rId3"/>
    <p:sldLayoutId id="2147485257" r:id="rId4"/>
    <p:sldLayoutId id="2147485258" r:id="rId5"/>
    <p:sldLayoutId id="2147485259" r:id="rId6"/>
    <p:sldLayoutId id="2147485260" r:id="rId7"/>
    <p:sldLayoutId id="2147485261" r:id="rId8"/>
    <p:sldLayoutId id="2147485262" r:id="rId9"/>
    <p:sldLayoutId id="2147485263" r:id="rId10"/>
    <p:sldLayoutId id="2147485264" r:id="rId11"/>
    <p:sldLayoutId id="2147485265" r:id="rId12"/>
    <p:sldLayoutId id="2147485266" r:id="rId13"/>
    <p:sldLayoutId id="2147485267" r:id="rId14"/>
    <p:sldLayoutId id="2147485268" r:id="rId15"/>
    <p:sldLayoutId id="2147485269" r:id="rId16"/>
    <p:sldLayoutId id="2147485270" r:id="rId17"/>
    <p:sldLayoutId id="2147485271" r:id="rId18"/>
    <p:sldLayoutId id="2147485272" r:id="rId19"/>
    <p:sldLayoutId id="2147485273" r:id="rId20"/>
    <p:sldLayoutId id="2147485274" r:id="rId21"/>
    <p:sldLayoutId id="2147485275" r:id="rId22"/>
    <p:sldLayoutId id="2147485276" r:id="rId23"/>
    <p:sldLayoutId id="2147485277" r:id="rId24"/>
    <p:sldLayoutId id="2147485278" r:id="rId25"/>
    <p:sldLayoutId id="2147485279" r:id="rId26"/>
    <p:sldLayoutId id="2147485280" r:id="rId27"/>
    <p:sldLayoutId id="2147485281" r:id="rId28"/>
    <p:sldLayoutId id="2147485282" r:id="rId29"/>
    <p:sldLayoutId id="2147485283" r:id="rId30"/>
    <p:sldLayoutId id="2147485284" r:id="rId31"/>
    <p:sldLayoutId id="2147485285" r:id="rId32"/>
    <p:sldLayoutId id="2147485286" r:id="rId33"/>
    <p:sldLayoutId id="2147485287" r:id="rId34"/>
    <p:sldLayoutId id="2147485288" r:id="rId35"/>
    <p:sldLayoutId id="2147485289" r:id="rId36"/>
    <p:sldLayoutId id="2147485290" r:id="rId37"/>
    <p:sldLayoutId id="2147485291" r:id="rId38"/>
    <p:sldLayoutId id="2147485292" r:id="rId39"/>
    <p:sldLayoutId id="2147485293" r:id="rId40"/>
    <p:sldLayoutId id="2147485294" r:id="rId41"/>
    <p:sldLayoutId id="2147485295" r:id="rId42"/>
    <p:sldLayoutId id="2147485296" r:id="rId43"/>
    <p:sldLayoutId id="2147485297" r:id="rId44"/>
    <p:sldLayoutId id="2147485298" r:id="rId45"/>
    <p:sldLayoutId id="2147485299" r:id="rId46"/>
    <p:sldLayoutId id="2147485300" r:id="rId47"/>
    <p:sldLayoutId id="2147485301" r:id="rId48"/>
    <p:sldLayoutId id="2147485302" r:id="rId49"/>
    <p:sldLayoutId id="2147485303" r:id="rId50"/>
    <p:sldLayoutId id="2147485304" r:id="rId51"/>
    <p:sldLayoutId id="2147485305" r:id="rId52"/>
    <p:sldLayoutId id="2147485306" r:id="rId53"/>
    <p:sldLayoutId id="2147485307" r:id="rId54"/>
    <p:sldLayoutId id="2147485308" r:id="rId55"/>
    <p:sldLayoutId id="2147485309" r:id="rId56"/>
    <p:sldLayoutId id="2147485310" r:id="rId57"/>
    <p:sldLayoutId id="2147485311" r:id="rId58"/>
    <p:sldLayoutId id="2147485312" r:id="rId59"/>
    <p:sldLayoutId id="2147485313" r:id="rId60"/>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998778-5258-3322-48F3-EA6BBD2A4894}"/>
              </a:ext>
            </a:extLst>
          </p:cNvPr>
          <p:cNvPicPr>
            <a:picLocks noChangeAspect="1"/>
          </p:cNvPicPr>
          <p:nvPr/>
        </p:nvPicPr>
        <p:blipFill>
          <a:blip r:embed="rId40">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9" name="fl" descr="                              Dell - Internal Use - Confidential&#10;">
            <a:extLst>
              <a:ext uri="{FF2B5EF4-FFF2-40B4-BE49-F238E27FC236}">
                <a16:creationId xmlns:a16="http://schemas.microsoft.com/office/drawing/2014/main" id="{D0E95807-F374-4095-7824-1009D90927D6}"/>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10" name="TextBox 19">
            <a:extLst>
              <a:ext uri="{FF2B5EF4-FFF2-40B4-BE49-F238E27FC236}">
                <a16:creationId xmlns:a16="http://schemas.microsoft.com/office/drawing/2014/main" id="{430652FF-3D95-8823-86D1-56EE9D45B67C}"/>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1794291675"/>
      </p:ext>
    </p:extLst>
  </p:cSld>
  <p:clrMap bg1="lt1" tx1="dk1" bg2="lt2" tx2="dk2" accent1="accent1" accent2="accent2" accent3="accent3" accent4="accent4" accent5="accent5" accent6="accent6" hlink="hlink" folHlink="folHlink"/>
  <p:sldLayoutIdLst>
    <p:sldLayoutId id="2147485315" r:id="rId1"/>
    <p:sldLayoutId id="2147485316" r:id="rId2"/>
    <p:sldLayoutId id="2147485317" r:id="rId3"/>
    <p:sldLayoutId id="2147485318" r:id="rId4"/>
    <p:sldLayoutId id="2147485319" r:id="rId5"/>
    <p:sldLayoutId id="2147485320" r:id="rId6"/>
    <p:sldLayoutId id="2147485321" r:id="rId7"/>
    <p:sldLayoutId id="2147485322" r:id="rId8"/>
    <p:sldLayoutId id="2147485323" r:id="rId9"/>
    <p:sldLayoutId id="2147485324" r:id="rId10"/>
    <p:sldLayoutId id="2147485325" r:id="rId11"/>
    <p:sldLayoutId id="2147485326" r:id="rId12"/>
    <p:sldLayoutId id="2147485327" r:id="rId13"/>
    <p:sldLayoutId id="2147485328" r:id="rId14"/>
    <p:sldLayoutId id="2147485329" r:id="rId15"/>
    <p:sldLayoutId id="2147485330" r:id="rId16"/>
    <p:sldLayoutId id="2147485331" r:id="rId17"/>
    <p:sldLayoutId id="2147485332" r:id="rId18"/>
    <p:sldLayoutId id="2147485333" r:id="rId19"/>
    <p:sldLayoutId id="2147485334" r:id="rId20"/>
    <p:sldLayoutId id="2147485335" r:id="rId21"/>
    <p:sldLayoutId id="2147485336" r:id="rId22"/>
    <p:sldLayoutId id="2147485337" r:id="rId23"/>
    <p:sldLayoutId id="2147485338" r:id="rId24"/>
    <p:sldLayoutId id="2147485339" r:id="rId25"/>
    <p:sldLayoutId id="2147485340" r:id="rId26"/>
    <p:sldLayoutId id="2147485341" r:id="rId27"/>
    <p:sldLayoutId id="2147485342" r:id="rId28"/>
    <p:sldLayoutId id="2147485343" r:id="rId29"/>
    <p:sldLayoutId id="2147485344" r:id="rId30"/>
    <p:sldLayoutId id="2147485345" r:id="rId31"/>
    <p:sldLayoutId id="2147485346" r:id="rId32"/>
    <p:sldLayoutId id="2147485347" r:id="rId33"/>
    <p:sldLayoutId id="2147485348" r:id="rId34"/>
    <p:sldLayoutId id="2147485349" r:id="rId35"/>
    <p:sldLayoutId id="2147485350" r:id="rId36"/>
    <p:sldLayoutId id="2147485351" r:id="rId37"/>
    <p:sldLayoutId id="2147485352" r:id="rId38"/>
  </p:sldLayoutIdLst>
  <p:txStyles>
    <p:titleStyle>
      <a:lvl1pPr algn="l" defTabSz="914400" rtl="0" eaLnBrk="1" latinLnBrk="0" hangingPunct="1">
        <a:lnSpc>
          <a:spcPct val="90000"/>
        </a:lnSpc>
        <a:spcBef>
          <a:spcPct val="0"/>
        </a:spcBef>
        <a:buNone/>
        <a:defRPr sz="4400" kern="1200">
          <a:solidFill>
            <a:schemeClr val="tx1"/>
          </a:solidFill>
          <a:latin typeface="Arial Nova Light" panose="020B03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998778-5258-3322-48F3-EA6BBD2A4894}"/>
              </a:ext>
            </a:extLst>
          </p:cNvPr>
          <p:cNvPicPr>
            <a:picLocks noChangeAspect="1"/>
          </p:cNvPicPr>
          <p:nvPr userDrawn="1"/>
        </p:nvPicPr>
        <p:blipFill>
          <a:blip r:embed="rId49">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9" name="fl" descr="                              Dell - Internal Use - Confidential&#10;">
            <a:extLst>
              <a:ext uri="{FF2B5EF4-FFF2-40B4-BE49-F238E27FC236}">
                <a16:creationId xmlns:a16="http://schemas.microsoft.com/office/drawing/2014/main" id="{D0E95807-F374-4095-7824-1009D90927D6}"/>
              </a:ext>
            </a:extLst>
          </p:cNvPr>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10" name="TextBox 19">
            <a:extLst>
              <a:ext uri="{FF2B5EF4-FFF2-40B4-BE49-F238E27FC236}">
                <a16:creationId xmlns:a16="http://schemas.microsoft.com/office/drawing/2014/main" id="{430652FF-3D95-8823-86D1-56EE9D45B67C}"/>
              </a:ext>
            </a:extLst>
          </p:cNvPr>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3039991106"/>
      </p:ext>
    </p:extLst>
  </p:cSld>
  <p:clrMap bg1="lt1" tx1="dk1" bg2="lt2" tx2="dk2" accent1="accent1" accent2="accent2" accent3="accent3" accent4="accent4" accent5="accent5" accent6="accent6" hlink="hlink" folHlink="folHlink"/>
  <p:sldLayoutIdLst>
    <p:sldLayoutId id="2147485389" r:id="rId1"/>
    <p:sldLayoutId id="2147485390" r:id="rId2"/>
    <p:sldLayoutId id="2147485391" r:id="rId3"/>
    <p:sldLayoutId id="2147485392" r:id="rId4"/>
    <p:sldLayoutId id="2147485393" r:id="rId5"/>
    <p:sldLayoutId id="2147485394" r:id="rId6"/>
    <p:sldLayoutId id="2147485396" r:id="rId7"/>
    <p:sldLayoutId id="2147485397" r:id="rId8"/>
    <p:sldLayoutId id="2147485398" r:id="rId9"/>
    <p:sldLayoutId id="2147485399" r:id="rId10"/>
    <p:sldLayoutId id="2147485400" r:id="rId11"/>
    <p:sldLayoutId id="2147485401" r:id="rId12"/>
    <p:sldLayoutId id="2147485402" r:id="rId13"/>
    <p:sldLayoutId id="2147485403" r:id="rId14"/>
    <p:sldLayoutId id="2147485404" r:id="rId15"/>
    <p:sldLayoutId id="2147485405" r:id="rId16"/>
    <p:sldLayoutId id="2147485406" r:id="rId17"/>
    <p:sldLayoutId id="2147485407" r:id="rId18"/>
    <p:sldLayoutId id="2147485408" r:id="rId19"/>
    <p:sldLayoutId id="2147485409" r:id="rId20"/>
    <p:sldLayoutId id="2147485410" r:id="rId21"/>
    <p:sldLayoutId id="2147485411" r:id="rId22"/>
    <p:sldLayoutId id="2147485412" r:id="rId23"/>
    <p:sldLayoutId id="2147485413" r:id="rId24"/>
    <p:sldLayoutId id="2147485414" r:id="rId25"/>
    <p:sldLayoutId id="2147485415" r:id="rId26"/>
    <p:sldLayoutId id="2147485416" r:id="rId27"/>
    <p:sldLayoutId id="2147485417" r:id="rId28"/>
    <p:sldLayoutId id="2147485418" r:id="rId29"/>
    <p:sldLayoutId id="2147485419" r:id="rId30"/>
    <p:sldLayoutId id="2147485420" r:id="rId31"/>
    <p:sldLayoutId id="2147485421" r:id="rId32"/>
    <p:sldLayoutId id="2147485422" r:id="rId33"/>
    <p:sldLayoutId id="2147485423" r:id="rId34"/>
    <p:sldLayoutId id="2147485424" r:id="rId35"/>
    <p:sldLayoutId id="2147485425" r:id="rId36"/>
    <p:sldLayoutId id="2147485426" r:id="rId37"/>
    <p:sldLayoutId id="2147485427" r:id="rId38"/>
    <p:sldLayoutId id="2147485428" r:id="rId39"/>
    <p:sldLayoutId id="2147485429" r:id="rId40"/>
    <p:sldLayoutId id="2147485430" r:id="rId41"/>
    <p:sldLayoutId id="2147485431" r:id="rId42"/>
    <p:sldLayoutId id="2147485718" r:id="rId43"/>
    <p:sldLayoutId id="2147485722" r:id="rId44"/>
    <p:sldLayoutId id="2147485723" r:id="rId45"/>
    <p:sldLayoutId id="2147485746" r:id="rId46"/>
    <p:sldLayoutId id="2147485755" r:id="rId47"/>
  </p:sldLayoutIdLst>
  <p:txStyles>
    <p:titleStyle>
      <a:lvl1pPr algn="l" defTabSz="914400" rtl="0" eaLnBrk="1" latinLnBrk="0" hangingPunct="1">
        <a:lnSpc>
          <a:spcPct val="90000"/>
        </a:lnSpc>
        <a:spcBef>
          <a:spcPct val="0"/>
        </a:spcBef>
        <a:buNone/>
        <a:defRPr sz="4400" kern="1200">
          <a:solidFill>
            <a:schemeClr val="tx1"/>
          </a:solidFill>
          <a:latin typeface="Arial Nova Light" panose="020B03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998778-5258-3322-48F3-EA6BBD2A4894}"/>
              </a:ext>
            </a:extLst>
          </p:cNvPr>
          <p:cNvPicPr>
            <a:picLocks noChangeAspect="1"/>
          </p:cNvPicPr>
          <p:nvPr/>
        </p:nvPicPr>
        <p:blipFill>
          <a:blip r:embed="rId44">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9" name="fl" descr="                              Dell - Internal Use - Confidential&#10;">
            <a:extLst>
              <a:ext uri="{FF2B5EF4-FFF2-40B4-BE49-F238E27FC236}">
                <a16:creationId xmlns:a16="http://schemas.microsoft.com/office/drawing/2014/main" id="{D0E95807-F374-4095-7824-1009D90927D6}"/>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10" name="TextBox 19">
            <a:extLst>
              <a:ext uri="{FF2B5EF4-FFF2-40B4-BE49-F238E27FC236}">
                <a16:creationId xmlns:a16="http://schemas.microsoft.com/office/drawing/2014/main" id="{430652FF-3D95-8823-86D1-56EE9D45B67C}"/>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
        <p:nvSpPr>
          <p:cNvPr id="2" name="MSIPCMContentMarking" descr="{&quot;HashCode&quot;:-1876667767,&quot;Placement&quot;:&quot;Footer&quot;,&quot;Top&quot;:523.380066,&quot;Left&quot;:0.0,&quot;SlideWidth&quot;:960,&quot;SlideHeight&quot;:540}">
            <a:extLst>
              <a:ext uri="{FF2B5EF4-FFF2-40B4-BE49-F238E27FC236}">
                <a16:creationId xmlns:a16="http://schemas.microsoft.com/office/drawing/2014/main" id="{2EF4A077-348B-4CCC-2F2E-279030EA4080}"/>
              </a:ext>
            </a:extLst>
          </p:cNvPr>
          <p:cNvSpPr txBox="1"/>
          <p:nvPr/>
        </p:nvSpPr>
        <p:spPr>
          <a:xfrm>
            <a:off x="0" y="6646927"/>
            <a:ext cx="1185008" cy="211073"/>
          </a:xfrm>
          <a:prstGeom prst="rect">
            <a:avLst/>
          </a:prstGeom>
          <a:noFill/>
        </p:spPr>
        <p:txBody>
          <a:bodyPr vert="horz" wrap="square" lIns="0" tIns="0" rIns="0" bIns="0" rtlCol="0" anchor="ctr" anchorCtr="1">
            <a:spAutoFit/>
          </a:bodyPr>
          <a:lstStyle/>
          <a:p>
            <a:pPr algn="l">
              <a:spcBef>
                <a:spcPts val="0"/>
              </a:spcBef>
              <a:spcAft>
                <a:spcPts val="0"/>
              </a:spcAft>
            </a:pPr>
            <a:r>
              <a:rPr lang="en-US" sz="700">
                <a:solidFill>
                  <a:srgbClr val="737373"/>
                </a:solidFill>
                <a:latin typeface="Calibri" panose="020F0502020204030204" pitchFamily="34" charset="0"/>
              </a:rPr>
              <a:t>Internal Use - Confidential</a:t>
            </a:r>
          </a:p>
        </p:txBody>
      </p:sp>
    </p:spTree>
    <p:extLst>
      <p:ext uri="{BB962C8B-B14F-4D97-AF65-F5344CB8AC3E}">
        <p14:creationId xmlns:p14="http://schemas.microsoft.com/office/powerpoint/2010/main" val="215094067"/>
      </p:ext>
    </p:extLst>
  </p:cSld>
  <p:clrMap bg1="lt1" tx1="dk1" bg2="lt2" tx2="dk2" accent1="accent1" accent2="accent2" accent3="accent3" accent4="accent4" accent5="accent5" accent6="accent6" hlink="hlink" folHlink="folHlink"/>
  <p:sldLayoutIdLst>
    <p:sldLayoutId id="2147485543" r:id="rId1"/>
    <p:sldLayoutId id="2147485544" r:id="rId2"/>
    <p:sldLayoutId id="2147485545" r:id="rId3"/>
    <p:sldLayoutId id="2147485546" r:id="rId4"/>
    <p:sldLayoutId id="2147485547" r:id="rId5"/>
    <p:sldLayoutId id="2147485548" r:id="rId6"/>
    <p:sldLayoutId id="2147485549" r:id="rId7"/>
    <p:sldLayoutId id="2147485550" r:id="rId8"/>
    <p:sldLayoutId id="2147485551" r:id="rId9"/>
    <p:sldLayoutId id="2147485552" r:id="rId10"/>
    <p:sldLayoutId id="2147485553" r:id="rId11"/>
    <p:sldLayoutId id="2147485554" r:id="rId12"/>
    <p:sldLayoutId id="2147485555" r:id="rId13"/>
    <p:sldLayoutId id="2147485556" r:id="rId14"/>
    <p:sldLayoutId id="2147485557" r:id="rId15"/>
    <p:sldLayoutId id="2147485558" r:id="rId16"/>
    <p:sldLayoutId id="2147485559" r:id="rId17"/>
    <p:sldLayoutId id="2147485560" r:id="rId18"/>
    <p:sldLayoutId id="2147485561" r:id="rId19"/>
    <p:sldLayoutId id="2147485562" r:id="rId20"/>
    <p:sldLayoutId id="2147485563" r:id="rId21"/>
    <p:sldLayoutId id="2147485564" r:id="rId22"/>
    <p:sldLayoutId id="2147485565" r:id="rId23"/>
    <p:sldLayoutId id="2147485566" r:id="rId24"/>
    <p:sldLayoutId id="2147485567" r:id="rId25"/>
    <p:sldLayoutId id="2147485568" r:id="rId26"/>
    <p:sldLayoutId id="2147485569" r:id="rId27"/>
    <p:sldLayoutId id="2147485570" r:id="rId28"/>
    <p:sldLayoutId id="2147485571" r:id="rId29"/>
    <p:sldLayoutId id="2147485572" r:id="rId30"/>
    <p:sldLayoutId id="2147485573" r:id="rId31"/>
    <p:sldLayoutId id="2147485574" r:id="rId32"/>
    <p:sldLayoutId id="2147485575" r:id="rId33"/>
    <p:sldLayoutId id="2147485576" r:id="rId34"/>
    <p:sldLayoutId id="2147485577" r:id="rId35"/>
    <p:sldLayoutId id="2147485578" r:id="rId36"/>
    <p:sldLayoutId id="2147485579" r:id="rId37"/>
    <p:sldLayoutId id="2147485580" r:id="rId38"/>
    <p:sldLayoutId id="2147485581" r:id="rId39"/>
    <p:sldLayoutId id="2147485582" r:id="rId40"/>
    <p:sldLayoutId id="2147485583" r:id="rId41"/>
    <p:sldLayoutId id="2147485585" r:id="rId42"/>
  </p:sldLayoutIdLst>
  <p:txStyles>
    <p:titleStyle>
      <a:lvl1pPr algn="l" defTabSz="914400" rtl="0" eaLnBrk="1" latinLnBrk="0" hangingPunct="1">
        <a:lnSpc>
          <a:spcPct val="90000"/>
        </a:lnSpc>
        <a:spcBef>
          <a:spcPct val="0"/>
        </a:spcBef>
        <a:buNone/>
        <a:defRPr sz="4400" kern="1200">
          <a:solidFill>
            <a:schemeClr val="tx1"/>
          </a:solidFill>
          <a:latin typeface="Arial Nova Light" panose="020B03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998778-5258-3322-48F3-EA6BBD2A4894}"/>
              </a:ext>
            </a:extLst>
          </p:cNvPr>
          <p:cNvPicPr>
            <a:picLocks noChangeAspect="1"/>
          </p:cNvPicPr>
          <p:nvPr/>
        </p:nvPicPr>
        <p:blipFill>
          <a:blip r:embed="rId42">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9" name="fl" descr="                              Dell - Internal Use - Confidential&#10;">
            <a:extLst>
              <a:ext uri="{FF2B5EF4-FFF2-40B4-BE49-F238E27FC236}">
                <a16:creationId xmlns:a16="http://schemas.microsoft.com/office/drawing/2014/main" id="{D0E95807-F374-4095-7824-1009D90927D6}"/>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10" name="TextBox 19">
            <a:extLst>
              <a:ext uri="{FF2B5EF4-FFF2-40B4-BE49-F238E27FC236}">
                <a16:creationId xmlns:a16="http://schemas.microsoft.com/office/drawing/2014/main" id="{430652FF-3D95-8823-86D1-56EE9D45B67C}"/>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
        <p:nvSpPr>
          <p:cNvPr id="11" name="MSIPCMContentMarking" descr="{&quot;HashCode&quot;:-1912962988,&quot;Placement&quot;:&quot;Footer&quot;}">
            <a:extLst>
              <a:ext uri="{FF2B5EF4-FFF2-40B4-BE49-F238E27FC236}">
                <a16:creationId xmlns:a16="http://schemas.microsoft.com/office/drawing/2014/main" id="{14ECE13D-F954-6793-5D2B-62D7B036F508}"/>
              </a:ext>
            </a:extLst>
          </p:cNvPr>
          <p:cNvSpPr txBox="1"/>
          <p:nvPr/>
        </p:nvSpPr>
        <p:spPr>
          <a:xfrm>
            <a:off x="0" y="6645502"/>
            <a:ext cx="1580011" cy="143565"/>
          </a:xfrm>
          <a:prstGeom prst="rect">
            <a:avLst/>
          </a:prstGeom>
          <a:noFill/>
        </p:spPr>
        <p:txBody>
          <a:bodyPr vert="horz" wrap="square" lIns="0" tIns="0" rIns="0" bIns="0" rtlCol="0" anchor="ctr" anchorCtr="1">
            <a:spAutoFit/>
          </a:bodyPr>
          <a:lstStyle/>
          <a:p>
            <a:pPr algn="l">
              <a:spcBef>
                <a:spcPts val="0"/>
              </a:spcBef>
              <a:spcAft>
                <a:spcPts val="0"/>
              </a:spcAft>
            </a:pPr>
            <a:r>
              <a:rPr lang="en-US" sz="933">
                <a:solidFill>
                  <a:srgbClr val="7F7F7F"/>
                </a:solidFill>
                <a:latin typeface="+mn-lt"/>
              </a:rPr>
              <a:t>Internal Use - Confidential</a:t>
            </a:r>
          </a:p>
        </p:txBody>
      </p:sp>
    </p:spTree>
    <p:extLst>
      <p:ext uri="{BB962C8B-B14F-4D97-AF65-F5344CB8AC3E}">
        <p14:creationId xmlns:p14="http://schemas.microsoft.com/office/powerpoint/2010/main" val="3413223827"/>
      </p:ext>
    </p:extLst>
  </p:cSld>
  <p:clrMap bg1="lt1" tx1="dk1" bg2="lt2" tx2="dk2" accent1="accent1" accent2="accent2" accent3="accent3" accent4="accent4" accent5="accent5" accent6="accent6" hlink="hlink" folHlink="folHlink"/>
  <p:sldLayoutIdLst>
    <p:sldLayoutId id="2147485645" r:id="rId1"/>
    <p:sldLayoutId id="2147485646" r:id="rId2"/>
    <p:sldLayoutId id="2147485647" r:id="rId3"/>
    <p:sldLayoutId id="2147485648" r:id="rId4"/>
    <p:sldLayoutId id="2147485649" r:id="rId5"/>
    <p:sldLayoutId id="2147485650" r:id="rId6"/>
    <p:sldLayoutId id="2147485651" r:id="rId7"/>
    <p:sldLayoutId id="2147485652" r:id="rId8"/>
    <p:sldLayoutId id="2147485653" r:id="rId9"/>
    <p:sldLayoutId id="2147485654" r:id="rId10"/>
    <p:sldLayoutId id="2147485655" r:id="rId11"/>
    <p:sldLayoutId id="2147485656" r:id="rId12"/>
    <p:sldLayoutId id="2147485657" r:id="rId13"/>
    <p:sldLayoutId id="2147485658" r:id="rId14"/>
    <p:sldLayoutId id="2147485659" r:id="rId15"/>
    <p:sldLayoutId id="2147485660" r:id="rId16"/>
    <p:sldLayoutId id="2147485661" r:id="rId17"/>
    <p:sldLayoutId id="2147485662" r:id="rId18"/>
    <p:sldLayoutId id="2147485663" r:id="rId19"/>
    <p:sldLayoutId id="2147485664" r:id="rId20"/>
    <p:sldLayoutId id="2147485665" r:id="rId21"/>
    <p:sldLayoutId id="2147485666" r:id="rId22"/>
    <p:sldLayoutId id="2147485667" r:id="rId23"/>
    <p:sldLayoutId id="2147485668" r:id="rId24"/>
    <p:sldLayoutId id="2147485669" r:id="rId25"/>
    <p:sldLayoutId id="2147485670" r:id="rId26"/>
    <p:sldLayoutId id="2147485671" r:id="rId27"/>
    <p:sldLayoutId id="2147485672" r:id="rId28"/>
    <p:sldLayoutId id="2147485673" r:id="rId29"/>
    <p:sldLayoutId id="2147485674" r:id="rId30"/>
    <p:sldLayoutId id="2147485675" r:id="rId31"/>
    <p:sldLayoutId id="2147485676" r:id="rId32"/>
    <p:sldLayoutId id="2147485677" r:id="rId33"/>
    <p:sldLayoutId id="2147485678" r:id="rId34"/>
    <p:sldLayoutId id="2147485679" r:id="rId35"/>
    <p:sldLayoutId id="2147485680" r:id="rId36"/>
    <p:sldLayoutId id="2147485681" r:id="rId37"/>
    <p:sldLayoutId id="2147485682" r:id="rId38"/>
    <p:sldLayoutId id="2147485683" r:id="rId39"/>
    <p:sldLayoutId id="2147485684" r:id="rId40"/>
  </p:sldLayoutIdLst>
  <p:txStyles>
    <p:titleStyle>
      <a:lvl1pPr algn="l" defTabSz="914400" rtl="0" eaLnBrk="1" latinLnBrk="0" hangingPunct="1">
        <a:lnSpc>
          <a:spcPct val="90000"/>
        </a:lnSpc>
        <a:spcBef>
          <a:spcPct val="0"/>
        </a:spcBef>
        <a:buNone/>
        <a:defRPr sz="4400" kern="1200">
          <a:solidFill>
            <a:schemeClr val="tx1"/>
          </a:solidFill>
          <a:latin typeface="Arial Nova Light" panose="020B03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7" name="fl" descr="                              Dell - Internal Use - Confidential&#10;"/>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83"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p:cNvSpPr txBox="1"/>
          <p:nvPr userDrawn="1"/>
        </p:nvSpPr>
        <p:spPr>
          <a:xfrm>
            <a:off x="5120250"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2594896797"/>
      </p:ext>
    </p:extLst>
  </p:cSld>
  <p:clrMap bg1="lt1" tx1="dk1" bg2="lt2" tx2="dk2" accent1="accent1" accent2="accent2" accent3="accent3" accent4="accent4" accent5="accent5" accent6="accent6" hlink="hlink" folHlink="folHlink"/>
  <p:sldLayoutIdLst>
    <p:sldLayoutId id="2147485686" r:id="rId1"/>
  </p:sldLayoutIdLst>
  <p:txStyles>
    <p:titleStyle>
      <a:lvl1pPr algn="l" defTabSz="91438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7" indent="-228597" algn="l" defTabSz="91438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90" indent="-228597" algn="l" defTabSz="91438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82" indent="-228597" algn="l" defTabSz="91438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76"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70"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62"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55"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49"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42"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86" rtl="0" eaLnBrk="1" latinLnBrk="0" hangingPunct="1">
        <a:defRPr sz="1800" kern="1200">
          <a:solidFill>
            <a:schemeClr val="tx1"/>
          </a:solidFill>
          <a:latin typeface="+mn-lt"/>
          <a:ea typeface="+mn-ea"/>
          <a:cs typeface="+mn-cs"/>
        </a:defRPr>
      </a:lvl1pPr>
      <a:lvl2pPr marL="457194" algn="l" defTabSz="914386" rtl="0" eaLnBrk="1" latinLnBrk="0" hangingPunct="1">
        <a:defRPr sz="1800" kern="1200">
          <a:solidFill>
            <a:schemeClr val="tx1"/>
          </a:solidFill>
          <a:latin typeface="+mn-lt"/>
          <a:ea typeface="+mn-ea"/>
          <a:cs typeface="+mn-cs"/>
        </a:defRPr>
      </a:lvl2pPr>
      <a:lvl3pPr marL="914386" algn="l" defTabSz="914386" rtl="0" eaLnBrk="1" latinLnBrk="0" hangingPunct="1">
        <a:defRPr sz="1800" kern="1200">
          <a:solidFill>
            <a:schemeClr val="tx1"/>
          </a:solidFill>
          <a:latin typeface="+mn-lt"/>
          <a:ea typeface="+mn-ea"/>
          <a:cs typeface="+mn-cs"/>
        </a:defRPr>
      </a:lvl3pPr>
      <a:lvl4pPr marL="1371579" algn="l" defTabSz="914386" rtl="0" eaLnBrk="1" latinLnBrk="0" hangingPunct="1">
        <a:defRPr sz="1800" kern="1200">
          <a:solidFill>
            <a:schemeClr val="tx1"/>
          </a:solidFill>
          <a:latin typeface="+mn-lt"/>
          <a:ea typeface="+mn-ea"/>
          <a:cs typeface="+mn-cs"/>
        </a:defRPr>
      </a:lvl4pPr>
      <a:lvl5pPr marL="1828773" algn="l" defTabSz="914386" rtl="0" eaLnBrk="1" latinLnBrk="0" hangingPunct="1">
        <a:defRPr sz="1800" kern="1200">
          <a:solidFill>
            <a:schemeClr val="tx1"/>
          </a:solidFill>
          <a:latin typeface="+mn-lt"/>
          <a:ea typeface="+mn-ea"/>
          <a:cs typeface="+mn-cs"/>
        </a:defRPr>
      </a:lvl5pPr>
      <a:lvl6pPr marL="2285966" algn="l" defTabSz="914386" rtl="0" eaLnBrk="1" latinLnBrk="0" hangingPunct="1">
        <a:defRPr sz="1800" kern="1200">
          <a:solidFill>
            <a:schemeClr val="tx1"/>
          </a:solidFill>
          <a:latin typeface="+mn-lt"/>
          <a:ea typeface="+mn-ea"/>
          <a:cs typeface="+mn-cs"/>
        </a:defRPr>
      </a:lvl6pPr>
      <a:lvl7pPr marL="2743158" algn="l" defTabSz="914386" rtl="0" eaLnBrk="1" latinLnBrk="0" hangingPunct="1">
        <a:defRPr sz="1800" kern="1200">
          <a:solidFill>
            <a:schemeClr val="tx1"/>
          </a:solidFill>
          <a:latin typeface="+mn-lt"/>
          <a:ea typeface="+mn-ea"/>
          <a:cs typeface="+mn-cs"/>
        </a:defRPr>
      </a:lvl7pPr>
      <a:lvl8pPr marL="3200352" algn="l" defTabSz="914386" rtl="0" eaLnBrk="1" latinLnBrk="0" hangingPunct="1">
        <a:defRPr sz="1800" kern="1200">
          <a:solidFill>
            <a:schemeClr val="tx1"/>
          </a:solidFill>
          <a:latin typeface="+mn-lt"/>
          <a:ea typeface="+mn-ea"/>
          <a:cs typeface="+mn-cs"/>
        </a:defRPr>
      </a:lvl8pPr>
      <a:lvl9pPr marL="3657546" algn="l" defTabSz="91438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EEEEE"/>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58">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7" name="fl" descr="                              Dell - Internal Use - Confidential&#10;"/>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371618182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 id="2147483705" r:id="rId22"/>
    <p:sldLayoutId id="2147483706" r:id="rId23"/>
    <p:sldLayoutId id="2147483707" r:id="rId24"/>
    <p:sldLayoutId id="2147483708" r:id="rId25"/>
    <p:sldLayoutId id="2147483709" r:id="rId26"/>
    <p:sldLayoutId id="2147483710" r:id="rId27"/>
    <p:sldLayoutId id="2147483711" r:id="rId28"/>
    <p:sldLayoutId id="2147483712" r:id="rId29"/>
    <p:sldLayoutId id="2147483713" r:id="rId30"/>
    <p:sldLayoutId id="2147483714" r:id="rId31"/>
    <p:sldLayoutId id="2147483715" r:id="rId32"/>
    <p:sldLayoutId id="2147483716" r:id="rId33"/>
    <p:sldLayoutId id="2147483717" r:id="rId34"/>
    <p:sldLayoutId id="2147483718" r:id="rId35"/>
    <p:sldLayoutId id="2147483719" r:id="rId36"/>
    <p:sldLayoutId id="2147483720" r:id="rId37"/>
    <p:sldLayoutId id="2147483721" r:id="rId38"/>
    <p:sldLayoutId id="2147483722" r:id="rId39"/>
    <p:sldLayoutId id="2147483723" r:id="rId40"/>
    <p:sldLayoutId id="2147483724" r:id="rId41"/>
    <p:sldLayoutId id="2147483726" r:id="rId42"/>
    <p:sldLayoutId id="2147483727" r:id="rId43"/>
    <p:sldLayoutId id="2147483728" r:id="rId44"/>
    <p:sldLayoutId id="2147483729" r:id="rId45"/>
    <p:sldLayoutId id="2147483730" r:id="rId46"/>
    <p:sldLayoutId id="2147485634" r:id="rId47"/>
    <p:sldLayoutId id="2147485635" r:id="rId48"/>
    <p:sldLayoutId id="2147485636" r:id="rId49"/>
    <p:sldLayoutId id="2147485637" r:id="rId50"/>
    <p:sldLayoutId id="2147485638" r:id="rId51"/>
    <p:sldLayoutId id="2147485639" r:id="rId52"/>
    <p:sldLayoutId id="2147485640" r:id="rId53"/>
    <p:sldLayoutId id="2147485641" r:id="rId54"/>
    <p:sldLayoutId id="2147485642" r:id="rId55"/>
    <p:sldLayoutId id="2147485643" r:id="rId5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5">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7" name="fl" descr="                              Dell - Internal Use - Confidential&#10;"/>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83"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p:cNvSpPr txBox="1"/>
          <p:nvPr/>
        </p:nvSpPr>
        <p:spPr>
          <a:xfrm>
            <a:off x="5120250"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1908357411"/>
      </p:ext>
    </p:extLst>
  </p:cSld>
  <p:clrMap bg1="lt1" tx1="dk1" bg2="lt2" tx2="dk2" accent1="accent1" accent2="accent2" accent3="accent3" accent4="accent4" accent5="accent5" accent6="accent6" hlink="hlink" folHlink="folHlink"/>
  <p:sldLayoutIdLst>
    <p:sldLayoutId id="2147485688" r:id="rId1"/>
    <p:sldLayoutId id="2147485689" r:id="rId2"/>
    <p:sldLayoutId id="2147485690" r:id="rId3"/>
    <p:sldLayoutId id="2147485691" r:id="rId4"/>
    <p:sldLayoutId id="2147485692" r:id="rId5"/>
    <p:sldLayoutId id="2147485693" r:id="rId6"/>
    <p:sldLayoutId id="2147485694" r:id="rId7"/>
    <p:sldLayoutId id="2147485695" r:id="rId8"/>
    <p:sldLayoutId id="2147485696" r:id="rId9"/>
    <p:sldLayoutId id="2147485697" r:id="rId10"/>
    <p:sldLayoutId id="2147485698" r:id="rId11"/>
    <p:sldLayoutId id="2147485699" r:id="rId12"/>
    <p:sldLayoutId id="2147485700" r:id="rId13"/>
    <p:sldLayoutId id="2147485701" r:id="rId14"/>
    <p:sldLayoutId id="2147485702" r:id="rId15"/>
    <p:sldLayoutId id="2147485703" r:id="rId16"/>
    <p:sldLayoutId id="2147485704" r:id="rId17"/>
    <p:sldLayoutId id="2147485705" r:id="rId18"/>
    <p:sldLayoutId id="2147485706" r:id="rId19"/>
    <p:sldLayoutId id="2147485707" r:id="rId20"/>
    <p:sldLayoutId id="2147485708" r:id="rId21"/>
    <p:sldLayoutId id="2147485709" r:id="rId22"/>
    <p:sldLayoutId id="2147485710" r:id="rId23"/>
  </p:sldLayoutIdLst>
  <p:txStyles>
    <p:titleStyle>
      <a:lvl1pPr algn="l" defTabSz="91438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7" indent="-228597" algn="l" defTabSz="91438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90" indent="-228597" algn="l" defTabSz="91438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82" indent="-228597" algn="l" defTabSz="91438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76"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70"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62"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55"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49"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42"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86" rtl="0" eaLnBrk="1" latinLnBrk="0" hangingPunct="1">
        <a:defRPr sz="1800" kern="1200">
          <a:solidFill>
            <a:schemeClr val="tx1"/>
          </a:solidFill>
          <a:latin typeface="+mn-lt"/>
          <a:ea typeface="+mn-ea"/>
          <a:cs typeface="+mn-cs"/>
        </a:defRPr>
      </a:lvl1pPr>
      <a:lvl2pPr marL="457194" algn="l" defTabSz="914386" rtl="0" eaLnBrk="1" latinLnBrk="0" hangingPunct="1">
        <a:defRPr sz="1800" kern="1200">
          <a:solidFill>
            <a:schemeClr val="tx1"/>
          </a:solidFill>
          <a:latin typeface="+mn-lt"/>
          <a:ea typeface="+mn-ea"/>
          <a:cs typeface="+mn-cs"/>
        </a:defRPr>
      </a:lvl2pPr>
      <a:lvl3pPr marL="914386" algn="l" defTabSz="914386" rtl="0" eaLnBrk="1" latinLnBrk="0" hangingPunct="1">
        <a:defRPr sz="1800" kern="1200">
          <a:solidFill>
            <a:schemeClr val="tx1"/>
          </a:solidFill>
          <a:latin typeface="+mn-lt"/>
          <a:ea typeface="+mn-ea"/>
          <a:cs typeface="+mn-cs"/>
        </a:defRPr>
      </a:lvl3pPr>
      <a:lvl4pPr marL="1371579" algn="l" defTabSz="914386" rtl="0" eaLnBrk="1" latinLnBrk="0" hangingPunct="1">
        <a:defRPr sz="1800" kern="1200">
          <a:solidFill>
            <a:schemeClr val="tx1"/>
          </a:solidFill>
          <a:latin typeface="+mn-lt"/>
          <a:ea typeface="+mn-ea"/>
          <a:cs typeface="+mn-cs"/>
        </a:defRPr>
      </a:lvl4pPr>
      <a:lvl5pPr marL="1828773" algn="l" defTabSz="914386" rtl="0" eaLnBrk="1" latinLnBrk="0" hangingPunct="1">
        <a:defRPr sz="1800" kern="1200">
          <a:solidFill>
            <a:schemeClr val="tx1"/>
          </a:solidFill>
          <a:latin typeface="+mn-lt"/>
          <a:ea typeface="+mn-ea"/>
          <a:cs typeface="+mn-cs"/>
        </a:defRPr>
      </a:lvl5pPr>
      <a:lvl6pPr marL="2285966" algn="l" defTabSz="914386" rtl="0" eaLnBrk="1" latinLnBrk="0" hangingPunct="1">
        <a:defRPr sz="1800" kern="1200">
          <a:solidFill>
            <a:schemeClr val="tx1"/>
          </a:solidFill>
          <a:latin typeface="+mn-lt"/>
          <a:ea typeface="+mn-ea"/>
          <a:cs typeface="+mn-cs"/>
        </a:defRPr>
      </a:lvl6pPr>
      <a:lvl7pPr marL="2743158" algn="l" defTabSz="914386" rtl="0" eaLnBrk="1" latinLnBrk="0" hangingPunct="1">
        <a:defRPr sz="1800" kern="1200">
          <a:solidFill>
            <a:schemeClr val="tx1"/>
          </a:solidFill>
          <a:latin typeface="+mn-lt"/>
          <a:ea typeface="+mn-ea"/>
          <a:cs typeface="+mn-cs"/>
        </a:defRPr>
      </a:lvl7pPr>
      <a:lvl8pPr marL="3200352" algn="l" defTabSz="914386" rtl="0" eaLnBrk="1" latinLnBrk="0" hangingPunct="1">
        <a:defRPr sz="1800" kern="1200">
          <a:solidFill>
            <a:schemeClr val="tx1"/>
          </a:solidFill>
          <a:latin typeface="+mn-lt"/>
          <a:ea typeface="+mn-ea"/>
          <a:cs typeface="+mn-cs"/>
        </a:defRPr>
      </a:lvl8pPr>
      <a:lvl9pPr marL="3657546" algn="l" defTabSz="91438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5">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7" name="fl" descr="                              Dell - Internal Use - Confidential&#10;"/>
          <p:cNvSpPr txBox="1"/>
          <p:nvPr/>
        </p:nvSpPr>
        <p:spPr>
          <a:xfrm>
            <a:off x="5381063" y="6701003"/>
            <a:ext cx="1429879" cy="83100"/>
          </a:xfrm>
          <a:prstGeom prst="rect">
            <a:avLst/>
          </a:prstGeom>
          <a:noFill/>
        </p:spPr>
        <p:txBody>
          <a:bodyPr vert="horz" wrap="none" lIns="0" tIns="0" rIns="0" bIns="0" rtlCol="0" anchor="ctr" anchorCtr="0">
            <a:spAutoFit/>
          </a:bodyPr>
          <a:lstStyle/>
          <a:p>
            <a:pPr marL="0" marR="0" indent="0" algn="ctr" defTabSz="1219152"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p:cNvSpPr txBox="1"/>
          <p:nvPr/>
        </p:nvSpPr>
        <p:spPr>
          <a:xfrm>
            <a:off x="5120250" y="6702030"/>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3306816682"/>
      </p:ext>
    </p:extLst>
  </p:cSld>
  <p:clrMap bg1="lt1" tx1="dk1" bg2="lt2" tx2="dk2" accent1="accent1" accent2="accent2" accent3="accent3" accent4="accent4" accent5="accent5" accent6="accent6" hlink="hlink" folHlink="folHlink"/>
  <p:sldLayoutIdLst>
    <p:sldLayoutId id="2147485757" r:id="rId1"/>
    <p:sldLayoutId id="2147485758" r:id="rId2"/>
    <p:sldLayoutId id="2147485759" r:id="rId3"/>
    <p:sldLayoutId id="2147485760" r:id="rId4"/>
    <p:sldLayoutId id="2147485761" r:id="rId5"/>
    <p:sldLayoutId id="2147485762" r:id="rId6"/>
    <p:sldLayoutId id="2147485763" r:id="rId7"/>
    <p:sldLayoutId id="2147485764" r:id="rId8"/>
    <p:sldLayoutId id="2147485765" r:id="rId9"/>
    <p:sldLayoutId id="2147485766" r:id="rId10"/>
    <p:sldLayoutId id="2147485767" r:id="rId11"/>
    <p:sldLayoutId id="2147485768" r:id="rId12"/>
    <p:sldLayoutId id="2147485769" r:id="rId13"/>
    <p:sldLayoutId id="2147485770" r:id="rId14"/>
    <p:sldLayoutId id="2147485771" r:id="rId15"/>
    <p:sldLayoutId id="2147485772" r:id="rId16"/>
    <p:sldLayoutId id="2147485773" r:id="rId17"/>
    <p:sldLayoutId id="2147485774" r:id="rId18"/>
    <p:sldLayoutId id="2147485775" r:id="rId19"/>
    <p:sldLayoutId id="2147485776" r:id="rId20"/>
    <p:sldLayoutId id="2147485777" r:id="rId21"/>
    <p:sldLayoutId id="2147485778" r:id="rId22"/>
    <p:sldLayoutId id="2147485779" r:id="rId23"/>
  </p:sldLayoutIdLst>
  <p:txStyles>
    <p:titleStyle>
      <a:lvl1pPr algn="l" defTabSz="91436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2" indent="-228592"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4" indent="-228592"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2"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2"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9" indent="-228592"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00" indent="-228592"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0" indent="-228592"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4" indent="-228592"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6" indent="-228592"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4" rtl="0" eaLnBrk="1" latinLnBrk="0" hangingPunct="1">
        <a:defRPr sz="1800" kern="1200">
          <a:solidFill>
            <a:schemeClr val="tx1"/>
          </a:solidFill>
          <a:latin typeface="+mn-lt"/>
          <a:ea typeface="+mn-ea"/>
          <a:cs typeface="+mn-cs"/>
        </a:defRPr>
      </a:lvl1pPr>
      <a:lvl2pPr marL="457183" algn="l" defTabSz="914364" rtl="0" eaLnBrk="1" latinLnBrk="0" hangingPunct="1">
        <a:defRPr sz="1800" kern="1200">
          <a:solidFill>
            <a:schemeClr val="tx1"/>
          </a:solidFill>
          <a:latin typeface="+mn-lt"/>
          <a:ea typeface="+mn-ea"/>
          <a:cs typeface="+mn-cs"/>
        </a:defRPr>
      </a:lvl2pPr>
      <a:lvl3pPr marL="914364" algn="l" defTabSz="914364" rtl="0" eaLnBrk="1" latinLnBrk="0" hangingPunct="1">
        <a:defRPr sz="1800" kern="1200">
          <a:solidFill>
            <a:schemeClr val="tx1"/>
          </a:solidFill>
          <a:latin typeface="+mn-lt"/>
          <a:ea typeface="+mn-ea"/>
          <a:cs typeface="+mn-cs"/>
        </a:defRPr>
      </a:lvl3pPr>
      <a:lvl4pPr marL="1371544" algn="l" defTabSz="914364" rtl="0" eaLnBrk="1" latinLnBrk="0" hangingPunct="1">
        <a:defRPr sz="1800" kern="1200">
          <a:solidFill>
            <a:schemeClr val="tx1"/>
          </a:solidFill>
          <a:latin typeface="+mn-lt"/>
          <a:ea typeface="+mn-ea"/>
          <a:cs typeface="+mn-cs"/>
        </a:defRPr>
      </a:lvl4pPr>
      <a:lvl5pPr marL="1828728" algn="l" defTabSz="914364" rtl="0" eaLnBrk="1" latinLnBrk="0" hangingPunct="1">
        <a:defRPr sz="1800" kern="1200">
          <a:solidFill>
            <a:schemeClr val="tx1"/>
          </a:solidFill>
          <a:latin typeface="+mn-lt"/>
          <a:ea typeface="+mn-ea"/>
          <a:cs typeface="+mn-cs"/>
        </a:defRPr>
      </a:lvl5pPr>
      <a:lvl6pPr marL="2285910" algn="l" defTabSz="914364" rtl="0" eaLnBrk="1" latinLnBrk="0" hangingPunct="1">
        <a:defRPr sz="1800" kern="1200">
          <a:solidFill>
            <a:schemeClr val="tx1"/>
          </a:solidFill>
          <a:latin typeface="+mn-lt"/>
          <a:ea typeface="+mn-ea"/>
          <a:cs typeface="+mn-cs"/>
        </a:defRPr>
      </a:lvl6pPr>
      <a:lvl7pPr marL="2743090" algn="l" defTabSz="914364" rtl="0" eaLnBrk="1" latinLnBrk="0" hangingPunct="1">
        <a:defRPr sz="1800" kern="1200">
          <a:solidFill>
            <a:schemeClr val="tx1"/>
          </a:solidFill>
          <a:latin typeface="+mn-lt"/>
          <a:ea typeface="+mn-ea"/>
          <a:cs typeface="+mn-cs"/>
        </a:defRPr>
      </a:lvl7pPr>
      <a:lvl8pPr marL="3200272" algn="l" defTabSz="914364" rtl="0" eaLnBrk="1" latinLnBrk="0" hangingPunct="1">
        <a:defRPr sz="1800" kern="1200">
          <a:solidFill>
            <a:schemeClr val="tx1"/>
          </a:solidFill>
          <a:latin typeface="+mn-lt"/>
          <a:ea typeface="+mn-ea"/>
          <a:cs typeface="+mn-cs"/>
        </a:defRPr>
      </a:lvl8pPr>
      <a:lvl9pPr marL="3657455" algn="l" defTabSz="91436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44">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7" name="fl" descr="                              Dell - Internal Use - Confidential&#10;"/>
          <p:cNvSpPr txBox="1"/>
          <p:nvPr userDrawn="1"/>
        </p:nvSpPr>
        <p:spPr>
          <a:xfrm>
            <a:off x="5381063" y="6701003"/>
            <a:ext cx="1429879" cy="83100"/>
          </a:xfrm>
          <a:prstGeom prst="rect">
            <a:avLst/>
          </a:prstGeom>
          <a:noFill/>
        </p:spPr>
        <p:txBody>
          <a:bodyPr vert="horz" wrap="none" lIns="0" tIns="0" rIns="0" bIns="0" rtlCol="0" anchor="ctr" anchorCtr="0">
            <a:spAutoFit/>
          </a:bodyPr>
          <a:lstStyle/>
          <a:p>
            <a:pPr marL="0" marR="0" indent="0" algn="ctr" defTabSz="121914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p:cNvSpPr txBox="1"/>
          <p:nvPr userDrawn="1"/>
        </p:nvSpPr>
        <p:spPr>
          <a:xfrm>
            <a:off x="5120250" y="6702030"/>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68108974"/>
      </p:ext>
    </p:extLst>
  </p:cSld>
  <p:clrMap bg1="lt1" tx1="dk1" bg2="lt2" tx2="dk2" accent1="accent1" accent2="accent2" accent3="accent3" accent4="accent4" accent5="accent5" accent6="accent6" hlink="hlink" folHlink="folHlink"/>
  <p:sldLayoutIdLst>
    <p:sldLayoutId id="2147485781" r:id="rId1"/>
    <p:sldLayoutId id="2147485782" r:id="rId2"/>
    <p:sldLayoutId id="2147485783" r:id="rId3"/>
    <p:sldLayoutId id="2147485784" r:id="rId4"/>
    <p:sldLayoutId id="2147485785" r:id="rId5"/>
    <p:sldLayoutId id="2147485786" r:id="rId6"/>
    <p:sldLayoutId id="2147485787" r:id="rId7"/>
    <p:sldLayoutId id="2147485788" r:id="rId8"/>
    <p:sldLayoutId id="2147485789" r:id="rId9"/>
    <p:sldLayoutId id="2147485790" r:id="rId10"/>
    <p:sldLayoutId id="2147485791" r:id="rId11"/>
    <p:sldLayoutId id="2147485792" r:id="rId12"/>
    <p:sldLayoutId id="2147485793" r:id="rId13"/>
    <p:sldLayoutId id="2147485794" r:id="rId14"/>
    <p:sldLayoutId id="2147485795" r:id="rId15"/>
    <p:sldLayoutId id="2147485796" r:id="rId16"/>
    <p:sldLayoutId id="2147485797" r:id="rId17"/>
    <p:sldLayoutId id="2147485798" r:id="rId18"/>
    <p:sldLayoutId id="2147485799" r:id="rId19"/>
    <p:sldLayoutId id="2147485800" r:id="rId20"/>
    <p:sldLayoutId id="2147485801" r:id="rId21"/>
    <p:sldLayoutId id="2147485802" r:id="rId22"/>
    <p:sldLayoutId id="2147485803" r:id="rId23"/>
    <p:sldLayoutId id="2147485804" r:id="rId24"/>
    <p:sldLayoutId id="2147485805" r:id="rId25"/>
    <p:sldLayoutId id="2147485806" r:id="rId26"/>
    <p:sldLayoutId id="2147485807" r:id="rId27"/>
    <p:sldLayoutId id="2147485808" r:id="rId28"/>
    <p:sldLayoutId id="2147485809" r:id="rId29"/>
    <p:sldLayoutId id="2147485810" r:id="rId30"/>
    <p:sldLayoutId id="2147485811" r:id="rId31"/>
    <p:sldLayoutId id="2147485812" r:id="rId32"/>
    <p:sldLayoutId id="2147485813" r:id="rId33"/>
    <p:sldLayoutId id="2147485814" r:id="rId34"/>
    <p:sldLayoutId id="2147485815" r:id="rId35"/>
    <p:sldLayoutId id="2147485816" r:id="rId36"/>
    <p:sldLayoutId id="2147485817" r:id="rId37"/>
    <p:sldLayoutId id="2147485818" r:id="rId38"/>
    <p:sldLayoutId id="2147485819" r:id="rId39"/>
    <p:sldLayoutId id="2147485820" r:id="rId40"/>
    <p:sldLayoutId id="2147485821" r:id="rId41"/>
    <p:sldLayoutId id="2147485822" r:id="rId42"/>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4">
            <a:extLst>
              <a:ext uri="{BEBA8EAE-BF5A-486C-A8C5-ECC9F3942E4B}">
                <a14:imgProps xmlns:a14="http://schemas.microsoft.com/office/drawing/2010/main">
                  <a14:imgLayer r:embed="rId2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7" name="fl" descr="                              Dell - Internal Use - Confidential&#10;"/>
          <p:cNvSpPr txBox="1"/>
          <p:nvPr userDrawn="1"/>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p:cNvSpPr txBox="1"/>
          <p:nvPr userDrawn="1"/>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816248410"/>
      </p:ext>
    </p:extLst>
  </p:cSld>
  <p:clrMap bg1="lt1" tx1="dk1" bg2="lt2" tx2="dk2" accent1="accent1" accent2="accent2" accent3="accent3" accent4="accent4" accent5="accent5" accent6="accent6" hlink="hlink" folHlink="folHlink"/>
  <p:sldLayoutIdLst>
    <p:sldLayoutId id="2147484252" r:id="rId1"/>
    <p:sldLayoutId id="2147484253" r:id="rId2"/>
    <p:sldLayoutId id="2147484254" r:id="rId3"/>
    <p:sldLayoutId id="2147484255" r:id="rId4"/>
    <p:sldLayoutId id="2147484256" r:id="rId5"/>
    <p:sldLayoutId id="2147484257" r:id="rId6"/>
    <p:sldLayoutId id="2147484258" r:id="rId7"/>
    <p:sldLayoutId id="2147484259" r:id="rId8"/>
    <p:sldLayoutId id="2147484260" r:id="rId9"/>
    <p:sldLayoutId id="2147484261" r:id="rId10"/>
    <p:sldLayoutId id="2147484262" r:id="rId11"/>
    <p:sldLayoutId id="2147484263" r:id="rId12"/>
    <p:sldLayoutId id="2147484264" r:id="rId13"/>
    <p:sldLayoutId id="2147484265" r:id="rId14"/>
    <p:sldLayoutId id="2147484266" r:id="rId15"/>
    <p:sldLayoutId id="2147484267" r:id="rId16"/>
    <p:sldLayoutId id="2147484268" r:id="rId17"/>
    <p:sldLayoutId id="2147484269" r:id="rId18"/>
    <p:sldLayoutId id="2147484270" r:id="rId19"/>
    <p:sldLayoutId id="2147484273" r:id="rId20"/>
    <p:sldLayoutId id="2147484274" r:id="rId21"/>
    <p:sldLayoutId id="2147484958" r:id="rId2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D2155"/>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B289E9-8E28-CF2D-AF60-9C5C67646340}"/>
              </a:ext>
            </a:extLst>
          </p:cNvPr>
          <p:cNvPicPr>
            <a:picLocks noChangeAspect="1"/>
          </p:cNvPicPr>
          <p:nvPr userDrawn="1"/>
        </p:nvPicPr>
        <p:blipFill>
          <a:blip r:embed="rId55"/>
          <a:srcRect/>
          <a:stretch/>
        </p:blipFill>
        <p:spPr>
          <a:xfrm>
            <a:off x="10403079" y="6452917"/>
            <a:ext cx="1438656" cy="184678"/>
          </a:xfrm>
          <a:prstGeom prst="rect">
            <a:avLst/>
          </a:prstGeom>
        </p:spPr>
      </p:pic>
      <p:sp>
        <p:nvSpPr>
          <p:cNvPr id="3" name="fl" descr="                              Dell - Internal Use - Confidential&#10;">
            <a:extLst>
              <a:ext uri="{FF2B5EF4-FFF2-40B4-BE49-F238E27FC236}">
                <a16:creationId xmlns:a16="http://schemas.microsoft.com/office/drawing/2014/main" id="{89734163-C109-BE4E-AE6F-DB4FB77A5B05}"/>
              </a:ext>
            </a:extLst>
          </p:cNvPr>
          <p:cNvSpPr txBox="1"/>
          <p:nvPr userDrawn="1"/>
        </p:nvSpPr>
        <p:spPr>
          <a:xfrm>
            <a:off x="5381061" y="6701003"/>
            <a:ext cx="1429879" cy="83100"/>
          </a:xfrm>
          <a:prstGeom prst="rect">
            <a:avLst/>
          </a:prstGeom>
          <a:noFill/>
        </p:spPr>
        <p:txBody>
          <a:bodyPr vert="horz" wrap="none" lIns="0" tIns="0" rIns="0" bIns="0" rtlCol="0" anchor="ctr" anchorCtr="0">
            <a:spAutoFit/>
          </a:bodyPr>
          <a:lstStyle/>
          <a:p>
            <a:pPr marL="0" marR="0" lvl="0" indent="0" algn="ctr" defTabSz="1219268"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chemeClr val="tx2"/>
                </a:solidFill>
                <a:effectLst/>
                <a:uLnTx/>
                <a:uFillTx/>
                <a:latin typeface="Arial" panose="020B0604020202020204" pitchFamily="34" charset="0"/>
                <a:ea typeface="+mn-ea"/>
                <a:cs typeface="+mn-cs"/>
              </a:rPr>
              <a:t>Copyright © Dell Inc. All Rights Reserved.</a:t>
            </a:r>
          </a:p>
        </p:txBody>
      </p:sp>
      <p:sp>
        <p:nvSpPr>
          <p:cNvPr id="5" name="TextBox 19">
            <a:extLst>
              <a:ext uri="{FF2B5EF4-FFF2-40B4-BE49-F238E27FC236}">
                <a16:creationId xmlns:a16="http://schemas.microsoft.com/office/drawing/2014/main" id="{34B65A5C-7ED2-CE15-97B5-19776DD390F1}"/>
              </a:ext>
            </a:extLst>
          </p:cNvPr>
          <p:cNvSpPr txBox="1"/>
          <p:nvPr userDrawn="1"/>
        </p:nvSpPr>
        <p:spPr>
          <a:xfrm>
            <a:off x="5120251"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231"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chemeClr val="tx2"/>
                </a:solidFill>
                <a:effectLst/>
                <a:uLnTx/>
                <a:uFillTx/>
                <a:latin typeface="Arial" panose="020B0604020202020204" pitchFamily="34" charset="0"/>
                <a:ea typeface="+mn-ea"/>
                <a:cs typeface="+mn-cs"/>
              </a:rPr>
              <a:pPr marL="0" marR="0" lvl="0" indent="0" algn="r" defTabSz="914231" rtl="0" eaLnBrk="1" fontAlgn="base" latinLnBrk="0" hangingPunct="1">
                <a:lnSpc>
                  <a:spcPct val="90000"/>
                </a:lnSpc>
                <a:spcBef>
                  <a:spcPct val="0"/>
                </a:spcBef>
                <a:spcAft>
                  <a:spcPct val="0"/>
                </a:spcAft>
                <a:buClr>
                  <a:srgbClr val="0672CB"/>
                </a:buClr>
                <a:buSzTx/>
                <a:buFontTx/>
                <a:buNone/>
                <a:tabLst/>
                <a:defRPr/>
              </a:pPr>
              <a:t>‹#›</a:t>
            </a:fld>
            <a:endParaRPr kumimoji="0" lang="en-US" sz="600" b="0" i="0" u="none" strike="noStrike" kern="1200" cap="none" spc="0" normalizeH="0" baseline="0" noProof="0" err="1">
              <a:ln>
                <a:noFill/>
              </a:ln>
              <a:solidFill>
                <a:schemeClr val="tx2"/>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2ECCC885-E0F7-4DA2-B68D-0FB62BE1EA16}"/>
              </a:ext>
              <a:ext uri="{C183D7F6-B498-43B3-948B-1728B52AA6E4}">
                <adec:decorative xmlns:adec="http://schemas.microsoft.com/office/drawing/2017/decorative" val="1"/>
              </a:ext>
            </a:extLst>
          </p:cNvPr>
          <p:cNvPicPr>
            <a:picLocks noChangeAspect="1"/>
          </p:cNvPicPr>
          <p:nvPr userDrawn="1"/>
        </p:nvPicPr>
        <p:blipFill>
          <a:blip r:embed="rId56">
            <a:extLst>
              <a:ext uri="{BEBA8EAE-BF5A-486C-A8C5-ECC9F3942E4B}">
                <a14:imgProps xmlns:a14="http://schemas.microsoft.com/office/drawing/2010/main">
                  <a14:imgLayer r:embed="rId57">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Tree>
    <p:extLst>
      <p:ext uri="{BB962C8B-B14F-4D97-AF65-F5344CB8AC3E}">
        <p14:creationId xmlns:p14="http://schemas.microsoft.com/office/powerpoint/2010/main" val="712048576"/>
      </p:ext>
    </p:extLst>
  </p:cSld>
  <p:clrMap bg1="lt1" tx1="dk1" bg2="lt2" tx2="dk2" accent1="accent1" accent2="accent2" accent3="accent3" accent4="accent4" accent5="accent5" accent6="accent6" hlink="hlink" folHlink="folHlink"/>
  <p:sldLayoutIdLst>
    <p:sldLayoutId id="2147484562" r:id="rId1"/>
    <p:sldLayoutId id="2147484563" r:id="rId2"/>
    <p:sldLayoutId id="2147484564" r:id="rId3"/>
    <p:sldLayoutId id="2147484565" r:id="rId4"/>
    <p:sldLayoutId id="2147484566" r:id="rId5"/>
    <p:sldLayoutId id="2147484567" r:id="rId6"/>
    <p:sldLayoutId id="2147484568" r:id="rId7"/>
    <p:sldLayoutId id="2147484569" r:id="rId8"/>
    <p:sldLayoutId id="2147484570" r:id="rId9"/>
    <p:sldLayoutId id="2147484571" r:id="rId10"/>
    <p:sldLayoutId id="2147484572" r:id="rId11"/>
    <p:sldLayoutId id="2147484573" r:id="rId12"/>
    <p:sldLayoutId id="2147484574" r:id="rId13"/>
    <p:sldLayoutId id="2147484575" r:id="rId14"/>
    <p:sldLayoutId id="2147484576" r:id="rId15"/>
    <p:sldLayoutId id="2147484577" r:id="rId16"/>
    <p:sldLayoutId id="2147484578" r:id="rId17"/>
    <p:sldLayoutId id="2147484579" r:id="rId18"/>
    <p:sldLayoutId id="2147484580" r:id="rId19"/>
    <p:sldLayoutId id="2147484581" r:id="rId20"/>
    <p:sldLayoutId id="2147484582" r:id="rId21"/>
    <p:sldLayoutId id="2147484583" r:id="rId22"/>
    <p:sldLayoutId id="2147484584" r:id="rId23"/>
    <p:sldLayoutId id="2147484585" r:id="rId24"/>
    <p:sldLayoutId id="2147484586" r:id="rId25"/>
    <p:sldLayoutId id="2147484587" r:id="rId26"/>
    <p:sldLayoutId id="2147484588" r:id="rId27"/>
    <p:sldLayoutId id="2147484589" r:id="rId28"/>
    <p:sldLayoutId id="2147484590" r:id="rId29"/>
    <p:sldLayoutId id="2147484591" r:id="rId30"/>
    <p:sldLayoutId id="2147484592" r:id="rId31"/>
    <p:sldLayoutId id="2147484593" r:id="rId32"/>
    <p:sldLayoutId id="2147484594" r:id="rId33"/>
    <p:sldLayoutId id="2147484595" r:id="rId34"/>
    <p:sldLayoutId id="2147484596" r:id="rId35"/>
    <p:sldLayoutId id="2147484597" r:id="rId36"/>
    <p:sldLayoutId id="2147484598" r:id="rId37"/>
    <p:sldLayoutId id="2147484599" r:id="rId38"/>
    <p:sldLayoutId id="2147484600" r:id="rId39"/>
    <p:sldLayoutId id="2147484601" r:id="rId40"/>
    <p:sldLayoutId id="2147484602" r:id="rId41"/>
    <p:sldLayoutId id="2147484603" r:id="rId42"/>
    <p:sldLayoutId id="2147484604" r:id="rId43"/>
    <p:sldLayoutId id="2147484605" r:id="rId44"/>
    <p:sldLayoutId id="2147484606" r:id="rId45"/>
    <p:sldLayoutId id="2147484608" r:id="rId46"/>
    <p:sldLayoutId id="2147484619" r:id="rId47"/>
    <p:sldLayoutId id="2147484627" r:id="rId48"/>
    <p:sldLayoutId id="2147485519" r:id="rId49"/>
    <p:sldLayoutId id="2147485530" r:id="rId50"/>
    <p:sldLayoutId id="2147485539" r:id="rId51"/>
    <p:sldLayoutId id="2147485540" r:id="rId52"/>
    <p:sldLayoutId id="2147485541" r:id="rId53"/>
  </p:sldLayoutIdLst>
  <p:txStyles>
    <p:titleStyle>
      <a:lvl1pPr algn="l" defTabSz="91445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2" indent="-228612" algn="l" defTabSz="91445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8" indent="-228612" algn="l" defTabSz="91445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62" indent="-228612" algn="l" defTabSz="91445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8" indent="-228612" algn="l" defTabSz="91445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14" indent="-228612" algn="l" defTabSz="91445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38" indent="-228612" algn="l" defTabSz="91445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64" indent="-228612" algn="l" defTabSz="91445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88" indent="-228612" algn="l" defTabSz="91445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14" indent="-228612" algn="l" defTabSz="91445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0" rtl="0" eaLnBrk="1" latinLnBrk="0" hangingPunct="1">
        <a:defRPr sz="1800" kern="1200">
          <a:solidFill>
            <a:schemeClr val="tx1"/>
          </a:solidFill>
          <a:latin typeface="+mn-lt"/>
          <a:ea typeface="+mn-ea"/>
          <a:cs typeface="+mn-cs"/>
        </a:defRPr>
      </a:lvl1pPr>
      <a:lvl2pPr marL="457226" algn="l" defTabSz="914450" rtl="0" eaLnBrk="1" latinLnBrk="0" hangingPunct="1">
        <a:defRPr sz="1800" kern="1200">
          <a:solidFill>
            <a:schemeClr val="tx1"/>
          </a:solidFill>
          <a:latin typeface="+mn-lt"/>
          <a:ea typeface="+mn-ea"/>
          <a:cs typeface="+mn-cs"/>
        </a:defRPr>
      </a:lvl2pPr>
      <a:lvl3pPr marL="914450" algn="l" defTabSz="914450" rtl="0" eaLnBrk="1" latinLnBrk="0" hangingPunct="1">
        <a:defRPr sz="1800" kern="1200">
          <a:solidFill>
            <a:schemeClr val="tx1"/>
          </a:solidFill>
          <a:latin typeface="+mn-lt"/>
          <a:ea typeface="+mn-ea"/>
          <a:cs typeface="+mn-cs"/>
        </a:defRPr>
      </a:lvl3pPr>
      <a:lvl4pPr marL="1371676" algn="l" defTabSz="914450" rtl="0" eaLnBrk="1" latinLnBrk="0" hangingPunct="1">
        <a:defRPr sz="1800" kern="1200">
          <a:solidFill>
            <a:schemeClr val="tx1"/>
          </a:solidFill>
          <a:latin typeface="+mn-lt"/>
          <a:ea typeface="+mn-ea"/>
          <a:cs typeface="+mn-cs"/>
        </a:defRPr>
      </a:lvl4pPr>
      <a:lvl5pPr marL="1828900" algn="l" defTabSz="914450" rtl="0" eaLnBrk="1" latinLnBrk="0" hangingPunct="1">
        <a:defRPr sz="1800" kern="1200">
          <a:solidFill>
            <a:schemeClr val="tx1"/>
          </a:solidFill>
          <a:latin typeface="+mn-lt"/>
          <a:ea typeface="+mn-ea"/>
          <a:cs typeface="+mn-cs"/>
        </a:defRPr>
      </a:lvl5pPr>
      <a:lvl6pPr marL="2286126" algn="l" defTabSz="914450" rtl="0" eaLnBrk="1" latinLnBrk="0" hangingPunct="1">
        <a:defRPr sz="1800" kern="1200">
          <a:solidFill>
            <a:schemeClr val="tx1"/>
          </a:solidFill>
          <a:latin typeface="+mn-lt"/>
          <a:ea typeface="+mn-ea"/>
          <a:cs typeface="+mn-cs"/>
        </a:defRPr>
      </a:lvl6pPr>
      <a:lvl7pPr marL="2743350" algn="l" defTabSz="914450" rtl="0" eaLnBrk="1" latinLnBrk="0" hangingPunct="1">
        <a:defRPr sz="1800" kern="1200">
          <a:solidFill>
            <a:schemeClr val="tx1"/>
          </a:solidFill>
          <a:latin typeface="+mn-lt"/>
          <a:ea typeface="+mn-ea"/>
          <a:cs typeface="+mn-cs"/>
        </a:defRPr>
      </a:lvl7pPr>
      <a:lvl8pPr marL="3200576" algn="l" defTabSz="914450" rtl="0" eaLnBrk="1" latinLnBrk="0" hangingPunct="1">
        <a:defRPr sz="1800" kern="1200">
          <a:solidFill>
            <a:schemeClr val="tx1"/>
          </a:solidFill>
          <a:latin typeface="+mn-lt"/>
          <a:ea typeface="+mn-ea"/>
          <a:cs typeface="+mn-cs"/>
        </a:defRPr>
      </a:lvl8pPr>
      <a:lvl9pPr marL="3657802" algn="l" defTabSz="91445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600">
          <p15:clr>
            <a:srgbClr val="F26B43"/>
          </p15:clr>
        </p15:guide>
        <p15:guide id="2" orient="horz" pos="900">
          <p15:clr>
            <a:srgbClr val="F26B43"/>
          </p15:clr>
        </p15:guide>
        <p15:guide id="3" pos="100">
          <p15:clr>
            <a:srgbClr val="F26B43"/>
          </p15:clr>
        </p15:guide>
        <p15:guide id="4" pos="310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1" name="fl" descr="                              Dell - Internal Use - Confidential&#10;">
            <a:extLst>
              <a:ext uri="{FF2B5EF4-FFF2-40B4-BE49-F238E27FC236}">
                <a16:creationId xmlns:a16="http://schemas.microsoft.com/office/drawing/2014/main" id="{BC40B631-F217-4F43-974D-EB28EDDBAB48}"/>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Tree>
    <p:extLst>
      <p:ext uri="{BB962C8B-B14F-4D97-AF65-F5344CB8AC3E}">
        <p14:creationId xmlns:p14="http://schemas.microsoft.com/office/powerpoint/2010/main" val="3517601032"/>
      </p:ext>
    </p:extLst>
  </p:cSld>
  <p:clrMap bg1="lt1" tx1="dk1" bg2="lt2" tx2="dk2" accent1="accent1" accent2="accent2" accent3="accent3" accent4="accent4" accent5="accent5" accent6="accent6" hlink="hlink" folHlink="folHlink"/>
  <p:sldLayoutIdLst>
    <p:sldLayoutId id="2147484646"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1620">
          <p15:clr>
            <a:srgbClr val="F26B43"/>
          </p15:clr>
        </p15:guide>
        <p15:guide id="3" pos="180">
          <p15:clr>
            <a:srgbClr val="F26B43"/>
          </p15:clr>
        </p15:guide>
        <p15:guide id="4" pos="55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8"/>
          <a:srcRect/>
          <a:stretch/>
        </p:blipFill>
        <p:spPr>
          <a:xfrm>
            <a:off x="10403079" y="6451904"/>
            <a:ext cx="1438656" cy="186705"/>
          </a:xfrm>
          <a:prstGeom prst="rect">
            <a:avLst/>
          </a:prstGeom>
        </p:spPr>
      </p:pic>
      <p:sp>
        <p:nvSpPr>
          <p:cNvPr id="11" name="fl" descr="                              Dell - Internal Use - Confidential&#10;">
            <a:extLst>
              <a:ext uri="{FF2B5EF4-FFF2-40B4-BE49-F238E27FC236}">
                <a16:creationId xmlns:a16="http://schemas.microsoft.com/office/drawing/2014/main" id="{BC40B631-F217-4F43-974D-EB28EDDBAB48}"/>
              </a:ext>
            </a:extLst>
          </p:cNvPr>
          <p:cNvSpPr txBox="1"/>
          <p:nvPr userDrawn="1"/>
        </p:nvSpPr>
        <p:spPr>
          <a:xfrm>
            <a:off x="5384428" y="6696353"/>
            <a:ext cx="1601400"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Copyright © Dell Inc. All Rights Reserved.</a:t>
            </a:r>
          </a:p>
        </p:txBody>
      </p:sp>
      <p:sp>
        <p:nvSpPr>
          <p:cNvPr id="12" name="TextBox 19">
            <a:extLst>
              <a:ext uri="{FF2B5EF4-FFF2-40B4-BE49-F238E27FC236}">
                <a16:creationId xmlns:a16="http://schemas.microsoft.com/office/drawing/2014/main" id="{2DB4CCD9-6E1E-BF49-9830-009790070D39}"/>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3831386166"/>
      </p:ext>
    </p:extLst>
  </p:cSld>
  <p:clrMap bg1="lt1" tx1="dk1" bg2="lt2" tx2="dk2" accent1="accent1" accent2="accent2" accent3="accent3" accent4="accent4" accent5="accent5" accent6="accent6" hlink="hlink" folHlink="folHlink"/>
  <p:sldLayoutIdLst>
    <p:sldLayoutId id="2147484648" r:id="rId1"/>
    <p:sldLayoutId id="2147484649" r:id="rId2"/>
    <p:sldLayoutId id="2147484745" r:id="rId3"/>
    <p:sldLayoutId id="2147484746" r:id="rId4"/>
    <p:sldLayoutId id="2147484747" r:id="rId5"/>
    <p:sldLayoutId id="2147484748" r:id="rId6"/>
    <p:sldLayoutId id="2147484749" r:id="rId7"/>
    <p:sldLayoutId id="2147484750" r:id="rId8"/>
    <p:sldLayoutId id="2147484751" r:id="rId9"/>
    <p:sldLayoutId id="2147484752" r:id="rId10"/>
    <p:sldLayoutId id="2147484753" r:id="rId11"/>
    <p:sldLayoutId id="2147484754" r:id="rId12"/>
    <p:sldLayoutId id="2147484755" r:id="rId13"/>
    <p:sldLayoutId id="2147484756" r:id="rId14"/>
    <p:sldLayoutId id="2147484757" r:id="rId15"/>
    <p:sldLayoutId id="2147484758" r:id="rId16"/>
    <p:sldLayoutId id="2147484759" r:id="rId17"/>
    <p:sldLayoutId id="2147484760" r:id="rId18"/>
    <p:sldLayoutId id="2147484761" r:id="rId19"/>
    <p:sldLayoutId id="2147484762" r:id="rId20"/>
    <p:sldLayoutId id="2147484763" r:id="rId21"/>
    <p:sldLayoutId id="2147484764" r:id="rId22"/>
    <p:sldLayoutId id="2147484765" r:id="rId23"/>
    <p:sldLayoutId id="2147484766" r:id="rId24"/>
    <p:sldLayoutId id="2147484767" r:id="rId25"/>
    <p:sldLayoutId id="2147484768" r:id="rId26"/>
    <p:sldLayoutId id="2147484769" r:id="rId27"/>
    <p:sldLayoutId id="2147484770" r:id="rId28"/>
    <p:sldLayoutId id="2147484771" r:id="rId29"/>
    <p:sldLayoutId id="2147484772" r:id="rId30"/>
    <p:sldLayoutId id="2147484773" r:id="rId31"/>
    <p:sldLayoutId id="2147484774" r:id="rId32"/>
    <p:sldLayoutId id="2147484775" r:id="rId33"/>
    <p:sldLayoutId id="2147484776" r:id="rId34"/>
    <p:sldLayoutId id="2147484777" r:id="rId35"/>
    <p:sldLayoutId id="2147484779" r:id="rId3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1620">
          <p15:clr>
            <a:srgbClr val="F26B43"/>
          </p15:clr>
        </p15:guide>
        <p15:guide id="3" pos="180">
          <p15:clr>
            <a:srgbClr val="F26B43"/>
          </p15:clr>
        </p15:guide>
        <p15:guide id="4" pos="558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7" name="fl" descr="                              Dell - Internal Use - Confidential&#10;"/>
          <p:cNvSpPr txBox="1"/>
          <p:nvPr userDrawn="1"/>
        </p:nvSpPr>
        <p:spPr>
          <a:xfrm>
            <a:off x="5381063" y="6701003"/>
            <a:ext cx="1429879" cy="83100"/>
          </a:xfrm>
          <a:prstGeom prst="rect">
            <a:avLst/>
          </a:prstGeom>
          <a:noFill/>
        </p:spPr>
        <p:txBody>
          <a:bodyPr vert="horz" wrap="none" lIns="0" tIns="0" rIns="0" bIns="0" rtlCol="0" anchor="ctr" anchorCtr="0">
            <a:spAutoFit/>
          </a:bodyPr>
          <a:lstStyle/>
          <a:p>
            <a:pPr marL="0" marR="0" indent="0" algn="ctr" defTabSz="121914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p:cNvSpPr txBox="1"/>
          <p:nvPr userDrawn="1"/>
        </p:nvSpPr>
        <p:spPr>
          <a:xfrm>
            <a:off x="5120250" y="6702030"/>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pic>
        <p:nvPicPr>
          <p:cNvPr id="2" name="Picture 1">
            <a:extLst>
              <a:ext uri="{FF2B5EF4-FFF2-40B4-BE49-F238E27FC236}">
                <a16:creationId xmlns:a16="http://schemas.microsoft.com/office/drawing/2014/main" id="{63541F41-4BD3-A9CD-454F-958BB6BF640E}"/>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014549" y="6486212"/>
            <a:ext cx="1438648" cy="187024"/>
          </a:xfrm>
          <a:prstGeom prst="rect">
            <a:avLst/>
          </a:prstGeom>
        </p:spPr>
      </p:pic>
      <p:pic>
        <p:nvPicPr>
          <p:cNvPr id="3" name="Picture 2" descr="A white letter on a black background&#10;&#10;Description automatically generated">
            <a:extLst>
              <a:ext uri="{FF2B5EF4-FFF2-40B4-BE49-F238E27FC236}">
                <a16:creationId xmlns:a16="http://schemas.microsoft.com/office/drawing/2014/main" id="{A535EA17-BB6B-ED58-A49E-811873801072}"/>
              </a:ext>
            </a:extLst>
          </p:cNvPr>
          <p:cNvPicPr>
            <a:picLocks noChangeAspect="1"/>
          </p:cNvPicPr>
          <p:nvPr userDrawn="1"/>
        </p:nvPicPr>
        <p:blipFill>
          <a:blip r:embed="rId4"/>
          <a:stretch>
            <a:fillRect/>
          </a:stretch>
        </p:blipFill>
        <p:spPr>
          <a:xfrm>
            <a:off x="10845800" y="6478041"/>
            <a:ext cx="1058333" cy="195196"/>
          </a:xfrm>
          <a:prstGeom prst="rect">
            <a:avLst/>
          </a:prstGeom>
        </p:spPr>
      </p:pic>
      <p:cxnSp>
        <p:nvCxnSpPr>
          <p:cNvPr id="8" name="Straight Connector 7">
            <a:extLst>
              <a:ext uri="{FF2B5EF4-FFF2-40B4-BE49-F238E27FC236}">
                <a16:creationId xmlns:a16="http://schemas.microsoft.com/office/drawing/2014/main" id="{5C1A5EFA-0696-A686-A795-A258FFC6CAAF}"/>
              </a:ext>
            </a:extLst>
          </p:cNvPr>
          <p:cNvCxnSpPr>
            <a:cxnSpLocks/>
          </p:cNvCxnSpPr>
          <p:nvPr userDrawn="1"/>
        </p:nvCxnSpPr>
        <p:spPr>
          <a:xfrm>
            <a:off x="10659533" y="6451744"/>
            <a:ext cx="0" cy="29080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5129331"/>
      </p:ext>
    </p:extLst>
  </p:cSld>
  <p:clrMap bg1="lt1" tx1="dk1" bg2="lt2" tx2="dk2" accent1="accent1" accent2="accent2" accent3="accent3" accent4="accent4" accent5="accent5" accent6="accent6" hlink="hlink" folHlink="folHlink"/>
  <p:sldLayoutIdLst>
    <p:sldLayoutId id="2147484651" r:id="rId1"/>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7">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7" name="fl" descr="                              Dell - Internal Use - Confidential&#10;"/>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indent="0" algn="ctr" defTabSz="1219170" rtl="0" eaLnBrk="1" fontAlgn="base" latinLnBrk="0" hangingPunct="1">
              <a:lnSpc>
                <a:spcPct val="90000"/>
              </a:lnSpc>
              <a:spcBef>
                <a:spcPts val="133"/>
              </a:spcBef>
              <a:spcAft>
                <a:spcPts val="133"/>
              </a:spcAft>
              <a:buClrTx/>
              <a:buSzTx/>
              <a:buFontTx/>
              <a:buNone/>
              <a:tabLst/>
              <a:defRPr/>
            </a:pPr>
            <a:r>
              <a:rPr lang="en-US" sz="600" b="0" i="0" u="none" baseline="0">
                <a:solidFill>
                  <a:srgbClr val="808080"/>
                </a:solidFill>
                <a:latin typeface="Arial" panose="020B0604020202020204" pitchFamily="34" charset="0"/>
              </a:rPr>
              <a:t>Copyright © Dell Inc. All Rights Reserved.</a:t>
            </a:r>
          </a:p>
        </p:txBody>
      </p:sp>
      <p:sp>
        <p:nvSpPr>
          <p:cNvPr id="6" name="TextBox 19"/>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00" b="0" kern="1200" err="1">
              <a:solidFill>
                <a:srgbClr val="808080"/>
              </a:solidFill>
              <a:latin typeface="Arial" panose="020B0604020202020204" pitchFamily="34" charset="0"/>
              <a:ea typeface="+mn-ea"/>
              <a:cs typeface="+mn-cs"/>
            </a:endParaRPr>
          </a:p>
        </p:txBody>
      </p:sp>
    </p:spTree>
    <p:extLst>
      <p:ext uri="{BB962C8B-B14F-4D97-AF65-F5344CB8AC3E}">
        <p14:creationId xmlns:p14="http://schemas.microsoft.com/office/powerpoint/2010/main" val="1291991531"/>
      </p:ext>
    </p:extLst>
  </p:cSld>
  <p:clrMap bg1="lt1" tx1="dk1" bg2="lt2" tx2="dk2" accent1="accent1" accent2="accent2" accent3="accent3" accent4="accent4" accent5="accent5" accent6="accent6" hlink="hlink" folHlink="folHlink"/>
  <p:sldLayoutIdLst>
    <p:sldLayoutId id="2147484653" r:id="rId1"/>
    <p:sldLayoutId id="2147484654" r:id="rId2"/>
    <p:sldLayoutId id="2147484655" r:id="rId3"/>
    <p:sldLayoutId id="2147484656" r:id="rId4"/>
    <p:sldLayoutId id="2147484657" r:id="rId5"/>
    <p:sldLayoutId id="2147484658" r:id="rId6"/>
    <p:sldLayoutId id="2147484659" r:id="rId7"/>
    <p:sldLayoutId id="2147484660" r:id="rId8"/>
    <p:sldLayoutId id="2147484661" r:id="rId9"/>
    <p:sldLayoutId id="2147484662" r:id="rId10"/>
    <p:sldLayoutId id="2147484663" r:id="rId11"/>
    <p:sldLayoutId id="2147484664" r:id="rId12"/>
    <p:sldLayoutId id="2147484665" r:id="rId13"/>
    <p:sldLayoutId id="2147484666" r:id="rId14"/>
    <p:sldLayoutId id="2147484667" r:id="rId15"/>
    <p:sldLayoutId id="2147484668" r:id="rId16"/>
    <p:sldLayoutId id="2147484669" r:id="rId17"/>
    <p:sldLayoutId id="2147484670" r:id="rId18"/>
    <p:sldLayoutId id="2147484671" r:id="rId19"/>
    <p:sldLayoutId id="2147484672" r:id="rId20"/>
    <p:sldLayoutId id="2147484673" r:id="rId21"/>
    <p:sldLayoutId id="2147484674" r:id="rId22"/>
    <p:sldLayoutId id="2147484675" r:id="rId23"/>
    <p:sldLayoutId id="2147484676" r:id="rId24"/>
    <p:sldLayoutId id="2147484677" r:id="rId25"/>
    <p:sldLayoutId id="2147484678" r:id="rId26"/>
    <p:sldLayoutId id="2147484679" r:id="rId27"/>
    <p:sldLayoutId id="2147484680" r:id="rId28"/>
    <p:sldLayoutId id="2147484681" r:id="rId29"/>
    <p:sldLayoutId id="2147484682" r:id="rId30"/>
    <p:sldLayoutId id="2147484683" r:id="rId31"/>
    <p:sldLayoutId id="2147484684" r:id="rId32"/>
    <p:sldLayoutId id="2147484685" r:id="rId33"/>
    <p:sldLayoutId id="2147484686" r:id="rId34"/>
    <p:sldLayoutId id="2147484687" r:id="rId35"/>
    <p:sldLayoutId id="2147484688" r:id="rId36"/>
    <p:sldLayoutId id="2147484689" r:id="rId37"/>
    <p:sldLayoutId id="2147484690" r:id="rId38"/>
    <p:sldLayoutId id="2147484691" r:id="rId39"/>
    <p:sldLayoutId id="2147484692" r:id="rId40"/>
    <p:sldLayoutId id="2147484693" r:id="rId41"/>
    <p:sldLayoutId id="2147484694" r:id="rId42"/>
    <p:sldLayoutId id="2147484695" r:id="rId43"/>
    <p:sldLayoutId id="2147484697" r:id="rId44"/>
    <p:sldLayoutId id="2147484743" r:id="rId4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7" name="fl" descr="                              Dell - Internal Use - Confidential&#10;"/>
          <p:cNvSpPr txBox="1"/>
          <p:nvPr/>
        </p:nvSpPr>
        <p:spPr>
          <a:xfrm>
            <a:off x="5600137" y="6696353"/>
            <a:ext cx="1009892" cy="92398"/>
          </a:xfrm>
          <a:prstGeom prst="rect">
            <a:avLst/>
          </a:prstGeom>
          <a:noFill/>
        </p:spPr>
        <p:txBody>
          <a:bodyPr vert="horz" wrap="none" lIns="0" tIns="0" rIns="0" bIns="0" rtlCol="0" anchor="ctr" anchorCtr="0">
            <a:spAutoFit/>
          </a:bodyPr>
          <a:lstStyle/>
          <a:p>
            <a:pPr marL="0" marR="0" lvl="0" indent="0" algn="l" defTabSz="1219170" rtl="0" eaLnBrk="1" fontAlgn="base" latinLnBrk="0" hangingPunct="1">
              <a:lnSpc>
                <a:spcPct val="90000"/>
              </a:lnSpc>
              <a:spcBef>
                <a:spcPts val="133"/>
              </a:spcBef>
              <a:spcAft>
                <a:spcPts val="133"/>
              </a:spcAft>
              <a:buClrTx/>
              <a:buSzTx/>
              <a:buFontTx/>
              <a:buNone/>
              <a:tabLst/>
              <a:defRPr/>
            </a:pPr>
            <a:r>
              <a:rPr kumimoji="0" lang="en-US" sz="667" b="0" i="0" u="none" strike="noStrike" kern="1200" cap="none" spc="0" normalizeH="0" baseline="0" noProof="0">
                <a:ln>
                  <a:noFill/>
                </a:ln>
                <a:solidFill>
                  <a:srgbClr val="808080"/>
                </a:solidFill>
                <a:effectLst/>
                <a:uLnTx/>
                <a:uFillTx/>
                <a:latin typeface="Arial" panose="020B0604020202020204" pitchFamily="34" charset="0"/>
                <a:ea typeface="+mn-ea"/>
                <a:cs typeface="+mn-cs"/>
              </a:rPr>
              <a:t>© Copyright 2020 Dell Inc.</a:t>
            </a:r>
          </a:p>
        </p:txBody>
      </p:sp>
      <p:sp>
        <p:nvSpPr>
          <p:cNvPr id="6" name="TextBox 19"/>
          <p:cNvSpPr txBox="1"/>
          <p:nvPr/>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076CE"/>
              </a:buClr>
              <a:buSzTx/>
              <a:buFontTx/>
              <a:buNone/>
              <a:tabLst/>
              <a:defRPr/>
            </a:pPr>
            <a:fld id="{58EC7406-F4CC-4ABF-902E-2AF4E70E5C0F}" type="slidenum">
              <a:rPr kumimoji="0" lang="en-US" sz="667"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076CE"/>
                </a:buClr>
                <a:buSzTx/>
                <a:buFontTx/>
                <a:buNone/>
                <a:tabLst/>
                <a:defRPr/>
              </a:pPr>
              <a:t>‹#›</a:t>
            </a:fld>
            <a:endParaRPr kumimoji="0" lang="en-US" sz="667" b="0" i="0" u="none" strike="noStrike" kern="1200" cap="none" spc="0" normalizeH="0" baseline="0" noProof="0">
              <a:ln>
                <a:noFill/>
              </a:ln>
              <a:solidFill>
                <a:srgbClr val="808080"/>
              </a:solidFill>
              <a:effectLst/>
              <a:uLnTx/>
              <a:uFillTx/>
              <a:latin typeface="Arial" panose="020B0604020202020204" pitchFamily="34" charset="0"/>
              <a:ea typeface="+mn-ea"/>
              <a:cs typeface="+mn-cs"/>
            </a:endParaRPr>
          </a:p>
        </p:txBody>
      </p:sp>
      <p:sp>
        <p:nvSpPr>
          <p:cNvPr id="9" name="TextBox 16"/>
          <p:cNvSpPr txBox="1"/>
          <p:nvPr/>
        </p:nvSpPr>
        <p:spPr>
          <a:xfrm>
            <a:off x="5276065" y="6697379"/>
            <a:ext cx="192360"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l" defTabSz="914377" rtl="0" eaLnBrk="1" fontAlgn="base" latinLnBrk="0" hangingPunct="1">
              <a:lnSpc>
                <a:spcPct val="90000"/>
              </a:lnSpc>
              <a:spcBef>
                <a:spcPct val="0"/>
              </a:spcBef>
              <a:spcAft>
                <a:spcPct val="0"/>
              </a:spcAft>
              <a:buClr>
                <a:srgbClr val="0076CE"/>
              </a:buClr>
              <a:buSzTx/>
              <a:buFontTx/>
              <a:buNone/>
              <a:tabLst/>
              <a:defRPr/>
            </a:pPr>
            <a:r>
              <a:rPr kumimoji="0" lang="en-US" sz="667" b="0" i="0" u="none" strike="noStrike" kern="1200" cap="none" spc="0" normalizeH="0" baseline="0" noProof="0">
                <a:ln>
                  <a:noFill/>
                </a:ln>
                <a:solidFill>
                  <a:srgbClr val="808080"/>
                </a:solidFill>
                <a:effectLst/>
                <a:uLnTx/>
                <a:uFillTx/>
                <a:latin typeface="Arial" panose="020B0604020202020204" pitchFamily="34" charset="0"/>
                <a:ea typeface="+mn-ea"/>
                <a:cs typeface="+mn-cs"/>
              </a:rPr>
              <a:t>of 20</a:t>
            </a:r>
          </a:p>
        </p:txBody>
      </p:sp>
      <p:pic>
        <p:nvPicPr>
          <p:cNvPr id="8" name="Picture 7">
            <a:extLst>
              <a:ext uri="{FF2B5EF4-FFF2-40B4-BE49-F238E27FC236}">
                <a16:creationId xmlns:a16="http://schemas.microsoft.com/office/drawing/2014/main" id="{1F055883-0860-0143-85CE-FC1A49D5860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
        <p:nvSpPr>
          <p:cNvPr id="10" name="fl" descr="                              Dell - Internal Use - Confidential&#10;">
            <a:extLst>
              <a:ext uri="{FF2B5EF4-FFF2-40B4-BE49-F238E27FC236}">
                <a16:creationId xmlns:a16="http://schemas.microsoft.com/office/drawing/2014/main" id="{75B4D2F5-CA65-CF45-92B7-CF9F9D3FC468}"/>
              </a:ext>
            </a:extLst>
          </p:cNvPr>
          <p:cNvSpPr txBox="1"/>
          <p:nvPr userDrawn="1"/>
        </p:nvSpPr>
        <p:spPr>
          <a:xfrm>
            <a:off x="5600137" y="6696353"/>
            <a:ext cx="1009892" cy="92398"/>
          </a:xfrm>
          <a:prstGeom prst="rect">
            <a:avLst/>
          </a:prstGeom>
          <a:noFill/>
        </p:spPr>
        <p:txBody>
          <a:bodyPr vert="horz" wrap="none" lIns="0" tIns="0" rIns="0" bIns="0" rtlCol="0" anchor="ctr" anchorCtr="0">
            <a:spAutoFit/>
          </a:bodyPr>
          <a:lstStyle/>
          <a:p>
            <a:pPr marL="0" marR="0" indent="0" algn="l" defTabSz="1219170" rtl="0" eaLnBrk="1" fontAlgn="base" latinLnBrk="0" hangingPunct="1">
              <a:lnSpc>
                <a:spcPct val="90000"/>
              </a:lnSpc>
              <a:spcBef>
                <a:spcPts val="133"/>
              </a:spcBef>
              <a:spcAft>
                <a:spcPts val="133"/>
              </a:spcAft>
              <a:buClrTx/>
              <a:buSzTx/>
              <a:buFontTx/>
              <a:buNone/>
              <a:tabLst/>
              <a:defRPr/>
            </a:pPr>
            <a:r>
              <a:rPr lang="en-US" sz="667" b="0" i="0" u="none" baseline="0">
                <a:solidFill>
                  <a:srgbClr val="808080"/>
                </a:solidFill>
                <a:latin typeface="Arial" panose="020B0604020202020204" pitchFamily="34" charset="0"/>
              </a:rPr>
              <a:t>© Copyright 2020 Dell Inc.</a:t>
            </a:r>
          </a:p>
        </p:txBody>
      </p:sp>
      <p:sp>
        <p:nvSpPr>
          <p:cNvPr id="11" name="TextBox 19">
            <a:extLst>
              <a:ext uri="{FF2B5EF4-FFF2-40B4-BE49-F238E27FC236}">
                <a16:creationId xmlns:a16="http://schemas.microsoft.com/office/drawing/2014/main" id="{1438653E-F321-A447-851B-349D02317E87}"/>
              </a:ext>
            </a:extLst>
          </p:cNvPr>
          <p:cNvSpPr txBox="1"/>
          <p:nvPr userDrawn="1"/>
        </p:nvSpPr>
        <p:spPr>
          <a:xfrm>
            <a:off x="5140350" y="6697379"/>
            <a:ext cx="10579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667"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667" b="0" kern="1200">
              <a:solidFill>
                <a:srgbClr val="808080"/>
              </a:solidFill>
              <a:latin typeface="Arial" panose="020B0604020202020204" pitchFamily="34" charset="0"/>
              <a:ea typeface="+mn-ea"/>
              <a:cs typeface="+mn-cs"/>
            </a:endParaRPr>
          </a:p>
        </p:txBody>
      </p:sp>
      <p:sp>
        <p:nvSpPr>
          <p:cNvPr id="12" name="TextBox 16">
            <a:extLst>
              <a:ext uri="{FF2B5EF4-FFF2-40B4-BE49-F238E27FC236}">
                <a16:creationId xmlns:a16="http://schemas.microsoft.com/office/drawing/2014/main" id="{13DDED37-A9A4-5C4A-B4CF-4F94EC6A1647}"/>
              </a:ext>
            </a:extLst>
          </p:cNvPr>
          <p:cNvSpPr txBox="1"/>
          <p:nvPr userDrawn="1"/>
        </p:nvSpPr>
        <p:spPr>
          <a:xfrm>
            <a:off x="5276065" y="6697379"/>
            <a:ext cx="153888" cy="92398"/>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l" rtl="0" fontAlgn="base">
              <a:lnSpc>
                <a:spcPct val="90000"/>
              </a:lnSpc>
              <a:spcBef>
                <a:spcPct val="0"/>
              </a:spcBef>
              <a:spcAft>
                <a:spcPct val="0"/>
              </a:spcAft>
              <a:buClr>
                <a:schemeClr val="bg1"/>
              </a:buClr>
            </a:pPr>
            <a:r>
              <a:rPr lang="en-US" sz="667" kern="1200">
                <a:solidFill>
                  <a:srgbClr val="808080"/>
                </a:solidFill>
                <a:latin typeface="Arial" panose="020B0604020202020204" pitchFamily="34" charset="0"/>
                <a:ea typeface="+mn-ea"/>
                <a:cs typeface="+mn-cs"/>
              </a:rPr>
              <a:t>of Y</a:t>
            </a:r>
          </a:p>
        </p:txBody>
      </p:sp>
    </p:spTree>
    <p:extLst>
      <p:ext uri="{BB962C8B-B14F-4D97-AF65-F5344CB8AC3E}">
        <p14:creationId xmlns:p14="http://schemas.microsoft.com/office/powerpoint/2010/main" val="3343824706"/>
      </p:ext>
    </p:extLst>
  </p:cSld>
  <p:clrMap bg1="lt1" tx1="dk1" bg2="lt2" tx2="dk2" accent1="accent1" accent2="accent2" accent3="accent3" accent4="accent4" accent5="accent5" accent6="accent6" hlink="hlink" folHlink="folHlink"/>
  <p:sldLayoutIdLst>
    <p:sldLayoutId id="2147484817"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2880">
          <p15:clr>
            <a:srgbClr val="F26B43"/>
          </p15:clr>
        </p15:guide>
        <p15:guide id="7" orient="horz" pos="1620">
          <p15:clr>
            <a:srgbClr val="F26B43"/>
          </p15:clr>
        </p15:guide>
        <p15:guide id="8" pos="180">
          <p15:clr>
            <a:srgbClr val="F26B43"/>
          </p15:clr>
        </p15:guide>
        <p15:guide id="9" pos="5580">
          <p15:clr>
            <a:srgbClr val="F26B43"/>
          </p15:clr>
        </p15:guide>
        <p15:guide id="10" pos="79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delltechnologies.com/resources/en-us/auth/products/storage/category.htm" TargetMode="External"/><Relationship Id="rId7" Type="http://schemas.openxmlformats.org/officeDocument/2006/relationships/hyperlink" Target="https://www.delltechnologies.com/sales/en-us/auth/go-to-market-intelligence/positioning-messaging/customer-stories-and-customer-wins.htm"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hyperlink" Target="https://www.delltechnologies.com/resources/en-us/auth/products/networking/storage-networking/category.htm" TargetMode="External"/><Relationship Id="rId5" Type="http://schemas.openxmlformats.org/officeDocument/2006/relationships/hyperlink" Target="https://www.delltechnologies.com/resources/en-us/auth/products/networking/category.htm" TargetMode="External"/><Relationship Id="rId4" Type="http://schemas.openxmlformats.org/officeDocument/2006/relationships/hyperlink" Target="https://www.delltechnologies.com/resources/en-us/auth/products/data-protection/category.ht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59.png"/><Relationship Id="rId13" Type="http://schemas.openxmlformats.org/officeDocument/2006/relationships/image" Target="../media/image140.png"/><Relationship Id="rId3" Type="http://schemas.openxmlformats.org/officeDocument/2006/relationships/image" Target="../media/image156.svg"/><Relationship Id="rId7" Type="http://schemas.openxmlformats.org/officeDocument/2006/relationships/image" Target="../media/image158.png"/><Relationship Id="rId12" Type="http://schemas.openxmlformats.org/officeDocument/2006/relationships/image" Target="../media/image139.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57.png"/><Relationship Id="rId11" Type="http://schemas.openxmlformats.org/officeDocument/2006/relationships/image" Target="../media/image138.png"/><Relationship Id="rId5" Type="http://schemas.openxmlformats.org/officeDocument/2006/relationships/image" Target="../media/image128.png"/><Relationship Id="rId15" Type="http://schemas.openxmlformats.org/officeDocument/2006/relationships/image" Target="../media/image161.svg"/><Relationship Id="rId10" Type="http://schemas.openxmlformats.org/officeDocument/2006/relationships/image" Target="../media/image5.png"/><Relationship Id="rId4" Type="http://schemas.openxmlformats.org/officeDocument/2006/relationships/image" Target="../media/image143.png"/><Relationship Id="rId9" Type="http://schemas.openxmlformats.org/officeDocument/2006/relationships/image" Target="../media/image160.png"/><Relationship Id="rId14" Type="http://schemas.microsoft.com/office/2007/relationships/hdphoto" Target="../media/hdphoto7.wdp"/></Relationships>
</file>

<file path=ppt/slides/_rels/slide11.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43.png"/><Relationship Id="rId7" Type="http://schemas.openxmlformats.org/officeDocument/2006/relationships/image" Target="../media/image162.svg"/><Relationship Id="rId2" Type="http://schemas.openxmlformats.org/officeDocument/2006/relationships/notesSlide" Target="../notesSlides/notesSlide10.xml"/><Relationship Id="rId1" Type="http://schemas.openxmlformats.org/officeDocument/2006/relationships/slideLayout" Target="../slideLayouts/slideLayout265.xml"/><Relationship Id="rId6" Type="http://schemas.microsoft.com/office/2007/relationships/hdphoto" Target="../media/hdphoto6.wdp"/><Relationship Id="rId5" Type="http://schemas.openxmlformats.org/officeDocument/2006/relationships/image" Target="../media/image10.png"/><Relationship Id="rId4" Type="http://schemas.openxmlformats.org/officeDocument/2006/relationships/image" Target="../media/image157.png"/></Relationships>
</file>

<file path=ppt/slides/_rels/slide12.xml.rels><?xml version="1.0" encoding="UTF-8" standalone="yes"?>
<Relationships xmlns="http://schemas.openxmlformats.org/package/2006/relationships"><Relationship Id="rId8" Type="http://schemas.openxmlformats.org/officeDocument/2006/relationships/image" Target="../media/image164.jpeg"/><Relationship Id="rId3" Type="http://schemas.openxmlformats.org/officeDocument/2006/relationships/image" Target="../media/image10.png"/><Relationship Id="rId7" Type="http://schemas.openxmlformats.org/officeDocument/2006/relationships/image" Target="../media/image163.png"/><Relationship Id="rId12" Type="http://schemas.openxmlformats.org/officeDocument/2006/relationships/image" Target="../media/image160.png"/><Relationship Id="rId2" Type="http://schemas.openxmlformats.org/officeDocument/2006/relationships/notesSlide" Target="../notesSlides/notesSlide11.xml"/><Relationship Id="rId1" Type="http://schemas.openxmlformats.org/officeDocument/2006/relationships/slideLayout" Target="../slideLayouts/slideLayout265.xml"/><Relationship Id="rId6" Type="http://schemas.openxmlformats.org/officeDocument/2006/relationships/image" Target="../media/image143.png"/><Relationship Id="rId11" Type="http://schemas.openxmlformats.org/officeDocument/2006/relationships/image" Target="../media/image165.png"/><Relationship Id="rId5" Type="http://schemas.openxmlformats.org/officeDocument/2006/relationships/image" Target="../media/image162.svg"/><Relationship Id="rId10" Type="http://schemas.openxmlformats.org/officeDocument/2006/relationships/image" Target="../media/image157.png"/><Relationship Id="rId4" Type="http://schemas.microsoft.com/office/2007/relationships/hdphoto" Target="../media/hdphoto6.wdp"/><Relationship Id="rId9" Type="http://schemas.openxmlformats.org/officeDocument/2006/relationships/image" Target="../media/image149.png"/></Relationships>
</file>

<file path=ppt/slides/_rels/slide13.xml.rels><?xml version="1.0" encoding="UTF-8" standalone="yes"?>
<Relationships xmlns="http://schemas.openxmlformats.org/package/2006/relationships"><Relationship Id="rId3" Type="http://schemas.openxmlformats.org/officeDocument/2006/relationships/image" Target="../media/image166.svg"/><Relationship Id="rId2" Type="http://schemas.openxmlformats.org/officeDocument/2006/relationships/notesSlide" Target="../notesSlides/notesSlide12.xml"/><Relationship Id="rId1" Type="http://schemas.openxmlformats.org/officeDocument/2006/relationships/slideLayout" Target="../slideLayouts/slideLayout265.xml"/><Relationship Id="rId6" Type="http://schemas.openxmlformats.org/officeDocument/2006/relationships/image" Target="../media/image143.png"/><Relationship Id="rId5" Type="http://schemas.microsoft.com/office/2007/relationships/hdphoto" Target="../media/hdphoto6.wdp"/><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7.svg"/><Relationship Id="rId7" Type="http://schemas.openxmlformats.org/officeDocument/2006/relationships/image" Target="../media/image170.jpeg"/><Relationship Id="rId12" Type="http://schemas.microsoft.com/office/2007/relationships/hdphoto" Target="../media/hdphoto10.wdp"/><Relationship Id="rId2" Type="http://schemas.openxmlformats.org/officeDocument/2006/relationships/notesSlide" Target="../notesSlides/notesSlide13.xml"/><Relationship Id="rId1" Type="http://schemas.openxmlformats.org/officeDocument/2006/relationships/slideLayout" Target="../slideLayouts/slideLayout522.xml"/><Relationship Id="rId6" Type="http://schemas.openxmlformats.org/officeDocument/2006/relationships/image" Target="../media/image169.png"/><Relationship Id="rId11" Type="http://schemas.openxmlformats.org/officeDocument/2006/relationships/image" Target="../media/image174.png"/><Relationship Id="rId5" Type="http://schemas.openxmlformats.org/officeDocument/2006/relationships/image" Target="../media/image168.png"/><Relationship Id="rId10" Type="http://schemas.openxmlformats.org/officeDocument/2006/relationships/image" Target="../media/image173.png"/><Relationship Id="rId4" Type="http://schemas.openxmlformats.org/officeDocument/2006/relationships/image" Target="../media/image5.png"/><Relationship Id="rId9" Type="http://schemas.openxmlformats.org/officeDocument/2006/relationships/image" Target="../media/image172.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30.xml"/></Relationships>
</file>

<file path=ppt/slides/_rels/slide16.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5.svg"/><Relationship Id="rId7" Type="http://schemas.openxmlformats.org/officeDocument/2006/relationships/image" Target="../media/image176.png"/><Relationship Id="rId2" Type="http://schemas.openxmlformats.org/officeDocument/2006/relationships/notesSlide" Target="../notesSlides/notesSlide15.xml"/><Relationship Id="rId1" Type="http://schemas.openxmlformats.org/officeDocument/2006/relationships/slideLayout" Target="../slideLayouts/slideLayout265.xml"/><Relationship Id="rId6" Type="http://schemas.openxmlformats.org/officeDocument/2006/relationships/image" Target="../media/image162.svg"/><Relationship Id="rId5" Type="http://schemas.microsoft.com/office/2007/relationships/hdphoto" Target="../media/hdphoto6.wdp"/><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3" Type="http://schemas.openxmlformats.org/officeDocument/2006/relationships/image" Target="../media/image185.png"/><Relationship Id="rId18" Type="http://schemas.microsoft.com/office/2007/relationships/hdphoto" Target="../media/hdphoto16.wdp"/><Relationship Id="rId26" Type="http://schemas.microsoft.com/office/2007/relationships/hdphoto" Target="../media/hdphoto20.wdp"/><Relationship Id="rId3" Type="http://schemas.openxmlformats.org/officeDocument/2006/relationships/image" Target="../media/image178.svg"/><Relationship Id="rId21" Type="http://schemas.openxmlformats.org/officeDocument/2006/relationships/image" Target="../media/image189.png"/><Relationship Id="rId7" Type="http://schemas.openxmlformats.org/officeDocument/2006/relationships/image" Target="../media/image182.png"/><Relationship Id="rId12" Type="http://schemas.microsoft.com/office/2007/relationships/hdphoto" Target="../media/hdphoto13.wdp"/><Relationship Id="rId17" Type="http://schemas.openxmlformats.org/officeDocument/2006/relationships/image" Target="../media/image187.png"/><Relationship Id="rId25" Type="http://schemas.openxmlformats.org/officeDocument/2006/relationships/image" Target="../media/image191.png"/><Relationship Id="rId33" Type="http://schemas.openxmlformats.org/officeDocument/2006/relationships/image" Target="../media/image177.png"/><Relationship Id="rId2" Type="http://schemas.openxmlformats.org/officeDocument/2006/relationships/notesSlide" Target="../notesSlides/notesSlide16.xml"/><Relationship Id="rId16" Type="http://schemas.microsoft.com/office/2007/relationships/hdphoto" Target="../media/hdphoto15.wdp"/><Relationship Id="rId20" Type="http://schemas.microsoft.com/office/2007/relationships/hdphoto" Target="../media/hdphoto17.wdp"/><Relationship Id="rId29" Type="http://schemas.openxmlformats.org/officeDocument/2006/relationships/image" Target="../media/image194.svg"/><Relationship Id="rId1" Type="http://schemas.openxmlformats.org/officeDocument/2006/relationships/slideLayout" Target="../slideLayouts/slideLayout349.xml"/><Relationship Id="rId6" Type="http://schemas.openxmlformats.org/officeDocument/2006/relationships/image" Target="../media/image181.svg"/><Relationship Id="rId11" Type="http://schemas.openxmlformats.org/officeDocument/2006/relationships/image" Target="../media/image184.png"/><Relationship Id="rId24" Type="http://schemas.microsoft.com/office/2007/relationships/hdphoto" Target="../media/hdphoto19.wdp"/><Relationship Id="rId32" Type="http://schemas.openxmlformats.org/officeDocument/2006/relationships/image" Target="../media/image197.png"/><Relationship Id="rId5" Type="http://schemas.openxmlformats.org/officeDocument/2006/relationships/image" Target="../media/image180.svg"/><Relationship Id="rId15" Type="http://schemas.openxmlformats.org/officeDocument/2006/relationships/image" Target="../media/image186.png"/><Relationship Id="rId23" Type="http://schemas.openxmlformats.org/officeDocument/2006/relationships/image" Target="../media/image190.png"/><Relationship Id="rId28" Type="http://schemas.openxmlformats.org/officeDocument/2006/relationships/image" Target="../media/image193.svg"/><Relationship Id="rId10" Type="http://schemas.microsoft.com/office/2007/relationships/hdphoto" Target="../media/hdphoto12.wdp"/><Relationship Id="rId19" Type="http://schemas.openxmlformats.org/officeDocument/2006/relationships/image" Target="../media/image188.png"/><Relationship Id="rId31" Type="http://schemas.openxmlformats.org/officeDocument/2006/relationships/image" Target="../media/image196.svg"/><Relationship Id="rId4" Type="http://schemas.openxmlformats.org/officeDocument/2006/relationships/image" Target="../media/image179.svg"/><Relationship Id="rId9" Type="http://schemas.openxmlformats.org/officeDocument/2006/relationships/image" Target="../media/image183.png"/><Relationship Id="rId14" Type="http://schemas.microsoft.com/office/2007/relationships/hdphoto" Target="../media/hdphoto14.wdp"/><Relationship Id="rId22" Type="http://schemas.microsoft.com/office/2007/relationships/hdphoto" Target="../media/hdphoto18.wdp"/><Relationship Id="rId27" Type="http://schemas.openxmlformats.org/officeDocument/2006/relationships/image" Target="../media/image192.svg"/><Relationship Id="rId30" Type="http://schemas.openxmlformats.org/officeDocument/2006/relationships/image" Target="../media/image195.png"/><Relationship Id="rId8" Type="http://schemas.microsoft.com/office/2007/relationships/hdphoto" Target="../media/hdphoto11.wdp"/></Relationships>
</file>

<file path=ppt/slides/_rels/slide18.xml.rels><?xml version="1.0" encoding="UTF-8" standalone="yes"?>
<Relationships xmlns="http://schemas.openxmlformats.org/package/2006/relationships"><Relationship Id="rId3" Type="http://schemas.openxmlformats.org/officeDocument/2006/relationships/image" Target="../media/image175.svg"/><Relationship Id="rId7" Type="http://schemas.openxmlformats.org/officeDocument/2006/relationships/image" Target="../media/image149.png"/><Relationship Id="rId2" Type="http://schemas.openxmlformats.org/officeDocument/2006/relationships/notesSlide" Target="../notesSlides/notesSlide17.xml"/><Relationship Id="rId1" Type="http://schemas.openxmlformats.org/officeDocument/2006/relationships/slideLayout" Target="../slideLayouts/slideLayout265.xml"/><Relationship Id="rId6" Type="http://schemas.openxmlformats.org/officeDocument/2006/relationships/image" Target="../media/image198.png"/><Relationship Id="rId5" Type="http://schemas.microsoft.com/office/2007/relationships/hdphoto" Target="../media/hdphoto6.wdp"/><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616.xml"/><Relationship Id="rId6" Type="http://schemas.openxmlformats.org/officeDocument/2006/relationships/image" Target="../media/image201.svg"/><Relationship Id="rId5" Type="http://schemas.openxmlformats.org/officeDocument/2006/relationships/image" Target="../media/image200.svg"/><Relationship Id="rId4" Type="http://schemas.openxmlformats.org/officeDocument/2006/relationships/image" Target="../media/image199.svg"/></Relationships>
</file>

<file path=ppt/slides/_rels/slide2.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237.xml"/><Relationship Id="rId4" Type="http://schemas.openxmlformats.org/officeDocument/2006/relationships/image" Target="../media/image128.png"/></Relationships>
</file>

<file path=ppt/slides/_rels/slide20.xml.rels><?xml version="1.0" encoding="UTF-8" standalone="yes"?>
<Relationships xmlns="http://schemas.openxmlformats.org/package/2006/relationships"><Relationship Id="rId8" Type="http://schemas.openxmlformats.org/officeDocument/2006/relationships/image" Target="../media/image205.png"/><Relationship Id="rId13" Type="http://schemas.openxmlformats.org/officeDocument/2006/relationships/image" Target="../media/image209.jpeg"/><Relationship Id="rId3" Type="http://schemas.openxmlformats.org/officeDocument/2006/relationships/image" Target="../media/image10.png"/><Relationship Id="rId7" Type="http://schemas.openxmlformats.org/officeDocument/2006/relationships/image" Target="../media/image204.png"/><Relationship Id="rId12" Type="http://schemas.microsoft.com/office/2007/relationships/hdphoto" Target="../media/hdphoto21.wdp"/><Relationship Id="rId2" Type="http://schemas.openxmlformats.org/officeDocument/2006/relationships/notesSlide" Target="../notesSlides/notesSlide19.xml"/><Relationship Id="rId1" Type="http://schemas.openxmlformats.org/officeDocument/2006/relationships/slideLayout" Target="../slideLayouts/slideLayout265.xml"/><Relationship Id="rId6" Type="http://schemas.openxmlformats.org/officeDocument/2006/relationships/image" Target="../media/image203.png"/><Relationship Id="rId11" Type="http://schemas.openxmlformats.org/officeDocument/2006/relationships/image" Target="../media/image208.png"/><Relationship Id="rId5" Type="http://schemas.openxmlformats.org/officeDocument/2006/relationships/image" Target="../media/image202.png"/><Relationship Id="rId10" Type="http://schemas.openxmlformats.org/officeDocument/2006/relationships/image" Target="../media/image207.png"/><Relationship Id="rId4" Type="http://schemas.microsoft.com/office/2007/relationships/hdphoto" Target="../media/hdphoto6.wdp"/><Relationship Id="rId9" Type="http://schemas.openxmlformats.org/officeDocument/2006/relationships/image" Target="../media/image206.png"/><Relationship Id="rId14" Type="http://schemas.openxmlformats.org/officeDocument/2006/relationships/image" Target="../media/image210.png"/></Relationships>
</file>

<file path=ppt/slides/_rels/slide21.xml.rels><?xml version="1.0" encoding="UTF-8" standalone="yes"?>
<Relationships xmlns="http://schemas.openxmlformats.org/package/2006/relationships"><Relationship Id="rId8" Type="http://schemas.openxmlformats.org/officeDocument/2006/relationships/image" Target="../media/image213.png"/><Relationship Id="rId13" Type="http://schemas.openxmlformats.org/officeDocument/2006/relationships/image" Target="../media/image218.png"/><Relationship Id="rId3" Type="http://schemas.microsoft.com/office/2018/10/relationships/comments" Target="../comments/modernComment_7FFFFD34_7E08BAB9.xml"/><Relationship Id="rId7" Type="http://schemas.openxmlformats.org/officeDocument/2006/relationships/image" Target="../media/image212.png"/><Relationship Id="rId12" Type="http://schemas.openxmlformats.org/officeDocument/2006/relationships/image" Target="../media/image217.png"/><Relationship Id="rId2" Type="http://schemas.openxmlformats.org/officeDocument/2006/relationships/notesSlide" Target="../notesSlides/notesSlide20.xml"/><Relationship Id="rId16" Type="http://schemas.openxmlformats.org/officeDocument/2006/relationships/image" Target="../media/image221.png"/><Relationship Id="rId1" Type="http://schemas.openxmlformats.org/officeDocument/2006/relationships/slideLayout" Target="../slideLayouts/slideLayout266.xml"/><Relationship Id="rId6" Type="http://schemas.microsoft.com/office/2007/relationships/hdphoto" Target="../media/hdphoto6.wdp"/><Relationship Id="rId11" Type="http://schemas.openxmlformats.org/officeDocument/2006/relationships/image" Target="../media/image216.png"/><Relationship Id="rId5" Type="http://schemas.openxmlformats.org/officeDocument/2006/relationships/image" Target="../media/image10.png"/><Relationship Id="rId15" Type="http://schemas.openxmlformats.org/officeDocument/2006/relationships/image" Target="../media/image220.png"/><Relationship Id="rId10" Type="http://schemas.openxmlformats.org/officeDocument/2006/relationships/image" Target="../media/image215.png"/><Relationship Id="rId4" Type="http://schemas.openxmlformats.org/officeDocument/2006/relationships/image" Target="../media/image211.png"/><Relationship Id="rId9" Type="http://schemas.openxmlformats.org/officeDocument/2006/relationships/image" Target="../media/image214.png"/><Relationship Id="rId14" Type="http://schemas.openxmlformats.org/officeDocument/2006/relationships/image" Target="../media/image219.png"/></Relationships>
</file>

<file path=ppt/slides/_rels/slide22.xml.rels><?xml version="1.0" encoding="UTF-8" standalone="yes"?>
<Relationships xmlns="http://schemas.openxmlformats.org/package/2006/relationships"><Relationship Id="rId8" Type="http://schemas.openxmlformats.org/officeDocument/2006/relationships/image" Target="../media/image224.svg"/><Relationship Id="rId3" Type="http://schemas.openxmlformats.org/officeDocument/2006/relationships/image" Target="../media/image5.png"/><Relationship Id="rId7" Type="http://schemas.openxmlformats.org/officeDocument/2006/relationships/image" Target="../media/image223.svg"/><Relationship Id="rId2" Type="http://schemas.openxmlformats.org/officeDocument/2006/relationships/notesSlide" Target="../notesSlides/notesSlide21.xml"/><Relationship Id="rId1" Type="http://schemas.openxmlformats.org/officeDocument/2006/relationships/slideLayout" Target="../slideLayouts/slideLayout266.xml"/><Relationship Id="rId6" Type="http://schemas.openxmlformats.org/officeDocument/2006/relationships/image" Target="../media/image222.svg"/><Relationship Id="rId5" Type="http://schemas.openxmlformats.org/officeDocument/2006/relationships/image" Target="../media/image203.png"/><Relationship Id="rId4" Type="http://schemas.openxmlformats.org/officeDocument/2006/relationships/image" Target="../media/image202.png"/><Relationship Id="rId9" Type="http://schemas.openxmlformats.org/officeDocument/2006/relationships/image" Target="../media/image22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29.png"/><Relationship Id="rId2" Type="http://schemas.openxmlformats.org/officeDocument/2006/relationships/slideLayout" Target="../slideLayouts/slideLayout304.xml"/><Relationship Id="rId1" Type="http://schemas.openxmlformats.org/officeDocument/2006/relationships/tags" Target="../tags/tag1.xml"/><Relationship Id="rId6" Type="http://schemas.openxmlformats.org/officeDocument/2006/relationships/image" Target="../media/image228.svg"/><Relationship Id="rId5" Type="http://schemas.openxmlformats.org/officeDocument/2006/relationships/image" Target="../media/image227.svg"/><Relationship Id="rId4" Type="http://schemas.openxmlformats.org/officeDocument/2006/relationships/image" Target="../media/image226.svg"/></Relationships>
</file>

<file path=ppt/slides/_rels/slide24.xml.rels><?xml version="1.0" encoding="UTF-8" standalone="yes"?>
<Relationships xmlns="http://schemas.openxmlformats.org/package/2006/relationships"><Relationship Id="rId3" Type="http://schemas.openxmlformats.org/officeDocument/2006/relationships/image" Target="../media/image162.svg"/><Relationship Id="rId2" Type="http://schemas.openxmlformats.org/officeDocument/2006/relationships/notesSlide" Target="../notesSlides/notesSlide23.xml"/><Relationship Id="rId1" Type="http://schemas.openxmlformats.org/officeDocument/2006/relationships/slideLayout" Target="../slideLayouts/slideLayout379.xml"/><Relationship Id="rId5" Type="http://schemas.microsoft.com/office/2007/relationships/hdphoto" Target="../media/hdphoto3.wdp"/><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24.xml"/><Relationship Id="rId1" Type="http://schemas.openxmlformats.org/officeDocument/2006/relationships/slideLayout" Target="../slideLayouts/slideLayout33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5.xml"/></Relationships>
</file>

<file path=ppt/slides/_rels/slide27.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hyperlink" Target="https://www.delltechnologies.com/resources/en-us/auth/products/storage/category.htm" TargetMode="External"/><Relationship Id="rId7" Type="http://schemas.openxmlformats.org/officeDocument/2006/relationships/hyperlink" Target="https://www.delltechnologies.com/sales/en-us/auth/go-to-market-intelligence/positioning-messaging/customer-stories-and-customer-wins.htm"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hyperlink" Target="https://www.delltechnologies.com/resources/en-us/auth/products/networking/storage-networking/category.htm" TargetMode="External"/><Relationship Id="rId5" Type="http://schemas.openxmlformats.org/officeDocument/2006/relationships/hyperlink" Target="https://www.delltechnologies.com/resources/en-us/auth/products/networking/category.htm" TargetMode="External"/><Relationship Id="rId4" Type="http://schemas.openxmlformats.org/officeDocument/2006/relationships/hyperlink" Target="https://www.delltechnologies.com/resources/en-us/auth/products/data-protection/category.htm"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66.xml"/></Relationships>
</file>

<file path=ppt/slides/_rels/slide29.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image" Target="../media/image234.png"/><Relationship Id="rId3" Type="http://schemas.openxmlformats.org/officeDocument/2006/relationships/image" Target="../media/image232.png"/><Relationship Id="rId7" Type="http://schemas.openxmlformats.org/officeDocument/2006/relationships/image" Target="../media/image10.png"/><Relationship Id="rId12" Type="http://schemas.openxmlformats.org/officeDocument/2006/relationships/image" Target="../media/image233.jpeg"/><Relationship Id="rId2" Type="http://schemas.openxmlformats.org/officeDocument/2006/relationships/notesSlide" Target="../notesSlides/notesSlide27.xml"/><Relationship Id="rId16" Type="http://schemas.openxmlformats.org/officeDocument/2006/relationships/image" Target="../media/image225.png"/><Relationship Id="rId1" Type="http://schemas.openxmlformats.org/officeDocument/2006/relationships/slideLayout" Target="../slideLayouts/slideLayout266.xml"/><Relationship Id="rId6" Type="http://schemas.openxmlformats.org/officeDocument/2006/relationships/image" Target="../media/image201.svg"/><Relationship Id="rId11" Type="http://schemas.openxmlformats.org/officeDocument/2006/relationships/image" Target="../media/image149.png"/><Relationship Id="rId5" Type="http://schemas.openxmlformats.org/officeDocument/2006/relationships/image" Target="../media/image200.svg"/><Relationship Id="rId15" Type="http://schemas.openxmlformats.org/officeDocument/2006/relationships/image" Target="../media/image235.png"/><Relationship Id="rId10" Type="http://schemas.openxmlformats.org/officeDocument/2006/relationships/image" Target="../media/image203.png"/><Relationship Id="rId4" Type="http://schemas.openxmlformats.org/officeDocument/2006/relationships/image" Target="../media/image199.svg"/><Relationship Id="rId9" Type="http://schemas.openxmlformats.org/officeDocument/2006/relationships/image" Target="../media/image202.png"/><Relationship Id="rId14" Type="http://schemas.openxmlformats.org/officeDocument/2006/relationships/image" Target="../media/image144.png"/></Relationships>
</file>

<file path=ppt/slides/_rels/slide3.xml.rels><?xml version="1.0" encoding="UTF-8" standalone="yes"?>
<Relationships xmlns="http://schemas.openxmlformats.org/package/2006/relationships"><Relationship Id="rId3" Type="http://schemas.openxmlformats.org/officeDocument/2006/relationships/image" Target="../media/image129.png"/><Relationship Id="rId7" Type="http://schemas.openxmlformats.org/officeDocument/2006/relationships/image" Target="../media/image133.jpeg"/><Relationship Id="rId2" Type="http://schemas.openxmlformats.org/officeDocument/2006/relationships/notesSlide" Target="../notesSlides/notesSlide2.xml"/><Relationship Id="rId1" Type="http://schemas.openxmlformats.org/officeDocument/2006/relationships/slideLayout" Target="../slideLayouts/slideLayout266.xml"/><Relationship Id="rId6" Type="http://schemas.openxmlformats.org/officeDocument/2006/relationships/image" Target="../media/image132.jpeg"/><Relationship Id="rId5" Type="http://schemas.openxmlformats.org/officeDocument/2006/relationships/image" Target="../media/image131.jpeg"/><Relationship Id="rId4" Type="http://schemas.openxmlformats.org/officeDocument/2006/relationships/image" Target="../media/image130.jpeg"/></Relationships>
</file>

<file path=ppt/slides/_rels/slide30.xml.rels><?xml version="1.0" encoding="UTF-8" standalone="yes"?>
<Relationships xmlns="http://schemas.openxmlformats.org/package/2006/relationships"><Relationship Id="rId8" Type="http://schemas.openxmlformats.org/officeDocument/2006/relationships/image" Target="../media/image164.jpeg"/><Relationship Id="rId3" Type="http://schemas.openxmlformats.org/officeDocument/2006/relationships/image" Target="../media/image10.png"/><Relationship Id="rId7" Type="http://schemas.openxmlformats.org/officeDocument/2006/relationships/image" Target="../media/image163.png"/><Relationship Id="rId12" Type="http://schemas.openxmlformats.org/officeDocument/2006/relationships/image" Target="../media/image177.png"/><Relationship Id="rId2" Type="http://schemas.openxmlformats.org/officeDocument/2006/relationships/notesSlide" Target="../notesSlides/notesSlide28.xml"/><Relationship Id="rId1" Type="http://schemas.openxmlformats.org/officeDocument/2006/relationships/slideLayout" Target="../slideLayouts/slideLayout265.xml"/><Relationship Id="rId6" Type="http://schemas.openxmlformats.org/officeDocument/2006/relationships/image" Target="../media/image143.png"/><Relationship Id="rId11" Type="http://schemas.openxmlformats.org/officeDocument/2006/relationships/image" Target="../media/image165.png"/><Relationship Id="rId5" Type="http://schemas.openxmlformats.org/officeDocument/2006/relationships/image" Target="../media/image162.svg"/><Relationship Id="rId10" Type="http://schemas.openxmlformats.org/officeDocument/2006/relationships/image" Target="../media/image157.png"/><Relationship Id="rId4" Type="http://schemas.microsoft.com/office/2007/relationships/hdphoto" Target="../media/hdphoto6.wdp"/><Relationship Id="rId9" Type="http://schemas.openxmlformats.org/officeDocument/2006/relationships/image" Target="../media/image149.png"/></Relationships>
</file>

<file path=ppt/slides/_rels/slide31.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242.png"/><Relationship Id="rId3" Type="http://schemas.openxmlformats.org/officeDocument/2006/relationships/image" Target="../media/image236.svg"/><Relationship Id="rId7" Type="http://schemas.openxmlformats.org/officeDocument/2006/relationships/image" Target="../media/image240.svg"/><Relationship Id="rId12" Type="http://schemas.microsoft.com/office/2007/relationships/hdphoto" Target="../media/hdphoto22.wdp"/><Relationship Id="rId2" Type="http://schemas.openxmlformats.org/officeDocument/2006/relationships/notesSlide" Target="../notesSlides/notesSlide29.xml"/><Relationship Id="rId16" Type="http://schemas.openxmlformats.org/officeDocument/2006/relationships/image" Target="../media/image177.png"/><Relationship Id="rId1" Type="http://schemas.openxmlformats.org/officeDocument/2006/relationships/slideLayout" Target="../slideLayouts/slideLayout266.xml"/><Relationship Id="rId6" Type="http://schemas.openxmlformats.org/officeDocument/2006/relationships/image" Target="../media/image239.svg"/><Relationship Id="rId11" Type="http://schemas.openxmlformats.org/officeDocument/2006/relationships/image" Target="../media/image241.png"/><Relationship Id="rId5" Type="http://schemas.openxmlformats.org/officeDocument/2006/relationships/image" Target="../media/image238.svg"/><Relationship Id="rId15" Type="http://schemas.openxmlformats.org/officeDocument/2006/relationships/image" Target="../media/image165.png"/><Relationship Id="rId10" Type="http://schemas.openxmlformats.org/officeDocument/2006/relationships/image" Target="../media/image164.jpeg"/><Relationship Id="rId4" Type="http://schemas.openxmlformats.org/officeDocument/2006/relationships/image" Target="../media/image237.svg"/><Relationship Id="rId9" Type="http://schemas.openxmlformats.org/officeDocument/2006/relationships/image" Target="../media/image163.png"/><Relationship Id="rId14" Type="http://schemas.microsoft.com/office/2007/relationships/hdphoto" Target="../media/hdphoto23.wdp"/></Relationships>
</file>

<file path=ppt/slides/_rels/slide32.xml.rels><?xml version="1.0" encoding="UTF-8" standalone="yes"?>
<Relationships xmlns="http://schemas.openxmlformats.org/package/2006/relationships"><Relationship Id="rId8" Type="http://schemas.openxmlformats.org/officeDocument/2006/relationships/image" Target="../media/image164.jpeg"/><Relationship Id="rId3" Type="http://schemas.openxmlformats.org/officeDocument/2006/relationships/image" Target="../media/image10.png"/><Relationship Id="rId7" Type="http://schemas.openxmlformats.org/officeDocument/2006/relationships/image" Target="../media/image157.png"/><Relationship Id="rId2" Type="http://schemas.openxmlformats.org/officeDocument/2006/relationships/notesSlide" Target="../notesSlides/notesSlide30.xml"/><Relationship Id="rId1" Type="http://schemas.openxmlformats.org/officeDocument/2006/relationships/slideLayout" Target="../slideLayouts/slideLayout266.xml"/><Relationship Id="rId6" Type="http://schemas.openxmlformats.org/officeDocument/2006/relationships/image" Target="../media/image143.png"/><Relationship Id="rId11" Type="http://schemas.openxmlformats.org/officeDocument/2006/relationships/image" Target="../media/image244.png"/><Relationship Id="rId5" Type="http://schemas.openxmlformats.org/officeDocument/2006/relationships/image" Target="../media/image243.svg"/><Relationship Id="rId10" Type="http://schemas.openxmlformats.org/officeDocument/2006/relationships/image" Target="../media/image163.png"/><Relationship Id="rId4" Type="http://schemas.microsoft.com/office/2007/relationships/hdphoto" Target="../media/hdphoto6.wdp"/><Relationship Id="rId9" Type="http://schemas.openxmlformats.org/officeDocument/2006/relationships/image" Target="../media/image165.png"/></Relationships>
</file>

<file path=ppt/slides/_rels/slide33.xml.rels><?xml version="1.0" encoding="UTF-8" standalone="yes"?>
<Relationships xmlns="http://schemas.openxmlformats.org/package/2006/relationships"><Relationship Id="rId3" Type="http://schemas.openxmlformats.org/officeDocument/2006/relationships/image" Target="../media/image245.svg"/><Relationship Id="rId2" Type="http://schemas.openxmlformats.org/officeDocument/2006/relationships/notesSlide" Target="../notesSlides/notesSlide31.xml"/><Relationship Id="rId1" Type="http://schemas.openxmlformats.org/officeDocument/2006/relationships/slideLayout" Target="../slideLayouts/slideLayout266.xml"/></Relationships>
</file>

<file path=ppt/slides/_rels/slide34.xml.rels><?xml version="1.0" encoding="UTF-8" standalone="yes"?>
<Relationships xmlns="http://schemas.openxmlformats.org/package/2006/relationships"><Relationship Id="rId8" Type="http://schemas.openxmlformats.org/officeDocument/2006/relationships/image" Target="../media/image251.png"/><Relationship Id="rId13" Type="http://schemas.openxmlformats.org/officeDocument/2006/relationships/slide" Target="slide44.xml"/><Relationship Id="rId18" Type="http://schemas.openxmlformats.org/officeDocument/2006/relationships/slide" Target="slide69.xml"/><Relationship Id="rId3" Type="http://schemas.openxmlformats.org/officeDocument/2006/relationships/image" Target="../media/image246.png"/><Relationship Id="rId7" Type="http://schemas.openxmlformats.org/officeDocument/2006/relationships/image" Target="../media/image250.png"/><Relationship Id="rId12" Type="http://schemas.openxmlformats.org/officeDocument/2006/relationships/slide" Target="slide35.xml"/><Relationship Id="rId17" Type="http://schemas.openxmlformats.org/officeDocument/2006/relationships/slide" Target="slide65.xml"/><Relationship Id="rId2" Type="http://schemas.openxmlformats.org/officeDocument/2006/relationships/notesSlide" Target="../notesSlides/notesSlide32.xml"/><Relationship Id="rId16" Type="http://schemas.openxmlformats.org/officeDocument/2006/relationships/slide" Target="slide57.xml"/><Relationship Id="rId20" Type="http://schemas.openxmlformats.org/officeDocument/2006/relationships/slide" Target="slide81.xml"/><Relationship Id="rId1" Type="http://schemas.openxmlformats.org/officeDocument/2006/relationships/slideLayout" Target="../slideLayouts/slideLayout266.xml"/><Relationship Id="rId6" Type="http://schemas.openxmlformats.org/officeDocument/2006/relationships/image" Target="../media/image249.png"/><Relationship Id="rId11" Type="http://schemas.openxmlformats.org/officeDocument/2006/relationships/image" Target="../media/image254.png"/><Relationship Id="rId5" Type="http://schemas.openxmlformats.org/officeDocument/2006/relationships/image" Target="../media/image248.png"/><Relationship Id="rId15" Type="http://schemas.openxmlformats.org/officeDocument/2006/relationships/slide" Target="slide53.xml"/><Relationship Id="rId10" Type="http://schemas.openxmlformats.org/officeDocument/2006/relationships/image" Target="../media/image253.png"/><Relationship Id="rId19" Type="http://schemas.openxmlformats.org/officeDocument/2006/relationships/slide" Target="slide76.xml"/><Relationship Id="rId4" Type="http://schemas.openxmlformats.org/officeDocument/2006/relationships/image" Target="../media/image247.png"/><Relationship Id="rId9" Type="http://schemas.openxmlformats.org/officeDocument/2006/relationships/image" Target="../media/image252.png"/><Relationship Id="rId14" Type="http://schemas.openxmlformats.org/officeDocument/2006/relationships/slide" Target="slide49.xml"/></Relationships>
</file>

<file path=ppt/slides/_rels/slide35.xml.rels><?xml version="1.0" encoding="UTF-8" standalone="yes"?>
<Relationships xmlns="http://schemas.openxmlformats.org/package/2006/relationships"><Relationship Id="rId2" Type="http://schemas.openxmlformats.org/officeDocument/2006/relationships/image" Target="../media/image255.jpeg"/><Relationship Id="rId1" Type="http://schemas.openxmlformats.org/officeDocument/2006/relationships/slideLayout" Target="../slideLayouts/slideLayout266.xml"/></Relationships>
</file>

<file path=ppt/slides/_rels/slide36.xml.rels><?xml version="1.0" encoding="UTF-8" standalone="yes"?>
<Relationships xmlns="http://schemas.openxmlformats.org/package/2006/relationships"><Relationship Id="rId3" Type="http://schemas.openxmlformats.org/officeDocument/2006/relationships/image" Target="../media/image166.svg"/><Relationship Id="rId7" Type="http://schemas.openxmlformats.org/officeDocument/2006/relationships/image" Target="../media/image143.png"/><Relationship Id="rId2" Type="http://schemas.openxmlformats.org/officeDocument/2006/relationships/notesSlide" Target="../notesSlides/notesSlide33.xml"/><Relationship Id="rId1" Type="http://schemas.openxmlformats.org/officeDocument/2006/relationships/slideLayout" Target="../slideLayouts/slideLayout265.xml"/><Relationship Id="rId6" Type="http://schemas.microsoft.com/office/2007/relationships/hdphoto" Target="../media/hdphoto6.wdp"/><Relationship Id="rId5" Type="http://schemas.openxmlformats.org/officeDocument/2006/relationships/image" Target="../media/image10.png"/><Relationship Id="rId4" Type="http://schemas.openxmlformats.org/officeDocument/2006/relationships/image" Target="../media/image175.svg"/></Relationships>
</file>

<file path=ppt/slides/_rels/slide37.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258.png"/><Relationship Id="rId2" Type="http://schemas.openxmlformats.org/officeDocument/2006/relationships/notesSlide" Target="../notesSlides/notesSlide34.xml"/><Relationship Id="rId1" Type="http://schemas.openxmlformats.org/officeDocument/2006/relationships/slideLayout" Target="../slideLayouts/slideLayout697.xml"/><Relationship Id="rId6" Type="http://schemas.openxmlformats.org/officeDocument/2006/relationships/image" Target="../media/image257.png"/><Relationship Id="rId5" Type="http://schemas.openxmlformats.org/officeDocument/2006/relationships/image" Target="../media/image143.png"/><Relationship Id="rId4" Type="http://schemas.openxmlformats.org/officeDocument/2006/relationships/image" Target="../media/image256.png"/></Relationships>
</file>

<file path=ppt/slides/_rels/slide3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5.xml"/><Relationship Id="rId1" Type="http://schemas.openxmlformats.org/officeDocument/2006/relationships/slideLayout" Target="../slideLayouts/slideLayout697.xml"/></Relationships>
</file>

<file path=ppt/slides/_rels/slide39.xml.rels><?xml version="1.0" encoding="UTF-8" standalone="yes"?>
<Relationships xmlns="http://schemas.openxmlformats.org/package/2006/relationships"><Relationship Id="rId8" Type="http://schemas.openxmlformats.org/officeDocument/2006/relationships/image" Target="../media/image263.png"/><Relationship Id="rId13" Type="http://schemas.openxmlformats.org/officeDocument/2006/relationships/image" Target="../media/image268.png"/><Relationship Id="rId18" Type="http://schemas.openxmlformats.org/officeDocument/2006/relationships/image" Target="../media/image273.png"/><Relationship Id="rId26" Type="http://schemas.openxmlformats.org/officeDocument/2006/relationships/image" Target="../media/image281.png"/><Relationship Id="rId3" Type="http://schemas.openxmlformats.org/officeDocument/2006/relationships/image" Target="../media/image259.jpeg"/><Relationship Id="rId21" Type="http://schemas.openxmlformats.org/officeDocument/2006/relationships/image" Target="../media/image276.png"/><Relationship Id="rId7" Type="http://schemas.openxmlformats.org/officeDocument/2006/relationships/image" Target="../media/image262.png"/><Relationship Id="rId12" Type="http://schemas.openxmlformats.org/officeDocument/2006/relationships/image" Target="../media/image267.jpeg"/><Relationship Id="rId17" Type="http://schemas.openxmlformats.org/officeDocument/2006/relationships/image" Target="../media/image272.png"/><Relationship Id="rId25" Type="http://schemas.openxmlformats.org/officeDocument/2006/relationships/image" Target="../media/image280.png"/><Relationship Id="rId2" Type="http://schemas.openxmlformats.org/officeDocument/2006/relationships/notesSlide" Target="../notesSlides/notesSlide36.xml"/><Relationship Id="rId16" Type="http://schemas.openxmlformats.org/officeDocument/2006/relationships/image" Target="../media/image271.png"/><Relationship Id="rId20" Type="http://schemas.openxmlformats.org/officeDocument/2006/relationships/image" Target="../media/image275.png"/><Relationship Id="rId29" Type="http://schemas.openxmlformats.org/officeDocument/2006/relationships/image" Target="../media/image284.png"/><Relationship Id="rId1" Type="http://schemas.openxmlformats.org/officeDocument/2006/relationships/slideLayout" Target="../slideLayouts/slideLayout697.xml"/><Relationship Id="rId6" Type="http://schemas.openxmlformats.org/officeDocument/2006/relationships/image" Target="../media/image261.png"/><Relationship Id="rId11" Type="http://schemas.openxmlformats.org/officeDocument/2006/relationships/image" Target="../media/image266.png"/><Relationship Id="rId24" Type="http://schemas.openxmlformats.org/officeDocument/2006/relationships/image" Target="../media/image279.png"/><Relationship Id="rId32" Type="http://schemas.openxmlformats.org/officeDocument/2006/relationships/image" Target="../media/image106.png"/><Relationship Id="rId5" Type="http://schemas.openxmlformats.org/officeDocument/2006/relationships/image" Target="../media/image260.png"/><Relationship Id="rId15" Type="http://schemas.openxmlformats.org/officeDocument/2006/relationships/image" Target="../media/image270.png"/><Relationship Id="rId23" Type="http://schemas.openxmlformats.org/officeDocument/2006/relationships/image" Target="../media/image278.png"/><Relationship Id="rId28" Type="http://schemas.openxmlformats.org/officeDocument/2006/relationships/image" Target="../media/image283.png"/><Relationship Id="rId10" Type="http://schemas.openxmlformats.org/officeDocument/2006/relationships/image" Target="../media/image265.jpeg"/><Relationship Id="rId19" Type="http://schemas.openxmlformats.org/officeDocument/2006/relationships/image" Target="../media/image274.jpeg"/><Relationship Id="rId31" Type="http://schemas.openxmlformats.org/officeDocument/2006/relationships/image" Target="../media/image286.svg"/><Relationship Id="rId4" Type="http://schemas.openxmlformats.org/officeDocument/2006/relationships/hyperlink" Target="https://www.delltechnologies.com/asset/en-us/products/storage/briefs-summaries/idc-powerstore-customer-bv-snapshot.pdf" TargetMode="External"/><Relationship Id="rId9" Type="http://schemas.openxmlformats.org/officeDocument/2006/relationships/image" Target="../media/image264.png"/><Relationship Id="rId14" Type="http://schemas.openxmlformats.org/officeDocument/2006/relationships/image" Target="../media/image269.png"/><Relationship Id="rId22" Type="http://schemas.openxmlformats.org/officeDocument/2006/relationships/image" Target="../media/image277.png"/><Relationship Id="rId27" Type="http://schemas.openxmlformats.org/officeDocument/2006/relationships/image" Target="../media/image282.png"/><Relationship Id="rId30" Type="http://schemas.openxmlformats.org/officeDocument/2006/relationships/image" Target="../media/image285.jpeg"/></Relationships>
</file>

<file path=ppt/slides/_rels/slide4.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chart" Target="../charts/chart1.xml"/><Relationship Id="rId7" Type="http://schemas.microsoft.com/office/2007/relationships/hdphoto" Target="../media/hdphoto6.wdp"/><Relationship Id="rId2" Type="http://schemas.openxmlformats.org/officeDocument/2006/relationships/notesSlide" Target="../notesSlides/notesSlide3.xml"/><Relationship Id="rId1" Type="http://schemas.openxmlformats.org/officeDocument/2006/relationships/slideLayout" Target="../slideLayouts/slideLayout266.xml"/><Relationship Id="rId6" Type="http://schemas.openxmlformats.org/officeDocument/2006/relationships/image" Target="../media/image10.png"/><Relationship Id="rId5" Type="http://schemas.openxmlformats.org/officeDocument/2006/relationships/chart" Target="../charts/chart3.xml"/><Relationship Id="rId4" Type="http://schemas.openxmlformats.org/officeDocument/2006/relationships/chart" Target="../charts/char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7.jpeg"/><Relationship Id="rId7" Type="http://schemas.openxmlformats.org/officeDocument/2006/relationships/image" Target="../media/image260.png"/><Relationship Id="rId2" Type="http://schemas.openxmlformats.org/officeDocument/2006/relationships/notesSlide" Target="../notesSlides/notesSlide37.xml"/><Relationship Id="rId1" Type="http://schemas.openxmlformats.org/officeDocument/2006/relationships/slideLayout" Target="../slideLayouts/slideLayout617.xml"/><Relationship Id="rId6" Type="http://schemas.openxmlformats.org/officeDocument/2006/relationships/image" Target="../media/image290.jpeg"/><Relationship Id="rId5" Type="http://schemas.openxmlformats.org/officeDocument/2006/relationships/image" Target="../media/image289.png"/><Relationship Id="rId4" Type="http://schemas.openxmlformats.org/officeDocument/2006/relationships/image" Target="../media/image288.png"/></Relationships>
</file>

<file path=ppt/slides/_rels/slide41.xml.rels><?xml version="1.0" encoding="UTF-8" standalone="yes"?>
<Relationships xmlns="http://schemas.openxmlformats.org/package/2006/relationships"><Relationship Id="rId3" Type="http://schemas.openxmlformats.org/officeDocument/2006/relationships/image" Target="../media/image287.jpeg"/><Relationship Id="rId7" Type="http://schemas.openxmlformats.org/officeDocument/2006/relationships/image" Target="../media/image260.png"/><Relationship Id="rId2" Type="http://schemas.openxmlformats.org/officeDocument/2006/relationships/notesSlide" Target="../notesSlides/notesSlide38.xml"/><Relationship Id="rId1" Type="http://schemas.openxmlformats.org/officeDocument/2006/relationships/slideLayout" Target="../slideLayouts/slideLayout617.xml"/><Relationship Id="rId6" Type="http://schemas.openxmlformats.org/officeDocument/2006/relationships/image" Target="../media/image290.jpeg"/><Relationship Id="rId5" Type="http://schemas.openxmlformats.org/officeDocument/2006/relationships/image" Target="../media/image289.png"/><Relationship Id="rId4" Type="http://schemas.openxmlformats.org/officeDocument/2006/relationships/image" Target="../media/image288.png"/></Relationships>
</file>

<file path=ppt/slides/_rels/slide42.xml.rels><?xml version="1.0" encoding="UTF-8" standalone="yes"?>
<Relationships xmlns="http://schemas.openxmlformats.org/package/2006/relationships"><Relationship Id="rId3" Type="http://schemas.openxmlformats.org/officeDocument/2006/relationships/image" Target="../media/image291.png"/><Relationship Id="rId2" Type="http://schemas.openxmlformats.org/officeDocument/2006/relationships/notesSlide" Target="../notesSlides/notesSlide39.xml"/><Relationship Id="rId1" Type="http://schemas.openxmlformats.org/officeDocument/2006/relationships/slideLayout" Target="../slideLayouts/slideLayout190.xml"/><Relationship Id="rId4" Type="http://schemas.openxmlformats.org/officeDocument/2006/relationships/image" Target="../media/image292.png"/></Relationships>
</file>

<file path=ppt/slides/_rels/slide43.xml.rels><?xml version="1.0" encoding="UTF-8" standalone="yes"?>
<Relationships xmlns="http://schemas.openxmlformats.org/package/2006/relationships"><Relationship Id="rId8" Type="http://schemas.openxmlformats.org/officeDocument/2006/relationships/image" Target="../media/image297.svg"/><Relationship Id="rId3" Type="http://schemas.openxmlformats.org/officeDocument/2006/relationships/image" Target="../media/image293.png"/><Relationship Id="rId7" Type="http://schemas.openxmlformats.org/officeDocument/2006/relationships/image" Target="../media/image296.jpeg"/><Relationship Id="rId2" Type="http://schemas.openxmlformats.org/officeDocument/2006/relationships/notesSlide" Target="../notesSlides/notesSlide40.xml"/><Relationship Id="rId1" Type="http://schemas.openxmlformats.org/officeDocument/2006/relationships/slideLayout" Target="../slideLayouts/slideLayout153.xml"/><Relationship Id="rId6" Type="http://schemas.openxmlformats.org/officeDocument/2006/relationships/image" Target="../media/image295.png"/><Relationship Id="rId5" Type="http://schemas.microsoft.com/office/2007/relationships/hdphoto" Target="../media/hdphoto24.wdp"/><Relationship Id="rId4" Type="http://schemas.openxmlformats.org/officeDocument/2006/relationships/image" Target="../media/image294.png"/></Relationships>
</file>

<file path=ppt/slides/_rels/slide44.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66.xml"/></Relationships>
</file>

<file path=ppt/slides/_rels/slide45.xml.rels><?xml version="1.0" encoding="UTF-8" standalone="yes"?>
<Relationships xmlns="http://schemas.openxmlformats.org/package/2006/relationships"><Relationship Id="rId3" Type="http://schemas.openxmlformats.org/officeDocument/2006/relationships/image" Target="../media/image166.svg"/><Relationship Id="rId2" Type="http://schemas.openxmlformats.org/officeDocument/2006/relationships/notesSlide" Target="../notesSlides/notesSlide41.xml"/><Relationship Id="rId1" Type="http://schemas.openxmlformats.org/officeDocument/2006/relationships/slideLayout" Target="../slideLayouts/slideLayout265.xml"/><Relationship Id="rId6" Type="http://schemas.openxmlformats.org/officeDocument/2006/relationships/image" Target="../media/image163.png"/><Relationship Id="rId5" Type="http://schemas.microsoft.com/office/2007/relationships/hdphoto" Target="../media/hdphoto6.wdp"/><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8" Type="http://schemas.openxmlformats.org/officeDocument/2006/relationships/image" Target="../media/image302.png"/><Relationship Id="rId13" Type="http://schemas.openxmlformats.org/officeDocument/2006/relationships/image" Target="../media/image10.png"/><Relationship Id="rId3" Type="http://schemas.openxmlformats.org/officeDocument/2006/relationships/image" Target="../media/image298.png"/><Relationship Id="rId7" Type="http://schemas.openxmlformats.org/officeDocument/2006/relationships/image" Target="../media/image301.png"/><Relationship Id="rId12" Type="http://schemas.openxmlformats.org/officeDocument/2006/relationships/image" Target="../media/image305.png"/><Relationship Id="rId2" Type="http://schemas.openxmlformats.org/officeDocument/2006/relationships/notesSlide" Target="../notesSlides/notesSlide42.xml"/><Relationship Id="rId1" Type="http://schemas.openxmlformats.org/officeDocument/2006/relationships/slideLayout" Target="../slideLayouts/slideLayout479.xml"/><Relationship Id="rId6" Type="http://schemas.openxmlformats.org/officeDocument/2006/relationships/image" Target="../media/image300.png"/><Relationship Id="rId11" Type="http://schemas.microsoft.com/office/2007/relationships/hdphoto" Target="../media/hdphoto26.wdp"/><Relationship Id="rId5" Type="http://schemas.openxmlformats.org/officeDocument/2006/relationships/image" Target="../media/image299.png"/><Relationship Id="rId10" Type="http://schemas.openxmlformats.org/officeDocument/2006/relationships/image" Target="../media/image304.png"/><Relationship Id="rId4" Type="http://schemas.microsoft.com/office/2007/relationships/hdphoto" Target="../media/hdphoto25.wdp"/><Relationship Id="rId9" Type="http://schemas.openxmlformats.org/officeDocument/2006/relationships/image" Target="../media/image303.png"/><Relationship Id="rId14" Type="http://schemas.microsoft.com/office/2007/relationships/hdphoto" Target="../media/hdphoto6.wdp"/></Relationships>
</file>

<file path=ppt/slides/_rels/slide47.xml.rels><?xml version="1.0" encoding="UTF-8" standalone="yes"?>
<Relationships xmlns="http://schemas.openxmlformats.org/package/2006/relationships"><Relationship Id="rId8" Type="http://schemas.openxmlformats.org/officeDocument/2006/relationships/image" Target="../media/image310.png"/><Relationship Id="rId13" Type="http://schemas.openxmlformats.org/officeDocument/2006/relationships/image" Target="../media/image302.png"/><Relationship Id="rId18" Type="http://schemas.openxmlformats.org/officeDocument/2006/relationships/image" Target="../media/image317.png"/><Relationship Id="rId26" Type="http://schemas.microsoft.com/office/2007/relationships/hdphoto" Target="../media/hdphoto32.wdp"/><Relationship Id="rId3" Type="http://schemas.openxmlformats.org/officeDocument/2006/relationships/image" Target="../media/image306.png"/><Relationship Id="rId21" Type="http://schemas.microsoft.com/office/2007/relationships/hdphoto" Target="../media/hdphoto30.wdp"/><Relationship Id="rId7" Type="http://schemas.openxmlformats.org/officeDocument/2006/relationships/image" Target="../media/image309.png"/><Relationship Id="rId12" Type="http://schemas.openxmlformats.org/officeDocument/2006/relationships/image" Target="../media/image313.svg"/><Relationship Id="rId17" Type="http://schemas.microsoft.com/office/2007/relationships/hdphoto" Target="../media/hdphoto29.wdp"/><Relationship Id="rId25" Type="http://schemas.openxmlformats.org/officeDocument/2006/relationships/image" Target="../media/image322.png"/><Relationship Id="rId2" Type="http://schemas.openxmlformats.org/officeDocument/2006/relationships/notesSlide" Target="../notesSlides/notesSlide43.xml"/><Relationship Id="rId16" Type="http://schemas.openxmlformats.org/officeDocument/2006/relationships/image" Target="../media/image316.png"/><Relationship Id="rId20" Type="http://schemas.openxmlformats.org/officeDocument/2006/relationships/image" Target="../media/image319.png"/><Relationship Id="rId1" Type="http://schemas.openxmlformats.org/officeDocument/2006/relationships/slideLayout" Target="../slideLayouts/slideLayout617.xml"/><Relationship Id="rId6" Type="http://schemas.microsoft.com/office/2007/relationships/hdphoto" Target="../media/hdphoto27.wdp"/><Relationship Id="rId11" Type="http://schemas.openxmlformats.org/officeDocument/2006/relationships/image" Target="../media/image312.svg"/><Relationship Id="rId24" Type="http://schemas.openxmlformats.org/officeDocument/2006/relationships/image" Target="../media/image321.png"/><Relationship Id="rId5" Type="http://schemas.openxmlformats.org/officeDocument/2006/relationships/image" Target="../media/image308.png"/><Relationship Id="rId15" Type="http://schemas.openxmlformats.org/officeDocument/2006/relationships/image" Target="../media/image315.png"/><Relationship Id="rId23" Type="http://schemas.microsoft.com/office/2007/relationships/hdphoto" Target="../media/hdphoto31.wdp"/><Relationship Id="rId10" Type="http://schemas.microsoft.com/office/2007/relationships/hdphoto" Target="../media/hdphoto28.wdp"/><Relationship Id="rId19" Type="http://schemas.openxmlformats.org/officeDocument/2006/relationships/image" Target="../media/image318.png"/><Relationship Id="rId4" Type="http://schemas.openxmlformats.org/officeDocument/2006/relationships/image" Target="../media/image307.png"/><Relationship Id="rId9" Type="http://schemas.openxmlformats.org/officeDocument/2006/relationships/image" Target="../media/image311.png"/><Relationship Id="rId14" Type="http://schemas.openxmlformats.org/officeDocument/2006/relationships/image" Target="../media/image314.png"/><Relationship Id="rId22" Type="http://schemas.openxmlformats.org/officeDocument/2006/relationships/image" Target="../media/image320.png"/><Relationship Id="rId27" Type="http://schemas.openxmlformats.org/officeDocument/2006/relationships/image" Target="../media/image323.png"/></Relationships>
</file>

<file path=ppt/slides/_rels/slide48.xml.rels><?xml version="1.0" encoding="UTF-8" standalone="yes"?>
<Relationships xmlns="http://schemas.openxmlformats.org/package/2006/relationships"><Relationship Id="rId3" Type="http://schemas.openxmlformats.org/officeDocument/2006/relationships/image" Target="../media/image324.jpeg"/><Relationship Id="rId2" Type="http://schemas.openxmlformats.org/officeDocument/2006/relationships/notesSlide" Target="../notesSlides/notesSlide44.xml"/><Relationship Id="rId1" Type="http://schemas.openxmlformats.org/officeDocument/2006/relationships/slideLayout" Target="../slideLayouts/slideLayout99.xml"/><Relationship Id="rId5" Type="http://schemas.openxmlformats.org/officeDocument/2006/relationships/hyperlink" Target="http://logos-download.com/7505-emirates-nbd-logo-download.html" TargetMode="External"/><Relationship Id="rId4" Type="http://schemas.openxmlformats.org/officeDocument/2006/relationships/image" Target="../media/image325.png"/></Relationships>
</file>

<file path=ppt/slides/_rels/slide49.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66.xml"/></Relationships>
</file>

<file path=ppt/slides/_rels/slide5.xml.rels><?xml version="1.0" encoding="UTF-8" standalone="yes"?>
<Relationships xmlns="http://schemas.openxmlformats.org/package/2006/relationships"><Relationship Id="rId8" Type="http://schemas.openxmlformats.org/officeDocument/2006/relationships/image" Target="../media/image137.svg"/><Relationship Id="rId3" Type="http://schemas.openxmlformats.org/officeDocument/2006/relationships/image" Target="../media/image10.png"/><Relationship Id="rId7" Type="http://schemas.openxmlformats.org/officeDocument/2006/relationships/image" Target="../media/image136.svg"/><Relationship Id="rId2" Type="http://schemas.openxmlformats.org/officeDocument/2006/relationships/notesSlide" Target="../notesSlides/notesSlide4.xml"/><Relationship Id="rId1" Type="http://schemas.openxmlformats.org/officeDocument/2006/relationships/slideLayout" Target="../slideLayouts/slideLayout265.xml"/><Relationship Id="rId6" Type="http://schemas.openxmlformats.org/officeDocument/2006/relationships/image" Target="../media/image135.svg"/><Relationship Id="rId5" Type="http://schemas.openxmlformats.org/officeDocument/2006/relationships/image" Target="../media/image134.svg"/><Relationship Id="rId4" Type="http://schemas.microsoft.com/office/2007/relationships/hdphoto" Target="../media/hdphoto6.wdp"/></Relationships>
</file>

<file path=ppt/slides/_rels/slide50.xml.rels><?xml version="1.0" encoding="UTF-8" standalone="yes"?>
<Relationships xmlns="http://schemas.openxmlformats.org/package/2006/relationships"><Relationship Id="rId3" Type="http://schemas.openxmlformats.org/officeDocument/2006/relationships/image" Target="../media/image175.svg"/><Relationship Id="rId7" Type="http://schemas.openxmlformats.org/officeDocument/2006/relationships/hyperlink" Target="https://www.delltechnologies.com/asset/en-us/products/storage/industry-market/idc-the-business-value-of-dell-powerflex.pdf" TargetMode="External"/><Relationship Id="rId2" Type="http://schemas.openxmlformats.org/officeDocument/2006/relationships/notesSlide" Target="../notesSlides/notesSlide45.xml"/><Relationship Id="rId1" Type="http://schemas.openxmlformats.org/officeDocument/2006/relationships/slideLayout" Target="../slideLayouts/slideLayout265.xml"/><Relationship Id="rId6" Type="http://schemas.openxmlformats.org/officeDocument/2006/relationships/image" Target="../media/image164.jpeg"/><Relationship Id="rId5" Type="http://schemas.microsoft.com/office/2007/relationships/hdphoto" Target="../media/hdphoto6.wdp"/><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8" Type="http://schemas.openxmlformats.org/officeDocument/2006/relationships/image" Target="../media/image329.png"/><Relationship Id="rId13" Type="http://schemas.openxmlformats.org/officeDocument/2006/relationships/image" Target="../media/image333.png"/><Relationship Id="rId3" Type="http://schemas.openxmlformats.org/officeDocument/2006/relationships/image" Target="../media/image139.png"/><Relationship Id="rId7" Type="http://schemas.openxmlformats.org/officeDocument/2006/relationships/image" Target="../media/image328.png"/><Relationship Id="rId12" Type="http://schemas.openxmlformats.org/officeDocument/2006/relationships/image" Target="../media/image332.png"/><Relationship Id="rId2" Type="http://schemas.openxmlformats.org/officeDocument/2006/relationships/notesSlide" Target="../notesSlides/notesSlide46.xml"/><Relationship Id="rId16" Type="http://schemas.openxmlformats.org/officeDocument/2006/relationships/image" Target="../media/image336.png"/><Relationship Id="rId1" Type="http://schemas.openxmlformats.org/officeDocument/2006/relationships/slideLayout" Target="../slideLayouts/slideLayout449.xml"/><Relationship Id="rId6" Type="http://schemas.openxmlformats.org/officeDocument/2006/relationships/image" Target="../media/image327.png"/><Relationship Id="rId11" Type="http://schemas.openxmlformats.org/officeDocument/2006/relationships/image" Target="../media/image331.jpeg"/><Relationship Id="rId5" Type="http://schemas.microsoft.com/office/2007/relationships/hdphoto" Target="../media/hdphoto33.wdp"/><Relationship Id="rId15" Type="http://schemas.openxmlformats.org/officeDocument/2006/relationships/image" Target="../media/image335.png"/><Relationship Id="rId10" Type="http://schemas.openxmlformats.org/officeDocument/2006/relationships/image" Target="../media/image330.png"/><Relationship Id="rId4" Type="http://schemas.openxmlformats.org/officeDocument/2006/relationships/image" Target="../media/image326.png"/><Relationship Id="rId9" Type="http://schemas.openxmlformats.org/officeDocument/2006/relationships/image" Target="../media/image323.png"/><Relationship Id="rId14" Type="http://schemas.openxmlformats.org/officeDocument/2006/relationships/image" Target="../media/image334.png"/></Relationships>
</file>

<file path=ppt/slides/_rels/slide52.xml.rels><?xml version="1.0" encoding="UTF-8" standalone="yes"?>
<Relationships xmlns="http://schemas.openxmlformats.org/package/2006/relationships"><Relationship Id="rId3" Type="http://schemas.openxmlformats.org/officeDocument/2006/relationships/image" Target="../media/image337.jpeg"/><Relationship Id="rId2" Type="http://schemas.openxmlformats.org/officeDocument/2006/relationships/notesSlide" Target="../notesSlides/notesSlide47.xml"/><Relationship Id="rId1" Type="http://schemas.openxmlformats.org/officeDocument/2006/relationships/slideLayout" Target="../slideLayouts/slideLayout154.xml"/><Relationship Id="rId6" Type="http://schemas.openxmlformats.org/officeDocument/2006/relationships/image" Target="../media/image339.png"/><Relationship Id="rId5" Type="http://schemas.microsoft.com/office/2007/relationships/hdphoto" Target="../media/hdphoto34.wdp"/><Relationship Id="rId4" Type="http://schemas.openxmlformats.org/officeDocument/2006/relationships/image" Target="../media/image338.png"/></Relationships>
</file>

<file path=ppt/slides/_rels/slide53.xml.rels><?xml version="1.0" encoding="UTF-8" standalone="yes"?>
<Relationships xmlns="http://schemas.openxmlformats.org/package/2006/relationships"><Relationship Id="rId2" Type="http://schemas.openxmlformats.org/officeDocument/2006/relationships/image" Target="../media/image340.png"/><Relationship Id="rId1" Type="http://schemas.openxmlformats.org/officeDocument/2006/relationships/slideLayout" Target="../slideLayouts/slideLayout266.xml"/></Relationships>
</file>

<file path=ppt/slides/_rels/slide54.xml.rels><?xml version="1.0" encoding="UTF-8" standalone="yes"?>
<Relationships xmlns="http://schemas.openxmlformats.org/package/2006/relationships"><Relationship Id="rId3" Type="http://schemas.openxmlformats.org/officeDocument/2006/relationships/image" Target="../media/image166.svg"/><Relationship Id="rId2" Type="http://schemas.openxmlformats.org/officeDocument/2006/relationships/notesSlide" Target="../notesSlides/notesSlide48.xml"/><Relationship Id="rId1" Type="http://schemas.openxmlformats.org/officeDocument/2006/relationships/slideLayout" Target="../slideLayouts/slideLayout265.xml"/><Relationship Id="rId6" Type="http://schemas.openxmlformats.org/officeDocument/2006/relationships/image" Target="../media/image341.png"/><Relationship Id="rId5" Type="http://schemas.microsoft.com/office/2007/relationships/hdphoto" Target="../media/hdphoto6.wdp"/><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166.svg"/><Relationship Id="rId2" Type="http://schemas.openxmlformats.org/officeDocument/2006/relationships/notesSlide" Target="../notesSlides/notesSlide49.xml"/><Relationship Id="rId1" Type="http://schemas.openxmlformats.org/officeDocument/2006/relationships/slideLayout" Target="../slideLayouts/slideLayout265.xml"/><Relationship Id="rId6" Type="http://schemas.openxmlformats.org/officeDocument/2006/relationships/image" Target="../media/image340.png"/><Relationship Id="rId5" Type="http://schemas.microsoft.com/office/2007/relationships/hdphoto" Target="../media/hdphoto6.wdp"/><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8" Type="http://schemas.openxmlformats.org/officeDocument/2006/relationships/image" Target="../media/image328.png"/><Relationship Id="rId13" Type="http://schemas.openxmlformats.org/officeDocument/2006/relationships/image" Target="../media/image351.png"/><Relationship Id="rId3" Type="http://schemas.openxmlformats.org/officeDocument/2006/relationships/image" Target="../media/image342.png"/><Relationship Id="rId7" Type="http://schemas.openxmlformats.org/officeDocument/2006/relationships/image" Target="../media/image346.png"/><Relationship Id="rId12" Type="http://schemas.openxmlformats.org/officeDocument/2006/relationships/image" Target="../media/image350.png"/><Relationship Id="rId2" Type="http://schemas.openxmlformats.org/officeDocument/2006/relationships/notesSlide" Target="../notesSlides/notesSlide50.xml"/><Relationship Id="rId16" Type="http://schemas.openxmlformats.org/officeDocument/2006/relationships/image" Target="../media/image354.png"/><Relationship Id="rId1" Type="http://schemas.openxmlformats.org/officeDocument/2006/relationships/slideLayout" Target="../slideLayouts/slideLayout449.xml"/><Relationship Id="rId6" Type="http://schemas.openxmlformats.org/officeDocument/2006/relationships/image" Target="../media/image345.svg"/><Relationship Id="rId11" Type="http://schemas.openxmlformats.org/officeDocument/2006/relationships/image" Target="../media/image349.jpeg"/><Relationship Id="rId5" Type="http://schemas.openxmlformats.org/officeDocument/2006/relationships/image" Target="../media/image344.png"/><Relationship Id="rId15" Type="http://schemas.openxmlformats.org/officeDocument/2006/relationships/image" Target="../media/image353.png"/><Relationship Id="rId10" Type="http://schemas.openxmlformats.org/officeDocument/2006/relationships/image" Target="../media/image348.png"/><Relationship Id="rId4" Type="http://schemas.openxmlformats.org/officeDocument/2006/relationships/image" Target="../media/image343.png"/><Relationship Id="rId9" Type="http://schemas.openxmlformats.org/officeDocument/2006/relationships/image" Target="../media/image347.png"/><Relationship Id="rId14" Type="http://schemas.openxmlformats.org/officeDocument/2006/relationships/image" Target="../media/image352.png"/></Relationships>
</file>

<file path=ppt/slides/_rels/slide57.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62.svg"/><Relationship Id="rId1" Type="http://schemas.openxmlformats.org/officeDocument/2006/relationships/slideLayout" Target="../slideLayouts/slideLayout266.xml"/></Relationships>
</file>

<file path=ppt/slides/_rels/slide58.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5.svg"/><Relationship Id="rId7" Type="http://schemas.openxmlformats.org/officeDocument/2006/relationships/image" Target="../media/image176.png"/><Relationship Id="rId2" Type="http://schemas.openxmlformats.org/officeDocument/2006/relationships/notesSlide" Target="../notesSlides/notesSlide51.xml"/><Relationship Id="rId1" Type="http://schemas.openxmlformats.org/officeDocument/2006/relationships/slideLayout" Target="../slideLayouts/slideLayout265.xml"/><Relationship Id="rId6" Type="http://schemas.openxmlformats.org/officeDocument/2006/relationships/image" Target="../media/image162.svg"/><Relationship Id="rId5" Type="http://schemas.microsoft.com/office/2007/relationships/hdphoto" Target="../media/hdphoto6.wdp"/><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8" Type="http://schemas.openxmlformats.org/officeDocument/2006/relationships/image" Target="../media/image357.png"/><Relationship Id="rId3" Type="http://schemas.openxmlformats.org/officeDocument/2006/relationships/image" Target="../media/image355.svg"/><Relationship Id="rId7" Type="http://schemas.openxmlformats.org/officeDocument/2006/relationships/image" Target="../media/image356.png"/><Relationship Id="rId2" Type="http://schemas.openxmlformats.org/officeDocument/2006/relationships/notesSlide" Target="../notesSlides/notesSlide52.xml"/><Relationship Id="rId1" Type="http://schemas.openxmlformats.org/officeDocument/2006/relationships/slideLayout" Target="../slideLayouts/slideLayout304.xml"/><Relationship Id="rId6" Type="http://schemas.microsoft.com/office/2007/relationships/hdphoto" Target="../media/hdphoto6.wdp"/><Relationship Id="rId5"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177.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8.png"/><Relationship Id="rId7" Type="http://schemas.openxmlformats.org/officeDocument/2006/relationships/image" Target="../media/image141.svg"/><Relationship Id="rId2" Type="http://schemas.openxmlformats.org/officeDocument/2006/relationships/notesSlide" Target="../notesSlides/notesSlide5.xml"/><Relationship Id="rId1" Type="http://schemas.openxmlformats.org/officeDocument/2006/relationships/slideLayout" Target="../slideLayouts/slideLayout266.xml"/><Relationship Id="rId6" Type="http://schemas.microsoft.com/office/2007/relationships/hdphoto" Target="../media/hdphoto7.wdp"/><Relationship Id="rId5" Type="http://schemas.openxmlformats.org/officeDocument/2006/relationships/image" Target="../media/image140.png"/><Relationship Id="rId4" Type="http://schemas.openxmlformats.org/officeDocument/2006/relationships/image" Target="../media/image139.png"/></Relationships>
</file>

<file path=ppt/slides/_rels/slide60.xml.rels><?xml version="1.0" encoding="UTF-8" standalone="yes"?>
<Relationships xmlns="http://schemas.openxmlformats.org/package/2006/relationships"><Relationship Id="rId8" Type="http://schemas.openxmlformats.org/officeDocument/2006/relationships/image" Target="../media/image361.svg"/><Relationship Id="rId13" Type="http://schemas.openxmlformats.org/officeDocument/2006/relationships/image" Target="../media/image366.svg"/><Relationship Id="rId18" Type="http://schemas.openxmlformats.org/officeDocument/2006/relationships/image" Target="../media/image371.svg"/><Relationship Id="rId3" Type="http://schemas.openxmlformats.org/officeDocument/2006/relationships/image" Target="../media/image355.svg"/><Relationship Id="rId21" Type="http://schemas.openxmlformats.org/officeDocument/2006/relationships/image" Target="../media/image374.svg"/><Relationship Id="rId7" Type="http://schemas.openxmlformats.org/officeDocument/2006/relationships/image" Target="../media/image360.svg"/><Relationship Id="rId12" Type="http://schemas.openxmlformats.org/officeDocument/2006/relationships/image" Target="../media/image365.svg"/><Relationship Id="rId17" Type="http://schemas.openxmlformats.org/officeDocument/2006/relationships/image" Target="../media/image370.svg"/><Relationship Id="rId25" Type="http://schemas.openxmlformats.org/officeDocument/2006/relationships/image" Target="../media/image378.svg"/><Relationship Id="rId2" Type="http://schemas.openxmlformats.org/officeDocument/2006/relationships/notesSlide" Target="../notesSlides/notesSlide53.xml"/><Relationship Id="rId16" Type="http://schemas.openxmlformats.org/officeDocument/2006/relationships/image" Target="../media/image369.svg"/><Relationship Id="rId20" Type="http://schemas.openxmlformats.org/officeDocument/2006/relationships/image" Target="../media/image373.svg"/><Relationship Id="rId1" Type="http://schemas.openxmlformats.org/officeDocument/2006/relationships/slideLayout" Target="../slideLayouts/slideLayout304.xml"/><Relationship Id="rId6" Type="http://schemas.openxmlformats.org/officeDocument/2006/relationships/image" Target="../media/image359.svg"/><Relationship Id="rId11" Type="http://schemas.openxmlformats.org/officeDocument/2006/relationships/image" Target="../media/image364.svg"/><Relationship Id="rId24" Type="http://schemas.openxmlformats.org/officeDocument/2006/relationships/image" Target="../media/image377.svg"/><Relationship Id="rId5" Type="http://schemas.openxmlformats.org/officeDocument/2006/relationships/image" Target="../media/image358.svg"/><Relationship Id="rId15" Type="http://schemas.openxmlformats.org/officeDocument/2006/relationships/image" Target="../media/image368.svg"/><Relationship Id="rId23" Type="http://schemas.openxmlformats.org/officeDocument/2006/relationships/image" Target="../media/image376.svg"/><Relationship Id="rId10" Type="http://schemas.openxmlformats.org/officeDocument/2006/relationships/image" Target="../media/image363.svg"/><Relationship Id="rId19" Type="http://schemas.openxmlformats.org/officeDocument/2006/relationships/image" Target="../media/image372.svg"/><Relationship Id="rId4" Type="http://schemas.openxmlformats.org/officeDocument/2006/relationships/image" Target="../media/image5.png"/><Relationship Id="rId9" Type="http://schemas.openxmlformats.org/officeDocument/2006/relationships/image" Target="../media/image362.svg"/><Relationship Id="rId14" Type="http://schemas.openxmlformats.org/officeDocument/2006/relationships/image" Target="../media/image367.svg"/><Relationship Id="rId22" Type="http://schemas.openxmlformats.org/officeDocument/2006/relationships/image" Target="../media/image375.svg"/></Relationships>
</file>

<file path=ppt/slides/_rels/slide61.xml.rels><?xml version="1.0" encoding="UTF-8" standalone="yes"?>
<Relationships xmlns="http://schemas.openxmlformats.org/package/2006/relationships"><Relationship Id="rId13" Type="http://schemas.openxmlformats.org/officeDocument/2006/relationships/image" Target="../media/image388.png"/><Relationship Id="rId18" Type="http://schemas.microsoft.com/office/2007/relationships/hdphoto" Target="../media/hdphoto36.wdp"/><Relationship Id="rId26" Type="http://schemas.microsoft.com/office/2007/relationships/hdphoto" Target="../media/hdphoto39.wdp"/><Relationship Id="rId21" Type="http://schemas.openxmlformats.org/officeDocument/2006/relationships/image" Target="../media/image393.png"/><Relationship Id="rId34" Type="http://schemas.openxmlformats.org/officeDocument/2006/relationships/image" Target="../media/image402.png"/><Relationship Id="rId7" Type="http://schemas.openxmlformats.org/officeDocument/2006/relationships/image" Target="../media/image383.svg"/><Relationship Id="rId12" Type="http://schemas.openxmlformats.org/officeDocument/2006/relationships/image" Target="../media/image387.png"/><Relationship Id="rId17" Type="http://schemas.openxmlformats.org/officeDocument/2006/relationships/image" Target="../media/image391.png"/><Relationship Id="rId25" Type="http://schemas.openxmlformats.org/officeDocument/2006/relationships/image" Target="../media/image396.png"/><Relationship Id="rId33" Type="http://schemas.openxmlformats.org/officeDocument/2006/relationships/image" Target="../media/image401.png"/><Relationship Id="rId38" Type="http://schemas.openxmlformats.org/officeDocument/2006/relationships/image" Target="../media/image406.svg"/><Relationship Id="rId2" Type="http://schemas.openxmlformats.org/officeDocument/2006/relationships/notesSlide" Target="../notesSlides/notesSlide54.xml"/><Relationship Id="rId16" Type="http://schemas.openxmlformats.org/officeDocument/2006/relationships/image" Target="../media/image390.png"/><Relationship Id="rId20" Type="http://schemas.microsoft.com/office/2007/relationships/hdphoto" Target="../media/hdphoto37.wdp"/><Relationship Id="rId29" Type="http://schemas.openxmlformats.org/officeDocument/2006/relationships/image" Target="../media/image398.png"/><Relationship Id="rId1" Type="http://schemas.openxmlformats.org/officeDocument/2006/relationships/slideLayout" Target="../slideLayouts/slideLayout661.xml"/><Relationship Id="rId6" Type="http://schemas.openxmlformats.org/officeDocument/2006/relationships/image" Target="../media/image382.svg"/><Relationship Id="rId11" Type="http://schemas.openxmlformats.org/officeDocument/2006/relationships/image" Target="../media/image306.png"/><Relationship Id="rId24" Type="http://schemas.openxmlformats.org/officeDocument/2006/relationships/image" Target="../media/image395.png"/><Relationship Id="rId32" Type="http://schemas.openxmlformats.org/officeDocument/2006/relationships/image" Target="../media/image400.png"/><Relationship Id="rId37" Type="http://schemas.openxmlformats.org/officeDocument/2006/relationships/image" Target="../media/image405.png"/><Relationship Id="rId5" Type="http://schemas.openxmlformats.org/officeDocument/2006/relationships/image" Target="../media/image381.svg"/><Relationship Id="rId15" Type="http://schemas.openxmlformats.org/officeDocument/2006/relationships/image" Target="../media/image389.png"/><Relationship Id="rId23" Type="http://schemas.microsoft.com/office/2007/relationships/hdphoto" Target="../media/hdphoto38.wdp"/><Relationship Id="rId28" Type="http://schemas.microsoft.com/office/2007/relationships/hdphoto" Target="../media/hdphoto40.wdp"/><Relationship Id="rId36" Type="http://schemas.openxmlformats.org/officeDocument/2006/relationships/image" Target="../media/image404.png"/><Relationship Id="rId10" Type="http://schemas.openxmlformats.org/officeDocument/2006/relationships/image" Target="../media/image386.svg"/><Relationship Id="rId19" Type="http://schemas.openxmlformats.org/officeDocument/2006/relationships/image" Target="../media/image392.png"/><Relationship Id="rId31" Type="http://schemas.microsoft.com/office/2007/relationships/hdphoto" Target="../media/hdphoto41.wdp"/><Relationship Id="rId4" Type="http://schemas.openxmlformats.org/officeDocument/2006/relationships/image" Target="../media/image380.png"/><Relationship Id="rId9" Type="http://schemas.openxmlformats.org/officeDocument/2006/relationships/image" Target="../media/image385.svg"/><Relationship Id="rId14" Type="http://schemas.microsoft.com/office/2007/relationships/hdphoto" Target="../media/hdphoto35.wdp"/><Relationship Id="rId22" Type="http://schemas.openxmlformats.org/officeDocument/2006/relationships/image" Target="../media/image394.png"/><Relationship Id="rId27" Type="http://schemas.openxmlformats.org/officeDocument/2006/relationships/image" Target="../media/image397.png"/><Relationship Id="rId30" Type="http://schemas.openxmlformats.org/officeDocument/2006/relationships/image" Target="../media/image399.png"/><Relationship Id="rId35" Type="http://schemas.openxmlformats.org/officeDocument/2006/relationships/image" Target="../media/image403.png"/><Relationship Id="rId8" Type="http://schemas.openxmlformats.org/officeDocument/2006/relationships/image" Target="../media/image384.svg"/><Relationship Id="rId3" Type="http://schemas.openxmlformats.org/officeDocument/2006/relationships/image" Target="../media/image379.png"/></Relationships>
</file>

<file path=ppt/slides/_rels/slide62.xml.rels><?xml version="1.0" encoding="UTF-8" standalone="yes"?>
<Relationships xmlns="http://schemas.openxmlformats.org/package/2006/relationships"><Relationship Id="rId13" Type="http://schemas.microsoft.com/office/2007/relationships/hdphoto" Target="../media/hdphoto35.wdp"/><Relationship Id="rId18" Type="http://schemas.openxmlformats.org/officeDocument/2006/relationships/image" Target="../media/image392.png"/><Relationship Id="rId26" Type="http://schemas.openxmlformats.org/officeDocument/2006/relationships/image" Target="../media/image397.png"/><Relationship Id="rId21" Type="http://schemas.openxmlformats.org/officeDocument/2006/relationships/image" Target="../media/image394.png"/><Relationship Id="rId34" Type="http://schemas.openxmlformats.org/officeDocument/2006/relationships/image" Target="../media/image403.png"/><Relationship Id="rId7" Type="http://schemas.openxmlformats.org/officeDocument/2006/relationships/image" Target="../media/image385.svg"/><Relationship Id="rId12" Type="http://schemas.openxmlformats.org/officeDocument/2006/relationships/image" Target="../media/image388.png"/><Relationship Id="rId17" Type="http://schemas.microsoft.com/office/2007/relationships/hdphoto" Target="../media/hdphoto36.wdp"/><Relationship Id="rId25" Type="http://schemas.microsoft.com/office/2007/relationships/hdphoto" Target="../media/hdphoto39.wdp"/><Relationship Id="rId33" Type="http://schemas.openxmlformats.org/officeDocument/2006/relationships/image" Target="../media/image402.png"/><Relationship Id="rId38" Type="http://schemas.openxmlformats.org/officeDocument/2006/relationships/image" Target="../media/image405.png"/><Relationship Id="rId2" Type="http://schemas.openxmlformats.org/officeDocument/2006/relationships/notesSlide" Target="../notesSlides/notesSlide55.xml"/><Relationship Id="rId16" Type="http://schemas.openxmlformats.org/officeDocument/2006/relationships/image" Target="../media/image391.png"/><Relationship Id="rId20" Type="http://schemas.openxmlformats.org/officeDocument/2006/relationships/image" Target="../media/image393.png"/><Relationship Id="rId29" Type="http://schemas.openxmlformats.org/officeDocument/2006/relationships/image" Target="../media/image399.png"/><Relationship Id="rId1" Type="http://schemas.openxmlformats.org/officeDocument/2006/relationships/slideLayout" Target="../slideLayouts/slideLayout638.xml"/><Relationship Id="rId6" Type="http://schemas.openxmlformats.org/officeDocument/2006/relationships/image" Target="../media/image384.svg"/><Relationship Id="rId11" Type="http://schemas.openxmlformats.org/officeDocument/2006/relationships/image" Target="../media/image407.svg"/><Relationship Id="rId24" Type="http://schemas.openxmlformats.org/officeDocument/2006/relationships/image" Target="../media/image396.png"/><Relationship Id="rId32" Type="http://schemas.openxmlformats.org/officeDocument/2006/relationships/image" Target="../media/image401.png"/><Relationship Id="rId37" Type="http://schemas.openxmlformats.org/officeDocument/2006/relationships/image" Target="../media/image380.png"/><Relationship Id="rId5" Type="http://schemas.openxmlformats.org/officeDocument/2006/relationships/image" Target="../media/image383.svg"/><Relationship Id="rId15" Type="http://schemas.openxmlformats.org/officeDocument/2006/relationships/image" Target="../media/image390.png"/><Relationship Id="rId23" Type="http://schemas.openxmlformats.org/officeDocument/2006/relationships/image" Target="../media/image395.png"/><Relationship Id="rId28" Type="http://schemas.openxmlformats.org/officeDocument/2006/relationships/image" Target="../media/image398.png"/><Relationship Id="rId36" Type="http://schemas.openxmlformats.org/officeDocument/2006/relationships/image" Target="../media/image379.png"/><Relationship Id="rId10" Type="http://schemas.openxmlformats.org/officeDocument/2006/relationships/image" Target="../media/image387.png"/><Relationship Id="rId19" Type="http://schemas.microsoft.com/office/2007/relationships/hdphoto" Target="../media/hdphoto37.wdp"/><Relationship Id="rId31" Type="http://schemas.openxmlformats.org/officeDocument/2006/relationships/image" Target="../media/image400.png"/><Relationship Id="rId4" Type="http://schemas.openxmlformats.org/officeDocument/2006/relationships/image" Target="../media/image382.svg"/><Relationship Id="rId9" Type="http://schemas.openxmlformats.org/officeDocument/2006/relationships/image" Target="../media/image306.png"/><Relationship Id="rId14" Type="http://schemas.openxmlformats.org/officeDocument/2006/relationships/image" Target="../media/image389.png"/><Relationship Id="rId22" Type="http://schemas.microsoft.com/office/2007/relationships/hdphoto" Target="../media/hdphoto38.wdp"/><Relationship Id="rId27" Type="http://schemas.microsoft.com/office/2007/relationships/hdphoto" Target="../media/hdphoto40.wdp"/><Relationship Id="rId30" Type="http://schemas.microsoft.com/office/2007/relationships/hdphoto" Target="../media/hdphoto41.wdp"/><Relationship Id="rId35" Type="http://schemas.openxmlformats.org/officeDocument/2006/relationships/image" Target="../media/image404.png"/><Relationship Id="rId8" Type="http://schemas.openxmlformats.org/officeDocument/2006/relationships/image" Target="../media/image386.svg"/><Relationship Id="rId3" Type="http://schemas.openxmlformats.org/officeDocument/2006/relationships/image" Target="../media/image381.svg"/></Relationships>
</file>

<file path=ppt/slides/_rels/slide63.xml.rels><?xml version="1.0" encoding="UTF-8" standalone="yes"?>
<Relationships xmlns="http://schemas.openxmlformats.org/package/2006/relationships"><Relationship Id="rId8" Type="http://schemas.openxmlformats.org/officeDocument/2006/relationships/image" Target="../media/image413.png"/><Relationship Id="rId13" Type="http://schemas.openxmlformats.org/officeDocument/2006/relationships/image" Target="../media/image418.png"/><Relationship Id="rId18" Type="http://schemas.openxmlformats.org/officeDocument/2006/relationships/image" Target="../media/image422.svg"/><Relationship Id="rId3" Type="http://schemas.openxmlformats.org/officeDocument/2006/relationships/image" Target="../media/image408.svg"/><Relationship Id="rId21" Type="http://schemas.openxmlformats.org/officeDocument/2006/relationships/image" Target="../media/image424.png"/><Relationship Id="rId7" Type="http://schemas.openxmlformats.org/officeDocument/2006/relationships/image" Target="../media/image412.png"/><Relationship Id="rId12" Type="http://schemas.openxmlformats.org/officeDocument/2006/relationships/image" Target="../media/image417.png"/><Relationship Id="rId17" Type="http://schemas.openxmlformats.org/officeDocument/2006/relationships/image" Target="../media/image195.png"/><Relationship Id="rId2" Type="http://schemas.openxmlformats.org/officeDocument/2006/relationships/notesSlide" Target="../notesSlides/notesSlide56.xml"/><Relationship Id="rId16" Type="http://schemas.openxmlformats.org/officeDocument/2006/relationships/image" Target="../media/image421.svg"/><Relationship Id="rId20" Type="http://schemas.openxmlformats.org/officeDocument/2006/relationships/image" Target="../media/image197.png"/><Relationship Id="rId1" Type="http://schemas.openxmlformats.org/officeDocument/2006/relationships/slideLayout" Target="../slideLayouts/slideLayout638.xml"/><Relationship Id="rId6" Type="http://schemas.openxmlformats.org/officeDocument/2006/relationships/image" Target="../media/image411.png"/><Relationship Id="rId11" Type="http://schemas.openxmlformats.org/officeDocument/2006/relationships/image" Target="../media/image416.png"/><Relationship Id="rId5" Type="http://schemas.openxmlformats.org/officeDocument/2006/relationships/image" Target="../media/image410.svg"/><Relationship Id="rId15" Type="http://schemas.openxmlformats.org/officeDocument/2006/relationships/image" Target="../media/image420.png"/><Relationship Id="rId10" Type="http://schemas.openxmlformats.org/officeDocument/2006/relationships/image" Target="../media/image415.png"/><Relationship Id="rId19" Type="http://schemas.openxmlformats.org/officeDocument/2006/relationships/image" Target="../media/image423.svg"/><Relationship Id="rId4" Type="http://schemas.openxmlformats.org/officeDocument/2006/relationships/image" Target="../media/image409.svg"/><Relationship Id="rId9" Type="http://schemas.openxmlformats.org/officeDocument/2006/relationships/image" Target="../media/image414.png"/><Relationship Id="rId14" Type="http://schemas.openxmlformats.org/officeDocument/2006/relationships/image" Target="../media/image419.jpeg"/><Relationship Id="rId22" Type="http://schemas.openxmlformats.org/officeDocument/2006/relationships/image" Target="../media/image425.png"/></Relationships>
</file>

<file path=ppt/slides/_rels/slide64.xml.rels><?xml version="1.0" encoding="UTF-8" standalone="yes"?>
<Relationships xmlns="http://schemas.openxmlformats.org/package/2006/relationships"><Relationship Id="rId8" Type="http://schemas.openxmlformats.org/officeDocument/2006/relationships/hyperlink" Target="https://www.dell.com/en-us/dt/networking/data-center-switches/index.htm#tab0=0&amp;tab1=0" TargetMode="External"/><Relationship Id="rId3" Type="http://schemas.openxmlformats.org/officeDocument/2006/relationships/image" Target="../media/image426.jpeg"/><Relationship Id="rId7" Type="http://schemas.openxmlformats.org/officeDocument/2006/relationships/hyperlink" Target="https://www.dell.com/en-us/shop/storage-servers-and-networking-for-business/sf/powerscale" TargetMode="External"/><Relationship Id="rId2" Type="http://schemas.openxmlformats.org/officeDocument/2006/relationships/notesSlide" Target="../notesSlides/notesSlide57.xml"/><Relationship Id="rId1" Type="http://schemas.openxmlformats.org/officeDocument/2006/relationships/slideLayout" Target="../slideLayouts/slideLayout234.xml"/><Relationship Id="rId6" Type="http://schemas.openxmlformats.org/officeDocument/2006/relationships/hyperlink" Target="https://www.dell.com/en-us/shop/storage-servers-and-networking-for-business/sf/poweredge" TargetMode="External"/><Relationship Id="rId5" Type="http://schemas.openxmlformats.org/officeDocument/2006/relationships/hyperlink" Target="https://www.dell.com/en-us/shop/scc/sc/artificial-intelligence#ai-factory-dell" TargetMode="External"/><Relationship Id="rId4" Type="http://schemas.openxmlformats.org/officeDocument/2006/relationships/image" Target="../media/image427.png"/><Relationship Id="rId9" Type="http://schemas.openxmlformats.org/officeDocument/2006/relationships/hyperlink" Target="https://www.delltechnologies.com/asset/en-us/products/storage/briefs-summaries/h19767-sb-unstructured-data-storage-cybersecurity.pdf"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55.svg"/><Relationship Id="rId1" Type="http://schemas.openxmlformats.org/officeDocument/2006/relationships/slideLayout" Target="../slideLayouts/slideLayout266.xml"/></Relationships>
</file>

<file path=ppt/slides/_rels/slide66.xml.rels><?xml version="1.0" encoding="UTF-8" standalone="yes"?>
<Relationships xmlns="http://schemas.openxmlformats.org/package/2006/relationships"><Relationship Id="rId3" Type="http://schemas.openxmlformats.org/officeDocument/2006/relationships/image" Target="../media/image175.svg"/><Relationship Id="rId7" Type="http://schemas.openxmlformats.org/officeDocument/2006/relationships/image" Target="../media/image165.png"/><Relationship Id="rId2" Type="http://schemas.openxmlformats.org/officeDocument/2006/relationships/notesSlide" Target="../notesSlides/notesSlide58.xml"/><Relationship Id="rId1" Type="http://schemas.openxmlformats.org/officeDocument/2006/relationships/slideLayout" Target="../slideLayouts/slideLayout265.xml"/><Relationship Id="rId6" Type="http://schemas.openxmlformats.org/officeDocument/2006/relationships/image" Target="../media/image155.svg"/><Relationship Id="rId5" Type="http://schemas.microsoft.com/office/2007/relationships/hdphoto" Target="../media/hdphoto6.wdp"/><Relationship Id="rId4" Type="http://schemas.openxmlformats.org/officeDocument/2006/relationships/image" Target="../media/image10.png"/></Relationships>
</file>

<file path=ppt/slides/_rels/slide67.xml.rels><?xml version="1.0" encoding="UTF-8" standalone="yes"?>
<Relationships xmlns="http://schemas.openxmlformats.org/package/2006/relationships"><Relationship Id="rId8" Type="http://schemas.openxmlformats.org/officeDocument/2006/relationships/image" Target="../media/image387.png"/><Relationship Id="rId13" Type="http://schemas.openxmlformats.org/officeDocument/2006/relationships/image" Target="../media/image430.jpeg"/><Relationship Id="rId18" Type="http://schemas.openxmlformats.org/officeDocument/2006/relationships/image" Target="../media/image290.jpeg"/><Relationship Id="rId3" Type="http://schemas.openxmlformats.org/officeDocument/2006/relationships/image" Target="../media/image381.svg"/><Relationship Id="rId7" Type="http://schemas.openxmlformats.org/officeDocument/2006/relationships/image" Target="../media/image386.svg"/><Relationship Id="rId12" Type="http://schemas.openxmlformats.org/officeDocument/2006/relationships/image" Target="../media/image429.jpeg"/><Relationship Id="rId17" Type="http://schemas.openxmlformats.org/officeDocument/2006/relationships/image" Target="../media/image434.svg"/><Relationship Id="rId2" Type="http://schemas.openxmlformats.org/officeDocument/2006/relationships/notesSlide" Target="../notesSlides/notesSlide59.xml"/><Relationship Id="rId16" Type="http://schemas.openxmlformats.org/officeDocument/2006/relationships/image" Target="../media/image433.svg"/><Relationship Id="rId1" Type="http://schemas.openxmlformats.org/officeDocument/2006/relationships/slideLayout" Target="../slideLayouts/slideLayout638.xml"/><Relationship Id="rId6" Type="http://schemas.openxmlformats.org/officeDocument/2006/relationships/image" Target="../media/image385.svg"/><Relationship Id="rId11" Type="http://schemas.openxmlformats.org/officeDocument/2006/relationships/image" Target="../media/image428.svg"/><Relationship Id="rId5" Type="http://schemas.openxmlformats.org/officeDocument/2006/relationships/image" Target="../media/image384.svg"/><Relationship Id="rId15" Type="http://schemas.openxmlformats.org/officeDocument/2006/relationships/image" Target="../media/image432.png"/><Relationship Id="rId10" Type="http://schemas.openxmlformats.org/officeDocument/2006/relationships/image" Target="../media/image165.png"/><Relationship Id="rId19" Type="http://schemas.openxmlformats.org/officeDocument/2006/relationships/image" Target="../media/image435.jpeg"/><Relationship Id="rId4" Type="http://schemas.openxmlformats.org/officeDocument/2006/relationships/image" Target="../media/image383.svg"/><Relationship Id="rId9" Type="http://schemas.openxmlformats.org/officeDocument/2006/relationships/image" Target="../media/image407.svg"/><Relationship Id="rId14" Type="http://schemas.openxmlformats.org/officeDocument/2006/relationships/image" Target="../media/image431.png"/></Relationships>
</file>

<file path=ppt/slides/_rels/slide68.xml.rels><?xml version="1.0" encoding="UTF-8" standalone="yes"?>
<Relationships xmlns="http://schemas.openxmlformats.org/package/2006/relationships"><Relationship Id="rId3" Type="http://schemas.openxmlformats.org/officeDocument/2006/relationships/image" Target="../media/image324.jpeg"/><Relationship Id="rId2" Type="http://schemas.openxmlformats.org/officeDocument/2006/relationships/notesSlide" Target="../notesSlides/notesSlide60.xml"/><Relationship Id="rId1" Type="http://schemas.openxmlformats.org/officeDocument/2006/relationships/slideLayout" Target="../slideLayouts/slideLayout155.xml"/><Relationship Id="rId5" Type="http://schemas.openxmlformats.org/officeDocument/2006/relationships/hyperlink" Target="http://logos-download.com/7505-emirates-nbd-logo-download.html" TargetMode="External"/><Relationship Id="rId4" Type="http://schemas.openxmlformats.org/officeDocument/2006/relationships/image" Target="../media/image325.png"/></Relationships>
</file>

<file path=ppt/slides/_rels/slide69.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66.xml"/></Relationships>
</file>

<file path=ppt/slides/_rels/slide7.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50.svg"/><Relationship Id="rId3" Type="http://schemas.openxmlformats.org/officeDocument/2006/relationships/image" Target="../media/image142.png"/><Relationship Id="rId7" Type="http://schemas.microsoft.com/office/2007/relationships/hdphoto" Target="../media/hdphoto8.wdp"/><Relationship Id="rId12" Type="http://schemas.openxmlformats.org/officeDocument/2006/relationships/image" Target="../media/image149.png"/><Relationship Id="rId2" Type="http://schemas.openxmlformats.org/officeDocument/2006/relationships/notesSlide" Target="../notesSlides/notesSlide6.xml"/><Relationship Id="rId1" Type="http://schemas.openxmlformats.org/officeDocument/2006/relationships/slideLayout" Target="../slideLayouts/slideLayout266.xml"/><Relationship Id="rId6" Type="http://schemas.openxmlformats.org/officeDocument/2006/relationships/image" Target="../media/image145.png"/><Relationship Id="rId11" Type="http://schemas.openxmlformats.org/officeDocument/2006/relationships/image" Target="../media/image148.jpeg"/><Relationship Id="rId5" Type="http://schemas.openxmlformats.org/officeDocument/2006/relationships/image" Target="../media/image144.png"/><Relationship Id="rId10" Type="http://schemas.microsoft.com/office/2007/relationships/hdphoto" Target="../media/hdphoto9.wdp"/><Relationship Id="rId4" Type="http://schemas.openxmlformats.org/officeDocument/2006/relationships/image" Target="../media/image143.png"/><Relationship Id="rId9" Type="http://schemas.openxmlformats.org/officeDocument/2006/relationships/image" Target="../media/image147.png"/></Relationships>
</file>

<file path=ppt/slides/_rels/slide70.xml.rels><?xml version="1.0" encoding="UTF-8" standalone="yes"?>
<Relationships xmlns="http://schemas.openxmlformats.org/package/2006/relationships"><Relationship Id="rId3" Type="http://schemas.openxmlformats.org/officeDocument/2006/relationships/image" Target="../media/image175.svg"/><Relationship Id="rId7" Type="http://schemas.openxmlformats.org/officeDocument/2006/relationships/image" Target="../media/image149.png"/><Relationship Id="rId2" Type="http://schemas.openxmlformats.org/officeDocument/2006/relationships/notesSlide" Target="../notesSlides/notesSlide61.xml"/><Relationship Id="rId1" Type="http://schemas.openxmlformats.org/officeDocument/2006/relationships/slideLayout" Target="../slideLayouts/slideLayout265.xml"/><Relationship Id="rId6" Type="http://schemas.openxmlformats.org/officeDocument/2006/relationships/image" Target="../media/image198.png"/><Relationship Id="rId5" Type="http://schemas.microsoft.com/office/2007/relationships/hdphoto" Target="../media/hdphoto6.wdp"/><Relationship Id="rId4" Type="http://schemas.openxmlformats.org/officeDocument/2006/relationships/image" Target="../media/image10.png"/></Relationships>
</file>

<file path=ppt/slides/_rels/slide71.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62.xml"/><Relationship Id="rId1" Type="http://schemas.openxmlformats.org/officeDocument/2006/relationships/slideLayout" Target="../slideLayouts/slideLayout459.xml"/><Relationship Id="rId6" Type="http://schemas.openxmlformats.org/officeDocument/2006/relationships/image" Target="../media/image438.svg"/><Relationship Id="rId5" Type="http://schemas.microsoft.com/office/2007/relationships/hdphoto" Target="../media/hdphoto42.wdp"/><Relationship Id="rId4" Type="http://schemas.openxmlformats.org/officeDocument/2006/relationships/image" Target="../media/image437.png"/></Relationships>
</file>

<file path=ppt/slides/_rels/slide72.xml.rels><?xml version="1.0" encoding="UTF-8" standalone="yes"?>
<Relationships xmlns="http://schemas.openxmlformats.org/package/2006/relationships"><Relationship Id="rId8" Type="http://schemas.openxmlformats.org/officeDocument/2006/relationships/image" Target="../media/image444.svg"/><Relationship Id="rId13" Type="http://schemas.openxmlformats.org/officeDocument/2006/relationships/image" Target="../media/image449.png"/><Relationship Id="rId3" Type="http://schemas.openxmlformats.org/officeDocument/2006/relationships/image" Target="../media/image439.svg"/><Relationship Id="rId7" Type="http://schemas.openxmlformats.org/officeDocument/2006/relationships/image" Target="../media/image443.svg"/><Relationship Id="rId12" Type="http://schemas.openxmlformats.org/officeDocument/2006/relationships/image" Target="../media/image448.png"/><Relationship Id="rId2" Type="http://schemas.openxmlformats.org/officeDocument/2006/relationships/notesSlide" Target="../notesSlides/notesSlide63.xml"/><Relationship Id="rId1" Type="http://schemas.openxmlformats.org/officeDocument/2006/relationships/slideLayout" Target="../slideLayouts/slideLayout304.xml"/><Relationship Id="rId6" Type="http://schemas.openxmlformats.org/officeDocument/2006/relationships/image" Target="../media/image442.svg"/><Relationship Id="rId11" Type="http://schemas.openxmlformats.org/officeDocument/2006/relationships/image" Target="../media/image447.png"/><Relationship Id="rId5" Type="http://schemas.openxmlformats.org/officeDocument/2006/relationships/image" Target="../media/image441.svg"/><Relationship Id="rId10" Type="http://schemas.openxmlformats.org/officeDocument/2006/relationships/image" Target="../media/image446.svg"/><Relationship Id="rId4" Type="http://schemas.openxmlformats.org/officeDocument/2006/relationships/image" Target="../media/image440.svg"/><Relationship Id="rId9" Type="http://schemas.openxmlformats.org/officeDocument/2006/relationships/image" Target="../media/image445.jpeg"/><Relationship Id="rId14" Type="http://schemas.openxmlformats.org/officeDocument/2006/relationships/image" Target="../media/image450.svg"/></Relationships>
</file>

<file path=ppt/slides/_rels/slide73.xml.rels><?xml version="1.0" encoding="UTF-8" standalone="yes"?>
<Relationships xmlns="http://schemas.openxmlformats.org/package/2006/relationships"><Relationship Id="rId8" Type="http://schemas.openxmlformats.org/officeDocument/2006/relationships/image" Target="../media/image454.png"/><Relationship Id="rId13" Type="http://schemas.openxmlformats.org/officeDocument/2006/relationships/image" Target="../media/image313.svg"/><Relationship Id="rId18" Type="http://schemas.openxmlformats.org/officeDocument/2006/relationships/image" Target="../media/image198.png"/><Relationship Id="rId3" Type="http://schemas.openxmlformats.org/officeDocument/2006/relationships/image" Target="../media/image451.svg"/><Relationship Id="rId21" Type="http://schemas.openxmlformats.org/officeDocument/2006/relationships/image" Target="../media/image459.png"/><Relationship Id="rId7" Type="http://schemas.openxmlformats.org/officeDocument/2006/relationships/image" Target="../media/image387.png"/><Relationship Id="rId12" Type="http://schemas.openxmlformats.org/officeDocument/2006/relationships/image" Target="../media/image312.svg"/><Relationship Id="rId17" Type="http://schemas.microsoft.com/office/2007/relationships/hdphoto" Target="../media/hdphoto43.wdp"/><Relationship Id="rId2" Type="http://schemas.openxmlformats.org/officeDocument/2006/relationships/notesSlide" Target="../notesSlides/notesSlide64.xml"/><Relationship Id="rId16" Type="http://schemas.openxmlformats.org/officeDocument/2006/relationships/image" Target="../media/image456.png"/><Relationship Id="rId20" Type="http://schemas.openxmlformats.org/officeDocument/2006/relationships/image" Target="../media/image458.png"/><Relationship Id="rId1" Type="http://schemas.openxmlformats.org/officeDocument/2006/relationships/slideLayout" Target="../slideLayouts/slideLayout638.xml"/><Relationship Id="rId6" Type="http://schemas.openxmlformats.org/officeDocument/2006/relationships/image" Target="../media/image306.png"/><Relationship Id="rId11" Type="http://schemas.microsoft.com/office/2007/relationships/hdphoto" Target="../media/hdphoto28.wdp"/><Relationship Id="rId5" Type="http://schemas.openxmlformats.org/officeDocument/2006/relationships/image" Target="../media/image453.svg"/><Relationship Id="rId15" Type="http://schemas.openxmlformats.org/officeDocument/2006/relationships/image" Target="../media/image455.png"/><Relationship Id="rId10" Type="http://schemas.openxmlformats.org/officeDocument/2006/relationships/image" Target="../media/image311.png"/><Relationship Id="rId19" Type="http://schemas.openxmlformats.org/officeDocument/2006/relationships/image" Target="../media/image457.svg"/><Relationship Id="rId4" Type="http://schemas.openxmlformats.org/officeDocument/2006/relationships/image" Target="../media/image452.svg"/><Relationship Id="rId9" Type="http://schemas.openxmlformats.org/officeDocument/2006/relationships/image" Target="../media/image310.png"/><Relationship Id="rId14" Type="http://schemas.openxmlformats.org/officeDocument/2006/relationships/image" Target="../media/image302.png"/></Relationships>
</file>

<file path=ppt/slides/_rels/slide74.xml.rels><?xml version="1.0" encoding="UTF-8" standalone="yes"?>
<Relationships xmlns="http://schemas.openxmlformats.org/package/2006/relationships"><Relationship Id="rId3" Type="http://schemas.openxmlformats.org/officeDocument/2006/relationships/image" Target="../media/image460.jpeg"/><Relationship Id="rId2" Type="http://schemas.openxmlformats.org/officeDocument/2006/relationships/notesSlide" Target="../notesSlides/notesSlide65.xml"/><Relationship Id="rId1" Type="http://schemas.openxmlformats.org/officeDocument/2006/relationships/slideLayout" Target="../slideLayouts/slideLayout236.xml"/><Relationship Id="rId5" Type="http://schemas.microsoft.com/office/2007/relationships/hdphoto" Target="../media/hdphoto44.wdp"/><Relationship Id="rId4" Type="http://schemas.openxmlformats.org/officeDocument/2006/relationships/image" Target="../media/image461.png"/></Relationships>
</file>

<file path=ppt/slides/_rels/slide75.xml.rels><?xml version="1.0" encoding="UTF-8" standalone="yes"?>
<Relationships xmlns="http://schemas.openxmlformats.org/package/2006/relationships"><Relationship Id="rId3" Type="http://schemas.openxmlformats.org/officeDocument/2006/relationships/image" Target="../media/image462.png"/><Relationship Id="rId2" Type="http://schemas.openxmlformats.org/officeDocument/2006/relationships/notesSlide" Target="../notesSlides/notesSlide66.xml"/><Relationship Id="rId1" Type="http://schemas.openxmlformats.org/officeDocument/2006/relationships/slideLayout" Target="../slideLayouts/slideLayout235.xml"/><Relationship Id="rId4" Type="http://schemas.openxmlformats.org/officeDocument/2006/relationships/image" Target="../media/image463.png"/></Relationships>
</file>

<file path=ppt/slides/_rels/slide76.xml.rels><?xml version="1.0" encoding="UTF-8" standalone="yes"?>
<Relationships xmlns="http://schemas.openxmlformats.org/package/2006/relationships"><Relationship Id="rId3" Type="http://schemas.openxmlformats.org/officeDocument/2006/relationships/image" Target="../media/image206.png"/><Relationship Id="rId7" Type="http://schemas.openxmlformats.org/officeDocument/2006/relationships/image" Target="../media/image210.png"/><Relationship Id="rId2" Type="http://schemas.openxmlformats.org/officeDocument/2006/relationships/image" Target="../media/image205.png"/><Relationship Id="rId1" Type="http://schemas.openxmlformats.org/officeDocument/2006/relationships/slideLayout" Target="../slideLayouts/slideLayout266.xml"/><Relationship Id="rId6" Type="http://schemas.openxmlformats.org/officeDocument/2006/relationships/image" Target="../media/image209.jpeg"/><Relationship Id="rId5" Type="http://schemas.microsoft.com/office/2007/relationships/hdphoto" Target="../media/hdphoto21.wdp"/><Relationship Id="rId4" Type="http://schemas.openxmlformats.org/officeDocument/2006/relationships/image" Target="../media/image208.png"/></Relationships>
</file>

<file path=ppt/slides/_rels/slide77.xml.rels><?xml version="1.0" encoding="UTF-8" standalone="yes"?>
<Relationships xmlns="http://schemas.openxmlformats.org/package/2006/relationships"><Relationship Id="rId8" Type="http://schemas.openxmlformats.org/officeDocument/2006/relationships/image" Target="../media/image205.png"/><Relationship Id="rId13" Type="http://schemas.openxmlformats.org/officeDocument/2006/relationships/image" Target="../media/image209.jpeg"/><Relationship Id="rId3" Type="http://schemas.openxmlformats.org/officeDocument/2006/relationships/image" Target="../media/image10.png"/><Relationship Id="rId7" Type="http://schemas.openxmlformats.org/officeDocument/2006/relationships/image" Target="../media/image204.png"/><Relationship Id="rId12" Type="http://schemas.microsoft.com/office/2007/relationships/hdphoto" Target="../media/hdphoto21.wdp"/><Relationship Id="rId2" Type="http://schemas.openxmlformats.org/officeDocument/2006/relationships/notesSlide" Target="../notesSlides/notesSlide67.xml"/><Relationship Id="rId1" Type="http://schemas.openxmlformats.org/officeDocument/2006/relationships/slideLayout" Target="../slideLayouts/slideLayout265.xml"/><Relationship Id="rId6" Type="http://schemas.openxmlformats.org/officeDocument/2006/relationships/image" Target="../media/image203.png"/><Relationship Id="rId11" Type="http://schemas.openxmlformats.org/officeDocument/2006/relationships/image" Target="../media/image208.png"/><Relationship Id="rId5" Type="http://schemas.openxmlformats.org/officeDocument/2006/relationships/image" Target="../media/image202.png"/><Relationship Id="rId10" Type="http://schemas.openxmlformats.org/officeDocument/2006/relationships/image" Target="../media/image207.png"/><Relationship Id="rId4" Type="http://schemas.microsoft.com/office/2007/relationships/hdphoto" Target="../media/hdphoto6.wdp"/><Relationship Id="rId9" Type="http://schemas.openxmlformats.org/officeDocument/2006/relationships/image" Target="../media/image206.png"/><Relationship Id="rId14" Type="http://schemas.openxmlformats.org/officeDocument/2006/relationships/image" Target="../media/image210.png"/></Relationships>
</file>

<file path=ppt/slides/_rels/slide78.xml.rels><?xml version="1.0" encoding="UTF-8" standalone="yes"?>
<Relationships xmlns="http://schemas.openxmlformats.org/package/2006/relationships"><Relationship Id="rId8" Type="http://schemas.openxmlformats.org/officeDocument/2006/relationships/image" Target="../media/image468.svg"/><Relationship Id="rId13" Type="http://schemas.openxmlformats.org/officeDocument/2006/relationships/image" Target="../media/image208.png"/><Relationship Id="rId3" Type="http://schemas.openxmlformats.org/officeDocument/2006/relationships/image" Target="../media/image464.svg"/><Relationship Id="rId7" Type="http://schemas.openxmlformats.org/officeDocument/2006/relationships/image" Target="../media/image467.svg"/><Relationship Id="rId12" Type="http://schemas.openxmlformats.org/officeDocument/2006/relationships/image" Target="../media/image206.png"/><Relationship Id="rId2" Type="http://schemas.openxmlformats.org/officeDocument/2006/relationships/notesSlide" Target="../notesSlides/notesSlide68.xml"/><Relationship Id="rId16" Type="http://schemas.openxmlformats.org/officeDocument/2006/relationships/image" Target="../media/image210.png"/><Relationship Id="rId1" Type="http://schemas.openxmlformats.org/officeDocument/2006/relationships/slideLayout" Target="../slideLayouts/slideLayout266.xml"/><Relationship Id="rId6" Type="http://schemas.openxmlformats.org/officeDocument/2006/relationships/hyperlink" Target="http://facts.pt/m8a5u3v" TargetMode="External"/><Relationship Id="rId11" Type="http://schemas.openxmlformats.org/officeDocument/2006/relationships/image" Target="../media/image205.png"/><Relationship Id="rId5" Type="http://schemas.openxmlformats.org/officeDocument/2006/relationships/image" Target="../media/image466.svg"/><Relationship Id="rId15" Type="http://schemas.openxmlformats.org/officeDocument/2006/relationships/image" Target="../media/image209.jpeg"/><Relationship Id="rId10" Type="http://schemas.microsoft.com/office/2007/relationships/hdphoto" Target="../media/hdphoto6.wdp"/><Relationship Id="rId4" Type="http://schemas.openxmlformats.org/officeDocument/2006/relationships/image" Target="../media/image465.svg"/><Relationship Id="rId9" Type="http://schemas.openxmlformats.org/officeDocument/2006/relationships/image" Target="../media/image10.png"/><Relationship Id="rId14" Type="http://schemas.microsoft.com/office/2007/relationships/hdphoto" Target="../media/hdphoto21.wdp"/></Relationships>
</file>

<file path=ppt/slides/_rels/slide79.xml.rels><?xml version="1.0" encoding="UTF-8" standalone="yes"?>
<Relationships xmlns="http://schemas.openxmlformats.org/package/2006/relationships"><Relationship Id="rId8" Type="http://schemas.openxmlformats.org/officeDocument/2006/relationships/image" Target="../media/image473.svg"/><Relationship Id="rId13" Type="http://schemas.microsoft.com/office/2007/relationships/hdphoto" Target="../media/hdphoto6.wdp"/><Relationship Id="rId3" Type="http://schemas.openxmlformats.org/officeDocument/2006/relationships/notesSlide" Target="../notesSlides/notesSlide69.xml"/><Relationship Id="rId7" Type="http://schemas.openxmlformats.org/officeDocument/2006/relationships/image" Target="../media/image472.svg"/><Relationship Id="rId12" Type="http://schemas.openxmlformats.org/officeDocument/2006/relationships/image" Target="../media/image10.png"/><Relationship Id="rId2" Type="http://schemas.openxmlformats.org/officeDocument/2006/relationships/slideLayout" Target="../slideLayouts/slideLayout265.xml"/><Relationship Id="rId1" Type="http://schemas.openxmlformats.org/officeDocument/2006/relationships/tags" Target="../tags/tag2.xml"/><Relationship Id="rId6" Type="http://schemas.openxmlformats.org/officeDocument/2006/relationships/image" Target="../media/image471.svg"/><Relationship Id="rId11" Type="http://schemas.openxmlformats.org/officeDocument/2006/relationships/image" Target="../media/image476.svg"/><Relationship Id="rId5" Type="http://schemas.openxmlformats.org/officeDocument/2006/relationships/image" Target="../media/image470.svg"/><Relationship Id="rId10" Type="http://schemas.openxmlformats.org/officeDocument/2006/relationships/image" Target="../media/image475.svg"/><Relationship Id="rId4" Type="http://schemas.openxmlformats.org/officeDocument/2006/relationships/image" Target="../media/image469.svg"/><Relationship Id="rId9" Type="http://schemas.openxmlformats.org/officeDocument/2006/relationships/image" Target="../media/image474.svg"/><Relationship Id="rId14" Type="http://schemas.openxmlformats.org/officeDocument/2006/relationships/image" Target="../media/image477.svg"/></Relationships>
</file>

<file path=ppt/slides/_rels/slide8.xml.rels><?xml version="1.0" encoding="UTF-8" standalone="yes"?>
<Relationships xmlns="http://schemas.openxmlformats.org/package/2006/relationships"><Relationship Id="rId8" Type="http://schemas.openxmlformats.org/officeDocument/2006/relationships/image" Target="../media/image155.svg"/><Relationship Id="rId3" Type="http://schemas.openxmlformats.org/officeDocument/2006/relationships/image" Target="../media/image5.png"/><Relationship Id="rId7" Type="http://schemas.openxmlformats.org/officeDocument/2006/relationships/image" Target="../media/image154.svg"/><Relationship Id="rId2" Type="http://schemas.openxmlformats.org/officeDocument/2006/relationships/notesSlide" Target="../notesSlides/notesSlide7.xml"/><Relationship Id="rId1" Type="http://schemas.openxmlformats.org/officeDocument/2006/relationships/slideLayout" Target="../slideLayouts/slideLayout315.xml"/><Relationship Id="rId6" Type="http://schemas.openxmlformats.org/officeDocument/2006/relationships/image" Target="../media/image153.svg"/><Relationship Id="rId5" Type="http://schemas.openxmlformats.org/officeDocument/2006/relationships/image" Target="../media/image152.svg"/><Relationship Id="rId4" Type="http://schemas.openxmlformats.org/officeDocument/2006/relationships/image" Target="../media/image151.jpeg"/></Relationships>
</file>

<file path=ppt/slides/_rels/slide8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79.png"/><Relationship Id="rId2" Type="http://schemas.openxmlformats.org/officeDocument/2006/relationships/notesSlide" Target="../notesSlides/notesSlide70.xml"/><Relationship Id="rId1" Type="http://schemas.openxmlformats.org/officeDocument/2006/relationships/slideLayout" Target="../slideLayouts/slideLayout266.xml"/><Relationship Id="rId6" Type="http://schemas.openxmlformats.org/officeDocument/2006/relationships/image" Target="../media/image478.png"/><Relationship Id="rId5" Type="http://schemas.openxmlformats.org/officeDocument/2006/relationships/image" Target="../media/image206.png"/><Relationship Id="rId4" Type="http://schemas.microsoft.com/office/2007/relationships/hdphoto" Target="../media/hdphoto6.wdp"/></Relationships>
</file>

<file path=ppt/slides/_rels/slide81.xml.rels><?xml version="1.0" encoding="UTF-8" standalone="yes"?>
<Relationships xmlns="http://schemas.openxmlformats.org/package/2006/relationships"><Relationship Id="rId3" Type="http://schemas.microsoft.com/office/2007/relationships/hdphoto" Target="../media/hdphoto45.wdp"/><Relationship Id="rId2" Type="http://schemas.openxmlformats.org/officeDocument/2006/relationships/image" Target="../media/image480.png"/><Relationship Id="rId1" Type="http://schemas.openxmlformats.org/officeDocument/2006/relationships/slideLayout" Target="../slideLayouts/slideLayout266.xml"/><Relationship Id="rId5" Type="http://schemas.openxmlformats.org/officeDocument/2006/relationships/image" Target="../media/image482.png"/><Relationship Id="rId4" Type="http://schemas.openxmlformats.org/officeDocument/2006/relationships/image" Target="../media/image481.png"/></Relationships>
</file>

<file path=ppt/slides/_rels/slide82.xml.rels><?xml version="1.0" encoding="UTF-8" standalone="yes"?>
<Relationships xmlns="http://schemas.openxmlformats.org/package/2006/relationships"><Relationship Id="rId8" Type="http://schemas.openxmlformats.org/officeDocument/2006/relationships/image" Target="../media/image480.png"/><Relationship Id="rId13" Type="http://schemas.microsoft.com/office/2007/relationships/hdphoto" Target="../media/hdphoto46.wdp"/><Relationship Id="rId3" Type="http://schemas.openxmlformats.org/officeDocument/2006/relationships/image" Target="../media/image166.svg"/><Relationship Id="rId7" Type="http://schemas.openxmlformats.org/officeDocument/2006/relationships/image" Target="../media/image483.png"/><Relationship Id="rId12" Type="http://schemas.openxmlformats.org/officeDocument/2006/relationships/image" Target="../media/image485.png"/><Relationship Id="rId2" Type="http://schemas.openxmlformats.org/officeDocument/2006/relationships/notesSlide" Target="../notesSlides/notesSlide71.xml"/><Relationship Id="rId16" Type="http://schemas.openxmlformats.org/officeDocument/2006/relationships/image" Target="../media/image488.png"/><Relationship Id="rId1" Type="http://schemas.openxmlformats.org/officeDocument/2006/relationships/slideLayout" Target="../slideLayouts/slideLayout266.xml"/><Relationship Id="rId6" Type="http://schemas.openxmlformats.org/officeDocument/2006/relationships/image" Target="../media/image5.png"/><Relationship Id="rId11" Type="http://schemas.openxmlformats.org/officeDocument/2006/relationships/image" Target="../media/image484.png"/><Relationship Id="rId5" Type="http://schemas.microsoft.com/office/2007/relationships/hdphoto" Target="../media/hdphoto6.wdp"/><Relationship Id="rId15" Type="http://schemas.openxmlformats.org/officeDocument/2006/relationships/image" Target="../media/image487.png"/><Relationship Id="rId10" Type="http://schemas.openxmlformats.org/officeDocument/2006/relationships/image" Target="../media/image481.png"/><Relationship Id="rId4" Type="http://schemas.openxmlformats.org/officeDocument/2006/relationships/image" Target="../media/image10.png"/><Relationship Id="rId9" Type="http://schemas.microsoft.com/office/2007/relationships/hdphoto" Target="../media/hdphoto45.wdp"/><Relationship Id="rId14" Type="http://schemas.openxmlformats.org/officeDocument/2006/relationships/image" Target="../media/image486.png"/></Relationships>
</file>

<file path=ppt/slides/_rels/slide83.xml.rels><?xml version="1.0" encoding="UTF-8" standalone="yes"?>
<Relationships xmlns="http://schemas.openxmlformats.org/package/2006/relationships"><Relationship Id="rId3" Type="http://schemas.openxmlformats.org/officeDocument/2006/relationships/image" Target="../media/image175.svg"/><Relationship Id="rId2" Type="http://schemas.openxmlformats.org/officeDocument/2006/relationships/notesSlide" Target="../notesSlides/notesSlide72.xml"/><Relationship Id="rId1" Type="http://schemas.openxmlformats.org/officeDocument/2006/relationships/slideLayout" Target="../slideLayouts/slideLayout266.xml"/><Relationship Id="rId6" Type="http://schemas.openxmlformats.org/officeDocument/2006/relationships/image" Target="../media/image482.png"/><Relationship Id="rId5" Type="http://schemas.openxmlformats.org/officeDocument/2006/relationships/image" Target="../media/image489.png"/><Relationship Id="rId4" Type="http://schemas.openxmlformats.org/officeDocument/2006/relationships/image" Target="../media/image5.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10.xml"/></Relationships>
</file>

<file path=ppt/slides/_rels/slide85.xml.rels><?xml version="1.0" encoding="UTF-8" standalone="yes"?>
<Relationships xmlns="http://schemas.openxmlformats.org/package/2006/relationships"><Relationship Id="rId3" Type="http://schemas.openxmlformats.org/officeDocument/2006/relationships/hyperlink" Target="https://www.delltechnologies.com/resources/en-us/auth/products/storage/category.htm" TargetMode="External"/><Relationship Id="rId7" Type="http://schemas.openxmlformats.org/officeDocument/2006/relationships/hyperlink" Target="https://www.delltechnologies.com/sales/en-us/auth/go-to-market-intelligence/positioning-messaging/customer-stories-and-customer-wins.htm" TargetMode="External"/><Relationship Id="rId2" Type="http://schemas.openxmlformats.org/officeDocument/2006/relationships/notesSlide" Target="../notesSlides/notesSlide73.xml"/><Relationship Id="rId1" Type="http://schemas.openxmlformats.org/officeDocument/2006/relationships/slideLayout" Target="../slideLayouts/slideLayout13.xml"/><Relationship Id="rId6" Type="http://schemas.openxmlformats.org/officeDocument/2006/relationships/hyperlink" Target="https://www.delltechnologies.com/resources/en-us/auth/products/networking/storage-networking/category.htm" TargetMode="External"/><Relationship Id="rId5" Type="http://schemas.openxmlformats.org/officeDocument/2006/relationships/hyperlink" Target="https://www.delltechnologies.com/resources/en-us/auth/products/networking/category.htm" TargetMode="External"/><Relationship Id="rId4" Type="http://schemas.openxmlformats.org/officeDocument/2006/relationships/hyperlink" Target="https://www.delltechnologies.com/resources/en-us/auth/products/data-protection/category.ht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5.svg"/><Relationship Id="rId2" Type="http://schemas.openxmlformats.org/officeDocument/2006/relationships/notesSlide" Target="../notesSlides/notesSlide8.xml"/><Relationship Id="rId1" Type="http://schemas.openxmlformats.org/officeDocument/2006/relationships/slideLayout" Target="../slideLayouts/slideLayout266.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7F4331-B746-520B-8A0C-032F2C379AFA}"/>
              </a:ext>
            </a:extLst>
          </p:cNvPr>
          <p:cNvSpPr/>
          <p:nvPr/>
        </p:nvSpPr>
        <p:spPr>
          <a:xfrm>
            <a:off x="6689213" y="0"/>
            <a:ext cx="5502788" cy="369332"/>
          </a:xfrm>
          <a:prstGeom prst="rect">
            <a:avLst/>
          </a:prstGeom>
          <a:solidFill>
            <a:srgbClr val="FFFF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60960" tIns="60960" rIns="60960" bIns="60960" rtlCol="0" anchor="t">
            <a:spAutoFit/>
          </a:bodyPr>
          <a:lstStyle/>
          <a:p>
            <a:pPr algn="r"/>
            <a:r>
              <a:rPr lang="en-US" sz="1600">
                <a:solidFill>
                  <a:srgbClr val="000000"/>
                </a:solidFill>
              </a:rPr>
              <a:t>Hidden Slide, Internal Use Only – Delete Before Presenting</a:t>
            </a:r>
          </a:p>
        </p:txBody>
      </p:sp>
      <p:sp>
        <p:nvSpPr>
          <p:cNvPr id="9" name="Title 8">
            <a:extLst>
              <a:ext uri="{FF2B5EF4-FFF2-40B4-BE49-F238E27FC236}">
                <a16:creationId xmlns:a16="http://schemas.microsoft.com/office/drawing/2014/main" id="{872B2F22-57E9-7E1D-8C59-B1F33A864026}"/>
              </a:ext>
            </a:extLst>
          </p:cNvPr>
          <p:cNvSpPr>
            <a:spLocks noGrp="1"/>
          </p:cNvSpPr>
          <p:nvPr>
            <p:ph type="title"/>
          </p:nvPr>
        </p:nvSpPr>
        <p:spPr>
          <a:xfrm>
            <a:off x="381000" y="342900"/>
            <a:ext cx="11430000" cy="692497"/>
          </a:xfrm>
        </p:spPr>
        <p:txBody>
          <a:bodyPr/>
          <a:lstStyle/>
          <a:p>
            <a:r>
              <a:rPr lang="en-GB"/>
              <a:t>Notes for Presenters</a:t>
            </a:r>
            <a:br>
              <a:rPr lang="en-GB"/>
            </a:br>
            <a:r>
              <a:rPr lang="en-GB" sz="1800"/>
              <a:t>(Hidden Slide, Internal Use Only – Delete Before Presenting)</a:t>
            </a:r>
            <a:endParaRPr lang="en-US"/>
          </a:p>
        </p:txBody>
      </p:sp>
      <p:sp>
        <p:nvSpPr>
          <p:cNvPr id="10" name="Content Placeholder 4">
            <a:extLst>
              <a:ext uri="{FF2B5EF4-FFF2-40B4-BE49-F238E27FC236}">
                <a16:creationId xmlns:a16="http://schemas.microsoft.com/office/drawing/2014/main" id="{1DF0B4AF-37FE-F2F1-D5C5-FF99898CB76C}"/>
              </a:ext>
            </a:extLst>
          </p:cNvPr>
          <p:cNvSpPr txBox="1">
            <a:spLocks/>
          </p:cNvSpPr>
          <p:nvPr/>
        </p:nvSpPr>
        <p:spPr>
          <a:xfrm>
            <a:off x="381000" y="1219200"/>
            <a:ext cx="5715000" cy="5168900"/>
          </a:xfrm>
          <a:prstGeom prst="rect">
            <a:avLst/>
          </a:prstGeom>
        </p:spPr>
        <p:txBody>
          <a:bodyPr lIns="91440" tIns="45720" rIns="91440" bIns="45720" anchor="t"/>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b="1">
                <a:solidFill>
                  <a:schemeClr val="bg1"/>
                </a:solidFill>
              </a:rPr>
              <a:t>Objectives of this deck</a:t>
            </a:r>
          </a:p>
          <a:p>
            <a:pPr marL="0" indent="0">
              <a:buFont typeface="Arial" panose="020B0604020202020204" pitchFamily="34" charset="0"/>
              <a:buNone/>
            </a:pPr>
            <a:r>
              <a:rPr lang="en-US" sz="1400">
                <a:solidFill>
                  <a:schemeClr val="bg2"/>
                </a:solidFill>
              </a:rPr>
              <a:t>This deck is intended to introduce and simplify our Dell storage portfolio (inclusive of primary, unstructured, and data protection). It’s meant to:</a:t>
            </a:r>
            <a:endParaRPr lang="en-US" sz="1400">
              <a:solidFill>
                <a:schemeClr val="bg2"/>
              </a:solidFill>
              <a:cs typeface="Arial"/>
            </a:endParaRPr>
          </a:p>
          <a:p>
            <a:pPr marL="227965" indent="-227965"/>
            <a:r>
              <a:rPr lang="en-US" sz="1400">
                <a:solidFill>
                  <a:schemeClr val="bg2"/>
                </a:solidFill>
              </a:rPr>
              <a:t>Start a conversation about what leaders must focus on to modernize their data-centers with smarter storage.</a:t>
            </a:r>
          </a:p>
          <a:p>
            <a:pPr marL="227965" indent="-227965"/>
            <a:r>
              <a:rPr lang="en-US" sz="1400">
                <a:solidFill>
                  <a:schemeClr val="bg2"/>
                </a:solidFill>
              </a:rPr>
              <a:t>Ask the customer questions about their challenges, data needs, and workload disposition strategy. </a:t>
            </a:r>
          </a:p>
          <a:p>
            <a:pPr marL="227965" indent="-227965"/>
            <a:r>
              <a:rPr lang="en-US" sz="1400">
                <a:solidFill>
                  <a:schemeClr val="bg2"/>
                </a:solidFill>
              </a:rPr>
              <a:t>Introduce 3 lead franchise products for key customer outcomes: PowerStore for Hybrid cloud, PowerScale for AI, and PowerProtect Data Domain for Data Protection.</a:t>
            </a:r>
          </a:p>
          <a:p>
            <a:pPr marL="227965" indent="-227965"/>
            <a:r>
              <a:rPr lang="en-US" sz="1400" b="1">
                <a:solidFill>
                  <a:schemeClr val="bg2"/>
                </a:solidFill>
                <a:cs typeface="Arial"/>
              </a:rPr>
              <a:t>This deck is modular; </a:t>
            </a:r>
            <a:r>
              <a:rPr lang="en-US" sz="1400">
                <a:solidFill>
                  <a:schemeClr val="bg2"/>
                </a:solidFill>
                <a:cs typeface="Arial"/>
              </a:rPr>
              <a:t>Feel free to customize the deck with the  additional slides in backup tailored to your customer’s needs. </a:t>
            </a:r>
          </a:p>
          <a:p>
            <a:pPr marL="227965" indent="-227965"/>
            <a:r>
              <a:rPr lang="en-US" sz="1400">
                <a:solidFill>
                  <a:schemeClr val="bg2"/>
                </a:solidFill>
              </a:rPr>
              <a:t>Show how Dell Technologies is uniquely positioned to advance customers’ modern data center initiatives.</a:t>
            </a:r>
            <a:endParaRPr lang="en-US" sz="1400">
              <a:solidFill>
                <a:schemeClr val="bg2"/>
              </a:solidFill>
              <a:cs typeface="Arial"/>
            </a:endParaRPr>
          </a:p>
          <a:p>
            <a:pPr marL="227965" indent="-227965"/>
            <a:r>
              <a:rPr lang="en-GB" sz="1400">
                <a:solidFill>
                  <a:schemeClr val="bg2"/>
                </a:solidFill>
              </a:rPr>
              <a:t>Create interest in more detailed follow-up conversations:</a:t>
            </a:r>
            <a:endParaRPr lang="en-GB" sz="1400">
              <a:solidFill>
                <a:schemeClr val="bg2"/>
              </a:solidFill>
              <a:cs typeface="Arial"/>
            </a:endParaRPr>
          </a:p>
          <a:p>
            <a:pPr marL="685165" lvl="1" indent="-227965"/>
            <a:r>
              <a:rPr lang="en-GB" sz="1200">
                <a:solidFill>
                  <a:schemeClr val="bg2"/>
                </a:solidFill>
              </a:rPr>
              <a:t>Storage and Data Protection</a:t>
            </a:r>
          </a:p>
          <a:p>
            <a:pPr marL="685165" lvl="1" indent="-227965"/>
            <a:r>
              <a:rPr lang="en-GB" sz="1200">
                <a:solidFill>
                  <a:schemeClr val="bg2"/>
                </a:solidFill>
                <a:cs typeface="Arial"/>
              </a:rPr>
              <a:t>Professional Services, including Lifecycle Extension program</a:t>
            </a:r>
          </a:p>
          <a:p>
            <a:pPr marL="685165" lvl="1" indent="-227965"/>
            <a:r>
              <a:rPr lang="en-GB" sz="1200">
                <a:solidFill>
                  <a:schemeClr val="bg2"/>
                </a:solidFill>
                <a:cs typeface="Arial"/>
              </a:rPr>
              <a:t>Next steps for getting started (assessments, workshops)</a:t>
            </a:r>
          </a:p>
          <a:p>
            <a:pPr marL="685165" lvl="1" indent="-227965"/>
            <a:endParaRPr lang="en-GB" sz="1200">
              <a:solidFill>
                <a:schemeClr val="bg2"/>
              </a:solidFill>
              <a:cs typeface="Arial"/>
            </a:endParaRPr>
          </a:p>
        </p:txBody>
      </p:sp>
      <p:sp>
        <p:nvSpPr>
          <p:cNvPr id="11" name="Content Placeholder 2">
            <a:extLst>
              <a:ext uri="{FF2B5EF4-FFF2-40B4-BE49-F238E27FC236}">
                <a16:creationId xmlns:a16="http://schemas.microsoft.com/office/drawing/2014/main" id="{72BA703E-5737-F585-F683-71BE9720C274}"/>
              </a:ext>
            </a:extLst>
          </p:cNvPr>
          <p:cNvSpPr txBox="1">
            <a:spLocks/>
          </p:cNvSpPr>
          <p:nvPr/>
        </p:nvSpPr>
        <p:spPr>
          <a:xfrm>
            <a:off x="6400803" y="821864"/>
            <a:ext cx="5410200" cy="5566236"/>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600">
              <a:solidFill>
                <a:srgbClr val="244739"/>
              </a:solidFill>
            </a:endParaRPr>
          </a:p>
          <a:p>
            <a:pPr marL="0" indent="0">
              <a:buFont typeface="Arial" panose="020B0604020202020204" pitchFamily="34" charset="0"/>
              <a:buNone/>
              <a:defRPr/>
            </a:pPr>
            <a:r>
              <a:rPr lang="en-GB" sz="1600" b="1">
                <a:solidFill>
                  <a:schemeClr val="bg1"/>
                </a:solidFill>
                <a:latin typeface="Arial"/>
              </a:rPr>
              <a:t>Target audience:</a:t>
            </a:r>
          </a:p>
          <a:p>
            <a:pPr>
              <a:defRPr/>
            </a:pPr>
            <a:r>
              <a:rPr lang="en-GB" sz="1400">
                <a:solidFill>
                  <a:schemeClr val="bg2"/>
                </a:solidFill>
              </a:rPr>
              <a:t>Business Decision Makers | Executives</a:t>
            </a:r>
          </a:p>
          <a:p>
            <a:pPr marL="0" indent="0">
              <a:buNone/>
            </a:pPr>
            <a:r>
              <a:rPr lang="en-GB" sz="1600" b="1">
                <a:solidFill>
                  <a:schemeClr val="bg1"/>
                </a:solidFill>
                <a:latin typeface="Arial"/>
              </a:rPr>
              <a:t>Speaker notes are for internal use only</a:t>
            </a:r>
          </a:p>
          <a:p>
            <a:pPr>
              <a:defRPr/>
            </a:pPr>
            <a:r>
              <a:rPr lang="en-GB" sz="1400" i="1">
                <a:solidFill>
                  <a:schemeClr val="bg2"/>
                </a:solidFill>
              </a:rPr>
              <a:t>If you require </a:t>
            </a:r>
            <a:r>
              <a:rPr lang="en-US" sz="1400" i="1">
                <a:solidFill>
                  <a:schemeClr val="bg2"/>
                </a:solidFill>
              </a:rPr>
              <a:t>more product information and customer-ready content, please refer to these resources:</a:t>
            </a:r>
          </a:p>
          <a:p>
            <a:pPr marL="742939" lvl="1" indent="-285750"/>
            <a:r>
              <a:rPr lang="en-US" sz="1400">
                <a:solidFill>
                  <a:schemeClr val="bg2"/>
                </a:solidFill>
                <a:hlinkClick r:id="rId3"/>
              </a:rPr>
              <a:t>Storage Knowledge Center</a:t>
            </a:r>
            <a:r>
              <a:rPr lang="en-US" sz="1400">
                <a:solidFill>
                  <a:schemeClr val="bg2"/>
                </a:solidFill>
              </a:rPr>
              <a:t> </a:t>
            </a:r>
          </a:p>
          <a:p>
            <a:pPr marL="742939" lvl="1" indent="-285750"/>
            <a:r>
              <a:rPr lang="en-US" sz="1400">
                <a:solidFill>
                  <a:schemeClr val="bg2"/>
                </a:solidFill>
                <a:hlinkClick r:id="rId4"/>
              </a:rPr>
              <a:t>Data Protection Knowledge Center </a:t>
            </a:r>
            <a:endParaRPr lang="en-US" sz="1400">
              <a:solidFill>
                <a:schemeClr val="bg2"/>
              </a:solidFill>
            </a:endParaRPr>
          </a:p>
          <a:p>
            <a:pPr marL="742939" lvl="1" indent="-285750"/>
            <a:r>
              <a:rPr lang="en-US" sz="1400">
                <a:solidFill>
                  <a:schemeClr val="bg2"/>
                </a:solidFill>
                <a:hlinkClick r:id="rId5"/>
              </a:rPr>
              <a:t>Networking Knowledge Center</a:t>
            </a:r>
            <a:endParaRPr lang="en-US" sz="1400">
              <a:solidFill>
                <a:schemeClr val="bg2"/>
              </a:solidFill>
            </a:endParaRPr>
          </a:p>
          <a:p>
            <a:pPr marL="742939" lvl="1" indent="-285750"/>
            <a:r>
              <a:rPr lang="en-US" sz="1400">
                <a:solidFill>
                  <a:schemeClr val="bg2"/>
                </a:solidFill>
                <a:hlinkClick r:id="rId6"/>
              </a:rPr>
              <a:t>Storage Networking Knowledge Center</a:t>
            </a:r>
            <a:endParaRPr lang="en-US" sz="1400">
              <a:solidFill>
                <a:schemeClr val="bg2"/>
              </a:solidFill>
            </a:endParaRPr>
          </a:p>
          <a:p>
            <a:pPr marL="742939" lvl="1" indent="-285750"/>
            <a:r>
              <a:rPr lang="en-US" sz="1400">
                <a:solidFill>
                  <a:schemeClr val="bg2"/>
                </a:solidFill>
                <a:hlinkClick r:id="rId7"/>
              </a:rPr>
              <a:t>Customer Stores &amp; Sales Wins</a:t>
            </a:r>
            <a:endParaRPr lang="en-US" sz="1400">
              <a:solidFill>
                <a:schemeClr val="bg2"/>
              </a:solidFill>
            </a:endParaRPr>
          </a:p>
          <a:p>
            <a:pPr>
              <a:lnSpc>
                <a:spcPct val="100000"/>
              </a:lnSpc>
              <a:spcBef>
                <a:spcPts val="1200"/>
              </a:spcBef>
              <a:buClr>
                <a:srgbClr val="808080"/>
              </a:buClr>
              <a:defRPr/>
            </a:pPr>
            <a:r>
              <a:rPr lang="en-GB" sz="1400">
                <a:solidFill>
                  <a:srgbClr val="000000"/>
                </a:solidFill>
                <a:latin typeface="Arial"/>
              </a:rPr>
              <a:t>This is a fully scripted deck that has been designed to help you position yourself as a thought leader and deliver a compelling customer EBC. </a:t>
            </a:r>
          </a:p>
          <a:p>
            <a:pPr>
              <a:lnSpc>
                <a:spcPct val="100000"/>
              </a:lnSpc>
              <a:spcBef>
                <a:spcPts val="1200"/>
              </a:spcBef>
              <a:buClr>
                <a:srgbClr val="808080"/>
              </a:buClr>
              <a:defRPr/>
            </a:pPr>
            <a:r>
              <a:rPr lang="en-GB" sz="1400" b="1">
                <a:solidFill>
                  <a:srgbClr val="000000"/>
                </a:solidFill>
                <a:latin typeface="Arial"/>
              </a:rPr>
              <a:t>Only share slides externally in PDF format, without speaker notes.</a:t>
            </a:r>
            <a:endParaRPr lang="en-GB" sz="1400" b="1">
              <a:solidFill>
                <a:schemeClr val="bg2"/>
              </a:solidFill>
              <a:latin typeface="Arial"/>
            </a:endParaRPr>
          </a:p>
          <a:p>
            <a:pPr>
              <a:lnSpc>
                <a:spcPct val="100000"/>
              </a:lnSpc>
              <a:spcBef>
                <a:spcPts val="1200"/>
              </a:spcBef>
              <a:buClr>
                <a:srgbClr val="808080"/>
              </a:buClr>
              <a:defRPr/>
            </a:pPr>
            <a:r>
              <a:rPr lang="en-GB" sz="1400">
                <a:solidFill>
                  <a:schemeClr val="bg2"/>
                </a:solidFill>
                <a:latin typeface="Arial"/>
              </a:rPr>
              <a:t>This deck includes animation, including a few click-to-build slides. </a:t>
            </a:r>
            <a:r>
              <a:rPr lang="en-GB" sz="1400">
                <a:solidFill>
                  <a:srgbClr val="000000"/>
                </a:solidFill>
                <a:latin typeface="Arial"/>
                <a:ea typeface="+mn-lt"/>
                <a:cs typeface="Arial"/>
              </a:rPr>
              <a:t>Look for a </a:t>
            </a:r>
            <a:r>
              <a:rPr lang="en-GB" sz="1400">
                <a:solidFill>
                  <a:srgbClr val="000000"/>
                </a:solidFill>
                <a:highlight>
                  <a:srgbClr val="00FF00"/>
                </a:highlight>
                <a:latin typeface="Arial"/>
                <a:ea typeface="+mn-lt"/>
                <a:cs typeface="Arial"/>
              </a:rPr>
              <a:t>green flag</a:t>
            </a:r>
            <a:r>
              <a:rPr lang="en-GB" sz="1400">
                <a:solidFill>
                  <a:srgbClr val="000000"/>
                </a:solidFill>
                <a:latin typeface="Arial"/>
                <a:ea typeface="+mn-lt"/>
                <a:cs typeface="Arial"/>
              </a:rPr>
              <a:t> above slides to easily identify which are animated, or that are “morph builds” which should not be altered.</a:t>
            </a:r>
          </a:p>
        </p:txBody>
      </p:sp>
    </p:spTree>
    <p:extLst>
      <p:ext uri="{BB962C8B-B14F-4D97-AF65-F5344CB8AC3E}">
        <p14:creationId xmlns:p14="http://schemas.microsoft.com/office/powerpoint/2010/main" val="2911950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D2155"/>
        </a:solidFill>
        <a:effectLst/>
      </p:bgPr>
    </p:bg>
    <p:spTree>
      <p:nvGrpSpPr>
        <p:cNvPr id="1" name="">
          <a:extLst>
            <a:ext uri="{FF2B5EF4-FFF2-40B4-BE49-F238E27FC236}">
              <a16:creationId xmlns:a16="http://schemas.microsoft.com/office/drawing/2014/main" id="{AF53FDEC-9EE4-7F1C-1C7A-9B578A194632}"/>
            </a:ext>
          </a:extLst>
        </p:cNvPr>
        <p:cNvGrpSpPr/>
        <p:nvPr/>
      </p:nvGrpSpPr>
      <p:grpSpPr>
        <a:xfrm>
          <a:off x="0" y="0"/>
          <a:ext cx="0" cy="0"/>
          <a:chOff x="0" y="0"/>
          <a:chExt cx="0" cy="0"/>
        </a:xfrm>
      </p:grpSpPr>
      <p:pic>
        <p:nvPicPr>
          <p:cNvPr id="7" name="pattern">
            <a:extLst>
              <a:ext uri="{FF2B5EF4-FFF2-40B4-BE49-F238E27FC236}">
                <a16:creationId xmlns:a16="http://schemas.microsoft.com/office/drawing/2014/main" id="{C51D151A-BD7F-4377-3D8C-61BFFD408441}"/>
              </a:ext>
              <a:ext uri="{C183D7F6-B498-43B3-948B-1728B52AA6E4}">
                <adec:decorative xmlns:adec="http://schemas.microsoft.com/office/drawing/2017/decorative" val="1"/>
              </a:ext>
            </a:extLst>
          </p:cNvPr>
          <p:cNvPicPr>
            <a:picLocks noChangeAspect="1"/>
          </p:cNvPicPr>
          <p:nvPr/>
        </p:nvPicPr>
        <p:blipFill rotWithShape="1">
          <a:blip>
            <a:extLst>
              <a:ext uri="{96DAC541-7B7A-43D3-8B79-37D633B846F1}">
                <asvg:svgBlip xmlns:asvg="http://schemas.microsoft.com/office/drawing/2016/SVG/main" r:embed="rId3"/>
              </a:ext>
            </a:extLst>
          </a:blip>
          <a:srcRect t="20879" r="55863" b="21223"/>
          <a:stretch/>
        </p:blipFill>
        <p:spPr>
          <a:xfrm rot="5400000">
            <a:off x="3308823" y="-3672876"/>
            <a:ext cx="5586671" cy="12117552"/>
          </a:xfrm>
          <a:prstGeom prst="rect">
            <a:avLst/>
          </a:prstGeom>
        </p:spPr>
      </p:pic>
      <p:grpSp>
        <p:nvGrpSpPr>
          <p:cNvPr id="16" name="Group 15">
            <a:extLst>
              <a:ext uri="{FF2B5EF4-FFF2-40B4-BE49-F238E27FC236}">
                <a16:creationId xmlns:a16="http://schemas.microsoft.com/office/drawing/2014/main" id="{A9C61160-CE6C-B8EE-FE55-A16045600764}"/>
              </a:ext>
            </a:extLst>
          </p:cNvPr>
          <p:cNvGrpSpPr/>
          <p:nvPr/>
        </p:nvGrpSpPr>
        <p:grpSpPr>
          <a:xfrm>
            <a:off x="1159622" y="1673634"/>
            <a:ext cx="3090673" cy="3706900"/>
            <a:chOff x="1159622" y="1673634"/>
            <a:chExt cx="3090673" cy="3706900"/>
          </a:xfrm>
        </p:grpSpPr>
        <p:grpSp>
          <p:nvGrpSpPr>
            <p:cNvPr id="25" name="Group 24">
              <a:extLst>
                <a:ext uri="{FF2B5EF4-FFF2-40B4-BE49-F238E27FC236}">
                  <a16:creationId xmlns:a16="http://schemas.microsoft.com/office/drawing/2014/main" id="{CC34D457-4922-D877-0D73-CBE338FE9E29}"/>
                </a:ext>
              </a:extLst>
            </p:cNvPr>
            <p:cNvGrpSpPr/>
            <p:nvPr/>
          </p:nvGrpSpPr>
          <p:grpSpPr>
            <a:xfrm>
              <a:off x="1159622" y="1931320"/>
              <a:ext cx="3090673" cy="3449214"/>
              <a:chOff x="1159622" y="1931320"/>
              <a:chExt cx="3090673" cy="3449214"/>
            </a:xfrm>
          </p:grpSpPr>
          <p:sp>
            <p:nvSpPr>
              <p:cNvPr id="8" name="Content Placeholder 9">
                <a:extLst>
                  <a:ext uri="{FF2B5EF4-FFF2-40B4-BE49-F238E27FC236}">
                    <a16:creationId xmlns:a16="http://schemas.microsoft.com/office/drawing/2014/main" id="{673BFD08-F2F3-E292-9D62-BACB6B617004}"/>
                  </a:ext>
                </a:extLst>
              </p:cNvPr>
              <p:cNvSpPr txBox="1">
                <a:spLocks/>
              </p:cNvSpPr>
              <p:nvPr/>
            </p:nvSpPr>
            <p:spPr>
              <a:xfrm>
                <a:off x="1159622" y="1931320"/>
                <a:ext cx="3090673" cy="3449214"/>
              </a:xfrm>
              <a:prstGeom prst="rect">
                <a:avLst/>
              </a:prstGeom>
              <a:solidFill>
                <a:srgbClr val="00227F"/>
              </a:solidFill>
            </p:spPr>
            <p:txBody>
              <a:bodyPr lIns="274320" tIns="27432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FFFFFF"/>
                    </a:solidFill>
                    <a:effectLst/>
                    <a:uLnTx/>
                    <a:uFillTx/>
                    <a:latin typeface="Arial Nova Light"/>
                    <a:ea typeface="+mn-ea"/>
                    <a:cs typeface="+mn-cs"/>
                  </a:rPr>
                  <a:t>Private </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FFFFFF"/>
                    </a:solidFill>
                    <a:effectLst/>
                    <a:uLnTx/>
                    <a:uFillTx/>
                    <a:latin typeface="Arial Nova Light"/>
                    <a:ea typeface="+mn-ea"/>
                    <a:cs typeface="+mn-cs"/>
                  </a:rPr>
                  <a:t>cloud</a:t>
                </a:r>
              </a:p>
            </p:txBody>
          </p:sp>
          <p:pic>
            <p:nvPicPr>
              <p:cNvPr id="39" name="Picture 38" descr="Image of Dell PowerStore hardware.">
                <a:extLst>
                  <a:ext uri="{FF2B5EF4-FFF2-40B4-BE49-F238E27FC236}">
                    <a16:creationId xmlns:a16="http://schemas.microsoft.com/office/drawing/2014/main" id="{52F42874-6103-2473-D88C-A40F9EDF7BF1}"/>
                  </a:ext>
                </a:extLst>
              </p:cNvPr>
              <p:cNvPicPr>
                <a:picLocks noChangeAspect="1"/>
              </p:cNvPicPr>
              <p:nvPr/>
            </p:nvPicPr>
            <p:blipFill>
              <a:blip r:embed="rId4"/>
              <a:stretch>
                <a:fillRect/>
              </a:stretch>
            </p:blipFill>
            <p:spPr>
              <a:xfrm>
                <a:off x="1278782" y="3128204"/>
                <a:ext cx="2876382" cy="703664"/>
              </a:xfrm>
              <a:prstGeom prst="rect">
                <a:avLst/>
              </a:prstGeom>
              <a:ln>
                <a:noFill/>
              </a:ln>
              <a:effectLst>
                <a:outerShdw blurRad="190500" algn="tl" rotWithShape="0">
                  <a:srgbClr val="000000">
                    <a:alpha val="70000"/>
                  </a:srgbClr>
                </a:outerShdw>
                <a:reflection blurRad="6350" stA="20000" endPos="55000" dir="5400000" sy="-100000" algn="bl" rotWithShape="0"/>
              </a:effectLst>
            </p:spPr>
          </p:pic>
          <p:sp>
            <p:nvSpPr>
              <p:cNvPr id="46" name="TextBox 45">
                <a:extLst>
                  <a:ext uri="{FF2B5EF4-FFF2-40B4-BE49-F238E27FC236}">
                    <a16:creationId xmlns:a16="http://schemas.microsoft.com/office/drawing/2014/main" id="{D4238AE2-4979-46D5-543F-1F5DD69DC338}"/>
                  </a:ext>
                </a:extLst>
              </p:cNvPr>
              <p:cNvSpPr txBox="1"/>
              <p:nvPr/>
            </p:nvSpPr>
            <p:spPr>
              <a:xfrm>
                <a:off x="1244436" y="3780096"/>
                <a:ext cx="2876775" cy="954107"/>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Cloud agility and simplicity with full control over cost, data sovereignty, and security – in your environment, on your terms.</a:t>
                </a:r>
              </a:p>
            </p:txBody>
          </p:sp>
        </p:grpSp>
        <p:sp>
          <p:nvSpPr>
            <p:cNvPr id="12" name="Oval 11">
              <a:extLst>
                <a:ext uri="{FF2B5EF4-FFF2-40B4-BE49-F238E27FC236}">
                  <a16:creationId xmlns:a16="http://schemas.microsoft.com/office/drawing/2014/main" id="{82D4D22A-73E1-5779-66DA-D6B757C75018}"/>
                </a:ext>
              </a:extLst>
            </p:cNvPr>
            <p:cNvSpPr>
              <a:spLocks noChangeAspect="1"/>
            </p:cNvSpPr>
            <p:nvPr/>
          </p:nvSpPr>
          <p:spPr>
            <a:xfrm>
              <a:off x="1278782" y="1673634"/>
              <a:ext cx="668512" cy="668512"/>
            </a:xfrm>
            <a:prstGeom prst="ellipse">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18" name="Picture 17" descr="Illustration depicting modern data center as data dots over an icon of a data center">
              <a:extLst>
                <a:ext uri="{FF2B5EF4-FFF2-40B4-BE49-F238E27FC236}">
                  <a16:creationId xmlns:a16="http://schemas.microsoft.com/office/drawing/2014/main" id="{47D410CF-1BDF-96B5-AD38-1BFC746524A0}"/>
                </a:ext>
              </a:extLst>
            </p:cNvPr>
            <p:cNvPicPr>
              <a:picLocks noChangeAspect="1"/>
            </p:cNvPicPr>
            <p:nvPr/>
          </p:nvPicPr>
          <p:blipFill>
            <a:blip r:embed="rId5"/>
            <a:stretch>
              <a:fillRect/>
            </a:stretch>
          </p:blipFill>
          <p:spPr>
            <a:xfrm>
              <a:off x="1402016" y="1795822"/>
              <a:ext cx="422043" cy="434533"/>
            </a:xfrm>
            <a:prstGeom prst="rect">
              <a:avLst/>
            </a:prstGeom>
            <a:effectLst/>
          </p:spPr>
        </p:pic>
      </p:grpSp>
      <p:grpSp>
        <p:nvGrpSpPr>
          <p:cNvPr id="21" name="Group 20">
            <a:extLst>
              <a:ext uri="{FF2B5EF4-FFF2-40B4-BE49-F238E27FC236}">
                <a16:creationId xmlns:a16="http://schemas.microsoft.com/office/drawing/2014/main" id="{2DEB6F67-3553-F16F-DD65-4C83E40A418D}"/>
              </a:ext>
            </a:extLst>
          </p:cNvPr>
          <p:cNvGrpSpPr/>
          <p:nvPr/>
        </p:nvGrpSpPr>
        <p:grpSpPr>
          <a:xfrm>
            <a:off x="8022195" y="1673634"/>
            <a:ext cx="3158576" cy="3706900"/>
            <a:chOff x="8022195" y="1673634"/>
            <a:chExt cx="3158576" cy="3706900"/>
          </a:xfrm>
        </p:grpSpPr>
        <p:grpSp>
          <p:nvGrpSpPr>
            <p:cNvPr id="27" name="Group 26">
              <a:extLst>
                <a:ext uri="{FF2B5EF4-FFF2-40B4-BE49-F238E27FC236}">
                  <a16:creationId xmlns:a16="http://schemas.microsoft.com/office/drawing/2014/main" id="{2D5703F6-FC07-0287-BA2D-6565460A9610}"/>
                </a:ext>
              </a:extLst>
            </p:cNvPr>
            <p:cNvGrpSpPr/>
            <p:nvPr/>
          </p:nvGrpSpPr>
          <p:grpSpPr>
            <a:xfrm>
              <a:off x="8022195" y="1931320"/>
              <a:ext cx="3158576" cy="3449214"/>
              <a:chOff x="8022195" y="1931320"/>
              <a:chExt cx="3158576" cy="3449214"/>
            </a:xfrm>
          </p:grpSpPr>
          <p:sp>
            <p:nvSpPr>
              <p:cNvPr id="9" name="Content Placeholder 10">
                <a:extLst>
                  <a:ext uri="{FF2B5EF4-FFF2-40B4-BE49-F238E27FC236}">
                    <a16:creationId xmlns:a16="http://schemas.microsoft.com/office/drawing/2014/main" id="{FE6322E8-64B0-A1D9-976E-A3EFCDAAB4E5}"/>
                  </a:ext>
                </a:extLst>
              </p:cNvPr>
              <p:cNvSpPr txBox="1">
                <a:spLocks/>
              </p:cNvSpPr>
              <p:nvPr/>
            </p:nvSpPr>
            <p:spPr>
              <a:xfrm>
                <a:off x="8022195" y="1931320"/>
                <a:ext cx="3158576" cy="3449214"/>
              </a:xfrm>
              <a:prstGeom prst="rect">
                <a:avLst/>
              </a:prstGeom>
              <a:solidFill>
                <a:srgbClr val="1D56C0"/>
              </a:solidFill>
            </p:spPr>
            <p:txBody>
              <a:bodyPr lIns="274320" tIns="27432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FFFFFF"/>
                    </a:solidFill>
                    <a:effectLst/>
                    <a:uLnTx/>
                    <a:uFillTx/>
                    <a:latin typeface="Arial Nova Light"/>
                    <a:ea typeface="+mn-ea"/>
                    <a:cs typeface="+mn-cs"/>
                  </a:rPr>
                  <a:t>Cyber   Resilience</a:t>
                </a:r>
              </a:p>
            </p:txBody>
          </p:sp>
          <p:pic>
            <p:nvPicPr>
              <p:cNvPr id="56" name="Picture 2">
                <a:extLst>
                  <a:ext uri="{FF2B5EF4-FFF2-40B4-BE49-F238E27FC236}">
                    <a16:creationId xmlns:a16="http://schemas.microsoft.com/office/drawing/2014/main" id="{5FB3512F-D31F-CE36-8357-9CEBAFE2E929}"/>
                  </a:ext>
                  <a:ext uri="{C183D7F6-B498-43B3-948B-1728B52AA6E4}">
                    <adec:decorative xmlns:adec="http://schemas.microsoft.com/office/drawing/2017/decorative" val="1"/>
                  </a:ext>
                </a:extLst>
              </p:cNvPr>
              <p:cNvPicPr>
                <a:picLocks noChangeAspect="1" noChangeArrowheads="1"/>
              </p:cNvPicPr>
              <p:nvPr/>
            </p:nvPicPr>
            <p:blipFill>
              <a:blip r:embed="rId6"/>
              <a:srcRect l="4075" r="4075"/>
              <a:stretch/>
            </p:blipFill>
            <p:spPr bwMode="auto">
              <a:xfrm>
                <a:off x="8204036" y="3137634"/>
                <a:ext cx="2790741" cy="474087"/>
              </a:xfrm>
              <a:prstGeom prst="rect">
                <a:avLst/>
              </a:prstGeom>
              <a:ln>
                <a:noFill/>
              </a:ln>
              <a:effectLst>
                <a:outerShdw blurRad="190500" algn="tl" rotWithShape="0">
                  <a:srgbClr val="000000">
                    <a:alpha val="70000"/>
                  </a:srgbClr>
                </a:outerShdw>
                <a:reflection blurRad="6350" stA="20000" endPos="55000" dir="5400000" sy="-100000" algn="bl" rotWithShape="0"/>
              </a:effectLst>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CE8B3388-C619-A68E-C10A-B66F6095FEEE}"/>
                  </a:ext>
                </a:extLst>
              </p:cNvPr>
              <p:cNvSpPr txBox="1"/>
              <p:nvPr/>
            </p:nvSpPr>
            <p:spPr>
              <a:xfrm>
                <a:off x="8090100" y="3811960"/>
                <a:ext cx="3018615" cy="954107"/>
              </a:xfrm>
              <a:prstGeom prst="rect">
                <a:avLst/>
              </a:prstGeom>
              <a:noFill/>
            </p:spPr>
            <p:txBody>
              <a:bodyPr wrap="square" lIns="91440" tIns="45720" rIns="91440" bIns="45720" anchor="t">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Comprehensive, integrated prevention, detection and </a:t>
                </a:r>
                <a:br>
                  <a:rPr kumimoji="0" lang="en-US" sz="1400" b="0" i="0" u="none" strike="noStrike" kern="1200" cap="none" spc="0" normalizeH="0" baseline="0" noProof="0">
                    <a:ln>
                      <a:noFill/>
                    </a:ln>
                    <a:solidFill>
                      <a:srgbClr val="FFFFFF"/>
                    </a:solidFill>
                    <a:effectLst/>
                    <a:uLnTx/>
                    <a:uFillTx/>
                    <a:latin typeface="Arial"/>
                    <a:ea typeface="+mn-ea"/>
                    <a:cs typeface="+mn-cs"/>
                  </a:rPr>
                </a:br>
                <a:r>
                  <a:rPr kumimoji="0" lang="en-US" sz="1400" b="0" i="0" u="none" strike="noStrike" kern="1200" cap="none" spc="0" normalizeH="0" baseline="0" noProof="0">
                    <a:ln>
                      <a:noFill/>
                    </a:ln>
                    <a:solidFill>
                      <a:srgbClr val="FFFFFF"/>
                    </a:solidFill>
                    <a:effectLst/>
                    <a:uLnTx/>
                    <a:uFillTx/>
                    <a:latin typeface="Arial"/>
                    <a:ea typeface="+mn-ea"/>
                    <a:cs typeface="+mn-cs"/>
                  </a:rPr>
                  <a:t>rapid recovery across every </a:t>
                </a:r>
                <a:br>
                  <a:rPr kumimoji="0" lang="en-US" sz="1400" b="0" i="0" u="none" strike="noStrike" kern="1200" cap="none" spc="0" normalizeH="0" baseline="0" noProof="0">
                    <a:ln>
                      <a:noFill/>
                    </a:ln>
                    <a:solidFill>
                      <a:srgbClr val="FFFFFF"/>
                    </a:solidFill>
                    <a:effectLst/>
                    <a:uLnTx/>
                    <a:uFillTx/>
                    <a:latin typeface="Arial"/>
                    <a:ea typeface="+mn-ea"/>
                    <a:cs typeface="+mn-cs"/>
                  </a:rPr>
                </a:br>
                <a:r>
                  <a:rPr kumimoji="0" lang="en-US" sz="1400" b="0" i="0" u="none" strike="noStrike" kern="1200" cap="none" spc="0" normalizeH="0" baseline="0" noProof="0">
                    <a:ln>
                      <a:noFill/>
                    </a:ln>
                    <a:solidFill>
                      <a:srgbClr val="FFFFFF"/>
                    </a:solidFill>
                    <a:effectLst/>
                    <a:uLnTx/>
                    <a:uFillTx/>
                    <a:latin typeface="Arial"/>
                    <a:ea typeface="+mn-ea"/>
                    <a:cs typeface="+mn-cs"/>
                  </a:rPr>
                  <a:t>layer of infrastructure</a:t>
                </a:r>
              </a:p>
            </p:txBody>
          </p:sp>
        </p:grpSp>
        <p:sp>
          <p:nvSpPr>
            <p:cNvPr id="5" name="Oval 4">
              <a:extLst>
                <a:ext uri="{FF2B5EF4-FFF2-40B4-BE49-F238E27FC236}">
                  <a16:creationId xmlns:a16="http://schemas.microsoft.com/office/drawing/2014/main" id="{CDC3A177-8D80-9E97-E7B8-9B93414336DB}"/>
                </a:ext>
              </a:extLst>
            </p:cNvPr>
            <p:cNvSpPr>
              <a:spLocks noChangeAspect="1"/>
            </p:cNvSpPr>
            <p:nvPr/>
          </p:nvSpPr>
          <p:spPr>
            <a:xfrm>
              <a:off x="8204036" y="1673634"/>
              <a:ext cx="668512" cy="668512"/>
            </a:xfrm>
            <a:prstGeom prst="ellipse">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pic>
          <p:nvPicPr>
            <p:cNvPr id="20" name="Picture 19" descr="Illustration of a shield representing Security">
              <a:extLst>
                <a:ext uri="{FF2B5EF4-FFF2-40B4-BE49-F238E27FC236}">
                  <a16:creationId xmlns:a16="http://schemas.microsoft.com/office/drawing/2014/main" id="{452CE657-165A-74C5-0056-EF230716AF3C}"/>
                </a:ext>
              </a:extLst>
            </p:cNvPr>
            <p:cNvPicPr>
              <a:picLocks noChangeAspect="1"/>
            </p:cNvPicPr>
            <p:nvPr/>
          </p:nvPicPr>
          <p:blipFill>
            <a:blip r:embed="rId7"/>
            <a:stretch>
              <a:fillRect/>
            </a:stretch>
          </p:blipFill>
          <p:spPr>
            <a:xfrm>
              <a:off x="8367232" y="1842274"/>
              <a:ext cx="342121" cy="393243"/>
            </a:xfrm>
            <a:prstGeom prst="rect">
              <a:avLst/>
            </a:prstGeom>
            <a:effectLst/>
          </p:spPr>
        </p:pic>
      </p:grpSp>
      <p:sp>
        <p:nvSpPr>
          <p:cNvPr id="6" name="Title 5">
            <a:extLst>
              <a:ext uri="{FF2B5EF4-FFF2-40B4-BE49-F238E27FC236}">
                <a16:creationId xmlns:a16="http://schemas.microsoft.com/office/drawing/2014/main" id="{B4B97A5B-EF89-E43D-36C2-AB63E82CCC0E}"/>
              </a:ext>
            </a:extLst>
          </p:cNvPr>
          <p:cNvSpPr>
            <a:spLocks noGrp="1"/>
          </p:cNvSpPr>
          <p:nvPr>
            <p:ph type="title"/>
          </p:nvPr>
        </p:nvSpPr>
        <p:spPr>
          <a:xfrm>
            <a:off x="381000" y="522276"/>
            <a:ext cx="11430000" cy="369332"/>
          </a:xfrm>
        </p:spPr>
        <p:txBody>
          <a:bodyPr/>
          <a:lstStyle/>
          <a:p>
            <a:pPr algn="ctr" defTabSz="1219078">
              <a:lnSpc>
                <a:spcPct val="100000"/>
              </a:lnSpc>
              <a:spcBef>
                <a:spcPts val="0"/>
              </a:spcBef>
              <a:defRPr/>
            </a:pPr>
            <a:r>
              <a:rPr lang="en-US" sz="2400">
                <a:solidFill>
                  <a:srgbClr val="E5F8FF"/>
                </a:solidFill>
                <a:latin typeface="Arial"/>
                <a:ea typeface="+mn-ea"/>
                <a:cs typeface="+mn-cs"/>
              </a:rPr>
              <a:t>Purpose-built storage. Confidence to handle any workload.</a:t>
            </a:r>
          </a:p>
        </p:txBody>
      </p:sp>
      <p:sp>
        <p:nvSpPr>
          <p:cNvPr id="14" name="Title 4">
            <a:extLst>
              <a:ext uri="{FF2B5EF4-FFF2-40B4-BE49-F238E27FC236}">
                <a16:creationId xmlns:a16="http://schemas.microsoft.com/office/drawing/2014/main" id="{EF063F75-75BB-B089-C7CB-6CE2D6C6F824}"/>
              </a:ext>
            </a:extLst>
          </p:cNvPr>
          <p:cNvSpPr txBox="1">
            <a:spLocks/>
          </p:cNvSpPr>
          <p:nvPr/>
        </p:nvSpPr>
        <p:spPr>
          <a:xfrm>
            <a:off x="500063" y="958591"/>
            <a:ext cx="11191875" cy="6647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a:ln>
                  <a:noFill/>
                </a:ln>
                <a:solidFill>
                  <a:srgbClr val="FFFFFF"/>
                </a:solidFill>
                <a:effectLst/>
                <a:uLnTx/>
                <a:uFillTx/>
                <a:latin typeface="Arial Nova Light"/>
                <a:ea typeface="+mj-ea"/>
                <a:cs typeface="+mj-cs"/>
              </a:rPr>
              <a:t>Dell Storage Solutions</a:t>
            </a:r>
          </a:p>
        </p:txBody>
      </p:sp>
      <p:grpSp>
        <p:nvGrpSpPr>
          <p:cNvPr id="35" name="Group 34">
            <a:extLst>
              <a:ext uri="{FF2B5EF4-FFF2-40B4-BE49-F238E27FC236}">
                <a16:creationId xmlns:a16="http://schemas.microsoft.com/office/drawing/2014/main" id="{81ECDEB6-2E1A-B0FF-A896-9B0BC7D42C61}"/>
              </a:ext>
            </a:extLst>
          </p:cNvPr>
          <p:cNvGrpSpPr/>
          <p:nvPr/>
        </p:nvGrpSpPr>
        <p:grpSpPr>
          <a:xfrm>
            <a:off x="4590909" y="1663308"/>
            <a:ext cx="3090672" cy="3717226"/>
            <a:chOff x="4590909" y="1663308"/>
            <a:chExt cx="3090672" cy="3717226"/>
          </a:xfrm>
        </p:grpSpPr>
        <p:grpSp>
          <p:nvGrpSpPr>
            <p:cNvPr id="17" name="Group 16">
              <a:extLst>
                <a:ext uri="{FF2B5EF4-FFF2-40B4-BE49-F238E27FC236}">
                  <a16:creationId xmlns:a16="http://schemas.microsoft.com/office/drawing/2014/main" id="{D97C89D9-0FB7-7989-FF40-8437BAFF67EF}"/>
                </a:ext>
              </a:extLst>
            </p:cNvPr>
            <p:cNvGrpSpPr/>
            <p:nvPr/>
          </p:nvGrpSpPr>
          <p:grpSpPr>
            <a:xfrm>
              <a:off x="4590909" y="1663308"/>
              <a:ext cx="3090672" cy="3717226"/>
              <a:chOff x="4590909" y="1663308"/>
              <a:chExt cx="3090672" cy="3717226"/>
            </a:xfrm>
          </p:grpSpPr>
          <p:grpSp>
            <p:nvGrpSpPr>
              <p:cNvPr id="26" name="Group 25">
                <a:extLst>
                  <a:ext uri="{FF2B5EF4-FFF2-40B4-BE49-F238E27FC236}">
                    <a16:creationId xmlns:a16="http://schemas.microsoft.com/office/drawing/2014/main" id="{B66DE7DB-D4EA-A769-DBF1-16DC4A363CFB}"/>
                  </a:ext>
                </a:extLst>
              </p:cNvPr>
              <p:cNvGrpSpPr/>
              <p:nvPr/>
            </p:nvGrpSpPr>
            <p:grpSpPr>
              <a:xfrm>
                <a:off x="4590909" y="1931320"/>
                <a:ext cx="3090672" cy="3449214"/>
                <a:chOff x="4590909" y="1931320"/>
                <a:chExt cx="3090672" cy="3449214"/>
              </a:xfrm>
            </p:grpSpPr>
            <p:sp>
              <p:nvSpPr>
                <p:cNvPr id="10" name="Content Placeholder 2">
                  <a:extLst>
                    <a:ext uri="{FF2B5EF4-FFF2-40B4-BE49-F238E27FC236}">
                      <a16:creationId xmlns:a16="http://schemas.microsoft.com/office/drawing/2014/main" id="{F076011A-03C9-BFF5-191B-A31DE6954600}"/>
                    </a:ext>
                  </a:extLst>
                </p:cNvPr>
                <p:cNvSpPr txBox="1">
                  <a:spLocks/>
                </p:cNvSpPr>
                <p:nvPr/>
              </p:nvSpPr>
              <p:spPr>
                <a:xfrm>
                  <a:off x="4590909" y="1931320"/>
                  <a:ext cx="3090672" cy="3449214"/>
                </a:xfrm>
                <a:prstGeom prst="rect">
                  <a:avLst/>
                </a:prstGeom>
                <a:solidFill>
                  <a:srgbClr val="0C32A4"/>
                </a:solidFill>
              </p:spPr>
              <p:txBody>
                <a:bodyPr lIns="274320" tIns="27432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FFFFFF"/>
                      </a:solidFill>
                      <a:effectLst/>
                      <a:uLnTx/>
                      <a:uFillTx/>
                      <a:latin typeface="Arial Nova Light"/>
                      <a:ea typeface="+mn-ea"/>
                      <a:cs typeface="+mn-cs"/>
                    </a:rPr>
                    <a:t>Artificial intelligence</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40" name="TextBox 39">
                  <a:extLst>
                    <a:ext uri="{FF2B5EF4-FFF2-40B4-BE49-F238E27FC236}">
                      <a16:creationId xmlns:a16="http://schemas.microsoft.com/office/drawing/2014/main" id="{A633F60F-9DDE-BBBC-F130-B6F3FEC7A5C7}"/>
                    </a:ext>
                  </a:extLst>
                </p:cNvPr>
                <p:cNvSpPr txBox="1"/>
                <p:nvPr/>
              </p:nvSpPr>
              <p:spPr>
                <a:xfrm>
                  <a:off x="4756730" y="3814188"/>
                  <a:ext cx="2678538" cy="1123384"/>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Storage that maximizes </a:t>
                  </a:r>
                  <a:br>
                    <a:rPr kumimoji="0" lang="en-US" sz="1400" b="0" i="0" u="none" strike="noStrike" kern="1200" cap="none" spc="0" normalizeH="0" baseline="0" noProof="0">
                      <a:ln>
                        <a:noFill/>
                      </a:ln>
                      <a:solidFill>
                        <a:srgbClr val="FFFFFF"/>
                      </a:solidFill>
                      <a:effectLst/>
                      <a:uLnTx/>
                      <a:uFillTx/>
                      <a:latin typeface="Arial"/>
                      <a:ea typeface="+mn-ea"/>
                      <a:cs typeface="+mn-cs"/>
                    </a:rPr>
                  </a:br>
                  <a:r>
                    <a:rPr kumimoji="0" lang="en-US" sz="1400" b="0" i="0" u="none" strike="noStrike" kern="1200" cap="none" spc="0" normalizeH="0" baseline="0" noProof="0">
                      <a:ln>
                        <a:noFill/>
                      </a:ln>
                      <a:solidFill>
                        <a:srgbClr val="FFFFFF"/>
                      </a:solidFill>
                      <a:effectLst/>
                      <a:uLnTx/>
                      <a:uFillTx/>
                      <a:latin typeface="Arial"/>
                      <a:ea typeface="+mn-ea"/>
                      <a:cs typeface="+mn-cs"/>
                    </a:rPr>
                    <a:t>GPU utilization and ensures data is intelligently managed, available, and accessible.</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endParaRPr kumimoji="0" lang="en-US" sz="1100" b="0" i="0" u="none" strike="noStrike" kern="1200" cap="none" spc="0" normalizeH="0" baseline="0" noProof="0">
                    <a:ln>
                      <a:noFill/>
                    </a:ln>
                    <a:solidFill>
                      <a:srgbClr val="FFFFFF"/>
                    </a:solidFill>
                    <a:effectLst/>
                    <a:uLnTx/>
                    <a:uFillTx/>
                    <a:latin typeface="Arial"/>
                    <a:ea typeface="+mn-ea"/>
                    <a:cs typeface="+mn-cs"/>
                  </a:endParaRPr>
                </a:p>
              </p:txBody>
            </p:sp>
          </p:grpSp>
          <p:sp>
            <p:nvSpPr>
              <p:cNvPr id="11" name="Oval 10">
                <a:extLst>
                  <a:ext uri="{FF2B5EF4-FFF2-40B4-BE49-F238E27FC236}">
                    <a16:creationId xmlns:a16="http://schemas.microsoft.com/office/drawing/2014/main" id="{7FEA6386-0457-4E12-12F8-12F84570B69B}"/>
                  </a:ext>
                </a:extLst>
              </p:cNvPr>
              <p:cNvSpPr>
                <a:spLocks noChangeAspect="1"/>
              </p:cNvSpPr>
              <p:nvPr/>
            </p:nvSpPr>
            <p:spPr>
              <a:xfrm>
                <a:off x="4733283" y="1663308"/>
                <a:ext cx="668512" cy="668512"/>
              </a:xfrm>
              <a:prstGeom prst="ellipse">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pic>
            <p:nvPicPr>
              <p:cNvPr id="19" name="Picture 18" descr="Illustration depicting artificial intelligence as moving data dots">
                <a:extLst>
                  <a:ext uri="{FF2B5EF4-FFF2-40B4-BE49-F238E27FC236}">
                    <a16:creationId xmlns:a16="http://schemas.microsoft.com/office/drawing/2014/main" id="{5AEB1D58-CC40-53A9-20D7-BA445DC1BF90}"/>
                  </a:ext>
                </a:extLst>
              </p:cNvPr>
              <p:cNvPicPr>
                <a:picLocks noChangeAspect="1"/>
              </p:cNvPicPr>
              <p:nvPr/>
            </p:nvPicPr>
            <p:blipFill>
              <a:blip r:embed="rId8"/>
              <a:stretch>
                <a:fillRect/>
              </a:stretch>
            </p:blipFill>
            <p:spPr>
              <a:xfrm>
                <a:off x="4850272" y="1807425"/>
                <a:ext cx="434533" cy="386355"/>
              </a:xfrm>
              <a:prstGeom prst="rect">
                <a:avLst/>
              </a:prstGeom>
              <a:effectLst/>
            </p:spPr>
          </p:pic>
        </p:grpSp>
        <p:pic>
          <p:nvPicPr>
            <p:cNvPr id="34" name="Picture 33">
              <a:extLst>
                <a:ext uri="{FF2B5EF4-FFF2-40B4-BE49-F238E27FC236}">
                  <a16:creationId xmlns:a16="http://schemas.microsoft.com/office/drawing/2014/main" id="{088AE350-EF5C-6348-AE0B-081518F7EB31}"/>
                </a:ext>
              </a:extLst>
            </p:cNvPr>
            <p:cNvPicPr>
              <a:picLocks noChangeAspect="1"/>
            </p:cNvPicPr>
            <p:nvPr/>
          </p:nvPicPr>
          <p:blipFill>
            <a:blip r:embed="rId9"/>
            <a:stretch>
              <a:fillRect/>
            </a:stretch>
          </p:blipFill>
          <p:spPr>
            <a:xfrm>
              <a:off x="4688015" y="3286353"/>
              <a:ext cx="2896460" cy="244870"/>
            </a:xfrm>
            <a:prstGeom prst="rect">
              <a:avLst/>
            </a:prstGeom>
          </p:spPr>
        </p:pic>
      </p:grpSp>
      <p:pic>
        <p:nvPicPr>
          <p:cNvPr id="15" name="Picture 14">
            <a:extLst>
              <a:ext uri="{FF2B5EF4-FFF2-40B4-BE49-F238E27FC236}">
                <a16:creationId xmlns:a16="http://schemas.microsoft.com/office/drawing/2014/main" id="{A2F3EBE3-742E-BB92-CFDD-7E16B95D6D49}"/>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44" name="Arrow: Left-Right 43">
            <a:extLst>
              <a:ext uri="{FF2B5EF4-FFF2-40B4-BE49-F238E27FC236}">
                <a16:creationId xmlns:a16="http://schemas.microsoft.com/office/drawing/2014/main" id="{534ECFC5-B72D-801F-199E-C59D33800F6E}"/>
              </a:ext>
              <a:ext uri="{C183D7F6-B498-43B3-948B-1728B52AA6E4}">
                <adec:decorative xmlns:adec="http://schemas.microsoft.com/office/drawing/2017/decorative" val="1"/>
              </a:ext>
            </a:extLst>
          </p:cNvPr>
          <p:cNvSpPr/>
          <p:nvPr/>
        </p:nvSpPr>
        <p:spPr>
          <a:xfrm>
            <a:off x="810985" y="5302954"/>
            <a:ext cx="10570028" cy="826531"/>
          </a:xfrm>
          <a:prstGeom prst="leftRightArrow">
            <a:avLst>
              <a:gd name="adj1" fmla="val 100000"/>
              <a:gd name="adj2" fmla="val 50000"/>
            </a:avLst>
          </a:prstGeom>
          <a:solidFill>
            <a:srgbClr val="0022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3" name="TextBox 2">
            <a:extLst>
              <a:ext uri="{FF2B5EF4-FFF2-40B4-BE49-F238E27FC236}">
                <a16:creationId xmlns:a16="http://schemas.microsoft.com/office/drawing/2014/main" id="{2434BA7C-9876-89C3-0158-092328DA02A0}"/>
              </a:ext>
            </a:extLst>
          </p:cNvPr>
          <p:cNvSpPr txBox="1"/>
          <p:nvPr/>
        </p:nvSpPr>
        <p:spPr>
          <a:xfrm>
            <a:off x="381000" y="6567160"/>
            <a:ext cx="6711203" cy="138499"/>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IDC quarterly enterprise storage systems tracker, 2024Q4 final historical release, March 13, 2025 – Vendor Revenue.</a:t>
            </a:r>
          </a:p>
        </p:txBody>
      </p:sp>
      <p:sp>
        <p:nvSpPr>
          <p:cNvPr id="4" name="Rectangle 3">
            <a:extLst>
              <a:ext uri="{FF2B5EF4-FFF2-40B4-BE49-F238E27FC236}">
                <a16:creationId xmlns:a16="http://schemas.microsoft.com/office/drawing/2014/main" id="{2CA1DBC1-6702-C352-59EA-B075680654B7}"/>
              </a:ext>
            </a:extLst>
          </p:cNvPr>
          <p:cNvSpPr/>
          <p:nvPr/>
        </p:nvSpPr>
        <p:spPr>
          <a:xfrm>
            <a:off x="1159622" y="5268289"/>
            <a:ext cx="9835155" cy="640080"/>
          </a:xfrm>
          <a:prstGeom prst="rect">
            <a:avLst/>
          </a:prstGeom>
          <a:solidFill>
            <a:srgbClr val="CBEE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27F"/>
                </a:solidFill>
                <a:effectLst/>
                <a:uLnTx/>
                <a:uFillTx/>
                <a:latin typeface="Arial"/>
                <a:ea typeface="+mn-ea"/>
                <a:cs typeface="+mn-cs"/>
              </a:rPr>
              <a:t>Open, integrated ecosystem</a:t>
            </a:r>
          </a:p>
        </p:txBody>
      </p:sp>
      <p:grpSp>
        <p:nvGrpSpPr>
          <p:cNvPr id="13" name="Group 12">
            <a:extLst>
              <a:ext uri="{FF2B5EF4-FFF2-40B4-BE49-F238E27FC236}">
                <a16:creationId xmlns:a16="http://schemas.microsoft.com/office/drawing/2014/main" id="{844D24B8-32DD-A87F-57A7-BE0884F9C3CB}"/>
              </a:ext>
            </a:extLst>
          </p:cNvPr>
          <p:cNvGrpSpPr/>
          <p:nvPr/>
        </p:nvGrpSpPr>
        <p:grpSpPr>
          <a:xfrm>
            <a:off x="9967120" y="4757491"/>
            <a:ext cx="2301627" cy="1274578"/>
            <a:chOff x="6949935" y="5493441"/>
            <a:chExt cx="2189568" cy="1212523"/>
          </a:xfrm>
          <a:solidFill>
            <a:schemeClr val="bg1"/>
          </a:solidFill>
        </p:grpSpPr>
        <p:sp>
          <p:nvSpPr>
            <p:cNvPr id="22" name="Freeform: Shape 21">
              <a:extLst>
                <a:ext uri="{FF2B5EF4-FFF2-40B4-BE49-F238E27FC236}">
                  <a16:creationId xmlns:a16="http://schemas.microsoft.com/office/drawing/2014/main" id="{F8499133-F91B-40E3-0903-299717C9B849}"/>
                </a:ext>
              </a:extLst>
            </p:cNvPr>
            <p:cNvSpPr>
              <a:spLocks noChangeAspect="1"/>
            </p:cNvSpPr>
            <p:nvPr/>
          </p:nvSpPr>
          <p:spPr>
            <a:xfrm>
              <a:off x="6949935" y="5493441"/>
              <a:ext cx="2189568" cy="1212523"/>
            </a:xfrm>
            <a:custGeom>
              <a:avLst/>
              <a:gdLst>
                <a:gd name="connsiteX0" fmla="*/ 3024188 w 5224463"/>
                <a:gd name="connsiteY0" fmla="*/ 0 h 2893165"/>
                <a:gd name="connsiteX1" fmla="*/ 4195290 w 5224463"/>
                <a:gd name="connsiteY1" fmla="*/ 915476 h 2893165"/>
                <a:gd name="connsiteX2" fmla="*/ 4216844 w 5224463"/>
                <a:gd name="connsiteY2" fmla="*/ 1120552 h 2893165"/>
                <a:gd name="connsiteX3" fmla="*/ 4242819 w 5224463"/>
                <a:gd name="connsiteY3" fmla="*/ 1116588 h 2893165"/>
                <a:gd name="connsiteX4" fmla="*/ 4333876 w 5224463"/>
                <a:gd name="connsiteY4" fmla="*/ 1111990 h 2893165"/>
                <a:gd name="connsiteX5" fmla="*/ 5224463 w 5224463"/>
                <a:gd name="connsiteY5" fmla="*/ 2002577 h 2893165"/>
                <a:gd name="connsiteX6" fmla="*/ 4424934 w 5224463"/>
                <a:gd name="connsiteY6" fmla="*/ 2888566 h 2893165"/>
                <a:gd name="connsiteX7" fmla="*/ 4343162 w 5224463"/>
                <a:gd name="connsiteY7" fmla="*/ 2892695 h 2893165"/>
                <a:gd name="connsiteX8" fmla="*/ 4343400 w 5224463"/>
                <a:gd name="connsiteY8" fmla="*/ 2893165 h 2893165"/>
                <a:gd name="connsiteX9" fmla="*/ 738188 w 5224463"/>
                <a:gd name="connsiteY9" fmla="*/ 2893165 h 2893165"/>
                <a:gd name="connsiteX10" fmla="*/ 704850 w 5224463"/>
                <a:gd name="connsiteY10" fmla="*/ 2893165 h 2893165"/>
                <a:gd name="connsiteX11" fmla="*/ 705588 w 5224463"/>
                <a:gd name="connsiteY11" fmla="*/ 2891519 h 2893165"/>
                <a:gd name="connsiteX12" fmla="*/ 662712 w 5224463"/>
                <a:gd name="connsiteY12" fmla="*/ 2889354 h 2893165"/>
                <a:gd name="connsiteX13" fmla="*/ 0 w 5224463"/>
                <a:gd name="connsiteY13" fmla="*/ 2154977 h 2893165"/>
                <a:gd name="connsiteX14" fmla="*/ 738188 w 5224463"/>
                <a:gd name="connsiteY14" fmla="*/ 1416789 h 2893165"/>
                <a:gd name="connsiteX15" fmla="*/ 886959 w 5224463"/>
                <a:gd name="connsiteY15" fmla="*/ 1431786 h 2893165"/>
                <a:gd name="connsiteX16" fmla="*/ 902475 w 5224463"/>
                <a:gd name="connsiteY16" fmla="*/ 1436603 h 2893165"/>
                <a:gd name="connsiteX17" fmla="*/ 910347 w 5224463"/>
                <a:gd name="connsiteY17" fmla="*/ 1358506 h 2893165"/>
                <a:gd name="connsiteX18" fmla="*/ 1633538 w 5224463"/>
                <a:gd name="connsiteY18" fmla="*/ 769089 h 2893165"/>
                <a:gd name="connsiteX19" fmla="*/ 1782309 w 5224463"/>
                <a:gd name="connsiteY19" fmla="*/ 784086 h 2893165"/>
                <a:gd name="connsiteX20" fmla="*/ 1880166 w 5224463"/>
                <a:gd name="connsiteY20" fmla="*/ 814463 h 2893165"/>
                <a:gd name="connsiteX21" fmla="*/ 1882542 w 5224463"/>
                <a:gd name="connsiteY21" fmla="*/ 805597 h 2893165"/>
                <a:gd name="connsiteX22" fmla="*/ 3024188 w 5224463"/>
                <a:gd name="connsiteY22" fmla="*/ 0 h 2893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24463" h="2893165">
                  <a:moveTo>
                    <a:pt x="3024188" y="0"/>
                  </a:moveTo>
                  <a:cubicBezTo>
                    <a:pt x="3601859" y="0"/>
                    <a:pt x="4083825" y="393015"/>
                    <a:pt x="4195290" y="915476"/>
                  </a:cubicBezTo>
                  <a:lnTo>
                    <a:pt x="4216844" y="1120552"/>
                  </a:lnTo>
                  <a:lnTo>
                    <a:pt x="4242819" y="1116588"/>
                  </a:lnTo>
                  <a:cubicBezTo>
                    <a:pt x="4272758" y="1113548"/>
                    <a:pt x="4303135" y="1111990"/>
                    <a:pt x="4333876" y="1111990"/>
                  </a:cubicBezTo>
                  <a:cubicBezTo>
                    <a:pt x="4825734" y="1111990"/>
                    <a:pt x="5224463" y="1510719"/>
                    <a:pt x="5224463" y="2002577"/>
                  </a:cubicBezTo>
                  <a:cubicBezTo>
                    <a:pt x="5224463" y="2463694"/>
                    <a:pt x="4874018" y="2842959"/>
                    <a:pt x="4424934" y="2888566"/>
                  </a:cubicBezTo>
                  <a:lnTo>
                    <a:pt x="4343162" y="2892695"/>
                  </a:lnTo>
                  <a:lnTo>
                    <a:pt x="4343400" y="2893165"/>
                  </a:lnTo>
                  <a:lnTo>
                    <a:pt x="738188" y="2893165"/>
                  </a:lnTo>
                  <a:lnTo>
                    <a:pt x="704850" y="2893165"/>
                  </a:lnTo>
                  <a:lnTo>
                    <a:pt x="705588" y="2891519"/>
                  </a:lnTo>
                  <a:lnTo>
                    <a:pt x="662712" y="2889354"/>
                  </a:lnTo>
                  <a:cubicBezTo>
                    <a:pt x="290477" y="2851551"/>
                    <a:pt x="0" y="2537187"/>
                    <a:pt x="0" y="2154977"/>
                  </a:cubicBezTo>
                  <a:cubicBezTo>
                    <a:pt x="0" y="1747287"/>
                    <a:pt x="330498" y="1416789"/>
                    <a:pt x="738188" y="1416789"/>
                  </a:cubicBezTo>
                  <a:cubicBezTo>
                    <a:pt x="789149" y="1416789"/>
                    <a:pt x="838904" y="1421953"/>
                    <a:pt x="886959" y="1431786"/>
                  </a:cubicBezTo>
                  <a:lnTo>
                    <a:pt x="902475" y="1436603"/>
                  </a:lnTo>
                  <a:lnTo>
                    <a:pt x="910347" y="1358506"/>
                  </a:lnTo>
                  <a:cubicBezTo>
                    <a:pt x="979181" y="1022127"/>
                    <a:pt x="1276809" y="769089"/>
                    <a:pt x="1633538" y="769089"/>
                  </a:cubicBezTo>
                  <a:cubicBezTo>
                    <a:pt x="1684499" y="769089"/>
                    <a:pt x="1734254" y="774253"/>
                    <a:pt x="1782309" y="784086"/>
                  </a:cubicBezTo>
                  <a:lnTo>
                    <a:pt x="1880166" y="814463"/>
                  </a:lnTo>
                  <a:lnTo>
                    <a:pt x="1882542" y="805597"/>
                  </a:lnTo>
                  <a:cubicBezTo>
                    <a:pt x="2033892" y="338875"/>
                    <a:pt x="2487780" y="0"/>
                    <a:pt x="3024188" y="0"/>
                  </a:cubicBezTo>
                  <a:close/>
                </a:path>
              </a:pathLst>
            </a:custGeom>
            <a:solidFill>
              <a:srgbClr val="0C32A4"/>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  Public Cloud</a:t>
              </a:r>
            </a:p>
          </p:txBody>
        </p:sp>
        <p:pic>
          <p:nvPicPr>
            <p:cNvPr id="23" name="Picture 22" descr="Icon&#10;&#10;Description automatically generated">
              <a:extLst>
                <a:ext uri="{FF2B5EF4-FFF2-40B4-BE49-F238E27FC236}">
                  <a16:creationId xmlns:a16="http://schemas.microsoft.com/office/drawing/2014/main" id="{E82B2771-CEB4-132B-F214-8D2956FC5289}"/>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7547610" y="6279066"/>
              <a:ext cx="279795" cy="279796"/>
            </a:xfrm>
            <a:prstGeom prst="rect">
              <a:avLst/>
            </a:prstGeom>
            <a:noFill/>
            <a:ln>
              <a:noFill/>
            </a:ln>
          </p:spPr>
        </p:pic>
        <p:pic>
          <p:nvPicPr>
            <p:cNvPr id="24" name="Picture 23" descr="Logo&#10;&#10;Description automatically generated">
              <a:extLst>
                <a:ext uri="{FF2B5EF4-FFF2-40B4-BE49-F238E27FC236}">
                  <a16:creationId xmlns:a16="http://schemas.microsoft.com/office/drawing/2014/main" id="{EBB2A639-B315-ACDB-895A-800197CA6B7E}"/>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8337735" y="6227889"/>
              <a:ext cx="384223" cy="384223"/>
            </a:xfrm>
            <a:prstGeom prst="rect">
              <a:avLst/>
            </a:prstGeom>
            <a:noFill/>
            <a:ln>
              <a:noFill/>
            </a:ln>
          </p:spPr>
        </p:pic>
        <p:pic>
          <p:nvPicPr>
            <p:cNvPr id="28" name="Picture 27">
              <a:extLst>
                <a:ext uri="{FF2B5EF4-FFF2-40B4-BE49-F238E27FC236}">
                  <a16:creationId xmlns:a16="http://schemas.microsoft.com/office/drawing/2014/main" id="{D9F73479-96DB-1EE8-67B1-156B027425C6}"/>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100000"/>
                      </a14:imgEffect>
                    </a14:imgLayer>
                  </a14:imgProps>
                </a:ext>
              </a:extLst>
            </a:blip>
            <a:srcRect/>
            <a:stretch/>
          </p:blipFill>
          <p:spPr>
            <a:xfrm>
              <a:off x="7963231" y="6289611"/>
              <a:ext cx="279795" cy="244821"/>
            </a:xfrm>
            <a:prstGeom prst="rect">
              <a:avLst/>
            </a:prstGeom>
            <a:noFill/>
            <a:ln>
              <a:noFill/>
            </a:ln>
          </p:spPr>
        </p:pic>
      </p:grpSp>
      <p:grpSp>
        <p:nvGrpSpPr>
          <p:cNvPr id="29" name="Group 28">
            <a:extLst>
              <a:ext uri="{FF2B5EF4-FFF2-40B4-BE49-F238E27FC236}">
                <a16:creationId xmlns:a16="http://schemas.microsoft.com/office/drawing/2014/main" id="{5F7A8035-1ED7-0F1E-1808-FE52FEEDCF8F}"/>
              </a:ext>
            </a:extLst>
          </p:cNvPr>
          <p:cNvGrpSpPr/>
          <p:nvPr/>
        </p:nvGrpSpPr>
        <p:grpSpPr>
          <a:xfrm>
            <a:off x="-36125" y="4757491"/>
            <a:ext cx="2301627" cy="1274578"/>
            <a:chOff x="527945" y="3723849"/>
            <a:chExt cx="2301627" cy="1274578"/>
          </a:xfrm>
        </p:grpSpPr>
        <p:sp>
          <p:nvSpPr>
            <p:cNvPr id="30" name="Freeform: Shape 29">
              <a:extLst>
                <a:ext uri="{FF2B5EF4-FFF2-40B4-BE49-F238E27FC236}">
                  <a16:creationId xmlns:a16="http://schemas.microsoft.com/office/drawing/2014/main" id="{BE9BC4D3-169F-5D29-311E-D878E8930CE2}"/>
                </a:ext>
              </a:extLst>
            </p:cNvPr>
            <p:cNvSpPr>
              <a:spLocks noChangeAspect="1"/>
            </p:cNvSpPr>
            <p:nvPr/>
          </p:nvSpPr>
          <p:spPr>
            <a:xfrm flipH="1">
              <a:off x="527945" y="3723849"/>
              <a:ext cx="2301627" cy="1274578"/>
            </a:xfrm>
            <a:custGeom>
              <a:avLst/>
              <a:gdLst>
                <a:gd name="connsiteX0" fmla="*/ 3024188 w 5224463"/>
                <a:gd name="connsiteY0" fmla="*/ 0 h 2893165"/>
                <a:gd name="connsiteX1" fmla="*/ 4195290 w 5224463"/>
                <a:gd name="connsiteY1" fmla="*/ 915476 h 2893165"/>
                <a:gd name="connsiteX2" fmla="*/ 4216844 w 5224463"/>
                <a:gd name="connsiteY2" fmla="*/ 1120552 h 2893165"/>
                <a:gd name="connsiteX3" fmla="*/ 4242819 w 5224463"/>
                <a:gd name="connsiteY3" fmla="*/ 1116588 h 2893165"/>
                <a:gd name="connsiteX4" fmla="*/ 4333876 w 5224463"/>
                <a:gd name="connsiteY4" fmla="*/ 1111990 h 2893165"/>
                <a:gd name="connsiteX5" fmla="*/ 5224463 w 5224463"/>
                <a:gd name="connsiteY5" fmla="*/ 2002577 h 2893165"/>
                <a:gd name="connsiteX6" fmla="*/ 4424934 w 5224463"/>
                <a:gd name="connsiteY6" fmla="*/ 2888566 h 2893165"/>
                <a:gd name="connsiteX7" fmla="*/ 4343162 w 5224463"/>
                <a:gd name="connsiteY7" fmla="*/ 2892695 h 2893165"/>
                <a:gd name="connsiteX8" fmla="*/ 4343400 w 5224463"/>
                <a:gd name="connsiteY8" fmla="*/ 2893165 h 2893165"/>
                <a:gd name="connsiteX9" fmla="*/ 738188 w 5224463"/>
                <a:gd name="connsiteY9" fmla="*/ 2893165 h 2893165"/>
                <a:gd name="connsiteX10" fmla="*/ 704850 w 5224463"/>
                <a:gd name="connsiteY10" fmla="*/ 2893165 h 2893165"/>
                <a:gd name="connsiteX11" fmla="*/ 705588 w 5224463"/>
                <a:gd name="connsiteY11" fmla="*/ 2891519 h 2893165"/>
                <a:gd name="connsiteX12" fmla="*/ 662712 w 5224463"/>
                <a:gd name="connsiteY12" fmla="*/ 2889354 h 2893165"/>
                <a:gd name="connsiteX13" fmla="*/ 0 w 5224463"/>
                <a:gd name="connsiteY13" fmla="*/ 2154977 h 2893165"/>
                <a:gd name="connsiteX14" fmla="*/ 738188 w 5224463"/>
                <a:gd name="connsiteY14" fmla="*/ 1416789 h 2893165"/>
                <a:gd name="connsiteX15" fmla="*/ 886959 w 5224463"/>
                <a:gd name="connsiteY15" fmla="*/ 1431786 h 2893165"/>
                <a:gd name="connsiteX16" fmla="*/ 902475 w 5224463"/>
                <a:gd name="connsiteY16" fmla="*/ 1436603 h 2893165"/>
                <a:gd name="connsiteX17" fmla="*/ 910347 w 5224463"/>
                <a:gd name="connsiteY17" fmla="*/ 1358506 h 2893165"/>
                <a:gd name="connsiteX18" fmla="*/ 1633538 w 5224463"/>
                <a:gd name="connsiteY18" fmla="*/ 769089 h 2893165"/>
                <a:gd name="connsiteX19" fmla="*/ 1782309 w 5224463"/>
                <a:gd name="connsiteY19" fmla="*/ 784086 h 2893165"/>
                <a:gd name="connsiteX20" fmla="*/ 1880166 w 5224463"/>
                <a:gd name="connsiteY20" fmla="*/ 814463 h 2893165"/>
                <a:gd name="connsiteX21" fmla="*/ 1882542 w 5224463"/>
                <a:gd name="connsiteY21" fmla="*/ 805597 h 2893165"/>
                <a:gd name="connsiteX22" fmla="*/ 3024188 w 5224463"/>
                <a:gd name="connsiteY22" fmla="*/ 0 h 2893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24463" h="2893165">
                  <a:moveTo>
                    <a:pt x="3024188" y="0"/>
                  </a:moveTo>
                  <a:cubicBezTo>
                    <a:pt x="3601859" y="0"/>
                    <a:pt x="4083825" y="393015"/>
                    <a:pt x="4195290" y="915476"/>
                  </a:cubicBezTo>
                  <a:lnTo>
                    <a:pt x="4216844" y="1120552"/>
                  </a:lnTo>
                  <a:lnTo>
                    <a:pt x="4242819" y="1116588"/>
                  </a:lnTo>
                  <a:cubicBezTo>
                    <a:pt x="4272758" y="1113548"/>
                    <a:pt x="4303135" y="1111990"/>
                    <a:pt x="4333876" y="1111990"/>
                  </a:cubicBezTo>
                  <a:cubicBezTo>
                    <a:pt x="4825734" y="1111990"/>
                    <a:pt x="5224463" y="1510719"/>
                    <a:pt x="5224463" y="2002577"/>
                  </a:cubicBezTo>
                  <a:cubicBezTo>
                    <a:pt x="5224463" y="2463694"/>
                    <a:pt x="4874018" y="2842959"/>
                    <a:pt x="4424934" y="2888566"/>
                  </a:cubicBezTo>
                  <a:lnTo>
                    <a:pt x="4343162" y="2892695"/>
                  </a:lnTo>
                  <a:lnTo>
                    <a:pt x="4343400" y="2893165"/>
                  </a:lnTo>
                  <a:lnTo>
                    <a:pt x="738188" y="2893165"/>
                  </a:lnTo>
                  <a:lnTo>
                    <a:pt x="704850" y="2893165"/>
                  </a:lnTo>
                  <a:lnTo>
                    <a:pt x="705588" y="2891519"/>
                  </a:lnTo>
                  <a:lnTo>
                    <a:pt x="662712" y="2889354"/>
                  </a:lnTo>
                  <a:cubicBezTo>
                    <a:pt x="290477" y="2851551"/>
                    <a:pt x="0" y="2537187"/>
                    <a:pt x="0" y="2154977"/>
                  </a:cubicBezTo>
                  <a:cubicBezTo>
                    <a:pt x="0" y="1747287"/>
                    <a:pt x="330498" y="1416789"/>
                    <a:pt x="738188" y="1416789"/>
                  </a:cubicBezTo>
                  <a:cubicBezTo>
                    <a:pt x="789149" y="1416789"/>
                    <a:pt x="838904" y="1421953"/>
                    <a:pt x="886959" y="1431786"/>
                  </a:cubicBezTo>
                  <a:lnTo>
                    <a:pt x="902475" y="1436603"/>
                  </a:lnTo>
                  <a:lnTo>
                    <a:pt x="910347" y="1358506"/>
                  </a:lnTo>
                  <a:cubicBezTo>
                    <a:pt x="979181" y="1022127"/>
                    <a:pt x="1276809" y="769089"/>
                    <a:pt x="1633538" y="769089"/>
                  </a:cubicBezTo>
                  <a:cubicBezTo>
                    <a:pt x="1684499" y="769089"/>
                    <a:pt x="1734254" y="774253"/>
                    <a:pt x="1782309" y="784086"/>
                  </a:cubicBezTo>
                  <a:lnTo>
                    <a:pt x="1880166" y="814463"/>
                  </a:lnTo>
                  <a:lnTo>
                    <a:pt x="1882542" y="805597"/>
                  </a:lnTo>
                  <a:cubicBezTo>
                    <a:pt x="2033892" y="338875"/>
                    <a:pt x="2487780" y="0"/>
                    <a:pt x="3024188" y="0"/>
                  </a:cubicBezTo>
                  <a:close/>
                </a:path>
              </a:pathLst>
            </a:custGeom>
            <a:solidFill>
              <a:srgbClr val="1D56C0"/>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31" name="TextBox 30">
              <a:extLst>
                <a:ext uri="{FF2B5EF4-FFF2-40B4-BE49-F238E27FC236}">
                  <a16:creationId xmlns:a16="http://schemas.microsoft.com/office/drawing/2014/main" id="{17FC0778-5685-3CD2-B422-DE220CA4FAF3}"/>
                </a:ext>
              </a:extLst>
            </p:cNvPr>
            <p:cNvSpPr txBox="1"/>
            <p:nvPr/>
          </p:nvSpPr>
          <p:spPr>
            <a:xfrm>
              <a:off x="725309" y="4345323"/>
              <a:ext cx="1752600"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 Private Cloud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On Premises</a:t>
              </a: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32" name="Graphic 31">
              <a:extLst>
                <a:ext uri="{FF2B5EF4-FFF2-40B4-BE49-F238E27FC236}">
                  <a16:creationId xmlns:a16="http://schemas.microsoft.com/office/drawing/2014/main" id="{539DD3A0-3C70-85BE-0AA9-73A5D73FE995}"/>
                </a:ext>
              </a:extLst>
            </p:cNvPr>
            <p:cNvPicPr>
              <a:picLocks noChangeAspect="1"/>
            </p:cNvPicPr>
            <p:nvPr/>
          </p:nvPicPr>
          <p:blipFill rotWithShape="1">
            <a:blip>
              <a:extLst>
                <a:ext uri="{96DAC541-7B7A-43D3-8B79-37D633B846F1}">
                  <asvg:svgBlip xmlns:asvg="http://schemas.microsoft.com/office/drawing/2016/SVG/main" r:embed="rId15"/>
                </a:ext>
              </a:extLst>
            </a:blip>
            <a:srcRect r="93200" b="92955"/>
            <a:stretch/>
          </p:blipFill>
          <p:spPr>
            <a:xfrm>
              <a:off x="1454377" y="3994209"/>
              <a:ext cx="323850" cy="335517"/>
            </a:xfrm>
            <a:prstGeom prst="rect">
              <a:avLst/>
            </a:prstGeom>
          </p:spPr>
        </p:pic>
      </p:grpSp>
    </p:spTree>
    <p:extLst>
      <p:ext uri="{BB962C8B-B14F-4D97-AF65-F5344CB8AC3E}">
        <p14:creationId xmlns:p14="http://schemas.microsoft.com/office/powerpoint/2010/main" val="3736977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nodeType="withEffect">
                                  <p:stCondLst>
                                    <p:cond delay="30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500"/>
                                        <p:tgtEl>
                                          <p:spTgt spid="35"/>
                                        </p:tgtEl>
                                      </p:cBhvr>
                                    </p:animEffect>
                                  </p:childTnLst>
                                </p:cTn>
                              </p:par>
                              <p:par>
                                <p:cTn id="15" presetID="53" presetClass="entr" presetSubtype="16" fill="hold" nodeType="withEffect">
                                  <p:stCondLst>
                                    <p:cond delay="50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childTnLst>
                          </p:cTn>
                        </p:par>
                        <p:par>
                          <p:cTn id="20" fill="hold">
                            <p:stCondLst>
                              <p:cond delay="1000"/>
                            </p:stCondLst>
                            <p:childTnLst>
                              <p:par>
                                <p:cTn id="21" presetID="12" presetClass="entr" presetSubtype="2" fill="hold" nodeType="after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p:tgtEl>
                                          <p:spTgt spid="29"/>
                                        </p:tgtEl>
                                        <p:attrNameLst>
                                          <p:attrName>ppt_x</p:attrName>
                                        </p:attrNameLst>
                                      </p:cBhvr>
                                      <p:tavLst>
                                        <p:tav tm="0">
                                          <p:val>
                                            <p:strVal val="#ppt_x+#ppt_w*1.125000"/>
                                          </p:val>
                                        </p:tav>
                                        <p:tav tm="100000">
                                          <p:val>
                                            <p:strVal val="#ppt_x"/>
                                          </p:val>
                                        </p:tav>
                                      </p:tavLst>
                                    </p:anim>
                                    <p:animEffect transition="in" filter="wipe(left)">
                                      <p:cBhvr>
                                        <p:cTn id="24" dur="500"/>
                                        <p:tgtEl>
                                          <p:spTgt spid="29"/>
                                        </p:tgtEl>
                                      </p:cBhvr>
                                    </p:animEffect>
                                  </p:childTnLst>
                                </p:cTn>
                              </p:par>
                            </p:childTnLst>
                          </p:cTn>
                        </p:par>
                        <p:par>
                          <p:cTn id="25" fill="hold">
                            <p:stCondLst>
                              <p:cond delay="1500"/>
                            </p:stCondLst>
                            <p:childTnLst>
                              <p:par>
                                <p:cTn id="26" presetID="12" presetClass="entr" presetSubtype="8"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p:tgtEl>
                                          <p:spTgt spid="13"/>
                                        </p:tgtEl>
                                        <p:attrNameLst>
                                          <p:attrName>ppt_x</p:attrName>
                                        </p:attrNameLst>
                                      </p:cBhvr>
                                      <p:tavLst>
                                        <p:tav tm="0">
                                          <p:val>
                                            <p:strVal val="#ppt_x-#ppt_w*1.125000"/>
                                          </p:val>
                                        </p:tav>
                                        <p:tav tm="100000">
                                          <p:val>
                                            <p:strVal val="#ppt_x"/>
                                          </p:val>
                                        </p:tav>
                                      </p:tavLst>
                                    </p:anim>
                                    <p:animEffect transition="in" filter="wipe(right)">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a:extLst>
            <a:ext uri="{FF2B5EF4-FFF2-40B4-BE49-F238E27FC236}">
              <a16:creationId xmlns:a16="http://schemas.microsoft.com/office/drawing/2014/main" id="{8ECECE32-50AB-91FF-C3A4-89BDB5FBB57E}"/>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61C71175-71CA-BE30-B295-53C7EBA5C47B}"/>
              </a:ext>
              <a:ext uri="{C183D7F6-B498-43B3-948B-1728B52AA6E4}">
                <adec:decorative xmlns:adec="http://schemas.microsoft.com/office/drawing/2017/decorative" val="1"/>
              </a:ext>
            </a:extLst>
          </p:cNvPr>
          <p:cNvSpPr/>
          <p:nvPr/>
        </p:nvSpPr>
        <p:spPr>
          <a:xfrm>
            <a:off x="1292359" y="265362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75" name="Rectangle 74">
            <a:extLst>
              <a:ext uri="{FF2B5EF4-FFF2-40B4-BE49-F238E27FC236}">
                <a16:creationId xmlns:a16="http://schemas.microsoft.com/office/drawing/2014/main" id="{74DDDF45-9178-E180-9491-6E7142E04333}"/>
              </a:ext>
              <a:ext uri="{C183D7F6-B498-43B3-948B-1728B52AA6E4}">
                <adec:decorative xmlns:adec="http://schemas.microsoft.com/office/drawing/2017/decorative" val="1"/>
              </a:ext>
            </a:extLst>
          </p:cNvPr>
          <p:cNvSpPr/>
          <p:nvPr/>
        </p:nvSpPr>
        <p:spPr>
          <a:xfrm>
            <a:off x="4853244" y="265362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76" name="Rectangle 75">
            <a:extLst>
              <a:ext uri="{FF2B5EF4-FFF2-40B4-BE49-F238E27FC236}">
                <a16:creationId xmlns:a16="http://schemas.microsoft.com/office/drawing/2014/main" id="{9C1AB187-1DBF-BD1E-B471-9864CF47B53C}"/>
              </a:ext>
              <a:ext uri="{C183D7F6-B498-43B3-948B-1728B52AA6E4}">
                <adec:decorative xmlns:adec="http://schemas.microsoft.com/office/drawing/2017/decorative" val="1"/>
              </a:ext>
            </a:extLst>
          </p:cNvPr>
          <p:cNvSpPr/>
          <p:nvPr/>
        </p:nvSpPr>
        <p:spPr>
          <a:xfrm>
            <a:off x="8327633" y="265362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13" name="fl">
            <a:extLst>
              <a:ext uri="{FF2B5EF4-FFF2-40B4-BE49-F238E27FC236}">
                <a16:creationId xmlns:a16="http://schemas.microsoft.com/office/drawing/2014/main" id="{BE4A7DB7-3A1C-8CB9-6123-D2BEEDC24C25}"/>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E15B23DA-BA8A-F4B6-3201-7B98C73F6671}"/>
              </a:ext>
              <a:ext uri="{C183D7F6-B498-43B3-948B-1728B52AA6E4}">
                <adec:decorative xmlns:adec="http://schemas.microsoft.com/office/drawing/2017/decorative" val="1"/>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11</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6" name="Title 5">
            <a:extLst>
              <a:ext uri="{FF2B5EF4-FFF2-40B4-BE49-F238E27FC236}">
                <a16:creationId xmlns:a16="http://schemas.microsoft.com/office/drawing/2014/main" id="{9103D2E5-3F20-7E39-129E-8C87066CA4AA}"/>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Purpose-built storage. Confidence to handle any workload.</a:t>
            </a:r>
          </a:p>
        </p:txBody>
      </p:sp>
      <p:sp>
        <p:nvSpPr>
          <p:cNvPr id="14" name="Title 4">
            <a:extLst>
              <a:ext uri="{FF2B5EF4-FFF2-40B4-BE49-F238E27FC236}">
                <a16:creationId xmlns:a16="http://schemas.microsoft.com/office/drawing/2014/main" id="{001123E7-B1E2-9F73-0B35-1D3B4C884D94}"/>
              </a:ext>
            </a:extLst>
          </p:cNvPr>
          <p:cNvSpPr txBox="1">
            <a:spLocks/>
          </p:cNvSpPr>
          <p:nvPr/>
        </p:nvSpPr>
        <p:spPr>
          <a:xfrm>
            <a:off x="1983168" y="770847"/>
            <a:ext cx="8225665"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Storage Solutions</a:t>
            </a:r>
          </a:p>
        </p:txBody>
      </p:sp>
      <p:grpSp>
        <p:nvGrpSpPr>
          <p:cNvPr id="88" name="Group 87">
            <a:extLst>
              <a:ext uri="{FF2B5EF4-FFF2-40B4-BE49-F238E27FC236}">
                <a16:creationId xmlns:a16="http://schemas.microsoft.com/office/drawing/2014/main" id="{80B8F53B-4425-9CCB-879E-EF98C296BFD7}"/>
              </a:ext>
            </a:extLst>
          </p:cNvPr>
          <p:cNvGrpSpPr/>
          <p:nvPr/>
        </p:nvGrpSpPr>
        <p:grpSpPr>
          <a:xfrm>
            <a:off x="1070985" y="1830930"/>
            <a:ext cx="10349753" cy="3855371"/>
            <a:chOff x="1070985" y="1830930"/>
            <a:chExt cx="10349753" cy="3855371"/>
          </a:xfrm>
        </p:grpSpPr>
        <p:sp>
          <p:nvSpPr>
            <p:cNvPr id="8" name="Content Placeholder 9">
              <a:extLst>
                <a:ext uri="{FF2B5EF4-FFF2-40B4-BE49-F238E27FC236}">
                  <a16:creationId xmlns:a16="http://schemas.microsoft.com/office/drawing/2014/main" id="{13CDD0F4-9F16-1F1B-7F98-E96787E80432}"/>
                </a:ext>
                <a:ext uri="{C183D7F6-B498-43B3-948B-1728B52AA6E4}">
                  <adec:decorative xmlns:adec="http://schemas.microsoft.com/office/drawing/2017/decorative" val="1"/>
                </a:ext>
              </a:extLst>
            </p:cNvPr>
            <p:cNvSpPr txBox="1">
              <a:spLocks/>
            </p:cNvSpPr>
            <p:nvPr/>
          </p:nvSpPr>
          <p:spPr>
            <a:xfrm>
              <a:off x="1070986" y="1830930"/>
              <a:ext cx="3398412" cy="3855371"/>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10" name="Content Placeholder 2">
              <a:extLst>
                <a:ext uri="{FF2B5EF4-FFF2-40B4-BE49-F238E27FC236}">
                  <a16:creationId xmlns:a16="http://schemas.microsoft.com/office/drawing/2014/main" id="{2DE12020-23B9-A68D-E500-0FADBF787CBB}"/>
                </a:ext>
                <a:ext uri="{C183D7F6-B498-43B3-948B-1728B52AA6E4}">
                  <adec:decorative xmlns:adec="http://schemas.microsoft.com/office/drawing/2017/decorative" val="1"/>
                </a:ext>
              </a:extLst>
            </p:cNvPr>
            <p:cNvSpPr txBox="1">
              <a:spLocks/>
            </p:cNvSpPr>
            <p:nvPr/>
          </p:nvSpPr>
          <p:spPr>
            <a:xfrm>
              <a:off x="4590909" y="1830930"/>
              <a:ext cx="3398412" cy="3855371"/>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9" name="Content Placeholder 10">
              <a:extLst>
                <a:ext uri="{FF2B5EF4-FFF2-40B4-BE49-F238E27FC236}">
                  <a16:creationId xmlns:a16="http://schemas.microsoft.com/office/drawing/2014/main" id="{5A6F3FB3-61C5-D383-A48B-621EEB997D06}"/>
                </a:ext>
                <a:ext uri="{C183D7F6-B498-43B3-948B-1728B52AA6E4}">
                  <adec:decorative xmlns:adec="http://schemas.microsoft.com/office/drawing/2017/decorative" val="1"/>
                </a:ext>
              </a:extLst>
            </p:cNvPr>
            <p:cNvSpPr txBox="1">
              <a:spLocks/>
            </p:cNvSpPr>
            <p:nvPr/>
          </p:nvSpPr>
          <p:spPr>
            <a:xfrm>
              <a:off x="8110831" y="1830930"/>
              <a:ext cx="3309907" cy="3855371"/>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3200" b="0" i="0" u="none" strike="noStrike" kern="1200" cap="none" spc="0" normalizeH="0" baseline="0" noProof="0">
                <a:ln>
                  <a:noFill/>
                </a:ln>
                <a:solidFill>
                  <a:srgbClr val="1D2C3B"/>
                </a:solidFill>
                <a:effectLst/>
                <a:uLnTx/>
                <a:uFillTx/>
                <a:latin typeface="Arial"/>
                <a:ea typeface="+mn-ea"/>
                <a:cs typeface="+mn-cs"/>
              </a:endParaRPr>
            </a:p>
          </p:txBody>
        </p:sp>
        <p:sp>
          <p:nvSpPr>
            <p:cNvPr id="85" name="Content Placeholder 9">
              <a:extLst>
                <a:ext uri="{FF2B5EF4-FFF2-40B4-BE49-F238E27FC236}">
                  <a16:creationId xmlns:a16="http://schemas.microsoft.com/office/drawing/2014/main" id="{0E4B037E-EAF5-7B2A-D8BE-F5468C8428A9}"/>
                </a:ext>
              </a:extLst>
            </p:cNvPr>
            <p:cNvSpPr txBox="1">
              <a:spLocks/>
            </p:cNvSpPr>
            <p:nvPr/>
          </p:nvSpPr>
          <p:spPr>
            <a:xfrm>
              <a:off x="1070985" y="1830930"/>
              <a:ext cx="3398411" cy="1358698"/>
            </a:xfrm>
            <a:prstGeom prst="rect">
              <a:avLst/>
            </a:prstGeom>
            <a:noFill/>
          </p:spPr>
          <p:txBody>
            <a:bodyPr lIns="0" tIns="274320" rIns="0" bIns="1097280" anchor="t" anchorCtr="0"/>
            <a:lstStyle>
              <a:defPPr>
                <a:defRPr lang="en-US"/>
              </a:defPPr>
              <a:lvl1pPr marR="0" lvl="0" indent="0" algn="ctr" defTabSz="914377" fontAlgn="auto">
                <a:lnSpc>
                  <a:spcPct val="85000"/>
                </a:lnSpc>
                <a:spcBef>
                  <a:spcPts val="600"/>
                </a:spcBef>
                <a:spcAft>
                  <a:spcPts val="0"/>
                </a:spcAft>
                <a:buClrTx/>
                <a:buSzTx/>
                <a:buFont typeface="Arial" panose="020B0604020202020204" pitchFamily="34" charset="0"/>
                <a:buNone/>
                <a:tabLst/>
                <a:defRPr kumimoji="0" sz="2800" b="0" i="0" u="none" strike="noStrike" cap="none" spc="0" normalizeH="0" baseline="0">
                  <a:ln>
                    <a:noFill/>
                  </a:ln>
                  <a:solidFill>
                    <a:srgbClr val="1D2C3B"/>
                  </a:solidFill>
                  <a:effectLst/>
                  <a:uLnTx/>
                  <a:uFillTx/>
                  <a:latin typeface="Arial Nova Light"/>
                </a:defRPr>
              </a:lvl1pPr>
              <a:lvl2pPr marL="685783" indent="-228594" defTabSz="914377">
                <a:lnSpc>
                  <a:spcPct val="90000"/>
                </a:lnSpc>
                <a:spcBef>
                  <a:spcPts val="500"/>
                </a:spcBef>
                <a:buFont typeface="Arial" panose="020B0604020202020204" pitchFamily="34" charset="0"/>
                <a:buChar char="•"/>
                <a:defRPr sz="2400"/>
              </a:lvl2pPr>
              <a:lvl3pPr marL="1142971" indent="-228594" defTabSz="914377">
                <a:lnSpc>
                  <a:spcPct val="90000"/>
                </a:lnSpc>
                <a:spcBef>
                  <a:spcPts val="500"/>
                </a:spcBef>
                <a:buFont typeface="Arial" panose="020B0604020202020204" pitchFamily="34" charset="0"/>
                <a:buChar char="•"/>
                <a:defRPr sz="2000"/>
              </a:lvl3pPr>
              <a:lvl4pPr marL="1600160" indent="-228594" defTabSz="914377">
                <a:lnSpc>
                  <a:spcPct val="90000"/>
                </a:lnSpc>
                <a:spcBef>
                  <a:spcPts val="500"/>
                </a:spcBef>
                <a:buFont typeface="Arial" panose="020B0604020202020204" pitchFamily="34" charset="0"/>
                <a:buChar char="•"/>
              </a:lvl4pPr>
              <a:lvl5pPr marL="2057349" indent="-228594" defTabSz="914377">
                <a:lnSpc>
                  <a:spcPct val="90000"/>
                </a:lnSpc>
                <a:spcBef>
                  <a:spcPts val="500"/>
                </a:spcBef>
                <a:buFont typeface="Arial" panose="020B0604020202020204" pitchFamily="34" charset="0"/>
                <a:buChar cha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Future-proof </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private cloud</a:t>
              </a:r>
            </a:p>
          </p:txBody>
        </p:sp>
        <p:sp>
          <p:nvSpPr>
            <p:cNvPr id="86" name="Content Placeholder 2">
              <a:extLst>
                <a:ext uri="{FF2B5EF4-FFF2-40B4-BE49-F238E27FC236}">
                  <a16:creationId xmlns:a16="http://schemas.microsoft.com/office/drawing/2014/main" id="{8A1D5337-8769-DED4-4B84-4C40E289E9AA}"/>
                </a:ext>
              </a:extLst>
            </p:cNvPr>
            <p:cNvSpPr txBox="1">
              <a:spLocks/>
            </p:cNvSpPr>
            <p:nvPr/>
          </p:nvSpPr>
          <p:spPr>
            <a:xfrm>
              <a:off x="4590908" y="1830930"/>
              <a:ext cx="3398414" cy="1358698"/>
            </a:xfrm>
            <a:prstGeom prst="rect">
              <a:avLst/>
            </a:prstGeom>
            <a:noFill/>
          </p:spPr>
          <p:txBody>
            <a:bodyPr lIns="0" tIns="274320" rIns="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Unleash AI </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at scale</a:t>
              </a:r>
            </a:p>
          </p:txBody>
        </p:sp>
        <p:sp>
          <p:nvSpPr>
            <p:cNvPr id="48" name="TextBox 47">
              <a:extLst>
                <a:ext uri="{FF2B5EF4-FFF2-40B4-BE49-F238E27FC236}">
                  <a16:creationId xmlns:a16="http://schemas.microsoft.com/office/drawing/2014/main" id="{6C1C2E5A-0C73-D648-B6C0-03FE23C99AAB}"/>
                </a:ext>
              </a:extLst>
            </p:cNvPr>
            <p:cNvSpPr txBox="1"/>
            <p:nvPr/>
          </p:nvSpPr>
          <p:spPr>
            <a:xfrm>
              <a:off x="5177536" y="3783919"/>
              <a:ext cx="2226546" cy="313932"/>
            </a:xfrm>
            <a:prstGeom prst="rect">
              <a:avLst/>
            </a:prstGeom>
            <a:noFill/>
          </p:spPr>
          <p:txBody>
            <a:bodyPr wrap="square" lIns="0" tIns="0" rIns="0" bIns="0" rtlCol="0">
              <a:spAutoFit/>
            </a:bodyPr>
            <a:lstStyle/>
            <a:p>
              <a:pPr marL="0" marR="0" lvl="0" indent="0" algn="ctr" defTabSz="914377" rtl="0" eaLnBrk="1" fontAlgn="auto" latinLnBrk="0" hangingPunct="1">
                <a:lnSpc>
                  <a:spcPct val="85000"/>
                </a:lnSpc>
                <a:spcBef>
                  <a:spcPts val="600"/>
                </a:spcBef>
                <a:spcAft>
                  <a:spcPts val="0"/>
                </a:spcAft>
                <a:buClrTx/>
                <a:buSzTx/>
                <a:buFontTx/>
                <a:buNone/>
                <a:tabLst/>
                <a:defRPr/>
              </a:pPr>
              <a:r>
                <a:rPr kumimoji="0" lang="en-US" sz="2400" b="0" i="0" u="none" strike="noStrike" kern="1200" cap="none" spc="0" normalizeH="0" baseline="0" noProof="0" err="1">
                  <a:ln>
                    <a:noFill/>
                  </a:ln>
                  <a:solidFill>
                    <a:srgbClr val="1D2C3B"/>
                  </a:solidFill>
                  <a:effectLst/>
                  <a:uLnTx/>
                  <a:uFillTx/>
                  <a:latin typeface="Arial Nova Light"/>
                  <a:ea typeface="+mn-ea"/>
                  <a:cs typeface="+mn-cs"/>
                </a:rPr>
                <a:t>PowerScale</a:t>
              </a:r>
              <a:endParaRPr kumimoji="0" lang="en-US" sz="2400" b="0" i="0" u="none" strike="noStrike" kern="1200" cap="none" spc="0" normalizeH="0" baseline="0" noProof="0">
                <a:ln>
                  <a:noFill/>
                </a:ln>
                <a:solidFill>
                  <a:srgbClr val="1D2C3B"/>
                </a:solidFill>
                <a:effectLst/>
                <a:uLnTx/>
                <a:uFillTx/>
                <a:latin typeface="Arial Nova Light"/>
                <a:ea typeface="+mn-ea"/>
                <a:cs typeface="+mn-cs"/>
              </a:endParaRPr>
            </a:p>
          </p:txBody>
        </p:sp>
        <p:sp>
          <p:nvSpPr>
            <p:cNvPr id="41" name="TextBox 40">
              <a:extLst>
                <a:ext uri="{FF2B5EF4-FFF2-40B4-BE49-F238E27FC236}">
                  <a16:creationId xmlns:a16="http://schemas.microsoft.com/office/drawing/2014/main" id="{03E7F83A-7E42-D58D-9D1E-DE1A52C45830}"/>
                </a:ext>
              </a:extLst>
            </p:cNvPr>
            <p:cNvSpPr txBox="1"/>
            <p:nvPr/>
          </p:nvSpPr>
          <p:spPr>
            <a:xfrm>
              <a:off x="5064866" y="4183897"/>
              <a:ext cx="2458111" cy="458587"/>
            </a:xfrm>
            <a:prstGeom prst="rect">
              <a:avLst/>
            </a:prstGeom>
            <a:noFill/>
          </p:spPr>
          <p:txBody>
            <a:bodyPr wrap="square" lIns="0">
              <a:spAutoFit/>
            </a:bodyPr>
            <a:lstStyle/>
            <a:p>
              <a:pPr marL="0" marR="0" lvl="0" indent="0" algn="ctr" defTabSz="914377" rtl="0" eaLnBrk="1" fontAlgn="auto" latinLnBrk="0" hangingPunct="1">
                <a:lnSpc>
                  <a:spcPct val="85000"/>
                </a:lnSpc>
                <a:spcBef>
                  <a:spcPts val="600"/>
                </a:spcBef>
                <a:spcAft>
                  <a:spcPts val="60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Nova Light"/>
                  <a:ea typeface="+mn-ea"/>
                  <a:cs typeface="+mn-cs"/>
                </a:rPr>
                <a:t>Unified file and object storage, built for modern apps</a:t>
              </a:r>
            </a:p>
          </p:txBody>
        </p:sp>
        <p:sp>
          <p:nvSpPr>
            <p:cNvPr id="87" name="Content Placeholder 10">
              <a:extLst>
                <a:ext uri="{FF2B5EF4-FFF2-40B4-BE49-F238E27FC236}">
                  <a16:creationId xmlns:a16="http://schemas.microsoft.com/office/drawing/2014/main" id="{9D05783B-E57E-8DCE-C8B6-0B35C8406659}"/>
                </a:ext>
              </a:extLst>
            </p:cNvPr>
            <p:cNvSpPr txBox="1">
              <a:spLocks/>
            </p:cNvSpPr>
            <p:nvPr/>
          </p:nvSpPr>
          <p:spPr>
            <a:xfrm>
              <a:off x="8110831" y="1830930"/>
              <a:ext cx="3308033" cy="1358698"/>
            </a:xfrm>
            <a:prstGeom prst="rect">
              <a:avLst/>
            </a:prstGeom>
            <a:noFill/>
          </p:spPr>
          <p:txBody>
            <a:bodyPr lIns="0" tIns="274320" rIns="0" bIns="1097280" anchor="t" anchorCtr="0"/>
            <a:lstStyle>
              <a:defPPr>
                <a:defRPr lang="en-US"/>
              </a:defPPr>
              <a:lvl1pPr marR="0" lvl="0" indent="0" algn="ctr" defTabSz="914377" fontAlgn="auto">
                <a:lnSpc>
                  <a:spcPct val="85000"/>
                </a:lnSpc>
                <a:spcBef>
                  <a:spcPts val="600"/>
                </a:spcBef>
                <a:spcAft>
                  <a:spcPts val="0"/>
                </a:spcAft>
                <a:buClrTx/>
                <a:buSzTx/>
                <a:buFont typeface="Arial" panose="020B0604020202020204" pitchFamily="34" charset="0"/>
                <a:buNone/>
                <a:tabLst/>
                <a:defRPr kumimoji="0" sz="2800" b="0" i="0" u="none" strike="noStrike" cap="none" spc="0" normalizeH="0" baseline="0">
                  <a:ln>
                    <a:noFill/>
                  </a:ln>
                  <a:solidFill>
                    <a:srgbClr val="1D2C3B"/>
                  </a:solidFill>
                  <a:effectLst/>
                  <a:uLnTx/>
                  <a:uFillTx/>
                  <a:latin typeface="Arial Nova Light"/>
                </a:defRPr>
              </a:lvl1pPr>
              <a:lvl2pPr marL="685783" indent="-228594" defTabSz="914377">
                <a:lnSpc>
                  <a:spcPct val="90000"/>
                </a:lnSpc>
                <a:spcBef>
                  <a:spcPts val="500"/>
                </a:spcBef>
                <a:buFont typeface="Arial" panose="020B0604020202020204" pitchFamily="34" charset="0"/>
                <a:buChar char="•"/>
                <a:defRPr sz="2400"/>
              </a:lvl2pPr>
              <a:lvl3pPr marL="1142971" indent="-228594" defTabSz="914377">
                <a:lnSpc>
                  <a:spcPct val="90000"/>
                </a:lnSpc>
                <a:spcBef>
                  <a:spcPts val="500"/>
                </a:spcBef>
                <a:buFont typeface="Arial" panose="020B0604020202020204" pitchFamily="34" charset="0"/>
                <a:buChar char="•"/>
                <a:defRPr sz="2000"/>
              </a:lvl3pPr>
              <a:lvl4pPr marL="1600160" indent="-228594" defTabSz="914377">
                <a:lnSpc>
                  <a:spcPct val="90000"/>
                </a:lnSpc>
                <a:spcBef>
                  <a:spcPts val="500"/>
                </a:spcBef>
                <a:buFont typeface="Arial" panose="020B0604020202020204" pitchFamily="34" charset="0"/>
                <a:buChar char="•"/>
              </a:lvl4pPr>
              <a:lvl5pPr marL="2057349" indent="-228594" defTabSz="914377">
                <a:lnSpc>
                  <a:spcPct val="90000"/>
                </a:lnSpc>
                <a:spcBef>
                  <a:spcPts val="500"/>
                </a:spcBef>
                <a:buFont typeface="Arial" panose="020B0604020202020204" pitchFamily="34" charset="0"/>
                <a:buChar cha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Strengthen</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cyber resilience</a:t>
              </a:r>
            </a:p>
          </p:txBody>
        </p:sp>
        <p:sp>
          <p:nvSpPr>
            <p:cNvPr id="50" name="TextBox 49">
              <a:extLst>
                <a:ext uri="{FF2B5EF4-FFF2-40B4-BE49-F238E27FC236}">
                  <a16:creationId xmlns:a16="http://schemas.microsoft.com/office/drawing/2014/main" id="{AB7FA8E1-60FD-7BC3-0062-95C40E241A11}"/>
                </a:ext>
              </a:extLst>
            </p:cNvPr>
            <p:cNvSpPr txBox="1"/>
            <p:nvPr/>
          </p:nvSpPr>
          <p:spPr>
            <a:xfrm>
              <a:off x="8643240" y="3783919"/>
              <a:ext cx="2270594" cy="313932"/>
            </a:xfrm>
            <a:prstGeom prst="rect">
              <a:avLst/>
            </a:prstGeom>
            <a:noFill/>
          </p:spPr>
          <p:txBody>
            <a:bodyPr wrap="square" lIns="0" tIns="0" rIns="0" bIns="0" rtlCol="0">
              <a:spAutoFit/>
            </a:bodyPr>
            <a:lstStyle/>
            <a:p>
              <a:pPr marL="0" marR="0" lvl="0" indent="0" algn="ctr" defTabSz="914377" rtl="0" eaLnBrk="1" fontAlgn="auto" latinLnBrk="0" hangingPunct="1">
                <a:lnSpc>
                  <a:spcPct val="85000"/>
                </a:lnSpc>
                <a:spcBef>
                  <a:spcPts val="600"/>
                </a:spcBef>
                <a:spcAft>
                  <a:spcPts val="0"/>
                </a:spcAft>
                <a:buClrTx/>
                <a:buSzTx/>
                <a:buFontTx/>
                <a:buNone/>
                <a:tabLst/>
                <a:defRPr/>
              </a:pPr>
              <a:r>
                <a:rPr kumimoji="0" lang="en-US" sz="2400" b="0" i="0" u="none" strike="noStrike" kern="1200" cap="none" spc="0" normalizeH="0" baseline="0" noProof="0">
                  <a:ln>
                    <a:noFill/>
                  </a:ln>
                  <a:solidFill>
                    <a:srgbClr val="1D2C3B"/>
                  </a:solidFill>
                  <a:effectLst/>
                  <a:uLnTx/>
                  <a:uFillTx/>
                  <a:latin typeface="Arial Nova Light"/>
                  <a:ea typeface="+mn-ea"/>
                  <a:cs typeface="+mn-cs"/>
                </a:rPr>
                <a:t>PowerProtect</a:t>
              </a:r>
            </a:p>
          </p:txBody>
        </p:sp>
        <p:sp>
          <p:nvSpPr>
            <p:cNvPr id="49" name="TextBox 48">
              <a:extLst>
                <a:ext uri="{FF2B5EF4-FFF2-40B4-BE49-F238E27FC236}">
                  <a16:creationId xmlns:a16="http://schemas.microsoft.com/office/drawing/2014/main" id="{664FE1F5-3CE2-680B-2BEB-32E3D90A8B8C}"/>
                </a:ext>
              </a:extLst>
            </p:cNvPr>
            <p:cNvSpPr txBox="1"/>
            <p:nvPr/>
          </p:nvSpPr>
          <p:spPr>
            <a:xfrm>
              <a:off x="8262061" y="4141173"/>
              <a:ext cx="3020982" cy="458587"/>
            </a:xfrm>
            <a:prstGeom prst="rect">
              <a:avLst/>
            </a:prstGeom>
            <a:noFill/>
          </p:spPr>
          <p:txBody>
            <a:bodyPr wrap="square" lIns="0">
              <a:spAutoFit/>
            </a:bodyPr>
            <a:lstStyle/>
            <a:p>
              <a:pPr marL="0" marR="0" lvl="0" indent="0" algn="ctr" defTabSz="914377" rtl="0" eaLnBrk="1" fontAlgn="auto" latinLnBrk="0" hangingPunct="1">
                <a:lnSpc>
                  <a:spcPct val="85000"/>
                </a:lnSpc>
                <a:spcBef>
                  <a:spcPts val="600"/>
                </a:spcBef>
                <a:spcAft>
                  <a:spcPts val="60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Nova Light"/>
                  <a:ea typeface="+mn-ea"/>
                  <a:cs typeface="+mn-cs"/>
                </a:rPr>
                <a:t>Build a cyber resilience foundation on the most trusted protection platform</a:t>
              </a:r>
            </a:p>
          </p:txBody>
        </p:sp>
        <p:pic>
          <p:nvPicPr>
            <p:cNvPr id="80" name="Picture 79" descr="Image of Dell PowerStore hardware.">
              <a:extLst>
                <a:ext uri="{FF2B5EF4-FFF2-40B4-BE49-F238E27FC236}">
                  <a16:creationId xmlns:a16="http://schemas.microsoft.com/office/drawing/2014/main" id="{B479FBF6-C56D-91C3-1384-339765A98360}"/>
                </a:ext>
              </a:extLst>
            </p:cNvPr>
            <p:cNvPicPr>
              <a:picLocks noChangeAspect="1"/>
            </p:cNvPicPr>
            <p:nvPr/>
          </p:nvPicPr>
          <p:blipFill>
            <a:blip r:embed="rId3"/>
            <a:stretch>
              <a:fillRect/>
            </a:stretch>
          </p:blipFill>
          <p:spPr>
            <a:xfrm>
              <a:off x="1334576" y="3202377"/>
              <a:ext cx="2876382" cy="703664"/>
            </a:xfrm>
            <a:prstGeom prst="rect">
              <a:avLst/>
            </a:prstGeom>
            <a:ln>
              <a:noFill/>
            </a:ln>
            <a:effectLst/>
          </p:spPr>
        </p:pic>
        <p:pic>
          <p:nvPicPr>
            <p:cNvPr id="82" name="Picture 2">
              <a:extLst>
                <a:ext uri="{FF2B5EF4-FFF2-40B4-BE49-F238E27FC236}">
                  <a16:creationId xmlns:a16="http://schemas.microsoft.com/office/drawing/2014/main" id="{C1B3ADCA-95DC-AE16-A60F-CB8209B6B1BE}"/>
                </a:ext>
                <a:ext uri="{C183D7F6-B498-43B3-948B-1728B52AA6E4}">
                  <adec:decorative xmlns:adec="http://schemas.microsoft.com/office/drawing/2017/decorative" val="1"/>
                </a:ext>
              </a:extLst>
            </p:cNvPr>
            <p:cNvPicPr>
              <a:picLocks noChangeAspect="1" noChangeArrowheads="1"/>
            </p:cNvPicPr>
            <p:nvPr/>
          </p:nvPicPr>
          <p:blipFill>
            <a:blip r:embed="rId4"/>
            <a:srcRect l="4075" r="4075"/>
            <a:stretch/>
          </p:blipFill>
          <p:spPr bwMode="auto">
            <a:xfrm>
              <a:off x="8422022" y="3177005"/>
              <a:ext cx="2790741" cy="474087"/>
            </a:xfrm>
            <a:prstGeom prst="rect">
              <a:avLst/>
            </a:prstGeom>
            <a:ln>
              <a:noFill/>
            </a:ln>
            <a:effectLst/>
            <a:extLst>
              <a:ext uri="{909E8E84-426E-40DD-AFC4-6F175D3DCCD1}">
                <a14:hiddenFill xmlns:a14="http://schemas.microsoft.com/office/drawing/2010/main">
                  <a:solidFill>
                    <a:srgbClr val="FFFFFF"/>
                  </a:solidFill>
                </a14:hiddenFill>
              </a:ext>
            </a:extLst>
          </p:spPr>
        </p:pic>
        <p:grpSp>
          <p:nvGrpSpPr>
            <p:cNvPr id="83" name="Group 82">
              <a:extLst>
                <a:ext uri="{FF2B5EF4-FFF2-40B4-BE49-F238E27FC236}">
                  <a16:creationId xmlns:a16="http://schemas.microsoft.com/office/drawing/2014/main" id="{E9C6E2F3-BA46-CECD-F07E-E576522EEF3F}"/>
                </a:ext>
              </a:extLst>
            </p:cNvPr>
            <p:cNvGrpSpPr/>
            <p:nvPr/>
          </p:nvGrpSpPr>
          <p:grpSpPr>
            <a:xfrm>
              <a:off x="1540650" y="3783919"/>
              <a:ext cx="2598391" cy="812990"/>
              <a:chOff x="1540650" y="3783919"/>
              <a:chExt cx="2598391" cy="812990"/>
            </a:xfrm>
          </p:grpSpPr>
          <p:sp>
            <p:nvSpPr>
              <p:cNvPr id="39" name="TextBox 38">
                <a:extLst>
                  <a:ext uri="{FF2B5EF4-FFF2-40B4-BE49-F238E27FC236}">
                    <a16:creationId xmlns:a16="http://schemas.microsoft.com/office/drawing/2014/main" id="{73A64B6B-C151-C328-4C0C-BF1931034C88}"/>
                  </a:ext>
                </a:extLst>
              </p:cNvPr>
              <p:cNvSpPr txBox="1"/>
              <p:nvPr/>
            </p:nvSpPr>
            <p:spPr>
              <a:xfrm>
                <a:off x="1540650" y="3783919"/>
                <a:ext cx="2598391" cy="313932"/>
              </a:xfrm>
              <a:prstGeom prst="rect">
                <a:avLst/>
              </a:prstGeom>
              <a:noFill/>
            </p:spPr>
            <p:txBody>
              <a:bodyPr wrap="square" lIns="0" tIns="0" rIns="0" bIns="0" rtlCol="0">
                <a:spAutoFit/>
              </a:bodyPr>
              <a:lstStyle/>
              <a:p>
                <a:pPr marL="0" marR="0" lvl="0" indent="0" algn="ctr" defTabSz="914377" rtl="0" eaLnBrk="1" fontAlgn="auto" latinLnBrk="0" hangingPunct="1">
                  <a:lnSpc>
                    <a:spcPct val="85000"/>
                  </a:lnSpc>
                  <a:spcBef>
                    <a:spcPts val="600"/>
                  </a:spcBef>
                  <a:spcAft>
                    <a:spcPts val="0"/>
                  </a:spcAft>
                  <a:buClrTx/>
                  <a:buSzTx/>
                  <a:buFontTx/>
                  <a:buNone/>
                  <a:tabLst/>
                  <a:defRPr/>
                </a:pPr>
                <a:r>
                  <a:rPr kumimoji="0" lang="en-US" sz="2400" b="0" i="0" u="none" strike="noStrike" kern="1200" cap="none" spc="0" normalizeH="0" baseline="0" noProof="0" err="1">
                    <a:ln>
                      <a:noFill/>
                    </a:ln>
                    <a:solidFill>
                      <a:srgbClr val="1D2C3B"/>
                    </a:solidFill>
                    <a:effectLst/>
                    <a:uLnTx/>
                    <a:uFillTx/>
                    <a:latin typeface="Arial Nova Light"/>
                    <a:ea typeface="+mn-ea"/>
                    <a:cs typeface="+mn-cs"/>
                  </a:rPr>
                  <a:t>PowerStore</a:t>
                </a:r>
                <a:endParaRPr kumimoji="0" lang="en-US" sz="2400" b="0" i="0" u="none" strike="noStrike" kern="1200" cap="none" spc="0" normalizeH="0" baseline="0" noProof="0">
                  <a:ln>
                    <a:noFill/>
                  </a:ln>
                  <a:solidFill>
                    <a:srgbClr val="1D2C3B"/>
                  </a:solidFill>
                  <a:effectLst/>
                  <a:uLnTx/>
                  <a:uFillTx/>
                  <a:latin typeface="Arial Nova Light"/>
                  <a:ea typeface="+mn-ea"/>
                  <a:cs typeface="+mn-cs"/>
                </a:endParaRPr>
              </a:p>
            </p:txBody>
          </p:sp>
          <p:sp>
            <p:nvSpPr>
              <p:cNvPr id="37" name="TextBox 36">
                <a:extLst>
                  <a:ext uri="{FF2B5EF4-FFF2-40B4-BE49-F238E27FC236}">
                    <a16:creationId xmlns:a16="http://schemas.microsoft.com/office/drawing/2014/main" id="{14F65432-9BB5-293B-E0B7-2FFBCA8167F3}"/>
                  </a:ext>
                </a:extLst>
              </p:cNvPr>
              <p:cNvSpPr txBox="1"/>
              <p:nvPr/>
            </p:nvSpPr>
            <p:spPr>
              <a:xfrm>
                <a:off x="1540650" y="4138322"/>
                <a:ext cx="2598391" cy="458587"/>
              </a:xfrm>
              <a:prstGeom prst="rect">
                <a:avLst/>
              </a:prstGeom>
              <a:noFill/>
            </p:spPr>
            <p:txBody>
              <a:bodyPr wrap="square" lIns="0">
                <a:spAutoFit/>
              </a:bodyPr>
              <a:lstStyle/>
              <a:p>
                <a:pPr marL="0" marR="0" lvl="0" indent="0" algn="ctr" defTabSz="914377" rtl="0" eaLnBrk="1" fontAlgn="auto" latinLnBrk="0" hangingPunct="1">
                  <a:lnSpc>
                    <a:spcPct val="85000"/>
                  </a:lnSpc>
                  <a:spcBef>
                    <a:spcPts val="600"/>
                  </a:spcBef>
                  <a:spcAft>
                    <a:spcPts val="60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Nova Light"/>
                    <a:ea typeface="+mn-ea"/>
                    <a:cs typeface="+mn-cs"/>
                  </a:rPr>
                  <a:t>Unified, all-flash enterprise storage for diverse workloads</a:t>
                </a:r>
              </a:p>
            </p:txBody>
          </p:sp>
        </p:grpSp>
      </p:grpSp>
      <p:grpSp>
        <p:nvGrpSpPr>
          <p:cNvPr id="79" name="Group 78">
            <a:extLst>
              <a:ext uri="{FF2B5EF4-FFF2-40B4-BE49-F238E27FC236}">
                <a16:creationId xmlns:a16="http://schemas.microsoft.com/office/drawing/2014/main" id="{4894CC54-DDC1-9346-39E3-FA8F3EF234C9}"/>
              </a:ext>
            </a:extLst>
          </p:cNvPr>
          <p:cNvGrpSpPr/>
          <p:nvPr/>
        </p:nvGrpSpPr>
        <p:grpSpPr>
          <a:xfrm>
            <a:off x="1524" y="5178303"/>
            <a:ext cx="12188952" cy="1758199"/>
            <a:chOff x="1524" y="5252539"/>
            <a:chExt cx="12188952" cy="1691845"/>
          </a:xfrm>
        </p:grpSpPr>
        <p:sp>
          <p:nvSpPr>
            <p:cNvPr id="12" name="Rectangle 11">
              <a:extLst>
                <a:ext uri="{FF2B5EF4-FFF2-40B4-BE49-F238E27FC236}">
                  <a16:creationId xmlns:a16="http://schemas.microsoft.com/office/drawing/2014/main" id="{DDC31133-5227-B79A-1185-3B252110681E}"/>
                </a:ext>
                <a:ext uri="{C183D7F6-B498-43B3-948B-1728B52AA6E4}">
                  <adec:decorative xmlns:adec="http://schemas.microsoft.com/office/drawing/2017/decorative" val="1"/>
                </a:ext>
              </a:extLst>
            </p:cNvPr>
            <p:cNvSpPr/>
            <p:nvPr/>
          </p:nvSpPr>
          <p:spPr>
            <a:xfrm>
              <a:off x="1524" y="5252539"/>
              <a:ext cx="12188952" cy="1691845"/>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20" name="TextBox 19">
              <a:extLst>
                <a:ext uri="{FF2B5EF4-FFF2-40B4-BE49-F238E27FC236}">
                  <a16:creationId xmlns:a16="http://schemas.microsoft.com/office/drawing/2014/main" id="{B8B01F65-A9F3-0E85-6A21-E089515F93E8}"/>
                </a:ext>
              </a:extLst>
            </p:cNvPr>
            <p:cNvSpPr txBox="1"/>
            <p:nvPr/>
          </p:nvSpPr>
          <p:spPr>
            <a:xfrm>
              <a:off x="2264160" y="5821604"/>
              <a:ext cx="7663679" cy="31770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0F0F0"/>
                  </a:solidFill>
                  <a:effectLst/>
                  <a:uLnTx/>
                  <a:uFillTx/>
                  <a:latin typeface="Arial Nova Light"/>
                  <a:ea typeface="+mn-ea"/>
                  <a:cs typeface="+mn-cs"/>
                </a:rPr>
                <a:t>Achieve your data needs with </a:t>
              </a:r>
              <a:r>
                <a:rPr kumimoji="0" lang="en-US" sz="2000" b="1" i="0" u="none" strike="noStrike" kern="1200" cap="none" spc="0" normalizeH="0" baseline="0" noProof="0">
                  <a:ln>
                    <a:noFill/>
                  </a:ln>
                  <a:solidFill>
                    <a:srgbClr val="F0F0F0"/>
                  </a:solidFill>
                  <a:effectLst/>
                  <a:uLnTx/>
                  <a:uFillTx/>
                  <a:latin typeface="Arial"/>
                  <a:ea typeface="+mn-ea"/>
                  <a:cs typeface="+mn-cs"/>
                </a:rPr>
                <a:t>efficient, resilient, and future-ready </a:t>
              </a:r>
              <a:r>
                <a:rPr kumimoji="0" lang="en-US" sz="2000" b="0" i="0" u="none" strike="noStrike" kern="1200" cap="none" spc="0" normalizeH="0" baseline="0" noProof="0">
                  <a:ln>
                    <a:noFill/>
                  </a:ln>
                  <a:solidFill>
                    <a:srgbClr val="F0F0F0"/>
                  </a:solidFill>
                  <a:effectLst/>
                  <a:uLnTx/>
                  <a:uFillTx/>
                  <a:latin typeface="Arial Nova Light"/>
                  <a:ea typeface="+mn-ea"/>
                  <a:cs typeface="+mn-cs"/>
                </a:rPr>
                <a:t>solutions from the #1 provider of external enterprise storage.</a:t>
              </a:r>
              <a:r>
                <a:rPr kumimoji="0" lang="en-US" sz="2000" b="0" i="0" u="none" strike="noStrike" kern="1200" cap="none" spc="0" normalizeH="0" baseline="30000" noProof="0">
                  <a:ln>
                    <a:noFill/>
                  </a:ln>
                  <a:solidFill>
                    <a:srgbClr val="F0F0F0"/>
                  </a:solidFill>
                  <a:effectLst/>
                  <a:uLnTx/>
                  <a:uFillTx/>
                  <a:latin typeface="Arial Nova Light"/>
                  <a:ea typeface="+mn-ea"/>
                  <a:cs typeface="+mn-cs"/>
                </a:rPr>
                <a:t>1</a:t>
              </a:r>
            </a:p>
          </p:txBody>
        </p:sp>
      </p:grpSp>
      <p:pic>
        <p:nvPicPr>
          <p:cNvPr id="5" name="Picture 4">
            <a:extLst>
              <a:ext uri="{FF2B5EF4-FFF2-40B4-BE49-F238E27FC236}">
                <a16:creationId xmlns:a16="http://schemas.microsoft.com/office/drawing/2014/main" id="{DB32FFED-7746-25C1-09D9-F1ECF12A5964}"/>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7" name="Arrow: Left-Right 6">
            <a:extLst>
              <a:ext uri="{FF2B5EF4-FFF2-40B4-BE49-F238E27FC236}">
                <a16:creationId xmlns:a16="http://schemas.microsoft.com/office/drawing/2014/main" id="{89494BA1-7369-62A8-C92A-09C20730292C}"/>
              </a:ext>
              <a:ext uri="{C183D7F6-B498-43B3-948B-1728B52AA6E4}">
                <adec:decorative xmlns:adec="http://schemas.microsoft.com/office/drawing/2017/decorative" val="1"/>
              </a:ext>
            </a:extLst>
          </p:cNvPr>
          <p:cNvSpPr/>
          <p:nvPr/>
        </p:nvSpPr>
        <p:spPr>
          <a:xfrm>
            <a:off x="771262" y="5029937"/>
            <a:ext cx="10934963" cy="566030"/>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0F0F0"/>
                </a:solidFill>
                <a:effectLst/>
                <a:uLnTx/>
                <a:uFillTx/>
                <a:latin typeface="Arial"/>
                <a:ea typeface="+mn-ea"/>
                <a:cs typeface="+mn-cs"/>
              </a:rPr>
              <a:t>Power any workload across the edge, data center &amp; public cloud. </a:t>
            </a:r>
          </a:p>
        </p:txBody>
      </p:sp>
      <p:sp>
        <p:nvSpPr>
          <p:cNvPr id="90" name="Oval 89">
            <a:extLst>
              <a:ext uri="{FF2B5EF4-FFF2-40B4-BE49-F238E27FC236}">
                <a16:creationId xmlns:a16="http://schemas.microsoft.com/office/drawing/2014/main" id="{575EE6E7-742B-3AD0-C873-F12999F7128D}"/>
              </a:ext>
            </a:extLst>
          </p:cNvPr>
          <p:cNvSpPr>
            <a:spLocks noChangeAspect="1"/>
          </p:cNvSpPr>
          <p:nvPr/>
        </p:nvSpPr>
        <p:spPr>
          <a:xfrm>
            <a:off x="1015015" y="1639120"/>
            <a:ext cx="668512" cy="668512"/>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93" name="Oval 92">
            <a:extLst>
              <a:ext uri="{FF2B5EF4-FFF2-40B4-BE49-F238E27FC236}">
                <a16:creationId xmlns:a16="http://schemas.microsoft.com/office/drawing/2014/main" id="{75F1E2BA-E2AE-4453-D09F-146D77029F4E}"/>
              </a:ext>
            </a:extLst>
          </p:cNvPr>
          <p:cNvSpPr>
            <a:spLocks noChangeAspect="1"/>
          </p:cNvSpPr>
          <p:nvPr/>
        </p:nvSpPr>
        <p:spPr>
          <a:xfrm>
            <a:off x="4573567" y="1630509"/>
            <a:ext cx="668512" cy="668512"/>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04" name="Oval 103">
            <a:extLst>
              <a:ext uri="{FF2B5EF4-FFF2-40B4-BE49-F238E27FC236}">
                <a16:creationId xmlns:a16="http://schemas.microsoft.com/office/drawing/2014/main" id="{2188FF72-4FF7-E71D-EEC0-106B5B011FD2}"/>
              </a:ext>
            </a:extLst>
          </p:cNvPr>
          <p:cNvSpPr>
            <a:spLocks noChangeAspect="1"/>
          </p:cNvSpPr>
          <p:nvPr/>
        </p:nvSpPr>
        <p:spPr>
          <a:xfrm>
            <a:off x="8044320" y="1640835"/>
            <a:ext cx="668512" cy="668512"/>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5BF68691-33CB-B3BC-3A27-6095281E9E2E}"/>
              </a:ext>
            </a:extLst>
          </p:cNvPr>
          <p:cNvGrpSpPr/>
          <p:nvPr/>
        </p:nvGrpSpPr>
        <p:grpSpPr>
          <a:xfrm>
            <a:off x="996575" y="1651866"/>
            <a:ext cx="676001" cy="676001"/>
            <a:chOff x="5051858" y="3276552"/>
            <a:chExt cx="676001" cy="676001"/>
          </a:xfrm>
        </p:grpSpPr>
        <p:sp>
          <p:nvSpPr>
            <p:cNvPr id="3" name="Oval 2">
              <a:extLst>
                <a:ext uri="{FF2B5EF4-FFF2-40B4-BE49-F238E27FC236}">
                  <a16:creationId xmlns:a16="http://schemas.microsoft.com/office/drawing/2014/main" id="{87A25A64-0D4F-608F-BED5-9C730697D7EF}"/>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4" name="Group 3">
              <a:extLst>
                <a:ext uri="{FF2B5EF4-FFF2-40B4-BE49-F238E27FC236}">
                  <a16:creationId xmlns:a16="http://schemas.microsoft.com/office/drawing/2014/main" id="{91796E56-FF36-4878-E736-984CAF325CA1}"/>
                </a:ext>
              </a:extLst>
            </p:cNvPr>
            <p:cNvGrpSpPr/>
            <p:nvPr/>
          </p:nvGrpSpPr>
          <p:grpSpPr>
            <a:xfrm>
              <a:off x="5145312" y="3465242"/>
              <a:ext cx="489092" cy="270375"/>
              <a:chOff x="5798847" y="2559325"/>
              <a:chExt cx="612648" cy="338678"/>
            </a:xfrm>
          </p:grpSpPr>
          <p:sp>
            <p:nvSpPr>
              <p:cNvPr id="11" name="Freeform: Shape 10">
                <a:extLst>
                  <a:ext uri="{FF2B5EF4-FFF2-40B4-BE49-F238E27FC236}">
                    <a16:creationId xmlns:a16="http://schemas.microsoft.com/office/drawing/2014/main" id="{31E9F3DD-7B75-65DA-9D17-FC7D2F5D20D7}"/>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6" name="Freeform: Shape 15">
                <a:extLst>
                  <a:ext uri="{FF2B5EF4-FFF2-40B4-BE49-F238E27FC236}">
                    <a16:creationId xmlns:a16="http://schemas.microsoft.com/office/drawing/2014/main" id="{41141E85-5AC8-950F-D669-B457AE16A9B2}"/>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7" name="Freeform: Shape 16">
                <a:extLst>
                  <a:ext uri="{FF2B5EF4-FFF2-40B4-BE49-F238E27FC236}">
                    <a16:creationId xmlns:a16="http://schemas.microsoft.com/office/drawing/2014/main" id="{7187C717-A7A3-DD4E-4776-8EC10C231AF0}"/>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grpSp>
        <p:nvGrpSpPr>
          <p:cNvPr id="18" name="Group 17">
            <a:extLst>
              <a:ext uri="{FF2B5EF4-FFF2-40B4-BE49-F238E27FC236}">
                <a16:creationId xmlns:a16="http://schemas.microsoft.com/office/drawing/2014/main" id="{68135D4C-BE84-53D0-1DD2-95AB9F96FE6C}"/>
              </a:ext>
            </a:extLst>
          </p:cNvPr>
          <p:cNvGrpSpPr/>
          <p:nvPr/>
        </p:nvGrpSpPr>
        <p:grpSpPr>
          <a:xfrm>
            <a:off x="4577119" y="1660650"/>
            <a:ext cx="676001" cy="676001"/>
            <a:chOff x="9936663" y="3295613"/>
            <a:chExt cx="676001" cy="676001"/>
          </a:xfrm>
          <a:solidFill>
            <a:schemeClr val="bg1"/>
          </a:solidFill>
        </p:grpSpPr>
        <p:sp>
          <p:nvSpPr>
            <p:cNvPr id="19" name="Oval 18">
              <a:extLst>
                <a:ext uri="{FF2B5EF4-FFF2-40B4-BE49-F238E27FC236}">
                  <a16:creationId xmlns:a16="http://schemas.microsoft.com/office/drawing/2014/main" id="{76A7706B-63E8-B264-5059-D480D02A143B}"/>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21" name="Graphic 20">
              <a:hlinkClick r:id="" action="ppaction://noaction"/>
              <a:extLst>
                <a:ext uri="{FF2B5EF4-FFF2-40B4-BE49-F238E27FC236}">
                  <a16:creationId xmlns:a16="http://schemas.microsoft.com/office/drawing/2014/main" id="{E6FDF59C-FB51-FB86-DE99-6044A8AAF32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083782" y="3456782"/>
              <a:ext cx="381761" cy="381761"/>
            </a:xfrm>
            <a:prstGeom prst="rect">
              <a:avLst/>
            </a:prstGeom>
          </p:spPr>
        </p:pic>
      </p:grpSp>
      <p:grpSp>
        <p:nvGrpSpPr>
          <p:cNvPr id="22" name="Group 21">
            <a:extLst>
              <a:ext uri="{FF2B5EF4-FFF2-40B4-BE49-F238E27FC236}">
                <a16:creationId xmlns:a16="http://schemas.microsoft.com/office/drawing/2014/main" id="{41DAA696-82F7-A26F-32C0-7CA2F1A73549}"/>
              </a:ext>
            </a:extLst>
          </p:cNvPr>
          <p:cNvGrpSpPr/>
          <p:nvPr/>
        </p:nvGrpSpPr>
        <p:grpSpPr>
          <a:xfrm>
            <a:off x="8122650" y="1660650"/>
            <a:ext cx="676001" cy="676001"/>
            <a:chOff x="2968822" y="4240517"/>
            <a:chExt cx="676001" cy="676001"/>
          </a:xfrm>
        </p:grpSpPr>
        <p:sp>
          <p:nvSpPr>
            <p:cNvPr id="23" name="Oval 22">
              <a:extLst>
                <a:ext uri="{FF2B5EF4-FFF2-40B4-BE49-F238E27FC236}">
                  <a16:creationId xmlns:a16="http://schemas.microsoft.com/office/drawing/2014/main" id="{6F4C03CC-02F1-1669-6931-B116A79BC1A1}"/>
                </a:ext>
              </a:extLst>
            </p:cNvPr>
            <p:cNvSpPr/>
            <p:nvPr/>
          </p:nvSpPr>
          <p:spPr>
            <a:xfrm>
              <a:off x="2968822" y="4240517"/>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24" name="Group 23">
              <a:extLst>
                <a:ext uri="{FF2B5EF4-FFF2-40B4-BE49-F238E27FC236}">
                  <a16:creationId xmlns:a16="http://schemas.microsoft.com/office/drawing/2014/main" id="{05D2E6E4-A329-CFFB-07A3-E3147F7D3F0C}"/>
                </a:ext>
              </a:extLst>
            </p:cNvPr>
            <p:cNvGrpSpPr>
              <a:grpSpLocks noChangeAspect="1"/>
            </p:cNvGrpSpPr>
            <p:nvPr/>
          </p:nvGrpSpPr>
          <p:grpSpPr>
            <a:xfrm>
              <a:off x="3108233" y="4394385"/>
              <a:ext cx="387167" cy="421203"/>
              <a:chOff x="11156492" y="250825"/>
              <a:chExt cx="433388" cy="471488"/>
            </a:xfrm>
            <a:solidFill>
              <a:schemeClr val="bg1">
                <a:lumMod val="40000"/>
                <a:lumOff val="60000"/>
              </a:schemeClr>
            </a:solidFill>
          </p:grpSpPr>
          <p:sp>
            <p:nvSpPr>
              <p:cNvPr id="25" name="Freeform 290">
                <a:extLst>
                  <a:ext uri="{FF2B5EF4-FFF2-40B4-BE49-F238E27FC236}">
                    <a16:creationId xmlns:a16="http://schemas.microsoft.com/office/drawing/2014/main" id="{66B641AE-9678-CF98-2F3A-7805D1DA372D}"/>
                  </a:ext>
                </a:extLst>
              </p:cNvPr>
              <p:cNvSpPr>
                <a:spLocks/>
              </p:cNvSpPr>
              <p:nvPr/>
            </p:nvSpPr>
            <p:spPr bwMode="auto">
              <a:xfrm>
                <a:off x="11202529" y="284163"/>
                <a:ext cx="261938" cy="261938"/>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6" name="Freeform 291">
                <a:extLst>
                  <a:ext uri="{FF2B5EF4-FFF2-40B4-BE49-F238E27FC236}">
                    <a16:creationId xmlns:a16="http://schemas.microsoft.com/office/drawing/2014/main" id="{35773193-ECB7-8E2A-7CA1-747936733D54}"/>
                  </a:ext>
                </a:extLst>
              </p:cNvPr>
              <p:cNvSpPr>
                <a:spLocks noEditPoints="1"/>
              </p:cNvSpPr>
              <p:nvPr/>
            </p:nvSpPr>
            <p:spPr bwMode="auto">
              <a:xfrm>
                <a:off x="11156492" y="25082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7" name="Freeform 292">
                <a:extLst>
                  <a:ext uri="{FF2B5EF4-FFF2-40B4-BE49-F238E27FC236}">
                    <a16:creationId xmlns:a16="http://schemas.microsoft.com/office/drawing/2014/main" id="{FD9D559E-0C45-3791-1880-EFFC5954AF5D}"/>
                  </a:ext>
                </a:extLst>
              </p:cNvPr>
              <p:cNvSpPr>
                <a:spLocks/>
              </p:cNvSpPr>
              <p:nvPr/>
            </p:nvSpPr>
            <p:spPr bwMode="auto">
              <a:xfrm>
                <a:off x="11278729" y="311150"/>
                <a:ext cx="292100" cy="292100"/>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
        <p:nvSpPr>
          <p:cNvPr id="28" name="TextBox 27">
            <a:extLst>
              <a:ext uri="{FF2B5EF4-FFF2-40B4-BE49-F238E27FC236}">
                <a16:creationId xmlns:a16="http://schemas.microsoft.com/office/drawing/2014/main" id="{0A8ABEF5-2B93-F938-561A-6D0E3FE643D1}"/>
              </a:ext>
            </a:extLst>
          </p:cNvPr>
          <p:cNvSpPr txBox="1"/>
          <p:nvPr/>
        </p:nvSpPr>
        <p:spPr>
          <a:xfrm>
            <a:off x="265971" y="6557570"/>
            <a:ext cx="6711203" cy="138499"/>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F0F0F0">
                    <a:lumMod val="50000"/>
                  </a:srgbClr>
                </a:solidFill>
                <a:effectLst/>
                <a:uLnTx/>
                <a:uFillTx/>
                <a:latin typeface="Arial" panose="020B0604020202020204" pitchFamily="34" charset="0"/>
                <a:ea typeface="+mn-ea"/>
                <a:cs typeface="Arial" panose="020B0604020202020204" pitchFamily="34" charset="0"/>
              </a:rPr>
              <a:t>1 IDC quarterly enterprise storage systems tracker, 2024Q4 final historical release, March 13, 2025 – Vendor Revenue.</a:t>
            </a:r>
          </a:p>
        </p:txBody>
      </p:sp>
      <p:sp>
        <p:nvSpPr>
          <p:cNvPr id="29" name="fl">
            <a:extLst>
              <a:ext uri="{FF2B5EF4-FFF2-40B4-BE49-F238E27FC236}">
                <a16:creationId xmlns:a16="http://schemas.microsoft.com/office/drawing/2014/main" id="{B5213938-C600-DD5A-489E-21827DCE1596}"/>
              </a:ext>
              <a:ext uri="{C183D7F6-B498-43B3-948B-1728B52AA6E4}">
                <adec:decorative xmlns:adec="http://schemas.microsoft.com/office/drawing/2017/decorative" val="1"/>
              </a:ext>
            </a:extLst>
          </p:cNvPr>
          <p:cNvSpPr txBox="1"/>
          <p:nvPr/>
        </p:nvSpPr>
        <p:spPr>
          <a:xfrm>
            <a:off x="5523803" y="6776891"/>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C8C9C7"/>
                </a:solidFill>
                <a:effectLst/>
                <a:uLnTx/>
                <a:uFillTx/>
                <a:latin typeface="Arial" panose="020B0604020202020204" pitchFamily="34" charset="0"/>
                <a:ea typeface="+mn-ea"/>
                <a:cs typeface="+mn-cs"/>
              </a:rPr>
              <a:t>Copyright © Dell Inc. All Rights Reserved.</a:t>
            </a:r>
          </a:p>
        </p:txBody>
      </p:sp>
      <p:pic>
        <p:nvPicPr>
          <p:cNvPr id="31" name="Picture 30">
            <a:extLst>
              <a:ext uri="{FF2B5EF4-FFF2-40B4-BE49-F238E27FC236}">
                <a16:creationId xmlns:a16="http://schemas.microsoft.com/office/drawing/2014/main" id="{929A6261-C8C6-5F00-A627-4CDD66669838}"/>
              </a:ext>
            </a:extLst>
          </p:cNvPr>
          <p:cNvPicPr>
            <a:picLocks noChangeAspect="1"/>
          </p:cNvPicPr>
          <p:nvPr/>
        </p:nvPicPr>
        <p:blipFill>
          <a:blip r:embed="rId8"/>
          <a:stretch>
            <a:fillRect/>
          </a:stretch>
        </p:blipFill>
        <p:spPr>
          <a:xfrm>
            <a:off x="4803457" y="3320556"/>
            <a:ext cx="2986996" cy="252524"/>
          </a:xfrm>
          <a:prstGeom prst="rect">
            <a:avLst/>
          </a:prstGeom>
        </p:spPr>
      </p:pic>
    </p:spTree>
    <p:extLst>
      <p:ext uri="{BB962C8B-B14F-4D97-AF65-F5344CB8AC3E}">
        <p14:creationId xmlns:p14="http://schemas.microsoft.com/office/powerpoint/2010/main" val="156687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a:extLst>
            <a:ext uri="{FF2B5EF4-FFF2-40B4-BE49-F238E27FC236}">
              <a16:creationId xmlns:a16="http://schemas.microsoft.com/office/drawing/2014/main" id="{92DFEDD7-3608-B477-757F-06435A3B2328}"/>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45841625-CE0B-DC1B-2846-123D319A3AA5}"/>
              </a:ext>
              <a:ext uri="{C183D7F6-B498-43B3-948B-1728B52AA6E4}">
                <adec:decorative xmlns:adec="http://schemas.microsoft.com/office/drawing/2017/decorative" val="1"/>
              </a:ext>
            </a:extLst>
          </p:cNvPr>
          <p:cNvSpPr/>
          <p:nvPr/>
        </p:nvSpPr>
        <p:spPr>
          <a:xfrm>
            <a:off x="1292359" y="265362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75" name="Rectangle 74">
            <a:extLst>
              <a:ext uri="{FF2B5EF4-FFF2-40B4-BE49-F238E27FC236}">
                <a16:creationId xmlns:a16="http://schemas.microsoft.com/office/drawing/2014/main" id="{8D33EF6B-10CE-6FAC-869B-526D034A6109}"/>
              </a:ext>
              <a:ext uri="{C183D7F6-B498-43B3-948B-1728B52AA6E4}">
                <adec:decorative xmlns:adec="http://schemas.microsoft.com/office/drawing/2017/decorative" val="1"/>
              </a:ext>
            </a:extLst>
          </p:cNvPr>
          <p:cNvSpPr/>
          <p:nvPr/>
        </p:nvSpPr>
        <p:spPr>
          <a:xfrm>
            <a:off x="4853244" y="265362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76" name="Rectangle 75">
            <a:extLst>
              <a:ext uri="{FF2B5EF4-FFF2-40B4-BE49-F238E27FC236}">
                <a16:creationId xmlns:a16="http://schemas.microsoft.com/office/drawing/2014/main" id="{F9CB36C5-6B67-E1CE-268F-10A6DE9347A7}"/>
              </a:ext>
              <a:ext uri="{C183D7F6-B498-43B3-948B-1728B52AA6E4}">
                <adec:decorative xmlns:adec="http://schemas.microsoft.com/office/drawing/2017/decorative" val="1"/>
              </a:ext>
            </a:extLst>
          </p:cNvPr>
          <p:cNvSpPr/>
          <p:nvPr/>
        </p:nvSpPr>
        <p:spPr>
          <a:xfrm>
            <a:off x="8327633" y="265362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13" name="fl">
            <a:extLst>
              <a:ext uri="{FF2B5EF4-FFF2-40B4-BE49-F238E27FC236}">
                <a16:creationId xmlns:a16="http://schemas.microsoft.com/office/drawing/2014/main" id="{F17918A4-C909-940C-73D7-567D0506EBCE}"/>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B5038066-6A48-53D8-6222-DB1489422206}"/>
              </a:ext>
              <a:ext uri="{C183D7F6-B498-43B3-948B-1728B52AA6E4}">
                <adec:decorative xmlns:adec="http://schemas.microsoft.com/office/drawing/2017/decorative" val="1"/>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12</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6" name="Title 5">
            <a:extLst>
              <a:ext uri="{FF2B5EF4-FFF2-40B4-BE49-F238E27FC236}">
                <a16:creationId xmlns:a16="http://schemas.microsoft.com/office/drawing/2014/main" id="{C52A96BE-E17C-51E9-AA08-9C59E304CCAD}"/>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Purpose-built storage. Confidence to handle any workload.</a:t>
            </a:r>
          </a:p>
        </p:txBody>
      </p:sp>
      <p:sp>
        <p:nvSpPr>
          <p:cNvPr id="14" name="Title 4">
            <a:extLst>
              <a:ext uri="{FF2B5EF4-FFF2-40B4-BE49-F238E27FC236}">
                <a16:creationId xmlns:a16="http://schemas.microsoft.com/office/drawing/2014/main" id="{CD4A985E-7B3E-69A0-D416-46ACB1DF3883}"/>
              </a:ext>
            </a:extLst>
          </p:cNvPr>
          <p:cNvSpPr txBox="1">
            <a:spLocks/>
          </p:cNvSpPr>
          <p:nvPr/>
        </p:nvSpPr>
        <p:spPr>
          <a:xfrm>
            <a:off x="1983168" y="770847"/>
            <a:ext cx="8225665"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Storage Solutions</a:t>
            </a:r>
          </a:p>
        </p:txBody>
      </p:sp>
      <p:sp>
        <p:nvSpPr>
          <p:cNvPr id="8" name="Content Placeholder 9">
            <a:extLst>
              <a:ext uri="{FF2B5EF4-FFF2-40B4-BE49-F238E27FC236}">
                <a16:creationId xmlns:a16="http://schemas.microsoft.com/office/drawing/2014/main" id="{DFC9A985-9659-AFA0-FDFB-8F361DCFC790}"/>
              </a:ext>
              <a:ext uri="{C183D7F6-B498-43B3-948B-1728B52AA6E4}">
                <adec:decorative xmlns:adec="http://schemas.microsoft.com/office/drawing/2017/decorative" val="1"/>
              </a:ext>
            </a:extLst>
          </p:cNvPr>
          <p:cNvSpPr txBox="1">
            <a:spLocks/>
          </p:cNvSpPr>
          <p:nvPr/>
        </p:nvSpPr>
        <p:spPr>
          <a:xfrm>
            <a:off x="1070986" y="1830930"/>
            <a:ext cx="3398412" cy="3855371"/>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10" name="Content Placeholder 2">
            <a:extLst>
              <a:ext uri="{FF2B5EF4-FFF2-40B4-BE49-F238E27FC236}">
                <a16:creationId xmlns:a16="http://schemas.microsoft.com/office/drawing/2014/main" id="{FB258CA8-DBC3-338E-717C-EA74C759BF54}"/>
              </a:ext>
              <a:ext uri="{C183D7F6-B498-43B3-948B-1728B52AA6E4}">
                <adec:decorative xmlns:adec="http://schemas.microsoft.com/office/drawing/2017/decorative" val="1"/>
              </a:ext>
            </a:extLst>
          </p:cNvPr>
          <p:cNvSpPr txBox="1">
            <a:spLocks/>
          </p:cNvSpPr>
          <p:nvPr/>
        </p:nvSpPr>
        <p:spPr>
          <a:xfrm>
            <a:off x="4590909" y="1830930"/>
            <a:ext cx="3398412" cy="3855371"/>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9" name="Content Placeholder 10">
            <a:extLst>
              <a:ext uri="{FF2B5EF4-FFF2-40B4-BE49-F238E27FC236}">
                <a16:creationId xmlns:a16="http://schemas.microsoft.com/office/drawing/2014/main" id="{3D2AE33C-085E-C02B-E300-FBF09802080B}"/>
              </a:ext>
              <a:ext uri="{C183D7F6-B498-43B3-948B-1728B52AA6E4}">
                <adec:decorative xmlns:adec="http://schemas.microsoft.com/office/drawing/2017/decorative" val="1"/>
              </a:ext>
            </a:extLst>
          </p:cNvPr>
          <p:cNvSpPr txBox="1">
            <a:spLocks/>
          </p:cNvSpPr>
          <p:nvPr/>
        </p:nvSpPr>
        <p:spPr>
          <a:xfrm>
            <a:off x="8110831" y="1830930"/>
            <a:ext cx="3309907" cy="3855371"/>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3200" b="0" i="0" u="none" strike="noStrike" kern="1200" cap="none" spc="0" normalizeH="0" baseline="0" noProof="0">
              <a:ln>
                <a:noFill/>
              </a:ln>
              <a:solidFill>
                <a:srgbClr val="1D2C3B"/>
              </a:solidFill>
              <a:effectLst/>
              <a:uLnTx/>
              <a:uFillTx/>
              <a:latin typeface="Arial"/>
              <a:ea typeface="+mn-ea"/>
              <a:cs typeface="+mn-cs"/>
            </a:endParaRPr>
          </a:p>
        </p:txBody>
      </p:sp>
      <p:sp>
        <p:nvSpPr>
          <p:cNvPr id="85" name="Content Placeholder 9">
            <a:extLst>
              <a:ext uri="{FF2B5EF4-FFF2-40B4-BE49-F238E27FC236}">
                <a16:creationId xmlns:a16="http://schemas.microsoft.com/office/drawing/2014/main" id="{E79E8219-0854-B824-CAC4-82AF0C1F95E6}"/>
              </a:ext>
            </a:extLst>
          </p:cNvPr>
          <p:cNvSpPr txBox="1">
            <a:spLocks/>
          </p:cNvSpPr>
          <p:nvPr/>
        </p:nvSpPr>
        <p:spPr>
          <a:xfrm>
            <a:off x="1070985" y="1830930"/>
            <a:ext cx="3398411" cy="1358698"/>
          </a:xfrm>
          <a:prstGeom prst="rect">
            <a:avLst/>
          </a:prstGeom>
          <a:noFill/>
        </p:spPr>
        <p:txBody>
          <a:bodyPr lIns="0" tIns="274320" rIns="0" bIns="1097280" anchor="t" anchorCtr="0"/>
          <a:lstStyle>
            <a:defPPr>
              <a:defRPr lang="en-US"/>
            </a:defPPr>
            <a:lvl1pPr marR="0" lvl="0" indent="0" algn="ctr" defTabSz="914377" fontAlgn="auto">
              <a:lnSpc>
                <a:spcPct val="85000"/>
              </a:lnSpc>
              <a:spcBef>
                <a:spcPts val="600"/>
              </a:spcBef>
              <a:spcAft>
                <a:spcPts val="0"/>
              </a:spcAft>
              <a:buClrTx/>
              <a:buSzTx/>
              <a:buFont typeface="Arial" panose="020B0604020202020204" pitchFamily="34" charset="0"/>
              <a:buNone/>
              <a:tabLst/>
              <a:defRPr kumimoji="0" sz="2800" b="0" i="0" u="none" strike="noStrike" cap="none" spc="0" normalizeH="0" baseline="0">
                <a:ln>
                  <a:noFill/>
                </a:ln>
                <a:solidFill>
                  <a:srgbClr val="1D2C3B"/>
                </a:solidFill>
                <a:effectLst/>
                <a:uLnTx/>
                <a:uFillTx/>
                <a:latin typeface="Arial Nova Light"/>
              </a:defRPr>
            </a:lvl1pPr>
            <a:lvl2pPr marL="685783" indent="-228594" defTabSz="914377">
              <a:lnSpc>
                <a:spcPct val="90000"/>
              </a:lnSpc>
              <a:spcBef>
                <a:spcPts val="500"/>
              </a:spcBef>
              <a:buFont typeface="Arial" panose="020B0604020202020204" pitchFamily="34" charset="0"/>
              <a:buChar char="•"/>
              <a:defRPr sz="2400"/>
            </a:lvl2pPr>
            <a:lvl3pPr marL="1142971" indent="-228594" defTabSz="914377">
              <a:lnSpc>
                <a:spcPct val="90000"/>
              </a:lnSpc>
              <a:spcBef>
                <a:spcPts val="500"/>
              </a:spcBef>
              <a:buFont typeface="Arial" panose="020B0604020202020204" pitchFamily="34" charset="0"/>
              <a:buChar char="•"/>
              <a:defRPr sz="2000"/>
            </a:lvl3pPr>
            <a:lvl4pPr marL="1600160" indent="-228594" defTabSz="914377">
              <a:lnSpc>
                <a:spcPct val="90000"/>
              </a:lnSpc>
              <a:spcBef>
                <a:spcPts val="500"/>
              </a:spcBef>
              <a:buFont typeface="Arial" panose="020B0604020202020204" pitchFamily="34" charset="0"/>
              <a:buChar char="•"/>
            </a:lvl4pPr>
            <a:lvl5pPr marL="2057349" indent="-228594" defTabSz="914377">
              <a:lnSpc>
                <a:spcPct val="90000"/>
              </a:lnSpc>
              <a:spcBef>
                <a:spcPts val="500"/>
              </a:spcBef>
              <a:buFont typeface="Arial" panose="020B0604020202020204" pitchFamily="34" charset="0"/>
              <a:buChar cha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Future-proof </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private cloud</a:t>
            </a:r>
          </a:p>
        </p:txBody>
      </p:sp>
      <p:sp>
        <p:nvSpPr>
          <p:cNvPr id="86" name="Content Placeholder 2">
            <a:extLst>
              <a:ext uri="{FF2B5EF4-FFF2-40B4-BE49-F238E27FC236}">
                <a16:creationId xmlns:a16="http://schemas.microsoft.com/office/drawing/2014/main" id="{2782973A-57F4-7996-CFDE-C392165D1D7E}"/>
              </a:ext>
            </a:extLst>
          </p:cNvPr>
          <p:cNvSpPr txBox="1">
            <a:spLocks/>
          </p:cNvSpPr>
          <p:nvPr/>
        </p:nvSpPr>
        <p:spPr>
          <a:xfrm>
            <a:off x="4590908" y="1830930"/>
            <a:ext cx="3398414" cy="1358698"/>
          </a:xfrm>
          <a:prstGeom prst="rect">
            <a:avLst/>
          </a:prstGeom>
          <a:noFill/>
        </p:spPr>
        <p:txBody>
          <a:bodyPr lIns="0" tIns="274320" rIns="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Unleash AI </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at scale</a:t>
            </a:r>
          </a:p>
        </p:txBody>
      </p:sp>
      <p:sp>
        <p:nvSpPr>
          <p:cNvPr id="87" name="Content Placeholder 10">
            <a:extLst>
              <a:ext uri="{FF2B5EF4-FFF2-40B4-BE49-F238E27FC236}">
                <a16:creationId xmlns:a16="http://schemas.microsoft.com/office/drawing/2014/main" id="{F7EA08A9-AE04-8F9F-2A4E-D6BF378A09C5}"/>
              </a:ext>
            </a:extLst>
          </p:cNvPr>
          <p:cNvSpPr txBox="1">
            <a:spLocks/>
          </p:cNvSpPr>
          <p:nvPr/>
        </p:nvSpPr>
        <p:spPr>
          <a:xfrm>
            <a:off x="8110831" y="1830930"/>
            <a:ext cx="3308033" cy="1358698"/>
          </a:xfrm>
          <a:prstGeom prst="rect">
            <a:avLst/>
          </a:prstGeom>
          <a:noFill/>
        </p:spPr>
        <p:txBody>
          <a:bodyPr lIns="0" tIns="274320" rIns="0" bIns="1097280" anchor="t" anchorCtr="0"/>
          <a:lstStyle>
            <a:defPPr>
              <a:defRPr lang="en-US"/>
            </a:defPPr>
            <a:lvl1pPr marR="0" lvl="0" indent="0" algn="ctr" defTabSz="914377" fontAlgn="auto">
              <a:lnSpc>
                <a:spcPct val="85000"/>
              </a:lnSpc>
              <a:spcBef>
                <a:spcPts val="600"/>
              </a:spcBef>
              <a:spcAft>
                <a:spcPts val="0"/>
              </a:spcAft>
              <a:buClrTx/>
              <a:buSzTx/>
              <a:buFont typeface="Arial" panose="020B0604020202020204" pitchFamily="34" charset="0"/>
              <a:buNone/>
              <a:tabLst/>
              <a:defRPr kumimoji="0" sz="2800" b="0" i="0" u="none" strike="noStrike" cap="none" spc="0" normalizeH="0" baseline="0">
                <a:ln>
                  <a:noFill/>
                </a:ln>
                <a:solidFill>
                  <a:srgbClr val="1D2C3B"/>
                </a:solidFill>
                <a:effectLst/>
                <a:uLnTx/>
                <a:uFillTx/>
                <a:latin typeface="Arial Nova Light"/>
              </a:defRPr>
            </a:lvl1pPr>
            <a:lvl2pPr marL="685783" indent="-228594" defTabSz="914377">
              <a:lnSpc>
                <a:spcPct val="90000"/>
              </a:lnSpc>
              <a:spcBef>
                <a:spcPts val="500"/>
              </a:spcBef>
              <a:buFont typeface="Arial" panose="020B0604020202020204" pitchFamily="34" charset="0"/>
              <a:buChar char="•"/>
              <a:defRPr sz="2400"/>
            </a:lvl2pPr>
            <a:lvl3pPr marL="1142971" indent="-228594" defTabSz="914377">
              <a:lnSpc>
                <a:spcPct val="90000"/>
              </a:lnSpc>
              <a:spcBef>
                <a:spcPts val="500"/>
              </a:spcBef>
              <a:buFont typeface="Arial" panose="020B0604020202020204" pitchFamily="34" charset="0"/>
              <a:buChar char="•"/>
              <a:defRPr sz="2000"/>
            </a:lvl3pPr>
            <a:lvl4pPr marL="1600160" indent="-228594" defTabSz="914377">
              <a:lnSpc>
                <a:spcPct val="90000"/>
              </a:lnSpc>
              <a:spcBef>
                <a:spcPts val="500"/>
              </a:spcBef>
              <a:buFont typeface="Arial" panose="020B0604020202020204" pitchFamily="34" charset="0"/>
              <a:buChar char="•"/>
            </a:lvl4pPr>
            <a:lvl5pPr marL="2057349" indent="-228594" defTabSz="914377">
              <a:lnSpc>
                <a:spcPct val="90000"/>
              </a:lnSpc>
              <a:spcBef>
                <a:spcPts val="500"/>
              </a:spcBef>
              <a:buFont typeface="Arial" panose="020B0604020202020204" pitchFamily="34" charset="0"/>
              <a:buChar cha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Strengthen</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cyber resilience</a:t>
            </a:r>
          </a:p>
        </p:txBody>
      </p:sp>
      <p:grpSp>
        <p:nvGrpSpPr>
          <p:cNvPr id="79" name="Group 78">
            <a:extLst>
              <a:ext uri="{FF2B5EF4-FFF2-40B4-BE49-F238E27FC236}">
                <a16:creationId xmlns:a16="http://schemas.microsoft.com/office/drawing/2014/main" id="{0CED2B0D-DC02-4EDF-A508-526152FB9252}"/>
              </a:ext>
            </a:extLst>
          </p:cNvPr>
          <p:cNvGrpSpPr/>
          <p:nvPr/>
        </p:nvGrpSpPr>
        <p:grpSpPr>
          <a:xfrm>
            <a:off x="1524" y="5178303"/>
            <a:ext cx="12188952" cy="1684134"/>
            <a:chOff x="1524" y="5252540"/>
            <a:chExt cx="12188952" cy="1613341"/>
          </a:xfrm>
        </p:grpSpPr>
        <p:sp>
          <p:nvSpPr>
            <p:cNvPr id="12" name="Rectangle 11">
              <a:extLst>
                <a:ext uri="{FF2B5EF4-FFF2-40B4-BE49-F238E27FC236}">
                  <a16:creationId xmlns:a16="http://schemas.microsoft.com/office/drawing/2014/main" id="{5D9359E6-DB3E-C404-2AE1-0B42104189F1}"/>
                </a:ext>
                <a:ext uri="{C183D7F6-B498-43B3-948B-1728B52AA6E4}">
                  <adec:decorative xmlns:adec="http://schemas.microsoft.com/office/drawing/2017/decorative" val="1"/>
                </a:ext>
              </a:extLst>
            </p:cNvPr>
            <p:cNvSpPr/>
            <p:nvPr/>
          </p:nvSpPr>
          <p:spPr>
            <a:xfrm>
              <a:off x="1524" y="5252540"/>
              <a:ext cx="12188952" cy="1613341"/>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20" name="TextBox 19">
              <a:extLst>
                <a:ext uri="{FF2B5EF4-FFF2-40B4-BE49-F238E27FC236}">
                  <a16:creationId xmlns:a16="http://schemas.microsoft.com/office/drawing/2014/main" id="{4FD91AD8-A2DE-F322-3DA9-2880625C4467}"/>
                </a:ext>
              </a:extLst>
            </p:cNvPr>
            <p:cNvSpPr txBox="1"/>
            <p:nvPr/>
          </p:nvSpPr>
          <p:spPr>
            <a:xfrm>
              <a:off x="2264160" y="5810216"/>
              <a:ext cx="7663679" cy="31770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0F0F0"/>
                  </a:solidFill>
                  <a:effectLst/>
                  <a:uLnTx/>
                  <a:uFillTx/>
                  <a:latin typeface="Arial Nova Light"/>
                  <a:ea typeface="+mn-ea"/>
                  <a:cs typeface="+mn-cs"/>
                </a:rPr>
                <a:t>Achieve your data needs with </a:t>
              </a:r>
              <a:r>
                <a:rPr kumimoji="0" lang="en-US" sz="2000" b="1" i="0" u="none" strike="noStrike" kern="1200" cap="none" spc="0" normalizeH="0" baseline="0" noProof="0">
                  <a:ln>
                    <a:noFill/>
                  </a:ln>
                  <a:solidFill>
                    <a:srgbClr val="F0F0F0"/>
                  </a:solidFill>
                  <a:effectLst/>
                  <a:uLnTx/>
                  <a:uFillTx/>
                  <a:latin typeface="Arial"/>
                  <a:ea typeface="+mn-ea"/>
                  <a:cs typeface="+mn-cs"/>
                </a:rPr>
                <a:t>efficient, resilient, and future-ready </a:t>
              </a:r>
              <a:r>
                <a:rPr kumimoji="0" lang="en-US" sz="2000" b="0" i="0" u="none" strike="noStrike" kern="1200" cap="none" spc="0" normalizeH="0" baseline="0" noProof="0">
                  <a:ln>
                    <a:noFill/>
                  </a:ln>
                  <a:solidFill>
                    <a:srgbClr val="F0F0F0"/>
                  </a:solidFill>
                  <a:effectLst/>
                  <a:uLnTx/>
                  <a:uFillTx/>
                  <a:latin typeface="Arial Nova Light"/>
                  <a:ea typeface="+mn-ea"/>
                  <a:cs typeface="+mn-cs"/>
                </a:rPr>
                <a:t>solutions from the #1 provider of external enterprise storage.</a:t>
              </a:r>
              <a:r>
                <a:rPr kumimoji="0" lang="en-US" sz="2000" b="0" i="0" u="none" strike="noStrike" kern="1200" cap="none" spc="0" normalizeH="0" baseline="30000" noProof="0">
                  <a:ln>
                    <a:noFill/>
                  </a:ln>
                  <a:solidFill>
                    <a:srgbClr val="F0F0F0"/>
                  </a:solidFill>
                  <a:effectLst/>
                  <a:uLnTx/>
                  <a:uFillTx/>
                  <a:latin typeface="Arial Nova Light"/>
                  <a:ea typeface="+mn-ea"/>
                  <a:cs typeface="+mn-cs"/>
                </a:rPr>
                <a:t>1</a:t>
              </a:r>
            </a:p>
          </p:txBody>
        </p:sp>
      </p:grpSp>
      <p:pic>
        <p:nvPicPr>
          <p:cNvPr id="5" name="Picture 4">
            <a:extLst>
              <a:ext uri="{FF2B5EF4-FFF2-40B4-BE49-F238E27FC236}">
                <a16:creationId xmlns:a16="http://schemas.microsoft.com/office/drawing/2014/main" id="{01D007B6-F2F1-73A6-0F1F-DA9BFFA550D3}"/>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7" name="Arrow: Left-Right 6">
            <a:extLst>
              <a:ext uri="{FF2B5EF4-FFF2-40B4-BE49-F238E27FC236}">
                <a16:creationId xmlns:a16="http://schemas.microsoft.com/office/drawing/2014/main" id="{4447AC6A-3650-5DBE-5448-A7E083FE8442}"/>
              </a:ext>
              <a:ext uri="{C183D7F6-B498-43B3-948B-1728B52AA6E4}">
                <adec:decorative xmlns:adec="http://schemas.microsoft.com/office/drawing/2017/decorative" val="1"/>
              </a:ext>
            </a:extLst>
          </p:cNvPr>
          <p:cNvSpPr/>
          <p:nvPr/>
        </p:nvSpPr>
        <p:spPr>
          <a:xfrm>
            <a:off x="771262" y="5029937"/>
            <a:ext cx="10934963" cy="566030"/>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0F0F0"/>
                </a:solidFill>
                <a:effectLst/>
                <a:uLnTx/>
                <a:uFillTx/>
                <a:latin typeface="Arial"/>
                <a:ea typeface="+mn-ea"/>
                <a:cs typeface="+mn-cs"/>
              </a:rPr>
              <a:t>Power any workload across the edge, data center &amp; public cloud. </a:t>
            </a:r>
          </a:p>
        </p:txBody>
      </p:sp>
      <p:sp>
        <p:nvSpPr>
          <p:cNvPr id="90" name="Oval 89">
            <a:extLst>
              <a:ext uri="{FF2B5EF4-FFF2-40B4-BE49-F238E27FC236}">
                <a16:creationId xmlns:a16="http://schemas.microsoft.com/office/drawing/2014/main" id="{3098ABB0-20A8-878B-95D7-490F778119A6}"/>
              </a:ext>
            </a:extLst>
          </p:cNvPr>
          <p:cNvSpPr>
            <a:spLocks noChangeAspect="1"/>
          </p:cNvSpPr>
          <p:nvPr/>
        </p:nvSpPr>
        <p:spPr>
          <a:xfrm>
            <a:off x="1015015" y="1639120"/>
            <a:ext cx="668512" cy="668512"/>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93" name="Oval 92">
            <a:extLst>
              <a:ext uri="{FF2B5EF4-FFF2-40B4-BE49-F238E27FC236}">
                <a16:creationId xmlns:a16="http://schemas.microsoft.com/office/drawing/2014/main" id="{A77CC05E-B16D-6603-FBE9-DED14938D33A}"/>
              </a:ext>
            </a:extLst>
          </p:cNvPr>
          <p:cNvSpPr>
            <a:spLocks noChangeAspect="1"/>
          </p:cNvSpPr>
          <p:nvPr/>
        </p:nvSpPr>
        <p:spPr>
          <a:xfrm>
            <a:off x="4573567" y="1630509"/>
            <a:ext cx="668512" cy="668512"/>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04" name="Oval 103">
            <a:extLst>
              <a:ext uri="{FF2B5EF4-FFF2-40B4-BE49-F238E27FC236}">
                <a16:creationId xmlns:a16="http://schemas.microsoft.com/office/drawing/2014/main" id="{27BA3B36-FA78-52B1-21DA-2B6020B3A397}"/>
              </a:ext>
            </a:extLst>
          </p:cNvPr>
          <p:cNvSpPr>
            <a:spLocks noChangeAspect="1"/>
          </p:cNvSpPr>
          <p:nvPr/>
        </p:nvSpPr>
        <p:spPr>
          <a:xfrm>
            <a:off x="8044320" y="1640835"/>
            <a:ext cx="668512" cy="668512"/>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F0FA3468-0FFB-EBD9-65B5-91E20CD5449E}"/>
              </a:ext>
            </a:extLst>
          </p:cNvPr>
          <p:cNvGrpSpPr/>
          <p:nvPr/>
        </p:nvGrpSpPr>
        <p:grpSpPr>
          <a:xfrm>
            <a:off x="996575" y="1651866"/>
            <a:ext cx="676001" cy="676001"/>
            <a:chOff x="5051858" y="3276552"/>
            <a:chExt cx="676001" cy="676001"/>
          </a:xfrm>
        </p:grpSpPr>
        <p:sp>
          <p:nvSpPr>
            <p:cNvPr id="3" name="Oval 2">
              <a:extLst>
                <a:ext uri="{FF2B5EF4-FFF2-40B4-BE49-F238E27FC236}">
                  <a16:creationId xmlns:a16="http://schemas.microsoft.com/office/drawing/2014/main" id="{C205A681-3422-7570-BD6B-B96B738B6FC4}"/>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4" name="Group 3">
              <a:extLst>
                <a:ext uri="{FF2B5EF4-FFF2-40B4-BE49-F238E27FC236}">
                  <a16:creationId xmlns:a16="http://schemas.microsoft.com/office/drawing/2014/main" id="{5072B3E7-5609-F8FD-8443-15E1F258994D}"/>
                </a:ext>
              </a:extLst>
            </p:cNvPr>
            <p:cNvGrpSpPr/>
            <p:nvPr/>
          </p:nvGrpSpPr>
          <p:grpSpPr>
            <a:xfrm>
              <a:off x="5145312" y="3465242"/>
              <a:ext cx="489092" cy="270375"/>
              <a:chOff x="5798847" y="2559325"/>
              <a:chExt cx="612648" cy="338678"/>
            </a:xfrm>
          </p:grpSpPr>
          <p:sp>
            <p:nvSpPr>
              <p:cNvPr id="11" name="Freeform: Shape 10">
                <a:extLst>
                  <a:ext uri="{FF2B5EF4-FFF2-40B4-BE49-F238E27FC236}">
                    <a16:creationId xmlns:a16="http://schemas.microsoft.com/office/drawing/2014/main" id="{F0B138A5-4C6D-A558-4233-725C1FEC2AFE}"/>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6" name="Freeform: Shape 15">
                <a:extLst>
                  <a:ext uri="{FF2B5EF4-FFF2-40B4-BE49-F238E27FC236}">
                    <a16:creationId xmlns:a16="http://schemas.microsoft.com/office/drawing/2014/main" id="{42DE27AF-762F-9D53-B120-8559E7E257E1}"/>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7" name="Freeform: Shape 16">
                <a:extLst>
                  <a:ext uri="{FF2B5EF4-FFF2-40B4-BE49-F238E27FC236}">
                    <a16:creationId xmlns:a16="http://schemas.microsoft.com/office/drawing/2014/main" id="{2D1902F1-41FF-B98F-E038-438CC7093E2F}"/>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grpSp>
        <p:nvGrpSpPr>
          <p:cNvPr id="18" name="Group 17">
            <a:extLst>
              <a:ext uri="{FF2B5EF4-FFF2-40B4-BE49-F238E27FC236}">
                <a16:creationId xmlns:a16="http://schemas.microsoft.com/office/drawing/2014/main" id="{6785602E-5D86-9196-9C79-463A794CC7A1}"/>
              </a:ext>
            </a:extLst>
          </p:cNvPr>
          <p:cNvGrpSpPr/>
          <p:nvPr/>
        </p:nvGrpSpPr>
        <p:grpSpPr>
          <a:xfrm>
            <a:off x="4577119" y="1660650"/>
            <a:ext cx="676001" cy="676001"/>
            <a:chOff x="9936663" y="3295613"/>
            <a:chExt cx="676001" cy="676001"/>
          </a:xfrm>
          <a:solidFill>
            <a:schemeClr val="bg1"/>
          </a:solidFill>
        </p:grpSpPr>
        <p:sp>
          <p:nvSpPr>
            <p:cNvPr id="19" name="Oval 18">
              <a:extLst>
                <a:ext uri="{FF2B5EF4-FFF2-40B4-BE49-F238E27FC236}">
                  <a16:creationId xmlns:a16="http://schemas.microsoft.com/office/drawing/2014/main" id="{26A0AC84-67E0-40E1-B6BB-B21565E8D689}"/>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21" name="Graphic 20">
              <a:hlinkClick r:id="" action="ppaction://noaction"/>
              <a:extLst>
                <a:ext uri="{FF2B5EF4-FFF2-40B4-BE49-F238E27FC236}">
                  <a16:creationId xmlns:a16="http://schemas.microsoft.com/office/drawing/2014/main" id="{C87B6E3E-7A2F-F294-A17E-2B7ABF76DFE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83782" y="3456782"/>
              <a:ext cx="381761" cy="381761"/>
            </a:xfrm>
            <a:prstGeom prst="rect">
              <a:avLst/>
            </a:prstGeom>
          </p:spPr>
        </p:pic>
      </p:grpSp>
      <p:grpSp>
        <p:nvGrpSpPr>
          <p:cNvPr id="22" name="Group 21">
            <a:extLst>
              <a:ext uri="{FF2B5EF4-FFF2-40B4-BE49-F238E27FC236}">
                <a16:creationId xmlns:a16="http://schemas.microsoft.com/office/drawing/2014/main" id="{2B6EA0D4-977D-6BD8-21CB-146A43984FDF}"/>
              </a:ext>
            </a:extLst>
          </p:cNvPr>
          <p:cNvGrpSpPr/>
          <p:nvPr/>
        </p:nvGrpSpPr>
        <p:grpSpPr>
          <a:xfrm>
            <a:off x="8122650" y="1660650"/>
            <a:ext cx="676001" cy="676001"/>
            <a:chOff x="2968822" y="4240517"/>
            <a:chExt cx="676001" cy="676001"/>
          </a:xfrm>
        </p:grpSpPr>
        <p:sp>
          <p:nvSpPr>
            <p:cNvPr id="23" name="Oval 22">
              <a:extLst>
                <a:ext uri="{FF2B5EF4-FFF2-40B4-BE49-F238E27FC236}">
                  <a16:creationId xmlns:a16="http://schemas.microsoft.com/office/drawing/2014/main" id="{38FBA46E-76A8-AFF9-5697-1A16BD003F46}"/>
                </a:ext>
              </a:extLst>
            </p:cNvPr>
            <p:cNvSpPr/>
            <p:nvPr/>
          </p:nvSpPr>
          <p:spPr>
            <a:xfrm>
              <a:off x="2968822" y="4240517"/>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24" name="Group 23">
              <a:extLst>
                <a:ext uri="{FF2B5EF4-FFF2-40B4-BE49-F238E27FC236}">
                  <a16:creationId xmlns:a16="http://schemas.microsoft.com/office/drawing/2014/main" id="{88267819-8A19-21B0-B9F6-3DA78CA84DE1}"/>
                </a:ext>
              </a:extLst>
            </p:cNvPr>
            <p:cNvGrpSpPr>
              <a:grpSpLocks noChangeAspect="1"/>
            </p:cNvGrpSpPr>
            <p:nvPr/>
          </p:nvGrpSpPr>
          <p:grpSpPr>
            <a:xfrm>
              <a:off x="3108233" y="4394385"/>
              <a:ext cx="387167" cy="421203"/>
              <a:chOff x="11156492" y="250825"/>
              <a:chExt cx="433388" cy="471488"/>
            </a:xfrm>
            <a:solidFill>
              <a:schemeClr val="bg1">
                <a:lumMod val="40000"/>
                <a:lumOff val="60000"/>
              </a:schemeClr>
            </a:solidFill>
          </p:grpSpPr>
          <p:sp>
            <p:nvSpPr>
              <p:cNvPr id="25" name="Freeform 290">
                <a:extLst>
                  <a:ext uri="{FF2B5EF4-FFF2-40B4-BE49-F238E27FC236}">
                    <a16:creationId xmlns:a16="http://schemas.microsoft.com/office/drawing/2014/main" id="{D9839778-E737-3713-92DB-C294ED3B48D6}"/>
                  </a:ext>
                </a:extLst>
              </p:cNvPr>
              <p:cNvSpPr>
                <a:spLocks/>
              </p:cNvSpPr>
              <p:nvPr/>
            </p:nvSpPr>
            <p:spPr bwMode="auto">
              <a:xfrm>
                <a:off x="11202529" y="284163"/>
                <a:ext cx="261938" cy="261938"/>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6" name="Freeform 291">
                <a:extLst>
                  <a:ext uri="{FF2B5EF4-FFF2-40B4-BE49-F238E27FC236}">
                    <a16:creationId xmlns:a16="http://schemas.microsoft.com/office/drawing/2014/main" id="{54A32C90-774A-6677-2685-D865F01B7F6F}"/>
                  </a:ext>
                </a:extLst>
              </p:cNvPr>
              <p:cNvSpPr>
                <a:spLocks noEditPoints="1"/>
              </p:cNvSpPr>
              <p:nvPr/>
            </p:nvSpPr>
            <p:spPr bwMode="auto">
              <a:xfrm>
                <a:off x="11156492" y="25082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7" name="Freeform 292">
                <a:extLst>
                  <a:ext uri="{FF2B5EF4-FFF2-40B4-BE49-F238E27FC236}">
                    <a16:creationId xmlns:a16="http://schemas.microsoft.com/office/drawing/2014/main" id="{1D4437AF-D1A6-1205-376D-8B035E51B179}"/>
                  </a:ext>
                </a:extLst>
              </p:cNvPr>
              <p:cNvSpPr>
                <a:spLocks/>
              </p:cNvSpPr>
              <p:nvPr/>
            </p:nvSpPr>
            <p:spPr bwMode="auto">
              <a:xfrm>
                <a:off x="11278729" y="311150"/>
                <a:ext cx="292100" cy="292100"/>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
        <p:nvSpPr>
          <p:cNvPr id="28" name="TextBox 27">
            <a:extLst>
              <a:ext uri="{FF2B5EF4-FFF2-40B4-BE49-F238E27FC236}">
                <a16:creationId xmlns:a16="http://schemas.microsoft.com/office/drawing/2014/main" id="{5530EF0C-FDA9-40BD-13A3-3A2337E72C40}"/>
              </a:ext>
            </a:extLst>
          </p:cNvPr>
          <p:cNvSpPr txBox="1"/>
          <p:nvPr/>
        </p:nvSpPr>
        <p:spPr>
          <a:xfrm>
            <a:off x="381000" y="6567160"/>
            <a:ext cx="6711203" cy="138499"/>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IDC quarterly enterprise storage systems tracker, 2024Q4 final historical release, March 13, 2025 – Vendor Revenue.</a:t>
            </a:r>
          </a:p>
        </p:txBody>
      </p:sp>
      <p:pic>
        <p:nvPicPr>
          <p:cNvPr id="29" name="Picture 28" descr="Image of Dell PowerStore hardware.">
            <a:extLst>
              <a:ext uri="{FF2B5EF4-FFF2-40B4-BE49-F238E27FC236}">
                <a16:creationId xmlns:a16="http://schemas.microsoft.com/office/drawing/2014/main" id="{1422427F-CC0B-992A-1F61-D3FCDDF33BDB}"/>
              </a:ext>
            </a:extLst>
          </p:cNvPr>
          <p:cNvPicPr>
            <a:picLocks noChangeAspect="1"/>
          </p:cNvPicPr>
          <p:nvPr/>
        </p:nvPicPr>
        <p:blipFill>
          <a:blip r:embed="rId6"/>
          <a:stretch>
            <a:fillRect/>
          </a:stretch>
        </p:blipFill>
        <p:spPr>
          <a:xfrm>
            <a:off x="1545815" y="3038316"/>
            <a:ext cx="2580401" cy="631257"/>
          </a:xfrm>
          <a:prstGeom prst="rect">
            <a:avLst/>
          </a:prstGeom>
        </p:spPr>
      </p:pic>
      <p:sp>
        <p:nvSpPr>
          <p:cNvPr id="30" name="TextBox 29">
            <a:extLst>
              <a:ext uri="{FF2B5EF4-FFF2-40B4-BE49-F238E27FC236}">
                <a16:creationId xmlns:a16="http://schemas.microsoft.com/office/drawing/2014/main" id="{3267E6AF-C933-7D9A-B8E6-AE028F110037}"/>
              </a:ext>
            </a:extLst>
          </p:cNvPr>
          <p:cNvSpPr txBox="1"/>
          <p:nvPr/>
        </p:nvSpPr>
        <p:spPr>
          <a:xfrm>
            <a:off x="1510136" y="3474958"/>
            <a:ext cx="2580753" cy="427965"/>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err="1">
                <a:ln>
                  <a:noFill/>
                </a:ln>
                <a:solidFill>
                  <a:srgbClr val="1D2C3B"/>
                </a:solidFill>
                <a:effectLst/>
                <a:uLnTx/>
                <a:uFillTx/>
                <a:latin typeface="Arial"/>
                <a:ea typeface="+mn-ea"/>
                <a:cs typeface="+mn-cs"/>
              </a:rPr>
              <a:t>PowerStore</a:t>
            </a:r>
            <a:endParaRPr kumimoji="0" lang="en-US" sz="1400" b="0" i="0" u="none" strike="noStrike" kern="1200" cap="none" spc="0" normalizeH="0" baseline="0" noProof="0">
              <a:ln>
                <a:noFill/>
              </a:ln>
              <a:solidFill>
                <a:srgbClr val="1D2C3B"/>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mn-cs"/>
              </a:rPr>
              <a:t>Unified, all-flash enterprise storage</a:t>
            </a:r>
            <a:endParaRPr kumimoji="0" lang="en-US" sz="1600" b="0" i="0" u="none" strike="noStrike" kern="1200" cap="none" spc="0" normalizeH="0" baseline="0" noProof="0">
              <a:ln>
                <a:noFill/>
              </a:ln>
              <a:solidFill>
                <a:srgbClr val="1D2C3B"/>
              </a:solidFill>
              <a:effectLst/>
              <a:uLnTx/>
              <a:uFillTx/>
              <a:latin typeface="Arial"/>
              <a:ea typeface="+mn-ea"/>
              <a:cs typeface="+mn-cs"/>
            </a:endParaRPr>
          </a:p>
        </p:txBody>
      </p:sp>
      <p:pic>
        <p:nvPicPr>
          <p:cNvPr id="32" name="Picture 31" descr="Dell PowerMax server">
            <a:extLst>
              <a:ext uri="{FF2B5EF4-FFF2-40B4-BE49-F238E27FC236}">
                <a16:creationId xmlns:a16="http://schemas.microsoft.com/office/drawing/2014/main" id="{A6F3D2C9-A719-6912-BFA0-231053771F9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22313"/>
          <a:stretch/>
        </p:blipFill>
        <p:spPr>
          <a:xfrm>
            <a:off x="1459113" y="3990738"/>
            <a:ext cx="1041606" cy="465960"/>
          </a:xfrm>
          <a:prstGeom prst="rect">
            <a:avLst/>
          </a:prstGeom>
          <a:noFill/>
        </p:spPr>
      </p:pic>
      <p:sp>
        <p:nvSpPr>
          <p:cNvPr id="33" name="TextBox 32">
            <a:extLst>
              <a:ext uri="{FF2B5EF4-FFF2-40B4-BE49-F238E27FC236}">
                <a16:creationId xmlns:a16="http://schemas.microsoft.com/office/drawing/2014/main" id="{E0F343BB-BBAE-FF74-E7E3-5359A504DD52}"/>
              </a:ext>
            </a:extLst>
          </p:cNvPr>
          <p:cNvSpPr txBox="1"/>
          <p:nvPr/>
        </p:nvSpPr>
        <p:spPr>
          <a:xfrm>
            <a:off x="1190688" y="4334965"/>
            <a:ext cx="1530108" cy="615553"/>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err="1">
                <a:ln>
                  <a:noFill/>
                </a:ln>
                <a:solidFill>
                  <a:srgbClr val="1D2C3B"/>
                </a:solidFill>
                <a:effectLst/>
                <a:uLnTx/>
                <a:uFillTx/>
                <a:latin typeface="Arial"/>
                <a:ea typeface="+mn-ea"/>
                <a:cs typeface="+mn-cs"/>
              </a:rPr>
              <a:t>PowerMax</a:t>
            </a:r>
            <a:endParaRPr kumimoji="0" lang="en-US" sz="1400" b="0" i="0" u="none" strike="noStrike" kern="1200" cap="none" spc="0" normalizeH="0" baseline="0" noProof="0">
              <a:ln>
                <a:noFill/>
              </a:ln>
              <a:solidFill>
                <a:srgbClr val="1D2C3B"/>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000" b="0" i="0" u="none" strike="noStrike" kern="1200" cap="none" spc="0" normalizeH="0" baseline="0" noProof="0">
                <a:ln>
                  <a:noFill/>
                </a:ln>
                <a:solidFill>
                  <a:srgbClr val="1D2C3B"/>
                </a:solidFill>
                <a:effectLst/>
                <a:uLnTx/>
                <a:uFillTx/>
                <a:latin typeface="Arial"/>
                <a:ea typeface="+mn-ea"/>
                <a:cs typeface="+mn-cs"/>
              </a:rPr>
              <a:t>World’s most secure mission-critical storage</a:t>
            </a:r>
          </a:p>
        </p:txBody>
      </p:sp>
      <p:pic>
        <p:nvPicPr>
          <p:cNvPr id="34" name="Picture 2">
            <a:extLst>
              <a:ext uri="{FF2B5EF4-FFF2-40B4-BE49-F238E27FC236}">
                <a16:creationId xmlns:a16="http://schemas.microsoft.com/office/drawing/2014/main" id="{028EF3D1-CAC4-E13A-C681-DFF372B749CB}"/>
              </a:ext>
              <a:ext uri="{C183D7F6-B498-43B3-948B-1728B52AA6E4}">
                <adec:decorative xmlns:adec="http://schemas.microsoft.com/office/drawing/2017/decorative" val="1"/>
              </a:ext>
            </a:extLst>
          </p:cNvPr>
          <p:cNvPicPr>
            <a:picLocks noChangeAspect="1" noChangeArrowheads="1"/>
          </p:cNvPicPr>
          <p:nvPr/>
        </p:nvPicPr>
        <p:blipFill>
          <a:blip r:embed="rId8"/>
          <a:srcRect t="112" b="112"/>
          <a:stretch/>
        </p:blipFill>
        <p:spPr bwMode="auto">
          <a:xfrm>
            <a:off x="2996197" y="4059936"/>
            <a:ext cx="1271874" cy="228448"/>
          </a:xfrm>
          <a:prstGeom prst="rect">
            <a:avLst/>
          </a:prstGeom>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F05F20E2-C3DE-5671-45EF-3B1A94A5D30C}"/>
              </a:ext>
            </a:extLst>
          </p:cNvPr>
          <p:cNvSpPr txBox="1"/>
          <p:nvPr/>
        </p:nvSpPr>
        <p:spPr>
          <a:xfrm>
            <a:off x="2728361" y="4317690"/>
            <a:ext cx="1807547" cy="615553"/>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err="1">
                <a:ln>
                  <a:noFill/>
                </a:ln>
                <a:solidFill>
                  <a:srgbClr val="1D2C3B"/>
                </a:solidFill>
                <a:effectLst/>
                <a:uLnTx/>
                <a:uFillTx/>
                <a:latin typeface="Arial"/>
                <a:ea typeface="+mn-ea"/>
                <a:cs typeface="+mn-cs"/>
              </a:rPr>
              <a:t>PowerFlex</a:t>
            </a:r>
            <a:endParaRPr kumimoji="0" lang="en-US" sz="1400" b="0" i="0" u="none" strike="noStrike" kern="1200" cap="none" spc="0" normalizeH="0" baseline="0" noProof="0">
              <a:ln>
                <a:noFill/>
              </a:ln>
              <a:solidFill>
                <a:srgbClr val="1D2C3B"/>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000" b="0" i="0" u="none" strike="noStrike" kern="1200" cap="none" spc="0" normalizeH="0" baseline="0" noProof="0">
                <a:ln>
                  <a:noFill/>
                </a:ln>
                <a:solidFill>
                  <a:srgbClr val="1D2C3B"/>
                </a:solidFill>
                <a:effectLst/>
                <a:uLnTx/>
                <a:uFillTx/>
                <a:latin typeface="Arial"/>
                <a:ea typeface="+mn-ea"/>
                <a:cs typeface="+mn-cs"/>
              </a:rPr>
              <a:t>Powerful, flexible software-defined infrastructure</a:t>
            </a:r>
          </a:p>
        </p:txBody>
      </p:sp>
      <p:grpSp>
        <p:nvGrpSpPr>
          <p:cNvPr id="51" name="Group 50">
            <a:extLst>
              <a:ext uri="{FF2B5EF4-FFF2-40B4-BE49-F238E27FC236}">
                <a16:creationId xmlns:a16="http://schemas.microsoft.com/office/drawing/2014/main" id="{E21EFE2C-50C4-1ABD-7563-815500C31300}"/>
              </a:ext>
            </a:extLst>
          </p:cNvPr>
          <p:cNvGrpSpPr/>
          <p:nvPr/>
        </p:nvGrpSpPr>
        <p:grpSpPr>
          <a:xfrm>
            <a:off x="8439107" y="3010592"/>
            <a:ext cx="2760080" cy="1696865"/>
            <a:chOff x="8003387" y="2845653"/>
            <a:chExt cx="3018615" cy="1855809"/>
          </a:xfrm>
        </p:grpSpPr>
        <p:pic>
          <p:nvPicPr>
            <p:cNvPr id="36" name="Picture 35">
              <a:extLst>
                <a:ext uri="{FF2B5EF4-FFF2-40B4-BE49-F238E27FC236}">
                  <a16:creationId xmlns:a16="http://schemas.microsoft.com/office/drawing/2014/main" id="{E019EE42-CAC9-764B-616F-6ED59E60733C}"/>
                </a:ext>
              </a:extLst>
            </p:cNvPr>
            <p:cNvPicPr>
              <a:picLocks noChangeAspect="1"/>
            </p:cNvPicPr>
            <p:nvPr/>
          </p:nvPicPr>
          <p:blipFill>
            <a:blip r:embed="rId9"/>
            <a:srcRect/>
            <a:stretch/>
          </p:blipFill>
          <p:spPr>
            <a:xfrm>
              <a:off x="8295106" y="2845653"/>
              <a:ext cx="2435177" cy="1190303"/>
            </a:xfrm>
            <a:prstGeom prst="rect">
              <a:avLst/>
            </a:prstGeom>
          </p:spPr>
        </p:pic>
        <p:pic>
          <p:nvPicPr>
            <p:cNvPr id="38" name="Picture 2">
              <a:extLst>
                <a:ext uri="{FF2B5EF4-FFF2-40B4-BE49-F238E27FC236}">
                  <a16:creationId xmlns:a16="http://schemas.microsoft.com/office/drawing/2014/main" id="{EE4A9049-8EE1-92FC-B844-5DE60E7E2B9B}"/>
                </a:ext>
                <a:ext uri="{C183D7F6-B498-43B3-948B-1728B52AA6E4}">
                  <adec:decorative xmlns:adec="http://schemas.microsoft.com/office/drawing/2017/decorative" val="1"/>
                </a:ext>
              </a:extLst>
            </p:cNvPr>
            <p:cNvPicPr>
              <a:picLocks noChangeAspect="1" noChangeArrowheads="1"/>
            </p:cNvPicPr>
            <p:nvPr/>
          </p:nvPicPr>
          <p:blipFill>
            <a:blip r:embed="rId10"/>
            <a:srcRect l="4075" r="4075"/>
            <a:stretch/>
          </p:blipFill>
          <p:spPr bwMode="auto">
            <a:xfrm>
              <a:off x="8117325" y="3588782"/>
              <a:ext cx="2790741" cy="474087"/>
            </a:xfrm>
            <a:prstGeom prst="rect">
              <a:avLst/>
            </a:prstGeom>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A6E9E5AC-3EBC-8CAE-5FA2-C43C154A068D}"/>
                </a:ext>
              </a:extLst>
            </p:cNvPr>
            <p:cNvSpPr txBox="1"/>
            <p:nvPr/>
          </p:nvSpPr>
          <p:spPr>
            <a:xfrm>
              <a:off x="8003387" y="4179723"/>
              <a:ext cx="3018615" cy="521739"/>
            </a:xfrm>
            <a:prstGeom prst="rect">
              <a:avLst/>
            </a:prstGeom>
            <a:noFill/>
          </p:spPr>
          <p:txBody>
            <a:bodyPr wrap="square" lIns="91440" tIns="45720" rIns="91440" bIns="45720" anchor="t">
              <a:spAutoFit/>
            </a:bodyPr>
            <a:lstStyle/>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PowerProtect</a:t>
              </a:r>
            </a:p>
            <a:p>
              <a:pPr marL="0" marR="0" lvl="0" indent="0" algn="ctr" defTabSz="914309" rtl="0" eaLnBrk="1" fontAlgn="auto" latinLnBrk="0" hangingPunct="1">
                <a:lnSpc>
                  <a:spcPct val="100000"/>
                </a:lnSpc>
                <a:spcBef>
                  <a:spcPts val="0"/>
                </a:spcBef>
                <a:spcAft>
                  <a:spcPts val="60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mn-cs"/>
                </a:rPr>
                <a:t>The ultimate protection for any workload</a:t>
              </a:r>
            </a:p>
          </p:txBody>
        </p:sp>
      </p:grpSp>
      <p:sp>
        <p:nvSpPr>
          <p:cNvPr id="42" name="TextBox 41">
            <a:extLst>
              <a:ext uri="{FF2B5EF4-FFF2-40B4-BE49-F238E27FC236}">
                <a16:creationId xmlns:a16="http://schemas.microsoft.com/office/drawing/2014/main" id="{B9748B38-9280-0C29-BFDF-5ADE251F9448}"/>
              </a:ext>
            </a:extLst>
          </p:cNvPr>
          <p:cNvSpPr txBox="1"/>
          <p:nvPr/>
        </p:nvSpPr>
        <p:spPr>
          <a:xfrm>
            <a:off x="5305330" y="4461454"/>
            <a:ext cx="2035763" cy="461665"/>
          </a:xfrm>
          <a:prstGeom prst="rect">
            <a:avLst/>
          </a:prstGeom>
          <a:noFill/>
        </p:spPr>
        <p:txBody>
          <a:bodyPr wrap="square" lIns="91440" tIns="45720" rIns="91440" bIns="45720" anchor="t">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err="1">
                <a:ln>
                  <a:noFill/>
                </a:ln>
                <a:solidFill>
                  <a:srgbClr val="1D2C3B"/>
                </a:solidFill>
                <a:effectLst/>
                <a:uLnTx/>
                <a:uFillTx/>
                <a:latin typeface="Arial"/>
                <a:ea typeface="+mn-ea"/>
                <a:cs typeface="+mn-cs"/>
              </a:rPr>
              <a:t>ObjectScale</a:t>
            </a:r>
            <a:endParaRPr kumimoji="0" lang="en-US" sz="1400" b="0" i="0" u="none" strike="noStrike" kern="1200" cap="none" spc="0" normalizeH="0" baseline="0" noProof="0">
              <a:ln>
                <a:noFill/>
              </a:ln>
              <a:solidFill>
                <a:srgbClr val="1D2C3B"/>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D2C3B"/>
                </a:solidFill>
                <a:effectLst/>
                <a:uLnTx/>
                <a:uFillTx/>
                <a:latin typeface="Arial"/>
                <a:ea typeface="+mn-ea"/>
                <a:cs typeface="+mn-cs"/>
              </a:rPr>
              <a:t>Object storage at scale</a:t>
            </a:r>
          </a:p>
        </p:txBody>
      </p:sp>
      <p:pic>
        <p:nvPicPr>
          <p:cNvPr id="44" name="Picture 43" descr="Dell ObjectScale hardware photo">
            <a:extLst>
              <a:ext uri="{FF2B5EF4-FFF2-40B4-BE49-F238E27FC236}">
                <a16:creationId xmlns:a16="http://schemas.microsoft.com/office/drawing/2014/main" id="{B3A27947-C3FA-ED74-9F04-0C37F7E6514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81061" y="4046964"/>
            <a:ext cx="1747834" cy="412683"/>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2EE11B00-64B3-0B0E-A01E-71E66E848EBF}"/>
              </a:ext>
            </a:extLst>
          </p:cNvPr>
          <p:cNvSpPr txBox="1"/>
          <p:nvPr/>
        </p:nvSpPr>
        <p:spPr>
          <a:xfrm>
            <a:off x="4899474" y="3440375"/>
            <a:ext cx="2678538" cy="477054"/>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PowerScale</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mn-cs"/>
              </a:rPr>
              <a:t>Unified file and object storage</a:t>
            </a:r>
          </a:p>
        </p:txBody>
      </p:sp>
      <p:sp>
        <p:nvSpPr>
          <p:cNvPr id="52" name="fl">
            <a:extLst>
              <a:ext uri="{FF2B5EF4-FFF2-40B4-BE49-F238E27FC236}">
                <a16:creationId xmlns:a16="http://schemas.microsoft.com/office/drawing/2014/main" id="{EAF133D3-6385-A698-9198-D98168C4F98F}"/>
              </a:ext>
              <a:ext uri="{C183D7F6-B498-43B3-948B-1728B52AA6E4}">
                <adec:decorative xmlns:adec="http://schemas.microsoft.com/office/drawing/2017/decorative" val="1"/>
              </a:ext>
            </a:extLst>
          </p:cNvPr>
          <p:cNvSpPr txBox="1"/>
          <p:nvPr/>
        </p:nvSpPr>
        <p:spPr>
          <a:xfrm>
            <a:off x="5540038" y="6675956"/>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C8C9C7"/>
                </a:solidFill>
                <a:effectLst/>
                <a:uLnTx/>
                <a:uFillTx/>
                <a:latin typeface="Arial" panose="020B0604020202020204" pitchFamily="34" charset="0"/>
                <a:ea typeface="+mn-ea"/>
                <a:cs typeface="+mn-cs"/>
              </a:rPr>
              <a:t>Copyright © Dell Inc. All Rights Reserved.</a:t>
            </a:r>
          </a:p>
        </p:txBody>
      </p:sp>
      <p:pic>
        <p:nvPicPr>
          <p:cNvPr id="39" name="Picture 38">
            <a:extLst>
              <a:ext uri="{FF2B5EF4-FFF2-40B4-BE49-F238E27FC236}">
                <a16:creationId xmlns:a16="http://schemas.microsoft.com/office/drawing/2014/main" id="{433DD4D0-1CE1-70B5-9674-361C6F9D06FC}"/>
              </a:ext>
            </a:extLst>
          </p:cNvPr>
          <p:cNvPicPr>
            <a:picLocks noChangeAspect="1"/>
          </p:cNvPicPr>
          <p:nvPr/>
        </p:nvPicPr>
        <p:blipFill>
          <a:blip r:embed="rId12"/>
          <a:stretch>
            <a:fillRect/>
          </a:stretch>
        </p:blipFill>
        <p:spPr>
          <a:xfrm>
            <a:off x="5040543" y="3147669"/>
            <a:ext cx="2565335" cy="216876"/>
          </a:xfrm>
          <a:prstGeom prst="rect">
            <a:avLst/>
          </a:prstGeom>
        </p:spPr>
      </p:pic>
    </p:spTree>
    <p:extLst>
      <p:ext uri="{BB962C8B-B14F-4D97-AF65-F5344CB8AC3E}">
        <p14:creationId xmlns:p14="http://schemas.microsoft.com/office/powerpoint/2010/main" val="174641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F498FAE-CD36-9A62-D32F-4D2863C8BC87}"/>
            </a:ext>
          </a:extLst>
        </p:cNvPr>
        <p:cNvGrpSpPr/>
        <p:nvPr/>
      </p:nvGrpSpPr>
      <p:grpSpPr>
        <a:xfrm>
          <a:off x="0" y="0"/>
          <a:ext cx="0" cy="0"/>
          <a:chOff x="0" y="0"/>
          <a:chExt cx="0" cy="0"/>
        </a:xfrm>
      </p:grpSpPr>
      <p:sp>
        <p:nvSpPr>
          <p:cNvPr id="2" name="Content Placeholder 9">
            <a:extLst>
              <a:ext uri="{FF2B5EF4-FFF2-40B4-BE49-F238E27FC236}">
                <a16:creationId xmlns:a16="http://schemas.microsoft.com/office/drawing/2014/main" id="{9FE435FB-C183-226F-2EFF-AE554D1038F2}"/>
              </a:ext>
            </a:extLst>
          </p:cNvPr>
          <p:cNvSpPr txBox="1">
            <a:spLocks/>
          </p:cNvSpPr>
          <p:nvPr/>
        </p:nvSpPr>
        <p:spPr>
          <a:xfrm>
            <a:off x="1159623" y="1829287"/>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3400" b="0" i="0" u="none" strike="noStrike" kern="1200" cap="none" spc="0" normalizeH="0" baseline="0" noProof="0">
                <a:ln>
                  <a:noFill/>
                </a:ln>
                <a:solidFill>
                  <a:schemeClr val="accent2"/>
                </a:solidFill>
                <a:effectLst/>
                <a:uLnTx/>
                <a:uFillTx/>
                <a:latin typeface="Arial Nova Light"/>
                <a:ea typeface="+mn-ea"/>
                <a:cs typeface="+mn-cs"/>
              </a:rPr>
              <a:t>Future Proof</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chemeClr val="accent2"/>
                </a:solidFill>
                <a:effectLst/>
                <a:uLnTx/>
                <a:uFillTx/>
                <a:latin typeface="Arial"/>
                <a:ea typeface="+mn-ea"/>
                <a:cs typeface="+mn-cs"/>
              </a:rPr>
              <a:t>Endlessly</a:t>
            </a:r>
            <a:r>
              <a:rPr kumimoji="0" lang="en-US" sz="1400" b="1" i="0" u="none" strike="noStrike" kern="1200" cap="none" spc="0" normalizeH="0" noProof="0">
                <a:ln>
                  <a:noFill/>
                </a:ln>
                <a:solidFill>
                  <a:schemeClr val="accent2"/>
                </a:solidFill>
                <a:effectLst/>
                <a:uLnTx/>
                <a:uFillTx/>
                <a:latin typeface="Arial"/>
                <a:ea typeface="+mn-ea"/>
                <a:cs typeface="+mn-cs"/>
              </a:rPr>
              <a:t> adaptable </a:t>
            </a:r>
            <a:endParaRPr kumimoji="0" lang="en-US" sz="1400" b="1" i="0" u="none" strike="noStrike" kern="1200" cap="none" spc="0" normalizeH="0" baseline="0" noProof="0">
              <a:ln>
                <a:noFill/>
              </a:ln>
              <a:solidFill>
                <a:schemeClr val="accent2"/>
              </a:solidFill>
              <a:effectLst/>
              <a:uLnTx/>
              <a:uFillTx/>
              <a:latin typeface="Arial"/>
              <a:ea typeface="+mn-ea"/>
              <a:cs typeface="+mn-cs"/>
            </a:endParaRP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Scale-up/Scale-out flexibility</a:t>
            </a: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Built-in data resiliency</a:t>
            </a: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Lifecycle Extension with ProSupport – “Never outgrow”</a:t>
            </a:r>
          </a:p>
        </p:txBody>
      </p:sp>
      <p:sp>
        <p:nvSpPr>
          <p:cNvPr id="4" name="Content Placeholder 2">
            <a:extLst>
              <a:ext uri="{FF2B5EF4-FFF2-40B4-BE49-F238E27FC236}">
                <a16:creationId xmlns:a16="http://schemas.microsoft.com/office/drawing/2014/main" id="{5ED1D716-970E-562B-692E-F0E04C34E94D}"/>
              </a:ext>
            </a:extLst>
          </p:cNvPr>
          <p:cNvSpPr txBox="1">
            <a:spLocks/>
          </p:cNvSpPr>
          <p:nvPr/>
        </p:nvSpPr>
        <p:spPr>
          <a:xfrm>
            <a:off x="4590909" y="1829287"/>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3400" b="0" i="0" u="none" strike="noStrike" kern="1200" cap="none" spc="0" normalizeH="0" baseline="0" noProof="0">
                <a:ln>
                  <a:noFill/>
                </a:ln>
                <a:solidFill>
                  <a:srgbClr val="0D2155"/>
                </a:solidFill>
                <a:effectLst/>
                <a:uLnTx/>
                <a:uFillTx/>
                <a:latin typeface="Arial Nova Light"/>
                <a:ea typeface="+mn-ea"/>
                <a:cs typeface="+mn-cs"/>
              </a:rPr>
              <a:t>Efficient</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Automatically lowers costs</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Always on data reduction,    no performance impact</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Autonomous active/active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Energy efficient design</a:t>
            </a:r>
          </a:p>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srgbClr val="0D2155"/>
              </a:solidFill>
              <a:effectLst/>
              <a:uLnTx/>
              <a:uFillTx/>
              <a:latin typeface="Arial"/>
              <a:ea typeface="+mn-ea"/>
              <a:cs typeface="+mn-cs"/>
            </a:endParaRPr>
          </a:p>
        </p:txBody>
      </p:sp>
      <p:sp>
        <p:nvSpPr>
          <p:cNvPr id="7" name="Content Placeholder 10">
            <a:extLst>
              <a:ext uri="{FF2B5EF4-FFF2-40B4-BE49-F238E27FC236}">
                <a16:creationId xmlns:a16="http://schemas.microsoft.com/office/drawing/2014/main" id="{7E3CDCAE-39B0-6B44-1A06-4048E532AF95}"/>
              </a:ext>
            </a:extLst>
          </p:cNvPr>
          <p:cNvSpPr txBox="1">
            <a:spLocks/>
          </p:cNvSpPr>
          <p:nvPr/>
        </p:nvSpPr>
        <p:spPr>
          <a:xfrm>
            <a:off x="8022195" y="1829287"/>
            <a:ext cx="301018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3400" b="0" i="0" u="none" strike="noStrike" kern="1200" cap="none" spc="0" normalizeH="0" baseline="0" noProof="0">
                <a:ln>
                  <a:noFill/>
                </a:ln>
                <a:solidFill>
                  <a:srgbClr val="0D2155"/>
                </a:solidFill>
                <a:effectLst/>
                <a:uLnTx/>
                <a:uFillTx/>
                <a:latin typeface="Arial Nova Light"/>
                <a:ea typeface="+mn-ea"/>
                <a:cs typeface="+mn-cs"/>
              </a:rPr>
              <a:t>Easy to use</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Simple across any ecosystem</a:t>
            </a:r>
            <a:endParaRPr kumimoji="0" lang="en-US" sz="3400" b="0" i="0" u="none" strike="noStrike" kern="1200" cap="none" spc="0" normalizeH="0" baseline="0" noProof="0">
              <a:ln>
                <a:noFill/>
              </a:ln>
              <a:solidFill>
                <a:srgbClr val="0D2155"/>
              </a:solidFill>
              <a:effectLst/>
              <a:uLnTx/>
              <a:uFillTx/>
              <a:latin typeface="Arial Nova Light"/>
              <a:ea typeface="+mn-ea"/>
              <a:cs typeface="+mn-cs"/>
            </a:endParaRP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Self-optimizing platform</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Powerful AIOps tools</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End-to-end ecosystem automations</a:t>
            </a:r>
          </a:p>
        </p:txBody>
      </p:sp>
      <p:sp>
        <p:nvSpPr>
          <p:cNvPr id="12" name="Rectangle 11">
            <a:extLst>
              <a:ext uri="{FF2B5EF4-FFF2-40B4-BE49-F238E27FC236}">
                <a16:creationId xmlns:a16="http://schemas.microsoft.com/office/drawing/2014/main" id="{C90F6B00-A0C7-5E3A-DE9E-5FF647854726}"/>
              </a:ext>
            </a:extLst>
          </p:cNvPr>
          <p:cNvSpPr/>
          <p:nvPr/>
        </p:nvSpPr>
        <p:spPr>
          <a:xfrm>
            <a:off x="0" y="4724197"/>
            <a:ext cx="12190476" cy="212872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5" name="Picture 4">
            <a:extLst>
              <a:ext uri="{FF2B5EF4-FFF2-40B4-BE49-F238E27FC236}">
                <a16:creationId xmlns:a16="http://schemas.microsoft.com/office/drawing/2014/main" id="{7EA38939-057D-DF8D-A0E7-1DD4444FE8A4}"/>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Title 5">
            <a:extLst>
              <a:ext uri="{FF2B5EF4-FFF2-40B4-BE49-F238E27FC236}">
                <a16:creationId xmlns:a16="http://schemas.microsoft.com/office/drawing/2014/main" id="{B213DF5B-06AB-6DCD-744C-365408F56601}"/>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Unified, all-flash enterprise storage. Future-ready for diverse workloads and private cloud.</a:t>
            </a:r>
          </a:p>
        </p:txBody>
      </p:sp>
      <p:sp>
        <p:nvSpPr>
          <p:cNvPr id="14" name="Title 4">
            <a:extLst>
              <a:ext uri="{FF2B5EF4-FFF2-40B4-BE49-F238E27FC236}">
                <a16:creationId xmlns:a16="http://schemas.microsoft.com/office/drawing/2014/main" id="{B5F370BD-07AC-388A-9858-C1CCCE51705D}"/>
              </a:ext>
            </a:extLst>
          </p:cNvPr>
          <p:cNvSpPr txBox="1">
            <a:spLocks/>
          </p:cNvSpPr>
          <p:nvPr/>
        </p:nvSpPr>
        <p:spPr>
          <a:xfrm>
            <a:off x="2828925" y="770847"/>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a:t>
            </a:r>
            <a:r>
              <a:rPr kumimoji="0" lang="en-US" sz="6000" b="0" i="0" u="none" strike="noStrike" kern="1200" cap="none" spc="0" normalizeH="0" baseline="0" noProof="0" err="1">
                <a:ln>
                  <a:noFill/>
                </a:ln>
                <a:solidFill>
                  <a:srgbClr val="0672CB"/>
                </a:solidFill>
                <a:effectLst/>
                <a:uLnTx/>
                <a:uFillTx/>
                <a:latin typeface="Arial Nova Light"/>
                <a:ea typeface="+mj-ea"/>
                <a:cs typeface="+mj-cs"/>
              </a:rPr>
              <a:t>PowerStore</a:t>
            </a:r>
            <a:endParaRPr kumimoji="0" lang="en-US" sz="6000" b="0" i="0" u="none" strike="noStrike" kern="1200" cap="none" spc="0" normalizeH="0" baseline="0" noProof="0">
              <a:ln>
                <a:noFill/>
              </a:ln>
              <a:solidFill>
                <a:srgbClr val="0672CB"/>
              </a:solidFill>
              <a:effectLst/>
              <a:uLnTx/>
              <a:uFillTx/>
              <a:latin typeface="Arial Nova Light"/>
              <a:ea typeface="+mj-ea"/>
              <a:cs typeface="+mj-cs"/>
            </a:endParaRPr>
          </a:p>
        </p:txBody>
      </p:sp>
      <p:sp>
        <p:nvSpPr>
          <p:cNvPr id="11" name="Arrow: Left-Right 10">
            <a:extLst>
              <a:ext uri="{FF2B5EF4-FFF2-40B4-BE49-F238E27FC236}">
                <a16:creationId xmlns:a16="http://schemas.microsoft.com/office/drawing/2014/main" id="{10388CFB-E6E1-1FCD-48D8-7F160334A3FD}"/>
              </a:ext>
              <a:ext uri="{C183D7F6-B498-43B3-948B-1728B52AA6E4}">
                <adec:decorative xmlns:adec="http://schemas.microsoft.com/office/drawing/2017/decorative" val="1"/>
              </a:ext>
            </a:extLst>
          </p:cNvPr>
          <p:cNvSpPr/>
          <p:nvPr/>
        </p:nvSpPr>
        <p:spPr>
          <a:xfrm>
            <a:off x="365635" y="4440775"/>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6521D794-3D6D-7A3E-5F7D-4B5C677214C6}"/>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46299571-610B-E0CD-98FA-152A707C17D0}"/>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13</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pic>
        <p:nvPicPr>
          <p:cNvPr id="16" name="Picture 15" descr="Image of Dell PowerStore hardware.">
            <a:extLst>
              <a:ext uri="{FF2B5EF4-FFF2-40B4-BE49-F238E27FC236}">
                <a16:creationId xmlns:a16="http://schemas.microsoft.com/office/drawing/2014/main" id="{2DF3A39A-AAE0-1EBE-CE23-8A84E409B0C3}"/>
              </a:ext>
            </a:extLst>
          </p:cNvPr>
          <p:cNvPicPr>
            <a:picLocks noChangeAspect="1"/>
          </p:cNvPicPr>
          <p:nvPr/>
        </p:nvPicPr>
        <p:blipFill>
          <a:blip r:embed="rId6"/>
          <a:stretch>
            <a:fillRect/>
          </a:stretch>
        </p:blipFill>
        <p:spPr>
          <a:xfrm>
            <a:off x="3327210" y="4195067"/>
            <a:ext cx="5599477" cy="1448548"/>
          </a:xfrm>
          <a:prstGeom prst="rect">
            <a:avLst/>
          </a:prstGeom>
        </p:spPr>
      </p:pic>
      <p:grpSp>
        <p:nvGrpSpPr>
          <p:cNvPr id="17" name="Group 16">
            <a:extLst>
              <a:ext uri="{FF2B5EF4-FFF2-40B4-BE49-F238E27FC236}">
                <a16:creationId xmlns:a16="http://schemas.microsoft.com/office/drawing/2014/main" id="{058BE397-E8B7-E502-6529-7CD10BE1728C}"/>
              </a:ext>
            </a:extLst>
          </p:cNvPr>
          <p:cNvGrpSpPr/>
          <p:nvPr/>
        </p:nvGrpSpPr>
        <p:grpSpPr>
          <a:xfrm>
            <a:off x="1718097" y="4827258"/>
            <a:ext cx="8754281" cy="1384995"/>
            <a:chOff x="3072113" y="5003983"/>
            <a:chExt cx="8754281" cy="1384995"/>
          </a:xfrm>
        </p:grpSpPr>
        <p:grpSp>
          <p:nvGrpSpPr>
            <p:cNvPr id="18" name="Group 17">
              <a:extLst>
                <a:ext uri="{FF2B5EF4-FFF2-40B4-BE49-F238E27FC236}">
                  <a16:creationId xmlns:a16="http://schemas.microsoft.com/office/drawing/2014/main" id="{C5E8AB3E-F676-FEB2-FBE8-B62F98495AC4}"/>
                </a:ext>
              </a:extLst>
            </p:cNvPr>
            <p:cNvGrpSpPr/>
            <p:nvPr/>
          </p:nvGrpSpPr>
          <p:grpSpPr>
            <a:xfrm>
              <a:off x="3072113" y="5003983"/>
              <a:ext cx="8641526" cy="1384995"/>
              <a:chOff x="3071846" y="5254279"/>
              <a:chExt cx="8641526" cy="1384995"/>
            </a:xfrm>
          </p:grpSpPr>
          <p:sp>
            <p:nvSpPr>
              <p:cNvPr id="21" name="TextBox 20">
                <a:extLst>
                  <a:ext uri="{FF2B5EF4-FFF2-40B4-BE49-F238E27FC236}">
                    <a16:creationId xmlns:a16="http://schemas.microsoft.com/office/drawing/2014/main" id="{D5D3A16F-0DFF-2853-E7EF-2F827A549C45}"/>
                  </a:ext>
                </a:extLst>
              </p:cNvPr>
              <p:cNvSpPr txBox="1"/>
              <p:nvPr/>
            </p:nvSpPr>
            <p:spPr>
              <a:xfrm>
                <a:off x="8814311" y="5254279"/>
                <a:ext cx="1444434"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Average three-year ROI</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4</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22" name="TextBox 21">
                <a:extLst>
                  <a:ext uri="{FF2B5EF4-FFF2-40B4-BE49-F238E27FC236}">
                    <a16:creationId xmlns:a16="http://schemas.microsoft.com/office/drawing/2014/main" id="{BE14EF9E-AE83-6331-0456-689F1ACE9947}"/>
                  </a:ext>
                </a:extLst>
              </p:cNvPr>
              <p:cNvSpPr txBox="1"/>
              <p:nvPr/>
            </p:nvSpPr>
            <p:spPr>
              <a:xfrm>
                <a:off x="8843683" y="5647790"/>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chemeClr val="tx2"/>
                    </a:solidFill>
                    <a:effectLst/>
                    <a:uLnTx/>
                    <a:uFillTx/>
                    <a:latin typeface="Arial Nova Light"/>
                    <a:ea typeface="+mn-ea"/>
                    <a:cs typeface="+mn-cs"/>
                  </a:rPr>
                  <a:t>463</a:t>
                </a:r>
                <a:r>
                  <a:rPr kumimoji="0" lang="en-US" sz="2400" b="0" i="0" u="none" strike="noStrike" kern="1200" cap="none" spc="0" normalizeH="0" baseline="0" noProof="0">
                    <a:ln>
                      <a:noFill/>
                    </a:ln>
                    <a:solidFill>
                      <a:schemeClr val="tx2"/>
                    </a:solidFill>
                    <a:effectLst/>
                    <a:uLnTx/>
                    <a:uFillTx/>
                    <a:latin typeface="Arial Nova Light"/>
                    <a:ea typeface="+mn-ea"/>
                    <a:cs typeface="+mn-cs"/>
                  </a:rPr>
                  <a:t>%</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nvGrpSpPr>
              <p:cNvPr id="23" name="Group 22">
                <a:extLst>
                  <a:ext uri="{FF2B5EF4-FFF2-40B4-BE49-F238E27FC236}">
                    <a16:creationId xmlns:a16="http://schemas.microsoft.com/office/drawing/2014/main" id="{33FAFE5A-B7E4-7272-9B8C-66EEEE12FAA7}"/>
                  </a:ext>
                </a:extLst>
              </p:cNvPr>
              <p:cNvGrpSpPr/>
              <p:nvPr/>
            </p:nvGrpSpPr>
            <p:grpSpPr>
              <a:xfrm>
                <a:off x="3071846" y="5254279"/>
                <a:ext cx="8641526" cy="1384995"/>
                <a:chOff x="2909218" y="5230442"/>
                <a:chExt cx="8641526" cy="1384995"/>
              </a:xfrm>
            </p:grpSpPr>
            <p:sp>
              <p:nvSpPr>
                <p:cNvPr id="24" name="TextBox 23">
                  <a:extLst>
                    <a:ext uri="{FF2B5EF4-FFF2-40B4-BE49-F238E27FC236}">
                      <a16:creationId xmlns:a16="http://schemas.microsoft.com/office/drawing/2014/main" id="{A7FCEA0E-768C-8035-E2DB-C8734EB8F8DF}"/>
                    </a:ext>
                  </a:extLst>
                </p:cNvPr>
                <p:cNvSpPr txBox="1"/>
                <p:nvPr/>
              </p:nvSpPr>
              <p:spPr>
                <a:xfrm>
                  <a:off x="2909218" y="5230442"/>
                  <a:ext cx="2051153"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Industry’s most flexible upgrade program</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1</a:t>
                  </a:r>
                </a:p>
              </p:txBody>
            </p:sp>
            <p:sp>
              <p:nvSpPr>
                <p:cNvPr id="25" name="TextBox 24">
                  <a:extLst>
                    <a:ext uri="{FF2B5EF4-FFF2-40B4-BE49-F238E27FC236}">
                      <a16:creationId xmlns:a16="http://schemas.microsoft.com/office/drawing/2014/main" id="{D525ACDA-498C-9A9A-2917-C7EA6005D25A}"/>
                    </a:ext>
                  </a:extLst>
                </p:cNvPr>
                <p:cNvSpPr txBox="1"/>
                <p:nvPr/>
              </p:nvSpPr>
              <p:spPr>
                <a:xfrm>
                  <a:off x="10379698" y="5230442"/>
                  <a:ext cx="1171046" cy="120032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in ease of use</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5</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26" name="TextBox 25">
                  <a:extLst>
                    <a:ext uri="{FF2B5EF4-FFF2-40B4-BE49-F238E27FC236}">
                      <a16:creationId xmlns:a16="http://schemas.microsoft.com/office/drawing/2014/main" id="{69A61630-C94D-0256-5AD1-40334502590C}"/>
                    </a:ext>
                  </a:extLst>
                </p:cNvPr>
                <p:cNvSpPr txBox="1"/>
                <p:nvPr/>
              </p:nvSpPr>
              <p:spPr>
                <a:xfrm>
                  <a:off x="4855099" y="5230442"/>
                  <a:ext cx="2051153"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Industry’s best data reduction guarantee</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2</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27" name="TextBox 26">
                  <a:extLst>
                    <a:ext uri="{FF2B5EF4-FFF2-40B4-BE49-F238E27FC236}">
                      <a16:creationId xmlns:a16="http://schemas.microsoft.com/office/drawing/2014/main" id="{F82D5FF2-4E33-8843-034A-C5831F3A4231}"/>
                    </a:ext>
                  </a:extLst>
                </p:cNvPr>
                <p:cNvSpPr txBox="1"/>
                <p:nvPr/>
              </p:nvSpPr>
              <p:spPr>
                <a:xfrm>
                  <a:off x="5184531" y="5623953"/>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chemeClr val="tx2"/>
                      </a:solidFill>
                      <a:effectLst/>
                      <a:uLnTx/>
                      <a:uFillTx/>
                      <a:latin typeface="Arial Nova Light"/>
                      <a:ea typeface="+mn-ea"/>
                      <a:cs typeface="+mn-cs"/>
                    </a:rPr>
                    <a:t>5:1</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sp>
              <p:nvSpPr>
                <p:cNvPr id="28" name="TextBox 27">
                  <a:extLst>
                    <a:ext uri="{FF2B5EF4-FFF2-40B4-BE49-F238E27FC236}">
                      <a16:creationId xmlns:a16="http://schemas.microsoft.com/office/drawing/2014/main" id="{4BDAB96B-0771-D96E-DFD7-6D6B6C11BE63}"/>
                    </a:ext>
                  </a:extLst>
                </p:cNvPr>
                <p:cNvSpPr txBox="1"/>
                <p:nvPr/>
              </p:nvSpPr>
              <p:spPr>
                <a:xfrm>
                  <a:off x="6856499" y="5230442"/>
                  <a:ext cx="1721721"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Better data efficiency vs competitor</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3</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29" name="TextBox 28">
                  <a:extLst>
                    <a:ext uri="{FF2B5EF4-FFF2-40B4-BE49-F238E27FC236}">
                      <a16:creationId xmlns:a16="http://schemas.microsoft.com/office/drawing/2014/main" id="{9478BDFF-A0BE-FD2B-7B4E-0A7C38EA1C48}"/>
                    </a:ext>
                  </a:extLst>
                </p:cNvPr>
                <p:cNvSpPr txBox="1"/>
                <p:nvPr/>
              </p:nvSpPr>
              <p:spPr>
                <a:xfrm>
                  <a:off x="6955360" y="5623953"/>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chemeClr val="tx2"/>
                      </a:solidFill>
                      <a:effectLst/>
                      <a:uLnTx/>
                      <a:uFillTx/>
                      <a:latin typeface="Arial Nova Light"/>
                      <a:ea typeface="+mn-ea"/>
                      <a:cs typeface="+mn-cs"/>
                    </a:rPr>
                    <a:t>2x</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sp>
          <p:nvSpPr>
            <p:cNvPr id="19" name="TextBox 18">
              <a:extLst>
                <a:ext uri="{FF2B5EF4-FFF2-40B4-BE49-F238E27FC236}">
                  <a16:creationId xmlns:a16="http://schemas.microsoft.com/office/drawing/2014/main" id="{0A280742-73AA-A700-FE6D-301C3B33FCBF}"/>
                </a:ext>
              </a:extLst>
            </p:cNvPr>
            <p:cNvSpPr txBox="1"/>
            <p:nvPr/>
          </p:nvSpPr>
          <p:spPr>
            <a:xfrm>
              <a:off x="3335689" y="5397494"/>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2"/>
                  </a:solidFill>
                  <a:effectLst/>
                  <a:uLnTx/>
                  <a:uFillTx/>
                  <a:latin typeface="Arial Nova Light"/>
                  <a:ea typeface="+mn-ea"/>
                  <a:cs typeface="+mn-cs"/>
                </a:rPr>
                <a:t>#</a:t>
              </a:r>
              <a:r>
                <a:rPr kumimoji="0" lang="en-US" sz="3600" b="0" i="0" u="none" strike="noStrike" kern="1200" cap="none" spc="0" normalizeH="0" baseline="0" noProof="0">
                  <a:ln>
                    <a:noFill/>
                  </a:ln>
                  <a:solidFill>
                    <a:schemeClr val="tx2"/>
                  </a:solidFill>
                  <a:effectLst/>
                  <a:uLnTx/>
                  <a:uFillTx/>
                  <a:latin typeface="Arial Nova Light"/>
                  <a:ea typeface="+mn-ea"/>
                  <a:cs typeface="+mn-cs"/>
                </a:rPr>
                <a:t>1</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sp>
          <p:nvSpPr>
            <p:cNvPr id="20" name="TextBox 19">
              <a:extLst>
                <a:ext uri="{FF2B5EF4-FFF2-40B4-BE49-F238E27FC236}">
                  <a16:creationId xmlns:a16="http://schemas.microsoft.com/office/drawing/2014/main" id="{A8D3BA69-9DFE-6D8D-77BA-EF306C3B37F2}"/>
                </a:ext>
              </a:extLst>
            </p:cNvPr>
            <p:cNvSpPr txBox="1"/>
            <p:nvPr/>
          </p:nvSpPr>
          <p:spPr>
            <a:xfrm>
              <a:off x="10302394" y="5397494"/>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2"/>
                  </a:solidFill>
                  <a:effectLst/>
                  <a:uLnTx/>
                  <a:uFillTx/>
                  <a:latin typeface="Arial Nova Light"/>
                  <a:ea typeface="+mn-ea"/>
                  <a:cs typeface="+mn-cs"/>
                </a:rPr>
                <a:t>#</a:t>
              </a:r>
              <a:r>
                <a:rPr kumimoji="0" lang="en-US" sz="3600" b="0" i="0" u="none" strike="noStrike" kern="1200" cap="none" spc="0" normalizeH="0" baseline="0" noProof="0">
                  <a:ln>
                    <a:noFill/>
                  </a:ln>
                  <a:solidFill>
                    <a:schemeClr val="tx2"/>
                  </a:solidFill>
                  <a:effectLst/>
                  <a:uLnTx/>
                  <a:uFillTx/>
                  <a:latin typeface="Arial Nova Light"/>
                  <a:ea typeface="+mn-ea"/>
                  <a:cs typeface="+mn-cs"/>
                </a:rPr>
                <a:t>1</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sp>
        <p:nvSpPr>
          <p:cNvPr id="30" name="TextBox 29">
            <a:extLst>
              <a:ext uri="{FF2B5EF4-FFF2-40B4-BE49-F238E27FC236}">
                <a16:creationId xmlns:a16="http://schemas.microsoft.com/office/drawing/2014/main" id="{7B0800F8-C7D7-6582-3DFE-FE3E68A48E53}"/>
              </a:ext>
            </a:extLst>
          </p:cNvPr>
          <p:cNvSpPr txBox="1"/>
          <p:nvPr/>
        </p:nvSpPr>
        <p:spPr>
          <a:xfrm>
            <a:off x="400614" y="6145259"/>
            <a:ext cx="6711203" cy="507831"/>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 Based on Dell industry analysis, November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2 – 5:1 average rate guaranteed for reducible data across customer applications. Rates for individual applications may vary. See Future-Proof Program terms and conditions for details.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3 – Based on a Prowess report commissioned by Dell Technologies, “Choose High Data-Efficiency Technology for Lower Storage TCO”, May 2024. Actual results may vary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4 – IDC: The Business Value of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PowerStore</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March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5 – Based on Dell Technologies analysis in October 2023 using double-blinded, competitive benchmark Net Promoter Score (NPS) data gathered by third-party commissioned by Dell for 1H FY24 </a:t>
            </a:r>
          </a:p>
        </p:txBody>
      </p:sp>
      <p:grpSp>
        <p:nvGrpSpPr>
          <p:cNvPr id="31" name="Group 30">
            <a:extLst>
              <a:ext uri="{FF2B5EF4-FFF2-40B4-BE49-F238E27FC236}">
                <a16:creationId xmlns:a16="http://schemas.microsoft.com/office/drawing/2014/main" id="{8C6E794E-CEAD-353A-49DA-4D6763459378}"/>
              </a:ext>
            </a:extLst>
          </p:cNvPr>
          <p:cNvGrpSpPr/>
          <p:nvPr/>
        </p:nvGrpSpPr>
        <p:grpSpPr>
          <a:xfrm>
            <a:off x="11353327" y="162997"/>
            <a:ext cx="676001" cy="676001"/>
            <a:chOff x="5051858" y="3276552"/>
            <a:chExt cx="676001" cy="676001"/>
          </a:xfrm>
        </p:grpSpPr>
        <p:sp>
          <p:nvSpPr>
            <p:cNvPr id="32" name="Oval 31">
              <a:extLst>
                <a:ext uri="{FF2B5EF4-FFF2-40B4-BE49-F238E27FC236}">
                  <a16:creationId xmlns:a16="http://schemas.microsoft.com/office/drawing/2014/main" id="{3865C5E4-26CE-D7E7-4DB1-C312BED58D49}"/>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33" name="Group 32">
              <a:extLst>
                <a:ext uri="{FF2B5EF4-FFF2-40B4-BE49-F238E27FC236}">
                  <a16:creationId xmlns:a16="http://schemas.microsoft.com/office/drawing/2014/main" id="{27B70F66-22EB-07E2-E953-092961AE5463}"/>
                </a:ext>
              </a:extLst>
            </p:cNvPr>
            <p:cNvGrpSpPr/>
            <p:nvPr/>
          </p:nvGrpSpPr>
          <p:grpSpPr>
            <a:xfrm>
              <a:off x="5145312" y="3465242"/>
              <a:ext cx="489092" cy="270375"/>
              <a:chOff x="5798847" y="2559325"/>
              <a:chExt cx="612648" cy="338678"/>
            </a:xfrm>
          </p:grpSpPr>
          <p:sp>
            <p:nvSpPr>
              <p:cNvPr id="34" name="Freeform: Shape 33">
                <a:extLst>
                  <a:ext uri="{FF2B5EF4-FFF2-40B4-BE49-F238E27FC236}">
                    <a16:creationId xmlns:a16="http://schemas.microsoft.com/office/drawing/2014/main" id="{7A2CBA73-2038-FAEE-1A3A-6A12A89D12CC}"/>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5" name="Freeform: Shape 34">
                <a:extLst>
                  <a:ext uri="{FF2B5EF4-FFF2-40B4-BE49-F238E27FC236}">
                    <a16:creationId xmlns:a16="http://schemas.microsoft.com/office/drawing/2014/main" id="{B426F5AF-E7E6-0FC6-E524-F91F32A60B84}"/>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6" name="Freeform: Shape 35">
                <a:extLst>
                  <a:ext uri="{FF2B5EF4-FFF2-40B4-BE49-F238E27FC236}">
                    <a16:creationId xmlns:a16="http://schemas.microsoft.com/office/drawing/2014/main" id="{9EBA4D31-8E06-AA87-32CA-72AC382ED22B}"/>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Tree>
    <p:extLst>
      <p:ext uri="{BB962C8B-B14F-4D97-AF65-F5344CB8AC3E}">
        <p14:creationId xmlns:p14="http://schemas.microsoft.com/office/powerpoint/2010/main" val="303594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30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1D516-851F-2532-2C11-3555B49932A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3D16281-FC14-4C3F-11AF-CB19363EE45B}"/>
              </a:ext>
            </a:extLst>
          </p:cNvPr>
          <p:cNvSpPr/>
          <p:nvPr/>
        </p:nvSpPr>
        <p:spPr>
          <a:xfrm>
            <a:off x="0" y="3716846"/>
            <a:ext cx="6204026" cy="3183213"/>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84" name="Graphic 83">
            <a:extLst>
              <a:ext uri="{FF2B5EF4-FFF2-40B4-BE49-F238E27FC236}">
                <a16:creationId xmlns:a16="http://schemas.microsoft.com/office/drawing/2014/main" id="{A339AF0B-472A-56EC-D050-3C7D77204B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26120" y="802512"/>
            <a:ext cx="3309175" cy="1609599"/>
          </a:xfrm>
          <a:prstGeom prst="rect">
            <a:avLst/>
          </a:prstGeom>
        </p:spPr>
      </p:pic>
      <p:sp>
        <p:nvSpPr>
          <p:cNvPr id="28" name="Rectangle 27">
            <a:extLst>
              <a:ext uri="{FF2B5EF4-FFF2-40B4-BE49-F238E27FC236}">
                <a16:creationId xmlns:a16="http://schemas.microsoft.com/office/drawing/2014/main" id="{989A1055-2FD9-D39A-C6A3-3FDC1FC6016B}"/>
              </a:ext>
            </a:extLst>
          </p:cNvPr>
          <p:cNvSpPr/>
          <p:nvPr/>
        </p:nvSpPr>
        <p:spPr>
          <a:xfrm>
            <a:off x="6158155" y="0"/>
            <a:ext cx="6033845"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88" name="Graphic 87">
            <a:extLst>
              <a:ext uri="{FF2B5EF4-FFF2-40B4-BE49-F238E27FC236}">
                <a16:creationId xmlns:a16="http://schemas.microsoft.com/office/drawing/2014/main" id="{40244BDA-9917-4914-F0B8-2BCBDA08E8A4}"/>
              </a:ext>
            </a:extLst>
          </p:cNvPr>
          <p:cNvPicPr>
            <a:picLocks noChangeAspect="1"/>
          </p:cNvPicPr>
          <p:nvPr/>
        </p:nvPicPr>
        <p:blipFill>
          <a:blip>
            <a:extLst>
              <a:ext uri="{96DAC541-7B7A-43D3-8B79-37D633B846F1}">
                <asvg:svgBlip xmlns:asvg="http://schemas.microsoft.com/office/drawing/2016/SVG/main" r:embed="rId3"/>
              </a:ext>
            </a:extLst>
          </a:blip>
          <a:srcRect r="27942"/>
          <a:stretch/>
        </p:blipFill>
        <p:spPr>
          <a:xfrm flipH="1">
            <a:off x="-1" y="1567634"/>
            <a:ext cx="1782315" cy="1203094"/>
          </a:xfrm>
          <a:prstGeom prst="rect">
            <a:avLst/>
          </a:prstGeom>
        </p:spPr>
      </p:pic>
      <p:sp>
        <p:nvSpPr>
          <p:cNvPr id="61" name="Rectangle 60">
            <a:extLst>
              <a:ext uri="{FF2B5EF4-FFF2-40B4-BE49-F238E27FC236}">
                <a16:creationId xmlns:a16="http://schemas.microsoft.com/office/drawing/2014/main" id="{DCC85196-0FCF-415E-9606-9F594F50DDA0}"/>
              </a:ext>
            </a:extLst>
          </p:cNvPr>
          <p:cNvSpPr/>
          <p:nvPr/>
        </p:nvSpPr>
        <p:spPr>
          <a:xfrm>
            <a:off x="6096000" y="370015"/>
            <a:ext cx="6079957" cy="96252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 name="Title 1">
            <a:extLst>
              <a:ext uri="{FF2B5EF4-FFF2-40B4-BE49-F238E27FC236}">
                <a16:creationId xmlns:a16="http://schemas.microsoft.com/office/drawing/2014/main" id="{36218723-7CB9-0651-29C5-0977E70617CB}"/>
              </a:ext>
            </a:extLst>
          </p:cNvPr>
          <p:cNvSpPr>
            <a:spLocks noGrp="1"/>
          </p:cNvSpPr>
          <p:nvPr>
            <p:ph type="title"/>
          </p:nvPr>
        </p:nvSpPr>
        <p:spPr/>
        <p:txBody>
          <a:bodyPr>
            <a:noAutofit/>
          </a:bodyPr>
          <a:lstStyle/>
          <a:p>
            <a:r>
              <a:rPr lang="en-US" sz="4800">
                <a:solidFill>
                  <a:schemeClr val="bg1"/>
                </a:solidFill>
              </a:rPr>
              <a:t>Dell Private Cloud</a:t>
            </a:r>
            <a:br>
              <a:rPr lang="en-US" sz="2800">
                <a:solidFill>
                  <a:schemeClr val="bg1"/>
                </a:solidFill>
              </a:rPr>
            </a:br>
            <a:endParaRPr lang="en-US" sz="3200">
              <a:solidFill>
                <a:schemeClr val="bg1"/>
              </a:solidFill>
            </a:endParaRPr>
          </a:p>
        </p:txBody>
      </p:sp>
      <p:sp>
        <p:nvSpPr>
          <p:cNvPr id="17" name="Rectangle 16">
            <a:extLst>
              <a:ext uri="{FF2B5EF4-FFF2-40B4-BE49-F238E27FC236}">
                <a16:creationId xmlns:a16="http://schemas.microsoft.com/office/drawing/2014/main" id="{AC1431A5-DB73-292F-3116-FD33C6DBB665}"/>
              </a:ext>
            </a:extLst>
          </p:cNvPr>
          <p:cNvSpPr/>
          <p:nvPr/>
        </p:nvSpPr>
        <p:spPr>
          <a:xfrm>
            <a:off x="6553969" y="1451675"/>
            <a:ext cx="5342748" cy="3550159"/>
          </a:xfrm>
          <a:prstGeom prst="rect">
            <a:avLst/>
          </a:prstGeom>
          <a:gradFill>
            <a:gsLst>
              <a:gs pos="100000">
                <a:schemeClr val="accent6">
                  <a:alpha val="0"/>
                </a:schemeClr>
              </a:gs>
              <a:gs pos="0">
                <a:schemeClr val="accent6">
                  <a:alpha val="0"/>
                </a:schemeClr>
              </a:gs>
              <a:gs pos="26000">
                <a:schemeClr val="bg1">
                  <a:alpha val="0"/>
                </a:schemeClr>
              </a:gs>
              <a:gs pos="81000">
                <a:schemeClr val="accent1">
                  <a:alpha val="0"/>
                </a:schemeClr>
              </a:gs>
            </a:gsLst>
            <a:lin ang="600000" scaled="0"/>
          </a:gradFill>
          <a:ln w="25400">
            <a:noFill/>
          </a:ln>
          <a:effectLst>
            <a:outerShdw blurRad="241300" sx="102000" sy="102000" algn="ctr" rotWithShape="0">
              <a:srgbClr val="40B5E6"/>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171450" marR="0" lvl="0" indent="-171450" algn="l" defTabSz="914264" rtl="0" eaLnBrk="1" fontAlgn="auto" latinLnBrk="0" hangingPunct="1">
              <a:lnSpc>
                <a:spcPct val="100000"/>
              </a:lnSpc>
              <a:spcBef>
                <a:spcPts val="0"/>
              </a:spcBef>
              <a:spcAft>
                <a:spcPts val="1300"/>
              </a:spcAft>
              <a:buClr>
                <a:srgbClr val="CBEEFF"/>
              </a:buClr>
              <a:buSzTx/>
              <a:buFont typeface="Arial" panose="020B0604020202020204" pitchFamily="34" charset="0"/>
              <a:buChar char="•"/>
              <a:tabLst/>
              <a:defRPr/>
            </a:pPr>
            <a:r>
              <a:rPr kumimoji="0" lang="en-US" sz="1600" b="0" i="0" u="none" strike="noStrike" kern="1200" cap="none" spc="0" normalizeH="0" baseline="0" noProof="0">
                <a:ln>
                  <a:noFill/>
                </a:ln>
                <a:solidFill>
                  <a:srgbClr val="F0F0F0"/>
                </a:solidFill>
                <a:effectLst/>
                <a:uLnTx/>
                <a:uFillTx/>
                <a:latin typeface="Arial"/>
                <a:ea typeface="+mn-ea"/>
                <a:cs typeface="+mn-cs"/>
              </a:rPr>
              <a:t>Protect investments with disaggregated and adaptable infrastructure</a:t>
            </a:r>
          </a:p>
          <a:p>
            <a:pPr marL="171450" marR="0" lvl="0" indent="-171450" algn="l" defTabSz="914264" rtl="0" eaLnBrk="1" fontAlgn="auto" latinLnBrk="0" hangingPunct="1">
              <a:lnSpc>
                <a:spcPct val="100000"/>
              </a:lnSpc>
              <a:spcBef>
                <a:spcPts val="0"/>
              </a:spcBef>
              <a:spcAft>
                <a:spcPts val="1300"/>
              </a:spcAft>
              <a:buClr>
                <a:srgbClr val="CBEEFF"/>
              </a:buClr>
              <a:buSzTx/>
              <a:buFont typeface="Arial" panose="020B0604020202020204" pitchFamily="34" charset="0"/>
              <a:buChar char="•"/>
              <a:tabLst/>
              <a:defRPr/>
            </a:pPr>
            <a:r>
              <a:rPr kumimoji="0" lang="en-US" sz="1600" b="0" i="0" u="none" strike="noStrike" kern="1200" cap="none" spc="0" normalizeH="0" baseline="0" noProof="0">
                <a:ln>
                  <a:noFill/>
                </a:ln>
                <a:solidFill>
                  <a:srgbClr val="F0F0F0"/>
                </a:solidFill>
                <a:effectLst/>
                <a:uLnTx/>
                <a:uFillTx/>
                <a:latin typeface="Arial"/>
                <a:ea typeface="+mn-ea"/>
                <a:cs typeface="+mn-cs"/>
              </a:rPr>
              <a:t>Bring your own cloud OS licenses for ultimate flexibility</a:t>
            </a:r>
          </a:p>
          <a:p>
            <a:pPr marL="171450" marR="0" lvl="0" indent="-171450" algn="l" defTabSz="914264" rtl="0" eaLnBrk="1" fontAlgn="auto" latinLnBrk="0" hangingPunct="1">
              <a:lnSpc>
                <a:spcPct val="100000"/>
              </a:lnSpc>
              <a:spcBef>
                <a:spcPts val="0"/>
              </a:spcBef>
              <a:spcAft>
                <a:spcPts val="1300"/>
              </a:spcAft>
              <a:buClr>
                <a:srgbClr val="CBEEFF"/>
              </a:buClr>
              <a:buSzTx/>
              <a:buFont typeface="Arial" panose="020B0604020202020204" pitchFamily="34" charset="0"/>
              <a:buChar char="•"/>
              <a:tabLst/>
              <a:defRPr/>
            </a:pPr>
            <a:r>
              <a:rPr kumimoji="0" lang="en-US" sz="1600" b="0" i="0" u="none" strike="noStrike" kern="1200" cap="none" spc="0" normalizeH="0" baseline="0" noProof="0">
                <a:ln>
                  <a:noFill/>
                </a:ln>
                <a:solidFill>
                  <a:srgbClr val="F0F0F0"/>
                </a:solidFill>
                <a:effectLst/>
                <a:uLnTx/>
                <a:uFillTx/>
                <a:latin typeface="Arial"/>
                <a:ea typeface="+mn-ea"/>
                <a:cs typeface="+mn-cs"/>
              </a:rPr>
              <a:t>Simplify operations with full lifecycle management and automated integration with Dell </a:t>
            </a:r>
            <a:r>
              <a:rPr kumimoji="0" lang="en-US" sz="1600" b="0" i="0" u="none" strike="noStrike" kern="1200" cap="none" spc="0" normalizeH="0" baseline="0" noProof="0" err="1">
                <a:ln>
                  <a:noFill/>
                </a:ln>
                <a:solidFill>
                  <a:srgbClr val="F0F0F0"/>
                </a:solidFill>
                <a:effectLst/>
                <a:uLnTx/>
                <a:uFillTx/>
                <a:latin typeface="Arial"/>
                <a:ea typeface="+mn-ea"/>
                <a:cs typeface="+mn-cs"/>
              </a:rPr>
              <a:t>PowerStore</a:t>
            </a:r>
            <a:r>
              <a:rPr kumimoji="0" lang="en-US" sz="1600" b="0" i="0" u="none" strike="noStrike" kern="1200" cap="none" spc="0" normalizeH="0" baseline="0" noProof="0">
                <a:ln>
                  <a:noFill/>
                </a:ln>
                <a:solidFill>
                  <a:srgbClr val="F0F0F0"/>
                </a:solidFill>
                <a:effectLst/>
                <a:uLnTx/>
                <a:uFillTx/>
                <a:latin typeface="Arial"/>
                <a:ea typeface="+mn-ea"/>
                <a:cs typeface="+mn-cs"/>
              </a:rPr>
              <a:t> </a:t>
            </a:r>
            <a:endParaRPr kumimoji="0" lang="en-US" sz="1600" b="0" i="0" u="none" strike="noStrike" kern="1200" cap="none" spc="0" normalizeH="0" baseline="30000" noProof="0">
              <a:ln>
                <a:noFill/>
              </a:ln>
              <a:solidFill>
                <a:srgbClr val="F0F0F0"/>
              </a:solidFill>
              <a:effectLst/>
              <a:uLnTx/>
              <a:uFillTx/>
              <a:latin typeface="Arial"/>
              <a:ea typeface="+mn-ea"/>
              <a:cs typeface="+mn-cs"/>
            </a:endParaRPr>
          </a:p>
          <a:p>
            <a:pPr marL="171450" marR="0" lvl="0" indent="-171450" algn="l" defTabSz="914264" rtl="0" eaLnBrk="1" fontAlgn="auto" latinLnBrk="0" hangingPunct="1">
              <a:lnSpc>
                <a:spcPct val="100000"/>
              </a:lnSpc>
              <a:spcBef>
                <a:spcPts val="0"/>
              </a:spcBef>
              <a:spcAft>
                <a:spcPts val="1300"/>
              </a:spcAft>
              <a:buClr>
                <a:srgbClr val="CBEEFF"/>
              </a:buClr>
              <a:buSzTx/>
              <a:buFont typeface="Arial" panose="020B0604020202020204" pitchFamily="34" charset="0"/>
              <a:buChar char="•"/>
              <a:tabLst/>
              <a:defRPr/>
            </a:pPr>
            <a:r>
              <a:rPr kumimoji="0" lang="en-US" sz="1600" b="0" i="0" u="none" strike="noStrike" kern="1200" cap="none" spc="0" normalizeH="0" baseline="0" noProof="0">
                <a:ln>
                  <a:noFill/>
                </a:ln>
                <a:solidFill>
                  <a:srgbClr val="F0F0F0"/>
                </a:solidFill>
                <a:effectLst/>
                <a:uLnTx/>
                <a:uFillTx/>
                <a:latin typeface="Arial"/>
                <a:ea typeface="+mn-ea"/>
                <a:cs typeface="+mn-cs"/>
              </a:rPr>
              <a:t>Ensure continuity by leveraging existing skills and access to familiar tools</a:t>
            </a:r>
          </a:p>
          <a:p>
            <a:pPr marL="171450" marR="0" lvl="0" indent="-171450" algn="l" defTabSz="914264" rtl="0" eaLnBrk="1" fontAlgn="auto" latinLnBrk="0" hangingPunct="1">
              <a:lnSpc>
                <a:spcPct val="100000"/>
              </a:lnSpc>
              <a:spcBef>
                <a:spcPts val="0"/>
              </a:spcBef>
              <a:spcAft>
                <a:spcPts val="1300"/>
              </a:spcAft>
              <a:buClr>
                <a:srgbClr val="CBEEFF"/>
              </a:buClr>
              <a:buSzTx/>
              <a:buFont typeface="Arial" panose="020B0604020202020204" pitchFamily="34" charset="0"/>
              <a:buChar char="•"/>
              <a:tabLst/>
              <a:defRPr/>
            </a:pPr>
            <a:r>
              <a:rPr kumimoji="0" lang="en-US" sz="1600" b="0" i="0" u="none" strike="noStrike" kern="1200" cap="none" spc="0" normalizeH="0" baseline="0" noProof="0">
                <a:ln>
                  <a:noFill/>
                </a:ln>
                <a:solidFill>
                  <a:srgbClr val="F0F0F0"/>
                </a:solidFill>
                <a:effectLst/>
                <a:uLnTx/>
                <a:uFillTx/>
                <a:latin typeface="Arial"/>
                <a:ea typeface="+mn-ea"/>
                <a:cs typeface="+mn-cs"/>
              </a:rPr>
              <a:t>Rely on Dell as the primary source of system-level support for hardware and system software </a:t>
            </a:r>
          </a:p>
        </p:txBody>
      </p:sp>
      <p:sp>
        <p:nvSpPr>
          <p:cNvPr id="3" name="Rectangle 2">
            <a:extLst>
              <a:ext uri="{FF2B5EF4-FFF2-40B4-BE49-F238E27FC236}">
                <a16:creationId xmlns:a16="http://schemas.microsoft.com/office/drawing/2014/main" id="{6A0F0681-267B-8BE7-5532-997C6207B87B}"/>
              </a:ext>
            </a:extLst>
          </p:cNvPr>
          <p:cNvSpPr>
            <a:spLocks noChangeAspect="1"/>
          </p:cNvSpPr>
          <p:nvPr/>
        </p:nvSpPr>
        <p:spPr>
          <a:xfrm>
            <a:off x="347743" y="4770616"/>
            <a:ext cx="5405683" cy="1239580"/>
          </a:xfrm>
          <a:prstGeom prst="rect">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5F8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EB1A9331-64E1-B8CB-C957-009C419B2C86}"/>
              </a:ext>
            </a:extLst>
          </p:cNvPr>
          <p:cNvSpPr>
            <a:spLocks noChangeAspect="1"/>
          </p:cNvSpPr>
          <p:nvPr/>
        </p:nvSpPr>
        <p:spPr>
          <a:xfrm>
            <a:off x="627647" y="5525648"/>
            <a:ext cx="1239580" cy="20861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Compute</a:t>
            </a:r>
          </a:p>
        </p:txBody>
      </p:sp>
      <p:sp>
        <p:nvSpPr>
          <p:cNvPr id="7" name="Rectangle 6">
            <a:extLst>
              <a:ext uri="{FF2B5EF4-FFF2-40B4-BE49-F238E27FC236}">
                <a16:creationId xmlns:a16="http://schemas.microsoft.com/office/drawing/2014/main" id="{069DBC87-DBAB-72F5-D3F6-10A9F7D05817}"/>
              </a:ext>
            </a:extLst>
          </p:cNvPr>
          <p:cNvSpPr>
            <a:spLocks noChangeAspect="1"/>
          </p:cNvSpPr>
          <p:nvPr/>
        </p:nvSpPr>
        <p:spPr>
          <a:xfrm>
            <a:off x="4279650" y="5525648"/>
            <a:ext cx="1239580" cy="20861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Storage</a:t>
            </a:r>
          </a:p>
        </p:txBody>
      </p:sp>
      <p:grpSp>
        <p:nvGrpSpPr>
          <p:cNvPr id="8" name="Group 7">
            <a:extLst>
              <a:ext uri="{FF2B5EF4-FFF2-40B4-BE49-F238E27FC236}">
                <a16:creationId xmlns:a16="http://schemas.microsoft.com/office/drawing/2014/main" id="{29B70A5C-F421-80B9-C3C7-7FFD0ECDB9FE}"/>
              </a:ext>
            </a:extLst>
          </p:cNvPr>
          <p:cNvGrpSpPr>
            <a:grpSpLocks noChangeAspect="1"/>
          </p:cNvGrpSpPr>
          <p:nvPr/>
        </p:nvGrpSpPr>
        <p:grpSpPr>
          <a:xfrm>
            <a:off x="1095645" y="5118136"/>
            <a:ext cx="309895" cy="205431"/>
            <a:chOff x="9849154" y="4348015"/>
            <a:chExt cx="590550" cy="391476"/>
          </a:xfrm>
          <a:solidFill>
            <a:srgbClr val="0D2155">
              <a:alpha val="0"/>
            </a:srgbClr>
          </a:solidFill>
        </p:grpSpPr>
        <p:sp>
          <p:nvSpPr>
            <p:cNvPr id="14" name="Freeform 26">
              <a:extLst>
                <a:ext uri="{FF2B5EF4-FFF2-40B4-BE49-F238E27FC236}">
                  <a16:creationId xmlns:a16="http://schemas.microsoft.com/office/drawing/2014/main" id="{EDE8D55C-BB49-0C48-76E4-D16C638283C8}"/>
                </a:ext>
              </a:extLst>
            </p:cNvPr>
            <p:cNvSpPr/>
            <p:nvPr/>
          </p:nvSpPr>
          <p:spPr>
            <a:xfrm>
              <a:off x="9849154" y="4348015"/>
              <a:ext cx="590550" cy="215074"/>
            </a:xfrm>
            <a:custGeom>
              <a:avLst/>
              <a:gdLst>
                <a:gd name="connsiteX0" fmla="*/ 590550 w 590550"/>
                <a:gd name="connsiteY0" fmla="*/ 215075 h 215074"/>
                <a:gd name="connsiteX1" fmla="*/ 590550 w 590550"/>
                <a:gd name="connsiteY1" fmla="*/ 87725 h 215074"/>
                <a:gd name="connsiteX2" fmla="*/ 519875 w 590550"/>
                <a:gd name="connsiteY2" fmla="*/ 0 h 215074"/>
                <a:gd name="connsiteX3" fmla="*/ 75343 w 590550"/>
                <a:gd name="connsiteY3" fmla="*/ 0 h 215074"/>
                <a:gd name="connsiteX4" fmla="*/ 0 w 590550"/>
                <a:gd name="connsiteY4" fmla="*/ 87725 h 215074"/>
                <a:gd name="connsiteX5" fmla="*/ 0 w 590550"/>
                <a:gd name="connsiteY5" fmla="*/ 215075 h 215074"/>
                <a:gd name="connsiteX6" fmla="*/ 590550 w 590550"/>
                <a:gd name="connsiteY6" fmla="*/ 215075 h 215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0550" h="215074">
                  <a:moveTo>
                    <a:pt x="590550" y="215075"/>
                  </a:moveTo>
                  <a:lnTo>
                    <a:pt x="590550" y="87725"/>
                  </a:lnTo>
                  <a:lnTo>
                    <a:pt x="519875" y="0"/>
                  </a:lnTo>
                  <a:lnTo>
                    <a:pt x="75343" y="0"/>
                  </a:lnTo>
                  <a:lnTo>
                    <a:pt x="0" y="87725"/>
                  </a:lnTo>
                  <a:lnTo>
                    <a:pt x="0" y="215075"/>
                  </a:lnTo>
                  <a:lnTo>
                    <a:pt x="590550" y="215075"/>
                  </a:lnTo>
                  <a:close/>
                </a:path>
              </a:pathLst>
            </a:custGeom>
            <a:grpFill/>
            <a:ln w="15875" cap="flat">
              <a:solidFill>
                <a:schemeClr val="tx2"/>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6" name="Freeform 27">
              <a:extLst>
                <a:ext uri="{FF2B5EF4-FFF2-40B4-BE49-F238E27FC236}">
                  <a16:creationId xmlns:a16="http://schemas.microsoft.com/office/drawing/2014/main" id="{673FAC04-2B4B-F5AA-A243-F0999A7717E0}"/>
                </a:ext>
              </a:extLst>
            </p:cNvPr>
            <p:cNvSpPr/>
            <p:nvPr/>
          </p:nvSpPr>
          <p:spPr>
            <a:xfrm>
              <a:off x="9898779" y="4436692"/>
              <a:ext cx="491299" cy="9525"/>
            </a:xfrm>
            <a:custGeom>
              <a:avLst/>
              <a:gdLst>
                <a:gd name="connsiteX0" fmla="*/ 0 w 491299"/>
                <a:gd name="connsiteY0" fmla="*/ 0 h 9525"/>
                <a:gd name="connsiteX1" fmla="*/ 491300 w 491299"/>
                <a:gd name="connsiteY1" fmla="*/ 0 h 9525"/>
              </a:gdLst>
              <a:ahLst/>
              <a:cxnLst>
                <a:cxn ang="0">
                  <a:pos x="connsiteX0" y="connsiteY0"/>
                </a:cxn>
                <a:cxn ang="0">
                  <a:pos x="connsiteX1" y="connsiteY1"/>
                </a:cxn>
              </a:cxnLst>
              <a:rect l="l" t="t" r="r" b="b"/>
              <a:pathLst>
                <a:path w="491299" h="9525">
                  <a:moveTo>
                    <a:pt x="0" y="0"/>
                  </a:moveTo>
                  <a:lnTo>
                    <a:pt x="491300" y="0"/>
                  </a:lnTo>
                </a:path>
              </a:pathLst>
            </a:custGeom>
            <a:grpFill/>
            <a:ln w="15875" cap="flat">
              <a:solidFill>
                <a:schemeClr val="tx2"/>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8" name="Freeform 28">
              <a:extLst>
                <a:ext uri="{FF2B5EF4-FFF2-40B4-BE49-F238E27FC236}">
                  <a16:creationId xmlns:a16="http://schemas.microsoft.com/office/drawing/2014/main" id="{9427DA4D-AEA8-37B8-0675-1CE6B2616241}"/>
                </a:ext>
              </a:extLst>
            </p:cNvPr>
            <p:cNvSpPr/>
            <p:nvPr/>
          </p:nvSpPr>
          <p:spPr>
            <a:xfrm>
              <a:off x="10323499" y="4490223"/>
              <a:ext cx="43815" cy="9525"/>
            </a:xfrm>
            <a:custGeom>
              <a:avLst/>
              <a:gdLst>
                <a:gd name="connsiteX0" fmla="*/ 0 w 43815"/>
                <a:gd name="connsiteY0" fmla="*/ 0 h 9525"/>
                <a:gd name="connsiteX1" fmla="*/ 43815 w 43815"/>
                <a:gd name="connsiteY1" fmla="*/ 0 h 9525"/>
              </a:gdLst>
              <a:ahLst/>
              <a:cxnLst>
                <a:cxn ang="0">
                  <a:pos x="connsiteX0" y="connsiteY0"/>
                </a:cxn>
                <a:cxn ang="0">
                  <a:pos x="connsiteX1" y="connsiteY1"/>
                </a:cxn>
              </a:cxnLst>
              <a:rect l="l" t="t" r="r" b="b"/>
              <a:pathLst>
                <a:path w="43815" h="9525">
                  <a:moveTo>
                    <a:pt x="0" y="0"/>
                  </a:moveTo>
                  <a:lnTo>
                    <a:pt x="43815" y="0"/>
                  </a:lnTo>
                </a:path>
              </a:pathLst>
            </a:custGeom>
            <a:grpFill/>
            <a:ln w="15875" cap="flat">
              <a:solidFill>
                <a:schemeClr val="tx2"/>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9" name="Freeform 31">
              <a:extLst>
                <a:ext uri="{FF2B5EF4-FFF2-40B4-BE49-F238E27FC236}">
                  <a16:creationId xmlns:a16="http://schemas.microsoft.com/office/drawing/2014/main" id="{46B2FC27-5E2D-1FE6-123E-591F52057493}"/>
                </a:ext>
              </a:extLst>
            </p:cNvPr>
            <p:cNvSpPr/>
            <p:nvPr/>
          </p:nvSpPr>
          <p:spPr>
            <a:xfrm>
              <a:off x="9849154" y="4612238"/>
              <a:ext cx="590550" cy="127253"/>
            </a:xfrm>
            <a:custGeom>
              <a:avLst/>
              <a:gdLst>
                <a:gd name="connsiteX0" fmla="*/ 0 w 590550"/>
                <a:gd name="connsiteY0" fmla="*/ 0 h 127253"/>
                <a:gd name="connsiteX1" fmla="*/ 0 w 590550"/>
                <a:gd name="connsiteY1" fmla="*/ 127254 h 127253"/>
                <a:gd name="connsiteX2" fmla="*/ 590550 w 590550"/>
                <a:gd name="connsiteY2" fmla="*/ 127254 h 127253"/>
                <a:gd name="connsiteX3" fmla="*/ 590550 w 590550"/>
                <a:gd name="connsiteY3" fmla="*/ 0 h 127253"/>
              </a:gdLst>
              <a:ahLst/>
              <a:cxnLst>
                <a:cxn ang="0">
                  <a:pos x="connsiteX0" y="connsiteY0"/>
                </a:cxn>
                <a:cxn ang="0">
                  <a:pos x="connsiteX1" y="connsiteY1"/>
                </a:cxn>
                <a:cxn ang="0">
                  <a:pos x="connsiteX2" y="connsiteY2"/>
                </a:cxn>
                <a:cxn ang="0">
                  <a:pos x="connsiteX3" y="connsiteY3"/>
                </a:cxn>
              </a:cxnLst>
              <a:rect l="l" t="t" r="r" b="b"/>
              <a:pathLst>
                <a:path w="590550" h="127253">
                  <a:moveTo>
                    <a:pt x="0" y="0"/>
                  </a:moveTo>
                  <a:lnTo>
                    <a:pt x="0" y="127254"/>
                  </a:lnTo>
                  <a:lnTo>
                    <a:pt x="590550" y="127254"/>
                  </a:lnTo>
                  <a:lnTo>
                    <a:pt x="590550" y="0"/>
                  </a:lnTo>
                </a:path>
              </a:pathLst>
            </a:custGeom>
            <a:grpFill/>
            <a:ln w="15875" cap="flat">
              <a:solidFill>
                <a:schemeClr val="tx2"/>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1" name="Freeform 32">
              <a:extLst>
                <a:ext uri="{FF2B5EF4-FFF2-40B4-BE49-F238E27FC236}">
                  <a16:creationId xmlns:a16="http://schemas.microsoft.com/office/drawing/2014/main" id="{40FF4649-5E43-074E-7C41-B907DB6B2D26}"/>
                </a:ext>
              </a:extLst>
            </p:cNvPr>
            <p:cNvSpPr/>
            <p:nvPr/>
          </p:nvSpPr>
          <p:spPr>
            <a:xfrm>
              <a:off x="10323499" y="4666721"/>
              <a:ext cx="43815" cy="9525"/>
            </a:xfrm>
            <a:custGeom>
              <a:avLst/>
              <a:gdLst>
                <a:gd name="connsiteX0" fmla="*/ 0 w 43815"/>
                <a:gd name="connsiteY0" fmla="*/ 0 h 9525"/>
                <a:gd name="connsiteX1" fmla="*/ 43815 w 43815"/>
                <a:gd name="connsiteY1" fmla="*/ 0 h 9525"/>
              </a:gdLst>
              <a:ahLst/>
              <a:cxnLst>
                <a:cxn ang="0">
                  <a:pos x="connsiteX0" y="connsiteY0"/>
                </a:cxn>
                <a:cxn ang="0">
                  <a:pos x="connsiteX1" y="connsiteY1"/>
                </a:cxn>
              </a:cxnLst>
              <a:rect l="l" t="t" r="r" b="b"/>
              <a:pathLst>
                <a:path w="43815" h="9525">
                  <a:moveTo>
                    <a:pt x="0" y="0"/>
                  </a:moveTo>
                  <a:lnTo>
                    <a:pt x="43815" y="0"/>
                  </a:lnTo>
                </a:path>
              </a:pathLst>
            </a:custGeom>
            <a:grpFill/>
            <a:ln w="15875" cap="flat">
              <a:solidFill>
                <a:schemeClr val="tx2"/>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nvGrpSpPr>
          <p:cNvPr id="23" name="Group 22">
            <a:extLst>
              <a:ext uri="{FF2B5EF4-FFF2-40B4-BE49-F238E27FC236}">
                <a16:creationId xmlns:a16="http://schemas.microsoft.com/office/drawing/2014/main" id="{92A8C53B-6289-9020-1764-2AED61046F9C}"/>
              </a:ext>
            </a:extLst>
          </p:cNvPr>
          <p:cNvGrpSpPr>
            <a:grpSpLocks noChangeAspect="1"/>
          </p:cNvGrpSpPr>
          <p:nvPr/>
        </p:nvGrpSpPr>
        <p:grpSpPr>
          <a:xfrm>
            <a:off x="4737848" y="5061130"/>
            <a:ext cx="302391" cy="309889"/>
            <a:chOff x="10788142" y="4385697"/>
            <a:chExt cx="410718" cy="420909"/>
          </a:xfrm>
          <a:solidFill>
            <a:srgbClr val="0D2155">
              <a:alpha val="0"/>
            </a:srgbClr>
          </a:solidFill>
        </p:grpSpPr>
        <p:sp>
          <p:nvSpPr>
            <p:cNvPr id="24" name="Freeform 34">
              <a:extLst>
                <a:ext uri="{FF2B5EF4-FFF2-40B4-BE49-F238E27FC236}">
                  <a16:creationId xmlns:a16="http://schemas.microsoft.com/office/drawing/2014/main" id="{152568BD-3C44-DC59-3A70-E6152F98A5E3}"/>
                </a:ext>
              </a:extLst>
            </p:cNvPr>
            <p:cNvSpPr/>
            <p:nvPr/>
          </p:nvSpPr>
          <p:spPr>
            <a:xfrm>
              <a:off x="10788142" y="4427607"/>
              <a:ext cx="410718" cy="50196"/>
            </a:xfrm>
            <a:custGeom>
              <a:avLst/>
              <a:gdLst>
                <a:gd name="connsiteX0" fmla="*/ 410718 w 410718"/>
                <a:gd name="connsiteY0" fmla="*/ 0 h 50196"/>
                <a:gd name="connsiteX1" fmla="*/ 205359 w 410718"/>
                <a:gd name="connsiteY1" fmla="*/ 50197 h 50196"/>
                <a:gd name="connsiteX2" fmla="*/ 0 w 410718"/>
                <a:gd name="connsiteY2" fmla="*/ 0 h 50196"/>
              </a:gdLst>
              <a:ahLst/>
              <a:cxnLst>
                <a:cxn ang="0">
                  <a:pos x="connsiteX0" y="connsiteY0"/>
                </a:cxn>
                <a:cxn ang="0">
                  <a:pos x="connsiteX1" y="connsiteY1"/>
                </a:cxn>
                <a:cxn ang="0">
                  <a:pos x="connsiteX2" y="connsiteY2"/>
                </a:cxn>
              </a:cxnLst>
              <a:rect l="l" t="t" r="r" b="b"/>
              <a:pathLst>
                <a:path w="410718" h="50196">
                  <a:moveTo>
                    <a:pt x="410718" y="0"/>
                  </a:moveTo>
                  <a:cubicBezTo>
                    <a:pt x="410718" y="23146"/>
                    <a:pt x="318802" y="50197"/>
                    <a:pt x="205359" y="50197"/>
                  </a:cubicBezTo>
                  <a:cubicBezTo>
                    <a:pt x="91916" y="50197"/>
                    <a:pt x="0" y="23146"/>
                    <a:pt x="0" y="0"/>
                  </a:cubicBezTo>
                </a:path>
              </a:pathLst>
            </a:custGeom>
            <a:grpFill/>
            <a:ln w="15875" cap="flat">
              <a:solidFill>
                <a:schemeClr val="tx2"/>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5" name="Freeform 38">
              <a:extLst>
                <a:ext uri="{FF2B5EF4-FFF2-40B4-BE49-F238E27FC236}">
                  <a16:creationId xmlns:a16="http://schemas.microsoft.com/office/drawing/2014/main" id="{AF47EB45-4099-0F7A-22D1-E3AD019688B5}"/>
                </a:ext>
              </a:extLst>
            </p:cNvPr>
            <p:cNvSpPr/>
            <p:nvPr/>
          </p:nvSpPr>
          <p:spPr>
            <a:xfrm>
              <a:off x="10788142" y="4532763"/>
              <a:ext cx="361949" cy="50248"/>
            </a:xfrm>
            <a:custGeom>
              <a:avLst/>
              <a:gdLst>
                <a:gd name="connsiteX0" fmla="*/ 361950 w 361949"/>
                <a:gd name="connsiteY0" fmla="*/ 30575 h 50248"/>
                <a:gd name="connsiteX1" fmla="*/ 205359 w 361949"/>
                <a:gd name="connsiteY1" fmla="*/ 50197 h 50248"/>
                <a:gd name="connsiteX2" fmla="*/ 0 w 361949"/>
                <a:gd name="connsiteY2" fmla="*/ 0 h 50248"/>
              </a:gdLst>
              <a:ahLst/>
              <a:cxnLst>
                <a:cxn ang="0">
                  <a:pos x="connsiteX0" y="connsiteY0"/>
                </a:cxn>
                <a:cxn ang="0">
                  <a:pos x="connsiteX1" y="connsiteY1"/>
                </a:cxn>
                <a:cxn ang="0">
                  <a:pos x="connsiteX2" y="connsiteY2"/>
                </a:cxn>
              </a:cxnLst>
              <a:rect l="l" t="t" r="r" b="b"/>
              <a:pathLst>
                <a:path w="361949" h="50248">
                  <a:moveTo>
                    <a:pt x="361950" y="30575"/>
                  </a:moveTo>
                  <a:cubicBezTo>
                    <a:pt x="310907" y="44306"/>
                    <a:pt x="258211" y="50908"/>
                    <a:pt x="205359" y="50197"/>
                  </a:cubicBezTo>
                  <a:cubicBezTo>
                    <a:pt x="91916" y="50197"/>
                    <a:pt x="0" y="23146"/>
                    <a:pt x="0" y="0"/>
                  </a:cubicBezTo>
                </a:path>
              </a:pathLst>
            </a:custGeom>
            <a:grpFill/>
            <a:ln w="15875" cap="flat">
              <a:solidFill>
                <a:schemeClr val="tx2"/>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6" name="Freeform 40">
              <a:extLst>
                <a:ext uri="{FF2B5EF4-FFF2-40B4-BE49-F238E27FC236}">
                  <a16:creationId xmlns:a16="http://schemas.microsoft.com/office/drawing/2014/main" id="{4422E3C2-3A74-602A-A906-2A199A669B35}"/>
                </a:ext>
              </a:extLst>
            </p:cNvPr>
            <p:cNvSpPr/>
            <p:nvPr/>
          </p:nvSpPr>
          <p:spPr>
            <a:xfrm>
              <a:off x="10857389" y="4642300"/>
              <a:ext cx="341471" cy="50212"/>
            </a:xfrm>
            <a:custGeom>
              <a:avLst/>
              <a:gdLst>
                <a:gd name="connsiteX0" fmla="*/ 341471 w 341471"/>
                <a:gd name="connsiteY0" fmla="*/ 0 h 50212"/>
                <a:gd name="connsiteX1" fmla="*/ 136112 w 341471"/>
                <a:gd name="connsiteY1" fmla="*/ 50197 h 50212"/>
                <a:gd name="connsiteX2" fmla="*/ 0 w 341471"/>
                <a:gd name="connsiteY2" fmla="*/ 36004 h 50212"/>
              </a:gdLst>
              <a:ahLst/>
              <a:cxnLst>
                <a:cxn ang="0">
                  <a:pos x="connsiteX0" y="connsiteY0"/>
                </a:cxn>
                <a:cxn ang="0">
                  <a:pos x="connsiteX1" y="connsiteY1"/>
                </a:cxn>
                <a:cxn ang="0">
                  <a:pos x="connsiteX2" y="connsiteY2"/>
                </a:cxn>
              </a:cxnLst>
              <a:rect l="l" t="t" r="r" b="b"/>
              <a:pathLst>
                <a:path w="341471" h="50212">
                  <a:moveTo>
                    <a:pt x="341471" y="0"/>
                  </a:moveTo>
                  <a:cubicBezTo>
                    <a:pt x="341471" y="23146"/>
                    <a:pt x="249555" y="50197"/>
                    <a:pt x="136112" y="50197"/>
                  </a:cubicBezTo>
                  <a:cubicBezTo>
                    <a:pt x="90356" y="50527"/>
                    <a:pt x="44705" y="45768"/>
                    <a:pt x="0" y="36004"/>
                  </a:cubicBezTo>
                </a:path>
              </a:pathLst>
            </a:custGeom>
            <a:grpFill/>
            <a:ln w="15875" cap="flat">
              <a:solidFill>
                <a:schemeClr val="tx2"/>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7" name="Freeform 47">
              <a:extLst>
                <a:ext uri="{FF2B5EF4-FFF2-40B4-BE49-F238E27FC236}">
                  <a16:creationId xmlns:a16="http://schemas.microsoft.com/office/drawing/2014/main" id="{6C401F58-0DDC-DC31-2927-D6154A704BE0}"/>
                </a:ext>
              </a:extLst>
            </p:cNvPr>
            <p:cNvSpPr/>
            <p:nvPr/>
          </p:nvSpPr>
          <p:spPr>
            <a:xfrm>
              <a:off x="10788142" y="4385697"/>
              <a:ext cx="410718" cy="420909"/>
            </a:xfrm>
            <a:custGeom>
              <a:avLst/>
              <a:gdLst>
                <a:gd name="connsiteX0" fmla="*/ 410718 w 410718"/>
                <a:gd name="connsiteY0" fmla="*/ 370808 h 420909"/>
                <a:gd name="connsiteX1" fmla="*/ 205359 w 410718"/>
                <a:gd name="connsiteY1" fmla="*/ 420910 h 420909"/>
                <a:gd name="connsiteX2" fmla="*/ 0 w 410718"/>
                <a:gd name="connsiteY2" fmla="*/ 370808 h 420909"/>
                <a:gd name="connsiteX3" fmla="*/ 0 w 410718"/>
                <a:gd name="connsiteY3" fmla="*/ 41910 h 420909"/>
                <a:gd name="connsiteX4" fmla="*/ 205359 w 410718"/>
                <a:gd name="connsiteY4" fmla="*/ 0 h 420909"/>
                <a:gd name="connsiteX5" fmla="*/ 410718 w 410718"/>
                <a:gd name="connsiteY5" fmla="*/ 41910 h 420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0718" h="420909">
                  <a:moveTo>
                    <a:pt x="410718" y="370808"/>
                  </a:moveTo>
                  <a:cubicBezTo>
                    <a:pt x="410718" y="393954"/>
                    <a:pt x="318802" y="420910"/>
                    <a:pt x="205359" y="420910"/>
                  </a:cubicBezTo>
                  <a:cubicBezTo>
                    <a:pt x="91916" y="420910"/>
                    <a:pt x="0" y="393954"/>
                    <a:pt x="0" y="370808"/>
                  </a:cubicBezTo>
                  <a:lnTo>
                    <a:pt x="0" y="41910"/>
                  </a:lnTo>
                  <a:cubicBezTo>
                    <a:pt x="0" y="19050"/>
                    <a:pt x="91916" y="0"/>
                    <a:pt x="205359" y="0"/>
                  </a:cubicBezTo>
                  <a:cubicBezTo>
                    <a:pt x="318802" y="0"/>
                    <a:pt x="410718" y="19050"/>
                    <a:pt x="410718" y="41910"/>
                  </a:cubicBezTo>
                  <a:close/>
                </a:path>
              </a:pathLst>
            </a:custGeom>
            <a:grpFill/>
            <a:ln w="15875" cap="flat">
              <a:solidFill>
                <a:schemeClr val="tx2"/>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nvGrpSpPr>
          <p:cNvPr id="38" name="Group 37">
            <a:extLst>
              <a:ext uri="{FF2B5EF4-FFF2-40B4-BE49-F238E27FC236}">
                <a16:creationId xmlns:a16="http://schemas.microsoft.com/office/drawing/2014/main" id="{19DC63FF-E9BE-63E6-3291-F2A92BCC4CCF}"/>
              </a:ext>
            </a:extLst>
          </p:cNvPr>
          <p:cNvGrpSpPr>
            <a:grpSpLocks noChangeAspect="1"/>
          </p:cNvGrpSpPr>
          <p:nvPr/>
        </p:nvGrpSpPr>
        <p:grpSpPr>
          <a:xfrm>
            <a:off x="1777774" y="5267257"/>
            <a:ext cx="2450982" cy="0"/>
            <a:chOff x="1699842" y="4612649"/>
            <a:chExt cx="2674046" cy="0"/>
          </a:xfrm>
        </p:grpSpPr>
        <p:cxnSp>
          <p:nvCxnSpPr>
            <p:cNvPr id="40" name="Straight Arrow Connector 39">
              <a:extLst>
                <a:ext uri="{FF2B5EF4-FFF2-40B4-BE49-F238E27FC236}">
                  <a16:creationId xmlns:a16="http://schemas.microsoft.com/office/drawing/2014/main" id="{42EE7D2C-7576-1C9E-B81B-9CDF8436D3CE}"/>
                </a:ext>
              </a:extLst>
            </p:cNvPr>
            <p:cNvCxnSpPr>
              <a:cxnSpLocks/>
            </p:cNvCxnSpPr>
            <p:nvPr/>
          </p:nvCxnSpPr>
          <p:spPr>
            <a:xfrm>
              <a:off x="1699842" y="4612649"/>
              <a:ext cx="845246" cy="0"/>
            </a:xfrm>
            <a:prstGeom prst="straightConnector1">
              <a:avLst/>
            </a:prstGeom>
            <a:ln w="12700">
              <a:solidFill>
                <a:schemeClr val="tx2"/>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C0A9D49-7CD6-DCC4-F8A1-74EDBBBB7AF7}"/>
                </a:ext>
              </a:extLst>
            </p:cNvPr>
            <p:cNvCxnSpPr>
              <a:cxnSpLocks/>
            </p:cNvCxnSpPr>
            <p:nvPr/>
          </p:nvCxnSpPr>
          <p:spPr>
            <a:xfrm>
              <a:off x="3528642" y="4612649"/>
              <a:ext cx="845246" cy="0"/>
            </a:xfrm>
            <a:prstGeom prst="straightConnector1">
              <a:avLst/>
            </a:prstGeom>
            <a:ln w="12700">
              <a:solidFill>
                <a:schemeClr val="tx2"/>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grpSp>
      <p:sp>
        <p:nvSpPr>
          <p:cNvPr id="69" name="Rectangle 68">
            <a:extLst>
              <a:ext uri="{FF2B5EF4-FFF2-40B4-BE49-F238E27FC236}">
                <a16:creationId xmlns:a16="http://schemas.microsoft.com/office/drawing/2014/main" id="{1406D961-5D71-B1FE-D47E-3C31DE0F0E2F}"/>
              </a:ext>
            </a:extLst>
          </p:cNvPr>
          <p:cNvSpPr>
            <a:spLocks noChangeAspect="1"/>
          </p:cNvSpPr>
          <p:nvPr/>
        </p:nvSpPr>
        <p:spPr>
          <a:xfrm>
            <a:off x="2452591" y="5525648"/>
            <a:ext cx="1239580" cy="20861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Networking</a:t>
            </a:r>
          </a:p>
        </p:txBody>
      </p:sp>
      <p:sp>
        <p:nvSpPr>
          <p:cNvPr id="70" name="Freeform 5">
            <a:extLst>
              <a:ext uri="{FF2B5EF4-FFF2-40B4-BE49-F238E27FC236}">
                <a16:creationId xmlns:a16="http://schemas.microsoft.com/office/drawing/2014/main" id="{6794372B-D760-DD29-ED05-D5BD4A2A9B5A}"/>
              </a:ext>
            </a:extLst>
          </p:cNvPr>
          <p:cNvSpPr>
            <a:spLocks noChangeAspect="1" noEditPoints="1"/>
          </p:cNvSpPr>
          <p:nvPr/>
        </p:nvSpPr>
        <p:spPr bwMode="auto">
          <a:xfrm>
            <a:off x="2902454" y="5060772"/>
            <a:ext cx="309895" cy="310568"/>
          </a:xfrm>
          <a:custGeom>
            <a:avLst/>
            <a:gdLst>
              <a:gd name="T0" fmla="*/ 218 w 288"/>
              <a:gd name="T1" fmla="*/ 148 h 288"/>
              <a:gd name="T2" fmla="*/ 173 w 288"/>
              <a:gd name="T3" fmla="*/ 165 h 288"/>
              <a:gd name="T4" fmla="*/ 128 w 288"/>
              <a:gd name="T5" fmla="*/ 124 h 288"/>
              <a:gd name="T6" fmla="*/ 148 w 288"/>
              <a:gd name="T7" fmla="*/ 74 h 288"/>
              <a:gd name="T8" fmla="*/ 147 w 288"/>
              <a:gd name="T9" fmla="*/ 62 h 288"/>
              <a:gd name="T10" fmla="*/ 183 w 288"/>
              <a:gd name="T11" fmla="*/ 62 h 288"/>
              <a:gd name="T12" fmla="*/ 235 w 288"/>
              <a:gd name="T13" fmla="*/ 106 h 288"/>
              <a:gd name="T14" fmla="*/ 288 w 288"/>
              <a:gd name="T15" fmla="*/ 53 h 288"/>
              <a:gd name="T16" fmla="*/ 235 w 288"/>
              <a:gd name="T17" fmla="*/ 0 h 288"/>
              <a:gd name="T18" fmla="*/ 183 w 288"/>
              <a:gd name="T19" fmla="*/ 43 h 288"/>
              <a:gd name="T20" fmla="*/ 141 w 288"/>
              <a:gd name="T21" fmla="*/ 43 h 288"/>
              <a:gd name="T22" fmla="*/ 74 w 288"/>
              <a:gd name="T23" fmla="*/ 0 h 288"/>
              <a:gd name="T24" fmla="*/ 1 w 288"/>
              <a:gd name="T25" fmla="*/ 74 h 288"/>
              <a:gd name="T26" fmla="*/ 43 w 288"/>
              <a:gd name="T27" fmla="*/ 141 h 288"/>
              <a:gd name="T28" fmla="*/ 43 w 288"/>
              <a:gd name="T29" fmla="*/ 183 h 288"/>
              <a:gd name="T30" fmla="*/ 0 w 288"/>
              <a:gd name="T31" fmla="*/ 234 h 288"/>
              <a:gd name="T32" fmla="*/ 53 w 288"/>
              <a:gd name="T33" fmla="*/ 287 h 288"/>
              <a:gd name="T34" fmla="*/ 106 w 288"/>
              <a:gd name="T35" fmla="*/ 234 h 288"/>
              <a:gd name="T36" fmla="*/ 62 w 288"/>
              <a:gd name="T37" fmla="*/ 183 h 288"/>
              <a:gd name="T38" fmla="*/ 62 w 288"/>
              <a:gd name="T39" fmla="*/ 146 h 288"/>
              <a:gd name="T40" fmla="*/ 74 w 288"/>
              <a:gd name="T41" fmla="*/ 148 h 288"/>
              <a:gd name="T42" fmla="*/ 113 w 288"/>
              <a:gd name="T43" fmla="*/ 137 h 288"/>
              <a:gd name="T44" fmla="*/ 160 w 288"/>
              <a:gd name="T45" fmla="*/ 179 h 288"/>
              <a:gd name="T46" fmla="*/ 148 w 288"/>
              <a:gd name="T47" fmla="*/ 218 h 288"/>
              <a:gd name="T48" fmla="*/ 218 w 288"/>
              <a:gd name="T49" fmla="*/ 288 h 288"/>
              <a:gd name="T50" fmla="*/ 288 w 288"/>
              <a:gd name="T51" fmla="*/ 218 h 288"/>
              <a:gd name="T52" fmla="*/ 218 w 288"/>
              <a:gd name="T53" fmla="*/ 148 h 288"/>
              <a:gd name="T54" fmla="*/ 235 w 288"/>
              <a:gd name="T55" fmla="*/ 19 h 288"/>
              <a:gd name="T56" fmla="*/ 269 w 288"/>
              <a:gd name="T57" fmla="*/ 53 h 288"/>
              <a:gd name="T58" fmla="*/ 235 w 288"/>
              <a:gd name="T59" fmla="*/ 87 h 288"/>
              <a:gd name="T60" fmla="*/ 201 w 288"/>
              <a:gd name="T61" fmla="*/ 53 h 288"/>
              <a:gd name="T62" fmla="*/ 235 w 288"/>
              <a:gd name="T63" fmla="*/ 19 h 288"/>
              <a:gd name="T64" fmla="*/ 87 w 288"/>
              <a:gd name="T65" fmla="*/ 235 h 288"/>
              <a:gd name="T66" fmla="*/ 53 w 288"/>
              <a:gd name="T67" fmla="*/ 268 h 288"/>
              <a:gd name="T68" fmla="*/ 19 w 288"/>
              <a:gd name="T69" fmla="*/ 235 h 288"/>
              <a:gd name="T70" fmla="*/ 53 w 288"/>
              <a:gd name="T71" fmla="*/ 201 h 288"/>
              <a:gd name="T72" fmla="*/ 87 w 288"/>
              <a:gd name="T73" fmla="*/ 235 h 288"/>
              <a:gd name="T74" fmla="*/ 20 w 288"/>
              <a:gd name="T75" fmla="*/ 74 h 288"/>
              <a:gd name="T76" fmla="*/ 74 w 288"/>
              <a:gd name="T77" fmla="*/ 20 h 288"/>
              <a:gd name="T78" fmla="*/ 129 w 288"/>
              <a:gd name="T79" fmla="*/ 74 h 288"/>
              <a:gd name="T80" fmla="*/ 74 w 288"/>
              <a:gd name="T81" fmla="*/ 128 h 288"/>
              <a:gd name="T82" fmla="*/ 20 w 288"/>
              <a:gd name="T83" fmla="*/ 74 h 288"/>
              <a:gd name="T84" fmla="*/ 218 w 288"/>
              <a:gd name="T85" fmla="*/ 269 h 288"/>
              <a:gd name="T86" fmla="*/ 167 w 288"/>
              <a:gd name="T87" fmla="*/ 218 h 288"/>
              <a:gd name="T88" fmla="*/ 218 w 288"/>
              <a:gd name="T89" fmla="*/ 167 h 288"/>
              <a:gd name="T90" fmla="*/ 269 w 288"/>
              <a:gd name="T91" fmla="*/ 218 h 288"/>
              <a:gd name="T92" fmla="*/ 218 w 288"/>
              <a:gd name="T93" fmla="*/ 26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8" h="288">
                <a:moveTo>
                  <a:pt x="218" y="148"/>
                </a:moveTo>
                <a:cubicBezTo>
                  <a:pt x="201" y="148"/>
                  <a:pt x="185" y="154"/>
                  <a:pt x="173" y="165"/>
                </a:cubicBezTo>
                <a:cubicBezTo>
                  <a:pt x="128" y="124"/>
                  <a:pt x="128" y="124"/>
                  <a:pt x="128" y="124"/>
                </a:cubicBezTo>
                <a:cubicBezTo>
                  <a:pt x="140" y="111"/>
                  <a:pt x="148" y="94"/>
                  <a:pt x="148" y="74"/>
                </a:cubicBezTo>
                <a:cubicBezTo>
                  <a:pt x="148" y="70"/>
                  <a:pt x="147" y="66"/>
                  <a:pt x="147" y="62"/>
                </a:cubicBezTo>
                <a:cubicBezTo>
                  <a:pt x="183" y="62"/>
                  <a:pt x="183" y="62"/>
                  <a:pt x="183" y="62"/>
                </a:cubicBezTo>
                <a:cubicBezTo>
                  <a:pt x="188" y="87"/>
                  <a:pt x="209" y="106"/>
                  <a:pt x="235" y="106"/>
                </a:cubicBezTo>
                <a:cubicBezTo>
                  <a:pt x="264" y="106"/>
                  <a:pt x="288" y="82"/>
                  <a:pt x="288" y="53"/>
                </a:cubicBezTo>
                <a:cubicBezTo>
                  <a:pt x="288" y="24"/>
                  <a:pt x="264" y="0"/>
                  <a:pt x="235" y="0"/>
                </a:cubicBezTo>
                <a:cubicBezTo>
                  <a:pt x="209" y="0"/>
                  <a:pt x="188" y="19"/>
                  <a:pt x="183" y="43"/>
                </a:cubicBezTo>
                <a:cubicBezTo>
                  <a:pt x="141" y="43"/>
                  <a:pt x="141" y="43"/>
                  <a:pt x="141" y="43"/>
                </a:cubicBezTo>
                <a:cubicBezTo>
                  <a:pt x="129" y="18"/>
                  <a:pt x="104" y="0"/>
                  <a:pt x="74" y="0"/>
                </a:cubicBezTo>
                <a:cubicBezTo>
                  <a:pt x="34" y="0"/>
                  <a:pt x="1" y="33"/>
                  <a:pt x="1" y="74"/>
                </a:cubicBezTo>
                <a:cubicBezTo>
                  <a:pt x="1" y="104"/>
                  <a:pt x="18" y="129"/>
                  <a:pt x="43" y="141"/>
                </a:cubicBezTo>
                <a:cubicBezTo>
                  <a:pt x="43" y="183"/>
                  <a:pt x="43" y="183"/>
                  <a:pt x="43" y="183"/>
                </a:cubicBezTo>
                <a:cubicBezTo>
                  <a:pt x="19" y="187"/>
                  <a:pt x="0" y="209"/>
                  <a:pt x="0" y="234"/>
                </a:cubicBezTo>
                <a:cubicBezTo>
                  <a:pt x="0" y="264"/>
                  <a:pt x="24" y="287"/>
                  <a:pt x="53" y="287"/>
                </a:cubicBezTo>
                <a:cubicBezTo>
                  <a:pt x="82" y="287"/>
                  <a:pt x="106" y="264"/>
                  <a:pt x="106" y="234"/>
                </a:cubicBezTo>
                <a:cubicBezTo>
                  <a:pt x="106" y="209"/>
                  <a:pt x="87" y="187"/>
                  <a:pt x="62" y="183"/>
                </a:cubicBezTo>
                <a:cubicBezTo>
                  <a:pt x="62" y="146"/>
                  <a:pt x="62" y="146"/>
                  <a:pt x="62" y="146"/>
                </a:cubicBezTo>
                <a:cubicBezTo>
                  <a:pt x="66" y="147"/>
                  <a:pt x="70" y="148"/>
                  <a:pt x="74" y="148"/>
                </a:cubicBezTo>
                <a:cubicBezTo>
                  <a:pt x="88" y="148"/>
                  <a:pt x="101" y="143"/>
                  <a:pt x="113" y="137"/>
                </a:cubicBezTo>
                <a:cubicBezTo>
                  <a:pt x="160" y="179"/>
                  <a:pt x="160" y="179"/>
                  <a:pt x="160" y="179"/>
                </a:cubicBezTo>
                <a:cubicBezTo>
                  <a:pt x="152" y="190"/>
                  <a:pt x="148" y="204"/>
                  <a:pt x="148" y="218"/>
                </a:cubicBezTo>
                <a:cubicBezTo>
                  <a:pt x="148" y="257"/>
                  <a:pt x="179" y="288"/>
                  <a:pt x="218" y="288"/>
                </a:cubicBezTo>
                <a:cubicBezTo>
                  <a:pt x="256" y="288"/>
                  <a:pt x="288" y="257"/>
                  <a:pt x="288" y="218"/>
                </a:cubicBezTo>
                <a:cubicBezTo>
                  <a:pt x="288" y="179"/>
                  <a:pt x="256" y="148"/>
                  <a:pt x="218" y="148"/>
                </a:cubicBezTo>
                <a:close/>
                <a:moveTo>
                  <a:pt x="235" y="19"/>
                </a:moveTo>
                <a:cubicBezTo>
                  <a:pt x="254" y="19"/>
                  <a:pt x="269" y="34"/>
                  <a:pt x="269" y="53"/>
                </a:cubicBezTo>
                <a:cubicBezTo>
                  <a:pt x="269" y="71"/>
                  <a:pt x="254" y="87"/>
                  <a:pt x="235" y="87"/>
                </a:cubicBezTo>
                <a:cubicBezTo>
                  <a:pt x="216" y="87"/>
                  <a:pt x="201" y="71"/>
                  <a:pt x="201" y="53"/>
                </a:cubicBezTo>
                <a:cubicBezTo>
                  <a:pt x="201" y="34"/>
                  <a:pt x="216" y="19"/>
                  <a:pt x="235" y="19"/>
                </a:cubicBezTo>
                <a:close/>
                <a:moveTo>
                  <a:pt x="87" y="235"/>
                </a:moveTo>
                <a:cubicBezTo>
                  <a:pt x="87" y="253"/>
                  <a:pt x="71" y="268"/>
                  <a:pt x="53" y="268"/>
                </a:cubicBezTo>
                <a:cubicBezTo>
                  <a:pt x="34" y="268"/>
                  <a:pt x="19" y="253"/>
                  <a:pt x="19" y="235"/>
                </a:cubicBezTo>
                <a:cubicBezTo>
                  <a:pt x="19" y="216"/>
                  <a:pt x="34" y="201"/>
                  <a:pt x="53" y="201"/>
                </a:cubicBezTo>
                <a:cubicBezTo>
                  <a:pt x="71" y="201"/>
                  <a:pt x="87" y="216"/>
                  <a:pt x="87" y="235"/>
                </a:cubicBezTo>
                <a:close/>
                <a:moveTo>
                  <a:pt x="20" y="74"/>
                </a:moveTo>
                <a:cubicBezTo>
                  <a:pt x="20" y="44"/>
                  <a:pt x="44" y="20"/>
                  <a:pt x="74" y="20"/>
                </a:cubicBezTo>
                <a:cubicBezTo>
                  <a:pt x="104" y="20"/>
                  <a:pt x="129" y="44"/>
                  <a:pt x="129" y="74"/>
                </a:cubicBezTo>
                <a:cubicBezTo>
                  <a:pt x="129" y="104"/>
                  <a:pt x="104" y="128"/>
                  <a:pt x="74" y="128"/>
                </a:cubicBezTo>
                <a:cubicBezTo>
                  <a:pt x="44" y="128"/>
                  <a:pt x="20" y="104"/>
                  <a:pt x="20" y="74"/>
                </a:cubicBezTo>
                <a:close/>
                <a:moveTo>
                  <a:pt x="218" y="269"/>
                </a:moveTo>
                <a:cubicBezTo>
                  <a:pt x="190" y="269"/>
                  <a:pt x="167" y="246"/>
                  <a:pt x="167" y="218"/>
                </a:cubicBezTo>
                <a:cubicBezTo>
                  <a:pt x="167" y="190"/>
                  <a:pt x="190" y="167"/>
                  <a:pt x="218" y="167"/>
                </a:cubicBezTo>
                <a:cubicBezTo>
                  <a:pt x="246" y="167"/>
                  <a:pt x="269" y="190"/>
                  <a:pt x="269" y="218"/>
                </a:cubicBezTo>
                <a:cubicBezTo>
                  <a:pt x="269" y="246"/>
                  <a:pt x="246" y="269"/>
                  <a:pt x="218" y="269"/>
                </a:cubicBezTo>
                <a:close/>
              </a:path>
            </a:pathLst>
          </a:custGeom>
          <a:solidFill>
            <a:schemeClr val="tx2"/>
          </a:solidFill>
          <a:ln w="6350">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808080"/>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2CBCB1BF-13E5-2D79-7AC5-CF34E2BFB8AF}"/>
              </a:ext>
              <a:ext uri="{C183D7F6-B498-43B3-948B-1728B52AA6E4}">
                <adec:decorative xmlns:adec="http://schemas.microsoft.com/office/drawing/2017/decorative" val="1"/>
              </a:ext>
            </a:extLst>
          </p:cNvPr>
          <p:cNvSpPr/>
          <p:nvPr/>
        </p:nvSpPr>
        <p:spPr>
          <a:xfrm>
            <a:off x="6158154" y="4729530"/>
            <a:ext cx="6034421" cy="1472894"/>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mn-cs"/>
            </a:endParaRPr>
          </a:p>
        </p:txBody>
      </p:sp>
      <p:sp>
        <p:nvSpPr>
          <p:cNvPr id="50" name="TextBox 49">
            <a:extLst>
              <a:ext uri="{FF2B5EF4-FFF2-40B4-BE49-F238E27FC236}">
                <a16:creationId xmlns:a16="http://schemas.microsoft.com/office/drawing/2014/main" id="{644BFF05-1F43-844F-8A8F-EB74814B82FC}"/>
              </a:ext>
            </a:extLst>
          </p:cNvPr>
          <p:cNvSpPr txBox="1"/>
          <p:nvPr/>
        </p:nvSpPr>
        <p:spPr>
          <a:xfrm>
            <a:off x="6342" y="6122922"/>
            <a:ext cx="6215553" cy="63094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00" cap="none" spc="0" normalizeH="0" baseline="0" noProof="0">
                <a:ln>
                  <a:noFill/>
                </a:ln>
                <a:solidFill>
                  <a:srgbClr val="B6B6B6"/>
                </a:solidFill>
                <a:effectLst/>
                <a:uLnTx/>
                <a:uFillTx/>
                <a:latin typeface="Arial"/>
                <a:ea typeface="DengXian"/>
                <a:cs typeface="Arial" panose="020B0604020202020204" pitchFamily="34" charset="0"/>
              </a:rPr>
              <a:t>¹ Based on internal Dell testing. Dell Private Cloud deploying VMware vSphere and Red Hat. August 2025. Actual results may vary. CLM-014261.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00" cap="none" spc="0" normalizeH="0" baseline="0" noProof="0">
                <a:ln>
                  <a:noFill/>
                </a:ln>
                <a:solidFill>
                  <a:srgbClr val="B6B6B6"/>
                </a:solidFill>
                <a:effectLst/>
                <a:uLnTx/>
                <a:uFillTx/>
                <a:latin typeface="Arial"/>
                <a:ea typeface="DengXian"/>
                <a:cs typeface="Arial" panose="020B0604020202020204" pitchFamily="34" charset="0"/>
              </a:rPr>
              <a:t>² Based on internal Dell testing. Manual steps automated through a single Dell Private Cloud blueprint. May 2025. Actual results may vary. CLM-014260.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00" cap="none" spc="0" normalizeH="0" baseline="0" noProof="0">
                <a:ln>
                  <a:noFill/>
                </a:ln>
                <a:solidFill>
                  <a:srgbClr val="B6B6B6"/>
                </a:solidFill>
                <a:effectLst/>
                <a:uLnTx/>
                <a:uFillTx/>
                <a:latin typeface="Arial"/>
                <a:ea typeface="DengXian"/>
                <a:cs typeface="Arial" panose="020B0604020202020204" pitchFamily="34" charset="0"/>
              </a:rPr>
              <a:t>³ Based on internal Dell testing. After hardware installation, configuration and platform onboarding. No manual interaction required after initiation. Actual results may vary. CLM-014262.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00" cap="none" spc="0" normalizeH="0" baseline="30000" noProof="0">
                <a:ln>
                  <a:noFill/>
                </a:ln>
                <a:solidFill>
                  <a:srgbClr val="B6B6B6"/>
                </a:solidFill>
                <a:effectLst/>
                <a:uLnTx/>
                <a:uFillTx/>
                <a:latin typeface="Arial"/>
                <a:ea typeface="DengXian"/>
                <a:cs typeface="Arial" panose="020B0604020202020204" pitchFamily="34" charset="0"/>
              </a:rPr>
              <a:t>4  </a:t>
            </a:r>
            <a:r>
              <a:rPr kumimoji="0" lang="en-US" sz="700" b="0" i="0" u="none" strike="noStrike" kern="100" cap="none" spc="0" normalizeH="0" baseline="0" noProof="0">
                <a:ln>
                  <a:noFill/>
                </a:ln>
                <a:solidFill>
                  <a:srgbClr val="B6B6B6"/>
                </a:solidFill>
                <a:effectLst/>
                <a:uLnTx/>
                <a:uFillTx/>
                <a:latin typeface="Arial"/>
                <a:ea typeface="DengXian"/>
                <a:cs typeface="Arial" panose="020B0604020202020204" pitchFamily="34" charset="0"/>
              </a:rPr>
              <a:t>Additional storage support coming 2H 2025.</a:t>
            </a:r>
          </a:p>
        </p:txBody>
      </p:sp>
      <p:pic>
        <p:nvPicPr>
          <p:cNvPr id="73" name="Picture 72">
            <a:extLst>
              <a:ext uri="{FF2B5EF4-FFF2-40B4-BE49-F238E27FC236}">
                <a16:creationId xmlns:a16="http://schemas.microsoft.com/office/drawing/2014/main" id="{2B224FFE-E56F-7499-85FF-5A773C54456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grpSp>
        <p:nvGrpSpPr>
          <p:cNvPr id="5" name="Group 4">
            <a:extLst>
              <a:ext uri="{FF2B5EF4-FFF2-40B4-BE49-F238E27FC236}">
                <a16:creationId xmlns:a16="http://schemas.microsoft.com/office/drawing/2014/main" id="{522D523B-E3BD-67BE-FB73-F0FA5F96B4E0}"/>
              </a:ext>
            </a:extLst>
          </p:cNvPr>
          <p:cNvGrpSpPr/>
          <p:nvPr/>
        </p:nvGrpSpPr>
        <p:grpSpPr>
          <a:xfrm>
            <a:off x="333996" y="3716846"/>
            <a:ext cx="5420039" cy="1066778"/>
            <a:chOff x="333996" y="3716846"/>
            <a:chExt cx="5420039" cy="1066778"/>
          </a:xfrm>
        </p:grpSpPr>
        <p:sp>
          <p:nvSpPr>
            <p:cNvPr id="81" name="Trapezoid 80">
              <a:extLst>
                <a:ext uri="{FF2B5EF4-FFF2-40B4-BE49-F238E27FC236}">
                  <a16:creationId xmlns:a16="http://schemas.microsoft.com/office/drawing/2014/main" id="{D189FAD0-08CA-E533-A5B2-8648DC5C2394}"/>
                </a:ext>
              </a:extLst>
            </p:cNvPr>
            <p:cNvSpPr>
              <a:spLocks noChangeAspect="1"/>
            </p:cNvSpPr>
            <p:nvPr/>
          </p:nvSpPr>
          <p:spPr>
            <a:xfrm>
              <a:off x="348352" y="4412198"/>
              <a:ext cx="5405683" cy="360379"/>
            </a:xfrm>
            <a:prstGeom prst="trapezoid">
              <a:avLst>
                <a:gd name="adj" fmla="val 171007"/>
              </a:avLst>
            </a:prstGeom>
            <a:solidFill>
              <a:srgbClr val="1552A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2" name="Trapezoid 21">
              <a:extLst>
                <a:ext uri="{FF2B5EF4-FFF2-40B4-BE49-F238E27FC236}">
                  <a16:creationId xmlns:a16="http://schemas.microsoft.com/office/drawing/2014/main" id="{16DA1589-87D3-ECD6-C211-E8A56525EC37}"/>
                </a:ext>
              </a:extLst>
            </p:cNvPr>
            <p:cNvSpPr/>
            <p:nvPr/>
          </p:nvSpPr>
          <p:spPr>
            <a:xfrm>
              <a:off x="334609" y="3716846"/>
              <a:ext cx="5400784" cy="393177"/>
            </a:xfrm>
            <a:prstGeom prst="trapezoid">
              <a:avLst>
                <a:gd name="adj" fmla="val 171007"/>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392BA27B-9A86-BD7E-B5DC-F3C10B24FE86}"/>
                </a:ext>
              </a:extLst>
            </p:cNvPr>
            <p:cNvSpPr/>
            <p:nvPr/>
          </p:nvSpPr>
          <p:spPr>
            <a:xfrm>
              <a:off x="342900" y="4137381"/>
              <a:ext cx="5400788" cy="609850"/>
            </a:xfrm>
            <a:prstGeom prst="rect">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5F8FF"/>
                </a:solidFill>
                <a:effectLst/>
                <a:uLnTx/>
                <a:uFillTx/>
                <a:latin typeface="Arial"/>
                <a:ea typeface="+mn-ea"/>
                <a:cs typeface="+mn-cs"/>
              </a:endParaRPr>
            </a:p>
          </p:txBody>
        </p:sp>
        <p:grpSp>
          <p:nvGrpSpPr>
            <p:cNvPr id="52" name="Group 51">
              <a:extLst>
                <a:ext uri="{FF2B5EF4-FFF2-40B4-BE49-F238E27FC236}">
                  <a16:creationId xmlns:a16="http://schemas.microsoft.com/office/drawing/2014/main" id="{81B5465E-06C4-1E2E-B63A-4802CDE585A6}"/>
                </a:ext>
              </a:extLst>
            </p:cNvPr>
            <p:cNvGrpSpPr/>
            <p:nvPr/>
          </p:nvGrpSpPr>
          <p:grpSpPr>
            <a:xfrm rot="10800000">
              <a:off x="333996" y="4123148"/>
              <a:ext cx="5400787" cy="660476"/>
              <a:chOff x="0" y="3808024"/>
              <a:chExt cx="12192000" cy="1010943"/>
            </a:xfrm>
          </p:grpSpPr>
          <p:sp>
            <p:nvSpPr>
              <p:cNvPr id="53" name="Freeform: Shape 55">
                <a:extLst>
                  <a:ext uri="{FF2B5EF4-FFF2-40B4-BE49-F238E27FC236}">
                    <a16:creationId xmlns:a16="http://schemas.microsoft.com/office/drawing/2014/main" id="{96F3F7E5-5DC1-5C7F-7C22-2510BF7C3D18}"/>
                  </a:ext>
                </a:extLst>
              </p:cNvPr>
              <p:cNvSpPr/>
              <p:nvPr/>
            </p:nvSpPr>
            <p:spPr>
              <a:xfrm>
                <a:off x="9" y="3808024"/>
                <a:ext cx="12173277" cy="993168"/>
              </a:xfrm>
              <a:custGeom>
                <a:avLst/>
                <a:gdLst>
                  <a:gd name="connsiteX0" fmla="*/ 0 w 14415298"/>
                  <a:gd name="connsiteY0" fmla="*/ 0 h 1805004"/>
                  <a:gd name="connsiteX1" fmla="*/ 14415298 w 14415298"/>
                  <a:gd name="connsiteY1" fmla="*/ 0 h 1805004"/>
                  <a:gd name="connsiteX2" fmla="*/ 14415298 w 14415298"/>
                  <a:gd name="connsiteY2" fmla="*/ 1805004 h 1805004"/>
                  <a:gd name="connsiteX3" fmla="*/ 0 w 14415298"/>
                  <a:gd name="connsiteY3" fmla="*/ 1805004 h 1805004"/>
                </a:gdLst>
                <a:ahLst/>
                <a:cxnLst>
                  <a:cxn ang="0">
                    <a:pos x="connsiteX0" y="connsiteY0"/>
                  </a:cxn>
                  <a:cxn ang="0">
                    <a:pos x="connsiteX1" y="connsiteY1"/>
                  </a:cxn>
                  <a:cxn ang="0">
                    <a:pos x="connsiteX2" y="connsiteY2"/>
                  </a:cxn>
                  <a:cxn ang="0">
                    <a:pos x="connsiteX3" y="connsiteY3"/>
                  </a:cxn>
                </a:cxnLst>
                <a:rect l="l" t="t" r="r" b="b"/>
                <a:pathLst>
                  <a:path w="14415298" h="1805004">
                    <a:moveTo>
                      <a:pt x="0" y="0"/>
                    </a:moveTo>
                    <a:lnTo>
                      <a:pt x="14415298" y="0"/>
                    </a:lnTo>
                    <a:lnTo>
                      <a:pt x="14415298" y="1805004"/>
                    </a:lnTo>
                    <a:lnTo>
                      <a:pt x="0" y="1805004"/>
                    </a:lnTo>
                    <a:close/>
                  </a:path>
                </a:pathLst>
              </a:custGeom>
              <a:solidFill>
                <a:schemeClr val="bg1"/>
              </a:solidFill>
              <a:ln w="6387" cap="flat">
                <a:no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54" name="Freeform: Shape 56">
                <a:extLst>
                  <a:ext uri="{FF2B5EF4-FFF2-40B4-BE49-F238E27FC236}">
                    <a16:creationId xmlns:a16="http://schemas.microsoft.com/office/drawing/2014/main" id="{1D960FE7-8B16-A2AC-83D4-D1140EE2453D}"/>
                  </a:ext>
                </a:extLst>
              </p:cNvPr>
              <p:cNvSpPr/>
              <p:nvPr/>
            </p:nvSpPr>
            <p:spPr>
              <a:xfrm flipV="1">
                <a:off x="0" y="4773247"/>
                <a:ext cx="12192000" cy="45720"/>
              </a:xfrm>
              <a:custGeom>
                <a:avLst/>
                <a:gdLst>
                  <a:gd name="connsiteX0" fmla="*/ 0 w 15811563"/>
                  <a:gd name="connsiteY0" fmla="*/ 0 h 6390"/>
                  <a:gd name="connsiteX1" fmla="*/ 15811564 w 15811563"/>
                  <a:gd name="connsiteY1" fmla="*/ 0 h 6390"/>
                </a:gdLst>
                <a:ahLst/>
                <a:cxnLst>
                  <a:cxn ang="0">
                    <a:pos x="connsiteX0" y="connsiteY0"/>
                  </a:cxn>
                  <a:cxn ang="0">
                    <a:pos x="connsiteX1" y="connsiteY1"/>
                  </a:cxn>
                </a:cxnLst>
                <a:rect l="l" t="t" r="r" b="b"/>
                <a:pathLst>
                  <a:path w="15811563" h="6390">
                    <a:moveTo>
                      <a:pt x="0" y="0"/>
                    </a:moveTo>
                    <a:lnTo>
                      <a:pt x="15811564" y="0"/>
                    </a:lnTo>
                  </a:path>
                </a:pathLst>
              </a:custGeom>
              <a:ln w="19050" cap="flat">
                <a:gradFill>
                  <a:gsLst>
                    <a:gs pos="0">
                      <a:schemeClr val="accent1">
                        <a:lumMod val="5000"/>
                        <a:lumOff val="95000"/>
                        <a:alpha val="0"/>
                      </a:schemeClr>
                    </a:gs>
                    <a:gs pos="86000">
                      <a:srgbClr val="FBFDFF"/>
                    </a:gs>
                    <a:gs pos="14000">
                      <a:srgbClr val="F1F8FF"/>
                    </a:gs>
                    <a:gs pos="100000">
                      <a:schemeClr val="tx2">
                        <a:alpha val="0"/>
                      </a:schemeClr>
                    </a:gs>
                  </a:gsLst>
                  <a:lin ang="0" scaled="0"/>
                </a:gradFill>
                <a:prstDash val="solid"/>
                <a:miter/>
              </a:ln>
            </p:spPr>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grpSp>
        <p:sp>
          <p:nvSpPr>
            <p:cNvPr id="55" name="TextBox 54">
              <a:extLst>
                <a:ext uri="{FF2B5EF4-FFF2-40B4-BE49-F238E27FC236}">
                  <a16:creationId xmlns:a16="http://schemas.microsoft.com/office/drawing/2014/main" id="{D5C9D62A-425D-AD1B-C61B-1F44CA95C040}"/>
                </a:ext>
              </a:extLst>
            </p:cNvPr>
            <p:cNvSpPr txBox="1"/>
            <p:nvPr/>
          </p:nvSpPr>
          <p:spPr>
            <a:xfrm>
              <a:off x="1035248" y="4249467"/>
              <a:ext cx="4081830" cy="400110"/>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a:ea typeface="+mn-ea"/>
                  <a:cs typeface="+mn-cs"/>
                </a:rPr>
                <a:t>Dell Automation Platform</a:t>
              </a:r>
            </a:p>
          </p:txBody>
        </p:sp>
      </p:grpSp>
      <p:sp>
        <p:nvSpPr>
          <p:cNvPr id="57" name="Subtitle 38">
            <a:extLst>
              <a:ext uri="{FF2B5EF4-FFF2-40B4-BE49-F238E27FC236}">
                <a16:creationId xmlns:a16="http://schemas.microsoft.com/office/drawing/2014/main" id="{A7843296-5BE5-0B29-C54D-B8726F6C6D12}"/>
              </a:ext>
            </a:extLst>
          </p:cNvPr>
          <p:cNvSpPr txBox="1">
            <a:spLocks/>
          </p:cNvSpPr>
          <p:nvPr/>
        </p:nvSpPr>
        <p:spPr>
          <a:xfrm>
            <a:off x="381000" y="999079"/>
            <a:ext cx="11430000" cy="307777"/>
          </a:xfrm>
          <a:prstGeom prst="rect">
            <a:avLst/>
          </a:prstGeom>
        </p:spPr>
        <p:txBody>
          <a:bodyPr wrap="square" lIns="0" tIns="0" rIns="0" bIns="0">
            <a:spAutoFit/>
          </a:bodyPr>
          <a:lstStyle>
            <a:lvl1pPr marL="0" indent="0" algn="l" defTabSz="914386" rtl="0" eaLnBrk="1" latinLnBrk="0" hangingPunct="1">
              <a:lnSpc>
                <a:spcPct val="100000"/>
              </a:lnSpc>
              <a:spcBef>
                <a:spcPts val="0"/>
              </a:spcBef>
              <a:buFont typeface="Arial" panose="020B0604020202020204" pitchFamily="34" charset="0"/>
              <a:buNone/>
              <a:defRPr sz="1600" kern="1200">
                <a:solidFill>
                  <a:srgbClr val="9FDDFF"/>
                </a:solidFill>
                <a:latin typeface="Arial" panose="020B0604020202020204" pitchFamily="34" charset="0"/>
                <a:ea typeface="+mn-ea"/>
                <a:cs typeface="+mn-cs"/>
              </a:defRPr>
            </a:lvl1pPr>
            <a:lvl2pPr marL="457189" indent="0" algn="ctr" defTabSz="914386"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86"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86"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86"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86"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86"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86"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86"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8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chemeClr val="bg2"/>
                </a:solidFill>
                <a:effectLst/>
                <a:uLnTx/>
                <a:uFillTx/>
                <a:latin typeface="Arial"/>
                <a:ea typeface="+mn-ea"/>
                <a:cs typeface="Arial"/>
              </a:rPr>
              <a:t>Freedom and flexibility to evolve on your terms</a:t>
            </a:r>
          </a:p>
        </p:txBody>
      </p:sp>
      <p:sp>
        <p:nvSpPr>
          <p:cNvPr id="4" name="Rectangle 3">
            <a:extLst>
              <a:ext uri="{FF2B5EF4-FFF2-40B4-BE49-F238E27FC236}">
                <a16:creationId xmlns:a16="http://schemas.microsoft.com/office/drawing/2014/main" id="{DEDA1F52-2C42-10A7-1283-C22C29C7595B}"/>
              </a:ext>
            </a:extLst>
          </p:cNvPr>
          <p:cNvSpPr/>
          <p:nvPr/>
        </p:nvSpPr>
        <p:spPr>
          <a:xfrm>
            <a:off x="6112043" y="217615"/>
            <a:ext cx="6079957" cy="962526"/>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9" name="Rectangle 8">
            <a:extLst>
              <a:ext uri="{FF2B5EF4-FFF2-40B4-BE49-F238E27FC236}">
                <a16:creationId xmlns:a16="http://schemas.microsoft.com/office/drawing/2014/main" id="{65D09E9E-31AA-F214-E611-EDD8B8B2CC40}"/>
              </a:ext>
            </a:extLst>
          </p:cNvPr>
          <p:cNvSpPr/>
          <p:nvPr/>
        </p:nvSpPr>
        <p:spPr>
          <a:xfrm>
            <a:off x="6570964" y="323192"/>
            <a:ext cx="5342748" cy="772183"/>
          </a:xfrm>
          <a:prstGeom prst="rect">
            <a:avLst/>
          </a:prstGeom>
          <a:gradFill>
            <a:gsLst>
              <a:gs pos="100000">
                <a:schemeClr val="accent6">
                  <a:alpha val="0"/>
                </a:schemeClr>
              </a:gs>
              <a:gs pos="0">
                <a:schemeClr val="accent6">
                  <a:alpha val="0"/>
                </a:schemeClr>
              </a:gs>
              <a:gs pos="26000">
                <a:schemeClr val="bg1">
                  <a:alpha val="0"/>
                </a:schemeClr>
              </a:gs>
              <a:gs pos="81000">
                <a:schemeClr val="accent1">
                  <a:alpha val="0"/>
                </a:schemeClr>
              </a:gs>
            </a:gsLst>
            <a:lin ang="600000" scaled="0"/>
          </a:gradFill>
          <a:ln w="25400">
            <a:noFill/>
          </a:ln>
          <a:effectLst>
            <a:outerShdw blurRad="241300" sx="102000" sy="102000" algn="ctr" rotWithShape="0">
              <a:srgbClr val="40B5E6"/>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685766" rtl="0" eaLnBrk="1" fontAlgn="auto" latinLnBrk="0" hangingPunct="1">
              <a:lnSpc>
                <a:spcPct val="100000"/>
              </a:lnSpc>
              <a:spcBef>
                <a:spcPts val="0"/>
              </a:spcBef>
              <a:spcAft>
                <a:spcPts val="3000"/>
              </a:spcAft>
              <a:buClr>
                <a:srgbClr val="0672CB"/>
              </a:buClr>
              <a:buSzTx/>
              <a:buFontTx/>
              <a:buNone/>
              <a:tabLst/>
              <a:defRPr/>
            </a:pPr>
            <a:r>
              <a:rPr kumimoji="0" lang="en-US" sz="2400" b="0" i="0" u="none" strike="noStrike" kern="1200" cap="none" spc="0" normalizeH="0" baseline="0" noProof="0">
                <a:ln w="12700">
                  <a:noFill/>
                  <a:prstDash val="solid"/>
                </a:ln>
                <a:solidFill>
                  <a:srgbClr val="FFFFFF"/>
                </a:solidFill>
                <a:effectLst/>
                <a:uLnTx/>
                <a:uFillTx/>
                <a:latin typeface="Arial"/>
                <a:ea typeface="+mn-ea"/>
                <a:cs typeface="+mn-cs"/>
              </a:rPr>
              <a:t>Fully transferable and reusable infrastructure</a:t>
            </a:r>
          </a:p>
        </p:txBody>
      </p:sp>
      <p:grpSp>
        <p:nvGrpSpPr>
          <p:cNvPr id="12" name="Group 11">
            <a:extLst>
              <a:ext uri="{FF2B5EF4-FFF2-40B4-BE49-F238E27FC236}">
                <a16:creationId xmlns:a16="http://schemas.microsoft.com/office/drawing/2014/main" id="{4552AAF0-58A1-EE24-BA2F-39980A972AE0}"/>
              </a:ext>
            </a:extLst>
          </p:cNvPr>
          <p:cNvGrpSpPr>
            <a:grpSpLocks noChangeAspect="1"/>
          </p:cNvGrpSpPr>
          <p:nvPr/>
        </p:nvGrpSpPr>
        <p:grpSpPr>
          <a:xfrm>
            <a:off x="1468882" y="1527829"/>
            <a:ext cx="3353118" cy="1817177"/>
            <a:chOff x="1707082" y="1774702"/>
            <a:chExt cx="3747945" cy="2031148"/>
          </a:xfrm>
        </p:grpSpPr>
        <p:pic>
          <p:nvPicPr>
            <p:cNvPr id="20" name="Picture 19">
              <a:extLst>
                <a:ext uri="{FF2B5EF4-FFF2-40B4-BE49-F238E27FC236}">
                  <a16:creationId xmlns:a16="http://schemas.microsoft.com/office/drawing/2014/main" id="{CB2E5177-5F9E-9B5D-0773-8D2EC33AA0BF}"/>
                </a:ext>
              </a:extLst>
            </p:cNvPr>
            <p:cNvPicPr>
              <a:picLocks noChangeAspect="1"/>
            </p:cNvPicPr>
            <p:nvPr/>
          </p:nvPicPr>
          <p:blipFill>
            <a:blip r:embed="rId5"/>
            <a:srcRect b="4141"/>
            <a:stretch/>
          </p:blipFill>
          <p:spPr>
            <a:xfrm>
              <a:off x="1707082" y="1774702"/>
              <a:ext cx="3747945" cy="2031148"/>
            </a:xfrm>
            <a:prstGeom prst="rect">
              <a:avLst/>
            </a:prstGeom>
          </p:spPr>
        </p:pic>
        <p:sp>
          <p:nvSpPr>
            <p:cNvPr id="27" name="Rectangle 26">
              <a:extLst>
                <a:ext uri="{FF2B5EF4-FFF2-40B4-BE49-F238E27FC236}">
                  <a16:creationId xmlns:a16="http://schemas.microsoft.com/office/drawing/2014/main" id="{91EE9CAA-8361-9674-D490-D532655E66E1}"/>
                </a:ext>
              </a:extLst>
            </p:cNvPr>
            <p:cNvSpPr/>
            <p:nvPr/>
          </p:nvSpPr>
          <p:spPr>
            <a:xfrm>
              <a:off x="1707082" y="1783954"/>
              <a:ext cx="3747945" cy="327831"/>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Dell Automation Platform</a:t>
              </a:r>
            </a:p>
          </p:txBody>
        </p:sp>
      </p:grpSp>
      <p:sp>
        <p:nvSpPr>
          <p:cNvPr id="29" name="TextBox 28">
            <a:extLst>
              <a:ext uri="{FF2B5EF4-FFF2-40B4-BE49-F238E27FC236}">
                <a16:creationId xmlns:a16="http://schemas.microsoft.com/office/drawing/2014/main" id="{56BE2EFB-6981-3827-034C-946B3823A7A4}"/>
              </a:ext>
            </a:extLst>
          </p:cNvPr>
          <p:cNvSpPr txBox="1">
            <a:spLocks noChangeAspect="1"/>
          </p:cNvSpPr>
          <p:nvPr/>
        </p:nvSpPr>
        <p:spPr>
          <a:xfrm>
            <a:off x="2449310" y="1959553"/>
            <a:ext cx="1199784" cy="138499"/>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lumMod val="75000"/>
                    <a:lumOff val="25000"/>
                  </a:srgbClr>
                </a:solidFill>
                <a:effectLst/>
                <a:uLnTx/>
                <a:uFillTx/>
                <a:latin typeface="Arial"/>
                <a:ea typeface="+mn-ea"/>
                <a:cs typeface="+mn-cs"/>
              </a:rPr>
              <a:t>Private Cloud Catalog</a:t>
            </a:r>
          </a:p>
        </p:txBody>
      </p:sp>
      <p:sp>
        <p:nvSpPr>
          <p:cNvPr id="30" name="Rectangle 29">
            <a:extLst>
              <a:ext uri="{FF2B5EF4-FFF2-40B4-BE49-F238E27FC236}">
                <a16:creationId xmlns:a16="http://schemas.microsoft.com/office/drawing/2014/main" id="{E21F10CB-C91A-776A-220C-777F5BB3CDDD}"/>
              </a:ext>
            </a:extLst>
          </p:cNvPr>
          <p:cNvSpPr>
            <a:spLocks noChangeAspect="1"/>
          </p:cNvSpPr>
          <p:nvPr/>
        </p:nvSpPr>
        <p:spPr>
          <a:xfrm>
            <a:off x="2449310" y="2219994"/>
            <a:ext cx="2355704" cy="439223"/>
          </a:xfrm>
          <a:prstGeom prst="rect">
            <a:avLst/>
          </a:prstGeom>
          <a:solidFill>
            <a:srgbClr val="F9F6F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31" name="Picture 30">
            <a:extLst>
              <a:ext uri="{FF2B5EF4-FFF2-40B4-BE49-F238E27FC236}">
                <a16:creationId xmlns:a16="http://schemas.microsoft.com/office/drawing/2014/main" id="{FC433656-2756-999E-454D-862879B4C684}"/>
              </a:ext>
              <a:ext uri="{C183D7F6-B498-43B3-948B-1728B52AA6E4}">
                <adec:decorative xmlns:adec="http://schemas.microsoft.com/office/drawing/2017/decorative" val="1"/>
              </a:ext>
            </a:extLst>
          </p:cNvPr>
          <p:cNvPicPr>
            <a:picLocks noChangeAspect="1"/>
          </p:cNvPicPr>
          <p:nvPr/>
        </p:nvPicPr>
        <p:blipFill>
          <a:blip r:embed="rId6"/>
          <a:srcRect t="-1" b="504"/>
          <a:stretch/>
        </p:blipFill>
        <p:spPr>
          <a:xfrm>
            <a:off x="1428240" y="1503422"/>
            <a:ext cx="3442850" cy="2498615"/>
          </a:xfrm>
          <a:prstGeom prst="rect">
            <a:avLst/>
          </a:prstGeom>
        </p:spPr>
      </p:pic>
      <p:sp>
        <p:nvSpPr>
          <p:cNvPr id="32" name="Rectangle 31">
            <a:extLst>
              <a:ext uri="{FF2B5EF4-FFF2-40B4-BE49-F238E27FC236}">
                <a16:creationId xmlns:a16="http://schemas.microsoft.com/office/drawing/2014/main" id="{809F13EF-DEB2-2376-4D13-B9ED0E9B57DA}"/>
              </a:ext>
            </a:extLst>
          </p:cNvPr>
          <p:cNvSpPr/>
          <p:nvPr/>
        </p:nvSpPr>
        <p:spPr>
          <a:xfrm>
            <a:off x="2448786" y="2313095"/>
            <a:ext cx="2366845" cy="817517"/>
          </a:xfrm>
          <a:prstGeom prst="rect">
            <a:avLst/>
          </a:prstGeom>
          <a:solidFill>
            <a:srgbClr val="F9F6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4C23678E-1A29-6521-DB50-8BD41624B6C5}"/>
              </a:ext>
            </a:extLst>
          </p:cNvPr>
          <p:cNvSpPr/>
          <p:nvPr/>
        </p:nvSpPr>
        <p:spPr>
          <a:xfrm>
            <a:off x="2341448" y="2299252"/>
            <a:ext cx="114738" cy="817517"/>
          </a:xfrm>
          <a:prstGeom prst="rect">
            <a:avLst/>
          </a:prstGeom>
          <a:solidFill>
            <a:srgbClr val="F9F6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nvGrpSpPr>
          <p:cNvPr id="34" name="Group 33">
            <a:extLst>
              <a:ext uri="{FF2B5EF4-FFF2-40B4-BE49-F238E27FC236}">
                <a16:creationId xmlns:a16="http://schemas.microsoft.com/office/drawing/2014/main" id="{5A776512-7AEC-9777-547C-361BD96E7F53}"/>
              </a:ext>
            </a:extLst>
          </p:cNvPr>
          <p:cNvGrpSpPr/>
          <p:nvPr/>
        </p:nvGrpSpPr>
        <p:grpSpPr>
          <a:xfrm>
            <a:off x="2448791" y="2138788"/>
            <a:ext cx="1639301" cy="1114087"/>
            <a:chOff x="2448791" y="2200663"/>
            <a:chExt cx="1639301" cy="1114087"/>
          </a:xfrm>
        </p:grpSpPr>
        <p:sp>
          <p:nvSpPr>
            <p:cNvPr id="35" name="Rectangle 34">
              <a:extLst>
                <a:ext uri="{FF2B5EF4-FFF2-40B4-BE49-F238E27FC236}">
                  <a16:creationId xmlns:a16="http://schemas.microsoft.com/office/drawing/2014/main" id="{A4620E73-4B4E-5892-1BCB-BFB0B5CE16D2}"/>
                </a:ext>
              </a:extLst>
            </p:cNvPr>
            <p:cNvSpPr/>
            <p:nvPr/>
          </p:nvSpPr>
          <p:spPr>
            <a:xfrm>
              <a:off x="3325171" y="2793560"/>
              <a:ext cx="762921" cy="521190"/>
            </a:xfrm>
            <a:prstGeom prst="rect">
              <a:avLst/>
            </a:prstGeom>
            <a:solidFill>
              <a:schemeClr val="tx2"/>
            </a:solidFill>
            <a:ln w="6350">
              <a:solidFill>
                <a:schemeClr val="tx1">
                  <a:lumMod val="20000"/>
                  <a:lumOff val="8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solidFill>
                  <a:srgbClr val="000000">
                    <a:lumMod val="75000"/>
                    <a:lumOff val="25000"/>
                  </a:srgbClr>
                </a:solidFill>
                <a:effectLst/>
                <a:uLnTx/>
                <a:uFillTx/>
                <a:latin typeface="Arial"/>
                <a:ea typeface="+mn-ea"/>
                <a:cs typeface="+mn-cs"/>
              </a:endParaRPr>
            </a:p>
          </p:txBody>
        </p:sp>
        <p:pic>
          <p:nvPicPr>
            <p:cNvPr id="36" name="Picture 35" descr="A close-up of a logo&#10;&#10;AI-generated content may be incorrect.">
              <a:extLst>
                <a:ext uri="{FF2B5EF4-FFF2-40B4-BE49-F238E27FC236}">
                  <a16:creationId xmlns:a16="http://schemas.microsoft.com/office/drawing/2014/main" id="{8896E970-0618-398E-A9DF-8AE94DF7A274}"/>
                </a:ext>
              </a:extLst>
            </p:cNvPr>
            <p:cNvPicPr>
              <a:picLocks noChangeAspect="1"/>
            </p:cNvPicPr>
            <p:nvPr/>
          </p:nvPicPr>
          <p:blipFill>
            <a:blip r:embed="rId7">
              <a:extLst>
                <a:ext uri="{28A0092B-C50C-407E-A947-70E740481C1C}">
                  <a14:useLocalDpi xmlns:a14="http://schemas.microsoft.com/office/drawing/2010/main" val="0"/>
                </a:ext>
              </a:extLst>
            </a:blip>
            <a:srcRect l="8007" t="1" r="10402" b="-2"/>
            <a:stretch>
              <a:fillRect/>
            </a:stretch>
          </p:blipFill>
          <p:spPr>
            <a:xfrm>
              <a:off x="3347789" y="2889542"/>
              <a:ext cx="739496" cy="299603"/>
            </a:xfrm>
            <a:prstGeom prst="rect">
              <a:avLst/>
            </a:prstGeom>
          </p:spPr>
        </p:pic>
        <p:grpSp>
          <p:nvGrpSpPr>
            <p:cNvPr id="39" name="Group 38">
              <a:extLst>
                <a:ext uri="{FF2B5EF4-FFF2-40B4-BE49-F238E27FC236}">
                  <a16:creationId xmlns:a16="http://schemas.microsoft.com/office/drawing/2014/main" id="{FF55E60F-0D22-FBA8-9AB5-84DBFEA5D219}"/>
                </a:ext>
              </a:extLst>
            </p:cNvPr>
            <p:cNvGrpSpPr>
              <a:grpSpLocks noChangeAspect="1"/>
            </p:cNvGrpSpPr>
            <p:nvPr/>
          </p:nvGrpSpPr>
          <p:grpSpPr>
            <a:xfrm>
              <a:off x="2448791" y="2200663"/>
              <a:ext cx="1633183" cy="1113001"/>
              <a:chOff x="2836891" y="2785949"/>
              <a:chExt cx="2340815" cy="1595256"/>
            </a:xfrm>
          </p:grpSpPr>
          <p:sp>
            <p:nvSpPr>
              <p:cNvPr id="42" name="Rectangle 41">
                <a:extLst>
                  <a:ext uri="{FF2B5EF4-FFF2-40B4-BE49-F238E27FC236}">
                    <a16:creationId xmlns:a16="http://schemas.microsoft.com/office/drawing/2014/main" id="{B6AA088C-7905-A138-2AAA-743FA11F7372}"/>
                  </a:ext>
                </a:extLst>
              </p:cNvPr>
              <p:cNvSpPr/>
              <p:nvPr/>
            </p:nvSpPr>
            <p:spPr>
              <a:xfrm>
                <a:off x="2836891" y="2792449"/>
                <a:ext cx="1093484" cy="747016"/>
              </a:xfrm>
              <a:prstGeom prst="rect">
                <a:avLst/>
              </a:prstGeom>
              <a:solidFill>
                <a:schemeClr val="tx2"/>
              </a:solidFill>
              <a:ln w="6350">
                <a:solidFill>
                  <a:schemeClr val="tx1">
                    <a:lumMod val="20000"/>
                    <a:lumOff val="8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solidFill>
                    <a:srgbClr val="000000">
                      <a:lumMod val="75000"/>
                      <a:lumOff val="25000"/>
                    </a:srgbClr>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9F58BC15-72C1-DE7B-1662-831371962AA7}"/>
                  </a:ext>
                </a:extLst>
              </p:cNvPr>
              <p:cNvSpPr/>
              <p:nvPr/>
            </p:nvSpPr>
            <p:spPr>
              <a:xfrm>
                <a:off x="2842601" y="3634189"/>
                <a:ext cx="1113365" cy="747016"/>
              </a:xfrm>
              <a:prstGeom prst="rect">
                <a:avLst/>
              </a:prstGeom>
              <a:solidFill>
                <a:schemeClr val="tx2"/>
              </a:solidFill>
              <a:ln w="6350">
                <a:solidFill>
                  <a:schemeClr val="tx1">
                    <a:lumMod val="20000"/>
                    <a:lumOff val="8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solidFill>
                    <a:srgbClr val="000000">
                      <a:lumMod val="75000"/>
                      <a:lumOff val="25000"/>
                    </a:srgbClr>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solidFill>
                    <a:srgbClr val="000000">
                      <a:lumMod val="75000"/>
                      <a:lumOff val="25000"/>
                    </a:srgbClr>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solidFill>
                    <a:srgbClr val="000000">
                      <a:lumMod val="75000"/>
                      <a:lumOff val="25000"/>
                    </a:srgbClr>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C378C086-73CF-A039-D874-576A354BB34A}"/>
                  </a:ext>
                </a:extLst>
              </p:cNvPr>
              <p:cNvSpPr/>
              <p:nvPr/>
            </p:nvSpPr>
            <p:spPr>
              <a:xfrm>
                <a:off x="4084222" y="2785949"/>
                <a:ext cx="1093484" cy="747016"/>
              </a:xfrm>
              <a:prstGeom prst="rect">
                <a:avLst/>
              </a:prstGeom>
              <a:solidFill>
                <a:schemeClr val="tx2"/>
              </a:solidFill>
              <a:ln w="6350">
                <a:solidFill>
                  <a:schemeClr val="tx1">
                    <a:lumMod val="20000"/>
                    <a:lumOff val="8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solidFill>
                    <a:srgbClr val="000000">
                      <a:lumMod val="75000"/>
                      <a:lumOff val="25000"/>
                    </a:srgbClr>
                  </a:solidFill>
                  <a:effectLst/>
                  <a:uLnTx/>
                  <a:uFillTx/>
                  <a:latin typeface="Arial"/>
                  <a:ea typeface="+mn-ea"/>
                  <a:cs typeface="+mn-cs"/>
                </a:endParaRPr>
              </a:p>
            </p:txBody>
          </p:sp>
          <p:pic>
            <p:nvPicPr>
              <p:cNvPr id="56" name="Picture 8" descr="Nutanix icon PNG and Free SVG Download | Streamline">
                <a:extLst>
                  <a:ext uri="{FF2B5EF4-FFF2-40B4-BE49-F238E27FC236}">
                    <a16:creationId xmlns:a16="http://schemas.microsoft.com/office/drawing/2014/main" id="{6287B7D7-003A-F992-0668-77026A67F9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5319" y="3871031"/>
                <a:ext cx="263428" cy="282797"/>
              </a:xfrm>
              <a:prstGeom prst="rect">
                <a:avLst/>
              </a:prstGeom>
              <a:noFill/>
              <a:extLst>
                <a:ext uri="{909E8E84-426E-40DD-AFC4-6F175D3DCCD1}">
                  <a14:hiddenFill xmlns:a14="http://schemas.microsoft.com/office/drawing/2010/main">
                    <a:solidFill>
                      <a:srgbClr val="FFFFFF"/>
                    </a:solidFill>
                  </a14:hiddenFill>
                </a:ext>
              </a:extLst>
            </p:spPr>
          </p:pic>
          <p:pic>
            <p:nvPicPr>
              <p:cNvPr id="58" name="Graphic 57">
                <a:extLst>
                  <a:ext uri="{FF2B5EF4-FFF2-40B4-BE49-F238E27FC236}">
                    <a16:creationId xmlns:a16="http://schemas.microsoft.com/office/drawing/2014/main" id="{E728178D-0F51-C61A-ADD0-ADD538FF910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162914" y="3006419"/>
                <a:ext cx="945027" cy="317592"/>
              </a:xfrm>
              <a:prstGeom prst="rect">
                <a:avLst/>
              </a:prstGeom>
            </p:spPr>
          </p:pic>
          <p:grpSp>
            <p:nvGrpSpPr>
              <p:cNvPr id="59" name="Group 58">
                <a:extLst>
                  <a:ext uri="{FF2B5EF4-FFF2-40B4-BE49-F238E27FC236}">
                    <a16:creationId xmlns:a16="http://schemas.microsoft.com/office/drawing/2014/main" id="{E294C571-CDC6-AC77-1D3A-FD6BB24CBEC2}"/>
                  </a:ext>
                </a:extLst>
              </p:cNvPr>
              <p:cNvGrpSpPr>
                <a:grpSpLocks noChangeAspect="1"/>
              </p:cNvGrpSpPr>
              <p:nvPr/>
            </p:nvGrpSpPr>
            <p:grpSpPr>
              <a:xfrm>
                <a:off x="2908849" y="3009020"/>
                <a:ext cx="949564" cy="308053"/>
                <a:chOff x="1969657" y="4801254"/>
                <a:chExt cx="3705573" cy="1202138"/>
              </a:xfrm>
            </p:grpSpPr>
            <p:pic>
              <p:nvPicPr>
                <p:cNvPr id="62" name="Picture 2" descr="Announcing Extension of VMware vSphere 7.x and VMware vSAN 7.x General  Support Period - VMware Cloud Foundation (VCF) Blog">
                  <a:extLst>
                    <a:ext uri="{FF2B5EF4-FFF2-40B4-BE49-F238E27FC236}">
                      <a16:creationId xmlns:a16="http://schemas.microsoft.com/office/drawing/2014/main" id="{303A35BE-C5F4-A8C7-6EA3-E6472D215DD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7235" r="23603" b="52297"/>
                <a:stretch/>
              </p:blipFill>
              <p:spPr bwMode="auto">
                <a:xfrm>
                  <a:off x="1969657" y="4806086"/>
                  <a:ext cx="1404804" cy="1194996"/>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2" descr="Announcing Extension of VMware vSphere 7.x and VMware vSAN 7.x General  Support Period - VMware Cloud Foundation (VCF) Blog">
                  <a:extLst>
                    <a:ext uri="{FF2B5EF4-FFF2-40B4-BE49-F238E27FC236}">
                      <a16:creationId xmlns:a16="http://schemas.microsoft.com/office/drawing/2014/main" id="{69635C81-4A6B-01A4-7533-1749E0D571E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79" t="45337"/>
                <a:stretch/>
              </p:blipFill>
              <p:spPr bwMode="auto">
                <a:xfrm>
                  <a:off x="3258955" y="4801254"/>
                  <a:ext cx="2416275" cy="1202138"/>
                </a:xfrm>
                <a:prstGeom prst="rect">
                  <a:avLst/>
                </a:prstGeom>
                <a:noFill/>
                <a:extLst>
                  <a:ext uri="{909E8E84-426E-40DD-AFC4-6F175D3DCCD1}">
                    <a14:hiddenFill xmlns:a14="http://schemas.microsoft.com/office/drawing/2010/main">
                      <a:solidFill>
                        <a:srgbClr val="FFFFFF"/>
                      </a:solidFill>
                    </a14:hiddenFill>
                  </a:ext>
                </a:extLst>
              </p:spPr>
            </p:pic>
          </p:grpSp>
          <p:pic>
            <p:nvPicPr>
              <p:cNvPr id="60" name="Picture 59" descr="A blue and green logo&#10;&#10;AI-generated content may be incorrect.">
                <a:extLst>
                  <a:ext uri="{FF2B5EF4-FFF2-40B4-BE49-F238E27FC236}">
                    <a16:creationId xmlns:a16="http://schemas.microsoft.com/office/drawing/2014/main" id="{B867E847-5999-B1F2-BCEF-A27E8A5F85F2}"/>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100000"/>
                        </a14:imgEffect>
                      </a14:imgLayer>
                    </a14:imgProps>
                  </a:ext>
                </a:extLst>
              </a:blip>
              <a:srcRect l="41377" t="18013" b="30412"/>
              <a:stretch/>
            </p:blipFill>
            <p:spPr>
              <a:xfrm>
                <a:off x="3220800" y="3855127"/>
                <a:ext cx="685960" cy="317665"/>
              </a:xfrm>
              <a:prstGeom prst="rect">
                <a:avLst/>
              </a:prstGeom>
            </p:spPr>
          </p:pic>
        </p:grpSp>
      </p:grpSp>
      <p:cxnSp>
        <p:nvCxnSpPr>
          <p:cNvPr id="64" name="Straight Connector 63">
            <a:extLst>
              <a:ext uri="{FF2B5EF4-FFF2-40B4-BE49-F238E27FC236}">
                <a16:creationId xmlns:a16="http://schemas.microsoft.com/office/drawing/2014/main" id="{F8ED27A0-99C6-1C72-ADFC-3854770F2265}"/>
              </a:ext>
              <a:ext uri="{C183D7F6-B498-43B3-948B-1728B52AA6E4}">
                <adec:decorative xmlns:adec="http://schemas.microsoft.com/office/drawing/2017/decorative" val="1"/>
              </a:ext>
            </a:extLst>
          </p:cNvPr>
          <p:cNvCxnSpPr>
            <a:cxnSpLocks/>
          </p:cNvCxnSpPr>
          <p:nvPr/>
        </p:nvCxnSpPr>
        <p:spPr>
          <a:xfrm>
            <a:off x="9146426" y="4885568"/>
            <a:ext cx="0" cy="1280160"/>
          </a:xfrm>
          <a:prstGeom prst="line">
            <a:avLst/>
          </a:prstGeom>
          <a:ln w="15875">
            <a:gradFill>
              <a:gsLst>
                <a:gs pos="0">
                  <a:schemeClr val="bg1">
                    <a:alpha val="0"/>
                  </a:schemeClr>
                </a:gs>
                <a:gs pos="50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F1CCB39-6E23-D03D-87E2-AC547A5B852F}"/>
              </a:ext>
              <a:ext uri="{C183D7F6-B498-43B3-948B-1728B52AA6E4}">
                <adec:decorative xmlns:adec="http://schemas.microsoft.com/office/drawing/2017/decorative" val="1"/>
              </a:ext>
            </a:extLst>
          </p:cNvPr>
          <p:cNvCxnSpPr>
            <a:cxnSpLocks/>
          </p:cNvCxnSpPr>
          <p:nvPr/>
        </p:nvCxnSpPr>
        <p:spPr>
          <a:xfrm>
            <a:off x="10710405" y="4832654"/>
            <a:ext cx="0" cy="1280160"/>
          </a:xfrm>
          <a:prstGeom prst="line">
            <a:avLst/>
          </a:prstGeom>
          <a:ln w="15875">
            <a:gradFill>
              <a:gsLst>
                <a:gs pos="0">
                  <a:schemeClr val="bg1">
                    <a:alpha val="0"/>
                  </a:schemeClr>
                </a:gs>
                <a:gs pos="50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D9D8BA34-759A-F9AE-47FD-D9C5DA4972F4}"/>
              </a:ext>
            </a:extLst>
          </p:cNvPr>
          <p:cNvSpPr txBox="1"/>
          <p:nvPr/>
        </p:nvSpPr>
        <p:spPr>
          <a:xfrm>
            <a:off x="10573733" y="4989335"/>
            <a:ext cx="1840857" cy="954107"/>
          </a:xfrm>
          <a:prstGeom prst="rect">
            <a:avLst/>
          </a:prstGeom>
          <a:noFill/>
        </p:spPr>
        <p:txBody>
          <a:bodyPr wrap="square" lIns="0" tIns="0" rIns="0" bIns="0" rtlCol="0" anchor="ctr">
            <a:spAutoFit/>
          </a:bodyPr>
          <a:lstStyle>
            <a:defPPr>
              <a:defRPr lang="en-US"/>
            </a:defPPr>
            <a:lvl1pPr algn="ctr">
              <a:defRPr sz="4000" b="1">
                <a:solidFill>
                  <a:schemeClr val="accent1"/>
                </a:solidFill>
              </a:defRPr>
            </a:lvl1p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srgbClr val="000000"/>
                </a:solidFill>
                <a:effectLst/>
                <a:uLnTx/>
                <a:uFillTx/>
                <a:latin typeface="Arial"/>
                <a:ea typeface="+mn-ea"/>
                <a:cs typeface="+mn-cs"/>
              </a:rPr>
              <a:t>Workload-ready </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srgbClr val="000000"/>
                </a:solidFill>
                <a:effectLst/>
                <a:uLnTx/>
                <a:uFillTx/>
                <a:latin typeface="Arial"/>
                <a:ea typeface="+mn-ea"/>
                <a:cs typeface="+mn-cs"/>
              </a:rPr>
              <a:t>clusters in</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672CB"/>
                </a:solidFill>
                <a:effectLst/>
                <a:uLnTx/>
                <a:uFillTx/>
                <a:latin typeface="Arial Nova Light"/>
                <a:ea typeface="+mn-ea"/>
                <a:cs typeface="+mn-cs"/>
              </a:rPr>
              <a:t>2.5</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mn-cs"/>
              </a:rPr>
              <a:t>hours, </a:t>
            </a:r>
            <a:r>
              <a:rPr kumimoji="0" lang="en-US" sz="1000" b="1" i="0" u="none" strike="noStrike" kern="1200" cap="none" spc="0" normalizeH="0" baseline="0" noProof="0">
                <a:ln>
                  <a:noFill/>
                </a:ln>
                <a:solidFill>
                  <a:srgbClr val="000000"/>
                </a:solidFill>
                <a:effectLst/>
                <a:uLnTx/>
                <a:uFillTx/>
                <a:latin typeface="Arial"/>
                <a:ea typeface="+mn-ea"/>
                <a:cs typeface="+mn-cs"/>
              </a:rPr>
              <a:t>zero</a:t>
            </a:r>
            <a:r>
              <a:rPr kumimoji="0" lang="en-US" sz="900" b="1" i="0" u="none" strike="noStrike" kern="1200" cap="none" spc="0" normalizeH="0" baseline="0" noProof="0">
                <a:ln>
                  <a:noFill/>
                </a:ln>
                <a:solidFill>
                  <a:srgbClr val="000000"/>
                </a:solidFill>
                <a:effectLst/>
                <a:uLnTx/>
                <a:uFillTx/>
                <a:latin typeface="Arial"/>
                <a:ea typeface="+mn-ea"/>
                <a:cs typeface="+mn-cs"/>
              </a:rPr>
              <a:t> </a:t>
            </a:r>
            <a:r>
              <a:rPr kumimoji="0" lang="en-US" sz="900" b="0" i="0" u="none" strike="noStrike" kern="1200" cap="none" spc="0" normalizeH="0" baseline="0" noProof="0">
                <a:ln>
                  <a:noFill/>
                </a:ln>
                <a:solidFill>
                  <a:srgbClr val="000000"/>
                </a:solidFill>
                <a:effectLst/>
                <a:uLnTx/>
                <a:uFillTx/>
                <a:latin typeface="Arial"/>
                <a:ea typeface="+mn-ea"/>
                <a:cs typeface="+mn-cs"/>
              </a:rPr>
              <a:t>manual effort</a:t>
            </a:r>
            <a:r>
              <a:rPr kumimoji="0" lang="en-US" sz="900" b="0" i="0" u="none" strike="noStrike" kern="1200" cap="none" spc="0" normalizeH="0" baseline="30000" noProof="0">
                <a:ln>
                  <a:noFill/>
                </a:ln>
                <a:solidFill>
                  <a:srgbClr val="000000"/>
                </a:solidFill>
                <a:effectLst/>
                <a:uLnTx/>
                <a:uFillTx/>
                <a:latin typeface="Arial"/>
                <a:ea typeface="+mn-ea"/>
                <a:cs typeface="+mn-cs"/>
              </a:rPr>
              <a:t>4</a:t>
            </a:r>
          </a:p>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30000" noProof="0">
              <a:ln>
                <a:noFill/>
              </a:ln>
              <a:solidFill>
                <a:srgbClr val="000000"/>
              </a:solidFill>
              <a:effectLst/>
              <a:uLnTx/>
              <a:uFillTx/>
              <a:latin typeface="Arial"/>
              <a:ea typeface="+mn-ea"/>
              <a:cs typeface="+mn-cs"/>
            </a:endParaRPr>
          </a:p>
        </p:txBody>
      </p:sp>
      <p:sp>
        <p:nvSpPr>
          <p:cNvPr id="67" name="TextBox 66">
            <a:extLst>
              <a:ext uri="{FF2B5EF4-FFF2-40B4-BE49-F238E27FC236}">
                <a16:creationId xmlns:a16="http://schemas.microsoft.com/office/drawing/2014/main" id="{B4051D07-FA1A-87EA-0479-2BB127649DD0}"/>
              </a:ext>
            </a:extLst>
          </p:cNvPr>
          <p:cNvSpPr txBox="1"/>
          <p:nvPr/>
        </p:nvSpPr>
        <p:spPr>
          <a:xfrm>
            <a:off x="7542641" y="5080319"/>
            <a:ext cx="1676244" cy="800219"/>
          </a:xfrm>
          <a:prstGeom prst="rect">
            <a:avLst/>
          </a:prstGeom>
          <a:noFill/>
        </p:spPr>
        <p:txBody>
          <a:bodyPr wrap="square" lIns="0" tIns="0" rIns="0" bIns="0" rtlCol="0" anchor="ctr">
            <a:spAutoFit/>
          </a:bodyPr>
          <a:lstStyle>
            <a:defPPr>
              <a:defRPr lang="en-US"/>
            </a:defPPr>
            <a:lvl1pPr algn="ctr">
              <a:defRPr sz="4000" b="1">
                <a:solidFill>
                  <a:schemeClr val="accent1"/>
                </a:solidFill>
              </a:defRPr>
            </a:lvl1p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srgbClr val="000000"/>
                </a:solidFill>
                <a:effectLst/>
                <a:uLnTx/>
                <a:uFillTx/>
                <a:latin typeface="Arial"/>
                <a:ea typeface="+mn-ea"/>
                <a:cs typeface="+mn-cs"/>
              </a:rPr>
              <a:t>Validated with </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672CB"/>
                </a:solidFill>
                <a:effectLst/>
                <a:uLnTx/>
                <a:uFillTx/>
                <a:latin typeface="Arial Nova Light"/>
                <a:ea typeface="+mn-ea"/>
                <a:cs typeface="+mn-cs"/>
              </a:rPr>
              <a:t>45,000</a:t>
            </a:r>
            <a:r>
              <a:rPr kumimoji="0" lang="en-US" sz="2000" b="1" i="0" u="none" strike="noStrike" kern="1200" cap="none" spc="0" normalizeH="0" baseline="0" noProof="0">
                <a:ln>
                  <a:noFill/>
                </a:ln>
                <a:solidFill>
                  <a:srgbClr val="0672CB"/>
                </a:solidFill>
                <a:effectLst/>
                <a:uLnTx/>
                <a:uFillTx/>
                <a:latin typeface="Arial Nova Light"/>
                <a:ea typeface="+mn-ea"/>
                <a:cs typeface="+mn-cs"/>
              </a:rPr>
              <a:t>+</a:t>
            </a: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mn-cs"/>
              </a:rPr>
              <a:t>hours of testing</a:t>
            </a:r>
            <a:r>
              <a:rPr kumimoji="0" lang="en-US" sz="900" b="0" i="0" u="none" strike="noStrike" kern="1200" cap="none" spc="0" normalizeH="0" baseline="30000" noProof="0">
                <a:ln>
                  <a:noFill/>
                </a:ln>
                <a:solidFill>
                  <a:srgbClr val="000000"/>
                </a:solidFill>
                <a:effectLst/>
                <a:uLnTx/>
                <a:uFillTx/>
                <a:latin typeface="Arial"/>
                <a:ea typeface="+mn-ea"/>
                <a:cs typeface="+mn-cs"/>
              </a:rPr>
              <a:t>2</a:t>
            </a:r>
          </a:p>
          <a:p>
            <a:pPr marL="0" marR="0" lvl="0" indent="0" algn="ctr" defTabSz="121913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30000" noProof="0">
              <a:ln>
                <a:noFill/>
              </a:ln>
              <a:solidFill>
                <a:srgbClr val="000000"/>
              </a:solidFill>
              <a:effectLst/>
              <a:uLnTx/>
              <a:uFillTx/>
              <a:latin typeface="Arial"/>
              <a:ea typeface="+mn-ea"/>
              <a:cs typeface="+mn-cs"/>
            </a:endParaRPr>
          </a:p>
        </p:txBody>
      </p:sp>
      <p:sp>
        <p:nvSpPr>
          <p:cNvPr id="68" name="TextBox 67">
            <a:extLst>
              <a:ext uri="{FF2B5EF4-FFF2-40B4-BE49-F238E27FC236}">
                <a16:creationId xmlns:a16="http://schemas.microsoft.com/office/drawing/2014/main" id="{D273D30D-F3B2-86CF-2226-850950EE9C08}"/>
              </a:ext>
            </a:extLst>
          </p:cNvPr>
          <p:cNvSpPr txBox="1"/>
          <p:nvPr/>
        </p:nvSpPr>
        <p:spPr>
          <a:xfrm>
            <a:off x="9091562" y="5040399"/>
            <a:ext cx="1664563" cy="861774"/>
          </a:xfrm>
          <a:prstGeom prst="rect">
            <a:avLst/>
          </a:prstGeom>
          <a:noFill/>
        </p:spPr>
        <p:txBody>
          <a:bodyPr wrap="square" lIns="0" tIns="0" rIns="0" bIns="0" rtlCol="0" anchor="ctr">
            <a:spAutoFit/>
          </a:bodyPr>
          <a:lstStyle>
            <a:defPPr>
              <a:defRPr lang="en-US"/>
            </a:defPPr>
            <a:lvl1pPr algn="ctr">
              <a:defRPr sz="4000" b="1">
                <a:solidFill>
                  <a:schemeClr val="accent1"/>
                </a:solidFill>
              </a:defRPr>
            </a:lvl1p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Arial"/>
                <a:ea typeface="+mn-ea"/>
                <a:cs typeface="+mn-cs"/>
              </a:rPr>
              <a:t>Over</a:t>
            </a:r>
            <a:br>
              <a:rPr kumimoji="0" lang="en-US" sz="1000" b="0" i="1" u="none" strike="noStrike" kern="1200" cap="none" spc="0" normalizeH="0" baseline="0" noProof="0">
                <a:ln>
                  <a:noFill/>
                </a:ln>
                <a:solidFill>
                  <a:srgbClr val="000000"/>
                </a:solidFill>
                <a:effectLst/>
                <a:uLnTx/>
                <a:uFillTx/>
                <a:latin typeface="Arial"/>
                <a:ea typeface="+mn-ea"/>
                <a:cs typeface="+mn-cs"/>
              </a:rPr>
            </a:br>
            <a:r>
              <a:rPr kumimoji="0" lang="en-US" sz="2800" b="1" i="0" u="none" strike="noStrike" kern="1200" cap="none" spc="0" normalizeH="0" baseline="0" noProof="0">
                <a:ln>
                  <a:noFill/>
                </a:ln>
                <a:solidFill>
                  <a:srgbClr val="0672CB"/>
                </a:solidFill>
                <a:effectLst/>
                <a:uLnTx/>
                <a:uFillTx/>
                <a:latin typeface="Arial Nova Light"/>
                <a:ea typeface="+mn-ea"/>
                <a:cs typeface="+mn-cs"/>
              </a:rPr>
              <a:t>90%</a:t>
            </a:r>
            <a:endParaRPr kumimoji="0" lang="en-US" sz="3200" b="1" i="0" u="none" strike="noStrike" kern="1200" cap="none" spc="0" normalizeH="0" baseline="0" noProof="0">
              <a:ln>
                <a:noFill/>
              </a:ln>
              <a:solidFill>
                <a:srgbClr val="0672CB"/>
              </a:solidFill>
              <a:effectLst/>
              <a:uLnTx/>
              <a:uFillTx/>
              <a:latin typeface="Arial Nova Light"/>
              <a:ea typeface="+mn-ea"/>
              <a:cs typeface="+mn-cs"/>
            </a:endParaRP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mn-cs"/>
              </a:rPr>
              <a:t>fewer steps to provision vs. </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mn-cs"/>
              </a:rPr>
              <a:t>manual deployment</a:t>
            </a:r>
            <a:r>
              <a:rPr kumimoji="0" lang="en-US" sz="900" b="0" i="0" u="none" strike="noStrike" kern="1200" cap="none" spc="0" normalizeH="0" baseline="30000" noProof="0">
                <a:ln>
                  <a:noFill/>
                </a:ln>
                <a:solidFill>
                  <a:srgbClr val="000000"/>
                </a:solidFill>
                <a:effectLst/>
                <a:uLnTx/>
                <a:uFillTx/>
                <a:latin typeface="Arial"/>
                <a:ea typeface="+mn-ea"/>
                <a:cs typeface="+mn-cs"/>
              </a:rPr>
              <a:t>3</a:t>
            </a:r>
            <a:endParaRPr kumimoji="0" lang="en-US" sz="2400" b="0" i="0" u="none" strike="noStrike" kern="1200" cap="none" spc="0" normalizeH="0" baseline="0" noProof="0">
              <a:ln>
                <a:noFill/>
              </a:ln>
              <a:solidFill>
                <a:srgbClr val="000000"/>
              </a:solidFill>
              <a:effectLst/>
              <a:uLnTx/>
              <a:uFillTx/>
              <a:latin typeface="Arial Nova Light"/>
              <a:ea typeface="+mn-ea"/>
              <a:cs typeface="+mn-cs"/>
            </a:endParaRPr>
          </a:p>
        </p:txBody>
      </p:sp>
      <p:cxnSp>
        <p:nvCxnSpPr>
          <p:cNvPr id="71" name="Straight Connector 70">
            <a:extLst>
              <a:ext uri="{FF2B5EF4-FFF2-40B4-BE49-F238E27FC236}">
                <a16:creationId xmlns:a16="http://schemas.microsoft.com/office/drawing/2014/main" id="{4C8C2A0C-DB2B-513F-A9D0-A31B3750CF08}"/>
              </a:ext>
              <a:ext uri="{C183D7F6-B498-43B3-948B-1728B52AA6E4}">
                <adec:decorative xmlns:adec="http://schemas.microsoft.com/office/drawing/2017/decorative" val="1"/>
              </a:ext>
            </a:extLst>
          </p:cNvPr>
          <p:cNvCxnSpPr>
            <a:cxnSpLocks/>
          </p:cNvCxnSpPr>
          <p:nvPr/>
        </p:nvCxnSpPr>
        <p:spPr>
          <a:xfrm>
            <a:off x="7534034" y="4885568"/>
            <a:ext cx="0" cy="1280160"/>
          </a:xfrm>
          <a:prstGeom prst="line">
            <a:avLst/>
          </a:prstGeom>
          <a:ln w="15875">
            <a:gradFill>
              <a:gsLst>
                <a:gs pos="0">
                  <a:schemeClr val="bg1">
                    <a:alpha val="0"/>
                  </a:schemeClr>
                </a:gs>
                <a:gs pos="50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F87CE638-7407-189E-C5E7-E6D75C0ED382}"/>
              </a:ext>
            </a:extLst>
          </p:cNvPr>
          <p:cNvSpPr txBox="1"/>
          <p:nvPr/>
        </p:nvSpPr>
        <p:spPr>
          <a:xfrm>
            <a:off x="6006300" y="5071038"/>
            <a:ext cx="1676244" cy="938719"/>
          </a:xfrm>
          <a:prstGeom prst="rect">
            <a:avLst/>
          </a:prstGeom>
          <a:noFill/>
        </p:spPr>
        <p:txBody>
          <a:bodyPr wrap="square" lIns="0" tIns="0" rIns="0" bIns="0" rtlCol="0" anchor="ctr">
            <a:spAutoFit/>
          </a:bodyPr>
          <a:lstStyle>
            <a:defPPr>
              <a:defRPr lang="en-US"/>
            </a:defPPr>
            <a:lvl1pPr algn="ctr">
              <a:defRPr sz="4000" b="1">
                <a:solidFill>
                  <a:schemeClr val="accent1"/>
                </a:solidFill>
              </a:defRPr>
            </a:lvl1p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srgbClr val="000000"/>
                </a:solidFill>
                <a:effectLst/>
                <a:uLnTx/>
                <a:uFillTx/>
                <a:latin typeface="Arial"/>
                <a:ea typeface="+mn-ea"/>
                <a:cs typeface="+mn-cs"/>
              </a:rPr>
              <a:t>Delivers</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672CB"/>
                </a:solidFill>
                <a:effectLst/>
                <a:uLnTx/>
                <a:uFillTx/>
                <a:latin typeface="Arial Nova Light"/>
                <a:ea typeface="+mn-ea"/>
                <a:cs typeface="+mn-cs"/>
              </a:rPr>
              <a:t>44%</a:t>
            </a:r>
            <a:endParaRPr kumimoji="0" lang="en-US" sz="2000" b="1" i="0" u="none" strike="noStrike" kern="1200" cap="none" spc="0" normalizeH="0" baseline="0" noProof="0">
              <a:ln>
                <a:noFill/>
              </a:ln>
              <a:solidFill>
                <a:srgbClr val="0672CB"/>
              </a:solidFill>
              <a:effectLst/>
              <a:uLnTx/>
              <a:uFillTx/>
              <a:latin typeface="Arial Nova Light"/>
              <a:ea typeface="+mn-ea"/>
              <a:cs typeface="+mn-cs"/>
            </a:endParaRP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mn-cs"/>
              </a:rPr>
              <a:t>cost savings</a:t>
            </a: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mn-cs"/>
              </a:rPr>
              <a:t>compared to HCI</a:t>
            </a:r>
            <a:r>
              <a:rPr kumimoji="0" lang="en-US" sz="900" b="0" i="0" u="none" strike="noStrike" kern="1200" cap="none" spc="0" normalizeH="0" baseline="30000" noProof="0">
                <a:ln>
                  <a:noFill/>
                </a:ln>
                <a:solidFill>
                  <a:srgbClr val="000000"/>
                </a:solidFill>
                <a:effectLst/>
                <a:uLnTx/>
                <a:uFillTx/>
                <a:latin typeface="Arial"/>
                <a:ea typeface="+mn-ea"/>
                <a:cs typeface="+mn-cs"/>
              </a:rPr>
              <a:t>1</a:t>
            </a:r>
          </a:p>
          <a:p>
            <a:pPr marL="0" marR="0" lvl="0" indent="0" algn="ctr" defTabSz="121913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3000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55951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59AC8-A6BA-0694-3F36-2543A532666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D038EA5-0CE0-F653-CE63-E9FD95408346}"/>
              </a:ext>
            </a:extLst>
          </p:cNvPr>
          <p:cNvSpPr/>
          <p:nvPr/>
        </p:nvSpPr>
        <p:spPr>
          <a:xfrm>
            <a:off x="-1" y="1310586"/>
            <a:ext cx="12192001" cy="4822082"/>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sp>
        <p:nvSpPr>
          <p:cNvPr id="2" name="Title 1">
            <a:extLst>
              <a:ext uri="{FF2B5EF4-FFF2-40B4-BE49-F238E27FC236}">
                <a16:creationId xmlns:a16="http://schemas.microsoft.com/office/drawing/2014/main" id="{C294716A-AD42-8C18-AB3D-2A690CA22760}"/>
              </a:ext>
            </a:extLst>
          </p:cNvPr>
          <p:cNvSpPr>
            <a:spLocks noGrp="1"/>
          </p:cNvSpPr>
          <p:nvPr>
            <p:ph type="title"/>
          </p:nvPr>
        </p:nvSpPr>
        <p:spPr/>
        <p:txBody>
          <a:bodyPr/>
          <a:lstStyle/>
          <a:p>
            <a:r>
              <a:rPr lang="en-US"/>
              <a:t>Get more for less with Dell Private Cloud</a:t>
            </a:r>
          </a:p>
        </p:txBody>
      </p:sp>
      <p:sp>
        <p:nvSpPr>
          <p:cNvPr id="7" name="Rectangle 6">
            <a:extLst>
              <a:ext uri="{FF2B5EF4-FFF2-40B4-BE49-F238E27FC236}">
                <a16:creationId xmlns:a16="http://schemas.microsoft.com/office/drawing/2014/main" id="{C9CED42C-3AF3-61C0-CF74-3C2FF9081637}"/>
              </a:ext>
            </a:extLst>
          </p:cNvPr>
          <p:cNvSpPr>
            <a:spLocks/>
          </p:cNvSpPr>
          <p:nvPr/>
        </p:nvSpPr>
        <p:spPr>
          <a:xfrm>
            <a:off x="-575" y="1514438"/>
            <a:ext cx="8561902" cy="4415849"/>
          </a:xfrm>
          <a:prstGeom prst="rect">
            <a:avLst/>
          </a:prstGeom>
          <a:solidFill>
            <a:srgbClr val="C5D4E3"/>
          </a:solidFill>
          <a:ln w="12700" cap="flat" cmpd="sng" algn="ctr">
            <a:noFill/>
            <a:prstDash val="solid"/>
            <a:miter lim="800000"/>
          </a:ln>
          <a:effectLst>
            <a:outerShdw blurRad="323880" dist="212327" dir="2700000" algn="tl" rotWithShape="0">
              <a:prstClr val="black">
                <a:alpha val="8162"/>
              </a:prstClr>
            </a:outerShdw>
          </a:effectLst>
        </p:spPr>
        <p:txBody>
          <a:bodyPr lIns="457200" tIns="182880" rIns="91440" bIns="45720" rtlCol="0" anchor="t"/>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2400" b="0" i="0" u="none" strike="sngStrike" kern="0" cap="none" spc="0" normalizeH="0" baseline="0" noProof="0">
              <a:ln>
                <a:noFill/>
              </a:ln>
              <a:solidFill>
                <a:srgbClr val="FFFFFF"/>
              </a:solidFill>
              <a:effectLst/>
              <a:uLnTx/>
              <a:uFillTx/>
              <a:latin typeface="Arial Nova Light" panose="020B0304020202020204" pitchFamily="34" charset="0"/>
              <a:ea typeface="+mn-ea"/>
              <a:cs typeface="+mn-cs"/>
            </a:endParaRPr>
          </a:p>
        </p:txBody>
      </p:sp>
      <p:sp>
        <p:nvSpPr>
          <p:cNvPr id="9" name="TextBox 8">
            <a:extLst>
              <a:ext uri="{FF2B5EF4-FFF2-40B4-BE49-F238E27FC236}">
                <a16:creationId xmlns:a16="http://schemas.microsoft.com/office/drawing/2014/main" id="{6E25DD9A-3F3C-0F37-A816-34AA63FF3FD0}"/>
              </a:ext>
            </a:extLst>
          </p:cNvPr>
          <p:cNvSpPr txBox="1"/>
          <p:nvPr/>
        </p:nvSpPr>
        <p:spPr>
          <a:xfrm>
            <a:off x="314861" y="2206472"/>
            <a:ext cx="3595101" cy="892552"/>
          </a:xfrm>
          <a:prstGeom prst="rect">
            <a:avLst/>
          </a:prstGeom>
          <a:noFill/>
        </p:spPr>
        <p:txBody>
          <a:bodyPr wrap="square" lIns="0" tIns="0" rIns="0" bIns="0" rtlCol="0" anchor="t">
            <a:spAutoFit/>
          </a:bodyPr>
          <a:lstStyle/>
          <a:p>
            <a:pPr marL="285750" marR="0" lvl="0" indent="-285750" algn="l" defTabSz="914377" rtl="0" eaLnBrk="1" fontAlgn="auto" latinLnBrk="0" hangingPunct="1">
              <a:lnSpc>
                <a:spcPct val="100000"/>
              </a:lnSpc>
              <a:spcBef>
                <a:spcPts val="0"/>
              </a:spcBef>
              <a:spcAft>
                <a:spcPts val="600"/>
              </a:spcAft>
              <a:buClr>
                <a:srgbClr val="37CC5C"/>
              </a:buClr>
              <a:buSzTx/>
              <a:buFont typeface="Wingdings" panose="05000000000000000000" pitchFamily="2" charset="2"/>
              <a:buChar char="ü"/>
              <a:tabLst/>
              <a:defRPr/>
            </a:pPr>
            <a:r>
              <a:rPr kumimoji="0" lang="en-US" sz="1600" b="0" i="0" u="none" strike="noStrike" kern="1200" cap="none" spc="0" normalizeH="0" baseline="0" noProof="0">
                <a:ln>
                  <a:noFill/>
                </a:ln>
                <a:solidFill>
                  <a:srgbClr val="0D2155"/>
                </a:solidFill>
                <a:effectLst/>
                <a:uLnTx/>
                <a:uFillTx/>
                <a:latin typeface="Arial"/>
                <a:ea typeface="+mn-ea"/>
                <a:cs typeface="+mn-cs"/>
              </a:rPr>
              <a:t>Simple to order, onboard and deploy</a:t>
            </a:r>
          </a:p>
          <a:p>
            <a:pPr marL="285750" marR="0" lvl="0" indent="-285750" algn="l" defTabSz="914377" rtl="0" eaLnBrk="1" fontAlgn="auto" latinLnBrk="0" hangingPunct="1">
              <a:lnSpc>
                <a:spcPct val="100000"/>
              </a:lnSpc>
              <a:spcBef>
                <a:spcPts val="0"/>
              </a:spcBef>
              <a:spcAft>
                <a:spcPts val="600"/>
              </a:spcAft>
              <a:buClr>
                <a:srgbClr val="37CC5C"/>
              </a:buClr>
              <a:buSzTx/>
              <a:buFont typeface="Wingdings" panose="05000000000000000000" pitchFamily="2" charset="2"/>
              <a:buChar char="ü"/>
              <a:tabLst/>
              <a:defRPr/>
            </a:pPr>
            <a:r>
              <a:rPr kumimoji="0" lang="en-US" sz="1600" b="0" i="0" u="none" strike="noStrike" kern="1200" cap="none" spc="0" normalizeH="0" baseline="0" noProof="0">
                <a:ln>
                  <a:noFill/>
                </a:ln>
                <a:solidFill>
                  <a:srgbClr val="0D2155"/>
                </a:solidFill>
                <a:effectLst/>
                <a:uLnTx/>
                <a:uFillTx/>
                <a:latin typeface="Arial"/>
                <a:ea typeface="+mn-ea"/>
                <a:cs typeface="+mn-cs"/>
              </a:rPr>
              <a:t>Automated lifecycle management</a:t>
            </a:r>
          </a:p>
          <a:p>
            <a:pPr marL="285750" marR="0" lvl="0" indent="-285750" algn="l" defTabSz="914377" rtl="0" eaLnBrk="1" fontAlgn="auto" latinLnBrk="0" hangingPunct="1">
              <a:lnSpc>
                <a:spcPct val="100000"/>
              </a:lnSpc>
              <a:spcBef>
                <a:spcPts val="0"/>
              </a:spcBef>
              <a:spcAft>
                <a:spcPts val="600"/>
              </a:spcAft>
              <a:buClr>
                <a:srgbClr val="37CC5C"/>
              </a:buClr>
              <a:buSzTx/>
              <a:buFont typeface="Wingdings" panose="05000000000000000000" pitchFamily="2" charset="2"/>
              <a:buChar char="ü"/>
              <a:tabLst/>
              <a:defRPr/>
            </a:pPr>
            <a:r>
              <a:rPr kumimoji="0" lang="en-US" sz="1600" b="0" i="0" u="none" strike="noStrike" kern="1200" cap="none" spc="0" normalizeH="0" baseline="0" noProof="0">
                <a:ln>
                  <a:noFill/>
                </a:ln>
                <a:solidFill>
                  <a:srgbClr val="0D2155"/>
                </a:solidFill>
                <a:effectLst/>
                <a:uLnTx/>
                <a:uFillTx/>
                <a:latin typeface="Arial"/>
                <a:ea typeface="+mn-ea"/>
                <a:cs typeface="+mn-cs"/>
              </a:rPr>
              <a:t>Streamlined, single stack support</a:t>
            </a:r>
          </a:p>
        </p:txBody>
      </p:sp>
      <p:sp>
        <p:nvSpPr>
          <p:cNvPr id="13" name="Rectangle 12">
            <a:extLst>
              <a:ext uri="{FF2B5EF4-FFF2-40B4-BE49-F238E27FC236}">
                <a16:creationId xmlns:a16="http://schemas.microsoft.com/office/drawing/2014/main" id="{DB6C6694-F0CD-0DE6-8E4C-94EF382C032A}"/>
              </a:ext>
            </a:extLst>
          </p:cNvPr>
          <p:cNvSpPr/>
          <p:nvPr/>
        </p:nvSpPr>
        <p:spPr>
          <a:xfrm>
            <a:off x="175593" y="1965687"/>
            <a:ext cx="3873639" cy="1284684"/>
          </a:xfrm>
          <a:prstGeom prst="rect">
            <a:avLst/>
          </a:prstGeom>
          <a:noFill/>
          <a:ln w="28575">
            <a:solidFill>
              <a:srgbClr val="0D2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31854B39-42DE-18D5-6E39-7C5016EC5C0E}"/>
              </a:ext>
            </a:extLst>
          </p:cNvPr>
          <p:cNvSpPr/>
          <p:nvPr/>
        </p:nvSpPr>
        <p:spPr>
          <a:xfrm>
            <a:off x="479175" y="1694831"/>
            <a:ext cx="3266474" cy="363128"/>
          </a:xfrm>
          <a:prstGeom prst="rect">
            <a:avLst/>
          </a:prstGeom>
          <a:solidFill>
            <a:srgbClr val="0D2155"/>
          </a:solidFill>
          <a:ln w="12700">
            <a:solidFill>
              <a:srgbClr val="0D2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Hyperconverged</a:t>
            </a:r>
          </a:p>
        </p:txBody>
      </p:sp>
      <p:sp>
        <p:nvSpPr>
          <p:cNvPr id="16" name="TextBox 15">
            <a:extLst>
              <a:ext uri="{FF2B5EF4-FFF2-40B4-BE49-F238E27FC236}">
                <a16:creationId xmlns:a16="http://schemas.microsoft.com/office/drawing/2014/main" id="{7DCA8487-2D97-A87C-5950-1BFE52212195}"/>
              </a:ext>
            </a:extLst>
          </p:cNvPr>
          <p:cNvSpPr txBox="1"/>
          <p:nvPr/>
        </p:nvSpPr>
        <p:spPr>
          <a:xfrm>
            <a:off x="4474201" y="2206509"/>
            <a:ext cx="3595101" cy="892552"/>
          </a:xfrm>
          <a:prstGeom prst="rect">
            <a:avLst/>
          </a:prstGeom>
          <a:noFill/>
        </p:spPr>
        <p:txBody>
          <a:bodyPr wrap="square" lIns="0" tIns="0" rIns="0" bIns="0" rtlCol="0" anchor="t">
            <a:spAutoFit/>
          </a:bodyPr>
          <a:lstStyle/>
          <a:p>
            <a:pPr marL="285750" marR="0" lvl="0" indent="-285750" algn="l" defTabSz="914377" rtl="0" eaLnBrk="1" fontAlgn="auto" latinLnBrk="0" hangingPunct="1">
              <a:lnSpc>
                <a:spcPct val="100000"/>
              </a:lnSpc>
              <a:spcBef>
                <a:spcPts val="0"/>
              </a:spcBef>
              <a:spcAft>
                <a:spcPts val="600"/>
              </a:spcAft>
              <a:buClr>
                <a:srgbClr val="37CC5C"/>
              </a:buClr>
              <a:buSzTx/>
              <a:buFont typeface="Wingdings" panose="05000000000000000000" pitchFamily="2" charset="2"/>
              <a:buChar char="ü"/>
              <a:tabLst/>
              <a:defRPr/>
            </a:pPr>
            <a:r>
              <a:rPr kumimoji="0" lang="en-US" sz="1600" b="0" i="0" u="none" strike="noStrike" kern="1200" cap="none" spc="0" normalizeH="0" baseline="0" noProof="0">
                <a:ln>
                  <a:noFill/>
                </a:ln>
                <a:solidFill>
                  <a:srgbClr val="0D2155"/>
                </a:solidFill>
                <a:effectLst/>
                <a:uLnTx/>
                <a:uFillTx/>
                <a:latin typeface="Arial"/>
                <a:ea typeface="+mn-ea"/>
                <a:cs typeface="+mn-cs"/>
              </a:rPr>
              <a:t>Flexibility to BYO 3rd party cloud OS</a:t>
            </a:r>
          </a:p>
          <a:p>
            <a:pPr marL="285750" marR="0" lvl="0" indent="-285750" algn="l" defTabSz="914377" rtl="0" eaLnBrk="1" fontAlgn="auto" latinLnBrk="0" hangingPunct="1">
              <a:lnSpc>
                <a:spcPct val="100000"/>
              </a:lnSpc>
              <a:spcBef>
                <a:spcPts val="0"/>
              </a:spcBef>
              <a:spcAft>
                <a:spcPts val="600"/>
              </a:spcAft>
              <a:buClr>
                <a:srgbClr val="37CC5C"/>
              </a:buClr>
              <a:buSzTx/>
              <a:buFont typeface="Wingdings" panose="05000000000000000000" pitchFamily="2" charset="2"/>
              <a:buChar char="ü"/>
              <a:tabLst/>
              <a:defRPr/>
            </a:pPr>
            <a:r>
              <a:rPr kumimoji="0" lang="en-US" sz="1600" b="0" i="0" u="none" strike="noStrike" kern="1200" cap="none" spc="0" normalizeH="0" baseline="0" noProof="0">
                <a:ln>
                  <a:noFill/>
                </a:ln>
                <a:solidFill>
                  <a:srgbClr val="0D2155"/>
                </a:solidFill>
                <a:effectLst/>
                <a:uLnTx/>
                <a:uFillTx/>
                <a:latin typeface="Arial"/>
                <a:ea typeface="+mn-ea"/>
                <a:cs typeface="+mn-cs"/>
              </a:rPr>
              <a:t>Protect hardware investment</a:t>
            </a:r>
          </a:p>
          <a:p>
            <a:pPr marL="285750" marR="0" lvl="0" indent="-285750" algn="l" defTabSz="914377" rtl="0" eaLnBrk="1" fontAlgn="auto" latinLnBrk="0" hangingPunct="1">
              <a:lnSpc>
                <a:spcPct val="100000"/>
              </a:lnSpc>
              <a:spcBef>
                <a:spcPts val="0"/>
              </a:spcBef>
              <a:spcAft>
                <a:spcPts val="600"/>
              </a:spcAft>
              <a:buClr>
                <a:srgbClr val="37CC5C"/>
              </a:buClr>
              <a:buSzTx/>
              <a:buFont typeface="Wingdings" panose="05000000000000000000" pitchFamily="2" charset="2"/>
              <a:buChar char="ü"/>
              <a:tabLst/>
              <a:defRPr/>
            </a:pPr>
            <a:r>
              <a:rPr kumimoji="0" lang="en-US" sz="1600" b="0" i="0" u="none" strike="noStrike" kern="1200" cap="none" spc="0" normalizeH="0" baseline="0" noProof="0">
                <a:ln>
                  <a:noFill/>
                </a:ln>
                <a:solidFill>
                  <a:srgbClr val="0D2155"/>
                </a:solidFill>
                <a:effectLst/>
                <a:uLnTx/>
                <a:uFillTx/>
                <a:latin typeface="Arial"/>
                <a:ea typeface="+mn-ea"/>
                <a:cs typeface="+mn-cs"/>
              </a:rPr>
              <a:t>Reduce storage footprint</a:t>
            </a:r>
          </a:p>
        </p:txBody>
      </p:sp>
      <p:sp>
        <p:nvSpPr>
          <p:cNvPr id="18" name="Rectangle 17">
            <a:extLst>
              <a:ext uri="{FF2B5EF4-FFF2-40B4-BE49-F238E27FC236}">
                <a16:creationId xmlns:a16="http://schemas.microsoft.com/office/drawing/2014/main" id="{EBB5EE78-4865-98B8-B4F5-044FC9E112D7}"/>
              </a:ext>
            </a:extLst>
          </p:cNvPr>
          <p:cNvSpPr/>
          <p:nvPr/>
        </p:nvSpPr>
        <p:spPr>
          <a:xfrm>
            <a:off x="4372184" y="1957095"/>
            <a:ext cx="3803926" cy="1284684"/>
          </a:xfrm>
          <a:prstGeom prst="rect">
            <a:avLst/>
          </a:prstGeom>
          <a:noFill/>
          <a:ln w="28575">
            <a:solidFill>
              <a:srgbClr val="0D2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9" name="TextBox 18">
            <a:extLst>
              <a:ext uri="{FF2B5EF4-FFF2-40B4-BE49-F238E27FC236}">
                <a16:creationId xmlns:a16="http://schemas.microsoft.com/office/drawing/2014/main" id="{311B6107-E0D4-A8B1-1CDA-CED302928F97}"/>
              </a:ext>
            </a:extLst>
          </p:cNvPr>
          <p:cNvSpPr txBox="1"/>
          <p:nvPr/>
        </p:nvSpPr>
        <p:spPr>
          <a:xfrm>
            <a:off x="6003262" y="1695574"/>
            <a:ext cx="594137" cy="276999"/>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3-Tier</a:t>
            </a:r>
          </a:p>
        </p:txBody>
      </p:sp>
      <p:sp>
        <p:nvSpPr>
          <p:cNvPr id="20" name="Cross 19">
            <a:extLst>
              <a:ext uri="{FF2B5EF4-FFF2-40B4-BE49-F238E27FC236}">
                <a16:creationId xmlns:a16="http://schemas.microsoft.com/office/drawing/2014/main" id="{3C639163-1B9C-07C4-E3B5-03A39C402339}"/>
              </a:ext>
            </a:extLst>
          </p:cNvPr>
          <p:cNvSpPr/>
          <p:nvPr/>
        </p:nvSpPr>
        <p:spPr>
          <a:xfrm>
            <a:off x="4000817" y="2333244"/>
            <a:ext cx="414300" cy="414300"/>
          </a:xfrm>
          <a:prstGeom prst="plus">
            <a:avLst>
              <a:gd name="adj" fmla="val 36837"/>
            </a:avLst>
          </a:prstGeom>
          <a:solidFill>
            <a:srgbClr val="0D2155"/>
          </a:solidFill>
          <a:ln w="12700">
            <a:solidFill>
              <a:srgbClr val="0D2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cxnSp>
        <p:nvCxnSpPr>
          <p:cNvPr id="21" name="Straight Connector 20">
            <a:extLst>
              <a:ext uri="{FF2B5EF4-FFF2-40B4-BE49-F238E27FC236}">
                <a16:creationId xmlns:a16="http://schemas.microsoft.com/office/drawing/2014/main" id="{1BA59753-08F4-71D0-AB03-5272FC585D4D}"/>
              </a:ext>
              <a:ext uri="{C183D7F6-B498-43B3-948B-1728B52AA6E4}">
                <adec:decorative xmlns:adec="http://schemas.microsoft.com/office/drawing/2017/decorative" val="1"/>
              </a:ext>
            </a:extLst>
          </p:cNvPr>
          <p:cNvCxnSpPr>
            <a:cxnSpLocks/>
          </p:cNvCxnSpPr>
          <p:nvPr/>
        </p:nvCxnSpPr>
        <p:spPr>
          <a:xfrm>
            <a:off x="2831330" y="3826646"/>
            <a:ext cx="0" cy="1280160"/>
          </a:xfrm>
          <a:prstGeom prst="line">
            <a:avLst/>
          </a:prstGeom>
          <a:ln w="15875">
            <a:gradFill>
              <a:gsLst>
                <a:gs pos="0">
                  <a:schemeClr val="bg1">
                    <a:alpha val="0"/>
                  </a:schemeClr>
                </a:gs>
                <a:gs pos="50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DBA66DA-09B8-4E16-20C2-7294B1F27507}"/>
              </a:ext>
              <a:ext uri="{C183D7F6-B498-43B3-948B-1728B52AA6E4}">
                <adec:decorative xmlns:adec="http://schemas.microsoft.com/office/drawing/2017/decorative" val="1"/>
              </a:ext>
            </a:extLst>
          </p:cNvPr>
          <p:cNvCxnSpPr>
            <a:cxnSpLocks/>
          </p:cNvCxnSpPr>
          <p:nvPr/>
        </p:nvCxnSpPr>
        <p:spPr>
          <a:xfrm>
            <a:off x="5565027" y="3801982"/>
            <a:ext cx="0" cy="1280160"/>
          </a:xfrm>
          <a:prstGeom prst="line">
            <a:avLst/>
          </a:prstGeom>
          <a:ln w="15875">
            <a:gradFill>
              <a:gsLst>
                <a:gs pos="0">
                  <a:schemeClr val="bg1">
                    <a:alpha val="0"/>
                  </a:schemeClr>
                </a:gs>
                <a:gs pos="50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F4931C6-AED8-5740-D18C-788D5C66168A}"/>
              </a:ext>
            </a:extLst>
          </p:cNvPr>
          <p:cNvSpPr txBox="1"/>
          <p:nvPr/>
        </p:nvSpPr>
        <p:spPr>
          <a:xfrm>
            <a:off x="2881300" y="4009070"/>
            <a:ext cx="2651760" cy="1097736"/>
          </a:xfrm>
          <a:prstGeom prst="rect">
            <a:avLst/>
          </a:prstGeom>
          <a:noFill/>
        </p:spPr>
        <p:txBody>
          <a:bodyPr wrap="square" lIns="0" tIns="0" rIns="0" bIns="0" rtlCol="0" anchor="ctr">
            <a:spAutoFit/>
          </a:bodyPr>
          <a:lstStyle>
            <a:defPPr>
              <a:defRPr lang="en-US"/>
            </a:defPPr>
            <a:lvl1pPr algn="ctr">
              <a:defRPr sz="4000" b="1">
                <a:solidFill>
                  <a:schemeClr val="accent1"/>
                </a:solidFill>
              </a:defRPr>
            </a:lvl1p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D2155"/>
                </a:solidFill>
                <a:effectLst/>
                <a:uLnTx/>
                <a:uFillTx/>
                <a:latin typeface="Arial"/>
                <a:ea typeface="+mn-ea"/>
                <a:cs typeface="+mn-cs"/>
              </a:rPr>
              <a:t>Higher utilization</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672CB"/>
                </a:solidFill>
                <a:effectLst/>
                <a:uLnTx/>
                <a:uFillTx/>
                <a:latin typeface="Arial Nova Light"/>
                <a:ea typeface="+mn-ea"/>
                <a:cs typeface="+mn-cs"/>
              </a:rPr>
              <a:t>Fewer compute nodes</a:t>
            </a:r>
          </a:p>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30000" noProof="0">
              <a:ln>
                <a:noFill/>
              </a:ln>
              <a:solidFill>
                <a:srgbClr val="000000"/>
              </a:solidFill>
              <a:effectLst/>
              <a:uLnTx/>
              <a:uFillTx/>
              <a:latin typeface="Arial"/>
              <a:ea typeface="+mn-ea"/>
              <a:cs typeface="+mn-cs"/>
            </a:endParaRPr>
          </a:p>
        </p:txBody>
      </p:sp>
      <p:sp>
        <p:nvSpPr>
          <p:cNvPr id="24" name="TextBox 23">
            <a:extLst>
              <a:ext uri="{FF2B5EF4-FFF2-40B4-BE49-F238E27FC236}">
                <a16:creationId xmlns:a16="http://schemas.microsoft.com/office/drawing/2014/main" id="{8A3447F9-A79B-95BD-0B5F-B7F553D28625}"/>
              </a:ext>
            </a:extLst>
          </p:cNvPr>
          <p:cNvSpPr txBox="1"/>
          <p:nvPr/>
        </p:nvSpPr>
        <p:spPr>
          <a:xfrm>
            <a:off x="98787" y="4009070"/>
            <a:ext cx="2651760" cy="984885"/>
          </a:xfrm>
          <a:prstGeom prst="rect">
            <a:avLst/>
          </a:prstGeom>
          <a:noFill/>
        </p:spPr>
        <p:txBody>
          <a:bodyPr wrap="square" lIns="0" tIns="0" rIns="0" bIns="0" rtlCol="0" anchor="ctr">
            <a:spAutoFit/>
          </a:bodyPr>
          <a:lstStyle>
            <a:defPPr>
              <a:defRPr lang="en-US"/>
            </a:defPPr>
            <a:lvl1pPr algn="ctr">
              <a:defRPr sz="4000" b="1">
                <a:solidFill>
                  <a:schemeClr val="accent1"/>
                </a:solidFill>
              </a:defRPr>
            </a:lvl1pPr>
          </a:lstStyle>
          <a:p>
            <a:pPr marL="0" marR="0" lvl="0" indent="0" algn="ctr" defTabSz="914354" rtl="0" eaLnBrk="1" fontAlgn="auto" latinLnBrk="0" hangingPunct="1">
              <a:lnSpc>
                <a:spcPct val="100000"/>
              </a:lnSpc>
              <a:spcBef>
                <a:spcPts val="600"/>
              </a:spcBef>
              <a:spcAft>
                <a:spcPts val="600"/>
              </a:spcAft>
              <a:buClrTx/>
              <a:buSzTx/>
              <a:buFontTx/>
              <a:buNone/>
              <a:tabLst/>
              <a:defRPr/>
            </a:pPr>
            <a:r>
              <a:rPr kumimoji="0" lang="en-US" sz="1600" b="0" i="0" u="none" strike="noStrike" kern="1200" cap="none" spc="0" normalizeH="0" baseline="0" noProof="0">
                <a:ln>
                  <a:noFill/>
                </a:ln>
                <a:solidFill>
                  <a:srgbClr val="0D2155"/>
                </a:solidFill>
                <a:effectLst/>
                <a:uLnTx/>
                <a:uFillTx/>
                <a:latin typeface="Arial"/>
                <a:ea typeface="+mn-ea"/>
                <a:cs typeface="+mn-cs"/>
              </a:rPr>
              <a:t>Fewer storage needs </a:t>
            </a:r>
            <a:br>
              <a:rPr kumimoji="0" lang="en-US" sz="1600" b="0" i="0" u="none" strike="noStrike" kern="1200" cap="none" spc="0" normalizeH="0" baseline="0" noProof="0">
                <a:ln>
                  <a:noFill/>
                </a:ln>
                <a:solidFill>
                  <a:srgbClr val="000000"/>
                </a:solidFill>
                <a:effectLst/>
                <a:uLnTx/>
                <a:uFillTx/>
                <a:latin typeface="Arial"/>
                <a:ea typeface="+mn-ea"/>
                <a:cs typeface="+mn-cs"/>
              </a:rPr>
            </a:br>
            <a:r>
              <a:rPr kumimoji="0" lang="en-US" sz="2400" b="1" i="0" u="none" strike="noStrike" kern="1200" cap="none" spc="0" normalizeH="0" baseline="0" noProof="0">
                <a:ln>
                  <a:noFill/>
                </a:ln>
                <a:solidFill>
                  <a:srgbClr val="0672CB"/>
                </a:solidFill>
                <a:effectLst/>
                <a:uLnTx/>
                <a:uFillTx/>
                <a:latin typeface="Arial Nova Light"/>
                <a:ea typeface="+mn-ea"/>
                <a:cs typeface="+mn-cs"/>
              </a:rPr>
              <a:t>Lower $/GB with 5:1 DRR</a:t>
            </a:r>
            <a:r>
              <a:rPr kumimoji="0" lang="en-US" sz="2400" b="0" i="0" u="none" strike="noStrike" kern="1200" cap="none" spc="0" normalizeH="0" baseline="30000" noProof="0">
                <a:ln>
                  <a:noFill/>
                </a:ln>
                <a:solidFill>
                  <a:srgbClr val="0672CB"/>
                </a:solidFill>
                <a:effectLst/>
                <a:uLnTx/>
                <a:uFillTx/>
                <a:latin typeface="Arial"/>
                <a:ea typeface="+mn-ea"/>
                <a:cs typeface="+mn-cs"/>
              </a:rPr>
              <a:t>2</a:t>
            </a:r>
            <a:endParaRPr kumimoji="0" lang="en-US" sz="2000" b="1" i="0" u="none" strike="noStrike" kern="1200" cap="none" spc="0" normalizeH="0" baseline="0" noProof="0">
              <a:ln>
                <a:noFill/>
              </a:ln>
              <a:solidFill>
                <a:srgbClr val="0672CB"/>
              </a:solidFill>
              <a:effectLst/>
              <a:uLnTx/>
              <a:uFillTx/>
              <a:latin typeface="Arial Nova Light"/>
              <a:ea typeface="+mn-ea"/>
              <a:cs typeface="+mn-cs"/>
            </a:endParaRPr>
          </a:p>
        </p:txBody>
      </p:sp>
      <p:sp>
        <p:nvSpPr>
          <p:cNvPr id="25" name="TextBox 24">
            <a:extLst>
              <a:ext uri="{FF2B5EF4-FFF2-40B4-BE49-F238E27FC236}">
                <a16:creationId xmlns:a16="http://schemas.microsoft.com/office/drawing/2014/main" id="{4B5CD3A2-4973-D68C-14AC-58B0641C8C9D}"/>
              </a:ext>
            </a:extLst>
          </p:cNvPr>
          <p:cNvSpPr txBox="1"/>
          <p:nvPr/>
        </p:nvSpPr>
        <p:spPr>
          <a:xfrm>
            <a:off x="70978" y="5155000"/>
            <a:ext cx="816298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D2155"/>
                </a:solidFill>
                <a:effectLst/>
                <a:uLnTx/>
                <a:uFillTx/>
                <a:latin typeface="Arial"/>
                <a:ea typeface="+mn-ea"/>
                <a:cs typeface="Segoe Sans Display Semibold" pitchFamily="2" charset="0"/>
              </a:rPr>
              <a:t>Dell Private Cloud combines the best of HCI and 3-Tier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D2155"/>
                </a:solidFill>
                <a:effectLst/>
                <a:uLnTx/>
                <a:uFillTx/>
                <a:latin typeface="Arial"/>
                <a:ea typeface="+mn-ea"/>
                <a:cs typeface="Segoe Sans Display Semibold" pitchFamily="2" charset="0"/>
              </a:rPr>
              <a:t>more simplicity, automation and flexibility to </a:t>
            </a:r>
            <a:r>
              <a:rPr kumimoji="0" lang="en-US" sz="1800" b="1" i="0" u="none" strike="noStrike" kern="1200" cap="none" spc="0" normalizeH="0" baseline="0" noProof="0">
                <a:ln>
                  <a:noFill/>
                </a:ln>
                <a:solidFill>
                  <a:srgbClr val="0672CB"/>
                </a:solidFill>
                <a:effectLst/>
                <a:uLnTx/>
                <a:uFillTx/>
                <a:latin typeface="Arial"/>
                <a:ea typeface="+mn-ea"/>
                <a:cs typeface="Segoe Sans Display Semibold" pitchFamily="2" charset="0"/>
              </a:rPr>
              <a:t>lower OPEX costs</a:t>
            </a:r>
            <a:endParaRPr kumimoji="0" lang="en-US" sz="1800" b="1" i="0" u="none" strike="noStrike" kern="1200" cap="none" spc="0" normalizeH="0" baseline="0" noProof="0">
              <a:ln>
                <a:noFill/>
              </a:ln>
              <a:solidFill>
                <a:srgbClr val="000000"/>
              </a:solidFill>
              <a:effectLst/>
              <a:uLnTx/>
              <a:uFillTx/>
              <a:latin typeface="Arial"/>
              <a:ea typeface="+mn-ea"/>
              <a:cs typeface="Segoe Sans Display Semibold" pitchFamily="2" charset="0"/>
            </a:endParaRPr>
          </a:p>
        </p:txBody>
      </p:sp>
      <p:sp>
        <p:nvSpPr>
          <p:cNvPr id="26" name="Rectangle 25">
            <a:extLst>
              <a:ext uri="{FF2B5EF4-FFF2-40B4-BE49-F238E27FC236}">
                <a16:creationId xmlns:a16="http://schemas.microsoft.com/office/drawing/2014/main" id="{43A5C651-4AAA-CAB1-1E74-AE68A906AF82}"/>
              </a:ext>
            </a:extLst>
          </p:cNvPr>
          <p:cNvSpPr/>
          <p:nvPr/>
        </p:nvSpPr>
        <p:spPr>
          <a:xfrm>
            <a:off x="4638514" y="1694831"/>
            <a:ext cx="3266474" cy="363128"/>
          </a:xfrm>
          <a:prstGeom prst="rect">
            <a:avLst/>
          </a:prstGeom>
          <a:solidFill>
            <a:srgbClr val="0D2155"/>
          </a:solidFill>
          <a:ln w="12700">
            <a:solidFill>
              <a:srgbClr val="0D2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3-Tier</a:t>
            </a:r>
          </a:p>
        </p:txBody>
      </p:sp>
      <p:grpSp>
        <p:nvGrpSpPr>
          <p:cNvPr id="27" name="Group 26">
            <a:extLst>
              <a:ext uri="{FF2B5EF4-FFF2-40B4-BE49-F238E27FC236}">
                <a16:creationId xmlns:a16="http://schemas.microsoft.com/office/drawing/2014/main" id="{B4E38A77-9411-9F25-4557-35DFE3059B28}"/>
              </a:ext>
            </a:extLst>
          </p:cNvPr>
          <p:cNvGrpSpPr/>
          <p:nvPr/>
        </p:nvGrpSpPr>
        <p:grpSpPr>
          <a:xfrm>
            <a:off x="8884279" y="2182238"/>
            <a:ext cx="3017579" cy="3078777"/>
            <a:chOff x="8136496" y="1975641"/>
            <a:chExt cx="2133600" cy="2176871"/>
          </a:xfrm>
          <a:solidFill>
            <a:srgbClr val="C5D4E3"/>
          </a:solidFill>
        </p:grpSpPr>
        <p:sp>
          <p:nvSpPr>
            <p:cNvPr id="28" name="!!Oval 14">
              <a:extLst>
                <a:ext uri="{FF2B5EF4-FFF2-40B4-BE49-F238E27FC236}">
                  <a16:creationId xmlns:a16="http://schemas.microsoft.com/office/drawing/2014/main" id="{1A8FB25C-91B9-741F-5FC2-B0C18DA10FEF}"/>
                </a:ext>
              </a:extLst>
            </p:cNvPr>
            <p:cNvSpPr>
              <a:spLocks noChangeAspect="1"/>
            </p:cNvSpPr>
            <p:nvPr/>
          </p:nvSpPr>
          <p:spPr>
            <a:xfrm>
              <a:off x="8136496" y="1975641"/>
              <a:ext cx="2133600" cy="2176871"/>
            </a:xfrm>
            <a:prstGeom prst="ellipse">
              <a:avLst/>
            </a:prstGeom>
            <a:grpFill/>
            <a:ln w="9525">
              <a:solidFill>
                <a:srgbClr val="C5D4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6EA204">
                    <a:lumMod val="60000"/>
                    <a:lumOff val="40000"/>
                  </a:srgbClr>
                </a:solidFill>
                <a:effectLst/>
                <a:uLnTx/>
                <a:uFillTx/>
                <a:latin typeface="Arial"/>
                <a:ea typeface="+mn-ea"/>
                <a:cs typeface="+mn-cs"/>
              </a:endParaRPr>
            </a:p>
          </p:txBody>
        </p:sp>
        <p:sp>
          <p:nvSpPr>
            <p:cNvPr id="29" name="TextBox 28">
              <a:extLst>
                <a:ext uri="{FF2B5EF4-FFF2-40B4-BE49-F238E27FC236}">
                  <a16:creationId xmlns:a16="http://schemas.microsoft.com/office/drawing/2014/main" id="{6E1492D7-8CB7-5586-C2A4-2B2462D255DE}"/>
                </a:ext>
              </a:extLst>
            </p:cNvPr>
            <p:cNvSpPr txBox="1"/>
            <p:nvPr/>
          </p:nvSpPr>
          <p:spPr>
            <a:xfrm>
              <a:off x="8492872" y="2470756"/>
              <a:ext cx="1420847" cy="718132"/>
            </a:xfrm>
            <a:prstGeom prst="rect">
              <a:avLst/>
            </a:prstGeom>
            <a:grpFill/>
            <a:ln>
              <a:solidFill>
                <a:srgbClr val="C5D4E3"/>
              </a:solidFill>
            </a:ln>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srgbClr val="0D2155"/>
                  </a:solidFill>
                  <a:effectLst/>
                  <a:uLnTx/>
                  <a:uFillTx/>
                  <a:latin typeface="Arial Nova Light"/>
                  <a:ea typeface="+mn-ea"/>
                  <a:cs typeface="+mn-cs"/>
                </a:rPr>
                <a:t>44%</a:t>
              </a:r>
            </a:p>
          </p:txBody>
        </p:sp>
        <p:sp>
          <p:nvSpPr>
            <p:cNvPr id="30" name="TextBox 29">
              <a:extLst>
                <a:ext uri="{FF2B5EF4-FFF2-40B4-BE49-F238E27FC236}">
                  <a16:creationId xmlns:a16="http://schemas.microsoft.com/office/drawing/2014/main" id="{1CE3A845-5B75-0D5D-A085-D86D20BDB1AC}"/>
                </a:ext>
              </a:extLst>
            </p:cNvPr>
            <p:cNvSpPr txBox="1"/>
            <p:nvPr/>
          </p:nvSpPr>
          <p:spPr>
            <a:xfrm>
              <a:off x="8443669" y="3292123"/>
              <a:ext cx="1519253" cy="391708"/>
            </a:xfrm>
            <a:prstGeom prst="rect">
              <a:avLst/>
            </a:prstGeom>
            <a:grpFill/>
            <a:ln>
              <a:solidFill>
                <a:srgbClr val="C5D4E3"/>
              </a:solid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D2155"/>
                  </a:solidFill>
                  <a:effectLst/>
                  <a:uLnTx/>
                  <a:uFillTx/>
                  <a:latin typeface="Arial Nova Light"/>
                  <a:ea typeface="+mn-ea"/>
                  <a:cs typeface="+mn-cs"/>
                </a:rPr>
                <a:t>cost savings compared to HCI</a:t>
              </a:r>
              <a:r>
                <a:rPr kumimoji="0" lang="en-US" sz="1800" b="0" i="0" u="none" strike="noStrike" kern="1200" cap="none" spc="0" normalizeH="0" baseline="30000" noProof="0">
                  <a:ln>
                    <a:noFill/>
                  </a:ln>
                  <a:solidFill>
                    <a:srgbClr val="0D2155"/>
                  </a:solidFill>
                  <a:effectLst/>
                  <a:uLnTx/>
                  <a:uFillTx/>
                  <a:latin typeface="Arial"/>
                  <a:ea typeface="+mn-ea"/>
                  <a:cs typeface="+mn-cs"/>
                </a:rPr>
                <a:t>1</a:t>
              </a:r>
              <a:endParaRPr kumimoji="0" lang="en-US" sz="1800" b="0" i="0" u="none" strike="noStrike" kern="1200" cap="none" spc="0" normalizeH="0" baseline="0" noProof="0">
                <a:ln>
                  <a:noFill/>
                </a:ln>
                <a:solidFill>
                  <a:srgbClr val="0D2155"/>
                </a:solidFill>
                <a:effectLst/>
                <a:uLnTx/>
                <a:uFillTx/>
                <a:latin typeface="Arial Nova Light"/>
                <a:ea typeface="+mn-ea"/>
                <a:cs typeface="+mn-cs"/>
              </a:endParaRPr>
            </a:p>
          </p:txBody>
        </p:sp>
      </p:grpSp>
      <p:sp>
        <p:nvSpPr>
          <p:cNvPr id="31" name="TextBox 30">
            <a:extLst>
              <a:ext uri="{FF2B5EF4-FFF2-40B4-BE49-F238E27FC236}">
                <a16:creationId xmlns:a16="http://schemas.microsoft.com/office/drawing/2014/main" id="{804FCD33-0530-7B80-EF43-A9563E242306}"/>
              </a:ext>
            </a:extLst>
          </p:cNvPr>
          <p:cNvSpPr txBox="1"/>
          <p:nvPr/>
        </p:nvSpPr>
        <p:spPr>
          <a:xfrm>
            <a:off x="5663814" y="4000473"/>
            <a:ext cx="2651760" cy="984885"/>
          </a:xfrm>
          <a:prstGeom prst="rect">
            <a:avLst/>
          </a:prstGeom>
          <a:noFill/>
        </p:spPr>
        <p:txBody>
          <a:bodyPr wrap="square" lIns="0" tIns="0" rIns="0" bIns="0" rtlCol="0" anchor="ctr">
            <a:spAutoFit/>
          </a:bodyPr>
          <a:lstStyle>
            <a:defPPr>
              <a:defRPr lang="en-US"/>
            </a:defPPr>
            <a:lvl1pPr algn="ctr">
              <a:defRPr sz="4000" b="1">
                <a:solidFill>
                  <a:schemeClr val="accent1"/>
                </a:solidFill>
              </a:defRPr>
            </a:lvl1p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D2155"/>
                </a:solidFill>
                <a:effectLst/>
                <a:uLnTx/>
                <a:uFillTx/>
                <a:latin typeface="Arial"/>
                <a:ea typeface="+mn-ea"/>
                <a:cs typeface="+mn-cs"/>
              </a:rPr>
              <a:t>Fewer servers required </a:t>
            </a:r>
            <a:br>
              <a:rPr kumimoji="0" lang="en-US" sz="1600" b="0" i="0" u="none" strike="noStrike" kern="1200" cap="none" spc="0" normalizeH="0" baseline="0" noProof="0">
                <a:ln>
                  <a:noFill/>
                </a:ln>
                <a:solidFill>
                  <a:srgbClr val="000000"/>
                </a:solidFill>
                <a:effectLst/>
                <a:uLnTx/>
                <a:uFillTx/>
                <a:latin typeface="Arial"/>
                <a:ea typeface="+mn-ea"/>
                <a:cs typeface="+mn-cs"/>
              </a:rPr>
            </a:br>
            <a:r>
              <a:rPr kumimoji="0" lang="en-US" sz="2400" b="1" i="0" u="none" strike="noStrike" kern="1200" cap="none" spc="0" normalizeH="0" baseline="0" noProof="0">
                <a:ln>
                  <a:noFill/>
                </a:ln>
                <a:solidFill>
                  <a:srgbClr val="0672CB"/>
                </a:solidFill>
                <a:effectLst/>
                <a:uLnTx/>
                <a:uFillTx/>
                <a:latin typeface="Arial Nova Light"/>
                <a:ea typeface="+mn-ea"/>
                <a:cs typeface="+mn-cs"/>
              </a:rPr>
              <a:t>Lower licensing costs</a:t>
            </a:r>
            <a:endParaRPr kumimoji="0" lang="en-US" sz="2000" b="1" i="0" u="none" strike="noStrike" kern="1200" cap="none" spc="0" normalizeH="0" baseline="0" noProof="0">
              <a:ln>
                <a:noFill/>
              </a:ln>
              <a:solidFill>
                <a:srgbClr val="0672CB"/>
              </a:solidFill>
              <a:effectLst/>
              <a:uLnTx/>
              <a:uFillTx/>
              <a:latin typeface="Arial Nova Light"/>
              <a:ea typeface="+mn-ea"/>
              <a:cs typeface="+mn-cs"/>
            </a:endParaRPr>
          </a:p>
        </p:txBody>
      </p:sp>
      <p:sp>
        <p:nvSpPr>
          <p:cNvPr id="32" name="Rectangle 31">
            <a:extLst>
              <a:ext uri="{FF2B5EF4-FFF2-40B4-BE49-F238E27FC236}">
                <a16:creationId xmlns:a16="http://schemas.microsoft.com/office/drawing/2014/main" id="{1043E64D-6960-A565-DC4F-A1E16AB228EC}"/>
              </a:ext>
            </a:extLst>
          </p:cNvPr>
          <p:cNvSpPr/>
          <p:nvPr/>
        </p:nvSpPr>
        <p:spPr>
          <a:xfrm>
            <a:off x="2573943" y="3414581"/>
            <a:ext cx="3266474" cy="363128"/>
          </a:xfrm>
          <a:prstGeom prst="rect">
            <a:avLst/>
          </a:prstGeom>
          <a:solidFill>
            <a:srgbClr val="0D2155"/>
          </a:solidFill>
          <a:ln w="12700">
            <a:solidFill>
              <a:srgbClr val="0D21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Disaggregated Infrastructure</a:t>
            </a:r>
          </a:p>
        </p:txBody>
      </p:sp>
      <p:sp>
        <p:nvSpPr>
          <p:cNvPr id="33" name="TextBox 32">
            <a:extLst>
              <a:ext uri="{FF2B5EF4-FFF2-40B4-BE49-F238E27FC236}">
                <a16:creationId xmlns:a16="http://schemas.microsoft.com/office/drawing/2014/main" id="{47457243-9F7B-4696-044F-2BC023876AB1}"/>
              </a:ext>
            </a:extLst>
          </p:cNvPr>
          <p:cNvSpPr txBox="1"/>
          <p:nvPr/>
        </p:nvSpPr>
        <p:spPr>
          <a:xfrm>
            <a:off x="-11746" y="6271141"/>
            <a:ext cx="12030016" cy="3847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30000" noProof="0">
                <a:ln>
                  <a:noFill/>
                </a:ln>
                <a:solidFill>
                  <a:srgbClr val="FFFFFF"/>
                </a:solidFill>
                <a:effectLst/>
                <a:uLnTx/>
                <a:uFillTx/>
                <a:latin typeface="Arial"/>
                <a:ea typeface="+mn-ea"/>
                <a:cs typeface="+mn-cs"/>
              </a:rPr>
              <a:t>1</a:t>
            </a:r>
            <a:r>
              <a:rPr kumimoji="0" lang="en-US" sz="1000" b="0" i="0" u="none" strike="noStrike" kern="1200" cap="none" spc="0" normalizeH="0" baseline="0" noProof="0">
                <a:ln>
                  <a:noFill/>
                </a:ln>
                <a:solidFill>
                  <a:srgbClr val="FFFFFF"/>
                </a:solidFill>
                <a:effectLst/>
                <a:uLnTx/>
                <a:uFillTx/>
                <a:latin typeface="Arial"/>
                <a:ea typeface="+mn-ea"/>
                <a:cs typeface="+mn-cs"/>
              </a:rPr>
              <a:t> </a:t>
            </a:r>
            <a:r>
              <a:rPr kumimoji="0" lang="en-US" sz="900" b="0" i="0" u="none" strike="noStrike" kern="1200" cap="none" spc="0" normalizeH="0" baseline="0" noProof="0">
                <a:ln>
                  <a:noFill/>
                </a:ln>
                <a:solidFill>
                  <a:srgbClr val="FFFFFF"/>
                </a:solidFill>
                <a:effectLst/>
                <a:uLnTx/>
                <a:uFillTx/>
                <a:latin typeface="Arial"/>
                <a:ea typeface="+mn-ea"/>
                <a:cs typeface="+mn-cs"/>
              </a:rPr>
              <a:t>Source: Arcilla, Alex. </a:t>
            </a:r>
            <a:r>
              <a:rPr kumimoji="0" lang="en-US" sz="900" b="0" i="1" u="none" strike="noStrike" kern="1200" cap="none" spc="0" normalizeH="0" baseline="0" noProof="0">
                <a:ln>
                  <a:noFill/>
                </a:ln>
                <a:solidFill>
                  <a:srgbClr val="FFFFFF"/>
                </a:solidFill>
                <a:effectLst/>
                <a:uLnTx/>
                <a:uFillTx/>
                <a:latin typeface="Arial"/>
                <a:ea typeface="+mn-ea"/>
                <a:cs typeface="+mn-cs"/>
              </a:rPr>
              <a:t>Dell Private Cloud: Dynamic and Flexible IT Architecture for an Ever-changing Business Landscape. </a:t>
            </a:r>
            <a:r>
              <a:rPr kumimoji="0" lang="en-US" sz="900" b="0" i="0" u="none" strike="noStrike" kern="1200" cap="none" spc="0" normalizeH="0" baseline="0" noProof="0" err="1">
                <a:ln>
                  <a:noFill/>
                </a:ln>
                <a:solidFill>
                  <a:srgbClr val="FFFFFF"/>
                </a:solidFill>
                <a:effectLst/>
                <a:uLnTx/>
                <a:uFillTx/>
                <a:latin typeface="Arial"/>
                <a:ea typeface="+mn-ea"/>
                <a:cs typeface="+mn-cs"/>
              </a:rPr>
              <a:t>Omdia</a:t>
            </a:r>
            <a:r>
              <a:rPr kumimoji="0" lang="en-US" sz="900" b="0" i="0" u="none" strike="noStrike" kern="1200" cap="none" spc="0" normalizeH="0" baseline="0" noProof="0">
                <a:ln>
                  <a:noFill/>
                </a:ln>
                <a:solidFill>
                  <a:srgbClr val="FFFFFF"/>
                </a:solidFill>
                <a:effectLst/>
                <a:uLnTx/>
                <a:uFillTx/>
                <a:latin typeface="Arial"/>
                <a:ea typeface="+mn-ea"/>
                <a:cs typeface="+mn-cs"/>
              </a:rPr>
              <a:t>, January 2026. Actual results may vary. CLM-015607.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30000" noProof="0">
                <a:ln>
                  <a:noFill/>
                </a:ln>
                <a:solidFill>
                  <a:srgbClr val="FFFFFF"/>
                </a:solidFill>
                <a:effectLst/>
                <a:uLnTx/>
                <a:uFillTx/>
                <a:latin typeface="Arial"/>
                <a:ea typeface="+mn-ea"/>
                <a:cs typeface="+mn-cs"/>
              </a:rPr>
              <a:t>2 </a:t>
            </a:r>
            <a:r>
              <a:rPr kumimoji="0" lang="en-US" sz="900" b="0" i="0" u="none" strike="noStrike" kern="1200" cap="none" spc="0" normalizeH="0" baseline="0" noProof="0">
                <a:ln>
                  <a:noFill/>
                </a:ln>
                <a:solidFill>
                  <a:srgbClr val="FFFFFF"/>
                </a:solidFill>
                <a:effectLst/>
                <a:uLnTx/>
                <a:uFillTx/>
                <a:latin typeface="Arial"/>
                <a:ea typeface="+mn-ea"/>
                <a:cs typeface="+mn-cs"/>
              </a:rPr>
              <a:t>5:1 average rate guaranteed across customer applications. Rates for individual applications may vary. See Future-Proof program terms and conditions for details.</a:t>
            </a:r>
            <a:endParaRPr kumimoji="0" lang="en-US" sz="1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932244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54B85B1-598F-9C0C-7390-7DC8E235492C}"/>
            </a:ext>
          </a:extLst>
        </p:cNvPr>
        <p:cNvGrpSpPr/>
        <p:nvPr/>
      </p:nvGrpSpPr>
      <p:grpSpPr>
        <a:xfrm>
          <a:off x="0" y="0"/>
          <a:ext cx="0" cy="0"/>
          <a:chOff x="0" y="0"/>
          <a:chExt cx="0" cy="0"/>
        </a:xfrm>
      </p:grpSpPr>
      <p:sp>
        <p:nvSpPr>
          <p:cNvPr id="38" name="Content Placeholder 9">
            <a:extLst>
              <a:ext uri="{FF2B5EF4-FFF2-40B4-BE49-F238E27FC236}">
                <a16:creationId xmlns:a16="http://schemas.microsoft.com/office/drawing/2014/main" id="{15E93A15-A10B-E754-94BC-ABEEDD97D9CA}"/>
              </a:ext>
            </a:extLst>
          </p:cNvPr>
          <p:cNvSpPr txBox="1">
            <a:spLocks/>
          </p:cNvSpPr>
          <p:nvPr/>
        </p:nvSpPr>
        <p:spPr>
          <a:xfrm>
            <a:off x="1159623" y="1829287"/>
            <a:ext cx="3090672"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0D2155"/>
                </a:solidFill>
                <a:effectLst/>
                <a:uLnTx/>
                <a:uFillTx/>
                <a:latin typeface="Arial Nova Light"/>
                <a:ea typeface="+mn-ea"/>
                <a:cs typeface="+mn-cs"/>
              </a:rPr>
              <a:t>Uncompromised performance</a:t>
            </a:r>
          </a:p>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Move faster</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High throughput</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Ultra-low latency</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Elastic scale</a:t>
            </a:r>
          </a:p>
        </p:txBody>
      </p:sp>
      <p:sp>
        <p:nvSpPr>
          <p:cNvPr id="39" name="Content Placeholder 2">
            <a:extLst>
              <a:ext uri="{FF2B5EF4-FFF2-40B4-BE49-F238E27FC236}">
                <a16:creationId xmlns:a16="http://schemas.microsoft.com/office/drawing/2014/main" id="{B66261A0-34A9-1A9F-7321-D5B29B29AC7C}"/>
              </a:ext>
            </a:extLst>
          </p:cNvPr>
          <p:cNvSpPr txBox="1">
            <a:spLocks/>
          </p:cNvSpPr>
          <p:nvPr/>
        </p:nvSpPr>
        <p:spPr>
          <a:xfrm>
            <a:off x="4590909" y="1829287"/>
            <a:ext cx="3090672"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0D2155"/>
                </a:solidFill>
                <a:effectLst/>
                <a:uLnTx/>
                <a:uFillTx/>
                <a:latin typeface="Arial Nova Light"/>
                <a:ea typeface="+mn-ea"/>
                <a:cs typeface="+mn-cs"/>
              </a:rPr>
              <a:t>Unbound intelligence</a:t>
            </a:r>
          </a:p>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Think bigger</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Reliable data integrity</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Effortless pipeline integration</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Cost efficient at scale</a:t>
            </a:r>
            <a:endParaRPr kumimoji="0" lang="en-US" sz="1600" b="0" i="0" u="none" strike="noStrike" kern="1200" cap="none" spc="0" normalizeH="0" baseline="0" noProof="0">
              <a:ln>
                <a:noFill/>
              </a:ln>
              <a:solidFill>
                <a:srgbClr val="0D2155"/>
              </a:solidFill>
              <a:effectLst/>
              <a:uLnTx/>
              <a:uFillTx/>
              <a:latin typeface="Arial"/>
              <a:ea typeface="+mn-ea"/>
              <a:cs typeface="+mn-cs"/>
            </a:endParaRPr>
          </a:p>
        </p:txBody>
      </p:sp>
      <p:sp>
        <p:nvSpPr>
          <p:cNvPr id="40" name="Content Placeholder 10">
            <a:extLst>
              <a:ext uri="{FF2B5EF4-FFF2-40B4-BE49-F238E27FC236}">
                <a16:creationId xmlns:a16="http://schemas.microsoft.com/office/drawing/2014/main" id="{C1FD6819-F4F2-FB57-81B4-D4AA3EDDE9EC}"/>
              </a:ext>
            </a:extLst>
          </p:cNvPr>
          <p:cNvSpPr txBox="1">
            <a:spLocks/>
          </p:cNvSpPr>
          <p:nvPr/>
        </p:nvSpPr>
        <p:spPr>
          <a:xfrm>
            <a:off x="8022195" y="1829287"/>
            <a:ext cx="3010182"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0D2155"/>
                </a:solidFill>
                <a:effectLst/>
                <a:uLnTx/>
                <a:uFillTx/>
                <a:latin typeface="Arial Nova Light"/>
                <a:ea typeface="+mn-ea"/>
                <a:cs typeface="+mn-cs"/>
              </a:rPr>
              <a:t>Unmatched safeguards</a:t>
            </a:r>
          </a:p>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Stay stronger</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End-to-end security</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Built-in compliance</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Seamless orchestration</a:t>
            </a:r>
          </a:p>
        </p:txBody>
      </p:sp>
      <p:sp>
        <p:nvSpPr>
          <p:cNvPr id="12" name="Rectangle 11">
            <a:extLst>
              <a:ext uri="{FF2B5EF4-FFF2-40B4-BE49-F238E27FC236}">
                <a16:creationId xmlns:a16="http://schemas.microsoft.com/office/drawing/2014/main" id="{1B2FE6E3-9AA9-ADCE-0FC3-92ADD25FD68E}"/>
              </a:ext>
            </a:extLst>
          </p:cNvPr>
          <p:cNvSpPr/>
          <p:nvPr/>
        </p:nvSpPr>
        <p:spPr>
          <a:xfrm>
            <a:off x="0" y="4743592"/>
            <a:ext cx="12190476" cy="212872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5" name="Picture 4">
            <a:extLst>
              <a:ext uri="{FF2B5EF4-FFF2-40B4-BE49-F238E27FC236}">
                <a16:creationId xmlns:a16="http://schemas.microsoft.com/office/drawing/2014/main" id="{C17AB840-BB0D-C6D4-6224-E8D730D52622}"/>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Title 5">
            <a:extLst>
              <a:ext uri="{FF2B5EF4-FFF2-40B4-BE49-F238E27FC236}">
                <a16:creationId xmlns:a16="http://schemas.microsoft.com/office/drawing/2014/main" id="{78D9623A-FA2D-5298-F397-8E8749C18D33}"/>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Unified file and object storage built for modern apps and artificial intelligence.</a:t>
            </a:r>
          </a:p>
        </p:txBody>
      </p:sp>
      <p:sp>
        <p:nvSpPr>
          <p:cNvPr id="14" name="Title 4">
            <a:extLst>
              <a:ext uri="{FF2B5EF4-FFF2-40B4-BE49-F238E27FC236}">
                <a16:creationId xmlns:a16="http://schemas.microsoft.com/office/drawing/2014/main" id="{EABC8C09-C03A-6735-9924-5B509CA21D19}"/>
              </a:ext>
            </a:extLst>
          </p:cNvPr>
          <p:cNvSpPr txBox="1">
            <a:spLocks/>
          </p:cNvSpPr>
          <p:nvPr/>
        </p:nvSpPr>
        <p:spPr>
          <a:xfrm>
            <a:off x="2828925" y="770847"/>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a:t>
            </a:r>
            <a:r>
              <a:rPr kumimoji="0" lang="en-US" sz="6000" b="0" i="0" u="none" strike="noStrike" kern="1200" cap="none" spc="0" normalizeH="0" baseline="0" noProof="0" err="1">
                <a:ln>
                  <a:noFill/>
                </a:ln>
                <a:solidFill>
                  <a:srgbClr val="0672CB"/>
                </a:solidFill>
                <a:effectLst/>
                <a:uLnTx/>
                <a:uFillTx/>
                <a:latin typeface="Arial Nova Light"/>
                <a:ea typeface="+mj-ea"/>
                <a:cs typeface="+mj-cs"/>
              </a:rPr>
              <a:t>PowerScale</a:t>
            </a:r>
            <a:endParaRPr kumimoji="0" lang="en-US" sz="6000" b="0" i="0" u="none" strike="noStrike" kern="1200" cap="none" spc="0" normalizeH="0" baseline="0" noProof="0">
              <a:ln>
                <a:noFill/>
              </a:ln>
              <a:solidFill>
                <a:srgbClr val="0672CB"/>
              </a:solidFill>
              <a:effectLst/>
              <a:uLnTx/>
              <a:uFillTx/>
              <a:latin typeface="Arial Nova Light"/>
              <a:ea typeface="+mj-ea"/>
              <a:cs typeface="+mj-cs"/>
            </a:endParaRPr>
          </a:p>
        </p:txBody>
      </p:sp>
      <p:sp>
        <p:nvSpPr>
          <p:cNvPr id="11" name="Arrow: Left-Right 10">
            <a:extLst>
              <a:ext uri="{FF2B5EF4-FFF2-40B4-BE49-F238E27FC236}">
                <a16:creationId xmlns:a16="http://schemas.microsoft.com/office/drawing/2014/main" id="{74C01150-9667-D0A0-32D1-F3A9195089A5}"/>
              </a:ext>
              <a:ext uri="{C183D7F6-B498-43B3-948B-1728B52AA6E4}">
                <adec:decorative xmlns:adec="http://schemas.microsoft.com/office/drawing/2017/decorative" val="1"/>
              </a:ext>
            </a:extLst>
          </p:cNvPr>
          <p:cNvSpPr/>
          <p:nvPr/>
        </p:nvSpPr>
        <p:spPr>
          <a:xfrm>
            <a:off x="365635" y="4440775"/>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9829F66E-60C1-76C5-94B6-5F048CA3C5D2}"/>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076A013E-266E-359A-29E1-2285AC9CEE53}"/>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16</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grpSp>
        <p:nvGrpSpPr>
          <p:cNvPr id="3" name="Group 2">
            <a:extLst>
              <a:ext uri="{FF2B5EF4-FFF2-40B4-BE49-F238E27FC236}">
                <a16:creationId xmlns:a16="http://schemas.microsoft.com/office/drawing/2014/main" id="{9EEDDBB1-EB25-1D23-CE0A-417684E2E8F1}"/>
              </a:ext>
            </a:extLst>
          </p:cNvPr>
          <p:cNvGrpSpPr/>
          <p:nvPr/>
        </p:nvGrpSpPr>
        <p:grpSpPr>
          <a:xfrm>
            <a:off x="1540450" y="5137181"/>
            <a:ext cx="9796965" cy="996580"/>
            <a:chOff x="749294" y="5144061"/>
            <a:chExt cx="9796965" cy="996580"/>
          </a:xfrm>
        </p:grpSpPr>
        <p:sp>
          <p:nvSpPr>
            <p:cNvPr id="8" name="TextBox 7">
              <a:extLst>
                <a:ext uri="{FF2B5EF4-FFF2-40B4-BE49-F238E27FC236}">
                  <a16:creationId xmlns:a16="http://schemas.microsoft.com/office/drawing/2014/main" id="{60A40C4A-66E9-B5D5-5875-87C97EB3F249}"/>
                </a:ext>
              </a:extLst>
            </p:cNvPr>
            <p:cNvSpPr txBox="1"/>
            <p:nvPr/>
          </p:nvSpPr>
          <p:spPr>
            <a:xfrm>
              <a:off x="749294" y="5638088"/>
              <a:ext cx="2506156" cy="46166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Arial"/>
                </a:rPr>
                <a:t>greater cluster throughput than traditional flash-only competition</a:t>
              </a:r>
              <a:r>
                <a:rPr kumimoji="0" lang="en-US" sz="1200" b="0" i="0" u="none" strike="noStrike" kern="1200" cap="none" spc="0" normalizeH="0" baseline="30000" noProof="0">
                  <a:ln>
                    <a:noFill/>
                  </a:ln>
                  <a:solidFill>
                    <a:srgbClr val="FFFFFF"/>
                  </a:solidFill>
                  <a:effectLst/>
                  <a:uLnTx/>
                  <a:uFillTx/>
                  <a:latin typeface="Arial Nova Light"/>
                  <a:ea typeface="+mn-ea"/>
                  <a:cs typeface="Arial"/>
                </a:rPr>
                <a:t>1</a:t>
              </a:r>
            </a:p>
          </p:txBody>
        </p:sp>
        <p:sp>
          <p:nvSpPr>
            <p:cNvPr id="9" name="TextBox 8">
              <a:extLst>
                <a:ext uri="{FF2B5EF4-FFF2-40B4-BE49-F238E27FC236}">
                  <a16:creationId xmlns:a16="http://schemas.microsoft.com/office/drawing/2014/main" id="{BE5CA0EB-A875-1CAC-C7CD-E88A9174E057}"/>
                </a:ext>
              </a:extLst>
            </p:cNvPr>
            <p:cNvSpPr txBox="1"/>
            <p:nvPr/>
          </p:nvSpPr>
          <p:spPr>
            <a:xfrm>
              <a:off x="1097376" y="5144061"/>
              <a:ext cx="1825752"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Nova Light"/>
                  <a:ea typeface="+mn-ea"/>
                  <a:cs typeface="+mn-cs"/>
                </a:rPr>
                <a:t>Up to </a:t>
              </a:r>
              <a:r>
                <a:rPr kumimoji="0" lang="en-US" sz="3600" b="0" i="0" u="none" strike="noStrike" kern="1200" cap="none" spc="0" normalizeH="0" baseline="0" noProof="0">
                  <a:ln>
                    <a:noFill/>
                  </a:ln>
                  <a:solidFill>
                    <a:srgbClr val="FFFFFF"/>
                  </a:solidFill>
                  <a:effectLst/>
                  <a:uLnTx/>
                  <a:uFillTx/>
                  <a:latin typeface="Arial Nova Light"/>
                  <a:ea typeface="+mn-ea"/>
                  <a:cs typeface="+mn-cs"/>
                </a:rPr>
                <a:t>8x</a:t>
              </a:r>
            </a:p>
          </p:txBody>
        </p:sp>
        <p:sp>
          <p:nvSpPr>
            <p:cNvPr id="32" name="TextBox 31">
              <a:extLst>
                <a:ext uri="{FF2B5EF4-FFF2-40B4-BE49-F238E27FC236}">
                  <a16:creationId xmlns:a16="http://schemas.microsoft.com/office/drawing/2014/main" id="{D84D8C91-8AD7-8E87-39B9-93DA5F22D655}"/>
                </a:ext>
              </a:extLst>
            </p:cNvPr>
            <p:cNvSpPr txBox="1"/>
            <p:nvPr/>
          </p:nvSpPr>
          <p:spPr>
            <a:xfrm>
              <a:off x="3970182" y="5783232"/>
              <a:ext cx="3010182"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Arial"/>
                </a:rPr>
                <a:t>And certifications for industry applications</a:t>
              </a:r>
            </a:p>
          </p:txBody>
        </p:sp>
        <p:sp>
          <p:nvSpPr>
            <p:cNvPr id="33" name="TextBox 32">
              <a:extLst>
                <a:ext uri="{FF2B5EF4-FFF2-40B4-BE49-F238E27FC236}">
                  <a16:creationId xmlns:a16="http://schemas.microsoft.com/office/drawing/2014/main" id="{F908FFB5-58A5-607B-E63A-0147290AE30B}"/>
                </a:ext>
              </a:extLst>
            </p:cNvPr>
            <p:cNvSpPr txBox="1"/>
            <p:nvPr/>
          </p:nvSpPr>
          <p:spPr>
            <a:xfrm>
              <a:off x="4382229" y="5309812"/>
              <a:ext cx="2393164"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latin typeface="Arial Nova Light"/>
                  <a:ea typeface="+mn-ea"/>
                  <a:cs typeface="+mn-cs"/>
                </a:rPr>
                <a:t>350+ </a:t>
              </a:r>
              <a:r>
                <a:rPr kumimoji="0" lang="en-US" sz="1800" b="0" i="0" u="none" strike="noStrike" kern="1200" cap="none" spc="0" normalizeH="0" baseline="0" noProof="0">
                  <a:ln>
                    <a:noFill/>
                  </a:ln>
                  <a:solidFill>
                    <a:srgbClr val="FFFFFF"/>
                  </a:solidFill>
                  <a:effectLst/>
                  <a:uLnTx/>
                  <a:uFillTx/>
                  <a:latin typeface="Arial Nova Light"/>
                  <a:ea typeface="+mn-ea"/>
                  <a:cs typeface="+mn-cs"/>
                </a:rPr>
                <a:t>integrations</a:t>
              </a:r>
            </a:p>
          </p:txBody>
        </p:sp>
        <p:sp>
          <p:nvSpPr>
            <p:cNvPr id="35" name="TextBox 34">
              <a:extLst>
                <a:ext uri="{FF2B5EF4-FFF2-40B4-BE49-F238E27FC236}">
                  <a16:creationId xmlns:a16="http://schemas.microsoft.com/office/drawing/2014/main" id="{67C3BFC6-4BA3-991F-5448-08FB7869D08B}"/>
                </a:ext>
              </a:extLst>
            </p:cNvPr>
            <p:cNvSpPr txBox="1"/>
            <p:nvPr/>
          </p:nvSpPr>
          <p:spPr>
            <a:xfrm>
              <a:off x="7536077" y="5278867"/>
              <a:ext cx="3010182" cy="86177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Arial Nova Light"/>
                  <a:ea typeface="+mn-ea"/>
                  <a:cs typeface="+mn-cs"/>
                </a:rPr>
                <a:t>The World’s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Arial Nova Light"/>
                  <a:ea typeface="+mn-ea"/>
                  <a:cs typeface="+mn-cs"/>
                </a:rPr>
                <a:t>Most Secure NAS</a:t>
              </a:r>
              <a:r>
                <a:rPr kumimoji="0" lang="en-US" sz="1800" b="0" i="0" u="none" strike="noStrike" kern="1200" cap="none" spc="0" normalizeH="0" baseline="30000" noProof="0">
                  <a:ln>
                    <a:noFill/>
                  </a:ln>
                  <a:solidFill>
                    <a:srgbClr val="FFFFFF"/>
                  </a:solidFill>
                  <a:effectLst/>
                  <a:uLnTx/>
                  <a:uFillTx/>
                  <a:latin typeface="Arial Nova Light"/>
                  <a:ea typeface="+mn-ea"/>
                  <a:cs typeface="+mn-cs"/>
                </a:rPr>
                <a:t>2</a:t>
              </a:r>
            </a:p>
          </p:txBody>
        </p:sp>
      </p:grpSp>
      <p:grpSp>
        <p:nvGrpSpPr>
          <p:cNvPr id="41" name="Group 40">
            <a:extLst>
              <a:ext uri="{FF2B5EF4-FFF2-40B4-BE49-F238E27FC236}">
                <a16:creationId xmlns:a16="http://schemas.microsoft.com/office/drawing/2014/main" id="{24FC0307-B7F1-7D53-8FF0-A7C16596B564}"/>
              </a:ext>
            </a:extLst>
          </p:cNvPr>
          <p:cNvGrpSpPr/>
          <p:nvPr/>
        </p:nvGrpSpPr>
        <p:grpSpPr>
          <a:xfrm>
            <a:off x="11337415" y="160647"/>
            <a:ext cx="676001" cy="676001"/>
            <a:chOff x="9936663" y="3295613"/>
            <a:chExt cx="676001" cy="676001"/>
          </a:xfrm>
          <a:solidFill>
            <a:schemeClr val="bg1"/>
          </a:solidFill>
        </p:grpSpPr>
        <p:sp>
          <p:nvSpPr>
            <p:cNvPr id="42" name="Oval 41">
              <a:extLst>
                <a:ext uri="{FF2B5EF4-FFF2-40B4-BE49-F238E27FC236}">
                  <a16:creationId xmlns:a16="http://schemas.microsoft.com/office/drawing/2014/main" id="{236EC01C-285A-4D61-2233-58D72D9B9E03}"/>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43" name="Graphic 42">
              <a:hlinkClick r:id="" action="ppaction://noaction"/>
              <a:extLst>
                <a:ext uri="{FF2B5EF4-FFF2-40B4-BE49-F238E27FC236}">
                  <a16:creationId xmlns:a16="http://schemas.microsoft.com/office/drawing/2014/main" id="{51134A21-90DA-1512-B215-21E19DB7AA1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083782" y="3456782"/>
              <a:ext cx="381761" cy="381761"/>
            </a:xfrm>
            <a:prstGeom prst="rect">
              <a:avLst/>
            </a:prstGeom>
          </p:spPr>
        </p:pic>
      </p:grpSp>
      <p:pic>
        <p:nvPicPr>
          <p:cNvPr id="4" name="Picture 3">
            <a:extLst>
              <a:ext uri="{FF2B5EF4-FFF2-40B4-BE49-F238E27FC236}">
                <a16:creationId xmlns:a16="http://schemas.microsoft.com/office/drawing/2014/main" id="{143E1982-5AC1-E593-BE1A-6EC6117ED5A5}"/>
              </a:ext>
            </a:extLst>
          </p:cNvPr>
          <p:cNvPicPr>
            <a:picLocks noChangeAspect="1"/>
          </p:cNvPicPr>
          <p:nvPr/>
        </p:nvPicPr>
        <p:blipFill>
          <a:blip r:embed="rId7"/>
          <a:stretch>
            <a:fillRect/>
          </a:stretch>
        </p:blipFill>
        <p:spPr>
          <a:xfrm>
            <a:off x="8817752" y="4597061"/>
            <a:ext cx="685629" cy="402485"/>
          </a:xfrm>
          <a:prstGeom prst="rect">
            <a:avLst/>
          </a:prstGeom>
        </p:spPr>
      </p:pic>
      <p:pic>
        <p:nvPicPr>
          <p:cNvPr id="16" name="Picture 15" descr="powerscale node">
            <a:extLst>
              <a:ext uri="{FF2B5EF4-FFF2-40B4-BE49-F238E27FC236}">
                <a16:creationId xmlns:a16="http://schemas.microsoft.com/office/drawing/2014/main" id="{24C0C244-3699-6723-D183-7352FF13201B}"/>
              </a:ext>
            </a:extLst>
          </p:cNvPr>
          <p:cNvPicPr>
            <a:picLocks noChangeAspect="1"/>
          </p:cNvPicPr>
          <p:nvPr/>
        </p:nvPicPr>
        <p:blipFill>
          <a:blip r:embed="rId8"/>
          <a:stretch>
            <a:fillRect/>
          </a:stretch>
        </p:blipFill>
        <p:spPr>
          <a:xfrm>
            <a:off x="3562621" y="4582672"/>
            <a:ext cx="5045999" cy="425030"/>
          </a:xfrm>
          <a:prstGeom prst="rect">
            <a:avLst/>
          </a:prstGeom>
        </p:spPr>
      </p:pic>
      <p:sp>
        <p:nvSpPr>
          <p:cNvPr id="17" name="TextBox 16">
            <a:extLst>
              <a:ext uri="{FF2B5EF4-FFF2-40B4-BE49-F238E27FC236}">
                <a16:creationId xmlns:a16="http://schemas.microsoft.com/office/drawing/2014/main" id="{B202217A-4ED6-DB3F-3927-D9F2D969E2A8}"/>
              </a:ext>
            </a:extLst>
          </p:cNvPr>
          <p:cNvSpPr txBox="1"/>
          <p:nvPr/>
        </p:nvSpPr>
        <p:spPr>
          <a:xfrm>
            <a:off x="258636" y="6483140"/>
            <a:ext cx="6852661" cy="242374"/>
          </a:xfrm>
          <a:prstGeom prst="rect">
            <a:avLst/>
          </a:prstGeom>
          <a:noFill/>
        </p:spPr>
        <p:txBody>
          <a:bodyPr wrap="square" lIns="0" tIns="34290" rIns="6858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a:ln>
                  <a:noFill/>
                </a:ln>
                <a:solidFill>
                  <a:srgbClr val="000000">
                    <a:lumMod val="50000"/>
                    <a:lumOff val="50000"/>
                  </a:srgbClr>
                </a:solidFill>
                <a:effectLst/>
                <a:uLnTx/>
                <a:uFillTx/>
                <a:latin typeface="Arial"/>
                <a:ea typeface="+mn-ea"/>
                <a:cs typeface="Arial"/>
              </a:rPr>
              <a:t>1 Based on Dell analysis. Performance is based on PowerScale F710 maximum throughput per cluster running NFS 4.2, September 2024. Actual results many vary.</a:t>
            </a:r>
          </a:p>
          <a:p>
            <a:pPr marL="0" marR="0" lvl="0" indent="0" algn="l" defTabSz="685783"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2 Based on Dell analysis of cybersecurity software capabilities</a:t>
            </a:r>
          </a:p>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45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4865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53" presetClass="entr" presetSubtype="16" fill="hold" grpId="0" nodeType="withEffect">
                                  <p:stCondLst>
                                    <p:cond delay="30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40"/>
                                        </p:tgtEl>
                                        <p:attrNameLst>
                                          <p:attrName>style.visibility</p:attrName>
                                        </p:attrNameLst>
                                      </p:cBhvr>
                                      <p:to>
                                        <p:strVal val="visible"/>
                                      </p:to>
                                    </p:set>
                                    <p:anim calcmode="lin" valueType="num">
                                      <p:cBhvr>
                                        <p:cTn id="17" dur="500" fill="hold"/>
                                        <p:tgtEl>
                                          <p:spTgt spid="40"/>
                                        </p:tgtEl>
                                        <p:attrNameLst>
                                          <p:attrName>ppt_w</p:attrName>
                                        </p:attrNameLst>
                                      </p:cBhvr>
                                      <p:tavLst>
                                        <p:tav tm="0">
                                          <p:val>
                                            <p:fltVal val="0"/>
                                          </p:val>
                                        </p:tav>
                                        <p:tav tm="100000">
                                          <p:val>
                                            <p:strVal val="#ppt_w"/>
                                          </p:val>
                                        </p:tav>
                                      </p:tavLst>
                                    </p:anim>
                                    <p:anim calcmode="lin" valueType="num">
                                      <p:cBhvr>
                                        <p:cTn id="18" dur="500" fill="hold"/>
                                        <p:tgtEl>
                                          <p:spTgt spid="40"/>
                                        </p:tgtEl>
                                        <p:attrNameLst>
                                          <p:attrName>ppt_h</p:attrName>
                                        </p:attrNameLst>
                                      </p:cBhvr>
                                      <p:tavLst>
                                        <p:tav tm="0">
                                          <p:val>
                                            <p:fltVal val="0"/>
                                          </p:val>
                                        </p:tav>
                                        <p:tav tm="100000">
                                          <p:val>
                                            <p:strVal val="#ppt_h"/>
                                          </p:val>
                                        </p:tav>
                                      </p:tavLst>
                                    </p:anim>
                                    <p:animEffect transition="in" filter="fade">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C7981C29-AEB3-1EE0-A4F2-7A4BDEFE31FE}"/>
            </a:ext>
          </a:extLst>
        </p:cNvPr>
        <p:cNvGrpSpPr/>
        <p:nvPr/>
      </p:nvGrpSpPr>
      <p:grpSpPr>
        <a:xfrm>
          <a:off x="0" y="0"/>
          <a:ext cx="0" cy="0"/>
          <a:chOff x="0" y="0"/>
          <a:chExt cx="0" cy="0"/>
        </a:xfrm>
      </p:grpSpPr>
      <p:sp>
        <p:nvSpPr>
          <p:cNvPr id="56" name="Rectangle: Rounded Corners 55">
            <a:extLst>
              <a:ext uri="{FF2B5EF4-FFF2-40B4-BE49-F238E27FC236}">
                <a16:creationId xmlns:a16="http://schemas.microsoft.com/office/drawing/2014/main" id="{122AEE45-494F-C437-2F29-69A5891361FD}"/>
              </a:ext>
              <a:ext uri="{C183D7F6-B498-43B3-948B-1728B52AA6E4}">
                <adec:decorative xmlns:adec="http://schemas.microsoft.com/office/drawing/2017/decorative" val="1"/>
              </a:ext>
            </a:extLst>
          </p:cNvPr>
          <p:cNvSpPr/>
          <p:nvPr/>
        </p:nvSpPr>
        <p:spPr>
          <a:xfrm>
            <a:off x="2719747" y="1596717"/>
            <a:ext cx="6811882" cy="4556791"/>
          </a:xfrm>
          <a:prstGeom prst="roundRect">
            <a:avLst>
              <a:gd name="adj" fmla="val 2259"/>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
              <a:ea typeface="+mn-ea"/>
              <a:cs typeface="+mn-cs"/>
            </a:endParaRPr>
          </a:p>
        </p:txBody>
      </p:sp>
      <p:sp>
        <p:nvSpPr>
          <p:cNvPr id="90" name="Rectangle: Rounded Corners 89">
            <a:extLst>
              <a:ext uri="{FF2B5EF4-FFF2-40B4-BE49-F238E27FC236}">
                <a16:creationId xmlns:a16="http://schemas.microsoft.com/office/drawing/2014/main" id="{B1DB2C64-50A0-D788-CC79-DB4E100E39FB}"/>
              </a:ext>
              <a:ext uri="{C183D7F6-B498-43B3-948B-1728B52AA6E4}">
                <adec:decorative xmlns:adec="http://schemas.microsoft.com/office/drawing/2017/decorative" val="1"/>
              </a:ext>
            </a:extLst>
          </p:cNvPr>
          <p:cNvSpPr/>
          <p:nvPr/>
        </p:nvSpPr>
        <p:spPr>
          <a:xfrm>
            <a:off x="2851183" y="2137997"/>
            <a:ext cx="4523738" cy="1749397"/>
          </a:xfrm>
          <a:prstGeom prst="roundRect">
            <a:avLst>
              <a:gd name="adj" fmla="val 5112"/>
            </a:avLst>
          </a:prstGeom>
          <a:solidFill>
            <a:srgbClr val="C5D4E3"/>
          </a:solidFill>
          <a:ln>
            <a:noFill/>
          </a:ln>
          <a:effectLst/>
        </p:spPr>
        <p:style>
          <a:lnRef idx="0">
            <a:schemeClr val="accent1"/>
          </a:lnRef>
          <a:fillRef idx="3">
            <a:schemeClr val="accent1"/>
          </a:fillRef>
          <a:effectRef idx="3">
            <a:schemeClr val="accent1"/>
          </a:effectRef>
          <a:fontRef idx="minor">
            <a:schemeClr val="lt1"/>
          </a:fontRef>
        </p:style>
        <p:txBody>
          <a:bodyPr lIns="0" tIns="45720" rIns="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051" b="0" i="0" u="none" strike="noStrike" kern="1200" cap="none" spc="0" normalizeH="0" baseline="0" noProof="0">
              <a:ln>
                <a:noFill/>
              </a:ln>
              <a:solidFill>
                <a:srgbClr val="0672CB">
                  <a:lumMod val="40000"/>
                  <a:lumOff val="60000"/>
                </a:srgbClr>
              </a:solidFill>
              <a:effectLst/>
              <a:uLnTx/>
              <a:uFillTx/>
              <a:latin typeface="Arial Nova Light"/>
              <a:ea typeface="+mn-ea"/>
              <a:cs typeface="+mn-cs"/>
            </a:endParaRPr>
          </a:p>
        </p:txBody>
      </p:sp>
      <p:sp>
        <p:nvSpPr>
          <p:cNvPr id="91" name="TextBox 90">
            <a:extLst>
              <a:ext uri="{FF2B5EF4-FFF2-40B4-BE49-F238E27FC236}">
                <a16:creationId xmlns:a16="http://schemas.microsoft.com/office/drawing/2014/main" id="{2BB3CC5B-2470-8704-A80D-B4BD1769FA75}"/>
              </a:ext>
            </a:extLst>
          </p:cNvPr>
          <p:cNvSpPr txBox="1"/>
          <p:nvPr/>
        </p:nvSpPr>
        <p:spPr>
          <a:xfrm>
            <a:off x="4253997" y="2273503"/>
            <a:ext cx="1718110" cy="246221"/>
          </a:xfrm>
          <a:prstGeom prst="rect">
            <a:avLst/>
          </a:prstGeom>
          <a:noFill/>
        </p:spPr>
        <p:txBody>
          <a:bodyPr wrap="square" lIns="0" tIns="0" rIns="0" bIns="0"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D2155"/>
                </a:solidFill>
                <a:effectLst/>
                <a:uLnTx/>
                <a:uFillTx/>
                <a:latin typeface="Arial"/>
                <a:ea typeface="+mn-ea"/>
                <a:cs typeface="+mn-cs"/>
              </a:rPr>
              <a:t>Data Engines</a:t>
            </a:r>
          </a:p>
        </p:txBody>
      </p:sp>
      <p:sp>
        <p:nvSpPr>
          <p:cNvPr id="93" name="Rectangle: Rounded Corners 92">
            <a:extLst>
              <a:ext uri="{FF2B5EF4-FFF2-40B4-BE49-F238E27FC236}">
                <a16:creationId xmlns:a16="http://schemas.microsoft.com/office/drawing/2014/main" id="{2EC37D06-B0E9-0E8F-B609-984F2790FD39}"/>
              </a:ext>
              <a:ext uri="{C183D7F6-B498-43B3-948B-1728B52AA6E4}">
                <adec:decorative xmlns:adec="http://schemas.microsoft.com/office/drawing/2017/decorative" val="1"/>
              </a:ext>
            </a:extLst>
          </p:cNvPr>
          <p:cNvSpPr/>
          <p:nvPr/>
        </p:nvSpPr>
        <p:spPr>
          <a:xfrm>
            <a:off x="2859127" y="4057302"/>
            <a:ext cx="4507851" cy="1965363"/>
          </a:xfrm>
          <a:prstGeom prst="roundRect">
            <a:avLst>
              <a:gd name="adj" fmla="val 6564"/>
            </a:avLst>
          </a:prstGeom>
          <a:solidFill>
            <a:srgbClr val="C5D4E3"/>
          </a:solidFill>
          <a:ln>
            <a:noFill/>
          </a:ln>
          <a:effectLst/>
        </p:spPr>
        <p:style>
          <a:lnRef idx="0">
            <a:schemeClr val="accent1"/>
          </a:lnRef>
          <a:fillRef idx="3">
            <a:schemeClr val="accent1"/>
          </a:fillRef>
          <a:effectRef idx="3">
            <a:schemeClr val="accent1"/>
          </a:effectRef>
          <a:fontRef idx="minor">
            <a:schemeClr val="lt1"/>
          </a:fontRef>
        </p:style>
        <p:txBody>
          <a:bodyPr tIns="4572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051" b="0" i="0" u="none" strike="noStrike" kern="1200" cap="none" spc="0" normalizeH="0" baseline="0" noProof="0">
              <a:ln>
                <a:noFill/>
              </a:ln>
              <a:solidFill>
                <a:srgbClr val="0672CB">
                  <a:lumMod val="40000"/>
                  <a:lumOff val="60000"/>
                </a:srgbClr>
              </a:solidFill>
              <a:effectLst/>
              <a:uLnTx/>
              <a:uFillTx/>
              <a:latin typeface="Arial Nova Light"/>
              <a:ea typeface="+mn-ea"/>
              <a:cs typeface="+mn-cs"/>
            </a:endParaRPr>
          </a:p>
        </p:txBody>
      </p:sp>
      <p:sp>
        <p:nvSpPr>
          <p:cNvPr id="94" name="TextBox 93">
            <a:extLst>
              <a:ext uri="{FF2B5EF4-FFF2-40B4-BE49-F238E27FC236}">
                <a16:creationId xmlns:a16="http://schemas.microsoft.com/office/drawing/2014/main" id="{4894E5EE-E504-92BC-CB37-172081F14AD1}"/>
              </a:ext>
            </a:extLst>
          </p:cNvPr>
          <p:cNvSpPr txBox="1"/>
          <p:nvPr/>
        </p:nvSpPr>
        <p:spPr>
          <a:xfrm>
            <a:off x="2590683" y="4130710"/>
            <a:ext cx="5029200" cy="246221"/>
          </a:xfrm>
          <a:prstGeom prst="rect">
            <a:avLst/>
          </a:prstGeom>
          <a:noFill/>
        </p:spPr>
        <p:txBody>
          <a:bodyPr wrap="square" lIns="0" tIns="0" rIns="0" bIns="0"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D2155"/>
                </a:solidFill>
                <a:effectLst/>
                <a:uLnTx/>
                <a:uFillTx/>
                <a:latin typeface="Arial"/>
                <a:ea typeface="+mn-ea"/>
                <a:cs typeface="+mn-cs"/>
              </a:rPr>
              <a:t>Storage Engines</a:t>
            </a:r>
          </a:p>
        </p:txBody>
      </p:sp>
      <p:sp>
        <p:nvSpPr>
          <p:cNvPr id="75" name="Rectangle: Rounded Corners 74">
            <a:extLst>
              <a:ext uri="{FF2B5EF4-FFF2-40B4-BE49-F238E27FC236}">
                <a16:creationId xmlns:a16="http://schemas.microsoft.com/office/drawing/2014/main" id="{13FB8C28-DB91-0671-7CF4-8F585ABF39D8}"/>
              </a:ext>
              <a:ext uri="{C183D7F6-B498-43B3-948B-1728B52AA6E4}">
                <adec:decorative xmlns:adec="http://schemas.microsoft.com/office/drawing/2017/decorative" val="1"/>
              </a:ext>
            </a:extLst>
          </p:cNvPr>
          <p:cNvSpPr/>
          <p:nvPr/>
        </p:nvSpPr>
        <p:spPr>
          <a:xfrm>
            <a:off x="7488521" y="2137997"/>
            <a:ext cx="1903804" cy="3884668"/>
          </a:xfrm>
          <a:prstGeom prst="roundRect">
            <a:avLst>
              <a:gd name="adj" fmla="val 4772"/>
            </a:avLst>
          </a:prstGeom>
          <a:solidFill>
            <a:srgbClr val="C5D4E3"/>
          </a:solidFill>
          <a:ln>
            <a:noFill/>
          </a:ln>
          <a:effectLst/>
        </p:spPr>
        <p:style>
          <a:lnRef idx="0">
            <a:schemeClr val="accent1"/>
          </a:lnRef>
          <a:fillRef idx="3">
            <a:schemeClr val="accent1"/>
          </a:fillRef>
          <a:effectRef idx="3">
            <a:schemeClr val="accent1"/>
          </a:effectRef>
          <a:fontRef idx="minor">
            <a:schemeClr val="lt1"/>
          </a:fontRef>
        </p:style>
        <p:txBody>
          <a:bodyPr lIns="0" tIns="45720" rIns="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051" b="0" i="0" u="none" strike="noStrike" kern="1200" cap="none" spc="0" normalizeH="0" baseline="0" noProof="0">
              <a:ln>
                <a:noFill/>
              </a:ln>
              <a:solidFill>
                <a:srgbClr val="0672CB">
                  <a:lumMod val="40000"/>
                  <a:lumOff val="60000"/>
                </a:srgbClr>
              </a:solidFill>
              <a:effectLst/>
              <a:uLnTx/>
              <a:uFillTx/>
              <a:latin typeface="Arial Nova Light"/>
              <a:ea typeface="+mn-ea"/>
              <a:cs typeface="+mn-cs"/>
            </a:endParaRPr>
          </a:p>
        </p:txBody>
      </p:sp>
      <p:sp>
        <p:nvSpPr>
          <p:cNvPr id="80" name="TextBox 79">
            <a:extLst>
              <a:ext uri="{FF2B5EF4-FFF2-40B4-BE49-F238E27FC236}">
                <a16:creationId xmlns:a16="http://schemas.microsoft.com/office/drawing/2014/main" id="{C8594892-FF0B-72C7-61E0-F78008636917}"/>
              </a:ext>
            </a:extLst>
          </p:cNvPr>
          <p:cNvSpPr txBox="1"/>
          <p:nvPr/>
        </p:nvSpPr>
        <p:spPr>
          <a:xfrm>
            <a:off x="7542669" y="2273991"/>
            <a:ext cx="1795507" cy="246221"/>
          </a:xfrm>
          <a:prstGeom prst="rect">
            <a:avLst/>
          </a:prstGeom>
          <a:noFill/>
        </p:spPr>
        <p:txBody>
          <a:bodyPr wrap="square" lIns="0" tIns="0" rIns="0" bIns="0"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D2155"/>
                </a:solidFill>
                <a:effectLst/>
                <a:uLnTx/>
                <a:uFillTx/>
                <a:latin typeface="Arial"/>
                <a:ea typeface="+mn-ea"/>
                <a:cs typeface="+mn-cs"/>
              </a:rPr>
              <a:t>Cyber Resilience </a:t>
            </a:r>
          </a:p>
        </p:txBody>
      </p:sp>
      <p:sp>
        <p:nvSpPr>
          <p:cNvPr id="60" name="TextBox 59">
            <a:extLst>
              <a:ext uri="{FF2B5EF4-FFF2-40B4-BE49-F238E27FC236}">
                <a16:creationId xmlns:a16="http://schemas.microsoft.com/office/drawing/2014/main" id="{87A36081-6A98-88E7-D9BA-0547C8E4AFFF}"/>
              </a:ext>
            </a:extLst>
          </p:cNvPr>
          <p:cNvSpPr txBox="1"/>
          <p:nvPr/>
        </p:nvSpPr>
        <p:spPr>
          <a:xfrm>
            <a:off x="2851183" y="1694523"/>
            <a:ext cx="2883487" cy="369332"/>
          </a:xfrm>
          <a:prstGeom prst="rect">
            <a:avLst/>
          </a:prstGeom>
          <a:noFill/>
        </p:spPr>
        <p:txBody>
          <a:bodyPr wrap="square">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Nova Light"/>
                <a:ea typeface="+mn-ea"/>
                <a:cs typeface="+mn-cs"/>
              </a:rPr>
              <a:t>Dell AI Data Platform</a:t>
            </a:r>
          </a:p>
        </p:txBody>
      </p:sp>
      <p:sp>
        <p:nvSpPr>
          <p:cNvPr id="31" name="TextBox 30">
            <a:extLst>
              <a:ext uri="{FF2B5EF4-FFF2-40B4-BE49-F238E27FC236}">
                <a16:creationId xmlns:a16="http://schemas.microsoft.com/office/drawing/2014/main" id="{38226318-2871-04D8-0C45-73233D71B613}"/>
              </a:ext>
            </a:extLst>
          </p:cNvPr>
          <p:cNvSpPr txBox="1"/>
          <p:nvPr/>
        </p:nvSpPr>
        <p:spPr>
          <a:xfrm>
            <a:off x="3382690" y="2516923"/>
            <a:ext cx="3562292"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mn-cs"/>
              </a:rPr>
              <a:t>Provide universal, unified access to all enterprise data</a:t>
            </a:r>
            <a:r>
              <a:rPr kumimoji="0" lang="en-US" sz="800" b="0" i="0" u="none" strike="noStrike" kern="1200" cap="none" spc="0" normalizeH="0" baseline="0" noProof="0">
                <a:ln>
                  <a:noFill/>
                </a:ln>
                <a:solidFill>
                  <a:srgbClr val="1D2C3B"/>
                </a:solidFill>
                <a:effectLst/>
                <a:uLnTx/>
                <a:uFillTx/>
                <a:latin typeface="Arial"/>
                <a:ea typeface="+mn-ea"/>
                <a:cs typeface="+mn-cs"/>
              </a:rPr>
              <a:t>.</a:t>
            </a:r>
          </a:p>
        </p:txBody>
      </p:sp>
      <p:sp>
        <p:nvSpPr>
          <p:cNvPr id="190" name="TextBox 189">
            <a:extLst>
              <a:ext uri="{FF2B5EF4-FFF2-40B4-BE49-F238E27FC236}">
                <a16:creationId xmlns:a16="http://schemas.microsoft.com/office/drawing/2014/main" id="{1D04255C-5298-372B-2898-A221D7F221AA}"/>
              </a:ext>
            </a:extLst>
          </p:cNvPr>
          <p:cNvSpPr txBox="1"/>
          <p:nvPr/>
        </p:nvSpPr>
        <p:spPr>
          <a:xfrm>
            <a:off x="657743" y="6166440"/>
            <a:ext cx="1189428" cy="352341"/>
          </a:xfrm>
          <a:prstGeom prst="rect">
            <a:avLst/>
          </a:prstGeom>
          <a:noFill/>
        </p:spPr>
        <p:txBody>
          <a:bodyPr wrap="none" lIns="0" tIns="0" rIns="0" bIns="0" rtlCol="0">
            <a:spAutoFit/>
          </a:bodyPr>
          <a:lstStyle>
            <a:defPPr>
              <a:defRPr lang="en-US"/>
            </a:defPPr>
            <a:lvl1pPr marR="0" lvl="0" indent="0" algn="ctr" defTabSz="457200" fontAlgn="auto">
              <a:lnSpc>
                <a:spcPct val="120000"/>
              </a:lnSpc>
              <a:spcBef>
                <a:spcPts val="0"/>
              </a:spcBef>
              <a:spcAft>
                <a:spcPts val="0"/>
              </a:spcAft>
              <a:buClrTx/>
              <a:buSzTx/>
              <a:buFontTx/>
              <a:buNone/>
              <a:tabLst/>
              <a:defRPr kumimoji="0" sz="1200" u="none" strike="noStrike" kern="0" cap="none" spc="0" normalizeH="0" baseline="0">
                <a:ln>
                  <a:noFill/>
                </a:ln>
                <a:solidFill>
                  <a:srgbClr val="0D2155"/>
                </a:solidFill>
                <a:effectLst/>
                <a:uLnTx/>
                <a:uFillTx/>
                <a:latin typeface="Arial Nova" panose="020B0504020202020204" pitchFamily="34" charset="0"/>
                <a:cs typeface="Arial" panose="020B0604020202020204" pitchFamily="34" charset="0"/>
              </a:defRPr>
            </a:lvl1pPr>
          </a:lstStyle>
          <a:p>
            <a:pPr marL="0" marR="0" lvl="0" indent="0" algn="ctr" defTabSz="457189" rtl="0" eaLnBrk="1" fontAlgn="auto" latinLnBrk="0" hangingPunct="1">
              <a:lnSpc>
                <a:spcPct val="120000"/>
              </a:lnSpc>
              <a:spcBef>
                <a:spcPts val="0"/>
              </a:spcBef>
              <a:spcAft>
                <a:spcPts val="0"/>
              </a:spcAft>
              <a:buClrTx/>
              <a:buSzTx/>
              <a:buFontTx/>
              <a:buNone/>
              <a:tabLst/>
              <a:defRPr/>
            </a:pPr>
            <a:r>
              <a:rPr kumimoji="0" lang="en-US" sz="1000" b="0" i="0" u="none" strike="noStrike" kern="0" cap="none" spc="0" normalizeH="0" baseline="0" noProof="0">
                <a:ln>
                  <a:noFill/>
                </a:ln>
                <a:solidFill>
                  <a:srgbClr val="FFFFFF"/>
                </a:solidFill>
                <a:effectLst/>
                <a:uLnTx/>
                <a:uFillTx/>
                <a:latin typeface="Arial" panose="020B0604020202020204" pitchFamily="34" charset="0"/>
                <a:ea typeface="Roboto" panose="02000000000000000000" pitchFamily="2" charset="0"/>
                <a:cs typeface="Arial" panose="020B0604020202020204" pitchFamily="34" charset="0"/>
              </a:rPr>
              <a:t>On-premises  | </a:t>
            </a:r>
          </a:p>
          <a:p>
            <a:pPr marL="0" marR="0" lvl="0" indent="0" algn="ctr" defTabSz="457189" rtl="0" eaLnBrk="1" fontAlgn="auto" latinLnBrk="0" hangingPunct="1">
              <a:lnSpc>
                <a:spcPct val="120000"/>
              </a:lnSpc>
              <a:spcBef>
                <a:spcPts val="0"/>
              </a:spcBef>
              <a:spcAft>
                <a:spcPts val="0"/>
              </a:spcAft>
              <a:buClrTx/>
              <a:buSzTx/>
              <a:buFontTx/>
              <a:buNone/>
              <a:tabLst/>
              <a:defRPr/>
            </a:pPr>
            <a:r>
              <a:rPr kumimoji="0" lang="en-US" sz="1000" b="0" i="0" u="none" strike="noStrike" kern="0" cap="none" spc="0" normalizeH="0" baseline="0" noProof="0">
                <a:ln>
                  <a:noFill/>
                </a:ln>
                <a:solidFill>
                  <a:srgbClr val="FFFFFF"/>
                </a:solidFill>
                <a:effectLst/>
                <a:uLnTx/>
                <a:uFillTx/>
                <a:latin typeface="Arial" panose="020B0604020202020204" pitchFamily="34" charset="0"/>
                <a:ea typeface="Roboto" panose="02000000000000000000" pitchFamily="2" charset="0"/>
                <a:cs typeface="Arial" panose="020B0604020202020204" pitchFamily="34" charset="0"/>
              </a:rPr>
              <a:t>Hybrid-cloud  |  Edge</a:t>
            </a:r>
          </a:p>
        </p:txBody>
      </p:sp>
      <p:sp>
        <p:nvSpPr>
          <p:cNvPr id="7" name="Title 6">
            <a:extLst>
              <a:ext uri="{FF2B5EF4-FFF2-40B4-BE49-F238E27FC236}">
                <a16:creationId xmlns:a16="http://schemas.microsoft.com/office/drawing/2014/main" id="{DF2ABE89-21CC-FFEE-C719-3B0A2541A386}"/>
              </a:ext>
            </a:extLst>
          </p:cNvPr>
          <p:cNvSpPr>
            <a:spLocks noGrp="1"/>
          </p:cNvSpPr>
          <p:nvPr>
            <p:ph type="title"/>
          </p:nvPr>
        </p:nvSpPr>
        <p:spPr/>
        <p:txBody>
          <a:bodyPr/>
          <a:lstStyle/>
          <a:p>
            <a:r>
              <a:rPr lang="en-US"/>
              <a:t>AI Data Platform  </a:t>
            </a:r>
          </a:p>
        </p:txBody>
      </p:sp>
      <p:sp>
        <p:nvSpPr>
          <p:cNvPr id="9" name="Subtitle 8">
            <a:extLst>
              <a:ext uri="{FF2B5EF4-FFF2-40B4-BE49-F238E27FC236}">
                <a16:creationId xmlns:a16="http://schemas.microsoft.com/office/drawing/2014/main" id="{60780BC2-D4BD-A0FB-9E76-0B6DC274DF97}"/>
              </a:ext>
            </a:extLst>
          </p:cNvPr>
          <p:cNvSpPr>
            <a:spLocks noGrp="1"/>
          </p:cNvSpPr>
          <p:nvPr>
            <p:ph type="subTitle" idx="1"/>
          </p:nvPr>
        </p:nvSpPr>
        <p:spPr>
          <a:xfrm>
            <a:off x="380999" y="857250"/>
            <a:ext cx="7725509" cy="677108"/>
          </a:xfrm>
        </p:spPr>
        <p:txBody>
          <a:bodyPr/>
          <a:lstStyle/>
          <a:p>
            <a:r>
              <a:rPr lang="en-US">
                <a:solidFill>
                  <a:schemeClr val="bg1">
                    <a:lumMod val="20000"/>
                    <a:lumOff val="80000"/>
                  </a:schemeClr>
                </a:solidFill>
              </a:rPr>
              <a:t>Composable approach - - -</a:t>
            </a:r>
          </a:p>
          <a:p>
            <a:r>
              <a:rPr lang="en-US" sz="1200" i="1">
                <a:solidFill>
                  <a:schemeClr val="bg1">
                    <a:lumMod val="20000"/>
                    <a:lumOff val="80000"/>
                  </a:schemeClr>
                </a:solidFill>
              </a:rPr>
              <a:t>     ----   modular, reusable, design to operate as part of a larger solution</a:t>
            </a:r>
            <a:endParaRPr lang="en-US" sz="1200">
              <a:solidFill>
                <a:schemeClr val="bg1">
                  <a:lumMod val="20000"/>
                  <a:lumOff val="80000"/>
                </a:schemeClr>
              </a:solidFill>
            </a:endParaRPr>
          </a:p>
          <a:p>
            <a:endParaRPr lang="en-US">
              <a:solidFill>
                <a:schemeClr val="tx2"/>
              </a:solidFill>
            </a:endParaRPr>
          </a:p>
        </p:txBody>
      </p:sp>
      <p:sp>
        <p:nvSpPr>
          <p:cNvPr id="18" name="Rectangle: Rounded Corners 17">
            <a:extLst>
              <a:ext uri="{FF2B5EF4-FFF2-40B4-BE49-F238E27FC236}">
                <a16:creationId xmlns:a16="http://schemas.microsoft.com/office/drawing/2014/main" id="{C5A1330D-9200-6CB4-5FB7-7E0504DB5622}"/>
              </a:ext>
              <a:ext uri="{C183D7F6-B498-43B3-948B-1728B52AA6E4}">
                <adec:decorative xmlns:adec="http://schemas.microsoft.com/office/drawing/2017/decorative" val="1"/>
              </a:ext>
            </a:extLst>
          </p:cNvPr>
          <p:cNvSpPr/>
          <p:nvPr/>
        </p:nvSpPr>
        <p:spPr>
          <a:xfrm flipH="1">
            <a:off x="10197896" y="1596717"/>
            <a:ext cx="1552203" cy="4442056"/>
          </a:xfrm>
          <a:prstGeom prst="roundRect">
            <a:avLst>
              <a:gd name="adj" fmla="val 7590"/>
            </a:avLst>
          </a:prstGeom>
          <a:solidFill>
            <a:schemeClr val="accent1">
              <a:lumMod val="75000"/>
              <a:lumOff val="2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
              <a:ea typeface="+mn-ea"/>
              <a:cs typeface="+mn-cs"/>
            </a:endParaRPr>
          </a:p>
        </p:txBody>
      </p:sp>
      <p:sp>
        <p:nvSpPr>
          <p:cNvPr id="19" name="TextBox 18">
            <a:extLst>
              <a:ext uri="{FF2B5EF4-FFF2-40B4-BE49-F238E27FC236}">
                <a16:creationId xmlns:a16="http://schemas.microsoft.com/office/drawing/2014/main" id="{203DDD41-5885-F9AA-80F3-4C7185066F16}"/>
              </a:ext>
            </a:extLst>
          </p:cNvPr>
          <p:cNvSpPr txBox="1"/>
          <p:nvPr/>
        </p:nvSpPr>
        <p:spPr>
          <a:xfrm>
            <a:off x="10481079" y="1696397"/>
            <a:ext cx="985847" cy="215444"/>
          </a:xfrm>
          <a:prstGeom prst="rect">
            <a:avLst/>
          </a:prstGeom>
          <a:noFill/>
        </p:spPr>
        <p:txBody>
          <a:bodyPr wrap="none" lIns="0" tIns="0" rIns="0" bIns="0"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mn-cs"/>
              </a:rPr>
              <a:t>Consumers</a:t>
            </a:r>
          </a:p>
        </p:txBody>
      </p:sp>
      <p:sp>
        <p:nvSpPr>
          <p:cNvPr id="45" name="TextBox 44">
            <a:extLst>
              <a:ext uri="{FF2B5EF4-FFF2-40B4-BE49-F238E27FC236}">
                <a16:creationId xmlns:a16="http://schemas.microsoft.com/office/drawing/2014/main" id="{4A20EA7D-5EE2-B359-0AAC-5AB9501B3418}"/>
              </a:ext>
            </a:extLst>
          </p:cNvPr>
          <p:cNvSpPr txBox="1"/>
          <p:nvPr/>
        </p:nvSpPr>
        <p:spPr>
          <a:xfrm>
            <a:off x="10364879" y="6122055"/>
            <a:ext cx="1271015" cy="167675"/>
          </a:xfrm>
          <a:prstGeom prst="rect">
            <a:avLst/>
          </a:prstGeom>
          <a:noFill/>
        </p:spPr>
        <p:txBody>
          <a:bodyPr wrap="square" lIns="0" tIns="0" rIns="0" bIns="0" rtlCol="0">
            <a:spAutoFit/>
          </a:bodyPr>
          <a:lstStyle>
            <a:defPPr>
              <a:defRPr lang="en-US"/>
            </a:defPPr>
            <a:lvl1pPr marR="0" lvl="0" indent="0" algn="ctr" defTabSz="457200" fontAlgn="auto">
              <a:lnSpc>
                <a:spcPct val="120000"/>
              </a:lnSpc>
              <a:spcBef>
                <a:spcPts val="0"/>
              </a:spcBef>
              <a:spcAft>
                <a:spcPts val="0"/>
              </a:spcAft>
              <a:buClrTx/>
              <a:buSzTx/>
              <a:buFontTx/>
              <a:buNone/>
              <a:tabLst/>
              <a:defRPr kumimoji="0" sz="1200" u="none" strike="noStrike" kern="0" cap="none" spc="0" normalizeH="0" baseline="0">
                <a:ln>
                  <a:noFill/>
                </a:ln>
                <a:solidFill>
                  <a:srgbClr val="0D2155"/>
                </a:solidFill>
                <a:effectLst/>
                <a:uLnTx/>
                <a:uFillTx/>
                <a:latin typeface="Arial Nova" panose="020B0504020202020204" pitchFamily="34" charset="0"/>
                <a:cs typeface="Arial" panose="020B0604020202020204" pitchFamily="34" charset="0"/>
              </a:defRPr>
            </a:lvl1pPr>
          </a:lstStyle>
          <a:p>
            <a:pPr marL="0" marR="0" lvl="0" indent="0" algn="ctr" defTabSz="457189" rtl="0" eaLnBrk="1" fontAlgn="auto" latinLnBrk="0" hangingPunct="1">
              <a:lnSpc>
                <a:spcPct val="120000"/>
              </a:lnSpc>
              <a:spcBef>
                <a:spcPts val="0"/>
              </a:spcBef>
              <a:spcAft>
                <a:spcPts val="0"/>
              </a:spcAft>
              <a:buClrTx/>
              <a:buSzTx/>
              <a:buFontTx/>
              <a:buNone/>
              <a:tabLst/>
              <a:defRPr/>
            </a:pPr>
            <a:r>
              <a:rPr kumimoji="0" lang="en-US" sz="1000" b="0" i="0" u="none" strike="noStrike" kern="0" cap="none" spc="0" normalizeH="0" baseline="0" noProof="0">
                <a:ln>
                  <a:noFill/>
                </a:ln>
                <a:solidFill>
                  <a:srgbClr val="FFFFFF"/>
                </a:solidFill>
                <a:effectLst/>
                <a:uLnTx/>
                <a:uFillTx/>
                <a:latin typeface="Arial" panose="020B0604020202020204" pitchFamily="34" charset="0"/>
                <a:ea typeface="Roboto" panose="02000000000000000000" pitchFamily="2" charset="0"/>
                <a:cs typeface="Arial" panose="020B0604020202020204" pitchFamily="34" charset="0"/>
              </a:rPr>
              <a:t>Outcomes</a:t>
            </a:r>
          </a:p>
        </p:txBody>
      </p:sp>
      <p:sp>
        <p:nvSpPr>
          <p:cNvPr id="47" name="TextBox 46">
            <a:extLst>
              <a:ext uri="{FF2B5EF4-FFF2-40B4-BE49-F238E27FC236}">
                <a16:creationId xmlns:a16="http://schemas.microsoft.com/office/drawing/2014/main" id="{62DD21C6-1B62-A161-3AB8-439AD88D902A}"/>
              </a:ext>
            </a:extLst>
          </p:cNvPr>
          <p:cNvSpPr txBox="1"/>
          <p:nvPr/>
        </p:nvSpPr>
        <p:spPr>
          <a:xfrm>
            <a:off x="10616953" y="4122877"/>
            <a:ext cx="787075" cy="153888"/>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
                <a:ea typeface="+mn-ea"/>
                <a:cs typeface="+mn-cs"/>
              </a:rPr>
              <a:t>Data Scientist</a:t>
            </a:r>
          </a:p>
        </p:txBody>
      </p:sp>
      <p:sp>
        <p:nvSpPr>
          <p:cNvPr id="48" name="TextBox 47">
            <a:extLst>
              <a:ext uri="{FF2B5EF4-FFF2-40B4-BE49-F238E27FC236}">
                <a16:creationId xmlns:a16="http://schemas.microsoft.com/office/drawing/2014/main" id="{98A5E36E-6FA5-9D01-FD90-FED9952F7A0E}"/>
              </a:ext>
            </a:extLst>
          </p:cNvPr>
          <p:cNvSpPr txBox="1"/>
          <p:nvPr/>
        </p:nvSpPr>
        <p:spPr>
          <a:xfrm>
            <a:off x="10591700" y="3145081"/>
            <a:ext cx="878446" cy="153888"/>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
                <a:ea typeface="+mn-ea"/>
                <a:cs typeface="+mn-cs"/>
              </a:rPr>
              <a:t>Data Engineers</a:t>
            </a:r>
          </a:p>
        </p:txBody>
      </p:sp>
      <p:sp>
        <p:nvSpPr>
          <p:cNvPr id="49" name="TextBox 48">
            <a:extLst>
              <a:ext uri="{FF2B5EF4-FFF2-40B4-BE49-F238E27FC236}">
                <a16:creationId xmlns:a16="http://schemas.microsoft.com/office/drawing/2014/main" id="{D7CB96B2-618C-4574-DD9A-D2DF7C2BCEC3}"/>
              </a:ext>
            </a:extLst>
          </p:cNvPr>
          <p:cNvSpPr txBox="1"/>
          <p:nvPr/>
        </p:nvSpPr>
        <p:spPr>
          <a:xfrm>
            <a:off x="10651260" y="5100623"/>
            <a:ext cx="716543" cy="153888"/>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
                <a:ea typeface="+mn-ea"/>
                <a:cs typeface="+mn-cs"/>
              </a:rPr>
              <a:t>GEN AI / ML</a:t>
            </a:r>
          </a:p>
        </p:txBody>
      </p:sp>
      <p:sp>
        <p:nvSpPr>
          <p:cNvPr id="50" name="TextBox 49">
            <a:extLst>
              <a:ext uri="{FF2B5EF4-FFF2-40B4-BE49-F238E27FC236}">
                <a16:creationId xmlns:a16="http://schemas.microsoft.com/office/drawing/2014/main" id="{A0956FF5-9C61-A81D-08BA-AB0B4568171C}"/>
              </a:ext>
            </a:extLst>
          </p:cNvPr>
          <p:cNvSpPr txBox="1"/>
          <p:nvPr/>
        </p:nvSpPr>
        <p:spPr>
          <a:xfrm>
            <a:off x="10523177" y="2092247"/>
            <a:ext cx="931919" cy="307777"/>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
                <a:ea typeface="+mn-ea"/>
                <a:cs typeface="+mn-cs"/>
              </a:rPr>
              <a:t>Business Intelligence</a:t>
            </a:r>
          </a:p>
        </p:txBody>
      </p:sp>
      <p:pic>
        <p:nvPicPr>
          <p:cNvPr id="55" name="Graphic 54" descr="Scatterplot outline">
            <a:extLst>
              <a:ext uri="{FF2B5EF4-FFF2-40B4-BE49-F238E27FC236}">
                <a16:creationId xmlns:a16="http://schemas.microsoft.com/office/drawing/2014/main" id="{1D60DB50-2F2E-3657-6FBD-8018FD2B66F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01311" y="2568860"/>
            <a:ext cx="387795" cy="387795"/>
          </a:xfrm>
          <a:prstGeom prst="rect">
            <a:avLst/>
          </a:prstGeom>
        </p:spPr>
      </p:pic>
      <p:pic>
        <p:nvPicPr>
          <p:cNvPr id="57" name="Graphic 56" descr="Artificial Intelligence outline">
            <a:extLst>
              <a:ext uri="{FF2B5EF4-FFF2-40B4-BE49-F238E27FC236}">
                <a16:creationId xmlns:a16="http://schemas.microsoft.com/office/drawing/2014/main" id="{22417F4D-993C-0546-4D3F-B8BCDBFF29D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837026" y="4419295"/>
            <a:ext cx="387795" cy="387795"/>
          </a:xfrm>
          <a:prstGeom prst="rect">
            <a:avLst/>
          </a:prstGeom>
        </p:spPr>
      </p:pic>
      <p:pic>
        <p:nvPicPr>
          <p:cNvPr id="59" name="Graphic 58" descr="Remote learning science outline">
            <a:extLst>
              <a:ext uri="{FF2B5EF4-FFF2-40B4-BE49-F238E27FC236}">
                <a16:creationId xmlns:a16="http://schemas.microsoft.com/office/drawing/2014/main" id="{77977F39-CA32-25BE-54B4-05E09B55022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775139" y="5355692"/>
            <a:ext cx="469232" cy="469232"/>
          </a:xfrm>
          <a:prstGeom prst="rect">
            <a:avLst/>
          </a:prstGeom>
        </p:spPr>
      </p:pic>
      <p:pic>
        <p:nvPicPr>
          <p:cNvPr id="61" name="Graphic 60" descr="Table outline">
            <a:extLst>
              <a:ext uri="{FF2B5EF4-FFF2-40B4-BE49-F238E27FC236}">
                <a16:creationId xmlns:a16="http://schemas.microsoft.com/office/drawing/2014/main" id="{7886D970-0955-11E9-362B-9B1C09F78A6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53585" y="3366785"/>
            <a:ext cx="567771" cy="567771"/>
          </a:xfrm>
          <a:prstGeom prst="rect">
            <a:avLst/>
          </a:prstGeom>
        </p:spPr>
      </p:pic>
      <p:sp>
        <p:nvSpPr>
          <p:cNvPr id="2" name="TextBox 1">
            <a:extLst>
              <a:ext uri="{FF2B5EF4-FFF2-40B4-BE49-F238E27FC236}">
                <a16:creationId xmlns:a16="http://schemas.microsoft.com/office/drawing/2014/main" id="{71C79B7A-0A20-109B-07E7-85AF1DBEFEB6}"/>
              </a:ext>
            </a:extLst>
          </p:cNvPr>
          <p:cNvSpPr txBox="1"/>
          <p:nvPr/>
        </p:nvSpPr>
        <p:spPr>
          <a:xfrm>
            <a:off x="2993599" y="4362730"/>
            <a:ext cx="4305295"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mn-cs"/>
              </a:rPr>
              <a:t>Store, retrieve, manage and protect complex data at scale for AI</a:t>
            </a:r>
            <a:r>
              <a:rPr kumimoji="0" lang="en-US" sz="800" b="0" i="0" u="none" strike="noStrike" kern="1200" cap="none" spc="0" normalizeH="0" baseline="0" noProof="0">
                <a:ln>
                  <a:noFill/>
                </a:ln>
                <a:solidFill>
                  <a:srgbClr val="1D2C3B"/>
                </a:solidFill>
                <a:effectLst/>
                <a:uLnTx/>
                <a:uFillTx/>
                <a:latin typeface="Arial"/>
                <a:ea typeface="+mn-ea"/>
                <a:cs typeface="+mn-cs"/>
              </a:rPr>
              <a:t>.</a:t>
            </a:r>
          </a:p>
        </p:txBody>
      </p:sp>
      <p:sp>
        <p:nvSpPr>
          <p:cNvPr id="5" name="TextBox 4">
            <a:extLst>
              <a:ext uri="{FF2B5EF4-FFF2-40B4-BE49-F238E27FC236}">
                <a16:creationId xmlns:a16="http://schemas.microsoft.com/office/drawing/2014/main" id="{4D019EE4-7977-CB79-432A-C2689F1C301E}"/>
              </a:ext>
            </a:extLst>
          </p:cNvPr>
          <p:cNvSpPr txBox="1"/>
          <p:nvPr/>
        </p:nvSpPr>
        <p:spPr>
          <a:xfrm>
            <a:off x="2085657" y="3253592"/>
            <a:ext cx="581890" cy="1538883"/>
          </a:xfrm>
          <a:prstGeom prst="rect">
            <a:avLst/>
          </a:prstGeom>
          <a:noFill/>
        </p:spPr>
        <p:txBody>
          <a:bodyPr wrap="none" lIns="0" tIns="0" rIns="0" bIns="0" rtlCol="0">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400" u="none" strike="noStrike" kern="0" cap="none" spc="0" normalizeH="0" baseline="0">
                <a:ln>
                  <a:noFill/>
                </a:ln>
                <a:solidFill>
                  <a:srgbClr val="0D2155"/>
                </a:solidFill>
                <a:effectLst/>
                <a:uLnTx/>
                <a:uFillTx/>
                <a:latin typeface="+mj-lt"/>
                <a:cs typeface="Arial" panose="020B0604020202020204" pitchFamily="34" charset="0"/>
              </a:defRPr>
            </a:lvl1p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1D2C3B"/>
                </a:solidFill>
                <a:effectLst/>
                <a:uLnTx/>
                <a:uFillTx/>
                <a:latin typeface="Arial" panose="020B0604020202020204" pitchFamily="34" charset="0"/>
                <a:ea typeface="Roboto" panose="02000000000000000000" pitchFamily="2" charset="0"/>
                <a:cs typeface="Arial" panose="020B0604020202020204" pitchFamily="34" charset="0"/>
              </a:rPr>
              <a:t>Query</a:t>
            </a: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panose="020B0604020202020204" pitchFamily="34" charset="0"/>
              <a:ea typeface="Roboto" panose="02000000000000000000" pitchFamily="2" charset="0"/>
              <a:cs typeface="Arial" panose="020B0604020202020204" pitchFamily="34" charset="0"/>
            </a:endParaRP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panose="020B0604020202020204" pitchFamily="34" charset="0"/>
              <a:ea typeface="Roboto" panose="02000000000000000000" pitchFamily="2" charset="0"/>
              <a:cs typeface="Arial" panose="020B0604020202020204" pitchFamily="34" charset="0"/>
            </a:endParaRP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1D2C3B">
                    <a:lumMod val="25000"/>
                    <a:lumOff val="75000"/>
                  </a:srgbClr>
                </a:solidFill>
                <a:effectLst/>
                <a:uLnTx/>
                <a:uFillTx/>
                <a:latin typeface="Arial" panose="020B0604020202020204" pitchFamily="34" charset="0"/>
                <a:ea typeface="Roboto" panose="02000000000000000000" pitchFamily="2" charset="0"/>
                <a:cs typeface="Arial" panose="020B0604020202020204" pitchFamily="34" charset="0"/>
              </a:rPr>
              <a:t>Extract</a:t>
            </a: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panose="020B0604020202020204" pitchFamily="34" charset="0"/>
              <a:ea typeface="Roboto" panose="02000000000000000000" pitchFamily="2" charset="0"/>
              <a:cs typeface="Arial" panose="020B0604020202020204" pitchFamily="34" charset="0"/>
            </a:endParaRP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panose="020B0604020202020204" pitchFamily="34" charset="0"/>
              <a:ea typeface="Roboto" panose="02000000000000000000" pitchFamily="2" charset="0"/>
              <a:cs typeface="Arial" panose="020B0604020202020204" pitchFamily="34" charset="0"/>
            </a:endParaRP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1D2C3B"/>
                </a:solidFill>
                <a:effectLst/>
                <a:uLnTx/>
                <a:uFillTx/>
                <a:latin typeface="Arial" panose="020B0604020202020204" pitchFamily="34" charset="0"/>
                <a:ea typeface="Roboto" panose="02000000000000000000" pitchFamily="2" charset="0"/>
                <a:cs typeface="Arial" panose="020B0604020202020204" pitchFamily="34" charset="0"/>
              </a:rPr>
              <a:t>Streaming</a:t>
            </a: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panose="020B0604020202020204" pitchFamily="34" charset="0"/>
              <a:ea typeface="Roboto" panose="02000000000000000000" pitchFamily="2" charset="0"/>
              <a:cs typeface="Arial" panose="020B0604020202020204" pitchFamily="34" charset="0"/>
            </a:endParaRP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panose="020B0604020202020204" pitchFamily="34" charset="0"/>
              <a:ea typeface="Roboto" panose="02000000000000000000" pitchFamily="2" charset="0"/>
              <a:cs typeface="Arial" panose="020B0604020202020204" pitchFamily="34" charset="0"/>
            </a:endParaRP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1D2C3B"/>
                </a:solidFill>
                <a:effectLst/>
                <a:uLnTx/>
                <a:uFillTx/>
                <a:latin typeface="Arial" panose="020B0604020202020204" pitchFamily="34" charset="0"/>
                <a:ea typeface="Roboto" panose="02000000000000000000" pitchFamily="2" charset="0"/>
                <a:cs typeface="Arial" panose="020B0604020202020204" pitchFamily="34" charset="0"/>
              </a:rPr>
              <a:t>Batch</a:t>
            </a:r>
          </a:p>
        </p:txBody>
      </p:sp>
      <p:cxnSp>
        <p:nvCxnSpPr>
          <p:cNvPr id="8" name="Straight Arrow Connector 7" descr="Feed into">
            <a:extLst>
              <a:ext uri="{FF2B5EF4-FFF2-40B4-BE49-F238E27FC236}">
                <a16:creationId xmlns:a16="http://schemas.microsoft.com/office/drawing/2014/main" id="{A5881264-1416-6750-0CDE-B1F533F29A98}"/>
              </a:ext>
            </a:extLst>
          </p:cNvPr>
          <p:cNvCxnSpPr>
            <a:cxnSpLocks/>
          </p:cNvCxnSpPr>
          <p:nvPr/>
        </p:nvCxnSpPr>
        <p:spPr>
          <a:xfrm>
            <a:off x="2149638" y="3981404"/>
            <a:ext cx="535292" cy="0"/>
          </a:xfrm>
          <a:prstGeom prst="straightConnector1">
            <a:avLst/>
          </a:prstGeom>
          <a:ln w="19050">
            <a:solidFill>
              <a:schemeClr val="tx2"/>
            </a:solidFill>
            <a:prstDash val="sysDash"/>
            <a:tailEnd type="triangle" w="sm" len="sm"/>
          </a:ln>
          <a:effectLst/>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D73832A5-D619-8543-3261-9FD01F6D32F0}"/>
              </a:ext>
              <a:ext uri="{C183D7F6-B498-43B3-948B-1728B52AA6E4}">
                <adec:decorative xmlns:adec="http://schemas.microsoft.com/office/drawing/2017/decorative" val="1"/>
              </a:ext>
            </a:extLst>
          </p:cNvPr>
          <p:cNvSpPr/>
          <p:nvPr/>
        </p:nvSpPr>
        <p:spPr>
          <a:xfrm flipH="1">
            <a:off x="522073" y="1605510"/>
            <a:ext cx="1552203" cy="4442056"/>
          </a:xfrm>
          <a:prstGeom prst="roundRect">
            <a:avLst>
              <a:gd name="adj" fmla="val 7590"/>
            </a:avLst>
          </a:prstGeom>
          <a:solidFill>
            <a:schemeClr val="accent1">
              <a:lumMod val="75000"/>
              <a:lumOff val="2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
              <a:ea typeface="+mn-ea"/>
              <a:cs typeface="+mn-cs"/>
            </a:endParaRPr>
          </a:p>
        </p:txBody>
      </p:sp>
      <p:sp>
        <p:nvSpPr>
          <p:cNvPr id="11" name="TextBox 10">
            <a:extLst>
              <a:ext uri="{FF2B5EF4-FFF2-40B4-BE49-F238E27FC236}">
                <a16:creationId xmlns:a16="http://schemas.microsoft.com/office/drawing/2014/main" id="{23FB88FA-D027-EFFA-38A2-D0FA3181ED23}"/>
              </a:ext>
            </a:extLst>
          </p:cNvPr>
          <p:cNvSpPr txBox="1"/>
          <p:nvPr/>
        </p:nvSpPr>
        <p:spPr>
          <a:xfrm>
            <a:off x="725905" y="1699094"/>
            <a:ext cx="1144545" cy="215444"/>
          </a:xfrm>
          <a:prstGeom prst="rect">
            <a:avLst/>
          </a:prstGeom>
          <a:noFill/>
        </p:spPr>
        <p:txBody>
          <a:bodyPr wrap="none" lIns="0" tIns="0" rIns="0" bIns="0"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mn-cs"/>
              </a:rPr>
              <a:t>Data Sources</a:t>
            </a:r>
          </a:p>
        </p:txBody>
      </p:sp>
      <p:pic>
        <p:nvPicPr>
          <p:cNvPr id="12" name="Google Shape;1335;p154" descr="taradata logo">
            <a:extLst>
              <a:ext uri="{FF2B5EF4-FFF2-40B4-BE49-F238E27FC236}">
                <a16:creationId xmlns:a16="http://schemas.microsoft.com/office/drawing/2014/main" id="{F3DEDF15-B0EE-D933-6EE2-E02E12A47D9D}"/>
              </a:ext>
            </a:extLst>
          </p:cNvPr>
          <p:cNvPicPr preferRelativeResize="0"/>
          <p:nvPr/>
        </p:nvPicPr>
        <p:blipFill rotWithShape="1">
          <a:blip r:embed="rId7" cstate="screen">
            <a:alphaModFix/>
            <a:biLevel thresh="75000"/>
            <a:extLst>
              <a:ext uri="{BEBA8EAE-BF5A-486C-A8C5-ECC9F3942E4B}">
                <a14:imgProps xmlns:a14="http://schemas.microsoft.com/office/drawing/2010/main">
                  <a14:imgLayer r:embed="rId8">
                    <a14:imgEffect>
                      <a14:brightnessContrast bright="100000" contrast="-40000"/>
                    </a14:imgEffect>
                  </a14:imgLayer>
                </a14:imgProps>
              </a:ext>
              <a:ext uri="{28A0092B-C50C-407E-A947-70E740481C1C}">
                <a14:useLocalDpi xmlns:a14="http://schemas.microsoft.com/office/drawing/2010/main"/>
              </a:ext>
            </a:extLst>
          </a:blip>
          <a:srcRect/>
          <a:stretch/>
        </p:blipFill>
        <p:spPr>
          <a:xfrm>
            <a:off x="831916" y="1975549"/>
            <a:ext cx="932519" cy="298976"/>
          </a:xfrm>
          <a:prstGeom prst="rect">
            <a:avLst/>
          </a:prstGeom>
          <a:noFill/>
          <a:ln>
            <a:noFill/>
          </a:ln>
        </p:spPr>
      </p:pic>
      <p:pic>
        <p:nvPicPr>
          <p:cNvPr id="13" name="Picture 6" descr="Oracle Logo">
            <a:extLst>
              <a:ext uri="{FF2B5EF4-FFF2-40B4-BE49-F238E27FC236}">
                <a16:creationId xmlns:a16="http://schemas.microsoft.com/office/drawing/2014/main" id="{5EBACF9C-567C-6F87-3CDA-A18002AF5495}"/>
              </a:ext>
            </a:extLst>
          </p:cNvPr>
          <p:cNvPicPr>
            <a:picLocks noChangeAspect="1" noChangeArrowheads="1"/>
          </p:cNvPicPr>
          <p:nvPr/>
        </p:nvPicPr>
        <p:blipFill rotWithShape="1">
          <a:blip r:embed="rId9">
            <a:biLevel thresh="75000"/>
            <a:extLst>
              <a:ext uri="{BEBA8EAE-BF5A-486C-A8C5-ECC9F3942E4B}">
                <a14:imgProps xmlns:a14="http://schemas.microsoft.com/office/drawing/2010/main">
                  <a14:imgLayer r:embed="rId10">
                    <a14:imgEffect>
                      <a14:brightnessContrast bright="100000" contrast="-40000"/>
                    </a14:imgEffect>
                  </a14:imgLayer>
                </a14:imgProps>
              </a:ext>
              <a:ext uri="{28A0092B-C50C-407E-A947-70E740481C1C}">
                <a14:useLocalDpi xmlns:a14="http://schemas.microsoft.com/office/drawing/2010/main" val="0"/>
              </a:ext>
            </a:extLst>
          </a:blip>
          <a:srcRect t="36888" b="36646"/>
          <a:stretch/>
        </p:blipFill>
        <p:spPr bwMode="auto">
          <a:xfrm>
            <a:off x="848604" y="2929414"/>
            <a:ext cx="899144" cy="13385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Snowflake SQL logo">
            <a:extLst>
              <a:ext uri="{FF2B5EF4-FFF2-40B4-BE49-F238E27FC236}">
                <a16:creationId xmlns:a16="http://schemas.microsoft.com/office/drawing/2014/main" id="{A6573746-D999-A663-761F-BB830674B8DA}"/>
              </a:ext>
            </a:extLst>
          </p:cNvPr>
          <p:cNvPicPr>
            <a:picLocks noChangeAspect="1" noChangeArrowheads="1"/>
          </p:cNvPicPr>
          <p:nvPr/>
        </p:nvPicPr>
        <p:blipFill>
          <a:blip r:embed="rId11">
            <a:biLevel thresh="75000"/>
            <a:extLst>
              <a:ext uri="{BEBA8EAE-BF5A-486C-A8C5-ECC9F3942E4B}">
                <a14:imgProps xmlns:a14="http://schemas.microsoft.com/office/drawing/2010/main">
                  <a14:imgLayer r:embed="rId12">
                    <a14:imgEffect>
                      <a14:brightnessContrast bright="100000" contrast="-40000"/>
                    </a14:imgEffect>
                  </a14:imgLayer>
                </a14:imgProps>
              </a:ext>
              <a:ext uri="{28A0092B-C50C-407E-A947-70E740481C1C}">
                <a14:useLocalDpi xmlns:a14="http://schemas.microsoft.com/office/drawing/2010/main" val="0"/>
              </a:ext>
            </a:extLst>
          </a:blip>
          <a:srcRect/>
          <a:stretch>
            <a:fillRect/>
          </a:stretch>
        </p:blipFill>
        <p:spPr bwMode="auto">
          <a:xfrm>
            <a:off x="815576" y="3192496"/>
            <a:ext cx="965200" cy="43872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Kafka logo">
            <a:extLst>
              <a:ext uri="{FF2B5EF4-FFF2-40B4-BE49-F238E27FC236}">
                <a16:creationId xmlns:a16="http://schemas.microsoft.com/office/drawing/2014/main" id="{E376170E-5F42-A80B-2976-6F72776E5785}"/>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rightnessContrast bright="100000" contrast="-40000"/>
                    </a14:imgEffect>
                  </a14:imgLayer>
                </a14:imgProps>
              </a:ext>
              <a:ext uri="{28A0092B-C50C-407E-A947-70E740481C1C}">
                <a14:useLocalDpi xmlns:a14="http://schemas.microsoft.com/office/drawing/2010/main" val="0"/>
              </a:ext>
            </a:extLst>
          </a:blip>
          <a:srcRect/>
          <a:stretch>
            <a:fillRect/>
          </a:stretch>
        </p:blipFill>
        <p:spPr bwMode="auto">
          <a:xfrm>
            <a:off x="936722" y="3717407"/>
            <a:ext cx="722907" cy="33001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mongoDB logo">
            <a:extLst>
              <a:ext uri="{FF2B5EF4-FFF2-40B4-BE49-F238E27FC236}">
                <a16:creationId xmlns:a16="http://schemas.microsoft.com/office/drawing/2014/main" id="{B0146AC6-551E-6FC9-E053-5428A1A4F8DC}"/>
              </a:ext>
            </a:extLst>
          </p:cNvPr>
          <p:cNvPicPr>
            <a:picLocks noChangeAspect="1" noChangeArrowheads="1"/>
          </p:cNvPicPr>
          <p:nvPr/>
        </p:nvPicPr>
        <p:blipFill>
          <a:blip r:embed="rId15">
            <a:duotone>
              <a:schemeClr val="accent4">
                <a:shade val="45000"/>
                <a:satMod val="135000"/>
              </a:schemeClr>
              <a:prstClr val="white"/>
            </a:duotone>
            <a:extLst>
              <a:ext uri="{BEBA8EAE-BF5A-486C-A8C5-ECC9F3942E4B}">
                <a14:imgProps xmlns:a14="http://schemas.microsoft.com/office/drawing/2010/main">
                  <a14:imgLayer r:embed="rId16">
                    <a14:imgEffect>
                      <a14:brightnessContrast bright="100000" contrast="-40000"/>
                    </a14:imgEffect>
                  </a14:imgLayer>
                </a14:imgProps>
              </a:ext>
              <a:ext uri="{28A0092B-C50C-407E-A947-70E740481C1C}">
                <a14:useLocalDpi xmlns:a14="http://schemas.microsoft.com/office/drawing/2010/main" val="0"/>
              </a:ext>
            </a:extLst>
          </a:blip>
          <a:srcRect/>
          <a:stretch>
            <a:fillRect/>
          </a:stretch>
        </p:blipFill>
        <p:spPr bwMode="auto">
          <a:xfrm>
            <a:off x="806933" y="4843120"/>
            <a:ext cx="982485" cy="2651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4" descr="IBM D B 2 logo">
            <a:extLst>
              <a:ext uri="{FF2B5EF4-FFF2-40B4-BE49-F238E27FC236}">
                <a16:creationId xmlns:a16="http://schemas.microsoft.com/office/drawing/2014/main" id="{90A9C508-4A83-C590-B261-955CF4F6401B}"/>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brightnessContrast bright="100000" contrast="-40000"/>
                    </a14:imgEffect>
                  </a14:imgLayer>
                </a14:imgProps>
              </a:ext>
              <a:ext uri="{28A0092B-C50C-407E-A947-70E740481C1C}">
                <a14:useLocalDpi xmlns:a14="http://schemas.microsoft.com/office/drawing/2010/main" val="0"/>
              </a:ext>
            </a:extLst>
          </a:blip>
          <a:srcRect/>
          <a:stretch>
            <a:fillRect/>
          </a:stretch>
        </p:blipFill>
        <p:spPr bwMode="auto">
          <a:xfrm>
            <a:off x="785360" y="4231378"/>
            <a:ext cx="412312" cy="41231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2" descr="Apache Hadoop Logo">
            <a:extLst>
              <a:ext uri="{FF2B5EF4-FFF2-40B4-BE49-F238E27FC236}">
                <a16:creationId xmlns:a16="http://schemas.microsoft.com/office/drawing/2014/main" id="{E95A0C17-5FA5-C71A-B990-2AD1EE641A92}"/>
              </a:ext>
            </a:extLst>
          </p:cNvPr>
          <p:cNvPicPr>
            <a:picLocks noChangeAspect="1" noChangeArrowheads="1"/>
          </p:cNvPicPr>
          <p:nvPr/>
        </p:nvPicPr>
        <p:blipFill>
          <a:blip r:embed="rId19">
            <a:biLevel thresh="75000"/>
            <a:extLst>
              <a:ext uri="{BEBA8EAE-BF5A-486C-A8C5-ECC9F3942E4B}">
                <a14:imgProps xmlns:a14="http://schemas.microsoft.com/office/drawing/2010/main">
                  <a14:imgLayer r:embed="rId20">
                    <a14:imgEffect>
                      <a14:brightnessContrast bright="100000" contrast="-40000"/>
                    </a14:imgEffect>
                  </a14:imgLayer>
                </a14:imgProps>
              </a:ext>
              <a:ext uri="{28A0092B-C50C-407E-A947-70E740481C1C}">
                <a14:useLocalDpi xmlns:a14="http://schemas.microsoft.com/office/drawing/2010/main" val="0"/>
              </a:ext>
            </a:extLst>
          </a:blip>
          <a:srcRect/>
          <a:stretch>
            <a:fillRect/>
          </a:stretch>
        </p:blipFill>
        <p:spPr bwMode="auto">
          <a:xfrm>
            <a:off x="1337556" y="4211592"/>
            <a:ext cx="473436" cy="47343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8" descr="Cloudera logo">
            <a:extLst>
              <a:ext uri="{FF2B5EF4-FFF2-40B4-BE49-F238E27FC236}">
                <a16:creationId xmlns:a16="http://schemas.microsoft.com/office/drawing/2014/main" id="{83BB8D46-24C5-4950-960B-BC94EF4B2D03}"/>
              </a:ext>
            </a:extLst>
          </p:cNvPr>
          <p:cNvPicPr>
            <a:picLocks noChangeAspect="1" noChangeArrowheads="1"/>
          </p:cNvPicPr>
          <p:nvPr/>
        </p:nvPicPr>
        <p:blipFill>
          <a:blip r:embed="rId21">
            <a:biLevel thresh="75000"/>
            <a:extLst>
              <a:ext uri="{BEBA8EAE-BF5A-486C-A8C5-ECC9F3942E4B}">
                <a14:imgProps xmlns:a14="http://schemas.microsoft.com/office/drawing/2010/main">
                  <a14:imgLayer r:embed="rId22">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79077" y="5828030"/>
            <a:ext cx="838201" cy="102265"/>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1">
            <a:extLst>
              <a:ext uri="{FF2B5EF4-FFF2-40B4-BE49-F238E27FC236}">
                <a16:creationId xmlns:a16="http://schemas.microsoft.com/office/drawing/2014/main" id="{8A968684-0B81-B76B-F7F9-35E2711069BF}"/>
              </a:ext>
            </a:extLst>
          </p:cNvPr>
          <p:cNvGrpSpPr/>
          <p:nvPr/>
        </p:nvGrpSpPr>
        <p:grpSpPr>
          <a:xfrm>
            <a:off x="887542" y="2313302"/>
            <a:ext cx="821267" cy="461963"/>
            <a:chOff x="2069767" y="914943"/>
            <a:chExt cx="839089" cy="471988"/>
          </a:xfrm>
        </p:grpSpPr>
        <p:pic>
          <p:nvPicPr>
            <p:cNvPr id="33" name="Picture 2" descr="BigQuery Logo and symbol, meaning, history, PNG, brand">
              <a:extLst>
                <a:ext uri="{FF2B5EF4-FFF2-40B4-BE49-F238E27FC236}">
                  <a16:creationId xmlns:a16="http://schemas.microsoft.com/office/drawing/2014/main" id="{FD958D96-A9AF-08DA-5DEE-1F1F04B8BB43}"/>
                </a:ext>
              </a:extLst>
            </p:cNvPr>
            <p:cNvPicPr>
              <a:picLocks noChangeAspect="1" noChangeArrowheads="1"/>
            </p:cNvPicPr>
            <p:nvPr/>
          </p:nvPicPr>
          <p:blipFill>
            <a:blip r:embed="rId23">
              <a:extLst>
                <a:ext uri="{BEBA8EAE-BF5A-486C-A8C5-ECC9F3942E4B}">
                  <a14:imgProps xmlns:a14="http://schemas.microsoft.com/office/drawing/2010/main">
                    <a14:imgLayer r:embed="rId2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069767" y="914943"/>
              <a:ext cx="839089" cy="471988"/>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43A0241E-BF52-CE64-A53B-644FDAC76C06}"/>
                </a:ext>
              </a:extLst>
            </p:cNvPr>
            <p:cNvGrpSpPr/>
            <p:nvPr/>
          </p:nvGrpSpPr>
          <p:grpSpPr>
            <a:xfrm>
              <a:off x="2179159" y="1099044"/>
              <a:ext cx="122226" cy="122226"/>
              <a:chOff x="2179159" y="1099044"/>
              <a:chExt cx="122226" cy="122226"/>
            </a:xfrm>
          </p:grpSpPr>
          <p:sp>
            <p:nvSpPr>
              <p:cNvPr id="35" name="Freeform: Shape 34">
                <a:extLst>
                  <a:ext uri="{FF2B5EF4-FFF2-40B4-BE49-F238E27FC236}">
                    <a16:creationId xmlns:a16="http://schemas.microsoft.com/office/drawing/2014/main" id="{38BB30AD-6724-1B8B-3CAC-F2F3FE5CD16A}"/>
                  </a:ext>
                </a:extLst>
              </p:cNvPr>
              <p:cNvSpPr/>
              <p:nvPr/>
            </p:nvSpPr>
            <p:spPr>
              <a:xfrm>
                <a:off x="2208064" y="1153004"/>
                <a:ext cx="10449" cy="26705"/>
              </a:xfrm>
              <a:custGeom>
                <a:avLst/>
                <a:gdLst>
                  <a:gd name="connsiteX0" fmla="*/ 0 w 10449"/>
                  <a:gd name="connsiteY0" fmla="*/ 0 h 26705"/>
                  <a:gd name="connsiteX1" fmla="*/ 0 w 10449"/>
                  <a:gd name="connsiteY1" fmla="*/ 16072 h 26705"/>
                  <a:gd name="connsiteX2" fmla="*/ 10450 w 10449"/>
                  <a:gd name="connsiteY2" fmla="*/ 26705 h 26705"/>
                  <a:gd name="connsiteX3" fmla="*/ 10450 w 10449"/>
                  <a:gd name="connsiteY3" fmla="*/ 0 h 26705"/>
                </a:gdLst>
                <a:ahLst/>
                <a:cxnLst>
                  <a:cxn ang="0">
                    <a:pos x="connsiteX0" y="connsiteY0"/>
                  </a:cxn>
                  <a:cxn ang="0">
                    <a:pos x="connsiteX1" y="connsiteY1"/>
                  </a:cxn>
                  <a:cxn ang="0">
                    <a:pos x="connsiteX2" y="connsiteY2"/>
                  </a:cxn>
                  <a:cxn ang="0">
                    <a:pos x="connsiteX3" y="connsiteY3"/>
                  </a:cxn>
                </a:cxnLst>
                <a:rect l="l" t="t" r="r" b="b"/>
                <a:pathLst>
                  <a:path w="10449" h="26705">
                    <a:moveTo>
                      <a:pt x="0" y="0"/>
                    </a:moveTo>
                    <a:lnTo>
                      <a:pt x="0" y="16072"/>
                    </a:lnTo>
                    <a:cubicBezTo>
                      <a:pt x="2533" y="20439"/>
                      <a:pt x="6127" y="24096"/>
                      <a:pt x="10450" y="26705"/>
                    </a:cubicBezTo>
                    <a:lnTo>
                      <a:pt x="10450" y="0"/>
                    </a:lnTo>
                    <a:close/>
                  </a:path>
                </a:pathLst>
              </a:custGeom>
              <a:solidFill>
                <a:schemeClr val="accent1"/>
              </a:solidFill>
              <a:ln w="5953" cap="flat">
                <a:noFill/>
                <a:prstDash val="solid"/>
                <a:miter/>
              </a:ln>
            </p:spPr>
            <p:txBody>
              <a:bodyPr rtlCol="0" anchor="ct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7" name="Freeform: Shape 36">
                <a:extLst>
                  <a:ext uri="{FF2B5EF4-FFF2-40B4-BE49-F238E27FC236}">
                    <a16:creationId xmlns:a16="http://schemas.microsoft.com/office/drawing/2014/main" id="{533612A5-7422-6487-922D-1AD921F785C2}"/>
                  </a:ext>
                </a:extLst>
              </p:cNvPr>
              <p:cNvSpPr/>
              <p:nvPr/>
            </p:nvSpPr>
            <p:spPr>
              <a:xfrm>
                <a:off x="2227375" y="1138215"/>
                <a:ext cx="12894" cy="46478"/>
              </a:xfrm>
              <a:custGeom>
                <a:avLst/>
                <a:gdLst>
                  <a:gd name="connsiteX0" fmla="*/ 0 w 12894"/>
                  <a:gd name="connsiteY0" fmla="*/ 0 h 46478"/>
                  <a:gd name="connsiteX1" fmla="*/ 0 w 12894"/>
                  <a:gd name="connsiteY1" fmla="*/ 46016 h 46478"/>
                  <a:gd name="connsiteX2" fmla="*/ 6783 w 12894"/>
                  <a:gd name="connsiteY2" fmla="*/ 46383 h 46478"/>
                  <a:gd name="connsiteX3" fmla="*/ 12894 w 12894"/>
                  <a:gd name="connsiteY3" fmla="*/ 46383 h 46478"/>
                  <a:gd name="connsiteX4" fmla="*/ 12894 w 12894"/>
                  <a:gd name="connsiteY4" fmla="*/ 0 h 46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94" h="46478">
                    <a:moveTo>
                      <a:pt x="0" y="0"/>
                    </a:moveTo>
                    <a:lnTo>
                      <a:pt x="0" y="46016"/>
                    </a:lnTo>
                    <a:cubicBezTo>
                      <a:pt x="2249" y="46303"/>
                      <a:pt x="4516" y="46426"/>
                      <a:pt x="6783" y="46383"/>
                    </a:cubicBezTo>
                    <a:cubicBezTo>
                      <a:pt x="8818" y="46511"/>
                      <a:pt x="10859" y="46511"/>
                      <a:pt x="12894" y="46383"/>
                    </a:cubicBezTo>
                    <a:lnTo>
                      <a:pt x="12894" y="0"/>
                    </a:lnTo>
                    <a:close/>
                  </a:path>
                </a:pathLst>
              </a:custGeom>
              <a:solidFill>
                <a:schemeClr val="accent1"/>
              </a:solidFill>
              <a:ln w="5953" cap="flat">
                <a:noFill/>
                <a:prstDash val="solid"/>
                <a:miter/>
              </a:ln>
            </p:spPr>
            <p:txBody>
              <a:bodyPr rtlCol="0" anchor="ct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1" name="Freeform: Shape 40">
                <a:extLst>
                  <a:ext uri="{FF2B5EF4-FFF2-40B4-BE49-F238E27FC236}">
                    <a16:creationId xmlns:a16="http://schemas.microsoft.com/office/drawing/2014/main" id="{FBAF9F07-8F44-DAA7-498F-66B14BB06263}"/>
                  </a:ext>
                </a:extLst>
              </p:cNvPr>
              <p:cNvSpPr/>
              <p:nvPr/>
            </p:nvSpPr>
            <p:spPr>
              <a:xfrm>
                <a:off x="2250291" y="1159298"/>
                <a:ext cx="10388" cy="20105"/>
              </a:xfrm>
              <a:custGeom>
                <a:avLst/>
                <a:gdLst>
                  <a:gd name="connsiteX0" fmla="*/ 0 w 10388"/>
                  <a:gd name="connsiteY0" fmla="*/ 0 h 20105"/>
                  <a:gd name="connsiteX1" fmla="*/ 0 w 10388"/>
                  <a:gd name="connsiteY1" fmla="*/ 20105 h 20105"/>
                  <a:gd name="connsiteX2" fmla="*/ 10389 w 10388"/>
                  <a:gd name="connsiteY2" fmla="*/ 8983 h 20105"/>
                  <a:gd name="connsiteX3" fmla="*/ 10389 w 10388"/>
                  <a:gd name="connsiteY3" fmla="*/ 0 h 20105"/>
                </a:gdLst>
                <a:ahLst/>
                <a:cxnLst>
                  <a:cxn ang="0">
                    <a:pos x="connsiteX0" y="connsiteY0"/>
                  </a:cxn>
                  <a:cxn ang="0">
                    <a:pos x="connsiteX1" y="connsiteY1"/>
                  </a:cxn>
                  <a:cxn ang="0">
                    <a:pos x="connsiteX2" y="connsiteY2"/>
                  </a:cxn>
                  <a:cxn ang="0">
                    <a:pos x="connsiteX3" y="connsiteY3"/>
                  </a:cxn>
                </a:cxnLst>
                <a:rect l="l" t="t" r="r" b="b"/>
                <a:pathLst>
                  <a:path w="10388" h="20105">
                    <a:moveTo>
                      <a:pt x="0" y="0"/>
                    </a:moveTo>
                    <a:lnTo>
                      <a:pt x="0" y="20105"/>
                    </a:lnTo>
                    <a:cubicBezTo>
                      <a:pt x="4346" y="17333"/>
                      <a:pt x="7919" y="13507"/>
                      <a:pt x="10389" y="8983"/>
                    </a:cubicBezTo>
                    <a:lnTo>
                      <a:pt x="10389" y="0"/>
                    </a:lnTo>
                    <a:close/>
                  </a:path>
                </a:pathLst>
              </a:custGeom>
              <a:solidFill>
                <a:schemeClr val="accent1"/>
              </a:solidFill>
              <a:ln w="5953" cap="flat">
                <a:noFill/>
                <a:prstDash val="solid"/>
                <a:miter/>
              </a:ln>
            </p:spPr>
            <p:txBody>
              <a:bodyPr rtlCol="0" anchor="ct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2" name="Freeform: Shape 41">
                <a:extLst>
                  <a:ext uri="{FF2B5EF4-FFF2-40B4-BE49-F238E27FC236}">
                    <a16:creationId xmlns:a16="http://schemas.microsoft.com/office/drawing/2014/main" id="{EA4C07F3-3058-D561-C6A9-630CC788AD18}"/>
                  </a:ext>
                </a:extLst>
              </p:cNvPr>
              <p:cNvSpPr/>
              <p:nvPr/>
            </p:nvSpPr>
            <p:spPr>
              <a:xfrm>
                <a:off x="2265898" y="1185783"/>
                <a:ext cx="35487" cy="35487"/>
              </a:xfrm>
              <a:custGeom>
                <a:avLst/>
                <a:gdLst>
                  <a:gd name="connsiteX0" fmla="*/ 9448 w 35487"/>
                  <a:gd name="connsiteY0" fmla="*/ 770 h 35487"/>
                  <a:gd name="connsiteX1" fmla="*/ 770 w 35487"/>
                  <a:gd name="connsiteY1" fmla="*/ 9448 h 35487"/>
                  <a:gd name="connsiteX2" fmla="*/ 733 w 35487"/>
                  <a:gd name="connsiteY2" fmla="*/ 13077 h 35487"/>
                  <a:gd name="connsiteX3" fmla="*/ 770 w 35487"/>
                  <a:gd name="connsiteY3" fmla="*/ 13115 h 35487"/>
                  <a:gd name="connsiteX4" fmla="*/ 22404 w 35487"/>
                  <a:gd name="connsiteY4" fmla="*/ 34748 h 35487"/>
                  <a:gd name="connsiteX5" fmla="*/ 26009 w 35487"/>
                  <a:gd name="connsiteY5" fmla="*/ 34748 h 35487"/>
                  <a:gd name="connsiteX6" fmla="*/ 34748 w 35487"/>
                  <a:gd name="connsiteY6" fmla="*/ 26009 h 35487"/>
                  <a:gd name="connsiteX7" fmla="*/ 34748 w 35487"/>
                  <a:gd name="connsiteY7" fmla="*/ 22404 h 35487"/>
                  <a:gd name="connsiteX8" fmla="*/ 13115 w 35487"/>
                  <a:gd name="connsiteY8" fmla="*/ 770 h 35487"/>
                  <a:gd name="connsiteX9" fmla="*/ 9485 w 35487"/>
                  <a:gd name="connsiteY9" fmla="*/ 733 h 35487"/>
                  <a:gd name="connsiteX10" fmla="*/ 9448 w 35487"/>
                  <a:gd name="connsiteY10" fmla="*/ 770 h 3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87" h="35487">
                    <a:moveTo>
                      <a:pt x="9448" y="770"/>
                    </a:moveTo>
                    <a:lnTo>
                      <a:pt x="770" y="9448"/>
                    </a:lnTo>
                    <a:cubicBezTo>
                      <a:pt x="-242" y="10440"/>
                      <a:pt x="-259" y="12065"/>
                      <a:pt x="733" y="13077"/>
                    </a:cubicBezTo>
                    <a:cubicBezTo>
                      <a:pt x="745" y="13090"/>
                      <a:pt x="758" y="13103"/>
                      <a:pt x="770" y="13115"/>
                    </a:cubicBezTo>
                    <a:lnTo>
                      <a:pt x="22404" y="34748"/>
                    </a:lnTo>
                    <a:cubicBezTo>
                      <a:pt x="23403" y="35734"/>
                      <a:pt x="25009" y="35734"/>
                      <a:pt x="26009" y="34748"/>
                    </a:cubicBezTo>
                    <a:lnTo>
                      <a:pt x="34748" y="26009"/>
                    </a:lnTo>
                    <a:cubicBezTo>
                      <a:pt x="35734" y="25009"/>
                      <a:pt x="35734" y="23403"/>
                      <a:pt x="34748" y="22404"/>
                    </a:cubicBezTo>
                    <a:lnTo>
                      <a:pt x="13115" y="770"/>
                    </a:lnTo>
                    <a:cubicBezTo>
                      <a:pt x="12123" y="-242"/>
                      <a:pt x="10497" y="-259"/>
                      <a:pt x="9485" y="733"/>
                    </a:cubicBezTo>
                    <a:cubicBezTo>
                      <a:pt x="9473" y="745"/>
                      <a:pt x="9460" y="758"/>
                      <a:pt x="9448" y="770"/>
                    </a:cubicBezTo>
                  </a:path>
                </a:pathLst>
              </a:custGeom>
              <a:solidFill>
                <a:schemeClr val="accent1"/>
              </a:solidFill>
              <a:ln w="5953" cap="flat">
                <a:noFill/>
                <a:prstDash val="solid"/>
                <a:miter/>
              </a:ln>
            </p:spPr>
            <p:txBody>
              <a:bodyPr rtlCol="0" anchor="ct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3" name="Freeform: Shape 42">
                <a:extLst>
                  <a:ext uri="{FF2B5EF4-FFF2-40B4-BE49-F238E27FC236}">
                    <a16:creationId xmlns:a16="http://schemas.microsoft.com/office/drawing/2014/main" id="{5AA7F52F-5948-B168-788E-545DACAB0E81}"/>
                  </a:ext>
                </a:extLst>
              </p:cNvPr>
              <p:cNvSpPr/>
              <p:nvPr/>
            </p:nvSpPr>
            <p:spPr>
              <a:xfrm>
                <a:off x="2179159" y="1099044"/>
                <a:ext cx="109998" cy="109998"/>
              </a:xfrm>
              <a:custGeom>
                <a:avLst/>
                <a:gdLst>
                  <a:gd name="connsiteX0" fmla="*/ 54999 w 109998"/>
                  <a:gd name="connsiteY0" fmla="*/ 0 h 109998"/>
                  <a:gd name="connsiteX1" fmla="*/ 0 w 109998"/>
                  <a:gd name="connsiteY1" fmla="*/ 54999 h 109998"/>
                  <a:gd name="connsiteX2" fmla="*/ 54999 w 109998"/>
                  <a:gd name="connsiteY2" fmla="*/ 109999 h 109998"/>
                  <a:gd name="connsiteX3" fmla="*/ 109999 w 109998"/>
                  <a:gd name="connsiteY3" fmla="*/ 54999 h 109998"/>
                  <a:gd name="connsiteX4" fmla="*/ 54999 w 109998"/>
                  <a:gd name="connsiteY4" fmla="*/ 0 h 109998"/>
                  <a:gd name="connsiteX5" fmla="*/ 54999 w 109998"/>
                  <a:gd name="connsiteY5" fmla="*/ 95882 h 109998"/>
                  <a:gd name="connsiteX6" fmla="*/ 14239 w 109998"/>
                  <a:gd name="connsiteY6" fmla="*/ 54999 h 109998"/>
                  <a:gd name="connsiteX7" fmla="*/ 55122 w 109998"/>
                  <a:gd name="connsiteY7" fmla="*/ 14239 h 109998"/>
                  <a:gd name="connsiteX8" fmla="*/ 95882 w 109998"/>
                  <a:gd name="connsiteY8" fmla="*/ 54999 h 109998"/>
                  <a:gd name="connsiteX9" fmla="*/ 55122 w 109998"/>
                  <a:gd name="connsiteY9" fmla="*/ 95882 h 109998"/>
                  <a:gd name="connsiteX10" fmla="*/ 54999 w 109998"/>
                  <a:gd name="connsiteY10" fmla="*/ 95882 h 10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998" h="109998">
                    <a:moveTo>
                      <a:pt x="54999" y="0"/>
                    </a:moveTo>
                    <a:cubicBezTo>
                      <a:pt x="24624" y="0"/>
                      <a:pt x="0" y="24624"/>
                      <a:pt x="0" y="54999"/>
                    </a:cubicBezTo>
                    <a:cubicBezTo>
                      <a:pt x="0" y="85375"/>
                      <a:pt x="24624" y="109999"/>
                      <a:pt x="54999" y="109999"/>
                    </a:cubicBezTo>
                    <a:cubicBezTo>
                      <a:pt x="85375" y="109999"/>
                      <a:pt x="109999" y="85375"/>
                      <a:pt x="109999" y="54999"/>
                    </a:cubicBezTo>
                    <a:cubicBezTo>
                      <a:pt x="109999" y="24624"/>
                      <a:pt x="85375" y="0"/>
                      <a:pt x="54999" y="0"/>
                    </a:cubicBezTo>
                    <a:moveTo>
                      <a:pt x="54999" y="95882"/>
                    </a:moveTo>
                    <a:cubicBezTo>
                      <a:pt x="32454" y="95849"/>
                      <a:pt x="14205" y="77545"/>
                      <a:pt x="14239" y="54999"/>
                    </a:cubicBezTo>
                    <a:cubicBezTo>
                      <a:pt x="14273" y="32454"/>
                      <a:pt x="32576" y="14205"/>
                      <a:pt x="55122" y="14239"/>
                    </a:cubicBezTo>
                    <a:cubicBezTo>
                      <a:pt x="77619" y="14273"/>
                      <a:pt x="95849" y="32502"/>
                      <a:pt x="95882" y="54999"/>
                    </a:cubicBezTo>
                    <a:cubicBezTo>
                      <a:pt x="95916" y="77545"/>
                      <a:pt x="77667" y="95849"/>
                      <a:pt x="55122" y="95882"/>
                    </a:cubicBezTo>
                    <a:cubicBezTo>
                      <a:pt x="55081" y="95882"/>
                      <a:pt x="55040" y="95882"/>
                      <a:pt x="54999" y="95882"/>
                    </a:cubicBezTo>
                  </a:path>
                </a:pathLst>
              </a:custGeom>
              <a:solidFill>
                <a:schemeClr val="accent1"/>
              </a:solidFill>
              <a:ln w="5953" cap="flat">
                <a:noFill/>
                <a:prstDash val="solid"/>
                <a:miter/>
              </a:ln>
            </p:spPr>
            <p:txBody>
              <a:bodyPr rtlCol="0" anchor="ct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grpSp>
        <p:nvGrpSpPr>
          <p:cNvPr id="46" name="Group 45">
            <a:extLst>
              <a:ext uri="{FF2B5EF4-FFF2-40B4-BE49-F238E27FC236}">
                <a16:creationId xmlns:a16="http://schemas.microsoft.com/office/drawing/2014/main" id="{2C9C984D-4678-901C-71ED-9E6259588731}"/>
              </a:ext>
            </a:extLst>
          </p:cNvPr>
          <p:cNvGrpSpPr/>
          <p:nvPr/>
        </p:nvGrpSpPr>
        <p:grpSpPr>
          <a:xfrm>
            <a:off x="890876" y="5339756"/>
            <a:ext cx="814599" cy="244475"/>
            <a:chOff x="646559" y="4919546"/>
            <a:chExt cx="814598" cy="244475"/>
          </a:xfrm>
        </p:grpSpPr>
        <p:pic>
          <p:nvPicPr>
            <p:cNvPr id="51" name="Picture 16" descr="SAP Business One HANA logo">
              <a:extLst>
                <a:ext uri="{FF2B5EF4-FFF2-40B4-BE49-F238E27FC236}">
                  <a16:creationId xmlns:a16="http://schemas.microsoft.com/office/drawing/2014/main" id="{A90CC481-8998-A22A-67E5-68E59920D668}"/>
                </a:ext>
              </a:extLst>
            </p:cNvPr>
            <p:cNvPicPr>
              <a:picLocks noChangeAspect="1" noChangeArrowheads="1"/>
            </p:cNvPicPr>
            <p:nvPr/>
          </p:nvPicPr>
          <p:blipFill rotWithShape="1">
            <a:blip r:embed="rId25">
              <a:biLevel thresh="75000"/>
              <a:extLst>
                <a:ext uri="{BEBA8EAE-BF5A-486C-A8C5-ECC9F3942E4B}">
                  <a14:imgProps xmlns:a14="http://schemas.microsoft.com/office/drawing/2010/main">
                    <a14:imgLayer r:embed="rId26">
                      <a14:imgEffect>
                        <a14:brightnessContrast bright="100000"/>
                      </a14:imgEffect>
                    </a14:imgLayer>
                  </a14:imgProps>
                </a:ext>
                <a:ext uri="{28A0092B-C50C-407E-A947-70E740481C1C}">
                  <a14:useLocalDpi xmlns:a14="http://schemas.microsoft.com/office/drawing/2010/main" val="0"/>
                </a:ext>
              </a:extLst>
            </a:blip>
            <a:srcRect l="43861"/>
            <a:stretch/>
          </p:blipFill>
          <p:spPr bwMode="auto">
            <a:xfrm>
              <a:off x="990600" y="4919546"/>
              <a:ext cx="470557" cy="244475"/>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Group 51">
              <a:extLst>
                <a:ext uri="{FF2B5EF4-FFF2-40B4-BE49-F238E27FC236}">
                  <a16:creationId xmlns:a16="http://schemas.microsoft.com/office/drawing/2014/main" id="{834EFDA1-C024-F48C-F3E9-119272149405}"/>
                </a:ext>
              </a:extLst>
            </p:cNvPr>
            <p:cNvGrpSpPr/>
            <p:nvPr/>
          </p:nvGrpSpPr>
          <p:grpSpPr>
            <a:xfrm>
              <a:off x="646559" y="4930556"/>
              <a:ext cx="444305" cy="220088"/>
              <a:chOff x="2244139" y="278197"/>
              <a:chExt cx="1925552" cy="953831"/>
            </a:xfrm>
            <a:solidFill>
              <a:schemeClr val="tx2"/>
            </a:solidFill>
          </p:grpSpPr>
          <p:sp>
            <p:nvSpPr>
              <p:cNvPr id="53" name="Freeform: Shape 52">
                <a:extLst>
                  <a:ext uri="{FF2B5EF4-FFF2-40B4-BE49-F238E27FC236}">
                    <a16:creationId xmlns:a16="http://schemas.microsoft.com/office/drawing/2014/main" id="{D12D55D8-8730-C1C4-613F-AB1AB744E4D0}"/>
                  </a:ext>
                </a:extLst>
              </p:cNvPr>
              <p:cNvSpPr/>
              <p:nvPr/>
            </p:nvSpPr>
            <p:spPr>
              <a:xfrm>
                <a:off x="2244139" y="278197"/>
                <a:ext cx="1925552" cy="952934"/>
              </a:xfrm>
              <a:custGeom>
                <a:avLst/>
                <a:gdLst>
                  <a:gd name="connsiteX0" fmla="*/ 704648 w 1925552"/>
                  <a:gd name="connsiteY0" fmla="*/ 364608 h 952934"/>
                  <a:gd name="connsiteX1" fmla="*/ 764940 w 1925552"/>
                  <a:gd name="connsiteY1" fmla="*/ 554827 h 952934"/>
                  <a:gd name="connsiteX2" fmla="*/ 704648 w 1925552"/>
                  <a:gd name="connsiteY2" fmla="*/ 565001 h 952934"/>
                  <a:gd name="connsiteX3" fmla="*/ 644359 w 1925552"/>
                  <a:gd name="connsiteY3" fmla="*/ 554223 h 952934"/>
                  <a:gd name="connsiteX4" fmla="*/ 1111612 w 1925552"/>
                  <a:gd name="connsiteY4" fmla="*/ 303076 h 952934"/>
                  <a:gd name="connsiteX5" fmla="*/ 1153062 w 1925552"/>
                  <a:gd name="connsiteY5" fmla="*/ 303076 h 952934"/>
                  <a:gd name="connsiteX6" fmla="*/ 1254804 w 1925552"/>
                  <a:gd name="connsiteY6" fmla="*/ 378741 h 952934"/>
                  <a:gd name="connsiteX7" fmla="*/ 1153062 w 1925552"/>
                  <a:gd name="connsiteY7" fmla="*/ 455950 h 952934"/>
                  <a:gd name="connsiteX8" fmla="*/ 1111612 w 1925552"/>
                  <a:gd name="connsiteY8" fmla="*/ 455950 h 952934"/>
                  <a:gd name="connsiteX9" fmla="*/ 263772 w 1925552"/>
                  <a:gd name="connsiteY9" fmla="*/ 169002 h 952934"/>
                  <a:gd name="connsiteX10" fmla="*/ 71595 w 1925552"/>
                  <a:gd name="connsiteY10" fmla="*/ 238300 h 952934"/>
                  <a:gd name="connsiteX11" fmla="*/ 26376 w 1925552"/>
                  <a:gd name="connsiteY11" fmla="*/ 348859 h 952934"/>
                  <a:gd name="connsiteX12" fmla="*/ 90434 w 1925552"/>
                  <a:gd name="connsiteY12" fmla="*/ 481273 h 952934"/>
                  <a:gd name="connsiteX13" fmla="*/ 222322 w 1925552"/>
                  <a:gd name="connsiteY13" fmla="*/ 540243 h 952934"/>
                  <a:gd name="connsiteX14" fmla="*/ 316526 w 1925552"/>
                  <a:gd name="connsiteY14" fmla="*/ 600988 h 952934"/>
                  <a:gd name="connsiteX15" fmla="*/ 305222 w 1925552"/>
                  <a:gd name="connsiteY15" fmla="*/ 630531 h 952934"/>
                  <a:gd name="connsiteX16" fmla="*/ 241161 w 1925552"/>
                  <a:gd name="connsiteY16" fmla="*/ 649823 h 952934"/>
                  <a:gd name="connsiteX17" fmla="*/ 86668 w 1925552"/>
                  <a:gd name="connsiteY17" fmla="*/ 604983 h 952934"/>
                  <a:gd name="connsiteX18" fmla="*/ 26376 w 1925552"/>
                  <a:gd name="connsiteY18" fmla="*/ 721230 h 952934"/>
                  <a:gd name="connsiteX19" fmla="*/ 241161 w 1925552"/>
                  <a:gd name="connsiteY19" fmla="*/ 778431 h 952934"/>
                  <a:gd name="connsiteX20" fmla="*/ 252468 w 1925552"/>
                  <a:gd name="connsiteY20" fmla="*/ 778356 h 952934"/>
                  <a:gd name="connsiteX21" fmla="*/ 414499 w 1925552"/>
                  <a:gd name="connsiteY21" fmla="*/ 723527 h 952934"/>
                  <a:gd name="connsiteX22" fmla="*/ 422034 w 1925552"/>
                  <a:gd name="connsiteY22" fmla="*/ 717725 h 952934"/>
                  <a:gd name="connsiteX23" fmla="*/ 403195 w 1925552"/>
                  <a:gd name="connsiteY23" fmla="*/ 768332 h 952934"/>
                  <a:gd name="connsiteX24" fmla="*/ 576530 w 1925552"/>
                  <a:gd name="connsiteY24" fmla="*/ 768332 h 952934"/>
                  <a:gd name="connsiteX25" fmla="*/ 602909 w 1925552"/>
                  <a:gd name="connsiteY25" fmla="*/ 680609 h 952934"/>
                  <a:gd name="connsiteX26" fmla="*/ 704648 w 1925552"/>
                  <a:gd name="connsiteY26" fmla="*/ 696586 h 952934"/>
                  <a:gd name="connsiteX27" fmla="*/ 802621 w 1925552"/>
                  <a:gd name="connsiteY27" fmla="*/ 681324 h 952934"/>
                  <a:gd name="connsiteX28" fmla="*/ 832767 w 1925552"/>
                  <a:gd name="connsiteY28" fmla="*/ 768332 h 952934"/>
                  <a:gd name="connsiteX29" fmla="*/ 1111612 w 1925552"/>
                  <a:gd name="connsiteY29" fmla="*/ 768332 h 952934"/>
                  <a:gd name="connsiteX30" fmla="*/ 1111612 w 1925552"/>
                  <a:gd name="connsiteY30" fmla="*/ 586366 h 952934"/>
                  <a:gd name="connsiteX31" fmla="*/ 1175671 w 1925552"/>
                  <a:gd name="connsiteY31" fmla="*/ 586366 h 952934"/>
                  <a:gd name="connsiteX32" fmla="*/ 1409300 w 1925552"/>
                  <a:gd name="connsiteY32" fmla="*/ 384504 h 952934"/>
                  <a:gd name="connsiteX33" fmla="*/ 1141758 w 1925552"/>
                  <a:gd name="connsiteY33" fmla="*/ 179102 h 952934"/>
                  <a:gd name="connsiteX34" fmla="*/ 953348 w 1925552"/>
                  <a:gd name="connsiteY34" fmla="*/ 179063 h 952934"/>
                  <a:gd name="connsiteX35" fmla="*/ 953348 w 1925552"/>
                  <a:gd name="connsiteY35" fmla="*/ 629813 h 952934"/>
                  <a:gd name="connsiteX36" fmla="*/ 787548 w 1925552"/>
                  <a:gd name="connsiteY36" fmla="*/ 179063 h 952934"/>
                  <a:gd name="connsiteX37" fmla="*/ 625517 w 1925552"/>
                  <a:gd name="connsiteY37" fmla="*/ 179063 h 952934"/>
                  <a:gd name="connsiteX38" fmla="*/ 482326 w 1925552"/>
                  <a:gd name="connsiteY38" fmla="*/ 556034 h 952934"/>
                  <a:gd name="connsiteX39" fmla="*/ 290149 w 1925552"/>
                  <a:gd name="connsiteY39" fmla="*/ 403685 h 952934"/>
                  <a:gd name="connsiteX40" fmla="*/ 188407 w 1925552"/>
                  <a:gd name="connsiteY40" fmla="*/ 336384 h 952934"/>
                  <a:gd name="connsiteX41" fmla="*/ 271307 w 1925552"/>
                  <a:gd name="connsiteY41" fmla="*/ 297196 h 952934"/>
                  <a:gd name="connsiteX42" fmla="*/ 410730 w 1925552"/>
                  <a:gd name="connsiteY42" fmla="*/ 334576 h 952934"/>
                  <a:gd name="connsiteX43" fmla="*/ 478557 w 1925552"/>
                  <a:gd name="connsiteY43" fmla="*/ 219761 h 952934"/>
                  <a:gd name="connsiteX44" fmla="*/ 263772 w 1925552"/>
                  <a:gd name="connsiteY44" fmla="*/ 169002 h 952934"/>
                  <a:gd name="connsiteX45" fmla="*/ 0 w 1925552"/>
                  <a:gd name="connsiteY45" fmla="*/ 0 h 952934"/>
                  <a:gd name="connsiteX46" fmla="*/ 1925552 w 1925552"/>
                  <a:gd name="connsiteY46" fmla="*/ 0 h 952934"/>
                  <a:gd name="connsiteX47" fmla="*/ 972191 w 1925552"/>
                  <a:gd name="connsiteY47" fmla="*/ 952934 h 952934"/>
                  <a:gd name="connsiteX48" fmla="*/ 0 w 1925552"/>
                  <a:gd name="connsiteY48" fmla="*/ 952934 h 95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925552" h="952934">
                    <a:moveTo>
                      <a:pt x="704648" y="364608"/>
                    </a:moveTo>
                    <a:lnTo>
                      <a:pt x="764940" y="554827"/>
                    </a:lnTo>
                    <a:cubicBezTo>
                      <a:pt x="746098" y="561308"/>
                      <a:pt x="727259" y="565001"/>
                      <a:pt x="704648" y="565001"/>
                    </a:cubicBezTo>
                    <a:cubicBezTo>
                      <a:pt x="682040" y="565001"/>
                      <a:pt x="663198" y="561082"/>
                      <a:pt x="644359" y="554223"/>
                    </a:cubicBezTo>
                    <a:close/>
                    <a:moveTo>
                      <a:pt x="1111612" y="303076"/>
                    </a:moveTo>
                    <a:lnTo>
                      <a:pt x="1153062" y="303076"/>
                    </a:lnTo>
                    <a:cubicBezTo>
                      <a:pt x="1209585" y="303076"/>
                      <a:pt x="1254804" y="321576"/>
                      <a:pt x="1254804" y="378741"/>
                    </a:cubicBezTo>
                    <a:cubicBezTo>
                      <a:pt x="1254804" y="437522"/>
                      <a:pt x="1209585" y="455950"/>
                      <a:pt x="1153062" y="455950"/>
                    </a:cubicBezTo>
                    <a:lnTo>
                      <a:pt x="1111612" y="455950"/>
                    </a:lnTo>
                    <a:close/>
                    <a:moveTo>
                      <a:pt x="263772" y="169002"/>
                    </a:moveTo>
                    <a:cubicBezTo>
                      <a:pt x="180872" y="169002"/>
                      <a:pt x="113045" y="195078"/>
                      <a:pt x="71595" y="238300"/>
                    </a:cubicBezTo>
                    <a:cubicBezTo>
                      <a:pt x="45215" y="268371"/>
                      <a:pt x="26376" y="306542"/>
                      <a:pt x="26376" y="348859"/>
                    </a:cubicBezTo>
                    <a:cubicBezTo>
                      <a:pt x="26376" y="407076"/>
                      <a:pt x="48984" y="448376"/>
                      <a:pt x="90434" y="481273"/>
                    </a:cubicBezTo>
                    <a:cubicBezTo>
                      <a:pt x="131884" y="508968"/>
                      <a:pt x="177103" y="527017"/>
                      <a:pt x="222322" y="540243"/>
                    </a:cubicBezTo>
                    <a:cubicBezTo>
                      <a:pt x="275076" y="556560"/>
                      <a:pt x="316526" y="570692"/>
                      <a:pt x="316526" y="600988"/>
                    </a:cubicBezTo>
                    <a:cubicBezTo>
                      <a:pt x="316526" y="612178"/>
                      <a:pt x="312757" y="622353"/>
                      <a:pt x="305222" y="630531"/>
                    </a:cubicBezTo>
                    <a:cubicBezTo>
                      <a:pt x="290149" y="644057"/>
                      <a:pt x="271307" y="649183"/>
                      <a:pt x="241161" y="649823"/>
                    </a:cubicBezTo>
                    <a:cubicBezTo>
                      <a:pt x="188407" y="650802"/>
                      <a:pt x="150726" y="642399"/>
                      <a:pt x="86668" y="604983"/>
                    </a:cubicBezTo>
                    <a:lnTo>
                      <a:pt x="26376" y="721230"/>
                    </a:lnTo>
                    <a:cubicBezTo>
                      <a:pt x="90434" y="757253"/>
                      <a:pt x="165799" y="778431"/>
                      <a:pt x="241161" y="778431"/>
                    </a:cubicBezTo>
                    <a:lnTo>
                      <a:pt x="252468" y="778356"/>
                    </a:lnTo>
                    <a:cubicBezTo>
                      <a:pt x="316526" y="777149"/>
                      <a:pt x="373049" y="758121"/>
                      <a:pt x="414499" y="723527"/>
                    </a:cubicBezTo>
                    <a:cubicBezTo>
                      <a:pt x="418267" y="721494"/>
                      <a:pt x="418267" y="719608"/>
                      <a:pt x="422034" y="717725"/>
                    </a:cubicBezTo>
                    <a:lnTo>
                      <a:pt x="403195" y="768332"/>
                    </a:lnTo>
                    <a:lnTo>
                      <a:pt x="576530" y="768332"/>
                    </a:lnTo>
                    <a:lnTo>
                      <a:pt x="602909" y="680609"/>
                    </a:lnTo>
                    <a:cubicBezTo>
                      <a:pt x="633052" y="690708"/>
                      <a:pt x="666967" y="696586"/>
                      <a:pt x="704648" y="696586"/>
                    </a:cubicBezTo>
                    <a:cubicBezTo>
                      <a:pt x="742332" y="696586"/>
                      <a:pt x="772475" y="690895"/>
                      <a:pt x="802621" y="681324"/>
                    </a:cubicBezTo>
                    <a:lnTo>
                      <a:pt x="832767" y="768332"/>
                    </a:lnTo>
                    <a:lnTo>
                      <a:pt x="1111612" y="768332"/>
                    </a:lnTo>
                    <a:lnTo>
                      <a:pt x="1111612" y="586366"/>
                    </a:lnTo>
                    <a:lnTo>
                      <a:pt x="1175671" y="586366"/>
                    </a:lnTo>
                    <a:cubicBezTo>
                      <a:pt x="1322631" y="586366"/>
                      <a:pt x="1409300" y="510965"/>
                      <a:pt x="1409300" y="384504"/>
                    </a:cubicBezTo>
                    <a:cubicBezTo>
                      <a:pt x="1409300" y="243727"/>
                      <a:pt x="1326400" y="179102"/>
                      <a:pt x="1141758" y="179102"/>
                    </a:cubicBezTo>
                    <a:lnTo>
                      <a:pt x="953348" y="179063"/>
                    </a:lnTo>
                    <a:lnTo>
                      <a:pt x="953348" y="629813"/>
                    </a:lnTo>
                    <a:lnTo>
                      <a:pt x="787548" y="179063"/>
                    </a:lnTo>
                    <a:lnTo>
                      <a:pt x="625517" y="179063"/>
                    </a:lnTo>
                    <a:lnTo>
                      <a:pt x="482326" y="556034"/>
                    </a:lnTo>
                    <a:cubicBezTo>
                      <a:pt x="467253" y="461073"/>
                      <a:pt x="369280" y="428254"/>
                      <a:pt x="290149" y="403685"/>
                    </a:cubicBezTo>
                    <a:cubicBezTo>
                      <a:pt x="241161" y="387180"/>
                      <a:pt x="184641" y="362914"/>
                      <a:pt x="188407" y="336384"/>
                    </a:cubicBezTo>
                    <a:cubicBezTo>
                      <a:pt x="188407" y="314380"/>
                      <a:pt x="214784" y="294181"/>
                      <a:pt x="271307" y="297196"/>
                    </a:cubicBezTo>
                    <a:cubicBezTo>
                      <a:pt x="308991" y="299118"/>
                      <a:pt x="342903" y="302247"/>
                      <a:pt x="410730" y="334576"/>
                    </a:cubicBezTo>
                    <a:lnTo>
                      <a:pt x="478557" y="219761"/>
                    </a:lnTo>
                    <a:cubicBezTo>
                      <a:pt x="414499" y="188712"/>
                      <a:pt x="331599" y="169077"/>
                      <a:pt x="263772" y="169002"/>
                    </a:cubicBezTo>
                    <a:close/>
                    <a:moveTo>
                      <a:pt x="0" y="0"/>
                    </a:moveTo>
                    <a:lnTo>
                      <a:pt x="1925552" y="0"/>
                    </a:lnTo>
                    <a:lnTo>
                      <a:pt x="972191" y="952934"/>
                    </a:lnTo>
                    <a:lnTo>
                      <a:pt x="0" y="952934"/>
                    </a:lnTo>
                    <a:close/>
                  </a:path>
                </a:pathLst>
              </a:custGeom>
              <a:grpFill/>
              <a:ln w="2590" cap="flat">
                <a:noFill/>
                <a:prstDash val="solid"/>
                <a:miter/>
              </a:ln>
            </p:spPr>
            <p:txBody>
              <a:bodyPr rtlCol="0" anchor="ct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4" name="Freeform: Shape 53">
                <a:extLst>
                  <a:ext uri="{FF2B5EF4-FFF2-40B4-BE49-F238E27FC236}">
                    <a16:creationId xmlns:a16="http://schemas.microsoft.com/office/drawing/2014/main" id="{474B1392-D59E-1208-BB7A-8C345AAB4FFF}"/>
                  </a:ext>
                </a:extLst>
              </p:cNvPr>
              <p:cNvSpPr/>
              <p:nvPr/>
            </p:nvSpPr>
            <p:spPr>
              <a:xfrm>
                <a:off x="3439099" y="1108319"/>
                <a:ext cx="128118" cy="123709"/>
              </a:xfrm>
              <a:custGeom>
                <a:avLst/>
                <a:gdLst>
                  <a:gd name="connsiteX0" fmla="*/ 14626 w 128118"/>
                  <a:gd name="connsiteY0" fmla="*/ 61921 h 123709"/>
                  <a:gd name="connsiteX1" fmla="*/ 63614 w 128118"/>
                  <a:gd name="connsiteY1" fmla="*/ 10599 h 123709"/>
                  <a:gd name="connsiteX2" fmla="*/ 112599 w 128118"/>
                  <a:gd name="connsiteY2" fmla="*/ 61921 h 123709"/>
                  <a:gd name="connsiteX3" fmla="*/ 63614 w 128118"/>
                  <a:gd name="connsiteY3" fmla="*/ 113921 h 123709"/>
                  <a:gd name="connsiteX4" fmla="*/ 14626 w 128118"/>
                  <a:gd name="connsiteY4" fmla="*/ 61921 h 123709"/>
                  <a:gd name="connsiteX5" fmla="*/ 63614 w 128118"/>
                  <a:gd name="connsiteY5" fmla="*/ 124246 h 123709"/>
                  <a:gd name="connsiteX6" fmla="*/ 127672 w 128118"/>
                  <a:gd name="connsiteY6" fmla="*/ 61921 h 123709"/>
                  <a:gd name="connsiteX7" fmla="*/ 63614 w 128118"/>
                  <a:gd name="connsiteY7" fmla="*/ 536 h 123709"/>
                  <a:gd name="connsiteX8" fmla="*/ -447 w 128118"/>
                  <a:gd name="connsiteY8" fmla="*/ 61921 h 123709"/>
                  <a:gd name="connsiteX9" fmla="*/ 63614 w 128118"/>
                  <a:gd name="connsiteY9" fmla="*/ 124246 h 123709"/>
                  <a:gd name="connsiteX10" fmla="*/ 52307 w 128118"/>
                  <a:gd name="connsiteY10" fmla="*/ 67083 h 123709"/>
                  <a:gd name="connsiteX11" fmla="*/ 63614 w 128118"/>
                  <a:gd name="connsiteY11" fmla="*/ 67083 h 123709"/>
                  <a:gd name="connsiteX12" fmla="*/ 82453 w 128118"/>
                  <a:gd name="connsiteY12" fmla="*/ 97833 h 123709"/>
                  <a:gd name="connsiteX13" fmla="*/ 93757 w 128118"/>
                  <a:gd name="connsiteY13" fmla="*/ 97833 h 123709"/>
                  <a:gd name="connsiteX14" fmla="*/ 74918 w 128118"/>
                  <a:gd name="connsiteY14" fmla="*/ 66480 h 123709"/>
                  <a:gd name="connsiteX15" fmla="*/ 93757 w 128118"/>
                  <a:gd name="connsiteY15" fmla="*/ 46998 h 123709"/>
                  <a:gd name="connsiteX16" fmla="*/ 67380 w 128118"/>
                  <a:gd name="connsiteY16" fmla="*/ 26537 h 123709"/>
                  <a:gd name="connsiteX17" fmla="*/ 41003 w 128118"/>
                  <a:gd name="connsiteY17" fmla="*/ 26537 h 123709"/>
                  <a:gd name="connsiteX18" fmla="*/ 41003 w 128118"/>
                  <a:gd name="connsiteY18" fmla="*/ 97833 h 123709"/>
                  <a:gd name="connsiteX19" fmla="*/ 52307 w 128118"/>
                  <a:gd name="connsiteY19" fmla="*/ 97833 h 123709"/>
                  <a:gd name="connsiteX20" fmla="*/ 52307 w 128118"/>
                  <a:gd name="connsiteY20" fmla="*/ 67083 h 123709"/>
                  <a:gd name="connsiteX21" fmla="*/ 52307 w 128118"/>
                  <a:gd name="connsiteY21" fmla="*/ 57888 h 123709"/>
                  <a:gd name="connsiteX22" fmla="*/ 52307 w 128118"/>
                  <a:gd name="connsiteY22" fmla="*/ 35619 h 123709"/>
                  <a:gd name="connsiteX23" fmla="*/ 67380 w 128118"/>
                  <a:gd name="connsiteY23" fmla="*/ 35619 h 123709"/>
                  <a:gd name="connsiteX24" fmla="*/ 82453 w 128118"/>
                  <a:gd name="connsiteY24" fmla="*/ 46358 h 123709"/>
                  <a:gd name="connsiteX25" fmla="*/ 63614 w 128118"/>
                  <a:gd name="connsiteY25" fmla="*/ 57888 h 123709"/>
                  <a:gd name="connsiteX26" fmla="*/ 52307 w 128118"/>
                  <a:gd name="connsiteY26" fmla="*/ 57888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8118" h="123709">
                    <a:moveTo>
                      <a:pt x="14626" y="61921"/>
                    </a:moveTo>
                    <a:cubicBezTo>
                      <a:pt x="14626" y="32793"/>
                      <a:pt x="37234" y="10599"/>
                      <a:pt x="63614" y="10599"/>
                    </a:cubicBezTo>
                    <a:cubicBezTo>
                      <a:pt x="89991" y="10599"/>
                      <a:pt x="112599" y="32793"/>
                      <a:pt x="112599" y="61921"/>
                    </a:cubicBezTo>
                    <a:cubicBezTo>
                      <a:pt x="112599" y="92142"/>
                      <a:pt x="89991" y="113921"/>
                      <a:pt x="63614" y="113921"/>
                    </a:cubicBezTo>
                    <a:cubicBezTo>
                      <a:pt x="37234" y="113921"/>
                      <a:pt x="14626" y="92142"/>
                      <a:pt x="14626" y="61921"/>
                    </a:cubicBezTo>
                    <a:close/>
                    <a:moveTo>
                      <a:pt x="63614" y="124246"/>
                    </a:moveTo>
                    <a:cubicBezTo>
                      <a:pt x="97526" y="124246"/>
                      <a:pt x="127672" y="97833"/>
                      <a:pt x="127672" y="61921"/>
                    </a:cubicBezTo>
                    <a:cubicBezTo>
                      <a:pt x="127672" y="26537"/>
                      <a:pt x="97526" y="536"/>
                      <a:pt x="63614" y="536"/>
                    </a:cubicBezTo>
                    <a:cubicBezTo>
                      <a:pt x="29699" y="536"/>
                      <a:pt x="-447" y="26537"/>
                      <a:pt x="-447" y="61921"/>
                    </a:cubicBezTo>
                    <a:cubicBezTo>
                      <a:pt x="-447" y="97833"/>
                      <a:pt x="29699" y="124246"/>
                      <a:pt x="63614" y="124246"/>
                    </a:cubicBezTo>
                    <a:close/>
                    <a:moveTo>
                      <a:pt x="52307" y="67083"/>
                    </a:moveTo>
                    <a:lnTo>
                      <a:pt x="63614" y="67083"/>
                    </a:lnTo>
                    <a:lnTo>
                      <a:pt x="82453" y="97833"/>
                    </a:lnTo>
                    <a:lnTo>
                      <a:pt x="93757" y="97833"/>
                    </a:lnTo>
                    <a:lnTo>
                      <a:pt x="74918" y="66480"/>
                    </a:lnTo>
                    <a:cubicBezTo>
                      <a:pt x="82453" y="65200"/>
                      <a:pt x="93757" y="59659"/>
                      <a:pt x="93757" y="46998"/>
                    </a:cubicBezTo>
                    <a:cubicBezTo>
                      <a:pt x="93757" y="32793"/>
                      <a:pt x="82453" y="26537"/>
                      <a:pt x="67380" y="26537"/>
                    </a:cubicBezTo>
                    <a:lnTo>
                      <a:pt x="41003" y="26537"/>
                    </a:lnTo>
                    <a:lnTo>
                      <a:pt x="41003" y="97833"/>
                    </a:lnTo>
                    <a:lnTo>
                      <a:pt x="52307" y="97833"/>
                    </a:lnTo>
                    <a:lnTo>
                      <a:pt x="52307" y="67083"/>
                    </a:lnTo>
                    <a:close/>
                    <a:moveTo>
                      <a:pt x="52307" y="57888"/>
                    </a:moveTo>
                    <a:lnTo>
                      <a:pt x="52307" y="35619"/>
                    </a:lnTo>
                    <a:lnTo>
                      <a:pt x="67380" y="35619"/>
                    </a:lnTo>
                    <a:cubicBezTo>
                      <a:pt x="71149" y="35619"/>
                      <a:pt x="82453" y="37352"/>
                      <a:pt x="82453" y="46358"/>
                    </a:cubicBezTo>
                    <a:cubicBezTo>
                      <a:pt x="82453" y="57173"/>
                      <a:pt x="71149" y="57888"/>
                      <a:pt x="63614" y="57888"/>
                    </a:cubicBezTo>
                    <a:lnTo>
                      <a:pt x="52307" y="57888"/>
                    </a:lnTo>
                  </a:path>
                </a:pathLst>
              </a:custGeom>
              <a:grpFill/>
              <a:ln w="2590" cap="flat">
                <a:noFill/>
                <a:prstDash val="solid"/>
                <a:miter/>
              </a:ln>
            </p:spPr>
            <p:txBody>
              <a:bodyPr rtlCol="0" anchor="ct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cxnSp>
        <p:nvCxnSpPr>
          <p:cNvPr id="67" name="Straight Arrow Connector 66" descr="Feed into">
            <a:extLst>
              <a:ext uri="{FF2B5EF4-FFF2-40B4-BE49-F238E27FC236}">
                <a16:creationId xmlns:a16="http://schemas.microsoft.com/office/drawing/2014/main" id="{754BB367-FDE1-B850-BD3A-3237E661C4D4}"/>
              </a:ext>
            </a:extLst>
          </p:cNvPr>
          <p:cNvCxnSpPr>
            <a:cxnSpLocks/>
          </p:cNvCxnSpPr>
          <p:nvPr/>
        </p:nvCxnSpPr>
        <p:spPr>
          <a:xfrm>
            <a:off x="9595063" y="3996019"/>
            <a:ext cx="535292" cy="0"/>
          </a:xfrm>
          <a:prstGeom prst="straightConnector1">
            <a:avLst/>
          </a:prstGeom>
          <a:ln w="19050">
            <a:solidFill>
              <a:schemeClr val="tx2"/>
            </a:solidFill>
            <a:prstDash val="sysDash"/>
            <a:headEnd type="triangle" w="med" len="med"/>
            <a:tailEnd type="triangle" w="med" len="med"/>
          </a:ln>
          <a:effectLst/>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CEAA5258-9495-CD1A-27CB-5266CA0B57A5}"/>
              </a:ext>
            </a:extLst>
          </p:cNvPr>
          <p:cNvSpPr txBox="1"/>
          <p:nvPr/>
        </p:nvSpPr>
        <p:spPr>
          <a:xfrm>
            <a:off x="7884230" y="3747444"/>
            <a:ext cx="1180742" cy="264111"/>
          </a:xfrm>
          <a:prstGeom prst="rect">
            <a:avLst/>
          </a:prstGeom>
          <a:noFill/>
        </p:spPr>
        <p:txBody>
          <a:bodyPr wrap="square" anchor="ctr">
            <a:spAutoFit/>
          </a:bodyPr>
          <a:lstStyle/>
          <a:p>
            <a:pPr marL="0" marR="0" lvl="0" indent="0" algn="ctr" defTabSz="914354" rtl="0" eaLnBrk="1" fontAlgn="auto" latinLnBrk="0" hangingPunct="1">
              <a:lnSpc>
                <a:spcPct val="110000"/>
              </a:lnSpc>
              <a:spcBef>
                <a:spcPts val="0"/>
              </a:spcBef>
              <a:spcAft>
                <a:spcPts val="100"/>
              </a:spcAft>
              <a:buClrTx/>
              <a:buSzTx/>
              <a:buFontTx/>
              <a:buNone/>
              <a:tabLst/>
              <a:defRPr/>
            </a:pPr>
            <a:r>
              <a:rPr kumimoji="0" lang="en-US" sz="1100" b="0" i="0" u="none" strike="noStrike" kern="1200" cap="none" spc="0" normalizeH="0" baseline="0" noProof="0">
                <a:ln>
                  <a:noFill/>
                </a:ln>
                <a:solidFill>
                  <a:srgbClr val="1D2C3B"/>
                </a:solidFill>
                <a:effectLst/>
                <a:uLnTx/>
                <a:uFillTx/>
                <a:latin typeface="Arial"/>
                <a:ea typeface="Calibri" panose="020F0502020204030204" pitchFamily="34" charset="0"/>
                <a:cs typeface="Calibri" panose="020F0502020204030204" pitchFamily="34" charset="0"/>
              </a:rPr>
              <a:t>Data Masking</a:t>
            </a:r>
          </a:p>
        </p:txBody>
      </p:sp>
      <p:sp>
        <p:nvSpPr>
          <p:cNvPr id="63" name="TextBox 62">
            <a:extLst>
              <a:ext uri="{FF2B5EF4-FFF2-40B4-BE49-F238E27FC236}">
                <a16:creationId xmlns:a16="http://schemas.microsoft.com/office/drawing/2014/main" id="{914D9573-6B6E-BC5A-98BF-39C2B9C5041D}"/>
              </a:ext>
            </a:extLst>
          </p:cNvPr>
          <p:cNvSpPr txBox="1"/>
          <p:nvPr/>
        </p:nvSpPr>
        <p:spPr>
          <a:xfrm>
            <a:off x="7774947" y="2963564"/>
            <a:ext cx="1330954" cy="263855"/>
          </a:xfrm>
          <a:prstGeom prst="rect">
            <a:avLst/>
          </a:prstGeom>
          <a:noFill/>
        </p:spPr>
        <p:txBody>
          <a:bodyPr wrap="square" anchor="ctr">
            <a:spAutoFit/>
          </a:bodyPr>
          <a:lstStyle/>
          <a:p>
            <a:pPr marL="0" marR="0" lvl="0" indent="0" algn="ctr" defTabSz="914354" rtl="0" eaLnBrk="1" fontAlgn="auto" latinLnBrk="0" hangingPunct="1">
              <a:lnSpc>
                <a:spcPct val="110000"/>
              </a:lnSpc>
              <a:spcBef>
                <a:spcPts val="0"/>
              </a:spcBef>
              <a:spcAft>
                <a:spcPts val="100"/>
              </a:spcAft>
              <a:buClrTx/>
              <a:buSzTx/>
              <a:buFontTx/>
              <a:buNone/>
              <a:tabLst/>
              <a:defRPr/>
            </a:pPr>
            <a:r>
              <a:rPr kumimoji="0" lang="en-US" sz="1100" b="0" i="0" u="none" strike="noStrike" kern="1200" cap="none" spc="0" normalizeH="0" baseline="0" noProof="0">
                <a:ln>
                  <a:noFill/>
                </a:ln>
                <a:solidFill>
                  <a:srgbClr val="1D2C3B"/>
                </a:solidFill>
                <a:effectLst/>
                <a:uLnTx/>
                <a:uFillTx/>
                <a:latin typeface="Arial"/>
                <a:ea typeface="Calibri" panose="020F0502020204030204" pitchFamily="34" charset="0"/>
                <a:cs typeface="Calibri" panose="020F0502020204030204" pitchFamily="34" charset="0"/>
              </a:rPr>
              <a:t>Access Control</a:t>
            </a:r>
          </a:p>
        </p:txBody>
      </p:sp>
      <p:sp>
        <p:nvSpPr>
          <p:cNvPr id="64" name="TextBox 63">
            <a:extLst>
              <a:ext uri="{FF2B5EF4-FFF2-40B4-BE49-F238E27FC236}">
                <a16:creationId xmlns:a16="http://schemas.microsoft.com/office/drawing/2014/main" id="{F4D5E4F8-DC0A-89E4-EA84-F19EF7C9E00C}"/>
              </a:ext>
            </a:extLst>
          </p:cNvPr>
          <p:cNvSpPr txBox="1"/>
          <p:nvPr/>
        </p:nvSpPr>
        <p:spPr>
          <a:xfrm>
            <a:off x="7829411" y="4531048"/>
            <a:ext cx="1222025" cy="264111"/>
          </a:xfrm>
          <a:prstGeom prst="rect">
            <a:avLst/>
          </a:prstGeom>
          <a:noFill/>
        </p:spPr>
        <p:txBody>
          <a:bodyPr wrap="square" anchor="ctr">
            <a:spAutoFit/>
          </a:bodyPr>
          <a:lstStyle/>
          <a:p>
            <a:pPr marL="0" marR="0" lvl="0" indent="0" algn="ctr" defTabSz="914354" rtl="0" eaLnBrk="1" fontAlgn="auto" latinLnBrk="0" hangingPunct="1">
              <a:lnSpc>
                <a:spcPct val="110000"/>
              </a:lnSpc>
              <a:spcBef>
                <a:spcPts val="0"/>
              </a:spcBef>
              <a:spcAft>
                <a:spcPts val="100"/>
              </a:spcAft>
              <a:buClrTx/>
              <a:buSzTx/>
              <a:buFontTx/>
              <a:buNone/>
              <a:tabLst/>
              <a:defRPr/>
            </a:pPr>
            <a:r>
              <a:rPr kumimoji="0" lang="en-US" sz="1100" b="0" i="0" u="none" strike="noStrike" kern="1200" cap="none" spc="0" normalizeH="0" baseline="0" noProof="0">
                <a:ln>
                  <a:noFill/>
                </a:ln>
                <a:solidFill>
                  <a:srgbClr val="1D2C3B"/>
                </a:solidFill>
                <a:effectLst/>
                <a:uLnTx/>
                <a:uFillTx/>
                <a:latin typeface="Arial"/>
                <a:ea typeface="Calibri" panose="020F0502020204030204" pitchFamily="34" charset="0"/>
                <a:cs typeface="Calibri" panose="020F0502020204030204" pitchFamily="34" charset="0"/>
              </a:rPr>
              <a:t>Data Encryption</a:t>
            </a:r>
          </a:p>
        </p:txBody>
      </p:sp>
      <p:sp>
        <p:nvSpPr>
          <p:cNvPr id="68" name="TextBox 67">
            <a:extLst>
              <a:ext uri="{FF2B5EF4-FFF2-40B4-BE49-F238E27FC236}">
                <a16:creationId xmlns:a16="http://schemas.microsoft.com/office/drawing/2014/main" id="{39835D40-6CA6-28D6-B1D9-7AB6E611E24A}"/>
              </a:ext>
            </a:extLst>
          </p:cNvPr>
          <p:cNvSpPr txBox="1"/>
          <p:nvPr/>
        </p:nvSpPr>
        <p:spPr>
          <a:xfrm>
            <a:off x="7669888" y="5315175"/>
            <a:ext cx="1609427" cy="450060"/>
          </a:xfrm>
          <a:prstGeom prst="rect">
            <a:avLst/>
          </a:prstGeom>
          <a:noFill/>
        </p:spPr>
        <p:txBody>
          <a:bodyPr wrap="square" anchor="ctr">
            <a:spAutoFit/>
          </a:bodyPr>
          <a:lstStyle/>
          <a:p>
            <a:pPr marL="0" marR="0" lvl="0" indent="0" algn="ctr" defTabSz="914354" rtl="0" eaLnBrk="1" fontAlgn="auto" latinLnBrk="0" hangingPunct="1">
              <a:lnSpc>
                <a:spcPct val="110000"/>
              </a:lnSpc>
              <a:spcBef>
                <a:spcPts val="0"/>
              </a:spcBef>
              <a:spcAft>
                <a:spcPts val="100"/>
              </a:spcAft>
              <a:buClrTx/>
              <a:buSzTx/>
              <a:buFontTx/>
              <a:buNone/>
              <a:tabLst/>
              <a:defRPr/>
            </a:pPr>
            <a:r>
              <a:rPr kumimoji="0" lang="en-US" sz="1100" b="0" i="0" u="none" strike="noStrike" kern="1200" cap="none" spc="0" normalizeH="0" baseline="0" noProof="0">
                <a:ln>
                  <a:noFill/>
                </a:ln>
                <a:solidFill>
                  <a:srgbClr val="1D2C3B"/>
                </a:solidFill>
                <a:effectLst/>
                <a:uLnTx/>
                <a:uFillTx/>
                <a:latin typeface="Arial"/>
                <a:ea typeface="Calibri" panose="020F0502020204030204" pitchFamily="34" charset="0"/>
                <a:cs typeface="Calibri" panose="020F0502020204030204" pitchFamily="34" charset="0"/>
              </a:rPr>
              <a:t>Real-time Threat  Detection</a:t>
            </a:r>
          </a:p>
        </p:txBody>
      </p:sp>
      <p:pic>
        <p:nvPicPr>
          <p:cNvPr id="69" name="Graphic 68" descr="Safe outline">
            <a:extLst>
              <a:ext uri="{FF2B5EF4-FFF2-40B4-BE49-F238E27FC236}">
                <a16:creationId xmlns:a16="http://schemas.microsoft.com/office/drawing/2014/main" id="{77286C1E-5617-C4FB-2727-753CA0B3634F}"/>
              </a:ext>
            </a:extLst>
          </p:cNvPr>
          <p:cNvPicPr>
            <a:picLocks noChangeAspect="1"/>
          </p:cNvPicPr>
          <p:nvPr/>
        </p:nvPicPr>
        <p:blipFill>
          <a:blip>
            <a:extLst>
              <a:ext uri="{96DAC541-7B7A-43D3-8B79-37D633B846F1}">
                <asvg:svgBlip xmlns:asvg="http://schemas.microsoft.com/office/drawing/2016/SVG/main" r:embed="rId27"/>
              </a:ext>
            </a:extLst>
          </a:blip>
          <a:stretch>
            <a:fillRect/>
          </a:stretch>
        </p:blipFill>
        <p:spPr>
          <a:xfrm>
            <a:off x="8295775" y="5035733"/>
            <a:ext cx="289297" cy="289297"/>
          </a:xfrm>
          <a:prstGeom prst="rect">
            <a:avLst/>
          </a:prstGeom>
        </p:spPr>
      </p:pic>
      <p:pic>
        <p:nvPicPr>
          <p:cNvPr id="70" name="Graphic 69" descr="Lock with solid fill">
            <a:extLst>
              <a:ext uri="{FF2B5EF4-FFF2-40B4-BE49-F238E27FC236}">
                <a16:creationId xmlns:a16="http://schemas.microsoft.com/office/drawing/2014/main" id="{66C81C23-B701-C18C-43F5-F72FF751A030}"/>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8292890" y="4262425"/>
            <a:ext cx="295067" cy="295067"/>
          </a:xfrm>
          <a:prstGeom prst="rect">
            <a:avLst/>
          </a:prstGeom>
        </p:spPr>
      </p:pic>
      <p:pic>
        <p:nvPicPr>
          <p:cNvPr id="71" name="Graphic 70" descr="Lock with solid fill">
            <a:extLst>
              <a:ext uri="{FF2B5EF4-FFF2-40B4-BE49-F238E27FC236}">
                <a16:creationId xmlns:a16="http://schemas.microsoft.com/office/drawing/2014/main" id="{4B6DAE7D-42FD-E1BC-55FA-CD95976D043E}"/>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8292890" y="3475289"/>
            <a:ext cx="295067" cy="295067"/>
          </a:xfrm>
          <a:prstGeom prst="rect">
            <a:avLst/>
          </a:prstGeom>
        </p:spPr>
      </p:pic>
      <p:pic>
        <p:nvPicPr>
          <p:cNvPr id="72" name="Graphic 71" descr="Lock with solid fill">
            <a:extLst>
              <a:ext uri="{FF2B5EF4-FFF2-40B4-BE49-F238E27FC236}">
                <a16:creationId xmlns:a16="http://schemas.microsoft.com/office/drawing/2014/main" id="{11FB9E87-51F7-1871-5AFF-45B77D09FB66}"/>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8292890" y="2702181"/>
            <a:ext cx="295067" cy="295067"/>
          </a:xfrm>
          <a:prstGeom prst="rect">
            <a:avLst/>
          </a:prstGeom>
        </p:spPr>
      </p:pic>
      <p:sp>
        <p:nvSpPr>
          <p:cNvPr id="16" name="Rectangle 15">
            <a:extLst>
              <a:ext uri="{FF2B5EF4-FFF2-40B4-BE49-F238E27FC236}">
                <a16:creationId xmlns:a16="http://schemas.microsoft.com/office/drawing/2014/main" id="{47FAC10A-AE56-D761-B1AD-06EC010D3D03}"/>
              </a:ext>
            </a:extLst>
          </p:cNvPr>
          <p:cNvSpPr/>
          <p:nvPr/>
        </p:nvSpPr>
        <p:spPr>
          <a:xfrm>
            <a:off x="3227149" y="5394245"/>
            <a:ext cx="1662201" cy="286133"/>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rIns="0" rtlCol="0" anchor="ctr"/>
          <a:lstStyle/>
          <a:p>
            <a:pPr marL="0" marR="0" lvl="0" indent="0" algn="ctr" defTabSz="914354" rtl="0" eaLnBrk="1" fontAlgn="auto" latinLnBrk="0" hangingPunct="1">
              <a:lnSpc>
                <a:spcPct val="100000"/>
              </a:lnSpc>
              <a:spcBef>
                <a:spcPts val="0"/>
              </a:spcBef>
              <a:spcAft>
                <a:spcPts val="100"/>
              </a:spcAft>
              <a:buClrTx/>
              <a:buSzTx/>
              <a:buFontTx/>
              <a:buNone/>
              <a:tabLst/>
              <a:defRPr/>
            </a:pPr>
            <a:r>
              <a:rPr kumimoji="0" lang="en-US" sz="1000" b="0" i="0" u="none" strike="noStrike" kern="1200" cap="none" spc="0" normalizeH="0" baseline="0" noProof="0">
                <a:ln>
                  <a:noFill/>
                </a:ln>
                <a:solidFill>
                  <a:srgbClr val="1D2C3B"/>
                </a:solidFill>
                <a:effectLst/>
                <a:uLnTx/>
                <a:uFillTx/>
                <a:latin typeface="Arial Nova Light"/>
                <a:ea typeface="Calibri" panose="020F0502020204030204" pitchFamily="34" charset="0"/>
                <a:cs typeface="Calibri" panose="020F0502020204030204" pitchFamily="34" charset="0"/>
              </a:rPr>
              <a:t>Unified File / Object</a:t>
            </a:r>
          </a:p>
          <a:p>
            <a:pPr marL="0" marR="0" lvl="0" indent="0" algn="ctr" defTabSz="914354" rtl="0" eaLnBrk="1" fontAlgn="auto" latinLnBrk="0" hangingPunct="1">
              <a:lnSpc>
                <a:spcPct val="100000"/>
              </a:lnSpc>
              <a:spcBef>
                <a:spcPts val="0"/>
              </a:spcBef>
              <a:spcAft>
                <a:spcPts val="100"/>
              </a:spcAft>
              <a:buClrTx/>
              <a:buSzTx/>
              <a:buFontTx/>
              <a:buNone/>
              <a:tabLst/>
              <a:defRPr/>
            </a:pPr>
            <a:r>
              <a:rPr kumimoji="0" lang="en-US" sz="800" b="0" i="0" u="none" strike="noStrike" kern="1200" cap="none" spc="0" normalizeH="0" baseline="0" noProof="0">
                <a:ln>
                  <a:noFill/>
                </a:ln>
                <a:solidFill>
                  <a:srgbClr val="1D2C3B"/>
                </a:solidFill>
                <a:effectLst/>
                <a:uLnTx/>
                <a:uFillTx/>
                <a:latin typeface="Arial" panose="020B0604020202020204" pitchFamily="34" charset="0"/>
                <a:ea typeface="Calibri" panose="020F0502020204030204" pitchFamily="34" charset="0"/>
                <a:cs typeface="Calibri" panose="020F0502020204030204" pitchFamily="34" charset="0"/>
              </a:rPr>
              <a:t>Performance at scale with operational simplicity  </a:t>
            </a:r>
          </a:p>
        </p:txBody>
      </p:sp>
      <p:sp>
        <p:nvSpPr>
          <p:cNvPr id="17" name="Rectangle 16">
            <a:extLst>
              <a:ext uri="{FF2B5EF4-FFF2-40B4-BE49-F238E27FC236}">
                <a16:creationId xmlns:a16="http://schemas.microsoft.com/office/drawing/2014/main" id="{57A6D072-E7C1-A76C-5D9A-D103D9812AA4}"/>
              </a:ext>
            </a:extLst>
          </p:cNvPr>
          <p:cNvSpPr/>
          <p:nvPr/>
        </p:nvSpPr>
        <p:spPr>
          <a:xfrm>
            <a:off x="5257077" y="5454335"/>
            <a:ext cx="1719089" cy="286134"/>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rIns="0" rtlCol="0" anchor="ctr"/>
          <a:lstStyle/>
          <a:p>
            <a:pPr marL="0" marR="0" lvl="0" indent="0" algn="ctr" defTabSz="914354" rtl="0" eaLnBrk="1" fontAlgn="auto" latinLnBrk="0" hangingPunct="1">
              <a:lnSpc>
                <a:spcPct val="100000"/>
              </a:lnSpc>
              <a:spcBef>
                <a:spcPts val="0"/>
              </a:spcBef>
              <a:spcAft>
                <a:spcPts val="100"/>
              </a:spcAft>
              <a:buClrTx/>
              <a:buSzTx/>
              <a:buFontTx/>
              <a:buNone/>
              <a:tabLst/>
              <a:defRPr/>
            </a:pPr>
            <a:r>
              <a:rPr kumimoji="0" lang="en-US" sz="1050" b="0" i="0" u="none" strike="noStrike" kern="1200" cap="none" spc="0" normalizeH="0" baseline="0" noProof="0">
                <a:ln>
                  <a:noFill/>
                </a:ln>
                <a:solidFill>
                  <a:srgbClr val="1D2C3B"/>
                </a:solidFill>
                <a:effectLst/>
                <a:uLnTx/>
                <a:uFillTx/>
                <a:latin typeface="Arial Nova Light"/>
                <a:ea typeface="Calibri" panose="020F0502020204030204" pitchFamily="34" charset="0"/>
                <a:cs typeface="Calibri" panose="020F0502020204030204" pitchFamily="34" charset="0"/>
              </a:rPr>
              <a:t>Cloud Native S3 / Object </a:t>
            </a:r>
          </a:p>
          <a:p>
            <a:pPr marL="0" marR="0" lvl="0" indent="0" algn="ctr" defTabSz="914354" rtl="0" eaLnBrk="1" fontAlgn="auto" latinLnBrk="0" hangingPunct="1">
              <a:lnSpc>
                <a:spcPct val="100000"/>
              </a:lnSpc>
              <a:spcBef>
                <a:spcPts val="0"/>
              </a:spcBef>
              <a:spcAft>
                <a:spcPts val="100"/>
              </a:spcAft>
              <a:buClrTx/>
              <a:buSzTx/>
              <a:buFontTx/>
              <a:buNone/>
              <a:tabLst/>
              <a:defRPr/>
            </a:pPr>
            <a:r>
              <a:rPr kumimoji="0" lang="en-US" sz="800" b="0" i="0" u="none" strike="noStrike" kern="1200" cap="none" spc="0" normalizeH="0" baseline="0" noProof="0">
                <a:ln>
                  <a:noFill/>
                </a:ln>
                <a:solidFill>
                  <a:srgbClr val="1D2C3B"/>
                </a:solidFill>
                <a:effectLst/>
                <a:uLnTx/>
                <a:uFillTx/>
                <a:latin typeface="Arial" panose="020B0604020202020204" pitchFamily="34" charset="0"/>
                <a:ea typeface="Calibri" panose="020F0502020204030204" pitchFamily="34" charset="0"/>
                <a:cs typeface="Calibri" panose="020F0502020204030204" pitchFamily="34" charset="0"/>
              </a:rPr>
              <a:t>Purpose built with global reach          &amp; access  </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1D2C3B"/>
                </a:solidFill>
                <a:effectLst/>
                <a:uLnTx/>
                <a:uFillTx/>
                <a:latin typeface="Arial" panose="020B0604020202020204" pitchFamily="34" charset="0"/>
                <a:ea typeface="Calibri" panose="020F0502020204030204" pitchFamily="34" charset="0"/>
                <a:cs typeface="Calibri" panose="020F0502020204030204" pitchFamily="34" charset="0"/>
              </a:rPr>
              <a:t>  </a:t>
            </a:r>
          </a:p>
        </p:txBody>
      </p:sp>
      <p:sp>
        <p:nvSpPr>
          <p:cNvPr id="26" name="Rectangle 25">
            <a:extLst>
              <a:ext uri="{FF2B5EF4-FFF2-40B4-BE49-F238E27FC236}">
                <a16:creationId xmlns:a16="http://schemas.microsoft.com/office/drawing/2014/main" id="{51260B01-6444-1ABB-B0B7-233CF83A9DDA}"/>
              </a:ext>
            </a:extLst>
          </p:cNvPr>
          <p:cNvSpPr/>
          <p:nvPr/>
        </p:nvSpPr>
        <p:spPr>
          <a:xfrm>
            <a:off x="3151114" y="3213696"/>
            <a:ext cx="1119793" cy="227005"/>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tIns="45720" rIns="0" bIns="4572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D2C3B"/>
                </a:solidFill>
                <a:effectLst/>
                <a:uLnTx/>
                <a:uFillTx/>
                <a:latin typeface="Arial Nova Light"/>
                <a:ea typeface="Calibri"/>
                <a:cs typeface="Calibri"/>
              </a:rPr>
              <a:t>Data Query  </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D2C3B"/>
                </a:solidFill>
                <a:effectLst/>
                <a:uLnTx/>
                <a:uFillTx/>
                <a:latin typeface="Arial Nova Light"/>
                <a:ea typeface="Calibri"/>
                <a:cs typeface="Calibri"/>
              </a:rPr>
              <a:t>Engine</a:t>
            </a:r>
          </a:p>
        </p:txBody>
      </p:sp>
      <p:sp>
        <p:nvSpPr>
          <p:cNvPr id="27" name="Rectangle 26">
            <a:extLst>
              <a:ext uri="{FF2B5EF4-FFF2-40B4-BE49-F238E27FC236}">
                <a16:creationId xmlns:a16="http://schemas.microsoft.com/office/drawing/2014/main" id="{D850E427-D327-A736-6116-1F3C32EB58A2}"/>
              </a:ext>
            </a:extLst>
          </p:cNvPr>
          <p:cNvSpPr/>
          <p:nvPr/>
        </p:nvSpPr>
        <p:spPr>
          <a:xfrm>
            <a:off x="5902782" y="3213696"/>
            <a:ext cx="1081672" cy="227005"/>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rIns="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D2C3B"/>
                </a:solidFill>
                <a:effectLst/>
                <a:uLnTx/>
                <a:uFillTx/>
                <a:latin typeface="Arial Nova Light"/>
                <a:ea typeface="Calibri" panose="020F0502020204030204" pitchFamily="34" charset="0"/>
                <a:cs typeface="Calibri" panose="020F0502020204030204" pitchFamily="34" charset="0"/>
              </a:rPr>
              <a:t>Data Search Engine </a:t>
            </a:r>
            <a:r>
              <a:rPr kumimoji="0" lang="en-US" sz="700" b="0" i="0" u="none" strike="noStrike" kern="1200" cap="none" spc="0" normalizeH="0" baseline="0" noProof="0">
                <a:ln>
                  <a:noFill/>
                </a:ln>
                <a:solidFill>
                  <a:srgbClr val="1D2C3B"/>
                </a:solidFill>
                <a:effectLst/>
                <a:uLnTx/>
                <a:uFillTx/>
                <a:latin typeface="Arial Nova Light"/>
                <a:ea typeface="Calibri" panose="020F0502020204030204" pitchFamily="34" charset="0"/>
                <a:cs typeface="Calibri" panose="020F0502020204030204" pitchFamily="34" charset="0"/>
              </a:rPr>
              <a:t>(coming soon)</a:t>
            </a:r>
            <a:endParaRPr kumimoji="0" lang="en-US" sz="1000" b="0" i="0" u="none" strike="noStrike" kern="1200" cap="none" spc="0" normalizeH="0" baseline="0" noProof="0">
              <a:ln>
                <a:noFill/>
              </a:ln>
              <a:solidFill>
                <a:srgbClr val="1D2C3B"/>
              </a:solidFill>
              <a:effectLst/>
              <a:uLnTx/>
              <a:uFillTx/>
              <a:latin typeface="Arial Nova Light"/>
              <a:ea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4870F96F-E877-9106-0754-2189ECBBA390}"/>
              </a:ext>
            </a:extLst>
          </p:cNvPr>
          <p:cNvSpPr/>
          <p:nvPr/>
        </p:nvSpPr>
        <p:spPr>
          <a:xfrm>
            <a:off x="4439076" y="3213696"/>
            <a:ext cx="1310372" cy="227005"/>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tIns="45720" rIns="0" bIns="4572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D2C3B"/>
                </a:solidFill>
                <a:effectLst/>
                <a:uLnTx/>
                <a:uFillTx/>
                <a:latin typeface="Arial Nova Light"/>
                <a:ea typeface="Calibri"/>
                <a:cs typeface="Calibri"/>
              </a:rPr>
              <a:t>Data Processing</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D2C3B"/>
                </a:solidFill>
                <a:effectLst/>
                <a:uLnTx/>
                <a:uFillTx/>
                <a:latin typeface="Arial Nova Light"/>
                <a:ea typeface="Calibri"/>
                <a:cs typeface="Calibri"/>
              </a:rPr>
              <a:t> Engine</a:t>
            </a:r>
            <a:endParaRPr kumimoji="0" lang="en-US" sz="1800" b="0" i="0" u="none" strike="noStrike" kern="1200" cap="none" spc="0" normalizeH="0" baseline="0" noProof="0">
              <a:ln>
                <a:noFill/>
              </a:ln>
              <a:solidFill>
                <a:srgbClr val="1D2C3B"/>
              </a:solidFill>
              <a:effectLst/>
              <a:uLnTx/>
              <a:uFillTx/>
              <a:latin typeface="Arial"/>
              <a:ea typeface="+mn-ea"/>
              <a:cs typeface="+mn-cs"/>
            </a:endParaRPr>
          </a:p>
        </p:txBody>
      </p:sp>
      <p:pic>
        <p:nvPicPr>
          <p:cNvPr id="40" name="Graphic 39">
            <a:extLst>
              <a:ext uri="{FF2B5EF4-FFF2-40B4-BE49-F238E27FC236}">
                <a16:creationId xmlns:a16="http://schemas.microsoft.com/office/drawing/2014/main" id="{C51423D9-49D7-F9A3-45B2-CF9F3F52E493}"/>
              </a:ext>
            </a:extLst>
          </p:cNvPr>
          <p:cNvPicPr>
            <a:picLocks noChangeAspect="1"/>
          </p:cNvPicPr>
          <p:nvPr/>
        </p:nvPicPr>
        <p:blipFill>
          <a:blip>
            <a:extLst>
              <a:ext uri="{96DAC541-7B7A-43D3-8B79-37D633B846F1}">
                <asvg:svgBlip xmlns:asvg="http://schemas.microsoft.com/office/drawing/2016/SVG/main" r:embed="rId29"/>
              </a:ext>
            </a:extLst>
          </a:blip>
          <a:stretch>
            <a:fillRect/>
          </a:stretch>
        </p:blipFill>
        <p:spPr>
          <a:xfrm>
            <a:off x="3552714" y="2899780"/>
            <a:ext cx="316592" cy="316592"/>
          </a:xfrm>
          <a:prstGeom prst="rect">
            <a:avLst/>
          </a:prstGeom>
        </p:spPr>
      </p:pic>
      <p:pic>
        <p:nvPicPr>
          <p:cNvPr id="1028" name="Picture 4">
            <a:extLst>
              <a:ext uri="{FF2B5EF4-FFF2-40B4-BE49-F238E27FC236}">
                <a16:creationId xmlns:a16="http://schemas.microsoft.com/office/drawing/2014/main" id="{9471BF50-5EB7-C6C1-CCAB-020E0339FD46}"/>
              </a:ext>
            </a:extLst>
          </p:cNvPr>
          <p:cNvPicPr>
            <a:picLocks noChangeAspect="1" noChangeArrowheads="1"/>
          </p:cNvPicPr>
          <p:nvPr/>
        </p:nvPicPr>
        <p:blipFill>
          <a:blip r:embed="rId30">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6233660" y="2931822"/>
            <a:ext cx="318779" cy="305768"/>
          </a:xfrm>
          <a:prstGeom prst="rect">
            <a:avLst/>
          </a:prstGeom>
          <a:noFill/>
          <a:ln>
            <a:noFill/>
          </a:ln>
        </p:spPr>
      </p:pic>
      <p:pic>
        <p:nvPicPr>
          <p:cNvPr id="29" name="Graphic 28" descr="Branching diagram outline">
            <a:extLst>
              <a:ext uri="{FF2B5EF4-FFF2-40B4-BE49-F238E27FC236}">
                <a16:creationId xmlns:a16="http://schemas.microsoft.com/office/drawing/2014/main" id="{3B74E33B-30FB-9EA1-1D3C-D79B389EEE03}"/>
              </a:ext>
            </a:extLst>
          </p:cNvPr>
          <p:cNvPicPr>
            <a:picLocks noChangeAspect="1"/>
          </p:cNvPicPr>
          <p:nvPr/>
        </p:nvPicPr>
        <p:blipFill>
          <a:blip>
            <a:extLst>
              <a:ext uri="{96DAC541-7B7A-43D3-8B79-37D633B846F1}">
                <asvg:svgBlip xmlns:asvg="http://schemas.microsoft.com/office/drawing/2016/SVG/main" r:embed="rId31"/>
              </a:ext>
            </a:extLst>
          </a:blip>
          <a:stretch>
            <a:fillRect/>
          </a:stretch>
        </p:blipFill>
        <p:spPr>
          <a:xfrm rot="16200000">
            <a:off x="5000526" y="2890678"/>
            <a:ext cx="352541" cy="352541"/>
          </a:xfrm>
          <a:prstGeom prst="rect">
            <a:avLst/>
          </a:prstGeom>
        </p:spPr>
      </p:pic>
      <p:pic>
        <p:nvPicPr>
          <p:cNvPr id="3" name="Picture 2">
            <a:extLst>
              <a:ext uri="{FF2B5EF4-FFF2-40B4-BE49-F238E27FC236}">
                <a16:creationId xmlns:a16="http://schemas.microsoft.com/office/drawing/2014/main" id="{7A6986D1-9F13-24EC-47A9-5FEAE32FF8F3}"/>
              </a:ext>
            </a:extLst>
          </p:cNvPr>
          <p:cNvPicPr>
            <a:picLocks noChangeAspect="1"/>
          </p:cNvPicPr>
          <p:nvPr/>
        </p:nvPicPr>
        <p:blipFill>
          <a:blip r:embed="rId32"/>
          <a:stretch>
            <a:fillRect/>
          </a:stretch>
        </p:blipFill>
        <p:spPr>
          <a:xfrm>
            <a:off x="5510463" y="4812388"/>
            <a:ext cx="1234775" cy="217381"/>
          </a:xfrm>
          <a:prstGeom prst="rect">
            <a:avLst/>
          </a:prstGeom>
        </p:spPr>
      </p:pic>
      <p:sp>
        <p:nvSpPr>
          <p:cNvPr id="6" name="TextBox 5">
            <a:extLst>
              <a:ext uri="{FF2B5EF4-FFF2-40B4-BE49-F238E27FC236}">
                <a16:creationId xmlns:a16="http://schemas.microsoft.com/office/drawing/2014/main" id="{F0E7B511-9463-2824-008A-F52BD99556C2}"/>
              </a:ext>
            </a:extLst>
          </p:cNvPr>
          <p:cNvSpPr txBox="1"/>
          <p:nvPr/>
        </p:nvSpPr>
        <p:spPr>
          <a:xfrm>
            <a:off x="5358330" y="5040682"/>
            <a:ext cx="1534715" cy="261610"/>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err="1">
                <a:ln>
                  <a:noFill/>
                </a:ln>
                <a:solidFill>
                  <a:srgbClr val="1D2C3B"/>
                </a:solidFill>
                <a:effectLst/>
                <a:uLnTx/>
                <a:uFillTx/>
                <a:latin typeface="Arial"/>
                <a:ea typeface="+mn-ea"/>
                <a:cs typeface="+mn-cs"/>
              </a:rPr>
              <a:t>ObjectScale</a:t>
            </a:r>
            <a:r>
              <a:rPr kumimoji="0" lang="en-US" sz="1100" b="1" i="0" u="none" strike="noStrike" kern="1200" cap="none" spc="0" normalizeH="0" baseline="0" noProof="0">
                <a:ln>
                  <a:noFill/>
                </a:ln>
                <a:solidFill>
                  <a:srgbClr val="1D2C3B"/>
                </a:solidFill>
                <a:effectLst/>
                <a:uLnTx/>
                <a:uFillTx/>
                <a:latin typeface="Arial"/>
                <a:ea typeface="+mn-ea"/>
                <a:cs typeface="+mn-cs"/>
              </a:rPr>
              <a:t>  </a:t>
            </a:r>
          </a:p>
        </p:txBody>
      </p:sp>
      <p:sp>
        <p:nvSpPr>
          <p:cNvPr id="36" name="TextBox 35">
            <a:extLst>
              <a:ext uri="{FF2B5EF4-FFF2-40B4-BE49-F238E27FC236}">
                <a16:creationId xmlns:a16="http://schemas.microsoft.com/office/drawing/2014/main" id="{3AF42B55-D4EC-2356-95BC-9C9D6DF5B199}"/>
              </a:ext>
            </a:extLst>
          </p:cNvPr>
          <p:cNvSpPr txBox="1"/>
          <p:nvPr/>
        </p:nvSpPr>
        <p:spPr>
          <a:xfrm>
            <a:off x="3296776" y="5040682"/>
            <a:ext cx="1534715" cy="261610"/>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err="1">
                <a:ln>
                  <a:noFill/>
                </a:ln>
                <a:solidFill>
                  <a:srgbClr val="1D2C3B"/>
                </a:solidFill>
                <a:effectLst/>
                <a:uLnTx/>
                <a:uFillTx/>
                <a:latin typeface="Arial"/>
                <a:ea typeface="+mn-ea"/>
                <a:cs typeface="+mn-cs"/>
              </a:rPr>
              <a:t>PowerScale</a:t>
            </a:r>
            <a:r>
              <a:rPr kumimoji="0" lang="en-US" sz="1100" b="1" i="0" u="none" strike="noStrike" kern="1200" cap="none" spc="0" normalizeH="0" baseline="0" noProof="0">
                <a:ln>
                  <a:noFill/>
                </a:ln>
                <a:solidFill>
                  <a:srgbClr val="1D2C3B"/>
                </a:solidFill>
                <a:effectLst/>
                <a:uLnTx/>
                <a:uFillTx/>
                <a:latin typeface="Arial"/>
                <a:ea typeface="+mn-ea"/>
                <a:cs typeface="+mn-cs"/>
              </a:rPr>
              <a:t>  </a:t>
            </a:r>
          </a:p>
        </p:txBody>
      </p:sp>
      <p:pic>
        <p:nvPicPr>
          <p:cNvPr id="25" name="Picture 24" descr="powerscale node">
            <a:extLst>
              <a:ext uri="{FF2B5EF4-FFF2-40B4-BE49-F238E27FC236}">
                <a16:creationId xmlns:a16="http://schemas.microsoft.com/office/drawing/2014/main" id="{7E3CDB80-B5C3-C3CF-9751-51079D4F300E}"/>
              </a:ext>
            </a:extLst>
          </p:cNvPr>
          <p:cNvPicPr>
            <a:picLocks noChangeAspect="1"/>
          </p:cNvPicPr>
          <p:nvPr/>
        </p:nvPicPr>
        <p:blipFill>
          <a:blip r:embed="rId33"/>
          <a:stretch>
            <a:fillRect/>
          </a:stretch>
        </p:blipFill>
        <p:spPr>
          <a:xfrm>
            <a:off x="3323004" y="4855137"/>
            <a:ext cx="1565719" cy="131882"/>
          </a:xfrm>
          <a:prstGeom prst="rect">
            <a:avLst/>
          </a:prstGeom>
        </p:spPr>
      </p:pic>
    </p:spTree>
    <p:extLst>
      <p:ext uri="{BB962C8B-B14F-4D97-AF65-F5344CB8AC3E}">
        <p14:creationId xmlns:p14="http://schemas.microsoft.com/office/powerpoint/2010/main" val="224361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par>
                                <p:cTn id="20" presetID="10"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0" presetClass="entr" presetSubtype="0" fill="hold" nodeType="with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fade">
                                      <p:cBhvr>
                                        <p:cTn id="25" dur="500"/>
                                        <p:tgtEl>
                                          <p:spTgt spid="10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2"/>
                                        </p:tgtEl>
                                        <p:attrNameLst>
                                          <p:attrName>style.visibility</p:attrName>
                                        </p:attrNameLst>
                                      </p:cBhvr>
                                      <p:to>
                                        <p:strVal val="visible"/>
                                      </p:to>
                                    </p:set>
                                    <p:animEffect transition="in" filter="fade">
                                      <p:cBhvr>
                                        <p:cTn id="39" dur="500"/>
                                        <p:tgtEl>
                                          <p:spTgt spid="6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4"/>
                                        </p:tgtEl>
                                        <p:attrNameLst>
                                          <p:attrName>style.visibility</p:attrName>
                                        </p:attrNameLst>
                                      </p:cBhvr>
                                      <p:to>
                                        <p:strVal val="visible"/>
                                      </p:to>
                                    </p:set>
                                    <p:animEffect transition="in" filter="fade">
                                      <p:cBhvr>
                                        <p:cTn id="42" dur="500"/>
                                        <p:tgtEl>
                                          <p:spTgt spid="6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8"/>
                                        </p:tgtEl>
                                        <p:attrNameLst>
                                          <p:attrName>style.visibility</p:attrName>
                                        </p:attrNameLst>
                                      </p:cBhvr>
                                      <p:to>
                                        <p:strVal val="visible"/>
                                      </p:to>
                                    </p:set>
                                    <p:animEffect transition="in" filter="fade">
                                      <p:cBhvr>
                                        <p:cTn id="45" dur="500"/>
                                        <p:tgtEl>
                                          <p:spTgt spid="68"/>
                                        </p:tgtEl>
                                      </p:cBhvr>
                                    </p:animEffect>
                                  </p:childTnLst>
                                </p:cTn>
                              </p:par>
                              <p:par>
                                <p:cTn id="46" presetID="10" presetClass="entr" presetSubtype="0" fill="hold" nodeType="withEffect">
                                  <p:stCondLst>
                                    <p:cond delay="0"/>
                                  </p:stCondLst>
                                  <p:childTnLst>
                                    <p:set>
                                      <p:cBhvr>
                                        <p:cTn id="47" dur="1" fill="hold">
                                          <p:stCondLst>
                                            <p:cond delay="0"/>
                                          </p:stCondLst>
                                        </p:cTn>
                                        <p:tgtEl>
                                          <p:spTgt spid="69"/>
                                        </p:tgtEl>
                                        <p:attrNameLst>
                                          <p:attrName>style.visibility</p:attrName>
                                        </p:attrNameLst>
                                      </p:cBhvr>
                                      <p:to>
                                        <p:strVal val="visible"/>
                                      </p:to>
                                    </p:set>
                                    <p:animEffect transition="in" filter="fade">
                                      <p:cBhvr>
                                        <p:cTn id="48" dur="500"/>
                                        <p:tgtEl>
                                          <p:spTgt spid="69"/>
                                        </p:tgtEl>
                                      </p:cBhvr>
                                    </p:animEffect>
                                  </p:childTnLst>
                                </p:cTn>
                              </p:par>
                              <p:par>
                                <p:cTn id="49" presetID="10" presetClass="entr" presetSubtype="0" fill="hold" nodeType="with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fade">
                                      <p:cBhvr>
                                        <p:cTn id="51" dur="500"/>
                                        <p:tgtEl>
                                          <p:spTgt spid="70"/>
                                        </p:tgtEl>
                                      </p:cBhvr>
                                    </p:animEffect>
                                  </p:childTnLst>
                                </p:cTn>
                              </p:par>
                              <p:par>
                                <p:cTn id="52" presetID="10" presetClass="entr" presetSubtype="0" fill="hold" nodeType="with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fade">
                                      <p:cBhvr>
                                        <p:cTn id="54" dur="500"/>
                                        <p:tgtEl>
                                          <p:spTgt spid="71"/>
                                        </p:tgtEl>
                                      </p:cBhvr>
                                    </p:animEffect>
                                  </p:childTnLst>
                                </p:cTn>
                              </p:par>
                              <p:par>
                                <p:cTn id="55" presetID="10" presetClass="entr" presetSubtype="0" fill="hold" nodeType="withEffect">
                                  <p:stCondLst>
                                    <p:cond delay="0"/>
                                  </p:stCondLst>
                                  <p:childTnLst>
                                    <p:set>
                                      <p:cBhvr>
                                        <p:cTn id="56" dur="1" fill="hold">
                                          <p:stCondLst>
                                            <p:cond delay="0"/>
                                          </p:stCondLst>
                                        </p:cTn>
                                        <p:tgtEl>
                                          <p:spTgt spid="72"/>
                                        </p:tgtEl>
                                        <p:attrNameLst>
                                          <p:attrName>style.visibility</p:attrName>
                                        </p:attrNameLst>
                                      </p:cBhvr>
                                      <p:to>
                                        <p:strVal val="visible"/>
                                      </p:to>
                                    </p:set>
                                    <p:animEffect transition="in" filter="fade">
                                      <p:cBhvr>
                                        <p:cTn id="57" dur="500"/>
                                        <p:tgtEl>
                                          <p:spTgt spid="72"/>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63"/>
                                        </p:tgtEl>
                                        <p:attrNameLst>
                                          <p:attrName>style.visibility</p:attrName>
                                        </p:attrNameLst>
                                      </p:cBhvr>
                                      <p:to>
                                        <p:strVal val="visible"/>
                                      </p:to>
                                    </p:set>
                                    <p:animEffect transition="in" filter="fade">
                                      <p:cBhvr>
                                        <p:cTn id="60"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 grpId="0"/>
      <p:bldP spid="62" grpId="0"/>
      <p:bldP spid="63" grpId="0"/>
      <p:bldP spid="64" grpId="0"/>
      <p:bldP spid="68" grpId="0"/>
      <p:bldP spid="16" grpId="0"/>
      <p:bldP spid="17" grpId="0"/>
      <p:bldP spid="26" grpId="0"/>
      <p:bldP spid="27" grpId="0"/>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ABDC1-6B45-A997-99B0-CB5D4CFFE3E9}"/>
            </a:ext>
          </a:extLst>
        </p:cNvPr>
        <p:cNvGrpSpPr/>
        <p:nvPr/>
      </p:nvGrpSpPr>
      <p:grpSpPr>
        <a:xfrm>
          <a:off x="0" y="0"/>
          <a:ext cx="0" cy="0"/>
          <a:chOff x="0" y="0"/>
          <a:chExt cx="0" cy="0"/>
        </a:xfrm>
      </p:grpSpPr>
      <p:sp>
        <p:nvSpPr>
          <p:cNvPr id="41" name="Content Placeholder 9">
            <a:extLst>
              <a:ext uri="{FF2B5EF4-FFF2-40B4-BE49-F238E27FC236}">
                <a16:creationId xmlns:a16="http://schemas.microsoft.com/office/drawing/2014/main" id="{E6D70404-56E4-16FF-EB53-BD77572ED64D}"/>
              </a:ext>
            </a:extLst>
          </p:cNvPr>
          <p:cNvSpPr txBox="1">
            <a:spLocks/>
          </p:cNvSpPr>
          <p:nvPr/>
        </p:nvSpPr>
        <p:spPr>
          <a:xfrm>
            <a:off x="895064" y="1735377"/>
            <a:ext cx="3314986" cy="3449214"/>
          </a:xfrm>
          <a:prstGeom prst="rect">
            <a:avLst/>
          </a:prstGeom>
          <a:solidFill>
            <a:srgbClr val="C5D4E3"/>
          </a:solidFill>
        </p:spPr>
        <p:txBody>
          <a:bodyPr lIns="274320" tIns="27432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a:solidFill>
                  <a:srgbClr val="0D2155"/>
                </a:solidFill>
                <a:latin typeface="Arial Nova Light"/>
              </a:rPr>
              <a:t>Modern </a:t>
            </a:r>
            <a:r>
              <a:rPr lang="en-US" err="1">
                <a:solidFill>
                  <a:srgbClr val="0D2155"/>
                </a:solidFill>
                <a:latin typeface="Arial Nova Light"/>
              </a:rPr>
              <a:t>multicloud</a:t>
            </a:r>
            <a:r>
              <a:rPr lang="en-US">
                <a:solidFill>
                  <a:srgbClr val="0D2155"/>
                </a:solidFill>
                <a:latin typeface="Arial Nova Light"/>
              </a:rPr>
              <a:t> protection</a:t>
            </a:r>
          </a:p>
          <a:p>
            <a:pPr marL="0" lvl="0" indent="0">
              <a:lnSpc>
                <a:spcPct val="85000"/>
              </a:lnSpc>
              <a:spcBef>
                <a:spcPts val="600"/>
              </a:spcBef>
              <a:spcAft>
                <a:spcPts val="600"/>
              </a:spcAft>
              <a:buNone/>
              <a:defRPr/>
            </a:pPr>
            <a:r>
              <a:rPr lang="en-US" sz="1400" b="1">
                <a:solidFill>
                  <a:srgbClr val="0D2155"/>
                </a:solidFill>
              </a:rPr>
              <a:t>Innovate faster</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End-to-end protection</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Rich automation</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Operational consistency</a:t>
            </a:r>
            <a:endParaRPr kumimoji="0" lang="en-US" sz="1400" b="0" i="0" u="none" strike="noStrike" kern="1200" cap="none" spc="0" normalizeH="0" baseline="0" noProof="0">
              <a:ln>
                <a:noFill/>
              </a:ln>
              <a:solidFill>
                <a:srgbClr val="0D2155"/>
              </a:solidFill>
              <a:effectLst/>
              <a:uLnTx/>
              <a:uFillTx/>
              <a:latin typeface="Arial"/>
              <a:ea typeface="+mn-ea"/>
              <a:cs typeface="+mn-cs"/>
            </a:endParaRPr>
          </a:p>
        </p:txBody>
      </p:sp>
      <p:sp>
        <p:nvSpPr>
          <p:cNvPr id="42" name="Content Placeholder 2">
            <a:extLst>
              <a:ext uri="{FF2B5EF4-FFF2-40B4-BE49-F238E27FC236}">
                <a16:creationId xmlns:a16="http://schemas.microsoft.com/office/drawing/2014/main" id="{13AE8130-687D-73E0-00AC-7D210D1A2D46}"/>
              </a:ext>
            </a:extLst>
          </p:cNvPr>
          <p:cNvSpPr txBox="1">
            <a:spLocks/>
          </p:cNvSpPr>
          <p:nvPr/>
        </p:nvSpPr>
        <p:spPr>
          <a:xfrm>
            <a:off x="4550664" y="1735377"/>
            <a:ext cx="3090672" cy="3449214"/>
          </a:xfrm>
          <a:prstGeom prst="rect">
            <a:avLst/>
          </a:prstGeom>
          <a:solidFill>
            <a:srgbClr val="C5D4E3"/>
          </a:solidFill>
        </p:spPr>
        <p:txBody>
          <a:bodyPr lIns="274320" tIns="27432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a:solidFill>
                  <a:srgbClr val="0D2155"/>
                </a:solidFill>
                <a:latin typeface="Arial Nova Light"/>
              </a:rPr>
              <a:t>Simple, flexible consumption </a:t>
            </a:r>
          </a:p>
          <a:p>
            <a:pPr marL="0" lvl="0" indent="0">
              <a:lnSpc>
                <a:spcPct val="85000"/>
              </a:lnSpc>
              <a:spcBef>
                <a:spcPts val="600"/>
              </a:spcBef>
              <a:spcAft>
                <a:spcPts val="600"/>
              </a:spcAft>
              <a:buNone/>
              <a:defRPr/>
            </a:pPr>
            <a:r>
              <a:rPr lang="en-US" sz="1400" b="1">
                <a:solidFill>
                  <a:srgbClr val="0D2155"/>
                </a:solidFill>
              </a:rPr>
              <a:t>Innovate efficiently</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Ease of deployment</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Self-service operations</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Streamline operations</a:t>
            </a:r>
            <a:endParaRPr kumimoji="0" lang="en-US" sz="1400" b="0" i="0" u="none" strike="noStrike" kern="1200" cap="none" spc="0" normalizeH="0" baseline="0" noProof="0">
              <a:ln>
                <a:noFill/>
              </a:ln>
              <a:solidFill>
                <a:srgbClr val="0D2155"/>
              </a:solidFill>
              <a:effectLst/>
              <a:uLnTx/>
              <a:uFillTx/>
              <a:latin typeface="Arial"/>
              <a:ea typeface="+mn-ea"/>
              <a:cs typeface="+mn-cs"/>
            </a:endParaRPr>
          </a:p>
        </p:txBody>
      </p:sp>
      <p:sp>
        <p:nvSpPr>
          <p:cNvPr id="43" name="Content Placeholder 10">
            <a:extLst>
              <a:ext uri="{FF2B5EF4-FFF2-40B4-BE49-F238E27FC236}">
                <a16:creationId xmlns:a16="http://schemas.microsoft.com/office/drawing/2014/main" id="{0BD61790-B2EF-6884-97CE-5AE189AB46B8}"/>
              </a:ext>
            </a:extLst>
          </p:cNvPr>
          <p:cNvSpPr txBox="1">
            <a:spLocks/>
          </p:cNvSpPr>
          <p:nvPr/>
        </p:nvSpPr>
        <p:spPr>
          <a:xfrm>
            <a:off x="7981950" y="1735377"/>
            <a:ext cx="3010182" cy="3449214"/>
          </a:xfrm>
          <a:prstGeom prst="rect">
            <a:avLst/>
          </a:prstGeom>
          <a:solidFill>
            <a:srgbClr val="C5D4E3"/>
          </a:solidFill>
        </p:spPr>
        <p:txBody>
          <a:bodyPr lIns="274320" tIns="27432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a:solidFill>
                  <a:srgbClr val="0D2155"/>
                </a:solidFill>
                <a:latin typeface="Arial Nova Light"/>
              </a:rPr>
              <a:t>Intelligent cyber resilience</a:t>
            </a:r>
          </a:p>
          <a:p>
            <a:pPr marL="0" lvl="0" indent="0">
              <a:lnSpc>
                <a:spcPct val="85000"/>
              </a:lnSpc>
              <a:spcBef>
                <a:spcPts val="600"/>
              </a:spcBef>
              <a:spcAft>
                <a:spcPts val="600"/>
              </a:spcAft>
              <a:buNone/>
              <a:defRPr/>
            </a:pPr>
            <a:r>
              <a:rPr lang="en-US" sz="1400" b="1">
                <a:solidFill>
                  <a:srgbClr val="0D2155"/>
                </a:solidFill>
              </a:rPr>
              <a:t>Innovate securely</a:t>
            </a:r>
          </a:p>
          <a:p>
            <a:pPr marL="227965" lvl="0" indent="-227965"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Secure by design</a:t>
            </a:r>
          </a:p>
          <a:p>
            <a:pPr marL="227965" lvl="0" indent="-227965"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Built in immutability</a:t>
            </a:r>
          </a:p>
          <a:p>
            <a:pPr marL="227965" lvl="0" indent="-227965"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Cyber vault with AI-based threat detection and recovery</a:t>
            </a:r>
          </a:p>
        </p:txBody>
      </p:sp>
      <p:sp>
        <p:nvSpPr>
          <p:cNvPr id="12" name="Rectangle 11">
            <a:extLst>
              <a:ext uri="{FF2B5EF4-FFF2-40B4-BE49-F238E27FC236}">
                <a16:creationId xmlns:a16="http://schemas.microsoft.com/office/drawing/2014/main" id="{6E584DCB-AAC4-9269-3ED3-A40C905A56DD}"/>
              </a:ext>
            </a:extLst>
          </p:cNvPr>
          <p:cNvSpPr/>
          <p:nvPr/>
        </p:nvSpPr>
        <p:spPr>
          <a:xfrm>
            <a:off x="0" y="4846319"/>
            <a:ext cx="12190476" cy="2006599"/>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5" name="Picture 4">
            <a:extLst>
              <a:ext uri="{FF2B5EF4-FFF2-40B4-BE49-F238E27FC236}">
                <a16:creationId xmlns:a16="http://schemas.microsoft.com/office/drawing/2014/main" id="{D53C1E8A-5B7A-D48F-A368-9F2B1CBD0DD7}"/>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99369"/>
            <a:ext cx="1438648" cy="187024"/>
          </a:xfrm>
          <a:prstGeom prst="rect">
            <a:avLst/>
          </a:prstGeom>
        </p:spPr>
      </p:pic>
      <p:sp>
        <p:nvSpPr>
          <p:cNvPr id="6" name="Title 5">
            <a:extLst>
              <a:ext uri="{FF2B5EF4-FFF2-40B4-BE49-F238E27FC236}">
                <a16:creationId xmlns:a16="http://schemas.microsoft.com/office/drawing/2014/main" id="{F9343B20-120F-A3F7-F328-3C06FAE3243A}"/>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Achieve cyber resilience. And peace of mind.</a:t>
            </a:r>
          </a:p>
        </p:txBody>
      </p:sp>
      <p:sp>
        <p:nvSpPr>
          <p:cNvPr id="14" name="Title 4">
            <a:extLst>
              <a:ext uri="{FF2B5EF4-FFF2-40B4-BE49-F238E27FC236}">
                <a16:creationId xmlns:a16="http://schemas.microsoft.com/office/drawing/2014/main" id="{940F81E7-1232-93F9-90DB-79B63C1BC5B8}"/>
              </a:ext>
            </a:extLst>
          </p:cNvPr>
          <p:cNvSpPr txBox="1">
            <a:spLocks/>
          </p:cNvSpPr>
          <p:nvPr/>
        </p:nvSpPr>
        <p:spPr>
          <a:xfrm>
            <a:off x="778166" y="770847"/>
            <a:ext cx="10635668"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a:t>
            </a:r>
            <a:r>
              <a:rPr kumimoji="0" lang="en-US" sz="6000" b="0" i="0" u="none" strike="noStrike" kern="1200" cap="none" spc="0" normalizeH="0" baseline="0" noProof="0" err="1">
                <a:ln>
                  <a:noFill/>
                </a:ln>
                <a:solidFill>
                  <a:srgbClr val="0672CB"/>
                </a:solidFill>
                <a:effectLst/>
                <a:uLnTx/>
                <a:uFillTx/>
                <a:latin typeface="Arial Nova Light"/>
                <a:ea typeface="+mj-ea"/>
                <a:cs typeface="+mj-cs"/>
              </a:rPr>
              <a:t>PowerProtect</a:t>
            </a:r>
            <a:endParaRPr kumimoji="0" lang="en-US" sz="6000" b="0" i="0" u="none" strike="noStrike" kern="1200" cap="none" spc="0" normalizeH="0" baseline="0" noProof="0">
              <a:ln>
                <a:noFill/>
              </a:ln>
              <a:solidFill>
                <a:srgbClr val="0672CB"/>
              </a:solidFill>
              <a:effectLst/>
              <a:uLnTx/>
              <a:uFillTx/>
              <a:latin typeface="Arial Nova Light"/>
              <a:ea typeface="+mj-ea"/>
              <a:cs typeface="+mj-cs"/>
            </a:endParaRPr>
          </a:p>
        </p:txBody>
      </p:sp>
      <p:sp>
        <p:nvSpPr>
          <p:cNvPr id="11" name="Arrow: Left-Right 10">
            <a:extLst>
              <a:ext uri="{FF2B5EF4-FFF2-40B4-BE49-F238E27FC236}">
                <a16:creationId xmlns:a16="http://schemas.microsoft.com/office/drawing/2014/main" id="{DB9A3A3A-1F0F-22DD-D383-5A6E5C97E7AD}"/>
              </a:ext>
              <a:ext uri="{C183D7F6-B498-43B3-948B-1728B52AA6E4}">
                <adec:decorative xmlns:adec="http://schemas.microsoft.com/office/drawing/2017/decorative" val="1"/>
              </a:ext>
            </a:extLst>
          </p:cNvPr>
          <p:cNvSpPr/>
          <p:nvPr/>
        </p:nvSpPr>
        <p:spPr>
          <a:xfrm>
            <a:off x="381000" y="4576991"/>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293715D5-686A-A08C-1C32-0CB4F7F00A06}"/>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5873216E-EF41-A2FC-FC54-A3991A20509F}"/>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18</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grpSp>
        <p:nvGrpSpPr>
          <p:cNvPr id="44" name="Group 43">
            <a:extLst>
              <a:ext uri="{FF2B5EF4-FFF2-40B4-BE49-F238E27FC236}">
                <a16:creationId xmlns:a16="http://schemas.microsoft.com/office/drawing/2014/main" id="{FEDDCADF-5871-E115-5EF9-C11D01896968}"/>
              </a:ext>
            </a:extLst>
          </p:cNvPr>
          <p:cNvGrpSpPr/>
          <p:nvPr/>
        </p:nvGrpSpPr>
        <p:grpSpPr>
          <a:xfrm>
            <a:off x="11361150" y="145391"/>
            <a:ext cx="676001" cy="676001"/>
            <a:chOff x="2968822" y="4240517"/>
            <a:chExt cx="676001" cy="676001"/>
          </a:xfrm>
        </p:grpSpPr>
        <p:sp>
          <p:nvSpPr>
            <p:cNvPr id="45" name="Oval 44">
              <a:extLst>
                <a:ext uri="{FF2B5EF4-FFF2-40B4-BE49-F238E27FC236}">
                  <a16:creationId xmlns:a16="http://schemas.microsoft.com/office/drawing/2014/main" id="{EA1ACE8A-F521-1287-4535-95E02CBB5C77}"/>
                </a:ext>
              </a:extLst>
            </p:cNvPr>
            <p:cNvSpPr/>
            <p:nvPr/>
          </p:nvSpPr>
          <p:spPr>
            <a:xfrm>
              <a:off x="2968822" y="4240517"/>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46" name="Group 45">
              <a:extLst>
                <a:ext uri="{FF2B5EF4-FFF2-40B4-BE49-F238E27FC236}">
                  <a16:creationId xmlns:a16="http://schemas.microsoft.com/office/drawing/2014/main" id="{31A7FBBA-A03E-D161-CE3F-C2C84225197A}"/>
                </a:ext>
              </a:extLst>
            </p:cNvPr>
            <p:cNvGrpSpPr>
              <a:grpSpLocks noChangeAspect="1"/>
            </p:cNvGrpSpPr>
            <p:nvPr/>
          </p:nvGrpSpPr>
          <p:grpSpPr>
            <a:xfrm>
              <a:off x="3108233" y="4394385"/>
              <a:ext cx="387167" cy="421203"/>
              <a:chOff x="11156492" y="250825"/>
              <a:chExt cx="433388" cy="471488"/>
            </a:xfrm>
            <a:solidFill>
              <a:schemeClr val="bg1">
                <a:lumMod val="40000"/>
                <a:lumOff val="60000"/>
              </a:schemeClr>
            </a:solidFill>
          </p:grpSpPr>
          <p:sp>
            <p:nvSpPr>
              <p:cNvPr id="47" name="Freeform 290">
                <a:extLst>
                  <a:ext uri="{FF2B5EF4-FFF2-40B4-BE49-F238E27FC236}">
                    <a16:creationId xmlns:a16="http://schemas.microsoft.com/office/drawing/2014/main" id="{186F7F4E-7472-1AD7-4C6D-5E1DD2731C4B}"/>
                  </a:ext>
                </a:extLst>
              </p:cNvPr>
              <p:cNvSpPr>
                <a:spLocks/>
              </p:cNvSpPr>
              <p:nvPr/>
            </p:nvSpPr>
            <p:spPr bwMode="auto">
              <a:xfrm>
                <a:off x="11202529" y="284163"/>
                <a:ext cx="261938" cy="261938"/>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8" name="Freeform 291">
                <a:extLst>
                  <a:ext uri="{FF2B5EF4-FFF2-40B4-BE49-F238E27FC236}">
                    <a16:creationId xmlns:a16="http://schemas.microsoft.com/office/drawing/2014/main" id="{C893E3DA-A870-47A8-A6E7-1AABF83EF7F5}"/>
                  </a:ext>
                </a:extLst>
              </p:cNvPr>
              <p:cNvSpPr>
                <a:spLocks noEditPoints="1"/>
              </p:cNvSpPr>
              <p:nvPr/>
            </p:nvSpPr>
            <p:spPr bwMode="auto">
              <a:xfrm>
                <a:off x="11156492" y="25082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9" name="Freeform 292">
                <a:extLst>
                  <a:ext uri="{FF2B5EF4-FFF2-40B4-BE49-F238E27FC236}">
                    <a16:creationId xmlns:a16="http://schemas.microsoft.com/office/drawing/2014/main" id="{DD376C78-C0B5-9750-275E-65EE5B220499}"/>
                  </a:ext>
                </a:extLst>
              </p:cNvPr>
              <p:cNvSpPr>
                <a:spLocks/>
              </p:cNvSpPr>
              <p:nvPr/>
            </p:nvSpPr>
            <p:spPr bwMode="auto">
              <a:xfrm>
                <a:off x="11278729" y="311150"/>
                <a:ext cx="292100" cy="292100"/>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pic>
        <p:nvPicPr>
          <p:cNvPr id="2" name="Picture 1" descr="A close up of a computer&#10;&#10;AI-generated content may be incorrect.">
            <a:extLst>
              <a:ext uri="{FF2B5EF4-FFF2-40B4-BE49-F238E27FC236}">
                <a16:creationId xmlns:a16="http://schemas.microsoft.com/office/drawing/2014/main" id="{00FF0F07-68D0-E95F-F041-52A0D00348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7991" y="4356450"/>
            <a:ext cx="5256068" cy="948712"/>
          </a:xfrm>
          <a:prstGeom prst="rect">
            <a:avLst/>
          </a:prstGeom>
          <a:effectLst>
            <a:reflection blurRad="6350" stA="52000" endA="300" endPos="35000" dir="5400000" sy="-100000" algn="bl" rotWithShape="0"/>
          </a:effectLst>
        </p:spPr>
      </p:pic>
      <p:pic>
        <p:nvPicPr>
          <p:cNvPr id="9" name="Picture 8">
            <a:extLst>
              <a:ext uri="{FF2B5EF4-FFF2-40B4-BE49-F238E27FC236}">
                <a16:creationId xmlns:a16="http://schemas.microsoft.com/office/drawing/2014/main" id="{8F8B9DE9-1AD1-14E4-A70B-7846186FEA67}"/>
              </a:ext>
            </a:extLst>
          </p:cNvPr>
          <p:cNvPicPr>
            <a:picLocks noChangeAspect="1"/>
          </p:cNvPicPr>
          <p:nvPr/>
        </p:nvPicPr>
        <p:blipFill>
          <a:blip r:embed="rId7"/>
          <a:srcRect/>
          <a:stretch/>
        </p:blipFill>
        <p:spPr>
          <a:xfrm>
            <a:off x="6944447" y="4226374"/>
            <a:ext cx="2435177" cy="1190303"/>
          </a:xfrm>
          <a:prstGeom prst="rect">
            <a:avLst/>
          </a:prstGeom>
          <a:ln>
            <a:solidFill>
              <a:schemeClr val="bg2"/>
            </a:solidFill>
          </a:ln>
          <a:effectLst>
            <a:outerShdw blurRad="50800" dist="38100" dir="2700000" algn="tl" rotWithShape="0">
              <a:prstClr val="black">
                <a:alpha val="40000"/>
              </a:prstClr>
            </a:outerShdw>
            <a:softEdge rad="12700"/>
          </a:effectLst>
        </p:spPr>
      </p:pic>
      <p:sp>
        <p:nvSpPr>
          <p:cNvPr id="4" name="TextBox 3">
            <a:extLst>
              <a:ext uri="{FF2B5EF4-FFF2-40B4-BE49-F238E27FC236}">
                <a16:creationId xmlns:a16="http://schemas.microsoft.com/office/drawing/2014/main" id="{B6DE1E94-0E97-54AF-023D-D4C19BF53048}"/>
              </a:ext>
            </a:extLst>
          </p:cNvPr>
          <p:cNvSpPr txBox="1"/>
          <p:nvPr/>
        </p:nvSpPr>
        <p:spPr>
          <a:xfrm>
            <a:off x="107950" y="6440848"/>
            <a:ext cx="8777723" cy="276999"/>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Based on revenue from the IDC 3</a:t>
            </a:r>
            <a:r>
              <a:rPr lang="en-US" sz="300">
                <a:solidFill>
                  <a:srgbClr val="808080"/>
                </a:solidFill>
              </a:rPr>
              <a:t>Q</a:t>
            </a:r>
            <a:r>
              <a:rPr kumimoji="0" lang="en-US" sz="3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25 Purpose-Built Backup Appliance (PBBA) Tracker.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00">
                <a:solidFill>
                  <a:srgbClr val="808080"/>
                </a:solidFill>
              </a:rPr>
              <a:t>2 Based on Dell Technologies analysis. Compared to VAST, Pure Storage, NetApp, and HPE backup appliances. Compared to Veeam, Cohesity, Rubrik, and Commvault data protection software. Using double-blind, competitive benchmark Net Promoter Score (NPS) data gathered by third-party commissioned by Dell. August 2025.</a:t>
            </a:r>
            <a:endParaRPr kumimoji="0" lang="en-US" sz="3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00">
                <a:solidFill>
                  <a:srgbClr val="808080"/>
                </a:solidFill>
              </a:rPr>
              <a:t>3</a:t>
            </a:r>
            <a:r>
              <a:rPr kumimoji="0" lang="en-US" sz="3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Based on Dell internal testing comparing a PowerProtect Data Domain DD9910 appliance vs a PowerProtect Data Domain All-Flash DD9910F appliance, both configured at similar capacity. April 2025. Actual results may vary..​</a:t>
            </a:r>
          </a:p>
          <a:p>
            <a:pPr>
              <a:defRPr/>
            </a:pPr>
            <a:r>
              <a:rPr lang="en-US" sz="300">
                <a:solidFill>
                  <a:srgbClr val="808080"/>
                </a:solidFill>
              </a:rPr>
              <a:t>4 Based on Dell internal testing comparing a PowerProtect Data Domain DD9910 appliance vs a PowerProtect Data Domain All-Flash DD9910Fappliance, both configured at similar capacity. April 2025.</a:t>
            </a:r>
          </a:p>
          <a:p>
            <a:pPr>
              <a:defRPr/>
            </a:pPr>
            <a:r>
              <a:rPr lang="en-US" sz="300">
                <a:solidFill>
                  <a:srgbClr val="808080"/>
                </a:solidFill>
              </a:rPr>
              <a:t>5</a:t>
            </a:r>
            <a:r>
              <a:rPr kumimoji="0" lang="en-US" sz="3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Based on Dell internal testing and field telemetry data, December 2025. Actual results may vary.</a:t>
            </a:r>
          </a:p>
        </p:txBody>
      </p:sp>
      <p:grpSp>
        <p:nvGrpSpPr>
          <p:cNvPr id="7" name="Group 6">
            <a:extLst>
              <a:ext uri="{FF2B5EF4-FFF2-40B4-BE49-F238E27FC236}">
                <a16:creationId xmlns:a16="http://schemas.microsoft.com/office/drawing/2014/main" id="{A2832186-8F7C-4F42-DC4C-30062181CE65}"/>
              </a:ext>
            </a:extLst>
          </p:cNvPr>
          <p:cNvGrpSpPr/>
          <p:nvPr/>
        </p:nvGrpSpPr>
        <p:grpSpPr>
          <a:xfrm>
            <a:off x="500129" y="5047787"/>
            <a:ext cx="1539367" cy="1384995"/>
            <a:chOff x="1193808" y="5020886"/>
            <a:chExt cx="1539367" cy="1384995"/>
          </a:xfrm>
        </p:grpSpPr>
        <p:sp>
          <p:nvSpPr>
            <p:cNvPr id="8" name="TextBox 7">
              <a:extLst>
                <a:ext uri="{FF2B5EF4-FFF2-40B4-BE49-F238E27FC236}">
                  <a16:creationId xmlns:a16="http://schemas.microsoft.com/office/drawing/2014/main" id="{F21F7474-FD4D-8543-261F-A7C6F0F745BA}"/>
                </a:ext>
              </a:extLst>
            </p:cNvPr>
            <p:cNvSpPr txBox="1"/>
            <p:nvPr/>
          </p:nvSpPr>
          <p:spPr>
            <a:xfrm>
              <a:off x="1219340" y="5020886"/>
              <a:ext cx="1513835"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Purpose-Built Backup Appliance</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1</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16" name="TextBox 15">
              <a:extLst>
                <a:ext uri="{FF2B5EF4-FFF2-40B4-BE49-F238E27FC236}">
                  <a16:creationId xmlns:a16="http://schemas.microsoft.com/office/drawing/2014/main" id="{6EE050BE-ACEF-468C-DD8E-C08280B4EA59}"/>
                </a:ext>
              </a:extLst>
            </p:cNvPr>
            <p:cNvSpPr txBox="1"/>
            <p:nvPr/>
          </p:nvSpPr>
          <p:spPr>
            <a:xfrm>
              <a:off x="1193808" y="5450675"/>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2"/>
                  </a:solidFill>
                  <a:effectLst/>
                  <a:uLnTx/>
                  <a:uFillTx/>
                  <a:latin typeface="Arial Nova Light"/>
                  <a:ea typeface="+mn-ea"/>
                  <a:cs typeface="+mn-cs"/>
                </a:rPr>
                <a:t>#</a:t>
              </a:r>
              <a:r>
                <a:rPr kumimoji="0" lang="en-US" sz="3600" b="0" i="0" u="none" strike="noStrike" kern="1200" cap="none" spc="0" normalizeH="0" baseline="0" noProof="0">
                  <a:ln>
                    <a:noFill/>
                  </a:ln>
                  <a:solidFill>
                    <a:schemeClr val="tx2"/>
                  </a:solidFill>
                  <a:effectLst/>
                  <a:uLnTx/>
                  <a:uFillTx/>
                  <a:latin typeface="Arial Nova Light"/>
                  <a:ea typeface="+mn-ea"/>
                  <a:cs typeface="+mn-cs"/>
                </a:rPr>
                <a:t>1</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17" name="Group 16">
            <a:extLst>
              <a:ext uri="{FF2B5EF4-FFF2-40B4-BE49-F238E27FC236}">
                <a16:creationId xmlns:a16="http://schemas.microsoft.com/office/drawing/2014/main" id="{B8BDC5A7-0391-F68F-5732-9A57DE24843C}"/>
              </a:ext>
            </a:extLst>
          </p:cNvPr>
          <p:cNvGrpSpPr/>
          <p:nvPr/>
        </p:nvGrpSpPr>
        <p:grpSpPr>
          <a:xfrm>
            <a:off x="5775944" y="5465194"/>
            <a:ext cx="1790986" cy="771026"/>
            <a:chOff x="2374080" y="5434206"/>
            <a:chExt cx="2216409" cy="771026"/>
          </a:xfrm>
        </p:grpSpPr>
        <p:sp>
          <p:nvSpPr>
            <p:cNvPr id="18" name="TextBox 17">
              <a:extLst>
                <a:ext uri="{FF2B5EF4-FFF2-40B4-BE49-F238E27FC236}">
                  <a16:creationId xmlns:a16="http://schemas.microsoft.com/office/drawing/2014/main" id="{F2C080C0-34A8-8AF4-5E94-77A8C3EECA48}"/>
                </a:ext>
              </a:extLst>
            </p:cNvPr>
            <p:cNvSpPr txBox="1"/>
            <p:nvPr/>
          </p:nvSpPr>
          <p:spPr>
            <a:xfrm>
              <a:off x="2374080" y="5928233"/>
              <a:ext cx="2216409"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Faster </a:t>
              </a:r>
              <a:r>
                <a:rPr lang="en-US" sz="1200">
                  <a:solidFill>
                    <a:schemeClr val="tx2"/>
                  </a:solidFill>
                  <a:latin typeface="Arial Nova Light"/>
                  <a:cs typeface="Arial"/>
                </a:rPr>
                <a:t>restores</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4</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19" name="TextBox 18">
              <a:extLst>
                <a:ext uri="{FF2B5EF4-FFF2-40B4-BE49-F238E27FC236}">
                  <a16:creationId xmlns:a16="http://schemas.microsoft.com/office/drawing/2014/main" id="{3F0093B3-D32A-03FF-9735-2FBA15425A52}"/>
                </a:ext>
              </a:extLst>
            </p:cNvPr>
            <p:cNvSpPr txBox="1"/>
            <p:nvPr/>
          </p:nvSpPr>
          <p:spPr>
            <a:xfrm>
              <a:off x="2720284" y="5434206"/>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Up to </a:t>
              </a:r>
              <a:r>
                <a:rPr lang="en-US" sz="3600">
                  <a:solidFill>
                    <a:schemeClr val="tx2"/>
                  </a:solidFill>
                  <a:latin typeface="Arial Nova Light"/>
                </a:rPr>
                <a:t>4</a:t>
              </a:r>
              <a:r>
                <a:rPr lang="en-US" sz="2400">
                  <a:solidFill>
                    <a:schemeClr val="tx2"/>
                  </a:solidFill>
                  <a:latin typeface="Arial Nova Light"/>
                </a:rPr>
                <a:t>X</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20" name="Group 19">
            <a:extLst>
              <a:ext uri="{FF2B5EF4-FFF2-40B4-BE49-F238E27FC236}">
                <a16:creationId xmlns:a16="http://schemas.microsoft.com/office/drawing/2014/main" id="{7F28A230-095F-DC33-A2AC-F4F910B8D566}"/>
              </a:ext>
            </a:extLst>
          </p:cNvPr>
          <p:cNvGrpSpPr/>
          <p:nvPr/>
        </p:nvGrpSpPr>
        <p:grpSpPr>
          <a:xfrm>
            <a:off x="7563110" y="5465194"/>
            <a:ext cx="2050423" cy="771026"/>
            <a:chOff x="2374080" y="5434206"/>
            <a:chExt cx="2216409" cy="771026"/>
          </a:xfrm>
        </p:grpSpPr>
        <p:sp>
          <p:nvSpPr>
            <p:cNvPr id="21" name="TextBox 20">
              <a:extLst>
                <a:ext uri="{FF2B5EF4-FFF2-40B4-BE49-F238E27FC236}">
                  <a16:creationId xmlns:a16="http://schemas.microsoft.com/office/drawing/2014/main" id="{A557CDF8-5A3B-4B21-4DFE-D4259F538E15}"/>
                </a:ext>
              </a:extLst>
            </p:cNvPr>
            <p:cNvSpPr txBox="1"/>
            <p:nvPr/>
          </p:nvSpPr>
          <p:spPr>
            <a:xfrm>
              <a:off x="2374080" y="5928233"/>
              <a:ext cx="2216409"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Less power</a:t>
              </a:r>
              <a:r>
                <a:rPr lang="en-US" sz="1200" baseline="30000">
                  <a:solidFill>
                    <a:schemeClr val="tx2"/>
                  </a:solidFill>
                  <a:latin typeface="Arial Nova Light"/>
                  <a:cs typeface="Arial"/>
                </a:rPr>
                <a:t>4</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22" name="TextBox 21">
              <a:extLst>
                <a:ext uri="{FF2B5EF4-FFF2-40B4-BE49-F238E27FC236}">
                  <a16:creationId xmlns:a16="http://schemas.microsoft.com/office/drawing/2014/main" id="{6C623186-C124-EB2D-87A0-01DFB7E5C712}"/>
                </a:ext>
              </a:extLst>
            </p:cNvPr>
            <p:cNvSpPr txBox="1"/>
            <p:nvPr/>
          </p:nvSpPr>
          <p:spPr>
            <a:xfrm>
              <a:off x="2720284" y="5434206"/>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Up to </a:t>
              </a:r>
              <a:r>
                <a:rPr kumimoji="0" lang="en-US" sz="3600" b="0" i="0" u="none" strike="noStrike" kern="1200" cap="none" spc="0" normalizeH="0" baseline="0" noProof="0">
                  <a:ln>
                    <a:noFill/>
                  </a:ln>
                  <a:solidFill>
                    <a:schemeClr val="tx2"/>
                  </a:solidFill>
                  <a:effectLst/>
                  <a:uLnTx/>
                  <a:uFillTx/>
                  <a:latin typeface="Arial Nova Light"/>
                  <a:ea typeface="+mn-ea"/>
                  <a:cs typeface="+mn-cs"/>
                </a:rPr>
                <a:t>80</a:t>
              </a:r>
              <a:r>
                <a:rPr kumimoji="0" lang="en-US" sz="2400" b="0" i="0" u="none" strike="noStrike" kern="1200" cap="none" spc="0" normalizeH="0" baseline="0" noProof="0">
                  <a:ln>
                    <a:noFill/>
                  </a:ln>
                  <a:solidFill>
                    <a:schemeClr val="tx2"/>
                  </a:solidFill>
                  <a:effectLst/>
                  <a:uLnTx/>
                  <a:uFillTx/>
                  <a:latin typeface="Arial Nova Light"/>
                  <a:ea typeface="+mn-ea"/>
                  <a:cs typeface="+mn-cs"/>
                </a:rPr>
                <a:t>%</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26" name="Group 25">
            <a:extLst>
              <a:ext uri="{FF2B5EF4-FFF2-40B4-BE49-F238E27FC236}">
                <a16:creationId xmlns:a16="http://schemas.microsoft.com/office/drawing/2014/main" id="{5FA08F3A-F848-9A28-F86E-8FC6D5A41CE0}"/>
              </a:ext>
            </a:extLst>
          </p:cNvPr>
          <p:cNvGrpSpPr/>
          <p:nvPr/>
        </p:nvGrpSpPr>
        <p:grpSpPr>
          <a:xfrm>
            <a:off x="9390160" y="5465194"/>
            <a:ext cx="2242678" cy="771026"/>
            <a:chOff x="2709982" y="5434206"/>
            <a:chExt cx="2242678" cy="771026"/>
          </a:xfrm>
        </p:grpSpPr>
        <p:sp>
          <p:nvSpPr>
            <p:cNvPr id="27" name="TextBox 26">
              <a:extLst>
                <a:ext uri="{FF2B5EF4-FFF2-40B4-BE49-F238E27FC236}">
                  <a16:creationId xmlns:a16="http://schemas.microsoft.com/office/drawing/2014/main" id="{8EF62A52-56F2-A66A-17D8-600FE0F0812C}"/>
                </a:ext>
              </a:extLst>
            </p:cNvPr>
            <p:cNvSpPr txBox="1"/>
            <p:nvPr/>
          </p:nvSpPr>
          <p:spPr>
            <a:xfrm>
              <a:off x="2709982" y="5928233"/>
              <a:ext cx="2216409"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Data reduction</a:t>
              </a:r>
              <a:r>
                <a:rPr lang="en-US" sz="1200" baseline="30000">
                  <a:solidFill>
                    <a:schemeClr val="tx2"/>
                  </a:solidFill>
                  <a:latin typeface="Arial Nova Light"/>
                  <a:cs typeface="Arial"/>
                </a:rPr>
                <a:t>5</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28" name="TextBox 27">
              <a:extLst>
                <a:ext uri="{FF2B5EF4-FFF2-40B4-BE49-F238E27FC236}">
                  <a16:creationId xmlns:a16="http://schemas.microsoft.com/office/drawing/2014/main" id="{8F3ABC5C-290D-CE41-7F2D-8D54AAA04D09}"/>
                </a:ext>
              </a:extLst>
            </p:cNvPr>
            <p:cNvSpPr txBox="1"/>
            <p:nvPr/>
          </p:nvSpPr>
          <p:spPr>
            <a:xfrm>
              <a:off x="3056186" y="5434206"/>
              <a:ext cx="1896474"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Typically </a:t>
              </a:r>
              <a:r>
                <a:rPr lang="en-US" sz="3600">
                  <a:solidFill>
                    <a:schemeClr val="tx2"/>
                  </a:solidFill>
                  <a:latin typeface="Arial Nova Light"/>
                </a:rPr>
                <a:t>7</a:t>
              </a:r>
              <a:r>
                <a:rPr kumimoji="0" lang="en-US" sz="3600" b="0" i="0" u="none" strike="noStrike" kern="1200" cap="none" spc="0" normalizeH="0" baseline="0" noProof="0">
                  <a:ln>
                    <a:noFill/>
                  </a:ln>
                  <a:solidFill>
                    <a:schemeClr val="tx2"/>
                  </a:solidFill>
                  <a:effectLst/>
                  <a:uLnTx/>
                  <a:uFillTx/>
                  <a:latin typeface="Arial Nova Light"/>
                  <a:ea typeface="+mn-ea"/>
                  <a:cs typeface="+mn-cs"/>
                </a:rPr>
                <a:t>5:1</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29" name="Group 28">
            <a:extLst>
              <a:ext uri="{FF2B5EF4-FFF2-40B4-BE49-F238E27FC236}">
                <a16:creationId xmlns:a16="http://schemas.microsoft.com/office/drawing/2014/main" id="{F72802F3-D4AB-4E39-D6CF-87E5451612FD}"/>
              </a:ext>
            </a:extLst>
          </p:cNvPr>
          <p:cNvGrpSpPr/>
          <p:nvPr/>
        </p:nvGrpSpPr>
        <p:grpSpPr>
          <a:xfrm>
            <a:off x="2308629" y="5047787"/>
            <a:ext cx="1539367" cy="1384995"/>
            <a:chOff x="1193808" y="5020886"/>
            <a:chExt cx="1539367" cy="1384995"/>
          </a:xfrm>
        </p:grpSpPr>
        <p:sp>
          <p:nvSpPr>
            <p:cNvPr id="55" name="TextBox 54">
              <a:extLst>
                <a:ext uri="{FF2B5EF4-FFF2-40B4-BE49-F238E27FC236}">
                  <a16:creationId xmlns:a16="http://schemas.microsoft.com/office/drawing/2014/main" id="{4600DBD0-1215-8638-B554-7422507A8F8E}"/>
                </a:ext>
              </a:extLst>
            </p:cNvPr>
            <p:cNvSpPr txBox="1"/>
            <p:nvPr/>
          </p:nvSpPr>
          <p:spPr>
            <a:xfrm>
              <a:off x="1219340" y="5020886"/>
              <a:ext cx="1513835"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In customer satisfaction</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2</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56" name="TextBox 55">
              <a:extLst>
                <a:ext uri="{FF2B5EF4-FFF2-40B4-BE49-F238E27FC236}">
                  <a16:creationId xmlns:a16="http://schemas.microsoft.com/office/drawing/2014/main" id="{9DE45D73-6BDC-9B66-01F0-11367C994102}"/>
                </a:ext>
              </a:extLst>
            </p:cNvPr>
            <p:cNvSpPr txBox="1"/>
            <p:nvPr/>
          </p:nvSpPr>
          <p:spPr>
            <a:xfrm>
              <a:off x="1193808" y="5450675"/>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2"/>
                  </a:solidFill>
                  <a:effectLst/>
                  <a:uLnTx/>
                  <a:uFillTx/>
                  <a:latin typeface="Arial Nova Light"/>
                  <a:ea typeface="+mn-ea"/>
                  <a:cs typeface="+mn-cs"/>
                </a:rPr>
                <a:t>#</a:t>
              </a:r>
              <a:r>
                <a:rPr kumimoji="0" lang="en-US" sz="3600" b="0" i="0" u="none" strike="noStrike" kern="1200" cap="none" spc="0" normalizeH="0" baseline="0" noProof="0">
                  <a:ln>
                    <a:noFill/>
                  </a:ln>
                  <a:solidFill>
                    <a:schemeClr val="tx2"/>
                  </a:solidFill>
                  <a:effectLst/>
                  <a:uLnTx/>
                  <a:uFillTx/>
                  <a:latin typeface="Arial Nova Light"/>
                  <a:ea typeface="+mn-ea"/>
                  <a:cs typeface="+mn-cs"/>
                </a:rPr>
                <a:t>1</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3" name="Group 2">
            <a:extLst>
              <a:ext uri="{FF2B5EF4-FFF2-40B4-BE49-F238E27FC236}">
                <a16:creationId xmlns:a16="http://schemas.microsoft.com/office/drawing/2014/main" id="{E037EB33-DEE0-7D4F-E7F5-EEC0EA4A3F13}"/>
              </a:ext>
            </a:extLst>
          </p:cNvPr>
          <p:cNvGrpSpPr/>
          <p:nvPr/>
        </p:nvGrpSpPr>
        <p:grpSpPr>
          <a:xfrm>
            <a:off x="4167585" y="5055853"/>
            <a:ext cx="1539367" cy="1384995"/>
            <a:chOff x="1193808" y="5020886"/>
            <a:chExt cx="1539367" cy="1384995"/>
          </a:xfrm>
        </p:grpSpPr>
        <p:sp>
          <p:nvSpPr>
            <p:cNvPr id="10" name="TextBox 9">
              <a:extLst>
                <a:ext uri="{FF2B5EF4-FFF2-40B4-BE49-F238E27FC236}">
                  <a16:creationId xmlns:a16="http://schemas.microsoft.com/office/drawing/2014/main" id="{F5E66600-BEF6-0FF0-2BCB-567CD417081A}"/>
                </a:ext>
              </a:extLst>
            </p:cNvPr>
            <p:cNvSpPr txBox="1"/>
            <p:nvPr/>
          </p:nvSpPr>
          <p:spPr>
            <a:xfrm>
              <a:off x="1219340" y="5020886"/>
              <a:ext cx="1513835"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In total cost of ownership</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3</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30" name="TextBox 29">
              <a:extLst>
                <a:ext uri="{FF2B5EF4-FFF2-40B4-BE49-F238E27FC236}">
                  <a16:creationId xmlns:a16="http://schemas.microsoft.com/office/drawing/2014/main" id="{6066341C-E545-9177-EDA2-12739A412E76}"/>
                </a:ext>
              </a:extLst>
            </p:cNvPr>
            <p:cNvSpPr txBox="1"/>
            <p:nvPr/>
          </p:nvSpPr>
          <p:spPr>
            <a:xfrm>
              <a:off x="1193808" y="5450675"/>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2"/>
                  </a:solidFill>
                  <a:effectLst/>
                  <a:uLnTx/>
                  <a:uFillTx/>
                  <a:latin typeface="Arial Nova Light"/>
                  <a:ea typeface="+mn-ea"/>
                  <a:cs typeface="+mn-cs"/>
                </a:rPr>
                <a:t>#</a:t>
              </a:r>
              <a:r>
                <a:rPr kumimoji="0" lang="en-US" sz="3600" b="0" i="0" u="none" strike="noStrike" kern="1200" cap="none" spc="0" normalizeH="0" baseline="0" noProof="0">
                  <a:ln>
                    <a:noFill/>
                  </a:ln>
                  <a:solidFill>
                    <a:schemeClr val="tx2"/>
                  </a:solidFill>
                  <a:effectLst/>
                  <a:uLnTx/>
                  <a:uFillTx/>
                  <a:latin typeface="Arial Nova Light"/>
                  <a:ea typeface="+mn-ea"/>
                  <a:cs typeface="+mn-cs"/>
                </a:rPr>
                <a:t>1</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spTree>
    <p:extLst>
      <p:ext uri="{BB962C8B-B14F-4D97-AF65-F5344CB8AC3E}">
        <p14:creationId xmlns:p14="http://schemas.microsoft.com/office/powerpoint/2010/main" val="906032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100"/>
                                  </p:stCondLst>
                                  <p:childTnLst>
                                    <p:set>
                                      <p:cBhvr>
                                        <p:cTn id="6" dur="1" fill="hold">
                                          <p:stCondLst>
                                            <p:cond delay="0"/>
                                          </p:stCondLst>
                                        </p:cTn>
                                        <p:tgtEl>
                                          <p:spTgt spid="41"/>
                                        </p:tgtEl>
                                        <p:attrNameLst>
                                          <p:attrName>style.visibility</p:attrName>
                                        </p:attrNameLst>
                                      </p:cBhvr>
                                      <p:to>
                                        <p:strVal val="visible"/>
                                      </p:to>
                                    </p:set>
                                    <p:anim calcmode="lin" valueType="num">
                                      <p:cBhvr>
                                        <p:cTn id="7" dur="700" fill="hold"/>
                                        <p:tgtEl>
                                          <p:spTgt spid="41"/>
                                        </p:tgtEl>
                                        <p:attrNameLst>
                                          <p:attrName>ppt_w</p:attrName>
                                        </p:attrNameLst>
                                      </p:cBhvr>
                                      <p:tavLst>
                                        <p:tav tm="0">
                                          <p:val>
                                            <p:fltVal val="0"/>
                                          </p:val>
                                        </p:tav>
                                        <p:tav tm="100000">
                                          <p:val>
                                            <p:strVal val="#ppt_w"/>
                                          </p:val>
                                        </p:tav>
                                      </p:tavLst>
                                    </p:anim>
                                    <p:anim calcmode="lin" valueType="num">
                                      <p:cBhvr>
                                        <p:cTn id="8" dur="700" fill="hold"/>
                                        <p:tgtEl>
                                          <p:spTgt spid="41"/>
                                        </p:tgtEl>
                                        <p:attrNameLst>
                                          <p:attrName>ppt_h</p:attrName>
                                        </p:attrNameLst>
                                      </p:cBhvr>
                                      <p:tavLst>
                                        <p:tav tm="0">
                                          <p:val>
                                            <p:fltVal val="0"/>
                                          </p:val>
                                        </p:tav>
                                        <p:tav tm="100000">
                                          <p:val>
                                            <p:strVal val="#ppt_h"/>
                                          </p:val>
                                        </p:tav>
                                      </p:tavLst>
                                    </p:anim>
                                    <p:animEffect transition="in" filter="fade">
                                      <p:cBhvr>
                                        <p:cTn id="9" dur="700"/>
                                        <p:tgtEl>
                                          <p:spTgt spid="41"/>
                                        </p:tgtEl>
                                      </p:cBhvr>
                                    </p:animEffect>
                                    <p:anim calcmode="lin" valueType="num">
                                      <p:cBhvr>
                                        <p:cTn id="10" dur="700" fill="hold"/>
                                        <p:tgtEl>
                                          <p:spTgt spid="41"/>
                                        </p:tgtEl>
                                        <p:attrNameLst>
                                          <p:attrName>ppt_x</p:attrName>
                                        </p:attrNameLst>
                                      </p:cBhvr>
                                      <p:tavLst>
                                        <p:tav tm="0">
                                          <p:val>
                                            <p:fltVal val="0.5"/>
                                          </p:val>
                                        </p:tav>
                                        <p:tav tm="100000">
                                          <p:val>
                                            <p:strVal val="#ppt_x"/>
                                          </p:val>
                                        </p:tav>
                                      </p:tavLst>
                                    </p:anim>
                                    <p:anim calcmode="lin" valueType="num">
                                      <p:cBhvr>
                                        <p:cTn id="11" dur="700" fill="hold"/>
                                        <p:tgtEl>
                                          <p:spTgt spid="41"/>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300"/>
                                  </p:stCondLst>
                                  <p:childTnLst>
                                    <p:set>
                                      <p:cBhvr>
                                        <p:cTn id="13" dur="1" fill="hold">
                                          <p:stCondLst>
                                            <p:cond delay="0"/>
                                          </p:stCondLst>
                                        </p:cTn>
                                        <p:tgtEl>
                                          <p:spTgt spid="42"/>
                                        </p:tgtEl>
                                        <p:attrNameLst>
                                          <p:attrName>style.visibility</p:attrName>
                                        </p:attrNameLst>
                                      </p:cBhvr>
                                      <p:to>
                                        <p:strVal val="visible"/>
                                      </p:to>
                                    </p:set>
                                    <p:anim calcmode="lin" valueType="num">
                                      <p:cBhvr>
                                        <p:cTn id="14" dur="700" fill="hold"/>
                                        <p:tgtEl>
                                          <p:spTgt spid="42"/>
                                        </p:tgtEl>
                                        <p:attrNameLst>
                                          <p:attrName>ppt_w</p:attrName>
                                        </p:attrNameLst>
                                      </p:cBhvr>
                                      <p:tavLst>
                                        <p:tav tm="0">
                                          <p:val>
                                            <p:fltVal val="0"/>
                                          </p:val>
                                        </p:tav>
                                        <p:tav tm="100000">
                                          <p:val>
                                            <p:strVal val="#ppt_w"/>
                                          </p:val>
                                        </p:tav>
                                      </p:tavLst>
                                    </p:anim>
                                    <p:anim calcmode="lin" valueType="num">
                                      <p:cBhvr>
                                        <p:cTn id="15" dur="700" fill="hold"/>
                                        <p:tgtEl>
                                          <p:spTgt spid="42"/>
                                        </p:tgtEl>
                                        <p:attrNameLst>
                                          <p:attrName>ppt_h</p:attrName>
                                        </p:attrNameLst>
                                      </p:cBhvr>
                                      <p:tavLst>
                                        <p:tav tm="0">
                                          <p:val>
                                            <p:fltVal val="0"/>
                                          </p:val>
                                        </p:tav>
                                        <p:tav tm="100000">
                                          <p:val>
                                            <p:strVal val="#ppt_h"/>
                                          </p:val>
                                        </p:tav>
                                      </p:tavLst>
                                    </p:anim>
                                    <p:animEffect transition="in" filter="fade">
                                      <p:cBhvr>
                                        <p:cTn id="16" dur="700"/>
                                        <p:tgtEl>
                                          <p:spTgt spid="42"/>
                                        </p:tgtEl>
                                      </p:cBhvr>
                                    </p:animEffect>
                                    <p:anim calcmode="lin" valueType="num">
                                      <p:cBhvr>
                                        <p:cTn id="17" dur="700" fill="hold"/>
                                        <p:tgtEl>
                                          <p:spTgt spid="42"/>
                                        </p:tgtEl>
                                        <p:attrNameLst>
                                          <p:attrName>ppt_x</p:attrName>
                                        </p:attrNameLst>
                                      </p:cBhvr>
                                      <p:tavLst>
                                        <p:tav tm="0">
                                          <p:val>
                                            <p:fltVal val="0.5"/>
                                          </p:val>
                                        </p:tav>
                                        <p:tav tm="100000">
                                          <p:val>
                                            <p:strVal val="#ppt_x"/>
                                          </p:val>
                                        </p:tav>
                                      </p:tavLst>
                                    </p:anim>
                                    <p:anim calcmode="lin" valueType="num">
                                      <p:cBhvr>
                                        <p:cTn id="18" dur="700" fill="hold"/>
                                        <p:tgtEl>
                                          <p:spTgt spid="42"/>
                                        </p:tgtEl>
                                        <p:attrNameLst>
                                          <p:attrName>ppt_y</p:attrName>
                                        </p:attrNameLst>
                                      </p:cBhvr>
                                      <p:tavLst>
                                        <p:tav tm="0">
                                          <p:val>
                                            <p:fltVal val="0.5"/>
                                          </p:val>
                                        </p:tav>
                                        <p:tav tm="100000">
                                          <p:val>
                                            <p:strVal val="#ppt_y"/>
                                          </p:val>
                                        </p:tav>
                                      </p:tavLst>
                                    </p:anim>
                                  </p:childTnLst>
                                </p:cTn>
                              </p:par>
                              <p:par>
                                <p:cTn id="19" presetID="53" presetClass="entr" presetSubtype="528" fill="hold" grpId="0" nodeType="withEffect">
                                  <p:stCondLst>
                                    <p:cond delay="500"/>
                                  </p:stCondLst>
                                  <p:childTnLst>
                                    <p:set>
                                      <p:cBhvr>
                                        <p:cTn id="20" dur="1" fill="hold">
                                          <p:stCondLst>
                                            <p:cond delay="0"/>
                                          </p:stCondLst>
                                        </p:cTn>
                                        <p:tgtEl>
                                          <p:spTgt spid="43"/>
                                        </p:tgtEl>
                                        <p:attrNameLst>
                                          <p:attrName>style.visibility</p:attrName>
                                        </p:attrNameLst>
                                      </p:cBhvr>
                                      <p:to>
                                        <p:strVal val="visible"/>
                                      </p:to>
                                    </p:set>
                                    <p:anim calcmode="lin" valueType="num">
                                      <p:cBhvr>
                                        <p:cTn id="21" dur="700" fill="hold"/>
                                        <p:tgtEl>
                                          <p:spTgt spid="43"/>
                                        </p:tgtEl>
                                        <p:attrNameLst>
                                          <p:attrName>ppt_w</p:attrName>
                                        </p:attrNameLst>
                                      </p:cBhvr>
                                      <p:tavLst>
                                        <p:tav tm="0">
                                          <p:val>
                                            <p:fltVal val="0"/>
                                          </p:val>
                                        </p:tav>
                                        <p:tav tm="100000">
                                          <p:val>
                                            <p:strVal val="#ppt_w"/>
                                          </p:val>
                                        </p:tav>
                                      </p:tavLst>
                                    </p:anim>
                                    <p:anim calcmode="lin" valueType="num">
                                      <p:cBhvr>
                                        <p:cTn id="22" dur="700" fill="hold"/>
                                        <p:tgtEl>
                                          <p:spTgt spid="43"/>
                                        </p:tgtEl>
                                        <p:attrNameLst>
                                          <p:attrName>ppt_h</p:attrName>
                                        </p:attrNameLst>
                                      </p:cBhvr>
                                      <p:tavLst>
                                        <p:tav tm="0">
                                          <p:val>
                                            <p:fltVal val="0"/>
                                          </p:val>
                                        </p:tav>
                                        <p:tav tm="100000">
                                          <p:val>
                                            <p:strVal val="#ppt_h"/>
                                          </p:val>
                                        </p:tav>
                                      </p:tavLst>
                                    </p:anim>
                                    <p:animEffect transition="in" filter="fade">
                                      <p:cBhvr>
                                        <p:cTn id="23" dur="700"/>
                                        <p:tgtEl>
                                          <p:spTgt spid="43"/>
                                        </p:tgtEl>
                                      </p:cBhvr>
                                    </p:animEffect>
                                    <p:anim calcmode="lin" valueType="num">
                                      <p:cBhvr>
                                        <p:cTn id="24" dur="700" fill="hold"/>
                                        <p:tgtEl>
                                          <p:spTgt spid="43"/>
                                        </p:tgtEl>
                                        <p:attrNameLst>
                                          <p:attrName>ppt_x</p:attrName>
                                        </p:attrNameLst>
                                      </p:cBhvr>
                                      <p:tavLst>
                                        <p:tav tm="0">
                                          <p:val>
                                            <p:fltVal val="0.5"/>
                                          </p:val>
                                        </p:tav>
                                        <p:tav tm="100000">
                                          <p:val>
                                            <p:strVal val="#ppt_x"/>
                                          </p:val>
                                        </p:tav>
                                      </p:tavLst>
                                    </p:anim>
                                    <p:anim calcmode="lin" valueType="num">
                                      <p:cBhvr>
                                        <p:cTn id="25" dur="700" fill="hold"/>
                                        <p:tgtEl>
                                          <p:spTgt spid="4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51AB5-E5A7-0B0B-B704-EFA3434A0070}"/>
            </a:ext>
          </a:extLst>
        </p:cNvPr>
        <p:cNvGrpSpPr/>
        <p:nvPr/>
      </p:nvGrpSpPr>
      <p:grpSpPr>
        <a:xfrm>
          <a:off x="0" y="0"/>
          <a:ext cx="0" cy="0"/>
          <a:chOff x="0" y="0"/>
          <a:chExt cx="0" cy="0"/>
        </a:xfrm>
      </p:grpSpPr>
      <p:sp>
        <p:nvSpPr>
          <p:cNvPr id="39" name="!!no0p">
            <a:extLst>
              <a:ext uri="{FF2B5EF4-FFF2-40B4-BE49-F238E27FC236}">
                <a16:creationId xmlns:a16="http://schemas.microsoft.com/office/drawing/2014/main" id="{CFBA4D53-56DE-489E-984C-0936BA8E1DD9}"/>
              </a:ext>
              <a:ext uri="{C183D7F6-B498-43B3-948B-1728B52AA6E4}">
                <adec:decorative xmlns:adec="http://schemas.microsoft.com/office/drawing/2017/decorative" val="1"/>
              </a:ext>
            </a:extLst>
          </p:cNvPr>
          <p:cNvSpPr/>
          <p:nvPr/>
        </p:nvSpPr>
        <p:spPr>
          <a:xfrm>
            <a:off x="0" y="5484151"/>
            <a:ext cx="12201737" cy="1391472"/>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cxnSp>
        <p:nvCxnSpPr>
          <p:cNvPr id="2" name="Straight Connector 1">
            <a:extLst>
              <a:ext uri="{FF2B5EF4-FFF2-40B4-BE49-F238E27FC236}">
                <a16:creationId xmlns:a16="http://schemas.microsoft.com/office/drawing/2014/main" id="{E973BF41-0C3C-A3F6-4403-6840C9ECE5EF}"/>
              </a:ext>
              <a:ext uri="{C183D7F6-B498-43B3-948B-1728B52AA6E4}">
                <adec:decorative xmlns:adec="http://schemas.microsoft.com/office/drawing/2017/decorative" val="1"/>
              </a:ext>
            </a:extLst>
          </p:cNvPr>
          <p:cNvCxnSpPr>
            <a:cxnSpLocks/>
          </p:cNvCxnSpPr>
          <p:nvPr/>
        </p:nvCxnSpPr>
        <p:spPr>
          <a:xfrm flipH="1">
            <a:off x="8110237" y="2445206"/>
            <a:ext cx="710498" cy="0"/>
          </a:xfrm>
          <a:prstGeom prst="line">
            <a:avLst/>
          </a:prstGeom>
          <a:ln w="12700">
            <a:solidFill>
              <a:srgbClr val="0D2155"/>
            </a:solidFill>
            <a:prstDash val="dash"/>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F078EBC1-A9B3-80D4-5861-29CF2C4135B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grpSp>
        <p:nvGrpSpPr>
          <p:cNvPr id="28" name="Group 27">
            <a:extLst>
              <a:ext uri="{FF2B5EF4-FFF2-40B4-BE49-F238E27FC236}">
                <a16:creationId xmlns:a16="http://schemas.microsoft.com/office/drawing/2014/main" id="{392D71AD-8067-194B-CD73-BB3E505C77ED}"/>
              </a:ext>
              <a:ext uri="{C183D7F6-B498-43B3-948B-1728B52AA6E4}">
                <adec:decorative xmlns:adec="http://schemas.microsoft.com/office/drawing/2017/decorative" val="1"/>
              </a:ext>
            </a:extLst>
          </p:cNvPr>
          <p:cNvGrpSpPr/>
          <p:nvPr/>
        </p:nvGrpSpPr>
        <p:grpSpPr>
          <a:xfrm>
            <a:off x="2698897" y="10169"/>
            <a:ext cx="6794208" cy="6858002"/>
            <a:chOff x="2698897" y="10169"/>
            <a:chExt cx="6794208" cy="6858002"/>
          </a:xfrm>
        </p:grpSpPr>
        <p:sp>
          <p:nvSpPr>
            <p:cNvPr id="18" name="Freeform: Shape 17">
              <a:extLst>
                <a:ext uri="{FF2B5EF4-FFF2-40B4-BE49-F238E27FC236}">
                  <a16:creationId xmlns:a16="http://schemas.microsoft.com/office/drawing/2014/main" id="{5AF104A8-4331-5307-B6E8-A0A40ECB8DF3}"/>
                </a:ext>
                <a:ext uri="{C183D7F6-B498-43B3-948B-1728B52AA6E4}">
                  <adec:decorative xmlns:adec="http://schemas.microsoft.com/office/drawing/2017/decorative" val="0"/>
                </a:ext>
              </a:extLst>
            </p:cNvPr>
            <p:cNvSpPr/>
            <p:nvPr/>
          </p:nvSpPr>
          <p:spPr>
            <a:xfrm>
              <a:off x="5167728" y="5484152"/>
              <a:ext cx="1856547" cy="1384019"/>
            </a:xfrm>
            <a:custGeom>
              <a:avLst/>
              <a:gdLst>
                <a:gd name="connsiteX0" fmla="*/ 0 w 1856547"/>
                <a:gd name="connsiteY0" fmla="*/ 0 h 1384019"/>
                <a:gd name="connsiteX1" fmla="*/ 1856547 w 1856547"/>
                <a:gd name="connsiteY1" fmla="*/ 0 h 1384019"/>
                <a:gd name="connsiteX2" fmla="*/ 1232338 w 1856547"/>
                <a:gd name="connsiteY2" fmla="*/ 1384019 h 1384019"/>
                <a:gd name="connsiteX3" fmla="*/ 929558 w 1856547"/>
                <a:gd name="connsiteY3" fmla="*/ 1384019 h 1384019"/>
                <a:gd name="connsiteX4" fmla="*/ 926989 w 1856547"/>
                <a:gd name="connsiteY4" fmla="*/ 1384019 h 1384019"/>
                <a:gd name="connsiteX5" fmla="*/ 624208 w 1856547"/>
                <a:gd name="connsiteY5" fmla="*/ 1384019 h 138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6547" h="1384019">
                  <a:moveTo>
                    <a:pt x="0" y="0"/>
                  </a:moveTo>
                  <a:lnTo>
                    <a:pt x="1856547" y="0"/>
                  </a:lnTo>
                  <a:lnTo>
                    <a:pt x="1232338" y="1384019"/>
                  </a:lnTo>
                  <a:lnTo>
                    <a:pt x="929558" y="1384019"/>
                  </a:lnTo>
                  <a:lnTo>
                    <a:pt x="926989" y="1384019"/>
                  </a:lnTo>
                  <a:lnTo>
                    <a:pt x="624208" y="1384019"/>
                  </a:lnTo>
                  <a:close/>
                </a:path>
              </a:pathLst>
            </a:custGeom>
            <a:solidFill>
              <a:schemeClr val="tx2"/>
            </a:solidFill>
            <a:ln w="6350" cap="flat">
              <a:solidFill>
                <a:srgbClr val="C8C9C7"/>
              </a:solidFill>
              <a:prstDash val="solid"/>
              <a:miter/>
            </a:ln>
          </p:spPr>
          <p:txBody>
            <a:bodyPr wrap="square" rtlCol="0" anchor="ctr">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nvGrpSpPr>
            <p:cNvPr id="20" name="Group 19">
              <a:extLst>
                <a:ext uri="{FF2B5EF4-FFF2-40B4-BE49-F238E27FC236}">
                  <a16:creationId xmlns:a16="http://schemas.microsoft.com/office/drawing/2014/main" id="{D3770B04-2FCC-DD46-0201-EF7C0F30BA7A}"/>
                </a:ext>
              </a:extLst>
            </p:cNvPr>
            <p:cNvGrpSpPr/>
            <p:nvPr/>
          </p:nvGrpSpPr>
          <p:grpSpPr>
            <a:xfrm>
              <a:off x="2698897" y="10169"/>
              <a:ext cx="6794208" cy="5491030"/>
              <a:chOff x="2698897" y="10169"/>
              <a:chExt cx="6794208" cy="5491030"/>
            </a:xfrm>
          </p:grpSpPr>
          <p:sp>
            <p:nvSpPr>
              <p:cNvPr id="15" name="Freeform: Shape 14">
                <a:extLst>
                  <a:ext uri="{FF2B5EF4-FFF2-40B4-BE49-F238E27FC236}">
                    <a16:creationId xmlns:a16="http://schemas.microsoft.com/office/drawing/2014/main" id="{01F47779-CFF7-F32D-394E-7DBC8D7A847D}"/>
                  </a:ext>
                  <a:ext uri="{C183D7F6-B498-43B3-948B-1728B52AA6E4}">
                    <adec:decorative xmlns:adec="http://schemas.microsoft.com/office/drawing/2017/decorative" val="0"/>
                  </a:ext>
                </a:extLst>
              </p:cNvPr>
              <p:cNvSpPr/>
              <p:nvPr/>
            </p:nvSpPr>
            <p:spPr>
              <a:xfrm>
                <a:off x="2698897" y="10169"/>
                <a:ext cx="6794208" cy="5473983"/>
              </a:xfrm>
              <a:custGeom>
                <a:avLst/>
                <a:gdLst>
                  <a:gd name="connsiteX0" fmla="*/ 0 w 6794208"/>
                  <a:gd name="connsiteY0" fmla="*/ 0 h 5473983"/>
                  <a:gd name="connsiteX1" fmla="*/ 3395819 w 6794208"/>
                  <a:gd name="connsiteY1" fmla="*/ 0 h 5473983"/>
                  <a:gd name="connsiteX2" fmla="*/ 3398388 w 6794208"/>
                  <a:gd name="connsiteY2" fmla="*/ 0 h 5473983"/>
                  <a:gd name="connsiteX3" fmla="*/ 6794208 w 6794208"/>
                  <a:gd name="connsiteY3" fmla="*/ 0 h 5473983"/>
                  <a:gd name="connsiteX4" fmla="*/ 4325377 w 6794208"/>
                  <a:gd name="connsiteY4" fmla="*/ 5473983 h 5473983"/>
                  <a:gd name="connsiteX5" fmla="*/ 2468830 w 6794208"/>
                  <a:gd name="connsiteY5" fmla="*/ 5473983 h 547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94208" h="5473983">
                    <a:moveTo>
                      <a:pt x="0" y="0"/>
                    </a:moveTo>
                    <a:lnTo>
                      <a:pt x="3395819" y="0"/>
                    </a:lnTo>
                    <a:lnTo>
                      <a:pt x="3398388" y="0"/>
                    </a:lnTo>
                    <a:lnTo>
                      <a:pt x="6794208" y="0"/>
                    </a:lnTo>
                    <a:lnTo>
                      <a:pt x="4325377" y="5473983"/>
                    </a:lnTo>
                    <a:lnTo>
                      <a:pt x="2468830" y="5473983"/>
                    </a:lnTo>
                    <a:close/>
                  </a:path>
                </a:pathLst>
              </a:custGeom>
              <a:solidFill>
                <a:schemeClr val="tx2"/>
              </a:solidFill>
              <a:ln w="6350" cap="flat">
                <a:solidFill>
                  <a:srgbClr val="C8C9C7"/>
                </a:solidFill>
                <a:prstDash val="solid"/>
                <a:miter/>
              </a:ln>
            </p:spPr>
            <p:txBody>
              <a:bodyPr wrap="square" rtlCol="0" anchor="ctr">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6" name="Freeform 14">
                <a:extLst>
                  <a:ext uri="{FF2B5EF4-FFF2-40B4-BE49-F238E27FC236}">
                    <a16:creationId xmlns:a16="http://schemas.microsoft.com/office/drawing/2014/main" id="{B482A23B-5208-F6B2-D487-76FB384EAFD7}"/>
                  </a:ext>
                  <a:ext uri="{C183D7F6-B498-43B3-948B-1728B52AA6E4}">
                    <adec:decorative xmlns:adec="http://schemas.microsoft.com/office/drawing/2017/decorative" val="0"/>
                  </a:ext>
                </a:extLst>
              </p:cNvPr>
              <p:cNvSpPr/>
              <p:nvPr/>
            </p:nvSpPr>
            <p:spPr>
              <a:xfrm>
                <a:off x="3339056" y="1834336"/>
                <a:ext cx="5513888" cy="1221741"/>
              </a:xfrm>
              <a:custGeom>
                <a:avLst/>
                <a:gdLst>
                  <a:gd name="connsiteX0" fmla="*/ 0 w 2799693"/>
                  <a:gd name="connsiteY0" fmla="*/ 0 h 373075"/>
                  <a:gd name="connsiteX1" fmla="*/ 183153 w 2799693"/>
                  <a:gd name="connsiteY1" fmla="*/ 373075 h 373075"/>
                  <a:gd name="connsiteX2" fmla="*/ 2616541 w 2799693"/>
                  <a:gd name="connsiteY2" fmla="*/ 373075 h 373075"/>
                  <a:gd name="connsiteX3" fmla="*/ 2799694 w 2799693"/>
                  <a:gd name="connsiteY3" fmla="*/ 0 h 373075"/>
                  <a:gd name="connsiteX4" fmla="*/ 0 w 2799693"/>
                  <a:gd name="connsiteY4" fmla="*/ 0 h 373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9693" h="373075">
                    <a:moveTo>
                      <a:pt x="0" y="0"/>
                    </a:moveTo>
                    <a:lnTo>
                      <a:pt x="183153" y="373075"/>
                    </a:lnTo>
                    <a:lnTo>
                      <a:pt x="2616541" y="373075"/>
                    </a:lnTo>
                    <a:lnTo>
                      <a:pt x="2799694" y="0"/>
                    </a:lnTo>
                    <a:lnTo>
                      <a:pt x="0" y="0"/>
                    </a:lnTo>
                    <a:close/>
                  </a:path>
                </a:pathLst>
              </a:custGeom>
              <a:solidFill>
                <a:schemeClr val="accent2"/>
              </a:solidFill>
              <a:ln w="1254"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7" name="Freeform 7">
                <a:extLst>
                  <a:ext uri="{FF2B5EF4-FFF2-40B4-BE49-F238E27FC236}">
                    <a16:creationId xmlns:a16="http://schemas.microsoft.com/office/drawing/2014/main" id="{7164DF61-5F61-7116-B0C6-B5ABB9E741F2}"/>
                  </a:ext>
                  <a:ext uri="{C183D7F6-B498-43B3-948B-1728B52AA6E4}">
                    <adec:decorative xmlns:adec="http://schemas.microsoft.com/office/drawing/2017/decorative" val="0"/>
                  </a:ext>
                </a:extLst>
              </p:cNvPr>
              <p:cNvSpPr/>
              <p:nvPr/>
            </p:nvSpPr>
            <p:spPr>
              <a:xfrm>
                <a:off x="3888148" y="3056077"/>
                <a:ext cx="4415456" cy="1223382"/>
              </a:xfrm>
              <a:custGeom>
                <a:avLst/>
                <a:gdLst>
                  <a:gd name="connsiteX0" fmla="*/ 183529 w 2241961"/>
                  <a:gd name="connsiteY0" fmla="*/ 373577 h 373576"/>
                  <a:gd name="connsiteX1" fmla="*/ 2058558 w 2241961"/>
                  <a:gd name="connsiteY1" fmla="*/ 373577 h 373576"/>
                  <a:gd name="connsiteX2" fmla="*/ 2241961 w 2241961"/>
                  <a:gd name="connsiteY2" fmla="*/ 0 h 373576"/>
                  <a:gd name="connsiteX3" fmla="*/ 0 w 2241961"/>
                  <a:gd name="connsiteY3" fmla="*/ 0 h 373576"/>
                  <a:gd name="connsiteX4" fmla="*/ 183403 w 2241961"/>
                  <a:gd name="connsiteY4" fmla="*/ 373577 h 373576"/>
                  <a:gd name="connsiteX5" fmla="*/ 183529 w 2241961"/>
                  <a:gd name="connsiteY5" fmla="*/ 373577 h 373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961" h="373576">
                    <a:moveTo>
                      <a:pt x="183529" y="373577"/>
                    </a:moveTo>
                    <a:lnTo>
                      <a:pt x="2058558" y="373577"/>
                    </a:lnTo>
                    <a:lnTo>
                      <a:pt x="2241961" y="0"/>
                    </a:lnTo>
                    <a:lnTo>
                      <a:pt x="0" y="0"/>
                    </a:lnTo>
                    <a:lnTo>
                      <a:pt x="183403" y="373577"/>
                    </a:lnTo>
                    <a:lnTo>
                      <a:pt x="183529" y="373577"/>
                    </a:lnTo>
                    <a:close/>
                  </a:path>
                </a:pathLst>
              </a:custGeom>
              <a:solidFill>
                <a:srgbClr val="0C32A4"/>
              </a:solidFill>
              <a:ln w="1254"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8" name="Freeform 8">
                <a:extLst>
                  <a:ext uri="{FF2B5EF4-FFF2-40B4-BE49-F238E27FC236}">
                    <a16:creationId xmlns:a16="http://schemas.microsoft.com/office/drawing/2014/main" id="{5C1196D8-A6E0-5C7C-989C-E9AABEE704AF}"/>
                  </a:ext>
                  <a:ext uri="{C183D7F6-B498-43B3-948B-1728B52AA6E4}">
                    <adec:decorative xmlns:adec="http://schemas.microsoft.com/office/drawing/2017/decorative" val="0"/>
                  </a:ext>
                </a:extLst>
              </p:cNvPr>
              <p:cNvSpPr/>
              <p:nvPr/>
            </p:nvSpPr>
            <p:spPr>
              <a:xfrm>
                <a:off x="4438969" y="4279458"/>
                <a:ext cx="3313814" cy="1221741"/>
              </a:xfrm>
              <a:custGeom>
                <a:avLst/>
                <a:gdLst>
                  <a:gd name="connsiteX0" fmla="*/ 183278 w 1682599"/>
                  <a:gd name="connsiteY0" fmla="*/ 373075 h 373075"/>
                  <a:gd name="connsiteX1" fmla="*/ 1499447 w 1682599"/>
                  <a:gd name="connsiteY1" fmla="*/ 373075 h 373075"/>
                  <a:gd name="connsiteX2" fmla="*/ 1682599 w 1682599"/>
                  <a:gd name="connsiteY2" fmla="*/ 0 h 373075"/>
                  <a:gd name="connsiteX3" fmla="*/ 0 w 1682599"/>
                  <a:gd name="connsiteY3" fmla="*/ 0 h 373075"/>
                  <a:gd name="connsiteX4" fmla="*/ 183153 w 1682599"/>
                  <a:gd name="connsiteY4" fmla="*/ 373075 h 373075"/>
                  <a:gd name="connsiteX5" fmla="*/ 183278 w 1682599"/>
                  <a:gd name="connsiteY5" fmla="*/ 373075 h 37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2599" h="373075">
                    <a:moveTo>
                      <a:pt x="183278" y="373075"/>
                    </a:moveTo>
                    <a:lnTo>
                      <a:pt x="1499447" y="373075"/>
                    </a:lnTo>
                    <a:lnTo>
                      <a:pt x="1682599" y="0"/>
                    </a:lnTo>
                    <a:lnTo>
                      <a:pt x="0" y="0"/>
                    </a:lnTo>
                    <a:lnTo>
                      <a:pt x="183153" y="373075"/>
                    </a:lnTo>
                    <a:lnTo>
                      <a:pt x="183278" y="373075"/>
                    </a:lnTo>
                    <a:close/>
                  </a:path>
                </a:pathLst>
              </a:custGeom>
              <a:solidFill>
                <a:srgbClr val="0672CB"/>
              </a:solidFill>
              <a:ln w="1254"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pic>
        <p:nvPicPr>
          <p:cNvPr id="9" name="Graphic 8">
            <a:extLst>
              <a:ext uri="{FF2B5EF4-FFF2-40B4-BE49-F238E27FC236}">
                <a16:creationId xmlns:a16="http://schemas.microsoft.com/office/drawing/2014/main" id="{191365BF-60AB-C935-FCEB-2EBEE7DA9C99}"/>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0943" y="2148026"/>
            <a:ext cx="594360" cy="594360"/>
          </a:xfrm>
          <a:prstGeom prst="rect">
            <a:avLst/>
          </a:prstGeom>
        </p:spPr>
      </p:pic>
      <p:pic>
        <p:nvPicPr>
          <p:cNvPr id="10" name="Graphic 9">
            <a:extLst>
              <a:ext uri="{FF2B5EF4-FFF2-40B4-BE49-F238E27FC236}">
                <a16:creationId xmlns:a16="http://schemas.microsoft.com/office/drawing/2014/main" id="{8FB32C27-EB93-BC9F-A1F2-0C8EC2522C5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08103" y="3439168"/>
            <a:ext cx="457200" cy="457200"/>
          </a:xfrm>
          <a:prstGeom prst="rect">
            <a:avLst/>
          </a:prstGeom>
        </p:spPr>
      </p:pic>
      <p:pic>
        <p:nvPicPr>
          <p:cNvPr id="11" name="Graphic 10">
            <a:extLst>
              <a:ext uri="{FF2B5EF4-FFF2-40B4-BE49-F238E27FC236}">
                <a16:creationId xmlns:a16="http://schemas.microsoft.com/office/drawing/2014/main" id="{B3D4A86C-ACF6-A463-3175-A3A25735354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flipV="1">
            <a:off x="5008103" y="4661728"/>
            <a:ext cx="457200" cy="457200"/>
          </a:xfrm>
          <a:prstGeom prst="rect">
            <a:avLst/>
          </a:prstGeom>
        </p:spPr>
      </p:pic>
      <p:sp>
        <p:nvSpPr>
          <p:cNvPr id="14" name="TextBox 13">
            <a:extLst>
              <a:ext uri="{FF2B5EF4-FFF2-40B4-BE49-F238E27FC236}">
                <a16:creationId xmlns:a16="http://schemas.microsoft.com/office/drawing/2014/main" id="{1EA41285-99D0-FD51-1AAB-AACB44D23729}"/>
              </a:ext>
            </a:extLst>
          </p:cNvPr>
          <p:cNvSpPr txBox="1"/>
          <p:nvPr/>
        </p:nvSpPr>
        <p:spPr>
          <a:xfrm>
            <a:off x="5616087" y="3421547"/>
            <a:ext cx="2136696" cy="492443"/>
          </a:xfrm>
          <a:prstGeom prst="rect">
            <a:avLst/>
          </a:prstGeom>
          <a:noFill/>
        </p:spPr>
        <p:txBody>
          <a:bodyPr wrap="square" lIns="0" tIns="0" rIns="0" bIns="0" anchor="ctr">
            <a:spAutoFit/>
          </a:bodyPr>
          <a:lstStyle/>
          <a:p>
            <a:pPr marL="0" marR="0" lvl="0" indent="0" algn="l" defTabSz="6858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FFFFFF"/>
                </a:solidFill>
                <a:effectLst/>
                <a:uLnTx/>
                <a:uFillTx/>
                <a:latin typeface="Arial Nova Light"/>
                <a:ea typeface="+mn-ea"/>
                <a:cs typeface="+mn-cs"/>
              </a:rPr>
              <a:t>Detect</a:t>
            </a:r>
          </a:p>
        </p:txBody>
      </p:sp>
      <p:sp>
        <p:nvSpPr>
          <p:cNvPr id="16" name="TextBox 15">
            <a:extLst>
              <a:ext uri="{FF2B5EF4-FFF2-40B4-BE49-F238E27FC236}">
                <a16:creationId xmlns:a16="http://schemas.microsoft.com/office/drawing/2014/main" id="{5B0D89D3-B5B7-60EB-93C9-B16570B909BB}"/>
              </a:ext>
            </a:extLst>
          </p:cNvPr>
          <p:cNvSpPr txBox="1"/>
          <p:nvPr/>
        </p:nvSpPr>
        <p:spPr>
          <a:xfrm>
            <a:off x="5616087" y="4644107"/>
            <a:ext cx="1442896" cy="492443"/>
          </a:xfrm>
          <a:prstGeom prst="rect">
            <a:avLst/>
          </a:prstGeom>
          <a:noFill/>
        </p:spPr>
        <p:txBody>
          <a:bodyPr wrap="none" lIns="0" tIns="0" rIns="0" bIns="0" anchor="ctr">
            <a:spAutoFit/>
          </a:bodyPr>
          <a:lstStyle/>
          <a:p>
            <a:pPr marL="0" marR="0" lvl="0" indent="0" algn="l" defTabSz="6858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FFFFFF"/>
                </a:solidFill>
                <a:effectLst/>
                <a:uLnTx/>
                <a:uFillTx/>
                <a:latin typeface="Arial Nova Light"/>
                <a:ea typeface="+mn-ea"/>
                <a:cs typeface="+mn-cs"/>
              </a:rPr>
              <a:t>Recover</a:t>
            </a:r>
          </a:p>
        </p:txBody>
      </p:sp>
      <p:sp>
        <p:nvSpPr>
          <p:cNvPr id="19" name="Subtitle 3">
            <a:extLst>
              <a:ext uri="{FF2B5EF4-FFF2-40B4-BE49-F238E27FC236}">
                <a16:creationId xmlns:a16="http://schemas.microsoft.com/office/drawing/2014/main" id="{74384800-3943-E0B1-8D68-84CF072CFC1D}"/>
              </a:ext>
            </a:extLst>
          </p:cNvPr>
          <p:cNvSpPr txBox="1">
            <a:spLocks/>
          </p:cNvSpPr>
          <p:nvPr/>
        </p:nvSpPr>
        <p:spPr>
          <a:xfrm>
            <a:off x="380876" y="1420517"/>
            <a:ext cx="11430000" cy="246221"/>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672CB"/>
                </a:solidFill>
                <a:effectLst/>
                <a:uLnTx/>
                <a:uFillTx/>
                <a:latin typeface="Arial"/>
                <a:ea typeface="+mn-ea"/>
                <a:cs typeface="+mn-cs"/>
              </a:rPr>
              <a:t>Through the lens of the threat funnel</a:t>
            </a:r>
          </a:p>
        </p:txBody>
      </p:sp>
      <p:cxnSp>
        <p:nvCxnSpPr>
          <p:cNvPr id="21" name="Straight Connector 20">
            <a:extLst>
              <a:ext uri="{FF2B5EF4-FFF2-40B4-BE49-F238E27FC236}">
                <a16:creationId xmlns:a16="http://schemas.microsoft.com/office/drawing/2014/main" id="{21E3E6AD-5C53-BF94-A3A2-98B97E21F482}"/>
              </a:ext>
              <a:ext uri="{C183D7F6-B498-43B3-948B-1728B52AA6E4}">
                <adec:decorative xmlns:adec="http://schemas.microsoft.com/office/drawing/2017/decorative" val="1"/>
              </a:ext>
            </a:extLst>
          </p:cNvPr>
          <p:cNvCxnSpPr>
            <a:cxnSpLocks/>
          </p:cNvCxnSpPr>
          <p:nvPr/>
        </p:nvCxnSpPr>
        <p:spPr>
          <a:xfrm flipH="1">
            <a:off x="3195071" y="3675492"/>
            <a:ext cx="1243898" cy="0"/>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09D5C13-03FD-D544-71A9-F2AD43FF9340}"/>
              </a:ext>
            </a:extLst>
          </p:cNvPr>
          <p:cNvSpPr txBox="1"/>
          <p:nvPr/>
        </p:nvSpPr>
        <p:spPr>
          <a:xfrm>
            <a:off x="95691" y="3173394"/>
            <a:ext cx="3078480" cy="988747"/>
          </a:xfrm>
          <a:prstGeom prst="rect">
            <a:avLst/>
          </a:prstGeom>
          <a:noFill/>
        </p:spPr>
        <p:txBody>
          <a:bodyPr wrap="square" lIns="0" tIns="0" rIns="0" bIns="0" anchor="ctr">
            <a:noAutofit/>
          </a:bodyPr>
          <a:lstStyle/>
          <a:p>
            <a:pPr marL="0" marR="0" lvl="0" indent="0" algn="r" defTabSz="6858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1600" b="1" i="0" u="none" strike="noStrike" kern="1200" cap="none" spc="0" normalizeH="0" baseline="0" noProof="0">
                <a:ln>
                  <a:noFill/>
                </a:ln>
                <a:solidFill>
                  <a:srgbClr val="0672CB">
                    <a:lumMod val="40000"/>
                    <a:lumOff val="60000"/>
                  </a:srgbClr>
                </a:solidFill>
                <a:effectLst/>
                <a:uLnTx/>
                <a:uFillTx/>
                <a:latin typeface="Arial"/>
                <a:ea typeface="+mn-ea"/>
                <a:cs typeface="+mn-cs"/>
              </a:rPr>
              <a:t>Detect and Respond to Threats:</a:t>
            </a:r>
          </a:p>
          <a:p>
            <a:pPr marL="0" marR="0" lvl="0" indent="0" algn="r" defTabSz="6858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Actively identify and address potential security incidents and malicious activities.</a:t>
            </a:r>
          </a:p>
        </p:txBody>
      </p:sp>
      <p:cxnSp>
        <p:nvCxnSpPr>
          <p:cNvPr id="23" name="Straight Connector 22">
            <a:extLst>
              <a:ext uri="{FF2B5EF4-FFF2-40B4-BE49-F238E27FC236}">
                <a16:creationId xmlns:a16="http://schemas.microsoft.com/office/drawing/2014/main" id="{19943EEC-CF5C-9307-567A-15C66794316B}"/>
              </a:ext>
              <a:ext uri="{C183D7F6-B498-43B3-948B-1728B52AA6E4}">
                <adec:decorative xmlns:adec="http://schemas.microsoft.com/office/drawing/2017/decorative" val="1"/>
              </a:ext>
            </a:extLst>
          </p:cNvPr>
          <p:cNvCxnSpPr>
            <a:cxnSpLocks/>
          </p:cNvCxnSpPr>
          <p:nvPr/>
        </p:nvCxnSpPr>
        <p:spPr>
          <a:xfrm flipH="1">
            <a:off x="8303604" y="2468888"/>
            <a:ext cx="710498" cy="0"/>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6AFAABB-1B3D-21A4-2D13-993E136A83D4}"/>
              </a:ext>
            </a:extLst>
          </p:cNvPr>
          <p:cNvSpPr txBox="1"/>
          <p:nvPr/>
        </p:nvSpPr>
        <p:spPr>
          <a:xfrm>
            <a:off x="9144255" y="1666738"/>
            <a:ext cx="2697480" cy="1294593"/>
          </a:xfrm>
          <a:prstGeom prst="rect">
            <a:avLst/>
          </a:prstGeom>
          <a:noFill/>
        </p:spPr>
        <p:txBody>
          <a:bodyPr wrap="square" lIns="0" tIns="0" rIns="0" bIns="0" anchor="ctr">
            <a:noAutofit/>
          </a:bodyPr>
          <a:lstStyle/>
          <a:p>
            <a:pPr marL="0" marR="0" lvl="0" indent="0" algn="l" defTabSz="6858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1600" b="1" i="0" u="none" strike="noStrike" kern="1200" cap="none" spc="0" normalizeH="0" baseline="0" noProof="0">
                <a:ln>
                  <a:noFill/>
                </a:ln>
                <a:solidFill>
                  <a:srgbClr val="0672CB">
                    <a:lumMod val="40000"/>
                    <a:lumOff val="60000"/>
                  </a:srgbClr>
                </a:solidFill>
                <a:effectLst/>
                <a:uLnTx/>
                <a:uFillTx/>
                <a:latin typeface="Arial"/>
                <a:ea typeface="+mn-ea"/>
                <a:cs typeface="+mn-cs"/>
              </a:rPr>
              <a:t>Reduce the Attack Surface:</a:t>
            </a:r>
          </a:p>
          <a:p>
            <a:pPr marL="0" marR="0" lvl="0" indent="0" algn="l" defTabSz="6858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Minimize the vulnerabilities and entry points that can be exploited to compromise the environment.</a:t>
            </a: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25" name="Straight Connector 24">
            <a:extLst>
              <a:ext uri="{FF2B5EF4-FFF2-40B4-BE49-F238E27FC236}">
                <a16:creationId xmlns:a16="http://schemas.microsoft.com/office/drawing/2014/main" id="{554C7141-26E3-BA77-8887-08EA05CAAD46}"/>
              </a:ext>
              <a:ext uri="{C183D7F6-B498-43B3-948B-1728B52AA6E4}">
                <adec:decorative xmlns:adec="http://schemas.microsoft.com/office/drawing/2017/decorative" val="1"/>
              </a:ext>
            </a:extLst>
          </p:cNvPr>
          <p:cNvCxnSpPr>
            <a:cxnSpLocks/>
          </p:cNvCxnSpPr>
          <p:nvPr/>
        </p:nvCxnSpPr>
        <p:spPr>
          <a:xfrm flipH="1">
            <a:off x="7236804" y="4882108"/>
            <a:ext cx="1777298" cy="0"/>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B504FC7-3B27-D65E-EF02-F8323E75011F}"/>
              </a:ext>
            </a:extLst>
          </p:cNvPr>
          <p:cNvSpPr txBox="1"/>
          <p:nvPr/>
        </p:nvSpPr>
        <p:spPr>
          <a:xfrm>
            <a:off x="9033457" y="4283340"/>
            <a:ext cx="2881452" cy="984885"/>
          </a:xfrm>
          <a:prstGeom prst="rect">
            <a:avLst/>
          </a:prstGeom>
          <a:noFill/>
        </p:spPr>
        <p:txBody>
          <a:bodyPr wrap="square" lIns="0" tIns="0" rIns="0" bIns="0" anchor="ctr">
            <a:noAutofit/>
          </a:bodyPr>
          <a:lstStyle/>
          <a:p>
            <a:pPr marL="0" marR="0" lvl="0" indent="0" algn="l" defTabSz="6858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1600" b="1" i="0" u="none" strike="noStrike" kern="1200" cap="none" spc="0" normalizeH="0" baseline="0" noProof="0">
                <a:ln>
                  <a:noFill/>
                </a:ln>
                <a:solidFill>
                  <a:srgbClr val="0672CB">
                    <a:lumMod val="40000"/>
                    <a:lumOff val="60000"/>
                  </a:srgbClr>
                </a:solidFill>
                <a:effectLst/>
                <a:uLnTx/>
                <a:uFillTx/>
                <a:latin typeface="Arial"/>
                <a:ea typeface="+mn-ea"/>
                <a:cs typeface="+mn-cs"/>
              </a:rPr>
              <a:t>Recover from Cyberattacks:</a:t>
            </a:r>
          </a:p>
          <a:p>
            <a:pPr marL="0" marR="0" lvl="0" indent="0" algn="l" defTabSz="6858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Restore the organization as quickly as possible while minimizing disruption.</a:t>
            </a:r>
          </a:p>
        </p:txBody>
      </p:sp>
      <p:sp>
        <p:nvSpPr>
          <p:cNvPr id="35" name="Title 4">
            <a:extLst>
              <a:ext uri="{FF2B5EF4-FFF2-40B4-BE49-F238E27FC236}">
                <a16:creationId xmlns:a16="http://schemas.microsoft.com/office/drawing/2014/main" id="{0A83325D-11B2-2662-9A40-D2D1BD686270}"/>
              </a:ext>
            </a:extLst>
          </p:cNvPr>
          <p:cNvSpPr txBox="1">
            <a:spLocks/>
          </p:cNvSpPr>
          <p:nvPr/>
        </p:nvSpPr>
        <p:spPr>
          <a:xfrm>
            <a:off x="2846707" y="276505"/>
            <a:ext cx="6297548" cy="1080296"/>
          </a:xfrm>
          <a:prstGeom prst="rect">
            <a:avLst/>
          </a:prstGeom>
        </p:spPr>
        <p:txBody>
          <a:bodyPr wrap="square" lIns="0" tIns="0" rIns="0" bIns="0" anchor="b" anchorCtr="0">
            <a:spAutoFit/>
          </a:bodyPr>
          <a:lstStyle>
            <a:lvl1pPr algn="l" defTabSz="914377" rtl="0" eaLnBrk="1" latinLnBrk="0" hangingPunct="1">
              <a:lnSpc>
                <a:spcPct val="90000"/>
              </a:lnSpc>
              <a:spcBef>
                <a:spcPct val="0"/>
              </a:spcBef>
              <a:buNone/>
              <a:defRPr sz="3200" kern="1200">
                <a:solidFill>
                  <a:srgbClr val="00227F"/>
                </a:solidFill>
                <a:latin typeface="+mj-lt"/>
                <a:ea typeface="+mj-ea"/>
                <a:cs typeface="+mj-cs"/>
              </a:defRPr>
            </a:lvl1pPr>
          </a:lstStyle>
          <a:p>
            <a:pPr marL="0" marR="0" lvl="0" indent="0" algn="ctr" defTabSz="914354" rtl="0" eaLnBrk="1" fontAlgn="auto" latinLnBrk="0" hangingPunct="1">
              <a:lnSpc>
                <a:spcPct val="90000"/>
              </a:lnSpc>
              <a:spcBef>
                <a:spcPct val="0"/>
              </a:spcBef>
              <a:spcAft>
                <a:spcPts val="0"/>
              </a:spcAft>
              <a:buClrTx/>
              <a:buSzTx/>
              <a:buFontTx/>
              <a:buNone/>
              <a:tabLst/>
              <a:defRPr/>
            </a:pPr>
            <a:r>
              <a:rPr kumimoji="0" lang="en-US" sz="3900" b="0" i="0" u="none" strike="noStrike" kern="1200" cap="none" spc="0" normalizeH="0" baseline="0" noProof="0">
                <a:ln>
                  <a:noFill/>
                </a:ln>
                <a:solidFill>
                  <a:srgbClr val="00227F"/>
                </a:solidFill>
                <a:effectLst/>
                <a:uLnTx/>
                <a:uFillTx/>
                <a:latin typeface="Arial Nova Light"/>
                <a:ea typeface="+mj-ea"/>
                <a:cs typeface="+mj-cs"/>
              </a:rPr>
              <a:t>Dell Technologies</a:t>
            </a:r>
          </a:p>
          <a:p>
            <a:pPr marL="0" marR="0" lvl="0" indent="0" algn="ctr" defTabSz="914354" rtl="0" eaLnBrk="1" fontAlgn="auto" latinLnBrk="0" hangingPunct="1">
              <a:lnSpc>
                <a:spcPct val="90000"/>
              </a:lnSpc>
              <a:spcBef>
                <a:spcPct val="0"/>
              </a:spcBef>
              <a:spcAft>
                <a:spcPts val="0"/>
              </a:spcAft>
              <a:buClrTx/>
              <a:buSzTx/>
              <a:buFontTx/>
              <a:buNone/>
              <a:tabLst/>
              <a:defRPr/>
            </a:pPr>
            <a:r>
              <a:rPr kumimoji="0" lang="en-US" sz="3900" b="0" i="0" u="none" strike="noStrike" kern="1200" cap="none" spc="0" normalizeH="0" baseline="0" noProof="0">
                <a:ln>
                  <a:noFill/>
                </a:ln>
                <a:solidFill>
                  <a:srgbClr val="00227F"/>
                </a:solidFill>
                <a:effectLst/>
                <a:uLnTx/>
                <a:uFillTx/>
                <a:latin typeface="Arial Nova Light"/>
                <a:ea typeface="+mj-ea"/>
                <a:cs typeface="+mj-cs"/>
              </a:rPr>
              <a:t>Cyber Resilience</a:t>
            </a:r>
          </a:p>
        </p:txBody>
      </p:sp>
      <p:sp>
        <p:nvSpPr>
          <p:cNvPr id="12" name="TextBox 11">
            <a:extLst>
              <a:ext uri="{FF2B5EF4-FFF2-40B4-BE49-F238E27FC236}">
                <a16:creationId xmlns:a16="http://schemas.microsoft.com/office/drawing/2014/main" id="{B04A8664-8D3C-BF4F-2982-CE797F8C50DE}"/>
              </a:ext>
            </a:extLst>
          </p:cNvPr>
          <p:cNvSpPr txBox="1"/>
          <p:nvPr/>
        </p:nvSpPr>
        <p:spPr>
          <a:xfrm>
            <a:off x="5616087" y="2198985"/>
            <a:ext cx="1248547" cy="492443"/>
          </a:xfrm>
          <a:prstGeom prst="rect">
            <a:avLst/>
          </a:prstGeom>
          <a:noFill/>
        </p:spPr>
        <p:txBody>
          <a:bodyPr wrap="none" lIns="0" tIns="0" rIns="0" bIns="0" anchor="ctr">
            <a:spAutoFit/>
          </a:bodyPr>
          <a:lstStyle/>
          <a:p>
            <a:pPr marL="0" marR="0" lvl="0" indent="0" algn="l" defTabSz="6858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FFFFFF"/>
                </a:solidFill>
                <a:effectLst/>
                <a:uLnTx/>
                <a:uFillTx/>
                <a:latin typeface="Arial Nova Light"/>
                <a:ea typeface="+mn-ea"/>
                <a:cs typeface="+mn-cs"/>
              </a:rPr>
              <a:t>Secure</a:t>
            </a:r>
          </a:p>
        </p:txBody>
      </p:sp>
      <p:grpSp>
        <p:nvGrpSpPr>
          <p:cNvPr id="3" name="Group 2">
            <a:extLst>
              <a:ext uri="{FF2B5EF4-FFF2-40B4-BE49-F238E27FC236}">
                <a16:creationId xmlns:a16="http://schemas.microsoft.com/office/drawing/2014/main" id="{8AC21EEE-8DC0-8260-7F91-A62704EB5F68}"/>
              </a:ext>
              <a:ext uri="{C183D7F6-B498-43B3-948B-1728B52AA6E4}">
                <adec:decorative xmlns:adec="http://schemas.microsoft.com/office/drawing/2017/decorative" val="1"/>
              </a:ext>
            </a:extLst>
          </p:cNvPr>
          <p:cNvGrpSpPr/>
          <p:nvPr/>
        </p:nvGrpSpPr>
        <p:grpSpPr>
          <a:xfrm>
            <a:off x="-22195" y="5103563"/>
            <a:ext cx="12192000" cy="1692227"/>
            <a:chOff x="-57912" y="3484501"/>
            <a:chExt cx="12307824" cy="2021905"/>
          </a:xfrm>
          <a:noFill/>
        </p:grpSpPr>
        <p:sp>
          <p:nvSpPr>
            <p:cNvPr id="5" name="Freeform 101">
              <a:extLst>
                <a:ext uri="{FF2B5EF4-FFF2-40B4-BE49-F238E27FC236}">
                  <a16:creationId xmlns:a16="http://schemas.microsoft.com/office/drawing/2014/main" id="{58084A27-79EA-ABA0-F6C3-A31484183F63}"/>
                </a:ext>
              </a:extLst>
            </p:cNvPr>
            <p:cNvSpPr/>
            <p:nvPr/>
          </p:nvSpPr>
          <p:spPr>
            <a:xfrm>
              <a:off x="1524" y="3484501"/>
              <a:ext cx="12188952" cy="2021905"/>
            </a:xfrm>
            <a:custGeom>
              <a:avLst/>
              <a:gdLst>
                <a:gd name="connsiteX0" fmla="*/ 7185623 w 12121620"/>
                <a:gd name="connsiteY0" fmla="*/ 1908537 h 2021905"/>
                <a:gd name="connsiteX1" fmla="*/ 7185623 w 12121620"/>
                <a:gd name="connsiteY1" fmla="*/ 1938743 h 2021905"/>
                <a:gd name="connsiteX2" fmla="*/ 7223285 w 12121620"/>
                <a:gd name="connsiteY2" fmla="*/ 1938743 h 2021905"/>
                <a:gd name="connsiteX3" fmla="*/ 7223285 w 12121620"/>
                <a:gd name="connsiteY3" fmla="*/ 1908537 h 2021905"/>
                <a:gd name="connsiteX4" fmla="*/ 7128216 w 12121620"/>
                <a:gd name="connsiteY4" fmla="*/ 1908537 h 2021905"/>
                <a:gd name="connsiteX5" fmla="*/ 7129531 w 12121620"/>
                <a:gd name="connsiteY5" fmla="*/ 1938743 h 2021905"/>
                <a:gd name="connsiteX6" fmla="*/ 7147505 w 12121620"/>
                <a:gd name="connsiteY6" fmla="*/ 1938743 h 2021905"/>
                <a:gd name="connsiteX7" fmla="*/ 7147505 w 12121620"/>
                <a:gd name="connsiteY7" fmla="*/ 1908537 h 2021905"/>
                <a:gd name="connsiteX8" fmla="*/ 2304490 w 12121620"/>
                <a:gd name="connsiteY8" fmla="*/ 1908537 h 2021905"/>
                <a:gd name="connsiteX9" fmla="*/ 2304490 w 12121620"/>
                <a:gd name="connsiteY9" fmla="*/ 1938743 h 2021905"/>
                <a:gd name="connsiteX10" fmla="*/ 2342152 w 12121620"/>
                <a:gd name="connsiteY10" fmla="*/ 1938743 h 2021905"/>
                <a:gd name="connsiteX11" fmla="*/ 2342152 w 12121620"/>
                <a:gd name="connsiteY11" fmla="*/ 1908537 h 2021905"/>
                <a:gd name="connsiteX12" fmla="*/ 2225893 w 12121620"/>
                <a:gd name="connsiteY12" fmla="*/ 1908537 h 2021905"/>
                <a:gd name="connsiteX13" fmla="*/ 2225893 w 12121620"/>
                <a:gd name="connsiteY13" fmla="*/ 1938743 h 2021905"/>
                <a:gd name="connsiteX14" fmla="*/ 2266372 w 12121620"/>
                <a:gd name="connsiteY14" fmla="*/ 1938743 h 2021905"/>
                <a:gd name="connsiteX15" fmla="*/ 2266372 w 12121620"/>
                <a:gd name="connsiteY15" fmla="*/ 1908537 h 2021905"/>
                <a:gd name="connsiteX16" fmla="*/ 7185623 w 12121620"/>
                <a:gd name="connsiteY16" fmla="*/ 1778659 h 2021905"/>
                <a:gd name="connsiteX17" fmla="*/ 7185623 w 12121620"/>
                <a:gd name="connsiteY17" fmla="*/ 1820201 h 2021905"/>
                <a:gd name="connsiteX18" fmla="*/ 7223285 w 12121620"/>
                <a:gd name="connsiteY18" fmla="*/ 1820201 h 2021905"/>
                <a:gd name="connsiteX19" fmla="*/ 7223285 w 12121620"/>
                <a:gd name="connsiteY19" fmla="*/ 1778659 h 2021905"/>
                <a:gd name="connsiteX20" fmla="*/ 7122566 w 12121620"/>
                <a:gd name="connsiteY20" fmla="*/ 1778659 h 2021905"/>
                <a:gd name="connsiteX21" fmla="*/ 7124373 w 12121620"/>
                <a:gd name="connsiteY21" fmla="*/ 1820201 h 2021905"/>
                <a:gd name="connsiteX22" fmla="*/ 7147505 w 12121620"/>
                <a:gd name="connsiteY22" fmla="*/ 1820201 h 2021905"/>
                <a:gd name="connsiteX23" fmla="*/ 7147505 w 12121620"/>
                <a:gd name="connsiteY23" fmla="*/ 1778659 h 2021905"/>
                <a:gd name="connsiteX24" fmla="*/ 2304490 w 12121620"/>
                <a:gd name="connsiteY24" fmla="*/ 1778659 h 2021905"/>
                <a:gd name="connsiteX25" fmla="*/ 2304490 w 12121620"/>
                <a:gd name="connsiteY25" fmla="*/ 1820201 h 2021905"/>
                <a:gd name="connsiteX26" fmla="*/ 2342152 w 12121620"/>
                <a:gd name="connsiteY26" fmla="*/ 1820201 h 2021905"/>
                <a:gd name="connsiteX27" fmla="*/ 2342152 w 12121620"/>
                <a:gd name="connsiteY27" fmla="*/ 1778659 h 2021905"/>
                <a:gd name="connsiteX28" fmla="*/ 2225893 w 12121620"/>
                <a:gd name="connsiteY28" fmla="*/ 1778659 h 2021905"/>
                <a:gd name="connsiteX29" fmla="*/ 2225893 w 12121620"/>
                <a:gd name="connsiteY29" fmla="*/ 1820201 h 2021905"/>
                <a:gd name="connsiteX30" fmla="*/ 2266372 w 12121620"/>
                <a:gd name="connsiteY30" fmla="*/ 1820201 h 2021905"/>
                <a:gd name="connsiteX31" fmla="*/ 2266372 w 12121620"/>
                <a:gd name="connsiteY31" fmla="*/ 1778659 h 2021905"/>
                <a:gd name="connsiteX32" fmla="*/ 7185623 w 12121620"/>
                <a:gd name="connsiteY32" fmla="*/ 1648704 h 2021905"/>
                <a:gd name="connsiteX33" fmla="*/ 7185623 w 12121620"/>
                <a:gd name="connsiteY33" fmla="*/ 1690247 h 2021905"/>
                <a:gd name="connsiteX34" fmla="*/ 7223285 w 12121620"/>
                <a:gd name="connsiteY34" fmla="*/ 1690247 h 2021905"/>
                <a:gd name="connsiteX35" fmla="*/ 7223285 w 12121620"/>
                <a:gd name="connsiteY35" fmla="*/ 1648704 h 2021905"/>
                <a:gd name="connsiteX36" fmla="*/ 7116912 w 12121620"/>
                <a:gd name="connsiteY36" fmla="*/ 1648704 h 2021905"/>
                <a:gd name="connsiteX37" fmla="*/ 7118719 w 12121620"/>
                <a:gd name="connsiteY37" fmla="*/ 1690247 h 2021905"/>
                <a:gd name="connsiteX38" fmla="*/ 7147428 w 12121620"/>
                <a:gd name="connsiteY38" fmla="*/ 1690247 h 2021905"/>
                <a:gd name="connsiteX39" fmla="*/ 7147428 w 12121620"/>
                <a:gd name="connsiteY39" fmla="*/ 1648704 h 2021905"/>
                <a:gd name="connsiteX40" fmla="*/ 2304490 w 12121620"/>
                <a:gd name="connsiteY40" fmla="*/ 1648704 h 2021905"/>
                <a:gd name="connsiteX41" fmla="*/ 2304490 w 12121620"/>
                <a:gd name="connsiteY41" fmla="*/ 1690247 h 2021905"/>
                <a:gd name="connsiteX42" fmla="*/ 2342152 w 12121620"/>
                <a:gd name="connsiteY42" fmla="*/ 1690247 h 2021905"/>
                <a:gd name="connsiteX43" fmla="*/ 2342152 w 12121620"/>
                <a:gd name="connsiteY43" fmla="*/ 1648704 h 2021905"/>
                <a:gd name="connsiteX44" fmla="*/ 2225818 w 12121620"/>
                <a:gd name="connsiteY44" fmla="*/ 1648704 h 2021905"/>
                <a:gd name="connsiteX45" fmla="*/ 2225818 w 12121620"/>
                <a:gd name="connsiteY45" fmla="*/ 1690247 h 2021905"/>
                <a:gd name="connsiteX46" fmla="*/ 2266295 w 12121620"/>
                <a:gd name="connsiteY46" fmla="*/ 1690247 h 2021905"/>
                <a:gd name="connsiteX47" fmla="*/ 2266295 w 12121620"/>
                <a:gd name="connsiteY47" fmla="*/ 1648704 h 2021905"/>
                <a:gd name="connsiteX48" fmla="*/ 7185623 w 12121620"/>
                <a:gd name="connsiteY48" fmla="*/ 1556361 h 2021905"/>
                <a:gd name="connsiteX49" fmla="*/ 7185623 w 12121620"/>
                <a:gd name="connsiteY49" fmla="*/ 1560293 h 2021905"/>
                <a:gd name="connsiteX50" fmla="*/ 7192444 w 12121620"/>
                <a:gd name="connsiteY50" fmla="*/ 1560293 h 2021905"/>
                <a:gd name="connsiteX51" fmla="*/ 7119587 w 12121620"/>
                <a:gd name="connsiteY51" fmla="*/ 1508325 h 2021905"/>
                <a:gd name="connsiteX52" fmla="*/ 7110990 w 12121620"/>
                <a:gd name="connsiteY52" fmla="*/ 1512587 h 2021905"/>
                <a:gd name="connsiteX53" fmla="*/ 7113065 w 12121620"/>
                <a:gd name="connsiteY53" fmla="*/ 1560293 h 2021905"/>
                <a:gd name="connsiteX54" fmla="*/ 7147428 w 12121620"/>
                <a:gd name="connsiteY54" fmla="*/ 1560293 h 2021905"/>
                <a:gd name="connsiteX55" fmla="*/ 7147428 w 12121620"/>
                <a:gd name="connsiteY55" fmla="*/ 1533334 h 2021905"/>
                <a:gd name="connsiteX56" fmla="*/ 7136021 w 12121620"/>
                <a:gd name="connsiteY56" fmla="*/ 1526282 h 2021905"/>
                <a:gd name="connsiteX57" fmla="*/ 7119587 w 12121620"/>
                <a:gd name="connsiteY57" fmla="*/ 1508325 h 2021905"/>
                <a:gd name="connsiteX58" fmla="*/ 6155496 w 12121620"/>
                <a:gd name="connsiteY58" fmla="*/ 1471272 h 2021905"/>
                <a:gd name="connsiteX59" fmla="*/ 6101475 w 12121620"/>
                <a:gd name="connsiteY59" fmla="*/ 1482229 h 2021905"/>
                <a:gd name="connsiteX60" fmla="*/ 6101475 w 12121620"/>
                <a:gd name="connsiteY60" fmla="*/ 1705769 h 2021905"/>
                <a:gd name="connsiteX61" fmla="*/ 6155496 w 12121620"/>
                <a:gd name="connsiteY61" fmla="*/ 1705769 h 2021905"/>
                <a:gd name="connsiteX62" fmla="*/ 1274364 w 12121620"/>
                <a:gd name="connsiteY62" fmla="*/ 1471272 h 2021905"/>
                <a:gd name="connsiteX63" fmla="*/ 1220342 w 12121620"/>
                <a:gd name="connsiteY63" fmla="*/ 1482229 h 2021905"/>
                <a:gd name="connsiteX64" fmla="*/ 1220342 w 12121620"/>
                <a:gd name="connsiteY64" fmla="*/ 1705769 h 2021905"/>
                <a:gd name="connsiteX65" fmla="*/ 1274364 w 12121620"/>
                <a:gd name="connsiteY65" fmla="*/ 1705769 h 2021905"/>
                <a:gd name="connsiteX66" fmla="*/ 6243756 w 12121620"/>
                <a:gd name="connsiteY66" fmla="*/ 1455903 h 2021905"/>
                <a:gd name="connsiteX67" fmla="*/ 6193615 w 12121620"/>
                <a:gd name="connsiteY67" fmla="*/ 1464273 h 2021905"/>
                <a:gd name="connsiteX68" fmla="*/ 6193615 w 12121620"/>
                <a:gd name="connsiteY68" fmla="*/ 1705693 h 2021905"/>
                <a:gd name="connsiteX69" fmla="*/ 6243756 w 12121620"/>
                <a:gd name="connsiteY69" fmla="*/ 1705693 h 2021905"/>
                <a:gd name="connsiteX70" fmla="*/ 1362623 w 12121620"/>
                <a:gd name="connsiteY70" fmla="*/ 1455903 h 2021905"/>
                <a:gd name="connsiteX71" fmla="*/ 1312482 w 12121620"/>
                <a:gd name="connsiteY71" fmla="*/ 1464273 h 2021905"/>
                <a:gd name="connsiteX72" fmla="*/ 1312482 w 12121620"/>
                <a:gd name="connsiteY72" fmla="*/ 1705693 h 2021905"/>
                <a:gd name="connsiteX73" fmla="*/ 1362623 w 12121620"/>
                <a:gd name="connsiteY73" fmla="*/ 1705693 h 2021905"/>
                <a:gd name="connsiteX74" fmla="*/ 6372113 w 12121620"/>
                <a:gd name="connsiteY74" fmla="*/ 1438250 h 2021905"/>
                <a:gd name="connsiteX75" fmla="*/ 6309038 w 12121620"/>
                <a:gd name="connsiteY75" fmla="*/ 1446392 h 2021905"/>
                <a:gd name="connsiteX76" fmla="*/ 6309799 w 12121620"/>
                <a:gd name="connsiteY76" fmla="*/ 1453924 h 2021905"/>
                <a:gd name="connsiteX77" fmla="*/ 6372113 w 12121620"/>
                <a:gd name="connsiteY77" fmla="*/ 1453924 h 2021905"/>
                <a:gd name="connsiteX78" fmla="*/ 1490980 w 12121620"/>
                <a:gd name="connsiteY78" fmla="*/ 1438250 h 2021905"/>
                <a:gd name="connsiteX79" fmla="*/ 1427905 w 12121620"/>
                <a:gd name="connsiteY79" fmla="*/ 1446392 h 2021905"/>
                <a:gd name="connsiteX80" fmla="*/ 1428666 w 12121620"/>
                <a:gd name="connsiteY80" fmla="*/ 1453924 h 2021905"/>
                <a:gd name="connsiteX81" fmla="*/ 1490980 w 12121620"/>
                <a:gd name="connsiteY81" fmla="*/ 1453924 h 2021905"/>
                <a:gd name="connsiteX82" fmla="*/ 7982851 w 12121620"/>
                <a:gd name="connsiteY82" fmla="*/ 1433838 h 2021905"/>
                <a:gd name="connsiteX83" fmla="*/ 7982851 w 12121620"/>
                <a:gd name="connsiteY83" fmla="*/ 1676627 h 2021905"/>
                <a:gd name="connsiteX84" fmla="*/ 8045621 w 12121620"/>
                <a:gd name="connsiteY84" fmla="*/ 1676627 h 2021905"/>
                <a:gd name="connsiteX85" fmla="*/ 8045621 w 12121620"/>
                <a:gd name="connsiteY85" fmla="*/ 1441447 h 2021905"/>
                <a:gd name="connsiteX86" fmla="*/ 7982851 w 12121620"/>
                <a:gd name="connsiteY86" fmla="*/ 1433838 h 2021905"/>
                <a:gd name="connsiteX87" fmla="*/ 3101719 w 12121620"/>
                <a:gd name="connsiteY87" fmla="*/ 1433838 h 2021905"/>
                <a:gd name="connsiteX88" fmla="*/ 3101719 w 12121620"/>
                <a:gd name="connsiteY88" fmla="*/ 1676627 h 2021905"/>
                <a:gd name="connsiteX89" fmla="*/ 3164488 w 12121620"/>
                <a:gd name="connsiteY89" fmla="*/ 1676627 h 2021905"/>
                <a:gd name="connsiteX90" fmla="*/ 3164488 w 12121620"/>
                <a:gd name="connsiteY90" fmla="*/ 1441447 h 2021905"/>
                <a:gd name="connsiteX91" fmla="*/ 3101719 w 12121620"/>
                <a:gd name="connsiteY91" fmla="*/ 1433838 h 2021905"/>
                <a:gd name="connsiteX92" fmla="*/ 7899005 w 12121620"/>
                <a:gd name="connsiteY92" fmla="*/ 1425012 h 2021905"/>
                <a:gd name="connsiteX93" fmla="*/ 7899005 w 12121620"/>
                <a:gd name="connsiteY93" fmla="*/ 1676627 h 2021905"/>
                <a:gd name="connsiteX94" fmla="*/ 7944733 w 12121620"/>
                <a:gd name="connsiteY94" fmla="*/ 1676627 h 2021905"/>
                <a:gd name="connsiteX95" fmla="*/ 7944733 w 12121620"/>
                <a:gd name="connsiteY95" fmla="*/ 1429653 h 2021905"/>
                <a:gd name="connsiteX96" fmla="*/ 7899005 w 12121620"/>
                <a:gd name="connsiteY96" fmla="*/ 1425012 h 2021905"/>
                <a:gd name="connsiteX97" fmla="*/ 3017872 w 12121620"/>
                <a:gd name="connsiteY97" fmla="*/ 1425012 h 2021905"/>
                <a:gd name="connsiteX98" fmla="*/ 3017872 w 12121620"/>
                <a:gd name="connsiteY98" fmla="*/ 1676627 h 2021905"/>
                <a:gd name="connsiteX99" fmla="*/ 3063600 w 12121620"/>
                <a:gd name="connsiteY99" fmla="*/ 1676627 h 2021905"/>
                <a:gd name="connsiteX100" fmla="*/ 3063600 w 12121620"/>
                <a:gd name="connsiteY100" fmla="*/ 1429653 h 2021905"/>
                <a:gd name="connsiteX101" fmla="*/ 3017872 w 12121620"/>
                <a:gd name="connsiteY101" fmla="*/ 1425012 h 2021905"/>
                <a:gd name="connsiteX102" fmla="*/ 6542053 w 12121620"/>
                <a:gd name="connsiteY102" fmla="*/ 1420586 h 2021905"/>
                <a:gd name="connsiteX103" fmla="*/ 6487763 w 12121620"/>
                <a:gd name="connsiteY103" fmla="*/ 1425544 h 2021905"/>
                <a:gd name="connsiteX104" fmla="*/ 6487763 w 12121620"/>
                <a:gd name="connsiteY104" fmla="*/ 1453849 h 2021905"/>
                <a:gd name="connsiteX105" fmla="*/ 6540604 w 12121620"/>
                <a:gd name="connsiteY105" fmla="*/ 1453849 h 2021905"/>
                <a:gd name="connsiteX106" fmla="*/ 1672445 w 12121620"/>
                <a:gd name="connsiteY106" fmla="*/ 1419534 h 2021905"/>
                <a:gd name="connsiteX107" fmla="*/ 1606630 w 12121620"/>
                <a:gd name="connsiteY107" fmla="*/ 1425544 h 2021905"/>
                <a:gd name="connsiteX108" fmla="*/ 1606630 w 12121620"/>
                <a:gd name="connsiteY108" fmla="*/ 1453849 h 2021905"/>
                <a:gd name="connsiteX109" fmla="*/ 1669402 w 12121620"/>
                <a:gd name="connsiteY109" fmla="*/ 1453849 h 2021905"/>
                <a:gd name="connsiteX110" fmla="*/ 6650511 w 12121620"/>
                <a:gd name="connsiteY110" fmla="*/ 1411925 h 2021905"/>
                <a:gd name="connsiteX111" fmla="*/ 6616044 w 12121620"/>
                <a:gd name="connsiteY111" fmla="*/ 1414435 h 2021905"/>
                <a:gd name="connsiteX112" fmla="*/ 6616044 w 12121620"/>
                <a:gd name="connsiteY112" fmla="*/ 1824082 h 2021905"/>
                <a:gd name="connsiteX113" fmla="*/ 6650511 w 12121620"/>
                <a:gd name="connsiteY113" fmla="*/ 1824082 h 2021905"/>
                <a:gd name="connsiteX114" fmla="*/ 1769378 w 12121620"/>
                <a:gd name="connsiteY114" fmla="*/ 1411925 h 2021905"/>
                <a:gd name="connsiteX115" fmla="*/ 1734911 w 12121620"/>
                <a:gd name="connsiteY115" fmla="*/ 1414435 h 2021905"/>
                <a:gd name="connsiteX116" fmla="*/ 1734911 w 12121620"/>
                <a:gd name="connsiteY116" fmla="*/ 1824082 h 2021905"/>
                <a:gd name="connsiteX117" fmla="*/ 1769378 w 12121620"/>
                <a:gd name="connsiteY117" fmla="*/ 1824082 h 2021905"/>
                <a:gd name="connsiteX118" fmla="*/ 6731770 w 12121620"/>
                <a:gd name="connsiteY118" fmla="*/ 1406675 h 2021905"/>
                <a:gd name="connsiteX119" fmla="*/ 6721865 w 12121620"/>
                <a:gd name="connsiteY119" fmla="*/ 1407288 h 2021905"/>
                <a:gd name="connsiteX120" fmla="*/ 6722052 w 12121620"/>
                <a:gd name="connsiteY120" fmla="*/ 1407479 h 2021905"/>
                <a:gd name="connsiteX121" fmla="*/ 6725614 w 12121620"/>
                <a:gd name="connsiteY121" fmla="*/ 1413067 h 2021905"/>
                <a:gd name="connsiteX122" fmla="*/ 6722951 w 12121620"/>
                <a:gd name="connsiteY122" fmla="*/ 1416643 h 2021905"/>
                <a:gd name="connsiteX123" fmla="*/ 6716532 w 12121620"/>
                <a:gd name="connsiteY123" fmla="*/ 1414918 h 2021905"/>
                <a:gd name="connsiteX124" fmla="*/ 6703711 w 12121620"/>
                <a:gd name="connsiteY124" fmla="*/ 1408410 h 2021905"/>
                <a:gd name="connsiteX125" fmla="*/ 6688707 w 12121620"/>
                <a:gd name="connsiteY125" fmla="*/ 1409338 h 2021905"/>
                <a:gd name="connsiteX126" fmla="*/ 6688707 w 12121620"/>
                <a:gd name="connsiteY126" fmla="*/ 1824005 h 2021905"/>
                <a:gd name="connsiteX127" fmla="*/ 6731770 w 12121620"/>
                <a:gd name="connsiteY127" fmla="*/ 1824005 h 2021905"/>
                <a:gd name="connsiteX128" fmla="*/ 6731770 w 12121620"/>
                <a:gd name="connsiteY128" fmla="*/ 1469246 h 2021905"/>
                <a:gd name="connsiteX129" fmla="*/ 6724474 w 12121620"/>
                <a:gd name="connsiteY129" fmla="*/ 1471424 h 2021905"/>
                <a:gd name="connsiteX130" fmla="*/ 6722571 w 12121620"/>
                <a:gd name="connsiteY130" fmla="*/ 1468077 h 2021905"/>
                <a:gd name="connsiteX131" fmla="*/ 6731770 w 12121620"/>
                <a:gd name="connsiteY131" fmla="*/ 1459786 h 2021905"/>
                <a:gd name="connsiteX132" fmla="*/ 1850638 w 12121620"/>
                <a:gd name="connsiteY132" fmla="*/ 1406675 h 2021905"/>
                <a:gd name="connsiteX133" fmla="*/ 1807574 w 12121620"/>
                <a:gd name="connsiteY133" fmla="*/ 1409338 h 2021905"/>
                <a:gd name="connsiteX134" fmla="*/ 1807574 w 12121620"/>
                <a:gd name="connsiteY134" fmla="*/ 1824005 h 2021905"/>
                <a:gd name="connsiteX135" fmla="*/ 1850638 w 12121620"/>
                <a:gd name="connsiteY135" fmla="*/ 1824005 h 2021905"/>
                <a:gd name="connsiteX136" fmla="*/ 7544368 w 12121620"/>
                <a:gd name="connsiteY136" fmla="*/ 1400892 h 2021905"/>
                <a:gd name="connsiteX137" fmla="*/ 7544368 w 12121620"/>
                <a:gd name="connsiteY137" fmla="*/ 1423947 h 2021905"/>
                <a:gd name="connsiteX138" fmla="*/ 7562401 w 12121620"/>
                <a:gd name="connsiteY138" fmla="*/ 1423947 h 2021905"/>
                <a:gd name="connsiteX139" fmla="*/ 7562401 w 12121620"/>
                <a:gd name="connsiteY139" fmla="*/ 1708888 h 2021905"/>
                <a:gd name="connsiteX140" fmla="*/ 7577922 w 12121620"/>
                <a:gd name="connsiteY140" fmla="*/ 1708888 h 2021905"/>
                <a:gd name="connsiteX141" fmla="*/ 7579749 w 12121620"/>
                <a:gd name="connsiteY141" fmla="*/ 1723878 h 2021905"/>
                <a:gd name="connsiteX142" fmla="*/ 7579749 w 12121620"/>
                <a:gd name="connsiteY142" fmla="*/ 1402490 h 2021905"/>
                <a:gd name="connsiteX143" fmla="*/ 7544368 w 12121620"/>
                <a:gd name="connsiteY143" fmla="*/ 1400892 h 2021905"/>
                <a:gd name="connsiteX144" fmla="*/ 2663236 w 12121620"/>
                <a:gd name="connsiteY144" fmla="*/ 1400892 h 2021905"/>
                <a:gd name="connsiteX145" fmla="*/ 2663236 w 12121620"/>
                <a:gd name="connsiteY145" fmla="*/ 1423947 h 2021905"/>
                <a:gd name="connsiteX146" fmla="*/ 2681268 w 12121620"/>
                <a:gd name="connsiteY146" fmla="*/ 1423947 h 2021905"/>
                <a:gd name="connsiteX147" fmla="*/ 2681268 w 12121620"/>
                <a:gd name="connsiteY147" fmla="*/ 1708888 h 2021905"/>
                <a:gd name="connsiteX148" fmla="*/ 2696789 w 12121620"/>
                <a:gd name="connsiteY148" fmla="*/ 1708888 h 2021905"/>
                <a:gd name="connsiteX149" fmla="*/ 2698616 w 12121620"/>
                <a:gd name="connsiteY149" fmla="*/ 1723878 h 2021905"/>
                <a:gd name="connsiteX150" fmla="*/ 2698616 w 12121620"/>
                <a:gd name="connsiteY150" fmla="*/ 1402490 h 2021905"/>
                <a:gd name="connsiteX151" fmla="*/ 2663236 w 12121620"/>
                <a:gd name="connsiteY151" fmla="*/ 1400892 h 2021905"/>
                <a:gd name="connsiteX152" fmla="*/ 7147428 w 12121620"/>
                <a:gd name="connsiteY152" fmla="*/ 1393817 h 2021905"/>
                <a:gd name="connsiteX153" fmla="*/ 7115861 w 12121620"/>
                <a:gd name="connsiteY153" fmla="*/ 1394054 h 2021905"/>
                <a:gd name="connsiteX154" fmla="*/ 7118170 w 12121620"/>
                <a:gd name="connsiteY154" fmla="*/ 1423797 h 2021905"/>
                <a:gd name="connsiteX155" fmla="*/ 7119282 w 12121620"/>
                <a:gd name="connsiteY155" fmla="*/ 1440001 h 2021905"/>
                <a:gd name="connsiteX156" fmla="*/ 7112511 w 12121620"/>
                <a:gd name="connsiteY156" fmla="*/ 1469598 h 2021905"/>
                <a:gd name="connsiteX157" fmla="*/ 7128109 w 12121620"/>
                <a:gd name="connsiteY157" fmla="*/ 1491054 h 2021905"/>
                <a:gd name="connsiteX158" fmla="*/ 7127881 w 12121620"/>
                <a:gd name="connsiteY158" fmla="*/ 1493337 h 2021905"/>
                <a:gd name="connsiteX159" fmla="*/ 7147428 w 12121620"/>
                <a:gd name="connsiteY159" fmla="*/ 1502278 h 2021905"/>
                <a:gd name="connsiteX160" fmla="*/ 2266295 w 12121620"/>
                <a:gd name="connsiteY160" fmla="*/ 1393817 h 2021905"/>
                <a:gd name="connsiteX161" fmla="*/ 2225818 w 12121620"/>
                <a:gd name="connsiteY161" fmla="*/ 1394121 h 2021905"/>
                <a:gd name="connsiteX162" fmla="*/ 2225818 w 12121620"/>
                <a:gd name="connsiteY162" fmla="*/ 1560293 h 2021905"/>
                <a:gd name="connsiteX163" fmla="*/ 2266295 w 12121620"/>
                <a:gd name="connsiteY163" fmla="*/ 1560293 h 2021905"/>
                <a:gd name="connsiteX164" fmla="*/ 7185623 w 12121620"/>
                <a:gd name="connsiteY164" fmla="*/ 1393665 h 2021905"/>
                <a:gd name="connsiteX165" fmla="*/ 7185623 w 12121620"/>
                <a:gd name="connsiteY165" fmla="*/ 1533643 h 2021905"/>
                <a:gd name="connsiteX166" fmla="*/ 7191213 w 12121620"/>
                <a:gd name="connsiteY166" fmla="*/ 1538542 h 2021905"/>
                <a:gd name="connsiteX167" fmla="*/ 7214953 w 12121620"/>
                <a:gd name="connsiteY167" fmla="*/ 1560293 h 2021905"/>
                <a:gd name="connsiteX168" fmla="*/ 7223285 w 12121620"/>
                <a:gd name="connsiteY168" fmla="*/ 1560293 h 2021905"/>
                <a:gd name="connsiteX169" fmla="*/ 7223285 w 12121620"/>
                <a:gd name="connsiteY169" fmla="*/ 1438859 h 2021905"/>
                <a:gd name="connsiteX170" fmla="*/ 7404903 w 12121620"/>
                <a:gd name="connsiteY170" fmla="*/ 1438859 h 2021905"/>
                <a:gd name="connsiteX171" fmla="*/ 7404903 w 12121620"/>
                <a:gd name="connsiteY171" fmla="*/ 1771431 h 2021905"/>
                <a:gd name="connsiteX172" fmla="*/ 7412740 w 12121620"/>
                <a:gd name="connsiteY172" fmla="*/ 1708888 h 2021905"/>
                <a:gd name="connsiteX173" fmla="*/ 7425903 w 12121620"/>
                <a:gd name="connsiteY173" fmla="*/ 1708888 h 2021905"/>
                <a:gd name="connsiteX174" fmla="*/ 7425903 w 12121620"/>
                <a:gd name="connsiteY174" fmla="*/ 1423947 h 2021905"/>
                <a:gd name="connsiteX175" fmla="*/ 7443554 w 12121620"/>
                <a:gd name="connsiteY175" fmla="*/ 1423947 h 2021905"/>
                <a:gd name="connsiteX176" fmla="*/ 7443554 w 12121620"/>
                <a:gd name="connsiteY176" fmla="*/ 1397316 h 2021905"/>
                <a:gd name="connsiteX177" fmla="*/ 7195970 w 12121620"/>
                <a:gd name="connsiteY177" fmla="*/ 1393665 h 2021905"/>
                <a:gd name="connsiteX178" fmla="*/ 7185623 w 12121620"/>
                <a:gd name="connsiteY178" fmla="*/ 1393665 h 2021905"/>
                <a:gd name="connsiteX179" fmla="*/ 2304490 w 12121620"/>
                <a:gd name="connsiteY179" fmla="*/ 1393665 h 2021905"/>
                <a:gd name="connsiteX180" fmla="*/ 2304490 w 12121620"/>
                <a:gd name="connsiteY180" fmla="*/ 1560293 h 2021905"/>
                <a:gd name="connsiteX181" fmla="*/ 2342152 w 12121620"/>
                <a:gd name="connsiteY181" fmla="*/ 1560293 h 2021905"/>
                <a:gd name="connsiteX182" fmla="*/ 2342152 w 12121620"/>
                <a:gd name="connsiteY182" fmla="*/ 1438859 h 2021905"/>
                <a:gd name="connsiteX183" fmla="*/ 2523770 w 12121620"/>
                <a:gd name="connsiteY183" fmla="*/ 1438859 h 2021905"/>
                <a:gd name="connsiteX184" fmla="*/ 2523770 w 12121620"/>
                <a:gd name="connsiteY184" fmla="*/ 1771431 h 2021905"/>
                <a:gd name="connsiteX185" fmla="*/ 2531607 w 12121620"/>
                <a:gd name="connsiteY185" fmla="*/ 1708888 h 2021905"/>
                <a:gd name="connsiteX186" fmla="*/ 2544770 w 12121620"/>
                <a:gd name="connsiteY186" fmla="*/ 1708888 h 2021905"/>
                <a:gd name="connsiteX187" fmla="*/ 2544770 w 12121620"/>
                <a:gd name="connsiteY187" fmla="*/ 1423947 h 2021905"/>
                <a:gd name="connsiteX188" fmla="*/ 2562421 w 12121620"/>
                <a:gd name="connsiteY188" fmla="*/ 1423947 h 2021905"/>
                <a:gd name="connsiteX189" fmla="*/ 2562421 w 12121620"/>
                <a:gd name="connsiteY189" fmla="*/ 1397316 h 2021905"/>
                <a:gd name="connsiteX190" fmla="*/ 2314838 w 12121620"/>
                <a:gd name="connsiteY190" fmla="*/ 1393665 h 2021905"/>
                <a:gd name="connsiteX191" fmla="*/ 2304490 w 12121620"/>
                <a:gd name="connsiteY191" fmla="*/ 1393665 h 2021905"/>
                <a:gd name="connsiteX192" fmla="*/ 6574127 w 12121620"/>
                <a:gd name="connsiteY192" fmla="*/ 1320014 h 2021905"/>
                <a:gd name="connsiteX193" fmla="*/ 6562182 w 12121620"/>
                <a:gd name="connsiteY193" fmla="*/ 1325873 h 2021905"/>
                <a:gd name="connsiteX194" fmla="*/ 6563917 w 12121620"/>
                <a:gd name="connsiteY194" fmla="*/ 1365660 h 2021905"/>
                <a:gd name="connsiteX195" fmla="*/ 6621428 w 12121620"/>
                <a:gd name="connsiteY195" fmla="*/ 1360031 h 2021905"/>
                <a:gd name="connsiteX196" fmla="*/ 6616148 w 12121620"/>
                <a:gd name="connsiteY196" fmla="*/ 1356832 h 2021905"/>
                <a:gd name="connsiteX197" fmla="*/ 6596953 w 12121620"/>
                <a:gd name="connsiteY197" fmla="*/ 1344970 h 2021905"/>
                <a:gd name="connsiteX198" fmla="*/ 6574127 w 12121620"/>
                <a:gd name="connsiteY198" fmla="*/ 1320014 h 2021905"/>
                <a:gd name="connsiteX199" fmla="*/ 6533877 w 12121620"/>
                <a:gd name="connsiteY199" fmla="*/ 1318340 h 2021905"/>
                <a:gd name="connsiteX200" fmla="*/ 6509606 w 12121620"/>
                <a:gd name="connsiteY200" fmla="*/ 1338959 h 2021905"/>
                <a:gd name="connsiteX201" fmla="*/ 6489125 w 12121620"/>
                <a:gd name="connsiteY201" fmla="*/ 1348426 h 2021905"/>
                <a:gd name="connsiteX202" fmla="*/ 6487687 w 12121620"/>
                <a:gd name="connsiteY202" fmla="*/ 1349075 h 2021905"/>
                <a:gd name="connsiteX203" fmla="*/ 6487687 w 12121620"/>
                <a:gd name="connsiteY203" fmla="*/ 1373122 h 2021905"/>
                <a:gd name="connsiteX204" fmla="*/ 6544363 w 12121620"/>
                <a:gd name="connsiteY204" fmla="*/ 1367574 h 2021905"/>
                <a:gd name="connsiteX205" fmla="*/ 6546203 w 12121620"/>
                <a:gd name="connsiteY205" fmla="*/ 1325339 h 2021905"/>
                <a:gd name="connsiteX206" fmla="*/ 6533877 w 12121620"/>
                <a:gd name="connsiteY206" fmla="*/ 1318340 h 2021905"/>
                <a:gd name="connsiteX207" fmla="*/ 9617176 w 12121620"/>
                <a:gd name="connsiteY207" fmla="*/ 531689 h 2021905"/>
                <a:gd name="connsiteX208" fmla="*/ 9617176 w 12121620"/>
                <a:gd name="connsiteY208" fmla="*/ 552535 h 2021905"/>
                <a:gd name="connsiteX209" fmla="*/ 9649132 w 12121620"/>
                <a:gd name="connsiteY209" fmla="*/ 552535 h 2021905"/>
                <a:gd name="connsiteX210" fmla="*/ 9649132 w 12121620"/>
                <a:gd name="connsiteY210" fmla="*/ 531689 h 2021905"/>
                <a:gd name="connsiteX211" fmla="*/ 9565134 w 12121620"/>
                <a:gd name="connsiteY211" fmla="*/ 531689 h 2021905"/>
                <a:gd name="connsiteX212" fmla="*/ 9565134 w 12121620"/>
                <a:gd name="connsiteY212" fmla="*/ 552535 h 2021905"/>
                <a:gd name="connsiteX213" fmla="*/ 9597090 w 12121620"/>
                <a:gd name="connsiteY213" fmla="*/ 552535 h 2021905"/>
                <a:gd name="connsiteX214" fmla="*/ 9597090 w 12121620"/>
                <a:gd name="connsiteY214" fmla="*/ 531689 h 2021905"/>
                <a:gd name="connsiteX215" fmla="*/ 9513167 w 12121620"/>
                <a:gd name="connsiteY215" fmla="*/ 531689 h 2021905"/>
                <a:gd name="connsiteX216" fmla="*/ 9513167 w 12121620"/>
                <a:gd name="connsiteY216" fmla="*/ 552535 h 2021905"/>
                <a:gd name="connsiteX217" fmla="*/ 9545122 w 12121620"/>
                <a:gd name="connsiteY217" fmla="*/ 552535 h 2021905"/>
                <a:gd name="connsiteX218" fmla="*/ 9545122 w 12121620"/>
                <a:gd name="connsiteY218" fmla="*/ 531689 h 2021905"/>
                <a:gd name="connsiteX219" fmla="*/ 9461200 w 12121620"/>
                <a:gd name="connsiteY219" fmla="*/ 531689 h 2021905"/>
                <a:gd name="connsiteX220" fmla="*/ 9461200 w 12121620"/>
                <a:gd name="connsiteY220" fmla="*/ 552535 h 2021905"/>
                <a:gd name="connsiteX221" fmla="*/ 9493156 w 12121620"/>
                <a:gd name="connsiteY221" fmla="*/ 552535 h 2021905"/>
                <a:gd name="connsiteX222" fmla="*/ 9493156 w 12121620"/>
                <a:gd name="connsiteY222" fmla="*/ 531689 h 2021905"/>
                <a:gd name="connsiteX223" fmla="*/ 9409157 w 12121620"/>
                <a:gd name="connsiteY223" fmla="*/ 531689 h 2021905"/>
                <a:gd name="connsiteX224" fmla="*/ 9409157 w 12121620"/>
                <a:gd name="connsiteY224" fmla="*/ 552535 h 2021905"/>
                <a:gd name="connsiteX225" fmla="*/ 9441114 w 12121620"/>
                <a:gd name="connsiteY225" fmla="*/ 552535 h 2021905"/>
                <a:gd name="connsiteX226" fmla="*/ 9441114 w 12121620"/>
                <a:gd name="connsiteY226" fmla="*/ 531689 h 2021905"/>
                <a:gd name="connsiteX227" fmla="*/ 9357190 w 12121620"/>
                <a:gd name="connsiteY227" fmla="*/ 531689 h 2021905"/>
                <a:gd name="connsiteX228" fmla="*/ 9357190 w 12121620"/>
                <a:gd name="connsiteY228" fmla="*/ 552535 h 2021905"/>
                <a:gd name="connsiteX229" fmla="*/ 9389146 w 12121620"/>
                <a:gd name="connsiteY229" fmla="*/ 552535 h 2021905"/>
                <a:gd name="connsiteX230" fmla="*/ 9389146 w 12121620"/>
                <a:gd name="connsiteY230" fmla="*/ 531689 h 2021905"/>
                <a:gd name="connsiteX231" fmla="*/ 9309714 w 12121620"/>
                <a:gd name="connsiteY231" fmla="*/ 531689 h 2021905"/>
                <a:gd name="connsiteX232" fmla="*/ 9309714 w 12121620"/>
                <a:gd name="connsiteY232" fmla="*/ 552535 h 2021905"/>
                <a:gd name="connsiteX233" fmla="*/ 9337104 w 12121620"/>
                <a:gd name="connsiteY233" fmla="*/ 552535 h 2021905"/>
                <a:gd name="connsiteX234" fmla="*/ 9337104 w 12121620"/>
                <a:gd name="connsiteY234" fmla="*/ 531689 h 2021905"/>
                <a:gd name="connsiteX235" fmla="*/ 4736044 w 12121620"/>
                <a:gd name="connsiteY235" fmla="*/ 531689 h 2021905"/>
                <a:gd name="connsiteX236" fmla="*/ 4736044 w 12121620"/>
                <a:gd name="connsiteY236" fmla="*/ 552535 h 2021905"/>
                <a:gd name="connsiteX237" fmla="*/ 4768000 w 12121620"/>
                <a:gd name="connsiteY237" fmla="*/ 552535 h 2021905"/>
                <a:gd name="connsiteX238" fmla="*/ 4768000 w 12121620"/>
                <a:gd name="connsiteY238" fmla="*/ 531689 h 2021905"/>
                <a:gd name="connsiteX239" fmla="*/ 4684001 w 12121620"/>
                <a:gd name="connsiteY239" fmla="*/ 531689 h 2021905"/>
                <a:gd name="connsiteX240" fmla="*/ 4684001 w 12121620"/>
                <a:gd name="connsiteY240" fmla="*/ 552535 h 2021905"/>
                <a:gd name="connsiteX241" fmla="*/ 4715957 w 12121620"/>
                <a:gd name="connsiteY241" fmla="*/ 552535 h 2021905"/>
                <a:gd name="connsiteX242" fmla="*/ 4715957 w 12121620"/>
                <a:gd name="connsiteY242" fmla="*/ 531689 h 2021905"/>
                <a:gd name="connsiteX243" fmla="*/ 4632035 w 12121620"/>
                <a:gd name="connsiteY243" fmla="*/ 531689 h 2021905"/>
                <a:gd name="connsiteX244" fmla="*/ 4632035 w 12121620"/>
                <a:gd name="connsiteY244" fmla="*/ 552535 h 2021905"/>
                <a:gd name="connsiteX245" fmla="*/ 4663990 w 12121620"/>
                <a:gd name="connsiteY245" fmla="*/ 552535 h 2021905"/>
                <a:gd name="connsiteX246" fmla="*/ 4663990 w 12121620"/>
                <a:gd name="connsiteY246" fmla="*/ 531689 h 2021905"/>
                <a:gd name="connsiteX247" fmla="*/ 4580068 w 12121620"/>
                <a:gd name="connsiteY247" fmla="*/ 531689 h 2021905"/>
                <a:gd name="connsiteX248" fmla="*/ 4580068 w 12121620"/>
                <a:gd name="connsiteY248" fmla="*/ 552535 h 2021905"/>
                <a:gd name="connsiteX249" fmla="*/ 4612023 w 12121620"/>
                <a:gd name="connsiteY249" fmla="*/ 552535 h 2021905"/>
                <a:gd name="connsiteX250" fmla="*/ 4612023 w 12121620"/>
                <a:gd name="connsiteY250" fmla="*/ 531689 h 2021905"/>
                <a:gd name="connsiteX251" fmla="*/ 4528025 w 12121620"/>
                <a:gd name="connsiteY251" fmla="*/ 531689 h 2021905"/>
                <a:gd name="connsiteX252" fmla="*/ 4528025 w 12121620"/>
                <a:gd name="connsiteY252" fmla="*/ 552535 h 2021905"/>
                <a:gd name="connsiteX253" fmla="*/ 4559982 w 12121620"/>
                <a:gd name="connsiteY253" fmla="*/ 552535 h 2021905"/>
                <a:gd name="connsiteX254" fmla="*/ 4559982 w 12121620"/>
                <a:gd name="connsiteY254" fmla="*/ 531689 h 2021905"/>
                <a:gd name="connsiteX255" fmla="*/ 4476058 w 12121620"/>
                <a:gd name="connsiteY255" fmla="*/ 531689 h 2021905"/>
                <a:gd name="connsiteX256" fmla="*/ 4476058 w 12121620"/>
                <a:gd name="connsiteY256" fmla="*/ 552535 h 2021905"/>
                <a:gd name="connsiteX257" fmla="*/ 4508014 w 12121620"/>
                <a:gd name="connsiteY257" fmla="*/ 552535 h 2021905"/>
                <a:gd name="connsiteX258" fmla="*/ 4508014 w 12121620"/>
                <a:gd name="connsiteY258" fmla="*/ 531689 h 2021905"/>
                <a:gd name="connsiteX259" fmla="*/ 4428581 w 12121620"/>
                <a:gd name="connsiteY259" fmla="*/ 531689 h 2021905"/>
                <a:gd name="connsiteX260" fmla="*/ 4428581 w 12121620"/>
                <a:gd name="connsiteY260" fmla="*/ 552535 h 2021905"/>
                <a:gd name="connsiteX261" fmla="*/ 4455972 w 12121620"/>
                <a:gd name="connsiteY261" fmla="*/ 552535 h 2021905"/>
                <a:gd name="connsiteX262" fmla="*/ 4455972 w 12121620"/>
                <a:gd name="connsiteY262" fmla="*/ 531689 h 2021905"/>
                <a:gd name="connsiteX263" fmla="*/ 2608453 w 12121620"/>
                <a:gd name="connsiteY263" fmla="*/ 0 h 2021905"/>
                <a:gd name="connsiteX264" fmla="*/ 2617584 w 12121620"/>
                <a:gd name="connsiteY264" fmla="*/ 0 h 2021905"/>
                <a:gd name="connsiteX265" fmla="*/ 2617584 w 12121620"/>
                <a:gd name="connsiteY265" fmla="*/ 130259 h 2021905"/>
                <a:gd name="connsiteX266" fmla="*/ 2629910 w 12121620"/>
                <a:gd name="connsiteY266" fmla="*/ 130259 h 2021905"/>
                <a:gd name="connsiteX267" fmla="*/ 2629910 w 12121620"/>
                <a:gd name="connsiteY267" fmla="*/ 242942 h 2021905"/>
                <a:gd name="connsiteX268" fmla="*/ 2651291 w 12121620"/>
                <a:gd name="connsiteY268" fmla="*/ 242942 h 2021905"/>
                <a:gd name="connsiteX269" fmla="*/ 2651291 w 12121620"/>
                <a:gd name="connsiteY269" fmla="*/ 258159 h 2021905"/>
                <a:gd name="connsiteX270" fmla="*/ 2709572 w 12121620"/>
                <a:gd name="connsiteY270" fmla="*/ 324202 h 2021905"/>
                <a:gd name="connsiteX271" fmla="*/ 2751495 w 12121620"/>
                <a:gd name="connsiteY271" fmla="*/ 350680 h 2021905"/>
                <a:gd name="connsiteX272" fmla="*/ 2709572 w 12121620"/>
                <a:gd name="connsiteY272" fmla="*/ 377157 h 2021905"/>
                <a:gd name="connsiteX273" fmla="*/ 2662018 w 12121620"/>
                <a:gd name="connsiteY273" fmla="*/ 438027 h 2021905"/>
                <a:gd name="connsiteX274" fmla="*/ 2662018 w 12121620"/>
                <a:gd name="connsiteY274" fmla="*/ 462221 h 2021905"/>
                <a:gd name="connsiteX275" fmla="*/ 2639953 w 12121620"/>
                <a:gd name="connsiteY275" fmla="*/ 462221 h 2021905"/>
                <a:gd name="connsiteX276" fmla="*/ 2639953 w 12121620"/>
                <a:gd name="connsiteY276" fmla="*/ 748456 h 2021905"/>
                <a:gd name="connsiteX277" fmla="*/ 2663387 w 12121620"/>
                <a:gd name="connsiteY277" fmla="*/ 748456 h 2021905"/>
                <a:gd name="connsiteX278" fmla="*/ 2663387 w 12121620"/>
                <a:gd name="connsiteY278" fmla="*/ 764968 h 2021905"/>
                <a:gd name="connsiteX279" fmla="*/ 2681649 w 12121620"/>
                <a:gd name="connsiteY279" fmla="*/ 764968 h 2021905"/>
                <a:gd name="connsiteX280" fmla="*/ 2681649 w 12121620"/>
                <a:gd name="connsiteY280" fmla="*/ 815032 h 2021905"/>
                <a:gd name="connsiteX281" fmla="*/ 2663387 w 12121620"/>
                <a:gd name="connsiteY281" fmla="*/ 815032 h 2021905"/>
                <a:gd name="connsiteX282" fmla="*/ 2663387 w 12121620"/>
                <a:gd name="connsiteY282" fmla="*/ 1052420 h 2021905"/>
                <a:gd name="connsiteX283" fmla="*/ 2681649 w 12121620"/>
                <a:gd name="connsiteY283" fmla="*/ 1052420 h 2021905"/>
                <a:gd name="connsiteX284" fmla="*/ 2681649 w 12121620"/>
                <a:gd name="connsiteY284" fmla="*/ 1068550 h 2021905"/>
                <a:gd name="connsiteX285" fmla="*/ 2693442 w 12121620"/>
                <a:gd name="connsiteY285" fmla="*/ 1068550 h 2021905"/>
                <a:gd name="connsiteX286" fmla="*/ 2693442 w 12121620"/>
                <a:gd name="connsiteY286" fmla="*/ 1118614 h 2021905"/>
                <a:gd name="connsiteX287" fmla="*/ 2681649 w 12121620"/>
                <a:gd name="connsiteY287" fmla="*/ 1118614 h 2021905"/>
                <a:gd name="connsiteX288" fmla="*/ 2681649 w 12121620"/>
                <a:gd name="connsiteY288" fmla="*/ 1136418 h 2021905"/>
                <a:gd name="connsiteX289" fmla="*/ 2663387 w 12121620"/>
                <a:gd name="connsiteY289" fmla="*/ 1136418 h 2021905"/>
                <a:gd name="connsiteX290" fmla="*/ 2663387 w 12121620"/>
                <a:gd name="connsiteY290" fmla="*/ 1343905 h 2021905"/>
                <a:gd name="connsiteX291" fmla="*/ 2698768 w 12121620"/>
                <a:gd name="connsiteY291" fmla="*/ 1346035 h 2021905"/>
                <a:gd name="connsiteX292" fmla="*/ 2698768 w 12121620"/>
                <a:gd name="connsiteY292" fmla="*/ 1156809 h 2021905"/>
                <a:gd name="connsiteX293" fmla="*/ 2732702 w 12121620"/>
                <a:gd name="connsiteY293" fmla="*/ 1156809 h 2021905"/>
                <a:gd name="connsiteX294" fmla="*/ 2732702 w 12121620"/>
                <a:gd name="connsiteY294" fmla="*/ 1021910 h 2021905"/>
                <a:gd name="connsiteX295" fmla="*/ 2772342 w 12121620"/>
                <a:gd name="connsiteY295" fmla="*/ 1021910 h 2021905"/>
                <a:gd name="connsiteX296" fmla="*/ 2772342 w 12121620"/>
                <a:gd name="connsiteY296" fmla="*/ 1013616 h 2021905"/>
                <a:gd name="connsiteX297" fmla="*/ 2752788 w 12121620"/>
                <a:gd name="connsiteY297" fmla="*/ 1013616 h 2021905"/>
                <a:gd name="connsiteX298" fmla="*/ 2752788 w 12121620"/>
                <a:gd name="connsiteY298" fmla="*/ 1000301 h 2021905"/>
                <a:gd name="connsiteX299" fmla="*/ 2772342 w 12121620"/>
                <a:gd name="connsiteY299" fmla="*/ 1000301 h 2021905"/>
                <a:gd name="connsiteX300" fmla="*/ 2772342 w 12121620"/>
                <a:gd name="connsiteY300" fmla="*/ 990181 h 2021905"/>
                <a:gd name="connsiteX301" fmla="*/ 2752788 w 12121620"/>
                <a:gd name="connsiteY301" fmla="*/ 990181 h 2021905"/>
                <a:gd name="connsiteX302" fmla="*/ 2752788 w 12121620"/>
                <a:gd name="connsiteY302" fmla="*/ 976866 h 2021905"/>
                <a:gd name="connsiteX303" fmla="*/ 2772342 w 12121620"/>
                <a:gd name="connsiteY303" fmla="*/ 976866 h 2021905"/>
                <a:gd name="connsiteX304" fmla="*/ 2772342 w 12121620"/>
                <a:gd name="connsiteY304" fmla="*/ 966747 h 2021905"/>
                <a:gd name="connsiteX305" fmla="*/ 2752788 w 12121620"/>
                <a:gd name="connsiteY305" fmla="*/ 966747 h 2021905"/>
                <a:gd name="connsiteX306" fmla="*/ 2752788 w 12121620"/>
                <a:gd name="connsiteY306" fmla="*/ 953432 h 2021905"/>
                <a:gd name="connsiteX307" fmla="*/ 2772342 w 12121620"/>
                <a:gd name="connsiteY307" fmla="*/ 953432 h 2021905"/>
                <a:gd name="connsiteX308" fmla="*/ 2772342 w 12121620"/>
                <a:gd name="connsiteY308" fmla="*/ 943313 h 2021905"/>
                <a:gd name="connsiteX309" fmla="*/ 2752788 w 12121620"/>
                <a:gd name="connsiteY309" fmla="*/ 943313 h 2021905"/>
                <a:gd name="connsiteX310" fmla="*/ 2752788 w 12121620"/>
                <a:gd name="connsiteY310" fmla="*/ 929997 h 2021905"/>
                <a:gd name="connsiteX311" fmla="*/ 2772342 w 12121620"/>
                <a:gd name="connsiteY311" fmla="*/ 929997 h 2021905"/>
                <a:gd name="connsiteX312" fmla="*/ 2772342 w 12121620"/>
                <a:gd name="connsiteY312" fmla="*/ 904812 h 2021905"/>
                <a:gd name="connsiteX313" fmla="*/ 2786952 w 12121620"/>
                <a:gd name="connsiteY313" fmla="*/ 904812 h 2021905"/>
                <a:gd name="connsiteX314" fmla="*/ 2786952 w 12121620"/>
                <a:gd name="connsiteY314" fmla="*/ 888454 h 2021905"/>
                <a:gd name="connsiteX315" fmla="*/ 2929765 w 12121620"/>
                <a:gd name="connsiteY315" fmla="*/ 888454 h 2021905"/>
                <a:gd name="connsiteX316" fmla="*/ 2929765 w 12121620"/>
                <a:gd name="connsiteY316" fmla="*/ 904812 h 2021905"/>
                <a:gd name="connsiteX317" fmla="*/ 2941633 w 12121620"/>
                <a:gd name="connsiteY317" fmla="*/ 904812 h 2021905"/>
                <a:gd name="connsiteX318" fmla="*/ 2941633 w 12121620"/>
                <a:gd name="connsiteY318" fmla="*/ 929997 h 2021905"/>
                <a:gd name="connsiteX319" fmla="*/ 2961188 w 12121620"/>
                <a:gd name="connsiteY319" fmla="*/ 929997 h 2021905"/>
                <a:gd name="connsiteX320" fmla="*/ 2961188 w 12121620"/>
                <a:gd name="connsiteY320" fmla="*/ 943313 h 2021905"/>
                <a:gd name="connsiteX321" fmla="*/ 2941633 w 12121620"/>
                <a:gd name="connsiteY321" fmla="*/ 943313 h 2021905"/>
                <a:gd name="connsiteX322" fmla="*/ 2941633 w 12121620"/>
                <a:gd name="connsiteY322" fmla="*/ 953432 h 2021905"/>
                <a:gd name="connsiteX323" fmla="*/ 2961188 w 12121620"/>
                <a:gd name="connsiteY323" fmla="*/ 953432 h 2021905"/>
                <a:gd name="connsiteX324" fmla="*/ 2961188 w 12121620"/>
                <a:gd name="connsiteY324" fmla="*/ 966747 h 2021905"/>
                <a:gd name="connsiteX325" fmla="*/ 2941633 w 12121620"/>
                <a:gd name="connsiteY325" fmla="*/ 966747 h 2021905"/>
                <a:gd name="connsiteX326" fmla="*/ 2941633 w 12121620"/>
                <a:gd name="connsiteY326" fmla="*/ 976866 h 2021905"/>
                <a:gd name="connsiteX327" fmla="*/ 2961188 w 12121620"/>
                <a:gd name="connsiteY327" fmla="*/ 976866 h 2021905"/>
                <a:gd name="connsiteX328" fmla="*/ 2961188 w 12121620"/>
                <a:gd name="connsiteY328" fmla="*/ 990181 h 2021905"/>
                <a:gd name="connsiteX329" fmla="*/ 2941633 w 12121620"/>
                <a:gd name="connsiteY329" fmla="*/ 990181 h 2021905"/>
                <a:gd name="connsiteX330" fmla="*/ 2941633 w 12121620"/>
                <a:gd name="connsiteY330" fmla="*/ 1000301 h 2021905"/>
                <a:gd name="connsiteX331" fmla="*/ 2961188 w 12121620"/>
                <a:gd name="connsiteY331" fmla="*/ 1000301 h 2021905"/>
                <a:gd name="connsiteX332" fmla="*/ 2961188 w 12121620"/>
                <a:gd name="connsiteY332" fmla="*/ 1013616 h 2021905"/>
                <a:gd name="connsiteX333" fmla="*/ 2941633 w 12121620"/>
                <a:gd name="connsiteY333" fmla="*/ 1013616 h 2021905"/>
                <a:gd name="connsiteX334" fmla="*/ 2941633 w 12121620"/>
                <a:gd name="connsiteY334" fmla="*/ 1021910 h 2021905"/>
                <a:gd name="connsiteX335" fmla="*/ 2983938 w 12121620"/>
                <a:gd name="connsiteY335" fmla="*/ 1021910 h 2021905"/>
                <a:gd name="connsiteX336" fmla="*/ 2983938 w 12121620"/>
                <a:gd name="connsiteY336" fmla="*/ 1156809 h 2021905"/>
                <a:gd name="connsiteX337" fmla="*/ 3017872 w 12121620"/>
                <a:gd name="connsiteY337" fmla="*/ 1156809 h 2021905"/>
                <a:gd name="connsiteX338" fmla="*/ 3017872 w 12121620"/>
                <a:gd name="connsiteY338" fmla="*/ 1376849 h 2021905"/>
                <a:gd name="connsiteX339" fmla="*/ 3164488 w 12121620"/>
                <a:gd name="connsiteY339" fmla="*/ 1400208 h 2021905"/>
                <a:gd name="connsiteX340" fmla="*/ 3164488 w 12121620"/>
                <a:gd name="connsiteY340" fmla="*/ 1096092 h 2021905"/>
                <a:gd name="connsiteX341" fmla="*/ 3203217 w 12121620"/>
                <a:gd name="connsiteY341" fmla="*/ 1156125 h 2021905"/>
                <a:gd name="connsiteX342" fmla="*/ 3576419 w 12121620"/>
                <a:gd name="connsiteY342" fmla="*/ 1156125 h 2021905"/>
                <a:gd name="connsiteX343" fmla="*/ 3626255 w 12121620"/>
                <a:gd name="connsiteY343" fmla="*/ 1096092 h 2021905"/>
                <a:gd name="connsiteX344" fmla="*/ 3626255 w 12121620"/>
                <a:gd name="connsiteY344" fmla="*/ 1744649 h 2021905"/>
                <a:gd name="connsiteX345" fmla="*/ 3716721 w 12121620"/>
                <a:gd name="connsiteY345" fmla="*/ 1744649 h 2021905"/>
                <a:gd name="connsiteX346" fmla="*/ 3716721 w 12121620"/>
                <a:gd name="connsiteY346" fmla="*/ 1433306 h 2021905"/>
                <a:gd name="connsiteX347" fmla="*/ 3711624 w 12121620"/>
                <a:gd name="connsiteY347" fmla="*/ 1433306 h 2021905"/>
                <a:gd name="connsiteX348" fmla="*/ 3711624 w 12121620"/>
                <a:gd name="connsiteY348" fmla="*/ 1406219 h 2021905"/>
                <a:gd name="connsiteX349" fmla="*/ 3727754 w 12121620"/>
                <a:gd name="connsiteY349" fmla="*/ 1406219 h 2021905"/>
                <a:gd name="connsiteX350" fmla="*/ 3727754 w 12121620"/>
                <a:gd name="connsiteY350" fmla="*/ 1386892 h 2021905"/>
                <a:gd name="connsiteX351" fmla="*/ 3741906 w 12121620"/>
                <a:gd name="connsiteY351" fmla="*/ 1386892 h 2021905"/>
                <a:gd name="connsiteX352" fmla="*/ 3741906 w 12121620"/>
                <a:gd name="connsiteY352" fmla="*/ 1322144 h 2021905"/>
                <a:gd name="connsiteX353" fmla="*/ 3736048 w 12121620"/>
                <a:gd name="connsiteY353" fmla="*/ 1316894 h 2021905"/>
                <a:gd name="connsiteX354" fmla="*/ 3772492 w 12121620"/>
                <a:gd name="connsiteY354" fmla="*/ 1054778 h 2021905"/>
                <a:gd name="connsiteX355" fmla="*/ 3808937 w 12121620"/>
                <a:gd name="connsiteY355" fmla="*/ 1316894 h 2021905"/>
                <a:gd name="connsiteX356" fmla="*/ 3803078 w 12121620"/>
                <a:gd name="connsiteY356" fmla="*/ 1322144 h 2021905"/>
                <a:gd name="connsiteX357" fmla="*/ 3803078 w 12121620"/>
                <a:gd name="connsiteY357" fmla="*/ 1386892 h 2021905"/>
                <a:gd name="connsiteX358" fmla="*/ 3817231 w 12121620"/>
                <a:gd name="connsiteY358" fmla="*/ 1386892 h 2021905"/>
                <a:gd name="connsiteX359" fmla="*/ 3817231 w 12121620"/>
                <a:gd name="connsiteY359" fmla="*/ 1406219 h 2021905"/>
                <a:gd name="connsiteX360" fmla="*/ 3833361 w 12121620"/>
                <a:gd name="connsiteY360" fmla="*/ 1406219 h 2021905"/>
                <a:gd name="connsiteX361" fmla="*/ 3833361 w 12121620"/>
                <a:gd name="connsiteY361" fmla="*/ 1433306 h 2021905"/>
                <a:gd name="connsiteX362" fmla="*/ 3828339 w 12121620"/>
                <a:gd name="connsiteY362" fmla="*/ 1433306 h 2021905"/>
                <a:gd name="connsiteX363" fmla="*/ 3828339 w 12121620"/>
                <a:gd name="connsiteY363" fmla="*/ 1744649 h 2021905"/>
                <a:gd name="connsiteX364" fmla="*/ 3851621 w 12121620"/>
                <a:gd name="connsiteY364" fmla="*/ 1744649 h 2021905"/>
                <a:gd name="connsiteX365" fmla="*/ 3851621 w 12121620"/>
                <a:gd name="connsiteY365" fmla="*/ 1449359 h 2021905"/>
                <a:gd name="connsiteX366" fmla="*/ 3847132 w 12121620"/>
                <a:gd name="connsiteY366" fmla="*/ 1449359 h 2021905"/>
                <a:gd name="connsiteX367" fmla="*/ 3847132 w 12121620"/>
                <a:gd name="connsiteY367" fmla="*/ 1423338 h 2021905"/>
                <a:gd name="connsiteX368" fmla="*/ 3861436 w 12121620"/>
                <a:gd name="connsiteY368" fmla="*/ 1423338 h 2021905"/>
                <a:gd name="connsiteX369" fmla="*/ 3861436 w 12121620"/>
                <a:gd name="connsiteY369" fmla="*/ 1404773 h 2021905"/>
                <a:gd name="connsiteX370" fmla="*/ 3873915 w 12121620"/>
                <a:gd name="connsiteY370" fmla="*/ 1404773 h 2021905"/>
                <a:gd name="connsiteX371" fmla="*/ 3873915 w 12121620"/>
                <a:gd name="connsiteY371" fmla="*/ 1342459 h 2021905"/>
                <a:gd name="connsiteX372" fmla="*/ 3868740 w 12121620"/>
                <a:gd name="connsiteY372" fmla="*/ 1337437 h 2021905"/>
                <a:gd name="connsiteX373" fmla="*/ 3900925 w 12121620"/>
                <a:gd name="connsiteY373" fmla="*/ 1147907 h 2021905"/>
                <a:gd name="connsiteX374" fmla="*/ 3933109 w 12121620"/>
                <a:gd name="connsiteY374" fmla="*/ 1337437 h 2021905"/>
                <a:gd name="connsiteX375" fmla="*/ 3927859 w 12121620"/>
                <a:gd name="connsiteY375" fmla="*/ 1342535 h 2021905"/>
                <a:gd name="connsiteX376" fmla="*/ 3927859 w 12121620"/>
                <a:gd name="connsiteY376" fmla="*/ 1404773 h 2021905"/>
                <a:gd name="connsiteX377" fmla="*/ 3940338 w 12121620"/>
                <a:gd name="connsiteY377" fmla="*/ 1404773 h 2021905"/>
                <a:gd name="connsiteX378" fmla="*/ 3940338 w 12121620"/>
                <a:gd name="connsiteY378" fmla="*/ 1423338 h 2021905"/>
                <a:gd name="connsiteX379" fmla="*/ 3954641 w 12121620"/>
                <a:gd name="connsiteY379" fmla="*/ 1423338 h 2021905"/>
                <a:gd name="connsiteX380" fmla="*/ 3954641 w 12121620"/>
                <a:gd name="connsiteY380" fmla="*/ 1449359 h 2021905"/>
                <a:gd name="connsiteX381" fmla="*/ 3950228 w 12121620"/>
                <a:gd name="connsiteY381" fmla="*/ 1449359 h 2021905"/>
                <a:gd name="connsiteX382" fmla="*/ 3950228 w 12121620"/>
                <a:gd name="connsiteY382" fmla="*/ 1504065 h 2021905"/>
                <a:gd name="connsiteX383" fmla="*/ 4022358 w 12121620"/>
                <a:gd name="connsiteY383" fmla="*/ 1504065 h 2021905"/>
                <a:gd name="connsiteX384" fmla="*/ 4022358 w 12121620"/>
                <a:gd name="connsiteY384" fmla="*/ 741609 h 2021905"/>
                <a:gd name="connsiteX385" fmla="*/ 4062911 w 12121620"/>
                <a:gd name="connsiteY385" fmla="*/ 741609 h 2021905"/>
                <a:gd name="connsiteX386" fmla="*/ 4062911 w 12121620"/>
                <a:gd name="connsiteY386" fmla="*/ 627784 h 2021905"/>
                <a:gd name="connsiteX387" fmla="*/ 4097987 w 12121620"/>
                <a:gd name="connsiteY387" fmla="*/ 627784 h 2021905"/>
                <a:gd name="connsiteX388" fmla="*/ 4097987 w 12121620"/>
                <a:gd name="connsiteY388" fmla="*/ 552459 h 2021905"/>
                <a:gd name="connsiteX389" fmla="*/ 4171334 w 12121620"/>
                <a:gd name="connsiteY389" fmla="*/ 552459 h 2021905"/>
                <a:gd name="connsiteX390" fmla="*/ 4171334 w 12121620"/>
                <a:gd name="connsiteY390" fmla="*/ 509547 h 2021905"/>
                <a:gd name="connsiteX391" fmla="*/ 4210595 w 12121620"/>
                <a:gd name="connsiteY391" fmla="*/ 509547 h 2021905"/>
                <a:gd name="connsiteX392" fmla="*/ 4210595 w 12121620"/>
                <a:gd name="connsiteY392" fmla="*/ 395494 h 2021905"/>
                <a:gd name="connsiteX393" fmla="*/ 4230681 w 12121620"/>
                <a:gd name="connsiteY393" fmla="*/ 395494 h 2021905"/>
                <a:gd name="connsiteX394" fmla="*/ 4230681 w 12121620"/>
                <a:gd name="connsiteY394" fmla="*/ 509547 h 2021905"/>
                <a:gd name="connsiteX395" fmla="*/ 4428658 w 12121620"/>
                <a:gd name="connsiteY395" fmla="*/ 509547 h 2021905"/>
                <a:gd name="connsiteX396" fmla="*/ 4428658 w 12121620"/>
                <a:gd name="connsiteY396" fmla="*/ 526362 h 2021905"/>
                <a:gd name="connsiteX397" fmla="*/ 4787859 w 12121620"/>
                <a:gd name="connsiteY397" fmla="*/ 526362 h 2021905"/>
                <a:gd name="connsiteX398" fmla="*/ 4787859 w 12121620"/>
                <a:gd name="connsiteY398" fmla="*/ 526439 h 2021905"/>
                <a:gd name="connsiteX399" fmla="*/ 4788087 w 12121620"/>
                <a:gd name="connsiteY399" fmla="*/ 526439 h 2021905"/>
                <a:gd name="connsiteX400" fmla="*/ 4788087 w 12121620"/>
                <a:gd name="connsiteY400" fmla="*/ 552459 h 2021905"/>
                <a:gd name="connsiteX401" fmla="*/ 4789076 w 12121620"/>
                <a:gd name="connsiteY401" fmla="*/ 552459 h 2021905"/>
                <a:gd name="connsiteX402" fmla="*/ 4789076 w 12121620"/>
                <a:gd name="connsiteY402" fmla="*/ 627784 h 2021905"/>
                <a:gd name="connsiteX403" fmla="*/ 4799348 w 12121620"/>
                <a:gd name="connsiteY403" fmla="*/ 627784 h 2021905"/>
                <a:gd name="connsiteX404" fmla="*/ 4799348 w 12121620"/>
                <a:gd name="connsiteY404" fmla="*/ 741609 h 2021905"/>
                <a:gd name="connsiteX405" fmla="*/ 4839901 w 12121620"/>
                <a:gd name="connsiteY405" fmla="*/ 741609 h 2021905"/>
                <a:gd name="connsiteX406" fmla="*/ 4839901 w 12121620"/>
                <a:gd name="connsiteY406" fmla="*/ 1815560 h 2021905"/>
                <a:gd name="connsiteX407" fmla="*/ 4883042 w 12121620"/>
                <a:gd name="connsiteY407" fmla="*/ 1815560 h 2021905"/>
                <a:gd name="connsiteX408" fmla="*/ 4883042 w 12121620"/>
                <a:gd name="connsiteY408" fmla="*/ 972453 h 2021905"/>
                <a:gd name="connsiteX409" fmla="*/ 5438470 w 12121620"/>
                <a:gd name="connsiteY409" fmla="*/ 1206189 h 2021905"/>
                <a:gd name="connsiteX410" fmla="*/ 5438470 w 12121620"/>
                <a:gd name="connsiteY410" fmla="*/ 1705845 h 2021905"/>
                <a:gd name="connsiteX411" fmla="*/ 5664134 w 12121620"/>
                <a:gd name="connsiteY411" fmla="*/ 1705845 h 2021905"/>
                <a:gd name="connsiteX412" fmla="*/ 5664134 w 12121620"/>
                <a:gd name="connsiteY412" fmla="*/ 1707215 h 2021905"/>
                <a:gd name="connsiteX413" fmla="*/ 5670379 w 12121620"/>
                <a:gd name="connsiteY413" fmla="*/ 1707215 h 2021905"/>
                <a:gd name="connsiteX414" fmla="*/ 5670379 w 12121620"/>
                <a:gd name="connsiteY414" fmla="*/ 1351513 h 2021905"/>
                <a:gd name="connsiteX415" fmla="*/ 5782530 w 12121620"/>
                <a:gd name="connsiteY415" fmla="*/ 1377154 h 2021905"/>
                <a:gd name="connsiteX416" fmla="*/ 5782530 w 12121620"/>
                <a:gd name="connsiteY416" fmla="*/ 1345045 h 2021905"/>
                <a:gd name="connsiteX417" fmla="*/ 5808627 w 12121620"/>
                <a:gd name="connsiteY417" fmla="*/ 1345045 h 2021905"/>
                <a:gd name="connsiteX418" fmla="*/ 5808627 w 12121620"/>
                <a:gd name="connsiteY418" fmla="*/ 1262797 h 2021905"/>
                <a:gd name="connsiteX419" fmla="*/ 5821333 w 12121620"/>
                <a:gd name="connsiteY419" fmla="*/ 1262797 h 2021905"/>
                <a:gd name="connsiteX420" fmla="*/ 5821333 w 12121620"/>
                <a:gd name="connsiteY420" fmla="*/ 1251080 h 2021905"/>
                <a:gd name="connsiteX421" fmla="*/ 5783823 w 12121620"/>
                <a:gd name="connsiteY421" fmla="*/ 1251080 h 2021905"/>
                <a:gd name="connsiteX422" fmla="*/ 5783823 w 12121620"/>
                <a:gd name="connsiteY422" fmla="*/ 1239819 h 2021905"/>
                <a:gd name="connsiteX423" fmla="*/ 5788769 w 12121620"/>
                <a:gd name="connsiteY423" fmla="*/ 1239819 h 2021905"/>
                <a:gd name="connsiteX424" fmla="*/ 5788769 w 12121620"/>
                <a:gd name="connsiteY424" fmla="*/ 1231297 h 2021905"/>
                <a:gd name="connsiteX425" fmla="*/ 5783823 w 12121620"/>
                <a:gd name="connsiteY425" fmla="*/ 1231297 h 2021905"/>
                <a:gd name="connsiteX426" fmla="*/ 5783823 w 12121620"/>
                <a:gd name="connsiteY426" fmla="*/ 1220036 h 2021905"/>
                <a:gd name="connsiteX427" fmla="*/ 5788769 w 12121620"/>
                <a:gd name="connsiteY427" fmla="*/ 1220036 h 2021905"/>
                <a:gd name="connsiteX428" fmla="*/ 5788769 w 12121620"/>
                <a:gd name="connsiteY428" fmla="*/ 1211439 h 2021905"/>
                <a:gd name="connsiteX429" fmla="*/ 5783823 w 12121620"/>
                <a:gd name="connsiteY429" fmla="*/ 1211439 h 2021905"/>
                <a:gd name="connsiteX430" fmla="*/ 5783823 w 12121620"/>
                <a:gd name="connsiteY430" fmla="*/ 1200178 h 2021905"/>
                <a:gd name="connsiteX431" fmla="*/ 5788769 w 12121620"/>
                <a:gd name="connsiteY431" fmla="*/ 1200178 h 2021905"/>
                <a:gd name="connsiteX432" fmla="*/ 5788769 w 12121620"/>
                <a:gd name="connsiteY432" fmla="*/ 1191657 h 2021905"/>
                <a:gd name="connsiteX433" fmla="*/ 5783823 w 12121620"/>
                <a:gd name="connsiteY433" fmla="*/ 1191657 h 2021905"/>
                <a:gd name="connsiteX434" fmla="*/ 5783823 w 12121620"/>
                <a:gd name="connsiteY434" fmla="*/ 1180396 h 2021905"/>
                <a:gd name="connsiteX435" fmla="*/ 5821333 w 12121620"/>
                <a:gd name="connsiteY435" fmla="*/ 1180396 h 2021905"/>
                <a:gd name="connsiteX436" fmla="*/ 5821333 w 12121620"/>
                <a:gd name="connsiteY436" fmla="*/ 1134516 h 2021905"/>
                <a:gd name="connsiteX437" fmla="*/ 5862039 w 12121620"/>
                <a:gd name="connsiteY437" fmla="*/ 1104158 h 2021905"/>
                <a:gd name="connsiteX438" fmla="*/ 5862039 w 12121620"/>
                <a:gd name="connsiteY438" fmla="*/ 1180321 h 2021905"/>
                <a:gd name="connsiteX439" fmla="*/ 5899626 w 12121620"/>
                <a:gd name="connsiteY439" fmla="*/ 1180321 h 2021905"/>
                <a:gd name="connsiteX440" fmla="*/ 5899626 w 12121620"/>
                <a:gd name="connsiteY440" fmla="*/ 1191580 h 2021905"/>
                <a:gd name="connsiteX441" fmla="*/ 5894604 w 12121620"/>
                <a:gd name="connsiteY441" fmla="*/ 1191580 h 2021905"/>
                <a:gd name="connsiteX442" fmla="*/ 5894604 w 12121620"/>
                <a:gd name="connsiteY442" fmla="*/ 1200102 h 2021905"/>
                <a:gd name="connsiteX443" fmla="*/ 5899626 w 12121620"/>
                <a:gd name="connsiteY443" fmla="*/ 1200102 h 2021905"/>
                <a:gd name="connsiteX444" fmla="*/ 5899626 w 12121620"/>
                <a:gd name="connsiteY444" fmla="*/ 1211363 h 2021905"/>
                <a:gd name="connsiteX445" fmla="*/ 5894604 w 12121620"/>
                <a:gd name="connsiteY445" fmla="*/ 1211363 h 2021905"/>
                <a:gd name="connsiteX446" fmla="*/ 5894604 w 12121620"/>
                <a:gd name="connsiteY446" fmla="*/ 1219960 h 2021905"/>
                <a:gd name="connsiteX447" fmla="*/ 5899626 w 12121620"/>
                <a:gd name="connsiteY447" fmla="*/ 1219960 h 2021905"/>
                <a:gd name="connsiteX448" fmla="*/ 5899626 w 12121620"/>
                <a:gd name="connsiteY448" fmla="*/ 1231221 h 2021905"/>
                <a:gd name="connsiteX449" fmla="*/ 5894604 w 12121620"/>
                <a:gd name="connsiteY449" fmla="*/ 1231221 h 2021905"/>
                <a:gd name="connsiteX450" fmla="*/ 5894604 w 12121620"/>
                <a:gd name="connsiteY450" fmla="*/ 1239743 h 2021905"/>
                <a:gd name="connsiteX451" fmla="*/ 5899626 w 12121620"/>
                <a:gd name="connsiteY451" fmla="*/ 1239743 h 2021905"/>
                <a:gd name="connsiteX452" fmla="*/ 5899626 w 12121620"/>
                <a:gd name="connsiteY452" fmla="*/ 1251003 h 2021905"/>
                <a:gd name="connsiteX453" fmla="*/ 5862039 w 12121620"/>
                <a:gd name="connsiteY453" fmla="*/ 1251003 h 2021905"/>
                <a:gd name="connsiteX454" fmla="*/ 5862039 w 12121620"/>
                <a:gd name="connsiteY454" fmla="*/ 1262721 h 2021905"/>
                <a:gd name="connsiteX455" fmla="*/ 5874746 w 12121620"/>
                <a:gd name="connsiteY455" fmla="*/ 1262721 h 2021905"/>
                <a:gd name="connsiteX456" fmla="*/ 5874746 w 12121620"/>
                <a:gd name="connsiteY456" fmla="*/ 1344970 h 2021905"/>
                <a:gd name="connsiteX457" fmla="*/ 5889804 w 12121620"/>
                <a:gd name="connsiteY457" fmla="*/ 1344970 h 2021905"/>
                <a:gd name="connsiteX458" fmla="*/ 5889804 w 12121620"/>
                <a:gd name="connsiteY458" fmla="*/ 1315372 h 2021905"/>
                <a:gd name="connsiteX459" fmla="*/ 5889804 w 12121620"/>
                <a:gd name="connsiteY459" fmla="*/ 1260895 h 2021905"/>
                <a:gd name="connsiteX460" fmla="*/ 5907760 w 12121620"/>
                <a:gd name="connsiteY460" fmla="*/ 1260895 h 2021905"/>
                <a:gd name="connsiteX461" fmla="*/ 5907760 w 12121620"/>
                <a:gd name="connsiteY461" fmla="*/ 1254275 h 2021905"/>
                <a:gd name="connsiteX462" fmla="*/ 5907760 w 12121620"/>
                <a:gd name="connsiteY462" fmla="*/ 1241417 h 2021905"/>
                <a:gd name="connsiteX463" fmla="*/ 5922749 w 12121620"/>
                <a:gd name="connsiteY463" fmla="*/ 1241417 h 2021905"/>
                <a:gd name="connsiteX464" fmla="*/ 5922749 w 12121620"/>
                <a:gd name="connsiteY464" fmla="*/ 1199798 h 2021905"/>
                <a:gd name="connsiteX465" fmla="*/ 5931575 w 12121620"/>
                <a:gd name="connsiteY465" fmla="*/ 1199798 h 2021905"/>
                <a:gd name="connsiteX466" fmla="*/ 5931575 w 12121620"/>
                <a:gd name="connsiteY466" fmla="*/ 1241417 h 2021905"/>
                <a:gd name="connsiteX467" fmla="*/ 5946564 w 12121620"/>
                <a:gd name="connsiteY467" fmla="*/ 1241417 h 2021905"/>
                <a:gd name="connsiteX468" fmla="*/ 5946564 w 12121620"/>
                <a:gd name="connsiteY468" fmla="*/ 1254275 h 2021905"/>
                <a:gd name="connsiteX469" fmla="*/ 5946564 w 12121620"/>
                <a:gd name="connsiteY469" fmla="*/ 1260895 h 2021905"/>
                <a:gd name="connsiteX470" fmla="*/ 5970759 w 12121620"/>
                <a:gd name="connsiteY470" fmla="*/ 1260895 h 2021905"/>
                <a:gd name="connsiteX471" fmla="*/ 5970759 w 12121620"/>
                <a:gd name="connsiteY471" fmla="*/ 1254275 h 2021905"/>
                <a:gd name="connsiteX472" fmla="*/ 5970759 w 12121620"/>
                <a:gd name="connsiteY472" fmla="*/ 1241417 h 2021905"/>
                <a:gd name="connsiteX473" fmla="*/ 5985748 w 12121620"/>
                <a:gd name="connsiteY473" fmla="*/ 1241417 h 2021905"/>
                <a:gd name="connsiteX474" fmla="*/ 5985748 w 12121620"/>
                <a:gd name="connsiteY474" fmla="*/ 1199798 h 2021905"/>
                <a:gd name="connsiteX475" fmla="*/ 5994574 w 12121620"/>
                <a:gd name="connsiteY475" fmla="*/ 1199798 h 2021905"/>
                <a:gd name="connsiteX476" fmla="*/ 5994574 w 12121620"/>
                <a:gd name="connsiteY476" fmla="*/ 1241417 h 2021905"/>
                <a:gd name="connsiteX477" fmla="*/ 6009563 w 12121620"/>
                <a:gd name="connsiteY477" fmla="*/ 1241417 h 2021905"/>
                <a:gd name="connsiteX478" fmla="*/ 6009563 w 12121620"/>
                <a:gd name="connsiteY478" fmla="*/ 1254275 h 2021905"/>
                <a:gd name="connsiteX479" fmla="*/ 6009563 w 12121620"/>
                <a:gd name="connsiteY479" fmla="*/ 1260895 h 2021905"/>
                <a:gd name="connsiteX480" fmla="*/ 6028356 w 12121620"/>
                <a:gd name="connsiteY480" fmla="*/ 1260895 h 2021905"/>
                <a:gd name="connsiteX481" fmla="*/ 6028356 w 12121620"/>
                <a:gd name="connsiteY481" fmla="*/ 1315372 h 2021905"/>
                <a:gd name="connsiteX482" fmla="*/ 6028356 w 12121620"/>
                <a:gd name="connsiteY482" fmla="*/ 1413979 h 2021905"/>
                <a:gd name="connsiteX483" fmla="*/ 6068149 w 12121620"/>
                <a:gd name="connsiteY483" fmla="*/ 1413979 h 2021905"/>
                <a:gd name="connsiteX484" fmla="*/ 6068149 w 12121620"/>
                <a:gd name="connsiteY484" fmla="*/ 1467239 h 2021905"/>
                <a:gd name="connsiteX485" fmla="*/ 6243679 w 12121620"/>
                <a:gd name="connsiteY485" fmla="*/ 1414284 h 2021905"/>
                <a:gd name="connsiteX486" fmla="*/ 6243679 w 12121620"/>
                <a:gd name="connsiteY486" fmla="*/ 1402643 h 2021905"/>
                <a:gd name="connsiteX487" fmla="*/ 6299754 w 12121620"/>
                <a:gd name="connsiteY487" fmla="*/ 1402643 h 2021905"/>
                <a:gd name="connsiteX488" fmla="*/ 6372036 w 12121620"/>
                <a:gd name="connsiteY488" fmla="*/ 1389784 h 2021905"/>
                <a:gd name="connsiteX489" fmla="*/ 6372036 w 12121620"/>
                <a:gd name="connsiteY489" fmla="*/ 1347937 h 2021905"/>
                <a:gd name="connsiteX490" fmla="*/ 6429566 w 12121620"/>
                <a:gd name="connsiteY490" fmla="*/ 1347937 h 2021905"/>
                <a:gd name="connsiteX491" fmla="*/ 6431333 w 12121620"/>
                <a:gd name="connsiteY491" fmla="*/ 1346672 h 2021905"/>
                <a:gd name="connsiteX492" fmla="*/ 6491118 w 12121620"/>
                <a:gd name="connsiteY492" fmla="*/ 1306090 h 2021905"/>
                <a:gd name="connsiteX493" fmla="*/ 6523835 w 12121620"/>
                <a:gd name="connsiteY493" fmla="*/ 1295515 h 2021905"/>
                <a:gd name="connsiteX494" fmla="*/ 6523835 w 12121620"/>
                <a:gd name="connsiteY494" fmla="*/ 1295285 h 2021905"/>
                <a:gd name="connsiteX495" fmla="*/ 6544834 w 12121620"/>
                <a:gd name="connsiteY495" fmla="*/ 1266220 h 2021905"/>
                <a:gd name="connsiteX496" fmla="*/ 6536161 w 12121620"/>
                <a:gd name="connsiteY496" fmla="*/ 1224449 h 2021905"/>
                <a:gd name="connsiteX497" fmla="*/ 6554269 w 12121620"/>
                <a:gd name="connsiteY497" fmla="*/ 1080648 h 2021905"/>
                <a:gd name="connsiteX498" fmla="*/ 6558682 w 12121620"/>
                <a:gd name="connsiteY498" fmla="*/ 1080723 h 2021905"/>
                <a:gd name="connsiteX499" fmla="*/ 6573899 w 12121620"/>
                <a:gd name="connsiteY499" fmla="*/ 1224906 h 2021905"/>
                <a:gd name="connsiteX500" fmla="*/ 6564465 w 12121620"/>
                <a:gd name="connsiteY500" fmla="*/ 1266069 h 2021905"/>
                <a:gd name="connsiteX501" fmla="*/ 6586149 w 12121620"/>
                <a:gd name="connsiteY501" fmla="*/ 1295971 h 2021905"/>
                <a:gd name="connsiteX502" fmla="*/ 6585768 w 12121620"/>
                <a:gd name="connsiteY502" fmla="*/ 1299166 h 2021905"/>
                <a:gd name="connsiteX503" fmla="*/ 6619322 w 12121620"/>
                <a:gd name="connsiteY503" fmla="*/ 1314535 h 2021905"/>
                <a:gd name="connsiteX504" fmla="*/ 6636423 w 12121620"/>
                <a:gd name="connsiteY504" fmla="*/ 1329267 h 2021905"/>
                <a:gd name="connsiteX505" fmla="*/ 6666472 w 12121620"/>
                <a:gd name="connsiteY505" fmla="*/ 1355622 h 2021905"/>
                <a:gd name="connsiteX506" fmla="*/ 6731770 w 12121620"/>
                <a:gd name="connsiteY506" fmla="*/ 1349230 h 2021905"/>
                <a:gd name="connsiteX507" fmla="*/ 6731770 w 12121620"/>
                <a:gd name="connsiteY507" fmla="*/ 748913 h 2021905"/>
                <a:gd name="connsiteX508" fmla="*/ 6761977 w 12121620"/>
                <a:gd name="connsiteY508" fmla="*/ 748913 h 2021905"/>
                <a:gd name="connsiteX509" fmla="*/ 6761977 w 12121620"/>
                <a:gd name="connsiteY509" fmla="*/ 659816 h 2021905"/>
                <a:gd name="connsiteX510" fmla="*/ 7075451 w 12121620"/>
                <a:gd name="connsiteY510" fmla="*/ 720761 h 2021905"/>
                <a:gd name="connsiteX511" fmla="*/ 7075451 w 12121620"/>
                <a:gd name="connsiteY511" fmla="*/ 748913 h 2021905"/>
                <a:gd name="connsiteX512" fmla="*/ 7106951 w 12121620"/>
                <a:gd name="connsiteY512" fmla="*/ 748913 h 2021905"/>
                <a:gd name="connsiteX513" fmla="*/ 7106951 w 12121620"/>
                <a:gd name="connsiteY513" fmla="*/ 1334089 h 2021905"/>
                <a:gd name="connsiteX514" fmla="*/ 7179080 w 12121620"/>
                <a:gd name="connsiteY514" fmla="*/ 1333709 h 2021905"/>
                <a:gd name="connsiteX515" fmla="*/ 7443554 w 12121620"/>
                <a:gd name="connsiteY515" fmla="*/ 1338959 h 2021905"/>
                <a:gd name="connsiteX516" fmla="*/ 7443554 w 12121620"/>
                <a:gd name="connsiteY516" fmla="*/ 1136418 h 2021905"/>
                <a:gd name="connsiteX517" fmla="*/ 7425294 w 12121620"/>
                <a:gd name="connsiteY517" fmla="*/ 1136418 h 2021905"/>
                <a:gd name="connsiteX518" fmla="*/ 7425294 w 12121620"/>
                <a:gd name="connsiteY518" fmla="*/ 1118614 h 2021905"/>
                <a:gd name="connsiteX519" fmla="*/ 7413577 w 12121620"/>
                <a:gd name="connsiteY519" fmla="*/ 1118614 h 2021905"/>
                <a:gd name="connsiteX520" fmla="*/ 7413577 w 12121620"/>
                <a:gd name="connsiteY520" fmla="*/ 1068550 h 2021905"/>
                <a:gd name="connsiteX521" fmla="*/ 7425294 w 12121620"/>
                <a:gd name="connsiteY521" fmla="*/ 1068550 h 2021905"/>
                <a:gd name="connsiteX522" fmla="*/ 7425294 w 12121620"/>
                <a:gd name="connsiteY522" fmla="*/ 1052420 h 2021905"/>
                <a:gd name="connsiteX523" fmla="*/ 7443554 w 12121620"/>
                <a:gd name="connsiteY523" fmla="*/ 1052420 h 2021905"/>
                <a:gd name="connsiteX524" fmla="*/ 7443554 w 12121620"/>
                <a:gd name="connsiteY524" fmla="*/ 815032 h 2021905"/>
                <a:gd name="connsiteX525" fmla="*/ 7425294 w 12121620"/>
                <a:gd name="connsiteY525" fmla="*/ 815032 h 2021905"/>
                <a:gd name="connsiteX526" fmla="*/ 7425294 w 12121620"/>
                <a:gd name="connsiteY526" fmla="*/ 764968 h 2021905"/>
                <a:gd name="connsiteX527" fmla="*/ 7443554 w 12121620"/>
                <a:gd name="connsiteY527" fmla="*/ 764968 h 2021905"/>
                <a:gd name="connsiteX528" fmla="*/ 7443554 w 12121620"/>
                <a:gd name="connsiteY528" fmla="*/ 748456 h 2021905"/>
                <a:gd name="connsiteX529" fmla="*/ 7467294 w 12121620"/>
                <a:gd name="connsiteY529" fmla="*/ 748456 h 2021905"/>
                <a:gd name="connsiteX530" fmla="*/ 7467294 w 12121620"/>
                <a:gd name="connsiteY530" fmla="*/ 462221 h 2021905"/>
                <a:gd name="connsiteX531" fmla="*/ 7444923 w 12121620"/>
                <a:gd name="connsiteY531" fmla="*/ 462221 h 2021905"/>
                <a:gd name="connsiteX532" fmla="*/ 7444923 w 12121620"/>
                <a:gd name="connsiteY532" fmla="*/ 437798 h 2021905"/>
                <a:gd name="connsiteX533" fmla="*/ 7397674 w 12121620"/>
                <a:gd name="connsiteY533" fmla="*/ 377157 h 2021905"/>
                <a:gd name="connsiteX534" fmla="*/ 7355751 w 12121620"/>
                <a:gd name="connsiteY534" fmla="*/ 350680 h 2021905"/>
                <a:gd name="connsiteX535" fmla="*/ 7397674 w 12121620"/>
                <a:gd name="connsiteY535" fmla="*/ 324202 h 2021905"/>
                <a:gd name="connsiteX536" fmla="*/ 7455575 w 12121620"/>
                <a:gd name="connsiteY536" fmla="*/ 258312 h 2021905"/>
                <a:gd name="connsiteX537" fmla="*/ 7455575 w 12121620"/>
                <a:gd name="connsiteY537" fmla="*/ 242942 h 2021905"/>
                <a:gd name="connsiteX538" fmla="*/ 7477260 w 12121620"/>
                <a:gd name="connsiteY538" fmla="*/ 242942 h 2021905"/>
                <a:gd name="connsiteX539" fmla="*/ 7477260 w 12121620"/>
                <a:gd name="connsiteY539" fmla="*/ 130259 h 2021905"/>
                <a:gd name="connsiteX540" fmla="*/ 7489586 w 12121620"/>
                <a:gd name="connsiteY540" fmla="*/ 130259 h 2021905"/>
                <a:gd name="connsiteX541" fmla="*/ 7489586 w 12121620"/>
                <a:gd name="connsiteY541" fmla="*/ 0 h 2021905"/>
                <a:gd name="connsiteX542" fmla="*/ 7498717 w 12121620"/>
                <a:gd name="connsiteY542" fmla="*/ 0 h 2021905"/>
                <a:gd name="connsiteX543" fmla="*/ 7498717 w 12121620"/>
                <a:gd name="connsiteY543" fmla="*/ 130259 h 2021905"/>
                <a:gd name="connsiteX544" fmla="*/ 7511043 w 12121620"/>
                <a:gd name="connsiteY544" fmla="*/ 130259 h 2021905"/>
                <a:gd name="connsiteX545" fmla="*/ 7511043 w 12121620"/>
                <a:gd name="connsiteY545" fmla="*/ 242942 h 2021905"/>
                <a:gd name="connsiteX546" fmla="*/ 7532423 w 12121620"/>
                <a:gd name="connsiteY546" fmla="*/ 242942 h 2021905"/>
                <a:gd name="connsiteX547" fmla="*/ 7532423 w 12121620"/>
                <a:gd name="connsiteY547" fmla="*/ 258159 h 2021905"/>
                <a:gd name="connsiteX548" fmla="*/ 7590705 w 12121620"/>
                <a:gd name="connsiteY548" fmla="*/ 324202 h 2021905"/>
                <a:gd name="connsiteX549" fmla="*/ 7632628 w 12121620"/>
                <a:gd name="connsiteY549" fmla="*/ 350680 h 2021905"/>
                <a:gd name="connsiteX550" fmla="*/ 7590705 w 12121620"/>
                <a:gd name="connsiteY550" fmla="*/ 377157 h 2021905"/>
                <a:gd name="connsiteX551" fmla="*/ 7543150 w 12121620"/>
                <a:gd name="connsiteY551" fmla="*/ 438027 h 2021905"/>
                <a:gd name="connsiteX552" fmla="*/ 7543150 w 12121620"/>
                <a:gd name="connsiteY552" fmla="*/ 462221 h 2021905"/>
                <a:gd name="connsiteX553" fmla="*/ 7521086 w 12121620"/>
                <a:gd name="connsiteY553" fmla="*/ 462221 h 2021905"/>
                <a:gd name="connsiteX554" fmla="*/ 7521086 w 12121620"/>
                <a:gd name="connsiteY554" fmla="*/ 748456 h 2021905"/>
                <a:gd name="connsiteX555" fmla="*/ 7544520 w 12121620"/>
                <a:gd name="connsiteY555" fmla="*/ 748456 h 2021905"/>
                <a:gd name="connsiteX556" fmla="*/ 7544520 w 12121620"/>
                <a:gd name="connsiteY556" fmla="*/ 764968 h 2021905"/>
                <a:gd name="connsiteX557" fmla="*/ 7562782 w 12121620"/>
                <a:gd name="connsiteY557" fmla="*/ 764968 h 2021905"/>
                <a:gd name="connsiteX558" fmla="*/ 7562782 w 12121620"/>
                <a:gd name="connsiteY558" fmla="*/ 815032 h 2021905"/>
                <a:gd name="connsiteX559" fmla="*/ 7544520 w 12121620"/>
                <a:gd name="connsiteY559" fmla="*/ 815032 h 2021905"/>
                <a:gd name="connsiteX560" fmla="*/ 7544520 w 12121620"/>
                <a:gd name="connsiteY560" fmla="*/ 1052420 h 2021905"/>
                <a:gd name="connsiteX561" fmla="*/ 7562782 w 12121620"/>
                <a:gd name="connsiteY561" fmla="*/ 1052420 h 2021905"/>
                <a:gd name="connsiteX562" fmla="*/ 7562782 w 12121620"/>
                <a:gd name="connsiteY562" fmla="*/ 1068550 h 2021905"/>
                <a:gd name="connsiteX563" fmla="*/ 7574575 w 12121620"/>
                <a:gd name="connsiteY563" fmla="*/ 1068550 h 2021905"/>
                <a:gd name="connsiteX564" fmla="*/ 7574575 w 12121620"/>
                <a:gd name="connsiteY564" fmla="*/ 1118614 h 2021905"/>
                <a:gd name="connsiteX565" fmla="*/ 7562782 w 12121620"/>
                <a:gd name="connsiteY565" fmla="*/ 1118614 h 2021905"/>
                <a:gd name="connsiteX566" fmla="*/ 7562782 w 12121620"/>
                <a:gd name="connsiteY566" fmla="*/ 1136418 h 2021905"/>
                <a:gd name="connsiteX567" fmla="*/ 7544520 w 12121620"/>
                <a:gd name="connsiteY567" fmla="*/ 1136418 h 2021905"/>
                <a:gd name="connsiteX568" fmla="*/ 7544520 w 12121620"/>
                <a:gd name="connsiteY568" fmla="*/ 1343905 h 2021905"/>
                <a:gd name="connsiteX569" fmla="*/ 7579900 w 12121620"/>
                <a:gd name="connsiteY569" fmla="*/ 1346035 h 2021905"/>
                <a:gd name="connsiteX570" fmla="*/ 7579900 w 12121620"/>
                <a:gd name="connsiteY570" fmla="*/ 1156809 h 2021905"/>
                <a:gd name="connsiteX571" fmla="*/ 7613835 w 12121620"/>
                <a:gd name="connsiteY571" fmla="*/ 1156809 h 2021905"/>
                <a:gd name="connsiteX572" fmla="*/ 7613835 w 12121620"/>
                <a:gd name="connsiteY572" fmla="*/ 1021910 h 2021905"/>
                <a:gd name="connsiteX573" fmla="*/ 7653475 w 12121620"/>
                <a:gd name="connsiteY573" fmla="*/ 1021910 h 2021905"/>
                <a:gd name="connsiteX574" fmla="*/ 7653475 w 12121620"/>
                <a:gd name="connsiteY574" fmla="*/ 1013616 h 2021905"/>
                <a:gd name="connsiteX575" fmla="*/ 7633921 w 12121620"/>
                <a:gd name="connsiteY575" fmla="*/ 1013616 h 2021905"/>
                <a:gd name="connsiteX576" fmla="*/ 7633921 w 12121620"/>
                <a:gd name="connsiteY576" fmla="*/ 1000301 h 2021905"/>
                <a:gd name="connsiteX577" fmla="*/ 7653475 w 12121620"/>
                <a:gd name="connsiteY577" fmla="*/ 1000301 h 2021905"/>
                <a:gd name="connsiteX578" fmla="*/ 7653475 w 12121620"/>
                <a:gd name="connsiteY578" fmla="*/ 990181 h 2021905"/>
                <a:gd name="connsiteX579" fmla="*/ 7633921 w 12121620"/>
                <a:gd name="connsiteY579" fmla="*/ 990181 h 2021905"/>
                <a:gd name="connsiteX580" fmla="*/ 7633921 w 12121620"/>
                <a:gd name="connsiteY580" fmla="*/ 976866 h 2021905"/>
                <a:gd name="connsiteX581" fmla="*/ 7653475 w 12121620"/>
                <a:gd name="connsiteY581" fmla="*/ 976866 h 2021905"/>
                <a:gd name="connsiteX582" fmla="*/ 7653475 w 12121620"/>
                <a:gd name="connsiteY582" fmla="*/ 966747 h 2021905"/>
                <a:gd name="connsiteX583" fmla="*/ 7633921 w 12121620"/>
                <a:gd name="connsiteY583" fmla="*/ 966747 h 2021905"/>
                <a:gd name="connsiteX584" fmla="*/ 7633921 w 12121620"/>
                <a:gd name="connsiteY584" fmla="*/ 953432 h 2021905"/>
                <a:gd name="connsiteX585" fmla="*/ 7653475 w 12121620"/>
                <a:gd name="connsiteY585" fmla="*/ 953432 h 2021905"/>
                <a:gd name="connsiteX586" fmla="*/ 7653475 w 12121620"/>
                <a:gd name="connsiteY586" fmla="*/ 943313 h 2021905"/>
                <a:gd name="connsiteX587" fmla="*/ 7633921 w 12121620"/>
                <a:gd name="connsiteY587" fmla="*/ 943313 h 2021905"/>
                <a:gd name="connsiteX588" fmla="*/ 7633921 w 12121620"/>
                <a:gd name="connsiteY588" fmla="*/ 929997 h 2021905"/>
                <a:gd name="connsiteX589" fmla="*/ 7653475 w 12121620"/>
                <a:gd name="connsiteY589" fmla="*/ 929997 h 2021905"/>
                <a:gd name="connsiteX590" fmla="*/ 7653475 w 12121620"/>
                <a:gd name="connsiteY590" fmla="*/ 904812 h 2021905"/>
                <a:gd name="connsiteX591" fmla="*/ 7668084 w 12121620"/>
                <a:gd name="connsiteY591" fmla="*/ 904812 h 2021905"/>
                <a:gd name="connsiteX592" fmla="*/ 7668084 w 12121620"/>
                <a:gd name="connsiteY592" fmla="*/ 888454 h 2021905"/>
                <a:gd name="connsiteX593" fmla="*/ 7810898 w 12121620"/>
                <a:gd name="connsiteY593" fmla="*/ 888454 h 2021905"/>
                <a:gd name="connsiteX594" fmla="*/ 7810898 w 12121620"/>
                <a:gd name="connsiteY594" fmla="*/ 904812 h 2021905"/>
                <a:gd name="connsiteX595" fmla="*/ 7822766 w 12121620"/>
                <a:gd name="connsiteY595" fmla="*/ 904812 h 2021905"/>
                <a:gd name="connsiteX596" fmla="*/ 7822766 w 12121620"/>
                <a:gd name="connsiteY596" fmla="*/ 929997 h 2021905"/>
                <a:gd name="connsiteX597" fmla="*/ 7842321 w 12121620"/>
                <a:gd name="connsiteY597" fmla="*/ 929997 h 2021905"/>
                <a:gd name="connsiteX598" fmla="*/ 7842321 w 12121620"/>
                <a:gd name="connsiteY598" fmla="*/ 943313 h 2021905"/>
                <a:gd name="connsiteX599" fmla="*/ 7822766 w 12121620"/>
                <a:gd name="connsiteY599" fmla="*/ 943313 h 2021905"/>
                <a:gd name="connsiteX600" fmla="*/ 7822766 w 12121620"/>
                <a:gd name="connsiteY600" fmla="*/ 953432 h 2021905"/>
                <a:gd name="connsiteX601" fmla="*/ 7842321 w 12121620"/>
                <a:gd name="connsiteY601" fmla="*/ 953432 h 2021905"/>
                <a:gd name="connsiteX602" fmla="*/ 7842321 w 12121620"/>
                <a:gd name="connsiteY602" fmla="*/ 966747 h 2021905"/>
                <a:gd name="connsiteX603" fmla="*/ 7822766 w 12121620"/>
                <a:gd name="connsiteY603" fmla="*/ 966747 h 2021905"/>
                <a:gd name="connsiteX604" fmla="*/ 7822766 w 12121620"/>
                <a:gd name="connsiteY604" fmla="*/ 976866 h 2021905"/>
                <a:gd name="connsiteX605" fmla="*/ 7842321 w 12121620"/>
                <a:gd name="connsiteY605" fmla="*/ 976866 h 2021905"/>
                <a:gd name="connsiteX606" fmla="*/ 7842321 w 12121620"/>
                <a:gd name="connsiteY606" fmla="*/ 990181 h 2021905"/>
                <a:gd name="connsiteX607" fmla="*/ 7822766 w 12121620"/>
                <a:gd name="connsiteY607" fmla="*/ 990181 h 2021905"/>
                <a:gd name="connsiteX608" fmla="*/ 7822766 w 12121620"/>
                <a:gd name="connsiteY608" fmla="*/ 1000301 h 2021905"/>
                <a:gd name="connsiteX609" fmla="*/ 7842321 w 12121620"/>
                <a:gd name="connsiteY609" fmla="*/ 1000301 h 2021905"/>
                <a:gd name="connsiteX610" fmla="*/ 7842321 w 12121620"/>
                <a:gd name="connsiteY610" fmla="*/ 1013616 h 2021905"/>
                <a:gd name="connsiteX611" fmla="*/ 7822766 w 12121620"/>
                <a:gd name="connsiteY611" fmla="*/ 1013616 h 2021905"/>
                <a:gd name="connsiteX612" fmla="*/ 7822766 w 12121620"/>
                <a:gd name="connsiteY612" fmla="*/ 1021910 h 2021905"/>
                <a:gd name="connsiteX613" fmla="*/ 7865071 w 12121620"/>
                <a:gd name="connsiteY613" fmla="*/ 1021910 h 2021905"/>
                <a:gd name="connsiteX614" fmla="*/ 7865071 w 12121620"/>
                <a:gd name="connsiteY614" fmla="*/ 1156809 h 2021905"/>
                <a:gd name="connsiteX615" fmla="*/ 7899005 w 12121620"/>
                <a:gd name="connsiteY615" fmla="*/ 1156809 h 2021905"/>
                <a:gd name="connsiteX616" fmla="*/ 7899005 w 12121620"/>
                <a:gd name="connsiteY616" fmla="*/ 1376849 h 2021905"/>
                <a:gd name="connsiteX617" fmla="*/ 8045621 w 12121620"/>
                <a:gd name="connsiteY617" fmla="*/ 1400208 h 2021905"/>
                <a:gd name="connsiteX618" fmla="*/ 8045621 w 12121620"/>
                <a:gd name="connsiteY618" fmla="*/ 1096092 h 2021905"/>
                <a:gd name="connsiteX619" fmla="*/ 8084350 w 12121620"/>
                <a:gd name="connsiteY619" fmla="*/ 1156125 h 2021905"/>
                <a:gd name="connsiteX620" fmla="*/ 8457552 w 12121620"/>
                <a:gd name="connsiteY620" fmla="*/ 1156125 h 2021905"/>
                <a:gd name="connsiteX621" fmla="*/ 8507388 w 12121620"/>
                <a:gd name="connsiteY621" fmla="*/ 1096092 h 2021905"/>
                <a:gd name="connsiteX622" fmla="*/ 8507388 w 12121620"/>
                <a:gd name="connsiteY622" fmla="*/ 1744649 h 2021905"/>
                <a:gd name="connsiteX623" fmla="*/ 8597854 w 12121620"/>
                <a:gd name="connsiteY623" fmla="*/ 1744649 h 2021905"/>
                <a:gd name="connsiteX624" fmla="*/ 8597854 w 12121620"/>
                <a:gd name="connsiteY624" fmla="*/ 1433306 h 2021905"/>
                <a:gd name="connsiteX625" fmla="*/ 8592756 w 12121620"/>
                <a:gd name="connsiteY625" fmla="*/ 1433306 h 2021905"/>
                <a:gd name="connsiteX626" fmla="*/ 8592756 w 12121620"/>
                <a:gd name="connsiteY626" fmla="*/ 1406219 h 2021905"/>
                <a:gd name="connsiteX627" fmla="*/ 8608886 w 12121620"/>
                <a:gd name="connsiteY627" fmla="*/ 1406219 h 2021905"/>
                <a:gd name="connsiteX628" fmla="*/ 8608886 w 12121620"/>
                <a:gd name="connsiteY628" fmla="*/ 1386892 h 2021905"/>
                <a:gd name="connsiteX629" fmla="*/ 8623038 w 12121620"/>
                <a:gd name="connsiteY629" fmla="*/ 1386892 h 2021905"/>
                <a:gd name="connsiteX630" fmla="*/ 8623038 w 12121620"/>
                <a:gd name="connsiteY630" fmla="*/ 1322144 h 2021905"/>
                <a:gd name="connsiteX631" fmla="*/ 8617180 w 12121620"/>
                <a:gd name="connsiteY631" fmla="*/ 1316894 h 2021905"/>
                <a:gd name="connsiteX632" fmla="*/ 8653624 w 12121620"/>
                <a:gd name="connsiteY632" fmla="*/ 1054778 h 2021905"/>
                <a:gd name="connsiteX633" fmla="*/ 8690070 w 12121620"/>
                <a:gd name="connsiteY633" fmla="*/ 1316894 h 2021905"/>
                <a:gd name="connsiteX634" fmla="*/ 8684211 w 12121620"/>
                <a:gd name="connsiteY634" fmla="*/ 1322144 h 2021905"/>
                <a:gd name="connsiteX635" fmla="*/ 8684211 w 12121620"/>
                <a:gd name="connsiteY635" fmla="*/ 1386892 h 2021905"/>
                <a:gd name="connsiteX636" fmla="*/ 8698364 w 12121620"/>
                <a:gd name="connsiteY636" fmla="*/ 1386892 h 2021905"/>
                <a:gd name="connsiteX637" fmla="*/ 8698364 w 12121620"/>
                <a:gd name="connsiteY637" fmla="*/ 1406219 h 2021905"/>
                <a:gd name="connsiteX638" fmla="*/ 8714494 w 12121620"/>
                <a:gd name="connsiteY638" fmla="*/ 1406219 h 2021905"/>
                <a:gd name="connsiteX639" fmla="*/ 8714494 w 12121620"/>
                <a:gd name="connsiteY639" fmla="*/ 1433306 h 2021905"/>
                <a:gd name="connsiteX640" fmla="*/ 8709472 w 12121620"/>
                <a:gd name="connsiteY640" fmla="*/ 1433306 h 2021905"/>
                <a:gd name="connsiteX641" fmla="*/ 8709472 w 12121620"/>
                <a:gd name="connsiteY641" fmla="*/ 1744649 h 2021905"/>
                <a:gd name="connsiteX642" fmla="*/ 8732754 w 12121620"/>
                <a:gd name="connsiteY642" fmla="*/ 1744649 h 2021905"/>
                <a:gd name="connsiteX643" fmla="*/ 8732754 w 12121620"/>
                <a:gd name="connsiteY643" fmla="*/ 1449359 h 2021905"/>
                <a:gd name="connsiteX644" fmla="*/ 8728264 w 12121620"/>
                <a:gd name="connsiteY644" fmla="*/ 1449359 h 2021905"/>
                <a:gd name="connsiteX645" fmla="*/ 8728264 w 12121620"/>
                <a:gd name="connsiteY645" fmla="*/ 1423338 h 2021905"/>
                <a:gd name="connsiteX646" fmla="*/ 8742569 w 12121620"/>
                <a:gd name="connsiteY646" fmla="*/ 1423338 h 2021905"/>
                <a:gd name="connsiteX647" fmla="*/ 8742569 w 12121620"/>
                <a:gd name="connsiteY647" fmla="*/ 1404773 h 2021905"/>
                <a:gd name="connsiteX648" fmla="*/ 8755048 w 12121620"/>
                <a:gd name="connsiteY648" fmla="*/ 1404773 h 2021905"/>
                <a:gd name="connsiteX649" fmla="*/ 8755048 w 12121620"/>
                <a:gd name="connsiteY649" fmla="*/ 1342459 h 2021905"/>
                <a:gd name="connsiteX650" fmla="*/ 8749873 w 12121620"/>
                <a:gd name="connsiteY650" fmla="*/ 1337437 h 2021905"/>
                <a:gd name="connsiteX651" fmla="*/ 8782058 w 12121620"/>
                <a:gd name="connsiteY651" fmla="*/ 1147907 h 2021905"/>
                <a:gd name="connsiteX652" fmla="*/ 8814242 w 12121620"/>
                <a:gd name="connsiteY652" fmla="*/ 1337437 h 2021905"/>
                <a:gd name="connsiteX653" fmla="*/ 8808992 w 12121620"/>
                <a:gd name="connsiteY653" fmla="*/ 1342535 h 2021905"/>
                <a:gd name="connsiteX654" fmla="*/ 8808992 w 12121620"/>
                <a:gd name="connsiteY654" fmla="*/ 1404773 h 2021905"/>
                <a:gd name="connsiteX655" fmla="*/ 8821471 w 12121620"/>
                <a:gd name="connsiteY655" fmla="*/ 1404773 h 2021905"/>
                <a:gd name="connsiteX656" fmla="*/ 8821471 w 12121620"/>
                <a:gd name="connsiteY656" fmla="*/ 1423338 h 2021905"/>
                <a:gd name="connsiteX657" fmla="*/ 8835774 w 12121620"/>
                <a:gd name="connsiteY657" fmla="*/ 1423338 h 2021905"/>
                <a:gd name="connsiteX658" fmla="*/ 8835774 w 12121620"/>
                <a:gd name="connsiteY658" fmla="*/ 1449359 h 2021905"/>
                <a:gd name="connsiteX659" fmla="*/ 8831361 w 12121620"/>
                <a:gd name="connsiteY659" fmla="*/ 1449359 h 2021905"/>
                <a:gd name="connsiteX660" fmla="*/ 8831361 w 12121620"/>
                <a:gd name="connsiteY660" fmla="*/ 1504065 h 2021905"/>
                <a:gd name="connsiteX661" fmla="*/ 8903491 w 12121620"/>
                <a:gd name="connsiteY661" fmla="*/ 1504065 h 2021905"/>
                <a:gd name="connsiteX662" fmla="*/ 8903491 w 12121620"/>
                <a:gd name="connsiteY662" fmla="*/ 741609 h 2021905"/>
                <a:gd name="connsiteX663" fmla="*/ 8944044 w 12121620"/>
                <a:gd name="connsiteY663" fmla="*/ 741609 h 2021905"/>
                <a:gd name="connsiteX664" fmla="*/ 8944044 w 12121620"/>
                <a:gd name="connsiteY664" fmla="*/ 627784 h 2021905"/>
                <a:gd name="connsiteX665" fmla="*/ 8979120 w 12121620"/>
                <a:gd name="connsiteY665" fmla="*/ 627784 h 2021905"/>
                <a:gd name="connsiteX666" fmla="*/ 8979120 w 12121620"/>
                <a:gd name="connsiteY666" fmla="*/ 552459 h 2021905"/>
                <a:gd name="connsiteX667" fmla="*/ 9052467 w 12121620"/>
                <a:gd name="connsiteY667" fmla="*/ 552459 h 2021905"/>
                <a:gd name="connsiteX668" fmla="*/ 9052467 w 12121620"/>
                <a:gd name="connsiteY668" fmla="*/ 509547 h 2021905"/>
                <a:gd name="connsiteX669" fmla="*/ 9091728 w 12121620"/>
                <a:gd name="connsiteY669" fmla="*/ 509547 h 2021905"/>
                <a:gd name="connsiteX670" fmla="*/ 9091728 w 12121620"/>
                <a:gd name="connsiteY670" fmla="*/ 395494 h 2021905"/>
                <a:gd name="connsiteX671" fmla="*/ 9111814 w 12121620"/>
                <a:gd name="connsiteY671" fmla="*/ 395494 h 2021905"/>
                <a:gd name="connsiteX672" fmla="*/ 9111814 w 12121620"/>
                <a:gd name="connsiteY672" fmla="*/ 509547 h 2021905"/>
                <a:gd name="connsiteX673" fmla="*/ 9309790 w 12121620"/>
                <a:gd name="connsiteY673" fmla="*/ 509547 h 2021905"/>
                <a:gd name="connsiteX674" fmla="*/ 9309790 w 12121620"/>
                <a:gd name="connsiteY674" fmla="*/ 526362 h 2021905"/>
                <a:gd name="connsiteX675" fmla="*/ 9668992 w 12121620"/>
                <a:gd name="connsiteY675" fmla="*/ 526362 h 2021905"/>
                <a:gd name="connsiteX676" fmla="*/ 9668992 w 12121620"/>
                <a:gd name="connsiteY676" fmla="*/ 526439 h 2021905"/>
                <a:gd name="connsiteX677" fmla="*/ 9669220 w 12121620"/>
                <a:gd name="connsiteY677" fmla="*/ 526439 h 2021905"/>
                <a:gd name="connsiteX678" fmla="*/ 9669220 w 12121620"/>
                <a:gd name="connsiteY678" fmla="*/ 552459 h 2021905"/>
                <a:gd name="connsiteX679" fmla="*/ 9670208 w 12121620"/>
                <a:gd name="connsiteY679" fmla="*/ 552459 h 2021905"/>
                <a:gd name="connsiteX680" fmla="*/ 9670208 w 12121620"/>
                <a:gd name="connsiteY680" fmla="*/ 627784 h 2021905"/>
                <a:gd name="connsiteX681" fmla="*/ 9680480 w 12121620"/>
                <a:gd name="connsiteY681" fmla="*/ 627784 h 2021905"/>
                <a:gd name="connsiteX682" fmla="*/ 9680480 w 12121620"/>
                <a:gd name="connsiteY682" fmla="*/ 741609 h 2021905"/>
                <a:gd name="connsiteX683" fmla="*/ 9721034 w 12121620"/>
                <a:gd name="connsiteY683" fmla="*/ 741609 h 2021905"/>
                <a:gd name="connsiteX684" fmla="*/ 9721034 w 12121620"/>
                <a:gd name="connsiteY684" fmla="*/ 1815560 h 2021905"/>
                <a:gd name="connsiteX685" fmla="*/ 9764175 w 12121620"/>
                <a:gd name="connsiteY685" fmla="*/ 1815560 h 2021905"/>
                <a:gd name="connsiteX686" fmla="*/ 9764175 w 12121620"/>
                <a:gd name="connsiteY686" fmla="*/ 972453 h 2021905"/>
                <a:gd name="connsiteX687" fmla="*/ 10319602 w 12121620"/>
                <a:gd name="connsiteY687" fmla="*/ 1206189 h 2021905"/>
                <a:gd name="connsiteX688" fmla="*/ 10319602 w 12121620"/>
                <a:gd name="connsiteY688" fmla="*/ 1815636 h 2021905"/>
                <a:gd name="connsiteX689" fmla="*/ 10403220 w 12121620"/>
                <a:gd name="connsiteY689" fmla="*/ 1815636 h 2021905"/>
                <a:gd name="connsiteX690" fmla="*/ 10403220 w 12121620"/>
                <a:gd name="connsiteY690" fmla="*/ 1940645 h 2021905"/>
                <a:gd name="connsiteX691" fmla="*/ 10445676 w 12121620"/>
                <a:gd name="connsiteY691" fmla="*/ 1940645 h 2021905"/>
                <a:gd name="connsiteX692" fmla="*/ 10445676 w 12121620"/>
                <a:gd name="connsiteY692" fmla="*/ 1707215 h 2021905"/>
                <a:gd name="connsiteX693" fmla="*/ 10551512 w 12121620"/>
                <a:gd name="connsiteY693" fmla="*/ 1707215 h 2021905"/>
                <a:gd name="connsiteX694" fmla="*/ 10551512 w 12121620"/>
                <a:gd name="connsiteY694" fmla="*/ 1351513 h 2021905"/>
                <a:gd name="connsiteX695" fmla="*/ 10663662 w 12121620"/>
                <a:gd name="connsiteY695" fmla="*/ 1377154 h 2021905"/>
                <a:gd name="connsiteX696" fmla="*/ 10663662 w 12121620"/>
                <a:gd name="connsiteY696" fmla="*/ 1345045 h 2021905"/>
                <a:gd name="connsiteX697" fmla="*/ 10689760 w 12121620"/>
                <a:gd name="connsiteY697" fmla="*/ 1345045 h 2021905"/>
                <a:gd name="connsiteX698" fmla="*/ 10689760 w 12121620"/>
                <a:gd name="connsiteY698" fmla="*/ 1262797 h 2021905"/>
                <a:gd name="connsiteX699" fmla="*/ 10702466 w 12121620"/>
                <a:gd name="connsiteY699" fmla="*/ 1262797 h 2021905"/>
                <a:gd name="connsiteX700" fmla="*/ 10702466 w 12121620"/>
                <a:gd name="connsiteY700" fmla="*/ 1251080 h 2021905"/>
                <a:gd name="connsiteX701" fmla="*/ 10664956 w 12121620"/>
                <a:gd name="connsiteY701" fmla="*/ 1251080 h 2021905"/>
                <a:gd name="connsiteX702" fmla="*/ 10664956 w 12121620"/>
                <a:gd name="connsiteY702" fmla="*/ 1239819 h 2021905"/>
                <a:gd name="connsiteX703" fmla="*/ 10669902 w 12121620"/>
                <a:gd name="connsiteY703" fmla="*/ 1239819 h 2021905"/>
                <a:gd name="connsiteX704" fmla="*/ 10669902 w 12121620"/>
                <a:gd name="connsiteY704" fmla="*/ 1231297 h 2021905"/>
                <a:gd name="connsiteX705" fmla="*/ 10664956 w 12121620"/>
                <a:gd name="connsiteY705" fmla="*/ 1231297 h 2021905"/>
                <a:gd name="connsiteX706" fmla="*/ 10664956 w 12121620"/>
                <a:gd name="connsiteY706" fmla="*/ 1220036 h 2021905"/>
                <a:gd name="connsiteX707" fmla="*/ 10669902 w 12121620"/>
                <a:gd name="connsiteY707" fmla="*/ 1220036 h 2021905"/>
                <a:gd name="connsiteX708" fmla="*/ 10669902 w 12121620"/>
                <a:gd name="connsiteY708" fmla="*/ 1211439 h 2021905"/>
                <a:gd name="connsiteX709" fmla="*/ 10664956 w 12121620"/>
                <a:gd name="connsiteY709" fmla="*/ 1211439 h 2021905"/>
                <a:gd name="connsiteX710" fmla="*/ 10664956 w 12121620"/>
                <a:gd name="connsiteY710" fmla="*/ 1200178 h 2021905"/>
                <a:gd name="connsiteX711" fmla="*/ 10669902 w 12121620"/>
                <a:gd name="connsiteY711" fmla="*/ 1200178 h 2021905"/>
                <a:gd name="connsiteX712" fmla="*/ 10669902 w 12121620"/>
                <a:gd name="connsiteY712" fmla="*/ 1191657 h 2021905"/>
                <a:gd name="connsiteX713" fmla="*/ 10664956 w 12121620"/>
                <a:gd name="connsiteY713" fmla="*/ 1191657 h 2021905"/>
                <a:gd name="connsiteX714" fmla="*/ 10664956 w 12121620"/>
                <a:gd name="connsiteY714" fmla="*/ 1180396 h 2021905"/>
                <a:gd name="connsiteX715" fmla="*/ 10702466 w 12121620"/>
                <a:gd name="connsiteY715" fmla="*/ 1180396 h 2021905"/>
                <a:gd name="connsiteX716" fmla="*/ 10702466 w 12121620"/>
                <a:gd name="connsiteY716" fmla="*/ 1134516 h 2021905"/>
                <a:gd name="connsiteX717" fmla="*/ 10743172 w 12121620"/>
                <a:gd name="connsiteY717" fmla="*/ 1104158 h 2021905"/>
                <a:gd name="connsiteX718" fmla="*/ 10743172 w 12121620"/>
                <a:gd name="connsiteY718" fmla="*/ 1180321 h 2021905"/>
                <a:gd name="connsiteX719" fmla="*/ 10780759 w 12121620"/>
                <a:gd name="connsiteY719" fmla="*/ 1180321 h 2021905"/>
                <a:gd name="connsiteX720" fmla="*/ 10780759 w 12121620"/>
                <a:gd name="connsiteY720" fmla="*/ 1191580 h 2021905"/>
                <a:gd name="connsiteX721" fmla="*/ 10775736 w 12121620"/>
                <a:gd name="connsiteY721" fmla="*/ 1191580 h 2021905"/>
                <a:gd name="connsiteX722" fmla="*/ 10775736 w 12121620"/>
                <a:gd name="connsiteY722" fmla="*/ 1200102 h 2021905"/>
                <a:gd name="connsiteX723" fmla="*/ 10780759 w 12121620"/>
                <a:gd name="connsiteY723" fmla="*/ 1200102 h 2021905"/>
                <a:gd name="connsiteX724" fmla="*/ 10780759 w 12121620"/>
                <a:gd name="connsiteY724" fmla="*/ 1211363 h 2021905"/>
                <a:gd name="connsiteX725" fmla="*/ 10775736 w 12121620"/>
                <a:gd name="connsiteY725" fmla="*/ 1211363 h 2021905"/>
                <a:gd name="connsiteX726" fmla="*/ 10775736 w 12121620"/>
                <a:gd name="connsiteY726" fmla="*/ 1219960 h 2021905"/>
                <a:gd name="connsiteX727" fmla="*/ 10780759 w 12121620"/>
                <a:gd name="connsiteY727" fmla="*/ 1219960 h 2021905"/>
                <a:gd name="connsiteX728" fmla="*/ 10780759 w 12121620"/>
                <a:gd name="connsiteY728" fmla="*/ 1231221 h 2021905"/>
                <a:gd name="connsiteX729" fmla="*/ 10775736 w 12121620"/>
                <a:gd name="connsiteY729" fmla="*/ 1231221 h 2021905"/>
                <a:gd name="connsiteX730" fmla="*/ 10775736 w 12121620"/>
                <a:gd name="connsiteY730" fmla="*/ 1239743 h 2021905"/>
                <a:gd name="connsiteX731" fmla="*/ 10780759 w 12121620"/>
                <a:gd name="connsiteY731" fmla="*/ 1239743 h 2021905"/>
                <a:gd name="connsiteX732" fmla="*/ 10780759 w 12121620"/>
                <a:gd name="connsiteY732" fmla="*/ 1251003 h 2021905"/>
                <a:gd name="connsiteX733" fmla="*/ 10743172 w 12121620"/>
                <a:gd name="connsiteY733" fmla="*/ 1251003 h 2021905"/>
                <a:gd name="connsiteX734" fmla="*/ 10743172 w 12121620"/>
                <a:gd name="connsiteY734" fmla="*/ 1262721 h 2021905"/>
                <a:gd name="connsiteX735" fmla="*/ 10755879 w 12121620"/>
                <a:gd name="connsiteY735" fmla="*/ 1262721 h 2021905"/>
                <a:gd name="connsiteX736" fmla="*/ 10755879 w 12121620"/>
                <a:gd name="connsiteY736" fmla="*/ 1344970 h 2021905"/>
                <a:gd name="connsiteX737" fmla="*/ 10781976 w 12121620"/>
                <a:gd name="connsiteY737" fmla="*/ 1344970 h 2021905"/>
                <a:gd name="connsiteX738" fmla="*/ 10781976 w 12121620"/>
                <a:gd name="connsiteY738" fmla="*/ 1537011 h 2021905"/>
                <a:gd name="connsiteX739" fmla="*/ 10822225 w 12121620"/>
                <a:gd name="connsiteY739" fmla="*/ 1537011 h 2021905"/>
                <a:gd name="connsiteX740" fmla="*/ 10822225 w 12121620"/>
                <a:gd name="connsiteY740" fmla="*/ 1707139 h 2021905"/>
                <a:gd name="connsiteX741" fmla="*/ 10898996 w 12121620"/>
                <a:gd name="connsiteY741" fmla="*/ 1707139 h 2021905"/>
                <a:gd name="connsiteX742" fmla="*/ 10898996 w 12121620"/>
                <a:gd name="connsiteY742" fmla="*/ 1864484 h 2021905"/>
                <a:gd name="connsiteX743" fmla="*/ 10977746 w 12121620"/>
                <a:gd name="connsiteY743" fmla="*/ 1864484 h 2021905"/>
                <a:gd name="connsiteX744" fmla="*/ 10977746 w 12121620"/>
                <a:gd name="connsiteY744" fmla="*/ 1892407 h 2021905"/>
                <a:gd name="connsiteX745" fmla="*/ 11243056 w 12121620"/>
                <a:gd name="connsiteY745" fmla="*/ 1892407 h 2021905"/>
                <a:gd name="connsiteX746" fmla="*/ 11243056 w 12121620"/>
                <a:gd name="connsiteY746" fmla="*/ 1934786 h 2021905"/>
                <a:gd name="connsiteX747" fmla="*/ 11400782 w 12121620"/>
                <a:gd name="connsiteY747" fmla="*/ 1934786 h 2021905"/>
                <a:gd name="connsiteX748" fmla="*/ 11427336 w 12121620"/>
                <a:gd name="connsiteY748" fmla="*/ 1325339 h 2021905"/>
                <a:gd name="connsiteX749" fmla="*/ 11415010 w 12121620"/>
                <a:gd name="connsiteY749" fmla="*/ 1318340 h 2021905"/>
                <a:gd name="connsiteX750" fmla="*/ 11390739 w 12121620"/>
                <a:gd name="connsiteY750" fmla="*/ 1338959 h 2021905"/>
                <a:gd name="connsiteX751" fmla="*/ 11257056 w 12121620"/>
                <a:gd name="connsiteY751" fmla="*/ 1394958 h 2021905"/>
                <a:gd name="connsiteX752" fmla="*/ 11254850 w 12121620"/>
                <a:gd name="connsiteY752" fmla="*/ 1391078 h 2021905"/>
                <a:gd name="connsiteX753" fmla="*/ 11372251 w 12121620"/>
                <a:gd name="connsiteY753" fmla="*/ 1306090 h 2021905"/>
                <a:gd name="connsiteX754" fmla="*/ 11404968 w 12121620"/>
                <a:gd name="connsiteY754" fmla="*/ 1295515 h 2021905"/>
                <a:gd name="connsiteX755" fmla="*/ 11404968 w 12121620"/>
                <a:gd name="connsiteY755" fmla="*/ 1295285 h 2021905"/>
                <a:gd name="connsiteX756" fmla="*/ 11425966 w 12121620"/>
                <a:gd name="connsiteY756" fmla="*/ 1266220 h 2021905"/>
                <a:gd name="connsiteX757" fmla="*/ 11417294 w 12121620"/>
                <a:gd name="connsiteY757" fmla="*/ 1224449 h 2021905"/>
                <a:gd name="connsiteX758" fmla="*/ 11435402 w 12121620"/>
                <a:gd name="connsiteY758" fmla="*/ 1080648 h 2021905"/>
                <a:gd name="connsiteX759" fmla="*/ 11439815 w 12121620"/>
                <a:gd name="connsiteY759" fmla="*/ 1080723 h 2021905"/>
                <a:gd name="connsiteX760" fmla="*/ 11455032 w 12121620"/>
                <a:gd name="connsiteY760" fmla="*/ 1224906 h 2021905"/>
                <a:gd name="connsiteX761" fmla="*/ 11445598 w 12121620"/>
                <a:gd name="connsiteY761" fmla="*/ 1266069 h 2021905"/>
                <a:gd name="connsiteX762" fmla="*/ 11467282 w 12121620"/>
                <a:gd name="connsiteY762" fmla="*/ 1295971 h 2021905"/>
                <a:gd name="connsiteX763" fmla="*/ 11466900 w 12121620"/>
                <a:gd name="connsiteY763" fmla="*/ 1299166 h 2021905"/>
                <a:gd name="connsiteX764" fmla="*/ 11500455 w 12121620"/>
                <a:gd name="connsiteY764" fmla="*/ 1314535 h 2021905"/>
                <a:gd name="connsiteX765" fmla="*/ 11606746 w 12121620"/>
                <a:gd name="connsiteY765" fmla="*/ 1413067 h 2021905"/>
                <a:gd name="connsiteX766" fmla="*/ 11604084 w 12121620"/>
                <a:gd name="connsiteY766" fmla="*/ 1416643 h 2021905"/>
                <a:gd name="connsiteX767" fmla="*/ 11478086 w 12121620"/>
                <a:gd name="connsiteY767" fmla="*/ 1344970 h 2021905"/>
                <a:gd name="connsiteX768" fmla="*/ 11455260 w 12121620"/>
                <a:gd name="connsiteY768" fmla="*/ 1320014 h 2021905"/>
                <a:gd name="connsiteX769" fmla="*/ 11443315 w 12121620"/>
                <a:gd name="connsiteY769" fmla="*/ 1325873 h 2021905"/>
                <a:gd name="connsiteX770" fmla="*/ 11469869 w 12121620"/>
                <a:gd name="connsiteY770" fmla="*/ 1934863 h 2021905"/>
                <a:gd name="connsiteX771" fmla="*/ 11716995 w 12121620"/>
                <a:gd name="connsiteY771" fmla="*/ 1934863 h 2021905"/>
                <a:gd name="connsiteX772" fmla="*/ 11716995 w 12121620"/>
                <a:gd name="connsiteY772" fmla="*/ 1971004 h 2021905"/>
                <a:gd name="connsiteX773" fmla="*/ 11728865 w 12121620"/>
                <a:gd name="connsiteY773" fmla="*/ 1971004 h 2021905"/>
                <a:gd name="connsiteX774" fmla="*/ 11753288 w 12121620"/>
                <a:gd name="connsiteY774" fmla="*/ 1411088 h 2021905"/>
                <a:gd name="connsiteX775" fmla="*/ 11742560 w 12121620"/>
                <a:gd name="connsiteY775" fmla="*/ 1405001 h 2021905"/>
                <a:gd name="connsiteX776" fmla="*/ 11721561 w 12121620"/>
                <a:gd name="connsiteY776" fmla="*/ 1422882 h 2021905"/>
                <a:gd name="connsiteX777" fmla="*/ 11605606 w 12121620"/>
                <a:gd name="connsiteY777" fmla="*/ 1471424 h 2021905"/>
                <a:gd name="connsiteX778" fmla="*/ 11603704 w 12121620"/>
                <a:gd name="connsiteY778" fmla="*/ 1468077 h 2021905"/>
                <a:gd name="connsiteX779" fmla="*/ 11705508 w 12121620"/>
                <a:gd name="connsiteY779" fmla="*/ 1394349 h 2021905"/>
                <a:gd name="connsiteX780" fmla="*/ 11733887 w 12121620"/>
                <a:gd name="connsiteY780" fmla="*/ 1385220 h 2021905"/>
                <a:gd name="connsiteX781" fmla="*/ 11733887 w 12121620"/>
                <a:gd name="connsiteY781" fmla="*/ 1385067 h 2021905"/>
                <a:gd name="connsiteX782" fmla="*/ 11752148 w 12121620"/>
                <a:gd name="connsiteY782" fmla="*/ 1359882 h 2021905"/>
                <a:gd name="connsiteX783" fmla="*/ 11744614 w 12121620"/>
                <a:gd name="connsiteY783" fmla="*/ 1323665 h 2021905"/>
                <a:gd name="connsiteX784" fmla="*/ 11760288 w 12121620"/>
                <a:gd name="connsiteY784" fmla="*/ 1198885 h 2021905"/>
                <a:gd name="connsiteX785" fmla="*/ 11764169 w 12121620"/>
                <a:gd name="connsiteY785" fmla="*/ 1198960 h 2021905"/>
                <a:gd name="connsiteX786" fmla="*/ 11777332 w 12121620"/>
                <a:gd name="connsiteY786" fmla="*/ 1323969 h 2021905"/>
                <a:gd name="connsiteX787" fmla="*/ 11769191 w 12121620"/>
                <a:gd name="connsiteY787" fmla="*/ 1359654 h 2021905"/>
                <a:gd name="connsiteX788" fmla="*/ 11787984 w 12121620"/>
                <a:gd name="connsiteY788" fmla="*/ 1385523 h 2021905"/>
                <a:gd name="connsiteX789" fmla="*/ 11787680 w 12121620"/>
                <a:gd name="connsiteY789" fmla="*/ 1388263 h 2021905"/>
                <a:gd name="connsiteX790" fmla="*/ 11816821 w 12121620"/>
                <a:gd name="connsiteY790" fmla="*/ 1401578 h 2021905"/>
                <a:gd name="connsiteX791" fmla="*/ 11909037 w 12121620"/>
                <a:gd name="connsiteY791" fmla="*/ 1487021 h 2021905"/>
                <a:gd name="connsiteX792" fmla="*/ 11906754 w 12121620"/>
                <a:gd name="connsiteY792" fmla="*/ 1490141 h 2021905"/>
                <a:gd name="connsiteX793" fmla="*/ 11797494 w 12121620"/>
                <a:gd name="connsiteY793" fmla="*/ 1427979 h 2021905"/>
                <a:gd name="connsiteX794" fmla="*/ 11777713 w 12121620"/>
                <a:gd name="connsiteY794" fmla="*/ 1406296 h 2021905"/>
                <a:gd name="connsiteX795" fmla="*/ 11767366 w 12121620"/>
                <a:gd name="connsiteY795" fmla="*/ 1411393 h 2021905"/>
                <a:gd name="connsiteX796" fmla="*/ 11791712 w 12121620"/>
                <a:gd name="connsiteY796" fmla="*/ 1970927 h 2021905"/>
                <a:gd name="connsiteX797" fmla="*/ 11960470 w 12121620"/>
                <a:gd name="connsiteY797" fmla="*/ 1970927 h 2021905"/>
                <a:gd name="connsiteX798" fmla="*/ 11980480 w 12121620"/>
                <a:gd name="connsiteY798" fmla="*/ 1512434 h 2021905"/>
                <a:gd name="connsiteX799" fmla="*/ 11971580 w 12121620"/>
                <a:gd name="connsiteY799" fmla="*/ 1507413 h 2021905"/>
                <a:gd name="connsiteX800" fmla="*/ 11954154 w 12121620"/>
                <a:gd name="connsiteY800" fmla="*/ 1522250 h 2021905"/>
                <a:gd name="connsiteX801" fmla="*/ 11857982 w 12121620"/>
                <a:gd name="connsiteY801" fmla="*/ 1562498 h 2021905"/>
                <a:gd name="connsiteX802" fmla="*/ 11856385 w 12121620"/>
                <a:gd name="connsiteY802" fmla="*/ 1559684 h 2021905"/>
                <a:gd name="connsiteX803" fmla="*/ 11940840 w 12121620"/>
                <a:gd name="connsiteY803" fmla="*/ 1498510 h 2021905"/>
                <a:gd name="connsiteX804" fmla="*/ 11964350 w 12121620"/>
                <a:gd name="connsiteY804" fmla="*/ 1490902 h 2021905"/>
                <a:gd name="connsiteX805" fmla="*/ 11964350 w 12121620"/>
                <a:gd name="connsiteY805" fmla="*/ 1490750 h 2021905"/>
                <a:gd name="connsiteX806" fmla="*/ 11979492 w 12121620"/>
                <a:gd name="connsiteY806" fmla="*/ 1469826 h 2021905"/>
                <a:gd name="connsiteX807" fmla="*/ 11973254 w 12121620"/>
                <a:gd name="connsiteY807" fmla="*/ 1439773 h 2021905"/>
                <a:gd name="connsiteX808" fmla="*/ 11986264 w 12121620"/>
                <a:gd name="connsiteY808" fmla="*/ 1336295 h 2021905"/>
                <a:gd name="connsiteX809" fmla="*/ 11989458 w 12121620"/>
                <a:gd name="connsiteY809" fmla="*/ 1336295 h 2021905"/>
                <a:gd name="connsiteX810" fmla="*/ 12000415 w 12121620"/>
                <a:gd name="connsiteY810" fmla="*/ 1440001 h 2021905"/>
                <a:gd name="connsiteX811" fmla="*/ 11993644 w 12121620"/>
                <a:gd name="connsiteY811" fmla="*/ 1469598 h 2021905"/>
                <a:gd name="connsiteX812" fmla="*/ 12009242 w 12121620"/>
                <a:gd name="connsiteY812" fmla="*/ 1491054 h 2021905"/>
                <a:gd name="connsiteX813" fmla="*/ 12009014 w 12121620"/>
                <a:gd name="connsiteY813" fmla="*/ 1493337 h 2021905"/>
                <a:gd name="connsiteX814" fmla="*/ 12033133 w 12121620"/>
                <a:gd name="connsiteY814" fmla="*/ 1504370 h 2021905"/>
                <a:gd name="connsiteX815" fmla="*/ 12109675 w 12121620"/>
                <a:gd name="connsiteY815" fmla="*/ 1575282 h 2021905"/>
                <a:gd name="connsiteX816" fmla="*/ 12107773 w 12121620"/>
                <a:gd name="connsiteY816" fmla="*/ 1577868 h 2021905"/>
                <a:gd name="connsiteX817" fmla="*/ 12017154 w 12121620"/>
                <a:gd name="connsiteY817" fmla="*/ 1526282 h 2021905"/>
                <a:gd name="connsiteX818" fmla="*/ 12000720 w 12121620"/>
                <a:gd name="connsiteY818" fmla="*/ 1508325 h 2021905"/>
                <a:gd name="connsiteX819" fmla="*/ 11992122 w 12121620"/>
                <a:gd name="connsiteY819" fmla="*/ 1512587 h 2021905"/>
                <a:gd name="connsiteX820" fmla="*/ 12012057 w 12121620"/>
                <a:gd name="connsiteY820" fmla="*/ 1970776 h 2021905"/>
                <a:gd name="connsiteX821" fmla="*/ 12012057 w 12121620"/>
                <a:gd name="connsiteY821" fmla="*/ 1970852 h 2021905"/>
                <a:gd name="connsiteX822" fmla="*/ 12121620 w 12121620"/>
                <a:gd name="connsiteY822" fmla="*/ 1970852 h 2021905"/>
                <a:gd name="connsiteX823" fmla="*/ 12121620 w 12121620"/>
                <a:gd name="connsiteY823" fmla="*/ 2021905 h 2021905"/>
                <a:gd name="connsiteX824" fmla="*/ 11717223 w 12121620"/>
                <a:gd name="connsiteY824" fmla="*/ 2021905 h 2021905"/>
                <a:gd name="connsiteX825" fmla="*/ 11537356 w 12121620"/>
                <a:gd name="connsiteY825" fmla="*/ 2021905 h 2021905"/>
                <a:gd name="connsiteX826" fmla="*/ 11243132 w 12121620"/>
                <a:gd name="connsiteY826" fmla="*/ 2021905 h 2021905"/>
                <a:gd name="connsiteX827" fmla="*/ 11137906 w 12121620"/>
                <a:gd name="connsiteY827" fmla="*/ 2021905 h 2021905"/>
                <a:gd name="connsiteX828" fmla="*/ 10977746 w 12121620"/>
                <a:gd name="connsiteY828" fmla="*/ 2021905 h 2021905"/>
                <a:gd name="connsiteX829" fmla="*/ 10962376 w 12121620"/>
                <a:gd name="connsiteY829" fmla="*/ 2021905 h 2021905"/>
                <a:gd name="connsiteX830" fmla="*/ 10898996 w 12121620"/>
                <a:gd name="connsiteY830" fmla="*/ 2021905 h 2021905"/>
                <a:gd name="connsiteX831" fmla="*/ 10877540 w 12121620"/>
                <a:gd name="connsiteY831" fmla="*/ 2021905 h 2021905"/>
                <a:gd name="connsiteX832" fmla="*/ 10858670 w 12121620"/>
                <a:gd name="connsiteY832" fmla="*/ 2021905 h 2021905"/>
                <a:gd name="connsiteX833" fmla="*/ 10845659 w 12121620"/>
                <a:gd name="connsiteY833" fmla="*/ 2021905 h 2021905"/>
                <a:gd name="connsiteX834" fmla="*/ 10835236 w 12121620"/>
                <a:gd name="connsiteY834" fmla="*/ 2021905 h 2021905"/>
                <a:gd name="connsiteX835" fmla="*/ 10694096 w 12121620"/>
                <a:gd name="connsiteY835" fmla="*/ 2021905 h 2021905"/>
                <a:gd name="connsiteX836" fmla="*/ 10573653 w 12121620"/>
                <a:gd name="connsiteY836" fmla="*/ 2021905 h 2021905"/>
                <a:gd name="connsiteX837" fmla="*/ 10445676 w 12121620"/>
                <a:gd name="connsiteY837" fmla="*/ 2021905 h 2021905"/>
                <a:gd name="connsiteX838" fmla="*/ 10403220 w 12121620"/>
                <a:gd name="connsiteY838" fmla="*/ 2021905 h 2021905"/>
                <a:gd name="connsiteX839" fmla="*/ 10276842 w 12121620"/>
                <a:gd name="connsiteY839" fmla="*/ 2021905 h 2021905"/>
                <a:gd name="connsiteX840" fmla="*/ 9720957 w 12121620"/>
                <a:gd name="connsiteY840" fmla="*/ 2021905 h 2021905"/>
                <a:gd name="connsiteX841" fmla="*/ 9549384 w 12121620"/>
                <a:gd name="connsiteY841" fmla="*/ 2021905 h 2021905"/>
                <a:gd name="connsiteX842" fmla="*/ 9404441 w 12121620"/>
                <a:gd name="connsiteY842" fmla="*/ 2021905 h 2021905"/>
                <a:gd name="connsiteX843" fmla="*/ 8903491 w 12121620"/>
                <a:gd name="connsiteY843" fmla="*/ 2021905 h 2021905"/>
                <a:gd name="connsiteX844" fmla="*/ 8804350 w 12121620"/>
                <a:gd name="connsiteY844" fmla="*/ 2021905 h 2021905"/>
                <a:gd name="connsiteX845" fmla="*/ 8800851 w 12121620"/>
                <a:gd name="connsiteY845" fmla="*/ 2021905 h 2021905"/>
                <a:gd name="connsiteX846" fmla="*/ 8507463 w 12121620"/>
                <a:gd name="connsiteY846" fmla="*/ 2021905 h 2021905"/>
                <a:gd name="connsiteX847" fmla="*/ 8485170 w 12121620"/>
                <a:gd name="connsiteY847" fmla="*/ 2021905 h 2021905"/>
                <a:gd name="connsiteX848" fmla="*/ 8184783 w 12121620"/>
                <a:gd name="connsiteY848" fmla="*/ 2021905 h 2021905"/>
                <a:gd name="connsiteX849" fmla="*/ 8045698 w 12121620"/>
                <a:gd name="connsiteY849" fmla="*/ 2021905 h 2021905"/>
                <a:gd name="connsiteX850" fmla="*/ 7982928 w 12121620"/>
                <a:gd name="connsiteY850" fmla="*/ 2021905 h 2021905"/>
                <a:gd name="connsiteX851" fmla="*/ 7944733 w 12121620"/>
                <a:gd name="connsiteY851" fmla="*/ 2021905 h 2021905"/>
                <a:gd name="connsiteX852" fmla="*/ 7899005 w 12121620"/>
                <a:gd name="connsiteY852" fmla="*/ 2021905 h 2021905"/>
                <a:gd name="connsiteX853" fmla="*/ 7873897 w 12121620"/>
                <a:gd name="connsiteY853" fmla="*/ 2021905 h 2021905"/>
                <a:gd name="connsiteX854" fmla="*/ 7617258 w 12121620"/>
                <a:gd name="connsiteY854" fmla="*/ 2021905 h 2021905"/>
                <a:gd name="connsiteX855" fmla="*/ 7579900 w 12121620"/>
                <a:gd name="connsiteY855" fmla="*/ 2021905 h 2021905"/>
                <a:gd name="connsiteX856" fmla="*/ 7562477 w 12121620"/>
                <a:gd name="connsiteY856" fmla="*/ 2021905 h 2021905"/>
                <a:gd name="connsiteX857" fmla="*/ 7425903 w 12121620"/>
                <a:gd name="connsiteY857" fmla="*/ 2021905 h 2021905"/>
                <a:gd name="connsiteX858" fmla="*/ 7404978 w 12121620"/>
                <a:gd name="connsiteY858" fmla="*/ 2021905 h 2021905"/>
                <a:gd name="connsiteX859" fmla="*/ 7373555 w 12121620"/>
                <a:gd name="connsiteY859" fmla="*/ 2021905 h 2021905"/>
                <a:gd name="connsiteX860" fmla="*/ 7332849 w 12121620"/>
                <a:gd name="connsiteY860" fmla="*/ 2021905 h 2021905"/>
                <a:gd name="connsiteX861" fmla="*/ 7240487 w 12121620"/>
                <a:gd name="connsiteY861" fmla="*/ 2021905 h 2021905"/>
                <a:gd name="connsiteX862" fmla="*/ 7223285 w 12121620"/>
                <a:gd name="connsiteY862" fmla="*/ 2021905 h 2021905"/>
                <a:gd name="connsiteX863" fmla="*/ 7185623 w 12121620"/>
                <a:gd name="connsiteY863" fmla="*/ 2021905 h 2021905"/>
                <a:gd name="connsiteX864" fmla="*/ 7147428 w 12121620"/>
                <a:gd name="connsiteY864" fmla="*/ 2021905 h 2021905"/>
                <a:gd name="connsiteX865" fmla="*/ 7106951 w 12121620"/>
                <a:gd name="connsiteY865" fmla="*/ 2021905 h 2021905"/>
                <a:gd name="connsiteX866" fmla="*/ 7021962 w 12121620"/>
                <a:gd name="connsiteY866" fmla="*/ 2021905 h 2021905"/>
                <a:gd name="connsiteX867" fmla="*/ 6876867 w 12121620"/>
                <a:gd name="connsiteY867" fmla="*/ 2021905 h 2021905"/>
                <a:gd name="connsiteX868" fmla="*/ 6836090 w 12121620"/>
                <a:gd name="connsiteY868" fmla="*/ 2021905 h 2021905"/>
                <a:gd name="connsiteX869" fmla="*/ 6731770 w 12121620"/>
                <a:gd name="connsiteY869" fmla="*/ 2021905 h 2021905"/>
                <a:gd name="connsiteX870" fmla="*/ 6688707 w 12121620"/>
                <a:gd name="connsiteY870" fmla="*/ 2021905 h 2021905"/>
                <a:gd name="connsiteX871" fmla="*/ 6656224 w 12121620"/>
                <a:gd name="connsiteY871" fmla="*/ 2021905 h 2021905"/>
                <a:gd name="connsiteX872" fmla="*/ 6650511 w 12121620"/>
                <a:gd name="connsiteY872" fmla="*/ 2021905 h 2021905"/>
                <a:gd name="connsiteX873" fmla="*/ 6616044 w 12121620"/>
                <a:gd name="connsiteY873" fmla="*/ 2021905 h 2021905"/>
                <a:gd name="connsiteX874" fmla="*/ 6579447 w 12121620"/>
                <a:gd name="connsiteY874" fmla="*/ 2021905 h 2021905"/>
                <a:gd name="connsiteX875" fmla="*/ 6566056 w 12121620"/>
                <a:gd name="connsiteY875" fmla="*/ 2021905 h 2021905"/>
                <a:gd name="connsiteX876" fmla="*/ 6500394 w 12121620"/>
                <a:gd name="connsiteY876" fmla="*/ 2021905 h 2021905"/>
                <a:gd name="connsiteX877" fmla="*/ 6366330 w 12121620"/>
                <a:gd name="connsiteY877" fmla="*/ 2021905 h 2021905"/>
                <a:gd name="connsiteX878" fmla="*/ 6361999 w 12121620"/>
                <a:gd name="connsiteY878" fmla="*/ 2021905 h 2021905"/>
                <a:gd name="connsiteX879" fmla="*/ 6256773 w 12121620"/>
                <a:gd name="connsiteY879" fmla="*/ 2021905 h 2021905"/>
                <a:gd name="connsiteX880" fmla="*/ 6243756 w 12121620"/>
                <a:gd name="connsiteY880" fmla="*/ 2021905 h 2021905"/>
                <a:gd name="connsiteX881" fmla="*/ 6193615 w 12121620"/>
                <a:gd name="connsiteY881" fmla="*/ 2021905 h 2021905"/>
                <a:gd name="connsiteX882" fmla="*/ 6155420 w 12121620"/>
                <a:gd name="connsiteY882" fmla="*/ 2021905 h 2021905"/>
                <a:gd name="connsiteX883" fmla="*/ 6101398 w 12121620"/>
                <a:gd name="connsiteY883" fmla="*/ 2021905 h 2021905"/>
                <a:gd name="connsiteX884" fmla="*/ 6096613 w 12121620"/>
                <a:gd name="connsiteY884" fmla="*/ 2021905 h 2021905"/>
                <a:gd name="connsiteX885" fmla="*/ 6081243 w 12121620"/>
                <a:gd name="connsiteY885" fmla="*/ 2021905 h 2021905"/>
                <a:gd name="connsiteX886" fmla="*/ 6055443 w 12121620"/>
                <a:gd name="connsiteY886" fmla="*/ 2021905 h 2021905"/>
                <a:gd name="connsiteX887" fmla="*/ 6017863 w 12121620"/>
                <a:gd name="connsiteY887" fmla="*/ 2021905 h 2021905"/>
                <a:gd name="connsiteX888" fmla="*/ 5996407 w 12121620"/>
                <a:gd name="connsiteY888" fmla="*/ 2021905 h 2021905"/>
                <a:gd name="connsiteX889" fmla="*/ 5977538 w 12121620"/>
                <a:gd name="connsiteY889" fmla="*/ 2021905 h 2021905"/>
                <a:gd name="connsiteX890" fmla="*/ 5964526 w 12121620"/>
                <a:gd name="connsiteY890" fmla="*/ 2021905 h 2021905"/>
                <a:gd name="connsiteX891" fmla="*/ 5954104 w 12121620"/>
                <a:gd name="connsiteY891" fmla="*/ 2021905 h 2021905"/>
                <a:gd name="connsiteX892" fmla="*/ 5918869 w 12121620"/>
                <a:gd name="connsiteY892" fmla="*/ 2021905 h 2021905"/>
                <a:gd name="connsiteX893" fmla="*/ 5901066 w 12121620"/>
                <a:gd name="connsiteY893" fmla="*/ 2021905 h 2021905"/>
                <a:gd name="connsiteX894" fmla="*/ 5812963 w 12121620"/>
                <a:gd name="connsiteY894" fmla="*/ 2021905 h 2021905"/>
                <a:gd name="connsiteX895" fmla="*/ 5806566 w 12121620"/>
                <a:gd name="connsiteY895" fmla="*/ 2021905 h 2021905"/>
                <a:gd name="connsiteX896" fmla="*/ 5770120 w 12121620"/>
                <a:gd name="connsiteY896" fmla="*/ 2021905 h 2021905"/>
                <a:gd name="connsiteX897" fmla="*/ 5738774 w 12121620"/>
                <a:gd name="connsiteY897" fmla="*/ 2021905 h 2021905"/>
                <a:gd name="connsiteX898" fmla="*/ 5707883 w 12121620"/>
                <a:gd name="connsiteY898" fmla="*/ 2021905 h 2021905"/>
                <a:gd name="connsiteX899" fmla="*/ 5692520 w 12121620"/>
                <a:gd name="connsiteY899" fmla="*/ 2021905 h 2021905"/>
                <a:gd name="connsiteX900" fmla="*/ 5664134 w 12121620"/>
                <a:gd name="connsiteY900" fmla="*/ 2021905 h 2021905"/>
                <a:gd name="connsiteX901" fmla="*/ 5564543 w 12121620"/>
                <a:gd name="connsiteY901" fmla="*/ 2021905 h 2021905"/>
                <a:gd name="connsiteX902" fmla="*/ 5522088 w 12121620"/>
                <a:gd name="connsiteY902" fmla="*/ 2021905 h 2021905"/>
                <a:gd name="connsiteX903" fmla="*/ 5434659 w 12121620"/>
                <a:gd name="connsiteY903" fmla="*/ 2021905 h 2021905"/>
                <a:gd name="connsiteX904" fmla="*/ 5395709 w 12121620"/>
                <a:gd name="connsiteY904" fmla="*/ 2021905 h 2021905"/>
                <a:gd name="connsiteX905" fmla="*/ 5197802 w 12121620"/>
                <a:gd name="connsiteY905" fmla="*/ 2021905 h 2021905"/>
                <a:gd name="connsiteX906" fmla="*/ 5141880 w 12121620"/>
                <a:gd name="connsiteY906" fmla="*/ 2021905 h 2021905"/>
                <a:gd name="connsiteX907" fmla="*/ 4984078 w 12121620"/>
                <a:gd name="connsiteY907" fmla="*/ 2021905 h 2021905"/>
                <a:gd name="connsiteX908" fmla="*/ 4881133 w 12121620"/>
                <a:gd name="connsiteY908" fmla="*/ 2021905 h 2021905"/>
                <a:gd name="connsiteX909" fmla="*/ 4839824 w 12121620"/>
                <a:gd name="connsiteY909" fmla="*/ 2021905 h 2021905"/>
                <a:gd name="connsiteX910" fmla="*/ 4668252 w 12121620"/>
                <a:gd name="connsiteY910" fmla="*/ 2021905 h 2021905"/>
                <a:gd name="connsiteX911" fmla="*/ 4523308 w 12121620"/>
                <a:gd name="connsiteY911" fmla="*/ 2021905 h 2021905"/>
                <a:gd name="connsiteX912" fmla="*/ 4022358 w 12121620"/>
                <a:gd name="connsiteY912" fmla="*/ 2021905 h 2021905"/>
                <a:gd name="connsiteX913" fmla="*/ 3923218 w 12121620"/>
                <a:gd name="connsiteY913" fmla="*/ 2021905 h 2021905"/>
                <a:gd name="connsiteX914" fmla="*/ 3919718 w 12121620"/>
                <a:gd name="connsiteY914" fmla="*/ 2021905 h 2021905"/>
                <a:gd name="connsiteX915" fmla="*/ 3626330 w 12121620"/>
                <a:gd name="connsiteY915" fmla="*/ 2021905 h 2021905"/>
                <a:gd name="connsiteX916" fmla="*/ 3604038 w 12121620"/>
                <a:gd name="connsiteY916" fmla="*/ 2021905 h 2021905"/>
                <a:gd name="connsiteX917" fmla="*/ 3303651 w 12121620"/>
                <a:gd name="connsiteY917" fmla="*/ 2021905 h 2021905"/>
                <a:gd name="connsiteX918" fmla="*/ 3164565 w 12121620"/>
                <a:gd name="connsiteY918" fmla="*/ 2021905 h 2021905"/>
                <a:gd name="connsiteX919" fmla="*/ 3101795 w 12121620"/>
                <a:gd name="connsiteY919" fmla="*/ 2021905 h 2021905"/>
                <a:gd name="connsiteX920" fmla="*/ 3063600 w 12121620"/>
                <a:gd name="connsiteY920" fmla="*/ 2021905 h 2021905"/>
                <a:gd name="connsiteX921" fmla="*/ 3017872 w 12121620"/>
                <a:gd name="connsiteY921" fmla="*/ 2021905 h 2021905"/>
                <a:gd name="connsiteX922" fmla="*/ 2992764 w 12121620"/>
                <a:gd name="connsiteY922" fmla="*/ 2021905 h 2021905"/>
                <a:gd name="connsiteX923" fmla="*/ 2736125 w 12121620"/>
                <a:gd name="connsiteY923" fmla="*/ 2021905 h 2021905"/>
                <a:gd name="connsiteX924" fmla="*/ 2698768 w 12121620"/>
                <a:gd name="connsiteY924" fmla="*/ 2021905 h 2021905"/>
                <a:gd name="connsiteX925" fmla="*/ 2681344 w 12121620"/>
                <a:gd name="connsiteY925" fmla="*/ 2021905 h 2021905"/>
                <a:gd name="connsiteX926" fmla="*/ 2544770 w 12121620"/>
                <a:gd name="connsiteY926" fmla="*/ 2021905 h 2021905"/>
                <a:gd name="connsiteX927" fmla="*/ 2523846 w 12121620"/>
                <a:gd name="connsiteY927" fmla="*/ 2021905 h 2021905"/>
                <a:gd name="connsiteX928" fmla="*/ 2492422 w 12121620"/>
                <a:gd name="connsiteY928" fmla="*/ 2021905 h 2021905"/>
                <a:gd name="connsiteX929" fmla="*/ 2451716 w 12121620"/>
                <a:gd name="connsiteY929" fmla="*/ 2021905 h 2021905"/>
                <a:gd name="connsiteX930" fmla="*/ 2342152 w 12121620"/>
                <a:gd name="connsiteY930" fmla="*/ 2021905 h 2021905"/>
                <a:gd name="connsiteX931" fmla="*/ 2304490 w 12121620"/>
                <a:gd name="connsiteY931" fmla="*/ 2021905 h 2021905"/>
                <a:gd name="connsiteX932" fmla="*/ 2266295 w 12121620"/>
                <a:gd name="connsiteY932" fmla="*/ 2021905 h 2021905"/>
                <a:gd name="connsiteX933" fmla="*/ 2225818 w 12121620"/>
                <a:gd name="connsiteY933" fmla="*/ 2021905 h 2021905"/>
                <a:gd name="connsiteX934" fmla="*/ 2140829 w 12121620"/>
                <a:gd name="connsiteY934" fmla="*/ 2021905 h 2021905"/>
                <a:gd name="connsiteX935" fmla="*/ 1995734 w 12121620"/>
                <a:gd name="connsiteY935" fmla="*/ 2021905 h 2021905"/>
                <a:gd name="connsiteX936" fmla="*/ 1850638 w 12121620"/>
                <a:gd name="connsiteY936" fmla="*/ 2021905 h 2021905"/>
                <a:gd name="connsiteX937" fmla="*/ 1807574 w 12121620"/>
                <a:gd name="connsiteY937" fmla="*/ 2021905 h 2021905"/>
                <a:gd name="connsiteX938" fmla="*/ 1769378 w 12121620"/>
                <a:gd name="connsiteY938" fmla="*/ 2021905 h 2021905"/>
                <a:gd name="connsiteX939" fmla="*/ 1734911 w 12121620"/>
                <a:gd name="connsiteY939" fmla="*/ 2021905 h 2021905"/>
                <a:gd name="connsiteX940" fmla="*/ 1698314 w 12121620"/>
                <a:gd name="connsiteY940" fmla="*/ 2021905 h 2021905"/>
                <a:gd name="connsiteX941" fmla="*/ 1684923 w 12121620"/>
                <a:gd name="connsiteY941" fmla="*/ 2021905 h 2021905"/>
                <a:gd name="connsiteX942" fmla="*/ 1619261 w 12121620"/>
                <a:gd name="connsiteY942" fmla="*/ 2021905 h 2021905"/>
                <a:gd name="connsiteX943" fmla="*/ 1485197 w 12121620"/>
                <a:gd name="connsiteY943" fmla="*/ 2021905 h 2021905"/>
                <a:gd name="connsiteX944" fmla="*/ 1362623 w 12121620"/>
                <a:gd name="connsiteY944" fmla="*/ 2021905 h 2021905"/>
                <a:gd name="connsiteX945" fmla="*/ 1312482 w 12121620"/>
                <a:gd name="connsiteY945" fmla="*/ 2021905 h 2021905"/>
                <a:gd name="connsiteX946" fmla="*/ 1274287 w 12121620"/>
                <a:gd name="connsiteY946" fmla="*/ 2021905 h 2021905"/>
                <a:gd name="connsiteX947" fmla="*/ 1220265 w 12121620"/>
                <a:gd name="connsiteY947" fmla="*/ 2021905 h 2021905"/>
                <a:gd name="connsiteX948" fmla="*/ 1174310 w 12121620"/>
                <a:gd name="connsiteY948" fmla="*/ 2021905 h 2021905"/>
                <a:gd name="connsiteX949" fmla="*/ 1037736 w 12121620"/>
                <a:gd name="connsiteY949" fmla="*/ 2021905 h 2021905"/>
                <a:gd name="connsiteX950" fmla="*/ 1019932 w 12121620"/>
                <a:gd name="connsiteY950" fmla="*/ 2021905 h 2021905"/>
                <a:gd name="connsiteX951" fmla="*/ 925433 w 12121620"/>
                <a:gd name="connsiteY951" fmla="*/ 2021905 h 2021905"/>
                <a:gd name="connsiteX952" fmla="*/ 888988 w 12121620"/>
                <a:gd name="connsiteY952" fmla="*/ 2021905 h 2021905"/>
                <a:gd name="connsiteX953" fmla="*/ 857641 w 12121620"/>
                <a:gd name="connsiteY953" fmla="*/ 2021905 h 2021905"/>
                <a:gd name="connsiteX954" fmla="*/ 826750 w 12121620"/>
                <a:gd name="connsiteY954" fmla="*/ 2021905 h 2021905"/>
                <a:gd name="connsiteX955" fmla="*/ 783001 w 12121620"/>
                <a:gd name="connsiteY955" fmla="*/ 2021905 h 2021905"/>
                <a:gd name="connsiteX956" fmla="*/ 553526 w 12121620"/>
                <a:gd name="connsiteY956" fmla="*/ 2021905 h 2021905"/>
                <a:gd name="connsiteX957" fmla="*/ 316669 w 12121620"/>
                <a:gd name="connsiteY957" fmla="*/ 2021905 h 2021905"/>
                <a:gd name="connsiteX958" fmla="*/ 260747 w 12121620"/>
                <a:gd name="connsiteY958" fmla="*/ 2021905 h 2021905"/>
                <a:gd name="connsiteX959" fmla="*/ 102945 w 12121620"/>
                <a:gd name="connsiteY959" fmla="*/ 2021905 h 2021905"/>
                <a:gd name="connsiteX960" fmla="*/ 0 w 12121620"/>
                <a:gd name="connsiteY960" fmla="*/ 2021905 h 2021905"/>
                <a:gd name="connsiteX961" fmla="*/ 0 w 12121620"/>
                <a:gd name="connsiteY961" fmla="*/ 1970852 h 2021905"/>
                <a:gd name="connsiteX962" fmla="*/ 102945 w 12121620"/>
                <a:gd name="connsiteY962" fmla="*/ 1970852 h 2021905"/>
                <a:gd name="connsiteX963" fmla="*/ 102945 w 12121620"/>
                <a:gd name="connsiteY963" fmla="*/ 1918048 h 2021905"/>
                <a:gd name="connsiteX964" fmla="*/ 260747 w 12121620"/>
                <a:gd name="connsiteY964" fmla="*/ 1918048 h 2021905"/>
                <a:gd name="connsiteX965" fmla="*/ 260747 w 12121620"/>
                <a:gd name="connsiteY965" fmla="*/ 1889135 h 2021905"/>
                <a:gd name="connsiteX966" fmla="*/ 316669 w 12121620"/>
                <a:gd name="connsiteY966" fmla="*/ 1889135 h 2021905"/>
                <a:gd name="connsiteX967" fmla="*/ 316669 w 12121620"/>
                <a:gd name="connsiteY967" fmla="*/ 1705845 h 2021905"/>
                <a:gd name="connsiteX968" fmla="*/ 316669 w 12121620"/>
                <a:gd name="connsiteY968" fmla="*/ 1619487 h 2021905"/>
                <a:gd name="connsiteX969" fmla="*/ 463363 w 12121620"/>
                <a:gd name="connsiteY969" fmla="*/ 1619487 h 2021905"/>
                <a:gd name="connsiteX970" fmla="*/ 463363 w 12121620"/>
                <a:gd name="connsiteY970" fmla="*/ 1705845 h 2021905"/>
                <a:gd name="connsiteX971" fmla="*/ 783001 w 12121620"/>
                <a:gd name="connsiteY971" fmla="*/ 1705845 h 2021905"/>
                <a:gd name="connsiteX972" fmla="*/ 783001 w 12121620"/>
                <a:gd name="connsiteY972" fmla="*/ 1889135 h 2021905"/>
                <a:gd name="connsiteX973" fmla="*/ 826750 w 12121620"/>
                <a:gd name="connsiteY973" fmla="*/ 1889135 h 2021905"/>
                <a:gd name="connsiteX974" fmla="*/ 826750 w 12121620"/>
                <a:gd name="connsiteY974" fmla="*/ 1536097 h 2021905"/>
                <a:gd name="connsiteX975" fmla="*/ 857641 w 12121620"/>
                <a:gd name="connsiteY975" fmla="*/ 1536097 h 2021905"/>
                <a:gd name="connsiteX976" fmla="*/ 857641 w 12121620"/>
                <a:gd name="connsiteY976" fmla="*/ 1502924 h 2021905"/>
                <a:gd name="connsiteX977" fmla="*/ 888988 w 12121620"/>
                <a:gd name="connsiteY977" fmla="*/ 1502924 h 2021905"/>
                <a:gd name="connsiteX978" fmla="*/ 888988 w 12121620"/>
                <a:gd name="connsiteY978" fmla="*/ 1473479 h 2021905"/>
                <a:gd name="connsiteX979" fmla="*/ 966520 w 12121620"/>
                <a:gd name="connsiteY979" fmla="*/ 1473479 h 2021905"/>
                <a:gd name="connsiteX980" fmla="*/ 966520 w 12121620"/>
                <a:gd name="connsiteY980" fmla="*/ 1413979 h 2021905"/>
                <a:gd name="connsiteX981" fmla="*/ 1008671 w 12121620"/>
                <a:gd name="connsiteY981" fmla="*/ 1413979 h 2021905"/>
                <a:gd name="connsiteX982" fmla="*/ 1008671 w 12121620"/>
                <a:gd name="connsiteY982" fmla="*/ 1315372 h 2021905"/>
                <a:gd name="connsiteX983" fmla="*/ 1008671 w 12121620"/>
                <a:gd name="connsiteY983" fmla="*/ 1260895 h 2021905"/>
                <a:gd name="connsiteX984" fmla="*/ 1026627 w 12121620"/>
                <a:gd name="connsiteY984" fmla="*/ 1260895 h 2021905"/>
                <a:gd name="connsiteX985" fmla="*/ 1026627 w 12121620"/>
                <a:gd name="connsiteY985" fmla="*/ 1254275 h 2021905"/>
                <a:gd name="connsiteX986" fmla="*/ 1026627 w 12121620"/>
                <a:gd name="connsiteY986" fmla="*/ 1241417 h 2021905"/>
                <a:gd name="connsiteX987" fmla="*/ 1041616 w 12121620"/>
                <a:gd name="connsiteY987" fmla="*/ 1241417 h 2021905"/>
                <a:gd name="connsiteX988" fmla="*/ 1041616 w 12121620"/>
                <a:gd name="connsiteY988" fmla="*/ 1199798 h 2021905"/>
                <a:gd name="connsiteX989" fmla="*/ 1050442 w 12121620"/>
                <a:gd name="connsiteY989" fmla="*/ 1199798 h 2021905"/>
                <a:gd name="connsiteX990" fmla="*/ 1050442 w 12121620"/>
                <a:gd name="connsiteY990" fmla="*/ 1241417 h 2021905"/>
                <a:gd name="connsiteX991" fmla="*/ 1065431 w 12121620"/>
                <a:gd name="connsiteY991" fmla="*/ 1241417 h 2021905"/>
                <a:gd name="connsiteX992" fmla="*/ 1065431 w 12121620"/>
                <a:gd name="connsiteY992" fmla="*/ 1254275 h 2021905"/>
                <a:gd name="connsiteX993" fmla="*/ 1065431 w 12121620"/>
                <a:gd name="connsiteY993" fmla="*/ 1260895 h 2021905"/>
                <a:gd name="connsiteX994" fmla="*/ 1089626 w 12121620"/>
                <a:gd name="connsiteY994" fmla="*/ 1260895 h 2021905"/>
                <a:gd name="connsiteX995" fmla="*/ 1089626 w 12121620"/>
                <a:gd name="connsiteY995" fmla="*/ 1254275 h 2021905"/>
                <a:gd name="connsiteX996" fmla="*/ 1089626 w 12121620"/>
                <a:gd name="connsiteY996" fmla="*/ 1241417 h 2021905"/>
                <a:gd name="connsiteX997" fmla="*/ 1104615 w 12121620"/>
                <a:gd name="connsiteY997" fmla="*/ 1241417 h 2021905"/>
                <a:gd name="connsiteX998" fmla="*/ 1104615 w 12121620"/>
                <a:gd name="connsiteY998" fmla="*/ 1199798 h 2021905"/>
                <a:gd name="connsiteX999" fmla="*/ 1113441 w 12121620"/>
                <a:gd name="connsiteY999" fmla="*/ 1199798 h 2021905"/>
                <a:gd name="connsiteX1000" fmla="*/ 1113441 w 12121620"/>
                <a:gd name="connsiteY1000" fmla="*/ 1241417 h 2021905"/>
                <a:gd name="connsiteX1001" fmla="*/ 1128430 w 12121620"/>
                <a:gd name="connsiteY1001" fmla="*/ 1241417 h 2021905"/>
                <a:gd name="connsiteX1002" fmla="*/ 1128430 w 12121620"/>
                <a:gd name="connsiteY1002" fmla="*/ 1254275 h 2021905"/>
                <a:gd name="connsiteX1003" fmla="*/ 1128430 w 12121620"/>
                <a:gd name="connsiteY1003" fmla="*/ 1260895 h 2021905"/>
                <a:gd name="connsiteX1004" fmla="*/ 1147223 w 12121620"/>
                <a:gd name="connsiteY1004" fmla="*/ 1260895 h 2021905"/>
                <a:gd name="connsiteX1005" fmla="*/ 1147223 w 12121620"/>
                <a:gd name="connsiteY1005" fmla="*/ 1315372 h 2021905"/>
                <a:gd name="connsiteX1006" fmla="*/ 1147223 w 12121620"/>
                <a:gd name="connsiteY1006" fmla="*/ 1413979 h 2021905"/>
                <a:gd name="connsiteX1007" fmla="*/ 1187016 w 12121620"/>
                <a:gd name="connsiteY1007" fmla="*/ 1413979 h 2021905"/>
                <a:gd name="connsiteX1008" fmla="*/ 1187016 w 12121620"/>
                <a:gd name="connsiteY1008" fmla="*/ 1467239 h 2021905"/>
                <a:gd name="connsiteX1009" fmla="*/ 1362546 w 12121620"/>
                <a:gd name="connsiteY1009" fmla="*/ 1414284 h 2021905"/>
                <a:gd name="connsiteX1010" fmla="*/ 1362546 w 12121620"/>
                <a:gd name="connsiteY1010" fmla="*/ 1402643 h 2021905"/>
                <a:gd name="connsiteX1011" fmla="*/ 1418622 w 12121620"/>
                <a:gd name="connsiteY1011" fmla="*/ 1402643 h 2021905"/>
                <a:gd name="connsiteX1012" fmla="*/ 1490903 w 12121620"/>
                <a:gd name="connsiteY1012" fmla="*/ 1389784 h 2021905"/>
                <a:gd name="connsiteX1013" fmla="*/ 1490903 w 12121620"/>
                <a:gd name="connsiteY1013" fmla="*/ 1347937 h 2021905"/>
                <a:gd name="connsiteX1014" fmla="*/ 1606554 w 12121620"/>
                <a:gd name="connsiteY1014" fmla="*/ 1347937 h 2021905"/>
                <a:gd name="connsiteX1015" fmla="*/ 1606554 w 12121620"/>
                <a:gd name="connsiteY1015" fmla="*/ 1373122 h 2021905"/>
                <a:gd name="connsiteX1016" fmla="*/ 1850638 w 12121620"/>
                <a:gd name="connsiteY1016" fmla="*/ 1349230 h 2021905"/>
                <a:gd name="connsiteX1017" fmla="*/ 1850638 w 12121620"/>
                <a:gd name="connsiteY1017" fmla="*/ 748913 h 2021905"/>
                <a:gd name="connsiteX1018" fmla="*/ 1880844 w 12121620"/>
                <a:gd name="connsiteY1018" fmla="*/ 748913 h 2021905"/>
                <a:gd name="connsiteX1019" fmla="*/ 1880844 w 12121620"/>
                <a:gd name="connsiteY1019" fmla="*/ 659816 h 2021905"/>
                <a:gd name="connsiteX1020" fmla="*/ 2194318 w 12121620"/>
                <a:gd name="connsiteY1020" fmla="*/ 720761 h 2021905"/>
                <a:gd name="connsiteX1021" fmla="*/ 2194318 w 12121620"/>
                <a:gd name="connsiteY1021" fmla="*/ 748913 h 2021905"/>
                <a:gd name="connsiteX1022" fmla="*/ 2225818 w 12121620"/>
                <a:gd name="connsiteY1022" fmla="*/ 748913 h 2021905"/>
                <a:gd name="connsiteX1023" fmla="*/ 2225818 w 12121620"/>
                <a:gd name="connsiteY1023" fmla="*/ 1334089 h 2021905"/>
                <a:gd name="connsiteX1024" fmla="*/ 2297947 w 12121620"/>
                <a:gd name="connsiteY1024" fmla="*/ 1333709 h 2021905"/>
                <a:gd name="connsiteX1025" fmla="*/ 2562421 w 12121620"/>
                <a:gd name="connsiteY1025" fmla="*/ 1338959 h 2021905"/>
                <a:gd name="connsiteX1026" fmla="*/ 2562421 w 12121620"/>
                <a:gd name="connsiteY1026" fmla="*/ 1136418 h 2021905"/>
                <a:gd name="connsiteX1027" fmla="*/ 2544161 w 12121620"/>
                <a:gd name="connsiteY1027" fmla="*/ 1136418 h 2021905"/>
                <a:gd name="connsiteX1028" fmla="*/ 2544161 w 12121620"/>
                <a:gd name="connsiteY1028" fmla="*/ 1118614 h 2021905"/>
                <a:gd name="connsiteX1029" fmla="*/ 2532444 w 12121620"/>
                <a:gd name="connsiteY1029" fmla="*/ 1118614 h 2021905"/>
                <a:gd name="connsiteX1030" fmla="*/ 2532444 w 12121620"/>
                <a:gd name="connsiteY1030" fmla="*/ 1068550 h 2021905"/>
                <a:gd name="connsiteX1031" fmla="*/ 2544161 w 12121620"/>
                <a:gd name="connsiteY1031" fmla="*/ 1068550 h 2021905"/>
                <a:gd name="connsiteX1032" fmla="*/ 2544161 w 12121620"/>
                <a:gd name="connsiteY1032" fmla="*/ 1052420 h 2021905"/>
                <a:gd name="connsiteX1033" fmla="*/ 2562421 w 12121620"/>
                <a:gd name="connsiteY1033" fmla="*/ 1052420 h 2021905"/>
                <a:gd name="connsiteX1034" fmla="*/ 2562421 w 12121620"/>
                <a:gd name="connsiteY1034" fmla="*/ 815032 h 2021905"/>
                <a:gd name="connsiteX1035" fmla="*/ 2544161 w 12121620"/>
                <a:gd name="connsiteY1035" fmla="*/ 815032 h 2021905"/>
                <a:gd name="connsiteX1036" fmla="*/ 2544161 w 12121620"/>
                <a:gd name="connsiteY1036" fmla="*/ 764968 h 2021905"/>
                <a:gd name="connsiteX1037" fmla="*/ 2562421 w 12121620"/>
                <a:gd name="connsiteY1037" fmla="*/ 764968 h 2021905"/>
                <a:gd name="connsiteX1038" fmla="*/ 2562421 w 12121620"/>
                <a:gd name="connsiteY1038" fmla="*/ 748456 h 2021905"/>
                <a:gd name="connsiteX1039" fmla="*/ 2586161 w 12121620"/>
                <a:gd name="connsiteY1039" fmla="*/ 748456 h 2021905"/>
                <a:gd name="connsiteX1040" fmla="*/ 2586161 w 12121620"/>
                <a:gd name="connsiteY1040" fmla="*/ 462221 h 2021905"/>
                <a:gd name="connsiteX1041" fmla="*/ 2563791 w 12121620"/>
                <a:gd name="connsiteY1041" fmla="*/ 462221 h 2021905"/>
                <a:gd name="connsiteX1042" fmla="*/ 2563791 w 12121620"/>
                <a:gd name="connsiteY1042" fmla="*/ 437798 h 2021905"/>
                <a:gd name="connsiteX1043" fmla="*/ 2516542 w 12121620"/>
                <a:gd name="connsiteY1043" fmla="*/ 377157 h 2021905"/>
                <a:gd name="connsiteX1044" fmla="*/ 2474618 w 12121620"/>
                <a:gd name="connsiteY1044" fmla="*/ 350680 h 2021905"/>
                <a:gd name="connsiteX1045" fmla="*/ 2516542 w 12121620"/>
                <a:gd name="connsiteY1045" fmla="*/ 324202 h 2021905"/>
                <a:gd name="connsiteX1046" fmla="*/ 2574443 w 12121620"/>
                <a:gd name="connsiteY1046" fmla="*/ 258312 h 2021905"/>
                <a:gd name="connsiteX1047" fmla="*/ 2574443 w 12121620"/>
                <a:gd name="connsiteY1047" fmla="*/ 242942 h 2021905"/>
                <a:gd name="connsiteX1048" fmla="*/ 2596127 w 12121620"/>
                <a:gd name="connsiteY1048" fmla="*/ 242942 h 2021905"/>
                <a:gd name="connsiteX1049" fmla="*/ 2596127 w 12121620"/>
                <a:gd name="connsiteY1049" fmla="*/ 130259 h 2021905"/>
                <a:gd name="connsiteX1050" fmla="*/ 2608453 w 12121620"/>
                <a:gd name="connsiteY1050" fmla="*/ 130259 h 2021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Lst>
              <a:rect l="l" t="t" r="r" b="b"/>
              <a:pathLst>
                <a:path w="12121620" h="2021905">
                  <a:moveTo>
                    <a:pt x="7185623" y="1908537"/>
                  </a:moveTo>
                  <a:lnTo>
                    <a:pt x="7185623" y="1938743"/>
                  </a:lnTo>
                  <a:lnTo>
                    <a:pt x="7223285" y="1938743"/>
                  </a:lnTo>
                  <a:lnTo>
                    <a:pt x="7223285" y="1908537"/>
                  </a:lnTo>
                  <a:close/>
                  <a:moveTo>
                    <a:pt x="7128216" y="1908537"/>
                  </a:moveTo>
                  <a:lnTo>
                    <a:pt x="7129531" y="1938743"/>
                  </a:lnTo>
                  <a:lnTo>
                    <a:pt x="7147505" y="1938743"/>
                  </a:lnTo>
                  <a:lnTo>
                    <a:pt x="7147505" y="1908537"/>
                  </a:lnTo>
                  <a:close/>
                  <a:moveTo>
                    <a:pt x="2304490" y="1908537"/>
                  </a:moveTo>
                  <a:lnTo>
                    <a:pt x="2304490" y="1938743"/>
                  </a:lnTo>
                  <a:lnTo>
                    <a:pt x="2342152" y="1938743"/>
                  </a:lnTo>
                  <a:lnTo>
                    <a:pt x="2342152" y="1908537"/>
                  </a:lnTo>
                  <a:close/>
                  <a:moveTo>
                    <a:pt x="2225893" y="1908537"/>
                  </a:moveTo>
                  <a:lnTo>
                    <a:pt x="2225893" y="1938743"/>
                  </a:lnTo>
                  <a:lnTo>
                    <a:pt x="2266372" y="1938743"/>
                  </a:lnTo>
                  <a:lnTo>
                    <a:pt x="2266372" y="1908537"/>
                  </a:lnTo>
                  <a:close/>
                  <a:moveTo>
                    <a:pt x="7185623" y="1778659"/>
                  </a:moveTo>
                  <a:lnTo>
                    <a:pt x="7185623" y="1820201"/>
                  </a:lnTo>
                  <a:lnTo>
                    <a:pt x="7223285" y="1820201"/>
                  </a:lnTo>
                  <a:lnTo>
                    <a:pt x="7223285" y="1778659"/>
                  </a:lnTo>
                  <a:close/>
                  <a:moveTo>
                    <a:pt x="7122566" y="1778659"/>
                  </a:moveTo>
                  <a:lnTo>
                    <a:pt x="7124373" y="1820201"/>
                  </a:lnTo>
                  <a:lnTo>
                    <a:pt x="7147505" y="1820201"/>
                  </a:lnTo>
                  <a:lnTo>
                    <a:pt x="7147505" y="1778659"/>
                  </a:lnTo>
                  <a:close/>
                  <a:moveTo>
                    <a:pt x="2304490" y="1778659"/>
                  </a:moveTo>
                  <a:lnTo>
                    <a:pt x="2304490" y="1820201"/>
                  </a:lnTo>
                  <a:lnTo>
                    <a:pt x="2342152" y="1820201"/>
                  </a:lnTo>
                  <a:lnTo>
                    <a:pt x="2342152" y="1778659"/>
                  </a:lnTo>
                  <a:close/>
                  <a:moveTo>
                    <a:pt x="2225893" y="1778659"/>
                  </a:moveTo>
                  <a:lnTo>
                    <a:pt x="2225893" y="1820201"/>
                  </a:lnTo>
                  <a:lnTo>
                    <a:pt x="2266372" y="1820201"/>
                  </a:lnTo>
                  <a:lnTo>
                    <a:pt x="2266372" y="1778659"/>
                  </a:lnTo>
                  <a:close/>
                  <a:moveTo>
                    <a:pt x="7185623" y="1648704"/>
                  </a:moveTo>
                  <a:lnTo>
                    <a:pt x="7185623" y="1690247"/>
                  </a:lnTo>
                  <a:lnTo>
                    <a:pt x="7223285" y="1690247"/>
                  </a:lnTo>
                  <a:lnTo>
                    <a:pt x="7223285" y="1648704"/>
                  </a:lnTo>
                  <a:close/>
                  <a:moveTo>
                    <a:pt x="7116912" y="1648704"/>
                  </a:moveTo>
                  <a:lnTo>
                    <a:pt x="7118719" y="1690247"/>
                  </a:lnTo>
                  <a:lnTo>
                    <a:pt x="7147428" y="1690247"/>
                  </a:lnTo>
                  <a:lnTo>
                    <a:pt x="7147428" y="1648704"/>
                  </a:lnTo>
                  <a:close/>
                  <a:moveTo>
                    <a:pt x="2304490" y="1648704"/>
                  </a:moveTo>
                  <a:lnTo>
                    <a:pt x="2304490" y="1690247"/>
                  </a:lnTo>
                  <a:lnTo>
                    <a:pt x="2342152" y="1690247"/>
                  </a:lnTo>
                  <a:lnTo>
                    <a:pt x="2342152" y="1648704"/>
                  </a:lnTo>
                  <a:close/>
                  <a:moveTo>
                    <a:pt x="2225818" y="1648704"/>
                  </a:moveTo>
                  <a:lnTo>
                    <a:pt x="2225818" y="1690247"/>
                  </a:lnTo>
                  <a:lnTo>
                    <a:pt x="2266295" y="1690247"/>
                  </a:lnTo>
                  <a:lnTo>
                    <a:pt x="2266295" y="1648704"/>
                  </a:lnTo>
                  <a:close/>
                  <a:moveTo>
                    <a:pt x="7185623" y="1556361"/>
                  </a:moveTo>
                  <a:lnTo>
                    <a:pt x="7185623" y="1560293"/>
                  </a:lnTo>
                  <a:lnTo>
                    <a:pt x="7192444" y="1560293"/>
                  </a:lnTo>
                  <a:close/>
                  <a:moveTo>
                    <a:pt x="7119587" y="1508325"/>
                  </a:moveTo>
                  <a:cubicBezTo>
                    <a:pt x="7117077" y="1510380"/>
                    <a:pt x="7114185" y="1511826"/>
                    <a:pt x="7110990" y="1512587"/>
                  </a:cubicBezTo>
                  <a:lnTo>
                    <a:pt x="7113065" y="1560293"/>
                  </a:lnTo>
                  <a:lnTo>
                    <a:pt x="7147428" y="1560293"/>
                  </a:lnTo>
                  <a:lnTo>
                    <a:pt x="7147428" y="1533334"/>
                  </a:lnTo>
                  <a:lnTo>
                    <a:pt x="7136021" y="1526282"/>
                  </a:lnTo>
                  <a:cubicBezTo>
                    <a:pt x="7131913" y="1523239"/>
                    <a:pt x="7125141" y="1515326"/>
                    <a:pt x="7119587" y="1508325"/>
                  </a:cubicBezTo>
                  <a:close/>
                  <a:moveTo>
                    <a:pt x="6155496" y="1471272"/>
                  </a:moveTo>
                  <a:cubicBezTo>
                    <a:pt x="6136779" y="1474848"/>
                    <a:pt x="6118747" y="1478501"/>
                    <a:pt x="6101475" y="1482229"/>
                  </a:cubicBezTo>
                  <a:lnTo>
                    <a:pt x="6101475" y="1705769"/>
                  </a:lnTo>
                  <a:lnTo>
                    <a:pt x="6155496" y="1705769"/>
                  </a:lnTo>
                  <a:close/>
                  <a:moveTo>
                    <a:pt x="1274364" y="1471272"/>
                  </a:moveTo>
                  <a:cubicBezTo>
                    <a:pt x="1255646" y="1474848"/>
                    <a:pt x="1237614" y="1478501"/>
                    <a:pt x="1220342" y="1482229"/>
                  </a:cubicBezTo>
                  <a:lnTo>
                    <a:pt x="1220342" y="1705769"/>
                  </a:lnTo>
                  <a:lnTo>
                    <a:pt x="1274364" y="1705769"/>
                  </a:lnTo>
                  <a:close/>
                  <a:moveTo>
                    <a:pt x="6243756" y="1455903"/>
                  </a:moveTo>
                  <a:cubicBezTo>
                    <a:pt x="6226560" y="1458642"/>
                    <a:pt x="6209898" y="1461457"/>
                    <a:pt x="6193615" y="1464273"/>
                  </a:cubicBezTo>
                  <a:lnTo>
                    <a:pt x="6193615" y="1705693"/>
                  </a:lnTo>
                  <a:lnTo>
                    <a:pt x="6243756" y="1705693"/>
                  </a:lnTo>
                  <a:close/>
                  <a:moveTo>
                    <a:pt x="1362623" y="1455903"/>
                  </a:moveTo>
                  <a:cubicBezTo>
                    <a:pt x="1345427" y="1458642"/>
                    <a:pt x="1328765" y="1461457"/>
                    <a:pt x="1312482" y="1464273"/>
                  </a:cubicBezTo>
                  <a:lnTo>
                    <a:pt x="1312482" y="1705693"/>
                  </a:lnTo>
                  <a:lnTo>
                    <a:pt x="1362623" y="1705693"/>
                  </a:lnTo>
                  <a:close/>
                  <a:moveTo>
                    <a:pt x="6372113" y="1438250"/>
                  </a:moveTo>
                  <a:cubicBezTo>
                    <a:pt x="6350581" y="1440838"/>
                    <a:pt x="6329505" y="1443577"/>
                    <a:pt x="6309038" y="1446392"/>
                  </a:cubicBezTo>
                  <a:lnTo>
                    <a:pt x="6309799" y="1453924"/>
                  </a:lnTo>
                  <a:lnTo>
                    <a:pt x="6372113" y="1453924"/>
                  </a:lnTo>
                  <a:close/>
                  <a:moveTo>
                    <a:pt x="1490980" y="1438250"/>
                  </a:moveTo>
                  <a:cubicBezTo>
                    <a:pt x="1469448" y="1440838"/>
                    <a:pt x="1448372" y="1443577"/>
                    <a:pt x="1427905" y="1446392"/>
                  </a:cubicBezTo>
                  <a:lnTo>
                    <a:pt x="1428666" y="1453924"/>
                  </a:lnTo>
                  <a:lnTo>
                    <a:pt x="1490980" y="1453924"/>
                  </a:lnTo>
                  <a:close/>
                  <a:moveTo>
                    <a:pt x="7982851" y="1433838"/>
                  </a:moveTo>
                  <a:lnTo>
                    <a:pt x="7982851" y="1676627"/>
                  </a:lnTo>
                  <a:lnTo>
                    <a:pt x="8045621" y="1676627"/>
                  </a:lnTo>
                  <a:lnTo>
                    <a:pt x="8045621" y="1441447"/>
                  </a:lnTo>
                  <a:cubicBezTo>
                    <a:pt x="8025155" y="1438784"/>
                    <a:pt x="8004232" y="1436273"/>
                    <a:pt x="7982851" y="1433838"/>
                  </a:cubicBezTo>
                  <a:close/>
                  <a:moveTo>
                    <a:pt x="3101719" y="1433838"/>
                  </a:moveTo>
                  <a:lnTo>
                    <a:pt x="3101719" y="1676627"/>
                  </a:lnTo>
                  <a:lnTo>
                    <a:pt x="3164488" y="1676627"/>
                  </a:lnTo>
                  <a:lnTo>
                    <a:pt x="3164488" y="1441447"/>
                  </a:lnTo>
                  <a:cubicBezTo>
                    <a:pt x="3144022" y="1438784"/>
                    <a:pt x="3123099" y="1436273"/>
                    <a:pt x="3101719" y="1433838"/>
                  </a:cubicBezTo>
                  <a:close/>
                  <a:moveTo>
                    <a:pt x="7899005" y="1425012"/>
                  </a:moveTo>
                  <a:lnTo>
                    <a:pt x="7899005" y="1676627"/>
                  </a:lnTo>
                  <a:lnTo>
                    <a:pt x="7944733" y="1676627"/>
                  </a:lnTo>
                  <a:lnTo>
                    <a:pt x="7944733" y="1429653"/>
                  </a:lnTo>
                  <a:cubicBezTo>
                    <a:pt x="7929667" y="1428055"/>
                    <a:pt x="7914450" y="1426533"/>
                    <a:pt x="7899005" y="1425012"/>
                  </a:cubicBezTo>
                  <a:close/>
                  <a:moveTo>
                    <a:pt x="3017872" y="1425012"/>
                  </a:moveTo>
                  <a:lnTo>
                    <a:pt x="3017872" y="1676627"/>
                  </a:lnTo>
                  <a:lnTo>
                    <a:pt x="3063600" y="1676627"/>
                  </a:lnTo>
                  <a:lnTo>
                    <a:pt x="3063600" y="1429653"/>
                  </a:lnTo>
                  <a:cubicBezTo>
                    <a:pt x="3048534" y="1428055"/>
                    <a:pt x="3033317" y="1426533"/>
                    <a:pt x="3017872" y="1425012"/>
                  </a:cubicBezTo>
                  <a:close/>
                  <a:moveTo>
                    <a:pt x="6542053" y="1420586"/>
                  </a:moveTo>
                  <a:lnTo>
                    <a:pt x="6487763" y="1425544"/>
                  </a:lnTo>
                  <a:lnTo>
                    <a:pt x="6487763" y="1453849"/>
                  </a:lnTo>
                  <a:lnTo>
                    <a:pt x="6540604" y="1453849"/>
                  </a:lnTo>
                  <a:close/>
                  <a:moveTo>
                    <a:pt x="1672445" y="1419534"/>
                  </a:moveTo>
                  <a:cubicBezTo>
                    <a:pt x="1650151" y="1421436"/>
                    <a:pt x="1628162" y="1423414"/>
                    <a:pt x="1606630" y="1425544"/>
                  </a:cubicBezTo>
                  <a:lnTo>
                    <a:pt x="1606630" y="1453849"/>
                  </a:lnTo>
                  <a:lnTo>
                    <a:pt x="1669402" y="1453849"/>
                  </a:lnTo>
                  <a:close/>
                  <a:moveTo>
                    <a:pt x="6650511" y="1411925"/>
                  </a:moveTo>
                  <a:cubicBezTo>
                    <a:pt x="6638947" y="1412686"/>
                    <a:pt x="6627456" y="1413599"/>
                    <a:pt x="6616044" y="1414435"/>
                  </a:cubicBezTo>
                  <a:lnTo>
                    <a:pt x="6616044" y="1824082"/>
                  </a:lnTo>
                  <a:lnTo>
                    <a:pt x="6650511" y="1824082"/>
                  </a:lnTo>
                  <a:close/>
                  <a:moveTo>
                    <a:pt x="1769378" y="1411925"/>
                  </a:moveTo>
                  <a:cubicBezTo>
                    <a:pt x="1757814" y="1412686"/>
                    <a:pt x="1746323" y="1413599"/>
                    <a:pt x="1734911" y="1414435"/>
                  </a:cubicBezTo>
                  <a:lnTo>
                    <a:pt x="1734911" y="1824082"/>
                  </a:lnTo>
                  <a:lnTo>
                    <a:pt x="1769378" y="1824082"/>
                  </a:lnTo>
                  <a:close/>
                  <a:moveTo>
                    <a:pt x="6731770" y="1406675"/>
                  </a:moveTo>
                  <a:lnTo>
                    <a:pt x="6721865" y="1407288"/>
                  </a:lnTo>
                  <a:lnTo>
                    <a:pt x="6722052" y="1407479"/>
                  </a:lnTo>
                  <a:cubicBezTo>
                    <a:pt x="6724719" y="1410495"/>
                    <a:pt x="6726051" y="1412477"/>
                    <a:pt x="6725614" y="1413067"/>
                  </a:cubicBezTo>
                  <a:lnTo>
                    <a:pt x="6722951" y="1416643"/>
                  </a:lnTo>
                  <a:cubicBezTo>
                    <a:pt x="6722514" y="1417233"/>
                    <a:pt x="6720217" y="1416555"/>
                    <a:pt x="6716532" y="1414918"/>
                  </a:cubicBezTo>
                  <a:lnTo>
                    <a:pt x="6703711" y="1408410"/>
                  </a:lnTo>
                  <a:lnTo>
                    <a:pt x="6688707" y="1409338"/>
                  </a:lnTo>
                  <a:lnTo>
                    <a:pt x="6688707" y="1824005"/>
                  </a:lnTo>
                  <a:lnTo>
                    <a:pt x="6731770" y="1824005"/>
                  </a:lnTo>
                  <a:lnTo>
                    <a:pt x="6731770" y="1469246"/>
                  </a:lnTo>
                  <a:lnTo>
                    <a:pt x="6724474" y="1471424"/>
                  </a:lnTo>
                  <a:lnTo>
                    <a:pt x="6722571" y="1468077"/>
                  </a:lnTo>
                  <a:lnTo>
                    <a:pt x="6731770" y="1459786"/>
                  </a:lnTo>
                  <a:close/>
                  <a:moveTo>
                    <a:pt x="1850638" y="1406675"/>
                  </a:moveTo>
                  <a:cubicBezTo>
                    <a:pt x="1836181" y="1407512"/>
                    <a:pt x="1821802" y="1408426"/>
                    <a:pt x="1807574" y="1409338"/>
                  </a:cubicBezTo>
                  <a:lnTo>
                    <a:pt x="1807574" y="1824005"/>
                  </a:lnTo>
                  <a:lnTo>
                    <a:pt x="1850638" y="1824005"/>
                  </a:lnTo>
                  <a:close/>
                  <a:moveTo>
                    <a:pt x="7544368" y="1400892"/>
                  </a:moveTo>
                  <a:lnTo>
                    <a:pt x="7544368" y="1423947"/>
                  </a:lnTo>
                  <a:lnTo>
                    <a:pt x="7562401" y="1423947"/>
                  </a:lnTo>
                  <a:lnTo>
                    <a:pt x="7562401" y="1708888"/>
                  </a:lnTo>
                  <a:lnTo>
                    <a:pt x="7577922" y="1708888"/>
                  </a:lnTo>
                  <a:lnTo>
                    <a:pt x="7579749" y="1723878"/>
                  </a:lnTo>
                  <a:lnTo>
                    <a:pt x="7579749" y="1402490"/>
                  </a:lnTo>
                  <a:cubicBezTo>
                    <a:pt x="7568032" y="1401958"/>
                    <a:pt x="7556238" y="1401425"/>
                    <a:pt x="7544368" y="1400892"/>
                  </a:cubicBezTo>
                  <a:close/>
                  <a:moveTo>
                    <a:pt x="2663236" y="1400892"/>
                  </a:moveTo>
                  <a:lnTo>
                    <a:pt x="2663236" y="1423947"/>
                  </a:lnTo>
                  <a:lnTo>
                    <a:pt x="2681268" y="1423947"/>
                  </a:lnTo>
                  <a:lnTo>
                    <a:pt x="2681268" y="1708888"/>
                  </a:lnTo>
                  <a:lnTo>
                    <a:pt x="2696789" y="1708888"/>
                  </a:lnTo>
                  <a:lnTo>
                    <a:pt x="2698616" y="1723878"/>
                  </a:lnTo>
                  <a:lnTo>
                    <a:pt x="2698616" y="1402490"/>
                  </a:lnTo>
                  <a:cubicBezTo>
                    <a:pt x="2686899" y="1401958"/>
                    <a:pt x="2675106" y="1401425"/>
                    <a:pt x="2663236" y="1400892"/>
                  </a:cubicBezTo>
                  <a:close/>
                  <a:moveTo>
                    <a:pt x="7147428" y="1393817"/>
                  </a:moveTo>
                  <a:lnTo>
                    <a:pt x="7115861" y="1394054"/>
                  </a:lnTo>
                  <a:lnTo>
                    <a:pt x="7118170" y="1423797"/>
                  </a:lnTo>
                  <a:cubicBezTo>
                    <a:pt x="7118864" y="1433519"/>
                    <a:pt x="7119282" y="1440001"/>
                    <a:pt x="7119282" y="1440001"/>
                  </a:cubicBezTo>
                  <a:cubicBezTo>
                    <a:pt x="7119207" y="1446316"/>
                    <a:pt x="7115403" y="1460316"/>
                    <a:pt x="7112511" y="1469598"/>
                  </a:cubicBezTo>
                  <a:cubicBezTo>
                    <a:pt x="7121642" y="1472489"/>
                    <a:pt x="7128185" y="1481011"/>
                    <a:pt x="7128109" y="1491054"/>
                  </a:cubicBezTo>
                  <a:cubicBezTo>
                    <a:pt x="7128109" y="1491816"/>
                    <a:pt x="7127956" y="1492576"/>
                    <a:pt x="7127881" y="1493337"/>
                  </a:cubicBezTo>
                  <a:lnTo>
                    <a:pt x="7147428" y="1502278"/>
                  </a:lnTo>
                  <a:close/>
                  <a:moveTo>
                    <a:pt x="2266295" y="1393817"/>
                  </a:moveTo>
                  <a:cubicBezTo>
                    <a:pt x="2252751" y="1393893"/>
                    <a:pt x="2239285" y="1394045"/>
                    <a:pt x="2225818" y="1394121"/>
                  </a:cubicBezTo>
                  <a:lnTo>
                    <a:pt x="2225818" y="1560293"/>
                  </a:lnTo>
                  <a:lnTo>
                    <a:pt x="2266295" y="1560293"/>
                  </a:lnTo>
                  <a:close/>
                  <a:moveTo>
                    <a:pt x="7185623" y="1393665"/>
                  </a:moveTo>
                  <a:lnTo>
                    <a:pt x="7185623" y="1533643"/>
                  </a:lnTo>
                  <a:lnTo>
                    <a:pt x="7191213" y="1538542"/>
                  </a:lnTo>
                  <a:lnTo>
                    <a:pt x="7214953" y="1560293"/>
                  </a:lnTo>
                  <a:lnTo>
                    <a:pt x="7223285" y="1560293"/>
                  </a:lnTo>
                  <a:lnTo>
                    <a:pt x="7223285" y="1438859"/>
                  </a:lnTo>
                  <a:lnTo>
                    <a:pt x="7404903" y="1438859"/>
                  </a:lnTo>
                  <a:lnTo>
                    <a:pt x="7404903" y="1771431"/>
                  </a:lnTo>
                  <a:lnTo>
                    <a:pt x="7412740" y="1708888"/>
                  </a:lnTo>
                  <a:lnTo>
                    <a:pt x="7425903" y="1708888"/>
                  </a:lnTo>
                  <a:lnTo>
                    <a:pt x="7425903" y="1423947"/>
                  </a:lnTo>
                  <a:lnTo>
                    <a:pt x="7443554" y="1423947"/>
                  </a:lnTo>
                  <a:lnTo>
                    <a:pt x="7443554" y="1397316"/>
                  </a:lnTo>
                  <a:cubicBezTo>
                    <a:pt x="7363284" y="1394958"/>
                    <a:pt x="7280502" y="1393665"/>
                    <a:pt x="7195970" y="1393665"/>
                  </a:cubicBezTo>
                  <a:cubicBezTo>
                    <a:pt x="7192471" y="1393665"/>
                    <a:pt x="7189047" y="1393665"/>
                    <a:pt x="7185623" y="1393665"/>
                  </a:cubicBezTo>
                  <a:close/>
                  <a:moveTo>
                    <a:pt x="2304490" y="1393665"/>
                  </a:moveTo>
                  <a:lnTo>
                    <a:pt x="2304490" y="1560293"/>
                  </a:lnTo>
                  <a:lnTo>
                    <a:pt x="2342152" y="1560293"/>
                  </a:lnTo>
                  <a:lnTo>
                    <a:pt x="2342152" y="1438859"/>
                  </a:lnTo>
                  <a:lnTo>
                    <a:pt x="2523770" y="1438859"/>
                  </a:lnTo>
                  <a:lnTo>
                    <a:pt x="2523770" y="1771431"/>
                  </a:lnTo>
                  <a:lnTo>
                    <a:pt x="2531607" y="1708888"/>
                  </a:lnTo>
                  <a:lnTo>
                    <a:pt x="2544770" y="1708888"/>
                  </a:lnTo>
                  <a:lnTo>
                    <a:pt x="2544770" y="1423947"/>
                  </a:lnTo>
                  <a:lnTo>
                    <a:pt x="2562421" y="1423947"/>
                  </a:lnTo>
                  <a:lnTo>
                    <a:pt x="2562421" y="1397316"/>
                  </a:lnTo>
                  <a:cubicBezTo>
                    <a:pt x="2482151" y="1394958"/>
                    <a:pt x="2399369" y="1393665"/>
                    <a:pt x="2314838" y="1393665"/>
                  </a:cubicBezTo>
                  <a:cubicBezTo>
                    <a:pt x="2311338" y="1393665"/>
                    <a:pt x="2307915" y="1393665"/>
                    <a:pt x="2304490" y="1393665"/>
                  </a:cubicBezTo>
                  <a:close/>
                  <a:moveTo>
                    <a:pt x="6574127" y="1320014"/>
                  </a:moveTo>
                  <a:cubicBezTo>
                    <a:pt x="6570627" y="1322753"/>
                    <a:pt x="6566595" y="1324806"/>
                    <a:pt x="6562182" y="1325873"/>
                  </a:cubicBezTo>
                  <a:lnTo>
                    <a:pt x="6563917" y="1365660"/>
                  </a:lnTo>
                  <a:lnTo>
                    <a:pt x="6621428" y="1360031"/>
                  </a:lnTo>
                  <a:lnTo>
                    <a:pt x="6616148" y="1356832"/>
                  </a:lnTo>
                  <a:cubicBezTo>
                    <a:pt x="6604609" y="1349745"/>
                    <a:pt x="6596953" y="1344970"/>
                    <a:pt x="6596953" y="1344970"/>
                  </a:cubicBezTo>
                  <a:cubicBezTo>
                    <a:pt x="6591247" y="1340785"/>
                    <a:pt x="6581812" y="1329752"/>
                    <a:pt x="6574127" y="1320014"/>
                  </a:cubicBezTo>
                  <a:close/>
                  <a:moveTo>
                    <a:pt x="6533877" y="1318340"/>
                  </a:moveTo>
                  <a:cubicBezTo>
                    <a:pt x="6525281" y="1326785"/>
                    <a:pt x="6515541" y="1335611"/>
                    <a:pt x="6509606" y="1338959"/>
                  </a:cubicBezTo>
                  <a:cubicBezTo>
                    <a:pt x="6509606" y="1338959"/>
                    <a:pt x="6501432" y="1342778"/>
                    <a:pt x="6489125" y="1348426"/>
                  </a:cubicBezTo>
                  <a:lnTo>
                    <a:pt x="6487687" y="1349075"/>
                  </a:lnTo>
                  <a:lnTo>
                    <a:pt x="6487687" y="1373122"/>
                  </a:lnTo>
                  <a:lnTo>
                    <a:pt x="6544363" y="1367574"/>
                  </a:lnTo>
                  <a:lnTo>
                    <a:pt x="6546203" y="1325339"/>
                  </a:lnTo>
                  <a:cubicBezTo>
                    <a:pt x="6541562" y="1323969"/>
                    <a:pt x="6537377" y="1321535"/>
                    <a:pt x="6533877" y="1318340"/>
                  </a:cubicBezTo>
                  <a:close/>
                  <a:moveTo>
                    <a:pt x="9617176" y="531689"/>
                  </a:moveTo>
                  <a:lnTo>
                    <a:pt x="9617176" y="552535"/>
                  </a:lnTo>
                  <a:lnTo>
                    <a:pt x="9649132" y="552535"/>
                  </a:lnTo>
                  <a:lnTo>
                    <a:pt x="9649132" y="531689"/>
                  </a:lnTo>
                  <a:close/>
                  <a:moveTo>
                    <a:pt x="9565134" y="531689"/>
                  </a:moveTo>
                  <a:lnTo>
                    <a:pt x="9565134" y="552535"/>
                  </a:lnTo>
                  <a:lnTo>
                    <a:pt x="9597090" y="552535"/>
                  </a:lnTo>
                  <a:lnTo>
                    <a:pt x="9597090" y="531689"/>
                  </a:lnTo>
                  <a:close/>
                  <a:moveTo>
                    <a:pt x="9513167" y="531689"/>
                  </a:moveTo>
                  <a:lnTo>
                    <a:pt x="9513167" y="552535"/>
                  </a:lnTo>
                  <a:lnTo>
                    <a:pt x="9545122" y="552535"/>
                  </a:lnTo>
                  <a:lnTo>
                    <a:pt x="9545122" y="531689"/>
                  </a:lnTo>
                  <a:close/>
                  <a:moveTo>
                    <a:pt x="9461200" y="531689"/>
                  </a:moveTo>
                  <a:lnTo>
                    <a:pt x="9461200" y="552535"/>
                  </a:lnTo>
                  <a:lnTo>
                    <a:pt x="9493156" y="552535"/>
                  </a:lnTo>
                  <a:lnTo>
                    <a:pt x="9493156" y="531689"/>
                  </a:lnTo>
                  <a:close/>
                  <a:moveTo>
                    <a:pt x="9409157" y="531689"/>
                  </a:moveTo>
                  <a:lnTo>
                    <a:pt x="9409157" y="552535"/>
                  </a:lnTo>
                  <a:lnTo>
                    <a:pt x="9441114" y="552535"/>
                  </a:lnTo>
                  <a:lnTo>
                    <a:pt x="9441114" y="531689"/>
                  </a:lnTo>
                  <a:close/>
                  <a:moveTo>
                    <a:pt x="9357190" y="531689"/>
                  </a:moveTo>
                  <a:lnTo>
                    <a:pt x="9357190" y="552535"/>
                  </a:lnTo>
                  <a:lnTo>
                    <a:pt x="9389146" y="552535"/>
                  </a:lnTo>
                  <a:lnTo>
                    <a:pt x="9389146" y="531689"/>
                  </a:lnTo>
                  <a:close/>
                  <a:moveTo>
                    <a:pt x="9309714" y="531689"/>
                  </a:moveTo>
                  <a:lnTo>
                    <a:pt x="9309714" y="552535"/>
                  </a:lnTo>
                  <a:lnTo>
                    <a:pt x="9337104" y="552535"/>
                  </a:lnTo>
                  <a:lnTo>
                    <a:pt x="9337104" y="531689"/>
                  </a:lnTo>
                  <a:close/>
                  <a:moveTo>
                    <a:pt x="4736044" y="531689"/>
                  </a:moveTo>
                  <a:lnTo>
                    <a:pt x="4736044" y="552535"/>
                  </a:lnTo>
                  <a:lnTo>
                    <a:pt x="4768000" y="552535"/>
                  </a:lnTo>
                  <a:lnTo>
                    <a:pt x="4768000" y="531689"/>
                  </a:lnTo>
                  <a:close/>
                  <a:moveTo>
                    <a:pt x="4684001" y="531689"/>
                  </a:moveTo>
                  <a:lnTo>
                    <a:pt x="4684001" y="552535"/>
                  </a:lnTo>
                  <a:lnTo>
                    <a:pt x="4715957" y="552535"/>
                  </a:lnTo>
                  <a:lnTo>
                    <a:pt x="4715957" y="531689"/>
                  </a:lnTo>
                  <a:close/>
                  <a:moveTo>
                    <a:pt x="4632035" y="531689"/>
                  </a:moveTo>
                  <a:lnTo>
                    <a:pt x="4632035" y="552535"/>
                  </a:lnTo>
                  <a:lnTo>
                    <a:pt x="4663990" y="552535"/>
                  </a:lnTo>
                  <a:lnTo>
                    <a:pt x="4663990" y="531689"/>
                  </a:lnTo>
                  <a:close/>
                  <a:moveTo>
                    <a:pt x="4580068" y="531689"/>
                  </a:moveTo>
                  <a:lnTo>
                    <a:pt x="4580068" y="552535"/>
                  </a:lnTo>
                  <a:lnTo>
                    <a:pt x="4612023" y="552535"/>
                  </a:lnTo>
                  <a:lnTo>
                    <a:pt x="4612023" y="531689"/>
                  </a:lnTo>
                  <a:close/>
                  <a:moveTo>
                    <a:pt x="4528025" y="531689"/>
                  </a:moveTo>
                  <a:lnTo>
                    <a:pt x="4528025" y="552535"/>
                  </a:lnTo>
                  <a:lnTo>
                    <a:pt x="4559982" y="552535"/>
                  </a:lnTo>
                  <a:lnTo>
                    <a:pt x="4559982" y="531689"/>
                  </a:lnTo>
                  <a:close/>
                  <a:moveTo>
                    <a:pt x="4476058" y="531689"/>
                  </a:moveTo>
                  <a:lnTo>
                    <a:pt x="4476058" y="552535"/>
                  </a:lnTo>
                  <a:lnTo>
                    <a:pt x="4508014" y="552535"/>
                  </a:lnTo>
                  <a:lnTo>
                    <a:pt x="4508014" y="531689"/>
                  </a:lnTo>
                  <a:close/>
                  <a:moveTo>
                    <a:pt x="4428581" y="531689"/>
                  </a:moveTo>
                  <a:lnTo>
                    <a:pt x="4428581" y="552535"/>
                  </a:lnTo>
                  <a:lnTo>
                    <a:pt x="4455972" y="552535"/>
                  </a:lnTo>
                  <a:lnTo>
                    <a:pt x="4455972" y="531689"/>
                  </a:lnTo>
                  <a:close/>
                  <a:moveTo>
                    <a:pt x="2608453" y="0"/>
                  </a:moveTo>
                  <a:lnTo>
                    <a:pt x="2617584" y="0"/>
                  </a:lnTo>
                  <a:lnTo>
                    <a:pt x="2617584" y="130259"/>
                  </a:lnTo>
                  <a:lnTo>
                    <a:pt x="2629910" y="130259"/>
                  </a:lnTo>
                  <a:lnTo>
                    <a:pt x="2629910" y="242942"/>
                  </a:lnTo>
                  <a:lnTo>
                    <a:pt x="2651291" y="242942"/>
                  </a:lnTo>
                  <a:lnTo>
                    <a:pt x="2651291" y="258159"/>
                  </a:lnTo>
                  <a:cubicBezTo>
                    <a:pt x="2679670" y="269877"/>
                    <a:pt x="2701354" y="294223"/>
                    <a:pt x="2709572" y="324202"/>
                  </a:cubicBezTo>
                  <a:cubicBezTo>
                    <a:pt x="2735441" y="330897"/>
                    <a:pt x="2751495" y="340256"/>
                    <a:pt x="2751495" y="350680"/>
                  </a:cubicBezTo>
                  <a:cubicBezTo>
                    <a:pt x="2751495" y="361104"/>
                    <a:pt x="2735364" y="370462"/>
                    <a:pt x="2709572" y="377157"/>
                  </a:cubicBezTo>
                  <a:cubicBezTo>
                    <a:pt x="2702420" y="403255"/>
                    <a:pt x="2685072" y="425092"/>
                    <a:pt x="2662018" y="438027"/>
                  </a:cubicBezTo>
                  <a:lnTo>
                    <a:pt x="2662018" y="462221"/>
                  </a:lnTo>
                  <a:lnTo>
                    <a:pt x="2639953" y="462221"/>
                  </a:lnTo>
                  <a:lnTo>
                    <a:pt x="2639953" y="748456"/>
                  </a:lnTo>
                  <a:lnTo>
                    <a:pt x="2663387" y="748456"/>
                  </a:lnTo>
                  <a:lnTo>
                    <a:pt x="2663387" y="764968"/>
                  </a:lnTo>
                  <a:lnTo>
                    <a:pt x="2681649" y="764968"/>
                  </a:lnTo>
                  <a:lnTo>
                    <a:pt x="2681649" y="815032"/>
                  </a:lnTo>
                  <a:lnTo>
                    <a:pt x="2663387" y="815032"/>
                  </a:lnTo>
                  <a:lnTo>
                    <a:pt x="2663387" y="1052420"/>
                  </a:lnTo>
                  <a:lnTo>
                    <a:pt x="2681649" y="1052420"/>
                  </a:lnTo>
                  <a:lnTo>
                    <a:pt x="2681649" y="1068550"/>
                  </a:lnTo>
                  <a:lnTo>
                    <a:pt x="2693442" y="1068550"/>
                  </a:lnTo>
                  <a:lnTo>
                    <a:pt x="2693442" y="1118614"/>
                  </a:lnTo>
                  <a:lnTo>
                    <a:pt x="2681649" y="1118614"/>
                  </a:lnTo>
                  <a:lnTo>
                    <a:pt x="2681649" y="1136418"/>
                  </a:lnTo>
                  <a:lnTo>
                    <a:pt x="2663387" y="1136418"/>
                  </a:lnTo>
                  <a:lnTo>
                    <a:pt x="2663387" y="1343905"/>
                  </a:lnTo>
                  <a:cubicBezTo>
                    <a:pt x="2675257" y="1344589"/>
                    <a:pt x="2687051" y="1345275"/>
                    <a:pt x="2698768" y="1346035"/>
                  </a:cubicBezTo>
                  <a:lnTo>
                    <a:pt x="2698768" y="1156809"/>
                  </a:lnTo>
                  <a:lnTo>
                    <a:pt x="2732702" y="1156809"/>
                  </a:lnTo>
                  <a:lnTo>
                    <a:pt x="2732702" y="1021910"/>
                  </a:lnTo>
                  <a:lnTo>
                    <a:pt x="2772342" y="1021910"/>
                  </a:lnTo>
                  <a:lnTo>
                    <a:pt x="2772342" y="1013616"/>
                  </a:lnTo>
                  <a:lnTo>
                    <a:pt x="2752788" y="1013616"/>
                  </a:lnTo>
                  <a:lnTo>
                    <a:pt x="2752788" y="1000301"/>
                  </a:lnTo>
                  <a:lnTo>
                    <a:pt x="2772342" y="1000301"/>
                  </a:lnTo>
                  <a:lnTo>
                    <a:pt x="2772342" y="990181"/>
                  </a:lnTo>
                  <a:lnTo>
                    <a:pt x="2752788" y="990181"/>
                  </a:lnTo>
                  <a:lnTo>
                    <a:pt x="2752788" y="976866"/>
                  </a:lnTo>
                  <a:lnTo>
                    <a:pt x="2772342" y="976866"/>
                  </a:lnTo>
                  <a:lnTo>
                    <a:pt x="2772342" y="966747"/>
                  </a:lnTo>
                  <a:lnTo>
                    <a:pt x="2752788" y="966747"/>
                  </a:lnTo>
                  <a:lnTo>
                    <a:pt x="2752788" y="953432"/>
                  </a:lnTo>
                  <a:lnTo>
                    <a:pt x="2772342" y="953432"/>
                  </a:lnTo>
                  <a:lnTo>
                    <a:pt x="2772342" y="943313"/>
                  </a:lnTo>
                  <a:lnTo>
                    <a:pt x="2752788" y="943313"/>
                  </a:lnTo>
                  <a:lnTo>
                    <a:pt x="2752788" y="929997"/>
                  </a:lnTo>
                  <a:lnTo>
                    <a:pt x="2772342" y="929997"/>
                  </a:lnTo>
                  <a:lnTo>
                    <a:pt x="2772342" y="904812"/>
                  </a:lnTo>
                  <a:lnTo>
                    <a:pt x="2786952" y="904812"/>
                  </a:lnTo>
                  <a:lnTo>
                    <a:pt x="2786952" y="888454"/>
                  </a:lnTo>
                  <a:lnTo>
                    <a:pt x="2929765" y="888454"/>
                  </a:lnTo>
                  <a:lnTo>
                    <a:pt x="2929765" y="904812"/>
                  </a:lnTo>
                  <a:lnTo>
                    <a:pt x="2941633" y="904812"/>
                  </a:lnTo>
                  <a:lnTo>
                    <a:pt x="2941633" y="929997"/>
                  </a:lnTo>
                  <a:lnTo>
                    <a:pt x="2961188" y="929997"/>
                  </a:lnTo>
                  <a:lnTo>
                    <a:pt x="2961188" y="943313"/>
                  </a:lnTo>
                  <a:lnTo>
                    <a:pt x="2941633" y="943313"/>
                  </a:lnTo>
                  <a:lnTo>
                    <a:pt x="2941633" y="953432"/>
                  </a:lnTo>
                  <a:lnTo>
                    <a:pt x="2961188" y="953432"/>
                  </a:lnTo>
                  <a:lnTo>
                    <a:pt x="2961188" y="966747"/>
                  </a:lnTo>
                  <a:lnTo>
                    <a:pt x="2941633" y="966747"/>
                  </a:lnTo>
                  <a:lnTo>
                    <a:pt x="2941633" y="976866"/>
                  </a:lnTo>
                  <a:lnTo>
                    <a:pt x="2961188" y="976866"/>
                  </a:lnTo>
                  <a:lnTo>
                    <a:pt x="2961188" y="990181"/>
                  </a:lnTo>
                  <a:lnTo>
                    <a:pt x="2941633" y="990181"/>
                  </a:lnTo>
                  <a:lnTo>
                    <a:pt x="2941633" y="1000301"/>
                  </a:lnTo>
                  <a:lnTo>
                    <a:pt x="2961188" y="1000301"/>
                  </a:lnTo>
                  <a:lnTo>
                    <a:pt x="2961188" y="1013616"/>
                  </a:lnTo>
                  <a:lnTo>
                    <a:pt x="2941633" y="1013616"/>
                  </a:lnTo>
                  <a:lnTo>
                    <a:pt x="2941633" y="1021910"/>
                  </a:lnTo>
                  <a:lnTo>
                    <a:pt x="2983938" y="1021910"/>
                  </a:lnTo>
                  <a:lnTo>
                    <a:pt x="2983938" y="1156809"/>
                  </a:lnTo>
                  <a:lnTo>
                    <a:pt x="3017872" y="1156809"/>
                  </a:lnTo>
                  <a:lnTo>
                    <a:pt x="3017872" y="1376849"/>
                  </a:lnTo>
                  <a:cubicBezTo>
                    <a:pt x="3070219" y="1383925"/>
                    <a:pt x="3119218" y="1391762"/>
                    <a:pt x="3164488" y="1400208"/>
                  </a:cubicBezTo>
                  <a:lnTo>
                    <a:pt x="3164488" y="1096092"/>
                  </a:lnTo>
                  <a:lnTo>
                    <a:pt x="3203217" y="1156125"/>
                  </a:lnTo>
                  <a:lnTo>
                    <a:pt x="3576419" y="1156125"/>
                  </a:lnTo>
                  <a:lnTo>
                    <a:pt x="3626255" y="1096092"/>
                  </a:lnTo>
                  <a:lnTo>
                    <a:pt x="3626255" y="1744649"/>
                  </a:lnTo>
                  <a:lnTo>
                    <a:pt x="3716721" y="1744649"/>
                  </a:lnTo>
                  <a:lnTo>
                    <a:pt x="3716721" y="1433306"/>
                  </a:lnTo>
                  <a:lnTo>
                    <a:pt x="3711624" y="1433306"/>
                  </a:lnTo>
                  <a:lnTo>
                    <a:pt x="3711624" y="1406219"/>
                  </a:lnTo>
                  <a:lnTo>
                    <a:pt x="3727754" y="1406219"/>
                  </a:lnTo>
                  <a:lnTo>
                    <a:pt x="3727754" y="1386892"/>
                  </a:lnTo>
                  <a:lnTo>
                    <a:pt x="3741906" y="1386892"/>
                  </a:lnTo>
                  <a:lnTo>
                    <a:pt x="3741906" y="1322144"/>
                  </a:lnTo>
                  <a:lnTo>
                    <a:pt x="3736048" y="1316894"/>
                  </a:lnTo>
                  <a:lnTo>
                    <a:pt x="3772492" y="1054778"/>
                  </a:lnTo>
                  <a:lnTo>
                    <a:pt x="3808937" y="1316894"/>
                  </a:lnTo>
                  <a:lnTo>
                    <a:pt x="3803078" y="1322144"/>
                  </a:lnTo>
                  <a:lnTo>
                    <a:pt x="3803078" y="1386892"/>
                  </a:lnTo>
                  <a:lnTo>
                    <a:pt x="3817231" y="1386892"/>
                  </a:lnTo>
                  <a:lnTo>
                    <a:pt x="3817231" y="1406219"/>
                  </a:lnTo>
                  <a:lnTo>
                    <a:pt x="3833361" y="1406219"/>
                  </a:lnTo>
                  <a:lnTo>
                    <a:pt x="3833361" y="1433306"/>
                  </a:lnTo>
                  <a:lnTo>
                    <a:pt x="3828339" y="1433306"/>
                  </a:lnTo>
                  <a:lnTo>
                    <a:pt x="3828339" y="1744649"/>
                  </a:lnTo>
                  <a:lnTo>
                    <a:pt x="3851621" y="1744649"/>
                  </a:lnTo>
                  <a:lnTo>
                    <a:pt x="3851621" y="1449359"/>
                  </a:lnTo>
                  <a:lnTo>
                    <a:pt x="3847132" y="1449359"/>
                  </a:lnTo>
                  <a:lnTo>
                    <a:pt x="3847132" y="1423338"/>
                  </a:lnTo>
                  <a:lnTo>
                    <a:pt x="3861436" y="1423338"/>
                  </a:lnTo>
                  <a:lnTo>
                    <a:pt x="3861436" y="1404773"/>
                  </a:lnTo>
                  <a:lnTo>
                    <a:pt x="3873915" y="1404773"/>
                  </a:lnTo>
                  <a:lnTo>
                    <a:pt x="3873915" y="1342459"/>
                  </a:lnTo>
                  <a:lnTo>
                    <a:pt x="3868740" y="1337437"/>
                  </a:lnTo>
                  <a:lnTo>
                    <a:pt x="3900925" y="1147907"/>
                  </a:lnTo>
                  <a:lnTo>
                    <a:pt x="3933109" y="1337437"/>
                  </a:lnTo>
                  <a:lnTo>
                    <a:pt x="3927859" y="1342535"/>
                  </a:lnTo>
                  <a:lnTo>
                    <a:pt x="3927859" y="1404773"/>
                  </a:lnTo>
                  <a:lnTo>
                    <a:pt x="3940338" y="1404773"/>
                  </a:lnTo>
                  <a:lnTo>
                    <a:pt x="3940338" y="1423338"/>
                  </a:lnTo>
                  <a:lnTo>
                    <a:pt x="3954641" y="1423338"/>
                  </a:lnTo>
                  <a:lnTo>
                    <a:pt x="3954641" y="1449359"/>
                  </a:lnTo>
                  <a:lnTo>
                    <a:pt x="3950228" y="1449359"/>
                  </a:lnTo>
                  <a:lnTo>
                    <a:pt x="3950228" y="1504065"/>
                  </a:lnTo>
                  <a:lnTo>
                    <a:pt x="4022358" y="1504065"/>
                  </a:lnTo>
                  <a:lnTo>
                    <a:pt x="4022358" y="741609"/>
                  </a:lnTo>
                  <a:lnTo>
                    <a:pt x="4062911" y="741609"/>
                  </a:lnTo>
                  <a:lnTo>
                    <a:pt x="4062911" y="627784"/>
                  </a:lnTo>
                  <a:lnTo>
                    <a:pt x="4097987" y="627784"/>
                  </a:lnTo>
                  <a:lnTo>
                    <a:pt x="4097987" y="552459"/>
                  </a:lnTo>
                  <a:lnTo>
                    <a:pt x="4171334" y="552459"/>
                  </a:lnTo>
                  <a:lnTo>
                    <a:pt x="4171334" y="509547"/>
                  </a:lnTo>
                  <a:lnTo>
                    <a:pt x="4210595" y="509547"/>
                  </a:lnTo>
                  <a:lnTo>
                    <a:pt x="4210595" y="395494"/>
                  </a:lnTo>
                  <a:lnTo>
                    <a:pt x="4230681" y="395494"/>
                  </a:lnTo>
                  <a:lnTo>
                    <a:pt x="4230681" y="509547"/>
                  </a:lnTo>
                  <a:lnTo>
                    <a:pt x="4428658" y="509547"/>
                  </a:lnTo>
                  <a:lnTo>
                    <a:pt x="4428658" y="526362"/>
                  </a:lnTo>
                  <a:lnTo>
                    <a:pt x="4787859" y="526362"/>
                  </a:lnTo>
                  <a:lnTo>
                    <a:pt x="4787859" y="526439"/>
                  </a:lnTo>
                  <a:lnTo>
                    <a:pt x="4788087" y="526439"/>
                  </a:lnTo>
                  <a:lnTo>
                    <a:pt x="4788087" y="552459"/>
                  </a:lnTo>
                  <a:lnTo>
                    <a:pt x="4789076" y="552459"/>
                  </a:lnTo>
                  <a:lnTo>
                    <a:pt x="4789076" y="627784"/>
                  </a:lnTo>
                  <a:lnTo>
                    <a:pt x="4799348" y="627784"/>
                  </a:lnTo>
                  <a:lnTo>
                    <a:pt x="4799348" y="741609"/>
                  </a:lnTo>
                  <a:lnTo>
                    <a:pt x="4839901" y="741609"/>
                  </a:lnTo>
                  <a:lnTo>
                    <a:pt x="4839901" y="1815560"/>
                  </a:lnTo>
                  <a:lnTo>
                    <a:pt x="4883042" y="1815560"/>
                  </a:lnTo>
                  <a:lnTo>
                    <a:pt x="4883042" y="972453"/>
                  </a:lnTo>
                  <a:lnTo>
                    <a:pt x="5438470" y="1206189"/>
                  </a:lnTo>
                  <a:lnTo>
                    <a:pt x="5438470" y="1705845"/>
                  </a:lnTo>
                  <a:lnTo>
                    <a:pt x="5664134" y="1705845"/>
                  </a:lnTo>
                  <a:lnTo>
                    <a:pt x="5664134" y="1707215"/>
                  </a:lnTo>
                  <a:lnTo>
                    <a:pt x="5670379" y="1707215"/>
                  </a:lnTo>
                  <a:lnTo>
                    <a:pt x="5670379" y="1351513"/>
                  </a:lnTo>
                  <a:lnTo>
                    <a:pt x="5782530" y="1377154"/>
                  </a:lnTo>
                  <a:lnTo>
                    <a:pt x="5782530" y="1345045"/>
                  </a:lnTo>
                  <a:lnTo>
                    <a:pt x="5808627" y="1345045"/>
                  </a:lnTo>
                  <a:lnTo>
                    <a:pt x="5808627" y="1262797"/>
                  </a:lnTo>
                  <a:lnTo>
                    <a:pt x="5821333" y="1262797"/>
                  </a:lnTo>
                  <a:lnTo>
                    <a:pt x="5821333" y="1251080"/>
                  </a:lnTo>
                  <a:lnTo>
                    <a:pt x="5783823" y="1251080"/>
                  </a:lnTo>
                  <a:lnTo>
                    <a:pt x="5783823" y="1239819"/>
                  </a:lnTo>
                  <a:lnTo>
                    <a:pt x="5788769" y="1239819"/>
                  </a:lnTo>
                  <a:lnTo>
                    <a:pt x="5788769" y="1231297"/>
                  </a:lnTo>
                  <a:lnTo>
                    <a:pt x="5783823" y="1231297"/>
                  </a:lnTo>
                  <a:lnTo>
                    <a:pt x="5783823" y="1220036"/>
                  </a:lnTo>
                  <a:lnTo>
                    <a:pt x="5788769" y="1220036"/>
                  </a:lnTo>
                  <a:lnTo>
                    <a:pt x="5788769" y="1211439"/>
                  </a:lnTo>
                  <a:lnTo>
                    <a:pt x="5783823" y="1211439"/>
                  </a:lnTo>
                  <a:lnTo>
                    <a:pt x="5783823" y="1200178"/>
                  </a:lnTo>
                  <a:lnTo>
                    <a:pt x="5788769" y="1200178"/>
                  </a:lnTo>
                  <a:lnTo>
                    <a:pt x="5788769" y="1191657"/>
                  </a:lnTo>
                  <a:lnTo>
                    <a:pt x="5783823" y="1191657"/>
                  </a:lnTo>
                  <a:lnTo>
                    <a:pt x="5783823" y="1180396"/>
                  </a:lnTo>
                  <a:lnTo>
                    <a:pt x="5821333" y="1180396"/>
                  </a:lnTo>
                  <a:lnTo>
                    <a:pt x="5821333" y="1134516"/>
                  </a:lnTo>
                  <a:lnTo>
                    <a:pt x="5862039" y="1104158"/>
                  </a:lnTo>
                  <a:lnTo>
                    <a:pt x="5862039" y="1180321"/>
                  </a:lnTo>
                  <a:lnTo>
                    <a:pt x="5899626" y="1180321"/>
                  </a:lnTo>
                  <a:lnTo>
                    <a:pt x="5899626" y="1191580"/>
                  </a:lnTo>
                  <a:lnTo>
                    <a:pt x="5894604" y="1191580"/>
                  </a:lnTo>
                  <a:lnTo>
                    <a:pt x="5894604" y="1200102"/>
                  </a:lnTo>
                  <a:lnTo>
                    <a:pt x="5899626" y="1200102"/>
                  </a:lnTo>
                  <a:lnTo>
                    <a:pt x="5899626" y="1211363"/>
                  </a:lnTo>
                  <a:lnTo>
                    <a:pt x="5894604" y="1211363"/>
                  </a:lnTo>
                  <a:lnTo>
                    <a:pt x="5894604" y="1219960"/>
                  </a:lnTo>
                  <a:lnTo>
                    <a:pt x="5899626" y="1219960"/>
                  </a:lnTo>
                  <a:lnTo>
                    <a:pt x="5899626" y="1231221"/>
                  </a:lnTo>
                  <a:lnTo>
                    <a:pt x="5894604" y="1231221"/>
                  </a:lnTo>
                  <a:lnTo>
                    <a:pt x="5894604" y="1239743"/>
                  </a:lnTo>
                  <a:lnTo>
                    <a:pt x="5899626" y="1239743"/>
                  </a:lnTo>
                  <a:lnTo>
                    <a:pt x="5899626" y="1251003"/>
                  </a:lnTo>
                  <a:lnTo>
                    <a:pt x="5862039" y="1251003"/>
                  </a:lnTo>
                  <a:lnTo>
                    <a:pt x="5862039" y="1262721"/>
                  </a:lnTo>
                  <a:lnTo>
                    <a:pt x="5874746" y="1262721"/>
                  </a:lnTo>
                  <a:lnTo>
                    <a:pt x="5874746" y="1344970"/>
                  </a:lnTo>
                  <a:lnTo>
                    <a:pt x="5889804" y="1344970"/>
                  </a:lnTo>
                  <a:lnTo>
                    <a:pt x="5889804" y="1315372"/>
                  </a:lnTo>
                  <a:lnTo>
                    <a:pt x="5889804" y="1260895"/>
                  </a:lnTo>
                  <a:lnTo>
                    <a:pt x="5907760" y="1260895"/>
                  </a:lnTo>
                  <a:lnTo>
                    <a:pt x="5907760" y="1254275"/>
                  </a:lnTo>
                  <a:lnTo>
                    <a:pt x="5907760" y="1241417"/>
                  </a:lnTo>
                  <a:lnTo>
                    <a:pt x="5922749" y="1241417"/>
                  </a:lnTo>
                  <a:lnTo>
                    <a:pt x="5922749" y="1199798"/>
                  </a:lnTo>
                  <a:lnTo>
                    <a:pt x="5931575" y="1199798"/>
                  </a:lnTo>
                  <a:lnTo>
                    <a:pt x="5931575" y="1241417"/>
                  </a:lnTo>
                  <a:lnTo>
                    <a:pt x="5946564" y="1241417"/>
                  </a:lnTo>
                  <a:lnTo>
                    <a:pt x="5946564" y="1254275"/>
                  </a:lnTo>
                  <a:lnTo>
                    <a:pt x="5946564" y="1260895"/>
                  </a:lnTo>
                  <a:lnTo>
                    <a:pt x="5970759" y="1260895"/>
                  </a:lnTo>
                  <a:lnTo>
                    <a:pt x="5970759" y="1254275"/>
                  </a:lnTo>
                  <a:lnTo>
                    <a:pt x="5970759" y="1241417"/>
                  </a:lnTo>
                  <a:lnTo>
                    <a:pt x="5985748" y="1241417"/>
                  </a:lnTo>
                  <a:lnTo>
                    <a:pt x="5985748" y="1199798"/>
                  </a:lnTo>
                  <a:lnTo>
                    <a:pt x="5994574" y="1199798"/>
                  </a:lnTo>
                  <a:lnTo>
                    <a:pt x="5994574" y="1241417"/>
                  </a:lnTo>
                  <a:lnTo>
                    <a:pt x="6009563" y="1241417"/>
                  </a:lnTo>
                  <a:lnTo>
                    <a:pt x="6009563" y="1254275"/>
                  </a:lnTo>
                  <a:lnTo>
                    <a:pt x="6009563" y="1260895"/>
                  </a:lnTo>
                  <a:lnTo>
                    <a:pt x="6028356" y="1260895"/>
                  </a:lnTo>
                  <a:lnTo>
                    <a:pt x="6028356" y="1315372"/>
                  </a:lnTo>
                  <a:lnTo>
                    <a:pt x="6028356" y="1413979"/>
                  </a:lnTo>
                  <a:lnTo>
                    <a:pt x="6068149" y="1413979"/>
                  </a:lnTo>
                  <a:lnTo>
                    <a:pt x="6068149" y="1467239"/>
                  </a:lnTo>
                  <a:cubicBezTo>
                    <a:pt x="6112659" y="1447990"/>
                    <a:pt x="6172083" y="1430186"/>
                    <a:pt x="6243679" y="1414284"/>
                  </a:cubicBezTo>
                  <a:lnTo>
                    <a:pt x="6243679" y="1402643"/>
                  </a:lnTo>
                  <a:lnTo>
                    <a:pt x="6299754" y="1402643"/>
                  </a:lnTo>
                  <a:cubicBezTo>
                    <a:pt x="6322885" y="1398153"/>
                    <a:pt x="6347005" y="1393893"/>
                    <a:pt x="6372036" y="1389784"/>
                  </a:cubicBezTo>
                  <a:lnTo>
                    <a:pt x="6372036" y="1347937"/>
                  </a:lnTo>
                  <a:lnTo>
                    <a:pt x="6429566" y="1347937"/>
                  </a:lnTo>
                  <a:lnTo>
                    <a:pt x="6431333" y="1346672"/>
                  </a:lnTo>
                  <a:cubicBezTo>
                    <a:pt x="6461045" y="1326063"/>
                    <a:pt x="6491118" y="1306090"/>
                    <a:pt x="6491118" y="1306090"/>
                  </a:cubicBezTo>
                  <a:cubicBezTo>
                    <a:pt x="6497432" y="1302514"/>
                    <a:pt x="6511660" y="1298480"/>
                    <a:pt x="6523835" y="1295515"/>
                  </a:cubicBezTo>
                  <a:cubicBezTo>
                    <a:pt x="6523835" y="1295438"/>
                    <a:pt x="6523835" y="1295362"/>
                    <a:pt x="6523835" y="1295285"/>
                  </a:cubicBezTo>
                  <a:cubicBezTo>
                    <a:pt x="6523910" y="1281743"/>
                    <a:pt x="6532736" y="1270405"/>
                    <a:pt x="6544834" y="1266220"/>
                  </a:cubicBezTo>
                  <a:cubicBezTo>
                    <a:pt x="6540955" y="1252982"/>
                    <a:pt x="6536084" y="1233427"/>
                    <a:pt x="6536161" y="1224449"/>
                  </a:cubicBezTo>
                  <a:cubicBezTo>
                    <a:pt x="6536161" y="1224449"/>
                    <a:pt x="6548410" y="1080571"/>
                    <a:pt x="6554269" y="1080648"/>
                  </a:cubicBezTo>
                  <a:lnTo>
                    <a:pt x="6558682" y="1080723"/>
                  </a:lnTo>
                  <a:cubicBezTo>
                    <a:pt x="6564617" y="1080799"/>
                    <a:pt x="6573899" y="1224906"/>
                    <a:pt x="6573899" y="1224906"/>
                  </a:cubicBezTo>
                  <a:cubicBezTo>
                    <a:pt x="6573746" y="1233732"/>
                    <a:pt x="6568497" y="1253134"/>
                    <a:pt x="6564465" y="1266069"/>
                  </a:cubicBezTo>
                  <a:cubicBezTo>
                    <a:pt x="6577171" y="1270177"/>
                    <a:pt x="6586301" y="1281971"/>
                    <a:pt x="6586149" y="1295971"/>
                  </a:cubicBezTo>
                  <a:cubicBezTo>
                    <a:pt x="6586072" y="1297036"/>
                    <a:pt x="6585921" y="1298101"/>
                    <a:pt x="6585768" y="1299166"/>
                  </a:cubicBezTo>
                  <a:cubicBezTo>
                    <a:pt x="6598094" y="1303731"/>
                    <a:pt x="6613007" y="1309894"/>
                    <a:pt x="6619322" y="1314535"/>
                  </a:cubicBezTo>
                  <a:cubicBezTo>
                    <a:pt x="6619322" y="1314535"/>
                    <a:pt x="6626184" y="1320399"/>
                    <a:pt x="6636423" y="1329267"/>
                  </a:cubicBezTo>
                  <a:lnTo>
                    <a:pt x="6666472" y="1355622"/>
                  </a:lnTo>
                  <a:lnTo>
                    <a:pt x="6731770" y="1349230"/>
                  </a:lnTo>
                  <a:lnTo>
                    <a:pt x="6731770" y="748913"/>
                  </a:lnTo>
                  <a:lnTo>
                    <a:pt x="6761977" y="748913"/>
                  </a:lnTo>
                  <a:lnTo>
                    <a:pt x="6761977" y="659816"/>
                  </a:lnTo>
                  <a:lnTo>
                    <a:pt x="7075451" y="720761"/>
                  </a:lnTo>
                  <a:lnTo>
                    <a:pt x="7075451" y="748913"/>
                  </a:lnTo>
                  <a:lnTo>
                    <a:pt x="7106951" y="748913"/>
                  </a:lnTo>
                  <a:lnTo>
                    <a:pt x="7106951" y="1334089"/>
                  </a:lnTo>
                  <a:cubicBezTo>
                    <a:pt x="7130841" y="1333861"/>
                    <a:pt x="7154885" y="1333709"/>
                    <a:pt x="7179080" y="1333709"/>
                  </a:cubicBezTo>
                  <a:cubicBezTo>
                    <a:pt x="7269926" y="1333709"/>
                    <a:pt x="7358415" y="1335535"/>
                    <a:pt x="7443554" y="1338959"/>
                  </a:cubicBezTo>
                  <a:lnTo>
                    <a:pt x="7443554" y="1136418"/>
                  </a:lnTo>
                  <a:lnTo>
                    <a:pt x="7425294" y="1136418"/>
                  </a:lnTo>
                  <a:lnTo>
                    <a:pt x="7425294" y="1118614"/>
                  </a:lnTo>
                  <a:lnTo>
                    <a:pt x="7413577" y="1118614"/>
                  </a:lnTo>
                  <a:lnTo>
                    <a:pt x="7413577" y="1068550"/>
                  </a:lnTo>
                  <a:lnTo>
                    <a:pt x="7425294" y="1068550"/>
                  </a:lnTo>
                  <a:lnTo>
                    <a:pt x="7425294" y="1052420"/>
                  </a:lnTo>
                  <a:lnTo>
                    <a:pt x="7443554" y="1052420"/>
                  </a:lnTo>
                  <a:lnTo>
                    <a:pt x="7443554" y="815032"/>
                  </a:lnTo>
                  <a:lnTo>
                    <a:pt x="7425294" y="815032"/>
                  </a:lnTo>
                  <a:lnTo>
                    <a:pt x="7425294" y="764968"/>
                  </a:lnTo>
                  <a:lnTo>
                    <a:pt x="7443554" y="764968"/>
                  </a:lnTo>
                  <a:lnTo>
                    <a:pt x="7443554" y="748456"/>
                  </a:lnTo>
                  <a:lnTo>
                    <a:pt x="7467294" y="748456"/>
                  </a:lnTo>
                  <a:lnTo>
                    <a:pt x="7467294" y="462221"/>
                  </a:lnTo>
                  <a:lnTo>
                    <a:pt x="7444923" y="462221"/>
                  </a:lnTo>
                  <a:lnTo>
                    <a:pt x="7444923" y="437798"/>
                  </a:lnTo>
                  <a:cubicBezTo>
                    <a:pt x="7422022" y="424787"/>
                    <a:pt x="7404750" y="403102"/>
                    <a:pt x="7397674" y="377157"/>
                  </a:cubicBezTo>
                  <a:cubicBezTo>
                    <a:pt x="7371806" y="370462"/>
                    <a:pt x="7355751" y="361104"/>
                    <a:pt x="7355751" y="350680"/>
                  </a:cubicBezTo>
                  <a:cubicBezTo>
                    <a:pt x="7355751" y="340332"/>
                    <a:pt x="7371881" y="330897"/>
                    <a:pt x="7397674" y="324202"/>
                  </a:cubicBezTo>
                  <a:cubicBezTo>
                    <a:pt x="7405892" y="294376"/>
                    <a:pt x="7427424" y="270105"/>
                    <a:pt x="7455575" y="258312"/>
                  </a:cubicBezTo>
                  <a:lnTo>
                    <a:pt x="7455575" y="242942"/>
                  </a:lnTo>
                  <a:lnTo>
                    <a:pt x="7477260" y="242942"/>
                  </a:lnTo>
                  <a:lnTo>
                    <a:pt x="7477260" y="130259"/>
                  </a:lnTo>
                  <a:lnTo>
                    <a:pt x="7489586" y="130259"/>
                  </a:lnTo>
                  <a:lnTo>
                    <a:pt x="7489586" y="0"/>
                  </a:lnTo>
                  <a:lnTo>
                    <a:pt x="7498717" y="0"/>
                  </a:lnTo>
                  <a:lnTo>
                    <a:pt x="7498717" y="130259"/>
                  </a:lnTo>
                  <a:lnTo>
                    <a:pt x="7511043" y="130259"/>
                  </a:lnTo>
                  <a:lnTo>
                    <a:pt x="7511043" y="242942"/>
                  </a:lnTo>
                  <a:lnTo>
                    <a:pt x="7532423" y="242942"/>
                  </a:lnTo>
                  <a:lnTo>
                    <a:pt x="7532423" y="258159"/>
                  </a:lnTo>
                  <a:cubicBezTo>
                    <a:pt x="7560803" y="269877"/>
                    <a:pt x="7582487" y="294223"/>
                    <a:pt x="7590705" y="324202"/>
                  </a:cubicBezTo>
                  <a:cubicBezTo>
                    <a:pt x="7616574" y="330897"/>
                    <a:pt x="7632628" y="340256"/>
                    <a:pt x="7632628" y="350680"/>
                  </a:cubicBezTo>
                  <a:cubicBezTo>
                    <a:pt x="7632628" y="361104"/>
                    <a:pt x="7616497" y="370462"/>
                    <a:pt x="7590705" y="377157"/>
                  </a:cubicBezTo>
                  <a:cubicBezTo>
                    <a:pt x="7583553" y="403255"/>
                    <a:pt x="7566205" y="425092"/>
                    <a:pt x="7543150" y="438027"/>
                  </a:cubicBezTo>
                  <a:lnTo>
                    <a:pt x="7543150" y="462221"/>
                  </a:lnTo>
                  <a:lnTo>
                    <a:pt x="7521086" y="462221"/>
                  </a:lnTo>
                  <a:lnTo>
                    <a:pt x="7521086" y="748456"/>
                  </a:lnTo>
                  <a:lnTo>
                    <a:pt x="7544520" y="748456"/>
                  </a:lnTo>
                  <a:lnTo>
                    <a:pt x="7544520" y="764968"/>
                  </a:lnTo>
                  <a:lnTo>
                    <a:pt x="7562782" y="764968"/>
                  </a:lnTo>
                  <a:lnTo>
                    <a:pt x="7562782" y="815032"/>
                  </a:lnTo>
                  <a:lnTo>
                    <a:pt x="7544520" y="815032"/>
                  </a:lnTo>
                  <a:lnTo>
                    <a:pt x="7544520" y="1052420"/>
                  </a:lnTo>
                  <a:lnTo>
                    <a:pt x="7562782" y="1052420"/>
                  </a:lnTo>
                  <a:lnTo>
                    <a:pt x="7562782" y="1068550"/>
                  </a:lnTo>
                  <a:lnTo>
                    <a:pt x="7574575" y="1068550"/>
                  </a:lnTo>
                  <a:lnTo>
                    <a:pt x="7574575" y="1118614"/>
                  </a:lnTo>
                  <a:lnTo>
                    <a:pt x="7562782" y="1118614"/>
                  </a:lnTo>
                  <a:lnTo>
                    <a:pt x="7562782" y="1136418"/>
                  </a:lnTo>
                  <a:lnTo>
                    <a:pt x="7544520" y="1136418"/>
                  </a:lnTo>
                  <a:lnTo>
                    <a:pt x="7544520" y="1343905"/>
                  </a:lnTo>
                  <a:cubicBezTo>
                    <a:pt x="7556390" y="1344589"/>
                    <a:pt x="7568183" y="1345275"/>
                    <a:pt x="7579900" y="1346035"/>
                  </a:cubicBezTo>
                  <a:lnTo>
                    <a:pt x="7579900" y="1156809"/>
                  </a:lnTo>
                  <a:lnTo>
                    <a:pt x="7613835" y="1156809"/>
                  </a:lnTo>
                  <a:lnTo>
                    <a:pt x="7613835" y="1021910"/>
                  </a:lnTo>
                  <a:lnTo>
                    <a:pt x="7653475" y="1021910"/>
                  </a:lnTo>
                  <a:lnTo>
                    <a:pt x="7653475" y="1013616"/>
                  </a:lnTo>
                  <a:lnTo>
                    <a:pt x="7633921" y="1013616"/>
                  </a:lnTo>
                  <a:lnTo>
                    <a:pt x="7633921" y="1000301"/>
                  </a:lnTo>
                  <a:lnTo>
                    <a:pt x="7653475" y="1000301"/>
                  </a:lnTo>
                  <a:lnTo>
                    <a:pt x="7653475" y="990181"/>
                  </a:lnTo>
                  <a:lnTo>
                    <a:pt x="7633921" y="990181"/>
                  </a:lnTo>
                  <a:lnTo>
                    <a:pt x="7633921" y="976866"/>
                  </a:lnTo>
                  <a:lnTo>
                    <a:pt x="7653475" y="976866"/>
                  </a:lnTo>
                  <a:lnTo>
                    <a:pt x="7653475" y="966747"/>
                  </a:lnTo>
                  <a:lnTo>
                    <a:pt x="7633921" y="966747"/>
                  </a:lnTo>
                  <a:lnTo>
                    <a:pt x="7633921" y="953432"/>
                  </a:lnTo>
                  <a:lnTo>
                    <a:pt x="7653475" y="953432"/>
                  </a:lnTo>
                  <a:lnTo>
                    <a:pt x="7653475" y="943313"/>
                  </a:lnTo>
                  <a:lnTo>
                    <a:pt x="7633921" y="943313"/>
                  </a:lnTo>
                  <a:lnTo>
                    <a:pt x="7633921" y="929997"/>
                  </a:lnTo>
                  <a:lnTo>
                    <a:pt x="7653475" y="929997"/>
                  </a:lnTo>
                  <a:lnTo>
                    <a:pt x="7653475" y="904812"/>
                  </a:lnTo>
                  <a:lnTo>
                    <a:pt x="7668084" y="904812"/>
                  </a:lnTo>
                  <a:lnTo>
                    <a:pt x="7668084" y="888454"/>
                  </a:lnTo>
                  <a:lnTo>
                    <a:pt x="7810898" y="888454"/>
                  </a:lnTo>
                  <a:lnTo>
                    <a:pt x="7810898" y="904812"/>
                  </a:lnTo>
                  <a:lnTo>
                    <a:pt x="7822766" y="904812"/>
                  </a:lnTo>
                  <a:lnTo>
                    <a:pt x="7822766" y="929997"/>
                  </a:lnTo>
                  <a:lnTo>
                    <a:pt x="7842321" y="929997"/>
                  </a:lnTo>
                  <a:lnTo>
                    <a:pt x="7842321" y="943313"/>
                  </a:lnTo>
                  <a:lnTo>
                    <a:pt x="7822766" y="943313"/>
                  </a:lnTo>
                  <a:lnTo>
                    <a:pt x="7822766" y="953432"/>
                  </a:lnTo>
                  <a:lnTo>
                    <a:pt x="7842321" y="953432"/>
                  </a:lnTo>
                  <a:lnTo>
                    <a:pt x="7842321" y="966747"/>
                  </a:lnTo>
                  <a:lnTo>
                    <a:pt x="7822766" y="966747"/>
                  </a:lnTo>
                  <a:lnTo>
                    <a:pt x="7822766" y="976866"/>
                  </a:lnTo>
                  <a:lnTo>
                    <a:pt x="7842321" y="976866"/>
                  </a:lnTo>
                  <a:lnTo>
                    <a:pt x="7842321" y="990181"/>
                  </a:lnTo>
                  <a:lnTo>
                    <a:pt x="7822766" y="990181"/>
                  </a:lnTo>
                  <a:lnTo>
                    <a:pt x="7822766" y="1000301"/>
                  </a:lnTo>
                  <a:lnTo>
                    <a:pt x="7842321" y="1000301"/>
                  </a:lnTo>
                  <a:lnTo>
                    <a:pt x="7842321" y="1013616"/>
                  </a:lnTo>
                  <a:lnTo>
                    <a:pt x="7822766" y="1013616"/>
                  </a:lnTo>
                  <a:lnTo>
                    <a:pt x="7822766" y="1021910"/>
                  </a:lnTo>
                  <a:lnTo>
                    <a:pt x="7865071" y="1021910"/>
                  </a:lnTo>
                  <a:lnTo>
                    <a:pt x="7865071" y="1156809"/>
                  </a:lnTo>
                  <a:lnTo>
                    <a:pt x="7899005" y="1156809"/>
                  </a:lnTo>
                  <a:lnTo>
                    <a:pt x="7899005" y="1376849"/>
                  </a:lnTo>
                  <a:cubicBezTo>
                    <a:pt x="7951352" y="1383925"/>
                    <a:pt x="8000351" y="1391762"/>
                    <a:pt x="8045621" y="1400208"/>
                  </a:cubicBezTo>
                  <a:lnTo>
                    <a:pt x="8045621" y="1096092"/>
                  </a:lnTo>
                  <a:lnTo>
                    <a:pt x="8084350" y="1156125"/>
                  </a:lnTo>
                  <a:lnTo>
                    <a:pt x="8457552" y="1156125"/>
                  </a:lnTo>
                  <a:lnTo>
                    <a:pt x="8507388" y="1096092"/>
                  </a:lnTo>
                  <a:lnTo>
                    <a:pt x="8507388" y="1744649"/>
                  </a:lnTo>
                  <a:lnTo>
                    <a:pt x="8597854" y="1744649"/>
                  </a:lnTo>
                  <a:lnTo>
                    <a:pt x="8597854" y="1433306"/>
                  </a:lnTo>
                  <a:lnTo>
                    <a:pt x="8592756" y="1433306"/>
                  </a:lnTo>
                  <a:lnTo>
                    <a:pt x="8592756" y="1406219"/>
                  </a:lnTo>
                  <a:lnTo>
                    <a:pt x="8608886" y="1406219"/>
                  </a:lnTo>
                  <a:lnTo>
                    <a:pt x="8608886" y="1386892"/>
                  </a:lnTo>
                  <a:lnTo>
                    <a:pt x="8623038" y="1386892"/>
                  </a:lnTo>
                  <a:lnTo>
                    <a:pt x="8623038" y="1322144"/>
                  </a:lnTo>
                  <a:lnTo>
                    <a:pt x="8617180" y="1316894"/>
                  </a:lnTo>
                  <a:lnTo>
                    <a:pt x="8653624" y="1054778"/>
                  </a:lnTo>
                  <a:lnTo>
                    <a:pt x="8690070" y="1316894"/>
                  </a:lnTo>
                  <a:lnTo>
                    <a:pt x="8684211" y="1322144"/>
                  </a:lnTo>
                  <a:lnTo>
                    <a:pt x="8684211" y="1386892"/>
                  </a:lnTo>
                  <a:lnTo>
                    <a:pt x="8698364" y="1386892"/>
                  </a:lnTo>
                  <a:lnTo>
                    <a:pt x="8698364" y="1406219"/>
                  </a:lnTo>
                  <a:lnTo>
                    <a:pt x="8714494" y="1406219"/>
                  </a:lnTo>
                  <a:lnTo>
                    <a:pt x="8714494" y="1433306"/>
                  </a:lnTo>
                  <a:lnTo>
                    <a:pt x="8709472" y="1433306"/>
                  </a:lnTo>
                  <a:lnTo>
                    <a:pt x="8709472" y="1744649"/>
                  </a:lnTo>
                  <a:lnTo>
                    <a:pt x="8732754" y="1744649"/>
                  </a:lnTo>
                  <a:lnTo>
                    <a:pt x="8732754" y="1449359"/>
                  </a:lnTo>
                  <a:lnTo>
                    <a:pt x="8728264" y="1449359"/>
                  </a:lnTo>
                  <a:lnTo>
                    <a:pt x="8728264" y="1423338"/>
                  </a:lnTo>
                  <a:lnTo>
                    <a:pt x="8742569" y="1423338"/>
                  </a:lnTo>
                  <a:lnTo>
                    <a:pt x="8742569" y="1404773"/>
                  </a:lnTo>
                  <a:lnTo>
                    <a:pt x="8755048" y="1404773"/>
                  </a:lnTo>
                  <a:lnTo>
                    <a:pt x="8755048" y="1342459"/>
                  </a:lnTo>
                  <a:lnTo>
                    <a:pt x="8749873" y="1337437"/>
                  </a:lnTo>
                  <a:lnTo>
                    <a:pt x="8782058" y="1147907"/>
                  </a:lnTo>
                  <a:lnTo>
                    <a:pt x="8814242" y="1337437"/>
                  </a:lnTo>
                  <a:lnTo>
                    <a:pt x="8808992" y="1342535"/>
                  </a:lnTo>
                  <a:lnTo>
                    <a:pt x="8808992" y="1404773"/>
                  </a:lnTo>
                  <a:lnTo>
                    <a:pt x="8821471" y="1404773"/>
                  </a:lnTo>
                  <a:lnTo>
                    <a:pt x="8821471" y="1423338"/>
                  </a:lnTo>
                  <a:lnTo>
                    <a:pt x="8835774" y="1423338"/>
                  </a:lnTo>
                  <a:lnTo>
                    <a:pt x="8835774" y="1449359"/>
                  </a:lnTo>
                  <a:lnTo>
                    <a:pt x="8831361" y="1449359"/>
                  </a:lnTo>
                  <a:lnTo>
                    <a:pt x="8831361" y="1504065"/>
                  </a:lnTo>
                  <a:lnTo>
                    <a:pt x="8903491" y="1504065"/>
                  </a:lnTo>
                  <a:lnTo>
                    <a:pt x="8903491" y="741609"/>
                  </a:lnTo>
                  <a:lnTo>
                    <a:pt x="8944044" y="741609"/>
                  </a:lnTo>
                  <a:lnTo>
                    <a:pt x="8944044" y="627784"/>
                  </a:lnTo>
                  <a:lnTo>
                    <a:pt x="8979120" y="627784"/>
                  </a:lnTo>
                  <a:lnTo>
                    <a:pt x="8979120" y="552459"/>
                  </a:lnTo>
                  <a:lnTo>
                    <a:pt x="9052467" y="552459"/>
                  </a:lnTo>
                  <a:lnTo>
                    <a:pt x="9052467" y="509547"/>
                  </a:lnTo>
                  <a:lnTo>
                    <a:pt x="9091728" y="509547"/>
                  </a:lnTo>
                  <a:lnTo>
                    <a:pt x="9091728" y="395494"/>
                  </a:lnTo>
                  <a:lnTo>
                    <a:pt x="9111814" y="395494"/>
                  </a:lnTo>
                  <a:lnTo>
                    <a:pt x="9111814" y="509547"/>
                  </a:lnTo>
                  <a:lnTo>
                    <a:pt x="9309790" y="509547"/>
                  </a:lnTo>
                  <a:lnTo>
                    <a:pt x="9309790" y="526362"/>
                  </a:lnTo>
                  <a:lnTo>
                    <a:pt x="9668992" y="526362"/>
                  </a:lnTo>
                  <a:lnTo>
                    <a:pt x="9668992" y="526439"/>
                  </a:lnTo>
                  <a:lnTo>
                    <a:pt x="9669220" y="526439"/>
                  </a:lnTo>
                  <a:lnTo>
                    <a:pt x="9669220" y="552459"/>
                  </a:lnTo>
                  <a:lnTo>
                    <a:pt x="9670208" y="552459"/>
                  </a:lnTo>
                  <a:lnTo>
                    <a:pt x="9670208" y="627784"/>
                  </a:lnTo>
                  <a:lnTo>
                    <a:pt x="9680480" y="627784"/>
                  </a:lnTo>
                  <a:lnTo>
                    <a:pt x="9680480" y="741609"/>
                  </a:lnTo>
                  <a:lnTo>
                    <a:pt x="9721034" y="741609"/>
                  </a:lnTo>
                  <a:lnTo>
                    <a:pt x="9721034" y="1815560"/>
                  </a:lnTo>
                  <a:lnTo>
                    <a:pt x="9764175" y="1815560"/>
                  </a:lnTo>
                  <a:lnTo>
                    <a:pt x="9764175" y="972453"/>
                  </a:lnTo>
                  <a:lnTo>
                    <a:pt x="10319602" y="1206189"/>
                  </a:lnTo>
                  <a:lnTo>
                    <a:pt x="10319602" y="1815636"/>
                  </a:lnTo>
                  <a:lnTo>
                    <a:pt x="10403220" y="1815636"/>
                  </a:lnTo>
                  <a:lnTo>
                    <a:pt x="10403220" y="1940645"/>
                  </a:lnTo>
                  <a:lnTo>
                    <a:pt x="10445676" y="1940645"/>
                  </a:lnTo>
                  <a:lnTo>
                    <a:pt x="10445676" y="1707215"/>
                  </a:lnTo>
                  <a:lnTo>
                    <a:pt x="10551512" y="1707215"/>
                  </a:lnTo>
                  <a:lnTo>
                    <a:pt x="10551512" y="1351513"/>
                  </a:lnTo>
                  <a:lnTo>
                    <a:pt x="10663662" y="1377154"/>
                  </a:lnTo>
                  <a:lnTo>
                    <a:pt x="10663662" y="1345045"/>
                  </a:lnTo>
                  <a:lnTo>
                    <a:pt x="10689760" y="1345045"/>
                  </a:lnTo>
                  <a:lnTo>
                    <a:pt x="10689760" y="1262797"/>
                  </a:lnTo>
                  <a:lnTo>
                    <a:pt x="10702466" y="1262797"/>
                  </a:lnTo>
                  <a:lnTo>
                    <a:pt x="10702466" y="1251080"/>
                  </a:lnTo>
                  <a:lnTo>
                    <a:pt x="10664956" y="1251080"/>
                  </a:lnTo>
                  <a:lnTo>
                    <a:pt x="10664956" y="1239819"/>
                  </a:lnTo>
                  <a:lnTo>
                    <a:pt x="10669902" y="1239819"/>
                  </a:lnTo>
                  <a:lnTo>
                    <a:pt x="10669902" y="1231297"/>
                  </a:lnTo>
                  <a:lnTo>
                    <a:pt x="10664956" y="1231297"/>
                  </a:lnTo>
                  <a:lnTo>
                    <a:pt x="10664956" y="1220036"/>
                  </a:lnTo>
                  <a:lnTo>
                    <a:pt x="10669902" y="1220036"/>
                  </a:lnTo>
                  <a:lnTo>
                    <a:pt x="10669902" y="1211439"/>
                  </a:lnTo>
                  <a:lnTo>
                    <a:pt x="10664956" y="1211439"/>
                  </a:lnTo>
                  <a:lnTo>
                    <a:pt x="10664956" y="1200178"/>
                  </a:lnTo>
                  <a:lnTo>
                    <a:pt x="10669902" y="1200178"/>
                  </a:lnTo>
                  <a:lnTo>
                    <a:pt x="10669902" y="1191657"/>
                  </a:lnTo>
                  <a:lnTo>
                    <a:pt x="10664956" y="1191657"/>
                  </a:lnTo>
                  <a:lnTo>
                    <a:pt x="10664956" y="1180396"/>
                  </a:lnTo>
                  <a:lnTo>
                    <a:pt x="10702466" y="1180396"/>
                  </a:lnTo>
                  <a:lnTo>
                    <a:pt x="10702466" y="1134516"/>
                  </a:lnTo>
                  <a:lnTo>
                    <a:pt x="10743172" y="1104158"/>
                  </a:lnTo>
                  <a:lnTo>
                    <a:pt x="10743172" y="1180321"/>
                  </a:lnTo>
                  <a:lnTo>
                    <a:pt x="10780759" y="1180321"/>
                  </a:lnTo>
                  <a:lnTo>
                    <a:pt x="10780759" y="1191580"/>
                  </a:lnTo>
                  <a:lnTo>
                    <a:pt x="10775736" y="1191580"/>
                  </a:lnTo>
                  <a:lnTo>
                    <a:pt x="10775736" y="1200102"/>
                  </a:lnTo>
                  <a:lnTo>
                    <a:pt x="10780759" y="1200102"/>
                  </a:lnTo>
                  <a:lnTo>
                    <a:pt x="10780759" y="1211363"/>
                  </a:lnTo>
                  <a:lnTo>
                    <a:pt x="10775736" y="1211363"/>
                  </a:lnTo>
                  <a:lnTo>
                    <a:pt x="10775736" y="1219960"/>
                  </a:lnTo>
                  <a:lnTo>
                    <a:pt x="10780759" y="1219960"/>
                  </a:lnTo>
                  <a:lnTo>
                    <a:pt x="10780759" y="1231221"/>
                  </a:lnTo>
                  <a:lnTo>
                    <a:pt x="10775736" y="1231221"/>
                  </a:lnTo>
                  <a:lnTo>
                    <a:pt x="10775736" y="1239743"/>
                  </a:lnTo>
                  <a:lnTo>
                    <a:pt x="10780759" y="1239743"/>
                  </a:lnTo>
                  <a:lnTo>
                    <a:pt x="10780759" y="1251003"/>
                  </a:lnTo>
                  <a:lnTo>
                    <a:pt x="10743172" y="1251003"/>
                  </a:lnTo>
                  <a:lnTo>
                    <a:pt x="10743172" y="1262721"/>
                  </a:lnTo>
                  <a:lnTo>
                    <a:pt x="10755879" y="1262721"/>
                  </a:lnTo>
                  <a:lnTo>
                    <a:pt x="10755879" y="1344970"/>
                  </a:lnTo>
                  <a:lnTo>
                    <a:pt x="10781976" y="1344970"/>
                  </a:lnTo>
                  <a:lnTo>
                    <a:pt x="10781976" y="1537011"/>
                  </a:lnTo>
                  <a:lnTo>
                    <a:pt x="10822225" y="1537011"/>
                  </a:lnTo>
                  <a:lnTo>
                    <a:pt x="10822225" y="1707139"/>
                  </a:lnTo>
                  <a:lnTo>
                    <a:pt x="10898996" y="1707139"/>
                  </a:lnTo>
                  <a:lnTo>
                    <a:pt x="10898996" y="1864484"/>
                  </a:lnTo>
                  <a:lnTo>
                    <a:pt x="10977746" y="1864484"/>
                  </a:lnTo>
                  <a:lnTo>
                    <a:pt x="10977746" y="1892407"/>
                  </a:lnTo>
                  <a:lnTo>
                    <a:pt x="11243056" y="1892407"/>
                  </a:lnTo>
                  <a:lnTo>
                    <a:pt x="11243056" y="1934786"/>
                  </a:lnTo>
                  <a:lnTo>
                    <a:pt x="11400782" y="1934786"/>
                  </a:lnTo>
                  <a:lnTo>
                    <a:pt x="11427336" y="1325339"/>
                  </a:lnTo>
                  <a:cubicBezTo>
                    <a:pt x="11422695" y="1323969"/>
                    <a:pt x="11418510" y="1321535"/>
                    <a:pt x="11415010" y="1318340"/>
                  </a:cubicBezTo>
                  <a:cubicBezTo>
                    <a:pt x="11406414" y="1326785"/>
                    <a:pt x="11396674" y="1335611"/>
                    <a:pt x="11390739" y="1338959"/>
                  </a:cubicBezTo>
                  <a:cubicBezTo>
                    <a:pt x="11390739" y="1338959"/>
                    <a:pt x="11259948" y="1400055"/>
                    <a:pt x="11257056" y="1394958"/>
                  </a:cubicBezTo>
                  <a:lnTo>
                    <a:pt x="11254850" y="1391078"/>
                  </a:lnTo>
                  <a:cubicBezTo>
                    <a:pt x="11251958" y="1385980"/>
                    <a:pt x="11372251" y="1306090"/>
                    <a:pt x="11372251" y="1306090"/>
                  </a:cubicBezTo>
                  <a:cubicBezTo>
                    <a:pt x="11378565" y="1302514"/>
                    <a:pt x="11392793" y="1298480"/>
                    <a:pt x="11404968" y="1295515"/>
                  </a:cubicBezTo>
                  <a:cubicBezTo>
                    <a:pt x="11404968" y="1295438"/>
                    <a:pt x="11404968" y="1295362"/>
                    <a:pt x="11404968" y="1295285"/>
                  </a:cubicBezTo>
                  <a:cubicBezTo>
                    <a:pt x="11405042" y="1281743"/>
                    <a:pt x="11413868" y="1270405"/>
                    <a:pt x="11425966" y="1266220"/>
                  </a:cubicBezTo>
                  <a:cubicBezTo>
                    <a:pt x="11422088" y="1252982"/>
                    <a:pt x="11417217" y="1233427"/>
                    <a:pt x="11417294" y="1224449"/>
                  </a:cubicBezTo>
                  <a:cubicBezTo>
                    <a:pt x="11417294" y="1224449"/>
                    <a:pt x="11429543" y="1080571"/>
                    <a:pt x="11435402" y="1080648"/>
                  </a:cubicBezTo>
                  <a:lnTo>
                    <a:pt x="11439815" y="1080723"/>
                  </a:lnTo>
                  <a:cubicBezTo>
                    <a:pt x="11445750" y="1080799"/>
                    <a:pt x="11455032" y="1224906"/>
                    <a:pt x="11455032" y="1224906"/>
                  </a:cubicBezTo>
                  <a:cubicBezTo>
                    <a:pt x="11454879" y="1233732"/>
                    <a:pt x="11449630" y="1253134"/>
                    <a:pt x="11445598" y="1266069"/>
                  </a:cubicBezTo>
                  <a:cubicBezTo>
                    <a:pt x="11458304" y="1270177"/>
                    <a:pt x="11467434" y="1281971"/>
                    <a:pt x="11467282" y="1295971"/>
                  </a:cubicBezTo>
                  <a:cubicBezTo>
                    <a:pt x="11467205" y="1297036"/>
                    <a:pt x="11467054" y="1298101"/>
                    <a:pt x="11466900" y="1299166"/>
                  </a:cubicBezTo>
                  <a:cubicBezTo>
                    <a:pt x="11479226" y="1303731"/>
                    <a:pt x="11494140" y="1309894"/>
                    <a:pt x="11500455" y="1314535"/>
                  </a:cubicBezTo>
                  <a:cubicBezTo>
                    <a:pt x="11500455" y="1314535"/>
                    <a:pt x="11610248" y="1408349"/>
                    <a:pt x="11606746" y="1413067"/>
                  </a:cubicBezTo>
                  <a:lnTo>
                    <a:pt x="11604084" y="1416643"/>
                  </a:lnTo>
                  <a:cubicBezTo>
                    <a:pt x="11600584" y="1421359"/>
                    <a:pt x="11478086" y="1344970"/>
                    <a:pt x="11478086" y="1344970"/>
                  </a:cubicBezTo>
                  <a:cubicBezTo>
                    <a:pt x="11472380" y="1340785"/>
                    <a:pt x="11462944" y="1329752"/>
                    <a:pt x="11455260" y="1320014"/>
                  </a:cubicBezTo>
                  <a:cubicBezTo>
                    <a:pt x="11451760" y="1322753"/>
                    <a:pt x="11447728" y="1324806"/>
                    <a:pt x="11443315" y="1325873"/>
                  </a:cubicBezTo>
                  <a:lnTo>
                    <a:pt x="11469869" y="1934863"/>
                  </a:lnTo>
                  <a:lnTo>
                    <a:pt x="11716995" y="1934863"/>
                  </a:lnTo>
                  <a:lnTo>
                    <a:pt x="11716995" y="1971004"/>
                  </a:lnTo>
                  <a:lnTo>
                    <a:pt x="11728865" y="1971004"/>
                  </a:lnTo>
                  <a:lnTo>
                    <a:pt x="11753288" y="1411088"/>
                  </a:lnTo>
                  <a:cubicBezTo>
                    <a:pt x="11749256" y="1409870"/>
                    <a:pt x="11745604" y="1407817"/>
                    <a:pt x="11742560" y="1405001"/>
                  </a:cubicBezTo>
                  <a:cubicBezTo>
                    <a:pt x="11735180" y="1412305"/>
                    <a:pt x="11726735" y="1419990"/>
                    <a:pt x="11721561" y="1422882"/>
                  </a:cubicBezTo>
                  <a:cubicBezTo>
                    <a:pt x="11721561" y="1422882"/>
                    <a:pt x="11608116" y="1475837"/>
                    <a:pt x="11605606" y="1471424"/>
                  </a:cubicBezTo>
                  <a:lnTo>
                    <a:pt x="11603704" y="1468077"/>
                  </a:lnTo>
                  <a:cubicBezTo>
                    <a:pt x="11601193" y="1463664"/>
                    <a:pt x="11705508" y="1394349"/>
                    <a:pt x="11705508" y="1394349"/>
                  </a:cubicBezTo>
                  <a:cubicBezTo>
                    <a:pt x="11710986" y="1391306"/>
                    <a:pt x="11723310" y="1387806"/>
                    <a:pt x="11733887" y="1385220"/>
                  </a:cubicBezTo>
                  <a:cubicBezTo>
                    <a:pt x="11733887" y="1385220"/>
                    <a:pt x="11733887" y="1385143"/>
                    <a:pt x="11733887" y="1385067"/>
                  </a:cubicBezTo>
                  <a:cubicBezTo>
                    <a:pt x="11734038" y="1373350"/>
                    <a:pt x="11741648" y="1363535"/>
                    <a:pt x="11752148" y="1359882"/>
                  </a:cubicBezTo>
                  <a:cubicBezTo>
                    <a:pt x="11748800" y="1348393"/>
                    <a:pt x="11744539" y="1331503"/>
                    <a:pt x="11744614" y="1323665"/>
                  </a:cubicBezTo>
                  <a:cubicBezTo>
                    <a:pt x="11744614" y="1323665"/>
                    <a:pt x="11755191" y="1198809"/>
                    <a:pt x="11760288" y="1198885"/>
                  </a:cubicBezTo>
                  <a:lnTo>
                    <a:pt x="11764169" y="1198960"/>
                  </a:lnTo>
                  <a:cubicBezTo>
                    <a:pt x="11769268" y="1198960"/>
                    <a:pt x="11777332" y="1323969"/>
                    <a:pt x="11777332" y="1323969"/>
                  </a:cubicBezTo>
                  <a:cubicBezTo>
                    <a:pt x="11777256" y="1331579"/>
                    <a:pt x="11772690" y="1348470"/>
                    <a:pt x="11769191" y="1359654"/>
                  </a:cubicBezTo>
                  <a:cubicBezTo>
                    <a:pt x="11780146" y="1363154"/>
                    <a:pt x="11788136" y="1373426"/>
                    <a:pt x="11787984" y="1385523"/>
                  </a:cubicBezTo>
                  <a:cubicBezTo>
                    <a:pt x="11787984" y="1386436"/>
                    <a:pt x="11787756" y="1387350"/>
                    <a:pt x="11787680" y="1388263"/>
                  </a:cubicBezTo>
                  <a:cubicBezTo>
                    <a:pt x="11798408" y="1392219"/>
                    <a:pt x="11811342" y="1397544"/>
                    <a:pt x="11816821" y="1401578"/>
                  </a:cubicBezTo>
                  <a:cubicBezTo>
                    <a:pt x="11816821" y="1401578"/>
                    <a:pt x="11912080" y="1482913"/>
                    <a:pt x="11909037" y="1487021"/>
                  </a:cubicBezTo>
                  <a:lnTo>
                    <a:pt x="11906754" y="1490141"/>
                  </a:lnTo>
                  <a:cubicBezTo>
                    <a:pt x="11903787" y="1494250"/>
                    <a:pt x="11797494" y="1427979"/>
                    <a:pt x="11797494" y="1427979"/>
                  </a:cubicBezTo>
                  <a:cubicBezTo>
                    <a:pt x="11792548" y="1424328"/>
                    <a:pt x="11784408" y="1414741"/>
                    <a:pt x="11777713" y="1406296"/>
                  </a:cubicBezTo>
                  <a:cubicBezTo>
                    <a:pt x="11774669" y="1408654"/>
                    <a:pt x="11771244" y="1410479"/>
                    <a:pt x="11767366" y="1411393"/>
                  </a:cubicBezTo>
                  <a:lnTo>
                    <a:pt x="11791712" y="1970927"/>
                  </a:lnTo>
                  <a:lnTo>
                    <a:pt x="11960470" y="1970927"/>
                  </a:lnTo>
                  <a:lnTo>
                    <a:pt x="11980480" y="1512434"/>
                  </a:lnTo>
                  <a:cubicBezTo>
                    <a:pt x="11977134" y="1511445"/>
                    <a:pt x="11974089" y="1509771"/>
                    <a:pt x="11971580" y="1507413"/>
                  </a:cubicBezTo>
                  <a:cubicBezTo>
                    <a:pt x="11965492" y="1513499"/>
                    <a:pt x="11958416" y="1519816"/>
                    <a:pt x="11954154" y="1522250"/>
                  </a:cubicBezTo>
                  <a:cubicBezTo>
                    <a:pt x="11954154" y="1522250"/>
                    <a:pt x="11860036" y="1566151"/>
                    <a:pt x="11857982" y="1562498"/>
                  </a:cubicBezTo>
                  <a:lnTo>
                    <a:pt x="11856385" y="1559684"/>
                  </a:lnTo>
                  <a:cubicBezTo>
                    <a:pt x="11854255" y="1555955"/>
                    <a:pt x="11940840" y="1498510"/>
                    <a:pt x="11940840" y="1498510"/>
                  </a:cubicBezTo>
                  <a:cubicBezTo>
                    <a:pt x="11945328" y="1495924"/>
                    <a:pt x="11955600" y="1493032"/>
                    <a:pt x="11964350" y="1490902"/>
                  </a:cubicBezTo>
                  <a:cubicBezTo>
                    <a:pt x="11964350" y="1490826"/>
                    <a:pt x="11964350" y="1490826"/>
                    <a:pt x="11964350" y="1490750"/>
                  </a:cubicBezTo>
                  <a:cubicBezTo>
                    <a:pt x="11964427" y="1481011"/>
                    <a:pt x="11970818" y="1472870"/>
                    <a:pt x="11979492" y="1469826"/>
                  </a:cubicBezTo>
                  <a:cubicBezTo>
                    <a:pt x="11976676" y="1460239"/>
                    <a:pt x="11973177" y="1446241"/>
                    <a:pt x="11973254" y="1439773"/>
                  </a:cubicBezTo>
                  <a:cubicBezTo>
                    <a:pt x="11973254" y="1439773"/>
                    <a:pt x="11982003" y="1336220"/>
                    <a:pt x="11986264" y="1336295"/>
                  </a:cubicBezTo>
                  <a:lnTo>
                    <a:pt x="11989458" y="1336295"/>
                  </a:lnTo>
                  <a:cubicBezTo>
                    <a:pt x="11993720" y="1336295"/>
                    <a:pt x="12000415" y="1440001"/>
                    <a:pt x="12000415" y="1440001"/>
                  </a:cubicBezTo>
                  <a:cubicBezTo>
                    <a:pt x="12000340" y="1446316"/>
                    <a:pt x="11996536" y="1460316"/>
                    <a:pt x="11993644" y="1469598"/>
                  </a:cubicBezTo>
                  <a:cubicBezTo>
                    <a:pt x="12002774" y="1472489"/>
                    <a:pt x="12009318" y="1481011"/>
                    <a:pt x="12009242" y="1491054"/>
                  </a:cubicBezTo>
                  <a:cubicBezTo>
                    <a:pt x="12009242" y="1491816"/>
                    <a:pt x="12009088" y="1492576"/>
                    <a:pt x="12009014" y="1493337"/>
                  </a:cubicBezTo>
                  <a:cubicBezTo>
                    <a:pt x="12017840" y="1496608"/>
                    <a:pt x="12028568" y="1501021"/>
                    <a:pt x="12033133" y="1504370"/>
                  </a:cubicBezTo>
                  <a:cubicBezTo>
                    <a:pt x="12033133" y="1504370"/>
                    <a:pt x="12112186" y="1571857"/>
                    <a:pt x="12109675" y="1575282"/>
                  </a:cubicBezTo>
                  <a:lnTo>
                    <a:pt x="12107773" y="1577868"/>
                  </a:lnTo>
                  <a:cubicBezTo>
                    <a:pt x="12105338" y="1581293"/>
                    <a:pt x="12017154" y="1526282"/>
                    <a:pt x="12017154" y="1526282"/>
                  </a:cubicBezTo>
                  <a:cubicBezTo>
                    <a:pt x="12013046" y="1523239"/>
                    <a:pt x="12006274" y="1515326"/>
                    <a:pt x="12000720" y="1508325"/>
                  </a:cubicBezTo>
                  <a:cubicBezTo>
                    <a:pt x="11998210" y="1510380"/>
                    <a:pt x="11995318" y="1511826"/>
                    <a:pt x="11992122" y="1512587"/>
                  </a:cubicBezTo>
                  <a:lnTo>
                    <a:pt x="12012057" y="1970776"/>
                  </a:lnTo>
                  <a:lnTo>
                    <a:pt x="12012057" y="1970852"/>
                  </a:lnTo>
                  <a:lnTo>
                    <a:pt x="12121620" y="1970852"/>
                  </a:lnTo>
                  <a:lnTo>
                    <a:pt x="12121620" y="2021905"/>
                  </a:lnTo>
                  <a:lnTo>
                    <a:pt x="11717223" y="2021905"/>
                  </a:lnTo>
                  <a:lnTo>
                    <a:pt x="11537356" y="2021905"/>
                  </a:lnTo>
                  <a:lnTo>
                    <a:pt x="11243132" y="2021905"/>
                  </a:lnTo>
                  <a:lnTo>
                    <a:pt x="11137906" y="2021905"/>
                  </a:lnTo>
                  <a:lnTo>
                    <a:pt x="10977746" y="2021905"/>
                  </a:lnTo>
                  <a:lnTo>
                    <a:pt x="10962376" y="2021905"/>
                  </a:lnTo>
                  <a:lnTo>
                    <a:pt x="10898996" y="2021905"/>
                  </a:lnTo>
                  <a:lnTo>
                    <a:pt x="10877540" y="2021905"/>
                  </a:lnTo>
                  <a:lnTo>
                    <a:pt x="10858670" y="2021905"/>
                  </a:lnTo>
                  <a:lnTo>
                    <a:pt x="10845659" y="2021905"/>
                  </a:lnTo>
                  <a:lnTo>
                    <a:pt x="10835236" y="2021905"/>
                  </a:lnTo>
                  <a:lnTo>
                    <a:pt x="10694096" y="2021905"/>
                  </a:lnTo>
                  <a:lnTo>
                    <a:pt x="10573653" y="2021905"/>
                  </a:lnTo>
                  <a:lnTo>
                    <a:pt x="10445676" y="2021905"/>
                  </a:lnTo>
                  <a:lnTo>
                    <a:pt x="10403220" y="2021905"/>
                  </a:lnTo>
                  <a:lnTo>
                    <a:pt x="10276842" y="2021905"/>
                  </a:lnTo>
                  <a:lnTo>
                    <a:pt x="9720957" y="2021905"/>
                  </a:lnTo>
                  <a:lnTo>
                    <a:pt x="9549384" y="2021905"/>
                  </a:lnTo>
                  <a:lnTo>
                    <a:pt x="9404441" y="2021905"/>
                  </a:lnTo>
                  <a:lnTo>
                    <a:pt x="8903491" y="2021905"/>
                  </a:lnTo>
                  <a:lnTo>
                    <a:pt x="8804350" y="2021905"/>
                  </a:lnTo>
                  <a:lnTo>
                    <a:pt x="8800851" y="2021905"/>
                  </a:lnTo>
                  <a:lnTo>
                    <a:pt x="8507463" y="2021905"/>
                  </a:lnTo>
                  <a:lnTo>
                    <a:pt x="8485170" y="2021905"/>
                  </a:lnTo>
                  <a:lnTo>
                    <a:pt x="8184783" y="2021905"/>
                  </a:lnTo>
                  <a:lnTo>
                    <a:pt x="8045698" y="2021905"/>
                  </a:lnTo>
                  <a:lnTo>
                    <a:pt x="7982928" y="2021905"/>
                  </a:lnTo>
                  <a:lnTo>
                    <a:pt x="7944733" y="2021905"/>
                  </a:lnTo>
                  <a:lnTo>
                    <a:pt x="7899005" y="2021905"/>
                  </a:lnTo>
                  <a:lnTo>
                    <a:pt x="7873897" y="2021905"/>
                  </a:lnTo>
                  <a:lnTo>
                    <a:pt x="7617258" y="2021905"/>
                  </a:lnTo>
                  <a:lnTo>
                    <a:pt x="7579900" y="2021905"/>
                  </a:lnTo>
                  <a:lnTo>
                    <a:pt x="7562477" y="2021905"/>
                  </a:lnTo>
                  <a:lnTo>
                    <a:pt x="7425903" y="2021905"/>
                  </a:lnTo>
                  <a:lnTo>
                    <a:pt x="7404978" y="2021905"/>
                  </a:lnTo>
                  <a:lnTo>
                    <a:pt x="7373555" y="2021905"/>
                  </a:lnTo>
                  <a:lnTo>
                    <a:pt x="7332849" y="2021905"/>
                  </a:lnTo>
                  <a:lnTo>
                    <a:pt x="7240487" y="2021905"/>
                  </a:lnTo>
                  <a:lnTo>
                    <a:pt x="7223285" y="2021905"/>
                  </a:lnTo>
                  <a:lnTo>
                    <a:pt x="7185623" y="2021905"/>
                  </a:lnTo>
                  <a:lnTo>
                    <a:pt x="7147428" y="2021905"/>
                  </a:lnTo>
                  <a:lnTo>
                    <a:pt x="7106951" y="2021905"/>
                  </a:lnTo>
                  <a:lnTo>
                    <a:pt x="7021962" y="2021905"/>
                  </a:lnTo>
                  <a:lnTo>
                    <a:pt x="6876867" y="2021905"/>
                  </a:lnTo>
                  <a:lnTo>
                    <a:pt x="6836090" y="2021905"/>
                  </a:lnTo>
                  <a:lnTo>
                    <a:pt x="6731770" y="2021905"/>
                  </a:lnTo>
                  <a:lnTo>
                    <a:pt x="6688707" y="2021905"/>
                  </a:lnTo>
                  <a:lnTo>
                    <a:pt x="6656224" y="2021905"/>
                  </a:lnTo>
                  <a:lnTo>
                    <a:pt x="6650511" y="2021905"/>
                  </a:lnTo>
                  <a:lnTo>
                    <a:pt x="6616044" y="2021905"/>
                  </a:lnTo>
                  <a:lnTo>
                    <a:pt x="6579447" y="2021905"/>
                  </a:lnTo>
                  <a:lnTo>
                    <a:pt x="6566056" y="2021905"/>
                  </a:lnTo>
                  <a:lnTo>
                    <a:pt x="6500394" y="2021905"/>
                  </a:lnTo>
                  <a:lnTo>
                    <a:pt x="6366330" y="2021905"/>
                  </a:lnTo>
                  <a:lnTo>
                    <a:pt x="6361999" y="2021905"/>
                  </a:lnTo>
                  <a:lnTo>
                    <a:pt x="6256773" y="2021905"/>
                  </a:lnTo>
                  <a:lnTo>
                    <a:pt x="6243756" y="2021905"/>
                  </a:lnTo>
                  <a:lnTo>
                    <a:pt x="6193615" y="2021905"/>
                  </a:lnTo>
                  <a:lnTo>
                    <a:pt x="6155420" y="2021905"/>
                  </a:lnTo>
                  <a:lnTo>
                    <a:pt x="6101398" y="2021905"/>
                  </a:lnTo>
                  <a:lnTo>
                    <a:pt x="6096613" y="2021905"/>
                  </a:lnTo>
                  <a:lnTo>
                    <a:pt x="6081243" y="2021905"/>
                  </a:lnTo>
                  <a:lnTo>
                    <a:pt x="6055443" y="2021905"/>
                  </a:lnTo>
                  <a:lnTo>
                    <a:pt x="6017863" y="2021905"/>
                  </a:lnTo>
                  <a:lnTo>
                    <a:pt x="5996407" y="2021905"/>
                  </a:lnTo>
                  <a:lnTo>
                    <a:pt x="5977538" y="2021905"/>
                  </a:lnTo>
                  <a:lnTo>
                    <a:pt x="5964526" y="2021905"/>
                  </a:lnTo>
                  <a:lnTo>
                    <a:pt x="5954104" y="2021905"/>
                  </a:lnTo>
                  <a:lnTo>
                    <a:pt x="5918869" y="2021905"/>
                  </a:lnTo>
                  <a:lnTo>
                    <a:pt x="5901066" y="2021905"/>
                  </a:lnTo>
                  <a:lnTo>
                    <a:pt x="5812963" y="2021905"/>
                  </a:lnTo>
                  <a:lnTo>
                    <a:pt x="5806566" y="2021905"/>
                  </a:lnTo>
                  <a:lnTo>
                    <a:pt x="5770120" y="2021905"/>
                  </a:lnTo>
                  <a:lnTo>
                    <a:pt x="5738774" y="2021905"/>
                  </a:lnTo>
                  <a:lnTo>
                    <a:pt x="5707883" y="2021905"/>
                  </a:lnTo>
                  <a:lnTo>
                    <a:pt x="5692520" y="2021905"/>
                  </a:lnTo>
                  <a:lnTo>
                    <a:pt x="5664134" y="2021905"/>
                  </a:lnTo>
                  <a:lnTo>
                    <a:pt x="5564543" y="2021905"/>
                  </a:lnTo>
                  <a:lnTo>
                    <a:pt x="5522088" y="2021905"/>
                  </a:lnTo>
                  <a:lnTo>
                    <a:pt x="5434659" y="2021905"/>
                  </a:lnTo>
                  <a:lnTo>
                    <a:pt x="5395709" y="2021905"/>
                  </a:lnTo>
                  <a:lnTo>
                    <a:pt x="5197802" y="2021905"/>
                  </a:lnTo>
                  <a:lnTo>
                    <a:pt x="5141880" y="2021905"/>
                  </a:lnTo>
                  <a:lnTo>
                    <a:pt x="4984078" y="2021905"/>
                  </a:lnTo>
                  <a:lnTo>
                    <a:pt x="4881133" y="2021905"/>
                  </a:lnTo>
                  <a:lnTo>
                    <a:pt x="4839824" y="2021905"/>
                  </a:lnTo>
                  <a:lnTo>
                    <a:pt x="4668252" y="2021905"/>
                  </a:lnTo>
                  <a:lnTo>
                    <a:pt x="4523308" y="2021905"/>
                  </a:lnTo>
                  <a:lnTo>
                    <a:pt x="4022358" y="2021905"/>
                  </a:lnTo>
                  <a:lnTo>
                    <a:pt x="3923218" y="2021905"/>
                  </a:lnTo>
                  <a:lnTo>
                    <a:pt x="3919718" y="2021905"/>
                  </a:lnTo>
                  <a:lnTo>
                    <a:pt x="3626330" y="2021905"/>
                  </a:lnTo>
                  <a:lnTo>
                    <a:pt x="3604038" y="2021905"/>
                  </a:lnTo>
                  <a:lnTo>
                    <a:pt x="3303651" y="2021905"/>
                  </a:lnTo>
                  <a:lnTo>
                    <a:pt x="3164565" y="2021905"/>
                  </a:lnTo>
                  <a:lnTo>
                    <a:pt x="3101795" y="2021905"/>
                  </a:lnTo>
                  <a:lnTo>
                    <a:pt x="3063600" y="2021905"/>
                  </a:lnTo>
                  <a:lnTo>
                    <a:pt x="3017872" y="2021905"/>
                  </a:lnTo>
                  <a:lnTo>
                    <a:pt x="2992764" y="2021905"/>
                  </a:lnTo>
                  <a:lnTo>
                    <a:pt x="2736125" y="2021905"/>
                  </a:lnTo>
                  <a:lnTo>
                    <a:pt x="2698768" y="2021905"/>
                  </a:lnTo>
                  <a:lnTo>
                    <a:pt x="2681344" y="2021905"/>
                  </a:lnTo>
                  <a:lnTo>
                    <a:pt x="2544770" y="2021905"/>
                  </a:lnTo>
                  <a:lnTo>
                    <a:pt x="2523846" y="2021905"/>
                  </a:lnTo>
                  <a:lnTo>
                    <a:pt x="2492422" y="2021905"/>
                  </a:lnTo>
                  <a:lnTo>
                    <a:pt x="2451716" y="2021905"/>
                  </a:lnTo>
                  <a:lnTo>
                    <a:pt x="2342152" y="2021905"/>
                  </a:lnTo>
                  <a:lnTo>
                    <a:pt x="2304490" y="2021905"/>
                  </a:lnTo>
                  <a:lnTo>
                    <a:pt x="2266295" y="2021905"/>
                  </a:lnTo>
                  <a:lnTo>
                    <a:pt x="2225818" y="2021905"/>
                  </a:lnTo>
                  <a:lnTo>
                    <a:pt x="2140829" y="2021905"/>
                  </a:lnTo>
                  <a:lnTo>
                    <a:pt x="1995734" y="2021905"/>
                  </a:lnTo>
                  <a:lnTo>
                    <a:pt x="1850638" y="2021905"/>
                  </a:lnTo>
                  <a:lnTo>
                    <a:pt x="1807574" y="2021905"/>
                  </a:lnTo>
                  <a:lnTo>
                    <a:pt x="1769378" y="2021905"/>
                  </a:lnTo>
                  <a:lnTo>
                    <a:pt x="1734911" y="2021905"/>
                  </a:lnTo>
                  <a:lnTo>
                    <a:pt x="1698314" y="2021905"/>
                  </a:lnTo>
                  <a:lnTo>
                    <a:pt x="1684923" y="2021905"/>
                  </a:lnTo>
                  <a:lnTo>
                    <a:pt x="1619261" y="2021905"/>
                  </a:lnTo>
                  <a:lnTo>
                    <a:pt x="1485197" y="2021905"/>
                  </a:lnTo>
                  <a:lnTo>
                    <a:pt x="1362623" y="2021905"/>
                  </a:lnTo>
                  <a:lnTo>
                    <a:pt x="1312482" y="2021905"/>
                  </a:lnTo>
                  <a:lnTo>
                    <a:pt x="1274287" y="2021905"/>
                  </a:lnTo>
                  <a:lnTo>
                    <a:pt x="1220265" y="2021905"/>
                  </a:lnTo>
                  <a:lnTo>
                    <a:pt x="1174310" y="2021905"/>
                  </a:lnTo>
                  <a:lnTo>
                    <a:pt x="1037736" y="2021905"/>
                  </a:lnTo>
                  <a:lnTo>
                    <a:pt x="1019932" y="2021905"/>
                  </a:lnTo>
                  <a:lnTo>
                    <a:pt x="925433" y="2021905"/>
                  </a:lnTo>
                  <a:lnTo>
                    <a:pt x="888988" y="2021905"/>
                  </a:lnTo>
                  <a:lnTo>
                    <a:pt x="857641" y="2021905"/>
                  </a:lnTo>
                  <a:lnTo>
                    <a:pt x="826750" y="2021905"/>
                  </a:lnTo>
                  <a:lnTo>
                    <a:pt x="783001" y="2021905"/>
                  </a:lnTo>
                  <a:lnTo>
                    <a:pt x="553526" y="2021905"/>
                  </a:lnTo>
                  <a:lnTo>
                    <a:pt x="316669" y="2021905"/>
                  </a:lnTo>
                  <a:lnTo>
                    <a:pt x="260747" y="2021905"/>
                  </a:lnTo>
                  <a:lnTo>
                    <a:pt x="102945" y="2021905"/>
                  </a:lnTo>
                  <a:lnTo>
                    <a:pt x="0" y="2021905"/>
                  </a:lnTo>
                  <a:lnTo>
                    <a:pt x="0" y="1970852"/>
                  </a:lnTo>
                  <a:lnTo>
                    <a:pt x="102945" y="1970852"/>
                  </a:lnTo>
                  <a:lnTo>
                    <a:pt x="102945" y="1918048"/>
                  </a:lnTo>
                  <a:lnTo>
                    <a:pt x="260747" y="1918048"/>
                  </a:lnTo>
                  <a:lnTo>
                    <a:pt x="260747" y="1889135"/>
                  </a:lnTo>
                  <a:lnTo>
                    <a:pt x="316669" y="1889135"/>
                  </a:lnTo>
                  <a:lnTo>
                    <a:pt x="316669" y="1705845"/>
                  </a:lnTo>
                  <a:lnTo>
                    <a:pt x="316669" y="1619487"/>
                  </a:lnTo>
                  <a:lnTo>
                    <a:pt x="463363" y="1619487"/>
                  </a:lnTo>
                  <a:lnTo>
                    <a:pt x="463363" y="1705845"/>
                  </a:lnTo>
                  <a:lnTo>
                    <a:pt x="783001" y="1705845"/>
                  </a:lnTo>
                  <a:lnTo>
                    <a:pt x="783001" y="1889135"/>
                  </a:lnTo>
                  <a:lnTo>
                    <a:pt x="826750" y="1889135"/>
                  </a:lnTo>
                  <a:lnTo>
                    <a:pt x="826750" y="1536097"/>
                  </a:lnTo>
                  <a:lnTo>
                    <a:pt x="857641" y="1536097"/>
                  </a:lnTo>
                  <a:lnTo>
                    <a:pt x="857641" y="1502924"/>
                  </a:lnTo>
                  <a:lnTo>
                    <a:pt x="888988" y="1502924"/>
                  </a:lnTo>
                  <a:lnTo>
                    <a:pt x="888988" y="1473479"/>
                  </a:lnTo>
                  <a:lnTo>
                    <a:pt x="966520" y="1473479"/>
                  </a:lnTo>
                  <a:lnTo>
                    <a:pt x="966520" y="1413979"/>
                  </a:lnTo>
                  <a:lnTo>
                    <a:pt x="1008671" y="1413979"/>
                  </a:lnTo>
                  <a:lnTo>
                    <a:pt x="1008671" y="1315372"/>
                  </a:lnTo>
                  <a:lnTo>
                    <a:pt x="1008671" y="1260895"/>
                  </a:lnTo>
                  <a:lnTo>
                    <a:pt x="1026627" y="1260895"/>
                  </a:lnTo>
                  <a:lnTo>
                    <a:pt x="1026627" y="1254275"/>
                  </a:lnTo>
                  <a:lnTo>
                    <a:pt x="1026627" y="1241417"/>
                  </a:lnTo>
                  <a:lnTo>
                    <a:pt x="1041616" y="1241417"/>
                  </a:lnTo>
                  <a:lnTo>
                    <a:pt x="1041616" y="1199798"/>
                  </a:lnTo>
                  <a:lnTo>
                    <a:pt x="1050442" y="1199798"/>
                  </a:lnTo>
                  <a:lnTo>
                    <a:pt x="1050442" y="1241417"/>
                  </a:lnTo>
                  <a:lnTo>
                    <a:pt x="1065431" y="1241417"/>
                  </a:lnTo>
                  <a:lnTo>
                    <a:pt x="1065431" y="1254275"/>
                  </a:lnTo>
                  <a:lnTo>
                    <a:pt x="1065431" y="1260895"/>
                  </a:lnTo>
                  <a:lnTo>
                    <a:pt x="1089626" y="1260895"/>
                  </a:lnTo>
                  <a:lnTo>
                    <a:pt x="1089626" y="1254275"/>
                  </a:lnTo>
                  <a:lnTo>
                    <a:pt x="1089626" y="1241417"/>
                  </a:lnTo>
                  <a:lnTo>
                    <a:pt x="1104615" y="1241417"/>
                  </a:lnTo>
                  <a:lnTo>
                    <a:pt x="1104615" y="1199798"/>
                  </a:lnTo>
                  <a:lnTo>
                    <a:pt x="1113441" y="1199798"/>
                  </a:lnTo>
                  <a:lnTo>
                    <a:pt x="1113441" y="1241417"/>
                  </a:lnTo>
                  <a:lnTo>
                    <a:pt x="1128430" y="1241417"/>
                  </a:lnTo>
                  <a:lnTo>
                    <a:pt x="1128430" y="1254275"/>
                  </a:lnTo>
                  <a:lnTo>
                    <a:pt x="1128430" y="1260895"/>
                  </a:lnTo>
                  <a:lnTo>
                    <a:pt x="1147223" y="1260895"/>
                  </a:lnTo>
                  <a:lnTo>
                    <a:pt x="1147223" y="1315372"/>
                  </a:lnTo>
                  <a:lnTo>
                    <a:pt x="1147223" y="1413979"/>
                  </a:lnTo>
                  <a:lnTo>
                    <a:pt x="1187016" y="1413979"/>
                  </a:lnTo>
                  <a:lnTo>
                    <a:pt x="1187016" y="1467239"/>
                  </a:lnTo>
                  <a:cubicBezTo>
                    <a:pt x="1231526" y="1447990"/>
                    <a:pt x="1290950" y="1430186"/>
                    <a:pt x="1362546" y="1414284"/>
                  </a:cubicBezTo>
                  <a:lnTo>
                    <a:pt x="1362546" y="1402643"/>
                  </a:lnTo>
                  <a:lnTo>
                    <a:pt x="1418622" y="1402643"/>
                  </a:lnTo>
                  <a:cubicBezTo>
                    <a:pt x="1441752" y="1398153"/>
                    <a:pt x="1465872" y="1393893"/>
                    <a:pt x="1490903" y="1389784"/>
                  </a:cubicBezTo>
                  <a:lnTo>
                    <a:pt x="1490903" y="1347937"/>
                  </a:lnTo>
                  <a:lnTo>
                    <a:pt x="1606554" y="1347937"/>
                  </a:lnTo>
                  <a:lnTo>
                    <a:pt x="1606554" y="1373122"/>
                  </a:lnTo>
                  <a:cubicBezTo>
                    <a:pt x="1682032" y="1363535"/>
                    <a:pt x="1763824" y="1355469"/>
                    <a:pt x="1850638" y="1349230"/>
                  </a:cubicBezTo>
                  <a:lnTo>
                    <a:pt x="1850638" y="748913"/>
                  </a:lnTo>
                  <a:lnTo>
                    <a:pt x="1880844" y="748913"/>
                  </a:lnTo>
                  <a:lnTo>
                    <a:pt x="1880844" y="659816"/>
                  </a:lnTo>
                  <a:lnTo>
                    <a:pt x="2194318" y="720761"/>
                  </a:lnTo>
                  <a:lnTo>
                    <a:pt x="2194318" y="748913"/>
                  </a:lnTo>
                  <a:lnTo>
                    <a:pt x="2225818" y="748913"/>
                  </a:lnTo>
                  <a:lnTo>
                    <a:pt x="2225818" y="1334089"/>
                  </a:lnTo>
                  <a:cubicBezTo>
                    <a:pt x="2249708" y="1333861"/>
                    <a:pt x="2273752" y="1333709"/>
                    <a:pt x="2297947" y="1333709"/>
                  </a:cubicBezTo>
                  <a:cubicBezTo>
                    <a:pt x="2388794" y="1333709"/>
                    <a:pt x="2477282" y="1335535"/>
                    <a:pt x="2562421" y="1338959"/>
                  </a:cubicBezTo>
                  <a:lnTo>
                    <a:pt x="2562421" y="1136418"/>
                  </a:lnTo>
                  <a:lnTo>
                    <a:pt x="2544161" y="1136418"/>
                  </a:lnTo>
                  <a:lnTo>
                    <a:pt x="2544161" y="1118614"/>
                  </a:lnTo>
                  <a:lnTo>
                    <a:pt x="2532444" y="1118614"/>
                  </a:lnTo>
                  <a:lnTo>
                    <a:pt x="2532444" y="1068550"/>
                  </a:lnTo>
                  <a:lnTo>
                    <a:pt x="2544161" y="1068550"/>
                  </a:lnTo>
                  <a:lnTo>
                    <a:pt x="2544161" y="1052420"/>
                  </a:lnTo>
                  <a:lnTo>
                    <a:pt x="2562421" y="1052420"/>
                  </a:lnTo>
                  <a:lnTo>
                    <a:pt x="2562421" y="815032"/>
                  </a:lnTo>
                  <a:lnTo>
                    <a:pt x="2544161" y="815032"/>
                  </a:lnTo>
                  <a:lnTo>
                    <a:pt x="2544161" y="764968"/>
                  </a:lnTo>
                  <a:lnTo>
                    <a:pt x="2562421" y="764968"/>
                  </a:lnTo>
                  <a:lnTo>
                    <a:pt x="2562421" y="748456"/>
                  </a:lnTo>
                  <a:lnTo>
                    <a:pt x="2586161" y="748456"/>
                  </a:lnTo>
                  <a:lnTo>
                    <a:pt x="2586161" y="462221"/>
                  </a:lnTo>
                  <a:lnTo>
                    <a:pt x="2563791" y="462221"/>
                  </a:lnTo>
                  <a:lnTo>
                    <a:pt x="2563791" y="437798"/>
                  </a:lnTo>
                  <a:cubicBezTo>
                    <a:pt x="2540889" y="424787"/>
                    <a:pt x="2523618" y="403102"/>
                    <a:pt x="2516542" y="377157"/>
                  </a:cubicBezTo>
                  <a:cubicBezTo>
                    <a:pt x="2490673" y="370462"/>
                    <a:pt x="2474618" y="361104"/>
                    <a:pt x="2474618" y="350680"/>
                  </a:cubicBezTo>
                  <a:cubicBezTo>
                    <a:pt x="2474618" y="340332"/>
                    <a:pt x="2490748" y="330897"/>
                    <a:pt x="2516542" y="324202"/>
                  </a:cubicBezTo>
                  <a:cubicBezTo>
                    <a:pt x="2524759" y="294376"/>
                    <a:pt x="2546291" y="270105"/>
                    <a:pt x="2574443" y="258312"/>
                  </a:cubicBezTo>
                  <a:lnTo>
                    <a:pt x="2574443" y="242942"/>
                  </a:lnTo>
                  <a:lnTo>
                    <a:pt x="2596127" y="242942"/>
                  </a:lnTo>
                  <a:lnTo>
                    <a:pt x="2596127" y="130259"/>
                  </a:lnTo>
                  <a:lnTo>
                    <a:pt x="2608453" y="130259"/>
                  </a:lnTo>
                  <a:close/>
                </a:path>
              </a:pathLst>
            </a:custGeom>
            <a:grpFill/>
            <a:ln w="6350" cap="flat">
              <a:noFill/>
              <a:prstDash val="solid"/>
              <a:miter/>
            </a:ln>
          </p:spPr>
          <p:txBody>
            <a:bodyPr wrap="square" rtlCol="0" anchor="ctr">
              <a:no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808080"/>
                </a:solidFill>
                <a:effectLst/>
                <a:uLnTx/>
                <a:uFillTx/>
                <a:latin typeface="Arial"/>
                <a:ea typeface="+mn-ea"/>
                <a:cs typeface="+mn-cs"/>
              </a:endParaRPr>
            </a:p>
          </p:txBody>
        </p:sp>
        <p:sp>
          <p:nvSpPr>
            <p:cNvPr id="13" name="Freeform 93">
              <a:extLst>
                <a:ext uri="{FF2B5EF4-FFF2-40B4-BE49-F238E27FC236}">
                  <a16:creationId xmlns:a16="http://schemas.microsoft.com/office/drawing/2014/main" id="{9CDA6368-C214-D90B-3549-F68CD74B95A2}"/>
                </a:ext>
              </a:extLst>
            </p:cNvPr>
            <p:cNvSpPr/>
            <p:nvPr/>
          </p:nvSpPr>
          <p:spPr>
            <a:xfrm>
              <a:off x="-57912" y="3484501"/>
              <a:ext cx="12307824" cy="2021905"/>
            </a:xfrm>
            <a:custGeom>
              <a:avLst/>
              <a:gdLst>
                <a:gd name="connsiteX0" fmla="*/ 7185623 w 12121620"/>
                <a:gd name="connsiteY0" fmla="*/ 1908537 h 2021905"/>
                <a:gd name="connsiteX1" fmla="*/ 7185623 w 12121620"/>
                <a:gd name="connsiteY1" fmla="*/ 1938743 h 2021905"/>
                <a:gd name="connsiteX2" fmla="*/ 7223285 w 12121620"/>
                <a:gd name="connsiteY2" fmla="*/ 1938743 h 2021905"/>
                <a:gd name="connsiteX3" fmla="*/ 7223285 w 12121620"/>
                <a:gd name="connsiteY3" fmla="*/ 1908537 h 2021905"/>
                <a:gd name="connsiteX4" fmla="*/ 7128216 w 12121620"/>
                <a:gd name="connsiteY4" fmla="*/ 1908537 h 2021905"/>
                <a:gd name="connsiteX5" fmla="*/ 7129531 w 12121620"/>
                <a:gd name="connsiteY5" fmla="*/ 1938743 h 2021905"/>
                <a:gd name="connsiteX6" fmla="*/ 7147505 w 12121620"/>
                <a:gd name="connsiteY6" fmla="*/ 1938743 h 2021905"/>
                <a:gd name="connsiteX7" fmla="*/ 7147505 w 12121620"/>
                <a:gd name="connsiteY7" fmla="*/ 1908537 h 2021905"/>
                <a:gd name="connsiteX8" fmla="*/ 2304490 w 12121620"/>
                <a:gd name="connsiteY8" fmla="*/ 1908537 h 2021905"/>
                <a:gd name="connsiteX9" fmla="*/ 2304490 w 12121620"/>
                <a:gd name="connsiteY9" fmla="*/ 1938743 h 2021905"/>
                <a:gd name="connsiteX10" fmla="*/ 2342152 w 12121620"/>
                <a:gd name="connsiteY10" fmla="*/ 1938743 h 2021905"/>
                <a:gd name="connsiteX11" fmla="*/ 2342152 w 12121620"/>
                <a:gd name="connsiteY11" fmla="*/ 1908537 h 2021905"/>
                <a:gd name="connsiteX12" fmla="*/ 2225893 w 12121620"/>
                <a:gd name="connsiteY12" fmla="*/ 1908537 h 2021905"/>
                <a:gd name="connsiteX13" fmla="*/ 2225893 w 12121620"/>
                <a:gd name="connsiteY13" fmla="*/ 1938743 h 2021905"/>
                <a:gd name="connsiteX14" fmla="*/ 2266372 w 12121620"/>
                <a:gd name="connsiteY14" fmla="*/ 1938743 h 2021905"/>
                <a:gd name="connsiteX15" fmla="*/ 2266372 w 12121620"/>
                <a:gd name="connsiteY15" fmla="*/ 1908537 h 2021905"/>
                <a:gd name="connsiteX16" fmla="*/ 7185623 w 12121620"/>
                <a:gd name="connsiteY16" fmla="*/ 1778659 h 2021905"/>
                <a:gd name="connsiteX17" fmla="*/ 7185623 w 12121620"/>
                <a:gd name="connsiteY17" fmla="*/ 1820201 h 2021905"/>
                <a:gd name="connsiteX18" fmla="*/ 7223285 w 12121620"/>
                <a:gd name="connsiteY18" fmla="*/ 1820201 h 2021905"/>
                <a:gd name="connsiteX19" fmla="*/ 7223285 w 12121620"/>
                <a:gd name="connsiteY19" fmla="*/ 1778659 h 2021905"/>
                <a:gd name="connsiteX20" fmla="*/ 7122566 w 12121620"/>
                <a:gd name="connsiteY20" fmla="*/ 1778659 h 2021905"/>
                <a:gd name="connsiteX21" fmla="*/ 7124373 w 12121620"/>
                <a:gd name="connsiteY21" fmla="*/ 1820201 h 2021905"/>
                <a:gd name="connsiteX22" fmla="*/ 7147505 w 12121620"/>
                <a:gd name="connsiteY22" fmla="*/ 1820201 h 2021905"/>
                <a:gd name="connsiteX23" fmla="*/ 7147505 w 12121620"/>
                <a:gd name="connsiteY23" fmla="*/ 1778659 h 2021905"/>
                <a:gd name="connsiteX24" fmla="*/ 2304490 w 12121620"/>
                <a:gd name="connsiteY24" fmla="*/ 1778659 h 2021905"/>
                <a:gd name="connsiteX25" fmla="*/ 2304490 w 12121620"/>
                <a:gd name="connsiteY25" fmla="*/ 1820201 h 2021905"/>
                <a:gd name="connsiteX26" fmla="*/ 2342152 w 12121620"/>
                <a:gd name="connsiteY26" fmla="*/ 1820201 h 2021905"/>
                <a:gd name="connsiteX27" fmla="*/ 2342152 w 12121620"/>
                <a:gd name="connsiteY27" fmla="*/ 1778659 h 2021905"/>
                <a:gd name="connsiteX28" fmla="*/ 2225893 w 12121620"/>
                <a:gd name="connsiteY28" fmla="*/ 1778659 h 2021905"/>
                <a:gd name="connsiteX29" fmla="*/ 2225893 w 12121620"/>
                <a:gd name="connsiteY29" fmla="*/ 1820201 h 2021905"/>
                <a:gd name="connsiteX30" fmla="*/ 2266372 w 12121620"/>
                <a:gd name="connsiteY30" fmla="*/ 1820201 h 2021905"/>
                <a:gd name="connsiteX31" fmla="*/ 2266372 w 12121620"/>
                <a:gd name="connsiteY31" fmla="*/ 1778659 h 2021905"/>
                <a:gd name="connsiteX32" fmla="*/ 7185623 w 12121620"/>
                <a:gd name="connsiteY32" fmla="*/ 1648704 h 2021905"/>
                <a:gd name="connsiteX33" fmla="*/ 7185623 w 12121620"/>
                <a:gd name="connsiteY33" fmla="*/ 1690247 h 2021905"/>
                <a:gd name="connsiteX34" fmla="*/ 7223285 w 12121620"/>
                <a:gd name="connsiteY34" fmla="*/ 1690247 h 2021905"/>
                <a:gd name="connsiteX35" fmla="*/ 7223285 w 12121620"/>
                <a:gd name="connsiteY35" fmla="*/ 1648704 h 2021905"/>
                <a:gd name="connsiteX36" fmla="*/ 7116912 w 12121620"/>
                <a:gd name="connsiteY36" fmla="*/ 1648704 h 2021905"/>
                <a:gd name="connsiteX37" fmla="*/ 7118719 w 12121620"/>
                <a:gd name="connsiteY37" fmla="*/ 1690247 h 2021905"/>
                <a:gd name="connsiteX38" fmla="*/ 7147428 w 12121620"/>
                <a:gd name="connsiteY38" fmla="*/ 1690247 h 2021905"/>
                <a:gd name="connsiteX39" fmla="*/ 7147428 w 12121620"/>
                <a:gd name="connsiteY39" fmla="*/ 1648704 h 2021905"/>
                <a:gd name="connsiteX40" fmla="*/ 2304490 w 12121620"/>
                <a:gd name="connsiteY40" fmla="*/ 1648704 h 2021905"/>
                <a:gd name="connsiteX41" fmla="*/ 2304490 w 12121620"/>
                <a:gd name="connsiteY41" fmla="*/ 1690247 h 2021905"/>
                <a:gd name="connsiteX42" fmla="*/ 2342152 w 12121620"/>
                <a:gd name="connsiteY42" fmla="*/ 1690247 h 2021905"/>
                <a:gd name="connsiteX43" fmla="*/ 2342152 w 12121620"/>
                <a:gd name="connsiteY43" fmla="*/ 1648704 h 2021905"/>
                <a:gd name="connsiteX44" fmla="*/ 2225818 w 12121620"/>
                <a:gd name="connsiteY44" fmla="*/ 1648704 h 2021905"/>
                <a:gd name="connsiteX45" fmla="*/ 2225818 w 12121620"/>
                <a:gd name="connsiteY45" fmla="*/ 1690247 h 2021905"/>
                <a:gd name="connsiteX46" fmla="*/ 2266295 w 12121620"/>
                <a:gd name="connsiteY46" fmla="*/ 1690247 h 2021905"/>
                <a:gd name="connsiteX47" fmla="*/ 2266295 w 12121620"/>
                <a:gd name="connsiteY47" fmla="*/ 1648704 h 2021905"/>
                <a:gd name="connsiteX48" fmla="*/ 7185623 w 12121620"/>
                <a:gd name="connsiteY48" fmla="*/ 1556361 h 2021905"/>
                <a:gd name="connsiteX49" fmla="*/ 7185623 w 12121620"/>
                <a:gd name="connsiteY49" fmla="*/ 1560293 h 2021905"/>
                <a:gd name="connsiteX50" fmla="*/ 7192444 w 12121620"/>
                <a:gd name="connsiteY50" fmla="*/ 1560293 h 2021905"/>
                <a:gd name="connsiteX51" fmla="*/ 7119587 w 12121620"/>
                <a:gd name="connsiteY51" fmla="*/ 1508325 h 2021905"/>
                <a:gd name="connsiteX52" fmla="*/ 7110990 w 12121620"/>
                <a:gd name="connsiteY52" fmla="*/ 1512587 h 2021905"/>
                <a:gd name="connsiteX53" fmla="*/ 7113065 w 12121620"/>
                <a:gd name="connsiteY53" fmla="*/ 1560293 h 2021905"/>
                <a:gd name="connsiteX54" fmla="*/ 7147428 w 12121620"/>
                <a:gd name="connsiteY54" fmla="*/ 1560293 h 2021905"/>
                <a:gd name="connsiteX55" fmla="*/ 7147428 w 12121620"/>
                <a:gd name="connsiteY55" fmla="*/ 1533334 h 2021905"/>
                <a:gd name="connsiteX56" fmla="*/ 7136021 w 12121620"/>
                <a:gd name="connsiteY56" fmla="*/ 1526282 h 2021905"/>
                <a:gd name="connsiteX57" fmla="*/ 7119587 w 12121620"/>
                <a:gd name="connsiteY57" fmla="*/ 1508325 h 2021905"/>
                <a:gd name="connsiteX58" fmla="*/ 6155496 w 12121620"/>
                <a:gd name="connsiteY58" fmla="*/ 1471272 h 2021905"/>
                <a:gd name="connsiteX59" fmla="*/ 6101475 w 12121620"/>
                <a:gd name="connsiteY59" fmla="*/ 1482229 h 2021905"/>
                <a:gd name="connsiteX60" fmla="*/ 6101475 w 12121620"/>
                <a:gd name="connsiteY60" fmla="*/ 1705769 h 2021905"/>
                <a:gd name="connsiteX61" fmla="*/ 6155496 w 12121620"/>
                <a:gd name="connsiteY61" fmla="*/ 1705769 h 2021905"/>
                <a:gd name="connsiteX62" fmla="*/ 1274364 w 12121620"/>
                <a:gd name="connsiteY62" fmla="*/ 1471272 h 2021905"/>
                <a:gd name="connsiteX63" fmla="*/ 1220342 w 12121620"/>
                <a:gd name="connsiteY63" fmla="*/ 1482229 h 2021905"/>
                <a:gd name="connsiteX64" fmla="*/ 1220342 w 12121620"/>
                <a:gd name="connsiteY64" fmla="*/ 1705769 h 2021905"/>
                <a:gd name="connsiteX65" fmla="*/ 1274364 w 12121620"/>
                <a:gd name="connsiteY65" fmla="*/ 1705769 h 2021905"/>
                <a:gd name="connsiteX66" fmla="*/ 6243756 w 12121620"/>
                <a:gd name="connsiteY66" fmla="*/ 1455903 h 2021905"/>
                <a:gd name="connsiteX67" fmla="*/ 6193615 w 12121620"/>
                <a:gd name="connsiteY67" fmla="*/ 1464273 h 2021905"/>
                <a:gd name="connsiteX68" fmla="*/ 6193615 w 12121620"/>
                <a:gd name="connsiteY68" fmla="*/ 1705693 h 2021905"/>
                <a:gd name="connsiteX69" fmla="*/ 6243756 w 12121620"/>
                <a:gd name="connsiteY69" fmla="*/ 1705693 h 2021905"/>
                <a:gd name="connsiteX70" fmla="*/ 1362623 w 12121620"/>
                <a:gd name="connsiteY70" fmla="*/ 1455903 h 2021905"/>
                <a:gd name="connsiteX71" fmla="*/ 1312482 w 12121620"/>
                <a:gd name="connsiteY71" fmla="*/ 1464273 h 2021905"/>
                <a:gd name="connsiteX72" fmla="*/ 1312482 w 12121620"/>
                <a:gd name="connsiteY72" fmla="*/ 1705693 h 2021905"/>
                <a:gd name="connsiteX73" fmla="*/ 1362623 w 12121620"/>
                <a:gd name="connsiteY73" fmla="*/ 1705693 h 2021905"/>
                <a:gd name="connsiteX74" fmla="*/ 6372113 w 12121620"/>
                <a:gd name="connsiteY74" fmla="*/ 1438250 h 2021905"/>
                <a:gd name="connsiteX75" fmla="*/ 6309038 w 12121620"/>
                <a:gd name="connsiteY75" fmla="*/ 1446392 h 2021905"/>
                <a:gd name="connsiteX76" fmla="*/ 6309799 w 12121620"/>
                <a:gd name="connsiteY76" fmla="*/ 1453924 h 2021905"/>
                <a:gd name="connsiteX77" fmla="*/ 6372113 w 12121620"/>
                <a:gd name="connsiteY77" fmla="*/ 1453924 h 2021905"/>
                <a:gd name="connsiteX78" fmla="*/ 1490980 w 12121620"/>
                <a:gd name="connsiteY78" fmla="*/ 1438250 h 2021905"/>
                <a:gd name="connsiteX79" fmla="*/ 1427905 w 12121620"/>
                <a:gd name="connsiteY79" fmla="*/ 1446392 h 2021905"/>
                <a:gd name="connsiteX80" fmla="*/ 1428666 w 12121620"/>
                <a:gd name="connsiteY80" fmla="*/ 1453924 h 2021905"/>
                <a:gd name="connsiteX81" fmla="*/ 1490980 w 12121620"/>
                <a:gd name="connsiteY81" fmla="*/ 1453924 h 2021905"/>
                <a:gd name="connsiteX82" fmla="*/ 7982851 w 12121620"/>
                <a:gd name="connsiteY82" fmla="*/ 1433838 h 2021905"/>
                <a:gd name="connsiteX83" fmla="*/ 7982851 w 12121620"/>
                <a:gd name="connsiteY83" fmla="*/ 1676627 h 2021905"/>
                <a:gd name="connsiteX84" fmla="*/ 8045621 w 12121620"/>
                <a:gd name="connsiteY84" fmla="*/ 1676627 h 2021905"/>
                <a:gd name="connsiteX85" fmla="*/ 8045621 w 12121620"/>
                <a:gd name="connsiteY85" fmla="*/ 1441447 h 2021905"/>
                <a:gd name="connsiteX86" fmla="*/ 7982851 w 12121620"/>
                <a:gd name="connsiteY86" fmla="*/ 1433838 h 2021905"/>
                <a:gd name="connsiteX87" fmla="*/ 3101719 w 12121620"/>
                <a:gd name="connsiteY87" fmla="*/ 1433838 h 2021905"/>
                <a:gd name="connsiteX88" fmla="*/ 3101719 w 12121620"/>
                <a:gd name="connsiteY88" fmla="*/ 1676627 h 2021905"/>
                <a:gd name="connsiteX89" fmla="*/ 3164488 w 12121620"/>
                <a:gd name="connsiteY89" fmla="*/ 1676627 h 2021905"/>
                <a:gd name="connsiteX90" fmla="*/ 3164488 w 12121620"/>
                <a:gd name="connsiteY90" fmla="*/ 1441447 h 2021905"/>
                <a:gd name="connsiteX91" fmla="*/ 3101719 w 12121620"/>
                <a:gd name="connsiteY91" fmla="*/ 1433838 h 2021905"/>
                <a:gd name="connsiteX92" fmla="*/ 7899005 w 12121620"/>
                <a:gd name="connsiteY92" fmla="*/ 1425012 h 2021905"/>
                <a:gd name="connsiteX93" fmla="*/ 7899005 w 12121620"/>
                <a:gd name="connsiteY93" fmla="*/ 1676627 h 2021905"/>
                <a:gd name="connsiteX94" fmla="*/ 7944733 w 12121620"/>
                <a:gd name="connsiteY94" fmla="*/ 1676627 h 2021905"/>
                <a:gd name="connsiteX95" fmla="*/ 7944733 w 12121620"/>
                <a:gd name="connsiteY95" fmla="*/ 1429653 h 2021905"/>
                <a:gd name="connsiteX96" fmla="*/ 7899005 w 12121620"/>
                <a:gd name="connsiteY96" fmla="*/ 1425012 h 2021905"/>
                <a:gd name="connsiteX97" fmla="*/ 3017872 w 12121620"/>
                <a:gd name="connsiteY97" fmla="*/ 1425012 h 2021905"/>
                <a:gd name="connsiteX98" fmla="*/ 3017872 w 12121620"/>
                <a:gd name="connsiteY98" fmla="*/ 1676627 h 2021905"/>
                <a:gd name="connsiteX99" fmla="*/ 3063600 w 12121620"/>
                <a:gd name="connsiteY99" fmla="*/ 1676627 h 2021905"/>
                <a:gd name="connsiteX100" fmla="*/ 3063600 w 12121620"/>
                <a:gd name="connsiteY100" fmla="*/ 1429653 h 2021905"/>
                <a:gd name="connsiteX101" fmla="*/ 3017872 w 12121620"/>
                <a:gd name="connsiteY101" fmla="*/ 1425012 h 2021905"/>
                <a:gd name="connsiteX102" fmla="*/ 6542053 w 12121620"/>
                <a:gd name="connsiteY102" fmla="*/ 1420586 h 2021905"/>
                <a:gd name="connsiteX103" fmla="*/ 6487763 w 12121620"/>
                <a:gd name="connsiteY103" fmla="*/ 1425544 h 2021905"/>
                <a:gd name="connsiteX104" fmla="*/ 6487763 w 12121620"/>
                <a:gd name="connsiteY104" fmla="*/ 1453849 h 2021905"/>
                <a:gd name="connsiteX105" fmla="*/ 6540604 w 12121620"/>
                <a:gd name="connsiteY105" fmla="*/ 1453849 h 2021905"/>
                <a:gd name="connsiteX106" fmla="*/ 1672445 w 12121620"/>
                <a:gd name="connsiteY106" fmla="*/ 1419534 h 2021905"/>
                <a:gd name="connsiteX107" fmla="*/ 1606630 w 12121620"/>
                <a:gd name="connsiteY107" fmla="*/ 1425544 h 2021905"/>
                <a:gd name="connsiteX108" fmla="*/ 1606630 w 12121620"/>
                <a:gd name="connsiteY108" fmla="*/ 1453849 h 2021905"/>
                <a:gd name="connsiteX109" fmla="*/ 1669402 w 12121620"/>
                <a:gd name="connsiteY109" fmla="*/ 1453849 h 2021905"/>
                <a:gd name="connsiteX110" fmla="*/ 6650511 w 12121620"/>
                <a:gd name="connsiteY110" fmla="*/ 1411925 h 2021905"/>
                <a:gd name="connsiteX111" fmla="*/ 6616044 w 12121620"/>
                <a:gd name="connsiteY111" fmla="*/ 1414435 h 2021905"/>
                <a:gd name="connsiteX112" fmla="*/ 6616044 w 12121620"/>
                <a:gd name="connsiteY112" fmla="*/ 1824082 h 2021905"/>
                <a:gd name="connsiteX113" fmla="*/ 6650511 w 12121620"/>
                <a:gd name="connsiteY113" fmla="*/ 1824082 h 2021905"/>
                <a:gd name="connsiteX114" fmla="*/ 1769378 w 12121620"/>
                <a:gd name="connsiteY114" fmla="*/ 1411925 h 2021905"/>
                <a:gd name="connsiteX115" fmla="*/ 1734911 w 12121620"/>
                <a:gd name="connsiteY115" fmla="*/ 1414435 h 2021905"/>
                <a:gd name="connsiteX116" fmla="*/ 1734911 w 12121620"/>
                <a:gd name="connsiteY116" fmla="*/ 1824082 h 2021905"/>
                <a:gd name="connsiteX117" fmla="*/ 1769378 w 12121620"/>
                <a:gd name="connsiteY117" fmla="*/ 1824082 h 2021905"/>
                <a:gd name="connsiteX118" fmla="*/ 6731770 w 12121620"/>
                <a:gd name="connsiteY118" fmla="*/ 1406675 h 2021905"/>
                <a:gd name="connsiteX119" fmla="*/ 6721865 w 12121620"/>
                <a:gd name="connsiteY119" fmla="*/ 1407288 h 2021905"/>
                <a:gd name="connsiteX120" fmla="*/ 6722052 w 12121620"/>
                <a:gd name="connsiteY120" fmla="*/ 1407479 h 2021905"/>
                <a:gd name="connsiteX121" fmla="*/ 6725614 w 12121620"/>
                <a:gd name="connsiteY121" fmla="*/ 1413067 h 2021905"/>
                <a:gd name="connsiteX122" fmla="*/ 6722951 w 12121620"/>
                <a:gd name="connsiteY122" fmla="*/ 1416643 h 2021905"/>
                <a:gd name="connsiteX123" fmla="*/ 6716532 w 12121620"/>
                <a:gd name="connsiteY123" fmla="*/ 1414918 h 2021905"/>
                <a:gd name="connsiteX124" fmla="*/ 6703711 w 12121620"/>
                <a:gd name="connsiteY124" fmla="*/ 1408410 h 2021905"/>
                <a:gd name="connsiteX125" fmla="*/ 6688707 w 12121620"/>
                <a:gd name="connsiteY125" fmla="*/ 1409338 h 2021905"/>
                <a:gd name="connsiteX126" fmla="*/ 6688707 w 12121620"/>
                <a:gd name="connsiteY126" fmla="*/ 1824005 h 2021905"/>
                <a:gd name="connsiteX127" fmla="*/ 6731770 w 12121620"/>
                <a:gd name="connsiteY127" fmla="*/ 1824005 h 2021905"/>
                <a:gd name="connsiteX128" fmla="*/ 6731770 w 12121620"/>
                <a:gd name="connsiteY128" fmla="*/ 1469246 h 2021905"/>
                <a:gd name="connsiteX129" fmla="*/ 6724474 w 12121620"/>
                <a:gd name="connsiteY129" fmla="*/ 1471424 h 2021905"/>
                <a:gd name="connsiteX130" fmla="*/ 6722571 w 12121620"/>
                <a:gd name="connsiteY130" fmla="*/ 1468077 h 2021905"/>
                <a:gd name="connsiteX131" fmla="*/ 6731770 w 12121620"/>
                <a:gd name="connsiteY131" fmla="*/ 1459786 h 2021905"/>
                <a:gd name="connsiteX132" fmla="*/ 1850638 w 12121620"/>
                <a:gd name="connsiteY132" fmla="*/ 1406675 h 2021905"/>
                <a:gd name="connsiteX133" fmla="*/ 1807574 w 12121620"/>
                <a:gd name="connsiteY133" fmla="*/ 1409338 h 2021905"/>
                <a:gd name="connsiteX134" fmla="*/ 1807574 w 12121620"/>
                <a:gd name="connsiteY134" fmla="*/ 1824005 h 2021905"/>
                <a:gd name="connsiteX135" fmla="*/ 1850638 w 12121620"/>
                <a:gd name="connsiteY135" fmla="*/ 1824005 h 2021905"/>
                <a:gd name="connsiteX136" fmla="*/ 7544368 w 12121620"/>
                <a:gd name="connsiteY136" fmla="*/ 1400892 h 2021905"/>
                <a:gd name="connsiteX137" fmla="*/ 7544368 w 12121620"/>
                <a:gd name="connsiteY137" fmla="*/ 1423947 h 2021905"/>
                <a:gd name="connsiteX138" fmla="*/ 7562401 w 12121620"/>
                <a:gd name="connsiteY138" fmla="*/ 1423947 h 2021905"/>
                <a:gd name="connsiteX139" fmla="*/ 7562401 w 12121620"/>
                <a:gd name="connsiteY139" fmla="*/ 1708888 h 2021905"/>
                <a:gd name="connsiteX140" fmla="*/ 7577922 w 12121620"/>
                <a:gd name="connsiteY140" fmla="*/ 1708888 h 2021905"/>
                <a:gd name="connsiteX141" fmla="*/ 7579749 w 12121620"/>
                <a:gd name="connsiteY141" fmla="*/ 1723878 h 2021905"/>
                <a:gd name="connsiteX142" fmla="*/ 7579749 w 12121620"/>
                <a:gd name="connsiteY142" fmla="*/ 1402490 h 2021905"/>
                <a:gd name="connsiteX143" fmla="*/ 7544368 w 12121620"/>
                <a:gd name="connsiteY143" fmla="*/ 1400892 h 2021905"/>
                <a:gd name="connsiteX144" fmla="*/ 2663236 w 12121620"/>
                <a:gd name="connsiteY144" fmla="*/ 1400892 h 2021905"/>
                <a:gd name="connsiteX145" fmla="*/ 2663236 w 12121620"/>
                <a:gd name="connsiteY145" fmla="*/ 1423947 h 2021905"/>
                <a:gd name="connsiteX146" fmla="*/ 2681268 w 12121620"/>
                <a:gd name="connsiteY146" fmla="*/ 1423947 h 2021905"/>
                <a:gd name="connsiteX147" fmla="*/ 2681268 w 12121620"/>
                <a:gd name="connsiteY147" fmla="*/ 1708888 h 2021905"/>
                <a:gd name="connsiteX148" fmla="*/ 2696789 w 12121620"/>
                <a:gd name="connsiteY148" fmla="*/ 1708888 h 2021905"/>
                <a:gd name="connsiteX149" fmla="*/ 2698616 w 12121620"/>
                <a:gd name="connsiteY149" fmla="*/ 1723878 h 2021905"/>
                <a:gd name="connsiteX150" fmla="*/ 2698616 w 12121620"/>
                <a:gd name="connsiteY150" fmla="*/ 1402490 h 2021905"/>
                <a:gd name="connsiteX151" fmla="*/ 2663236 w 12121620"/>
                <a:gd name="connsiteY151" fmla="*/ 1400892 h 2021905"/>
                <a:gd name="connsiteX152" fmla="*/ 7147428 w 12121620"/>
                <a:gd name="connsiteY152" fmla="*/ 1393817 h 2021905"/>
                <a:gd name="connsiteX153" fmla="*/ 7115861 w 12121620"/>
                <a:gd name="connsiteY153" fmla="*/ 1394054 h 2021905"/>
                <a:gd name="connsiteX154" fmla="*/ 7118170 w 12121620"/>
                <a:gd name="connsiteY154" fmla="*/ 1423797 h 2021905"/>
                <a:gd name="connsiteX155" fmla="*/ 7119282 w 12121620"/>
                <a:gd name="connsiteY155" fmla="*/ 1440001 h 2021905"/>
                <a:gd name="connsiteX156" fmla="*/ 7112511 w 12121620"/>
                <a:gd name="connsiteY156" fmla="*/ 1469598 h 2021905"/>
                <a:gd name="connsiteX157" fmla="*/ 7128109 w 12121620"/>
                <a:gd name="connsiteY157" fmla="*/ 1491054 h 2021905"/>
                <a:gd name="connsiteX158" fmla="*/ 7127881 w 12121620"/>
                <a:gd name="connsiteY158" fmla="*/ 1493337 h 2021905"/>
                <a:gd name="connsiteX159" fmla="*/ 7147428 w 12121620"/>
                <a:gd name="connsiteY159" fmla="*/ 1502278 h 2021905"/>
                <a:gd name="connsiteX160" fmla="*/ 2266295 w 12121620"/>
                <a:gd name="connsiteY160" fmla="*/ 1393817 h 2021905"/>
                <a:gd name="connsiteX161" fmla="*/ 2225818 w 12121620"/>
                <a:gd name="connsiteY161" fmla="*/ 1394121 h 2021905"/>
                <a:gd name="connsiteX162" fmla="*/ 2225818 w 12121620"/>
                <a:gd name="connsiteY162" fmla="*/ 1560293 h 2021905"/>
                <a:gd name="connsiteX163" fmla="*/ 2266295 w 12121620"/>
                <a:gd name="connsiteY163" fmla="*/ 1560293 h 2021905"/>
                <a:gd name="connsiteX164" fmla="*/ 7185623 w 12121620"/>
                <a:gd name="connsiteY164" fmla="*/ 1393665 h 2021905"/>
                <a:gd name="connsiteX165" fmla="*/ 7185623 w 12121620"/>
                <a:gd name="connsiteY165" fmla="*/ 1533643 h 2021905"/>
                <a:gd name="connsiteX166" fmla="*/ 7191213 w 12121620"/>
                <a:gd name="connsiteY166" fmla="*/ 1538542 h 2021905"/>
                <a:gd name="connsiteX167" fmla="*/ 7214953 w 12121620"/>
                <a:gd name="connsiteY167" fmla="*/ 1560293 h 2021905"/>
                <a:gd name="connsiteX168" fmla="*/ 7223285 w 12121620"/>
                <a:gd name="connsiteY168" fmla="*/ 1560293 h 2021905"/>
                <a:gd name="connsiteX169" fmla="*/ 7223285 w 12121620"/>
                <a:gd name="connsiteY169" fmla="*/ 1438859 h 2021905"/>
                <a:gd name="connsiteX170" fmla="*/ 7404903 w 12121620"/>
                <a:gd name="connsiteY170" fmla="*/ 1438859 h 2021905"/>
                <a:gd name="connsiteX171" fmla="*/ 7404903 w 12121620"/>
                <a:gd name="connsiteY171" fmla="*/ 1771431 h 2021905"/>
                <a:gd name="connsiteX172" fmla="*/ 7412740 w 12121620"/>
                <a:gd name="connsiteY172" fmla="*/ 1708888 h 2021905"/>
                <a:gd name="connsiteX173" fmla="*/ 7425903 w 12121620"/>
                <a:gd name="connsiteY173" fmla="*/ 1708888 h 2021905"/>
                <a:gd name="connsiteX174" fmla="*/ 7425903 w 12121620"/>
                <a:gd name="connsiteY174" fmla="*/ 1423947 h 2021905"/>
                <a:gd name="connsiteX175" fmla="*/ 7443554 w 12121620"/>
                <a:gd name="connsiteY175" fmla="*/ 1423947 h 2021905"/>
                <a:gd name="connsiteX176" fmla="*/ 7443554 w 12121620"/>
                <a:gd name="connsiteY176" fmla="*/ 1397316 h 2021905"/>
                <a:gd name="connsiteX177" fmla="*/ 7195970 w 12121620"/>
                <a:gd name="connsiteY177" fmla="*/ 1393665 h 2021905"/>
                <a:gd name="connsiteX178" fmla="*/ 7185623 w 12121620"/>
                <a:gd name="connsiteY178" fmla="*/ 1393665 h 2021905"/>
                <a:gd name="connsiteX179" fmla="*/ 2304490 w 12121620"/>
                <a:gd name="connsiteY179" fmla="*/ 1393665 h 2021905"/>
                <a:gd name="connsiteX180" fmla="*/ 2304490 w 12121620"/>
                <a:gd name="connsiteY180" fmla="*/ 1560293 h 2021905"/>
                <a:gd name="connsiteX181" fmla="*/ 2342152 w 12121620"/>
                <a:gd name="connsiteY181" fmla="*/ 1560293 h 2021905"/>
                <a:gd name="connsiteX182" fmla="*/ 2342152 w 12121620"/>
                <a:gd name="connsiteY182" fmla="*/ 1438859 h 2021905"/>
                <a:gd name="connsiteX183" fmla="*/ 2523770 w 12121620"/>
                <a:gd name="connsiteY183" fmla="*/ 1438859 h 2021905"/>
                <a:gd name="connsiteX184" fmla="*/ 2523770 w 12121620"/>
                <a:gd name="connsiteY184" fmla="*/ 1771431 h 2021905"/>
                <a:gd name="connsiteX185" fmla="*/ 2531607 w 12121620"/>
                <a:gd name="connsiteY185" fmla="*/ 1708888 h 2021905"/>
                <a:gd name="connsiteX186" fmla="*/ 2544770 w 12121620"/>
                <a:gd name="connsiteY186" fmla="*/ 1708888 h 2021905"/>
                <a:gd name="connsiteX187" fmla="*/ 2544770 w 12121620"/>
                <a:gd name="connsiteY187" fmla="*/ 1423947 h 2021905"/>
                <a:gd name="connsiteX188" fmla="*/ 2562421 w 12121620"/>
                <a:gd name="connsiteY188" fmla="*/ 1423947 h 2021905"/>
                <a:gd name="connsiteX189" fmla="*/ 2562421 w 12121620"/>
                <a:gd name="connsiteY189" fmla="*/ 1397316 h 2021905"/>
                <a:gd name="connsiteX190" fmla="*/ 2314838 w 12121620"/>
                <a:gd name="connsiteY190" fmla="*/ 1393665 h 2021905"/>
                <a:gd name="connsiteX191" fmla="*/ 2304490 w 12121620"/>
                <a:gd name="connsiteY191" fmla="*/ 1393665 h 2021905"/>
                <a:gd name="connsiteX192" fmla="*/ 6574127 w 12121620"/>
                <a:gd name="connsiteY192" fmla="*/ 1320014 h 2021905"/>
                <a:gd name="connsiteX193" fmla="*/ 6562182 w 12121620"/>
                <a:gd name="connsiteY193" fmla="*/ 1325873 h 2021905"/>
                <a:gd name="connsiteX194" fmla="*/ 6563917 w 12121620"/>
                <a:gd name="connsiteY194" fmla="*/ 1365660 h 2021905"/>
                <a:gd name="connsiteX195" fmla="*/ 6621428 w 12121620"/>
                <a:gd name="connsiteY195" fmla="*/ 1360031 h 2021905"/>
                <a:gd name="connsiteX196" fmla="*/ 6616148 w 12121620"/>
                <a:gd name="connsiteY196" fmla="*/ 1356832 h 2021905"/>
                <a:gd name="connsiteX197" fmla="*/ 6596953 w 12121620"/>
                <a:gd name="connsiteY197" fmla="*/ 1344970 h 2021905"/>
                <a:gd name="connsiteX198" fmla="*/ 6574127 w 12121620"/>
                <a:gd name="connsiteY198" fmla="*/ 1320014 h 2021905"/>
                <a:gd name="connsiteX199" fmla="*/ 6533877 w 12121620"/>
                <a:gd name="connsiteY199" fmla="*/ 1318340 h 2021905"/>
                <a:gd name="connsiteX200" fmla="*/ 6509606 w 12121620"/>
                <a:gd name="connsiteY200" fmla="*/ 1338959 h 2021905"/>
                <a:gd name="connsiteX201" fmla="*/ 6489125 w 12121620"/>
                <a:gd name="connsiteY201" fmla="*/ 1348426 h 2021905"/>
                <a:gd name="connsiteX202" fmla="*/ 6487687 w 12121620"/>
                <a:gd name="connsiteY202" fmla="*/ 1349075 h 2021905"/>
                <a:gd name="connsiteX203" fmla="*/ 6487687 w 12121620"/>
                <a:gd name="connsiteY203" fmla="*/ 1373122 h 2021905"/>
                <a:gd name="connsiteX204" fmla="*/ 6544363 w 12121620"/>
                <a:gd name="connsiteY204" fmla="*/ 1367574 h 2021905"/>
                <a:gd name="connsiteX205" fmla="*/ 6546203 w 12121620"/>
                <a:gd name="connsiteY205" fmla="*/ 1325339 h 2021905"/>
                <a:gd name="connsiteX206" fmla="*/ 6533877 w 12121620"/>
                <a:gd name="connsiteY206" fmla="*/ 1318340 h 2021905"/>
                <a:gd name="connsiteX207" fmla="*/ 9617176 w 12121620"/>
                <a:gd name="connsiteY207" fmla="*/ 531689 h 2021905"/>
                <a:gd name="connsiteX208" fmla="*/ 9617176 w 12121620"/>
                <a:gd name="connsiteY208" fmla="*/ 552535 h 2021905"/>
                <a:gd name="connsiteX209" fmla="*/ 9649132 w 12121620"/>
                <a:gd name="connsiteY209" fmla="*/ 552535 h 2021905"/>
                <a:gd name="connsiteX210" fmla="*/ 9649132 w 12121620"/>
                <a:gd name="connsiteY210" fmla="*/ 531689 h 2021905"/>
                <a:gd name="connsiteX211" fmla="*/ 9565134 w 12121620"/>
                <a:gd name="connsiteY211" fmla="*/ 531689 h 2021905"/>
                <a:gd name="connsiteX212" fmla="*/ 9565134 w 12121620"/>
                <a:gd name="connsiteY212" fmla="*/ 552535 h 2021905"/>
                <a:gd name="connsiteX213" fmla="*/ 9597090 w 12121620"/>
                <a:gd name="connsiteY213" fmla="*/ 552535 h 2021905"/>
                <a:gd name="connsiteX214" fmla="*/ 9597090 w 12121620"/>
                <a:gd name="connsiteY214" fmla="*/ 531689 h 2021905"/>
                <a:gd name="connsiteX215" fmla="*/ 9513167 w 12121620"/>
                <a:gd name="connsiteY215" fmla="*/ 531689 h 2021905"/>
                <a:gd name="connsiteX216" fmla="*/ 9513167 w 12121620"/>
                <a:gd name="connsiteY216" fmla="*/ 552535 h 2021905"/>
                <a:gd name="connsiteX217" fmla="*/ 9545122 w 12121620"/>
                <a:gd name="connsiteY217" fmla="*/ 552535 h 2021905"/>
                <a:gd name="connsiteX218" fmla="*/ 9545122 w 12121620"/>
                <a:gd name="connsiteY218" fmla="*/ 531689 h 2021905"/>
                <a:gd name="connsiteX219" fmla="*/ 9461200 w 12121620"/>
                <a:gd name="connsiteY219" fmla="*/ 531689 h 2021905"/>
                <a:gd name="connsiteX220" fmla="*/ 9461200 w 12121620"/>
                <a:gd name="connsiteY220" fmla="*/ 552535 h 2021905"/>
                <a:gd name="connsiteX221" fmla="*/ 9493156 w 12121620"/>
                <a:gd name="connsiteY221" fmla="*/ 552535 h 2021905"/>
                <a:gd name="connsiteX222" fmla="*/ 9493156 w 12121620"/>
                <a:gd name="connsiteY222" fmla="*/ 531689 h 2021905"/>
                <a:gd name="connsiteX223" fmla="*/ 9409157 w 12121620"/>
                <a:gd name="connsiteY223" fmla="*/ 531689 h 2021905"/>
                <a:gd name="connsiteX224" fmla="*/ 9409157 w 12121620"/>
                <a:gd name="connsiteY224" fmla="*/ 552535 h 2021905"/>
                <a:gd name="connsiteX225" fmla="*/ 9441114 w 12121620"/>
                <a:gd name="connsiteY225" fmla="*/ 552535 h 2021905"/>
                <a:gd name="connsiteX226" fmla="*/ 9441114 w 12121620"/>
                <a:gd name="connsiteY226" fmla="*/ 531689 h 2021905"/>
                <a:gd name="connsiteX227" fmla="*/ 9357190 w 12121620"/>
                <a:gd name="connsiteY227" fmla="*/ 531689 h 2021905"/>
                <a:gd name="connsiteX228" fmla="*/ 9357190 w 12121620"/>
                <a:gd name="connsiteY228" fmla="*/ 552535 h 2021905"/>
                <a:gd name="connsiteX229" fmla="*/ 9389146 w 12121620"/>
                <a:gd name="connsiteY229" fmla="*/ 552535 h 2021905"/>
                <a:gd name="connsiteX230" fmla="*/ 9389146 w 12121620"/>
                <a:gd name="connsiteY230" fmla="*/ 531689 h 2021905"/>
                <a:gd name="connsiteX231" fmla="*/ 9309714 w 12121620"/>
                <a:gd name="connsiteY231" fmla="*/ 531689 h 2021905"/>
                <a:gd name="connsiteX232" fmla="*/ 9309714 w 12121620"/>
                <a:gd name="connsiteY232" fmla="*/ 552535 h 2021905"/>
                <a:gd name="connsiteX233" fmla="*/ 9337104 w 12121620"/>
                <a:gd name="connsiteY233" fmla="*/ 552535 h 2021905"/>
                <a:gd name="connsiteX234" fmla="*/ 9337104 w 12121620"/>
                <a:gd name="connsiteY234" fmla="*/ 531689 h 2021905"/>
                <a:gd name="connsiteX235" fmla="*/ 4736044 w 12121620"/>
                <a:gd name="connsiteY235" fmla="*/ 531689 h 2021905"/>
                <a:gd name="connsiteX236" fmla="*/ 4736044 w 12121620"/>
                <a:gd name="connsiteY236" fmla="*/ 552535 h 2021905"/>
                <a:gd name="connsiteX237" fmla="*/ 4768000 w 12121620"/>
                <a:gd name="connsiteY237" fmla="*/ 552535 h 2021905"/>
                <a:gd name="connsiteX238" fmla="*/ 4768000 w 12121620"/>
                <a:gd name="connsiteY238" fmla="*/ 531689 h 2021905"/>
                <a:gd name="connsiteX239" fmla="*/ 4684001 w 12121620"/>
                <a:gd name="connsiteY239" fmla="*/ 531689 h 2021905"/>
                <a:gd name="connsiteX240" fmla="*/ 4684001 w 12121620"/>
                <a:gd name="connsiteY240" fmla="*/ 552535 h 2021905"/>
                <a:gd name="connsiteX241" fmla="*/ 4715957 w 12121620"/>
                <a:gd name="connsiteY241" fmla="*/ 552535 h 2021905"/>
                <a:gd name="connsiteX242" fmla="*/ 4715957 w 12121620"/>
                <a:gd name="connsiteY242" fmla="*/ 531689 h 2021905"/>
                <a:gd name="connsiteX243" fmla="*/ 4632035 w 12121620"/>
                <a:gd name="connsiteY243" fmla="*/ 531689 h 2021905"/>
                <a:gd name="connsiteX244" fmla="*/ 4632035 w 12121620"/>
                <a:gd name="connsiteY244" fmla="*/ 552535 h 2021905"/>
                <a:gd name="connsiteX245" fmla="*/ 4663990 w 12121620"/>
                <a:gd name="connsiteY245" fmla="*/ 552535 h 2021905"/>
                <a:gd name="connsiteX246" fmla="*/ 4663990 w 12121620"/>
                <a:gd name="connsiteY246" fmla="*/ 531689 h 2021905"/>
                <a:gd name="connsiteX247" fmla="*/ 4580068 w 12121620"/>
                <a:gd name="connsiteY247" fmla="*/ 531689 h 2021905"/>
                <a:gd name="connsiteX248" fmla="*/ 4580068 w 12121620"/>
                <a:gd name="connsiteY248" fmla="*/ 552535 h 2021905"/>
                <a:gd name="connsiteX249" fmla="*/ 4612023 w 12121620"/>
                <a:gd name="connsiteY249" fmla="*/ 552535 h 2021905"/>
                <a:gd name="connsiteX250" fmla="*/ 4612023 w 12121620"/>
                <a:gd name="connsiteY250" fmla="*/ 531689 h 2021905"/>
                <a:gd name="connsiteX251" fmla="*/ 4528025 w 12121620"/>
                <a:gd name="connsiteY251" fmla="*/ 531689 h 2021905"/>
                <a:gd name="connsiteX252" fmla="*/ 4528025 w 12121620"/>
                <a:gd name="connsiteY252" fmla="*/ 552535 h 2021905"/>
                <a:gd name="connsiteX253" fmla="*/ 4559982 w 12121620"/>
                <a:gd name="connsiteY253" fmla="*/ 552535 h 2021905"/>
                <a:gd name="connsiteX254" fmla="*/ 4559982 w 12121620"/>
                <a:gd name="connsiteY254" fmla="*/ 531689 h 2021905"/>
                <a:gd name="connsiteX255" fmla="*/ 4476058 w 12121620"/>
                <a:gd name="connsiteY255" fmla="*/ 531689 h 2021905"/>
                <a:gd name="connsiteX256" fmla="*/ 4476058 w 12121620"/>
                <a:gd name="connsiteY256" fmla="*/ 552535 h 2021905"/>
                <a:gd name="connsiteX257" fmla="*/ 4508014 w 12121620"/>
                <a:gd name="connsiteY257" fmla="*/ 552535 h 2021905"/>
                <a:gd name="connsiteX258" fmla="*/ 4508014 w 12121620"/>
                <a:gd name="connsiteY258" fmla="*/ 531689 h 2021905"/>
                <a:gd name="connsiteX259" fmla="*/ 4428581 w 12121620"/>
                <a:gd name="connsiteY259" fmla="*/ 531689 h 2021905"/>
                <a:gd name="connsiteX260" fmla="*/ 4428581 w 12121620"/>
                <a:gd name="connsiteY260" fmla="*/ 552535 h 2021905"/>
                <a:gd name="connsiteX261" fmla="*/ 4455972 w 12121620"/>
                <a:gd name="connsiteY261" fmla="*/ 552535 h 2021905"/>
                <a:gd name="connsiteX262" fmla="*/ 4455972 w 12121620"/>
                <a:gd name="connsiteY262" fmla="*/ 531689 h 2021905"/>
                <a:gd name="connsiteX263" fmla="*/ 2608453 w 12121620"/>
                <a:gd name="connsiteY263" fmla="*/ 0 h 2021905"/>
                <a:gd name="connsiteX264" fmla="*/ 2617584 w 12121620"/>
                <a:gd name="connsiteY264" fmla="*/ 0 h 2021905"/>
                <a:gd name="connsiteX265" fmla="*/ 2617584 w 12121620"/>
                <a:gd name="connsiteY265" fmla="*/ 130259 h 2021905"/>
                <a:gd name="connsiteX266" fmla="*/ 2629910 w 12121620"/>
                <a:gd name="connsiteY266" fmla="*/ 130259 h 2021905"/>
                <a:gd name="connsiteX267" fmla="*/ 2629910 w 12121620"/>
                <a:gd name="connsiteY267" fmla="*/ 242942 h 2021905"/>
                <a:gd name="connsiteX268" fmla="*/ 2651291 w 12121620"/>
                <a:gd name="connsiteY268" fmla="*/ 242942 h 2021905"/>
                <a:gd name="connsiteX269" fmla="*/ 2651291 w 12121620"/>
                <a:gd name="connsiteY269" fmla="*/ 258159 h 2021905"/>
                <a:gd name="connsiteX270" fmla="*/ 2709572 w 12121620"/>
                <a:gd name="connsiteY270" fmla="*/ 324202 h 2021905"/>
                <a:gd name="connsiteX271" fmla="*/ 2751495 w 12121620"/>
                <a:gd name="connsiteY271" fmla="*/ 350680 h 2021905"/>
                <a:gd name="connsiteX272" fmla="*/ 2709572 w 12121620"/>
                <a:gd name="connsiteY272" fmla="*/ 377157 h 2021905"/>
                <a:gd name="connsiteX273" fmla="*/ 2662018 w 12121620"/>
                <a:gd name="connsiteY273" fmla="*/ 438027 h 2021905"/>
                <a:gd name="connsiteX274" fmla="*/ 2662018 w 12121620"/>
                <a:gd name="connsiteY274" fmla="*/ 462221 h 2021905"/>
                <a:gd name="connsiteX275" fmla="*/ 2639953 w 12121620"/>
                <a:gd name="connsiteY275" fmla="*/ 462221 h 2021905"/>
                <a:gd name="connsiteX276" fmla="*/ 2639953 w 12121620"/>
                <a:gd name="connsiteY276" fmla="*/ 748456 h 2021905"/>
                <a:gd name="connsiteX277" fmla="*/ 2663387 w 12121620"/>
                <a:gd name="connsiteY277" fmla="*/ 748456 h 2021905"/>
                <a:gd name="connsiteX278" fmla="*/ 2663387 w 12121620"/>
                <a:gd name="connsiteY278" fmla="*/ 764968 h 2021905"/>
                <a:gd name="connsiteX279" fmla="*/ 2681649 w 12121620"/>
                <a:gd name="connsiteY279" fmla="*/ 764968 h 2021905"/>
                <a:gd name="connsiteX280" fmla="*/ 2681649 w 12121620"/>
                <a:gd name="connsiteY280" fmla="*/ 815032 h 2021905"/>
                <a:gd name="connsiteX281" fmla="*/ 2663387 w 12121620"/>
                <a:gd name="connsiteY281" fmla="*/ 815032 h 2021905"/>
                <a:gd name="connsiteX282" fmla="*/ 2663387 w 12121620"/>
                <a:gd name="connsiteY282" fmla="*/ 1052420 h 2021905"/>
                <a:gd name="connsiteX283" fmla="*/ 2681649 w 12121620"/>
                <a:gd name="connsiteY283" fmla="*/ 1052420 h 2021905"/>
                <a:gd name="connsiteX284" fmla="*/ 2681649 w 12121620"/>
                <a:gd name="connsiteY284" fmla="*/ 1068550 h 2021905"/>
                <a:gd name="connsiteX285" fmla="*/ 2693442 w 12121620"/>
                <a:gd name="connsiteY285" fmla="*/ 1068550 h 2021905"/>
                <a:gd name="connsiteX286" fmla="*/ 2693442 w 12121620"/>
                <a:gd name="connsiteY286" fmla="*/ 1118614 h 2021905"/>
                <a:gd name="connsiteX287" fmla="*/ 2681649 w 12121620"/>
                <a:gd name="connsiteY287" fmla="*/ 1118614 h 2021905"/>
                <a:gd name="connsiteX288" fmla="*/ 2681649 w 12121620"/>
                <a:gd name="connsiteY288" fmla="*/ 1136418 h 2021905"/>
                <a:gd name="connsiteX289" fmla="*/ 2663387 w 12121620"/>
                <a:gd name="connsiteY289" fmla="*/ 1136418 h 2021905"/>
                <a:gd name="connsiteX290" fmla="*/ 2663387 w 12121620"/>
                <a:gd name="connsiteY290" fmla="*/ 1343905 h 2021905"/>
                <a:gd name="connsiteX291" fmla="*/ 2698768 w 12121620"/>
                <a:gd name="connsiteY291" fmla="*/ 1346035 h 2021905"/>
                <a:gd name="connsiteX292" fmla="*/ 2698768 w 12121620"/>
                <a:gd name="connsiteY292" fmla="*/ 1156809 h 2021905"/>
                <a:gd name="connsiteX293" fmla="*/ 2732702 w 12121620"/>
                <a:gd name="connsiteY293" fmla="*/ 1156809 h 2021905"/>
                <a:gd name="connsiteX294" fmla="*/ 2732702 w 12121620"/>
                <a:gd name="connsiteY294" fmla="*/ 1021910 h 2021905"/>
                <a:gd name="connsiteX295" fmla="*/ 2772342 w 12121620"/>
                <a:gd name="connsiteY295" fmla="*/ 1021910 h 2021905"/>
                <a:gd name="connsiteX296" fmla="*/ 2772342 w 12121620"/>
                <a:gd name="connsiteY296" fmla="*/ 1013616 h 2021905"/>
                <a:gd name="connsiteX297" fmla="*/ 2752788 w 12121620"/>
                <a:gd name="connsiteY297" fmla="*/ 1013616 h 2021905"/>
                <a:gd name="connsiteX298" fmla="*/ 2752788 w 12121620"/>
                <a:gd name="connsiteY298" fmla="*/ 1000301 h 2021905"/>
                <a:gd name="connsiteX299" fmla="*/ 2772342 w 12121620"/>
                <a:gd name="connsiteY299" fmla="*/ 1000301 h 2021905"/>
                <a:gd name="connsiteX300" fmla="*/ 2772342 w 12121620"/>
                <a:gd name="connsiteY300" fmla="*/ 990181 h 2021905"/>
                <a:gd name="connsiteX301" fmla="*/ 2752788 w 12121620"/>
                <a:gd name="connsiteY301" fmla="*/ 990181 h 2021905"/>
                <a:gd name="connsiteX302" fmla="*/ 2752788 w 12121620"/>
                <a:gd name="connsiteY302" fmla="*/ 976866 h 2021905"/>
                <a:gd name="connsiteX303" fmla="*/ 2772342 w 12121620"/>
                <a:gd name="connsiteY303" fmla="*/ 976866 h 2021905"/>
                <a:gd name="connsiteX304" fmla="*/ 2772342 w 12121620"/>
                <a:gd name="connsiteY304" fmla="*/ 966747 h 2021905"/>
                <a:gd name="connsiteX305" fmla="*/ 2752788 w 12121620"/>
                <a:gd name="connsiteY305" fmla="*/ 966747 h 2021905"/>
                <a:gd name="connsiteX306" fmla="*/ 2752788 w 12121620"/>
                <a:gd name="connsiteY306" fmla="*/ 953432 h 2021905"/>
                <a:gd name="connsiteX307" fmla="*/ 2772342 w 12121620"/>
                <a:gd name="connsiteY307" fmla="*/ 953432 h 2021905"/>
                <a:gd name="connsiteX308" fmla="*/ 2772342 w 12121620"/>
                <a:gd name="connsiteY308" fmla="*/ 943313 h 2021905"/>
                <a:gd name="connsiteX309" fmla="*/ 2752788 w 12121620"/>
                <a:gd name="connsiteY309" fmla="*/ 943313 h 2021905"/>
                <a:gd name="connsiteX310" fmla="*/ 2752788 w 12121620"/>
                <a:gd name="connsiteY310" fmla="*/ 929997 h 2021905"/>
                <a:gd name="connsiteX311" fmla="*/ 2772342 w 12121620"/>
                <a:gd name="connsiteY311" fmla="*/ 929997 h 2021905"/>
                <a:gd name="connsiteX312" fmla="*/ 2772342 w 12121620"/>
                <a:gd name="connsiteY312" fmla="*/ 904812 h 2021905"/>
                <a:gd name="connsiteX313" fmla="*/ 2786952 w 12121620"/>
                <a:gd name="connsiteY313" fmla="*/ 904812 h 2021905"/>
                <a:gd name="connsiteX314" fmla="*/ 2786952 w 12121620"/>
                <a:gd name="connsiteY314" fmla="*/ 888454 h 2021905"/>
                <a:gd name="connsiteX315" fmla="*/ 2929765 w 12121620"/>
                <a:gd name="connsiteY315" fmla="*/ 888454 h 2021905"/>
                <a:gd name="connsiteX316" fmla="*/ 2929765 w 12121620"/>
                <a:gd name="connsiteY316" fmla="*/ 904812 h 2021905"/>
                <a:gd name="connsiteX317" fmla="*/ 2941633 w 12121620"/>
                <a:gd name="connsiteY317" fmla="*/ 904812 h 2021905"/>
                <a:gd name="connsiteX318" fmla="*/ 2941633 w 12121620"/>
                <a:gd name="connsiteY318" fmla="*/ 929997 h 2021905"/>
                <a:gd name="connsiteX319" fmla="*/ 2961188 w 12121620"/>
                <a:gd name="connsiteY319" fmla="*/ 929997 h 2021905"/>
                <a:gd name="connsiteX320" fmla="*/ 2961188 w 12121620"/>
                <a:gd name="connsiteY320" fmla="*/ 943313 h 2021905"/>
                <a:gd name="connsiteX321" fmla="*/ 2941633 w 12121620"/>
                <a:gd name="connsiteY321" fmla="*/ 943313 h 2021905"/>
                <a:gd name="connsiteX322" fmla="*/ 2941633 w 12121620"/>
                <a:gd name="connsiteY322" fmla="*/ 953432 h 2021905"/>
                <a:gd name="connsiteX323" fmla="*/ 2961188 w 12121620"/>
                <a:gd name="connsiteY323" fmla="*/ 953432 h 2021905"/>
                <a:gd name="connsiteX324" fmla="*/ 2961188 w 12121620"/>
                <a:gd name="connsiteY324" fmla="*/ 966747 h 2021905"/>
                <a:gd name="connsiteX325" fmla="*/ 2941633 w 12121620"/>
                <a:gd name="connsiteY325" fmla="*/ 966747 h 2021905"/>
                <a:gd name="connsiteX326" fmla="*/ 2941633 w 12121620"/>
                <a:gd name="connsiteY326" fmla="*/ 976866 h 2021905"/>
                <a:gd name="connsiteX327" fmla="*/ 2961188 w 12121620"/>
                <a:gd name="connsiteY327" fmla="*/ 976866 h 2021905"/>
                <a:gd name="connsiteX328" fmla="*/ 2961188 w 12121620"/>
                <a:gd name="connsiteY328" fmla="*/ 990181 h 2021905"/>
                <a:gd name="connsiteX329" fmla="*/ 2941633 w 12121620"/>
                <a:gd name="connsiteY329" fmla="*/ 990181 h 2021905"/>
                <a:gd name="connsiteX330" fmla="*/ 2941633 w 12121620"/>
                <a:gd name="connsiteY330" fmla="*/ 1000301 h 2021905"/>
                <a:gd name="connsiteX331" fmla="*/ 2961188 w 12121620"/>
                <a:gd name="connsiteY331" fmla="*/ 1000301 h 2021905"/>
                <a:gd name="connsiteX332" fmla="*/ 2961188 w 12121620"/>
                <a:gd name="connsiteY332" fmla="*/ 1013616 h 2021905"/>
                <a:gd name="connsiteX333" fmla="*/ 2941633 w 12121620"/>
                <a:gd name="connsiteY333" fmla="*/ 1013616 h 2021905"/>
                <a:gd name="connsiteX334" fmla="*/ 2941633 w 12121620"/>
                <a:gd name="connsiteY334" fmla="*/ 1021910 h 2021905"/>
                <a:gd name="connsiteX335" fmla="*/ 2983938 w 12121620"/>
                <a:gd name="connsiteY335" fmla="*/ 1021910 h 2021905"/>
                <a:gd name="connsiteX336" fmla="*/ 2983938 w 12121620"/>
                <a:gd name="connsiteY336" fmla="*/ 1156809 h 2021905"/>
                <a:gd name="connsiteX337" fmla="*/ 3017872 w 12121620"/>
                <a:gd name="connsiteY337" fmla="*/ 1156809 h 2021905"/>
                <a:gd name="connsiteX338" fmla="*/ 3017872 w 12121620"/>
                <a:gd name="connsiteY338" fmla="*/ 1376849 h 2021905"/>
                <a:gd name="connsiteX339" fmla="*/ 3164488 w 12121620"/>
                <a:gd name="connsiteY339" fmla="*/ 1400208 h 2021905"/>
                <a:gd name="connsiteX340" fmla="*/ 3164488 w 12121620"/>
                <a:gd name="connsiteY340" fmla="*/ 1096092 h 2021905"/>
                <a:gd name="connsiteX341" fmla="*/ 3203217 w 12121620"/>
                <a:gd name="connsiteY341" fmla="*/ 1156125 h 2021905"/>
                <a:gd name="connsiteX342" fmla="*/ 3576419 w 12121620"/>
                <a:gd name="connsiteY342" fmla="*/ 1156125 h 2021905"/>
                <a:gd name="connsiteX343" fmla="*/ 3626255 w 12121620"/>
                <a:gd name="connsiteY343" fmla="*/ 1096092 h 2021905"/>
                <a:gd name="connsiteX344" fmla="*/ 3626255 w 12121620"/>
                <a:gd name="connsiteY344" fmla="*/ 1744649 h 2021905"/>
                <a:gd name="connsiteX345" fmla="*/ 3716721 w 12121620"/>
                <a:gd name="connsiteY345" fmla="*/ 1744649 h 2021905"/>
                <a:gd name="connsiteX346" fmla="*/ 3716721 w 12121620"/>
                <a:gd name="connsiteY346" fmla="*/ 1433306 h 2021905"/>
                <a:gd name="connsiteX347" fmla="*/ 3711624 w 12121620"/>
                <a:gd name="connsiteY347" fmla="*/ 1433306 h 2021905"/>
                <a:gd name="connsiteX348" fmla="*/ 3711624 w 12121620"/>
                <a:gd name="connsiteY348" fmla="*/ 1406219 h 2021905"/>
                <a:gd name="connsiteX349" fmla="*/ 3727754 w 12121620"/>
                <a:gd name="connsiteY349" fmla="*/ 1406219 h 2021905"/>
                <a:gd name="connsiteX350" fmla="*/ 3727754 w 12121620"/>
                <a:gd name="connsiteY350" fmla="*/ 1386892 h 2021905"/>
                <a:gd name="connsiteX351" fmla="*/ 3741906 w 12121620"/>
                <a:gd name="connsiteY351" fmla="*/ 1386892 h 2021905"/>
                <a:gd name="connsiteX352" fmla="*/ 3741906 w 12121620"/>
                <a:gd name="connsiteY352" fmla="*/ 1322144 h 2021905"/>
                <a:gd name="connsiteX353" fmla="*/ 3736048 w 12121620"/>
                <a:gd name="connsiteY353" fmla="*/ 1316894 h 2021905"/>
                <a:gd name="connsiteX354" fmla="*/ 3772492 w 12121620"/>
                <a:gd name="connsiteY354" fmla="*/ 1054778 h 2021905"/>
                <a:gd name="connsiteX355" fmla="*/ 3808937 w 12121620"/>
                <a:gd name="connsiteY355" fmla="*/ 1316894 h 2021905"/>
                <a:gd name="connsiteX356" fmla="*/ 3803078 w 12121620"/>
                <a:gd name="connsiteY356" fmla="*/ 1322144 h 2021905"/>
                <a:gd name="connsiteX357" fmla="*/ 3803078 w 12121620"/>
                <a:gd name="connsiteY357" fmla="*/ 1386892 h 2021905"/>
                <a:gd name="connsiteX358" fmla="*/ 3817231 w 12121620"/>
                <a:gd name="connsiteY358" fmla="*/ 1386892 h 2021905"/>
                <a:gd name="connsiteX359" fmla="*/ 3817231 w 12121620"/>
                <a:gd name="connsiteY359" fmla="*/ 1406219 h 2021905"/>
                <a:gd name="connsiteX360" fmla="*/ 3833361 w 12121620"/>
                <a:gd name="connsiteY360" fmla="*/ 1406219 h 2021905"/>
                <a:gd name="connsiteX361" fmla="*/ 3833361 w 12121620"/>
                <a:gd name="connsiteY361" fmla="*/ 1433306 h 2021905"/>
                <a:gd name="connsiteX362" fmla="*/ 3828339 w 12121620"/>
                <a:gd name="connsiteY362" fmla="*/ 1433306 h 2021905"/>
                <a:gd name="connsiteX363" fmla="*/ 3828339 w 12121620"/>
                <a:gd name="connsiteY363" fmla="*/ 1744649 h 2021905"/>
                <a:gd name="connsiteX364" fmla="*/ 3851621 w 12121620"/>
                <a:gd name="connsiteY364" fmla="*/ 1744649 h 2021905"/>
                <a:gd name="connsiteX365" fmla="*/ 3851621 w 12121620"/>
                <a:gd name="connsiteY365" fmla="*/ 1449359 h 2021905"/>
                <a:gd name="connsiteX366" fmla="*/ 3847132 w 12121620"/>
                <a:gd name="connsiteY366" fmla="*/ 1449359 h 2021905"/>
                <a:gd name="connsiteX367" fmla="*/ 3847132 w 12121620"/>
                <a:gd name="connsiteY367" fmla="*/ 1423338 h 2021905"/>
                <a:gd name="connsiteX368" fmla="*/ 3861436 w 12121620"/>
                <a:gd name="connsiteY368" fmla="*/ 1423338 h 2021905"/>
                <a:gd name="connsiteX369" fmla="*/ 3861436 w 12121620"/>
                <a:gd name="connsiteY369" fmla="*/ 1404773 h 2021905"/>
                <a:gd name="connsiteX370" fmla="*/ 3873915 w 12121620"/>
                <a:gd name="connsiteY370" fmla="*/ 1404773 h 2021905"/>
                <a:gd name="connsiteX371" fmla="*/ 3873915 w 12121620"/>
                <a:gd name="connsiteY371" fmla="*/ 1342459 h 2021905"/>
                <a:gd name="connsiteX372" fmla="*/ 3868740 w 12121620"/>
                <a:gd name="connsiteY372" fmla="*/ 1337437 h 2021905"/>
                <a:gd name="connsiteX373" fmla="*/ 3900925 w 12121620"/>
                <a:gd name="connsiteY373" fmla="*/ 1147907 h 2021905"/>
                <a:gd name="connsiteX374" fmla="*/ 3933109 w 12121620"/>
                <a:gd name="connsiteY374" fmla="*/ 1337437 h 2021905"/>
                <a:gd name="connsiteX375" fmla="*/ 3927859 w 12121620"/>
                <a:gd name="connsiteY375" fmla="*/ 1342535 h 2021905"/>
                <a:gd name="connsiteX376" fmla="*/ 3927859 w 12121620"/>
                <a:gd name="connsiteY376" fmla="*/ 1404773 h 2021905"/>
                <a:gd name="connsiteX377" fmla="*/ 3940338 w 12121620"/>
                <a:gd name="connsiteY377" fmla="*/ 1404773 h 2021905"/>
                <a:gd name="connsiteX378" fmla="*/ 3940338 w 12121620"/>
                <a:gd name="connsiteY378" fmla="*/ 1423338 h 2021905"/>
                <a:gd name="connsiteX379" fmla="*/ 3954641 w 12121620"/>
                <a:gd name="connsiteY379" fmla="*/ 1423338 h 2021905"/>
                <a:gd name="connsiteX380" fmla="*/ 3954641 w 12121620"/>
                <a:gd name="connsiteY380" fmla="*/ 1449359 h 2021905"/>
                <a:gd name="connsiteX381" fmla="*/ 3950228 w 12121620"/>
                <a:gd name="connsiteY381" fmla="*/ 1449359 h 2021905"/>
                <a:gd name="connsiteX382" fmla="*/ 3950228 w 12121620"/>
                <a:gd name="connsiteY382" fmla="*/ 1504065 h 2021905"/>
                <a:gd name="connsiteX383" fmla="*/ 4022358 w 12121620"/>
                <a:gd name="connsiteY383" fmla="*/ 1504065 h 2021905"/>
                <a:gd name="connsiteX384" fmla="*/ 4022358 w 12121620"/>
                <a:gd name="connsiteY384" fmla="*/ 741609 h 2021905"/>
                <a:gd name="connsiteX385" fmla="*/ 4062911 w 12121620"/>
                <a:gd name="connsiteY385" fmla="*/ 741609 h 2021905"/>
                <a:gd name="connsiteX386" fmla="*/ 4062911 w 12121620"/>
                <a:gd name="connsiteY386" fmla="*/ 627784 h 2021905"/>
                <a:gd name="connsiteX387" fmla="*/ 4097987 w 12121620"/>
                <a:gd name="connsiteY387" fmla="*/ 627784 h 2021905"/>
                <a:gd name="connsiteX388" fmla="*/ 4097987 w 12121620"/>
                <a:gd name="connsiteY388" fmla="*/ 552459 h 2021905"/>
                <a:gd name="connsiteX389" fmla="*/ 4171334 w 12121620"/>
                <a:gd name="connsiteY389" fmla="*/ 552459 h 2021905"/>
                <a:gd name="connsiteX390" fmla="*/ 4171334 w 12121620"/>
                <a:gd name="connsiteY390" fmla="*/ 509547 h 2021905"/>
                <a:gd name="connsiteX391" fmla="*/ 4210595 w 12121620"/>
                <a:gd name="connsiteY391" fmla="*/ 509547 h 2021905"/>
                <a:gd name="connsiteX392" fmla="*/ 4210595 w 12121620"/>
                <a:gd name="connsiteY392" fmla="*/ 395494 h 2021905"/>
                <a:gd name="connsiteX393" fmla="*/ 4230681 w 12121620"/>
                <a:gd name="connsiteY393" fmla="*/ 395494 h 2021905"/>
                <a:gd name="connsiteX394" fmla="*/ 4230681 w 12121620"/>
                <a:gd name="connsiteY394" fmla="*/ 509547 h 2021905"/>
                <a:gd name="connsiteX395" fmla="*/ 4428658 w 12121620"/>
                <a:gd name="connsiteY395" fmla="*/ 509547 h 2021905"/>
                <a:gd name="connsiteX396" fmla="*/ 4428658 w 12121620"/>
                <a:gd name="connsiteY396" fmla="*/ 526362 h 2021905"/>
                <a:gd name="connsiteX397" fmla="*/ 4787859 w 12121620"/>
                <a:gd name="connsiteY397" fmla="*/ 526362 h 2021905"/>
                <a:gd name="connsiteX398" fmla="*/ 4787859 w 12121620"/>
                <a:gd name="connsiteY398" fmla="*/ 526439 h 2021905"/>
                <a:gd name="connsiteX399" fmla="*/ 4788087 w 12121620"/>
                <a:gd name="connsiteY399" fmla="*/ 526439 h 2021905"/>
                <a:gd name="connsiteX400" fmla="*/ 4788087 w 12121620"/>
                <a:gd name="connsiteY400" fmla="*/ 552459 h 2021905"/>
                <a:gd name="connsiteX401" fmla="*/ 4789076 w 12121620"/>
                <a:gd name="connsiteY401" fmla="*/ 552459 h 2021905"/>
                <a:gd name="connsiteX402" fmla="*/ 4789076 w 12121620"/>
                <a:gd name="connsiteY402" fmla="*/ 627784 h 2021905"/>
                <a:gd name="connsiteX403" fmla="*/ 4799348 w 12121620"/>
                <a:gd name="connsiteY403" fmla="*/ 627784 h 2021905"/>
                <a:gd name="connsiteX404" fmla="*/ 4799348 w 12121620"/>
                <a:gd name="connsiteY404" fmla="*/ 741609 h 2021905"/>
                <a:gd name="connsiteX405" fmla="*/ 4839901 w 12121620"/>
                <a:gd name="connsiteY405" fmla="*/ 741609 h 2021905"/>
                <a:gd name="connsiteX406" fmla="*/ 4839901 w 12121620"/>
                <a:gd name="connsiteY406" fmla="*/ 1815560 h 2021905"/>
                <a:gd name="connsiteX407" fmla="*/ 4883042 w 12121620"/>
                <a:gd name="connsiteY407" fmla="*/ 1815560 h 2021905"/>
                <a:gd name="connsiteX408" fmla="*/ 4883042 w 12121620"/>
                <a:gd name="connsiteY408" fmla="*/ 972453 h 2021905"/>
                <a:gd name="connsiteX409" fmla="*/ 5438470 w 12121620"/>
                <a:gd name="connsiteY409" fmla="*/ 1206189 h 2021905"/>
                <a:gd name="connsiteX410" fmla="*/ 5438470 w 12121620"/>
                <a:gd name="connsiteY410" fmla="*/ 1705845 h 2021905"/>
                <a:gd name="connsiteX411" fmla="*/ 5664134 w 12121620"/>
                <a:gd name="connsiteY411" fmla="*/ 1705845 h 2021905"/>
                <a:gd name="connsiteX412" fmla="*/ 5664134 w 12121620"/>
                <a:gd name="connsiteY412" fmla="*/ 1707215 h 2021905"/>
                <a:gd name="connsiteX413" fmla="*/ 5670379 w 12121620"/>
                <a:gd name="connsiteY413" fmla="*/ 1707215 h 2021905"/>
                <a:gd name="connsiteX414" fmla="*/ 5670379 w 12121620"/>
                <a:gd name="connsiteY414" fmla="*/ 1351513 h 2021905"/>
                <a:gd name="connsiteX415" fmla="*/ 5782530 w 12121620"/>
                <a:gd name="connsiteY415" fmla="*/ 1377154 h 2021905"/>
                <a:gd name="connsiteX416" fmla="*/ 5782530 w 12121620"/>
                <a:gd name="connsiteY416" fmla="*/ 1345045 h 2021905"/>
                <a:gd name="connsiteX417" fmla="*/ 5808627 w 12121620"/>
                <a:gd name="connsiteY417" fmla="*/ 1345045 h 2021905"/>
                <a:gd name="connsiteX418" fmla="*/ 5808627 w 12121620"/>
                <a:gd name="connsiteY418" fmla="*/ 1262797 h 2021905"/>
                <a:gd name="connsiteX419" fmla="*/ 5821333 w 12121620"/>
                <a:gd name="connsiteY419" fmla="*/ 1262797 h 2021905"/>
                <a:gd name="connsiteX420" fmla="*/ 5821333 w 12121620"/>
                <a:gd name="connsiteY420" fmla="*/ 1251080 h 2021905"/>
                <a:gd name="connsiteX421" fmla="*/ 5783823 w 12121620"/>
                <a:gd name="connsiteY421" fmla="*/ 1251080 h 2021905"/>
                <a:gd name="connsiteX422" fmla="*/ 5783823 w 12121620"/>
                <a:gd name="connsiteY422" fmla="*/ 1239819 h 2021905"/>
                <a:gd name="connsiteX423" fmla="*/ 5788769 w 12121620"/>
                <a:gd name="connsiteY423" fmla="*/ 1239819 h 2021905"/>
                <a:gd name="connsiteX424" fmla="*/ 5788769 w 12121620"/>
                <a:gd name="connsiteY424" fmla="*/ 1231297 h 2021905"/>
                <a:gd name="connsiteX425" fmla="*/ 5783823 w 12121620"/>
                <a:gd name="connsiteY425" fmla="*/ 1231297 h 2021905"/>
                <a:gd name="connsiteX426" fmla="*/ 5783823 w 12121620"/>
                <a:gd name="connsiteY426" fmla="*/ 1220036 h 2021905"/>
                <a:gd name="connsiteX427" fmla="*/ 5788769 w 12121620"/>
                <a:gd name="connsiteY427" fmla="*/ 1220036 h 2021905"/>
                <a:gd name="connsiteX428" fmla="*/ 5788769 w 12121620"/>
                <a:gd name="connsiteY428" fmla="*/ 1211439 h 2021905"/>
                <a:gd name="connsiteX429" fmla="*/ 5783823 w 12121620"/>
                <a:gd name="connsiteY429" fmla="*/ 1211439 h 2021905"/>
                <a:gd name="connsiteX430" fmla="*/ 5783823 w 12121620"/>
                <a:gd name="connsiteY430" fmla="*/ 1200178 h 2021905"/>
                <a:gd name="connsiteX431" fmla="*/ 5788769 w 12121620"/>
                <a:gd name="connsiteY431" fmla="*/ 1200178 h 2021905"/>
                <a:gd name="connsiteX432" fmla="*/ 5788769 w 12121620"/>
                <a:gd name="connsiteY432" fmla="*/ 1191657 h 2021905"/>
                <a:gd name="connsiteX433" fmla="*/ 5783823 w 12121620"/>
                <a:gd name="connsiteY433" fmla="*/ 1191657 h 2021905"/>
                <a:gd name="connsiteX434" fmla="*/ 5783823 w 12121620"/>
                <a:gd name="connsiteY434" fmla="*/ 1180396 h 2021905"/>
                <a:gd name="connsiteX435" fmla="*/ 5821333 w 12121620"/>
                <a:gd name="connsiteY435" fmla="*/ 1180396 h 2021905"/>
                <a:gd name="connsiteX436" fmla="*/ 5821333 w 12121620"/>
                <a:gd name="connsiteY436" fmla="*/ 1134516 h 2021905"/>
                <a:gd name="connsiteX437" fmla="*/ 5862039 w 12121620"/>
                <a:gd name="connsiteY437" fmla="*/ 1104158 h 2021905"/>
                <a:gd name="connsiteX438" fmla="*/ 5862039 w 12121620"/>
                <a:gd name="connsiteY438" fmla="*/ 1180321 h 2021905"/>
                <a:gd name="connsiteX439" fmla="*/ 5899626 w 12121620"/>
                <a:gd name="connsiteY439" fmla="*/ 1180321 h 2021905"/>
                <a:gd name="connsiteX440" fmla="*/ 5899626 w 12121620"/>
                <a:gd name="connsiteY440" fmla="*/ 1191580 h 2021905"/>
                <a:gd name="connsiteX441" fmla="*/ 5894604 w 12121620"/>
                <a:gd name="connsiteY441" fmla="*/ 1191580 h 2021905"/>
                <a:gd name="connsiteX442" fmla="*/ 5894604 w 12121620"/>
                <a:gd name="connsiteY442" fmla="*/ 1200102 h 2021905"/>
                <a:gd name="connsiteX443" fmla="*/ 5899626 w 12121620"/>
                <a:gd name="connsiteY443" fmla="*/ 1200102 h 2021905"/>
                <a:gd name="connsiteX444" fmla="*/ 5899626 w 12121620"/>
                <a:gd name="connsiteY444" fmla="*/ 1211363 h 2021905"/>
                <a:gd name="connsiteX445" fmla="*/ 5894604 w 12121620"/>
                <a:gd name="connsiteY445" fmla="*/ 1211363 h 2021905"/>
                <a:gd name="connsiteX446" fmla="*/ 5894604 w 12121620"/>
                <a:gd name="connsiteY446" fmla="*/ 1219960 h 2021905"/>
                <a:gd name="connsiteX447" fmla="*/ 5899626 w 12121620"/>
                <a:gd name="connsiteY447" fmla="*/ 1219960 h 2021905"/>
                <a:gd name="connsiteX448" fmla="*/ 5899626 w 12121620"/>
                <a:gd name="connsiteY448" fmla="*/ 1231221 h 2021905"/>
                <a:gd name="connsiteX449" fmla="*/ 5894604 w 12121620"/>
                <a:gd name="connsiteY449" fmla="*/ 1231221 h 2021905"/>
                <a:gd name="connsiteX450" fmla="*/ 5894604 w 12121620"/>
                <a:gd name="connsiteY450" fmla="*/ 1239743 h 2021905"/>
                <a:gd name="connsiteX451" fmla="*/ 5899626 w 12121620"/>
                <a:gd name="connsiteY451" fmla="*/ 1239743 h 2021905"/>
                <a:gd name="connsiteX452" fmla="*/ 5899626 w 12121620"/>
                <a:gd name="connsiteY452" fmla="*/ 1251003 h 2021905"/>
                <a:gd name="connsiteX453" fmla="*/ 5862039 w 12121620"/>
                <a:gd name="connsiteY453" fmla="*/ 1251003 h 2021905"/>
                <a:gd name="connsiteX454" fmla="*/ 5862039 w 12121620"/>
                <a:gd name="connsiteY454" fmla="*/ 1262721 h 2021905"/>
                <a:gd name="connsiteX455" fmla="*/ 5874746 w 12121620"/>
                <a:gd name="connsiteY455" fmla="*/ 1262721 h 2021905"/>
                <a:gd name="connsiteX456" fmla="*/ 5874746 w 12121620"/>
                <a:gd name="connsiteY456" fmla="*/ 1344970 h 2021905"/>
                <a:gd name="connsiteX457" fmla="*/ 5889804 w 12121620"/>
                <a:gd name="connsiteY457" fmla="*/ 1344970 h 2021905"/>
                <a:gd name="connsiteX458" fmla="*/ 5889804 w 12121620"/>
                <a:gd name="connsiteY458" fmla="*/ 1315372 h 2021905"/>
                <a:gd name="connsiteX459" fmla="*/ 5889804 w 12121620"/>
                <a:gd name="connsiteY459" fmla="*/ 1260895 h 2021905"/>
                <a:gd name="connsiteX460" fmla="*/ 5907760 w 12121620"/>
                <a:gd name="connsiteY460" fmla="*/ 1260895 h 2021905"/>
                <a:gd name="connsiteX461" fmla="*/ 5907760 w 12121620"/>
                <a:gd name="connsiteY461" fmla="*/ 1254275 h 2021905"/>
                <a:gd name="connsiteX462" fmla="*/ 5907760 w 12121620"/>
                <a:gd name="connsiteY462" fmla="*/ 1241417 h 2021905"/>
                <a:gd name="connsiteX463" fmla="*/ 5922749 w 12121620"/>
                <a:gd name="connsiteY463" fmla="*/ 1241417 h 2021905"/>
                <a:gd name="connsiteX464" fmla="*/ 5922749 w 12121620"/>
                <a:gd name="connsiteY464" fmla="*/ 1199798 h 2021905"/>
                <a:gd name="connsiteX465" fmla="*/ 5931575 w 12121620"/>
                <a:gd name="connsiteY465" fmla="*/ 1199798 h 2021905"/>
                <a:gd name="connsiteX466" fmla="*/ 5931575 w 12121620"/>
                <a:gd name="connsiteY466" fmla="*/ 1241417 h 2021905"/>
                <a:gd name="connsiteX467" fmla="*/ 5946564 w 12121620"/>
                <a:gd name="connsiteY467" fmla="*/ 1241417 h 2021905"/>
                <a:gd name="connsiteX468" fmla="*/ 5946564 w 12121620"/>
                <a:gd name="connsiteY468" fmla="*/ 1254275 h 2021905"/>
                <a:gd name="connsiteX469" fmla="*/ 5946564 w 12121620"/>
                <a:gd name="connsiteY469" fmla="*/ 1260895 h 2021905"/>
                <a:gd name="connsiteX470" fmla="*/ 5970759 w 12121620"/>
                <a:gd name="connsiteY470" fmla="*/ 1260895 h 2021905"/>
                <a:gd name="connsiteX471" fmla="*/ 5970759 w 12121620"/>
                <a:gd name="connsiteY471" fmla="*/ 1254275 h 2021905"/>
                <a:gd name="connsiteX472" fmla="*/ 5970759 w 12121620"/>
                <a:gd name="connsiteY472" fmla="*/ 1241417 h 2021905"/>
                <a:gd name="connsiteX473" fmla="*/ 5985748 w 12121620"/>
                <a:gd name="connsiteY473" fmla="*/ 1241417 h 2021905"/>
                <a:gd name="connsiteX474" fmla="*/ 5985748 w 12121620"/>
                <a:gd name="connsiteY474" fmla="*/ 1199798 h 2021905"/>
                <a:gd name="connsiteX475" fmla="*/ 5994574 w 12121620"/>
                <a:gd name="connsiteY475" fmla="*/ 1199798 h 2021905"/>
                <a:gd name="connsiteX476" fmla="*/ 5994574 w 12121620"/>
                <a:gd name="connsiteY476" fmla="*/ 1241417 h 2021905"/>
                <a:gd name="connsiteX477" fmla="*/ 6009563 w 12121620"/>
                <a:gd name="connsiteY477" fmla="*/ 1241417 h 2021905"/>
                <a:gd name="connsiteX478" fmla="*/ 6009563 w 12121620"/>
                <a:gd name="connsiteY478" fmla="*/ 1254275 h 2021905"/>
                <a:gd name="connsiteX479" fmla="*/ 6009563 w 12121620"/>
                <a:gd name="connsiteY479" fmla="*/ 1260895 h 2021905"/>
                <a:gd name="connsiteX480" fmla="*/ 6028356 w 12121620"/>
                <a:gd name="connsiteY480" fmla="*/ 1260895 h 2021905"/>
                <a:gd name="connsiteX481" fmla="*/ 6028356 w 12121620"/>
                <a:gd name="connsiteY481" fmla="*/ 1315372 h 2021905"/>
                <a:gd name="connsiteX482" fmla="*/ 6028356 w 12121620"/>
                <a:gd name="connsiteY482" fmla="*/ 1413979 h 2021905"/>
                <a:gd name="connsiteX483" fmla="*/ 6068149 w 12121620"/>
                <a:gd name="connsiteY483" fmla="*/ 1413979 h 2021905"/>
                <a:gd name="connsiteX484" fmla="*/ 6068149 w 12121620"/>
                <a:gd name="connsiteY484" fmla="*/ 1467239 h 2021905"/>
                <a:gd name="connsiteX485" fmla="*/ 6243679 w 12121620"/>
                <a:gd name="connsiteY485" fmla="*/ 1414284 h 2021905"/>
                <a:gd name="connsiteX486" fmla="*/ 6243679 w 12121620"/>
                <a:gd name="connsiteY486" fmla="*/ 1402643 h 2021905"/>
                <a:gd name="connsiteX487" fmla="*/ 6299754 w 12121620"/>
                <a:gd name="connsiteY487" fmla="*/ 1402643 h 2021905"/>
                <a:gd name="connsiteX488" fmla="*/ 6372036 w 12121620"/>
                <a:gd name="connsiteY488" fmla="*/ 1389784 h 2021905"/>
                <a:gd name="connsiteX489" fmla="*/ 6372036 w 12121620"/>
                <a:gd name="connsiteY489" fmla="*/ 1347937 h 2021905"/>
                <a:gd name="connsiteX490" fmla="*/ 6429566 w 12121620"/>
                <a:gd name="connsiteY490" fmla="*/ 1347937 h 2021905"/>
                <a:gd name="connsiteX491" fmla="*/ 6431333 w 12121620"/>
                <a:gd name="connsiteY491" fmla="*/ 1346672 h 2021905"/>
                <a:gd name="connsiteX492" fmla="*/ 6491118 w 12121620"/>
                <a:gd name="connsiteY492" fmla="*/ 1306090 h 2021905"/>
                <a:gd name="connsiteX493" fmla="*/ 6523835 w 12121620"/>
                <a:gd name="connsiteY493" fmla="*/ 1295515 h 2021905"/>
                <a:gd name="connsiteX494" fmla="*/ 6523835 w 12121620"/>
                <a:gd name="connsiteY494" fmla="*/ 1295285 h 2021905"/>
                <a:gd name="connsiteX495" fmla="*/ 6544834 w 12121620"/>
                <a:gd name="connsiteY495" fmla="*/ 1266220 h 2021905"/>
                <a:gd name="connsiteX496" fmla="*/ 6536161 w 12121620"/>
                <a:gd name="connsiteY496" fmla="*/ 1224449 h 2021905"/>
                <a:gd name="connsiteX497" fmla="*/ 6554269 w 12121620"/>
                <a:gd name="connsiteY497" fmla="*/ 1080648 h 2021905"/>
                <a:gd name="connsiteX498" fmla="*/ 6558682 w 12121620"/>
                <a:gd name="connsiteY498" fmla="*/ 1080723 h 2021905"/>
                <a:gd name="connsiteX499" fmla="*/ 6573899 w 12121620"/>
                <a:gd name="connsiteY499" fmla="*/ 1224906 h 2021905"/>
                <a:gd name="connsiteX500" fmla="*/ 6564465 w 12121620"/>
                <a:gd name="connsiteY500" fmla="*/ 1266069 h 2021905"/>
                <a:gd name="connsiteX501" fmla="*/ 6586149 w 12121620"/>
                <a:gd name="connsiteY501" fmla="*/ 1295971 h 2021905"/>
                <a:gd name="connsiteX502" fmla="*/ 6585768 w 12121620"/>
                <a:gd name="connsiteY502" fmla="*/ 1299166 h 2021905"/>
                <a:gd name="connsiteX503" fmla="*/ 6619322 w 12121620"/>
                <a:gd name="connsiteY503" fmla="*/ 1314535 h 2021905"/>
                <a:gd name="connsiteX504" fmla="*/ 6636423 w 12121620"/>
                <a:gd name="connsiteY504" fmla="*/ 1329267 h 2021905"/>
                <a:gd name="connsiteX505" fmla="*/ 6666472 w 12121620"/>
                <a:gd name="connsiteY505" fmla="*/ 1355622 h 2021905"/>
                <a:gd name="connsiteX506" fmla="*/ 6731770 w 12121620"/>
                <a:gd name="connsiteY506" fmla="*/ 1349230 h 2021905"/>
                <a:gd name="connsiteX507" fmla="*/ 6731770 w 12121620"/>
                <a:gd name="connsiteY507" fmla="*/ 748913 h 2021905"/>
                <a:gd name="connsiteX508" fmla="*/ 6761977 w 12121620"/>
                <a:gd name="connsiteY508" fmla="*/ 748913 h 2021905"/>
                <a:gd name="connsiteX509" fmla="*/ 6761977 w 12121620"/>
                <a:gd name="connsiteY509" fmla="*/ 659816 h 2021905"/>
                <a:gd name="connsiteX510" fmla="*/ 7075451 w 12121620"/>
                <a:gd name="connsiteY510" fmla="*/ 720761 h 2021905"/>
                <a:gd name="connsiteX511" fmla="*/ 7075451 w 12121620"/>
                <a:gd name="connsiteY511" fmla="*/ 748913 h 2021905"/>
                <a:gd name="connsiteX512" fmla="*/ 7106951 w 12121620"/>
                <a:gd name="connsiteY512" fmla="*/ 748913 h 2021905"/>
                <a:gd name="connsiteX513" fmla="*/ 7106951 w 12121620"/>
                <a:gd name="connsiteY513" fmla="*/ 1334089 h 2021905"/>
                <a:gd name="connsiteX514" fmla="*/ 7179080 w 12121620"/>
                <a:gd name="connsiteY514" fmla="*/ 1333709 h 2021905"/>
                <a:gd name="connsiteX515" fmla="*/ 7443554 w 12121620"/>
                <a:gd name="connsiteY515" fmla="*/ 1338959 h 2021905"/>
                <a:gd name="connsiteX516" fmla="*/ 7443554 w 12121620"/>
                <a:gd name="connsiteY516" fmla="*/ 1136418 h 2021905"/>
                <a:gd name="connsiteX517" fmla="*/ 7425294 w 12121620"/>
                <a:gd name="connsiteY517" fmla="*/ 1136418 h 2021905"/>
                <a:gd name="connsiteX518" fmla="*/ 7425294 w 12121620"/>
                <a:gd name="connsiteY518" fmla="*/ 1118614 h 2021905"/>
                <a:gd name="connsiteX519" fmla="*/ 7413577 w 12121620"/>
                <a:gd name="connsiteY519" fmla="*/ 1118614 h 2021905"/>
                <a:gd name="connsiteX520" fmla="*/ 7413577 w 12121620"/>
                <a:gd name="connsiteY520" fmla="*/ 1068550 h 2021905"/>
                <a:gd name="connsiteX521" fmla="*/ 7425294 w 12121620"/>
                <a:gd name="connsiteY521" fmla="*/ 1068550 h 2021905"/>
                <a:gd name="connsiteX522" fmla="*/ 7425294 w 12121620"/>
                <a:gd name="connsiteY522" fmla="*/ 1052420 h 2021905"/>
                <a:gd name="connsiteX523" fmla="*/ 7443554 w 12121620"/>
                <a:gd name="connsiteY523" fmla="*/ 1052420 h 2021905"/>
                <a:gd name="connsiteX524" fmla="*/ 7443554 w 12121620"/>
                <a:gd name="connsiteY524" fmla="*/ 815032 h 2021905"/>
                <a:gd name="connsiteX525" fmla="*/ 7425294 w 12121620"/>
                <a:gd name="connsiteY525" fmla="*/ 815032 h 2021905"/>
                <a:gd name="connsiteX526" fmla="*/ 7425294 w 12121620"/>
                <a:gd name="connsiteY526" fmla="*/ 764968 h 2021905"/>
                <a:gd name="connsiteX527" fmla="*/ 7443554 w 12121620"/>
                <a:gd name="connsiteY527" fmla="*/ 764968 h 2021905"/>
                <a:gd name="connsiteX528" fmla="*/ 7443554 w 12121620"/>
                <a:gd name="connsiteY528" fmla="*/ 748456 h 2021905"/>
                <a:gd name="connsiteX529" fmla="*/ 7467294 w 12121620"/>
                <a:gd name="connsiteY529" fmla="*/ 748456 h 2021905"/>
                <a:gd name="connsiteX530" fmla="*/ 7467294 w 12121620"/>
                <a:gd name="connsiteY530" fmla="*/ 462221 h 2021905"/>
                <a:gd name="connsiteX531" fmla="*/ 7444923 w 12121620"/>
                <a:gd name="connsiteY531" fmla="*/ 462221 h 2021905"/>
                <a:gd name="connsiteX532" fmla="*/ 7444923 w 12121620"/>
                <a:gd name="connsiteY532" fmla="*/ 437798 h 2021905"/>
                <a:gd name="connsiteX533" fmla="*/ 7397674 w 12121620"/>
                <a:gd name="connsiteY533" fmla="*/ 377157 h 2021905"/>
                <a:gd name="connsiteX534" fmla="*/ 7355751 w 12121620"/>
                <a:gd name="connsiteY534" fmla="*/ 350680 h 2021905"/>
                <a:gd name="connsiteX535" fmla="*/ 7397674 w 12121620"/>
                <a:gd name="connsiteY535" fmla="*/ 324202 h 2021905"/>
                <a:gd name="connsiteX536" fmla="*/ 7455575 w 12121620"/>
                <a:gd name="connsiteY536" fmla="*/ 258312 h 2021905"/>
                <a:gd name="connsiteX537" fmla="*/ 7455575 w 12121620"/>
                <a:gd name="connsiteY537" fmla="*/ 242942 h 2021905"/>
                <a:gd name="connsiteX538" fmla="*/ 7477260 w 12121620"/>
                <a:gd name="connsiteY538" fmla="*/ 242942 h 2021905"/>
                <a:gd name="connsiteX539" fmla="*/ 7477260 w 12121620"/>
                <a:gd name="connsiteY539" fmla="*/ 130259 h 2021905"/>
                <a:gd name="connsiteX540" fmla="*/ 7489586 w 12121620"/>
                <a:gd name="connsiteY540" fmla="*/ 130259 h 2021905"/>
                <a:gd name="connsiteX541" fmla="*/ 7489586 w 12121620"/>
                <a:gd name="connsiteY541" fmla="*/ 0 h 2021905"/>
                <a:gd name="connsiteX542" fmla="*/ 7498717 w 12121620"/>
                <a:gd name="connsiteY542" fmla="*/ 0 h 2021905"/>
                <a:gd name="connsiteX543" fmla="*/ 7498717 w 12121620"/>
                <a:gd name="connsiteY543" fmla="*/ 130259 h 2021905"/>
                <a:gd name="connsiteX544" fmla="*/ 7511043 w 12121620"/>
                <a:gd name="connsiteY544" fmla="*/ 130259 h 2021905"/>
                <a:gd name="connsiteX545" fmla="*/ 7511043 w 12121620"/>
                <a:gd name="connsiteY545" fmla="*/ 242942 h 2021905"/>
                <a:gd name="connsiteX546" fmla="*/ 7532423 w 12121620"/>
                <a:gd name="connsiteY546" fmla="*/ 242942 h 2021905"/>
                <a:gd name="connsiteX547" fmla="*/ 7532423 w 12121620"/>
                <a:gd name="connsiteY547" fmla="*/ 258159 h 2021905"/>
                <a:gd name="connsiteX548" fmla="*/ 7590705 w 12121620"/>
                <a:gd name="connsiteY548" fmla="*/ 324202 h 2021905"/>
                <a:gd name="connsiteX549" fmla="*/ 7632628 w 12121620"/>
                <a:gd name="connsiteY549" fmla="*/ 350680 h 2021905"/>
                <a:gd name="connsiteX550" fmla="*/ 7590705 w 12121620"/>
                <a:gd name="connsiteY550" fmla="*/ 377157 h 2021905"/>
                <a:gd name="connsiteX551" fmla="*/ 7543150 w 12121620"/>
                <a:gd name="connsiteY551" fmla="*/ 438027 h 2021905"/>
                <a:gd name="connsiteX552" fmla="*/ 7543150 w 12121620"/>
                <a:gd name="connsiteY552" fmla="*/ 462221 h 2021905"/>
                <a:gd name="connsiteX553" fmla="*/ 7521086 w 12121620"/>
                <a:gd name="connsiteY553" fmla="*/ 462221 h 2021905"/>
                <a:gd name="connsiteX554" fmla="*/ 7521086 w 12121620"/>
                <a:gd name="connsiteY554" fmla="*/ 748456 h 2021905"/>
                <a:gd name="connsiteX555" fmla="*/ 7544520 w 12121620"/>
                <a:gd name="connsiteY555" fmla="*/ 748456 h 2021905"/>
                <a:gd name="connsiteX556" fmla="*/ 7544520 w 12121620"/>
                <a:gd name="connsiteY556" fmla="*/ 764968 h 2021905"/>
                <a:gd name="connsiteX557" fmla="*/ 7562782 w 12121620"/>
                <a:gd name="connsiteY557" fmla="*/ 764968 h 2021905"/>
                <a:gd name="connsiteX558" fmla="*/ 7562782 w 12121620"/>
                <a:gd name="connsiteY558" fmla="*/ 815032 h 2021905"/>
                <a:gd name="connsiteX559" fmla="*/ 7544520 w 12121620"/>
                <a:gd name="connsiteY559" fmla="*/ 815032 h 2021905"/>
                <a:gd name="connsiteX560" fmla="*/ 7544520 w 12121620"/>
                <a:gd name="connsiteY560" fmla="*/ 1052420 h 2021905"/>
                <a:gd name="connsiteX561" fmla="*/ 7562782 w 12121620"/>
                <a:gd name="connsiteY561" fmla="*/ 1052420 h 2021905"/>
                <a:gd name="connsiteX562" fmla="*/ 7562782 w 12121620"/>
                <a:gd name="connsiteY562" fmla="*/ 1068550 h 2021905"/>
                <a:gd name="connsiteX563" fmla="*/ 7574575 w 12121620"/>
                <a:gd name="connsiteY563" fmla="*/ 1068550 h 2021905"/>
                <a:gd name="connsiteX564" fmla="*/ 7574575 w 12121620"/>
                <a:gd name="connsiteY564" fmla="*/ 1118614 h 2021905"/>
                <a:gd name="connsiteX565" fmla="*/ 7562782 w 12121620"/>
                <a:gd name="connsiteY565" fmla="*/ 1118614 h 2021905"/>
                <a:gd name="connsiteX566" fmla="*/ 7562782 w 12121620"/>
                <a:gd name="connsiteY566" fmla="*/ 1136418 h 2021905"/>
                <a:gd name="connsiteX567" fmla="*/ 7544520 w 12121620"/>
                <a:gd name="connsiteY567" fmla="*/ 1136418 h 2021905"/>
                <a:gd name="connsiteX568" fmla="*/ 7544520 w 12121620"/>
                <a:gd name="connsiteY568" fmla="*/ 1343905 h 2021905"/>
                <a:gd name="connsiteX569" fmla="*/ 7579900 w 12121620"/>
                <a:gd name="connsiteY569" fmla="*/ 1346035 h 2021905"/>
                <a:gd name="connsiteX570" fmla="*/ 7579900 w 12121620"/>
                <a:gd name="connsiteY570" fmla="*/ 1156809 h 2021905"/>
                <a:gd name="connsiteX571" fmla="*/ 7613835 w 12121620"/>
                <a:gd name="connsiteY571" fmla="*/ 1156809 h 2021905"/>
                <a:gd name="connsiteX572" fmla="*/ 7613835 w 12121620"/>
                <a:gd name="connsiteY572" fmla="*/ 1021910 h 2021905"/>
                <a:gd name="connsiteX573" fmla="*/ 7653475 w 12121620"/>
                <a:gd name="connsiteY573" fmla="*/ 1021910 h 2021905"/>
                <a:gd name="connsiteX574" fmla="*/ 7653475 w 12121620"/>
                <a:gd name="connsiteY574" fmla="*/ 1013616 h 2021905"/>
                <a:gd name="connsiteX575" fmla="*/ 7633921 w 12121620"/>
                <a:gd name="connsiteY575" fmla="*/ 1013616 h 2021905"/>
                <a:gd name="connsiteX576" fmla="*/ 7633921 w 12121620"/>
                <a:gd name="connsiteY576" fmla="*/ 1000301 h 2021905"/>
                <a:gd name="connsiteX577" fmla="*/ 7653475 w 12121620"/>
                <a:gd name="connsiteY577" fmla="*/ 1000301 h 2021905"/>
                <a:gd name="connsiteX578" fmla="*/ 7653475 w 12121620"/>
                <a:gd name="connsiteY578" fmla="*/ 990181 h 2021905"/>
                <a:gd name="connsiteX579" fmla="*/ 7633921 w 12121620"/>
                <a:gd name="connsiteY579" fmla="*/ 990181 h 2021905"/>
                <a:gd name="connsiteX580" fmla="*/ 7633921 w 12121620"/>
                <a:gd name="connsiteY580" fmla="*/ 976866 h 2021905"/>
                <a:gd name="connsiteX581" fmla="*/ 7653475 w 12121620"/>
                <a:gd name="connsiteY581" fmla="*/ 976866 h 2021905"/>
                <a:gd name="connsiteX582" fmla="*/ 7653475 w 12121620"/>
                <a:gd name="connsiteY582" fmla="*/ 966747 h 2021905"/>
                <a:gd name="connsiteX583" fmla="*/ 7633921 w 12121620"/>
                <a:gd name="connsiteY583" fmla="*/ 966747 h 2021905"/>
                <a:gd name="connsiteX584" fmla="*/ 7633921 w 12121620"/>
                <a:gd name="connsiteY584" fmla="*/ 953432 h 2021905"/>
                <a:gd name="connsiteX585" fmla="*/ 7653475 w 12121620"/>
                <a:gd name="connsiteY585" fmla="*/ 953432 h 2021905"/>
                <a:gd name="connsiteX586" fmla="*/ 7653475 w 12121620"/>
                <a:gd name="connsiteY586" fmla="*/ 943313 h 2021905"/>
                <a:gd name="connsiteX587" fmla="*/ 7633921 w 12121620"/>
                <a:gd name="connsiteY587" fmla="*/ 943313 h 2021905"/>
                <a:gd name="connsiteX588" fmla="*/ 7633921 w 12121620"/>
                <a:gd name="connsiteY588" fmla="*/ 929997 h 2021905"/>
                <a:gd name="connsiteX589" fmla="*/ 7653475 w 12121620"/>
                <a:gd name="connsiteY589" fmla="*/ 929997 h 2021905"/>
                <a:gd name="connsiteX590" fmla="*/ 7653475 w 12121620"/>
                <a:gd name="connsiteY590" fmla="*/ 904812 h 2021905"/>
                <a:gd name="connsiteX591" fmla="*/ 7668084 w 12121620"/>
                <a:gd name="connsiteY591" fmla="*/ 904812 h 2021905"/>
                <a:gd name="connsiteX592" fmla="*/ 7668084 w 12121620"/>
                <a:gd name="connsiteY592" fmla="*/ 888454 h 2021905"/>
                <a:gd name="connsiteX593" fmla="*/ 7810898 w 12121620"/>
                <a:gd name="connsiteY593" fmla="*/ 888454 h 2021905"/>
                <a:gd name="connsiteX594" fmla="*/ 7810898 w 12121620"/>
                <a:gd name="connsiteY594" fmla="*/ 904812 h 2021905"/>
                <a:gd name="connsiteX595" fmla="*/ 7822766 w 12121620"/>
                <a:gd name="connsiteY595" fmla="*/ 904812 h 2021905"/>
                <a:gd name="connsiteX596" fmla="*/ 7822766 w 12121620"/>
                <a:gd name="connsiteY596" fmla="*/ 929997 h 2021905"/>
                <a:gd name="connsiteX597" fmla="*/ 7842321 w 12121620"/>
                <a:gd name="connsiteY597" fmla="*/ 929997 h 2021905"/>
                <a:gd name="connsiteX598" fmla="*/ 7842321 w 12121620"/>
                <a:gd name="connsiteY598" fmla="*/ 943313 h 2021905"/>
                <a:gd name="connsiteX599" fmla="*/ 7822766 w 12121620"/>
                <a:gd name="connsiteY599" fmla="*/ 943313 h 2021905"/>
                <a:gd name="connsiteX600" fmla="*/ 7822766 w 12121620"/>
                <a:gd name="connsiteY600" fmla="*/ 953432 h 2021905"/>
                <a:gd name="connsiteX601" fmla="*/ 7842321 w 12121620"/>
                <a:gd name="connsiteY601" fmla="*/ 953432 h 2021905"/>
                <a:gd name="connsiteX602" fmla="*/ 7842321 w 12121620"/>
                <a:gd name="connsiteY602" fmla="*/ 966747 h 2021905"/>
                <a:gd name="connsiteX603" fmla="*/ 7822766 w 12121620"/>
                <a:gd name="connsiteY603" fmla="*/ 966747 h 2021905"/>
                <a:gd name="connsiteX604" fmla="*/ 7822766 w 12121620"/>
                <a:gd name="connsiteY604" fmla="*/ 976866 h 2021905"/>
                <a:gd name="connsiteX605" fmla="*/ 7842321 w 12121620"/>
                <a:gd name="connsiteY605" fmla="*/ 976866 h 2021905"/>
                <a:gd name="connsiteX606" fmla="*/ 7842321 w 12121620"/>
                <a:gd name="connsiteY606" fmla="*/ 990181 h 2021905"/>
                <a:gd name="connsiteX607" fmla="*/ 7822766 w 12121620"/>
                <a:gd name="connsiteY607" fmla="*/ 990181 h 2021905"/>
                <a:gd name="connsiteX608" fmla="*/ 7822766 w 12121620"/>
                <a:gd name="connsiteY608" fmla="*/ 1000301 h 2021905"/>
                <a:gd name="connsiteX609" fmla="*/ 7842321 w 12121620"/>
                <a:gd name="connsiteY609" fmla="*/ 1000301 h 2021905"/>
                <a:gd name="connsiteX610" fmla="*/ 7842321 w 12121620"/>
                <a:gd name="connsiteY610" fmla="*/ 1013616 h 2021905"/>
                <a:gd name="connsiteX611" fmla="*/ 7822766 w 12121620"/>
                <a:gd name="connsiteY611" fmla="*/ 1013616 h 2021905"/>
                <a:gd name="connsiteX612" fmla="*/ 7822766 w 12121620"/>
                <a:gd name="connsiteY612" fmla="*/ 1021910 h 2021905"/>
                <a:gd name="connsiteX613" fmla="*/ 7865071 w 12121620"/>
                <a:gd name="connsiteY613" fmla="*/ 1021910 h 2021905"/>
                <a:gd name="connsiteX614" fmla="*/ 7865071 w 12121620"/>
                <a:gd name="connsiteY614" fmla="*/ 1156809 h 2021905"/>
                <a:gd name="connsiteX615" fmla="*/ 7899005 w 12121620"/>
                <a:gd name="connsiteY615" fmla="*/ 1156809 h 2021905"/>
                <a:gd name="connsiteX616" fmla="*/ 7899005 w 12121620"/>
                <a:gd name="connsiteY616" fmla="*/ 1376849 h 2021905"/>
                <a:gd name="connsiteX617" fmla="*/ 8045621 w 12121620"/>
                <a:gd name="connsiteY617" fmla="*/ 1400208 h 2021905"/>
                <a:gd name="connsiteX618" fmla="*/ 8045621 w 12121620"/>
                <a:gd name="connsiteY618" fmla="*/ 1096092 h 2021905"/>
                <a:gd name="connsiteX619" fmla="*/ 8084350 w 12121620"/>
                <a:gd name="connsiteY619" fmla="*/ 1156125 h 2021905"/>
                <a:gd name="connsiteX620" fmla="*/ 8457552 w 12121620"/>
                <a:gd name="connsiteY620" fmla="*/ 1156125 h 2021905"/>
                <a:gd name="connsiteX621" fmla="*/ 8507388 w 12121620"/>
                <a:gd name="connsiteY621" fmla="*/ 1096092 h 2021905"/>
                <a:gd name="connsiteX622" fmla="*/ 8507388 w 12121620"/>
                <a:gd name="connsiteY622" fmla="*/ 1744649 h 2021905"/>
                <a:gd name="connsiteX623" fmla="*/ 8597854 w 12121620"/>
                <a:gd name="connsiteY623" fmla="*/ 1744649 h 2021905"/>
                <a:gd name="connsiteX624" fmla="*/ 8597854 w 12121620"/>
                <a:gd name="connsiteY624" fmla="*/ 1433306 h 2021905"/>
                <a:gd name="connsiteX625" fmla="*/ 8592756 w 12121620"/>
                <a:gd name="connsiteY625" fmla="*/ 1433306 h 2021905"/>
                <a:gd name="connsiteX626" fmla="*/ 8592756 w 12121620"/>
                <a:gd name="connsiteY626" fmla="*/ 1406219 h 2021905"/>
                <a:gd name="connsiteX627" fmla="*/ 8608886 w 12121620"/>
                <a:gd name="connsiteY627" fmla="*/ 1406219 h 2021905"/>
                <a:gd name="connsiteX628" fmla="*/ 8608886 w 12121620"/>
                <a:gd name="connsiteY628" fmla="*/ 1386892 h 2021905"/>
                <a:gd name="connsiteX629" fmla="*/ 8623038 w 12121620"/>
                <a:gd name="connsiteY629" fmla="*/ 1386892 h 2021905"/>
                <a:gd name="connsiteX630" fmla="*/ 8623038 w 12121620"/>
                <a:gd name="connsiteY630" fmla="*/ 1322144 h 2021905"/>
                <a:gd name="connsiteX631" fmla="*/ 8617180 w 12121620"/>
                <a:gd name="connsiteY631" fmla="*/ 1316894 h 2021905"/>
                <a:gd name="connsiteX632" fmla="*/ 8653624 w 12121620"/>
                <a:gd name="connsiteY632" fmla="*/ 1054778 h 2021905"/>
                <a:gd name="connsiteX633" fmla="*/ 8690070 w 12121620"/>
                <a:gd name="connsiteY633" fmla="*/ 1316894 h 2021905"/>
                <a:gd name="connsiteX634" fmla="*/ 8684211 w 12121620"/>
                <a:gd name="connsiteY634" fmla="*/ 1322144 h 2021905"/>
                <a:gd name="connsiteX635" fmla="*/ 8684211 w 12121620"/>
                <a:gd name="connsiteY635" fmla="*/ 1386892 h 2021905"/>
                <a:gd name="connsiteX636" fmla="*/ 8698364 w 12121620"/>
                <a:gd name="connsiteY636" fmla="*/ 1386892 h 2021905"/>
                <a:gd name="connsiteX637" fmla="*/ 8698364 w 12121620"/>
                <a:gd name="connsiteY637" fmla="*/ 1406219 h 2021905"/>
                <a:gd name="connsiteX638" fmla="*/ 8714494 w 12121620"/>
                <a:gd name="connsiteY638" fmla="*/ 1406219 h 2021905"/>
                <a:gd name="connsiteX639" fmla="*/ 8714494 w 12121620"/>
                <a:gd name="connsiteY639" fmla="*/ 1433306 h 2021905"/>
                <a:gd name="connsiteX640" fmla="*/ 8709472 w 12121620"/>
                <a:gd name="connsiteY640" fmla="*/ 1433306 h 2021905"/>
                <a:gd name="connsiteX641" fmla="*/ 8709472 w 12121620"/>
                <a:gd name="connsiteY641" fmla="*/ 1744649 h 2021905"/>
                <a:gd name="connsiteX642" fmla="*/ 8732754 w 12121620"/>
                <a:gd name="connsiteY642" fmla="*/ 1744649 h 2021905"/>
                <a:gd name="connsiteX643" fmla="*/ 8732754 w 12121620"/>
                <a:gd name="connsiteY643" fmla="*/ 1449359 h 2021905"/>
                <a:gd name="connsiteX644" fmla="*/ 8728264 w 12121620"/>
                <a:gd name="connsiteY644" fmla="*/ 1449359 h 2021905"/>
                <a:gd name="connsiteX645" fmla="*/ 8728264 w 12121620"/>
                <a:gd name="connsiteY645" fmla="*/ 1423338 h 2021905"/>
                <a:gd name="connsiteX646" fmla="*/ 8742569 w 12121620"/>
                <a:gd name="connsiteY646" fmla="*/ 1423338 h 2021905"/>
                <a:gd name="connsiteX647" fmla="*/ 8742569 w 12121620"/>
                <a:gd name="connsiteY647" fmla="*/ 1404773 h 2021905"/>
                <a:gd name="connsiteX648" fmla="*/ 8755048 w 12121620"/>
                <a:gd name="connsiteY648" fmla="*/ 1404773 h 2021905"/>
                <a:gd name="connsiteX649" fmla="*/ 8755048 w 12121620"/>
                <a:gd name="connsiteY649" fmla="*/ 1342459 h 2021905"/>
                <a:gd name="connsiteX650" fmla="*/ 8749873 w 12121620"/>
                <a:gd name="connsiteY650" fmla="*/ 1337437 h 2021905"/>
                <a:gd name="connsiteX651" fmla="*/ 8782058 w 12121620"/>
                <a:gd name="connsiteY651" fmla="*/ 1147907 h 2021905"/>
                <a:gd name="connsiteX652" fmla="*/ 8814242 w 12121620"/>
                <a:gd name="connsiteY652" fmla="*/ 1337437 h 2021905"/>
                <a:gd name="connsiteX653" fmla="*/ 8808992 w 12121620"/>
                <a:gd name="connsiteY653" fmla="*/ 1342535 h 2021905"/>
                <a:gd name="connsiteX654" fmla="*/ 8808992 w 12121620"/>
                <a:gd name="connsiteY654" fmla="*/ 1404773 h 2021905"/>
                <a:gd name="connsiteX655" fmla="*/ 8821471 w 12121620"/>
                <a:gd name="connsiteY655" fmla="*/ 1404773 h 2021905"/>
                <a:gd name="connsiteX656" fmla="*/ 8821471 w 12121620"/>
                <a:gd name="connsiteY656" fmla="*/ 1423338 h 2021905"/>
                <a:gd name="connsiteX657" fmla="*/ 8835774 w 12121620"/>
                <a:gd name="connsiteY657" fmla="*/ 1423338 h 2021905"/>
                <a:gd name="connsiteX658" fmla="*/ 8835774 w 12121620"/>
                <a:gd name="connsiteY658" fmla="*/ 1449359 h 2021905"/>
                <a:gd name="connsiteX659" fmla="*/ 8831361 w 12121620"/>
                <a:gd name="connsiteY659" fmla="*/ 1449359 h 2021905"/>
                <a:gd name="connsiteX660" fmla="*/ 8831361 w 12121620"/>
                <a:gd name="connsiteY660" fmla="*/ 1504065 h 2021905"/>
                <a:gd name="connsiteX661" fmla="*/ 8903491 w 12121620"/>
                <a:gd name="connsiteY661" fmla="*/ 1504065 h 2021905"/>
                <a:gd name="connsiteX662" fmla="*/ 8903491 w 12121620"/>
                <a:gd name="connsiteY662" fmla="*/ 741609 h 2021905"/>
                <a:gd name="connsiteX663" fmla="*/ 8944044 w 12121620"/>
                <a:gd name="connsiteY663" fmla="*/ 741609 h 2021905"/>
                <a:gd name="connsiteX664" fmla="*/ 8944044 w 12121620"/>
                <a:gd name="connsiteY664" fmla="*/ 627784 h 2021905"/>
                <a:gd name="connsiteX665" fmla="*/ 8979120 w 12121620"/>
                <a:gd name="connsiteY665" fmla="*/ 627784 h 2021905"/>
                <a:gd name="connsiteX666" fmla="*/ 8979120 w 12121620"/>
                <a:gd name="connsiteY666" fmla="*/ 552459 h 2021905"/>
                <a:gd name="connsiteX667" fmla="*/ 9052467 w 12121620"/>
                <a:gd name="connsiteY667" fmla="*/ 552459 h 2021905"/>
                <a:gd name="connsiteX668" fmla="*/ 9052467 w 12121620"/>
                <a:gd name="connsiteY668" fmla="*/ 509547 h 2021905"/>
                <a:gd name="connsiteX669" fmla="*/ 9091728 w 12121620"/>
                <a:gd name="connsiteY669" fmla="*/ 509547 h 2021905"/>
                <a:gd name="connsiteX670" fmla="*/ 9091728 w 12121620"/>
                <a:gd name="connsiteY670" fmla="*/ 395494 h 2021905"/>
                <a:gd name="connsiteX671" fmla="*/ 9111814 w 12121620"/>
                <a:gd name="connsiteY671" fmla="*/ 395494 h 2021905"/>
                <a:gd name="connsiteX672" fmla="*/ 9111814 w 12121620"/>
                <a:gd name="connsiteY672" fmla="*/ 509547 h 2021905"/>
                <a:gd name="connsiteX673" fmla="*/ 9309790 w 12121620"/>
                <a:gd name="connsiteY673" fmla="*/ 509547 h 2021905"/>
                <a:gd name="connsiteX674" fmla="*/ 9309790 w 12121620"/>
                <a:gd name="connsiteY674" fmla="*/ 526362 h 2021905"/>
                <a:gd name="connsiteX675" fmla="*/ 9668992 w 12121620"/>
                <a:gd name="connsiteY675" fmla="*/ 526362 h 2021905"/>
                <a:gd name="connsiteX676" fmla="*/ 9668992 w 12121620"/>
                <a:gd name="connsiteY676" fmla="*/ 526439 h 2021905"/>
                <a:gd name="connsiteX677" fmla="*/ 9669220 w 12121620"/>
                <a:gd name="connsiteY677" fmla="*/ 526439 h 2021905"/>
                <a:gd name="connsiteX678" fmla="*/ 9669220 w 12121620"/>
                <a:gd name="connsiteY678" fmla="*/ 552459 h 2021905"/>
                <a:gd name="connsiteX679" fmla="*/ 9670208 w 12121620"/>
                <a:gd name="connsiteY679" fmla="*/ 552459 h 2021905"/>
                <a:gd name="connsiteX680" fmla="*/ 9670208 w 12121620"/>
                <a:gd name="connsiteY680" fmla="*/ 627784 h 2021905"/>
                <a:gd name="connsiteX681" fmla="*/ 9680480 w 12121620"/>
                <a:gd name="connsiteY681" fmla="*/ 627784 h 2021905"/>
                <a:gd name="connsiteX682" fmla="*/ 9680480 w 12121620"/>
                <a:gd name="connsiteY682" fmla="*/ 741609 h 2021905"/>
                <a:gd name="connsiteX683" fmla="*/ 9721034 w 12121620"/>
                <a:gd name="connsiteY683" fmla="*/ 741609 h 2021905"/>
                <a:gd name="connsiteX684" fmla="*/ 9721034 w 12121620"/>
                <a:gd name="connsiteY684" fmla="*/ 1815560 h 2021905"/>
                <a:gd name="connsiteX685" fmla="*/ 9764175 w 12121620"/>
                <a:gd name="connsiteY685" fmla="*/ 1815560 h 2021905"/>
                <a:gd name="connsiteX686" fmla="*/ 9764175 w 12121620"/>
                <a:gd name="connsiteY686" fmla="*/ 972453 h 2021905"/>
                <a:gd name="connsiteX687" fmla="*/ 10319602 w 12121620"/>
                <a:gd name="connsiteY687" fmla="*/ 1206189 h 2021905"/>
                <a:gd name="connsiteX688" fmla="*/ 10319602 w 12121620"/>
                <a:gd name="connsiteY688" fmla="*/ 1815636 h 2021905"/>
                <a:gd name="connsiteX689" fmla="*/ 10403220 w 12121620"/>
                <a:gd name="connsiteY689" fmla="*/ 1815636 h 2021905"/>
                <a:gd name="connsiteX690" fmla="*/ 10403220 w 12121620"/>
                <a:gd name="connsiteY690" fmla="*/ 1940645 h 2021905"/>
                <a:gd name="connsiteX691" fmla="*/ 10445676 w 12121620"/>
                <a:gd name="connsiteY691" fmla="*/ 1940645 h 2021905"/>
                <a:gd name="connsiteX692" fmla="*/ 10445676 w 12121620"/>
                <a:gd name="connsiteY692" fmla="*/ 1707215 h 2021905"/>
                <a:gd name="connsiteX693" fmla="*/ 10551512 w 12121620"/>
                <a:gd name="connsiteY693" fmla="*/ 1707215 h 2021905"/>
                <a:gd name="connsiteX694" fmla="*/ 10551512 w 12121620"/>
                <a:gd name="connsiteY694" fmla="*/ 1351513 h 2021905"/>
                <a:gd name="connsiteX695" fmla="*/ 10663662 w 12121620"/>
                <a:gd name="connsiteY695" fmla="*/ 1377154 h 2021905"/>
                <a:gd name="connsiteX696" fmla="*/ 10663662 w 12121620"/>
                <a:gd name="connsiteY696" fmla="*/ 1345045 h 2021905"/>
                <a:gd name="connsiteX697" fmla="*/ 10689760 w 12121620"/>
                <a:gd name="connsiteY697" fmla="*/ 1345045 h 2021905"/>
                <a:gd name="connsiteX698" fmla="*/ 10689760 w 12121620"/>
                <a:gd name="connsiteY698" fmla="*/ 1262797 h 2021905"/>
                <a:gd name="connsiteX699" fmla="*/ 10702466 w 12121620"/>
                <a:gd name="connsiteY699" fmla="*/ 1262797 h 2021905"/>
                <a:gd name="connsiteX700" fmla="*/ 10702466 w 12121620"/>
                <a:gd name="connsiteY700" fmla="*/ 1251080 h 2021905"/>
                <a:gd name="connsiteX701" fmla="*/ 10664956 w 12121620"/>
                <a:gd name="connsiteY701" fmla="*/ 1251080 h 2021905"/>
                <a:gd name="connsiteX702" fmla="*/ 10664956 w 12121620"/>
                <a:gd name="connsiteY702" fmla="*/ 1239819 h 2021905"/>
                <a:gd name="connsiteX703" fmla="*/ 10669902 w 12121620"/>
                <a:gd name="connsiteY703" fmla="*/ 1239819 h 2021905"/>
                <a:gd name="connsiteX704" fmla="*/ 10669902 w 12121620"/>
                <a:gd name="connsiteY704" fmla="*/ 1231297 h 2021905"/>
                <a:gd name="connsiteX705" fmla="*/ 10664956 w 12121620"/>
                <a:gd name="connsiteY705" fmla="*/ 1231297 h 2021905"/>
                <a:gd name="connsiteX706" fmla="*/ 10664956 w 12121620"/>
                <a:gd name="connsiteY706" fmla="*/ 1220036 h 2021905"/>
                <a:gd name="connsiteX707" fmla="*/ 10669902 w 12121620"/>
                <a:gd name="connsiteY707" fmla="*/ 1220036 h 2021905"/>
                <a:gd name="connsiteX708" fmla="*/ 10669902 w 12121620"/>
                <a:gd name="connsiteY708" fmla="*/ 1211439 h 2021905"/>
                <a:gd name="connsiteX709" fmla="*/ 10664956 w 12121620"/>
                <a:gd name="connsiteY709" fmla="*/ 1211439 h 2021905"/>
                <a:gd name="connsiteX710" fmla="*/ 10664956 w 12121620"/>
                <a:gd name="connsiteY710" fmla="*/ 1200178 h 2021905"/>
                <a:gd name="connsiteX711" fmla="*/ 10669902 w 12121620"/>
                <a:gd name="connsiteY711" fmla="*/ 1200178 h 2021905"/>
                <a:gd name="connsiteX712" fmla="*/ 10669902 w 12121620"/>
                <a:gd name="connsiteY712" fmla="*/ 1191657 h 2021905"/>
                <a:gd name="connsiteX713" fmla="*/ 10664956 w 12121620"/>
                <a:gd name="connsiteY713" fmla="*/ 1191657 h 2021905"/>
                <a:gd name="connsiteX714" fmla="*/ 10664956 w 12121620"/>
                <a:gd name="connsiteY714" fmla="*/ 1180396 h 2021905"/>
                <a:gd name="connsiteX715" fmla="*/ 10702466 w 12121620"/>
                <a:gd name="connsiteY715" fmla="*/ 1180396 h 2021905"/>
                <a:gd name="connsiteX716" fmla="*/ 10702466 w 12121620"/>
                <a:gd name="connsiteY716" fmla="*/ 1134516 h 2021905"/>
                <a:gd name="connsiteX717" fmla="*/ 10743172 w 12121620"/>
                <a:gd name="connsiteY717" fmla="*/ 1104158 h 2021905"/>
                <a:gd name="connsiteX718" fmla="*/ 10743172 w 12121620"/>
                <a:gd name="connsiteY718" fmla="*/ 1180321 h 2021905"/>
                <a:gd name="connsiteX719" fmla="*/ 10780759 w 12121620"/>
                <a:gd name="connsiteY719" fmla="*/ 1180321 h 2021905"/>
                <a:gd name="connsiteX720" fmla="*/ 10780759 w 12121620"/>
                <a:gd name="connsiteY720" fmla="*/ 1191580 h 2021905"/>
                <a:gd name="connsiteX721" fmla="*/ 10775736 w 12121620"/>
                <a:gd name="connsiteY721" fmla="*/ 1191580 h 2021905"/>
                <a:gd name="connsiteX722" fmla="*/ 10775736 w 12121620"/>
                <a:gd name="connsiteY722" fmla="*/ 1200102 h 2021905"/>
                <a:gd name="connsiteX723" fmla="*/ 10780759 w 12121620"/>
                <a:gd name="connsiteY723" fmla="*/ 1200102 h 2021905"/>
                <a:gd name="connsiteX724" fmla="*/ 10780759 w 12121620"/>
                <a:gd name="connsiteY724" fmla="*/ 1211363 h 2021905"/>
                <a:gd name="connsiteX725" fmla="*/ 10775736 w 12121620"/>
                <a:gd name="connsiteY725" fmla="*/ 1211363 h 2021905"/>
                <a:gd name="connsiteX726" fmla="*/ 10775736 w 12121620"/>
                <a:gd name="connsiteY726" fmla="*/ 1219960 h 2021905"/>
                <a:gd name="connsiteX727" fmla="*/ 10780759 w 12121620"/>
                <a:gd name="connsiteY727" fmla="*/ 1219960 h 2021905"/>
                <a:gd name="connsiteX728" fmla="*/ 10780759 w 12121620"/>
                <a:gd name="connsiteY728" fmla="*/ 1231221 h 2021905"/>
                <a:gd name="connsiteX729" fmla="*/ 10775736 w 12121620"/>
                <a:gd name="connsiteY729" fmla="*/ 1231221 h 2021905"/>
                <a:gd name="connsiteX730" fmla="*/ 10775736 w 12121620"/>
                <a:gd name="connsiteY730" fmla="*/ 1239743 h 2021905"/>
                <a:gd name="connsiteX731" fmla="*/ 10780759 w 12121620"/>
                <a:gd name="connsiteY731" fmla="*/ 1239743 h 2021905"/>
                <a:gd name="connsiteX732" fmla="*/ 10780759 w 12121620"/>
                <a:gd name="connsiteY732" fmla="*/ 1251003 h 2021905"/>
                <a:gd name="connsiteX733" fmla="*/ 10743172 w 12121620"/>
                <a:gd name="connsiteY733" fmla="*/ 1251003 h 2021905"/>
                <a:gd name="connsiteX734" fmla="*/ 10743172 w 12121620"/>
                <a:gd name="connsiteY734" fmla="*/ 1262721 h 2021905"/>
                <a:gd name="connsiteX735" fmla="*/ 10755879 w 12121620"/>
                <a:gd name="connsiteY735" fmla="*/ 1262721 h 2021905"/>
                <a:gd name="connsiteX736" fmla="*/ 10755879 w 12121620"/>
                <a:gd name="connsiteY736" fmla="*/ 1344970 h 2021905"/>
                <a:gd name="connsiteX737" fmla="*/ 10781976 w 12121620"/>
                <a:gd name="connsiteY737" fmla="*/ 1344970 h 2021905"/>
                <a:gd name="connsiteX738" fmla="*/ 10781976 w 12121620"/>
                <a:gd name="connsiteY738" fmla="*/ 1537011 h 2021905"/>
                <a:gd name="connsiteX739" fmla="*/ 10822225 w 12121620"/>
                <a:gd name="connsiteY739" fmla="*/ 1537011 h 2021905"/>
                <a:gd name="connsiteX740" fmla="*/ 10822225 w 12121620"/>
                <a:gd name="connsiteY740" fmla="*/ 1707139 h 2021905"/>
                <a:gd name="connsiteX741" fmla="*/ 10898996 w 12121620"/>
                <a:gd name="connsiteY741" fmla="*/ 1707139 h 2021905"/>
                <a:gd name="connsiteX742" fmla="*/ 10898996 w 12121620"/>
                <a:gd name="connsiteY742" fmla="*/ 1864484 h 2021905"/>
                <a:gd name="connsiteX743" fmla="*/ 10977746 w 12121620"/>
                <a:gd name="connsiteY743" fmla="*/ 1864484 h 2021905"/>
                <a:gd name="connsiteX744" fmla="*/ 10977746 w 12121620"/>
                <a:gd name="connsiteY744" fmla="*/ 1892407 h 2021905"/>
                <a:gd name="connsiteX745" fmla="*/ 11243056 w 12121620"/>
                <a:gd name="connsiteY745" fmla="*/ 1892407 h 2021905"/>
                <a:gd name="connsiteX746" fmla="*/ 11243056 w 12121620"/>
                <a:gd name="connsiteY746" fmla="*/ 1934786 h 2021905"/>
                <a:gd name="connsiteX747" fmla="*/ 11400782 w 12121620"/>
                <a:gd name="connsiteY747" fmla="*/ 1934786 h 2021905"/>
                <a:gd name="connsiteX748" fmla="*/ 11427336 w 12121620"/>
                <a:gd name="connsiteY748" fmla="*/ 1325339 h 2021905"/>
                <a:gd name="connsiteX749" fmla="*/ 11415010 w 12121620"/>
                <a:gd name="connsiteY749" fmla="*/ 1318340 h 2021905"/>
                <a:gd name="connsiteX750" fmla="*/ 11390739 w 12121620"/>
                <a:gd name="connsiteY750" fmla="*/ 1338959 h 2021905"/>
                <a:gd name="connsiteX751" fmla="*/ 11257056 w 12121620"/>
                <a:gd name="connsiteY751" fmla="*/ 1394958 h 2021905"/>
                <a:gd name="connsiteX752" fmla="*/ 11254850 w 12121620"/>
                <a:gd name="connsiteY752" fmla="*/ 1391078 h 2021905"/>
                <a:gd name="connsiteX753" fmla="*/ 11372251 w 12121620"/>
                <a:gd name="connsiteY753" fmla="*/ 1306090 h 2021905"/>
                <a:gd name="connsiteX754" fmla="*/ 11404968 w 12121620"/>
                <a:gd name="connsiteY754" fmla="*/ 1295515 h 2021905"/>
                <a:gd name="connsiteX755" fmla="*/ 11404968 w 12121620"/>
                <a:gd name="connsiteY755" fmla="*/ 1295285 h 2021905"/>
                <a:gd name="connsiteX756" fmla="*/ 11425966 w 12121620"/>
                <a:gd name="connsiteY756" fmla="*/ 1266220 h 2021905"/>
                <a:gd name="connsiteX757" fmla="*/ 11417294 w 12121620"/>
                <a:gd name="connsiteY757" fmla="*/ 1224449 h 2021905"/>
                <a:gd name="connsiteX758" fmla="*/ 11435402 w 12121620"/>
                <a:gd name="connsiteY758" fmla="*/ 1080648 h 2021905"/>
                <a:gd name="connsiteX759" fmla="*/ 11439815 w 12121620"/>
                <a:gd name="connsiteY759" fmla="*/ 1080723 h 2021905"/>
                <a:gd name="connsiteX760" fmla="*/ 11455032 w 12121620"/>
                <a:gd name="connsiteY760" fmla="*/ 1224906 h 2021905"/>
                <a:gd name="connsiteX761" fmla="*/ 11445598 w 12121620"/>
                <a:gd name="connsiteY761" fmla="*/ 1266069 h 2021905"/>
                <a:gd name="connsiteX762" fmla="*/ 11467282 w 12121620"/>
                <a:gd name="connsiteY762" fmla="*/ 1295971 h 2021905"/>
                <a:gd name="connsiteX763" fmla="*/ 11466900 w 12121620"/>
                <a:gd name="connsiteY763" fmla="*/ 1299166 h 2021905"/>
                <a:gd name="connsiteX764" fmla="*/ 11500455 w 12121620"/>
                <a:gd name="connsiteY764" fmla="*/ 1314535 h 2021905"/>
                <a:gd name="connsiteX765" fmla="*/ 11606746 w 12121620"/>
                <a:gd name="connsiteY765" fmla="*/ 1413067 h 2021905"/>
                <a:gd name="connsiteX766" fmla="*/ 11604084 w 12121620"/>
                <a:gd name="connsiteY766" fmla="*/ 1416643 h 2021905"/>
                <a:gd name="connsiteX767" fmla="*/ 11478086 w 12121620"/>
                <a:gd name="connsiteY767" fmla="*/ 1344970 h 2021905"/>
                <a:gd name="connsiteX768" fmla="*/ 11455260 w 12121620"/>
                <a:gd name="connsiteY768" fmla="*/ 1320014 h 2021905"/>
                <a:gd name="connsiteX769" fmla="*/ 11443315 w 12121620"/>
                <a:gd name="connsiteY769" fmla="*/ 1325873 h 2021905"/>
                <a:gd name="connsiteX770" fmla="*/ 11469869 w 12121620"/>
                <a:gd name="connsiteY770" fmla="*/ 1934863 h 2021905"/>
                <a:gd name="connsiteX771" fmla="*/ 11716995 w 12121620"/>
                <a:gd name="connsiteY771" fmla="*/ 1934863 h 2021905"/>
                <a:gd name="connsiteX772" fmla="*/ 11716995 w 12121620"/>
                <a:gd name="connsiteY772" fmla="*/ 1971004 h 2021905"/>
                <a:gd name="connsiteX773" fmla="*/ 11728865 w 12121620"/>
                <a:gd name="connsiteY773" fmla="*/ 1971004 h 2021905"/>
                <a:gd name="connsiteX774" fmla="*/ 11753288 w 12121620"/>
                <a:gd name="connsiteY774" fmla="*/ 1411088 h 2021905"/>
                <a:gd name="connsiteX775" fmla="*/ 11742560 w 12121620"/>
                <a:gd name="connsiteY775" fmla="*/ 1405001 h 2021905"/>
                <a:gd name="connsiteX776" fmla="*/ 11721561 w 12121620"/>
                <a:gd name="connsiteY776" fmla="*/ 1422882 h 2021905"/>
                <a:gd name="connsiteX777" fmla="*/ 11605606 w 12121620"/>
                <a:gd name="connsiteY777" fmla="*/ 1471424 h 2021905"/>
                <a:gd name="connsiteX778" fmla="*/ 11603704 w 12121620"/>
                <a:gd name="connsiteY778" fmla="*/ 1468077 h 2021905"/>
                <a:gd name="connsiteX779" fmla="*/ 11705508 w 12121620"/>
                <a:gd name="connsiteY779" fmla="*/ 1394349 h 2021905"/>
                <a:gd name="connsiteX780" fmla="*/ 11733887 w 12121620"/>
                <a:gd name="connsiteY780" fmla="*/ 1385220 h 2021905"/>
                <a:gd name="connsiteX781" fmla="*/ 11733887 w 12121620"/>
                <a:gd name="connsiteY781" fmla="*/ 1385067 h 2021905"/>
                <a:gd name="connsiteX782" fmla="*/ 11752148 w 12121620"/>
                <a:gd name="connsiteY782" fmla="*/ 1359882 h 2021905"/>
                <a:gd name="connsiteX783" fmla="*/ 11744614 w 12121620"/>
                <a:gd name="connsiteY783" fmla="*/ 1323665 h 2021905"/>
                <a:gd name="connsiteX784" fmla="*/ 11760288 w 12121620"/>
                <a:gd name="connsiteY784" fmla="*/ 1198885 h 2021905"/>
                <a:gd name="connsiteX785" fmla="*/ 11764169 w 12121620"/>
                <a:gd name="connsiteY785" fmla="*/ 1198960 h 2021905"/>
                <a:gd name="connsiteX786" fmla="*/ 11777332 w 12121620"/>
                <a:gd name="connsiteY786" fmla="*/ 1323969 h 2021905"/>
                <a:gd name="connsiteX787" fmla="*/ 11769191 w 12121620"/>
                <a:gd name="connsiteY787" fmla="*/ 1359654 h 2021905"/>
                <a:gd name="connsiteX788" fmla="*/ 11787984 w 12121620"/>
                <a:gd name="connsiteY788" fmla="*/ 1385523 h 2021905"/>
                <a:gd name="connsiteX789" fmla="*/ 11787680 w 12121620"/>
                <a:gd name="connsiteY789" fmla="*/ 1388263 h 2021905"/>
                <a:gd name="connsiteX790" fmla="*/ 11816821 w 12121620"/>
                <a:gd name="connsiteY790" fmla="*/ 1401578 h 2021905"/>
                <a:gd name="connsiteX791" fmla="*/ 11909037 w 12121620"/>
                <a:gd name="connsiteY791" fmla="*/ 1487021 h 2021905"/>
                <a:gd name="connsiteX792" fmla="*/ 11906754 w 12121620"/>
                <a:gd name="connsiteY792" fmla="*/ 1490141 h 2021905"/>
                <a:gd name="connsiteX793" fmla="*/ 11797494 w 12121620"/>
                <a:gd name="connsiteY793" fmla="*/ 1427979 h 2021905"/>
                <a:gd name="connsiteX794" fmla="*/ 11777713 w 12121620"/>
                <a:gd name="connsiteY794" fmla="*/ 1406296 h 2021905"/>
                <a:gd name="connsiteX795" fmla="*/ 11767366 w 12121620"/>
                <a:gd name="connsiteY795" fmla="*/ 1411393 h 2021905"/>
                <a:gd name="connsiteX796" fmla="*/ 11791712 w 12121620"/>
                <a:gd name="connsiteY796" fmla="*/ 1970927 h 2021905"/>
                <a:gd name="connsiteX797" fmla="*/ 11960470 w 12121620"/>
                <a:gd name="connsiteY797" fmla="*/ 1970927 h 2021905"/>
                <a:gd name="connsiteX798" fmla="*/ 11980480 w 12121620"/>
                <a:gd name="connsiteY798" fmla="*/ 1512434 h 2021905"/>
                <a:gd name="connsiteX799" fmla="*/ 11971580 w 12121620"/>
                <a:gd name="connsiteY799" fmla="*/ 1507413 h 2021905"/>
                <a:gd name="connsiteX800" fmla="*/ 11954154 w 12121620"/>
                <a:gd name="connsiteY800" fmla="*/ 1522250 h 2021905"/>
                <a:gd name="connsiteX801" fmla="*/ 11857982 w 12121620"/>
                <a:gd name="connsiteY801" fmla="*/ 1562498 h 2021905"/>
                <a:gd name="connsiteX802" fmla="*/ 11856385 w 12121620"/>
                <a:gd name="connsiteY802" fmla="*/ 1559684 h 2021905"/>
                <a:gd name="connsiteX803" fmla="*/ 11940840 w 12121620"/>
                <a:gd name="connsiteY803" fmla="*/ 1498510 h 2021905"/>
                <a:gd name="connsiteX804" fmla="*/ 11964350 w 12121620"/>
                <a:gd name="connsiteY804" fmla="*/ 1490902 h 2021905"/>
                <a:gd name="connsiteX805" fmla="*/ 11964350 w 12121620"/>
                <a:gd name="connsiteY805" fmla="*/ 1490750 h 2021905"/>
                <a:gd name="connsiteX806" fmla="*/ 11979492 w 12121620"/>
                <a:gd name="connsiteY806" fmla="*/ 1469826 h 2021905"/>
                <a:gd name="connsiteX807" fmla="*/ 11973254 w 12121620"/>
                <a:gd name="connsiteY807" fmla="*/ 1439773 h 2021905"/>
                <a:gd name="connsiteX808" fmla="*/ 11986264 w 12121620"/>
                <a:gd name="connsiteY808" fmla="*/ 1336295 h 2021905"/>
                <a:gd name="connsiteX809" fmla="*/ 11989458 w 12121620"/>
                <a:gd name="connsiteY809" fmla="*/ 1336295 h 2021905"/>
                <a:gd name="connsiteX810" fmla="*/ 12000415 w 12121620"/>
                <a:gd name="connsiteY810" fmla="*/ 1440001 h 2021905"/>
                <a:gd name="connsiteX811" fmla="*/ 11993644 w 12121620"/>
                <a:gd name="connsiteY811" fmla="*/ 1469598 h 2021905"/>
                <a:gd name="connsiteX812" fmla="*/ 12009242 w 12121620"/>
                <a:gd name="connsiteY812" fmla="*/ 1491054 h 2021905"/>
                <a:gd name="connsiteX813" fmla="*/ 12009014 w 12121620"/>
                <a:gd name="connsiteY813" fmla="*/ 1493337 h 2021905"/>
                <a:gd name="connsiteX814" fmla="*/ 12033133 w 12121620"/>
                <a:gd name="connsiteY814" fmla="*/ 1504370 h 2021905"/>
                <a:gd name="connsiteX815" fmla="*/ 12109675 w 12121620"/>
                <a:gd name="connsiteY815" fmla="*/ 1575282 h 2021905"/>
                <a:gd name="connsiteX816" fmla="*/ 12107773 w 12121620"/>
                <a:gd name="connsiteY816" fmla="*/ 1577868 h 2021905"/>
                <a:gd name="connsiteX817" fmla="*/ 12017154 w 12121620"/>
                <a:gd name="connsiteY817" fmla="*/ 1526282 h 2021905"/>
                <a:gd name="connsiteX818" fmla="*/ 12000720 w 12121620"/>
                <a:gd name="connsiteY818" fmla="*/ 1508325 h 2021905"/>
                <a:gd name="connsiteX819" fmla="*/ 11992122 w 12121620"/>
                <a:gd name="connsiteY819" fmla="*/ 1512587 h 2021905"/>
                <a:gd name="connsiteX820" fmla="*/ 12012057 w 12121620"/>
                <a:gd name="connsiteY820" fmla="*/ 1970776 h 2021905"/>
                <a:gd name="connsiteX821" fmla="*/ 12012057 w 12121620"/>
                <a:gd name="connsiteY821" fmla="*/ 1970852 h 2021905"/>
                <a:gd name="connsiteX822" fmla="*/ 12121620 w 12121620"/>
                <a:gd name="connsiteY822" fmla="*/ 1970852 h 2021905"/>
                <a:gd name="connsiteX823" fmla="*/ 12121620 w 12121620"/>
                <a:gd name="connsiteY823" fmla="*/ 2021905 h 2021905"/>
                <a:gd name="connsiteX824" fmla="*/ 11717223 w 12121620"/>
                <a:gd name="connsiteY824" fmla="*/ 2021905 h 2021905"/>
                <a:gd name="connsiteX825" fmla="*/ 11537356 w 12121620"/>
                <a:gd name="connsiteY825" fmla="*/ 2021905 h 2021905"/>
                <a:gd name="connsiteX826" fmla="*/ 11243132 w 12121620"/>
                <a:gd name="connsiteY826" fmla="*/ 2021905 h 2021905"/>
                <a:gd name="connsiteX827" fmla="*/ 11137906 w 12121620"/>
                <a:gd name="connsiteY827" fmla="*/ 2021905 h 2021905"/>
                <a:gd name="connsiteX828" fmla="*/ 10977746 w 12121620"/>
                <a:gd name="connsiteY828" fmla="*/ 2021905 h 2021905"/>
                <a:gd name="connsiteX829" fmla="*/ 10962376 w 12121620"/>
                <a:gd name="connsiteY829" fmla="*/ 2021905 h 2021905"/>
                <a:gd name="connsiteX830" fmla="*/ 10898996 w 12121620"/>
                <a:gd name="connsiteY830" fmla="*/ 2021905 h 2021905"/>
                <a:gd name="connsiteX831" fmla="*/ 10877540 w 12121620"/>
                <a:gd name="connsiteY831" fmla="*/ 2021905 h 2021905"/>
                <a:gd name="connsiteX832" fmla="*/ 10858670 w 12121620"/>
                <a:gd name="connsiteY832" fmla="*/ 2021905 h 2021905"/>
                <a:gd name="connsiteX833" fmla="*/ 10845659 w 12121620"/>
                <a:gd name="connsiteY833" fmla="*/ 2021905 h 2021905"/>
                <a:gd name="connsiteX834" fmla="*/ 10835236 w 12121620"/>
                <a:gd name="connsiteY834" fmla="*/ 2021905 h 2021905"/>
                <a:gd name="connsiteX835" fmla="*/ 10694096 w 12121620"/>
                <a:gd name="connsiteY835" fmla="*/ 2021905 h 2021905"/>
                <a:gd name="connsiteX836" fmla="*/ 10573653 w 12121620"/>
                <a:gd name="connsiteY836" fmla="*/ 2021905 h 2021905"/>
                <a:gd name="connsiteX837" fmla="*/ 10445676 w 12121620"/>
                <a:gd name="connsiteY837" fmla="*/ 2021905 h 2021905"/>
                <a:gd name="connsiteX838" fmla="*/ 10403220 w 12121620"/>
                <a:gd name="connsiteY838" fmla="*/ 2021905 h 2021905"/>
                <a:gd name="connsiteX839" fmla="*/ 10276842 w 12121620"/>
                <a:gd name="connsiteY839" fmla="*/ 2021905 h 2021905"/>
                <a:gd name="connsiteX840" fmla="*/ 9720957 w 12121620"/>
                <a:gd name="connsiteY840" fmla="*/ 2021905 h 2021905"/>
                <a:gd name="connsiteX841" fmla="*/ 9549384 w 12121620"/>
                <a:gd name="connsiteY841" fmla="*/ 2021905 h 2021905"/>
                <a:gd name="connsiteX842" fmla="*/ 9404441 w 12121620"/>
                <a:gd name="connsiteY842" fmla="*/ 2021905 h 2021905"/>
                <a:gd name="connsiteX843" fmla="*/ 8903491 w 12121620"/>
                <a:gd name="connsiteY843" fmla="*/ 2021905 h 2021905"/>
                <a:gd name="connsiteX844" fmla="*/ 8804350 w 12121620"/>
                <a:gd name="connsiteY844" fmla="*/ 2021905 h 2021905"/>
                <a:gd name="connsiteX845" fmla="*/ 8800851 w 12121620"/>
                <a:gd name="connsiteY845" fmla="*/ 2021905 h 2021905"/>
                <a:gd name="connsiteX846" fmla="*/ 8507463 w 12121620"/>
                <a:gd name="connsiteY846" fmla="*/ 2021905 h 2021905"/>
                <a:gd name="connsiteX847" fmla="*/ 8485170 w 12121620"/>
                <a:gd name="connsiteY847" fmla="*/ 2021905 h 2021905"/>
                <a:gd name="connsiteX848" fmla="*/ 8184783 w 12121620"/>
                <a:gd name="connsiteY848" fmla="*/ 2021905 h 2021905"/>
                <a:gd name="connsiteX849" fmla="*/ 8045698 w 12121620"/>
                <a:gd name="connsiteY849" fmla="*/ 2021905 h 2021905"/>
                <a:gd name="connsiteX850" fmla="*/ 7982928 w 12121620"/>
                <a:gd name="connsiteY850" fmla="*/ 2021905 h 2021905"/>
                <a:gd name="connsiteX851" fmla="*/ 7944733 w 12121620"/>
                <a:gd name="connsiteY851" fmla="*/ 2021905 h 2021905"/>
                <a:gd name="connsiteX852" fmla="*/ 7899005 w 12121620"/>
                <a:gd name="connsiteY852" fmla="*/ 2021905 h 2021905"/>
                <a:gd name="connsiteX853" fmla="*/ 7873897 w 12121620"/>
                <a:gd name="connsiteY853" fmla="*/ 2021905 h 2021905"/>
                <a:gd name="connsiteX854" fmla="*/ 7617258 w 12121620"/>
                <a:gd name="connsiteY854" fmla="*/ 2021905 h 2021905"/>
                <a:gd name="connsiteX855" fmla="*/ 7579900 w 12121620"/>
                <a:gd name="connsiteY855" fmla="*/ 2021905 h 2021905"/>
                <a:gd name="connsiteX856" fmla="*/ 7562477 w 12121620"/>
                <a:gd name="connsiteY856" fmla="*/ 2021905 h 2021905"/>
                <a:gd name="connsiteX857" fmla="*/ 7425903 w 12121620"/>
                <a:gd name="connsiteY857" fmla="*/ 2021905 h 2021905"/>
                <a:gd name="connsiteX858" fmla="*/ 7404978 w 12121620"/>
                <a:gd name="connsiteY858" fmla="*/ 2021905 h 2021905"/>
                <a:gd name="connsiteX859" fmla="*/ 7373555 w 12121620"/>
                <a:gd name="connsiteY859" fmla="*/ 2021905 h 2021905"/>
                <a:gd name="connsiteX860" fmla="*/ 7332849 w 12121620"/>
                <a:gd name="connsiteY860" fmla="*/ 2021905 h 2021905"/>
                <a:gd name="connsiteX861" fmla="*/ 7240487 w 12121620"/>
                <a:gd name="connsiteY861" fmla="*/ 2021905 h 2021905"/>
                <a:gd name="connsiteX862" fmla="*/ 7223285 w 12121620"/>
                <a:gd name="connsiteY862" fmla="*/ 2021905 h 2021905"/>
                <a:gd name="connsiteX863" fmla="*/ 7185623 w 12121620"/>
                <a:gd name="connsiteY863" fmla="*/ 2021905 h 2021905"/>
                <a:gd name="connsiteX864" fmla="*/ 7147428 w 12121620"/>
                <a:gd name="connsiteY864" fmla="*/ 2021905 h 2021905"/>
                <a:gd name="connsiteX865" fmla="*/ 7106951 w 12121620"/>
                <a:gd name="connsiteY865" fmla="*/ 2021905 h 2021905"/>
                <a:gd name="connsiteX866" fmla="*/ 7021962 w 12121620"/>
                <a:gd name="connsiteY866" fmla="*/ 2021905 h 2021905"/>
                <a:gd name="connsiteX867" fmla="*/ 6876867 w 12121620"/>
                <a:gd name="connsiteY867" fmla="*/ 2021905 h 2021905"/>
                <a:gd name="connsiteX868" fmla="*/ 6836090 w 12121620"/>
                <a:gd name="connsiteY868" fmla="*/ 2021905 h 2021905"/>
                <a:gd name="connsiteX869" fmla="*/ 6731770 w 12121620"/>
                <a:gd name="connsiteY869" fmla="*/ 2021905 h 2021905"/>
                <a:gd name="connsiteX870" fmla="*/ 6688707 w 12121620"/>
                <a:gd name="connsiteY870" fmla="*/ 2021905 h 2021905"/>
                <a:gd name="connsiteX871" fmla="*/ 6656224 w 12121620"/>
                <a:gd name="connsiteY871" fmla="*/ 2021905 h 2021905"/>
                <a:gd name="connsiteX872" fmla="*/ 6650511 w 12121620"/>
                <a:gd name="connsiteY872" fmla="*/ 2021905 h 2021905"/>
                <a:gd name="connsiteX873" fmla="*/ 6616044 w 12121620"/>
                <a:gd name="connsiteY873" fmla="*/ 2021905 h 2021905"/>
                <a:gd name="connsiteX874" fmla="*/ 6579447 w 12121620"/>
                <a:gd name="connsiteY874" fmla="*/ 2021905 h 2021905"/>
                <a:gd name="connsiteX875" fmla="*/ 6566056 w 12121620"/>
                <a:gd name="connsiteY875" fmla="*/ 2021905 h 2021905"/>
                <a:gd name="connsiteX876" fmla="*/ 6500394 w 12121620"/>
                <a:gd name="connsiteY876" fmla="*/ 2021905 h 2021905"/>
                <a:gd name="connsiteX877" fmla="*/ 6366330 w 12121620"/>
                <a:gd name="connsiteY877" fmla="*/ 2021905 h 2021905"/>
                <a:gd name="connsiteX878" fmla="*/ 6361999 w 12121620"/>
                <a:gd name="connsiteY878" fmla="*/ 2021905 h 2021905"/>
                <a:gd name="connsiteX879" fmla="*/ 6256773 w 12121620"/>
                <a:gd name="connsiteY879" fmla="*/ 2021905 h 2021905"/>
                <a:gd name="connsiteX880" fmla="*/ 6243756 w 12121620"/>
                <a:gd name="connsiteY880" fmla="*/ 2021905 h 2021905"/>
                <a:gd name="connsiteX881" fmla="*/ 6193615 w 12121620"/>
                <a:gd name="connsiteY881" fmla="*/ 2021905 h 2021905"/>
                <a:gd name="connsiteX882" fmla="*/ 6155420 w 12121620"/>
                <a:gd name="connsiteY882" fmla="*/ 2021905 h 2021905"/>
                <a:gd name="connsiteX883" fmla="*/ 6101398 w 12121620"/>
                <a:gd name="connsiteY883" fmla="*/ 2021905 h 2021905"/>
                <a:gd name="connsiteX884" fmla="*/ 6096613 w 12121620"/>
                <a:gd name="connsiteY884" fmla="*/ 2021905 h 2021905"/>
                <a:gd name="connsiteX885" fmla="*/ 6081243 w 12121620"/>
                <a:gd name="connsiteY885" fmla="*/ 2021905 h 2021905"/>
                <a:gd name="connsiteX886" fmla="*/ 6055443 w 12121620"/>
                <a:gd name="connsiteY886" fmla="*/ 2021905 h 2021905"/>
                <a:gd name="connsiteX887" fmla="*/ 6017863 w 12121620"/>
                <a:gd name="connsiteY887" fmla="*/ 2021905 h 2021905"/>
                <a:gd name="connsiteX888" fmla="*/ 5996407 w 12121620"/>
                <a:gd name="connsiteY888" fmla="*/ 2021905 h 2021905"/>
                <a:gd name="connsiteX889" fmla="*/ 5977538 w 12121620"/>
                <a:gd name="connsiteY889" fmla="*/ 2021905 h 2021905"/>
                <a:gd name="connsiteX890" fmla="*/ 5964526 w 12121620"/>
                <a:gd name="connsiteY890" fmla="*/ 2021905 h 2021905"/>
                <a:gd name="connsiteX891" fmla="*/ 5954104 w 12121620"/>
                <a:gd name="connsiteY891" fmla="*/ 2021905 h 2021905"/>
                <a:gd name="connsiteX892" fmla="*/ 5918869 w 12121620"/>
                <a:gd name="connsiteY892" fmla="*/ 2021905 h 2021905"/>
                <a:gd name="connsiteX893" fmla="*/ 5901066 w 12121620"/>
                <a:gd name="connsiteY893" fmla="*/ 2021905 h 2021905"/>
                <a:gd name="connsiteX894" fmla="*/ 5812963 w 12121620"/>
                <a:gd name="connsiteY894" fmla="*/ 2021905 h 2021905"/>
                <a:gd name="connsiteX895" fmla="*/ 5806566 w 12121620"/>
                <a:gd name="connsiteY895" fmla="*/ 2021905 h 2021905"/>
                <a:gd name="connsiteX896" fmla="*/ 5770120 w 12121620"/>
                <a:gd name="connsiteY896" fmla="*/ 2021905 h 2021905"/>
                <a:gd name="connsiteX897" fmla="*/ 5738774 w 12121620"/>
                <a:gd name="connsiteY897" fmla="*/ 2021905 h 2021905"/>
                <a:gd name="connsiteX898" fmla="*/ 5707883 w 12121620"/>
                <a:gd name="connsiteY898" fmla="*/ 2021905 h 2021905"/>
                <a:gd name="connsiteX899" fmla="*/ 5692520 w 12121620"/>
                <a:gd name="connsiteY899" fmla="*/ 2021905 h 2021905"/>
                <a:gd name="connsiteX900" fmla="*/ 5664134 w 12121620"/>
                <a:gd name="connsiteY900" fmla="*/ 2021905 h 2021905"/>
                <a:gd name="connsiteX901" fmla="*/ 5564543 w 12121620"/>
                <a:gd name="connsiteY901" fmla="*/ 2021905 h 2021905"/>
                <a:gd name="connsiteX902" fmla="*/ 5522088 w 12121620"/>
                <a:gd name="connsiteY902" fmla="*/ 2021905 h 2021905"/>
                <a:gd name="connsiteX903" fmla="*/ 5434659 w 12121620"/>
                <a:gd name="connsiteY903" fmla="*/ 2021905 h 2021905"/>
                <a:gd name="connsiteX904" fmla="*/ 5395709 w 12121620"/>
                <a:gd name="connsiteY904" fmla="*/ 2021905 h 2021905"/>
                <a:gd name="connsiteX905" fmla="*/ 5197802 w 12121620"/>
                <a:gd name="connsiteY905" fmla="*/ 2021905 h 2021905"/>
                <a:gd name="connsiteX906" fmla="*/ 5141880 w 12121620"/>
                <a:gd name="connsiteY906" fmla="*/ 2021905 h 2021905"/>
                <a:gd name="connsiteX907" fmla="*/ 4984078 w 12121620"/>
                <a:gd name="connsiteY907" fmla="*/ 2021905 h 2021905"/>
                <a:gd name="connsiteX908" fmla="*/ 4881133 w 12121620"/>
                <a:gd name="connsiteY908" fmla="*/ 2021905 h 2021905"/>
                <a:gd name="connsiteX909" fmla="*/ 4839824 w 12121620"/>
                <a:gd name="connsiteY909" fmla="*/ 2021905 h 2021905"/>
                <a:gd name="connsiteX910" fmla="*/ 4668252 w 12121620"/>
                <a:gd name="connsiteY910" fmla="*/ 2021905 h 2021905"/>
                <a:gd name="connsiteX911" fmla="*/ 4523308 w 12121620"/>
                <a:gd name="connsiteY911" fmla="*/ 2021905 h 2021905"/>
                <a:gd name="connsiteX912" fmla="*/ 4022358 w 12121620"/>
                <a:gd name="connsiteY912" fmla="*/ 2021905 h 2021905"/>
                <a:gd name="connsiteX913" fmla="*/ 3923218 w 12121620"/>
                <a:gd name="connsiteY913" fmla="*/ 2021905 h 2021905"/>
                <a:gd name="connsiteX914" fmla="*/ 3919718 w 12121620"/>
                <a:gd name="connsiteY914" fmla="*/ 2021905 h 2021905"/>
                <a:gd name="connsiteX915" fmla="*/ 3626330 w 12121620"/>
                <a:gd name="connsiteY915" fmla="*/ 2021905 h 2021905"/>
                <a:gd name="connsiteX916" fmla="*/ 3604038 w 12121620"/>
                <a:gd name="connsiteY916" fmla="*/ 2021905 h 2021905"/>
                <a:gd name="connsiteX917" fmla="*/ 3303651 w 12121620"/>
                <a:gd name="connsiteY917" fmla="*/ 2021905 h 2021905"/>
                <a:gd name="connsiteX918" fmla="*/ 3164565 w 12121620"/>
                <a:gd name="connsiteY918" fmla="*/ 2021905 h 2021905"/>
                <a:gd name="connsiteX919" fmla="*/ 3101795 w 12121620"/>
                <a:gd name="connsiteY919" fmla="*/ 2021905 h 2021905"/>
                <a:gd name="connsiteX920" fmla="*/ 3063600 w 12121620"/>
                <a:gd name="connsiteY920" fmla="*/ 2021905 h 2021905"/>
                <a:gd name="connsiteX921" fmla="*/ 3017872 w 12121620"/>
                <a:gd name="connsiteY921" fmla="*/ 2021905 h 2021905"/>
                <a:gd name="connsiteX922" fmla="*/ 2992764 w 12121620"/>
                <a:gd name="connsiteY922" fmla="*/ 2021905 h 2021905"/>
                <a:gd name="connsiteX923" fmla="*/ 2736125 w 12121620"/>
                <a:gd name="connsiteY923" fmla="*/ 2021905 h 2021905"/>
                <a:gd name="connsiteX924" fmla="*/ 2698768 w 12121620"/>
                <a:gd name="connsiteY924" fmla="*/ 2021905 h 2021905"/>
                <a:gd name="connsiteX925" fmla="*/ 2681344 w 12121620"/>
                <a:gd name="connsiteY925" fmla="*/ 2021905 h 2021905"/>
                <a:gd name="connsiteX926" fmla="*/ 2544770 w 12121620"/>
                <a:gd name="connsiteY926" fmla="*/ 2021905 h 2021905"/>
                <a:gd name="connsiteX927" fmla="*/ 2523846 w 12121620"/>
                <a:gd name="connsiteY927" fmla="*/ 2021905 h 2021905"/>
                <a:gd name="connsiteX928" fmla="*/ 2492422 w 12121620"/>
                <a:gd name="connsiteY928" fmla="*/ 2021905 h 2021905"/>
                <a:gd name="connsiteX929" fmla="*/ 2451716 w 12121620"/>
                <a:gd name="connsiteY929" fmla="*/ 2021905 h 2021905"/>
                <a:gd name="connsiteX930" fmla="*/ 2342152 w 12121620"/>
                <a:gd name="connsiteY930" fmla="*/ 2021905 h 2021905"/>
                <a:gd name="connsiteX931" fmla="*/ 2304490 w 12121620"/>
                <a:gd name="connsiteY931" fmla="*/ 2021905 h 2021905"/>
                <a:gd name="connsiteX932" fmla="*/ 2266295 w 12121620"/>
                <a:gd name="connsiteY932" fmla="*/ 2021905 h 2021905"/>
                <a:gd name="connsiteX933" fmla="*/ 2225818 w 12121620"/>
                <a:gd name="connsiteY933" fmla="*/ 2021905 h 2021905"/>
                <a:gd name="connsiteX934" fmla="*/ 2140829 w 12121620"/>
                <a:gd name="connsiteY934" fmla="*/ 2021905 h 2021905"/>
                <a:gd name="connsiteX935" fmla="*/ 1995734 w 12121620"/>
                <a:gd name="connsiteY935" fmla="*/ 2021905 h 2021905"/>
                <a:gd name="connsiteX936" fmla="*/ 1850638 w 12121620"/>
                <a:gd name="connsiteY936" fmla="*/ 2021905 h 2021905"/>
                <a:gd name="connsiteX937" fmla="*/ 1807574 w 12121620"/>
                <a:gd name="connsiteY937" fmla="*/ 2021905 h 2021905"/>
                <a:gd name="connsiteX938" fmla="*/ 1769378 w 12121620"/>
                <a:gd name="connsiteY938" fmla="*/ 2021905 h 2021905"/>
                <a:gd name="connsiteX939" fmla="*/ 1734911 w 12121620"/>
                <a:gd name="connsiteY939" fmla="*/ 2021905 h 2021905"/>
                <a:gd name="connsiteX940" fmla="*/ 1698314 w 12121620"/>
                <a:gd name="connsiteY940" fmla="*/ 2021905 h 2021905"/>
                <a:gd name="connsiteX941" fmla="*/ 1684923 w 12121620"/>
                <a:gd name="connsiteY941" fmla="*/ 2021905 h 2021905"/>
                <a:gd name="connsiteX942" fmla="*/ 1619261 w 12121620"/>
                <a:gd name="connsiteY942" fmla="*/ 2021905 h 2021905"/>
                <a:gd name="connsiteX943" fmla="*/ 1485197 w 12121620"/>
                <a:gd name="connsiteY943" fmla="*/ 2021905 h 2021905"/>
                <a:gd name="connsiteX944" fmla="*/ 1362623 w 12121620"/>
                <a:gd name="connsiteY944" fmla="*/ 2021905 h 2021905"/>
                <a:gd name="connsiteX945" fmla="*/ 1312482 w 12121620"/>
                <a:gd name="connsiteY945" fmla="*/ 2021905 h 2021905"/>
                <a:gd name="connsiteX946" fmla="*/ 1274287 w 12121620"/>
                <a:gd name="connsiteY946" fmla="*/ 2021905 h 2021905"/>
                <a:gd name="connsiteX947" fmla="*/ 1220265 w 12121620"/>
                <a:gd name="connsiteY947" fmla="*/ 2021905 h 2021905"/>
                <a:gd name="connsiteX948" fmla="*/ 1174310 w 12121620"/>
                <a:gd name="connsiteY948" fmla="*/ 2021905 h 2021905"/>
                <a:gd name="connsiteX949" fmla="*/ 1037736 w 12121620"/>
                <a:gd name="connsiteY949" fmla="*/ 2021905 h 2021905"/>
                <a:gd name="connsiteX950" fmla="*/ 1019932 w 12121620"/>
                <a:gd name="connsiteY950" fmla="*/ 2021905 h 2021905"/>
                <a:gd name="connsiteX951" fmla="*/ 925433 w 12121620"/>
                <a:gd name="connsiteY951" fmla="*/ 2021905 h 2021905"/>
                <a:gd name="connsiteX952" fmla="*/ 888988 w 12121620"/>
                <a:gd name="connsiteY952" fmla="*/ 2021905 h 2021905"/>
                <a:gd name="connsiteX953" fmla="*/ 857641 w 12121620"/>
                <a:gd name="connsiteY953" fmla="*/ 2021905 h 2021905"/>
                <a:gd name="connsiteX954" fmla="*/ 826750 w 12121620"/>
                <a:gd name="connsiteY954" fmla="*/ 2021905 h 2021905"/>
                <a:gd name="connsiteX955" fmla="*/ 783001 w 12121620"/>
                <a:gd name="connsiteY955" fmla="*/ 2021905 h 2021905"/>
                <a:gd name="connsiteX956" fmla="*/ 553526 w 12121620"/>
                <a:gd name="connsiteY956" fmla="*/ 2021905 h 2021905"/>
                <a:gd name="connsiteX957" fmla="*/ 316669 w 12121620"/>
                <a:gd name="connsiteY957" fmla="*/ 2021905 h 2021905"/>
                <a:gd name="connsiteX958" fmla="*/ 260747 w 12121620"/>
                <a:gd name="connsiteY958" fmla="*/ 2021905 h 2021905"/>
                <a:gd name="connsiteX959" fmla="*/ 102945 w 12121620"/>
                <a:gd name="connsiteY959" fmla="*/ 2021905 h 2021905"/>
                <a:gd name="connsiteX960" fmla="*/ 0 w 12121620"/>
                <a:gd name="connsiteY960" fmla="*/ 2021905 h 2021905"/>
                <a:gd name="connsiteX961" fmla="*/ 0 w 12121620"/>
                <a:gd name="connsiteY961" fmla="*/ 1970852 h 2021905"/>
                <a:gd name="connsiteX962" fmla="*/ 102945 w 12121620"/>
                <a:gd name="connsiteY962" fmla="*/ 1970852 h 2021905"/>
                <a:gd name="connsiteX963" fmla="*/ 102945 w 12121620"/>
                <a:gd name="connsiteY963" fmla="*/ 1918048 h 2021905"/>
                <a:gd name="connsiteX964" fmla="*/ 260747 w 12121620"/>
                <a:gd name="connsiteY964" fmla="*/ 1918048 h 2021905"/>
                <a:gd name="connsiteX965" fmla="*/ 260747 w 12121620"/>
                <a:gd name="connsiteY965" fmla="*/ 1889135 h 2021905"/>
                <a:gd name="connsiteX966" fmla="*/ 316669 w 12121620"/>
                <a:gd name="connsiteY966" fmla="*/ 1889135 h 2021905"/>
                <a:gd name="connsiteX967" fmla="*/ 316669 w 12121620"/>
                <a:gd name="connsiteY967" fmla="*/ 1705845 h 2021905"/>
                <a:gd name="connsiteX968" fmla="*/ 316669 w 12121620"/>
                <a:gd name="connsiteY968" fmla="*/ 1619487 h 2021905"/>
                <a:gd name="connsiteX969" fmla="*/ 463363 w 12121620"/>
                <a:gd name="connsiteY969" fmla="*/ 1619487 h 2021905"/>
                <a:gd name="connsiteX970" fmla="*/ 463363 w 12121620"/>
                <a:gd name="connsiteY970" fmla="*/ 1705845 h 2021905"/>
                <a:gd name="connsiteX971" fmla="*/ 783001 w 12121620"/>
                <a:gd name="connsiteY971" fmla="*/ 1705845 h 2021905"/>
                <a:gd name="connsiteX972" fmla="*/ 783001 w 12121620"/>
                <a:gd name="connsiteY972" fmla="*/ 1889135 h 2021905"/>
                <a:gd name="connsiteX973" fmla="*/ 826750 w 12121620"/>
                <a:gd name="connsiteY973" fmla="*/ 1889135 h 2021905"/>
                <a:gd name="connsiteX974" fmla="*/ 826750 w 12121620"/>
                <a:gd name="connsiteY974" fmla="*/ 1536097 h 2021905"/>
                <a:gd name="connsiteX975" fmla="*/ 857641 w 12121620"/>
                <a:gd name="connsiteY975" fmla="*/ 1536097 h 2021905"/>
                <a:gd name="connsiteX976" fmla="*/ 857641 w 12121620"/>
                <a:gd name="connsiteY976" fmla="*/ 1502924 h 2021905"/>
                <a:gd name="connsiteX977" fmla="*/ 888988 w 12121620"/>
                <a:gd name="connsiteY977" fmla="*/ 1502924 h 2021905"/>
                <a:gd name="connsiteX978" fmla="*/ 888988 w 12121620"/>
                <a:gd name="connsiteY978" fmla="*/ 1473479 h 2021905"/>
                <a:gd name="connsiteX979" fmla="*/ 966520 w 12121620"/>
                <a:gd name="connsiteY979" fmla="*/ 1473479 h 2021905"/>
                <a:gd name="connsiteX980" fmla="*/ 966520 w 12121620"/>
                <a:gd name="connsiteY980" fmla="*/ 1413979 h 2021905"/>
                <a:gd name="connsiteX981" fmla="*/ 1008671 w 12121620"/>
                <a:gd name="connsiteY981" fmla="*/ 1413979 h 2021905"/>
                <a:gd name="connsiteX982" fmla="*/ 1008671 w 12121620"/>
                <a:gd name="connsiteY982" fmla="*/ 1315372 h 2021905"/>
                <a:gd name="connsiteX983" fmla="*/ 1008671 w 12121620"/>
                <a:gd name="connsiteY983" fmla="*/ 1260895 h 2021905"/>
                <a:gd name="connsiteX984" fmla="*/ 1026627 w 12121620"/>
                <a:gd name="connsiteY984" fmla="*/ 1260895 h 2021905"/>
                <a:gd name="connsiteX985" fmla="*/ 1026627 w 12121620"/>
                <a:gd name="connsiteY985" fmla="*/ 1254275 h 2021905"/>
                <a:gd name="connsiteX986" fmla="*/ 1026627 w 12121620"/>
                <a:gd name="connsiteY986" fmla="*/ 1241417 h 2021905"/>
                <a:gd name="connsiteX987" fmla="*/ 1041616 w 12121620"/>
                <a:gd name="connsiteY987" fmla="*/ 1241417 h 2021905"/>
                <a:gd name="connsiteX988" fmla="*/ 1041616 w 12121620"/>
                <a:gd name="connsiteY988" fmla="*/ 1199798 h 2021905"/>
                <a:gd name="connsiteX989" fmla="*/ 1050442 w 12121620"/>
                <a:gd name="connsiteY989" fmla="*/ 1199798 h 2021905"/>
                <a:gd name="connsiteX990" fmla="*/ 1050442 w 12121620"/>
                <a:gd name="connsiteY990" fmla="*/ 1241417 h 2021905"/>
                <a:gd name="connsiteX991" fmla="*/ 1065431 w 12121620"/>
                <a:gd name="connsiteY991" fmla="*/ 1241417 h 2021905"/>
                <a:gd name="connsiteX992" fmla="*/ 1065431 w 12121620"/>
                <a:gd name="connsiteY992" fmla="*/ 1254275 h 2021905"/>
                <a:gd name="connsiteX993" fmla="*/ 1065431 w 12121620"/>
                <a:gd name="connsiteY993" fmla="*/ 1260895 h 2021905"/>
                <a:gd name="connsiteX994" fmla="*/ 1089626 w 12121620"/>
                <a:gd name="connsiteY994" fmla="*/ 1260895 h 2021905"/>
                <a:gd name="connsiteX995" fmla="*/ 1089626 w 12121620"/>
                <a:gd name="connsiteY995" fmla="*/ 1254275 h 2021905"/>
                <a:gd name="connsiteX996" fmla="*/ 1089626 w 12121620"/>
                <a:gd name="connsiteY996" fmla="*/ 1241417 h 2021905"/>
                <a:gd name="connsiteX997" fmla="*/ 1104615 w 12121620"/>
                <a:gd name="connsiteY997" fmla="*/ 1241417 h 2021905"/>
                <a:gd name="connsiteX998" fmla="*/ 1104615 w 12121620"/>
                <a:gd name="connsiteY998" fmla="*/ 1199798 h 2021905"/>
                <a:gd name="connsiteX999" fmla="*/ 1113441 w 12121620"/>
                <a:gd name="connsiteY999" fmla="*/ 1199798 h 2021905"/>
                <a:gd name="connsiteX1000" fmla="*/ 1113441 w 12121620"/>
                <a:gd name="connsiteY1000" fmla="*/ 1241417 h 2021905"/>
                <a:gd name="connsiteX1001" fmla="*/ 1128430 w 12121620"/>
                <a:gd name="connsiteY1001" fmla="*/ 1241417 h 2021905"/>
                <a:gd name="connsiteX1002" fmla="*/ 1128430 w 12121620"/>
                <a:gd name="connsiteY1002" fmla="*/ 1254275 h 2021905"/>
                <a:gd name="connsiteX1003" fmla="*/ 1128430 w 12121620"/>
                <a:gd name="connsiteY1003" fmla="*/ 1260895 h 2021905"/>
                <a:gd name="connsiteX1004" fmla="*/ 1147223 w 12121620"/>
                <a:gd name="connsiteY1004" fmla="*/ 1260895 h 2021905"/>
                <a:gd name="connsiteX1005" fmla="*/ 1147223 w 12121620"/>
                <a:gd name="connsiteY1005" fmla="*/ 1315372 h 2021905"/>
                <a:gd name="connsiteX1006" fmla="*/ 1147223 w 12121620"/>
                <a:gd name="connsiteY1006" fmla="*/ 1413979 h 2021905"/>
                <a:gd name="connsiteX1007" fmla="*/ 1187016 w 12121620"/>
                <a:gd name="connsiteY1007" fmla="*/ 1413979 h 2021905"/>
                <a:gd name="connsiteX1008" fmla="*/ 1187016 w 12121620"/>
                <a:gd name="connsiteY1008" fmla="*/ 1467239 h 2021905"/>
                <a:gd name="connsiteX1009" fmla="*/ 1362546 w 12121620"/>
                <a:gd name="connsiteY1009" fmla="*/ 1414284 h 2021905"/>
                <a:gd name="connsiteX1010" fmla="*/ 1362546 w 12121620"/>
                <a:gd name="connsiteY1010" fmla="*/ 1402643 h 2021905"/>
                <a:gd name="connsiteX1011" fmla="*/ 1418622 w 12121620"/>
                <a:gd name="connsiteY1011" fmla="*/ 1402643 h 2021905"/>
                <a:gd name="connsiteX1012" fmla="*/ 1490903 w 12121620"/>
                <a:gd name="connsiteY1012" fmla="*/ 1389784 h 2021905"/>
                <a:gd name="connsiteX1013" fmla="*/ 1490903 w 12121620"/>
                <a:gd name="connsiteY1013" fmla="*/ 1347937 h 2021905"/>
                <a:gd name="connsiteX1014" fmla="*/ 1606554 w 12121620"/>
                <a:gd name="connsiteY1014" fmla="*/ 1347937 h 2021905"/>
                <a:gd name="connsiteX1015" fmla="*/ 1606554 w 12121620"/>
                <a:gd name="connsiteY1015" fmla="*/ 1373122 h 2021905"/>
                <a:gd name="connsiteX1016" fmla="*/ 1850638 w 12121620"/>
                <a:gd name="connsiteY1016" fmla="*/ 1349230 h 2021905"/>
                <a:gd name="connsiteX1017" fmla="*/ 1850638 w 12121620"/>
                <a:gd name="connsiteY1017" fmla="*/ 748913 h 2021905"/>
                <a:gd name="connsiteX1018" fmla="*/ 1880844 w 12121620"/>
                <a:gd name="connsiteY1018" fmla="*/ 748913 h 2021905"/>
                <a:gd name="connsiteX1019" fmla="*/ 1880844 w 12121620"/>
                <a:gd name="connsiteY1019" fmla="*/ 659816 h 2021905"/>
                <a:gd name="connsiteX1020" fmla="*/ 2194318 w 12121620"/>
                <a:gd name="connsiteY1020" fmla="*/ 720761 h 2021905"/>
                <a:gd name="connsiteX1021" fmla="*/ 2194318 w 12121620"/>
                <a:gd name="connsiteY1021" fmla="*/ 748913 h 2021905"/>
                <a:gd name="connsiteX1022" fmla="*/ 2225818 w 12121620"/>
                <a:gd name="connsiteY1022" fmla="*/ 748913 h 2021905"/>
                <a:gd name="connsiteX1023" fmla="*/ 2225818 w 12121620"/>
                <a:gd name="connsiteY1023" fmla="*/ 1334089 h 2021905"/>
                <a:gd name="connsiteX1024" fmla="*/ 2297947 w 12121620"/>
                <a:gd name="connsiteY1024" fmla="*/ 1333709 h 2021905"/>
                <a:gd name="connsiteX1025" fmla="*/ 2562421 w 12121620"/>
                <a:gd name="connsiteY1025" fmla="*/ 1338959 h 2021905"/>
                <a:gd name="connsiteX1026" fmla="*/ 2562421 w 12121620"/>
                <a:gd name="connsiteY1026" fmla="*/ 1136418 h 2021905"/>
                <a:gd name="connsiteX1027" fmla="*/ 2544161 w 12121620"/>
                <a:gd name="connsiteY1027" fmla="*/ 1136418 h 2021905"/>
                <a:gd name="connsiteX1028" fmla="*/ 2544161 w 12121620"/>
                <a:gd name="connsiteY1028" fmla="*/ 1118614 h 2021905"/>
                <a:gd name="connsiteX1029" fmla="*/ 2532444 w 12121620"/>
                <a:gd name="connsiteY1029" fmla="*/ 1118614 h 2021905"/>
                <a:gd name="connsiteX1030" fmla="*/ 2532444 w 12121620"/>
                <a:gd name="connsiteY1030" fmla="*/ 1068550 h 2021905"/>
                <a:gd name="connsiteX1031" fmla="*/ 2544161 w 12121620"/>
                <a:gd name="connsiteY1031" fmla="*/ 1068550 h 2021905"/>
                <a:gd name="connsiteX1032" fmla="*/ 2544161 w 12121620"/>
                <a:gd name="connsiteY1032" fmla="*/ 1052420 h 2021905"/>
                <a:gd name="connsiteX1033" fmla="*/ 2562421 w 12121620"/>
                <a:gd name="connsiteY1033" fmla="*/ 1052420 h 2021905"/>
                <a:gd name="connsiteX1034" fmla="*/ 2562421 w 12121620"/>
                <a:gd name="connsiteY1034" fmla="*/ 815032 h 2021905"/>
                <a:gd name="connsiteX1035" fmla="*/ 2544161 w 12121620"/>
                <a:gd name="connsiteY1035" fmla="*/ 815032 h 2021905"/>
                <a:gd name="connsiteX1036" fmla="*/ 2544161 w 12121620"/>
                <a:gd name="connsiteY1036" fmla="*/ 764968 h 2021905"/>
                <a:gd name="connsiteX1037" fmla="*/ 2562421 w 12121620"/>
                <a:gd name="connsiteY1037" fmla="*/ 764968 h 2021905"/>
                <a:gd name="connsiteX1038" fmla="*/ 2562421 w 12121620"/>
                <a:gd name="connsiteY1038" fmla="*/ 748456 h 2021905"/>
                <a:gd name="connsiteX1039" fmla="*/ 2586161 w 12121620"/>
                <a:gd name="connsiteY1039" fmla="*/ 748456 h 2021905"/>
                <a:gd name="connsiteX1040" fmla="*/ 2586161 w 12121620"/>
                <a:gd name="connsiteY1040" fmla="*/ 462221 h 2021905"/>
                <a:gd name="connsiteX1041" fmla="*/ 2563791 w 12121620"/>
                <a:gd name="connsiteY1041" fmla="*/ 462221 h 2021905"/>
                <a:gd name="connsiteX1042" fmla="*/ 2563791 w 12121620"/>
                <a:gd name="connsiteY1042" fmla="*/ 437798 h 2021905"/>
                <a:gd name="connsiteX1043" fmla="*/ 2516542 w 12121620"/>
                <a:gd name="connsiteY1043" fmla="*/ 377157 h 2021905"/>
                <a:gd name="connsiteX1044" fmla="*/ 2474618 w 12121620"/>
                <a:gd name="connsiteY1044" fmla="*/ 350680 h 2021905"/>
                <a:gd name="connsiteX1045" fmla="*/ 2516542 w 12121620"/>
                <a:gd name="connsiteY1045" fmla="*/ 324202 h 2021905"/>
                <a:gd name="connsiteX1046" fmla="*/ 2574443 w 12121620"/>
                <a:gd name="connsiteY1046" fmla="*/ 258312 h 2021905"/>
                <a:gd name="connsiteX1047" fmla="*/ 2574443 w 12121620"/>
                <a:gd name="connsiteY1047" fmla="*/ 242942 h 2021905"/>
                <a:gd name="connsiteX1048" fmla="*/ 2596127 w 12121620"/>
                <a:gd name="connsiteY1048" fmla="*/ 242942 h 2021905"/>
                <a:gd name="connsiteX1049" fmla="*/ 2596127 w 12121620"/>
                <a:gd name="connsiteY1049" fmla="*/ 130259 h 2021905"/>
                <a:gd name="connsiteX1050" fmla="*/ 2608453 w 12121620"/>
                <a:gd name="connsiteY1050" fmla="*/ 130259 h 2021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Lst>
              <a:rect l="l" t="t" r="r" b="b"/>
              <a:pathLst>
                <a:path w="12121620" h="2021905">
                  <a:moveTo>
                    <a:pt x="7185623" y="1908537"/>
                  </a:moveTo>
                  <a:lnTo>
                    <a:pt x="7185623" y="1938743"/>
                  </a:lnTo>
                  <a:lnTo>
                    <a:pt x="7223285" y="1938743"/>
                  </a:lnTo>
                  <a:lnTo>
                    <a:pt x="7223285" y="1908537"/>
                  </a:lnTo>
                  <a:close/>
                  <a:moveTo>
                    <a:pt x="7128216" y="1908537"/>
                  </a:moveTo>
                  <a:lnTo>
                    <a:pt x="7129531" y="1938743"/>
                  </a:lnTo>
                  <a:lnTo>
                    <a:pt x="7147505" y="1938743"/>
                  </a:lnTo>
                  <a:lnTo>
                    <a:pt x="7147505" y="1908537"/>
                  </a:lnTo>
                  <a:close/>
                  <a:moveTo>
                    <a:pt x="2304490" y="1908537"/>
                  </a:moveTo>
                  <a:lnTo>
                    <a:pt x="2304490" y="1938743"/>
                  </a:lnTo>
                  <a:lnTo>
                    <a:pt x="2342152" y="1938743"/>
                  </a:lnTo>
                  <a:lnTo>
                    <a:pt x="2342152" y="1908537"/>
                  </a:lnTo>
                  <a:close/>
                  <a:moveTo>
                    <a:pt x="2225893" y="1908537"/>
                  </a:moveTo>
                  <a:lnTo>
                    <a:pt x="2225893" y="1938743"/>
                  </a:lnTo>
                  <a:lnTo>
                    <a:pt x="2266372" y="1938743"/>
                  </a:lnTo>
                  <a:lnTo>
                    <a:pt x="2266372" y="1908537"/>
                  </a:lnTo>
                  <a:close/>
                  <a:moveTo>
                    <a:pt x="7185623" y="1778659"/>
                  </a:moveTo>
                  <a:lnTo>
                    <a:pt x="7185623" y="1820201"/>
                  </a:lnTo>
                  <a:lnTo>
                    <a:pt x="7223285" y="1820201"/>
                  </a:lnTo>
                  <a:lnTo>
                    <a:pt x="7223285" y="1778659"/>
                  </a:lnTo>
                  <a:close/>
                  <a:moveTo>
                    <a:pt x="7122566" y="1778659"/>
                  </a:moveTo>
                  <a:lnTo>
                    <a:pt x="7124373" y="1820201"/>
                  </a:lnTo>
                  <a:lnTo>
                    <a:pt x="7147505" y="1820201"/>
                  </a:lnTo>
                  <a:lnTo>
                    <a:pt x="7147505" y="1778659"/>
                  </a:lnTo>
                  <a:close/>
                  <a:moveTo>
                    <a:pt x="2304490" y="1778659"/>
                  </a:moveTo>
                  <a:lnTo>
                    <a:pt x="2304490" y="1820201"/>
                  </a:lnTo>
                  <a:lnTo>
                    <a:pt x="2342152" y="1820201"/>
                  </a:lnTo>
                  <a:lnTo>
                    <a:pt x="2342152" y="1778659"/>
                  </a:lnTo>
                  <a:close/>
                  <a:moveTo>
                    <a:pt x="2225893" y="1778659"/>
                  </a:moveTo>
                  <a:lnTo>
                    <a:pt x="2225893" y="1820201"/>
                  </a:lnTo>
                  <a:lnTo>
                    <a:pt x="2266372" y="1820201"/>
                  </a:lnTo>
                  <a:lnTo>
                    <a:pt x="2266372" y="1778659"/>
                  </a:lnTo>
                  <a:close/>
                  <a:moveTo>
                    <a:pt x="7185623" y="1648704"/>
                  </a:moveTo>
                  <a:lnTo>
                    <a:pt x="7185623" y="1690247"/>
                  </a:lnTo>
                  <a:lnTo>
                    <a:pt x="7223285" y="1690247"/>
                  </a:lnTo>
                  <a:lnTo>
                    <a:pt x="7223285" y="1648704"/>
                  </a:lnTo>
                  <a:close/>
                  <a:moveTo>
                    <a:pt x="7116912" y="1648704"/>
                  </a:moveTo>
                  <a:lnTo>
                    <a:pt x="7118719" y="1690247"/>
                  </a:lnTo>
                  <a:lnTo>
                    <a:pt x="7147428" y="1690247"/>
                  </a:lnTo>
                  <a:lnTo>
                    <a:pt x="7147428" y="1648704"/>
                  </a:lnTo>
                  <a:close/>
                  <a:moveTo>
                    <a:pt x="2304490" y="1648704"/>
                  </a:moveTo>
                  <a:lnTo>
                    <a:pt x="2304490" y="1690247"/>
                  </a:lnTo>
                  <a:lnTo>
                    <a:pt x="2342152" y="1690247"/>
                  </a:lnTo>
                  <a:lnTo>
                    <a:pt x="2342152" y="1648704"/>
                  </a:lnTo>
                  <a:close/>
                  <a:moveTo>
                    <a:pt x="2225818" y="1648704"/>
                  </a:moveTo>
                  <a:lnTo>
                    <a:pt x="2225818" y="1690247"/>
                  </a:lnTo>
                  <a:lnTo>
                    <a:pt x="2266295" y="1690247"/>
                  </a:lnTo>
                  <a:lnTo>
                    <a:pt x="2266295" y="1648704"/>
                  </a:lnTo>
                  <a:close/>
                  <a:moveTo>
                    <a:pt x="7185623" y="1556361"/>
                  </a:moveTo>
                  <a:lnTo>
                    <a:pt x="7185623" y="1560293"/>
                  </a:lnTo>
                  <a:lnTo>
                    <a:pt x="7192444" y="1560293"/>
                  </a:lnTo>
                  <a:close/>
                  <a:moveTo>
                    <a:pt x="7119587" y="1508325"/>
                  </a:moveTo>
                  <a:cubicBezTo>
                    <a:pt x="7117077" y="1510380"/>
                    <a:pt x="7114185" y="1511826"/>
                    <a:pt x="7110990" y="1512587"/>
                  </a:cubicBezTo>
                  <a:lnTo>
                    <a:pt x="7113065" y="1560293"/>
                  </a:lnTo>
                  <a:lnTo>
                    <a:pt x="7147428" y="1560293"/>
                  </a:lnTo>
                  <a:lnTo>
                    <a:pt x="7147428" y="1533334"/>
                  </a:lnTo>
                  <a:lnTo>
                    <a:pt x="7136021" y="1526282"/>
                  </a:lnTo>
                  <a:cubicBezTo>
                    <a:pt x="7131913" y="1523239"/>
                    <a:pt x="7125141" y="1515326"/>
                    <a:pt x="7119587" y="1508325"/>
                  </a:cubicBezTo>
                  <a:close/>
                  <a:moveTo>
                    <a:pt x="6155496" y="1471272"/>
                  </a:moveTo>
                  <a:cubicBezTo>
                    <a:pt x="6136779" y="1474848"/>
                    <a:pt x="6118747" y="1478501"/>
                    <a:pt x="6101475" y="1482229"/>
                  </a:cubicBezTo>
                  <a:lnTo>
                    <a:pt x="6101475" y="1705769"/>
                  </a:lnTo>
                  <a:lnTo>
                    <a:pt x="6155496" y="1705769"/>
                  </a:lnTo>
                  <a:close/>
                  <a:moveTo>
                    <a:pt x="1274364" y="1471272"/>
                  </a:moveTo>
                  <a:cubicBezTo>
                    <a:pt x="1255646" y="1474848"/>
                    <a:pt x="1237614" y="1478501"/>
                    <a:pt x="1220342" y="1482229"/>
                  </a:cubicBezTo>
                  <a:lnTo>
                    <a:pt x="1220342" y="1705769"/>
                  </a:lnTo>
                  <a:lnTo>
                    <a:pt x="1274364" y="1705769"/>
                  </a:lnTo>
                  <a:close/>
                  <a:moveTo>
                    <a:pt x="6243756" y="1455903"/>
                  </a:moveTo>
                  <a:cubicBezTo>
                    <a:pt x="6226560" y="1458642"/>
                    <a:pt x="6209898" y="1461457"/>
                    <a:pt x="6193615" y="1464273"/>
                  </a:cubicBezTo>
                  <a:lnTo>
                    <a:pt x="6193615" y="1705693"/>
                  </a:lnTo>
                  <a:lnTo>
                    <a:pt x="6243756" y="1705693"/>
                  </a:lnTo>
                  <a:close/>
                  <a:moveTo>
                    <a:pt x="1362623" y="1455903"/>
                  </a:moveTo>
                  <a:cubicBezTo>
                    <a:pt x="1345427" y="1458642"/>
                    <a:pt x="1328765" y="1461457"/>
                    <a:pt x="1312482" y="1464273"/>
                  </a:cubicBezTo>
                  <a:lnTo>
                    <a:pt x="1312482" y="1705693"/>
                  </a:lnTo>
                  <a:lnTo>
                    <a:pt x="1362623" y="1705693"/>
                  </a:lnTo>
                  <a:close/>
                  <a:moveTo>
                    <a:pt x="6372113" y="1438250"/>
                  </a:moveTo>
                  <a:cubicBezTo>
                    <a:pt x="6350581" y="1440838"/>
                    <a:pt x="6329505" y="1443577"/>
                    <a:pt x="6309038" y="1446392"/>
                  </a:cubicBezTo>
                  <a:lnTo>
                    <a:pt x="6309799" y="1453924"/>
                  </a:lnTo>
                  <a:lnTo>
                    <a:pt x="6372113" y="1453924"/>
                  </a:lnTo>
                  <a:close/>
                  <a:moveTo>
                    <a:pt x="1490980" y="1438250"/>
                  </a:moveTo>
                  <a:cubicBezTo>
                    <a:pt x="1469448" y="1440838"/>
                    <a:pt x="1448372" y="1443577"/>
                    <a:pt x="1427905" y="1446392"/>
                  </a:cubicBezTo>
                  <a:lnTo>
                    <a:pt x="1428666" y="1453924"/>
                  </a:lnTo>
                  <a:lnTo>
                    <a:pt x="1490980" y="1453924"/>
                  </a:lnTo>
                  <a:close/>
                  <a:moveTo>
                    <a:pt x="7982851" y="1433838"/>
                  </a:moveTo>
                  <a:lnTo>
                    <a:pt x="7982851" y="1676627"/>
                  </a:lnTo>
                  <a:lnTo>
                    <a:pt x="8045621" y="1676627"/>
                  </a:lnTo>
                  <a:lnTo>
                    <a:pt x="8045621" y="1441447"/>
                  </a:lnTo>
                  <a:cubicBezTo>
                    <a:pt x="8025155" y="1438784"/>
                    <a:pt x="8004232" y="1436273"/>
                    <a:pt x="7982851" y="1433838"/>
                  </a:cubicBezTo>
                  <a:close/>
                  <a:moveTo>
                    <a:pt x="3101719" y="1433838"/>
                  </a:moveTo>
                  <a:lnTo>
                    <a:pt x="3101719" y="1676627"/>
                  </a:lnTo>
                  <a:lnTo>
                    <a:pt x="3164488" y="1676627"/>
                  </a:lnTo>
                  <a:lnTo>
                    <a:pt x="3164488" y="1441447"/>
                  </a:lnTo>
                  <a:cubicBezTo>
                    <a:pt x="3144022" y="1438784"/>
                    <a:pt x="3123099" y="1436273"/>
                    <a:pt x="3101719" y="1433838"/>
                  </a:cubicBezTo>
                  <a:close/>
                  <a:moveTo>
                    <a:pt x="7899005" y="1425012"/>
                  </a:moveTo>
                  <a:lnTo>
                    <a:pt x="7899005" y="1676627"/>
                  </a:lnTo>
                  <a:lnTo>
                    <a:pt x="7944733" y="1676627"/>
                  </a:lnTo>
                  <a:lnTo>
                    <a:pt x="7944733" y="1429653"/>
                  </a:lnTo>
                  <a:cubicBezTo>
                    <a:pt x="7929667" y="1428055"/>
                    <a:pt x="7914450" y="1426533"/>
                    <a:pt x="7899005" y="1425012"/>
                  </a:cubicBezTo>
                  <a:close/>
                  <a:moveTo>
                    <a:pt x="3017872" y="1425012"/>
                  </a:moveTo>
                  <a:lnTo>
                    <a:pt x="3017872" y="1676627"/>
                  </a:lnTo>
                  <a:lnTo>
                    <a:pt x="3063600" y="1676627"/>
                  </a:lnTo>
                  <a:lnTo>
                    <a:pt x="3063600" y="1429653"/>
                  </a:lnTo>
                  <a:cubicBezTo>
                    <a:pt x="3048534" y="1428055"/>
                    <a:pt x="3033317" y="1426533"/>
                    <a:pt x="3017872" y="1425012"/>
                  </a:cubicBezTo>
                  <a:close/>
                  <a:moveTo>
                    <a:pt x="6542053" y="1420586"/>
                  </a:moveTo>
                  <a:lnTo>
                    <a:pt x="6487763" y="1425544"/>
                  </a:lnTo>
                  <a:lnTo>
                    <a:pt x="6487763" y="1453849"/>
                  </a:lnTo>
                  <a:lnTo>
                    <a:pt x="6540604" y="1453849"/>
                  </a:lnTo>
                  <a:close/>
                  <a:moveTo>
                    <a:pt x="1672445" y="1419534"/>
                  </a:moveTo>
                  <a:cubicBezTo>
                    <a:pt x="1650151" y="1421436"/>
                    <a:pt x="1628162" y="1423414"/>
                    <a:pt x="1606630" y="1425544"/>
                  </a:cubicBezTo>
                  <a:lnTo>
                    <a:pt x="1606630" y="1453849"/>
                  </a:lnTo>
                  <a:lnTo>
                    <a:pt x="1669402" y="1453849"/>
                  </a:lnTo>
                  <a:close/>
                  <a:moveTo>
                    <a:pt x="6650511" y="1411925"/>
                  </a:moveTo>
                  <a:cubicBezTo>
                    <a:pt x="6638947" y="1412686"/>
                    <a:pt x="6627456" y="1413599"/>
                    <a:pt x="6616044" y="1414435"/>
                  </a:cubicBezTo>
                  <a:lnTo>
                    <a:pt x="6616044" y="1824082"/>
                  </a:lnTo>
                  <a:lnTo>
                    <a:pt x="6650511" y="1824082"/>
                  </a:lnTo>
                  <a:close/>
                  <a:moveTo>
                    <a:pt x="1769378" y="1411925"/>
                  </a:moveTo>
                  <a:cubicBezTo>
                    <a:pt x="1757814" y="1412686"/>
                    <a:pt x="1746323" y="1413599"/>
                    <a:pt x="1734911" y="1414435"/>
                  </a:cubicBezTo>
                  <a:lnTo>
                    <a:pt x="1734911" y="1824082"/>
                  </a:lnTo>
                  <a:lnTo>
                    <a:pt x="1769378" y="1824082"/>
                  </a:lnTo>
                  <a:close/>
                  <a:moveTo>
                    <a:pt x="6731770" y="1406675"/>
                  </a:moveTo>
                  <a:lnTo>
                    <a:pt x="6721865" y="1407288"/>
                  </a:lnTo>
                  <a:lnTo>
                    <a:pt x="6722052" y="1407479"/>
                  </a:lnTo>
                  <a:cubicBezTo>
                    <a:pt x="6724719" y="1410495"/>
                    <a:pt x="6726051" y="1412477"/>
                    <a:pt x="6725614" y="1413067"/>
                  </a:cubicBezTo>
                  <a:lnTo>
                    <a:pt x="6722951" y="1416643"/>
                  </a:lnTo>
                  <a:cubicBezTo>
                    <a:pt x="6722514" y="1417233"/>
                    <a:pt x="6720217" y="1416555"/>
                    <a:pt x="6716532" y="1414918"/>
                  </a:cubicBezTo>
                  <a:lnTo>
                    <a:pt x="6703711" y="1408410"/>
                  </a:lnTo>
                  <a:lnTo>
                    <a:pt x="6688707" y="1409338"/>
                  </a:lnTo>
                  <a:lnTo>
                    <a:pt x="6688707" y="1824005"/>
                  </a:lnTo>
                  <a:lnTo>
                    <a:pt x="6731770" y="1824005"/>
                  </a:lnTo>
                  <a:lnTo>
                    <a:pt x="6731770" y="1469246"/>
                  </a:lnTo>
                  <a:lnTo>
                    <a:pt x="6724474" y="1471424"/>
                  </a:lnTo>
                  <a:lnTo>
                    <a:pt x="6722571" y="1468077"/>
                  </a:lnTo>
                  <a:lnTo>
                    <a:pt x="6731770" y="1459786"/>
                  </a:lnTo>
                  <a:close/>
                  <a:moveTo>
                    <a:pt x="1850638" y="1406675"/>
                  </a:moveTo>
                  <a:cubicBezTo>
                    <a:pt x="1836181" y="1407512"/>
                    <a:pt x="1821802" y="1408426"/>
                    <a:pt x="1807574" y="1409338"/>
                  </a:cubicBezTo>
                  <a:lnTo>
                    <a:pt x="1807574" y="1824005"/>
                  </a:lnTo>
                  <a:lnTo>
                    <a:pt x="1850638" y="1824005"/>
                  </a:lnTo>
                  <a:close/>
                  <a:moveTo>
                    <a:pt x="7544368" y="1400892"/>
                  </a:moveTo>
                  <a:lnTo>
                    <a:pt x="7544368" y="1423947"/>
                  </a:lnTo>
                  <a:lnTo>
                    <a:pt x="7562401" y="1423947"/>
                  </a:lnTo>
                  <a:lnTo>
                    <a:pt x="7562401" y="1708888"/>
                  </a:lnTo>
                  <a:lnTo>
                    <a:pt x="7577922" y="1708888"/>
                  </a:lnTo>
                  <a:lnTo>
                    <a:pt x="7579749" y="1723878"/>
                  </a:lnTo>
                  <a:lnTo>
                    <a:pt x="7579749" y="1402490"/>
                  </a:lnTo>
                  <a:cubicBezTo>
                    <a:pt x="7568032" y="1401958"/>
                    <a:pt x="7556238" y="1401425"/>
                    <a:pt x="7544368" y="1400892"/>
                  </a:cubicBezTo>
                  <a:close/>
                  <a:moveTo>
                    <a:pt x="2663236" y="1400892"/>
                  </a:moveTo>
                  <a:lnTo>
                    <a:pt x="2663236" y="1423947"/>
                  </a:lnTo>
                  <a:lnTo>
                    <a:pt x="2681268" y="1423947"/>
                  </a:lnTo>
                  <a:lnTo>
                    <a:pt x="2681268" y="1708888"/>
                  </a:lnTo>
                  <a:lnTo>
                    <a:pt x="2696789" y="1708888"/>
                  </a:lnTo>
                  <a:lnTo>
                    <a:pt x="2698616" y="1723878"/>
                  </a:lnTo>
                  <a:lnTo>
                    <a:pt x="2698616" y="1402490"/>
                  </a:lnTo>
                  <a:cubicBezTo>
                    <a:pt x="2686899" y="1401958"/>
                    <a:pt x="2675106" y="1401425"/>
                    <a:pt x="2663236" y="1400892"/>
                  </a:cubicBezTo>
                  <a:close/>
                  <a:moveTo>
                    <a:pt x="7147428" y="1393817"/>
                  </a:moveTo>
                  <a:lnTo>
                    <a:pt x="7115861" y="1394054"/>
                  </a:lnTo>
                  <a:lnTo>
                    <a:pt x="7118170" y="1423797"/>
                  </a:lnTo>
                  <a:cubicBezTo>
                    <a:pt x="7118864" y="1433519"/>
                    <a:pt x="7119282" y="1440001"/>
                    <a:pt x="7119282" y="1440001"/>
                  </a:cubicBezTo>
                  <a:cubicBezTo>
                    <a:pt x="7119207" y="1446316"/>
                    <a:pt x="7115403" y="1460316"/>
                    <a:pt x="7112511" y="1469598"/>
                  </a:cubicBezTo>
                  <a:cubicBezTo>
                    <a:pt x="7121642" y="1472489"/>
                    <a:pt x="7128185" y="1481011"/>
                    <a:pt x="7128109" y="1491054"/>
                  </a:cubicBezTo>
                  <a:cubicBezTo>
                    <a:pt x="7128109" y="1491816"/>
                    <a:pt x="7127956" y="1492576"/>
                    <a:pt x="7127881" y="1493337"/>
                  </a:cubicBezTo>
                  <a:lnTo>
                    <a:pt x="7147428" y="1502278"/>
                  </a:lnTo>
                  <a:close/>
                  <a:moveTo>
                    <a:pt x="2266295" y="1393817"/>
                  </a:moveTo>
                  <a:cubicBezTo>
                    <a:pt x="2252751" y="1393893"/>
                    <a:pt x="2239285" y="1394045"/>
                    <a:pt x="2225818" y="1394121"/>
                  </a:cubicBezTo>
                  <a:lnTo>
                    <a:pt x="2225818" y="1560293"/>
                  </a:lnTo>
                  <a:lnTo>
                    <a:pt x="2266295" y="1560293"/>
                  </a:lnTo>
                  <a:close/>
                  <a:moveTo>
                    <a:pt x="7185623" y="1393665"/>
                  </a:moveTo>
                  <a:lnTo>
                    <a:pt x="7185623" y="1533643"/>
                  </a:lnTo>
                  <a:lnTo>
                    <a:pt x="7191213" y="1538542"/>
                  </a:lnTo>
                  <a:lnTo>
                    <a:pt x="7214953" y="1560293"/>
                  </a:lnTo>
                  <a:lnTo>
                    <a:pt x="7223285" y="1560293"/>
                  </a:lnTo>
                  <a:lnTo>
                    <a:pt x="7223285" y="1438859"/>
                  </a:lnTo>
                  <a:lnTo>
                    <a:pt x="7404903" y="1438859"/>
                  </a:lnTo>
                  <a:lnTo>
                    <a:pt x="7404903" y="1771431"/>
                  </a:lnTo>
                  <a:lnTo>
                    <a:pt x="7412740" y="1708888"/>
                  </a:lnTo>
                  <a:lnTo>
                    <a:pt x="7425903" y="1708888"/>
                  </a:lnTo>
                  <a:lnTo>
                    <a:pt x="7425903" y="1423947"/>
                  </a:lnTo>
                  <a:lnTo>
                    <a:pt x="7443554" y="1423947"/>
                  </a:lnTo>
                  <a:lnTo>
                    <a:pt x="7443554" y="1397316"/>
                  </a:lnTo>
                  <a:cubicBezTo>
                    <a:pt x="7363284" y="1394958"/>
                    <a:pt x="7280502" y="1393665"/>
                    <a:pt x="7195970" y="1393665"/>
                  </a:cubicBezTo>
                  <a:cubicBezTo>
                    <a:pt x="7192471" y="1393665"/>
                    <a:pt x="7189047" y="1393665"/>
                    <a:pt x="7185623" y="1393665"/>
                  </a:cubicBezTo>
                  <a:close/>
                  <a:moveTo>
                    <a:pt x="2304490" y="1393665"/>
                  </a:moveTo>
                  <a:lnTo>
                    <a:pt x="2304490" y="1560293"/>
                  </a:lnTo>
                  <a:lnTo>
                    <a:pt x="2342152" y="1560293"/>
                  </a:lnTo>
                  <a:lnTo>
                    <a:pt x="2342152" y="1438859"/>
                  </a:lnTo>
                  <a:lnTo>
                    <a:pt x="2523770" y="1438859"/>
                  </a:lnTo>
                  <a:lnTo>
                    <a:pt x="2523770" y="1771431"/>
                  </a:lnTo>
                  <a:lnTo>
                    <a:pt x="2531607" y="1708888"/>
                  </a:lnTo>
                  <a:lnTo>
                    <a:pt x="2544770" y="1708888"/>
                  </a:lnTo>
                  <a:lnTo>
                    <a:pt x="2544770" y="1423947"/>
                  </a:lnTo>
                  <a:lnTo>
                    <a:pt x="2562421" y="1423947"/>
                  </a:lnTo>
                  <a:lnTo>
                    <a:pt x="2562421" y="1397316"/>
                  </a:lnTo>
                  <a:cubicBezTo>
                    <a:pt x="2482151" y="1394958"/>
                    <a:pt x="2399369" y="1393665"/>
                    <a:pt x="2314838" y="1393665"/>
                  </a:cubicBezTo>
                  <a:cubicBezTo>
                    <a:pt x="2311338" y="1393665"/>
                    <a:pt x="2307915" y="1393665"/>
                    <a:pt x="2304490" y="1393665"/>
                  </a:cubicBezTo>
                  <a:close/>
                  <a:moveTo>
                    <a:pt x="6574127" y="1320014"/>
                  </a:moveTo>
                  <a:cubicBezTo>
                    <a:pt x="6570627" y="1322753"/>
                    <a:pt x="6566595" y="1324806"/>
                    <a:pt x="6562182" y="1325873"/>
                  </a:cubicBezTo>
                  <a:lnTo>
                    <a:pt x="6563917" y="1365660"/>
                  </a:lnTo>
                  <a:lnTo>
                    <a:pt x="6621428" y="1360031"/>
                  </a:lnTo>
                  <a:lnTo>
                    <a:pt x="6616148" y="1356832"/>
                  </a:lnTo>
                  <a:cubicBezTo>
                    <a:pt x="6604609" y="1349745"/>
                    <a:pt x="6596953" y="1344970"/>
                    <a:pt x="6596953" y="1344970"/>
                  </a:cubicBezTo>
                  <a:cubicBezTo>
                    <a:pt x="6591247" y="1340785"/>
                    <a:pt x="6581812" y="1329752"/>
                    <a:pt x="6574127" y="1320014"/>
                  </a:cubicBezTo>
                  <a:close/>
                  <a:moveTo>
                    <a:pt x="6533877" y="1318340"/>
                  </a:moveTo>
                  <a:cubicBezTo>
                    <a:pt x="6525281" y="1326785"/>
                    <a:pt x="6515541" y="1335611"/>
                    <a:pt x="6509606" y="1338959"/>
                  </a:cubicBezTo>
                  <a:cubicBezTo>
                    <a:pt x="6509606" y="1338959"/>
                    <a:pt x="6501432" y="1342778"/>
                    <a:pt x="6489125" y="1348426"/>
                  </a:cubicBezTo>
                  <a:lnTo>
                    <a:pt x="6487687" y="1349075"/>
                  </a:lnTo>
                  <a:lnTo>
                    <a:pt x="6487687" y="1373122"/>
                  </a:lnTo>
                  <a:lnTo>
                    <a:pt x="6544363" y="1367574"/>
                  </a:lnTo>
                  <a:lnTo>
                    <a:pt x="6546203" y="1325339"/>
                  </a:lnTo>
                  <a:cubicBezTo>
                    <a:pt x="6541562" y="1323969"/>
                    <a:pt x="6537377" y="1321535"/>
                    <a:pt x="6533877" y="1318340"/>
                  </a:cubicBezTo>
                  <a:close/>
                  <a:moveTo>
                    <a:pt x="9617176" y="531689"/>
                  </a:moveTo>
                  <a:lnTo>
                    <a:pt x="9617176" y="552535"/>
                  </a:lnTo>
                  <a:lnTo>
                    <a:pt x="9649132" y="552535"/>
                  </a:lnTo>
                  <a:lnTo>
                    <a:pt x="9649132" y="531689"/>
                  </a:lnTo>
                  <a:close/>
                  <a:moveTo>
                    <a:pt x="9565134" y="531689"/>
                  </a:moveTo>
                  <a:lnTo>
                    <a:pt x="9565134" y="552535"/>
                  </a:lnTo>
                  <a:lnTo>
                    <a:pt x="9597090" y="552535"/>
                  </a:lnTo>
                  <a:lnTo>
                    <a:pt x="9597090" y="531689"/>
                  </a:lnTo>
                  <a:close/>
                  <a:moveTo>
                    <a:pt x="9513167" y="531689"/>
                  </a:moveTo>
                  <a:lnTo>
                    <a:pt x="9513167" y="552535"/>
                  </a:lnTo>
                  <a:lnTo>
                    <a:pt x="9545122" y="552535"/>
                  </a:lnTo>
                  <a:lnTo>
                    <a:pt x="9545122" y="531689"/>
                  </a:lnTo>
                  <a:close/>
                  <a:moveTo>
                    <a:pt x="9461200" y="531689"/>
                  </a:moveTo>
                  <a:lnTo>
                    <a:pt x="9461200" y="552535"/>
                  </a:lnTo>
                  <a:lnTo>
                    <a:pt x="9493156" y="552535"/>
                  </a:lnTo>
                  <a:lnTo>
                    <a:pt x="9493156" y="531689"/>
                  </a:lnTo>
                  <a:close/>
                  <a:moveTo>
                    <a:pt x="9409157" y="531689"/>
                  </a:moveTo>
                  <a:lnTo>
                    <a:pt x="9409157" y="552535"/>
                  </a:lnTo>
                  <a:lnTo>
                    <a:pt x="9441114" y="552535"/>
                  </a:lnTo>
                  <a:lnTo>
                    <a:pt x="9441114" y="531689"/>
                  </a:lnTo>
                  <a:close/>
                  <a:moveTo>
                    <a:pt x="9357190" y="531689"/>
                  </a:moveTo>
                  <a:lnTo>
                    <a:pt x="9357190" y="552535"/>
                  </a:lnTo>
                  <a:lnTo>
                    <a:pt x="9389146" y="552535"/>
                  </a:lnTo>
                  <a:lnTo>
                    <a:pt x="9389146" y="531689"/>
                  </a:lnTo>
                  <a:close/>
                  <a:moveTo>
                    <a:pt x="9309714" y="531689"/>
                  </a:moveTo>
                  <a:lnTo>
                    <a:pt x="9309714" y="552535"/>
                  </a:lnTo>
                  <a:lnTo>
                    <a:pt x="9337104" y="552535"/>
                  </a:lnTo>
                  <a:lnTo>
                    <a:pt x="9337104" y="531689"/>
                  </a:lnTo>
                  <a:close/>
                  <a:moveTo>
                    <a:pt x="4736044" y="531689"/>
                  </a:moveTo>
                  <a:lnTo>
                    <a:pt x="4736044" y="552535"/>
                  </a:lnTo>
                  <a:lnTo>
                    <a:pt x="4768000" y="552535"/>
                  </a:lnTo>
                  <a:lnTo>
                    <a:pt x="4768000" y="531689"/>
                  </a:lnTo>
                  <a:close/>
                  <a:moveTo>
                    <a:pt x="4684001" y="531689"/>
                  </a:moveTo>
                  <a:lnTo>
                    <a:pt x="4684001" y="552535"/>
                  </a:lnTo>
                  <a:lnTo>
                    <a:pt x="4715957" y="552535"/>
                  </a:lnTo>
                  <a:lnTo>
                    <a:pt x="4715957" y="531689"/>
                  </a:lnTo>
                  <a:close/>
                  <a:moveTo>
                    <a:pt x="4632035" y="531689"/>
                  </a:moveTo>
                  <a:lnTo>
                    <a:pt x="4632035" y="552535"/>
                  </a:lnTo>
                  <a:lnTo>
                    <a:pt x="4663990" y="552535"/>
                  </a:lnTo>
                  <a:lnTo>
                    <a:pt x="4663990" y="531689"/>
                  </a:lnTo>
                  <a:close/>
                  <a:moveTo>
                    <a:pt x="4580068" y="531689"/>
                  </a:moveTo>
                  <a:lnTo>
                    <a:pt x="4580068" y="552535"/>
                  </a:lnTo>
                  <a:lnTo>
                    <a:pt x="4612023" y="552535"/>
                  </a:lnTo>
                  <a:lnTo>
                    <a:pt x="4612023" y="531689"/>
                  </a:lnTo>
                  <a:close/>
                  <a:moveTo>
                    <a:pt x="4528025" y="531689"/>
                  </a:moveTo>
                  <a:lnTo>
                    <a:pt x="4528025" y="552535"/>
                  </a:lnTo>
                  <a:lnTo>
                    <a:pt x="4559982" y="552535"/>
                  </a:lnTo>
                  <a:lnTo>
                    <a:pt x="4559982" y="531689"/>
                  </a:lnTo>
                  <a:close/>
                  <a:moveTo>
                    <a:pt x="4476058" y="531689"/>
                  </a:moveTo>
                  <a:lnTo>
                    <a:pt x="4476058" y="552535"/>
                  </a:lnTo>
                  <a:lnTo>
                    <a:pt x="4508014" y="552535"/>
                  </a:lnTo>
                  <a:lnTo>
                    <a:pt x="4508014" y="531689"/>
                  </a:lnTo>
                  <a:close/>
                  <a:moveTo>
                    <a:pt x="4428581" y="531689"/>
                  </a:moveTo>
                  <a:lnTo>
                    <a:pt x="4428581" y="552535"/>
                  </a:lnTo>
                  <a:lnTo>
                    <a:pt x="4455972" y="552535"/>
                  </a:lnTo>
                  <a:lnTo>
                    <a:pt x="4455972" y="531689"/>
                  </a:lnTo>
                  <a:close/>
                  <a:moveTo>
                    <a:pt x="2608453" y="0"/>
                  </a:moveTo>
                  <a:lnTo>
                    <a:pt x="2617584" y="0"/>
                  </a:lnTo>
                  <a:lnTo>
                    <a:pt x="2617584" y="130259"/>
                  </a:lnTo>
                  <a:lnTo>
                    <a:pt x="2629910" y="130259"/>
                  </a:lnTo>
                  <a:lnTo>
                    <a:pt x="2629910" y="242942"/>
                  </a:lnTo>
                  <a:lnTo>
                    <a:pt x="2651291" y="242942"/>
                  </a:lnTo>
                  <a:lnTo>
                    <a:pt x="2651291" y="258159"/>
                  </a:lnTo>
                  <a:cubicBezTo>
                    <a:pt x="2679670" y="269877"/>
                    <a:pt x="2701354" y="294223"/>
                    <a:pt x="2709572" y="324202"/>
                  </a:cubicBezTo>
                  <a:cubicBezTo>
                    <a:pt x="2735441" y="330897"/>
                    <a:pt x="2751495" y="340256"/>
                    <a:pt x="2751495" y="350680"/>
                  </a:cubicBezTo>
                  <a:cubicBezTo>
                    <a:pt x="2751495" y="361104"/>
                    <a:pt x="2735364" y="370462"/>
                    <a:pt x="2709572" y="377157"/>
                  </a:cubicBezTo>
                  <a:cubicBezTo>
                    <a:pt x="2702420" y="403255"/>
                    <a:pt x="2685072" y="425092"/>
                    <a:pt x="2662018" y="438027"/>
                  </a:cubicBezTo>
                  <a:lnTo>
                    <a:pt x="2662018" y="462221"/>
                  </a:lnTo>
                  <a:lnTo>
                    <a:pt x="2639953" y="462221"/>
                  </a:lnTo>
                  <a:lnTo>
                    <a:pt x="2639953" y="748456"/>
                  </a:lnTo>
                  <a:lnTo>
                    <a:pt x="2663387" y="748456"/>
                  </a:lnTo>
                  <a:lnTo>
                    <a:pt x="2663387" y="764968"/>
                  </a:lnTo>
                  <a:lnTo>
                    <a:pt x="2681649" y="764968"/>
                  </a:lnTo>
                  <a:lnTo>
                    <a:pt x="2681649" y="815032"/>
                  </a:lnTo>
                  <a:lnTo>
                    <a:pt x="2663387" y="815032"/>
                  </a:lnTo>
                  <a:lnTo>
                    <a:pt x="2663387" y="1052420"/>
                  </a:lnTo>
                  <a:lnTo>
                    <a:pt x="2681649" y="1052420"/>
                  </a:lnTo>
                  <a:lnTo>
                    <a:pt x="2681649" y="1068550"/>
                  </a:lnTo>
                  <a:lnTo>
                    <a:pt x="2693442" y="1068550"/>
                  </a:lnTo>
                  <a:lnTo>
                    <a:pt x="2693442" y="1118614"/>
                  </a:lnTo>
                  <a:lnTo>
                    <a:pt x="2681649" y="1118614"/>
                  </a:lnTo>
                  <a:lnTo>
                    <a:pt x="2681649" y="1136418"/>
                  </a:lnTo>
                  <a:lnTo>
                    <a:pt x="2663387" y="1136418"/>
                  </a:lnTo>
                  <a:lnTo>
                    <a:pt x="2663387" y="1343905"/>
                  </a:lnTo>
                  <a:cubicBezTo>
                    <a:pt x="2675257" y="1344589"/>
                    <a:pt x="2687051" y="1345275"/>
                    <a:pt x="2698768" y="1346035"/>
                  </a:cubicBezTo>
                  <a:lnTo>
                    <a:pt x="2698768" y="1156809"/>
                  </a:lnTo>
                  <a:lnTo>
                    <a:pt x="2732702" y="1156809"/>
                  </a:lnTo>
                  <a:lnTo>
                    <a:pt x="2732702" y="1021910"/>
                  </a:lnTo>
                  <a:lnTo>
                    <a:pt x="2772342" y="1021910"/>
                  </a:lnTo>
                  <a:lnTo>
                    <a:pt x="2772342" y="1013616"/>
                  </a:lnTo>
                  <a:lnTo>
                    <a:pt x="2752788" y="1013616"/>
                  </a:lnTo>
                  <a:lnTo>
                    <a:pt x="2752788" y="1000301"/>
                  </a:lnTo>
                  <a:lnTo>
                    <a:pt x="2772342" y="1000301"/>
                  </a:lnTo>
                  <a:lnTo>
                    <a:pt x="2772342" y="990181"/>
                  </a:lnTo>
                  <a:lnTo>
                    <a:pt x="2752788" y="990181"/>
                  </a:lnTo>
                  <a:lnTo>
                    <a:pt x="2752788" y="976866"/>
                  </a:lnTo>
                  <a:lnTo>
                    <a:pt x="2772342" y="976866"/>
                  </a:lnTo>
                  <a:lnTo>
                    <a:pt x="2772342" y="966747"/>
                  </a:lnTo>
                  <a:lnTo>
                    <a:pt x="2752788" y="966747"/>
                  </a:lnTo>
                  <a:lnTo>
                    <a:pt x="2752788" y="953432"/>
                  </a:lnTo>
                  <a:lnTo>
                    <a:pt x="2772342" y="953432"/>
                  </a:lnTo>
                  <a:lnTo>
                    <a:pt x="2772342" y="943313"/>
                  </a:lnTo>
                  <a:lnTo>
                    <a:pt x="2752788" y="943313"/>
                  </a:lnTo>
                  <a:lnTo>
                    <a:pt x="2752788" y="929997"/>
                  </a:lnTo>
                  <a:lnTo>
                    <a:pt x="2772342" y="929997"/>
                  </a:lnTo>
                  <a:lnTo>
                    <a:pt x="2772342" y="904812"/>
                  </a:lnTo>
                  <a:lnTo>
                    <a:pt x="2786952" y="904812"/>
                  </a:lnTo>
                  <a:lnTo>
                    <a:pt x="2786952" y="888454"/>
                  </a:lnTo>
                  <a:lnTo>
                    <a:pt x="2929765" y="888454"/>
                  </a:lnTo>
                  <a:lnTo>
                    <a:pt x="2929765" y="904812"/>
                  </a:lnTo>
                  <a:lnTo>
                    <a:pt x="2941633" y="904812"/>
                  </a:lnTo>
                  <a:lnTo>
                    <a:pt x="2941633" y="929997"/>
                  </a:lnTo>
                  <a:lnTo>
                    <a:pt x="2961188" y="929997"/>
                  </a:lnTo>
                  <a:lnTo>
                    <a:pt x="2961188" y="943313"/>
                  </a:lnTo>
                  <a:lnTo>
                    <a:pt x="2941633" y="943313"/>
                  </a:lnTo>
                  <a:lnTo>
                    <a:pt x="2941633" y="953432"/>
                  </a:lnTo>
                  <a:lnTo>
                    <a:pt x="2961188" y="953432"/>
                  </a:lnTo>
                  <a:lnTo>
                    <a:pt x="2961188" y="966747"/>
                  </a:lnTo>
                  <a:lnTo>
                    <a:pt x="2941633" y="966747"/>
                  </a:lnTo>
                  <a:lnTo>
                    <a:pt x="2941633" y="976866"/>
                  </a:lnTo>
                  <a:lnTo>
                    <a:pt x="2961188" y="976866"/>
                  </a:lnTo>
                  <a:lnTo>
                    <a:pt x="2961188" y="990181"/>
                  </a:lnTo>
                  <a:lnTo>
                    <a:pt x="2941633" y="990181"/>
                  </a:lnTo>
                  <a:lnTo>
                    <a:pt x="2941633" y="1000301"/>
                  </a:lnTo>
                  <a:lnTo>
                    <a:pt x="2961188" y="1000301"/>
                  </a:lnTo>
                  <a:lnTo>
                    <a:pt x="2961188" y="1013616"/>
                  </a:lnTo>
                  <a:lnTo>
                    <a:pt x="2941633" y="1013616"/>
                  </a:lnTo>
                  <a:lnTo>
                    <a:pt x="2941633" y="1021910"/>
                  </a:lnTo>
                  <a:lnTo>
                    <a:pt x="2983938" y="1021910"/>
                  </a:lnTo>
                  <a:lnTo>
                    <a:pt x="2983938" y="1156809"/>
                  </a:lnTo>
                  <a:lnTo>
                    <a:pt x="3017872" y="1156809"/>
                  </a:lnTo>
                  <a:lnTo>
                    <a:pt x="3017872" y="1376849"/>
                  </a:lnTo>
                  <a:cubicBezTo>
                    <a:pt x="3070219" y="1383925"/>
                    <a:pt x="3119218" y="1391762"/>
                    <a:pt x="3164488" y="1400208"/>
                  </a:cubicBezTo>
                  <a:lnTo>
                    <a:pt x="3164488" y="1096092"/>
                  </a:lnTo>
                  <a:lnTo>
                    <a:pt x="3203217" y="1156125"/>
                  </a:lnTo>
                  <a:lnTo>
                    <a:pt x="3576419" y="1156125"/>
                  </a:lnTo>
                  <a:lnTo>
                    <a:pt x="3626255" y="1096092"/>
                  </a:lnTo>
                  <a:lnTo>
                    <a:pt x="3626255" y="1744649"/>
                  </a:lnTo>
                  <a:lnTo>
                    <a:pt x="3716721" y="1744649"/>
                  </a:lnTo>
                  <a:lnTo>
                    <a:pt x="3716721" y="1433306"/>
                  </a:lnTo>
                  <a:lnTo>
                    <a:pt x="3711624" y="1433306"/>
                  </a:lnTo>
                  <a:lnTo>
                    <a:pt x="3711624" y="1406219"/>
                  </a:lnTo>
                  <a:lnTo>
                    <a:pt x="3727754" y="1406219"/>
                  </a:lnTo>
                  <a:lnTo>
                    <a:pt x="3727754" y="1386892"/>
                  </a:lnTo>
                  <a:lnTo>
                    <a:pt x="3741906" y="1386892"/>
                  </a:lnTo>
                  <a:lnTo>
                    <a:pt x="3741906" y="1322144"/>
                  </a:lnTo>
                  <a:lnTo>
                    <a:pt x="3736048" y="1316894"/>
                  </a:lnTo>
                  <a:lnTo>
                    <a:pt x="3772492" y="1054778"/>
                  </a:lnTo>
                  <a:lnTo>
                    <a:pt x="3808937" y="1316894"/>
                  </a:lnTo>
                  <a:lnTo>
                    <a:pt x="3803078" y="1322144"/>
                  </a:lnTo>
                  <a:lnTo>
                    <a:pt x="3803078" y="1386892"/>
                  </a:lnTo>
                  <a:lnTo>
                    <a:pt x="3817231" y="1386892"/>
                  </a:lnTo>
                  <a:lnTo>
                    <a:pt x="3817231" y="1406219"/>
                  </a:lnTo>
                  <a:lnTo>
                    <a:pt x="3833361" y="1406219"/>
                  </a:lnTo>
                  <a:lnTo>
                    <a:pt x="3833361" y="1433306"/>
                  </a:lnTo>
                  <a:lnTo>
                    <a:pt x="3828339" y="1433306"/>
                  </a:lnTo>
                  <a:lnTo>
                    <a:pt x="3828339" y="1744649"/>
                  </a:lnTo>
                  <a:lnTo>
                    <a:pt x="3851621" y="1744649"/>
                  </a:lnTo>
                  <a:lnTo>
                    <a:pt x="3851621" y="1449359"/>
                  </a:lnTo>
                  <a:lnTo>
                    <a:pt x="3847132" y="1449359"/>
                  </a:lnTo>
                  <a:lnTo>
                    <a:pt x="3847132" y="1423338"/>
                  </a:lnTo>
                  <a:lnTo>
                    <a:pt x="3861436" y="1423338"/>
                  </a:lnTo>
                  <a:lnTo>
                    <a:pt x="3861436" y="1404773"/>
                  </a:lnTo>
                  <a:lnTo>
                    <a:pt x="3873915" y="1404773"/>
                  </a:lnTo>
                  <a:lnTo>
                    <a:pt x="3873915" y="1342459"/>
                  </a:lnTo>
                  <a:lnTo>
                    <a:pt x="3868740" y="1337437"/>
                  </a:lnTo>
                  <a:lnTo>
                    <a:pt x="3900925" y="1147907"/>
                  </a:lnTo>
                  <a:lnTo>
                    <a:pt x="3933109" y="1337437"/>
                  </a:lnTo>
                  <a:lnTo>
                    <a:pt x="3927859" y="1342535"/>
                  </a:lnTo>
                  <a:lnTo>
                    <a:pt x="3927859" y="1404773"/>
                  </a:lnTo>
                  <a:lnTo>
                    <a:pt x="3940338" y="1404773"/>
                  </a:lnTo>
                  <a:lnTo>
                    <a:pt x="3940338" y="1423338"/>
                  </a:lnTo>
                  <a:lnTo>
                    <a:pt x="3954641" y="1423338"/>
                  </a:lnTo>
                  <a:lnTo>
                    <a:pt x="3954641" y="1449359"/>
                  </a:lnTo>
                  <a:lnTo>
                    <a:pt x="3950228" y="1449359"/>
                  </a:lnTo>
                  <a:lnTo>
                    <a:pt x="3950228" y="1504065"/>
                  </a:lnTo>
                  <a:lnTo>
                    <a:pt x="4022358" y="1504065"/>
                  </a:lnTo>
                  <a:lnTo>
                    <a:pt x="4022358" y="741609"/>
                  </a:lnTo>
                  <a:lnTo>
                    <a:pt x="4062911" y="741609"/>
                  </a:lnTo>
                  <a:lnTo>
                    <a:pt x="4062911" y="627784"/>
                  </a:lnTo>
                  <a:lnTo>
                    <a:pt x="4097987" y="627784"/>
                  </a:lnTo>
                  <a:lnTo>
                    <a:pt x="4097987" y="552459"/>
                  </a:lnTo>
                  <a:lnTo>
                    <a:pt x="4171334" y="552459"/>
                  </a:lnTo>
                  <a:lnTo>
                    <a:pt x="4171334" y="509547"/>
                  </a:lnTo>
                  <a:lnTo>
                    <a:pt x="4210595" y="509547"/>
                  </a:lnTo>
                  <a:lnTo>
                    <a:pt x="4210595" y="395494"/>
                  </a:lnTo>
                  <a:lnTo>
                    <a:pt x="4230681" y="395494"/>
                  </a:lnTo>
                  <a:lnTo>
                    <a:pt x="4230681" y="509547"/>
                  </a:lnTo>
                  <a:lnTo>
                    <a:pt x="4428658" y="509547"/>
                  </a:lnTo>
                  <a:lnTo>
                    <a:pt x="4428658" y="526362"/>
                  </a:lnTo>
                  <a:lnTo>
                    <a:pt x="4787859" y="526362"/>
                  </a:lnTo>
                  <a:lnTo>
                    <a:pt x="4787859" y="526439"/>
                  </a:lnTo>
                  <a:lnTo>
                    <a:pt x="4788087" y="526439"/>
                  </a:lnTo>
                  <a:lnTo>
                    <a:pt x="4788087" y="552459"/>
                  </a:lnTo>
                  <a:lnTo>
                    <a:pt x="4789076" y="552459"/>
                  </a:lnTo>
                  <a:lnTo>
                    <a:pt x="4789076" y="627784"/>
                  </a:lnTo>
                  <a:lnTo>
                    <a:pt x="4799348" y="627784"/>
                  </a:lnTo>
                  <a:lnTo>
                    <a:pt x="4799348" y="741609"/>
                  </a:lnTo>
                  <a:lnTo>
                    <a:pt x="4839901" y="741609"/>
                  </a:lnTo>
                  <a:lnTo>
                    <a:pt x="4839901" y="1815560"/>
                  </a:lnTo>
                  <a:lnTo>
                    <a:pt x="4883042" y="1815560"/>
                  </a:lnTo>
                  <a:lnTo>
                    <a:pt x="4883042" y="972453"/>
                  </a:lnTo>
                  <a:lnTo>
                    <a:pt x="5438470" y="1206189"/>
                  </a:lnTo>
                  <a:lnTo>
                    <a:pt x="5438470" y="1705845"/>
                  </a:lnTo>
                  <a:lnTo>
                    <a:pt x="5664134" y="1705845"/>
                  </a:lnTo>
                  <a:lnTo>
                    <a:pt x="5664134" y="1707215"/>
                  </a:lnTo>
                  <a:lnTo>
                    <a:pt x="5670379" y="1707215"/>
                  </a:lnTo>
                  <a:lnTo>
                    <a:pt x="5670379" y="1351513"/>
                  </a:lnTo>
                  <a:lnTo>
                    <a:pt x="5782530" y="1377154"/>
                  </a:lnTo>
                  <a:lnTo>
                    <a:pt x="5782530" y="1345045"/>
                  </a:lnTo>
                  <a:lnTo>
                    <a:pt x="5808627" y="1345045"/>
                  </a:lnTo>
                  <a:lnTo>
                    <a:pt x="5808627" y="1262797"/>
                  </a:lnTo>
                  <a:lnTo>
                    <a:pt x="5821333" y="1262797"/>
                  </a:lnTo>
                  <a:lnTo>
                    <a:pt x="5821333" y="1251080"/>
                  </a:lnTo>
                  <a:lnTo>
                    <a:pt x="5783823" y="1251080"/>
                  </a:lnTo>
                  <a:lnTo>
                    <a:pt x="5783823" y="1239819"/>
                  </a:lnTo>
                  <a:lnTo>
                    <a:pt x="5788769" y="1239819"/>
                  </a:lnTo>
                  <a:lnTo>
                    <a:pt x="5788769" y="1231297"/>
                  </a:lnTo>
                  <a:lnTo>
                    <a:pt x="5783823" y="1231297"/>
                  </a:lnTo>
                  <a:lnTo>
                    <a:pt x="5783823" y="1220036"/>
                  </a:lnTo>
                  <a:lnTo>
                    <a:pt x="5788769" y="1220036"/>
                  </a:lnTo>
                  <a:lnTo>
                    <a:pt x="5788769" y="1211439"/>
                  </a:lnTo>
                  <a:lnTo>
                    <a:pt x="5783823" y="1211439"/>
                  </a:lnTo>
                  <a:lnTo>
                    <a:pt x="5783823" y="1200178"/>
                  </a:lnTo>
                  <a:lnTo>
                    <a:pt x="5788769" y="1200178"/>
                  </a:lnTo>
                  <a:lnTo>
                    <a:pt x="5788769" y="1191657"/>
                  </a:lnTo>
                  <a:lnTo>
                    <a:pt x="5783823" y="1191657"/>
                  </a:lnTo>
                  <a:lnTo>
                    <a:pt x="5783823" y="1180396"/>
                  </a:lnTo>
                  <a:lnTo>
                    <a:pt x="5821333" y="1180396"/>
                  </a:lnTo>
                  <a:lnTo>
                    <a:pt x="5821333" y="1134516"/>
                  </a:lnTo>
                  <a:lnTo>
                    <a:pt x="5862039" y="1104158"/>
                  </a:lnTo>
                  <a:lnTo>
                    <a:pt x="5862039" y="1180321"/>
                  </a:lnTo>
                  <a:lnTo>
                    <a:pt x="5899626" y="1180321"/>
                  </a:lnTo>
                  <a:lnTo>
                    <a:pt x="5899626" y="1191580"/>
                  </a:lnTo>
                  <a:lnTo>
                    <a:pt x="5894604" y="1191580"/>
                  </a:lnTo>
                  <a:lnTo>
                    <a:pt x="5894604" y="1200102"/>
                  </a:lnTo>
                  <a:lnTo>
                    <a:pt x="5899626" y="1200102"/>
                  </a:lnTo>
                  <a:lnTo>
                    <a:pt x="5899626" y="1211363"/>
                  </a:lnTo>
                  <a:lnTo>
                    <a:pt x="5894604" y="1211363"/>
                  </a:lnTo>
                  <a:lnTo>
                    <a:pt x="5894604" y="1219960"/>
                  </a:lnTo>
                  <a:lnTo>
                    <a:pt x="5899626" y="1219960"/>
                  </a:lnTo>
                  <a:lnTo>
                    <a:pt x="5899626" y="1231221"/>
                  </a:lnTo>
                  <a:lnTo>
                    <a:pt x="5894604" y="1231221"/>
                  </a:lnTo>
                  <a:lnTo>
                    <a:pt x="5894604" y="1239743"/>
                  </a:lnTo>
                  <a:lnTo>
                    <a:pt x="5899626" y="1239743"/>
                  </a:lnTo>
                  <a:lnTo>
                    <a:pt x="5899626" y="1251003"/>
                  </a:lnTo>
                  <a:lnTo>
                    <a:pt x="5862039" y="1251003"/>
                  </a:lnTo>
                  <a:lnTo>
                    <a:pt x="5862039" y="1262721"/>
                  </a:lnTo>
                  <a:lnTo>
                    <a:pt x="5874746" y="1262721"/>
                  </a:lnTo>
                  <a:lnTo>
                    <a:pt x="5874746" y="1344970"/>
                  </a:lnTo>
                  <a:lnTo>
                    <a:pt x="5889804" y="1344970"/>
                  </a:lnTo>
                  <a:lnTo>
                    <a:pt x="5889804" y="1315372"/>
                  </a:lnTo>
                  <a:lnTo>
                    <a:pt x="5889804" y="1260895"/>
                  </a:lnTo>
                  <a:lnTo>
                    <a:pt x="5907760" y="1260895"/>
                  </a:lnTo>
                  <a:lnTo>
                    <a:pt x="5907760" y="1254275"/>
                  </a:lnTo>
                  <a:lnTo>
                    <a:pt x="5907760" y="1241417"/>
                  </a:lnTo>
                  <a:lnTo>
                    <a:pt x="5922749" y="1241417"/>
                  </a:lnTo>
                  <a:lnTo>
                    <a:pt x="5922749" y="1199798"/>
                  </a:lnTo>
                  <a:lnTo>
                    <a:pt x="5931575" y="1199798"/>
                  </a:lnTo>
                  <a:lnTo>
                    <a:pt x="5931575" y="1241417"/>
                  </a:lnTo>
                  <a:lnTo>
                    <a:pt x="5946564" y="1241417"/>
                  </a:lnTo>
                  <a:lnTo>
                    <a:pt x="5946564" y="1254275"/>
                  </a:lnTo>
                  <a:lnTo>
                    <a:pt x="5946564" y="1260895"/>
                  </a:lnTo>
                  <a:lnTo>
                    <a:pt x="5970759" y="1260895"/>
                  </a:lnTo>
                  <a:lnTo>
                    <a:pt x="5970759" y="1254275"/>
                  </a:lnTo>
                  <a:lnTo>
                    <a:pt x="5970759" y="1241417"/>
                  </a:lnTo>
                  <a:lnTo>
                    <a:pt x="5985748" y="1241417"/>
                  </a:lnTo>
                  <a:lnTo>
                    <a:pt x="5985748" y="1199798"/>
                  </a:lnTo>
                  <a:lnTo>
                    <a:pt x="5994574" y="1199798"/>
                  </a:lnTo>
                  <a:lnTo>
                    <a:pt x="5994574" y="1241417"/>
                  </a:lnTo>
                  <a:lnTo>
                    <a:pt x="6009563" y="1241417"/>
                  </a:lnTo>
                  <a:lnTo>
                    <a:pt x="6009563" y="1254275"/>
                  </a:lnTo>
                  <a:lnTo>
                    <a:pt x="6009563" y="1260895"/>
                  </a:lnTo>
                  <a:lnTo>
                    <a:pt x="6028356" y="1260895"/>
                  </a:lnTo>
                  <a:lnTo>
                    <a:pt x="6028356" y="1315372"/>
                  </a:lnTo>
                  <a:lnTo>
                    <a:pt x="6028356" y="1413979"/>
                  </a:lnTo>
                  <a:lnTo>
                    <a:pt x="6068149" y="1413979"/>
                  </a:lnTo>
                  <a:lnTo>
                    <a:pt x="6068149" y="1467239"/>
                  </a:lnTo>
                  <a:cubicBezTo>
                    <a:pt x="6112659" y="1447990"/>
                    <a:pt x="6172083" y="1430186"/>
                    <a:pt x="6243679" y="1414284"/>
                  </a:cubicBezTo>
                  <a:lnTo>
                    <a:pt x="6243679" y="1402643"/>
                  </a:lnTo>
                  <a:lnTo>
                    <a:pt x="6299754" y="1402643"/>
                  </a:lnTo>
                  <a:cubicBezTo>
                    <a:pt x="6322885" y="1398153"/>
                    <a:pt x="6347005" y="1393893"/>
                    <a:pt x="6372036" y="1389784"/>
                  </a:cubicBezTo>
                  <a:lnTo>
                    <a:pt x="6372036" y="1347937"/>
                  </a:lnTo>
                  <a:lnTo>
                    <a:pt x="6429566" y="1347937"/>
                  </a:lnTo>
                  <a:lnTo>
                    <a:pt x="6431333" y="1346672"/>
                  </a:lnTo>
                  <a:cubicBezTo>
                    <a:pt x="6461045" y="1326063"/>
                    <a:pt x="6491118" y="1306090"/>
                    <a:pt x="6491118" y="1306090"/>
                  </a:cubicBezTo>
                  <a:cubicBezTo>
                    <a:pt x="6497432" y="1302514"/>
                    <a:pt x="6511660" y="1298480"/>
                    <a:pt x="6523835" y="1295515"/>
                  </a:cubicBezTo>
                  <a:cubicBezTo>
                    <a:pt x="6523835" y="1295438"/>
                    <a:pt x="6523835" y="1295362"/>
                    <a:pt x="6523835" y="1295285"/>
                  </a:cubicBezTo>
                  <a:cubicBezTo>
                    <a:pt x="6523910" y="1281743"/>
                    <a:pt x="6532736" y="1270405"/>
                    <a:pt x="6544834" y="1266220"/>
                  </a:cubicBezTo>
                  <a:cubicBezTo>
                    <a:pt x="6540955" y="1252982"/>
                    <a:pt x="6536084" y="1233427"/>
                    <a:pt x="6536161" y="1224449"/>
                  </a:cubicBezTo>
                  <a:cubicBezTo>
                    <a:pt x="6536161" y="1224449"/>
                    <a:pt x="6548410" y="1080571"/>
                    <a:pt x="6554269" y="1080648"/>
                  </a:cubicBezTo>
                  <a:lnTo>
                    <a:pt x="6558682" y="1080723"/>
                  </a:lnTo>
                  <a:cubicBezTo>
                    <a:pt x="6564617" y="1080799"/>
                    <a:pt x="6573899" y="1224906"/>
                    <a:pt x="6573899" y="1224906"/>
                  </a:cubicBezTo>
                  <a:cubicBezTo>
                    <a:pt x="6573746" y="1233732"/>
                    <a:pt x="6568497" y="1253134"/>
                    <a:pt x="6564465" y="1266069"/>
                  </a:cubicBezTo>
                  <a:cubicBezTo>
                    <a:pt x="6577171" y="1270177"/>
                    <a:pt x="6586301" y="1281971"/>
                    <a:pt x="6586149" y="1295971"/>
                  </a:cubicBezTo>
                  <a:cubicBezTo>
                    <a:pt x="6586072" y="1297036"/>
                    <a:pt x="6585921" y="1298101"/>
                    <a:pt x="6585768" y="1299166"/>
                  </a:cubicBezTo>
                  <a:cubicBezTo>
                    <a:pt x="6598094" y="1303731"/>
                    <a:pt x="6613007" y="1309894"/>
                    <a:pt x="6619322" y="1314535"/>
                  </a:cubicBezTo>
                  <a:cubicBezTo>
                    <a:pt x="6619322" y="1314535"/>
                    <a:pt x="6626184" y="1320399"/>
                    <a:pt x="6636423" y="1329267"/>
                  </a:cubicBezTo>
                  <a:lnTo>
                    <a:pt x="6666472" y="1355622"/>
                  </a:lnTo>
                  <a:lnTo>
                    <a:pt x="6731770" y="1349230"/>
                  </a:lnTo>
                  <a:lnTo>
                    <a:pt x="6731770" y="748913"/>
                  </a:lnTo>
                  <a:lnTo>
                    <a:pt x="6761977" y="748913"/>
                  </a:lnTo>
                  <a:lnTo>
                    <a:pt x="6761977" y="659816"/>
                  </a:lnTo>
                  <a:lnTo>
                    <a:pt x="7075451" y="720761"/>
                  </a:lnTo>
                  <a:lnTo>
                    <a:pt x="7075451" y="748913"/>
                  </a:lnTo>
                  <a:lnTo>
                    <a:pt x="7106951" y="748913"/>
                  </a:lnTo>
                  <a:lnTo>
                    <a:pt x="7106951" y="1334089"/>
                  </a:lnTo>
                  <a:cubicBezTo>
                    <a:pt x="7130841" y="1333861"/>
                    <a:pt x="7154885" y="1333709"/>
                    <a:pt x="7179080" y="1333709"/>
                  </a:cubicBezTo>
                  <a:cubicBezTo>
                    <a:pt x="7269926" y="1333709"/>
                    <a:pt x="7358415" y="1335535"/>
                    <a:pt x="7443554" y="1338959"/>
                  </a:cubicBezTo>
                  <a:lnTo>
                    <a:pt x="7443554" y="1136418"/>
                  </a:lnTo>
                  <a:lnTo>
                    <a:pt x="7425294" y="1136418"/>
                  </a:lnTo>
                  <a:lnTo>
                    <a:pt x="7425294" y="1118614"/>
                  </a:lnTo>
                  <a:lnTo>
                    <a:pt x="7413577" y="1118614"/>
                  </a:lnTo>
                  <a:lnTo>
                    <a:pt x="7413577" y="1068550"/>
                  </a:lnTo>
                  <a:lnTo>
                    <a:pt x="7425294" y="1068550"/>
                  </a:lnTo>
                  <a:lnTo>
                    <a:pt x="7425294" y="1052420"/>
                  </a:lnTo>
                  <a:lnTo>
                    <a:pt x="7443554" y="1052420"/>
                  </a:lnTo>
                  <a:lnTo>
                    <a:pt x="7443554" y="815032"/>
                  </a:lnTo>
                  <a:lnTo>
                    <a:pt x="7425294" y="815032"/>
                  </a:lnTo>
                  <a:lnTo>
                    <a:pt x="7425294" y="764968"/>
                  </a:lnTo>
                  <a:lnTo>
                    <a:pt x="7443554" y="764968"/>
                  </a:lnTo>
                  <a:lnTo>
                    <a:pt x="7443554" y="748456"/>
                  </a:lnTo>
                  <a:lnTo>
                    <a:pt x="7467294" y="748456"/>
                  </a:lnTo>
                  <a:lnTo>
                    <a:pt x="7467294" y="462221"/>
                  </a:lnTo>
                  <a:lnTo>
                    <a:pt x="7444923" y="462221"/>
                  </a:lnTo>
                  <a:lnTo>
                    <a:pt x="7444923" y="437798"/>
                  </a:lnTo>
                  <a:cubicBezTo>
                    <a:pt x="7422022" y="424787"/>
                    <a:pt x="7404750" y="403102"/>
                    <a:pt x="7397674" y="377157"/>
                  </a:cubicBezTo>
                  <a:cubicBezTo>
                    <a:pt x="7371806" y="370462"/>
                    <a:pt x="7355751" y="361104"/>
                    <a:pt x="7355751" y="350680"/>
                  </a:cubicBezTo>
                  <a:cubicBezTo>
                    <a:pt x="7355751" y="340332"/>
                    <a:pt x="7371881" y="330897"/>
                    <a:pt x="7397674" y="324202"/>
                  </a:cubicBezTo>
                  <a:cubicBezTo>
                    <a:pt x="7405892" y="294376"/>
                    <a:pt x="7427424" y="270105"/>
                    <a:pt x="7455575" y="258312"/>
                  </a:cubicBezTo>
                  <a:lnTo>
                    <a:pt x="7455575" y="242942"/>
                  </a:lnTo>
                  <a:lnTo>
                    <a:pt x="7477260" y="242942"/>
                  </a:lnTo>
                  <a:lnTo>
                    <a:pt x="7477260" y="130259"/>
                  </a:lnTo>
                  <a:lnTo>
                    <a:pt x="7489586" y="130259"/>
                  </a:lnTo>
                  <a:lnTo>
                    <a:pt x="7489586" y="0"/>
                  </a:lnTo>
                  <a:lnTo>
                    <a:pt x="7498717" y="0"/>
                  </a:lnTo>
                  <a:lnTo>
                    <a:pt x="7498717" y="130259"/>
                  </a:lnTo>
                  <a:lnTo>
                    <a:pt x="7511043" y="130259"/>
                  </a:lnTo>
                  <a:lnTo>
                    <a:pt x="7511043" y="242942"/>
                  </a:lnTo>
                  <a:lnTo>
                    <a:pt x="7532423" y="242942"/>
                  </a:lnTo>
                  <a:lnTo>
                    <a:pt x="7532423" y="258159"/>
                  </a:lnTo>
                  <a:cubicBezTo>
                    <a:pt x="7560803" y="269877"/>
                    <a:pt x="7582487" y="294223"/>
                    <a:pt x="7590705" y="324202"/>
                  </a:cubicBezTo>
                  <a:cubicBezTo>
                    <a:pt x="7616574" y="330897"/>
                    <a:pt x="7632628" y="340256"/>
                    <a:pt x="7632628" y="350680"/>
                  </a:cubicBezTo>
                  <a:cubicBezTo>
                    <a:pt x="7632628" y="361104"/>
                    <a:pt x="7616497" y="370462"/>
                    <a:pt x="7590705" y="377157"/>
                  </a:cubicBezTo>
                  <a:cubicBezTo>
                    <a:pt x="7583553" y="403255"/>
                    <a:pt x="7566205" y="425092"/>
                    <a:pt x="7543150" y="438027"/>
                  </a:cubicBezTo>
                  <a:lnTo>
                    <a:pt x="7543150" y="462221"/>
                  </a:lnTo>
                  <a:lnTo>
                    <a:pt x="7521086" y="462221"/>
                  </a:lnTo>
                  <a:lnTo>
                    <a:pt x="7521086" y="748456"/>
                  </a:lnTo>
                  <a:lnTo>
                    <a:pt x="7544520" y="748456"/>
                  </a:lnTo>
                  <a:lnTo>
                    <a:pt x="7544520" y="764968"/>
                  </a:lnTo>
                  <a:lnTo>
                    <a:pt x="7562782" y="764968"/>
                  </a:lnTo>
                  <a:lnTo>
                    <a:pt x="7562782" y="815032"/>
                  </a:lnTo>
                  <a:lnTo>
                    <a:pt x="7544520" y="815032"/>
                  </a:lnTo>
                  <a:lnTo>
                    <a:pt x="7544520" y="1052420"/>
                  </a:lnTo>
                  <a:lnTo>
                    <a:pt x="7562782" y="1052420"/>
                  </a:lnTo>
                  <a:lnTo>
                    <a:pt x="7562782" y="1068550"/>
                  </a:lnTo>
                  <a:lnTo>
                    <a:pt x="7574575" y="1068550"/>
                  </a:lnTo>
                  <a:lnTo>
                    <a:pt x="7574575" y="1118614"/>
                  </a:lnTo>
                  <a:lnTo>
                    <a:pt x="7562782" y="1118614"/>
                  </a:lnTo>
                  <a:lnTo>
                    <a:pt x="7562782" y="1136418"/>
                  </a:lnTo>
                  <a:lnTo>
                    <a:pt x="7544520" y="1136418"/>
                  </a:lnTo>
                  <a:lnTo>
                    <a:pt x="7544520" y="1343905"/>
                  </a:lnTo>
                  <a:cubicBezTo>
                    <a:pt x="7556390" y="1344589"/>
                    <a:pt x="7568183" y="1345275"/>
                    <a:pt x="7579900" y="1346035"/>
                  </a:cubicBezTo>
                  <a:lnTo>
                    <a:pt x="7579900" y="1156809"/>
                  </a:lnTo>
                  <a:lnTo>
                    <a:pt x="7613835" y="1156809"/>
                  </a:lnTo>
                  <a:lnTo>
                    <a:pt x="7613835" y="1021910"/>
                  </a:lnTo>
                  <a:lnTo>
                    <a:pt x="7653475" y="1021910"/>
                  </a:lnTo>
                  <a:lnTo>
                    <a:pt x="7653475" y="1013616"/>
                  </a:lnTo>
                  <a:lnTo>
                    <a:pt x="7633921" y="1013616"/>
                  </a:lnTo>
                  <a:lnTo>
                    <a:pt x="7633921" y="1000301"/>
                  </a:lnTo>
                  <a:lnTo>
                    <a:pt x="7653475" y="1000301"/>
                  </a:lnTo>
                  <a:lnTo>
                    <a:pt x="7653475" y="990181"/>
                  </a:lnTo>
                  <a:lnTo>
                    <a:pt x="7633921" y="990181"/>
                  </a:lnTo>
                  <a:lnTo>
                    <a:pt x="7633921" y="976866"/>
                  </a:lnTo>
                  <a:lnTo>
                    <a:pt x="7653475" y="976866"/>
                  </a:lnTo>
                  <a:lnTo>
                    <a:pt x="7653475" y="966747"/>
                  </a:lnTo>
                  <a:lnTo>
                    <a:pt x="7633921" y="966747"/>
                  </a:lnTo>
                  <a:lnTo>
                    <a:pt x="7633921" y="953432"/>
                  </a:lnTo>
                  <a:lnTo>
                    <a:pt x="7653475" y="953432"/>
                  </a:lnTo>
                  <a:lnTo>
                    <a:pt x="7653475" y="943313"/>
                  </a:lnTo>
                  <a:lnTo>
                    <a:pt x="7633921" y="943313"/>
                  </a:lnTo>
                  <a:lnTo>
                    <a:pt x="7633921" y="929997"/>
                  </a:lnTo>
                  <a:lnTo>
                    <a:pt x="7653475" y="929997"/>
                  </a:lnTo>
                  <a:lnTo>
                    <a:pt x="7653475" y="904812"/>
                  </a:lnTo>
                  <a:lnTo>
                    <a:pt x="7668084" y="904812"/>
                  </a:lnTo>
                  <a:lnTo>
                    <a:pt x="7668084" y="888454"/>
                  </a:lnTo>
                  <a:lnTo>
                    <a:pt x="7810898" y="888454"/>
                  </a:lnTo>
                  <a:lnTo>
                    <a:pt x="7810898" y="904812"/>
                  </a:lnTo>
                  <a:lnTo>
                    <a:pt x="7822766" y="904812"/>
                  </a:lnTo>
                  <a:lnTo>
                    <a:pt x="7822766" y="929997"/>
                  </a:lnTo>
                  <a:lnTo>
                    <a:pt x="7842321" y="929997"/>
                  </a:lnTo>
                  <a:lnTo>
                    <a:pt x="7842321" y="943313"/>
                  </a:lnTo>
                  <a:lnTo>
                    <a:pt x="7822766" y="943313"/>
                  </a:lnTo>
                  <a:lnTo>
                    <a:pt x="7822766" y="953432"/>
                  </a:lnTo>
                  <a:lnTo>
                    <a:pt x="7842321" y="953432"/>
                  </a:lnTo>
                  <a:lnTo>
                    <a:pt x="7842321" y="966747"/>
                  </a:lnTo>
                  <a:lnTo>
                    <a:pt x="7822766" y="966747"/>
                  </a:lnTo>
                  <a:lnTo>
                    <a:pt x="7822766" y="976866"/>
                  </a:lnTo>
                  <a:lnTo>
                    <a:pt x="7842321" y="976866"/>
                  </a:lnTo>
                  <a:lnTo>
                    <a:pt x="7842321" y="990181"/>
                  </a:lnTo>
                  <a:lnTo>
                    <a:pt x="7822766" y="990181"/>
                  </a:lnTo>
                  <a:lnTo>
                    <a:pt x="7822766" y="1000301"/>
                  </a:lnTo>
                  <a:lnTo>
                    <a:pt x="7842321" y="1000301"/>
                  </a:lnTo>
                  <a:lnTo>
                    <a:pt x="7842321" y="1013616"/>
                  </a:lnTo>
                  <a:lnTo>
                    <a:pt x="7822766" y="1013616"/>
                  </a:lnTo>
                  <a:lnTo>
                    <a:pt x="7822766" y="1021910"/>
                  </a:lnTo>
                  <a:lnTo>
                    <a:pt x="7865071" y="1021910"/>
                  </a:lnTo>
                  <a:lnTo>
                    <a:pt x="7865071" y="1156809"/>
                  </a:lnTo>
                  <a:lnTo>
                    <a:pt x="7899005" y="1156809"/>
                  </a:lnTo>
                  <a:lnTo>
                    <a:pt x="7899005" y="1376849"/>
                  </a:lnTo>
                  <a:cubicBezTo>
                    <a:pt x="7951352" y="1383925"/>
                    <a:pt x="8000351" y="1391762"/>
                    <a:pt x="8045621" y="1400208"/>
                  </a:cubicBezTo>
                  <a:lnTo>
                    <a:pt x="8045621" y="1096092"/>
                  </a:lnTo>
                  <a:lnTo>
                    <a:pt x="8084350" y="1156125"/>
                  </a:lnTo>
                  <a:lnTo>
                    <a:pt x="8457552" y="1156125"/>
                  </a:lnTo>
                  <a:lnTo>
                    <a:pt x="8507388" y="1096092"/>
                  </a:lnTo>
                  <a:lnTo>
                    <a:pt x="8507388" y="1744649"/>
                  </a:lnTo>
                  <a:lnTo>
                    <a:pt x="8597854" y="1744649"/>
                  </a:lnTo>
                  <a:lnTo>
                    <a:pt x="8597854" y="1433306"/>
                  </a:lnTo>
                  <a:lnTo>
                    <a:pt x="8592756" y="1433306"/>
                  </a:lnTo>
                  <a:lnTo>
                    <a:pt x="8592756" y="1406219"/>
                  </a:lnTo>
                  <a:lnTo>
                    <a:pt x="8608886" y="1406219"/>
                  </a:lnTo>
                  <a:lnTo>
                    <a:pt x="8608886" y="1386892"/>
                  </a:lnTo>
                  <a:lnTo>
                    <a:pt x="8623038" y="1386892"/>
                  </a:lnTo>
                  <a:lnTo>
                    <a:pt x="8623038" y="1322144"/>
                  </a:lnTo>
                  <a:lnTo>
                    <a:pt x="8617180" y="1316894"/>
                  </a:lnTo>
                  <a:lnTo>
                    <a:pt x="8653624" y="1054778"/>
                  </a:lnTo>
                  <a:lnTo>
                    <a:pt x="8690070" y="1316894"/>
                  </a:lnTo>
                  <a:lnTo>
                    <a:pt x="8684211" y="1322144"/>
                  </a:lnTo>
                  <a:lnTo>
                    <a:pt x="8684211" y="1386892"/>
                  </a:lnTo>
                  <a:lnTo>
                    <a:pt x="8698364" y="1386892"/>
                  </a:lnTo>
                  <a:lnTo>
                    <a:pt x="8698364" y="1406219"/>
                  </a:lnTo>
                  <a:lnTo>
                    <a:pt x="8714494" y="1406219"/>
                  </a:lnTo>
                  <a:lnTo>
                    <a:pt x="8714494" y="1433306"/>
                  </a:lnTo>
                  <a:lnTo>
                    <a:pt x="8709472" y="1433306"/>
                  </a:lnTo>
                  <a:lnTo>
                    <a:pt x="8709472" y="1744649"/>
                  </a:lnTo>
                  <a:lnTo>
                    <a:pt x="8732754" y="1744649"/>
                  </a:lnTo>
                  <a:lnTo>
                    <a:pt x="8732754" y="1449359"/>
                  </a:lnTo>
                  <a:lnTo>
                    <a:pt x="8728264" y="1449359"/>
                  </a:lnTo>
                  <a:lnTo>
                    <a:pt x="8728264" y="1423338"/>
                  </a:lnTo>
                  <a:lnTo>
                    <a:pt x="8742569" y="1423338"/>
                  </a:lnTo>
                  <a:lnTo>
                    <a:pt x="8742569" y="1404773"/>
                  </a:lnTo>
                  <a:lnTo>
                    <a:pt x="8755048" y="1404773"/>
                  </a:lnTo>
                  <a:lnTo>
                    <a:pt x="8755048" y="1342459"/>
                  </a:lnTo>
                  <a:lnTo>
                    <a:pt x="8749873" y="1337437"/>
                  </a:lnTo>
                  <a:lnTo>
                    <a:pt x="8782058" y="1147907"/>
                  </a:lnTo>
                  <a:lnTo>
                    <a:pt x="8814242" y="1337437"/>
                  </a:lnTo>
                  <a:lnTo>
                    <a:pt x="8808992" y="1342535"/>
                  </a:lnTo>
                  <a:lnTo>
                    <a:pt x="8808992" y="1404773"/>
                  </a:lnTo>
                  <a:lnTo>
                    <a:pt x="8821471" y="1404773"/>
                  </a:lnTo>
                  <a:lnTo>
                    <a:pt x="8821471" y="1423338"/>
                  </a:lnTo>
                  <a:lnTo>
                    <a:pt x="8835774" y="1423338"/>
                  </a:lnTo>
                  <a:lnTo>
                    <a:pt x="8835774" y="1449359"/>
                  </a:lnTo>
                  <a:lnTo>
                    <a:pt x="8831361" y="1449359"/>
                  </a:lnTo>
                  <a:lnTo>
                    <a:pt x="8831361" y="1504065"/>
                  </a:lnTo>
                  <a:lnTo>
                    <a:pt x="8903491" y="1504065"/>
                  </a:lnTo>
                  <a:lnTo>
                    <a:pt x="8903491" y="741609"/>
                  </a:lnTo>
                  <a:lnTo>
                    <a:pt x="8944044" y="741609"/>
                  </a:lnTo>
                  <a:lnTo>
                    <a:pt x="8944044" y="627784"/>
                  </a:lnTo>
                  <a:lnTo>
                    <a:pt x="8979120" y="627784"/>
                  </a:lnTo>
                  <a:lnTo>
                    <a:pt x="8979120" y="552459"/>
                  </a:lnTo>
                  <a:lnTo>
                    <a:pt x="9052467" y="552459"/>
                  </a:lnTo>
                  <a:lnTo>
                    <a:pt x="9052467" y="509547"/>
                  </a:lnTo>
                  <a:lnTo>
                    <a:pt x="9091728" y="509547"/>
                  </a:lnTo>
                  <a:lnTo>
                    <a:pt x="9091728" y="395494"/>
                  </a:lnTo>
                  <a:lnTo>
                    <a:pt x="9111814" y="395494"/>
                  </a:lnTo>
                  <a:lnTo>
                    <a:pt x="9111814" y="509547"/>
                  </a:lnTo>
                  <a:lnTo>
                    <a:pt x="9309790" y="509547"/>
                  </a:lnTo>
                  <a:lnTo>
                    <a:pt x="9309790" y="526362"/>
                  </a:lnTo>
                  <a:lnTo>
                    <a:pt x="9668992" y="526362"/>
                  </a:lnTo>
                  <a:lnTo>
                    <a:pt x="9668992" y="526439"/>
                  </a:lnTo>
                  <a:lnTo>
                    <a:pt x="9669220" y="526439"/>
                  </a:lnTo>
                  <a:lnTo>
                    <a:pt x="9669220" y="552459"/>
                  </a:lnTo>
                  <a:lnTo>
                    <a:pt x="9670208" y="552459"/>
                  </a:lnTo>
                  <a:lnTo>
                    <a:pt x="9670208" y="627784"/>
                  </a:lnTo>
                  <a:lnTo>
                    <a:pt x="9680480" y="627784"/>
                  </a:lnTo>
                  <a:lnTo>
                    <a:pt x="9680480" y="741609"/>
                  </a:lnTo>
                  <a:lnTo>
                    <a:pt x="9721034" y="741609"/>
                  </a:lnTo>
                  <a:lnTo>
                    <a:pt x="9721034" y="1815560"/>
                  </a:lnTo>
                  <a:lnTo>
                    <a:pt x="9764175" y="1815560"/>
                  </a:lnTo>
                  <a:lnTo>
                    <a:pt x="9764175" y="972453"/>
                  </a:lnTo>
                  <a:lnTo>
                    <a:pt x="10319602" y="1206189"/>
                  </a:lnTo>
                  <a:lnTo>
                    <a:pt x="10319602" y="1815636"/>
                  </a:lnTo>
                  <a:lnTo>
                    <a:pt x="10403220" y="1815636"/>
                  </a:lnTo>
                  <a:lnTo>
                    <a:pt x="10403220" y="1940645"/>
                  </a:lnTo>
                  <a:lnTo>
                    <a:pt x="10445676" y="1940645"/>
                  </a:lnTo>
                  <a:lnTo>
                    <a:pt x="10445676" y="1707215"/>
                  </a:lnTo>
                  <a:lnTo>
                    <a:pt x="10551512" y="1707215"/>
                  </a:lnTo>
                  <a:lnTo>
                    <a:pt x="10551512" y="1351513"/>
                  </a:lnTo>
                  <a:lnTo>
                    <a:pt x="10663662" y="1377154"/>
                  </a:lnTo>
                  <a:lnTo>
                    <a:pt x="10663662" y="1345045"/>
                  </a:lnTo>
                  <a:lnTo>
                    <a:pt x="10689760" y="1345045"/>
                  </a:lnTo>
                  <a:lnTo>
                    <a:pt x="10689760" y="1262797"/>
                  </a:lnTo>
                  <a:lnTo>
                    <a:pt x="10702466" y="1262797"/>
                  </a:lnTo>
                  <a:lnTo>
                    <a:pt x="10702466" y="1251080"/>
                  </a:lnTo>
                  <a:lnTo>
                    <a:pt x="10664956" y="1251080"/>
                  </a:lnTo>
                  <a:lnTo>
                    <a:pt x="10664956" y="1239819"/>
                  </a:lnTo>
                  <a:lnTo>
                    <a:pt x="10669902" y="1239819"/>
                  </a:lnTo>
                  <a:lnTo>
                    <a:pt x="10669902" y="1231297"/>
                  </a:lnTo>
                  <a:lnTo>
                    <a:pt x="10664956" y="1231297"/>
                  </a:lnTo>
                  <a:lnTo>
                    <a:pt x="10664956" y="1220036"/>
                  </a:lnTo>
                  <a:lnTo>
                    <a:pt x="10669902" y="1220036"/>
                  </a:lnTo>
                  <a:lnTo>
                    <a:pt x="10669902" y="1211439"/>
                  </a:lnTo>
                  <a:lnTo>
                    <a:pt x="10664956" y="1211439"/>
                  </a:lnTo>
                  <a:lnTo>
                    <a:pt x="10664956" y="1200178"/>
                  </a:lnTo>
                  <a:lnTo>
                    <a:pt x="10669902" y="1200178"/>
                  </a:lnTo>
                  <a:lnTo>
                    <a:pt x="10669902" y="1191657"/>
                  </a:lnTo>
                  <a:lnTo>
                    <a:pt x="10664956" y="1191657"/>
                  </a:lnTo>
                  <a:lnTo>
                    <a:pt x="10664956" y="1180396"/>
                  </a:lnTo>
                  <a:lnTo>
                    <a:pt x="10702466" y="1180396"/>
                  </a:lnTo>
                  <a:lnTo>
                    <a:pt x="10702466" y="1134516"/>
                  </a:lnTo>
                  <a:lnTo>
                    <a:pt x="10743172" y="1104158"/>
                  </a:lnTo>
                  <a:lnTo>
                    <a:pt x="10743172" y="1180321"/>
                  </a:lnTo>
                  <a:lnTo>
                    <a:pt x="10780759" y="1180321"/>
                  </a:lnTo>
                  <a:lnTo>
                    <a:pt x="10780759" y="1191580"/>
                  </a:lnTo>
                  <a:lnTo>
                    <a:pt x="10775736" y="1191580"/>
                  </a:lnTo>
                  <a:lnTo>
                    <a:pt x="10775736" y="1200102"/>
                  </a:lnTo>
                  <a:lnTo>
                    <a:pt x="10780759" y="1200102"/>
                  </a:lnTo>
                  <a:lnTo>
                    <a:pt x="10780759" y="1211363"/>
                  </a:lnTo>
                  <a:lnTo>
                    <a:pt x="10775736" y="1211363"/>
                  </a:lnTo>
                  <a:lnTo>
                    <a:pt x="10775736" y="1219960"/>
                  </a:lnTo>
                  <a:lnTo>
                    <a:pt x="10780759" y="1219960"/>
                  </a:lnTo>
                  <a:lnTo>
                    <a:pt x="10780759" y="1231221"/>
                  </a:lnTo>
                  <a:lnTo>
                    <a:pt x="10775736" y="1231221"/>
                  </a:lnTo>
                  <a:lnTo>
                    <a:pt x="10775736" y="1239743"/>
                  </a:lnTo>
                  <a:lnTo>
                    <a:pt x="10780759" y="1239743"/>
                  </a:lnTo>
                  <a:lnTo>
                    <a:pt x="10780759" y="1251003"/>
                  </a:lnTo>
                  <a:lnTo>
                    <a:pt x="10743172" y="1251003"/>
                  </a:lnTo>
                  <a:lnTo>
                    <a:pt x="10743172" y="1262721"/>
                  </a:lnTo>
                  <a:lnTo>
                    <a:pt x="10755879" y="1262721"/>
                  </a:lnTo>
                  <a:lnTo>
                    <a:pt x="10755879" y="1344970"/>
                  </a:lnTo>
                  <a:lnTo>
                    <a:pt x="10781976" y="1344970"/>
                  </a:lnTo>
                  <a:lnTo>
                    <a:pt x="10781976" y="1537011"/>
                  </a:lnTo>
                  <a:lnTo>
                    <a:pt x="10822225" y="1537011"/>
                  </a:lnTo>
                  <a:lnTo>
                    <a:pt x="10822225" y="1707139"/>
                  </a:lnTo>
                  <a:lnTo>
                    <a:pt x="10898996" y="1707139"/>
                  </a:lnTo>
                  <a:lnTo>
                    <a:pt x="10898996" y="1864484"/>
                  </a:lnTo>
                  <a:lnTo>
                    <a:pt x="10977746" y="1864484"/>
                  </a:lnTo>
                  <a:lnTo>
                    <a:pt x="10977746" y="1892407"/>
                  </a:lnTo>
                  <a:lnTo>
                    <a:pt x="11243056" y="1892407"/>
                  </a:lnTo>
                  <a:lnTo>
                    <a:pt x="11243056" y="1934786"/>
                  </a:lnTo>
                  <a:lnTo>
                    <a:pt x="11400782" y="1934786"/>
                  </a:lnTo>
                  <a:lnTo>
                    <a:pt x="11427336" y="1325339"/>
                  </a:lnTo>
                  <a:cubicBezTo>
                    <a:pt x="11422695" y="1323969"/>
                    <a:pt x="11418510" y="1321535"/>
                    <a:pt x="11415010" y="1318340"/>
                  </a:cubicBezTo>
                  <a:cubicBezTo>
                    <a:pt x="11406414" y="1326785"/>
                    <a:pt x="11396674" y="1335611"/>
                    <a:pt x="11390739" y="1338959"/>
                  </a:cubicBezTo>
                  <a:cubicBezTo>
                    <a:pt x="11390739" y="1338959"/>
                    <a:pt x="11259948" y="1400055"/>
                    <a:pt x="11257056" y="1394958"/>
                  </a:cubicBezTo>
                  <a:lnTo>
                    <a:pt x="11254850" y="1391078"/>
                  </a:lnTo>
                  <a:cubicBezTo>
                    <a:pt x="11251958" y="1385980"/>
                    <a:pt x="11372251" y="1306090"/>
                    <a:pt x="11372251" y="1306090"/>
                  </a:cubicBezTo>
                  <a:cubicBezTo>
                    <a:pt x="11378565" y="1302514"/>
                    <a:pt x="11392793" y="1298480"/>
                    <a:pt x="11404968" y="1295515"/>
                  </a:cubicBezTo>
                  <a:cubicBezTo>
                    <a:pt x="11404968" y="1295438"/>
                    <a:pt x="11404968" y="1295362"/>
                    <a:pt x="11404968" y="1295285"/>
                  </a:cubicBezTo>
                  <a:cubicBezTo>
                    <a:pt x="11405042" y="1281743"/>
                    <a:pt x="11413868" y="1270405"/>
                    <a:pt x="11425966" y="1266220"/>
                  </a:cubicBezTo>
                  <a:cubicBezTo>
                    <a:pt x="11422088" y="1252982"/>
                    <a:pt x="11417217" y="1233427"/>
                    <a:pt x="11417294" y="1224449"/>
                  </a:cubicBezTo>
                  <a:cubicBezTo>
                    <a:pt x="11417294" y="1224449"/>
                    <a:pt x="11429543" y="1080571"/>
                    <a:pt x="11435402" y="1080648"/>
                  </a:cubicBezTo>
                  <a:lnTo>
                    <a:pt x="11439815" y="1080723"/>
                  </a:lnTo>
                  <a:cubicBezTo>
                    <a:pt x="11445750" y="1080799"/>
                    <a:pt x="11455032" y="1224906"/>
                    <a:pt x="11455032" y="1224906"/>
                  </a:cubicBezTo>
                  <a:cubicBezTo>
                    <a:pt x="11454879" y="1233732"/>
                    <a:pt x="11449630" y="1253134"/>
                    <a:pt x="11445598" y="1266069"/>
                  </a:cubicBezTo>
                  <a:cubicBezTo>
                    <a:pt x="11458304" y="1270177"/>
                    <a:pt x="11467434" y="1281971"/>
                    <a:pt x="11467282" y="1295971"/>
                  </a:cubicBezTo>
                  <a:cubicBezTo>
                    <a:pt x="11467205" y="1297036"/>
                    <a:pt x="11467054" y="1298101"/>
                    <a:pt x="11466900" y="1299166"/>
                  </a:cubicBezTo>
                  <a:cubicBezTo>
                    <a:pt x="11479226" y="1303731"/>
                    <a:pt x="11494140" y="1309894"/>
                    <a:pt x="11500455" y="1314535"/>
                  </a:cubicBezTo>
                  <a:cubicBezTo>
                    <a:pt x="11500455" y="1314535"/>
                    <a:pt x="11610248" y="1408349"/>
                    <a:pt x="11606746" y="1413067"/>
                  </a:cubicBezTo>
                  <a:lnTo>
                    <a:pt x="11604084" y="1416643"/>
                  </a:lnTo>
                  <a:cubicBezTo>
                    <a:pt x="11600584" y="1421359"/>
                    <a:pt x="11478086" y="1344970"/>
                    <a:pt x="11478086" y="1344970"/>
                  </a:cubicBezTo>
                  <a:cubicBezTo>
                    <a:pt x="11472380" y="1340785"/>
                    <a:pt x="11462944" y="1329752"/>
                    <a:pt x="11455260" y="1320014"/>
                  </a:cubicBezTo>
                  <a:cubicBezTo>
                    <a:pt x="11451760" y="1322753"/>
                    <a:pt x="11447728" y="1324806"/>
                    <a:pt x="11443315" y="1325873"/>
                  </a:cubicBezTo>
                  <a:lnTo>
                    <a:pt x="11469869" y="1934863"/>
                  </a:lnTo>
                  <a:lnTo>
                    <a:pt x="11716995" y="1934863"/>
                  </a:lnTo>
                  <a:lnTo>
                    <a:pt x="11716995" y="1971004"/>
                  </a:lnTo>
                  <a:lnTo>
                    <a:pt x="11728865" y="1971004"/>
                  </a:lnTo>
                  <a:lnTo>
                    <a:pt x="11753288" y="1411088"/>
                  </a:lnTo>
                  <a:cubicBezTo>
                    <a:pt x="11749256" y="1409870"/>
                    <a:pt x="11745604" y="1407817"/>
                    <a:pt x="11742560" y="1405001"/>
                  </a:cubicBezTo>
                  <a:cubicBezTo>
                    <a:pt x="11735180" y="1412305"/>
                    <a:pt x="11726735" y="1419990"/>
                    <a:pt x="11721561" y="1422882"/>
                  </a:cubicBezTo>
                  <a:cubicBezTo>
                    <a:pt x="11721561" y="1422882"/>
                    <a:pt x="11608116" y="1475837"/>
                    <a:pt x="11605606" y="1471424"/>
                  </a:cubicBezTo>
                  <a:lnTo>
                    <a:pt x="11603704" y="1468077"/>
                  </a:lnTo>
                  <a:cubicBezTo>
                    <a:pt x="11601193" y="1463664"/>
                    <a:pt x="11705508" y="1394349"/>
                    <a:pt x="11705508" y="1394349"/>
                  </a:cubicBezTo>
                  <a:cubicBezTo>
                    <a:pt x="11710986" y="1391306"/>
                    <a:pt x="11723310" y="1387806"/>
                    <a:pt x="11733887" y="1385220"/>
                  </a:cubicBezTo>
                  <a:cubicBezTo>
                    <a:pt x="11733887" y="1385220"/>
                    <a:pt x="11733887" y="1385143"/>
                    <a:pt x="11733887" y="1385067"/>
                  </a:cubicBezTo>
                  <a:cubicBezTo>
                    <a:pt x="11734038" y="1373350"/>
                    <a:pt x="11741648" y="1363535"/>
                    <a:pt x="11752148" y="1359882"/>
                  </a:cubicBezTo>
                  <a:cubicBezTo>
                    <a:pt x="11748800" y="1348393"/>
                    <a:pt x="11744539" y="1331503"/>
                    <a:pt x="11744614" y="1323665"/>
                  </a:cubicBezTo>
                  <a:cubicBezTo>
                    <a:pt x="11744614" y="1323665"/>
                    <a:pt x="11755191" y="1198809"/>
                    <a:pt x="11760288" y="1198885"/>
                  </a:cubicBezTo>
                  <a:lnTo>
                    <a:pt x="11764169" y="1198960"/>
                  </a:lnTo>
                  <a:cubicBezTo>
                    <a:pt x="11769268" y="1198960"/>
                    <a:pt x="11777332" y="1323969"/>
                    <a:pt x="11777332" y="1323969"/>
                  </a:cubicBezTo>
                  <a:cubicBezTo>
                    <a:pt x="11777256" y="1331579"/>
                    <a:pt x="11772690" y="1348470"/>
                    <a:pt x="11769191" y="1359654"/>
                  </a:cubicBezTo>
                  <a:cubicBezTo>
                    <a:pt x="11780146" y="1363154"/>
                    <a:pt x="11788136" y="1373426"/>
                    <a:pt x="11787984" y="1385523"/>
                  </a:cubicBezTo>
                  <a:cubicBezTo>
                    <a:pt x="11787984" y="1386436"/>
                    <a:pt x="11787756" y="1387350"/>
                    <a:pt x="11787680" y="1388263"/>
                  </a:cubicBezTo>
                  <a:cubicBezTo>
                    <a:pt x="11798408" y="1392219"/>
                    <a:pt x="11811342" y="1397544"/>
                    <a:pt x="11816821" y="1401578"/>
                  </a:cubicBezTo>
                  <a:cubicBezTo>
                    <a:pt x="11816821" y="1401578"/>
                    <a:pt x="11912080" y="1482913"/>
                    <a:pt x="11909037" y="1487021"/>
                  </a:cubicBezTo>
                  <a:lnTo>
                    <a:pt x="11906754" y="1490141"/>
                  </a:lnTo>
                  <a:cubicBezTo>
                    <a:pt x="11903787" y="1494250"/>
                    <a:pt x="11797494" y="1427979"/>
                    <a:pt x="11797494" y="1427979"/>
                  </a:cubicBezTo>
                  <a:cubicBezTo>
                    <a:pt x="11792548" y="1424328"/>
                    <a:pt x="11784408" y="1414741"/>
                    <a:pt x="11777713" y="1406296"/>
                  </a:cubicBezTo>
                  <a:cubicBezTo>
                    <a:pt x="11774669" y="1408654"/>
                    <a:pt x="11771244" y="1410479"/>
                    <a:pt x="11767366" y="1411393"/>
                  </a:cubicBezTo>
                  <a:lnTo>
                    <a:pt x="11791712" y="1970927"/>
                  </a:lnTo>
                  <a:lnTo>
                    <a:pt x="11960470" y="1970927"/>
                  </a:lnTo>
                  <a:lnTo>
                    <a:pt x="11980480" y="1512434"/>
                  </a:lnTo>
                  <a:cubicBezTo>
                    <a:pt x="11977134" y="1511445"/>
                    <a:pt x="11974089" y="1509771"/>
                    <a:pt x="11971580" y="1507413"/>
                  </a:cubicBezTo>
                  <a:cubicBezTo>
                    <a:pt x="11965492" y="1513499"/>
                    <a:pt x="11958416" y="1519816"/>
                    <a:pt x="11954154" y="1522250"/>
                  </a:cubicBezTo>
                  <a:cubicBezTo>
                    <a:pt x="11954154" y="1522250"/>
                    <a:pt x="11860036" y="1566151"/>
                    <a:pt x="11857982" y="1562498"/>
                  </a:cubicBezTo>
                  <a:lnTo>
                    <a:pt x="11856385" y="1559684"/>
                  </a:lnTo>
                  <a:cubicBezTo>
                    <a:pt x="11854255" y="1555955"/>
                    <a:pt x="11940840" y="1498510"/>
                    <a:pt x="11940840" y="1498510"/>
                  </a:cubicBezTo>
                  <a:cubicBezTo>
                    <a:pt x="11945328" y="1495924"/>
                    <a:pt x="11955600" y="1493032"/>
                    <a:pt x="11964350" y="1490902"/>
                  </a:cubicBezTo>
                  <a:cubicBezTo>
                    <a:pt x="11964350" y="1490826"/>
                    <a:pt x="11964350" y="1490826"/>
                    <a:pt x="11964350" y="1490750"/>
                  </a:cubicBezTo>
                  <a:cubicBezTo>
                    <a:pt x="11964427" y="1481011"/>
                    <a:pt x="11970818" y="1472870"/>
                    <a:pt x="11979492" y="1469826"/>
                  </a:cubicBezTo>
                  <a:cubicBezTo>
                    <a:pt x="11976676" y="1460239"/>
                    <a:pt x="11973177" y="1446241"/>
                    <a:pt x="11973254" y="1439773"/>
                  </a:cubicBezTo>
                  <a:cubicBezTo>
                    <a:pt x="11973254" y="1439773"/>
                    <a:pt x="11982003" y="1336220"/>
                    <a:pt x="11986264" y="1336295"/>
                  </a:cubicBezTo>
                  <a:lnTo>
                    <a:pt x="11989458" y="1336295"/>
                  </a:lnTo>
                  <a:cubicBezTo>
                    <a:pt x="11993720" y="1336295"/>
                    <a:pt x="12000415" y="1440001"/>
                    <a:pt x="12000415" y="1440001"/>
                  </a:cubicBezTo>
                  <a:cubicBezTo>
                    <a:pt x="12000340" y="1446316"/>
                    <a:pt x="11996536" y="1460316"/>
                    <a:pt x="11993644" y="1469598"/>
                  </a:cubicBezTo>
                  <a:cubicBezTo>
                    <a:pt x="12002774" y="1472489"/>
                    <a:pt x="12009318" y="1481011"/>
                    <a:pt x="12009242" y="1491054"/>
                  </a:cubicBezTo>
                  <a:cubicBezTo>
                    <a:pt x="12009242" y="1491816"/>
                    <a:pt x="12009088" y="1492576"/>
                    <a:pt x="12009014" y="1493337"/>
                  </a:cubicBezTo>
                  <a:cubicBezTo>
                    <a:pt x="12017840" y="1496608"/>
                    <a:pt x="12028568" y="1501021"/>
                    <a:pt x="12033133" y="1504370"/>
                  </a:cubicBezTo>
                  <a:cubicBezTo>
                    <a:pt x="12033133" y="1504370"/>
                    <a:pt x="12112186" y="1571857"/>
                    <a:pt x="12109675" y="1575282"/>
                  </a:cubicBezTo>
                  <a:lnTo>
                    <a:pt x="12107773" y="1577868"/>
                  </a:lnTo>
                  <a:cubicBezTo>
                    <a:pt x="12105338" y="1581293"/>
                    <a:pt x="12017154" y="1526282"/>
                    <a:pt x="12017154" y="1526282"/>
                  </a:cubicBezTo>
                  <a:cubicBezTo>
                    <a:pt x="12013046" y="1523239"/>
                    <a:pt x="12006274" y="1515326"/>
                    <a:pt x="12000720" y="1508325"/>
                  </a:cubicBezTo>
                  <a:cubicBezTo>
                    <a:pt x="11998210" y="1510380"/>
                    <a:pt x="11995318" y="1511826"/>
                    <a:pt x="11992122" y="1512587"/>
                  </a:cubicBezTo>
                  <a:lnTo>
                    <a:pt x="12012057" y="1970776"/>
                  </a:lnTo>
                  <a:lnTo>
                    <a:pt x="12012057" y="1970852"/>
                  </a:lnTo>
                  <a:lnTo>
                    <a:pt x="12121620" y="1970852"/>
                  </a:lnTo>
                  <a:lnTo>
                    <a:pt x="12121620" y="2021905"/>
                  </a:lnTo>
                  <a:lnTo>
                    <a:pt x="11717223" y="2021905"/>
                  </a:lnTo>
                  <a:lnTo>
                    <a:pt x="11537356" y="2021905"/>
                  </a:lnTo>
                  <a:lnTo>
                    <a:pt x="11243132" y="2021905"/>
                  </a:lnTo>
                  <a:lnTo>
                    <a:pt x="11137906" y="2021905"/>
                  </a:lnTo>
                  <a:lnTo>
                    <a:pt x="10977746" y="2021905"/>
                  </a:lnTo>
                  <a:lnTo>
                    <a:pt x="10962376" y="2021905"/>
                  </a:lnTo>
                  <a:lnTo>
                    <a:pt x="10898996" y="2021905"/>
                  </a:lnTo>
                  <a:lnTo>
                    <a:pt x="10877540" y="2021905"/>
                  </a:lnTo>
                  <a:lnTo>
                    <a:pt x="10858670" y="2021905"/>
                  </a:lnTo>
                  <a:lnTo>
                    <a:pt x="10845659" y="2021905"/>
                  </a:lnTo>
                  <a:lnTo>
                    <a:pt x="10835236" y="2021905"/>
                  </a:lnTo>
                  <a:lnTo>
                    <a:pt x="10694096" y="2021905"/>
                  </a:lnTo>
                  <a:lnTo>
                    <a:pt x="10573653" y="2021905"/>
                  </a:lnTo>
                  <a:lnTo>
                    <a:pt x="10445676" y="2021905"/>
                  </a:lnTo>
                  <a:lnTo>
                    <a:pt x="10403220" y="2021905"/>
                  </a:lnTo>
                  <a:lnTo>
                    <a:pt x="10276842" y="2021905"/>
                  </a:lnTo>
                  <a:lnTo>
                    <a:pt x="9720957" y="2021905"/>
                  </a:lnTo>
                  <a:lnTo>
                    <a:pt x="9549384" y="2021905"/>
                  </a:lnTo>
                  <a:lnTo>
                    <a:pt x="9404441" y="2021905"/>
                  </a:lnTo>
                  <a:lnTo>
                    <a:pt x="8903491" y="2021905"/>
                  </a:lnTo>
                  <a:lnTo>
                    <a:pt x="8804350" y="2021905"/>
                  </a:lnTo>
                  <a:lnTo>
                    <a:pt x="8800851" y="2021905"/>
                  </a:lnTo>
                  <a:lnTo>
                    <a:pt x="8507463" y="2021905"/>
                  </a:lnTo>
                  <a:lnTo>
                    <a:pt x="8485170" y="2021905"/>
                  </a:lnTo>
                  <a:lnTo>
                    <a:pt x="8184783" y="2021905"/>
                  </a:lnTo>
                  <a:lnTo>
                    <a:pt x="8045698" y="2021905"/>
                  </a:lnTo>
                  <a:lnTo>
                    <a:pt x="7982928" y="2021905"/>
                  </a:lnTo>
                  <a:lnTo>
                    <a:pt x="7944733" y="2021905"/>
                  </a:lnTo>
                  <a:lnTo>
                    <a:pt x="7899005" y="2021905"/>
                  </a:lnTo>
                  <a:lnTo>
                    <a:pt x="7873897" y="2021905"/>
                  </a:lnTo>
                  <a:lnTo>
                    <a:pt x="7617258" y="2021905"/>
                  </a:lnTo>
                  <a:lnTo>
                    <a:pt x="7579900" y="2021905"/>
                  </a:lnTo>
                  <a:lnTo>
                    <a:pt x="7562477" y="2021905"/>
                  </a:lnTo>
                  <a:lnTo>
                    <a:pt x="7425903" y="2021905"/>
                  </a:lnTo>
                  <a:lnTo>
                    <a:pt x="7404978" y="2021905"/>
                  </a:lnTo>
                  <a:lnTo>
                    <a:pt x="7373555" y="2021905"/>
                  </a:lnTo>
                  <a:lnTo>
                    <a:pt x="7332849" y="2021905"/>
                  </a:lnTo>
                  <a:lnTo>
                    <a:pt x="7240487" y="2021905"/>
                  </a:lnTo>
                  <a:lnTo>
                    <a:pt x="7223285" y="2021905"/>
                  </a:lnTo>
                  <a:lnTo>
                    <a:pt x="7185623" y="2021905"/>
                  </a:lnTo>
                  <a:lnTo>
                    <a:pt x="7147428" y="2021905"/>
                  </a:lnTo>
                  <a:lnTo>
                    <a:pt x="7106951" y="2021905"/>
                  </a:lnTo>
                  <a:lnTo>
                    <a:pt x="7021962" y="2021905"/>
                  </a:lnTo>
                  <a:lnTo>
                    <a:pt x="6876867" y="2021905"/>
                  </a:lnTo>
                  <a:lnTo>
                    <a:pt x="6836090" y="2021905"/>
                  </a:lnTo>
                  <a:lnTo>
                    <a:pt x="6731770" y="2021905"/>
                  </a:lnTo>
                  <a:lnTo>
                    <a:pt x="6688707" y="2021905"/>
                  </a:lnTo>
                  <a:lnTo>
                    <a:pt x="6656224" y="2021905"/>
                  </a:lnTo>
                  <a:lnTo>
                    <a:pt x="6650511" y="2021905"/>
                  </a:lnTo>
                  <a:lnTo>
                    <a:pt x="6616044" y="2021905"/>
                  </a:lnTo>
                  <a:lnTo>
                    <a:pt x="6579447" y="2021905"/>
                  </a:lnTo>
                  <a:lnTo>
                    <a:pt x="6566056" y="2021905"/>
                  </a:lnTo>
                  <a:lnTo>
                    <a:pt x="6500394" y="2021905"/>
                  </a:lnTo>
                  <a:lnTo>
                    <a:pt x="6366330" y="2021905"/>
                  </a:lnTo>
                  <a:lnTo>
                    <a:pt x="6361999" y="2021905"/>
                  </a:lnTo>
                  <a:lnTo>
                    <a:pt x="6256773" y="2021905"/>
                  </a:lnTo>
                  <a:lnTo>
                    <a:pt x="6243756" y="2021905"/>
                  </a:lnTo>
                  <a:lnTo>
                    <a:pt x="6193615" y="2021905"/>
                  </a:lnTo>
                  <a:lnTo>
                    <a:pt x="6155420" y="2021905"/>
                  </a:lnTo>
                  <a:lnTo>
                    <a:pt x="6101398" y="2021905"/>
                  </a:lnTo>
                  <a:lnTo>
                    <a:pt x="6096613" y="2021905"/>
                  </a:lnTo>
                  <a:lnTo>
                    <a:pt x="6081243" y="2021905"/>
                  </a:lnTo>
                  <a:lnTo>
                    <a:pt x="6055443" y="2021905"/>
                  </a:lnTo>
                  <a:lnTo>
                    <a:pt x="6017863" y="2021905"/>
                  </a:lnTo>
                  <a:lnTo>
                    <a:pt x="5996407" y="2021905"/>
                  </a:lnTo>
                  <a:lnTo>
                    <a:pt x="5977538" y="2021905"/>
                  </a:lnTo>
                  <a:lnTo>
                    <a:pt x="5964526" y="2021905"/>
                  </a:lnTo>
                  <a:lnTo>
                    <a:pt x="5954104" y="2021905"/>
                  </a:lnTo>
                  <a:lnTo>
                    <a:pt x="5918869" y="2021905"/>
                  </a:lnTo>
                  <a:lnTo>
                    <a:pt x="5901066" y="2021905"/>
                  </a:lnTo>
                  <a:lnTo>
                    <a:pt x="5812963" y="2021905"/>
                  </a:lnTo>
                  <a:lnTo>
                    <a:pt x="5806566" y="2021905"/>
                  </a:lnTo>
                  <a:lnTo>
                    <a:pt x="5770120" y="2021905"/>
                  </a:lnTo>
                  <a:lnTo>
                    <a:pt x="5738774" y="2021905"/>
                  </a:lnTo>
                  <a:lnTo>
                    <a:pt x="5707883" y="2021905"/>
                  </a:lnTo>
                  <a:lnTo>
                    <a:pt x="5692520" y="2021905"/>
                  </a:lnTo>
                  <a:lnTo>
                    <a:pt x="5664134" y="2021905"/>
                  </a:lnTo>
                  <a:lnTo>
                    <a:pt x="5564543" y="2021905"/>
                  </a:lnTo>
                  <a:lnTo>
                    <a:pt x="5522088" y="2021905"/>
                  </a:lnTo>
                  <a:lnTo>
                    <a:pt x="5434659" y="2021905"/>
                  </a:lnTo>
                  <a:lnTo>
                    <a:pt x="5395709" y="2021905"/>
                  </a:lnTo>
                  <a:lnTo>
                    <a:pt x="5197802" y="2021905"/>
                  </a:lnTo>
                  <a:lnTo>
                    <a:pt x="5141880" y="2021905"/>
                  </a:lnTo>
                  <a:lnTo>
                    <a:pt x="4984078" y="2021905"/>
                  </a:lnTo>
                  <a:lnTo>
                    <a:pt x="4881133" y="2021905"/>
                  </a:lnTo>
                  <a:lnTo>
                    <a:pt x="4839824" y="2021905"/>
                  </a:lnTo>
                  <a:lnTo>
                    <a:pt x="4668252" y="2021905"/>
                  </a:lnTo>
                  <a:lnTo>
                    <a:pt x="4523308" y="2021905"/>
                  </a:lnTo>
                  <a:lnTo>
                    <a:pt x="4022358" y="2021905"/>
                  </a:lnTo>
                  <a:lnTo>
                    <a:pt x="3923218" y="2021905"/>
                  </a:lnTo>
                  <a:lnTo>
                    <a:pt x="3919718" y="2021905"/>
                  </a:lnTo>
                  <a:lnTo>
                    <a:pt x="3626330" y="2021905"/>
                  </a:lnTo>
                  <a:lnTo>
                    <a:pt x="3604038" y="2021905"/>
                  </a:lnTo>
                  <a:lnTo>
                    <a:pt x="3303651" y="2021905"/>
                  </a:lnTo>
                  <a:lnTo>
                    <a:pt x="3164565" y="2021905"/>
                  </a:lnTo>
                  <a:lnTo>
                    <a:pt x="3101795" y="2021905"/>
                  </a:lnTo>
                  <a:lnTo>
                    <a:pt x="3063600" y="2021905"/>
                  </a:lnTo>
                  <a:lnTo>
                    <a:pt x="3017872" y="2021905"/>
                  </a:lnTo>
                  <a:lnTo>
                    <a:pt x="2992764" y="2021905"/>
                  </a:lnTo>
                  <a:lnTo>
                    <a:pt x="2736125" y="2021905"/>
                  </a:lnTo>
                  <a:lnTo>
                    <a:pt x="2698768" y="2021905"/>
                  </a:lnTo>
                  <a:lnTo>
                    <a:pt x="2681344" y="2021905"/>
                  </a:lnTo>
                  <a:lnTo>
                    <a:pt x="2544770" y="2021905"/>
                  </a:lnTo>
                  <a:lnTo>
                    <a:pt x="2523846" y="2021905"/>
                  </a:lnTo>
                  <a:lnTo>
                    <a:pt x="2492422" y="2021905"/>
                  </a:lnTo>
                  <a:lnTo>
                    <a:pt x="2451716" y="2021905"/>
                  </a:lnTo>
                  <a:lnTo>
                    <a:pt x="2342152" y="2021905"/>
                  </a:lnTo>
                  <a:lnTo>
                    <a:pt x="2304490" y="2021905"/>
                  </a:lnTo>
                  <a:lnTo>
                    <a:pt x="2266295" y="2021905"/>
                  </a:lnTo>
                  <a:lnTo>
                    <a:pt x="2225818" y="2021905"/>
                  </a:lnTo>
                  <a:lnTo>
                    <a:pt x="2140829" y="2021905"/>
                  </a:lnTo>
                  <a:lnTo>
                    <a:pt x="1995734" y="2021905"/>
                  </a:lnTo>
                  <a:lnTo>
                    <a:pt x="1850638" y="2021905"/>
                  </a:lnTo>
                  <a:lnTo>
                    <a:pt x="1807574" y="2021905"/>
                  </a:lnTo>
                  <a:lnTo>
                    <a:pt x="1769378" y="2021905"/>
                  </a:lnTo>
                  <a:lnTo>
                    <a:pt x="1734911" y="2021905"/>
                  </a:lnTo>
                  <a:lnTo>
                    <a:pt x="1698314" y="2021905"/>
                  </a:lnTo>
                  <a:lnTo>
                    <a:pt x="1684923" y="2021905"/>
                  </a:lnTo>
                  <a:lnTo>
                    <a:pt x="1619261" y="2021905"/>
                  </a:lnTo>
                  <a:lnTo>
                    <a:pt x="1485197" y="2021905"/>
                  </a:lnTo>
                  <a:lnTo>
                    <a:pt x="1362623" y="2021905"/>
                  </a:lnTo>
                  <a:lnTo>
                    <a:pt x="1312482" y="2021905"/>
                  </a:lnTo>
                  <a:lnTo>
                    <a:pt x="1274287" y="2021905"/>
                  </a:lnTo>
                  <a:lnTo>
                    <a:pt x="1220265" y="2021905"/>
                  </a:lnTo>
                  <a:lnTo>
                    <a:pt x="1174310" y="2021905"/>
                  </a:lnTo>
                  <a:lnTo>
                    <a:pt x="1037736" y="2021905"/>
                  </a:lnTo>
                  <a:lnTo>
                    <a:pt x="1019932" y="2021905"/>
                  </a:lnTo>
                  <a:lnTo>
                    <a:pt x="925433" y="2021905"/>
                  </a:lnTo>
                  <a:lnTo>
                    <a:pt x="888988" y="2021905"/>
                  </a:lnTo>
                  <a:lnTo>
                    <a:pt x="857641" y="2021905"/>
                  </a:lnTo>
                  <a:lnTo>
                    <a:pt x="826750" y="2021905"/>
                  </a:lnTo>
                  <a:lnTo>
                    <a:pt x="783001" y="2021905"/>
                  </a:lnTo>
                  <a:lnTo>
                    <a:pt x="553526" y="2021905"/>
                  </a:lnTo>
                  <a:lnTo>
                    <a:pt x="316669" y="2021905"/>
                  </a:lnTo>
                  <a:lnTo>
                    <a:pt x="260747" y="2021905"/>
                  </a:lnTo>
                  <a:lnTo>
                    <a:pt x="102945" y="2021905"/>
                  </a:lnTo>
                  <a:lnTo>
                    <a:pt x="0" y="2021905"/>
                  </a:lnTo>
                  <a:lnTo>
                    <a:pt x="0" y="1970852"/>
                  </a:lnTo>
                  <a:lnTo>
                    <a:pt x="102945" y="1970852"/>
                  </a:lnTo>
                  <a:lnTo>
                    <a:pt x="102945" y="1918048"/>
                  </a:lnTo>
                  <a:lnTo>
                    <a:pt x="260747" y="1918048"/>
                  </a:lnTo>
                  <a:lnTo>
                    <a:pt x="260747" y="1889135"/>
                  </a:lnTo>
                  <a:lnTo>
                    <a:pt x="316669" y="1889135"/>
                  </a:lnTo>
                  <a:lnTo>
                    <a:pt x="316669" y="1705845"/>
                  </a:lnTo>
                  <a:lnTo>
                    <a:pt x="316669" y="1619487"/>
                  </a:lnTo>
                  <a:lnTo>
                    <a:pt x="463363" y="1619487"/>
                  </a:lnTo>
                  <a:lnTo>
                    <a:pt x="463363" y="1705845"/>
                  </a:lnTo>
                  <a:lnTo>
                    <a:pt x="783001" y="1705845"/>
                  </a:lnTo>
                  <a:lnTo>
                    <a:pt x="783001" y="1889135"/>
                  </a:lnTo>
                  <a:lnTo>
                    <a:pt x="826750" y="1889135"/>
                  </a:lnTo>
                  <a:lnTo>
                    <a:pt x="826750" y="1536097"/>
                  </a:lnTo>
                  <a:lnTo>
                    <a:pt x="857641" y="1536097"/>
                  </a:lnTo>
                  <a:lnTo>
                    <a:pt x="857641" y="1502924"/>
                  </a:lnTo>
                  <a:lnTo>
                    <a:pt x="888988" y="1502924"/>
                  </a:lnTo>
                  <a:lnTo>
                    <a:pt x="888988" y="1473479"/>
                  </a:lnTo>
                  <a:lnTo>
                    <a:pt x="966520" y="1473479"/>
                  </a:lnTo>
                  <a:lnTo>
                    <a:pt x="966520" y="1413979"/>
                  </a:lnTo>
                  <a:lnTo>
                    <a:pt x="1008671" y="1413979"/>
                  </a:lnTo>
                  <a:lnTo>
                    <a:pt x="1008671" y="1315372"/>
                  </a:lnTo>
                  <a:lnTo>
                    <a:pt x="1008671" y="1260895"/>
                  </a:lnTo>
                  <a:lnTo>
                    <a:pt x="1026627" y="1260895"/>
                  </a:lnTo>
                  <a:lnTo>
                    <a:pt x="1026627" y="1254275"/>
                  </a:lnTo>
                  <a:lnTo>
                    <a:pt x="1026627" y="1241417"/>
                  </a:lnTo>
                  <a:lnTo>
                    <a:pt x="1041616" y="1241417"/>
                  </a:lnTo>
                  <a:lnTo>
                    <a:pt x="1041616" y="1199798"/>
                  </a:lnTo>
                  <a:lnTo>
                    <a:pt x="1050442" y="1199798"/>
                  </a:lnTo>
                  <a:lnTo>
                    <a:pt x="1050442" y="1241417"/>
                  </a:lnTo>
                  <a:lnTo>
                    <a:pt x="1065431" y="1241417"/>
                  </a:lnTo>
                  <a:lnTo>
                    <a:pt x="1065431" y="1254275"/>
                  </a:lnTo>
                  <a:lnTo>
                    <a:pt x="1065431" y="1260895"/>
                  </a:lnTo>
                  <a:lnTo>
                    <a:pt x="1089626" y="1260895"/>
                  </a:lnTo>
                  <a:lnTo>
                    <a:pt x="1089626" y="1254275"/>
                  </a:lnTo>
                  <a:lnTo>
                    <a:pt x="1089626" y="1241417"/>
                  </a:lnTo>
                  <a:lnTo>
                    <a:pt x="1104615" y="1241417"/>
                  </a:lnTo>
                  <a:lnTo>
                    <a:pt x="1104615" y="1199798"/>
                  </a:lnTo>
                  <a:lnTo>
                    <a:pt x="1113441" y="1199798"/>
                  </a:lnTo>
                  <a:lnTo>
                    <a:pt x="1113441" y="1241417"/>
                  </a:lnTo>
                  <a:lnTo>
                    <a:pt x="1128430" y="1241417"/>
                  </a:lnTo>
                  <a:lnTo>
                    <a:pt x="1128430" y="1254275"/>
                  </a:lnTo>
                  <a:lnTo>
                    <a:pt x="1128430" y="1260895"/>
                  </a:lnTo>
                  <a:lnTo>
                    <a:pt x="1147223" y="1260895"/>
                  </a:lnTo>
                  <a:lnTo>
                    <a:pt x="1147223" y="1315372"/>
                  </a:lnTo>
                  <a:lnTo>
                    <a:pt x="1147223" y="1413979"/>
                  </a:lnTo>
                  <a:lnTo>
                    <a:pt x="1187016" y="1413979"/>
                  </a:lnTo>
                  <a:lnTo>
                    <a:pt x="1187016" y="1467239"/>
                  </a:lnTo>
                  <a:cubicBezTo>
                    <a:pt x="1231526" y="1447990"/>
                    <a:pt x="1290950" y="1430186"/>
                    <a:pt x="1362546" y="1414284"/>
                  </a:cubicBezTo>
                  <a:lnTo>
                    <a:pt x="1362546" y="1402643"/>
                  </a:lnTo>
                  <a:lnTo>
                    <a:pt x="1418622" y="1402643"/>
                  </a:lnTo>
                  <a:cubicBezTo>
                    <a:pt x="1441752" y="1398153"/>
                    <a:pt x="1465872" y="1393893"/>
                    <a:pt x="1490903" y="1389784"/>
                  </a:cubicBezTo>
                  <a:lnTo>
                    <a:pt x="1490903" y="1347937"/>
                  </a:lnTo>
                  <a:lnTo>
                    <a:pt x="1606554" y="1347937"/>
                  </a:lnTo>
                  <a:lnTo>
                    <a:pt x="1606554" y="1373122"/>
                  </a:lnTo>
                  <a:cubicBezTo>
                    <a:pt x="1682032" y="1363535"/>
                    <a:pt x="1763824" y="1355469"/>
                    <a:pt x="1850638" y="1349230"/>
                  </a:cubicBezTo>
                  <a:lnTo>
                    <a:pt x="1850638" y="748913"/>
                  </a:lnTo>
                  <a:lnTo>
                    <a:pt x="1880844" y="748913"/>
                  </a:lnTo>
                  <a:lnTo>
                    <a:pt x="1880844" y="659816"/>
                  </a:lnTo>
                  <a:lnTo>
                    <a:pt x="2194318" y="720761"/>
                  </a:lnTo>
                  <a:lnTo>
                    <a:pt x="2194318" y="748913"/>
                  </a:lnTo>
                  <a:lnTo>
                    <a:pt x="2225818" y="748913"/>
                  </a:lnTo>
                  <a:lnTo>
                    <a:pt x="2225818" y="1334089"/>
                  </a:lnTo>
                  <a:cubicBezTo>
                    <a:pt x="2249708" y="1333861"/>
                    <a:pt x="2273752" y="1333709"/>
                    <a:pt x="2297947" y="1333709"/>
                  </a:cubicBezTo>
                  <a:cubicBezTo>
                    <a:pt x="2388794" y="1333709"/>
                    <a:pt x="2477282" y="1335535"/>
                    <a:pt x="2562421" y="1338959"/>
                  </a:cubicBezTo>
                  <a:lnTo>
                    <a:pt x="2562421" y="1136418"/>
                  </a:lnTo>
                  <a:lnTo>
                    <a:pt x="2544161" y="1136418"/>
                  </a:lnTo>
                  <a:lnTo>
                    <a:pt x="2544161" y="1118614"/>
                  </a:lnTo>
                  <a:lnTo>
                    <a:pt x="2532444" y="1118614"/>
                  </a:lnTo>
                  <a:lnTo>
                    <a:pt x="2532444" y="1068550"/>
                  </a:lnTo>
                  <a:lnTo>
                    <a:pt x="2544161" y="1068550"/>
                  </a:lnTo>
                  <a:lnTo>
                    <a:pt x="2544161" y="1052420"/>
                  </a:lnTo>
                  <a:lnTo>
                    <a:pt x="2562421" y="1052420"/>
                  </a:lnTo>
                  <a:lnTo>
                    <a:pt x="2562421" y="815032"/>
                  </a:lnTo>
                  <a:lnTo>
                    <a:pt x="2544161" y="815032"/>
                  </a:lnTo>
                  <a:lnTo>
                    <a:pt x="2544161" y="764968"/>
                  </a:lnTo>
                  <a:lnTo>
                    <a:pt x="2562421" y="764968"/>
                  </a:lnTo>
                  <a:lnTo>
                    <a:pt x="2562421" y="748456"/>
                  </a:lnTo>
                  <a:lnTo>
                    <a:pt x="2586161" y="748456"/>
                  </a:lnTo>
                  <a:lnTo>
                    <a:pt x="2586161" y="462221"/>
                  </a:lnTo>
                  <a:lnTo>
                    <a:pt x="2563791" y="462221"/>
                  </a:lnTo>
                  <a:lnTo>
                    <a:pt x="2563791" y="437798"/>
                  </a:lnTo>
                  <a:cubicBezTo>
                    <a:pt x="2540889" y="424787"/>
                    <a:pt x="2523618" y="403102"/>
                    <a:pt x="2516542" y="377157"/>
                  </a:cubicBezTo>
                  <a:cubicBezTo>
                    <a:pt x="2490673" y="370462"/>
                    <a:pt x="2474618" y="361104"/>
                    <a:pt x="2474618" y="350680"/>
                  </a:cubicBezTo>
                  <a:cubicBezTo>
                    <a:pt x="2474618" y="340332"/>
                    <a:pt x="2490748" y="330897"/>
                    <a:pt x="2516542" y="324202"/>
                  </a:cubicBezTo>
                  <a:cubicBezTo>
                    <a:pt x="2524759" y="294376"/>
                    <a:pt x="2546291" y="270105"/>
                    <a:pt x="2574443" y="258312"/>
                  </a:cubicBezTo>
                  <a:lnTo>
                    <a:pt x="2574443" y="242942"/>
                  </a:lnTo>
                  <a:lnTo>
                    <a:pt x="2596127" y="242942"/>
                  </a:lnTo>
                  <a:lnTo>
                    <a:pt x="2596127" y="130259"/>
                  </a:lnTo>
                  <a:lnTo>
                    <a:pt x="2608453" y="130259"/>
                  </a:lnTo>
                  <a:close/>
                </a:path>
              </a:pathLst>
            </a:custGeom>
            <a:grpFill/>
            <a:ln w="6350" cap="flat">
              <a:gradFill flip="none" rotWithShape="1">
                <a:gsLst>
                  <a:gs pos="50000">
                    <a:srgbClr val="C8C9C7"/>
                  </a:gs>
                  <a:gs pos="100000">
                    <a:srgbClr val="EEEEEE"/>
                  </a:gs>
                </a:gsLst>
                <a:lin ang="0" scaled="1"/>
                <a:tileRect/>
              </a:gradFill>
              <a:prstDash val="solid"/>
              <a:miter/>
            </a:ln>
          </p:spPr>
          <p:txBody>
            <a:bodyPr wrap="square" rtlCol="0" anchor="ctr">
              <a:no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808080"/>
                </a:solidFill>
                <a:effectLst/>
                <a:uLnTx/>
                <a:uFillTx/>
                <a:latin typeface="Arial"/>
                <a:ea typeface="+mn-ea"/>
                <a:cs typeface="+mn-cs"/>
              </a:endParaRPr>
            </a:p>
          </p:txBody>
        </p:sp>
      </p:grpSp>
      <p:pic>
        <p:nvPicPr>
          <p:cNvPr id="26" name="Picture 25">
            <a:extLst>
              <a:ext uri="{FF2B5EF4-FFF2-40B4-BE49-F238E27FC236}">
                <a16:creationId xmlns:a16="http://schemas.microsoft.com/office/drawing/2014/main" id="{EEC3CB8F-103A-2109-D900-9081FE262E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spTree>
    <p:extLst>
      <p:ext uri="{BB962C8B-B14F-4D97-AF65-F5344CB8AC3E}">
        <p14:creationId xmlns:p14="http://schemas.microsoft.com/office/powerpoint/2010/main" val="1406029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2B42F79B-882F-D316-75BF-0B1A301B4E3A}"/>
              </a:ext>
            </a:extLst>
          </p:cNvPr>
          <p:cNvSpPr>
            <a:spLocks noGrp="1"/>
          </p:cNvSpPr>
          <p:nvPr>
            <p:ph type="subTitle" idx="1"/>
          </p:nvPr>
        </p:nvSpPr>
        <p:spPr>
          <a:xfrm>
            <a:off x="401170" y="3635531"/>
            <a:ext cx="5971055" cy="723900"/>
          </a:xfrm>
        </p:spPr>
        <p:txBody>
          <a:bodyPr/>
          <a:lstStyle/>
          <a:p>
            <a:r>
              <a:rPr lang="en-US">
                <a:solidFill>
                  <a:schemeClr val="bg1">
                    <a:lumMod val="40000"/>
                    <a:lumOff val="60000"/>
                  </a:schemeClr>
                </a:solidFill>
              </a:rPr>
              <a:t>Gaining control of your data strategy with efficient, resilient, and future-ready storage systems</a:t>
            </a:r>
          </a:p>
          <a:p>
            <a:endParaRPr lang="en-US"/>
          </a:p>
        </p:txBody>
      </p:sp>
      <p:sp>
        <p:nvSpPr>
          <p:cNvPr id="5" name="Title 4">
            <a:extLst>
              <a:ext uri="{FF2B5EF4-FFF2-40B4-BE49-F238E27FC236}">
                <a16:creationId xmlns:a16="http://schemas.microsoft.com/office/drawing/2014/main" id="{75D0A07D-7288-B0D5-3092-A37F595E74E2}"/>
              </a:ext>
            </a:extLst>
          </p:cNvPr>
          <p:cNvSpPr>
            <a:spLocks noGrp="1"/>
          </p:cNvSpPr>
          <p:nvPr>
            <p:ph type="title"/>
          </p:nvPr>
        </p:nvSpPr>
        <p:spPr/>
        <p:txBody>
          <a:bodyPr/>
          <a:lstStyle/>
          <a:p>
            <a:r>
              <a:rPr lang="en-US"/>
              <a:t>Dell’s Enterprise </a:t>
            </a:r>
            <a:br>
              <a:rPr lang="en-US"/>
            </a:br>
            <a:r>
              <a:rPr lang="en-US"/>
              <a:t>Storage Portfolio</a:t>
            </a:r>
          </a:p>
        </p:txBody>
      </p:sp>
      <p:sp>
        <p:nvSpPr>
          <p:cNvPr id="10" name="TextBox 9">
            <a:extLst>
              <a:ext uri="{FF2B5EF4-FFF2-40B4-BE49-F238E27FC236}">
                <a16:creationId xmlns:a16="http://schemas.microsoft.com/office/drawing/2014/main" id="{CC1D1F1B-381B-091D-2277-191AF77E55AE}"/>
              </a:ext>
            </a:extLst>
          </p:cNvPr>
          <p:cNvSpPr txBox="1"/>
          <p:nvPr/>
        </p:nvSpPr>
        <p:spPr>
          <a:xfrm>
            <a:off x="401170" y="5480944"/>
            <a:ext cx="4494278" cy="246221"/>
          </a:xfrm>
          <a:prstGeom prst="rect">
            <a:avLst/>
          </a:prstGeom>
          <a:noFill/>
        </p:spPr>
        <p:txBody>
          <a:bodyPr wrap="square" lIns="0" tIns="0" rIns="0" bIns="0" rtlCol="0">
            <a:spAutoFit/>
          </a:bodyPr>
          <a:lstStyle/>
          <a:p>
            <a:r>
              <a:rPr lang="en-US" sz="1600">
                <a:solidFill>
                  <a:schemeClr val="bg1">
                    <a:lumMod val="40000"/>
                    <a:lumOff val="60000"/>
                  </a:schemeClr>
                </a:solidFill>
              </a:rPr>
              <a:t>Updated February 24, 2026</a:t>
            </a:r>
          </a:p>
        </p:txBody>
      </p:sp>
      <p:grpSp>
        <p:nvGrpSpPr>
          <p:cNvPr id="18" name="Group 17">
            <a:extLst>
              <a:ext uri="{FF2B5EF4-FFF2-40B4-BE49-F238E27FC236}">
                <a16:creationId xmlns:a16="http://schemas.microsoft.com/office/drawing/2014/main" id="{CF308CFE-0338-D9CE-A381-13700F18F33F}"/>
              </a:ext>
            </a:extLst>
          </p:cNvPr>
          <p:cNvGrpSpPr/>
          <p:nvPr/>
        </p:nvGrpSpPr>
        <p:grpSpPr>
          <a:xfrm>
            <a:off x="6592121" y="1368563"/>
            <a:ext cx="5752279" cy="4112381"/>
            <a:chOff x="6592121" y="1368563"/>
            <a:chExt cx="5752279" cy="4112381"/>
          </a:xfrm>
        </p:grpSpPr>
        <p:sp>
          <p:nvSpPr>
            <p:cNvPr id="7" name="Rectangle 6">
              <a:extLst>
                <a:ext uri="{FF2B5EF4-FFF2-40B4-BE49-F238E27FC236}">
                  <a16:creationId xmlns:a16="http://schemas.microsoft.com/office/drawing/2014/main" id="{D0D6944A-8A91-0C9D-A883-B7A849943DCE}"/>
                </a:ext>
              </a:extLst>
            </p:cNvPr>
            <p:cNvSpPr/>
            <p:nvPr/>
          </p:nvSpPr>
          <p:spPr>
            <a:xfrm>
              <a:off x="6592121" y="1368563"/>
              <a:ext cx="1847850" cy="180975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15" name="Picture 14">
              <a:extLst>
                <a:ext uri="{FF2B5EF4-FFF2-40B4-BE49-F238E27FC236}">
                  <a16:creationId xmlns:a16="http://schemas.microsoft.com/office/drawing/2014/main" id="{0498EB2F-90A9-8D90-C6D9-07FB911DFD1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879966" y="1642752"/>
              <a:ext cx="5024189" cy="3359927"/>
            </a:xfrm>
            <a:prstGeom prst="rect">
              <a:avLst/>
            </a:prstGeom>
          </p:spPr>
        </p:pic>
        <p:pic>
          <p:nvPicPr>
            <p:cNvPr id="17" name="Picture 16" descr="A person holding a tablet&#10;&#10;AI-generated content may be incorrect.">
              <a:extLst>
                <a:ext uri="{FF2B5EF4-FFF2-40B4-BE49-F238E27FC236}">
                  <a16:creationId xmlns:a16="http://schemas.microsoft.com/office/drawing/2014/main" id="{6AF8FF7B-CF64-DAD4-DFC7-578A9C56A1DA}"/>
                </a:ext>
              </a:extLst>
            </p:cNvPr>
            <p:cNvPicPr>
              <a:picLocks noChangeAspect="1"/>
            </p:cNvPicPr>
            <p:nvPr/>
          </p:nvPicPr>
          <p:blipFill>
            <a:blip r:embed="rId3">
              <a:extLst>
                <a:ext uri="{28A0092B-C50C-407E-A947-70E740481C1C}">
                  <a14:useLocalDpi xmlns:a14="http://schemas.microsoft.com/office/drawing/2010/main" val="0"/>
                </a:ext>
              </a:extLst>
            </a:blip>
            <a:srcRect t="16951" b="12632"/>
            <a:stretch>
              <a:fillRect/>
            </a:stretch>
          </p:blipFill>
          <p:spPr>
            <a:xfrm>
              <a:off x="6893071" y="1642752"/>
              <a:ext cx="5024188" cy="3347248"/>
            </a:xfrm>
            <a:prstGeom prst="rect">
              <a:avLst/>
            </a:prstGeom>
          </p:spPr>
        </p:pic>
        <p:grpSp>
          <p:nvGrpSpPr>
            <p:cNvPr id="13" name="Group 12">
              <a:extLst>
                <a:ext uri="{FF2B5EF4-FFF2-40B4-BE49-F238E27FC236}">
                  <a16:creationId xmlns:a16="http://schemas.microsoft.com/office/drawing/2014/main" id="{B479E1A6-B132-8350-DA9C-65E1128BF206}"/>
                </a:ext>
              </a:extLst>
            </p:cNvPr>
            <p:cNvGrpSpPr/>
            <p:nvPr/>
          </p:nvGrpSpPr>
          <p:grpSpPr>
            <a:xfrm>
              <a:off x="10687050" y="3854624"/>
              <a:ext cx="1657350" cy="1626320"/>
              <a:chOff x="10687050" y="3854624"/>
              <a:chExt cx="1657350" cy="1626320"/>
            </a:xfrm>
          </p:grpSpPr>
          <p:sp>
            <p:nvSpPr>
              <p:cNvPr id="8" name="Rectangle 7">
                <a:extLst>
                  <a:ext uri="{FF2B5EF4-FFF2-40B4-BE49-F238E27FC236}">
                    <a16:creationId xmlns:a16="http://schemas.microsoft.com/office/drawing/2014/main" id="{354A5C35-5013-DAAC-DCA8-4B24614D262D}"/>
                  </a:ext>
                </a:extLst>
              </p:cNvPr>
              <p:cNvSpPr/>
              <p:nvPr/>
            </p:nvSpPr>
            <p:spPr>
              <a:xfrm>
                <a:off x="10839450" y="4007024"/>
                <a:ext cx="1504950" cy="1473920"/>
              </a:xfrm>
              <a:prstGeom prst="rect">
                <a:avLst/>
              </a:prstGeom>
              <a:solidFill>
                <a:schemeClr val="accent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9" name="Rectangle 8">
                <a:extLst>
                  <a:ext uri="{FF2B5EF4-FFF2-40B4-BE49-F238E27FC236}">
                    <a16:creationId xmlns:a16="http://schemas.microsoft.com/office/drawing/2014/main" id="{817EA885-2BED-871E-99B3-8F19DF365EEB}"/>
                  </a:ext>
                </a:extLst>
              </p:cNvPr>
              <p:cNvSpPr/>
              <p:nvPr/>
            </p:nvSpPr>
            <p:spPr>
              <a:xfrm>
                <a:off x="10687050" y="3854624"/>
                <a:ext cx="1504950" cy="1473920"/>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pic>
            <p:nvPicPr>
              <p:cNvPr id="11" name="Picture 10" descr="Illustration depicting modern data center as data dots over an icon of a data center">
                <a:extLst>
                  <a:ext uri="{FF2B5EF4-FFF2-40B4-BE49-F238E27FC236}">
                    <a16:creationId xmlns:a16="http://schemas.microsoft.com/office/drawing/2014/main" id="{BB516AB0-09BD-158B-480E-FBE3ACC170D6}"/>
                  </a:ext>
                </a:extLst>
              </p:cNvPr>
              <p:cNvPicPr>
                <a:picLocks noChangeAspect="1"/>
              </p:cNvPicPr>
              <p:nvPr/>
            </p:nvPicPr>
            <p:blipFill>
              <a:blip r:embed="rId4"/>
              <a:stretch>
                <a:fillRect/>
              </a:stretch>
            </p:blipFill>
            <p:spPr>
              <a:xfrm>
                <a:off x="11016816" y="4156366"/>
                <a:ext cx="845417" cy="870436"/>
              </a:xfrm>
              <a:prstGeom prst="rect">
                <a:avLst/>
              </a:prstGeom>
              <a:effectLst/>
            </p:spPr>
          </p:pic>
        </p:grpSp>
      </p:grpSp>
    </p:spTree>
    <p:extLst>
      <p:ext uri="{BB962C8B-B14F-4D97-AF65-F5344CB8AC3E}">
        <p14:creationId xmlns:p14="http://schemas.microsoft.com/office/powerpoint/2010/main" val="527106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ECECE32-50AB-91FF-C3A4-89BDB5FBB57E}"/>
            </a:ext>
          </a:extLst>
        </p:cNvPr>
        <p:cNvGrpSpPr/>
        <p:nvPr/>
      </p:nvGrpSpPr>
      <p:grpSpPr>
        <a:xfrm>
          <a:off x="0" y="0"/>
          <a:ext cx="0" cy="0"/>
          <a:chOff x="0" y="0"/>
          <a:chExt cx="0" cy="0"/>
        </a:xfrm>
      </p:grpSpPr>
      <p:sp>
        <p:nvSpPr>
          <p:cNvPr id="8" name="Content Placeholder 9">
            <a:extLst>
              <a:ext uri="{FF2B5EF4-FFF2-40B4-BE49-F238E27FC236}">
                <a16:creationId xmlns:a16="http://schemas.microsoft.com/office/drawing/2014/main" id="{13CDD0F4-9F16-1F1B-7F98-E96787E80432}"/>
              </a:ext>
            </a:extLst>
          </p:cNvPr>
          <p:cNvSpPr txBox="1">
            <a:spLocks/>
          </p:cNvSpPr>
          <p:nvPr/>
        </p:nvSpPr>
        <p:spPr>
          <a:xfrm>
            <a:off x="1159623" y="1830930"/>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10" name="Content Placeholder 2">
            <a:extLst>
              <a:ext uri="{FF2B5EF4-FFF2-40B4-BE49-F238E27FC236}">
                <a16:creationId xmlns:a16="http://schemas.microsoft.com/office/drawing/2014/main" id="{2DE12020-23B9-A68D-E500-0FADBF787CBB}"/>
              </a:ext>
            </a:extLst>
          </p:cNvPr>
          <p:cNvSpPr txBox="1">
            <a:spLocks/>
          </p:cNvSpPr>
          <p:nvPr/>
        </p:nvSpPr>
        <p:spPr>
          <a:xfrm>
            <a:off x="4590909" y="1830930"/>
            <a:ext cx="3090672" cy="4404404"/>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9" name="Content Placeholder 10">
            <a:extLst>
              <a:ext uri="{FF2B5EF4-FFF2-40B4-BE49-F238E27FC236}">
                <a16:creationId xmlns:a16="http://schemas.microsoft.com/office/drawing/2014/main" id="{5A6F3FB3-61C5-D383-A48B-621EEB997D06}"/>
              </a:ext>
            </a:extLst>
          </p:cNvPr>
          <p:cNvSpPr txBox="1">
            <a:spLocks/>
          </p:cNvSpPr>
          <p:nvPr/>
        </p:nvSpPr>
        <p:spPr>
          <a:xfrm>
            <a:off x="8022195" y="1830930"/>
            <a:ext cx="3010182" cy="4404404"/>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3200" b="0" i="0" u="none" strike="noStrike" kern="1200" cap="none" spc="0" normalizeH="0" baseline="0" noProof="0">
              <a:ln>
                <a:noFill/>
              </a:ln>
              <a:solidFill>
                <a:srgbClr val="1D2C3B"/>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DDC31133-5227-B79A-1185-3B252110681E}"/>
              </a:ext>
            </a:extLst>
          </p:cNvPr>
          <p:cNvSpPr/>
          <p:nvPr/>
        </p:nvSpPr>
        <p:spPr>
          <a:xfrm>
            <a:off x="1524" y="4724196"/>
            <a:ext cx="12188952" cy="2220189"/>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37" name="TextBox 36">
            <a:extLst>
              <a:ext uri="{FF2B5EF4-FFF2-40B4-BE49-F238E27FC236}">
                <a16:creationId xmlns:a16="http://schemas.microsoft.com/office/drawing/2014/main" id="{14F65432-9BB5-293B-E0B7-2FFBCA8167F3}"/>
              </a:ext>
            </a:extLst>
          </p:cNvPr>
          <p:cNvSpPr txBox="1"/>
          <p:nvPr/>
        </p:nvSpPr>
        <p:spPr>
          <a:xfrm>
            <a:off x="1417690" y="4007103"/>
            <a:ext cx="2051153" cy="275460"/>
          </a:xfrm>
          <a:prstGeom prst="rect">
            <a:avLst/>
          </a:prstGeom>
          <a:noFill/>
        </p:spPr>
        <p:txBody>
          <a:bodyPr wrap="square" lIns="0">
            <a:spAutoFit/>
          </a:bodyPr>
          <a:lstStyle/>
          <a:p>
            <a:pPr marL="0" marR="0" lvl="0" indent="0" algn="l" defTabSz="914377" rtl="0" eaLnBrk="1" fontAlgn="auto" latinLnBrk="0" hangingPunct="1">
              <a:lnSpc>
                <a:spcPct val="85000"/>
              </a:lnSpc>
              <a:spcBef>
                <a:spcPts val="600"/>
              </a:spcBef>
              <a:spcAft>
                <a:spcPts val="60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systems monitored</a:t>
            </a:r>
            <a:r>
              <a:rPr kumimoji="0" lang="en-US" sz="1400" b="0" i="0" u="none" strike="noStrike" kern="1200" cap="none" spc="0" normalizeH="0" baseline="30000" noProof="0">
                <a:ln>
                  <a:noFill/>
                </a:ln>
                <a:solidFill>
                  <a:srgbClr val="1D2C3B"/>
                </a:solidFill>
                <a:effectLst/>
                <a:uLnTx/>
                <a:uFillTx/>
                <a:latin typeface="Arial"/>
                <a:ea typeface="+mn-ea"/>
                <a:cs typeface="+mn-cs"/>
              </a:rPr>
              <a:t>1</a:t>
            </a:r>
          </a:p>
        </p:txBody>
      </p:sp>
      <p:sp>
        <p:nvSpPr>
          <p:cNvPr id="39" name="TextBox 38">
            <a:extLst>
              <a:ext uri="{FF2B5EF4-FFF2-40B4-BE49-F238E27FC236}">
                <a16:creationId xmlns:a16="http://schemas.microsoft.com/office/drawing/2014/main" id="{73A64B6B-C151-C328-4C0C-BF1931034C88}"/>
              </a:ext>
            </a:extLst>
          </p:cNvPr>
          <p:cNvSpPr txBox="1"/>
          <p:nvPr/>
        </p:nvSpPr>
        <p:spPr>
          <a:xfrm>
            <a:off x="1417689" y="3684093"/>
            <a:ext cx="2598391" cy="313932"/>
          </a:xfrm>
          <a:prstGeom prst="rect">
            <a:avLst/>
          </a:prstGeom>
          <a:noFill/>
        </p:spPr>
        <p:txBody>
          <a:bodyPr wrap="square" lIns="0" tIns="0" rIns="0" bIns="0" rtlCol="0">
            <a:spAutoFit/>
          </a:bodyPr>
          <a:lstStyle/>
          <a:p>
            <a:pPr marL="0" marR="0" lvl="0" indent="0" algn="l" defTabSz="914377" rtl="0" eaLnBrk="1" fontAlgn="auto" latinLnBrk="0" hangingPunct="1">
              <a:lnSpc>
                <a:spcPct val="85000"/>
              </a:lnSpc>
              <a:spcBef>
                <a:spcPts val="600"/>
              </a:spcBef>
              <a:spcAft>
                <a:spcPts val="0"/>
              </a:spcAft>
              <a:buClrTx/>
              <a:buSzTx/>
              <a:buFontTx/>
              <a:buNone/>
              <a:tabLst/>
              <a:defRPr/>
            </a:pPr>
            <a:r>
              <a:rPr kumimoji="0" lang="en-US" sz="2400" b="0" i="0" u="none" strike="noStrike" kern="1200" cap="none" spc="0" normalizeH="0" baseline="0" noProof="0">
                <a:ln>
                  <a:noFill/>
                </a:ln>
                <a:solidFill>
                  <a:srgbClr val="1D2C3B"/>
                </a:solidFill>
                <a:effectLst/>
                <a:uLnTx/>
                <a:uFillTx/>
                <a:latin typeface="Arial Nova Light"/>
                <a:ea typeface="+mn-ea"/>
                <a:cs typeface="+mn-cs"/>
              </a:rPr>
              <a:t>&gt;9</a:t>
            </a:r>
            <a:r>
              <a:rPr lang="en-US" sz="2400">
                <a:solidFill>
                  <a:srgbClr val="1D2C3B"/>
                </a:solidFill>
                <a:latin typeface="Arial Nova Light"/>
              </a:rPr>
              <a:t>5</a:t>
            </a:r>
            <a:r>
              <a:rPr kumimoji="0" lang="en-US" sz="2400" b="0" i="0" u="none" strike="noStrike" kern="1200" cap="none" spc="0" normalizeH="0" baseline="0" noProof="0">
                <a:ln>
                  <a:noFill/>
                </a:ln>
                <a:solidFill>
                  <a:srgbClr val="1D2C3B"/>
                </a:solidFill>
                <a:effectLst/>
                <a:uLnTx/>
                <a:uFillTx/>
                <a:latin typeface="Arial Nova Light"/>
                <a:ea typeface="+mn-ea"/>
                <a:cs typeface="+mn-cs"/>
              </a:rPr>
              <a:t>0,000</a:t>
            </a:r>
          </a:p>
        </p:txBody>
      </p:sp>
      <p:sp>
        <p:nvSpPr>
          <p:cNvPr id="41" name="TextBox 40">
            <a:extLst>
              <a:ext uri="{FF2B5EF4-FFF2-40B4-BE49-F238E27FC236}">
                <a16:creationId xmlns:a16="http://schemas.microsoft.com/office/drawing/2014/main" id="{03E7F83A-7E42-D58D-9D1E-DE1A52C45830}"/>
              </a:ext>
            </a:extLst>
          </p:cNvPr>
          <p:cNvSpPr txBox="1"/>
          <p:nvPr/>
        </p:nvSpPr>
        <p:spPr>
          <a:xfrm>
            <a:off x="4851986" y="4007103"/>
            <a:ext cx="2458111" cy="275460"/>
          </a:xfrm>
          <a:prstGeom prst="rect">
            <a:avLst/>
          </a:prstGeom>
          <a:noFill/>
        </p:spPr>
        <p:txBody>
          <a:bodyPr wrap="square" lIns="0">
            <a:spAutoFit/>
          </a:bodyPr>
          <a:lstStyle/>
          <a:p>
            <a:pPr marL="0" marR="0" lvl="0" indent="0" algn="l" defTabSz="914377" rtl="0" eaLnBrk="1" fontAlgn="auto" latinLnBrk="0" hangingPunct="1">
              <a:lnSpc>
                <a:spcPct val="85000"/>
              </a:lnSpc>
              <a:spcBef>
                <a:spcPts val="600"/>
              </a:spcBef>
              <a:spcAft>
                <a:spcPts val="60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faster issue resolution</a:t>
            </a:r>
            <a:r>
              <a:rPr kumimoji="0" lang="en-US" sz="1400" b="0" i="0" u="none" strike="noStrike" kern="1200" cap="none" spc="0" normalizeH="0" baseline="30000" noProof="0">
                <a:ln>
                  <a:noFill/>
                </a:ln>
                <a:solidFill>
                  <a:srgbClr val="1D2C3B"/>
                </a:solidFill>
                <a:effectLst/>
                <a:uLnTx/>
                <a:uFillTx/>
                <a:latin typeface="Arial"/>
                <a:ea typeface="+mn-ea"/>
                <a:cs typeface="+mn-cs"/>
              </a:rPr>
              <a:t>2</a:t>
            </a:r>
          </a:p>
        </p:txBody>
      </p:sp>
      <p:sp>
        <p:nvSpPr>
          <p:cNvPr id="48" name="TextBox 47">
            <a:extLst>
              <a:ext uri="{FF2B5EF4-FFF2-40B4-BE49-F238E27FC236}">
                <a16:creationId xmlns:a16="http://schemas.microsoft.com/office/drawing/2014/main" id="{6C1C2E5A-0C73-D648-B6C0-03FE23C99AAB}"/>
              </a:ext>
            </a:extLst>
          </p:cNvPr>
          <p:cNvSpPr txBox="1"/>
          <p:nvPr/>
        </p:nvSpPr>
        <p:spPr>
          <a:xfrm>
            <a:off x="4851986" y="3684093"/>
            <a:ext cx="1524000" cy="313932"/>
          </a:xfrm>
          <a:prstGeom prst="rect">
            <a:avLst/>
          </a:prstGeom>
          <a:noFill/>
        </p:spPr>
        <p:txBody>
          <a:bodyPr wrap="square" lIns="0" tIns="0" rIns="0" bIns="0" rtlCol="0">
            <a:spAutoFit/>
          </a:bodyPr>
          <a:lstStyle/>
          <a:p>
            <a:pPr marL="0" marR="0" lvl="0" indent="0" algn="l" defTabSz="914377" rtl="0" eaLnBrk="1" fontAlgn="auto" latinLnBrk="0" hangingPunct="1">
              <a:lnSpc>
                <a:spcPct val="85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Up to </a:t>
            </a:r>
            <a:r>
              <a:rPr kumimoji="0" lang="en-US" sz="2400" b="0" i="0" u="none" strike="noStrike" kern="1200" cap="none" spc="0" normalizeH="0" baseline="0" noProof="0">
                <a:ln>
                  <a:noFill/>
                </a:ln>
                <a:solidFill>
                  <a:srgbClr val="1D2C3B"/>
                </a:solidFill>
                <a:effectLst/>
                <a:uLnTx/>
                <a:uFillTx/>
                <a:latin typeface="Arial Nova Light"/>
                <a:ea typeface="+mn-ea"/>
                <a:cs typeface="+mn-cs"/>
              </a:rPr>
              <a:t>10x</a:t>
            </a:r>
          </a:p>
        </p:txBody>
      </p:sp>
      <p:sp>
        <p:nvSpPr>
          <p:cNvPr id="49" name="TextBox 48">
            <a:extLst>
              <a:ext uri="{FF2B5EF4-FFF2-40B4-BE49-F238E27FC236}">
                <a16:creationId xmlns:a16="http://schemas.microsoft.com/office/drawing/2014/main" id="{664FE1F5-3CE2-680B-2BEB-32E3D90A8B8C}"/>
              </a:ext>
            </a:extLst>
          </p:cNvPr>
          <p:cNvSpPr txBox="1"/>
          <p:nvPr/>
        </p:nvSpPr>
        <p:spPr>
          <a:xfrm>
            <a:off x="8241636" y="4007103"/>
            <a:ext cx="2051153" cy="275460"/>
          </a:xfrm>
          <a:prstGeom prst="rect">
            <a:avLst/>
          </a:prstGeom>
          <a:noFill/>
        </p:spPr>
        <p:txBody>
          <a:bodyPr wrap="square" lIns="0">
            <a:spAutoFit/>
          </a:bodyPr>
          <a:lstStyle/>
          <a:p>
            <a:pPr marL="0" marR="0" lvl="0" indent="0" algn="l" defTabSz="914377" rtl="0" eaLnBrk="1" fontAlgn="auto" latinLnBrk="0" hangingPunct="1">
              <a:lnSpc>
                <a:spcPct val="85000"/>
              </a:lnSpc>
              <a:spcBef>
                <a:spcPts val="600"/>
              </a:spcBef>
              <a:spcAft>
                <a:spcPts val="60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saved per week</a:t>
            </a:r>
            <a:r>
              <a:rPr kumimoji="0" lang="en-US" sz="1400" b="0" i="0" u="none" strike="noStrike" kern="1200" cap="none" spc="0" normalizeH="0" baseline="30000" noProof="0">
                <a:ln>
                  <a:noFill/>
                </a:ln>
                <a:solidFill>
                  <a:srgbClr val="1D2C3B"/>
                </a:solidFill>
                <a:effectLst/>
                <a:uLnTx/>
                <a:uFillTx/>
                <a:latin typeface="Arial"/>
                <a:ea typeface="+mn-ea"/>
                <a:cs typeface="+mn-cs"/>
              </a:rPr>
              <a:t>2</a:t>
            </a:r>
          </a:p>
        </p:txBody>
      </p:sp>
      <p:sp>
        <p:nvSpPr>
          <p:cNvPr id="50" name="TextBox 49">
            <a:extLst>
              <a:ext uri="{FF2B5EF4-FFF2-40B4-BE49-F238E27FC236}">
                <a16:creationId xmlns:a16="http://schemas.microsoft.com/office/drawing/2014/main" id="{AB7FA8E1-60FD-7BC3-0062-95C40E241A11}"/>
              </a:ext>
            </a:extLst>
          </p:cNvPr>
          <p:cNvSpPr txBox="1"/>
          <p:nvPr/>
        </p:nvSpPr>
        <p:spPr>
          <a:xfrm>
            <a:off x="8241636" y="3684093"/>
            <a:ext cx="1524000" cy="313932"/>
          </a:xfrm>
          <a:prstGeom prst="rect">
            <a:avLst/>
          </a:prstGeom>
          <a:noFill/>
        </p:spPr>
        <p:txBody>
          <a:bodyPr wrap="square" lIns="0" tIns="0" rIns="0" bIns="0" rtlCol="0">
            <a:spAutoFit/>
          </a:bodyPr>
          <a:lstStyle/>
          <a:p>
            <a:pPr marL="0" marR="0" lvl="0" indent="0" algn="l" defTabSz="914377" rtl="0" eaLnBrk="1" fontAlgn="auto" latinLnBrk="0" hangingPunct="1">
              <a:lnSpc>
                <a:spcPct val="85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Up to </a:t>
            </a:r>
            <a:r>
              <a:rPr kumimoji="0" lang="en-US" sz="2400" b="0" i="0" u="none" strike="noStrike" kern="1200" cap="none" spc="0" normalizeH="0" baseline="0" noProof="0">
                <a:ln>
                  <a:noFill/>
                </a:ln>
                <a:solidFill>
                  <a:srgbClr val="1D2C3B"/>
                </a:solidFill>
                <a:effectLst/>
                <a:uLnTx/>
                <a:uFillTx/>
                <a:latin typeface="Arial Nova Light"/>
                <a:ea typeface="+mn-ea"/>
                <a:cs typeface="+mn-cs"/>
              </a:rPr>
              <a:t>8hrs</a:t>
            </a:r>
          </a:p>
        </p:txBody>
      </p:sp>
      <p:pic>
        <p:nvPicPr>
          <p:cNvPr id="5" name="Picture 4">
            <a:extLst>
              <a:ext uri="{FF2B5EF4-FFF2-40B4-BE49-F238E27FC236}">
                <a16:creationId xmlns:a16="http://schemas.microsoft.com/office/drawing/2014/main" id="{DB32FFED-7746-25C1-09D9-F1ECF12A5964}"/>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3" name="TextBox 2">
            <a:extLst>
              <a:ext uri="{FF2B5EF4-FFF2-40B4-BE49-F238E27FC236}">
                <a16:creationId xmlns:a16="http://schemas.microsoft.com/office/drawing/2014/main" id="{2D345182-2913-70AA-4A19-56193E104BDB}"/>
              </a:ext>
            </a:extLst>
          </p:cNvPr>
          <p:cNvSpPr txBox="1"/>
          <p:nvPr/>
        </p:nvSpPr>
        <p:spPr>
          <a:xfrm>
            <a:off x="384047" y="6215241"/>
            <a:ext cx="8148491" cy="276999"/>
          </a:xfrm>
          <a:prstGeom prst="rect">
            <a:avLst/>
          </a:prstGeom>
          <a:noFill/>
        </p:spPr>
        <p:txBody>
          <a:bodyPr wrap="square" lIns="0" tIns="0" rIns="0" bIns="0" anchor="b">
            <a:spAutoFit/>
          </a:bodyPr>
          <a:lstStyle/>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600" b="0" i="0" u="none" strike="noStrike" kern="1200" cap="none" spc="0" normalizeH="0" baseline="30000" noProof="0">
                <a:ln>
                  <a:noFill/>
                </a:ln>
                <a:solidFill>
                  <a:srgbClr val="F0F0F0"/>
                </a:solidFill>
                <a:effectLst/>
                <a:uLnTx/>
                <a:uFillTx/>
                <a:latin typeface="Arial"/>
                <a:ea typeface="+mn-ea"/>
                <a:cs typeface="+mn-cs"/>
              </a:rPr>
              <a:t>1</a:t>
            </a:r>
            <a:r>
              <a:rPr kumimoji="0" lang="en-US" sz="600" b="0" i="0" u="none" strike="noStrike" kern="1200" cap="none" spc="0" normalizeH="0" baseline="0" noProof="0">
                <a:ln>
                  <a:noFill/>
                </a:ln>
                <a:solidFill>
                  <a:srgbClr val="F0F0F0"/>
                </a:solidFill>
                <a:effectLst/>
                <a:uLnTx/>
                <a:uFillTx/>
                <a:latin typeface="Arial"/>
                <a:ea typeface="+mn-ea"/>
                <a:cs typeface="+mn-cs"/>
              </a:rPr>
              <a:t> Based on Dell analysis of all systems ever connected as of January 2026</a:t>
            </a:r>
          </a:p>
          <a:p>
            <a:pPr lvl="0" defTabSz="1219139">
              <a:buClr>
                <a:srgbClr val="FFFFFF"/>
              </a:buClr>
              <a:defRPr/>
            </a:pPr>
            <a:r>
              <a:rPr kumimoji="0" lang="en-US" sz="600" b="0" i="0" u="none" strike="noStrike" kern="1200" cap="none" spc="0" normalizeH="0" baseline="30000" noProof="0">
                <a:ln>
                  <a:noFill/>
                </a:ln>
                <a:solidFill>
                  <a:srgbClr val="F0F0F0"/>
                </a:solidFill>
                <a:effectLst/>
                <a:uLnTx/>
                <a:uFillTx/>
                <a:latin typeface="Arial"/>
                <a:ea typeface="+mn-ea"/>
                <a:cs typeface="+mn-cs"/>
              </a:rPr>
              <a:t>2</a:t>
            </a:r>
            <a:r>
              <a:rPr kumimoji="0" lang="en-US" sz="600" b="0" i="0" u="none" strike="noStrike" kern="1200" cap="none" spc="0" normalizeH="0" baseline="0" noProof="0">
                <a:ln>
                  <a:noFill/>
                </a:ln>
                <a:solidFill>
                  <a:srgbClr val="F0F0F0"/>
                </a:solidFill>
                <a:effectLst/>
                <a:uLnTx/>
                <a:uFillTx/>
                <a:latin typeface="Arial"/>
                <a:ea typeface="+mn-ea"/>
                <a:cs typeface="+mn-cs"/>
              </a:rPr>
              <a:t> </a:t>
            </a:r>
            <a:r>
              <a:rPr lang="en-US" sz="600"/>
              <a:t>Dell AIOps user survey, Dell Technologies, January 2026. Actual results may vary.</a:t>
            </a:r>
            <a:endParaRPr kumimoji="0" lang="en-US" sz="600" b="0" i="0" u="none" strike="noStrike" kern="1200" cap="none" spc="0" normalizeH="0" baseline="0" noProof="0">
              <a:ln>
                <a:noFill/>
              </a:ln>
              <a:solidFill>
                <a:srgbClr val="F0F0F0"/>
              </a:solidFill>
              <a:effectLst/>
              <a:uLnTx/>
              <a:uFillTx/>
              <a:latin typeface="Arial"/>
              <a:ea typeface="+mn-ea"/>
              <a:cs typeface="+mn-cs"/>
            </a:endParaRPr>
          </a:p>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600" b="0" i="0" u="none" strike="noStrike" kern="1200" cap="none" spc="0" normalizeH="0" baseline="0" noProof="0">
                <a:ln>
                  <a:noFill/>
                </a:ln>
                <a:solidFill>
                  <a:srgbClr val="F0F0F0"/>
                </a:solidFill>
                <a:effectLst/>
                <a:uLnTx/>
                <a:uFillTx/>
                <a:latin typeface="Arial"/>
                <a:ea typeface="+mn-ea"/>
                <a:cs typeface="+mn-cs"/>
              </a:rPr>
              <a:t>* PowerStore, PowerMax, PowerFlex, Unity XT HFA, </a:t>
            </a:r>
            <a:r>
              <a:rPr kumimoji="0" lang="en-US" sz="600" b="0" i="0" u="none" strike="noStrike" kern="1200" cap="none" spc="0" normalizeH="0" baseline="0" noProof="0" err="1">
                <a:ln>
                  <a:noFill/>
                </a:ln>
                <a:solidFill>
                  <a:srgbClr val="F0F0F0"/>
                </a:solidFill>
                <a:effectLst/>
                <a:uLnTx/>
                <a:uFillTx/>
                <a:latin typeface="Arial"/>
                <a:ea typeface="+mn-ea"/>
                <a:cs typeface="+mn-cs"/>
              </a:rPr>
              <a:t>PowerVault</a:t>
            </a:r>
            <a:r>
              <a:rPr kumimoji="0" lang="en-US" sz="600" b="0" i="0" u="none" strike="noStrike" kern="1200" cap="none" spc="0" normalizeH="0" baseline="0" noProof="0">
                <a:ln>
                  <a:noFill/>
                </a:ln>
                <a:solidFill>
                  <a:srgbClr val="F0F0F0"/>
                </a:solidFill>
                <a:effectLst/>
                <a:uLnTx/>
                <a:uFillTx/>
                <a:latin typeface="Arial"/>
                <a:ea typeface="+mn-ea"/>
                <a:cs typeface="+mn-cs"/>
              </a:rPr>
              <a:t>, PowerScale, </a:t>
            </a:r>
            <a:r>
              <a:rPr kumimoji="0" lang="en-US" sz="600" b="0" i="0" u="none" strike="noStrike" kern="1200" cap="none" spc="0" normalizeH="0" baseline="0" noProof="0" err="1">
                <a:ln>
                  <a:noFill/>
                </a:ln>
                <a:solidFill>
                  <a:srgbClr val="F0F0F0"/>
                </a:solidFill>
                <a:effectLst/>
                <a:uLnTx/>
                <a:uFillTx/>
                <a:latin typeface="Arial"/>
                <a:ea typeface="+mn-ea"/>
                <a:cs typeface="+mn-cs"/>
              </a:rPr>
              <a:t>VxRail</a:t>
            </a:r>
            <a:r>
              <a:rPr kumimoji="0" lang="en-US" sz="600" b="0" i="0" u="none" strike="noStrike" kern="1200" cap="none" spc="0" normalizeH="0" baseline="0" noProof="0">
                <a:ln>
                  <a:noFill/>
                </a:ln>
                <a:solidFill>
                  <a:srgbClr val="F0F0F0"/>
                </a:solidFill>
                <a:effectLst/>
                <a:uLnTx/>
                <a:uFillTx/>
                <a:latin typeface="Arial"/>
                <a:ea typeface="+mn-ea"/>
                <a:cs typeface="+mn-cs"/>
              </a:rPr>
              <a:t>, </a:t>
            </a:r>
            <a:r>
              <a:rPr kumimoji="0" lang="en-US" sz="600" b="0" i="0" u="none" strike="noStrike" kern="1200" cap="none" spc="0" normalizeH="0" baseline="0" noProof="0" err="1">
                <a:ln>
                  <a:noFill/>
                </a:ln>
                <a:solidFill>
                  <a:srgbClr val="F0F0F0"/>
                </a:solidFill>
                <a:effectLst/>
                <a:uLnTx/>
                <a:uFillTx/>
                <a:latin typeface="Arial"/>
                <a:ea typeface="+mn-ea"/>
                <a:cs typeface="+mn-cs"/>
              </a:rPr>
              <a:t>PowerProtect</a:t>
            </a:r>
            <a:r>
              <a:rPr kumimoji="0" lang="en-US" sz="600" b="0" i="0" u="none" strike="noStrike" kern="1200" cap="none" spc="0" normalizeH="0" baseline="0" noProof="0">
                <a:ln>
                  <a:noFill/>
                </a:ln>
                <a:solidFill>
                  <a:srgbClr val="F0F0F0"/>
                </a:solidFill>
                <a:effectLst/>
                <a:uLnTx/>
                <a:uFillTx/>
                <a:latin typeface="Arial"/>
                <a:ea typeface="+mn-ea"/>
                <a:cs typeface="+mn-cs"/>
              </a:rPr>
              <a:t> Data Domain, PowerEdge, </a:t>
            </a:r>
            <a:r>
              <a:rPr kumimoji="0" lang="en-US" sz="600" b="0" i="0" u="none" strike="noStrike" kern="1200" cap="none" spc="0" normalizeH="0" baseline="0" noProof="0" err="1">
                <a:ln>
                  <a:noFill/>
                </a:ln>
                <a:solidFill>
                  <a:srgbClr val="F0F0F0"/>
                </a:solidFill>
                <a:effectLst/>
                <a:uLnTx/>
                <a:uFillTx/>
                <a:latin typeface="Arial"/>
                <a:ea typeface="+mn-ea"/>
                <a:cs typeface="+mn-cs"/>
              </a:rPr>
              <a:t>PowerSwitch</a:t>
            </a:r>
            <a:r>
              <a:rPr kumimoji="0" lang="en-US" sz="600" b="0" i="0" u="none" strike="noStrike" kern="1200" cap="none" spc="0" normalizeH="0" baseline="0" noProof="0">
                <a:ln>
                  <a:noFill/>
                </a:ln>
                <a:solidFill>
                  <a:srgbClr val="F0F0F0"/>
                </a:solidFill>
                <a:effectLst/>
                <a:uLnTx/>
                <a:uFillTx/>
                <a:latin typeface="Arial"/>
                <a:ea typeface="+mn-ea"/>
                <a:cs typeface="+mn-cs"/>
              </a:rPr>
              <a:t>, </a:t>
            </a:r>
            <a:r>
              <a:rPr kumimoji="0" lang="en-US" sz="600" b="0" i="0" u="none" strike="noStrike" kern="1200" cap="none" spc="0" normalizeH="0" baseline="0" noProof="0" err="1">
                <a:ln>
                  <a:noFill/>
                </a:ln>
                <a:solidFill>
                  <a:srgbClr val="F0F0F0"/>
                </a:solidFill>
                <a:effectLst/>
                <a:uLnTx/>
                <a:uFillTx/>
                <a:latin typeface="Arial"/>
                <a:ea typeface="+mn-ea"/>
                <a:cs typeface="+mn-cs"/>
              </a:rPr>
              <a:t>Connectrix</a:t>
            </a:r>
            <a:r>
              <a:rPr kumimoji="0" lang="en-US" sz="600" b="0" i="0" u="none" strike="noStrike" kern="1200" cap="none" spc="0" normalizeH="0" baseline="0" noProof="0">
                <a:ln>
                  <a:noFill/>
                </a:ln>
                <a:solidFill>
                  <a:srgbClr val="F0F0F0"/>
                </a:solidFill>
                <a:effectLst/>
                <a:uLnTx/>
                <a:uFillTx/>
                <a:latin typeface="Arial"/>
                <a:ea typeface="+mn-ea"/>
                <a:cs typeface="+mn-cs"/>
              </a:rPr>
              <a:t>, and older systems and cloud versions.</a:t>
            </a:r>
          </a:p>
        </p:txBody>
      </p:sp>
      <p:sp>
        <p:nvSpPr>
          <p:cNvPr id="6" name="Title 5">
            <a:extLst>
              <a:ext uri="{FF2B5EF4-FFF2-40B4-BE49-F238E27FC236}">
                <a16:creationId xmlns:a16="http://schemas.microsoft.com/office/drawing/2014/main" id="{9103D2E5-3F20-7E39-129E-8C87066CA4AA}"/>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Smarter infrastructure. Fewer disruptions.</a:t>
            </a:r>
          </a:p>
        </p:txBody>
      </p:sp>
      <p:sp>
        <p:nvSpPr>
          <p:cNvPr id="14" name="Title 4">
            <a:extLst>
              <a:ext uri="{FF2B5EF4-FFF2-40B4-BE49-F238E27FC236}">
                <a16:creationId xmlns:a16="http://schemas.microsoft.com/office/drawing/2014/main" id="{001123E7-B1E2-9F73-0B35-1D3B4C884D94}"/>
              </a:ext>
            </a:extLst>
          </p:cNvPr>
          <p:cNvSpPr txBox="1">
            <a:spLocks/>
          </p:cNvSpPr>
          <p:nvPr/>
        </p:nvSpPr>
        <p:spPr>
          <a:xfrm>
            <a:off x="2828925" y="770847"/>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AIOps</a:t>
            </a:r>
          </a:p>
        </p:txBody>
      </p:sp>
      <p:sp>
        <p:nvSpPr>
          <p:cNvPr id="11" name="Arrow: Left-Right 10">
            <a:extLst>
              <a:ext uri="{FF2B5EF4-FFF2-40B4-BE49-F238E27FC236}">
                <a16:creationId xmlns:a16="http://schemas.microsoft.com/office/drawing/2014/main" id="{64D21263-5D1E-8A9B-210B-37559A7AC560}"/>
              </a:ext>
              <a:ext uri="{C183D7F6-B498-43B3-948B-1728B52AA6E4}">
                <adec:decorative xmlns:adec="http://schemas.microsoft.com/office/drawing/2017/decorative" val="1"/>
              </a:ext>
            </a:extLst>
          </p:cNvPr>
          <p:cNvSpPr/>
          <p:nvPr/>
        </p:nvSpPr>
        <p:spPr>
          <a:xfrm>
            <a:off x="365635" y="4440775"/>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BE4A7DB7-3A1C-8CB9-6123-D2BEEDC24C25}"/>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E15B23DA-BA8A-F4B6-3201-7B98C73F6671}"/>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20</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25" name="TextBox 24">
            <a:extLst>
              <a:ext uri="{FF2B5EF4-FFF2-40B4-BE49-F238E27FC236}">
                <a16:creationId xmlns:a16="http://schemas.microsoft.com/office/drawing/2014/main" id="{BDE667F1-052D-53DC-730B-7BFCFEC8808B}"/>
              </a:ext>
            </a:extLst>
          </p:cNvPr>
          <p:cNvSpPr txBox="1"/>
          <p:nvPr/>
        </p:nvSpPr>
        <p:spPr>
          <a:xfrm>
            <a:off x="620440" y="5155416"/>
            <a:ext cx="2198127" cy="55399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Supports Dell infrastructure: </a:t>
            </a:r>
            <a:r>
              <a:rPr kumimoji="0" lang="en-US" sz="1200" b="0" i="0" u="none" strike="noStrike" kern="1200" cap="none" spc="0" normalizeH="0" baseline="0" noProof="0">
                <a:ln>
                  <a:noFill/>
                </a:ln>
                <a:solidFill>
                  <a:srgbClr val="FFFFFF"/>
                </a:solidFill>
                <a:effectLst/>
                <a:uLnTx/>
                <a:uFillTx/>
                <a:latin typeface="Arial"/>
                <a:ea typeface="+mn-ea"/>
                <a:cs typeface="+mn-cs"/>
              </a:rPr>
              <a:t>storage, </a:t>
            </a:r>
            <a:r>
              <a:rPr lang="en-US" sz="1200">
                <a:solidFill>
                  <a:srgbClr val="FFFFFF"/>
                </a:solidFill>
                <a:latin typeface="Arial"/>
              </a:rPr>
              <a:t>cyber resilience</a:t>
            </a:r>
            <a:r>
              <a:rPr kumimoji="0" lang="en-US" sz="1200" b="0" i="0" u="none" strike="noStrike" kern="1200" cap="none" spc="0" normalizeH="0" baseline="0" noProof="0">
                <a:ln>
                  <a:noFill/>
                </a:ln>
                <a:solidFill>
                  <a:srgbClr val="FFFFFF"/>
                </a:solidFill>
                <a:effectLst/>
                <a:uLnTx/>
                <a:uFillTx/>
                <a:latin typeface="Arial"/>
                <a:ea typeface="+mn-ea"/>
                <a:cs typeface="+mn-cs"/>
              </a:rPr>
              <a:t>, server and networking infrastructure* </a:t>
            </a:r>
          </a:p>
        </p:txBody>
      </p:sp>
      <p:grpSp>
        <p:nvGrpSpPr>
          <p:cNvPr id="27" name="Group 26">
            <a:extLst>
              <a:ext uri="{FF2B5EF4-FFF2-40B4-BE49-F238E27FC236}">
                <a16:creationId xmlns:a16="http://schemas.microsoft.com/office/drawing/2014/main" id="{A2D56D8B-B9D3-0D0A-FCE1-3A5CD58ED785}"/>
              </a:ext>
            </a:extLst>
          </p:cNvPr>
          <p:cNvGrpSpPr/>
          <p:nvPr/>
        </p:nvGrpSpPr>
        <p:grpSpPr>
          <a:xfrm>
            <a:off x="3445505" y="4715741"/>
            <a:ext cx="2547323" cy="1344517"/>
            <a:chOff x="1005379" y="4472253"/>
            <a:chExt cx="3448050" cy="1819935"/>
          </a:xfrm>
        </p:grpSpPr>
        <p:pic>
          <p:nvPicPr>
            <p:cNvPr id="23" name="Picture 22">
              <a:extLst>
                <a:ext uri="{FF2B5EF4-FFF2-40B4-BE49-F238E27FC236}">
                  <a16:creationId xmlns:a16="http://schemas.microsoft.com/office/drawing/2014/main" id="{6162368D-6AF8-762B-A6AF-578CE6A15E40}"/>
                </a:ext>
              </a:extLst>
            </p:cNvPr>
            <p:cNvPicPr>
              <a:picLocks noChangeAspect="1"/>
            </p:cNvPicPr>
            <p:nvPr/>
          </p:nvPicPr>
          <p:blipFill>
            <a:blip r:embed="rId5"/>
            <a:stretch>
              <a:fillRect/>
            </a:stretch>
          </p:blipFill>
          <p:spPr>
            <a:xfrm>
              <a:off x="1006786" y="4472253"/>
              <a:ext cx="3445236" cy="638166"/>
            </a:xfrm>
            <a:prstGeom prst="rect">
              <a:avLst/>
            </a:prstGeom>
          </p:spPr>
        </p:pic>
        <p:pic>
          <p:nvPicPr>
            <p:cNvPr id="24" name="Picture 23">
              <a:extLst>
                <a:ext uri="{FF2B5EF4-FFF2-40B4-BE49-F238E27FC236}">
                  <a16:creationId xmlns:a16="http://schemas.microsoft.com/office/drawing/2014/main" id="{5E578D84-2B97-B6EF-EDE5-649577C9A976}"/>
                </a:ext>
              </a:extLst>
            </p:cNvPr>
            <p:cNvPicPr>
              <a:picLocks noChangeAspect="1"/>
            </p:cNvPicPr>
            <p:nvPr/>
          </p:nvPicPr>
          <p:blipFill>
            <a:blip r:embed="rId6"/>
            <a:stretch>
              <a:fillRect/>
            </a:stretch>
          </p:blipFill>
          <p:spPr>
            <a:xfrm>
              <a:off x="1006786" y="5085302"/>
              <a:ext cx="3445236" cy="620142"/>
            </a:xfrm>
            <a:prstGeom prst="rect">
              <a:avLst/>
            </a:prstGeom>
          </p:spPr>
        </p:pic>
        <p:pic>
          <p:nvPicPr>
            <p:cNvPr id="26" name="Picture 2">
              <a:extLst>
                <a:ext uri="{FF2B5EF4-FFF2-40B4-BE49-F238E27FC236}">
                  <a16:creationId xmlns:a16="http://schemas.microsoft.com/office/drawing/2014/main" id="{9755DAC4-874F-C743-0C2F-F503280D45C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500" t="2634" r="4628" b="21343"/>
            <a:stretch/>
          </p:blipFill>
          <p:spPr bwMode="auto">
            <a:xfrm>
              <a:off x="1005379" y="5697669"/>
              <a:ext cx="3448050" cy="594519"/>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30" name="Straight Connector 29">
            <a:extLst>
              <a:ext uri="{FF2B5EF4-FFF2-40B4-BE49-F238E27FC236}">
                <a16:creationId xmlns:a16="http://schemas.microsoft.com/office/drawing/2014/main" id="{E8529276-7BFC-1D45-FC29-382C3C373B73}"/>
              </a:ext>
            </a:extLst>
          </p:cNvPr>
          <p:cNvCxnSpPr>
            <a:cxnSpLocks/>
          </p:cNvCxnSpPr>
          <p:nvPr/>
        </p:nvCxnSpPr>
        <p:spPr>
          <a:xfrm rot="10800000" flipH="1">
            <a:off x="2944158" y="5413248"/>
            <a:ext cx="305420" cy="0"/>
          </a:xfrm>
          <a:prstGeom prst="line">
            <a:avLst/>
          </a:prstGeom>
          <a:ln w="12700">
            <a:solidFill>
              <a:srgbClr val="C5D4E3"/>
            </a:solidFill>
            <a:headEnd type="oval" w="sm" len="sm"/>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30338A88-9192-9A5F-CB24-26E9DBB8BB9E}"/>
              </a:ext>
            </a:extLst>
          </p:cNvPr>
          <p:cNvSpPr txBox="1"/>
          <p:nvPr/>
        </p:nvSpPr>
        <p:spPr>
          <a:xfrm>
            <a:off x="8898077" y="5155416"/>
            <a:ext cx="2951089"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AI-driven observability and automation.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Cloud-based simplicity. Included with ProSupport agreements.</a:t>
            </a:r>
          </a:p>
        </p:txBody>
      </p:sp>
      <p:sp>
        <p:nvSpPr>
          <p:cNvPr id="51" name="Rectangle 50">
            <a:extLst>
              <a:ext uri="{FF2B5EF4-FFF2-40B4-BE49-F238E27FC236}">
                <a16:creationId xmlns:a16="http://schemas.microsoft.com/office/drawing/2014/main" id="{646C94A2-9E98-1290-AEFA-B94BDE04CF9A}"/>
              </a:ext>
            </a:extLst>
          </p:cNvPr>
          <p:cNvSpPr/>
          <p:nvPr/>
        </p:nvSpPr>
        <p:spPr>
          <a:xfrm>
            <a:off x="7856767" y="5301392"/>
            <a:ext cx="253850" cy="4571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 b="0" i="0" u="none" strike="noStrike" kern="1200" cap="none" spc="0" normalizeH="0" baseline="0" noProof="0">
                <a:ln>
                  <a:noFill/>
                </a:ln>
                <a:solidFill>
                  <a:srgbClr val="0672CB"/>
                </a:solidFill>
                <a:effectLst/>
                <a:uLnTx/>
                <a:uFillTx/>
                <a:latin typeface="Arial"/>
                <a:ea typeface="+mn-ea"/>
                <a:cs typeface="+mn-cs"/>
              </a:rPr>
              <a:t> </a:t>
            </a:r>
          </a:p>
        </p:txBody>
      </p:sp>
      <p:sp>
        <p:nvSpPr>
          <p:cNvPr id="69" name="TextBox 68">
            <a:extLst>
              <a:ext uri="{FF2B5EF4-FFF2-40B4-BE49-F238E27FC236}">
                <a16:creationId xmlns:a16="http://schemas.microsoft.com/office/drawing/2014/main" id="{0653E17D-D2DF-6A25-F8D1-BB901E9F78F8}"/>
              </a:ext>
            </a:extLst>
          </p:cNvPr>
          <p:cNvSpPr txBox="1"/>
          <p:nvPr/>
        </p:nvSpPr>
        <p:spPr>
          <a:xfrm>
            <a:off x="8890844" y="5886555"/>
            <a:ext cx="2747294"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AIOps Assistant: </a:t>
            </a:r>
            <a:r>
              <a:rPr kumimoji="0" lang="en-US" sz="1200" b="0" i="0" u="none" strike="noStrike" kern="1200" cap="none" spc="0" normalizeH="0" baseline="0" noProof="0">
                <a:ln>
                  <a:noFill/>
                </a:ln>
                <a:solidFill>
                  <a:srgbClr val="FFFFFF"/>
                </a:solidFill>
                <a:effectLst/>
                <a:uLnTx/>
                <a:uFillTx/>
                <a:latin typeface="Arial"/>
                <a:ea typeface="+mn-ea"/>
                <a:cs typeface="+mn-cs"/>
              </a:rPr>
              <a:t>streamlines research and resolves issues faster. </a:t>
            </a:r>
          </a:p>
        </p:txBody>
      </p:sp>
      <p:sp>
        <p:nvSpPr>
          <p:cNvPr id="73" name="Rectangle 72">
            <a:extLst>
              <a:ext uri="{FF2B5EF4-FFF2-40B4-BE49-F238E27FC236}">
                <a16:creationId xmlns:a16="http://schemas.microsoft.com/office/drawing/2014/main" id="{61C71175-71CA-BE30-B295-53C7EBA5C47B}"/>
              </a:ext>
            </a:extLst>
          </p:cNvPr>
          <p:cNvSpPr/>
          <p:nvPr/>
        </p:nvSpPr>
        <p:spPr>
          <a:xfrm>
            <a:off x="1380996" y="334211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75" name="Rectangle 74">
            <a:extLst>
              <a:ext uri="{FF2B5EF4-FFF2-40B4-BE49-F238E27FC236}">
                <a16:creationId xmlns:a16="http://schemas.microsoft.com/office/drawing/2014/main" id="{74DDDF45-9178-E180-9491-6E7142E04333}"/>
              </a:ext>
            </a:extLst>
          </p:cNvPr>
          <p:cNvSpPr/>
          <p:nvPr/>
        </p:nvSpPr>
        <p:spPr>
          <a:xfrm>
            <a:off x="4853244" y="334211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76" name="Rectangle 75">
            <a:extLst>
              <a:ext uri="{FF2B5EF4-FFF2-40B4-BE49-F238E27FC236}">
                <a16:creationId xmlns:a16="http://schemas.microsoft.com/office/drawing/2014/main" id="{9C1AB187-1DBF-BD1E-B471-9864CF47B53C}"/>
              </a:ext>
            </a:extLst>
          </p:cNvPr>
          <p:cNvSpPr/>
          <p:nvPr/>
        </p:nvSpPr>
        <p:spPr>
          <a:xfrm>
            <a:off x="8238996" y="334211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85" name="Content Placeholder 9">
            <a:extLst>
              <a:ext uri="{FF2B5EF4-FFF2-40B4-BE49-F238E27FC236}">
                <a16:creationId xmlns:a16="http://schemas.microsoft.com/office/drawing/2014/main" id="{0E4B037E-EAF5-7B2A-D8BE-F5468C8428A9}"/>
              </a:ext>
            </a:extLst>
          </p:cNvPr>
          <p:cNvSpPr txBox="1">
            <a:spLocks/>
          </p:cNvSpPr>
          <p:nvPr/>
        </p:nvSpPr>
        <p:spPr>
          <a:xfrm>
            <a:off x="1159623" y="1830930"/>
            <a:ext cx="3090672" cy="1358698"/>
          </a:xfrm>
          <a:prstGeom prst="rect">
            <a:avLst/>
          </a:prstGeom>
          <a:noFill/>
        </p:spPr>
        <p:txBody>
          <a:bodyPr lIns="274320" tIns="27432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Gain visibility instantly</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Across your infrastructure</a:t>
            </a:r>
          </a:p>
        </p:txBody>
      </p:sp>
      <p:sp>
        <p:nvSpPr>
          <p:cNvPr id="86" name="Content Placeholder 2">
            <a:extLst>
              <a:ext uri="{FF2B5EF4-FFF2-40B4-BE49-F238E27FC236}">
                <a16:creationId xmlns:a16="http://schemas.microsoft.com/office/drawing/2014/main" id="{8A1D5337-8769-DED4-4B84-4C40E289E9AA}"/>
              </a:ext>
            </a:extLst>
          </p:cNvPr>
          <p:cNvSpPr txBox="1">
            <a:spLocks/>
          </p:cNvSpPr>
          <p:nvPr/>
        </p:nvSpPr>
        <p:spPr>
          <a:xfrm>
            <a:off x="4590909" y="1830930"/>
            <a:ext cx="3090672" cy="1358698"/>
          </a:xfrm>
          <a:prstGeom prst="rect">
            <a:avLst/>
          </a:prstGeom>
          <a:noFill/>
        </p:spPr>
        <p:txBody>
          <a:bodyPr lIns="274320" tIns="27432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Proactively resolve issues</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Predict and act before impact</a:t>
            </a:r>
          </a:p>
        </p:txBody>
      </p:sp>
      <p:sp>
        <p:nvSpPr>
          <p:cNvPr id="87" name="Content Placeholder 10">
            <a:extLst>
              <a:ext uri="{FF2B5EF4-FFF2-40B4-BE49-F238E27FC236}">
                <a16:creationId xmlns:a16="http://schemas.microsoft.com/office/drawing/2014/main" id="{9D05783B-E57E-8DCE-C8B6-0B35C8406659}"/>
              </a:ext>
            </a:extLst>
          </p:cNvPr>
          <p:cNvSpPr txBox="1">
            <a:spLocks/>
          </p:cNvSpPr>
          <p:nvPr/>
        </p:nvSpPr>
        <p:spPr>
          <a:xfrm>
            <a:off x="8022195" y="1830930"/>
            <a:ext cx="3010182" cy="1358698"/>
          </a:xfrm>
          <a:prstGeom prst="rect">
            <a:avLst/>
          </a:prstGeom>
          <a:noFill/>
        </p:spPr>
        <p:txBody>
          <a:bodyPr lIns="274320" tIns="27432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Automate everything</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With AI-powered intelligence</a:t>
            </a:r>
            <a:endParaRPr kumimoji="0" lang="en-US" sz="3200" b="0" i="0" u="none" strike="noStrike" kern="1200" cap="none" spc="0" normalizeH="0" baseline="0" noProof="0">
              <a:ln>
                <a:noFill/>
              </a:ln>
              <a:solidFill>
                <a:srgbClr val="1D2C3B"/>
              </a:solidFill>
              <a:effectLst/>
              <a:uLnTx/>
              <a:uFillTx/>
              <a:latin typeface="Arial"/>
              <a:ea typeface="+mn-ea"/>
              <a:cs typeface="+mn-cs"/>
            </a:endParaRPr>
          </a:p>
        </p:txBody>
      </p:sp>
      <p:grpSp>
        <p:nvGrpSpPr>
          <p:cNvPr id="92" name="Group 91">
            <a:extLst>
              <a:ext uri="{FF2B5EF4-FFF2-40B4-BE49-F238E27FC236}">
                <a16:creationId xmlns:a16="http://schemas.microsoft.com/office/drawing/2014/main" id="{D8F974E5-119F-2AB5-D6B3-4D2C5E66453B}"/>
              </a:ext>
            </a:extLst>
          </p:cNvPr>
          <p:cNvGrpSpPr/>
          <p:nvPr/>
        </p:nvGrpSpPr>
        <p:grpSpPr>
          <a:xfrm rot="10800000" flipH="1">
            <a:off x="8545297" y="5410224"/>
            <a:ext cx="227190" cy="668659"/>
            <a:chOff x="6424761" y="4166898"/>
            <a:chExt cx="305420" cy="668659"/>
          </a:xfrm>
        </p:grpSpPr>
        <p:cxnSp>
          <p:nvCxnSpPr>
            <p:cNvPr id="94" name="Straight Connector 93">
              <a:extLst>
                <a:ext uri="{FF2B5EF4-FFF2-40B4-BE49-F238E27FC236}">
                  <a16:creationId xmlns:a16="http://schemas.microsoft.com/office/drawing/2014/main" id="{1296960C-0323-FC95-DCD0-AF5E44E00F82}"/>
                </a:ext>
              </a:extLst>
            </p:cNvPr>
            <p:cNvCxnSpPr>
              <a:cxnSpLocks/>
            </p:cNvCxnSpPr>
            <p:nvPr/>
          </p:nvCxnSpPr>
          <p:spPr>
            <a:xfrm flipH="1">
              <a:off x="6424761" y="4835557"/>
              <a:ext cx="305420" cy="0"/>
            </a:xfrm>
            <a:prstGeom prst="line">
              <a:avLst/>
            </a:prstGeom>
            <a:ln w="12700">
              <a:solidFill>
                <a:srgbClr val="C5D4E3"/>
              </a:solidFill>
              <a:headEnd type="oval" w="sm" len="sm"/>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9A5A776-A4C3-9541-42C2-A1522C9E59D6}"/>
                </a:ext>
              </a:extLst>
            </p:cNvPr>
            <p:cNvCxnSpPr>
              <a:cxnSpLocks/>
            </p:cNvCxnSpPr>
            <p:nvPr/>
          </p:nvCxnSpPr>
          <p:spPr>
            <a:xfrm flipH="1">
              <a:off x="6424761" y="4166898"/>
              <a:ext cx="305420" cy="0"/>
            </a:xfrm>
            <a:prstGeom prst="line">
              <a:avLst/>
            </a:prstGeom>
            <a:ln w="12700">
              <a:solidFill>
                <a:srgbClr val="C5D4E3"/>
              </a:solidFill>
              <a:headEnd type="oval" w="sm" len="sm"/>
            </a:ln>
          </p:spPr>
          <p:style>
            <a:lnRef idx="1">
              <a:schemeClr val="accent1"/>
            </a:lnRef>
            <a:fillRef idx="0">
              <a:schemeClr val="accent1"/>
            </a:fillRef>
            <a:effectRef idx="0">
              <a:schemeClr val="accent1"/>
            </a:effectRef>
            <a:fontRef idx="minor">
              <a:schemeClr val="tx1"/>
            </a:fontRef>
          </p:style>
        </p:cxnSp>
      </p:grpSp>
      <p:sp>
        <p:nvSpPr>
          <p:cNvPr id="102" name="Rectangle 189">
            <a:extLst>
              <a:ext uri="{FF2B5EF4-FFF2-40B4-BE49-F238E27FC236}">
                <a16:creationId xmlns:a16="http://schemas.microsoft.com/office/drawing/2014/main" id="{C3D72734-68CC-720F-75CE-2E8DC69C74DE}"/>
              </a:ext>
            </a:extLst>
          </p:cNvPr>
          <p:cNvSpPr/>
          <p:nvPr/>
        </p:nvSpPr>
        <p:spPr>
          <a:xfrm rot="16200000">
            <a:off x="7624273" y="5361901"/>
            <a:ext cx="1756029" cy="86018"/>
          </a:xfrm>
          <a:custGeom>
            <a:avLst/>
            <a:gdLst>
              <a:gd name="connsiteX0" fmla="*/ 0 w 2593643"/>
              <a:gd name="connsiteY0" fmla="*/ 0 h 1339076"/>
              <a:gd name="connsiteX1" fmla="*/ 2593643 w 2593643"/>
              <a:gd name="connsiteY1" fmla="*/ 0 h 1339076"/>
              <a:gd name="connsiteX2" fmla="*/ 2593643 w 2593643"/>
              <a:gd name="connsiteY2" fmla="*/ 1339076 h 1339076"/>
              <a:gd name="connsiteX3" fmla="*/ 0 w 2593643"/>
              <a:gd name="connsiteY3" fmla="*/ 1339076 h 1339076"/>
              <a:gd name="connsiteX4" fmla="*/ 0 w 2593643"/>
              <a:gd name="connsiteY4" fmla="*/ 0 h 1339076"/>
              <a:gd name="connsiteX0" fmla="*/ 2593643 w 2685083"/>
              <a:gd name="connsiteY0" fmla="*/ 0 h 1339076"/>
              <a:gd name="connsiteX1" fmla="*/ 2593643 w 2685083"/>
              <a:gd name="connsiteY1" fmla="*/ 1339076 h 1339076"/>
              <a:gd name="connsiteX2" fmla="*/ 0 w 2685083"/>
              <a:gd name="connsiteY2" fmla="*/ 1339076 h 1339076"/>
              <a:gd name="connsiteX3" fmla="*/ 0 w 2685083"/>
              <a:gd name="connsiteY3" fmla="*/ 0 h 1339076"/>
              <a:gd name="connsiteX4" fmla="*/ 2685083 w 2685083"/>
              <a:gd name="connsiteY4" fmla="*/ 91440 h 1339076"/>
              <a:gd name="connsiteX0" fmla="*/ 2593643 w 2593643"/>
              <a:gd name="connsiteY0" fmla="*/ 0 h 1339076"/>
              <a:gd name="connsiteX1" fmla="*/ 2593643 w 2593643"/>
              <a:gd name="connsiteY1" fmla="*/ 1339076 h 1339076"/>
              <a:gd name="connsiteX2" fmla="*/ 0 w 2593643"/>
              <a:gd name="connsiteY2" fmla="*/ 1339076 h 1339076"/>
              <a:gd name="connsiteX3" fmla="*/ 0 w 2593643"/>
              <a:gd name="connsiteY3" fmla="*/ 0 h 1339076"/>
            </a:gdLst>
            <a:ahLst/>
            <a:cxnLst>
              <a:cxn ang="0">
                <a:pos x="connsiteX0" y="connsiteY0"/>
              </a:cxn>
              <a:cxn ang="0">
                <a:pos x="connsiteX1" y="connsiteY1"/>
              </a:cxn>
              <a:cxn ang="0">
                <a:pos x="connsiteX2" y="connsiteY2"/>
              </a:cxn>
              <a:cxn ang="0">
                <a:pos x="connsiteX3" y="connsiteY3"/>
              </a:cxn>
            </a:cxnLst>
            <a:rect l="l" t="t" r="r" b="b"/>
            <a:pathLst>
              <a:path w="2593643" h="1339076">
                <a:moveTo>
                  <a:pt x="2593643" y="0"/>
                </a:moveTo>
                <a:lnTo>
                  <a:pt x="2593643" y="1339076"/>
                </a:lnTo>
                <a:lnTo>
                  <a:pt x="0" y="1339076"/>
                </a:lnTo>
                <a:lnTo>
                  <a:pt x="0" y="0"/>
                </a:lnTo>
              </a:path>
            </a:pathLst>
          </a:custGeom>
          <a:ln w="12700">
            <a:solidFill>
              <a:srgbClr val="C5D4E3"/>
            </a:solidFill>
            <a:headEnd type="none"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a:ea typeface="+mn-ea"/>
              <a:cs typeface="+mn-cs"/>
            </a:endParaRPr>
          </a:p>
        </p:txBody>
      </p:sp>
      <p:sp>
        <p:nvSpPr>
          <p:cNvPr id="103" name="Rectangle 189">
            <a:extLst>
              <a:ext uri="{FF2B5EF4-FFF2-40B4-BE49-F238E27FC236}">
                <a16:creationId xmlns:a16="http://schemas.microsoft.com/office/drawing/2014/main" id="{712AF157-9147-3CD0-FB38-324B9BDEF801}"/>
              </a:ext>
            </a:extLst>
          </p:cNvPr>
          <p:cNvSpPr/>
          <p:nvPr/>
        </p:nvSpPr>
        <p:spPr>
          <a:xfrm rot="5400000" flipH="1">
            <a:off x="2608647" y="5351936"/>
            <a:ext cx="1371600" cy="82296"/>
          </a:xfrm>
          <a:custGeom>
            <a:avLst/>
            <a:gdLst>
              <a:gd name="connsiteX0" fmla="*/ 0 w 2593643"/>
              <a:gd name="connsiteY0" fmla="*/ 0 h 1339076"/>
              <a:gd name="connsiteX1" fmla="*/ 2593643 w 2593643"/>
              <a:gd name="connsiteY1" fmla="*/ 0 h 1339076"/>
              <a:gd name="connsiteX2" fmla="*/ 2593643 w 2593643"/>
              <a:gd name="connsiteY2" fmla="*/ 1339076 h 1339076"/>
              <a:gd name="connsiteX3" fmla="*/ 0 w 2593643"/>
              <a:gd name="connsiteY3" fmla="*/ 1339076 h 1339076"/>
              <a:gd name="connsiteX4" fmla="*/ 0 w 2593643"/>
              <a:gd name="connsiteY4" fmla="*/ 0 h 1339076"/>
              <a:gd name="connsiteX0" fmla="*/ 2593643 w 2685083"/>
              <a:gd name="connsiteY0" fmla="*/ 0 h 1339076"/>
              <a:gd name="connsiteX1" fmla="*/ 2593643 w 2685083"/>
              <a:gd name="connsiteY1" fmla="*/ 1339076 h 1339076"/>
              <a:gd name="connsiteX2" fmla="*/ 0 w 2685083"/>
              <a:gd name="connsiteY2" fmla="*/ 1339076 h 1339076"/>
              <a:gd name="connsiteX3" fmla="*/ 0 w 2685083"/>
              <a:gd name="connsiteY3" fmla="*/ 0 h 1339076"/>
              <a:gd name="connsiteX4" fmla="*/ 2685083 w 2685083"/>
              <a:gd name="connsiteY4" fmla="*/ 91440 h 1339076"/>
              <a:gd name="connsiteX0" fmla="*/ 2593643 w 2593643"/>
              <a:gd name="connsiteY0" fmla="*/ 0 h 1339076"/>
              <a:gd name="connsiteX1" fmla="*/ 2593643 w 2593643"/>
              <a:gd name="connsiteY1" fmla="*/ 1339076 h 1339076"/>
              <a:gd name="connsiteX2" fmla="*/ 0 w 2593643"/>
              <a:gd name="connsiteY2" fmla="*/ 1339076 h 1339076"/>
              <a:gd name="connsiteX3" fmla="*/ 0 w 2593643"/>
              <a:gd name="connsiteY3" fmla="*/ 0 h 1339076"/>
            </a:gdLst>
            <a:ahLst/>
            <a:cxnLst>
              <a:cxn ang="0">
                <a:pos x="connsiteX0" y="connsiteY0"/>
              </a:cxn>
              <a:cxn ang="0">
                <a:pos x="connsiteX1" y="connsiteY1"/>
              </a:cxn>
              <a:cxn ang="0">
                <a:pos x="connsiteX2" y="connsiteY2"/>
              </a:cxn>
              <a:cxn ang="0">
                <a:pos x="connsiteX3" y="connsiteY3"/>
              </a:cxn>
            </a:cxnLst>
            <a:rect l="l" t="t" r="r" b="b"/>
            <a:pathLst>
              <a:path w="2593643" h="1339076">
                <a:moveTo>
                  <a:pt x="2593643" y="0"/>
                </a:moveTo>
                <a:lnTo>
                  <a:pt x="2593643" y="1339076"/>
                </a:lnTo>
                <a:lnTo>
                  <a:pt x="0" y="1339076"/>
                </a:lnTo>
                <a:lnTo>
                  <a:pt x="0" y="0"/>
                </a:lnTo>
              </a:path>
            </a:pathLst>
          </a:custGeom>
          <a:ln w="12700">
            <a:solidFill>
              <a:srgbClr val="C5D4E3"/>
            </a:solidFill>
            <a:headEnd type="none"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a:ea typeface="+mn-ea"/>
              <a:cs typeface="+mn-cs"/>
            </a:endParaRPr>
          </a:p>
        </p:txBody>
      </p:sp>
      <p:grpSp>
        <p:nvGrpSpPr>
          <p:cNvPr id="43" name="Group 42">
            <a:extLst>
              <a:ext uri="{FF2B5EF4-FFF2-40B4-BE49-F238E27FC236}">
                <a16:creationId xmlns:a16="http://schemas.microsoft.com/office/drawing/2014/main" id="{D162C501-E114-6C3D-793A-7BDAA0CBE972}"/>
              </a:ext>
            </a:extLst>
          </p:cNvPr>
          <p:cNvGrpSpPr/>
          <p:nvPr/>
        </p:nvGrpSpPr>
        <p:grpSpPr>
          <a:xfrm>
            <a:off x="5429271" y="4467581"/>
            <a:ext cx="2994527" cy="1920240"/>
            <a:chOff x="5429271" y="4379056"/>
            <a:chExt cx="2994527" cy="1920240"/>
          </a:xfrm>
        </p:grpSpPr>
        <p:grpSp>
          <p:nvGrpSpPr>
            <p:cNvPr id="40" name="Group 39">
              <a:extLst>
                <a:ext uri="{FF2B5EF4-FFF2-40B4-BE49-F238E27FC236}">
                  <a16:creationId xmlns:a16="http://schemas.microsoft.com/office/drawing/2014/main" id="{BF324B64-ABD2-382A-9B84-6F83F1E3B2E6}"/>
                </a:ext>
              </a:extLst>
            </p:cNvPr>
            <p:cNvGrpSpPr/>
            <p:nvPr/>
          </p:nvGrpSpPr>
          <p:grpSpPr>
            <a:xfrm>
              <a:off x="5715563" y="4469537"/>
              <a:ext cx="2430521" cy="1382816"/>
              <a:chOff x="5814848" y="4465024"/>
              <a:chExt cx="2243836" cy="1276604"/>
            </a:xfrm>
          </p:grpSpPr>
          <p:pic>
            <p:nvPicPr>
              <p:cNvPr id="18" name="Picture 17">
                <a:extLst>
                  <a:ext uri="{FF2B5EF4-FFF2-40B4-BE49-F238E27FC236}">
                    <a16:creationId xmlns:a16="http://schemas.microsoft.com/office/drawing/2014/main" id="{674E8C69-B441-E119-F089-1F34B7C6C74E}"/>
                  </a:ext>
                </a:extLst>
              </p:cNvPr>
              <p:cNvPicPr>
                <a:picLocks noChangeAspect="1"/>
              </p:cNvPicPr>
              <p:nvPr/>
            </p:nvPicPr>
            <p:blipFill>
              <a:blip r:embed="rId8"/>
              <a:stretch>
                <a:fillRect/>
              </a:stretch>
            </p:blipFill>
            <p:spPr>
              <a:xfrm>
                <a:off x="5814848" y="4465024"/>
                <a:ext cx="2243836" cy="1276604"/>
              </a:xfrm>
              <a:prstGeom prst="rect">
                <a:avLst/>
              </a:prstGeom>
              <a:ln>
                <a:solidFill>
                  <a:schemeClr val="tx2"/>
                </a:solidFill>
              </a:ln>
            </p:spPr>
          </p:pic>
          <p:sp>
            <p:nvSpPr>
              <p:cNvPr id="19" name="Rectangle 18">
                <a:extLst>
                  <a:ext uri="{FF2B5EF4-FFF2-40B4-BE49-F238E27FC236}">
                    <a16:creationId xmlns:a16="http://schemas.microsoft.com/office/drawing/2014/main" id="{9F3A2E49-4EC1-D785-133E-467AB73FE08A}"/>
                  </a:ext>
                </a:extLst>
              </p:cNvPr>
              <p:cNvSpPr/>
              <p:nvPr/>
            </p:nvSpPr>
            <p:spPr>
              <a:xfrm>
                <a:off x="5837895" y="4481082"/>
                <a:ext cx="1025137" cy="4581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a:ln>
                      <a:noFill/>
                    </a:ln>
                    <a:solidFill>
                      <a:srgbClr val="0672CB"/>
                    </a:solidFill>
                    <a:effectLst/>
                    <a:uLnTx/>
                    <a:uFillTx/>
                    <a:latin typeface="Arial"/>
                    <a:ea typeface="+mn-ea"/>
                    <a:cs typeface="+mn-cs"/>
                  </a:rPr>
                  <a:t>Dell AIOps </a:t>
                </a:r>
              </a:p>
            </p:txBody>
          </p:sp>
        </p:grpSp>
        <p:pic>
          <p:nvPicPr>
            <p:cNvPr id="32" name="Picture 31" descr="A computer with a black screen&#10;&#10;AI-generated content may be incorrect.">
              <a:extLst>
                <a:ext uri="{FF2B5EF4-FFF2-40B4-BE49-F238E27FC236}">
                  <a16:creationId xmlns:a16="http://schemas.microsoft.com/office/drawing/2014/main" id="{A797A319-20DC-5D60-CC4B-4FA03FA9E5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29271" y="4379056"/>
              <a:ext cx="2994527" cy="1920240"/>
            </a:xfrm>
            <a:prstGeom prst="rect">
              <a:avLst/>
            </a:prstGeom>
          </p:spPr>
        </p:pic>
      </p:grpSp>
      <p:grpSp>
        <p:nvGrpSpPr>
          <p:cNvPr id="36" name="Group 35">
            <a:extLst>
              <a:ext uri="{FF2B5EF4-FFF2-40B4-BE49-F238E27FC236}">
                <a16:creationId xmlns:a16="http://schemas.microsoft.com/office/drawing/2014/main" id="{FA03F24D-19BC-D84C-1D74-E933C559C9B1}"/>
              </a:ext>
            </a:extLst>
          </p:cNvPr>
          <p:cNvGrpSpPr/>
          <p:nvPr/>
        </p:nvGrpSpPr>
        <p:grpSpPr>
          <a:xfrm>
            <a:off x="5880089" y="4385745"/>
            <a:ext cx="1997890" cy="881883"/>
            <a:chOff x="5880089" y="4385745"/>
            <a:chExt cx="1997890" cy="881883"/>
          </a:xfrm>
        </p:grpSpPr>
        <p:grpSp>
          <p:nvGrpSpPr>
            <p:cNvPr id="100" name="Group 99">
              <a:extLst>
                <a:ext uri="{FF2B5EF4-FFF2-40B4-BE49-F238E27FC236}">
                  <a16:creationId xmlns:a16="http://schemas.microsoft.com/office/drawing/2014/main" id="{E5B68913-3C2B-0ADE-0916-7FEDF974559F}"/>
                </a:ext>
              </a:extLst>
            </p:cNvPr>
            <p:cNvGrpSpPr/>
            <p:nvPr/>
          </p:nvGrpSpPr>
          <p:grpSpPr>
            <a:xfrm>
              <a:off x="7546740" y="4385745"/>
              <a:ext cx="331239" cy="331239"/>
              <a:chOff x="7558745" y="4434496"/>
              <a:chExt cx="331239" cy="331239"/>
            </a:xfrm>
          </p:grpSpPr>
          <p:sp>
            <p:nvSpPr>
              <p:cNvPr id="52" name="Oval 51">
                <a:extLst>
                  <a:ext uri="{FF2B5EF4-FFF2-40B4-BE49-F238E27FC236}">
                    <a16:creationId xmlns:a16="http://schemas.microsoft.com/office/drawing/2014/main" id="{10ADA38A-D1A9-3445-94DC-9591529D467A}"/>
                  </a:ext>
                </a:extLst>
              </p:cNvPr>
              <p:cNvSpPr/>
              <p:nvPr/>
            </p:nvSpPr>
            <p:spPr>
              <a:xfrm>
                <a:off x="7558745" y="4434496"/>
                <a:ext cx="331239" cy="331239"/>
              </a:xfrm>
              <a:prstGeom prst="ellipse">
                <a:avLst/>
              </a:prstGeom>
              <a:solidFill>
                <a:schemeClr val="tx2"/>
              </a:solidFill>
              <a:ln w="19050">
                <a:solidFill>
                  <a:srgbClr val="C5D4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44" name="Picture 43" title="icon">
                <a:extLst>
                  <a:ext uri="{FF2B5EF4-FFF2-40B4-BE49-F238E27FC236}">
                    <a16:creationId xmlns:a16="http://schemas.microsoft.com/office/drawing/2014/main" id="{DF261D06-3BDC-4035-AB92-A0379022C6A4}"/>
                  </a:ext>
                </a:extLst>
              </p:cNvPr>
              <p:cNvPicPr>
                <a:picLocks noChangeAspect="1"/>
              </p:cNvPicPr>
              <p:nvPr/>
            </p:nvPicPr>
            <p:blipFill>
              <a:blip r:embed="rId10"/>
              <a:stretch>
                <a:fillRect/>
              </a:stretch>
            </p:blipFill>
            <p:spPr>
              <a:xfrm>
                <a:off x="7651766" y="4527517"/>
                <a:ext cx="145197" cy="145197"/>
              </a:xfrm>
              <a:prstGeom prst="rect">
                <a:avLst/>
              </a:prstGeom>
            </p:spPr>
          </p:pic>
        </p:grpSp>
        <p:grpSp>
          <p:nvGrpSpPr>
            <p:cNvPr id="101" name="Group 100">
              <a:extLst>
                <a:ext uri="{FF2B5EF4-FFF2-40B4-BE49-F238E27FC236}">
                  <a16:creationId xmlns:a16="http://schemas.microsoft.com/office/drawing/2014/main" id="{C6F5778E-4538-F2FC-C83D-63F8AB75DDDF}"/>
                </a:ext>
              </a:extLst>
            </p:cNvPr>
            <p:cNvGrpSpPr/>
            <p:nvPr/>
          </p:nvGrpSpPr>
          <p:grpSpPr>
            <a:xfrm>
              <a:off x="5880089" y="4724197"/>
              <a:ext cx="1801492" cy="543431"/>
              <a:chOff x="5628996" y="4724197"/>
              <a:chExt cx="1801492" cy="543431"/>
            </a:xfrm>
          </p:grpSpPr>
          <p:grpSp>
            <p:nvGrpSpPr>
              <p:cNvPr id="99" name="Group 98">
                <a:extLst>
                  <a:ext uri="{FF2B5EF4-FFF2-40B4-BE49-F238E27FC236}">
                    <a16:creationId xmlns:a16="http://schemas.microsoft.com/office/drawing/2014/main" id="{8C280C75-2C1A-70AD-C4A9-38D34071D8F1}"/>
                  </a:ext>
                </a:extLst>
              </p:cNvPr>
              <p:cNvGrpSpPr/>
              <p:nvPr/>
            </p:nvGrpSpPr>
            <p:grpSpPr>
              <a:xfrm>
                <a:off x="5628996" y="4789739"/>
                <a:ext cx="1261137" cy="477889"/>
                <a:chOff x="5530254" y="4982718"/>
                <a:chExt cx="1261137" cy="477889"/>
              </a:xfrm>
            </p:grpSpPr>
            <p:sp>
              <p:nvSpPr>
                <p:cNvPr id="97" name="Rectangle 96">
                  <a:extLst>
                    <a:ext uri="{FF2B5EF4-FFF2-40B4-BE49-F238E27FC236}">
                      <a16:creationId xmlns:a16="http://schemas.microsoft.com/office/drawing/2014/main" id="{27E7F53A-D858-057B-8353-0842D70C4315}"/>
                    </a:ext>
                  </a:extLst>
                </p:cNvPr>
                <p:cNvSpPr/>
                <p:nvPr/>
              </p:nvSpPr>
              <p:spPr>
                <a:xfrm>
                  <a:off x="5530254" y="4982718"/>
                  <a:ext cx="1261137" cy="477889"/>
                </a:xfrm>
                <a:prstGeom prst="rect">
                  <a:avLst/>
                </a:prstGeom>
                <a:solidFill>
                  <a:schemeClr val="bg1"/>
                </a:solidFill>
                <a:ln w="12700">
                  <a:noFill/>
                </a:ln>
                <a:effectLst>
                  <a:outerShdw dist="63500" dir="2700000" algn="tl" rotWithShape="0">
                    <a:schemeClr val="accent2"/>
                  </a:outerShdw>
                </a:effectLst>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New AI assistant</a:t>
                  </a:r>
                </a:p>
              </p:txBody>
            </p:sp>
            <p:grpSp>
              <p:nvGrpSpPr>
                <p:cNvPr id="55" name="Group 54">
                  <a:extLst>
                    <a:ext uri="{FF2B5EF4-FFF2-40B4-BE49-F238E27FC236}">
                      <a16:creationId xmlns:a16="http://schemas.microsoft.com/office/drawing/2014/main" id="{F28CDEF3-F9E2-1124-DF0A-A6F134C14F48}"/>
                    </a:ext>
                  </a:extLst>
                </p:cNvPr>
                <p:cNvGrpSpPr/>
                <p:nvPr/>
              </p:nvGrpSpPr>
              <p:grpSpPr>
                <a:xfrm>
                  <a:off x="5637523" y="5025342"/>
                  <a:ext cx="312997" cy="392640"/>
                  <a:chOff x="2247915" y="791724"/>
                  <a:chExt cx="623887" cy="782638"/>
                </a:xfrm>
                <a:solidFill>
                  <a:schemeClr val="tx2"/>
                </a:solidFill>
              </p:grpSpPr>
              <p:sp>
                <p:nvSpPr>
                  <p:cNvPr id="56" name="Freeform 5" title="AI icon">
                    <a:extLst>
                      <a:ext uri="{FF2B5EF4-FFF2-40B4-BE49-F238E27FC236}">
                        <a16:creationId xmlns:a16="http://schemas.microsoft.com/office/drawing/2014/main" id="{AD379BB3-6228-08D8-C1EF-8932A1C61431}"/>
                      </a:ext>
                    </a:extLst>
                  </p:cNvPr>
                  <p:cNvSpPr>
                    <a:spLocks noEditPoints="1"/>
                  </p:cNvSpPr>
                  <p:nvPr/>
                </p:nvSpPr>
                <p:spPr bwMode="auto">
                  <a:xfrm>
                    <a:off x="2247915" y="791724"/>
                    <a:ext cx="623887" cy="782638"/>
                  </a:xfrm>
                  <a:custGeom>
                    <a:avLst/>
                    <a:gdLst>
                      <a:gd name="T0" fmla="*/ 157 w 158"/>
                      <a:gd name="T1" fmla="*/ 65 h 198"/>
                      <a:gd name="T2" fmla="*/ 92 w 158"/>
                      <a:gd name="T3" fmla="*/ 1 h 198"/>
                      <a:gd name="T4" fmla="*/ 39 w 158"/>
                      <a:gd name="T5" fmla="*/ 20 h 198"/>
                      <a:gd name="T6" fmla="*/ 17 w 158"/>
                      <a:gd name="T7" fmla="*/ 71 h 198"/>
                      <a:gd name="T8" fmla="*/ 17 w 158"/>
                      <a:gd name="T9" fmla="*/ 72 h 198"/>
                      <a:gd name="T10" fmla="*/ 2 w 158"/>
                      <a:gd name="T11" fmla="*/ 95 h 198"/>
                      <a:gd name="T12" fmla="*/ 1 w 158"/>
                      <a:gd name="T13" fmla="*/ 105 h 198"/>
                      <a:gd name="T14" fmla="*/ 9 w 158"/>
                      <a:gd name="T15" fmla="*/ 110 h 198"/>
                      <a:gd name="T16" fmla="*/ 17 w 158"/>
                      <a:gd name="T17" fmla="*/ 110 h 198"/>
                      <a:gd name="T18" fmla="*/ 17 w 158"/>
                      <a:gd name="T19" fmla="*/ 140 h 198"/>
                      <a:gd name="T20" fmla="*/ 21 w 158"/>
                      <a:gd name="T21" fmla="*/ 150 h 198"/>
                      <a:gd name="T22" fmla="*/ 32 w 158"/>
                      <a:gd name="T23" fmla="*/ 154 h 198"/>
                      <a:gd name="T24" fmla="*/ 55 w 158"/>
                      <a:gd name="T25" fmla="*/ 153 h 198"/>
                      <a:gd name="T26" fmla="*/ 56 w 158"/>
                      <a:gd name="T27" fmla="*/ 153 h 198"/>
                      <a:gd name="T28" fmla="*/ 57 w 158"/>
                      <a:gd name="T29" fmla="*/ 154 h 198"/>
                      <a:gd name="T30" fmla="*/ 57 w 158"/>
                      <a:gd name="T31" fmla="*/ 160 h 198"/>
                      <a:gd name="T32" fmla="*/ 54 w 158"/>
                      <a:gd name="T33" fmla="*/ 167 h 198"/>
                      <a:gd name="T34" fmla="*/ 37 w 158"/>
                      <a:gd name="T35" fmla="*/ 187 h 198"/>
                      <a:gd name="T36" fmla="*/ 37 w 158"/>
                      <a:gd name="T37" fmla="*/ 194 h 198"/>
                      <a:gd name="T38" fmla="*/ 43 w 158"/>
                      <a:gd name="T39" fmla="*/ 198 h 198"/>
                      <a:gd name="T40" fmla="*/ 142 w 158"/>
                      <a:gd name="T41" fmla="*/ 198 h 198"/>
                      <a:gd name="T42" fmla="*/ 148 w 158"/>
                      <a:gd name="T43" fmla="*/ 194 h 198"/>
                      <a:gd name="T44" fmla="*/ 147 w 158"/>
                      <a:gd name="T45" fmla="*/ 187 h 198"/>
                      <a:gd name="T46" fmla="*/ 139 w 158"/>
                      <a:gd name="T47" fmla="*/ 177 h 198"/>
                      <a:gd name="T48" fmla="*/ 134 w 158"/>
                      <a:gd name="T49" fmla="*/ 161 h 198"/>
                      <a:gd name="T50" fmla="*/ 149 w 158"/>
                      <a:gd name="T51" fmla="*/ 105 h 198"/>
                      <a:gd name="T52" fmla="*/ 157 w 158"/>
                      <a:gd name="T53" fmla="*/ 65 h 198"/>
                      <a:gd name="T54" fmla="*/ 128 w 158"/>
                      <a:gd name="T55" fmla="*/ 161 h 198"/>
                      <a:gd name="T56" fmla="*/ 135 w 158"/>
                      <a:gd name="T57" fmla="*/ 181 h 198"/>
                      <a:gd name="T58" fmla="*/ 143 w 158"/>
                      <a:gd name="T59" fmla="*/ 190 h 198"/>
                      <a:gd name="T60" fmla="*/ 143 w 158"/>
                      <a:gd name="T61" fmla="*/ 192 h 198"/>
                      <a:gd name="T62" fmla="*/ 142 w 158"/>
                      <a:gd name="T63" fmla="*/ 193 h 198"/>
                      <a:gd name="T64" fmla="*/ 43 w 158"/>
                      <a:gd name="T65" fmla="*/ 193 h 198"/>
                      <a:gd name="T66" fmla="*/ 41 w 158"/>
                      <a:gd name="T67" fmla="*/ 192 h 198"/>
                      <a:gd name="T68" fmla="*/ 42 w 158"/>
                      <a:gd name="T69" fmla="*/ 190 h 198"/>
                      <a:gd name="T70" fmla="*/ 58 w 158"/>
                      <a:gd name="T71" fmla="*/ 170 h 198"/>
                      <a:gd name="T72" fmla="*/ 62 w 158"/>
                      <a:gd name="T73" fmla="*/ 160 h 198"/>
                      <a:gd name="T74" fmla="*/ 62 w 158"/>
                      <a:gd name="T75" fmla="*/ 154 h 198"/>
                      <a:gd name="T76" fmla="*/ 60 w 158"/>
                      <a:gd name="T77" fmla="*/ 149 h 198"/>
                      <a:gd name="T78" fmla="*/ 55 w 158"/>
                      <a:gd name="T79" fmla="*/ 147 h 198"/>
                      <a:gd name="T80" fmla="*/ 55 w 158"/>
                      <a:gd name="T81" fmla="*/ 147 h 198"/>
                      <a:gd name="T82" fmla="*/ 31 w 158"/>
                      <a:gd name="T83" fmla="*/ 148 h 198"/>
                      <a:gd name="T84" fmla="*/ 25 w 158"/>
                      <a:gd name="T85" fmla="*/ 146 h 198"/>
                      <a:gd name="T86" fmla="*/ 22 w 158"/>
                      <a:gd name="T87" fmla="*/ 140 h 198"/>
                      <a:gd name="T88" fmla="*/ 22 w 158"/>
                      <a:gd name="T89" fmla="*/ 104 h 198"/>
                      <a:gd name="T90" fmla="*/ 9 w 158"/>
                      <a:gd name="T91" fmla="*/ 104 h 198"/>
                      <a:gd name="T92" fmla="*/ 6 w 158"/>
                      <a:gd name="T93" fmla="*/ 102 h 198"/>
                      <a:gd name="T94" fmla="*/ 6 w 158"/>
                      <a:gd name="T95" fmla="*/ 98 h 198"/>
                      <a:gd name="T96" fmla="*/ 22 w 158"/>
                      <a:gd name="T97" fmla="*/ 72 h 198"/>
                      <a:gd name="T98" fmla="*/ 22 w 158"/>
                      <a:gd name="T99" fmla="*/ 71 h 198"/>
                      <a:gd name="T100" fmla="*/ 43 w 158"/>
                      <a:gd name="T101" fmla="*/ 24 h 198"/>
                      <a:gd name="T102" fmla="*/ 91 w 158"/>
                      <a:gd name="T103" fmla="*/ 6 h 198"/>
                      <a:gd name="T104" fmla="*/ 152 w 158"/>
                      <a:gd name="T105" fmla="*/ 66 h 198"/>
                      <a:gd name="T106" fmla="*/ 144 w 158"/>
                      <a:gd name="T107" fmla="*/ 103 h 198"/>
                      <a:gd name="T108" fmla="*/ 128 w 158"/>
                      <a:gd name="T109" fmla="*/ 161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8" h="198">
                        <a:moveTo>
                          <a:pt x="157" y="65"/>
                        </a:moveTo>
                        <a:cubicBezTo>
                          <a:pt x="154" y="30"/>
                          <a:pt x="127" y="3"/>
                          <a:pt x="92" y="1"/>
                        </a:cubicBezTo>
                        <a:cubicBezTo>
                          <a:pt x="72" y="0"/>
                          <a:pt x="53" y="6"/>
                          <a:pt x="39" y="20"/>
                        </a:cubicBezTo>
                        <a:cubicBezTo>
                          <a:pt x="25" y="33"/>
                          <a:pt x="17" y="51"/>
                          <a:pt x="17" y="71"/>
                        </a:cubicBezTo>
                        <a:cubicBezTo>
                          <a:pt x="17" y="72"/>
                          <a:pt x="17" y="72"/>
                          <a:pt x="17" y="72"/>
                        </a:cubicBezTo>
                        <a:cubicBezTo>
                          <a:pt x="17" y="73"/>
                          <a:pt x="16" y="77"/>
                          <a:pt x="2" y="95"/>
                        </a:cubicBezTo>
                        <a:cubicBezTo>
                          <a:pt x="0" y="98"/>
                          <a:pt x="0" y="101"/>
                          <a:pt x="1" y="105"/>
                        </a:cubicBezTo>
                        <a:cubicBezTo>
                          <a:pt x="3" y="108"/>
                          <a:pt x="6" y="110"/>
                          <a:pt x="9" y="110"/>
                        </a:cubicBezTo>
                        <a:cubicBezTo>
                          <a:pt x="17" y="110"/>
                          <a:pt x="17" y="110"/>
                          <a:pt x="17" y="110"/>
                        </a:cubicBezTo>
                        <a:cubicBezTo>
                          <a:pt x="17" y="140"/>
                          <a:pt x="17" y="140"/>
                          <a:pt x="17" y="140"/>
                        </a:cubicBezTo>
                        <a:cubicBezTo>
                          <a:pt x="17" y="144"/>
                          <a:pt x="18" y="147"/>
                          <a:pt x="21" y="150"/>
                        </a:cubicBezTo>
                        <a:cubicBezTo>
                          <a:pt x="24" y="153"/>
                          <a:pt x="28" y="154"/>
                          <a:pt x="32" y="154"/>
                        </a:cubicBezTo>
                        <a:cubicBezTo>
                          <a:pt x="55" y="153"/>
                          <a:pt x="55" y="153"/>
                          <a:pt x="55" y="153"/>
                        </a:cubicBezTo>
                        <a:cubicBezTo>
                          <a:pt x="56" y="153"/>
                          <a:pt x="56" y="153"/>
                          <a:pt x="56" y="153"/>
                        </a:cubicBezTo>
                        <a:cubicBezTo>
                          <a:pt x="56" y="153"/>
                          <a:pt x="57" y="154"/>
                          <a:pt x="57" y="154"/>
                        </a:cubicBezTo>
                        <a:cubicBezTo>
                          <a:pt x="57" y="160"/>
                          <a:pt x="57" y="160"/>
                          <a:pt x="57" y="160"/>
                        </a:cubicBezTo>
                        <a:cubicBezTo>
                          <a:pt x="57" y="162"/>
                          <a:pt x="56" y="165"/>
                          <a:pt x="54" y="167"/>
                        </a:cubicBezTo>
                        <a:cubicBezTo>
                          <a:pt x="37" y="187"/>
                          <a:pt x="37" y="187"/>
                          <a:pt x="37" y="187"/>
                        </a:cubicBezTo>
                        <a:cubicBezTo>
                          <a:pt x="36" y="189"/>
                          <a:pt x="35" y="192"/>
                          <a:pt x="37" y="194"/>
                        </a:cubicBezTo>
                        <a:cubicBezTo>
                          <a:pt x="38" y="197"/>
                          <a:pt x="40" y="198"/>
                          <a:pt x="43" y="198"/>
                        </a:cubicBezTo>
                        <a:cubicBezTo>
                          <a:pt x="142" y="198"/>
                          <a:pt x="142" y="198"/>
                          <a:pt x="142" y="198"/>
                        </a:cubicBezTo>
                        <a:cubicBezTo>
                          <a:pt x="144" y="198"/>
                          <a:pt x="147" y="197"/>
                          <a:pt x="148" y="194"/>
                        </a:cubicBezTo>
                        <a:cubicBezTo>
                          <a:pt x="149" y="192"/>
                          <a:pt x="149" y="189"/>
                          <a:pt x="147" y="187"/>
                        </a:cubicBezTo>
                        <a:cubicBezTo>
                          <a:pt x="139" y="177"/>
                          <a:pt x="139" y="177"/>
                          <a:pt x="139" y="177"/>
                        </a:cubicBezTo>
                        <a:cubicBezTo>
                          <a:pt x="136" y="173"/>
                          <a:pt x="134" y="167"/>
                          <a:pt x="134" y="161"/>
                        </a:cubicBezTo>
                        <a:cubicBezTo>
                          <a:pt x="134" y="132"/>
                          <a:pt x="143" y="115"/>
                          <a:pt x="149" y="105"/>
                        </a:cubicBezTo>
                        <a:cubicBezTo>
                          <a:pt x="155" y="93"/>
                          <a:pt x="158" y="79"/>
                          <a:pt x="157" y="65"/>
                        </a:cubicBezTo>
                        <a:close/>
                        <a:moveTo>
                          <a:pt x="128" y="161"/>
                        </a:moveTo>
                        <a:cubicBezTo>
                          <a:pt x="128" y="168"/>
                          <a:pt x="131" y="175"/>
                          <a:pt x="135" y="181"/>
                        </a:cubicBezTo>
                        <a:cubicBezTo>
                          <a:pt x="143" y="190"/>
                          <a:pt x="143" y="190"/>
                          <a:pt x="143" y="190"/>
                        </a:cubicBezTo>
                        <a:cubicBezTo>
                          <a:pt x="143" y="191"/>
                          <a:pt x="143" y="192"/>
                          <a:pt x="143" y="192"/>
                        </a:cubicBezTo>
                        <a:cubicBezTo>
                          <a:pt x="143" y="192"/>
                          <a:pt x="142" y="193"/>
                          <a:pt x="142" y="193"/>
                        </a:cubicBezTo>
                        <a:cubicBezTo>
                          <a:pt x="43" y="193"/>
                          <a:pt x="43" y="193"/>
                          <a:pt x="43" y="193"/>
                        </a:cubicBezTo>
                        <a:cubicBezTo>
                          <a:pt x="42" y="193"/>
                          <a:pt x="42" y="192"/>
                          <a:pt x="41" y="192"/>
                        </a:cubicBezTo>
                        <a:cubicBezTo>
                          <a:pt x="41" y="192"/>
                          <a:pt x="41" y="191"/>
                          <a:pt x="42" y="190"/>
                        </a:cubicBezTo>
                        <a:cubicBezTo>
                          <a:pt x="58" y="170"/>
                          <a:pt x="58" y="170"/>
                          <a:pt x="58" y="170"/>
                        </a:cubicBezTo>
                        <a:cubicBezTo>
                          <a:pt x="61" y="167"/>
                          <a:pt x="62" y="164"/>
                          <a:pt x="62" y="160"/>
                        </a:cubicBezTo>
                        <a:cubicBezTo>
                          <a:pt x="62" y="154"/>
                          <a:pt x="62" y="154"/>
                          <a:pt x="62" y="154"/>
                        </a:cubicBezTo>
                        <a:cubicBezTo>
                          <a:pt x="62" y="152"/>
                          <a:pt x="61" y="151"/>
                          <a:pt x="60" y="149"/>
                        </a:cubicBezTo>
                        <a:cubicBezTo>
                          <a:pt x="59" y="148"/>
                          <a:pt x="57" y="147"/>
                          <a:pt x="55" y="147"/>
                        </a:cubicBezTo>
                        <a:cubicBezTo>
                          <a:pt x="55" y="147"/>
                          <a:pt x="55" y="147"/>
                          <a:pt x="55" y="147"/>
                        </a:cubicBezTo>
                        <a:cubicBezTo>
                          <a:pt x="31" y="148"/>
                          <a:pt x="31" y="148"/>
                          <a:pt x="31" y="148"/>
                        </a:cubicBezTo>
                        <a:cubicBezTo>
                          <a:pt x="29" y="149"/>
                          <a:pt x="27" y="148"/>
                          <a:pt x="25" y="146"/>
                        </a:cubicBezTo>
                        <a:cubicBezTo>
                          <a:pt x="23" y="144"/>
                          <a:pt x="22" y="142"/>
                          <a:pt x="22" y="140"/>
                        </a:cubicBezTo>
                        <a:cubicBezTo>
                          <a:pt x="22" y="104"/>
                          <a:pt x="22" y="104"/>
                          <a:pt x="22" y="104"/>
                        </a:cubicBezTo>
                        <a:cubicBezTo>
                          <a:pt x="9" y="104"/>
                          <a:pt x="9" y="104"/>
                          <a:pt x="9" y="104"/>
                        </a:cubicBezTo>
                        <a:cubicBezTo>
                          <a:pt x="8" y="104"/>
                          <a:pt x="7" y="103"/>
                          <a:pt x="6" y="102"/>
                        </a:cubicBezTo>
                        <a:cubicBezTo>
                          <a:pt x="5" y="101"/>
                          <a:pt x="5" y="100"/>
                          <a:pt x="6" y="98"/>
                        </a:cubicBezTo>
                        <a:cubicBezTo>
                          <a:pt x="22" y="78"/>
                          <a:pt x="22" y="74"/>
                          <a:pt x="22" y="72"/>
                        </a:cubicBezTo>
                        <a:cubicBezTo>
                          <a:pt x="22" y="71"/>
                          <a:pt x="22" y="71"/>
                          <a:pt x="22" y="71"/>
                        </a:cubicBezTo>
                        <a:cubicBezTo>
                          <a:pt x="22" y="53"/>
                          <a:pt x="29" y="36"/>
                          <a:pt x="43" y="24"/>
                        </a:cubicBezTo>
                        <a:cubicBezTo>
                          <a:pt x="56" y="11"/>
                          <a:pt x="73" y="5"/>
                          <a:pt x="91" y="6"/>
                        </a:cubicBezTo>
                        <a:cubicBezTo>
                          <a:pt x="124" y="8"/>
                          <a:pt x="149" y="33"/>
                          <a:pt x="152" y="66"/>
                        </a:cubicBezTo>
                        <a:cubicBezTo>
                          <a:pt x="153" y="79"/>
                          <a:pt x="150" y="91"/>
                          <a:pt x="144" y="103"/>
                        </a:cubicBezTo>
                        <a:cubicBezTo>
                          <a:pt x="138" y="113"/>
                          <a:pt x="128" y="130"/>
                          <a:pt x="128" y="1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6">
                    <a:extLst>
                      <a:ext uri="{FF2B5EF4-FFF2-40B4-BE49-F238E27FC236}">
                        <a16:creationId xmlns:a16="http://schemas.microsoft.com/office/drawing/2014/main" id="{43C98182-DB56-F802-0956-D7906620AFF8}"/>
                      </a:ext>
                    </a:extLst>
                  </p:cNvPr>
                  <p:cNvSpPr>
                    <a:spLocks noEditPoints="1"/>
                  </p:cNvSpPr>
                  <p:nvPr/>
                </p:nvSpPr>
                <p:spPr bwMode="auto">
                  <a:xfrm>
                    <a:off x="2481179" y="1190346"/>
                    <a:ext cx="55562" cy="84138"/>
                  </a:xfrm>
                  <a:custGeom>
                    <a:avLst/>
                    <a:gdLst>
                      <a:gd name="T0" fmla="*/ 7 w 14"/>
                      <a:gd name="T1" fmla="*/ 0 h 21"/>
                      <a:gd name="T2" fmla="*/ 2 w 14"/>
                      <a:gd name="T3" fmla="*/ 2 h 21"/>
                      <a:gd name="T4" fmla="*/ 0 w 14"/>
                      <a:gd name="T5" fmla="*/ 10 h 21"/>
                      <a:gd name="T6" fmla="*/ 2 w 14"/>
                      <a:gd name="T7" fmla="*/ 18 h 21"/>
                      <a:gd name="T8" fmla="*/ 7 w 14"/>
                      <a:gd name="T9" fmla="*/ 21 h 21"/>
                      <a:gd name="T10" fmla="*/ 12 w 14"/>
                      <a:gd name="T11" fmla="*/ 19 h 21"/>
                      <a:gd name="T12" fmla="*/ 14 w 14"/>
                      <a:gd name="T13" fmla="*/ 10 h 21"/>
                      <a:gd name="T14" fmla="*/ 12 w 14"/>
                      <a:gd name="T15" fmla="*/ 2 h 21"/>
                      <a:gd name="T16" fmla="*/ 7 w 14"/>
                      <a:gd name="T17" fmla="*/ 0 h 21"/>
                      <a:gd name="T18" fmla="*/ 9 w 14"/>
                      <a:gd name="T19" fmla="*/ 15 h 21"/>
                      <a:gd name="T20" fmla="*/ 8 w 14"/>
                      <a:gd name="T21" fmla="*/ 17 h 21"/>
                      <a:gd name="T22" fmla="*/ 7 w 14"/>
                      <a:gd name="T23" fmla="*/ 17 h 21"/>
                      <a:gd name="T24" fmla="*/ 6 w 14"/>
                      <a:gd name="T25" fmla="*/ 17 h 21"/>
                      <a:gd name="T26" fmla="*/ 5 w 14"/>
                      <a:gd name="T27" fmla="*/ 15 h 21"/>
                      <a:gd name="T28" fmla="*/ 4 w 14"/>
                      <a:gd name="T29" fmla="*/ 10 h 21"/>
                      <a:gd name="T30" fmla="*/ 5 w 14"/>
                      <a:gd name="T31" fmla="*/ 5 h 21"/>
                      <a:gd name="T32" fmla="*/ 6 w 14"/>
                      <a:gd name="T33" fmla="*/ 3 h 21"/>
                      <a:gd name="T34" fmla="*/ 7 w 14"/>
                      <a:gd name="T35" fmla="*/ 3 h 21"/>
                      <a:gd name="T36" fmla="*/ 8 w 14"/>
                      <a:gd name="T37" fmla="*/ 3 h 21"/>
                      <a:gd name="T38" fmla="*/ 9 w 14"/>
                      <a:gd name="T39" fmla="*/ 5 h 21"/>
                      <a:gd name="T40" fmla="*/ 9 w 14"/>
                      <a:gd name="T41" fmla="*/ 10 h 21"/>
                      <a:gd name="T42" fmla="*/ 9 w 14"/>
                      <a:gd name="T4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7" y="0"/>
                        </a:moveTo>
                        <a:cubicBezTo>
                          <a:pt x="5" y="0"/>
                          <a:pt x="3" y="0"/>
                          <a:pt x="2" y="2"/>
                        </a:cubicBezTo>
                        <a:cubicBezTo>
                          <a:pt x="1" y="3"/>
                          <a:pt x="0" y="6"/>
                          <a:pt x="0" y="10"/>
                        </a:cubicBezTo>
                        <a:cubicBezTo>
                          <a:pt x="0" y="14"/>
                          <a:pt x="1" y="17"/>
                          <a:pt x="2" y="18"/>
                        </a:cubicBezTo>
                        <a:cubicBezTo>
                          <a:pt x="3" y="20"/>
                          <a:pt x="5" y="21"/>
                          <a:pt x="7" y="21"/>
                        </a:cubicBezTo>
                        <a:cubicBezTo>
                          <a:pt x="9" y="21"/>
                          <a:pt x="10" y="20"/>
                          <a:pt x="12" y="19"/>
                        </a:cubicBezTo>
                        <a:cubicBezTo>
                          <a:pt x="13" y="17"/>
                          <a:pt x="14" y="14"/>
                          <a:pt x="14" y="10"/>
                        </a:cubicBezTo>
                        <a:cubicBezTo>
                          <a:pt x="14" y="6"/>
                          <a:pt x="13" y="3"/>
                          <a:pt x="12" y="2"/>
                        </a:cubicBezTo>
                        <a:cubicBezTo>
                          <a:pt x="10" y="0"/>
                          <a:pt x="9" y="0"/>
                          <a:pt x="7" y="0"/>
                        </a:cubicBezTo>
                        <a:close/>
                        <a:moveTo>
                          <a:pt x="9" y="15"/>
                        </a:moveTo>
                        <a:cubicBezTo>
                          <a:pt x="9" y="16"/>
                          <a:pt x="9" y="17"/>
                          <a:pt x="8" y="17"/>
                        </a:cubicBezTo>
                        <a:cubicBezTo>
                          <a:pt x="8" y="17"/>
                          <a:pt x="7" y="17"/>
                          <a:pt x="7" y="17"/>
                        </a:cubicBezTo>
                        <a:cubicBezTo>
                          <a:pt x="6" y="17"/>
                          <a:pt x="6" y="17"/>
                          <a:pt x="6" y="17"/>
                        </a:cubicBezTo>
                        <a:cubicBezTo>
                          <a:pt x="5" y="17"/>
                          <a:pt x="5" y="16"/>
                          <a:pt x="5" y="15"/>
                        </a:cubicBezTo>
                        <a:cubicBezTo>
                          <a:pt x="4" y="14"/>
                          <a:pt x="4" y="13"/>
                          <a:pt x="4" y="10"/>
                        </a:cubicBezTo>
                        <a:cubicBezTo>
                          <a:pt x="4" y="8"/>
                          <a:pt x="4" y="6"/>
                          <a:pt x="5" y="5"/>
                        </a:cubicBezTo>
                        <a:cubicBezTo>
                          <a:pt x="5" y="4"/>
                          <a:pt x="5" y="4"/>
                          <a:pt x="6" y="3"/>
                        </a:cubicBezTo>
                        <a:cubicBezTo>
                          <a:pt x="6" y="3"/>
                          <a:pt x="6" y="3"/>
                          <a:pt x="7" y="3"/>
                        </a:cubicBezTo>
                        <a:cubicBezTo>
                          <a:pt x="7" y="3"/>
                          <a:pt x="8" y="3"/>
                          <a:pt x="8" y="3"/>
                        </a:cubicBezTo>
                        <a:cubicBezTo>
                          <a:pt x="9" y="4"/>
                          <a:pt x="9" y="4"/>
                          <a:pt x="9" y="5"/>
                        </a:cubicBezTo>
                        <a:cubicBezTo>
                          <a:pt x="9" y="6"/>
                          <a:pt x="9" y="8"/>
                          <a:pt x="9" y="10"/>
                        </a:cubicBezTo>
                        <a:cubicBezTo>
                          <a:pt x="9" y="13"/>
                          <a:pt x="9" y="14"/>
                          <a:pt x="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8" name="Freeform 7">
                    <a:extLst>
                      <a:ext uri="{FF2B5EF4-FFF2-40B4-BE49-F238E27FC236}">
                        <a16:creationId xmlns:a16="http://schemas.microsoft.com/office/drawing/2014/main" id="{CE4C6026-E4CD-1F2A-E285-AFBB1BAAE77A}"/>
                      </a:ext>
                    </a:extLst>
                  </p:cNvPr>
                  <p:cNvSpPr>
                    <a:spLocks/>
                  </p:cNvSpPr>
                  <p:nvPr/>
                </p:nvSpPr>
                <p:spPr bwMode="auto">
                  <a:xfrm>
                    <a:off x="2587606" y="1190346"/>
                    <a:ext cx="36513" cy="79374"/>
                  </a:xfrm>
                  <a:custGeom>
                    <a:avLst/>
                    <a:gdLst>
                      <a:gd name="T0" fmla="*/ 3 w 9"/>
                      <a:gd name="T1" fmla="*/ 3 h 20"/>
                      <a:gd name="T2" fmla="*/ 0 w 9"/>
                      <a:gd name="T3" fmla="*/ 5 h 20"/>
                      <a:gd name="T4" fmla="*/ 0 w 9"/>
                      <a:gd name="T5" fmla="*/ 8 h 20"/>
                      <a:gd name="T6" fmla="*/ 5 w 9"/>
                      <a:gd name="T7" fmla="*/ 5 h 20"/>
                      <a:gd name="T8" fmla="*/ 5 w 9"/>
                      <a:gd name="T9" fmla="*/ 20 h 20"/>
                      <a:gd name="T10" fmla="*/ 9 w 9"/>
                      <a:gd name="T11" fmla="*/ 20 h 20"/>
                      <a:gd name="T12" fmla="*/ 9 w 9"/>
                      <a:gd name="T13" fmla="*/ 0 h 20"/>
                      <a:gd name="T14" fmla="*/ 6 w 9"/>
                      <a:gd name="T15" fmla="*/ 0 h 20"/>
                      <a:gd name="T16" fmla="*/ 3 w 9"/>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0">
                        <a:moveTo>
                          <a:pt x="3" y="3"/>
                        </a:moveTo>
                        <a:cubicBezTo>
                          <a:pt x="2" y="4"/>
                          <a:pt x="1" y="4"/>
                          <a:pt x="0" y="5"/>
                        </a:cubicBezTo>
                        <a:cubicBezTo>
                          <a:pt x="0" y="8"/>
                          <a:pt x="0" y="8"/>
                          <a:pt x="0" y="8"/>
                        </a:cubicBezTo>
                        <a:cubicBezTo>
                          <a:pt x="2" y="8"/>
                          <a:pt x="3" y="7"/>
                          <a:pt x="5" y="5"/>
                        </a:cubicBezTo>
                        <a:cubicBezTo>
                          <a:pt x="5" y="20"/>
                          <a:pt x="5" y="20"/>
                          <a:pt x="5" y="20"/>
                        </a:cubicBezTo>
                        <a:cubicBezTo>
                          <a:pt x="9" y="20"/>
                          <a:pt x="9" y="20"/>
                          <a:pt x="9" y="20"/>
                        </a:cubicBezTo>
                        <a:cubicBezTo>
                          <a:pt x="9" y="0"/>
                          <a:pt x="9" y="0"/>
                          <a:pt x="9" y="0"/>
                        </a:cubicBezTo>
                        <a:cubicBezTo>
                          <a:pt x="6" y="0"/>
                          <a:pt x="6" y="0"/>
                          <a:pt x="6" y="0"/>
                        </a:cubicBezTo>
                        <a:cubicBezTo>
                          <a:pt x="5" y="1"/>
                          <a:pt x="4" y="2"/>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Freeform 8">
                    <a:extLst>
                      <a:ext uri="{FF2B5EF4-FFF2-40B4-BE49-F238E27FC236}">
                        <a16:creationId xmlns:a16="http://schemas.microsoft.com/office/drawing/2014/main" id="{11DC6F16-4B07-8E17-800D-38024C2BE642}"/>
                      </a:ext>
                    </a:extLst>
                  </p:cNvPr>
                  <p:cNvSpPr>
                    <a:spLocks noEditPoints="1"/>
                  </p:cNvSpPr>
                  <p:nvPr/>
                </p:nvSpPr>
                <p:spPr bwMode="auto">
                  <a:xfrm>
                    <a:off x="2536120" y="1088745"/>
                    <a:ext cx="55562" cy="82549"/>
                  </a:xfrm>
                  <a:custGeom>
                    <a:avLst/>
                    <a:gdLst>
                      <a:gd name="T0" fmla="*/ 7 w 14"/>
                      <a:gd name="T1" fmla="*/ 0 h 21"/>
                      <a:gd name="T2" fmla="*/ 2 w 14"/>
                      <a:gd name="T3" fmla="*/ 2 h 21"/>
                      <a:gd name="T4" fmla="*/ 0 w 14"/>
                      <a:gd name="T5" fmla="*/ 10 h 21"/>
                      <a:gd name="T6" fmla="*/ 2 w 14"/>
                      <a:gd name="T7" fmla="*/ 19 h 21"/>
                      <a:gd name="T8" fmla="*/ 7 w 14"/>
                      <a:gd name="T9" fmla="*/ 21 h 21"/>
                      <a:gd name="T10" fmla="*/ 12 w 14"/>
                      <a:gd name="T11" fmla="*/ 19 h 21"/>
                      <a:gd name="T12" fmla="*/ 14 w 14"/>
                      <a:gd name="T13" fmla="*/ 10 h 21"/>
                      <a:gd name="T14" fmla="*/ 12 w 14"/>
                      <a:gd name="T15" fmla="*/ 2 h 21"/>
                      <a:gd name="T16" fmla="*/ 7 w 14"/>
                      <a:gd name="T17" fmla="*/ 0 h 21"/>
                      <a:gd name="T18" fmla="*/ 9 w 14"/>
                      <a:gd name="T19" fmla="*/ 16 h 21"/>
                      <a:gd name="T20" fmla="*/ 8 w 14"/>
                      <a:gd name="T21" fmla="*/ 17 h 21"/>
                      <a:gd name="T22" fmla="*/ 7 w 14"/>
                      <a:gd name="T23" fmla="*/ 18 h 21"/>
                      <a:gd name="T24" fmla="*/ 6 w 14"/>
                      <a:gd name="T25" fmla="*/ 17 h 21"/>
                      <a:gd name="T26" fmla="*/ 5 w 14"/>
                      <a:gd name="T27" fmla="*/ 15 h 21"/>
                      <a:gd name="T28" fmla="*/ 5 w 14"/>
                      <a:gd name="T29" fmla="*/ 10 h 21"/>
                      <a:gd name="T30" fmla="*/ 5 w 14"/>
                      <a:gd name="T31" fmla="*/ 5 h 21"/>
                      <a:gd name="T32" fmla="*/ 6 w 14"/>
                      <a:gd name="T33" fmla="*/ 4 h 21"/>
                      <a:gd name="T34" fmla="*/ 7 w 14"/>
                      <a:gd name="T35" fmla="*/ 3 h 21"/>
                      <a:gd name="T36" fmla="*/ 8 w 14"/>
                      <a:gd name="T37" fmla="*/ 4 h 21"/>
                      <a:gd name="T38" fmla="*/ 9 w 14"/>
                      <a:gd name="T39" fmla="*/ 6 h 21"/>
                      <a:gd name="T40" fmla="*/ 10 w 14"/>
                      <a:gd name="T41" fmla="*/ 10 h 21"/>
                      <a:gd name="T42" fmla="*/ 9 w 14"/>
                      <a:gd name="T43"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7" y="0"/>
                        </a:moveTo>
                        <a:cubicBezTo>
                          <a:pt x="5" y="0"/>
                          <a:pt x="4" y="1"/>
                          <a:pt x="2" y="2"/>
                        </a:cubicBezTo>
                        <a:cubicBezTo>
                          <a:pt x="1" y="4"/>
                          <a:pt x="0" y="7"/>
                          <a:pt x="0" y="10"/>
                        </a:cubicBezTo>
                        <a:cubicBezTo>
                          <a:pt x="0" y="14"/>
                          <a:pt x="1" y="17"/>
                          <a:pt x="2" y="19"/>
                        </a:cubicBezTo>
                        <a:cubicBezTo>
                          <a:pt x="4" y="20"/>
                          <a:pt x="5" y="21"/>
                          <a:pt x="7" y="21"/>
                        </a:cubicBezTo>
                        <a:cubicBezTo>
                          <a:pt x="9" y="21"/>
                          <a:pt x="11" y="20"/>
                          <a:pt x="12" y="19"/>
                        </a:cubicBezTo>
                        <a:cubicBezTo>
                          <a:pt x="13" y="17"/>
                          <a:pt x="14" y="14"/>
                          <a:pt x="14" y="10"/>
                        </a:cubicBezTo>
                        <a:cubicBezTo>
                          <a:pt x="14" y="7"/>
                          <a:pt x="13" y="4"/>
                          <a:pt x="12" y="2"/>
                        </a:cubicBezTo>
                        <a:cubicBezTo>
                          <a:pt x="11" y="1"/>
                          <a:pt x="9" y="0"/>
                          <a:pt x="7" y="0"/>
                        </a:cubicBezTo>
                        <a:close/>
                        <a:moveTo>
                          <a:pt x="9" y="16"/>
                        </a:moveTo>
                        <a:cubicBezTo>
                          <a:pt x="9" y="16"/>
                          <a:pt x="9" y="17"/>
                          <a:pt x="8" y="17"/>
                        </a:cubicBezTo>
                        <a:cubicBezTo>
                          <a:pt x="8" y="18"/>
                          <a:pt x="8" y="18"/>
                          <a:pt x="7" y="18"/>
                        </a:cubicBezTo>
                        <a:cubicBezTo>
                          <a:pt x="7" y="18"/>
                          <a:pt x="6" y="18"/>
                          <a:pt x="6" y="17"/>
                        </a:cubicBezTo>
                        <a:cubicBezTo>
                          <a:pt x="6" y="17"/>
                          <a:pt x="5" y="16"/>
                          <a:pt x="5" y="15"/>
                        </a:cubicBezTo>
                        <a:cubicBezTo>
                          <a:pt x="5" y="15"/>
                          <a:pt x="5" y="13"/>
                          <a:pt x="5" y="10"/>
                        </a:cubicBezTo>
                        <a:cubicBezTo>
                          <a:pt x="5" y="8"/>
                          <a:pt x="5" y="6"/>
                          <a:pt x="5" y="5"/>
                        </a:cubicBezTo>
                        <a:cubicBezTo>
                          <a:pt x="5" y="5"/>
                          <a:pt x="6" y="4"/>
                          <a:pt x="6" y="4"/>
                        </a:cubicBezTo>
                        <a:cubicBezTo>
                          <a:pt x="6" y="3"/>
                          <a:pt x="7" y="3"/>
                          <a:pt x="7" y="3"/>
                        </a:cubicBezTo>
                        <a:cubicBezTo>
                          <a:pt x="8" y="3"/>
                          <a:pt x="8" y="3"/>
                          <a:pt x="8" y="4"/>
                        </a:cubicBezTo>
                        <a:cubicBezTo>
                          <a:pt x="9" y="4"/>
                          <a:pt x="9" y="5"/>
                          <a:pt x="9" y="6"/>
                        </a:cubicBezTo>
                        <a:cubicBezTo>
                          <a:pt x="10" y="6"/>
                          <a:pt x="10" y="8"/>
                          <a:pt x="10" y="10"/>
                        </a:cubicBezTo>
                        <a:cubicBezTo>
                          <a:pt x="10" y="13"/>
                          <a:pt x="10" y="15"/>
                          <a:pt x="9"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0" name="Freeform 9">
                    <a:extLst>
                      <a:ext uri="{FF2B5EF4-FFF2-40B4-BE49-F238E27FC236}">
                        <a16:creationId xmlns:a16="http://schemas.microsoft.com/office/drawing/2014/main" id="{7BBF5388-2FE4-28E7-6B39-D1832E4F5406}"/>
                      </a:ext>
                    </a:extLst>
                  </p:cNvPr>
                  <p:cNvSpPr>
                    <a:spLocks/>
                  </p:cNvSpPr>
                  <p:nvPr/>
                </p:nvSpPr>
                <p:spPr bwMode="auto">
                  <a:xfrm>
                    <a:off x="2544057" y="1190346"/>
                    <a:ext cx="34924" cy="79374"/>
                  </a:xfrm>
                  <a:custGeom>
                    <a:avLst/>
                    <a:gdLst>
                      <a:gd name="T0" fmla="*/ 4 w 9"/>
                      <a:gd name="T1" fmla="*/ 3 h 20"/>
                      <a:gd name="T2" fmla="*/ 0 w 9"/>
                      <a:gd name="T3" fmla="*/ 5 h 20"/>
                      <a:gd name="T4" fmla="*/ 0 w 9"/>
                      <a:gd name="T5" fmla="*/ 8 h 20"/>
                      <a:gd name="T6" fmla="*/ 5 w 9"/>
                      <a:gd name="T7" fmla="*/ 5 h 20"/>
                      <a:gd name="T8" fmla="*/ 5 w 9"/>
                      <a:gd name="T9" fmla="*/ 20 h 20"/>
                      <a:gd name="T10" fmla="*/ 9 w 9"/>
                      <a:gd name="T11" fmla="*/ 20 h 20"/>
                      <a:gd name="T12" fmla="*/ 9 w 9"/>
                      <a:gd name="T13" fmla="*/ 0 h 20"/>
                      <a:gd name="T14" fmla="*/ 6 w 9"/>
                      <a:gd name="T15" fmla="*/ 0 h 20"/>
                      <a:gd name="T16" fmla="*/ 4 w 9"/>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0">
                        <a:moveTo>
                          <a:pt x="4" y="3"/>
                        </a:moveTo>
                        <a:cubicBezTo>
                          <a:pt x="2" y="4"/>
                          <a:pt x="1" y="4"/>
                          <a:pt x="0" y="5"/>
                        </a:cubicBezTo>
                        <a:cubicBezTo>
                          <a:pt x="0" y="8"/>
                          <a:pt x="0" y="8"/>
                          <a:pt x="0" y="8"/>
                        </a:cubicBezTo>
                        <a:cubicBezTo>
                          <a:pt x="2" y="8"/>
                          <a:pt x="4" y="7"/>
                          <a:pt x="5" y="5"/>
                        </a:cubicBezTo>
                        <a:cubicBezTo>
                          <a:pt x="5" y="20"/>
                          <a:pt x="5" y="20"/>
                          <a:pt x="5" y="20"/>
                        </a:cubicBezTo>
                        <a:cubicBezTo>
                          <a:pt x="9" y="20"/>
                          <a:pt x="9" y="20"/>
                          <a:pt x="9" y="20"/>
                        </a:cubicBezTo>
                        <a:cubicBezTo>
                          <a:pt x="9" y="0"/>
                          <a:pt x="9" y="0"/>
                          <a:pt x="9" y="0"/>
                        </a:cubicBezTo>
                        <a:cubicBezTo>
                          <a:pt x="6" y="0"/>
                          <a:pt x="6" y="0"/>
                          <a:pt x="6" y="0"/>
                        </a:cubicBezTo>
                        <a:cubicBezTo>
                          <a:pt x="6" y="1"/>
                          <a:pt x="5" y="2"/>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1" name="Freeform 10">
                    <a:extLst>
                      <a:ext uri="{FF2B5EF4-FFF2-40B4-BE49-F238E27FC236}">
                        <a16:creationId xmlns:a16="http://schemas.microsoft.com/office/drawing/2014/main" id="{0EE9C23F-205F-95BE-3283-20B6B23A682C}"/>
                      </a:ext>
                    </a:extLst>
                  </p:cNvPr>
                  <p:cNvSpPr>
                    <a:spLocks/>
                  </p:cNvSpPr>
                  <p:nvPr/>
                </p:nvSpPr>
                <p:spPr bwMode="auto">
                  <a:xfrm>
                    <a:off x="2636883" y="981762"/>
                    <a:ext cx="34924" cy="82549"/>
                  </a:xfrm>
                  <a:custGeom>
                    <a:avLst/>
                    <a:gdLst>
                      <a:gd name="T0" fmla="*/ 5 w 9"/>
                      <a:gd name="T1" fmla="*/ 21 h 21"/>
                      <a:gd name="T2" fmla="*/ 9 w 9"/>
                      <a:gd name="T3" fmla="*/ 21 h 21"/>
                      <a:gd name="T4" fmla="*/ 9 w 9"/>
                      <a:gd name="T5" fmla="*/ 0 h 21"/>
                      <a:gd name="T6" fmla="*/ 5 w 9"/>
                      <a:gd name="T7" fmla="*/ 0 h 21"/>
                      <a:gd name="T8" fmla="*/ 3 w 9"/>
                      <a:gd name="T9" fmla="*/ 4 h 21"/>
                      <a:gd name="T10" fmla="*/ 0 w 9"/>
                      <a:gd name="T11" fmla="*/ 6 h 21"/>
                      <a:gd name="T12" fmla="*/ 0 w 9"/>
                      <a:gd name="T13" fmla="*/ 9 h 21"/>
                      <a:gd name="T14" fmla="*/ 5 w 9"/>
                      <a:gd name="T15" fmla="*/ 6 h 21"/>
                      <a:gd name="T16" fmla="*/ 5 w 9"/>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5" y="21"/>
                        </a:moveTo>
                        <a:cubicBezTo>
                          <a:pt x="9" y="21"/>
                          <a:pt x="9" y="21"/>
                          <a:pt x="9" y="21"/>
                        </a:cubicBezTo>
                        <a:cubicBezTo>
                          <a:pt x="9" y="0"/>
                          <a:pt x="9" y="0"/>
                          <a:pt x="9" y="0"/>
                        </a:cubicBezTo>
                        <a:cubicBezTo>
                          <a:pt x="5" y="0"/>
                          <a:pt x="5" y="0"/>
                          <a:pt x="5" y="0"/>
                        </a:cubicBezTo>
                        <a:cubicBezTo>
                          <a:pt x="5" y="2"/>
                          <a:pt x="4" y="3"/>
                          <a:pt x="3" y="4"/>
                        </a:cubicBezTo>
                        <a:cubicBezTo>
                          <a:pt x="2" y="5"/>
                          <a:pt x="1" y="5"/>
                          <a:pt x="0" y="6"/>
                        </a:cubicBezTo>
                        <a:cubicBezTo>
                          <a:pt x="0" y="9"/>
                          <a:pt x="0" y="9"/>
                          <a:pt x="0" y="9"/>
                        </a:cubicBezTo>
                        <a:cubicBezTo>
                          <a:pt x="2" y="8"/>
                          <a:pt x="3" y="7"/>
                          <a:pt x="5" y="6"/>
                        </a:cubicBezTo>
                        <a:lnTo>
                          <a:pt x="5"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2" name="Freeform 11">
                    <a:extLst>
                      <a:ext uri="{FF2B5EF4-FFF2-40B4-BE49-F238E27FC236}">
                        <a16:creationId xmlns:a16="http://schemas.microsoft.com/office/drawing/2014/main" id="{05047E90-309A-D14C-4889-EFEC102247D1}"/>
                      </a:ext>
                    </a:extLst>
                  </p:cNvPr>
                  <p:cNvSpPr>
                    <a:spLocks/>
                  </p:cNvSpPr>
                  <p:nvPr/>
                </p:nvSpPr>
                <p:spPr bwMode="auto">
                  <a:xfrm>
                    <a:off x="2477382" y="1088747"/>
                    <a:ext cx="39688" cy="82549"/>
                  </a:xfrm>
                  <a:custGeom>
                    <a:avLst/>
                    <a:gdLst>
                      <a:gd name="T0" fmla="*/ 10 w 10"/>
                      <a:gd name="T1" fmla="*/ 21 h 21"/>
                      <a:gd name="T2" fmla="*/ 10 w 10"/>
                      <a:gd name="T3" fmla="*/ 0 h 21"/>
                      <a:gd name="T4" fmla="*/ 6 w 10"/>
                      <a:gd name="T5" fmla="*/ 0 h 21"/>
                      <a:gd name="T6" fmla="*/ 4 w 10"/>
                      <a:gd name="T7" fmla="*/ 3 h 21"/>
                      <a:gd name="T8" fmla="*/ 0 w 10"/>
                      <a:gd name="T9" fmla="*/ 5 h 21"/>
                      <a:gd name="T10" fmla="*/ 0 w 10"/>
                      <a:gd name="T11" fmla="*/ 9 h 21"/>
                      <a:gd name="T12" fmla="*/ 6 w 10"/>
                      <a:gd name="T13" fmla="*/ 6 h 21"/>
                      <a:gd name="T14" fmla="*/ 6 w 10"/>
                      <a:gd name="T15" fmla="*/ 21 h 21"/>
                      <a:gd name="T16" fmla="*/ 10 w 10"/>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1">
                        <a:moveTo>
                          <a:pt x="10" y="21"/>
                        </a:moveTo>
                        <a:cubicBezTo>
                          <a:pt x="10" y="0"/>
                          <a:pt x="10" y="0"/>
                          <a:pt x="10" y="0"/>
                        </a:cubicBezTo>
                        <a:cubicBezTo>
                          <a:pt x="6" y="0"/>
                          <a:pt x="6" y="0"/>
                          <a:pt x="6" y="0"/>
                        </a:cubicBezTo>
                        <a:cubicBezTo>
                          <a:pt x="6" y="1"/>
                          <a:pt x="5" y="2"/>
                          <a:pt x="4" y="3"/>
                        </a:cubicBezTo>
                        <a:cubicBezTo>
                          <a:pt x="3" y="4"/>
                          <a:pt x="2" y="5"/>
                          <a:pt x="0" y="5"/>
                        </a:cubicBezTo>
                        <a:cubicBezTo>
                          <a:pt x="0" y="9"/>
                          <a:pt x="0" y="9"/>
                          <a:pt x="0" y="9"/>
                        </a:cubicBezTo>
                        <a:cubicBezTo>
                          <a:pt x="2" y="8"/>
                          <a:pt x="4" y="7"/>
                          <a:pt x="6" y="6"/>
                        </a:cubicBezTo>
                        <a:cubicBezTo>
                          <a:pt x="6" y="21"/>
                          <a:pt x="6" y="21"/>
                          <a:pt x="6" y="21"/>
                        </a:cubicBezTo>
                        <a:lnTo>
                          <a:pt x="10"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3" name="Freeform 12">
                    <a:extLst>
                      <a:ext uri="{FF2B5EF4-FFF2-40B4-BE49-F238E27FC236}">
                        <a16:creationId xmlns:a16="http://schemas.microsoft.com/office/drawing/2014/main" id="{BBD9A83A-AE1D-1B59-E337-E0E7AFCB556A}"/>
                      </a:ext>
                    </a:extLst>
                  </p:cNvPr>
                  <p:cNvSpPr>
                    <a:spLocks/>
                  </p:cNvSpPr>
                  <p:nvPr/>
                </p:nvSpPr>
                <p:spPr bwMode="auto">
                  <a:xfrm>
                    <a:off x="2532665" y="985560"/>
                    <a:ext cx="34924" cy="82549"/>
                  </a:xfrm>
                  <a:custGeom>
                    <a:avLst/>
                    <a:gdLst>
                      <a:gd name="T0" fmla="*/ 5 w 9"/>
                      <a:gd name="T1" fmla="*/ 21 h 21"/>
                      <a:gd name="T2" fmla="*/ 9 w 9"/>
                      <a:gd name="T3" fmla="*/ 21 h 21"/>
                      <a:gd name="T4" fmla="*/ 9 w 9"/>
                      <a:gd name="T5" fmla="*/ 0 h 21"/>
                      <a:gd name="T6" fmla="*/ 5 w 9"/>
                      <a:gd name="T7" fmla="*/ 0 h 21"/>
                      <a:gd name="T8" fmla="*/ 3 w 9"/>
                      <a:gd name="T9" fmla="*/ 4 h 21"/>
                      <a:gd name="T10" fmla="*/ 0 w 9"/>
                      <a:gd name="T11" fmla="*/ 6 h 21"/>
                      <a:gd name="T12" fmla="*/ 0 w 9"/>
                      <a:gd name="T13" fmla="*/ 9 h 21"/>
                      <a:gd name="T14" fmla="*/ 5 w 9"/>
                      <a:gd name="T15" fmla="*/ 6 h 21"/>
                      <a:gd name="T16" fmla="*/ 5 w 9"/>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5" y="21"/>
                        </a:moveTo>
                        <a:cubicBezTo>
                          <a:pt x="9" y="21"/>
                          <a:pt x="9" y="21"/>
                          <a:pt x="9" y="21"/>
                        </a:cubicBezTo>
                        <a:cubicBezTo>
                          <a:pt x="9" y="0"/>
                          <a:pt x="9" y="0"/>
                          <a:pt x="9" y="0"/>
                        </a:cubicBezTo>
                        <a:cubicBezTo>
                          <a:pt x="5" y="0"/>
                          <a:pt x="5" y="0"/>
                          <a:pt x="5" y="0"/>
                        </a:cubicBezTo>
                        <a:cubicBezTo>
                          <a:pt x="5" y="2"/>
                          <a:pt x="4" y="3"/>
                          <a:pt x="3" y="4"/>
                        </a:cubicBezTo>
                        <a:cubicBezTo>
                          <a:pt x="2" y="5"/>
                          <a:pt x="1" y="5"/>
                          <a:pt x="0" y="6"/>
                        </a:cubicBezTo>
                        <a:cubicBezTo>
                          <a:pt x="0" y="9"/>
                          <a:pt x="0" y="9"/>
                          <a:pt x="0" y="9"/>
                        </a:cubicBezTo>
                        <a:cubicBezTo>
                          <a:pt x="1" y="8"/>
                          <a:pt x="3" y="7"/>
                          <a:pt x="5" y="6"/>
                        </a:cubicBezTo>
                        <a:lnTo>
                          <a:pt x="5"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4" name="Freeform 13">
                    <a:extLst>
                      <a:ext uri="{FF2B5EF4-FFF2-40B4-BE49-F238E27FC236}">
                        <a16:creationId xmlns:a16="http://schemas.microsoft.com/office/drawing/2014/main" id="{85121032-D666-BAB0-8C4A-9859C1108008}"/>
                      </a:ext>
                    </a:extLst>
                  </p:cNvPr>
                  <p:cNvSpPr>
                    <a:spLocks noEditPoints="1"/>
                  </p:cNvSpPr>
                  <p:nvPr/>
                </p:nvSpPr>
                <p:spPr bwMode="auto">
                  <a:xfrm>
                    <a:off x="2472620" y="985560"/>
                    <a:ext cx="55562" cy="82549"/>
                  </a:xfrm>
                  <a:custGeom>
                    <a:avLst/>
                    <a:gdLst>
                      <a:gd name="T0" fmla="*/ 7 w 14"/>
                      <a:gd name="T1" fmla="*/ 21 h 21"/>
                      <a:gd name="T2" fmla="*/ 12 w 14"/>
                      <a:gd name="T3" fmla="*/ 19 h 21"/>
                      <a:gd name="T4" fmla="*/ 14 w 14"/>
                      <a:gd name="T5" fmla="*/ 11 h 21"/>
                      <a:gd name="T6" fmla="*/ 12 w 14"/>
                      <a:gd name="T7" fmla="*/ 2 h 21"/>
                      <a:gd name="T8" fmla="*/ 7 w 14"/>
                      <a:gd name="T9" fmla="*/ 0 h 21"/>
                      <a:gd name="T10" fmla="*/ 2 w 14"/>
                      <a:gd name="T11" fmla="*/ 2 h 21"/>
                      <a:gd name="T12" fmla="*/ 0 w 14"/>
                      <a:gd name="T13" fmla="*/ 11 h 21"/>
                      <a:gd name="T14" fmla="*/ 2 w 14"/>
                      <a:gd name="T15" fmla="*/ 19 h 21"/>
                      <a:gd name="T16" fmla="*/ 7 w 14"/>
                      <a:gd name="T17" fmla="*/ 21 h 21"/>
                      <a:gd name="T18" fmla="*/ 5 w 14"/>
                      <a:gd name="T19" fmla="*/ 6 h 21"/>
                      <a:gd name="T20" fmla="*/ 6 w 14"/>
                      <a:gd name="T21" fmla="*/ 4 h 21"/>
                      <a:gd name="T22" fmla="*/ 7 w 14"/>
                      <a:gd name="T23" fmla="*/ 4 h 21"/>
                      <a:gd name="T24" fmla="*/ 8 w 14"/>
                      <a:gd name="T25" fmla="*/ 4 h 21"/>
                      <a:gd name="T26" fmla="*/ 9 w 14"/>
                      <a:gd name="T27" fmla="*/ 6 h 21"/>
                      <a:gd name="T28" fmla="*/ 10 w 14"/>
                      <a:gd name="T29" fmla="*/ 11 h 21"/>
                      <a:gd name="T30" fmla="*/ 9 w 14"/>
                      <a:gd name="T31" fmla="*/ 16 h 21"/>
                      <a:gd name="T32" fmla="*/ 8 w 14"/>
                      <a:gd name="T33" fmla="*/ 18 h 21"/>
                      <a:gd name="T34" fmla="*/ 7 w 14"/>
                      <a:gd name="T35" fmla="*/ 18 h 21"/>
                      <a:gd name="T36" fmla="*/ 6 w 14"/>
                      <a:gd name="T37" fmla="*/ 18 h 21"/>
                      <a:gd name="T38" fmla="*/ 5 w 14"/>
                      <a:gd name="T39" fmla="*/ 16 h 21"/>
                      <a:gd name="T40" fmla="*/ 5 w 14"/>
                      <a:gd name="T41" fmla="*/ 11 h 21"/>
                      <a:gd name="T42" fmla="*/ 5 w 14"/>
                      <a:gd name="T43" fmla="*/ 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7" y="21"/>
                        </a:moveTo>
                        <a:cubicBezTo>
                          <a:pt x="9" y="21"/>
                          <a:pt x="11" y="21"/>
                          <a:pt x="12" y="19"/>
                        </a:cubicBezTo>
                        <a:cubicBezTo>
                          <a:pt x="13" y="18"/>
                          <a:pt x="14" y="15"/>
                          <a:pt x="14" y="11"/>
                        </a:cubicBezTo>
                        <a:cubicBezTo>
                          <a:pt x="14" y="7"/>
                          <a:pt x="13" y="4"/>
                          <a:pt x="12" y="2"/>
                        </a:cubicBezTo>
                        <a:cubicBezTo>
                          <a:pt x="11" y="1"/>
                          <a:pt x="9" y="0"/>
                          <a:pt x="7" y="0"/>
                        </a:cubicBezTo>
                        <a:cubicBezTo>
                          <a:pt x="5" y="0"/>
                          <a:pt x="4" y="1"/>
                          <a:pt x="2" y="2"/>
                        </a:cubicBezTo>
                        <a:cubicBezTo>
                          <a:pt x="1" y="4"/>
                          <a:pt x="0" y="7"/>
                          <a:pt x="0" y="11"/>
                        </a:cubicBezTo>
                        <a:cubicBezTo>
                          <a:pt x="0" y="15"/>
                          <a:pt x="1" y="18"/>
                          <a:pt x="2" y="19"/>
                        </a:cubicBezTo>
                        <a:cubicBezTo>
                          <a:pt x="3" y="21"/>
                          <a:pt x="5" y="21"/>
                          <a:pt x="7" y="21"/>
                        </a:cubicBezTo>
                        <a:close/>
                        <a:moveTo>
                          <a:pt x="5" y="6"/>
                        </a:moveTo>
                        <a:cubicBezTo>
                          <a:pt x="5" y="5"/>
                          <a:pt x="5" y="4"/>
                          <a:pt x="6" y="4"/>
                        </a:cubicBezTo>
                        <a:cubicBezTo>
                          <a:pt x="6" y="4"/>
                          <a:pt x="7" y="4"/>
                          <a:pt x="7" y="4"/>
                        </a:cubicBezTo>
                        <a:cubicBezTo>
                          <a:pt x="8" y="4"/>
                          <a:pt x="8" y="4"/>
                          <a:pt x="8" y="4"/>
                        </a:cubicBezTo>
                        <a:cubicBezTo>
                          <a:pt x="9" y="4"/>
                          <a:pt x="9" y="5"/>
                          <a:pt x="9" y="6"/>
                        </a:cubicBezTo>
                        <a:cubicBezTo>
                          <a:pt x="10" y="7"/>
                          <a:pt x="10" y="8"/>
                          <a:pt x="10" y="11"/>
                        </a:cubicBezTo>
                        <a:cubicBezTo>
                          <a:pt x="10" y="13"/>
                          <a:pt x="10" y="15"/>
                          <a:pt x="9" y="16"/>
                        </a:cubicBezTo>
                        <a:cubicBezTo>
                          <a:pt x="9" y="17"/>
                          <a:pt x="9" y="17"/>
                          <a:pt x="8" y="18"/>
                        </a:cubicBezTo>
                        <a:cubicBezTo>
                          <a:pt x="8" y="18"/>
                          <a:pt x="8" y="18"/>
                          <a:pt x="7" y="18"/>
                        </a:cubicBezTo>
                        <a:cubicBezTo>
                          <a:pt x="7" y="18"/>
                          <a:pt x="6" y="18"/>
                          <a:pt x="6" y="18"/>
                        </a:cubicBezTo>
                        <a:cubicBezTo>
                          <a:pt x="5" y="17"/>
                          <a:pt x="5" y="17"/>
                          <a:pt x="5" y="16"/>
                        </a:cubicBezTo>
                        <a:cubicBezTo>
                          <a:pt x="5" y="15"/>
                          <a:pt x="5" y="13"/>
                          <a:pt x="5" y="11"/>
                        </a:cubicBezTo>
                        <a:cubicBezTo>
                          <a:pt x="5" y="8"/>
                          <a:pt x="5" y="7"/>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5" name="Freeform 14">
                    <a:extLst>
                      <a:ext uri="{FF2B5EF4-FFF2-40B4-BE49-F238E27FC236}">
                        <a16:creationId xmlns:a16="http://schemas.microsoft.com/office/drawing/2014/main" id="{16370F71-CF35-6848-4E51-9719D6273066}"/>
                      </a:ext>
                    </a:extLst>
                  </p:cNvPr>
                  <p:cNvSpPr>
                    <a:spLocks noEditPoints="1"/>
                  </p:cNvSpPr>
                  <p:nvPr/>
                </p:nvSpPr>
                <p:spPr bwMode="auto">
                  <a:xfrm>
                    <a:off x="2640336" y="1190346"/>
                    <a:ext cx="50800" cy="84138"/>
                  </a:xfrm>
                  <a:custGeom>
                    <a:avLst/>
                    <a:gdLst>
                      <a:gd name="T0" fmla="*/ 6 w 13"/>
                      <a:gd name="T1" fmla="*/ 0 h 21"/>
                      <a:gd name="T2" fmla="*/ 2 w 13"/>
                      <a:gd name="T3" fmla="*/ 2 h 21"/>
                      <a:gd name="T4" fmla="*/ 0 w 13"/>
                      <a:gd name="T5" fmla="*/ 10 h 21"/>
                      <a:gd name="T6" fmla="*/ 2 w 13"/>
                      <a:gd name="T7" fmla="*/ 18 h 21"/>
                      <a:gd name="T8" fmla="*/ 6 w 13"/>
                      <a:gd name="T9" fmla="*/ 21 h 21"/>
                      <a:gd name="T10" fmla="*/ 11 w 13"/>
                      <a:gd name="T11" fmla="*/ 19 h 21"/>
                      <a:gd name="T12" fmla="*/ 13 w 13"/>
                      <a:gd name="T13" fmla="*/ 10 h 21"/>
                      <a:gd name="T14" fmla="*/ 11 w 13"/>
                      <a:gd name="T15" fmla="*/ 2 h 21"/>
                      <a:gd name="T16" fmla="*/ 6 w 13"/>
                      <a:gd name="T17" fmla="*/ 0 h 21"/>
                      <a:gd name="T18" fmla="*/ 9 w 13"/>
                      <a:gd name="T19" fmla="*/ 15 h 21"/>
                      <a:gd name="T20" fmla="*/ 8 w 13"/>
                      <a:gd name="T21" fmla="*/ 17 h 21"/>
                      <a:gd name="T22" fmla="*/ 6 w 13"/>
                      <a:gd name="T23" fmla="*/ 17 h 21"/>
                      <a:gd name="T24" fmla="*/ 5 w 13"/>
                      <a:gd name="T25" fmla="*/ 17 h 21"/>
                      <a:gd name="T26" fmla="*/ 4 w 13"/>
                      <a:gd name="T27" fmla="*/ 15 h 21"/>
                      <a:gd name="T28" fmla="*/ 4 w 13"/>
                      <a:gd name="T29" fmla="*/ 10 h 21"/>
                      <a:gd name="T30" fmla="*/ 4 w 13"/>
                      <a:gd name="T31" fmla="*/ 5 h 21"/>
                      <a:gd name="T32" fmla="*/ 5 w 13"/>
                      <a:gd name="T33" fmla="*/ 3 h 21"/>
                      <a:gd name="T34" fmla="*/ 6 w 13"/>
                      <a:gd name="T35" fmla="*/ 3 h 21"/>
                      <a:gd name="T36" fmla="*/ 8 w 13"/>
                      <a:gd name="T37" fmla="*/ 3 h 21"/>
                      <a:gd name="T38" fmla="*/ 9 w 13"/>
                      <a:gd name="T39" fmla="*/ 5 h 21"/>
                      <a:gd name="T40" fmla="*/ 9 w 13"/>
                      <a:gd name="T41" fmla="*/ 10 h 21"/>
                      <a:gd name="T42" fmla="*/ 9 w 13"/>
                      <a:gd name="T4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21">
                        <a:moveTo>
                          <a:pt x="6" y="0"/>
                        </a:moveTo>
                        <a:cubicBezTo>
                          <a:pt x="4" y="0"/>
                          <a:pt x="3" y="0"/>
                          <a:pt x="2" y="2"/>
                        </a:cubicBezTo>
                        <a:cubicBezTo>
                          <a:pt x="0" y="3"/>
                          <a:pt x="0" y="6"/>
                          <a:pt x="0" y="10"/>
                        </a:cubicBezTo>
                        <a:cubicBezTo>
                          <a:pt x="0" y="14"/>
                          <a:pt x="0" y="17"/>
                          <a:pt x="2" y="18"/>
                        </a:cubicBezTo>
                        <a:cubicBezTo>
                          <a:pt x="3" y="20"/>
                          <a:pt x="4" y="21"/>
                          <a:pt x="6" y="21"/>
                        </a:cubicBezTo>
                        <a:cubicBezTo>
                          <a:pt x="8" y="21"/>
                          <a:pt x="10" y="20"/>
                          <a:pt x="11" y="19"/>
                        </a:cubicBezTo>
                        <a:cubicBezTo>
                          <a:pt x="12" y="17"/>
                          <a:pt x="13" y="14"/>
                          <a:pt x="13" y="10"/>
                        </a:cubicBezTo>
                        <a:cubicBezTo>
                          <a:pt x="13" y="6"/>
                          <a:pt x="12" y="3"/>
                          <a:pt x="11" y="2"/>
                        </a:cubicBezTo>
                        <a:cubicBezTo>
                          <a:pt x="10" y="0"/>
                          <a:pt x="8" y="0"/>
                          <a:pt x="6" y="0"/>
                        </a:cubicBezTo>
                        <a:close/>
                        <a:moveTo>
                          <a:pt x="9" y="15"/>
                        </a:moveTo>
                        <a:cubicBezTo>
                          <a:pt x="8" y="16"/>
                          <a:pt x="8" y="17"/>
                          <a:pt x="8" y="17"/>
                        </a:cubicBezTo>
                        <a:cubicBezTo>
                          <a:pt x="7" y="17"/>
                          <a:pt x="7" y="17"/>
                          <a:pt x="6" y="17"/>
                        </a:cubicBezTo>
                        <a:cubicBezTo>
                          <a:pt x="6" y="17"/>
                          <a:pt x="6" y="17"/>
                          <a:pt x="5" y="17"/>
                        </a:cubicBezTo>
                        <a:cubicBezTo>
                          <a:pt x="5" y="17"/>
                          <a:pt x="5" y="16"/>
                          <a:pt x="4" y="15"/>
                        </a:cubicBezTo>
                        <a:cubicBezTo>
                          <a:pt x="4" y="14"/>
                          <a:pt x="4" y="13"/>
                          <a:pt x="4" y="10"/>
                        </a:cubicBezTo>
                        <a:cubicBezTo>
                          <a:pt x="4" y="8"/>
                          <a:pt x="4" y="6"/>
                          <a:pt x="4" y="5"/>
                        </a:cubicBezTo>
                        <a:cubicBezTo>
                          <a:pt x="5" y="4"/>
                          <a:pt x="5" y="4"/>
                          <a:pt x="5" y="3"/>
                        </a:cubicBezTo>
                        <a:cubicBezTo>
                          <a:pt x="6" y="3"/>
                          <a:pt x="6" y="3"/>
                          <a:pt x="6" y="3"/>
                        </a:cubicBezTo>
                        <a:cubicBezTo>
                          <a:pt x="7" y="3"/>
                          <a:pt x="7" y="3"/>
                          <a:pt x="8" y="3"/>
                        </a:cubicBezTo>
                        <a:cubicBezTo>
                          <a:pt x="8" y="4"/>
                          <a:pt x="8" y="4"/>
                          <a:pt x="9" y="5"/>
                        </a:cubicBezTo>
                        <a:cubicBezTo>
                          <a:pt x="9" y="6"/>
                          <a:pt x="9" y="8"/>
                          <a:pt x="9" y="10"/>
                        </a:cubicBezTo>
                        <a:cubicBezTo>
                          <a:pt x="9" y="13"/>
                          <a:pt x="9" y="14"/>
                          <a:pt x="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6" name="Freeform 15">
                    <a:extLst>
                      <a:ext uri="{FF2B5EF4-FFF2-40B4-BE49-F238E27FC236}">
                        <a16:creationId xmlns:a16="http://schemas.microsoft.com/office/drawing/2014/main" id="{D4DE0F26-9BFE-80CB-B3FD-C7E67CF4E823}"/>
                      </a:ext>
                    </a:extLst>
                  </p:cNvPr>
                  <p:cNvSpPr>
                    <a:spLocks noEditPoints="1"/>
                  </p:cNvSpPr>
                  <p:nvPr/>
                </p:nvSpPr>
                <p:spPr bwMode="auto">
                  <a:xfrm>
                    <a:off x="2583809" y="985560"/>
                    <a:ext cx="52387" cy="82549"/>
                  </a:xfrm>
                  <a:custGeom>
                    <a:avLst/>
                    <a:gdLst>
                      <a:gd name="T0" fmla="*/ 6 w 13"/>
                      <a:gd name="T1" fmla="*/ 0 h 21"/>
                      <a:gd name="T2" fmla="*/ 2 w 13"/>
                      <a:gd name="T3" fmla="*/ 2 h 21"/>
                      <a:gd name="T4" fmla="*/ 0 w 13"/>
                      <a:gd name="T5" fmla="*/ 11 h 21"/>
                      <a:gd name="T6" fmla="*/ 1 w 13"/>
                      <a:gd name="T7" fmla="*/ 19 h 21"/>
                      <a:gd name="T8" fmla="*/ 6 w 13"/>
                      <a:gd name="T9" fmla="*/ 21 h 21"/>
                      <a:gd name="T10" fmla="*/ 11 w 13"/>
                      <a:gd name="T11" fmla="*/ 19 h 21"/>
                      <a:gd name="T12" fmla="*/ 13 w 13"/>
                      <a:gd name="T13" fmla="*/ 11 h 21"/>
                      <a:gd name="T14" fmla="*/ 11 w 13"/>
                      <a:gd name="T15" fmla="*/ 2 h 21"/>
                      <a:gd name="T16" fmla="*/ 6 w 13"/>
                      <a:gd name="T17" fmla="*/ 0 h 21"/>
                      <a:gd name="T18" fmla="*/ 8 w 13"/>
                      <a:gd name="T19" fmla="*/ 16 h 21"/>
                      <a:gd name="T20" fmla="*/ 7 w 13"/>
                      <a:gd name="T21" fmla="*/ 18 h 21"/>
                      <a:gd name="T22" fmla="*/ 6 w 13"/>
                      <a:gd name="T23" fmla="*/ 18 h 21"/>
                      <a:gd name="T24" fmla="*/ 5 w 13"/>
                      <a:gd name="T25" fmla="*/ 18 h 21"/>
                      <a:gd name="T26" fmla="*/ 4 w 13"/>
                      <a:gd name="T27" fmla="*/ 16 h 21"/>
                      <a:gd name="T28" fmla="*/ 4 w 13"/>
                      <a:gd name="T29" fmla="*/ 11 h 21"/>
                      <a:gd name="T30" fmla="*/ 4 w 13"/>
                      <a:gd name="T31" fmla="*/ 6 h 21"/>
                      <a:gd name="T32" fmla="*/ 5 w 13"/>
                      <a:gd name="T33" fmla="*/ 4 h 21"/>
                      <a:gd name="T34" fmla="*/ 6 w 13"/>
                      <a:gd name="T35" fmla="*/ 4 h 21"/>
                      <a:gd name="T36" fmla="*/ 7 w 13"/>
                      <a:gd name="T37" fmla="*/ 4 h 21"/>
                      <a:gd name="T38" fmla="*/ 8 w 13"/>
                      <a:gd name="T39" fmla="*/ 6 h 21"/>
                      <a:gd name="T40" fmla="*/ 9 w 13"/>
                      <a:gd name="T41" fmla="*/ 11 h 21"/>
                      <a:gd name="T42" fmla="*/ 8 w 13"/>
                      <a:gd name="T43"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21">
                        <a:moveTo>
                          <a:pt x="6" y="0"/>
                        </a:moveTo>
                        <a:cubicBezTo>
                          <a:pt x="4" y="0"/>
                          <a:pt x="3" y="1"/>
                          <a:pt x="2" y="2"/>
                        </a:cubicBezTo>
                        <a:cubicBezTo>
                          <a:pt x="0" y="4"/>
                          <a:pt x="0" y="7"/>
                          <a:pt x="0" y="11"/>
                        </a:cubicBezTo>
                        <a:cubicBezTo>
                          <a:pt x="0" y="15"/>
                          <a:pt x="0" y="18"/>
                          <a:pt x="1" y="19"/>
                        </a:cubicBezTo>
                        <a:cubicBezTo>
                          <a:pt x="3" y="21"/>
                          <a:pt x="4" y="21"/>
                          <a:pt x="6" y="21"/>
                        </a:cubicBezTo>
                        <a:cubicBezTo>
                          <a:pt x="8" y="21"/>
                          <a:pt x="10" y="21"/>
                          <a:pt x="11" y="19"/>
                        </a:cubicBezTo>
                        <a:cubicBezTo>
                          <a:pt x="12" y="18"/>
                          <a:pt x="13" y="15"/>
                          <a:pt x="13" y="11"/>
                        </a:cubicBezTo>
                        <a:cubicBezTo>
                          <a:pt x="13" y="7"/>
                          <a:pt x="12" y="4"/>
                          <a:pt x="11" y="2"/>
                        </a:cubicBezTo>
                        <a:cubicBezTo>
                          <a:pt x="10" y="1"/>
                          <a:pt x="8" y="0"/>
                          <a:pt x="6" y="0"/>
                        </a:cubicBezTo>
                        <a:close/>
                        <a:moveTo>
                          <a:pt x="8" y="16"/>
                        </a:moveTo>
                        <a:cubicBezTo>
                          <a:pt x="8" y="17"/>
                          <a:pt x="8" y="17"/>
                          <a:pt x="7" y="18"/>
                        </a:cubicBezTo>
                        <a:cubicBezTo>
                          <a:pt x="7" y="18"/>
                          <a:pt x="7" y="18"/>
                          <a:pt x="6" y="18"/>
                        </a:cubicBezTo>
                        <a:cubicBezTo>
                          <a:pt x="6" y="18"/>
                          <a:pt x="5" y="18"/>
                          <a:pt x="5" y="18"/>
                        </a:cubicBezTo>
                        <a:cubicBezTo>
                          <a:pt x="5" y="17"/>
                          <a:pt x="4" y="17"/>
                          <a:pt x="4" y="16"/>
                        </a:cubicBezTo>
                        <a:cubicBezTo>
                          <a:pt x="4" y="15"/>
                          <a:pt x="4" y="13"/>
                          <a:pt x="4" y="11"/>
                        </a:cubicBezTo>
                        <a:cubicBezTo>
                          <a:pt x="4" y="8"/>
                          <a:pt x="4" y="7"/>
                          <a:pt x="4" y="6"/>
                        </a:cubicBezTo>
                        <a:cubicBezTo>
                          <a:pt x="4" y="5"/>
                          <a:pt x="5" y="4"/>
                          <a:pt x="5" y="4"/>
                        </a:cubicBezTo>
                        <a:cubicBezTo>
                          <a:pt x="5" y="4"/>
                          <a:pt x="6" y="4"/>
                          <a:pt x="6" y="4"/>
                        </a:cubicBezTo>
                        <a:cubicBezTo>
                          <a:pt x="7" y="4"/>
                          <a:pt x="7" y="4"/>
                          <a:pt x="7" y="4"/>
                        </a:cubicBezTo>
                        <a:cubicBezTo>
                          <a:pt x="8" y="4"/>
                          <a:pt x="8" y="5"/>
                          <a:pt x="8" y="6"/>
                        </a:cubicBezTo>
                        <a:cubicBezTo>
                          <a:pt x="9" y="7"/>
                          <a:pt x="9" y="8"/>
                          <a:pt x="9" y="11"/>
                        </a:cubicBezTo>
                        <a:cubicBezTo>
                          <a:pt x="9" y="13"/>
                          <a:pt x="9" y="15"/>
                          <a:pt x="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7" name="Freeform 16">
                    <a:extLst>
                      <a:ext uri="{FF2B5EF4-FFF2-40B4-BE49-F238E27FC236}">
                        <a16:creationId xmlns:a16="http://schemas.microsoft.com/office/drawing/2014/main" id="{197D2DA2-1A36-3C80-7185-8D3BEA91BA9E}"/>
                      </a:ext>
                    </a:extLst>
                  </p:cNvPr>
                  <p:cNvSpPr>
                    <a:spLocks/>
                  </p:cNvSpPr>
                  <p:nvPr/>
                </p:nvSpPr>
                <p:spPr bwMode="auto">
                  <a:xfrm>
                    <a:off x="2592370" y="1088747"/>
                    <a:ext cx="34924" cy="82549"/>
                  </a:xfrm>
                  <a:custGeom>
                    <a:avLst/>
                    <a:gdLst>
                      <a:gd name="T0" fmla="*/ 3 w 9"/>
                      <a:gd name="T1" fmla="*/ 3 h 21"/>
                      <a:gd name="T2" fmla="*/ 0 w 9"/>
                      <a:gd name="T3" fmla="*/ 5 h 21"/>
                      <a:gd name="T4" fmla="*/ 0 w 9"/>
                      <a:gd name="T5" fmla="*/ 9 h 21"/>
                      <a:gd name="T6" fmla="*/ 5 w 9"/>
                      <a:gd name="T7" fmla="*/ 6 h 21"/>
                      <a:gd name="T8" fmla="*/ 5 w 9"/>
                      <a:gd name="T9" fmla="*/ 21 h 21"/>
                      <a:gd name="T10" fmla="*/ 9 w 9"/>
                      <a:gd name="T11" fmla="*/ 21 h 21"/>
                      <a:gd name="T12" fmla="*/ 9 w 9"/>
                      <a:gd name="T13" fmla="*/ 0 h 21"/>
                      <a:gd name="T14" fmla="*/ 5 w 9"/>
                      <a:gd name="T15" fmla="*/ 0 h 21"/>
                      <a:gd name="T16" fmla="*/ 3 w 9"/>
                      <a:gd name="T17"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3" y="3"/>
                        </a:moveTo>
                        <a:cubicBezTo>
                          <a:pt x="2" y="4"/>
                          <a:pt x="1" y="5"/>
                          <a:pt x="0" y="5"/>
                        </a:cubicBezTo>
                        <a:cubicBezTo>
                          <a:pt x="0" y="9"/>
                          <a:pt x="0" y="9"/>
                          <a:pt x="0" y="9"/>
                        </a:cubicBezTo>
                        <a:cubicBezTo>
                          <a:pt x="2" y="8"/>
                          <a:pt x="3" y="7"/>
                          <a:pt x="5" y="6"/>
                        </a:cubicBezTo>
                        <a:cubicBezTo>
                          <a:pt x="5" y="21"/>
                          <a:pt x="5" y="21"/>
                          <a:pt x="5" y="21"/>
                        </a:cubicBezTo>
                        <a:cubicBezTo>
                          <a:pt x="9" y="21"/>
                          <a:pt x="9" y="21"/>
                          <a:pt x="9" y="21"/>
                        </a:cubicBezTo>
                        <a:cubicBezTo>
                          <a:pt x="9" y="0"/>
                          <a:pt x="9" y="0"/>
                          <a:pt x="9" y="0"/>
                        </a:cubicBezTo>
                        <a:cubicBezTo>
                          <a:pt x="5" y="0"/>
                          <a:pt x="5" y="0"/>
                          <a:pt x="5" y="0"/>
                        </a:cubicBezTo>
                        <a:cubicBezTo>
                          <a:pt x="5" y="1"/>
                          <a:pt x="4" y="2"/>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8" name="Freeform 17">
                    <a:extLst>
                      <a:ext uri="{FF2B5EF4-FFF2-40B4-BE49-F238E27FC236}">
                        <a16:creationId xmlns:a16="http://schemas.microsoft.com/office/drawing/2014/main" id="{1BC9A68C-9DF6-1B7D-B3E0-559D57C6D001}"/>
                      </a:ext>
                    </a:extLst>
                  </p:cNvPr>
                  <p:cNvSpPr>
                    <a:spLocks noEditPoints="1"/>
                  </p:cNvSpPr>
                  <p:nvPr/>
                </p:nvSpPr>
                <p:spPr bwMode="auto">
                  <a:xfrm>
                    <a:off x="2643511" y="1088747"/>
                    <a:ext cx="50800" cy="82549"/>
                  </a:xfrm>
                  <a:custGeom>
                    <a:avLst/>
                    <a:gdLst>
                      <a:gd name="T0" fmla="*/ 6 w 13"/>
                      <a:gd name="T1" fmla="*/ 0 h 21"/>
                      <a:gd name="T2" fmla="*/ 2 w 13"/>
                      <a:gd name="T3" fmla="*/ 2 h 21"/>
                      <a:gd name="T4" fmla="*/ 0 w 13"/>
                      <a:gd name="T5" fmla="*/ 10 h 21"/>
                      <a:gd name="T6" fmla="*/ 1 w 13"/>
                      <a:gd name="T7" fmla="*/ 19 h 21"/>
                      <a:gd name="T8" fmla="*/ 6 w 13"/>
                      <a:gd name="T9" fmla="*/ 21 h 21"/>
                      <a:gd name="T10" fmla="*/ 11 w 13"/>
                      <a:gd name="T11" fmla="*/ 19 h 21"/>
                      <a:gd name="T12" fmla="*/ 13 w 13"/>
                      <a:gd name="T13" fmla="*/ 10 h 21"/>
                      <a:gd name="T14" fmla="*/ 11 w 13"/>
                      <a:gd name="T15" fmla="*/ 2 h 21"/>
                      <a:gd name="T16" fmla="*/ 6 w 13"/>
                      <a:gd name="T17" fmla="*/ 0 h 21"/>
                      <a:gd name="T18" fmla="*/ 8 w 13"/>
                      <a:gd name="T19" fmla="*/ 16 h 21"/>
                      <a:gd name="T20" fmla="*/ 8 w 13"/>
                      <a:gd name="T21" fmla="*/ 17 h 21"/>
                      <a:gd name="T22" fmla="*/ 6 w 13"/>
                      <a:gd name="T23" fmla="*/ 18 h 21"/>
                      <a:gd name="T24" fmla="*/ 5 w 13"/>
                      <a:gd name="T25" fmla="*/ 17 h 21"/>
                      <a:gd name="T26" fmla="*/ 4 w 13"/>
                      <a:gd name="T27" fmla="*/ 15 h 21"/>
                      <a:gd name="T28" fmla="*/ 4 w 13"/>
                      <a:gd name="T29" fmla="*/ 10 h 21"/>
                      <a:gd name="T30" fmla="*/ 4 w 13"/>
                      <a:gd name="T31" fmla="*/ 5 h 21"/>
                      <a:gd name="T32" fmla="*/ 5 w 13"/>
                      <a:gd name="T33" fmla="*/ 4 h 21"/>
                      <a:gd name="T34" fmla="*/ 6 w 13"/>
                      <a:gd name="T35" fmla="*/ 3 h 21"/>
                      <a:gd name="T36" fmla="*/ 8 w 13"/>
                      <a:gd name="T37" fmla="*/ 4 h 21"/>
                      <a:gd name="T38" fmla="*/ 8 w 13"/>
                      <a:gd name="T39" fmla="*/ 6 h 21"/>
                      <a:gd name="T40" fmla="*/ 9 w 13"/>
                      <a:gd name="T41" fmla="*/ 10 h 21"/>
                      <a:gd name="T42" fmla="*/ 8 w 13"/>
                      <a:gd name="T43"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21">
                        <a:moveTo>
                          <a:pt x="6" y="0"/>
                        </a:moveTo>
                        <a:cubicBezTo>
                          <a:pt x="4" y="0"/>
                          <a:pt x="3" y="1"/>
                          <a:pt x="2" y="2"/>
                        </a:cubicBezTo>
                        <a:cubicBezTo>
                          <a:pt x="0" y="4"/>
                          <a:pt x="0" y="7"/>
                          <a:pt x="0" y="10"/>
                        </a:cubicBezTo>
                        <a:cubicBezTo>
                          <a:pt x="0" y="14"/>
                          <a:pt x="0" y="17"/>
                          <a:pt x="1" y="19"/>
                        </a:cubicBezTo>
                        <a:cubicBezTo>
                          <a:pt x="3" y="20"/>
                          <a:pt x="4" y="21"/>
                          <a:pt x="6" y="21"/>
                        </a:cubicBezTo>
                        <a:cubicBezTo>
                          <a:pt x="8" y="21"/>
                          <a:pt x="10" y="20"/>
                          <a:pt x="11" y="19"/>
                        </a:cubicBezTo>
                        <a:cubicBezTo>
                          <a:pt x="12" y="17"/>
                          <a:pt x="13" y="14"/>
                          <a:pt x="13" y="10"/>
                        </a:cubicBezTo>
                        <a:cubicBezTo>
                          <a:pt x="13" y="7"/>
                          <a:pt x="12" y="4"/>
                          <a:pt x="11" y="2"/>
                        </a:cubicBezTo>
                        <a:cubicBezTo>
                          <a:pt x="10" y="1"/>
                          <a:pt x="8" y="0"/>
                          <a:pt x="6" y="0"/>
                        </a:cubicBezTo>
                        <a:close/>
                        <a:moveTo>
                          <a:pt x="8" y="16"/>
                        </a:moveTo>
                        <a:cubicBezTo>
                          <a:pt x="8" y="16"/>
                          <a:pt x="8" y="17"/>
                          <a:pt x="8" y="17"/>
                        </a:cubicBezTo>
                        <a:cubicBezTo>
                          <a:pt x="7" y="18"/>
                          <a:pt x="7" y="18"/>
                          <a:pt x="6" y="18"/>
                        </a:cubicBezTo>
                        <a:cubicBezTo>
                          <a:pt x="6" y="18"/>
                          <a:pt x="5" y="18"/>
                          <a:pt x="5" y="17"/>
                        </a:cubicBezTo>
                        <a:cubicBezTo>
                          <a:pt x="5" y="17"/>
                          <a:pt x="4" y="16"/>
                          <a:pt x="4" y="15"/>
                        </a:cubicBezTo>
                        <a:cubicBezTo>
                          <a:pt x="4" y="15"/>
                          <a:pt x="4" y="13"/>
                          <a:pt x="4" y="10"/>
                        </a:cubicBezTo>
                        <a:cubicBezTo>
                          <a:pt x="4" y="8"/>
                          <a:pt x="4" y="6"/>
                          <a:pt x="4" y="5"/>
                        </a:cubicBezTo>
                        <a:cubicBezTo>
                          <a:pt x="4" y="5"/>
                          <a:pt x="5" y="4"/>
                          <a:pt x="5" y="4"/>
                        </a:cubicBezTo>
                        <a:cubicBezTo>
                          <a:pt x="5" y="3"/>
                          <a:pt x="6" y="3"/>
                          <a:pt x="6" y="3"/>
                        </a:cubicBezTo>
                        <a:cubicBezTo>
                          <a:pt x="7" y="3"/>
                          <a:pt x="7" y="3"/>
                          <a:pt x="8" y="4"/>
                        </a:cubicBezTo>
                        <a:cubicBezTo>
                          <a:pt x="8" y="4"/>
                          <a:pt x="8" y="5"/>
                          <a:pt x="8" y="6"/>
                        </a:cubicBezTo>
                        <a:cubicBezTo>
                          <a:pt x="9" y="6"/>
                          <a:pt x="9" y="8"/>
                          <a:pt x="9" y="10"/>
                        </a:cubicBezTo>
                        <a:cubicBezTo>
                          <a:pt x="9" y="13"/>
                          <a:pt x="9" y="15"/>
                          <a:pt x="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sp>
            <p:nvSpPr>
              <p:cNvPr id="98" name="Rectangle 54">
                <a:extLst>
                  <a:ext uri="{FF2B5EF4-FFF2-40B4-BE49-F238E27FC236}">
                    <a16:creationId xmlns:a16="http://schemas.microsoft.com/office/drawing/2014/main" id="{C52EDFEF-867E-6FFF-F621-7AF70C9F5F51}"/>
                  </a:ext>
                </a:extLst>
              </p:cNvPr>
              <p:cNvSpPr/>
              <p:nvPr/>
            </p:nvSpPr>
            <p:spPr>
              <a:xfrm>
                <a:off x="6810939" y="4724197"/>
                <a:ext cx="619549" cy="307865"/>
              </a:xfrm>
              <a:custGeom>
                <a:avLst/>
                <a:gdLst>
                  <a:gd name="connsiteX0" fmla="*/ 0 w 1995726"/>
                  <a:gd name="connsiteY0" fmla="*/ 0 h 1068779"/>
                  <a:gd name="connsiteX1" fmla="*/ 1995726 w 1995726"/>
                  <a:gd name="connsiteY1" fmla="*/ 0 h 1068779"/>
                  <a:gd name="connsiteX2" fmla="*/ 1995726 w 1995726"/>
                  <a:gd name="connsiteY2" fmla="*/ 1068779 h 1068779"/>
                  <a:gd name="connsiteX3" fmla="*/ 0 w 1995726"/>
                  <a:gd name="connsiteY3" fmla="*/ 1068779 h 1068779"/>
                  <a:gd name="connsiteX4" fmla="*/ 0 w 1995726"/>
                  <a:gd name="connsiteY4" fmla="*/ 0 h 1068779"/>
                  <a:gd name="connsiteX0" fmla="*/ 0 w 1995726"/>
                  <a:gd name="connsiteY0" fmla="*/ 0 h 1068779"/>
                  <a:gd name="connsiteX1" fmla="*/ 1995726 w 1995726"/>
                  <a:gd name="connsiteY1" fmla="*/ 0 h 1068779"/>
                  <a:gd name="connsiteX2" fmla="*/ 1995726 w 1995726"/>
                  <a:gd name="connsiteY2" fmla="*/ 1068779 h 1068779"/>
                  <a:gd name="connsiteX3" fmla="*/ 0 w 1995726"/>
                  <a:gd name="connsiteY3" fmla="*/ 1068779 h 1068779"/>
                  <a:gd name="connsiteX4" fmla="*/ 91440 w 1995726"/>
                  <a:gd name="connsiteY4" fmla="*/ 91440 h 1068779"/>
                  <a:gd name="connsiteX0" fmla="*/ 0 w 1995726"/>
                  <a:gd name="connsiteY0" fmla="*/ 0 h 1068779"/>
                  <a:gd name="connsiteX1" fmla="*/ 1995726 w 1995726"/>
                  <a:gd name="connsiteY1" fmla="*/ 0 h 1068779"/>
                  <a:gd name="connsiteX2" fmla="*/ 1995726 w 1995726"/>
                  <a:gd name="connsiteY2" fmla="*/ 1068779 h 1068779"/>
                  <a:gd name="connsiteX3" fmla="*/ 0 w 1995726"/>
                  <a:gd name="connsiteY3" fmla="*/ 1068779 h 1068779"/>
                  <a:gd name="connsiteX0" fmla="*/ 1995726 w 1995726"/>
                  <a:gd name="connsiteY0" fmla="*/ 0 h 1068779"/>
                  <a:gd name="connsiteX1" fmla="*/ 1995726 w 1995726"/>
                  <a:gd name="connsiteY1" fmla="*/ 1068779 h 1068779"/>
                  <a:gd name="connsiteX2" fmla="*/ 0 w 1995726"/>
                  <a:gd name="connsiteY2" fmla="*/ 1068779 h 1068779"/>
                </a:gdLst>
                <a:ahLst/>
                <a:cxnLst>
                  <a:cxn ang="0">
                    <a:pos x="connsiteX0" y="connsiteY0"/>
                  </a:cxn>
                  <a:cxn ang="0">
                    <a:pos x="connsiteX1" y="connsiteY1"/>
                  </a:cxn>
                  <a:cxn ang="0">
                    <a:pos x="connsiteX2" y="connsiteY2"/>
                  </a:cxn>
                </a:cxnLst>
                <a:rect l="l" t="t" r="r" b="b"/>
                <a:pathLst>
                  <a:path w="1995726" h="1068779">
                    <a:moveTo>
                      <a:pt x="1995726" y="0"/>
                    </a:moveTo>
                    <a:lnTo>
                      <a:pt x="1995726" y="1068779"/>
                    </a:lnTo>
                    <a:lnTo>
                      <a:pt x="0" y="1068779"/>
                    </a:lnTo>
                  </a:path>
                </a:pathLst>
              </a:custGeom>
              <a:ln w="15875">
                <a:solidFill>
                  <a:schemeClr val="bg1"/>
                </a:solidFill>
                <a:headEnd type="oval" w="med" len="med"/>
                <a:tailEnd type="none"/>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a:ea typeface="+mn-ea"/>
                  <a:cs typeface="+mn-cs"/>
                </a:endParaRPr>
              </a:p>
            </p:txBody>
          </p:sp>
        </p:grpSp>
      </p:grpSp>
      <p:grpSp>
        <p:nvGrpSpPr>
          <p:cNvPr id="38" name="Group 37">
            <a:extLst>
              <a:ext uri="{FF2B5EF4-FFF2-40B4-BE49-F238E27FC236}">
                <a16:creationId xmlns:a16="http://schemas.microsoft.com/office/drawing/2014/main" id="{5E4F530E-7857-9D78-4D2F-6C1CED7FD3B6}"/>
              </a:ext>
            </a:extLst>
          </p:cNvPr>
          <p:cNvGrpSpPr/>
          <p:nvPr/>
        </p:nvGrpSpPr>
        <p:grpSpPr>
          <a:xfrm>
            <a:off x="7743136" y="5341091"/>
            <a:ext cx="605573" cy="1097280"/>
            <a:chOff x="7307501" y="2705954"/>
            <a:chExt cx="1143119" cy="2071300"/>
          </a:xfrm>
        </p:grpSpPr>
        <p:grpSp>
          <p:nvGrpSpPr>
            <p:cNvPr id="42" name="Group 41">
              <a:extLst>
                <a:ext uri="{FF2B5EF4-FFF2-40B4-BE49-F238E27FC236}">
                  <a16:creationId xmlns:a16="http://schemas.microsoft.com/office/drawing/2014/main" id="{D8D1AE96-0115-20DB-CA53-B1E2F1F75209}"/>
                </a:ext>
              </a:extLst>
            </p:cNvPr>
            <p:cNvGrpSpPr/>
            <p:nvPr/>
          </p:nvGrpSpPr>
          <p:grpSpPr>
            <a:xfrm>
              <a:off x="7307501" y="2705954"/>
              <a:ext cx="1143119" cy="2071300"/>
              <a:chOff x="3059906" y="3115838"/>
              <a:chExt cx="728398" cy="1319838"/>
            </a:xfrm>
          </p:grpSpPr>
          <p:pic>
            <p:nvPicPr>
              <p:cNvPr id="46" name="Picture 45">
                <a:extLst>
                  <a:ext uri="{FF2B5EF4-FFF2-40B4-BE49-F238E27FC236}">
                    <a16:creationId xmlns:a16="http://schemas.microsoft.com/office/drawing/2014/main" id="{25E206A0-95BC-1866-7711-8E536D40EB6B}"/>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3837" b="93745" l="4219" r="46250">
                            <a14:foregroundMark x1="16719" y1="8007" x2="16719" y2="8007"/>
                            <a14:foregroundMark x1="33750" y1="6589" x2="33750" y2="6589"/>
                            <a14:foregroundMark x1="33203" y1="93745" x2="33203" y2="93745"/>
                            <a14:foregroundMark x1="45469" y1="93328" x2="45469" y2="93328"/>
                            <a14:foregroundMark x1="37891" y1="3837" x2="37891" y2="3837"/>
                            <a14:foregroundMark x1="33359" y1="3837" x2="33359" y2="3837"/>
                            <a14:foregroundMark x1="28672" y1="4170" x2="28672" y2="4170"/>
                            <a14:foregroundMark x1="4375" y1="37114" x2="4375" y2="37114"/>
                            <a14:foregroundMark x1="4375" y1="42619" x2="4375" y2="42619"/>
                            <a14:foregroundMark x1="43516" y1="4837" x2="43516" y2="4837"/>
                            <a14:foregroundMark x1="5547" y1="5588" x2="5547" y2="5588"/>
                            <a14:foregroundMark x1="4219" y1="44621" x2="4219" y2="44621"/>
                            <a14:foregroundMark x1="4453" y1="60384" x2="4453" y2="60384"/>
                            <a14:foregroundMark x1="4219" y1="63970" x2="4219" y2="63970"/>
                            <a14:foregroundMark x1="4375" y1="66639" x2="4375" y2="66639"/>
                            <a14:foregroundMark x1="4219" y1="14512" x2="4219" y2="14512"/>
                            <a14:foregroundMark x1="44375" y1="5338" x2="44375" y2="5338"/>
                            <a14:foregroundMark x1="46250" y1="9341" x2="46250" y2="9341"/>
                          </a14:backgroundRemoval>
                        </a14:imgEffect>
                      </a14:imgLayer>
                    </a14:imgProps>
                  </a:ext>
                </a:extLst>
              </a:blip>
              <a:srcRect r="51428" b="3489"/>
              <a:stretch>
                <a:fillRect/>
              </a:stretch>
            </p:blipFill>
            <p:spPr>
              <a:xfrm>
                <a:off x="3059906" y="3115838"/>
                <a:ext cx="728398" cy="1319838"/>
              </a:xfrm>
              <a:prstGeom prst="rect">
                <a:avLst/>
              </a:prstGeom>
              <a:effectLst/>
            </p:spPr>
          </p:pic>
          <p:pic>
            <p:nvPicPr>
              <p:cNvPr id="47" name="1D85DDA7-1190-4C34-A51B-F2C8E85E2C09">
                <a:extLst>
                  <a:ext uri="{FF2B5EF4-FFF2-40B4-BE49-F238E27FC236}">
                    <a16:creationId xmlns:a16="http://schemas.microsoft.com/office/drawing/2014/main" id="{8C742C02-20CE-59C7-EBCA-B8C6952D6C9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39406" y="3237735"/>
                <a:ext cx="601239" cy="1068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5" name="Picture 44">
              <a:extLst>
                <a:ext uri="{FF2B5EF4-FFF2-40B4-BE49-F238E27FC236}">
                  <a16:creationId xmlns:a16="http://schemas.microsoft.com/office/drawing/2014/main" id="{44888AD7-3464-2ED1-1B22-5D81F008685C}"/>
                </a:ext>
              </a:extLst>
            </p:cNvPr>
            <p:cNvPicPr>
              <a:picLocks noChangeAspect="1"/>
            </p:cNvPicPr>
            <p:nvPr/>
          </p:nvPicPr>
          <p:blipFill>
            <a:blip r:embed="rId14"/>
            <a:stretch>
              <a:fillRect/>
            </a:stretch>
          </p:blipFill>
          <p:spPr>
            <a:xfrm>
              <a:off x="7734616" y="2940938"/>
              <a:ext cx="345858" cy="110380"/>
            </a:xfrm>
            <a:prstGeom prst="rect">
              <a:avLst/>
            </a:prstGeom>
          </p:spPr>
        </p:pic>
      </p:grpSp>
      <p:sp>
        <p:nvSpPr>
          <p:cNvPr id="16" name="Rectangle 15">
            <a:extLst>
              <a:ext uri="{FF2B5EF4-FFF2-40B4-BE49-F238E27FC236}">
                <a16:creationId xmlns:a16="http://schemas.microsoft.com/office/drawing/2014/main" id="{7FF85AC1-FB83-937F-6DAD-49ABE2C23B72}"/>
              </a:ext>
            </a:extLst>
          </p:cNvPr>
          <p:cNvSpPr/>
          <p:nvPr/>
        </p:nvSpPr>
        <p:spPr>
          <a:xfrm>
            <a:off x="7866292" y="5547191"/>
            <a:ext cx="253850" cy="4571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spTree>
    <p:extLst>
      <p:ext uri="{BB962C8B-B14F-4D97-AF65-F5344CB8AC3E}">
        <p14:creationId xmlns:p14="http://schemas.microsoft.com/office/powerpoint/2010/main" val="300226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7C87460-6105-3737-C202-A8770CD08FD2}"/>
              </a:ext>
              <a:ext uri="{C183D7F6-B498-43B3-948B-1728B52AA6E4}">
                <adec:decorative xmlns:adec="http://schemas.microsoft.com/office/drawing/2017/decorative" val="1"/>
              </a:ext>
            </a:extLst>
          </p:cNvPr>
          <p:cNvSpPr/>
          <p:nvPr/>
        </p:nvSpPr>
        <p:spPr>
          <a:xfrm>
            <a:off x="1524" y="4724196"/>
            <a:ext cx="12188952" cy="2220189"/>
          </a:xfrm>
          <a:prstGeom prst="rect">
            <a:avLst/>
          </a:prstGeom>
          <a:solidFill>
            <a:srgbClr val="2B415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grpSp>
        <p:nvGrpSpPr>
          <p:cNvPr id="2" name="Group 1">
            <a:extLst>
              <a:ext uri="{FF2B5EF4-FFF2-40B4-BE49-F238E27FC236}">
                <a16:creationId xmlns:a16="http://schemas.microsoft.com/office/drawing/2014/main" id="{757BB783-DDD9-F2B7-DBD1-1E356F6E7ADF}"/>
              </a:ext>
              <a:ext uri="{C183D7F6-B498-43B3-948B-1728B52AA6E4}">
                <adec:decorative xmlns:adec="http://schemas.microsoft.com/office/drawing/2017/decorative" val="1"/>
              </a:ext>
            </a:extLst>
          </p:cNvPr>
          <p:cNvGrpSpPr/>
          <p:nvPr/>
        </p:nvGrpSpPr>
        <p:grpSpPr>
          <a:xfrm>
            <a:off x="381000" y="1066800"/>
            <a:ext cx="11430000" cy="5023178"/>
            <a:chOff x="193040" y="699463"/>
            <a:chExt cx="11805920" cy="5188384"/>
          </a:xfrm>
        </p:grpSpPr>
        <p:pic>
          <p:nvPicPr>
            <p:cNvPr id="3" name="Picture 2" descr="A picture containing text, electronics, display, computer&#10;&#10;Description automatically generated">
              <a:extLst>
                <a:ext uri="{FF2B5EF4-FFF2-40B4-BE49-F238E27FC236}">
                  <a16:creationId xmlns:a16="http://schemas.microsoft.com/office/drawing/2014/main" id="{F17554DC-35CC-1CF0-91D1-4EA1E6942F2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93040" y="699463"/>
              <a:ext cx="11805920" cy="5188384"/>
            </a:xfrm>
            <a:prstGeom prst="rect">
              <a:avLst/>
            </a:prstGeom>
          </p:spPr>
        </p:pic>
        <p:sp>
          <p:nvSpPr>
            <p:cNvPr id="4" name="Rectangle 3">
              <a:extLst>
                <a:ext uri="{FF2B5EF4-FFF2-40B4-BE49-F238E27FC236}">
                  <a16:creationId xmlns:a16="http://schemas.microsoft.com/office/drawing/2014/main" id="{1BFD8A8E-E491-F4D5-0893-1A3B9F2D4128}"/>
                </a:ext>
              </a:extLst>
            </p:cNvPr>
            <p:cNvSpPr/>
            <p:nvPr/>
          </p:nvSpPr>
          <p:spPr>
            <a:xfrm>
              <a:off x="757670" y="1344499"/>
              <a:ext cx="10671555" cy="4443648"/>
            </a:xfrm>
            <a:prstGeom prst="rect">
              <a:avLst/>
            </a:prstGeom>
            <a:solidFill>
              <a:schemeClr val="tx2">
                <a:lumMod val="95000"/>
              </a:schemeClr>
            </a:solidFill>
            <a:ln w="12700">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sp>
        <p:nvSpPr>
          <p:cNvPr id="12" name="Rectangle 11">
            <a:extLst>
              <a:ext uri="{FF2B5EF4-FFF2-40B4-BE49-F238E27FC236}">
                <a16:creationId xmlns:a16="http://schemas.microsoft.com/office/drawing/2014/main" id="{02FC0337-F0AB-3049-A72C-85F2A24695D8}"/>
              </a:ext>
              <a:ext uri="{C183D7F6-B498-43B3-948B-1728B52AA6E4}">
                <adec:decorative xmlns:adec="http://schemas.microsoft.com/office/drawing/2017/decorative" val="1"/>
              </a:ext>
            </a:extLst>
          </p:cNvPr>
          <p:cNvSpPr/>
          <p:nvPr/>
        </p:nvSpPr>
        <p:spPr>
          <a:xfrm>
            <a:off x="976142" y="1738732"/>
            <a:ext cx="3346165" cy="3380535"/>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184EDE4E-E95D-8798-A954-319968DBEC5D}"/>
              </a:ext>
              <a:ext uri="{C183D7F6-B498-43B3-948B-1728B52AA6E4}">
                <adec:decorative xmlns:adec="http://schemas.microsoft.com/office/drawing/2017/decorative" val="1"/>
              </a:ext>
            </a:extLst>
          </p:cNvPr>
          <p:cNvSpPr/>
          <p:nvPr/>
        </p:nvSpPr>
        <p:spPr>
          <a:xfrm>
            <a:off x="4421048" y="1738732"/>
            <a:ext cx="3346165" cy="3380535"/>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B7CB0439-F70B-7EC1-E024-FD0FBADB81F0}"/>
              </a:ext>
              <a:ext uri="{C183D7F6-B498-43B3-948B-1728B52AA6E4}">
                <adec:decorative xmlns:adec="http://schemas.microsoft.com/office/drawing/2017/decorative" val="1"/>
              </a:ext>
            </a:extLst>
          </p:cNvPr>
          <p:cNvSpPr/>
          <p:nvPr/>
        </p:nvSpPr>
        <p:spPr>
          <a:xfrm>
            <a:off x="7865955" y="1738732"/>
            <a:ext cx="3346165" cy="3380535"/>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32" name="fl">
            <a:extLst>
              <a:ext uri="{FF2B5EF4-FFF2-40B4-BE49-F238E27FC236}">
                <a16:creationId xmlns:a16="http://schemas.microsoft.com/office/drawing/2014/main" id="{55337950-85E1-0298-1049-D0E1B7EDDA50}"/>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83"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33" name="TextBox 19">
            <a:extLst>
              <a:ext uri="{FF2B5EF4-FFF2-40B4-BE49-F238E27FC236}">
                <a16:creationId xmlns:a16="http://schemas.microsoft.com/office/drawing/2014/main" id="{456FDCEE-6BA4-4D96-E996-13309F5744B9}"/>
              </a:ext>
              <a:ext uri="{C183D7F6-B498-43B3-948B-1728B52AA6E4}">
                <adec:decorative xmlns:adec="http://schemas.microsoft.com/office/drawing/2017/decorative" val="1"/>
              </a:ext>
            </a:extLst>
          </p:cNvPr>
          <p:cNvSpPr txBox="1"/>
          <p:nvPr/>
        </p:nvSpPr>
        <p:spPr>
          <a:xfrm>
            <a:off x="5120250" y="6702028"/>
            <a:ext cx="94578"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21</a:t>
            </a:fld>
            <a:endPar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959A2382-0636-9A07-3166-E748A0FEAE28}"/>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6" name="fl">
            <a:extLst>
              <a:ext uri="{FF2B5EF4-FFF2-40B4-BE49-F238E27FC236}">
                <a16:creationId xmlns:a16="http://schemas.microsoft.com/office/drawing/2014/main" id="{4D3A9AF1-A5E1-7406-262C-07D4D78A2B86}"/>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7" name="TextBox 19">
            <a:extLst>
              <a:ext uri="{FF2B5EF4-FFF2-40B4-BE49-F238E27FC236}">
                <a16:creationId xmlns:a16="http://schemas.microsoft.com/office/drawing/2014/main" id="{E168FEBF-70EF-D07B-D238-A8F8F6304402}"/>
              </a:ext>
              <a:ext uri="{C183D7F6-B498-43B3-948B-1728B52AA6E4}">
                <adec:decorative xmlns:adec="http://schemas.microsoft.com/office/drawing/2017/decorative" val="1"/>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21</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id="{D708A158-61B7-042A-96A1-5341C2705163}"/>
              </a:ext>
              <a:ext uri="{C183D7F6-B498-43B3-948B-1728B52AA6E4}">
                <adec:decorative xmlns:adec="http://schemas.microsoft.com/office/drawing/2017/decorative" val="1"/>
              </a:ext>
            </a:extLst>
          </p:cNvPr>
          <p:cNvSpPr/>
          <p:nvPr/>
        </p:nvSpPr>
        <p:spPr>
          <a:xfrm>
            <a:off x="0" y="5135292"/>
            <a:ext cx="12192000" cy="109954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Title 4">
            <a:extLst>
              <a:ext uri="{FF2B5EF4-FFF2-40B4-BE49-F238E27FC236}">
                <a16:creationId xmlns:a16="http://schemas.microsoft.com/office/drawing/2014/main" id="{EABB2A9E-A812-5340-3BA3-5414AE794ED1}"/>
              </a:ext>
            </a:extLst>
          </p:cNvPr>
          <p:cNvSpPr>
            <a:spLocks noGrp="1"/>
          </p:cNvSpPr>
          <p:nvPr>
            <p:ph type="title"/>
          </p:nvPr>
        </p:nvSpPr>
        <p:spPr/>
        <p:txBody>
          <a:bodyPr/>
          <a:lstStyle/>
          <a:p>
            <a:r>
              <a:rPr lang="en-US"/>
              <a:t>AIOps: a game-changer for IT operations</a:t>
            </a:r>
          </a:p>
        </p:txBody>
      </p:sp>
      <p:sp>
        <p:nvSpPr>
          <p:cNvPr id="6" name="Subtitle 5">
            <a:extLst>
              <a:ext uri="{FF2B5EF4-FFF2-40B4-BE49-F238E27FC236}">
                <a16:creationId xmlns:a16="http://schemas.microsoft.com/office/drawing/2014/main" id="{9070A429-A23F-8E9D-6F77-97B20C5D3CFE}"/>
              </a:ext>
            </a:extLst>
          </p:cNvPr>
          <p:cNvSpPr>
            <a:spLocks noGrp="1"/>
          </p:cNvSpPr>
          <p:nvPr>
            <p:ph type="subTitle" idx="1"/>
          </p:nvPr>
        </p:nvSpPr>
        <p:spPr/>
        <p:txBody>
          <a:bodyPr/>
          <a:lstStyle/>
          <a:p>
            <a:r>
              <a:rPr lang="en-US"/>
              <a:t>Simplify your Dell fleet management with smarter insights</a:t>
            </a:r>
          </a:p>
        </p:txBody>
      </p:sp>
      <p:sp>
        <p:nvSpPr>
          <p:cNvPr id="22" name="Rectangle 21">
            <a:extLst>
              <a:ext uri="{FF2B5EF4-FFF2-40B4-BE49-F238E27FC236}">
                <a16:creationId xmlns:a16="http://schemas.microsoft.com/office/drawing/2014/main" id="{9B3E65D7-48FC-F5D3-1CFB-54C7A3EE4C43}"/>
              </a:ext>
            </a:extLst>
          </p:cNvPr>
          <p:cNvSpPr/>
          <p:nvPr/>
        </p:nvSpPr>
        <p:spPr>
          <a:xfrm>
            <a:off x="2096299" y="1943417"/>
            <a:ext cx="1109663" cy="43954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45720" tIns="0" rIns="45720" bIns="0" rtlCol="0" anchor="ctr">
            <a:spAutoFit/>
          </a:bodyPr>
          <a:lstStyle/>
          <a:p>
            <a:pPr marL="0" marR="0" lvl="0" indent="0" algn="ctr" defTabSz="685681"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a:ln>
                  <a:noFill/>
                </a:ln>
                <a:solidFill>
                  <a:schemeClr val="accent1"/>
                </a:solidFill>
                <a:effectLst/>
                <a:uLnTx/>
                <a:uFillTx/>
                <a:latin typeface="Arial Nova Light"/>
                <a:ea typeface="+mn-ea"/>
                <a:cs typeface="+mn-cs"/>
              </a:rPr>
              <a:t>Health</a:t>
            </a:r>
            <a:endParaRPr kumimoji="0" lang="en-US" sz="2400" b="0" i="0" u="none" strike="noStrike" kern="1200" cap="none" spc="0" normalizeH="0" baseline="0" noProof="0">
              <a:ln>
                <a:noFill/>
              </a:ln>
              <a:solidFill>
                <a:schemeClr val="accent1"/>
              </a:solidFill>
              <a:effectLst/>
              <a:uLnTx/>
              <a:uFillTx/>
              <a:latin typeface="Arial Nova Light"/>
              <a:ea typeface="+mn-ea"/>
              <a:cs typeface="+mn-cs"/>
            </a:endParaRPr>
          </a:p>
        </p:txBody>
      </p:sp>
      <p:grpSp>
        <p:nvGrpSpPr>
          <p:cNvPr id="21" name="Group 20" descr="Screenshot of system health panel">
            <a:extLst>
              <a:ext uri="{FF2B5EF4-FFF2-40B4-BE49-F238E27FC236}">
                <a16:creationId xmlns:a16="http://schemas.microsoft.com/office/drawing/2014/main" id="{A8964A82-F666-55F8-BCF2-A2B8E2647942}"/>
              </a:ext>
            </a:extLst>
          </p:cNvPr>
          <p:cNvGrpSpPr/>
          <p:nvPr/>
        </p:nvGrpSpPr>
        <p:grpSpPr>
          <a:xfrm>
            <a:off x="996519" y="2606002"/>
            <a:ext cx="3309224" cy="2344477"/>
            <a:chOff x="3602410" y="294296"/>
            <a:chExt cx="3244019" cy="2298282"/>
          </a:xfrm>
        </p:grpSpPr>
        <p:pic>
          <p:nvPicPr>
            <p:cNvPr id="25" name="Picture 24">
              <a:extLst>
                <a:ext uri="{FF2B5EF4-FFF2-40B4-BE49-F238E27FC236}">
                  <a16:creationId xmlns:a16="http://schemas.microsoft.com/office/drawing/2014/main" id="{C4C1B9F3-CB03-A044-46CC-9631366998C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02410" y="294296"/>
              <a:ext cx="3244019" cy="2298282"/>
            </a:xfrm>
            <a:prstGeom prst="rect">
              <a:avLst/>
            </a:prstGeom>
            <a:ln w="9525">
              <a:noFill/>
            </a:ln>
          </p:spPr>
        </p:pic>
        <p:sp>
          <p:nvSpPr>
            <p:cNvPr id="26" name="TextBox 25">
              <a:extLst>
                <a:ext uri="{FF2B5EF4-FFF2-40B4-BE49-F238E27FC236}">
                  <a16:creationId xmlns:a16="http://schemas.microsoft.com/office/drawing/2014/main" id="{991D9E13-0E6E-712B-14DE-BE3FA265908E}"/>
                </a:ext>
              </a:extLst>
            </p:cNvPr>
            <p:cNvSpPr txBox="1"/>
            <p:nvPr/>
          </p:nvSpPr>
          <p:spPr>
            <a:xfrm flipH="1">
              <a:off x="4322152" y="365720"/>
              <a:ext cx="1744748" cy="215444"/>
            </a:xfrm>
            <a:prstGeom prst="rect">
              <a:avLst/>
            </a:prstGeom>
            <a:solidFill>
              <a:schemeClr val="tx2"/>
            </a:solid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solidFill>
                  <a:effectLst/>
                  <a:uLnTx/>
                  <a:uFillTx/>
                  <a:latin typeface="Arial"/>
                  <a:ea typeface="+mn-ea"/>
                  <a:cs typeface="+mn-cs"/>
                </a:rPr>
                <a:t>System Health</a:t>
              </a:r>
            </a:p>
          </p:txBody>
        </p:sp>
      </p:grpSp>
      <p:sp>
        <p:nvSpPr>
          <p:cNvPr id="23" name="Rectangle 22">
            <a:extLst>
              <a:ext uri="{FF2B5EF4-FFF2-40B4-BE49-F238E27FC236}">
                <a16:creationId xmlns:a16="http://schemas.microsoft.com/office/drawing/2014/main" id="{BE98FEE3-60B9-ED69-4EB1-F48CF0F7FB1A}"/>
              </a:ext>
            </a:extLst>
          </p:cNvPr>
          <p:cNvSpPr/>
          <p:nvPr/>
        </p:nvSpPr>
        <p:spPr>
          <a:xfrm>
            <a:off x="4958742" y="1943417"/>
            <a:ext cx="2274597" cy="43954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45720" tIns="0" rIns="45720" bIns="0" rtlCol="0" anchor="ctr">
            <a:spAutoFit/>
          </a:bodyPr>
          <a:lstStyle/>
          <a:p>
            <a:pPr marL="0" marR="0" lvl="0" indent="0" algn="ctr" defTabSz="685681"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a:ln>
                  <a:noFill/>
                </a:ln>
                <a:solidFill>
                  <a:schemeClr val="accent1"/>
                </a:solidFill>
                <a:effectLst/>
                <a:uLnTx/>
                <a:uFillTx/>
                <a:latin typeface="Arial Nova Light"/>
                <a:ea typeface="+mn-ea"/>
                <a:cs typeface="+mn-cs"/>
              </a:rPr>
              <a:t>Cybersecurity</a:t>
            </a:r>
            <a:endParaRPr kumimoji="0" lang="en-US" sz="2400" b="0" i="0" u="none" strike="noStrike" kern="1200" cap="none" spc="0" normalizeH="0" baseline="0" noProof="0">
              <a:ln>
                <a:noFill/>
              </a:ln>
              <a:solidFill>
                <a:schemeClr val="accent1"/>
              </a:solidFill>
              <a:effectLst/>
              <a:uLnTx/>
              <a:uFillTx/>
              <a:latin typeface="Arial Nova Light"/>
              <a:ea typeface="+mn-ea"/>
              <a:cs typeface="+mn-cs"/>
            </a:endParaRPr>
          </a:p>
        </p:txBody>
      </p:sp>
      <p:grpSp>
        <p:nvGrpSpPr>
          <p:cNvPr id="15" name="Group 14" descr="Screenshot of Cybersecurity Risks panel">
            <a:extLst>
              <a:ext uri="{FF2B5EF4-FFF2-40B4-BE49-F238E27FC236}">
                <a16:creationId xmlns:a16="http://schemas.microsoft.com/office/drawing/2014/main" id="{1F48C5D1-DCD5-2A01-01AC-BDA19372B672}"/>
              </a:ext>
            </a:extLst>
          </p:cNvPr>
          <p:cNvGrpSpPr/>
          <p:nvPr/>
        </p:nvGrpSpPr>
        <p:grpSpPr>
          <a:xfrm>
            <a:off x="4441425" y="2606002"/>
            <a:ext cx="3309224" cy="2344477"/>
            <a:chOff x="6499955" y="1643185"/>
            <a:chExt cx="3244019" cy="2298282"/>
          </a:xfrm>
        </p:grpSpPr>
        <p:sp>
          <p:nvSpPr>
            <p:cNvPr id="45" name="Rectangle 44">
              <a:extLst>
                <a:ext uri="{FF2B5EF4-FFF2-40B4-BE49-F238E27FC236}">
                  <a16:creationId xmlns:a16="http://schemas.microsoft.com/office/drawing/2014/main" id="{15CC9467-C4EF-2EF3-32B6-F3F65B4AC7F2}"/>
                </a:ext>
              </a:extLst>
            </p:cNvPr>
            <p:cNvSpPr/>
            <p:nvPr/>
          </p:nvSpPr>
          <p:spPr>
            <a:xfrm>
              <a:off x="6499955" y="1643185"/>
              <a:ext cx="3244019" cy="229828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solidFill>
                    <a:srgbClr val="000000"/>
                  </a:solidFill>
                </a:ln>
                <a:solidFill>
                  <a:srgbClr val="FFFFFF"/>
                </a:solidFill>
                <a:effectLst/>
                <a:uLnTx/>
                <a:uFillTx/>
                <a:latin typeface="Arial"/>
                <a:ea typeface="+mn-ea"/>
                <a:cs typeface="+mn-cs"/>
              </a:endParaRPr>
            </a:p>
          </p:txBody>
        </p:sp>
        <p:pic>
          <p:nvPicPr>
            <p:cNvPr id="46" name="Picture 45">
              <a:extLst>
                <a:ext uri="{FF2B5EF4-FFF2-40B4-BE49-F238E27FC236}">
                  <a16:creationId xmlns:a16="http://schemas.microsoft.com/office/drawing/2014/main" id="{A1956463-23E3-A8F3-6AE6-719EE6A21C37}"/>
                </a:ext>
              </a:extLst>
            </p:cNvPr>
            <p:cNvPicPr>
              <a:picLocks noChangeAspect="1"/>
            </p:cNvPicPr>
            <p:nvPr/>
          </p:nvPicPr>
          <p:blipFill>
            <a:blip r:embed="rId8"/>
            <a:stretch>
              <a:fillRect/>
            </a:stretch>
          </p:blipFill>
          <p:spPr>
            <a:xfrm>
              <a:off x="6827164" y="1702132"/>
              <a:ext cx="2129050" cy="1395207"/>
            </a:xfrm>
            <a:prstGeom prst="rect">
              <a:avLst/>
            </a:prstGeom>
          </p:spPr>
        </p:pic>
        <p:pic>
          <p:nvPicPr>
            <p:cNvPr id="47" name="Picture 46">
              <a:extLst>
                <a:ext uri="{FF2B5EF4-FFF2-40B4-BE49-F238E27FC236}">
                  <a16:creationId xmlns:a16="http://schemas.microsoft.com/office/drawing/2014/main" id="{7BEB7555-E3E9-DD4F-590F-80D575AA8D96}"/>
                </a:ext>
              </a:extLst>
            </p:cNvPr>
            <p:cNvPicPr>
              <a:picLocks noChangeAspect="1"/>
            </p:cNvPicPr>
            <p:nvPr/>
          </p:nvPicPr>
          <p:blipFill>
            <a:blip r:embed="rId9"/>
            <a:stretch>
              <a:fillRect/>
            </a:stretch>
          </p:blipFill>
          <p:spPr>
            <a:xfrm>
              <a:off x="9341533" y="1702131"/>
              <a:ext cx="307097" cy="257297"/>
            </a:xfrm>
            <a:prstGeom prst="rect">
              <a:avLst/>
            </a:prstGeom>
          </p:spPr>
        </p:pic>
        <p:pic>
          <p:nvPicPr>
            <p:cNvPr id="48" name="Picture 47">
              <a:extLst>
                <a:ext uri="{FF2B5EF4-FFF2-40B4-BE49-F238E27FC236}">
                  <a16:creationId xmlns:a16="http://schemas.microsoft.com/office/drawing/2014/main" id="{5CC7B4E4-958B-9FFC-1C0A-44EF7AF81B00}"/>
                </a:ext>
              </a:extLst>
            </p:cNvPr>
            <p:cNvPicPr>
              <a:picLocks noChangeAspect="1"/>
            </p:cNvPicPr>
            <p:nvPr/>
          </p:nvPicPr>
          <p:blipFill>
            <a:blip r:embed="rId10"/>
            <a:stretch>
              <a:fillRect/>
            </a:stretch>
          </p:blipFill>
          <p:spPr>
            <a:xfrm>
              <a:off x="6551383" y="1702131"/>
              <a:ext cx="272044" cy="288046"/>
            </a:xfrm>
            <a:prstGeom prst="rect">
              <a:avLst/>
            </a:prstGeom>
          </p:spPr>
        </p:pic>
        <p:grpSp>
          <p:nvGrpSpPr>
            <p:cNvPr id="49" name="Group 48">
              <a:extLst>
                <a:ext uri="{FF2B5EF4-FFF2-40B4-BE49-F238E27FC236}">
                  <a16:creationId xmlns:a16="http://schemas.microsoft.com/office/drawing/2014/main" id="{B0418DA0-3885-BABF-E81D-60E22A370B3D}"/>
                </a:ext>
              </a:extLst>
            </p:cNvPr>
            <p:cNvGrpSpPr/>
            <p:nvPr/>
          </p:nvGrpSpPr>
          <p:grpSpPr>
            <a:xfrm>
              <a:off x="7667549" y="3146320"/>
              <a:ext cx="1113635" cy="711484"/>
              <a:chOff x="7585960" y="2942611"/>
              <a:chExt cx="1482248" cy="879727"/>
            </a:xfrm>
          </p:grpSpPr>
          <p:pic>
            <p:nvPicPr>
              <p:cNvPr id="50" name="Picture 49">
                <a:extLst>
                  <a:ext uri="{FF2B5EF4-FFF2-40B4-BE49-F238E27FC236}">
                    <a16:creationId xmlns:a16="http://schemas.microsoft.com/office/drawing/2014/main" id="{03534317-99C3-7786-7744-CE08E7B857F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585961" y="3156286"/>
                <a:ext cx="1096768" cy="388541"/>
              </a:xfrm>
              <a:prstGeom prst="rect">
                <a:avLst/>
              </a:prstGeom>
            </p:spPr>
          </p:pic>
          <p:pic>
            <p:nvPicPr>
              <p:cNvPr id="51" name="Picture 50">
                <a:extLst>
                  <a:ext uri="{FF2B5EF4-FFF2-40B4-BE49-F238E27FC236}">
                    <a16:creationId xmlns:a16="http://schemas.microsoft.com/office/drawing/2014/main" id="{A71C0F51-BC72-5B00-8A8F-F9BC68E94613}"/>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834953" y="3529866"/>
                <a:ext cx="1233255" cy="292472"/>
              </a:xfrm>
              <a:prstGeom prst="rect">
                <a:avLst/>
              </a:prstGeom>
            </p:spPr>
          </p:pic>
          <p:pic>
            <p:nvPicPr>
              <p:cNvPr id="52" name="Picture 51">
                <a:extLst>
                  <a:ext uri="{FF2B5EF4-FFF2-40B4-BE49-F238E27FC236}">
                    <a16:creationId xmlns:a16="http://schemas.microsoft.com/office/drawing/2014/main" id="{8F7F5E91-9B68-8BB0-1FC9-0CEE831302F7}"/>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585960" y="2942611"/>
                <a:ext cx="1096769" cy="292472"/>
              </a:xfrm>
              <a:prstGeom prst="rect">
                <a:avLst/>
              </a:prstGeom>
            </p:spPr>
          </p:pic>
        </p:grpSp>
      </p:grpSp>
      <p:sp>
        <p:nvSpPr>
          <p:cNvPr id="24" name="Rectangle 23">
            <a:extLst>
              <a:ext uri="{FF2B5EF4-FFF2-40B4-BE49-F238E27FC236}">
                <a16:creationId xmlns:a16="http://schemas.microsoft.com/office/drawing/2014/main" id="{DFB30A10-BE64-9E5A-4575-66CF9645094E}"/>
              </a:ext>
            </a:extLst>
          </p:cNvPr>
          <p:cNvSpPr/>
          <p:nvPr/>
        </p:nvSpPr>
        <p:spPr>
          <a:xfrm>
            <a:off x="8466114" y="1943417"/>
            <a:ext cx="2149665" cy="43954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45720" tIns="0" rIns="45720" bIns="0" rtlCol="0" anchor="ctr">
            <a:spAutoFit/>
          </a:bodyPr>
          <a:lstStyle/>
          <a:p>
            <a:pPr marL="0" marR="0" lvl="0" indent="0" algn="ctr" defTabSz="685681"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a:ln>
                  <a:noFill/>
                </a:ln>
                <a:solidFill>
                  <a:schemeClr val="accent1"/>
                </a:solidFill>
                <a:effectLst/>
                <a:uLnTx/>
                <a:uFillTx/>
                <a:latin typeface="Arial Nova Light"/>
                <a:ea typeface="+mn-ea"/>
                <a:cs typeface="+mn-cs"/>
              </a:rPr>
              <a:t>Sustainability</a:t>
            </a:r>
            <a:endParaRPr kumimoji="0" lang="en-US" sz="2400" b="0" i="0" u="none" strike="noStrike" kern="1200" cap="none" spc="0" normalizeH="0" baseline="0" noProof="0">
              <a:ln>
                <a:noFill/>
              </a:ln>
              <a:solidFill>
                <a:schemeClr val="accent1"/>
              </a:solidFill>
              <a:effectLst/>
              <a:uLnTx/>
              <a:uFillTx/>
              <a:latin typeface="Arial Nova Light"/>
              <a:ea typeface="+mn-ea"/>
              <a:cs typeface="+mn-cs"/>
            </a:endParaRPr>
          </a:p>
        </p:txBody>
      </p:sp>
      <p:grpSp>
        <p:nvGrpSpPr>
          <p:cNvPr id="19" name="Group 18" descr="Screenshot of Carbon Footprint panel">
            <a:extLst>
              <a:ext uri="{FF2B5EF4-FFF2-40B4-BE49-F238E27FC236}">
                <a16:creationId xmlns:a16="http://schemas.microsoft.com/office/drawing/2014/main" id="{A0045360-D51B-FEC2-3D86-FBAEF725193A}"/>
              </a:ext>
            </a:extLst>
          </p:cNvPr>
          <p:cNvGrpSpPr/>
          <p:nvPr/>
        </p:nvGrpSpPr>
        <p:grpSpPr>
          <a:xfrm>
            <a:off x="7886331" y="2606002"/>
            <a:ext cx="3309224" cy="2344477"/>
            <a:chOff x="5828024" y="2877986"/>
            <a:chExt cx="3244019" cy="2298282"/>
          </a:xfrm>
        </p:grpSpPr>
        <p:grpSp>
          <p:nvGrpSpPr>
            <p:cNvPr id="29" name="Group 28">
              <a:extLst>
                <a:ext uri="{FF2B5EF4-FFF2-40B4-BE49-F238E27FC236}">
                  <a16:creationId xmlns:a16="http://schemas.microsoft.com/office/drawing/2014/main" id="{E383ACB0-293B-C3F9-E62F-6E451B2C347F}"/>
                </a:ext>
              </a:extLst>
            </p:cNvPr>
            <p:cNvGrpSpPr/>
            <p:nvPr/>
          </p:nvGrpSpPr>
          <p:grpSpPr>
            <a:xfrm>
              <a:off x="5828024" y="2877986"/>
              <a:ext cx="3244019" cy="2298282"/>
              <a:chOff x="4528232" y="4214326"/>
              <a:chExt cx="3244019" cy="2298282"/>
            </a:xfrm>
          </p:grpSpPr>
          <p:sp>
            <p:nvSpPr>
              <p:cNvPr id="31" name="Rectangle 30">
                <a:extLst>
                  <a:ext uri="{FF2B5EF4-FFF2-40B4-BE49-F238E27FC236}">
                    <a16:creationId xmlns:a16="http://schemas.microsoft.com/office/drawing/2014/main" id="{9249B052-F304-18A2-7B70-1ABBD1F6BEC4}"/>
                  </a:ext>
                </a:extLst>
              </p:cNvPr>
              <p:cNvSpPr/>
              <p:nvPr/>
            </p:nvSpPr>
            <p:spPr>
              <a:xfrm>
                <a:off x="4528232" y="4214326"/>
                <a:ext cx="3244019" cy="229828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solidFill>
                      <a:srgbClr val="000000"/>
                    </a:solidFill>
                  </a:ln>
                  <a:solidFill>
                    <a:srgbClr val="FFFFFF"/>
                  </a:solidFill>
                  <a:effectLst/>
                  <a:uLnTx/>
                  <a:uFillTx/>
                  <a:latin typeface="Arial"/>
                  <a:ea typeface="+mn-ea"/>
                  <a:cs typeface="+mn-cs"/>
                </a:endParaRPr>
              </a:p>
            </p:txBody>
          </p:sp>
          <p:pic>
            <p:nvPicPr>
              <p:cNvPr id="35" name="Picture 34">
                <a:extLst>
                  <a:ext uri="{FF2B5EF4-FFF2-40B4-BE49-F238E27FC236}">
                    <a16:creationId xmlns:a16="http://schemas.microsoft.com/office/drawing/2014/main" id="{1D9BB8FC-186A-F9C4-AB2C-3C82FA4E5AC6}"/>
                  </a:ext>
                </a:extLst>
              </p:cNvPr>
              <p:cNvPicPr>
                <a:picLocks noChangeAspect="1"/>
              </p:cNvPicPr>
              <p:nvPr/>
            </p:nvPicPr>
            <p:blipFill>
              <a:blip r:embed="rId9"/>
              <a:stretch>
                <a:fillRect/>
              </a:stretch>
            </p:blipFill>
            <p:spPr>
              <a:xfrm>
                <a:off x="7369810" y="4273272"/>
                <a:ext cx="307097" cy="257297"/>
              </a:xfrm>
              <a:prstGeom prst="rect">
                <a:avLst/>
              </a:prstGeom>
            </p:spPr>
          </p:pic>
          <p:pic>
            <p:nvPicPr>
              <p:cNvPr id="39" name="Picture 38">
                <a:extLst>
                  <a:ext uri="{FF2B5EF4-FFF2-40B4-BE49-F238E27FC236}">
                    <a16:creationId xmlns:a16="http://schemas.microsoft.com/office/drawing/2014/main" id="{1483FE1D-13A8-9FDC-471F-5DDD519FE6B4}"/>
                  </a:ext>
                </a:extLst>
              </p:cNvPr>
              <p:cNvPicPr>
                <a:picLocks noChangeAspect="1"/>
              </p:cNvPicPr>
              <p:nvPr/>
            </p:nvPicPr>
            <p:blipFill>
              <a:blip r:embed="rId10"/>
              <a:stretch>
                <a:fillRect/>
              </a:stretch>
            </p:blipFill>
            <p:spPr>
              <a:xfrm>
                <a:off x="4579660" y="4273272"/>
                <a:ext cx="272044" cy="288046"/>
              </a:xfrm>
              <a:prstGeom prst="rect">
                <a:avLst/>
              </a:prstGeom>
            </p:spPr>
          </p:pic>
          <p:sp>
            <p:nvSpPr>
              <p:cNvPr id="40" name="TextBox 39">
                <a:extLst>
                  <a:ext uri="{FF2B5EF4-FFF2-40B4-BE49-F238E27FC236}">
                    <a16:creationId xmlns:a16="http://schemas.microsoft.com/office/drawing/2014/main" id="{1C373084-7585-FBBE-A3A1-4062DFF19362}"/>
                  </a:ext>
                </a:extLst>
              </p:cNvPr>
              <p:cNvSpPr txBox="1"/>
              <p:nvPr/>
            </p:nvSpPr>
            <p:spPr>
              <a:xfrm flipH="1">
                <a:off x="4935517" y="4297533"/>
                <a:ext cx="1405821" cy="430887"/>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Carbon Footprint</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pic>
            <p:nvPicPr>
              <p:cNvPr id="41" name="Picture 40">
                <a:extLst>
                  <a:ext uri="{FF2B5EF4-FFF2-40B4-BE49-F238E27FC236}">
                    <a16:creationId xmlns:a16="http://schemas.microsoft.com/office/drawing/2014/main" id="{07697801-BD27-D276-4488-7DF2D8A19094}"/>
                  </a:ext>
                </a:extLst>
              </p:cNvPr>
              <p:cNvPicPr>
                <a:picLocks noChangeAspect="1"/>
              </p:cNvPicPr>
              <p:nvPr/>
            </p:nvPicPr>
            <p:blipFill>
              <a:blip r:embed="rId14"/>
              <a:stretch>
                <a:fillRect/>
              </a:stretch>
            </p:blipFill>
            <p:spPr>
              <a:xfrm>
                <a:off x="5151125" y="4849659"/>
                <a:ext cx="1190214" cy="454859"/>
              </a:xfrm>
              <a:prstGeom prst="rect">
                <a:avLst/>
              </a:prstGeom>
            </p:spPr>
          </p:pic>
          <p:pic>
            <p:nvPicPr>
              <p:cNvPr id="42" name="Picture 41">
                <a:extLst>
                  <a:ext uri="{FF2B5EF4-FFF2-40B4-BE49-F238E27FC236}">
                    <a16:creationId xmlns:a16="http://schemas.microsoft.com/office/drawing/2014/main" id="{8F9F2BC6-E0B8-B878-58BE-61B365C1D3B8}"/>
                  </a:ext>
                </a:extLst>
              </p:cNvPr>
              <p:cNvPicPr>
                <a:picLocks noChangeAspect="1"/>
              </p:cNvPicPr>
              <p:nvPr/>
            </p:nvPicPr>
            <p:blipFill>
              <a:blip r:embed="rId15"/>
              <a:stretch>
                <a:fillRect/>
              </a:stretch>
            </p:blipFill>
            <p:spPr>
              <a:xfrm>
                <a:off x="5131755" y="5495391"/>
                <a:ext cx="1249590" cy="549518"/>
              </a:xfrm>
              <a:prstGeom prst="rect">
                <a:avLst/>
              </a:prstGeom>
            </p:spPr>
          </p:pic>
          <p:sp>
            <p:nvSpPr>
              <p:cNvPr id="43" name="TextBox 42">
                <a:extLst>
                  <a:ext uri="{FF2B5EF4-FFF2-40B4-BE49-F238E27FC236}">
                    <a16:creationId xmlns:a16="http://schemas.microsoft.com/office/drawing/2014/main" id="{EF919F5B-F66E-6334-632C-B352DC8DBDAA}"/>
                  </a:ext>
                </a:extLst>
              </p:cNvPr>
              <p:cNvSpPr txBox="1"/>
              <p:nvPr/>
            </p:nvSpPr>
            <p:spPr>
              <a:xfrm>
                <a:off x="4767109" y="4655060"/>
                <a:ext cx="1243930" cy="184666"/>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Carbon Emissions</a:t>
                </a:r>
              </a:p>
            </p:txBody>
          </p:sp>
          <p:sp>
            <p:nvSpPr>
              <p:cNvPr id="44" name="TextBox 43">
                <a:extLst>
                  <a:ext uri="{FF2B5EF4-FFF2-40B4-BE49-F238E27FC236}">
                    <a16:creationId xmlns:a16="http://schemas.microsoft.com/office/drawing/2014/main" id="{D3D2838F-9569-125D-13AB-EACCF81D9B6F}"/>
                  </a:ext>
                </a:extLst>
              </p:cNvPr>
              <p:cNvSpPr txBox="1"/>
              <p:nvPr/>
            </p:nvSpPr>
            <p:spPr>
              <a:xfrm>
                <a:off x="4767109" y="5344575"/>
                <a:ext cx="921278" cy="184666"/>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Energy Trend</a:t>
                </a:r>
              </a:p>
            </p:txBody>
          </p:sp>
        </p:grpSp>
        <p:pic>
          <p:nvPicPr>
            <p:cNvPr id="30" name="Picture 29">
              <a:extLst>
                <a:ext uri="{FF2B5EF4-FFF2-40B4-BE49-F238E27FC236}">
                  <a16:creationId xmlns:a16="http://schemas.microsoft.com/office/drawing/2014/main" id="{CEFEA5EE-DD6F-D520-A887-3EE72B49B24B}"/>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6612029" y="4638420"/>
              <a:ext cx="2153522" cy="464187"/>
            </a:xfrm>
            <a:prstGeom prst="rect">
              <a:avLst/>
            </a:prstGeom>
          </p:spPr>
        </p:pic>
      </p:grpSp>
      <p:sp>
        <p:nvSpPr>
          <p:cNvPr id="37" name="TextBox 36">
            <a:extLst>
              <a:ext uri="{FF2B5EF4-FFF2-40B4-BE49-F238E27FC236}">
                <a16:creationId xmlns:a16="http://schemas.microsoft.com/office/drawing/2014/main" id="{B299E837-23FA-46D1-5409-862DFA44C341}"/>
              </a:ext>
            </a:extLst>
          </p:cNvPr>
          <p:cNvSpPr txBox="1"/>
          <p:nvPr/>
        </p:nvSpPr>
        <p:spPr>
          <a:xfrm>
            <a:off x="2400463" y="5500397"/>
            <a:ext cx="7391074" cy="369332"/>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a:ea typeface="+mn-ea"/>
                <a:cs typeface="+mn-cs"/>
              </a:rPr>
              <a:t>Evolution from simple metrics to actionable insights</a:t>
            </a:r>
          </a:p>
        </p:txBody>
      </p:sp>
    </p:spTree>
    <p:extLst>
      <p:ext uri="{BB962C8B-B14F-4D97-AF65-F5344CB8AC3E}">
        <p14:creationId xmlns:p14="http://schemas.microsoft.com/office/powerpoint/2010/main" val="2114501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791B-EF5C-248E-163A-450ED6379880}"/>
              </a:ext>
            </a:extLst>
          </p:cNvPr>
          <p:cNvSpPr/>
          <p:nvPr/>
        </p:nvSpPr>
        <p:spPr>
          <a:xfrm>
            <a:off x="-1474" y="3665173"/>
            <a:ext cx="12193473" cy="3192828"/>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 name="Title 1">
            <a:extLst>
              <a:ext uri="{FF2B5EF4-FFF2-40B4-BE49-F238E27FC236}">
                <a16:creationId xmlns:a16="http://schemas.microsoft.com/office/drawing/2014/main" id="{8C804D42-C927-7B34-54AE-F23347145D4D}"/>
              </a:ext>
            </a:extLst>
          </p:cNvPr>
          <p:cNvSpPr>
            <a:spLocks noGrp="1"/>
          </p:cNvSpPr>
          <p:nvPr>
            <p:ph type="title"/>
          </p:nvPr>
        </p:nvSpPr>
        <p:spPr/>
        <p:txBody>
          <a:bodyPr/>
          <a:lstStyle/>
          <a:p>
            <a:r>
              <a:rPr lang="en-US"/>
              <a:t>Great individually. Better together.</a:t>
            </a:r>
          </a:p>
        </p:txBody>
      </p:sp>
      <p:sp>
        <p:nvSpPr>
          <p:cNvPr id="40" name="Subtitle 2">
            <a:extLst>
              <a:ext uri="{FF2B5EF4-FFF2-40B4-BE49-F238E27FC236}">
                <a16:creationId xmlns:a16="http://schemas.microsoft.com/office/drawing/2014/main" id="{D60B9023-FEEC-343A-32D3-ACDA177D3B47}"/>
              </a:ext>
            </a:extLst>
          </p:cNvPr>
          <p:cNvSpPr>
            <a:spLocks noGrp="1"/>
          </p:cNvSpPr>
          <p:nvPr>
            <p:ph type="subTitle" idx="1"/>
          </p:nvPr>
        </p:nvSpPr>
        <p:spPr/>
        <p:txBody>
          <a:bodyPr/>
          <a:lstStyle/>
          <a:p>
            <a:r>
              <a:rPr lang="en-US"/>
              <a:t>Get efficient with Dell infrastructure.</a:t>
            </a:r>
          </a:p>
        </p:txBody>
      </p:sp>
      <p:sp>
        <p:nvSpPr>
          <p:cNvPr id="10" name="fl" descr="                              Dell - Internal Use - Confidential&#10;">
            <a:extLst>
              <a:ext uri="{FF2B5EF4-FFF2-40B4-BE49-F238E27FC236}">
                <a16:creationId xmlns:a16="http://schemas.microsoft.com/office/drawing/2014/main" id="{EF890A88-FA10-74AD-3A06-11FCBCB75938}"/>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C8C9C7"/>
                </a:solidFill>
                <a:effectLst/>
                <a:uLnTx/>
                <a:uFillTx/>
                <a:latin typeface="Arial" panose="020B0604020202020204" pitchFamily="34" charset="0"/>
                <a:ea typeface="+mn-ea"/>
                <a:cs typeface="+mn-cs"/>
              </a:rPr>
              <a:t>Copyright © Dell Inc. All Rights Reserved.</a:t>
            </a:r>
          </a:p>
        </p:txBody>
      </p:sp>
      <p:sp>
        <p:nvSpPr>
          <p:cNvPr id="11" name="TextBox 19">
            <a:extLst>
              <a:ext uri="{FF2B5EF4-FFF2-40B4-BE49-F238E27FC236}">
                <a16:creationId xmlns:a16="http://schemas.microsoft.com/office/drawing/2014/main" id="{957DEB00-61F6-832C-9DA7-68AC0FFF7CB0}"/>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C8C9C7"/>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22</a:t>
            </a:fld>
            <a:endParaRPr kumimoji="0" lang="en-US" sz="600" b="0" i="0" u="none" strike="noStrike" kern="1200" cap="none" spc="0" normalizeH="0" baseline="0" noProof="0" err="1">
              <a:ln>
                <a:noFill/>
              </a:ln>
              <a:solidFill>
                <a:srgbClr val="C8C9C7"/>
              </a:solidFill>
              <a:effectLst/>
              <a:uLnTx/>
              <a:uFillTx/>
              <a:latin typeface="Arial" panose="020B0604020202020204" pitchFamily="34" charset="0"/>
              <a:ea typeface="+mn-ea"/>
              <a:cs typeface="+mn-cs"/>
            </a:endParaRPr>
          </a:p>
        </p:txBody>
      </p:sp>
      <p:grpSp>
        <p:nvGrpSpPr>
          <p:cNvPr id="14" name="Group 13">
            <a:extLst>
              <a:ext uri="{FF2B5EF4-FFF2-40B4-BE49-F238E27FC236}">
                <a16:creationId xmlns:a16="http://schemas.microsoft.com/office/drawing/2014/main" id="{49E59667-7357-F737-AB1D-3E3349304543}"/>
              </a:ext>
            </a:extLst>
          </p:cNvPr>
          <p:cNvGrpSpPr/>
          <p:nvPr/>
        </p:nvGrpSpPr>
        <p:grpSpPr>
          <a:xfrm>
            <a:off x="773661" y="1311057"/>
            <a:ext cx="10696590" cy="1371308"/>
            <a:chOff x="1169231" y="1197039"/>
            <a:chExt cx="10696590" cy="1371308"/>
          </a:xfrm>
        </p:grpSpPr>
        <p:grpSp>
          <p:nvGrpSpPr>
            <p:cNvPr id="136" name="Group 135">
              <a:extLst>
                <a:ext uri="{FF2B5EF4-FFF2-40B4-BE49-F238E27FC236}">
                  <a16:creationId xmlns:a16="http://schemas.microsoft.com/office/drawing/2014/main" id="{143B635B-7657-1CBC-2088-3055A6A1DB52}"/>
                </a:ext>
              </a:extLst>
            </p:cNvPr>
            <p:cNvGrpSpPr/>
            <p:nvPr/>
          </p:nvGrpSpPr>
          <p:grpSpPr>
            <a:xfrm>
              <a:off x="4988763" y="1197039"/>
              <a:ext cx="4632674" cy="1371308"/>
              <a:chOff x="4988763" y="1190019"/>
              <a:chExt cx="4632674" cy="1556396"/>
            </a:xfrm>
          </p:grpSpPr>
          <p:cxnSp>
            <p:nvCxnSpPr>
              <p:cNvPr id="28" name="Straight Connector 27">
                <a:extLst>
                  <a:ext uri="{FF2B5EF4-FFF2-40B4-BE49-F238E27FC236}">
                    <a16:creationId xmlns:a16="http://schemas.microsoft.com/office/drawing/2014/main" id="{060A6D20-B1D6-3DED-A2AE-C076BDEB4F7E}"/>
                  </a:ext>
                </a:extLst>
              </p:cNvPr>
              <p:cNvCxnSpPr>
                <a:cxnSpLocks/>
              </p:cNvCxnSpPr>
              <p:nvPr/>
            </p:nvCxnSpPr>
            <p:spPr>
              <a:xfrm>
                <a:off x="9621437" y="1190019"/>
                <a:ext cx="0" cy="1497367"/>
              </a:xfrm>
              <a:prstGeom prst="line">
                <a:avLst/>
              </a:prstGeom>
              <a:ln w="12700">
                <a:solidFill>
                  <a:srgbClr val="9FDDFF"/>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935B0A3-AECB-5E7D-4C63-B5D6D5C3B2AB}"/>
                  </a:ext>
                </a:extLst>
              </p:cNvPr>
              <p:cNvCxnSpPr>
                <a:cxnSpLocks/>
              </p:cNvCxnSpPr>
              <p:nvPr/>
            </p:nvCxnSpPr>
            <p:spPr>
              <a:xfrm>
                <a:off x="7478135" y="1249048"/>
                <a:ext cx="0" cy="1497367"/>
              </a:xfrm>
              <a:prstGeom prst="line">
                <a:avLst/>
              </a:prstGeom>
              <a:ln w="12700">
                <a:solidFill>
                  <a:srgbClr val="9FDDFF"/>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36BE2623-67F9-14D5-A039-B5FD62D9EDB9}"/>
                  </a:ext>
                </a:extLst>
              </p:cNvPr>
              <p:cNvCxnSpPr>
                <a:cxnSpLocks/>
              </p:cNvCxnSpPr>
              <p:nvPr/>
            </p:nvCxnSpPr>
            <p:spPr>
              <a:xfrm>
                <a:off x="4988763" y="1249048"/>
                <a:ext cx="0" cy="1497367"/>
              </a:xfrm>
              <a:prstGeom prst="line">
                <a:avLst/>
              </a:prstGeom>
              <a:ln w="12700">
                <a:solidFill>
                  <a:srgbClr val="9FDDFF"/>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DC83E3F5-4BDE-B42B-95CE-E62B96E7B230}"/>
                </a:ext>
              </a:extLst>
            </p:cNvPr>
            <p:cNvGrpSpPr/>
            <p:nvPr/>
          </p:nvGrpSpPr>
          <p:grpSpPr>
            <a:xfrm>
              <a:off x="1169231" y="1575451"/>
              <a:ext cx="10696590" cy="698340"/>
              <a:chOff x="1169231" y="1575451"/>
              <a:chExt cx="10696590" cy="698340"/>
            </a:xfrm>
          </p:grpSpPr>
          <p:grpSp>
            <p:nvGrpSpPr>
              <p:cNvPr id="134" name="Group 133">
                <a:extLst>
                  <a:ext uri="{FF2B5EF4-FFF2-40B4-BE49-F238E27FC236}">
                    <a16:creationId xmlns:a16="http://schemas.microsoft.com/office/drawing/2014/main" id="{4A06C408-2C90-CE78-FC52-EAC87EB052B2}"/>
                  </a:ext>
                </a:extLst>
              </p:cNvPr>
              <p:cNvGrpSpPr/>
              <p:nvPr/>
            </p:nvGrpSpPr>
            <p:grpSpPr>
              <a:xfrm>
                <a:off x="1169231" y="1627460"/>
                <a:ext cx="3428152" cy="646331"/>
                <a:chOff x="899465" y="1627460"/>
                <a:chExt cx="3428152" cy="646331"/>
              </a:xfrm>
            </p:grpSpPr>
            <p:sp>
              <p:nvSpPr>
                <p:cNvPr id="26" name="TextBox 25">
                  <a:extLst>
                    <a:ext uri="{FF2B5EF4-FFF2-40B4-BE49-F238E27FC236}">
                      <a16:creationId xmlns:a16="http://schemas.microsoft.com/office/drawing/2014/main" id="{B202A1E7-CFE3-FAC0-4308-037C96197428}"/>
                    </a:ext>
                  </a:extLst>
                </p:cNvPr>
                <p:cNvSpPr txBox="1"/>
                <p:nvPr/>
              </p:nvSpPr>
              <p:spPr>
                <a:xfrm>
                  <a:off x="899465" y="1627460"/>
                  <a:ext cx="569067" cy="443198"/>
                </a:xfrm>
                <a:prstGeom prst="rect">
                  <a:avLst/>
                </a:prstGeom>
                <a:noFill/>
              </p:spPr>
              <p:txBody>
                <a:bodyPr wrap="none" lIns="0" tIns="0" rIns="0" bIns="0" anchor="b">
                  <a:spAutoFit/>
                </a:bodyPr>
                <a:lstStyle/>
                <a:p>
                  <a:pPr marL="0" marR="0" lvl="0" indent="0" algn="r" defTabSz="914377" rtl="0" eaLnBrk="1" fontAlgn="auto" latinLnBrk="0" hangingPunct="1">
                    <a:lnSpc>
                      <a:spcPct val="9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C32A4"/>
                      </a:solidFill>
                      <a:effectLst/>
                      <a:uLnTx/>
                      <a:uFillTx/>
                      <a:latin typeface="Arial Nova Light"/>
                      <a:ea typeface="+mn-ea"/>
                      <a:cs typeface="+mn-cs"/>
                    </a:rPr>
                    <a:t>7:1</a:t>
                  </a:r>
                </a:p>
              </p:txBody>
            </p:sp>
            <p:sp>
              <p:nvSpPr>
                <p:cNvPr id="27" name="TextBox 26">
                  <a:extLst>
                    <a:ext uri="{FF2B5EF4-FFF2-40B4-BE49-F238E27FC236}">
                      <a16:creationId xmlns:a16="http://schemas.microsoft.com/office/drawing/2014/main" id="{45FEA116-D3EA-1CBD-BC5D-0152901EB970}"/>
                    </a:ext>
                  </a:extLst>
                </p:cNvPr>
                <p:cNvSpPr txBox="1"/>
                <p:nvPr/>
              </p:nvSpPr>
              <p:spPr>
                <a:xfrm>
                  <a:off x="1542653" y="1627460"/>
                  <a:ext cx="2784964" cy="646331"/>
                </a:xfrm>
                <a:prstGeom prst="rect">
                  <a:avLst/>
                </a:prstGeom>
                <a:noFill/>
              </p:spPr>
              <p:txBody>
                <a:bodyPr wrap="square" lIns="0" tIns="0" rIns="0" bIns="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Consolidation</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D2155"/>
                      </a:solidFill>
                      <a:effectLst/>
                      <a:uLnTx/>
                      <a:uFillTx/>
                      <a:latin typeface="Arial"/>
                      <a:ea typeface="+mn-ea"/>
                      <a:cs typeface="Times New Roman"/>
                    </a:rPr>
                    <a:t>Latest PowerEdge does the work of up to 7 previous gen servers.</a:t>
                  </a:r>
                  <a:endParaRPr kumimoji="0" lang="en-US" sz="1400" b="0" i="0" u="none" strike="noStrike" kern="1200" cap="none" spc="0" normalizeH="0" baseline="0" noProof="0">
                    <a:ln>
                      <a:noFill/>
                    </a:ln>
                    <a:solidFill>
                      <a:srgbClr val="0D2155"/>
                    </a:solidFill>
                    <a:effectLst/>
                    <a:uLnTx/>
                    <a:uFillTx/>
                    <a:latin typeface="Arial"/>
                    <a:ea typeface="+mn-ea"/>
                    <a:cs typeface="+mn-cs"/>
                  </a:endParaRPr>
                </a:p>
              </p:txBody>
            </p:sp>
          </p:grpSp>
          <p:grpSp>
            <p:nvGrpSpPr>
              <p:cNvPr id="133" name="Group 132">
                <a:extLst>
                  <a:ext uri="{FF2B5EF4-FFF2-40B4-BE49-F238E27FC236}">
                    <a16:creationId xmlns:a16="http://schemas.microsoft.com/office/drawing/2014/main" id="{6962BD37-7E54-8F8A-FF73-76B55F1E2598}"/>
                  </a:ext>
                </a:extLst>
              </p:cNvPr>
              <p:cNvGrpSpPr/>
              <p:nvPr/>
            </p:nvGrpSpPr>
            <p:grpSpPr>
              <a:xfrm>
                <a:off x="7923314" y="1575451"/>
                <a:ext cx="1387441" cy="646331"/>
                <a:chOff x="7558127" y="1575451"/>
                <a:chExt cx="1387441" cy="646331"/>
              </a:xfrm>
            </p:grpSpPr>
            <p:sp>
              <p:nvSpPr>
                <p:cNvPr id="31" name="TextBox 30">
                  <a:extLst>
                    <a:ext uri="{FF2B5EF4-FFF2-40B4-BE49-F238E27FC236}">
                      <a16:creationId xmlns:a16="http://schemas.microsoft.com/office/drawing/2014/main" id="{49C76A91-945B-602F-743F-98F7AB1A3B05}"/>
                    </a:ext>
                  </a:extLst>
                </p:cNvPr>
                <p:cNvSpPr txBox="1"/>
                <p:nvPr/>
              </p:nvSpPr>
              <p:spPr>
                <a:xfrm>
                  <a:off x="7558127" y="1575451"/>
                  <a:ext cx="569067" cy="443198"/>
                </a:xfrm>
                <a:prstGeom prst="rect">
                  <a:avLst/>
                </a:prstGeom>
                <a:noFill/>
              </p:spPr>
              <p:txBody>
                <a:bodyPr wrap="none" lIns="0" tIns="0" rIns="0" bIns="0" anchor="b">
                  <a:spAutoFit/>
                </a:bodyPr>
                <a:lstStyle/>
                <a:p>
                  <a:pPr marL="0" marR="0" lvl="0" indent="0" algn="r" defTabSz="914377" rtl="0" eaLnBrk="1" fontAlgn="auto" latinLnBrk="0" hangingPunct="1">
                    <a:lnSpc>
                      <a:spcPct val="9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C32A4"/>
                      </a:solidFill>
                      <a:effectLst/>
                      <a:uLnTx/>
                      <a:uFillTx/>
                      <a:latin typeface="Arial Nova Light"/>
                      <a:ea typeface="+mn-ea"/>
                      <a:cs typeface="+mn-cs"/>
                    </a:rPr>
                    <a:t>5:1</a:t>
                  </a:r>
                </a:p>
              </p:txBody>
            </p:sp>
            <p:sp>
              <p:nvSpPr>
                <p:cNvPr id="32" name="TextBox 31">
                  <a:extLst>
                    <a:ext uri="{FF2B5EF4-FFF2-40B4-BE49-F238E27FC236}">
                      <a16:creationId xmlns:a16="http://schemas.microsoft.com/office/drawing/2014/main" id="{36AF6AA6-0335-9135-ECE9-17C6CAD14CD4}"/>
                    </a:ext>
                  </a:extLst>
                </p:cNvPr>
                <p:cNvSpPr txBox="1"/>
                <p:nvPr/>
              </p:nvSpPr>
              <p:spPr>
                <a:xfrm>
                  <a:off x="8200171" y="1575451"/>
                  <a:ext cx="745397" cy="646331"/>
                </a:xfrm>
                <a:prstGeom prst="rect">
                  <a:avLst/>
                </a:prstGeom>
                <a:noFill/>
              </p:spPr>
              <p:txBody>
                <a:bodyPr wrap="none" lIns="0" tIns="0" rIns="0" bIns="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Capacity</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d</a:t>
                  </a:r>
                  <a:r>
                    <a:rPr kumimoji="0" lang="en-US" sz="1400" b="0" i="0" u="none" strike="noStrike" kern="1200" cap="none" spc="0" normalizeH="0" baseline="0" noProof="0" err="1">
                      <a:ln>
                        <a:noFill/>
                      </a:ln>
                      <a:solidFill>
                        <a:srgbClr val="0D2155"/>
                      </a:solidFill>
                      <a:effectLst/>
                      <a:uLnTx/>
                      <a:uFillTx/>
                      <a:latin typeface="Arial"/>
                      <a:ea typeface="+mn-ea"/>
                      <a:cs typeface="+mn-cs"/>
                    </a:rPr>
                    <a:t>ata</a:t>
                  </a:r>
                  <a:br>
                    <a:rPr kumimoji="0" lang="en-US" sz="1400" b="0" i="0" u="none" strike="noStrike" kern="1200" cap="none" spc="0" normalizeH="0" baseline="0" noProof="0">
                      <a:ln>
                        <a:noFill/>
                      </a:ln>
                      <a:solidFill>
                        <a:srgbClr val="0D2155"/>
                      </a:solidFill>
                      <a:effectLst/>
                      <a:uLnTx/>
                      <a:uFillTx/>
                      <a:latin typeface="Arial"/>
                      <a:ea typeface="+mn-ea"/>
                      <a:cs typeface="+mn-cs"/>
                    </a:rPr>
                  </a:br>
                  <a:r>
                    <a:rPr kumimoji="0" lang="en-US" sz="1400" b="0" i="0" u="none" strike="noStrike" kern="1200" cap="none" spc="0" normalizeH="0" baseline="0" noProof="0">
                      <a:ln>
                        <a:noFill/>
                      </a:ln>
                      <a:solidFill>
                        <a:srgbClr val="0D2155"/>
                      </a:solidFill>
                      <a:effectLst/>
                      <a:uLnTx/>
                      <a:uFillTx/>
                      <a:latin typeface="Arial"/>
                      <a:ea typeface="+mn-ea"/>
                      <a:cs typeface="+mn-cs"/>
                    </a:rPr>
                    <a:t>reduction</a:t>
                  </a:r>
                </a:p>
              </p:txBody>
            </p:sp>
          </p:grpSp>
          <p:grpSp>
            <p:nvGrpSpPr>
              <p:cNvPr id="132" name="Group 131">
                <a:extLst>
                  <a:ext uri="{FF2B5EF4-FFF2-40B4-BE49-F238E27FC236}">
                    <a16:creationId xmlns:a16="http://schemas.microsoft.com/office/drawing/2014/main" id="{B31EF1A9-FA71-0DE3-5986-159B92E55A75}"/>
                  </a:ext>
                </a:extLst>
              </p:cNvPr>
              <p:cNvGrpSpPr/>
              <p:nvPr/>
            </p:nvGrpSpPr>
            <p:grpSpPr>
              <a:xfrm>
                <a:off x="9932119" y="1575451"/>
                <a:ext cx="1933702" cy="646331"/>
                <a:chOff x="9451700" y="1575451"/>
                <a:chExt cx="1933702" cy="646331"/>
              </a:xfrm>
            </p:grpSpPr>
            <p:sp>
              <p:nvSpPr>
                <p:cNvPr id="34" name="TextBox 33">
                  <a:extLst>
                    <a:ext uri="{FF2B5EF4-FFF2-40B4-BE49-F238E27FC236}">
                      <a16:creationId xmlns:a16="http://schemas.microsoft.com/office/drawing/2014/main" id="{0F10D40E-3AD1-470B-BA5A-9E661F1CED19}"/>
                    </a:ext>
                  </a:extLst>
                </p:cNvPr>
                <p:cNvSpPr txBox="1"/>
                <p:nvPr/>
              </p:nvSpPr>
              <p:spPr>
                <a:xfrm>
                  <a:off x="9451700" y="1575451"/>
                  <a:ext cx="796693" cy="443198"/>
                </a:xfrm>
                <a:prstGeom prst="rect">
                  <a:avLst/>
                </a:prstGeom>
                <a:noFill/>
              </p:spPr>
              <p:txBody>
                <a:bodyPr wrap="none" lIns="0" tIns="0" rIns="0" bIns="0" anchor="b">
                  <a:spAutoFit/>
                </a:bodyPr>
                <a:lstStyle/>
                <a:p>
                  <a:pPr marL="0" marR="0" lvl="0" indent="0" algn="r" defTabSz="914377" rtl="0" eaLnBrk="1" fontAlgn="auto" latinLnBrk="0" hangingPunct="1">
                    <a:lnSpc>
                      <a:spcPct val="9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C32A4"/>
                      </a:solidFill>
                      <a:effectLst/>
                      <a:uLnTx/>
                      <a:uFillTx/>
                      <a:latin typeface="Arial Nova Light"/>
                      <a:ea typeface="+mn-ea"/>
                      <a:cs typeface="+mn-cs"/>
                    </a:rPr>
                    <a:t>55:1</a:t>
                  </a:r>
                </a:p>
              </p:txBody>
            </p:sp>
            <p:sp>
              <p:nvSpPr>
                <p:cNvPr id="35" name="TextBox 34">
                  <a:extLst>
                    <a:ext uri="{FF2B5EF4-FFF2-40B4-BE49-F238E27FC236}">
                      <a16:creationId xmlns:a16="http://schemas.microsoft.com/office/drawing/2014/main" id="{D5823F70-A5C7-6EC1-19E3-24A5C3AEBE5C}"/>
                    </a:ext>
                  </a:extLst>
                </p:cNvPr>
                <p:cNvSpPr txBox="1"/>
                <p:nvPr/>
              </p:nvSpPr>
              <p:spPr>
                <a:xfrm>
                  <a:off x="10330626" y="1575451"/>
                  <a:ext cx="1054776" cy="646331"/>
                </a:xfrm>
                <a:prstGeom prst="rect">
                  <a:avLst/>
                </a:prstGeom>
                <a:noFill/>
              </p:spPr>
              <p:txBody>
                <a:bodyPr wrap="none" lIns="0" tIns="0" rIns="0" bIns="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Capacity</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deduplication</a:t>
                  </a:r>
                  <a:br>
                    <a:rPr kumimoji="0" lang="en-US" sz="1400" b="0" i="0" u="none" strike="noStrike" kern="1200" cap="none" spc="0" normalizeH="0" baseline="0" noProof="0">
                      <a:ln>
                        <a:noFill/>
                      </a:ln>
                      <a:solidFill>
                        <a:srgbClr val="0D2155"/>
                      </a:solidFill>
                      <a:effectLst/>
                      <a:uLnTx/>
                      <a:uFillTx/>
                      <a:latin typeface="Arial"/>
                      <a:ea typeface="+mn-ea"/>
                      <a:cs typeface="+mn-cs"/>
                    </a:rPr>
                  </a:br>
                  <a:r>
                    <a:rPr kumimoji="0" lang="en-US" sz="1400" b="0" i="0" u="none" strike="noStrike" kern="1200" cap="none" spc="0" normalizeH="0" baseline="0" noProof="0">
                      <a:ln>
                        <a:noFill/>
                      </a:ln>
                      <a:solidFill>
                        <a:srgbClr val="0D2155"/>
                      </a:solidFill>
                      <a:effectLst/>
                      <a:uLnTx/>
                      <a:uFillTx/>
                      <a:latin typeface="Arial"/>
                      <a:ea typeface="+mn-ea"/>
                      <a:cs typeface="+mn-cs"/>
                    </a:rPr>
                    <a:t>guarantee</a:t>
                  </a:r>
                  <a:endParaRPr kumimoji="0" lang="en-US" sz="1400" b="0" i="0" u="none" strike="noStrike" kern="1200" cap="none" spc="0" normalizeH="0" baseline="30000" noProof="0">
                    <a:ln>
                      <a:noFill/>
                    </a:ln>
                    <a:solidFill>
                      <a:srgbClr val="0D2155"/>
                    </a:solidFill>
                    <a:effectLst/>
                    <a:uLnTx/>
                    <a:uFillTx/>
                    <a:latin typeface="Arial"/>
                    <a:ea typeface="+mn-ea"/>
                    <a:cs typeface="+mn-cs"/>
                  </a:endParaRPr>
                </a:p>
              </p:txBody>
            </p:sp>
          </p:grpSp>
          <p:grpSp>
            <p:nvGrpSpPr>
              <p:cNvPr id="131" name="Group 130">
                <a:extLst>
                  <a:ext uri="{FF2B5EF4-FFF2-40B4-BE49-F238E27FC236}">
                    <a16:creationId xmlns:a16="http://schemas.microsoft.com/office/drawing/2014/main" id="{4133BD6B-C713-7677-3075-6F36E17D1899}"/>
                  </a:ext>
                </a:extLst>
              </p:cNvPr>
              <p:cNvGrpSpPr/>
              <p:nvPr/>
            </p:nvGrpSpPr>
            <p:grpSpPr>
              <a:xfrm>
                <a:off x="5197594" y="1625283"/>
                <a:ext cx="1914728" cy="443198"/>
                <a:chOff x="4927828" y="1625283"/>
                <a:chExt cx="1914728" cy="443198"/>
              </a:xfrm>
            </p:grpSpPr>
            <p:sp>
              <p:nvSpPr>
                <p:cNvPr id="37" name="TextBox 36">
                  <a:extLst>
                    <a:ext uri="{FF2B5EF4-FFF2-40B4-BE49-F238E27FC236}">
                      <a16:creationId xmlns:a16="http://schemas.microsoft.com/office/drawing/2014/main" id="{49E33FED-4C15-FDE0-11AF-A1F873DE67F8}"/>
                    </a:ext>
                  </a:extLst>
                </p:cNvPr>
                <p:cNvSpPr txBox="1"/>
                <p:nvPr/>
              </p:nvSpPr>
              <p:spPr>
                <a:xfrm>
                  <a:off x="4927828" y="1625283"/>
                  <a:ext cx="812723" cy="443198"/>
                </a:xfrm>
                <a:prstGeom prst="rect">
                  <a:avLst/>
                </a:prstGeom>
                <a:noFill/>
              </p:spPr>
              <p:txBody>
                <a:bodyPr wrap="none" lIns="0" tIns="0" rIns="0" bIns="0" anchor="b">
                  <a:spAutoFit/>
                </a:bodyPr>
                <a:lstStyle/>
                <a:p>
                  <a:pPr marL="0" marR="0" lvl="0" indent="0" algn="r" defTabSz="914377" rtl="0" eaLnBrk="1" fontAlgn="auto" latinLnBrk="0" hangingPunct="1">
                    <a:lnSpc>
                      <a:spcPct val="9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C32A4"/>
                      </a:solidFill>
                      <a:effectLst/>
                      <a:uLnTx/>
                      <a:uFillTx/>
                      <a:latin typeface="Arial Nova Light"/>
                      <a:ea typeface="+mn-ea"/>
                      <a:cs typeface="+mn-cs"/>
                    </a:rPr>
                    <a:t>72%</a:t>
                  </a:r>
                </a:p>
              </p:txBody>
            </p:sp>
            <p:sp>
              <p:nvSpPr>
                <p:cNvPr id="38" name="TextBox 37">
                  <a:extLst>
                    <a:ext uri="{FF2B5EF4-FFF2-40B4-BE49-F238E27FC236}">
                      <a16:creationId xmlns:a16="http://schemas.microsoft.com/office/drawing/2014/main" id="{D928B90B-3800-B3A4-DCD4-DFFD1A577340}"/>
                    </a:ext>
                  </a:extLst>
                </p:cNvPr>
                <p:cNvSpPr txBox="1"/>
                <p:nvPr/>
              </p:nvSpPr>
              <p:spPr>
                <a:xfrm>
                  <a:off x="5858312" y="1625283"/>
                  <a:ext cx="984244" cy="430887"/>
                </a:xfrm>
                <a:prstGeom prst="rect">
                  <a:avLst/>
                </a:prstGeom>
                <a:noFill/>
              </p:spPr>
              <p:txBody>
                <a:bodyPr wrap="none" lIns="0" tIns="0" rIns="0" bIns="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Less power</a:t>
                  </a:r>
                  <a:br>
                    <a:rPr kumimoji="0" lang="en-US" sz="1400" b="1" i="0" u="none" strike="noStrike" kern="1200" cap="none" spc="0" normalizeH="0" baseline="0" noProof="0">
                      <a:ln>
                        <a:noFill/>
                      </a:ln>
                      <a:solidFill>
                        <a:srgbClr val="0D2155"/>
                      </a:solidFill>
                      <a:effectLst/>
                      <a:uLnTx/>
                      <a:uFillTx/>
                      <a:latin typeface="Arial"/>
                      <a:ea typeface="+mn-ea"/>
                      <a:cs typeface="+mn-cs"/>
                    </a:rPr>
                  </a:br>
                  <a:r>
                    <a:rPr kumimoji="0" lang="en-US" sz="1400" b="1" i="0" u="none" strike="noStrike" kern="1200" cap="none" spc="0" normalizeH="0" baseline="0" noProof="0">
                      <a:ln>
                        <a:noFill/>
                      </a:ln>
                      <a:solidFill>
                        <a:srgbClr val="0D2155"/>
                      </a:solidFill>
                      <a:effectLst/>
                      <a:uLnTx/>
                      <a:uFillTx/>
                      <a:latin typeface="Arial"/>
                      <a:ea typeface="+mn-ea"/>
                      <a:cs typeface="+mn-cs"/>
                    </a:rPr>
                    <a:t>&amp; cooling</a:t>
                  </a:r>
                </a:p>
              </p:txBody>
            </p:sp>
          </p:grpSp>
        </p:grpSp>
      </p:grpSp>
      <p:sp>
        <p:nvSpPr>
          <p:cNvPr id="18" name="Rectangle 17">
            <a:extLst>
              <a:ext uri="{FF2B5EF4-FFF2-40B4-BE49-F238E27FC236}">
                <a16:creationId xmlns:a16="http://schemas.microsoft.com/office/drawing/2014/main" id="{EB006C7B-07F8-A26D-5C3E-2211586FAEFF}"/>
              </a:ext>
            </a:extLst>
          </p:cNvPr>
          <p:cNvSpPr/>
          <p:nvPr/>
        </p:nvSpPr>
        <p:spPr>
          <a:xfrm>
            <a:off x="0" y="2788405"/>
            <a:ext cx="12193473" cy="1213155"/>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accent2"/>
                </a:solidFill>
                <a:effectLst/>
                <a:uLnTx/>
                <a:uFillTx/>
                <a:latin typeface="Arial"/>
                <a:ea typeface="+mn-ea"/>
                <a:cs typeface="+mn-cs"/>
              </a:rPr>
              <a:t>Built-in intelligent automation software to manage infrastructure  </a:t>
            </a:r>
          </a:p>
        </p:txBody>
      </p:sp>
      <p:pic>
        <p:nvPicPr>
          <p:cNvPr id="9" name="Picture 8">
            <a:extLst>
              <a:ext uri="{FF2B5EF4-FFF2-40B4-BE49-F238E27FC236}">
                <a16:creationId xmlns:a16="http://schemas.microsoft.com/office/drawing/2014/main" id="{724B180C-C7C9-09FA-680B-BBF252665C9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pic>
        <p:nvPicPr>
          <p:cNvPr id="13" name="Picture 12">
            <a:extLst>
              <a:ext uri="{FF2B5EF4-FFF2-40B4-BE49-F238E27FC236}">
                <a16:creationId xmlns:a16="http://schemas.microsoft.com/office/drawing/2014/main" id="{9BDD4519-A4BC-8CB5-1557-E5D9B7A3E8CD}"/>
              </a:ext>
            </a:extLst>
          </p:cNvPr>
          <p:cNvPicPr>
            <a:picLocks noChangeAspect="1"/>
          </p:cNvPicPr>
          <p:nvPr/>
        </p:nvPicPr>
        <p:blipFill>
          <a:blip r:embed="rId4"/>
          <a:stretch>
            <a:fillRect/>
          </a:stretch>
        </p:blipFill>
        <p:spPr>
          <a:xfrm>
            <a:off x="512325" y="4437805"/>
            <a:ext cx="3445235" cy="638166"/>
          </a:xfrm>
          <a:prstGeom prst="rect">
            <a:avLst/>
          </a:prstGeom>
        </p:spPr>
      </p:pic>
      <p:pic>
        <p:nvPicPr>
          <p:cNvPr id="15" name="Picture 14">
            <a:extLst>
              <a:ext uri="{FF2B5EF4-FFF2-40B4-BE49-F238E27FC236}">
                <a16:creationId xmlns:a16="http://schemas.microsoft.com/office/drawing/2014/main" id="{C6D039B6-076E-D514-3E38-336E8F2C3943}"/>
              </a:ext>
            </a:extLst>
          </p:cNvPr>
          <p:cNvPicPr>
            <a:picLocks noChangeAspect="1"/>
          </p:cNvPicPr>
          <p:nvPr/>
        </p:nvPicPr>
        <p:blipFill>
          <a:blip r:embed="rId5"/>
          <a:stretch>
            <a:fillRect/>
          </a:stretch>
        </p:blipFill>
        <p:spPr>
          <a:xfrm>
            <a:off x="509510" y="5050854"/>
            <a:ext cx="3445235" cy="620142"/>
          </a:xfrm>
          <a:prstGeom prst="rect">
            <a:avLst/>
          </a:prstGeom>
        </p:spPr>
      </p:pic>
      <p:sp>
        <p:nvSpPr>
          <p:cNvPr id="17" name="Subtitle 9">
            <a:extLst>
              <a:ext uri="{FF2B5EF4-FFF2-40B4-BE49-F238E27FC236}">
                <a16:creationId xmlns:a16="http://schemas.microsoft.com/office/drawing/2014/main" id="{BB5F24B7-7D25-E6C3-658D-1B9879F750E5}"/>
              </a:ext>
            </a:extLst>
          </p:cNvPr>
          <p:cNvSpPr txBox="1">
            <a:spLocks/>
          </p:cNvSpPr>
          <p:nvPr/>
        </p:nvSpPr>
        <p:spPr>
          <a:xfrm>
            <a:off x="6727637" y="4906148"/>
            <a:ext cx="5071172" cy="923330"/>
          </a:xfrm>
          <a:prstGeom prst="rect">
            <a:avLst/>
          </a:prstGeom>
        </p:spPr>
        <p:txBody>
          <a:bodyPr wrap="square" lIns="0" tIns="0" rIns="0" bIns="0" anchor="t">
            <a:sp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chemeClr val="tx2"/>
                </a:solidFill>
                <a:effectLst/>
                <a:uLnTx/>
                <a:uFillTx/>
                <a:latin typeface="Arial"/>
                <a:ea typeface="+mn-ea"/>
                <a:cs typeface="+mn-cs"/>
              </a:rPr>
              <a:t>A single vendor for server, storage and cyber resilience delivers a </a:t>
            </a:r>
            <a:r>
              <a:rPr kumimoji="0" lang="en-US" sz="2000" b="1" i="0" u="none" strike="noStrike" kern="1200" cap="none" spc="0" normalizeH="0" baseline="0" noProof="0">
                <a:ln>
                  <a:noFill/>
                </a:ln>
                <a:solidFill>
                  <a:schemeClr val="tx2"/>
                </a:solidFill>
                <a:effectLst/>
                <a:uLnTx/>
                <a:uFillTx/>
                <a:latin typeface="Arial"/>
                <a:ea typeface="+mn-ea"/>
                <a:cs typeface="+mn-cs"/>
              </a:rPr>
              <a:t>Consistent, Predictable, Reliable</a:t>
            </a:r>
            <a:r>
              <a:rPr kumimoji="0" lang="en-US" sz="2000" b="0" i="0" u="none" strike="noStrike" kern="1200" cap="none" spc="0" normalizeH="0" baseline="0" noProof="0">
                <a:ln>
                  <a:noFill/>
                </a:ln>
                <a:solidFill>
                  <a:schemeClr val="tx2"/>
                </a:solidFill>
                <a:effectLst/>
                <a:uLnTx/>
                <a:uFillTx/>
                <a:latin typeface="Arial"/>
                <a:ea typeface="+mn-ea"/>
                <a:cs typeface="+mn-cs"/>
              </a:rPr>
              <a:t> customer experience</a:t>
            </a:r>
          </a:p>
        </p:txBody>
      </p:sp>
      <p:sp>
        <p:nvSpPr>
          <p:cNvPr id="12" name="TextBox 11">
            <a:extLst>
              <a:ext uri="{FF2B5EF4-FFF2-40B4-BE49-F238E27FC236}">
                <a16:creationId xmlns:a16="http://schemas.microsoft.com/office/drawing/2014/main" id="{193DD624-1169-68E5-3494-0D988B96C3BE}"/>
              </a:ext>
            </a:extLst>
          </p:cNvPr>
          <p:cNvSpPr txBox="1"/>
          <p:nvPr/>
        </p:nvSpPr>
        <p:spPr>
          <a:xfrm>
            <a:off x="3996012" y="4649166"/>
            <a:ext cx="1532623" cy="21544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PowerEdge</a:t>
            </a:r>
          </a:p>
        </p:txBody>
      </p:sp>
      <p:sp>
        <p:nvSpPr>
          <p:cNvPr id="19" name="TextBox 18">
            <a:extLst>
              <a:ext uri="{FF2B5EF4-FFF2-40B4-BE49-F238E27FC236}">
                <a16:creationId xmlns:a16="http://schemas.microsoft.com/office/drawing/2014/main" id="{CB17CBCF-B1C0-6E9F-53D5-3C7D53271024}"/>
              </a:ext>
            </a:extLst>
          </p:cNvPr>
          <p:cNvSpPr txBox="1"/>
          <p:nvPr/>
        </p:nvSpPr>
        <p:spPr>
          <a:xfrm>
            <a:off x="3996012" y="5145482"/>
            <a:ext cx="2211046" cy="430887"/>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PowerStore, </a:t>
            </a:r>
            <a:r>
              <a:rPr kumimoji="0" lang="en-US" sz="1400" b="0" i="0" u="none" strike="noStrike" kern="1200" cap="none" spc="0" normalizeH="0" baseline="0" noProof="0" err="1">
                <a:ln>
                  <a:noFill/>
                </a:ln>
                <a:solidFill>
                  <a:schemeClr val="tx2"/>
                </a:solidFill>
                <a:effectLst/>
                <a:uLnTx/>
                <a:uFillTx/>
                <a:latin typeface="Arial"/>
                <a:ea typeface="+mn-ea"/>
                <a:cs typeface="+mn-cs"/>
              </a:rPr>
              <a:t>PowerScale</a:t>
            </a:r>
            <a:r>
              <a:rPr kumimoji="0" lang="en-US" sz="1400" b="0" i="0" u="none" strike="noStrike" kern="1200" cap="none" spc="0" normalizeH="0" baseline="0" noProof="0">
                <a:ln>
                  <a:noFill/>
                </a:ln>
                <a:solidFill>
                  <a:schemeClr val="tx2"/>
                </a:solidFill>
                <a:effectLst/>
                <a:uLnTx/>
                <a:uFillTx/>
                <a:latin typeface="Arial"/>
                <a:ea typeface="+mn-ea"/>
                <a:cs typeface="+mn-cs"/>
              </a:rPr>
              <a:t>, </a:t>
            </a:r>
            <a:br>
              <a:rPr kumimoji="0" lang="en-US" sz="1400" b="0" i="0" u="none" strike="noStrike" kern="1200" cap="none" spc="0" normalizeH="0" baseline="0" noProof="0">
                <a:ln>
                  <a:noFill/>
                </a:ln>
                <a:solidFill>
                  <a:schemeClr val="tx2"/>
                </a:solidFill>
                <a:effectLst/>
                <a:uLnTx/>
                <a:uFillTx/>
                <a:latin typeface="Arial"/>
                <a:ea typeface="+mn-ea"/>
                <a:cs typeface="+mn-cs"/>
              </a:rPr>
            </a:br>
            <a:r>
              <a:rPr kumimoji="0" lang="en-US" sz="1400" b="0" i="0" u="none" strike="noStrike" kern="1200" cap="none" spc="0" normalizeH="0" baseline="0" noProof="0">
                <a:ln>
                  <a:noFill/>
                </a:ln>
                <a:solidFill>
                  <a:schemeClr val="tx2"/>
                </a:solidFill>
                <a:effectLst/>
                <a:uLnTx/>
                <a:uFillTx/>
                <a:latin typeface="Arial"/>
                <a:ea typeface="+mn-ea"/>
                <a:cs typeface="+mn-cs"/>
              </a:rPr>
              <a:t>PowerMax, </a:t>
            </a:r>
            <a:r>
              <a:rPr kumimoji="0" lang="en-US" sz="1400" b="0" i="0" u="none" strike="noStrike" kern="1200" cap="none" spc="0" normalizeH="0" baseline="0" noProof="0" err="1">
                <a:ln>
                  <a:noFill/>
                </a:ln>
                <a:solidFill>
                  <a:schemeClr val="tx2"/>
                </a:solidFill>
                <a:effectLst/>
                <a:uLnTx/>
                <a:uFillTx/>
                <a:latin typeface="Arial"/>
                <a:ea typeface="+mn-ea"/>
                <a:cs typeface="+mn-cs"/>
              </a:rPr>
              <a:t>PowerFlex</a:t>
            </a:r>
            <a:endParaRPr kumimoji="0" lang="en-US" sz="2000" b="0" i="0" u="none" strike="noStrike" kern="1200" cap="none" spc="0" normalizeH="0" baseline="0" noProof="0">
              <a:ln>
                <a:noFill/>
              </a:ln>
              <a:solidFill>
                <a:schemeClr val="tx2"/>
              </a:solidFill>
              <a:effectLst/>
              <a:uLnTx/>
              <a:uFillTx/>
              <a:latin typeface="Arial"/>
              <a:ea typeface="+mn-ea"/>
              <a:cs typeface="+mn-cs"/>
            </a:endParaRPr>
          </a:p>
        </p:txBody>
      </p:sp>
      <p:sp>
        <p:nvSpPr>
          <p:cNvPr id="20" name="TextBox 19">
            <a:extLst>
              <a:ext uri="{FF2B5EF4-FFF2-40B4-BE49-F238E27FC236}">
                <a16:creationId xmlns:a16="http://schemas.microsoft.com/office/drawing/2014/main" id="{FA4BD392-EEF1-1345-D1E3-A0BFEEBE9B75}"/>
              </a:ext>
            </a:extLst>
          </p:cNvPr>
          <p:cNvSpPr txBox="1"/>
          <p:nvPr/>
        </p:nvSpPr>
        <p:spPr>
          <a:xfrm>
            <a:off x="4009676" y="5865144"/>
            <a:ext cx="1532623" cy="21544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tx2"/>
                </a:solidFill>
                <a:effectLst/>
                <a:uLnTx/>
                <a:uFillTx/>
                <a:latin typeface="Arial"/>
                <a:ea typeface="+mn-ea"/>
                <a:cs typeface="+mn-cs"/>
              </a:rPr>
              <a:t>PowerProtect</a:t>
            </a:r>
            <a:endParaRPr kumimoji="0" lang="en-US" sz="1400" b="0" i="0" u="none" strike="noStrike" kern="1200" cap="none" spc="0" normalizeH="0" baseline="0" noProof="0">
              <a:ln>
                <a:noFill/>
              </a:ln>
              <a:solidFill>
                <a:schemeClr val="tx2"/>
              </a:solidFill>
              <a:effectLst/>
              <a:uLnTx/>
              <a:uFillTx/>
              <a:latin typeface="Arial"/>
              <a:ea typeface="+mn-ea"/>
              <a:cs typeface="+mn-cs"/>
            </a:endParaRPr>
          </a:p>
        </p:txBody>
      </p:sp>
      <p:grpSp>
        <p:nvGrpSpPr>
          <p:cNvPr id="25" name="Group 24">
            <a:extLst>
              <a:ext uri="{FF2B5EF4-FFF2-40B4-BE49-F238E27FC236}">
                <a16:creationId xmlns:a16="http://schemas.microsoft.com/office/drawing/2014/main" id="{8AB635AB-5C5D-375C-9B17-ED39207BF75D}"/>
              </a:ext>
            </a:extLst>
          </p:cNvPr>
          <p:cNvGrpSpPr/>
          <p:nvPr/>
        </p:nvGrpSpPr>
        <p:grpSpPr>
          <a:xfrm>
            <a:off x="6283135" y="4678815"/>
            <a:ext cx="305420" cy="1419556"/>
            <a:chOff x="6424761" y="4125779"/>
            <a:chExt cx="305420" cy="1419556"/>
          </a:xfrm>
        </p:grpSpPr>
        <p:cxnSp>
          <p:nvCxnSpPr>
            <p:cNvPr id="22" name="Straight Connector 21">
              <a:extLst>
                <a:ext uri="{FF2B5EF4-FFF2-40B4-BE49-F238E27FC236}">
                  <a16:creationId xmlns:a16="http://schemas.microsoft.com/office/drawing/2014/main" id="{471949A1-C633-FD93-B12D-A2D42BF00875}"/>
                </a:ext>
              </a:extLst>
            </p:cNvPr>
            <p:cNvCxnSpPr/>
            <p:nvPr/>
          </p:nvCxnSpPr>
          <p:spPr>
            <a:xfrm>
              <a:off x="6424761" y="4125779"/>
              <a:ext cx="0" cy="141955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C5BAD15-82E9-9FA5-A5DA-13108D995951}"/>
                </a:ext>
              </a:extLst>
            </p:cNvPr>
            <p:cNvCxnSpPr/>
            <p:nvPr/>
          </p:nvCxnSpPr>
          <p:spPr>
            <a:xfrm flipH="1">
              <a:off x="6424761" y="4800600"/>
              <a:ext cx="30542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52" name="Group 51">
            <a:extLst>
              <a:ext uri="{FF2B5EF4-FFF2-40B4-BE49-F238E27FC236}">
                <a16:creationId xmlns:a16="http://schemas.microsoft.com/office/drawing/2014/main" id="{9362DF68-F56D-84A6-6538-21A6BCE5B3A8}"/>
              </a:ext>
            </a:extLst>
          </p:cNvPr>
          <p:cNvGrpSpPr/>
          <p:nvPr/>
        </p:nvGrpSpPr>
        <p:grpSpPr>
          <a:xfrm>
            <a:off x="4365874" y="3118637"/>
            <a:ext cx="3451511" cy="914400"/>
            <a:chOff x="4355659" y="2811990"/>
            <a:chExt cx="3451511" cy="914400"/>
          </a:xfrm>
        </p:grpSpPr>
        <p:pic>
          <p:nvPicPr>
            <p:cNvPr id="39" name="Graphic 38" descr="Renewable Energy with solid fill">
              <a:extLst>
                <a:ext uri="{FF2B5EF4-FFF2-40B4-BE49-F238E27FC236}">
                  <a16:creationId xmlns:a16="http://schemas.microsoft.com/office/drawing/2014/main" id="{5F0A17DB-4020-09E6-2370-3A34BB6326A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55659" y="2811990"/>
              <a:ext cx="914400" cy="914400"/>
            </a:xfrm>
            <a:prstGeom prst="rect">
              <a:avLst/>
            </a:prstGeom>
          </p:spPr>
        </p:pic>
        <p:sp>
          <p:nvSpPr>
            <p:cNvPr id="46" name="TextBox 45">
              <a:extLst>
                <a:ext uri="{FF2B5EF4-FFF2-40B4-BE49-F238E27FC236}">
                  <a16:creationId xmlns:a16="http://schemas.microsoft.com/office/drawing/2014/main" id="{F6436EAF-E89B-6E0C-BFE8-D361E14C11BD}"/>
                </a:ext>
              </a:extLst>
            </p:cNvPr>
            <p:cNvSpPr txBox="1"/>
            <p:nvPr/>
          </p:nvSpPr>
          <p:spPr>
            <a:xfrm>
              <a:off x="5278800" y="3007580"/>
              <a:ext cx="2528370" cy="469359"/>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accent2"/>
                  </a:solidFill>
                  <a:effectLst/>
                  <a:uLnTx/>
                  <a:uFillTx/>
                  <a:latin typeface="Arial"/>
                  <a:ea typeface="+mn-ea"/>
                  <a:cs typeface="+mn-cs"/>
                </a:rPr>
                <a:t>OME Power Manager</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chemeClr val="accent2"/>
                  </a:solidFill>
                  <a:effectLst/>
                  <a:uLnTx/>
                  <a:uFillTx/>
                  <a:latin typeface="Arial"/>
                  <a:ea typeface="+mn-ea"/>
                  <a:cs typeface="+mn-cs"/>
                </a:rPr>
                <a:t>Power/energy management</a:t>
              </a:r>
            </a:p>
          </p:txBody>
        </p:sp>
      </p:grpSp>
      <p:grpSp>
        <p:nvGrpSpPr>
          <p:cNvPr id="53" name="Group 52">
            <a:extLst>
              <a:ext uri="{FF2B5EF4-FFF2-40B4-BE49-F238E27FC236}">
                <a16:creationId xmlns:a16="http://schemas.microsoft.com/office/drawing/2014/main" id="{A42374F8-AC87-3B77-40F5-289F96A3903A}"/>
              </a:ext>
            </a:extLst>
          </p:cNvPr>
          <p:cNvGrpSpPr/>
          <p:nvPr/>
        </p:nvGrpSpPr>
        <p:grpSpPr>
          <a:xfrm>
            <a:off x="8498267" y="3118637"/>
            <a:ext cx="3383529" cy="914400"/>
            <a:chOff x="8426295" y="2811990"/>
            <a:chExt cx="3383529" cy="914400"/>
          </a:xfrm>
        </p:grpSpPr>
        <p:pic>
          <p:nvPicPr>
            <p:cNvPr id="44" name="Graphic 43" descr="Continuous Improvement with solid fill">
              <a:extLst>
                <a:ext uri="{FF2B5EF4-FFF2-40B4-BE49-F238E27FC236}">
                  <a16:creationId xmlns:a16="http://schemas.microsoft.com/office/drawing/2014/main" id="{4225BBCE-054E-F7F1-31D0-4E7AFD75006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426295" y="2811990"/>
              <a:ext cx="914400" cy="914400"/>
            </a:xfrm>
            <a:prstGeom prst="rect">
              <a:avLst/>
            </a:prstGeom>
          </p:spPr>
        </p:pic>
        <p:sp>
          <p:nvSpPr>
            <p:cNvPr id="48" name="TextBox 47">
              <a:extLst>
                <a:ext uri="{FF2B5EF4-FFF2-40B4-BE49-F238E27FC236}">
                  <a16:creationId xmlns:a16="http://schemas.microsoft.com/office/drawing/2014/main" id="{8C2BBB8F-8944-C27B-25EB-3FEDED0654EA}"/>
                </a:ext>
              </a:extLst>
            </p:cNvPr>
            <p:cNvSpPr txBox="1"/>
            <p:nvPr/>
          </p:nvSpPr>
          <p:spPr>
            <a:xfrm>
              <a:off x="9346698" y="3007580"/>
              <a:ext cx="2463126" cy="469359"/>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accent2"/>
                  </a:solidFill>
                  <a:effectLst/>
                  <a:uLnTx/>
                  <a:uFillTx/>
                  <a:latin typeface="Arial"/>
                  <a:ea typeface="+mn-ea"/>
                  <a:cs typeface="+mn-cs"/>
                </a:rPr>
                <a:t>Dell software innovation</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chemeClr val="accent2"/>
                  </a:solidFill>
                  <a:effectLst/>
                  <a:uLnTx/>
                  <a:uFillTx/>
                  <a:latin typeface="Arial"/>
                  <a:ea typeface="+mn-ea"/>
                  <a:cs typeface="+mn-cs"/>
                </a:rPr>
                <a:t>Lifecycle management</a:t>
              </a:r>
              <a:endParaRPr kumimoji="0" lang="en-GB" sz="1050" b="0" i="0" u="none" strike="noStrike" kern="1200" cap="none" spc="0" normalizeH="0" baseline="0" noProof="0">
                <a:ln>
                  <a:noFill/>
                </a:ln>
                <a:solidFill>
                  <a:schemeClr val="accent2"/>
                </a:solidFill>
                <a:effectLst/>
                <a:uLnTx/>
                <a:uFillTx/>
                <a:latin typeface="Arial"/>
                <a:ea typeface="+mn-ea"/>
                <a:cs typeface="+mn-cs"/>
              </a:endParaRPr>
            </a:p>
          </p:txBody>
        </p:sp>
      </p:grpSp>
      <p:grpSp>
        <p:nvGrpSpPr>
          <p:cNvPr id="51" name="Group 50">
            <a:extLst>
              <a:ext uri="{FF2B5EF4-FFF2-40B4-BE49-F238E27FC236}">
                <a16:creationId xmlns:a16="http://schemas.microsoft.com/office/drawing/2014/main" id="{98582DDC-9C03-3954-1F30-576F5C4FFFCE}"/>
              </a:ext>
            </a:extLst>
          </p:cNvPr>
          <p:cNvGrpSpPr/>
          <p:nvPr/>
        </p:nvGrpSpPr>
        <p:grpSpPr>
          <a:xfrm>
            <a:off x="723108" y="3095588"/>
            <a:ext cx="2961884" cy="914400"/>
            <a:chOff x="1092011" y="2811990"/>
            <a:chExt cx="2961884" cy="914400"/>
          </a:xfrm>
        </p:grpSpPr>
        <p:pic>
          <p:nvPicPr>
            <p:cNvPr id="42" name="Graphic 41" descr="Heartbeat with solid fill">
              <a:extLst>
                <a:ext uri="{FF2B5EF4-FFF2-40B4-BE49-F238E27FC236}">
                  <a16:creationId xmlns:a16="http://schemas.microsoft.com/office/drawing/2014/main" id="{58E2CBB0-4060-5132-AB60-E0F89FB8A92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92011" y="2811990"/>
              <a:ext cx="914400" cy="914400"/>
            </a:xfrm>
            <a:prstGeom prst="rect">
              <a:avLst/>
            </a:prstGeom>
          </p:spPr>
        </p:pic>
        <p:sp>
          <p:nvSpPr>
            <p:cNvPr id="50" name="TextBox 49">
              <a:extLst>
                <a:ext uri="{FF2B5EF4-FFF2-40B4-BE49-F238E27FC236}">
                  <a16:creationId xmlns:a16="http://schemas.microsoft.com/office/drawing/2014/main" id="{C21A9705-AEF4-74CC-E424-FEC9E9D8E60F}"/>
                </a:ext>
              </a:extLst>
            </p:cNvPr>
            <p:cNvSpPr txBox="1"/>
            <p:nvPr/>
          </p:nvSpPr>
          <p:spPr>
            <a:xfrm>
              <a:off x="2009975" y="3007580"/>
              <a:ext cx="2043920" cy="492443"/>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accent2"/>
                  </a:solidFill>
                  <a:effectLst/>
                  <a:uLnTx/>
                  <a:uFillTx/>
                  <a:latin typeface="Arial"/>
                  <a:ea typeface="+mn-ea"/>
                  <a:cs typeface="+mn-cs"/>
                </a:rPr>
                <a:t>Dell AIOps</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accent2"/>
                  </a:solidFill>
                  <a:effectLst/>
                  <a:uLnTx/>
                  <a:uFillTx/>
                  <a:latin typeface="Arial"/>
                  <a:ea typeface="+mn-ea"/>
                  <a:cs typeface="+mn-cs"/>
                </a:rPr>
                <a:t>Define/resolve issues</a:t>
              </a:r>
            </a:p>
          </p:txBody>
        </p:sp>
      </p:grpSp>
      <p:pic>
        <p:nvPicPr>
          <p:cNvPr id="4" name="Picture 3" descr="A computer screen shot of a hexagon&#10;&#10;AI-generated content may be incorrect.">
            <a:extLst>
              <a:ext uri="{FF2B5EF4-FFF2-40B4-BE49-F238E27FC236}">
                <a16:creationId xmlns:a16="http://schemas.microsoft.com/office/drawing/2014/main" id="{A9B63C58-025D-C2C2-2778-849E9B00CB9B}"/>
              </a:ext>
            </a:extLst>
          </p:cNvPr>
          <p:cNvPicPr>
            <a:picLocks noChangeAspect="1"/>
          </p:cNvPicPr>
          <p:nvPr/>
        </p:nvPicPr>
        <p:blipFill>
          <a:blip r:embed="rId9"/>
          <a:stretch>
            <a:fillRect/>
          </a:stretch>
        </p:blipFill>
        <p:spPr>
          <a:xfrm>
            <a:off x="506694" y="5670995"/>
            <a:ext cx="3445233" cy="621271"/>
          </a:xfrm>
          <a:prstGeom prst="rect">
            <a:avLst/>
          </a:prstGeom>
        </p:spPr>
      </p:pic>
    </p:spTree>
    <p:extLst>
      <p:ext uri="{BB962C8B-B14F-4D97-AF65-F5344CB8AC3E}">
        <p14:creationId xmlns:p14="http://schemas.microsoft.com/office/powerpoint/2010/main" val="1319880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F2C1AF-A31A-FE78-D861-E932A61F25B6}"/>
              </a:ext>
            </a:extLst>
          </p:cNvPr>
          <p:cNvSpPr/>
          <p:nvPr/>
        </p:nvSpPr>
        <p:spPr>
          <a:xfrm>
            <a:off x="3352800" y="0"/>
            <a:ext cx="5486400" cy="1352527"/>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2"/>
                </a:solidFill>
                <a:effectLst/>
                <a:uLnTx/>
                <a:uFillTx/>
                <a:latin typeface="Arial"/>
                <a:ea typeface="+mn-ea"/>
                <a:cs typeface="+mn-cs"/>
              </a:rPr>
              <a:t>Our strategy</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rial Nova Light"/>
                <a:ea typeface="+mn-ea"/>
                <a:cs typeface="+mn-cs"/>
              </a:rPr>
              <a:t>Leverage our strengths to extend our leadership and capture new growth</a:t>
            </a:r>
            <a:endParaRPr kumimoji="0" lang="en-US" sz="1600" b="0" i="0" u="none" strike="noStrike" kern="1200" cap="none" spc="0" normalizeH="0" baseline="0" noProof="0">
              <a:ln>
                <a:noFill/>
              </a:ln>
              <a:solidFill>
                <a:srgbClr val="FFFFFF"/>
              </a:solidFill>
              <a:effectLst/>
              <a:uLnTx/>
              <a:uFillTx/>
              <a:latin typeface="Arial Nova Light"/>
              <a:ea typeface="+mn-ea"/>
              <a:cs typeface="+mn-cs"/>
            </a:endParaRPr>
          </a:p>
        </p:txBody>
      </p:sp>
      <p:cxnSp>
        <p:nvCxnSpPr>
          <p:cNvPr id="65" name="Straight Connector 64">
            <a:extLst>
              <a:ext uri="{FF2B5EF4-FFF2-40B4-BE49-F238E27FC236}">
                <a16:creationId xmlns:a16="http://schemas.microsoft.com/office/drawing/2014/main" id="{FAE9B462-951A-80AE-CC04-2762203ADC94}"/>
              </a:ext>
              <a:ext uri="{C183D7F6-B498-43B3-948B-1728B52AA6E4}">
                <adec:decorative xmlns:adec="http://schemas.microsoft.com/office/drawing/2017/decorative" val="1"/>
              </a:ext>
            </a:extLst>
          </p:cNvPr>
          <p:cNvCxnSpPr>
            <a:cxnSpLocks/>
          </p:cNvCxnSpPr>
          <p:nvPr/>
        </p:nvCxnSpPr>
        <p:spPr>
          <a:xfrm>
            <a:off x="6096000" y="1707457"/>
            <a:ext cx="0" cy="4104258"/>
          </a:xfrm>
          <a:prstGeom prst="line">
            <a:avLst/>
          </a:prstGeom>
          <a:ln w="12700">
            <a:gradFill flip="none" rotWithShape="1">
              <a:gsLst>
                <a:gs pos="0">
                  <a:srgbClr val="9FDDFF">
                    <a:alpha val="0"/>
                  </a:srgbClr>
                </a:gs>
                <a:gs pos="65000">
                  <a:schemeClr val="bg1"/>
                </a:gs>
                <a:gs pos="35000">
                  <a:schemeClr val="bg1"/>
                </a:gs>
                <a:gs pos="100000">
                  <a:srgbClr val="9FDDFF">
                    <a:alpha val="0"/>
                  </a:srgbClr>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40A60E44-3262-C836-ECB4-1E97F8728702}"/>
              </a:ext>
              <a:ext uri="{C183D7F6-B498-43B3-948B-1728B52AA6E4}">
                <adec:decorative xmlns:adec="http://schemas.microsoft.com/office/drawing/2017/decorative" val="1"/>
              </a:ext>
            </a:extLst>
          </p:cNvPr>
          <p:cNvSpPr/>
          <p:nvPr/>
        </p:nvSpPr>
        <p:spPr>
          <a:xfrm>
            <a:off x="0" y="3421323"/>
            <a:ext cx="12191999" cy="6765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44" name="Group 43">
            <a:extLst>
              <a:ext uri="{FF2B5EF4-FFF2-40B4-BE49-F238E27FC236}">
                <a16:creationId xmlns:a16="http://schemas.microsoft.com/office/drawing/2014/main" id="{836B3FCE-0FAD-6648-9862-2C00E9DE0D02}"/>
              </a:ext>
              <a:ext uri="{C183D7F6-B498-43B3-948B-1728B52AA6E4}">
                <adec:decorative xmlns:adec="http://schemas.microsoft.com/office/drawing/2017/decorative" val="1"/>
              </a:ext>
            </a:extLst>
          </p:cNvPr>
          <p:cNvGrpSpPr>
            <a:grpSpLocks noChangeAspect="1"/>
          </p:cNvGrpSpPr>
          <p:nvPr/>
        </p:nvGrpSpPr>
        <p:grpSpPr>
          <a:xfrm>
            <a:off x="4995218" y="1945270"/>
            <a:ext cx="292563" cy="457200"/>
            <a:chOff x="3632815" y="4134911"/>
            <a:chExt cx="163508" cy="257257"/>
          </a:xfrm>
          <a:solidFill>
            <a:srgbClr val="EEEEEE">
              <a:alpha val="0"/>
            </a:srgbClr>
          </a:solidFill>
        </p:grpSpPr>
        <p:sp>
          <p:nvSpPr>
            <p:cNvPr id="37" name="Freeform 36">
              <a:extLst>
                <a:ext uri="{FF2B5EF4-FFF2-40B4-BE49-F238E27FC236}">
                  <a16:creationId xmlns:a16="http://schemas.microsoft.com/office/drawing/2014/main" id="{46642D5A-59D3-CC14-25C9-581741B46448}"/>
                </a:ext>
              </a:extLst>
            </p:cNvPr>
            <p:cNvSpPr/>
            <p:nvPr/>
          </p:nvSpPr>
          <p:spPr>
            <a:xfrm>
              <a:off x="3725356" y="4134911"/>
              <a:ext cx="70967" cy="257257"/>
            </a:xfrm>
            <a:custGeom>
              <a:avLst/>
              <a:gdLst>
                <a:gd name="connsiteX0" fmla="*/ 0 w 70967"/>
                <a:gd name="connsiteY0" fmla="*/ 70967 h 257257"/>
                <a:gd name="connsiteX1" fmla="*/ 70967 w 70967"/>
                <a:gd name="connsiteY1" fmla="*/ 0 h 257257"/>
                <a:gd name="connsiteX2" fmla="*/ 70967 w 70967"/>
                <a:gd name="connsiteY2" fmla="*/ 257257 h 257257"/>
              </a:gdLst>
              <a:ahLst/>
              <a:cxnLst>
                <a:cxn ang="0">
                  <a:pos x="connsiteX0" y="connsiteY0"/>
                </a:cxn>
                <a:cxn ang="0">
                  <a:pos x="connsiteX1" y="connsiteY1"/>
                </a:cxn>
                <a:cxn ang="0">
                  <a:pos x="connsiteX2" y="connsiteY2"/>
                </a:cxn>
              </a:cxnLst>
              <a:rect l="l" t="t" r="r" b="b"/>
              <a:pathLst>
                <a:path w="70967" h="257257">
                  <a:moveTo>
                    <a:pt x="0" y="70967"/>
                  </a:moveTo>
                  <a:lnTo>
                    <a:pt x="70967" y="0"/>
                  </a:lnTo>
                  <a:lnTo>
                    <a:pt x="70967" y="257257"/>
                  </a:lnTo>
                </a:path>
              </a:pathLst>
            </a:custGeom>
            <a:grpFill/>
            <a:ln w="19050" cap="flat">
              <a:solidFill>
                <a:schemeClr val="bg1"/>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nvGrpSpPr>
            <p:cNvPr id="38" name="Graphic 34">
              <a:extLst>
                <a:ext uri="{FF2B5EF4-FFF2-40B4-BE49-F238E27FC236}">
                  <a16:creationId xmlns:a16="http://schemas.microsoft.com/office/drawing/2014/main" id="{06F6DE87-6D45-9F41-5E8A-E6C688C5CA72}"/>
                </a:ext>
              </a:extLst>
            </p:cNvPr>
            <p:cNvGrpSpPr/>
            <p:nvPr/>
          </p:nvGrpSpPr>
          <p:grpSpPr>
            <a:xfrm>
              <a:off x="3632815" y="4134911"/>
              <a:ext cx="74300" cy="70966"/>
              <a:chOff x="3632815" y="4134911"/>
              <a:chExt cx="74300" cy="70966"/>
            </a:xfrm>
            <a:grpFill/>
          </p:grpSpPr>
          <p:grpSp>
            <p:nvGrpSpPr>
              <p:cNvPr id="39" name="Graphic 34">
                <a:extLst>
                  <a:ext uri="{FF2B5EF4-FFF2-40B4-BE49-F238E27FC236}">
                    <a16:creationId xmlns:a16="http://schemas.microsoft.com/office/drawing/2014/main" id="{08B89F17-3F0A-1409-92AE-4A4F6577025D}"/>
                  </a:ext>
                </a:extLst>
              </p:cNvPr>
              <p:cNvGrpSpPr/>
              <p:nvPr/>
            </p:nvGrpSpPr>
            <p:grpSpPr>
              <a:xfrm>
                <a:off x="3643132" y="4134911"/>
                <a:ext cx="53668" cy="70966"/>
                <a:chOff x="3643132" y="4134911"/>
                <a:chExt cx="53668" cy="70966"/>
              </a:xfrm>
              <a:grpFill/>
            </p:grpSpPr>
            <p:sp>
              <p:nvSpPr>
                <p:cNvPr id="40" name="Freeform 39">
                  <a:extLst>
                    <a:ext uri="{FF2B5EF4-FFF2-40B4-BE49-F238E27FC236}">
                      <a16:creationId xmlns:a16="http://schemas.microsoft.com/office/drawing/2014/main" id="{8D430F4C-A2B6-1065-CCB6-E5F8B93472C2}"/>
                    </a:ext>
                  </a:extLst>
                </p:cNvPr>
                <p:cNvSpPr/>
                <p:nvPr/>
              </p:nvSpPr>
              <p:spPr>
                <a:xfrm>
                  <a:off x="3674777" y="4134911"/>
                  <a:ext cx="22023" cy="70966"/>
                </a:xfrm>
                <a:custGeom>
                  <a:avLst/>
                  <a:gdLst>
                    <a:gd name="connsiteX0" fmla="*/ 22023 w 22023"/>
                    <a:gd name="connsiteY0" fmla="*/ 0 h 70966"/>
                    <a:gd name="connsiteX1" fmla="*/ 17472 w 22023"/>
                    <a:gd name="connsiteY1" fmla="*/ 14683 h 70966"/>
                    <a:gd name="connsiteX2" fmla="*/ 15564 w 22023"/>
                    <a:gd name="connsiteY2" fmla="*/ 20802 h 70966"/>
                    <a:gd name="connsiteX3" fmla="*/ 6460 w 22023"/>
                    <a:gd name="connsiteY3" fmla="*/ 50166 h 70966"/>
                    <a:gd name="connsiteX4" fmla="*/ 4551 w 22023"/>
                    <a:gd name="connsiteY4" fmla="*/ 56284 h 70966"/>
                    <a:gd name="connsiteX5" fmla="*/ 0 w 22023"/>
                    <a:gd name="connsiteY5" fmla="*/ 70967 h 7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23" h="70966">
                      <a:moveTo>
                        <a:pt x="22023" y="0"/>
                      </a:moveTo>
                      <a:lnTo>
                        <a:pt x="17472" y="14683"/>
                      </a:lnTo>
                      <a:lnTo>
                        <a:pt x="15564" y="20802"/>
                      </a:lnTo>
                      <a:lnTo>
                        <a:pt x="6460" y="50166"/>
                      </a:lnTo>
                      <a:lnTo>
                        <a:pt x="4551" y="56284"/>
                      </a:lnTo>
                      <a:lnTo>
                        <a:pt x="0" y="70967"/>
                      </a:lnTo>
                    </a:path>
                  </a:pathLst>
                </a:custGeom>
                <a:grpFill/>
                <a:ln w="19050" cap="flat">
                  <a:solidFill>
                    <a:schemeClr val="bg1"/>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1" name="Freeform 40">
                  <a:extLst>
                    <a:ext uri="{FF2B5EF4-FFF2-40B4-BE49-F238E27FC236}">
                      <a16:creationId xmlns:a16="http://schemas.microsoft.com/office/drawing/2014/main" id="{571E0D8E-0B40-D321-6EE7-A63DC70040F0}"/>
                    </a:ext>
                  </a:extLst>
                </p:cNvPr>
                <p:cNvSpPr/>
                <p:nvPr/>
              </p:nvSpPr>
              <p:spPr>
                <a:xfrm>
                  <a:off x="3643132" y="4134911"/>
                  <a:ext cx="22025" cy="70966"/>
                </a:xfrm>
                <a:custGeom>
                  <a:avLst/>
                  <a:gdLst>
                    <a:gd name="connsiteX0" fmla="*/ 22025 w 22025"/>
                    <a:gd name="connsiteY0" fmla="*/ 0 h 70966"/>
                    <a:gd name="connsiteX1" fmla="*/ 17472 w 22025"/>
                    <a:gd name="connsiteY1" fmla="*/ 14683 h 70966"/>
                    <a:gd name="connsiteX2" fmla="*/ 15564 w 22025"/>
                    <a:gd name="connsiteY2" fmla="*/ 20802 h 70966"/>
                    <a:gd name="connsiteX3" fmla="*/ 6461 w 22025"/>
                    <a:gd name="connsiteY3" fmla="*/ 50166 h 70966"/>
                    <a:gd name="connsiteX4" fmla="*/ 4551 w 22025"/>
                    <a:gd name="connsiteY4" fmla="*/ 56284 h 70966"/>
                    <a:gd name="connsiteX5" fmla="*/ 0 w 22025"/>
                    <a:gd name="connsiteY5" fmla="*/ 70967 h 7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25" h="70966">
                      <a:moveTo>
                        <a:pt x="22025" y="0"/>
                      </a:moveTo>
                      <a:lnTo>
                        <a:pt x="17472" y="14683"/>
                      </a:lnTo>
                      <a:lnTo>
                        <a:pt x="15564" y="20802"/>
                      </a:lnTo>
                      <a:lnTo>
                        <a:pt x="6461" y="50166"/>
                      </a:lnTo>
                      <a:lnTo>
                        <a:pt x="4551" y="56284"/>
                      </a:lnTo>
                      <a:lnTo>
                        <a:pt x="0" y="70967"/>
                      </a:lnTo>
                    </a:path>
                  </a:pathLst>
                </a:custGeom>
                <a:grpFill/>
                <a:ln w="19050" cap="flat">
                  <a:solidFill>
                    <a:schemeClr val="bg1"/>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sp>
            <p:nvSpPr>
              <p:cNvPr id="42" name="Freeform 41">
                <a:extLst>
                  <a:ext uri="{FF2B5EF4-FFF2-40B4-BE49-F238E27FC236}">
                    <a16:creationId xmlns:a16="http://schemas.microsoft.com/office/drawing/2014/main" id="{1C904AC8-19D5-6187-235E-7D8411808EF1}"/>
                  </a:ext>
                </a:extLst>
              </p:cNvPr>
              <p:cNvSpPr/>
              <p:nvPr/>
            </p:nvSpPr>
            <p:spPr>
              <a:xfrm>
                <a:off x="3632815" y="4185091"/>
                <a:ext cx="74300" cy="951"/>
              </a:xfrm>
              <a:custGeom>
                <a:avLst/>
                <a:gdLst>
                  <a:gd name="connsiteX0" fmla="*/ 74301 w 74300"/>
                  <a:gd name="connsiteY0" fmla="*/ 952 h 951"/>
                  <a:gd name="connsiteX1" fmla="*/ 58930 w 74300"/>
                  <a:gd name="connsiteY1" fmla="*/ 760 h 951"/>
                  <a:gd name="connsiteX2" fmla="*/ 52523 w 74300"/>
                  <a:gd name="connsiteY2" fmla="*/ 668 h 951"/>
                  <a:gd name="connsiteX3" fmla="*/ 21780 w 74300"/>
                  <a:gd name="connsiteY3" fmla="*/ 283 h 951"/>
                  <a:gd name="connsiteX4" fmla="*/ 15372 w 74300"/>
                  <a:gd name="connsiteY4" fmla="*/ 191 h 951"/>
                  <a:gd name="connsiteX5" fmla="*/ 0 w 74300"/>
                  <a:gd name="connsiteY5" fmla="*/ 0 h 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300" h="951">
                    <a:moveTo>
                      <a:pt x="74301" y="952"/>
                    </a:moveTo>
                    <a:lnTo>
                      <a:pt x="58930" y="760"/>
                    </a:lnTo>
                    <a:lnTo>
                      <a:pt x="52523" y="668"/>
                    </a:lnTo>
                    <a:lnTo>
                      <a:pt x="21780" y="283"/>
                    </a:lnTo>
                    <a:lnTo>
                      <a:pt x="15372" y="191"/>
                    </a:lnTo>
                    <a:lnTo>
                      <a:pt x="0" y="0"/>
                    </a:lnTo>
                  </a:path>
                </a:pathLst>
              </a:custGeom>
              <a:grpFill/>
              <a:ln w="19050" cap="flat">
                <a:solidFill>
                  <a:schemeClr val="bg1"/>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3" name="Freeform 42">
                <a:extLst>
                  <a:ext uri="{FF2B5EF4-FFF2-40B4-BE49-F238E27FC236}">
                    <a16:creationId xmlns:a16="http://schemas.microsoft.com/office/drawing/2014/main" id="{FF88D42F-3A5F-1A0D-5496-3A80C086BD1D}"/>
                  </a:ext>
                </a:extLst>
              </p:cNvPr>
              <p:cNvSpPr/>
              <p:nvPr/>
            </p:nvSpPr>
            <p:spPr>
              <a:xfrm>
                <a:off x="3632815" y="4154747"/>
                <a:ext cx="74300" cy="951"/>
              </a:xfrm>
              <a:custGeom>
                <a:avLst/>
                <a:gdLst>
                  <a:gd name="connsiteX0" fmla="*/ 74301 w 74300"/>
                  <a:gd name="connsiteY0" fmla="*/ 952 h 951"/>
                  <a:gd name="connsiteX1" fmla="*/ 58930 w 74300"/>
                  <a:gd name="connsiteY1" fmla="*/ 760 h 951"/>
                  <a:gd name="connsiteX2" fmla="*/ 52523 w 74300"/>
                  <a:gd name="connsiteY2" fmla="*/ 668 h 951"/>
                  <a:gd name="connsiteX3" fmla="*/ 21780 w 74300"/>
                  <a:gd name="connsiteY3" fmla="*/ 285 h 951"/>
                  <a:gd name="connsiteX4" fmla="*/ 15372 w 74300"/>
                  <a:gd name="connsiteY4" fmla="*/ 194 h 951"/>
                  <a:gd name="connsiteX5" fmla="*/ 0 w 74300"/>
                  <a:gd name="connsiteY5" fmla="*/ 0 h 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300" h="951">
                    <a:moveTo>
                      <a:pt x="74301" y="952"/>
                    </a:moveTo>
                    <a:lnTo>
                      <a:pt x="58930" y="760"/>
                    </a:lnTo>
                    <a:lnTo>
                      <a:pt x="52523" y="668"/>
                    </a:lnTo>
                    <a:lnTo>
                      <a:pt x="21780" y="285"/>
                    </a:lnTo>
                    <a:lnTo>
                      <a:pt x="15372" y="194"/>
                    </a:lnTo>
                    <a:lnTo>
                      <a:pt x="0" y="0"/>
                    </a:lnTo>
                  </a:path>
                </a:pathLst>
              </a:custGeom>
              <a:grpFill/>
              <a:ln w="19050" cap="flat">
                <a:solidFill>
                  <a:schemeClr val="bg1"/>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pic>
        <p:nvPicPr>
          <p:cNvPr id="26" name="Graphic 25">
            <a:extLst>
              <a:ext uri="{FF2B5EF4-FFF2-40B4-BE49-F238E27FC236}">
                <a16:creationId xmlns:a16="http://schemas.microsoft.com/office/drawing/2014/main" id="{0DB1FCAF-FEC2-ADFB-0359-6D69EA5792C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12899" y="4404385"/>
            <a:ext cx="457200" cy="457200"/>
          </a:xfrm>
          <a:prstGeom prst="rect">
            <a:avLst/>
          </a:prstGeom>
        </p:spPr>
      </p:pic>
      <p:pic>
        <p:nvPicPr>
          <p:cNvPr id="31" name="Graphic 30">
            <a:extLst>
              <a:ext uri="{FF2B5EF4-FFF2-40B4-BE49-F238E27FC236}">
                <a16:creationId xmlns:a16="http://schemas.microsoft.com/office/drawing/2014/main" id="{BAF51736-91F3-4579-D4E5-8437CD61EDF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12277" y="1945270"/>
            <a:ext cx="457200" cy="457200"/>
          </a:xfrm>
          <a:prstGeom prst="rect">
            <a:avLst/>
          </a:prstGeom>
        </p:spPr>
      </p:pic>
      <p:pic>
        <p:nvPicPr>
          <p:cNvPr id="24" name="Graphic 23">
            <a:extLst>
              <a:ext uri="{FF2B5EF4-FFF2-40B4-BE49-F238E27FC236}">
                <a16:creationId xmlns:a16="http://schemas.microsoft.com/office/drawing/2014/main" id="{A5D6B45B-4BCE-A558-8F89-34B97B3DE05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812277" y="4404385"/>
            <a:ext cx="457200" cy="457200"/>
          </a:xfrm>
          <a:prstGeom prst="rect">
            <a:avLst/>
          </a:prstGeom>
        </p:spPr>
      </p:pic>
      <p:sp>
        <p:nvSpPr>
          <p:cNvPr id="4" name="Title 3">
            <a:extLst>
              <a:ext uri="{FF2B5EF4-FFF2-40B4-BE49-F238E27FC236}">
                <a16:creationId xmlns:a16="http://schemas.microsoft.com/office/drawing/2014/main" id="{34E07F0F-967B-9264-3E0A-138087AB56DF}"/>
              </a:ext>
              <a:ext uri="{C183D7F6-B498-43B3-948B-1728B52AA6E4}">
                <adec:decorative xmlns:adec="http://schemas.microsoft.com/office/drawing/2017/decorative" val="1"/>
              </a:ext>
            </a:extLst>
          </p:cNvPr>
          <p:cNvSpPr>
            <a:spLocks noGrp="1"/>
          </p:cNvSpPr>
          <p:nvPr>
            <p:ph type="title"/>
          </p:nvPr>
        </p:nvSpPr>
        <p:spPr>
          <a:xfrm>
            <a:off x="380999" y="-620663"/>
            <a:ext cx="11430000" cy="443198"/>
          </a:xfrm>
        </p:spPr>
        <p:txBody>
          <a:bodyPr/>
          <a:lstStyle/>
          <a:p>
            <a:r>
              <a:rPr lang="en-US"/>
              <a:t>Dell technologies strategy and operating model</a:t>
            </a:r>
          </a:p>
        </p:txBody>
      </p:sp>
      <p:sp>
        <p:nvSpPr>
          <p:cNvPr id="9" name="Rectangle 8">
            <a:extLst>
              <a:ext uri="{FF2B5EF4-FFF2-40B4-BE49-F238E27FC236}">
                <a16:creationId xmlns:a16="http://schemas.microsoft.com/office/drawing/2014/main" id="{27F4BBAD-853A-8FEA-51F5-1A58A8AE253F}"/>
              </a:ext>
            </a:extLst>
          </p:cNvPr>
          <p:cNvSpPr/>
          <p:nvPr/>
        </p:nvSpPr>
        <p:spPr>
          <a:xfrm>
            <a:off x="0" y="1"/>
            <a:ext cx="3291840" cy="11668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Our purpose</a:t>
            </a:r>
          </a:p>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Nova Light"/>
                <a:ea typeface="+mn-ea"/>
                <a:cs typeface="+mn-cs"/>
              </a:rPr>
              <a:t>To create technologies that drive human progress</a:t>
            </a:r>
            <a:endParaRPr kumimoji="0" lang="en-US" sz="1200" b="0" i="0" u="none" strike="noStrike" kern="1200" cap="none" spc="0" normalizeH="0" baseline="0" noProof="0">
              <a:ln>
                <a:noFill/>
              </a:ln>
              <a:solidFill>
                <a:srgbClr val="FFFFFF"/>
              </a:solidFill>
              <a:effectLst/>
              <a:uLnTx/>
              <a:uFillTx/>
              <a:latin typeface="Arial Nova Light"/>
              <a:ea typeface="+mn-ea"/>
              <a:cs typeface="+mn-cs"/>
            </a:endParaRPr>
          </a:p>
        </p:txBody>
      </p:sp>
      <p:sp>
        <p:nvSpPr>
          <p:cNvPr id="12" name="Rectangle 11">
            <a:extLst>
              <a:ext uri="{FF2B5EF4-FFF2-40B4-BE49-F238E27FC236}">
                <a16:creationId xmlns:a16="http://schemas.microsoft.com/office/drawing/2014/main" id="{E6B22EC5-A805-3AA0-4D2C-E40359BEF3CA}"/>
              </a:ext>
            </a:extLst>
          </p:cNvPr>
          <p:cNvSpPr/>
          <p:nvPr/>
        </p:nvSpPr>
        <p:spPr>
          <a:xfrm>
            <a:off x="8900160" y="1"/>
            <a:ext cx="3291840" cy="11668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Our vision</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Nova Light"/>
                <a:ea typeface="+mn-ea"/>
                <a:cs typeface="+mn-cs"/>
              </a:rPr>
              <a:t>Be the most essential technology partner</a:t>
            </a:r>
            <a:endParaRPr kumimoji="0" lang="en-US" sz="1200" b="0" i="0" u="none" strike="noStrike" kern="1200" cap="none" spc="0" normalizeH="0" baseline="0" noProof="0">
              <a:ln>
                <a:noFill/>
              </a:ln>
              <a:solidFill>
                <a:srgbClr val="FFFFFF"/>
              </a:solidFill>
              <a:effectLst/>
              <a:uLnTx/>
              <a:uFillTx/>
              <a:latin typeface="Arial Nova Light"/>
              <a:ea typeface="+mn-ea"/>
              <a:cs typeface="+mn-cs"/>
            </a:endParaRPr>
          </a:p>
        </p:txBody>
      </p:sp>
      <p:pic>
        <p:nvPicPr>
          <p:cNvPr id="20" name="Picture 19" descr="Logo of Dell Technologies.">
            <a:extLst>
              <a:ext uri="{FF2B5EF4-FFF2-40B4-BE49-F238E27FC236}">
                <a16:creationId xmlns:a16="http://schemas.microsoft.com/office/drawing/2014/main" id="{0487672A-79B3-C5EB-947F-AB591A926F21}"/>
              </a:ext>
            </a:extLst>
          </p:cNvPr>
          <p:cNvPicPr>
            <a:picLocks noChangeAspect="1"/>
          </p:cNvPicPr>
          <p:nvPr/>
        </p:nvPicPr>
        <p:blipFill>
          <a:blip r:embed="rId7"/>
          <a:stretch>
            <a:fillRect/>
          </a:stretch>
        </p:blipFill>
        <p:spPr>
          <a:xfrm>
            <a:off x="3396604" y="3603289"/>
            <a:ext cx="2498770" cy="320040"/>
          </a:xfrm>
          <a:prstGeom prst="rect">
            <a:avLst/>
          </a:prstGeom>
        </p:spPr>
      </p:pic>
      <p:sp>
        <p:nvSpPr>
          <p:cNvPr id="2" name="Title 22">
            <a:extLst>
              <a:ext uri="{FF2B5EF4-FFF2-40B4-BE49-F238E27FC236}">
                <a16:creationId xmlns:a16="http://schemas.microsoft.com/office/drawing/2014/main" id="{FF2CF25E-C740-43BC-D2B1-742DAFDC8E65}"/>
              </a:ext>
            </a:extLst>
          </p:cNvPr>
          <p:cNvSpPr txBox="1">
            <a:spLocks/>
          </p:cNvSpPr>
          <p:nvPr/>
        </p:nvSpPr>
        <p:spPr>
          <a:xfrm>
            <a:off x="6234395" y="3620215"/>
            <a:ext cx="4542803" cy="3639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a:ea typeface="+mj-ea"/>
                <a:cs typeface="+mj-cs"/>
              </a:rPr>
              <a:t>Unique operating model</a:t>
            </a:r>
          </a:p>
        </p:txBody>
      </p:sp>
      <p:sp>
        <p:nvSpPr>
          <p:cNvPr id="7" name="TextBox 6">
            <a:extLst>
              <a:ext uri="{FF2B5EF4-FFF2-40B4-BE49-F238E27FC236}">
                <a16:creationId xmlns:a16="http://schemas.microsoft.com/office/drawing/2014/main" id="{1C4AFC7B-002B-5CA3-91EE-8A9D6F62D859}"/>
              </a:ext>
            </a:extLst>
          </p:cNvPr>
          <p:cNvSpPr txBox="1"/>
          <p:nvPr/>
        </p:nvSpPr>
        <p:spPr bwMode="gray">
          <a:xfrm>
            <a:off x="749302" y="1945270"/>
            <a:ext cx="3987042" cy="369332"/>
          </a:xfrm>
          <a:prstGeom prst="rect">
            <a:avLst/>
          </a:prstGeom>
          <a:noFill/>
        </p:spPr>
        <p:txBody>
          <a:bodyPr wrap="square" lIns="0" tIns="0" rIns="0" bIns="0" rtlCol="0" anchor="t" anchorCtr="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4445" marR="0" lvl="0" indent="0" algn="r" defTabSz="711165"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a:ln>
                  <a:noFill/>
                </a:ln>
                <a:solidFill>
                  <a:schemeClr val="bg1"/>
                </a:solidFill>
                <a:effectLst/>
                <a:uLnTx/>
                <a:uFillTx/>
                <a:latin typeface="Arial Nova Light"/>
                <a:ea typeface="+mn-ea"/>
                <a:cs typeface="Arial"/>
              </a:rPr>
              <a:t>Leading end-to-end solutions </a:t>
            </a:r>
            <a:endParaRPr kumimoji="0" lang="en-US" sz="2400" i="1" u="none" strike="noStrike" kern="1200" cap="none" spc="0" normalizeH="0" baseline="0" noProof="0">
              <a:ln>
                <a:noFill/>
              </a:ln>
              <a:solidFill>
                <a:schemeClr val="bg1"/>
              </a:solidFill>
              <a:effectLst/>
              <a:uLnTx/>
              <a:uFillTx/>
              <a:latin typeface="Arial Nova Light"/>
              <a:ea typeface="+mn-ea"/>
              <a:cs typeface="Arial" panose="020B0604020202020204" pitchFamily="34" charset="0"/>
            </a:endParaRPr>
          </a:p>
        </p:txBody>
      </p:sp>
      <p:sp>
        <p:nvSpPr>
          <p:cNvPr id="14" name="TextBox 13">
            <a:extLst>
              <a:ext uri="{FF2B5EF4-FFF2-40B4-BE49-F238E27FC236}">
                <a16:creationId xmlns:a16="http://schemas.microsoft.com/office/drawing/2014/main" id="{4E3122D7-4174-06A2-BE0B-B6C37DE2E440}"/>
              </a:ext>
            </a:extLst>
          </p:cNvPr>
          <p:cNvSpPr txBox="1"/>
          <p:nvPr>
            <p:custDataLst>
              <p:tags r:id="rId1"/>
            </p:custDataLst>
          </p:nvPr>
        </p:nvSpPr>
        <p:spPr bwMode="gray">
          <a:xfrm>
            <a:off x="483539" y="2330507"/>
            <a:ext cx="4252805" cy="667606"/>
          </a:xfrm>
          <a:prstGeom prst="rect">
            <a:avLst/>
          </a:prstGeom>
          <a:noFill/>
        </p:spPr>
        <p:txBody>
          <a:bodyPr wrap="square" lIns="0" tIns="0" rIns="0" bIns="0" numCol="3" spcCol="182880" anchor="t">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mn-cs"/>
              </a:rPr>
              <a:t>Client Business</a:t>
            </a:r>
          </a:p>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mn-cs"/>
              </a:rPr>
              <a:t>Workstations</a:t>
            </a:r>
          </a:p>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mn-cs"/>
              </a:rPr>
              <a:t>PC Monitors</a:t>
            </a:r>
          </a:p>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mn-cs"/>
              </a:rPr>
              <a:t>Servers</a:t>
            </a:r>
          </a:p>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mn-cs"/>
              </a:rPr>
              <a:t>External Storage</a:t>
            </a:r>
          </a:p>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mn-cs"/>
              </a:rPr>
              <a:t>Storage Software</a:t>
            </a:r>
          </a:p>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mn-cs"/>
              </a:rPr>
              <a:t>Purpose-Built Backup Appliances </a:t>
            </a:r>
          </a:p>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mn-cs"/>
              </a:rPr>
              <a:t>HCI</a:t>
            </a:r>
          </a:p>
        </p:txBody>
      </p:sp>
      <p:sp>
        <p:nvSpPr>
          <p:cNvPr id="10" name="TextBox 9">
            <a:extLst>
              <a:ext uri="{FF2B5EF4-FFF2-40B4-BE49-F238E27FC236}">
                <a16:creationId xmlns:a16="http://schemas.microsoft.com/office/drawing/2014/main" id="{49C2C0A1-5938-636E-5433-299C937D0D08}"/>
              </a:ext>
            </a:extLst>
          </p:cNvPr>
          <p:cNvSpPr txBox="1"/>
          <p:nvPr/>
        </p:nvSpPr>
        <p:spPr bwMode="gray">
          <a:xfrm>
            <a:off x="7455657" y="1918312"/>
            <a:ext cx="4703670" cy="369332"/>
          </a:xfrm>
          <a:prstGeom prst="rect">
            <a:avLst/>
          </a:prstGeom>
          <a:noFill/>
        </p:spPr>
        <p:txBody>
          <a:bodyPr wrap="square" lIns="0" tIns="0" rIns="0" bIns="0" rtlCol="0" anchor="t" anchorCtr="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4763" marR="0" lvl="0" indent="0" algn="l" defTabSz="711165"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a:ln>
                  <a:noFill/>
                </a:ln>
                <a:solidFill>
                  <a:schemeClr val="bg1"/>
                </a:solidFill>
                <a:effectLst/>
                <a:uLnTx/>
                <a:uFillTx/>
                <a:latin typeface="Arial Nova Light"/>
                <a:ea typeface="+mn-ea"/>
                <a:cs typeface="Arial" panose="020B0604020202020204" pitchFamily="34" charset="0"/>
              </a:rPr>
              <a:t>Industry’s largest GTM engine</a:t>
            </a:r>
            <a:endParaRPr kumimoji="0" lang="en-US" sz="2400" i="1" u="none" strike="noStrike" kern="1200" cap="none" spc="0" normalizeH="0" baseline="0" noProof="0">
              <a:ln>
                <a:noFill/>
              </a:ln>
              <a:solidFill>
                <a:schemeClr val="bg1"/>
              </a:solidFill>
              <a:effectLst/>
              <a:uLnTx/>
              <a:uFillTx/>
              <a:latin typeface="Arial Nova Light"/>
              <a:ea typeface="+mn-ea"/>
              <a:cs typeface="Arial" panose="020B0604020202020204" pitchFamily="34" charset="0"/>
            </a:endParaRPr>
          </a:p>
        </p:txBody>
      </p:sp>
      <p:sp>
        <p:nvSpPr>
          <p:cNvPr id="15" name="TextBox 14">
            <a:extLst>
              <a:ext uri="{FF2B5EF4-FFF2-40B4-BE49-F238E27FC236}">
                <a16:creationId xmlns:a16="http://schemas.microsoft.com/office/drawing/2014/main" id="{9BD20A86-F832-F492-10C7-DAB57B92618F}"/>
              </a:ext>
            </a:extLst>
          </p:cNvPr>
          <p:cNvSpPr txBox="1"/>
          <p:nvPr/>
        </p:nvSpPr>
        <p:spPr bwMode="gray">
          <a:xfrm>
            <a:off x="7459979" y="2330508"/>
            <a:ext cx="3725881" cy="738780"/>
          </a:xfrm>
          <a:prstGeom prst="rect">
            <a:avLst/>
          </a:prstGeom>
          <a:noFill/>
        </p:spPr>
        <p:txBody>
          <a:bodyPr wrap="square" lIns="0" tIns="0" rIns="0" bIns="0" numCol="3" spcCol="182880" rtlCol="0" anchor="t"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l"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Arial"/>
              </a:rPr>
              <a:t>Extensive direct salesforce  </a:t>
            </a:r>
          </a:p>
          <a:p>
            <a:pPr marL="0" marR="0" lvl="0" indent="0" algn="l" defTabSz="711165" rtl="0" eaLnBrk="1" fontAlgn="auto" latinLnBrk="0" hangingPunct="1">
              <a:lnSpc>
                <a:spcPct val="90000"/>
              </a:lnSpc>
              <a:spcBef>
                <a:spcPts val="800"/>
              </a:spcBef>
              <a:spcAft>
                <a:spcPts val="0"/>
              </a:spcAft>
              <a:buClr>
                <a:srgbClr val="9FDDFF"/>
              </a:buClr>
              <a:buSzTx/>
              <a:buFontTx/>
              <a:buNone/>
              <a:tabLst/>
              <a:defRPr/>
            </a:pPr>
            <a:endParaRPr kumimoji="0" lang="en-US" sz="1100" b="0" i="0" u="none" strike="noStrike" kern="1200" cap="none" spc="0" normalizeH="0" baseline="0" noProof="0">
              <a:ln>
                <a:noFill/>
              </a:ln>
              <a:solidFill>
                <a:schemeClr val="bg2"/>
              </a:solidFill>
              <a:effectLst/>
              <a:uLnTx/>
              <a:uFillTx/>
              <a:latin typeface="Arial"/>
              <a:ea typeface="+mn-ea"/>
              <a:cs typeface="Arial"/>
            </a:endParaRPr>
          </a:p>
          <a:p>
            <a:pPr marL="0" marR="0" lvl="0" indent="0" algn="l"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Arial"/>
              </a:rPr>
              <a:t>A broad global technology ecosystem of partners </a:t>
            </a:r>
          </a:p>
          <a:p>
            <a:pPr marL="0" marR="0" lvl="0" indent="0" algn="l"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Arial" panose="020B0604020202020204" pitchFamily="34" charset="0"/>
              </a:rPr>
              <a:t>Modern online and consumption  experiences</a:t>
            </a:r>
            <a:endParaRPr kumimoji="0" lang="en-US" sz="1100" b="0" i="0" u="none" strike="noStrike" kern="1200" cap="none" spc="0" normalizeH="0" baseline="0" noProof="0">
              <a:ln>
                <a:noFill/>
              </a:ln>
              <a:solidFill>
                <a:schemeClr val="bg2"/>
              </a:solidFill>
              <a:effectLst/>
              <a:uLnTx/>
              <a:uFillTx/>
              <a:latin typeface="Arial"/>
              <a:ea typeface="+mn-ea"/>
              <a:cs typeface="+mn-cs"/>
            </a:endParaRPr>
          </a:p>
        </p:txBody>
      </p:sp>
      <p:sp>
        <p:nvSpPr>
          <p:cNvPr id="8" name="TextBox 7">
            <a:extLst>
              <a:ext uri="{FF2B5EF4-FFF2-40B4-BE49-F238E27FC236}">
                <a16:creationId xmlns:a16="http://schemas.microsoft.com/office/drawing/2014/main" id="{DD090B31-03DA-84FD-340C-68986CD75946}"/>
              </a:ext>
            </a:extLst>
          </p:cNvPr>
          <p:cNvSpPr txBox="1"/>
          <p:nvPr/>
        </p:nvSpPr>
        <p:spPr bwMode="gray">
          <a:xfrm>
            <a:off x="749302" y="4404555"/>
            <a:ext cx="3987042" cy="369332"/>
          </a:xfrm>
          <a:prstGeom prst="rect">
            <a:avLst/>
          </a:prstGeom>
          <a:noFill/>
        </p:spPr>
        <p:txBody>
          <a:bodyPr wrap="square" lIns="0" tIns="0" rIns="0" bIns="0" rtlCol="0" anchor="t" anchorCtr="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4763" marR="0" lvl="0" indent="0" algn="r" defTabSz="711165"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a:ln>
                  <a:noFill/>
                </a:ln>
                <a:solidFill>
                  <a:schemeClr val="bg1"/>
                </a:solidFill>
                <a:effectLst/>
                <a:uLnTx/>
                <a:uFillTx/>
                <a:latin typeface="Arial Nova Light"/>
                <a:ea typeface="+mn-ea"/>
                <a:cs typeface="Arial" panose="020B0604020202020204" pitchFamily="34" charset="0"/>
              </a:rPr>
              <a:t>Industry-leading supply chain</a:t>
            </a:r>
            <a:endParaRPr kumimoji="0" lang="en-US" sz="2400" i="1" u="none" strike="noStrike" kern="1200" cap="none" spc="0" normalizeH="0" baseline="0" noProof="0">
              <a:ln>
                <a:noFill/>
              </a:ln>
              <a:solidFill>
                <a:schemeClr val="bg1"/>
              </a:solidFill>
              <a:effectLst/>
              <a:uLnTx/>
              <a:uFillTx/>
              <a:latin typeface="Arial Nova Light"/>
              <a:ea typeface="+mn-ea"/>
              <a:cs typeface="Arial" panose="020B0604020202020204" pitchFamily="34" charset="0"/>
            </a:endParaRPr>
          </a:p>
        </p:txBody>
      </p:sp>
      <p:sp>
        <p:nvSpPr>
          <p:cNvPr id="17" name="TextBox 16">
            <a:extLst>
              <a:ext uri="{FF2B5EF4-FFF2-40B4-BE49-F238E27FC236}">
                <a16:creationId xmlns:a16="http://schemas.microsoft.com/office/drawing/2014/main" id="{41A264F2-9DF5-92C4-D690-9DF4F8664D4D}"/>
              </a:ext>
            </a:extLst>
          </p:cNvPr>
          <p:cNvSpPr txBox="1"/>
          <p:nvPr/>
        </p:nvSpPr>
        <p:spPr bwMode="gray">
          <a:xfrm>
            <a:off x="1078744" y="4781298"/>
            <a:ext cx="3657600" cy="555055"/>
          </a:xfrm>
          <a:prstGeom prst="rect">
            <a:avLst/>
          </a:prstGeom>
          <a:noFill/>
        </p:spPr>
        <p:txBody>
          <a:bodyPr wrap="square" lIns="0" tIns="0" rIns="0" bIns="0" numCol="3" spcCol="182880" rtlCol="0" anchor="t"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Arial" panose="020B0604020202020204" pitchFamily="34" charset="0"/>
              </a:rPr>
              <a:t>Automated</a:t>
            </a:r>
            <a:br>
              <a:rPr kumimoji="0" lang="en-US" sz="1100" b="0" i="0" u="none" strike="noStrike" kern="1200" cap="none" spc="0" normalizeH="0" baseline="0" noProof="0">
                <a:ln>
                  <a:noFill/>
                </a:ln>
                <a:solidFill>
                  <a:schemeClr val="bg2"/>
                </a:solidFill>
                <a:effectLst/>
                <a:uLnTx/>
                <a:uFillTx/>
                <a:latin typeface="Arial"/>
                <a:ea typeface="+mn-ea"/>
                <a:cs typeface="Arial" panose="020B0604020202020204" pitchFamily="34" charset="0"/>
              </a:rPr>
            </a:br>
            <a:r>
              <a:rPr kumimoji="0" lang="en-US" sz="1100" b="0" i="0" u="none" strike="noStrike" kern="1200" cap="none" spc="0" normalizeH="0" baseline="0" noProof="0">
                <a:ln>
                  <a:noFill/>
                </a:ln>
                <a:solidFill>
                  <a:schemeClr val="bg2"/>
                </a:solidFill>
                <a:effectLst/>
                <a:uLnTx/>
                <a:uFillTx/>
                <a:latin typeface="Arial"/>
                <a:ea typeface="+mn-ea"/>
                <a:cs typeface="Arial" panose="020B0604020202020204" pitchFamily="34" charset="0"/>
              </a:rPr>
              <a:t>&amp; AI-driven</a:t>
            </a:r>
          </a:p>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Arial" panose="020B0604020202020204" pitchFamily="34" charset="0"/>
              </a:rPr>
              <a:t> </a:t>
            </a:r>
          </a:p>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Arial" panose="020B0604020202020204" pitchFamily="34" charset="0"/>
              </a:rPr>
              <a:t>Resilient, agile, sustainable at global scale </a:t>
            </a:r>
          </a:p>
          <a:p>
            <a:pPr marL="0" marR="0" lvl="0" indent="0" algn="r"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Arial" panose="020B0604020202020204" pitchFamily="34" charset="0"/>
              </a:rPr>
              <a:t>Global distribution &amp; logistics centers</a:t>
            </a:r>
          </a:p>
        </p:txBody>
      </p:sp>
      <p:sp>
        <p:nvSpPr>
          <p:cNvPr id="13" name="TextBox 12">
            <a:extLst>
              <a:ext uri="{FF2B5EF4-FFF2-40B4-BE49-F238E27FC236}">
                <a16:creationId xmlns:a16="http://schemas.microsoft.com/office/drawing/2014/main" id="{9E85B20C-467B-8C77-FD3F-01058713E76F}"/>
              </a:ext>
            </a:extLst>
          </p:cNvPr>
          <p:cNvSpPr txBox="1"/>
          <p:nvPr/>
        </p:nvSpPr>
        <p:spPr bwMode="gray">
          <a:xfrm>
            <a:off x="7455657" y="4377597"/>
            <a:ext cx="4703670" cy="369332"/>
          </a:xfrm>
          <a:prstGeom prst="rect">
            <a:avLst/>
          </a:prstGeom>
          <a:noFill/>
        </p:spPr>
        <p:txBody>
          <a:bodyPr wrap="square" lIns="0" tIns="0" rIns="0" bIns="0" rtlCol="0" anchor="t" anchorCtr="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4763" marR="0" lvl="0" indent="0" algn="l" defTabSz="711165"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a:ln>
                  <a:noFill/>
                </a:ln>
                <a:solidFill>
                  <a:schemeClr val="bg1"/>
                </a:solidFill>
                <a:effectLst/>
                <a:uLnTx/>
                <a:uFillTx/>
                <a:latin typeface="Arial Nova Light"/>
                <a:ea typeface="+mn-ea"/>
                <a:cs typeface="Arial" panose="020B0604020202020204" pitchFamily="34" charset="0"/>
              </a:rPr>
              <a:t>Unmatched global services</a:t>
            </a:r>
          </a:p>
        </p:txBody>
      </p:sp>
      <p:sp>
        <p:nvSpPr>
          <p:cNvPr id="16" name="TextBox 15">
            <a:extLst>
              <a:ext uri="{FF2B5EF4-FFF2-40B4-BE49-F238E27FC236}">
                <a16:creationId xmlns:a16="http://schemas.microsoft.com/office/drawing/2014/main" id="{BAFFE66A-1A95-3433-64B6-D50D8F4F5F01}"/>
              </a:ext>
            </a:extLst>
          </p:cNvPr>
          <p:cNvSpPr txBox="1"/>
          <p:nvPr/>
        </p:nvSpPr>
        <p:spPr bwMode="gray">
          <a:xfrm>
            <a:off x="7459980" y="4781298"/>
            <a:ext cx="3657600" cy="487665"/>
          </a:xfrm>
          <a:prstGeom prst="rect">
            <a:avLst/>
          </a:prstGeom>
          <a:noFill/>
        </p:spPr>
        <p:txBody>
          <a:bodyPr wrap="square" lIns="0" tIns="0" rIns="0" bIns="0" numCol="3" spcCol="182880" rtlCol="0" anchor="t"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l"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Arial"/>
              </a:rPr>
              <a:t>AI-driven support &amp; experiences</a:t>
            </a:r>
          </a:p>
          <a:p>
            <a:pPr marL="0" marR="0" lvl="0" indent="0" algn="l"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Arial" panose="020B0604020202020204" pitchFamily="34" charset="0"/>
              </a:rPr>
              <a:t>Global footprint  of direct services &amp; support</a:t>
            </a:r>
          </a:p>
          <a:p>
            <a:pPr marL="0" marR="0" lvl="0" indent="0" algn="l" defTabSz="711165" rtl="0" eaLnBrk="1" fontAlgn="auto" latinLnBrk="0" hangingPunct="1">
              <a:lnSpc>
                <a:spcPct val="90000"/>
              </a:lnSpc>
              <a:spcBef>
                <a:spcPts val="800"/>
              </a:spcBef>
              <a:spcAft>
                <a:spcPts val="0"/>
              </a:spcAft>
              <a:buClr>
                <a:srgbClr val="9FDDFF"/>
              </a:buClr>
              <a:buSzTx/>
              <a:buFontTx/>
              <a:buNone/>
              <a:tabLst/>
              <a:defRPr/>
            </a:pPr>
            <a:r>
              <a:rPr kumimoji="0" lang="en-US" sz="1100" b="0" i="0" u="none" strike="noStrike" kern="1200" cap="none" spc="0" normalizeH="0" baseline="0" noProof="0">
                <a:ln>
                  <a:noFill/>
                </a:ln>
                <a:solidFill>
                  <a:schemeClr val="bg2"/>
                </a:solidFill>
                <a:effectLst/>
                <a:uLnTx/>
                <a:uFillTx/>
                <a:latin typeface="Arial"/>
                <a:ea typeface="+mn-ea"/>
                <a:cs typeface="Arial" panose="020B0604020202020204" pitchFamily="34" charset="0"/>
              </a:rPr>
              <a:t>S</a:t>
            </a:r>
            <a:r>
              <a:rPr kumimoji="0" lang="en-US" sz="1100" b="0" i="0" u="none" strike="noStrike" kern="1200" cap="none" spc="0" normalizeH="0" baseline="0" noProof="0" err="1">
                <a:ln>
                  <a:noFill/>
                </a:ln>
                <a:solidFill>
                  <a:schemeClr val="bg2"/>
                </a:solidFill>
                <a:effectLst/>
                <a:uLnTx/>
                <a:uFillTx/>
                <a:latin typeface="Arial"/>
                <a:ea typeface="+mn-ea"/>
                <a:cs typeface="Arial" panose="020B0604020202020204" pitchFamily="34" charset="0"/>
              </a:rPr>
              <a:t>ervice</a:t>
            </a:r>
            <a:r>
              <a:rPr kumimoji="0" lang="en-US" sz="1100" b="0" i="0" u="none" strike="noStrike" kern="1200" cap="none" spc="0" normalizeH="0" baseline="0" noProof="0">
                <a:ln>
                  <a:noFill/>
                </a:ln>
                <a:solidFill>
                  <a:schemeClr val="bg2"/>
                </a:solidFill>
                <a:effectLst/>
                <a:uLnTx/>
                <a:uFillTx/>
                <a:latin typeface="Arial"/>
                <a:ea typeface="+mn-ea"/>
                <a:cs typeface="Arial" panose="020B0604020202020204" pitchFamily="34" charset="0"/>
              </a:rPr>
              <a:t> centers around the world </a:t>
            </a:r>
          </a:p>
        </p:txBody>
      </p:sp>
      <p:sp>
        <p:nvSpPr>
          <p:cNvPr id="3" name="TextBox 2">
            <a:extLst>
              <a:ext uri="{FF2B5EF4-FFF2-40B4-BE49-F238E27FC236}">
                <a16:creationId xmlns:a16="http://schemas.microsoft.com/office/drawing/2014/main" id="{B7868D2B-76A6-9EB8-46E1-238A4C325AE7}"/>
              </a:ext>
            </a:extLst>
          </p:cNvPr>
          <p:cNvSpPr txBox="1"/>
          <p:nvPr/>
        </p:nvSpPr>
        <p:spPr bwMode="gray">
          <a:xfrm>
            <a:off x="3437131" y="5775087"/>
            <a:ext cx="5317737" cy="276999"/>
          </a:xfrm>
          <a:prstGeom prst="rect">
            <a:avLst/>
          </a:prstGeom>
          <a:noFill/>
        </p:spPr>
        <p:txBody>
          <a:bodyPr wrap="square" lIns="0" tIns="0" rIns="0" bIns="0" rtlCol="0" anchor="t" anchorCtr="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4763" marR="0" lvl="0" indent="0" algn="ctr" defTabSz="711165"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accent1"/>
                </a:solidFill>
                <a:effectLst/>
                <a:uLnTx/>
                <a:uFillTx/>
                <a:ea typeface="+mn-ea"/>
                <a:cs typeface="Arial" panose="020B0604020202020204" pitchFamily="34" charset="0"/>
              </a:rPr>
              <a:t>Innovation + culture + customer-centricity</a:t>
            </a:r>
            <a:endParaRPr kumimoji="0" lang="en-US" sz="1800" b="1" i="1" u="none" strike="noStrike" kern="1200" cap="none" spc="0" normalizeH="0" baseline="0" noProof="0">
              <a:ln>
                <a:noFill/>
              </a:ln>
              <a:solidFill>
                <a:schemeClr val="accent1"/>
              </a:solidFill>
              <a:effectLst/>
              <a:uLnTx/>
              <a:uFillTx/>
              <a:ea typeface="+mn-ea"/>
              <a:cs typeface="Arial" panose="020B0604020202020204" pitchFamily="34" charset="0"/>
            </a:endParaRPr>
          </a:p>
        </p:txBody>
      </p:sp>
      <p:sp>
        <p:nvSpPr>
          <p:cNvPr id="21" name="TextBox 20">
            <a:extLst>
              <a:ext uri="{FF2B5EF4-FFF2-40B4-BE49-F238E27FC236}">
                <a16:creationId xmlns:a16="http://schemas.microsoft.com/office/drawing/2014/main" id="{3E999A63-BA58-D73F-82B1-448739BBFF35}"/>
              </a:ext>
            </a:extLst>
          </p:cNvPr>
          <p:cNvSpPr txBox="1"/>
          <p:nvPr/>
        </p:nvSpPr>
        <p:spPr>
          <a:xfrm>
            <a:off x="423038" y="6247458"/>
            <a:ext cx="9848851" cy="511508"/>
          </a:xfrm>
          <a:prstGeom prst="rect">
            <a:avLst/>
          </a:prstGeom>
        </p:spPr>
        <p:txBody>
          <a:bodyPr wrap="square" lIns="0" tIns="0" rIns="0" bIns="0" anchor="b">
            <a:noAutofit/>
          </a:bodyPr>
          <a:lstStyle/>
          <a:p>
            <a:pPr marL="0" marR="0" lvl="0" indent="0" algn="l" defTabSz="914377" rtl="0" eaLnBrk="0" fontAlgn="base" latinLnBrk="0" hangingPunct="0">
              <a:lnSpc>
                <a:spcPct val="90000"/>
              </a:lnSpc>
              <a:spcBef>
                <a:spcPts val="133"/>
              </a:spcBef>
              <a:spcAft>
                <a:spcPct val="0"/>
              </a:spcAft>
              <a:buClrTx/>
              <a:buSzTx/>
              <a:buFontTx/>
              <a:buNone/>
              <a:tabLst/>
              <a:defRPr/>
            </a:pPr>
            <a:endParaRPr kumimoji="0" lang="en-US" sz="700" b="0" i="1" u="none" strike="noStrike" kern="1200" cap="none" spc="0" normalizeH="0" baseline="0" noProof="0">
              <a:ln>
                <a:noFill/>
              </a:ln>
              <a:solidFill>
                <a:srgbClr val="6E6E6E"/>
              </a:solidFill>
              <a:effectLst/>
              <a:uLnTx/>
              <a:uFillTx/>
              <a:latin typeface="Arial"/>
              <a:ea typeface="+mn-ea"/>
              <a:cs typeface="+mn-cs"/>
            </a:endParaRPr>
          </a:p>
          <a:p>
            <a:pPr marL="0" marR="0" lvl="0" indent="0" algn="l" defTabSz="914377" rtl="0" eaLnBrk="0" fontAlgn="base" latinLnBrk="0" hangingPunct="0">
              <a:lnSpc>
                <a:spcPct val="90000"/>
              </a:lnSpc>
              <a:spcBef>
                <a:spcPts val="133"/>
              </a:spcBef>
              <a:spcAft>
                <a:spcPct val="0"/>
              </a:spcAft>
              <a:buClrTx/>
              <a:buSzTx/>
              <a:buFontTx/>
              <a:buNone/>
              <a:tabLst/>
              <a:defRPr/>
            </a:pPr>
            <a:r>
              <a:rPr kumimoji="0" lang="en-US" sz="700" b="0" i="1" u="none" strike="noStrike" kern="1200" cap="none" spc="0" normalizeH="0" baseline="0" noProof="0">
                <a:ln>
                  <a:noFill/>
                </a:ln>
                <a:solidFill>
                  <a:srgbClr val="6E6E6E"/>
                </a:solidFill>
                <a:effectLst/>
                <a:uLnTx/>
                <a:uFillTx/>
                <a:latin typeface="Arial"/>
                <a:ea typeface="+mn-ea"/>
                <a:cs typeface="+mn-cs"/>
              </a:rPr>
              <a:t>Client PC &amp; upsell revenue statistic calculated by Dell Technologies primarily by utilizing other PC OEMs’ financial public filings, as of Q2 FY25; Workstations (Units) - IDC WW Quarterly Workstation Tracker CY24Q2 using data for 2Q24; PC Monitors (Units) - IDC WW Quarterly Monitor Tracker CY24Q2 using data for 2Q24; Server (Units) - IDC WW Quarterly Server Tracker CY24Q1 using data for 1Q24; External Storage (Revenue) - IDC WW Quarterly Enterprise Storage Systems Tracker CY24Q1 using data for 1Q24; Storage Software – IDC WW Storage Software and Cloud Services Tracker CY24Q1 using data for 1Q24 and includes archiving software, data replication and protection software, software-defined storage controller software, and storage infrastructure and device management software; PBBA – IDC WW Purpose-Built Backup Appliance (PBBA) (Revenue) CY24Q1 using data for 1Q24; Hyperconverged Systems (HCI) (Revenue) - IDC WW Quarterly Converged Systems Tracker CY24Q1 using data for 1Q24.</a:t>
            </a:r>
          </a:p>
        </p:txBody>
      </p:sp>
    </p:spTree>
    <p:extLst>
      <p:ext uri="{BB962C8B-B14F-4D97-AF65-F5344CB8AC3E}">
        <p14:creationId xmlns:p14="http://schemas.microsoft.com/office/powerpoint/2010/main" val="3362041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90000"/>
            <a:lumOff val="10000"/>
          </a:schemeClr>
        </a:solidFill>
        <a:effectLst/>
      </p:bgPr>
    </p:bg>
    <p:spTree>
      <p:nvGrpSpPr>
        <p:cNvPr id="1" name="">
          <a:extLst>
            <a:ext uri="{FF2B5EF4-FFF2-40B4-BE49-F238E27FC236}">
              <a16:creationId xmlns:a16="http://schemas.microsoft.com/office/drawing/2014/main" id="{BFEB7985-1A63-0691-DC4D-B1D96C0BC9C2}"/>
            </a:ext>
          </a:extLst>
        </p:cNvPr>
        <p:cNvGrpSpPr/>
        <p:nvPr/>
      </p:nvGrpSpPr>
      <p:grpSpPr>
        <a:xfrm>
          <a:off x="0" y="0"/>
          <a:ext cx="0" cy="0"/>
          <a:chOff x="0" y="0"/>
          <a:chExt cx="0" cy="0"/>
        </a:xfrm>
      </p:grpSpPr>
      <p:grpSp>
        <p:nvGrpSpPr>
          <p:cNvPr id="49" name="Group 48">
            <a:extLst>
              <a:ext uri="{FF2B5EF4-FFF2-40B4-BE49-F238E27FC236}">
                <a16:creationId xmlns:a16="http://schemas.microsoft.com/office/drawing/2014/main" id="{45519FF5-BD26-1767-FA2A-1A3A154FEA22}"/>
              </a:ext>
            </a:extLst>
          </p:cNvPr>
          <p:cNvGrpSpPr/>
          <p:nvPr/>
        </p:nvGrpSpPr>
        <p:grpSpPr>
          <a:xfrm>
            <a:off x="227673" y="1467725"/>
            <a:ext cx="11742052" cy="1244252"/>
            <a:chOff x="227673" y="1467725"/>
            <a:chExt cx="11742052" cy="1244252"/>
          </a:xfrm>
        </p:grpSpPr>
        <p:sp>
          <p:nvSpPr>
            <p:cNvPr id="7" name="!!Rectangle 77">
              <a:extLst>
                <a:ext uri="{FF2B5EF4-FFF2-40B4-BE49-F238E27FC236}">
                  <a16:creationId xmlns:a16="http://schemas.microsoft.com/office/drawing/2014/main" id="{76CD51BA-D89E-5B9B-F6E9-F8B89F5BF3CF}"/>
                </a:ext>
                <a:ext uri="{C183D7F6-B498-43B3-948B-1728B52AA6E4}">
                  <adec:decorative xmlns:adec="http://schemas.microsoft.com/office/drawing/2017/decorative" val="1"/>
                </a:ext>
              </a:extLst>
            </p:cNvPr>
            <p:cNvSpPr/>
            <p:nvPr/>
          </p:nvSpPr>
          <p:spPr>
            <a:xfrm>
              <a:off x="8163137" y="1792159"/>
              <a:ext cx="3806588" cy="919818"/>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200">
                <a:solidFill>
                  <a:srgbClr val="000000"/>
                </a:solidFill>
                <a:latin typeface="Arial"/>
              </a:endParaRPr>
            </a:p>
          </p:txBody>
        </p:sp>
        <p:sp>
          <p:nvSpPr>
            <p:cNvPr id="8" name="!!Rectangle 90">
              <a:extLst>
                <a:ext uri="{FF2B5EF4-FFF2-40B4-BE49-F238E27FC236}">
                  <a16:creationId xmlns:a16="http://schemas.microsoft.com/office/drawing/2014/main" id="{E6FF5B4D-F208-3406-A33F-CC5E06D35404}"/>
                </a:ext>
                <a:ext uri="{C183D7F6-B498-43B3-948B-1728B52AA6E4}">
                  <adec:decorative xmlns:adec="http://schemas.microsoft.com/office/drawing/2017/decorative" val="1"/>
                </a:ext>
              </a:extLst>
            </p:cNvPr>
            <p:cNvSpPr/>
            <p:nvPr/>
          </p:nvSpPr>
          <p:spPr>
            <a:xfrm>
              <a:off x="227673" y="1792159"/>
              <a:ext cx="3808604" cy="919818"/>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200">
                <a:solidFill>
                  <a:srgbClr val="000000"/>
                </a:solidFill>
                <a:latin typeface="Arial"/>
              </a:endParaRPr>
            </a:p>
          </p:txBody>
        </p:sp>
        <p:sp>
          <p:nvSpPr>
            <p:cNvPr id="9" name="!!Rectangle 60">
              <a:extLst>
                <a:ext uri="{FF2B5EF4-FFF2-40B4-BE49-F238E27FC236}">
                  <a16:creationId xmlns:a16="http://schemas.microsoft.com/office/drawing/2014/main" id="{CFA6AFE4-354A-AA8D-C204-25CE6E4749C2}"/>
                </a:ext>
                <a:ext uri="{C183D7F6-B498-43B3-948B-1728B52AA6E4}">
                  <adec:decorative xmlns:adec="http://schemas.microsoft.com/office/drawing/2017/decorative" val="1"/>
                </a:ext>
              </a:extLst>
            </p:cNvPr>
            <p:cNvSpPr/>
            <p:nvPr/>
          </p:nvSpPr>
          <p:spPr>
            <a:xfrm>
              <a:off x="4181176" y="1792159"/>
              <a:ext cx="3806588" cy="919818"/>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200">
                <a:solidFill>
                  <a:srgbClr val="000000"/>
                </a:solidFill>
                <a:latin typeface="Arial"/>
              </a:endParaRPr>
            </a:p>
          </p:txBody>
        </p:sp>
        <p:sp>
          <p:nvSpPr>
            <p:cNvPr id="13" name="Rectangle 12">
              <a:extLst>
                <a:ext uri="{FF2B5EF4-FFF2-40B4-BE49-F238E27FC236}">
                  <a16:creationId xmlns:a16="http://schemas.microsoft.com/office/drawing/2014/main" id="{56F1CE98-CDAA-2852-23F0-A4823F90A7F0}"/>
                </a:ext>
              </a:extLst>
            </p:cNvPr>
            <p:cNvSpPr/>
            <p:nvPr/>
          </p:nvSpPr>
          <p:spPr>
            <a:xfrm>
              <a:off x="1294513" y="2156485"/>
              <a:ext cx="1703351"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mj-lt"/>
                  <a:ea typeface="+mn-ea"/>
                  <a:cs typeface="+mn-cs"/>
                </a:rPr>
                <a:t>Private cloud</a:t>
              </a:r>
            </a:p>
          </p:txBody>
        </p:sp>
        <p:sp>
          <p:nvSpPr>
            <p:cNvPr id="14" name="Rectangle 13">
              <a:extLst>
                <a:ext uri="{FF2B5EF4-FFF2-40B4-BE49-F238E27FC236}">
                  <a16:creationId xmlns:a16="http://schemas.microsoft.com/office/drawing/2014/main" id="{C8CEB2CF-0575-B6EC-2772-663E5AF9A197}"/>
                </a:ext>
              </a:extLst>
            </p:cNvPr>
            <p:cNvSpPr/>
            <p:nvPr/>
          </p:nvSpPr>
          <p:spPr>
            <a:xfrm>
              <a:off x="4808235" y="2156485"/>
              <a:ext cx="2618089"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mj-lt"/>
                  <a:ea typeface="+mn-ea"/>
                  <a:cs typeface="+mn-cs"/>
                </a:rPr>
                <a:t>Artificial Intelligence</a:t>
              </a:r>
            </a:p>
          </p:txBody>
        </p:sp>
        <p:sp>
          <p:nvSpPr>
            <p:cNvPr id="15" name="Rectangle 14">
              <a:extLst>
                <a:ext uri="{FF2B5EF4-FFF2-40B4-BE49-F238E27FC236}">
                  <a16:creationId xmlns:a16="http://schemas.microsoft.com/office/drawing/2014/main" id="{42D60841-1D18-68F2-918E-B5938268EEF1}"/>
                </a:ext>
              </a:extLst>
            </p:cNvPr>
            <p:cNvSpPr/>
            <p:nvPr/>
          </p:nvSpPr>
          <p:spPr>
            <a:xfrm>
              <a:off x="9026073" y="2156485"/>
              <a:ext cx="2118593"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mj-lt"/>
                  <a:ea typeface="+mn-ea"/>
                  <a:cs typeface="+mn-cs"/>
                </a:rPr>
                <a:t>Cyber resilience</a:t>
              </a:r>
            </a:p>
          </p:txBody>
        </p:sp>
        <p:grpSp>
          <p:nvGrpSpPr>
            <p:cNvPr id="16" name="Group 15">
              <a:extLst>
                <a:ext uri="{FF2B5EF4-FFF2-40B4-BE49-F238E27FC236}">
                  <a16:creationId xmlns:a16="http://schemas.microsoft.com/office/drawing/2014/main" id="{A69D94F4-EF07-5DCF-E732-7F36B4A5AF7D}"/>
                </a:ext>
              </a:extLst>
            </p:cNvPr>
            <p:cNvGrpSpPr/>
            <p:nvPr/>
          </p:nvGrpSpPr>
          <p:grpSpPr>
            <a:xfrm>
              <a:off x="1772239" y="1467725"/>
              <a:ext cx="676001" cy="676001"/>
              <a:chOff x="5051858" y="3276552"/>
              <a:chExt cx="676001" cy="676001"/>
            </a:xfrm>
          </p:grpSpPr>
          <p:sp>
            <p:nvSpPr>
              <p:cNvPr id="22" name="Oval 21">
                <a:extLst>
                  <a:ext uri="{FF2B5EF4-FFF2-40B4-BE49-F238E27FC236}">
                    <a16:creationId xmlns:a16="http://schemas.microsoft.com/office/drawing/2014/main" id="{D3D57EC7-D404-218E-E107-0F62F967C28F}"/>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27" name="Group 26">
                <a:extLst>
                  <a:ext uri="{FF2B5EF4-FFF2-40B4-BE49-F238E27FC236}">
                    <a16:creationId xmlns:a16="http://schemas.microsoft.com/office/drawing/2014/main" id="{B693990D-343D-E0A3-8740-89D3C6E95BCA}"/>
                  </a:ext>
                </a:extLst>
              </p:cNvPr>
              <p:cNvGrpSpPr/>
              <p:nvPr/>
            </p:nvGrpSpPr>
            <p:grpSpPr>
              <a:xfrm>
                <a:off x="5145312" y="3465235"/>
                <a:ext cx="489092" cy="270374"/>
                <a:chOff x="5798847" y="2559325"/>
                <a:chExt cx="612648" cy="338678"/>
              </a:xfrm>
            </p:grpSpPr>
            <p:sp>
              <p:nvSpPr>
                <p:cNvPr id="28" name="Freeform: Shape 27">
                  <a:extLst>
                    <a:ext uri="{FF2B5EF4-FFF2-40B4-BE49-F238E27FC236}">
                      <a16:creationId xmlns:a16="http://schemas.microsoft.com/office/drawing/2014/main" id="{BB66948C-6DF9-0EE6-009A-C7C1F4F5B623}"/>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1" name="Freeform: Shape 30">
                  <a:extLst>
                    <a:ext uri="{FF2B5EF4-FFF2-40B4-BE49-F238E27FC236}">
                      <a16:creationId xmlns:a16="http://schemas.microsoft.com/office/drawing/2014/main" id="{535AAA15-6CAD-C095-819E-0C7A64BE0ABE}"/>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2" name="Freeform: Shape 31">
                  <a:extLst>
                    <a:ext uri="{FF2B5EF4-FFF2-40B4-BE49-F238E27FC236}">
                      <a16:creationId xmlns:a16="http://schemas.microsoft.com/office/drawing/2014/main" id="{F9E39944-AEF6-0390-367B-17C06314CF38}"/>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grpSp>
          <p:nvGrpSpPr>
            <p:cNvPr id="33" name="Group 32">
              <a:extLst>
                <a:ext uri="{FF2B5EF4-FFF2-40B4-BE49-F238E27FC236}">
                  <a16:creationId xmlns:a16="http://schemas.microsoft.com/office/drawing/2014/main" id="{4232BD99-DEBA-5BFE-8716-97946A08D608}"/>
                </a:ext>
              </a:extLst>
            </p:cNvPr>
            <p:cNvGrpSpPr/>
            <p:nvPr/>
          </p:nvGrpSpPr>
          <p:grpSpPr>
            <a:xfrm>
              <a:off x="5647792" y="1467725"/>
              <a:ext cx="676001" cy="676001"/>
              <a:chOff x="9936663" y="3295613"/>
              <a:chExt cx="676001" cy="676001"/>
            </a:xfrm>
            <a:solidFill>
              <a:schemeClr val="bg1"/>
            </a:solidFill>
          </p:grpSpPr>
          <p:sp>
            <p:nvSpPr>
              <p:cNvPr id="35" name="Oval 34">
                <a:extLst>
                  <a:ext uri="{FF2B5EF4-FFF2-40B4-BE49-F238E27FC236}">
                    <a16:creationId xmlns:a16="http://schemas.microsoft.com/office/drawing/2014/main" id="{18815BFB-0706-A783-1A61-39FA410EB6AD}"/>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38" name="Graphic 37">
                <a:hlinkClick r:id="" action="ppaction://noaction"/>
                <a:extLst>
                  <a:ext uri="{FF2B5EF4-FFF2-40B4-BE49-F238E27FC236}">
                    <a16:creationId xmlns:a16="http://schemas.microsoft.com/office/drawing/2014/main" id="{61B4C5A5-750C-1D00-E70A-466AF43A096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83782" y="3456782"/>
                <a:ext cx="381761" cy="381761"/>
              </a:xfrm>
              <a:prstGeom prst="rect">
                <a:avLst/>
              </a:prstGeom>
            </p:spPr>
          </p:pic>
        </p:grpSp>
        <p:grpSp>
          <p:nvGrpSpPr>
            <p:cNvPr id="39" name="Group 38">
              <a:extLst>
                <a:ext uri="{FF2B5EF4-FFF2-40B4-BE49-F238E27FC236}">
                  <a16:creationId xmlns:a16="http://schemas.microsoft.com/office/drawing/2014/main" id="{E8D6EA03-3E8B-B0AF-5800-D082E012B017}"/>
                </a:ext>
              </a:extLst>
            </p:cNvPr>
            <p:cNvGrpSpPr/>
            <p:nvPr/>
          </p:nvGrpSpPr>
          <p:grpSpPr>
            <a:xfrm>
              <a:off x="9740708" y="1467725"/>
              <a:ext cx="676001" cy="676001"/>
              <a:chOff x="2968822" y="4240517"/>
              <a:chExt cx="676001" cy="676001"/>
            </a:xfrm>
          </p:grpSpPr>
          <p:sp>
            <p:nvSpPr>
              <p:cNvPr id="40" name="Oval 39">
                <a:extLst>
                  <a:ext uri="{FF2B5EF4-FFF2-40B4-BE49-F238E27FC236}">
                    <a16:creationId xmlns:a16="http://schemas.microsoft.com/office/drawing/2014/main" id="{2DB82D07-CDFB-F713-004D-54CD1690E4F7}"/>
                  </a:ext>
                </a:extLst>
              </p:cNvPr>
              <p:cNvSpPr/>
              <p:nvPr/>
            </p:nvSpPr>
            <p:spPr>
              <a:xfrm>
                <a:off x="2968822" y="4240517"/>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43" name="Group 42">
                <a:extLst>
                  <a:ext uri="{FF2B5EF4-FFF2-40B4-BE49-F238E27FC236}">
                    <a16:creationId xmlns:a16="http://schemas.microsoft.com/office/drawing/2014/main" id="{B4CB83F6-4545-FCFC-7B6C-A1601B8542AF}"/>
                  </a:ext>
                </a:extLst>
              </p:cNvPr>
              <p:cNvGrpSpPr>
                <a:grpSpLocks noChangeAspect="1"/>
              </p:cNvGrpSpPr>
              <p:nvPr/>
            </p:nvGrpSpPr>
            <p:grpSpPr>
              <a:xfrm>
                <a:off x="3108233" y="4394385"/>
                <a:ext cx="387167" cy="421203"/>
                <a:chOff x="11156492" y="250825"/>
                <a:chExt cx="433388" cy="471488"/>
              </a:xfrm>
              <a:solidFill>
                <a:schemeClr val="bg1">
                  <a:lumMod val="40000"/>
                  <a:lumOff val="60000"/>
                </a:schemeClr>
              </a:solidFill>
            </p:grpSpPr>
            <p:sp>
              <p:nvSpPr>
                <p:cNvPr id="46" name="Freeform 290">
                  <a:extLst>
                    <a:ext uri="{FF2B5EF4-FFF2-40B4-BE49-F238E27FC236}">
                      <a16:creationId xmlns:a16="http://schemas.microsoft.com/office/drawing/2014/main" id="{C009F80B-7FA6-84A2-761A-D49C7DF4159D}"/>
                    </a:ext>
                  </a:extLst>
                </p:cNvPr>
                <p:cNvSpPr>
                  <a:spLocks/>
                </p:cNvSpPr>
                <p:nvPr/>
              </p:nvSpPr>
              <p:spPr bwMode="auto">
                <a:xfrm>
                  <a:off x="11202529" y="284163"/>
                  <a:ext cx="261938" cy="261938"/>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7" name="Freeform 291">
                  <a:extLst>
                    <a:ext uri="{FF2B5EF4-FFF2-40B4-BE49-F238E27FC236}">
                      <a16:creationId xmlns:a16="http://schemas.microsoft.com/office/drawing/2014/main" id="{7F9FB752-7BF7-0BBE-A095-E823B87960DC}"/>
                    </a:ext>
                  </a:extLst>
                </p:cNvPr>
                <p:cNvSpPr>
                  <a:spLocks noEditPoints="1"/>
                </p:cNvSpPr>
                <p:nvPr/>
              </p:nvSpPr>
              <p:spPr bwMode="auto">
                <a:xfrm>
                  <a:off x="11156492" y="25082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8" name="Freeform 292">
                  <a:extLst>
                    <a:ext uri="{FF2B5EF4-FFF2-40B4-BE49-F238E27FC236}">
                      <a16:creationId xmlns:a16="http://schemas.microsoft.com/office/drawing/2014/main" id="{7BC4EB84-2C21-5987-ED74-230AE7E3D519}"/>
                    </a:ext>
                  </a:extLst>
                </p:cNvPr>
                <p:cNvSpPr>
                  <a:spLocks/>
                </p:cNvSpPr>
                <p:nvPr/>
              </p:nvSpPr>
              <p:spPr bwMode="auto">
                <a:xfrm>
                  <a:off x="11278729" y="311150"/>
                  <a:ext cx="292100" cy="292100"/>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grpSp>
      <p:sp>
        <p:nvSpPr>
          <p:cNvPr id="17" name="Rectangle 16">
            <a:extLst>
              <a:ext uri="{FF2B5EF4-FFF2-40B4-BE49-F238E27FC236}">
                <a16:creationId xmlns:a16="http://schemas.microsoft.com/office/drawing/2014/main" id="{7D36E742-62CC-F19F-2095-AB1C765528A2}"/>
              </a:ext>
              <a:ext uri="{C183D7F6-B498-43B3-948B-1728B52AA6E4}">
                <adec:decorative xmlns:adec="http://schemas.microsoft.com/office/drawing/2017/decorative" val="1"/>
              </a:ext>
            </a:extLst>
          </p:cNvPr>
          <p:cNvSpPr/>
          <p:nvPr/>
        </p:nvSpPr>
        <p:spPr>
          <a:xfrm>
            <a:off x="229689" y="2711975"/>
            <a:ext cx="3806588" cy="3553608"/>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accent2"/>
              </a:solidFill>
              <a:effectLst/>
              <a:uLnTx/>
              <a:uFillTx/>
              <a:latin typeface="Arial"/>
              <a:ea typeface="+mn-ea"/>
              <a:cs typeface="+mn-cs"/>
            </a:endParaRPr>
          </a:p>
        </p:txBody>
      </p:sp>
      <p:grpSp>
        <p:nvGrpSpPr>
          <p:cNvPr id="50" name="Group 49">
            <a:extLst>
              <a:ext uri="{FF2B5EF4-FFF2-40B4-BE49-F238E27FC236}">
                <a16:creationId xmlns:a16="http://schemas.microsoft.com/office/drawing/2014/main" id="{860DF6D9-4CD0-9C56-3CEB-CC2AEE597B6A}"/>
              </a:ext>
            </a:extLst>
          </p:cNvPr>
          <p:cNvGrpSpPr/>
          <p:nvPr/>
        </p:nvGrpSpPr>
        <p:grpSpPr>
          <a:xfrm>
            <a:off x="466347" y="3076303"/>
            <a:ext cx="3261062" cy="2739457"/>
            <a:chOff x="692452" y="3158168"/>
            <a:chExt cx="3261062" cy="2739457"/>
          </a:xfrm>
        </p:grpSpPr>
        <p:sp>
          <p:nvSpPr>
            <p:cNvPr id="10" name="Rectangle 9">
              <a:extLst>
                <a:ext uri="{FF2B5EF4-FFF2-40B4-BE49-F238E27FC236}">
                  <a16:creationId xmlns:a16="http://schemas.microsoft.com/office/drawing/2014/main" id="{4D6B9F8B-1D9E-5BCE-9327-F7FE35ADC1E7}"/>
                </a:ext>
              </a:extLst>
            </p:cNvPr>
            <p:cNvSpPr/>
            <p:nvPr/>
          </p:nvSpPr>
          <p:spPr>
            <a:xfrm>
              <a:off x="692452" y="3158168"/>
              <a:ext cx="3261062" cy="404661"/>
            </a:xfrm>
            <a:prstGeom prst="rect">
              <a:avLst/>
            </a:prstGeom>
            <a:noFill/>
          </p:spPr>
          <p:txBody>
            <a:bodyPr lIns="0" tIns="0" rIns="0" bIns="0">
              <a:noAutofit/>
            </a:bodyPr>
            <a:lstStyle/>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b="1" i="0" u="none" strike="noStrike" kern="1200" cap="none" spc="0" normalizeH="0" baseline="0" noProof="0">
                  <a:ln>
                    <a:noFill/>
                  </a:ln>
                  <a:solidFill>
                    <a:schemeClr val="accent1"/>
                  </a:solidFill>
                  <a:effectLst/>
                  <a:uLnTx/>
                  <a:uFillTx/>
                  <a:latin typeface="Arial"/>
                  <a:ea typeface="+mn-ea"/>
                  <a:cs typeface="+mn-cs"/>
                </a:rPr>
                <a:t>Get Efficient </a:t>
              </a:r>
            </a:p>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b="1" i="0" u="none" strike="noStrike" kern="1200" cap="none" spc="0" normalizeH="0" baseline="0" noProof="0">
                  <a:ln>
                    <a:noFill/>
                  </a:ln>
                  <a:solidFill>
                    <a:schemeClr val="accent1"/>
                  </a:solidFill>
                  <a:effectLst/>
                  <a:uLnTx/>
                  <a:uFillTx/>
                  <a:latin typeface="Arial"/>
                  <a:ea typeface="+mn-ea"/>
                  <a:cs typeface="+mn-cs"/>
                </a:rPr>
                <a:t>Assessment</a:t>
              </a:r>
            </a:p>
            <a:p>
              <a:pPr marL="0" marR="0" lvl="0" indent="0" algn="ctr" defTabSz="91364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chemeClr val="accent1"/>
                </a:solidFill>
                <a:effectLst/>
                <a:uLnTx/>
                <a:uFillTx/>
                <a:latin typeface="Arial" panose="020B0604020202020204"/>
                <a:ea typeface="+mn-ea"/>
                <a:cs typeface="Arial" panose="020B0604020202020204" pitchFamily="34" charset="0"/>
              </a:endParaRPr>
            </a:p>
          </p:txBody>
        </p:sp>
        <p:sp>
          <p:nvSpPr>
            <p:cNvPr id="3" name="!!TextBox 14">
              <a:extLst>
                <a:ext uri="{FF2B5EF4-FFF2-40B4-BE49-F238E27FC236}">
                  <a16:creationId xmlns:a16="http://schemas.microsoft.com/office/drawing/2014/main" id="{6BFD6480-50FC-CE64-BD85-28137A66145F}"/>
                </a:ext>
                <a:ext uri="{C183D7F6-B498-43B3-948B-1728B52AA6E4}">
                  <adec:decorative xmlns:adec="http://schemas.microsoft.com/office/drawing/2017/decorative" val="1"/>
                </a:ext>
              </a:extLst>
            </p:cNvPr>
            <p:cNvSpPr txBox="1"/>
            <p:nvPr/>
          </p:nvSpPr>
          <p:spPr>
            <a:xfrm>
              <a:off x="846422" y="3751817"/>
              <a:ext cx="2953123" cy="553998"/>
            </a:xfrm>
            <a:prstGeom prst="rect">
              <a:avLst/>
            </a:prstGeom>
            <a:noFill/>
          </p:spPr>
          <p:txBody>
            <a:bodyPr wrap="none" lIns="0" tIns="0" rIns="0" bIns="0" rtlCol="0">
              <a:no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chemeClr val="accent1"/>
                  </a:solidFill>
                  <a:effectLst/>
                  <a:uLnTx/>
                  <a:uFillTx/>
                  <a:latin typeface="Arial"/>
                </a:defRPr>
              </a:lvl1pPr>
            </a:lstStyle>
            <a:p>
              <a:pPr marL="0" marR="0" lvl="0" indent="0" defTabSz="914377"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Arial"/>
                  <a:ea typeface="+mn-ea"/>
                  <a:cs typeface="+mn-cs"/>
                </a:rPr>
                <a:t>Understand the efficiency gains you </a:t>
              </a:r>
            </a:p>
            <a:p>
              <a:pPr marL="0" marR="0" lvl="0" indent="0" defTabSz="914377"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Arial"/>
                  <a:ea typeface="+mn-ea"/>
                  <a:cs typeface="+mn-cs"/>
                </a:rPr>
                <a:t>can get with Dell systems</a:t>
              </a:r>
            </a:p>
          </p:txBody>
        </p:sp>
        <p:sp>
          <p:nvSpPr>
            <p:cNvPr id="23" name="Rectangle 22">
              <a:extLst>
                <a:ext uri="{FF2B5EF4-FFF2-40B4-BE49-F238E27FC236}">
                  <a16:creationId xmlns:a16="http://schemas.microsoft.com/office/drawing/2014/main" id="{E5D5257A-707B-B5C5-512D-D52855054867}"/>
                </a:ext>
              </a:extLst>
            </p:cNvPr>
            <p:cNvSpPr/>
            <p:nvPr/>
          </p:nvSpPr>
          <p:spPr>
            <a:xfrm>
              <a:off x="917239" y="4752808"/>
              <a:ext cx="2811489" cy="404661"/>
            </a:xfrm>
            <a:prstGeom prst="rect">
              <a:avLst/>
            </a:prstGeom>
            <a:noFill/>
          </p:spPr>
          <p:txBody>
            <a:bodyPr lIns="0" tIns="0" rIns="0" bIns="0">
              <a:noAutofit/>
            </a:bodyPr>
            <a:lstStyle/>
            <a:p>
              <a:pPr marL="0" marR="0" lvl="0" indent="0" algn="ctr" defTabSz="914377" rtl="0" eaLnBrk="1" fontAlgn="auto" latinLnBrk="0" hangingPunct="1">
                <a:lnSpc>
                  <a:spcPct val="85000"/>
                </a:lnSpc>
                <a:spcAft>
                  <a:spcPts val="0"/>
                </a:spcAft>
                <a:buClrTx/>
                <a:buSzTx/>
                <a:buFontTx/>
                <a:buNone/>
                <a:tabLst/>
                <a:defRPr/>
              </a:pPr>
              <a:r>
                <a:rPr kumimoji="0" lang="en-US" b="1" i="0" u="none" strike="noStrike" kern="1200" cap="none" spc="0" normalizeH="0" baseline="0" noProof="0">
                  <a:ln>
                    <a:noFill/>
                  </a:ln>
                  <a:solidFill>
                    <a:schemeClr val="accent1"/>
                  </a:solidFill>
                  <a:effectLst/>
                  <a:uLnTx/>
                  <a:uFillTx/>
                  <a:latin typeface="Arial"/>
                  <a:ea typeface="+mn-ea"/>
                  <a:cs typeface="+mn-cs"/>
                </a:rPr>
                <a:t>Cloud Smart </a:t>
              </a:r>
            </a:p>
            <a:p>
              <a:pPr marL="0" marR="0" lvl="0" indent="0" algn="ctr" defTabSz="914377" rtl="0" eaLnBrk="1" fontAlgn="auto" latinLnBrk="0" hangingPunct="1">
                <a:lnSpc>
                  <a:spcPct val="85000"/>
                </a:lnSpc>
                <a:spcAft>
                  <a:spcPts val="0"/>
                </a:spcAft>
                <a:buClrTx/>
                <a:buSzTx/>
                <a:buFontTx/>
                <a:buNone/>
                <a:tabLst/>
                <a:defRPr/>
              </a:pPr>
              <a:r>
                <a:rPr kumimoji="0" lang="en-US" b="1" i="0" u="none" strike="noStrike" kern="1200" cap="none" spc="0" normalizeH="0" baseline="0" noProof="0">
                  <a:ln>
                    <a:noFill/>
                  </a:ln>
                  <a:solidFill>
                    <a:schemeClr val="accent1"/>
                  </a:solidFill>
                  <a:effectLst/>
                  <a:uLnTx/>
                  <a:uFillTx/>
                  <a:latin typeface="Arial"/>
                  <a:ea typeface="+mn-ea"/>
                  <a:cs typeface="+mn-cs"/>
                </a:rPr>
                <a:t>Discovery</a:t>
              </a:r>
            </a:p>
          </p:txBody>
        </p:sp>
        <p:sp>
          <p:nvSpPr>
            <p:cNvPr id="24" name="!!TextBox 13">
              <a:extLst>
                <a:ext uri="{FF2B5EF4-FFF2-40B4-BE49-F238E27FC236}">
                  <a16:creationId xmlns:a16="http://schemas.microsoft.com/office/drawing/2014/main" id="{1832D68B-C45D-EE69-2BFE-6C5EFCC4DB0F}"/>
                </a:ext>
                <a:ext uri="{C183D7F6-B498-43B3-948B-1728B52AA6E4}">
                  <adec:decorative xmlns:adec="http://schemas.microsoft.com/office/drawing/2017/decorative" val="1"/>
                </a:ext>
              </a:extLst>
            </p:cNvPr>
            <p:cNvSpPr txBox="1"/>
            <p:nvPr/>
          </p:nvSpPr>
          <p:spPr>
            <a:xfrm>
              <a:off x="1121794" y="5343627"/>
              <a:ext cx="2402378" cy="553998"/>
            </a:xfrm>
            <a:prstGeom prst="rect">
              <a:avLst/>
            </a:prstGeom>
            <a:noFill/>
          </p:spPr>
          <p:txBody>
            <a:bodyPr wrap="none" lIns="0" tIns="0" rIns="0" bIns="0" rtlCol="0">
              <a:noAutofit/>
            </a:bodyPr>
            <a:lstStyle>
              <a:defPPr>
                <a:defRPr lang="en-US"/>
              </a:defPPr>
              <a:lvl1pPr marR="0" lvl="0" indent="0" fontAlgn="auto">
                <a:lnSpc>
                  <a:spcPct val="85000"/>
                </a:lnSpc>
                <a:spcBef>
                  <a:spcPts val="0"/>
                </a:spcBef>
                <a:spcAft>
                  <a:spcPts val="0"/>
                </a:spcAft>
                <a:buClrTx/>
                <a:buSzTx/>
                <a:buFontTx/>
                <a:buNone/>
                <a:tabLst/>
                <a:defRPr kumimoji="0" sz="1600" b="0" i="0" u="none" strike="noStrike" cap="none" spc="0" normalizeH="0" baseline="0">
                  <a:ln>
                    <a:noFill/>
                  </a:ln>
                  <a:solidFill>
                    <a:schemeClr val="bg1">
                      <a:lumMod val="20000"/>
                      <a:lumOff val="80000"/>
                    </a:schemeClr>
                  </a:solidFill>
                  <a:effectLst/>
                  <a:uLnTx/>
                  <a:uFillTx/>
                </a:defRPr>
              </a:lvl1pPr>
            </a:lstStyle>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1"/>
                  </a:solidFill>
                  <a:effectLst/>
                  <a:uLnTx/>
                  <a:uFillTx/>
                  <a:latin typeface="Arial"/>
                  <a:ea typeface="+mn-ea"/>
                  <a:cs typeface="+mn-cs"/>
                </a:rPr>
                <a:t>Optimize and right-size your cloud </a:t>
              </a:r>
            </a:p>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1"/>
                  </a:solidFill>
                  <a:effectLst/>
                  <a:uLnTx/>
                  <a:uFillTx/>
                  <a:latin typeface="Arial"/>
                  <a:ea typeface="+mn-ea"/>
                  <a:cs typeface="+mn-cs"/>
                </a:rPr>
                <a:t>environment</a:t>
              </a:r>
            </a:p>
          </p:txBody>
        </p:sp>
      </p:grpSp>
      <p:sp>
        <p:nvSpPr>
          <p:cNvPr id="19" name="Rectangle 18">
            <a:extLst>
              <a:ext uri="{FF2B5EF4-FFF2-40B4-BE49-F238E27FC236}">
                <a16:creationId xmlns:a16="http://schemas.microsoft.com/office/drawing/2014/main" id="{41C76DE7-864D-3A5B-2145-7EA263B406B3}"/>
              </a:ext>
              <a:ext uri="{C183D7F6-B498-43B3-948B-1728B52AA6E4}">
                <adec:decorative xmlns:adec="http://schemas.microsoft.com/office/drawing/2017/decorative" val="1"/>
              </a:ext>
            </a:extLst>
          </p:cNvPr>
          <p:cNvSpPr/>
          <p:nvPr/>
        </p:nvSpPr>
        <p:spPr>
          <a:xfrm>
            <a:off x="4181229" y="2711975"/>
            <a:ext cx="3806589" cy="3553608"/>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accent2"/>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98030C9B-5EA0-8CFB-0498-A6E092B2D4BF}"/>
              </a:ext>
              <a:ext uri="{C183D7F6-B498-43B3-948B-1728B52AA6E4}">
                <adec:decorative xmlns:adec="http://schemas.microsoft.com/office/drawing/2017/decorative" val="1"/>
              </a:ext>
            </a:extLst>
          </p:cNvPr>
          <p:cNvSpPr/>
          <p:nvPr/>
        </p:nvSpPr>
        <p:spPr>
          <a:xfrm>
            <a:off x="8163137" y="2711976"/>
            <a:ext cx="3806588" cy="3553608"/>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accent1"/>
              </a:solidFill>
              <a:effectLst/>
              <a:uLnTx/>
              <a:uFillTx/>
              <a:latin typeface="Arial"/>
              <a:ea typeface="+mn-ea"/>
              <a:cs typeface="+mn-cs"/>
            </a:endParaRPr>
          </a:p>
        </p:txBody>
      </p:sp>
      <p:sp>
        <p:nvSpPr>
          <p:cNvPr id="4" name="Title 3">
            <a:extLst>
              <a:ext uri="{FF2B5EF4-FFF2-40B4-BE49-F238E27FC236}">
                <a16:creationId xmlns:a16="http://schemas.microsoft.com/office/drawing/2014/main" id="{5273A391-437A-102E-D45F-7E5DAB99B833}"/>
              </a:ext>
            </a:extLst>
          </p:cNvPr>
          <p:cNvSpPr>
            <a:spLocks noGrp="1"/>
          </p:cNvSpPr>
          <p:nvPr>
            <p:ph type="title"/>
          </p:nvPr>
        </p:nvSpPr>
        <p:spPr/>
        <p:txBody>
          <a:bodyPr/>
          <a:lstStyle/>
          <a:p>
            <a:r>
              <a:rPr lang="en-US">
                <a:solidFill>
                  <a:schemeClr val="tx2"/>
                </a:solidFill>
              </a:rPr>
              <a:t>Power your data future with Dell Technologies</a:t>
            </a:r>
          </a:p>
        </p:txBody>
      </p:sp>
      <p:sp>
        <p:nvSpPr>
          <p:cNvPr id="2" name="Subtitle 1">
            <a:extLst>
              <a:ext uri="{FF2B5EF4-FFF2-40B4-BE49-F238E27FC236}">
                <a16:creationId xmlns:a16="http://schemas.microsoft.com/office/drawing/2014/main" id="{16B5CDDE-B49F-F394-7E6B-1248A740A2F2}"/>
              </a:ext>
            </a:extLst>
          </p:cNvPr>
          <p:cNvSpPr>
            <a:spLocks noGrp="1"/>
          </p:cNvSpPr>
          <p:nvPr>
            <p:ph type="subTitle" idx="1"/>
          </p:nvPr>
        </p:nvSpPr>
        <p:spPr/>
        <p:txBody>
          <a:bodyPr/>
          <a:lstStyle/>
          <a:p>
            <a:r>
              <a:rPr lang="en-US">
                <a:solidFill>
                  <a:schemeClr val="tx2"/>
                </a:solidFill>
              </a:rPr>
              <a:t>Create a roadmap from your current to future state of IT</a:t>
            </a:r>
          </a:p>
        </p:txBody>
      </p:sp>
      <p:pic>
        <p:nvPicPr>
          <p:cNvPr id="30" name="Picture 29">
            <a:extLst>
              <a:ext uri="{FF2B5EF4-FFF2-40B4-BE49-F238E27FC236}">
                <a16:creationId xmlns:a16="http://schemas.microsoft.com/office/drawing/2014/main" id="{80F61793-46E4-25B1-F19E-907B079F5763}"/>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79" y="6451744"/>
            <a:ext cx="1438656" cy="187024"/>
          </a:xfrm>
          <a:prstGeom prst="rect">
            <a:avLst/>
          </a:prstGeom>
        </p:spPr>
      </p:pic>
      <p:grpSp>
        <p:nvGrpSpPr>
          <p:cNvPr id="51" name="Group 50">
            <a:extLst>
              <a:ext uri="{FF2B5EF4-FFF2-40B4-BE49-F238E27FC236}">
                <a16:creationId xmlns:a16="http://schemas.microsoft.com/office/drawing/2014/main" id="{1469C777-542F-6092-DA46-8754DBD04A8C}"/>
              </a:ext>
            </a:extLst>
          </p:cNvPr>
          <p:cNvGrpSpPr/>
          <p:nvPr/>
        </p:nvGrpSpPr>
        <p:grpSpPr>
          <a:xfrm>
            <a:off x="4575800" y="3076303"/>
            <a:ext cx="3040400" cy="2709767"/>
            <a:chOff x="4549059" y="3099445"/>
            <a:chExt cx="3040400" cy="2709767"/>
          </a:xfrm>
        </p:grpSpPr>
        <p:sp>
          <p:nvSpPr>
            <p:cNvPr id="11" name="Rectangle 10">
              <a:extLst>
                <a:ext uri="{FF2B5EF4-FFF2-40B4-BE49-F238E27FC236}">
                  <a16:creationId xmlns:a16="http://schemas.microsoft.com/office/drawing/2014/main" id="{7CF29E0E-E2C5-1CA4-6563-91A9151103E2}"/>
                </a:ext>
              </a:extLst>
            </p:cNvPr>
            <p:cNvSpPr/>
            <p:nvPr/>
          </p:nvSpPr>
          <p:spPr>
            <a:xfrm>
              <a:off x="4549059" y="3099445"/>
              <a:ext cx="2994656" cy="404661"/>
            </a:xfrm>
            <a:prstGeom prst="rect">
              <a:avLst/>
            </a:prstGeom>
            <a:noFill/>
          </p:spPr>
          <p:txBody>
            <a:bodyPr lIns="0" tIns="0" rIns="0" bIns="0">
              <a:noAutofit/>
            </a:bodyPr>
            <a:lstStyle/>
            <a:p>
              <a:pPr marL="0" marR="0" lvl="0" indent="0" algn="ctr" defTabSz="914377" rtl="0" eaLnBrk="1" fontAlgn="auto" latinLnBrk="0" hangingPunct="1">
                <a:lnSpc>
                  <a:spcPct val="85000"/>
                </a:lnSpc>
                <a:spcBef>
                  <a:spcPts val="600"/>
                </a:spcBef>
                <a:spcAft>
                  <a:spcPts val="0"/>
                </a:spcAft>
                <a:buClrTx/>
                <a:buSzTx/>
                <a:buFontTx/>
                <a:buNone/>
                <a:tabLst/>
                <a:defRPr/>
              </a:pPr>
              <a:r>
                <a:rPr kumimoji="0" lang="en-US" b="1" i="0" u="none" strike="noStrike" kern="1200" cap="none" spc="0" normalizeH="0" baseline="0" noProof="0">
                  <a:ln>
                    <a:noFill/>
                  </a:ln>
                  <a:solidFill>
                    <a:schemeClr val="accent1"/>
                  </a:solidFill>
                  <a:effectLst/>
                  <a:uLnTx/>
                  <a:uFillTx/>
                  <a:latin typeface="Arial"/>
                  <a:ea typeface="+mn-ea"/>
                  <a:cs typeface="+mn-cs"/>
                </a:rPr>
                <a:t>GenAI Accelerator Workshop</a:t>
              </a:r>
            </a:p>
          </p:txBody>
        </p:sp>
        <p:sp>
          <p:nvSpPr>
            <p:cNvPr id="5" name="!!TextBox 13">
              <a:extLst>
                <a:ext uri="{FF2B5EF4-FFF2-40B4-BE49-F238E27FC236}">
                  <a16:creationId xmlns:a16="http://schemas.microsoft.com/office/drawing/2014/main" id="{25D00835-B029-6D56-F693-48670C6E79DE}"/>
                </a:ext>
                <a:ext uri="{C183D7F6-B498-43B3-948B-1728B52AA6E4}">
                  <adec:decorative xmlns:adec="http://schemas.microsoft.com/office/drawing/2017/decorative" val="1"/>
                </a:ext>
              </a:extLst>
            </p:cNvPr>
            <p:cNvSpPr txBox="1"/>
            <p:nvPr/>
          </p:nvSpPr>
          <p:spPr>
            <a:xfrm>
              <a:off x="4549059" y="3674889"/>
              <a:ext cx="2994649" cy="553998"/>
            </a:xfrm>
            <a:prstGeom prst="rect">
              <a:avLst/>
            </a:prstGeom>
            <a:noFill/>
          </p:spPr>
          <p:txBody>
            <a:bodyPr wrap="none" lIns="0" tIns="0" rIns="0" bIns="0" rtlCol="0">
              <a:noAutofit/>
            </a:bodyPr>
            <a:lstStyle>
              <a:defPPr>
                <a:defRPr lang="en-US"/>
              </a:defPPr>
              <a:lvl1pPr marR="0" lvl="0" indent="0" fontAlgn="auto">
                <a:lnSpc>
                  <a:spcPct val="85000"/>
                </a:lnSpc>
                <a:spcBef>
                  <a:spcPts val="0"/>
                </a:spcBef>
                <a:spcAft>
                  <a:spcPts val="0"/>
                </a:spcAft>
                <a:buClrTx/>
                <a:buSzTx/>
                <a:buFontTx/>
                <a:buNone/>
                <a:tabLst/>
                <a:defRPr kumimoji="0" sz="1600" b="0" i="0" u="none" strike="noStrike" cap="none" spc="0" normalizeH="0" baseline="0">
                  <a:ln>
                    <a:noFill/>
                  </a:ln>
                  <a:solidFill>
                    <a:schemeClr val="bg1">
                      <a:lumMod val="20000"/>
                      <a:lumOff val="80000"/>
                    </a:schemeClr>
                  </a:solidFill>
                  <a:effectLst/>
                  <a:uLnTx/>
                  <a:uFillTx/>
                </a:defRPr>
              </a:lvl1pPr>
            </a:lstStyle>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1"/>
                  </a:solidFill>
                  <a:effectLst/>
                  <a:uLnTx/>
                  <a:uFillTx/>
                  <a:latin typeface="Arial"/>
                  <a:ea typeface="+mn-ea"/>
                  <a:cs typeface="+mn-cs"/>
                </a:rPr>
                <a:t>Address your readiness in leveraging</a:t>
              </a:r>
            </a:p>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1"/>
                  </a:solidFill>
                  <a:effectLst/>
                  <a:uLnTx/>
                  <a:uFillTx/>
                  <a:latin typeface="Arial"/>
                  <a:ea typeface="+mn-ea"/>
                  <a:cs typeface="+mn-cs"/>
                </a:rPr>
                <a:t> GenAI across business and IT </a:t>
              </a:r>
            </a:p>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1"/>
                  </a:solidFill>
                  <a:effectLst/>
                  <a:uLnTx/>
                  <a:uFillTx/>
                  <a:latin typeface="Arial"/>
                  <a:ea typeface="+mn-ea"/>
                  <a:cs typeface="+mn-cs"/>
                </a:rPr>
                <a:t>dimensions</a:t>
              </a:r>
            </a:p>
          </p:txBody>
        </p:sp>
        <p:sp>
          <p:nvSpPr>
            <p:cNvPr id="25" name="Rectangle 24">
              <a:extLst>
                <a:ext uri="{FF2B5EF4-FFF2-40B4-BE49-F238E27FC236}">
                  <a16:creationId xmlns:a16="http://schemas.microsoft.com/office/drawing/2014/main" id="{EC644E13-28F2-BDB1-70A0-30EC6EEF82C0}"/>
                </a:ext>
              </a:extLst>
            </p:cNvPr>
            <p:cNvSpPr/>
            <p:nvPr/>
          </p:nvSpPr>
          <p:spPr>
            <a:xfrm>
              <a:off x="4549059" y="4687461"/>
              <a:ext cx="3040400" cy="404661"/>
            </a:xfrm>
            <a:prstGeom prst="rect">
              <a:avLst/>
            </a:prstGeom>
            <a:noFill/>
          </p:spPr>
          <p:txBody>
            <a:bodyPr lIns="0" tIns="0" rIns="0" bIns="0">
              <a:noAutofit/>
            </a:bodyPr>
            <a:lstStyle/>
            <a:p>
              <a:pPr marL="0" marR="0" lvl="0" indent="0" algn="ctr" defTabSz="914377" rtl="0" eaLnBrk="1" fontAlgn="auto" latinLnBrk="0" hangingPunct="1">
                <a:lnSpc>
                  <a:spcPct val="85000"/>
                </a:lnSpc>
                <a:spcBef>
                  <a:spcPts val="600"/>
                </a:spcBef>
                <a:spcAft>
                  <a:spcPts val="0"/>
                </a:spcAft>
                <a:buClrTx/>
                <a:buSzTx/>
                <a:buFontTx/>
                <a:buNone/>
                <a:tabLst/>
                <a:defRPr/>
              </a:pPr>
              <a:r>
                <a:rPr kumimoji="0" lang="en-US" b="1" i="0" u="none" strike="noStrike" kern="1200" cap="none" spc="0" normalizeH="0" baseline="0" noProof="0" err="1">
                  <a:ln>
                    <a:noFill/>
                  </a:ln>
                  <a:solidFill>
                    <a:schemeClr val="accent1"/>
                  </a:solidFill>
                  <a:effectLst/>
                  <a:uLnTx/>
                  <a:uFillTx/>
                  <a:latin typeface="Arial"/>
                  <a:ea typeface="+mn-ea"/>
                  <a:cs typeface="+mn-cs"/>
                </a:rPr>
                <a:t>ProConsult</a:t>
              </a:r>
              <a:r>
                <a:rPr kumimoji="0" lang="en-US" b="1" i="0" u="none" strike="noStrike" kern="1200" cap="none" spc="0" normalizeH="0" baseline="0" noProof="0">
                  <a:ln>
                    <a:noFill/>
                  </a:ln>
                  <a:solidFill>
                    <a:schemeClr val="accent1"/>
                  </a:solidFill>
                  <a:effectLst/>
                  <a:uLnTx/>
                  <a:uFillTx/>
                  <a:latin typeface="Arial"/>
                  <a:ea typeface="+mn-ea"/>
                  <a:cs typeface="+mn-cs"/>
                </a:rPr>
                <a:t> Advisory Engagement</a:t>
              </a:r>
            </a:p>
          </p:txBody>
        </p:sp>
        <p:sp>
          <p:nvSpPr>
            <p:cNvPr id="26" name="!!TextBox 13">
              <a:extLst>
                <a:ext uri="{FF2B5EF4-FFF2-40B4-BE49-F238E27FC236}">
                  <a16:creationId xmlns:a16="http://schemas.microsoft.com/office/drawing/2014/main" id="{CE8228A2-8A8D-412B-41D4-6780246DA74A}"/>
                </a:ext>
                <a:ext uri="{C183D7F6-B498-43B3-948B-1728B52AA6E4}">
                  <adec:decorative xmlns:adec="http://schemas.microsoft.com/office/drawing/2017/decorative" val="1"/>
                </a:ext>
              </a:extLst>
            </p:cNvPr>
            <p:cNvSpPr txBox="1"/>
            <p:nvPr/>
          </p:nvSpPr>
          <p:spPr>
            <a:xfrm>
              <a:off x="4549059" y="5255214"/>
              <a:ext cx="3030932" cy="553998"/>
            </a:xfrm>
            <a:prstGeom prst="rect">
              <a:avLst/>
            </a:prstGeom>
            <a:noFill/>
          </p:spPr>
          <p:txBody>
            <a:bodyPr wrap="none" lIns="0" tIns="0" rIns="0" bIns="0" rtlCol="0">
              <a:noAutofit/>
            </a:bodyPr>
            <a:lstStyle>
              <a:defPPr>
                <a:defRPr lang="en-US"/>
              </a:defPPr>
              <a:lvl1pPr marR="0" lvl="0" indent="0" fontAlgn="auto">
                <a:lnSpc>
                  <a:spcPct val="85000"/>
                </a:lnSpc>
                <a:spcBef>
                  <a:spcPts val="0"/>
                </a:spcBef>
                <a:spcAft>
                  <a:spcPts val="0"/>
                </a:spcAft>
                <a:buClrTx/>
                <a:buSzTx/>
                <a:buFontTx/>
                <a:buNone/>
                <a:tabLst/>
                <a:defRPr kumimoji="0" sz="1600" b="0" i="0" u="none" strike="noStrike" cap="none" spc="0" normalizeH="0" baseline="0">
                  <a:ln>
                    <a:noFill/>
                  </a:ln>
                  <a:solidFill>
                    <a:schemeClr val="bg1">
                      <a:lumMod val="20000"/>
                      <a:lumOff val="80000"/>
                    </a:schemeClr>
                  </a:solidFill>
                  <a:effectLst/>
                  <a:uLnTx/>
                  <a:uFillTx/>
                </a:defRPr>
              </a:lvl1pPr>
            </a:lstStyle>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1"/>
                  </a:solidFill>
                  <a:effectLst/>
                  <a:uLnTx/>
                  <a:uFillTx/>
                  <a:latin typeface="Arial"/>
                  <a:ea typeface="+mn-ea"/>
                  <a:cs typeface="+mn-cs"/>
                </a:rPr>
                <a:t>Define a winning strategy and outline </a:t>
              </a:r>
            </a:p>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1"/>
                  </a:solidFill>
                  <a:effectLst/>
                  <a:uLnTx/>
                  <a:uFillTx/>
                  <a:latin typeface="Arial"/>
                  <a:ea typeface="+mn-ea"/>
                  <a:cs typeface="+mn-cs"/>
                </a:rPr>
                <a:t>a roadmap to achieve your objectives</a:t>
              </a:r>
            </a:p>
          </p:txBody>
        </p:sp>
      </p:grpSp>
      <p:grpSp>
        <p:nvGrpSpPr>
          <p:cNvPr id="52" name="Group 51">
            <a:extLst>
              <a:ext uri="{FF2B5EF4-FFF2-40B4-BE49-F238E27FC236}">
                <a16:creationId xmlns:a16="http://schemas.microsoft.com/office/drawing/2014/main" id="{9599655A-C936-4889-0A1A-299B7995AD83}"/>
              </a:ext>
            </a:extLst>
          </p:cNvPr>
          <p:cNvGrpSpPr/>
          <p:nvPr/>
        </p:nvGrpSpPr>
        <p:grpSpPr>
          <a:xfrm>
            <a:off x="8459286" y="3076303"/>
            <a:ext cx="3136589" cy="2705371"/>
            <a:chOff x="8341959" y="3019047"/>
            <a:chExt cx="3136589" cy="2705371"/>
          </a:xfrm>
        </p:grpSpPr>
        <p:sp>
          <p:nvSpPr>
            <p:cNvPr id="12" name="Rectangle 11">
              <a:extLst>
                <a:ext uri="{FF2B5EF4-FFF2-40B4-BE49-F238E27FC236}">
                  <a16:creationId xmlns:a16="http://schemas.microsoft.com/office/drawing/2014/main" id="{0CD5E454-D8A0-0823-9071-695F5602A792}"/>
                </a:ext>
              </a:extLst>
            </p:cNvPr>
            <p:cNvSpPr/>
            <p:nvPr/>
          </p:nvSpPr>
          <p:spPr>
            <a:xfrm>
              <a:off x="8341959" y="3019047"/>
              <a:ext cx="3136589" cy="404661"/>
            </a:xfrm>
            <a:prstGeom prst="rect">
              <a:avLst/>
            </a:prstGeom>
            <a:noFill/>
          </p:spPr>
          <p:txBody>
            <a:bodyPr lIns="0" tIns="0" rIns="0" bIns="0">
              <a:noAutofit/>
            </a:bodyPr>
            <a:lstStyle/>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b="1" i="0" u="none" strike="noStrike" kern="1200" cap="none" spc="0" normalizeH="0" baseline="0" noProof="0">
                  <a:ln>
                    <a:noFill/>
                  </a:ln>
                  <a:solidFill>
                    <a:schemeClr val="accent1"/>
                  </a:solidFill>
                  <a:effectLst/>
                  <a:uLnTx/>
                  <a:uFillTx/>
                  <a:latin typeface="Arial"/>
                  <a:ea typeface="+mn-ea"/>
                  <a:cs typeface="+mn-cs"/>
                </a:rPr>
                <a:t>Cyber Resiliency</a:t>
              </a:r>
            </a:p>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b="1" i="0" u="none" strike="noStrike" kern="1200" cap="none" spc="0" normalizeH="0" baseline="0" noProof="0">
                  <a:ln>
                    <a:noFill/>
                  </a:ln>
                  <a:solidFill>
                    <a:schemeClr val="accent1"/>
                  </a:solidFill>
                  <a:effectLst/>
                  <a:uLnTx/>
                  <a:uFillTx/>
                  <a:latin typeface="Arial"/>
                  <a:ea typeface="+mn-ea"/>
                  <a:cs typeface="+mn-cs"/>
                </a:rPr>
                <a:t>Assessment</a:t>
              </a:r>
            </a:p>
          </p:txBody>
        </p:sp>
        <p:sp>
          <p:nvSpPr>
            <p:cNvPr id="6" name="!!TextBox 12">
              <a:extLst>
                <a:ext uri="{FF2B5EF4-FFF2-40B4-BE49-F238E27FC236}">
                  <a16:creationId xmlns:a16="http://schemas.microsoft.com/office/drawing/2014/main" id="{A6C8D89F-F25E-8762-F5BA-0EA6CAF8CDBC}"/>
                </a:ext>
                <a:ext uri="{C183D7F6-B498-43B3-948B-1728B52AA6E4}">
                  <adec:decorative xmlns:adec="http://schemas.microsoft.com/office/drawing/2017/decorative" val="1"/>
                </a:ext>
              </a:extLst>
            </p:cNvPr>
            <p:cNvSpPr txBox="1"/>
            <p:nvPr/>
          </p:nvSpPr>
          <p:spPr>
            <a:xfrm>
              <a:off x="8341959" y="3674889"/>
              <a:ext cx="3125997" cy="553998"/>
            </a:xfrm>
            <a:prstGeom prst="rect">
              <a:avLst/>
            </a:prstGeom>
            <a:noFill/>
          </p:spPr>
          <p:txBody>
            <a:bodyPr wrap="square" lIns="0" tIns="0" rIns="0" bIns="0" rtlCol="0">
              <a:noAutofit/>
            </a:bodyPr>
            <a:lstStyle>
              <a:defPPr>
                <a:defRPr lang="en-US"/>
              </a:defPPr>
              <a:lvl1pPr marR="0" lvl="0" indent="0" fontAlgn="auto">
                <a:lnSpc>
                  <a:spcPct val="85000"/>
                </a:lnSpc>
                <a:spcBef>
                  <a:spcPts val="0"/>
                </a:spcBef>
                <a:spcAft>
                  <a:spcPts val="0"/>
                </a:spcAft>
                <a:buClrTx/>
                <a:buSzTx/>
                <a:buFontTx/>
                <a:buNone/>
                <a:tabLst/>
                <a:defRPr kumimoji="0" sz="1600" b="0" i="0" u="none" strike="noStrike" cap="none" spc="0" normalizeH="0" baseline="0">
                  <a:ln>
                    <a:noFill/>
                  </a:ln>
                  <a:solidFill>
                    <a:schemeClr val="bg1">
                      <a:lumMod val="20000"/>
                      <a:lumOff val="80000"/>
                    </a:schemeClr>
                  </a:solidFill>
                  <a:effectLst/>
                  <a:uLnTx/>
                  <a:uFillTx/>
                </a:defRPr>
              </a:lvl1pPr>
            </a:lstStyle>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1"/>
                  </a:solidFill>
                  <a:effectLst/>
                  <a:uLnTx/>
                  <a:uFillTx/>
                  <a:latin typeface="Arial"/>
                  <a:ea typeface="+mn-ea"/>
                  <a:cs typeface="+mn-cs"/>
                </a:rPr>
                <a:t>Self-guided approach to assess your vulnerabilities and get actionable recommendations</a:t>
              </a:r>
            </a:p>
          </p:txBody>
        </p:sp>
        <p:sp>
          <p:nvSpPr>
            <p:cNvPr id="18" name="Rectangle 17">
              <a:extLst>
                <a:ext uri="{FF2B5EF4-FFF2-40B4-BE49-F238E27FC236}">
                  <a16:creationId xmlns:a16="http://schemas.microsoft.com/office/drawing/2014/main" id="{D1ADCCDB-7D64-AF90-7DF0-42B6E0147306}"/>
                </a:ext>
              </a:extLst>
            </p:cNvPr>
            <p:cNvSpPr/>
            <p:nvPr/>
          </p:nvSpPr>
          <p:spPr>
            <a:xfrm>
              <a:off x="8341959" y="4607063"/>
              <a:ext cx="3125997" cy="404661"/>
            </a:xfrm>
            <a:prstGeom prst="rect">
              <a:avLst/>
            </a:prstGeom>
          </p:spPr>
          <p:txBody>
            <a:bodyPr lIns="0" tIns="0" rIns="0" bIns="0">
              <a:noAutofit/>
            </a:bodyPr>
            <a:lstStyle/>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b="1" i="0" u="none" strike="noStrike" kern="1200" cap="none" spc="0" normalizeH="0" baseline="0" noProof="0">
                  <a:ln>
                    <a:noFill/>
                  </a:ln>
                  <a:solidFill>
                    <a:schemeClr val="accent1"/>
                  </a:solidFill>
                  <a:effectLst/>
                  <a:uLnTx/>
                  <a:uFillTx/>
                  <a:latin typeface="Arial"/>
                  <a:ea typeface="+mn-ea"/>
                  <a:cs typeface="+mn-cs"/>
                </a:rPr>
                <a:t>Cybersecurity </a:t>
              </a:r>
            </a:p>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b="1" i="0" u="none" strike="noStrike" kern="1200" cap="none" spc="0" normalizeH="0" baseline="0" noProof="0">
                  <a:ln>
                    <a:noFill/>
                  </a:ln>
                  <a:solidFill>
                    <a:schemeClr val="accent1"/>
                  </a:solidFill>
                  <a:effectLst/>
                  <a:uLnTx/>
                  <a:uFillTx/>
                  <a:latin typeface="Arial"/>
                  <a:ea typeface="+mn-ea"/>
                  <a:cs typeface="+mn-cs"/>
                </a:rPr>
                <a:t>Workshops</a:t>
              </a:r>
            </a:p>
          </p:txBody>
        </p:sp>
        <p:sp>
          <p:nvSpPr>
            <p:cNvPr id="21" name="!!TextBox 12">
              <a:extLst>
                <a:ext uri="{FF2B5EF4-FFF2-40B4-BE49-F238E27FC236}">
                  <a16:creationId xmlns:a16="http://schemas.microsoft.com/office/drawing/2014/main" id="{1A9786A1-5D83-5C23-0D48-543D5084B173}"/>
                </a:ext>
                <a:ext uri="{C183D7F6-B498-43B3-948B-1728B52AA6E4}">
                  <adec:decorative xmlns:adec="http://schemas.microsoft.com/office/drawing/2017/decorative" val="1"/>
                </a:ext>
              </a:extLst>
            </p:cNvPr>
            <p:cNvSpPr txBox="1"/>
            <p:nvPr/>
          </p:nvSpPr>
          <p:spPr>
            <a:xfrm>
              <a:off x="8341959" y="5170420"/>
              <a:ext cx="3125989" cy="553998"/>
            </a:xfrm>
            <a:prstGeom prst="rect">
              <a:avLst/>
            </a:prstGeom>
            <a:noFill/>
          </p:spPr>
          <p:txBody>
            <a:bodyPr wrap="square" lIns="0" tIns="0" rIns="0" bIns="0" rtlCol="0">
              <a:noAutofit/>
            </a:bodyPr>
            <a:lstStyle>
              <a:defPPr>
                <a:defRPr lang="en-US"/>
              </a:defPPr>
              <a:lvl1pPr marR="0" lvl="0" indent="0" fontAlgn="auto">
                <a:lnSpc>
                  <a:spcPct val="85000"/>
                </a:lnSpc>
                <a:spcBef>
                  <a:spcPts val="0"/>
                </a:spcBef>
                <a:spcAft>
                  <a:spcPts val="0"/>
                </a:spcAft>
                <a:buClrTx/>
                <a:buSzTx/>
                <a:buFontTx/>
                <a:buNone/>
                <a:tabLst/>
                <a:defRPr kumimoji="0" sz="1600" b="0" i="0" u="none" strike="noStrike" cap="none" spc="0" normalizeH="0" baseline="0">
                  <a:ln>
                    <a:noFill/>
                  </a:ln>
                  <a:solidFill>
                    <a:schemeClr val="bg1">
                      <a:lumMod val="20000"/>
                      <a:lumOff val="80000"/>
                    </a:schemeClr>
                  </a:solidFill>
                  <a:effectLst/>
                  <a:uLnTx/>
                  <a:uFillTx/>
                </a:defRPr>
              </a:lvl1pPr>
            </a:lstStyle>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1"/>
                  </a:solidFill>
                  <a:effectLst/>
                  <a:uLnTx/>
                  <a:uFillTx/>
                  <a:latin typeface="Arial"/>
                  <a:ea typeface="+mn-ea"/>
                  <a:cs typeface="+mn-cs"/>
                </a:rPr>
                <a:t>Expert-driven, interactive workshop to improve security and resilience strategies</a:t>
              </a:r>
            </a:p>
          </p:txBody>
        </p:sp>
      </p:grpSp>
      <p:cxnSp>
        <p:nvCxnSpPr>
          <p:cNvPr id="53" name="Straight Connector 52">
            <a:extLst>
              <a:ext uri="{FF2B5EF4-FFF2-40B4-BE49-F238E27FC236}">
                <a16:creationId xmlns:a16="http://schemas.microsoft.com/office/drawing/2014/main" id="{BE80ACD3-819B-1859-8600-7576E7E9C8A5}"/>
              </a:ext>
              <a:ext uri="{C183D7F6-B498-43B3-948B-1728B52AA6E4}">
                <adec:decorative xmlns:adec="http://schemas.microsoft.com/office/drawing/2017/decorative" val="1"/>
              </a:ext>
            </a:extLst>
          </p:cNvPr>
          <p:cNvCxnSpPr>
            <a:cxnSpLocks/>
          </p:cNvCxnSpPr>
          <p:nvPr/>
        </p:nvCxnSpPr>
        <p:spPr>
          <a:xfrm>
            <a:off x="552998" y="4416603"/>
            <a:ext cx="2996250" cy="0"/>
          </a:xfrm>
          <a:prstGeom prst="line">
            <a:avLst/>
          </a:prstGeom>
          <a:ln w="12700">
            <a:solidFill>
              <a:schemeClr val="accent1">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0C3FD39-91C8-0D69-54E4-564C6EB933AF}"/>
              </a:ext>
              <a:ext uri="{C183D7F6-B498-43B3-948B-1728B52AA6E4}">
                <adec:decorative xmlns:adec="http://schemas.microsoft.com/office/drawing/2017/decorative" val="1"/>
              </a:ext>
            </a:extLst>
          </p:cNvPr>
          <p:cNvCxnSpPr>
            <a:cxnSpLocks/>
          </p:cNvCxnSpPr>
          <p:nvPr/>
        </p:nvCxnSpPr>
        <p:spPr>
          <a:xfrm>
            <a:off x="4580964" y="4416603"/>
            <a:ext cx="2996250" cy="0"/>
          </a:xfrm>
          <a:prstGeom prst="line">
            <a:avLst/>
          </a:prstGeom>
          <a:ln w="12700">
            <a:solidFill>
              <a:schemeClr val="accent1">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1FBE753-16DC-CBE0-1811-D7092F1D3E79}"/>
              </a:ext>
              <a:ext uri="{C183D7F6-B498-43B3-948B-1728B52AA6E4}">
                <adec:decorative xmlns:adec="http://schemas.microsoft.com/office/drawing/2017/decorative" val="1"/>
              </a:ext>
            </a:extLst>
          </p:cNvPr>
          <p:cNvCxnSpPr>
            <a:cxnSpLocks/>
          </p:cNvCxnSpPr>
          <p:nvPr/>
        </p:nvCxnSpPr>
        <p:spPr>
          <a:xfrm>
            <a:off x="8491194" y="4416603"/>
            <a:ext cx="2996250" cy="0"/>
          </a:xfrm>
          <a:prstGeom prst="line">
            <a:avLst/>
          </a:prstGeom>
          <a:ln w="12700">
            <a:solidFill>
              <a:schemeClr val="accent1">
                <a:alpha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343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50">
            <a:extLst>
              <a:ext uri="{FF2B5EF4-FFF2-40B4-BE49-F238E27FC236}">
                <a16:creationId xmlns:a16="http://schemas.microsoft.com/office/drawing/2014/main" id="{65771026-EEFD-D017-3CA3-6DCA3161347D}"/>
              </a:ext>
            </a:extLst>
          </p:cNvPr>
          <p:cNvSpPr txBox="1">
            <a:spLocks noGrp="1"/>
          </p:cNvSpPr>
          <p:nvPr>
            <p:ph type="title"/>
          </p:nvPr>
        </p:nvSpPr>
        <p:spPr>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ctr">
              <a:buNone/>
            </a:pPr>
            <a:r>
              <a:rPr lang="en-US" noProof="0"/>
              <a:t>Closing slide</a:t>
            </a:r>
          </a:p>
        </p:txBody>
      </p:sp>
      <p:sp>
        <p:nvSpPr>
          <p:cNvPr id="4" name="Subtitle 3">
            <a:extLst>
              <a:ext uri="{FF2B5EF4-FFF2-40B4-BE49-F238E27FC236}">
                <a16:creationId xmlns:a16="http://schemas.microsoft.com/office/drawing/2014/main" id="{91377620-12AB-B2B2-8424-25081354ECDC}"/>
              </a:ext>
            </a:extLst>
          </p:cNvPr>
          <p:cNvSpPr>
            <a:spLocks noGrp="1"/>
          </p:cNvSpPr>
          <p:nvPr>
            <p:ph type="subTitle" idx="1"/>
          </p:nvPr>
        </p:nvSpPr>
        <p:spPr/>
        <p:txBody>
          <a:bodyPr/>
          <a:lstStyle/>
          <a:p>
            <a:endParaRPr lang="en-US"/>
          </a:p>
        </p:txBody>
      </p:sp>
      <p:pic>
        <p:nvPicPr>
          <p:cNvPr id="12" name="Picture 11">
            <a:extLst>
              <a:ext uri="{FF2B5EF4-FFF2-40B4-BE49-F238E27FC236}">
                <a16:creationId xmlns:a16="http://schemas.microsoft.com/office/drawing/2014/main" id="{6B8591F3-2535-3832-80FE-10D96F6CD35A}"/>
              </a:ext>
              <a:ext uri="{C183D7F6-B498-43B3-948B-1728B52AA6E4}">
                <adec:decorative xmlns:adec="http://schemas.microsoft.com/office/drawing/2017/decorative" val="1"/>
              </a:ext>
            </a:extLst>
          </p:cNvPr>
          <p:cNvPicPr>
            <a:picLocks noChangeAspect="1"/>
          </p:cNvPicPr>
          <p:nvPr/>
        </p:nvPicPr>
        <p:blipFill>
          <a:blip r:embed="rId3"/>
          <a:srcRect t="7869" b="7869"/>
          <a:stretch/>
        </p:blipFill>
        <p:spPr>
          <a:xfrm flipH="1">
            <a:off x="0" y="413"/>
            <a:ext cx="12190677" cy="6857172"/>
          </a:xfrm>
          <a:prstGeom prst="rect">
            <a:avLst/>
          </a:prstGeom>
        </p:spPr>
      </p:pic>
      <p:sp>
        <p:nvSpPr>
          <p:cNvPr id="6" name="Rectangle 5">
            <a:extLst>
              <a:ext uri="{FF2B5EF4-FFF2-40B4-BE49-F238E27FC236}">
                <a16:creationId xmlns:a16="http://schemas.microsoft.com/office/drawing/2014/main" id="{93E60451-A349-C010-9B1B-20259164049C}"/>
              </a:ext>
            </a:extLst>
          </p:cNvPr>
          <p:cNvSpPr/>
          <p:nvPr/>
        </p:nvSpPr>
        <p:spPr>
          <a:xfrm>
            <a:off x="0" y="3785195"/>
            <a:ext cx="12192000" cy="3072805"/>
          </a:xfrm>
          <a:prstGeom prst="rect">
            <a:avLst/>
          </a:prstGeom>
          <a:gradFill flip="none" rotWithShape="1">
            <a:gsLst>
              <a:gs pos="35000">
                <a:srgbClr val="000000">
                  <a:alpha val="0"/>
                </a:srgbClr>
              </a:gs>
              <a:gs pos="98000">
                <a:srgbClr val="000000">
                  <a:alpha val="65000"/>
                </a:srgbClr>
              </a:gs>
              <a:gs pos="85000">
                <a:srgbClr val="000000">
                  <a:alpha val="35000"/>
                </a:srgbClr>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mn-cs"/>
            </a:endParaRPr>
          </a:p>
        </p:txBody>
      </p:sp>
      <p:sp>
        <p:nvSpPr>
          <p:cNvPr id="9" name="Rectangle 8">
            <a:extLst>
              <a:ext uri="{FF2B5EF4-FFF2-40B4-BE49-F238E27FC236}">
                <a16:creationId xmlns:a16="http://schemas.microsoft.com/office/drawing/2014/main" id="{B9E105C7-7485-45F2-66F8-39E453220B93}"/>
              </a:ext>
              <a:ext uri="{C183D7F6-B498-43B3-948B-1728B52AA6E4}">
                <adec:decorative xmlns:adec="http://schemas.microsoft.com/office/drawing/2017/decorative" val="1"/>
              </a:ext>
            </a:extLst>
          </p:cNvPr>
          <p:cNvSpPr/>
          <p:nvPr/>
        </p:nvSpPr>
        <p:spPr>
          <a:xfrm>
            <a:off x="-1" y="4074757"/>
            <a:ext cx="12191999" cy="2783243"/>
          </a:xfrm>
          <a:prstGeom prst="rect">
            <a:avLst/>
          </a:prstGeom>
          <a:gradFill flip="none" rotWithShape="1">
            <a:gsLst>
              <a:gs pos="0">
                <a:srgbClr val="000000">
                  <a:alpha val="0"/>
                </a:srgbClr>
              </a:gs>
              <a:gs pos="100000">
                <a:srgbClr val="000000">
                  <a:alpha val="35000"/>
                </a:srgbClr>
              </a:gs>
            </a:gsLst>
            <a:lin ang="54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mn-cs"/>
            </a:endParaRPr>
          </a:p>
        </p:txBody>
      </p:sp>
      <p:grpSp>
        <p:nvGrpSpPr>
          <p:cNvPr id="5" name="Group 4">
            <a:extLst>
              <a:ext uri="{FF2B5EF4-FFF2-40B4-BE49-F238E27FC236}">
                <a16:creationId xmlns:a16="http://schemas.microsoft.com/office/drawing/2014/main" id="{D9E0C22B-52FF-8BE7-671B-876985FC183A}"/>
              </a:ext>
            </a:extLst>
          </p:cNvPr>
          <p:cNvGrpSpPr/>
          <p:nvPr/>
        </p:nvGrpSpPr>
        <p:grpSpPr>
          <a:xfrm>
            <a:off x="-3" y="1511300"/>
            <a:ext cx="4800603" cy="3701206"/>
            <a:chOff x="609600" y="838200"/>
            <a:chExt cx="4572000" cy="4450506"/>
          </a:xfrm>
        </p:grpSpPr>
        <p:sp>
          <p:nvSpPr>
            <p:cNvPr id="8" name="Rectangle 7">
              <a:extLst>
                <a:ext uri="{FF2B5EF4-FFF2-40B4-BE49-F238E27FC236}">
                  <a16:creationId xmlns:a16="http://schemas.microsoft.com/office/drawing/2014/main" id="{8962589C-29A2-99CD-ACBD-5DC963AFD1EF}"/>
                </a:ext>
                <a:ext uri="{C183D7F6-B498-43B3-948B-1728B52AA6E4}">
                  <adec:decorative xmlns:adec="http://schemas.microsoft.com/office/drawing/2017/decorative" val="1"/>
                </a:ext>
              </a:extLst>
            </p:cNvPr>
            <p:cNvSpPr/>
            <p:nvPr/>
          </p:nvSpPr>
          <p:spPr>
            <a:xfrm flipV="1">
              <a:off x="609600" y="838200"/>
              <a:ext cx="4572000" cy="3901866"/>
            </a:xfrm>
            <a:prstGeom prst="rect">
              <a:avLst/>
            </a:prstGeom>
            <a:solidFill>
              <a:srgbClr val="EEEEEE">
                <a:alpha val="9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mn-cs"/>
              </a:endParaRPr>
            </a:p>
          </p:txBody>
        </p:sp>
        <p:grpSp>
          <p:nvGrpSpPr>
            <p:cNvPr id="20" name="Group 19">
              <a:extLst>
                <a:ext uri="{FF2B5EF4-FFF2-40B4-BE49-F238E27FC236}">
                  <a16:creationId xmlns:a16="http://schemas.microsoft.com/office/drawing/2014/main" id="{34E5E9CA-2A72-71FE-CD36-417429982B11}"/>
                </a:ext>
                <a:ext uri="{C183D7F6-B498-43B3-948B-1728B52AA6E4}">
                  <adec:decorative xmlns:adec="http://schemas.microsoft.com/office/drawing/2017/decorative" val="1"/>
                </a:ext>
              </a:extLst>
            </p:cNvPr>
            <p:cNvGrpSpPr/>
            <p:nvPr/>
          </p:nvGrpSpPr>
          <p:grpSpPr>
            <a:xfrm>
              <a:off x="609600" y="4740066"/>
              <a:ext cx="4572000" cy="548640"/>
              <a:chOff x="0" y="5867400"/>
              <a:chExt cx="12192000" cy="548640"/>
            </a:xfrm>
          </p:grpSpPr>
          <p:sp>
            <p:nvSpPr>
              <p:cNvPr id="24" name="Rectangle 23">
                <a:extLst>
                  <a:ext uri="{FF2B5EF4-FFF2-40B4-BE49-F238E27FC236}">
                    <a16:creationId xmlns:a16="http://schemas.microsoft.com/office/drawing/2014/main" id="{54546031-B0F2-5CEF-10A8-192E09CE19BC}"/>
                  </a:ext>
                </a:extLst>
              </p:cNvPr>
              <p:cNvSpPr/>
              <p:nvPr/>
            </p:nvSpPr>
            <p:spPr>
              <a:xfrm flipV="1">
                <a:off x="0" y="5867400"/>
                <a:ext cx="12192000" cy="365760"/>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3E7EEB58-74B3-D483-7CD1-E28446C6798B}"/>
                  </a:ext>
                </a:extLst>
              </p:cNvPr>
              <p:cNvSpPr/>
              <p:nvPr/>
            </p:nvSpPr>
            <p:spPr>
              <a:xfrm flipV="1">
                <a:off x="0" y="6233160"/>
                <a:ext cx="12192000" cy="1828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mn-cs"/>
                </a:endParaRPr>
              </a:p>
            </p:txBody>
          </p:sp>
        </p:grpSp>
      </p:grpSp>
      <p:sp>
        <p:nvSpPr>
          <p:cNvPr id="7" name="Text Placeholder 50">
            <a:extLst>
              <a:ext uri="{FF2B5EF4-FFF2-40B4-BE49-F238E27FC236}">
                <a16:creationId xmlns:a16="http://schemas.microsoft.com/office/drawing/2014/main" id="{38E86679-1899-503C-AB27-0A2DF1AD4713}"/>
              </a:ext>
            </a:extLst>
          </p:cNvPr>
          <p:cNvSpPr txBox="1">
            <a:spLocks/>
          </p:cNvSpPr>
          <p:nvPr/>
        </p:nvSpPr>
        <p:spPr>
          <a:xfrm>
            <a:off x="533400" y="2021664"/>
            <a:ext cx="3566909" cy="140733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1600"/>
              </a:spcAft>
              <a:buClrTx/>
              <a:buSzTx/>
              <a:buFont typeface="Arial" panose="020B0604020202020204" pitchFamily="34" charset="0"/>
              <a:buNone/>
              <a:tabLst/>
              <a:defRPr/>
            </a:pPr>
            <a:r>
              <a:rPr kumimoji="0" lang="en-US" sz="3200" b="0" i="0" u="none" strike="noStrike" kern="1200" cap="none" spc="0" normalizeH="0" baseline="0" noProof="0">
                <a:ln>
                  <a:noFill/>
                </a:ln>
                <a:solidFill>
                  <a:schemeClr val="accent1"/>
                </a:solidFill>
                <a:effectLst/>
                <a:uLnTx/>
                <a:uFillTx/>
                <a:latin typeface="Arial Nova Light"/>
                <a:ea typeface="+mn-ea"/>
                <a:cs typeface="+mn-cs"/>
              </a:rPr>
              <a:t>Are you ready to take control of your data strategy? </a:t>
            </a:r>
          </a:p>
        </p:txBody>
      </p:sp>
      <p:sp>
        <p:nvSpPr>
          <p:cNvPr id="32" name="Freeform 31" descr="Logo for Dell Technologies">
            <a:extLst>
              <a:ext uri="{FF2B5EF4-FFF2-40B4-BE49-F238E27FC236}">
                <a16:creationId xmlns:a16="http://schemas.microsoft.com/office/drawing/2014/main" id="{D140F968-9628-19B6-1BFC-8F7918BB7131}"/>
              </a:ext>
            </a:extLst>
          </p:cNvPr>
          <p:cNvSpPr>
            <a:spLocks noChangeAspect="1"/>
          </p:cNvSpPr>
          <p:nvPr/>
        </p:nvSpPr>
        <p:spPr>
          <a:xfrm>
            <a:off x="533400" y="3825666"/>
            <a:ext cx="3566909" cy="457200"/>
          </a:xfrm>
          <a:custGeom>
            <a:avLst/>
            <a:gdLst>
              <a:gd name="connsiteX0" fmla="*/ 6396754 w 7757115"/>
              <a:gd name="connsiteY0" fmla="*/ 299115 h 994500"/>
              <a:gd name="connsiteX1" fmla="*/ 6230912 w 7757115"/>
              <a:gd name="connsiteY1" fmla="*/ 517140 h 994500"/>
              <a:gd name="connsiteX2" fmla="*/ 6396754 w 7757115"/>
              <a:gd name="connsiteY2" fmla="*/ 735165 h 994500"/>
              <a:gd name="connsiteX3" fmla="*/ 6562596 w 7757115"/>
              <a:gd name="connsiteY3" fmla="*/ 517140 h 994500"/>
              <a:gd name="connsiteX4" fmla="*/ 6396754 w 7757115"/>
              <a:gd name="connsiteY4" fmla="*/ 299115 h 994500"/>
              <a:gd name="connsiteX5" fmla="*/ 5888529 w 7757115"/>
              <a:gd name="connsiteY5" fmla="*/ 299115 h 994500"/>
              <a:gd name="connsiteX6" fmla="*/ 5711988 w 7757115"/>
              <a:gd name="connsiteY6" fmla="*/ 517140 h 994500"/>
              <a:gd name="connsiteX7" fmla="*/ 5888529 w 7757115"/>
              <a:gd name="connsiteY7" fmla="*/ 735165 h 994500"/>
              <a:gd name="connsiteX8" fmla="*/ 6065070 w 7757115"/>
              <a:gd name="connsiteY8" fmla="*/ 517140 h 994500"/>
              <a:gd name="connsiteX9" fmla="*/ 5888529 w 7757115"/>
              <a:gd name="connsiteY9" fmla="*/ 299115 h 994500"/>
              <a:gd name="connsiteX10" fmla="*/ 5202999 w 7757115"/>
              <a:gd name="connsiteY10" fmla="*/ 299115 h 994500"/>
              <a:gd name="connsiteX11" fmla="*/ 5026457 w 7757115"/>
              <a:gd name="connsiteY11" fmla="*/ 517140 h 994500"/>
              <a:gd name="connsiteX12" fmla="*/ 5202999 w 7757115"/>
              <a:gd name="connsiteY12" fmla="*/ 735165 h 994500"/>
              <a:gd name="connsiteX13" fmla="*/ 5379540 w 7757115"/>
              <a:gd name="connsiteY13" fmla="*/ 517140 h 994500"/>
              <a:gd name="connsiteX14" fmla="*/ 5202999 w 7757115"/>
              <a:gd name="connsiteY14" fmla="*/ 299115 h 994500"/>
              <a:gd name="connsiteX15" fmla="*/ 7091455 w 7757115"/>
              <a:gd name="connsiteY15" fmla="*/ 298350 h 994500"/>
              <a:gd name="connsiteX16" fmla="*/ 6925613 w 7757115"/>
              <a:gd name="connsiteY16" fmla="*/ 475065 h 994500"/>
              <a:gd name="connsiteX17" fmla="*/ 6936313 w 7757115"/>
              <a:gd name="connsiteY17" fmla="*/ 485775 h 994500"/>
              <a:gd name="connsiteX18" fmla="*/ 7248126 w 7757115"/>
              <a:gd name="connsiteY18" fmla="*/ 485775 h 994500"/>
              <a:gd name="connsiteX19" fmla="*/ 7257297 w 7757115"/>
              <a:gd name="connsiteY19" fmla="*/ 475065 h 994500"/>
              <a:gd name="connsiteX20" fmla="*/ 7091455 w 7757115"/>
              <a:gd name="connsiteY20" fmla="*/ 298350 h 994500"/>
              <a:gd name="connsiteX21" fmla="*/ 3146408 w 7757115"/>
              <a:gd name="connsiteY21" fmla="*/ 298350 h 994500"/>
              <a:gd name="connsiteX22" fmla="*/ 2980566 w 7757115"/>
              <a:gd name="connsiteY22" fmla="*/ 475065 h 994500"/>
              <a:gd name="connsiteX23" fmla="*/ 2991265 w 7757115"/>
              <a:gd name="connsiteY23" fmla="*/ 485775 h 994500"/>
              <a:gd name="connsiteX24" fmla="*/ 3303079 w 7757115"/>
              <a:gd name="connsiteY24" fmla="*/ 485775 h 994500"/>
              <a:gd name="connsiteX25" fmla="*/ 3312249 w 7757115"/>
              <a:gd name="connsiteY25" fmla="*/ 475065 h 994500"/>
              <a:gd name="connsiteX26" fmla="*/ 3146408 w 7757115"/>
              <a:gd name="connsiteY26" fmla="*/ 298350 h 994500"/>
              <a:gd name="connsiteX27" fmla="*/ 6739901 w 7757115"/>
              <a:gd name="connsiteY27" fmla="*/ 257040 h 994500"/>
              <a:gd name="connsiteX28" fmla="*/ 6781170 w 7757115"/>
              <a:gd name="connsiteY28" fmla="*/ 257040 h 994500"/>
              <a:gd name="connsiteX29" fmla="*/ 6791870 w 7757115"/>
              <a:gd name="connsiteY29" fmla="*/ 267750 h 994500"/>
              <a:gd name="connsiteX30" fmla="*/ 6791870 w 7757115"/>
              <a:gd name="connsiteY30" fmla="*/ 766530 h 994500"/>
              <a:gd name="connsiteX31" fmla="*/ 6781170 w 7757115"/>
              <a:gd name="connsiteY31" fmla="*/ 777240 h 994500"/>
              <a:gd name="connsiteX32" fmla="*/ 6739901 w 7757115"/>
              <a:gd name="connsiteY32" fmla="*/ 777240 h 994500"/>
              <a:gd name="connsiteX33" fmla="*/ 6729202 w 7757115"/>
              <a:gd name="connsiteY33" fmla="*/ 766530 h 994500"/>
              <a:gd name="connsiteX34" fmla="*/ 6729202 w 7757115"/>
              <a:gd name="connsiteY34" fmla="*/ 267750 h 994500"/>
              <a:gd name="connsiteX35" fmla="*/ 6384526 w 7757115"/>
              <a:gd name="connsiteY35" fmla="*/ 247095 h 994500"/>
              <a:gd name="connsiteX36" fmla="*/ 6550367 w 7757115"/>
              <a:gd name="connsiteY36" fmla="*/ 330480 h 994500"/>
              <a:gd name="connsiteX37" fmla="*/ 6561067 w 7757115"/>
              <a:gd name="connsiteY37" fmla="*/ 330480 h 994500"/>
              <a:gd name="connsiteX38" fmla="*/ 6571767 w 7757115"/>
              <a:gd name="connsiteY38" fmla="*/ 267750 h 994500"/>
              <a:gd name="connsiteX39" fmla="*/ 6582466 w 7757115"/>
              <a:gd name="connsiteY39" fmla="*/ 257040 h 994500"/>
              <a:gd name="connsiteX40" fmla="*/ 6613800 w 7757115"/>
              <a:gd name="connsiteY40" fmla="*/ 257040 h 994500"/>
              <a:gd name="connsiteX41" fmla="*/ 6624499 w 7757115"/>
              <a:gd name="connsiteY41" fmla="*/ 267750 h 994500"/>
              <a:gd name="connsiteX42" fmla="*/ 6624499 w 7757115"/>
              <a:gd name="connsiteY42" fmla="*/ 703800 h 994500"/>
              <a:gd name="connsiteX43" fmla="*/ 6406689 w 7757115"/>
              <a:gd name="connsiteY43" fmla="*/ 994500 h 994500"/>
              <a:gd name="connsiteX44" fmla="*/ 6209513 w 7757115"/>
              <a:gd name="connsiteY44" fmla="*/ 849150 h 994500"/>
              <a:gd name="connsiteX45" fmla="*/ 6220213 w 7757115"/>
              <a:gd name="connsiteY45" fmla="*/ 838440 h 994500"/>
              <a:gd name="connsiteX46" fmla="*/ 6261482 w 7757115"/>
              <a:gd name="connsiteY46" fmla="*/ 838440 h 994500"/>
              <a:gd name="connsiteX47" fmla="*/ 6272181 w 7757115"/>
              <a:gd name="connsiteY47" fmla="*/ 849150 h 994500"/>
              <a:gd name="connsiteX48" fmla="*/ 6407453 w 7757115"/>
              <a:gd name="connsiteY48" fmla="*/ 942480 h 994500"/>
              <a:gd name="connsiteX49" fmla="*/ 6563360 w 7757115"/>
              <a:gd name="connsiteY49" fmla="*/ 703800 h 994500"/>
              <a:gd name="connsiteX50" fmla="*/ 6550367 w 7757115"/>
              <a:gd name="connsiteY50" fmla="*/ 703800 h 994500"/>
              <a:gd name="connsiteX51" fmla="*/ 6384526 w 7757115"/>
              <a:gd name="connsiteY51" fmla="*/ 787185 h 994500"/>
              <a:gd name="connsiteX52" fmla="*/ 6166715 w 7757115"/>
              <a:gd name="connsiteY52" fmla="*/ 517140 h 994500"/>
              <a:gd name="connsiteX53" fmla="*/ 6384526 w 7757115"/>
              <a:gd name="connsiteY53" fmla="*/ 247095 h 994500"/>
              <a:gd name="connsiteX54" fmla="*/ 5888529 w 7757115"/>
              <a:gd name="connsiteY54" fmla="*/ 247095 h 994500"/>
              <a:gd name="connsiteX55" fmla="*/ 6126974 w 7757115"/>
              <a:gd name="connsiteY55" fmla="*/ 517140 h 994500"/>
              <a:gd name="connsiteX56" fmla="*/ 5888529 w 7757115"/>
              <a:gd name="connsiteY56" fmla="*/ 787185 h 994500"/>
              <a:gd name="connsiteX57" fmla="*/ 5650083 w 7757115"/>
              <a:gd name="connsiteY57" fmla="*/ 517140 h 994500"/>
              <a:gd name="connsiteX58" fmla="*/ 5888529 w 7757115"/>
              <a:gd name="connsiteY58" fmla="*/ 247095 h 994500"/>
              <a:gd name="connsiteX59" fmla="*/ 5202999 w 7757115"/>
              <a:gd name="connsiteY59" fmla="*/ 247095 h 994500"/>
              <a:gd name="connsiteX60" fmla="*/ 5441444 w 7757115"/>
              <a:gd name="connsiteY60" fmla="*/ 517140 h 994500"/>
              <a:gd name="connsiteX61" fmla="*/ 5202999 w 7757115"/>
              <a:gd name="connsiteY61" fmla="*/ 787185 h 994500"/>
              <a:gd name="connsiteX62" fmla="*/ 4964553 w 7757115"/>
              <a:gd name="connsiteY62" fmla="*/ 517140 h 994500"/>
              <a:gd name="connsiteX63" fmla="*/ 5202999 w 7757115"/>
              <a:gd name="connsiteY63" fmla="*/ 247095 h 994500"/>
              <a:gd name="connsiteX64" fmla="*/ 3656925 w 7757115"/>
              <a:gd name="connsiteY64" fmla="*/ 247095 h 994500"/>
              <a:gd name="connsiteX65" fmla="*/ 3874736 w 7757115"/>
              <a:gd name="connsiteY65" fmla="*/ 423810 h 994500"/>
              <a:gd name="connsiteX66" fmla="*/ 3864036 w 7757115"/>
              <a:gd name="connsiteY66" fmla="*/ 434520 h 994500"/>
              <a:gd name="connsiteX67" fmla="*/ 3822767 w 7757115"/>
              <a:gd name="connsiteY67" fmla="*/ 434520 h 994500"/>
              <a:gd name="connsiteX68" fmla="*/ 3812067 w 7757115"/>
              <a:gd name="connsiteY68" fmla="*/ 423810 h 994500"/>
              <a:gd name="connsiteX69" fmla="*/ 3656161 w 7757115"/>
              <a:gd name="connsiteY69" fmla="*/ 299115 h 994500"/>
              <a:gd name="connsiteX70" fmla="*/ 3479620 w 7757115"/>
              <a:gd name="connsiteY70" fmla="*/ 517140 h 994500"/>
              <a:gd name="connsiteX71" fmla="*/ 3656161 w 7757115"/>
              <a:gd name="connsiteY71" fmla="*/ 735165 h 994500"/>
              <a:gd name="connsiteX72" fmla="*/ 3812067 w 7757115"/>
              <a:gd name="connsiteY72" fmla="*/ 610470 h 994500"/>
              <a:gd name="connsiteX73" fmla="*/ 3822767 w 7757115"/>
              <a:gd name="connsiteY73" fmla="*/ 599760 h 994500"/>
              <a:gd name="connsiteX74" fmla="*/ 3864036 w 7757115"/>
              <a:gd name="connsiteY74" fmla="*/ 599760 h 994500"/>
              <a:gd name="connsiteX75" fmla="*/ 3874736 w 7757115"/>
              <a:gd name="connsiteY75" fmla="*/ 610470 h 994500"/>
              <a:gd name="connsiteX76" fmla="*/ 3656925 w 7757115"/>
              <a:gd name="connsiteY76" fmla="*/ 787185 h 994500"/>
              <a:gd name="connsiteX77" fmla="*/ 3418480 w 7757115"/>
              <a:gd name="connsiteY77" fmla="*/ 517140 h 994500"/>
              <a:gd name="connsiteX78" fmla="*/ 3656925 w 7757115"/>
              <a:gd name="connsiteY78" fmla="*/ 247095 h 994500"/>
              <a:gd name="connsiteX79" fmla="*/ 7549239 w 7757115"/>
              <a:gd name="connsiteY79" fmla="*/ 246330 h 994500"/>
              <a:gd name="connsiteX80" fmla="*/ 7736480 w 7757115"/>
              <a:gd name="connsiteY80" fmla="*/ 391680 h 994500"/>
              <a:gd name="connsiteX81" fmla="*/ 7725781 w 7757115"/>
              <a:gd name="connsiteY81" fmla="*/ 402390 h 994500"/>
              <a:gd name="connsiteX82" fmla="*/ 7684511 w 7757115"/>
              <a:gd name="connsiteY82" fmla="*/ 402390 h 994500"/>
              <a:gd name="connsiteX83" fmla="*/ 7673812 w 7757115"/>
              <a:gd name="connsiteY83" fmla="*/ 391680 h 994500"/>
              <a:gd name="connsiteX84" fmla="*/ 7549239 w 7757115"/>
              <a:gd name="connsiteY84" fmla="*/ 298350 h 994500"/>
              <a:gd name="connsiteX85" fmla="*/ 7435367 w 7757115"/>
              <a:gd name="connsiteY85" fmla="*/ 381735 h 994500"/>
              <a:gd name="connsiteX86" fmla="*/ 7601208 w 7757115"/>
              <a:gd name="connsiteY86" fmla="*/ 485775 h 994500"/>
              <a:gd name="connsiteX87" fmla="*/ 7757115 w 7757115"/>
              <a:gd name="connsiteY87" fmla="*/ 641835 h 994500"/>
              <a:gd name="connsiteX88" fmla="*/ 7558410 w 7757115"/>
              <a:gd name="connsiteY88" fmla="*/ 786420 h 994500"/>
              <a:gd name="connsiteX89" fmla="*/ 7361235 w 7757115"/>
              <a:gd name="connsiteY89" fmla="*/ 620415 h 994500"/>
              <a:gd name="connsiteX90" fmla="*/ 7371934 w 7757115"/>
              <a:gd name="connsiteY90" fmla="*/ 609705 h 994500"/>
              <a:gd name="connsiteX91" fmla="*/ 7413203 w 7757115"/>
              <a:gd name="connsiteY91" fmla="*/ 609705 h 994500"/>
              <a:gd name="connsiteX92" fmla="*/ 7423903 w 7757115"/>
              <a:gd name="connsiteY92" fmla="*/ 620415 h 994500"/>
              <a:gd name="connsiteX93" fmla="*/ 7559174 w 7757115"/>
              <a:gd name="connsiteY93" fmla="*/ 734400 h 994500"/>
              <a:gd name="connsiteX94" fmla="*/ 7694446 w 7757115"/>
              <a:gd name="connsiteY94" fmla="*/ 641070 h 994500"/>
              <a:gd name="connsiteX95" fmla="*/ 7538540 w 7757115"/>
              <a:gd name="connsiteY95" fmla="*/ 527085 h 994500"/>
              <a:gd name="connsiteX96" fmla="*/ 7372698 w 7757115"/>
              <a:gd name="connsiteY96" fmla="*/ 381735 h 994500"/>
              <a:gd name="connsiteX97" fmla="*/ 7549239 w 7757115"/>
              <a:gd name="connsiteY97" fmla="*/ 246330 h 994500"/>
              <a:gd name="connsiteX98" fmla="*/ 7092983 w 7757115"/>
              <a:gd name="connsiteY98" fmla="*/ 246330 h 994500"/>
              <a:gd name="connsiteX99" fmla="*/ 7321494 w 7757115"/>
              <a:gd name="connsiteY99" fmla="*/ 495720 h 994500"/>
              <a:gd name="connsiteX100" fmla="*/ 7321494 w 7757115"/>
              <a:gd name="connsiteY100" fmla="*/ 527085 h 994500"/>
              <a:gd name="connsiteX101" fmla="*/ 7310794 w 7757115"/>
              <a:gd name="connsiteY101" fmla="*/ 537795 h 994500"/>
              <a:gd name="connsiteX102" fmla="*/ 7310794 w 7757115"/>
              <a:gd name="connsiteY102" fmla="*/ 536265 h 994500"/>
              <a:gd name="connsiteX103" fmla="*/ 6937077 w 7757115"/>
              <a:gd name="connsiteY103" fmla="*/ 536265 h 994500"/>
              <a:gd name="connsiteX104" fmla="*/ 6926377 w 7757115"/>
              <a:gd name="connsiteY104" fmla="*/ 546975 h 994500"/>
              <a:gd name="connsiteX105" fmla="*/ 7102919 w 7757115"/>
              <a:gd name="connsiteY105" fmla="*/ 734400 h 994500"/>
              <a:gd name="connsiteX106" fmla="*/ 7248126 w 7757115"/>
              <a:gd name="connsiteY106" fmla="*/ 630360 h 994500"/>
              <a:gd name="connsiteX107" fmla="*/ 7258825 w 7757115"/>
              <a:gd name="connsiteY107" fmla="*/ 619650 h 994500"/>
              <a:gd name="connsiteX108" fmla="*/ 7300095 w 7757115"/>
              <a:gd name="connsiteY108" fmla="*/ 619650 h 994500"/>
              <a:gd name="connsiteX109" fmla="*/ 7310794 w 7757115"/>
              <a:gd name="connsiteY109" fmla="*/ 630360 h 994500"/>
              <a:gd name="connsiteX110" fmla="*/ 7102919 w 7757115"/>
              <a:gd name="connsiteY110" fmla="*/ 786420 h 994500"/>
              <a:gd name="connsiteX111" fmla="*/ 6864474 w 7757115"/>
              <a:gd name="connsiteY111" fmla="*/ 516375 h 994500"/>
              <a:gd name="connsiteX112" fmla="*/ 6864474 w 7757115"/>
              <a:gd name="connsiteY112" fmla="*/ 495720 h 994500"/>
              <a:gd name="connsiteX113" fmla="*/ 7092983 w 7757115"/>
              <a:gd name="connsiteY113" fmla="*/ 246330 h 994500"/>
              <a:gd name="connsiteX114" fmla="*/ 4714644 w 7757115"/>
              <a:gd name="connsiteY114" fmla="*/ 246330 h 994500"/>
              <a:gd name="connsiteX115" fmla="*/ 4901885 w 7757115"/>
              <a:gd name="connsiteY115" fmla="*/ 454410 h 994500"/>
              <a:gd name="connsiteX116" fmla="*/ 4901885 w 7757115"/>
              <a:gd name="connsiteY116" fmla="*/ 766530 h 994500"/>
              <a:gd name="connsiteX117" fmla="*/ 4890421 w 7757115"/>
              <a:gd name="connsiteY117" fmla="*/ 777240 h 994500"/>
              <a:gd name="connsiteX118" fmla="*/ 4849152 w 7757115"/>
              <a:gd name="connsiteY118" fmla="*/ 777240 h 994500"/>
              <a:gd name="connsiteX119" fmla="*/ 4838452 w 7757115"/>
              <a:gd name="connsiteY119" fmla="*/ 766530 h 994500"/>
              <a:gd name="connsiteX120" fmla="*/ 4838452 w 7757115"/>
              <a:gd name="connsiteY120" fmla="*/ 454410 h 994500"/>
              <a:gd name="connsiteX121" fmla="*/ 4703181 w 7757115"/>
              <a:gd name="connsiteY121" fmla="*/ 298350 h 994500"/>
              <a:gd name="connsiteX122" fmla="*/ 4537339 w 7757115"/>
              <a:gd name="connsiteY122" fmla="*/ 485775 h 994500"/>
              <a:gd name="connsiteX123" fmla="*/ 4537339 w 7757115"/>
              <a:gd name="connsiteY123" fmla="*/ 765765 h 994500"/>
              <a:gd name="connsiteX124" fmla="*/ 4526639 w 7757115"/>
              <a:gd name="connsiteY124" fmla="*/ 776475 h 994500"/>
              <a:gd name="connsiteX125" fmla="*/ 4485370 w 7757115"/>
              <a:gd name="connsiteY125" fmla="*/ 776475 h 994500"/>
              <a:gd name="connsiteX126" fmla="*/ 4474670 w 7757115"/>
              <a:gd name="connsiteY126" fmla="*/ 765765 h 994500"/>
              <a:gd name="connsiteX127" fmla="*/ 4474670 w 7757115"/>
              <a:gd name="connsiteY127" fmla="*/ 266985 h 994500"/>
              <a:gd name="connsiteX128" fmla="*/ 4485370 w 7757115"/>
              <a:gd name="connsiteY128" fmla="*/ 256275 h 994500"/>
              <a:gd name="connsiteX129" fmla="*/ 4516704 w 7757115"/>
              <a:gd name="connsiteY129" fmla="*/ 256275 h 994500"/>
              <a:gd name="connsiteX130" fmla="*/ 4527404 w 7757115"/>
              <a:gd name="connsiteY130" fmla="*/ 266985 h 994500"/>
              <a:gd name="connsiteX131" fmla="*/ 4538103 w 7757115"/>
              <a:gd name="connsiteY131" fmla="*/ 329715 h 994500"/>
              <a:gd name="connsiteX132" fmla="*/ 4548803 w 7757115"/>
              <a:gd name="connsiteY132" fmla="*/ 329715 h 994500"/>
              <a:gd name="connsiteX133" fmla="*/ 4714644 w 7757115"/>
              <a:gd name="connsiteY133" fmla="*/ 246330 h 994500"/>
              <a:gd name="connsiteX134" fmla="*/ 3147172 w 7757115"/>
              <a:gd name="connsiteY134" fmla="*/ 246330 h 994500"/>
              <a:gd name="connsiteX135" fmla="*/ 3375682 w 7757115"/>
              <a:gd name="connsiteY135" fmla="*/ 495720 h 994500"/>
              <a:gd name="connsiteX136" fmla="*/ 3375682 w 7757115"/>
              <a:gd name="connsiteY136" fmla="*/ 527085 h 994500"/>
              <a:gd name="connsiteX137" fmla="*/ 3364982 w 7757115"/>
              <a:gd name="connsiteY137" fmla="*/ 537795 h 994500"/>
              <a:gd name="connsiteX138" fmla="*/ 3364982 w 7757115"/>
              <a:gd name="connsiteY138" fmla="*/ 536265 h 994500"/>
              <a:gd name="connsiteX139" fmla="*/ 2991265 w 7757115"/>
              <a:gd name="connsiteY139" fmla="*/ 536265 h 994500"/>
              <a:gd name="connsiteX140" fmla="*/ 2980566 w 7757115"/>
              <a:gd name="connsiteY140" fmla="*/ 546975 h 994500"/>
              <a:gd name="connsiteX141" fmla="*/ 3157107 w 7757115"/>
              <a:gd name="connsiteY141" fmla="*/ 734400 h 994500"/>
              <a:gd name="connsiteX142" fmla="*/ 3302314 w 7757115"/>
              <a:gd name="connsiteY142" fmla="*/ 630360 h 994500"/>
              <a:gd name="connsiteX143" fmla="*/ 3313014 w 7757115"/>
              <a:gd name="connsiteY143" fmla="*/ 619650 h 994500"/>
              <a:gd name="connsiteX144" fmla="*/ 3354283 w 7757115"/>
              <a:gd name="connsiteY144" fmla="*/ 619650 h 994500"/>
              <a:gd name="connsiteX145" fmla="*/ 3364982 w 7757115"/>
              <a:gd name="connsiteY145" fmla="*/ 630360 h 994500"/>
              <a:gd name="connsiteX146" fmla="*/ 3157107 w 7757115"/>
              <a:gd name="connsiteY146" fmla="*/ 786420 h 994500"/>
              <a:gd name="connsiteX147" fmla="*/ 2918662 w 7757115"/>
              <a:gd name="connsiteY147" fmla="*/ 516375 h 994500"/>
              <a:gd name="connsiteX148" fmla="*/ 2918662 w 7757115"/>
              <a:gd name="connsiteY148" fmla="*/ 495720 h 994500"/>
              <a:gd name="connsiteX149" fmla="*/ 3147172 w 7757115"/>
              <a:gd name="connsiteY149" fmla="*/ 246330 h 994500"/>
              <a:gd name="connsiteX150" fmla="*/ 165078 w 7757115"/>
              <a:gd name="connsiteY150" fmla="*/ 194310 h 994500"/>
              <a:gd name="connsiteX151" fmla="*/ 165078 w 7757115"/>
              <a:gd name="connsiteY151" fmla="*/ 632655 h 994500"/>
              <a:gd name="connsiteX152" fmla="*/ 295000 w 7757115"/>
              <a:gd name="connsiteY152" fmla="*/ 632655 h 994500"/>
              <a:gd name="connsiteX153" fmla="*/ 493704 w 7757115"/>
              <a:gd name="connsiteY153" fmla="*/ 413100 h 994500"/>
              <a:gd name="connsiteX154" fmla="*/ 295000 w 7757115"/>
              <a:gd name="connsiteY154" fmla="*/ 194310 h 994500"/>
              <a:gd name="connsiteX155" fmla="*/ 6739901 w 7757115"/>
              <a:gd name="connsiteY155" fmla="*/ 91035 h 994500"/>
              <a:gd name="connsiteX156" fmla="*/ 6781170 w 7757115"/>
              <a:gd name="connsiteY156" fmla="*/ 91035 h 994500"/>
              <a:gd name="connsiteX157" fmla="*/ 6791870 w 7757115"/>
              <a:gd name="connsiteY157" fmla="*/ 101745 h 994500"/>
              <a:gd name="connsiteX158" fmla="*/ 6791870 w 7757115"/>
              <a:gd name="connsiteY158" fmla="*/ 163710 h 994500"/>
              <a:gd name="connsiteX159" fmla="*/ 6781170 w 7757115"/>
              <a:gd name="connsiteY159" fmla="*/ 174420 h 994500"/>
              <a:gd name="connsiteX160" fmla="*/ 6739901 w 7757115"/>
              <a:gd name="connsiteY160" fmla="*/ 174420 h 994500"/>
              <a:gd name="connsiteX161" fmla="*/ 6729202 w 7757115"/>
              <a:gd name="connsiteY161" fmla="*/ 163710 h 994500"/>
              <a:gd name="connsiteX162" fmla="*/ 6729202 w 7757115"/>
              <a:gd name="connsiteY162" fmla="*/ 101745 h 994500"/>
              <a:gd name="connsiteX163" fmla="*/ 5524747 w 7757115"/>
              <a:gd name="connsiteY163" fmla="*/ 48960 h 994500"/>
              <a:gd name="connsiteX164" fmla="*/ 5566016 w 7757115"/>
              <a:gd name="connsiteY164" fmla="*/ 48960 h 994500"/>
              <a:gd name="connsiteX165" fmla="*/ 5576716 w 7757115"/>
              <a:gd name="connsiteY165" fmla="*/ 59670 h 994500"/>
              <a:gd name="connsiteX166" fmla="*/ 5576716 w 7757115"/>
              <a:gd name="connsiteY166" fmla="*/ 766530 h 994500"/>
              <a:gd name="connsiteX167" fmla="*/ 5566016 w 7757115"/>
              <a:gd name="connsiteY167" fmla="*/ 777240 h 994500"/>
              <a:gd name="connsiteX168" fmla="*/ 5524747 w 7757115"/>
              <a:gd name="connsiteY168" fmla="*/ 777240 h 994500"/>
              <a:gd name="connsiteX169" fmla="*/ 5514047 w 7757115"/>
              <a:gd name="connsiteY169" fmla="*/ 766530 h 994500"/>
              <a:gd name="connsiteX170" fmla="*/ 5514047 w 7757115"/>
              <a:gd name="connsiteY170" fmla="*/ 59670 h 994500"/>
              <a:gd name="connsiteX171" fmla="*/ 3956510 w 7757115"/>
              <a:gd name="connsiteY171" fmla="*/ 48960 h 994500"/>
              <a:gd name="connsiteX172" fmla="*/ 3997780 w 7757115"/>
              <a:gd name="connsiteY172" fmla="*/ 48960 h 994500"/>
              <a:gd name="connsiteX173" fmla="*/ 4008479 w 7757115"/>
              <a:gd name="connsiteY173" fmla="*/ 59670 h 994500"/>
              <a:gd name="connsiteX174" fmla="*/ 4008479 w 7757115"/>
              <a:gd name="connsiteY174" fmla="*/ 329715 h 994500"/>
              <a:gd name="connsiteX175" fmla="*/ 4019179 w 7757115"/>
              <a:gd name="connsiteY175" fmla="*/ 329715 h 994500"/>
              <a:gd name="connsiteX176" fmla="*/ 4185020 w 7757115"/>
              <a:gd name="connsiteY176" fmla="*/ 246330 h 994500"/>
              <a:gd name="connsiteX177" fmla="*/ 4372261 w 7757115"/>
              <a:gd name="connsiteY177" fmla="*/ 454410 h 994500"/>
              <a:gd name="connsiteX178" fmla="*/ 4372261 w 7757115"/>
              <a:gd name="connsiteY178" fmla="*/ 766530 h 994500"/>
              <a:gd name="connsiteX179" fmla="*/ 4361562 w 7757115"/>
              <a:gd name="connsiteY179" fmla="*/ 777240 h 994500"/>
              <a:gd name="connsiteX180" fmla="*/ 4320292 w 7757115"/>
              <a:gd name="connsiteY180" fmla="*/ 777240 h 994500"/>
              <a:gd name="connsiteX181" fmla="*/ 4309593 w 7757115"/>
              <a:gd name="connsiteY181" fmla="*/ 766530 h 994500"/>
              <a:gd name="connsiteX182" fmla="*/ 4309593 w 7757115"/>
              <a:gd name="connsiteY182" fmla="*/ 454410 h 994500"/>
              <a:gd name="connsiteX183" fmla="*/ 4174321 w 7757115"/>
              <a:gd name="connsiteY183" fmla="*/ 298350 h 994500"/>
              <a:gd name="connsiteX184" fmla="*/ 4008479 w 7757115"/>
              <a:gd name="connsiteY184" fmla="*/ 485775 h 994500"/>
              <a:gd name="connsiteX185" fmla="*/ 4008479 w 7757115"/>
              <a:gd name="connsiteY185" fmla="*/ 766530 h 994500"/>
              <a:gd name="connsiteX186" fmla="*/ 3997780 w 7757115"/>
              <a:gd name="connsiteY186" fmla="*/ 777240 h 994500"/>
              <a:gd name="connsiteX187" fmla="*/ 3956510 w 7757115"/>
              <a:gd name="connsiteY187" fmla="*/ 777240 h 994500"/>
              <a:gd name="connsiteX188" fmla="*/ 3945811 w 7757115"/>
              <a:gd name="connsiteY188" fmla="*/ 766530 h 994500"/>
              <a:gd name="connsiteX189" fmla="*/ 3945811 w 7757115"/>
              <a:gd name="connsiteY189" fmla="*/ 59670 h 994500"/>
              <a:gd name="connsiteX190" fmla="*/ 2473105 w 7757115"/>
              <a:gd name="connsiteY190" fmla="*/ 48960 h 994500"/>
              <a:gd name="connsiteX191" fmla="*/ 3012664 w 7757115"/>
              <a:gd name="connsiteY191" fmla="*/ 48960 h 994500"/>
              <a:gd name="connsiteX192" fmla="*/ 3023364 w 7757115"/>
              <a:gd name="connsiteY192" fmla="*/ 59670 h 994500"/>
              <a:gd name="connsiteX193" fmla="*/ 3023364 w 7757115"/>
              <a:gd name="connsiteY193" fmla="*/ 91035 h 994500"/>
              <a:gd name="connsiteX194" fmla="*/ 3014193 w 7757115"/>
              <a:gd name="connsiteY194" fmla="*/ 100980 h 994500"/>
              <a:gd name="connsiteX195" fmla="*/ 2785683 w 7757115"/>
              <a:gd name="connsiteY195" fmla="*/ 100980 h 994500"/>
              <a:gd name="connsiteX196" fmla="*/ 2774983 w 7757115"/>
              <a:gd name="connsiteY196" fmla="*/ 111690 h 994500"/>
              <a:gd name="connsiteX197" fmla="*/ 2774983 w 7757115"/>
              <a:gd name="connsiteY197" fmla="*/ 767295 h 994500"/>
              <a:gd name="connsiteX198" fmla="*/ 2764284 w 7757115"/>
              <a:gd name="connsiteY198" fmla="*/ 778005 h 994500"/>
              <a:gd name="connsiteX199" fmla="*/ 2723014 w 7757115"/>
              <a:gd name="connsiteY199" fmla="*/ 778005 h 994500"/>
              <a:gd name="connsiteX200" fmla="*/ 2712315 w 7757115"/>
              <a:gd name="connsiteY200" fmla="*/ 767295 h 994500"/>
              <a:gd name="connsiteX201" fmla="*/ 2712315 w 7757115"/>
              <a:gd name="connsiteY201" fmla="*/ 112455 h 994500"/>
              <a:gd name="connsiteX202" fmla="*/ 2701615 w 7757115"/>
              <a:gd name="connsiteY202" fmla="*/ 101745 h 994500"/>
              <a:gd name="connsiteX203" fmla="*/ 2473105 w 7757115"/>
              <a:gd name="connsiteY203" fmla="*/ 101745 h 994500"/>
              <a:gd name="connsiteX204" fmla="*/ 2462406 w 7757115"/>
              <a:gd name="connsiteY204" fmla="*/ 91035 h 994500"/>
              <a:gd name="connsiteX205" fmla="*/ 2462406 w 7757115"/>
              <a:gd name="connsiteY205" fmla="*/ 59670 h 994500"/>
              <a:gd name="connsiteX206" fmla="*/ 1993158 w 7757115"/>
              <a:gd name="connsiteY206" fmla="*/ 48960 h 994500"/>
              <a:gd name="connsiteX207" fmla="*/ 2158236 w 7757115"/>
              <a:gd name="connsiteY207" fmla="*/ 48960 h 994500"/>
              <a:gd name="connsiteX208" fmla="*/ 2158236 w 7757115"/>
              <a:gd name="connsiteY208" fmla="*/ 631890 h 994500"/>
              <a:gd name="connsiteX209" fmla="*/ 2462407 w 7757115"/>
              <a:gd name="connsiteY209" fmla="*/ 631890 h 994500"/>
              <a:gd name="connsiteX210" fmla="*/ 2462407 w 7757115"/>
              <a:gd name="connsiteY210" fmla="*/ 632655 h 994500"/>
              <a:gd name="connsiteX211" fmla="*/ 2462407 w 7757115"/>
              <a:gd name="connsiteY211" fmla="*/ 777240 h 994500"/>
              <a:gd name="connsiteX212" fmla="*/ 1993158 w 7757115"/>
              <a:gd name="connsiteY212" fmla="*/ 777240 h 994500"/>
              <a:gd name="connsiteX213" fmla="*/ 1057719 w 7757115"/>
              <a:gd name="connsiteY213" fmla="*/ 0 h 994500"/>
              <a:gd name="connsiteX214" fmla="*/ 1174649 w 7757115"/>
              <a:gd name="connsiteY214" fmla="*/ 91800 h 994500"/>
              <a:gd name="connsiteX215" fmla="*/ 781061 w 7757115"/>
              <a:gd name="connsiteY215" fmla="*/ 400095 h 994500"/>
              <a:gd name="connsiteX216" fmla="*/ 868950 w 7757115"/>
              <a:gd name="connsiteY216" fmla="*/ 468945 h 994500"/>
              <a:gd name="connsiteX217" fmla="*/ 1263302 w 7757115"/>
              <a:gd name="connsiteY217" fmla="*/ 160650 h 994500"/>
              <a:gd name="connsiteX218" fmla="*/ 1380232 w 7757115"/>
              <a:gd name="connsiteY218" fmla="*/ 252450 h 994500"/>
              <a:gd name="connsiteX219" fmla="*/ 1174649 w 7757115"/>
              <a:gd name="connsiteY219" fmla="*/ 413100 h 994500"/>
              <a:gd name="connsiteX220" fmla="*/ 985880 w 7757115"/>
              <a:gd name="connsiteY220" fmla="*/ 560745 h 994500"/>
              <a:gd name="connsiteX221" fmla="*/ 1073768 w 7757115"/>
              <a:gd name="connsiteY221" fmla="*/ 629595 h 994500"/>
              <a:gd name="connsiteX222" fmla="*/ 1468120 w 7757115"/>
              <a:gd name="connsiteY222" fmla="*/ 321300 h 994500"/>
              <a:gd name="connsiteX223" fmla="*/ 1468120 w 7757115"/>
              <a:gd name="connsiteY223" fmla="*/ 48960 h 994500"/>
              <a:gd name="connsiteX224" fmla="*/ 1633198 w 7757115"/>
              <a:gd name="connsiteY224" fmla="*/ 48960 h 994500"/>
              <a:gd name="connsiteX225" fmla="*/ 1633198 w 7757115"/>
              <a:gd name="connsiteY225" fmla="*/ 632655 h 994500"/>
              <a:gd name="connsiteX226" fmla="*/ 1937368 w 7757115"/>
              <a:gd name="connsiteY226" fmla="*/ 632655 h 994500"/>
              <a:gd name="connsiteX227" fmla="*/ 1937368 w 7757115"/>
              <a:gd name="connsiteY227" fmla="*/ 777240 h 994500"/>
              <a:gd name="connsiteX228" fmla="*/ 1468884 w 7757115"/>
              <a:gd name="connsiteY228" fmla="*/ 777240 h 994500"/>
              <a:gd name="connsiteX229" fmla="*/ 1468884 w 7757115"/>
              <a:gd name="connsiteY229" fmla="*/ 504900 h 994500"/>
              <a:gd name="connsiteX230" fmla="*/ 1057719 w 7757115"/>
              <a:gd name="connsiteY230" fmla="*/ 826200 h 994500"/>
              <a:gd name="connsiteX231" fmla="*/ 646554 w 7757115"/>
              <a:gd name="connsiteY231" fmla="*/ 504900 h 994500"/>
              <a:gd name="connsiteX232" fmla="*/ 295000 w 7757115"/>
              <a:gd name="connsiteY232" fmla="*/ 777240 h 994500"/>
              <a:gd name="connsiteX233" fmla="*/ 295000 w 7757115"/>
              <a:gd name="connsiteY233" fmla="*/ 776475 h 994500"/>
              <a:gd name="connsiteX234" fmla="*/ 0 w 7757115"/>
              <a:gd name="connsiteY234" fmla="*/ 776475 h 994500"/>
              <a:gd name="connsiteX235" fmla="*/ 0 w 7757115"/>
              <a:gd name="connsiteY235" fmla="*/ 48960 h 994500"/>
              <a:gd name="connsiteX236" fmla="*/ 295000 w 7757115"/>
              <a:gd name="connsiteY236" fmla="*/ 48960 h 994500"/>
              <a:gd name="connsiteX237" fmla="*/ 646554 w 7757115"/>
              <a:gd name="connsiteY237" fmla="*/ 321300 h 99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7757115" h="994500">
                <a:moveTo>
                  <a:pt x="6396754" y="299115"/>
                </a:moveTo>
                <a:cubicBezTo>
                  <a:pt x="6293580" y="299115"/>
                  <a:pt x="6230912" y="371790"/>
                  <a:pt x="6230912" y="517140"/>
                </a:cubicBezTo>
                <a:cubicBezTo>
                  <a:pt x="6230912" y="662490"/>
                  <a:pt x="6292816" y="735165"/>
                  <a:pt x="6396754" y="735165"/>
                </a:cubicBezTo>
                <a:cubicBezTo>
                  <a:pt x="6500691" y="735165"/>
                  <a:pt x="6563360" y="662490"/>
                  <a:pt x="6562596" y="517140"/>
                </a:cubicBezTo>
                <a:cubicBezTo>
                  <a:pt x="6562596" y="371790"/>
                  <a:pt x="6500691" y="299115"/>
                  <a:pt x="6396754" y="299115"/>
                </a:cubicBezTo>
                <a:close/>
                <a:moveTo>
                  <a:pt x="5888529" y="299115"/>
                </a:moveTo>
                <a:cubicBezTo>
                  <a:pt x="5784591" y="299115"/>
                  <a:pt x="5711988" y="381735"/>
                  <a:pt x="5711988" y="517140"/>
                </a:cubicBezTo>
                <a:cubicBezTo>
                  <a:pt x="5711988" y="651780"/>
                  <a:pt x="5784591" y="735165"/>
                  <a:pt x="5888529" y="735165"/>
                </a:cubicBezTo>
                <a:cubicBezTo>
                  <a:pt x="5992466" y="735165"/>
                  <a:pt x="6065070" y="652545"/>
                  <a:pt x="6065070" y="517140"/>
                </a:cubicBezTo>
                <a:cubicBezTo>
                  <a:pt x="6065070" y="382500"/>
                  <a:pt x="5992466" y="299115"/>
                  <a:pt x="5888529" y="299115"/>
                </a:cubicBezTo>
                <a:close/>
                <a:moveTo>
                  <a:pt x="5202999" y="299115"/>
                </a:moveTo>
                <a:cubicBezTo>
                  <a:pt x="5099061" y="299115"/>
                  <a:pt x="5026457" y="381735"/>
                  <a:pt x="5026457" y="517140"/>
                </a:cubicBezTo>
                <a:cubicBezTo>
                  <a:pt x="5026457" y="651780"/>
                  <a:pt x="5099061" y="735165"/>
                  <a:pt x="5202999" y="735165"/>
                </a:cubicBezTo>
                <a:cubicBezTo>
                  <a:pt x="5306936" y="735165"/>
                  <a:pt x="5379540" y="652545"/>
                  <a:pt x="5379540" y="517140"/>
                </a:cubicBezTo>
                <a:cubicBezTo>
                  <a:pt x="5379540" y="382500"/>
                  <a:pt x="5306936" y="299115"/>
                  <a:pt x="5202999" y="299115"/>
                </a:cubicBezTo>
                <a:close/>
                <a:moveTo>
                  <a:pt x="7091455" y="298350"/>
                </a:moveTo>
                <a:cubicBezTo>
                  <a:pt x="6966882" y="298350"/>
                  <a:pt x="6925613" y="402390"/>
                  <a:pt x="6925613" y="475065"/>
                </a:cubicBezTo>
                <a:lnTo>
                  <a:pt x="6936313" y="485775"/>
                </a:lnTo>
                <a:lnTo>
                  <a:pt x="7248126" y="485775"/>
                </a:lnTo>
                <a:lnTo>
                  <a:pt x="7257297" y="475065"/>
                </a:lnTo>
                <a:cubicBezTo>
                  <a:pt x="7257297" y="402390"/>
                  <a:pt x="7216027" y="298350"/>
                  <a:pt x="7091455" y="298350"/>
                </a:cubicBezTo>
                <a:close/>
                <a:moveTo>
                  <a:pt x="3146408" y="298350"/>
                </a:moveTo>
                <a:cubicBezTo>
                  <a:pt x="3021835" y="298350"/>
                  <a:pt x="2980566" y="402390"/>
                  <a:pt x="2980566" y="475065"/>
                </a:cubicBezTo>
                <a:lnTo>
                  <a:pt x="2991265" y="485775"/>
                </a:lnTo>
                <a:lnTo>
                  <a:pt x="3303079" y="485775"/>
                </a:lnTo>
                <a:lnTo>
                  <a:pt x="3312249" y="475065"/>
                </a:lnTo>
                <a:cubicBezTo>
                  <a:pt x="3312249" y="402390"/>
                  <a:pt x="3270980" y="298350"/>
                  <a:pt x="3146408" y="298350"/>
                </a:cubicBezTo>
                <a:close/>
                <a:moveTo>
                  <a:pt x="6739901" y="257040"/>
                </a:moveTo>
                <a:lnTo>
                  <a:pt x="6781170" y="257040"/>
                </a:lnTo>
                <a:lnTo>
                  <a:pt x="6791870" y="267750"/>
                </a:lnTo>
                <a:lnTo>
                  <a:pt x="6791870" y="766530"/>
                </a:lnTo>
                <a:lnTo>
                  <a:pt x="6781170" y="777240"/>
                </a:lnTo>
                <a:lnTo>
                  <a:pt x="6739901" y="777240"/>
                </a:lnTo>
                <a:lnTo>
                  <a:pt x="6729202" y="766530"/>
                </a:lnTo>
                <a:lnTo>
                  <a:pt x="6729202" y="267750"/>
                </a:lnTo>
                <a:close/>
                <a:moveTo>
                  <a:pt x="6384526" y="247095"/>
                </a:moveTo>
                <a:cubicBezTo>
                  <a:pt x="6477764" y="247095"/>
                  <a:pt x="6529733" y="289170"/>
                  <a:pt x="6550367" y="330480"/>
                </a:cubicBezTo>
                <a:lnTo>
                  <a:pt x="6561067" y="330480"/>
                </a:lnTo>
                <a:lnTo>
                  <a:pt x="6571767" y="267750"/>
                </a:lnTo>
                <a:lnTo>
                  <a:pt x="6582466" y="257040"/>
                </a:lnTo>
                <a:lnTo>
                  <a:pt x="6613800" y="257040"/>
                </a:lnTo>
                <a:lnTo>
                  <a:pt x="6624499" y="267750"/>
                </a:lnTo>
                <a:lnTo>
                  <a:pt x="6624499" y="703800"/>
                </a:lnTo>
                <a:cubicBezTo>
                  <a:pt x="6624499" y="911115"/>
                  <a:pt x="6541961" y="994500"/>
                  <a:pt x="6406689" y="994500"/>
                </a:cubicBezTo>
                <a:cubicBezTo>
                  <a:pt x="6282116" y="994500"/>
                  <a:pt x="6220213" y="932535"/>
                  <a:pt x="6209513" y="849150"/>
                </a:cubicBezTo>
                <a:lnTo>
                  <a:pt x="6220213" y="838440"/>
                </a:lnTo>
                <a:lnTo>
                  <a:pt x="6261482" y="838440"/>
                </a:lnTo>
                <a:lnTo>
                  <a:pt x="6272181" y="849150"/>
                </a:lnTo>
                <a:cubicBezTo>
                  <a:pt x="6282881" y="901170"/>
                  <a:pt x="6314215" y="942480"/>
                  <a:pt x="6407453" y="942480"/>
                </a:cubicBezTo>
                <a:cubicBezTo>
                  <a:pt x="6532026" y="942480"/>
                  <a:pt x="6563360" y="839205"/>
                  <a:pt x="6563360" y="703800"/>
                </a:cubicBezTo>
                <a:lnTo>
                  <a:pt x="6550367" y="703800"/>
                </a:lnTo>
                <a:cubicBezTo>
                  <a:pt x="6529733" y="745875"/>
                  <a:pt x="6477764" y="787185"/>
                  <a:pt x="6384526" y="787185"/>
                </a:cubicBezTo>
                <a:cubicBezTo>
                  <a:pt x="6239319" y="787185"/>
                  <a:pt x="6166715" y="673200"/>
                  <a:pt x="6166715" y="517140"/>
                </a:cubicBezTo>
                <a:cubicBezTo>
                  <a:pt x="6166715" y="361080"/>
                  <a:pt x="6239319" y="247095"/>
                  <a:pt x="6384526" y="247095"/>
                </a:cubicBezTo>
                <a:close/>
                <a:moveTo>
                  <a:pt x="5888529" y="247095"/>
                </a:moveTo>
                <a:cubicBezTo>
                  <a:pt x="6023036" y="247095"/>
                  <a:pt x="6126974" y="340425"/>
                  <a:pt x="6126974" y="517140"/>
                </a:cubicBezTo>
                <a:cubicBezTo>
                  <a:pt x="6126974" y="693855"/>
                  <a:pt x="6023801" y="787185"/>
                  <a:pt x="5888529" y="787185"/>
                </a:cubicBezTo>
                <a:cubicBezTo>
                  <a:pt x="5753257" y="787185"/>
                  <a:pt x="5649319" y="693855"/>
                  <a:pt x="5650083" y="517140"/>
                </a:cubicBezTo>
                <a:cubicBezTo>
                  <a:pt x="5650083" y="340425"/>
                  <a:pt x="5753257" y="247095"/>
                  <a:pt x="5888529" y="247095"/>
                </a:cubicBezTo>
                <a:close/>
                <a:moveTo>
                  <a:pt x="5202999" y="247095"/>
                </a:moveTo>
                <a:cubicBezTo>
                  <a:pt x="5337506" y="247095"/>
                  <a:pt x="5441444" y="340425"/>
                  <a:pt x="5441444" y="517140"/>
                </a:cubicBezTo>
                <a:cubicBezTo>
                  <a:pt x="5441444" y="693855"/>
                  <a:pt x="5338270" y="787185"/>
                  <a:pt x="5202999" y="787185"/>
                </a:cubicBezTo>
                <a:cubicBezTo>
                  <a:pt x="5067727" y="787185"/>
                  <a:pt x="4963789" y="693855"/>
                  <a:pt x="4964553" y="517140"/>
                </a:cubicBezTo>
                <a:cubicBezTo>
                  <a:pt x="4964553" y="340425"/>
                  <a:pt x="5067727" y="247095"/>
                  <a:pt x="5202999" y="247095"/>
                </a:cubicBezTo>
                <a:close/>
                <a:moveTo>
                  <a:pt x="3656925" y="247095"/>
                </a:moveTo>
                <a:cubicBezTo>
                  <a:pt x="3781498" y="247095"/>
                  <a:pt x="3864036" y="319770"/>
                  <a:pt x="3874736" y="423810"/>
                </a:cubicBezTo>
                <a:lnTo>
                  <a:pt x="3864036" y="434520"/>
                </a:lnTo>
                <a:lnTo>
                  <a:pt x="3822767" y="434520"/>
                </a:lnTo>
                <a:lnTo>
                  <a:pt x="3812067" y="423810"/>
                </a:lnTo>
                <a:cubicBezTo>
                  <a:pt x="3801368" y="361080"/>
                  <a:pt x="3760099" y="299115"/>
                  <a:pt x="3656161" y="299115"/>
                </a:cubicBezTo>
                <a:cubicBezTo>
                  <a:pt x="3552223" y="299115"/>
                  <a:pt x="3479620" y="371790"/>
                  <a:pt x="3479620" y="517140"/>
                </a:cubicBezTo>
                <a:cubicBezTo>
                  <a:pt x="3479620" y="662490"/>
                  <a:pt x="3552223" y="735165"/>
                  <a:pt x="3656161" y="735165"/>
                </a:cubicBezTo>
                <a:cubicBezTo>
                  <a:pt x="3760099" y="735165"/>
                  <a:pt x="3801368" y="672435"/>
                  <a:pt x="3812067" y="610470"/>
                </a:cubicBezTo>
                <a:lnTo>
                  <a:pt x="3822767" y="599760"/>
                </a:lnTo>
                <a:lnTo>
                  <a:pt x="3864036" y="599760"/>
                </a:lnTo>
                <a:lnTo>
                  <a:pt x="3874736" y="610470"/>
                </a:lnTo>
                <a:cubicBezTo>
                  <a:pt x="3864801" y="714510"/>
                  <a:pt x="3781498" y="787185"/>
                  <a:pt x="3656925" y="787185"/>
                </a:cubicBezTo>
                <a:cubicBezTo>
                  <a:pt x="3522418" y="787185"/>
                  <a:pt x="3418480" y="704565"/>
                  <a:pt x="3418480" y="517140"/>
                </a:cubicBezTo>
                <a:cubicBezTo>
                  <a:pt x="3418480" y="330480"/>
                  <a:pt x="3521653" y="247095"/>
                  <a:pt x="3656925" y="247095"/>
                </a:cubicBezTo>
                <a:close/>
                <a:moveTo>
                  <a:pt x="7549239" y="246330"/>
                </a:moveTo>
                <a:cubicBezTo>
                  <a:pt x="7653177" y="246330"/>
                  <a:pt x="7736480" y="287640"/>
                  <a:pt x="7736480" y="391680"/>
                </a:cubicBezTo>
                <a:lnTo>
                  <a:pt x="7725781" y="402390"/>
                </a:lnTo>
                <a:lnTo>
                  <a:pt x="7684511" y="402390"/>
                </a:lnTo>
                <a:lnTo>
                  <a:pt x="7673812" y="391680"/>
                </a:lnTo>
                <a:cubicBezTo>
                  <a:pt x="7673812" y="339660"/>
                  <a:pt x="7642478" y="298350"/>
                  <a:pt x="7549239" y="298350"/>
                </a:cubicBezTo>
                <a:cubicBezTo>
                  <a:pt x="7476636" y="298350"/>
                  <a:pt x="7435367" y="329715"/>
                  <a:pt x="7435367" y="381735"/>
                </a:cubicBezTo>
                <a:cubicBezTo>
                  <a:pt x="7435367" y="454410"/>
                  <a:pt x="7497271" y="465120"/>
                  <a:pt x="7601208" y="485775"/>
                </a:cubicBezTo>
                <a:cubicBezTo>
                  <a:pt x="7705146" y="506430"/>
                  <a:pt x="7757115" y="548505"/>
                  <a:pt x="7757115" y="641835"/>
                </a:cubicBezTo>
                <a:cubicBezTo>
                  <a:pt x="7757115" y="725220"/>
                  <a:pt x="7694446" y="787185"/>
                  <a:pt x="7558410" y="786420"/>
                </a:cubicBezTo>
                <a:cubicBezTo>
                  <a:pt x="7433838" y="786420"/>
                  <a:pt x="7361235" y="713745"/>
                  <a:pt x="7361235" y="620415"/>
                </a:cubicBezTo>
                <a:lnTo>
                  <a:pt x="7371934" y="609705"/>
                </a:lnTo>
                <a:lnTo>
                  <a:pt x="7413203" y="609705"/>
                </a:lnTo>
                <a:lnTo>
                  <a:pt x="7423903" y="620415"/>
                </a:lnTo>
                <a:cubicBezTo>
                  <a:pt x="7423903" y="682380"/>
                  <a:pt x="7465937" y="734400"/>
                  <a:pt x="7559174" y="734400"/>
                </a:cubicBezTo>
                <a:cubicBezTo>
                  <a:pt x="7663112" y="734400"/>
                  <a:pt x="7694446" y="693090"/>
                  <a:pt x="7694446" y="641070"/>
                </a:cubicBezTo>
                <a:cubicBezTo>
                  <a:pt x="7694446" y="558450"/>
                  <a:pt x="7642478" y="547740"/>
                  <a:pt x="7538540" y="527085"/>
                </a:cubicBezTo>
                <a:cubicBezTo>
                  <a:pt x="7434602" y="506430"/>
                  <a:pt x="7372698" y="465120"/>
                  <a:pt x="7372698" y="381735"/>
                </a:cubicBezTo>
                <a:cubicBezTo>
                  <a:pt x="7372698" y="309060"/>
                  <a:pt x="7435367" y="246330"/>
                  <a:pt x="7549239" y="246330"/>
                </a:cubicBezTo>
                <a:close/>
                <a:moveTo>
                  <a:pt x="7092983" y="246330"/>
                </a:moveTo>
                <a:cubicBezTo>
                  <a:pt x="7238190" y="246330"/>
                  <a:pt x="7321494" y="350370"/>
                  <a:pt x="7321494" y="495720"/>
                </a:cubicBezTo>
                <a:lnTo>
                  <a:pt x="7321494" y="527085"/>
                </a:lnTo>
                <a:lnTo>
                  <a:pt x="7310794" y="537795"/>
                </a:lnTo>
                <a:lnTo>
                  <a:pt x="7310794" y="536265"/>
                </a:lnTo>
                <a:lnTo>
                  <a:pt x="6937077" y="536265"/>
                </a:lnTo>
                <a:lnTo>
                  <a:pt x="6926377" y="546975"/>
                </a:lnTo>
                <a:cubicBezTo>
                  <a:pt x="6926377" y="609705"/>
                  <a:pt x="6967647" y="734400"/>
                  <a:pt x="7102919" y="734400"/>
                </a:cubicBezTo>
                <a:cubicBezTo>
                  <a:pt x="7185458" y="734400"/>
                  <a:pt x="7227491" y="693090"/>
                  <a:pt x="7248126" y="630360"/>
                </a:cubicBezTo>
                <a:lnTo>
                  <a:pt x="7258825" y="619650"/>
                </a:lnTo>
                <a:lnTo>
                  <a:pt x="7300095" y="619650"/>
                </a:lnTo>
                <a:lnTo>
                  <a:pt x="7310794" y="630360"/>
                </a:lnTo>
                <a:cubicBezTo>
                  <a:pt x="7300095" y="693090"/>
                  <a:pt x="7248126" y="786420"/>
                  <a:pt x="7102919" y="786420"/>
                </a:cubicBezTo>
                <a:cubicBezTo>
                  <a:pt x="6937077" y="786420"/>
                  <a:pt x="6864474" y="661725"/>
                  <a:pt x="6864474" y="516375"/>
                </a:cubicBezTo>
                <a:lnTo>
                  <a:pt x="6864474" y="495720"/>
                </a:lnTo>
                <a:cubicBezTo>
                  <a:pt x="6864474" y="350370"/>
                  <a:pt x="6947776" y="246330"/>
                  <a:pt x="7092983" y="246330"/>
                </a:cubicBezTo>
                <a:close/>
                <a:moveTo>
                  <a:pt x="4714644" y="246330"/>
                </a:moveTo>
                <a:cubicBezTo>
                  <a:pt x="4829282" y="246330"/>
                  <a:pt x="4901885" y="319005"/>
                  <a:pt x="4901885" y="454410"/>
                </a:cubicBezTo>
                <a:lnTo>
                  <a:pt x="4901885" y="766530"/>
                </a:lnTo>
                <a:lnTo>
                  <a:pt x="4890421" y="777240"/>
                </a:lnTo>
                <a:lnTo>
                  <a:pt x="4849152" y="777240"/>
                </a:lnTo>
                <a:lnTo>
                  <a:pt x="4838452" y="766530"/>
                </a:lnTo>
                <a:lnTo>
                  <a:pt x="4838452" y="454410"/>
                </a:lnTo>
                <a:cubicBezTo>
                  <a:pt x="4838452" y="350370"/>
                  <a:pt x="4786483" y="298350"/>
                  <a:pt x="4703181" y="298350"/>
                </a:cubicBezTo>
                <a:cubicBezTo>
                  <a:pt x="4589308" y="298350"/>
                  <a:pt x="4537339" y="371790"/>
                  <a:pt x="4537339" y="485775"/>
                </a:cubicBezTo>
                <a:lnTo>
                  <a:pt x="4537339" y="765765"/>
                </a:lnTo>
                <a:lnTo>
                  <a:pt x="4526639" y="776475"/>
                </a:lnTo>
                <a:lnTo>
                  <a:pt x="4485370" y="776475"/>
                </a:lnTo>
                <a:lnTo>
                  <a:pt x="4474670" y="765765"/>
                </a:lnTo>
                <a:lnTo>
                  <a:pt x="4474670" y="266985"/>
                </a:lnTo>
                <a:lnTo>
                  <a:pt x="4485370" y="256275"/>
                </a:lnTo>
                <a:lnTo>
                  <a:pt x="4516704" y="256275"/>
                </a:lnTo>
                <a:lnTo>
                  <a:pt x="4527404" y="266985"/>
                </a:lnTo>
                <a:lnTo>
                  <a:pt x="4538103" y="329715"/>
                </a:lnTo>
                <a:lnTo>
                  <a:pt x="4548803" y="329715"/>
                </a:lnTo>
                <a:cubicBezTo>
                  <a:pt x="4579372" y="277695"/>
                  <a:pt x="4642041" y="246330"/>
                  <a:pt x="4714644" y="246330"/>
                </a:cubicBezTo>
                <a:close/>
                <a:moveTo>
                  <a:pt x="3147172" y="246330"/>
                </a:moveTo>
                <a:cubicBezTo>
                  <a:pt x="3292379" y="246330"/>
                  <a:pt x="3375682" y="350370"/>
                  <a:pt x="3375682" y="495720"/>
                </a:cubicBezTo>
                <a:lnTo>
                  <a:pt x="3375682" y="527085"/>
                </a:lnTo>
                <a:lnTo>
                  <a:pt x="3364982" y="537795"/>
                </a:lnTo>
                <a:lnTo>
                  <a:pt x="3364982" y="536265"/>
                </a:lnTo>
                <a:lnTo>
                  <a:pt x="2991265" y="536265"/>
                </a:lnTo>
                <a:lnTo>
                  <a:pt x="2980566" y="546975"/>
                </a:lnTo>
                <a:cubicBezTo>
                  <a:pt x="2980566" y="609705"/>
                  <a:pt x="3021835" y="734400"/>
                  <a:pt x="3157107" y="734400"/>
                </a:cubicBezTo>
                <a:cubicBezTo>
                  <a:pt x="3240410" y="734400"/>
                  <a:pt x="3281680" y="693090"/>
                  <a:pt x="3302314" y="630360"/>
                </a:cubicBezTo>
                <a:lnTo>
                  <a:pt x="3313014" y="619650"/>
                </a:lnTo>
                <a:lnTo>
                  <a:pt x="3354283" y="619650"/>
                </a:lnTo>
                <a:lnTo>
                  <a:pt x="3364982" y="630360"/>
                </a:lnTo>
                <a:cubicBezTo>
                  <a:pt x="3354283" y="693090"/>
                  <a:pt x="3302314" y="786420"/>
                  <a:pt x="3157107" y="786420"/>
                </a:cubicBezTo>
                <a:cubicBezTo>
                  <a:pt x="2991265" y="786420"/>
                  <a:pt x="2918662" y="661725"/>
                  <a:pt x="2918662" y="516375"/>
                </a:cubicBezTo>
                <a:lnTo>
                  <a:pt x="2918662" y="495720"/>
                </a:lnTo>
                <a:cubicBezTo>
                  <a:pt x="2918662" y="350370"/>
                  <a:pt x="3001965" y="246330"/>
                  <a:pt x="3147172" y="246330"/>
                </a:cubicBezTo>
                <a:close/>
                <a:moveTo>
                  <a:pt x="165078" y="194310"/>
                </a:moveTo>
                <a:lnTo>
                  <a:pt x="165078" y="632655"/>
                </a:lnTo>
                <a:lnTo>
                  <a:pt x="295000" y="632655"/>
                </a:lnTo>
                <a:cubicBezTo>
                  <a:pt x="405051" y="632655"/>
                  <a:pt x="493704" y="533970"/>
                  <a:pt x="493704" y="413100"/>
                </a:cubicBezTo>
                <a:cubicBezTo>
                  <a:pt x="493704" y="292230"/>
                  <a:pt x="404287" y="194310"/>
                  <a:pt x="295000" y="194310"/>
                </a:cubicBezTo>
                <a:close/>
                <a:moveTo>
                  <a:pt x="6739901" y="91035"/>
                </a:moveTo>
                <a:lnTo>
                  <a:pt x="6781170" y="91035"/>
                </a:lnTo>
                <a:lnTo>
                  <a:pt x="6791870" y="101745"/>
                </a:lnTo>
                <a:lnTo>
                  <a:pt x="6791870" y="163710"/>
                </a:lnTo>
                <a:lnTo>
                  <a:pt x="6781170" y="174420"/>
                </a:lnTo>
                <a:lnTo>
                  <a:pt x="6739901" y="174420"/>
                </a:lnTo>
                <a:lnTo>
                  <a:pt x="6729202" y="163710"/>
                </a:lnTo>
                <a:lnTo>
                  <a:pt x="6729202" y="101745"/>
                </a:lnTo>
                <a:close/>
                <a:moveTo>
                  <a:pt x="5524747" y="48960"/>
                </a:moveTo>
                <a:lnTo>
                  <a:pt x="5566016" y="48960"/>
                </a:lnTo>
                <a:lnTo>
                  <a:pt x="5576716" y="59670"/>
                </a:lnTo>
                <a:lnTo>
                  <a:pt x="5576716" y="766530"/>
                </a:lnTo>
                <a:lnTo>
                  <a:pt x="5566016" y="777240"/>
                </a:lnTo>
                <a:lnTo>
                  <a:pt x="5524747" y="777240"/>
                </a:lnTo>
                <a:lnTo>
                  <a:pt x="5514047" y="766530"/>
                </a:lnTo>
                <a:lnTo>
                  <a:pt x="5514047" y="59670"/>
                </a:lnTo>
                <a:close/>
                <a:moveTo>
                  <a:pt x="3956510" y="48960"/>
                </a:moveTo>
                <a:lnTo>
                  <a:pt x="3997780" y="48960"/>
                </a:lnTo>
                <a:lnTo>
                  <a:pt x="4008479" y="59670"/>
                </a:lnTo>
                <a:lnTo>
                  <a:pt x="4008479" y="329715"/>
                </a:lnTo>
                <a:lnTo>
                  <a:pt x="4019179" y="329715"/>
                </a:lnTo>
                <a:cubicBezTo>
                  <a:pt x="4049749" y="277695"/>
                  <a:pt x="4112417" y="246330"/>
                  <a:pt x="4185020" y="246330"/>
                </a:cubicBezTo>
                <a:cubicBezTo>
                  <a:pt x="4299657" y="246330"/>
                  <a:pt x="4372261" y="319005"/>
                  <a:pt x="4372261" y="454410"/>
                </a:cubicBezTo>
                <a:lnTo>
                  <a:pt x="4372261" y="766530"/>
                </a:lnTo>
                <a:lnTo>
                  <a:pt x="4361562" y="777240"/>
                </a:lnTo>
                <a:lnTo>
                  <a:pt x="4320292" y="777240"/>
                </a:lnTo>
                <a:lnTo>
                  <a:pt x="4309593" y="766530"/>
                </a:lnTo>
                <a:lnTo>
                  <a:pt x="4309593" y="454410"/>
                </a:lnTo>
                <a:cubicBezTo>
                  <a:pt x="4309593" y="350370"/>
                  <a:pt x="4257624" y="298350"/>
                  <a:pt x="4174321" y="298350"/>
                </a:cubicBezTo>
                <a:cubicBezTo>
                  <a:pt x="4060448" y="298350"/>
                  <a:pt x="4008479" y="371790"/>
                  <a:pt x="4008479" y="485775"/>
                </a:cubicBezTo>
                <a:lnTo>
                  <a:pt x="4008479" y="766530"/>
                </a:lnTo>
                <a:lnTo>
                  <a:pt x="3997780" y="777240"/>
                </a:lnTo>
                <a:lnTo>
                  <a:pt x="3956510" y="777240"/>
                </a:lnTo>
                <a:lnTo>
                  <a:pt x="3945811" y="766530"/>
                </a:lnTo>
                <a:lnTo>
                  <a:pt x="3945811" y="59670"/>
                </a:lnTo>
                <a:close/>
                <a:moveTo>
                  <a:pt x="2473105" y="48960"/>
                </a:moveTo>
                <a:lnTo>
                  <a:pt x="3012664" y="48960"/>
                </a:lnTo>
                <a:lnTo>
                  <a:pt x="3023364" y="59670"/>
                </a:lnTo>
                <a:lnTo>
                  <a:pt x="3023364" y="91035"/>
                </a:lnTo>
                <a:lnTo>
                  <a:pt x="3014193" y="100980"/>
                </a:lnTo>
                <a:lnTo>
                  <a:pt x="2785683" y="100980"/>
                </a:lnTo>
                <a:lnTo>
                  <a:pt x="2774983" y="111690"/>
                </a:lnTo>
                <a:lnTo>
                  <a:pt x="2774983" y="767295"/>
                </a:lnTo>
                <a:lnTo>
                  <a:pt x="2764284" y="778005"/>
                </a:lnTo>
                <a:lnTo>
                  <a:pt x="2723014" y="778005"/>
                </a:lnTo>
                <a:lnTo>
                  <a:pt x="2712315" y="767295"/>
                </a:lnTo>
                <a:lnTo>
                  <a:pt x="2712315" y="112455"/>
                </a:lnTo>
                <a:lnTo>
                  <a:pt x="2701615" y="101745"/>
                </a:lnTo>
                <a:lnTo>
                  <a:pt x="2473105" y="101745"/>
                </a:lnTo>
                <a:lnTo>
                  <a:pt x="2462406" y="91035"/>
                </a:lnTo>
                <a:lnTo>
                  <a:pt x="2462406" y="59670"/>
                </a:lnTo>
                <a:close/>
                <a:moveTo>
                  <a:pt x="1993158" y="48960"/>
                </a:moveTo>
                <a:lnTo>
                  <a:pt x="2158236" y="48960"/>
                </a:lnTo>
                <a:lnTo>
                  <a:pt x="2158236" y="631890"/>
                </a:lnTo>
                <a:lnTo>
                  <a:pt x="2462407" y="631890"/>
                </a:lnTo>
                <a:lnTo>
                  <a:pt x="2462407" y="632655"/>
                </a:lnTo>
                <a:lnTo>
                  <a:pt x="2462407" y="777240"/>
                </a:lnTo>
                <a:lnTo>
                  <a:pt x="1993158" y="777240"/>
                </a:lnTo>
                <a:close/>
                <a:moveTo>
                  <a:pt x="1057719" y="0"/>
                </a:moveTo>
                <a:lnTo>
                  <a:pt x="1174649" y="91800"/>
                </a:lnTo>
                <a:lnTo>
                  <a:pt x="781061" y="400095"/>
                </a:lnTo>
                <a:lnTo>
                  <a:pt x="868950" y="468945"/>
                </a:lnTo>
                <a:lnTo>
                  <a:pt x="1263302" y="160650"/>
                </a:lnTo>
                <a:lnTo>
                  <a:pt x="1380232" y="252450"/>
                </a:lnTo>
                <a:lnTo>
                  <a:pt x="1174649" y="413100"/>
                </a:lnTo>
                <a:lnTo>
                  <a:pt x="985880" y="560745"/>
                </a:lnTo>
                <a:lnTo>
                  <a:pt x="1073768" y="629595"/>
                </a:lnTo>
                <a:lnTo>
                  <a:pt x="1468120" y="321300"/>
                </a:lnTo>
                <a:lnTo>
                  <a:pt x="1468120" y="48960"/>
                </a:lnTo>
                <a:lnTo>
                  <a:pt x="1633198" y="48960"/>
                </a:lnTo>
                <a:lnTo>
                  <a:pt x="1633198" y="632655"/>
                </a:lnTo>
                <a:lnTo>
                  <a:pt x="1937368" y="632655"/>
                </a:lnTo>
                <a:lnTo>
                  <a:pt x="1937368" y="777240"/>
                </a:lnTo>
                <a:lnTo>
                  <a:pt x="1468884" y="777240"/>
                </a:lnTo>
                <a:lnTo>
                  <a:pt x="1468884" y="504900"/>
                </a:lnTo>
                <a:lnTo>
                  <a:pt x="1057719" y="826200"/>
                </a:lnTo>
                <a:lnTo>
                  <a:pt x="646554" y="504900"/>
                </a:lnTo>
                <a:cubicBezTo>
                  <a:pt x="606049" y="661725"/>
                  <a:pt x="463898" y="777240"/>
                  <a:pt x="295000" y="777240"/>
                </a:cubicBezTo>
                <a:lnTo>
                  <a:pt x="295000" y="776475"/>
                </a:lnTo>
                <a:lnTo>
                  <a:pt x="0" y="776475"/>
                </a:lnTo>
                <a:lnTo>
                  <a:pt x="0" y="48960"/>
                </a:lnTo>
                <a:lnTo>
                  <a:pt x="295000" y="48960"/>
                </a:lnTo>
                <a:cubicBezTo>
                  <a:pt x="463898" y="48960"/>
                  <a:pt x="606049" y="164475"/>
                  <a:pt x="646554" y="321300"/>
                </a:cubicBezTo>
                <a:close/>
              </a:path>
            </a:pathLst>
          </a:custGeom>
          <a:solidFill>
            <a:schemeClr val="bg2"/>
          </a:solidFill>
          <a:ln w="7642"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 name="fl" descr="                              Dell - Internal Use - Confidential&#10;">
            <a:extLst>
              <a:ext uri="{FF2B5EF4-FFF2-40B4-BE49-F238E27FC236}">
                <a16:creationId xmlns:a16="http://schemas.microsoft.com/office/drawing/2014/main" id="{97A4A025-1678-DCBD-70A4-019F87349866}"/>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C8C9C7"/>
                </a:solidFill>
                <a:effectLst/>
                <a:uLnTx/>
                <a:uFillTx/>
                <a:latin typeface="Arial" panose="020B0604020202020204" pitchFamily="34" charset="0"/>
                <a:ea typeface="+mn-ea"/>
                <a:cs typeface="+mn-cs"/>
              </a:rPr>
              <a:t>Copyright © Dell Inc. All Rights Reserved.</a:t>
            </a:r>
          </a:p>
        </p:txBody>
      </p:sp>
      <p:sp>
        <p:nvSpPr>
          <p:cNvPr id="3" name="TextBox 19">
            <a:extLst>
              <a:ext uri="{FF2B5EF4-FFF2-40B4-BE49-F238E27FC236}">
                <a16:creationId xmlns:a16="http://schemas.microsoft.com/office/drawing/2014/main" id="{9AD4A348-0914-963E-44AF-7DBBD398FDEA}"/>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C8C9C7"/>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25</a:t>
            </a:fld>
            <a:endParaRPr kumimoji="0" lang="en-US" sz="600" b="0" i="0" u="none" strike="noStrike" kern="1200" cap="none" spc="0" normalizeH="0" baseline="0" noProof="0" err="1">
              <a:ln>
                <a:noFill/>
              </a:ln>
              <a:solidFill>
                <a:srgbClr val="C8C9C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20803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EC63C-C7C5-C55C-EEA8-38B1FF736886}"/>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530025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31E7AF0-15FD-A060-2648-4DF380E0354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9428F41-E7BC-62BA-E4D3-A9F154433160}"/>
              </a:ext>
            </a:extLst>
          </p:cNvPr>
          <p:cNvSpPr/>
          <p:nvPr/>
        </p:nvSpPr>
        <p:spPr>
          <a:xfrm>
            <a:off x="6689213" y="0"/>
            <a:ext cx="5502788" cy="369332"/>
          </a:xfrm>
          <a:prstGeom prst="rect">
            <a:avLst/>
          </a:prstGeom>
          <a:solidFill>
            <a:srgbClr val="FFFF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60960" tIns="60960" rIns="60960" bIns="60960" rtlCol="0" anchor="t">
            <a:spAutoFit/>
          </a:bodyPr>
          <a:lstStyle/>
          <a:p>
            <a:pPr algn="r"/>
            <a:r>
              <a:rPr lang="en-US" sz="1600">
                <a:solidFill>
                  <a:srgbClr val="000000"/>
                </a:solidFill>
              </a:rPr>
              <a:t>Hidden Slide, Internal Use Only – Delete Before Presenting</a:t>
            </a:r>
          </a:p>
        </p:txBody>
      </p:sp>
      <p:sp>
        <p:nvSpPr>
          <p:cNvPr id="9" name="Title 8">
            <a:extLst>
              <a:ext uri="{FF2B5EF4-FFF2-40B4-BE49-F238E27FC236}">
                <a16:creationId xmlns:a16="http://schemas.microsoft.com/office/drawing/2014/main" id="{7BC28262-E230-67B7-B794-2F27C89E5D6C}"/>
              </a:ext>
            </a:extLst>
          </p:cNvPr>
          <p:cNvSpPr>
            <a:spLocks noGrp="1"/>
          </p:cNvSpPr>
          <p:nvPr>
            <p:ph type="title"/>
          </p:nvPr>
        </p:nvSpPr>
        <p:spPr>
          <a:xfrm>
            <a:off x="381000" y="342900"/>
            <a:ext cx="11430000" cy="692497"/>
          </a:xfrm>
        </p:spPr>
        <p:txBody>
          <a:bodyPr/>
          <a:lstStyle/>
          <a:p>
            <a:r>
              <a:rPr lang="en-GB"/>
              <a:t>Notes for Presenters</a:t>
            </a:r>
            <a:br>
              <a:rPr lang="en-GB"/>
            </a:br>
            <a:r>
              <a:rPr lang="en-GB" sz="1800"/>
              <a:t>(Hidden Slide, Internal Use Only – Delete Before Presenting)</a:t>
            </a:r>
            <a:endParaRPr lang="en-US"/>
          </a:p>
        </p:txBody>
      </p:sp>
      <p:sp>
        <p:nvSpPr>
          <p:cNvPr id="10" name="Content Placeholder 4">
            <a:extLst>
              <a:ext uri="{FF2B5EF4-FFF2-40B4-BE49-F238E27FC236}">
                <a16:creationId xmlns:a16="http://schemas.microsoft.com/office/drawing/2014/main" id="{FF0BA694-4764-8C1C-6D1E-A6D4BA1F959D}"/>
              </a:ext>
            </a:extLst>
          </p:cNvPr>
          <p:cNvSpPr txBox="1">
            <a:spLocks/>
          </p:cNvSpPr>
          <p:nvPr/>
        </p:nvSpPr>
        <p:spPr>
          <a:xfrm>
            <a:off x="381000" y="1219200"/>
            <a:ext cx="5715000" cy="5168900"/>
          </a:xfrm>
          <a:prstGeom prst="rect">
            <a:avLst/>
          </a:prstGeom>
        </p:spPr>
        <p:txBody>
          <a:bodyPr lIns="91440" tIns="45720" rIns="91440" bIns="45720" anchor="t"/>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b="1">
                <a:solidFill>
                  <a:schemeClr val="bg1"/>
                </a:solidFill>
              </a:rPr>
              <a:t>Objectives of this deck</a:t>
            </a:r>
          </a:p>
          <a:p>
            <a:pPr marL="0" indent="0">
              <a:buFont typeface="Arial" panose="020B0604020202020204" pitchFamily="34" charset="0"/>
              <a:buNone/>
            </a:pPr>
            <a:r>
              <a:rPr lang="en-US" sz="1400">
                <a:solidFill>
                  <a:schemeClr val="bg2"/>
                </a:solidFill>
              </a:rPr>
              <a:t>This deck is intended to introduce and simplify our Dell storage portfolio (inclusive of primary, unstructured, and data protection). It’s meant to:</a:t>
            </a:r>
            <a:endParaRPr lang="en-US" sz="1400">
              <a:solidFill>
                <a:schemeClr val="bg2"/>
              </a:solidFill>
              <a:cs typeface="Arial"/>
            </a:endParaRPr>
          </a:p>
          <a:p>
            <a:pPr marL="227965" indent="-227965"/>
            <a:r>
              <a:rPr lang="en-US" sz="1400">
                <a:solidFill>
                  <a:schemeClr val="bg2"/>
                </a:solidFill>
              </a:rPr>
              <a:t>Start a conversation about what leaders must focus on to modernize their data-centers with smarter storage.</a:t>
            </a:r>
          </a:p>
          <a:p>
            <a:pPr marL="227965" indent="-227965"/>
            <a:r>
              <a:rPr lang="en-US" sz="1400">
                <a:solidFill>
                  <a:schemeClr val="bg2"/>
                </a:solidFill>
              </a:rPr>
              <a:t>Ask the customer questions about their challenges, data needs, and workload disposition strategy. </a:t>
            </a:r>
          </a:p>
          <a:p>
            <a:pPr marL="227965" indent="-227965"/>
            <a:r>
              <a:rPr lang="en-US" sz="1400">
                <a:solidFill>
                  <a:schemeClr val="bg2"/>
                </a:solidFill>
              </a:rPr>
              <a:t>Introduce 3 lead franchise products for key customer outcomes: </a:t>
            </a:r>
            <a:r>
              <a:rPr lang="en-US" sz="1400" err="1">
                <a:solidFill>
                  <a:schemeClr val="bg2"/>
                </a:solidFill>
              </a:rPr>
              <a:t>PowerStore</a:t>
            </a:r>
            <a:r>
              <a:rPr lang="en-US" sz="1400">
                <a:solidFill>
                  <a:schemeClr val="bg2"/>
                </a:solidFill>
              </a:rPr>
              <a:t> for Hybrid cloud, </a:t>
            </a:r>
            <a:r>
              <a:rPr lang="en-US" sz="1400" err="1">
                <a:solidFill>
                  <a:schemeClr val="bg2"/>
                </a:solidFill>
              </a:rPr>
              <a:t>PowerScale</a:t>
            </a:r>
            <a:r>
              <a:rPr lang="en-US" sz="1400">
                <a:solidFill>
                  <a:schemeClr val="bg2"/>
                </a:solidFill>
              </a:rPr>
              <a:t> for AI, and PowerProtect Data Domain for Data Protection.</a:t>
            </a:r>
          </a:p>
          <a:p>
            <a:pPr marL="227965" indent="-227965"/>
            <a:r>
              <a:rPr lang="en-US" sz="1400" b="1">
                <a:solidFill>
                  <a:schemeClr val="bg2"/>
                </a:solidFill>
                <a:highlight>
                  <a:srgbClr val="FFFF00"/>
                </a:highlight>
                <a:cs typeface="Arial"/>
              </a:rPr>
              <a:t>This deck is modular; </a:t>
            </a:r>
            <a:r>
              <a:rPr lang="en-US" sz="1400">
                <a:solidFill>
                  <a:schemeClr val="bg2"/>
                </a:solidFill>
                <a:highlight>
                  <a:srgbClr val="FFFF00"/>
                </a:highlight>
                <a:cs typeface="Arial"/>
              </a:rPr>
              <a:t>Feel free to customize the deck with the  additional slides in backup tailored to your customer’s needs. </a:t>
            </a:r>
          </a:p>
          <a:p>
            <a:pPr>
              <a:defRPr/>
            </a:pPr>
            <a:r>
              <a:rPr lang="en-GB" sz="1400" i="1">
                <a:solidFill>
                  <a:schemeClr val="bg2"/>
                </a:solidFill>
              </a:rPr>
              <a:t>If you require </a:t>
            </a:r>
            <a:r>
              <a:rPr lang="en-US" sz="1400" i="1">
                <a:solidFill>
                  <a:schemeClr val="bg2"/>
                </a:solidFill>
              </a:rPr>
              <a:t>more product information and customer-ready content, please refer to these resources:</a:t>
            </a:r>
          </a:p>
          <a:p>
            <a:pPr marL="742939" lvl="1" indent="-285750"/>
            <a:r>
              <a:rPr lang="en-US" sz="1400">
                <a:solidFill>
                  <a:schemeClr val="bg2"/>
                </a:solidFill>
                <a:hlinkClick r:id="rId3"/>
              </a:rPr>
              <a:t>Storage Knowledge Center</a:t>
            </a:r>
            <a:r>
              <a:rPr lang="en-US" sz="1400">
                <a:solidFill>
                  <a:schemeClr val="bg2"/>
                </a:solidFill>
              </a:rPr>
              <a:t> </a:t>
            </a:r>
          </a:p>
          <a:p>
            <a:pPr marL="742939" lvl="1" indent="-285750"/>
            <a:r>
              <a:rPr lang="en-US" sz="1400">
                <a:solidFill>
                  <a:schemeClr val="bg2"/>
                </a:solidFill>
                <a:hlinkClick r:id="rId4"/>
              </a:rPr>
              <a:t>Data Protection Knowledge Center </a:t>
            </a:r>
            <a:endParaRPr lang="en-US" sz="1400">
              <a:solidFill>
                <a:schemeClr val="bg2"/>
              </a:solidFill>
            </a:endParaRPr>
          </a:p>
          <a:p>
            <a:pPr marL="742939" lvl="1" indent="-285750"/>
            <a:r>
              <a:rPr lang="en-US" sz="1400">
                <a:solidFill>
                  <a:schemeClr val="bg2"/>
                </a:solidFill>
                <a:hlinkClick r:id="rId5"/>
              </a:rPr>
              <a:t>Networking Knowledge Center</a:t>
            </a:r>
            <a:endParaRPr lang="en-US" sz="1400">
              <a:solidFill>
                <a:schemeClr val="bg2"/>
              </a:solidFill>
            </a:endParaRPr>
          </a:p>
          <a:p>
            <a:pPr marL="742939" lvl="1" indent="-285750"/>
            <a:r>
              <a:rPr lang="en-US" sz="1400">
                <a:solidFill>
                  <a:schemeClr val="bg2"/>
                </a:solidFill>
                <a:hlinkClick r:id="rId6"/>
              </a:rPr>
              <a:t>Storage Networking Knowledge Center</a:t>
            </a:r>
            <a:endParaRPr lang="en-US" sz="1400">
              <a:solidFill>
                <a:schemeClr val="bg2"/>
              </a:solidFill>
            </a:endParaRPr>
          </a:p>
          <a:p>
            <a:pPr marL="742939" lvl="1" indent="-285750"/>
            <a:r>
              <a:rPr lang="en-US" sz="1400">
                <a:solidFill>
                  <a:schemeClr val="bg2"/>
                </a:solidFill>
                <a:hlinkClick r:id="rId7"/>
              </a:rPr>
              <a:t>Customer Stores &amp; Sales Wins</a:t>
            </a:r>
            <a:endParaRPr lang="en-US" sz="1400">
              <a:solidFill>
                <a:schemeClr val="bg2"/>
              </a:solidFill>
            </a:endParaRPr>
          </a:p>
          <a:p>
            <a:pPr marL="227965" indent="-227965"/>
            <a:endParaRPr lang="en-US" sz="1400">
              <a:solidFill>
                <a:schemeClr val="bg2"/>
              </a:solidFill>
              <a:highlight>
                <a:srgbClr val="FFFF00"/>
              </a:highlight>
              <a:cs typeface="Arial"/>
            </a:endParaRPr>
          </a:p>
          <a:p>
            <a:pPr marL="685165" lvl="1" indent="-227965"/>
            <a:endParaRPr lang="en-GB" sz="1200">
              <a:solidFill>
                <a:schemeClr val="bg2"/>
              </a:solidFill>
              <a:cs typeface="Arial"/>
            </a:endParaRPr>
          </a:p>
        </p:txBody>
      </p:sp>
      <p:sp>
        <p:nvSpPr>
          <p:cNvPr id="11" name="Content Placeholder 2">
            <a:extLst>
              <a:ext uri="{FF2B5EF4-FFF2-40B4-BE49-F238E27FC236}">
                <a16:creationId xmlns:a16="http://schemas.microsoft.com/office/drawing/2014/main" id="{76194BD3-62C0-75DF-B399-A42CC08A371E}"/>
              </a:ext>
            </a:extLst>
          </p:cNvPr>
          <p:cNvSpPr txBox="1">
            <a:spLocks/>
          </p:cNvSpPr>
          <p:nvPr/>
        </p:nvSpPr>
        <p:spPr>
          <a:xfrm>
            <a:off x="6400803" y="821864"/>
            <a:ext cx="5410200" cy="5566236"/>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600">
              <a:solidFill>
                <a:srgbClr val="244739"/>
              </a:solidFill>
            </a:endParaRPr>
          </a:p>
          <a:p>
            <a:pPr marL="0" indent="0">
              <a:buNone/>
            </a:pPr>
            <a:r>
              <a:rPr lang="en-GB" sz="1600" b="1">
                <a:solidFill>
                  <a:schemeClr val="bg1"/>
                </a:solidFill>
                <a:latin typeface="Arial"/>
              </a:rPr>
              <a:t>Product Deep Dive (Zoom slide functionality)</a:t>
            </a:r>
          </a:p>
          <a:p>
            <a:pPr>
              <a:lnSpc>
                <a:spcPct val="100000"/>
              </a:lnSpc>
              <a:spcBef>
                <a:spcPts val="1200"/>
              </a:spcBef>
              <a:buClr>
                <a:srgbClr val="808080"/>
              </a:buClr>
              <a:defRPr/>
            </a:pPr>
            <a:endParaRPr lang="en-GB" sz="1400">
              <a:solidFill>
                <a:srgbClr val="000000"/>
              </a:solidFill>
              <a:latin typeface="Arial"/>
            </a:endParaRPr>
          </a:p>
          <a:p>
            <a:pPr>
              <a:lnSpc>
                <a:spcPct val="100000"/>
              </a:lnSpc>
              <a:spcBef>
                <a:spcPts val="1200"/>
              </a:spcBef>
              <a:buClr>
                <a:srgbClr val="808080"/>
              </a:buClr>
              <a:defRPr/>
            </a:pPr>
            <a:endParaRPr lang="en-GB" sz="1400">
              <a:solidFill>
                <a:srgbClr val="000000"/>
              </a:solidFill>
              <a:latin typeface="Arial"/>
            </a:endParaRPr>
          </a:p>
          <a:p>
            <a:pPr>
              <a:lnSpc>
                <a:spcPct val="100000"/>
              </a:lnSpc>
              <a:spcBef>
                <a:spcPts val="1200"/>
              </a:spcBef>
              <a:buClr>
                <a:srgbClr val="808080"/>
              </a:buClr>
              <a:defRPr/>
            </a:pPr>
            <a:endParaRPr lang="en-GB" sz="1400">
              <a:solidFill>
                <a:srgbClr val="000000"/>
              </a:solidFill>
              <a:latin typeface="Arial"/>
            </a:endParaRPr>
          </a:p>
          <a:p>
            <a:pPr>
              <a:lnSpc>
                <a:spcPct val="100000"/>
              </a:lnSpc>
              <a:spcBef>
                <a:spcPts val="1200"/>
              </a:spcBef>
              <a:buClr>
                <a:srgbClr val="808080"/>
              </a:buClr>
              <a:defRPr/>
            </a:pPr>
            <a:endParaRPr lang="en-GB" sz="1400">
              <a:solidFill>
                <a:srgbClr val="000000"/>
              </a:solidFill>
              <a:latin typeface="Arial"/>
            </a:endParaRPr>
          </a:p>
          <a:p>
            <a:pPr>
              <a:lnSpc>
                <a:spcPct val="100000"/>
              </a:lnSpc>
              <a:spcBef>
                <a:spcPts val="1200"/>
              </a:spcBef>
              <a:buClr>
                <a:srgbClr val="808080"/>
              </a:buClr>
              <a:defRPr/>
            </a:pPr>
            <a:endParaRPr lang="en-GB" sz="1400">
              <a:solidFill>
                <a:srgbClr val="000000"/>
              </a:solidFill>
              <a:latin typeface="Arial"/>
            </a:endParaRPr>
          </a:p>
          <a:p>
            <a:pPr marL="0" indent="0">
              <a:lnSpc>
                <a:spcPct val="100000"/>
              </a:lnSpc>
              <a:spcBef>
                <a:spcPts val="1200"/>
              </a:spcBef>
              <a:buClr>
                <a:srgbClr val="808080"/>
              </a:buClr>
              <a:buNone/>
              <a:defRPr/>
            </a:pPr>
            <a:endParaRPr lang="en-GB" sz="1400">
              <a:solidFill>
                <a:srgbClr val="000000"/>
              </a:solidFill>
              <a:latin typeface="Arial"/>
            </a:endParaRPr>
          </a:p>
          <a:p>
            <a:pPr>
              <a:lnSpc>
                <a:spcPct val="100000"/>
              </a:lnSpc>
              <a:spcBef>
                <a:spcPts val="1200"/>
              </a:spcBef>
              <a:buClr>
                <a:srgbClr val="808080"/>
              </a:buClr>
              <a:defRPr/>
            </a:pPr>
            <a:r>
              <a:rPr lang="en-US" sz="1400">
                <a:solidFill>
                  <a:srgbClr val="000000"/>
                </a:solidFill>
                <a:latin typeface="Arial"/>
              </a:rPr>
              <a:t>In presentation mode, click on a product tile to present the slides within that section. Once you’ve reached the end of that section, it will bring you back to this menu. If you’d rather, you can just click next to present in sequential order as usual.</a:t>
            </a:r>
          </a:p>
          <a:p>
            <a:pPr>
              <a:lnSpc>
                <a:spcPct val="100000"/>
              </a:lnSpc>
              <a:spcBef>
                <a:spcPts val="1200"/>
              </a:spcBef>
              <a:buClr>
                <a:srgbClr val="808080"/>
              </a:buClr>
              <a:defRPr/>
            </a:pPr>
            <a:r>
              <a:rPr lang="en-GB" sz="1400">
                <a:solidFill>
                  <a:srgbClr val="000000"/>
                </a:solidFill>
                <a:latin typeface="Arial"/>
              </a:rPr>
              <a:t>If you don’t want to present specific slides, just ‘hide’. If you want to remove an entire product tile, right click on all the tiles &gt; Edit Summary &gt; Select/Unselect the sections you want to present.</a:t>
            </a:r>
            <a:endParaRPr lang="en-GB" sz="1400">
              <a:solidFill>
                <a:srgbClr val="000000"/>
              </a:solidFill>
              <a:latin typeface="Arial"/>
              <a:ea typeface="+mn-lt"/>
              <a:cs typeface="Arial"/>
            </a:endParaRPr>
          </a:p>
        </p:txBody>
      </p:sp>
      <p:pic>
        <p:nvPicPr>
          <p:cNvPr id="4" name="Picture 3">
            <a:extLst>
              <a:ext uri="{FF2B5EF4-FFF2-40B4-BE49-F238E27FC236}">
                <a16:creationId xmlns:a16="http://schemas.microsoft.com/office/drawing/2014/main" id="{FC80CA63-8294-1752-6FBA-095332774B61}"/>
              </a:ext>
            </a:extLst>
          </p:cNvPr>
          <p:cNvPicPr>
            <a:picLocks noChangeAspect="1"/>
          </p:cNvPicPr>
          <p:nvPr/>
        </p:nvPicPr>
        <p:blipFill>
          <a:blip r:embed="rId8"/>
          <a:stretch>
            <a:fillRect/>
          </a:stretch>
        </p:blipFill>
        <p:spPr>
          <a:xfrm>
            <a:off x="6689213" y="1597591"/>
            <a:ext cx="3568694" cy="2007391"/>
          </a:xfrm>
          <a:prstGeom prst="rect">
            <a:avLst/>
          </a:prstGeom>
        </p:spPr>
      </p:pic>
    </p:spTree>
    <p:extLst>
      <p:ext uri="{BB962C8B-B14F-4D97-AF65-F5344CB8AC3E}">
        <p14:creationId xmlns:p14="http://schemas.microsoft.com/office/powerpoint/2010/main" val="1910559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90000"/>
            <a:lumOff val="10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4C43CAF-64C6-210E-7228-E5B8E6BBAE53}"/>
              </a:ext>
              <a:ext uri="{C183D7F6-B498-43B3-948B-1728B52AA6E4}">
                <adec:decorative xmlns:adec="http://schemas.microsoft.com/office/drawing/2017/decorative" val="1"/>
              </a:ext>
            </a:extLst>
          </p:cNvPr>
          <p:cNvSpPr txBox="1">
            <a:spLocks/>
          </p:cNvSpPr>
          <p:nvPr/>
        </p:nvSpPr>
        <p:spPr>
          <a:xfrm>
            <a:off x="381000" y="391332"/>
            <a:ext cx="11430000" cy="443198"/>
          </a:xfrm>
          <a:prstGeom prst="rect">
            <a:avLst/>
          </a:prstGeom>
        </p:spPr>
        <p:txBody>
          <a:bodyPr wrap="square" lIns="0" tIns="0" rIns="0" bIns="0">
            <a:spAutoFit/>
          </a:bodyPr>
          <a:lstStyle>
            <a:lvl1pPr algn="l" defTabSz="914400" rtl="0" eaLnBrk="1" latinLnBrk="0" hangingPunct="1">
              <a:lnSpc>
                <a:spcPct val="90000"/>
              </a:lnSpc>
              <a:spcBef>
                <a:spcPct val="0"/>
              </a:spcBef>
              <a:buNone/>
              <a:defRPr sz="3200" kern="1200">
                <a:solidFill>
                  <a:schemeClr val="bg1"/>
                </a:solidFill>
                <a:latin typeface="Arial Nova Light" panose="020B0304020202020204" pitchFamily="34" charset="0"/>
                <a:ea typeface="+mj-ea"/>
                <a:cs typeface="+mj-cs"/>
              </a:defRPr>
            </a:lvl1pPr>
          </a:lstStyle>
          <a:p>
            <a:r>
              <a:rPr lang="en-US">
                <a:solidFill>
                  <a:schemeClr val="tx2"/>
                </a:solidFill>
              </a:rPr>
              <a:t>Why settle for mixed-vendor complexity?</a:t>
            </a:r>
          </a:p>
        </p:txBody>
      </p:sp>
      <p:sp>
        <p:nvSpPr>
          <p:cNvPr id="9" name="Subtitle 7">
            <a:extLst>
              <a:ext uri="{FF2B5EF4-FFF2-40B4-BE49-F238E27FC236}">
                <a16:creationId xmlns:a16="http://schemas.microsoft.com/office/drawing/2014/main" id="{52FBC1E9-ED20-89FD-F1ED-7682678C55BB}"/>
              </a:ext>
            </a:extLst>
          </p:cNvPr>
          <p:cNvSpPr txBox="1">
            <a:spLocks/>
          </p:cNvSpPr>
          <p:nvPr/>
        </p:nvSpPr>
        <p:spPr>
          <a:xfrm>
            <a:off x="381000" y="905682"/>
            <a:ext cx="11430000" cy="246221"/>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600" kern="1200">
                <a:solidFill>
                  <a:schemeClr val="bg2"/>
                </a:solidFill>
                <a:latin typeface="Arial" panose="020B0604020202020204" pitchFamily="34" charset="0"/>
                <a:ea typeface="+mn-ea"/>
                <a:cs typeface="Arial" panose="020B0604020202020204" pitchFamily="34" charset="0"/>
              </a:defRPr>
            </a:lvl1pPr>
            <a:lvl2pPr marL="457189"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solidFill>
                  <a:schemeClr val="tx2"/>
                </a:solidFill>
              </a:rPr>
              <a:t>Simplify your infrastructure strategy with a single, strategic IT partner and integrated platform solutions.</a:t>
            </a:r>
          </a:p>
        </p:txBody>
      </p:sp>
      <p:sp>
        <p:nvSpPr>
          <p:cNvPr id="10" name="!!Rectangle 77">
            <a:extLst>
              <a:ext uri="{FF2B5EF4-FFF2-40B4-BE49-F238E27FC236}">
                <a16:creationId xmlns:a16="http://schemas.microsoft.com/office/drawing/2014/main" id="{964A903C-E036-926D-C594-3B1055EE5AC4}"/>
              </a:ext>
              <a:ext uri="{C183D7F6-B498-43B3-948B-1728B52AA6E4}">
                <adec:decorative xmlns:adec="http://schemas.microsoft.com/office/drawing/2017/decorative" val="1"/>
              </a:ext>
            </a:extLst>
          </p:cNvPr>
          <p:cNvSpPr/>
          <p:nvPr/>
        </p:nvSpPr>
        <p:spPr>
          <a:xfrm>
            <a:off x="8152671" y="1588111"/>
            <a:ext cx="3811658" cy="112386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200">
              <a:solidFill>
                <a:srgbClr val="000000"/>
              </a:solidFill>
              <a:latin typeface="Arial"/>
            </a:endParaRPr>
          </a:p>
        </p:txBody>
      </p:sp>
      <p:sp>
        <p:nvSpPr>
          <p:cNvPr id="11" name="!!Rectangle 90">
            <a:extLst>
              <a:ext uri="{FF2B5EF4-FFF2-40B4-BE49-F238E27FC236}">
                <a16:creationId xmlns:a16="http://schemas.microsoft.com/office/drawing/2014/main" id="{0E1AE504-4906-9BD8-FC8F-C8ADDD42BB28}"/>
              </a:ext>
              <a:ext uri="{C183D7F6-B498-43B3-948B-1728B52AA6E4}">
                <adec:decorative xmlns:adec="http://schemas.microsoft.com/office/drawing/2017/decorative" val="1"/>
              </a:ext>
            </a:extLst>
          </p:cNvPr>
          <p:cNvSpPr/>
          <p:nvPr/>
        </p:nvSpPr>
        <p:spPr>
          <a:xfrm>
            <a:off x="227673" y="1588111"/>
            <a:ext cx="3808604" cy="112386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200">
              <a:solidFill>
                <a:srgbClr val="000000"/>
              </a:solidFill>
              <a:latin typeface="Arial"/>
            </a:endParaRPr>
          </a:p>
        </p:txBody>
      </p:sp>
      <p:sp>
        <p:nvSpPr>
          <p:cNvPr id="12" name="!!Rectangle 60">
            <a:extLst>
              <a:ext uri="{FF2B5EF4-FFF2-40B4-BE49-F238E27FC236}">
                <a16:creationId xmlns:a16="http://schemas.microsoft.com/office/drawing/2014/main" id="{4EAC7D10-A55A-A317-8DB7-5EC572A1C964}"/>
              </a:ext>
              <a:ext uri="{C183D7F6-B498-43B3-948B-1728B52AA6E4}">
                <adec:decorative xmlns:adec="http://schemas.microsoft.com/office/drawing/2017/decorative" val="1"/>
              </a:ext>
            </a:extLst>
          </p:cNvPr>
          <p:cNvSpPr/>
          <p:nvPr/>
        </p:nvSpPr>
        <p:spPr>
          <a:xfrm>
            <a:off x="4181176" y="1588111"/>
            <a:ext cx="3808604" cy="112386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200">
              <a:solidFill>
                <a:srgbClr val="000000"/>
              </a:solidFill>
              <a:latin typeface="Arial"/>
            </a:endParaRPr>
          </a:p>
        </p:txBody>
      </p:sp>
      <p:sp>
        <p:nvSpPr>
          <p:cNvPr id="14" name="Rectangle 13">
            <a:extLst>
              <a:ext uri="{FF2B5EF4-FFF2-40B4-BE49-F238E27FC236}">
                <a16:creationId xmlns:a16="http://schemas.microsoft.com/office/drawing/2014/main" id="{18B413DD-F50D-4781-3046-CA47D40FDE02}"/>
              </a:ext>
            </a:extLst>
          </p:cNvPr>
          <p:cNvSpPr/>
          <p:nvPr/>
        </p:nvSpPr>
        <p:spPr>
          <a:xfrm>
            <a:off x="1294515" y="1727845"/>
            <a:ext cx="1659979"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mj-lt"/>
                <a:ea typeface="+mn-ea"/>
                <a:cs typeface="+mn-cs"/>
              </a:rPr>
              <a:t>Private cloud</a:t>
            </a:r>
          </a:p>
        </p:txBody>
      </p:sp>
      <p:sp>
        <p:nvSpPr>
          <p:cNvPr id="15" name="Rectangle 14">
            <a:extLst>
              <a:ext uri="{FF2B5EF4-FFF2-40B4-BE49-F238E27FC236}">
                <a16:creationId xmlns:a16="http://schemas.microsoft.com/office/drawing/2014/main" id="{97F61855-591B-05EB-83F2-410C0059DC27}"/>
              </a:ext>
            </a:extLst>
          </p:cNvPr>
          <p:cNvSpPr/>
          <p:nvPr/>
        </p:nvSpPr>
        <p:spPr>
          <a:xfrm>
            <a:off x="4808237" y="1727845"/>
            <a:ext cx="2551425"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mj-lt"/>
                <a:ea typeface="+mn-ea"/>
                <a:cs typeface="+mn-cs"/>
              </a:rPr>
              <a:t>Artificial Intelligence</a:t>
            </a:r>
          </a:p>
        </p:txBody>
      </p:sp>
      <p:sp>
        <p:nvSpPr>
          <p:cNvPr id="16" name="Rectangle 15">
            <a:extLst>
              <a:ext uri="{FF2B5EF4-FFF2-40B4-BE49-F238E27FC236}">
                <a16:creationId xmlns:a16="http://schemas.microsoft.com/office/drawing/2014/main" id="{1FAF032D-E52D-29A9-C984-5BD98853A09E}"/>
              </a:ext>
            </a:extLst>
          </p:cNvPr>
          <p:cNvSpPr/>
          <p:nvPr/>
        </p:nvSpPr>
        <p:spPr>
          <a:xfrm>
            <a:off x="9026075" y="1727845"/>
            <a:ext cx="2064647"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mj-lt"/>
                <a:ea typeface="+mn-ea"/>
                <a:cs typeface="+mn-cs"/>
              </a:rPr>
              <a:t>Cyber resilience</a:t>
            </a:r>
          </a:p>
        </p:txBody>
      </p:sp>
      <p:sp>
        <p:nvSpPr>
          <p:cNvPr id="17" name="TextBox 16">
            <a:extLst>
              <a:ext uri="{FF2B5EF4-FFF2-40B4-BE49-F238E27FC236}">
                <a16:creationId xmlns:a16="http://schemas.microsoft.com/office/drawing/2014/main" id="{52B6828F-8857-8DBE-DE1A-B27454847CE0}"/>
              </a:ext>
            </a:extLst>
          </p:cNvPr>
          <p:cNvSpPr txBox="1"/>
          <p:nvPr/>
        </p:nvSpPr>
        <p:spPr>
          <a:xfrm>
            <a:off x="343797" y="2069138"/>
            <a:ext cx="3564467" cy="523220"/>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Power any workload across the </a:t>
            </a:r>
            <a:br>
              <a:rPr kumimoji="0" lang="en-US" sz="1400" b="0" i="0" u="none" strike="noStrike" kern="1200" cap="none" spc="0" normalizeH="0" baseline="0" noProof="0">
                <a:ln>
                  <a:noFill/>
                </a:ln>
                <a:solidFill>
                  <a:schemeClr val="tx2"/>
                </a:solidFill>
                <a:effectLst/>
                <a:uLnTx/>
                <a:uFillTx/>
                <a:latin typeface="Arial"/>
                <a:ea typeface="+mn-ea"/>
                <a:cs typeface="+mn-cs"/>
              </a:rPr>
            </a:br>
            <a:r>
              <a:rPr kumimoji="0" lang="en-US" sz="1400" b="0" i="0" u="none" strike="noStrike" kern="1200" cap="none" spc="0" normalizeH="0" baseline="0" noProof="0">
                <a:ln>
                  <a:noFill/>
                </a:ln>
                <a:solidFill>
                  <a:schemeClr val="tx2"/>
                </a:solidFill>
                <a:effectLst/>
                <a:uLnTx/>
                <a:uFillTx/>
                <a:latin typeface="Arial"/>
                <a:ea typeface="+mn-ea"/>
                <a:cs typeface="+mn-cs"/>
              </a:rPr>
              <a:t>edge, data center &amp; public cloud </a:t>
            </a:r>
          </a:p>
        </p:txBody>
      </p:sp>
      <p:sp>
        <p:nvSpPr>
          <p:cNvPr id="18" name="TextBox 17">
            <a:extLst>
              <a:ext uri="{FF2B5EF4-FFF2-40B4-BE49-F238E27FC236}">
                <a16:creationId xmlns:a16="http://schemas.microsoft.com/office/drawing/2014/main" id="{D848EB33-0DE0-29D7-D713-45CCCB5530D3}"/>
              </a:ext>
            </a:extLst>
          </p:cNvPr>
          <p:cNvSpPr txBox="1"/>
          <p:nvPr/>
        </p:nvSpPr>
        <p:spPr>
          <a:xfrm>
            <a:off x="8268795" y="2069137"/>
            <a:ext cx="3564466" cy="523220"/>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Deliver comprehensive data </a:t>
            </a:r>
            <a:br>
              <a:rPr kumimoji="0" lang="en-US" sz="1400" b="0" i="0" u="none" strike="noStrike" kern="1200" cap="none" spc="0" normalizeH="0" baseline="0" noProof="0">
                <a:ln>
                  <a:noFill/>
                </a:ln>
                <a:solidFill>
                  <a:schemeClr val="tx2"/>
                </a:solidFill>
                <a:effectLst/>
                <a:uLnTx/>
                <a:uFillTx/>
                <a:latin typeface="Arial"/>
                <a:ea typeface="+mn-ea"/>
                <a:cs typeface="+mn-cs"/>
              </a:rPr>
            </a:br>
            <a:r>
              <a:rPr kumimoji="0" lang="en-US" sz="1400" b="0" i="0" u="none" strike="noStrike" kern="1200" cap="none" spc="0" normalizeH="0" baseline="0" noProof="0">
                <a:ln>
                  <a:noFill/>
                </a:ln>
                <a:solidFill>
                  <a:schemeClr val="tx2"/>
                </a:solidFill>
                <a:effectLst/>
                <a:uLnTx/>
                <a:uFillTx/>
                <a:latin typeface="Arial"/>
                <a:ea typeface="+mn-ea"/>
                <a:cs typeface="+mn-cs"/>
              </a:rPr>
              <a:t>protection everywhere </a:t>
            </a:r>
          </a:p>
        </p:txBody>
      </p:sp>
      <p:sp>
        <p:nvSpPr>
          <p:cNvPr id="19" name="TextBox 18">
            <a:extLst>
              <a:ext uri="{FF2B5EF4-FFF2-40B4-BE49-F238E27FC236}">
                <a16:creationId xmlns:a16="http://schemas.microsoft.com/office/drawing/2014/main" id="{6EE53BD0-DBED-146D-2E08-0C00F7C884FD}"/>
              </a:ext>
            </a:extLst>
          </p:cNvPr>
          <p:cNvSpPr txBox="1"/>
          <p:nvPr/>
        </p:nvSpPr>
        <p:spPr>
          <a:xfrm>
            <a:off x="4304771" y="2087721"/>
            <a:ext cx="3564467" cy="523220"/>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Optimize your AI investment with </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right-sized infrastructure</a:t>
            </a:r>
          </a:p>
        </p:txBody>
      </p:sp>
      <p:sp>
        <p:nvSpPr>
          <p:cNvPr id="20" name="Rectangle 19">
            <a:extLst>
              <a:ext uri="{FF2B5EF4-FFF2-40B4-BE49-F238E27FC236}">
                <a16:creationId xmlns:a16="http://schemas.microsoft.com/office/drawing/2014/main" id="{AE9C5955-C5A4-C865-0000-641630D73780}"/>
              </a:ext>
              <a:ext uri="{C183D7F6-B498-43B3-948B-1728B52AA6E4}">
                <adec:decorative xmlns:adec="http://schemas.microsoft.com/office/drawing/2017/decorative" val="1"/>
              </a:ext>
            </a:extLst>
          </p:cNvPr>
          <p:cNvSpPr/>
          <p:nvPr/>
        </p:nvSpPr>
        <p:spPr>
          <a:xfrm>
            <a:off x="227671" y="2711982"/>
            <a:ext cx="3811658" cy="3142722"/>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grpSp>
        <p:nvGrpSpPr>
          <p:cNvPr id="26" name="Group 25">
            <a:extLst>
              <a:ext uri="{FF2B5EF4-FFF2-40B4-BE49-F238E27FC236}">
                <a16:creationId xmlns:a16="http://schemas.microsoft.com/office/drawing/2014/main" id="{A3E574A0-B18D-BF15-AC89-816AA931EFD9}"/>
              </a:ext>
            </a:extLst>
          </p:cNvPr>
          <p:cNvGrpSpPr/>
          <p:nvPr/>
        </p:nvGrpSpPr>
        <p:grpSpPr>
          <a:xfrm>
            <a:off x="465899" y="3493682"/>
            <a:ext cx="3335201" cy="1554134"/>
            <a:chOff x="312174" y="2554440"/>
            <a:chExt cx="3403448" cy="1452400"/>
          </a:xfrm>
        </p:grpSpPr>
        <p:cxnSp>
          <p:nvCxnSpPr>
            <p:cNvPr id="22" name="Straight Connector 21">
              <a:extLst>
                <a:ext uri="{FF2B5EF4-FFF2-40B4-BE49-F238E27FC236}">
                  <a16:creationId xmlns:a16="http://schemas.microsoft.com/office/drawing/2014/main" id="{083BEE17-70C4-B2AF-7155-0D533F73F815}"/>
                </a:ext>
              </a:extLst>
            </p:cNvPr>
            <p:cNvCxnSpPr>
              <a:cxnSpLocks/>
            </p:cNvCxnSpPr>
            <p:nvPr/>
          </p:nvCxnSpPr>
          <p:spPr>
            <a:xfrm>
              <a:off x="312174" y="3274706"/>
              <a:ext cx="3403448"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6CB4F5A-FB66-3572-C6A3-A9B5BC82FCFE}"/>
                </a:ext>
              </a:extLst>
            </p:cNvPr>
            <p:cNvCxnSpPr>
              <a:cxnSpLocks/>
            </p:cNvCxnSpPr>
            <p:nvPr/>
          </p:nvCxnSpPr>
          <p:spPr>
            <a:xfrm>
              <a:off x="312174" y="2554440"/>
              <a:ext cx="3403448"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7A42A40-64C6-CE37-BB15-4C25A73144D8}"/>
                </a:ext>
              </a:extLst>
            </p:cNvPr>
            <p:cNvCxnSpPr>
              <a:cxnSpLocks/>
            </p:cNvCxnSpPr>
            <p:nvPr/>
          </p:nvCxnSpPr>
          <p:spPr>
            <a:xfrm>
              <a:off x="312174" y="4006840"/>
              <a:ext cx="3403448"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45A5DED2-B267-0929-A9BF-379144424BC1}"/>
              </a:ext>
            </a:extLst>
          </p:cNvPr>
          <p:cNvGrpSpPr/>
          <p:nvPr/>
        </p:nvGrpSpPr>
        <p:grpSpPr>
          <a:xfrm>
            <a:off x="4178122" y="2711980"/>
            <a:ext cx="3811658" cy="3142722"/>
            <a:chOff x="83573" y="2936840"/>
            <a:chExt cx="3889655" cy="2936999"/>
          </a:xfrm>
        </p:grpSpPr>
        <p:sp>
          <p:nvSpPr>
            <p:cNvPr id="29" name="Rectangle 28">
              <a:extLst>
                <a:ext uri="{FF2B5EF4-FFF2-40B4-BE49-F238E27FC236}">
                  <a16:creationId xmlns:a16="http://schemas.microsoft.com/office/drawing/2014/main" id="{7FCEF2BD-0567-CE63-62F2-76852212A383}"/>
                </a:ext>
                <a:ext uri="{C183D7F6-B498-43B3-948B-1728B52AA6E4}">
                  <adec:decorative xmlns:adec="http://schemas.microsoft.com/office/drawing/2017/decorative" val="1"/>
                </a:ext>
              </a:extLst>
            </p:cNvPr>
            <p:cNvSpPr/>
            <p:nvPr/>
          </p:nvSpPr>
          <p:spPr>
            <a:xfrm>
              <a:off x="83573" y="2936840"/>
              <a:ext cx="3889655" cy="2936999"/>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grpSp>
          <p:nvGrpSpPr>
            <p:cNvPr id="30" name="Group 29">
              <a:extLst>
                <a:ext uri="{FF2B5EF4-FFF2-40B4-BE49-F238E27FC236}">
                  <a16:creationId xmlns:a16="http://schemas.microsoft.com/office/drawing/2014/main" id="{5969B178-5B32-25C7-4426-AAF9D0AFF3D8}"/>
                </a:ext>
              </a:extLst>
            </p:cNvPr>
            <p:cNvGrpSpPr/>
            <p:nvPr/>
          </p:nvGrpSpPr>
          <p:grpSpPr>
            <a:xfrm>
              <a:off x="326676" y="3667370"/>
              <a:ext cx="3403448" cy="1452400"/>
              <a:chOff x="312174" y="2554440"/>
              <a:chExt cx="3403448" cy="1452400"/>
            </a:xfrm>
          </p:grpSpPr>
          <p:cxnSp>
            <p:nvCxnSpPr>
              <p:cNvPr id="31" name="Straight Connector 30">
                <a:extLst>
                  <a:ext uri="{FF2B5EF4-FFF2-40B4-BE49-F238E27FC236}">
                    <a16:creationId xmlns:a16="http://schemas.microsoft.com/office/drawing/2014/main" id="{935C86A9-C560-2FA8-F787-5703F4DF505E}"/>
                  </a:ext>
                </a:extLst>
              </p:cNvPr>
              <p:cNvCxnSpPr>
                <a:cxnSpLocks/>
              </p:cNvCxnSpPr>
              <p:nvPr/>
            </p:nvCxnSpPr>
            <p:spPr>
              <a:xfrm>
                <a:off x="312174" y="3274706"/>
                <a:ext cx="3403448"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C33895F-05F9-0FF8-47AD-D86BB6374382}"/>
                  </a:ext>
                </a:extLst>
              </p:cNvPr>
              <p:cNvCxnSpPr>
                <a:cxnSpLocks/>
              </p:cNvCxnSpPr>
              <p:nvPr/>
            </p:nvCxnSpPr>
            <p:spPr>
              <a:xfrm>
                <a:off x="312174" y="2554440"/>
                <a:ext cx="3403448"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8035C61-C734-ABAB-9296-0B2DE9EA81EF}"/>
                  </a:ext>
                </a:extLst>
              </p:cNvPr>
              <p:cNvCxnSpPr>
                <a:cxnSpLocks/>
              </p:cNvCxnSpPr>
              <p:nvPr/>
            </p:nvCxnSpPr>
            <p:spPr>
              <a:xfrm>
                <a:off x="312174" y="4006840"/>
                <a:ext cx="3403448"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grpSp>
      </p:grpSp>
      <p:sp>
        <p:nvSpPr>
          <p:cNvPr id="35" name="Rectangle 34">
            <a:extLst>
              <a:ext uri="{FF2B5EF4-FFF2-40B4-BE49-F238E27FC236}">
                <a16:creationId xmlns:a16="http://schemas.microsoft.com/office/drawing/2014/main" id="{85FB7CD6-F877-F5C5-2EC4-9FA8A993A411}"/>
              </a:ext>
              <a:ext uri="{C183D7F6-B498-43B3-948B-1728B52AA6E4}">
                <adec:decorative xmlns:adec="http://schemas.microsoft.com/office/drawing/2017/decorative" val="1"/>
              </a:ext>
            </a:extLst>
          </p:cNvPr>
          <p:cNvSpPr/>
          <p:nvPr/>
        </p:nvSpPr>
        <p:spPr>
          <a:xfrm>
            <a:off x="8152671" y="2711978"/>
            <a:ext cx="3811658" cy="3142722"/>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grpSp>
        <p:nvGrpSpPr>
          <p:cNvPr id="36" name="Group 35">
            <a:extLst>
              <a:ext uri="{FF2B5EF4-FFF2-40B4-BE49-F238E27FC236}">
                <a16:creationId xmlns:a16="http://schemas.microsoft.com/office/drawing/2014/main" id="{266D62A5-DA5C-C990-314E-80B8B948416B}"/>
              </a:ext>
            </a:extLst>
          </p:cNvPr>
          <p:cNvGrpSpPr/>
          <p:nvPr/>
        </p:nvGrpSpPr>
        <p:grpSpPr>
          <a:xfrm>
            <a:off x="8390899" y="3493678"/>
            <a:ext cx="3335201" cy="1554134"/>
            <a:chOff x="312174" y="2554440"/>
            <a:chExt cx="3403448" cy="1452400"/>
          </a:xfrm>
        </p:grpSpPr>
        <p:cxnSp>
          <p:nvCxnSpPr>
            <p:cNvPr id="37" name="Straight Connector 36">
              <a:extLst>
                <a:ext uri="{FF2B5EF4-FFF2-40B4-BE49-F238E27FC236}">
                  <a16:creationId xmlns:a16="http://schemas.microsoft.com/office/drawing/2014/main" id="{5DB62126-7B89-FBB4-AC39-00A8088AD1EF}"/>
                </a:ext>
              </a:extLst>
            </p:cNvPr>
            <p:cNvCxnSpPr>
              <a:cxnSpLocks/>
            </p:cNvCxnSpPr>
            <p:nvPr/>
          </p:nvCxnSpPr>
          <p:spPr>
            <a:xfrm>
              <a:off x="312174" y="3274706"/>
              <a:ext cx="3403448"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22205F4-8123-DD4A-0051-E6A830B14857}"/>
                </a:ext>
              </a:extLst>
            </p:cNvPr>
            <p:cNvCxnSpPr>
              <a:cxnSpLocks/>
            </p:cNvCxnSpPr>
            <p:nvPr/>
          </p:nvCxnSpPr>
          <p:spPr>
            <a:xfrm>
              <a:off x="312174" y="2554440"/>
              <a:ext cx="3403448"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02D9EC2-D15A-EA57-0FE6-10AE896B7EEA}"/>
                </a:ext>
              </a:extLst>
            </p:cNvPr>
            <p:cNvCxnSpPr>
              <a:cxnSpLocks/>
            </p:cNvCxnSpPr>
            <p:nvPr/>
          </p:nvCxnSpPr>
          <p:spPr>
            <a:xfrm>
              <a:off x="312174" y="4006840"/>
              <a:ext cx="3403448"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grpSp>
      <p:sp>
        <p:nvSpPr>
          <p:cNvPr id="73" name="TextBox 72">
            <a:extLst>
              <a:ext uri="{FF2B5EF4-FFF2-40B4-BE49-F238E27FC236}">
                <a16:creationId xmlns:a16="http://schemas.microsoft.com/office/drawing/2014/main" id="{D9A83B67-58D1-9A84-87D2-8A48B5DF9CE7}"/>
              </a:ext>
              <a:ext uri="{C183D7F6-B498-43B3-948B-1728B52AA6E4}">
                <adec:decorative xmlns:adec="http://schemas.microsoft.com/office/drawing/2017/decorative" val="1"/>
              </a:ext>
            </a:extLst>
          </p:cNvPr>
          <p:cNvSpPr txBox="1"/>
          <p:nvPr/>
        </p:nvSpPr>
        <p:spPr>
          <a:xfrm>
            <a:off x="533400" y="2716438"/>
            <a:ext cx="3200401" cy="777240"/>
          </a:xfrm>
          <a:prstGeom prst="rect">
            <a:avLst/>
          </a:prstGeom>
          <a:noFill/>
          <a:ln w="12700">
            <a:noFill/>
          </a:ln>
        </p:spPr>
        <p:txBody>
          <a:bodyPr wrap="square" lIns="0" tIns="0" rIns="228600" bIns="0" anchor="ctr">
            <a:noAutofit/>
          </a:bodyPr>
          <a:lstStyle/>
          <a:p>
            <a:pPr algn="ctr" defTabSz="914377">
              <a:defRPr/>
            </a:pPr>
            <a:r>
              <a:rPr lang="en-US" sz="1600">
                <a:solidFill>
                  <a:schemeClr val="bg1"/>
                </a:solidFill>
                <a:latin typeface="Arial"/>
              </a:rPr>
              <a:t>Industry-leading infrastructure</a:t>
            </a:r>
          </a:p>
          <a:p>
            <a:pPr algn="ctr" defTabSz="914377">
              <a:defRPr/>
            </a:pPr>
            <a:r>
              <a:rPr lang="en-US" sz="1100">
                <a:solidFill>
                  <a:schemeClr val="accent1"/>
                </a:solidFill>
                <a:latin typeface="Arial"/>
              </a:rPr>
              <a:t>Storage | Server  |  Networking </a:t>
            </a:r>
          </a:p>
        </p:txBody>
      </p:sp>
      <p:sp>
        <p:nvSpPr>
          <p:cNvPr id="74" name="TextBox 73">
            <a:extLst>
              <a:ext uri="{FF2B5EF4-FFF2-40B4-BE49-F238E27FC236}">
                <a16:creationId xmlns:a16="http://schemas.microsoft.com/office/drawing/2014/main" id="{32B7FDCA-C79A-A7C6-CEBD-8DBC31A8B4C2}"/>
              </a:ext>
            </a:extLst>
          </p:cNvPr>
          <p:cNvSpPr txBox="1"/>
          <p:nvPr/>
        </p:nvSpPr>
        <p:spPr>
          <a:xfrm>
            <a:off x="532931" y="4388055"/>
            <a:ext cx="3200400" cy="415498"/>
          </a:xfrm>
          <a:prstGeom prst="rect">
            <a:avLst/>
          </a:prstGeom>
          <a:noFill/>
        </p:spPr>
        <p:txBody>
          <a:bodyPr wrap="square" lIns="0" tIns="0" rIns="0" bIns="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bg1"/>
                </a:solidFill>
                <a:effectLst/>
                <a:uLnTx/>
                <a:uFillTx/>
                <a:latin typeface="Arial"/>
                <a:ea typeface="+mn-ea"/>
                <a:cs typeface="+mn-cs"/>
              </a:rPr>
              <a:t>Consistent management &amp; ops</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100">
                <a:solidFill>
                  <a:schemeClr val="accent1"/>
                </a:solidFill>
                <a:latin typeface="Arial"/>
              </a:rPr>
              <a:t>AI Ops  |  Automation  | Orchestration</a:t>
            </a:r>
          </a:p>
        </p:txBody>
      </p:sp>
      <p:sp>
        <p:nvSpPr>
          <p:cNvPr id="75" name="TextBox 74">
            <a:extLst>
              <a:ext uri="{FF2B5EF4-FFF2-40B4-BE49-F238E27FC236}">
                <a16:creationId xmlns:a16="http://schemas.microsoft.com/office/drawing/2014/main" id="{AF155778-E08F-5172-FE0A-1222B59151FF}"/>
              </a:ext>
            </a:extLst>
          </p:cNvPr>
          <p:cNvSpPr txBox="1"/>
          <p:nvPr/>
        </p:nvSpPr>
        <p:spPr>
          <a:xfrm>
            <a:off x="465899" y="3650886"/>
            <a:ext cx="3200401" cy="415498"/>
          </a:xfrm>
          <a:prstGeom prst="rect">
            <a:avLst/>
          </a:prstGeom>
          <a:noFill/>
        </p:spPr>
        <p:txBody>
          <a:bodyPr wrap="square" lIns="0" tIns="0" rIns="0" bIns="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bg1"/>
                </a:solidFill>
                <a:effectLst/>
                <a:uLnTx/>
                <a:uFillTx/>
                <a:latin typeface="Arial"/>
                <a:ea typeface="+mn-ea"/>
                <a:cs typeface="+mn-cs"/>
              </a:rPr>
              <a:t>Data security</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100">
                <a:solidFill>
                  <a:schemeClr val="accent1"/>
                </a:solidFill>
                <a:latin typeface="Arial"/>
              </a:rPr>
              <a:t>Data protection |  Cyber recovery</a:t>
            </a:r>
          </a:p>
        </p:txBody>
      </p:sp>
      <p:sp>
        <p:nvSpPr>
          <p:cNvPr id="76" name="TextBox 75">
            <a:extLst>
              <a:ext uri="{FF2B5EF4-FFF2-40B4-BE49-F238E27FC236}">
                <a16:creationId xmlns:a16="http://schemas.microsoft.com/office/drawing/2014/main" id="{61D6CE99-BF11-8C6F-90D8-611A72364914}"/>
              </a:ext>
              <a:ext uri="{C183D7F6-B498-43B3-948B-1728B52AA6E4}">
                <adec:decorative xmlns:adec="http://schemas.microsoft.com/office/drawing/2017/decorative" val="1"/>
              </a:ext>
            </a:extLst>
          </p:cNvPr>
          <p:cNvSpPr txBox="1"/>
          <p:nvPr/>
        </p:nvSpPr>
        <p:spPr>
          <a:xfrm>
            <a:off x="4492477" y="2684551"/>
            <a:ext cx="3200401" cy="777240"/>
          </a:xfrm>
          <a:prstGeom prst="rect">
            <a:avLst/>
          </a:prstGeom>
          <a:noFill/>
          <a:ln w="12700">
            <a:noFill/>
          </a:ln>
        </p:spPr>
        <p:txBody>
          <a:bodyPr wrap="square" lIns="0" tIns="0" rIns="0" bIns="0" anchor="ctr">
            <a:noAutofit/>
          </a:bodyPr>
          <a:lstStyle/>
          <a:p>
            <a:pPr algn="ctr" defTabSz="914377">
              <a:defRPr/>
            </a:pPr>
            <a:r>
              <a:rPr lang="en-US" sz="1600">
                <a:solidFill>
                  <a:schemeClr val="bg1"/>
                </a:solidFill>
                <a:latin typeface="Arial"/>
              </a:rPr>
              <a:t>Industry-leading infrastructure</a:t>
            </a:r>
          </a:p>
          <a:p>
            <a:pPr algn="ctr" defTabSz="914377">
              <a:defRPr/>
            </a:pPr>
            <a:r>
              <a:rPr lang="en-US" sz="1100">
                <a:solidFill>
                  <a:schemeClr val="accent1"/>
                </a:solidFill>
                <a:latin typeface="Arial"/>
              </a:rPr>
              <a:t>Storage | Server  |  Networking |  Client</a:t>
            </a:r>
          </a:p>
        </p:txBody>
      </p:sp>
      <p:sp>
        <p:nvSpPr>
          <p:cNvPr id="77" name="TextBox 76">
            <a:extLst>
              <a:ext uri="{FF2B5EF4-FFF2-40B4-BE49-F238E27FC236}">
                <a16:creationId xmlns:a16="http://schemas.microsoft.com/office/drawing/2014/main" id="{BAE82D79-7A1C-8385-B722-DD68FB8C059D}"/>
              </a:ext>
            </a:extLst>
          </p:cNvPr>
          <p:cNvSpPr txBox="1"/>
          <p:nvPr/>
        </p:nvSpPr>
        <p:spPr>
          <a:xfrm>
            <a:off x="4506331" y="3629993"/>
            <a:ext cx="3196796" cy="415498"/>
          </a:xfrm>
          <a:prstGeom prst="rect">
            <a:avLst/>
          </a:prstGeom>
          <a:noFill/>
        </p:spPr>
        <p:txBody>
          <a:bodyPr wrap="square" lIns="0" tIns="0" rIns="0" bIns="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bg1"/>
                </a:solidFill>
                <a:effectLst/>
                <a:uLnTx/>
                <a:uFillTx/>
                <a:latin typeface="Arial"/>
                <a:ea typeface="+mn-ea"/>
                <a:cs typeface="+mn-cs"/>
              </a:rPr>
              <a:t>Data security</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100">
                <a:solidFill>
                  <a:schemeClr val="accent1"/>
                </a:solidFill>
                <a:latin typeface="Arial"/>
              </a:rPr>
              <a:t>Data protection |  Cyber recovery</a:t>
            </a:r>
          </a:p>
        </p:txBody>
      </p:sp>
      <p:sp>
        <p:nvSpPr>
          <p:cNvPr id="78" name="TextBox 77">
            <a:extLst>
              <a:ext uri="{FF2B5EF4-FFF2-40B4-BE49-F238E27FC236}">
                <a16:creationId xmlns:a16="http://schemas.microsoft.com/office/drawing/2014/main" id="{A7C0DC8C-9AEF-4B97-57D7-8B8688FBEFF6}"/>
              </a:ext>
            </a:extLst>
          </p:cNvPr>
          <p:cNvSpPr txBox="1"/>
          <p:nvPr/>
        </p:nvSpPr>
        <p:spPr>
          <a:xfrm>
            <a:off x="4514958" y="4388055"/>
            <a:ext cx="3200400" cy="415498"/>
          </a:xfrm>
          <a:prstGeom prst="rect">
            <a:avLst/>
          </a:prstGeom>
          <a:noFill/>
        </p:spPr>
        <p:txBody>
          <a:bodyPr wrap="square" lIns="0" tIns="0" rIns="0" bIns="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bg1"/>
                </a:solidFill>
                <a:effectLst/>
                <a:uLnTx/>
                <a:uFillTx/>
                <a:latin typeface="Arial"/>
                <a:ea typeface="+mn-ea"/>
                <a:cs typeface="+mn-cs"/>
              </a:rPr>
              <a:t>Professional services</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100">
                <a:solidFill>
                  <a:schemeClr val="accent1"/>
                </a:solidFill>
                <a:latin typeface="Arial"/>
              </a:rPr>
              <a:t>Strategy | Data  | Deployment | Implementation</a:t>
            </a:r>
          </a:p>
        </p:txBody>
      </p:sp>
      <p:sp>
        <p:nvSpPr>
          <p:cNvPr id="79" name="TextBox 78">
            <a:extLst>
              <a:ext uri="{FF2B5EF4-FFF2-40B4-BE49-F238E27FC236}">
                <a16:creationId xmlns:a16="http://schemas.microsoft.com/office/drawing/2014/main" id="{402A0094-FB74-8955-B0E0-A67D00CEFD4A}"/>
              </a:ext>
              <a:ext uri="{C183D7F6-B498-43B3-948B-1728B52AA6E4}">
                <adec:decorative xmlns:adec="http://schemas.microsoft.com/office/drawing/2017/decorative" val="1"/>
              </a:ext>
            </a:extLst>
          </p:cNvPr>
          <p:cNvSpPr txBox="1"/>
          <p:nvPr/>
        </p:nvSpPr>
        <p:spPr>
          <a:xfrm>
            <a:off x="8458200" y="2696099"/>
            <a:ext cx="3200400" cy="777240"/>
          </a:xfrm>
          <a:prstGeom prst="rect">
            <a:avLst/>
          </a:prstGeom>
          <a:noFill/>
          <a:ln w="12700">
            <a:noFill/>
          </a:ln>
        </p:spPr>
        <p:txBody>
          <a:bodyPr wrap="square" lIns="0" tIns="0" rIns="0" bIns="0" anchor="ctr">
            <a:noAutofit/>
          </a:bodyPr>
          <a:lstStyle/>
          <a:p>
            <a:pPr algn="ctr" defTabSz="914377">
              <a:defRPr/>
            </a:pPr>
            <a:r>
              <a:rPr lang="en-US" sz="1600">
                <a:solidFill>
                  <a:schemeClr val="bg1"/>
                </a:solidFill>
                <a:latin typeface="Arial"/>
              </a:rPr>
              <a:t>Industry-leading infrastructure</a:t>
            </a:r>
          </a:p>
          <a:p>
            <a:pPr algn="ctr" defTabSz="914377">
              <a:defRPr/>
            </a:pPr>
            <a:r>
              <a:rPr lang="en-US" sz="1100">
                <a:solidFill>
                  <a:schemeClr val="accent1"/>
                </a:solidFill>
                <a:latin typeface="Arial"/>
              </a:rPr>
              <a:t>Data protection  |  Backup  |  Archive</a:t>
            </a:r>
          </a:p>
        </p:txBody>
      </p:sp>
      <p:sp>
        <p:nvSpPr>
          <p:cNvPr id="80" name="TextBox 79">
            <a:extLst>
              <a:ext uri="{FF2B5EF4-FFF2-40B4-BE49-F238E27FC236}">
                <a16:creationId xmlns:a16="http://schemas.microsoft.com/office/drawing/2014/main" id="{813C3A87-B63D-F60A-06BC-D6BCA6C7DFCE}"/>
              </a:ext>
              <a:ext uri="{C183D7F6-B498-43B3-948B-1728B52AA6E4}">
                <adec:decorative xmlns:adec="http://schemas.microsoft.com/office/drawing/2017/decorative" val="1"/>
              </a:ext>
            </a:extLst>
          </p:cNvPr>
          <p:cNvSpPr txBox="1"/>
          <p:nvPr/>
        </p:nvSpPr>
        <p:spPr>
          <a:xfrm>
            <a:off x="8458200" y="3482130"/>
            <a:ext cx="3200400" cy="755367"/>
          </a:xfrm>
          <a:prstGeom prst="rect">
            <a:avLst/>
          </a:prstGeom>
          <a:noFill/>
          <a:ln w="12700">
            <a:noFill/>
          </a:ln>
        </p:spPr>
        <p:txBody>
          <a:bodyPr wrap="square" lIns="0" tIns="0" rIns="0" bIns="0" anchor="ctr">
            <a:noAutofit/>
          </a:bodyPr>
          <a:lstStyle/>
          <a:p>
            <a:pPr algn="ctr" defTabSz="914377">
              <a:defRPr/>
            </a:pPr>
            <a:r>
              <a:rPr lang="en-US" sz="1600">
                <a:solidFill>
                  <a:schemeClr val="bg1"/>
                </a:solidFill>
                <a:latin typeface="Arial"/>
              </a:rPr>
              <a:t>Software</a:t>
            </a:r>
          </a:p>
          <a:p>
            <a:pPr algn="ctr" defTabSz="914377">
              <a:defRPr/>
            </a:pPr>
            <a:r>
              <a:rPr lang="en-US" sz="1100">
                <a:solidFill>
                  <a:schemeClr val="accent1"/>
                </a:solidFill>
                <a:latin typeface="Arial"/>
              </a:rPr>
              <a:t>Data management  |  Monitoring  |  Analytics</a:t>
            </a:r>
          </a:p>
        </p:txBody>
      </p:sp>
      <p:sp>
        <p:nvSpPr>
          <p:cNvPr id="81" name="TextBox 80">
            <a:extLst>
              <a:ext uri="{FF2B5EF4-FFF2-40B4-BE49-F238E27FC236}">
                <a16:creationId xmlns:a16="http://schemas.microsoft.com/office/drawing/2014/main" id="{A36E82DD-5475-D7A0-6724-06F034DFD703}"/>
              </a:ext>
              <a:ext uri="{C183D7F6-B498-43B3-948B-1728B52AA6E4}">
                <adec:decorative xmlns:adec="http://schemas.microsoft.com/office/drawing/2017/decorative" val="1"/>
              </a:ext>
            </a:extLst>
          </p:cNvPr>
          <p:cNvSpPr txBox="1"/>
          <p:nvPr/>
        </p:nvSpPr>
        <p:spPr>
          <a:xfrm>
            <a:off x="8458200" y="4280007"/>
            <a:ext cx="3200400" cy="658798"/>
          </a:xfrm>
          <a:prstGeom prst="rect">
            <a:avLst/>
          </a:prstGeom>
          <a:noFill/>
          <a:ln w="12700">
            <a:noFill/>
          </a:ln>
        </p:spPr>
        <p:txBody>
          <a:bodyPr wrap="square" lIns="0" tIns="0" rIns="0" bIns="0" anchor="ctr">
            <a:noAutofit/>
          </a:bodyPr>
          <a:lstStyle/>
          <a:p>
            <a:pPr algn="ctr" defTabSz="914377">
              <a:defRPr/>
            </a:pPr>
            <a:r>
              <a:rPr lang="en-US" sz="1600">
                <a:solidFill>
                  <a:schemeClr val="bg1"/>
                </a:solidFill>
                <a:latin typeface="Arial"/>
              </a:rPr>
              <a:t>Backup services</a:t>
            </a:r>
          </a:p>
          <a:p>
            <a:pPr algn="ctr" defTabSz="914377">
              <a:defRPr/>
            </a:pPr>
            <a:r>
              <a:rPr lang="en-US" sz="1100">
                <a:solidFill>
                  <a:schemeClr val="accent1"/>
                </a:solidFill>
                <a:latin typeface="Arial"/>
              </a:rPr>
              <a:t>Backup | Disaster and Cyber Recovery</a:t>
            </a:r>
          </a:p>
        </p:txBody>
      </p:sp>
      <p:sp>
        <p:nvSpPr>
          <p:cNvPr id="83" name="TextBox 82">
            <a:extLst>
              <a:ext uri="{FF2B5EF4-FFF2-40B4-BE49-F238E27FC236}">
                <a16:creationId xmlns:a16="http://schemas.microsoft.com/office/drawing/2014/main" id="{904D1AB7-DCD9-4FCA-A5B0-15DA4A05541C}"/>
              </a:ext>
            </a:extLst>
          </p:cNvPr>
          <p:cNvSpPr txBox="1"/>
          <p:nvPr/>
        </p:nvSpPr>
        <p:spPr>
          <a:xfrm>
            <a:off x="465899" y="5103242"/>
            <a:ext cx="3200400" cy="523220"/>
          </a:xfrm>
          <a:prstGeom prst="rect">
            <a:avLst/>
          </a:prstGeom>
          <a:noFill/>
        </p:spPr>
        <p:txBody>
          <a:bodyPr wrap="square">
            <a:spAutoFit/>
          </a:bodyPr>
          <a:lstStyle/>
          <a:p>
            <a:pPr algn="ctr" defTabSz="914377">
              <a:defRPr/>
            </a:pPr>
            <a:r>
              <a:rPr lang="en-US" sz="1600">
                <a:solidFill>
                  <a:schemeClr val="bg1"/>
                </a:solidFill>
                <a:latin typeface="Arial"/>
              </a:rPr>
              <a:t>Open ecosystem</a:t>
            </a:r>
          </a:p>
          <a:p>
            <a:pPr algn="ctr" defTabSz="914377">
              <a:defRPr/>
            </a:pPr>
            <a:r>
              <a:rPr lang="en-US" sz="1100">
                <a:solidFill>
                  <a:schemeClr val="accent1"/>
                </a:solidFill>
                <a:latin typeface="Arial"/>
              </a:rPr>
              <a:t>Hypervisors |  Public Cloud | SaaS</a:t>
            </a:r>
          </a:p>
        </p:txBody>
      </p:sp>
      <p:sp>
        <p:nvSpPr>
          <p:cNvPr id="85" name="TextBox 84">
            <a:extLst>
              <a:ext uri="{FF2B5EF4-FFF2-40B4-BE49-F238E27FC236}">
                <a16:creationId xmlns:a16="http://schemas.microsoft.com/office/drawing/2014/main" id="{67138495-9C1F-400B-BBCA-8C53CDC77220}"/>
              </a:ext>
            </a:extLst>
          </p:cNvPr>
          <p:cNvSpPr txBox="1"/>
          <p:nvPr/>
        </p:nvSpPr>
        <p:spPr>
          <a:xfrm>
            <a:off x="4641958" y="5103242"/>
            <a:ext cx="2946400" cy="523220"/>
          </a:xfrm>
          <a:prstGeom prst="rect">
            <a:avLst/>
          </a:prstGeom>
          <a:noFill/>
        </p:spPr>
        <p:txBody>
          <a:bodyPr wrap="square">
            <a:spAutoFit/>
          </a:bodyPr>
          <a:lstStyle/>
          <a:p>
            <a:pPr algn="ctr" defTabSz="914377">
              <a:defRPr/>
            </a:pPr>
            <a:r>
              <a:rPr lang="en-US" sz="1600">
                <a:solidFill>
                  <a:schemeClr val="bg1"/>
                </a:solidFill>
                <a:latin typeface="Arial"/>
              </a:rPr>
              <a:t>Open ecosystem</a:t>
            </a:r>
          </a:p>
          <a:p>
            <a:pPr algn="ctr" defTabSz="914377">
              <a:defRPr/>
            </a:pPr>
            <a:r>
              <a:rPr lang="en-US" sz="1100">
                <a:solidFill>
                  <a:schemeClr val="accent1"/>
                </a:solidFill>
                <a:latin typeface="Arial"/>
              </a:rPr>
              <a:t>Open-source models  |  LLMs  |  Silicon</a:t>
            </a:r>
            <a:endParaRPr lang="en-US" sz="1100">
              <a:solidFill>
                <a:schemeClr val="accent1"/>
              </a:solidFill>
            </a:endParaRPr>
          </a:p>
        </p:txBody>
      </p:sp>
      <p:sp>
        <p:nvSpPr>
          <p:cNvPr id="87" name="TextBox 86">
            <a:extLst>
              <a:ext uri="{FF2B5EF4-FFF2-40B4-BE49-F238E27FC236}">
                <a16:creationId xmlns:a16="http://schemas.microsoft.com/office/drawing/2014/main" id="{D4316189-2D80-81C7-5471-44D96D0F930F}"/>
              </a:ext>
            </a:extLst>
          </p:cNvPr>
          <p:cNvSpPr txBox="1"/>
          <p:nvPr/>
        </p:nvSpPr>
        <p:spPr>
          <a:xfrm>
            <a:off x="8458198" y="5103242"/>
            <a:ext cx="3200402" cy="523220"/>
          </a:xfrm>
          <a:prstGeom prst="rect">
            <a:avLst/>
          </a:prstGeom>
          <a:noFill/>
        </p:spPr>
        <p:txBody>
          <a:bodyPr wrap="square">
            <a:spAutoFit/>
          </a:bodyPr>
          <a:lstStyle/>
          <a:p>
            <a:pPr algn="ctr" defTabSz="914377">
              <a:defRPr/>
            </a:pPr>
            <a:r>
              <a:rPr lang="en-US" sz="1600">
                <a:solidFill>
                  <a:schemeClr val="bg1"/>
                </a:solidFill>
                <a:latin typeface="Arial"/>
              </a:rPr>
              <a:t>Open ecosystem</a:t>
            </a:r>
          </a:p>
          <a:p>
            <a:pPr algn="ctr" defTabSz="914377">
              <a:defRPr/>
            </a:pPr>
            <a:r>
              <a:rPr lang="en-US" sz="1100">
                <a:solidFill>
                  <a:schemeClr val="accent1"/>
                </a:solidFill>
                <a:latin typeface="Arial"/>
              </a:rPr>
              <a:t>Backup solutions</a:t>
            </a:r>
            <a:r>
              <a:rPr lang="en-US" sz="1100">
                <a:solidFill>
                  <a:schemeClr val="accent1"/>
                </a:solidFill>
              </a:rPr>
              <a:t> | Multicloud enabled </a:t>
            </a:r>
            <a:endParaRPr lang="en-US" sz="1100">
              <a:solidFill>
                <a:schemeClr val="accent1"/>
              </a:solidFill>
              <a:latin typeface="Arial"/>
            </a:endParaRPr>
          </a:p>
        </p:txBody>
      </p:sp>
    </p:spTree>
    <p:extLst>
      <p:ext uri="{BB962C8B-B14F-4D97-AF65-F5344CB8AC3E}">
        <p14:creationId xmlns:p14="http://schemas.microsoft.com/office/powerpoint/2010/main" val="1554796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F6F06-E4A0-58E3-2423-9D9ADACB00A3}"/>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FAE152EF-11BD-B15D-6EAF-4C87CC6F73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904"/>
          <a:stretch>
            <a:fillRect/>
          </a:stretch>
        </p:blipFill>
        <p:spPr bwMode="auto">
          <a:xfrm>
            <a:off x="885976" y="2538500"/>
            <a:ext cx="2973612" cy="163078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7F33ED7F-2CA0-2FDD-38AA-4925AC8DC625}"/>
              </a:ext>
              <a:ext uri="{C183D7F6-B498-43B3-948B-1728B52AA6E4}">
                <adec:decorative xmlns:adec="http://schemas.microsoft.com/office/drawing/2017/decorative" val="1"/>
              </a:ext>
            </a:extLst>
          </p:cNvPr>
          <p:cNvSpPr/>
          <p:nvPr/>
        </p:nvSpPr>
        <p:spPr>
          <a:xfrm>
            <a:off x="0" y="4160710"/>
            <a:ext cx="12188952" cy="2697290"/>
          </a:xfrm>
          <a:prstGeom prst="rect">
            <a:avLst/>
          </a:prstGeom>
          <a:solidFill>
            <a:srgbClr val="2B415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grpSp>
        <p:nvGrpSpPr>
          <p:cNvPr id="68" name="Group 67">
            <a:extLst>
              <a:ext uri="{FF2B5EF4-FFF2-40B4-BE49-F238E27FC236}">
                <a16:creationId xmlns:a16="http://schemas.microsoft.com/office/drawing/2014/main" id="{270B12F5-93C6-4882-3A77-869B872B595E}"/>
              </a:ext>
            </a:extLst>
          </p:cNvPr>
          <p:cNvGrpSpPr/>
          <p:nvPr/>
        </p:nvGrpSpPr>
        <p:grpSpPr>
          <a:xfrm>
            <a:off x="8482219" y="2594193"/>
            <a:ext cx="2880186" cy="1599248"/>
            <a:chOff x="3339056" y="1834336"/>
            <a:chExt cx="5513888" cy="3666863"/>
          </a:xfrm>
        </p:grpSpPr>
        <p:sp>
          <p:nvSpPr>
            <p:cNvPr id="59" name="Freeform 14">
              <a:extLst>
                <a:ext uri="{FF2B5EF4-FFF2-40B4-BE49-F238E27FC236}">
                  <a16:creationId xmlns:a16="http://schemas.microsoft.com/office/drawing/2014/main" id="{A93751EA-2D23-333A-E6FE-D45A2BBC7A8D}"/>
                </a:ext>
                <a:ext uri="{C183D7F6-B498-43B3-948B-1728B52AA6E4}">
                  <adec:decorative xmlns:adec="http://schemas.microsoft.com/office/drawing/2017/decorative" val="1"/>
                </a:ext>
              </a:extLst>
            </p:cNvPr>
            <p:cNvSpPr/>
            <p:nvPr/>
          </p:nvSpPr>
          <p:spPr>
            <a:xfrm>
              <a:off x="3339056" y="1834336"/>
              <a:ext cx="5513888" cy="1221741"/>
            </a:xfrm>
            <a:custGeom>
              <a:avLst/>
              <a:gdLst>
                <a:gd name="connsiteX0" fmla="*/ 0 w 2799693"/>
                <a:gd name="connsiteY0" fmla="*/ 0 h 373075"/>
                <a:gd name="connsiteX1" fmla="*/ 183153 w 2799693"/>
                <a:gd name="connsiteY1" fmla="*/ 373075 h 373075"/>
                <a:gd name="connsiteX2" fmla="*/ 2616541 w 2799693"/>
                <a:gd name="connsiteY2" fmla="*/ 373075 h 373075"/>
                <a:gd name="connsiteX3" fmla="*/ 2799694 w 2799693"/>
                <a:gd name="connsiteY3" fmla="*/ 0 h 373075"/>
                <a:gd name="connsiteX4" fmla="*/ 0 w 2799693"/>
                <a:gd name="connsiteY4" fmla="*/ 0 h 373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9693" h="373075">
                  <a:moveTo>
                    <a:pt x="0" y="0"/>
                  </a:moveTo>
                  <a:lnTo>
                    <a:pt x="183153" y="373075"/>
                  </a:lnTo>
                  <a:lnTo>
                    <a:pt x="2616541" y="373075"/>
                  </a:lnTo>
                  <a:lnTo>
                    <a:pt x="2799694" y="0"/>
                  </a:lnTo>
                  <a:lnTo>
                    <a:pt x="0" y="0"/>
                  </a:lnTo>
                  <a:close/>
                </a:path>
              </a:pathLst>
            </a:custGeom>
            <a:solidFill>
              <a:schemeClr val="accent2"/>
            </a:solidFill>
            <a:ln w="1254"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808080"/>
                </a:solidFill>
                <a:effectLst/>
                <a:uLnTx/>
                <a:uFillTx/>
                <a:latin typeface="Arial"/>
                <a:ea typeface="+mn-ea"/>
                <a:cs typeface="+mn-cs"/>
              </a:endParaRPr>
            </a:p>
          </p:txBody>
        </p:sp>
        <p:sp>
          <p:nvSpPr>
            <p:cNvPr id="60" name="Freeform 7">
              <a:extLst>
                <a:ext uri="{FF2B5EF4-FFF2-40B4-BE49-F238E27FC236}">
                  <a16:creationId xmlns:a16="http://schemas.microsoft.com/office/drawing/2014/main" id="{DAFCA4FC-1FCC-1FDC-8DC0-8E5D6653F022}"/>
                </a:ext>
                <a:ext uri="{C183D7F6-B498-43B3-948B-1728B52AA6E4}">
                  <adec:decorative xmlns:adec="http://schemas.microsoft.com/office/drawing/2017/decorative" val="1"/>
                </a:ext>
              </a:extLst>
            </p:cNvPr>
            <p:cNvSpPr/>
            <p:nvPr/>
          </p:nvSpPr>
          <p:spPr>
            <a:xfrm>
              <a:off x="3888148" y="3056077"/>
              <a:ext cx="4415456" cy="1223382"/>
            </a:xfrm>
            <a:custGeom>
              <a:avLst/>
              <a:gdLst>
                <a:gd name="connsiteX0" fmla="*/ 183529 w 2241961"/>
                <a:gd name="connsiteY0" fmla="*/ 373577 h 373576"/>
                <a:gd name="connsiteX1" fmla="*/ 2058558 w 2241961"/>
                <a:gd name="connsiteY1" fmla="*/ 373577 h 373576"/>
                <a:gd name="connsiteX2" fmla="*/ 2241961 w 2241961"/>
                <a:gd name="connsiteY2" fmla="*/ 0 h 373576"/>
                <a:gd name="connsiteX3" fmla="*/ 0 w 2241961"/>
                <a:gd name="connsiteY3" fmla="*/ 0 h 373576"/>
                <a:gd name="connsiteX4" fmla="*/ 183403 w 2241961"/>
                <a:gd name="connsiteY4" fmla="*/ 373577 h 373576"/>
                <a:gd name="connsiteX5" fmla="*/ 183529 w 2241961"/>
                <a:gd name="connsiteY5" fmla="*/ 373577 h 373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1961" h="373576">
                  <a:moveTo>
                    <a:pt x="183529" y="373577"/>
                  </a:moveTo>
                  <a:lnTo>
                    <a:pt x="2058558" y="373577"/>
                  </a:lnTo>
                  <a:lnTo>
                    <a:pt x="2241961" y="0"/>
                  </a:lnTo>
                  <a:lnTo>
                    <a:pt x="0" y="0"/>
                  </a:lnTo>
                  <a:lnTo>
                    <a:pt x="183403" y="373577"/>
                  </a:lnTo>
                  <a:lnTo>
                    <a:pt x="183529" y="373577"/>
                  </a:lnTo>
                  <a:close/>
                </a:path>
              </a:pathLst>
            </a:custGeom>
            <a:solidFill>
              <a:srgbClr val="0C32A4"/>
            </a:solidFill>
            <a:ln w="1254"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808080"/>
                </a:solidFill>
                <a:effectLst/>
                <a:uLnTx/>
                <a:uFillTx/>
                <a:latin typeface="Arial"/>
                <a:ea typeface="+mn-ea"/>
                <a:cs typeface="+mn-cs"/>
              </a:endParaRPr>
            </a:p>
          </p:txBody>
        </p:sp>
        <p:sp>
          <p:nvSpPr>
            <p:cNvPr id="61" name="Freeform 8">
              <a:extLst>
                <a:ext uri="{FF2B5EF4-FFF2-40B4-BE49-F238E27FC236}">
                  <a16:creationId xmlns:a16="http://schemas.microsoft.com/office/drawing/2014/main" id="{C04BBE87-26DC-5594-D46F-EEF9A32BB362}"/>
                </a:ext>
                <a:ext uri="{C183D7F6-B498-43B3-948B-1728B52AA6E4}">
                  <adec:decorative xmlns:adec="http://schemas.microsoft.com/office/drawing/2017/decorative" val="1"/>
                </a:ext>
              </a:extLst>
            </p:cNvPr>
            <p:cNvSpPr/>
            <p:nvPr/>
          </p:nvSpPr>
          <p:spPr>
            <a:xfrm>
              <a:off x="4438969" y="4279458"/>
              <a:ext cx="3313814" cy="1221741"/>
            </a:xfrm>
            <a:custGeom>
              <a:avLst/>
              <a:gdLst>
                <a:gd name="connsiteX0" fmla="*/ 183278 w 1682599"/>
                <a:gd name="connsiteY0" fmla="*/ 373075 h 373075"/>
                <a:gd name="connsiteX1" fmla="*/ 1499447 w 1682599"/>
                <a:gd name="connsiteY1" fmla="*/ 373075 h 373075"/>
                <a:gd name="connsiteX2" fmla="*/ 1682599 w 1682599"/>
                <a:gd name="connsiteY2" fmla="*/ 0 h 373075"/>
                <a:gd name="connsiteX3" fmla="*/ 0 w 1682599"/>
                <a:gd name="connsiteY3" fmla="*/ 0 h 373075"/>
                <a:gd name="connsiteX4" fmla="*/ 183153 w 1682599"/>
                <a:gd name="connsiteY4" fmla="*/ 373075 h 373075"/>
                <a:gd name="connsiteX5" fmla="*/ 183278 w 1682599"/>
                <a:gd name="connsiteY5" fmla="*/ 373075 h 37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2599" h="373075">
                  <a:moveTo>
                    <a:pt x="183278" y="373075"/>
                  </a:moveTo>
                  <a:lnTo>
                    <a:pt x="1499447" y="373075"/>
                  </a:lnTo>
                  <a:lnTo>
                    <a:pt x="1682599" y="0"/>
                  </a:lnTo>
                  <a:lnTo>
                    <a:pt x="0" y="0"/>
                  </a:lnTo>
                  <a:lnTo>
                    <a:pt x="183153" y="373075"/>
                  </a:lnTo>
                  <a:lnTo>
                    <a:pt x="183278" y="373075"/>
                  </a:lnTo>
                  <a:close/>
                </a:path>
              </a:pathLst>
            </a:custGeom>
            <a:solidFill>
              <a:srgbClr val="0672CB"/>
            </a:solidFill>
            <a:ln w="1254"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808080"/>
                </a:solidFill>
                <a:effectLst/>
                <a:uLnTx/>
                <a:uFillTx/>
                <a:latin typeface="Arial"/>
                <a:ea typeface="+mn-ea"/>
                <a:cs typeface="+mn-cs"/>
              </a:endParaRPr>
            </a:p>
          </p:txBody>
        </p:sp>
        <p:pic>
          <p:nvPicPr>
            <p:cNvPr id="62" name="Graphic 61">
              <a:extLst>
                <a:ext uri="{FF2B5EF4-FFF2-40B4-BE49-F238E27FC236}">
                  <a16:creationId xmlns:a16="http://schemas.microsoft.com/office/drawing/2014/main" id="{554E2A7C-A7B5-1262-AF90-2BC63094F1C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29470" y="2148028"/>
              <a:ext cx="435835" cy="542234"/>
            </a:xfrm>
            <a:prstGeom prst="rect">
              <a:avLst/>
            </a:prstGeom>
          </p:spPr>
        </p:pic>
        <p:pic>
          <p:nvPicPr>
            <p:cNvPr id="63" name="Graphic 62">
              <a:extLst>
                <a:ext uri="{FF2B5EF4-FFF2-40B4-BE49-F238E27FC236}">
                  <a16:creationId xmlns:a16="http://schemas.microsoft.com/office/drawing/2014/main" id="{8643EC01-7335-86BB-5B2C-ACDEF4D6813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65264" y="3439169"/>
              <a:ext cx="400038" cy="400040"/>
            </a:xfrm>
            <a:prstGeom prst="rect">
              <a:avLst/>
            </a:prstGeom>
          </p:spPr>
        </p:pic>
        <p:pic>
          <p:nvPicPr>
            <p:cNvPr id="64" name="Graphic 63">
              <a:extLst>
                <a:ext uri="{FF2B5EF4-FFF2-40B4-BE49-F238E27FC236}">
                  <a16:creationId xmlns:a16="http://schemas.microsoft.com/office/drawing/2014/main" id="{00D8113A-0361-7239-8768-BCD906375C5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flipV="1">
              <a:off x="5065264" y="4661728"/>
              <a:ext cx="400038" cy="435834"/>
            </a:xfrm>
            <a:prstGeom prst="rect">
              <a:avLst/>
            </a:prstGeom>
          </p:spPr>
        </p:pic>
        <p:sp>
          <p:nvSpPr>
            <p:cNvPr id="65" name="TextBox 64">
              <a:extLst>
                <a:ext uri="{FF2B5EF4-FFF2-40B4-BE49-F238E27FC236}">
                  <a16:creationId xmlns:a16="http://schemas.microsoft.com/office/drawing/2014/main" id="{119B2DA7-EC69-5C02-1100-4A473B4AF4D9}"/>
                </a:ext>
              </a:extLst>
            </p:cNvPr>
            <p:cNvSpPr txBox="1"/>
            <p:nvPr/>
          </p:nvSpPr>
          <p:spPr>
            <a:xfrm>
              <a:off x="5600636" y="2235388"/>
              <a:ext cx="921544" cy="419631"/>
            </a:xfrm>
            <a:prstGeom prst="rect">
              <a:avLst/>
            </a:prstGeom>
            <a:noFill/>
          </p:spPr>
          <p:txBody>
            <a:bodyPr wrap="non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Secure</a:t>
              </a:r>
            </a:p>
          </p:txBody>
        </p:sp>
        <p:sp>
          <p:nvSpPr>
            <p:cNvPr id="66" name="TextBox 65">
              <a:extLst>
                <a:ext uri="{FF2B5EF4-FFF2-40B4-BE49-F238E27FC236}">
                  <a16:creationId xmlns:a16="http://schemas.microsoft.com/office/drawing/2014/main" id="{36C19E5C-1DD4-D70E-ED56-F1159D3515E7}"/>
                </a:ext>
              </a:extLst>
            </p:cNvPr>
            <p:cNvSpPr txBox="1"/>
            <p:nvPr/>
          </p:nvSpPr>
          <p:spPr>
            <a:xfrm>
              <a:off x="5616086" y="3457948"/>
              <a:ext cx="2136695" cy="419631"/>
            </a:xfrm>
            <a:prstGeom prst="rect">
              <a:avLst/>
            </a:prstGeom>
            <a:noFill/>
          </p:spPr>
          <p:txBody>
            <a:bodyPr wrap="square" lIns="0" tIns="0" rIns="0" bIns="0" anchor="ctr">
              <a:spAutoFit/>
            </a:bodyPr>
            <a:lstStyle/>
            <a:p>
              <a:pPr marL="0" marR="0" lvl="0" indent="0" algn="l" defTabSz="685800" rtl="0" eaLnBrk="1" fontAlgn="auto" latinLnBrk="0" hangingPunct="1">
                <a:lnSpc>
                  <a:spcPct val="100000"/>
                </a:lnSpc>
                <a:spcBef>
                  <a:spcPts val="0"/>
                </a:spcBef>
                <a:spcAft>
                  <a:spcPts val="40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Detect</a:t>
              </a:r>
            </a:p>
          </p:txBody>
        </p:sp>
        <p:sp>
          <p:nvSpPr>
            <p:cNvPr id="67" name="TextBox 66">
              <a:extLst>
                <a:ext uri="{FF2B5EF4-FFF2-40B4-BE49-F238E27FC236}">
                  <a16:creationId xmlns:a16="http://schemas.microsoft.com/office/drawing/2014/main" id="{9D87865E-6F9D-6759-03D1-5FF0AE7B642A}"/>
                </a:ext>
              </a:extLst>
            </p:cNvPr>
            <p:cNvSpPr txBox="1"/>
            <p:nvPr/>
          </p:nvSpPr>
          <p:spPr>
            <a:xfrm>
              <a:off x="5616086" y="4680509"/>
              <a:ext cx="1082738" cy="419631"/>
            </a:xfrm>
            <a:prstGeom prst="rect">
              <a:avLst/>
            </a:prstGeom>
            <a:noFill/>
          </p:spPr>
          <p:txBody>
            <a:bodyPr wrap="none" lIns="0" tIns="0" rIns="0" bIns="0" anchor="ctr">
              <a:spAutoFit/>
            </a:bodyPr>
            <a:lstStyle/>
            <a:p>
              <a:pPr marL="0" marR="0" lvl="0" indent="0" algn="l" defTabSz="6858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Recover</a:t>
              </a:r>
            </a:p>
          </p:txBody>
        </p:sp>
      </p:grpSp>
      <p:sp>
        <p:nvSpPr>
          <p:cNvPr id="13" name="fl">
            <a:extLst>
              <a:ext uri="{FF2B5EF4-FFF2-40B4-BE49-F238E27FC236}">
                <a16:creationId xmlns:a16="http://schemas.microsoft.com/office/drawing/2014/main" id="{CC812D07-D476-61D8-7995-F364470B1590}"/>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2E6C85A7-1E6A-99EA-28F3-A3EFD3A9AF61}"/>
              </a:ext>
              <a:ext uri="{C183D7F6-B498-43B3-948B-1728B52AA6E4}">
                <adec:decorative xmlns:adec="http://schemas.microsoft.com/office/drawing/2017/decorative" val="1"/>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29</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3" name="Subtitle 2">
            <a:extLst>
              <a:ext uri="{FF2B5EF4-FFF2-40B4-BE49-F238E27FC236}">
                <a16:creationId xmlns:a16="http://schemas.microsoft.com/office/drawing/2014/main" id="{B6D1A63D-747A-5FDC-AE17-108D35A1547C}"/>
              </a:ext>
            </a:extLst>
          </p:cNvPr>
          <p:cNvSpPr>
            <a:spLocks noGrp="1"/>
          </p:cNvSpPr>
          <p:nvPr>
            <p:ph type="subTitle" idx="1"/>
          </p:nvPr>
        </p:nvSpPr>
        <p:spPr>
          <a:xfrm>
            <a:off x="362629" y="874080"/>
            <a:ext cx="11425529" cy="276999"/>
          </a:xfrm>
        </p:spPr>
        <p:txBody>
          <a:bodyPr/>
          <a:lstStyle/>
          <a:p>
            <a:r>
              <a:rPr lang="en-US" sz="1800"/>
              <a:t>Powering strategic innovation with the #1 provider of enterprise infrastructure</a:t>
            </a:r>
            <a:r>
              <a:rPr lang="en-US" sz="1800" baseline="30000"/>
              <a:t>1</a:t>
            </a:r>
          </a:p>
        </p:txBody>
      </p:sp>
      <p:sp>
        <p:nvSpPr>
          <p:cNvPr id="14" name="Title 4">
            <a:extLst>
              <a:ext uri="{FF2B5EF4-FFF2-40B4-BE49-F238E27FC236}">
                <a16:creationId xmlns:a16="http://schemas.microsoft.com/office/drawing/2014/main" id="{1D3443E6-B6E7-8F11-7C5E-BD0D551E43B8}"/>
              </a:ext>
            </a:extLst>
          </p:cNvPr>
          <p:cNvSpPr txBox="1">
            <a:spLocks/>
          </p:cNvSpPr>
          <p:nvPr/>
        </p:nvSpPr>
        <p:spPr>
          <a:xfrm>
            <a:off x="322571" y="263051"/>
            <a:ext cx="9256333" cy="609398"/>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672CB"/>
                </a:solidFill>
                <a:effectLst/>
                <a:uLnTx/>
                <a:uFillTx/>
                <a:latin typeface="Arial Nova Light"/>
                <a:ea typeface="+mj-ea"/>
                <a:cs typeface="+mj-cs"/>
              </a:rPr>
              <a:t>Dell Infrastructure Solutions</a:t>
            </a:r>
          </a:p>
        </p:txBody>
      </p:sp>
      <p:pic>
        <p:nvPicPr>
          <p:cNvPr id="5" name="Picture 4">
            <a:extLst>
              <a:ext uri="{FF2B5EF4-FFF2-40B4-BE49-F238E27FC236}">
                <a16:creationId xmlns:a16="http://schemas.microsoft.com/office/drawing/2014/main" id="{B41EED3C-BC93-B8D6-EE59-F9836D513F28}"/>
              </a:ext>
              <a:ext uri="{C183D7F6-B498-43B3-948B-1728B52AA6E4}">
                <adec:decorative xmlns:adec="http://schemas.microsoft.com/office/drawing/2017/decorative" val="1"/>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28" name="TextBox 27">
            <a:extLst>
              <a:ext uri="{FF2B5EF4-FFF2-40B4-BE49-F238E27FC236}">
                <a16:creationId xmlns:a16="http://schemas.microsoft.com/office/drawing/2014/main" id="{56C28579-C352-4E75-A938-46E550666809}"/>
              </a:ext>
            </a:extLst>
          </p:cNvPr>
          <p:cNvSpPr txBox="1"/>
          <p:nvPr/>
        </p:nvSpPr>
        <p:spPr>
          <a:xfrm>
            <a:off x="874156" y="1488352"/>
            <a:ext cx="30099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672CB"/>
                </a:solidFill>
                <a:effectLst/>
                <a:uLnTx/>
                <a:uFillTx/>
                <a:latin typeface="Arial Nova Light"/>
                <a:ea typeface="+mn-ea"/>
                <a:cs typeface="+mn-cs"/>
              </a:rPr>
              <a:t>Private/Hybrid Cloud</a:t>
            </a:r>
          </a:p>
        </p:txBody>
      </p:sp>
      <p:sp>
        <p:nvSpPr>
          <p:cNvPr id="29" name="TextBox 28">
            <a:extLst>
              <a:ext uri="{FF2B5EF4-FFF2-40B4-BE49-F238E27FC236}">
                <a16:creationId xmlns:a16="http://schemas.microsoft.com/office/drawing/2014/main" id="{5A206A1B-5599-4945-2335-4E4BB99427BC}"/>
              </a:ext>
            </a:extLst>
          </p:cNvPr>
          <p:cNvSpPr txBox="1"/>
          <p:nvPr/>
        </p:nvSpPr>
        <p:spPr>
          <a:xfrm>
            <a:off x="4489278" y="1488352"/>
            <a:ext cx="32702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672CB"/>
                </a:solidFill>
                <a:effectLst/>
                <a:uLnTx/>
                <a:uFillTx/>
                <a:latin typeface="Arial Nova Light"/>
                <a:ea typeface="+mn-ea"/>
                <a:cs typeface="+mn-cs"/>
              </a:rPr>
              <a:t>Artificial Intelligence</a:t>
            </a:r>
          </a:p>
        </p:txBody>
      </p:sp>
      <p:sp>
        <p:nvSpPr>
          <p:cNvPr id="30" name="TextBox 29">
            <a:extLst>
              <a:ext uri="{FF2B5EF4-FFF2-40B4-BE49-F238E27FC236}">
                <a16:creationId xmlns:a16="http://schemas.microsoft.com/office/drawing/2014/main" id="{21DA7691-D1E2-80F5-8756-6429A6D1751F}"/>
              </a:ext>
            </a:extLst>
          </p:cNvPr>
          <p:cNvSpPr txBox="1"/>
          <p:nvPr/>
        </p:nvSpPr>
        <p:spPr>
          <a:xfrm>
            <a:off x="8138606" y="1488352"/>
            <a:ext cx="349029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672CB"/>
                </a:solidFill>
                <a:effectLst/>
                <a:uLnTx/>
                <a:uFillTx/>
                <a:latin typeface="Arial Nova Light"/>
                <a:ea typeface="+mn-ea"/>
                <a:cs typeface="+mn-cs"/>
              </a:rPr>
              <a:t>Cyber Resilience &amp; Security</a:t>
            </a:r>
          </a:p>
        </p:txBody>
      </p:sp>
      <p:sp>
        <p:nvSpPr>
          <p:cNvPr id="106" name="TextBox 105">
            <a:extLst>
              <a:ext uri="{FF2B5EF4-FFF2-40B4-BE49-F238E27FC236}">
                <a16:creationId xmlns:a16="http://schemas.microsoft.com/office/drawing/2014/main" id="{B728D94A-870B-0854-A42F-67670832BBF6}"/>
              </a:ext>
            </a:extLst>
          </p:cNvPr>
          <p:cNvSpPr txBox="1"/>
          <p:nvPr/>
        </p:nvSpPr>
        <p:spPr>
          <a:xfrm>
            <a:off x="1080577" y="1935363"/>
            <a:ext cx="2578101" cy="46166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Easily deploy and manage your clouds without lock-in</a:t>
            </a:r>
            <a:endParaRPr kumimoji="0" lang="en-US" sz="1200" b="1" i="0" u="none" strike="noStrike" kern="1200" cap="none" spc="0" normalizeH="0" baseline="0" noProof="0">
              <a:ln>
                <a:noFill/>
              </a:ln>
              <a:solidFill>
                <a:srgbClr val="000000"/>
              </a:solidFill>
              <a:effectLst/>
              <a:uLnTx/>
              <a:uFillTx/>
              <a:latin typeface="Arial"/>
              <a:ea typeface="+mn-ea"/>
              <a:cs typeface="+mn-cs"/>
            </a:endParaRPr>
          </a:p>
        </p:txBody>
      </p:sp>
      <p:sp>
        <p:nvSpPr>
          <p:cNvPr id="110" name="TextBox 109">
            <a:extLst>
              <a:ext uri="{FF2B5EF4-FFF2-40B4-BE49-F238E27FC236}">
                <a16:creationId xmlns:a16="http://schemas.microsoft.com/office/drawing/2014/main" id="{C417FEE4-8A07-4B75-EE91-164A1C35B347}"/>
              </a:ext>
            </a:extLst>
          </p:cNvPr>
          <p:cNvSpPr txBox="1"/>
          <p:nvPr/>
        </p:nvSpPr>
        <p:spPr>
          <a:xfrm>
            <a:off x="4877155" y="1935363"/>
            <a:ext cx="2537630" cy="46166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Accelerate enterprise AI adoption with the Dell AI Factory</a:t>
            </a:r>
            <a:endParaRPr kumimoji="0" lang="en-US" sz="1200" b="1" i="0" u="none" strike="noStrike" kern="1200" cap="none" spc="0" normalizeH="0" baseline="0" noProof="0">
              <a:ln>
                <a:noFill/>
              </a:ln>
              <a:solidFill>
                <a:srgbClr val="000000"/>
              </a:solidFill>
              <a:effectLst/>
              <a:uLnTx/>
              <a:uFillTx/>
              <a:latin typeface="Arial"/>
              <a:ea typeface="+mn-ea"/>
              <a:cs typeface="+mn-cs"/>
            </a:endParaRPr>
          </a:p>
        </p:txBody>
      </p:sp>
      <p:sp>
        <p:nvSpPr>
          <p:cNvPr id="111" name="TextBox 110">
            <a:extLst>
              <a:ext uri="{FF2B5EF4-FFF2-40B4-BE49-F238E27FC236}">
                <a16:creationId xmlns:a16="http://schemas.microsoft.com/office/drawing/2014/main" id="{161FC771-7280-D51A-4F21-2154092FB3D7}"/>
              </a:ext>
            </a:extLst>
          </p:cNvPr>
          <p:cNvSpPr txBox="1"/>
          <p:nvPr/>
        </p:nvSpPr>
        <p:spPr>
          <a:xfrm>
            <a:off x="8633262" y="1935363"/>
            <a:ext cx="2578101" cy="46166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Build end-to-end resilience for any workload in any location</a:t>
            </a:r>
            <a:endParaRPr kumimoji="0" lang="en-US" sz="1200" b="1" i="0" u="none" strike="noStrike" kern="1200" cap="none" spc="0" normalizeH="0" baseline="0" noProof="0">
              <a:ln>
                <a:noFill/>
              </a:ln>
              <a:solidFill>
                <a:srgbClr val="000000"/>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B24ADC87-2053-BBE3-6BAB-71BBAD0AF285}"/>
              </a:ext>
            </a:extLst>
          </p:cNvPr>
          <p:cNvGrpSpPr/>
          <p:nvPr/>
        </p:nvGrpSpPr>
        <p:grpSpPr>
          <a:xfrm>
            <a:off x="896684" y="4133688"/>
            <a:ext cx="2920734" cy="1045450"/>
            <a:chOff x="1006786" y="4472253"/>
            <a:chExt cx="3445236" cy="1233191"/>
          </a:xfrm>
        </p:grpSpPr>
        <p:pic>
          <p:nvPicPr>
            <p:cNvPr id="10" name="Picture 9">
              <a:extLst>
                <a:ext uri="{FF2B5EF4-FFF2-40B4-BE49-F238E27FC236}">
                  <a16:creationId xmlns:a16="http://schemas.microsoft.com/office/drawing/2014/main" id="{CE501B4A-275E-5BDE-0277-EB56F432E646}"/>
                </a:ext>
              </a:extLst>
            </p:cNvPr>
            <p:cNvPicPr>
              <a:picLocks noChangeAspect="1"/>
            </p:cNvPicPr>
            <p:nvPr/>
          </p:nvPicPr>
          <p:blipFill>
            <a:blip r:embed="rId9"/>
            <a:stretch>
              <a:fillRect/>
            </a:stretch>
          </p:blipFill>
          <p:spPr>
            <a:xfrm>
              <a:off x="1006786" y="4472253"/>
              <a:ext cx="3445236" cy="638166"/>
            </a:xfrm>
            <a:prstGeom prst="rect">
              <a:avLst/>
            </a:prstGeom>
          </p:spPr>
        </p:pic>
        <p:pic>
          <p:nvPicPr>
            <p:cNvPr id="11" name="Picture 10">
              <a:extLst>
                <a:ext uri="{FF2B5EF4-FFF2-40B4-BE49-F238E27FC236}">
                  <a16:creationId xmlns:a16="http://schemas.microsoft.com/office/drawing/2014/main" id="{44E908E7-69B1-456F-3323-B7B3CAE793D9}"/>
                </a:ext>
              </a:extLst>
            </p:cNvPr>
            <p:cNvPicPr>
              <a:picLocks noChangeAspect="1"/>
            </p:cNvPicPr>
            <p:nvPr/>
          </p:nvPicPr>
          <p:blipFill>
            <a:blip r:embed="rId10"/>
            <a:stretch>
              <a:fillRect/>
            </a:stretch>
          </p:blipFill>
          <p:spPr>
            <a:xfrm>
              <a:off x="1006786" y="5085302"/>
              <a:ext cx="3445236" cy="620142"/>
            </a:xfrm>
            <a:prstGeom prst="rect">
              <a:avLst/>
            </a:prstGeom>
          </p:spPr>
        </p:pic>
      </p:grpSp>
      <p:pic>
        <p:nvPicPr>
          <p:cNvPr id="17" name="Picture 16">
            <a:extLst>
              <a:ext uri="{FF2B5EF4-FFF2-40B4-BE49-F238E27FC236}">
                <a16:creationId xmlns:a16="http://schemas.microsoft.com/office/drawing/2014/main" id="{308A7A76-42E4-5163-5423-938140E11ECA}"/>
              </a:ext>
            </a:extLst>
          </p:cNvPr>
          <p:cNvPicPr>
            <a:picLocks noChangeAspect="1"/>
          </p:cNvPicPr>
          <p:nvPr/>
        </p:nvPicPr>
        <p:blipFill>
          <a:blip r:embed="rId11"/>
          <a:srcRect/>
          <a:stretch/>
        </p:blipFill>
        <p:spPr>
          <a:xfrm>
            <a:off x="8794123" y="4158530"/>
            <a:ext cx="2203422" cy="1077022"/>
          </a:xfrm>
          <a:prstGeom prst="rect">
            <a:avLst/>
          </a:prstGeom>
        </p:spPr>
      </p:pic>
      <p:sp>
        <p:nvSpPr>
          <p:cNvPr id="46" name="TextBox 45">
            <a:extLst>
              <a:ext uri="{FF2B5EF4-FFF2-40B4-BE49-F238E27FC236}">
                <a16:creationId xmlns:a16="http://schemas.microsoft.com/office/drawing/2014/main" id="{23E16D13-ADC6-4429-FF57-E406B08820BC}"/>
              </a:ext>
            </a:extLst>
          </p:cNvPr>
          <p:cNvSpPr txBox="1"/>
          <p:nvPr/>
        </p:nvSpPr>
        <p:spPr>
          <a:xfrm>
            <a:off x="246989" y="6487919"/>
            <a:ext cx="4679220"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30000" noProof="0">
                <a:ln>
                  <a:noFill/>
                </a:ln>
                <a:solidFill>
                  <a:schemeClr val="tx1">
                    <a:lumMod val="75000"/>
                  </a:schemeClr>
                </a:solidFill>
                <a:effectLst/>
                <a:uLnTx/>
                <a:uFillTx/>
                <a:latin typeface="Arial Nova Light"/>
                <a:ea typeface="+mn-ea"/>
                <a:cs typeface="+mn-cs"/>
              </a:rPr>
              <a:t>1 </a:t>
            </a:r>
            <a:r>
              <a:rPr kumimoji="0" lang="en-US" sz="600" b="0" i="0" u="none" strike="noStrike" kern="1200" cap="none" spc="0" normalizeH="0" baseline="0" noProof="0">
                <a:ln>
                  <a:noFill/>
                </a:ln>
                <a:solidFill>
                  <a:schemeClr val="tx1">
                    <a:lumMod val="75000"/>
                  </a:schemeClr>
                </a:solidFill>
                <a:effectLst/>
                <a:uLnTx/>
                <a:uFillTx/>
                <a:latin typeface="Arial Nova Light"/>
                <a:ea typeface="+mn-ea"/>
                <a:cs typeface="+mn-cs"/>
              </a:rPr>
              <a:t>IDC Quarterly Enterprise Infrastructure Tracker:  Buyer &amp; Cloud Deployment, 2024Q4, March 27, 2025, Vendor Revenue</a:t>
            </a:r>
          </a:p>
        </p:txBody>
      </p:sp>
      <p:sp>
        <p:nvSpPr>
          <p:cNvPr id="7" name="TextBox 6">
            <a:extLst>
              <a:ext uri="{FF2B5EF4-FFF2-40B4-BE49-F238E27FC236}">
                <a16:creationId xmlns:a16="http://schemas.microsoft.com/office/drawing/2014/main" id="{BABCB5DB-A6D5-55EA-E6B5-F33DDA085D64}"/>
              </a:ext>
            </a:extLst>
          </p:cNvPr>
          <p:cNvSpPr txBox="1"/>
          <p:nvPr/>
        </p:nvSpPr>
        <p:spPr>
          <a:xfrm>
            <a:off x="338515" y="5358493"/>
            <a:ext cx="394909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rgbClr val="FFFFFF"/>
                </a:solidFill>
                <a:effectLst/>
                <a:uLnTx/>
                <a:uFillTx/>
                <a:latin typeface="Arial"/>
                <a:ea typeface="+mn-ea"/>
                <a:cs typeface="+mn-cs"/>
              </a:rPr>
              <a:t>PowerStore</a:t>
            </a:r>
            <a:r>
              <a:rPr kumimoji="0" lang="en-US" sz="1200" b="0" i="0" u="none" strike="noStrike" kern="1200" cap="none" spc="0" normalizeH="0" baseline="0" noProof="0">
                <a:ln>
                  <a:noFill/>
                </a:ln>
                <a:solidFill>
                  <a:srgbClr val="FFFFFF"/>
                </a:solidFill>
                <a:effectLst/>
                <a:uLnTx/>
                <a:uFillTx/>
                <a:latin typeface="Arial"/>
                <a:ea typeface="+mn-ea"/>
                <a:cs typeface="+mn-cs"/>
              </a:rPr>
              <a:t> | PowerEdge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Private Cloud | NativeEdge</a:t>
            </a:r>
          </a:p>
        </p:txBody>
      </p:sp>
      <p:sp>
        <p:nvSpPr>
          <p:cNvPr id="23" name="TextBox 22">
            <a:extLst>
              <a:ext uri="{FF2B5EF4-FFF2-40B4-BE49-F238E27FC236}">
                <a16:creationId xmlns:a16="http://schemas.microsoft.com/office/drawing/2014/main" id="{B076DA61-165F-21F3-3744-BCB9B21EA7AE}"/>
              </a:ext>
            </a:extLst>
          </p:cNvPr>
          <p:cNvSpPr txBox="1"/>
          <p:nvPr/>
        </p:nvSpPr>
        <p:spPr>
          <a:xfrm>
            <a:off x="4432922" y="5358493"/>
            <a:ext cx="328494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rgbClr val="FFFFFF"/>
                </a:solidFill>
                <a:effectLst/>
                <a:uLnTx/>
                <a:uFillTx/>
                <a:latin typeface="Arial"/>
                <a:ea typeface="+mn-ea"/>
                <a:cs typeface="+mn-cs"/>
              </a:rPr>
              <a:t>PowerScale</a:t>
            </a:r>
            <a:r>
              <a:rPr kumimoji="0" lang="en-US" sz="1200" b="0" i="0" u="none" strike="noStrike" kern="1200" cap="none" spc="0" normalizeH="0" baseline="0" noProof="0">
                <a:ln>
                  <a:noFill/>
                </a:ln>
                <a:solidFill>
                  <a:srgbClr val="FFFFFF"/>
                </a:solidFill>
                <a:effectLst/>
                <a:uLnTx/>
                <a:uFillTx/>
                <a:latin typeface="Arial"/>
                <a:ea typeface="+mn-ea"/>
                <a:cs typeface="+mn-cs"/>
              </a:rPr>
              <a:t> | PowerEdge XE | </a:t>
            </a:r>
            <a:r>
              <a:rPr kumimoji="0" lang="en-US" sz="1200" b="0" i="0" u="none" strike="noStrike" kern="1200" cap="none" spc="0" normalizeH="0" baseline="0" noProof="0" err="1">
                <a:ln>
                  <a:noFill/>
                </a:ln>
                <a:solidFill>
                  <a:srgbClr val="FFFFFF"/>
                </a:solidFill>
                <a:effectLst/>
                <a:uLnTx/>
                <a:uFillTx/>
                <a:latin typeface="Arial"/>
                <a:ea typeface="+mn-ea"/>
                <a:cs typeface="+mn-cs"/>
              </a:rPr>
              <a:t>PowerSwitch</a:t>
            </a:r>
            <a:endParaRPr kumimoji="0" lang="en-US" sz="1200" b="0" i="0" u="none" strike="noStrike" kern="1200" cap="none" spc="0" normalizeH="0" baseline="0" noProof="0">
              <a:ln>
                <a:noFill/>
              </a:ln>
              <a:solidFill>
                <a:srgbClr val="FFFFFF"/>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Integrated Rack Scalable Systems  </a:t>
            </a:r>
          </a:p>
        </p:txBody>
      </p:sp>
      <p:sp>
        <p:nvSpPr>
          <p:cNvPr id="24" name="TextBox 23">
            <a:extLst>
              <a:ext uri="{FF2B5EF4-FFF2-40B4-BE49-F238E27FC236}">
                <a16:creationId xmlns:a16="http://schemas.microsoft.com/office/drawing/2014/main" id="{CCFA8C20-F331-DB31-3D14-76C9C549C5A3}"/>
              </a:ext>
            </a:extLst>
          </p:cNvPr>
          <p:cNvSpPr txBox="1"/>
          <p:nvPr/>
        </p:nvSpPr>
        <p:spPr>
          <a:xfrm>
            <a:off x="8270270" y="5358493"/>
            <a:ext cx="328494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PowerProtect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Appliances | Software | Services</a:t>
            </a:r>
          </a:p>
        </p:txBody>
      </p:sp>
      <p:grpSp>
        <p:nvGrpSpPr>
          <p:cNvPr id="4" name="Group 3">
            <a:extLst>
              <a:ext uri="{FF2B5EF4-FFF2-40B4-BE49-F238E27FC236}">
                <a16:creationId xmlns:a16="http://schemas.microsoft.com/office/drawing/2014/main" id="{1AF980AE-8AD6-FAD3-4011-FE8146BBE9AB}"/>
              </a:ext>
            </a:extLst>
          </p:cNvPr>
          <p:cNvGrpSpPr/>
          <p:nvPr/>
        </p:nvGrpSpPr>
        <p:grpSpPr>
          <a:xfrm>
            <a:off x="4477205" y="4174434"/>
            <a:ext cx="3281831" cy="1339491"/>
            <a:chOff x="4477205" y="4174434"/>
            <a:chExt cx="3281831" cy="1339491"/>
          </a:xfrm>
        </p:grpSpPr>
        <p:pic>
          <p:nvPicPr>
            <p:cNvPr id="8" name="Picture 7" descr="A black computer server with many hard drives" title="A black computer server with many hard drives">
              <a:extLst>
                <a:ext uri="{FF2B5EF4-FFF2-40B4-BE49-F238E27FC236}">
                  <a16:creationId xmlns:a16="http://schemas.microsoft.com/office/drawing/2014/main" id="{A485492D-9978-036F-327C-CAC36EBBE198}"/>
                </a:ext>
              </a:extLst>
            </p:cNvPr>
            <p:cNvPicPr>
              <a:picLocks noChangeAspect="1"/>
            </p:cNvPicPr>
            <p:nvPr/>
          </p:nvPicPr>
          <p:blipFill rotWithShape="1">
            <a:blip r:embed="rId12"/>
            <a:srcRect l="7702" t="36175" r="7928" b="33590"/>
            <a:stretch/>
          </p:blipFill>
          <p:spPr>
            <a:xfrm>
              <a:off x="4926209" y="4174434"/>
              <a:ext cx="2383823" cy="920078"/>
            </a:xfrm>
            <a:prstGeom prst="rect">
              <a:avLst/>
            </a:prstGeom>
          </p:spPr>
        </p:pic>
        <p:pic>
          <p:nvPicPr>
            <p:cNvPr id="22" name="Picture 4" title="PowerSwitch Z-Series">
              <a:extLst>
                <a:ext uri="{FF2B5EF4-FFF2-40B4-BE49-F238E27FC236}">
                  <a16:creationId xmlns:a16="http://schemas.microsoft.com/office/drawing/2014/main" id="{E5B3FBB8-27F1-F707-452E-A2AA8F925FD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77205" y="4506237"/>
              <a:ext cx="2451888" cy="100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id="{8DF202B8-D011-10D3-074F-D4C43BEC6C5F}"/>
                </a:ext>
                <a:ext uri="{C183D7F6-B498-43B3-948B-1728B52AA6E4}">
                  <adec:decorative xmlns:adec="http://schemas.microsoft.com/office/drawing/2017/decorative" val="1"/>
                </a:ext>
              </a:extLst>
            </p:cNvPr>
            <p:cNvPicPr>
              <a:picLocks noChangeAspect="1" noChangeArrowheads="1"/>
            </p:cNvPicPr>
            <p:nvPr/>
          </p:nvPicPr>
          <p:blipFill>
            <a:blip r:embed="rId14"/>
            <a:srcRect t="41018" b="41018"/>
            <a:stretch/>
          </p:blipFill>
          <p:spPr bwMode="auto">
            <a:xfrm>
              <a:off x="5450680" y="4777426"/>
              <a:ext cx="2308356" cy="436117"/>
            </a:xfrm>
            <a:prstGeom prst="rect">
              <a:avLst/>
            </a:prstGeom>
            <a:extLst>
              <a:ext uri="{909E8E84-426E-40DD-AFC4-6F175D3DCCD1}">
                <a14:hiddenFill xmlns:a14="http://schemas.microsoft.com/office/drawing/2010/main">
                  <a:solidFill>
                    <a:srgbClr val="FFFFFF"/>
                  </a:solidFill>
                </a14:hiddenFill>
              </a:ext>
            </a:extLst>
          </p:spPr>
        </p:pic>
      </p:grpSp>
      <p:pic>
        <p:nvPicPr>
          <p:cNvPr id="16" name="Picture 15">
            <a:extLst>
              <a:ext uri="{FF2B5EF4-FFF2-40B4-BE49-F238E27FC236}">
                <a16:creationId xmlns:a16="http://schemas.microsoft.com/office/drawing/2014/main" id="{9AF718B9-D3DD-F26F-0409-2584F5B5B660}"/>
              </a:ext>
            </a:extLst>
          </p:cNvPr>
          <p:cNvPicPr>
            <a:picLocks noChangeAspect="1"/>
          </p:cNvPicPr>
          <p:nvPr/>
        </p:nvPicPr>
        <p:blipFill>
          <a:blip r:embed="rId15"/>
          <a:stretch>
            <a:fillRect/>
          </a:stretch>
        </p:blipFill>
        <p:spPr>
          <a:xfrm>
            <a:off x="4363124" y="2371498"/>
            <a:ext cx="3803305" cy="1755571"/>
          </a:xfrm>
          <a:prstGeom prst="rect">
            <a:avLst/>
          </a:prstGeom>
        </p:spPr>
      </p:pic>
      <p:pic>
        <p:nvPicPr>
          <p:cNvPr id="2" name="Picture 1" descr="A computer screen shot of a hexagon&#10;&#10;AI-generated content may be incorrect.">
            <a:extLst>
              <a:ext uri="{FF2B5EF4-FFF2-40B4-BE49-F238E27FC236}">
                <a16:creationId xmlns:a16="http://schemas.microsoft.com/office/drawing/2014/main" id="{6841AD73-1E36-BB94-C2EE-8E9321016304}"/>
              </a:ext>
            </a:extLst>
          </p:cNvPr>
          <p:cNvPicPr>
            <a:picLocks noChangeAspect="1"/>
          </p:cNvPicPr>
          <p:nvPr/>
        </p:nvPicPr>
        <p:blipFill>
          <a:blip r:embed="rId16"/>
          <a:stretch>
            <a:fillRect/>
          </a:stretch>
        </p:blipFill>
        <p:spPr>
          <a:xfrm>
            <a:off x="8574702" y="4833729"/>
            <a:ext cx="2659082" cy="482039"/>
          </a:xfrm>
          <a:prstGeom prst="rect">
            <a:avLst/>
          </a:prstGeom>
        </p:spPr>
      </p:pic>
    </p:spTree>
    <p:extLst>
      <p:ext uri="{BB962C8B-B14F-4D97-AF65-F5344CB8AC3E}">
        <p14:creationId xmlns:p14="http://schemas.microsoft.com/office/powerpoint/2010/main" val="334704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BB2179-131C-693E-93F7-33D63FC8222E}"/>
              </a:ext>
              <a:ext uri="{C183D7F6-B498-43B3-948B-1728B52AA6E4}">
                <adec:decorative xmlns:adec="http://schemas.microsoft.com/office/drawing/2017/decorative" val="1"/>
              </a:ext>
            </a:extLst>
          </p:cNvPr>
          <p:cNvSpPr/>
          <p:nvPr/>
        </p:nvSpPr>
        <p:spPr>
          <a:xfrm>
            <a:off x="-1" y="5437353"/>
            <a:ext cx="12192000" cy="387219"/>
          </a:xfrm>
          <a:prstGeom prst="rect">
            <a:avLst/>
          </a:prstGeom>
          <a:solidFill>
            <a:schemeClr val="accent1">
              <a:lumMod val="75000"/>
              <a:lumOff val="2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FC34BB80-4B21-BE3D-9B87-FB675739BCB0}"/>
              </a:ext>
              <a:ext uri="{C183D7F6-B498-43B3-948B-1728B52AA6E4}">
                <adec:decorative xmlns:adec="http://schemas.microsoft.com/office/drawing/2017/decorative" val="1"/>
              </a:ext>
            </a:extLst>
          </p:cNvPr>
          <p:cNvSpPr/>
          <p:nvPr/>
        </p:nvSpPr>
        <p:spPr>
          <a:xfrm>
            <a:off x="-1" y="5629858"/>
            <a:ext cx="12192000" cy="122814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13" name="Picture 12">
            <a:extLst>
              <a:ext uri="{FF2B5EF4-FFF2-40B4-BE49-F238E27FC236}">
                <a16:creationId xmlns:a16="http://schemas.microsoft.com/office/drawing/2014/main" id="{AD3BB893-197C-2C3A-C6AA-654DD3B36E8B}"/>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2" name="Title 1">
            <a:extLst>
              <a:ext uri="{FF2B5EF4-FFF2-40B4-BE49-F238E27FC236}">
                <a16:creationId xmlns:a16="http://schemas.microsoft.com/office/drawing/2014/main" id="{7FBFA211-ECD8-3225-80A3-D4BB4B1AC23F}"/>
              </a:ext>
            </a:extLst>
          </p:cNvPr>
          <p:cNvSpPr>
            <a:spLocks noGrp="1"/>
          </p:cNvSpPr>
          <p:nvPr>
            <p:ph type="title"/>
          </p:nvPr>
        </p:nvSpPr>
        <p:spPr>
          <a:xfrm>
            <a:off x="381000" y="615993"/>
            <a:ext cx="11430000" cy="443198"/>
          </a:xfrm>
        </p:spPr>
        <p:txBody>
          <a:bodyPr>
            <a:noAutofit/>
          </a:bodyPr>
          <a:lstStyle/>
          <a:p>
            <a:pPr algn="ctr"/>
            <a:r>
              <a:rPr lang="en-US"/>
              <a:t>Data is at the heart of everything we do</a:t>
            </a:r>
          </a:p>
        </p:txBody>
      </p:sp>
      <p:sp>
        <p:nvSpPr>
          <p:cNvPr id="3" name="Subtitle 2">
            <a:extLst>
              <a:ext uri="{FF2B5EF4-FFF2-40B4-BE49-F238E27FC236}">
                <a16:creationId xmlns:a16="http://schemas.microsoft.com/office/drawing/2014/main" id="{1A364350-3810-E345-7C40-A5CC072CF2D2}"/>
              </a:ext>
            </a:extLst>
          </p:cNvPr>
          <p:cNvSpPr>
            <a:spLocks noGrp="1"/>
          </p:cNvSpPr>
          <p:nvPr>
            <p:ph type="subTitle" idx="1"/>
          </p:nvPr>
        </p:nvSpPr>
        <p:spPr>
          <a:xfrm>
            <a:off x="385485" y="1130343"/>
            <a:ext cx="11425529" cy="246221"/>
          </a:xfrm>
        </p:spPr>
        <p:txBody>
          <a:bodyPr/>
          <a:lstStyle/>
          <a:p>
            <a:pPr algn="ctr"/>
            <a:r>
              <a:rPr lang="en-US" sz="1800"/>
              <a:t>It powers innovation, drives decisions, and unlocks new possibilities.</a:t>
            </a:r>
          </a:p>
        </p:txBody>
      </p:sp>
      <p:grpSp>
        <p:nvGrpSpPr>
          <p:cNvPr id="11" name="Group 10">
            <a:extLst>
              <a:ext uri="{FF2B5EF4-FFF2-40B4-BE49-F238E27FC236}">
                <a16:creationId xmlns:a16="http://schemas.microsoft.com/office/drawing/2014/main" id="{99E27321-97DB-63C9-C01C-2E9848467985}"/>
              </a:ext>
            </a:extLst>
          </p:cNvPr>
          <p:cNvGrpSpPr/>
          <p:nvPr/>
        </p:nvGrpSpPr>
        <p:grpSpPr>
          <a:xfrm>
            <a:off x="381000" y="2019938"/>
            <a:ext cx="2743200" cy="4038716"/>
            <a:chOff x="381000" y="2019938"/>
            <a:chExt cx="2743200" cy="4038716"/>
          </a:xfrm>
        </p:grpSpPr>
        <p:pic>
          <p:nvPicPr>
            <p:cNvPr id="21" name="Picture 20">
              <a:extLst>
                <a:ext uri="{FF2B5EF4-FFF2-40B4-BE49-F238E27FC236}">
                  <a16:creationId xmlns:a16="http://schemas.microsoft.com/office/drawing/2014/main" id="{AA65B9C6-869A-DFA0-3163-1BF521BFB3DA}"/>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1000" y="2019938"/>
              <a:ext cx="2743200" cy="3200400"/>
            </a:xfrm>
            <a:prstGeom prst="rect">
              <a:avLst/>
            </a:prstGeom>
          </p:spPr>
        </p:pic>
        <p:sp>
          <p:nvSpPr>
            <p:cNvPr id="5" name="Rectangle 4">
              <a:extLst>
                <a:ext uri="{FF2B5EF4-FFF2-40B4-BE49-F238E27FC236}">
                  <a16:creationId xmlns:a16="http://schemas.microsoft.com/office/drawing/2014/main" id="{F3BC5D46-5625-FA45-0763-EFDAD04BBE85}"/>
                </a:ext>
              </a:extLst>
            </p:cNvPr>
            <p:cNvSpPr/>
            <p:nvPr/>
          </p:nvSpPr>
          <p:spPr>
            <a:xfrm>
              <a:off x="381000" y="5220338"/>
              <a:ext cx="2743200" cy="838316"/>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a:ea typeface="+mn-ea"/>
                  <a:cs typeface="+mn-cs"/>
                </a:rPr>
                <a:t>Drive</a:t>
              </a:r>
              <a:br>
                <a:rPr kumimoji="0" lang="en-US" sz="1800" b="0" i="0" u="none" strike="noStrike" kern="1200" cap="none" spc="0" normalizeH="0" baseline="0" noProof="0">
                  <a:ln>
                    <a:noFill/>
                  </a:ln>
                  <a:solidFill>
                    <a:schemeClr val="tx2"/>
                  </a:solidFill>
                  <a:effectLst/>
                  <a:uLnTx/>
                  <a:uFillTx/>
                  <a:latin typeface="Arial"/>
                  <a:ea typeface="+mn-ea"/>
                  <a:cs typeface="+mn-cs"/>
                </a:rPr>
              </a:br>
              <a:r>
                <a:rPr kumimoji="0" lang="en-US" sz="1800" b="0" i="0" u="none" strike="noStrike" kern="1200" cap="none" spc="0" normalizeH="0" baseline="0" noProof="0">
                  <a:ln>
                    <a:noFill/>
                  </a:ln>
                  <a:solidFill>
                    <a:schemeClr val="tx2"/>
                  </a:solidFill>
                  <a:effectLst/>
                  <a:uLnTx/>
                  <a:uFillTx/>
                  <a:latin typeface="Arial"/>
                  <a:ea typeface="+mn-ea"/>
                  <a:cs typeface="+mn-cs"/>
                </a:rPr>
                <a:t>growth</a:t>
              </a:r>
            </a:p>
          </p:txBody>
        </p:sp>
      </p:grpSp>
      <p:grpSp>
        <p:nvGrpSpPr>
          <p:cNvPr id="12" name="Group 11">
            <a:extLst>
              <a:ext uri="{FF2B5EF4-FFF2-40B4-BE49-F238E27FC236}">
                <a16:creationId xmlns:a16="http://schemas.microsoft.com/office/drawing/2014/main" id="{4C0F29BF-01FD-9CA1-880D-799DB8C36A6C}"/>
              </a:ext>
            </a:extLst>
          </p:cNvPr>
          <p:cNvGrpSpPr/>
          <p:nvPr/>
        </p:nvGrpSpPr>
        <p:grpSpPr>
          <a:xfrm>
            <a:off x="3276600" y="2019938"/>
            <a:ext cx="2743200" cy="4765190"/>
            <a:chOff x="3276600" y="2019938"/>
            <a:chExt cx="2743200" cy="4765190"/>
          </a:xfrm>
        </p:grpSpPr>
        <p:sp>
          <p:nvSpPr>
            <p:cNvPr id="14" name="TextBox 19">
              <a:extLst>
                <a:ext uri="{FF2B5EF4-FFF2-40B4-BE49-F238E27FC236}">
                  <a16:creationId xmlns:a16="http://schemas.microsoft.com/office/drawing/2014/main" id="{DA1B5D8A-83F7-DFE4-A28F-AD85EA14108A}"/>
                </a:ext>
                <a:ext uri="{C183D7F6-B498-43B3-948B-1728B52AA6E4}">
                  <adec:decorative xmlns:adec="http://schemas.microsoft.com/office/drawing/2017/decorative" val="1"/>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3</a:t>
              </a:fld>
              <a:endParaRPr kumimoji="0" lang="en-US" sz="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19" name="Picture Placeholder 32">
              <a:extLst>
                <a:ext uri="{FF2B5EF4-FFF2-40B4-BE49-F238E27FC236}">
                  <a16:creationId xmlns:a16="http://schemas.microsoft.com/office/drawing/2014/main" id="{2E9CEE05-CCB0-1450-2B4B-28B18AACA69B}"/>
                </a:ext>
                <a:ext uri="{C183D7F6-B498-43B3-948B-1728B52AA6E4}">
                  <adec:decorative xmlns:adec="http://schemas.microsoft.com/office/drawing/2017/decorative" val="1"/>
                </a:ext>
              </a:extLst>
            </p:cNvPr>
            <p:cNvPicPr>
              <a:picLocks noChangeAspect="1"/>
            </p:cNvPicPr>
            <p:nvPr/>
          </p:nvPicPr>
          <p:blipFill rotWithShape="1">
            <a:blip r:embed="rId5"/>
            <a:srcRect l="6856" t="34448" r="6027" b="8395"/>
            <a:stretch/>
          </p:blipFill>
          <p:spPr>
            <a:xfrm>
              <a:off x="3276600" y="2019938"/>
              <a:ext cx="2743200" cy="3200400"/>
            </a:xfrm>
            <a:prstGeom prst="rect">
              <a:avLst/>
            </a:prstGeom>
          </p:spPr>
        </p:pic>
        <p:sp>
          <p:nvSpPr>
            <p:cNvPr id="6" name="Rectangle 5">
              <a:extLst>
                <a:ext uri="{FF2B5EF4-FFF2-40B4-BE49-F238E27FC236}">
                  <a16:creationId xmlns:a16="http://schemas.microsoft.com/office/drawing/2014/main" id="{32D50ED6-2AB6-A710-2ACB-72FA6EAD25AA}"/>
                </a:ext>
              </a:extLst>
            </p:cNvPr>
            <p:cNvSpPr/>
            <p:nvPr/>
          </p:nvSpPr>
          <p:spPr>
            <a:xfrm>
              <a:off x="3276600" y="5220338"/>
              <a:ext cx="2743200" cy="838316"/>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a:ea typeface="+mn-ea"/>
                  <a:cs typeface="+mn-cs"/>
                </a:rPr>
                <a:t>Enhance</a:t>
              </a:r>
              <a:br>
                <a:rPr kumimoji="0" lang="en-US" sz="1800" b="0" i="0" u="none" strike="noStrike" kern="1200" cap="none" spc="0" normalizeH="0" baseline="0" noProof="0">
                  <a:ln>
                    <a:noFill/>
                  </a:ln>
                  <a:solidFill>
                    <a:schemeClr val="tx2"/>
                  </a:solidFill>
                  <a:effectLst/>
                  <a:uLnTx/>
                  <a:uFillTx/>
                  <a:latin typeface="Arial"/>
                  <a:ea typeface="+mn-ea"/>
                  <a:cs typeface="+mn-cs"/>
                </a:rPr>
              </a:br>
              <a:r>
                <a:rPr kumimoji="0" lang="en-US" sz="1800" b="0" i="0" u="none" strike="noStrike" kern="1200" cap="none" spc="0" normalizeH="0" baseline="0" noProof="0">
                  <a:ln>
                    <a:noFill/>
                  </a:ln>
                  <a:solidFill>
                    <a:schemeClr val="tx2"/>
                  </a:solidFill>
                  <a:effectLst/>
                  <a:uLnTx/>
                  <a:uFillTx/>
                  <a:latin typeface="Arial"/>
                  <a:ea typeface="+mn-ea"/>
                  <a:cs typeface="+mn-cs"/>
                </a:rPr>
                <a:t>experiences</a:t>
              </a:r>
            </a:p>
          </p:txBody>
        </p:sp>
      </p:grpSp>
      <p:grpSp>
        <p:nvGrpSpPr>
          <p:cNvPr id="16" name="Group 15">
            <a:extLst>
              <a:ext uri="{FF2B5EF4-FFF2-40B4-BE49-F238E27FC236}">
                <a16:creationId xmlns:a16="http://schemas.microsoft.com/office/drawing/2014/main" id="{272050AB-1ED8-DFF6-7690-8CA1D0D13093}"/>
              </a:ext>
            </a:extLst>
          </p:cNvPr>
          <p:cNvGrpSpPr/>
          <p:nvPr/>
        </p:nvGrpSpPr>
        <p:grpSpPr>
          <a:xfrm>
            <a:off x="6172200" y="2019938"/>
            <a:ext cx="2743200" cy="4038716"/>
            <a:chOff x="6172200" y="2019938"/>
            <a:chExt cx="2743200" cy="4038716"/>
          </a:xfrm>
        </p:grpSpPr>
        <p:pic>
          <p:nvPicPr>
            <p:cNvPr id="18" name="Picture 17">
              <a:extLst>
                <a:ext uri="{FF2B5EF4-FFF2-40B4-BE49-F238E27FC236}">
                  <a16:creationId xmlns:a16="http://schemas.microsoft.com/office/drawing/2014/main" id="{9236419D-47FF-DA31-73B4-7D33AE9473AE}"/>
                </a:ext>
                <a:ext uri="{C183D7F6-B498-43B3-948B-1728B52AA6E4}">
                  <adec:decorative xmlns:adec="http://schemas.microsoft.com/office/drawing/2017/decorative" val="1"/>
                </a:ext>
              </a:extLst>
            </p:cNvPr>
            <p:cNvPicPr>
              <a:picLocks noChangeAspect="1"/>
            </p:cNvPicPr>
            <p:nvPr/>
          </p:nvPicPr>
          <p:blipFill rotWithShape="1">
            <a:blip r:embed="rId6"/>
            <a:srcRect l="4792" r="53167" b="12808"/>
            <a:stretch/>
          </p:blipFill>
          <p:spPr>
            <a:xfrm>
              <a:off x="6172200" y="2019938"/>
              <a:ext cx="2743200" cy="3200400"/>
            </a:xfrm>
            <a:prstGeom prst="rect">
              <a:avLst/>
            </a:prstGeom>
          </p:spPr>
        </p:pic>
        <p:sp>
          <p:nvSpPr>
            <p:cNvPr id="7" name="Rectangle 6">
              <a:extLst>
                <a:ext uri="{FF2B5EF4-FFF2-40B4-BE49-F238E27FC236}">
                  <a16:creationId xmlns:a16="http://schemas.microsoft.com/office/drawing/2014/main" id="{68B370BA-7459-B454-8908-807D40F77A6E}"/>
                </a:ext>
              </a:extLst>
            </p:cNvPr>
            <p:cNvSpPr/>
            <p:nvPr/>
          </p:nvSpPr>
          <p:spPr>
            <a:xfrm>
              <a:off x="6172200" y="5220338"/>
              <a:ext cx="2743200" cy="838316"/>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a:ea typeface="+mn-ea"/>
                  <a:cs typeface="+mn-cs"/>
                </a:rPr>
                <a:t>Optimize</a:t>
              </a:r>
              <a:br>
                <a:rPr kumimoji="0" lang="en-US" sz="1800" b="0" i="0" u="none" strike="noStrike" kern="1200" cap="none" spc="0" normalizeH="0" baseline="0" noProof="0">
                  <a:ln>
                    <a:noFill/>
                  </a:ln>
                  <a:solidFill>
                    <a:schemeClr val="tx2"/>
                  </a:solidFill>
                  <a:effectLst/>
                  <a:uLnTx/>
                  <a:uFillTx/>
                  <a:latin typeface="Arial"/>
                  <a:ea typeface="+mn-ea"/>
                  <a:cs typeface="+mn-cs"/>
                </a:rPr>
              </a:br>
              <a:r>
                <a:rPr kumimoji="0" lang="en-US" sz="1800" b="0" i="0" u="none" strike="noStrike" kern="1200" cap="none" spc="0" normalizeH="0" baseline="0" noProof="0">
                  <a:ln>
                    <a:noFill/>
                  </a:ln>
                  <a:solidFill>
                    <a:schemeClr val="tx2"/>
                  </a:solidFill>
                  <a:effectLst/>
                  <a:uLnTx/>
                  <a:uFillTx/>
                  <a:latin typeface="Arial"/>
                  <a:ea typeface="+mn-ea"/>
                  <a:cs typeface="+mn-cs"/>
                </a:rPr>
                <a:t>productivity</a:t>
              </a:r>
            </a:p>
          </p:txBody>
        </p:sp>
      </p:grpSp>
      <p:grpSp>
        <p:nvGrpSpPr>
          <p:cNvPr id="20" name="Group 19">
            <a:extLst>
              <a:ext uri="{FF2B5EF4-FFF2-40B4-BE49-F238E27FC236}">
                <a16:creationId xmlns:a16="http://schemas.microsoft.com/office/drawing/2014/main" id="{CC0EAE5B-EB63-E33A-4CE4-AECD0F6B1483}"/>
              </a:ext>
            </a:extLst>
          </p:cNvPr>
          <p:cNvGrpSpPr/>
          <p:nvPr/>
        </p:nvGrpSpPr>
        <p:grpSpPr>
          <a:xfrm>
            <a:off x="9067800" y="2019938"/>
            <a:ext cx="2743200" cy="4038716"/>
            <a:chOff x="9067800" y="2019938"/>
            <a:chExt cx="2743200" cy="4038716"/>
          </a:xfrm>
        </p:grpSpPr>
        <p:pic>
          <p:nvPicPr>
            <p:cNvPr id="17" name="Picture 16">
              <a:extLst>
                <a:ext uri="{FF2B5EF4-FFF2-40B4-BE49-F238E27FC236}">
                  <a16:creationId xmlns:a16="http://schemas.microsoft.com/office/drawing/2014/main" id="{E2DB572D-763E-8752-24FD-5C817DFBC27D}"/>
                </a:ext>
                <a:ext uri="{C183D7F6-B498-43B3-948B-1728B52AA6E4}">
                  <adec:decorative xmlns:adec="http://schemas.microsoft.com/office/drawing/2017/decorative" val="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365"/>
            <a:stretch/>
          </p:blipFill>
          <p:spPr>
            <a:xfrm>
              <a:off x="9067800" y="2019938"/>
              <a:ext cx="2743200" cy="3200400"/>
            </a:xfrm>
            <a:prstGeom prst="rect">
              <a:avLst/>
            </a:prstGeom>
          </p:spPr>
        </p:pic>
        <p:sp>
          <p:nvSpPr>
            <p:cNvPr id="27" name="Rectangle 26">
              <a:extLst>
                <a:ext uri="{FF2B5EF4-FFF2-40B4-BE49-F238E27FC236}">
                  <a16:creationId xmlns:a16="http://schemas.microsoft.com/office/drawing/2014/main" id="{B1CFEDF9-8917-76E9-DA88-55859B72FB02}"/>
                </a:ext>
              </a:extLst>
            </p:cNvPr>
            <p:cNvSpPr/>
            <p:nvPr/>
          </p:nvSpPr>
          <p:spPr>
            <a:xfrm>
              <a:off x="9067800" y="5220338"/>
              <a:ext cx="2743200" cy="838316"/>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a:ea typeface="+mn-ea"/>
                  <a:cs typeface="+mn-cs"/>
                </a:rPr>
                <a:t>Accelerate</a:t>
              </a:r>
              <a:br>
                <a:rPr kumimoji="0" lang="en-US" sz="1800" b="0" i="0" u="none" strike="noStrike" kern="1200" cap="none" spc="0" normalizeH="0" baseline="0" noProof="0">
                  <a:ln>
                    <a:noFill/>
                  </a:ln>
                  <a:solidFill>
                    <a:schemeClr val="tx2"/>
                  </a:solidFill>
                  <a:effectLst/>
                  <a:uLnTx/>
                  <a:uFillTx/>
                  <a:latin typeface="Arial"/>
                  <a:ea typeface="+mn-ea"/>
                  <a:cs typeface="+mn-cs"/>
                </a:rPr>
              </a:br>
              <a:r>
                <a:rPr kumimoji="0" lang="en-US" sz="1800" b="0" i="0" u="none" strike="noStrike" kern="1200" cap="none" spc="0" normalizeH="0" baseline="0" noProof="0">
                  <a:ln>
                    <a:noFill/>
                  </a:ln>
                  <a:solidFill>
                    <a:schemeClr val="tx2"/>
                  </a:solidFill>
                  <a:effectLst/>
                  <a:uLnTx/>
                  <a:uFillTx/>
                  <a:latin typeface="Arial"/>
                  <a:ea typeface="+mn-ea"/>
                  <a:cs typeface="+mn-cs"/>
                </a:rPr>
                <a:t>innovation</a:t>
              </a:r>
            </a:p>
          </p:txBody>
        </p:sp>
      </p:grpSp>
      <p:sp>
        <p:nvSpPr>
          <p:cNvPr id="8" name="fl">
            <a:extLst>
              <a:ext uri="{FF2B5EF4-FFF2-40B4-BE49-F238E27FC236}">
                <a16:creationId xmlns:a16="http://schemas.microsoft.com/office/drawing/2014/main" id="{446E2E49-6720-CD48-1A8E-AA75D94FCA1D}"/>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FFFFF"/>
                </a:solidFill>
                <a:effectLst/>
                <a:uLnTx/>
                <a:uFillTx/>
                <a:latin typeface="Arial" panose="020B0604020202020204" pitchFamily="34" charset="0"/>
                <a:ea typeface="+mn-ea"/>
                <a:cs typeface="+mn-cs"/>
              </a:rPr>
              <a:t>Copyright © Dell Inc. All Rights Reserved.</a:t>
            </a:r>
          </a:p>
        </p:txBody>
      </p:sp>
    </p:spTree>
    <p:extLst>
      <p:ext uri="{BB962C8B-B14F-4D97-AF65-F5344CB8AC3E}">
        <p14:creationId xmlns:p14="http://schemas.microsoft.com/office/powerpoint/2010/main" val="163687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77F00B1-A858-16A3-973B-F714C0137D7E}"/>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A136CD90-3435-FD7F-BB05-B35C0C22AC67}"/>
              </a:ext>
              <a:ext uri="{C183D7F6-B498-43B3-948B-1728B52AA6E4}">
                <adec:decorative xmlns:adec="http://schemas.microsoft.com/office/drawing/2017/decorative" val="1"/>
              </a:ext>
            </a:extLst>
          </p:cNvPr>
          <p:cNvSpPr/>
          <p:nvPr/>
        </p:nvSpPr>
        <p:spPr>
          <a:xfrm>
            <a:off x="1292359" y="265362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75" name="Rectangle 74">
            <a:extLst>
              <a:ext uri="{FF2B5EF4-FFF2-40B4-BE49-F238E27FC236}">
                <a16:creationId xmlns:a16="http://schemas.microsoft.com/office/drawing/2014/main" id="{4DC4965E-F160-0ACF-3C17-D374DBDB26D9}"/>
              </a:ext>
              <a:ext uri="{C183D7F6-B498-43B3-948B-1728B52AA6E4}">
                <adec:decorative xmlns:adec="http://schemas.microsoft.com/office/drawing/2017/decorative" val="1"/>
              </a:ext>
            </a:extLst>
          </p:cNvPr>
          <p:cNvSpPr/>
          <p:nvPr/>
        </p:nvSpPr>
        <p:spPr>
          <a:xfrm>
            <a:off x="4853244" y="265362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76" name="Rectangle 75">
            <a:extLst>
              <a:ext uri="{FF2B5EF4-FFF2-40B4-BE49-F238E27FC236}">
                <a16:creationId xmlns:a16="http://schemas.microsoft.com/office/drawing/2014/main" id="{127C2398-9576-C482-E1BA-7B00560111B2}"/>
              </a:ext>
              <a:ext uri="{C183D7F6-B498-43B3-948B-1728B52AA6E4}">
                <adec:decorative xmlns:adec="http://schemas.microsoft.com/office/drawing/2017/decorative" val="1"/>
              </a:ext>
            </a:extLst>
          </p:cNvPr>
          <p:cNvSpPr/>
          <p:nvPr/>
        </p:nvSpPr>
        <p:spPr>
          <a:xfrm>
            <a:off x="8327633" y="265362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13" name="fl">
            <a:extLst>
              <a:ext uri="{FF2B5EF4-FFF2-40B4-BE49-F238E27FC236}">
                <a16:creationId xmlns:a16="http://schemas.microsoft.com/office/drawing/2014/main" id="{DA2509BF-98C3-19FD-7E43-0FFC60F4B605}"/>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7AFFA450-097B-0066-0D2D-6ED06BFFD788}"/>
              </a:ext>
              <a:ext uri="{C183D7F6-B498-43B3-948B-1728B52AA6E4}">
                <adec:decorative xmlns:adec="http://schemas.microsoft.com/office/drawing/2017/decorative" val="1"/>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30</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6" name="Title 5">
            <a:extLst>
              <a:ext uri="{FF2B5EF4-FFF2-40B4-BE49-F238E27FC236}">
                <a16:creationId xmlns:a16="http://schemas.microsoft.com/office/drawing/2014/main" id="{38643A6D-3E1D-968F-8827-898B9144C15D}"/>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Purpose-built storage. Confidence to handle any workload.</a:t>
            </a:r>
          </a:p>
        </p:txBody>
      </p:sp>
      <p:sp>
        <p:nvSpPr>
          <p:cNvPr id="14" name="Title 4">
            <a:extLst>
              <a:ext uri="{FF2B5EF4-FFF2-40B4-BE49-F238E27FC236}">
                <a16:creationId xmlns:a16="http://schemas.microsoft.com/office/drawing/2014/main" id="{A3F0731D-68BE-70D5-9DAC-4A172A6DAE48}"/>
              </a:ext>
            </a:extLst>
          </p:cNvPr>
          <p:cNvSpPr txBox="1">
            <a:spLocks/>
          </p:cNvSpPr>
          <p:nvPr/>
        </p:nvSpPr>
        <p:spPr>
          <a:xfrm>
            <a:off x="1983168" y="770847"/>
            <a:ext cx="8225665"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Storage Solutions</a:t>
            </a:r>
          </a:p>
        </p:txBody>
      </p:sp>
      <p:sp>
        <p:nvSpPr>
          <p:cNvPr id="8" name="Content Placeholder 9">
            <a:extLst>
              <a:ext uri="{FF2B5EF4-FFF2-40B4-BE49-F238E27FC236}">
                <a16:creationId xmlns:a16="http://schemas.microsoft.com/office/drawing/2014/main" id="{557A92D2-3E61-64E9-00A3-AE8576E0488E}"/>
              </a:ext>
              <a:ext uri="{C183D7F6-B498-43B3-948B-1728B52AA6E4}">
                <adec:decorative xmlns:adec="http://schemas.microsoft.com/office/drawing/2017/decorative" val="1"/>
              </a:ext>
            </a:extLst>
          </p:cNvPr>
          <p:cNvSpPr txBox="1">
            <a:spLocks/>
          </p:cNvSpPr>
          <p:nvPr/>
        </p:nvSpPr>
        <p:spPr>
          <a:xfrm>
            <a:off x="1070986" y="1830930"/>
            <a:ext cx="3398412" cy="3855371"/>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10" name="Content Placeholder 2">
            <a:extLst>
              <a:ext uri="{FF2B5EF4-FFF2-40B4-BE49-F238E27FC236}">
                <a16:creationId xmlns:a16="http://schemas.microsoft.com/office/drawing/2014/main" id="{FA5789A9-198D-8F66-3953-C819A52379A9}"/>
              </a:ext>
              <a:ext uri="{C183D7F6-B498-43B3-948B-1728B52AA6E4}">
                <adec:decorative xmlns:adec="http://schemas.microsoft.com/office/drawing/2017/decorative" val="1"/>
              </a:ext>
            </a:extLst>
          </p:cNvPr>
          <p:cNvSpPr txBox="1">
            <a:spLocks/>
          </p:cNvSpPr>
          <p:nvPr/>
        </p:nvSpPr>
        <p:spPr>
          <a:xfrm>
            <a:off x="4590909" y="1830930"/>
            <a:ext cx="3398412" cy="3855371"/>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9" name="Content Placeholder 10">
            <a:extLst>
              <a:ext uri="{FF2B5EF4-FFF2-40B4-BE49-F238E27FC236}">
                <a16:creationId xmlns:a16="http://schemas.microsoft.com/office/drawing/2014/main" id="{89E8D836-F459-5EE0-7C35-E444669CDDB6}"/>
              </a:ext>
              <a:ext uri="{C183D7F6-B498-43B3-948B-1728B52AA6E4}">
                <adec:decorative xmlns:adec="http://schemas.microsoft.com/office/drawing/2017/decorative" val="1"/>
              </a:ext>
            </a:extLst>
          </p:cNvPr>
          <p:cNvSpPr txBox="1">
            <a:spLocks/>
          </p:cNvSpPr>
          <p:nvPr/>
        </p:nvSpPr>
        <p:spPr>
          <a:xfrm>
            <a:off x="8110831" y="1830930"/>
            <a:ext cx="3309907" cy="3855371"/>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3200" b="0" i="0" u="none" strike="noStrike" kern="1200" cap="none" spc="0" normalizeH="0" baseline="0" noProof="0">
              <a:ln>
                <a:noFill/>
              </a:ln>
              <a:solidFill>
                <a:srgbClr val="1D2C3B"/>
              </a:solidFill>
              <a:effectLst/>
              <a:uLnTx/>
              <a:uFillTx/>
              <a:latin typeface="Arial"/>
              <a:ea typeface="+mn-ea"/>
              <a:cs typeface="+mn-cs"/>
            </a:endParaRPr>
          </a:p>
        </p:txBody>
      </p:sp>
      <p:sp>
        <p:nvSpPr>
          <p:cNvPr id="85" name="Content Placeholder 9">
            <a:extLst>
              <a:ext uri="{FF2B5EF4-FFF2-40B4-BE49-F238E27FC236}">
                <a16:creationId xmlns:a16="http://schemas.microsoft.com/office/drawing/2014/main" id="{C46B49E0-A2E8-122B-450B-E401CA064AB8}"/>
              </a:ext>
            </a:extLst>
          </p:cNvPr>
          <p:cNvSpPr txBox="1">
            <a:spLocks/>
          </p:cNvSpPr>
          <p:nvPr/>
        </p:nvSpPr>
        <p:spPr>
          <a:xfrm>
            <a:off x="1070985" y="1830930"/>
            <a:ext cx="3398411" cy="1358698"/>
          </a:xfrm>
          <a:prstGeom prst="rect">
            <a:avLst/>
          </a:prstGeom>
          <a:noFill/>
        </p:spPr>
        <p:txBody>
          <a:bodyPr lIns="0" tIns="274320" rIns="0" bIns="1097280" anchor="t" anchorCtr="0"/>
          <a:lstStyle>
            <a:defPPr>
              <a:defRPr lang="en-US"/>
            </a:defPPr>
            <a:lvl1pPr marR="0" lvl="0" indent="0" algn="ctr" defTabSz="914377" fontAlgn="auto">
              <a:lnSpc>
                <a:spcPct val="85000"/>
              </a:lnSpc>
              <a:spcBef>
                <a:spcPts val="600"/>
              </a:spcBef>
              <a:spcAft>
                <a:spcPts val="0"/>
              </a:spcAft>
              <a:buClrTx/>
              <a:buSzTx/>
              <a:buFont typeface="Arial" panose="020B0604020202020204" pitchFamily="34" charset="0"/>
              <a:buNone/>
              <a:tabLst/>
              <a:defRPr kumimoji="0" sz="2800" b="0" i="0" u="none" strike="noStrike" cap="none" spc="0" normalizeH="0" baseline="0">
                <a:ln>
                  <a:noFill/>
                </a:ln>
                <a:solidFill>
                  <a:srgbClr val="1D2C3B"/>
                </a:solidFill>
                <a:effectLst/>
                <a:uLnTx/>
                <a:uFillTx/>
                <a:latin typeface="Arial Nova Light"/>
              </a:defRPr>
            </a:lvl1pPr>
            <a:lvl2pPr marL="685783" indent="-228594" defTabSz="914377">
              <a:lnSpc>
                <a:spcPct val="90000"/>
              </a:lnSpc>
              <a:spcBef>
                <a:spcPts val="500"/>
              </a:spcBef>
              <a:buFont typeface="Arial" panose="020B0604020202020204" pitchFamily="34" charset="0"/>
              <a:buChar char="•"/>
              <a:defRPr sz="2400"/>
            </a:lvl2pPr>
            <a:lvl3pPr marL="1142971" indent="-228594" defTabSz="914377">
              <a:lnSpc>
                <a:spcPct val="90000"/>
              </a:lnSpc>
              <a:spcBef>
                <a:spcPts val="500"/>
              </a:spcBef>
              <a:buFont typeface="Arial" panose="020B0604020202020204" pitchFamily="34" charset="0"/>
              <a:buChar char="•"/>
              <a:defRPr sz="2000"/>
            </a:lvl3pPr>
            <a:lvl4pPr marL="1600160" indent="-228594" defTabSz="914377">
              <a:lnSpc>
                <a:spcPct val="90000"/>
              </a:lnSpc>
              <a:spcBef>
                <a:spcPts val="500"/>
              </a:spcBef>
              <a:buFont typeface="Arial" panose="020B0604020202020204" pitchFamily="34" charset="0"/>
              <a:buChar char="•"/>
            </a:lvl4pPr>
            <a:lvl5pPr marL="2057349" indent="-228594" defTabSz="914377">
              <a:lnSpc>
                <a:spcPct val="90000"/>
              </a:lnSpc>
              <a:spcBef>
                <a:spcPts val="500"/>
              </a:spcBef>
              <a:buFont typeface="Arial" panose="020B0604020202020204" pitchFamily="34" charset="0"/>
              <a:buChar cha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Future-proof </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private cloud</a:t>
            </a:r>
          </a:p>
        </p:txBody>
      </p:sp>
      <p:sp>
        <p:nvSpPr>
          <p:cNvPr id="86" name="Content Placeholder 2">
            <a:extLst>
              <a:ext uri="{FF2B5EF4-FFF2-40B4-BE49-F238E27FC236}">
                <a16:creationId xmlns:a16="http://schemas.microsoft.com/office/drawing/2014/main" id="{87892DA8-AB95-17FA-5B43-B105D4E0A8B2}"/>
              </a:ext>
            </a:extLst>
          </p:cNvPr>
          <p:cNvSpPr txBox="1">
            <a:spLocks/>
          </p:cNvSpPr>
          <p:nvPr/>
        </p:nvSpPr>
        <p:spPr>
          <a:xfrm>
            <a:off x="4590908" y="1830930"/>
            <a:ext cx="3398414" cy="1358698"/>
          </a:xfrm>
          <a:prstGeom prst="rect">
            <a:avLst/>
          </a:prstGeom>
          <a:noFill/>
        </p:spPr>
        <p:txBody>
          <a:bodyPr lIns="0" tIns="274320" rIns="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Unleash AI </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at scale</a:t>
            </a:r>
          </a:p>
        </p:txBody>
      </p:sp>
      <p:sp>
        <p:nvSpPr>
          <p:cNvPr id="87" name="Content Placeholder 10">
            <a:extLst>
              <a:ext uri="{FF2B5EF4-FFF2-40B4-BE49-F238E27FC236}">
                <a16:creationId xmlns:a16="http://schemas.microsoft.com/office/drawing/2014/main" id="{92DF5200-5012-36D7-2115-98DDD525A5AF}"/>
              </a:ext>
            </a:extLst>
          </p:cNvPr>
          <p:cNvSpPr txBox="1">
            <a:spLocks/>
          </p:cNvSpPr>
          <p:nvPr/>
        </p:nvSpPr>
        <p:spPr>
          <a:xfrm>
            <a:off x="8110831" y="1830930"/>
            <a:ext cx="3308033" cy="1358698"/>
          </a:xfrm>
          <a:prstGeom prst="rect">
            <a:avLst/>
          </a:prstGeom>
          <a:noFill/>
        </p:spPr>
        <p:txBody>
          <a:bodyPr lIns="0" tIns="274320" rIns="0" bIns="1097280" anchor="t" anchorCtr="0"/>
          <a:lstStyle>
            <a:defPPr>
              <a:defRPr lang="en-US"/>
            </a:defPPr>
            <a:lvl1pPr marR="0" lvl="0" indent="0" algn="ctr" defTabSz="914377" fontAlgn="auto">
              <a:lnSpc>
                <a:spcPct val="85000"/>
              </a:lnSpc>
              <a:spcBef>
                <a:spcPts val="600"/>
              </a:spcBef>
              <a:spcAft>
                <a:spcPts val="0"/>
              </a:spcAft>
              <a:buClrTx/>
              <a:buSzTx/>
              <a:buFont typeface="Arial" panose="020B0604020202020204" pitchFamily="34" charset="0"/>
              <a:buNone/>
              <a:tabLst/>
              <a:defRPr kumimoji="0" sz="2800" b="0" i="0" u="none" strike="noStrike" cap="none" spc="0" normalizeH="0" baseline="0">
                <a:ln>
                  <a:noFill/>
                </a:ln>
                <a:solidFill>
                  <a:srgbClr val="1D2C3B"/>
                </a:solidFill>
                <a:effectLst/>
                <a:uLnTx/>
                <a:uFillTx/>
                <a:latin typeface="Arial Nova Light"/>
              </a:defRPr>
            </a:lvl1pPr>
            <a:lvl2pPr marL="685783" indent="-228594" defTabSz="914377">
              <a:lnSpc>
                <a:spcPct val="90000"/>
              </a:lnSpc>
              <a:spcBef>
                <a:spcPts val="500"/>
              </a:spcBef>
              <a:buFont typeface="Arial" panose="020B0604020202020204" pitchFamily="34" charset="0"/>
              <a:buChar char="•"/>
              <a:defRPr sz="2400"/>
            </a:lvl2pPr>
            <a:lvl3pPr marL="1142971" indent="-228594" defTabSz="914377">
              <a:lnSpc>
                <a:spcPct val="90000"/>
              </a:lnSpc>
              <a:spcBef>
                <a:spcPts val="500"/>
              </a:spcBef>
              <a:buFont typeface="Arial" panose="020B0604020202020204" pitchFamily="34" charset="0"/>
              <a:buChar char="•"/>
              <a:defRPr sz="2000"/>
            </a:lvl3pPr>
            <a:lvl4pPr marL="1600160" indent="-228594" defTabSz="914377">
              <a:lnSpc>
                <a:spcPct val="90000"/>
              </a:lnSpc>
              <a:spcBef>
                <a:spcPts val="500"/>
              </a:spcBef>
              <a:buFont typeface="Arial" panose="020B0604020202020204" pitchFamily="34" charset="0"/>
              <a:buChar char="•"/>
            </a:lvl4pPr>
            <a:lvl5pPr marL="2057349" indent="-228594" defTabSz="914377">
              <a:lnSpc>
                <a:spcPct val="90000"/>
              </a:lnSpc>
              <a:spcBef>
                <a:spcPts val="500"/>
              </a:spcBef>
              <a:buFont typeface="Arial" panose="020B0604020202020204" pitchFamily="34" charset="0"/>
              <a:buChar cha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Strengthen</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cyber resilience</a:t>
            </a:r>
          </a:p>
        </p:txBody>
      </p:sp>
      <p:grpSp>
        <p:nvGrpSpPr>
          <p:cNvPr id="79" name="Group 78">
            <a:extLst>
              <a:ext uri="{FF2B5EF4-FFF2-40B4-BE49-F238E27FC236}">
                <a16:creationId xmlns:a16="http://schemas.microsoft.com/office/drawing/2014/main" id="{B73A9EF0-146A-FDE5-D4CE-D4B691EAED95}"/>
              </a:ext>
            </a:extLst>
          </p:cNvPr>
          <p:cNvGrpSpPr/>
          <p:nvPr/>
        </p:nvGrpSpPr>
        <p:grpSpPr>
          <a:xfrm>
            <a:off x="1524" y="5178303"/>
            <a:ext cx="12188952" cy="1766083"/>
            <a:chOff x="1524" y="5252539"/>
            <a:chExt cx="12188952" cy="1691845"/>
          </a:xfrm>
        </p:grpSpPr>
        <p:sp>
          <p:nvSpPr>
            <p:cNvPr id="12" name="Rectangle 11">
              <a:extLst>
                <a:ext uri="{FF2B5EF4-FFF2-40B4-BE49-F238E27FC236}">
                  <a16:creationId xmlns:a16="http://schemas.microsoft.com/office/drawing/2014/main" id="{D28647F8-775F-13F6-6817-0A88CF105B07}"/>
                </a:ext>
                <a:ext uri="{C183D7F6-B498-43B3-948B-1728B52AA6E4}">
                  <adec:decorative xmlns:adec="http://schemas.microsoft.com/office/drawing/2017/decorative" val="1"/>
                </a:ext>
              </a:extLst>
            </p:cNvPr>
            <p:cNvSpPr/>
            <p:nvPr/>
          </p:nvSpPr>
          <p:spPr>
            <a:xfrm>
              <a:off x="1524" y="5252539"/>
              <a:ext cx="12188952" cy="1691845"/>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20" name="TextBox 19">
              <a:extLst>
                <a:ext uri="{FF2B5EF4-FFF2-40B4-BE49-F238E27FC236}">
                  <a16:creationId xmlns:a16="http://schemas.microsoft.com/office/drawing/2014/main" id="{67097E85-5CD3-99ED-4849-E141F2406851}"/>
                </a:ext>
              </a:extLst>
            </p:cNvPr>
            <p:cNvSpPr txBox="1"/>
            <p:nvPr/>
          </p:nvSpPr>
          <p:spPr>
            <a:xfrm>
              <a:off x="2264160" y="5810216"/>
              <a:ext cx="7663679" cy="31770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0F0F0"/>
                  </a:solidFill>
                  <a:effectLst/>
                  <a:uLnTx/>
                  <a:uFillTx/>
                  <a:latin typeface="Arial Nova Light"/>
                  <a:ea typeface="+mn-ea"/>
                  <a:cs typeface="+mn-cs"/>
                </a:rPr>
                <a:t>Achieve your data needs with </a:t>
              </a:r>
              <a:r>
                <a:rPr kumimoji="0" lang="en-US" sz="2000" b="1" i="0" u="none" strike="noStrike" kern="1200" cap="none" spc="0" normalizeH="0" baseline="0" noProof="0">
                  <a:ln>
                    <a:noFill/>
                  </a:ln>
                  <a:solidFill>
                    <a:srgbClr val="F0F0F0"/>
                  </a:solidFill>
                  <a:effectLst/>
                  <a:uLnTx/>
                  <a:uFillTx/>
                  <a:latin typeface="Arial"/>
                  <a:ea typeface="+mn-ea"/>
                  <a:cs typeface="+mn-cs"/>
                </a:rPr>
                <a:t>efficient, resilient, and future-ready </a:t>
              </a:r>
              <a:r>
                <a:rPr kumimoji="0" lang="en-US" sz="2000" b="0" i="0" u="none" strike="noStrike" kern="1200" cap="none" spc="0" normalizeH="0" baseline="0" noProof="0">
                  <a:ln>
                    <a:noFill/>
                  </a:ln>
                  <a:solidFill>
                    <a:srgbClr val="F0F0F0"/>
                  </a:solidFill>
                  <a:effectLst/>
                  <a:uLnTx/>
                  <a:uFillTx/>
                  <a:latin typeface="Arial Nova Light"/>
                  <a:ea typeface="+mn-ea"/>
                  <a:cs typeface="+mn-cs"/>
                </a:rPr>
                <a:t>solutions from the #1 provider of external enterprise storage.</a:t>
              </a:r>
              <a:r>
                <a:rPr kumimoji="0" lang="en-US" sz="2000" b="0" i="0" u="none" strike="noStrike" kern="1200" cap="none" spc="0" normalizeH="0" baseline="30000" noProof="0">
                  <a:ln>
                    <a:noFill/>
                  </a:ln>
                  <a:solidFill>
                    <a:srgbClr val="F0F0F0"/>
                  </a:solidFill>
                  <a:effectLst/>
                  <a:uLnTx/>
                  <a:uFillTx/>
                  <a:latin typeface="Arial Nova Light"/>
                  <a:ea typeface="+mn-ea"/>
                  <a:cs typeface="+mn-cs"/>
                </a:rPr>
                <a:t>1</a:t>
              </a:r>
            </a:p>
          </p:txBody>
        </p:sp>
      </p:grpSp>
      <p:pic>
        <p:nvPicPr>
          <p:cNvPr id="5" name="Picture 4">
            <a:extLst>
              <a:ext uri="{FF2B5EF4-FFF2-40B4-BE49-F238E27FC236}">
                <a16:creationId xmlns:a16="http://schemas.microsoft.com/office/drawing/2014/main" id="{9497FEC1-C849-5753-30CA-FAF49F6D111F}"/>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7" name="Arrow: Left-Right 6">
            <a:extLst>
              <a:ext uri="{FF2B5EF4-FFF2-40B4-BE49-F238E27FC236}">
                <a16:creationId xmlns:a16="http://schemas.microsoft.com/office/drawing/2014/main" id="{1EE04FF4-58F3-C821-F797-452DCB7CA9F5}"/>
              </a:ext>
              <a:ext uri="{C183D7F6-B498-43B3-948B-1728B52AA6E4}">
                <adec:decorative xmlns:adec="http://schemas.microsoft.com/office/drawing/2017/decorative" val="1"/>
              </a:ext>
            </a:extLst>
          </p:cNvPr>
          <p:cNvSpPr/>
          <p:nvPr/>
        </p:nvSpPr>
        <p:spPr>
          <a:xfrm>
            <a:off x="771262" y="5029937"/>
            <a:ext cx="10934963" cy="566030"/>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0F0F0"/>
                </a:solidFill>
                <a:effectLst/>
                <a:uLnTx/>
                <a:uFillTx/>
                <a:latin typeface="Arial"/>
                <a:ea typeface="+mn-ea"/>
                <a:cs typeface="+mn-cs"/>
              </a:rPr>
              <a:t>Power any workload across the edge, data center &amp; public cloud. </a:t>
            </a:r>
          </a:p>
        </p:txBody>
      </p:sp>
      <p:sp>
        <p:nvSpPr>
          <p:cNvPr id="90" name="Oval 89">
            <a:extLst>
              <a:ext uri="{FF2B5EF4-FFF2-40B4-BE49-F238E27FC236}">
                <a16:creationId xmlns:a16="http://schemas.microsoft.com/office/drawing/2014/main" id="{55203210-76E2-9543-15E5-1942243A14D2}"/>
              </a:ext>
            </a:extLst>
          </p:cNvPr>
          <p:cNvSpPr>
            <a:spLocks noChangeAspect="1"/>
          </p:cNvSpPr>
          <p:nvPr/>
        </p:nvSpPr>
        <p:spPr>
          <a:xfrm>
            <a:off x="1015015" y="1639120"/>
            <a:ext cx="668512" cy="668512"/>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93" name="Oval 92">
            <a:extLst>
              <a:ext uri="{FF2B5EF4-FFF2-40B4-BE49-F238E27FC236}">
                <a16:creationId xmlns:a16="http://schemas.microsoft.com/office/drawing/2014/main" id="{EBFE7CBD-ABF5-FC34-E525-9FA78EC90CE8}"/>
              </a:ext>
            </a:extLst>
          </p:cNvPr>
          <p:cNvSpPr>
            <a:spLocks noChangeAspect="1"/>
          </p:cNvSpPr>
          <p:nvPr/>
        </p:nvSpPr>
        <p:spPr>
          <a:xfrm>
            <a:off x="4573567" y="1630509"/>
            <a:ext cx="668512" cy="668512"/>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04" name="Oval 103">
            <a:extLst>
              <a:ext uri="{FF2B5EF4-FFF2-40B4-BE49-F238E27FC236}">
                <a16:creationId xmlns:a16="http://schemas.microsoft.com/office/drawing/2014/main" id="{59BBC545-286E-B10F-59EF-FC19678D06FB}"/>
              </a:ext>
            </a:extLst>
          </p:cNvPr>
          <p:cNvSpPr>
            <a:spLocks noChangeAspect="1"/>
          </p:cNvSpPr>
          <p:nvPr/>
        </p:nvSpPr>
        <p:spPr>
          <a:xfrm>
            <a:off x="8044320" y="1640835"/>
            <a:ext cx="668512" cy="668512"/>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25259B0E-CDF7-832D-5B73-250261B7CC72}"/>
              </a:ext>
            </a:extLst>
          </p:cNvPr>
          <p:cNvGrpSpPr/>
          <p:nvPr/>
        </p:nvGrpSpPr>
        <p:grpSpPr>
          <a:xfrm>
            <a:off x="996575" y="1651866"/>
            <a:ext cx="676001" cy="676001"/>
            <a:chOff x="5051858" y="3276552"/>
            <a:chExt cx="676001" cy="676001"/>
          </a:xfrm>
        </p:grpSpPr>
        <p:sp>
          <p:nvSpPr>
            <p:cNvPr id="3" name="Oval 2">
              <a:extLst>
                <a:ext uri="{FF2B5EF4-FFF2-40B4-BE49-F238E27FC236}">
                  <a16:creationId xmlns:a16="http://schemas.microsoft.com/office/drawing/2014/main" id="{F6E0B2D4-F421-B96C-F173-0EC3E0A4C526}"/>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4" name="Group 3">
              <a:extLst>
                <a:ext uri="{FF2B5EF4-FFF2-40B4-BE49-F238E27FC236}">
                  <a16:creationId xmlns:a16="http://schemas.microsoft.com/office/drawing/2014/main" id="{97E2E8F3-961F-F0B7-4D7E-079643188AA2}"/>
                </a:ext>
              </a:extLst>
            </p:cNvPr>
            <p:cNvGrpSpPr/>
            <p:nvPr/>
          </p:nvGrpSpPr>
          <p:grpSpPr>
            <a:xfrm>
              <a:off x="5145312" y="3465242"/>
              <a:ext cx="489092" cy="270375"/>
              <a:chOff x="5798847" y="2559325"/>
              <a:chExt cx="612648" cy="338678"/>
            </a:xfrm>
          </p:grpSpPr>
          <p:sp>
            <p:nvSpPr>
              <p:cNvPr id="11" name="Freeform: Shape 10">
                <a:extLst>
                  <a:ext uri="{FF2B5EF4-FFF2-40B4-BE49-F238E27FC236}">
                    <a16:creationId xmlns:a16="http://schemas.microsoft.com/office/drawing/2014/main" id="{FCF825A0-C875-FAC7-A07B-E71E3EA1D3A6}"/>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6" name="Freeform: Shape 15">
                <a:extLst>
                  <a:ext uri="{FF2B5EF4-FFF2-40B4-BE49-F238E27FC236}">
                    <a16:creationId xmlns:a16="http://schemas.microsoft.com/office/drawing/2014/main" id="{23AC923A-0171-2A26-0A47-608698CC2867}"/>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7" name="Freeform: Shape 16">
                <a:extLst>
                  <a:ext uri="{FF2B5EF4-FFF2-40B4-BE49-F238E27FC236}">
                    <a16:creationId xmlns:a16="http://schemas.microsoft.com/office/drawing/2014/main" id="{2D69A1DF-E06A-A98D-9C7C-115722ADF1DA}"/>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grpSp>
        <p:nvGrpSpPr>
          <p:cNvPr id="18" name="Group 17">
            <a:extLst>
              <a:ext uri="{FF2B5EF4-FFF2-40B4-BE49-F238E27FC236}">
                <a16:creationId xmlns:a16="http://schemas.microsoft.com/office/drawing/2014/main" id="{57EAB2FE-6692-4EFF-B633-8B8600C99472}"/>
              </a:ext>
            </a:extLst>
          </p:cNvPr>
          <p:cNvGrpSpPr/>
          <p:nvPr/>
        </p:nvGrpSpPr>
        <p:grpSpPr>
          <a:xfrm>
            <a:off x="4577119" y="1660650"/>
            <a:ext cx="676001" cy="676001"/>
            <a:chOff x="9936663" y="3295613"/>
            <a:chExt cx="676001" cy="676001"/>
          </a:xfrm>
          <a:solidFill>
            <a:schemeClr val="bg1"/>
          </a:solidFill>
        </p:grpSpPr>
        <p:sp>
          <p:nvSpPr>
            <p:cNvPr id="19" name="Oval 18">
              <a:extLst>
                <a:ext uri="{FF2B5EF4-FFF2-40B4-BE49-F238E27FC236}">
                  <a16:creationId xmlns:a16="http://schemas.microsoft.com/office/drawing/2014/main" id="{6A2245CF-37DE-CC30-61A4-8DBCF23BE135}"/>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21" name="Graphic 20">
              <a:hlinkClick r:id="" action="ppaction://noaction"/>
              <a:extLst>
                <a:ext uri="{FF2B5EF4-FFF2-40B4-BE49-F238E27FC236}">
                  <a16:creationId xmlns:a16="http://schemas.microsoft.com/office/drawing/2014/main" id="{8B3A8CC2-E72E-0C50-3292-A1AFACC6704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83782" y="3456782"/>
              <a:ext cx="381761" cy="381761"/>
            </a:xfrm>
            <a:prstGeom prst="rect">
              <a:avLst/>
            </a:prstGeom>
          </p:spPr>
        </p:pic>
      </p:grpSp>
      <p:grpSp>
        <p:nvGrpSpPr>
          <p:cNvPr id="22" name="Group 21">
            <a:extLst>
              <a:ext uri="{FF2B5EF4-FFF2-40B4-BE49-F238E27FC236}">
                <a16:creationId xmlns:a16="http://schemas.microsoft.com/office/drawing/2014/main" id="{0BEA6D02-9602-05F5-618F-BD18B6BB6A5F}"/>
              </a:ext>
            </a:extLst>
          </p:cNvPr>
          <p:cNvGrpSpPr/>
          <p:nvPr/>
        </p:nvGrpSpPr>
        <p:grpSpPr>
          <a:xfrm>
            <a:off x="8122650" y="1660650"/>
            <a:ext cx="676001" cy="676001"/>
            <a:chOff x="2968822" y="4240517"/>
            <a:chExt cx="676001" cy="676001"/>
          </a:xfrm>
        </p:grpSpPr>
        <p:sp>
          <p:nvSpPr>
            <p:cNvPr id="23" name="Oval 22">
              <a:extLst>
                <a:ext uri="{FF2B5EF4-FFF2-40B4-BE49-F238E27FC236}">
                  <a16:creationId xmlns:a16="http://schemas.microsoft.com/office/drawing/2014/main" id="{E2C2DAEC-B4DB-309C-C748-2F72DC9294DE}"/>
                </a:ext>
              </a:extLst>
            </p:cNvPr>
            <p:cNvSpPr/>
            <p:nvPr/>
          </p:nvSpPr>
          <p:spPr>
            <a:xfrm>
              <a:off x="2968822" y="4240517"/>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24" name="Group 23">
              <a:extLst>
                <a:ext uri="{FF2B5EF4-FFF2-40B4-BE49-F238E27FC236}">
                  <a16:creationId xmlns:a16="http://schemas.microsoft.com/office/drawing/2014/main" id="{B509F551-DCBD-7C99-2951-BD73E063F5A9}"/>
                </a:ext>
              </a:extLst>
            </p:cNvPr>
            <p:cNvGrpSpPr>
              <a:grpSpLocks noChangeAspect="1"/>
            </p:cNvGrpSpPr>
            <p:nvPr/>
          </p:nvGrpSpPr>
          <p:grpSpPr>
            <a:xfrm>
              <a:off x="3108233" y="4394385"/>
              <a:ext cx="387167" cy="421203"/>
              <a:chOff x="11156492" y="250825"/>
              <a:chExt cx="433388" cy="471488"/>
            </a:xfrm>
            <a:solidFill>
              <a:schemeClr val="bg1">
                <a:lumMod val="40000"/>
                <a:lumOff val="60000"/>
              </a:schemeClr>
            </a:solidFill>
          </p:grpSpPr>
          <p:sp>
            <p:nvSpPr>
              <p:cNvPr id="25" name="Freeform 290">
                <a:extLst>
                  <a:ext uri="{FF2B5EF4-FFF2-40B4-BE49-F238E27FC236}">
                    <a16:creationId xmlns:a16="http://schemas.microsoft.com/office/drawing/2014/main" id="{AE273878-1BA4-062F-1E4F-61A8F43788BD}"/>
                  </a:ext>
                </a:extLst>
              </p:cNvPr>
              <p:cNvSpPr>
                <a:spLocks/>
              </p:cNvSpPr>
              <p:nvPr/>
            </p:nvSpPr>
            <p:spPr bwMode="auto">
              <a:xfrm>
                <a:off x="11202529" y="284163"/>
                <a:ext cx="261938" cy="261938"/>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6" name="Freeform 291">
                <a:extLst>
                  <a:ext uri="{FF2B5EF4-FFF2-40B4-BE49-F238E27FC236}">
                    <a16:creationId xmlns:a16="http://schemas.microsoft.com/office/drawing/2014/main" id="{EFDBBF0F-AF9B-59C6-1168-1AB728912390}"/>
                  </a:ext>
                </a:extLst>
              </p:cNvPr>
              <p:cNvSpPr>
                <a:spLocks noEditPoints="1"/>
              </p:cNvSpPr>
              <p:nvPr/>
            </p:nvSpPr>
            <p:spPr bwMode="auto">
              <a:xfrm>
                <a:off x="11156492" y="25082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7" name="Freeform 292">
                <a:extLst>
                  <a:ext uri="{FF2B5EF4-FFF2-40B4-BE49-F238E27FC236}">
                    <a16:creationId xmlns:a16="http://schemas.microsoft.com/office/drawing/2014/main" id="{1DCB3852-EC11-EBED-CA65-30C8A524D13C}"/>
                  </a:ext>
                </a:extLst>
              </p:cNvPr>
              <p:cNvSpPr>
                <a:spLocks/>
              </p:cNvSpPr>
              <p:nvPr/>
            </p:nvSpPr>
            <p:spPr bwMode="auto">
              <a:xfrm>
                <a:off x="11278729" y="311150"/>
                <a:ext cx="292100" cy="292100"/>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
        <p:nvSpPr>
          <p:cNvPr id="28" name="TextBox 27">
            <a:extLst>
              <a:ext uri="{FF2B5EF4-FFF2-40B4-BE49-F238E27FC236}">
                <a16:creationId xmlns:a16="http://schemas.microsoft.com/office/drawing/2014/main" id="{41738180-CC1B-F153-54FD-686F1BCC16DF}"/>
              </a:ext>
            </a:extLst>
          </p:cNvPr>
          <p:cNvSpPr txBox="1"/>
          <p:nvPr/>
        </p:nvSpPr>
        <p:spPr>
          <a:xfrm>
            <a:off x="381000" y="6567160"/>
            <a:ext cx="6711203" cy="138499"/>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IDC quarterly enterprise storage systems tracker, 2024Q4 final historical release, March 13, 2025 – Vendor Revenue.</a:t>
            </a:r>
          </a:p>
        </p:txBody>
      </p:sp>
      <p:pic>
        <p:nvPicPr>
          <p:cNvPr id="29" name="Picture 28" descr="Image of Dell PowerStore hardware.">
            <a:extLst>
              <a:ext uri="{FF2B5EF4-FFF2-40B4-BE49-F238E27FC236}">
                <a16:creationId xmlns:a16="http://schemas.microsoft.com/office/drawing/2014/main" id="{355E5640-AAE9-889F-9764-2F093C2D39D0}"/>
              </a:ext>
            </a:extLst>
          </p:cNvPr>
          <p:cNvPicPr>
            <a:picLocks noChangeAspect="1"/>
          </p:cNvPicPr>
          <p:nvPr/>
        </p:nvPicPr>
        <p:blipFill>
          <a:blip r:embed="rId6"/>
          <a:stretch>
            <a:fillRect/>
          </a:stretch>
        </p:blipFill>
        <p:spPr>
          <a:xfrm>
            <a:off x="1545815" y="3038316"/>
            <a:ext cx="2580401" cy="631257"/>
          </a:xfrm>
          <a:prstGeom prst="rect">
            <a:avLst/>
          </a:prstGeom>
        </p:spPr>
      </p:pic>
      <p:sp>
        <p:nvSpPr>
          <p:cNvPr id="30" name="TextBox 29">
            <a:extLst>
              <a:ext uri="{FF2B5EF4-FFF2-40B4-BE49-F238E27FC236}">
                <a16:creationId xmlns:a16="http://schemas.microsoft.com/office/drawing/2014/main" id="{46C54A7F-85BB-BEF8-6D36-2D771345434E}"/>
              </a:ext>
            </a:extLst>
          </p:cNvPr>
          <p:cNvSpPr txBox="1"/>
          <p:nvPr/>
        </p:nvSpPr>
        <p:spPr>
          <a:xfrm>
            <a:off x="1510136" y="3474958"/>
            <a:ext cx="2580753" cy="427965"/>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err="1">
                <a:ln>
                  <a:noFill/>
                </a:ln>
                <a:solidFill>
                  <a:srgbClr val="1D2C3B"/>
                </a:solidFill>
                <a:effectLst/>
                <a:uLnTx/>
                <a:uFillTx/>
                <a:latin typeface="Arial"/>
                <a:ea typeface="+mn-ea"/>
                <a:cs typeface="+mn-cs"/>
              </a:rPr>
              <a:t>PowerStore</a:t>
            </a:r>
            <a:endParaRPr kumimoji="0" lang="en-US" sz="1400" b="0" i="0" u="none" strike="noStrike" kern="1200" cap="none" spc="0" normalizeH="0" baseline="0" noProof="0">
              <a:ln>
                <a:noFill/>
              </a:ln>
              <a:solidFill>
                <a:srgbClr val="1D2C3B"/>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mn-cs"/>
              </a:rPr>
              <a:t>Unified, all-flash enterprise storage</a:t>
            </a:r>
            <a:endParaRPr kumimoji="0" lang="en-US" sz="1600" b="0" i="0" u="none" strike="noStrike" kern="1200" cap="none" spc="0" normalizeH="0" baseline="0" noProof="0">
              <a:ln>
                <a:noFill/>
              </a:ln>
              <a:solidFill>
                <a:srgbClr val="1D2C3B"/>
              </a:solidFill>
              <a:effectLst/>
              <a:uLnTx/>
              <a:uFillTx/>
              <a:latin typeface="Arial"/>
              <a:ea typeface="+mn-ea"/>
              <a:cs typeface="+mn-cs"/>
            </a:endParaRPr>
          </a:p>
        </p:txBody>
      </p:sp>
      <p:pic>
        <p:nvPicPr>
          <p:cNvPr id="32" name="Picture 31" descr="Dell PowerMax server">
            <a:extLst>
              <a:ext uri="{FF2B5EF4-FFF2-40B4-BE49-F238E27FC236}">
                <a16:creationId xmlns:a16="http://schemas.microsoft.com/office/drawing/2014/main" id="{2872AD89-46C0-65AB-BB8C-6D64494B7AA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22313"/>
          <a:stretch/>
        </p:blipFill>
        <p:spPr>
          <a:xfrm>
            <a:off x="1459113" y="3990738"/>
            <a:ext cx="1041606" cy="465960"/>
          </a:xfrm>
          <a:prstGeom prst="rect">
            <a:avLst/>
          </a:prstGeom>
          <a:noFill/>
        </p:spPr>
      </p:pic>
      <p:sp>
        <p:nvSpPr>
          <p:cNvPr id="33" name="TextBox 32">
            <a:extLst>
              <a:ext uri="{FF2B5EF4-FFF2-40B4-BE49-F238E27FC236}">
                <a16:creationId xmlns:a16="http://schemas.microsoft.com/office/drawing/2014/main" id="{39F82268-BF01-6783-5205-E42EA082C851}"/>
              </a:ext>
            </a:extLst>
          </p:cNvPr>
          <p:cNvSpPr txBox="1"/>
          <p:nvPr/>
        </p:nvSpPr>
        <p:spPr>
          <a:xfrm>
            <a:off x="1190688" y="4334965"/>
            <a:ext cx="1530108" cy="615553"/>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err="1">
                <a:ln>
                  <a:noFill/>
                </a:ln>
                <a:solidFill>
                  <a:srgbClr val="1D2C3B"/>
                </a:solidFill>
                <a:effectLst/>
                <a:uLnTx/>
                <a:uFillTx/>
                <a:latin typeface="Arial"/>
                <a:ea typeface="+mn-ea"/>
                <a:cs typeface="+mn-cs"/>
              </a:rPr>
              <a:t>PowerMax</a:t>
            </a:r>
            <a:endParaRPr kumimoji="0" lang="en-US" sz="1400" b="0" i="0" u="none" strike="noStrike" kern="1200" cap="none" spc="0" normalizeH="0" baseline="0" noProof="0">
              <a:ln>
                <a:noFill/>
              </a:ln>
              <a:solidFill>
                <a:srgbClr val="1D2C3B"/>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000" b="0" i="0" u="none" strike="noStrike" kern="1200" cap="none" spc="0" normalizeH="0" baseline="0" noProof="0">
                <a:ln>
                  <a:noFill/>
                </a:ln>
                <a:solidFill>
                  <a:srgbClr val="1D2C3B"/>
                </a:solidFill>
                <a:effectLst/>
                <a:uLnTx/>
                <a:uFillTx/>
                <a:latin typeface="Arial"/>
                <a:ea typeface="+mn-ea"/>
                <a:cs typeface="+mn-cs"/>
              </a:rPr>
              <a:t>World’s most secure mission-critical storage</a:t>
            </a:r>
          </a:p>
        </p:txBody>
      </p:sp>
      <p:pic>
        <p:nvPicPr>
          <p:cNvPr id="34" name="Picture 2">
            <a:extLst>
              <a:ext uri="{FF2B5EF4-FFF2-40B4-BE49-F238E27FC236}">
                <a16:creationId xmlns:a16="http://schemas.microsoft.com/office/drawing/2014/main" id="{A6938ADF-AED4-DACA-9222-F01B3B836C17}"/>
              </a:ext>
              <a:ext uri="{C183D7F6-B498-43B3-948B-1728B52AA6E4}">
                <adec:decorative xmlns:adec="http://schemas.microsoft.com/office/drawing/2017/decorative" val="1"/>
              </a:ext>
            </a:extLst>
          </p:cNvPr>
          <p:cNvPicPr>
            <a:picLocks noChangeAspect="1" noChangeArrowheads="1"/>
          </p:cNvPicPr>
          <p:nvPr/>
        </p:nvPicPr>
        <p:blipFill>
          <a:blip r:embed="rId8"/>
          <a:srcRect t="112" b="112"/>
          <a:stretch/>
        </p:blipFill>
        <p:spPr bwMode="auto">
          <a:xfrm>
            <a:off x="2996197" y="4059936"/>
            <a:ext cx="1271874" cy="228448"/>
          </a:xfrm>
          <a:prstGeom prst="rect">
            <a:avLst/>
          </a:prstGeom>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A15C30C3-6893-6ABD-5A21-961E058C7B8D}"/>
              </a:ext>
            </a:extLst>
          </p:cNvPr>
          <p:cNvSpPr txBox="1"/>
          <p:nvPr/>
        </p:nvSpPr>
        <p:spPr>
          <a:xfrm>
            <a:off x="2728361" y="4317690"/>
            <a:ext cx="1807547" cy="615553"/>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err="1">
                <a:ln>
                  <a:noFill/>
                </a:ln>
                <a:solidFill>
                  <a:srgbClr val="1D2C3B"/>
                </a:solidFill>
                <a:effectLst/>
                <a:uLnTx/>
                <a:uFillTx/>
                <a:latin typeface="Arial"/>
                <a:ea typeface="+mn-ea"/>
                <a:cs typeface="+mn-cs"/>
              </a:rPr>
              <a:t>PowerFlex</a:t>
            </a:r>
            <a:endParaRPr kumimoji="0" lang="en-US" sz="1400" b="0" i="0" u="none" strike="noStrike" kern="1200" cap="none" spc="0" normalizeH="0" baseline="0" noProof="0">
              <a:ln>
                <a:noFill/>
              </a:ln>
              <a:solidFill>
                <a:srgbClr val="1D2C3B"/>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000" b="0" i="0" u="none" strike="noStrike" kern="1200" cap="none" spc="0" normalizeH="0" baseline="0" noProof="0">
                <a:ln>
                  <a:noFill/>
                </a:ln>
                <a:solidFill>
                  <a:srgbClr val="1D2C3B"/>
                </a:solidFill>
                <a:effectLst/>
                <a:uLnTx/>
                <a:uFillTx/>
                <a:latin typeface="Arial"/>
                <a:ea typeface="+mn-ea"/>
                <a:cs typeface="+mn-cs"/>
              </a:rPr>
              <a:t>Powerful, flexible software-defined infrastructure</a:t>
            </a:r>
          </a:p>
        </p:txBody>
      </p:sp>
      <p:grpSp>
        <p:nvGrpSpPr>
          <p:cNvPr id="51" name="Group 50">
            <a:extLst>
              <a:ext uri="{FF2B5EF4-FFF2-40B4-BE49-F238E27FC236}">
                <a16:creationId xmlns:a16="http://schemas.microsoft.com/office/drawing/2014/main" id="{4A31F8B9-0B0C-620A-9375-321F6C46ED47}"/>
              </a:ext>
            </a:extLst>
          </p:cNvPr>
          <p:cNvGrpSpPr/>
          <p:nvPr/>
        </p:nvGrpSpPr>
        <p:grpSpPr>
          <a:xfrm>
            <a:off x="8439107" y="3010592"/>
            <a:ext cx="2760080" cy="1696865"/>
            <a:chOff x="8003387" y="2845653"/>
            <a:chExt cx="3018615" cy="1855809"/>
          </a:xfrm>
        </p:grpSpPr>
        <p:pic>
          <p:nvPicPr>
            <p:cNvPr id="36" name="Picture 35">
              <a:extLst>
                <a:ext uri="{FF2B5EF4-FFF2-40B4-BE49-F238E27FC236}">
                  <a16:creationId xmlns:a16="http://schemas.microsoft.com/office/drawing/2014/main" id="{4048053B-5D22-FD57-7720-F9979616A238}"/>
                </a:ext>
              </a:extLst>
            </p:cNvPr>
            <p:cNvPicPr>
              <a:picLocks noChangeAspect="1"/>
            </p:cNvPicPr>
            <p:nvPr/>
          </p:nvPicPr>
          <p:blipFill>
            <a:blip r:embed="rId9"/>
            <a:srcRect/>
            <a:stretch/>
          </p:blipFill>
          <p:spPr>
            <a:xfrm>
              <a:off x="8295106" y="2845653"/>
              <a:ext cx="2435177" cy="1190303"/>
            </a:xfrm>
            <a:prstGeom prst="rect">
              <a:avLst/>
            </a:prstGeom>
          </p:spPr>
        </p:pic>
        <p:pic>
          <p:nvPicPr>
            <p:cNvPr id="38" name="Picture 2">
              <a:extLst>
                <a:ext uri="{FF2B5EF4-FFF2-40B4-BE49-F238E27FC236}">
                  <a16:creationId xmlns:a16="http://schemas.microsoft.com/office/drawing/2014/main" id="{900FF644-51A0-ADEE-0BFF-A2B90FAD7DD0}"/>
                </a:ext>
                <a:ext uri="{C183D7F6-B498-43B3-948B-1728B52AA6E4}">
                  <adec:decorative xmlns:adec="http://schemas.microsoft.com/office/drawing/2017/decorative" val="1"/>
                </a:ext>
              </a:extLst>
            </p:cNvPr>
            <p:cNvPicPr>
              <a:picLocks noChangeAspect="1" noChangeArrowheads="1"/>
            </p:cNvPicPr>
            <p:nvPr/>
          </p:nvPicPr>
          <p:blipFill>
            <a:blip r:embed="rId10"/>
            <a:srcRect l="4075" r="4075"/>
            <a:stretch/>
          </p:blipFill>
          <p:spPr bwMode="auto">
            <a:xfrm>
              <a:off x="8117325" y="3588782"/>
              <a:ext cx="2790741" cy="474087"/>
            </a:xfrm>
            <a:prstGeom prst="rect">
              <a:avLst/>
            </a:prstGeom>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2B9CDBC2-A9E6-4F44-BDCA-3DD271029200}"/>
                </a:ext>
              </a:extLst>
            </p:cNvPr>
            <p:cNvSpPr txBox="1"/>
            <p:nvPr/>
          </p:nvSpPr>
          <p:spPr>
            <a:xfrm>
              <a:off x="8003387" y="4179723"/>
              <a:ext cx="3018615" cy="521739"/>
            </a:xfrm>
            <a:prstGeom prst="rect">
              <a:avLst/>
            </a:prstGeom>
            <a:noFill/>
          </p:spPr>
          <p:txBody>
            <a:bodyPr wrap="square" lIns="91440" tIns="45720" rIns="91440" bIns="45720" anchor="t">
              <a:spAutoFit/>
            </a:bodyPr>
            <a:lstStyle/>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PowerProtect</a:t>
              </a:r>
            </a:p>
            <a:p>
              <a:pPr marL="0" marR="0" lvl="0" indent="0" algn="ctr" defTabSz="914309" rtl="0" eaLnBrk="1" fontAlgn="auto" latinLnBrk="0" hangingPunct="1">
                <a:lnSpc>
                  <a:spcPct val="100000"/>
                </a:lnSpc>
                <a:spcBef>
                  <a:spcPts val="0"/>
                </a:spcBef>
                <a:spcAft>
                  <a:spcPts val="60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mn-cs"/>
                </a:rPr>
                <a:t>The ultimate protection for any workload</a:t>
              </a:r>
            </a:p>
          </p:txBody>
        </p:sp>
      </p:grpSp>
      <p:sp>
        <p:nvSpPr>
          <p:cNvPr id="42" name="TextBox 41">
            <a:extLst>
              <a:ext uri="{FF2B5EF4-FFF2-40B4-BE49-F238E27FC236}">
                <a16:creationId xmlns:a16="http://schemas.microsoft.com/office/drawing/2014/main" id="{CD0159D4-7170-4790-466D-153D1C5367EB}"/>
              </a:ext>
            </a:extLst>
          </p:cNvPr>
          <p:cNvSpPr txBox="1"/>
          <p:nvPr/>
        </p:nvSpPr>
        <p:spPr>
          <a:xfrm>
            <a:off x="5305330" y="4461454"/>
            <a:ext cx="2035763" cy="461665"/>
          </a:xfrm>
          <a:prstGeom prst="rect">
            <a:avLst/>
          </a:prstGeom>
          <a:noFill/>
        </p:spPr>
        <p:txBody>
          <a:bodyPr wrap="square" lIns="91440" tIns="45720" rIns="91440" bIns="45720" anchor="t">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err="1">
                <a:ln>
                  <a:noFill/>
                </a:ln>
                <a:solidFill>
                  <a:srgbClr val="1D2C3B"/>
                </a:solidFill>
                <a:effectLst/>
                <a:uLnTx/>
                <a:uFillTx/>
                <a:latin typeface="Arial"/>
                <a:ea typeface="+mn-ea"/>
                <a:cs typeface="+mn-cs"/>
              </a:rPr>
              <a:t>ObjectScale</a:t>
            </a:r>
            <a:endParaRPr kumimoji="0" lang="en-US" sz="1400" b="0" i="0" u="none" strike="noStrike" kern="1200" cap="none" spc="0" normalizeH="0" baseline="0" noProof="0">
              <a:ln>
                <a:noFill/>
              </a:ln>
              <a:solidFill>
                <a:srgbClr val="1D2C3B"/>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D2C3B"/>
                </a:solidFill>
                <a:effectLst/>
                <a:uLnTx/>
                <a:uFillTx/>
                <a:latin typeface="Arial"/>
                <a:ea typeface="+mn-ea"/>
                <a:cs typeface="+mn-cs"/>
              </a:rPr>
              <a:t>Object storage at scale</a:t>
            </a:r>
          </a:p>
        </p:txBody>
      </p:sp>
      <p:pic>
        <p:nvPicPr>
          <p:cNvPr id="44" name="Picture 43" descr="Dell ObjectScale hardware photo">
            <a:extLst>
              <a:ext uri="{FF2B5EF4-FFF2-40B4-BE49-F238E27FC236}">
                <a16:creationId xmlns:a16="http://schemas.microsoft.com/office/drawing/2014/main" id="{59E2B044-3838-2BDC-17FC-6C7B9F05CCD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81061" y="4046964"/>
            <a:ext cx="1747834" cy="412683"/>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F1D03C16-358D-9064-30F6-056B16BD9608}"/>
              </a:ext>
            </a:extLst>
          </p:cNvPr>
          <p:cNvSpPr txBox="1"/>
          <p:nvPr/>
        </p:nvSpPr>
        <p:spPr>
          <a:xfrm>
            <a:off x="4903642" y="3547166"/>
            <a:ext cx="2678538" cy="477054"/>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PowerScale</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mn-cs"/>
              </a:rPr>
              <a:t>Unified file and object storage</a:t>
            </a:r>
          </a:p>
        </p:txBody>
      </p:sp>
      <p:pic>
        <p:nvPicPr>
          <p:cNvPr id="37" name="Picture 36" descr="powerscale node">
            <a:extLst>
              <a:ext uri="{FF2B5EF4-FFF2-40B4-BE49-F238E27FC236}">
                <a16:creationId xmlns:a16="http://schemas.microsoft.com/office/drawing/2014/main" id="{9C6A511D-F9A4-8DA3-7E8F-E87BAAF04E17}"/>
              </a:ext>
            </a:extLst>
          </p:cNvPr>
          <p:cNvPicPr>
            <a:picLocks noChangeAspect="1"/>
          </p:cNvPicPr>
          <p:nvPr/>
        </p:nvPicPr>
        <p:blipFill>
          <a:blip r:embed="rId12"/>
          <a:stretch>
            <a:fillRect/>
          </a:stretch>
        </p:blipFill>
        <p:spPr>
          <a:xfrm>
            <a:off x="4984501" y="3142652"/>
            <a:ext cx="2508484" cy="211292"/>
          </a:xfrm>
          <a:prstGeom prst="rect">
            <a:avLst/>
          </a:prstGeom>
        </p:spPr>
      </p:pic>
    </p:spTree>
    <p:extLst>
      <p:ext uri="{BB962C8B-B14F-4D97-AF65-F5344CB8AC3E}">
        <p14:creationId xmlns:p14="http://schemas.microsoft.com/office/powerpoint/2010/main" val="1845741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BE90BB7-B9C9-86FC-1ED6-02E7C6BDFB3D}"/>
            </a:ext>
          </a:extLst>
        </p:cNvPr>
        <p:cNvGrpSpPr/>
        <p:nvPr/>
      </p:nvGrpSpPr>
      <p:grpSpPr>
        <a:xfrm>
          <a:off x="0" y="0"/>
          <a:ext cx="0" cy="0"/>
          <a:chOff x="0" y="0"/>
          <a:chExt cx="0" cy="0"/>
        </a:xfrm>
      </p:grpSpPr>
      <p:sp>
        <p:nvSpPr>
          <p:cNvPr id="21" name="Pentagon 45">
            <a:extLst>
              <a:ext uri="{FF2B5EF4-FFF2-40B4-BE49-F238E27FC236}">
                <a16:creationId xmlns:a16="http://schemas.microsoft.com/office/drawing/2014/main" id="{A287826A-8B31-9BF4-61E4-05413E932EAA}"/>
              </a:ext>
            </a:extLst>
          </p:cNvPr>
          <p:cNvSpPr/>
          <p:nvPr/>
        </p:nvSpPr>
        <p:spPr>
          <a:xfrm>
            <a:off x="0" y="1384148"/>
            <a:ext cx="12191999" cy="704943"/>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24B411D0-E150-21B6-638F-560FCB3A6780}"/>
              </a:ext>
            </a:extLst>
          </p:cNvPr>
          <p:cNvSpPr/>
          <p:nvPr/>
        </p:nvSpPr>
        <p:spPr>
          <a:xfrm>
            <a:off x="-1" y="2041823"/>
            <a:ext cx="12192000" cy="4783695"/>
          </a:xfrm>
          <a:prstGeom prst="rect">
            <a:avLst/>
          </a:prstGeom>
          <a:solidFill>
            <a:schemeClr val="accent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sp>
        <p:nvSpPr>
          <p:cNvPr id="4" name="Title 3">
            <a:extLst>
              <a:ext uri="{FF2B5EF4-FFF2-40B4-BE49-F238E27FC236}">
                <a16:creationId xmlns:a16="http://schemas.microsoft.com/office/drawing/2014/main" id="{EA28C66F-E693-2C84-206A-F73E4093A7F0}"/>
              </a:ext>
            </a:extLst>
          </p:cNvPr>
          <p:cNvSpPr>
            <a:spLocks noGrp="1"/>
          </p:cNvSpPr>
          <p:nvPr>
            <p:ph type="title"/>
          </p:nvPr>
        </p:nvSpPr>
        <p:spPr>
          <a:xfrm>
            <a:off x="381001" y="342900"/>
            <a:ext cx="10868024" cy="886397"/>
          </a:xfrm>
        </p:spPr>
        <p:txBody>
          <a:bodyPr/>
          <a:lstStyle/>
          <a:p>
            <a:r>
              <a:rPr lang="en-US"/>
              <a:t>Future-proof your infrastructure for evolving workloads with Dell’s flexible, scalable, and future-ready storage solutions</a:t>
            </a:r>
          </a:p>
        </p:txBody>
      </p:sp>
      <p:grpSp>
        <p:nvGrpSpPr>
          <p:cNvPr id="52" name="Group 51">
            <a:extLst>
              <a:ext uri="{FF2B5EF4-FFF2-40B4-BE49-F238E27FC236}">
                <a16:creationId xmlns:a16="http://schemas.microsoft.com/office/drawing/2014/main" id="{8A216026-66D1-3B75-E6F7-2C7F7C378198}"/>
              </a:ext>
            </a:extLst>
          </p:cNvPr>
          <p:cNvGrpSpPr/>
          <p:nvPr/>
        </p:nvGrpSpPr>
        <p:grpSpPr>
          <a:xfrm>
            <a:off x="537733" y="1506568"/>
            <a:ext cx="457200" cy="457200"/>
            <a:chOff x="2175606" y="4771651"/>
            <a:chExt cx="457200" cy="457200"/>
          </a:xfrm>
        </p:grpSpPr>
        <p:sp>
          <p:nvSpPr>
            <p:cNvPr id="47" name="Oval 46">
              <a:extLst>
                <a:ext uri="{FF2B5EF4-FFF2-40B4-BE49-F238E27FC236}">
                  <a16:creationId xmlns:a16="http://schemas.microsoft.com/office/drawing/2014/main" id="{85D015C7-C8E0-9FEF-12EA-71F79170562A}"/>
                </a:ext>
              </a:extLst>
            </p:cNvPr>
            <p:cNvSpPr>
              <a:spLocks noChangeAspect="1"/>
            </p:cNvSpPr>
            <p:nvPr/>
          </p:nvSpPr>
          <p:spPr>
            <a:xfrm>
              <a:off x="2175606" y="4771651"/>
              <a:ext cx="457200" cy="457200"/>
            </a:xfrm>
            <a:prstGeom prst="ellipse">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48" name="globe_6">
              <a:extLst>
                <a:ext uri="{FF2B5EF4-FFF2-40B4-BE49-F238E27FC236}">
                  <a16:creationId xmlns:a16="http://schemas.microsoft.com/office/drawing/2014/main" id="{42F9358A-C5F3-8D21-8E74-8994E88629FE}"/>
                </a:ext>
                <a:ext uri="{C183D7F6-B498-43B3-948B-1728B52AA6E4}">
                  <adec:decorative xmlns:adec="http://schemas.microsoft.com/office/drawing/2017/decorative" val="1"/>
                </a:ext>
              </a:extLst>
            </p:cNvPr>
            <p:cNvSpPr>
              <a:spLocks noChangeAspect="1" noEditPoints="1"/>
            </p:cNvSpPr>
            <p:nvPr/>
          </p:nvSpPr>
          <p:spPr bwMode="auto">
            <a:xfrm>
              <a:off x="2278032" y="4856385"/>
              <a:ext cx="257250" cy="275579"/>
            </a:xfrm>
            <a:custGeom>
              <a:avLst/>
              <a:gdLst>
                <a:gd name="T0" fmla="*/ 210 w 296"/>
                <a:gd name="T1" fmla="*/ 147 h 318"/>
                <a:gd name="T2" fmla="*/ 105 w 296"/>
                <a:gd name="T3" fmla="*/ 147 h 318"/>
                <a:gd name="T4" fmla="*/ 105 w 296"/>
                <a:gd name="T5" fmla="*/ 140 h 318"/>
                <a:gd name="T6" fmla="*/ 109 w 296"/>
                <a:gd name="T7" fmla="*/ 83 h 318"/>
                <a:gd name="T8" fmla="*/ 157 w 296"/>
                <a:gd name="T9" fmla="*/ 0 h 318"/>
                <a:gd name="T10" fmla="*/ 157 w 296"/>
                <a:gd name="T11" fmla="*/ 0 h 318"/>
                <a:gd name="T12" fmla="*/ 159 w 296"/>
                <a:gd name="T13" fmla="*/ 0 h 318"/>
                <a:gd name="T14" fmla="*/ 206 w 296"/>
                <a:gd name="T15" fmla="*/ 83 h 318"/>
                <a:gd name="T16" fmla="*/ 210 w 296"/>
                <a:gd name="T17" fmla="*/ 137 h 318"/>
                <a:gd name="T18" fmla="*/ 210 w 296"/>
                <a:gd name="T19" fmla="*/ 147 h 318"/>
                <a:gd name="T20" fmla="*/ 31 w 296"/>
                <a:gd name="T21" fmla="*/ 83 h 318"/>
                <a:gd name="T22" fmla="*/ 284 w 296"/>
                <a:gd name="T23" fmla="*/ 83 h 318"/>
                <a:gd name="T24" fmla="*/ 286 w 296"/>
                <a:gd name="T25" fmla="*/ 189 h 318"/>
                <a:gd name="T26" fmla="*/ 286 w 296"/>
                <a:gd name="T27" fmla="*/ 189 h 318"/>
                <a:gd name="T28" fmla="*/ 210 w 296"/>
                <a:gd name="T29" fmla="*/ 189 h 318"/>
                <a:gd name="T30" fmla="*/ 19 w 296"/>
                <a:gd name="T31" fmla="*/ 147 h 318"/>
                <a:gd name="T32" fmla="*/ 0 w 296"/>
                <a:gd name="T33" fmla="*/ 147 h 318"/>
                <a:gd name="T34" fmla="*/ 0 w 296"/>
                <a:gd name="T35" fmla="*/ 277 h 318"/>
                <a:gd name="T36" fmla="*/ 106 w 296"/>
                <a:gd name="T37" fmla="*/ 277 h 318"/>
                <a:gd name="T38" fmla="*/ 157 w 296"/>
                <a:gd name="T39" fmla="*/ 277 h 318"/>
                <a:gd name="T40" fmla="*/ 210 w 296"/>
                <a:gd name="T41" fmla="*/ 189 h 318"/>
                <a:gd name="T42" fmla="*/ 210 w 296"/>
                <a:gd name="T43" fmla="*/ 267 h 318"/>
                <a:gd name="T44" fmla="*/ 286 w 296"/>
                <a:gd name="T45" fmla="*/ 189 h 318"/>
                <a:gd name="T46" fmla="*/ 296 w 296"/>
                <a:gd name="T47" fmla="*/ 139 h 318"/>
                <a:gd name="T48" fmla="*/ 159 w 296"/>
                <a:gd name="T49" fmla="*/ 0 h 318"/>
                <a:gd name="T50" fmla="*/ 157 w 296"/>
                <a:gd name="T51" fmla="*/ 0 h 318"/>
                <a:gd name="T52" fmla="*/ 157 w 296"/>
                <a:gd name="T53" fmla="*/ 0 h 318"/>
                <a:gd name="T54" fmla="*/ 31 w 296"/>
                <a:gd name="T55" fmla="*/ 83 h 318"/>
                <a:gd name="T56" fmla="*/ 19 w 296"/>
                <a:gd name="T57" fmla="*/ 139 h 318"/>
                <a:gd name="T58" fmla="*/ 19 w 296"/>
                <a:gd name="T59" fmla="*/ 147 h 318"/>
                <a:gd name="T60" fmla="*/ 105 w 296"/>
                <a:gd name="T61" fmla="*/ 147 h 318"/>
                <a:gd name="T62" fmla="*/ 210 w 296"/>
                <a:gd name="T63" fmla="*/ 147 h 318"/>
                <a:gd name="T64" fmla="*/ 210 w 296"/>
                <a:gd name="T65" fmla="*/ 189 h 318"/>
                <a:gd name="T66" fmla="*/ 157 w 296"/>
                <a:gd name="T67" fmla="*/ 277 h 318"/>
                <a:gd name="T68" fmla="*/ 210 w 296"/>
                <a:gd name="T69" fmla="*/ 277 h 318"/>
                <a:gd name="T70" fmla="*/ 210 w 296"/>
                <a:gd name="T71" fmla="*/ 267 h 318"/>
                <a:gd name="T72" fmla="*/ 57 w 296"/>
                <a:gd name="T73" fmla="*/ 318 h 318"/>
                <a:gd name="T74" fmla="*/ 154 w 296"/>
                <a:gd name="T75" fmla="*/ 318 h 318"/>
                <a:gd name="T76" fmla="*/ 106 w 296"/>
                <a:gd name="T77" fmla="*/ 277 h 318"/>
                <a:gd name="T78" fmla="*/ 106 w 296"/>
                <a:gd name="T79" fmla="*/ 318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6" h="318">
                  <a:moveTo>
                    <a:pt x="210" y="147"/>
                  </a:moveTo>
                  <a:cubicBezTo>
                    <a:pt x="105" y="147"/>
                    <a:pt x="105" y="147"/>
                    <a:pt x="105" y="147"/>
                  </a:cubicBezTo>
                  <a:cubicBezTo>
                    <a:pt x="105" y="145"/>
                    <a:pt x="105" y="142"/>
                    <a:pt x="105" y="140"/>
                  </a:cubicBezTo>
                  <a:cubicBezTo>
                    <a:pt x="105" y="120"/>
                    <a:pt x="106" y="100"/>
                    <a:pt x="109" y="83"/>
                  </a:cubicBezTo>
                  <a:cubicBezTo>
                    <a:pt x="118" y="35"/>
                    <a:pt x="136" y="1"/>
                    <a:pt x="157" y="0"/>
                  </a:cubicBezTo>
                  <a:cubicBezTo>
                    <a:pt x="157" y="0"/>
                    <a:pt x="157" y="0"/>
                    <a:pt x="157" y="0"/>
                  </a:cubicBezTo>
                  <a:cubicBezTo>
                    <a:pt x="158" y="0"/>
                    <a:pt x="159" y="0"/>
                    <a:pt x="159" y="0"/>
                  </a:cubicBezTo>
                  <a:cubicBezTo>
                    <a:pt x="180" y="2"/>
                    <a:pt x="198" y="35"/>
                    <a:pt x="206" y="83"/>
                  </a:cubicBezTo>
                  <a:cubicBezTo>
                    <a:pt x="208" y="100"/>
                    <a:pt x="210" y="118"/>
                    <a:pt x="210" y="137"/>
                  </a:cubicBezTo>
                  <a:cubicBezTo>
                    <a:pt x="210" y="142"/>
                    <a:pt x="210" y="147"/>
                    <a:pt x="210" y="147"/>
                  </a:cubicBezTo>
                  <a:close/>
                  <a:moveTo>
                    <a:pt x="31" y="83"/>
                  </a:moveTo>
                  <a:cubicBezTo>
                    <a:pt x="284" y="83"/>
                    <a:pt x="284" y="83"/>
                    <a:pt x="284" y="83"/>
                  </a:cubicBezTo>
                  <a:moveTo>
                    <a:pt x="286" y="189"/>
                  </a:moveTo>
                  <a:cubicBezTo>
                    <a:pt x="286" y="189"/>
                    <a:pt x="286" y="189"/>
                    <a:pt x="286" y="189"/>
                  </a:cubicBezTo>
                  <a:cubicBezTo>
                    <a:pt x="210" y="189"/>
                    <a:pt x="210" y="189"/>
                    <a:pt x="210" y="189"/>
                  </a:cubicBezTo>
                  <a:moveTo>
                    <a:pt x="19" y="147"/>
                  </a:moveTo>
                  <a:cubicBezTo>
                    <a:pt x="0" y="147"/>
                    <a:pt x="0" y="147"/>
                    <a:pt x="0" y="147"/>
                  </a:cubicBezTo>
                  <a:cubicBezTo>
                    <a:pt x="0" y="277"/>
                    <a:pt x="0" y="277"/>
                    <a:pt x="0" y="277"/>
                  </a:cubicBezTo>
                  <a:cubicBezTo>
                    <a:pt x="106" y="277"/>
                    <a:pt x="106" y="277"/>
                    <a:pt x="106" y="277"/>
                  </a:cubicBezTo>
                  <a:cubicBezTo>
                    <a:pt x="157" y="277"/>
                    <a:pt x="157" y="277"/>
                    <a:pt x="157" y="277"/>
                  </a:cubicBezTo>
                  <a:moveTo>
                    <a:pt x="210" y="189"/>
                  </a:moveTo>
                  <a:cubicBezTo>
                    <a:pt x="210" y="267"/>
                    <a:pt x="210" y="267"/>
                    <a:pt x="210" y="267"/>
                  </a:cubicBezTo>
                  <a:cubicBezTo>
                    <a:pt x="245" y="252"/>
                    <a:pt x="272" y="224"/>
                    <a:pt x="286" y="189"/>
                  </a:cubicBezTo>
                  <a:cubicBezTo>
                    <a:pt x="292" y="174"/>
                    <a:pt x="296" y="156"/>
                    <a:pt x="296" y="139"/>
                  </a:cubicBezTo>
                  <a:cubicBezTo>
                    <a:pt x="296" y="63"/>
                    <a:pt x="235" y="1"/>
                    <a:pt x="159" y="0"/>
                  </a:cubicBezTo>
                  <a:cubicBezTo>
                    <a:pt x="159" y="0"/>
                    <a:pt x="158" y="0"/>
                    <a:pt x="157" y="0"/>
                  </a:cubicBezTo>
                  <a:cubicBezTo>
                    <a:pt x="157" y="0"/>
                    <a:pt x="157" y="0"/>
                    <a:pt x="157" y="0"/>
                  </a:cubicBezTo>
                  <a:cubicBezTo>
                    <a:pt x="101" y="0"/>
                    <a:pt x="52" y="34"/>
                    <a:pt x="31" y="83"/>
                  </a:cubicBezTo>
                  <a:cubicBezTo>
                    <a:pt x="23" y="100"/>
                    <a:pt x="19" y="119"/>
                    <a:pt x="19" y="139"/>
                  </a:cubicBezTo>
                  <a:cubicBezTo>
                    <a:pt x="19" y="142"/>
                    <a:pt x="19" y="145"/>
                    <a:pt x="19" y="147"/>
                  </a:cubicBezTo>
                  <a:cubicBezTo>
                    <a:pt x="105" y="147"/>
                    <a:pt x="105" y="147"/>
                    <a:pt x="105" y="147"/>
                  </a:cubicBezTo>
                  <a:cubicBezTo>
                    <a:pt x="210" y="147"/>
                    <a:pt x="210" y="147"/>
                    <a:pt x="210" y="147"/>
                  </a:cubicBezTo>
                  <a:cubicBezTo>
                    <a:pt x="210" y="189"/>
                    <a:pt x="210" y="189"/>
                    <a:pt x="210" y="189"/>
                  </a:cubicBezTo>
                  <a:moveTo>
                    <a:pt x="157" y="277"/>
                  </a:moveTo>
                  <a:cubicBezTo>
                    <a:pt x="210" y="277"/>
                    <a:pt x="210" y="277"/>
                    <a:pt x="210" y="277"/>
                  </a:cubicBezTo>
                  <a:cubicBezTo>
                    <a:pt x="210" y="267"/>
                    <a:pt x="210" y="267"/>
                    <a:pt x="210" y="267"/>
                  </a:cubicBezTo>
                  <a:moveTo>
                    <a:pt x="57" y="318"/>
                  </a:moveTo>
                  <a:cubicBezTo>
                    <a:pt x="154" y="318"/>
                    <a:pt x="154" y="318"/>
                    <a:pt x="154" y="318"/>
                  </a:cubicBezTo>
                  <a:moveTo>
                    <a:pt x="106" y="277"/>
                  </a:moveTo>
                  <a:cubicBezTo>
                    <a:pt x="106" y="318"/>
                    <a:pt x="106" y="318"/>
                    <a:pt x="106" y="318"/>
                  </a:cubicBezTo>
                </a:path>
              </a:pathLst>
            </a:custGeom>
            <a:noFill/>
            <a:ln w="9525" cap="sq">
              <a:solidFill>
                <a:srgbClr val="9FDDFF"/>
              </a:solidFill>
              <a:prstDash val="solid"/>
              <a:miter lim="800000"/>
              <a:headEnd/>
              <a:tailEnd/>
            </a:ln>
          </p:spPr>
          <p:txBody>
            <a:bodyPr vert="horz" wrap="square" lIns="121920" tIns="60960" rIns="121920" bIns="6096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9FDDFF"/>
                </a:solidFill>
                <a:effectLst/>
                <a:uLnTx/>
                <a:uFillTx/>
                <a:latin typeface="Arial"/>
                <a:ea typeface="+mn-ea"/>
                <a:cs typeface="+mn-cs"/>
              </a:endParaRPr>
            </a:p>
          </p:txBody>
        </p:sp>
      </p:grpSp>
      <p:grpSp>
        <p:nvGrpSpPr>
          <p:cNvPr id="51" name="Group 50">
            <a:extLst>
              <a:ext uri="{FF2B5EF4-FFF2-40B4-BE49-F238E27FC236}">
                <a16:creationId xmlns:a16="http://schemas.microsoft.com/office/drawing/2014/main" id="{7F93FED3-FDB3-C666-C821-98942D6F175C}"/>
              </a:ext>
            </a:extLst>
          </p:cNvPr>
          <p:cNvGrpSpPr/>
          <p:nvPr/>
        </p:nvGrpSpPr>
        <p:grpSpPr>
          <a:xfrm>
            <a:off x="2598896" y="1506568"/>
            <a:ext cx="457200" cy="457200"/>
            <a:chOff x="1385993" y="3430793"/>
            <a:chExt cx="457200" cy="457200"/>
          </a:xfrm>
        </p:grpSpPr>
        <p:sp>
          <p:nvSpPr>
            <p:cNvPr id="49" name="Oval 48">
              <a:extLst>
                <a:ext uri="{FF2B5EF4-FFF2-40B4-BE49-F238E27FC236}">
                  <a16:creationId xmlns:a16="http://schemas.microsoft.com/office/drawing/2014/main" id="{36818B1C-E1D6-5828-4D7A-0550D13F0117}"/>
                </a:ext>
              </a:extLst>
            </p:cNvPr>
            <p:cNvSpPr>
              <a:spLocks noChangeAspect="1"/>
            </p:cNvSpPr>
            <p:nvPr/>
          </p:nvSpPr>
          <p:spPr>
            <a:xfrm>
              <a:off x="1385993" y="3430793"/>
              <a:ext cx="457200" cy="457200"/>
            </a:xfrm>
            <a:prstGeom prst="ellipse">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50" name="Graphic 49">
              <a:extLst>
                <a:ext uri="{FF2B5EF4-FFF2-40B4-BE49-F238E27FC236}">
                  <a16:creationId xmlns:a16="http://schemas.microsoft.com/office/drawing/2014/main" id="{F03830D7-7943-1381-3A3B-61F598FBC1D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44661" y="3478628"/>
              <a:ext cx="339863" cy="339863"/>
            </a:xfrm>
            <a:prstGeom prst="rect">
              <a:avLst/>
            </a:prstGeom>
          </p:spPr>
        </p:pic>
      </p:grpSp>
      <p:grpSp>
        <p:nvGrpSpPr>
          <p:cNvPr id="55" name="Group 54">
            <a:extLst>
              <a:ext uri="{FF2B5EF4-FFF2-40B4-BE49-F238E27FC236}">
                <a16:creationId xmlns:a16="http://schemas.microsoft.com/office/drawing/2014/main" id="{A46451C4-6D36-D3A8-9189-511DC02E41B3}"/>
              </a:ext>
            </a:extLst>
          </p:cNvPr>
          <p:cNvGrpSpPr/>
          <p:nvPr/>
        </p:nvGrpSpPr>
        <p:grpSpPr>
          <a:xfrm>
            <a:off x="4660059" y="1506568"/>
            <a:ext cx="457200" cy="457200"/>
            <a:chOff x="2175606" y="2111578"/>
            <a:chExt cx="457200" cy="457200"/>
          </a:xfrm>
        </p:grpSpPr>
        <p:sp>
          <p:nvSpPr>
            <p:cNvPr id="53" name="Oval 52">
              <a:extLst>
                <a:ext uri="{FF2B5EF4-FFF2-40B4-BE49-F238E27FC236}">
                  <a16:creationId xmlns:a16="http://schemas.microsoft.com/office/drawing/2014/main" id="{E3B9B332-1EFE-3CD7-D3FE-93F85FA02ACA}"/>
                </a:ext>
              </a:extLst>
            </p:cNvPr>
            <p:cNvSpPr>
              <a:spLocks noChangeAspect="1"/>
            </p:cNvSpPr>
            <p:nvPr/>
          </p:nvSpPr>
          <p:spPr>
            <a:xfrm>
              <a:off x="2175606" y="2111578"/>
              <a:ext cx="457200" cy="457200"/>
            </a:xfrm>
            <a:prstGeom prst="ellipse">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54" name="Graphic 53">
              <a:extLst>
                <a:ext uri="{FF2B5EF4-FFF2-40B4-BE49-F238E27FC236}">
                  <a16:creationId xmlns:a16="http://schemas.microsoft.com/office/drawing/2014/main" id="{A6E3E311-1422-5A9E-81A3-28A113787F0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96670" y="2208327"/>
              <a:ext cx="403360" cy="252098"/>
            </a:xfrm>
            <a:prstGeom prst="rect">
              <a:avLst/>
            </a:prstGeom>
          </p:spPr>
        </p:pic>
      </p:grpSp>
      <p:grpSp>
        <p:nvGrpSpPr>
          <p:cNvPr id="61" name="Group 60">
            <a:extLst>
              <a:ext uri="{FF2B5EF4-FFF2-40B4-BE49-F238E27FC236}">
                <a16:creationId xmlns:a16="http://schemas.microsoft.com/office/drawing/2014/main" id="{5A7F69C3-ED6A-DD89-008E-1C979AFA34CB}"/>
              </a:ext>
            </a:extLst>
          </p:cNvPr>
          <p:cNvGrpSpPr/>
          <p:nvPr/>
        </p:nvGrpSpPr>
        <p:grpSpPr>
          <a:xfrm>
            <a:off x="6717218" y="1506568"/>
            <a:ext cx="457200" cy="457200"/>
            <a:chOff x="4511811" y="3430061"/>
            <a:chExt cx="457200" cy="457200"/>
          </a:xfrm>
        </p:grpSpPr>
        <p:sp>
          <p:nvSpPr>
            <p:cNvPr id="59" name="Oval 58">
              <a:extLst>
                <a:ext uri="{FF2B5EF4-FFF2-40B4-BE49-F238E27FC236}">
                  <a16:creationId xmlns:a16="http://schemas.microsoft.com/office/drawing/2014/main" id="{3C06D577-6D9B-A940-2CDD-C7ACDA0C8A3E}"/>
                </a:ext>
              </a:extLst>
            </p:cNvPr>
            <p:cNvSpPr>
              <a:spLocks noChangeAspect="1"/>
            </p:cNvSpPr>
            <p:nvPr/>
          </p:nvSpPr>
          <p:spPr>
            <a:xfrm flipH="1">
              <a:off x="4511811" y="3430061"/>
              <a:ext cx="457200" cy="457200"/>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60" name="Graphic 59">
              <a:extLst>
                <a:ext uri="{FF2B5EF4-FFF2-40B4-BE49-F238E27FC236}">
                  <a16:creationId xmlns:a16="http://schemas.microsoft.com/office/drawing/2014/main" id="{E9F7F528-7315-8DB5-C2D6-F919482D52A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613805" y="3524561"/>
              <a:ext cx="264251" cy="264250"/>
            </a:xfrm>
            <a:prstGeom prst="rect">
              <a:avLst/>
            </a:prstGeom>
          </p:spPr>
        </p:pic>
      </p:grpSp>
      <p:sp>
        <p:nvSpPr>
          <p:cNvPr id="65" name="TextBox 64">
            <a:extLst>
              <a:ext uri="{FF2B5EF4-FFF2-40B4-BE49-F238E27FC236}">
                <a16:creationId xmlns:a16="http://schemas.microsoft.com/office/drawing/2014/main" id="{329C3A93-DEFD-7FE9-847D-7E2938654925}"/>
              </a:ext>
            </a:extLst>
          </p:cNvPr>
          <p:cNvSpPr txBox="1"/>
          <p:nvPr/>
        </p:nvSpPr>
        <p:spPr>
          <a:xfrm>
            <a:off x="1056887" y="1645639"/>
            <a:ext cx="1532688" cy="184666"/>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672CB"/>
                </a:solidFill>
                <a:effectLst/>
                <a:uLnTx/>
                <a:uFillTx/>
                <a:latin typeface="Arial"/>
                <a:ea typeface="+mn-ea"/>
                <a:cs typeface="+mn-cs"/>
              </a:rPr>
              <a:t>ERP/CRM</a:t>
            </a:r>
          </a:p>
        </p:txBody>
      </p:sp>
      <p:sp>
        <p:nvSpPr>
          <p:cNvPr id="66" name="TextBox 65">
            <a:extLst>
              <a:ext uri="{FF2B5EF4-FFF2-40B4-BE49-F238E27FC236}">
                <a16:creationId xmlns:a16="http://schemas.microsoft.com/office/drawing/2014/main" id="{21D0D65F-C1F9-4DB8-E570-3D29606D8940}"/>
              </a:ext>
            </a:extLst>
          </p:cNvPr>
          <p:cNvSpPr txBox="1"/>
          <p:nvPr/>
        </p:nvSpPr>
        <p:spPr>
          <a:xfrm>
            <a:off x="3159301" y="1645639"/>
            <a:ext cx="1532688" cy="184666"/>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672CB"/>
                </a:solidFill>
                <a:effectLst/>
                <a:uLnTx/>
                <a:uFillTx/>
                <a:latin typeface="Arial"/>
                <a:ea typeface="+mn-ea"/>
                <a:cs typeface="+mn-cs"/>
              </a:rPr>
              <a:t>Databases</a:t>
            </a:r>
          </a:p>
        </p:txBody>
      </p:sp>
      <p:sp>
        <p:nvSpPr>
          <p:cNvPr id="67" name="TextBox 66">
            <a:extLst>
              <a:ext uri="{FF2B5EF4-FFF2-40B4-BE49-F238E27FC236}">
                <a16:creationId xmlns:a16="http://schemas.microsoft.com/office/drawing/2014/main" id="{124EC915-59CC-B9E2-3A27-EA0A275C0793}"/>
              </a:ext>
            </a:extLst>
          </p:cNvPr>
          <p:cNvSpPr txBox="1"/>
          <p:nvPr/>
        </p:nvSpPr>
        <p:spPr>
          <a:xfrm>
            <a:off x="5219256" y="1645639"/>
            <a:ext cx="1532688" cy="184666"/>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672CB"/>
                </a:solidFill>
                <a:effectLst/>
                <a:uLnTx/>
                <a:uFillTx/>
                <a:latin typeface="Arial"/>
                <a:ea typeface="+mn-ea"/>
                <a:cs typeface="+mn-cs"/>
              </a:rPr>
              <a:t>Virtual machines</a:t>
            </a:r>
          </a:p>
        </p:txBody>
      </p:sp>
      <p:grpSp>
        <p:nvGrpSpPr>
          <p:cNvPr id="64" name="Group 63">
            <a:extLst>
              <a:ext uri="{FF2B5EF4-FFF2-40B4-BE49-F238E27FC236}">
                <a16:creationId xmlns:a16="http://schemas.microsoft.com/office/drawing/2014/main" id="{4011E205-DD7F-D7BF-CC4B-2FB3789B29AD}"/>
              </a:ext>
            </a:extLst>
          </p:cNvPr>
          <p:cNvGrpSpPr/>
          <p:nvPr/>
        </p:nvGrpSpPr>
        <p:grpSpPr>
          <a:xfrm>
            <a:off x="10247088" y="1506568"/>
            <a:ext cx="457200" cy="457200"/>
            <a:chOff x="3728515" y="2094341"/>
            <a:chExt cx="457200" cy="457200"/>
          </a:xfrm>
        </p:grpSpPr>
        <p:sp>
          <p:nvSpPr>
            <p:cNvPr id="62" name="Oval 61">
              <a:extLst>
                <a:ext uri="{FF2B5EF4-FFF2-40B4-BE49-F238E27FC236}">
                  <a16:creationId xmlns:a16="http://schemas.microsoft.com/office/drawing/2014/main" id="{CD4F56E2-21D9-E137-DA2E-4CE47F7038C4}"/>
                </a:ext>
              </a:extLst>
            </p:cNvPr>
            <p:cNvSpPr>
              <a:spLocks noChangeAspect="1"/>
            </p:cNvSpPr>
            <p:nvPr/>
          </p:nvSpPr>
          <p:spPr>
            <a:xfrm flipH="1">
              <a:off x="3728515" y="2094341"/>
              <a:ext cx="457200" cy="457200"/>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1D2C3B"/>
                </a:solidFill>
                <a:effectLst/>
                <a:uLnTx/>
                <a:uFillTx/>
                <a:latin typeface="Arial"/>
                <a:ea typeface="+mn-ea"/>
                <a:cs typeface="+mn-cs"/>
              </a:endParaRPr>
            </a:p>
          </p:txBody>
        </p:sp>
        <p:pic>
          <p:nvPicPr>
            <p:cNvPr id="63" name="Graphic 62">
              <a:extLst>
                <a:ext uri="{FF2B5EF4-FFF2-40B4-BE49-F238E27FC236}">
                  <a16:creationId xmlns:a16="http://schemas.microsoft.com/office/drawing/2014/main" id="{B719F452-7DBF-19CD-469B-7D0350AC081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830324" y="2216638"/>
              <a:ext cx="253582" cy="253582"/>
            </a:xfrm>
            <a:prstGeom prst="rect">
              <a:avLst/>
            </a:prstGeom>
          </p:spPr>
        </p:pic>
      </p:grpSp>
      <p:sp>
        <p:nvSpPr>
          <p:cNvPr id="68" name="TextBox 67">
            <a:extLst>
              <a:ext uri="{FF2B5EF4-FFF2-40B4-BE49-F238E27FC236}">
                <a16:creationId xmlns:a16="http://schemas.microsoft.com/office/drawing/2014/main" id="{860698A8-D592-4240-3302-CE582E43272E}"/>
              </a:ext>
            </a:extLst>
          </p:cNvPr>
          <p:cNvSpPr txBox="1"/>
          <p:nvPr/>
        </p:nvSpPr>
        <p:spPr>
          <a:xfrm>
            <a:off x="10843218" y="1645639"/>
            <a:ext cx="663657" cy="184666"/>
          </a:xfrm>
          <a:prstGeom prst="rect">
            <a:avLst/>
          </a:prstGeom>
          <a:noFill/>
        </p:spPr>
        <p:txBody>
          <a:bodyPr wrap="square" lIns="0" tIns="0" rIns="0" bIns="0" rtlCol="0">
            <a:spAutoFit/>
          </a:bodyPr>
          <a:lstStyle>
            <a:defPPr>
              <a:defRPr lang="en-US"/>
            </a:defPPr>
            <a:lvl1pPr marR="0" lvl="0" indent="0" fontAlgn="auto">
              <a:lnSpc>
                <a:spcPct val="100000"/>
              </a:lnSpc>
              <a:spcBef>
                <a:spcPts val="0"/>
              </a:spcBef>
              <a:spcAft>
                <a:spcPts val="0"/>
              </a:spcAft>
              <a:buClrTx/>
              <a:buSzTx/>
              <a:buFontTx/>
              <a:buNone/>
              <a:tabLst/>
              <a:defRPr kumimoji="0" sz="1400" b="0" i="0" u="none" strike="noStrike" cap="none" spc="0" normalizeH="0" baseline="0">
                <a:ln>
                  <a:noFill/>
                </a:ln>
                <a:solidFill>
                  <a:srgbClr val="CBEEFF"/>
                </a:solidFill>
                <a:effectLst/>
                <a:uLnTx/>
                <a:uFillTx/>
                <a:latin typeface="Arial"/>
              </a:defRPr>
            </a:lvl1p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672CB"/>
                </a:solidFill>
                <a:effectLst/>
                <a:uLnTx/>
                <a:uFillTx/>
                <a:latin typeface="Arial"/>
                <a:ea typeface="+mn-ea"/>
                <a:cs typeface="+mn-cs"/>
              </a:rPr>
              <a:t>AI / ML</a:t>
            </a:r>
          </a:p>
        </p:txBody>
      </p:sp>
      <p:sp>
        <p:nvSpPr>
          <p:cNvPr id="69" name="TextBox 68">
            <a:extLst>
              <a:ext uri="{FF2B5EF4-FFF2-40B4-BE49-F238E27FC236}">
                <a16:creationId xmlns:a16="http://schemas.microsoft.com/office/drawing/2014/main" id="{7430E9D4-BA02-88DC-771A-059CA469C271}"/>
              </a:ext>
            </a:extLst>
          </p:cNvPr>
          <p:cNvSpPr txBox="1"/>
          <p:nvPr/>
        </p:nvSpPr>
        <p:spPr>
          <a:xfrm>
            <a:off x="7286325" y="1645639"/>
            <a:ext cx="846128" cy="184666"/>
          </a:xfrm>
          <a:prstGeom prst="rect">
            <a:avLst/>
          </a:prstGeom>
          <a:noFill/>
        </p:spPr>
        <p:txBody>
          <a:bodyPr wrap="square" lIns="0" tIns="0" rIns="0" bIns="0" rtlCol="0">
            <a:spAutoFit/>
          </a:bodyPr>
          <a:lstStyle>
            <a:defPPr>
              <a:defRPr lang="en-US"/>
            </a:defPPr>
            <a:lvl1pPr marR="0" lvl="0" indent="0" fontAlgn="auto">
              <a:lnSpc>
                <a:spcPct val="100000"/>
              </a:lnSpc>
              <a:spcBef>
                <a:spcPts val="0"/>
              </a:spcBef>
              <a:spcAft>
                <a:spcPts val="0"/>
              </a:spcAft>
              <a:buClrTx/>
              <a:buSzTx/>
              <a:buFontTx/>
              <a:buNone/>
              <a:tabLst/>
              <a:defRPr kumimoji="0" sz="1400" b="0" i="0" u="none" strike="noStrike" cap="none" spc="0" normalizeH="0" baseline="0">
                <a:ln>
                  <a:noFill/>
                </a:ln>
                <a:solidFill>
                  <a:srgbClr val="CBEEFF"/>
                </a:solidFill>
                <a:effectLst/>
                <a:uLnTx/>
                <a:uFillTx/>
                <a:latin typeface="Arial"/>
              </a:defRPr>
            </a:lvl1p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672CB"/>
                </a:solidFill>
                <a:effectLst/>
                <a:uLnTx/>
                <a:uFillTx/>
                <a:latin typeface="Arial"/>
                <a:ea typeface="+mn-ea"/>
                <a:cs typeface="+mn-cs"/>
              </a:rPr>
              <a:t>Containers</a:t>
            </a:r>
          </a:p>
        </p:txBody>
      </p:sp>
      <p:grpSp>
        <p:nvGrpSpPr>
          <p:cNvPr id="58" name="Group 57">
            <a:extLst>
              <a:ext uri="{FF2B5EF4-FFF2-40B4-BE49-F238E27FC236}">
                <a16:creationId xmlns:a16="http://schemas.microsoft.com/office/drawing/2014/main" id="{93383912-D49F-CC04-8551-229B0ECB7238}"/>
              </a:ext>
            </a:extLst>
          </p:cNvPr>
          <p:cNvGrpSpPr/>
          <p:nvPr/>
        </p:nvGrpSpPr>
        <p:grpSpPr>
          <a:xfrm>
            <a:off x="8423550" y="1506568"/>
            <a:ext cx="457200" cy="457200"/>
            <a:chOff x="3697285" y="4742648"/>
            <a:chExt cx="457200" cy="457200"/>
          </a:xfrm>
        </p:grpSpPr>
        <p:sp>
          <p:nvSpPr>
            <p:cNvPr id="56" name="Oval 55">
              <a:extLst>
                <a:ext uri="{FF2B5EF4-FFF2-40B4-BE49-F238E27FC236}">
                  <a16:creationId xmlns:a16="http://schemas.microsoft.com/office/drawing/2014/main" id="{9DE875B2-B4AE-5AB7-B8B4-1C0D274B85FD}"/>
                </a:ext>
              </a:extLst>
            </p:cNvPr>
            <p:cNvSpPr>
              <a:spLocks noChangeAspect="1"/>
            </p:cNvSpPr>
            <p:nvPr/>
          </p:nvSpPr>
          <p:spPr>
            <a:xfrm flipH="1">
              <a:off x="3697285" y="4742648"/>
              <a:ext cx="457200" cy="457200"/>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1D2C3B"/>
                </a:solidFill>
                <a:effectLst/>
                <a:uLnTx/>
                <a:uFillTx/>
                <a:latin typeface="Arial"/>
                <a:ea typeface="+mn-ea"/>
                <a:cs typeface="+mn-cs"/>
              </a:endParaRPr>
            </a:p>
          </p:txBody>
        </p:sp>
        <p:pic>
          <p:nvPicPr>
            <p:cNvPr id="57" name="Graphic 56">
              <a:extLst>
                <a:ext uri="{FF2B5EF4-FFF2-40B4-BE49-F238E27FC236}">
                  <a16:creationId xmlns:a16="http://schemas.microsoft.com/office/drawing/2014/main" id="{07F71761-82BB-CFA1-9BD5-4560E5805F0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798018" y="4835460"/>
              <a:ext cx="308044" cy="308044"/>
            </a:xfrm>
            <a:prstGeom prst="rect">
              <a:avLst/>
            </a:prstGeom>
          </p:spPr>
        </p:pic>
      </p:grpSp>
      <p:sp>
        <p:nvSpPr>
          <p:cNvPr id="70" name="TextBox 69">
            <a:extLst>
              <a:ext uri="{FF2B5EF4-FFF2-40B4-BE49-F238E27FC236}">
                <a16:creationId xmlns:a16="http://schemas.microsoft.com/office/drawing/2014/main" id="{EF8E7464-8FC6-3403-1712-3BC4694E2BBC}"/>
              </a:ext>
            </a:extLst>
          </p:cNvPr>
          <p:cNvSpPr txBox="1"/>
          <p:nvPr/>
        </p:nvSpPr>
        <p:spPr>
          <a:xfrm>
            <a:off x="9040620" y="1645639"/>
            <a:ext cx="1462119" cy="184666"/>
          </a:xfrm>
          <a:prstGeom prst="rect">
            <a:avLst/>
          </a:prstGeom>
          <a:noFill/>
        </p:spPr>
        <p:txBody>
          <a:bodyPr wrap="square" lIns="0" tIns="0" rIns="0" bIns="0" rtlCol="0">
            <a:spAutoFit/>
          </a:bodyPr>
          <a:lstStyle>
            <a:defPPr>
              <a:defRPr lang="en-US"/>
            </a:defPPr>
            <a:lvl1pPr marR="0" lvl="0" indent="0" fontAlgn="auto">
              <a:lnSpc>
                <a:spcPct val="100000"/>
              </a:lnSpc>
              <a:spcBef>
                <a:spcPts val="0"/>
              </a:spcBef>
              <a:spcAft>
                <a:spcPts val="0"/>
              </a:spcAft>
              <a:buClrTx/>
              <a:buSzTx/>
              <a:buFontTx/>
              <a:buNone/>
              <a:tabLst/>
              <a:defRPr kumimoji="0" sz="1400" b="0" i="0" u="none" strike="noStrike" cap="none" spc="0" normalizeH="0" baseline="0">
                <a:ln>
                  <a:noFill/>
                </a:ln>
                <a:solidFill>
                  <a:srgbClr val="CBEEFF"/>
                </a:solidFill>
                <a:effectLst/>
                <a:uLnTx/>
                <a:uFillTx/>
                <a:latin typeface="Arial"/>
              </a:defRPr>
            </a:lvl1p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672CB"/>
                </a:solidFill>
                <a:effectLst/>
                <a:uLnTx/>
                <a:uFillTx/>
                <a:latin typeface="Arial"/>
                <a:ea typeface="+mn-ea"/>
                <a:cs typeface="+mn-cs"/>
              </a:rPr>
              <a:t>Cloud native</a:t>
            </a:r>
          </a:p>
        </p:txBody>
      </p:sp>
      <p:sp>
        <p:nvSpPr>
          <p:cNvPr id="33" name="Rectangle 32">
            <a:extLst>
              <a:ext uri="{FF2B5EF4-FFF2-40B4-BE49-F238E27FC236}">
                <a16:creationId xmlns:a16="http://schemas.microsoft.com/office/drawing/2014/main" id="{E0FE5B21-DAD4-5209-F522-06493CF7C74B}"/>
              </a:ext>
            </a:extLst>
          </p:cNvPr>
          <p:cNvSpPr/>
          <p:nvPr/>
        </p:nvSpPr>
        <p:spPr>
          <a:xfrm>
            <a:off x="381001" y="2119348"/>
            <a:ext cx="7962900" cy="391919"/>
          </a:xfrm>
          <a:prstGeom prst="rect">
            <a:avLst/>
          </a:prstGeom>
          <a:noFill/>
        </p:spPr>
        <p:txBody>
          <a:bodyPr lIns="91440" tIns="91440" rIns="0" bIns="0" anchor="t" anchorCtr="0"/>
          <a:lstStyle/>
          <a:p>
            <a:pPr marL="0" marR="0" lvl="0" indent="0" algn="ctr" defTabSz="914377" rtl="0" eaLnBrk="1" fontAlgn="auto" latinLnBrk="0" hangingPunct="1">
              <a:lnSpc>
                <a:spcPct val="85000"/>
              </a:lnSpc>
              <a:spcBef>
                <a:spcPts val="60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Nova Light"/>
                <a:ea typeface="+mn-ea"/>
                <a:cs typeface="+mn-cs"/>
              </a:rPr>
              <a:t>Primary</a:t>
            </a:r>
          </a:p>
        </p:txBody>
      </p:sp>
      <p:grpSp>
        <p:nvGrpSpPr>
          <p:cNvPr id="11" name="Group 10">
            <a:extLst>
              <a:ext uri="{FF2B5EF4-FFF2-40B4-BE49-F238E27FC236}">
                <a16:creationId xmlns:a16="http://schemas.microsoft.com/office/drawing/2014/main" id="{71972F1E-463A-73C1-2CC1-6C3DF1B78B83}"/>
              </a:ext>
            </a:extLst>
          </p:cNvPr>
          <p:cNvGrpSpPr/>
          <p:nvPr/>
        </p:nvGrpSpPr>
        <p:grpSpPr>
          <a:xfrm>
            <a:off x="566651" y="3048150"/>
            <a:ext cx="7572967" cy="2732252"/>
            <a:chOff x="527435" y="2938334"/>
            <a:chExt cx="7572967" cy="2732252"/>
          </a:xfrm>
        </p:grpSpPr>
        <p:grpSp>
          <p:nvGrpSpPr>
            <p:cNvPr id="76" name="Group 75">
              <a:extLst>
                <a:ext uri="{FF2B5EF4-FFF2-40B4-BE49-F238E27FC236}">
                  <a16:creationId xmlns:a16="http://schemas.microsoft.com/office/drawing/2014/main" id="{25E2E511-BC5C-D59E-4F56-E7F24DC8BE8F}"/>
                </a:ext>
              </a:extLst>
            </p:cNvPr>
            <p:cNvGrpSpPr/>
            <p:nvPr/>
          </p:nvGrpSpPr>
          <p:grpSpPr>
            <a:xfrm>
              <a:off x="527435" y="3081901"/>
              <a:ext cx="2513163" cy="1162382"/>
              <a:chOff x="4376934" y="3076891"/>
              <a:chExt cx="2513163" cy="1162382"/>
            </a:xfrm>
          </p:grpSpPr>
          <p:pic>
            <p:nvPicPr>
              <p:cNvPr id="71" name="Picture 70" descr="Image of Dell PowerStore hardware.">
                <a:extLst>
                  <a:ext uri="{FF2B5EF4-FFF2-40B4-BE49-F238E27FC236}">
                    <a16:creationId xmlns:a16="http://schemas.microsoft.com/office/drawing/2014/main" id="{6699A18E-3D8F-19BC-FFBF-A855AE82CC5B}"/>
                  </a:ext>
                </a:extLst>
              </p:cNvPr>
              <p:cNvPicPr>
                <a:picLocks noChangeAspect="1"/>
              </p:cNvPicPr>
              <p:nvPr/>
            </p:nvPicPr>
            <p:blipFill>
              <a:blip r:embed="rId8"/>
              <a:stretch>
                <a:fillRect/>
              </a:stretch>
            </p:blipFill>
            <p:spPr>
              <a:xfrm>
                <a:off x="4432210" y="3076891"/>
                <a:ext cx="2402613" cy="587763"/>
              </a:xfrm>
              <a:prstGeom prst="rect">
                <a:avLst/>
              </a:prstGeom>
            </p:spPr>
          </p:pic>
          <p:sp>
            <p:nvSpPr>
              <p:cNvPr id="72" name="TextBox 71">
                <a:extLst>
                  <a:ext uri="{FF2B5EF4-FFF2-40B4-BE49-F238E27FC236}">
                    <a16:creationId xmlns:a16="http://schemas.microsoft.com/office/drawing/2014/main" id="{92691026-C2E8-FA12-9710-743CEC3E828C}"/>
                  </a:ext>
                </a:extLst>
              </p:cNvPr>
              <p:cNvSpPr txBox="1"/>
              <p:nvPr/>
            </p:nvSpPr>
            <p:spPr>
              <a:xfrm>
                <a:off x="4376934" y="3469832"/>
                <a:ext cx="2513163" cy="769441"/>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600" b="0" i="0" u="none" strike="noStrike" kern="1200" cap="none" spc="0" normalizeH="0" baseline="0" noProof="0" err="1">
                    <a:ln>
                      <a:noFill/>
                    </a:ln>
                    <a:solidFill>
                      <a:srgbClr val="FFFFFF"/>
                    </a:solidFill>
                    <a:effectLst/>
                    <a:uLnTx/>
                    <a:uFillTx/>
                    <a:latin typeface="Arial"/>
                    <a:ea typeface="+mn-ea"/>
                    <a:cs typeface="+mn-cs"/>
                  </a:rPr>
                  <a:t>PowerStore</a:t>
                </a:r>
                <a:endParaRPr kumimoji="0" lang="en-US" sz="1400" b="0" i="0" u="none" strike="noStrike" kern="1200" cap="none" spc="0" normalizeH="0" baseline="0" noProof="0">
                  <a:ln>
                    <a:noFill/>
                  </a:ln>
                  <a:solidFill>
                    <a:srgbClr val="FFFFFF"/>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rPr>
                  <a:t>Unified, all-flash enterprise storage for diverse workloads</a:t>
                </a:r>
                <a:endParaRPr kumimoji="0" lang="en-US" sz="20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75" name="Group 74">
              <a:extLst>
                <a:ext uri="{FF2B5EF4-FFF2-40B4-BE49-F238E27FC236}">
                  <a16:creationId xmlns:a16="http://schemas.microsoft.com/office/drawing/2014/main" id="{1804C0D2-138C-C77D-A405-B23CD7FE86DF}"/>
                </a:ext>
              </a:extLst>
            </p:cNvPr>
            <p:cNvGrpSpPr/>
            <p:nvPr/>
          </p:nvGrpSpPr>
          <p:grpSpPr>
            <a:xfrm>
              <a:off x="3329038" y="2938334"/>
              <a:ext cx="2072641" cy="1385521"/>
              <a:chOff x="427436" y="2962456"/>
              <a:chExt cx="2072641" cy="1385521"/>
            </a:xfrm>
          </p:grpSpPr>
          <p:pic>
            <p:nvPicPr>
              <p:cNvPr id="73" name="Picture 72" descr="Dell PowerMax server">
                <a:extLst>
                  <a:ext uri="{FF2B5EF4-FFF2-40B4-BE49-F238E27FC236}">
                    <a16:creationId xmlns:a16="http://schemas.microsoft.com/office/drawing/2014/main" id="{B1B2C8C1-BCEE-51F4-B262-1568BB37104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b="22313"/>
              <a:stretch/>
            </p:blipFill>
            <p:spPr>
              <a:xfrm>
                <a:off x="542565" y="2962456"/>
                <a:ext cx="1798370" cy="804496"/>
              </a:xfrm>
              <a:prstGeom prst="rect">
                <a:avLst/>
              </a:prstGeom>
            </p:spPr>
          </p:pic>
          <p:sp>
            <p:nvSpPr>
              <p:cNvPr id="74" name="TextBox 73">
                <a:extLst>
                  <a:ext uri="{FF2B5EF4-FFF2-40B4-BE49-F238E27FC236}">
                    <a16:creationId xmlns:a16="http://schemas.microsoft.com/office/drawing/2014/main" id="{C8403D54-C5DF-E8C4-3542-6BD44F73BDE8}"/>
                  </a:ext>
                </a:extLst>
              </p:cNvPr>
              <p:cNvSpPr txBox="1"/>
              <p:nvPr/>
            </p:nvSpPr>
            <p:spPr>
              <a:xfrm>
                <a:off x="427436" y="3578536"/>
                <a:ext cx="2072641" cy="769441"/>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600" b="0" i="0" u="none" strike="noStrike" kern="1200" cap="none" spc="0" normalizeH="0" baseline="0" noProof="0" err="1">
                    <a:ln>
                      <a:noFill/>
                    </a:ln>
                    <a:solidFill>
                      <a:srgbClr val="FFFFFF"/>
                    </a:solidFill>
                    <a:effectLst/>
                    <a:uLnTx/>
                    <a:uFillTx/>
                    <a:latin typeface="Arial"/>
                    <a:ea typeface="+mn-ea"/>
                    <a:cs typeface="+mn-cs"/>
                  </a:rPr>
                  <a:t>PowerMax</a:t>
                </a:r>
                <a:endParaRPr kumimoji="0" lang="en-US" sz="1600" b="0" i="0" u="none" strike="noStrike" kern="1200" cap="none" spc="0" normalizeH="0" baseline="0" noProof="0">
                  <a:ln>
                    <a:noFill/>
                  </a:ln>
                  <a:solidFill>
                    <a:srgbClr val="FFFFFF"/>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rPr>
                  <a:t>World’s most secure mission-critical storage</a:t>
                </a:r>
              </a:p>
            </p:txBody>
          </p:sp>
        </p:grpSp>
        <p:grpSp>
          <p:nvGrpSpPr>
            <p:cNvPr id="10" name="Group 9">
              <a:extLst>
                <a:ext uri="{FF2B5EF4-FFF2-40B4-BE49-F238E27FC236}">
                  <a16:creationId xmlns:a16="http://schemas.microsoft.com/office/drawing/2014/main" id="{E75B6294-22FA-9213-31B6-48E7838209BB}"/>
                </a:ext>
              </a:extLst>
            </p:cNvPr>
            <p:cNvGrpSpPr/>
            <p:nvPr/>
          </p:nvGrpSpPr>
          <p:grpSpPr>
            <a:xfrm>
              <a:off x="5675021" y="3086461"/>
              <a:ext cx="2425381" cy="1240931"/>
              <a:chOff x="5675021" y="2899109"/>
              <a:chExt cx="2425381" cy="1240931"/>
            </a:xfrm>
          </p:grpSpPr>
          <p:pic>
            <p:nvPicPr>
              <p:cNvPr id="81" name="Picture 2">
                <a:extLst>
                  <a:ext uri="{FF2B5EF4-FFF2-40B4-BE49-F238E27FC236}">
                    <a16:creationId xmlns:a16="http://schemas.microsoft.com/office/drawing/2014/main" id="{464C2378-1F1C-40BE-0FEA-584F9E34418F}"/>
                  </a:ext>
                  <a:ext uri="{C183D7F6-B498-43B3-948B-1728B52AA6E4}">
                    <adec:decorative xmlns:adec="http://schemas.microsoft.com/office/drawing/2017/decorative" val="1"/>
                  </a:ext>
                </a:extLst>
              </p:cNvPr>
              <p:cNvPicPr>
                <a:picLocks noChangeAspect="1" noChangeArrowheads="1"/>
              </p:cNvPicPr>
              <p:nvPr/>
            </p:nvPicPr>
            <p:blipFill>
              <a:blip r:embed="rId10"/>
              <a:srcRect t="112" b="112"/>
              <a:stretch/>
            </p:blipFill>
            <p:spPr bwMode="auto">
              <a:xfrm>
                <a:off x="5817507" y="2899109"/>
                <a:ext cx="2181984" cy="391918"/>
              </a:xfrm>
              <a:prstGeom prst="rect">
                <a:avLst/>
              </a:prstGeom>
              <a:ln>
                <a:noFill/>
              </a:ln>
              <a:effectLst>
                <a:outerShdw blurRad="190500" algn="tl" rotWithShape="0">
                  <a:srgbClr val="000000">
                    <a:alpha val="70000"/>
                  </a:srgbClr>
                </a:outerShdw>
                <a:reflection blurRad="6350" stA="20000" endPos="55000" dir="5400000" sy="-100000" algn="bl" rotWithShape="0"/>
              </a:effectLst>
              <a:extLst>
                <a:ext uri="{909E8E84-426E-40DD-AFC4-6F175D3DCCD1}">
                  <a14:hiddenFill xmlns:a14="http://schemas.microsoft.com/office/drawing/2010/main">
                    <a:solidFill>
                      <a:srgbClr val="FFFFFF"/>
                    </a:solidFill>
                  </a14:hiddenFill>
                </a:ext>
              </a:extLst>
            </p:spPr>
          </p:pic>
          <p:sp>
            <p:nvSpPr>
              <p:cNvPr id="82" name="TextBox 81">
                <a:extLst>
                  <a:ext uri="{FF2B5EF4-FFF2-40B4-BE49-F238E27FC236}">
                    <a16:creationId xmlns:a16="http://schemas.microsoft.com/office/drawing/2014/main" id="{68846205-C901-67FF-3EB1-6DE9D456E86B}"/>
                  </a:ext>
                </a:extLst>
              </p:cNvPr>
              <p:cNvSpPr txBox="1"/>
              <p:nvPr/>
            </p:nvSpPr>
            <p:spPr>
              <a:xfrm>
                <a:off x="5675021" y="3370599"/>
                <a:ext cx="2425381" cy="769441"/>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600" b="0" i="0" u="none" strike="noStrike" kern="1200" cap="none" spc="0" normalizeH="0" baseline="0" noProof="0" err="1">
                    <a:ln>
                      <a:noFill/>
                    </a:ln>
                    <a:solidFill>
                      <a:srgbClr val="FFFFFF"/>
                    </a:solidFill>
                    <a:effectLst/>
                    <a:uLnTx/>
                    <a:uFillTx/>
                    <a:latin typeface="Arial"/>
                    <a:ea typeface="+mn-ea"/>
                    <a:cs typeface="+mn-cs"/>
                  </a:rPr>
                  <a:t>PowerFlex</a:t>
                </a:r>
                <a:endParaRPr kumimoji="0" lang="en-US" sz="1600" b="0" i="0" u="none" strike="noStrike" kern="1200" cap="none" spc="0" normalizeH="0" baseline="0" noProof="0">
                  <a:ln>
                    <a:noFill/>
                  </a:ln>
                  <a:solidFill>
                    <a:srgbClr val="FFFFFF"/>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rPr>
                  <a:t>Powerful, flexible software-defined infrastructure</a:t>
                </a:r>
              </a:p>
            </p:txBody>
          </p:sp>
        </p:grpSp>
        <p:grpSp>
          <p:nvGrpSpPr>
            <p:cNvPr id="9" name="Group 8">
              <a:extLst>
                <a:ext uri="{FF2B5EF4-FFF2-40B4-BE49-F238E27FC236}">
                  <a16:creationId xmlns:a16="http://schemas.microsoft.com/office/drawing/2014/main" id="{C9E9D176-EA95-A2FA-DA15-5A9E30CA70C7}"/>
                </a:ext>
              </a:extLst>
            </p:cNvPr>
            <p:cNvGrpSpPr/>
            <p:nvPr/>
          </p:nvGrpSpPr>
          <p:grpSpPr>
            <a:xfrm>
              <a:off x="1532068" y="4513413"/>
              <a:ext cx="2421759" cy="1157173"/>
              <a:chOff x="1532068" y="4326061"/>
              <a:chExt cx="2421759" cy="1157173"/>
            </a:xfrm>
          </p:grpSpPr>
          <p:pic>
            <p:nvPicPr>
              <p:cNvPr id="89" name="Picture 88">
                <a:extLst>
                  <a:ext uri="{FF2B5EF4-FFF2-40B4-BE49-F238E27FC236}">
                    <a16:creationId xmlns:a16="http://schemas.microsoft.com/office/drawing/2014/main" id="{A97ADE92-19BE-8DB3-8AD3-96843AF0C88C}"/>
                  </a:ext>
                </a:extLst>
              </p:cNvPr>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a:ext>
                </a:extLst>
              </a:blip>
              <a:srcRect/>
              <a:stretch/>
            </p:blipFill>
            <p:spPr>
              <a:xfrm>
                <a:off x="1751496" y="4326061"/>
                <a:ext cx="1997049" cy="377212"/>
              </a:xfrm>
              <a:prstGeom prst="rect">
                <a:avLst/>
              </a:prstGeom>
              <a:noFill/>
              <a:effectLst>
                <a:reflection blurRad="6350" stA="24555" endPos="35000" dir="5400000" sy="-100000" algn="bl" rotWithShape="0"/>
              </a:effectLst>
            </p:spPr>
          </p:pic>
          <p:sp>
            <p:nvSpPr>
              <p:cNvPr id="91" name="TextBox 90">
                <a:extLst>
                  <a:ext uri="{FF2B5EF4-FFF2-40B4-BE49-F238E27FC236}">
                    <a16:creationId xmlns:a16="http://schemas.microsoft.com/office/drawing/2014/main" id="{64EDDFB8-EC6D-05CD-DE6D-425B76C77226}"/>
                  </a:ext>
                </a:extLst>
              </p:cNvPr>
              <p:cNvSpPr txBox="1"/>
              <p:nvPr/>
            </p:nvSpPr>
            <p:spPr>
              <a:xfrm>
                <a:off x="1532068" y="4713793"/>
                <a:ext cx="2421759" cy="769441"/>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Unity XT Hybrid</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rPr>
                  <a:t>Hybrid flash storage for general purpose workloads</a:t>
                </a:r>
              </a:p>
            </p:txBody>
          </p:sp>
        </p:grpSp>
        <p:grpSp>
          <p:nvGrpSpPr>
            <p:cNvPr id="8" name="Group 7">
              <a:extLst>
                <a:ext uri="{FF2B5EF4-FFF2-40B4-BE49-F238E27FC236}">
                  <a16:creationId xmlns:a16="http://schemas.microsoft.com/office/drawing/2014/main" id="{C231694B-F856-F3B8-07DA-6AD6D368A007}"/>
                </a:ext>
              </a:extLst>
            </p:cNvPr>
            <p:cNvGrpSpPr/>
            <p:nvPr/>
          </p:nvGrpSpPr>
          <p:grpSpPr>
            <a:xfrm>
              <a:off x="4353077" y="4522443"/>
              <a:ext cx="2650306" cy="1138434"/>
              <a:chOff x="4353077" y="4335091"/>
              <a:chExt cx="2650306" cy="1138434"/>
            </a:xfrm>
          </p:grpSpPr>
          <p:pic>
            <p:nvPicPr>
              <p:cNvPr id="88" name="Picture 87">
                <a:extLst>
                  <a:ext uri="{FF2B5EF4-FFF2-40B4-BE49-F238E27FC236}">
                    <a16:creationId xmlns:a16="http://schemas.microsoft.com/office/drawing/2014/main" id="{E19DB4CA-1759-E8C0-2AEA-E5F23A59125C}"/>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10000"/>
                        </a14:imgEffect>
                      </a14:imgLayer>
                    </a14:imgProps>
                  </a:ext>
                  <a:ext uri="{28A0092B-C50C-407E-A947-70E740481C1C}">
                    <a14:useLocalDpi xmlns:a14="http://schemas.microsoft.com/office/drawing/2010/main"/>
                  </a:ext>
                </a:extLst>
              </a:blip>
              <a:srcRect/>
              <a:stretch/>
            </p:blipFill>
            <p:spPr>
              <a:xfrm>
                <a:off x="4641910" y="4335091"/>
                <a:ext cx="2072641" cy="361728"/>
              </a:xfrm>
              <a:prstGeom prst="rect">
                <a:avLst/>
              </a:prstGeom>
              <a:noFill/>
              <a:effectLst>
                <a:reflection blurRad="6350" stA="24555" endPos="35000" dir="5400000" sy="-100000" algn="bl" rotWithShape="0"/>
              </a:effectLst>
            </p:spPr>
          </p:pic>
          <p:sp>
            <p:nvSpPr>
              <p:cNvPr id="92" name="TextBox 91">
                <a:extLst>
                  <a:ext uri="{FF2B5EF4-FFF2-40B4-BE49-F238E27FC236}">
                    <a16:creationId xmlns:a16="http://schemas.microsoft.com/office/drawing/2014/main" id="{654971ED-A603-5914-5178-4843F3AE2E4B}"/>
                  </a:ext>
                </a:extLst>
              </p:cNvPr>
              <p:cNvSpPr txBox="1"/>
              <p:nvPr/>
            </p:nvSpPr>
            <p:spPr>
              <a:xfrm>
                <a:off x="4353077" y="4704084"/>
                <a:ext cx="2650306" cy="769441"/>
              </a:xfrm>
              <a:prstGeom prst="rect">
                <a:avLst/>
              </a:prstGeom>
              <a:noFill/>
            </p:spPr>
            <p:txBody>
              <a:bodyPr wrap="square" lIns="91440" tIns="45720" rIns="91440" bIns="45720" anchor="t">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600" b="0" i="0" u="none" strike="noStrike" kern="1200" cap="none" spc="0" normalizeH="0" baseline="0" noProof="0" err="1">
                    <a:ln>
                      <a:noFill/>
                    </a:ln>
                    <a:solidFill>
                      <a:srgbClr val="FFFFFF"/>
                    </a:solidFill>
                    <a:effectLst/>
                    <a:uLnTx/>
                    <a:uFillTx/>
                    <a:latin typeface="Arial"/>
                    <a:ea typeface="+mn-ea"/>
                    <a:cs typeface="+mn-cs"/>
                  </a:rPr>
                  <a:t>PowerVault</a:t>
                </a:r>
                <a:endParaRPr kumimoji="0" lang="en-US" sz="1600" b="0" i="0" u="none" strike="noStrike" kern="1200" cap="none" spc="0" normalizeH="0" baseline="0" noProof="0">
                  <a:ln>
                    <a:noFill/>
                  </a:ln>
                  <a:solidFill>
                    <a:srgbClr val="FFFFFF"/>
                  </a:solidFill>
                  <a:effectLst/>
                  <a:uLnTx/>
                  <a:uFillTx/>
                  <a:latin typeface="Arial"/>
                  <a:ea typeface="+mn-ea"/>
                  <a:cs typeface="+mn-cs"/>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rPr>
                  <a:t>Optimized SAN/DAS for small and medium businesses</a:t>
                </a:r>
              </a:p>
            </p:txBody>
          </p:sp>
        </p:grpSp>
      </p:grpSp>
      <p:sp>
        <p:nvSpPr>
          <p:cNvPr id="6" name="TextBox 5">
            <a:extLst>
              <a:ext uri="{FF2B5EF4-FFF2-40B4-BE49-F238E27FC236}">
                <a16:creationId xmlns:a16="http://schemas.microsoft.com/office/drawing/2014/main" id="{1ADD091C-36FE-B145-26EF-011282DAF29A}"/>
              </a:ext>
            </a:extLst>
          </p:cNvPr>
          <p:cNvSpPr txBox="1"/>
          <p:nvPr/>
        </p:nvSpPr>
        <p:spPr>
          <a:xfrm>
            <a:off x="1424990" y="2556210"/>
            <a:ext cx="6004062" cy="276999"/>
          </a:xfrm>
          <a:prstGeom prst="rect">
            <a:avLst/>
          </a:prstGeom>
          <a:noFill/>
        </p:spPr>
        <p:txBody>
          <a:bodyPr wrap="square">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Best for: </a:t>
            </a:r>
            <a:r>
              <a:rPr kumimoji="0" lang="en-US" sz="1200" b="0" i="0" u="none" strike="noStrike" kern="1200" cap="none" spc="0" normalizeH="0" baseline="0" noProof="0">
                <a:ln>
                  <a:noFill/>
                </a:ln>
                <a:solidFill>
                  <a:srgbClr val="FFFFFF"/>
                </a:solidFill>
                <a:effectLst/>
                <a:uLnTx/>
                <a:uFillTx/>
                <a:latin typeface="Arial"/>
                <a:ea typeface="+mn-ea"/>
                <a:cs typeface="+mn-cs"/>
              </a:rPr>
              <a:t>Block and unified consolidation, databases and VMs, containerized apps</a:t>
            </a:r>
          </a:p>
        </p:txBody>
      </p:sp>
      <p:sp>
        <p:nvSpPr>
          <p:cNvPr id="13" name="Arrow: Left-Right 10">
            <a:extLst>
              <a:ext uri="{FF2B5EF4-FFF2-40B4-BE49-F238E27FC236}">
                <a16:creationId xmlns:a16="http://schemas.microsoft.com/office/drawing/2014/main" id="{47D3EB5F-57EF-8F66-00FC-C0F41BAC6992}"/>
              </a:ext>
              <a:ext uri="{C183D7F6-B498-43B3-948B-1728B52AA6E4}">
                <adec:decorative xmlns:adec="http://schemas.microsoft.com/office/drawing/2017/decorative" val="1"/>
              </a:ext>
            </a:extLst>
          </p:cNvPr>
          <p:cNvSpPr/>
          <p:nvPr/>
        </p:nvSpPr>
        <p:spPr>
          <a:xfrm>
            <a:off x="381000" y="5940232"/>
            <a:ext cx="11153773" cy="391919"/>
          </a:xfrm>
          <a:prstGeom prst="leftRightArrow">
            <a:avLst>
              <a:gd name="adj1" fmla="val 100000"/>
              <a:gd name="adj2" fmla="val 50000"/>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85000"/>
              </a:lnSpc>
              <a:spcBef>
                <a:spcPts val="600"/>
              </a:spcBef>
              <a:spcAft>
                <a:spcPts val="0"/>
              </a:spcAft>
              <a:buClrTx/>
              <a:buSzTx/>
              <a:buFontTx/>
              <a:buNone/>
              <a:tabLst/>
              <a:defRPr/>
            </a:pPr>
            <a:r>
              <a:rPr kumimoji="0" lang="en-US" sz="1800" b="0" i="0" u="none" strike="noStrike" kern="1200" cap="none" spc="0" normalizeH="0" baseline="0" noProof="0">
                <a:ln>
                  <a:noFill/>
                </a:ln>
                <a:solidFill>
                  <a:srgbClr val="1D2C3B"/>
                </a:solidFill>
                <a:effectLst/>
                <a:uLnTx/>
                <a:uFillTx/>
                <a:latin typeface="Arial Nova Light"/>
                <a:ea typeface="+mn-ea"/>
                <a:cs typeface="+mn-cs"/>
              </a:rPr>
              <a:t>Dell PowerProtect data protection and cyber resiliency solutions</a:t>
            </a:r>
          </a:p>
        </p:txBody>
      </p:sp>
      <p:sp>
        <p:nvSpPr>
          <p:cNvPr id="34" name="Rectangle 33">
            <a:extLst>
              <a:ext uri="{FF2B5EF4-FFF2-40B4-BE49-F238E27FC236}">
                <a16:creationId xmlns:a16="http://schemas.microsoft.com/office/drawing/2014/main" id="{5772C45D-A9C5-67FE-9811-6FD31DB827C6}"/>
              </a:ext>
            </a:extLst>
          </p:cNvPr>
          <p:cNvSpPr/>
          <p:nvPr/>
        </p:nvSpPr>
        <p:spPr>
          <a:xfrm>
            <a:off x="8965828" y="2123096"/>
            <a:ext cx="2855088" cy="391918"/>
          </a:xfrm>
          <a:prstGeom prst="rect">
            <a:avLst/>
          </a:prstGeom>
          <a:noFill/>
        </p:spPr>
        <p:txBody>
          <a:bodyPr lIns="91440" tIns="91440" rIns="0" bIns="0" anchor="t" anchorCtr="0"/>
          <a:lstStyle/>
          <a:p>
            <a:pPr marL="0" marR="0" lvl="0" indent="0" algn="ctr" defTabSz="914377" rtl="0" eaLnBrk="1" fontAlgn="auto" latinLnBrk="0" hangingPunct="1">
              <a:lnSpc>
                <a:spcPct val="85000"/>
              </a:lnSpc>
              <a:spcBef>
                <a:spcPts val="60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Nova Light"/>
                <a:ea typeface="+mn-ea"/>
                <a:cs typeface="+mn-cs"/>
              </a:rPr>
              <a:t>Unstructured</a:t>
            </a:r>
          </a:p>
        </p:txBody>
      </p:sp>
      <p:sp>
        <p:nvSpPr>
          <p:cNvPr id="85" name="TextBox 84">
            <a:extLst>
              <a:ext uri="{FF2B5EF4-FFF2-40B4-BE49-F238E27FC236}">
                <a16:creationId xmlns:a16="http://schemas.microsoft.com/office/drawing/2014/main" id="{66E8D973-4125-6CE8-F768-5A53E1C723BA}"/>
              </a:ext>
            </a:extLst>
          </p:cNvPr>
          <p:cNvSpPr txBox="1"/>
          <p:nvPr/>
        </p:nvSpPr>
        <p:spPr>
          <a:xfrm>
            <a:off x="8965828" y="3584658"/>
            <a:ext cx="2827189" cy="769441"/>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PowerScale</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rPr>
              <a:t>Unified file and object storage built for modern apps and AI</a:t>
            </a:r>
          </a:p>
        </p:txBody>
      </p:sp>
      <p:sp>
        <p:nvSpPr>
          <p:cNvPr id="93" name="TextBox 92">
            <a:extLst>
              <a:ext uri="{FF2B5EF4-FFF2-40B4-BE49-F238E27FC236}">
                <a16:creationId xmlns:a16="http://schemas.microsoft.com/office/drawing/2014/main" id="{D1ED3CF6-7E44-697E-68C4-EB2483C21C8B}"/>
              </a:ext>
            </a:extLst>
          </p:cNvPr>
          <p:cNvSpPr txBox="1"/>
          <p:nvPr/>
        </p:nvSpPr>
        <p:spPr>
          <a:xfrm>
            <a:off x="9074131" y="5004188"/>
            <a:ext cx="2421755" cy="769441"/>
          </a:xfrm>
          <a:prstGeom prst="rect">
            <a:avLst/>
          </a:prstGeom>
          <a:noFill/>
        </p:spPr>
        <p:txBody>
          <a:bodyPr wrap="square" lIns="91440" tIns="45720" rIns="91440" bIns="45720" anchor="t">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600" b="0" i="0" u="none" strike="noStrike" kern="1200" cap="none" spc="0" normalizeH="0" baseline="0" noProof="0" err="1">
                <a:ln>
                  <a:noFill/>
                </a:ln>
                <a:solidFill>
                  <a:srgbClr val="FFFFFF"/>
                </a:solidFill>
                <a:effectLst/>
                <a:uLnTx/>
                <a:uFillTx/>
                <a:latin typeface="Arial"/>
                <a:ea typeface="+mn-ea"/>
                <a:cs typeface="+mn-cs"/>
              </a:rPr>
              <a:t>ObjectScale</a:t>
            </a:r>
            <a:endParaRPr kumimoji="0" lang="en-US" sz="1600" b="0" i="0" u="none" strike="noStrike" kern="1200" cap="none" spc="0" normalizeH="0" baseline="0" noProof="0" err="1">
              <a:ln>
                <a:noFill/>
              </a:ln>
              <a:solidFill>
                <a:srgbClr val="FFFFFF"/>
              </a:solidFill>
              <a:effectLst/>
              <a:uLnTx/>
              <a:uFillTx/>
              <a:latin typeface="Arial"/>
              <a:ea typeface="+mn-ea"/>
              <a:cs typeface="Arial"/>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rPr>
              <a:t>Object storage at scale, built for the AI era</a:t>
            </a:r>
            <a:endPar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Arial"/>
            </a:endParaRPr>
          </a:p>
        </p:txBody>
      </p:sp>
      <p:cxnSp>
        <p:nvCxnSpPr>
          <p:cNvPr id="5" name="Straight Connector 4">
            <a:extLst>
              <a:ext uri="{FF2B5EF4-FFF2-40B4-BE49-F238E27FC236}">
                <a16:creationId xmlns:a16="http://schemas.microsoft.com/office/drawing/2014/main" id="{80B50390-1DBF-3062-BC93-15273788F77A}"/>
              </a:ext>
            </a:extLst>
          </p:cNvPr>
          <p:cNvCxnSpPr/>
          <p:nvPr/>
        </p:nvCxnSpPr>
        <p:spPr>
          <a:xfrm>
            <a:off x="8483415" y="2897465"/>
            <a:ext cx="0" cy="2465477"/>
          </a:xfrm>
          <a:prstGeom prst="line">
            <a:avLst/>
          </a:prstGeom>
          <a:ln>
            <a:solidFill>
              <a:schemeClr val="bg1">
                <a:lumMod val="20000"/>
                <a:lumOff val="80000"/>
              </a:schemeClr>
            </a:solidFill>
          </a:ln>
        </p:spPr>
        <p:style>
          <a:lnRef idx="1">
            <a:schemeClr val="accent6"/>
          </a:lnRef>
          <a:fillRef idx="0">
            <a:schemeClr val="accent6"/>
          </a:fillRef>
          <a:effectRef idx="0">
            <a:schemeClr val="accent6"/>
          </a:effectRef>
          <a:fontRef idx="minor">
            <a:schemeClr val="tx1"/>
          </a:fontRef>
        </p:style>
      </p:cxnSp>
      <p:sp>
        <p:nvSpPr>
          <p:cNvPr id="7" name="TextBox 6">
            <a:extLst>
              <a:ext uri="{FF2B5EF4-FFF2-40B4-BE49-F238E27FC236}">
                <a16:creationId xmlns:a16="http://schemas.microsoft.com/office/drawing/2014/main" id="{005C0E49-7D0C-4247-068E-423E88191D29}"/>
              </a:ext>
            </a:extLst>
          </p:cNvPr>
          <p:cNvSpPr txBox="1"/>
          <p:nvPr/>
        </p:nvSpPr>
        <p:spPr>
          <a:xfrm>
            <a:off x="8817176" y="2546748"/>
            <a:ext cx="2975844" cy="461665"/>
          </a:xfrm>
          <a:prstGeom prst="rect">
            <a:avLst/>
          </a:prstGeom>
          <a:noFill/>
        </p:spPr>
        <p:txBody>
          <a:bodyPr wrap="square">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Best for: </a:t>
            </a:r>
            <a:r>
              <a:rPr kumimoji="0" lang="en-US" sz="1200" b="0" i="0" u="none" strike="noStrike" kern="1200" cap="none" spc="0" normalizeH="0" baseline="0" noProof="0">
                <a:ln>
                  <a:noFill/>
                </a:ln>
                <a:solidFill>
                  <a:srgbClr val="FFFFFF"/>
                </a:solidFill>
                <a:effectLst/>
                <a:uLnTx/>
                <a:uFillTx/>
                <a:latin typeface="Arial"/>
                <a:ea typeface="+mn-ea"/>
                <a:cs typeface="+mn-cs"/>
              </a:rPr>
              <a:t>File and object-intensive </a:t>
            </a:r>
            <a:br>
              <a:rPr kumimoji="0" lang="en-US" sz="12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apps, data analytics and AI/ML</a:t>
            </a:r>
          </a:p>
        </p:txBody>
      </p:sp>
      <p:pic>
        <p:nvPicPr>
          <p:cNvPr id="17" name="Picture 16" descr="A computer server with hexagons">
            <a:extLst>
              <a:ext uri="{FF2B5EF4-FFF2-40B4-BE49-F238E27FC236}">
                <a16:creationId xmlns:a16="http://schemas.microsoft.com/office/drawing/2014/main" id="{BAEEE702-BBDB-A2F0-317D-44540F0F05F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106596" y="4547878"/>
            <a:ext cx="2338969" cy="552256"/>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90">
            <a:extLst>
              <a:ext uri="{FF2B5EF4-FFF2-40B4-BE49-F238E27FC236}">
                <a16:creationId xmlns:a16="http://schemas.microsoft.com/office/drawing/2014/main" id="{90E521E5-1F3F-19FC-C0A9-E9C35109023E}"/>
              </a:ext>
              <a:ext uri="{C183D7F6-B498-43B3-948B-1728B52AA6E4}">
                <adec:decorative xmlns:adec="http://schemas.microsoft.com/office/drawing/2017/decorative" val="1"/>
              </a:ext>
            </a:extLst>
          </p:cNvPr>
          <p:cNvSpPr txBox="1">
            <a:spLocks/>
          </p:cNvSpPr>
          <p:nvPr/>
        </p:nvSpPr>
        <p:spPr>
          <a:xfrm>
            <a:off x="43382" y="-374866"/>
            <a:ext cx="1933543" cy="307777"/>
          </a:xfrm>
          <a:prstGeom prst="rect">
            <a:avLst/>
          </a:prstGeom>
          <a:solidFill>
            <a:srgbClr val="92D050"/>
          </a:solid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a:ea typeface="+mj-ea"/>
                <a:cs typeface="+mj-cs"/>
              </a:rPr>
              <a:t>Animated build slide</a:t>
            </a:r>
          </a:p>
        </p:txBody>
      </p:sp>
      <p:pic>
        <p:nvPicPr>
          <p:cNvPr id="14" name="Picture 13" descr="powerscale node">
            <a:extLst>
              <a:ext uri="{FF2B5EF4-FFF2-40B4-BE49-F238E27FC236}">
                <a16:creationId xmlns:a16="http://schemas.microsoft.com/office/drawing/2014/main" id="{FC636191-563E-ADD8-F4AA-571801901069}"/>
              </a:ext>
            </a:extLst>
          </p:cNvPr>
          <p:cNvPicPr>
            <a:picLocks noChangeAspect="1"/>
          </p:cNvPicPr>
          <p:nvPr/>
        </p:nvPicPr>
        <p:blipFill>
          <a:blip r:embed="rId16"/>
          <a:stretch>
            <a:fillRect/>
          </a:stretch>
        </p:blipFill>
        <p:spPr>
          <a:xfrm>
            <a:off x="9240328" y="3287995"/>
            <a:ext cx="2164686" cy="182334"/>
          </a:xfrm>
          <a:prstGeom prst="rect">
            <a:avLst/>
          </a:prstGeom>
        </p:spPr>
      </p:pic>
    </p:spTree>
    <p:extLst>
      <p:ext uri="{BB962C8B-B14F-4D97-AF65-F5344CB8AC3E}">
        <p14:creationId xmlns:p14="http://schemas.microsoft.com/office/powerpoint/2010/main" val="360051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13"/>
                                        </p:tgtEl>
                                        <p:attrNameLst>
                                          <p:attrName>style.visibility</p:attrName>
                                        </p:attrNameLst>
                                      </p:cBhvr>
                                      <p:to>
                                        <p:strVal val="visible"/>
                                      </p:to>
                                    </p:set>
                                    <p:anim calcmode="lin" valueType="num">
                                      <p:cBhvr>
                                        <p:cTn id="7" dur="600" fill="hold"/>
                                        <p:tgtEl>
                                          <p:spTgt spid="13"/>
                                        </p:tgtEl>
                                        <p:attrNameLst>
                                          <p:attrName>ppt_w</p:attrName>
                                        </p:attrNameLst>
                                      </p:cBhvr>
                                      <p:tavLst>
                                        <p:tav tm="0">
                                          <p:val>
                                            <p:fltVal val="0"/>
                                          </p:val>
                                        </p:tav>
                                        <p:tav tm="100000">
                                          <p:val>
                                            <p:strVal val="#ppt_w"/>
                                          </p:val>
                                        </p:tav>
                                      </p:tavLst>
                                    </p:anim>
                                    <p:anim calcmode="lin" valueType="num">
                                      <p:cBhvr>
                                        <p:cTn id="8" dur="600" fill="hold"/>
                                        <p:tgtEl>
                                          <p:spTgt spid="13"/>
                                        </p:tgtEl>
                                        <p:attrNameLst>
                                          <p:attrName>ppt_h</p:attrName>
                                        </p:attrNameLst>
                                      </p:cBhvr>
                                      <p:tavLst>
                                        <p:tav tm="0">
                                          <p:val>
                                            <p:fltVal val="0"/>
                                          </p:val>
                                        </p:tav>
                                        <p:tav tm="100000">
                                          <p:val>
                                            <p:strVal val="#ppt_h"/>
                                          </p:val>
                                        </p:tav>
                                      </p:tavLst>
                                    </p:anim>
                                    <p:animEffect transition="in" filter="fade">
                                      <p:cBhvr>
                                        <p:cTn id="9" dur="6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E7C6B-62CD-2DC4-54C4-9C2488EFB42B}"/>
            </a:ext>
          </a:extLst>
        </p:cNvPr>
        <p:cNvGrpSpPr/>
        <p:nvPr/>
      </p:nvGrpSpPr>
      <p:grpSpPr>
        <a:xfrm>
          <a:off x="0" y="0"/>
          <a:ext cx="0" cy="0"/>
          <a:chOff x="0" y="0"/>
          <a:chExt cx="0" cy="0"/>
        </a:xfrm>
      </p:grpSpPr>
      <p:grpSp>
        <p:nvGrpSpPr>
          <p:cNvPr id="65" name="Group 64">
            <a:extLst>
              <a:ext uri="{FF2B5EF4-FFF2-40B4-BE49-F238E27FC236}">
                <a16:creationId xmlns:a16="http://schemas.microsoft.com/office/drawing/2014/main" id="{FE4E5106-B387-8889-2A94-30C7744D989A}"/>
              </a:ext>
            </a:extLst>
          </p:cNvPr>
          <p:cNvGrpSpPr/>
          <p:nvPr/>
        </p:nvGrpSpPr>
        <p:grpSpPr>
          <a:xfrm>
            <a:off x="593486" y="1500814"/>
            <a:ext cx="10893160" cy="3855871"/>
            <a:chOff x="593486" y="1500814"/>
            <a:chExt cx="10893160" cy="3855871"/>
          </a:xfrm>
        </p:grpSpPr>
        <p:grpSp>
          <p:nvGrpSpPr>
            <p:cNvPr id="6" name="Group 5">
              <a:extLst>
                <a:ext uri="{FF2B5EF4-FFF2-40B4-BE49-F238E27FC236}">
                  <a16:creationId xmlns:a16="http://schemas.microsoft.com/office/drawing/2014/main" id="{7B74CE0D-D5B4-C5FC-266C-E6AFFC9EF3D0}"/>
                </a:ext>
              </a:extLst>
            </p:cNvPr>
            <p:cNvGrpSpPr/>
            <p:nvPr/>
          </p:nvGrpSpPr>
          <p:grpSpPr>
            <a:xfrm>
              <a:off x="593486" y="1500814"/>
              <a:ext cx="10893160" cy="3855871"/>
              <a:chOff x="950189" y="1830430"/>
              <a:chExt cx="10470550" cy="3855871"/>
            </a:xfrm>
          </p:grpSpPr>
          <p:sp>
            <p:nvSpPr>
              <p:cNvPr id="7" name="Content Placeholder 9">
                <a:extLst>
                  <a:ext uri="{FF2B5EF4-FFF2-40B4-BE49-F238E27FC236}">
                    <a16:creationId xmlns:a16="http://schemas.microsoft.com/office/drawing/2014/main" id="{3B4D1B95-2711-50C8-2F83-F1E702CA9D91}"/>
                  </a:ext>
                  <a:ext uri="{C183D7F6-B498-43B3-948B-1728B52AA6E4}">
                    <adec:decorative xmlns:adec="http://schemas.microsoft.com/office/drawing/2017/decorative" val="1"/>
                  </a:ext>
                </a:extLst>
              </p:cNvPr>
              <p:cNvSpPr txBox="1">
                <a:spLocks/>
              </p:cNvSpPr>
              <p:nvPr/>
            </p:nvSpPr>
            <p:spPr>
              <a:xfrm>
                <a:off x="963454" y="1830930"/>
                <a:ext cx="3398412" cy="3855371"/>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8" name="Content Placeholder 2">
                <a:extLst>
                  <a:ext uri="{FF2B5EF4-FFF2-40B4-BE49-F238E27FC236}">
                    <a16:creationId xmlns:a16="http://schemas.microsoft.com/office/drawing/2014/main" id="{1DE85179-477B-3A5C-7E55-636DFDED974C}"/>
                  </a:ext>
                  <a:ext uri="{C183D7F6-B498-43B3-948B-1728B52AA6E4}">
                    <adec:decorative xmlns:adec="http://schemas.microsoft.com/office/drawing/2017/decorative" val="1"/>
                  </a:ext>
                </a:extLst>
              </p:cNvPr>
              <p:cNvSpPr txBox="1">
                <a:spLocks/>
              </p:cNvSpPr>
              <p:nvPr/>
            </p:nvSpPr>
            <p:spPr>
              <a:xfrm>
                <a:off x="4540023" y="1830930"/>
                <a:ext cx="3398412" cy="3855371"/>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9" name="Content Placeholder 10">
                <a:extLst>
                  <a:ext uri="{FF2B5EF4-FFF2-40B4-BE49-F238E27FC236}">
                    <a16:creationId xmlns:a16="http://schemas.microsoft.com/office/drawing/2014/main" id="{CEBEA915-6DF7-F56A-500A-0B7F8B89B129}"/>
                  </a:ext>
                  <a:ext uri="{C183D7F6-B498-43B3-948B-1728B52AA6E4}">
                    <adec:decorative xmlns:adec="http://schemas.microsoft.com/office/drawing/2017/decorative" val="1"/>
                  </a:ext>
                </a:extLst>
              </p:cNvPr>
              <p:cNvSpPr txBox="1">
                <a:spLocks/>
              </p:cNvSpPr>
              <p:nvPr/>
            </p:nvSpPr>
            <p:spPr>
              <a:xfrm>
                <a:off x="8110832" y="1830930"/>
                <a:ext cx="3309907" cy="3855371"/>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3200" b="0" i="0" u="none" strike="noStrike" kern="1200" cap="none" spc="0" normalizeH="0" baseline="0" noProof="0">
                  <a:ln>
                    <a:noFill/>
                  </a:ln>
                  <a:solidFill>
                    <a:srgbClr val="1D2C3B"/>
                  </a:solidFill>
                  <a:effectLst/>
                  <a:uLnTx/>
                  <a:uFillTx/>
                  <a:latin typeface="Arial"/>
                  <a:ea typeface="+mn-ea"/>
                  <a:cs typeface="+mn-cs"/>
                </a:endParaRPr>
              </a:p>
            </p:txBody>
          </p:sp>
          <p:sp>
            <p:nvSpPr>
              <p:cNvPr id="10" name="Content Placeholder 9">
                <a:extLst>
                  <a:ext uri="{FF2B5EF4-FFF2-40B4-BE49-F238E27FC236}">
                    <a16:creationId xmlns:a16="http://schemas.microsoft.com/office/drawing/2014/main" id="{0FA3364D-55F7-97C1-DECD-388F5A9C7A5E}"/>
                  </a:ext>
                </a:extLst>
              </p:cNvPr>
              <p:cNvSpPr txBox="1">
                <a:spLocks/>
              </p:cNvSpPr>
              <p:nvPr/>
            </p:nvSpPr>
            <p:spPr>
              <a:xfrm>
                <a:off x="950189" y="1830430"/>
                <a:ext cx="3398411" cy="1358698"/>
              </a:xfrm>
              <a:prstGeom prst="rect">
                <a:avLst/>
              </a:prstGeom>
              <a:noFill/>
            </p:spPr>
            <p:txBody>
              <a:bodyPr lIns="91440" tIns="274320" rIns="91440" bIns="1097280" anchor="t" anchorCtr="0"/>
              <a:lstStyle>
                <a:defPPr>
                  <a:defRPr lang="en-US"/>
                </a:defPPr>
                <a:lvl1pPr marR="0" lvl="0" indent="0" algn="ctr" defTabSz="914377" fontAlgn="auto">
                  <a:lnSpc>
                    <a:spcPct val="85000"/>
                  </a:lnSpc>
                  <a:spcBef>
                    <a:spcPts val="600"/>
                  </a:spcBef>
                  <a:spcAft>
                    <a:spcPts val="0"/>
                  </a:spcAft>
                  <a:buClrTx/>
                  <a:buSzTx/>
                  <a:buFont typeface="Arial" panose="020B0604020202020204" pitchFamily="34" charset="0"/>
                  <a:buNone/>
                  <a:tabLst/>
                  <a:defRPr kumimoji="0" sz="2800" b="0" i="0" u="none" strike="noStrike" cap="none" spc="0" normalizeH="0" baseline="0">
                    <a:ln>
                      <a:noFill/>
                    </a:ln>
                    <a:solidFill>
                      <a:srgbClr val="1D2C3B"/>
                    </a:solidFill>
                    <a:effectLst/>
                    <a:uLnTx/>
                    <a:uFillTx/>
                    <a:latin typeface="Arial Nova Light"/>
                  </a:defRPr>
                </a:lvl1pPr>
                <a:lvl2pPr marL="685783" indent="-228594" defTabSz="914377">
                  <a:lnSpc>
                    <a:spcPct val="90000"/>
                  </a:lnSpc>
                  <a:spcBef>
                    <a:spcPts val="500"/>
                  </a:spcBef>
                  <a:buFont typeface="Arial" panose="020B0604020202020204" pitchFamily="34" charset="0"/>
                  <a:buChar char="•"/>
                  <a:defRPr sz="2400"/>
                </a:lvl2pPr>
                <a:lvl3pPr marL="1142971" indent="-228594" defTabSz="914377">
                  <a:lnSpc>
                    <a:spcPct val="90000"/>
                  </a:lnSpc>
                  <a:spcBef>
                    <a:spcPts val="500"/>
                  </a:spcBef>
                  <a:buFont typeface="Arial" panose="020B0604020202020204" pitchFamily="34" charset="0"/>
                  <a:buChar char="•"/>
                  <a:defRPr sz="2000"/>
                </a:lvl3pPr>
                <a:lvl4pPr marL="1600160" indent="-228594" defTabSz="914377">
                  <a:lnSpc>
                    <a:spcPct val="90000"/>
                  </a:lnSpc>
                  <a:spcBef>
                    <a:spcPts val="500"/>
                  </a:spcBef>
                  <a:buFont typeface="Arial" panose="020B0604020202020204" pitchFamily="34" charset="0"/>
                  <a:buChar char="•"/>
                </a:lvl4pPr>
                <a:lvl5pPr marL="2057349" indent="-228594" defTabSz="914377">
                  <a:lnSpc>
                    <a:spcPct val="90000"/>
                  </a:lnSpc>
                  <a:spcBef>
                    <a:spcPts val="500"/>
                  </a:spcBef>
                  <a:buFont typeface="Arial" panose="020B0604020202020204" pitchFamily="34" charset="0"/>
                  <a:buChar cha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85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1D2C3B"/>
                    </a:solidFill>
                    <a:effectLst/>
                    <a:uLnTx/>
                    <a:uFillTx/>
                    <a:latin typeface="Arial Nova Light"/>
                    <a:ea typeface="+mn-ea"/>
                    <a:cs typeface="+mn-cs"/>
                  </a:rPr>
                  <a:t>Manage cloud native and modern apps </a:t>
                </a:r>
              </a:p>
            </p:txBody>
          </p:sp>
          <p:sp>
            <p:nvSpPr>
              <p:cNvPr id="11" name="Content Placeholder 2">
                <a:extLst>
                  <a:ext uri="{FF2B5EF4-FFF2-40B4-BE49-F238E27FC236}">
                    <a16:creationId xmlns:a16="http://schemas.microsoft.com/office/drawing/2014/main" id="{A6A978A4-E5E4-34A2-5F4C-8BB64F7D5E2D}"/>
                  </a:ext>
                </a:extLst>
              </p:cNvPr>
              <p:cNvSpPr txBox="1">
                <a:spLocks/>
              </p:cNvSpPr>
              <p:nvPr/>
            </p:nvSpPr>
            <p:spPr>
              <a:xfrm>
                <a:off x="4540022" y="1830430"/>
                <a:ext cx="3407133" cy="1358698"/>
              </a:xfrm>
              <a:prstGeom prst="rect">
                <a:avLst/>
              </a:prstGeom>
              <a:noFill/>
            </p:spPr>
            <p:txBody>
              <a:bodyPr lIns="91440" tIns="27432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1D2C3B"/>
                    </a:solidFill>
                    <a:effectLst/>
                    <a:uLnTx/>
                    <a:uFillTx/>
                    <a:latin typeface="Arial Nova Light"/>
                    <a:ea typeface="+mn-ea"/>
                    <a:cs typeface="+mn-cs"/>
                  </a:rPr>
                  <a:t>Supporting AI/ML workloads at scale</a:t>
                </a:r>
              </a:p>
            </p:txBody>
          </p:sp>
          <p:sp>
            <p:nvSpPr>
              <p:cNvPr id="14" name="Content Placeholder 10">
                <a:extLst>
                  <a:ext uri="{FF2B5EF4-FFF2-40B4-BE49-F238E27FC236}">
                    <a16:creationId xmlns:a16="http://schemas.microsoft.com/office/drawing/2014/main" id="{E750C95B-27AD-F15F-15A7-6F1DFB3DDB1F}"/>
                  </a:ext>
                </a:extLst>
              </p:cNvPr>
              <p:cNvSpPr txBox="1">
                <a:spLocks/>
              </p:cNvSpPr>
              <p:nvPr/>
            </p:nvSpPr>
            <p:spPr>
              <a:xfrm>
                <a:off x="8110829" y="1844023"/>
                <a:ext cx="3308033" cy="1358698"/>
              </a:xfrm>
              <a:prstGeom prst="rect">
                <a:avLst/>
              </a:prstGeom>
              <a:noFill/>
            </p:spPr>
            <p:txBody>
              <a:bodyPr lIns="91440" tIns="274320" rIns="91440" bIns="1097280" anchor="t" anchorCtr="0"/>
              <a:lstStyle>
                <a:defPPr>
                  <a:defRPr lang="en-US"/>
                </a:defPPr>
                <a:lvl1pPr marR="0" lvl="0" indent="0" algn="ctr" defTabSz="914377" fontAlgn="auto">
                  <a:lnSpc>
                    <a:spcPct val="85000"/>
                  </a:lnSpc>
                  <a:spcBef>
                    <a:spcPts val="600"/>
                  </a:spcBef>
                  <a:spcAft>
                    <a:spcPts val="0"/>
                  </a:spcAft>
                  <a:buClrTx/>
                  <a:buSzTx/>
                  <a:buFont typeface="Arial" panose="020B0604020202020204" pitchFamily="34" charset="0"/>
                  <a:buNone/>
                  <a:tabLst/>
                  <a:defRPr kumimoji="0" sz="2800" b="0" i="0" u="none" strike="noStrike" cap="none" spc="0" normalizeH="0" baseline="0">
                    <a:ln>
                      <a:noFill/>
                    </a:ln>
                    <a:solidFill>
                      <a:srgbClr val="1D2C3B"/>
                    </a:solidFill>
                    <a:effectLst/>
                    <a:uLnTx/>
                    <a:uFillTx/>
                    <a:latin typeface="Arial Nova Light"/>
                  </a:defRPr>
                </a:lvl1pPr>
                <a:lvl2pPr marL="685783" indent="-228594" defTabSz="914377">
                  <a:lnSpc>
                    <a:spcPct val="90000"/>
                  </a:lnSpc>
                  <a:spcBef>
                    <a:spcPts val="500"/>
                  </a:spcBef>
                  <a:buFont typeface="Arial" panose="020B0604020202020204" pitchFamily="34" charset="0"/>
                  <a:buChar char="•"/>
                  <a:defRPr sz="2400"/>
                </a:lvl2pPr>
                <a:lvl3pPr marL="1142971" indent="-228594" defTabSz="914377">
                  <a:lnSpc>
                    <a:spcPct val="90000"/>
                  </a:lnSpc>
                  <a:spcBef>
                    <a:spcPts val="500"/>
                  </a:spcBef>
                  <a:buFont typeface="Arial" panose="020B0604020202020204" pitchFamily="34" charset="0"/>
                  <a:buChar char="•"/>
                  <a:defRPr sz="2000"/>
                </a:lvl3pPr>
                <a:lvl4pPr marL="1600160" indent="-228594" defTabSz="914377">
                  <a:lnSpc>
                    <a:spcPct val="90000"/>
                  </a:lnSpc>
                  <a:spcBef>
                    <a:spcPts val="500"/>
                  </a:spcBef>
                  <a:buFont typeface="Arial" panose="020B0604020202020204" pitchFamily="34" charset="0"/>
                  <a:buChar char="•"/>
                </a:lvl4pPr>
                <a:lvl5pPr marL="2057349" indent="-228594" defTabSz="914377">
                  <a:lnSpc>
                    <a:spcPct val="90000"/>
                  </a:lnSpc>
                  <a:spcBef>
                    <a:spcPts val="500"/>
                  </a:spcBef>
                  <a:buFont typeface="Arial" panose="020B0604020202020204" pitchFamily="34" charset="0"/>
                  <a:buChar cha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1D2C3B"/>
                    </a:solidFill>
                    <a:effectLst/>
                    <a:uLnTx/>
                    <a:uFillTx/>
                    <a:latin typeface="Arial Nova Light"/>
                    <a:ea typeface="+mn-ea"/>
                    <a:cs typeface="+mn-cs"/>
                  </a:rPr>
                  <a:t>Migration to Kubernetes virtualization (KubeVirt)</a:t>
                </a:r>
              </a:p>
              <a:p>
                <a:pPr marL="0" marR="0" lvl="0" indent="0" algn="ctr"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2000" b="0" i="0" u="none" strike="noStrike" kern="1200" cap="none" spc="0" normalizeH="0" baseline="0" noProof="0">
                  <a:ln>
                    <a:noFill/>
                  </a:ln>
                  <a:solidFill>
                    <a:srgbClr val="1D2C3B"/>
                  </a:solidFill>
                  <a:effectLst/>
                  <a:uLnTx/>
                  <a:uFillTx/>
                  <a:latin typeface="Arial Nova Light"/>
                  <a:ea typeface="+mn-ea"/>
                  <a:cs typeface="+mn-cs"/>
                </a:endParaRPr>
              </a:p>
            </p:txBody>
          </p:sp>
        </p:grpSp>
        <p:sp>
          <p:nvSpPr>
            <p:cNvPr id="28" name="TextBox 27">
              <a:extLst>
                <a:ext uri="{FF2B5EF4-FFF2-40B4-BE49-F238E27FC236}">
                  <a16:creationId xmlns:a16="http://schemas.microsoft.com/office/drawing/2014/main" id="{F4888F4D-A03A-41AD-232A-82BB557AEF76}"/>
                </a:ext>
              </a:extLst>
            </p:cNvPr>
            <p:cNvSpPr txBox="1"/>
            <p:nvPr/>
          </p:nvSpPr>
          <p:spPr>
            <a:xfrm>
              <a:off x="717207" y="2412067"/>
              <a:ext cx="3535577" cy="461665"/>
            </a:xfrm>
            <a:prstGeom prst="rect">
              <a:avLst/>
            </a:prstGeom>
            <a:noFill/>
          </p:spPr>
          <p:txBody>
            <a:bodyPr wrap="square" lIns="182880" rIns="1828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D2C3B"/>
                  </a:solidFill>
                  <a:effectLst/>
                  <a:uLnTx/>
                  <a:uFillTx/>
                  <a:latin typeface="Arial"/>
                  <a:ea typeface="+mn-ea"/>
                  <a:cs typeface="+mn-cs"/>
                </a:rPr>
                <a:t>Best-of-breed storage solutions for containers and modern apps </a:t>
              </a:r>
            </a:p>
          </p:txBody>
        </p:sp>
        <p:sp>
          <p:nvSpPr>
            <p:cNvPr id="29" name="TextBox 28">
              <a:extLst>
                <a:ext uri="{FF2B5EF4-FFF2-40B4-BE49-F238E27FC236}">
                  <a16:creationId xmlns:a16="http://schemas.microsoft.com/office/drawing/2014/main" id="{36CAD094-C61F-D43A-6644-D56853054D09}"/>
                </a:ext>
              </a:extLst>
            </p:cNvPr>
            <p:cNvSpPr txBox="1"/>
            <p:nvPr/>
          </p:nvSpPr>
          <p:spPr>
            <a:xfrm>
              <a:off x="4381152" y="2412067"/>
              <a:ext cx="3535577" cy="461665"/>
            </a:xfrm>
            <a:prstGeom prst="rect">
              <a:avLst/>
            </a:prstGeom>
            <a:noFill/>
          </p:spPr>
          <p:txBody>
            <a:bodyPr wrap="square" lIns="182880" rIns="1828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D2C3B"/>
                  </a:solidFill>
                  <a:effectLst/>
                  <a:uLnTx/>
                  <a:uFillTx/>
                  <a:latin typeface="Arial"/>
                  <a:ea typeface="+mn-ea"/>
                  <a:cs typeface="+mn-cs"/>
                </a:rPr>
                <a:t>Scalable and high-performance file and object storage for virtualized workloads</a:t>
              </a:r>
            </a:p>
          </p:txBody>
        </p:sp>
        <p:sp>
          <p:nvSpPr>
            <p:cNvPr id="30" name="TextBox 29">
              <a:extLst>
                <a:ext uri="{FF2B5EF4-FFF2-40B4-BE49-F238E27FC236}">
                  <a16:creationId xmlns:a16="http://schemas.microsoft.com/office/drawing/2014/main" id="{8805CDEB-7A9B-D223-6881-E8B1861AE9D4}"/>
                </a:ext>
              </a:extLst>
            </p:cNvPr>
            <p:cNvSpPr txBox="1"/>
            <p:nvPr/>
          </p:nvSpPr>
          <p:spPr>
            <a:xfrm>
              <a:off x="8045090" y="2408867"/>
              <a:ext cx="3429703" cy="646331"/>
            </a:xfrm>
            <a:prstGeom prst="rect">
              <a:avLst/>
            </a:prstGeom>
            <a:noFill/>
          </p:spPr>
          <p:txBody>
            <a:bodyPr wrap="square" lIns="182880" rIns="18288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D2C3B"/>
                  </a:solidFill>
                  <a:effectLst/>
                  <a:uLnTx/>
                  <a:uFillTx/>
                  <a:latin typeface="Arial"/>
                  <a:ea typeface="+mn-ea"/>
                  <a:cs typeface="+mn-cs"/>
                </a:rPr>
                <a:t>Scalable and high-performance block storage for virtualized workloads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1D2C3B"/>
                </a:solidFill>
                <a:effectLst/>
                <a:uLnTx/>
                <a:uFillTx/>
                <a:latin typeface="Arial"/>
                <a:ea typeface="+mn-ea"/>
                <a:cs typeface="+mn-cs"/>
              </a:endParaRPr>
            </a:p>
          </p:txBody>
        </p:sp>
      </p:grpSp>
      <p:sp>
        <p:nvSpPr>
          <p:cNvPr id="78" name="Title 77">
            <a:extLst>
              <a:ext uri="{FF2B5EF4-FFF2-40B4-BE49-F238E27FC236}">
                <a16:creationId xmlns:a16="http://schemas.microsoft.com/office/drawing/2014/main" id="{4B58046B-9577-F284-5467-B0330D3C1413}"/>
              </a:ext>
            </a:extLst>
          </p:cNvPr>
          <p:cNvSpPr>
            <a:spLocks noGrp="1"/>
          </p:cNvSpPr>
          <p:nvPr>
            <p:ph type="title"/>
          </p:nvPr>
        </p:nvSpPr>
        <p:spPr>
          <a:xfrm>
            <a:off x="381001" y="342900"/>
            <a:ext cx="11430000" cy="443198"/>
          </a:xfrm>
        </p:spPr>
        <p:txBody>
          <a:bodyPr/>
          <a:lstStyle/>
          <a:p>
            <a:r>
              <a:rPr lang="en-US"/>
              <a:t>Dell enterprise storage for Kubernetes</a:t>
            </a:r>
          </a:p>
        </p:txBody>
      </p:sp>
      <p:sp>
        <p:nvSpPr>
          <p:cNvPr id="24" name="Rectangle 23">
            <a:extLst>
              <a:ext uri="{FF2B5EF4-FFF2-40B4-BE49-F238E27FC236}">
                <a16:creationId xmlns:a16="http://schemas.microsoft.com/office/drawing/2014/main" id="{2C231E56-7B3B-825C-56DD-972A283A34A6}"/>
              </a:ext>
              <a:ext uri="{C183D7F6-B498-43B3-948B-1728B52AA6E4}">
                <adec:decorative xmlns:adec="http://schemas.microsoft.com/office/drawing/2017/decorative" val="1"/>
              </a:ext>
            </a:extLst>
          </p:cNvPr>
          <p:cNvSpPr/>
          <p:nvPr/>
        </p:nvSpPr>
        <p:spPr>
          <a:xfrm>
            <a:off x="1523" y="3049612"/>
            <a:ext cx="12232098" cy="1904656"/>
          </a:xfrm>
          <a:prstGeom prst="rect">
            <a:avLst/>
          </a:prstGeom>
          <a:solidFill>
            <a:schemeClr val="tx1">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26" name="Picture 25">
            <a:extLst>
              <a:ext uri="{FF2B5EF4-FFF2-40B4-BE49-F238E27FC236}">
                <a16:creationId xmlns:a16="http://schemas.microsoft.com/office/drawing/2014/main" id="{7EB3114A-7669-76F2-0C8B-230ECC4E503C}"/>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402119" y="6556503"/>
            <a:ext cx="1438648" cy="187024"/>
          </a:xfrm>
          <a:prstGeom prst="rect">
            <a:avLst/>
          </a:prstGeom>
        </p:spPr>
      </p:pic>
      <p:sp>
        <p:nvSpPr>
          <p:cNvPr id="31" name="Rectangle 30">
            <a:extLst>
              <a:ext uri="{FF2B5EF4-FFF2-40B4-BE49-F238E27FC236}">
                <a16:creationId xmlns:a16="http://schemas.microsoft.com/office/drawing/2014/main" id="{CD3DF0D3-C1E5-98D0-F401-EA19CB0E3E1F}"/>
              </a:ext>
            </a:extLst>
          </p:cNvPr>
          <p:cNvSpPr/>
          <p:nvPr/>
        </p:nvSpPr>
        <p:spPr>
          <a:xfrm>
            <a:off x="-1524" y="4936777"/>
            <a:ext cx="12192000" cy="1999726"/>
          </a:xfrm>
          <a:prstGeom prst="rect">
            <a:avLst/>
          </a:prstGeom>
          <a:solidFill>
            <a:schemeClr val="accent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sp>
        <p:nvSpPr>
          <p:cNvPr id="79" name="Subtitle 78">
            <a:extLst>
              <a:ext uri="{FF2B5EF4-FFF2-40B4-BE49-F238E27FC236}">
                <a16:creationId xmlns:a16="http://schemas.microsoft.com/office/drawing/2014/main" id="{1F7E0D61-F707-32D6-9B35-3685CF70470E}"/>
              </a:ext>
            </a:extLst>
          </p:cNvPr>
          <p:cNvSpPr>
            <a:spLocks noGrp="1"/>
          </p:cNvSpPr>
          <p:nvPr>
            <p:ph type="subTitle" idx="1"/>
          </p:nvPr>
        </p:nvSpPr>
        <p:spPr>
          <a:xfrm>
            <a:off x="385486" y="857250"/>
            <a:ext cx="11425529" cy="246221"/>
          </a:xfrm>
        </p:spPr>
        <p:txBody>
          <a:bodyPr wrap="square" lIns="0" tIns="0" rIns="0" bIns="0" anchor="t">
            <a:spAutoFit/>
          </a:bodyPr>
          <a:lstStyle/>
          <a:p>
            <a:r>
              <a:rPr lang="en-US">
                <a:latin typeface="Arial"/>
                <a:cs typeface="Arial"/>
              </a:rPr>
              <a:t>Best-of-breed storage for Kubernetes-based virtualization, AI/ML and cloud-native modern apps </a:t>
            </a:r>
          </a:p>
        </p:txBody>
      </p:sp>
      <p:pic>
        <p:nvPicPr>
          <p:cNvPr id="3" name="Graphic 2">
            <a:extLst>
              <a:ext uri="{FF2B5EF4-FFF2-40B4-BE49-F238E27FC236}">
                <a16:creationId xmlns:a16="http://schemas.microsoft.com/office/drawing/2014/main" id="{E5AB1E6A-0DFE-F502-7565-8AD0A46E287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1545766" y="5576643"/>
            <a:ext cx="609600" cy="609600"/>
          </a:xfrm>
          <a:prstGeom prst="rect">
            <a:avLst/>
          </a:prstGeom>
        </p:spPr>
      </p:pic>
      <p:pic>
        <p:nvPicPr>
          <p:cNvPr id="4" name="Graphic 3">
            <a:extLst>
              <a:ext uri="{FF2B5EF4-FFF2-40B4-BE49-F238E27FC236}">
                <a16:creationId xmlns:a16="http://schemas.microsoft.com/office/drawing/2014/main" id="{3D881A4F-EADD-DFE4-B54B-7C97D20C767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5400000" flipH="1">
            <a:off x="10050178" y="5576643"/>
            <a:ext cx="609600" cy="609600"/>
          </a:xfrm>
          <a:prstGeom prst="rect">
            <a:avLst/>
          </a:prstGeom>
        </p:spPr>
      </p:pic>
      <p:sp>
        <p:nvSpPr>
          <p:cNvPr id="13" name="Rectangle 12">
            <a:extLst>
              <a:ext uri="{FF2B5EF4-FFF2-40B4-BE49-F238E27FC236}">
                <a16:creationId xmlns:a16="http://schemas.microsoft.com/office/drawing/2014/main" id="{38D2DA72-23F6-19E4-E446-AD96AE400B5B}"/>
              </a:ext>
            </a:extLst>
          </p:cNvPr>
          <p:cNvSpPr/>
          <p:nvPr/>
        </p:nvSpPr>
        <p:spPr>
          <a:xfrm>
            <a:off x="2160321" y="5420559"/>
            <a:ext cx="7866382" cy="897857"/>
          </a:xfrm>
          <a:prstGeom prst="rect">
            <a:avLst/>
          </a:prstGeom>
          <a:noFill/>
          <a:ln>
            <a:solidFill>
              <a:schemeClr val="accent1">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sp>
        <p:nvSpPr>
          <p:cNvPr id="19" name="TextBox 18">
            <a:extLst>
              <a:ext uri="{FF2B5EF4-FFF2-40B4-BE49-F238E27FC236}">
                <a16:creationId xmlns:a16="http://schemas.microsoft.com/office/drawing/2014/main" id="{136552C9-A1CA-3186-06FB-76F4422A3EDB}"/>
              </a:ext>
            </a:extLst>
          </p:cNvPr>
          <p:cNvSpPr txBox="1"/>
          <p:nvPr/>
        </p:nvSpPr>
        <p:spPr>
          <a:xfrm>
            <a:off x="10712046" y="5553078"/>
            <a:ext cx="145234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Any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Dell Storage</a:t>
            </a:r>
          </a:p>
        </p:txBody>
      </p:sp>
      <p:sp>
        <p:nvSpPr>
          <p:cNvPr id="20" name="TextBox 19">
            <a:extLst>
              <a:ext uri="{FF2B5EF4-FFF2-40B4-BE49-F238E27FC236}">
                <a16:creationId xmlns:a16="http://schemas.microsoft.com/office/drawing/2014/main" id="{D3220819-EC57-0B0B-D4F3-D16E9D609A94}"/>
              </a:ext>
            </a:extLst>
          </p:cNvPr>
          <p:cNvSpPr txBox="1"/>
          <p:nvPr/>
        </p:nvSpPr>
        <p:spPr>
          <a:xfrm>
            <a:off x="55210" y="5553078"/>
            <a:ext cx="1498133"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Any Kubernetes</a:t>
            </a:r>
          </a:p>
        </p:txBody>
      </p:sp>
      <p:sp>
        <p:nvSpPr>
          <p:cNvPr id="21" name="TextBox 20">
            <a:extLst>
              <a:ext uri="{FF2B5EF4-FFF2-40B4-BE49-F238E27FC236}">
                <a16:creationId xmlns:a16="http://schemas.microsoft.com/office/drawing/2014/main" id="{E1090561-9DEB-387A-9089-11C21D9C91F3}"/>
              </a:ext>
            </a:extLst>
          </p:cNvPr>
          <p:cNvSpPr txBox="1"/>
          <p:nvPr/>
        </p:nvSpPr>
        <p:spPr>
          <a:xfrm>
            <a:off x="4260148" y="5063793"/>
            <a:ext cx="4048630" cy="507831"/>
          </a:xfrm>
          <a:prstGeom prst="rect">
            <a:avLst/>
          </a:prstGeom>
          <a:solidFill>
            <a:schemeClr val="accent1">
              <a:lumMod val="90000"/>
              <a:lumOff val="10000"/>
            </a:schemeClr>
          </a:solid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Enabled by Dell CSI/CSM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Open Source and available at no additional licensing cost</a:t>
            </a:r>
            <a:endParaRPr kumimoji="0" lang="en-US" sz="1100" b="0" i="0" u="none" strike="noStrike" kern="1200" cap="none" spc="0" normalizeH="0" baseline="0" noProof="0">
              <a:ln>
                <a:noFill/>
              </a:ln>
              <a:solidFill>
                <a:srgbClr val="FFFFFF"/>
              </a:solidFill>
              <a:effectLst/>
              <a:uLnTx/>
              <a:uFillTx/>
              <a:latin typeface="Arial"/>
              <a:ea typeface="+mn-ea"/>
              <a:cs typeface="Arial"/>
            </a:endParaRPr>
          </a:p>
        </p:txBody>
      </p:sp>
      <p:sp>
        <p:nvSpPr>
          <p:cNvPr id="17" name="TextBox 16">
            <a:extLst>
              <a:ext uri="{FF2B5EF4-FFF2-40B4-BE49-F238E27FC236}">
                <a16:creationId xmlns:a16="http://schemas.microsoft.com/office/drawing/2014/main" id="{003E7C13-185B-8AF4-0F3B-B6E636E713A5}"/>
              </a:ext>
            </a:extLst>
          </p:cNvPr>
          <p:cNvSpPr txBox="1"/>
          <p:nvPr/>
        </p:nvSpPr>
        <p:spPr>
          <a:xfrm>
            <a:off x="3203346" y="3092023"/>
            <a:ext cx="578530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D2C3B"/>
                </a:solidFill>
                <a:effectLst/>
                <a:uLnTx/>
                <a:uFillTx/>
                <a:latin typeface="Arial"/>
                <a:ea typeface="+mn-ea"/>
                <a:cs typeface="+mn-cs"/>
              </a:rPr>
              <a:t>Power any workload with Dell’s purpose-built storage:</a:t>
            </a:r>
          </a:p>
        </p:txBody>
      </p:sp>
      <p:grpSp>
        <p:nvGrpSpPr>
          <p:cNvPr id="34" name="Group 33">
            <a:extLst>
              <a:ext uri="{FF2B5EF4-FFF2-40B4-BE49-F238E27FC236}">
                <a16:creationId xmlns:a16="http://schemas.microsoft.com/office/drawing/2014/main" id="{A6C190A6-7A93-3BC6-8471-309EF4176678}"/>
              </a:ext>
              <a:ext uri="{C183D7F6-B498-43B3-948B-1728B52AA6E4}">
                <adec:decorative xmlns:adec="http://schemas.microsoft.com/office/drawing/2017/decorative" val="1"/>
              </a:ext>
            </a:extLst>
          </p:cNvPr>
          <p:cNvGrpSpPr>
            <a:grpSpLocks noChangeAspect="1"/>
          </p:cNvGrpSpPr>
          <p:nvPr/>
        </p:nvGrpSpPr>
        <p:grpSpPr>
          <a:xfrm>
            <a:off x="3053197" y="5676766"/>
            <a:ext cx="349795" cy="217287"/>
            <a:chOff x="7480234" y="121451"/>
            <a:chExt cx="578310" cy="336124"/>
          </a:xfrm>
          <a:solidFill>
            <a:schemeClr val="bg1">
              <a:lumMod val="20000"/>
              <a:lumOff val="80000"/>
            </a:schemeClr>
          </a:solidFill>
        </p:grpSpPr>
        <p:sp>
          <p:nvSpPr>
            <p:cNvPr id="35" name="Freeform 38">
              <a:extLst>
                <a:ext uri="{FF2B5EF4-FFF2-40B4-BE49-F238E27FC236}">
                  <a16:creationId xmlns:a16="http://schemas.microsoft.com/office/drawing/2014/main" id="{25635B9E-E32B-9E23-F1EE-1AA5AD31D9FE}"/>
                </a:ext>
              </a:extLst>
            </p:cNvPr>
            <p:cNvSpPr>
              <a:spLocks noEditPoints="1"/>
            </p:cNvSpPr>
            <p:nvPr/>
          </p:nvSpPr>
          <p:spPr bwMode="auto">
            <a:xfrm>
              <a:off x="7480234" y="121451"/>
              <a:ext cx="578310" cy="336124"/>
            </a:xfrm>
            <a:custGeom>
              <a:avLst/>
              <a:gdLst>
                <a:gd name="T0" fmla="*/ 144 w 289"/>
                <a:gd name="T1" fmla="*/ 168 h 168"/>
                <a:gd name="T2" fmla="*/ 2 w 289"/>
                <a:gd name="T3" fmla="*/ 88 h 168"/>
                <a:gd name="T4" fmla="*/ 2 w 289"/>
                <a:gd name="T5" fmla="*/ 80 h 168"/>
                <a:gd name="T6" fmla="*/ 144 w 289"/>
                <a:gd name="T7" fmla="*/ 0 h 168"/>
                <a:gd name="T8" fmla="*/ 287 w 289"/>
                <a:gd name="T9" fmla="*/ 80 h 168"/>
                <a:gd name="T10" fmla="*/ 287 w 289"/>
                <a:gd name="T11" fmla="*/ 88 h 168"/>
                <a:gd name="T12" fmla="*/ 144 w 289"/>
                <a:gd name="T13" fmla="*/ 168 h 168"/>
                <a:gd name="T14" fmla="*/ 14 w 289"/>
                <a:gd name="T15" fmla="*/ 84 h 168"/>
                <a:gd name="T16" fmla="*/ 144 w 289"/>
                <a:gd name="T17" fmla="*/ 156 h 168"/>
                <a:gd name="T18" fmla="*/ 275 w 289"/>
                <a:gd name="T19" fmla="*/ 84 h 168"/>
                <a:gd name="T20" fmla="*/ 144 w 289"/>
                <a:gd name="T21" fmla="*/ 12 h 168"/>
                <a:gd name="T22" fmla="*/ 14 w 289"/>
                <a:gd name="T23"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9" h="168">
                  <a:moveTo>
                    <a:pt x="144" y="168"/>
                  </a:moveTo>
                  <a:cubicBezTo>
                    <a:pt x="66" y="168"/>
                    <a:pt x="4" y="91"/>
                    <a:pt x="2" y="88"/>
                  </a:cubicBezTo>
                  <a:cubicBezTo>
                    <a:pt x="0" y="86"/>
                    <a:pt x="0" y="82"/>
                    <a:pt x="2" y="80"/>
                  </a:cubicBezTo>
                  <a:cubicBezTo>
                    <a:pt x="4" y="77"/>
                    <a:pt x="66" y="0"/>
                    <a:pt x="144" y="0"/>
                  </a:cubicBezTo>
                  <a:cubicBezTo>
                    <a:pt x="223" y="0"/>
                    <a:pt x="285" y="77"/>
                    <a:pt x="287" y="80"/>
                  </a:cubicBezTo>
                  <a:cubicBezTo>
                    <a:pt x="289" y="82"/>
                    <a:pt x="289" y="86"/>
                    <a:pt x="287" y="88"/>
                  </a:cubicBezTo>
                  <a:cubicBezTo>
                    <a:pt x="285" y="91"/>
                    <a:pt x="223" y="168"/>
                    <a:pt x="144" y="168"/>
                  </a:cubicBezTo>
                  <a:close/>
                  <a:moveTo>
                    <a:pt x="14" y="84"/>
                  </a:moveTo>
                  <a:cubicBezTo>
                    <a:pt x="28" y="99"/>
                    <a:pt x="81" y="156"/>
                    <a:pt x="144" y="156"/>
                  </a:cubicBezTo>
                  <a:cubicBezTo>
                    <a:pt x="207" y="156"/>
                    <a:pt x="261" y="99"/>
                    <a:pt x="275" y="84"/>
                  </a:cubicBezTo>
                  <a:cubicBezTo>
                    <a:pt x="261" y="69"/>
                    <a:pt x="207" y="12"/>
                    <a:pt x="144" y="12"/>
                  </a:cubicBezTo>
                  <a:cubicBezTo>
                    <a:pt x="81" y="12"/>
                    <a:pt x="28" y="69"/>
                    <a:pt x="14" y="84"/>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a:ea typeface="+mn-ea"/>
                <a:cs typeface="+mn-cs"/>
              </a:endParaRPr>
            </a:p>
          </p:txBody>
        </p:sp>
        <p:sp>
          <p:nvSpPr>
            <p:cNvPr id="36" name="Freeform 39">
              <a:extLst>
                <a:ext uri="{FF2B5EF4-FFF2-40B4-BE49-F238E27FC236}">
                  <a16:creationId xmlns:a16="http://schemas.microsoft.com/office/drawing/2014/main" id="{E9B5B1D6-90D0-3BA1-E0E8-16D8CF20D622}"/>
                </a:ext>
              </a:extLst>
            </p:cNvPr>
            <p:cNvSpPr>
              <a:spLocks noEditPoints="1"/>
            </p:cNvSpPr>
            <p:nvPr/>
          </p:nvSpPr>
          <p:spPr bwMode="auto">
            <a:xfrm>
              <a:off x="7660773" y="180163"/>
              <a:ext cx="215765" cy="217233"/>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54 w 108"/>
                <a:gd name="T11" fmla="*/ 12 h 108"/>
                <a:gd name="T12" fmla="*/ 12 w 108"/>
                <a:gd name="T13" fmla="*/ 54 h 108"/>
                <a:gd name="T14" fmla="*/ 54 w 108"/>
                <a:gd name="T15" fmla="*/ 96 h 108"/>
                <a:gd name="T16" fmla="*/ 96 w 108"/>
                <a:gd name="T17" fmla="*/ 54 h 108"/>
                <a:gd name="T18" fmla="*/ 54 w 108"/>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5" y="108"/>
                    <a:pt x="0" y="84"/>
                    <a:pt x="0" y="54"/>
                  </a:cubicBezTo>
                  <a:cubicBezTo>
                    <a:pt x="0" y="24"/>
                    <a:pt x="25" y="0"/>
                    <a:pt x="54" y="0"/>
                  </a:cubicBezTo>
                  <a:cubicBezTo>
                    <a:pt x="84" y="0"/>
                    <a:pt x="108" y="24"/>
                    <a:pt x="108" y="54"/>
                  </a:cubicBezTo>
                  <a:cubicBezTo>
                    <a:pt x="108" y="84"/>
                    <a:pt x="84" y="108"/>
                    <a:pt x="54" y="108"/>
                  </a:cubicBezTo>
                  <a:close/>
                  <a:moveTo>
                    <a:pt x="54" y="12"/>
                  </a:moveTo>
                  <a:cubicBezTo>
                    <a:pt x="31" y="12"/>
                    <a:pt x="12" y="31"/>
                    <a:pt x="12" y="54"/>
                  </a:cubicBezTo>
                  <a:cubicBezTo>
                    <a:pt x="12" y="77"/>
                    <a:pt x="31" y="96"/>
                    <a:pt x="54" y="96"/>
                  </a:cubicBezTo>
                  <a:cubicBezTo>
                    <a:pt x="78" y="96"/>
                    <a:pt x="96" y="77"/>
                    <a:pt x="96" y="54"/>
                  </a:cubicBezTo>
                  <a:cubicBezTo>
                    <a:pt x="96" y="31"/>
                    <a:pt x="78" y="12"/>
                    <a:pt x="54" y="12"/>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a:ea typeface="+mn-ea"/>
                <a:cs typeface="+mn-cs"/>
              </a:endParaRPr>
            </a:p>
          </p:txBody>
        </p:sp>
        <p:sp>
          <p:nvSpPr>
            <p:cNvPr id="37" name="Freeform 40">
              <a:extLst>
                <a:ext uri="{FF2B5EF4-FFF2-40B4-BE49-F238E27FC236}">
                  <a16:creationId xmlns:a16="http://schemas.microsoft.com/office/drawing/2014/main" id="{07163337-A0F4-E98D-AAA0-56A2C5065C66}"/>
                </a:ext>
              </a:extLst>
            </p:cNvPr>
            <p:cNvSpPr>
              <a:spLocks/>
            </p:cNvSpPr>
            <p:nvPr/>
          </p:nvSpPr>
          <p:spPr bwMode="auto">
            <a:xfrm>
              <a:off x="7709210" y="228600"/>
              <a:ext cx="120359" cy="120359"/>
            </a:xfrm>
            <a:custGeom>
              <a:avLst/>
              <a:gdLst>
                <a:gd name="T0" fmla="*/ 30 w 60"/>
                <a:gd name="T1" fmla="*/ 60 h 60"/>
                <a:gd name="T2" fmla="*/ 0 w 60"/>
                <a:gd name="T3" fmla="*/ 30 h 60"/>
                <a:gd name="T4" fmla="*/ 6 w 60"/>
                <a:gd name="T5" fmla="*/ 24 h 60"/>
                <a:gd name="T6" fmla="*/ 12 w 60"/>
                <a:gd name="T7" fmla="*/ 30 h 60"/>
                <a:gd name="T8" fmla="*/ 30 w 60"/>
                <a:gd name="T9" fmla="*/ 48 h 60"/>
                <a:gd name="T10" fmla="*/ 48 w 60"/>
                <a:gd name="T11" fmla="*/ 30 h 60"/>
                <a:gd name="T12" fmla="*/ 30 w 60"/>
                <a:gd name="T13" fmla="*/ 12 h 60"/>
                <a:gd name="T14" fmla="*/ 24 w 60"/>
                <a:gd name="T15" fmla="*/ 6 h 60"/>
                <a:gd name="T16" fmla="*/ 30 w 60"/>
                <a:gd name="T17" fmla="*/ 0 h 60"/>
                <a:gd name="T18" fmla="*/ 60 w 60"/>
                <a:gd name="T19" fmla="*/ 30 h 60"/>
                <a:gd name="T20" fmla="*/ 30 w 60"/>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30" y="60"/>
                  </a:moveTo>
                  <a:cubicBezTo>
                    <a:pt x="14" y="60"/>
                    <a:pt x="0" y="47"/>
                    <a:pt x="0" y="30"/>
                  </a:cubicBezTo>
                  <a:cubicBezTo>
                    <a:pt x="0" y="27"/>
                    <a:pt x="3" y="24"/>
                    <a:pt x="6" y="24"/>
                  </a:cubicBezTo>
                  <a:cubicBezTo>
                    <a:pt x="10" y="24"/>
                    <a:pt x="12" y="27"/>
                    <a:pt x="12" y="30"/>
                  </a:cubicBezTo>
                  <a:cubicBezTo>
                    <a:pt x="12" y="40"/>
                    <a:pt x="21" y="48"/>
                    <a:pt x="30" y="48"/>
                  </a:cubicBezTo>
                  <a:cubicBezTo>
                    <a:pt x="40" y="48"/>
                    <a:pt x="48" y="40"/>
                    <a:pt x="48" y="30"/>
                  </a:cubicBezTo>
                  <a:cubicBezTo>
                    <a:pt x="48" y="20"/>
                    <a:pt x="40" y="12"/>
                    <a:pt x="30" y="12"/>
                  </a:cubicBezTo>
                  <a:cubicBezTo>
                    <a:pt x="27" y="12"/>
                    <a:pt x="24" y="9"/>
                    <a:pt x="24" y="6"/>
                  </a:cubicBezTo>
                  <a:cubicBezTo>
                    <a:pt x="24" y="3"/>
                    <a:pt x="27" y="0"/>
                    <a:pt x="30" y="0"/>
                  </a:cubicBezTo>
                  <a:cubicBezTo>
                    <a:pt x="47" y="0"/>
                    <a:pt x="60" y="13"/>
                    <a:pt x="60" y="30"/>
                  </a:cubicBezTo>
                  <a:cubicBezTo>
                    <a:pt x="60" y="47"/>
                    <a:pt x="47" y="60"/>
                    <a:pt x="30" y="60"/>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a:ea typeface="+mn-ea"/>
                <a:cs typeface="+mn-cs"/>
              </a:endParaRPr>
            </a:p>
          </p:txBody>
        </p:sp>
      </p:grpSp>
      <p:sp>
        <p:nvSpPr>
          <p:cNvPr id="38" name="TextBox 37">
            <a:extLst>
              <a:ext uri="{FF2B5EF4-FFF2-40B4-BE49-F238E27FC236}">
                <a16:creationId xmlns:a16="http://schemas.microsoft.com/office/drawing/2014/main" id="{6D04A65D-0BA7-31FA-0135-5730710A4A69}"/>
              </a:ext>
            </a:extLst>
          </p:cNvPr>
          <p:cNvSpPr txBox="1"/>
          <p:nvPr/>
        </p:nvSpPr>
        <p:spPr>
          <a:xfrm>
            <a:off x="2679709" y="5989157"/>
            <a:ext cx="1096771"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Arial" panose="020B0604020202020204" pitchFamily="34" charset="0"/>
              </a:rPr>
              <a:t>Observe</a:t>
            </a:r>
            <a:endPar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endParaRPr>
          </a:p>
        </p:txBody>
      </p:sp>
      <p:grpSp>
        <p:nvGrpSpPr>
          <p:cNvPr id="39" name="Group 38">
            <a:extLst>
              <a:ext uri="{FF2B5EF4-FFF2-40B4-BE49-F238E27FC236}">
                <a16:creationId xmlns:a16="http://schemas.microsoft.com/office/drawing/2014/main" id="{32B47EDE-1D9B-F96A-B59B-9AD8B7703DA8}"/>
              </a:ext>
              <a:ext uri="{C183D7F6-B498-43B3-948B-1728B52AA6E4}">
                <adec:decorative xmlns:adec="http://schemas.microsoft.com/office/drawing/2017/decorative" val="1"/>
              </a:ext>
            </a:extLst>
          </p:cNvPr>
          <p:cNvGrpSpPr>
            <a:grpSpLocks noChangeAspect="1"/>
          </p:cNvGrpSpPr>
          <p:nvPr/>
        </p:nvGrpSpPr>
        <p:grpSpPr>
          <a:xfrm>
            <a:off x="4570639" y="5640551"/>
            <a:ext cx="271076" cy="289716"/>
            <a:chOff x="7542323" y="694014"/>
            <a:chExt cx="430898" cy="430898"/>
          </a:xfrm>
          <a:solidFill>
            <a:schemeClr val="bg1">
              <a:lumMod val="20000"/>
              <a:lumOff val="80000"/>
            </a:schemeClr>
          </a:solidFill>
        </p:grpSpPr>
        <p:sp>
          <p:nvSpPr>
            <p:cNvPr id="40" name="Freeform 21">
              <a:extLst>
                <a:ext uri="{FF2B5EF4-FFF2-40B4-BE49-F238E27FC236}">
                  <a16:creationId xmlns:a16="http://schemas.microsoft.com/office/drawing/2014/main" id="{A178E418-7F35-9B2A-BE0A-18769803F6B5}"/>
                </a:ext>
              </a:extLst>
            </p:cNvPr>
            <p:cNvSpPr>
              <a:spLocks/>
            </p:cNvSpPr>
            <p:nvPr/>
          </p:nvSpPr>
          <p:spPr bwMode="auto">
            <a:xfrm>
              <a:off x="7663425" y="829198"/>
              <a:ext cx="211929" cy="164755"/>
            </a:xfrm>
            <a:custGeom>
              <a:avLst/>
              <a:gdLst>
                <a:gd name="T0" fmla="*/ 182 w 301"/>
                <a:gd name="T1" fmla="*/ 234 h 234"/>
                <a:gd name="T2" fmla="*/ 301 w 301"/>
                <a:gd name="T3" fmla="*/ 114 h 234"/>
                <a:gd name="T4" fmla="*/ 182 w 301"/>
                <a:gd name="T5" fmla="*/ 0 h 234"/>
                <a:gd name="T6" fmla="*/ 153 w 301"/>
                <a:gd name="T7" fmla="*/ 28 h 234"/>
                <a:gd name="T8" fmla="*/ 225 w 301"/>
                <a:gd name="T9" fmla="*/ 95 h 234"/>
                <a:gd name="T10" fmla="*/ 0 w 301"/>
                <a:gd name="T11" fmla="*/ 95 h 234"/>
                <a:gd name="T12" fmla="*/ 0 w 301"/>
                <a:gd name="T13" fmla="*/ 133 h 234"/>
                <a:gd name="T14" fmla="*/ 225 w 301"/>
                <a:gd name="T15" fmla="*/ 133 h 234"/>
                <a:gd name="T16" fmla="*/ 153 w 301"/>
                <a:gd name="T17" fmla="*/ 205 h 234"/>
                <a:gd name="T18" fmla="*/ 182 w 301"/>
                <a:gd name="T19"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1" h="234">
                  <a:moveTo>
                    <a:pt x="182" y="234"/>
                  </a:moveTo>
                  <a:lnTo>
                    <a:pt x="301" y="114"/>
                  </a:lnTo>
                  <a:lnTo>
                    <a:pt x="182" y="0"/>
                  </a:lnTo>
                  <a:lnTo>
                    <a:pt x="153" y="28"/>
                  </a:lnTo>
                  <a:lnTo>
                    <a:pt x="225" y="95"/>
                  </a:lnTo>
                  <a:lnTo>
                    <a:pt x="0" y="95"/>
                  </a:lnTo>
                  <a:lnTo>
                    <a:pt x="0" y="133"/>
                  </a:lnTo>
                  <a:lnTo>
                    <a:pt x="225" y="133"/>
                  </a:lnTo>
                  <a:lnTo>
                    <a:pt x="153" y="205"/>
                  </a:lnTo>
                  <a:lnTo>
                    <a:pt x="182" y="2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a:ln>
                  <a:noFill/>
                </a:ln>
                <a:solidFill>
                  <a:srgbClr val="1D2C3B"/>
                </a:solidFill>
                <a:effectLst/>
                <a:uLnTx/>
                <a:uFillTx/>
                <a:latin typeface="Arial"/>
                <a:ea typeface="+mn-ea"/>
                <a:cs typeface="+mn-cs"/>
              </a:endParaRPr>
            </a:p>
          </p:txBody>
        </p:sp>
        <p:sp>
          <p:nvSpPr>
            <p:cNvPr id="41" name="Freeform 22">
              <a:extLst>
                <a:ext uri="{FF2B5EF4-FFF2-40B4-BE49-F238E27FC236}">
                  <a16:creationId xmlns:a16="http://schemas.microsoft.com/office/drawing/2014/main" id="{FF6138BD-6BD1-70CE-2079-EFECAF4D2591}"/>
                </a:ext>
              </a:extLst>
            </p:cNvPr>
            <p:cNvSpPr>
              <a:spLocks/>
            </p:cNvSpPr>
            <p:nvPr/>
          </p:nvSpPr>
          <p:spPr bwMode="auto">
            <a:xfrm>
              <a:off x="7542323" y="694014"/>
              <a:ext cx="195031" cy="430898"/>
            </a:xfrm>
            <a:custGeom>
              <a:avLst/>
              <a:gdLst>
                <a:gd name="T0" fmla="*/ 236 w 277"/>
                <a:gd name="T1" fmla="*/ 572 h 612"/>
                <a:gd name="T2" fmla="*/ 40 w 277"/>
                <a:gd name="T3" fmla="*/ 572 h 612"/>
                <a:gd name="T4" fmla="*/ 40 w 277"/>
                <a:gd name="T5" fmla="*/ 41 h 612"/>
                <a:gd name="T6" fmla="*/ 236 w 277"/>
                <a:gd name="T7" fmla="*/ 41 h 612"/>
                <a:gd name="T8" fmla="*/ 236 w 277"/>
                <a:gd name="T9" fmla="*/ 127 h 612"/>
                <a:gd name="T10" fmla="*/ 277 w 277"/>
                <a:gd name="T11" fmla="*/ 127 h 612"/>
                <a:gd name="T12" fmla="*/ 277 w 277"/>
                <a:gd name="T13" fmla="*/ 0 h 612"/>
                <a:gd name="T14" fmla="*/ 0 w 277"/>
                <a:gd name="T15" fmla="*/ 0 h 612"/>
                <a:gd name="T16" fmla="*/ 0 w 277"/>
                <a:gd name="T17" fmla="*/ 612 h 612"/>
                <a:gd name="T18" fmla="*/ 277 w 277"/>
                <a:gd name="T19" fmla="*/ 612 h 612"/>
                <a:gd name="T20" fmla="*/ 277 w 277"/>
                <a:gd name="T21" fmla="*/ 486 h 612"/>
                <a:gd name="T22" fmla="*/ 236 w 277"/>
                <a:gd name="T23" fmla="*/ 486 h 612"/>
                <a:gd name="T24" fmla="*/ 236 w 277"/>
                <a:gd name="T25" fmla="*/ 57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7" h="612">
                  <a:moveTo>
                    <a:pt x="236" y="572"/>
                  </a:moveTo>
                  <a:lnTo>
                    <a:pt x="40" y="572"/>
                  </a:lnTo>
                  <a:lnTo>
                    <a:pt x="40" y="41"/>
                  </a:lnTo>
                  <a:lnTo>
                    <a:pt x="236" y="41"/>
                  </a:lnTo>
                  <a:lnTo>
                    <a:pt x="236" y="127"/>
                  </a:lnTo>
                  <a:lnTo>
                    <a:pt x="277" y="127"/>
                  </a:lnTo>
                  <a:lnTo>
                    <a:pt x="277" y="0"/>
                  </a:lnTo>
                  <a:lnTo>
                    <a:pt x="0" y="0"/>
                  </a:lnTo>
                  <a:lnTo>
                    <a:pt x="0" y="612"/>
                  </a:lnTo>
                  <a:lnTo>
                    <a:pt x="277" y="612"/>
                  </a:lnTo>
                  <a:lnTo>
                    <a:pt x="277" y="486"/>
                  </a:lnTo>
                  <a:lnTo>
                    <a:pt x="236" y="486"/>
                  </a:lnTo>
                  <a:lnTo>
                    <a:pt x="236"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a:ln>
                  <a:noFill/>
                </a:ln>
                <a:solidFill>
                  <a:srgbClr val="1D2C3B"/>
                </a:solidFill>
                <a:effectLst/>
                <a:uLnTx/>
                <a:uFillTx/>
                <a:latin typeface="Arial"/>
                <a:ea typeface="+mn-ea"/>
                <a:cs typeface="+mn-cs"/>
              </a:endParaRPr>
            </a:p>
          </p:txBody>
        </p:sp>
        <p:sp>
          <p:nvSpPr>
            <p:cNvPr id="42" name="Freeform 23">
              <a:extLst>
                <a:ext uri="{FF2B5EF4-FFF2-40B4-BE49-F238E27FC236}">
                  <a16:creationId xmlns:a16="http://schemas.microsoft.com/office/drawing/2014/main" id="{6DA9EB99-C025-5924-7EA6-98316060ACE8}"/>
                </a:ext>
              </a:extLst>
            </p:cNvPr>
            <p:cNvSpPr>
              <a:spLocks/>
            </p:cNvSpPr>
            <p:nvPr/>
          </p:nvSpPr>
          <p:spPr bwMode="auto">
            <a:xfrm>
              <a:off x="7774670" y="694014"/>
              <a:ext cx="198551" cy="430898"/>
            </a:xfrm>
            <a:custGeom>
              <a:avLst/>
              <a:gdLst>
                <a:gd name="T0" fmla="*/ 0 w 282"/>
                <a:gd name="T1" fmla="*/ 0 h 612"/>
                <a:gd name="T2" fmla="*/ 0 w 282"/>
                <a:gd name="T3" fmla="*/ 127 h 612"/>
                <a:gd name="T4" fmla="*/ 40 w 282"/>
                <a:gd name="T5" fmla="*/ 127 h 612"/>
                <a:gd name="T6" fmla="*/ 40 w 282"/>
                <a:gd name="T7" fmla="*/ 41 h 612"/>
                <a:gd name="T8" fmla="*/ 241 w 282"/>
                <a:gd name="T9" fmla="*/ 41 h 612"/>
                <a:gd name="T10" fmla="*/ 241 w 282"/>
                <a:gd name="T11" fmla="*/ 572 h 612"/>
                <a:gd name="T12" fmla="*/ 40 w 282"/>
                <a:gd name="T13" fmla="*/ 572 h 612"/>
                <a:gd name="T14" fmla="*/ 40 w 282"/>
                <a:gd name="T15" fmla="*/ 486 h 612"/>
                <a:gd name="T16" fmla="*/ 0 w 282"/>
                <a:gd name="T17" fmla="*/ 486 h 612"/>
                <a:gd name="T18" fmla="*/ 0 w 282"/>
                <a:gd name="T19" fmla="*/ 612 h 612"/>
                <a:gd name="T20" fmla="*/ 282 w 282"/>
                <a:gd name="T21" fmla="*/ 612 h 612"/>
                <a:gd name="T22" fmla="*/ 282 w 282"/>
                <a:gd name="T23" fmla="*/ 0 h 612"/>
                <a:gd name="T24" fmla="*/ 0 w 282"/>
                <a:gd name="T25" fmla="*/ 0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2" h="612">
                  <a:moveTo>
                    <a:pt x="0" y="0"/>
                  </a:moveTo>
                  <a:lnTo>
                    <a:pt x="0" y="127"/>
                  </a:lnTo>
                  <a:lnTo>
                    <a:pt x="40" y="127"/>
                  </a:lnTo>
                  <a:lnTo>
                    <a:pt x="40" y="41"/>
                  </a:lnTo>
                  <a:lnTo>
                    <a:pt x="241" y="41"/>
                  </a:lnTo>
                  <a:lnTo>
                    <a:pt x="241" y="572"/>
                  </a:lnTo>
                  <a:lnTo>
                    <a:pt x="40" y="572"/>
                  </a:lnTo>
                  <a:lnTo>
                    <a:pt x="40" y="486"/>
                  </a:lnTo>
                  <a:lnTo>
                    <a:pt x="0" y="486"/>
                  </a:lnTo>
                  <a:lnTo>
                    <a:pt x="0" y="612"/>
                  </a:lnTo>
                  <a:lnTo>
                    <a:pt x="282" y="612"/>
                  </a:lnTo>
                  <a:lnTo>
                    <a:pt x="282"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a:ln>
                  <a:noFill/>
                </a:ln>
                <a:solidFill>
                  <a:srgbClr val="1D2C3B"/>
                </a:solidFill>
                <a:effectLst/>
                <a:uLnTx/>
                <a:uFillTx/>
                <a:latin typeface="Arial"/>
                <a:ea typeface="+mn-ea"/>
                <a:cs typeface="+mn-cs"/>
              </a:endParaRPr>
            </a:p>
          </p:txBody>
        </p:sp>
      </p:grpSp>
      <p:sp>
        <p:nvSpPr>
          <p:cNvPr id="43" name="TextBox 42">
            <a:extLst>
              <a:ext uri="{FF2B5EF4-FFF2-40B4-BE49-F238E27FC236}">
                <a16:creationId xmlns:a16="http://schemas.microsoft.com/office/drawing/2014/main" id="{025DEE8C-CF41-89F6-535D-6D481A094F86}"/>
              </a:ext>
            </a:extLst>
          </p:cNvPr>
          <p:cNvSpPr txBox="1"/>
          <p:nvPr/>
        </p:nvSpPr>
        <p:spPr>
          <a:xfrm>
            <a:off x="4211420" y="5989157"/>
            <a:ext cx="98948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Arial" panose="020B0604020202020204" pitchFamily="34" charset="0"/>
              </a:rPr>
              <a:t>Replicate</a:t>
            </a:r>
            <a:endPar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endParaRPr>
          </a:p>
        </p:txBody>
      </p:sp>
      <p:grpSp>
        <p:nvGrpSpPr>
          <p:cNvPr id="44" name="Group 43">
            <a:extLst>
              <a:ext uri="{FF2B5EF4-FFF2-40B4-BE49-F238E27FC236}">
                <a16:creationId xmlns:a16="http://schemas.microsoft.com/office/drawing/2014/main" id="{657D6E31-2E15-2D38-6545-771F807E2249}"/>
              </a:ext>
              <a:ext uri="{C183D7F6-B498-43B3-948B-1728B52AA6E4}">
                <adec:decorative xmlns:adec="http://schemas.microsoft.com/office/drawing/2017/decorative" val="1"/>
              </a:ext>
            </a:extLst>
          </p:cNvPr>
          <p:cNvGrpSpPr>
            <a:grpSpLocks noChangeAspect="1"/>
          </p:cNvGrpSpPr>
          <p:nvPr/>
        </p:nvGrpSpPr>
        <p:grpSpPr>
          <a:xfrm>
            <a:off x="6039368" y="5651755"/>
            <a:ext cx="289717" cy="267310"/>
            <a:chOff x="7539123" y="1392519"/>
            <a:chExt cx="502438" cy="433751"/>
          </a:xfrm>
          <a:solidFill>
            <a:schemeClr val="bg1">
              <a:lumMod val="20000"/>
              <a:lumOff val="80000"/>
            </a:schemeClr>
          </a:solidFill>
        </p:grpSpPr>
        <p:sp>
          <p:nvSpPr>
            <p:cNvPr id="45" name="Freeform 39">
              <a:extLst>
                <a:ext uri="{FF2B5EF4-FFF2-40B4-BE49-F238E27FC236}">
                  <a16:creationId xmlns:a16="http://schemas.microsoft.com/office/drawing/2014/main" id="{D15FF232-AB86-68D3-B1A8-399F4E4B2D21}"/>
                </a:ext>
              </a:extLst>
            </p:cNvPr>
            <p:cNvSpPr>
              <a:spLocks noEditPoints="1"/>
            </p:cNvSpPr>
            <p:nvPr/>
          </p:nvSpPr>
          <p:spPr bwMode="auto">
            <a:xfrm>
              <a:off x="7539123" y="1402129"/>
              <a:ext cx="425057" cy="424141"/>
            </a:xfrm>
            <a:custGeom>
              <a:avLst/>
              <a:gdLst>
                <a:gd name="T0" fmla="*/ 253 w 256"/>
                <a:gd name="T1" fmla="*/ 101 h 256"/>
                <a:gd name="T2" fmla="*/ 239 w 256"/>
                <a:gd name="T3" fmla="*/ 101 h 256"/>
                <a:gd name="T4" fmla="*/ 235 w 256"/>
                <a:gd name="T5" fmla="*/ 101 h 256"/>
                <a:gd name="T6" fmla="*/ 239 w 256"/>
                <a:gd name="T7" fmla="*/ 128 h 256"/>
                <a:gd name="T8" fmla="*/ 214 w 256"/>
                <a:gd name="T9" fmla="*/ 198 h 256"/>
                <a:gd name="T10" fmla="*/ 179 w 256"/>
                <a:gd name="T11" fmla="*/ 155 h 256"/>
                <a:gd name="T12" fmla="*/ 173 w 256"/>
                <a:gd name="T13" fmla="*/ 152 h 256"/>
                <a:gd name="T14" fmla="*/ 168 w 256"/>
                <a:gd name="T15" fmla="*/ 156 h 256"/>
                <a:gd name="T16" fmla="*/ 88 w 256"/>
                <a:gd name="T17" fmla="*/ 156 h 256"/>
                <a:gd name="T18" fmla="*/ 83 w 256"/>
                <a:gd name="T19" fmla="*/ 152 h 256"/>
                <a:gd name="T20" fmla="*/ 77 w 256"/>
                <a:gd name="T21" fmla="*/ 155 h 256"/>
                <a:gd name="T22" fmla="*/ 42 w 256"/>
                <a:gd name="T23" fmla="*/ 198 h 256"/>
                <a:gd name="T24" fmla="*/ 17 w 256"/>
                <a:gd name="T25" fmla="*/ 128 h 256"/>
                <a:gd name="T26" fmla="*/ 128 w 256"/>
                <a:gd name="T27" fmla="*/ 17 h 256"/>
                <a:gd name="T28" fmla="*/ 155 w 256"/>
                <a:gd name="T29" fmla="*/ 21 h 256"/>
                <a:gd name="T30" fmla="*/ 155 w 256"/>
                <a:gd name="T31" fmla="*/ 16 h 256"/>
                <a:gd name="T32" fmla="*/ 155 w 256"/>
                <a:gd name="T33" fmla="*/ 3 h 256"/>
                <a:gd name="T34" fmla="*/ 128 w 256"/>
                <a:gd name="T35" fmla="*/ 0 h 256"/>
                <a:gd name="T36" fmla="*/ 0 w 256"/>
                <a:gd name="T37" fmla="*/ 128 h 256"/>
                <a:gd name="T38" fmla="*/ 128 w 256"/>
                <a:gd name="T39" fmla="*/ 256 h 256"/>
                <a:gd name="T40" fmla="*/ 256 w 256"/>
                <a:gd name="T41" fmla="*/ 128 h 256"/>
                <a:gd name="T42" fmla="*/ 253 w 256"/>
                <a:gd name="T43" fmla="*/ 101 h 256"/>
                <a:gd name="T44" fmla="*/ 55 w 256"/>
                <a:gd name="T45" fmla="*/ 212 h 256"/>
                <a:gd name="T46" fmla="*/ 82 w 256"/>
                <a:gd name="T47" fmla="*/ 173 h 256"/>
                <a:gd name="T48" fmla="*/ 174 w 256"/>
                <a:gd name="T49" fmla="*/ 173 h 256"/>
                <a:gd name="T50" fmla="*/ 201 w 256"/>
                <a:gd name="T51" fmla="*/ 212 h 256"/>
                <a:gd name="T52" fmla="*/ 128 w 256"/>
                <a:gd name="T53" fmla="*/ 239 h 256"/>
                <a:gd name="T54" fmla="*/ 55 w 256"/>
                <a:gd name="T55" fmla="*/ 21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6" h="256">
                  <a:moveTo>
                    <a:pt x="253" y="101"/>
                  </a:moveTo>
                  <a:cubicBezTo>
                    <a:pt x="239" y="101"/>
                    <a:pt x="239" y="101"/>
                    <a:pt x="239" y="101"/>
                  </a:cubicBezTo>
                  <a:cubicBezTo>
                    <a:pt x="235" y="101"/>
                    <a:pt x="235" y="101"/>
                    <a:pt x="235" y="101"/>
                  </a:cubicBezTo>
                  <a:cubicBezTo>
                    <a:pt x="238" y="110"/>
                    <a:pt x="239" y="119"/>
                    <a:pt x="239" y="128"/>
                  </a:cubicBezTo>
                  <a:cubicBezTo>
                    <a:pt x="239" y="155"/>
                    <a:pt x="229" y="179"/>
                    <a:pt x="214" y="198"/>
                  </a:cubicBezTo>
                  <a:cubicBezTo>
                    <a:pt x="207" y="183"/>
                    <a:pt x="196" y="167"/>
                    <a:pt x="179" y="155"/>
                  </a:cubicBezTo>
                  <a:cubicBezTo>
                    <a:pt x="173" y="152"/>
                    <a:pt x="173" y="152"/>
                    <a:pt x="173" y="152"/>
                  </a:cubicBezTo>
                  <a:cubicBezTo>
                    <a:pt x="168" y="156"/>
                    <a:pt x="168" y="156"/>
                    <a:pt x="168" y="156"/>
                  </a:cubicBezTo>
                  <a:cubicBezTo>
                    <a:pt x="146" y="174"/>
                    <a:pt x="110" y="174"/>
                    <a:pt x="88" y="156"/>
                  </a:cubicBezTo>
                  <a:cubicBezTo>
                    <a:pt x="83" y="152"/>
                    <a:pt x="83" y="152"/>
                    <a:pt x="83" y="152"/>
                  </a:cubicBezTo>
                  <a:cubicBezTo>
                    <a:pt x="77" y="155"/>
                    <a:pt x="77" y="155"/>
                    <a:pt x="77" y="155"/>
                  </a:cubicBezTo>
                  <a:cubicBezTo>
                    <a:pt x="60" y="167"/>
                    <a:pt x="49" y="183"/>
                    <a:pt x="42" y="198"/>
                  </a:cubicBezTo>
                  <a:cubicBezTo>
                    <a:pt x="27" y="179"/>
                    <a:pt x="17" y="155"/>
                    <a:pt x="17" y="128"/>
                  </a:cubicBezTo>
                  <a:cubicBezTo>
                    <a:pt x="17" y="67"/>
                    <a:pt x="67" y="17"/>
                    <a:pt x="128" y="17"/>
                  </a:cubicBezTo>
                  <a:cubicBezTo>
                    <a:pt x="137" y="17"/>
                    <a:pt x="146" y="18"/>
                    <a:pt x="155" y="21"/>
                  </a:cubicBezTo>
                  <a:cubicBezTo>
                    <a:pt x="155" y="16"/>
                    <a:pt x="155" y="16"/>
                    <a:pt x="155" y="16"/>
                  </a:cubicBezTo>
                  <a:cubicBezTo>
                    <a:pt x="155" y="3"/>
                    <a:pt x="155" y="3"/>
                    <a:pt x="155" y="3"/>
                  </a:cubicBezTo>
                  <a:cubicBezTo>
                    <a:pt x="146" y="1"/>
                    <a:pt x="137" y="0"/>
                    <a:pt x="128" y="0"/>
                  </a:cubicBezTo>
                  <a:cubicBezTo>
                    <a:pt x="57" y="0"/>
                    <a:pt x="0" y="57"/>
                    <a:pt x="0" y="128"/>
                  </a:cubicBezTo>
                  <a:cubicBezTo>
                    <a:pt x="0" y="199"/>
                    <a:pt x="57" y="256"/>
                    <a:pt x="128" y="256"/>
                  </a:cubicBezTo>
                  <a:cubicBezTo>
                    <a:pt x="199" y="256"/>
                    <a:pt x="256" y="199"/>
                    <a:pt x="256" y="128"/>
                  </a:cubicBezTo>
                  <a:cubicBezTo>
                    <a:pt x="256" y="119"/>
                    <a:pt x="255" y="110"/>
                    <a:pt x="253" y="101"/>
                  </a:cubicBezTo>
                  <a:close/>
                  <a:moveTo>
                    <a:pt x="55" y="212"/>
                  </a:moveTo>
                  <a:cubicBezTo>
                    <a:pt x="60" y="199"/>
                    <a:pt x="68" y="184"/>
                    <a:pt x="82" y="173"/>
                  </a:cubicBezTo>
                  <a:cubicBezTo>
                    <a:pt x="109" y="192"/>
                    <a:pt x="147" y="192"/>
                    <a:pt x="174" y="173"/>
                  </a:cubicBezTo>
                  <a:cubicBezTo>
                    <a:pt x="188" y="184"/>
                    <a:pt x="196" y="199"/>
                    <a:pt x="201" y="212"/>
                  </a:cubicBezTo>
                  <a:cubicBezTo>
                    <a:pt x="181" y="229"/>
                    <a:pt x="156" y="239"/>
                    <a:pt x="128" y="239"/>
                  </a:cubicBezTo>
                  <a:cubicBezTo>
                    <a:pt x="100" y="239"/>
                    <a:pt x="75" y="229"/>
                    <a:pt x="55" y="212"/>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a:ea typeface="+mn-ea"/>
                <a:cs typeface="+mn-cs"/>
              </a:endParaRPr>
            </a:p>
          </p:txBody>
        </p:sp>
        <p:sp>
          <p:nvSpPr>
            <p:cNvPr id="46" name="Freeform 41">
              <a:extLst>
                <a:ext uri="{FF2B5EF4-FFF2-40B4-BE49-F238E27FC236}">
                  <a16:creationId xmlns:a16="http://schemas.microsoft.com/office/drawing/2014/main" id="{D4A3FD8D-54B0-7139-3703-6E3B7ECC2C25}"/>
                </a:ext>
              </a:extLst>
            </p:cNvPr>
            <p:cNvSpPr>
              <a:spLocks noEditPoints="1"/>
            </p:cNvSpPr>
            <p:nvPr/>
          </p:nvSpPr>
          <p:spPr bwMode="auto">
            <a:xfrm>
              <a:off x="7662142" y="1490262"/>
              <a:ext cx="179020" cy="179021"/>
            </a:xfrm>
            <a:custGeom>
              <a:avLst/>
              <a:gdLst>
                <a:gd name="T0" fmla="*/ 0 w 108"/>
                <a:gd name="T1" fmla="*/ 54 h 108"/>
                <a:gd name="T2" fmla="*/ 54 w 108"/>
                <a:gd name="T3" fmla="*/ 108 h 108"/>
                <a:gd name="T4" fmla="*/ 108 w 108"/>
                <a:gd name="T5" fmla="*/ 54 h 108"/>
                <a:gd name="T6" fmla="*/ 54 w 108"/>
                <a:gd name="T7" fmla="*/ 0 h 108"/>
                <a:gd name="T8" fmla="*/ 0 w 108"/>
                <a:gd name="T9" fmla="*/ 54 h 108"/>
                <a:gd name="T10" fmla="*/ 91 w 108"/>
                <a:gd name="T11" fmla="*/ 54 h 108"/>
                <a:gd name="T12" fmla="*/ 54 w 108"/>
                <a:gd name="T13" fmla="*/ 91 h 108"/>
                <a:gd name="T14" fmla="*/ 17 w 108"/>
                <a:gd name="T15" fmla="*/ 54 h 108"/>
                <a:gd name="T16" fmla="*/ 54 w 108"/>
                <a:gd name="T17" fmla="*/ 17 h 108"/>
                <a:gd name="T18" fmla="*/ 91 w 108"/>
                <a:gd name="T19"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0" y="54"/>
                  </a:moveTo>
                  <a:cubicBezTo>
                    <a:pt x="0" y="84"/>
                    <a:pt x="24" y="108"/>
                    <a:pt x="54" y="108"/>
                  </a:cubicBezTo>
                  <a:cubicBezTo>
                    <a:pt x="84" y="108"/>
                    <a:pt x="108" y="84"/>
                    <a:pt x="108" y="54"/>
                  </a:cubicBezTo>
                  <a:cubicBezTo>
                    <a:pt x="108" y="24"/>
                    <a:pt x="84" y="0"/>
                    <a:pt x="54" y="0"/>
                  </a:cubicBezTo>
                  <a:cubicBezTo>
                    <a:pt x="24" y="0"/>
                    <a:pt x="0" y="24"/>
                    <a:pt x="0" y="54"/>
                  </a:cubicBezTo>
                  <a:close/>
                  <a:moveTo>
                    <a:pt x="91" y="54"/>
                  </a:moveTo>
                  <a:cubicBezTo>
                    <a:pt x="91" y="74"/>
                    <a:pt x="74" y="91"/>
                    <a:pt x="54" y="91"/>
                  </a:cubicBezTo>
                  <a:cubicBezTo>
                    <a:pt x="34" y="91"/>
                    <a:pt x="17" y="74"/>
                    <a:pt x="17" y="54"/>
                  </a:cubicBezTo>
                  <a:cubicBezTo>
                    <a:pt x="17" y="34"/>
                    <a:pt x="34" y="17"/>
                    <a:pt x="54" y="17"/>
                  </a:cubicBezTo>
                  <a:cubicBezTo>
                    <a:pt x="74" y="17"/>
                    <a:pt x="91" y="34"/>
                    <a:pt x="91" y="54"/>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a:ea typeface="+mn-ea"/>
                <a:cs typeface="+mn-cs"/>
              </a:endParaRPr>
            </a:p>
          </p:txBody>
        </p:sp>
        <p:sp>
          <p:nvSpPr>
            <p:cNvPr id="47" name="Freeform 58">
              <a:extLst>
                <a:ext uri="{FF2B5EF4-FFF2-40B4-BE49-F238E27FC236}">
                  <a16:creationId xmlns:a16="http://schemas.microsoft.com/office/drawing/2014/main" id="{BBE63B54-8591-7514-3022-22377906B7D0}"/>
                </a:ext>
              </a:extLst>
            </p:cNvPr>
            <p:cNvSpPr>
              <a:spLocks/>
            </p:cNvSpPr>
            <p:nvPr/>
          </p:nvSpPr>
          <p:spPr bwMode="auto">
            <a:xfrm>
              <a:off x="7827524" y="1392519"/>
              <a:ext cx="214037" cy="143631"/>
            </a:xfrm>
            <a:custGeom>
              <a:avLst/>
              <a:gdLst>
                <a:gd name="T0" fmla="*/ 456 w 456"/>
                <a:gd name="T1" fmla="*/ 45 h 306"/>
                <a:gd name="T2" fmla="*/ 413 w 456"/>
                <a:gd name="T3" fmla="*/ 0 h 306"/>
                <a:gd name="T4" fmla="*/ 173 w 456"/>
                <a:gd name="T5" fmla="*/ 222 h 306"/>
                <a:gd name="T6" fmla="*/ 43 w 456"/>
                <a:gd name="T7" fmla="*/ 95 h 306"/>
                <a:gd name="T8" fmla="*/ 0 w 456"/>
                <a:gd name="T9" fmla="*/ 141 h 306"/>
                <a:gd name="T10" fmla="*/ 173 w 456"/>
                <a:gd name="T11" fmla="*/ 306 h 306"/>
                <a:gd name="T12" fmla="*/ 456 w 456"/>
                <a:gd name="T13" fmla="*/ 45 h 306"/>
              </a:gdLst>
              <a:ahLst/>
              <a:cxnLst>
                <a:cxn ang="0">
                  <a:pos x="T0" y="T1"/>
                </a:cxn>
                <a:cxn ang="0">
                  <a:pos x="T2" y="T3"/>
                </a:cxn>
                <a:cxn ang="0">
                  <a:pos x="T4" y="T5"/>
                </a:cxn>
                <a:cxn ang="0">
                  <a:pos x="T6" y="T7"/>
                </a:cxn>
                <a:cxn ang="0">
                  <a:pos x="T8" y="T9"/>
                </a:cxn>
                <a:cxn ang="0">
                  <a:pos x="T10" y="T11"/>
                </a:cxn>
                <a:cxn ang="0">
                  <a:pos x="T12" y="T13"/>
                </a:cxn>
              </a:cxnLst>
              <a:rect l="0" t="0" r="r" b="b"/>
              <a:pathLst>
                <a:path w="456" h="306">
                  <a:moveTo>
                    <a:pt x="456" y="45"/>
                  </a:moveTo>
                  <a:lnTo>
                    <a:pt x="413" y="0"/>
                  </a:lnTo>
                  <a:lnTo>
                    <a:pt x="173" y="222"/>
                  </a:lnTo>
                  <a:lnTo>
                    <a:pt x="43" y="95"/>
                  </a:lnTo>
                  <a:lnTo>
                    <a:pt x="0" y="141"/>
                  </a:lnTo>
                  <a:lnTo>
                    <a:pt x="173" y="306"/>
                  </a:lnTo>
                  <a:lnTo>
                    <a:pt x="456"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1D2C3B"/>
                </a:solidFill>
                <a:effectLst/>
                <a:uLnTx/>
                <a:uFillTx/>
                <a:latin typeface="Arial"/>
                <a:ea typeface="+mn-ea"/>
                <a:cs typeface="+mn-cs"/>
              </a:endParaRPr>
            </a:p>
          </p:txBody>
        </p:sp>
      </p:grpSp>
      <p:sp>
        <p:nvSpPr>
          <p:cNvPr id="48" name="TextBox 47">
            <a:extLst>
              <a:ext uri="{FF2B5EF4-FFF2-40B4-BE49-F238E27FC236}">
                <a16:creationId xmlns:a16="http://schemas.microsoft.com/office/drawing/2014/main" id="{29D808C0-DF79-FDA5-F603-71107D733757}"/>
              </a:ext>
            </a:extLst>
          </p:cNvPr>
          <p:cNvSpPr txBox="1"/>
          <p:nvPr/>
        </p:nvSpPr>
        <p:spPr>
          <a:xfrm>
            <a:off x="5654806" y="5989157"/>
            <a:ext cx="1058841"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Arial" panose="020B0604020202020204" pitchFamily="34" charset="0"/>
              </a:rPr>
              <a:t>Authorize</a:t>
            </a:r>
            <a:endPar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endParaRPr>
          </a:p>
        </p:txBody>
      </p:sp>
      <p:sp>
        <p:nvSpPr>
          <p:cNvPr id="53" name="TextBox 52">
            <a:extLst>
              <a:ext uri="{FF2B5EF4-FFF2-40B4-BE49-F238E27FC236}">
                <a16:creationId xmlns:a16="http://schemas.microsoft.com/office/drawing/2014/main" id="{EF8A7CC2-C578-D50C-5BE4-1B08E2772462}"/>
              </a:ext>
            </a:extLst>
          </p:cNvPr>
          <p:cNvSpPr txBox="1"/>
          <p:nvPr/>
        </p:nvSpPr>
        <p:spPr>
          <a:xfrm>
            <a:off x="7167552" y="5989157"/>
            <a:ext cx="98948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Arial" panose="020B0604020202020204" pitchFamily="34" charset="0"/>
              </a:rPr>
              <a:t>Resilient</a:t>
            </a:r>
            <a:endPar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endParaRPr>
          </a:p>
        </p:txBody>
      </p:sp>
      <p:grpSp>
        <p:nvGrpSpPr>
          <p:cNvPr id="54" name="Group 53">
            <a:extLst>
              <a:ext uri="{FF2B5EF4-FFF2-40B4-BE49-F238E27FC236}">
                <a16:creationId xmlns:a16="http://schemas.microsoft.com/office/drawing/2014/main" id="{6F9C17C9-F2D8-CE1E-434E-6766CFD077F7}"/>
              </a:ext>
              <a:ext uri="{C183D7F6-B498-43B3-948B-1728B52AA6E4}">
                <adec:decorative xmlns:adec="http://schemas.microsoft.com/office/drawing/2017/decorative" val="1"/>
              </a:ext>
            </a:extLst>
          </p:cNvPr>
          <p:cNvGrpSpPr>
            <a:grpSpLocks/>
          </p:cNvGrpSpPr>
          <p:nvPr/>
        </p:nvGrpSpPr>
        <p:grpSpPr>
          <a:xfrm>
            <a:off x="8995481" y="5650836"/>
            <a:ext cx="289716" cy="269165"/>
            <a:chOff x="7563882" y="3334771"/>
            <a:chExt cx="377941" cy="328537"/>
          </a:xfrm>
          <a:solidFill>
            <a:schemeClr val="bg1">
              <a:lumMod val="20000"/>
              <a:lumOff val="80000"/>
            </a:schemeClr>
          </a:solidFill>
        </p:grpSpPr>
        <p:sp>
          <p:nvSpPr>
            <p:cNvPr id="55" name="Freeform 42">
              <a:extLst>
                <a:ext uri="{FF2B5EF4-FFF2-40B4-BE49-F238E27FC236}">
                  <a16:creationId xmlns:a16="http://schemas.microsoft.com/office/drawing/2014/main" id="{C4FFBC4E-CB69-8E86-E531-8B0E631D13B0}"/>
                </a:ext>
              </a:extLst>
            </p:cNvPr>
            <p:cNvSpPr>
              <a:spLocks noEditPoints="1"/>
            </p:cNvSpPr>
            <p:nvPr/>
          </p:nvSpPr>
          <p:spPr bwMode="auto">
            <a:xfrm>
              <a:off x="7665778" y="3428021"/>
              <a:ext cx="175384" cy="176002"/>
            </a:xfrm>
            <a:custGeom>
              <a:avLst/>
              <a:gdLst>
                <a:gd name="T0" fmla="*/ 59 w 119"/>
                <a:gd name="T1" fmla="*/ 0 h 119"/>
                <a:gd name="T2" fmla="*/ 0 w 119"/>
                <a:gd name="T3" fmla="*/ 60 h 119"/>
                <a:gd name="T4" fmla="*/ 60 w 119"/>
                <a:gd name="T5" fmla="*/ 119 h 119"/>
                <a:gd name="T6" fmla="*/ 119 w 119"/>
                <a:gd name="T7" fmla="*/ 60 h 119"/>
                <a:gd name="T8" fmla="*/ 59 w 119"/>
                <a:gd name="T9" fmla="*/ 0 h 119"/>
                <a:gd name="T10" fmla="*/ 59 w 119"/>
                <a:gd name="T11" fmla="*/ 0 h 119"/>
                <a:gd name="T12" fmla="*/ 59 w 119"/>
                <a:gd name="T13" fmla="*/ 103 h 119"/>
                <a:gd name="T14" fmla="*/ 17 w 119"/>
                <a:gd name="T15" fmla="*/ 60 h 119"/>
                <a:gd name="T16" fmla="*/ 60 w 119"/>
                <a:gd name="T17" fmla="*/ 18 h 119"/>
                <a:gd name="T18" fmla="*/ 102 w 119"/>
                <a:gd name="T19" fmla="*/ 60 h 119"/>
                <a:gd name="T20" fmla="*/ 59 w 119"/>
                <a:gd name="T21" fmla="*/ 102 h 119"/>
                <a:gd name="T22" fmla="*/ 59 w 119"/>
                <a:gd name="T23" fmla="*/ 102 h 119"/>
                <a:gd name="T24" fmla="*/ 59 w 119"/>
                <a:gd name="T25" fmla="*/ 10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9">
                  <a:moveTo>
                    <a:pt x="59" y="0"/>
                  </a:moveTo>
                  <a:cubicBezTo>
                    <a:pt x="26" y="0"/>
                    <a:pt x="0" y="27"/>
                    <a:pt x="0" y="60"/>
                  </a:cubicBezTo>
                  <a:cubicBezTo>
                    <a:pt x="0" y="93"/>
                    <a:pt x="27" y="119"/>
                    <a:pt x="60" y="119"/>
                  </a:cubicBezTo>
                  <a:cubicBezTo>
                    <a:pt x="92" y="119"/>
                    <a:pt x="119" y="93"/>
                    <a:pt x="119" y="60"/>
                  </a:cubicBezTo>
                  <a:cubicBezTo>
                    <a:pt x="119" y="27"/>
                    <a:pt x="92" y="0"/>
                    <a:pt x="59" y="0"/>
                  </a:cubicBezTo>
                  <a:cubicBezTo>
                    <a:pt x="59" y="0"/>
                    <a:pt x="59" y="0"/>
                    <a:pt x="59" y="0"/>
                  </a:cubicBezTo>
                  <a:close/>
                  <a:moveTo>
                    <a:pt x="59" y="103"/>
                  </a:moveTo>
                  <a:cubicBezTo>
                    <a:pt x="36" y="102"/>
                    <a:pt x="17" y="83"/>
                    <a:pt x="17" y="60"/>
                  </a:cubicBezTo>
                  <a:cubicBezTo>
                    <a:pt x="17" y="36"/>
                    <a:pt x="36" y="18"/>
                    <a:pt x="60" y="18"/>
                  </a:cubicBezTo>
                  <a:cubicBezTo>
                    <a:pt x="83" y="18"/>
                    <a:pt x="102" y="36"/>
                    <a:pt x="102" y="60"/>
                  </a:cubicBezTo>
                  <a:cubicBezTo>
                    <a:pt x="102" y="83"/>
                    <a:pt x="83" y="102"/>
                    <a:pt x="59" y="102"/>
                  </a:cubicBezTo>
                  <a:cubicBezTo>
                    <a:pt x="59" y="102"/>
                    <a:pt x="59" y="102"/>
                    <a:pt x="59" y="102"/>
                  </a:cubicBezTo>
                  <a:lnTo>
                    <a:pt x="59"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a:ln>
                  <a:noFill/>
                </a:ln>
                <a:solidFill>
                  <a:srgbClr val="1D2C3B"/>
                </a:solidFill>
                <a:effectLst/>
                <a:uLnTx/>
                <a:uFillTx/>
                <a:latin typeface="Arial"/>
                <a:ea typeface="+mn-ea"/>
                <a:cs typeface="+mn-cs"/>
              </a:endParaRPr>
            </a:p>
          </p:txBody>
        </p:sp>
        <p:sp>
          <p:nvSpPr>
            <p:cNvPr id="56" name="Freeform 43">
              <a:extLst>
                <a:ext uri="{FF2B5EF4-FFF2-40B4-BE49-F238E27FC236}">
                  <a16:creationId xmlns:a16="http://schemas.microsoft.com/office/drawing/2014/main" id="{DA3A4304-073D-44CB-4031-109B1C66108B}"/>
                </a:ext>
              </a:extLst>
            </p:cNvPr>
            <p:cNvSpPr>
              <a:spLocks/>
            </p:cNvSpPr>
            <p:nvPr/>
          </p:nvSpPr>
          <p:spPr bwMode="auto">
            <a:xfrm>
              <a:off x="7862159" y="3444077"/>
              <a:ext cx="35201" cy="33965"/>
            </a:xfrm>
            <a:custGeom>
              <a:avLst/>
              <a:gdLst>
                <a:gd name="T0" fmla="*/ 12 w 24"/>
                <a:gd name="T1" fmla="*/ 23 h 23"/>
                <a:gd name="T2" fmla="*/ 24 w 24"/>
                <a:gd name="T3" fmla="*/ 12 h 23"/>
                <a:gd name="T4" fmla="*/ 12 w 24"/>
                <a:gd name="T5" fmla="*/ 0 h 23"/>
                <a:gd name="T6" fmla="*/ 0 w 24"/>
                <a:gd name="T7" fmla="*/ 12 h 23"/>
                <a:gd name="T8" fmla="*/ 0 w 24"/>
                <a:gd name="T9" fmla="*/ 12 h 23"/>
                <a:gd name="T10" fmla="*/ 12 w 24"/>
                <a:gd name="T11" fmla="*/ 23 h 23"/>
              </a:gdLst>
              <a:ahLst/>
              <a:cxnLst>
                <a:cxn ang="0">
                  <a:pos x="T0" y="T1"/>
                </a:cxn>
                <a:cxn ang="0">
                  <a:pos x="T2" y="T3"/>
                </a:cxn>
                <a:cxn ang="0">
                  <a:pos x="T4" y="T5"/>
                </a:cxn>
                <a:cxn ang="0">
                  <a:pos x="T6" y="T7"/>
                </a:cxn>
                <a:cxn ang="0">
                  <a:pos x="T8" y="T9"/>
                </a:cxn>
                <a:cxn ang="0">
                  <a:pos x="T10" y="T11"/>
                </a:cxn>
              </a:cxnLst>
              <a:rect l="0" t="0" r="r" b="b"/>
              <a:pathLst>
                <a:path w="24" h="23">
                  <a:moveTo>
                    <a:pt x="12" y="23"/>
                  </a:moveTo>
                  <a:cubicBezTo>
                    <a:pt x="19" y="23"/>
                    <a:pt x="24" y="18"/>
                    <a:pt x="24" y="12"/>
                  </a:cubicBezTo>
                  <a:cubicBezTo>
                    <a:pt x="24" y="5"/>
                    <a:pt x="19" y="0"/>
                    <a:pt x="12" y="0"/>
                  </a:cubicBezTo>
                  <a:cubicBezTo>
                    <a:pt x="6" y="0"/>
                    <a:pt x="0" y="5"/>
                    <a:pt x="0" y="12"/>
                  </a:cubicBezTo>
                  <a:cubicBezTo>
                    <a:pt x="0" y="12"/>
                    <a:pt x="0" y="12"/>
                    <a:pt x="0" y="12"/>
                  </a:cubicBezTo>
                  <a:cubicBezTo>
                    <a:pt x="0" y="18"/>
                    <a:pt x="6" y="23"/>
                    <a:pt x="12"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a:ln>
                  <a:noFill/>
                </a:ln>
                <a:solidFill>
                  <a:srgbClr val="1D2C3B"/>
                </a:solidFill>
                <a:effectLst/>
                <a:uLnTx/>
                <a:uFillTx/>
                <a:latin typeface="Arial"/>
                <a:ea typeface="+mn-ea"/>
                <a:cs typeface="+mn-cs"/>
              </a:endParaRPr>
            </a:p>
          </p:txBody>
        </p:sp>
        <p:sp>
          <p:nvSpPr>
            <p:cNvPr id="57" name="Freeform 44">
              <a:extLst>
                <a:ext uri="{FF2B5EF4-FFF2-40B4-BE49-F238E27FC236}">
                  <a16:creationId xmlns:a16="http://schemas.microsoft.com/office/drawing/2014/main" id="{963FE024-B551-4A26-9AA2-518F0C09E059}"/>
                </a:ext>
              </a:extLst>
            </p:cNvPr>
            <p:cNvSpPr>
              <a:spLocks noEditPoints="1"/>
            </p:cNvSpPr>
            <p:nvPr/>
          </p:nvSpPr>
          <p:spPr bwMode="auto">
            <a:xfrm>
              <a:off x="7563882" y="3334771"/>
              <a:ext cx="377941" cy="328537"/>
            </a:xfrm>
            <a:custGeom>
              <a:avLst/>
              <a:gdLst>
                <a:gd name="T0" fmla="*/ 497 w 612"/>
                <a:gd name="T1" fmla="*/ 108 h 532"/>
                <a:gd name="T2" fmla="*/ 406 w 612"/>
                <a:gd name="T3" fmla="*/ 0 h 532"/>
                <a:gd name="T4" fmla="*/ 215 w 612"/>
                <a:gd name="T5" fmla="*/ 0 h 532"/>
                <a:gd name="T6" fmla="*/ 114 w 612"/>
                <a:gd name="T7" fmla="*/ 108 h 532"/>
                <a:gd name="T8" fmla="*/ 0 w 612"/>
                <a:gd name="T9" fmla="*/ 108 h 532"/>
                <a:gd name="T10" fmla="*/ 0 w 612"/>
                <a:gd name="T11" fmla="*/ 532 h 532"/>
                <a:gd name="T12" fmla="*/ 612 w 612"/>
                <a:gd name="T13" fmla="*/ 532 h 532"/>
                <a:gd name="T14" fmla="*/ 612 w 612"/>
                <a:gd name="T15" fmla="*/ 108 h 532"/>
                <a:gd name="T16" fmla="*/ 497 w 612"/>
                <a:gd name="T17" fmla="*/ 108 h 532"/>
                <a:gd name="T18" fmla="*/ 571 w 612"/>
                <a:gd name="T19" fmla="*/ 491 h 532"/>
                <a:gd name="T20" fmla="*/ 40 w 612"/>
                <a:gd name="T21" fmla="*/ 491 h 532"/>
                <a:gd name="T22" fmla="*/ 40 w 612"/>
                <a:gd name="T23" fmla="*/ 148 h 532"/>
                <a:gd name="T24" fmla="*/ 134 w 612"/>
                <a:gd name="T25" fmla="*/ 148 h 532"/>
                <a:gd name="T26" fmla="*/ 232 w 612"/>
                <a:gd name="T27" fmla="*/ 40 h 532"/>
                <a:gd name="T28" fmla="*/ 387 w 612"/>
                <a:gd name="T29" fmla="*/ 40 h 532"/>
                <a:gd name="T30" fmla="*/ 478 w 612"/>
                <a:gd name="T31" fmla="*/ 148 h 532"/>
                <a:gd name="T32" fmla="*/ 571 w 612"/>
                <a:gd name="T33" fmla="*/ 148 h 532"/>
                <a:gd name="T34" fmla="*/ 571 w 612"/>
                <a:gd name="T35" fmla="*/ 491 h 532"/>
                <a:gd name="T36" fmla="*/ 571 w 612"/>
                <a:gd name="T37" fmla="*/ 491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2" h="532">
                  <a:moveTo>
                    <a:pt x="497" y="108"/>
                  </a:moveTo>
                  <a:lnTo>
                    <a:pt x="406" y="0"/>
                  </a:lnTo>
                  <a:lnTo>
                    <a:pt x="215" y="0"/>
                  </a:lnTo>
                  <a:lnTo>
                    <a:pt x="114" y="108"/>
                  </a:lnTo>
                  <a:lnTo>
                    <a:pt x="0" y="108"/>
                  </a:lnTo>
                  <a:lnTo>
                    <a:pt x="0" y="532"/>
                  </a:lnTo>
                  <a:lnTo>
                    <a:pt x="612" y="532"/>
                  </a:lnTo>
                  <a:lnTo>
                    <a:pt x="612" y="108"/>
                  </a:lnTo>
                  <a:lnTo>
                    <a:pt x="497" y="108"/>
                  </a:lnTo>
                  <a:close/>
                  <a:moveTo>
                    <a:pt x="571" y="491"/>
                  </a:moveTo>
                  <a:lnTo>
                    <a:pt x="40" y="491"/>
                  </a:lnTo>
                  <a:lnTo>
                    <a:pt x="40" y="148"/>
                  </a:lnTo>
                  <a:lnTo>
                    <a:pt x="134" y="148"/>
                  </a:lnTo>
                  <a:lnTo>
                    <a:pt x="232" y="40"/>
                  </a:lnTo>
                  <a:lnTo>
                    <a:pt x="387" y="40"/>
                  </a:lnTo>
                  <a:lnTo>
                    <a:pt x="478" y="148"/>
                  </a:lnTo>
                  <a:lnTo>
                    <a:pt x="571" y="148"/>
                  </a:lnTo>
                  <a:lnTo>
                    <a:pt x="571" y="491"/>
                  </a:lnTo>
                  <a:lnTo>
                    <a:pt x="571" y="4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a:ln>
                  <a:noFill/>
                </a:ln>
                <a:solidFill>
                  <a:srgbClr val="1D2C3B"/>
                </a:solidFill>
                <a:effectLst/>
                <a:uLnTx/>
                <a:uFillTx/>
                <a:latin typeface="Arial"/>
                <a:ea typeface="+mn-ea"/>
                <a:cs typeface="+mn-cs"/>
              </a:endParaRPr>
            </a:p>
          </p:txBody>
        </p:sp>
      </p:grpSp>
      <p:sp>
        <p:nvSpPr>
          <p:cNvPr id="58" name="TextBox 57">
            <a:extLst>
              <a:ext uri="{FF2B5EF4-FFF2-40B4-BE49-F238E27FC236}">
                <a16:creationId xmlns:a16="http://schemas.microsoft.com/office/drawing/2014/main" id="{CD62F75B-E99A-0F8B-B49A-656284E70BB1}"/>
              </a:ext>
            </a:extLst>
          </p:cNvPr>
          <p:cNvSpPr txBox="1"/>
          <p:nvPr/>
        </p:nvSpPr>
        <p:spPr>
          <a:xfrm>
            <a:off x="8645617" y="5989157"/>
            <a:ext cx="98948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Arial" panose="020B0604020202020204" pitchFamily="34" charset="0"/>
              </a:rPr>
              <a:t>Protect</a:t>
            </a:r>
            <a:endPar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endParaRPr>
          </a:p>
        </p:txBody>
      </p:sp>
      <p:grpSp>
        <p:nvGrpSpPr>
          <p:cNvPr id="15" name="Group 14">
            <a:extLst>
              <a:ext uri="{FF2B5EF4-FFF2-40B4-BE49-F238E27FC236}">
                <a16:creationId xmlns:a16="http://schemas.microsoft.com/office/drawing/2014/main" id="{C3F72C63-88C4-C10F-943C-3B7A7B6DBCC8}"/>
              </a:ext>
            </a:extLst>
          </p:cNvPr>
          <p:cNvGrpSpPr>
            <a:grpSpLocks noChangeAspect="1"/>
          </p:cNvGrpSpPr>
          <p:nvPr/>
        </p:nvGrpSpPr>
        <p:grpSpPr>
          <a:xfrm>
            <a:off x="7508111" y="5643238"/>
            <a:ext cx="262110" cy="285152"/>
            <a:chOff x="11156492" y="250825"/>
            <a:chExt cx="433388" cy="471488"/>
          </a:xfrm>
          <a:solidFill>
            <a:schemeClr val="bg1">
              <a:lumMod val="20000"/>
              <a:lumOff val="80000"/>
            </a:schemeClr>
          </a:solidFill>
        </p:grpSpPr>
        <p:sp>
          <p:nvSpPr>
            <p:cNvPr id="22" name="Freeform 290">
              <a:extLst>
                <a:ext uri="{FF2B5EF4-FFF2-40B4-BE49-F238E27FC236}">
                  <a16:creationId xmlns:a16="http://schemas.microsoft.com/office/drawing/2014/main" id="{D107D7F8-12D2-625C-CAE8-EEB611FAC590}"/>
                </a:ext>
              </a:extLst>
            </p:cNvPr>
            <p:cNvSpPr>
              <a:spLocks/>
            </p:cNvSpPr>
            <p:nvPr/>
          </p:nvSpPr>
          <p:spPr bwMode="auto">
            <a:xfrm>
              <a:off x="11202529" y="284163"/>
              <a:ext cx="261938" cy="261938"/>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6350" cap="flat">
              <a:solidFill>
                <a:schemeClr val="bg1">
                  <a:lumMod val="20000"/>
                  <a:lumOff val="80000"/>
                </a:schemeClr>
              </a:solid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3" name="Freeform 291">
              <a:extLst>
                <a:ext uri="{FF2B5EF4-FFF2-40B4-BE49-F238E27FC236}">
                  <a16:creationId xmlns:a16="http://schemas.microsoft.com/office/drawing/2014/main" id="{C40CC447-7644-134D-B92F-D403520C0B83}"/>
                </a:ext>
              </a:extLst>
            </p:cNvPr>
            <p:cNvSpPr>
              <a:spLocks noEditPoints="1"/>
            </p:cNvSpPr>
            <p:nvPr/>
          </p:nvSpPr>
          <p:spPr bwMode="auto">
            <a:xfrm>
              <a:off x="11156492" y="25082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6350" cap="flat">
              <a:solidFill>
                <a:schemeClr val="bg1">
                  <a:lumMod val="20000"/>
                  <a:lumOff val="80000"/>
                </a:schemeClr>
              </a:solid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5" name="Freeform 292">
              <a:extLst>
                <a:ext uri="{FF2B5EF4-FFF2-40B4-BE49-F238E27FC236}">
                  <a16:creationId xmlns:a16="http://schemas.microsoft.com/office/drawing/2014/main" id="{BB37ADC1-D342-46B5-A8CD-54B46DF5990C}"/>
                </a:ext>
              </a:extLst>
            </p:cNvPr>
            <p:cNvSpPr>
              <a:spLocks/>
            </p:cNvSpPr>
            <p:nvPr/>
          </p:nvSpPr>
          <p:spPr bwMode="auto">
            <a:xfrm>
              <a:off x="11278729" y="311150"/>
              <a:ext cx="292100" cy="292100"/>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6350" cap="flat">
              <a:solidFill>
                <a:schemeClr val="bg1">
                  <a:lumMod val="20000"/>
                  <a:lumOff val="80000"/>
                </a:schemeClr>
              </a:solid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sp>
        <p:nvSpPr>
          <p:cNvPr id="61" name="TextBox 60">
            <a:extLst>
              <a:ext uri="{FF2B5EF4-FFF2-40B4-BE49-F238E27FC236}">
                <a16:creationId xmlns:a16="http://schemas.microsoft.com/office/drawing/2014/main" id="{2DD22F36-284B-6EAA-C778-B3E702E0EB72}"/>
              </a:ext>
            </a:extLst>
          </p:cNvPr>
          <p:cNvSpPr txBox="1"/>
          <p:nvPr/>
        </p:nvSpPr>
        <p:spPr>
          <a:xfrm>
            <a:off x="1831431" y="3376243"/>
            <a:ext cx="436978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solidFill>
                <a:effectLst/>
                <a:uLnTx/>
                <a:uFillTx/>
                <a:latin typeface="Arial"/>
                <a:ea typeface="+mn-ea"/>
                <a:cs typeface="+mn-cs"/>
              </a:rPr>
              <a:t>Kubernetes virtualized workloads</a:t>
            </a:r>
          </a:p>
        </p:txBody>
      </p:sp>
      <p:pic>
        <p:nvPicPr>
          <p:cNvPr id="63" name="Picture 62" descr="Image of Dell PowerStore hardware.">
            <a:extLst>
              <a:ext uri="{FF2B5EF4-FFF2-40B4-BE49-F238E27FC236}">
                <a16:creationId xmlns:a16="http://schemas.microsoft.com/office/drawing/2014/main" id="{44FECC51-4795-B6D5-749B-B34AEFDB38D7}"/>
              </a:ext>
            </a:extLst>
          </p:cNvPr>
          <p:cNvPicPr>
            <a:picLocks noChangeAspect="1"/>
          </p:cNvPicPr>
          <p:nvPr/>
        </p:nvPicPr>
        <p:blipFill>
          <a:blip r:embed="rId6"/>
          <a:stretch>
            <a:fillRect/>
          </a:stretch>
        </p:blipFill>
        <p:spPr>
          <a:xfrm>
            <a:off x="439745" y="3785219"/>
            <a:ext cx="1689640" cy="426381"/>
          </a:xfrm>
          <a:prstGeom prst="rect">
            <a:avLst/>
          </a:prstGeom>
          <a:ln>
            <a:noFill/>
          </a:ln>
          <a:effectLst>
            <a:outerShdw blurRad="190500" algn="tl" rotWithShape="0">
              <a:srgbClr val="000000">
                <a:alpha val="70000"/>
              </a:srgbClr>
            </a:outerShdw>
            <a:reflection blurRad="6350" stA="20000" endPos="55000" dir="5400000" sy="-100000" algn="bl" rotWithShape="0"/>
          </a:effectLst>
        </p:spPr>
      </p:pic>
      <p:sp>
        <p:nvSpPr>
          <p:cNvPr id="64" name="TextBox 63">
            <a:extLst>
              <a:ext uri="{FF2B5EF4-FFF2-40B4-BE49-F238E27FC236}">
                <a16:creationId xmlns:a16="http://schemas.microsoft.com/office/drawing/2014/main" id="{54D684B7-687A-0E62-A0D0-33FFCD8D517E}"/>
              </a:ext>
            </a:extLst>
          </p:cNvPr>
          <p:cNvSpPr txBox="1"/>
          <p:nvPr/>
        </p:nvSpPr>
        <p:spPr>
          <a:xfrm>
            <a:off x="118272" y="4240105"/>
            <a:ext cx="2229783" cy="830997"/>
          </a:xfrm>
          <a:prstGeom prst="rect">
            <a:avLst/>
          </a:prstGeom>
          <a:noFill/>
        </p:spPr>
        <p:txBody>
          <a:bodyPr wrap="square">
            <a:spAutoFit/>
          </a:bodyPr>
          <a:lstStyle/>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PowerStore</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mn-cs"/>
              </a:rPr>
              <a:t>Unified, all-flash enterprise storage</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endParaRPr kumimoji="0" lang="en-US" sz="1000" b="0" i="0" u="none" strike="noStrike" kern="1200" cap="none" spc="0" normalizeH="0" baseline="0" noProof="0">
              <a:ln>
                <a:noFill/>
              </a:ln>
              <a:solidFill>
                <a:srgbClr val="1D2C3B"/>
              </a:solidFill>
              <a:effectLst/>
              <a:uLnTx/>
              <a:uFillTx/>
              <a:latin typeface="Arial"/>
              <a:ea typeface="+mn-ea"/>
              <a:cs typeface="+mn-cs"/>
            </a:endParaRPr>
          </a:p>
        </p:txBody>
      </p:sp>
      <p:sp>
        <p:nvSpPr>
          <p:cNvPr id="68" name="TextBox 67">
            <a:extLst>
              <a:ext uri="{FF2B5EF4-FFF2-40B4-BE49-F238E27FC236}">
                <a16:creationId xmlns:a16="http://schemas.microsoft.com/office/drawing/2014/main" id="{21E76587-E461-C35D-8351-636464CE290C}"/>
              </a:ext>
            </a:extLst>
          </p:cNvPr>
          <p:cNvSpPr txBox="1"/>
          <p:nvPr/>
        </p:nvSpPr>
        <p:spPr>
          <a:xfrm>
            <a:off x="1947493" y="4240105"/>
            <a:ext cx="2166052" cy="846386"/>
          </a:xfrm>
          <a:prstGeom prst="rect">
            <a:avLst/>
          </a:prstGeom>
          <a:noFill/>
        </p:spPr>
        <p:txBody>
          <a:bodyPr wrap="square">
            <a:spAutoFit/>
          </a:bodyPr>
          <a:lstStyle/>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PowerFlex</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mn-cs"/>
              </a:rPr>
              <a:t>Powerful, flexible software-defined infrastructure</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endParaRPr kumimoji="0" lang="en-US" sz="1100" b="0" i="0" u="none" strike="noStrike" kern="1200" cap="none" spc="0" normalizeH="0" baseline="0" noProof="0">
              <a:ln>
                <a:noFill/>
              </a:ln>
              <a:solidFill>
                <a:srgbClr val="1D2C3B"/>
              </a:solidFill>
              <a:effectLst/>
              <a:uLnTx/>
              <a:uFillTx/>
              <a:latin typeface="Arial"/>
              <a:ea typeface="+mn-ea"/>
              <a:cs typeface="+mn-cs"/>
            </a:endParaRPr>
          </a:p>
        </p:txBody>
      </p:sp>
      <p:sp>
        <p:nvSpPr>
          <p:cNvPr id="72" name="TextBox 71">
            <a:extLst>
              <a:ext uri="{FF2B5EF4-FFF2-40B4-BE49-F238E27FC236}">
                <a16:creationId xmlns:a16="http://schemas.microsoft.com/office/drawing/2014/main" id="{AC25130E-95BC-63AD-7A52-826F3E32B2B9}"/>
              </a:ext>
            </a:extLst>
          </p:cNvPr>
          <p:cNvSpPr txBox="1"/>
          <p:nvPr/>
        </p:nvSpPr>
        <p:spPr>
          <a:xfrm>
            <a:off x="7362811" y="4240105"/>
            <a:ext cx="2727048" cy="677108"/>
          </a:xfrm>
          <a:prstGeom prst="rect">
            <a:avLst/>
          </a:prstGeom>
          <a:noFill/>
        </p:spPr>
        <p:txBody>
          <a:bodyPr wrap="square">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PowerScale</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mn-cs"/>
              </a:rPr>
              <a:t>Unified file and object storage</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endParaRPr kumimoji="0" lang="en-US" sz="1100" b="0" i="0" u="none" strike="noStrike" kern="1200" cap="none" spc="0" normalizeH="0" baseline="0" noProof="0">
              <a:ln>
                <a:noFill/>
              </a:ln>
              <a:solidFill>
                <a:srgbClr val="1D2C3B"/>
              </a:solidFill>
              <a:effectLst/>
              <a:uLnTx/>
              <a:uFillTx/>
              <a:latin typeface="Arial"/>
              <a:ea typeface="+mn-ea"/>
              <a:cs typeface="+mn-cs"/>
            </a:endParaRPr>
          </a:p>
        </p:txBody>
      </p:sp>
      <p:sp>
        <p:nvSpPr>
          <p:cNvPr id="12" name="TextBox 11">
            <a:extLst>
              <a:ext uri="{FF2B5EF4-FFF2-40B4-BE49-F238E27FC236}">
                <a16:creationId xmlns:a16="http://schemas.microsoft.com/office/drawing/2014/main" id="{57F17204-580C-B9C1-20D5-E77572ED2C56}"/>
              </a:ext>
            </a:extLst>
          </p:cNvPr>
          <p:cNvSpPr txBox="1"/>
          <p:nvPr/>
        </p:nvSpPr>
        <p:spPr>
          <a:xfrm>
            <a:off x="9809557" y="4240105"/>
            <a:ext cx="1988801" cy="846386"/>
          </a:xfrm>
          <a:prstGeom prst="rect">
            <a:avLst/>
          </a:prstGeom>
          <a:noFill/>
        </p:spPr>
        <p:txBody>
          <a:bodyPr wrap="square" lIns="91440" tIns="45720" rIns="91440" bIns="45720" anchor="t">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PowerProtect</a:t>
            </a:r>
            <a:endParaRPr kumimoji="0" lang="en-US" sz="1600" b="0"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Arial"/>
              </a:rPr>
              <a:t>The ultimate protection for any workload</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endParaRPr kumimoji="0" lang="en-US" sz="1100" b="0" i="0" u="none" strike="noStrike" kern="1200" cap="none" spc="0" normalizeH="0" baseline="0" noProof="0">
              <a:ln>
                <a:noFill/>
              </a:ln>
              <a:solidFill>
                <a:srgbClr val="1D2C3B"/>
              </a:solidFill>
              <a:effectLst/>
              <a:uLnTx/>
              <a:uFillTx/>
              <a:latin typeface="Arial"/>
              <a:ea typeface="+mn-ea"/>
              <a:cs typeface="Arial"/>
            </a:endParaRPr>
          </a:p>
        </p:txBody>
      </p:sp>
      <p:sp>
        <p:nvSpPr>
          <p:cNvPr id="16" name="TextBox 15">
            <a:extLst>
              <a:ext uri="{FF2B5EF4-FFF2-40B4-BE49-F238E27FC236}">
                <a16:creationId xmlns:a16="http://schemas.microsoft.com/office/drawing/2014/main" id="{E3F277E1-1B95-4C46-046C-4456DD76BAB2}"/>
              </a:ext>
            </a:extLst>
          </p:cNvPr>
          <p:cNvSpPr txBox="1"/>
          <p:nvPr/>
        </p:nvSpPr>
        <p:spPr>
          <a:xfrm>
            <a:off x="7419037" y="3376243"/>
            <a:ext cx="274776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solidFill>
                <a:effectLst/>
                <a:uLnTx/>
                <a:uFillTx/>
                <a:latin typeface="Arial"/>
                <a:ea typeface="+mn-ea"/>
                <a:cs typeface="+mn-cs"/>
              </a:rPr>
              <a:t>AI/ML workloads</a:t>
            </a:r>
          </a:p>
        </p:txBody>
      </p:sp>
      <p:sp>
        <p:nvSpPr>
          <p:cNvPr id="18" name="TextBox 17">
            <a:extLst>
              <a:ext uri="{FF2B5EF4-FFF2-40B4-BE49-F238E27FC236}">
                <a16:creationId xmlns:a16="http://schemas.microsoft.com/office/drawing/2014/main" id="{68FF6C32-506D-9908-05E3-A6134EFF5834}"/>
              </a:ext>
            </a:extLst>
          </p:cNvPr>
          <p:cNvSpPr txBox="1"/>
          <p:nvPr/>
        </p:nvSpPr>
        <p:spPr>
          <a:xfrm>
            <a:off x="9485856" y="3376243"/>
            <a:ext cx="274776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solidFill>
                <a:effectLst/>
                <a:uLnTx/>
                <a:uFillTx/>
                <a:latin typeface="Arial"/>
                <a:ea typeface="+mn-ea"/>
                <a:cs typeface="+mn-cs"/>
              </a:rPr>
              <a:t>Backup/DR workloads</a:t>
            </a:r>
          </a:p>
        </p:txBody>
      </p:sp>
      <p:pic>
        <p:nvPicPr>
          <p:cNvPr id="32" name="Picture 2">
            <a:extLst>
              <a:ext uri="{FF2B5EF4-FFF2-40B4-BE49-F238E27FC236}">
                <a16:creationId xmlns:a16="http://schemas.microsoft.com/office/drawing/2014/main" id="{B00468E3-8D67-EA22-D78F-94DEE3FEA774}"/>
              </a:ext>
              <a:ext uri="{C183D7F6-B498-43B3-948B-1728B52AA6E4}">
                <adec:decorative xmlns:adec="http://schemas.microsoft.com/office/drawing/2017/decorative" val="1"/>
              </a:ext>
            </a:extLst>
          </p:cNvPr>
          <p:cNvPicPr>
            <a:picLocks noChangeAspect="1" noChangeArrowheads="1"/>
          </p:cNvPicPr>
          <p:nvPr/>
        </p:nvPicPr>
        <p:blipFill>
          <a:blip r:embed="rId7"/>
          <a:srcRect l="4075" r="4075"/>
          <a:stretch/>
        </p:blipFill>
        <p:spPr bwMode="auto">
          <a:xfrm>
            <a:off x="9994441" y="3788868"/>
            <a:ext cx="1662308" cy="304313"/>
          </a:xfrm>
          <a:prstGeom prst="rect">
            <a:avLst/>
          </a:prstGeom>
          <a:ln>
            <a:noFill/>
          </a:ln>
          <a:effectLst>
            <a:outerShdw blurRad="190500" algn="tl" rotWithShape="0">
              <a:srgbClr val="000000">
                <a:alpha val="70000"/>
              </a:srgbClr>
            </a:outerShdw>
            <a:reflection blurRad="6350" stA="20000" endPos="55000" dir="5400000" sy="-100000" algn="bl" rotWithShape="0"/>
          </a:effectLst>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E5A3A0ED-59F6-FE31-5F09-FAE240F03019}"/>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555483" y="6604144"/>
            <a:ext cx="1438648" cy="187024"/>
          </a:xfrm>
          <a:prstGeom prst="rect">
            <a:avLst/>
          </a:prstGeom>
        </p:spPr>
      </p:pic>
      <p:pic>
        <p:nvPicPr>
          <p:cNvPr id="5" name="Picture 2">
            <a:extLst>
              <a:ext uri="{FF2B5EF4-FFF2-40B4-BE49-F238E27FC236}">
                <a16:creationId xmlns:a16="http://schemas.microsoft.com/office/drawing/2014/main" id="{E1B640A7-5AF9-F0B8-2286-81E6149230E4}"/>
              </a:ext>
              <a:ext uri="{C183D7F6-B498-43B3-948B-1728B52AA6E4}">
                <adec:decorative xmlns:adec="http://schemas.microsoft.com/office/drawing/2017/decorative" val="1"/>
              </a:ext>
            </a:extLst>
          </p:cNvPr>
          <p:cNvPicPr>
            <a:picLocks noChangeAspect="1" noChangeArrowheads="1"/>
          </p:cNvPicPr>
          <p:nvPr/>
        </p:nvPicPr>
        <p:blipFill>
          <a:blip r:embed="rId8"/>
          <a:srcRect t="112" b="112"/>
          <a:stretch/>
        </p:blipFill>
        <p:spPr bwMode="auto">
          <a:xfrm>
            <a:off x="2245503" y="3785219"/>
            <a:ext cx="1680896" cy="301912"/>
          </a:xfrm>
          <a:prstGeom prst="rect">
            <a:avLst/>
          </a:prstGeom>
          <a:ln>
            <a:noFill/>
          </a:ln>
          <a:effectLst>
            <a:outerShdw blurRad="190500" algn="tl" rotWithShape="0">
              <a:srgbClr val="000000">
                <a:alpha val="70000"/>
              </a:srgbClr>
            </a:outerShdw>
            <a:reflection blurRad="6350" stA="20000" endPos="55000" dir="5400000" sy="-100000" algn="bl" rotWithShape="0"/>
          </a:effectLst>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2FB43414-72F2-DA40-A2FA-5B8EB9F51ED2}"/>
              </a:ext>
            </a:extLst>
          </p:cNvPr>
          <p:cNvSpPr txBox="1"/>
          <p:nvPr/>
        </p:nvSpPr>
        <p:spPr>
          <a:xfrm>
            <a:off x="5440727" y="4240105"/>
            <a:ext cx="2421755" cy="677108"/>
          </a:xfrm>
          <a:prstGeom prst="rect">
            <a:avLst/>
          </a:prstGeom>
          <a:noFill/>
        </p:spPr>
        <p:txBody>
          <a:bodyPr wrap="square" lIns="91440" tIns="45720" rIns="91440" bIns="45720" anchor="t">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ObjectScale</a:t>
            </a:r>
            <a:endParaRPr kumimoji="0" lang="en-US" sz="1600" b="0"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Arial"/>
              </a:rPr>
              <a:t>Object storage at scale</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endParaRPr kumimoji="0" lang="en-US" sz="1100" b="0" i="0" u="none" strike="noStrike" kern="1200" cap="none" spc="0" normalizeH="0" baseline="0" noProof="0">
              <a:ln>
                <a:noFill/>
              </a:ln>
              <a:solidFill>
                <a:srgbClr val="1D2C3B"/>
              </a:solidFill>
              <a:effectLst/>
              <a:uLnTx/>
              <a:uFillTx/>
              <a:latin typeface="Arial"/>
              <a:ea typeface="+mn-ea"/>
              <a:cs typeface="Arial"/>
            </a:endParaRPr>
          </a:p>
        </p:txBody>
      </p:sp>
      <p:sp>
        <p:nvSpPr>
          <p:cNvPr id="49" name="TextBox 48">
            <a:extLst>
              <a:ext uri="{FF2B5EF4-FFF2-40B4-BE49-F238E27FC236}">
                <a16:creationId xmlns:a16="http://schemas.microsoft.com/office/drawing/2014/main" id="{B38FF3D3-275A-9000-ED27-B3B511DBAC6F}"/>
              </a:ext>
            </a:extLst>
          </p:cNvPr>
          <p:cNvSpPr txBox="1"/>
          <p:nvPr/>
        </p:nvSpPr>
        <p:spPr>
          <a:xfrm>
            <a:off x="3991934" y="4240105"/>
            <a:ext cx="1693737" cy="846386"/>
          </a:xfrm>
          <a:prstGeom prst="rect">
            <a:avLst/>
          </a:prstGeom>
          <a:noFill/>
        </p:spPr>
        <p:txBody>
          <a:bodyPr wrap="square" lIns="91440" tIns="45720" rIns="91440" bIns="45720" anchor="t">
            <a:spAutoFit/>
          </a:bodyPr>
          <a:lstStyle/>
          <a:p>
            <a:pPr marL="0" marR="0" lvl="0" indent="0" algn="ctr" defTabSz="914309" rtl="0" eaLnBrk="1" fontAlgn="auto" latinLnBrk="0" hangingPunct="1">
              <a:lnSpc>
                <a:spcPct val="100000"/>
              </a:lnSpc>
              <a:spcBef>
                <a:spcPts val="600"/>
              </a:spcBef>
              <a:spcAft>
                <a:spcPts val="0"/>
              </a:spcAft>
              <a:buClr>
                <a:srgbClr val="0672CB"/>
              </a:buClr>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Arial"/>
              </a:rPr>
              <a:t>PowerMax</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r>
              <a:rPr kumimoji="0" lang="en-US" sz="1100" b="0" i="0" u="none" strike="noStrike" kern="1200" cap="none" spc="0" normalizeH="0" baseline="0" noProof="0">
                <a:ln>
                  <a:noFill/>
                </a:ln>
                <a:solidFill>
                  <a:srgbClr val="1D2C3B"/>
                </a:solidFill>
                <a:effectLst/>
                <a:uLnTx/>
                <a:uFillTx/>
                <a:latin typeface="Arial"/>
                <a:ea typeface="+mn-ea"/>
                <a:cs typeface="Arial"/>
              </a:rPr>
              <a:t>The gold-standard in mission-critical storage</a:t>
            </a:r>
          </a:p>
          <a:p>
            <a:pPr marL="0" marR="0" lvl="0" indent="0" algn="ctr" defTabSz="914309" rtl="0" eaLnBrk="1" fontAlgn="auto" latinLnBrk="0" hangingPunct="1">
              <a:lnSpc>
                <a:spcPct val="100000"/>
              </a:lnSpc>
              <a:spcBef>
                <a:spcPts val="0"/>
              </a:spcBef>
              <a:spcAft>
                <a:spcPts val="0"/>
              </a:spcAft>
              <a:buClr>
                <a:srgbClr val="0672CB"/>
              </a:buClr>
              <a:buSzTx/>
              <a:buFontTx/>
              <a:buNone/>
              <a:tabLst/>
              <a:defRPr/>
            </a:pPr>
            <a:endParaRPr kumimoji="0" lang="en-US" sz="1100" b="0" i="0" u="none" strike="noStrike" kern="1200" cap="none" spc="0" normalizeH="0" baseline="0" noProof="0">
              <a:ln>
                <a:noFill/>
              </a:ln>
              <a:solidFill>
                <a:srgbClr val="1D2C3B"/>
              </a:solidFill>
              <a:effectLst/>
              <a:uLnTx/>
              <a:uFillTx/>
              <a:latin typeface="Arial"/>
              <a:ea typeface="+mn-ea"/>
              <a:cs typeface="Arial"/>
            </a:endParaRPr>
          </a:p>
        </p:txBody>
      </p:sp>
      <p:pic>
        <p:nvPicPr>
          <p:cNvPr id="50" name="Picture 49" descr="Dell ObjectScale hardware photo">
            <a:extLst>
              <a:ext uri="{FF2B5EF4-FFF2-40B4-BE49-F238E27FC236}">
                <a16:creationId xmlns:a16="http://schemas.microsoft.com/office/drawing/2014/main" id="{C1AF3755-B123-53AB-D1C3-37DF76F416D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77823" y="3737578"/>
            <a:ext cx="1783329" cy="421064"/>
          </a:xfrm>
          <a:prstGeom prst="rect">
            <a:avLst/>
          </a:prstGeom>
          <a:noFill/>
          <a:effectLst>
            <a:glow>
              <a:schemeClr val="accent1"/>
            </a:glow>
            <a:outerShdw blurRad="1905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51" name="Picture 50" descr="Dell PowerMax server">
            <a:extLst>
              <a:ext uri="{FF2B5EF4-FFF2-40B4-BE49-F238E27FC236}">
                <a16:creationId xmlns:a16="http://schemas.microsoft.com/office/drawing/2014/main" id="{A242CC1C-9F40-0713-4917-D9E811CAD2A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t="9221" b="41916"/>
          <a:stretch>
            <a:fillRect/>
          </a:stretch>
        </p:blipFill>
        <p:spPr>
          <a:xfrm>
            <a:off x="4042517" y="3788868"/>
            <a:ext cx="1693737" cy="476875"/>
          </a:xfrm>
          <a:prstGeom prst="rect">
            <a:avLst/>
          </a:prstGeom>
          <a:effectLst>
            <a:outerShdw blurRad="190500" algn="ctr" rotWithShape="0">
              <a:srgbClr val="000000">
                <a:alpha val="70000"/>
              </a:srgbClr>
            </a:outerShdw>
          </a:effectLst>
        </p:spPr>
      </p:pic>
      <p:cxnSp>
        <p:nvCxnSpPr>
          <p:cNvPr id="62" name="Straight Connector 61">
            <a:extLst>
              <a:ext uri="{FF2B5EF4-FFF2-40B4-BE49-F238E27FC236}">
                <a16:creationId xmlns:a16="http://schemas.microsoft.com/office/drawing/2014/main" id="{EDE72E4A-018B-7A3F-EE1F-1EDDF334B11E}"/>
              </a:ext>
            </a:extLst>
          </p:cNvPr>
          <p:cNvCxnSpPr/>
          <p:nvPr/>
        </p:nvCxnSpPr>
        <p:spPr>
          <a:xfrm>
            <a:off x="1145136" y="3666148"/>
            <a:ext cx="582823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026" name="Picture 2" descr="powerscale node">
            <a:extLst>
              <a:ext uri="{FF2B5EF4-FFF2-40B4-BE49-F238E27FC236}">
                <a16:creationId xmlns:a16="http://schemas.microsoft.com/office/drawing/2014/main" id="{B27C24C5-048F-B537-748A-CEAA13F307D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40406" y="3783858"/>
            <a:ext cx="2105025" cy="3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1021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D2C3B"/>
        </a:solidFill>
        <a:effectLst/>
      </p:bgPr>
    </p:bg>
    <p:spTree>
      <p:nvGrpSpPr>
        <p:cNvPr id="1" name="">
          <a:extLst>
            <a:ext uri="{FF2B5EF4-FFF2-40B4-BE49-F238E27FC236}">
              <a16:creationId xmlns:a16="http://schemas.microsoft.com/office/drawing/2014/main" id="{466FF2A7-B7E1-E152-05F1-A7CC83C36E81}"/>
            </a:ext>
          </a:extLst>
        </p:cNvPr>
        <p:cNvGrpSpPr/>
        <p:nvPr/>
      </p:nvGrpSpPr>
      <p:grpSpPr>
        <a:xfrm>
          <a:off x="0" y="0"/>
          <a:ext cx="0" cy="0"/>
          <a:chOff x="0" y="0"/>
          <a:chExt cx="0" cy="0"/>
        </a:xfrm>
      </p:grpSpPr>
      <p:cxnSp>
        <p:nvCxnSpPr>
          <p:cNvPr id="66" name="Straight Connector 65">
            <a:extLst>
              <a:ext uri="{FF2B5EF4-FFF2-40B4-BE49-F238E27FC236}">
                <a16:creationId xmlns:a16="http://schemas.microsoft.com/office/drawing/2014/main" id="{0DA185B7-ED11-B577-643A-2A5D8972418F}"/>
              </a:ext>
            </a:extLst>
          </p:cNvPr>
          <p:cNvCxnSpPr>
            <a:cxnSpLocks/>
            <a:stCxn id="45" idx="4"/>
          </p:cNvCxnSpPr>
          <p:nvPr/>
        </p:nvCxnSpPr>
        <p:spPr>
          <a:xfrm>
            <a:off x="7066978" y="3955300"/>
            <a:ext cx="9129" cy="1180297"/>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879AFDFF-EC61-C97C-8C67-1E848CF42C86}"/>
              </a:ext>
            </a:extLst>
          </p:cNvPr>
          <p:cNvCxnSpPr>
            <a:cxnSpLocks/>
            <a:endCxn id="61" idx="0"/>
          </p:cNvCxnSpPr>
          <p:nvPr/>
        </p:nvCxnSpPr>
        <p:spPr>
          <a:xfrm flipH="1">
            <a:off x="10281767" y="2545645"/>
            <a:ext cx="29631" cy="1617118"/>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756A3B7E-17A1-DC6C-41FF-F6665DC2309A}"/>
              </a:ext>
            </a:extLst>
          </p:cNvPr>
          <p:cNvSpPr>
            <a:spLocks noGrp="1"/>
          </p:cNvSpPr>
          <p:nvPr>
            <p:ph type="title"/>
          </p:nvPr>
        </p:nvSpPr>
        <p:spPr/>
        <p:txBody>
          <a:bodyPr/>
          <a:lstStyle/>
          <a:p>
            <a:r>
              <a:rPr lang="en-US">
                <a:solidFill>
                  <a:schemeClr val="tx2"/>
                </a:solidFill>
              </a:rPr>
              <a:t>Dell’s integrated storage solutions for superior outcomes</a:t>
            </a:r>
          </a:p>
        </p:txBody>
      </p:sp>
      <p:sp>
        <p:nvSpPr>
          <p:cNvPr id="88" name="Subtitle 87">
            <a:extLst>
              <a:ext uri="{FF2B5EF4-FFF2-40B4-BE49-F238E27FC236}">
                <a16:creationId xmlns:a16="http://schemas.microsoft.com/office/drawing/2014/main" id="{7B78C8B5-EE13-078F-13CA-E0821DF87077}"/>
              </a:ext>
            </a:extLst>
          </p:cNvPr>
          <p:cNvSpPr>
            <a:spLocks noGrp="1"/>
          </p:cNvSpPr>
          <p:nvPr>
            <p:ph type="subTitle" idx="1"/>
          </p:nvPr>
        </p:nvSpPr>
        <p:spPr/>
        <p:txBody>
          <a:bodyPr/>
          <a:lstStyle/>
          <a:p>
            <a:r>
              <a:rPr lang="en-US">
                <a:solidFill>
                  <a:schemeClr val="tx2"/>
                </a:solidFill>
              </a:rPr>
              <a:t>Delivering end-to-end solutions to reduce cost, improve security, simplify operations and accelerate your business goals</a:t>
            </a:r>
          </a:p>
        </p:txBody>
      </p:sp>
      <p:sp>
        <p:nvSpPr>
          <p:cNvPr id="9" name="Rectangle 8">
            <a:extLst>
              <a:ext uri="{FF2B5EF4-FFF2-40B4-BE49-F238E27FC236}">
                <a16:creationId xmlns:a16="http://schemas.microsoft.com/office/drawing/2014/main" id="{3119A4D2-988A-C7B7-1730-A9EC1A30AC76}"/>
              </a:ext>
            </a:extLst>
          </p:cNvPr>
          <p:cNvSpPr/>
          <p:nvPr/>
        </p:nvSpPr>
        <p:spPr>
          <a:xfrm>
            <a:off x="380999" y="5781053"/>
            <a:ext cx="2041475" cy="541100"/>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C8A0281C-83C5-A90D-689A-BE41C329DAFE}"/>
              </a:ext>
            </a:extLst>
          </p:cNvPr>
          <p:cNvSpPr/>
          <p:nvPr/>
        </p:nvSpPr>
        <p:spPr>
          <a:xfrm>
            <a:off x="381000" y="2007088"/>
            <a:ext cx="2041475" cy="3706376"/>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accent1"/>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93B69310-E12D-BD7A-8A52-2EF9015080A1}"/>
              </a:ext>
            </a:extLst>
          </p:cNvPr>
          <p:cNvSpPr/>
          <p:nvPr/>
        </p:nvSpPr>
        <p:spPr>
          <a:xfrm>
            <a:off x="381000" y="1304528"/>
            <a:ext cx="2041475" cy="631410"/>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accent1"/>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0F2BF168-61C6-4EA4-151C-43746BF5C013}"/>
              </a:ext>
            </a:extLst>
          </p:cNvPr>
          <p:cNvCxnSpPr>
            <a:cxnSpLocks/>
          </p:cNvCxnSpPr>
          <p:nvPr/>
        </p:nvCxnSpPr>
        <p:spPr>
          <a:xfrm>
            <a:off x="381000" y="1304527"/>
            <a:ext cx="11436626" cy="0"/>
          </a:xfrm>
          <a:prstGeom prst="line">
            <a:avLst/>
          </a:prstGeom>
          <a:ln w="12700">
            <a:solidFill>
              <a:schemeClr val="accent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059C1BF-1653-8504-A9BE-6BEF2B0ACA06}"/>
              </a:ext>
            </a:extLst>
          </p:cNvPr>
          <p:cNvCxnSpPr>
            <a:cxnSpLocks/>
          </p:cNvCxnSpPr>
          <p:nvPr/>
        </p:nvCxnSpPr>
        <p:spPr>
          <a:xfrm>
            <a:off x="381000" y="1935938"/>
            <a:ext cx="11436626" cy="0"/>
          </a:xfrm>
          <a:prstGeom prst="line">
            <a:avLst/>
          </a:prstGeom>
          <a:ln w="12700">
            <a:solidFill>
              <a:schemeClr val="accent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54248CA-E58A-B5AF-27E7-B2014BCDC7CD}"/>
              </a:ext>
            </a:extLst>
          </p:cNvPr>
          <p:cNvCxnSpPr>
            <a:cxnSpLocks/>
          </p:cNvCxnSpPr>
          <p:nvPr/>
        </p:nvCxnSpPr>
        <p:spPr>
          <a:xfrm>
            <a:off x="391393" y="5781053"/>
            <a:ext cx="11436626" cy="0"/>
          </a:xfrm>
          <a:prstGeom prst="line">
            <a:avLst/>
          </a:prstGeom>
          <a:ln w="12700">
            <a:solidFill>
              <a:schemeClr val="accent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D758C1E-3DDB-2017-4DF5-D2C2B04F968E}"/>
              </a:ext>
            </a:extLst>
          </p:cNvPr>
          <p:cNvCxnSpPr>
            <a:cxnSpLocks/>
          </p:cNvCxnSpPr>
          <p:nvPr/>
        </p:nvCxnSpPr>
        <p:spPr>
          <a:xfrm>
            <a:off x="381000" y="6322144"/>
            <a:ext cx="11436626" cy="0"/>
          </a:xfrm>
          <a:prstGeom prst="line">
            <a:avLst/>
          </a:prstGeom>
          <a:ln w="12700">
            <a:solidFill>
              <a:schemeClr val="accent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C9B0FAC-0D42-625A-7158-73FD1C5226A2}"/>
              </a:ext>
            </a:extLst>
          </p:cNvPr>
          <p:cNvSpPr txBox="1"/>
          <p:nvPr/>
        </p:nvSpPr>
        <p:spPr>
          <a:xfrm>
            <a:off x="589644" y="1371191"/>
            <a:ext cx="1499433" cy="492443"/>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accent1"/>
                </a:solidFill>
                <a:effectLst/>
                <a:uLnTx/>
                <a:uFillTx/>
                <a:latin typeface="Arial Nova Light"/>
                <a:ea typeface="Meiryo UI"/>
                <a:cs typeface="+mn-cs"/>
              </a:rPr>
              <a:t>Simplify IT operations</a:t>
            </a:r>
          </a:p>
        </p:txBody>
      </p:sp>
      <p:sp>
        <p:nvSpPr>
          <p:cNvPr id="18" name="TextBox 17">
            <a:extLst>
              <a:ext uri="{FF2B5EF4-FFF2-40B4-BE49-F238E27FC236}">
                <a16:creationId xmlns:a16="http://schemas.microsoft.com/office/drawing/2014/main" id="{FA22B75C-0FAA-533E-45BF-FDD6DF16182D}"/>
              </a:ext>
            </a:extLst>
          </p:cNvPr>
          <p:cNvSpPr txBox="1"/>
          <p:nvPr/>
        </p:nvSpPr>
        <p:spPr>
          <a:xfrm>
            <a:off x="619309" y="2144483"/>
            <a:ext cx="1499433" cy="984885"/>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accent1"/>
                </a:solidFill>
                <a:effectLst/>
                <a:uLnTx/>
                <a:uFillTx/>
                <a:latin typeface="Arial Nova Light"/>
                <a:ea typeface="Meiryo UI"/>
                <a:cs typeface="+mn-cs"/>
              </a:rPr>
              <a:t>Integrated infrastructure optimized for all use cases:</a:t>
            </a:r>
          </a:p>
        </p:txBody>
      </p:sp>
      <p:sp>
        <p:nvSpPr>
          <p:cNvPr id="19" name="TextBox 18">
            <a:extLst>
              <a:ext uri="{FF2B5EF4-FFF2-40B4-BE49-F238E27FC236}">
                <a16:creationId xmlns:a16="http://schemas.microsoft.com/office/drawing/2014/main" id="{A3535298-853F-63E8-DAD0-A2FBDB413879}"/>
              </a:ext>
            </a:extLst>
          </p:cNvPr>
          <p:cNvSpPr txBox="1"/>
          <p:nvPr/>
        </p:nvSpPr>
        <p:spPr>
          <a:xfrm>
            <a:off x="614200" y="5822199"/>
            <a:ext cx="1499433" cy="492443"/>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schemeClr val="accent1"/>
                </a:solidFill>
                <a:effectLst/>
                <a:uLnTx/>
                <a:uFillTx/>
                <a:latin typeface="Arial Nova Light"/>
                <a:ea typeface="Meiryo UI"/>
                <a:cs typeface="+mn-cs"/>
              </a:rPr>
              <a:t>Maximize investments</a:t>
            </a:r>
          </a:p>
        </p:txBody>
      </p:sp>
      <p:sp>
        <p:nvSpPr>
          <p:cNvPr id="21" name="Rectangle 20">
            <a:extLst>
              <a:ext uri="{FF2B5EF4-FFF2-40B4-BE49-F238E27FC236}">
                <a16:creationId xmlns:a16="http://schemas.microsoft.com/office/drawing/2014/main" id="{ABA42EEC-C30F-9B4E-DA59-EE0A82F84686}"/>
              </a:ext>
            </a:extLst>
          </p:cNvPr>
          <p:cNvSpPr/>
          <p:nvPr/>
        </p:nvSpPr>
        <p:spPr>
          <a:xfrm>
            <a:off x="2624496" y="2103275"/>
            <a:ext cx="9134475" cy="88780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bIns="5486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solidFill>
                  <a:schemeClr val="tx2"/>
                </a:solidFill>
                <a:effectLst/>
                <a:uLnTx/>
                <a:uFillTx/>
                <a:latin typeface="+mj-lt"/>
                <a:ea typeface="+mn-ea"/>
                <a:cs typeface="+mn-cs"/>
              </a:rPr>
              <a:t>Dell PowerEdge Servers</a:t>
            </a:r>
          </a:p>
        </p:txBody>
      </p:sp>
      <p:sp>
        <p:nvSpPr>
          <p:cNvPr id="23" name="Rectangle 22">
            <a:extLst>
              <a:ext uri="{FF2B5EF4-FFF2-40B4-BE49-F238E27FC236}">
                <a16:creationId xmlns:a16="http://schemas.microsoft.com/office/drawing/2014/main" id="{19A9F19C-32A0-3F84-4B56-22D688556201}"/>
              </a:ext>
            </a:extLst>
          </p:cNvPr>
          <p:cNvSpPr/>
          <p:nvPr/>
        </p:nvSpPr>
        <p:spPr>
          <a:xfrm>
            <a:off x="2749549" y="2493356"/>
            <a:ext cx="1238250" cy="234348"/>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ESX</a:t>
            </a:r>
          </a:p>
        </p:txBody>
      </p:sp>
      <p:sp>
        <p:nvSpPr>
          <p:cNvPr id="24" name="Rectangle 23">
            <a:extLst>
              <a:ext uri="{FF2B5EF4-FFF2-40B4-BE49-F238E27FC236}">
                <a16:creationId xmlns:a16="http://schemas.microsoft.com/office/drawing/2014/main" id="{C109FF91-D2C2-5AB4-256A-67AD92D07B84}"/>
              </a:ext>
            </a:extLst>
          </p:cNvPr>
          <p:cNvSpPr/>
          <p:nvPr/>
        </p:nvSpPr>
        <p:spPr>
          <a:xfrm>
            <a:off x="4133243" y="2493356"/>
            <a:ext cx="1238250" cy="234348"/>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Multi-HV</a:t>
            </a:r>
          </a:p>
        </p:txBody>
      </p:sp>
      <p:sp>
        <p:nvSpPr>
          <p:cNvPr id="25" name="Rectangle 24">
            <a:extLst>
              <a:ext uri="{FF2B5EF4-FFF2-40B4-BE49-F238E27FC236}">
                <a16:creationId xmlns:a16="http://schemas.microsoft.com/office/drawing/2014/main" id="{CDDDF265-C3ED-A1AB-1D14-D68FD9EA0050}"/>
              </a:ext>
            </a:extLst>
          </p:cNvPr>
          <p:cNvSpPr/>
          <p:nvPr/>
        </p:nvSpPr>
        <p:spPr>
          <a:xfrm>
            <a:off x="5516937" y="2493356"/>
            <a:ext cx="1238250" cy="234348"/>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Linux</a:t>
            </a:r>
          </a:p>
        </p:txBody>
      </p:sp>
      <p:sp>
        <p:nvSpPr>
          <p:cNvPr id="26" name="Rectangle 25">
            <a:extLst>
              <a:ext uri="{FF2B5EF4-FFF2-40B4-BE49-F238E27FC236}">
                <a16:creationId xmlns:a16="http://schemas.microsoft.com/office/drawing/2014/main" id="{C6A8B6AE-B0EC-10AC-50B7-389049BD7BE3}"/>
              </a:ext>
            </a:extLst>
          </p:cNvPr>
          <p:cNvSpPr/>
          <p:nvPr/>
        </p:nvSpPr>
        <p:spPr>
          <a:xfrm>
            <a:off x="6900629" y="2493356"/>
            <a:ext cx="1463239" cy="234348"/>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K8’s</a:t>
            </a:r>
          </a:p>
        </p:txBody>
      </p:sp>
      <p:sp>
        <p:nvSpPr>
          <p:cNvPr id="29" name="TextBox 28">
            <a:extLst>
              <a:ext uri="{FF2B5EF4-FFF2-40B4-BE49-F238E27FC236}">
                <a16:creationId xmlns:a16="http://schemas.microsoft.com/office/drawing/2014/main" id="{6B73BF48-7970-8E2C-6E63-E6FB08F839A4}"/>
              </a:ext>
            </a:extLst>
          </p:cNvPr>
          <p:cNvSpPr txBox="1"/>
          <p:nvPr/>
        </p:nvSpPr>
        <p:spPr>
          <a:xfrm>
            <a:off x="2749550" y="2220240"/>
            <a:ext cx="2457450" cy="16158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a:ln>
                  <a:noFill/>
                </a:ln>
                <a:solidFill>
                  <a:schemeClr val="bg1">
                    <a:lumMod val="20000"/>
                    <a:lumOff val="80000"/>
                  </a:schemeClr>
                </a:solidFill>
                <a:effectLst/>
                <a:uLnTx/>
                <a:uFillTx/>
                <a:latin typeface="Arial"/>
                <a:ea typeface="+mn-ea"/>
                <a:cs typeface="+mn-cs"/>
              </a:rPr>
              <a:t>Best for Multicloud (private/hybrid cloud)</a:t>
            </a:r>
          </a:p>
        </p:txBody>
      </p:sp>
      <p:sp>
        <p:nvSpPr>
          <p:cNvPr id="30" name="TextBox 29">
            <a:extLst>
              <a:ext uri="{FF2B5EF4-FFF2-40B4-BE49-F238E27FC236}">
                <a16:creationId xmlns:a16="http://schemas.microsoft.com/office/drawing/2014/main" id="{5A3907E2-7317-8755-D402-866D3B372C82}"/>
              </a:ext>
            </a:extLst>
          </p:cNvPr>
          <p:cNvSpPr txBox="1"/>
          <p:nvPr/>
        </p:nvSpPr>
        <p:spPr>
          <a:xfrm>
            <a:off x="9090533" y="2220239"/>
            <a:ext cx="2457450" cy="16158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a:ln>
                  <a:noFill/>
                </a:ln>
                <a:solidFill>
                  <a:schemeClr val="bg1">
                    <a:lumMod val="20000"/>
                    <a:lumOff val="80000"/>
                  </a:schemeClr>
                </a:solidFill>
                <a:effectLst/>
                <a:uLnTx/>
                <a:uFillTx/>
                <a:latin typeface="Arial"/>
                <a:ea typeface="+mn-ea"/>
                <a:cs typeface="+mn-cs"/>
              </a:rPr>
              <a:t>Best for Artificial Intelligence/GenAI</a:t>
            </a:r>
          </a:p>
        </p:txBody>
      </p:sp>
      <p:sp>
        <p:nvSpPr>
          <p:cNvPr id="27" name="Rectangle 26">
            <a:extLst>
              <a:ext uri="{FF2B5EF4-FFF2-40B4-BE49-F238E27FC236}">
                <a16:creationId xmlns:a16="http://schemas.microsoft.com/office/drawing/2014/main" id="{F0F89C40-02AD-DEEC-7CA9-EFBA8287F39B}"/>
              </a:ext>
            </a:extLst>
          </p:cNvPr>
          <p:cNvSpPr/>
          <p:nvPr/>
        </p:nvSpPr>
        <p:spPr>
          <a:xfrm>
            <a:off x="8956891" y="2499524"/>
            <a:ext cx="1238250" cy="234348"/>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accent1"/>
                </a:solidFill>
                <a:latin typeface="Arial"/>
              </a:rPr>
              <a:t>XE-AI</a:t>
            </a:r>
          </a:p>
        </p:txBody>
      </p:sp>
      <p:sp>
        <p:nvSpPr>
          <p:cNvPr id="31" name="Rectangle 30">
            <a:extLst>
              <a:ext uri="{FF2B5EF4-FFF2-40B4-BE49-F238E27FC236}">
                <a16:creationId xmlns:a16="http://schemas.microsoft.com/office/drawing/2014/main" id="{2669D6C9-ED4C-57A7-BCC4-EFC79997070A}"/>
              </a:ext>
            </a:extLst>
          </p:cNvPr>
          <p:cNvSpPr/>
          <p:nvPr/>
        </p:nvSpPr>
        <p:spPr>
          <a:xfrm>
            <a:off x="8956891" y="2727704"/>
            <a:ext cx="1238250" cy="131453"/>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672CB">
                    <a:lumMod val="40000"/>
                    <a:lumOff val="60000"/>
                  </a:srgbClr>
                </a:solidFill>
                <a:effectLst/>
                <a:uLnTx/>
                <a:uFillTx/>
                <a:latin typeface="Arial"/>
                <a:ea typeface="+mn-ea"/>
                <a:cs typeface="+mn-cs"/>
              </a:rPr>
              <a:t>GPUs</a:t>
            </a:r>
          </a:p>
        </p:txBody>
      </p:sp>
      <p:sp>
        <p:nvSpPr>
          <p:cNvPr id="28" name="Rectangle 27">
            <a:extLst>
              <a:ext uri="{FF2B5EF4-FFF2-40B4-BE49-F238E27FC236}">
                <a16:creationId xmlns:a16="http://schemas.microsoft.com/office/drawing/2014/main" id="{563D102B-42C6-9302-74C5-82D6B2D94ACE}"/>
              </a:ext>
            </a:extLst>
          </p:cNvPr>
          <p:cNvSpPr/>
          <p:nvPr/>
        </p:nvSpPr>
        <p:spPr>
          <a:xfrm>
            <a:off x="10309733" y="2499524"/>
            <a:ext cx="1238250" cy="234348"/>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accent1"/>
                </a:solidFill>
                <a:latin typeface="Arial"/>
              </a:rPr>
              <a:t>XE-AI</a:t>
            </a:r>
          </a:p>
        </p:txBody>
      </p:sp>
      <p:sp>
        <p:nvSpPr>
          <p:cNvPr id="32" name="Rectangle 31">
            <a:extLst>
              <a:ext uri="{FF2B5EF4-FFF2-40B4-BE49-F238E27FC236}">
                <a16:creationId xmlns:a16="http://schemas.microsoft.com/office/drawing/2014/main" id="{A4489209-948F-0954-F087-9820EEEDBE0D}"/>
              </a:ext>
            </a:extLst>
          </p:cNvPr>
          <p:cNvSpPr/>
          <p:nvPr/>
        </p:nvSpPr>
        <p:spPr>
          <a:xfrm>
            <a:off x="10309733" y="2727704"/>
            <a:ext cx="1238250" cy="131453"/>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672CB">
                    <a:lumMod val="40000"/>
                    <a:lumOff val="60000"/>
                  </a:srgbClr>
                </a:solidFill>
                <a:effectLst/>
                <a:uLnTx/>
                <a:uFillTx/>
                <a:latin typeface="Arial"/>
                <a:ea typeface="+mn-ea"/>
                <a:cs typeface="+mn-cs"/>
              </a:rPr>
              <a:t>GPUs</a:t>
            </a:r>
          </a:p>
        </p:txBody>
      </p:sp>
      <p:cxnSp>
        <p:nvCxnSpPr>
          <p:cNvPr id="34" name="Straight Connector 33">
            <a:extLst>
              <a:ext uri="{FF2B5EF4-FFF2-40B4-BE49-F238E27FC236}">
                <a16:creationId xmlns:a16="http://schemas.microsoft.com/office/drawing/2014/main" id="{76B705C7-54EE-A4A3-3A95-61A8DFB3D18E}"/>
              </a:ext>
            </a:extLst>
          </p:cNvPr>
          <p:cNvCxnSpPr>
            <a:cxnSpLocks/>
            <a:stCxn id="23" idx="2"/>
          </p:cNvCxnSpPr>
          <p:nvPr/>
        </p:nvCxnSpPr>
        <p:spPr>
          <a:xfrm>
            <a:off x="3368674" y="2727704"/>
            <a:ext cx="0" cy="825616"/>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9492FFC-A3E5-93D3-F1C3-D5FB0E28CA2E}"/>
              </a:ext>
            </a:extLst>
          </p:cNvPr>
          <p:cNvCxnSpPr>
            <a:cxnSpLocks/>
            <a:stCxn id="24" idx="2"/>
          </p:cNvCxnSpPr>
          <p:nvPr/>
        </p:nvCxnSpPr>
        <p:spPr>
          <a:xfrm flipH="1">
            <a:off x="4746305" y="2727704"/>
            <a:ext cx="6063" cy="794280"/>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0BF5576-BF46-8499-CDFC-0079A9B94DE4}"/>
              </a:ext>
            </a:extLst>
          </p:cNvPr>
          <p:cNvCxnSpPr>
            <a:cxnSpLocks/>
            <a:stCxn id="25" idx="2"/>
          </p:cNvCxnSpPr>
          <p:nvPr/>
        </p:nvCxnSpPr>
        <p:spPr>
          <a:xfrm>
            <a:off x="6136062" y="2727704"/>
            <a:ext cx="8922" cy="809383"/>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68AE254-2712-156D-CA80-3F3FD634D4EA}"/>
              </a:ext>
            </a:extLst>
          </p:cNvPr>
          <p:cNvCxnSpPr>
            <a:cxnSpLocks/>
          </p:cNvCxnSpPr>
          <p:nvPr/>
        </p:nvCxnSpPr>
        <p:spPr>
          <a:xfrm>
            <a:off x="7514266" y="2727704"/>
            <a:ext cx="0" cy="801831"/>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AE6EE05-27B2-48BA-64A7-80F398D25977}"/>
              </a:ext>
            </a:extLst>
          </p:cNvPr>
          <p:cNvCxnSpPr>
            <a:cxnSpLocks/>
          </p:cNvCxnSpPr>
          <p:nvPr/>
        </p:nvCxnSpPr>
        <p:spPr>
          <a:xfrm flipH="1">
            <a:off x="3390900" y="3529535"/>
            <a:ext cx="4123366" cy="0"/>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46" name="Group 45">
            <a:extLst>
              <a:ext uri="{FF2B5EF4-FFF2-40B4-BE49-F238E27FC236}">
                <a16:creationId xmlns:a16="http://schemas.microsoft.com/office/drawing/2014/main" id="{710044D2-777F-3050-2C98-7E196DAFFA7E}"/>
              </a:ext>
            </a:extLst>
          </p:cNvPr>
          <p:cNvGrpSpPr/>
          <p:nvPr/>
        </p:nvGrpSpPr>
        <p:grpSpPr>
          <a:xfrm>
            <a:off x="6728977" y="3279299"/>
            <a:ext cx="676001" cy="676001"/>
            <a:chOff x="5051858" y="3276552"/>
            <a:chExt cx="676001" cy="676001"/>
          </a:xfrm>
        </p:grpSpPr>
        <p:sp>
          <p:nvSpPr>
            <p:cNvPr id="45" name="Oval 44">
              <a:extLst>
                <a:ext uri="{FF2B5EF4-FFF2-40B4-BE49-F238E27FC236}">
                  <a16:creationId xmlns:a16="http://schemas.microsoft.com/office/drawing/2014/main" id="{346D03A8-1724-20FF-08EB-5B0CF5950FB0}"/>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44" name="Group 43">
              <a:extLst>
                <a:ext uri="{FF2B5EF4-FFF2-40B4-BE49-F238E27FC236}">
                  <a16:creationId xmlns:a16="http://schemas.microsoft.com/office/drawing/2014/main" id="{594A993A-9B22-DD08-7DBA-6318C61825A5}"/>
                </a:ext>
              </a:extLst>
            </p:cNvPr>
            <p:cNvGrpSpPr/>
            <p:nvPr/>
          </p:nvGrpSpPr>
          <p:grpSpPr>
            <a:xfrm>
              <a:off x="5145312" y="3465242"/>
              <a:ext cx="489092" cy="270375"/>
              <a:chOff x="5798847" y="2559325"/>
              <a:chExt cx="612648" cy="338678"/>
            </a:xfrm>
          </p:grpSpPr>
          <p:sp>
            <p:nvSpPr>
              <p:cNvPr id="41" name="Freeform: Shape 40">
                <a:extLst>
                  <a:ext uri="{FF2B5EF4-FFF2-40B4-BE49-F238E27FC236}">
                    <a16:creationId xmlns:a16="http://schemas.microsoft.com/office/drawing/2014/main" id="{181ECCD0-D414-0066-2946-63D49AD8E2DB}"/>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2" name="Freeform: Shape 41">
                <a:extLst>
                  <a:ext uri="{FF2B5EF4-FFF2-40B4-BE49-F238E27FC236}">
                    <a16:creationId xmlns:a16="http://schemas.microsoft.com/office/drawing/2014/main" id="{4855A52C-9D48-4761-63FB-2CA101913C07}"/>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3" name="Freeform: Shape 42">
                <a:extLst>
                  <a:ext uri="{FF2B5EF4-FFF2-40B4-BE49-F238E27FC236}">
                    <a16:creationId xmlns:a16="http://schemas.microsoft.com/office/drawing/2014/main" id="{9C20678D-B9F0-90F5-006A-616526384BDE}"/>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
        <p:nvSpPr>
          <p:cNvPr id="51" name="Rectangle 50">
            <a:extLst>
              <a:ext uri="{FF2B5EF4-FFF2-40B4-BE49-F238E27FC236}">
                <a16:creationId xmlns:a16="http://schemas.microsoft.com/office/drawing/2014/main" id="{82CAF422-3CDF-BEAC-EA03-15C5DE2019A8}"/>
              </a:ext>
            </a:extLst>
          </p:cNvPr>
          <p:cNvSpPr/>
          <p:nvPr/>
        </p:nvSpPr>
        <p:spPr>
          <a:xfrm>
            <a:off x="6909553" y="2719984"/>
            <a:ext cx="1463240" cy="400157"/>
          </a:xfrm>
          <a:prstGeom prst="rect">
            <a:avLst/>
          </a:prstGeom>
          <a:solidFill>
            <a:schemeClr val="accent3">
              <a:lumMod val="50000"/>
            </a:schemeClr>
          </a:solidFill>
          <a:ln w="12700">
            <a:solidFill>
              <a:schemeClr val="bg1">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672CB">
                    <a:lumMod val="40000"/>
                    <a:lumOff val="60000"/>
                  </a:srgbClr>
                </a:solidFill>
                <a:effectLst/>
                <a:uLnTx/>
                <a:uFillTx/>
                <a:latin typeface="Arial"/>
                <a:ea typeface="+mn-ea"/>
                <a:cs typeface="+mn-cs"/>
              </a:rPr>
              <a:t>Container Storage Management (CSM)</a:t>
            </a:r>
          </a:p>
        </p:txBody>
      </p:sp>
      <p:cxnSp>
        <p:nvCxnSpPr>
          <p:cNvPr id="54" name="Straight Connector 53">
            <a:extLst>
              <a:ext uri="{FF2B5EF4-FFF2-40B4-BE49-F238E27FC236}">
                <a16:creationId xmlns:a16="http://schemas.microsoft.com/office/drawing/2014/main" id="{2DCEDEA9-6E86-2512-2712-A00D7DA8FC34}"/>
              </a:ext>
            </a:extLst>
          </p:cNvPr>
          <p:cNvCxnSpPr>
            <a:cxnSpLocks/>
          </p:cNvCxnSpPr>
          <p:nvPr/>
        </p:nvCxnSpPr>
        <p:spPr>
          <a:xfrm>
            <a:off x="9576013" y="2859157"/>
            <a:ext cx="0" cy="677930"/>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73E5119-E0DA-3ECA-AEE4-B1C2CA2A9356}"/>
              </a:ext>
            </a:extLst>
          </p:cNvPr>
          <p:cNvCxnSpPr>
            <a:cxnSpLocks/>
            <a:stCxn id="32" idx="2"/>
          </p:cNvCxnSpPr>
          <p:nvPr/>
        </p:nvCxnSpPr>
        <p:spPr>
          <a:xfrm>
            <a:off x="10928858" y="2859157"/>
            <a:ext cx="0" cy="651910"/>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620C07F-3C10-905B-8896-233B16F419DC}"/>
              </a:ext>
            </a:extLst>
          </p:cNvPr>
          <p:cNvCxnSpPr>
            <a:cxnSpLocks/>
          </p:cNvCxnSpPr>
          <p:nvPr/>
        </p:nvCxnSpPr>
        <p:spPr>
          <a:xfrm flipH="1">
            <a:off x="9576013" y="3529535"/>
            <a:ext cx="1355405" cy="0"/>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DE70ADBA-8681-A835-5F5A-7542FC484DF0}"/>
              </a:ext>
            </a:extLst>
          </p:cNvPr>
          <p:cNvGrpSpPr/>
          <p:nvPr/>
        </p:nvGrpSpPr>
        <p:grpSpPr>
          <a:xfrm>
            <a:off x="9943768" y="3279299"/>
            <a:ext cx="676001" cy="676001"/>
            <a:chOff x="9936663" y="3295613"/>
            <a:chExt cx="676001" cy="676001"/>
          </a:xfrm>
        </p:grpSpPr>
        <p:sp>
          <p:nvSpPr>
            <p:cNvPr id="58" name="Oval 57">
              <a:extLst>
                <a:ext uri="{FF2B5EF4-FFF2-40B4-BE49-F238E27FC236}">
                  <a16:creationId xmlns:a16="http://schemas.microsoft.com/office/drawing/2014/main" id="{D112C4C3-B24F-ED4B-9EB2-2730F043D318}"/>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59" name="Graphic 58">
              <a:hlinkClick r:id="" action="ppaction://noaction"/>
              <a:extLst>
                <a:ext uri="{FF2B5EF4-FFF2-40B4-BE49-F238E27FC236}">
                  <a16:creationId xmlns:a16="http://schemas.microsoft.com/office/drawing/2014/main" id="{7D11A4DE-B324-8143-51ED-22A755C4D44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83782" y="3456782"/>
              <a:ext cx="381761" cy="381761"/>
            </a:xfrm>
            <a:prstGeom prst="rect">
              <a:avLst/>
            </a:prstGeom>
          </p:spPr>
        </p:pic>
      </p:grpSp>
      <p:sp>
        <p:nvSpPr>
          <p:cNvPr id="61" name="Rectangle 60">
            <a:extLst>
              <a:ext uri="{FF2B5EF4-FFF2-40B4-BE49-F238E27FC236}">
                <a16:creationId xmlns:a16="http://schemas.microsoft.com/office/drawing/2014/main" id="{7223594D-61DE-8C38-8F91-190A3FBA88F1}"/>
              </a:ext>
            </a:extLst>
          </p:cNvPr>
          <p:cNvSpPr/>
          <p:nvPr/>
        </p:nvSpPr>
        <p:spPr>
          <a:xfrm>
            <a:off x="8986221" y="4162763"/>
            <a:ext cx="2591092" cy="29545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solidFill>
                  <a:schemeClr val="tx2"/>
                </a:solidFill>
                <a:effectLst/>
                <a:uLnTx/>
                <a:uFillTx/>
                <a:latin typeface="+mj-lt"/>
                <a:ea typeface="+mn-ea"/>
                <a:cs typeface="+mn-cs"/>
              </a:rPr>
              <a:t>Dell Networking</a:t>
            </a:r>
          </a:p>
        </p:txBody>
      </p:sp>
      <p:sp>
        <p:nvSpPr>
          <p:cNvPr id="62" name="Rectangle 61">
            <a:extLst>
              <a:ext uri="{FF2B5EF4-FFF2-40B4-BE49-F238E27FC236}">
                <a16:creationId xmlns:a16="http://schemas.microsoft.com/office/drawing/2014/main" id="{2D866042-C53D-CCDB-AB42-98A4C1E17DF9}"/>
              </a:ext>
            </a:extLst>
          </p:cNvPr>
          <p:cNvSpPr/>
          <p:nvPr/>
        </p:nvSpPr>
        <p:spPr>
          <a:xfrm>
            <a:off x="8986221" y="4531318"/>
            <a:ext cx="2591091" cy="48463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solidFill>
                  <a:schemeClr val="tx2"/>
                </a:solidFill>
                <a:effectLst/>
                <a:uLnTx/>
                <a:uFillTx/>
                <a:latin typeface="+mj-lt"/>
                <a:ea typeface="+mn-ea"/>
                <a:cs typeface="+mn-cs"/>
              </a:rPr>
              <a:t>Dell </a:t>
            </a:r>
            <a:r>
              <a:rPr kumimoji="0" lang="en-US" sz="1400" i="0" u="none" strike="noStrike" kern="1200" cap="none" spc="0" normalizeH="0" baseline="0" noProof="0" err="1">
                <a:ln>
                  <a:noFill/>
                </a:ln>
                <a:solidFill>
                  <a:schemeClr val="tx2"/>
                </a:solidFill>
                <a:effectLst/>
                <a:uLnTx/>
                <a:uFillTx/>
                <a:latin typeface="+mj-lt"/>
                <a:ea typeface="+mn-ea"/>
                <a:cs typeface="+mn-cs"/>
              </a:rPr>
              <a:t>PowerScale</a:t>
            </a:r>
            <a:endParaRPr kumimoji="0" lang="en-US" sz="1400" i="0" u="none" strike="noStrike" kern="1200" cap="none" spc="0" normalizeH="0" baseline="0" noProof="0">
              <a:ln>
                <a:noFill/>
              </a:ln>
              <a:solidFill>
                <a:schemeClr val="tx2"/>
              </a:solidFill>
              <a:effectLst/>
              <a:uLnTx/>
              <a:uFillTx/>
              <a:latin typeface="+mj-lt"/>
              <a:ea typeface="+mn-ea"/>
              <a:cs typeface="+mn-cs"/>
            </a:endParaRPr>
          </a:p>
        </p:txBody>
      </p:sp>
      <p:sp>
        <p:nvSpPr>
          <p:cNvPr id="63" name="Rectangle 62">
            <a:extLst>
              <a:ext uri="{FF2B5EF4-FFF2-40B4-BE49-F238E27FC236}">
                <a16:creationId xmlns:a16="http://schemas.microsoft.com/office/drawing/2014/main" id="{26A50279-B382-365E-D3C4-A2CCF9520347}"/>
              </a:ext>
            </a:extLst>
          </p:cNvPr>
          <p:cNvSpPr/>
          <p:nvPr/>
        </p:nvSpPr>
        <p:spPr>
          <a:xfrm>
            <a:off x="8986221" y="5089057"/>
            <a:ext cx="2591091" cy="29545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solidFill>
                  <a:schemeClr val="tx2"/>
                </a:solidFill>
                <a:effectLst/>
                <a:uLnTx/>
                <a:uFillTx/>
                <a:latin typeface="+mj-lt"/>
                <a:ea typeface="+mn-ea"/>
                <a:cs typeface="+mn-cs"/>
              </a:rPr>
              <a:t>Dell </a:t>
            </a:r>
            <a:r>
              <a:rPr kumimoji="0" lang="en-US" sz="1400" i="0" u="none" strike="noStrike" kern="1200" cap="none" spc="0" normalizeH="0" baseline="0" noProof="0" err="1">
                <a:ln>
                  <a:noFill/>
                </a:ln>
                <a:solidFill>
                  <a:schemeClr val="tx2"/>
                </a:solidFill>
                <a:effectLst/>
                <a:uLnTx/>
                <a:uFillTx/>
                <a:latin typeface="+mj-lt"/>
                <a:ea typeface="+mn-ea"/>
                <a:cs typeface="+mn-cs"/>
              </a:rPr>
              <a:t>ObjectScale</a:t>
            </a:r>
            <a:endParaRPr kumimoji="0" lang="en-US" sz="1400" i="0" u="none" strike="noStrike" kern="1200" cap="none" spc="0" normalizeH="0" baseline="0" noProof="0">
              <a:ln>
                <a:noFill/>
              </a:ln>
              <a:solidFill>
                <a:schemeClr val="tx2"/>
              </a:solidFill>
              <a:effectLst/>
              <a:uLnTx/>
              <a:uFillTx/>
              <a:latin typeface="+mj-lt"/>
              <a:ea typeface="+mn-ea"/>
              <a:cs typeface="+mn-cs"/>
            </a:endParaRPr>
          </a:p>
        </p:txBody>
      </p:sp>
      <p:cxnSp>
        <p:nvCxnSpPr>
          <p:cNvPr id="74" name="Straight Connector 73">
            <a:extLst>
              <a:ext uri="{FF2B5EF4-FFF2-40B4-BE49-F238E27FC236}">
                <a16:creationId xmlns:a16="http://schemas.microsoft.com/office/drawing/2014/main" id="{49A1F919-4290-5983-0671-FFD856E1AD87}"/>
              </a:ext>
            </a:extLst>
          </p:cNvPr>
          <p:cNvCxnSpPr>
            <a:cxnSpLocks/>
          </p:cNvCxnSpPr>
          <p:nvPr/>
        </p:nvCxnSpPr>
        <p:spPr>
          <a:xfrm>
            <a:off x="3276600" y="2727704"/>
            <a:ext cx="0" cy="2381317"/>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B925CF29-AE2E-0754-04A3-EF15A60306A8}"/>
              </a:ext>
            </a:extLst>
          </p:cNvPr>
          <p:cNvSpPr txBox="1"/>
          <p:nvPr/>
        </p:nvSpPr>
        <p:spPr>
          <a:xfrm>
            <a:off x="3014140" y="5952580"/>
            <a:ext cx="3550878"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rPr>
              <a:t>Transformational License Agreements</a:t>
            </a:r>
          </a:p>
        </p:txBody>
      </p:sp>
      <p:sp>
        <p:nvSpPr>
          <p:cNvPr id="78" name="TextBox 77">
            <a:extLst>
              <a:ext uri="{FF2B5EF4-FFF2-40B4-BE49-F238E27FC236}">
                <a16:creationId xmlns:a16="http://schemas.microsoft.com/office/drawing/2014/main" id="{82954D7C-ED6B-28F4-76C2-C0FE3844F9E1}"/>
              </a:ext>
            </a:extLst>
          </p:cNvPr>
          <p:cNvSpPr txBox="1"/>
          <p:nvPr/>
        </p:nvSpPr>
        <p:spPr>
          <a:xfrm>
            <a:off x="6607184" y="5967089"/>
            <a:ext cx="4655541" cy="21544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20000"/>
                    <a:lumOff val="80000"/>
                  </a:srgbClr>
                </a:solidFill>
                <a:effectLst/>
                <a:uLnTx/>
                <a:uFillTx/>
                <a:latin typeface="Arial"/>
                <a:ea typeface="+mn-ea"/>
                <a:cs typeface="+mn-cs"/>
              </a:rPr>
              <a:t>Dell Financial Services Utility &amp; Flex on Demand</a:t>
            </a:r>
          </a:p>
        </p:txBody>
      </p:sp>
      <p:sp>
        <p:nvSpPr>
          <p:cNvPr id="81" name="Rectangle 80">
            <a:extLst>
              <a:ext uri="{FF2B5EF4-FFF2-40B4-BE49-F238E27FC236}">
                <a16:creationId xmlns:a16="http://schemas.microsoft.com/office/drawing/2014/main" id="{77B3E0A9-7BC2-D01C-43DE-6D3BB5879060}"/>
              </a:ext>
            </a:extLst>
          </p:cNvPr>
          <p:cNvSpPr/>
          <p:nvPr/>
        </p:nvSpPr>
        <p:spPr>
          <a:xfrm>
            <a:off x="10579626" y="175898"/>
            <a:ext cx="1248393" cy="240060"/>
          </a:xfrm>
          <a:prstGeom prst="rect">
            <a:avLst/>
          </a:prstGeom>
          <a:solidFill>
            <a:schemeClr val="accent3">
              <a:lumMod val="50000"/>
            </a:schemeClr>
          </a:solidFill>
          <a:ln w="12700">
            <a:solidFill>
              <a:schemeClr val="bg1">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mj-lt"/>
              </a:rPr>
              <a:t>Better together</a:t>
            </a:r>
          </a:p>
        </p:txBody>
      </p:sp>
      <p:sp>
        <p:nvSpPr>
          <p:cNvPr id="82" name="Rectangle 81">
            <a:extLst>
              <a:ext uri="{FF2B5EF4-FFF2-40B4-BE49-F238E27FC236}">
                <a16:creationId xmlns:a16="http://schemas.microsoft.com/office/drawing/2014/main" id="{162E0F3E-944E-45B5-D8E2-7697BC12650E}"/>
              </a:ext>
            </a:extLst>
          </p:cNvPr>
          <p:cNvSpPr/>
          <p:nvPr/>
        </p:nvSpPr>
        <p:spPr>
          <a:xfrm>
            <a:off x="10579626" y="499544"/>
            <a:ext cx="1248393" cy="24006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2"/>
                </a:solidFill>
                <a:latin typeface="+mj-lt"/>
              </a:rPr>
              <a:t>Infrastructure</a:t>
            </a:r>
          </a:p>
        </p:txBody>
      </p:sp>
      <p:grpSp>
        <p:nvGrpSpPr>
          <p:cNvPr id="90" name="Group 89">
            <a:extLst>
              <a:ext uri="{FF2B5EF4-FFF2-40B4-BE49-F238E27FC236}">
                <a16:creationId xmlns:a16="http://schemas.microsoft.com/office/drawing/2014/main" id="{1775DAED-5E48-4CBD-8342-9F80CFC34D50}"/>
              </a:ext>
            </a:extLst>
          </p:cNvPr>
          <p:cNvGrpSpPr/>
          <p:nvPr/>
        </p:nvGrpSpPr>
        <p:grpSpPr>
          <a:xfrm>
            <a:off x="2986840" y="3279299"/>
            <a:ext cx="676001" cy="676001"/>
            <a:chOff x="2968822" y="4240517"/>
            <a:chExt cx="676001" cy="676001"/>
          </a:xfrm>
        </p:grpSpPr>
        <p:sp>
          <p:nvSpPr>
            <p:cNvPr id="48" name="Oval 47">
              <a:extLst>
                <a:ext uri="{FF2B5EF4-FFF2-40B4-BE49-F238E27FC236}">
                  <a16:creationId xmlns:a16="http://schemas.microsoft.com/office/drawing/2014/main" id="{4ADBDE2A-2E51-DF56-995A-5D4815C84BBE}"/>
                </a:ext>
              </a:extLst>
            </p:cNvPr>
            <p:cNvSpPr/>
            <p:nvPr/>
          </p:nvSpPr>
          <p:spPr>
            <a:xfrm>
              <a:off x="2968822" y="4240517"/>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83" name="Group 82">
              <a:extLst>
                <a:ext uri="{FF2B5EF4-FFF2-40B4-BE49-F238E27FC236}">
                  <a16:creationId xmlns:a16="http://schemas.microsoft.com/office/drawing/2014/main" id="{83EDFA8D-A4D8-668F-C259-0A52D6FC9684}"/>
                </a:ext>
              </a:extLst>
            </p:cNvPr>
            <p:cNvGrpSpPr>
              <a:grpSpLocks noChangeAspect="1"/>
            </p:cNvGrpSpPr>
            <p:nvPr/>
          </p:nvGrpSpPr>
          <p:grpSpPr>
            <a:xfrm>
              <a:off x="3108233" y="4394385"/>
              <a:ext cx="387167" cy="421203"/>
              <a:chOff x="11156492" y="250825"/>
              <a:chExt cx="433388" cy="471488"/>
            </a:xfrm>
            <a:solidFill>
              <a:schemeClr val="bg1">
                <a:lumMod val="40000"/>
                <a:lumOff val="60000"/>
              </a:schemeClr>
            </a:solidFill>
          </p:grpSpPr>
          <p:sp>
            <p:nvSpPr>
              <p:cNvPr id="84" name="Freeform 290">
                <a:extLst>
                  <a:ext uri="{FF2B5EF4-FFF2-40B4-BE49-F238E27FC236}">
                    <a16:creationId xmlns:a16="http://schemas.microsoft.com/office/drawing/2014/main" id="{25FDD042-7D4C-138E-8190-EFA598B0654A}"/>
                  </a:ext>
                </a:extLst>
              </p:cNvPr>
              <p:cNvSpPr>
                <a:spLocks/>
              </p:cNvSpPr>
              <p:nvPr/>
            </p:nvSpPr>
            <p:spPr bwMode="auto">
              <a:xfrm>
                <a:off x="11202529" y="284163"/>
                <a:ext cx="261938" cy="261938"/>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85" name="Freeform 291">
                <a:extLst>
                  <a:ext uri="{FF2B5EF4-FFF2-40B4-BE49-F238E27FC236}">
                    <a16:creationId xmlns:a16="http://schemas.microsoft.com/office/drawing/2014/main" id="{20702D52-9E52-6A01-B62F-D6141B0E2E65}"/>
                  </a:ext>
                </a:extLst>
              </p:cNvPr>
              <p:cNvSpPr>
                <a:spLocks noEditPoints="1"/>
              </p:cNvSpPr>
              <p:nvPr/>
            </p:nvSpPr>
            <p:spPr bwMode="auto">
              <a:xfrm>
                <a:off x="11156492" y="25082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86" name="Freeform 292">
                <a:extLst>
                  <a:ext uri="{FF2B5EF4-FFF2-40B4-BE49-F238E27FC236}">
                    <a16:creationId xmlns:a16="http://schemas.microsoft.com/office/drawing/2014/main" id="{0B791BE3-E96B-F8A7-C7F0-183213A2EA3F}"/>
                  </a:ext>
                </a:extLst>
              </p:cNvPr>
              <p:cNvSpPr>
                <a:spLocks/>
              </p:cNvSpPr>
              <p:nvPr/>
            </p:nvSpPr>
            <p:spPr bwMode="auto">
              <a:xfrm>
                <a:off x="11278729" y="311150"/>
                <a:ext cx="292100" cy="292100"/>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grpSp>
        <p:nvGrpSpPr>
          <p:cNvPr id="80" name="Group 79">
            <a:extLst>
              <a:ext uri="{FF2B5EF4-FFF2-40B4-BE49-F238E27FC236}">
                <a16:creationId xmlns:a16="http://schemas.microsoft.com/office/drawing/2014/main" id="{1AD79B53-F13C-489D-52BD-AFFD153237EF}"/>
              </a:ext>
            </a:extLst>
          </p:cNvPr>
          <p:cNvGrpSpPr/>
          <p:nvPr/>
        </p:nvGrpSpPr>
        <p:grpSpPr>
          <a:xfrm>
            <a:off x="614200" y="3337213"/>
            <a:ext cx="1583481" cy="1661993"/>
            <a:chOff x="643829" y="4119223"/>
            <a:chExt cx="1583481" cy="1661993"/>
          </a:xfrm>
        </p:grpSpPr>
        <p:sp>
          <p:nvSpPr>
            <p:cNvPr id="76" name="TextBox 75">
              <a:extLst>
                <a:ext uri="{FF2B5EF4-FFF2-40B4-BE49-F238E27FC236}">
                  <a16:creationId xmlns:a16="http://schemas.microsoft.com/office/drawing/2014/main" id="{801B8285-DD1E-2287-842C-B5B186C9CD4E}"/>
                </a:ext>
              </a:extLst>
            </p:cNvPr>
            <p:cNvSpPr txBox="1"/>
            <p:nvPr/>
          </p:nvSpPr>
          <p:spPr>
            <a:xfrm>
              <a:off x="703714" y="4119223"/>
              <a:ext cx="1523596" cy="1661993"/>
            </a:xfrm>
            <a:prstGeom prst="rect">
              <a:avLst/>
            </a:prstGeom>
            <a:noFill/>
          </p:spPr>
          <p:txBody>
            <a:bodyPr wrap="square">
              <a:spAutoFit/>
            </a:bodyPr>
            <a:lstStyle/>
            <a:p>
              <a:pPr marL="285750" marR="0" lvl="0" indent="-285750" algn="l" defTabSz="914377" rtl="0" eaLnBrk="1" fontAlgn="auto" latinLnBrk="0" hangingPunct="1">
                <a:lnSpc>
                  <a:spcPct val="100000"/>
                </a:lnSpc>
                <a:spcBef>
                  <a:spcPts val="1800"/>
                </a:spcBef>
                <a:spcAft>
                  <a:spcPts val="0"/>
                </a:spcAft>
                <a:buClrTx/>
                <a:buSzTx/>
                <a:buFont typeface="Arial" panose="020B0604020202020204" pitchFamily="34" charset="0"/>
                <a:buChar char="•"/>
                <a:tabLst/>
                <a:defRPr/>
              </a:pPr>
              <a:r>
                <a:rPr lang="en-IN">
                  <a:solidFill>
                    <a:schemeClr val="bg1"/>
                  </a:solidFill>
                  <a:latin typeface="Arial Nova Light"/>
                  <a:ea typeface="Meiryo UI"/>
                </a:rPr>
                <a:t>Hybrid Cloud</a:t>
              </a:r>
              <a:endParaRPr kumimoji="0" lang="en-IN" sz="1800" b="0" i="0" u="none" strike="noStrike" kern="1200" cap="none" spc="0" normalizeH="0" baseline="0" noProof="0">
                <a:ln>
                  <a:noFill/>
                </a:ln>
                <a:solidFill>
                  <a:schemeClr val="bg1"/>
                </a:solidFill>
                <a:effectLst/>
                <a:uLnTx/>
                <a:uFillTx/>
                <a:latin typeface="Arial Nova Light"/>
                <a:ea typeface="Meiryo UI"/>
                <a:cs typeface="+mn-cs"/>
              </a:endParaRPr>
            </a:p>
            <a:p>
              <a:pPr marL="285750" marR="0" lvl="0" indent="-285750" algn="l" defTabSz="914377"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IN" sz="1800" b="0" i="0" u="none" strike="noStrike" kern="1200" cap="none" spc="0" normalizeH="0" baseline="0" noProof="0">
                  <a:ln>
                    <a:noFill/>
                  </a:ln>
                  <a:solidFill>
                    <a:schemeClr val="bg1"/>
                  </a:solidFill>
                  <a:effectLst/>
                  <a:uLnTx/>
                  <a:uFillTx/>
                  <a:latin typeface="Arial Nova Light"/>
                  <a:ea typeface="Meiryo UI"/>
                  <a:cs typeface="+mn-cs"/>
                </a:rPr>
                <a:t>AI</a:t>
              </a:r>
            </a:p>
            <a:p>
              <a:pPr marL="285750" marR="0" lvl="0" indent="-285750" algn="l" defTabSz="914377"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IN" sz="1800" b="0" i="0" u="none" strike="noStrike" kern="1200" cap="none" spc="0" normalizeH="0" baseline="0" noProof="0">
                  <a:ln>
                    <a:noFill/>
                  </a:ln>
                  <a:solidFill>
                    <a:schemeClr val="bg1"/>
                  </a:solidFill>
                  <a:effectLst/>
                  <a:uLnTx/>
                  <a:uFillTx/>
                  <a:latin typeface="Arial Nova Light"/>
                  <a:ea typeface="Meiryo UI"/>
                  <a:cs typeface="+mn-cs"/>
                </a:rPr>
                <a:t>Security </a:t>
              </a:r>
            </a:p>
          </p:txBody>
        </p:sp>
        <p:grpSp>
          <p:nvGrpSpPr>
            <p:cNvPr id="5" name="Group 4">
              <a:extLst>
                <a:ext uri="{FF2B5EF4-FFF2-40B4-BE49-F238E27FC236}">
                  <a16:creationId xmlns:a16="http://schemas.microsoft.com/office/drawing/2014/main" id="{41E744EB-730E-50EB-CD23-230E1755193C}"/>
                </a:ext>
              </a:extLst>
            </p:cNvPr>
            <p:cNvGrpSpPr/>
            <p:nvPr/>
          </p:nvGrpSpPr>
          <p:grpSpPr>
            <a:xfrm>
              <a:off x="643829" y="5403828"/>
              <a:ext cx="360769" cy="360769"/>
              <a:chOff x="2968822" y="4765533"/>
              <a:chExt cx="676001" cy="676002"/>
            </a:xfrm>
          </p:grpSpPr>
          <p:sp>
            <p:nvSpPr>
              <p:cNvPr id="7" name="Oval 6">
                <a:extLst>
                  <a:ext uri="{FF2B5EF4-FFF2-40B4-BE49-F238E27FC236}">
                    <a16:creationId xmlns:a16="http://schemas.microsoft.com/office/drawing/2014/main" id="{70365558-EDDF-7D6D-27C5-F82D281444C6}"/>
                  </a:ext>
                </a:extLst>
              </p:cNvPr>
              <p:cNvSpPr/>
              <p:nvPr/>
            </p:nvSpPr>
            <p:spPr>
              <a:xfrm>
                <a:off x="2968822" y="4765533"/>
                <a:ext cx="676001" cy="676002"/>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8" name="Group 7">
                <a:extLst>
                  <a:ext uri="{FF2B5EF4-FFF2-40B4-BE49-F238E27FC236}">
                    <a16:creationId xmlns:a16="http://schemas.microsoft.com/office/drawing/2014/main" id="{5F36FACD-0D2B-3516-32E4-767DFABD8D81}"/>
                  </a:ext>
                </a:extLst>
              </p:cNvPr>
              <p:cNvGrpSpPr>
                <a:grpSpLocks noChangeAspect="1"/>
              </p:cNvGrpSpPr>
              <p:nvPr/>
            </p:nvGrpSpPr>
            <p:grpSpPr>
              <a:xfrm>
                <a:off x="3108233" y="4919397"/>
                <a:ext cx="387167" cy="421203"/>
                <a:chOff x="11156492" y="838515"/>
                <a:chExt cx="433388" cy="471488"/>
              </a:xfrm>
              <a:solidFill>
                <a:schemeClr val="bg1">
                  <a:lumMod val="40000"/>
                  <a:lumOff val="60000"/>
                </a:schemeClr>
              </a:solidFill>
            </p:grpSpPr>
            <p:sp>
              <p:nvSpPr>
                <p:cNvPr id="22" name="Freeform 290">
                  <a:extLst>
                    <a:ext uri="{FF2B5EF4-FFF2-40B4-BE49-F238E27FC236}">
                      <a16:creationId xmlns:a16="http://schemas.microsoft.com/office/drawing/2014/main" id="{118FB2AF-DF66-9E1F-4F49-20846D96EF52}"/>
                    </a:ext>
                  </a:extLst>
                </p:cNvPr>
                <p:cNvSpPr>
                  <a:spLocks/>
                </p:cNvSpPr>
                <p:nvPr/>
              </p:nvSpPr>
              <p:spPr bwMode="auto">
                <a:xfrm>
                  <a:off x="11202529" y="871851"/>
                  <a:ext cx="261939" cy="261937"/>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3" name="Freeform 291">
                  <a:extLst>
                    <a:ext uri="{FF2B5EF4-FFF2-40B4-BE49-F238E27FC236}">
                      <a16:creationId xmlns:a16="http://schemas.microsoft.com/office/drawing/2014/main" id="{B4AE19D3-D33D-AF6F-81EC-B757C347BB71}"/>
                    </a:ext>
                  </a:extLst>
                </p:cNvPr>
                <p:cNvSpPr>
                  <a:spLocks noEditPoints="1"/>
                </p:cNvSpPr>
                <p:nvPr/>
              </p:nvSpPr>
              <p:spPr bwMode="auto">
                <a:xfrm>
                  <a:off x="11156492" y="83851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9" name="Freeform 292">
                  <a:extLst>
                    <a:ext uri="{FF2B5EF4-FFF2-40B4-BE49-F238E27FC236}">
                      <a16:creationId xmlns:a16="http://schemas.microsoft.com/office/drawing/2014/main" id="{FDBF6727-BF4A-198B-7DFB-CB7B249A8DFA}"/>
                    </a:ext>
                  </a:extLst>
                </p:cNvPr>
                <p:cNvSpPr>
                  <a:spLocks/>
                </p:cNvSpPr>
                <p:nvPr/>
              </p:nvSpPr>
              <p:spPr bwMode="auto">
                <a:xfrm>
                  <a:off x="11278728" y="898843"/>
                  <a:ext cx="292100" cy="292099"/>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grpSp>
          <p:nvGrpSpPr>
            <p:cNvPr id="47" name="Group 46">
              <a:extLst>
                <a:ext uri="{FF2B5EF4-FFF2-40B4-BE49-F238E27FC236}">
                  <a16:creationId xmlns:a16="http://schemas.microsoft.com/office/drawing/2014/main" id="{5AABF5CE-1583-1480-A286-550E90229C53}"/>
                </a:ext>
              </a:extLst>
            </p:cNvPr>
            <p:cNvGrpSpPr/>
            <p:nvPr/>
          </p:nvGrpSpPr>
          <p:grpSpPr>
            <a:xfrm>
              <a:off x="643829" y="4180766"/>
              <a:ext cx="360769" cy="360769"/>
              <a:chOff x="5051858" y="3358423"/>
              <a:chExt cx="676001" cy="676001"/>
            </a:xfrm>
          </p:grpSpPr>
          <p:sp>
            <p:nvSpPr>
              <p:cNvPr id="49" name="Oval 48">
                <a:extLst>
                  <a:ext uri="{FF2B5EF4-FFF2-40B4-BE49-F238E27FC236}">
                    <a16:creationId xmlns:a16="http://schemas.microsoft.com/office/drawing/2014/main" id="{1E3EB4F3-8B8E-0290-8B22-9FD87B986256}"/>
                  </a:ext>
                </a:extLst>
              </p:cNvPr>
              <p:cNvSpPr/>
              <p:nvPr/>
            </p:nvSpPr>
            <p:spPr>
              <a:xfrm>
                <a:off x="5051858" y="335842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50" name="Group 49">
                <a:extLst>
                  <a:ext uri="{FF2B5EF4-FFF2-40B4-BE49-F238E27FC236}">
                    <a16:creationId xmlns:a16="http://schemas.microsoft.com/office/drawing/2014/main" id="{B7CA64E4-2C59-8029-F463-68A553BF4DEF}"/>
                  </a:ext>
                </a:extLst>
              </p:cNvPr>
              <p:cNvGrpSpPr/>
              <p:nvPr/>
            </p:nvGrpSpPr>
            <p:grpSpPr>
              <a:xfrm>
                <a:off x="5145312" y="3547109"/>
                <a:ext cx="489092" cy="270376"/>
                <a:chOff x="5798847" y="2661879"/>
                <a:chExt cx="612648" cy="338680"/>
              </a:xfrm>
            </p:grpSpPr>
            <p:sp>
              <p:nvSpPr>
                <p:cNvPr id="57" name="Freeform: Shape 56">
                  <a:extLst>
                    <a:ext uri="{FF2B5EF4-FFF2-40B4-BE49-F238E27FC236}">
                      <a16:creationId xmlns:a16="http://schemas.microsoft.com/office/drawing/2014/main" id="{0B5A7C37-7427-E15B-D32D-667F8219C715}"/>
                    </a:ext>
                  </a:extLst>
                </p:cNvPr>
                <p:cNvSpPr/>
                <p:nvPr/>
              </p:nvSpPr>
              <p:spPr>
                <a:xfrm>
                  <a:off x="5925872" y="2661879"/>
                  <a:ext cx="325126" cy="110330"/>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64" name="Freeform: Shape 63">
                  <a:extLst>
                    <a:ext uri="{FF2B5EF4-FFF2-40B4-BE49-F238E27FC236}">
                      <a16:creationId xmlns:a16="http://schemas.microsoft.com/office/drawing/2014/main" id="{D3CA6132-052D-4E0E-D870-7C74130DD0A0}"/>
                    </a:ext>
                  </a:extLst>
                </p:cNvPr>
                <p:cNvSpPr/>
                <p:nvPr/>
              </p:nvSpPr>
              <p:spPr>
                <a:xfrm>
                  <a:off x="5798847" y="2831916"/>
                  <a:ext cx="277082" cy="168643"/>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65" name="Freeform: Shape 64">
                  <a:extLst>
                    <a:ext uri="{FF2B5EF4-FFF2-40B4-BE49-F238E27FC236}">
                      <a16:creationId xmlns:a16="http://schemas.microsoft.com/office/drawing/2014/main" id="{133C9384-084C-F625-209E-E24AAF714145}"/>
                    </a:ext>
                  </a:extLst>
                </p:cNvPr>
                <p:cNvSpPr/>
                <p:nvPr/>
              </p:nvSpPr>
              <p:spPr>
                <a:xfrm>
                  <a:off x="6255448" y="2785932"/>
                  <a:ext cx="156047" cy="214129"/>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grpSp>
          <p:nvGrpSpPr>
            <p:cNvPr id="68" name="Group 67">
              <a:extLst>
                <a:ext uri="{FF2B5EF4-FFF2-40B4-BE49-F238E27FC236}">
                  <a16:creationId xmlns:a16="http://schemas.microsoft.com/office/drawing/2014/main" id="{6CE8C760-859F-0BB0-89B8-D884D3690606}"/>
                </a:ext>
              </a:extLst>
            </p:cNvPr>
            <p:cNvGrpSpPr/>
            <p:nvPr/>
          </p:nvGrpSpPr>
          <p:grpSpPr>
            <a:xfrm>
              <a:off x="643829" y="4910545"/>
              <a:ext cx="360769" cy="360769"/>
              <a:chOff x="9936663" y="3820623"/>
              <a:chExt cx="676001" cy="676001"/>
            </a:xfrm>
          </p:grpSpPr>
          <p:sp>
            <p:nvSpPr>
              <p:cNvPr id="69" name="Oval 68">
                <a:extLst>
                  <a:ext uri="{FF2B5EF4-FFF2-40B4-BE49-F238E27FC236}">
                    <a16:creationId xmlns:a16="http://schemas.microsoft.com/office/drawing/2014/main" id="{E8CF4263-E707-267F-64EF-36CA01E1C316}"/>
                  </a:ext>
                </a:extLst>
              </p:cNvPr>
              <p:cNvSpPr/>
              <p:nvPr/>
            </p:nvSpPr>
            <p:spPr>
              <a:xfrm>
                <a:off x="9936663" y="382062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70" name="Graphic 69">
                <a:hlinkClick r:id="" action="ppaction://noaction"/>
                <a:extLst>
                  <a:ext uri="{FF2B5EF4-FFF2-40B4-BE49-F238E27FC236}">
                    <a16:creationId xmlns:a16="http://schemas.microsoft.com/office/drawing/2014/main" id="{3BD6F795-17E4-CC78-0555-41E323BB73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83783" y="3981792"/>
                <a:ext cx="381762" cy="381762"/>
              </a:xfrm>
              <a:prstGeom prst="rect">
                <a:avLst/>
              </a:prstGeom>
            </p:spPr>
          </p:pic>
        </p:grpSp>
      </p:grpSp>
      <p:sp>
        <p:nvSpPr>
          <p:cNvPr id="72" name="Rectangle 71">
            <a:extLst>
              <a:ext uri="{FF2B5EF4-FFF2-40B4-BE49-F238E27FC236}">
                <a16:creationId xmlns:a16="http://schemas.microsoft.com/office/drawing/2014/main" id="{330BBE58-17F0-3682-40AC-F9B2448790BF}"/>
              </a:ext>
            </a:extLst>
          </p:cNvPr>
          <p:cNvSpPr/>
          <p:nvPr/>
        </p:nvSpPr>
        <p:spPr>
          <a:xfrm>
            <a:off x="2692253" y="4585540"/>
            <a:ext cx="2591091" cy="27966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solidFill>
                  <a:schemeClr val="tx2"/>
                </a:solidFill>
                <a:effectLst/>
                <a:uLnTx/>
                <a:uFillTx/>
                <a:latin typeface="+mj-lt"/>
                <a:ea typeface="+mn-ea"/>
                <a:cs typeface="+mn-cs"/>
              </a:rPr>
              <a:t>Dell PowerProtect</a:t>
            </a:r>
          </a:p>
        </p:txBody>
      </p:sp>
      <p:sp>
        <p:nvSpPr>
          <p:cNvPr id="3" name="Rectangle 2">
            <a:extLst>
              <a:ext uri="{FF2B5EF4-FFF2-40B4-BE49-F238E27FC236}">
                <a16:creationId xmlns:a16="http://schemas.microsoft.com/office/drawing/2014/main" id="{627347F5-E381-69FD-3E67-67D1BFD4FA5B}"/>
              </a:ext>
            </a:extLst>
          </p:cNvPr>
          <p:cNvSpPr/>
          <p:nvPr/>
        </p:nvSpPr>
        <p:spPr>
          <a:xfrm>
            <a:off x="2723152" y="4972323"/>
            <a:ext cx="2575523" cy="233062"/>
          </a:xfrm>
          <a:prstGeom prst="rect">
            <a:avLst/>
          </a:prstGeom>
          <a:solidFill>
            <a:schemeClr val="accent3">
              <a:lumMod val="50000"/>
            </a:schemeClr>
          </a:solidFill>
          <a:ln w="12700">
            <a:solidFill>
              <a:schemeClr val="bg1">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mj-lt"/>
              </a:rPr>
              <a:t>Storage Direct Protection</a:t>
            </a:r>
          </a:p>
        </p:txBody>
      </p:sp>
      <p:sp>
        <p:nvSpPr>
          <p:cNvPr id="123" name="Rectangle 122">
            <a:extLst>
              <a:ext uri="{FF2B5EF4-FFF2-40B4-BE49-F238E27FC236}">
                <a16:creationId xmlns:a16="http://schemas.microsoft.com/office/drawing/2014/main" id="{602C3D1F-1B96-BA14-563E-41C23CE92AA0}"/>
              </a:ext>
            </a:extLst>
          </p:cNvPr>
          <p:cNvSpPr/>
          <p:nvPr/>
        </p:nvSpPr>
        <p:spPr>
          <a:xfrm>
            <a:off x="2733605" y="4170727"/>
            <a:ext cx="2591091" cy="275440"/>
          </a:xfrm>
          <a:prstGeom prst="rect">
            <a:avLst/>
          </a:prstGeom>
          <a:solidFill>
            <a:schemeClr val="accent3">
              <a:lumMod val="50000"/>
            </a:schemeClr>
          </a:solidFill>
          <a:ln w="12700">
            <a:solidFill>
              <a:schemeClr val="bg1">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mj-lt"/>
              </a:rPr>
              <a:t>PowerProtect Data Manager</a:t>
            </a:r>
          </a:p>
        </p:txBody>
      </p:sp>
      <p:cxnSp>
        <p:nvCxnSpPr>
          <p:cNvPr id="127" name="Straight Connector 126">
            <a:extLst>
              <a:ext uri="{FF2B5EF4-FFF2-40B4-BE49-F238E27FC236}">
                <a16:creationId xmlns:a16="http://schemas.microsoft.com/office/drawing/2014/main" id="{60B61E90-0A69-FE80-D809-5A5778E2D5A9}"/>
              </a:ext>
            </a:extLst>
          </p:cNvPr>
          <p:cNvCxnSpPr>
            <a:cxnSpLocks/>
            <a:endCxn id="45" idx="3"/>
          </p:cNvCxnSpPr>
          <p:nvPr/>
        </p:nvCxnSpPr>
        <p:spPr>
          <a:xfrm flipV="1">
            <a:off x="5329565" y="3856302"/>
            <a:ext cx="1498410" cy="319409"/>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C5A850C2-8DA3-3F2E-94F4-3CC22B42F141}"/>
              </a:ext>
            </a:extLst>
          </p:cNvPr>
          <p:cNvCxnSpPr>
            <a:cxnSpLocks/>
            <a:stCxn id="62" idx="1"/>
            <a:endCxn id="45" idx="5"/>
          </p:cNvCxnSpPr>
          <p:nvPr/>
        </p:nvCxnSpPr>
        <p:spPr>
          <a:xfrm flipH="1" flipV="1">
            <a:off x="7305980" y="3856302"/>
            <a:ext cx="1680241" cy="917333"/>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0E99E835-DDC8-88E1-4E3E-0CA36FBA3825}"/>
              </a:ext>
            </a:extLst>
          </p:cNvPr>
          <p:cNvSpPr txBox="1"/>
          <p:nvPr/>
        </p:nvSpPr>
        <p:spPr>
          <a:xfrm>
            <a:off x="3317526" y="3976747"/>
            <a:ext cx="1617511" cy="161583"/>
          </a:xfrm>
          <a:prstGeom prst="rect">
            <a:avLst/>
          </a:prstGeom>
          <a:noFill/>
        </p:spPr>
        <p:txBody>
          <a:bodyPr wrap="square" lIns="0" tIns="0" rIns="0" bIns="0" rtlCol="0" anchor="t">
            <a:spAutoFit/>
          </a:bodyPr>
          <a:lstStyle/>
          <a:p>
            <a:pPr algn="ctr">
              <a:defRPr/>
            </a:pPr>
            <a:r>
              <a:rPr lang="en-US" sz="1050" i="1">
                <a:solidFill>
                  <a:srgbClr val="0672CB">
                    <a:lumMod val="40000"/>
                    <a:lumOff val="60000"/>
                  </a:srgbClr>
                </a:solidFill>
                <a:latin typeface="Arial"/>
              </a:rPr>
              <a:t>Transparent Snapshots</a:t>
            </a:r>
          </a:p>
        </p:txBody>
      </p:sp>
      <p:sp>
        <p:nvSpPr>
          <p:cNvPr id="94" name="TextBox 93">
            <a:extLst>
              <a:ext uri="{FF2B5EF4-FFF2-40B4-BE49-F238E27FC236}">
                <a16:creationId xmlns:a16="http://schemas.microsoft.com/office/drawing/2014/main" id="{58A624D1-630C-DB38-22DF-C81E25B3F160}"/>
              </a:ext>
            </a:extLst>
          </p:cNvPr>
          <p:cNvSpPr txBox="1"/>
          <p:nvPr/>
        </p:nvSpPr>
        <p:spPr>
          <a:xfrm>
            <a:off x="3170736" y="5232910"/>
            <a:ext cx="1617511" cy="16158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i="1">
                <a:solidFill>
                  <a:srgbClr val="0672CB">
                    <a:lumMod val="40000"/>
                    <a:lumOff val="60000"/>
                  </a:srgbClr>
                </a:solidFill>
                <a:latin typeface="Arial"/>
              </a:rPr>
              <a:t>7</a:t>
            </a:r>
            <a:r>
              <a:rPr kumimoji="0" lang="en-US" sz="1050" b="0" i="1" u="none" strike="noStrike" kern="1200" cap="none" spc="0" normalizeH="0" baseline="0" noProof="0">
                <a:ln>
                  <a:noFill/>
                </a:ln>
                <a:solidFill>
                  <a:srgbClr val="0672CB">
                    <a:lumMod val="40000"/>
                    <a:lumOff val="60000"/>
                  </a:srgbClr>
                </a:solidFill>
                <a:effectLst/>
                <a:uLnTx/>
                <a:uFillTx/>
                <a:latin typeface="Arial"/>
                <a:ea typeface="+mn-ea"/>
                <a:cs typeface="+mn-cs"/>
              </a:rPr>
              <a:t>5:1 DRR</a:t>
            </a:r>
          </a:p>
        </p:txBody>
      </p:sp>
      <p:sp>
        <p:nvSpPr>
          <p:cNvPr id="98" name="Rectangle 97">
            <a:extLst>
              <a:ext uri="{FF2B5EF4-FFF2-40B4-BE49-F238E27FC236}">
                <a16:creationId xmlns:a16="http://schemas.microsoft.com/office/drawing/2014/main" id="{7CBCFB36-02E3-48CC-7C62-615D40CF464B}"/>
              </a:ext>
            </a:extLst>
          </p:cNvPr>
          <p:cNvSpPr/>
          <p:nvPr/>
        </p:nvSpPr>
        <p:spPr>
          <a:xfrm>
            <a:off x="2692254" y="1439631"/>
            <a:ext cx="9081316" cy="351520"/>
          </a:xfrm>
          <a:prstGeom prst="rect">
            <a:avLst/>
          </a:prstGeom>
          <a:solidFill>
            <a:schemeClr val="accent3">
              <a:lumMod val="50000"/>
            </a:schemeClr>
          </a:solidFill>
          <a:ln w="12700">
            <a:solidFill>
              <a:schemeClr val="bg1">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a:ln>
                  <a:noFill/>
                </a:ln>
                <a:solidFill>
                  <a:schemeClr val="tx1"/>
                </a:solidFill>
                <a:effectLst/>
                <a:uLnTx/>
                <a:uFillTx/>
                <a:latin typeface="+mj-lt"/>
                <a:ea typeface="+mn-ea"/>
                <a:cs typeface="+mn-cs"/>
              </a:rPr>
              <a:t>Dell AIOps</a:t>
            </a:r>
          </a:p>
        </p:txBody>
      </p:sp>
      <p:cxnSp>
        <p:nvCxnSpPr>
          <p:cNvPr id="2" name="Straight Connector 1">
            <a:extLst>
              <a:ext uri="{FF2B5EF4-FFF2-40B4-BE49-F238E27FC236}">
                <a16:creationId xmlns:a16="http://schemas.microsoft.com/office/drawing/2014/main" id="{6F7F159E-500A-57FE-674C-3B06CCB0E4B7}"/>
              </a:ext>
            </a:extLst>
          </p:cNvPr>
          <p:cNvCxnSpPr>
            <a:cxnSpLocks/>
          </p:cNvCxnSpPr>
          <p:nvPr/>
        </p:nvCxnSpPr>
        <p:spPr>
          <a:xfrm>
            <a:off x="7075385" y="3933870"/>
            <a:ext cx="0" cy="1341820"/>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9FFC8BE5-526D-20F9-2ED7-F8CF6FF15916}"/>
              </a:ext>
            </a:extLst>
          </p:cNvPr>
          <p:cNvSpPr/>
          <p:nvPr/>
        </p:nvSpPr>
        <p:spPr>
          <a:xfrm>
            <a:off x="5869495" y="4980240"/>
            <a:ext cx="2591091" cy="29545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2"/>
                </a:solidFill>
                <a:latin typeface="+mj-lt"/>
              </a:rPr>
              <a:t>Dell PowerMax</a:t>
            </a:r>
          </a:p>
        </p:txBody>
      </p:sp>
      <p:sp>
        <p:nvSpPr>
          <p:cNvPr id="53" name="Rectangle 52">
            <a:extLst>
              <a:ext uri="{FF2B5EF4-FFF2-40B4-BE49-F238E27FC236}">
                <a16:creationId xmlns:a16="http://schemas.microsoft.com/office/drawing/2014/main" id="{5758A39D-46EF-CEC5-7FCA-C83E4EB9456A}"/>
              </a:ext>
            </a:extLst>
          </p:cNvPr>
          <p:cNvSpPr/>
          <p:nvPr/>
        </p:nvSpPr>
        <p:spPr>
          <a:xfrm>
            <a:off x="5869495" y="5342719"/>
            <a:ext cx="2591091" cy="29545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2"/>
                </a:solidFill>
                <a:latin typeface="+mj-lt"/>
              </a:rPr>
              <a:t>Dell </a:t>
            </a:r>
            <a:r>
              <a:rPr lang="en-US" sz="1400" err="1">
                <a:solidFill>
                  <a:schemeClr val="tx2"/>
                </a:solidFill>
                <a:latin typeface="+mj-lt"/>
              </a:rPr>
              <a:t>PowerFlex</a:t>
            </a:r>
            <a:endParaRPr lang="en-US" sz="1400">
              <a:solidFill>
                <a:schemeClr val="tx2"/>
              </a:solidFill>
              <a:latin typeface="+mj-lt"/>
            </a:endParaRPr>
          </a:p>
        </p:txBody>
      </p:sp>
      <p:cxnSp>
        <p:nvCxnSpPr>
          <p:cNvPr id="71" name="Straight Connector 70">
            <a:extLst>
              <a:ext uri="{FF2B5EF4-FFF2-40B4-BE49-F238E27FC236}">
                <a16:creationId xmlns:a16="http://schemas.microsoft.com/office/drawing/2014/main" id="{50222447-44CA-7CFC-D490-76A5E100F5BF}"/>
              </a:ext>
            </a:extLst>
          </p:cNvPr>
          <p:cNvCxnSpPr>
            <a:cxnSpLocks/>
          </p:cNvCxnSpPr>
          <p:nvPr/>
        </p:nvCxnSpPr>
        <p:spPr>
          <a:xfrm flipH="1">
            <a:off x="5309160" y="4673322"/>
            <a:ext cx="560335" cy="368250"/>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7079CBB-9D7D-F2C4-FB44-7A6241772BBB}"/>
              </a:ext>
            </a:extLst>
          </p:cNvPr>
          <p:cNvCxnSpPr>
            <a:cxnSpLocks/>
          </p:cNvCxnSpPr>
          <p:nvPr/>
        </p:nvCxnSpPr>
        <p:spPr>
          <a:xfrm flipH="1" flipV="1">
            <a:off x="5309160" y="5041572"/>
            <a:ext cx="560335" cy="86393"/>
          </a:xfrm>
          <a:prstGeom prst="line">
            <a:avLst/>
          </a:prstGeom>
          <a:ln w="12700">
            <a:solidFill>
              <a:schemeClr val="bg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864BFCA6-3B30-F389-827B-FA617386CE94}"/>
              </a:ext>
            </a:extLst>
          </p:cNvPr>
          <p:cNvSpPr/>
          <p:nvPr/>
        </p:nvSpPr>
        <p:spPr>
          <a:xfrm>
            <a:off x="6041171" y="4212275"/>
            <a:ext cx="2575522" cy="484635"/>
          </a:xfrm>
          <a:prstGeom prst="rect">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Dell PowerStore</a:t>
            </a:r>
          </a:p>
        </p:txBody>
      </p:sp>
      <p:sp>
        <p:nvSpPr>
          <p:cNvPr id="79" name="Rectangle 78">
            <a:extLst>
              <a:ext uri="{FF2B5EF4-FFF2-40B4-BE49-F238E27FC236}">
                <a16:creationId xmlns:a16="http://schemas.microsoft.com/office/drawing/2014/main" id="{9FD3767A-CB79-57D3-7FA4-456CBF9BF17A}"/>
              </a:ext>
            </a:extLst>
          </p:cNvPr>
          <p:cNvSpPr/>
          <p:nvPr/>
        </p:nvSpPr>
        <p:spPr>
          <a:xfrm>
            <a:off x="5954386" y="4318149"/>
            <a:ext cx="2575522" cy="484635"/>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Dell PowerStore</a:t>
            </a:r>
          </a:p>
        </p:txBody>
      </p:sp>
      <p:sp>
        <p:nvSpPr>
          <p:cNvPr id="87" name="Rectangle 86">
            <a:extLst>
              <a:ext uri="{FF2B5EF4-FFF2-40B4-BE49-F238E27FC236}">
                <a16:creationId xmlns:a16="http://schemas.microsoft.com/office/drawing/2014/main" id="{8F578E23-0FD5-53C4-9D55-E3A5850CDCFA}"/>
              </a:ext>
            </a:extLst>
          </p:cNvPr>
          <p:cNvSpPr/>
          <p:nvPr/>
        </p:nvSpPr>
        <p:spPr>
          <a:xfrm>
            <a:off x="5867691" y="4441692"/>
            <a:ext cx="2575522" cy="4846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solidFill>
                  <a:schemeClr val="tx2"/>
                </a:solidFill>
                <a:effectLst/>
                <a:uLnTx/>
                <a:uFillTx/>
                <a:latin typeface="+mj-lt"/>
                <a:ea typeface="+mn-ea"/>
                <a:cs typeface="+mn-cs"/>
              </a:rPr>
              <a:t>Dell PowerStore</a:t>
            </a:r>
          </a:p>
        </p:txBody>
      </p:sp>
    </p:spTree>
    <p:extLst>
      <p:ext uri="{BB962C8B-B14F-4D97-AF65-F5344CB8AC3E}">
        <p14:creationId xmlns:p14="http://schemas.microsoft.com/office/powerpoint/2010/main" val="11681838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7DAF90B-A7DF-FBDB-5051-DA75A969B191}"/>
              </a:ext>
            </a:extLst>
          </p:cNvPr>
          <p:cNvSpPr/>
          <p:nvPr/>
        </p:nvSpPr>
        <p:spPr>
          <a:xfrm>
            <a:off x="10487378" y="6242756"/>
            <a:ext cx="1618718" cy="615244"/>
          </a:xfrm>
          <a:prstGeom prst="rect">
            <a:avLst/>
          </a:prstGeom>
          <a:solidFill>
            <a:srgbClr val="1D2C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8B2DC0-0CDA-C795-C9C3-6785D7BC9894}"/>
              </a:ext>
            </a:extLst>
          </p:cNvPr>
          <p:cNvSpPr>
            <a:spLocks noGrp="1"/>
          </p:cNvSpPr>
          <p:nvPr>
            <p:ph type="title"/>
          </p:nvPr>
        </p:nvSpPr>
        <p:spPr>
          <a:xfrm>
            <a:off x="493522" y="190108"/>
            <a:ext cx="11464234" cy="443198"/>
          </a:xfrm>
        </p:spPr>
        <p:txBody>
          <a:bodyPr/>
          <a:lstStyle/>
          <a:p>
            <a:r>
              <a:rPr lang="en-US">
                <a:solidFill>
                  <a:schemeClr val="tx2"/>
                </a:solidFill>
              </a:rPr>
              <a:t>Dell’s storage portfolio at-a-glance</a:t>
            </a:r>
          </a:p>
        </p:txBody>
      </p:sp>
      <p:sp>
        <p:nvSpPr>
          <p:cNvPr id="7" name="Subtitle 6">
            <a:extLst>
              <a:ext uri="{FF2B5EF4-FFF2-40B4-BE49-F238E27FC236}">
                <a16:creationId xmlns:a16="http://schemas.microsoft.com/office/drawing/2014/main" id="{2B93F633-A2BD-E860-8478-13FB7CBCD457}"/>
              </a:ext>
            </a:extLst>
          </p:cNvPr>
          <p:cNvSpPr>
            <a:spLocks noGrp="1"/>
          </p:cNvSpPr>
          <p:nvPr>
            <p:ph type="subTitle" idx="1"/>
          </p:nvPr>
        </p:nvSpPr>
        <p:spPr>
          <a:xfrm>
            <a:off x="493522" y="745278"/>
            <a:ext cx="11425529" cy="246221"/>
          </a:xfrm>
        </p:spPr>
        <p:txBody>
          <a:bodyPr/>
          <a:lstStyle/>
          <a:p>
            <a:r>
              <a:rPr lang="en-US">
                <a:solidFill>
                  <a:schemeClr val="tx2"/>
                </a:solidFill>
              </a:rPr>
              <a:t>Deep dive to learn more</a:t>
            </a:r>
          </a:p>
        </p:txBody>
      </p:sp>
      <mc:AlternateContent xmlns:mc="http://schemas.openxmlformats.org/markup-compatibility/2006">
        <mc:Choice xmlns:psuz="http://schemas.microsoft.com/office/powerpoint/2016/summaryzoom" Requires="psuz">
          <p:graphicFrame>
            <p:nvGraphicFramePr>
              <p:cNvPr id="5" name="Summary Zoom 4">
                <a:extLst>
                  <a:ext uri="{FF2B5EF4-FFF2-40B4-BE49-F238E27FC236}">
                    <a16:creationId xmlns:a16="http://schemas.microsoft.com/office/drawing/2014/main" id="{AA76B325-3E52-F5B6-23CC-F2441A187131}"/>
                  </a:ext>
                </a:extLst>
              </p:cNvPr>
              <p:cNvGraphicFramePr>
                <a:graphicFrameLocks noChangeAspect="1"/>
              </p:cNvGraphicFramePr>
              <p:nvPr>
                <p:extLst>
                  <p:ext uri="{D42A27DB-BD31-4B8C-83A1-F6EECF244321}">
                    <p14:modId xmlns:p14="http://schemas.microsoft.com/office/powerpoint/2010/main" val="1358351649"/>
                  </p:ext>
                </p:extLst>
              </p:nvPr>
            </p:nvGraphicFramePr>
            <p:xfrm>
              <a:off x="85903" y="1103471"/>
              <a:ext cx="12020193" cy="5606887"/>
            </p:xfrm>
            <a:graphic>
              <a:graphicData uri="http://schemas.microsoft.com/office/powerpoint/2016/summaryzoom">
                <psuz:summaryZm>
                  <psuz:summaryZmObj sectionId="{DA394A44-D6E2-4AC4-9365-32BAD9E446F7}" offsetFactorX="-33562" offsetFactorY="-1641">
                    <psuz:zmPr id="{DE434902-233A-4CEF-A3D5-91D2B9197CA1}" transitionDur="1000">
                      <p166:blipFill xmlns:p166="http://schemas.microsoft.com/office/powerpoint/2016/6/main">
                        <a:blip r:embed="rId3"/>
                        <a:stretch>
                          <a:fillRect/>
                        </a:stretch>
                      </p166:blipFill>
                      <p166:spPr xmlns:p166="http://schemas.microsoft.com/office/powerpoint/2016/6/main">
                        <a:xfrm>
                          <a:off x="408832" y="140604"/>
                          <a:ext cx="2990339" cy="1682066"/>
                        </a:xfrm>
                        <a:prstGeom prst="rect">
                          <a:avLst/>
                        </a:prstGeom>
                        <a:ln w="3175">
                          <a:solidFill>
                            <a:schemeClr val="tx2"/>
                          </a:solidFill>
                        </a:ln>
                      </p166:spPr>
                    </psuz:zmPr>
                  </psuz:summaryZmObj>
                  <psuz:summaryZmObj sectionId="{2A2B3339-682C-4273-9624-924DBB544B95}" offsetFactorX="-126" offsetFactorY="-1743">
                    <psuz:zmPr id="{84B6BB10-28EF-45E7-BB9C-7A16CA0023F4}" transitionDur="1000">
                      <p166:blipFill xmlns:p166="http://schemas.microsoft.com/office/powerpoint/2016/6/main">
                        <a:blip r:embed="rId4"/>
                        <a:stretch>
                          <a:fillRect/>
                        </a:stretch>
                      </p166:blipFill>
                      <p166:spPr xmlns:p166="http://schemas.microsoft.com/office/powerpoint/2016/6/main">
                        <a:xfrm>
                          <a:off x="4511159" y="138889"/>
                          <a:ext cx="2990339" cy="1682066"/>
                        </a:xfrm>
                        <a:prstGeom prst="rect">
                          <a:avLst/>
                        </a:prstGeom>
                        <a:ln w="3175">
                          <a:solidFill>
                            <a:schemeClr val="tx2"/>
                          </a:solidFill>
                        </a:ln>
                      </p166:spPr>
                    </psuz:zmPr>
                  </psuz:summaryZmObj>
                  <psuz:summaryZmObj sectionId="{3BE73467-098C-47A4-AE9D-F33E6F4F605F}" offsetFactorX="33589" offsetFactorY="-1743">
                    <psuz:zmPr id="{9BB082FD-4672-4FC1-850F-9AA76D157DFA}" transitionDur="1000">
                      <p166:blipFill xmlns:p166="http://schemas.microsoft.com/office/powerpoint/2016/6/main">
                        <a:blip r:embed="rId5"/>
                        <a:stretch>
                          <a:fillRect/>
                        </a:stretch>
                      </p166:blipFill>
                      <p166:spPr xmlns:p166="http://schemas.microsoft.com/office/powerpoint/2016/6/main">
                        <a:xfrm>
                          <a:off x="8621829" y="138889"/>
                          <a:ext cx="2990339" cy="1682066"/>
                        </a:xfrm>
                        <a:prstGeom prst="rect">
                          <a:avLst/>
                        </a:prstGeom>
                        <a:ln w="3175">
                          <a:solidFill>
                            <a:schemeClr val="tx2"/>
                          </a:solidFill>
                        </a:ln>
                      </p166:spPr>
                    </psuz:zmPr>
                  </psuz:summaryZmObj>
                  <psuz:summaryZmObj sectionId="{4B91990F-B93E-459C-BA9E-1FE03F0C7870}" offsetFactorX="-33448" offsetFactorY="2201">
                    <psuz:zmPr id="{2A04AC03-E453-48AD-BA3C-229A92C6F6D6}" transitionDur="1000">
                      <p166:blipFill xmlns:p166="http://schemas.microsoft.com/office/powerpoint/2016/6/main">
                        <a:blip r:embed="rId6"/>
                        <a:stretch>
                          <a:fillRect/>
                        </a:stretch>
                      </p166:blipFill>
                      <p166:spPr xmlns:p166="http://schemas.microsoft.com/office/powerpoint/2016/6/main">
                        <a:xfrm>
                          <a:off x="412241" y="1999433"/>
                          <a:ext cx="2990339" cy="1682066"/>
                        </a:xfrm>
                        <a:prstGeom prst="rect">
                          <a:avLst/>
                        </a:prstGeom>
                        <a:ln w="3175">
                          <a:solidFill>
                            <a:schemeClr val="tx2"/>
                          </a:solidFill>
                        </a:ln>
                      </p166:spPr>
                    </psuz:zmPr>
                  </psuz:summaryZmObj>
                  <psuz:summaryZmObj sectionId="{39387FD8-2F4F-4348-A4BD-760046A09DAC}" offsetFactorX="126" offsetFactorY="2201">
                    <psuz:zmPr id="{727F1DA1-B742-4189-85FF-595AF8A9C2AE}" transitionDur="1000">
                      <p166:blipFill xmlns:p166="http://schemas.microsoft.com/office/powerpoint/2016/6/main">
                        <a:blip r:embed="rId7"/>
                        <a:stretch>
                          <a:fillRect/>
                        </a:stretch>
                      </p166:blipFill>
                      <p166:spPr xmlns:p166="http://schemas.microsoft.com/office/powerpoint/2016/6/main">
                        <a:xfrm>
                          <a:off x="4518695" y="1999433"/>
                          <a:ext cx="2990339" cy="1682066"/>
                        </a:xfrm>
                        <a:prstGeom prst="rect">
                          <a:avLst/>
                        </a:prstGeom>
                        <a:ln w="3175">
                          <a:solidFill>
                            <a:schemeClr val="tx2"/>
                          </a:solidFill>
                        </a:ln>
                      </p166:spPr>
                    </psuz:zmPr>
                  </psuz:summaryZmObj>
                  <psuz:summaryZmObj sectionId="{841D9BDD-3A47-4248-9A8B-034F7BC109F8}" offsetFactorX="33589" offsetFactorY="2365">
                    <psuz:zmPr id="{71B463C7-AAA8-4815-BC6F-9B9E5CBF2695}" transitionDur="1000">
                      <p166:blipFill xmlns:p166="http://schemas.microsoft.com/office/powerpoint/2016/6/main">
                        <a:blip r:embed="rId8"/>
                        <a:stretch>
                          <a:fillRect/>
                        </a:stretch>
                      </p166:blipFill>
                      <p166:spPr xmlns:p166="http://schemas.microsoft.com/office/powerpoint/2016/6/main">
                        <a:xfrm>
                          <a:off x="8621829" y="2002192"/>
                          <a:ext cx="2990339" cy="1682066"/>
                        </a:xfrm>
                        <a:prstGeom prst="rect">
                          <a:avLst/>
                        </a:prstGeom>
                        <a:ln w="3175">
                          <a:solidFill>
                            <a:schemeClr val="tx2"/>
                          </a:solidFill>
                        </a:ln>
                      </p166:spPr>
                    </psuz:zmPr>
                  </psuz:summaryZmObj>
                  <psuz:summaryZmObj sectionId="{DA24C142-0AB8-4EB8-BE15-130A605DE928}" offsetFactorX="-33448" offsetFactorY="6767">
                    <psuz:zmPr id="{DF40C24B-1E35-4F06-B796-4EE3265C4101}" transitionDur="1000">
                      <p166:blipFill xmlns:p166="http://schemas.microsoft.com/office/powerpoint/2016/6/main">
                        <a:blip r:embed="rId9"/>
                        <a:stretch>
                          <a:fillRect/>
                        </a:stretch>
                      </p166:blipFill>
                      <p166:spPr xmlns:p166="http://schemas.microsoft.com/office/powerpoint/2016/6/main">
                        <a:xfrm>
                          <a:off x="412241" y="3870440"/>
                          <a:ext cx="2990339" cy="1682066"/>
                        </a:xfrm>
                        <a:prstGeom prst="rect">
                          <a:avLst/>
                        </a:prstGeom>
                        <a:ln w="3175">
                          <a:solidFill>
                            <a:schemeClr val="tx2"/>
                          </a:solidFill>
                        </a:ln>
                      </p166:spPr>
                    </psuz:zmPr>
                  </psuz:summaryZmObj>
                  <psuz:summaryZmObj sectionId="{030050B9-33BC-4FD0-B4BB-510E1888F124}" offsetFactorX="126" offsetFactorY="6767">
                    <psuz:zmPr id="{AC7DB181-BD51-4EBF-B2AD-ED49E3ECFCC2}" transitionDur="1000">
                      <p166:blipFill xmlns:p166="http://schemas.microsoft.com/office/powerpoint/2016/6/main">
                        <a:blip r:embed="rId10"/>
                        <a:stretch>
                          <a:fillRect/>
                        </a:stretch>
                      </p166:blipFill>
                      <p166:spPr xmlns:p166="http://schemas.microsoft.com/office/powerpoint/2016/6/main">
                        <a:xfrm>
                          <a:off x="4518695" y="3870440"/>
                          <a:ext cx="2990339" cy="1682066"/>
                        </a:xfrm>
                        <a:prstGeom prst="rect">
                          <a:avLst/>
                        </a:prstGeom>
                        <a:ln w="3175">
                          <a:solidFill>
                            <a:schemeClr val="tx2"/>
                          </a:solidFill>
                        </a:ln>
                      </p166:spPr>
                    </psuz:zmPr>
                  </psuz:summaryZmObj>
                  <psuz:summaryZmObj sectionId="{DF7E91F1-D498-4018-AFA2-6B9DA350FF25}" offsetFactorX="33589" offsetFactorY="7609">
                    <psuz:zmPr id="{D04B5EB7-744D-4F73-A795-0FE8B4224BD9}" transitionDur="1000">
                      <p166:blipFill xmlns:p166="http://schemas.microsoft.com/office/powerpoint/2016/6/main">
                        <a:blip r:embed="rId11"/>
                        <a:stretch>
                          <a:fillRect/>
                        </a:stretch>
                      </p166:blipFill>
                      <p166:spPr xmlns:p166="http://schemas.microsoft.com/office/powerpoint/2016/6/main">
                        <a:xfrm>
                          <a:off x="8621829" y="3884603"/>
                          <a:ext cx="2990339" cy="1682066"/>
                        </a:xfrm>
                        <a:prstGeom prst="rect">
                          <a:avLst/>
                        </a:prstGeom>
                        <a:ln w="3175">
                          <a:solidFill>
                            <a:schemeClr val="tx2"/>
                          </a:solidFill>
                        </a:ln>
                      </p166:spPr>
                    </psuz:zmPr>
                  </psuz:summaryZmObj>
                  <psuz:gridLayout/>
                </psuz:summaryZm>
              </a:graphicData>
            </a:graphic>
          </p:graphicFrame>
        </mc:Choice>
        <mc:Fallback>
          <p:grpSp>
            <p:nvGrpSpPr>
              <p:cNvPr id="5" name="Summary Zoom 4">
                <a:extLst>
                  <a:ext uri="{FF2B5EF4-FFF2-40B4-BE49-F238E27FC236}">
                    <a16:creationId xmlns:a16="http://schemas.microsoft.com/office/drawing/2014/main" id="{AA76B325-3E52-F5B6-23CC-F2441A187131}"/>
                  </a:ext>
                </a:extLst>
              </p:cNvPr>
              <p:cNvGrpSpPr>
                <a:grpSpLocks noGrp="1" noUngrp="1" noRot="1" noChangeAspect="1" noMove="1" noResize="1"/>
              </p:cNvGrpSpPr>
              <p:nvPr/>
            </p:nvGrpSpPr>
            <p:grpSpPr>
              <a:xfrm>
                <a:off x="85903" y="1103471"/>
                <a:ext cx="12020193" cy="5606887"/>
                <a:chOff x="85903" y="1103471"/>
                <a:chExt cx="12020193" cy="5606887"/>
              </a:xfrm>
            </p:grpSpPr>
            <p:pic>
              <p:nvPicPr>
                <p:cNvPr id="3" name="Picture 3">
                  <a:hlinkClick r:id="rId12"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494735" y="1244075"/>
                  <a:ext cx="2990339" cy="1682066"/>
                </a:xfrm>
                <a:prstGeom prst="rect">
                  <a:avLst/>
                </a:prstGeom>
                <a:ln w="3175">
                  <a:solidFill>
                    <a:schemeClr val="tx2"/>
                  </a:solidFill>
                </a:ln>
              </p:spPr>
            </p:pic>
            <p:pic>
              <p:nvPicPr>
                <p:cNvPr id="4" name="Picture 4">
                  <a:hlinkClick r:id="rId13"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4597062" y="1242360"/>
                  <a:ext cx="2990339" cy="1682066"/>
                </a:xfrm>
                <a:prstGeom prst="rect">
                  <a:avLst/>
                </a:prstGeom>
                <a:ln w="3175">
                  <a:solidFill>
                    <a:schemeClr val="tx2"/>
                  </a:solidFill>
                </a:ln>
              </p:spPr>
            </p:pic>
            <p:pic>
              <p:nvPicPr>
                <p:cNvPr id="6" name="Picture 6">
                  <a:hlinkClick r:id="rId14"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8707732" y="1242360"/>
                  <a:ext cx="2990339" cy="1682066"/>
                </a:xfrm>
                <a:prstGeom prst="rect">
                  <a:avLst/>
                </a:prstGeom>
                <a:ln w="3175">
                  <a:solidFill>
                    <a:schemeClr val="tx2"/>
                  </a:solidFill>
                </a:ln>
              </p:spPr>
            </p:pic>
            <p:pic>
              <p:nvPicPr>
                <p:cNvPr id="9" name="Picture 9">
                  <a:hlinkClick r:id="rId15"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498144" y="3102904"/>
                  <a:ext cx="2990339" cy="1682066"/>
                </a:xfrm>
                <a:prstGeom prst="rect">
                  <a:avLst/>
                </a:prstGeom>
                <a:ln w="3175">
                  <a:solidFill>
                    <a:schemeClr val="tx2"/>
                  </a:solidFill>
                </a:ln>
              </p:spPr>
            </p:pic>
            <p:pic>
              <p:nvPicPr>
                <p:cNvPr id="10" name="Picture 10">
                  <a:hlinkClick r:id="rId16" action="ppaction://hlinksldjump"/>
                </p:cNvPr>
                <p:cNvPicPr>
                  <a:picLocks noSelect="1" noRot="1" noChangeAspect="1" noMove="1" noResize="1" noEditPoints="1" noAdjustHandles="1" noChangeArrowheads="1" noChangeShapeType="1"/>
                </p:cNvPicPr>
                <p:nvPr/>
              </p:nvPicPr>
              <p:blipFill>
                <a:blip r:embed="rId7"/>
                <a:stretch>
                  <a:fillRect/>
                </a:stretch>
              </p:blipFill>
              <p:spPr>
                <a:xfrm>
                  <a:off x="4604598" y="3102904"/>
                  <a:ext cx="2990339" cy="1682066"/>
                </a:xfrm>
                <a:prstGeom prst="rect">
                  <a:avLst/>
                </a:prstGeom>
                <a:ln w="3175">
                  <a:solidFill>
                    <a:schemeClr val="tx2"/>
                  </a:solidFill>
                </a:ln>
              </p:spPr>
            </p:pic>
            <p:pic>
              <p:nvPicPr>
                <p:cNvPr id="12" name="Picture 12">
                  <a:hlinkClick r:id="rId17" action="ppaction://hlinksldjump"/>
                </p:cNvPr>
                <p:cNvPicPr>
                  <a:picLocks noSelect="1" noRot="1" noChangeAspect="1" noMove="1" noResize="1" noEditPoints="1" noAdjustHandles="1" noChangeArrowheads="1" noChangeShapeType="1"/>
                </p:cNvPicPr>
                <p:nvPr/>
              </p:nvPicPr>
              <p:blipFill>
                <a:blip r:embed="rId8"/>
                <a:stretch>
                  <a:fillRect/>
                </a:stretch>
              </p:blipFill>
              <p:spPr>
                <a:xfrm>
                  <a:off x="8707732" y="3105663"/>
                  <a:ext cx="2990339" cy="1682066"/>
                </a:xfrm>
                <a:prstGeom prst="rect">
                  <a:avLst/>
                </a:prstGeom>
                <a:ln w="3175">
                  <a:solidFill>
                    <a:schemeClr val="tx2"/>
                  </a:solidFill>
                </a:ln>
              </p:spPr>
            </p:pic>
            <p:pic>
              <p:nvPicPr>
                <p:cNvPr id="13" name="Picture 13">
                  <a:hlinkClick r:id="rId18" action="ppaction://hlinksldjump"/>
                </p:cNvPr>
                <p:cNvPicPr>
                  <a:picLocks noSelect="1" noRot="1" noChangeAspect="1" noMove="1" noResize="1" noEditPoints="1" noAdjustHandles="1" noChangeArrowheads="1" noChangeShapeType="1"/>
                </p:cNvPicPr>
                <p:nvPr/>
              </p:nvPicPr>
              <p:blipFill>
                <a:blip r:embed="rId9"/>
                <a:stretch>
                  <a:fillRect/>
                </a:stretch>
              </p:blipFill>
              <p:spPr>
                <a:xfrm>
                  <a:off x="498144" y="4973911"/>
                  <a:ext cx="2990339" cy="1682066"/>
                </a:xfrm>
                <a:prstGeom prst="rect">
                  <a:avLst/>
                </a:prstGeom>
                <a:ln w="3175">
                  <a:solidFill>
                    <a:schemeClr val="tx2"/>
                  </a:solidFill>
                </a:ln>
              </p:spPr>
            </p:pic>
            <p:pic>
              <p:nvPicPr>
                <p:cNvPr id="14" name="Picture 14">
                  <a:hlinkClick r:id="rId19" action="ppaction://hlinksldjump"/>
                </p:cNvPr>
                <p:cNvPicPr>
                  <a:picLocks noSelect="1" noRot="1" noChangeAspect="1" noMove="1" noResize="1" noEditPoints="1" noAdjustHandles="1" noChangeArrowheads="1" noChangeShapeType="1"/>
                </p:cNvPicPr>
                <p:nvPr/>
              </p:nvPicPr>
              <p:blipFill>
                <a:blip r:embed="rId10"/>
                <a:stretch>
                  <a:fillRect/>
                </a:stretch>
              </p:blipFill>
              <p:spPr>
                <a:xfrm>
                  <a:off x="4604598" y="4973911"/>
                  <a:ext cx="2990339" cy="1682066"/>
                </a:xfrm>
                <a:prstGeom prst="rect">
                  <a:avLst/>
                </a:prstGeom>
                <a:ln w="3175">
                  <a:solidFill>
                    <a:schemeClr val="tx2"/>
                  </a:solidFill>
                </a:ln>
              </p:spPr>
            </p:pic>
            <p:pic>
              <p:nvPicPr>
                <p:cNvPr id="15" name="Picture 15">
                  <a:hlinkClick r:id="rId20" action="ppaction://hlinksldjump"/>
                </p:cNvPr>
                <p:cNvPicPr>
                  <a:picLocks noSelect="1" noRot="1" noChangeAspect="1" noMove="1" noResize="1" noEditPoints="1" noAdjustHandles="1" noChangeArrowheads="1" noChangeShapeType="1"/>
                </p:cNvPicPr>
                <p:nvPr/>
              </p:nvPicPr>
              <p:blipFill>
                <a:blip r:embed="rId11"/>
                <a:stretch>
                  <a:fillRect/>
                </a:stretch>
              </p:blipFill>
              <p:spPr>
                <a:xfrm>
                  <a:off x="8707732" y="4988074"/>
                  <a:ext cx="2990339" cy="1682066"/>
                </a:xfrm>
                <a:prstGeom prst="rect">
                  <a:avLst/>
                </a:prstGeom>
                <a:ln w="3175">
                  <a:solidFill>
                    <a:schemeClr val="tx2"/>
                  </a:solidFill>
                </a:ln>
              </p:spPr>
            </p:pic>
          </p:grpSp>
        </mc:Fallback>
      </mc:AlternateContent>
      <p:sp>
        <p:nvSpPr>
          <p:cNvPr id="8" name="Rectangle 7">
            <a:extLst>
              <a:ext uri="{FF2B5EF4-FFF2-40B4-BE49-F238E27FC236}">
                <a16:creationId xmlns:a16="http://schemas.microsoft.com/office/drawing/2014/main" id="{25E88018-A187-8E8F-1733-E21634B8A390}"/>
              </a:ext>
            </a:extLst>
          </p:cNvPr>
          <p:cNvSpPr/>
          <p:nvPr/>
        </p:nvSpPr>
        <p:spPr>
          <a:xfrm>
            <a:off x="0" y="-1161143"/>
            <a:ext cx="10377714" cy="1023770"/>
          </a:xfrm>
          <a:prstGeom prst="rect">
            <a:avLst/>
          </a:prstGeom>
          <a:solidFill>
            <a:srgbClr val="FFFF00"/>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a:solidFill>
                  <a:schemeClr val="bg2"/>
                </a:solidFill>
              </a:rPr>
              <a:t>Note to presenter: </a:t>
            </a:r>
          </a:p>
          <a:p>
            <a:r>
              <a:rPr lang="en-US" sz="1400">
                <a:solidFill>
                  <a:schemeClr val="bg2"/>
                </a:solidFill>
              </a:rPr>
              <a:t>In presentation mode, click on a product tile to present the slides within that section. Once you’ve reached the end of that section, it will bring you back to this menu. If you’d rather, you can just click next to present in sequential order as usual.</a:t>
            </a:r>
          </a:p>
        </p:txBody>
      </p:sp>
    </p:spTree>
    <p:extLst>
      <p:ext uri="{BB962C8B-B14F-4D97-AF65-F5344CB8AC3E}">
        <p14:creationId xmlns:p14="http://schemas.microsoft.com/office/powerpoint/2010/main" val="1358580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25000"/>
            <a:lumOff val="75000"/>
          </a:schemeClr>
        </a:solidFill>
        <a:effectLst/>
      </p:bgPr>
    </p:bg>
    <p:spTree>
      <p:nvGrpSpPr>
        <p:cNvPr id="1" name="">
          <a:extLst>
            <a:ext uri="{FF2B5EF4-FFF2-40B4-BE49-F238E27FC236}">
              <a16:creationId xmlns:a16="http://schemas.microsoft.com/office/drawing/2014/main" id="{9776240A-352B-00D2-145A-7F65D6AB1778}"/>
            </a:ext>
          </a:extLst>
        </p:cNvPr>
        <p:cNvGrpSpPr/>
        <p:nvPr/>
      </p:nvGrpSpPr>
      <p:grpSpPr>
        <a:xfrm>
          <a:off x="0" y="0"/>
          <a:ext cx="0" cy="0"/>
          <a:chOff x="0" y="0"/>
          <a:chExt cx="0" cy="0"/>
        </a:xfrm>
      </p:grpSpPr>
      <p:pic>
        <p:nvPicPr>
          <p:cNvPr id="3" name="Picture 2" descr="A close up of a computer&#10;&#10;AI-generated content may be incorrect.">
            <a:extLst>
              <a:ext uri="{FF2B5EF4-FFF2-40B4-BE49-F238E27FC236}">
                <a16:creationId xmlns:a16="http://schemas.microsoft.com/office/drawing/2014/main" id="{55242A9E-F2FF-4308-3CF1-9126DB645D3D}"/>
              </a:ext>
            </a:extLst>
          </p:cNvPr>
          <p:cNvPicPr>
            <a:picLocks noChangeAspect="1"/>
          </p:cNvPicPr>
          <p:nvPr/>
        </p:nvPicPr>
        <p:blipFill>
          <a:blip r:embed="rId2">
            <a:extLst>
              <a:ext uri="{28A0092B-C50C-407E-A947-70E740481C1C}">
                <a14:useLocalDpi xmlns:a14="http://schemas.microsoft.com/office/drawing/2010/main" val="0"/>
              </a:ext>
            </a:extLst>
          </a:blip>
          <a:srcRect l="833" r="833" b="31611"/>
          <a:stretch>
            <a:fillRect/>
          </a:stretch>
        </p:blipFill>
        <p:spPr>
          <a:xfrm>
            <a:off x="1564758" y="1528949"/>
            <a:ext cx="9333122" cy="1683612"/>
          </a:xfrm>
          <a:prstGeom prst="rect">
            <a:avLst/>
          </a:prstGeom>
        </p:spPr>
      </p:pic>
      <p:grpSp>
        <p:nvGrpSpPr>
          <p:cNvPr id="16" name="Group 15">
            <a:extLst>
              <a:ext uri="{FF2B5EF4-FFF2-40B4-BE49-F238E27FC236}">
                <a16:creationId xmlns:a16="http://schemas.microsoft.com/office/drawing/2014/main" id="{ADD6CA85-B61B-39A7-6920-35C3B9132FE0}"/>
              </a:ext>
            </a:extLst>
          </p:cNvPr>
          <p:cNvGrpSpPr/>
          <p:nvPr/>
        </p:nvGrpSpPr>
        <p:grpSpPr>
          <a:xfrm>
            <a:off x="2554670" y="3528878"/>
            <a:ext cx="7353298" cy="2339102"/>
            <a:chOff x="90828" y="4050368"/>
            <a:chExt cx="9283249" cy="2339102"/>
          </a:xfrm>
        </p:grpSpPr>
        <p:sp>
          <p:nvSpPr>
            <p:cNvPr id="7" name="Title 2">
              <a:extLst>
                <a:ext uri="{FF2B5EF4-FFF2-40B4-BE49-F238E27FC236}">
                  <a16:creationId xmlns:a16="http://schemas.microsoft.com/office/drawing/2014/main" id="{9988FA7E-ECF3-88F0-AAFB-DAD1BC1F6E5F}"/>
                </a:ext>
              </a:extLst>
            </p:cNvPr>
            <p:cNvSpPr txBox="1">
              <a:spLocks/>
            </p:cNvSpPr>
            <p:nvPr/>
          </p:nvSpPr>
          <p:spPr>
            <a:xfrm>
              <a:off x="90828" y="4050368"/>
              <a:ext cx="9283249" cy="1107996"/>
            </a:xfrm>
            <a:prstGeom prst="rect">
              <a:avLst/>
            </a:prstGeom>
          </p:spPr>
          <p:txBody>
            <a:bodyPr wrap="square" lIns="0" tIns="0" rIns="0" bIns="0">
              <a:spAutoFit/>
            </a:bodyPr>
            <a:lstStyle>
              <a:lvl1pPr algn="l" defTabSz="914400" rtl="0" eaLnBrk="1" latinLnBrk="0" hangingPunct="1">
                <a:lnSpc>
                  <a:spcPct val="90000"/>
                </a:lnSpc>
                <a:spcBef>
                  <a:spcPct val="0"/>
                </a:spcBef>
                <a:buNone/>
                <a:defRPr sz="3200" kern="1200">
                  <a:solidFill>
                    <a:schemeClr val="bg1"/>
                  </a:solidFill>
                  <a:latin typeface="Arial Nova Light" panose="020B0304020202020204" pitchFamily="34" charset="0"/>
                  <a:ea typeface="+mj-ea"/>
                  <a:cs typeface="+mj-cs"/>
                </a:defRPr>
              </a:lvl1pPr>
            </a:lstStyle>
            <a:p>
              <a:pPr algn="ctr"/>
              <a:r>
                <a:rPr lang="en-US" sz="8000" err="1">
                  <a:solidFill>
                    <a:schemeClr val="bg2"/>
                  </a:solidFill>
                </a:rPr>
                <a:t>PowerStore</a:t>
              </a:r>
              <a:endParaRPr lang="en-US" sz="8000">
                <a:solidFill>
                  <a:schemeClr val="bg2"/>
                </a:solidFill>
              </a:endParaRPr>
            </a:p>
          </p:txBody>
        </p:sp>
        <p:sp>
          <p:nvSpPr>
            <p:cNvPr id="8" name="Subtitle 3">
              <a:extLst>
                <a:ext uri="{FF2B5EF4-FFF2-40B4-BE49-F238E27FC236}">
                  <a16:creationId xmlns:a16="http://schemas.microsoft.com/office/drawing/2014/main" id="{3BE6B1D5-F039-3DBB-304C-1F8909CDEC72}"/>
                </a:ext>
              </a:extLst>
            </p:cNvPr>
            <p:cNvSpPr txBox="1">
              <a:spLocks/>
            </p:cNvSpPr>
            <p:nvPr/>
          </p:nvSpPr>
          <p:spPr>
            <a:xfrm>
              <a:off x="267192" y="5158364"/>
              <a:ext cx="8930520" cy="1231106"/>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600" kern="1200">
                  <a:solidFill>
                    <a:schemeClr val="bg2"/>
                  </a:solidFill>
                  <a:latin typeface="Arial" panose="020B0604020202020204" pitchFamily="34" charset="0"/>
                  <a:ea typeface="+mn-ea"/>
                  <a:cs typeface="Arial" panose="020B0604020202020204" pitchFamily="34" charset="0"/>
                </a:defRPr>
              </a:lvl1pPr>
              <a:lvl2pPr marL="457189"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US" sz="4000">
                  <a:solidFill>
                    <a:schemeClr val="accent1"/>
                  </a:solidFill>
                </a:rPr>
                <a:t>Unified, all-flash enterprise</a:t>
              </a:r>
            </a:p>
            <a:p>
              <a:pPr algn="ctr"/>
              <a:r>
                <a:rPr lang="en-US" sz="4000">
                  <a:solidFill>
                    <a:schemeClr val="accent1"/>
                  </a:solidFill>
                </a:rPr>
                <a:t> storage for diverse workloads</a:t>
              </a:r>
            </a:p>
          </p:txBody>
        </p:sp>
      </p:grpSp>
      <p:sp>
        <p:nvSpPr>
          <p:cNvPr id="15" name="Rectangle 14">
            <a:extLst>
              <a:ext uri="{FF2B5EF4-FFF2-40B4-BE49-F238E27FC236}">
                <a16:creationId xmlns:a16="http://schemas.microsoft.com/office/drawing/2014/main" id="{9DABA269-9764-0C13-6AE5-AD7AD1118134}"/>
              </a:ext>
            </a:extLst>
          </p:cNvPr>
          <p:cNvSpPr/>
          <p:nvPr/>
        </p:nvSpPr>
        <p:spPr>
          <a:xfrm rot="5400000">
            <a:off x="5512598" y="-5512600"/>
            <a:ext cx="1166802" cy="1219200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nvGrpSpPr>
          <p:cNvPr id="17" name="Group 16">
            <a:extLst>
              <a:ext uri="{FF2B5EF4-FFF2-40B4-BE49-F238E27FC236}">
                <a16:creationId xmlns:a16="http://schemas.microsoft.com/office/drawing/2014/main" id="{2263CB48-87F0-DA08-620B-20816E412BC8}"/>
              </a:ext>
            </a:extLst>
          </p:cNvPr>
          <p:cNvGrpSpPr/>
          <p:nvPr/>
        </p:nvGrpSpPr>
        <p:grpSpPr>
          <a:xfrm>
            <a:off x="281218" y="135286"/>
            <a:ext cx="896229" cy="896229"/>
            <a:chOff x="5051858" y="3276552"/>
            <a:chExt cx="676001" cy="676001"/>
          </a:xfrm>
        </p:grpSpPr>
        <p:sp>
          <p:nvSpPr>
            <p:cNvPr id="18" name="Oval 17">
              <a:extLst>
                <a:ext uri="{FF2B5EF4-FFF2-40B4-BE49-F238E27FC236}">
                  <a16:creationId xmlns:a16="http://schemas.microsoft.com/office/drawing/2014/main" id="{8B6E4BB3-036F-0DED-AA67-8BD132646B67}"/>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19" name="Group 18">
              <a:extLst>
                <a:ext uri="{FF2B5EF4-FFF2-40B4-BE49-F238E27FC236}">
                  <a16:creationId xmlns:a16="http://schemas.microsoft.com/office/drawing/2014/main" id="{1134C739-DC1B-D5B3-86CF-684AAAB28D8A}"/>
                </a:ext>
              </a:extLst>
            </p:cNvPr>
            <p:cNvGrpSpPr/>
            <p:nvPr/>
          </p:nvGrpSpPr>
          <p:grpSpPr>
            <a:xfrm>
              <a:off x="5145312" y="3465242"/>
              <a:ext cx="489092" cy="270375"/>
              <a:chOff x="5798847" y="2559325"/>
              <a:chExt cx="612648" cy="338678"/>
            </a:xfrm>
          </p:grpSpPr>
          <p:sp>
            <p:nvSpPr>
              <p:cNvPr id="20" name="Freeform: Shape 19">
                <a:extLst>
                  <a:ext uri="{FF2B5EF4-FFF2-40B4-BE49-F238E27FC236}">
                    <a16:creationId xmlns:a16="http://schemas.microsoft.com/office/drawing/2014/main" id="{95866661-6133-0270-358F-31D9B85E9825}"/>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1" name="Freeform: Shape 20">
                <a:extLst>
                  <a:ext uri="{FF2B5EF4-FFF2-40B4-BE49-F238E27FC236}">
                    <a16:creationId xmlns:a16="http://schemas.microsoft.com/office/drawing/2014/main" id="{F8462577-C103-5831-1398-44F53D912FDB}"/>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2" name="Freeform: Shape 21">
                <a:extLst>
                  <a:ext uri="{FF2B5EF4-FFF2-40B4-BE49-F238E27FC236}">
                    <a16:creationId xmlns:a16="http://schemas.microsoft.com/office/drawing/2014/main" id="{954C73E0-9C85-7EB0-4CEC-0A64CC31526F}"/>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
        <p:nvSpPr>
          <p:cNvPr id="23" name="TextBox 22">
            <a:extLst>
              <a:ext uri="{FF2B5EF4-FFF2-40B4-BE49-F238E27FC236}">
                <a16:creationId xmlns:a16="http://schemas.microsoft.com/office/drawing/2014/main" id="{FE4A00A5-57A0-31A5-5558-9F1C468FFC05}"/>
              </a:ext>
            </a:extLst>
          </p:cNvPr>
          <p:cNvSpPr txBox="1"/>
          <p:nvPr/>
        </p:nvSpPr>
        <p:spPr>
          <a:xfrm>
            <a:off x="1322223" y="242249"/>
            <a:ext cx="5248406" cy="646331"/>
          </a:xfrm>
          <a:prstGeom prst="rect">
            <a:avLst/>
          </a:prstGeom>
          <a:noFill/>
        </p:spPr>
        <p:txBody>
          <a:bodyPr wrap="square" rtlCol="0">
            <a:spAutoFit/>
          </a:bodyPr>
          <a:lstStyle/>
          <a:p>
            <a:pPr algn="l"/>
            <a:r>
              <a:rPr lang="en-US" sz="3600">
                <a:solidFill>
                  <a:schemeClr val="tx2"/>
                </a:solidFill>
                <a:latin typeface="+mj-lt"/>
              </a:rPr>
              <a:t>Private/Hybrid Cloud</a:t>
            </a:r>
          </a:p>
        </p:txBody>
      </p:sp>
    </p:spTree>
    <p:extLst>
      <p:ext uri="{BB962C8B-B14F-4D97-AF65-F5344CB8AC3E}">
        <p14:creationId xmlns:p14="http://schemas.microsoft.com/office/powerpoint/2010/main" val="37398931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EA93C48-DB02-65FA-BDCE-8377D04555D7}"/>
            </a:ext>
          </a:extLst>
        </p:cNvPr>
        <p:cNvGrpSpPr/>
        <p:nvPr/>
      </p:nvGrpSpPr>
      <p:grpSpPr>
        <a:xfrm>
          <a:off x="0" y="0"/>
          <a:ext cx="0" cy="0"/>
          <a:chOff x="0" y="0"/>
          <a:chExt cx="0" cy="0"/>
        </a:xfrm>
      </p:grpSpPr>
      <p:sp>
        <p:nvSpPr>
          <p:cNvPr id="2" name="Content Placeholder 9">
            <a:extLst>
              <a:ext uri="{FF2B5EF4-FFF2-40B4-BE49-F238E27FC236}">
                <a16:creationId xmlns:a16="http://schemas.microsoft.com/office/drawing/2014/main" id="{87C7610E-632B-A2F7-3D39-D03BB30018A7}"/>
              </a:ext>
            </a:extLst>
          </p:cNvPr>
          <p:cNvSpPr txBox="1">
            <a:spLocks/>
          </p:cNvSpPr>
          <p:nvPr/>
        </p:nvSpPr>
        <p:spPr>
          <a:xfrm>
            <a:off x="1159623" y="1829287"/>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3400" b="0" i="0" u="none" strike="noStrike" kern="1200" cap="none" spc="0" normalizeH="0" baseline="0" noProof="0">
                <a:ln>
                  <a:noFill/>
                </a:ln>
                <a:solidFill>
                  <a:srgbClr val="0D2155"/>
                </a:solidFill>
                <a:effectLst/>
                <a:uLnTx/>
                <a:uFillTx/>
                <a:latin typeface="Arial Nova Light"/>
                <a:ea typeface="+mn-ea"/>
                <a:cs typeface="+mn-cs"/>
              </a:rPr>
              <a:t>Future Proof</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Endlessly adaptable </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Scale-up/Scale-out flexibility</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Built-in data resiliency</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Lifecycle Extension with ProSupport – “Never outgrow”</a:t>
            </a:r>
          </a:p>
        </p:txBody>
      </p:sp>
      <p:sp>
        <p:nvSpPr>
          <p:cNvPr id="4" name="Content Placeholder 2">
            <a:extLst>
              <a:ext uri="{FF2B5EF4-FFF2-40B4-BE49-F238E27FC236}">
                <a16:creationId xmlns:a16="http://schemas.microsoft.com/office/drawing/2014/main" id="{05146353-7AF8-2A7E-9DCF-007842097E20}"/>
              </a:ext>
            </a:extLst>
          </p:cNvPr>
          <p:cNvSpPr txBox="1">
            <a:spLocks/>
          </p:cNvSpPr>
          <p:nvPr/>
        </p:nvSpPr>
        <p:spPr>
          <a:xfrm>
            <a:off x="4590909" y="1829287"/>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3400" b="0" i="0" u="none" strike="noStrike" kern="1200" cap="none" spc="0" normalizeH="0" baseline="0" noProof="0">
                <a:ln>
                  <a:noFill/>
                </a:ln>
                <a:solidFill>
                  <a:srgbClr val="0D2155"/>
                </a:solidFill>
                <a:effectLst/>
                <a:uLnTx/>
                <a:uFillTx/>
                <a:latin typeface="Arial Nova Light"/>
                <a:ea typeface="+mn-ea"/>
                <a:cs typeface="+mn-cs"/>
              </a:rPr>
              <a:t>Efficient</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Automatically lowers costs</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4"/>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Always on data reduction,    no performance impact</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4"/>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Autonomous active/active</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4"/>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Energy efficient design</a:t>
            </a:r>
          </a:p>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srgbClr val="0D2155"/>
              </a:solidFill>
              <a:effectLst/>
              <a:uLnTx/>
              <a:uFillTx/>
              <a:latin typeface="Arial"/>
              <a:ea typeface="+mn-ea"/>
              <a:cs typeface="+mn-cs"/>
            </a:endParaRPr>
          </a:p>
        </p:txBody>
      </p:sp>
      <p:sp>
        <p:nvSpPr>
          <p:cNvPr id="7" name="Content Placeholder 10">
            <a:extLst>
              <a:ext uri="{FF2B5EF4-FFF2-40B4-BE49-F238E27FC236}">
                <a16:creationId xmlns:a16="http://schemas.microsoft.com/office/drawing/2014/main" id="{4974AEE5-67BA-7B23-7829-944D239D62FB}"/>
              </a:ext>
            </a:extLst>
          </p:cNvPr>
          <p:cNvSpPr txBox="1">
            <a:spLocks/>
          </p:cNvSpPr>
          <p:nvPr/>
        </p:nvSpPr>
        <p:spPr>
          <a:xfrm>
            <a:off x="8022195" y="1829287"/>
            <a:ext cx="301018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3400" b="0" i="0" u="none" strike="noStrike" kern="1200" cap="none" spc="0" normalizeH="0" baseline="0" noProof="0">
                <a:ln>
                  <a:noFill/>
                </a:ln>
                <a:solidFill>
                  <a:srgbClr val="0D2155"/>
                </a:solidFill>
                <a:effectLst/>
                <a:uLnTx/>
                <a:uFillTx/>
                <a:latin typeface="Arial Nova Light"/>
                <a:ea typeface="+mn-ea"/>
                <a:cs typeface="+mn-cs"/>
              </a:rPr>
              <a:t>Easy to use</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Simple across any ecosystem</a:t>
            </a:r>
            <a:endParaRPr kumimoji="0" lang="en-US" sz="3400" b="0" i="0" u="none" strike="noStrike" kern="1200" cap="none" spc="0" normalizeH="0" baseline="0" noProof="0">
              <a:ln>
                <a:noFill/>
              </a:ln>
              <a:solidFill>
                <a:srgbClr val="0D2155"/>
              </a:solidFill>
              <a:effectLst/>
              <a:uLnTx/>
              <a:uFillTx/>
              <a:latin typeface="Arial Nova Light"/>
              <a:ea typeface="+mn-ea"/>
              <a:cs typeface="+mn-cs"/>
            </a:endParaRP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4"/>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Self-optimizing platform</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4"/>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Powerful AIOps tools</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4"/>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End-to-end ecosystem automations</a:t>
            </a:r>
          </a:p>
        </p:txBody>
      </p:sp>
      <p:sp>
        <p:nvSpPr>
          <p:cNvPr id="12" name="Rectangle 11">
            <a:extLst>
              <a:ext uri="{FF2B5EF4-FFF2-40B4-BE49-F238E27FC236}">
                <a16:creationId xmlns:a16="http://schemas.microsoft.com/office/drawing/2014/main" id="{0377174D-5E40-1939-9519-4A8D6DADA895}"/>
              </a:ext>
            </a:extLst>
          </p:cNvPr>
          <p:cNvSpPr/>
          <p:nvPr/>
        </p:nvSpPr>
        <p:spPr>
          <a:xfrm>
            <a:off x="0" y="4724197"/>
            <a:ext cx="12190476" cy="212872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5" name="Picture 4">
            <a:extLst>
              <a:ext uri="{FF2B5EF4-FFF2-40B4-BE49-F238E27FC236}">
                <a16:creationId xmlns:a16="http://schemas.microsoft.com/office/drawing/2014/main" id="{101C4201-41FF-B648-C27E-A06961131FBA}"/>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Title 5">
            <a:extLst>
              <a:ext uri="{FF2B5EF4-FFF2-40B4-BE49-F238E27FC236}">
                <a16:creationId xmlns:a16="http://schemas.microsoft.com/office/drawing/2014/main" id="{E5330A4A-456C-DA76-B499-EE7956771916}"/>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Unified, all-flash enterprise storage. Future-ready for diverse workloads and private cloud.</a:t>
            </a:r>
          </a:p>
        </p:txBody>
      </p:sp>
      <p:sp>
        <p:nvSpPr>
          <p:cNvPr id="14" name="Title 4">
            <a:extLst>
              <a:ext uri="{FF2B5EF4-FFF2-40B4-BE49-F238E27FC236}">
                <a16:creationId xmlns:a16="http://schemas.microsoft.com/office/drawing/2014/main" id="{4B4CF7CA-FB37-42C9-0C24-AF2EF258E367}"/>
              </a:ext>
            </a:extLst>
          </p:cNvPr>
          <p:cNvSpPr txBox="1">
            <a:spLocks/>
          </p:cNvSpPr>
          <p:nvPr/>
        </p:nvSpPr>
        <p:spPr>
          <a:xfrm>
            <a:off x="2828925" y="770847"/>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a:t>
            </a:r>
            <a:r>
              <a:rPr kumimoji="0" lang="en-US" sz="6000" b="0" i="0" u="none" strike="noStrike" kern="1200" cap="none" spc="0" normalizeH="0" baseline="0" noProof="0" err="1">
                <a:ln>
                  <a:noFill/>
                </a:ln>
                <a:solidFill>
                  <a:srgbClr val="0672CB"/>
                </a:solidFill>
                <a:effectLst/>
                <a:uLnTx/>
                <a:uFillTx/>
                <a:latin typeface="Arial Nova Light"/>
                <a:ea typeface="+mj-ea"/>
                <a:cs typeface="+mj-cs"/>
              </a:rPr>
              <a:t>PowerStore</a:t>
            </a:r>
            <a:endParaRPr kumimoji="0" lang="en-US" sz="6000" b="0" i="0" u="none" strike="noStrike" kern="1200" cap="none" spc="0" normalizeH="0" baseline="0" noProof="0">
              <a:ln>
                <a:noFill/>
              </a:ln>
              <a:solidFill>
                <a:srgbClr val="0672CB"/>
              </a:solidFill>
              <a:effectLst/>
              <a:uLnTx/>
              <a:uFillTx/>
              <a:latin typeface="Arial Nova Light"/>
              <a:ea typeface="+mj-ea"/>
              <a:cs typeface="+mj-cs"/>
            </a:endParaRPr>
          </a:p>
        </p:txBody>
      </p:sp>
      <p:sp>
        <p:nvSpPr>
          <p:cNvPr id="11" name="Arrow: Left-Right 10">
            <a:extLst>
              <a:ext uri="{FF2B5EF4-FFF2-40B4-BE49-F238E27FC236}">
                <a16:creationId xmlns:a16="http://schemas.microsoft.com/office/drawing/2014/main" id="{6183FB09-7F28-0473-1BF5-4A4718A2A163}"/>
              </a:ext>
              <a:ext uri="{C183D7F6-B498-43B3-948B-1728B52AA6E4}">
                <adec:decorative xmlns:adec="http://schemas.microsoft.com/office/drawing/2017/decorative" val="1"/>
              </a:ext>
            </a:extLst>
          </p:cNvPr>
          <p:cNvSpPr/>
          <p:nvPr/>
        </p:nvSpPr>
        <p:spPr>
          <a:xfrm>
            <a:off x="365635" y="4440775"/>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09E0ECCB-214B-2E72-95B1-B159AC944CBB}"/>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CFD912DB-2861-FF24-BC7C-7765619EA467}"/>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36</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pic>
        <p:nvPicPr>
          <p:cNvPr id="16" name="Picture 15" descr="Image of Dell PowerStore hardware.">
            <a:extLst>
              <a:ext uri="{FF2B5EF4-FFF2-40B4-BE49-F238E27FC236}">
                <a16:creationId xmlns:a16="http://schemas.microsoft.com/office/drawing/2014/main" id="{7B6CE840-B16D-7FC6-68D5-EFDE020605E5}"/>
              </a:ext>
            </a:extLst>
          </p:cNvPr>
          <p:cNvPicPr>
            <a:picLocks noChangeAspect="1"/>
          </p:cNvPicPr>
          <p:nvPr/>
        </p:nvPicPr>
        <p:blipFill>
          <a:blip r:embed="rId7"/>
          <a:stretch>
            <a:fillRect/>
          </a:stretch>
        </p:blipFill>
        <p:spPr>
          <a:xfrm>
            <a:off x="3327210" y="4195067"/>
            <a:ext cx="5599477" cy="1448548"/>
          </a:xfrm>
          <a:prstGeom prst="rect">
            <a:avLst/>
          </a:prstGeom>
        </p:spPr>
      </p:pic>
      <p:grpSp>
        <p:nvGrpSpPr>
          <p:cNvPr id="17" name="Group 16">
            <a:extLst>
              <a:ext uri="{FF2B5EF4-FFF2-40B4-BE49-F238E27FC236}">
                <a16:creationId xmlns:a16="http://schemas.microsoft.com/office/drawing/2014/main" id="{832ACFB5-0429-FE0C-AFD2-8CB1F5F74965}"/>
              </a:ext>
            </a:extLst>
          </p:cNvPr>
          <p:cNvGrpSpPr/>
          <p:nvPr/>
        </p:nvGrpSpPr>
        <p:grpSpPr>
          <a:xfrm>
            <a:off x="1718097" y="4827258"/>
            <a:ext cx="8754281" cy="1384995"/>
            <a:chOff x="3072113" y="5003983"/>
            <a:chExt cx="8754281" cy="1384995"/>
          </a:xfrm>
        </p:grpSpPr>
        <p:grpSp>
          <p:nvGrpSpPr>
            <p:cNvPr id="18" name="Group 17">
              <a:extLst>
                <a:ext uri="{FF2B5EF4-FFF2-40B4-BE49-F238E27FC236}">
                  <a16:creationId xmlns:a16="http://schemas.microsoft.com/office/drawing/2014/main" id="{84985DE0-DD9A-262B-3C1D-B1068C4AEEAF}"/>
                </a:ext>
              </a:extLst>
            </p:cNvPr>
            <p:cNvGrpSpPr/>
            <p:nvPr/>
          </p:nvGrpSpPr>
          <p:grpSpPr>
            <a:xfrm>
              <a:off x="3072113" y="5003983"/>
              <a:ext cx="8641526" cy="1384995"/>
              <a:chOff x="3071846" y="5254279"/>
              <a:chExt cx="8641526" cy="1384995"/>
            </a:xfrm>
          </p:grpSpPr>
          <p:sp>
            <p:nvSpPr>
              <p:cNvPr id="21" name="TextBox 20">
                <a:extLst>
                  <a:ext uri="{FF2B5EF4-FFF2-40B4-BE49-F238E27FC236}">
                    <a16:creationId xmlns:a16="http://schemas.microsoft.com/office/drawing/2014/main" id="{55597F2B-1DD7-1B8E-1A75-1847943FEDB2}"/>
                  </a:ext>
                </a:extLst>
              </p:cNvPr>
              <p:cNvSpPr txBox="1"/>
              <p:nvPr/>
            </p:nvSpPr>
            <p:spPr>
              <a:xfrm>
                <a:off x="8814311" y="5254279"/>
                <a:ext cx="1444434"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Arial"/>
                  </a:rPr>
                  <a:t>Average three-year ROI</a:t>
                </a:r>
                <a:r>
                  <a:rPr kumimoji="0" lang="en-US" sz="1200" b="0" i="0" u="none" strike="noStrike" kern="1200" cap="none" spc="0" normalizeH="0" baseline="30000" noProof="0">
                    <a:ln>
                      <a:noFill/>
                    </a:ln>
                    <a:solidFill>
                      <a:srgbClr val="FFFFFF"/>
                    </a:solidFill>
                    <a:effectLst/>
                    <a:uLnTx/>
                    <a:uFillTx/>
                    <a:latin typeface="Arial Nova Light"/>
                    <a:ea typeface="+mn-ea"/>
                    <a:cs typeface="Arial"/>
                  </a:rPr>
                  <a:t>4</a:t>
                </a: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p:txBody>
          </p:sp>
          <p:sp>
            <p:nvSpPr>
              <p:cNvPr id="22" name="TextBox 21">
                <a:extLst>
                  <a:ext uri="{FF2B5EF4-FFF2-40B4-BE49-F238E27FC236}">
                    <a16:creationId xmlns:a16="http://schemas.microsoft.com/office/drawing/2014/main" id="{C74D5FE7-F68C-761A-E04B-BA649A538201}"/>
                  </a:ext>
                </a:extLst>
              </p:cNvPr>
              <p:cNvSpPr txBox="1"/>
              <p:nvPr/>
            </p:nvSpPr>
            <p:spPr>
              <a:xfrm>
                <a:off x="8843683" y="5647790"/>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latin typeface="Arial Nova Light"/>
                    <a:ea typeface="+mn-ea"/>
                    <a:cs typeface="+mn-cs"/>
                  </a:rPr>
                  <a:t>463</a:t>
                </a:r>
                <a:r>
                  <a:rPr kumimoji="0" lang="en-US" sz="2400" b="0" i="0" u="none" strike="noStrike" kern="1200" cap="none" spc="0" normalizeH="0" baseline="0" noProof="0">
                    <a:ln>
                      <a:noFill/>
                    </a:ln>
                    <a:solidFill>
                      <a:srgbClr val="FFFFFF"/>
                    </a:solidFill>
                    <a:effectLst/>
                    <a:uLnTx/>
                    <a:uFillTx/>
                    <a:latin typeface="Arial Nova Light"/>
                    <a:ea typeface="+mn-ea"/>
                    <a:cs typeface="+mn-cs"/>
                  </a:rPr>
                  <a:t>%</a:t>
                </a:r>
                <a:endParaRPr kumimoji="0" lang="en-US" sz="1800" b="0" i="0" u="none" strike="noStrike" kern="1200" cap="none" spc="0" normalizeH="0" baseline="0" noProof="0">
                  <a:ln>
                    <a:noFill/>
                  </a:ln>
                  <a:solidFill>
                    <a:srgbClr val="FFFFFF"/>
                  </a:solidFill>
                  <a:effectLst/>
                  <a:uLnTx/>
                  <a:uFillTx/>
                  <a:latin typeface="Arial Nova Light"/>
                  <a:ea typeface="+mn-ea"/>
                  <a:cs typeface="+mn-cs"/>
                </a:endParaRPr>
              </a:p>
            </p:txBody>
          </p:sp>
          <p:grpSp>
            <p:nvGrpSpPr>
              <p:cNvPr id="23" name="Group 22">
                <a:extLst>
                  <a:ext uri="{FF2B5EF4-FFF2-40B4-BE49-F238E27FC236}">
                    <a16:creationId xmlns:a16="http://schemas.microsoft.com/office/drawing/2014/main" id="{9760B1C0-6EAF-443C-F8C3-4994AF6D4C47}"/>
                  </a:ext>
                </a:extLst>
              </p:cNvPr>
              <p:cNvGrpSpPr/>
              <p:nvPr/>
            </p:nvGrpSpPr>
            <p:grpSpPr>
              <a:xfrm>
                <a:off x="3071846" y="5254279"/>
                <a:ext cx="8641526" cy="1384995"/>
                <a:chOff x="2909218" y="5230442"/>
                <a:chExt cx="8641526" cy="1384995"/>
              </a:xfrm>
            </p:grpSpPr>
            <p:sp>
              <p:nvSpPr>
                <p:cNvPr id="24" name="TextBox 23">
                  <a:extLst>
                    <a:ext uri="{FF2B5EF4-FFF2-40B4-BE49-F238E27FC236}">
                      <a16:creationId xmlns:a16="http://schemas.microsoft.com/office/drawing/2014/main" id="{B7279791-38B8-3401-AB84-C15C25E706B9}"/>
                    </a:ext>
                  </a:extLst>
                </p:cNvPr>
                <p:cNvSpPr txBox="1"/>
                <p:nvPr/>
              </p:nvSpPr>
              <p:spPr>
                <a:xfrm>
                  <a:off x="2909218" y="5230442"/>
                  <a:ext cx="2051153"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Arial"/>
                    </a:rPr>
                    <a:t>Industry’s most flexible upgrade program</a:t>
                  </a:r>
                  <a:r>
                    <a:rPr kumimoji="0" lang="en-US" sz="1200" b="0" i="0" u="none" strike="noStrike" kern="1200" cap="none" spc="0" normalizeH="0" baseline="30000" noProof="0">
                      <a:ln>
                        <a:noFill/>
                      </a:ln>
                      <a:solidFill>
                        <a:srgbClr val="FFFFFF"/>
                      </a:solidFill>
                      <a:effectLst/>
                      <a:uLnTx/>
                      <a:uFillTx/>
                      <a:latin typeface="Arial Nova Light"/>
                      <a:ea typeface="+mn-ea"/>
                      <a:cs typeface="Arial"/>
                    </a:rPr>
                    <a:t>1</a:t>
                  </a:r>
                </a:p>
              </p:txBody>
            </p:sp>
            <p:sp>
              <p:nvSpPr>
                <p:cNvPr id="25" name="TextBox 24">
                  <a:extLst>
                    <a:ext uri="{FF2B5EF4-FFF2-40B4-BE49-F238E27FC236}">
                      <a16:creationId xmlns:a16="http://schemas.microsoft.com/office/drawing/2014/main" id="{BB47B88C-FA8F-0729-E55E-FDFB5FF67858}"/>
                    </a:ext>
                  </a:extLst>
                </p:cNvPr>
                <p:cNvSpPr txBox="1"/>
                <p:nvPr/>
              </p:nvSpPr>
              <p:spPr>
                <a:xfrm>
                  <a:off x="10379698" y="5230442"/>
                  <a:ext cx="1171046" cy="120032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Arial"/>
                    </a:rPr>
                    <a:t>in ease of use</a:t>
                  </a:r>
                  <a:r>
                    <a:rPr kumimoji="0" lang="en-US" sz="1200" b="0" i="0" u="none" strike="noStrike" kern="1200" cap="none" spc="0" normalizeH="0" baseline="30000" noProof="0">
                      <a:ln>
                        <a:noFill/>
                      </a:ln>
                      <a:solidFill>
                        <a:srgbClr val="FFFFFF"/>
                      </a:solidFill>
                      <a:effectLst/>
                      <a:uLnTx/>
                      <a:uFillTx/>
                      <a:latin typeface="Arial Nova Light"/>
                      <a:ea typeface="+mn-ea"/>
                      <a:cs typeface="Arial"/>
                    </a:rPr>
                    <a:t>5</a:t>
                  </a: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p:txBody>
            </p:sp>
            <p:sp>
              <p:nvSpPr>
                <p:cNvPr id="26" name="TextBox 25">
                  <a:extLst>
                    <a:ext uri="{FF2B5EF4-FFF2-40B4-BE49-F238E27FC236}">
                      <a16:creationId xmlns:a16="http://schemas.microsoft.com/office/drawing/2014/main" id="{B8A0E96D-75F6-8DCB-6745-B5C453CE2DD6}"/>
                    </a:ext>
                  </a:extLst>
                </p:cNvPr>
                <p:cNvSpPr txBox="1"/>
                <p:nvPr/>
              </p:nvSpPr>
              <p:spPr>
                <a:xfrm>
                  <a:off x="4855099" y="5230442"/>
                  <a:ext cx="2051153"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Arial"/>
                    </a:rPr>
                    <a:t>Industry’s best data reduction guarantee</a:t>
                  </a:r>
                  <a:r>
                    <a:rPr kumimoji="0" lang="en-US" sz="1200" b="0" i="0" u="none" strike="noStrike" kern="1200" cap="none" spc="0" normalizeH="0" baseline="30000" noProof="0">
                      <a:ln>
                        <a:noFill/>
                      </a:ln>
                      <a:solidFill>
                        <a:srgbClr val="FFFFFF"/>
                      </a:solidFill>
                      <a:effectLst/>
                      <a:uLnTx/>
                      <a:uFillTx/>
                      <a:latin typeface="Arial Nova Light"/>
                      <a:ea typeface="+mn-ea"/>
                      <a:cs typeface="Arial"/>
                    </a:rPr>
                    <a:t>2</a:t>
                  </a: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p:txBody>
            </p:sp>
            <p:sp>
              <p:nvSpPr>
                <p:cNvPr id="27" name="TextBox 26">
                  <a:extLst>
                    <a:ext uri="{FF2B5EF4-FFF2-40B4-BE49-F238E27FC236}">
                      <a16:creationId xmlns:a16="http://schemas.microsoft.com/office/drawing/2014/main" id="{BD58354D-EA40-C557-08CC-CBDC569A8536}"/>
                    </a:ext>
                  </a:extLst>
                </p:cNvPr>
                <p:cNvSpPr txBox="1"/>
                <p:nvPr/>
              </p:nvSpPr>
              <p:spPr>
                <a:xfrm>
                  <a:off x="5184531" y="5623953"/>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latin typeface="Arial Nova Light"/>
                      <a:ea typeface="+mn-ea"/>
                      <a:cs typeface="+mn-cs"/>
                    </a:rPr>
                    <a:t>5:1</a:t>
                  </a:r>
                  <a:endParaRPr kumimoji="0" lang="en-US" sz="1800" b="0" i="0" u="none" strike="noStrike" kern="1200" cap="none" spc="0" normalizeH="0" baseline="0" noProof="0">
                    <a:ln>
                      <a:noFill/>
                    </a:ln>
                    <a:solidFill>
                      <a:srgbClr val="FFFFFF"/>
                    </a:solidFill>
                    <a:effectLst/>
                    <a:uLnTx/>
                    <a:uFillTx/>
                    <a:latin typeface="Arial Nova Light"/>
                    <a:ea typeface="+mn-ea"/>
                    <a:cs typeface="+mn-cs"/>
                  </a:endParaRPr>
                </a:p>
              </p:txBody>
            </p:sp>
            <p:sp>
              <p:nvSpPr>
                <p:cNvPr id="28" name="TextBox 27">
                  <a:extLst>
                    <a:ext uri="{FF2B5EF4-FFF2-40B4-BE49-F238E27FC236}">
                      <a16:creationId xmlns:a16="http://schemas.microsoft.com/office/drawing/2014/main" id="{329328A2-6808-4D25-C044-DC2A0C249C48}"/>
                    </a:ext>
                  </a:extLst>
                </p:cNvPr>
                <p:cNvSpPr txBox="1"/>
                <p:nvPr/>
              </p:nvSpPr>
              <p:spPr>
                <a:xfrm>
                  <a:off x="6856499" y="5230442"/>
                  <a:ext cx="1721721"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Arial"/>
                    </a:rPr>
                    <a:t>Better data efficiency vs competitor</a:t>
                  </a:r>
                  <a:r>
                    <a:rPr kumimoji="0" lang="en-US" sz="1200" b="0" i="0" u="none" strike="noStrike" kern="1200" cap="none" spc="0" normalizeH="0" baseline="30000" noProof="0">
                      <a:ln>
                        <a:noFill/>
                      </a:ln>
                      <a:solidFill>
                        <a:srgbClr val="FFFFFF"/>
                      </a:solidFill>
                      <a:effectLst/>
                      <a:uLnTx/>
                      <a:uFillTx/>
                      <a:latin typeface="Arial Nova Light"/>
                      <a:ea typeface="+mn-ea"/>
                      <a:cs typeface="Arial"/>
                    </a:rPr>
                    <a:t>3</a:t>
                  </a:r>
                  <a:endParaRPr kumimoji="0" lang="en-US" sz="1200" b="0" i="0" u="none" strike="noStrike" kern="1200" cap="none" spc="0" normalizeH="0" baseline="0" noProof="0">
                    <a:ln>
                      <a:noFill/>
                    </a:ln>
                    <a:solidFill>
                      <a:srgbClr val="FFFFFF"/>
                    </a:solidFill>
                    <a:effectLst/>
                    <a:uLnTx/>
                    <a:uFillTx/>
                    <a:latin typeface="Arial Nova Light"/>
                    <a:ea typeface="+mn-ea"/>
                    <a:cs typeface="Arial"/>
                  </a:endParaRPr>
                </a:p>
              </p:txBody>
            </p:sp>
            <p:sp>
              <p:nvSpPr>
                <p:cNvPr id="29" name="TextBox 28">
                  <a:extLst>
                    <a:ext uri="{FF2B5EF4-FFF2-40B4-BE49-F238E27FC236}">
                      <a16:creationId xmlns:a16="http://schemas.microsoft.com/office/drawing/2014/main" id="{E1887BDF-2F31-A987-52B6-BD2056A69CEB}"/>
                    </a:ext>
                  </a:extLst>
                </p:cNvPr>
                <p:cNvSpPr txBox="1"/>
                <p:nvPr/>
              </p:nvSpPr>
              <p:spPr>
                <a:xfrm>
                  <a:off x="6955360" y="5623953"/>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latin typeface="Arial Nova Light"/>
                      <a:ea typeface="+mn-ea"/>
                      <a:cs typeface="+mn-cs"/>
                    </a:rPr>
                    <a:t>2x</a:t>
                  </a:r>
                  <a:endParaRPr kumimoji="0" lang="en-US" sz="1800" b="0" i="0" u="none" strike="noStrike" kern="1200" cap="none" spc="0" normalizeH="0" baseline="0" noProof="0">
                    <a:ln>
                      <a:noFill/>
                    </a:ln>
                    <a:solidFill>
                      <a:srgbClr val="FFFFFF"/>
                    </a:solidFill>
                    <a:effectLst/>
                    <a:uLnTx/>
                    <a:uFillTx/>
                    <a:latin typeface="Arial Nova Light"/>
                    <a:ea typeface="+mn-ea"/>
                    <a:cs typeface="+mn-cs"/>
                  </a:endParaRPr>
                </a:p>
              </p:txBody>
            </p:sp>
          </p:grpSp>
        </p:grpSp>
        <p:sp>
          <p:nvSpPr>
            <p:cNvPr id="19" name="TextBox 18">
              <a:extLst>
                <a:ext uri="{FF2B5EF4-FFF2-40B4-BE49-F238E27FC236}">
                  <a16:creationId xmlns:a16="http://schemas.microsoft.com/office/drawing/2014/main" id="{3CD6DA90-7E29-4877-9E86-D4B0DAA2D4ED}"/>
                </a:ext>
              </a:extLst>
            </p:cNvPr>
            <p:cNvSpPr txBox="1"/>
            <p:nvPr/>
          </p:nvSpPr>
          <p:spPr>
            <a:xfrm>
              <a:off x="3335689" y="5397494"/>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Nova Light"/>
                  <a:ea typeface="+mn-ea"/>
                  <a:cs typeface="+mn-cs"/>
                </a:rPr>
                <a:t>#</a:t>
              </a:r>
              <a:r>
                <a:rPr kumimoji="0" lang="en-US" sz="3600" b="0" i="0" u="none" strike="noStrike" kern="1200" cap="none" spc="0" normalizeH="0" baseline="0" noProof="0">
                  <a:ln>
                    <a:noFill/>
                  </a:ln>
                  <a:solidFill>
                    <a:srgbClr val="FFFFFF"/>
                  </a:solidFill>
                  <a:effectLst/>
                  <a:uLnTx/>
                  <a:uFillTx/>
                  <a:latin typeface="Arial Nova Light"/>
                  <a:ea typeface="+mn-ea"/>
                  <a:cs typeface="+mn-cs"/>
                </a:rPr>
                <a:t>1</a:t>
              </a:r>
              <a:endParaRPr kumimoji="0" lang="en-US" sz="1800" b="0" i="0" u="none" strike="noStrike" kern="1200" cap="none" spc="0" normalizeH="0" baseline="0" noProof="0">
                <a:ln>
                  <a:noFill/>
                </a:ln>
                <a:solidFill>
                  <a:srgbClr val="FFFFFF"/>
                </a:solidFill>
                <a:effectLst/>
                <a:uLnTx/>
                <a:uFillTx/>
                <a:latin typeface="Arial Nova Light"/>
                <a:ea typeface="+mn-ea"/>
                <a:cs typeface="+mn-cs"/>
              </a:endParaRPr>
            </a:p>
          </p:txBody>
        </p:sp>
        <p:sp>
          <p:nvSpPr>
            <p:cNvPr id="20" name="TextBox 19">
              <a:extLst>
                <a:ext uri="{FF2B5EF4-FFF2-40B4-BE49-F238E27FC236}">
                  <a16:creationId xmlns:a16="http://schemas.microsoft.com/office/drawing/2014/main" id="{86B25CAB-A05F-BBC8-A65F-83683638BE02}"/>
                </a:ext>
              </a:extLst>
            </p:cNvPr>
            <p:cNvSpPr txBox="1"/>
            <p:nvPr/>
          </p:nvSpPr>
          <p:spPr>
            <a:xfrm>
              <a:off x="10302394" y="5397494"/>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Nova Light"/>
                  <a:ea typeface="+mn-ea"/>
                  <a:cs typeface="+mn-cs"/>
                </a:rPr>
                <a:t>#</a:t>
              </a:r>
              <a:r>
                <a:rPr kumimoji="0" lang="en-US" sz="3600" b="0" i="0" u="none" strike="noStrike" kern="1200" cap="none" spc="0" normalizeH="0" baseline="0" noProof="0">
                  <a:ln>
                    <a:noFill/>
                  </a:ln>
                  <a:solidFill>
                    <a:srgbClr val="FFFFFF"/>
                  </a:solidFill>
                  <a:effectLst/>
                  <a:uLnTx/>
                  <a:uFillTx/>
                  <a:latin typeface="Arial Nova Light"/>
                  <a:ea typeface="+mn-ea"/>
                  <a:cs typeface="+mn-cs"/>
                </a:rPr>
                <a:t>1</a:t>
              </a:r>
              <a:endParaRPr kumimoji="0" lang="en-US" sz="1800" b="0" i="0" u="none" strike="noStrike" kern="1200" cap="none" spc="0" normalizeH="0" baseline="0" noProof="0">
                <a:ln>
                  <a:noFill/>
                </a:ln>
                <a:solidFill>
                  <a:srgbClr val="FFFFFF"/>
                </a:solidFill>
                <a:effectLst/>
                <a:uLnTx/>
                <a:uFillTx/>
                <a:latin typeface="Arial Nova Light"/>
                <a:ea typeface="+mn-ea"/>
                <a:cs typeface="+mn-cs"/>
              </a:endParaRPr>
            </a:p>
          </p:txBody>
        </p:sp>
      </p:grpSp>
      <p:sp>
        <p:nvSpPr>
          <p:cNvPr id="30" name="TextBox 29">
            <a:extLst>
              <a:ext uri="{FF2B5EF4-FFF2-40B4-BE49-F238E27FC236}">
                <a16:creationId xmlns:a16="http://schemas.microsoft.com/office/drawing/2014/main" id="{2628B1C2-7AAC-1A09-CD14-0A26ADFE92D1}"/>
              </a:ext>
            </a:extLst>
          </p:cNvPr>
          <p:cNvSpPr txBox="1"/>
          <p:nvPr/>
        </p:nvSpPr>
        <p:spPr>
          <a:xfrm>
            <a:off x="400614" y="6145259"/>
            <a:ext cx="6711203" cy="507831"/>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 Based on Dell industry analysis, November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2 – 5:1 average rate guaranteed for reducible data across customer applications. Rates for individual applications may vary. See Future-Proof Program terms and conditions for details.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3 – Based on a Prowess report commissioned by Dell Technologies, “Choose High Data-Efficiency Technology for Lower Storage TCO”, May 2024. Actual results may vary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4 – IDC: The Business Value of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PowerStore</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March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5 – Based on Dell Technologies analysis in October 2023 using double-blinded, competitive benchmark Net Promoter Score (NPS) data gathered by third-party commissioned by Dell for 1H FY24 </a:t>
            </a:r>
          </a:p>
        </p:txBody>
      </p:sp>
      <p:grpSp>
        <p:nvGrpSpPr>
          <p:cNvPr id="31" name="Group 30">
            <a:extLst>
              <a:ext uri="{FF2B5EF4-FFF2-40B4-BE49-F238E27FC236}">
                <a16:creationId xmlns:a16="http://schemas.microsoft.com/office/drawing/2014/main" id="{10F46CB2-0253-18D4-336C-91EDE5DFC45A}"/>
              </a:ext>
            </a:extLst>
          </p:cNvPr>
          <p:cNvGrpSpPr/>
          <p:nvPr/>
        </p:nvGrpSpPr>
        <p:grpSpPr>
          <a:xfrm>
            <a:off x="11353327" y="162997"/>
            <a:ext cx="676001" cy="676001"/>
            <a:chOff x="5051858" y="3276552"/>
            <a:chExt cx="676001" cy="676001"/>
          </a:xfrm>
        </p:grpSpPr>
        <p:sp>
          <p:nvSpPr>
            <p:cNvPr id="32" name="Oval 31">
              <a:extLst>
                <a:ext uri="{FF2B5EF4-FFF2-40B4-BE49-F238E27FC236}">
                  <a16:creationId xmlns:a16="http://schemas.microsoft.com/office/drawing/2014/main" id="{8E7D99A5-A4BA-C8F0-6815-110290215DA5}"/>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33" name="Group 32">
              <a:extLst>
                <a:ext uri="{FF2B5EF4-FFF2-40B4-BE49-F238E27FC236}">
                  <a16:creationId xmlns:a16="http://schemas.microsoft.com/office/drawing/2014/main" id="{F8BDAEA0-2884-D22C-C529-5EFC823FA967}"/>
                </a:ext>
              </a:extLst>
            </p:cNvPr>
            <p:cNvGrpSpPr/>
            <p:nvPr/>
          </p:nvGrpSpPr>
          <p:grpSpPr>
            <a:xfrm>
              <a:off x="5145312" y="3465242"/>
              <a:ext cx="489092" cy="270375"/>
              <a:chOff x="5798847" y="2559325"/>
              <a:chExt cx="612648" cy="338678"/>
            </a:xfrm>
          </p:grpSpPr>
          <p:sp>
            <p:nvSpPr>
              <p:cNvPr id="34" name="Freeform: Shape 33">
                <a:extLst>
                  <a:ext uri="{FF2B5EF4-FFF2-40B4-BE49-F238E27FC236}">
                    <a16:creationId xmlns:a16="http://schemas.microsoft.com/office/drawing/2014/main" id="{D7FA303F-FFCE-8F96-D0A6-EB23967F49B9}"/>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5" name="Freeform: Shape 34">
                <a:extLst>
                  <a:ext uri="{FF2B5EF4-FFF2-40B4-BE49-F238E27FC236}">
                    <a16:creationId xmlns:a16="http://schemas.microsoft.com/office/drawing/2014/main" id="{6ED5AC31-AB11-237E-327D-C29CE60DB048}"/>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6" name="Freeform: Shape 35">
                <a:extLst>
                  <a:ext uri="{FF2B5EF4-FFF2-40B4-BE49-F238E27FC236}">
                    <a16:creationId xmlns:a16="http://schemas.microsoft.com/office/drawing/2014/main" id="{42C06B0A-8F44-C4DA-9929-D1F9C780354A}"/>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Tree>
    <p:extLst>
      <p:ext uri="{BB962C8B-B14F-4D97-AF65-F5344CB8AC3E}">
        <p14:creationId xmlns:p14="http://schemas.microsoft.com/office/powerpoint/2010/main" val="1288401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30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rgbClr val="1D2C3B"/>
        </a:solidFill>
        <a:effectLst/>
      </p:bgPr>
    </p:bg>
    <p:spTree>
      <p:nvGrpSpPr>
        <p:cNvPr id="1" name="">
          <a:extLst>
            <a:ext uri="{FF2B5EF4-FFF2-40B4-BE49-F238E27FC236}">
              <a16:creationId xmlns:a16="http://schemas.microsoft.com/office/drawing/2014/main" id="{45F4A22A-6101-F52D-9E5C-79382C96C0A0}"/>
            </a:ext>
          </a:extLst>
        </p:cNvPr>
        <p:cNvGrpSpPr/>
        <p:nvPr/>
      </p:nvGrpSpPr>
      <p:grpSpPr>
        <a:xfrm>
          <a:off x="0" y="0"/>
          <a:ext cx="0" cy="0"/>
          <a:chOff x="0" y="0"/>
          <a:chExt cx="0" cy="0"/>
        </a:xfrm>
      </p:grpSpPr>
      <p:sp>
        <p:nvSpPr>
          <p:cNvPr id="83" name="Rectangle 82">
            <a:extLst>
              <a:ext uri="{FF2B5EF4-FFF2-40B4-BE49-F238E27FC236}">
                <a16:creationId xmlns:a16="http://schemas.microsoft.com/office/drawing/2014/main" id="{6B3EC2FE-AD5F-4212-798F-7F3EC54E6126}"/>
              </a:ext>
              <a:ext uri="{C183D7F6-B498-43B3-948B-1728B52AA6E4}">
                <adec:decorative xmlns:adec="http://schemas.microsoft.com/office/drawing/2017/decorative" val="1"/>
              </a:ext>
            </a:extLst>
          </p:cNvPr>
          <p:cNvSpPr/>
          <p:nvPr/>
        </p:nvSpPr>
        <p:spPr>
          <a:xfrm>
            <a:off x="0" y="1330235"/>
            <a:ext cx="12192000" cy="5019348"/>
          </a:xfrm>
          <a:prstGeom prst="rect">
            <a:avLst/>
          </a:prstGeom>
          <a:solidFill>
            <a:srgbClr val="0C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400">
              <a:solidFill>
                <a:srgbClr val="FFFFFF"/>
              </a:solidFill>
              <a:latin typeface="Arial"/>
            </a:endParaRPr>
          </a:p>
        </p:txBody>
      </p:sp>
      <p:pic>
        <p:nvPicPr>
          <p:cNvPr id="128" name="Picture 127">
            <a:extLst>
              <a:ext uri="{FF2B5EF4-FFF2-40B4-BE49-F238E27FC236}">
                <a16:creationId xmlns:a16="http://schemas.microsoft.com/office/drawing/2014/main" id="{D8EA4FCD-5E27-EC7D-99B7-5B0A39E9964D}"/>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29" name="fl" descr="                              Dell - Internal Use - Confidential&#10;">
            <a:extLst>
              <a:ext uri="{FF2B5EF4-FFF2-40B4-BE49-F238E27FC236}">
                <a16:creationId xmlns:a16="http://schemas.microsoft.com/office/drawing/2014/main" id="{9C4BC262-CBA6-827F-490F-3E5F87D36550}"/>
              </a:ext>
            </a:extLst>
          </p:cNvPr>
          <p:cNvSpPr txBox="1"/>
          <p:nvPr/>
        </p:nvSpPr>
        <p:spPr>
          <a:xfrm>
            <a:off x="5381063" y="6701003"/>
            <a:ext cx="1429879" cy="83100"/>
          </a:xfrm>
          <a:prstGeom prst="rect">
            <a:avLst/>
          </a:prstGeom>
          <a:noFill/>
        </p:spPr>
        <p:txBody>
          <a:bodyPr vert="horz" wrap="none" lIns="0" tIns="0" rIns="0" bIns="0" rtlCol="0" anchor="ctr" anchorCtr="0">
            <a:spAutoFit/>
          </a:bodyPr>
          <a:lstStyle/>
          <a:p>
            <a:pPr algn="ctr" defTabSz="1219140" fontAlgn="base">
              <a:lnSpc>
                <a:spcPct val="90000"/>
              </a:lnSpc>
              <a:spcBef>
                <a:spcPts val="133"/>
              </a:spcBef>
              <a:spcAft>
                <a:spcPts val="133"/>
              </a:spcAft>
              <a:defRPr/>
            </a:pPr>
            <a:r>
              <a:rPr lang="en-US" sz="600">
                <a:solidFill>
                  <a:srgbClr val="FFFFFF"/>
                </a:solidFill>
                <a:latin typeface="Arial" panose="020B0604020202020204" pitchFamily="34" charset="0"/>
              </a:rPr>
              <a:t>Copyright © Dell Inc. All Rights Reserved.</a:t>
            </a:r>
          </a:p>
        </p:txBody>
      </p:sp>
      <p:sp>
        <p:nvSpPr>
          <p:cNvPr id="133" name="TextBox 19">
            <a:extLst>
              <a:ext uri="{FF2B5EF4-FFF2-40B4-BE49-F238E27FC236}">
                <a16:creationId xmlns:a16="http://schemas.microsoft.com/office/drawing/2014/main" id="{FFE79EE8-6710-AD44-8702-B99010D87265}"/>
              </a:ext>
            </a:extLst>
          </p:cNvPr>
          <p:cNvSpPr txBox="1"/>
          <p:nvPr/>
        </p:nvSpPr>
        <p:spPr>
          <a:xfrm>
            <a:off x="5171547" y="6702030"/>
            <a:ext cx="43281"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defTabSz="914354">
              <a:lnSpc>
                <a:spcPct val="90000"/>
              </a:lnSpc>
              <a:buClr>
                <a:srgbClr val="0672CB"/>
              </a:buClr>
              <a:defRPr/>
            </a:pPr>
            <a:fld id="{58EC7406-F4CC-4ABF-902E-2AF4E70E5C0F}" type="slidenum">
              <a:rPr lang="en-US" sz="600">
                <a:solidFill>
                  <a:srgbClr val="FFFFFF"/>
                </a:solidFill>
                <a:latin typeface="Arial" panose="020B0604020202020204" pitchFamily="34" charset="0"/>
              </a:rPr>
              <a:pPr algn="r" defTabSz="914354">
                <a:lnSpc>
                  <a:spcPct val="90000"/>
                </a:lnSpc>
                <a:buClr>
                  <a:srgbClr val="0672CB"/>
                </a:buClr>
                <a:defRPr/>
              </a:pPr>
              <a:t>37</a:t>
            </a:fld>
            <a:endParaRPr lang="en-US" sz="600">
              <a:solidFill>
                <a:srgbClr val="FFFFFF"/>
              </a:solidFill>
              <a:latin typeface="Arial" panose="020B0604020202020204" pitchFamily="34" charset="0"/>
            </a:endParaRPr>
          </a:p>
        </p:txBody>
      </p:sp>
      <p:sp>
        <p:nvSpPr>
          <p:cNvPr id="3" name="Title 2">
            <a:extLst>
              <a:ext uri="{FF2B5EF4-FFF2-40B4-BE49-F238E27FC236}">
                <a16:creationId xmlns:a16="http://schemas.microsoft.com/office/drawing/2014/main" id="{533A9993-2132-83C0-C94C-C44EA449BB3F}"/>
              </a:ext>
            </a:extLst>
          </p:cNvPr>
          <p:cNvSpPr>
            <a:spLocks noGrp="1"/>
          </p:cNvSpPr>
          <p:nvPr>
            <p:ph type="title"/>
          </p:nvPr>
        </p:nvSpPr>
        <p:spPr>
          <a:xfrm>
            <a:off x="381000" y="342901"/>
            <a:ext cx="11430000" cy="443199"/>
          </a:xfrm>
        </p:spPr>
        <p:txBody>
          <a:bodyPr/>
          <a:lstStyle/>
          <a:p>
            <a:r>
              <a:rPr lang="en-US">
                <a:solidFill>
                  <a:schemeClr val="tx2"/>
                </a:solidFill>
              </a:rPr>
              <a:t>Future-proof: Never outgrow your storage</a:t>
            </a:r>
          </a:p>
        </p:txBody>
      </p:sp>
      <p:sp>
        <p:nvSpPr>
          <p:cNvPr id="127" name="Subtitle 126">
            <a:extLst>
              <a:ext uri="{FF2B5EF4-FFF2-40B4-BE49-F238E27FC236}">
                <a16:creationId xmlns:a16="http://schemas.microsoft.com/office/drawing/2014/main" id="{CB930B49-390F-82DE-F53A-B34A2464B1A4}"/>
              </a:ext>
            </a:extLst>
          </p:cNvPr>
          <p:cNvSpPr>
            <a:spLocks noGrp="1"/>
          </p:cNvSpPr>
          <p:nvPr>
            <p:ph type="subTitle" idx="1"/>
          </p:nvPr>
        </p:nvSpPr>
        <p:spPr>
          <a:xfrm>
            <a:off x="381000" y="857251"/>
            <a:ext cx="11430000" cy="246221"/>
          </a:xfrm>
        </p:spPr>
        <p:txBody>
          <a:bodyPr/>
          <a:lstStyle/>
          <a:p>
            <a:r>
              <a:rPr lang="en-US">
                <a:solidFill>
                  <a:srgbClr val="CBEEFF"/>
                </a:solidFill>
              </a:rPr>
              <a:t>Is your infrastructure ready for anything?</a:t>
            </a:r>
          </a:p>
        </p:txBody>
      </p:sp>
      <p:grpSp>
        <p:nvGrpSpPr>
          <p:cNvPr id="106" name="Group 105" descr="Flexible configurations.&#10;Start anywhere — grow anywhere.&#10;Any workload: Block, file, vVols, containers.">
            <a:extLst>
              <a:ext uri="{FF2B5EF4-FFF2-40B4-BE49-F238E27FC236}">
                <a16:creationId xmlns:a16="http://schemas.microsoft.com/office/drawing/2014/main" id="{273C92A0-8E48-8CB1-05CC-E8EE68A27204}"/>
              </a:ext>
            </a:extLst>
          </p:cNvPr>
          <p:cNvGrpSpPr/>
          <p:nvPr/>
        </p:nvGrpSpPr>
        <p:grpSpPr>
          <a:xfrm>
            <a:off x="491953" y="3293232"/>
            <a:ext cx="3657600" cy="2884851"/>
            <a:chOff x="491953" y="3293232"/>
            <a:chExt cx="3657600" cy="2884850"/>
          </a:xfrm>
        </p:grpSpPr>
        <p:grpSp>
          <p:nvGrpSpPr>
            <p:cNvPr id="89" name="Group 88">
              <a:extLst>
                <a:ext uri="{FF2B5EF4-FFF2-40B4-BE49-F238E27FC236}">
                  <a16:creationId xmlns:a16="http://schemas.microsoft.com/office/drawing/2014/main" id="{5417B697-6959-FEDD-75C3-B32C0BFC6173}"/>
                </a:ext>
              </a:extLst>
            </p:cNvPr>
            <p:cNvGrpSpPr/>
            <p:nvPr/>
          </p:nvGrpSpPr>
          <p:grpSpPr>
            <a:xfrm>
              <a:off x="491953" y="3293232"/>
              <a:ext cx="3657600" cy="2884850"/>
              <a:chOff x="491953" y="3293232"/>
              <a:chExt cx="3657600" cy="2884850"/>
            </a:xfrm>
          </p:grpSpPr>
          <p:sp>
            <p:nvSpPr>
              <p:cNvPr id="144" name="Rectangle 143">
                <a:extLst>
                  <a:ext uri="{FF2B5EF4-FFF2-40B4-BE49-F238E27FC236}">
                    <a16:creationId xmlns:a16="http://schemas.microsoft.com/office/drawing/2014/main" id="{12EED103-A3E8-562C-7F87-B8EACCA27E52}"/>
                  </a:ext>
                </a:extLst>
              </p:cNvPr>
              <p:cNvSpPr>
                <a:spLocks/>
              </p:cNvSpPr>
              <p:nvPr/>
            </p:nvSpPr>
            <p:spPr>
              <a:xfrm>
                <a:off x="491953" y="3293232"/>
                <a:ext cx="3657600" cy="2884850"/>
              </a:xfrm>
              <a:prstGeom prst="rect">
                <a:avLst/>
              </a:prstGeom>
              <a:solidFill>
                <a:srgbClr val="0D215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147" name="TextBox 146">
                <a:extLst>
                  <a:ext uri="{FF2B5EF4-FFF2-40B4-BE49-F238E27FC236}">
                    <a16:creationId xmlns:a16="http://schemas.microsoft.com/office/drawing/2014/main" id="{6606D484-4506-B25E-7C57-E6D360E29266}"/>
                  </a:ext>
                </a:extLst>
              </p:cNvPr>
              <p:cNvSpPr txBox="1"/>
              <p:nvPr/>
            </p:nvSpPr>
            <p:spPr>
              <a:xfrm>
                <a:off x="720553" y="3411684"/>
                <a:ext cx="3200400" cy="276999"/>
              </a:xfrm>
              <a:prstGeom prst="rect">
                <a:avLst/>
              </a:prstGeom>
              <a:noFill/>
            </p:spPr>
            <p:txBody>
              <a:bodyPr wrap="square" lIns="0" tIns="0" rIns="0" bIns="0">
                <a:noAutofit/>
              </a:bodyPr>
              <a:lstStyle/>
              <a:p>
                <a:pPr defTabSz="914354">
                  <a:spcBef>
                    <a:spcPts val="300"/>
                  </a:spcBef>
                  <a:defRPr/>
                </a:pPr>
                <a:r>
                  <a:rPr lang="en-US" b="1">
                    <a:solidFill>
                      <a:srgbClr val="FFFFFF"/>
                    </a:solidFill>
                    <a:latin typeface="Arial"/>
                  </a:rPr>
                  <a:t>Flexible configurations</a:t>
                </a:r>
              </a:p>
            </p:txBody>
          </p:sp>
          <p:sp>
            <p:nvSpPr>
              <p:cNvPr id="163" name="TextBox 162">
                <a:extLst>
                  <a:ext uri="{FF2B5EF4-FFF2-40B4-BE49-F238E27FC236}">
                    <a16:creationId xmlns:a16="http://schemas.microsoft.com/office/drawing/2014/main" id="{75546067-0C3C-6F53-5FF9-9F9CCA9023E9}"/>
                  </a:ext>
                </a:extLst>
              </p:cNvPr>
              <p:cNvSpPr txBox="1"/>
              <p:nvPr/>
            </p:nvSpPr>
            <p:spPr>
              <a:xfrm>
                <a:off x="720553" y="3759459"/>
                <a:ext cx="3200400" cy="377026"/>
              </a:xfrm>
              <a:prstGeom prst="rect">
                <a:avLst/>
              </a:prstGeom>
              <a:noFill/>
            </p:spPr>
            <p:txBody>
              <a:bodyPr wrap="square" lIns="0" tIns="0" rIns="0" bIns="0">
                <a:spAutoFit/>
              </a:bodyPr>
              <a:lstStyle/>
              <a:p>
                <a:pPr defTabSz="914354">
                  <a:spcBef>
                    <a:spcPts val="300"/>
                  </a:spcBef>
                  <a:defRPr/>
                </a:pPr>
                <a:r>
                  <a:rPr lang="en-US" sz="1200">
                    <a:solidFill>
                      <a:srgbClr val="FFFFFF"/>
                    </a:solidFill>
                    <a:latin typeface="Arial"/>
                  </a:rPr>
                  <a:t>Start anywhere — grow anywhere</a:t>
                </a:r>
              </a:p>
              <a:p>
                <a:pPr defTabSz="914354">
                  <a:spcBef>
                    <a:spcPts val="300"/>
                  </a:spcBef>
                  <a:defRPr/>
                </a:pPr>
                <a:r>
                  <a:rPr lang="en-US" sz="1000" i="1">
                    <a:solidFill>
                      <a:srgbClr val="FFFFFF"/>
                    </a:solidFill>
                    <a:latin typeface="Arial"/>
                  </a:rPr>
                  <a:t>Any workload: Block, file, vVols, containers</a:t>
                </a:r>
              </a:p>
            </p:txBody>
          </p:sp>
        </p:grpSp>
        <p:pic>
          <p:nvPicPr>
            <p:cNvPr id="105" name="Picture 104">
              <a:extLst>
                <a:ext uri="{FF2B5EF4-FFF2-40B4-BE49-F238E27FC236}">
                  <a16:creationId xmlns:a16="http://schemas.microsoft.com/office/drawing/2014/main" id="{980CDD1D-F9FA-4FCF-D388-65138A8A6AC4}"/>
                </a:ext>
              </a:extLst>
            </p:cNvPr>
            <p:cNvPicPr>
              <a:picLocks noChangeAspect="1"/>
            </p:cNvPicPr>
            <p:nvPr/>
          </p:nvPicPr>
          <p:blipFill>
            <a:blip r:embed="rId4"/>
            <a:srcRect t="36653" b="36653"/>
            <a:stretch/>
          </p:blipFill>
          <p:spPr>
            <a:xfrm>
              <a:off x="967031" y="5363381"/>
              <a:ext cx="903167" cy="241089"/>
            </a:xfrm>
            <a:prstGeom prst="rect">
              <a:avLst/>
            </a:prstGeom>
          </p:spPr>
        </p:pic>
      </p:grpSp>
      <p:grpSp>
        <p:nvGrpSpPr>
          <p:cNvPr id="67" name="Group 66">
            <a:extLst>
              <a:ext uri="{FF2B5EF4-FFF2-40B4-BE49-F238E27FC236}">
                <a16:creationId xmlns:a16="http://schemas.microsoft.com/office/drawing/2014/main" id="{C29AC05A-12E9-B2A8-162C-5C0E0A5312AE}"/>
              </a:ext>
              <a:ext uri="{C183D7F6-B498-43B3-948B-1728B52AA6E4}">
                <adec:decorative xmlns:adec="http://schemas.microsoft.com/office/drawing/2017/decorative" val="1"/>
              </a:ext>
            </a:extLst>
          </p:cNvPr>
          <p:cNvGrpSpPr/>
          <p:nvPr/>
        </p:nvGrpSpPr>
        <p:grpSpPr>
          <a:xfrm>
            <a:off x="1759490" y="5183486"/>
            <a:ext cx="738479" cy="402377"/>
            <a:chOff x="1759488" y="5183485"/>
            <a:chExt cx="738479" cy="402377"/>
          </a:xfrm>
        </p:grpSpPr>
        <p:pic>
          <p:nvPicPr>
            <p:cNvPr id="63" name="Picture 62">
              <a:extLst>
                <a:ext uri="{FF2B5EF4-FFF2-40B4-BE49-F238E27FC236}">
                  <a16:creationId xmlns:a16="http://schemas.microsoft.com/office/drawing/2014/main" id="{4CCB1B1A-D12B-47DC-3127-28FB2D9CC6C5}"/>
                </a:ext>
              </a:extLst>
            </p:cNvPr>
            <p:cNvPicPr>
              <a:picLocks noChangeAspect="1"/>
            </p:cNvPicPr>
            <p:nvPr/>
          </p:nvPicPr>
          <p:blipFill>
            <a:blip r:embed="rId4"/>
            <a:srcRect t="36653" b="36653"/>
            <a:stretch/>
          </p:blipFill>
          <p:spPr>
            <a:xfrm>
              <a:off x="1759488" y="5388734"/>
              <a:ext cx="738479" cy="197128"/>
            </a:xfrm>
            <a:prstGeom prst="rect">
              <a:avLst/>
            </a:prstGeom>
          </p:spPr>
        </p:pic>
        <p:pic>
          <p:nvPicPr>
            <p:cNvPr id="47" name="Picture 46">
              <a:extLst>
                <a:ext uri="{FF2B5EF4-FFF2-40B4-BE49-F238E27FC236}">
                  <a16:creationId xmlns:a16="http://schemas.microsoft.com/office/drawing/2014/main" id="{7D5144FF-4301-3D71-7629-35EC2A1F5656}"/>
                </a:ext>
              </a:extLst>
            </p:cNvPr>
            <p:cNvPicPr>
              <a:picLocks noChangeAspect="1"/>
            </p:cNvPicPr>
            <p:nvPr/>
          </p:nvPicPr>
          <p:blipFill>
            <a:blip r:embed="rId4"/>
            <a:srcRect t="36653" b="36653"/>
            <a:stretch/>
          </p:blipFill>
          <p:spPr>
            <a:xfrm>
              <a:off x="1759488" y="5284900"/>
              <a:ext cx="738479" cy="197128"/>
            </a:xfrm>
            <a:prstGeom prst="rect">
              <a:avLst/>
            </a:prstGeom>
          </p:spPr>
        </p:pic>
        <p:pic>
          <p:nvPicPr>
            <p:cNvPr id="38" name="Picture 37">
              <a:extLst>
                <a:ext uri="{FF2B5EF4-FFF2-40B4-BE49-F238E27FC236}">
                  <a16:creationId xmlns:a16="http://schemas.microsoft.com/office/drawing/2014/main" id="{EAE37F9B-A053-CBD2-183C-6552280A8772}"/>
                </a:ext>
              </a:extLst>
            </p:cNvPr>
            <p:cNvPicPr>
              <a:picLocks noChangeAspect="1"/>
            </p:cNvPicPr>
            <p:nvPr/>
          </p:nvPicPr>
          <p:blipFill>
            <a:blip r:embed="rId4"/>
            <a:srcRect t="36653" b="36653"/>
            <a:stretch/>
          </p:blipFill>
          <p:spPr>
            <a:xfrm>
              <a:off x="1759488" y="5183485"/>
              <a:ext cx="738479" cy="197128"/>
            </a:xfrm>
            <a:prstGeom prst="rect">
              <a:avLst/>
            </a:prstGeom>
          </p:spPr>
        </p:pic>
      </p:grpSp>
      <p:grpSp>
        <p:nvGrpSpPr>
          <p:cNvPr id="102" name="Group 101">
            <a:extLst>
              <a:ext uri="{FF2B5EF4-FFF2-40B4-BE49-F238E27FC236}">
                <a16:creationId xmlns:a16="http://schemas.microsoft.com/office/drawing/2014/main" id="{19EA98E9-F894-BD03-839A-3E84973994CC}"/>
              </a:ext>
              <a:ext uri="{C183D7F6-B498-43B3-948B-1728B52AA6E4}">
                <adec:decorative xmlns:adec="http://schemas.microsoft.com/office/drawing/2017/decorative" val="1"/>
              </a:ext>
            </a:extLst>
          </p:cNvPr>
          <p:cNvGrpSpPr/>
          <p:nvPr/>
        </p:nvGrpSpPr>
        <p:grpSpPr>
          <a:xfrm>
            <a:off x="3045282" y="5284905"/>
            <a:ext cx="738479" cy="298073"/>
            <a:chOff x="3045281" y="5284904"/>
            <a:chExt cx="738479" cy="298073"/>
          </a:xfrm>
        </p:grpSpPr>
        <p:pic>
          <p:nvPicPr>
            <p:cNvPr id="100" name="Picture 99">
              <a:extLst>
                <a:ext uri="{FF2B5EF4-FFF2-40B4-BE49-F238E27FC236}">
                  <a16:creationId xmlns:a16="http://schemas.microsoft.com/office/drawing/2014/main" id="{E5C58FE1-AC44-7CE8-FC9D-405970C8CC5C}"/>
                </a:ext>
              </a:extLst>
            </p:cNvPr>
            <p:cNvPicPr>
              <a:picLocks noChangeAspect="1"/>
            </p:cNvPicPr>
            <p:nvPr/>
          </p:nvPicPr>
          <p:blipFill>
            <a:blip r:embed="rId4"/>
            <a:srcRect t="36653" b="36653"/>
            <a:stretch/>
          </p:blipFill>
          <p:spPr>
            <a:xfrm>
              <a:off x="3045281" y="5385850"/>
              <a:ext cx="738479" cy="197127"/>
            </a:xfrm>
            <a:prstGeom prst="rect">
              <a:avLst/>
            </a:prstGeom>
          </p:spPr>
        </p:pic>
        <p:pic>
          <p:nvPicPr>
            <p:cNvPr id="101" name="Picture 100">
              <a:extLst>
                <a:ext uri="{FF2B5EF4-FFF2-40B4-BE49-F238E27FC236}">
                  <a16:creationId xmlns:a16="http://schemas.microsoft.com/office/drawing/2014/main" id="{611660D5-B6D7-F4F4-49B6-6076B44A8E07}"/>
                </a:ext>
              </a:extLst>
            </p:cNvPr>
            <p:cNvPicPr>
              <a:picLocks noChangeAspect="1"/>
            </p:cNvPicPr>
            <p:nvPr/>
          </p:nvPicPr>
          <p:blipFill>
            <a:blip r:embed="rId4"/>
            <a:srcRect t="36653" b="36653"/>
            <a:stretch/>
          </p:blipFill>
          <p:spPr>
            <a:xfrm>
              <a:off x="3045281" y="5284904"/>
              <a:ext cx="738479" cy="197128"/>
            </a:xfrm>
            <a:prstGeom prst="rect">
              <a:avLst/>
            </a:prstGeom>
          </p:spPr>
        </p:pic>
      </p:grpSp>
      <p:grpSp>
        <p:nvGrpSpPr>
          <p:cNvPr id="103" name="Group 102">
            <a:extLst>
              <a:ext uri="{FF2B5EF4-FFF2-40B4-BE49-F238E27FC236}">
                <a16:creationId xmlns:a16="http://schemas.microsoft.com/office/drawing/2014/main" id="{D51DB945-93E2-60DD-74EE-2CCF4956390A}"/>
              </a:ext>
              <a:ext uri="{C183D7F6-B498-43B3-948B-1728B52AA6E4}">
                <adec:decorative xmlns:adec="http://schemas.microsoft.com/office/drawing/2017/decorative" val="1"/>
              </a:ext>
            </a:extLst>
          </p:cNvPr>
          <p:cNvGrpSpPr/>
          <p:nvPr/>
        </p:nvGrpSpPr>
        <p:grpSpPr>
          <a:xfrm>
            <a:off x="2402530" y="5186375"/>
            <a:ext cx="738479" cy="399493"/>
            <a:chOff x="2402528" y="5186374"/>
            <a:chExt cx="738479" cy="399493"/>
          </a:xfrm>
        </p:grpSpPr>
        <p:pic>
          <p:nvPicPr>
            <p:cNvPr id="97" name="Picture 96">
              <a:extLst>
                <a:ext uri="{FF2B5EF4-FFF2-40B4-BE49-F238E27FC236}">
                  <a16:creationId xmlns:a16="http://schemas.microsoft.com/office/drawing/2014/main" id="{3B254A9C-06D2-73AD-DA49-1B2C840AAA1B}"/>
                </a:ext>
              </a:extLst>
            </p:cNvPr>
            <p:cNvPicPr>
              <a:picLocks noChangeAspect="1"/>
            </p:cNvPicPr>
            <p:nvPr/>
          </p:nvPicPr>
          <p:blipFill>
            <a:blip r:embed="rId4"/>
            <a:srcRect t="36653" b="36653"/>
            <a:stretch/>
          </p:blipFill>
          <p:spPr>
            <a:xfrm>
              <a:off x="2402528" y="5388739"/>
              <a:ext cx="738479" cy="197128"/>
            </a:xfrm>
            <a:prstGeom prst="rect">
              <a:avLst/>
            </a:prstGeom>
          </p:spPr>
        </p:pic>
        <p:pic>
          <p:nvPicPr>
            <p:cNvPr id="99" name="Picture 98">
              <a:extLst>
                <a:ext uri="{FF2B5EF4-FFF2-40B4-BE49-F238E27FC236}">
                  <a16:creationId xmlns:a16="http://schemas.microsoft.com/office/drawing/2014/main" id="{A0651B97-90F3-5E85-F99D-6E18E7278DDE}"/>
                </a:ext>
              </a:extLst>
            </p:cNvPr>
            <p:cNvPicPr>
              <a:picLocks noChangeAspect="1"/>
            </p:cNvPicPr>
            <p:nvPr/>
          </p:nvPicPr>
          <p:blipFill>
            <a:blip r:embed="rId4"/>
            <a:srcRect t="36653" b="36653"/>
            <a:stretch/>
          </p:blipFill>
          <p:spPr>
            <a:xfrm>
              <a:off x="2402528" y="5287785"/>
              <a:ext cx="738479" cy="197128"/>
            </a:xfrm>
            <a:prstGeom prst="rect">
              <a:avLst/>
            </a:prstGeom>
          </p:spPr>
        </p:pic>
        <p:pic>
          <p:nvPicPr>
            <p:cNvPr id="98" name="Picture 97">
              <a:extLst>
                <a:ext uri="{FF2B5EF4-FFF2-40B4-BE49-F238E27FC236}">
                  <a16:creationId xmlns:a16="http://schemas.microsoft.com/office/drawing/2014/main" id="{5070FD10-A3C6-2666-D596-D4DC9F7E5086}"/>
                </a:ext>
              </a:extLst>
            </p:cNvPr>
            <p:cNvPicPr>
              <a:picLocks noChangeAspect="1"/>
            </p:cNvPicPr>
            <p:nvPr/>
          </p:nvPicPr>
          <p:blipFill>
            <a:blip r:embed="rId4"/>
            <a:srcRect t="36653" b="36653"/>
            <a:stretch/>
          </p:blipFill>
          <p:spPr>
            <a:xfrm>
              <a:off x="2402528" y="5186374"/>
              <a:ext cx="738479" cy="197128"/>
            </a:xfrm>
            <a:prstGeom prst="rect">
              <a:avLst/>
            </a:prstGeom>
          </p:spPr>
        </p:pic>
      </p:grpSp>
      <p:grpSp>
        <p:nvGrpSpPr>
          <p:cNvPr id="4" name="Group 3" descr="Scale up.&#10;All services auto-configured.">
            <a:extLst>
              <a:ext uri="{FF2B5EF4-FFF2-40B4-BE49-F238E27FC236}">
                <a16:creationId xmlns:a16="http://schemas.microsoft.com/office/drawing/2014/main" id="{522FBECA-649B-7DFC-5767-9BA795DBFDD3}"/>
              </a:ext>
            </a:extLst>
          </p:cNvPr>
          <p:cNvGrpSpPr/>
          <p:nvPr/>
        </p:nvGrpSpPr>
        <p:grpSpPr>
          <a:xfrm>
            <a:off x="775974" y="4304461"/>
            <a:ext cx="1095415" cy="1239811"/>
            <a:chOff x="775974" y="4304461"/>
            <a:chExt cx="1095414" cy="1239810"/>
          </a:xfrm>
        </p:grpSpPr>
        <p:grpSp>
          <p:nvGrpSpPr>
            <p:cNvPr id="22" name="Group 21">
              <a:extLst>
                <a:ext uri="{FF2B5EF4-FFF2-40B4-BE49-F238E27FC236}">
                  <a16:creationId xmlns:a16="http://schemas.microsoft.com/office/drawing/2014/main" id="{A98DDA5A-3DA3-A22F-D861-944BE21A9E4C}"/>
                </a:ext>
              </a:extLst>
            </p:cNvPr>
            <p:cNvGrpSpPr/>
            <p:nvPr/>
          </p:nvGrpSpPr>
          <p:grpSpPr>
            <a:xfrm>
              <a:off x="775974" y="4899357"/>
              <a:ext cx="1095414" cy="644914"/>
              <a:chOff x="775974" y="4899357"/>
              <a:chExt cx="1095414" cy="644914"/>
            </a:xfrm>
          </p:grpSpPr>
          <p:grpSp>
            <p:nvGrpSpPr>
              <p:cNvPr id="20" name="Group 19">
                <a:extLst>
                  <a:ext uri="{FF2B5EF4-FFF2-40B4-BE49-F238E27FC236}">
                    <a16:creationId xmlns:a16="http://schemas.microsoft.com/office/drawing/2014/main" id="{D206ED3F-25BE-CFC6-F5AA-A05F4F5BB3CD}"/>
                  </a:ext>
                </a:extLst>
              </p:cNvPr>
              <p:cNvGrpSpPr/>
              <p:nvPr/>
            </p:nvGrpSpPr>
            <p:grpSpPr>
              <a:xfrm>
                <a:off x="966245" y="4990357"/>
                <a:ext cx="905143" cy="493490"/>
                <a:chOff x="966245" y="4990357"/>
                <a:chExt cx="905143" cy="493490"/>
              </a:xfrm>
            </p:grpSpPr>
            <p:pic>
              <p:nvPicPr>
                <p:cNvPr id="15" name="Picture 14">
                  <a:extLst>
                    <a:ext uri="{FF2B5EF4-FFF2-40B4-BE49-F238E27FC236}">
                      <a16:creationId xmlns:a16="http://schemas.microsoft.com/office/drawing/2014/main" id="{E2108F5E-D2A0-8836-B1DC-7EA569ACDC83}"/>
                    </a:ext>
                  </a:extLst>
                </p:cNvPr>
                <p:cNvPicPr>
                  <a:picLocks noChangeAspect="1"/>
                </p:cNvPicPr>
                <p:nvPr/>
              </p:nvPicPr>
              <p:blipFill>
                <a:blip r:embed="rId4"/>
                <a:srcRect t="36653" b="36653"/>
                <a:stretch/>
              </p:blipFill>
              <p:spPr>
                <a:xfrm>
                  <a:off x="966245" y="5242757"/>
                  <a:ext cx="903167" cy="241090"/>
                </a:xfrm>
                <a:prstGeom prst="rect">
                  <a:avLst/>
                </a:prstGeom>
              </p:spPr>
            </p:pic>
            <p:pic>
              <p:nvPicPr>
                <p:cNvPr id="16" name="Picture 15">
                  <a:extLst>
                    <a:ext uri="{FF2B5EF4-FFF2-40B4-BE49-F238E27FC236}">
                      <a16:creationId xmlns:a16="http://schemas.microsoft.com/office/drawing/2014/main" id="{C457F454-F6EB-50E0-5494-C9B0248BE9FA}"/>
                    </a:ext>
                  </a:extLst>
                </p:cNvPr>
                <p:cNvPicPr>
                  <a:picLocks noChangeAspect="1"/>
                </p:cNvPicPr>
                <p:nvPr/>
              </p:nvPicPr>
              <p:blipFill>
                <a:blip r:embed="rId4"/>
                <a:srcRect t="36653" b="36653"/>
                <a:stretch/>
              </p:blipFill>
              <p:spPr>
                <a:xfrm>
                  <a:off x="968221" y="5117210"/>
                  <a:ext cx="903167" cy="241090"/>
                </a:xfrm>
                <a:prstGeom prst="rect">
                  <a:avLst/>
                </a:prstGeom>
              </p:spPr>
            </p:pic>
            <p:pic>
              <p:nvPicPr>
                <p:cNvPr id="19" name="Picture 18">
                  <a:extLst>
                    <a:ext uri="{FF2B5EF4-FFF2-40B4-BE49-F238E27FC236}">
                      <a16:creationId xmlns:a16="http://schemas.microsoft.com/office/drawing/2014/main" id="{E347170A-65FC-990F-383C-5F2DCB1AC5C2}"/>
                    </a:ext>
                  </a:extLst>
                </p:cNvPr>
                <p:cNvPicPr>
                  <a:picLocks noChangeAspect="1"/>
                </p:cNvPicPr>
                <p:nvPr/>
              </p:nvPicPr>
              <p:blipFill>
                <a:blip r:embed="rId4"/>
                <a:srcRect t="36653" b="36653"/>
                <a:stretch/>
              </p:blipFill>
              <p:spPr>
                <a:xfrm>
                  <a:off x="967030" y="4990357"/>
                  <a:ext cx="903168" cy="241090"/>
                </a:xfrm>
                <a:prstGeom prst="rect">
                  <a:avLst/>
                </a:prstGeom>
              </p:spPr>
            </p:pic>
          </p:grpSp>
          <p:sp>
            <p:nvSpPr>
              <p:cNvPr id="21" name="Right Arrow 225">
                <a:extLst>
                  <a:ext uri="{FF2B5EF4-FFF2-40B4-BE49-F238E27FC236}">
                    <a16:creationId xmlns:a16="http://schemas.microsoft.com/office/drawing/2014/main" id="{F04B78A3-0A3E-11B2-7EA3-4DDD97996C69}"/>
                  </a:ext>
                </a:extLst>
              </p:cNvPr>
              <p:cNvSpPr/>
              <p:nvPr/>
            </p:nvSpPr>
            <p:spPr>
              <a:xfrm rot="16200000">
                <a:off x="540385" y="5134946"/>
                <a:ext cx="644914" cy="173736"/>
              </a:xfrm>
              <a:prstGeom prst="rightArrow">
                <a:avLst>
                  <a:gd name="adj1" fmla="val 50000"/>
                  <a:gd name="adj2" fmla="val 50000"/>
                </a:avLst>
              </a:prstGeom>
              <a:gradFill>
                <a:gsLst>
                  <a:gs pos="0">
                    <a:schemeClr val="tx2">
                      <a:lumMod val="95000"/>
                      <a:alpha val="0"/>
                    </a:schemeClr>
                  </a:gs>
                  <a:gs pos="80000">
                    <a:schemeClr val="tx2">
                      <a:lumMod val="95000"/>
                    </a:schemeClr>
                  </a:gs>
                </a:gsLst>
                <a:lin ang="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900">
                  <a:solidFill>
                    <a:srgbClr val="000000"/>
                  </a:solidFill>
                  <a:latin typeface="Arial"/>
                </a:endParaRPr>
              </a:p>
            </p:txBody>
          </p:sp>
        </p:grpSp>
        <p:sp>
          <p:nvSpPr>
            <p:cNvPr id="2" name="TextBox 1">
              <a:extLst>
                <a:ext uri="{FF2B5EF4-FFF2-40B4-BE49-F238E27FC236}">
                  <a16:creationId xmlns:a16="http://schemas.microsoft.com/office/drawing/2014/main" id="{D8CC636C-E8E0-26CA-D1D7-49AA809CF44E}"/>
                </a:ext>
              </a:extLst>
            </p:cNvPr>
            <p:cNvSpPr txBox="1"/>
            <p:nvPr/>
          </p:nvSpPr>
          <p:spPr>
            <a:xfrm>
              <a:off x="794445" y="4304461"/>
              <a:ext cx="912855" cy="487313"/>
            </a:xfrm>
            <a:prstGeom prst="rect">
              <a:avLst/>
            </a:prstGeom>
            <a:noFill/>
          </p:spPr>
          <p:txBody>
            <a:bodyPr wrap="square" lIns="0" tIns="0" rIns="0" bIns="0">
              <a:spAutoFit/>
            </a:bodyPr>
            <a:lstStyle/>
            <a:p>
              <a:pPr defTabSz="914354">
                <a:spcAft>
                  <a:spcPts val="200"/>
                </a:spcAft>
                <a:defRPr/>
              </a:pPr>
              <a:r>
                <a:rPr lang="en-US" sz="1200" b="1">
                  <a:solidFill>
                    <a:srgbClr val="9FDDFF"/>
                  </a:solidFill>
                  <a:latin typeface="Arial"/>
                </a:rPr>
                <a:t>Scale up</a:t>
              </a:r>
            </a:p>
            <a:p>
              <a:pPr defTabSz="914354">
                <a:spcAft>
                  <a:spcPts val="300"/>
                </a:spcAft>
                <a:defRPr/>
              </a:pPr>
              <a:r>
                <a:rPr lang="en-US" sz="900">
                  <a:solidFill>
                    <a:srgbClr val="FFFFFF"/>
                  </a:solidFill>
                  <a:latin typeface="Arial"/>
                </a:rPr>
                <a:t>All services </a:t>
              </a:r>
              <a:br>
                <a:rPr lang="en-US" sz="900">
                  <a:solidFill>
                    <a:srgbClr val="FFFFFF"/>
                  </a:solidFill>
                  <a:latin typeface="Arial"/>
                </a:rPr>
              </a:br>
              <a:r>
                <a:rPr lang="en-US" sz="900">
                  <a:solidFill>
                    <a:srgbClr val="FFFFFF"/>
                  </a:solidFill>
                  <a:latin typeface="Arial"/>
                </a:rPr>
                <a:t>auto-configured</a:t>
              </a:r>
            </a:p>
          </p:txBody>
        </p:sp>
      </p:grpSp>
      <p:grpSp>
        <p:nvGrpSpPr>
          <p:cNvPr id="6" name="Group 5" descr="Scale out with intelligent load balancing.">
            <a:extLst>
              <a:ext uri="{FF2B5EF4-FFF2-40B4-BE49-F238E27FC236}">
                <a16:creationId xmlns:a16="http://schemas.microsoft.com/office/drawing/2014/main" id="{4421B487-C3B6-B880-850F-E54D8ADC7CEE}"/>
              </a:ext>
            </a:extLst>
          </p:cNvPr>
          <p:cNvGrpSpPr/>
          <p:nvPr/>
        </p:nvGrpSpPr>
        <p:grpSpPr>
          <a:xfrm>
            <a:off x="869061" y="5595556"/>
            <a:ext cx="2738372" cy="387257"/>
            <a:chOff x="869060" y="5595545"/>
            <a:chExt cx="2738372" cy="387256"/>
          </a:xfrm>
        </p:grpSpPr>
        <p:sp>
          <p:nvSpPr>
            <p:cNvPr id="104" name="Right Arrow 227">
              <a:extLst>
                <a:ext uri="{FF2B5EF4-FFF2-40B4-BE49-F238E27FC236}">
                  <a16:creationId xmlns:a16="http://schemas.microsoft.com/office/drawing/2014/main" id="{9C2BF075-780B-A8B1-3E3D-14BDD968EF6F}"/>
                </a:ext>
              </a:extLst>
            </p:cNvPr>
            <p:cNvSpPr/>
            <p:nvPr/>
          </p:nvSpPr>
          <p:spPr>
            <a:xfrm>
              <a:off x="869060" y="5595545"/>
              <a:ext cx="2738372" cy="168030"/>
            </a:xfrm>
            <a:prstGeom prst="rightArrow">
              <a:avLst>
                <a:gd name="adj1" fmla="val 50000"/>
                <a:gd name="adj2" fmla="val 50000"/>
              </a:avLst>
            </a:prstGeom>
            <a:gradFill>
              <a:gsLst>
                <a:gs pos="0">
                  <a:schemeClr val="tx2">
                    <a:lumMod val="95000"/>
                    <a:alpha val="0"/>
                  </a:schemeClr>
                </a:gs>
                <a:gs pos="63000">
                  <a:schemeClr val="tx1">
                    <a:lumMod val="20000"/>
                    <a:lumOff val="80000"/>
                  </a:schemeClr>
                </a:gs>
              </a:gsLst>
              <a:lin ang="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en-US" sz="900">
                <a:solidFill>
                  <a:srgbClr val="000000"/>
                </a:solidFill>
                <a:latin typeface="Arial"/>
              </a:endParaRPr>
            </a:p>
          </p:txBody>
        </p:sp>
        <p:sp>
          <p:nvSpPr>
            <p:cNvPr id="5" name="TextBox 4">
              <a:extLst>
                <a:ext uri="{FF2B5EF4-FFF2-40B4-BE49-F238E27FC236}">
                  <a16:creationId xmlns:a16="http://schemas.microsoft.com/office/drawing/2014/main" id="{1CD35043-8DF6-93BE-79E2-4BDE7BFAC3AA}"/>
                </a:ext>
              </a:extLst>
            </p:cNvPr>
            <p:cNvSpPr txBox="1"/>
            <p:nvPr/>
          </p:nvSpPr>
          <p:spPr>
            <a:xfrm>
              <a:off x="1183537" y="5798135"/>
              <a:ext cx="2385268" cy="184666"/>
            </a:xfrm>
            <a:prstGeom prst="rect">
              <a:avLst/>
            </a:prstGeom>
            <a:noFill/>
          </p:spPr>
          <p:txBody>
            <a:bodyPr wrap="none" lIns="0" tIns="0" rIns="0" bIns="0">
              <a:spAutoFit/>
            </a:bodyPr>
            <a:lstStyle/>
            <a:p>
              <a:pPr algn="ctr" defTabSz="914354">
                <a:spcBef>
                  <a:spcPts val="300"/>
                </a:spcBef>
                <a:defRPr/>
              </a:pPr>
              <a:r>
                <a:rPr lang="en-US" sz="1200" b="1">
                  <a:solidFill>
                    <a:srgbClr val="9FDDFF"/>
                  </a:solidFill>
                  <a:latin typeface="Arial"/>
                </a:rPr>
                <a:t>Scale out</a:t>
              </a:r>
              <a:r>
                <a:rPr lang="en-US" sz="1200" b="1">
                  <a:solidFill>
                    <a:srgbClr val="FFFFFF"/>
                  </a:solidFill>
                  <a:latin typeface="Arial"/>
                </a:rPr>
                <a:t> </a:t>
              </a:r>
              <a:r>
                <a:rPr lang="en-US" sz="1000">
                  <a:solidFill>
                    <a:srgbClr val="FFFFFF"/>
                  </a:solidFill>
                  <a:latin typeface="Arial"/>
                </a:rPr>
                <a:t>with intelligent load balancing</a:t>
              </a:r>
            </a:p>
          </p:txBody>
        </p:sp>
      </p:grpSp>
      <p:sp>
        <p:nvSpPr>
          <p:cNvPr id="9" name="TextBox 8">
            <a:extLst>
              <a:ext uri="{FF2B5EF4-FFF2-40B4-BE49-F238E27FC236}">
                <a16:creationId xmlns:a16="http://schemas.microsoft.com/office/drawing/2014/main" id="{B007586D-1205-5C00-290D-C9552E87CE36}"/>
              </a:ext>
            </a:extLst>
          </p:cNvPr>
          <p:cNvSpPr txBox="1"/>
          <p:nvPr/>
        </p:nvSpPr>
        <p:spPr>
          <a:xfrm>
            <a:off x="1861524" y="4389526"/>
            <a:ext cx="692235" cy="561692"/>
          </a:xfrm>
          <a:prstGeom prst="rect">
            <a:avLst/>
          </a:prstGeom>
          <a:noFill/>
        </p:spPr>
        <p:txBody>
          <a:bodyPr wrap="square" lIns="0" tIns="0" rIns="0" bIns="0">
            <a:spAutoFit/>
          </a:bodyPr>
          <a:lstStyle/>
          <a:p>
            <a:pPr algn="ctr" defTabSz="914354">
              <a:spcAft>
                <a:spcPts val="300"/>
              </a:spcAft>
              <a:defRPr/>
            </a:pPr>
            <a:r>
              <a:rPr lang="en-US" sz="1000">
                <a:solidFill>
                  <a:srgbClr val="9FDDFF"/>
                </a:solidFill>
                <a:latin typeface="Arial"/>
              </a:rPr>
              <a:t>Single-drive granularity</a:t>
            </a:r>
          </a:p>
          <a:p>
            <a:pPr algn="ctr" defTabSz="914354">
              <a:spcAft>
                <a:spcPts val="300"/>
              </a:spcAft>
              <a:defRPr/>
            </a:pPr>
            <a:r>
              <a:rPr lang="en-US" sz="700">
                <a:solidFill>
                  <a:srgbClr val="FFFFFF"/>
                </a:solidFill>
                <a:latin typeface="Arial"/>
              </a:rPr>
              <a:t>No expensive drive packs</a:t>
            </a:r>
            <a:endParaRPr lang="en-US" sz="1000">
              <a:solidFill>
                <a:srgbClr val="9FDDFF"/>
              </a:solidFill>
              <a:latin typeface="Arial"/>
            </a:endParaRPr>
          </a:p>
        </p:txBody>
      </p:sp>
      <p:sp>
        <p:nvSpPr>
          <p:cNvPr id="10" name="TextBox 9">
            <a:extLst>
              <a:ext uri="{FF2B5EF4-FFF2-40B4-BE49-F238E27FC236}">
                <a16:creationId xmlns:a16="http://schemas.microsoft.com/office/drawing/2014/main" id="{72EB6C3C-39D4-C5B0-CD2E-DE328D5D2546}"/>
              </a:ext>
            </a:extLst>
          </p:cNvPr>
          <p:cNvSpPr txBox="1"/>
          <p:nvPr/>
        </p:nvSpPr>
        <p:spPr>
          <a:xfrm>
            <a:off x="2757230" y="4421425"/>
            <a:ext cx="817605" cy="561692"/>
          </a:xfrm>
          <a:prstGeom prst="rect">
            <a:avLst/>
          </a:prstGeom>
          <a:noFill/>
        </p:spPr>
        <p:txBody>
          <a:bodyPr wrap="square" lIns="0" tIns="0" rIns="0" bIns="0">
            <a:spAutoFit/>
          </a:bodyPr>
          <a:lstStyle/>
          <a:p>
            <a:pPr algn="ctr" defTabSz="914354">
              <a:spcAft>
                <a:spcPts val="300"/>
              </a:spcAft>
              <a:defRPr/>
            </a:pPr>
            <a:r>
              <a:rPr lang="en-US" sz="1000">
                <a:solidFill>
                  <a:srgbClr val="9FDDFF"/>
                </a:solidFill>
                <a:latin typeface="Arial"/>
              </a:rPr>
              <a:t>All models</a:t>
            </a:r>
            <a:br>
              <a:rPr lang="en-US" sz="1000">
                <a:solidFill>
                  <a:srgbClr val="9FDDFF"/>
                </a:solidFill>
                <a:latin typeface="Arial"/>
              </a:rPr>
            </a:br>
            <a:r>
              <a:rPr lang="en-US" sz="1000">
                <a:solidFill>
                  <a:srgbClr val="9FDDFF"/>
                </a:solidFill>
                <a:latin typeface="Arial"/>
              </a:rPr>
              <a:t>scale equally</a:t>
            </a:r>
          </a:p>
          <a:p>
            <a:pPr algn="ctr" defTabSz="914354">
              <a:spcAft>
                <a:spcPts val="300"/>
              </a:spcAft>
              <a:defRPr/>
            </a:pPr>
            <a:r>
              <a:rPr lang="en-US" sz="700">
                <a:solidFill>
                  <a:srgbClr val="FFFFFF"/>
                </a:solidFill>
                <a:latin typeface="Arial"/>
              </a:rPr>
              <a:t>No need to upgrade for capacity</a:t>
            </a:r>
            <a:endParaRPr lang="en-US" sz="1000">
              <a:solidFill>
                <a:srgbClr val="9FDDFF"/>
              </a:solidFill>
              <a:latin typeface="Arial"/>
            </a:endParaRPr>
          </a:p>
        </p:txBody>
      </p:sp>
      <p:grpSp>
        <p:nvGrpSpPr>
          <p:cNvPr id="24" name="Group 23" descr="Rock solid resiliency.&#10;Policy-based protection for every workload.&#10;&#10;Local. Remote. Cloud.&#10;&#10;ZERO RTO/RPO&#10;•Secure snapshots&#10;•Sync/async replication&#10;•Native metro w/witness">
            <a:extLst>
              <a:ext uri="{FF2B5EF4-FFF2-40B4-BE49-F238E27FC236}">
                <a16:creationId xmlns:a16="http://schemas.microsoft.com/office/drawing/2014/main" id="{8741D38A-3343-A784-941E-C26E88D43F43}"/>
              </a:ext>
            </a:extLst>
          </p:cNvPr>
          <p:cNvGrpSpPr/>
          <p:nvPr/>
        </p:nvGrpSpPr>
        <p:grpSpPr>
          <a:xfrm>
            <a:off x="4264967" y="3293232"/>
            <a:ext cx="3657600" cy="2884851"/>
            <a:chOff x="4264967" y="3302659"/>
            <a:chExt cx="3657600" cy="2884850"/>
          </a:xfrm>
        </p:grpSpPr>
        <p:sp>
          <p:nvSpPr>
            <p:cNvPr id="145" name="Rectangle 144">
              <a:extLst>
                <a:ext uri="{FF2B5EF4-FFF2-40B4-BE49-F238E27FC236}">
                  <a16:creationId xmlns:a16="http://schemas.microsoft.com/office/drawing/2014/main" id="{6074C65A-11B5-60A1-089B-E5970BD866DE}"/>
                </a:ext>
              </a:extLst>
            </p:cNvPr>
            <p:cNvSpPr/>
            <p:nvPr/>
          </p:nvSpPr>
          <p:spPr>
            <a:xfrm>
              <a:off x="4264967" y="3302659"/>
              <a:ext cx="3657600" cy="2884850"/>
            </a:xfrm>
            <a:prstGeom prst="rect">
              <a:avLst/>
            </a:prstGeom>
            <a:solidFill>
              <a:srgbClr val="0D215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152" name="TextBox 151">
              <a:extLst>
                <a:ext uri="{FF2B5EF4-FFF2-40B4-BE49-F238E27FC236}">
                  <a16:creationId xmlns:a16="http://schemas.microsoft.com/office/drawing/2014/main" id="{03540E58-82CF-E9A0-4E2D-8DC6DFDDED2B}"/>
                </a:ext>
              </a:extLst>
            </p:cNvPr>
            <p:cNvSpPr txBox="1"/>
            <p:nvPr/>
          </p:nvSpPr>
          <p:spPr>
            <a:xfrm>
              <a:off x="4493567" y="3421111"/>
              <a:ext cx="3200400" cy="276999"/>
            </a:xfrm>
            <a:prstGeom prst="rect">
              <a:avLst/>
            </a:prstGeom>
            <a:noFill/>
          </p:spPr>
          <p:txBody>
            <a:bodyPr wrap="square" lIns="0" tIns="0" rIns="0" bIns="0">
              <a:noAutofit/>
            </a:bodyPr>
            <a:lstStyle/>
            <a:p>
              <a:pPr defTabSz="914354">
                <a:spcBef>
                  <a:spcPts val="300"/>
                </a:spcBef>
                <a:defRPr/>
              </a:pPr>
              <a:r>
                <a:rPr lang="en-US" b="1">
                  <a:solidFill>
                    <a:srgbClr val="FFFFFF"/>
                  </a:solidFill>
                  <a:latin typeface="Arial"/>
                </a:rPr>
                <a:t>Rock solid resiliency</a:t>
              </a:r>
            </a:p>
          </p:txBody>
        </p:sp>
        <p:sp>
          <p:nvSpPr>
            <p:cNvPr id="164" name="TextBox 163">
              <a:extLst>
                <a:ext uri="{FF2B5EF4-FFF2-40B4-BE49-F238E27FC236}">
                  <a16:creationId xmlns:a16="http://schemas.microsoft.com/office/drawing/2014/main" id="{35402042-73CC-6284-FBC1-50B276147373}"/>
                </a:ext>
              </a:extLst>
            </p:cNvPr>
            <p:cNvSpPr txBox="1"/>
            <p:nvPr/>
          </p:nvSpPr>
          <p:spPr>
            <a:xfrm>
              <a:off x="4493567" y="3768886"/>
              <a:ext cx="3200400" cy="184666"/>
            </a:xfrm>
            <a:prstGeom prst="rect">
              <a:avLst/>
            </a:prstGeom>
            <a:noFill/>
          </p:spPr>
          <p:txBody>
            <a:bodyPr wrap="square" lIns="0" tIns="0" rIns="0" bIns="0">
              <a:noAutofit/>
            </a:bodyPr>
            <a:lstStyle/>
            <a:p>
              <a:pPr defTabSz="914354">
                <a:spcBef>
                  <a:spcPts val="300"/>
                </a:spcBef>
                <a:defRPr/>
              </a:pPr>
              <a:r>
                <a:rPr lang="en-US" sz="1200">
                  <a:solidFill>
                    <a:srgbClr val="FFFFFF"/>
                  </a:solidFill>
                  <a:latin typeface="Arial"/>
                </a:rPr>
                <a:t>Policy-based protection for every workload</a:t>
              </a:r>
            </a:p>
          </p:txBody>
        </p:sp>
        <p:cxnSp>
          <p:nvCxnSpPr>
            <p:cNvPr id="138" name="Straight Connector 137">
              <a:extLst>
                <a:ext uri="{FF2B5EF4-FFF2-40B4-BE49-F238E27FC236}">
                  <a16:creationId xmlns:a16="http://schemas.microsoft.com/office/drawing/2014/main" id="{97E32305-826D-751E-4DDC-B18B2B39FC14}"/>
                </a:ext>
              </a:extLst>
            </p:cNvPr>
            <p:cNvCxnSpPr>
              <a:cxnSpLocks/>
            </p:cNvCxnSpPr>
            <p:nvPr/>
          </p:nvCxnSpPr>
          <p:spPr>
            <a:xfrm>
              <a:off x="4264967" y="4795833"/>
              <a:ext cx="3657600" cy="0"/>
            </a:xfrm>
            <a:prstGeom prst="line">
              <a:avLst/>
            </a:prstGeom>
            <a:ln w="12700">
              <a:solidFill>
                <a:srgbClr val="0C32A4"/>
              </a:solidFill>
            </a:ln>
          </p:spPr>
          <p:style>
            <a:lnRef idx="1">
              <a:schemeClr val="accent1"/>
            </a:lnRef>
            <a:fillRef idx="0">
              <a:schemeClr val="accent1"/>
            </a:fillRef>
            <a:effectRef idx="0">
              <a:schemeClr val="accent1"/>
            </a:effectRef>
            <a:fontRef idx="minor">
              <a:schemeClr val="tx1"/>
            </a:fontRef>
          </p:style>
        </p:cxnSp>
        <p:sp>
          <p:nvSpPr>
            <p:cNvPr id="177" name="TextBox 176">
              <a:extLst>
                <a:ext uri="{FF2B5EF4-FFF2-40B4-BE49-F238E27FC236}">
                  <a16:creationId xmlns:a16="http://schemas.microsoft.com/office/drawing/2014/main" id="{78E84283-3882-9169-682D-D84C3180D136}"/>
                </a:ext>
              </a:extLst>
            </p:cNvPr>
            <p:cNvSpPr txBox="1"/>
            <p:nvPr/>
          </p:nvSpPr>
          <p:spPr>
            <a:xfrm>
              <a:off x="6490194" y="4096844"/>
              <a:ext cx="1203775" cy="561692"/>
            </a:xfrm>
            <a:prstGeom prst="rect">
              <a:avLst/>
            </a:prstGeom>
            <a:noFill/>
          </p:spPr>
          <p:txBody>
            <a:bodyPr wrap="square" lIns="0" tIns="0" rIns="0" bIns="0">
              <a:spAutoFit/>
            </a:bodyPr>
            <a:lstStyle/>
            <a:p>
              <a:pPr defTabSz="914354">
                <a:spcAft>
                  <a:spcPts val="300"/>
                </a:spcAft>
                <a:defRPr/>
              </a:pPr>
              <a:r>
                <a:rPr lang="en-US" sz="1000" b="1">
                  <a:solidFill>
                    <a:srgbClr val="9FDDFF"/>
                  </a:solidFill>
                  <a:latin typeface="Arial"/>
                </a:rPr>
                <a:t>ZERO RTO/RPO</a:t>
              </a:r>
            </a:p>
            <a:p>
              <a:pPr marL="91438" indent="-91438" defTabSz="914354">
                <a:buFont typeface="Arial" panose="020B0604020202020204" pitchFamily="34" charset="0"/>
                <a:buChar char="•"/>
                <a:defRPr/>
              </a:pPr>
              <a:r>
                <a:rPr lang="en-US" sz="800">
                  <a:solidFill>
                    <a:srgbClr val="FFFFFF"/>
                  </a:solidFill>
                  <a:latin typeface="Arial"/>
                </a:rPr>
                <a:t>Secure snapshots</a:t>
              </a:r>
            </a:p>
            <a:p>
              <a:pPr marL="91438" indent="-91438" defTabSz="914354">
                <a:buFont typeface="Arial" panose="020B0604020202020204" pitchFamily="34" charset="0"/>
                <a:buChar char="•"/>
                <a:defRPr/>
              </a:pPr>
              <a:r>
                <a:rPr lang="en-US" sz="800">
                  <a:solidFill>
                    <a:srgbClr val="FFFFFF"/>
                  </a:solidFill>
                  <a:latin typeface="Arial"/>
                </a:rPr>
                <a:t>Sync/async replication</a:t>
              </a:r>
            </a:p>
            <a:p>
              <a:pPr marL="91438" indent="-91438" defTabSz="914354">
                <a:buFont typeface="Arial" panose="020B0604020202020204" pitchFamily="34" charset="0"/>
                <a:buChar char="•"/>
                <a:defRPr/>
              </a:pPr>
              <a:r>
                <a:rPr lang="en-US" sz="800">
                  <a:solidFill>
                    <a:srgbClr val="FFFFFF"/>
                  </a:solidFill>
                  <a:latin typeface="Arial"/>
                </a:rPr>
                <a:t>Native metro w/witness</a:t>
              </a:r>
            </a:p>
          </p:txBody>
        </p:sp>
        <p:grpSp>
          <p:nvGrpSpPr>
            <p:cNvPr id="48" name="Group 47">
              <a:extLst>
                <a:ext uri="{FF2B5EF4-FFF2-40B4-BE49-F238E27FC236}">
                  <a16:creationId xmlns:a16="http://schemas.microsoft.com/office/drawing/2014/main" id="{D58468CB-1479-1B0F-369D-6F21626641B3}"/>
                </a:ext>
              </a:extLst>
            </p:cNvPr>
            <p:cNvGrpSpPr/>
            <p:nvPr/>
          </p:nvGrpSpPr>
          <p:grpSpPr>
            <a:xfrm>
              <a:off x="4670854" y="4126866"/>
              <a:ext cx="1415009" cy="517912"/>
              <a:chOff x="4591288" y="4250827"/>
              <a:chExt cx="1415009" cy="517912"/>
            </a:xfrm>
          </p:grpSpPr>
          <p:grpSp>
            <p:nvGrpSpPr>
              <p:cNvPr id="49" name="Group 48">
                <a:extLst>
                  <a:ext uri="{FF2B5EF4-FFF2-40B4-BE49-F238E27FC236}">
                    <a16:creationId xmlns:a16="http://schemas.microsoft.com/office/drawing/2014/main" id="{3710A4B9-ECE4-A25B-A760-19DC0DCFCEC1}"/>
                  </a:ext>
                </a:extLst>
              </p:cNvPr>
              <p:cNvGrpSpPr/>
              <p:nvPr/>
            </p:nvGrpSpPr>
            <p:grpSpPr>
              <a:xfrm>
                <a:off x="4591288" y="4269217"/>
                <a:ext cx="349253" cy="499522"/>
                <a:chOff x="4572816" y="4269217"/>
                <a:chExt cx="349253" cy="499522"/>
              </a:xfrm>
            </p:grpSpPr>
            <p:grpSp>
              <p:nvGrpSpPr>
                <p:cNvPr id="58" name="Group 57">
                  <a:extLst>
                    <a:ext uri="{FF2B5EF4-FFF2-40B4-BE49-F238E27FC236}">
                      <a16:creationId xmlns:a16="http://schemas.microsoft.com/office/drawing/2014/main" id="{1A080098-908B-E423-70BA-5D0116142ED0}"/>
                    </a:ext>
                  </a:extLst>
                </p:cNvPr>
                <p:cNvGrpSpPr>
                  <a:grpSpLocks noChangeAspect="1"/>
                </p:cNvGrpSpPr>
                <p:nvPr/>
              </p:nvGrpSpPr>
              <p:grpSpPr>
                <a:xfrm>
                  <a:off x="4572816" y="4269217"/>
                  <a:ext cx="349253" cy="303600"/>
                  <a:chOff x="6515100" y="-596900"/>
                  <a:chExt cx="971550" cy="844550"/>
                </a:xfrm>
                <a:solidFill>
                  <a:schemeClr val="tx2"/>
                </a:solidFill>
              </p:grpSpPr>
              <p:sp>
                <p:nvSpPr>
                  <p:cNvPr id="60" name="Freeform 42">
                    <a:extLst>
                      <a:ext uri="{FF2B5EF4-FFF2-40B4-BE49-F238E27FC236}">
                        <a16:creationId xmlns:a16="http://schemas.microsoft.com/office/drawing/2014/main" id="{85196930-AE2C-F091-D8D0-A316EA4CC52A}"/>
                      </a:ext>
                    </a:extLst>
                  </p:cNvPr>
                  <p:cNvSpPr>
                    <a:spLocks noEditPoints="1"/>
                  </p:cNvSpPr>
                  <p:nvPr/>
                </p:nvSpPr>
                <p:spPr bwMode="auto">
                  <a:xfrm>
                    <a:off x="6777038" y="-357188"/>
                    <a:ext cx="450850" cy="452438"/>
                  </a:xfrm>
                  <a:custGeom>
                    <a:avLst/>
                    <a:gdLst>
                      <a:gd name="T0" fmla="*/ 59 w 119"/>
                      <a:gd name="T1" fmla="*/ 0 h 119"/>
                      <a:gd name="T2" fmla="*/ 0 w 119"/>
                      <a:gd name="T3" fmla="*/ 60 h 119"/>
                      <a:gd name="T4" fmla="*/ 60 w 119"/>
                      <a:gd name="T5" fmla="*/ 119 h 119"/>
                      <a:gd name="T6" fmla="*/ 119 w 119"/>
                      <a:gd name="T7" fmla="*/ 60 h 119"/>
                      <a:gd name="T8" fmla="*/ 59 w 119"/>
                      <a:gd name="T9" fmla="*/ 0 h 119"/>
                      <a:gd name="T10" fmla="*/ 59 w 119"/>
                      <a:gd name="T11" fmla="*/ 0 h 119"/>
                      <a:gd name="T12" fmla="*/ 59 w 119"/>
                      <a:gd name="T13" fmla="*/ 103 h 119"/>
                      <a:gd name="T14" fmla="*/ 17 w 119"/>
                      <a:gd name="T15" fmla="*/ 60 h 119"/>
                      <a:gd name="T16" fmla="*/ 60 w 119"/>
                      <a:gd name="T17" fmla="*/ 18 h 119"/>
                      <a:gd name="T18" fmla="*/ 102 w 119"/>
                      <a:gd name="T19" fmla="*/ 60 h 119"/>
                      <a:gd name="T20" fmla="*/ 59 w 119"/>
                      <a:gd name="T21" fmla="*/ 102 h 119"/>
                      <a:gd name="T22" fmla="*/ 59 w 119"/>
                      <a:gd name="T23" fmla="*/ 102 h 119"/>
                      <a:gd name="T24" fmla="*/ 59 w 119"/>
                      <a:gd name="T25" fmla="*/ 10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9">
                        <a:moveTo>
                          <a:pt x="59" y="0"/>
                        </a:moveTo>
                        <a:cubicBezTo>
                          <a:pt x="26" y="0"/>
                          <a:pt x="0" y="27"/>
                          <a:pt x="0" y="60"/>
                        </a:cubicBezTo>
                        <a:cubicBezTo>
                          <a:pt x="0" y="93"/>
                          <a:pt x="27" y="119"/>
                          <a:pt x="60" y="119"/>
                        </a:cubicBezTo>
                        <a:cubicBezTo>
                          <a:pt x="92" y="119"/>
                          <a:pt x="119" y="93"/>
                          <a:pt x="119" y="60"/>
                        </a:cubicBezTo>
                        <a:cubicBezTo>
                          <a:pt x="119" y="27"/>
                          <a:pt x="92" y="0"/>
                          <a:pt x="59" y="0"/>
                        </a:cubicBezTo>
                        <a:cubicBezTo>
                          <a:pt x="59" y="0"/>
                          <a:pt x="59" y="0"/>
                          <a:pt x="59" y="0"/>
                        </a:cubicBezTo>
                        <a:close/>
                        <a:moveTo>
                          <a:pt x="59" y="103"/>
                        </a:moveTo>
                        <a:cubicBezTo>
                          <a:pt x="36" y="102"/>
                          <a:pt x="17" y="83"/>
                          <a:pt x="17" y="60"/>
                        </a:cubicBezTo>
                        <a:cubicBezTo>
                          <a:pt x="17" y="36"/>
                          <a:pt x="36" y="18"/>
                          <a:pt x="60" y="18"/>
                        </a:cubicBezTo>
                        <a:cubicBezTo>
                          <a:pt x="83" y="18"/>
                          <a:pt x="102" y="36"/>
                          <a:pt x="102" y="60"/>
                        </a:cubicBezTo>
                        <a:cubicBezTo>
                          <a:pt x="102" y="83"/>
                          <a:pt x="83" y="102"/>
                          <a:pt x="59" y="102"/>
                        </a:cubicBezTo>
                        <a:cubicBezTo>
                          <a:pt x="59" y="102"/>
                          <a:pt x="59" y="102"/>
                          <a:pt x="59" y="102"/>
                        </a:cubicBezTo>
                        <a:lnTo>
                          <a:pt x="59"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defRPr/>
                    </a:pPr>
                    <a:endParaRPr lang="en-US" sz="1200">
                      <a:solidFill>
                        <a:srgbClr val="FFFFFF"/>
                      </a:solidFill>
                      <a:latin typeface="Arial"/>
                    </a:endParaRPr>
                  </a:p>
                </p:txBody>
              </p:sp>
              <p:sp>
                <p:nvSpPr>
                  <p:cNvPr id="61" name="Freeform 43">
                    <a:extLst>
                      <a:ext uri="{FF2B5EF4-FFF2-40B4-BE49-F238E27FC236}">
                        <a16:creationId xmlns:a16="http://schemas.microsoft.com/office/drawing/2014/main" id="{0AFE883E-39D2-7ACB-8D52-425DC73F6285}"/>
                      </a:ext>
                    </a:extLst>
                  </p:cNvPr>
                  <p:cNvSpPr>
                    <a:spLocks/>
                  </p:cNvSpPr>
                  <p:nvPr/>
                </p:nvSpPr>
                <p:spPr bwMode="auto">
                  <a:xfrm>
                    <a:off x="7281863" y="-315913"/>
                    <a:ext cx="90488" cy="87313"/>
                  </a:xfrm>
                  <a:custGeom>
                    <a:avLst/>
                    <a:gdLst>
                      <a:gd name="T0" fmla="*/ 12 w 24"/>
                      <a:gd name="T1" fmla="*/ 23 h 23"/>
                      <a:gd name="T2" fmla="*/ 24 w 24"/>
                      <a:gd name="T3" fmla="*/ 12 h 23"/>
                      <a:gd name="T4" fmla="*/ 12 w 24"/>
                      <a:gd name="T5" fmla="*/ 0 h 23"/>
                      <a:gd name="T6" fmla="*/ 0 w 24"/>
                      <a:gd name="T7" fmla="*/ 12 h 23"/>
                      <a:gd name="T8" fmla="*/ 0 w 24"/>
                      <a:gd name="T9" fmla="*/ 12 h 23"/>
                      <a:gd name="T10" fmla="*/ 12 w 24"/>
                      <a:gd name="T11" fmla="*/ 23 h 23"/>
                    </a:gdLst>
                    <a:ahLst/>
                    <a:cxnLst>
                      <a:cxn ang="0">
                        <a:pos x="T0" y="T1"/>
                      </a:cxn>
                      <a:cxn ang="0">
                        <a:pos x="T2" y="T3"/>
                      </a:cxn>
                      <a:cxn ang="0">
                        <a:pos x="T4" y="T5"/>
                      </a:cxn>
                      <a:cxn ang="0">
                        <a:pos x="T6" y="T7"/>
                      </a:cxn>
                      <a:cxn ang="0">
                        <a:pos x="T8" y="T9"/>
                      </a:cxn>
                      <a:cxn ang="0">
                        <a:pos x="T10" y="T11"/>
                      </a:cxn>
                    </a:cxnLst>
                    <a:rect l="0" t="0" r="r" b="b"/>
                    <a:pathLst>
                      <a:path w="24" h="23">
                        <a:moveTo>
                          <a:pt x="12" y="23"/>
                        </a:moveTo>
                        <a:cubicBezTo>
                          <a:pt x="19" y="23"/>
                          <a:pt x="24" y="18"/>
                          <a:pt x="24" y="12"/>
                        </a:cubicBezTo>
                        <a:cubicBezTo>
                          <a:pt x="24" y="5"/>
                          <a:pt x="19" y="0"/>
                          <a:pt x="12" y="0"/>
                        </a:cubicBezTo>
                        <a:cubicBezTo>
                          <a:pt x="6" y="0"/>
                          <a:pt x="0" y="5"/>
                          <a:pt x="0" y="12"/>
                        </a:cubicBezTo>
                        <a:cubicBezTo>
                          <a:pt x="0" y="12"/>
                          <a:pt x="0" y="12"/>
                          <a:pt x="0" y="12"/>
                        </a:cubicBezTo>
                        <a:cubicBezTo>
                          <a:pt x="0" y="18"/>
                          <a:pt x="6" y="23"/>
                          <a:pt x="12"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defRPr/>
                    </a:pPr>
                    <a:endParaRPr lang="en-US" sz="1200">
                      <a:solidFill>
                        <a:srgbClr val="FFFFFF"/>
                      </a:solidFill>
                      <a:latin typeface="Arial"/>
                    </a:endParaRPr>
                  </a:p>
                </p:txBody>
              </p:sp>
              <p:sp>
                <p:nvSpPr>
                  <p:cNvPr id="62" name="Freeform 44">
                    <a:extLst>
                      <a:ext uri="{FF2B5EF4-FFF2-40B4-BE49-F238E27FC236}">
                        <a16:creationId xmlns:a16="http://schemas.microsoft.com/office/drawing/2014/main" id="{584D626D-58DF-7131-F48F-FAFCC42101B8}"/>
                      </a:ext>
                    </a:extLst>
                  </p:cNvPr>
                  <p:cNvSpPr>
                    <a:spLocks noEditPoints="1"/>
                  </p:cNvSpPr>
                  <p:nvPr/>
                </p:nvSpPr>
                <p:spPr bwMode="auto">
                  <a:xfrm>
                    <a:off x="6515100" y="-596900"/>
                    <a:ext cx="971550" cy="844550"/>
                  </a:xfrm>
                  <a:custGeom>
                    <a:avLst/>
                    <a:gdLst>
                      <a:gd name="T0" fmla="*/ 497 w 612"/>
                      <a:gd name="T1" fmla="*/ 108 h 532"/>
                      <a:gd name="T2" fmla="*/ 406 w 612"/>
                      <a:gd name="T3" fmla="*/ 0 h 532"/>
                      <a:gd name="T4" fmla="*/ 215 w 612"/>
                      <a:gd name="T5" fmla="*/ 0 h 532"/>
                      <a:gd name="T6" fmla="*/ 114 w 612"/>
                      <a:gd name="T7" fmla="*/ 108 h 532"/>
                      <a:gd name="T8" fmla="*/ 0 w 612"/>
                      <a:gd name="T9" fmla="*/ 108 h 532"/>
                      <a:gd name="T10" fmla="*/ 0 w 612"/>
                      <a:gd name="T11" fmla="*/ 532 h 532"/>
                      <a:gd name="T12" fmla="*/ 612 w 612"/>
                      <a:gd name="T13" fmla="*/ 532 h 532"/>
                      <a:gd name="T14" fmla="*/ 612 w 612"/>
                      <a:gd name="T15" fmla="*/ 108 h 532"/>
                      <a:gd name="T16" fmla="*/ 497 w 612"/>
                      <a:gd name="T17" fmla="*/ 108 h 532"/>
                      <a:gd name="T18" fmla="*/ 571 w 612"/>
                      <a:gd name="T19" fmla="*/ 491 h 532"/>
                      <a:gd name="T20" fmla="*/ 40 w 612"/>
                      <a:gd name="T21" fmla="*/ 491 h 532"/>
                      <a:gd name="T22" fmla="*/ 40 w 612"/>
                      <a:gd name="T23" fmla="*/ 148 h 532"/>
                      <a:gd name="T24" fmla="*/ 134 w 612"/>
                      <a:gd name="T25" fmla="*/ 148 h 532"/>
                      <a:gd name="T26" fmla="*/ 232 w 612"/>
                      <a:gd name="T27" fmla="*/ 40 h 532"/>
                      <a:gd name="T28" fmla="*/ 387 w 612"/>
                      <a:gd name="T29" fmla="*/ 40 h 532"/>
                      <a:gd name="T30" fmla="*/ 478 w 612"/>
                      <a:gd name="T31" fmla="*/ 148 h 532"/>
                      <a:gd name="T32" fmla="*/ 571 w 612"/>
                      <a:gd name="T33" fmla="*/ 148 h 532"/>
                      <a:gd name="T34" fmla="*/ 571 w 612"/>
                      <a:gd name="T35" fmla="*/ 491 h 532"/>
                      <a:gd name="T36" fmla="*/ 571 w 612"/>
                      <a:gd name="T37" fmla="*/ 491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2" h="532">
                        <a:moveTo>
                          <a:pt x="497" y="108"/>
                        </a:moveTo>
                        <a:lnTo>
                          <a:pt x="406" y="0"/>
                        </a:lnTo>
                        <a:lnTo>
                          <a:pt x="215" y="0"/>
                        </a:lnTo>
                        <a:lnTo>
                          <a:pt x="114" y="108"/>
                        </a:lnTo>
                        <a:lnTo>
                          <a:pt x="0" y="108"/>
                        </a:lnTo>
                        <a:lnTo>
                          <a:pt x="0" y="532"/>
                        </a:lnTo>
                        <a:lnTo>
                          <a:pt x="612" y="532"/>
                        </a:lnTo>
                        <a:lnTo>
                          <a:pt x="612" y="108"/>
                        </a:lnTo>
                        <a:lnTo>
                          <a:pt x="497" y="108"/>
                        </a:lnTo>
                        <a:close/>
                        <a:moveTo>
                          <a:pt x="571" y="491"/>
                        </a:moveTo>
                        <a:lnTo>
                          <a:pt x="40" y="491"/>
                        </a:lnTo>
                        <a:lnTo>
                          <a:pt x="40" y="148"/>
                        </a:lnTo>
                        <a:lnTo>
                          <a:pt x="134" y="148"/>
                        </a:lnTo>
                        <a:lnTo>
                          <a:pt x="232" y="40"/>
                        </a:lnTo>
                        <a:lnTo>
                          <a:pt x="387" y="40"/>
                        </a:lnTo>
                        <a:lnTo>
                          <a:pt x="478" y="148"/>
                        </a:lnTo>
                        <a:lnTo>
                          <a:pt x="571" y="148"/>
                        </a:lnTo>
                        <a:lnTo>
                          <a:pt x="571" y="491"/>
                        </a:lnTo>
                        <a:lnTo>
                          <a:pt x="571" y="4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defRPr/>
                    </a:pPr>
                    <a:endParaRPr lang="en-US" sz="1200">
                      <a:solidFill>
                        <a:srgbClr val="FFFFFF"/>
                      </a:solidFill>
                      <a:latin typeface="Arial"/>
                    </a:endParaRPr>
                  </a:p>
                </p:txBody>
              </p:sp>
            </p:grpSp>
            <p:sp>
              <p:nvSpPr>
                <p:cNvPr id="59" name="TextBox 58">
                  <a:extLst>
                    <a:ext uri="{FF2B5EF4-FFF2-40B4-BE49-F238E27FC236}">
                      <a16:creationId xmlns:a16="http://schemas.microsoft.com/office/drawing/2014/main" id="{63021ED7-6AE3-6986-EE6A-DDF796F32D2D}"/>
                    </a:ext>
                  </a:extLst>
                </p:cNvPr>
                <p:cNvSpPr txBox="1"/>
                <p:nvPr/>
              </p:nvSpPr>
              <p:spPr>
                <a:xfrm>
                  <a:off x="4609584" y="4630240"/>
                  <a:ext cx="275717" cy="138499"/>
                </a:xfrm>
                <a:prstGeom prst="rect">
                  <a:avLst/>
                </a:prstGeom>
                <a:noFill/>
              </p:spPr>
              <p:txBody>
                <a:bodyPr wrap="none" lIns="0" tIns="0" rIns="0" bIns="0" rtlCol="0">
                  <a:spAutoFit/>
                </a:bodyPr>
                <a:lstStyle/>
                <a:p>
                  <a:pPr algn="ctr" defTabSz="914354">
                    <a:defRPr/>
                  </a:pPr>
                  <a:r>
                    <a:rPr lang="en-US" sz="900">
                      <a:solidFill>
                        <a:srgbClr val="FFFFFF"/>
                      </a:solidFill>
                      <a:latin typeface="Arial"/>
                    </a:rPr>
                    <a:t>Local</a:t>
                  </a:r>
                </a:p>
              </p:txBody>
            </p:sp>
          </p:grpSp>
          <p:grpSp>
            <p:nvGrpSpPr>
              <p:cNvPr id="50" name="Group 49">
                <a:extLst>
                  <a:ext uri="{FF2B5EF4-FFF2-40B4-BE49-F238E27FC236}">
                    <a16:creationId xmlns:a16="http://schemas.microsoft.com/office/drawing/2014/main" id="{87ED5FF5-07FE-EBCD-D056-BB9E75803CC3}"/>
                  </a:ext>
                </a:extLst>
              </p:cNvPr>
              <p:cNvGrpSpPr/>
              <p:nvPr/>
            </p:nvGrpSpPr>
            <p:grpSpPr>
              <a:xfrm>
                <a:off x="5559873" y="4254052"/>
                <a:ext cx="446424" cy="514687"/>
                <a:chOff x="5578345" y="4254052"/>
                <a:chExt cx="446424" cy="514687"/>
              </a:xfrm>
            </p:grpSpPr>
            <p:grpSp>
              <p:nvGrpSpPr>
                <p:cNvPr id="54" name="Group 53">
                  <a:extLst>
                    <a:ext uri="{FF2B5EF4-FFF2-40B4-BE49-F238E27FC236}">
                      <a16:creationId xmlns:a16="http://schemas.microsoft.com/office/drawing/2014/main" id="{07636596-244D-35BA-15F4-DA02F8D36227}"/>
                    </a:ext>
                  </a:extLst>
                </p:cNvPr>
                <p:cNvGrpSpPr>
                  <a:grpSpLocks noChangeAspect="1"/>
                </p:cNvGrpSpPr>
                <p:nvPr/>
              </p:nvGrpSpPr>
              <p:grpSpPr>
                <a:xfrm>
                  <a:off x="5578345" y="4254052"/>
                  <a:ext cx="446424" cy="336828"/>
                  <a:chOff x="4800600" y="922338"/>
                  <a:chExt cx="969963" cy="731837"/>
                </a:xfrm>
                <a:solidFill>
                  <a:schemeClr val="tx2"/>
                </a:solidFill>
              </p:grpSpPr>
              <p:sp>
                <p:nvSpPr>
                  <p:cNvPr id="56" name="Freeform 29">
                    <a:extLst>
                      <a:ext uri="{FF2B5EF4-FFF2-40B4-BE49-F238E27FC236}">
                        <a16:creationId xmlns:a16="http://schemas.microsoft.com/office/drawing/2014/main" id="{262B4E4F-4D0E-E8A3-018B-4EE9F0E981C0}"/>
                      </a:ext>
                    </a:extLst>
                  </p:cNvPr>
                  <p:cNvSpPr>
                    <a:spLocks/>
                  </p:cNvSpPr>
                  <p:nvPr/>
                </p:nvSpPr>
                <p:spPr bwMode="auto">
                  <a:xfrm>
                    <a:off x="4800600" y="922338"/>
                    <a:ext cx="969963" cy="598487"/>
                  </a:xfrm>
                  <a:custGeom>
                    <a:avLst/>
                    <a:gdLst>
                      <a:gd name="T0" fmla="*/ 214 w 256"/>
                      <a:gd name="T1" fmla="*/ 73 h 157"/>
                      <a:gd name="T2" fmla="*/ 149 w 256"/>
                      <a:gd name="T3" fmla="*/ 0 h 157"/>
                      <a:gd name="T4" fmla="*/ 95 w 256"/>
                      <a:gd name="T5" fmla="*/ 29 h 157"/>
                      <a:gd name="T6" fmla="*/ 83 w 256"/>
                      <a:gd name="T7" fmla="*/ 28 h 157"/>
                      <a:gd name="T8" fmla="*/ 34 w 256"/>
                      <a:gd name="T9" fmla="*/ 65 h 157"/>
                      <a:gd name="T10" fmla="*/ 0 w 256"/>
                      <a:gd name="T11" fmla="*/ 111 h 157"/>
                      <a:gd name="T12" fmla="*/ 46 w 256"/>
                      <a:gd name="T13" fmla="*/ 157 h 157"/>
                      <a:gd name="T14" fmla="*/ 66 w 256"/>
                      <a:gd name="T15" fmla="*/ 157 h 157"/>
                      <a:gd name="T16" fmla="*/ 49 w 256"/>
                      <a:gd name="T17" fmla="*/ 140 h 157"/>
                      <a:gd name="T18" fmla="*/ 46 w 256"/>
                      <a:gd name="T19" fmla="*/ 140 h 157"/>
                      <a:gd name="T20" fmla="*/ 17 w 256"/>
                      <a:gd name="T21" fmla="*/ 111 h 157"/>
                      <a:gd name="T22" fmla="*/ 38 w 256"/>
                      <a:gd name="T23" fmla="*/ 81 h 157"/>
                      <a:gd name="T24" fmla="*/ 49 w 256"/>
                      <a:gd name="T25" fmla="*/ 78 h 157"/>
                      <a:gd name="T26" fmla="*/ 51 w 256"/>
                      <a:gd name="T27" fmla="*/ 67 h 157"/>
                      <a:gd name="T28" fmla="*/ 83 w 256"/>
                      <a:gd name="T29" fmla="*/ 45 h 157"/>
                      <a:gd name="T30" fmla="*/ 93 w 256"/>
                      <a:gd name="T31" fmla="*/ 46 h 157"/>
                      <a:gd name="T32" fmla="*/ 105 w 256"/>
                      <a:gd name="T33" fmla="*/ 47 h 157"/>
                      <a:gd name="T34" fmla="*/ 110 w 256"/>
                      <a:gd name="T35" fmla="*/ 37 h 157"/>
                      <a:gd name="T36" fmla="*/ 149 w 256"/>
                      <a:gd name="T37" fmla="*/ 17 h 157"/>
                      <a:gd name="T38" fmla="*/ 196 w 256"/>
                      <a:gd name="T39" fmla="*/ 73 h 157"/>
                      <a:gd name="T40" fmla="*/ 196 w 256"/>
                      <a:gd name="T41" fmla="*/ 89 h 157"/>
                      <a:gd name="T42" fmla="*/ 212 w 256"/>
                      <a:gd name="T43" fmla="*/ 90 h 157"/>
                      <a:gd name="T44" fmla="*/ 239 w 256"/>
                      <a:gd name="T45" fmla="*/ 115 h 157"/>
                      <a:gd name="T46" fmla="*/ 213 w 256"/>
                      <a:gd name="T47" fmla="*/ 140 h 157"/>
                      <a:gd name="T48" fmla="*/ 207 w 256"/>
                      <a:gd name="T49" fmla="*/ 140 h 157"/>
                      <a:gd name="T50" fmla="*/ 190 w 256"/>
                      <a:gd name="T51" fmla="*/ 157 h 157"/>
                      <a:gd name="T52" fmla="*/ 214 w 256"/>
                      <a:gd name="T53" fmla="*/ 157 h 157"/>
                      <a:gd name="T54" fmla="*/ 256 w 256"/>
                      <a:gd name="T55" fmla="*/ 115 h 157"/>
                      <a:gd name="T56" fmla="*/ 214 w 256"/>
                      <a:gd name="T57" fmla="*/ 7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6" h="157">
                        <a:moveTo>
                          <a:pt x="214" y="73"/>
                        </a:moveTo>
                        <a:cubicBezTo>
                          <a:pt x="214" y="31"/>
                          <a:pt x="188" y="0"/>
                          <a:pt x="149" y="0"/>
                        </a:cubicBezTo>
                        <a:cubicBezTo>
                          <a:pt x="110" y="0"/>
                          <a:pt x="95" y="29"/>
                          <a:pt x="95" y="29"/>
                        </a:cubicBezTo>
                        <a:cubicBezTo>
                          <a:pt x="91" y="29"/>
                          <a:pt x="87" y="28"/>
                          <a:pt x="83" y="28"/>
                        </a:cubicBezTo>
                        <a:cubicBezTo>
                          <a:pt x="39" y="28"/>
                          <a:pt x="34" y="65"/>
                          <a:pt x="34" y="65"/>
                        </a:cubicBezTo>
                        <a:cubicBezTo>
                          <a:pt x="34" y="65"/>
                          <a:pt x="0" y="74"/>
                          <a:pt x="0" y="111"/>
                        </a:cubicBezTo>
                        <a:cubicBezTo>
                          <a:pt x="0" y="147"/>
                          <a:pt x="30" y="157"/>
                          <a:pt x="46" y="157"/>
                        </a:cubicBezTo>
                        <a:cubicBezTo>
                          <a:pt x="66" y="157"/>
                          <a:pt x="66" y="157"/>
                          <a:pt x="66" y="157"/>
                        </a:cubicBezTo>
                        <a:cubicBezTo>
                          <a:pt x="49" y="140"/>
                          <a:pt x="49" y="140"/>
                          <a:pt x="49" y="140"/>
                        </a:cubicBezTo>
                        <a:cubicBezTo>
                          <a:pt x="46" y="140"/>
                          <a:pt x="46" y="140"/>
                          <a:pt x="46" y="140"/>
                        </a:cubicBezTo>
                        <a:cubicBezTo>
                          <a:pt x="43" y="140"/>
                          <a:pt x="17" y="139"/>
                          <a:pt x="17" y="111"/>
                        </a:cubicBezTo>
                        <a:cubicBezTo>
                          <a:pt x="17" y="88"/>
                          <a:pt x="36" y="82"/>
                          <a:pt x="38" y="81"/>
                        </a:cubicBezTo>
                        <a:cubicBezTo>
                          <a:pt x="49" y="78"/>
                          <a:pt x="49" y="78"/>
                          <a:pt x="49" y="78"/>
                        </a:cubicBezTo>
                        <a:cubicBezTo>
                          <a:pt x="51" y="67"/>
                          <a:pt x="51" y="67"/>
                          <a:pt x="51" y="67"/>
                        </a:cubicBezTo>
                        <a:cubicBezTo>
                          <a:pt x="51" y="66"/>
                          <a:pt x="54" y="45"/>
                          <a:pt x="83" y="45"/>
                        </a:cubicBezTo>
                        <a:cubicBezTo>
                          <a:pt x="86" y="45"/>
                          <a:pt x="90" y="46"/>
                          <a:pt x="93" y="46"/>
                        </a:cubicBezTo>
                        <a:cubicBezTo>
                          <a:pt x="105" y="47"/>
                          <a:pt x="105" y="47"/>
                          <a:pt x="105" y="47"/>
                        </a:cubicBezTo>
                        <a:cubicBezTo>
                          <a:pt x="110" y="37"/>
                          <a:pt x="110" y="37"/>
                          <a:pt x="110" y="37"/>
                        </a:cubicBezTo>
                        <a:cubicBezTo>
                          <a:pt x="111" y="36"/>
                          <a:pt x="122" y="17"/>
                          <a:pt x="149" y="17"/>
                        </a:cubicBezTo>
                        <a:cubicBezTo>
                          <a:pt x="182" y="17"/>
                          <a:pt x="196" y="45"/>
                          <a:pt x="196" y="73"/>
                        </a:cubicBezTo>
                        <a:cubicBezTo>
                          <a:pt x="196" y="89"/>
                          <a:pt x="196" y="89"/>
                          <a:pt x="196" y="89"/>
                        </a:cubicBezTo>
                        <a:cubicBezTo>
                          <a:pt x="212" y="90"/>
                          <a:pt x="212" y="90"/>
                          <a:pt x="212" y="90"/>
                        </a:cubicBezTo>
                        <a:cubicBezTo>
                          <a:pt x="215" y="90"/>
                          <a:pt x="239" y="92"/>
                          <a:pt x="239" y="115"/>
                        </a:cubicBezTo>
                        <a:cubicBezTo>
                          <a:pt x="239" y="136"/>
                          <a:pt x="220" y="139"/>
                          <a:pt x="213" y="140"/>
                        </a:cubicBezTo>
                        <a:cubicBezTo>
                          <a:pt x="207" y="140"/>
                          <a:pt x="207" y="140"/>
                          <a:pt x="207" y="140"/>
                        </a:cubicBezTo>
                        <a:cubicBezTo>
                          <a:pt x="190" y="157"/>
                          <a:pt x="190" y="157"/>
                          <a:pt x="190" y="157"/>
                        </a:cubicBezTo>
                        <a:cubicBezTo>
                          <a:pt x="214" y="157"/>
                          <a:pt x="214" y="157"/>
                          <a:pt x="214" y="157"/>
                        </a:cubicBezTo>
                        <a:cubicBezTo>
                          <a:pt x="214" y="157"/>
                          <a:pt x="256" y="154"/>
                          <a:pt x="256" y="115"/>
                        </a:cubicBezTo>
                        <a:cubicBezTo>
                          <a:pt x="256" y="76"/>
                          <a:pt x="214" y="73"/>
                          <a:pt x="21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defRPr/>
                    </a:pPr>
                    <a:endParaRPr lang="en-US" sz="1200">
                      <a:solidFill>
                        <a:srgbClr val="FFFFFF"/>
                      </a:solidFill>
                      <a:latin typeface="Arial"/>
                    </a:endParaRPr>
                  </a:p>
                </p:txBody>
              </p:sp>
              <p:sp>
                <p:nvSpPr>
                  <p:cNvPr id="57" name="Freeform 30">
                    <a:extLst>
                      <a:ext uri="{FF2B5EF4-FFF2-40B4-BE49-F238E27FC236}">
                        <a16:creationId xmlns:a16="http://schemas.microsoft.com/office/drawing/2014/main" id="{941A14E0-5ADE-C183-C893-2FB15FC04C4D}"/>
                      </a:ext>
                    </a:extLst>
                  </p:cNvPr>
                  <p:cNvSpPr>
                    <a:spLocks/>
                  </p:cNvSpPr>
                  <p:nvPr/>
                </p:nvSpPr>
                <p:spPr bwMode="auto">
                  <a:xfrm>
                    <a:off x="5065713" y="1219200"/>
                    <a:ext cx="439738" cy="434975"/>
                  </a:xfrm>
                  <a:custGeom>
                    <a:avLst/>
                    <a:gdLst>
                      <a:gd name="T0" fmla="*/ 0 w 277"/>
                      <a:gd name="T1" fmla="*/ 140 h 274"/>
                      <a:gd name="T2" fmla="*/ 7 w 277"/>
                      <a:gd name="T3" fmla="*/ 149 h 274"/>
                      <a:gd name="T4" fmla="*/ 28 w 277"/>
                      <a:gd name="T5" fmla="*/ 171 h 274"/>
                      <a:gd name="T6" fmla="*/ 50 w 277"/>
                      <a:gd name="T7" fmla="*/ 149 h 274"/>
                      <a:gd name="T8" fmla="*/ 119 w 277"/>
                      <a:gd name="T9" fmla="*/ 80 h 274"/>
                      <a:gd name="T10" fmla="*/ 119 w 277"/>
                      <a:gd name="T11" fmla="*/ 149 h 274"/>
                      <a:gd name="T12" fmla="*/ 119 w 277"/>
                      <a:gd name="T13" fmla="*/ 190 h 274"/>
                      <a:gd name="T14" fmla="*/ 119 w 277"/>
                      <a:gd name="T15" fmla="*/ 274 h 274"/>
                      <a:gd name="T16" fmla="*/ 160 w 277"/>
                      <a:gd name="T17" fmla="*/ 274 h 274"/>
                      <a:gd name="T18" fmla="*/ 160 w 277"/>
                      <a:gd name="T19" fmla="*/ 190 h 274"/>
                      <a:gd name="T20" fmla="*/ 160 w 277"/>
                      <a:gd name="T21" fmla="*/ 149 h 274"/>
                      <a:gd name="T22" fmla="*/ 160 w 277"/>
                      <a:gd name="T23" fmla="*/ 80 h 274"/>
                      <a:gd name="T24" fmla="*/ 227 w 277"/>
                      <a:gd name="T25" fmla="*/ 149 h 274"/>
                      <a:gd name="T26" fmla="*/ 248 w 277"/>
                      <a:gd name="T27" fmla="*/ 171 h 274"/>
                      <a:gd name="T28" fmla="*/ 270 w 277"/>
                      <a:gd name="T29" fmla="*/ 149 h 274"/>
                      <a:gd name="T30" fmla="*/ 277 w 277"/>
                      <a:gd name="T31" fmla="*/ 140 h 274"/>
                      <a:gd name="T32" fmla="*/ 138 w 277"/>
                      <a:gd name="T33" fmla="*/ 0 h 274"/>
                      <a:gd name="T34" fmla="*/ 0 w 277"/>
                      <a:gd name="T35" fmla="*/ 14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274">
                        <a:moveTo>
                          <a:pt x="0" y="140"/>
                        </a:moveTo>
                        <a:lnTo>
                          <a:pt x="7" y="149"/>
                        </a:lnTo>
                        <a:lnTo>
                          <a:pt x="28" y="171"/>
                        </a:lnTo>
                        <a:lnTo>
                          <a:pt x="50" y="149"/>
                        </a:lnTo>
                        <a:lnTo>
                          <a:pt x="119" y="80"/>
                        </a:lnTo>
                        <a:lnTo>
                          <a:pt x="119" y="149"/>
                        </a:lnTo>
                        <a:lnTo>
                          <a:pt x="119" y="190"/>
                        </a:lnTo>
                        <a:lnTo>
                          <a:pt x="119" y="274"/>
                        </a:lnTo>
                        <a:lnTo>
                          <a:pt x="160" y="274"/>
                        </a:lnTo>
                        <a:lnTo>
                          <a:pt x="160" y="190"/>
                        </a:lnTo>
                        <a:lnTo>
                          <a:pt x="160" y="149"/>
                        </a:lnTo>
                        <a:lnTo>
                          <a:pt x="160" y="80"/>
                        </a:lnTo>
                        <a:lnTo>
                          <a:pt x="227" y="149"/>
                        </a:lnTo>
                        <a:lnTo>
                          <a:pt x="248" y="171"/>
                        </a:lnTo>
                        <a:lnTo>
                          <a:pt x="270" y="149"/>
                        </a:lnTo>
                        <a:lnTo>
                          <a:pt x="277" y="140"/>
                        </a:lnTo>
                        <a:lnTo>
                          <a:pt x="138" y="0"/>
                        </a:lnTo>
                        <a:lnTo>
                          <a:pt x="0"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54">
                      <a:defRPr/>
                    </a:pPr>
                    <a:endParaRPr lang="en-US" sz="1200">
                      <a:solidFill>
                        <a:srgbClr val="FFFFFF"/>
                      </a:solidFill>
                      <a:latin typeface="Arial"/>
                    </a:endParaRPr>
                  </a:p>
                </p:txBody>
              </p:sp>
            </p:grpSp>
            <p:sp>
              <p:nvSpPr>
                <p:cNvPr id="55" name="TextBox 54">
                  <a:extLst>
                    <a:ext uri="{FF2B5EF4-FFF2-40B4-BE49-F238E27FC236}">
                      <a16:creationId xmlns:a16="http://schemas.microsoft.com/office/drawing/2014/main" id="{F8408170-FC89-6A62-CE76-26B6A872AB4B}"/>
                    </a:ext>
                  </a:extLst>
                </p:cNvPr>
                <p:cNvSpPr txBox="1"/>
                <p:nvPr/>
              </p:nvSpPr>
              <p:spPr>
                <a:xfrm>
                  <a:off x="5650874" y="4630240"/>
                  <a:ext cx="301365" cy="138499"/>
                </a:xfrm>
                <a:prstGeom prst="rect">
                  <a:avLst/>
                </a:prstGeom>
                <a:noFill/>
              </p:spPr>
              <p:txBody>
                <a:bodyPr wrap="none" lIns="0" tIns="0" rIns="0" bIns="0" rtlCol="0">
                  <a:spAutoFit/>
                </a:bodyPr>
                <a:lstStyle/>
                <a:p>
                  <a:pPr algn="ctr" defTabSz="914354">
                    <a:defRPr/>
                  </a:pPr>
                  <a:r>
                    <a:rPr lang="en-US" sz="900">
                      <a:solidFill>
                        <a:srgbClr val="FFFFFF"/>
                      </a:solidFill>
                      <a:latin typeface="Arial"/>
                    </a:rPr>
                    <a:t>Cloud</a:t>
                  </a:r>
                </a:p>
              </p:txBody>
            </p:sp>
          </p:grpSp>
          <p:grpSp>
            <p:nvGrpSpPr>
              <p:cNvPr id="51" name="Group 50">
                <a:extLst>
                  <a:ext uri="{FF2B5EF4-FFF2-40B4-BE49-F238E27FC236}">
                    <a16:creationId xmlns:a16="http://schemas.microsoft.com/office/drawing/2014/main" id="{FFA26CD6-54F8-D806-0985-736478B5C32A}"/>
                  </a:ext>
                </a:extLst>
              </p:cNvPr>
              <p:cNvGrpSpPr/>
              <p:nvPr/>
            </p:nvGrpSpPr>
            <p:grpSpPr>
              <a:xfrm>
                <a:off x="5052846" y="4250827"/>
                <a:ext cx="403957" cy="517912"/>
                <a:chOff x="5066213" y="4250827"/>
                <a:chExt cx="403957" cy="517912"/>
              </a:xfrm>
            </p:grpSpPr>
            <p:sp>
              <p:nvSpPr>
                <p:cNvPr id="52" name="Freeform 5">
                  <a:extLst>
                    <a:ext uri="{FF2B5EF4-FFF2-40B4-BE49-F238E27FC236}">
                      <a16:creationId xmlns:a16="http://schemas.microsoft.com/office/drawing/2014/main" id="{D561CDEC-0CE6-8F0C-F3F1-678F7A422DAF}"/>
                    </a:ext>
                  </a:extLst>
                </p:cNvPr>
                <p:cNvSpPr>
                  <a:spLocks noChangeAspect="1" noEditPoints="1"/>
                </p:cNvSpPr>
                <p:nvPr/>
              </p:nvSpPr>
              <p:spPr bwMode="auto">
                <a:xfrm>
                  <a:off x="5103395" y="4250827"/>
                  <a:ext cx="329592" cy="322318"/>
                </a:xfrm>
                <a:custGeom>
                  <a:avLst/>
                  <a:gdLst>
                    <a:gd name="T0" fmla="*/ 270 w 589"/>
                    <a:gd name="T1" fmla="*/ 49 h 576"/>
                    <a:gd name="T2" fmla="*/ 172 w 589"/>
                    <a:gd name="T3" fmla="*/ 49 h 576"/>
                    <a:gd name="T4" fmla="*/ 135 w 589"/>
                    <a:gd name="T5" fmla="*/ 49 h 576"/>
                    <a:gd name="T6" fmla="*/ 0 w 589"/>
                    <a:gd name="T7" fmla="*/ 576 h 576"/>
                    <a:gd name="T8" fmla="*/ 172 w 589"/>
                    <a:gd name="T9" fmla="*/ 558 h 576"/>
                    <a:gd name="T10" fmla="*/ 172 w 589"/>
                    <a:gd name="T11" fmla="*/ 558 h 576"/>
                    <a:gd name="T12" fmla="*/ 245 w 589"/>
                    <a:gd name="T13" fmla="*/ 429 h 576"/>
                    <a:gd name="T14" fmla="*/ 67 w 589"/>
                    <a:gd name="T15" fmla="*/ 374 h 576"/>
                    <a:gd name="T16" fmla="*/ 67 w 589"/>
                    <a:gd name="T17" fmla="*/ 343 h 576"/>
                    <a:gd name="T18" fmla="*/ 245 w 589"/>
                    <a:gd name="T19" fmla="*/ 282 h 576"/>
                    <a:gd name="T20" fmla="*/ 245 w 589"/>
                    <a:gd name="T21" fmla="*/ 282 h 576"/>
                    <a:gd name="T22" fmla="*/ 245 w 589"/>
                    <a:gd name="T23" fmla="*/ 196 h 576"/>
                    <a:gd name="T24" fmla="*/ 67 w 589"/>
                    <a:gd name="T25" fmla="*/ 141 h 576"/>
                    <a:gd name="T26" fmla="*/ 67 w 589"/>
                    <a:gd name="T27" fmla="*/ 110 h 576"/>
                    <a:gd name="T28" fmla="*/ 307 w 589"/>
                    <a:gd name="T29" fmla="*/ 460 h 576"/>
                    <a:gd name="T30" fmla="*/ 307 w 589"/>
                    <a:gd name="T31" fmla="*/ 460 h 576"/>
                    <a:gd name="T32" fmla="*/ 307 w 589"/>
                    <a:gd name="T33" fmla="*/ 374 h 576"/>
                    <a:gd name="T34" fmla="*/ 282 w 589"/>
                    <a:gd name="T35" fmla="*/ 313 h 576"/>
                    <a:gd name="T36" fmla="*/ 282 w 589"/>
                    <a:gd name="T37" fmla="*/ 282 h 576"/>
                    <a:gd name="T38" fmla="*/ 307 w 589"/>
                    <a:gd name="T39" fmla="*/ 227 h 576"/>
                    <a:gd name="T40" fmla="*/ 307 w 589"/>
                    <a:gd name="T41" fmla="*/ 227 h 576"/>
                    <a:gd name="T42" fmla="*/ 350 w 589"/>
                    <a:gd name="T43" fmla="*/ 429 h 576"/>
                    <a:gd name="T44" fmla="*/ 319 w 589"/>
                    <a:gd name="T45" fmla="*/ 374 h 576"/>
                    <a:gd name="T46" fmla="*/ 319 w 589"/>
                    <a:gd name="T47" fmla="*/ 343 h 576"/>
                    <a:gd name="T48" fmla="*/ 350 w 589"/>
                    <a:gd name="T49" fmla="*/ 282 h 576"/>
                    <a:gd name="T50" fmla="*/ 350 w 589"/>
                    <a:gd name="T51" fmla="*/ 282 h 576"/>
                    <a:gd name="T52" fmla="*/ 350 w 589"/>
                    <a:gd name="T53" fmla="*/ 196 h 576"/>
                    <a:gd name="T54" fmla="*/ 356 w 589"/>
                    <a:gd name="T55" fmla="*/ 429 h 576"/>
                    <a:gd name="T56" fmla="*/ 356 w 589"/>
                    <a:gd name="T57" fmla="*/ 398 h 576"/>
                    <a:gd name="T58" fmla="*/ 387 w 589"/>
                    <a:gd name="T59" fmla="*/ 343 h 576"/>
                    <a:gd name="T60" fmla="*/ 387 w 589"/>
                    <a:gd name="T61" fmla="*/ 343 h 576"/>
                    <a:gd name="T62" fmla="*/ 387 w 589"/>
                    <a:gd name="T63" fmla="*/ 257 h 576"/>
                    <a:gd name="T64" fmla="*/ 356 w 589"/>
                    <a:gd name="T65" fmla="*/ 196 h 576"/>
                    <a:gd name="T66" fmla="*/ 393 w 589"/>
                    <a:gd name="T67" fmla="*/ 564 h 576"/>
                    <a:gd name="T68" fmla="*/ 460 w 589"/>
                    <a:gd name="T69" fmla="*/ 460 h 576"/>
                    <a:gd name="T70" fmla="*/ 460 w 589"/>
                    <a:gd name="T71" fmla="*/ 460 h 576"/>
                    <a:gd name="T72" fmla="*/ 460 w 589"/>
                    <a:gd name="T73" fmla="*/ 374 h 576"/>
                    <a:gd name="T74" fmla="*/ 436 w 589"/>
                    <a:gd name="T75" fmla="*/ 313 h 576"/>
                    <a:gd name="T76" fmla="*/ 436 w 589"/>
                    <a:gd name="T77" fmla="*/ 282 h 576"/>
                    <a:gd name="T78" fmla="*/ 460 w 589"/>
                    <a:gd name="T79" fmla="*/ 227 h 576"/>
                    <a:gd name="T80" fmla="*/ 460 w 589"/>
                    <a:gd name="T81" fmla="*/ 227 h 576"/>
                    <a:gd name="T82" fmla="*/ 497 w 589"/>
                    <a:gd name="T83" fmla="*/ 429 h 576"/>
                    <a:gd name="T84" fmla="*/ 472 w 589"/>
                    <a:gd name="T85" fmla="*/ 374 h 576"/>
                    <a:gd name="T86" fmla="*/ 472 w 589"/>
                    <a:gd name="T87" fmla="*/ 343 h 576"/>
                    <a:gd name="T88" fmla="*/ 497 w 589"/>
                    <a:gd name="T89" fmla="*/ 282 h 576"/>
                    <a:gd name="T90" fmla="*/ 497 w 589"/>
                    <a:gd name="T91" fmla="*/ 282 h 576"/>
                    <a:gd name="T92" fmla="*/ 497 w 589"/>
                    <a:gd name="T93" fmla="*/ 196 h 576"/>
                    <a:gd name="T94" fmla="*/ 509 w 589"/>
                    <a:gd name="T95" fmla="*/ 429 h 576"/>
                    <a:gd name="T96" fmla="*/ 509 w 589"/>
                    <a:gd name="T97" fmla="*/ 398 h 576"/>
                    <a:gd name="T98" fmla="*/ 540 w 589"/>
                    <a:gd name="T99" fmla="*/ 343 h 576"/>
                    <a:gd name="T100" fmla="*/ 540 w 589"/>
                    <a:gd name="T101" fmla="*/ 343 h 576"/>
                    <a:gd name="T102" fmla="*/ 540 w 589"/>
                    <a:gd name="T103" fmla="*/ 257 h 576"/>
                    <a:gd name="T104" fmla="*/ 509 w 589"/>
                    <a:gd name="T105" fmla="*/ 19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89" h="576">
                      <a:moveTo>
                        <a:pt x="558" y="564"/>
                      </a:moveTo>
                      <a:lnTo>
                        <a:pt x="558" y="165"/>
                      </a:lnTo>
                      <a:lnTo>
                        <a:pt x="270" y="165"/>
                      </a:lnTo>
                      <a:lnTo>
                        <a:pt x="270" y="49"/>
                      </a:lnTo>
                      <a:lnTo>
                        <a:pt x="178" y="49"/>
                      </a:lnTo>
                      <a:lnTo>
                        <a:pt x="178" y="18"/>
                      </a:lnTo>
                      <a:lnTo>
                        <a:pt x="172" y="18"/>
                      </a:lnTo>
                      <a:lnTo>
                        <a:pt x="172" y="49"/>
                      </a:lnTo>
                      <a:lnTo>
                        <a:pt x="141" y="49"/>
                      </a:lnTo>
                      <a:lnTo>
                        <a:pt x="141" y="0"/>
                      </a:lnTo>
                      <a:lnTo>
                        <a:pt x="135" y="0"/>
                      </a:lnTo>
                      <a:lnTo>
                        <a:pt x="135" y="49"/>
                      </a:lnTo>
                      <a:lnTo>
                        <a:pt x="43" y="49"/>
                      </a:lnTo>
                      <a:lnTo>
                        <a:pt x="43" y="558"/>
                      </a:lnTo>
                      <a:lnTo>
                        <a:pt x="0" y="558"/>
                      </a:lnTo>
                      <a:lnTo>
                        <a:pt x="0" y="576"/>
                      </a:lnTo>
                      <a:lnTo>
                        <a:pt x="589" y="576"/>
                      </a:lnTo>
                      <a:lnTo>
                        <a:pt x="589" y="564"/>
                      </a:lnTo>
                      <a:lnTo>
                        <a:pt x="558" y="564"/>
                      </a:lnTo>
                      <a:close/>
                      <a:moveTo>
                        <a:pt x="172" y="558"/>
                      </a:moveTo>
                      <a:lnTo>
                        <a:pt x="141" y="558"/>
                      </a:lnTo>
                      <a:lnTo>
                        <a:pt x="141" y="509"/>
                      </a:lnTo>
                      <a:lnTo>
                        <a:pt x="172" y="509"/>
                      </a:lnTo>
                      <a:lnTo>
                        <a:pt x="172" y="558"/>
                      </a:lnTo>
                      <a:close/>
                      <a:moveTo>
                        <a:pt x="245" y="460"/>
                      </a:moveTo>
                      <a:lnTo>
                        <a:pt x="67" y="460"/>
                      </a:lnTo>
                      <a:lnTo>
                        <a:pt x="67" y="429"/>
                      </a:lnTo>
                      <a:lnTo>
                        <a:pt x="245" y="429"/>
                      </a:lnTo>
                      <a:lnTo>
                        <a:pt x="245" y="460"/>
                      </a:lnTo>
                      <a:close/>
                      <a:moveTo>
                        <a:pt x="245" y="398"/>
                      </a:moveTo>
                      <a:lnTo>
                        <a:pt x="67" y="398"/>
                      </a:lnTo>
                      <a:lnTo>
                        <a:pt x="67" y="374"/>
                      </a:lnTo>
                      <a:lnTo>
                        <a:pt x="245" y="374"/>
                      </a:lnTo>
                      <a:lnTo>
                        <a:pt x="245" y="398"/>
                      </a:lnTo>
                      <a:close/>
                      <a:moveTo>
                        <a:pt x="245" y="343"/>
                      </a:moveTo>
                      <a:lnTo>
                        <a:pt x="67" y="343"/>
                      </a:lnTo>
                      <a:lnTo>
                        <a:pt x="67" y="313"/>
                      </a:lnTo>
                      <a:lnTo>
                        <a:pt x="245" y="313"/>
                      </a:lnTo>
                      <a:lnTo>
                        <a:pt x="245" y="343"/>
                      </a:lnTo>
                      <a:close/>
                      <a:moveTo>
                        <a:pt x="245" y="282"/>
                      </a:moveTo>
                      <a:lnTo>
                        <a:pt x="67" y="282"/>
                      </a:lnTo>
                      <a:lnTo>
                        <a:pt x="67" y="257"/>
                      </a:lnTo>
                      <a:lnTo>
                        <a:pt x="245" y="257"/>
                      </a:lnTo>
                      <a:lnTo>
                        <a:pt x="245" y="282"/>
                      </a:lnTo>
                      <a:close/>
                      <a:moveTo>
                        <a:pt x="245" y="227"/>
                      </a:moveTo>
                      <a:lnTo>
                        <a:pt x="67" y="227"/>
                      </a:lnTo>
                      <a:lnTo>
                        <a:pt x="67" y="196"/>
                      </a:lnTo>
                      <a:lnTo>
                        <a:pt x="245" y="196"/>
                      </a:lnTo>
                      <a:lnTo>
                        <a:pt x="245" y="227"/>
                      </a:lnTo>
                      <a:close/>
                      <a:moveTo>
                        <a:pt x="245" y="165"/>
                      </a:moveTo>
                      <a:lnTo>
                        <a:pt x="67" y="165"/>
                      </a:lnTo>
                      <a:lnTo>
                        <a:pt x="67" y="141"/>
                      </a:lnTo>
                      <a:lnTo>
                        <a:pt x="245" y="141"/>
                      </a:lnTo>
                      <a:lnTo>
                        <a:pt x="245" y="165"/>
                      </a:lnTo>
                      <a:close/>
                      <a:moveTo>
                        <a:pt x="245" y="110"/>
                      </a:moveTo>
                      <a:lnTo>
                        <a:pt x="67" y="110"/>
                      </a:lnTo>
                      <a:lnTo>
                        <a:pt x="67" y="80"/>
                      </a:lnTo>
                      <a:lnTo>
                        <a:pt x="245" y="80"/>
                      </a:lnTo>
                      <a:lnTo>
                        <a:pt x="245" y="110"/>
                      </a:lnTo>
                      <a:close/>
                      <a:moveTo>
                        <a:pt x="307" y="460"/>
                      </a:moveTo>
                      <a:lnTo>
                        <a:pt x="282" y="460"/>
                      </a:lnTo>
                      <a:lnTo>
                        <a:pt x="282" y="429"/>
                      </a:lnTo>
                      <a:lnTo>
                        <a:pt x="307" y="429"/>
                      </a:lnTo>
                      <a:lnTo>
                        <a:pt x="307" y="460"/>
                      </a:lnTo>
                      <a:close/>
                      <a:moveTo>
                        <a:pt x="307" y="398"/>
                      </a:moveTo>
                      <a:lnTo>
                        <a:pt x="282" y="398"/>
                      </a:lnTo>
                      <a:lnTo>
                        <a:pt x="282" y="374"/>
                      </a:lnTo>
                      <a:lnTo>
                        <a:pt x="307" y="374"/>
                      </a:lnTo>
                      <a:lnTo>
                        <a:pt x="307" y="398"/>
                      </a:lnTo>
                      <a:close/>
                      <a:moveTo>
                        <a:pt x="307" y="343"/>
                      </a:moveTo>
                      <a:lnTo>
                        <a:pt x="282" y="343"/>
                      </a:lnTo>
                      <a:lnTo>
                        <a:pt x="282" y="313"/>
                      </a:lnTo>
                      <a:lnTo>
                        <a:pt x="307" y="313"/>
                      </a:lnTo>
                      <a:lnTo>
                        <a:pt x="307" y="343"/>
                      </a:lnTo>
                      <a:close/>
                      <a:moveTo>
                        <a:pt x="307" y="282"/>
                      </a:moveTo>
                      <a:lnTo>
                        <a:pt x="282" y="282"/>
                      </a:lnTo>
                      <a:lnTo>
                        <a:pt x="282" y="257"/>
                      </a:lnTo>
                      <a:lnTo>
                        <a:pt x="307" y="257"/>
                      </a:lnTo>
                      <a:lnTo>
                        <a:pt x="307" y="282"/>
                      </a:lnTo>
                      <a:close/>
                      <a:moveTo>
                        <a:pt x="307" y="227"/>
                      </a:moveTo>
                      <a:lnTo>
                        <a:pt x="282" y="227"/>
                      </a:lnTo>
                      <a:lnTo>
                        <a:pt x="282" y="196"/>
                      </a:lnTo>
                      <a:lnTo>
                        <a:pt x="307" y="196"/>
                      </a:lnTo>
                      <a:lnTo>
                        <a:pt x="307" y="227"/>
                      </a:lnTo>
                      <a:close/>
                      <a:moveTo>
                        <a:pt x="350" y="460"/>
                      </a:moveTo>
                      <a:lnTo>
                        <a:pt x="319" y="460"/>
                      </a:lnTo>
                      <a:lnTo>
                        <a:pt x="319" y="429"/>
                      </a:lnTo>
                      <a:lnTo>
                        <a:pt x="350" y="429"/>
                      </a:lnTo>
                      <a:lnTo>
                        <a:pt x="350" y="460"/>
                      </a:lnTo>
                      <a:close/>
                      <a:moveTo>
                        <a:pt x="350" y="398"/>
                      </a:moveTo>
                      <a:lnTo>
                        <a:pt x="319" y="398"/>
                      </a:lnTo>
                      <a:lnTo>
                        <a:pt x="319" y="374"/>
                      </a:lnTo>
                      <a:lnTo>
                        <a:pt x="350" y="374"/>
                      </a:lnTo>
                      <a:lnTo>
                        <a:pt x="350" y="398"/>
                      </a:lnTo>
                      <a:close/>
                      <a:moveTo>
                        <a:pt x="350" y="343"/>
                      </a:moveTo>
                      <a:lnTo>
                        <a:pt x="319" y="343"/>
                      </a:lnTo>
                      <a:lnTo>
                        <a:pt x="319" y="313"/>
                      </a:lnTo>
                      <a:lnTo>
                        <a:pt x="350" y="313"/>
                      </a:lnTo>
                      <a:lnTo>
                        <a:pt x="350" y="343"/>
                      </a:lnTo>
                      <a:close/>
                      <a:moveTo>
                        <a:pt x="350" y="282"/>
                      </a:moveTo>
                      <a:lnTo>
                        <a:pt x="319" y="282"/>
                      </a:lnTo>
                      <a:lnTo>
                        <a:pt x="319" y="257"/>
                      </a:lnTo>
                      <a:lnTo>
                        <a:pt x="350" y="257"/>
                      </a:lnTo>
                      <a:lnTo>
                        <a:pt x="350" y="282"/>
                      </a:lnTo>
                      <a:close/>
                      <a:moveTo>
                        <a:pt x="350" y="227"/>
                      </a:moveTo>
                      <a:lnTo>
                        <a:pt x="319" y="227"/>
                      </a:lnTo>
                      <a:lnTo>
                        <a:pt x="319" y="196"/>
                      </a:lnTo>
                      <a:lnTo>
                        <a:pt x="350" y="196"/>
                      </a:lnTo>
                      <a:lnTo>
                        <a:pt x="350" y="227"/>
                      </a:lnTo>
                      <a:close/>
                      <a:moveTo>
                        <a:pt x="387" y="460"/>
                      </a:moveTo>
                      <a:lnTo>
                        <a:pt x="356" y="460"/>
                      </a:lnTo>
                      <a:lnTo>
                        <a:pt x="356" y="429"/>
                      </a:lnTo>
                      <a:lnTo>
                        <a:pt x="387" y="429"/>
                      </a:lnTo>
                      <a:lnTo>
                        <a:pt x="387" y="460"/>
                      </a:lnTo>
                      <a:close/>
                      <a:moveTo>
                        <a:pt x="387" y="398"/>
                      </a:moveTo>
                      <a:lnTo>
                        <a:pt x="356" y="398"/>
                      </a:lnTo>
                      <a:lnTo>
                        <a:pt x="356" y="374"/>
                      </a:lnTo>
                      <a:lnTo>
                        <a:pt x="387" y="374"/>
                      </a:lnTo>
                      <a:lnTo>
                        <a:pt x="387" y="398"/>
                      </a:lnTo>
                      <a:close/>
                      <a:moveTo>
                        <a:pt x="387" y="343"/>
                      </a:moveTo>
                      <a:lnTo>
                        <a:pt x="356" y="343"/>
                      </a:lnTo>
                      <a:lnTo>
                        <a:pt x="356" y="313"/>
                      </a:lnTo>
                      <a:lnTo>
                        <a:pt x="387" y="313"/>
                      </a:lnTo>
                      <a:lnTo>
                        <a:pt x="387" y="343"/>
                      </a:lnTo>
                      <a:close/>
                      <a:moveTo>
                        <a:pt x="387" y="282"/>
                      </a:moveTo>
                      <a:lnTo>
                        <a:pt x="356" y="282"/>
                      </a:lnTo>
                      <a:lnTo>
                        <a:pt x="356" y="257"/>
                      </a:lnTo>
                      <a:lnTo>
                        <a:pt x="387" y="257"/>
                      </a:lnTo>
                      <a:lnTo>
                        <a:pt x="387" y="282"/>
                      </a:lnTo>
                      <a:close/>
                      <a:moveTo>
                        <a:pt x="387" y="227"/>
                      </a:moveTo>
                      <a:lnTo>
                        <a:pt x="356" y="227"/>
                      </a:lnTo>
                      <a:lnTo>
                        <a:pt x="356" y="196"/>
                      </a:lnTo>
                      <a:lnTo>
                        <a:pt x="387" y="196"/>
                      </a:lnTo>
                      <a:lnTo>
                        <a:pt x="387" y="227"/>
                      </a:lnTo>
                      <a:close/>
                      <a:moveTo>
                        <a:pt x="423" y="564"/>
                      </a:moveTo>
                      <a:lnTo>
                        <a:pt x="393" y="564"/>
                      </a:lnTo>
                      <a:lnTo>
                        <a:pt x="393" y="509"/>
                      </a:lnTo>
                      <a:lnTo>
                        <a:pt x="423" y="509"/>
                      </a:lnTo>
                      <a:lnTo>
                        <a:pt x="423" y="564"/>
                      </a:lnTo>
                      <a:close/>
                      <a:moveTo>
                        <a:pt x="460" y="460"/>
                      </a:moveTo>
                      <a:lnTo>
                        <a:pt x="436" y="460"/>
                      </a:lnTo>
                      <a:lnTo>
                        <a:pt x="436" y="429"/>
                      </a:lnTo>
                      <a:lnTo>
                        <a:pt x="460" y="429"/>
                      </a:lnTo>
                      <a:lnTo>
                        <a:pt x="460" y="460"/>
                      </a:lnTo>
                      <a:close/>
                      <a:moveTo>
                        <a:pt x="460" y="398"/>
                      </a:moveTo>
                      <a:lnTo>
                        <a:pt x="436" y="398"/>
                      </a:lnTo>
                      <a:lnTo>
                        <a:pt x="436" y="374"/>
                      </a:lnTo>
                      <a:lnTo>
                        <a:pt x="460" y="374"/>
                      </a:lnTo>
                      <a:lnTo>
                        <a:pt x="460" y="398"/>
                      </a:lnTo>
                      <a:close/>
                      <a:moveTo>
                        <a:pt x="460" y="343"/>
                      </a:moveTo>
                      <a:lnTo>
                        <a:pt x="436" y="343"/>
                      </a:lnTo>
                      <a:lnTo>
                        <a:pt x="436" y="313"/>
                      </a:lnTo>
                      <a:lnTo>
                        <a:pt x="460" y="313"/>
                      </a:lnTo>
                      <a:lnTo>
                        <a:pt x="460" y="343"/>
                      </a:lnTo>
                      <a:close/>
                      <a:moveTo>
                        <a:pt x="460" y="282"/>
                      </a:moveTo>
                      <a:lnTo>
                        <a:pt x="436" y="282"/>
                      </a:lnTo>
                      <a:lnTo>
                        <a:pt x="436" y="257"/>
                      </a:lnTo>
                      <a:lnTo>
                        <a:pt x="460" y="257"/>
                      </a:lnTo>
                      <a:lnTo>
                        <a:pt x="460" y="282"/>
                      </a:lnTo>
                      <a:close/>
                      <a:moveTo>
                        <a:pt x="460" y="227"/>
                      </a:moveTo>
                      <a:lnTo>
                        <a:pt x="436" y="227"/>
                      </a:lnTo>
                      <a:lnTo>
                        <a:pt x="436" y="196"/>
                      </a:lnTo>
                      <a:lnTo>
                        <a:pt x="460" y="196"/>
                      </a:lnTo>
                      <a:lnTo>
                        <a:pt x="460" y="227"/>
                      </a:lnTo>
                      <a:close/>
                      <a:moveTo>
                        <a:pt x="497" y="460"/>
                      </a:moveTo>
                      <a:lnTo>
                        <a:pt x="472" y="460"/>
                      </a:lnTo>
                      <a:lnTo>
                        <a:pt x="472" y="429"/>
                      </a:lnTo>
                      <a:lnTo>
                        <a:pt x="497" y="429"/>
                      </a:lnTo>
                      <a:lnTo>
                        <a:pt x="497" y="460"/>
                      </a:lnTo>
                      <a:close/>
                      <a:moveTo>
                        <a:pt x="497" y="398"/>
                      </a:moveTo>
                      <a:lnTo>
                        <a:pt x="472" y="398"/>
                      </a:lnTo>
                      <a:lnTo>
                        <a:pt x="472" y="374"/>
                      </a:lnTo>
                      <a:lnTo>
                        <a:pt x="497" y="374"/>
                      </a:lnTo>
                      <a:lnTo>
                        <a:pt x="497" y="398"/>
                      </a:lnTo>
                      <a:close/>
                      <a:moveTo>
                        <a:pt x="497" y="343"/>
                      </a:moveTo>
                      <a:lnTo>
                        <a:pt x="472" y="343"/>
                      </a:lnTo>
                      <a:lnTo>
                        <a:pt x="472" y="313"/>
                      </a:lnTo>
                      <a:lnTo>
                        <a:pt x="497" y="313"/>
                      </a:lnTo>
                      <a:lnTo>
                        <a:pt x="497" y="343"/>
                      </a:lnTo>
                      <a:close/>
                      <a:moveTo>
                        <a:pt x="497" y="282"/>
                      </a:moveTo>
                      <a:lnTo>
                        <a:pt x="472" y="282"/>
                      </a:lnTo>
                      <a:lnTo>
                        <a:pt x="472" y="257"/>
                      </a:lnTo>
                      <a:lnTo>
                        <a:pt x="497" y="257"/>
                      </a:lnTo>
                      <a:lnTo>
                        <a:pt x="497" y="282"/>
                      </a:lnTo>
                      <a:close/>
                      <a:moveTo>
                        <a:pt x="497" y="227"/>
                      </a:moveTo>
                      <a:lnTo>
                        <a:pt x="472" y="227"/>
                      </a:lnTo>
                      <a:lnTo>
                        <a:pt x="472" y="196"/>
                      </a:lnTo>
                      <a:lnTo>
                        <a:pt x="497" y="196"/>
                      </a:lnTo>
                      <a:lnTo>
                        <a:pt x="497" y="227"/>
                      </a:lnTo>
                      <a:close/>
                      <a:moveTo>
                        <a:pt x="540" y="460"/>
                      </a:moveTo>
                      <a:lnTo>
                        <a:pt x="509" y="460"/>
                      </a:lnTo>
                      <a:lnTo>
                        <a:pt x="509" y="429"/>
                      </a:lnTo>
                      <a:lnTo>
                        <a:pt x="540" y="429"/>
                      </a:lnTo>
                      <a:lnTo>
                        <a:pt x="540" y="460"/>
                      </a:lnTo>
                      <a:close/>
                      <a:moveTo>
                        <a:pt x="540" y="398"/>
                      </a:moveTo>
                      <a:lnTo>
                        <a:pt x="509" y="398"/>
                      </a:lnTo>
                      <a:lnTo>
                        <a:pt x="509" y="374"/>
                      </a:lnTo>
                      <a:lnTo>
                        <a:pt x="540" y="374"/>
                      </a:lnTo>
                      <a:lnTo>
                        <a:pt x="540" y="398"/>
                      </a:lnTo>
                      <a:close/>
                      <a:moveTo>
                        <a:pt x="540" y="343"/>
                      </a:moveTo>
                      <a:lnTo>
                        <a:pt x="509" y="343"/>
                      </a:lnTo>
                      <a:lnTo>
                        <a:pt x="509" y="313"/>
                      </a:lnTo>
                      <a:lnTo>
                        <a:pt x="540" y="313"/>
                      </a:lnTo>
                      <a:lnTo>
                        <a:pt x="540" y="343"/>
                      </a:lnTo>
                      <a:close/>
                      <a:moveTo>
                        <a:pt x="540" y="282"/>
                      </a:moveTo>
                      <a:lnTo>
                        <a:pt x="509" y="282"/>
                      </a:lnTo>
                      <a:lnTo>
                        <a:pt x="509" y="257"/>
                      </a:lnTo>
                      <a:lnTo>
                        <a:pt x="540" y="257"/>
                      </a:lnTo>
                      <a:lnTo>
                        <a:pt x="540" y="282"/>
                      </a:lnTo>
                      <a:close/>
                      <a:moveTo>
                        <a:pt x="540" y="227"/>
                      </a:moveTo>
                      <a:lnTo>
                        <a:pt x="509" y="227"/>
                      </a:lnTo>
                      <a:lnTo>
                        <a:pt x="509" y="196"/>
                      </a:lnTo>
                      <a:lnTo>
                        <a:pt x="540" y="196"/>
                      </a:lnTo>
                      <a:lnTo>
                        <a:pt x="540" y="227"/>
                      </a:ln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54">
                    <a:defRPr/>
                  </a:pPr>
                  <a:endParaRPr lang="en-US" sz="1200">
                    <a:solidFill>
                      <a:srgbClr val="FFFFFF"/>
                    </a:solidFill>
                    <a:latin typeface="Arial"/>
                  </a:endParaRPr>
                </a:p>
              </p:txBody>
            </p:sp>
            <p:sp>
              <p:nvSpPr>
                <p:cNvPr id="53" name="TextBox 52">
                  <a:extLst>
                    <a:ext uri="{FF2B5EF4-FFF2-40B4-BE49-F238E27FC236}">
                      <a16:creationId xmlns:a16="http://schemas.microsoft.com/office/drawing/2014/main" id="{FD68EB34-EDEF-B68F-0EC0-1543519EDDFA}"/>
                    </a:ext>
                  </a:extLst>
                </p:cNvPr>
                <p:cNvSpPr txBox="1"/>
                <p:nvPr/>
              </p:nvSpPr>
              <p:spPr>
                <a:xfrm>
                  <a:off x="5066213" y="4630240"/>
                  <a:ext cx="403957" cy="138499"/>
                </a:xfrm>
                <a:prstGeom prst="rect">
                  <a:avLst/>
                </a:prstGeom>
                <a:noFill/>
              </p:spPr>
              <p:txBody>
                <a:bodyPr wrap="none" lIns="0" tIns="0" rIns="0" bIns="0" rtlCol="0">
                  <a:spAutoFit/>
                </a:bodyPr>
                <a:lstStyle/>
                <a:p>
                  <a:pPr algn="ctr" defTabSz="914354">
                    <a:defRPr/>
                  </a:pPr>
                  <a:r>
                    <a:rPr lang="en-US" sz="900">
                      <a:solidFill>
                        <a:srgbClr val="FFFFFF"/>
                      </a:solidFill>
                      <a:latin typeface="Arial"/>
                    </a:rPr>
                    <a:t>Remote</a:t>
                  </a:r>
                </a:p>
              </p:txBody>
            </p:sp>
          </p:grpSp>
        </p:grpSp>
      </p:grpSp>
      <p:grpSp>
        <p:nvGrpSpPr>
          <p:cNvPr id="23" name="Group 22" descr="Integrated backup and recovery.&#10;PowerStore and PowerProtect DD with Storage DirectProtection.&#10;Control backups directly from PowerStore.">
            <a:extLst>
              <a:ext uri="{FF2B5EF4-FFF2-40B4-BE49-F238E27FC236}">
                <a16:creationId xmlns:a16="http://schemas.microsoft.com/office/drawing/2014/main" id="{DA637EA3-BE8D-74F2-4CCA-BC6A655332CA}"/>
              </a:ext>
            </a:extLst>
          </p:cNvPr>
          <p:cNvGrpSpPr/>
          <p:nvPr/>
        </p:nvGrpSpPr>
        <p:grpSpPr>
          <a:xfrm>
            <a:off x="4493566" y="4933313"/>
            <a:ext cx="3200400" cy="1063689"/>
            <a:chOff x="4493567" y="4933311"/>
            <a:chExt cx="3200400" cy="1063689"/>
          </a:xfrm>
        </p:grpSpPr>
        <p:sp>
          <p:nvSpPr>
            <p:cNvPr id="181" name="TextBox 180">
              <a:extLst>
                <a:ext uri="{FF2B5EF4-FFF2-40B4-BE49-F238E27FC236}">
                  <a16:creationId xmlns:a16="http://schemas.microsoft.com/office/drawing/2014/main" id="{BCFD3C7E-2428-7663-5DB0-C9ABA142EC3F}"/>
                </a:ext>
              </a:extLst>
            </p:cNvPr>
            <p:cNvSpPr txBox="1"/>
            <p:nvPr/>
          </p:nvSpPr>
          <p:spPr>
            <a:xfrm>
              <a:off x="4804731" y="5843112"/>
              <a:ext cx="2356414" cy="153888"/>
            </a:xfrm>
            <a:prstGeom prst="rect">
              <a:avLst/>
            </a:prstGeom>
            <a:noFill/>
          </p:spPr>
          <p:txBody>
            <a:bodyPr wrap="none" lIns="0" tIns="0" rIns="0" bIns="0">
              <a:spAutoFit/>
            </a:bodyPr>
            <a:lstStyle/>
            <a:p>
              <a:pPr algn="ctr" defTabSz="914354">
                <a:spcBef>
                  <a:spcPts val="300"/>
                </a:spcBef>
                <a:defRPr/>
              </a:pPr>
              <a:r>
                <a:rPr lang="en-US" sz="1000">
                  <a:solidFill>
                    <a:srgbClr val="FFFFFF"/>
                  </a:solidFill>
                  <a:latin typeface="Arial"/>
                </a:rPr>
                <a:t>Control backups directly from PowerStore</a:t>
              </a:r>
            </a:p>
          </p:txBody>
        </p:sp>
        <p:sp>
          <p:nvSpPr>
            <p:cNvPr id="179" name="TextBox 178">
              <a:extLst>
                <a:ext uri="{FF2B5EF4-FFF2-40B4-BE49-F238E27FC236}">
                  <a16:creationId xmlns:a16="http://schemas.microsoft.com/office/drawing/2014/main" id="{1CFC0EF7-8C89-0456-1234-F34978EA2193}"/>
                </a:ext>
              </a:extLst>
            </p:cNvPr>
            <p:cNvSpPr txBox="1"/>
            <p:nvPr/>
          </p:nvSpPr>
          <p:spPr>
            <a:xfrm>
              <a:off x="6446070" y="5228574"/>
              <a:ext cx="987450" cy="153888"/>
            </a:xfrm>
            <a:prstGeom prst="rect">
              <a:avLst/>
            </a:prstGeom>
            <a:noFill/>
          </p:spPr>
          <p:txBody>
            <a:bodyPr wrap="none" lIns="0" tIns="0" rIns="0" bIns="0">
              <a:spAutoFit/>
            </a:bodyPr>
            <a:lstStyle/>
            <a:p>
              <a:pPr algn="ctr" defTabSz="914354">
                <a:defRPr/>
              </a:pPr>
              <a:r>
                <a:rPr lang="en-US" sz="1000" err="1">
                  <a:solidFill>
                    <a:srgbClr val="9FDDFF"/>
                  </a:solidFill>
                  <a:latin typeface="Arial"/>
                </a:rPr>
                <a:t>PowerProtect</a:t>
              </a:r>
              <a:r>
                <a:rPr lang="en-US" sz="1000">
                  <a:solidFill>
                    <a:srgbClr val="9FDDFF"/>
                  </a:solidFill>
                  <a:latin typeface="Arial"/>
                </a:rPr>
                <a:t> DD</a:t>
              </a:r>
            </a:p>
          </p:txBody>
        </p:sp>
        <p:sp>
          <p:nvSpPr>
            <p:cNvPr id="180" name="TextBox 179">
              <a:extLst>
                <a:ext uri="{FF2B5EF4-FFF2-40B4-BE49-F238E27FC236}">
                  <a16:creationId xmlns:a16="http://schemas.microsoft.com/office/drawing/2014/main" id="{022DE0C9-E315-9D2D-A069-24370C9D674E}"/>
                </a:ext>
              </a:extLst>
            </p:cNvPr>
            <p:cNvSpPr txBox="1"/>
            <p:nvPr/>
          </p:nvSpPr>
          <p:spPr>
            <a:xfrm>
              <a:off x="4826493" y="5228574"/>
              <a:ext cx="666849" cy="153888"/>
            </a:xfrm>
            <a:prstGeom prst="rect">
              <a:avLst/>
            </a:prstGeom>
            <a:noFill/>
          </p:spPr>
          <p:txBody>
            <a:bodyPr wrap="none" lIns="0" tIns="0" rIns="0" bIns="0">
              <a:spAutoFit/>
            </a:bodyPr>
            <a:lstStyle/>
            <a:p>
              <a:pPr algn="ctr" defTabSz="914354">
                <a:defRPr/>
              </a:pPr>
              <a:r>
                <a:rPr lang="en-US" sz="1000" err="1">
                  <a:solidFill>
                    <a:srgbClr val="9FDDFF"/>
                  </a:solidFill>
                  <a:latin typeface="Arial"/>
                </a:rPr>
                <a:t>PowerStore</a:t>
              </a:r>
              <a:endParaRPr lang="en-US" sz="1000">
                <a:solidFill>
                  <a:srgbClr val="9FDDFF"/>
                </a:solidFill>
                <a:latin typeface="Arial"/>
              </a:endParaRPr>
            </a:p>
          </p:txBody>
        </p:sp>
        <p:cxnSp>
          <p:nvCxnSpPr>
            <p:cNvPr id="218" name="Straight Connector 217">
              <a:extLst>
                <a:ext uri="{FF2B5EF4-FFF2-40B4-BE49-F238E27FC236}">
                  <a16:creationId xmlns:a16="http://schemas.microsoft.com/office/drawing/2014/main" id="{66EFD485-796E-90F7-D635-2E84B2CFD460}"/>
                </a:ext>
              </a:extLst>
            </p:cNvPr>
            <p:cNvCxnSpPr>
              <a:cxnSpLocks/>
            </p:cNvCxnSpPr>
            <p:nvPr/>
          </p:nvCxnSpPr>
          <p:spPr>
            <a:xfrm>
              <a:off x="5135457" y="5607432"/>
              <a:ext cx="1828800" cy="0"/>
            </a:xfrm>
            <a:prstGeom prst="line">
              <a:avLst/>
            </a:prstGeom>
            <a:ln w="6350">
              <a:solidFill>
                <a:srgbClr val="9FDDFF"/>
              </a:solidFill>
              <a:prstDash val="dash"/>
            </a:ln>
          </p:spPr>
          <p:style>
            <a:lnRef idx="1">
              <a:schemeClr val="accent1"/>
            </a:lnRef>
            <a:fillRef idx="0">
              <a:schemeClr val="accent1"/>
            </a:fillRef>
            <a:effectRef idx="0">
              <a:schemeClr val="accent1"/>
            </a:effectRef>
            <a:fontRef idx="minor">
              <a:schemeClr val="tx1"/>
            </a:fontRef>
          </p:style>
        </p:cxnSp>
        <p:pic>
          <p:nvPicPr>
            <p:cNvPr id="215" name="Picture 214">
              <a:extLst>
                <a:ext uri="{FF2B5EF4-FFF2-40B4-BE49-F238E27FC236}">
                  <a16:creationId xmlns:a16="http://schemas.microsoft.com/office/drawing/2014/main" id="{B2371558-F57B-3E2F-5AA7-487EE8AE0F4B}"/>
                </a:ext>
              </a:extLst>
            </p:cNvPr>
            <p:cNvPicPr>
              <a:picLocks noChangeAspect="1"/>
            </p:cNvPicPr>
            <p:nvPr/>
          </p:nvPicPr>
          <p:blipFill>
            <a:blip r:embed="rId5"/>
            <a:srcRect l="991" r="991" b="31462"/>
            <a:stretch/>
          </p:blipFill>
          <p:spPr>
            <a:xfrm>
              <a:off x="4702717" y="5524729"/>
              <a:ext cx="914400" cy="165406"/>
            </a:xfrm>
            <a:prstGeom prst="rect">
              <a:avLst/>
            </a:prstGeom>
          </p:spPr>
        </p:pic>
        <p:pic>
          <p:nvPicPr>
            <p:cNvPr id="216" name="Picture 215">
              <a:extLst>
                <a:ext uri="{FF2B5EF4-FFF2-40B4-BE49-F238E27FC236}">
                  <a16:creationId xmlns:a16="http://schemas.microsoft.com/office/drawing/2014/main" id="{F252B8E8-B500-AF64-D96D-1FFA2FF4B9D9}"/>
                </a:ext>
              </a:extLst>
            </p:cNvPr>
            <p:cNvPicPr>
              <a:picLocks noChangeAspect="1"/>
            </p:cNvPicPr>
            <p:nvPr/>
          </p:nvPicPr>
          <p:blipFill rotWithShape="1">
            <a:blip r:embed="rId6"/>
            <a:srcRect l="3724" t="28603" r="3824" b="27602"/>
            <a:stretch/>
          </p:blipFill>
          <p:spPr>
            <a:xfrm>
              <a:off x="6482596" y="5454482"/>
              <a:ext cx="914400" cy="235653"/>
            </a:xfrm>
            <a:prstGeom prst="rect">
              <a:avLst/>
            </a:prstGeom>
          </p:spPr>
        </p:pic>
        <p:sp>
          <p:nvSpPr>
            <p:cNvPr id="217" name="TextBox 216">
              <a:extLst>
                <a:ext uri="{FF2B5EF4-FFF2-40B4-BE49-F238E27FC236}">
                  <a16:creationId xmlns:a16="http://schemas.microsoft.com/office/drawing/2014/main" id="{1174906D-99EE-71BA-5EC1-2B5E02A8A134}"/>
                </a:ext>
              </a:extLst>
            </p:cNvPr>
            <p:cNvSpPr txBox="1"/>
            <p:nvPr/>
          </p:nvSpPr>
          <p:spPr>
            <a:xfrm>
              <a:off x="5817423" y="5379216"/>
              <a:ext cx="464871" cy="369332"/>
            </a:xfrm>
            <a:prstGeom prst="rect">
              <a:avLst/>
            </a:prstGeom>
            <a:solidFill>
              <a:srgbClr val="0D2155"/>
            </a:solidFill>
          </p:spPr>
          <p:txBody>
            <a:bodyPr wrap="none" lIns="0" tIns="0" rIns="0" bIns="0">
              <a:spAutoFit/>
            </a:bodyPr>
            <a:lstStyle/>
            <a:p>
              <a:pPr algn="ctr" defTabSz="914354">
                <a:spcBef>
                  <a:spcPts val="300"/>
                </a:spcBef>
                <a:defRPr/>
              </a:pPr>
              <a:r>
                <a:rPr lang="en-US" sz="800" i="1">
                  <a:solidFill>
                    <a:srgbClr val="FFFFFF"/>
                  </a:solidFill>
                  <a:latin typeface="Arial"/>
                </a:rPr>
                <a:t>Storage</a:t>
              </a:r>
              <a:br>
                <a:rPr lang="en-US" sz="800" i="1">
                  <a:solidFill>
                    <a:srgbClr val="FFFFFF"/>
                  </a:solidFill>
                  <a:latin typeface="Arial"/>
                </a:rPr>
              </a:br>
              <a:r>
                <a:rPr lang="en-US" sz="800" i="1">
                  <a:solidFill>
                    <a:srgbClr val="FFFFFF"/>
                  </a:solidFill>
                  <a:latin typeface="Arial"/>
                </a:rPr>
                <a:t>Direct</a:t>
              </a:r>
              <a:br>
                <a:rPr lang="en-US" sz="800" i="1">
                  <a:solidFill>
                    <a:srgbClr val="FFFFFF"/>
                  </a:solidFill>
                  <a:latin typeface="Arial"/>
                </a:rPr>
              </a:br>
              <a:r>
                <a:rPr lang="en-US" sz="800" i="1">
                  <a:solidFill>
                    <a:srgbClr val="FFFFFF"/>
                  </a:solidFill>
                  <a:latin typeface="Arial"/>
                </a:rPr>
                <a:t>Protection</a:t>
              </a:r>
            </a:p>
          </p:txBody>
        </p:sp>
        <p:sp>
          <p:nvSpPr>
            <p:cNvPr id="7" name="TextBox 6">
              <a:extLst>
                <a:ext uri="{FF2B5EF4-FFF2-40B4-BE49-F238E27FC236}">
                  <a16:creationId xmlns:a16="http://schemas.microsoft.com/office/drawing/2014/main" id="{C8AEE85C-8933-BD05-ED67-1665DDACC170}"/>
                </a:ext>
              </a:extLst>
            </p:cNvPr>
            <p:cNvSpPr txBox="1"/>
            <p:nvPr/>
          </p:nvSpPr>
          <p:spPr>
            <a:xfrm>
              <a:off x="4493567" y="4933311"/>
              <a:ext cx="3200400" cy="184666"/>
            </a:xfrm>
            <a:prstGeom prst="rect">
              <a:avLst/>
            </a:prstGeom>
            <a:noFill/>
          </p:spPr>
          <p:txBody>
            <a:bodyPr wrap="square" lIns="0" tIns="0" rIns="0" bIns="0">
              <a:noAutofit/>
            </a:bodyPr>
            <a:lstStyle>
              <a:defPPr>
                <a:defRPr lang="en-US"/>
              </a:defPPr>
              <a:lvl1pPr>
                <a:spcBef>
                  <a:spcPts val="300"/>
                </a:spcBef>
                <a:defRPr sz="1200">
                  <a:solidFill>
                    <a:schemeClr val="tx2"/>
                  </a:solidFill>
                </a:defRPr>
              </a:lvl1pPr>
            </a:lstStyle>
            <a:p>
              <a:pPr defTabSz="914354">
                <a:defRPr/>
              </a:pPr>
              <a:r>
                <a:rPr lang="en-US">
                  <a:solidFill>
                    <a:srgbClr val="FFFFFF"/>
                  </a:solidFill>
                  <a:latin typeface="Arial"/>
                </a:rPr>
                <a:t>Integrated backup and recovery</a:t>
              </a:r>
            </a:p>
          </p:txBody>
        </p:sp>
      </p:grpSp>
      <p:grpSp>
        <p:nvGrpSpPr>
          <p:cNvPr id="120" name="Group 119" descr="Federal-grade security.&#10;Stay ahead of today’s threats…and tomorrow’s.&#10;&#10;Intelligent cybersecurity.&#10;Secure enough for the US DoD – and your Zero Trust business solution.&#10;&#10;•Hardware Root of Trust&#10;•Multifactor authentication&#10;•STIG/APL, USGv6-R1&#10;•Ransomware detection&#10;•Data-at-rest encryption&#10;•File level retention&#10;•AIOps cybersecurity assessment">
            <a:extLst>
              <a:ext uri="{FF2B5EF4-FFF2-40B4-BE49-F238E27FC236}">
                <a16:creationId xmlns:a16="http://schemas.microsoft.com/office/drawing/2014/main" id="{2A6F385C-1EE3-FC0E-FE7D-4994516BC319}"/>
              </a:ext>
            </a:extLst>
          </p:cNvPr>
          <p:cNvGrpSpPr/>
          <p:nvPr/>
        </p:nvGrpSpPr>
        <p:grpSpPr>
          <a:xfrm>
            <a:off x="8037981" y="3293232"/>
            <a:ext cx="3657600" cy="2884851"/>
            <a:chOff x="8037981" y="3293232"/>
            <a:chExt cx="3657600" cy="2884850"/>
          </a:xfrm>
        </p:grpSpPr>
        <p:sp>
          <p:nvSpPr>
            <p:cNvPr id="146" name="Rectangle 145">
              <a:extLst>
                <a:ext uri="{FF2B5EF4-FFF2-40B4-BE49-F238E27FC236}">
                  <a16:creationId xmlns:a16="http://schemas.microsoft.com/office/drawing/2014/main" id="{7BBCF6AA-09E4-5A27-B32A-FB7FF89286FC}"/>
                </a:ext>
              </a:extLst>
            </p:cNvPr>
            <p:cNvSpPr/>
            <p:nvPr/>
          </p:nvSpPr>
          <p:spPr>
            <a:xfrm>
              <a:off x="8037981" y="3293232"/>
              <a:ext cx="3657600" cy="2884850"/>
            </a:xfrm>
            <a:prstGeom prst="rect">
              <a:avLst/>
            </a:prstGeom>
            <a:solidFill>
              <a:srgbClr val="0D215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153" name="TextBox 152">
              <a:extLst>
                <a:ext uri="{FF2B5EF4-FFF2-40B4-BE49-F238E27FC236}">
                  <a16:creationId xmlns:a16="http://schemas.microsoft.com/office/drawing/2014/main" id="{2F3606E1-0E94-3B6F-8B9A-A326CCFD5347}"/>
                </a:ext>
              </a:extLst>
            </p:cNvPr>
            <p:cNvSpPr txBox="1"/>
            <p:nvPr/>
          </p:nvSpPr>
          <p:spPr>
            <a:xfrm>
              <a:off x="8266581" y="3411684"/>
              <a:ext cx="3200400" cy="276999"/>
            </a:xfrm>
            <a:prstGeom prst="rect">
              <a:avLst/>
            </a:prstGeom>
            <a:noFill/>
          </p:spPr>
          <p:txBody>
            <a:bodyPr wrap="square" lIns="0" tIns="0" rIns="0" bIns="0">
              <a:noAutofit/>
            </a:bodyPr>
            <a:lstStyle/>
            <a:p>
              <a:pPr defTabSz="914354">
                <a:spcBef>
                  <a:spcPts val="300"/>
                </a:spcBef>
                <a:defRPr/>
              </a:pPr>
              <a:r>
                <a:rPr lang="en-US" b="1">
                  <a:solidFill>
                    <a:srgbClr val="FFFFFF"/>
                  </a:solidFill>
                  <a:latin typeface="Arial"/>
                </a:rPr>
                <a:t>Federal-grade security</a:t>
              </a:r>
            </a:p>
          </p:txBody>
        </p:sp>
        <p:sp>
          <p:nvSpPr>
            <p:cNvPr id="165" name="TextBox 164">
              <a:extLst>
                <a:ext uri="{FF2B5EF4-FFF2-40B4-BE49-F238E27FC236}">
                  <a16:creationId xmlns:a16="http://schemas.microsoft.com/office/drawing/2014/main" id="{CEF589D5-CD72-818C-551F-A5C0157C7137}"/>
                </a:ext>
              </a:extLst>
            </p:cNvPr>
            <p:cNvSpPr txBox="1"/>
            <p:nvPr/>
          </p:nvSpPr>
          <p:spPr>
            <a:xfrm>
              <a:off x="8266581" y="3759459"/>
              <a:ext cx="3200400" cy="184666"/>
            </a:xfrm>
            <a:prstGeom prst="rect">
              <a:avLst/>
            </a:prstGeom>
            <a:noFill/>
          </p:spPr>
          <p:txBody>
            <a:bodyPr wrap="square" lIns="0" tIns="0" rIns="0" bIns="0">
              <a:noAutofit/>
            </a:bodyPr>
            <a:lstStyle/>
            <a:p>
              <a:pPr defTabSz="914354">
                <a:spcBef>
                  <a:spcPts val="300"/>
                </a:spcBef>
                <a:defRPr/>
              </a:pPr>
              <a:r>
                <a:rPr lang="en-US" sz="1200">
                  <a:solidFill>
                    <a:srgbClr val="FFFFFF"/>
                  </a:solidFill>
                  <a:latin typeface="Arial"/>
                </a:rPr>
                <a:t>Stay ahead of today’s threats…and tomorrow’s</a:t>
              </a:r>
            </a:p>
          </p:txBody>
        </p:sp>
        <p:sp>
          <p:nvSpPr>
            <p:cNvPr id="176" name="TextBox 175">
              <a:extLst>
                <a:ext uri="{FF2B5EF4-FFF2-40B4-BE49-F238E27FC236}">
                  <a16:creationId xmlns:a16="http://schemas.microsoft.com/office/drawing/2014/main" id="{6505BAA2-94C0-DA5C-9AC1-D64DA8791AF7}"/>
                </a:ext>
              </a:extLst>
            </p:cNvPr>
            <p:cNvSpPr txBox="1"/>
            <p:nvPr/>
          </p:nvSpPr>
          <p:spPr>
            <a:xfrm>
              <a:off x="8266581" y="4933311"/>
              <a:ext cx="3200400" cy="884858"/>
            </a:xfrm>
            <a:prstGeom prst="rect">
              <a:avLst/>
            </a:prstGeom>
            <a:noFill/>
          </p:spPr>
          <p:txBody>
            <a:bodyPr wrap="square" lIns="0" tIns="0" rIns="0" bIns="0" numCol="2" spcCol="182880">
              <a:noAutofit/>
            </a:bodyPr>
            <a:lstStyle/>
            <a:p>
              <a:pPr marL="91438" indent="-91438" defTabSz="914354">
                <a:spcBef>
                  <a:spcPts val="300"/>
                </a:spcBef>
                <a:buFont typeface="Arial" panose="020B0604020202020204" pitchFamily="34" charset="0"/>
                <a:buChar char="•"/>
                <a:defRPr/>
              </a:pPr>
              <a:r>
                <a:rPr lang="en-US" sz="1000">
                  <a:solidFill>
                    <a:srgbClr val="FFFFFF"/>
                  </a:solidFill>
                  <a:latin typeface="Arial"/>
                </a:rPr>
                <a:t>Hardware Root of Trust</a:t>
              </a:r>
            </a:p>
            <a:p>
              <a:pPr marL="91438" indent="-91438" defTabSz="914354">
                <a:spcBef>
                  <a:spcPts val="300"/>
                </a:spcBef>
                <a:buFont typeface="Arial" panose="020B0604020202020204" pitchFamily="34" charset="0"/>
                <a:buChar char="•"/>
                <a:defRPr/>
              </a:pPr>
              <a:r>
                <a:rPr lang="en-US" sz="1000">
                  <a:solidFill>
                    <a:srgbClr val="FFFFFF"/>
                  </a:solidFill>
                  <a:latin typeface="Arial"/>
                </a:rPr>
                <a:t>Multifactor authentication</a:t>
              </a:r>
            </a:p>
            <a:p>
              <a:pPr marL="91438" indent="-91438" defTabSz="914354">
                <a:spcBef>
                  <a:spcPts val="300"/>
                </a:spcBef>
                <a:buFont typeface="Arial" panose="020B0604020202020204" pitchFamily="34" charset="0"/>
                <a:buChar char="•"/>
                <a:defRPr/>
              </a:pPr>
              <a:r>
                <a:rPr lang="en-US" sz="1000">
                  <a:solidFill>
                    <a:srgbClr val="FFFFFF"/>
                  </a:solidFill>
                  <a:latin typeface="Arial"/>
                </a:rPr>
                <a:t>STIG/APL, USGv6-R1</a:t>
              </a:r>
            </a:p>
            <a:p>
              <a:pPr marL="91438" indent="-91438" defTabSz="914354">
                <a:spcBef>
                  <a:spcPts val="300"/>
                </a:spcBef>
                <a:buFont typeface="Arial" panose="020B0604020202020204" pitchFamily="34" charset="0"/>
                <a:buChar char="•"/>
                <a:defRPr/>
              </a:pPr>
              <a:r>
                <a:rPr lang="en-US" sz="1000">
                  <a:solidFill>
                    <a:srgbClr val="FFFFFF"/>
                  </a:solidFill>
                  <a:latin typeface="Arial"/>
                </a:rPr>
                <a:t>Ransomware detection</a:t>
              </a:r>
            </a:p>
            <a:p>
              <a:pPr marL="91438" indent="-91438" defTabSz="914354">
                <a:spcBef>
                  <a:spcPts val="300"/>
                </a:spcBef>
                <a:buFont typeface="Arial" panose="020B0604020202020204" pitchFamily="34" charset="0"/>
                <a:buChar char="•"/>
                <a:defRPr/>
              </a:pPr>
              <a:r>
                <a:rPr lang="en-US" sz="1000">
                  <a:solidFill>
                    <a:srgbClr val="FFFFFF"/>
                  </a:solidFill>
                  <a:latin typeface="Arial"/>
                </a:rPr>
                <a:t>Data-at-rest encryption</a:t>
              </a:r>
            </a:p>
            <a:p>
              <a:pPr marL="91438" indent="-91438" defTabSz="914354">
                <a:spcBef>
                  <a:spcPts val="300"/>
                </a:spcBef>
                <a:buFont typeface="Arial" panose="020B0604020202020204" pitchFamily="34" charset="0"/>
                <a:buChar char="•"/>
                <a:defRPr/>
              </a:pPr>
              <a:r>
                <a:rPr lang="en-US" sz="1000">
                  <a:solidFill>
                    <a:srgbClr val="FFFFFF"/>
                  </a:solidFill>
                  <a:latin typeface="Arial"/>
                </a:rPr>
                <a:t>File level retention</a:t>
              </a:r>
            </a:p>
            <a:p>
              <a:pPr marL="91438" indent="-91438" defTabSz="914354">
                <a:spcBef>
                  <a:spcPts val="300"/>
                </a:spcBef>
                <a:buFont typeface="Arial" panose="020B0604020202020204" pitchFamily="34" charset="0"/>
                <a:buChar char="•"/>
                <a:defRPr/>
              </a:pPr>
              <a:r>
                <a:rPr lang="en-US" sz="1000">
                  <a:solidFill>
                    <a:srgbClr val="FFFFFF"/>
                  </a:solidFill>
                  <a:latin typeface="Arial"/>
                </a:rPr>
                <a:t>AIOps cybersecurity assessment</a:t>
              </a:r>
            </a:p>
          </p:txBody>
        </p:sp>
        <p:sp>
          <p:nvSpPr>
            <p:cNvPr id="175" name="TextBox 174">
              <a:extLst>
                <a:ext uri="{FF2B5EF4-FFF2-40B4-BE49-F238E27FC236}">
                  <a16:creationId xmlns:a16="http://schemas.microsoft.com/office/drawing/2014/main" id="{2601BD3E-148B-AE87-408D-52F3E6D67038}"/>
                </a:ext>
              </a:extLst>
            </p:cNvPr>
            <p:cNvSpPr txBox="1"/>
            <p:nvPr/>
          </p:nvSpPr>
          <p:spPr>
            <a:xfrm>
              <a:off x="9220425" y="4182504"/>
              <a:ext cx="1714499" cy="438582"/>
            </a:xfrm>
            <a:prstGeom prst="rect">
              <a:avLst/>
            </a:prstGeom>
            <a:noFill/>
          </p:spPr>
          <p:txBody>
            <a:bodyPr wrap="square" lIns="0" tIns="0" rIns="0" bIns="0">
              <a:spAutoFit/>
            </a:bodyPr>
            <a:lstStyle/>
            <a:p>
              <a:pPr defTabSz="914354">
                <a:spcAft>
                  <a:spcPts val="300"/>
                </a:spcAft>
                <a:defRPr/>
              </a:pPr>
              <a:r>
                <a:rPr lang="en-US" sz="1000" b="1">
                  <a:solidFill>
                    <a:srgbClr val="9FDDFF"/>
                  </a:solidFill>
                  <a:latin typeface="Arial"/>
                </a:rPr>
                <a:t>Intelligent cybersecurity</a:t>
              </a:r>
            </a:p>
            <a:p>
              <a:pPr defTabSz="914354">
                <a:defRPr/>
              </a:pPr>
              <a:r>
                <a:rPr lang="en-US" sz="800">
                  <a:solidFill>
                    <a:srgbClr val="FFFFFF"/>
                  </a:solidFill>
                  <a:latin typeface="Arial"/>
                </a:rPr>
                <a:t>Secure enough for the US DoD – and your Zero Trust business solution</a:t>
              </a:r>
            </a:p>
          </p:txBody>
        </p:sp>
        <p:grpSp>
          <p:nvGrpSpPr>
            <p:cNvPr id="92" name="Group 91">
              <a:extLst>
                <a:ext uri="{FF2B5EF4-FFF2-40B4-BE49-F238E27FC236}">
                  <a16:creationId xmlns:a16="http://schemas.microsoft.com/office/drawing/2014/main" id="{A3E7ACD3-A599-C808-40FE-67930014C401}"/>
                </a:ext>
              </a:extLst>
            </p:cNvPr>
            <p:cNvGrpSpPr/>
            <p:nvPr/>
          </p:nvGrpSpPr>
          <p:grpSpPr>
            <a:xfrm>
              <a:off x="8537358" y="4178559"/>
              <a:ext cx="553612" cy="461630"/>
              <a:chOff x="8320205" y="4196092"/>
              <a:chExt cx="553612" cy="461630"/>
            </a:xfrm>
          </p:grpSpPr>
          <p:grpSp>
            <p:nvGrpSpPr>
              <p:cNvPr id="93" name="Group 92">
                <a:extLst>
                  <a:ext uri="{FF2B5EF4-FFF2-40B4-BE49-F238E27FC236}">
                    <a16:creationId xmlns:a16="http://schemas.microsoft.com/office/drawing/2014/main" id="{C3A0D82B-8EE5-F8B5-6DAB-6A8486071703}"/>
                  </a:ext>
                </a:extLst>
              </p:cNvPr>
              <p:cNvGrpSpPr>
                <a:grpSpLocks noChangeAspect="1"/>
              </p:cNvGrpSpPr>
              <p:nvPr/>
            </p:nvGrpSpPr>
            <p:grpSpPr>
              <a:xfrm>
                <a:off x="8320205" y="4200522"/>
                <a:ext cx="454712" cy="457200"/>
                <a:chOff x="3295650" y="3754438"/>
                <a:chExt cx="869950" cy="874712"/>
              </a:xfrm>
              <a:solidFill>
                <a:schemeClr val="tx2"/>
              </a:solidFill>
            </p:grpSpPr>
            <p:sp>
              <p:nvSpPr>
                <p:cNvPr id="111" name="Freeform 5">
                  <a:extLst>
                    <a:ext uri="{FF2B5EF4-FFF2-40B4-BE49-F238E27FC236}">
                      <a16:creationId xmlns:a16="http://schemas.microsoft.com/office/drawing/2014/main" id="{E5AFCC2D-232E-C2BB-A950-623E1976EC20}"/>
                    </a:ext>
                  </a:extLst>
                </p:cNvPr>
                <p:cNvSpPr>
                  <a:spLocks noEditPoints="1"/>
                </p:cNvSpPr>
                <p:nvPr/>
              </p:nvSpPr>
              <p:spPr bwMode="auto">
                <a:xfrm>
                  <a:off x="3324225" y="3754438"/>
                  <a:ext cx="812800" cy="279400"/>
                </a:xfrm>
                <a:custGeom>
                  <a:avLst/>
                  <a:gdLst>
                    <a:gd name="T0" fmla="*/ 5 w 172"/>
                    <a:gd name="T1" fmla="*/ 59 h 59"/>
                    <a:gd name="T2" fmla="*/ 7 w 172"/>
                    <a:gd name="T3" fmla="*/ 59 h 59"/>
                    <a:gd name="T4" fmla="*/ 165 w 172"/>
                    <a:gd name="T5" fmla="*/ 59 h 59"/>
                    <a:gd name="T6" fmla="*/ 167 w 172"/>
                    <a:gd name="T7" fmla="*/ 59 h 59"/>
                    <a:gd name="T8" fmla="*/ 171 w 172"/>
                    <a:gd name="T9" fmla="*/ 55 h 59"/>
                    <a:gd name="T10" fmla="*/ 169 w 172"/>
                    <a:gd name="T11" fmla="*/ 49 h 59"/>
                    <a:gd name="T12" fmla="*/ 167 w 172"/>
                    <a:gd name="T13" fmla="*/ 48 h 59"/>
                    <a:gd name="T14" fmla="*/ 90 w 172"/>
                    <a:gd name="T15" fmla="*/ 2 h 59"/>
                    <a:gd name="T16" fmla="*/ 90 w 172"/>
                    <a:gd name="T17" fmla="*/ 2 h 59"/>
                    <a:gd name="T18" fmla="*/ 83 w 172"/>
                    <a:gd name="T19" fmla="*/ 1 h 59"/>
                    <a:gd name="T20" fmla="*/ 82 w 172"/>
                    <a:gd name="T21" fmla="*/ 2 h 59"/>
                    <a:gd name="T22" fmla="*/ 5 w 172"/>
                    <a:gd name="T23" fmla="*/ 48 h 59"/>
                    <a:gd name="T24" fmla="*/ 4 w 172"/>
                    <a:gd name="T25" fmla="*/ 49 h 59"/>
                    <a:gd name="T26" fmla="*/ 1 w 172"/>
                    <a:gd name="T27" fmla="*/ 55 h 59"/>
                    <a:gd name="T28" fmla="*/ 5 w 172"/>
                    <a:gd name="T29" fmla="*/ 59 h 59"/>
                    <a:gd name="T30" fmla="*/ 86 w 172"/>
                    <a:gd name="T31" fmla="*/ 10 h 59"/>
                    <a:gd name="T32" fmla="*/ 86 w 172"/>
                    <a:gd name="T33" fmla="*/ 10 h 59"/>
                    <a:gd name="T34" fmla="*/ 154 w 172"/>
                    <a:gd name="T35" fmla="*/ 50 h 59"/>
                    <a:gd name="T36" fmla="*/ 18 w 172"/>
                    <a:gd name="T37" fmla="*/ 50 h 59"/>
                    <a:gd name="T38" fmla="*/ 86 w 172"/>
                    <a:gd name="T39" fmla="*/ 1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59">
                      <a:moveTo>
                        <a:pt x="5" y="59"/>
                      </a:moveTo>
                      <a:cubicBezTo>
                        <a:pt x="5" y="59"/>
                        <a:pt x="6" y="59"/>
                        <a:pt x="7" y="59"/>
                      </a:cubicBezTo>
                      <a:cubicBezTo>
                        <a:pt x="165" y="59"/>
                        <a:pt x="165" y="59"/>
                        <a:pt x="165" y="59"/>
                      </a:cubicBezTo>
                      <a:cubicBezTo>
                        <a:pt x="166" y="59"/>
                        <a:pt x="167" y="59"/>
                        <a:pt x="167" y="59"/>
                      </a:cubicBezTo>
                      <a:cubicBezTo>
                        <a:pt x="169" y="58"/>
                        <a:pt x="171" y="57"/>
                        <a:pt x="171" y="55"/>
                      </a:cubicBezTo>
                      <a:cubicBezTo>
                        <a:pt x="172" y="53"/>
                        <a:pt x="171" y="50"/>
                        <a:pt x="169" y="49"/>
                      </a:cubicBezTo>
                      <a:cubicBezTo>
                        <a:pt x="168" y="48"/>
                        <a:pt x="168" y="48"/>
                        <a:pt x="167" y="48"/>
                      </a:cubicBezTo>
                      <a:cubicBezTo>
                        <a:pt x="90" y="2"/>
                        <a:pt x="90" y="2"/>
                        <a:pt x="90" y="2"/>
                      </a:cubicBezTo>
                      <a:cubicBezTo>
                        <a:pt x="90" y="2"/>
                        <a:pt x="90" y="2"/>
                        <a:pt x="90" y="2"/>
                      </a:cubicBezTo>
                      <a:cubicBezTo>
                        <a:pt x="88" y="0"/>
                        <a:pt x="85" y="0"/>
                        <a:pt x="83" y="1"/>
                      </a:cubicBezTo>
                      <a:cubicBezTo>
                        <a:pt x="82" y="1"/>
                        <a:pt x="82" y="1"/>
                        <a:pt x="82" y="2"/>
                      </a:cubicBezTo>
                      <a:cubicBezTo>
                        <a:pt x="5" y="48"/>
                        <a:pt x="5" y="48"/>
                        <a:pt x="5" y="48"/>
                      </a:cubicBezTo>
                      <a:cubicBezTo>
                        <a:pt x="4" y="48"/>
                        <a:pt x="4" y="48"/>
                        <a:pt x="4" y="49"/>
                      </a:cubicBezTo>
                      <a:cubicBezTo>
                        <a:pt x="2" y="50"/>
                        <a:pt x="0" y="53"/>
                        <a:pt x="1" y="55"/>
                      </a:cubicBezTo>
                      <a:cubicBezTo>
                        <a:pt x="2" y="57"/>
                        <a:pt x="3" y="58"/>
                        <a:pt x="5" y="59"/>
                      </a:cubicBezTo>
                      <a:close/>
                      <a:moveTo>
                        <a:pt x="86" y="10"/>
                      </a:moveTo>
                      <a:cubicBezTo>
                        <a:pt x="86" y="10"/>
                        <a:pt x="86" y="10"/>
                        <a:pt x="86" y="10"/>
                      </a:cubicBezTo>
                      <a:cubicBezTo>
                        <a:pt x="154" y="50"/>
                        <a:pt x="154" y="50"/>
                        <a:pt x="154" y="50"/>
                      </a:cubicBezTo>
                      <a:cubicBezTo>
                        <a:pt x="18" y="50"/>
                        <a:pt x="18" y="50"/>
                        <a:pt x="18" y="50"/>
                      </a:cubicBezTo>
                      <a:lnTo>
                        <a:pt x="86" y="1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77">
                    <a:defRPr/>
                  </a:pPr>
                  <a:endParaRPr lang="en-US">
                    <a:solidFill>
                      <a:srgbClr val="808080"/>
                    </a:solidFill>
                    <a:latin typeface="Arial"/>
                  </a:endParaRPr>
                </a:p>
              </p:txBody>
            </p:sp>
            <p:sp>
              <p:nvSpPr>
                <p:cNvPr id="112" name="Freeform 6">
                  <a:extLst>
                    <a:ext uri="{FF2B5EF4-FFF2-40B4-BE49-F238E27FC236}">
                      <a16:creationId xmlns:a16="http://schemas.microsoft.com/office/drawing/2014/main" id="{15484290-7228-8125-AC42-D3FC8260C9E7}"/>
                    </a:ext>
                  </a:extLst>
                </p:cNvPr>
                <p:cNvSpPr>
                  <a:spLocks/>
                </p:cNvSpPr>
                <p:nvPr/>
              </p:nvSpPr>
              <p:spPr bwMode="auto">
                <a:xfrm>
                  <a:off x="3343275" y="4514850"/>
                  <a:ext cx="774700" cy="42862"/>
                </a:xfrm>
                <a:custGeom>
                  <a:avLst/>
                  <a:gdLst>
                    <a:gd name="T0" fmla="*/ 0 w 164"/>
                    <a:gd name="T1" fmla="*/ 5 h 9"/>
                    <a:gd name="T2" fmla="*/ 4 w 164"/>
                    <a:gd name="T3" fmla="*/ 9 h 9"/>
                    <a:gd name="T4" fmla="*/ 160 w 164"/>
                    <a:gd name="T5" fmla="*/ 9 h 9"/>
                    <a:gd name="T6" fmla="*/ 164 w 164"/>
                    <a:gd name="T7" fmla="*/ 5 h 9"/>
                    <a:gd name="T8" fmla="*/ 160 w 164"/>
                    <a:gd name="T9" fmla="*/ 0 h 9"/>
                    <a:gd name="T10" fmla="*/ 4 w 164"/>
                    <a:gd name="T11" fmla="*/ 0 h 9"/>
                    <a:gd name="T12" fmla="*/ 0 w 164"/>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64" h="9">
                      <a:moveTo>
                        <a:pt x="0" y="5"/>
                      </a:moveTo>
                      <a:cubicBezTo>
                        <a:pt x="0" y="7"/>
                        <a:pt x="2" y="9"/>
                        <a:pt x="4" y="9"/>
                      </a:cubicBezTo>
                      <a:cubicBezTo>
                        <a:pt x="160" y="9"/>
                        <a:pt x="160" y="9"/>
                        <a:pt x="160" y="9"/>
                      </a:cubicBezTo>
                      <a:cubicBezTo>
                        <a:pt x="162" y="9"/>
                        <a:pt x="164" y="7"/>
                        <a:pt x="164" y="5"/>
                      </a:cubicBezTo>
                      <a:cubicBezTo>
                        <a:pt x="164" y="3"/>
                        <a:pt x="162" y="0"/>
                        <a:pt x="160" y="0"/>
                      </a:cubicBezTo>
                      <a:cubicBezTo>
                        <a:pt x="4" y="0"/>
                        <a:pt x="4" y="0"/>
                        <a:pt x="4" y="0"/>
                      </a:cubicBezTo>
                      <a:cubicBezTo>
                        <a:pt x="2" y="0"/>
                        <a:pt x="0" y="3"/>
                        <a:pt x="0"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77">
                    <a:defRPr/>
                  </a:pPr>
                  <a:endParaRPr lang="en-US">
                    <a:solidFill>
                      <a:srgbClr val="808080"/>
                    </a:solidFill>
                    <a:latin typeface="Arial"/>
                  </a:endParaRPr>
                </a:p>
              </p:txBody>
            </p:sp>
            <p:sp>
              <p:nvSpPr>
                <p:cNvPr id="113" name="Freeform 7">
                  <a:extLst>
                    <a:ext uri="{FF2B5EF4-FFF2-40B4-BE49-F238E27FC236}">
                      <a16:creationId xmlns:a16="http://schemas.microsoft.com/office/drawing/2014/main" id="{879A525C-8D99-793E-B043-85F4F7F5F854}"/>
                    </a:ext>
                  </a:extLst>
                </p:cNvPr>
                <p:cNvSpPr>
                  <a:spLocks/>
                </p:cNvSpPr>
                <p:nvPr/>
              </p:nvSpPr>
              <p:spPr bwMode="auto">
                <a:xfrm>
                  <a:off x="3295650" y="4586288"/>
                  <a:ext cx="869950" cy="42862"/>
                </a:xfrm>
                <a:custGeom>
                  <a:avLst/>
                  <a:gdLst>
                    <a:gd name="T0" fmla="*/ 179 w 184"/>
                    <a:gd name="T1" fmla="*/ 0 h 9"/>
                    <a:gd name="T2" fmla="*/ 5 w 184"/>
                    <a:gd name="T3" fmla="*/ 0 h 9"/>
                    <a:gd name="T4" fmla="*/ 0 w 184"/>
                    <a:gd name="T5" fmla="*/ 4 h 9"/>
                    <a:gd name="T6" fmla="*/ 5 w 184"/>
                    <a:gd name="T7" fmla="*/ 9 h 9"/>
                    <a:gd name="T8" fmla="*/ 179 w 184"/>
                    <a:gd name="T9" fmla="*/ 9 h 9"/>
                    <a:gd name="T10" fmla="*/ 184 w 184"/>
                    <a:gd name="T11" fmla="*/ 4 h 9"/>
                    <a:gd name="T12" fmla="*/ 179 w 18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84" h="9">
                      <a:moveTo>
                        <a:pt x="179" y="0"/>
                      </a:moveTo>
                      <a:cubicBezTo>
                        <a:pt x="5" y="0"/>
                        <a:pt x="5" y="0"/>
                        <a:pt x="5" y="0"/>
                      </a:cubicBezTo>
                      <a:cubicBezTo>
                        <a:pt x="2" y="0"/>
                        <a:pt x="0" y="2"/>
                        <a:pt x="0" y="4"/>
                      </a:cubicBezTo>
                      <a:cubicBezTo>
                        <a:pt x="0" y="7"/>
                        <a:pt x="2" y="9"/>
                        <a:pt x="5" y="9"/>
                      </a:cubicBezTo>
                      <a:cubicBezTo>
                        <a:pt x="179" y="9"/>
                        <a:pt x="179" y="9"/>
                        <a:pt x="179" y="9"/>
                      </a:cubicBezTo>
                      <a:cubicBezTo>
                        <a:pt x="182" y="9"/>
                        <a:pt x="184" y="7"/>
                        <a:pt x="184" y="4"/>
                      </a:cubicBezTo>
                      <a:cubicBezTo>
                        <a:pt x="184" y="2"/>
                        <a:pt x="182" y="0"/>
                        <a:pt x="179"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77">
                    <a:defRPr/>
                  </a:pPr>
                  <a:endParaRPr lang="en-US">
                    <a:solidFill>
                      <a:srgbClr val="808080"/>
                    </a:solidFill>
                    <a:latin typeface="Arial"/>
                  </a:endParaRPr>
                </a:p>
              </p:txBody>
            </p:sp>
            <p:sp>
              <p:nvSpPr>
                <p:cNvPr id="114" name="Freeform 8">
                  <a:extLst>
                    <a:ext uri="{FF2B5EF4-FFF2-40B4-BE49-F238E27FC236}">
                      <a16:creationId xmlns:a16="http://schemas.microsoft.com/office/drawing/2014/main" id="{6C033CC4-21AD-CE94-3D5C-C6C89F8DD7BD}"/>
                    </a:ext>
                  </a:extLst>
                </p:cNvPr>
                <p:cNvSpPr>
                  <a:spLocks noEditPoints="1"/>
                </p:cNvSpPr>
                <p:nvPr/>
              </p:nvSpPr>
              <p:spPr bwMode="auto">
                <a:xfrm>
                  <a:off x="3546475" y="3830638"/>
                  <a:ext cx="368300" cy="141287"/>
                </a:xfrm>
                <a:custGeom>
                  <a:avLst/>
                  <a:gdLst>
                    <a:gd name="T0" fmla="*/ 1 w 78"/>
                    <a:gd name="T1" fmla="*/ 22 h 30"/>
                    <a:gd name="T2" fmla="*/ 1 w 78"/>
                    <a:gd name="T3" fmla="*/ 23 h 30"/>
                    <a:gd name="T4" fmla="*/ 0 w 78"/>
                    <a:gd name="T5" fmla="*/ 24 h 30"/>
                    <a:gd name="T6" fmla="*/ 0 w 78"/>
                    <a:gd name="T7" fmla="*/ 24 h 30"/>
                    <a:gd name="T8" fmla="*/ 0 w 78"/>
                    <a:gd name="T9" fmla="*/ 25 h 30"/>
                    <a:gd name="T10" fmla="*/ 0 w 78"/>
                    <a:gd name="T11" fmla="*/ 25 h 30"/>
                    <a:gd name="T12" fmla="*/ 0 w 78"/>
                    <a:gd name="T13" fmla="*/ 26 h 30"/>
                    <a:gd name="T14" fmla="*/ 0 w 78"/>
                    <a:gd name="T15" fmla="*/ 27 h 30"/>
                    <a:gd name="T16" fmla="*/ 0 w 78"/>
                    <a:gd name="T17" fmla="*/ 27 h 30"/>
                    <a:gd name="T18" fmla="*/ 1 w 78"/>
                    <a:gd name="T19" fmla="*/ 28 h 30"/>
                    <a:gd name="T20" fmla="*/ 1 w 78"/>
                    <a:gd name="T21" fmla="*/ 28 h 30"/>
                    <a:gd name="T22" fmla="*/ 2 w 78"/>
                    <a:gd name="T23" fmla="*/ 29 h 30"/>
                    <a:gd name="T24" fmla="*/ 2 w 78"/>
                    <a:gd name="T25" fmla="*/ 29 h 30"/>
                    <a:gd name="T26" fmla="*/ 3 w 78"/>
                    <a:gd name="T27" fmla="*/ 29 h 30"/>
                    <a:gd name="T28" fmla="*/ 4 w 78"/>
                    <a:gd name="T29" fmla="*/ 30 h 30"/>
                    <a:gd name="T30" fmla="*/ 4 w 78"/>
                    <a:gd name="T31" fmla="*/ 30 h 30"/>
                    <a:gd name="T32" fmla="*/ 74 w 78"/>
                    <a:gd name="T33" fmla="*/ 30 h 30"/>
                    <a:gd name="T34" fmla="*/ 75 w 78"/>
                    <a:gd name="T35" fmla="*/ 30 h 30"/>
                    <a:gd name="T36" fmla="*/ 75 w 78"/>
                    <a:gd name="T37" fmla="*/ 29 h 30"/>
                    <a:gd name="T38" fmla="*/ 76 w 78"/>
                    <a:gd name="T39" fmla="*/ 29 h 30"/>
                    <a:gd name="T40" fmla="*/ 76 w 78"/>
                    <a:gd name="T41" fmla="*/ 29 h 30"/>
                    <a:gd name="T42" fmla="*/ 77 w 78"/>
                    <a:gd name="T43" fmla="*/ 28 h 30"/>
                    <a:gd name="T44" fmla="*/ 77 w 78"/>
                    <a:gd name="T45" fmla="*/ 28 h 30"/>
                    <a:gd name="T46" fmla="*/ 78 w 78"/>
                    <a:gd name="T47" fmla="*/ 27 h 30"/>
                    <a:gd name="T48" fmla="*/ 78 w 78"/>
                    <a:gd name="T49" fmla="*/ 27 h 30"/>
                    <a:gd name="T50" fmla="*/ 78 w 78"/>
                    <a:gd name="T51" fmla="*/ 26 h 30"/>
                    <a:gd name="T52" fmla="*/ 78 w 78"/>
                    <a:gd name="T53" fmla="*/ 26 h 30"/>
                    <a:gd name="T54" fmla="*/ 78 w 78"/>
                    <a:gd name="T55" fmla="*/ 25 h 30"/>
                    <a:gd name="T56" fmla="*/ 78 w 78"/>
                    <a:gd name="T57" fmla="*/ 25 h 30"/>
                    <a:gd name="T58" fmla="*/ 78 w 78"/>
                    <a:gd name="T59" fmla="*/ 24 h 30"/>
                    <a:gd name="T60" fmla="*/ 78 w 78"/>
                    <a:gd name="T61" fmla="*/ 23 h 30"/>
                    <a:gd name="T62" fmla="*/ 77 w 78"/>
                    <a:gd name="T63" fmla="*/ 23 h 30"/>
                    <a:gd name="T64" fmla="*/ 77 w 78"/>
                    <a:gd name="T65" fmla="*/ 22 h 30"/>
                    <a:gd name="T66" fmla="*/ 77 w 78"/>
                    <a:gd name="T67" fmla="*/ 22 h 30"/>
                    <a:gd name="T68" fmla="*/ 76 w 78"/>
                    <a:gd name="T69" fmla="*/ 21 h 30"/>
                    <a:gd name="T70" fmla="*/ 41 w 78"/>
                    <a:gd name="T71" fmla="*/ 0 h 30"/>
                    <a:gd name="T72" fmla="*/ 41 w 78"/>
                    <a:gd name="T73" fmla="*/ 0 h 30"/>
                    <a:gd name="T74" fmla="*/ 39 w 78"/>
                    <a:gd name="T75" fmla="*/ 0 h 30"/>
                    <a:gd name="T76" fmla="*/ 38 w 78"/>
                    <a:gd name="T77" fmla="*/ 0 h 30"/>
                    <a:gd name="T78" fmla="*/ 37 w 78"/>
                    <a:gd name="T79" fmla="*/ 0 h 30"/>
                    <a:gd name="T80" fmla="*/ 37 w 78"/>
                    <a:gd name="T81" fmla="*/ 0 h 30"/>
                    <a:gd name="T82" fmla="*/ 2 w 78"/>
                    <a:gd name="T83" fmla="*/ 21 h 30"/>
                    <a:gd name="T84" fmla="*/ 1 w 78"/>
                    <a:gd name="T85" fmla="*/ 22 h 30"/>
                    <a:gd name="T86" fmla="*/ 58 w 78"/>
                    <a:gd name="T8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8" h="30">
                      <a:moveTo>
                        <a:pt x="1" y="22"/>
                      </a:moveTo>
                      <a:cubicBezTo>
                        <a:pt x="1" y="22"/>
                        <a:pt x="1" y="22"/>
                        <a:pt x="1" y="22"/>
                      </a:cubicBezTo>
                      <a:cubicBezTo>
                        <a:pt x="1" y="22"/>
                        <a:pt x="1" y="22"/>
                        <a:pt x="1" y="22"/>
                      </a:cubicBezTo>
                      <a:cubicBezTo>
                        <a:pt x="1" y="22"/>
                        <a:pt x="1" y="22"/>
                        <a:pt x="1" y="23"/>
                      </a:cubicBezTo>
                      <a:cubicBezTo>
                        <a:pt x="1" y="23"/>
                        <a:pt x="1" y="23"/>
                        <a:pt x="1" y="23"/>
                      </a:cubicBezTo>
                      <a:cubicBezTo>
                        <a:pt x="1" y="23"/>
                        <a:pt x="1" y="23"/>
                        <a:pt x="1" y="23"/>
                      </a:cubicBezTo>
                      <a:cubicBezTo>
                        <a:pt x="1" y="23"/>
                        <a:pt x="0" y="23"/>
                        <a:pt x="0" y="23"/>
                      </a:cubicBezTo>
                      <a:cubicBezTo>
                        <a:pt x="0" y="23"/>
                        <a:pt x="0" y="23"/>
                        <a:pt x="0" y="23"/>
                      </a:cubicBezTo>
                      <a:cubicBezTo>
                        <a:pt x="0" y="23"/>
                        <a:pt x="0" y="23"/>
                        <a:pt x="0" y="24"/>
                      </a:cubicBezTo>
                      <a:cubicBezTo>
                        <a:pt x="0" y="24"/>
                        <a:pt x="0" y="24"/>
                        <a:pt x="0" y="24"/>
                      </a:cubicBezTo>
                      <a:cubicBezTo>
                        <a:pt x="0" y="24"/>
                        <a:pt x="0" y="24"/>
                        <a:pt x="0" y="24"/>
                      </a:cubicBezTo>
                      <a:cubicBezTo>
                        <a:pt x="0" y="24"/>
                        <a:pt x="0" y="24"/>
                        <a:pt x="0" y="24"/>
                      </a:cubicBezTo>
                      <a:cubicBezTo>
                        <a:pt x="0" y="24"/>
                        <a:pt x="0" y="24"/>
                        <a:pt x="0" y="24"/>
                      </a:cubicBezTo>
                      <a:cubicBezTo>
                        <a:pt x="0" y="24"/>
                        <a:pt x="0" y="24"/>
                        <a:pt x="0" y="25"/>
                      </a:cubicBezTo>
                      <a:cubicBezTo>
                        <a:pt x="0" y="25"/>
                        <a:pt x="0" y="25"/>
                        <a:pt x="0" y="25"/>
                      </a:cubicBezTo>
                      <a:cubicBezTo>
                        <a:pt x="0" y="25"/>
                        <a:pt x="0" y="25"/>
                        <a:pt x="0" y="25"/>
                      </a:cubicBezTo>
                      <a:cubicBezTo>
                        <a:pt x="0" y="25"/>
                        <a:pt x="0" y="25"/>
                        <a:pt x="0" y="25"/>
                      </a:cubicBezTo>
                      <a:cubicBezTo>
                        <a:pt x="0" y="25"/>
                        <a:pt x="0" y="25"/>
                        <a:pt x="0" y="25"/>
                      </a:cubicBezTo>
                      <a:cubicBezTo>
                        <a:pt x="0" y="25"/>
                        <a:pt x="0" y="25"/>
                        <a:pt x="0" y="25"/>
                      </a:cubicBezTo>
                      <a:cubicBezTo>
                        <a:pt x="0" y="26"/>
                        <a:pt x="0" y="26"/>
                        <a:pt x="0" y="26"/>
                      </a:cubicBezTo>
                      <a:cubicBezTo>
                        <a:pt x="0" y="26"/>
                        <a:pt x="0" y="26"/>
                        <a:pt x="0" y="26"/>
                      </a:cubicBezTo>
                      <a:cubicBezTo>
                        <a:pt x="0" y="26"/>
                        <a:pt x="0" y="26"/>
                        <a:pt x="0" y="26"/>
                      </a:cubicBezTo>
                      <a:cubicBezTo>
                        <a:pt x="0" y="26"/>
                        <a:pt x="0" y="26"/>
                        <a:pt x="0" y="26"/>
                      </a:cubicBezTo>
                      <a:cubicBezTo>
                        <a:pt x="0" y="26"/>
                        <a:pt x="0" y="26"/>
                        <a:pt x="0" y="27"/>
                      </a:cubicBezTo>
                      <a:cubicBezTo>
                        <a:pt x="0" y="27"/>
                        <a:pt x="0" y="27"/>
                        <a:pt x="0" y="27"/>
                      </a:cubicBezTo>
                      <a:cubicBezTo>
                        <a:pt x="0" y="27"/>
                        <a:pt x="0" y="27"/>
                        <a:pt x="0" y="27"/>
                      </a:cubicBezTo>
                      <a:cubicBezTo>
                        <a:pt x="0" y="27"/>
                        <a:pt x="0" y="27"/>
                        <a:pt x="0" y="27"/>
                      </a:cubicBezTo>
                      <a:cubicBezTo>
                        <a:pt x="0" y="27"/>
                        <a:pt x="1" y="27"/>
                        <a:pt x="1" y="27"/>
                      </a:cubicBezTo>
                      <a:cubicBezTo>
                        <a:pt x="1" y="27"/>
                        <a:pt x="1" y="27"/>
                        <a:pt x="1" y="27"/>
                      </a:cubicBezTo>
                      <a:cubicBezTo>
                        <a:pt x="1" y="27"/>
                        <a:pt x="1" y="28"/>
                        <a:pt x="1" y="28"/>
                      </a:cubicBezTo>
                      <a:cubicBezTo>
                        <a:pt x="1" y="28"/>
                        <a:pt x="1" y="28"/>
                        <a:pt x="1" y="28"/>
                      </a:cubicBezTo>
                      <a:cubicBezTo>
                        <a:pt x="1" y="28"/>
                        <a:pt x="1" y="28"/>
                        <a:pt x="1" y="28"/>
                      </a:cubicBezTo>
                      <a:cubicBezTo>
                        <a:pt x="1" y="28"/>
                        <a:pt x="1" y="28"/>
                        <a:pt x="1" y="28"/>
                      </a:cubicBezTo>
                      <a:cubicBezTo>
                        <a:pt x="1" y="28"/>
                        <a:pt x="1" y="28"/>
                        <a:pt x="1" y="28"/>
                      </a:cubicBezTo>
                      <a:cubicBezTo>
                        <a:pt x="1" y="28"/>
                        <a:pt x="1" y="28"/>
                        <a:pt x="1" y="28"/>
                      </a:cubicBezTo>
                      <a:cubicBezTo>
                        <a:pt x="2" y="29"/>
                        <a:pt x="2" y="29"/>
                        <a:pt x="2" y="29"/>
                      </a:cubicBezTo>
                      <a:cubicBezTo>
                        <a:pt x="2" y="29"/>
                        <a:pt x="2" y="29"/>
                        <a:pt x="2" y="29"/>
                      </a:cubicBezTo>
                      <a:cubicBezTo>
                        <a:pt x="2" y="29"/>
                        <a:pt x="2" y="29"/>
                        <a:pt x="2" y="29"/>
                      </a:cubicBezTo>
                      <a:cubicBezTo>
                        <a:pt x="2" y="29"/>
                        <a:pt x="2" y="29"/>
                        <a:pt x="2" y="29"/>
                      </a:cubicBezTo>
                      <a:cubicBezTo>
                        <a:pt x="2" y="29"/>
                        <a:pt x="3" y="29"/>
                        <a:pt x="3" y="29"/>
                      </a:cubicBezTo>
                      <a:cubicBezTo>
                        <a:pt x="3" y="29"/>
                        <a:pt x="3" y="29"/>
                        <a:pt x="3" y="29"/>
                      </a:cubicBezTo>
                      <a:cubicBezTo>
                        <a:pt x="3" y="29"/>
                        <a:pt x="3" y="29"/>
                        <a:pt x="3" y="29"/>
                      </a:cubicBezTo>
                      <a:cubicBezTo>
                        <a:pt x="3" y="29"/>
                        <a:pt x="3" y="29"/>
                        <a:pt x="3" y="29"/>
                      </a:cubicBezTo>
                      <a:cubicBezTo>
                        <a:pt x="3" y="29"/>
                        <a:pt x="3" y="29"/>
                        <a:pt x="3" y="30"/>
                      </a:cubicBezTo>
                      <a:cubicBezTo>
                        <a:pt x="4" y="30"/>
                        <a:pt x="4" y="30"/>
                        <a:pt x="4" y="30"/>
                      </a:cubicBezTo>
                      <a:cubicBezTo>
                        <a:pt x="4" y="30"/>
                        <a:pt x="4" y="30"/>
                        <a:pt x="4" y="30"/>
                      </a:cubicBezTo>
                      <a:cubicBezTo>
                        <a:pt x="4" y="30"/>
                        <a:pt x="4" y="30"/>
                        <a:pt x="4" y="30"/>
                      </a:cubicBezTo>
                      <a:cubicBezTo>
                        <a:pt x="4" y="30"/>
                        <a:pt x="4" y="30"/>
                        <a:pt x="4" y="30"/>
                      </a:cubicBezTo>
                      <a:cubicBezTo>
                        <a:pt x="4" y="30"/>
                        <a:pt x="4" y="30"/>
                        <a:pt x="5" y="30"/>
                      </a:cubicBezTo>
                      <a:cubicBezTo>
                        <a:pt x="74" y="30"/>
                        <a:pt x="74" y="30"/>
                        <a:pt x="74" y="30"/>
                      </a:cubicBezTo>
                      <a:cubicBezTo>
                        <a:pt x="74" y="30"/>
                        <a:pt x="74" y="30"/>
                        <a:pt x="74" y="30"/>
                      </a:cubicBezTo>
                      <a:cubicBezTo>
                        <a:pt x="74" y="30"/>
                        <a:pt x="74" y="30"/>
                        <a:pt x="74" y="30"/>
                      </a:cubicBezTo>
                      <a:cubicBezTo>
                        <a:pt x="74" y="30"/>
                        <a:pt x="74" y="30"/>
                        <a:pt x="74" y="30"/>
                      </a:cubicBezTo>
                      <a:cubicBezTo>
                        <a:pt x="74" y="30"/>
                        <a:pt x="74" y="30"/>
                        <a:pt x="75" y="30"/>
                      </a:cubicBezTo>
                      <a:cubicBezTo>
                        <a:pt x="75" y="30"/>
                        <a:pt x="75" y="30"/>
                        <a:pt x="75" y="30"/>
                      </a:cubicBezTo>
                      <a:cubicBezTo>
                        <a:pt x="75" y="29"/>
                        <a:pt x="75" y="29"/>
                        <a:pt x="75" y="29"/>
                      </a:cubicBezTo>
                      <a:cubicBezTo>
                        <a:pt x="75" y="29"/>
                        <a:pt x="75" y="29"/>
                        <a:pt x="75" y="29"/>
                      </a:cubicBezTo>
                      <a:cubicBezTo>
                        <a:pt x="75" y="29"/>
                        <a:pt x="75" y="29"/>
                        <a:pt x="75" y="29"/>
                      </a:cubicBezTo>
                      <a:cubicBezTo>
                        <a:pt x="75" y="29"/>
                        <a:pt x="75" y="29"/>
                        <a:pt x="75" y="29"/>
                      </a:cubicBezTo>
                      <a:cubicBezTo>
                        <a:pt x="76" y="29"/>
                        <a:pt x="76" y="29"/>
                        <a:pt x="76" y="29"/>
                      </a:cubicBezTo>
                      <a:cubicBezTo>
                        <a:pt x="76" y="29"/>
                        <a:pt x="76" y="29"/>
                        <a:pt x="76" y="29"/>
                      </a:cubicBezTo>
                      <a:cubicBezTo>
                        <a:pt x="76" y="29"/>
                        <a:pt x="76" y="29"/>
                        <a:pt x="76" y="29"/>
                      </a:cubicBezTo>
                      <a:cubicBezTo>
                        <a:pt x="76" y="29"/>
                        <a:pt x="76" y="29"/>
                        <a:pt x="76" y="29"/>
                      </a:cubicBezTo>
                      <a:cubicBezTo>
                        <a:pt x="76" y="29"/>
                        <a:pt x="76" y="29"/>
                        <a:pt x="77" y="29"/>
                      </a:cubicBezTo>
                      <a:cubicBezTo>
                        <a:pt x="77" y="29"/>
                        <a:pt x="77" y="29"/>
                        <a:pt x="77" y="29"/>
                      </a:cubicBezTo>
                      <a:cubicBezTo>
                        <a:pt x="77" y="29"/>
                        <a:pt x="77" y="28"/>
                        <a:pt x="77" y="28"/>
                      </a:cubicBezTo>
                      <a:cubicBezTo>
                        <a:pt x="77" y="28"/>
                        <a:pt x="77" y="28"/>
                        <a:pt x="77" y="28"/>
                      </a:cubicBezTo>
                      <a:cubicBezTo>
                        <a:pt x="77" y="28"/>
                        <a:pt x="77" y="28"/>
                        <a:pt x="77" y="28"/>
                      </a:cubicBezTo>
                      <a:cubicBezTo>
                        <a:pt x="77" y="28"/>
                        <a:pt x="77" y="28"/>
                        <a:pt x="77" y="28"/>
                      </a:cubicBezTo>
                      <a:cubicBezTo>
                        <a:pt x="77" y="28"/>
                        <a:pt x="77" y="28"/>
                        <a:pt x="77" y="28"/>
                      </a:cubicBezTo>
                      <a:cubicBezTo>
                        <a:pt x="77" y="28"/>
                        <a:pt x="77" y="28"/>
                        <a:pt x="77" y="28"/>
                      </a:cubicBezTo>
                      <a:cubicBezTo>
                        <a:pt x="77" y="28"/>
                        <a:pt x="78" y="27"/>
                        <a:pt x="78" y="27"/>
                      </a:cubicBezTo>
                      <a:cubicBezTo>
                        <a:pt x="78" y="27"/>
                        <a:pt x="78" y="27"/>
                        <a:pt x="78" y="27"/>
                      </a:cubicBezTo>
                      <a:cubicBezTo>
                        <a:pt x="78" y="27"/>
                        <a:pt x="78" y="27"/>
                        <a:pt x="78" y="27"/>
                      </a:cubicBezTo>
                      <a:cubicBezTo>
                        <a:pt x="78" y="27"/>
                        <a:pt x="78" y="27"/>
                        <a:pt x="78" y="27"/>
                      </a:cubicBezTo>
                      <a:cubicBezTo>
                        <a:pt x="78" y="27"/>
                        <a:pt x="78" y="27"/>
                        <a:pt x="78" y="27"/>
                      </a:cubicBezTo>
                      <a:cubicBezTo>
                        <a:pt x="78" y="27"/>
                        <a:pt x="78" y="27"/>
                        <a:pt x="78" y="27"/>
                      </a:cubicBezTo>
                      <a:cubicBezTo>
                        <a:pt x="78" y="26"/>
                        <a:pt x="78" y="26"/>
                        <a:pt x="78" y="26"/>
                      </a:cubicBezTo>
                      <a:cubicBezTo>
                        <a:pt x="78" y="26"/>
                        <a:pt x="78" y="26"/>
                        <a:pt x="78" y="26"/>
                      </a:cubicBezTo>
                      <a:cubicBezTo>
                        <a:pt x="78" y="26"/>
                        <a:pt x="78" y="26"/>
                        <a:pt x="78" y="26"/>
                      </a:cubicBezTo>
                      <a:cubicBezTo>
                        <a:pt x="78" y="26"/>
                        <a:pt x="78" y="26"/>
                        <a:pt x="78" y="26"/>
                      </a:cubicBezTo>
                      <a:cubicBezTo>
                        <a:pt x="78" y="26"/>
                        <a:pt x="78" y="26"/>
                        <a:pt x="78" y="25"/>
                      </a:cubicBezTo>
                      <a:cubicBezTo>
                        <a:pt x="78" y="25"/>
                        <a:pt x="78" y="25"/>
                        <a:pt x="78" y="25"/>
                      </a:cubicBezTo>
                      <a:cubicBezTo>
                        <a:pt x="78" y="25"/>
                        <a:pt x="78" y="25"/>
                        <a:pt x="78" y="25"/>
                      </a:cubicBezTo>
                      <a:cubicBezTo>
                        <a:pt x="78" y="25"/>
                        <a:pt x="78" y="25"/>
                        <a:pt x="78" y="25"/>
                      </a:cubicBezTo>
                      <a:cubicBezTo>
                        <a:pt x="78" y="25"/>
                        <a:pt x="78" y="25"/>
                        <a:pt x="78" y="25"/>
                      </a:cubicBezTo>
                      <a:cubicBezTo>
                        <a:pt x="78" y="25"/>
                        <a:pt x="78" y="25"/>
                        <a:pt x="78" y="25"/>
                      </a:cubicBezTo>
                      <a:cubicBezTo>
                        <a:pt x="78" y="24"/>
                        <a:pt x="78" y="24"/>
                        <a:pt x="78" y="24"/>
                      </a:cubicBezTo>
                      <a:cubicBezTo>
                        <a:pt x="78" y="24"/>
                        <a:pt x="78" y="24"/>
                        <a:pt x="78" y="24"/>
                      </a:cubicBezTo>
                      <a:cubicBezTo>
                        <a:pt x="78" y="24"/>
                        <a:pt x="78" y="24"/>
                        <a:pt x="78" y="24"/>
                      </a:cubicBezTo>
                      <a:cubicBezTo>
                        <a:pt x="78" y="24"/>
                        <a:pt x="78" y="24"/>
                        <a:pt x="78" y="24"/>
                      </a:cubicBezTo>
                      <a:cubicBezTo>
                        <a:pt x="78" y="24"/>
                        <a:pt x="78" y="24"/>
                        <a:pt x="78" y="24"/>
                      </a:cubicBezTo>
                      <a:cubicBezTo>
                        <a:pt x="78" y="23"/>
                        <a:pt x="78" y="23"/>
                        <a:pt x="78" y="23"/>
                      </a:cubicBezTo>
                      <a:cubicBezTo>
                        <a:pt x="78" y="23"/>
                        <a:pt x="78" y="23"/>
                        <a:pt x="78" y="23"/>
                      </a:cubicBezTo>
                      <a:cubicBezTo>
                        <a:pt x="78" y="23"/>
                        <a:pt x="78" y="23"/>
                        <a:pt x="78" y="23"/>
                      </a:cubicBezTo>
                      <a:cubicBezTo>
                        <a:pt x="78" y="23"/>
                        <a:pt x="78" y="23"/>
                        <a:pt x="77" y="23"/>
                      </a:cubicBezTo>
                      <a:cubicBezTo>
                        <a:pt x="77" y="23"/>
                        <a:pt x="77" y="23"/>
                        <a:pt x="77" y="23"/>
                      </a:cubicBezTo>
                      <a:cubicBezTo>
                        <a:pt x="77" y="22"/>
                        <a:pt x="77" y="22"/>
                        <a:pt x="77" y="22"/>
                      </a:cubicBezTo>
                      <a:cubicBezTo>
                        <a:pt x="77" y="22"/>
                        <a:pt x="77" y="22"/>
                        <a:pt x="77" y="22"/>
                      </a:cubicBezTo>
                      <a:cubicBezTo>
                        <a:pt x="77" y="22"/>
                        <a:pt x="77" y="22"/>
                        <a:pt x="77" y="22"/>
                      </a:cubicBezTo>
                      <a:cubicBezTo>
                        <a:pt x="77" y="22"/>
                        <a:pt x="77" y="22"/>
                        <a:pt x="77" y="22"/>
                      </a:cubicBezTo>
                      <a:cubicBezTo>
                        <a:pt x="77" y="22"/>
                        <a:pt x="77" y="22"/>
                        <a:pt x="77" y="22"/>
                      </a:cubicBezTo>
                      <a:cubicBezTo>
                        <a:pt x="77" y="22"/>
                        <a:pt x="77" y="22"/>
                        <a:pt x="76" y="22"/>
                      </a:cubicBezTo>
                      <a:cubicBezTo>
                        <a:pt x="76" y="22"/>
                        <a:pt x="76" y="22"/>
                        <a:pt x="76" y="21"/>
                      </a:cubicBezTo>
                      <a:cubicBezTo>
                        <a:pt x="76" y="21"/>
                        <a:pt x="76" y="21"/>
                        <a:pt x="76" y="21"/>
                      </a:cubicBezTo>
                      <a:cubicBezTo>
                        <a:pt x="76" y="21"/>
                        <a:pt x="76" y="21"/>
                        <a:pt x="76" y="21"/>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0" y="0"/>
                        <a:pt x="40"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8" y="0"/>
                      </a:cubicBezTo>
                      <a:cubicBezTo>
                        <a:pt x="38" y="0"/>
                        <a:pt x="38" y="0"/>
                        <a:pt x="38" y="0"/>
                      </a:cubicBezTo>
                      <a:cubicBezTo>
                        <a:pt x="38" y="0"/>
                        <a:pt x="38" y="0"/>
                        <a:pt x="37" y="0"/>
                      </a:cubicBezTo>
                      <a:cubicBezTo>
                        <a:pt x="37" y="0"/>
                        <a:pt x="37" y="0"/>
                        <a:pt x="37" y="0"/>
                      </a:cubicBezTo>
                      <a:cubicBezTo>
                        <a:pt x="37" y="0"/>
                        <a:pt x="37" y="0"/>
                        <a:pt x="37" y="0"/>
                      </a:cubicBezTo>
                      <a:cubicBezTo>
                        <a:pt x="37" y="0"/>
                        <a:pt x="37" y="0"/>
                        <a:pt x="37" y="0"/>
                      </a:cubicBezTo>
                      <a:cubicBezTo>
                        <a:pt x="37" y="0"/>
                        <a:pt x="37" y="0"/>
                        <a:pt x="37" y="0"/>
                      </a:cubicBezTo>
                      <a:cubicBezTo>
                        <a:pt x="2" y="21"/>
                        <a:pt x="2" y="21"/>
                        <a:pt x="2" y="21"/>
                      </a:cubicBezTo>
                      <a:cubicBezTo>
                        <a:pt x="2" y="21"/>
                        <a:pt x="2" y="21"/>
                        <a:pt x="2" y="21"/>
                      </a:cubicBezTo>
                      <a:cubicBezTo>
                        <a:pt x="2" y="21"/>
                        <a:pt x="2" y="21"/>
                        <a:pt x="2" y="21"/>
                      </a:cubicBezTo>
                      <a:cubicBezTo>
                        <a:pt x="2" y="22"/>
                        <a:pt x="2" y="22"/>
                        <a:pt x="2" y="22"/>
                      </a:cubicBezTo>
                      <a:cubicBezTo>
                        <a:pt x="2" y="22"/>
                        <a:pt x="2" y="22"/>
                        <a:pt x="2" y="22"/>
                      </a:cubicBezTo>
                      <a:cubicBezTo>
                        <a:pt x="1" y="22"/>
                        <a:pt x="1" y="22"/>
                        <a:pt x="1" y="22"/>
                      </a:cubicBezTo>
                      <a:cubicBezTo>
                        <a:pt x="1" y="22"/>
                        <a:pt x="1" y="22"/>
                        <a:pt x="1" y="22"/>
                      </a:cubicBezTo>
                      <a:close/>
                      <a:moveTo>
                        <a:pt x="39" y="10"/>
                      </a:moveTo>
                      <a:cubicBezTo>
                        <a:pt x="58" y="21"/>
                        <a:pt x="58" y="21"/>
                        <a:pt x="58" y="21"/>
                      </a:cubicBezTo>
                      <a:cubicBezTo>
                        <a:pt x="21" y="21"/>
                        <a:pt x="21" y="21"/>
                        <a:pt x="21" y="21"/>
                      </a:cubicBezTo>
                      <a:lnTo>
                        <a:pt x="39" y="1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77">
                    <a:defRPr/>
                  </a:pPr>
                  <a:endParaRPr lang="en-US">
                    <a:solidFill>
                      <a:srgbClr val="808080"/>
                    </a:solidFill>
                    <a:latin typeface="Arial"/>
                  </a:endParaRPr>
                </a:p>
              </p:txBody>
            </p:sp>
            <p:sp>
              <p:nvSpPr>
                <p:cNvPr id="115" name="Freeform 9">
                  <a:extLst>
                    <a:ext uri="{FF2B5EF4-FFF2-40B4-BE49-F238E27FC236}">
                      <a16:creationId xmlns:a16="http://schemas.microsoft.com/office/drawing/2014/main" id="{BBA5A37B-311B-3318-A4BF-534B40B2EE74}"/>
                    </a:ext>
                  </a:extLst>
                </p:cNvPr>
                <p:cNvSpPr>
                  <a:spLocks/>
                </p:cNvSpPr>
                <p:nvPr/>
              </p:nvSpPr>
              <p:spPr bwMode="auto">
                <a:xfrm>
                  <a:off x="3362325" y="4048125"/>
                  <a:ext cx="141288" cy="458787"/>
                </a:xfrm>
                <a:custGeom>
                  <a:avLst/>
                  <a:gdLst>
                    <a:gd name="T0" fmla="*/ 4 w 30"/>
                    <a:gd name="T1" fmla="*/ 88 h 97"/>
                    <a:gd name="T2" fmla="*/ 0 w 30"/>
                    <a:gd name="T3" fmla="*/ 92 h 97"/>
                    <a:gd name="T4" fmla="*/ 4 w 30"/>
                    <a:gd name="T5" fmla="*/ 97 h 97"/>
                    <a:gd name="T6" fmla="*/ 25 w 30"/>
                    <a:gd name="T7" fmla="*/ 97 h 97"/>
                    <a:gd name="T8" fmla="*/ 30 w 30"/>
                    <a:gd name="T9" fmla="*/ 92 h 97"/>
                    <a:gd name="T10" fmla="*/ 25 w 30"/>
                    <a:gd name="T11" fmla="*/ 88 h 97"/>
                    <a:gd name="T12" fmla="*/ 21 w 30"/>
                    <a:gd name="T13" fmla="*/ 88 h 97"/>
                    <a:gd name="T14" fmla="*/ 21 w 30"/>
                    <a:gd name="T15" fmla="*/ 9 h 97"/>
                    <a:gd name="T16" fmla="*/ 25 w 30"/>
                    <a:gd name="T17" fmla="*/ 9 h 97"/>
                    <a:gd name="T18" fmla="*/ 30 w 30"/>
                    <a:gd name="T19" fmla="*/ 5 h 97"/>
                    <a:gd name="T20" fmla="*/ 25 w 30"/>
                    <a:gd name="T21" fmla="*/ 0 h 97"/>
                    <a:gd name="T22" fmla="*/ 4 w 30"/>
                    <a:gd name="T23" fmla="*/ 0 h 97"/>
                    <a:gd name="T24" fmla="*/ 0 w 30"/>
                    <a:gd name="T25" fmla="*/ 5 h 97"/>
                    <a:gd name="T26" fmla="*/ 4 w 30"/>
                    <a:gd name="T27" fmla="*/ 9 h 97"/>
                    <a:gd name="T28" fmla="*/ 8 w 30"/>
                    <a:gd name="T29" fmla="*/ 9 h 97"/>
                    <a:gd name="T30" fmla="*/ 8 w 30"/>
                    <a:gd name="T31" fmla="*/ 88 h 97"/>
                    <a:gd name="T32" fmla="*/ 4 w 30"/>
                    <a:gd name="T33" fmla="*/ 8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97">
                      <a:moveTo>
                        <a:pt x="4" y="88"/>
                      </a:moveTo>
                      <a:cubicBezTo>
                        <a:pt x="2" y="88"/>
                        <a:pt x="0" y="90"/>
                        <a:pt x="0" y="92"/>
                      </a:cubicBezTo>
                      <a:cubicBezTo>
                        <a:pt x="0" y="95"/>
                        <a:pt x="2" y="97"/>
                        <a:pt x="4" y="97"/>
                      </a:cubicBezTo>
                      <a:cubicBezTo>
                        <a:pt x="25" y="97"/>
                        <a:pt x="25" y="97"/>
                        <a:pt x="25" y="97"/>
                      </a:cubicBezTo>
                      <a:cubicBezTo>
                        <a:pt x="28" y="97"/>
                        <a:pt x="30" y="95"/>
                        <a:pt x="30" y="92"/>
                      </a:cubicBezTo>
                      <a:cubicBezTo>
                        <a:pt x="30" y="90"/>
                        <a:pt x="28" y="88"/>
                        <a:pt x="25" y="88"/>
                      </a:cubicBezTo>
                      <a:cubicBezTo>
                        <a:pt x="21" y="88"/>
                        <a:pt x="21" y="88"/>
                        <a:pt x="21" y="88"/>
                      </a:cubicBezTo>
                      <a:cubicBezTo>
                        <a:pt x="21" y="9"/>
                        <a:pt x="21" y="9"/>
                        <a:pt x="21" y="9"/>
                      </a:cubicBezTo>
                      <a:cubicBezTo>
                        <a:pt x="25" y="9"/>
                        <a:pt x="25" y="9"/>
                        <a:pt x="25" y="9"/>
                      </a:cubicBezTo>
                      <a:cubicBezTo>
                        <a:pt x="28" y="9"/>
                        <a:pt x="30" y="7"/>
                        <a:pt x="30" y="5"/>
                      </a:cubicBezTo>
                      <a:cubicBezTo>
                        <a:pt x="30" y="2"/>
                        <a:pt x="28" y="0"/>
                        <a:pt x="25" y="0"/>
                      </a:cubicBezTo>
                      <a:cubicBezTo>
                        <a:pt x="4" y="0"/>
                        <a:pt x="4" y="0"/>
                        <a:pt x="4" y="0"/>
                      </a:cubicBezTo>
                      <a:cubicBezTo>
                        <a:pt x="2" y="0"/>
                        <a:pt x="0" y="2"/>
                        <a:pt x="0" y="5"/>
                      </a:cubicBezTo>
                      <a:cubicBezTo>
                        <a:pt x="0" y="7"/>
                        <a:pt x="2" y="9"/>
                        <a:pt x="4" y="9"/>
                      </a:cubicBezTo>
                      <a:cubicBezTo>
                        <a:pt x="8" y="9"/>
                        <a:pt x="8" y="9"/>
                        <a:pt x="8" y="9"/>
                      </a:cubicBezTo>
                      <a:cubicBezTo>
                        <a:pt x="8" y="88"/>
                        <a:pt x="8" y="88"/>
                        <a:pt x="8" y="88"/>
                      </a:cubicBezTo>
                      <a:lnTo>
                        <a:pt x="4" y="8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77">
                    <a:defRPr/>
                  </a:pPr>
                  <a:endParaRPr lang="en-US">
                    <a:solidFill>
                      <a:srgbClr val="808080"/>
                    </a:solidFill>
                    <a:latin typeface="Arial"/>
                  </a:endParaRPr>
                </a:p>
              </p:txBody>
            </p:sp>
            <p:sp>
              <p:nvSpPr>
                <p:cNvPr id="116" name="Freeform 10">
                  <a:extLst>
                    <a:ext uri="{FF2B5EF4-FFF2-40B4-BE49-F238E27FC236}">
                      <a16:creationId xmlns:a16="http://schemas.microsoft.com/office/drawing/2014/main" id="{0A88E5D4-68DC-EEA8-3800-DC9B311DD4F3}"/>
                    </a:ext>
                  </a:extLst>
                </p:cNvPr>
                <p:cNvSpPr>
                  <a:spLocks/>
                </p:cNvSpPr>
                <p:nvPr/>
              </p:nvSpPr>
              <p:spPr bwMode="auto">
                <a:xfrm>
                  <a:off x="3659188" y="4048125"/>
                  <a:ext cx="138113" cy="458787"/>
                </a:xfrm>
                <a:custGeom>
                  <a:avLst/>
                  <a:gdLst>
                    <a:gd name="T0" fmla="*/ 4 w 29"/>
                    <a:gd name="T1" fmla="*/ 88 h 97"/>
                    <a:gd name="T2" fmla="*/ 0 w 29"/>
                    <a:gd name="T3" fmla="*/ 92 h 97"/>
                    <a:gd name="T4" fmla="*/ 4 w 29"/>
                    <a:gd name="T5" fmla="*/ 97 h 97"/>
                    <a:gd name="T6" fmla="*/ 25 w 29"/>
                    <a:gd name="T7" fmla="*/ 97 h 97"/>
                    <a:gd name="T8" fmla="*/ 29 w 29"/>
                    <a:gd name="T9" fmla="*/ 92 h 97"/>
                    <a:gd name="T10" fmla="*/ 25 w 29"/>
                    <a:gd name="T11" fmla="*/ 88 h 97"/>
                    <a:gd name="T12" fmla="*/ 21 w 29"/>
                    <a:gd name="T13" fmla="*/ 88 h 97"/>
                    <a:gd name="T14" fmla="*/ 21 w 29"/>
                    <a:gd name="T15" fmla="*/ 9 h 97"/>
                    <a:gd name="T16" fmla="*/ 25 w 29"/>
                    <a:gd name="T17" fmla="*/ 9 h 97"/>
                    <a:gd name="T18" fmla="*/ 29 w 29"/>
                    <a:gd name="T19" fmla="*/ 5 h 97"/>
                    <a:gd name="T20" fmla="*/ 25 w 29"/>
                    <a:gd name="T21" fmla="*/ 0 h 97"/>
                    <a:gd name="T22" fmla="*/ 4 w 29"/>
                    <a:gd name="T23" fmla="*/ 0 h 97"/>
                    <a:gd name="T24" fmla="*/ 0 w 29"/>
                    <a:gd name="T25" fmla="*/ 5 h 97"/>
                    <a:gd name="T26" fmla="*/ 4 w 29"/>
                    <a:gd name="T27" fmla="*/ 9 h 97"/>
                    <a:gd name="T28" fmla="*/ 8 w 29"/>
                    <a:gd name="T29" fmla="*/ 9 h 97"/>
                    <a:gd name="T30" fmla="*/ 8 w 29"/>
                    <a:gd name="T31" fmla="*/ 88 h 97"/>
                    <a:gd name="T32" fmla="*/ 4 w 29"/>
                    <a:gd name="T33" fmla="*/ 8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97">
                      <a:moveTo>
                        <a:pt x="4" y="88"/>
                      </a:moveTo>
                      <a:cubicBezTo>
                        <a:pt x="2" y="88"/>
                        <a:pt x="0" y="90"/>
                        <a:pt x="0" y="92"/>
                      </a:cubicBezTo>
                      <a:cubicBezTo>
                        <a:pt x="0" y="95"/>
                        <a:pt x="2" y="97"/>
                        <a:pt x="4" y="97"/>
                      </a:cubicBezTo>
                      <a:cubicBezTo>
                        <a:pt x="25" y="97"/>
                        <a:pt x="25" y="97"/>
                        <a:pt x="25" y="97"/>
                      </a:cubicBezTo>
                      <a:cubicBezTo>
                        <a:pt x="27" y="97"/>
                        <a:pt x="29" y="95"/>
                        <a:pt x="29" y="92"/>
                      </a:cubicBezTo>
                      <a:cubicBezTo>
                        <a:pt x="29" y="90"/>
                        <a:pt x="27" y="88"/>
                        <a:pt x="25" y="88"/>
                      </a:cubicBezTo>
                      <a:cubicBezTo>
                        <a:pt x="21" y="88"/>
                        <a:pt x="21" y="88"/>
                        <a:pt x="21" y="88"/>
                      </a:cubicBezTo>
                      <a:cubicBezTo>
                        <a:pt x="21" y="9"/>
                        <a:pt x="21" y="9"/>
                        <a:pt x="21" y="9"/>
                      </a:cubicBezTo>
                      <a:cubicBezTo>
                        <a:pt x="25" y="9"/>
                        <a:pt x="25" y="9"/>
                        <a:pt x="25" y="9"/>
                      </a:cubicBezTo>
                      <a:cubicBezTo>
                        <a:pt x="27" y="9"/>
                        <a:pt x="29" y="7"/>
                        <a:pt x="29" y="5"/>
                      </a:cubicBezTo>
                      <a:cubicBezTo>
                        <a:pt x="29" y="2"/>
                        <a:pt x="27" y="0"/>
                        <a:pt x="25" y="0"/>
                      </a:cubicBezTo>
                      <a:cubicBezTo>
                        <a:pt x="4" y="0"/>
                        <a:pt x="4" y="0"/>
                        <a:pt x="4" y="0"/>
                      </a:cubicBezTo>
                      <a:cubicBezTo>
                        <a:pt x="2" y="0"/>
                        <a:pt x="0" y="2"/>
                        <a:pt x="0" y="5"/>
                      </a:cubicBezTo>
                      <a:cubicBezTo>
                        <a:pt x="0" y="7"/>
                        <a:pt x="2" y="9"/>
                        <a:pt x="4" y="9"/>
                      </a:cubicBezTo>
                      <a:cubicBezTo>
                        <a:pt x="8" y="9"/>
                        <a:pt x="8" y="9"/>
                        <a:pt x="8" y="9"/>
                      </a:cubicBezTo>
                      <a:cubicBezTo>
                        <a:pt x="8" y="88"/>
                        <a:pt x="8" y="88"/>
                        <a:pt x="8" y="88"/>
                      </a:cubicBezTo>
                      <a:lnTo>
                        <a:pt x="4" y="8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77">
                    <a:defRPr/>
                  </a:pPr>
                  <a:endParaRPr lang="en-US">
                    <a:solidFill>
                      <a:srgbClr val="808080"/>
                    </a:solidFill>
                    <a:latin typeface="Arial"/>
                  </a:endParaRPr>
                </a:p>
              </p:txBody>
            </p:sp>
            <p:sp>
              <p:nvSpPr>
                <p:cNvPr id="117" name="Freeform 11">
                  <a:extLst>
                    <a:ext uri="{FF2B5EF4-FFF2-40B4-BE49-F238E27FC236}">
                      <a16:creationId xmlns:a16="http://schemas.microsoft.com/office/drawing/2014/main" id="{81E95C35-AA96-55F1-6064-1FDD4A2A8AA3}"/>
                    </a:ext>
                  </a:extLst>
                </p:cNvPr>
                <p:cNvSpPr>
                  <a:spLocks/>
                </p:cNvSpPr>
                <p:nvPr/>
              </p:nvSpPr>
              <p:spPr bwMode="auto">
                <a:xfrm>
                  <a:off x="3957638" y="4048125"/>
                  <a:ext cx="136525" cy="458787"/>
                </a:xfrm>
                <a:custGeom>
                  <a:avLst/>
                  <a:gdLst>
                    <a:gd name="T0" fmla="*/ 4 w 29"/>
                    <a:gd name="T1" fmla="*/ 88 h 97"/>
                    <a:gd name="T2" fmla="*/ 0 w 29"/>
                    <a:gd name="T3" fmla="*/ 92 h 97"/>
                    <a:gd name="T4" fmla="*/ 4 w 29"/>
                    <a:gd name="T5" fmla="*/ 97 h 97"/>
                    <a:gd name="T6" fmla="*/ 25 w 29"/>
                    <a:gd name="T7" fmla="*/ 97 h 97"/>
                    <a:gd name="T8" fmla="*/ 29 w 29"/>
                    <a:gd name="T9" fmla="*/ 92 h 97"/>
                    <a:gd name="T10" fmla="*/ 25 w 29"/>
                    <a:gd name="T11" fmla="*/ 88 h 97"/>
                    <a:gd name="T12" fmla="*/ 21 w 29"/>
                    <a:gd name="T13" fmla="*/ 88 h 97"/>
                    <a:gd name="T14" fmla="*/ 21 w 29"/>
                    <a:gd name="T15" fmla="*/ 9 h 97"/>
                    <a:gd name="T16" fmla="*/ 25 w 29"/>
                    <a:gd name="T17" fmla="*/ 9 h 97"/>
                    <a:gd name="T18" fmla="*/ 29 w 29"/>
                    <a:gd name="T19" fmla="*/ 5 h 97"/>
                    <a:gd name="T20" fmla="*/ 25 w 29"/>
                    <a:gd name="T21" fmla="*/ 0 h 97"/>
                    <a:gd name="T22" fmla="*/ 4 w 29"/>
                    <a:gd name="T23" fmla="*/ 0 h 97"/>
                    <a:gd name="T24" fmla="*/ 0 w 29"/>
                    <a:gd name="T25" fmla="*/ 5 h 97"/>
                    <a:gd name="T26" fmla="*/ 4 w 29"/>
                    <a:gd name="T27" fmla="*/ 9 h 97"/>
                    <a:gd name="T28" fmla="*/ 8 w 29"/>
                    <a:gd name="T29" fmla="*/ 9 h 97"/>
                    <a:gd name="T30" fmla="*/ 8 w 29"/>
                    <a:gd name="T31" fmla="*/ 88 h 97"/>
                    <a:gd name="T32" fmla="*/ 4 w 29"/>
                    <a:gd name="T33" fmla="*/ 8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97">
                      <a:moveTo>
                        <a:pt x="4" y="88"/>
                      </a:moveTo>
                      <a:cubicBezTo>
                        <a:pt x="2" y="88"/>
                        <a:pt x="0" y="90"/>
                        <a:pt x="0" y="92"/>
                      </a:cubicBezTo>
                      <a:cubicBezTo>
                        <a:pt x="0" y="95"/>
                        <a:pt x="2" y="97"/>
                        <a:pt x="4" y="97"/>
                      </a:cubicBezTo>
                      <a:cubicBezTo>
                        <a:pt x="25" y="97"/>
                        <a:pt x="25" y="97"/>
                        <a:pt x="25" y="97"/>
                      </a:cubicBezTo>
                      <a:cubicBezTo>
                        <a:pt x="27" y="97"/>
                        <a:pt x="29" y="95"/>
                        <a:pt x="29" y="92"/>
                      </a:cubicBezTo>
                      <a:cubicBezTo>
                        <a:pt x="29" y="90"/>
                        <a:pt x="27" y="88"/>
                        <a:pt x="25" y="88"/>
                      </a:cubicBezTo>
                      <a:cubicBezTo>
                        <a:pt x="21" y="88"/>
                        <a:pt x="21" y="88"/>
                        <a:pt x="21" y="88"/>
                      </a:cubicBezTo>
                      <a:cubicBezTo>
                        <a:pt x="21" y="9"/>
                        <a:pt x="21" y="9"/>
                        <a:pt x="21" y="9"/>
                      </a:cubicBezTo>
                      <a:cubicBezTo>
                        <a:pt x="25" y="9"/>
                        <a:pt x="25" y="9"/>
                        <a:pt x="25" y="9"/>
                      </a:cubicBezTo>
                      <a:cubicBezTo>
                        <a:pt x="27" y="9"/>
                        <a:pt x="29" y="7"/>
                        <a:pt x="29" y="5"/>
                      </a:cubicBezTo>
                      <a:cubicBezTo>
                        <a:pt x="29" y="2"/>
                        <a:pt x="27" y="0"/>
                        <a:pt x="25" y="0"/>
                      </a:cubicBezTo>
                      <a:cubicBezTo>
                        <a:pt x="4" y="0"/>
                        <a:pt x="4" y="0"/>
                        <a:pt x="4" y="0"/>
                      </a:cubicBezTo>
                      <a:cubicBezTo>
                        <a:pt x="2" y="0"/>
                        <a:pt x="0" y="2"/>
                        <a:pt x="0" y="5"/>
                      </a:cubicBezTo>
                      <a:cubicBezTo>
                        <a:pt x="0" y="7"/>
                        <a:pt x="2" y="9"/>
                        <a:pt x="4" y="9"/>
                      </a:cubicBezTo>
                      <a:cubicBezTo>
                        <a:pt x="8" y="9"/>
                        <a:pt x="8" y="9"/>
                        <a:pt x="8" y="9"/>
                      </a:cubicBezTo>
                      <a:cubicBezTo>
                        <a:pt x="8" y="88"/>
                        <a:pt x="8" y="88"/>
                        <a:pt x="8" y="88"/>
                      </a:cubicBezTo>
                      <a:lnTo>
                        <a:pt x="4" y="8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77">
                    <a:defRPr/>
                  </a:pPr>
                  <a:endParaRPr lang="en-US">
                    <a:solidFill>
                      <a:srgbClr val="808080"/>
                    </a:solidFill>
                    <a:latin typeface="Arial"/>
                  </a:endParaRPr>
                </a:p>
              </p:txBody>
            </p:sp>
          </p:grpSp>
          <p:grpSp>
            <p:nvGrpSpPr>
              <p:cNvPr id="94" name="Group 93">
                <a:extLst>
                  <a:ext uri="{FF2B5EF4-FFF2-40B4-BE49-F238E27FC236}">
                    <a16:creationId xmlns:a16="http://schemas.microsoft.com/office/drawing/2014/main" id="{A70DC301-F204-5D63-66B5-BD0A779CD368}"/>
                  </a:ext>
                </a:extLst>
              </p:cNvPr>
              <p:cNvGrpSpPr/>
              <p:nvPr/>
            </p:nvGrpSpPr>
            <p:grpSpPr>
              <a:xfrm>
                <a:off x="8633149" y="4196092"/>
                <a:ext cx="240668" cy="277837"/>
                <a:chOff x="8639650" y="4196092"/>
                <a:chExt cx="240668" cy="277837"/>
              </a:xfrm>
            </p:grpSpPr>
            <p:sp>
              <p:nvSpPr>
                <p:cNvPr id="95" name="Freeform: Shape 94">
                  <a:extLst>
                    <a:ext uri="{FF2B5EF4-FFF2-40B4-BE49-F238E27FC236}">
                      <a16:creationId xmlns:a16="http://schemas.microsoft.com/office/drawing/2014/main" id="{300C8537-2897-9052-68B0-3F796C72B567}"/>
                    </a:ext>
                  </a:extLst>
                </p:cNvPr>
                <p:cNvSpPr/>
                <p:nvPr/>
              </p:nvSpPr>
              <p:spPr>
                <a:xfrm>
                  <a:off x="8647797" y="4203639"/>
                  <a:ext cx="218849" cy="231851"/>
                </a:xfrm>
                <a:custGeom>
                  <a:avLst/>
                  <a:gdLst>
                    <a:gd name="connsiteX0" fmla="*/ 10834 w 218849"/>
                    <a:gd name="connsiteY0" fmla="*/ 0 h 231851"/>
                    <a:gd name="connsiteX1" fmla="*/ 205848 w 218849"/>
                    <a:gd name="connsiteY1" fmla="*/ 0 h 231851"/>
                    <a:gd name="connsiteX2" fmla="*/ 218849 w 218849"/>
                    <a:gd name="connsiteY2" fmla="*/ 80173 h 231851"/>
                    <a:gd name="connsiteX3" fmla="*/ 114842 w 218849"/>
                    <a:gd name="connsiteY3" fmla="*/ 179847 h 231851"/>
                    <a:gd name="connsiteX4" fmla="*/ 73672 w 218849"/>
                    <a:gd name="connsiteY4" fmla="*/ 231851 h 231851"/>
                    <a:gd name="connsiteX5" fmla="*/ 41169 w 218849"/>
                    <a:gd name="connsiteY5" fmla="*/ 205849 h 231851"/>
                    <a:gd name="connsiteX6" fmla="*/ 21668 w 218849"/>
                    <a:gd name="connsiteY6" fmla="*/ 160345 h 231851"/>
                    <a:gd name="connsiteX7" fmla="*/ 0 w 218849"/>
                    <a:gd name="connsiteY7" fmla="*/ 106175 h 231851"/>
                    <a:gd name="connsiteX8" fmla="*/ 4333 w 218849"/>
                    <a:gd name="connsiteY8" fmla="*/ 65005 h 231851"/>
                    <a:gd name="connsiteX9" fmla="*/ 10834 w 218849"/>
                    <a:gd name="connsiteY9" fmla="*/ 0 h 23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849" h="231851">
                      <a:moveTo>
                        <a:pt x="10834" y="0"/>
                      </a:moveTo>
                      <a:lnTo>
                        <a:pt x="205848" y="0"/>
                      </a:lnTo>
                      <a:lnTo>
                        <a:pt x="218849" y="80173"/>
                      </a:lnTo>
                      <a:lnTo>
                        <a:pt x="114842" y="179847"/>
                      </a:lnTo>
                      <a:lnTo>
                        <a:pt x="73672" y="231851"/>
                      </a:lnTo>
                      <a:lnTo>
                        <a:pt x="41169" y="205849"/>
                      </a:lnTo>
                      <a:lnTo>
                        <a:pt x="21668" y="160345"/>
                      </a:lnTo>
                      <a:lnTo>
                        <a:pt x="0" y="106175"/>
                      </a:lnTo>
                      <a:lnTo>
                        <a:pt x="4333" y="65005"/>
                      </a:lnTo>
                      <a:lnTo>
                        <a:pt x="10834" y="0"/>
                      </a:lnTo>
                      <a:close/>
                    </a:path>
                  </a:pathLst>
                </a:cu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000000"/>
                    </a:solidFill>
                    <a:latin typeface="Arial"/>
                  </a:endParaRPr>
                </a:p>
              </p:txBody>
            </p:sp>
            <p:grpSp>
              <p:nvGrpSpPr>
                <p:cNvPr id="96" name="Group 95">
                  <a:extLst>
                    <a:ext uri="{FF2B5EF4-FFF2-40B4-BE49-F238E27FC236}">
                      <a16:creationId xmlns:a16="http://schemas.microsoft.com/office/drawing/2014/main" id="{672F69FB-0EF3-DE27-6E24-CBC9E4379356}"/>
                    </a:ext>
                  </a:extLst>
                </p:cNvPr>
                <p:cNvGrpSpPr>
                  <a:grpSpLocks noChangeAspect="1"/>
                </p:cNvGrpSpPr>
                <p:nvPr/>
              </p:nvGrpSpPr>
              <p:grpSpPr>
                <a:xfrm>
                  <a:off x="8639650" y="4196092"/>
                  <a:ext cx="240668" cy="277837"/>
                  <a:chOff x="11146967" y="3792538"/>
                  <a:chExt cx="411162" cy="474662"/>
                </a:xfrm>
                <a:solidFill>
                  <a:schemeClr val="tx2"/>
                </a:solidFill>
              </p:grpSpPr>
              <p:sp>
                <p:nvSpPr>
                  <p:cNvPr id="107" name="Freeform 392">
                    <a:extLst>
                      <a:ext uri="{FF2B5EF4-FFF2-40B4-BE49-F238E27FC236}">
                        <a16:creationId xmlns:a16="http://schemas.microsoft.com/office/drawing/2014/main" id="{1156C1DC-00AF-64AC-1E2E-697295935C22}"/>
                      </a:ext>
                    </a:extLst>
                  </p:cNvPr>
                  <p:cNvSpPr>
                    <a:spLocks/>
                  </p:cNvSpPr>
                  <p:nvPr/>
                </p:nvSpPr>
                <p:spPr bwMode="auto">
                  <a:xfrm>
                    <a:off x="11146967" y="3794125"/>
                    <a:ext cx="407988" cy="473075"/>
                  </a:xfrm>
                  <a:custGeom>
                    <a:avLst/>
                    <a:gdLst>
                      <a:gd name="T0" fmla="*/ 180 w 345"/>
                      <a:gd name="T1" fmla="*/ 399 h 399"/>
                      <a:gd name="T2" fmla="*/ 178 w 345"/>
                      <a:gd name="T3" fmla="*/ 398 h 399"/>
                      <a:gd name="T4" fmla="*/ 13 w 345"/>
                      <a:gd name="T5" fmla="*/ 164 h 399"/>
                      <a:gd name="T6" fmla="*/ 16 w 345"/>
                      <a:gd name="T7" fmla="*/ 5 h 399"/>
                      <a:gd name="T8" fmla="*/ 17 w 345"/>
                      <a:gd name="T9" fmla="*/ 0 h 399"/>
                      <a:gd name="T10" fmla="*/ 220 w 345"/>
                      <a:gd name="T11" fmla="*/ 0 h 399"/>
                      <a:gd name="T12" fmla="*/ 220 w 345"/>
                      <a:gd name="T13" fmla="*/ 12 h 399"/>
                      <a:gd name="T14" fmla="*/ 26 w 345"/>
                      <a:gd name="T15" fmla="*/ 12 h 399"/>
                      <a:gd name="T16" fmla="*/ 24 w 345"/>
                      <a:gd name="T17" fmla="*/ 162 h 399"/>
                      <a:gd name="T18" fmla="*/ 180 w 345"/>
                      <a:gd name="T19" fmla="*/ 386 h 399"/>
                      <a:gd name="T20" fmla="*/ 333 w 345"/>
                      <a:gd name="T21" fmla="*/ 126 h 399"/>
                      <a:gd name="T22" fmla="*/ 345 w 345"/>
                      <a:gd name="T23" fmla="*/ 126 h 399"/>
                      <a:gd name="T24" fmla="*/ 183 w 345"/>
                      <a:gd name="T25" fmla="*/ 398 h 399"/>
                      <a:gd name="T26" fmla="*/ 180 w 345"/>
                      <a:gd name="T27" fmla="*/ 399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5" h="399">
                        <a:moveTo>
                          <a:pt x="180" y="399"/>
                        </a:moveTo>
                        <a:cubicBezTo>
                          <a:pt x="178" y="398"/>
                          <a:pt x="178" y="398"/>
                          <a:pt x="178" y="398"/>
                        </a:cubicBezTo>
                        <a:cubicBezTo>
                          <a:pt x="86" y="357"/>
                          <a:pt x="29" y="276"/>
                          <a:pt x="13" y="164"/>
                        </a:cubicBezTo>
                        <a:cubicBezTo>
                          <a:pt x="0" y="79"/>
                          <a:pt x="15" y="8"/>
                          <a:pt x="16" y="5"/>
                        </a:cubicBezTo>
                        <a:cubicBezTo>
                          <a:pt x="17" y="0"/>
                          <a:pt x="17" y="0"/>
                          <a:pt x="17" y="0"/>
                        </a:cubicBezTo>
                        <a:cubicBezTo>
                          <a:pt x="220" y="0"/>
                          <a:pt x="220" y="0"/>
                          <a:pt x="220" y="0"/>
                        </a:cubicBezTo>
                        <a:cubicBezTo>
                          <a:pt x="220" y="12"/>
                          <a:pt x="220" y="12"/>
                          <a:pt x="220" y="12"/>
                        </a:cubicBezTo>
                        <a:cubicBezTo>
                          <a:pt x="26" y="12"/>
                          <a:pt x="26" y="12"/>
                          <a:pt x="26" y="12"/>
                        </a:cubicBezTo>
                        <a:cubicBezTo>
                          <a:pt x="23" y="29"/>
                          <a:pt x="14" y="92"/>
                          <a:pt x="24" y="162"/>
                        </a:cubicBezTo>
                        <a:cubicBezTo>
                          <a:pt x="40" y="271"/>
                          <a:pt x="93" y="346"/>
                          <a:pt x="180" y="386"/>
                        </a:cubicBezTo>
                        <a:cubicBezTo>
                          <a:pt x="199" y="376"/>
                          <a:pt x="331" y="305"/>
                          <a:pt x="333" y="126"/>
                        </a:cubicBezTo>
                        <a:cubicBezTo>
                          <a:pt x="345" y="126"/>
                          <a:pt x="345" y="126"/>
                          <a:pt x="345" y="126"/>
                        </a:cubicBezTo>
                        <a:cubicBezTo>
                          <a:pt x="343" y="326"/>
                          <a:pt x="184" y="397"/>
                          <a:pt x="183" y="398"/>
                        </a:cubicBezTo>
                        <a:lnTo>
                          <a:pt x="180" y="399"/>
                        </a:lnTo>
                        <a:close/>
                      </a:path>
                    </a:pathLst>
                  </a:custGeom>
                  <a:grpFill/>
                  <a:ln w="9525">
                    <a:solidFill>
                      <a:schemeClr val="tx2"/>
                    </a:solidFill>
                    <a:round/>
                    <a:headEnd/>
                    <a:tailEnd/>
                  </a:ln>
                </p:spPr>
                <p:txBody>
                  <a:bodyPr vert="horz" wrap="square" lIns="91440" tIns="45720" rIns="91440" bIns="45720" numCol="1" anchor="t" anchorCtr="0" compatLnSpc="1">
                    <a:prstTxWarp prst="textNoShape">
                      <a:avLst/>
                    </a:prstTxWarp>
                  </a:bodyPr>
                  <a:lstStyle/>
                  <a:p>
                    <a:pPr defTabSz="914377">
                      <a:defRPr/>
                    </a:pPr>
                    <a:endParaRPr lang="en-US">
                      <a:solidFill>
                        <a:srgbClr val="808080"/>
                      </a:solidFill>
                      <a:latin typeface="Arial"/>
                    </a:endParaRPr>
                  </a:p>
                </p:txBody>
              </p:sp>
              <p:sp>
                <p:nvSpPr>
                  <p:cNvPr id="108" name="Freeform 393">
                    <a:extLst>
                      <a:ext uri="{FF2B5EF4-FFF2-40B4-BE49-F238E27FC236}">
                        <a16:creationId xmlns:a16="http://schemas.microsoft.com/office/drawing/2014/main" id="{12703487-9C12-6C21-A8F0-AC2FC877D1EC}"/>
                      </a:ext>
                    </a:extLst>
                  </p:cNvPr>
                  <p:cNvSpPr>
                    <a:spLocks/>
                  </p:cNvSpPr>
                  <p:nvPr/>
                </p:nvSpPr>
                <p:spPr bwMode="auto">
                  <a:xfrm>
                    <a:off x="11462879" y="3792538"/>
                    <a:ext cx="95250" cy="96838"/>
                  </a:xfrm>
                  <a:custGeom>
                    <a:avLst/>
                    <a:gdLst>
                      <a:gd name="T0" fmla="*/ 60 w 60"/>
                      <a:gd name="T1" fmla="*/ 61 h 61"/>
                      <a:gd name="T2" fmla="*/ 51 w 60"/>
                      <a:gd name="T3" fmla="*/ 61 h 61"/>
                      <a:gd name="T4" fmla="*/ 51 w 60"/>
                      <a:gd name="T5" fmla="*/ 9 h 61"/>
                      <a:gd name="T6" fmla="*/ 0 w 60"/>
                      <a:gd name="T7" fmla="*/ 9 h 61"/>
                      <a:gd name="T8" fmla="*/ 0 w 60"/>
                      <a:gd name="T9" fmla="*/ 0 h 61"/>
                      <a:gd name="T10" fmla="*/ 60 w 60"/>
                      <a:gd name="T11" fmla="*/ 0 h 61"/>
                      <a:gd name="T12" fmla="*/ 60 w 60"/>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60" h="61">
                        <a:moveTo>
                          <a:pt x="60" y="61"/>
                        </a:moveTo>
                        <a:lnTo>
                          <a:pt x="51" y="61"/>
                        </a:lnTo>
                        <a:lnTo>
                          <a:pt x="51" y="9"/>
                        </a:lnTo>
                        <a:lnTo>
                          <a:pt x="0" y="9"/>
                        </a:lnTo>
                        <a:lnTo>
                          <a:pt x="0" y="0"/>
                        </a:lnTo>
                        <a:lnTo>
                          <a:pt x="60" y="0"/>
                        </a:lnTo>
                        <a:lnTo>
                          <a:pt x="60" y="61"/>
                        </a:lnTo>
                        <a:close/>
                      </a:path>
                    </a:pathLst>
                  </a:custGeom>
                  <a:grpFill/>
                  <a:ln w="9525">
                    <a:solidFill>
                      <a:schemeClr val="tx2"/>
                    </a:solidFill>
                    <a:round/>
                    <a:headEnd/>
                    <a:tailEnd/>
                  </a:ln>
                </p:spPr>
                <p:txBody>
                  <a:bodyPr vert="horz" wrap="square" lIns="91440" tIns="45720" rIns="91440" bIns="45720" numCol="1" anchor="t" anchorCtr="0" compatLnSpc="1">
                    <a:prstTxWarp prst="textNoShape">
                      <a:avLst/>
                    </a:prstTxWarp>
                  </a:bodyPr>
                  <a:lstStyle/>
                  <a:p>
                    <a:pPr defTabSz="914377">
                      <a:defRPr/>
                    </a:pPr>
                    <a:endParaRPr lang="en-US">
                      <a:solidFill>
                        <a:srgbClr val="808080"/>
                      </a:solidFill>
                      <a:latin typeface="Arial"/>
                    </a:endParaRPr>
                  </a:p>
                </p:txBody>
              </p:sp>
              <p:sp>
                <p:nvSpPr>
                  <p:cNvPr id="109" name="Freeform 394">
                    <a:extLst>
                      <a:ext uri="{FF2B5EF4-FFF2-40B4-BE49-F238E27FC236}">
                        <a16:creationId xmlns:a16="http://schemas.microsoft.com/office/drawing/2014/main" id="{8D2B6B0F-9070-1AB3-AAF2-DA1B7CE392F3}"/>
                      </a:ext>
                    </a:extLst>
                  </p:cNvPr>
                  <p:cNvSpPr>
                    <a:spLocks/>
                  </p:cNvSpPr>
                  <p:nvPr/>
                </p:nvSpPr>
                <p:spPr bwMode="auto">
                  <a:xfrm>
                    <a:off x="11210468" y="3795709"/>
                    <a:ext cx="344488" cy="334964"/>
                  </a:xfrm>
                  <a:custGeom>
                    <a:avLst/>
                    <a:gdLst>
                      <a:gd name="T0" fmla="*/ 7 w 217"/>
                      <a:gd name="T1" fmla="*/ 211 h 211"/>
                      <a:gd name="T2" fmla="*/ 0 w 217"/>
                      <a:gd name="T3" fmla="*/ 204 h 211"/>
                      <a:gd name="T4" fmla="*/ 211 w 217"/>
                      <a:gd name="T5" fmla="*/ 0 h 211"/>
                      <a:gd name="T6" fmla="*/ 217 w 217"/>
                      <a:gd name="T7" fmla="*/ 7 h 211"/>
                      <a:gd name="T8" fmla="*/ 7 w 217"/>
                      <a:gd name="T9" fmla="*/ 211 h 211"/>
                    </a:gdLst>
                    <a:ahLst/>
                    <a:cxnLst>
                      <a:cxn ang="0">
                        <a:pos x="T0" y="T1"/>
                      </a:cxn>
                      <a:cxn ang="0">
                        <a:pos x="T2" y="T3"/>
                      </a:cxn>
                      <a:cxn ang="0">
                        <a:pos x="T4" y="T5"/>
                      </a:cxn>
                      <a:cxn ang="0">
                        <a:pos x="T6" y="T7"/>
                      </a:cxn>
                      <a:cxn ang="0">
                        <a:pos x="T8" y="T9"/>
                      </a:cxn>
                    </a:cxnLst>
                    <a:rect l="0" t="0" r="r" b="b"/>
                    <a:pathLst>
                      <a:path w="217" h="211">
                        <a:moveTo>
                          <a:pt x="7" y="211"/>
                        </a:moveTo>
                        <a:lnTo>
                          <a:pt x="0" y="204"/>
                        </a:lnTo>
                        <a:lnTo>
                          <a:pt x="211" y="0"/>
                        </a:lnTo>
                        <a:lnTo>
                          <a:pt x="217" y="7"/>
                        </a:lnTo>
                        <a:lnTo>
                          <a:pt x="7" y="211"/>
                        </a:lnTo>
                        <a:close/>
                      </a:path>
                    </a:pathLst>
                  </a:custGeom>
                  <a:grpFill/>
                  <a:ln w="9525">
                    <a:solidFill>
                      <a:schemeClr val="tx2"/>
                    </a:solidFill>
                    <a:round/>
                    <a:headEnd/>
                    <a:tailEnd/>
                  </a:ln>
                </p:spPr>
                <p:txBody>
                  <a:bodyPr vert="horz" wrap="square" lIns="91440" tIns="45720" rIns="91440" bIns="45720" numCol="1" anchor="t" anchorCtr="0" compatLnSpc="1">
                    <a:prstTxWarp prst="textNoShape">
                      <a:avLst/>
                    </a:prstTxWarp>
                  </a:bodyPr>
                  <a:lstStyle/>
                  <a:p>
                    <a:pPr defTabSz="914377">
                      <a:defRPr/>
                    </a:pPr>
                    <a:endParaRPr lang="en-US">
                      <a:solidFill>
                        <a:srgbClr val="808080"/>
                      </a:solidFill>
                      <a:latin typeface="Arial"/>
                    </a:endParaRPr>
                  </a:p>
                </p:txBody>
              </p:sp>
              <p:sp>
                <p:nvSpPr>
                  <p:cNvPr id="110" name="Freeform 395">
                    <a:extLst>
                      <a:ext uri="{FF2B5EF4-FFF2-40B4-BE49-F238E27FC236}">
                        <a16:creationId xmlns:a16="http://schemas.microsoft.com/office/drawing/2014/main" id="{D6EE5D7A-02B4-B82B-B24D-6AA3292F8A57}"/>
                      </a:ext>
                    </a:extLst>
                  </p:cNvPr>
                  <p:cNvSpPr>
                    <a:spLocks/>
                  </p:cNvSpPr>
                  <p:nvPr/>
                </p:nvSpPr>
                <p:spPr bwMode="auto">
                  <a:xfrm>
                    <a:off x="11272379" y="3943350"/>
                    <a:ext cx="279400" cy="273050"/>
                  </a:xfrm>
                  <a:custGeom>
                    <a:avLst/>
                    <a:gdLst>
                      <a:gd name="T0" fmla="*/ 7 w 176"/>
                      <a:gd name="T1" fmla="*/ 172 h 172"/>
                      <a:gd name="T2" fmla="*/ 0 w 176"/>
                      <a:gd name="T3" fmla="*/ 166 h 172"/>
                      <a:gd name="T4" fmla="*/ 169 w 176"/>
                      <a:gd name="T5" fmla="*/ 0 h 172"/>
                      <a:gd name="T6" fmla="*/ 176 w 176"/>
                      <a:gd name="T7" fmla="*/ 7 h 172"/>
                      <a:gd name="T8" fmla="*/ 7 w 176"/>
                      <a:gd name="T9" fmla="*/ 172 h 172"/>
                    </a:gdLst>
                    <a:ahLst/>
                    <a:cxnLst>
                      <a:cxn ang="0">
                        <a:pos x="T0" y="T1"/>
                      </a:cxn>
                      <a:cxn ang="0">
                        <a:pos x="T2" y="T3"/>
                      </a:cxn>
                      <a:cxn ang="0">
                        <a:pos x="T4" y="T5"/>
                      </a:cxn>
                      <a:cxn ang="0">
                        <a:pos x="T6" y="T7"/>
                      </a:cxn>
                      <a:cxn ang="0">
                        <a:pos x="T8" y="T9"/>
                      </a:cxn>
                    </a:cxnLst>
                    <a:rect l="0" t="0" r="r" b="b"/>
                    <a:pathLst>
                      <a:path w="176" h="172">
                        <a:moveTo>
                          <a:pt x="7" y="172"/>
                        </a:moveTo>
                        <a:lnTo>
                          <a:pt x="0" y="166"/>
                        </a:lnTo>
                        <a:lnTo>
                          <a:pt x="169" y="0"/>
                        </a:lnTo>
                        <a:lnTo>
                          <a:pt x="176" y="7"/>
                        </a:lnTo>
                        <a:lnTo>
                          <a:pt x="7" y="172"/>
                        </a:lnTo>
                        <a:close/>
                      </a:path>
                    </a:pathLst>
                  </a:custGeom>
                  <a:grpFill/>
                  <a:ln w="9525">
                    <a:solidFill>
                      <a:schemeClr val="tx2"/>
                    </a:solidFill>
                    <a:round/>
                    <a:headEnd/>
                    <a:tailEnd/>
                  </a:ln>
                </p:spPr>
                <p:txBody>
                  <a:bodyPr vert="horz" wrap="square" lIns="91440" tIns="45720" rIns="91440" bIns="45720" numCol="1" anchor="t" anchorCtr="0" compatLnSpc="1">
                    <a:prstTxWarp prst="textNoShape">
                      <a:avLst/>
                    </a:prstTxWarp>
                  </a:bodyPr>
                  <a:lstStyle/>
                  <a:p>
                    <a:pPr defTabSz="914377">
                      <a:defRPr/>
                    </a:pPr>
                    <a:endParaRPr lang="en-US">
                      <a:solidFill>
                        <a:srgbClr val="808080"/>
                      </a:solidFill>
                      <a:latin typeface="Arial"/>
                    </a:endParaRPr>
                  </a:p>
                </p:txBody>
              </p:sp>
            </p:grpSp>
          </p:grpSp>
        </p:grpSp>
      </p:grpSp>
      <p:grpSp>
        <p:nvGrpSpPr>
          <p:cNvPr id="33" name="Group 32" descr="Lifecycle Extension with ProSupport.&#10;Modular hardware.&#10;All-inclusive software.&#10;&#10;Industry’s most flexible upgrade program.&#10;Non-disruptive Next-Gen, Higher Model, Scale-out upgrades .&#10;&#10;Up to 25% hardware savings.&#10;Node deployment included.&#10;&#10;25% credit on drive refreshes.&#10;Keep existing drives!.&#10;&#10;Plus…&#10;•World-class proactive support&#10;•Appointed technical advisor&#10;•3-year money back guarantee&#10;•Trade-in credit">
            <a:extLst>
              <a:ext uri="{FF2B5EF4-FFF2-40B4-BE49-F238E27FC236}">
                <a16:creationId xmlns:a16="http://schemas.microsoft.com/office/drawing/2014/main" id="{511F6E77-4CC1-D8B5-BE9B-37D206A9209E}"/>
              </a:ext>
            </a:extLst>
          </p:cNvPr>
          <p:cNvGrpSpPr/>
          <p:nvPr/>
        </p:nvGrpSpPr>
        <p:grpSpPr>
          <a:xfrm>
            <a:off x="0" y="1431828"/>
            <a:ext cx="12054320" cy="1767646"/>
            <a:chOff x="0" y="1431827"/>
            <a:chExt cx="12054320" cy="1767645"/>
          </a:xfrm>
        </p:grpSpPr>
        <p:grpSp>
          <p:nvGrpSpPr>
            <p:cNvPr id="25" name="Group 24">
              <a:extLst>
                <a:ext uri="{FF2B5EF4-FFF2-40B4-BE49-F238E27FC236}">
                  <a16:creationId xmlns:a16="http://schemas.microsoft.com/office/drawing/2014/main" id="{855AD0CC-D090-3D74-CEF9-8B165951CAB5}"/>
                </a:ext>
              </a:extLst>
            </p:cNvPr>
            <p:cNvGrpSpPr/>
            <p:nvPr/>
          </p:nvGrpSpPr>
          <p:grpSpPr>
            <a:xfrm>
              <a:off x="0" y="1485356"/>
              <a:ext cx="12054320" cy="1714116"/>
              <a:chOff x="0" y="1485356"/>
              <a:chExt cx="12054320" cy="1714116"/>
            </a:xfrm>
          </p:grpSpPr>
          <p:sp>
            <p:nvSpPr>
              <p:cNvPr id="76" name="Arrow: Pentagon 75">
                <a:extLst>
                  <a:ext uri="{FF2B5EF4-FFF2-40B4-BE49-F238E27FC236}">
                    <a16:creationId xmlns:a16="http://schemas.microsoft.com/office/drawing/2014/main" id="{88C45059-F1B2-FAAC-BF40-6E843980CD51}"/>
                  </a:ext>
                </a:extLst>
              </p:cNvPr>
              <p:cNvSpPr/>
              <p:nvPr/>
            </p:nvSpPr>
            <p:spPr>
              <a:xfrm>
                <a:off x="0" y="1485356"/>
                <a:ext cx="12054320" cy="1714116"/>
              </a:xfrm>
              <a:prstGeom prst="homePlate">
                <a:avLst>
                  <a:gd name="adj" fmla="val 22143"/>
                </a:avLst>
              </a:prstGeom>
              <a:solidFill>
                <a:srgbClr val="E5F8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400">
                  <a:solidFill>
                    <a:srgbClr val="FFFFFF"/>
                  </a:solidFill>
                  <a:latin typeface="Arial"/>
                </a:endParaRPr>
              </a:p>
            </p:txBody>
          </p:sp>
          <p:sp>
            <p:nvSpPr>
              <p:cNvPr id="64" name="TextBox 63">
                <a:extLst>
                  <a:ext uri="{FF2B5EF4-FFF2-40B4-BE49-F238E27FC236}">
                    <a16:creationId xmlns:a16="http://schemas.microsoft.com/office/drawing/2014/main" id="{7EB3A8E1-B592-F5FC-46B1-F138406C0D11}"/>
                  </a:ext>
                </a:extLst>
              </p:cNvPr>
              <p:cNvSpPr txBox="1"/>
              <p:nvPr/>
            </p:nvSpPr>
            <p:spPr>
              <a:xfrm>
                <a:off x="5476323" y="2132263"/>
                <a:ext cx="1426780" cy="777136"/>
              </a:xfrm>
              <a:prstGeom prst="rect">
                <a:avLst/>
              </a:prstGeom>
              <a:noFill/>
            </p:spPr>
            <p:txBody>
              <a:bodyPr wrap="square" lIns="0" tIns="0" rIns="0" bIns="0">
                <a:spAutoFit/>
              </a:bodyPr>
              <a:lstStyle/>
              <a:p>
                <a:pPr algn="ctr" defTabSz="914354">
                  <a:spcAft>
                    <a:spcPts val="300"/>
                  </a:spcAft>
                  <a:defRPr/>
                </a:pPr>
                <a:r>
                  <a:rPr lang="en-US" sz="1400">
                    <a:solidFill>
                      <a:srgbClr val="0D2155"/>
                    </a:solidFill>
                    <a:latin typeface="Arial"/>
                  </a:rPr>
                  <a:t>Up to 25% hardware savings</a:t>
                </a:r>
              </a:p>
              <a:p>
                <a:pPr algn="ctr" defTabSz="914354">
                  <a:spcAft>
                    <a:spcPts val="300"/>
                  </a:spcAft>
                  <a:defRPr/>
                </a:pPr>
                <a:r>
                  <a:rPr lang="en-US" sz="1000">
                    <a:solidFill>
                      <a:srgbClr val="0D2155"/>
                    </a:solidFill>
                    <a:latin typeface="Arial"/>
                  </a:rPr>
                  <a:t>Node deployment included</a:t>
                </a:r>
              </a:p>
            </p:txBody>
          </p:sp>
          <p:sp>
            <p:nvSpPr>
              <p:cNvPr id="65" name="TextBox 64">
                <a:extLst>
                  <a:ext uri="{FF2B5EF4-FFF2-40B4-BE49-F238E27FC236}">
                    <a16:creationId xmlns:a16="http://schemas.microsoft.com/office/drawing/2014/main" id="{E24EE6CB-543F-9CED-3DA5-95F9CCF0714B}"/>
                  </a:ext>
                </a:extLst>
              </p:cNvPr>
              <p:cNvSpPr txBox="1"/>
              <p:nvPr/>
            </p:nvSpPr>
            <p:spPr>
              <a:xfrm>
                <a:off x="7122313" y="2132262"/>
                <a:ext cx="1308935" cy="777136"/>
              </a:xfrm>
              <a:prstGeom prst="rect">
                <a:avLst/>
              </a:prstGeom>
              <a:noFill/>
            </p:spPr>
            <p:txBody>
              <a:bodyPr wrap="square" lIns="0" tIns="0" rIns="0" bIns="0">
                <a:spAutoFit/>
              </a:bodyPr>
              <a:lstStyle/>
              <a:p>
                <a:pPr algn="ctr" defTabSz="914354">
                  <a:spcAft>
                    <a:spcPts val="300"/>
                  </a:spcAft>
                  <a:defRPr/>
                </a:pPr>
                <a:r>
                  <a:rPr lang="en-US" sz="1400">
                    <a:solidFill>
                      <a:srgbClr val="0D2155"/>
                    </a:solidFill>
                    <a:latin typeface="Arial"/>
                  </a:rPr>
                  <a:t>25% credit on drive refreshes</a:t>
                </a:r>
              </a:p>
              <a:p>
                <a:pPr algn="ctr" defTabSz="914354">
                  <a:spcAft>
                    <a:spcPts val="300"/>
                  </a:spcAft>
                  <a:defRPr/>
                </a:pPr>
                <a:r>
                  <a:rPr lang="en-US" sz="1000">
                    <a:solidFill>
                      <a:srgbClr val="0D2155"/>
                    </a:solidFill>
                    <a:latin typeface="Arial"/>
                  </a:rPr>
                  <a:t>Keep your existing drives!</a:t>
                </a:r>
              </a:p>
            </p:txBody>
          </p:sp>
          <p:sp>
            <p:nvSpPr>
              <p:cNvPr id="66" name="TextBox 65">
                <a:extLst>
                  <a:ext uri="{FF2B5EF4-FFF2-40B4-BE49-F238E27FC236}">
                    <a16:creationId xmlns:a16="http://schemas.microsoft.com/office/drawing/2014/main" id="{C82C2BC2-FE7A-368B-FEF0-4CBEFCDBE1B9}"/>
                  </a:ext>
                </a:extLst>
              </p:cNvPr>
              <p:cNvSpPr txBox="1"/>
              <p:nvPr/>
            </p:nvSpPr>
            <p:spPr>
              <a:xfrm>
                <a:off x="3280361" y="2132262"/>
                <a:ext cx="2051508" cy="777136"/>
              </a:xfrm>
              <a:prstGeom prst="rect">
                <a:avLst/>
              </a:prstGeom>
              <a:noFill/>
            </p:spPr>
            <p:txBody>
              <a:bodyPr wrap="square" lIns="0" tIns="0" rIns="0" bIns="0">
                <a:spAutoFit/>
              </a:bodyPr>
              <a:lstStyle/>
              <a:p>
                <a:pPr algn="ctr" defTabSz="914354">
                  <a:spcAft>
                    <a:spcPts val="300"/>
                  </a:spcAft>
                  <a:defRPr/>
                </a:pPr>
                <a:r>
                  <a:rPr lang="en-US" sz="1400">
                    <a:solidFill>
                      <a:srgbClr val="0D2155"/>
                    </a:solidFill>
                    <a:latin typeface="Arial"/>
                  </a:rPr>
                  <a:t>Industry’s most flexible upgrade program</a:t>
                </a:r>
              </a:p>
              <a:p>
                <a:pPr algn="ctr" defTabSz="914354">
                  <a:spcAft>
                    <a:spcPts val="300"/>
                  </a:spcAft>
                  <a:defRPr/>
                </a:pPr>
                <a:r>
                  <a:rPr lang="en-US" sz="1000">
                    <a:solidFill>
                      <a:srgbClr val="0D2155"/>
                    </a:solidFill>
                    <a:latin typeface="Arial"/>
                  </a:rPr>
                  <a:t>Non-disruptive Next-Gen, Higher Model, Scale-out upgrades </a:t>
                </a:r>
              </a:p>
            </p:txBody>
          </p:sp>
          <p:sp>
            <p:nvSpPr>
              <p:cNvPr id="68" name="TextBox 67">
                <a:extLst>
                  <a:ext uri="{FF2B5EF4-FFF2-40B4-BE49-F238E27FC236}">
                    <a16:creationId xmlns:a16="http://schemas.microsoft.com/office/drawing/2014/main" id="{6C5B276D-C1AA-3959-40FF-A3855831DEFC}"/>
                  </a:ext>
                </a:extLst>
              </p:cNvPr>
              <p:cNvSpPr txBox="1"/>
              <p:nvPr/>
            </p:nvSpPr>
            <p:spPr>
              <a:xfrm>
                <a:off x="8879054" y="2113213"/>
                <a:ext cx="2063770" cy="955439"/>
              </a:xfrm>
              <a:prstGeom prst="rect">
                <a:avLst/>
              </a:prstGeom>
              <a:noFill/>
            </p:spPr>
            <p:txBody>
              <a:bodyPr wrap="square" lIns="0" tIns="0" rIns="0" bIns="0" numCol="1" spcCol="182880">
                <a:noAutofit/>
              </a:bodyPr>
              <a:lstStyle/>
              <a:p>
                <a:pPr defTabSz="914354">
                  <a:spcBef>
                    <a:spcPts val="300"/>
                  </a:spcBef>
                  <a:defRPr/>
                </a:pPr>
                <a:r>
                  <a:rPr lang="en-US" sz="1000" b="1">
                    <a:solidFill>
                      <a:srgbClr val="0D2155"/>
                    </a:solidFill>
                    <a:latin typeface="Arial"/>
                  </a:rPr>
                  <a:t>Plus…</a:t>
                </a:r>
              </a:p>
              <a:p>
                <a:pPr marL="91438" indent="-91438" defTabSz="914354">
                  <a:spcBef>
                    <a:spcPts val="300"/>
                  </a:spcBef>
                  <a:buFont typeface="Arial" panose="020B0604020202020204" pitchFamily="34" charset="0"/>
                  <a:buChar char="•"/>
                  <a:defRPr/>
                </a:pPr>
                <a:r>
                  <a:rPr lang="en-US" sz="1000">
                    <a:solidFill>
                      <a:srgbClr val="0D2155"/>
                    </a:solidFill>
                    <a:latin typeface="Arial"/>
                  </a:rPr>
                  <a:t>World-class proactive support</a:t>
                </a:r>
              </a:p>
              <a:p>
                <a:pPr marL="91438" indent="-91438" defTabSz="914354">
                  <a:spcBef>
                    <a:spcPts val="200"/>
                  </a:spcBef>
                  <a:buFont typeface="Arial" panose="020B0604020202020204" pitchFamily="34" charset="0"/>
                  <a:buChar char="•"/>
                  <a:defRPr/>
                </a:pPr>
                <a:r>
                  <a:rPr lang="en-US" sz="1000">
                    <a:solidFill>
                      <a:srgbClr val="0D2155"/>
                    </a:solidFill>
                    <a:latin typeface="Arial"/>
                  </a:rPr>
                  <a:t>Appointed technical advisor</a:t>
                </a:r>
              </a:p>
              <a:p>
                <a:pPr marL="91438" indent="-91438" defTabSz="914354">
                  <a:spcBef>
                    <a:spcPts val="200"/>
                  </a:spcBef>
                  <a:buFont typeface="Arial" panose="020B0604020202020204" pitchFamily="34" charset="0"/>
                  <a:buChar char="•"/>
                  <a:defRPr/>
                </a:pPr>
                <a:r>
                  <a:rPr lang="en-US" sz="1000">
                    <a:solidFill>
                      <a:srgbClr val="0D2155"/>
                    </a:solidFill>
                    <a:latin typeface="Arial"/>
                  </a:rPr>
                  <a:t>3-year money back guarantee</a:t>
                </a:r>
              </a:p>
              <a:p>
                <a:pPr marL="91438" indent="-91438" defTabSz="914354">
                  <a:spcBef>
                    <a:spcPts val="200"/>
                  </a:spcBef>
                  <a:buFont typeface="Arial" panose="020B0604020202020204" pitchFamily="34" charset="0"/>
                  <a:buChar char="•"/>
                  <a:defRPr/>
                </a:pPr>
                <a:r>
                  <a:rPr lang="en-US" sz="1000">
                    <a:solidFill>
                      <a:srgbClr val="0D2155"/>
                    </a:solidFill>
                    <a:latin typeface="Arial"/>
                  </a:rPr>
                  <a:t>Trade-in credit</a:t>
                </a:r>
              </a:p>
            </p:txBody>
          </p:sp>
          <p:sp>
            <p:nvSpPr>
              <p:cNvPr id="11" name="Rectangle 10">
                <a:extLst>
                  <a:ext uri="{FF2B5EF4-FFF2-40B4-BE49-F238E27FC236}">
                    <a16:creationId xmlns:a16="http://schemas.microsoft.com/office/drawing/2014/main" id="{3FF47675-FD32-EA86-1AF6-83CB92B0D883}"/>
                  </a:ext>
                </a:extLst>
              </p:cNvPr>
              <p:cNvSpPr/>
              <p:nvPr/>
            </p:nvSpPr>
            <p:spPr>
              <a:xfrm>
                <a:off x="4167" y="1485357"/>
                <a:ext cx="11361596" cy="499148"/>
              </a:xfrm>
              <a:custGeom>
                <a:avLst/>
                <a:gdLst>
                  <a:gd name="connsiteX0" fmla="*/ 0 w 11695581"/>
                  <a:gd name="connsiteY0" fmla="*/ 0 h 568637"/>
                  <a:gd name="connsiteX1" fmla="*/ 11695581 w 11695581"/>
                  <a:gd name="connsiteY1" fmla="*/ 0 h 568637"/>
                  <a:gd name="connsiteX2" fmla="*/ 11695581 w 11695581"/>
                  <a:gd name="connsiteY2" fmla="*/ 568637 h 568637"/>
                  <a:gd name="connsiteX3" fmla="*/ 0 w 11695581"/>
                  <a:gd name="connsiteY3" fmla="*/ 568637 h 568637"/>
                  <a:gd name="connsiteX4" fmla="*/ 0 w 11695581"/>
                  <a:gd name="connsiteY4" fmla="*/ 0 h 568637"/>
                  <a:gd name="connsiteX0" fmla="*/ 0 w 11915991"/>
                  <a:gd name="connsiteY0" fmla="*/ 0 h 568637"/>
                  <a:gd name="connsiteX1" fmla="*/ 11695581 w 11915991"/>
                  <a:gd name="connsiteY1" fmla="*/ 0 h 568637"/>
                  <a:gd name="connsiteX2" fmla="*/ 11915991 w 11915991"/>
                  <a:gd name="connsiteY2" fmla="*/ 565658 h 568637"/>
                  <a:gd name="connsiteX3" fmla="*/ 0 w 11915991"/>
                  <a:gd name="connsiteY3" fmla="*/ 568637 h 568637"/>
                  <a:gd name="connsiteX4" fmla="*/ 0 w 11915991"/>
                  <a:gd name="connsiteY4" fmla="*/ 0 h 568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15991" h="568637">
                    <a:moveTo>
                      <a:pt x="0" y="0"/>
                    </a:moveTo>
                    <a:lnTo>
                      <a:pt x="11695581" y="0"/>
                    </a:lnTo>
                    <a:lnTo>
                      <a:pt x="11915991" y="565658"/>
                    </a:lnTo>
                    <a:lnTo>
                      <a:pt x="0" y="568637"/>
                    </a:lnTo>
                    <a:lnTo>
                      <a:pt x="0" y="0"/>
                    </a:lnTo>
                    <a:close/>
                  </a:path>
                </a:pathLst>
              </a:cu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8" name="TextBox 7">
                <a:extLst>
                  <a:ext uri="{FF2B5EF4-FFF2-40B4-BE49-F238E27FC236}">
                    <a16:creationId xmlns:a16="http://schemas.microsoft.com/office/drawing/2014/main" id="{B2B09246-B762-CFCD-58D3-3E3B801354BD}"/>
                  </a:ext>
                </a:extLst>
              </p:cNvPr>
              <p:cNvSpPr txBox="1"/>
              <p:nvPr/>
            </p:nvSpPr>
            <p:spPr>
              <a:xfrm>
                <a:off x="3898541" y="1608573"/>
                <a:ext cx="4013919" cy="276999"/>
              </a:xfrm>
              <a:prstGeom prst="rect">
                <a:avLst/>
              </a:prstGeom>
              <a:noFill/>
            </p:spPr>
            <p:txBody>
              <a:bodyPr wrap="none" lIns="0" tIns="0" rIns="0" bIns="0">
                <a:spAutoFit/>
              </a:bodyPr>
              <a:lstStyle/>
              <a:p>
                <a:pPr algn="ctr" defTabSz="914354">
                  <a:spcBef>
                    <a:spcPts val="300"/>
                  </a:spcBef>
                  <a:defRPr/>
                </a:pPr>
                <a:r>
                  <a:rPr lang="en-US" b="1">
                    <a:solidFill>
                      <a:srgbClr val="0D2155"/>
                    </a:solidFill>
                    <a:latin typeface="Arial"/>
                  </a:rPr>
                  <a:t>Lifecycle Extension with ProSupport</a:t>
                </a:r>
              </a:p>
            </p:txBody>
          </p:sp>
          <p:sp>
            <p:nvSpPr>
              <p:cNvPr id="26" name="Arrow: Pentagon 25">
                <a:extLst>
                  <a:ext uri="{FF2B5EF4-FFF2-40B4-BE49-F238E27FC236}">
                    <a16:creationId xmlns:a16="http://schemas.microsoft.com/office/drawing/2014/main" id="{5227F06D-4807-852A-610A-6DFFE89FDCDD}"/>
                  </a:ext>
                </a:extLst>
              </p:cNvPr>
              <p:cNvSpPr/>
              <p:nvPr/>
            </p:nvSpPr>
            <p:spPr>
              <a:xfrm>
                <a:off x="891549" y="1984505"/>
                <a:ext cx="2175916" cy="1204893"/>
              </a:xfrm>
              <a:prstGeom prst="homePlate">
                <a:avLst>
                  <a:gd name="adj" fmla="val 0"/>
                </a:avLst>
              </a:prstGeom>
              <a:gradFill>
                <a:gsLst>
                  <a:gs pos="0">
                    <a:srgbClr val="9FDDFF">
                      <a:alpha val="0"/>
                    </a:srgbClr>
                  </a:gs>
                  <a:gs pos="100000">
                    <a:srgbClr val="CBEEFF"/>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17" name="TextBox 16">
                <a:extLst>
                  <a:ext uri="{FF2B5EF4-FFF2-40B4-BE49-F238E27FC236}">
                    <a16:creationId xmlns:a16="http://schemas.microsoft.com/office/drawing/2014/main" id="{0260B5D6-2B1D-1E0D-26EB-2877CD16170D}"/>
                  </a:ext>
                </a:extLst>
              </p:cNvPr>
              <p:cNvSpPr txBox="1"/>
              <p:nvPr/>
            </p:nvSpPr>
            <p:spPr>
              <a:xfrm>
                <a:off x="1142740" y="2132263"/>
                <a:ext cx="1673535" cy="430887"/>
              </a:xfrm>
              <a:prstGeom prst="rect">
                <a:avLst/>
              </a:prstGeom>
              <a:noFill/>
            </p:spPr>
            <p:txBody>
              <a:bodyPr wrap="none" lIns="0" tIns="0" rIns="0" bIns="0">
                <a:spAutoFit/>
              </a:bodyPr>
              <a:lstStyle/>
              <a:p>
                <a:pPr algn="ctr" defTabSz="914354">
                  <a:spcBef>
                    <a:spcPts val="300"/>
                  </a:spcBef>
                  <a:defRPr/>
                </a:pPr>
                <a:r>
                  <a:rPr lang="en-US" sz="1400">
                    <a:solidFill>
                      <a:srgbClr val="0D2155"/>
                    </a:solidFill>
                    <a:latin typeface="Arial"/>
                  </a:rPr>
                  <a:t>Modular hardware</a:t>
                </a:r>
              </a:p>
              <a:p>
                <a:pPr algn="ctr" defTabSz="914354">
                  <a:defRPr/>
                </a:pPr>
                <a:r>
                  <a:rPr lang="en-US" sz="1400">
                    <a:solidFill>
                      <a:srgbClr val="0D2155"/>
                    </a:solidFill>
                    <a:latin typeface="Arial"/>
                  </a:rPr>
                  <a:t>All-inclusive software</a:t>
                </a:r>
              </a:p>
            </p:txBody>
          </p:sp>
          <p:grpSp>
            <p:nvGrpSpPr>
              <p:cNvPr id="31" name="Group 30">
                <a:extLst>
                  <a:ext uri="{FF2B5EF4-FFF2-40B4-BE49-F238E27FC236}">
                    <a16:creationId xmlns:a16="http://schemas.microsoft.com/office/drawing/2014/main" id="{4C20F414-0B46-C6FD-16DE-2BDF74BEC337}"/>
                  </a:ext>
                </a:extLst>
              </p:cNvPr>
              <p:cNvGrpSpPr/>
              <p:nvPr/>
            </p:nvGrpSpPr>
            <p:grpSpPr>
              <a:xfrm>
                <a:off x="1211077" y="2623127"/>
                <a:ext cx="1536861" cy="287050"/>
                <a:chOff x="1017059" y="2573018"/>
                <a:chExt cx="1824212" cy="340721"/>
              </a:xfrm>
            </p:grpSpPr>
            <p:grpSp>
              <p:nvGrpSpPr>
                <p:cNvPr id="27" name="Group 26">
                  <a:extLst>
                    <a:ext uri="{FF2B5EF4-FFF2-40B4-BE49-F238E27FC236}">
                      <a16:creationId xmlns:a16="http://schemas.microsoft.com/office/drawing/2014/main" id="{06BE83B0-42DA-868F-2ED1-FF362931DAA3}"/>
                    </a:ext>
                  </a:extLst>
                </p:cNvPr>
                <p:cNvGrpSpPr/>
                <p:nvPr/>
              </p:nvGrpSpPr>
              <p:grpSpPr>
                <a:xfrm>
                  <a:off x="1963785" y="2573018"/>
                  <a:ext cx="877486" cy="340721"/>
                  <a:chOff x="1357714" y="2545658"/>
                  <a:chExt cx="1112057" cy="431803"/>
                </a:xfrm>
              </p:grpSpPr>
              <p:pic>
                <p:nvPicPr>
                  <p:cNvPr id="18" name="Picture 16" descr="image005">
                    <a:extLst>
                      <a:ext uri="{FF2B5EF4-FFF2-40B4-BE49-F238E27FC236}">
                        <a16:creationId xmlns:a16="http://schemas.microsoft.com/office/drawing/2014/main" id="{E3D15625-CD2A-F683-C238-D2948E553FBC}"/>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669" r="1669"/>
                  <a:stretch/>
                </p:blipFill>
                <p:spPr bwMode="auto">
                  <a:xfrm>
                    <a:off x="1357714" y="2545658"/>
                    <a:ext cx="1112057" cy="431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Straight Arrow Connector 35">
                    <a:extLst>
                      <a:ext uri="{FF2B5EF4-FFF2-40B4-BE49-F238E27FC236}">
                        <a16:creationId xmlns:a16="http://schemas.microsoft.com/office/drawing/2014/main" id="{DBA40DA8-EA64-51BF-0FA9-8F32D2CCADA5}"/>
                      </a:ext>
                    </a:extLst>
                  </p:cNvPr>
                  <p:cNvCxnSpPr>
                    <a:cxnSpLocks/>
                  </p:cNvCxnSpPr>
                  <p:nvPr/>
                </p:nvCxnSpPr>
                <p:spPr>
                  <a:xfrm rot="2700000" flipV="1">
                    <a:off x="1735876" y="2779885"/>
                    <a:ext cx="0" cy="272505"/>
                  </a:xfrm>
                  <a:prstGeom prst="straightConnector1">
                    <a:avLst/>
                  </a:prstGeom>
                  <a:ln w="12700">
                    <a:solidFill>
                      <a:schemeClr val="bg1">
                        <a:lumMod val="60000"/>
                        <a:lumOff val="40000"/>
                      </a:schemeClr>
                    </a:solidFill>
                    <a:tailEnd type="arrow" w="med" len="sm"/>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E7D82873-8FF2-BFAC-CB8A-A908B0A5AE40}"/>
                    </a:ext>
                  </a:extLst>
                </p:cNvPr>
                <p:cNvGrpSpPr/>
                <p:nvPr/>
              </p:nvGrpSpPr>
              <p:grpSpPr>
                <a:xfrm>
                  <a:off x="1017059" y="2573018"/>
                  <a:ext cx="877486" cy="340721"/>
                  <a:chOff x="1357714" y="2545658"/>
                  <a:chExt cx="1112057" cy="431803"/>
                </a:xfrm>
              </p:grpSpPr>
              <p:pic>
                <p:nvPicPr>
                  <p:cNvPr id="29" name="Picture 16" descr="image005">
                    <a:extLst>
                      <a:ext uri="{FF2B5EF4-FFF2-40B4-BE49-F238E27FC236}">
                        <a16:creationId xmlns:a16="http://schemas.microsoft.com/office/drawing/2014/main" id="{ECAA1BE2-CC79-91C0-0704-741551A6D4F3}"/>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669" r="1669"/>
                  <a:stretch/>
                </p:blipFill>
                <p:spPr bwMode="auto">
                  <a:xfrm>
                    <a:off x="1357714" y="2545658"/>
                    <a:ext cx="1112057" cy="431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 name="Straight Arrow Connector 29">
                    <a:extLst>
                      <a:ext uri="{FF2B5EF4-FFF2-40B4-BE49-F238E27FC236}">
                        <a16:creationId xmlns:a16="http://schemas.microsoft.com/office/drawing/2014/main" id="{3037E5CE-54DC-40FC-0A54-80747007B262}"/>
                      </a:ext>
                    </a:extLst>
                  </p:cNvPr>
                  <p:cNvCxnSpPr>
                    <a:cxnSpLocks/>
                  </p:cNvCxnSpPr>
                  <p:nvPr/>
                </p:nvCxnSpPr>
                <p:spPr>
                  <a:xfrm rot="2700000" flipV="1">
                    <a:off x="1735876" y="2779885"/>
                    <a:ext cx="0" cy="272505"/>
                  </a:xfrm>
                  <a:prstGeom prst="straightConnector1">
                    <a:avLst/>
                  </a:prstGeom>
                  <a:ln w="12700">
                    <a:solidFill>
                      <a:schemeClr val="bg1">
                        <a:lumMod val="60000"/>
                        <a:lumOff val="40000"/>
                      </a:schemeClr>
                    </a:solidFill>
                    <a:tailEnd type="arrow" w="med" len="sm"/>
                  </a:ln>
                </p:spPr>
                <p:style>
                  <a:lnRef idx="1">
                    <a:schemeClr val="accent1"/>
                  </a:lnRef>
                  <a:fillRef idx="0">
                    <a:schemeClr val="accent1"/>
                  </a:fillRef>
                  <a:effectRef idx="0">
                    <a:schemeClr val="accent1"/>
                  </a:effectRef>
                  <a:fontRef idx="minor">
                    <a:schemeClr val="tx1"/>
                  </a:fontRef>
                </p:style>
              </p:cxnSp>
            </p:grpSp>
          </p:grpSp>
          <p:grpSp>
            <p:nvGrpSpPr>
              <p:cNvPr id="34" name="Group 33">
                <a:extLst>
                  <a:ext uri="{FF2B5EF4-FFF2-40B4-BE49-F238E27FC236}">
                    <a16:creationId xmlns:a16="http://schemas.microsoft.com/office/drawing/2014/main" id="{C048F00E-7727-7574-2AF7-0F7D41678BCA}"/>
                  </a:ext>
                </a:extLst>
              </p:cNvPr>
              <p:cNvGrpSpPr/>
              <p:nvPr/>
            </p:nvGrpSpPr>
            <p:grpSpPr>
              <a:xfrm>
                <a:off x="11004874" y="1531949"/>
                <a:ext cx="860113" cy="1573881"/>
                <a:chOff x="11004874" y="1550901"/>
                <a:chExt cx="860113" cy="1551363"/>
              </a:xfrm>
              <a:solidFill>
                <a:srgbClr val="1B583F"/>
              </a:solidFill>
            </p:grpSpPr>
            <p:sp>
              <p:nvSpPr>
                <p:cNvPr id="35" name="Arrow: Chevron 34">
                  <a:extLst>
                    <a:ext uri="{FF2B5EF4-FFF2-40B4-BE49-F238E27FC236}">
                      <a16:creationId xmlns:a16="http://schemas.microsoft.com/office/drawing/2014/main" id="{1EA3DE0F-0437-375E-447E-2A2E36E357D3}"/>
                    </a:ext>
                  </a:extLst>
                </p:cNvPr>
                <p:cNvSpPr/>
                <p:nvPr/>
              </p:nvSpPr>
              <p:spPr>
                <a:xfrm>
                  <a:off x="11361597" y="1563590"/>
                  <a:ext cx="503390" cy="1538674"/>
                </a:xfrm>
                <a:prstGeom prst="chevron">
                  <a:avLst>
                    <a:gd name="adj" fmla="val 66137"/>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400">
                    <a:solidFill>
                      <a:srgbClr val="FFFFFF"/>
                    </a:solidFill>
                    <a:latin typeface="Arial"/>
                  </a:endParaRPr>
                </a:p>
              </p:txBody>
            </p:sp>
            <p:sp>
              <p:nvSpPr>
                <p:cNvPr id="37" name="Arrow: Chevron 36">
                  <a:extLst>
                    <a:ext uri="{FF2B5EF4-FFF2-40B4-BE49-F238E27FC236}">
                      <a16:creationId xmlns:a16="http://schemas.microsoft.com/office/drawing/2014/main" id="{04199E15-BCD5-F555-9AD8-D27C2B95AB7B}"/>
                    </a:ext>
                  </a:extLst>
                </p:cNvPr>
                <p:cNvSpPr/>
                <p:nvPr/>
              </p:nvSpPr>
              <p:spPr>
                <a:xfrm>
                  <a:off x="11004874" y="1550901"/>
                  <a:ext cx="503390" cy="1538674"/>
                </a:xfrm>
                <a:prstGeom prst="chevron">
                  <a:avLst>
                    <a:gd name="adj" fmla="val 66137"/>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400">
                    <a:solidFill>
                      <a:srgbClr val="FFFFFF"/>
                    </a:solidFill>
                    <a:latin typeface="Arial"/>
                  </a:endParaRPr>
                </a:p>
              </p:txBody>
            </p:sp>
          </p:grpSp>
        </p:grpSp>
        <p:sp>
          <p:nvSpPr>
            <p:cNvPr id="32" name="Rectangle 79">
              <a:extLst>
                <a:ext uri="{FF2B5EF4-FFF2-40B4-BE49-F238E27FC236}">
                  <a16:creationId xmlns:a16="http://schemas.microsoft.com/office/drawing/2014/main" id="{301EAE8A-0784-38D4-1750-4CDE30AD8D3C}"/>
                </a:ext>
              </a:extLst>
            </p:cNvPr>
            <p:cNvSpPr/>
            <p:nvPr/>
          </p:nvSpPr>
          <p:spPr>
            <a:xfrm rot="20201742">
              <a:off x="11447467" y="1431827"/>
              <a:ext cx="158071" cy="602760"/>
            </a:xfrm>
            <a:custGeom>
              <a:avLst/>
              <a:gdLst>
                <a:gd name="connsiteX0" fmla="*/ 0 w 158071"/>
                <a:gd name="connsiteY0" fmla="*/ 0 h 537203"/>
                <a:gd name="connsiteX1" fmla="*/ 158071 w 158071"/>
                <a:gd name="connsiteY1" fmla="*/ 0 h 537203"/>
                <a:gd name="connsiteX2" fmla="*/ 158071 w 158071"/>
                <a:gd name="connsiteY2" fmla="*/ 537203 h 537203"/>
                <a:gd name="connsiteX3" fmla="*/ 0 w 158071"/>
                <a:gd name="connsiteY3" fmla="*/ 537203 h 537203"/>
                <a:gd name="connsiteX4" fmla="*/ 0 w 158071"/>
                <a:gd name="connsiteY4" fmla="*/ 0 h 537203"/>
                <a:gd name="connsiteX0" fmla="*/ 3629 w 158071"/>
                <a:gd name="connsiteY0" fmla="*/ 0 h 602760"/>
                <a:gd name="connsiteX1" fmla="*/ 158071 w 158071"/>
                <a:gd name="connsiteY1" fmla="*/ 65557 h 602760"/>
                <a:gd name="connsiteX2" fmla="*/ 158071 w 158071"/>
                <a:gd name="connsiteY2" fmla="*/ 602760 h 602760"/>
                <a:gd name="connsiteX3" fmla="*/ 0 w 158071"/>
                <a:gd name="connsiteY3" fmla="*/ 602760 h 602760"/>
                <a:gd name="connsiteX4" fmla="*/ 3629 w 158071"/>
                <a:gd name="connsiteY4" fmla="*/ 0 h 602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71" h="602760">
                  <a:moveTo>
                    <a:pt x="3629" y="0"/>
                  </a:moveTo>
                  <a:lnTo>
                    <a:pt x="158071" y="65557"/>
                  </a:lnTo>
                  <a:lnTo>
                    <a:pt x="158071" y="602760"/>
                  </a:lnTo>
                  <a:lnTo>
                    <a:pt x="0" y="602760"/>
                  </a:lnTo>
                  <a:cubicBezTo>
                    <a:pt x="1210" y="401840"/>
                    <a:pt x="2419" y="200920"/>
                    <a:pt x="3629" y="0"/>
                  </a:cubicBezTo>
                  <a:close/>
                </a:path>
              </a:pathLst>
            </a:cu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endParaRPr lang="en-US" sz="1200">
                <a:solidFill>
                  <a:srgbClr val="000000"/>
                </a:solidFill>
                <a:latin typeface="Arial"/>
              </a:endParaRPr>
            </a:p>
          </p:txBody>
        </p:sp>
      </p:grpSp>
      <p:grpSp>
        <p:nvGrpSpPr>
          <p:cNvPr id="14" name="Group 13" descr="Put modernization on autopilot.">
            <a:extLst>
              <a:ext uri="{FF2B5EF4-FFF2-40B4-BE49-F238E27FC236}">
                <a16:creationId xmlns:a16="http://schemas.microsoft.com/office/drawing/2014/main" id="{098F1E16-29F9-CAA0-3D61-B19B1391CB45}"/>
              </a:ext>
            </a:extLst>
          </p:cNvPr>
          <p:cNvGrpSpPr/>
          <p:nvPr/>
        </p:nvGrpSpPr>
        <p:grpSpPr>
          <a:xfrm>
            <a:off x="8145341" y="1172169"/>
            <a:ext cx="1786620" cy="576245"/>
            <a:chOff x="7329982" y="881855"/>
            <a:chExt cx="1786620" cy="576245"/>
          </a:xfrm>
        </p:grpSpPr>
        <p:sp>
          <p:nvSpPr>
            <p:cNvPr id="12" name="Rectangle 11">
              <a:extLst>
                <a:ext uri="{FF2B5EF4-FFF2-40B4-BE49-F238E27FC236}">
                  <a16:creationId xmlns:a16="http://schemas.microsoft.com/office/drawing/2014/main" id="{98E763A3-1308-E574-E494-DA24B4D856E0}"/>
                </a:ext>
              </a:extLst>
            </p:cNvPr>
            <p:cNvSpPr/>
            <p:nvPr/>
          </p:nvSpPr>
          <p:spPr>
            <a:xfrm>
              <a:off x="7329982" y="881855"/>
              <a:ext cx="1786620" cy="576245"/>
            </a:xfrm>
            <a:prstGeom prst="rect">
              <a:avLst/>
            </a:prstGeom>
            <a:solidFill>
              <a:srgbClr val="0672CB"/>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b="1">
                <a:solidFill>
                  <a:sysClr val="windowText" lastClr="000000"/>
                </a:solidFill>
                <a:latin typeface="Arial"/>
              </a:endParaRPr>
            </a:p>
          </p:txBody>
        </p:sp>
        <p:sp>
          <p:nvSpPr>
            <p:cNvPr id="13" name="TextBox 12">
              <a:extLst>
                <a:ext uri="{FF2B5EF4-FFF2-40B4-BE49-F238E27FC236}">
                  <a16:creationId xmlns:a16="http://schemas.microsoft.com/office/drawing/2014/main" id="{B73C28E0-4F73-72E3-1C59-46FE5EA67586}"/>
                </a:ext>
              </a:extLst>
            </p:cNvPr>
            <p:cNvSpPr txBox="1"/>
            <p:nvPr/>
          </p:nvSpPr>
          <p:spPr>
            <a:xfrm>
              <a:off x="7447789" y="985311"/>
              <a:ext cx="1551007" cy="369332"/>
            </a:xfrm>
            <a:prstGeom prst="rect">
              <a:avLst/>
            </a:prstGeom>
            <a:noFill/>
          </p:spPr>
          <p:txBody>
            <a:bodyPr wrap="square" lIns="0" tIns="0" rIns="0" bIns="0" rtlCol="0">
              <a:spAutoFit/>
            </a:bodyPr>
            <a:lstStyle/>
            <a:p>
              <a:pPr algn="ctr" defTabSz="914354">
                <a:defRPr/>
              </a:pPr>
              <a:r>
                <a:rPr lang="en-US" sz="1200" b="1">
                  <a:solidFill>
                    <a:srgbClr val="FFFFFF"/>
                  </a:solidFill>
                  <a:latin typeface="Arial"/>
                </a:rPr>
                <a:t>Put modernization on autopilot</a:t>
              </a:r>
            </a:p>
          </p:txBody>
        </p:sp>
      </p:grpSp>
    </p:spTree>
    <p:extLst>
      <p:ext uri="{BB962C8B-B14F-4D97-AF65-F5344CB8AC3E}">
        <p14:creationId xmlns:p14="http://schemas.microsoft.com/office/powerpoint/2010/main" val="240448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up)">
                                      <p:cBhvr>
                                        <p:cTn id="7" dur="500"/>
                                        <p:tgtEl>
                                          <p:spTgt spid="106"/>
                                        </p:tgtEl>
                                      </p:cBhvr>
                                    </p:animEffect>
                                  </p:childTnLst>
                                </p:cTn>
                              </p:par>
                            </p:childTnLst>
                          </p:cTn>
                        </p:par>
                        <p:par>
                          <p:cTn id="8" fill="hold">
                            <p:stCondLst>
                              <p:cond delay="500"/>
                            </p:stCondLst>
                            <p:childTnLst>
                              <p:par>
                                <p:cTn id="9" presetID="22" presetClass="entr" presetSubtype="4"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1000"/>
                                        <p:tgtEl>
                                          <p:spTgt spid="4"/>
                                        </p:tgtEl>
                                      </p:cBhvr>
                                    </p:animEffect>
                                  </p:childTnLst>
                                </p:cTn>
                              </p:par>
                            </p:childTnLst>
                          </p:cTn>
                        </p:par>
                        <p:par>
                          <p:cTn id="12" fill="hold">
                            <p:stCondLst>
                              <p:cond delay="2000"/>
                            </p:stCondLst>
                            <p:childTnLst>
                              <p:par>
                                <p:cTn id="13" presetID="22" presetClass="entr" presetSubtype="8"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3000"/>
                            </p:stCondLst>
                            <p:childTnLst>
                              <p:par>
                                <p:cTn id="17" presetID="10" presetClass="entr" presetSubtype="0" fill="hold" nodeType="afterEffect">
                                  <p:stCondLst>
                                    <p:cond delay="500"/>
                                  </p:stCondLst>
                                  <p:childTnLst>
                                    <p:set>
                                      <p:cBhvr>
                                        <p:cTn id="18" dur="1" fill="hold">
                                          <p:stCondLst>
                                            <p:cond delay="0"/>
                                          </p:stCondLst>
                                        </p:cTn>
                                        <p:tgtEl>
                                          <p:spTgt spid="67"/>
                                        </p:tgtEl>
                                        <p:attrNameLst>
                                          <p:attrName>style.visibility</p:attrName>
                                        </p:attrNameLst>
                                      </p:cBhvr>
                                      <p:to>
                                        <p:strVal val="visible"/>
                                      </p:to>
                                    </p:set>
                                    <p:animEffect transition="in" filter="fade">
                                      <p:cBhvr>
                                        <p:cTn id="19" dur="500"/>
                                        <p:tgtEl>
                                          <p:spTgt spid="67"/>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103"/>
                                        </p:tgtEl>
                                        <p:attrNameLst>
                                          <p:attrName>style.visibility</p:attrName>
                                        </p:attrNameLst>
                                      </p:cBhvr>
                                      <p:to>
                                        <p:strVal val="visible"/>
                                      </p:to>
                                    </p:set>
                                    <p:animEffect transition="in" filter="fade">
                                      <p:cBhvr>
                                        <p:cTn id="23" dur="500"/>
                                        <p:tgtEl>
                                          <p:spTgt spid="103"/>
                                        </p:tgtEl>
                                      </p:cBhvr>
                                    </p:animEffect>
                                  </p:childTnLst>
                                </p:cTn>
                              </p:par>
                            </p:childTnLst>
                          </p:cTn>
                        </p:par>
                        <p:par>
                          <p:cTn id="24" fill="hold">
                            <p:stCondLst>
                              <p:cond delay="4500"/>
                            </p:stCondLst>
                            <p:childTnLst>
                              <p:par>
                                <p:cTn id="25" presetID="10" presetClass="entr" presetSubtype="0" fill="hold" nodeType="afterEffect">
                                  <p:stCondLst>
                                    <p:cond delay="0"/>
                                  </p:stCondLst>
                                  <p:childTnLst>
                                    <p:set>
                                      <p:cBhvr>
                                        <p:cTn id="26" dur="1" fill="hold">
                                          <p:stCondLst>
                                            <p:cond delay="0"/>
                                          </p:stCondLst>
                                        </p:cTn>
                                        <p:tgtEl>
                                          <p:spTgt spid="102"/>
                                        </p:tgtEl>
                                        <p:attrNameLst>
                                          <p:attrName>style.visibility</p:attrName>
                                        </p:attrNameLst>
                                      </p:cBhvr>
                                      <p:to>
                                        <p:strVal val="visible"/>
                                      </p:to>
                                    </p:set>
                                    <p:animEffect transition="in" filter="fade">
                                      <p:cBhvr>
                                        <p:cTn id="27" dur="500"/>
                                        <p:tgtEl>
                                          <p:spTgt spid="102"/>
                                        </p:tgtEl>
                                      </p:cBhvr>
                                    </p:animEffect>
                                  </p:childTnLst>
                                </p:cTn>
                              </p:par>
                            </p:childTnLst>
                          </p:cTn>
                        </p:par>
                        <p:par>
                          <p:cTn id="28" fill="hold">
                            <p:stCondLst>
                              <p:cond delay="5000"/>
                            </p:stCondLst>
                            <p:childTnLst>
                              <p:par>
                                <p:cTn id="29" presetID="10" presetClass="entr" presetSubtype="0" fill="hold" grpId="0" nodeType="afterEffect">
                                  <p:stCondLst>
                                    <p:cond delay="5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par>
                          <p:cTn id="32" fill="hold">
                            <p:stCondLst>
                              <p:cond delay="6000"/>
                            </p:stCondLst>
                            <p:childTnLst>
                              <p:par>
                                <p:cTn id="33" presetID="10" presetClass="entr" presetSubtype="0" fill="hold" grpId="0" nodeType="afterEffect">
                                  <p:stCondLst>
                                    <p:cond delay="50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up)">
                                      <p:cBhvr>
                                        <p:cTn id="40" dur="500"/>
                                        <p:tgtEl>
                                          <p:spTgt spid="24"/>
                                        </p:tgtEl>
                                      </p:cBhvr>
                                    </p:animEffect>
                                  </p:childTnLst>
                                </p:cTn>
                              </p:par>
                            </p:childTnLst>
                          </p:cTn>
                        </p:par>
                        <p:par>
                          <p:cTn id="41" fill="hold">
                            <p:stCondLst>
                              <p:cond delay="500"/>
                            </p:stCondLst>
                            <p:childTnLst>
                              <p:par>
                                <p:cTn id="42" presetID="22" presetClass="entr" presetSubtype="8" fill="hold" nodeType="afterEffect">
                                  <p:stCondLst>
                                    <p:cond delay="50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120"/>
                                        </p:tgtEl>
                                        <p:attrNameLst>
                                          <p:attrName>style.visibility</p:attrName>
                                        </p:attrNameLst>
                                      </p:cBhvr>
                                      <p:to>
                                        <p:strVal val="visible"/>
                                      </p:to>
                                    </p:set>
                                    <p:animEffect transition="in" filter="wipe(up)">
                                      <p:cBhvr>
                                        <p:cTn id="49" dur="500"/>
                                        <p:tgtEl>
                                          <p:spTgt spid="12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wipe(left)">
                                      <p:cBhvr>
                                        <p:cTn id="54" dur="500"/>
                                        <p:tgtEl>
                                          <p:spTgt spid="33"/>
                                        </p:tgtEl>
                                      </p:cBhvr>
                                    </p:animEffect>
                                  </p:childTnLst>
                                </p:cTn>
                              </p:par>
                            </p:childTnLst>
                          </p:cTn>
                        </p:par>
                        <p:par>
                          <p:cTn id="55" fill="hold">
                            <p:stCondLst>
                              <p:cond delay="500"/>
                            </p:stCondLst>
                            <p:childTnLst>
                              <p:par>
                                <p:cTn id="56" presetID="23" presetClass="entr" presetSubtype="288" fill="hold" nodeType="afterEffect">
                                  <p:stCondLst>
                                    <p:cond delay="500"/>
                                  </p:stCondLst>
                                  <p:childTnLst>
                                    <p:set>
                                      <p:cBhvr>
                                        <p:cTn id="57" dur="1" fill="hold">
                                          <p:stCondLst>
                                            <p:cond delay="0"/>
                                          </p:stCondLst>
                                        </p:cTn>
                                        <p:tgtEl>
                                          <p:spTgt spid="14"/>
                                        </p:tgtEl>
                                        <p:attrNameLst>
                                          <p:attrName>style.visibility</p:attrName>
                                        </p:attrNameLst>
                                      </p:cBhvr>
                                      <p:to>
                                        <p:strVal val="visible"/>
                                      </p:to>
                                    </p:set>
                                    <p:anim calcmode="lin" valueType="num">
                                      <p:cBhvr>
                                        <p:cTn id="58" dur="500" fill="hold"/>
                                        <p:tgtEl>
                                          <p:spTgt spid="14"/>
                                        </p:tgtEl>
                                        <p:attrNameLst>
                                          <p:attrName>ppt_w</p:attrName>
                                        </p:attrNameLst>
                                      </p:cBhvr>
                                      <p:tavLst>
                                        <p:tav tm="0">
                                          <p:val>
                                            <p:strVal val="4/3*#ppt_w"/>
                                          </p:val>
                                        </p:tav>
                                        <p:tav tm="100000">
                                          <p:val>
                                            <p:strVal val="#ppt_w"/>
                                          </p:val>
                                        </p:tav>
                                      </p:tavLst>
                                    </p:anim>
                                    <p:anim calcmode="lin" valueType="num">
                                      <p:cBhvr>
                                        <p:cTn id="59" dur="500" fill="hold"/>
                                        <p:tgtEl>
                                          <p:spTgt spid="14"/>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rgbClr val="1D2C3B"/>
        </a:solidFill>
        <a:effectLst/>
      </p:bgPr>
    </p:bg>
    <p:spTree>
      <p:nvGrpSpPr>
        <p:cNvPr id="1" name="">
          <a:extLst>
            <a:ext uri="{FF2B5EF4-FFF2-40B4-BE49-F238E27FC236}">
              <a16:creationId xmlns:a16="http://schemas.microsoft.com/office/drawing/2014/main" id="{6FACF607-C151-A973-AE1C-E0FABA188F8D}"/>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D61544F9-C17C-80F3-C2BB-A6A7443E0624}"/>
              </a:ext>
            </a:extLst>
          </p:cNvPr>
          <p:cNvGrpSpPr/>
          <p:nvPr/>
        </p:nvGrpSpPr>
        <p:grpSpPr>
          <a:xfrm>
            <a:off x="5865809" y="1299345"/>
            <a:ext cx="5713887" cy="4898313"/>
            <a:chOff x="5865807" y="1299343"/>
            <a:chExt cx="5713887" cy="4898313"/>
          </a:xfrm>
        </p:grpSpPr>
        <p:sp>
          <p:nvSpPr>
            <p:cNvPr id="97" name="Rectangle 96">
              <a:extLst>
                <a:ext uri="{FF2B5EF4-FFF2-40B4-BE49-F238E27FC236}">
                  <a16:creationId xmlns:a16="http://schemas.microsoft.com/office/drawing/2014/main" id="{4C32277E-6AF6-144C-6945-14E1B0149F69}"/>
                </a:ext>
                <a:ext uri="{C183D7F6-B498-43B3-948B-1728B52AA6E4}">
                  <adec:decorative xmlns:adec="http://schemas.microsoft.com/office/drawing/2017/decorative" val="1"/>
                </a:ext>
              </a:extLst>
            </p:cNvPr>
            <p:cNvSpPr/>
            <p:nvPr/>
          </p:nvSpPr>
          <p:spPr>
            <a:xfrm>
              <a:off x="5865807" y="1299343"/>
              <a:ext cx="5713887" cy="4898313"/>
            </a:xfrm>
            <a:prstGeom prst="rect">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000000"/>
                </a:solidFill>
                <a:latin typeface="Arial"/>
              </a:endParaRPr>
            </a:p>
          </p:txBody>
        </p:sp>
        <p:sp>
          <p:nvSpPr>
            <p:cNvPr id="98" name="TextBox 97">
              <a:extLst>
                <a:ext uri="{FF2B5EF4-FFF2-40B4-BE49-F238E27FC236}">
                  <a16:creationId xmlns:a16="http://schemas.microsoft.com/office/drawing/2014/main" id="{C7BDB1D6-D2C3-F1DF-6B09-63A4206ECD5F}"/>
                </a:ext>
              </a:extLst>
            </p:cNvPr>
            <p:cNvSpPr txBox="1"/>
            <p:nvPr/>
          </p:nvSpPr>
          <p:spPr>
            <a:xfrm>
              <a:off x="8325616" y="1609255"/>
              <a:ext cx="2349369" cy="646331"/>
            </a:xfrm>
            <a:prstGeom prst="rect">
              <a:avLst/>
            </a:prstGeom>
            <a:noFill/>
          </p:spPr>
          <p:txBody>
            <a:bodyPr wrap="square">
              <a:spAutoFit/>
            </a:bodyPr>
            <a:lstStyle/>
            <a:p>
              <a:pPr defTabSz="914377">
                <a:defRPr/>
              </a:pPr>
              <a:r>
                <a:rPr lang="en-US" b="1">
                  <a:solidFill>
                    <a:srgbClr val="0D2155"/>
                  </a:solidFill>
                  <a:latin typeface="Arial"/>
                </a:rPr>
                <a:t>Store MORE data on fewer drives</a:t>
              </a:r>
            </a:p>
          </p:txBody>
        </p:sp>
        <p:sp>
          <p:nvSpPr>
            <p:cNvPr id="99" name="TextBox 98">
              <a:extLst>
                <a:ext uri="{FF2B5EF4-FFF2-40B4-BE49-F238E27FC236}">
                  <a16:creationId xmlns:a16="http://schemas.microsoft.com/office/drawing/2014/main" id="{AD567570-0E54-5750-53C0-34A17D545ADC}"/>
                </a:ext>
              </a:extLst>
            </p:cNvPr>
            <p:cNvSpPr txBox="1"/>
            <p:nvPr/>
          </p:nvSpPr>
          <p:spPr>
            <a:xfrm>
              <a:off x="8325618" y="2273214"/>
              <a:ext cx="2745089" cy="1467068"/>
            </a:xfrm>
            <a:prstGeom prst="rect">
              <a:avLst/>
            </a:prstGeom>
            <a:noFill/>
          </p:spPr>
          <p:txBody>
            <a:bodyPr wrap="square">
              <a:spAutoFit/>
            </a:bodyPr>
            <a:lstStyle/>
            <a:p>
              <a:pPr defTabSz="914377">
                <a:defRPr/>
              </a:pPr>
              <a:r>
                <a:rPr lang="en-US" sz="1600" b="1">
                  <a:solidFill>
                    <a:srgbClr val="0D2155"/>
                  </a:solidFill>
                  <a:latin typeface="Arial"/>
                </a:rPr>
                <a:t>Advanced data reduction</a:t>
              </a:r>
            </a:p>
            <a:p>
              <a:pPr marL="176209" indent="-176209" defTabSz="685750" fontAlgn="t">
                <a:spcBef>
                  <a:spcPts val="600"/>
                </a:spcBef>
                <a:buFont typeface="Arial" panose="020B0604020202020204" pitchFamily="34" charset="0"/>
                <a:buChar char="•"/>
                <a:defRPr/>
              </a:pPr>
              <a:r>
                <a:rPr lang="en-US" sz="1200">
                  <a:solidFill>
                    <a:srgbClr val="0D2155"/>
                  </a:solidFill>
                  <a:latin typeface="Arial" panose="020B0604020202020204" pitchFamily="34" charset="0"/>
                </a:rPr>
                <a:t>Software + integrated hardware </a:t>
              </a:r>
              <a:br>
                <a:rPr lang="en-US" sz="1200" i="1">
                  <a:solidFill>
                    <a:srgbClr val="0D2155"/>
                  </a:solidFill>
                  <a:latin typeface="Arial" panose="020B0604020202020204" pitchFamily="34" charset="0"/>
                </a:rPr>
              </a:br>
              <a:r>
                <a:rPr lang="en-US" sz="1200" i="1">
                  <a:solidFill>
                    <a:srgbClr val="0D2155"/>
                  </a:solidFill>
                  <a:latin typeface="Arial" panose="020B0604020202020204" pitchFamily="34" charset="0"/>
                </a:rPr>
                <a:t>Zero performance impact</a:t>
              </a:r>
            </a:p>
            <a:p>
              <a:pPr marL="176209" indent="-176209" defTabSz="685750" fontAlgn="t">
                <a:spcBef>
                  <a:spcPts val="500"/>
                </a:spcBef>
                <a:buFont typeface="Arial" panose="020B0604020202020204" pitchFamily="34" charset="0"/>
                <a:buChar char="•"/>
                <a:defRPr/>
              </a:pPr>
              <a:r>
                <a:rPr lang="en-US" sz="1200">
                  <a:solidFill>
                    <a:srgbClr val="0D2155"/>
                  </a:solidFill>
                  <a:latin typeface="Arial" panose="020B0604020202020204" pitchFamily="34" charset="0"/>
                </a:rPr>
                <a:t>Global Data Reduction Base </a:t>
              </a:r>
              <a:br>
                <a:rPr lang="en-US" sz="1200">
                  <a:solidFill>
                    <a:srgbClr val="0D2155"/>
                  </a:solidFill>
                  <a:latin typeface="Arial" panose="020B0604020202020204" pitchFamily="34" charset="0"/>
                </a:rPr>
              </a:br>
              <a:r>
                <a:rPr lang="en-US" sz="1200" i="1">
                  <a:solidFill>
                    <a:srgbClr val="0D2155"/>
                  </a:solidFill>
                  <a:latin typeface="Arial" panose="020B0604020202020204" pitchFamily="34" charset="0"/>
                </a:rPr>
                <a:t>Not limited to volume or aggregate</a:t>
              </a:r>
            </a:p>
            <a:p>
              <a:pPr marL="176209" indent="-176209" defTabSz="685750" fontAlgn="t">
                <a:spcBef>
                  <a:spcPts val="500"/>
                </a:spcBef>
                <a:buFont typeface="Arial" panose="020B0604020202020204" pitchFamily="34" charset="0"/>
                <a:buChar char="•"/>
                <a:defRPr/>
              </a:pPr>
              <a:r>
                <a:rPr lang="en-US" sz="1200">
                  <a:solidFill>
                    <a:srgbClr val="0D2155"/>
                  </a:solidFill>
                  <a:latin typeface="Arial" panose="020B0604020202020204" pitchFamily="34" charset="0"/>
                </a:rPr>
                <a:t>Always on – nothing to manage!</a:t>
              </a:r>
            </a:p>
          </p:txBody>
        </p:sp>
      </p:grpSp>
      <p:sp>
        <p:nvSpPr>
          <p:cNvPr id="100" name="Rectangle 99">
            <a:extLst>
              <a:ext uri="{FF2B5EF4-FFF2-40B4-BE49-F238E27FC236}">
                <a16:creationId xmlns:a16="http://schemas.microsoft.com/office/drawing/2014/main" id="{72D9EFAC-6C12-65D4-9A02-6AC77A224C77}"/>
              </a:ext>
              <a:ext uri="{C183D7F6-B498-43B3-948B-1728B52AA6E4}">
                <adec:decorative xmlns:adec="http://schemas.microsoft.com/office/drawing/2017/decorative" val="1"/>
              </a:ext>
            </a:extLst>
          </p:cNvPr>
          <p:cNvSpPr/>
          <p:nvPr/>
        </p:nvSpPr>
        <p:spPr>
          <a:xfrm>
            <a:off x="464281" y="1299343"/>
            <a:ext cx="5324307" cy="4901184"/>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102" name="Oval 101">
            <a:extLst>
              <a:ext uri="{FF2B5EF4-FFF2-40B4-BE49-F238E27FC236}">
                <a16:creationId xmlns:a16="http://schemas.microsoft.com/office/drawing/2014/main" id="{BBE484DE-D45C-B630-BE7B-5EFC715E21C7}"/>
              </a:ext>
              <a:ext uri="{C183D7F6-B498-43B3-948B-1728B52AA6E4}">
                <adec:decorative xmlns:adec="http://schemas.microsoft.com/office/drawing/2017/decorative" val="1"/>
              </a:ext>
            </a:extLst>
          </p:cNvPr>
          <p:cNvSpPr/>
          <p:nvPr/>
        </p:nvSpPr>
        <p:spPr>
          <a:xfrm>
            <a:off x="3238103" y="1299343"/>
            <a:ext cx="4901184" cy="4901184"/>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000000"/>
              </a:solidFill>
              <a:latin typeface="Arial"/>
            </a:endParaRPr>
          </a:p>
        </p:txBody>
      </p:sp>
      <p:grpSp>
        <p:nvGrpSpPr>
          <p:cNvPr id="17" name="Group 16">
            <a:extLst>
              <a:ext uri="{FF2B5EF4-FFF2-40B4-BE49-F238E27FC236}">
                <a16:creationId xmlns:a16="http://schemas.microsoft.com/office/drawing/2014/main" id="{91DF845B-9F74-44E8-2E24-8F5822A1E6FF}"/>
              </a:ext>
              <a:ext uri="{C183D7F6-B498-43B3-948B-1728B52AA6E4}">
                <adec:decorative xmlns:adec="http://schemas.microsoft.com/office/drawing/2017/decorative" val="1"/>
              </a:ext>
            </a:extLst>
          </p:cNvPr>
          <p:cNvGrpSpPr/>
          <p:nvPr/>
        </p:nvGrpSpPr>
        <p:grpSpPr>
          <a:xfrm>
            <a:off x="4636715" y="2865969"/>
            <a:ext cx="2103959" cy="1544360"/>
            <a:chOff x="5068202" y="2985450"/>
            <a:chExt cx="1796654" cy="1200613"/>
          </a:xfrm>
          <a:solidFill>
            <a:srgbClr val="9FDDFF">
              <a:alpha val="50196"/>
            </a:srgbClr>
          </a:solidFill>
        </p:grpSpPr>
        <p:sp>
          <p:nvSpPr>
            <p:cNvPr id="18" name="Freeform: Shape 17">
              <a:extLst>
                <a:ext uri="{FF2B5EF4-FFF2-40B4-BE49-F238E27FC236}">
                  <a16:creationId xmlns:a16="http://schemas.microsoft.com/office/drawing/2014/main" id="{AA5119F2-6751-AA4B-03F0-A4CE96BC8E1B}"/>
                </a:ext>
              </a:extLst>
            </p:cNvPr>
            <p:cNvSpPr/>
            <p:nvPr/>
          </p:nvSpPr>
          <p:spPr>
            <a:xfrm>
              <a:off x="5068202" y="2985450"/>
              <a:ext cx="1796654" cy="1200613"/>
            </a:xfrm>
            <a:custGeom>
              <a:avLst/>
              <a:gdLst>
                <a:gd name="connsiteX0" fmla="*/ 71438 w 1796654"/>
                <a:gd name="connsiteY0" fmla="*/ 0 h 1196578"/>
                <a:gd name="connsiteX1" fmla="*/ 0 w 1796654"/>
                <a:gd name="connsiteY1" fmla="*/ 1196578 h 1196578"/>
                <a:gd name="connsiteX2" fmla="*/ 1796654 w 1796654"/>
                <a:gd name="connsiteY2" fmla="*/ 1196578 h 1196578"/>
                <a:gd name="connsiteX3" fmla="*/ 810816 w 1796654"/>
                <a:gd name="connsiteY3" fmla="*/ 0 h 1196578"/>
                <a:gd name="connsiteX4" fmla="*/ 71438 w 1796654"/>
                <a:gd name="connsiteY4" fmla="*/ 0 h 1196578"/>
                <a:gd name="connsiteX0" fmla="*/ 321469 w 1796654"/>
                <a:gd name="connsiteY0" fmla="*/ 7144 h 1196578"/>
                <a:gd name="connsiteX1" fmla="*/ 0 w 1796654"/>
                <a:gd name="connsiteY1" fmla="*/ 1196578 h 1196578"/>
                <a:gd name="connsiteX2" fmla="*/ 1796654 w 1796654"/>
                <a:gd name="connsiteY2" fmla="*/ 1196578 h 1196578"/>
                <a:gd name="connsiteX3" fmla="*/ 810816 w 1796654"/>
                <a:gd name="connsiteY3" fmla="*/ 0 h 1196578"/>
                <a:gd name="connsiteX4" fmla="*/ 321469 w 1796654"/>
                <a:gd name="connsiteY4" fmla="*/ 7144 h 1196578"/>
                <a:gd name="connsiteX0" fmla="*/ 321469 w 1796654"/>
                <a:gd name="connsiteY0" fmla="*/ 3572 h 1193006"/>
                <a:gd name="connsiteX1" fmla="*/ 0 w 1796654"/>
                <a:gd name="connsiteY1" fmla="*/ 1193006 h 1193006"/>
                <a:gd name="connsiteX2" fmla="*/ 1796654 w 1796654"/>
                <a:gd name="connsiteY2" fmla="*/ 1193006 h 1193006"/>
                <a:gd name="connsiteX3" fmla="*/ 557213 w 1796654"/>
                <a:gd name="connsiteY3" fmla="*/ 0 h 1193006"/>
                <a:gd name="connsiteX4" fmla="*/ 321469 w 1796654"/>
                <a:gd name="connsiteY4" fmla="*/ 3572 h 1193006"/>
                <a:gd name="connsiteX0" fmla="*/ 389334 w 1796654"/>
                <a:gd name="connsiteY0" fmla="*/ 23 h 1193006"/>
                <a:gd name="connsiteX1" fmla="*/ 0 w 1796654"/>
                <a:gd name="connsiteY1" fmla="*/ 1193006 h 1193006"/>
                <a:gd name="connsiteX2" fmla="*/ 1796654 w 1796654"/>
                <a:gd name="connsiteY2" fmla="*/ 1193006 h 1193006"/>
                <a:gd name="connsiteX3" fmla="*/ 557213 w 1796654"/>
                <a:gd name="connsiteY3" fmla="*/ 0 h 1193006"/>
                <a:gd name="connsiteX4" fmla="*/ 389334 w 1796654"/>
                <a:gd name="connsiteY4" fmla="*/ 23 h 1193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654" h="1193006">
                  <a:moveTo>
                    <a:pt x="389334" y="23"/>
                  </a:moveTo>
                  <a:lnTo>
                    <a:pt x="0" y="1193006"/>
                  </a:lnTo>
                  <a:lnTo>
                    <a:pt x="1796654" y="1193006"/>
                  </a:lnTo>
                  <a:lnTo>
                    <a:pt x="557213" y="0"/>
                  </a:lnTo>
                  <a:lnTo>
                    <a:pt x="389334" y="23"/>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000000"/>
                </a:solidFill>
                <a:latin typeface="Arial"/>
              </a:endParaRPr>
            </a:p>
          </p:txBody>
        </p:sp>
        <p:sp>
          <p:nvSpPr>
            <p:cNvPr id="19" name="Freeform: Shape 18">
              <a:extLst>
                <a:ext uri="{FF2B5EF4-FFF2-40B4-BE49-F238E27FC236}">
                  <a16:creationId xmlns:a16="http://schemas.microsoft.com/office/drawing/2014/main" id="{CF5169FB-7C02-3E67-0E42-D86711CE52BE}"/>
                </a:ext>
              </a:extLst>
            </p:cNvPr>
            <p:cNvSpPr/>
            <p:nvPr/>
          </p:nvSpPr>
          <p:spPr>
            <a:xfrm flipH="1">
              <a:off x="5068202" y="2985450"/>
              <a:ext cx="1796654" cy="1200613"/>
            </a:xfrm>
            <a:custGeom>
              <a:avLst/>
              <a:gdLst>
                <a:gd name="connsiteX0" fmla="*/ 71438 w 1796654"/>
                <a:gd name="connsiteY0" fmla="*/ 0 h 1196578"/>
                <a:gd name="connsiteX1" fmla="*/ 0 w 1796654"/>
                <a:gd name="connsiteY1" fmla="*/ 1196578 h 1196578"/>
                <a:gd name="connsiteX2" fmla="*/ 1796654 w 1796654"/>
                <a:gd name="connsiteY2" fmla="*/ 1196578 h 1196578"/>
                <a:gd name="connsiteX3" fmla="*/ 810816 w 1796654"/>
                <a:gd name="connsiteY3" fmla="*/ 0 h 1196578"/>
                <a:gd name="connsiteX4" fmla="*/ 71438 w 1796654"/>
                <a:gd name="connsiteY4" fmla="*/ 0 h 1196578"/>
                <a:gd name="connsiteX0" fmla="*/ 321469 w 1796654"/>
                <a:gd name="connsiteY0" fmla="*/ 7144 h 1196578"/>
                <a:gd name="connsiteX1" fmla="*/ 0 w 1796654"/>
                <a:gd name="connsiteY1" fmla="*/ 1196578 h 1196578"/>
                <a:gd name="connsiteX2" fmla="*/ 1796654 w 1796654"/>
                <a:gd name="connsiteY2" fmla="*/ 1196578 h 1196578"/>
                <a:gd name="connsiteX3" fmla="*/ 810816 w 1796654"/>
                <a:gd name="connsiteY3" fmla="*/ 0 h 1196578"/>
                <a:gd name="connsiteX4" fmla="*/ 321469 w 1796654"/>
                <a:gd name="connsiteY4" fmla="*/ 7144 h 1196578"/>
                <a:gd name="connsiteX0" fmla="*/ 321469 w 1796654"/>
                <a:gd name="connsiteY0" fmla="*/ 3572 h 1193006"/>
                <a:gd name="connsiteX1" fmla="*/ 0 w 1796654"/>
                <a:gd name="connsiteY1" fmla="*/ 1193006 h 1193006"/>
                <a:gd name="connsiteX2" fmla="*/ 1796654 w 1796654"/>
                <a:gd name="connsiteY2" fmla="*/ 1193006 h 1193006"/>
                <a:gd name="connsiteX3" fmla="*/ 557213 w 1796654"/>
                <a:gd name="connsiteY3" fmla="*/ 0 h 1193006"/>
                <a:gd name="connsiteX4" fmla="*/ 321469 w 1796654"/>
                <a:gd name="connsiteY4" fmla="*/ 3572 h 1193006"/>
                <a:gd name="connsiteX0" fmla="*/ 389334 w 1796654"/>
                <a:gd name="connsiteY0" fmla="*/ 23 h 1193006"/>
                <a:gd name="connsiteX1" fmla="*/ 0 w 1796654"/>
                <a:gd name="connsiteY1" fmla="*/ 1193006 h 1193006"/>
                <a:gd name="connsiteX2" fmla="*/ 1796654 w 1796654"/>
                <a:gd name="connsiteY2" fmla="*/ 1193006 h 1193006"/>
                <a:gd name="connsiteX3" fmla="*/ 557213 w 1796654"/>
                <a:gd name="connsiteY3" fmla="*/ 0 h 1193006"/>
                <a:gd name="connsiteX4" fmla="*/ 389334 w 1796654"/>
                <a:gd name="connsiteY4" fmla="*/ 23 h 1193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654" h="1193006">
                  <a:moveTo>
                    <a:pt x="389334" y="23"/>
                  </a:moveTo>
                  <a:lnTo>
                    <a:pt x="0" y="1193006"/>
                  </a:lnTo>
                  <a:lnTo>
                    <a:pt x="1796654" y="1193006"/>
                  </a:lnTo>
                  <a:lnTo>
                    <a:pt x="557213" y="0"/>
                  </a:lnTo>
                  <a:lnTo>
                    <a:pt x="389334" y="23"/>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000000"/>
                </a:solidFill>
                <a:latin typeface="Arial"/>
              </a:endParaRPr>
            </a:p>
          </p:txBody>
        </p:sp>
      </p:grpSp>
      <p:sp>
        <p:nvSpPr>
          <p:cNvPr id="20" name="Isosceles Triangle 19">
            <a:extLst>
              <a:ext uri="{FF2B5EF4-FFF2-40B4-BE49-F238E27FC236}">
                <a16:creationId xmlns:a16="http://schemas.microsoft.com/office/drawing/2014/main" id="{02C70F4F-989B-E44E-B31E-446261656924}"/>
              </a:ext>
              <a:ext uri="{C183D7F6-B498-43B3-948B-1728B52AA6E4}">
                <adec:decorative xmlns:adec="http://schemas.microsoft.com/office/drawing/2017/decorative" val="1"/>
              </a:ext>
            </a:extLst>
          </p:cNvPr>
          <p:cNvSpPr/>
          <p:nvPr/>
        </p:nvSpPr>
        <p:spPr>
          <a:xfrm>
            <a:off x="4672960" y="3637011"/>
            <a:ext cx="2031469" cy="721332"/>
          </a:xfrm>
          <a:prstGeom prst="triangle">
            <a:avLst>
              <a:gd name="adj" fmla="val 50828"/>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691D3F"/>
              </a:solidFill>
              <a:latin typeface="Arial"/>
            </a:endParaRPr>
          </a:p>
        </p:txBody>
      </p:sp>
      <p:sp>
        <p:nvSpPr>
          <p:cNvPr id="3" name="Title 2">
            <a:extLst>
              <a:ext uri="{FF2B5EF4-FFF2-40B4-BE49-F238E27FC236}">
                <a16:creationId xmlns:a16="http://schemas.microsoft.com/office/drawing/2014/main" id="{13AA33FA-08C8-B6B7-547F-1BCD24570624}"/>
              </a:ext>
            </a:extLst>
          </p:cNvPr>
          <p:cNvSpPr>
            <a:spLocks noGrp="1"/>
          </p:cNvSpPr>
          <p:nvPr>
            <p:ph type="title"/>
          </p:nvPr>
        </p:nvSpPr>
        <p:spPr>
          <a:xfrm>
            <a:off x="381000" y="342901"/>
            <a:ext cx="11430000" cy="443199"/>
          </a:xfrm>
        </p:spPr>
        <p:txBody>
          <a:bodyPr/>
          <a:lstStyle/>
          <a:p>
            <a:r>
              <a:rPr lang="en-US">
                <a:solidFill>
                  <a:schemeClr val="tx2"/>
                </a:solidFill>
              </a:rPr>
              <a:t>Efficient: Maximize ROI and cost savings</a:t>
            </a:r>
          </a:p>
        </p:txBody>
      </p:sp>
      <p:sp>
        <p:nvSpPr>
          <p:cNvPr id="14" name="Content Placeholder 13">
            <a:extLst>
              <a:ext uri="{FF2B5EF4-FFF2-40B4-BE49-F238E27FC236}">
                <a16:creationId xmlns:a16="http://schemas.microsoft.com/office/drawing/2014/main" id="{EE388202-139C-C6C7-BC1A-7FE0481F95AA}"/>
              </a:ext>
            </a:extLst>
          </p:cNvPr>
          <p:cNvSpPr>
            <a:spLocks noGrp="1"/>
          </p:cNvSpPr>
          <p:nvPr>
            <p:ph type="subTitle" idx="1"/>
          </p:nvPr>
        </p:nvSpPr>
        <p:spPr>
          <a:xfrm>
            <a:off x="381000" y="857251"/>
            <a:ext cx="11430000" cy="246221"/>
          </a:xfrm>
        </p:spPr>
        <p:txBody>
          <a:bodyPr/>
          <a:lstStyle/>
          <a:p>
            <a:r>
              <a:rPr lang="en-US" noProof="0" err="1">
                <a:solidFill>
                  <a:schemeClr val="accent4"/>
                </a:solidFill>
              </a:rPr>
              <a:t>PowerStore’s</a:t>
            </a:r>
            <a:r>
              <a:rPr lang="en-US" noProof="0">
                <a:solidFill>
                  <a:schemeClr val="accent4"/>
                </a:solidFill>
              </a:rPr>
              <a:t> smart technology helps you get the most out of every resource</a:t>
            </a:r>
          </a:p>
        </p:txBody>
      </p:sp>
      <p:sp>
        <p:nvSpPr>
          <p:cNvPr id="103" name="TextBox 102">
            <a:extLst>
              <a:ext uri="{FF2B5EF4-FFF2-40B4-BE49-F238E27FC236}">
                <a16:creationId xmlns:a16="http://schemas.microsoft.com/office/drawing/2014/main" id="{5E2BEB82-9CC2-29B4-2E86-F62A4EF2FD26}"/>
              </a:ext>
            </a:extLst>
          </p:cNvPr>
          <p:cNvSpPr txBox="1"/>
          <p:nvPr/>
        </p:nvSpPr>
        <p:spPr>
          <a:xfrm>
            <a:off x="4277213" y="1641325"/>
            <a:ext cx="2775020" cy="553998"/>
          </a:xfrm>
          <a:prstGeom prst="rect">
            <a:avLst/>
          </a:prstGeom>
          <a:noFill/>
        </p:spPr>
        <p:txBody>
          <a:bodyPr wrap="square" lIns="0" tIns="0" rIns="0" bIns="0" rtlCol="0">
            <a:spAutoFit/>
          </a:bodyPr>
          <a:lstStyle/>
          <a:p>
            <a:pPr algn="ctr" defTabSz="914377">
              <a:defRPr/>
            </a:pPr>
            <a:r>
              <a:rPr lang="en-US" b="1">
                <a:solidFill>
                  <a:srgbClr val="9FDDFF"/>
                </a:solidFill>
                <a:latin typeface="Arial"/>
              </a:rPr>
              <a:t>Autonomous</a:t>
            </a:r>
            <a:br>
              <a:rPr lang="en-US" b="1">
                <a:solidFill>
                  <a:srgbClr val="9FDDFF"/>
                </a:solidFill>
                <a:latin typeface="Arial"/>
              </a:rPr>
            </a:br>
            <a:r>
              <a:rPr lang="en-US" b="1">
                <a:solidFill>
                  <a:srgbClr val="9FDDFF"/>
                </a:solidFill>
                <a:latin typeface="Arial"/>
              </a:rPr>
              <a:t>active/active architecture</a:t>
            </a:r>
          </a:p>
        </p:txBody>
      </p:sp>
      <p:grpSp>
        <p:nvGrpSpPr>
          <p:cNvPr id="24" name="Group 23" descr="Diagram of Controller 1 and Controller 2 connected to LUN.">
            <a:extLst>
              <a:ext uri="{FF2B5EF4-FFF2-40B4-BE49-F238E27FC236}">
                <a16:creationId xmlns:a16="http://schemas.microsoft.com/office/drawing/2014/main" id="{01380133-65F4-1795-B149-0AADBAC158D3}"/>
              </a:ext>
            </a:extLst>
          </p:cNvPr>
          <p:cNvGrpSpPr/>
          <p:nvPr/>
        </p:nvGrpSpPr>
        <p:grpSpPr>
          <a:xfrm>
            <a:off x="4698977" y="2446697"/>
            <a:ext cx="1979435" cy="1519127"/>
            <a:chOff x="4985615" y="2641967"/>
            <a:chExt cx="1884342" cy="1316558"/>
          </a:xfrm>
          <a:solidFill>
            <a:schemeClr val="bg1"/>
          </a:solidFill>
        </p:grpSpPr>
        <p:cxnSp>
          <p:nvCxnSpPr>
            <p:cNvPr id="28" name="Straight Connector 27">
              <a:extLst>
                <a:ext uri="{FF2B5EF4-FFF2-40B4-BE49-F238E27FC236}">
                  <a16:creationId xmlns:a16="http://schemas.microsoft.com/office/drawing/2014/main" id="{11561DA2-5236-3F80-3E99-EABC2C3342F8}"/>
                </a:ext>
              </a:extLst>
            </p:cNvPr>
            <p:cNvCxnSpPr>
              <a:cxnSpLocks/>
            </p:cNvCxnSpPr>
            <p:nvPr/>
          </p:nvCxnSpPr>
          <p:spPr>
            <a:xfrm>
              <a:off x="5349105" y="2876633"/>
              <a:ext cx="555594" cy="878147"/>
            </a:xfrm>
            <a:prstGeom prst="line">
              <a:avLst/>
            </a:prstGeom>
            <a:grpFill/>
            <a:ln w="38100">
              <a:solidFill>
                <a:srgbClr val="1D56C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A71AF93D-72C0-E88B-7EB5-204A54A9A08D}"/>
                </a:ext>
              </a:extLst>
            </p:cNvPr>
            <p:cNvCxnSpPr>
              <a:cxnSpLocks/>
            </p:cNvCxnSpPr>
            <p:nvPr/>
          </p:nvCxnSpPr>
          <p:spPr>
            <a:xfrm flipH="1">
              <a:off x="5922082" y="2876633"/>
              <a:ext cx="591630" cy="922540"/>
            </a:xfrm>
            <a:prstGeom prst="line">
              <a:avLst/>
            </a:prstGeom>
            <a:grpFill/>
            <a:ln w="38100">
              <a:solidFill>
                <a:srgbClr val="1D56C0"/>
              </a:solidFill>
            </a:ln>
          </p:spPr>
          <p:style>
            <a:lnRef idx="1">
              <a:schemeClr val="dk1"/>
            </a:lnRef>
            <a:fillRef idx="0">
              <a:schemeClr val="dk1"/>
            </a:fillRef>
            <a:effectRef idx="0">
              <a:schemeClr val="dk1"/>
            </a:effectRef>
            <a:fontRef idx="minor">
              <a:schemeClr val="tx1"/>
            </a:fontRef>
          </p:style>
        </p:cxnSp>
        <p:sp>
          <p:nvSpPr>
            <p:cNvPr id="30" name="Cylinder 29">
              <a:extLst>
                <a:ext uri="{FF2B5EF4-FFF2-40B4-BE49-F238E27FC236}">
                  <a16:creationId xmlns:a16="http://schemas.microsoft.com/office/drawing/2014/main" id="{574B91CF-3EBB-5380-F746-86F122FECCD1}"/>
                </a:ext>
              </a:extLst>
            </p:cNvPr>
            <p:cNvSpPr/>
            <p:nvPr/>
          </p:nvSpPr>
          <p:spPr>
            <a:xfrm>
              <a:off x="5579820" y="3478178"/>
              <a:ext cx="695933" cy="480347"/>
            </a:xfrm>
            <a:prstGeom prst="can">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400">
                  <a:solidFill>
                    <a:srgbClr val="FFFFFF"/>
                  </a:solidFill>
                  <a:latin typeface="Arial"/>
                </a:rPr>
                <a:t>LUN</a:t>
              </a:r>
              <a:endParaRPr lang="en-US" sz="1200">
                <a:solidFill>
                  <a:srgbClr val="FFFFFF"/>
                </a:solidFill>
                <a:latin typeface="Arial"/>
              </a:endParaRPr>
            </a:p>
          </p:txBody>
        </p:sp>
        <p:grpSp>
          <p:nvGrpSpPr>
            <p:cNvPr id="31" name="Group 30">
              <a:extLst>
                <a:ext uri="{FF2B5EF4-FFF2-40B4-BE49-F238E27FC236}">
                  <a16:creationId xmlns:a16="http://schemas.microsoft.com/office/drawing/2014/main" id="{D787A7B0-E0FA-80ED-B582-A59D4E66B920}"/>
                </a:ext>
              </a:extLst>
            </p:cNvPr>
            <p:cNvGrpSpPr/>
            <p:nvPr/>
          </p:nvGrpSpPr>
          <p:grpSpPr>
            <a:xfrm>
              <a:off x="4985615" y="2641967"/>
              <a:ext cx="1884342" cy="423218"/>
              <a:chOff x="5079824" y="2627415"/>
              <a:chExt cx="1690318" cy="379641"/>
            </a:xfrm>
            <a:grpFill/>
          </p:grpSpPr>
          <p:sp>
            <p:nvSpPr>
              <p:cNvPr id="32" name="Rectangle 31">
                <a:extLst>
                  <a:ext uri="{FF2B5EF4-FFF2-40B4-BE49-F238E27FC236}">
                    <a16:creationId xmlns:a16="http://schemas.microsoft.com/office/drawing/2014/main" id="{9601801A-AE42-BD75-1D8D-B255716CF0C4}"/>
                  </a:ext>
                </a:extLst>
              </p:cNvPr>
              <p:cNvSpPr/>
              <p:nvPr/>
            </p:nvSpPr>
            <p:spPr>
              <a:xfrm>
                <a:off x="5079824" y="2627415"/>
                <a:ext cx="757499" cy="379641"/>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000" b="1">
                    <a:solidFill>
                      <a:srgbClr val="FFFFFF"/>
                    </a:solidFill>
                    <a:latin typeface="Arial"/>
                  </a:rPr>
                  <a:t>Controller</a:t>
                </a:r>
              </a:p>
              <a:p>
                <a:pPr algn="ctr" defTabSz="914377">
                  <a:defRPr/>
                </a:pPr>
                <a:r>
                  <a:rPr lang="en-US" sz="1400" b="1">
                    <a:solidFill>
                      <a:srgbClr val="FFFFFF"/>
                    </a:solidFill>
                    <a:latin typeface="Arial"/>
                  </a:rPr>
                  <a:t>1</a:t>
                </a:r>
              </a:p>
            </p:txBody>
          </p:sp>
          <p:sp>
            <p:nvSpPr>
              <p:cNvPr id="33" name="Rectangle 32">
                <a:extLst>
                  <a:ext uri="{FF2B5EF4-FFF2-40B4-BE49-F238E27FC236}">
                    <a16:creationId xmlns:a16="http://schemas.microsoft.com/office/drawing/2014/main" id="{20482F2D-F75B-B284-1151-7557376DD269}"/>
                  </a:ext>
                </a:extLst>
              </p:cNvPr>
              <p:cNvSpPr/>
              <p:nvPr/>
            </p:nvSpPr>
            <p:spPr>
              <a:xfrm>
                <a:off x="6012643" y="2627415"/>
                <a:ext cx="757499" cy="379641"/>
              </a:xfrm>
              <a:prstGeom prst="rect">
                <a:avLst/>
              </a:prstGeom>
              <a:solidFill>
                <a:srgbClr val="0672C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000" b="1">
                    <a:solidFill>
                      <a:srgbClr val="FFFFFF"/>
                    </a:solidFill>
                    <a:latin typeface="Arial"/>
                  </a:rPr>
                  <a:t>Controller</a:t>
                </a:r>
              </a:p>
              <a:p>
                <a:pPr algn="ctr" defTabSz="914377">
                  <a:defRPr/>
                </a:pPr>
                <a:r>
                  <a:rPr lang="en-US" sz="1400" b="1">
                    <a:solidFill>
                      <a:srgbClr val="FFFFFF"/>
                    </a:solidFill>
                    <a:latin typeface="Arial"/>
                  </a:rPr>
                  <a:t>2</a:t>
                </a:r>
              </a:p>
            </p:txBody>
          </p:sp>
        </p:grpSp>
      </p:grpSp>
      <p:sp>
        <p:nvSpPr>
          <p:cNvPr id="121" name="TextBox 120">
            <a:extLst>
              <a:ext uri="{FF2B5EF4-FFF2-40B4-BE49-F238E27FC236}">
                <a16:creationId xmlns:a16="http://schemas.microsoft.com/office/drawing/2014/main" id="{DA5EEB1E-1284-3C36-91CE-E30DE3F13D59}"/>
              </a:ext>
            </a:extLst>
          </p:cNvPr>
          <p:cNvSpPr txBox="1"/>
          <p:nvPr/>
        </p:nvSpPr>
        <p:spPr>
          <a:xfrm>
            <a:off x="687615" y="1599331"/>
            <a:ext cx="3215341" cy="646331"/>
          </a:xfrm>
          <a:prstGeom prst="rect">
            <a:avLst/>
          </a:prstGeom>
          <a:noFill/>
        </p:spPr>
        <p:txBody>
          <a:bodyPr wrap="square" lIns="91440" rIns="91440">
            <a:spAutoFit/>
          </a:bodyPr>
          <a:lstStyle/>
          <a:p>
            <a:pPr defTabSz="914377">
              <a:defRPr/>
            </a:pPr>
            <a:r>
              <a:rPr lang="en-US" b="1">
                <a:solidFill>
                  <a:srgbClr val="FFFFFF"/>
                </a:solidFill>
                <a:latin typeface="Arial"/>
              </a:rPr>
              <a:t>Software-optimized performance &amp; scalability</a:t>
            </a:r>
          </a:p>
        </p:txBody>
      </p:sp>
      <p:sp>
        <p:nvSpPr>
          <p:cNvPr id="122" name="TextBox 121">
            <a:extLst>
              <a:ext uri="{FF2B5EF4-FFF2-40B4-BE49-F238E27FC236}">
                <a16:creationId xmlns:a16="http://schemas.microsoft.com/office/drawing/2014/main" id="{2A2C43E7-4C92-DA4B-F31E-0866F18B83E3}"/>
              </a:ext>
            </a:extLst>
          </p:cNvPr>
          <p:cNvSpPr txBox="1"/>
          <p:nvPr/>
        </p:nvSpPr>
        <p:spPr>
          <a:xfrm>
            <a:off x="738415" y="2304570"/>
            <a:ext cx="2775020" cy="954107"/>
          </a:xfrm>
          <a:prstGeom prst="rect">
            <a:avLst/>
          </a:prstGeom>
          <a:noFill/>
        </p:spPr>
        <p:txBody>
          <a:bodyPr wrap="square" lIns="91440" tIns="91440" rIns="91440" bIns="91440" rtlCol="0">
            <a:spAutoFit/>
          </a:bodyPr>
          <a:lstStyle/>
          <a:p>
            <a:pPr defTabSz="914377">
              <a:defRPr/>
            </a:pPr>
            <a:r>
              <a:rPr lang="en-US" sz="1600">
                <a:solidFill>
                  <a:srgbClr val="9FDDFF"/>
                </a:solidFill>
                <a:latin typeface="Arial"/>
              </a:rPr>
              <a:t>Dynamic Node Affinity</a:t>
            </a:r>
          </a:p>
          <a:p>
            <a:pPr marL="137157" indent="-137157" defTabSz="914354">
              <a:spcBef>
                <a:spcPts val="600"/>
              </a:spcBef>
              <a:buFont typeface="Arial" panose="020B0604020202020204" pitchFamily="34" charset="0"/>
              <a:buChar char="•"/>
              <a:defRPr/>
            </a:pPr>
            <a:r>
              <a:rPr lang="en-US" sz="1200">
                <a:solidFill>
                  <a:srgbClr val="FFFFFF"/>
                </a:solidFill>
                <a:latin typeface="Arial"/>
              </a:rPr>
              <a:t>Reassigns host path dynamically </a:t>
            </a:r>
          </a:p>
          <a:p>
            <a:pPr marL="137157" indent="-137157" defTabSz="914354">
              <a:spcBef>
                <a:spcPts val="600"/>
              </a:spcBef>
              <a:buFont typeface="Arial" panose="020B0604020202020204" pitchFamily="34" charset="0"/>
              <a:buChar char="•"/>
              <a:defRPr/>
            </a:pPr>
            <a:r>
              <a:rPr lang="en-US" sz="1200">
                <a:solidFill>
                  <a:srgbClr val="FFFFFF"/>
                </a:solidFill>
                <a:latin typeface="Arial"/>
              </a:rPr>
              <a:t>Real-time IOPS/latency optimization</a:t>
            </a:r>
          </a:p>
        </p:txBody>
      </p:sp>
      <p:sp>
        <p:nvSpPr>
          <p:cNvPr id="34" name="Arc 33" descr="Diagram of arrow between Controller 1 and Controller 2.">
            <a:extLst>
              <a:ext uri="{FF2B5EF4-FFF2-40B4-BE49-F238E27FC236}">
                <a16:creationId xmlns:a16="http://schemas.microsoft.com/office/drawing/2014/main" id="{1722DEE9-4558-ABFB-E9FD-0B0141F17BDD}"/>
              </a:ext>
            </a:extLst>
          </p:cNvPr>
          <p:cNvSpPr/>
          <p:nvPr/>
        </p:nvSpPr>
        <p:spPr>
          <a:xfrm>
            <a:off x="5300773" y="2997238"/>
            <a:ext cx="775844" cy="830503"/>
          </a:xfrm>
          <a:prstGeom prst="arc">
            <a:avLst>
              <a:gd name="adj1" fmla="val 13060238"/>
              <a:gd name="adj2" fmla="val 19521418"/>
            </a:avLst>
          </a:prstGeom>
          <a:ln w="31750" cap="sq">
            <a:solidFill>
              <a:schemeClr val="tx2"/>
            </a:solidFill>
            <a:miter lim="800000"/>
            <a:headEnd type="arrow" w="med" len="sm"/>
            <a:tailEnd type="arrow" w="med" len="sm"/>
          </a:ln>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914377"/>
            <a:endParaRPr lang="en-US">
              <a:solidFill>
                <a:srgbClr val="808080"/>
              </a:solidFill>
              <a:latin typeface="Arial"/>
            </a:endParaRPr>
          </a:p>
        </p:txBody>
      </p:sp>
      <p:sp>
        <p:nvSpPr>
          <p:cNvPr id="104" name="TextBox 103">
            <a:extLst>
              <a:ext uri="{FF2B5EF4-FFF2-40B4-BE49-F238E27FC236}">
                <a16:creationId xmlns:a16="http://schemas.microsoft.com/office/drawing/2014/main" id="{C1E5D280-6FCD-FA73-C13A-F0D9F3B0A226}"/>
              </a:ext>
            </a:extLst>
          </p:cNvPr>
          <p:cNvSpPr txBox="1"/>
          <p:nvPr/>
        </p:nvSpPr>
        <p:spPr>
          <a:xfrm>
            <a:off x="819696" y="3308857"/>
            <a:ext cx="2950977" cy="769441"/>
          </a:xfrm>
          <a:prstGeom prst="rect">
            <a:avLst/>
          </a:prstGeom>
          <a:noFill/>
        </p:spPr>
        <p:txBody>
          <a:bodyPr wrap="square" lIns="0" tIns="0" rIns="0" bIns="0" rtlCol="0">
            <a:spAutoFit/>
          </a:bodyPr>
          <a:lstStyle/>
          <a:p>
            <a:pPr defTabSz="914377">
              <a:defRPr/>
            </a:pPr>
            <a:r>
              <a:rPr lang="en-US" sz="1600">
                <a:solidFill>
                  <a:srgbClr val="9FDDFF"/>
                </a:solidFill>
                <a:latin typeface="Arial"/>
              </a:rPr>
              <a:t>Dynamic Resiliency Engine</a:t>
            </a:r>
          </a:p>
          <a:p>
            <a:pPr marL="137157" indent="-137157" defTabSz="914354">
              <a:spcBef>
                <a:spcPts val="600"/>
              </a:spcBef>
              <a:buFont typeface="Arial" panose="020B0604020202020204" pitchFamily="34" charset="0"/>
              <a:buChar char="•"/>
              <a:defRPr/>
            </a:pPr>
            <a:r>
              <a:rPr lang="en-US" sz="1200">
                <a:solidFill>
                  <a:srgbClr val="FFFFFF"/>
                </a:solidFill>
                <a:latin typeface="Arial"/>
              </a:rPr>
              <a:t>No need to create RAID groups </a:t>
            </a:r>
          </a:p>
          <a:p>
            <a:pPr marL="137157" indent="-137157" defTabSz="914354">
              <a:spcBef>
                <a:spcPts val="600"/>
              </a:spcBef>
              <a:buFont typeface="Arial" panose="020B0604020202020204" pitchFamily="34" charset="0"/>
              <a:buChar char="•"/>
              <a:defRPr/>
            </a:pPr>
            <a:r>
              <a:rPr lang="en-US" sz="1200">
                <a:solidFill>
                  <a:srgbClr val="FFFFFF"/>
                </a:solidFill>
                <a:latin typeface="Arial"/>
              </a:rPr>
              <a:t>Faster rebuilds with distributed sparing</a:t>
            </a:r>
          </a:p>
        </p:txBody>
      </p:sp>
      <p:grpSp>
        <p:nvGrpSpPr>
          <p:cNvPr id="21" name="Group 20" descr="Single virtualized storage pool.">
            <a:extLst>
              <a:ext uri="{FF2B5EF4-FFF2-40B4-BE49-F238E27FC236}">
                <a16:creationId xmlns:a16="http://schemas.microsoft.com/office/drawing/2014/main" id="{40CC7CC3-4269-FCF7-1555-3127C477C07C}"/>
              </a:ext>
            </a:extLst>
          </p:cNvPr>
          <p:cNvGrpSpPr/>
          <p:nvPr/>
        </p:nvGrpSpPr>
        <p:grpSpPr>
          <a:xfrm>
            <a:off x="4592223" y="4310497"/>
            <a:ext cx="2192944" cy="783177"/>
            <a:chOff x="4880588" y="4287471"/>
            <a:chExt cx="2087595" cy="745553"/>
          </a:xfrm>
        </p:grpSpPr>
        <p:sp>
          <p:nvSpPr>
            <p:cNvPr id="22" name="Rectangle 21">
              <a:extLst>
                <a:ext uri="{FF2B5EF4-FFF2-40B4-BE49-F238E27FC236}">
                  <a16:creationId xmlns:a16="http://schemas.microsoft.com/office/drawing/2014/main" id="{2B72C5EC-7028-D82C-AF29-EE32C7AA459D}"/>
                </a:ext>
              </a:extLst>
            </p:cNvPr>
            <p:cNvSpPr/>
            <p:nvPr/>
          </p:nvSpPr>
          <p:spPr>
            <a:xfrm>
              <a:off x="4880588" y="4341588"/>
              <a:ext cx="2087595" cy="206043"/>
            </a:xfrm>
            <a:prstGeom prst="rect">
              <a:avLst/>
            </a:prstGeom>
            <a:solidFill>
              <a:srgbClr val="0022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000000"/>
                </a:solidFill>
                <a:latin typeface="Arial"/>
              </a:endParaRPr>
            </a:p>
          </p:txBody>
        </p:sp>
        <p:sp>
          <p:nvSpPr>
            <p:cNvPr id="23" name="Cylinder 22">
              <a:extLst>
                <a:ext uri="{FF2B5EF4-FFF2-40B4-BE49-F238E27FC236}">
                  <a16:creationId xmlns:a16="http://schemas.microsoft.com/office/drawing/2014/main" id="{C8A44DE2-CB98-33CC-2CC4-0B3E0A004937}"/>
                </a:ext>
              </a:extLst>
            </p:cNvPr>
            <p:cNvSpPr/>
            <p:nvPr/>
          </p:nvSpPr>
          <p:spPr>
            <a:xfrm>
              <a:off x="4927119" y="4287471"/>
              <a:ext cx="2001336" cy="745553"/>
            </a:xfrm>
            <a:prstGeom prst="can">
              <a:avLst>
                <a:gd name="adj" fmla="val 17523"/>
              </a:avLst>
            </a:prstGeom>
            <a:solidFill>
              <a:srgbClr val="0672CB"/>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300" b="1">
                  <a:solidFill>
                    <a:srgbClr val="FFFFFF"/>
                  </a:solidFill>
                  <a:latin typeface="Arial"/>
                </a:rPr>
                <a:t>Single virtualized storage pool</a:t>
              </a:r>
              <a:endParaRPr lang="en-US" sz="1100" i="1">
                <a:solidFill>
                  <a:srgbClr val="FFFFFF"/>
                </a:solidFill>
                <a:latin typeface="Arial"/>
              </a:endParaRPr>
            </a:p>
          </p:txBody>
        </p:sp>
      </p:grpSp>
      <p:sp>
        <p:nvSpPr>
          <p:cNvPr id="35" name="TextBox 34">
            <a:extLst>
              <a:ext uri="{FF2B5EF4-FFF2-40B4-BE49-F238E27FC236}">
                <a16:creationId xmlns:a16="http://schemas.microsoft.com/office/drawing/2014/main" id="{1AB7CEE9-199D-C89F-7FF7-BEC6B9E47B4A}"/>
              </a:ext>
            </a:extLst>
          </p:cNvPr>
          <p:cNvSpPr txBox="1"/>
          <p:nvPr/>
        </p:nvSpPr>
        <p:spPr>
          <a:xfrm>
            <a:off x="5108409" y="4074119"/>
            <a:ext cx="1160574" cy="184666"/>
          </a:xfrm>
          <a:prstGeom prst="rect">
            <a:avLst/>
          </a:prstGeom>
          <a:noFill/>
        </p:spPr>
        <p:txBody>
          <a:bodyPr wrap="none" lIns="0" tIns="0" rIns="0" bIns="0" rtlCol="0">
            <a:spAutoFit/>
          </a:bodyPr>
          <a:lstStyle/>
          <a:p>
            <a:pPr algn="ctr" defTabSz="914377">
              <a:defRPr/>
            </a:pPr>
            <a:r>
              <a:rPr lang="en-US" sz="1200">
                <a:solidFill>
                  <a:srgbClr val="000000"/>
                </a:solidFill>
                <a:latin typeface="Arial"/>
              </a:rPr>
              <a:t>Access any drive</a:t>
            </a:r>
          </a:p>
        </p:txBody>
      </p:sp>
      <p:grpSp>
        <p:nvGrpSpPr>
          <p:cNvPr id="123" name="Group 122" descr="Add drives one at a time. Mix and match sizes.&#10;">
            <a:extLst>
              <a:ext uri="{FF2B5EF4-FFF2-40B4-BE49-F238E27FC236}">
                <a16:creationId xmlns:a16="http://schemas.microsoft.com/office/drawing/2014/main" id="{D8B0A3A2-A695-0922-4074-CEA35F82D96E}"/>
              </a:ext>
            </a:extLst>
          </p:cNvPr>
          <p:cNvGrpSpPr/>
          <p:nvPr/>
        </p:nvGrpSpPr>
        <p:grpSpPr>
          <a:xfrm>
            <a:off x="1393922" y="4508162"/>
            <a:ext cx="3247180" cy="538359"/>
            <a:chOff x="1426249" y="4490168"/>
            <a:chExt cx="3247180" cy="538359"/>
          </a:xfrm>
        </p:grpSpPr>
        <p:grpSp>
          <p:nvGrpSpPr>
            <p:cNvPr id="124" name="Group 123">
              <a:extLst>
                <a:ext uri="{FF2B5EF4-FFF2-40B4-BE49-F238E27FC236}">
                  <a16:creationId xmlns:a16="http://schemas.microsoft.com/office/drawing/2014/main" id="{23C0E276-8B15-F664-4195-5480114923A5}"/>
                </a:ext>
              </a:extLst>
            </p:cNvPr>
            <p:cNvGrpSpPr/>
            <p:nvPr/>
          </p:nvGrpSpPr>
          <p:grpSpPr>
            <a:xfrm>
              <a:off x="1426249" y="4490168"/>
              <a:ext cx="1997294" cy="538359"/>
              <a:chOff x="982980" y="4568809"/>
              <a:chExt cx="2641888" cy="682378"/>
            </a:xfrm>
            <a:solidFill>
              <a:srgbClr val="6CD7FF"/>
            </a:solidFill>
          </p:grpSpPr>
          <p:sp>
            <p:nvSpPr>
              <p:cNvPr id="126" name="Arrow: Right 125">
                <a:extLst>
                  <a:ext uri="{FF2B5EF4-FFF2-40B4-BE49-F238E27FC236}">
                    <a16:creationId xmlns:a16="http://schemas.microsoft.com/office/drawing/2014/main" id="{67592F6B-BCFC-8BCF-BAB1-DB5285327FAD}"/>
                  </a:ext>
                </a:extLst>
              </p:cNvPr>
              <p:cNvSpPr/>
              <p:nvPr/>
            </p:nvSpPr>
            <p:spPr>
              <a:xfrm>
                <a:off x="982980" y="4568809"/>
                <a:ext cx="2641888" cy="682378"/>
              </a:xfrm>
              <a:prstGeom prst="rightArrow">
                <a:avLst>
                  <a:gd name="adj1" fmla="val 100000"/>
                  <a:gd name="adj2" fmla="val 0"/>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00">
                  <a:solidFill>
                    <a:srgbClr val="000000"/>
                  </a:solidFill>
                  <a:latin typeface="Arial"/>
                </a:endParaRPr>
              </a:p>
            </p:txBody>
          </p:sp>
          <p:sp>
            <p:nvSpPr>
              <p:cNvPr id="127" name="TextBox 126">
                <a:extLst>
                  <a:ext uri="{FF2B5EF4-FFF2-40B4-BE49-F238E27FC236}">
                    <a16:creationId xmlns:a16="http://schemas.microsoft.com/office/drawing/2014/main" id="{8ACE4785-EE9F-283C-574C-5025C4BE7DC1}"/>
                  </a:ext>
                </a:extLst>
              </p:cNvPr>
              <p:cNvSpPr txBox="1"/>
              <p:nvPr/>
            </p:nvSpPr>
            <p:spPr>
              <a:xfrm>
                <a:off x="1095687" y="4656425"/>
                <a:ext cx="2416473" cy="516898"/>
              </a:xfrm>
              <a:prstGeom prst="rect">
                <a:avLst/>
              </a:prstGeom>
              <a:noFill/>
            </p:spPr>
            <p:txBody>
              <a:bodyPr wrap="square" lIns="0" tIns="0" rIns="0" bIns="0" rtlCol="0">
                <a:spAutoFit/>
              </a:bodyPr>
              <a:lstStyle/>
              <a:p>
                <a:pPr algn="ctr" defTabSz="914377">
                  <a:defRPr/>
                </a:pPr>
                <a:r>
                  <a:rPr lang="en-US" sz="1200">
                    <a:solidFill>
                      <a:srgbClr val="FFFFFF"/>
                    </a:solidFill>
                    <a:latin typeface="Arial"/>
                  </a:rPr>
                  <a:t>Add drives one at a time</a:t>
                </a:r>
              </a:p>
              <a:p>
                <a:pPr algn="ctr" defTabSz="914377">
                  <a:spcBef>
                    <a:spcPts val="300"/>
                  </a:spcBef>
                  <a:defRPr/>
                </a:pPr>
                <a:r>
                  <a:rPr lang="en-US" sz="1200">
                    <a:solidFill>
                      <a:srgbClr val="FFFFFF"/>
                    </a:solidFill>
                    <a:latin typeface="Arial"/>
                  </a:rPr>
                  <a:t>Mix and match sizes</a:t>
                </a:r>
                <a:endParaRPr lang="en-US" sz="1300">
                  <a:solidFill>
                    <a:srgbClr val="FFFFFF"/>
                  </a:solidFill>
                  <a:latin typeface="Arial"/>
                </a:endParaRPr>
              </a:p>
            </p:txBody>
          </p:sp>
        </p:grpSp>
        <p:cxnSp>
          <p:nvCxnSpPr>
            <p:cNvPr id="125" name="Straight Arrow Connector 124">
              <a:extLst>
                <a:ext uri="{FF2B5EF4-FFF2-40B4-BE49-F238E27FC236}">
                  <a16:creationId xmlns:a16="http://schemas.microsoft.com/office/drawing/2014/main" id="{4A57D5BE-1D7C-E7E5-6141-6FBAEAE690EC}"/>
                </a:ext>
              </a:extLst>
            </p:cNvPr>
            <p:cNvCxnSpPr>
              <a:cxnSpLocks/>
            </p:cNvCxnSpPr>
            <p:nvPr/>
          </p:nvCxnSpPr>
          <p:spPr>
            <a:xfrm>
              <a:off x="3423543" y="4709219"/>
              <a:ext cx="1249886" cy="13185"/>
            </a:xfrm>
            <a:prstGeom prst="straightConnector1">
              <a:avLst/>
            </a:prstGeom>
            <a:ln w="28575">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02D26C3C-E091-BE3E-2CDD-A392CFE16148}"/>
              </a:ext>
            </a:extLst>
          </p:cNvPr>
          <p:cNvGrpSpPr/>
          <p:nvPr/>
        </p:nvGrpSpPr>
        <p:grpSpPr>
          <a:xfrm>
            <a:off x="8326063" y="3869286"/>
            <a:ext cx="3212992" cy="1231106"/>
            <a:chOff x="8326062" y="3869284"/>
            <a:chExt cx="3212992" cy="1231105"/>
          </a:xfrm>
        </p:grpSpPr>
        <p:sp>
          <p:nvSpPr>
            <p:cNvPr id="129" name="TextBox 128">
              <a:extLst>
                <a:ext uri="{FF2B5EF4-FFF2-40B4-BE49-F238E27FC236}">
                  <a16:creationId xmlns:a16="http://schemas.microsoft.com/office/drawing/2014/main" id="{F76292ED-AA97-C080-9243-ED2E7CC30543}"/>
                </a:ext>
              </a:extLst>
            </p:cNvPr>
            <p:cNvSpPr txBox="1"/>
            <p:nvPr/>
          </p:nvSpPr>
          <p:spPr>
            <a:xfrm>
              <a:off x="8326062" y="3869284"/>
              <a:ext cx="3212992" cy="1231105"/>
            </a:xfrm>
            <a:prstGeom prst="rect">
              <a:avLst/>
            </a:prstGeom>
            <a:noFill/>
          </p:spPr>
          <p:txBody>
            <a:bodyPr wrap="square">
              <a:spAutoFit/>
            </a:bodyPr>
            <a:lstStyle/>
            <a:p>
              <a:pPr defTabSz="914377" fontAlgn="t">
                <a:spcBef>
                  <a:spcPts val="225"/>
                </a:spcBef>
                <a:defRPr/>
              </a:pPr>
              <a:r>
                <a:rPr lang="en-US" sz="1600" b="1">
                  <a:solidFill>
                    <a:srgbClr val="0D2155"/>
                  </a:solidFill>
                  <a:latin typeface="Arial"/>
                </a:rPr>
                <a:t>Industry’s best DRR guarantee</a:t>
              </a:r>
            </a:p>
            <a:p>
              <a:pPr marL="171446" indent="-171446" defTabSz="685750" fontAlgn="t">
                <a:spcBef>
                  <a:spcPts val="600"/>
                </a:spcBef>
                <a:buFont typeface="Arial" panose="020B0604020202020204" pitchFamily="34" charset="0"/>
                <a:buChar char="•"/>
                <a:defRPr/>
              </a:pPr>
              <a:r>
                <a:rPr lang="en-US" sz="1200">
                  <a:solidFill>
                    <a:srgbClr val="0D2155"/>
                  </a:solidFill>
                  <a:latin typeface="Arial" panose="020B0604020202020204" pitchFamily="34" charset="0"/>
                </a:rPr>
                <a:t>Covers all reducible data</a:t>
              </a:r>
            </a:p>
            <a:p>
              <a:pPr marL="171446" indent="-171446" defTabSz="685750" fontAlgn="t">
                <a:spcBef>
                  <a:spcPts val="200"/>
                </a:spcBef>
                <a:buFont typeface="Arial" panose="020B0604020202020204" pitchFamily="34" charset="0"/>
                <a:buChar char="•"/>
                <a:defRPr/>
              </a:pPr>
              <a:r>
                <a:rPr lang="en-US" sz="1200">
                  <a:solidFill>
                    <a:srgbClr val="0D2155"/>
                  </a:solidFill>
                  <a:latin typeface="Arial" panose="020B0604020202020204" pitchFamily="34" charset="0"/>
                  <a:ea typeface="Times New Roman" panose="02020603050405020304" pitchFamily="18" charset="0"/>
                </a:rPr>
                <a:t>No assessment required</a:t>
              </a:r>
            </a:p>
            <a:p>
              <a:pPr marL="171446" indent="-171446" defTabSz="685750" fontAlgn="t">
                <a:spcBef>
                  <a:spcPts val="200"/>
                </a:spcBef>
                <a:buFont typeface="Arial" panose="020B0604020202020204" pitchFamily="34" charset="0"/>
                <a:buChar char="•"/>
                <a:defRPr/>
              </a:pPr>
              <a:r>
                <a:rPr lang="en-US" sz="1200">
                  <a:solidFill>
                    <a:srgbClr val="0D2155"/>
                  </a:solidFill>
                  <a:latin typeface="Arial" panose="020B0604020202020204" pitchFamily="34" charset="0"/>
                  <a:ea typeface="Times New Roman" panose="02020603050405020304" pitchFamily="18" charset="0"/>
                </a:rPr>
                <a:t>Up to 6 years coverage</a:t>
              </a:r>
            </a:p>
            <a:p>
              <a:pPr marL="171446" indent="-171446" defTabSz="685750" fontAlgn="t">
                <a:spcBef>
                  <a:spcPts val="200"/>
                </a:spcBef>
                <a:buFont typeface="Arial" panose="020B0604020202020204" pitchFamily="34" charset="0"/>
                <a:buChar char="•"/>
                <a:defRPr/>
              </a:pPr>
              <a:r>
                <a:rPr lang="en-US" sz="1200">
                  <a:solidFill>
                    <a:srgbClr val="0D2155"/>
                  </a:solidFill>
                  <a:latin typeface="Arial" panose="020B0604020202020204" pitchFamily="34" charset="0"/>
                </a:rPr>
                <a:t>Transparent remediation process</a:t>
              </a:r>
            </a:p>
          </p:txBody>
        </p:sp>
        <p:sp>
          <p:nvSpPr>
            <p:cNvPr id="130" name="TextBox 129">
              <a:extLst>
                <a:ext uri="{FF2B5EF4-FFF2-40B4-BE49-F238E27FC236}">
                  <a16:creationId xmlns:a16="http://schemas.microsoft.com/office/drawing/2014/main" id="{DDBA14DF-1C2D-0ACA-0826-57451F187D93}"/>
                </a:ext>
              </a:extLst>
            </p:cNvPr>
            <p:cNvSpPr txBox="1"/>
            <p:nvPr/>
          </p:nvSpPr>
          <p:spPr>
            <a:xfrm>
              <a:off x="10428640" y="4187220"/>
              <a:ext cx="591508" cy="492443"/>
            </a:xfrm>
            <a:prstGeom prst="rect">
              <a:avLst/>
            </a:prstGeom>
            <a:noFill/>
          </p:spPr>
          <p:txBody>
            <a:bodyPr wrap="none" lIns="0" tIns="0" rIns="0" bIns="0" rtlCol="0">
              <a:spAutoFit/>
            </a:bodyPr>
            <a:lstStyle/>
            <a:p>
              <a:pPr algn="ctr" defTabSz="914377">
                <a:defRPr/>
              </a:pPr>
              <a:r>
                <a:rPr lang="en-US" sz="3200" b="1">
                  <a:solidFill>
                    <a:srgbClr val="00227F"/>
                  </a:solidFill>
                  <a:latin typeface="Arial"/>
                </a:rPr>
                <a:t>5:1</a:t>
              </a:r>
            </a:p>
          </p:txBody>
        </p:sp>
      </p:grpSp>
      <p:grpSp>
        <p:nvGrpSpPr>
          <p:cNvPr id="2" name="Group 1">
            <a:extLst>
              <a:ext uri="{FF2B5EF4-FFF2-40B4-BE49-F238E27FC236}">
                <a16:creationId xmlns:a16="http://schemas.microsoft.com/office/drawing/2014/main" id="{12B5B5F8-0865-3009-1352-7274572FFF8E}"/>
              </a:ext>
            </a:extLst>
          </p:cNvPr>
          <p:cNvGrpSpPr/>
          <p:nvPr/>
        </p:nvGrpSpPr>
        <p:grpSpPr>
          <a:xfrm>
            <a:off x="471721" y="5443721"/>
            <a:ext cx="11107975" cy="756807"/>
            <a:chOff x="471719" y="5443720"/>
            <a:chExt cx="11107975" cy="756806"/>
          </a:xfrm>
        </p:grpSpPr>
        <p:sp>
          <p:nvSpPr>
            <p:cNvPr id="132" name="Rectangle 131">
              <a:extLst>
                <a:ext uri="{FF2B5EF4-FFF2-40B4-BE49-F238E27FC236}">
                  <a16:creationId xmlns:a16="http://schemas.microsoft.com/office/drawing/2014/main" id="{3BE9DFBC-D6F9-0C6D-7863-706311EEEA53}"/>
                </a:ext>
                <a:ext uri="{C183D7F6-B498-43B3-948B-1728B52AA6E4}">
                  <adec:decorative xmlns:adec="http://schemas.microsoft.com/office/drawing/2017/decorative" val="1"/>
                </a:ext>
              </a:extLst>
            </p:cNvPr>
            <p:cNvSpPr/>
            <p:nvPr/>
          </p:nvSpPr>
          <p:spPr>
            <a:xfrm>
              <a:off x="471719" y="5443720"/>
              <a:ext cx="11107975" cy="756806"/>
            </a:xfrm>
            <a:prstGeom prst="rect">
              <a:avLst/>
            </a:prstGeom>
            <a:solidFill>
              <a:srgbClr val="0C32A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000000"/>
                </a:solidFill>
                <a:latin typeface="Arial"/>
              </a:endParaRPr>
            </a:p>
          </p:txBody>
        </p:sp>
        <p:sp>
          <p:nvSpPr>
            <p:cNvPr id="134" name="Rectangle 133">
              <a:extLst>
                <a:ext uri="{FF2B5EF4-FFF2-40B4-BE49-F238E27FC236}">
                  <a16:creationId xmlns:a16="http://schemas.microsoft.com/office/drawing/2014/main" id="{5BAAF17A-E72E-4361-1E55-15425908D4CD}"/>
                </a:ext>
                <a:ext uri="{C183D7F6-B498-43B3-948B-1728B52AA6E4}">
                  <adec:decorative xmlns:adec="http://schemas.microsoft.com/office/drawing/2017/decorative" val="1"/>
                </a:ext>
              </a:extLst>
            </p:cNvPr>
            <p:cNvSpPr/>
            <p:nvPr/>
          </p:nvSpPr>
          <p:spPr>
            <a:xfrm>
              <a:off x="7461250" y="5443720"/>
              <a:ext cx="4118444" cy="756806"/>
            </a:xfrm>
            <a:prstGeom prst="rect">
              <a:avLst/>
            </a:prstGeom>
            <a:solidFill>
              <a:srgbClr val="1D56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000000"/>
                </a:solidFill>
                <a:latin typeface="Arial"/>
              </a:endParaRPr>
            </a:p>
          </p:txBody>
        </p:sp>
        <p:grpSp>
          <p:nvGrpSpPr>
            <p:cNvPr id="139" name="Group 138">
              <a:extLst>
                <a:ext uri="{FF2B5EF4-FFF2-40B4-BE49-F238E27FC236}">
                  <a16:creationId xmlns:a16="http://schemas.microsoft.com/office/drawing/2014/main" id="{9DACDE1B-3F88-9B5B-6735-40C3C096AE2E}"/>
                </a:ext>
                <a:ext uri="{C183D7F6-B498-43B3-948B-1728B52AA6E4}">
                  <adec:decorative xmlns:adec="http://schemas.microsoft.com/office/drawing/2017/decorative" val="1"/>
                </a:ext>
              </a:extLst>
            </p:cNvPr>
            <p:cNvGrpSpPr>
              <a:grpSpLocks noChangeAspect="1"/>
            </p:cNvGrpSpPr>
            <p:nvPr/>
          </p:nvGrpSpPr>
          <p:grpSpPr>
            <a:xfrm>
              <a:off x="8279534" y="5572431"/>
              <a:ext cx="454798" cy="499385"/>
              <a:chOff x="7796213" y="769938"/>
              <a:chExt cx="895350" cy="969962"/>
            </a:xfrm>
            <a:solidFill>
              <a:schemeClr val="tx2"/>
            </a:solidFill>
          </p:grpSpPr>
          <p:sp>
            <p:nvSpPr>
              <p:cNvPr id="142" name="Freeform 16">
                <a:extLst>
                  <a:ext uri="{FF2B5EF4-FFF2-40B4-BE49-F238E27FC236}">
                    <a16:creationId xmlns:a16="http://schemas.microsoft.com/office/drawing/2014/main" id="{480B2C01-0708-FEFA-2DC7-9451B17C31DF}"/>
                  </a:ext>
                </a:extLst>
              </p:cNvPr>
              <p:cNvSpPr>
                <a:spLocks/>
              </p:cNvSpPr>
              <p:nvPr/>
            </p:nvSpPr>
            <p:spPr bwMode="auto">
              <a:xfrm>
                <a:off x="7796213" y="769938"/>
                <a:ext cx="534988" cy="955675"/>
              </a:xfrm>
              <a:custGeom>
                <a:avLst/>
                <a:gdLst>
                  <a:gd name="T0" fmla="*/ 50 w 141"/>
                  <a:gd name="T1" fmla="*/ 203 h 252"/>
                  <a:gd name="T2" fmla="*/ 33 w 141"/>
                  <a:gd name="T3" fmla="*/ 164 h 252"/>
                  <a:gd name="T4" fmla="*/ 56 w 141"/>
                  <a:gd name="T5" fmla="*/ 125 h 252"/>
                  <a:gd name="T6" fmla="*/ 121 w 141"/>
                  <a:gd name="T7" fmla="*/ 44 h 252"/>
                  <a:gd name="T8" fmla="*/ 132 w 141"/>
                  <a:gd name="T9" fmla="*/ 63 h 252"/>
                  <a:gd name="T10" fmla="*/ 141 w 141"/>
                  <a:gd name="T11" fmla="*/ 45 h 252"/>
                  <a:gd name="T12" fmla="*/ 111 w 141"/>
                  <a:gd name="T13" fmla="*/ 0 h 252"/>
                  <a:gd name="T14" fmla="*/ 110 w 141"/>
                  <a:gd name="T15" fmla="*/ 0 h 252"/>
                  <a:gd name="T16" fmla="*/ 46 w 141"/>
                  <a:gd name="T17" fmla="*/ 112 h 252"/>
                  <a:gd name="T18" fmla="*/ 35 w 141"/>
                  <a:gd name="T19" fmla="*/ 212 h 252"/>
                  <a:gd name="T20" fmla="*/ 10 w 141"/>
                  <a:gd name="T21" fmla="*/ 241 h 252"/>
                  <a:gd name="T22" fmla="*/ 23 w 141"/>
                  <a:gd name="T23" fmla="*/ 252 h 252"/>
                  <a:gd name="T24" fmla="*/ 48 w 141"/>
                  <a:gd name="T25" fmla="*/ 222 h 252"/>
                  <a:gd name="T26" fmla="*/ 86 w 141"/>
                  <a:gd name="T27" fmla="*/ 232 h 252"/>
                  <a:gd name="T28" fmla="*/ 95 w 141"/>
                  <a:gd name="T29" fmla="*/ 231 h 252"/>
                  <a:gd name="T30" fmla="*/ 102 w 141"/>
                  <a:gd name="T31" fmla="*/ 213 h 252"/>
                  <a:gd name="T32" fmla="*/ 86 w 141"/>
                  <a:gd name="T33" fmla="*/ 215 h 252"/>
                  <a:gd name="T34" fmla="*/ 50 w 141"/>
                  <a:gd name="T35" fmla="*/ 203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1" h="252">
                    <a:moveTo>
                      <a:pt x="50" y="203"/>
                    </a:moveTo>
                    <a:cubicBezTo>
                      <a:pt x="43" y="197"/>
                      <a:pt x="33" y="182"/>
                      <a:pt x="33" y="164"/>
                    </a:cubicBezTo>
                    <a:cubicBezTo>
                      <a:pt x="33" y="149"/>
                      <a:pt x="41" y="136"/>
                      <a:pt x="56" y="125"/>
                    </a:cubicBezTo>
                    <a:cubicBezTo>
                      <a:pt x="89" y="100"/>
                      <a:pt x="112" y="73"/>
                      <a:pt x="121" y="44"/>
                    </a:cubicBezTo>
                    <a:cubicBezTo>
                      <a:pt x="126" y="51"/>
                      <a:pt x="129" y="57"/>
                      <a:pt x="132" y="63"/>
                    </a:cubicBezTo>
                    <a:cubicBezTo>
                      <a:pt x="141" y="45"/>
                      <a:pt x="141" y="45"/>
                      <a:pt x="141" y="45"/>
                    </a:cubicBezTo>
                    <a:cubicBezTo>
                      <a:pt x="133" y="31"/>
                      <a:pt x="123" y="16"/>
                      <a:pt x="111" y="0"/>
                    </a:cubicBezTo>
                    <a:cubicBezTo>
                      <a:pt x="111" y="0"/>
                      <a:pt x="110" y="0"/>
                      <a:pt x="110" y="0"/>
                    </a:cubicBezTo>
                    <a:cubicBezTo>
                      <a:pt x="109" y="0"/>
                      <a:pt x="125" y="53"/>
                      <a:pt x="46" y="112"/>
                    </a:cubicBezTo>
                    <a:cubicBezTo>
                      <a:pt x="0" y="147"/>
                      <a:pt x="17" y="193"/>
                      <a:pt x="35" y="212"/>
                    </a:cubicBezTo>
                    <a:cubicBezTo>
                      <a:pt x="10" y="241"/>
                      <a:pt x="10" y="241"/>
                      <a:pt x="10" y="241"/>
                    </a:cubicBezTo>
                    <a:cubicBezTo>
                      <a:pt x="23" y="252"/>
                      <a:pt x="23" y="252"/>
                      <a:pt x="23" y="252"/>
                    </a:cubicBezTo>
                    <a:cubicBezTo>
                      <a:pt x="48" y="222"/>
                      <a:pt x="48" y="222"/>
                      <a:pt x="48" y="222"/>
                    </a:cubicBezTo>
                    <a:cubicBezTo>
                      <a:pt x="60" y="229"/>
                      <a:pt x="73" y="232"/>
                      <a:pt x="86" y="232"/>
                    </a:cubicBezTo>
                    <a:cubicBezTo>
                      <a:pt x="89" y="232"/>
                      <a:pt x="92" y="232"/>
                      <a:pt x="95" y="231"/>
                    </a:cubicBezTo>
                    <a:cubicBezTo>
                      <a:pt x="102" y="213"/>
                      <a:pt x="102" y="213"/>
                      <a:pt x="102" y="213"/>
                    </a:cubicBezTo>
                    <a:cubicBezTo>
                      <a:pt x="97" y="215"/>
                      <a:pt x="92" y="215"/>
                      <a:pt x="86" y="215"/>
                    </a:cubicBezTo>
                    <a:cubicBezTo>
                      <a:pt x="72" y="215"/>
                      <a:pt x="59" y="211"/>
                      <a:pt x="50" y="203"/>
                    </a:cubicBezTo>
                    <a:close/>
                  </a:path>
                </a:pathLst>
              </a:custGeom>
              <a:grpFill/>
              <a:ln>
                <a:noFill/>
              </a:ln>
            </p:spPr>
            <p:txBody>
              <a:bodyPr vert="horz" wrap="square" lIns="68517" tIns="34259" rIns="68517" bIns="34259" numCol="1" anchor="t" anchorCtr="0" compatLnSpc="1">
                <a:prstTxWarp prst="textNoShape">
                  <a:avLst/>
                </a:prstTxWarp>
              </a:bodyPr>
              <a:lstStyle/>
              <a:p>
                <a:pPr defTabSz="685332">
                  <a:defRPr/>
                </a:pPr>
                <a:endParaRPr lang="en-US" sz="787">
                  <a:solidFill>
                    <a:srgbClr val="444444"/>
                  </a:solidFill>
                  <a:latin typeface="Arial"/>
                </a:endParaRPr>
              </a:p>
            </p:txBody>
          </p:sp>
          <p:sp>
            <p:nvSpPr>
              <p:cNvPr id="143" name="Freeform 17">
                <a:extLst>
                  <a:ext uri="{FF2B5EF4-FFF2-40B4-BE49-F238E27FC236}">
                    <a16:creationId xmlns:a16="http://schemas.microsoft.com/office/drawing/2014/main" id="{DFE7AB7F-3001-C643-CB24-806FEAC6F9D9}"/>
                  </a:ext>
                </a:extLst>
              </p:cNvPr>
              <p:cNvSpPr>
                <a:spLocks noEditPoints="1"/>
              </p:cNvSpPr>
              <p:nvPr/>
            </p:nvSpPr>
            <p:spPr bwMode="auto">
              <a:xfrm>
                <a:off x="8186738" y="941388"/>
                <a:ext cx="504825" cy="798512"/>
              </a:xfrm>
              <a:custGeom>
                <a:avLst/>
                <a:gdLst>
                  <a:gd name="T0" fmla="*/ 230 w 318"/>
                  <a:gd name="T1" fmla="*/ 138 h 503"/>
                  <a:gd name="T2" fmla="*/ 297 w 318"/>
                  <a:gd name="T3" fmla="*/ 0 h 503"/>
                  <a:gd name="T4" fmla="*/ 134 w 318"/>
                  <a:gd name="T5" fmla="*/ 0 h 503"/>
                  <a:gd name="T6" fmla="*/ 115 w 318"/>
                  <a:gd name="T7" fmla="*/ 43 h 503"/>
                  <a:gd name="T8" fmla="*/ 93 w 318"/>
                  <a:gd name="T9" fmla="*/ 88 h 503"/>
                  <a:gd name="T10" fmla="*/ 17 w 318"/>
                  <a:gd name="T11" fmla="*/ 248 h 503"/>
                  <a:gd name="T12" fmla="*/ 103 w 318"/>
                  <a:gd name="T13" fmla="*/ 248 h 503"/>
                  <a:gd name="T14" fmla="*/ 48 w 318"/>
                  <a:gd name="T15" fmla="*/ 382 h 503"/>
                  <a:gd name="T16" fmla="*/ 26 w 318"/>
                  <a:gd name="T17" fmla="*/ 434 h 503"/>
                  <a:gd name="T18" fmla="*/ 0 w 318"/>
                  <a:gd name="T19" fmla="*/ 503 h 503"/>
                  <a:gd name="T20" fmla="*/ 88 w 318"/>
                  <a:gd name="T21" fmla="*/ 401 h 503"/>
                  <a:gd name="T22" fmla="*/ 134 w 318"/>
                  <a:gd name="T23" fmla="*/ 348 h 503"/>
                  <a:gd name="T24" fmla="*/ 318 w 318"/>
                  <a:gd name="T25" fmla="*/ 138 h 503"/>
                  <a:gd name="T26" fmla="*/ 230 w 318"/>
                  <a:gd name="T27" fmla="*/ 138 h 503"/>
                  <a:gd name="T28" fmla="*/ 124 w 318"/>
                  <a:gd name="T29" fmla="*/ 300 h 503"/>
                  <a:gd name="T30" fmla="*/ 160 w 318"/>
                  <a:gd name="T31" fmla="*/ 210 h 503"/>
                  <a:gd name="T32" fmla="*/ 124 w 318"/>
                  <a:gd name="T33" fmla="*/ 210 h 503"/>
                  <a:gd name="T34" fmla="*/ 79 w 318"/>
                  <a:gd name="T35" fmla="*/ 210 h 503"/>
                  <a:gd name="T36" fmla="*/ 112 w 318"/>
                  <a:gd name="T37" fmla="*/ 141 h 503"/>
                  <a:gd name="T38" fmla="*/ 136 w 318"/>
                  <a:gd name="T39" fmla="*/ 90 h 503"/>
                  <a:gd name="T40" fmla="*/ 160 w 318"/>
                  <a:gd name="T41" fmla="*/ 40 h 503"/>
                  <a:gd name="T42" fmla="*/ 234 w 318"/>
                  <a:gd name="T43" fmla="*/ 40 h 503"/>
                  <a:gd name="T44" fmla="*/ 167 w 318"/>
                  <a:gd name="T45" fmla="*/ 176 h 503"/>
                  <a:gd name="T46" fmla="*/ 232 w 318"/>
                  <a:gd name="T47" fmla="*/ 179 h 503"/>
                  <a:gd name="T48" fmla="*/ 165 w 318"/>
                  <a:gd name="T49" fmla="*/ 255 h 503"/>
                  <a:gd name="T50" fmla="*/ 124 w 318"/>
                  <a:gd name="T51" fmla="*/ 30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8" h="503">
                    <a:moveTo>
                      <a:pt x="230" y="138"/>
                    </a:moveTo>
                    <a:lnTo>
                      <a:pt x="297" y="0"/>
                    </a:lnTo>
                    <a:lnTo>
                      <a:pt x="134" y="0"/>
                    </a:lnTo>
                    <a:lnTo>
                      <a:pt x="115" y="43"/>
                    </a:lnTo>
                    <a:lnTo>
                      <a:pt x="93" y="88"/>
                    </a:lnTo>
                    <a:lnTo>
                      <a:pt x="17" y="248"/>
                    </a:lnTo>
                    <a:lnTo>
                      <a:pt x="103" y="248"/>
                    </a:lnTo>
                    <a:lnTo>
                      <a:pt x="48" y="382"/>
                    </a:lnTo>
                    <a:lnTo>
                      <a:pt x="26" y="434"/>
                    </a:lnTo>
                    <a:lnTo>
                      <a:pt x="0" y="503"/>
                    </a:lnTo>
                    <a:lnTo>
                      <a:pt x="88" y="401"/>
                    </a:lnTo>
                    <a:lnTo>
                      <a:pt x="134" y="348"/>
                    </a:lnTo>
                    <a:lnTo>
                      <a:pt x="318" y="138"/>
                    </a:lnTo>
                    <a:lnTo>
                      <a:pt x="230" y="138"/>
                    </a:lnTo>
                    <a:close/>
                    <a:moveTo>
                      <a:pt x="124" y="300"/>
                    </a:moveTo>
                    <a:lnTo>
                      <a:pt x="160" y="210"/>
                    </a:lnTo>
                    <a:lnTo>
                      <a:pt x="124" y="210"/>
                    </a:lnTo>
                    <a:lnTo>
                      <a:pt x="79" y="210"/>
                    </a:lnTo>
                    <a:lnTo>
                      <a:pt x="112" y="141"/>
                    </a:lnTo>
                    <a:lnTo>
                      <a:pt x="136" y="90"/>
                    </a:lnTo>
                    <a:lnTo>
                      <a:pt x="160" y="40"/>
                    </a:lnTo>
                    <a:lnTo>
                      <a:pt x="234" y="40"/>
                    </a:lnTo>
                    <a:lnTo>
                      <a:pt x="167" y="176"/>
                    </a:lnTo>
                    <a:lnTo>
                      <a:pt x="232" y="179"/>
                    </a:lnTo>
                    <a:lnTo>
                      <a:pt x="165" y="255"/>
                    </a:lnTo>
                    <a:lnTo>
                      <a:pt x="124" y="300"/>
                    </a:lnTo>
                    <a:close/>
                  </a:path>
                </a:pathLst>
              </a:custGeom>
              <a:grpFill/>
              <a:ln>
                <a:noFill/>
              </a:ln>
            </p:spPr>
            <p:txBody>
              <a:bodyPr vert="horz" wrap="square" lIns="68517" tIns="34259" rIns="68517" bIns="34259" numCol="1" anchor="t" anchorCtr="0" compatLnSpc="1">
                <a:prstTxWarp prst="textNoShape">
                  <a:avLst/>
                </a:prstTxWarp>
              </a:bodyPr>
              <a:lstStyle/>
              <a:p>
                <a:pPr defTabSz="685332">
                  <a:defRPr/>
                </a:pPr>
                <a:endParaRPr lang="en-US" sz="787">
                  <a:solidFill>
                    <a:srgbClr val="444444"/>
                  </a:solidFill>
                  <a:latin typeface="Arial"/>
                </a:endParaRPr>
              </a:p>
            </p:txBody>
          </p:sp>
        </p:grpSp>
        <p:sp>
          <p:nvSpPr>
            <p:cNvPr id="137" name="TextBox 136">
              <a:extLst>
                <a:ext uri="{FF2B5EF4-FFF2-40B4-BE49-F238E27FC236}">
                  <a16:creationId xmlns:a16="http://schemas.microsoft.com/office/drawing/2014/main" id="{7B21C8DC-9981-350F-4989-04F98BFECE3A}"/>
                </a:ext>
              </a:extLst>
            </p:cNvPr>
            <p:cNvSpPr txBox="1"/>
            <p:nvPr/>
          </p:nvSpPr>
          <p:spPr>
            <a:xfrm>
              <a:off x="1467679" y="5572723"/>
              <a:ext cx="1184137" cy="492443"/>
            </a:xfrm>
            <a:prstGeom prst="rect">
              <a:avLst/>
            </a:prstGeom>
            <a:noFill/>
          </p:spPr>
          <p:txBody>
            <a:bodyPr wrap="square" lIns="0" tIns="0" rIns="0" bIns="0" rtlCol="0">
              <a:spAutoFit/>
            </a:bodyPr>
            <a:lstStyle/>
            <a:p>
              <a:pPr algn="ctr" defTabSz="685783">
                <a:defRPr/>
              </a:pPr>
              <a:r>
                <a:rPr lang="en-US" sz="3200" b="1">
                  <a:solidFill>
                    <a:srgbClr val="FFFFFF"/>
                  </a:solidFill>
                  <a:latin typeface="Arial"/>
                </a:rPr>
                <a:t>468%</a:t>
              </a:r>
              <a:endParaRPr lang="en-US" sz="2800">
                <a:solidFill>
                  <a:srgbClr val="FFFFFF"/>
                </a:solidFill>
                <a:latin typeface="Arial"/>
              </a:endParaRPr>
            </a:p>
          </p:txBody>
        </p:sp>
        <p:sp>
          <p:nvSpPr>
            <p:cNvPr id="138" name="TextBox 137">
              <a:extLst>
                <a:ext uri="{FF2B5EF4-FFF2-40B4-BE49-F238E27FC236}">
                  <a16:creationId xmlns:a16="http://schemas.microsoft.com/office/drawing/2014/main" id="{EE0FA6CA-789D-1AA5-04C4-C31934BCD78A}"/>
                </a:ext>
              </a:extLst>
            </p:cNvPr>
            <p:cNvSpPr txBox="1"/>
            <p:nvPr/>
          </p:nvSpPr>
          <p:spPr>
            <a:xfrm>
              <a:off x="2633315" y="5541548"/>
              <a:ext cx="1294899" cy="553998"/>
            </a:xfrm>
            <a:prstGeom prst="rect">
              <a:avLst/>
            </a:prstGeom>
            <a:noFill/>
          </p:spPr>
          <p:txBody>
            <a:bodyPr wrap="square">
              <a:spAutoFit/>
            </a:bodyPr>
            <a:lstStyle/>
            <a:p>
              <a:pPr defTabSz="914377">
                <a:defRPr/>
              </a:pPr>
              <a:r>
                <a:rPr lang="en-US" sz="1500">
                  <a:solidFill>
                    <a:srgbClr val="FFFFFF"/>
                  </a:solidFill>
                  <a:latin typeface="Arial"/>
                </a:rPr>
                <a:t>Average</a:t>
              </a:r>
              <a:br>
                <a:rPr lang="en-US" sz="1500">
                  <a:solidFill>
                    <a:srgbClr val="FFFFFF"/>
                  </a:solidFill>
                  <a:latin typeface="Arial"/>
                </a:rPr>
              </a:br>
              <a:r>
                <a:rPr lang="en-US" sz="1500">
                  <a:solidFill>
                    <a:srgbClr val="FFFFFF"/>
                  </a:solidFill>
                  <a:latin typeface="Arial"/>
                </a:rPr>
                <a:t>3-year ROI</a:t>
              </a:r>
              <a:r>
                <a:rPr lang="en-US" sz="1500" baseline="30000">
                  <a:solidFill>
                    <a:srgbClr val="FFFFFF"/>
                  </a:solidFill>
                  <a:latin typeface="Arial"/>
                </a:rPr>
                <a:t>1</a:t>
              </a:r>
              <a:r>
                <a:rPr lang="en-US" sz="1500">
                  <a:solidFill>
                    <a:srgbClr val="FFFFFF"/>
                  </a:solidFill>
                  <a:latin typeface="Arial"/>
                </a:rPr>
                <a:t> </a:t>
              </a:r>
              <a:endParaRPr lang="en-US" sz="1500">
                <a:solidFill>
                  <a:srgbClr val="808080"/>
                </a:solidFill>
                <a:latin typeface="Arial"/>
              </a:endParaRPr>
            </a:p>
          </p:txBody>
        </p:sp>
        <p:sp>
          <p:nvSpPr>
            <p:cNvPr id="144" name="TextBox 143">
              <a:extLst>
                <a:ext uri="{FF2B5EF4-FFF2-40B4-BE49-F238E27FC236}">
                  <a16:creationId xmlns:a16="http://schemas.microsoft.com/office/drawing/2014/main" id="{14F840A6-5AA8-3C32-A9D1-B7BAFE9BD142}"/>
                </a:ext>
              </a:extLst>
            </p:cNvPr>
            <p:cNvSpPr txBox="1"/>
            <p:nvPr/>
          </p:nvSpPr>
          <p:spPr>
            <a:xfrm>
              <a:off x="4748036" y="5572723"/>
              <a:ext cx="869800" cy="492443"/>
            </a:xfrm>
            <a:prstGeom prst="rect">
              <a:avLst/>
            </a:prstGeom>
            <a:noFill/>
          </p:spPr>
          <p:txBody>
            <a:bodyPr wrap="square" lIns="0" tIns="0" rIns="0" bIns="0" rtlCol="0">
              <a:spAutoFit/>
            </a:bodyPr>
            <a:lstStyle/>
            <a:p>
              <a:pPr algn="ctr" defTabSz="685783">
                <a:defRPr/>
              </a:pPr>
              <a:r>
                <a:rPr lang="en-US" sz="3200" b="1">
                  <a:solidFill>
                    <a:srgbClr val="FFFFFF"/>
                  </a:solidFill>
                  <a:latin typeface="Arial"/>
                </a:rPr>
                <a:t>2x</a:t>
              </a:r>
              <a:endParaRPr lang="en-US" sz="2800">
                <a:solidFill>
                  <a:srgbClr val="FFFFFF"/>
                </a:solidFill>
                <a:latin typeface="Arial"/>
              </a:endParaRPr>
            </a:p>
          </p:txBody>
        </p:sp>
        <p:sp>
          <p:nvSpPr>
            <p:cNvPr id="145" name="TextBox 144">
              <a:extLst>
                <a:ext uri="{FF2B5EF4-FFF2-40B4-BE49-F238E27FC236}">
                  <a16:creationId xmlns:a16="http://schemas.microsoft.com/office/drawing/2014/main" id="{1BA9BD5E-D414-E645-240D-5F6A454E64B8}"/>
                </a:ext>
              </a:extLst>
            </p:cNvPr>
            <p:cNvSpPr txBox="1"/>
            <p:nvPr/>
          </p:nvSpPr>
          <p:spPr>
            <a:xfrm>
              <a:off x="5479992" y="5541548"/>
              <a:ext cx="1684949" cy="553998"/>
            </a:xfrm>
            <a:prstGeom prst="rect">
              <a:avLst/>
            </a:prstGeom>
            <a:noFill/>
          </p:spPr>
          <p:txBody>
            <a:bodyPr wrap="square">
              <a:spAutoFit/>
            </a:bodyPr>
            <a:lstStyle/>
            <a:p>
              <a:pPr defTabSz="914377">
                <a:defRPr/>
              </a:pPr>
              <a:r>
                <a:rPr lang="en-US" sz="1500">
                  <a:solidFill>
                    <a:srgbClr val="FFFFFF"/>
                  </a:solidFill>
                  <a:latin typeface="Arial"/>
                </a:rPr>
                <a:t>better data efficiency</a:t>
              </a:r>
              <a:r>
                <a:rPr lang="en-US" sz="1500" baseline="30000">
                  <a:solidFill>
                    <a:srgbClr val="FFFFFF"/>
                  </a:solidFill>
                  <a:latin typeface="Arial"/>
                </a:rPr>
                <a:t>2</a:t>
              </a:r>
              <a:endParaRPr lang="en-US" sz="1500" baseline="30000">
                <a:solidFill>
                  <a:srgbClr val="808080"/>
                </a:solidFill>
                <a:latin typeface="Arial"/>
              </a:endParaRPr>
            </a:p>
          </p:txBody>
        </p:sp>
        <p:sp>
          <p:nvSpPr>
            <p:cNvPr id="140" name="TextBox 139">
              <a:extLst>
                <a:ext uri="{FF2B5EF4-FFF2-40B4-BE49-F238E27FC236}">
                  <a16:creationId xmlns:a16="http://schemas.microsoft.com/office/drawing/2014/main" id="{0BA68B88-6577-656D-1468-DDDB4F7F1FFD}"/>
                </a:ext>
              </a:extLst>
            </p:cNvPr>
            <p:cNvSpPr txBox="1"/>
            <p:nvPr/>
          </p:nvSpPr>
          <p:spPr>
            <a:xfrm>
              <a:off x="8909309" y="5572723"/>
              <a:ext cx="869800" cy="492443"/>
            </a:xfrm>
            <a:prstGeom prst="rect">
              <a:avLst/>
            </a:prstGeom>
            <a:noFill/>
          </p:spPr>
          <p:txBody>
            <a:bodyPr wrap="square" lIns="0" tIns="0" rIns="0" bIns="0" rtlCol="0">
              <a:spAutoFit/>
            </a:bodyPr>
            <a:lstStyle/>
            <a:p>
              <a:pPr algn="ctr" defTabSz="685783">
                <a:defRPr/>
              </a:pPr>
              <a:r>
                <a:rPr lang="en-US" sz="3200" b="1">
                  <a:solidFill>
                    <a:srgbClr val="FFFFFF"/>
                  </a:solidFill>
                  <a:latin typeface="Arial"/>
                </a:rPr>
                <a:t>54%  </a:t>
              </a:r>
              <a:endParaRPr lang="en-US" sz="2800">
                <a:solidFill>
                  <a:srgbClr val="FFFFFF"/>
                </a:solidFill>
                <a:latin typeface="Arial"/>
              </a:endParaRPr>
            </a:p>
          </p:txBody>
        </p:sp>
        <p:sp>
          <p:nvSpPr>
            <p:cNvPr id="141" name="TextBox 140">
              <a:extLst>
                <a:ext uri="{FF2B5EF4-FFF2-40B4-BE49-F238E27FC236}">
                  <a16:creationId xmlns:a16="http://schemas.microsoft.com/office/drawing/2014/main" id="{5A79228D-4289-F224-8DE0-9C66A211F8F0}"/>
                </a:ext>
              </a:extLst>
            </p:cNvPr>
            <p:cNvSpPr txBox="1"/>
            <p:nvPr/>
          </p:nvSpPr>
          <p:spPr>
            <a:xfrm>
              <a:off x="9793561" y="5541548"/>
              <a:ext cx="1268409" cy="553998"/>
            </a:xfrm>
            <a:prstGeom prst="rect">
              <a:avLst/>
            </a:prstGeom>
            <a:noFill/>
          </p:spPr>
          <p:txBody>
            <a:bodyPr wrap="square">
              <a:spAutoFit/>
            </a:bodyPr>
            <a:lstStyle/>
            <a:p>
              <a:pPr defTabSz="914377">
                <a:defRPr/>
              </a:pPr>
              <a:r>
                <a:rPr lang="en-US" sz="1500">
                  <a:solidFill>
                    <a:srgbClr val="FFFFFF"/>
                  </a:solidFill>
                  <a:latin typeface="Arial"/>
                </a:rPr>
                <a:t>lower energy use</a:t>
              </a:r>
              <a:r>
                <a:rPr lang="en-US" sz="1500" baseline="30000">
                  <a:solidFill>
                    <a:srgbClr val="FFFFFF"/>
                  </a:solidFill>
                  <a:latin typeface="Arial"/>
                </a:rPr>
                <a:t>3</a:t>
              </a:r>
              <a:endParaRPr lang="en-US" sz="1500" i="1" baseline="30000">
                <a:solidFill>
                  <a:srgbClr val="808080"/>
                </a:solidFill>
                <a:latin typeface="Arial"/>
              </a:endParaRPr>
            </a:p>
          </p:txBody>
        </p:sp>
      </p:grpSp>
      <p:grpSp>
        <p:nvGrpSpPr>
          <p:cNvPr id="4" name="Group 3">
            <a:extLst>
              <a:ext uri="{FF2B5EF4-FFF2-40B4-BE49-F238E27FC236}">
                <a16:creationId xmlns:a16="http://schemas.microsoft.com/office/drawing/2014/main" id="{5A0E4585-D27E-B472-3CD5-C42BBFC508D9}"/>
              </a:ext>
            </a:extLst>
          </p:cNvPr>
          <p:cNvGrpSpPr/>
          <p:nvPr/>
        </p:nvGrpSpPr>
        <p:grpSpPr>
          <a:xfrm>
            <a:off x="1248502" y="6292950"/>
            <a:ext cx="5725483" cy="123111"/>
            <a:chOff x="1248502" y="6292920"/>
            <a:chExt cx="5725482" cy="123110"/>
          </a:xfrm>
        </p:grpSpPr>
        <p:sp>
          <p:nvSpPr>
            <p:cNvPr id="6" name="TextBox 5">
              <a:extLst>
                <a:ext uri="{FF2B5EF4-FFF2-40B4-BE49-F238E27FC236}">
                  <a16:creationId xmlns:a16="http://schemas.microsoft.com/office/drawing/2014/main" id="{F1D7CA44-214D-ACC7-7B1A-D0D2F75D9DC7}"/>
                </a:ext>
              </a:extLst>
            </p:cNvPr>
            <p:cNvSpPr txBox="1">
              <a:spLocks/>
            </p:cNvSpPr>
            <p:nvPr/>
          </p:nvSpPr>
          <p:spPr>
            <a:xfrm>
              <a:off x="1248502" y="6292920"/>
              <a:ext cx="1922001" cy="123110"/>
            </a:xfrm>
            <a:prstGeom prst="rect">
              <a:avLst/>
            </a:prstGeom>
            <a:noFill/>
          </p:spPr>
          <p:txBody>
            <a:bodyPr wrap="none" lIns="0" tIns="0" rIns="0" bIns="0">
              <a:spAutoFit/>
            </a:bodyPr>
            <a:lstStyle/>
            <a:p>
              <a:pPr defTabSz="914354">
                <a:spcBef>
                  <a:spcPts val="300"/>
                </a:spcBef>
              </a:pPr>
              <a:r>
                <a:rPr lang="en-US" sz="800" i="1">
                  <a:solidFill>
                    <a:schemeClr val="accent4"/>
                  </a:solidFill>
                  <a:latin typeface="Arial"/>
                </a:rPr>
                <a:t>1 IDC: The Business Value of PowerStore</a:t>
              </a:r>
            </a:p>
          </p:txBody>
        </p:sp>
        <p:sp>
          <p:nvSpPr>
            <p:cNvPr id="7" name="TextBox 6">
              <a:extLst>
                <a:ext uri="{FF2B5EF4-FFF2-40B4-BE49-F238E27FC236}">
                  <a16:creationId xmlns:a16="http://schemas.microsoft.com/office/drawing/2014/main" id="{26FD2282-147E-9102-0F5B-936A384E9184}"/>
                </a:ext>
              </a:extLst>
            </p:cNvPr>
            <p:cNvSpPr txBox="1">
              <a:spLocks/>
            </p:cNvSpPr>
            <p:nvPr/>
          </p:nvSpPr>
          <p:spPr>
            <a:xfrm>
              <a:off x="3775704" y="6292920"/>
              <a:ext cx="1176604" cy="123110"/>
            </a:xfrm>
            <a:prstGeom prst="rect">
              <a:avLst/>
            </a:prstGeom>
            <a:noFill/>
          </p:spPr>
          <p:txBody>
            <a:bodyPr wrap="none" lIns="0" tIns="0" rIns="0" bIns="0">
              <a:spAutoFit/>
            </a:bodyPr>
            <a:lstStyle/>
            <a:p>
              <a:pPr defTabSz="914354">
                <a:spcBef>
                  <a:spcPts val="300"/>
                </a:spcBef>
              </a:pPr>
              <a:r>
                <a:rPr lang="en-US" sz="800" i="1">
                  <a:solidFill>
                    <a:schemeClr val="accent4"/>
                  </a:solidFill>
                  <a:latin typeface="Arial"/>
                </a:rPr>
                <a:t>2 vs. a leading competitor</a:t>
              </a:r>
            </a:p>
          </p:txBody>
        </p:sp>
        <p:sp>
          <p:nvSpPr>
            <p:cNvPr id="8" name="TextBox 7">
              <a:extLst>
                <a:ext uri="{FF2B5EF4-FFF2-40B4-BE49-F238E27FC236}">
                  <a16:creationId xmlns:a16="http://schemas.microsoft.com/office/drawing/2014/main" id="{08788DD0-EE9E-2D00-62A7-8F428ACDE8A0}"/>
                </a:ext>
              </a:extLst>
            </p:cNvPr>
            <p:cNvSpPr txBox="1">
              <a:spLocks/>
            </p:cNvSpPr>
            <p:nvPr/>
          </p:nvSpPr>
          <p:spPr>
            <a:xfrm>
              <a:off x="5797380" y="6292920"/>
              <a:ext cx="1176604" cy="123110"/>
            </a:xfrm>
            <a:prstGeom prst="rect">
              <a:avLst/>
            </a:prstGeom>
            <a:noFill/>
          </p:spPr>
          <p:txBody>
            <a:bodyPr wrap="none" lIns="0" tIns="0" rIns="0" bIns="0">
              <a:spAutoFit/>
            </a:bodyPr>
            <a:lstStyle/>
            <a:p>
              <a:pPr defTabSz="914354">
                <a:spcBef>
                  <a:spcPts val="300"/>
                </a:spcBef>
              </a:pPr>
              <a:r>
                <a:rPr lang="en-US" sz="800" i="1">
                  <a:solidFill>
                    <a:schemeClr val="accent4"/>
                  </a:solidFill>
                  <a:latin typeface="Arial"/>
                </a:rPr>
                <a:t>3 vs. a leading competitor</a:t>
              </a:r>
            </a:p>
          </p:txBody>
        </p:sp>
      </p:grpSp>
      <p:pic>
        <p:nvPicPr>
          <p:cNvPr id="9" name="Picture 8">
            <a:extLst>
              <a:ext uri="{FF2B5EF4-FFF2-40B4-BE49-F238E27FC236}">
                <a16:creationId xmlns:a16="http://schemas.microsoft.com/office/drawing/2014/main" id="{D2450605-9E66-0C70-167C-E8874818C8BC}"/>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1" name="fl" descr="                              Dell - Internal Use - Confidential&#10;">
            <a:extLst>
              <a:ext uri="{FF2B5EF4-FFF2-40B4-BE49-F238E27FC236}">
                <a16:creationId xmlns:a16="http://schemas.microsoft.com/office/drawing/2014/main" id="{6E2AA421-FF8E-155A-D968-F7631E33017E}"/>
              </a:ext>
            </a:extLst>
          </p:cNvPr>
          <p:cNvSpPr txBox="1"/>
          <p:nvPr/>
        </p:nvSpPr>
        <p:spPr>
          <a:xfrm>
            <a:off x="5381063" y="6701003"/>
            <a:ext cx="1429879" cy="83100"/>
          </a:xfrm>
          <a:prstGeom prst="rect">
            <a:avLst/>
          </a:prstGeom>
          <a:noFill/>
        </p:spPr>
        <p:txBody>
          <a:bodyPr vert="horz" wrap="none" lIns="0" tIns="0" rIns="0" bIns="0" rtlCol="0" anchor="ctr" anchorCtr="0">
            <a:spAutoFit/>
          </a:bodyPr>
          <a:lstStyle/>
          <a:p>
            <a:pPr algn="ctr" defTabSz="1219140" fontAlgn="base">
              <a:lnSpc>
                <a:spcPct val="90000"/>
              </a:lnSpc>
              <a:spcBef>
                <a:spcPts val="133"/>
              </a:spcBef>
              <a:spcAft>
                <a:spcPts val="133"/>
              </a:spcAft>
              <a:defRPr/>
            </a:pPr>
            <a:r>
              <a:rPr lang="en-US" sz="600">
                <a:solidFill>
                  <a:srgbClr val="FFFFFF"/>
                </a:solidFill>
                <a:latin typeface="Arial" panose="020B0604020202020204" pitchFamily="34" charset="0"/>
              </a:rPr>
              <a:t>Copyright © Dell Inc. All Rights Reserved.</a:t>
            </a:r>
          </a:p>
        </p:txBody>
      </p:sp>
      <p:sp>
        <p:nvSpPr>
          <p:cNvPr id="12" name="TextBox 19">
            <a:extLst>
              <a:ext uri="{FF2B5EF4-FFF2-40B4-BE49-F238E27FC236}">
                <a16:creationId xmlns:a16="http://schemas.microsoft.com/office/drawing/2014/main" id="{BAC18C98-51A6-BE0E-C48F-02D3549D277F}"/>
              </a:ext>
            </a:extLst>
          </p:cNvPr>
          <p:cNvSpPr txBox="1"/>
          <p:nvPr/>
        </p:nvSpPr>
        <p:spPr>
          <a:xfrm>
            <a:off x="5171547" y="6702030"/>
            <a:ext cx="43281"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defTabSz="914354">
              <a:lnSpc>
                <a:spcPct val="90000"/>
              </a:lnSpc>
              <a:buClr>
                <a:srgbClr val="0672CB"/>
              </a:buClr>
              <a:defRPr/>
            </a:pPr>
            <a:fld id="{58EC7406-F4CC-4ABF-902E-2AF4E70E5C0F}" type="slidenum">
              <a:rPr lang="en-US" sz="600">
                <a:solidFill>
                  <a:srgbClr val="FFFFFF"/>
                </a:solidFill>
                <a:latin typeface="Arial" panose="020B0604020202020204" pitchFamily="34" charset="0"/>
              </a:rPr>
              <a:pPr algn="r" defTabSz="914354">
                <a:lnSpc>
                  <a:spcPct val="90000"/>
                </a:lnSpc>
                <a:buClr>
                  <a:srgbClr val="0672CB"/>
                </a:buClr>
                <a:defRPr/>
              </a:pPr>
              <a:t>38</a:t>
            </a:fld>
            <a:endParaRPr lang="en-US" sz="600">
              <a:solidFill>
                <a:srgbClr val="FFFFFF"/>
              </a:solidFill>
              <a:latin typeface="Arial" panose="020B0604020202020204" pitchFamily="34" charset="0"/>
            </a:endParaRPr>
          </a:p>
        </p:txBody>
      </p:sp>
    </p:spTree>
    <p:extLst>
      <p:ext uri="{BB962C8B-B14F-4D97-AF65-F5344CB8AC3E}">
        <p14:creationId xmlns:p14="http://schemas.microsoft.com/office/powerpoint/2010/main" val="305547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wheel(1)">
                                      <p:cBhvr>
                                        <p:cTn id="7" dur="500"/>
                                        <p:tgtEl>
                                          <p:spTgt spid="10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3"/>
                                        </p:tgtEl>
                                        <p:attrNameLst>
                                          <p:attrName>style.visibility</p:attrName>
                                        </p:attrNameLst>
                                      </p:cBhvr>
                                      <p:to>
                                        <p:strVal val="visible"/>
                                      </p:to>
                                    </p:set>
                                    <p:animEffect transition="in" filter="fade">
                                      <p:cBhvr>
                                        <p:cTn id="10" dur="500"/>
                                        <p:tgtEl>
                                          <p:spTgt spid="103"/>
                                        </p:tgtEl>
                                      </p:cBhvr>
                                    </p:animEffect>
                                  </p:childTnLst>
                                </p:cTn>
                              </p:par>
                            </p:childTnLst>
                          </p:cTn>
                        </p:par>
                        <p:par>
                          <p:cTn id="11" fill="hold">
                            <p:stCondLst>
                              <p:cond delay="500"/>
                            </p:stCondLst>
                            <p:childTnLst>
                              <p:par>
                                <p:cTn id="12" presetID="10" presetClass="entr" presetSubtype="0" fill="hold" nodeType="afterEffect">
                                  <p:stCondLst>
                                    <p:cond delay="50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00"/>
                                        </p:tgtEl>
                                        <p:attrNameLst>
                                          <p:attrName>style.visibility</p:attrName>
                                        </p:attrNameLst>
                                      </p:cBhvr>
                                      <p:to>
                                        <p:strVal val="visible"/>
                                      </p:to>
                                    </p:set>
                                    <p:animEffect transition="in" filter="wipe(left)">
                                      <p:cBhvr>
                                        <p:cTn id="19" dur="500"/>
                                        <p:tgtEl>
                                          <p:spTgt spid="100"/>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21"/>
                                        </p:tgtEl>
                                        <p:attrNameLst>
                                          <p:attrName>style.visibility</p:attrName>
                                        </p:attrNameLst>
                                      </p:cBhvr>
                                      <p:to>
                                        <p:strVal val="visible"/>
                                      </p:to>
                                    </p:set>
                                    <p:animEffect transition="in" filter="wipe(left)">
                                      <p:cBhvr>
                                        <p:cTn id="22" dur="500"/>
                                        <p:tgtEl>
                                          <p:spTgt spid="121"/>
                                        </p:tgtEl>
                                      </p:cBhvr>
                                    </p:animEffect>
                                  </p:childTnLst>
                                </p:cTn>
                              </p:par>
                            </p:childTnLst>
                          </p:cTn>
                        </p:par>
                        <p:par>
                          <p:cTn id="23" fill="hold">
                            <p:stCondLst>
                              <p:cond delay="500"/>
                            </p:stCondLst>
                            <p:childTnLst>
                              <p:par>
                                <p:cTn id="24" presetID="22" presetClass="entr" presetSubtype="8" fill="hold" grpId="0" nodeType="afterEffect">
                                  <p:stCondLst>
                                    <p:cond delay="500"/>
                                  </p:stCondLst>
                                  <p:childTnLst>
                                    <p:set>
                                      <p:cBhvr>
                                        <p:cTn id="25" dur="1" fill="hold">
                                          <p:stCondLst>
                                            <p:cond delay="0"/>
                                          </p:stCondLst>
                                        </p:cTn>
                                        <p:tgtEl>
                                          <p:spTgt spid="122"/>
                                        </p:tgtEl>
                                        <p:attrNameLst>
                                          <p:attrName>style.visibility</p:attrName>
                                        </p:attrNameLst>
                                      </p:cBhvr>
                                      <p:to>
                                        <p:strVal val="visible"/>
                                      </p:to>
                                    </p:set>
                                    <p:animEffect transition="in" filter="wipe(left)">
                                      <p:cBhvr>
                                        <p:cTn id="26" dur="500"/>
                                        <p:tgtEl>
                                          <p:spTgt spid="122"/>
                                        </p:tgtEl>
                                      </p:cBhvr>
                                    </p:animEffect>
                                  </p:childTnLst>
                                </p:cTn>
                              </p:par>
                            </p:childTnLst>
                          </p:cTn>
                        </p:par>
                        <p:par>
                          <p:cTn id="27" fill="hold">
                            <p:stCondLst>
                              <p:cond delay="1500"/>
                            </p:stCondLst>
                            <p:childTnLst>
                              <p:par>
                                <p:cTn id="28" presetID="45" presetClass="entr" presetSubtype="0" fill="hold" grpId="0" nodeType="afterEffect">
                                  <p:stCondLst>
                                    <p:cond delay="50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2000"/>
                                        <p:tgtEl>
                                          <p:spTgt spid="34"/>
                                        </p:tgtEl>
                                      </p:cBhvr>
                                    </p:animEffect>
                                    <p:anim calcmode="lin" valueType="num">
                                      <p:cBhvr>
                                        <p:cTn id="31" dur="2000" fill="hold"/>
                                        <p:tgtEl>
                                          <p:spTgt spid="34"/>
                                        </p:tgtEl>
                                        <p:attrNameLst>
                                          <p:attrName>ppt_w</p:attrName>
                                        </p:attrNameLst>
                                      </p:cBhvr>
                                      <p:tavLst>
                                        <p:tav tm="0" fmla="#ppt_w*sin(2.5*pi*$)">
                                          <p:val>
                                            <p:fltVal val="0"/>
                                          </p:val>
                                        </p:tav>
                                        <p:tav tm="100000">
                                          <p:val>
                                            <p:fltVal val="1"/>
                                          </p:val>
                                        </p:tav>
                                      </p:tavLst>
                                    </p:anim>
                                    <p:anim calcmode="lin" valueType="num">
                                      <p:cBhvr>
                                        <p:cTn id="32" dur="2000" fill="hold"/>
                                        <p:tgtEl>
                                          <p:spTgt spid="34"/>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4"/>
                                        </p:tgtEl>
                                        <p:attrNameLst>
                                          <p:attrName>style.visibility</p:attrName>
                                        </p:attrNameLst>
                                      </p:cBhvr>
                                      <p:to>
                                        <p:strVal val="visible"/>
                                      </p:to>
                                    </p:set>
                                    <p:animEffect transition="in" filter="wipe(left)">
                                      <p:cBhvr>
                                        <p:cTn id="37" dur="500"/>
                                        <p:tgtEl>
                                          <p:spTgt spid="104"/>
                                        </p:tgtEl>
                                      </p:cBhvr>
                                    </p:animEffect>
                                  </p:childTnLst>
                                </p:cTn>
                              </p:par>
                            </p:childTnLst>
                          </p:cTn>
                        </p:par>
                        <p:par>
                          <p:cTn id="38" fill="hold">
                            <p:stCondLst>
                              <p:cond delay="500"/>
                            </p:stCondLst>
                            <p:childTnLst>
                              <p:par>
                                <p:cTn id="39" presetID="22" presetClass="entr" presetSubtype="1" fill="hold" nodeType="afterEffect">
                                  <p:stCondLst>
                                    <p:cond delay="500"/>
                                  </p:stCondLst>
                                  <p:childTnLst>
                                    <p:set>
                                      <p:cBhvr>
                                        <p:cTn id="40" dur="1" fill="hold">
                                          <p:stCondLst>
                                            <p:cond delay="0"/>
                                          </p:stCondLst>
                                        </p:cTn>
                                        <p:tgtEl>
                                          <p:spTgt spid="17"/>
                                        </p:tgtEl>
                                        <p:attrNameLst>
                                          <p:attrName>style.visibility</p:attrName>
                                        </p:attrNameLst>
                                      </p:cBhvr>
                                      <p:to>
                                        <p:strVal val="visible"/>
                                      </p:to>
                                    </p:set>
                                    <p:animEffect transition="in" filter="wipe(up)">
                                      <p:cBhvr>
                                        <p:cTn id="41" dur="500"/>
                                        <p:tgtEl>
                                          <p:spTgt spid="17"/>
                                        </p:tgtEl>
                                      </p:cBhvr>
                                    </p:animEffect>
                                  </p:childTnLst>
                                </p:cTn>
                              </p:par>
                              <p:par>
                                <p:cTn id="42" presetID="10" presetClass="entr" presetSubtype="0" fill="hold" nodeType="withEffect">
                                  <p:stCondLst>
                                    <p:cond delay="50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par>
                          <p:cTn id="45" fill="hold">
                            <p:stCondLst>
                              <p:cond delay="1500"/>
                            </p:stCondLst>
                            <p:childTnLst>
                              <p:par>
                                <p:cTn id="46" presetID="22" presetClass="entr" presetSubtype="1" fill="hold" grpId="0" nodeType="afterEffect">
                                  <p:stCondLst>
                                    <p:cond delay="500"/>
                                  </p:stCondLst>
                                  <p:childTnLst>
                                    <p:set>
                                      <p:cBhvr>
                                        <p:cTn id="47" dur="1" fill="hold">
                                          <p:stCondLst>
                                            <p:cond delay="0"/>
                                          </p:stCondLst>
                                        </p:cTn>
                                        <p:tgtEl>
                                          <p:spTgt spid="20"/>
                                        </p:tgtEl>
                                        <p:attrNameLst>
                                          <p:attrName>style.visibility</p:attrName>
                                        </p:attrNameLst>
                                      </p:cBhvr>
                                      <p:to>
                                        <p:strVal val="visible"/>
                                      </p:to>
                                    </p:set>
                                    <p:animEffect transition="in" filter="wipe(up)">
                                      <p:cBhvr>
                                        <p:cTn id="48" dur="500"/>
                                        <p:tgtEl>
                                          <p:spTgt spid="20"/>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500"/>
                                        <p:tgtEl>
                                          <p:spTgt spid="35"/>
                                        </p:tgtEl>
                                      </p:cBhvr>
                                    </p:animEffect>
                                  </p:childTnLst>
                                </p:cTn>
                              </p:par>
                            </p:childTnLst>
                          </p:cTn>
                        </p:par>
                        <p:par>
                          <p:cTn id="52" fill="hold">
                            <p:stCondLst>
                              <p:cond delay="2500"/>
                            </p:stCondLst>
                            <p:childTnLst>
                              <p:par>
                                <p:cTn id="53" presetID="22" presetClass="entr" presetSubtype="8" fill="hold" nodeType="afterEffect">
                                  <p:stCondLst>
                                    <p:cond delay="500"/>
                                  </p:stCondLst>
                                  <p:childTnLst>
                                    <p:set>
                                      <p:cBhvr>
                                        <p:cTn id="54" dur="1" fill="hold">
                                          <p:stCondLst>
                                            <p:cond delay="0"/>
                                          </p:stCondLst>
                                        </p:cTn>
                                        <p:tgtEl>
                                          <p:spTgt spid="123"/>
                                        </p:tgtEl>
                                        <p:attrNameLst>
                                          <p:attrName>style.visibility</p:attrName>
                                        </p:attrNameLst>
                                      </p:cBhvr>
                                      <p:to>
                                        <p:strVal val="visible"/>
                                      </p:to>
                                    </p:set>
                                    <p:animEffect transition="in" filter="wipe(left)">
                                      <p:cBhvr>
                                        <p:cTn id="55" dur="500"/>
                                        <p:tgtEl>
                                          <p:spTgt spid="123"/>
                                        </p:tgtEl>
                                      </p:cBhvr>
                                    </p:animEffect>
                                  </p:childTnLst>
                                </p:cTn>
                              </p:par>
                            </p:childTnLst>
                          </p:cTn>
                        </p:par>
                      </p:childTnLst>
                    </p:cTn>
                  </p:par>
                  <p:par>
                    <p:cTn id="56" fill="hold">
                      <p:stCondLst>
                        <p:cond delay="indefinite"/>
                      </p:stCondLst>
                      <p:childTnLst>
                        <p:par>
                          <p:cTn id="57" fill="hold">
                            <p:stCondLst>
                              <p:cond delay="0"/>
                            </p:stCondLst>
                            <p:childTnLst>
                              <p:par>
                                <p:cTn id="58" presetID="12" presetClass="entr" presetSubtype="8" fill="hold" nodeType="clickEffect">
                                  <p:stCondLst>
                                    <p:cond delay="0"/>
                                  </p:stCondLst>
                                  <p:childTnLst>
                                    <p:set>
                                      <p:cBhvr>
                                        <p:cTn id="59" dur="1" fill="hold">
                                          <p:stCondLst>
                                            <p:cond delay="0"/>
                                          </p:stCondLst>
                                        </p:cTn>
                                        <p:tgtEl>
                                          <p:spTgt spid="5"/>
                                        </p:tgtEl>
                                        <p:attrNameLst>
                                          <p:attrName>style.visibility</p:attrName>
                                        </p:attrNameLst>
                                      </p:cBhvr>
                                      <p:to>
                                        <p:strVal val="visible"/>
                                      </p:to>
                                    </p:set>
                                    <p:anim calcmode="lin" valueType="num">
                                      <p:cBhvr additive="base">
                                        <p:cTn id="60" dur="500"/>
                                        <p:tgtEl>
                                          <p:spTgt spid="5"/>
                                        </p:tgtEl>
                                        <p:attrNameLst>
                                          <p:attrName>ppt_x</p:attrName>
                                        </p:attrNameLst>
                                      </p:cBhvr>
                                      <p:tavLst>
                                        <p:tav tm="0">
                                          <p:val>
                                            <p:strVal val="#ppt_x-#ppt_w*1.125000"/>
                                          </p:val>
                                        </p:tav>
                                        <p:tav tm="100000">
                                          <p:val>
                                            <p:strVal val="#ppt_x"/>
                                          </p:val>
                                        </p:tav>
                                      </p:tavLst>
                                    </p:anim>
                                    <p:animEffect transition="in" filter="wipe(right)">
                                      <p:cBhvr>
                                        <p:cTn id="61" dur="500"/>
                                        <p:tgtEl>
                                          <p:spTgt spid="5"/>
                                        </p:tgtEl>
                                      </p:cBhvr>
                                    </p:animEffect>
                                  </p:childTnLst>
                                </p:cTn>
                              </p:par>
                            </p:childTnLst>
                          </p:cTn>
                        </p:par>
                        <p:par>
                          <p:cTn id="62" fill="hold">
                            <p:stCondLst>
                              <p:cond delay="500"/>
                            </p:stCondLst>
                            <p:childTnLst>
                              <p:par>
                                <p:cTn id="63" presetID="22" presetClass="entr" presetSubtype="8" fill="hold" nodeType="afterEffect">
                                  <p:stCondLst>
                                    <p:cond delay="750"/>
                                  </p:stCondLst>
                                  <p:childTnLst>
                                    <p:set>
                                      <p:cBhvr>
                                        <p:cTn id="64" dur="1" fill="hold">
                                          <p:stCondLst>
                                            <p:cond delay="0"/>
                                          </p:stCondLst>
                                        </p:cTn>
                                        <p:tgtEl>
                                          <p:spTgt spid="10"/>
                                        </p:tgtEl>
                                        <p:attrNameLst>
                                          <p:attrName>style.visibility</p:attrName>
                                        </p:attrNameLst>
                                      </p:cBhvr>
                                      <p:to>
                                        <p:strVal val="visible"/>
                                      </p:to>
                                    </p:set>
                                    <p:animEffect transition="in" filter="wipe(left)">
                                      <p:cBhvr>
                                        <p:cTn id="65" dur="500"/>
                                        <p:tgtEl>
                                          <p:spTgt spid="10"/>
                                        </p:tgtEl>
                                      </p:cBhvr>
                                    </p:animEffect>
                                  </p:childTnLst>
                                </p:cTn>
                              </p:par>
                            </p:childTnLst>
                          </p:cTn>
                        </p:par>
                        <p:par>
                          <p:cTn id="66" fill="hold">
                            <p:stCondLst>
                              <p:cond delay="1750"/>
                            </p:stCondLst>
                            <p:childTnLst>
                              <p:par>
                                <p:cTn id="67" presetID="42" presetClass="entr" presetSubtype="0" fill="hold" nodeType="afterEffect">
                                  <p:stCondLst>
                                    <p:cond delay="1000"/>
                                  </p:stCondLst>
                                  <p:childTnLst>
                                    <p:set>
                                      <p:cBhvr>
                                        <p:cTn id="68" dur="1" fill="hold">
                                          <p:stCondLst>
                                            <p:cond delay="0"/>
                                          </p:stCondLst>
                                        </p:cTn>
                                        <p:tgtEl>
                                          <p:spTgt spid="2"/>
                                        </p:tgtEl>
                                        <p:attrNameLst>
                                          <p:attrName>style.visibility</p:attrName>
                                        </p:attrNameLst>
                                      </p:cBhvr>
                                      <p:to>
                                        <p:strVal val="visible"/>
                                      </p:to>
                                    </p:set>
                                    <p:animEffect transition="in" filter="fade">
                                      <p:cBhvr>
                                        <p:cTn id="69" dur="1000"/>
                                        <p:tgtEl>
                                          <p:spTgt spid="2"/>
                                        </p:tgtEl>
                                      </p:cBhvr>
                                    </p:animEffect>
                                    <p:anim calcmode="lin" valueType="num">
                                      <p:cBhvr>
                                        <p:cTn id="70" dur="1000" fill="hold"/>
                                        <p:tgtEl>
                                          <p:spTgt spid="2"/>
                                        </p:tgtEl>
                                        <p:attrNameLst>
                                          <p:attrName>ppt_x</p:attrName>
                                        </p:attrNameLst>
                                      </p:cBhvr>
                                      <p:tavLst>
                                        <p:tav tm="0">
                                          <p:val>
                                            <p:strVal val="#ppt_x"/>
                                          </p:val>
                                        </p:tav>
                                        <p:tav tm="100000">
                                          <p:val>
                                            <p:strVal val="#ppt_x"/>
                                          </p:val>
                                        </p:tav>
                                      </p:tavLst>
                                    </p:anim>
                                    <p:anim calcmode="lin" valueType="num">
                                      <p:cBhvr>
                                        <p:cTn id="71" dur="1000" fill="hold"/>
                                        <p:tgtEl>
                                          <p:spTgt spid="2"/>
                                        </p:tgtEl>
                                        <p:attrNameLst>
                                          <p:attrName>ppt_y</p:attrName>
                                        </p:attrNameLst>
                                      </p:cBhvr>
                                      <p:tavLst>
                                        <p:tav tm="0">
                                          <p:val>
                                            <p:strVal val="#ppt_y+.1"/>
                                          </p:val>
                                        </p:tav>
                                        <p:tav tm="100000">
                                          <p:val>
                                            <p:strVal val="#ppt_y"/>
                                          </p:val>
                                        </p:tav>
                                      </p:tavLst>
                                    </p:anim>
                                  </p:childTnLst>
                                </p:cTn>
                              </p:par>
                              <p:par>
                                <p:cTn id="72" presetID="10" presetClass="entr" presetSubtype="0" fill="hold" nodeType="withEffect">
                                  <p:stCondLst>
                                    <p:cond delay="1000"/>
                                  </p:stCondLst>
                                  <p:childTnLst>
                                    <p:set>
                                      <p:cBhvr>
                                        <p:cTn id="73" dur="1" fill="hold">
                                          <p:stCondLst>
                                            <p:cond delay="0"/>
                                          </p:stCondLst>
                                        </p:cTn>
                                        <p:tgtEl>
                                          <p:spTgt spid="4"/>
                                        </p:tgtEl>
                                        <p:attrNameLst>
                                          <p:attrName>style.visibility</p:attrName>
                                        </p:attrNameLst>
                                      </p:cBhvr>
                                      <p:to>
                                        <p:strVal val="visible"/>
                                      </p:to>
                                    </p:set>
                                    <p:animEffect transition="in" filter="fade">
                                      <p:cBhvr>
                                        <p:cTn id="7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102" grpId="0" animBg="1"/>
      <p:bldP spid="20" grpId="0" animBg="1"/>
      <p:bldP spid="103" grpId="0"/>
      <p:bldP spid="121" grpId="0"/>
      <p:bldP spid="122" grpId="0"/>
      <p:bldP spid="34" grpId="0" animBg="1"/>
      <p:bldP spid="104" grpId="0"/>
      <p:bldP spid="35"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1D2C3B"/>
        </a:solidFill>
        <a:effectLst/>
      </p:bgPr>
    </p:bg>
    <p:spTree>
      <p:nvGrpSpPr>
        <p:cNvPr id="1" name="">
          <a:extLst>
            <a:ext uri="{FF2B5EF4-FFF2-40B4-BE49-F238E27FC236}">
              <a16:creationId xmlns:a16="http://schemas.microsoft.com/office/drawing/2014/main" id="{9CA15EC3-346B-1FC0-CE6C-DB88E8E1CB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B21D127-0244-B601-E572-B8D0C1B86288}"/>
              </a:ext>
            </a:extLst>
          </p:cNvPr>
          <p:cNvSpPr>
            <a:spLocks noGrp="1"/>
          </p:cNvSpPr>
          <p:nvPr>
            <p:ph type="title"/>
          </p:nvPr>
        </p:nvSpPr>
        <p:spPr>
          <a:xfrm>
            <a:off x="381000" y="342901"/>
            <a:ext cx="11430000" cy="443199"/>
          </a:xfrm>
        </p:spPr>
        <p:txBody>
          <a:bodyPr/>
          <a:lstStyle/>
          <a:p>
            <a:r>
              <a:rPr lang="en-US">
                <a:solidFill>
                  <a:schemeClr val="tx2"/>
                </a:solidFill>
              </a:rPr>
              <a:t>Easy to use: Put more time back in your day</a:t>
            </a:r>
          </a:p>
        </p:txBody>
      </p:sp>
      <p:sp>
        <p:nvSpPr>
          <p:cNvPr id="14" name="Content Placeholder 13">
            <a:extLst>
              <a:ext uri="{FF2B5EF4-FFF2-40B4-BE49-F238E27FC236}">
                <a16:creationId xmlns:a16="http://schemas.microsoft.com/office/drawing/2014/main" id="{2B2D84A0-7023-FF6B-36E1-14143B93560B}"/>
              </a:ext>
            </a:extLst>
          </p:cNvPr>
          <p:cNvSpPr>
            <a:spLocks noGrp="1"/>
          </p:cNvSpPr>
          <p:nvPr>
            <p:ph type="subTitle" idx="1"/>
          </p:nvPr>
        </p:nvSpPr>
        <p:spPr>
          <a:xfrm>
            <a:off x="381000" y="857251"/>
            <a:ext cx="11430000" cy="246221"/>
          </a:xfrm>
        </p:spPr>
        <p:txBody>
          <a:bodyPr/>
          <a:lstStyle/>
          <a:p>
            <a:r>
              <a:rPr lang="en-US" err="1">
                <a:solidFill>
                  <a:schemeClr val="accent4"/>
                </a:solidFill>
              </a:rPr>
              <a:t>PowerStore’s</a:t>
            </a:r>
            <a:r>
              <a:rPr lang="en-US">
                <a:solidFill>
                  <a:schemeClr val="accent4"/>
                </a:solidFill>
              </a:rPr>
              <a:t> AI-powered simplicity helps you deliver fast, consistent results under pressure</a:t>
            </a:r>
          </a:p>
        </p:txBody>
      </p:sp>
      <p:grpSp>
        <p:nvGrpSpPr>
          <p:cNvPr id="204" name="Group 203" descr="Self-optimizing platform.&#10;Built-in intelligence automates dozens of manual tasks and decisions.&#10;&#10;Deployment&#10;Parity/sparing&#10;Data placement&#10;Node optimization&#10;Load balancing&#10;Data reduction&#10;Network configuration&#10;Performance tuning&#10;&#10;IDC Business value assessment:&#10;61% quicker storagedeployment.&#10;26% more time forinnovation.">
            <a:extLst>
              <a:ext uri="{FF2B5EF4-FFF2-40B4-BE49-F238E27FC236}">
                <a16:creationId xmlns:a16="http://schemas.microsoft.com/office/drawing/2014/main" id="{50B07F11-1E28-0A81-925B-2CC6891D4D23}"/>
              </a:ext>
            </a:extLst>
          </p:cNvPr>
          <p:cNvGrpSpPr/>
          <p:nvPr/>
        </p:nvGrpSpPr>
        <p:grpSpPr>
          <a:xfrm>
            <a:off x="434753" y="1324201"/>
            <a:ext cx="3657601" cy="4932600"/>
            <a:chOff x="434753" y="1324201"/>
            <a:chExt cx="3657600" cy="4932600"/>
          </a:xfrm>
        </p:grpSpPr>
        <p:sp>
          <p:nvSpPr>
            <p:cNvPr id="21" name="Rectangle 20">
              <a:extLst>
                <a:ext uri="{FF2B5EF4-FFF2-40B4-BE49-F238E27FC236}">
                  <a16:creationId xmlns:a16="http://schemas.microsoft.com/office/drawing/2014/main" id="{F30863F1-BF6A-E5BA-AB95-DBBB5338C173}"/>
                </a:ext>
              </a:extLst>
            </p:cNvPr>
            <p:cNvSpPr/>
            <p:nvPr/>
          </p:nvSpPr>
          <p:spPr>
            <a:xfrm>
              <a:off x="434753" y="3478692"/>
              <a:ext cx="3657600" cy="1266497"/>
            </a:xfrm>
            <a:prstGeom prst="rect">
              <a:avLst/>
            </a:prstGeom>
            <a:solidFill>
              <a:srgbClr val="1D56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44" name="Rectangle 43">
              <a:extLst>
                <a:ext uri="{FF2B5EF4-FFF2-40B4-BE49-F238E27FC236}">
                  <a16:creationId xmlns:a16="http://schemas.microsoft.com/office/drawing/2014/main" id="{4E2EBB35-3838-A71F-A1A9-A1420239B530}"/>
                </a:ext>
              </a:extLst>
            </p:cNvPr>
            <p:cNvSpPr>
              <a:spLocks/>
            </p:cNvSpPr>
            <p:nvPr/>
          </p:nvSpPr>
          <p:spPr>
            <a:xfrm>
              <a:off x="434753" y="4738897"/>
              <a:ext cx="3657600" cy="1517904"/>
            </a:xfrm>
            <a:prstGeom prst="rect">
              <a:avLst/>
            </a:prstGeom>
            <a:solidFill>
              <a:srgbClr val="0022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000000"/>
                </a:solidFill>
                <a:latin typeface="Arial"/>
              </a:endParaRPr>
            </a:p>
          </p:txBody>
        </p:sp>
        <p:sp>
          <p:nvSpPr>
            <p:cNvPr id="50" name="Rectangle 49">
              <a:extLst>
                <a:ext uri="{FF2B5EF4-FFF2-40B4-BE49-F238E27FC236}">
                  <a16:creationId xmlns:a16="http://schemas.microsoft.com/office/drawing/2014/main" id="{319E1709-35AB-CBDE-1F6A-4E7674E9D389}"/>
                </a:ext>
              </a:extLst>
            </p:cNvPr>
            <p:cNvSpPr>
              <a:spLocks/>
            </p:cNvSpPr>
            <p:nvPr/>
          </p:nvSpPr>
          <p:spPr>
            <a:xfrm>
              <a:off x="434753" y="1324201"/>
              <a:ext cx="3657600" cy="2157984"/>
            </a:xfrm>
            <a:prstGeom prst="rect">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54" name="TextBox 53">
              <a:extLst>
                <a:ext uri="{FF2B5EF4-FFF2-40B4-BE49-F238E27FC236}">
                  <a16:creationId xmlns:a16="http://schemas.microsoft.com/office/drawing/2014/main" id="{23E76AE2-A83F-1568-5432-27C3E5F081DF}"/>
                </a:ext>
              </a:extLst>
            </p:cNvPr>
            <p:cNvSpPr txBox="1"/>
            <p:nvPr/>
          </p:nvSpPr>
          <p:spPr>
            <a:xfrm>
              <a:off x="665586" y="1499902"/>
              <a:ext cx="3200400" cy="276999"/>
            </a:xfrm>
            <a:prstGeom prst="rect">
              <a:avLst/>
            </a:prstGeom>
            <a:noFill/>
          </p:spPr>
          <p:txBody>
            <a:bodyPr wrap="square" lIns="0" tIns="0" rIns="0" bIns="0">
              <a:noAutofit/>
            </a:bodyPr>
            <a:lstStyle/>
            <a:p>
              <a:pPr defTabSz="914354">
                <a:spcBef>
                  <a:spcPts val="300"/>
                </a:spcBef>
                <a:defRPr/>
              </a:pPr>
              <a:r>
                <a:rPr lang="en-US" b="1">
                  <a:solidFill>
                    <a:srgbClr val="0D2155"/>
                  </a:solidFill>
                  <a:latin typeface="Arial"/>
                </a:rPr>
                <a:t>Self-optimizing platform</a:t>
              </a:r>
            </a:p>
          </p:txBody>
        </p:sp>
        <p:sp>
          <p:nvSpPr>
            <p:cNvPr id="56" name="TextBox 55">
              <a:extLst>
                <a:ext uri="{FF2B5EF4-FFF2-40B4-BE49-F238E27FC236}">
                  <a16:creationId xmlns:a16="http://schemas.microsoft.com/office/drawing/2014/main" id="{6BA329E2-1BCD-890E-DDA3-540D41206ADC}"/>
                </a:ext>
              </a:extLst>
            </p:cNvPr>
            <p:cNvSpPr txBox="1"/>
            <p:nvPr/>
          </p:nvSpPr>
          <p:spPr>
            <a:xfrm>
              <a:off x="665586" y="1847677"/>
              <a:ext cx="3129168" cy="430887"/>
            </a:xfrm>
            <a:prstGeom prst="rect">
              <a:avLst/>
            </a:prstGeom>
            <a:noFill/>
          </p:spPr>
          <p:txBody>
            <a:bodyPr wrap="square" lIns="0" tIns="0" rIns="0" bIns="0">
              <a:spAutoFit/>
            </a:bodyPr>
            <a:lstStyle/>
            <a:p>
              <a:pPr defTabSz="914354">
                <a:spcBef>
                  <a:spcPts val="300"/>
                </a:spcBef>
                <a:defRPr/>
              </a:pPr>
              <a:r>
                <a:rPr lang="en-US" sz="1400">
                  <a:solidFill>
                    <a:srgbClr val="0D2155"/>
                  </a:solidFill>
                  <a:latin typeface="Arial"/>
                </a:rPr>
                <a:t>Built-in intelligence automates dozens of manual tasks and decisions</a:t>
              </a:r>
            </a:p>
          </p:txBody>
        </p:sp>
        <p:grpSp>
          <p:nvGrpSpPr>
            <p:cNvPr id="81" name="Group 80">
              <a:extLst>
                <a:ext uri="{FF2B5EF4-FFF2-40B4-BE49-F238E27FC236}">
                  <a16:creationId xmlns:a16="http://schemas.microsoft.com/office/drawing/2014/main" id="{0F44F640-C7C5-2FFE-6E3C-A001F4259611}"/>
                </a:ext>
              </a:extLst>
            </p:cNvPr>
            <p:cNvGrpSpPr/>
            <p:nvPr/>
          </p:nvGrpSpPr>
          <p:grpSpPr>
            <a:xfrm>
              <a:off x="2364159" y="5074221"/>
              <a:ext cx="1496052" cy="784229"/>
              <a:chOff x="2129873" y="5276386"/>
              <a:chExt cx="1908727" cy="784229"/>
            </a:xfrm>
          </p:grpSpPr>
          <p:sp>
            <p:nvSpPr>
              <p:cNvPr id="82" name="TextBox 81">
                <a:extLst>
                  <a:ext uri="{FF2B5EF4-FFF2-40B4-BE49-F238E27FC236}">
                    <a16:creationId xmlns:a16="http://schemas.microsoft.com/office/drawing/2014/main" id="{248A04AF-6185-FE8B-53D2-DCFE10AED253}"/>
                  </a:ext>
                </a:extLst>
              </p:cNvPr>
              <p:cNvSpPr txBox="1"/>
              <p:nvPr/>
            </p:nvSpPr>
            <p:spPr>
              <a:xfrm>
                <a:off x="2129874" y="5276386"/>
                <a:ext cx="701498" cy="307777"/>
              </a:xfrm>
              <a:prstGeom prst="rect">
                <a:avLst/>
              </a:prstGeom>
              <a:noFill/>
            </p:spPr>
            <p:txBody>
              <a:bodyPr wrap="none" lIns="0" tIns="0" rIns="0" bIns="0" rtlCol="0">
                <a:spAutoFit/>
              </a:bodyPr>
              <a:lstStyle/>
              <a:p>
                <a:pPr algn="r" defTabSz="914377">
                  <a:defRPr/>
                </a:pPr>
                <a:r>
                  <a:rPr lang="en-US" sz="2000" b="1">
                    <a:solidFill>
                      <a:srgbClr val="FFFFFF"/>
                    </a:solidFill>
                    <a:latin typeface="Arial"/>
                  </a:rPr>
                  <a:t>61</a:t>
                </a:r>
                <a:r>
                  <a:rPr lang="en-US" sz="2000">
                    <a:solidFill>
                      <a:srgbClr val="FFFFFF"/>
                    </a:solidFill>
                    <a:latin typeface="Arial"/>
                  </a:rPr>
                  <a:t>%</a:t>
                </a:r>
                <a:r>
                  <a:rPr lang="en-US" sz="1051">
                    <a:solidFill>
                      <a:srgbClr val="FFFFFF"/>
                    </a:solidFill>
                    <a:latin typeface="Arial"/>
                  </a:rPr>
                  <a:t> </a:t>
                </a:r>
              </a:p>
            </p:txBody>
          </p:sp>
          <p:sp>
            <p:nvSpPr>
              <p:cNvPr id="83" name="TextBox 82">
                <a:extLst>
                  <a:ext uri="{FF2B5EF4-FFF2-40B4-BE49-F238E27FC236}">
                    <a16:creationId xmlns:a16="http://schemas.microsoft.com/office/drawing/2014/main" id="{F172B5E0-2DB1-21F1-9B63-53435CCF2253}"/>
                  </a:ext>
                </a:extLst>
              </p:cNvPr>
              <p:cNvSpPr txBox="1"/>
              <p:nvPr/>
            </p:nvSpPr>
            <p:spPr>
              <a:xfrm>
                <a:off x="2866733" y="5307163"/>
                <a:ext cx="1112578" cy="307777"/>
              </a:xfrm>
              <a:prstGeom prst="rect">
                <a:avLst/>
              </a:prstGeom>
              <a:noFill/>
            </p:spPr>
            <p:txBody>
              <a:bodyPr wrap="none" lIns="0" tIns="0" rIns="0" bIns="0">
                <a:spAutoFit/>
              </a:bodyPr>
              <a:lstStyle/>
              <a:p>
                <a:pPr defTabSz="914377">
                  <a:defRPr/>
                </a:pPr>
                <a:r>
                  <a:rPr lang="en-US" sz="1000">
                    <a:solidFill>
                      <a:srgbClr val="FFFFFF"/>
                    </a:solidFill>
                    <a:latin typeface="Arial"/>
                  </a:rPr>
                  <a:t>quicker storage</a:t>
                </a:r>
                <a:br>
                  <a:rPr lang="en-US" sz="1000">
                    <a:solidFill>
                      <a:srgbClr val="FFFFFF"/>
                    </a:solidFill>
                    <a:latin typeface="Arial"/>
                  </a:rPr>
                </a:br>
                <a:r>
                  <a:rPr lang="en-US" sz="1000">
                    <a:solidFill>
                      <a:srgbClr val="FFFFFF"/>
                    </a:solidFill>
                    <a:latin typeface="Arial"/>
                  </a:rPr>
                  <a:t>deployment</a:t>
                </a:r>
                <a:r>
                  <a:rPr lang="en-US" sz="1000" baseline="30000">
                    <a:solidFill>
                      <a:srgbClr val="FFFFFF"/>
                    </a:solidFill>
                    <a:latin typeface="Arial"/>
                  </a:rPr>
                  <a:t>1</a:t>
                </a:r>
              </a:p>
            </p:txBody>
          </p:sp>
          <p:sp>
            <p:nvSpPr>
              <p:cNvPr id="91" name="TextBox 90">
                <a:extLst>
                  <a:ext uri="{FF2B5EF4-FFF2-40B4-BE49-F238E27FC236}">
                    <a16:creationId xmlns:a16="http://schemas.microsoft.com/office/drawing/2014/main" id="{90850CE9-D870-16D0-1CB2-6C131CB586CA}"/>
                  </a:ext>
                </a:extLst>
              </p:cNvPr>
              <p:cNvSpPr txBox="1"/>
              <p:nvPr/>
            </p:nvSpPr>
            <p:spPr>
              <a:xfrm>
                <a:off x="2129873" y="5722061"/>
                <a:ext cx="701498" cy="307777"/>
              </a:xfrm>
              <a:prstGeom prst="rect">
                <a:avLst/>
              </a:prstGeom>
              <a:noFill/>
            </p:spPr>
            <p:txBody>
              <a:bodyPr wrap="none" lIns="0" tIns="0" rIns="0" bIns="0" rtlCol="0">
                <a:spAutoFit/>
              </a:bodyPr>
              <a:lstStyle/>
              <a:p>
                <a:pPr algn="r" defTabSz="914377">
                  <a:defRPr/>
                </a:pPr>
                <a:r>
                  <a:rPr lang="en-US" sz="2000" b="1">
                    <a:solidFill>
                      <a:srgbClr val="FFFFFF"/>
                    </a:solidFill>
                    <a:latin typeface="Arial"/>
                  </a:rPr>
                  <a:t>26</a:t>
                </a:r>
                <a:r>
                  <a:rPr lang="en-US" sz="2000">
                    <a:solidFill>
                      <a:srgbClr val="FFFFFF"/>
                    </a:solidFill>
                    <a:latin typeface="Arial"/>
                  </a:rPr>
                  <a:t>%</a:t>
                </a:r>
                <a:r>
                  <a:rPr lang="en-US" sz="1051">
                    <a:solidFill>
                      <a:srgbClr val="FFFFFF"/>
                    </a:solidFill>
                    <a:latin typeface="Arial"/>
                  </a:rPr>
                  <a:t> </a:t>
                </a:r>
              </a:p>
            </p:txBody>
          </p:sp>
          <p:sp>
            <p:nvSpPr>
              <p:cNvPr id="92" name="TextBox 91">
                <a:extLst>
                  <a:ext uri="{FF2B5EF4-FFF2-40B4-BE49-F238E27FC236}">
                    <a16:creationId xmlns:a16="http://schemas.microsoft.com/office/drawing/2014/main" id="{3CF5C43E-99E1-60DB-3AEF-01DB91D8D748}"/>
                  </a:ext>
                </a:extLst>
              </p:cNvPr>
              <p:cNvSpPr txBox="1"/>
              <p:nvPr/>
            </p:nvSpPr>
            <p:spPr>
              <a:xfrm>
                <a:off x="2866733" y="5752838"/>
                <a:ext cx="961234" cy="307777"/>
              </a:xfrm>
              <a:prstGeom prst="rect">
                <a:avLst/>
              </a:prstGeom>
              <a:noFill/>
            </p:spPr>
            <p:txBody>
              <a:bodyPr wrap="none" lIns="0" tIns="0" rIns="0" bIns="0">
                <a:spAutoFit/>
              </a:bodyPr>
              <a:lstStyle/>
              <a:p>
                <a:pPr defTabSz="914377">
                  <a:defRPr/>
                </a:pPr>
                <a:r>
                  <a:rPr lang="en-US" sz="1000">
                    <a:solidFill>
                      <a:srgbClr val="FFFFFF"/>
                    </a:solidFill>
                    <a:latin typeface="Arial"/>
                  </a:rPr>
                  <a:t>more time for</a:t>
                </a:r>
                <a:br>
                  <a:rPr lang="en-US" sz="1000">
                    <a:solidFill>
                      <a:srgbClr val="FFFFFF"/>
                    </a:solidFill>
                    <a:latin typeface="Arial"/>
                  </a:rPr>
                </a:br>
                <a:r>
                  <a:rPr lang="en-US" sz="1000">
                    <a:solidFill>
                      <a:srgbClr val="FFFFFF"/>
                    </a:solidFill>
                    <a:latin typeface="Arial"/>
                  </a:rPr>
                  <a:t>innovation</a:t>
                </a:r>
                <a:r>
                  <a:rPr lang="en-US" sz="1000" baseline="30000">
                    <a:solidFill>
                      <a:srgbClr val="FFFFFF"/>
                    </a:solidFill>
                    <a:latin typeface="Arial"/>
                  </a:rPr>
                  <a:t>2</a:t>
                </a:r>
              </a:p>
            </p:txBody>
          </p:sp>
          <p:cxnSp>
            <p:nvCxnSpPr>
              <p:cNvPr id="93" name="Straight Connector 92">
                <a:extLst>
                  <a:ext uri="{FF2B5EF4-FFF2-40B4-BE49-F238E27FC236}">
                    <a16:creationId xmlns:a16="http://schemas.microsoft.com/office/drawing/2014/main" id="{C8AD4F4F-48C1-D919-EBE2-4A01083BBC5E}"/>
                  </a:ext>
                </a:extLst>
              </p:cNvPr>
              <p:cNvCxnSpPr>
                <a:cxnSpLocks/>
              </p:cNvCxnSpPr>
              <p:nvPr/>
            </p:nvCxnSpPr>
            <p:spPr>
              <a:xfrm>
                <a:off x="2175743" y="5683889"/>
                <a:ext cx="1862857" cy="0"/>
              </a:xfrm>
              <a:prstGeom prst="line">
                <a:avLst/>
              </a:prstGeom>
              <a:ln w="5080">
                <a:solidFill>
                  <a:srgbClr val="E5F8FF"/>
                </a:solidFill>
              </a:ln>
            </p:spPr>
            <p:style>
              <a:lnRef idx="1">
                <a:schemeClr val="accent1"/>
              </a:lnRef>
              <a:fillRef idx="0">
                <a:schemeClr val="accent1"/>
              </a:fillRef>
              <a:effectRef idx="0">
                <a:schemeClr val="accent1"/>
              </a:effectRef>
              <a:fontRef idx="minor">
                <a:schemeClr val="tx1"/>
              </a:fontRef>
            </p:style>
          </p:cxnSp>
        </p:grpSp>
        <p:sp>
          <p:nvSpPr>
            <p:cNvPr id="105" name="Rectangle 104">
              <a:extLst>
                <a:ext uri="{FF2B5EF4-FFF2-40B4-BE49-F238E27FC236}">
                  <a16:creationId xmlns:a16="http://schemas.microsoft.com/office/drawing/2014/main" id="{5E419679-715E-9D3E-C1EE-E434995ECB68}"/>
                </a:ext>
              </a:extLst>
            </p:cNvPr>
            <p:cNvSpPr/>
            <p:nvPr/>
          </p:nvSpPr>
          <p:spPr>
            <a:xfrm>
              <a:off x="1554758" y="2532076"/>
              <a:ext cx="2323047" cy="73873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grpSp>
          <p:nvGrpSpPr>
            <p:cNvPr id="106" name="Group 105">
              <a:extLst>
                <a:ext uri="{FF2B5EF4-FFF2-40B4-BE49-F238E27FC236}">
                  <a16:creationId xmlns:a16="http://schemas.microsoft.com/office/drawing/2014/main" id="{D172053A-BF8B-AE3E-C611-87A978D45762}"/>
                </a:ext>
              </a:extLst>
            </p:cNvPr>
            <p:cNvGrpSpPr/>
            <p:nvPr/>
          </p:nvGrpSpPr>
          <p:grpSpPr>
            <a:xfrm>
              <a:off x="728733" y="5058271"/>
              <a:ext cx="1423466" cy="816405"/>
              <a:chOff x="550635" y="5241444"/>
              <a:chExt cx="1402995" cy="804664"/>
            </a:xfrm>
          </p:grpSpPr>
          <p:sp>
            <p:nvSpPr>
              <p:cNvPr id="107" name="TextBox 106">
                <a:extLst>
                  <a:ext uri="{FF2B5EF4-FFF2-40B4-BE49-F238E27FC236}">
                    <a16:creationId xmlns:a16="http://schemas.microsoft.com/office/drawing/2014/main" id="{765FF944-2859-0F2D-1662-8C0601840DE7}"/>
                  </a:ext>
                </a:extLst>
              </p:cNvPr>
              <p:cNvSpPr txBox="1"/>
              <p:nvPr/>
            </p:nvSpPr>
            <p:spPr>
              <a:xfrm>
                <a:off x="550635" y="5727337"/>
                <a:ext cx="1402995" cy="318771"/>
              </a:xfrm>
              <a:prstGeom prst="rect">
                <a:avLst/>
              </a:prstGeom>
              <a:noFill/>
            </p:spPr>
            <p:txBody>
              <a:bodyPr wrap="square" lIns="0" tIns="0" rIns="0" bIns="0" rtlCol="0">
                <a:spAutoFit/>
              </a:bodyPr>
              <a:lstStyle/>
              <a:p>
                <a:pPr algn="ctr" defTabSz="914377">
                  <a:defRPr/>
                </a:pPr>
                <a:r>
                  <a:rPr lang="en-US" sz="1051">
                    <a:solidFill>
                      <a:srgbClr val="FFFFFF"/>
                    </a:solidFill>
                    <a:latin typeface="Arial"/>
                  </a:rPr>
                  <a:t>Business value assessment</a:t>
                </a:r>
              </a:p>
            </p:txBody>
          </p:sp>
          <p:pic>
            <p:nvPicPr>
              <p:cNvPr id="108" name="Picture 2" descr="DataRobot | AI that makes business sense">
                <a:extLst>
                  <a:ext uri="{FF2B5EF4-FFF2-40B4-BE49-F238E27FC236}">
                    <a16:creationId xmlns:a16="http://schemas.microsoft.com/office/drawing/2014/main" id="{BAA5E9C1-60D0-4521-AAF3-D67EA8ACBE39}"/>
                  </a:ext>
                </a:extLst>
              </p:cNvPr>
              <p:cNvPicPr>
                <a:picLocks noChangeAspect="1" noChangeArrowheads="1"/>
              </p:cNvPicPr>
              <p:nvPr/>
            </p:nvPicPr>
            <p:blipFill rotWithShape="1">
              <a:blip r:embed="rId3">
                <a:clrChange>
                  <a:clrFrom>
                    <a:srgbClr val="0B0B0B"/>
                  </a:clrFrom>
                  <a:clrTo>
                    <a:srgbClr val="0B0B0B">
                      <a:alpha val="0"/>
                    </a:srgbClr>
                  </a:clrTo>
                </a:clrChange>
                <a:extLst>
                  <a:ext uri="{28A0092B-C50C-407E-A947-70E740481C1C}">
                    <a14:useLocalDpi xmlns:a14="http://schemas.microsoft.com/office/drawing/2010/main" val="0"/>
                  </a:ext>
                </a:extLst>
              </a:blip>
              <a:srcRect l="31188" t="41399" r="31226" b="40133"/>
              <a:stretch/>
            </p:blipFill>
            <p:spPr bwMode="auto">
              <a:xfrm>
                <a:off x="580853" y="5241444"/>
                <a:ext cx="1342558" cy="4854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3" name="Group 202">
              <a:extLst>
                <a:ext uri="{FF2B5EF4-FFF2-40B4-BE49-F238E27FC236}">
                  <a16:creationId xmlns:a16="http://schemas.microsoft.com/office/drawing/2014/main" id="{74776940-1CC3-0741-A37D-4EAC00BA05B2}"/>
                </a:ext>
              </a:extLst>
            </p:cNvPr>
            <p:cNvGrpSpPr/>
            <p:nvPr/>
          </p:nvGrpSpPr>
          <p:grpSpPr>
            <a:xfrm>
              <a:off x="650929" y="2461360"/>
              <a:ext cx="3275472" cy="736098"/>
              <a:chOff x="650929" y="2489353"/>
              <a:chExt cx="3275472" cy="736098"/>
            </a:xfrm>
          </p:grpSpPr>
          <p:grpSp>
            <p:nvGrpSpPr>
              <p:cNvPr id="109" name="Group 108">
                <a:extLst>
                  <a:ext uri="{FF2B5EF4-FFF2-40B4-BE49-F238E27FC236}">
                    <a16:creationId xmlns:a16="http://schemas.microsoft.com/office/drawing/2014/main" id="{F0E68FBE-E7DA-762F-3996-6E55638F57D4}"/>
                  </a:ext>
                </a:extLst>
              </p:cNvPr>
              <p:cNvGrpSpPr/>
              <p:nvPr/>
            </p:nvGrpSpPr>
            <p:grpSpPr>
              <a:xfrm>
                <a:off x="650929" y="2489353"/>
                <a:ext cx="718147" cy="718147"/>
                <a:chOff x="566950" y="2489353"/>
                <a:chExt cx="718147" cy="718147"/>
              </a:xfrm>
            </p:grpSpPr>
            <p:sp>
              <p:nvSpPr>
                <p:cNvPr id="110" name="Oval 109">
                  <a:extLst>
                    <a:ext uri="{FF2B5EF4-FFF2-40B4-BE49-F238E27FC236}">
                      <a16:creationId xmlns:a16="http://schemas.microsoft.com/office/drawing/2014/main" id="{4B986FD8-E9EC-ACA9-589A-D424E8198A0A}"/>
                    </a:ext>
                  </a:extLst>
                </p:cNvPr>
                <p:cNvSpPr/>
                <p:nvPr/>
              </p:nvSpPr>
              <p:spPr>
                <a:xfrm>
                  <a:off x="566950" y="2489353"/>
                  <a:ext cx="718147" cy="718147"/>
                </a:xfrm>
                <a:prstGeom prst="ellipse">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200">
                    <a:solidFill>
                      <a:srgbClr val="000000"/>
                    </a:solidFill>
                    <a:latin typeface="Arial"/>
                  </a:endParaRPr>
                </a:p>
              </p:txBody>
            </p:sp>
            <p:grpSp>
              <p:nvGrpSpPr>
                <p:cNvPr id="111" name="Group 110">
                  <a:extLst>
                    <a:ext uri="{FF2B5EF4-FFF2-40B4-BE49-F238E27FC236}">
                      <a16:creationId xmlns:a16="http://schemas.microsoft.com/office/drawing/2014/main" id="{1DCE0279-6794-D507-BB3F-2F973AA7E291}"/>
                    </a:ext>
                  </a:extLst>
                </p:cNvPr>
                <p:cNvGrpSpPr/>
                <p:nvPr/>
              </p:nvGrpSpPr>
              <p:grpSpPr>
                <a:xfrm>
                  <a:off x="732763" y="2645346"/>
                  <a:ext cx="386521" cy="406160"/>
                  <a:chOff x="7799388" y="2287588"/>
                  <a:chExt cx="781050" cy="820738"/>
                </a:xfrm>
                <a:solidFill>
                  <a:schemeClr val="tx2"/>
                </a:solidFill>
              </p:grpSpPr>
              <p:sp>
                <p:nvSpPr>
                  <p:cNvPr id="112" name="Freeform 5">
                    <a:extLst>
                      <a:ext uri="{FF2B5EF4-FFF2-40B4-BE49-F238E27FC236}">
                        <a16:creationId xmlns:a16="http://schemas.microsoft.com/office/drawing/2014/main" id="{8A453FC2-16EA-7E31-5785-DA31E4B8DF83}"/>
                      </a:ext>
                    </a:extLst>
                  </p:cNvPr>
                  <p:cNvSpPr>
                    <a:spLocks/>
                  </p:cNvSpPr>
                  <p:nvPr/>
                </p:nvSpPr>
                <p:spPr bwMode="auto">
                  <a:xfrm>
                    <a:off x="7799388" y="2287588"/>
                    <a:ext cx="438150" cy="820738"/>
                  </a:xfrm>
                  <a:custGeom>
                    <a:avLst/>
                    <a:gdLst>
                      <a:gd name="T0" fmla="*/ 282 w 307"/>
                      <a:gd name="T1" fmla="*/ 507 h 576"/>
                      <a:gd name="T2" fmla="*/ 239 w 307"/>
                      <a:gd name="T3" fmla="*/ 551 h 576"/>
                      <a:gd name="T4" fmla="*/ 155 w 307"/>
                      <a:gd name="T5" fmla="*/ 480 h 576"/>
                      <a:gd name="T6" fmla="*/ 241 w 307"/>
                      <a:gd name="T7" fmla="*/ 383 h 576"/>
                      <a:gd name="T8" fmla="*/ 241 w 307"/>
                      <a:gd name="T9" fmla="*/ 357 h 576"/>
                      <a:gd name="T10" fmla="*/ 158 w 307"/>
                      <a:gd name="T11" fmla="*/ 396 h 576"/>
                      <a:gd name="T12" fmla="*/ 134 w 307"/>
                      <a:gd name="T13" fmla="*/ 370 h 576"/>
                      <a:gd name="T14" fmla="*/ 109 w 307"/>
                      <a:gd name="T15" fmla="*/ 370 h 576"/>
                      <a:gd name="T16" fmla="*/ 144 w 307"/>
                      <a:gd name="T17" fmla="*/ 418 h 576"/>
                      <a:gd name="T18" fmla="*/ 131 w 307"/>
                      <a:gd name="T19" fmla="*/ 469 h 576"/>
                      <a:gd name="T20" fmla="*/ 80 w 307"/>
                      <a:gd name="T21" fmla="*/ 445 h 576"/>
                      <a:gd name="T22" fmla="*/ 55 w 307"/>
                      <a:gd name="T23" fmla="*/ 360 h 576"/>
                      <a:gd name="T24" fmla="*/ 51 w 307"/>
                      <a:gd name="T25" fmla="*/ 348 h 576"/>
                      <a:gd name="T26" fmla="*/ 30 w 307"/>
                      <a:gd name="T27" fmla="*/ 269 h 576"/>
                      <a:gd name="T28" fmla="*/ 64 w 307"/>
                      <a:gd name="T29" fmla="*/ 206 h 576"/>
                      <a:gd name="T30" fmla="*/ 71 w 307"/>
                      <a:gd name="T31" fmla="*/ 193 h 576"/>
                      <a:gd name="T32" fmla="*/ 118 w 307"/>
                      <a:gd name="T33" fmla="*/ 118 h 576"/>
                      <a:gd name="T34" fmla="*/ 219 w 307"/>
                      <a:gd name="T35" fmla="*/ 190 h 576"/>
                      <a:gd name="T36" fmla="*/ 219 w 307"/>
                      <a:gd name="T37" fmla="*/ 165 h 576"/>
                      <a:gd name="T38" fmla="*/ 143 w 307"/>
                      <a:gd name="T39" fmla="*/ 102 h 576"/>
                      <a:gd name="T40" fmla="*/ 231 w 307"/>
                      <a:gd name="T41" fmla="*/ 26 h 576"/>
                      <a:gd name="T42" fmla="*/ 270 w 307"/>
                      <a:gd name="T43" fmla="*/ 38 h 576"/>
                      <a:gd name="T44" fmla="*/ 282 w 307"/>
                      <a:gd name="T45" fmla="*/ 87 h 576"/>
                      <a:gd name="T46" fmla="*/ 282 w 307"/>
                      <a:gd name="T47" fmla="*/ 89 h 576"/>
                      <a:gd name="T48" fmla="*/ 307 w 307"/>
                      <a:gd name="T49" fmla="*/ 89 h 576"/>
                      <a:gd name="T50" fmla="*/ 307 w 307"/>
                      <a:gd name="T51" fmla="*/ 87 h 576"/>
                      <a:gd name="T52" fmla="*/ 288 w 307"/>
                      <a:gd name="T53" fmla="*/ 20 h 576"/>
                      <a:gd name="T54" fmla="*/ 231 w 307"/>
                      <a:gd name="T55" fmla="*/ 0 h 576"/>
                      <a:gd name="T56" fmla="*/ 119 w 307"/>
                      <a:gd name="T57" fmla="*/ 91 h 576"/>
                      <a:gd name="T58" fmla="*/ 45 w 307"/>
                      <a:gd name="T59" fmla="*/ 188 h 576"/>
                      <a:gd name="T60" fmla="*/ 5 w 307"/>
                      <a:gd name="T61" fmla="*/ 265 h 576"/>
                      <a:gd name="T62" fmla="*/ 29 w 307"/>
                      <a:gd name="T63" fmla="*/ 362 h 576"/>
                      <a:gd name="T64" fmla="*/ 61 w 307"/>
                      <a:gd name="T65" fmla="*/ 462 h 576"/>
                      <a:gd name="T66" fmla="*/ 133 w 307"/>
                      <a:gd name="T67" fmla="*/ 495 h 576"/>
                      <a:gd name="T68" fmla="*/ 232 w 307"/>
                      <a:gd name="T69" fmla="*/ 576 h 576"/>
                      <a:gd name="T70" fmla="*/ 241 w 307"/>
                      <a:gd name="T71" fmla="*/ 576 h 576"/>
                      <a:gd name="T72" fmla="*/ 307 w 307"/>
                      <a:gd name="T73" fmla="*/ 507 h 576"/>
                      <a:gd name="T74" fmla="*/ 307 w 307"/>
                      <a:gd name="T75" fmla="*/ 444 h 576"/>
                      <a:gd name="T76" fmla="*/ 282 w 307"/>
                      <a:gd name="T77" fmla="*/ 444 h 576"/>
                      <a:gd name="T78" fmla="*/ 282 w 307"/>
                      <a:gd name="T79" fmla="*/ 507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07" h="576">
                        <a:moveTo>
                          <a:pt x="282" y="507"/>
                        </a:moveTo>
                        <a:cubicBezTo>
                          <a:pt x="282" y="536"/>
                          <a:pt x="260" y="549"/>
                          <a:pt x="239" y="551"/>
                        </a:cubicBezTo>
                        <a:cubicBezTo>
                          <a:pt x="206" y="554"/>
                          <a:pt x="166" y="533"/>
                          <a:pt x="155" y="480"/>
                        </a:cubicBezTo>
                        <a:cubicBezTo>
                          <a:pt x="156" y="446"/>
                          <a:pt x="174" y="383"/>
                          <a:pt x="241" y="383"/>
                        </a:cubicBezTo>
                        <a:cubicBezTo>
                          <a:pt x="241" y="357"/>
                          <a:pt x="241" y="357"/>
                          <a:pt x="241" y="357"/>
                        </a:cubicBezTo>
                        <a:cubicBezTo>
                          <a:pt x="205" y="357"/>
                          <a:pt x="177" y="373"/>
                          <a:pt x="158" y="396"/>
                        </a:cubicBezTo>
                        <a:cubicBezTo>
                          <a:pt x="145" y="392"/>
                          <a:pt x="134" y="379"/>
                          <a:pt x="134" y="370"/>
                        </a:cubicBezTo>
                        <a:cubicBezTo>
                          <a:pt x="109" y="370"/>
                          <a:pt x="109" y="370"/>
                          <a:pt x="109" y="370"/>
                        </a:cubicBezTo>
                        <a:cubicBezTo>
                          <a:pt x="109" y="389"/>
                          <a:pt x="124" y="409"/>
                          <a:pt x="144" y="418"/>
                        </a:cubicBezTo>
                        <a:cubicBezTo>
                          <a:pt x="137" y="434"/>
                          <a:pt x="132" y="451"/>
                          <a:pt x="131" y="469"/>
                        </a:cubicBezTo>
                        <a:cubicBezTo>
                          <a:pt x="110" y="468"/>
                          <a:pt x="93" y="460"/>
                          <a:pt x="80" y="445"/>
                        </a:cubicBezTo>
                        <a:cubicBezTo>
                          <a:pt x="58" y="420"/>
                          <a:pt x="50" y="382"/>
                          <a:pt x="55" y="360"/>
                        </a:cubicBezTo>
                        <a:cubicBezTo>
                          <a:pt x="56" y="356"/>
                          <a:pt x="55" y="351"/>
                          <a:pt x="51" y="348"/>
                        </a:cubicBezTo>
                        <a:cubicBezTo>
                          <a:pt x="33" y="331"/>
                          <a:pt x="25" y="302"/>
                          <a:pt x="30" y="269"/>
                        </a:cubicBezTo>
                        <a:cubicBezTo>
                          <a:pt x="36" y="236"/>
                          <a:pt x="51" y="212"/>
                          <a:pt x="64" y="206"/>
                        </a:cubicBezTo>
                        <a:cubicBezTo>
                          <a:pt x="69" y="204"/>
                          <a:pt x="72" y="199"/>
                          <a:pt x="71" y="193"/>
                        </a:cubicBezTo>
                        <a:cubicBezTo>
                          <a:pt x="67" y="157"/>
                          <a:pt x="91" y="128"/>
                          <a:pt x="118" y="118"/>
                        </a:cubicBezTo>
                        <a:cubicBezTo>
                          <a:pt x="126" y="190"/>
                          <a:pt x="188" y="190"/>
                          <a:pt x="219" y="190"/>
                        </a:cubicBezTo>
                        <a:cubicBezTo>
                          <a:pt x="219" y="165"/>
                          <a:pt x="219" y="165"/>
                          <a:pt x="219" y="165"/>
                        </a:cubicBezTo>
                        <a:cubicBezTo>
                          <a:pt x="168" y="165"/>
                          <a:pt x="143" y="155"/>
                          <a:pt x="143" y="102"/>
                        </a:cubicBezTo>
                        <a:cubicBezTo>
                          <a:pt x="144" y="77"/>
                          <a:pt x="186" y="26"/>
                          <a:pt x="231" y="26"/>
                        </a:cubicBezTo>
                        <a:cubicBezTo>
                          <a:pt x="249" y="26"/>
                          <a:pt x="262" y="30"/>
                          <a:pt x="270" y="38"/>
                        </a:cubicBezTo>
                        <a:cubicBezTo>
                          <a:pt x="282" y="50"/>
                          <a:pt x="282" y="71"/>
                          <a:pt x="282" y="87"/>
                        </a:cubicBezTo>
                        <a:cubicBezTo>
                          <a:pt x="282" y="89"/>
                          <a:pt x="282" y="89"/>
                          <a:pt x="282" y="89"/>
                        </a:cubicBezTo>
                        <a:cubicBezTo>
                          <a:pt x="307" y="89"/>
                          <a:pt x="307" y="89"/>
                          <a:pt x="307" y="89"/>
                        </a:cubicBezTo>
                        <a:cubicBezTo>
                          <a:pt x="307" y="87"/>
                          <a:pt x="307" y="87"/>
                          <a:pt x="307" y="87"/>
                        </a:cubicBezTo>
                        <a:cubicBezTo>
                          <a:pt x="307" y="69"/>
                          <a:pt x="307" y="40"/>
                          <a:pt x="288" y="20"/>
                        </a:cubicBezTo>
                        <a:cubicBezTo>
                          <a:pt x="275" y="7"/>
                          <a:pt x="256" y="0"/>
                          <a:pt x="231" y="0"/>
                        </a:cubicBezTo>
                        <a:cubicBezTo>
                          <a:pt x="177" y="0"/>
                          <a:pt x="128" y="52"/>
                          <a:pt x="119" y="91"/>
                        </a:cubicBezTo>
                        <a:cubicBezTo>
                          <a:pt x="80" y="101"/>
                          <a:pt x="44" y="138"/>
                          <a:pt x="45" y="188"/>
                        </a:cubicBezTo>
                        <a:cubicBezTo>
                          <a:pt x="26" y="202"/>
                          <a:pt x="11" y="231"/>
                          <a:pt x="5" y="265"/>
                        </a:cubicBezTo>
                        <a:cubicBezTo>
                          <a:pt x="0" y="303"/>
                          <a:pt x="8" y="338"/>
                          <a:pt x="29" y="362"/>
                        </a:cubicBezTo>
                        <a:cubicBezTo>
                          <a:pt x="26" y="390"/>
                          <a:pt x="35" y="432"/>
                          <a:pt x="61" y="462"/>
                        </a:cubicBezTo>
                        <a:cubicBezTo>
                          <a:pt x="80" y="483"/>
                          <a:pt x="104" y="494"/>
                          <a:pt x="133" y="495"/>
                        </a:cubicBezTo>
                        <a:cubicBezTo>
                          <a:pt x="147" y="549"/>
                          <a:pt x="192" y="576"/>
                          <a:pt x="232" y="576"/>
                        </a:cubicBezTo>
                        <a:cubicBezTo>
                          <a:pt x="235" y="576"/>
                          <a:pt x="238" y="576"/>
                          <a:pt x="241" y="576"/>
                        </a:cubicBezTo>
                        <a:cubicBezTo>
                          <a:pt x="281" y="572"/>
                          <a:pt x="307" y="545"/>
                          <a:pt x="307" y="507"/>
                        </a:cubicBezTo>
                        <a:cubicBezTo>
                          <a:pt x="307" y="444"/>
                          <a:pt x="307" y="444"/>
                          <a:pt x="307" y="444"/>
                        </a:cubicBezTo>
                        <a:cubicBezTo>
                          <a:pt x="282" y="444"/>
                          <a:pt x="282" y="444"/>
                          <a:pt x="282" y="444"/>
                        </a:cubicBezTo>
                        <a:lnTo>
                          <a:pt x="282" y="5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783">
                      <a:defRPr/>
                    </a:pPr>
                    <a:endParaRPr lang="en-US" sz="1300">
                      <a:solidFill>
                        <a:srgbClr val="FFFFFF"/>
                      </a:solidFill>
                      <a:latin typeface="Arial"/>
                    </a:endParaRPr>
                  </a:p>
                </p:txBody>
              </p:sp>
              <p:sp>
                <p:nvSpPr>
                  <p:cNvPr id="113" name="Freeform 6">
                    <a:extLst>
                      <a:ext uri="{FF2B5EF4-FFF2-40B4-BE49-F238E27FC236}">
                        <a16:creationId xmlns:a16="http://schemas.microsoft.com/office/drawing/2014/main" id="{93E28578-10FB-3685-9815-4A5B994F9261}"/>
                      </a:ext>
                    </a:extLst>
                  </p:cNvPr>
                  <p:cNvSpPr>
                    <a:spLocks noEditPoints="1"/>
                  </p:cNvSpPr>
                  <p:nvPr/>
                </p:nvSpPr>
                <p:spPr bwMode="auto">
                  <a:xfrm>
                    <a:off x="7935913" y="2487613"/>
                    <a:ext cx="644525" cy="250825"/>
                  </a:xfrm>
                  <a:custGeom>
                    <a:avLst/>
                    <a:gdLst>
                      <a:gd name="T0" fmla="*/ 212 w 453"/>
                      <a:gd name="T1" fmla="*/ 63 h 177"/>
                      <a:gd name="T2" fmla="*/ 212 w 453"/>
                      <a:gd name="T3" fmla="*/ 0 h 177"/>
                      <a:gd name="T4" fmla="*/ 187 w 453"/>
                      <a:gd name="T5" fmla="*/ 0 h 177"/>
                      <a:gd name="T6" fmla="*/ 187 w 453"/>
                      <a:gd name="T7" fmla="*/ 63 h 177"/>
                      <a:gd name="T8" fmla="*/ 162 w 453"/>
                      <a:gd name="T9" fmla="*/ 63 h 177"/>
                      <a:gd name="T10" fmla="*/ 117 w 453"/>
                      <a:gd name="T11" fmla="*/ 93 h 177"/>
                      <a:gd name="T12" fmla="*/ 107 w 453"/>
                      <a:gd name="T13" fmla="*/ 104 h 177"/>
                      <a:gd name="T14" fmla="*/ 51 w 453"/>
                      <a:gd name="T15" fmla="*/ 117 h 177"/>
                      <a:gd name="T16" fmla="*/ 0 w 453"/>
                      <a:gd name="T17" fmla="*/ 74 h 177"/>
                      <a:gd name="T18" fmla="*/ 0 w 453"/>
                      <a:gd name="T19" fmla="*/ 100 h 177"/>
                      <a:gd name="T20" fmla="*/ 27 w 453"/>
                      <a:gd name="T21" fmla="*/ 125 h 177"/>
                      <a:gd name="T22" fmla="*/ 9 w 453"/>
                      <a:gd name="T23" fmla="*/ 153 h 177"/>
                      <a:gd name="T24" fmla="*/ 17 w 453"/>
                      <a:gd name="T25" fmla="*/ 177 h 177"/>
                      <a:gd name="T26" fmla="*/ 49 w 453"/>
                      <a:gd name="T27" fmla="*/ 143 h 177"/>
                      <a:gd name="T28" fmla="*/ 68 w 453"/>
                      <a:gd name="T29" fmla="*/ 145 h 177"/>
                      <a:gd name="T30" fmla="*/ 125 w 453"/>
                      <a:gd name="T31" fmla="*/ 122 h 177"/>
                      <a:gd name="T32" fmla="*/ 136 w 453"/>
                      <a:gd name="T33" fmla="*/ 110 h 177"/>
                      <a:gd name="T34" fmla="*/ 160 w 453"/>
                      <a:gd name="T35" fmla="*/ 88 h 177"/>
                      <a:gd name="T36" fmla="*/ 162 w 453"/>
                      <a:gd name="T37" fmla="*/ 88 h 177"/>
                      <a:gd name="T38" fmla="*/ 353 w 453"/>
                      <a:gd name="T39" fmla="*/ 88 h 177"/>
                      <a:gd name="T40" fmla="*/ 402 w 453"/>
                      <a:gd name="T41" fmla="*/ 126 h 177"/>
                      <a:gd name="T42" fmla="*/ 453 w 453"/>
                      <a:gd name="T43" fmla="*/ 76 h 177"/>
                      <a:gd name="T44" fmla="*/ 402 w 453"/>
                      <a:gd name="T45" fmla="*/ 25 h 177"/>
                      <a:gd name="T46" fmla="*/ 353 w 453"/>
                      <a:gd name="T47" fmla="*/ 63 h 177"/>
                      <a:gd name="T48" fmla="*/ 212 w 453"/>
                      <a:gd name="T49" fmla="*/ 63 h 177"/>
                      <a:gd name="T50" fmla="*/ 402 w 453"/>
                      <a:gd name="T51" fmla="*/ 50 h 177"/>
                      <a:gd name="T52" fmla="*/ 428 w 453"/>
                      <a:gd name="T53" fmla="*/ 76 h 177"/>
                      <a:gd name="T54" fmla="*/ 402 w 453"/>
                      <a:gd name="T55" fmla="*/ 101 h 177"/>
                      <a:gd name="T56" fmla="*/ 377 w 453"/>
                      <a:gd name="T57" fmla="*/ 76 h 177"/>
                      <a:gd name="T58" fmla="*/ 402 w 453"/>
                      <a:gd name="T59" fmla="*/ 5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53" h="177">
                        <a:moveTo>
                          <a:pt x="212" y="63"/>
                        </a:moveTo>
                        <a:cubicBezTo>
                          <a:pt x="212" y="0"/>
                          <a:pt x="212" y="0"/>
                          <a:pt x="212" y="0"/>
                        </a:cubicBezTo>
                        <a:cubicBezTo>
                          <a:pt x="187" y="0"/>
                          <a:pt x="187" y="0"/>
                          <a:pt x="187" y="0"/>
                        </a:cubicBezTo>
                        <a:cubicBezTo>
                          <a:pt x="187" y="63"/>
                          <a:pt x="187" y="63"/>
                          <a:pt x="187" y="63"/>
                        </a:cubicBezTo>
                        <a:cubicBezTo>
                          <a:pt x="162" y="63"/>
                          <a:pt x="162" y="63"/>
                          <a:pt x="162" y="63"/>
                        </a:cubicBezTo>
                        <a:cubicBezTo>
                          <a:pt x="144" y="62"/>
                          <a:pt x="129" y="78"/>
                          <a:pt x="117" y="93"/>
                        </a:cubicBezTo>
                        <a:cubicBezTo>
                          <a:pt x="113" y="97"/>
                          <a:pt x="110" y="101"/>
                          <a:pt x="107" y="104"/>
                        </a:cubicBezTo>
                        <a:cubicBezTo>
                          <a:pt x="94" y="118"/>
                          <a:pt x="68" y="124"/>
                          <a:pt x="51" y="117"/>
                        </a:cubicBezTo>
                        <a:cubicBezTo>
                          <a:pt x="48" y="93"/>
                          <a:pt x="26" y="74"/>
                          <a:pt x="0" y="74"/>
                        </a:cubicBezTo>
                        <a:cubicBezTo>
                          <a:pt x="0" y="100"/>
                          <a:pt x="0" y="100"/>
                          <a:pt x="0" y="100"/>
                        </a:cubicBezTo>
                        <a:cubicBezTo>
                          <a:pt x="15" y="100"/>
                          <a:pt x="27" y="110"/>
                          <a:pt x="27" y="125"/>
                        </a:cubicBezTo>
                        <a:cubicBezTo>
                          <a:pt x="27" y="137"/>
                          <a:pt x="19" y="149"/>
                          <a:pt x="9" y="153"/>
                        </a:cubicBezTo>
                        <a:cubicBezTo>
                          <a:pt x="17" y="177"/>
                          <a:pt x="17" y="177"/>
                          <a:pt x="17" y="177"/>
                        </a:cubicBezTo>
                        <a:cubicBezTo>
                          <a:pt x="32" y="171"/>
                          <a:pt x="44" y="158"/>
                          <a:pt x="49" y="143"/>
                        </a:cubicBezTo>
                        <a:cubicBezTo>
                          <a:pt x="55" y="144"/>
                          <a:pt x="62" y="145"/>
                          <a:pt x="68" y="145"/>
                        </a:cubicBezTo>
                        <a:cubicBezTo>
                          <a:pt x="89" y="145"/>
                          <a:pt x="111" y="137"/>
                          <a:pt x="125" y="122"/>
                        </a:cubicBezTo>
                        <a:cubicBezTo>
                          <a:pt x="129" y="118"/>
                          <a:pt x="132" y="114"/>
                          <a:pt x="136" y="110"/>
                        </a:cubicBezTo>
                        <a:cubicBezTo>
                          <a:pt x="143" y="102"/>
                          <a:pt x="155" y="88"/>
                          <a:pt x="160" y="88"/>
                        </a:cubicBezTo>
                        <a:cubicBezTo>
                          <a:pt x="161" y="88"/>
                          <a:pt x="161" y="88"/>
                          <a:pt x="162" y="88"/>
                        </a:cubicBezTo>
                        <a:cubicBezTo>
                          <a:pt x="353" y="88"/>
                          <a:pt x="353" y="88"/>
                          <a:pt x="353" y="88"/>
                        </a:cubicBezTo>
                        <a:cubicBezTo>
                          <a:pt x="359" y="110"/>
                          <a:pt x="379" y="126"/>
                          <a:pt x="402" y="126"/>
                        </a:cubicBezTo>
                        <a:cubicBezTo>
                          <a:pt x="430" y="126"/>
                          <a:pt x="453" y="104"/>
                          <a:pt x="453" y="76"/>
                        </a:cubicBezTo>
                        <a:cubicBezTo>
                          <a:pt x="453" y="48"/>
                          <a:pt x="430" y="25"/>
                          <a:pt x="402" y="25"/>
                        </a:cubicBezTo>
                        <a:cubicBezTo>
                          <a:pt x="379" y="25"/>
                          <a:pt x="359" y="41"/>
                          <a:pt x="353" y="63"/>
                        </a:cubicBezTo>
                        <a:lnTo>
                          <a:pt x="212" y="63"/>
                        </a:lnTo>
                        <a:close/>
                        <a:moveTo>
                          <a:pt x="402" y="50"/>
                        </a:moveTo>
                        <a:cubicBezTo>
                          <a:pt x="416" y="50"/>
                          <a:pt x="428" y="62"/>
                          <a:pt x="428" y="76"/>
                        </a:cubicBezTo>
                        <a:cubicBezTo>
                          <a:pt x="428" y="90"/>
                          <a:pt x="416" y="101"/>
                          <a:pt x="402" y="101"/>
                        </a:cubicBezTo>
                        <a:cubicBezTo>
                          <a:pt x="388" y="101"/>
                          <a:pt x="377" y="90"/>
                          <a:pt x="377" y="76"/>
                        </a:cubicBezTo>
                        <a:cubicBezTo>
                          <a:pt x="377" y="62"/>
                          <a:pt x="388" y="50"/>
                          <a:pt x="402"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783">
                      <a:defRPr/>
                    </a:pPr>
                    <a:endParaRPr lang="en-US" sz="1300">
                      <a:solidFill>
                        <a:srgbClr val="FFFFFF"/>
                      </a:solidFill>
                      <a:latin typeface="Arial"/>
                    </a:endParaRPr>
                  </a:p>
                </p:txBody>
              </p:sp>
              <p:sp>
                <p:nvSpPr>
                  <p:cNvPr id="114" name="Freeform 7">
                    <a:extLst>
                      <a:ext uri="{FF2B5EF4-FFF2-40B4-BE49-F238E27FC236}">
                        <a16:creationId xmlns:a16="http://schemas.microsoft.com/office/drawing/2014/main" id="{AB7DFD08-209D-26E9-9F10-72A2CC222C46}"/>
                      </a:ext>
                    </a:extLst>
                  </p:cNvPr>
                  <p:cNvSpPr>
                    <a:spLocks noEditPoints="1"/>
                  </p:cNvSpPr>
                  <p:nvPr/>
                </p:nvSpPr>
                <p:spPr bwMode="auto">
                  <a:xfrm>
                    <a:off x="8088313" y="2378075"/>
                    <a:ext cx="365125" cy="144463"/>
                  </a:xfrm>
                  <a:custGeom>
                    <a:avLst/>
                    <a:gdLst>
                      <a:gd name="T0" fmla="*/ 92 w 256"/>
                      <a:gd name="T1" fmla="*/ 38 h 101"/>
                      <a:gd name="T2" fmla="*/ 23 w 256"/>
                      <a:gd name="T3" fmla="*/ 11 h 101"/>
                      <a:gd name="T4" fmla="*/ 0 w 256"/>
                      <a:gd name="T5" fmla="*/ 20 h 101"/>
                      <a:gd name="T6" fmla="*/ 92 w 256"/>
                      <a:gd name="T7" fmla="*/ 63 h 101"/>
                      <a:gd name="T8" fmla="*/ 157 w 256"/>
                      <a:gd name="T9" fmla="*/ 63 h 101"/>
                      <a:gd name="T10" fmla="*/ 206 w 256"/>
                      <a:gd name="T11" fmla="*/ 101 h 101"/>
                      <a:gd name="T12" fmla="*/ 256 w 256"/>
                      <a:gd name="T13" fmla="*/ 50 h 101"/>
                      <a:gd name="T14" fmla="*/ 206 w 256"/>
                      <a:gd name="T15" fmla="*/ 0 h 101"/>
                      <a:gd name="T16" fmla="*/ 157 w 256"/>
                      <a:gd name="T17" fmla="*/ 38 h 101"/>
                      <a:gd name="T18" fmla="*/ 92 w 256"/>
                      <a:gd name="T19" fmla="*/ 38 h 101"/>
                      <a:gd name="T20" fmla="*/ 206 w 256"/>
                      <a:gd name="T21" fmla="*/ 25 h 101"/>
                      <a:gd name="T22" fmla="*/ 231 w 256"/>
                      <a:gd name="T23" fmla="*/ 50 h 101"/>
                      <a:gd name="T24" fmla="*/ 206 w 256"/>
                      <a:gd name="T25" fmla="*/ 76 h 101"/>
                      <a:gd name="T26" fmla="*/ 180 w 256"/>
                      <a:gd name="T27" fmla="*/ 50 h 101"/>
                      <a:gd name="T28" fmla="*/ 206 w 256"/>
                      <a:gd name="T29" fmla="*/ 2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6" h="101">
                        <a:moveTo>
                          <a:pt x="92" y="38"/>
                        </a:moveTo>
                        <a:cubicBezTo>
                          <a:pt x="51" y="38"/>
                          <a:pt x="31" y="30"/>
                          <a:pt x="23" y="11"/>
                        </a:cubicBezTo>
                        <a:cubicBezTo>
                          <a:pt x="0" y="20"/>
                          <a:pt x="0" y="20"/>
                          <a:pt x="0" y="20"/>
                        </a:cubicBezTo>
                        <a:cubicBezTo>
                          <a:pt x="15" y="58"/>
                          <a:pt x="57" y="63"/>
                          <a:pt x="92" y="63"/>
                        </a:cubicBezTo>
                        <a:cubicBezTo>
                          <a:pt x="157" y="63"/>
                          <a:pt x="157" y="63"/>
                          <a:pt x="157" y="63"/>
                        </a:cubicBezTo>
                        <a:cubicBezTo>
                          <a:pt x="162" y="85"/>
                          <a:pt x="182" y="101"/>
                          <a:pt x="206" y="101"/>
                        </a:cubicBezTo>
                        <a:cubicBezTo>
                          <a:pt x="233" y="101"/>
                          <a:pt x="256" y="78"/>
                          <a:pt x="256" y="50"/>
                        </a:cubicBezTo>
                        <a:cubicBezTo>
                          <a:pt x="256" y="22"/>
                          <a:pt x="233" y="0"/>
                          <a:pt x="206" y="0"/>
                        </a:cubicBezTo>
                        <a:cubicBezTo>
                          <a:pt x="182" y="0"/>
                          <a:pt x="162" y="16"/>
                          <a:pt x="157" y="38"/>
                        </a:cubicBezTo>
                        <a:lnTo>
                          <a:pt x="92" y="38"/>
                        </a:lnTo>
                        <a:close/>
                        <a:moveTo>
                          <a:pt x="206" y="25"/>
                        </a:moveTo>
                        <a:cubicBezTo>
                          <a:pt x="220" y="25"/>
                          <a:pt x="231" y="36"/>
                          <a:pt x="231" y="50"/>
                        </a:cubicBezTo>
                        <a:cubicBezTo>
                          <a:pt x="231" y="64"/>
                          <a:pt x="220" y="76"/>
                          <a:pt x="206" y="76"/>
                        </a:cubicBezTo>
                        <a:cubicBezTo>
                          <a:pt x="192" y="76"/>
                          <a:pt x="180" y="64"/>
                          <a:pt x="180" y="50"/>
                        </a:cubicBezTo>
                        <a:cubicBezTo>
                          <a:pt x="180" y="36"/>
                          <a:pt x="192" y="25"/>
                          <a:pt x="206" y="2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783">
                      <a:defRPr/>
                    </a:pPr>
                    <a:endParaRPr lang="en-US" sz="1300">
                      <a:solidFill>
                        <a:srgbClr val="FFFFFF"/>
                      </a:solidFill>
                      <a:latin typeface="Arial"/>
                    </a:endParaRPr>
                  </a:p>
                </p:txBody>
              </p:sp>
              <p:sp>
                <p:nvSpPr>
                  <p:cNvPr id="115" name="Freeform 8">
                    <a:extLst>
                      <a:ext uri="{FF2B5EF4-FFF2-40B4-BE49-F238E27FC236}">
                        <a16:creationId xmlns:a16="http://schemas.microsoft.com/office/drawing/2014/main" id="{ECA5418F-059C-CDD7-7D34-E198C2922B40}"/>
                      </a:ext>
                    </a:extLst>
                  </p:cNvPr>
                  <p:cNvSpPr>
                    <a:spLocks noEditPoints="1"/>
                  </p:cNvSpPr>
                  <p:nvPr/>
                </p:nvSpPr>
                <p:spPr bwMode="auto">
                  <a:xfrm>
                    <a:off x="8201025" y="2649538"/>
                    <a:ext cx="252412" cy="198438"/>
                  </a:xfrm>
                  <a:custGeom>
                    <a:avLst/>
                    <a:gdLst>
                      <a:gd name="T0" fmla="*/ 0 w 177"/>
                      <a:gd name="T1" fmla="*/ 0 h 139"/>
                      <a:gd name="T2" fmla="*/ 0 w 177"/>
                      <a:gd name="T3" fmla="*/ 139 h 139"/>
                      <a:gd name="T4" fmla="*/ 25 w 177"/>
                      <a:gd name="T5" fmla="*/ 139 h 139"/>
                      <a:gd name="T6" fmla="*/ 25 w 177"/>
                      <a:gd name="T7" fmla="*/ 76 h 139"/>
                      <a:gd name="T8" fmla="*/ 78 w 177"/>
                      <a:gd name="T9" fmla="*/ 76 h 139"/>
                      <a:gd name="T10" fmla="*/ 127 w 177"/>
                      <a:gd name="T11" fmla="*/ 114 h 139"/>
                      <a:gd name="T12" fmla="*/ 177 w 177"/>
                      <a:gd name="T13" fmla="*/ 63 h 139"/>
                      <a:gd name="T14" fmla="*/ 127 w 177"/>
                      <a:gd name="T15" fmla="*/ 12 h 139"/>
                      <a:gd name="T16" fmla="*/ 78 w 177"/>
                      <a:gd name="T17" fmla="*/ 50 h 139"/>
                      <a:gd name="T18" fmla="*/ 25 w 177"/>
                      <a:gd name="T19" fmla="*/ 50 h 139"/>
                      <a:gd name="T20" fmla="*/ 25 w 177"/>
                      <a:gd name="T21" fmla="*/ 0 h 139"/>
                      <a:gd name="T22" fmla="*/ 0 w 177"/>
                      <a:gd name="T23" fmla="*/ 0 h 139"/>
                      <a:gd name="T24" fmla="*/ 127 w 177"/>
                      <a:gd name="T25" fmla="*/ 38 h 139"/>
                      <a:gd name="T26" fmla="*/ 152 w 177"/>
                      <a:gd name="T27" fmla="*/ 63 h 139"/>
                      <a:gd name="T28" fmla="*/ 127 w 177"/>
                      <a:gd name="T29" fmla="*/ 88 h 139"/>
                      <a:gd name="T30" fmla="*/ 101 w 177"/>
                      <a:gd name="T31" fmla="*/ 63 h 139"/>
                      <a:gd name="T32" fmla="*/ 127 w 177"/>
                      <a:gd name="T33" fmla="*/ 3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139">
                        <a:moveTo>
                          <a:pt x="0" y="0"/>
                        </a:moveTo>
                        <a:cubicBezTo>
                          <a:pt x="0" y="139"/>
                          <a:pt x="0" y="139"/>
                          <a:pt x="0" y="139"/>
                        </a:cubicBezTo>
                        <a:cubicBezTo>
                          <a:pt x="25" y="139"/>
                          <a:pt x="25" y="139"/>
                          <a:pt x="25" y="139"/>
                        </a:cubicBezTo>
                        <a:cubicBezTo>
                          <a:pt x="25" y="76"/>
                          <a:pt x="25" y="76"/>
                          <a:pt x="25" y="76"/>
                        </a:cubicBezTo>
                        <a:cubicBezTo>
                          <a:pt x="78" y="76"/>
                          <a:pt x="78" y="76"/>
                          <a:pt x="78" y="76"/>
                        </a:cubicBezTo>
                        <a:cubicBezTo>
                          <a:pt x="83" y="97"/>
                          <a:pt x="103" y="114"/>
                          <a:pt x="127" y="114"/>
                        </a:cubicBezTo>
                        <a:cubicBezTo>
                          <a:pt x="154" y="114"/>
                          <a:pt x="177" y="91"/>
                          <a:pt x="177" y="63"/>
                        </a:cubicBezTo>
                        <a:cubicBezTo>
                          <a:pt x="177" y="35"/>
                          <a:pt x="154" y="12"/>
                          <a:pt x="127" y="12"/>
                        </a:cubicBezTo>
                        <a:cubicBezTo>
                          <a:pt x="103" y="12"/>
                          <a:pt x="83" y="29"/>
                          <a:pt x="78" y="50"/>
                        </a:cubicBezTo>
                        <a:cubicBezTo>
                          <a:pt x="25" y="50"/>
                          <a:pt x="25" y="50"/>
                          <a:pt x="25" y="50"/>
                        </a:cubicBezTo>
                        <a:cubicBezTo>
                          <a:pt x="25" y="0"/>
                          <a:pt x="25" y="0"/>
                          <a:pt x="25" y="0"/>
                        </a:cubicBezTo>
                        <a:lnTo>
                          <a:pt x="0" y="0"/>
                        </a:lnTo>
                        <a:close/>
                        <a:moveTo>
                          <a:pt x="127" y="38"/>
                        </a:moveTo>
                        <a:cubicBezTo>
                          <a:pt x="141" y="38"/>
                          <a:pt x="152" y="49"/>
                          <a:pt x="152" y="63"/>
                        </a:cubicBezTo>
                        <a:cubicBezTo>
                          <a:pt x="152" y="77"/>
                          <a:pt x="141" y="88"/>
                          <a:pt x="127" y="88"/>
                        </a:cubicBezTo>
                        <a:cubicBezTo>
                          <a:pt x="113" y="88"/>
                          <a:pt x="101" y="77"/>
                          <a:pt x="101" y="63"/>
                        </a:cubicBezTo>
                        <a:cubicBezTo>
                          <a:pt x="101" y="49"/>
                          <a:pt x="113" y="38"/>
                          <a:pt x="12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783">
                      <a:defRPr/>
                    </a:pPr>
                    <a:endParaRPr lang="en-US" sz="1300">
                      <a:solidFill>
                        <a:srgbClr val="FFFFFF"/>
                      </a:solidFill>
                      <a:latin typeface="Arial"/>
                    </a:endParaRPr>
                  </a:p>
                </p:txBody>
              </p:sp>
              <p:sp>
                <p:nvSpPr>
                  <p:cNvPr id="116" name="Freeform 9">
                    <a:extLst>
                      <a:ext uri="{FF2B5EF4-FFF2-40B4-BE49-F238E27FC236}">
                        <a16:creationId xmlns:a16="http://schemas.microsoft.com/office/drawing/2014/main" id="{172694F3-A624-157F-81D5-F077211E9C59}"/>
                      </a:ext>
                    </a:extLst>
                  </p:cNvPr>
                  <p:cNvSpPr>
                    <a:spLocks noEditPoints="1"/>
                  </p:cNvSpPr>
                  <p:nvPr/>
                </p:nvSpPr>
                <p:spPr bwMode="auto">
                  <a:xfrm>
                    <a:off x="8255000" y="2955925"/>
                    <a:ext cx="198437" cy="144463"/>
                  </a:xfrm>
                  <a:custGeom>
                    <a:avLst/>
                    <a:gdLst>
                      <a:gd name="T0" fmla="*/ 89 w 139"/>
                      <a:gd name="T1" fmla="*/ 0 h 101"/>
                      <a:gd name="T2" fmla="*/ 40 w 139"/>
                      <a:gd name="T3" fmla="*/ 38 h 101"/>
                      <a:gd name="T4" fmla="*/ 0 w 139"/>
                      <a:gd name="T5" fmla="*/ 38 h 101"/>
                      <a:gd name="T6" fmla="*/ 0 w 139"/>
                      <a:gd name="T7" fmla="*/ 63 h 101"/>
                      <a:gd name="T8" fmla="*/ 40 w 139"/>
                      <a:gd name="T9" fmla="*/ 63 h 101"/>
                      <a:gd name="T10" fmla="*/ 89 w 139"/>
                      <a:gd name="T11" fmla="*/ 101 h 101"/>
                      <a:gd name="T12" fmla="*/ 139 w 139"/>
                      <a:gd name="T13" fmla="*/ 51 h 101"/>
                      <a:gd name="T14" fmla="*/ 89 w 139"/>
                      <a:gd name="T15" fmla="*/ 0 h 101"/>
                      <a:gd name="T16" fmla="*/ 89 w 139"/>
                      <a:gd name="T17" fmla="*/ 76 h 101"/>
                      <a:gd name="T18" fmla="*/ 63 w 139"/>
                      <a:gd name="T19" fmla="*/ 51 h 101"/>
                      <a:gd name="T20" fmla="*/ 89 w 139"/>
                      <a:gd name="T21" fmla="*/ 25 h 101"/>
                      <a:gd name="T22" fmla="*/ 114 w 139"/>
                      <a:gd name="T23" fmla="*/ 51 h 101"/>
                      <a:gd name="T24" fmla="*/ 89 w 139"/>
                      <a:gd name="T25" fmla="*/ 7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 h="101">
                        <a:moveTo>
                          <a:pt x="89" y="0"/>
                        </a:moveTo>
                        <a:cubicBezTo>
                          <a:pt x="65" y="0"/>
                          <a:pt x="45" y="16"/>
                          <a:pt x="40" y="38"/>
                        </a:cubicBezTo>
                        <a:cubicBezTo>
                          <a:pt x="0" y="38"/>
                          <a:pt x="0" y="38"/>
                          <a:pt x="0" y="38"/>
                        </a:cubicBezTo>
                        <a:cubicBezTo>
                          <a:pt x="0" y="63"/>
                          <a:pt x="0" y="63"/>
                          <a:pt x="0" y="63"/>
                        </a:cubicBezTo>
                        <a:cubicBezTo>
                          <a:pt x="40" y="63"/>
                          <a:pt x="40" y="63"/>
                          <a:pt x="40" y="63"/>
                        </a:cubicBezTo>
                        <a:cubicBezTo>
                          <a:pt x="45" y="85"/>
                          <a:pt x="65" y="101"/>
                          <a:pt x="89" y="101"/>
                        </a:cubicBezTo>
                        <a:cubicBezTo>
                          <a:pt x="116" y="101"/>
                          <a:pt x="139" y="78"/>
                          <a:pt x="139" y="51"/>
                        </a:cubicBezTo>
                        <a:cubicBezTo>
                          <a:pt x="139" y="23"/>
                          <a:pt x="116" y="0"/>
                          <a:pt x="89" y="0"/>
                        </a:cubicBezTo>
                        <a:close/>
                        <a:moveTo>
                          <a:pt x="89" y="76"/>
                        </a:moveTo>
                        <a:cubicBezTo>
                          <a:pt x="75" y="76"/>
                          <a:pt x="63" y="65"/>
                          <a:pt x="63" y="51"/>
                        </a:cubicBezTo>
                        <a:cubicBezTo>
                          <a:pt x="63" y="37"/>
                          <a:pt x="75" y="25"/>
                          <a:pt x="89" y="25"/>
                        </a:cubicBezTo>
                        <a:cubicBezTo>
                          <a:pt x="103" y="25"/>
                          <a:pt x="114" y="37"/>
                          <a:pt x="114" y="51"/>
                        </a:cubicBezTo>
                        <a:cubicBezTo>
                          <a:pt x="114" y="65"/>
                          <a:pt x="103" y="76"/>
                          <a:pt x="8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783">
                      <a:defRPr/>
                    </a:pPr>
                    <a:endParaRPr lang="en-US" sz="1300">
                      <a:solidFill>
                        <a:srgbClr val="FFFFFF"/>
                      </a:solidFill>
                      <a:latin typeface="Arial"/>
                    </a:endParaRPr>
                  </a:p>
                </p:txBody>
              </p:sp>
              <p:sp>
                <p:nvSpPr>
                  <p:cNvPr id="117" name="Freeform 10">
                    <a:extLst>
                      <a:ext uri="{FF2B5EF4-FFF2-40B4-BE49-F238E27FC236}">
                        <a16:creationId xmlns:a16="http://schemas.microsoft.com/office/drawing/2014/main" id="{405CE687-6FD7-15FF-7FD3-0E6E5663E403}"/>
                      </a:ext>
                    </a:extLst>
                  </p:cNvPr>
                  <p:cNvSpPr>
                    <a:spLocks noEditPoints="1"/>
                  </p:cNvSpPr>
                  <p:nvPr/>
                </p:nvSpPr>
                <p:spPr bwMode="auto">
                  <a:xfrm>
                    <a:off x="8113713" y="2811463"/>
                    <a:ext cx="466725" cy="144463"/>
                  </a:xfrm>
                  <a:custGeom>
                    <a:avLst/>
                    <a:gdLst>
                      <a:gd name="T0" fmla="*/ 277 w 328"/>
                      <a:gd name="T1" fmla="*/ 0 h 101"/>
                      <a:gd name="T2" fmla="*/ 228 w 328"/>
                      <a:gd name="T3" fmla="*/ 38 h 101"/>
                      <a:gd name="T4" fmla="*/ 75 w 328"/>
                      <a:gd name="T5" fmla="*/ 38 h 101"/>
                      <a:gd name="T6" fmla="*/ 0 w 328"/>
                      <a:gd name="T7" fmla="*/ 73 h 101"/>
                      <a:gd name="T8" fmla="*/ 23 w 328"/>
                      <a:gd name="T9" fmla="*/ 83 h 101"/>
                      <a:gd name="T10" fmla="*/ 75 w 328"/>
                      <a:gd name="T11" fmla="*/ 63 h 101"/>
                      <a:gd name="T12" fmla="*/ 228 w 328"/>
                      <a:gd name="T13" fmla="*/ 63 h 101"/>
                      <a:gd name="T14" fmla="*/ 277 w 328"/>
                      <a:gd name="T15" fmla="*/ 101 h 101"/>
                      <a:gd name="T16" fmla="*/ 328 w 328"/>
                      <a:gd name="T17" fmla="*/ 50 h 101"/>
                      <a:gd name="T18" fmla="*/ 277 w 328"/>
                      <a:gd name="T19" fmla="*/ 0 h 101"/>
                      <a:gd name="T20" fmla="*/ 277 w 328"/>
                      <a:gd name="T21" fmla="*/ 76 h 101"/>
                      <a:gd name="T22" fmla="*/ 252 w 328"/>
                      <a:gd name="T23" fmla="*/ 50 h 101"/>
                      <a:gd name="T24" fmla="*/ 277 w 328"/>
                      <a:gd name="T25" fmla="*/ 25 h 101"/>
                      <a:gd name="T26" fmla="*/ 303 w 328"/>
                      <a:gd name="T27" fmla="*/ 50 h 101"/>
                      <a:gd name="T28" fmla="*/ 277 w 328"/>
                      <a:gd name="T29" fmla="*/ 7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8" h="101">
                        <a:moveTo>
                          <a:pt x="277" y="0"/>
                        </a:moveTo>
                        <a:cubicBezTo>
                          <a:pt x="254" y="0"/>
                          <a:pt x="234" y="16"/>
                          <a:pt x="228" y="38"/>
                        </a:cubicBezTo>
                        <a:cubicBezTo>
                          <a:pt x="75" y="38"/>
                          <a:pt x="75" y="38"/>
                          <a:pt x="75" y="38"/>
                        </a:cubicBezTo>
                        <a:cubicBezTo>
                          <a:pt x="45" y="38"/>
                          <a:pt x="13" y="42"/>
                          <a:pt x="0" y="73"/>
                        </a:cubicBezTo>
                        <a:cubicBezTo>
                          <a:pt x="23" y="83"/>
                          <a:pt x="23" y="83"/>
                          <a:pt x="23" y="83"/>
                        </a:cubicBezTo>
                        <a:cubicBezTo>
                          <a:pt x="29" y="69"/>
                          <a:pt x="44" y="63"/>
                          <a:pt x="75" y="63"/>
                        </a:cubicBezTo>
                        <a:cubicBezTo>
                          <a:pt x="228" y="63"/>
                          <a:pt x="228" y="63"/>
                          <a:pt x="228" y="63"/>
                        </a:cubicBezTo>
                        <a:cubicBezTo>
                          <a:pt x="234" y="85"/>
                          <a:pt x="254" y="101"/>
                          <a:pt x="277" y="101"/>
                        </a:cubicBezTo>
                        <a:cubicBezTo>
                          <a:pt x="305" y="101"/>
                          <a:pt x="328" y="78"/>
                          <a:pt x="328" y="50"/>
                        </a:cubicBezTo>
                        <a:cubicBezTo>
                          <a:pt x="328" y="22"/>
                          <a:pt x="305" y="0"/>
                          <a:pt x="277" y="0"/>
                        </a:cubicBezTo>
                        <a:close/>
                        <a:moveTo>
                          <a:pt x="277" y="76"/>
                        </a:moveTo>
                        <a:cubicBezTo>
                          <a:pt x="263" y="76"/>
                          <a:pt x="252" y="64"/>
                          <a:pt x="252" y="50"/>
                        </a:cubicBezTo>
                        <a:cubicBezTo>
                          <a:pt x="252" y="36"/>
                          <a:pt x="263" y="25"/>
                          <a:pt x="277" y="25"/>
                        </a:cubicBezTo>
                        <a:cubicBezTo>
                          <a:pt x="291" y="25"/>
                          <a:pt x="303" y="36"/>
                          <a:pt x="303" y="50"/>
                        </a:cubicBezTo>
                        <a:cubicBezTo>
                          <a:pt x="303" y="64"/>
                          <a:pt x="291" y="76"/>
                          <a:pt x="277"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783">
                      <a:defRPr/>
                    </a:pPr>
                    <a:endParaRPr lang="en-US" sz="1300">
                      <a:solidFill>
                        <a:srgbClr val="FFFFFF"/>
                      </a:solidFill>
                      <a:latin typeface="Arial"/>
                    </a:endParaRPr>
                  </a:p>
                </p:txBody>
              </p:sp>
            </p:grpSp>
          </p:grpSp>
          <p:sp>
            <p:nvSpPr>
              <p:cNvPr id="118" name="TextBox 117">
                <a:extLst>
                  <a:ext uri="{FF2B5EF4-FFF2-40B4-BE49-F238E27FC236}">
                    <a16:creationId xmlns:a16="http://schemas.microsoft.com/office/drawing/2014/main" id="{BA3446B2-5B0B-C62E-8D15-27A48613DFD8}"/>
                  </a:ext>
                </a:extLst>
              </p:cNvPr>
              <p:cNvSpPr txBox="1"/>
              <p:nvPr/>
            </p:nvSpPr>
            <p:spPr>
              <a:xfrm>
                <a:off x="1545334" y="2532954"/>
                <a:ext cx="1053699" cy="692497"/>
              </a:xfrm>
              <a:prstGeom prst="rect">
                <a:avLst/>
              </a:prstGeom>
              <a:noFill/>
            </p:spPr>
            <p:txBody>
              <a:bodyPr wrap="square" lIns="0" tIns="0" rIns="0" bIns="0" rtlCol="0">
                <a:spAutoFit/>
              </a:bodyPr>
              <a:lstStyle/>
              <a:p>
                <a:pPr defTabSz="914377">
                  <a:spcBef>
                    <a:spcPts val="200"/>
                  </a:spcBef>
                  <a:defRPr/>
                </a:pPr>
                <a:r>
                  <a:rPr lang="en-US" sz="1000">
                    <a:solidFill>
                      <a:srgbClr val="0D2155"/>
                    </a:solidFill>
                    <a:latin typeface="Arial"/>
                  </a:rPr>
                  <a:t>Deployment</a:t>
                </a:r>
              </a:p>
              <a:p>
                <a:pPr defTabSz="914377">
                  <a:spcBef>
                    <a:spcPts val="200"/>
                  </a:spcBef>
                  <a:defRPr/>
                </a:pPr>
                <a:r>
                  <a:rPr lang="en-US" sz="1000">
                    <a:solidFill>
                      <a:srgbClr val="0D2155"/>
                    </a:solidFill>
                    <a:latin typeface="Arial"/>
                  </a:rPr>
                  <a:t>Parity/sparing</a:t>
                </a:r>
              </a:p>
              <a:p>
                <a:pPr defTabSz="914377">
                  <a:spcBef>
                    <a:spcPts val="200"/>
                  </a:spcBef>
                  <a:defRPr/>
                </a:pPr>
                <a:r>
                  <a:rPr lang="en-US" sz="1000">
                    <a:solidFill>
                      <a:srgbClr val="0D2155"/>
                    </a:solidFill>
                    <a:latin typeface="Arial"/>
                  </a:rPr>
                  <a:t>Data placement</a:t>
                </a:r>
              </a:p>
              <a:p>
                <a:pPr defTabSz="914377">
                  <a:spcBef>
                    <a:spcPts val="200"/>
                  </a:spcBef>
                  <a:defRPr/>
                </a:pPr>
                <a:r>
                  <a:rPr lang="en-US" sz="1000">
                    <a:solidFill>
                      <a:srgbClr val="0D2155"/>
                    </a:solidFill>
                    <a:latin typeface="Arial"/>
                  </a:rPr>
                  <a:t>Node optimization</a:t>
                </a:r>
              </a:p>
            </p:txBody>
          </p:sp>
          <p:sp>
            <p:nvSpPr>
              <p:cNvPr id="119" name="TextBox 118">
                <a:extLst>
                  <a:ext uri="{FF2B5EF4-FFF2-40B4-BE49-F238E27FC236}">
                    <a16:creationId xmlns:a16="http://schemas.microsoft.com/office/drawing/2014/main" id="{22CCB241-6086-5CB2-164B-34BE6B3CCAB2}"/>
                  </a:ext>
                </a:extLst>
              </p:cNvPr>
              <p:cNvSpPr txBox="1"/>
              <p:nvPr/>
            </p:nvSpPr>
            <p:spPr>
              <a:xfrm>
                <a:off x="2676236" y="2532954"/>
                <a:ext cx="1250165" cy="692497"/>
              </a:xfrm>
              <a:prstGeom prst="rect">
                <a:avLst/>
              </a:prstGeom>
              <a:noFill/>
            </p:spPr>
            <p:txBody>
              <a:bodyPr wrap="square" lIns="0" tIns="0" rIns="0" bIns="0" rtlCol="0">
                <a:spAutoFit/>
              </a:bodyPr>
              <a:lstStyle/>
              <a:p>
                <a:pPr defTabSz="914377">
                  <a:spcBef>
                    <a:spcPts val="200"/>
                  </a:spcBef>
                  <a:defRPr/>
                </a:pPr>
                <a:r>
                  <a:rPr lang="en-US" sz="1000">
                    <a:solidFill>
                      <a:srgbClr val="0D2155"/>
                    </a:solidFill>
                    <a:latin typeface="Arial"/>
                  </a:rPr>
                  <a:t>Load balancing</a:t>
                </a:r>
              </a:p>
              <a:p>
                <a:pPr defTabSz="914377">
                  <a:spcBef>
                    <a:spcPts val="200"/>
                  </a:spcBef>
                  <a:defRPr/>
                </a:pPr>
                <a:r>
                  <a:rPr lang="en-US" sz="1000">
                    <a:solidFill>
                      <a:srgbClr val="0D2155"/>
                    </a:solidFill>
                    <a:latin typeface="Arial"/>
                  </a:rPr>
                  <a:t>Data reduction</a:t>
                </a:r>
              </a:p>
              <a:p>
                <a:pPr defTabSz="914377">
                  <a:spcBef>
                    <a:spcPts val="200"/>
                  </a:spcBef>
                  <a:defRPr/>
                </a:pPr>
                <a:r>
                  <a:rPr lang="en-US" sz="1000">
                    <a:solidFill>
                      <a:srgbClr val="0D2155"/>
                    </a:solidFill>
                    <a:latin typeface="Arial"/>
                  </a:rPr>
                  <a:t>Network configuration</a:t>
                </a:r>
              </a:p>
              <a:p>
                <a:pPr defTabSz="914377">
                  <a:spcBef>
                    <a:spcPts val="200"/>
                  </a:spcBef>
                  <a:defRPr/>
                </a:pPr>
                <a:r>
                  <a:rPr lang="en-US" sz="1000">
                    <a:solidFill>
                      <a:srgbClr val="0D2155"/>
                    </a:solidFill>
                    <a:latin typeface="Arial"/>
                  </a:rPr>
                  <a:t>Performance tuning</a:t>
                </a:r>
              </a:p>
            </p:txBody>
          </p:sp>
        </p:grpSp>
      </p:grpSp>
      <p:sp>
        <p:nvSpPr>
          <p:cNvPr id="4" name="TextBox 3">
            <a:extLst>
              <a:ext uri="{FF2B5EF4-FFF2-40B4-BE49-F238E27FC236}">
                <a16:creationId xmlns:a16="http://schemas.microsoft.com/office/drawing/2014/main" id="{20AEA2D4-01A6-DECC-5499-A81AABE45C1E}"/>
              </a:ext>
            </a:extLst>
          </p:cNvPr>
          <p:cNvSpPr txBox="1">
            <a:spLocks/>
          </p:cNvSpPr>
          <p:nvPr/>
        </p:nvSpPr>
        <p:spPr>
          <a:xfrm>
            <a:off x="518757" y="6407379"/>
            <a:ext cx="2497479" cy="107722"/>
          </a:xfrm>
          <a:prstGeom prst="rect">
            <a:avLst/>
          </a:prstGeom>
          <a:noFill/>
        </p:spPr>
        <p:txBody>
          <a:bodyPr wrap="none" lIns="0" tIns="0" rIns="0" bIns="0">
            <a:spAutoFit/>
          </a:bodyPr>
          <a:lstStyle/>
          <a:p>
            <a:pPr defTabSz="914354">
              <a:spcBef>
                <a:spcPts val="300"/>
              </a:spcBef>
            </a:pPr>
            <a:r>
              <a:rPr lang="en-US" sz="700" i="1">
                <a:solidFill>
                  <a:schemeClr val="accent4"/>
                </a:solidFill>
                <a:latin typeface="Arial"/>
              </a:rPr>
              <a:t>1, 2 – Source: IDC paper: “</a:t>
            </a:r>
            <a:r>
              <a:rPr lang="en-US" sz="700" i="1">
                <a:solidFill>
                  <a:srgbClr val="444444"/>
                </a:solidFill>
                <a:latin typeface="Arial"/>
                <a:hlinkClick r:id="rId4"/>
              </a:rPr>
              <a:t>The Business Value of </a:t>
            </a:r>
            <a:r>
              <a:rPr lang="en-US" sz="700" i="1" err="1">
                <a:solidFill>
                  <a:srgbClr val="444444"/>
                </a:solidFill>
                <a:latin typeface="Arial"/>
                <a:hlinkClick r:id="rId4"/>
              </a:rPr>
              <a:t>PowerStore</a:t>
            </a:r>
            <a:r>
              <a:rPr lang="en-US" sz="700" i="1">
                <a:solidFill>
                  <a:schemeClr val="accent4"/>
                </a:solidFill>
                <a:latin typeface="Arial"/>
              </a:rPr>
              <a:t>”</a:t>
            </a:r>
          </a:p>
        </p:txBody>
      </p:sp>
      <p:grpSp>
        <p:nvGrpSpPr>
          <p:cNvPr id="209" name="Group 208" descr="Voted #1 in ease of use.&#10;Independent 3rd-party survey.&#10;Bain-certified methodology.">
            <a:extLst>
              <a:ext uri="{FF2B5EF4-FFF2-40B4-BE49-F238E27FC236}">
                <a16:creationId xmlns:a16="http://schemas.microsoft.com/office/drawing/2014/main" id="{E1A61649-9CB7-C78C-BE82-82E60E22E1CE}"/>
              </a:ext>
            </a:extLst>
          </p:cNvPr>
          <p:cNvGrpSpPr/>
          <p:nvPr/>
        </p:nvGrpSpPr>
        <p:grpSpPr>
          <a:xfrm>
            <a:off x="545323" y="3702915"/>
            <a:ext cx="3489655" cy="821723"/>
            <a:chOff x="545323" y="3702915"/>
            <a:chExt cx="3489654" cy="821722"/>
          </a:xfrm>
        </p:grpSpPr>
        <p:sp>
          <p:nvSpPr>
            <p:cNvPr id="207" name="TextBox 206">
              <a:extLst>
                <a:ext uri="{FF2B5EF4-FFF2-40B4-BE49-F238E27FC236}">
                  <a16:creationId xmlns:a16="http://schemas.microsoft.com/office/drawing/2014/main" id="{FD6C5C3D-090F-70ED-59BA-0F31707FA100}"/>
                </a:ext>
              </a:extLst>
            </p:cNvPr>
            <p:cNvSpPr txBox="1"/>
            <p:nvPr/>
          </p:nvSpPr>
          <p:spPr>
            <a:xfrm>
              <a:off x="1538231" y="3737394"/>
              <a:ext cx="2496746" cy="718145"/>
            </a:xfrm>
            <a:prstGeom prst="rect">
              <a:avLst/>
            </a:prstGeom>
            <a:noFill/>
          </p:spPr>
          <p:txBody>
            <a:bodyPr wrap="square" lIns="0" tIns="0" rIns="0" bIns="0">
              <a:spAutoFit/>
            </a:bodyPr>
            <a:lstStyle/>
            <a:p>
              <a:pPr defTabSz="914354">
                <a:spcAft>
                  <a:spcPts val="100"/>
                </a:spcAft>
                <a:defRPr/>
              </a:pPr>
              <a:r>
                <a:rPr lang="en-US" sz="1600" b="1">
                  <a:solidFill>
                    <a:srgbClr val="FFFFFF"/>
                  </a:solidFill>
                  <a:latin typeface="Arial"/>
                </a:rPr>
                <a:t>Voted #1 in ease of use</a:t>
              </a:r>
            </a:p>
            <a:p>
              <a:pPr defTabSz="914354">
                <a:spcBef>
                  <a:spcPts val="600"/>
                </a:spcBef>
                <a:spcAft>
                  <a:spcPts val="100"/>
                </a:spcAft>
                <a:defRPr/>
              </a:pPr>
              <a:r>
                <a:rPr lang="en-US" sz="1200">
                  <a:solidFill>
                    <a:srgbClr val="FFFFFF"/>
                  </a:solidFill>
                  <a:latin typeface="Arial"/>
                </a:rPr>
                <a:t>Independent 3</a:t>
              </a:r>
              <a:r>
                <a:rPr lang="en-US" sz="1200" baseline="30000">
                  <a:solidFill>
                    <a:srgbClr val="FFFFFF"/>
                  </a:solidFill>
                  <a:latin typeface="Arial"/>
                </a:rPr>
                <a:t>rd</a:t>
              </a:r>
              <a:r>
                <a:rPr lang="en-US" sz="1200">
                  <a:solidFill>
                    <a:srgbClr val="FFFFFF"/>
                  </a:solidFill>
                  <a:latin typeface="Arial"/>
                </a:rPr>
                <a:t>-party survey</a:t>
              </a:r>
            </a:p>
            <a:p>
              <a:pPr defTabSz="914354">
                <a:spcAft>
                  <a:spcPts val="100"/>
                </a:spcAft>
                <a:defRPr/>
              </a:pPr>
              <a:r>
                <a:rPr lang="en-US" sz="1200">
                  <a:solidFill>
                    <a:srgbClr val="FFFFFF"/>
                  </a:solidFill>
                  <a:latin typeface="Arial"/>
                </a:rPr>
                <a:t>Bain-certified methodology</a:t>
              </a:r>
              <a:endParaRPr lang="en-US" sz="1600" b="1">
                <a:solidFill>
                  <a:srgbClr val="FFFFFF"/>
                </a:solidFill>
                <a:latin typeface="Arial"/>
              </a:endParaRPr>
            </a:p>
          </p:txBody>
        </p:sp>
        <p:pic>
          <p:nvPicPr>
            <p:cNvPr id="208" name="Picture 207">
              <a:extLst>
                <a:ext uri="{FF2B5EF4-FFF2-40B4-BE49-F238E27FC236}">
                  <a16:creationId xmlns:a16="http://schemas.microsoft.com/office/drawing/2014/main" id="{5984DF78-D651-FCC2-FACC-01D32AD256E9}"/>
                </a:ext>
              </a:extLst>
            </p:cNvPr>
            <p:cNvPicPr>
              <a:picLocks noChangeAspect="1"/>
            </p:cNvPicPr>
            <p:nvPr/>
          </p:nvPicPr>
          <p:blipFill>
            <a:blip r:embed="rId5"/>
            <a:srcRect/>
            <a:stretch/>
          </p:blipFill>
          <p:spPr>
            <a:xfrm>
              <a:off x="545323" y="3702915"/>
              <a:ext cx="821723" cy="821722"/>
            </a:xfrm>
            <a:prstGeom prst="rect">
              <a:avLst/>
            </a:prstGeom>
          </p:spPr>
        </p:pic>
      </p:grpSp>
      <p:grpSp>
        <p:nvGrpSpPr>
          <p:cNvPr id="216" name="Group 215" descr="Powerful AIOps tools.&#10;Resolve issues up to 10x faster with connected AI insights across.&#10;&#10;Server. Storage. Network. Cloud.&#10;&#10;Health scoreboards&#10;Predictive analytics&#10;Smart alerts with root cause and suggested remediation&#10;&#10;New AI assistant&#10;Custom, natural language answers in seconds&#10;Save hours of research">
            <a:extLst>
              <a:ext uri="{FF2B5EF4-FFF2-40B4-BE49-F238E27FC236}">
                <a16:creationId xmlns:a16="http://schemas.microsoft.com/office/drawing/2014/main" id="{2ADC6A77-1500-5402-7580-6F5428DD1B57}"/>
              </a:ext>
            </a:extLst>
          </p:cNvPr>
          <p:cNvGrpSpPr/>
          <p:nvPr/>
        </p:nvGrpSpPr>
        <p:grpSpPr>
          <a:xfrm>
            <a:off x="4239395" y="1324202"/>
            <a:ext cx="3657600" cy="4932600"/>
            <a:chOff x="4239394" y="1324201"/>
            <a:chExt cx="3657600" cy="4932600"/>
          </a:xfrm>
        </p:grpSpPr>
        <p:sp>
          <p:nvSpPr>
            <p:cNvPr id="22" name="Rectangle 21">
              <a:extLst>
                <a:ext uri="{FF2B5EF4-FFF2-40B4-BE49-F238E27FC236}">
                  <a16:creationId xmlns:a16="http://schemas.microsoft.com/office/drawing/2014/main" id="{C02948A7-AAE6-7993-CBC3-FB96333EFECD}"/>
                </a:ext>
              </a:extLst>
            </p:cNvPr>
            <p:cNvSpPr/>
            <p:nvPr/>
          </p:nvSpPr>
          <p:spPr>
            <a:xfrm>
              <a:off x="4239394" y="3478692"/>
              <a:ext cx="3657600" cy="1266497"/>
            </a:xfrm>
            <a:prstGeom prst="rect">
              <a:avLst/>
            </a:prstGeom>
            <a:solidFill>
              <a:srgbClr val="1D56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23" name="Rectangle 22">
              <a:extLst>
                <a:ext uri="{FF2B5EF4-FFF2-40B4-BE49-F238E27FC236}">
                  <a16:creationId xmlns:a16="http://schemas.microsoft.com/office/drawing/2014/main" id="{22E427AE-2777-6043-319C-9579D4E9E597}"/>
                </a:ext>
              </a:extLst>
            </p:cNvPr>
            <p:cNvSpPr/>
            <p:nvPr/>
          </p:nvSpPr>
          <p:spPr>
            <a:xfrm>
              <a:off x="4239394" y="4738897"/>
              <a:ext cx="3657600" cy="1517904"/>
            </a:xfrm>
            <a:prstGeom prst="rect">
              <a:avLst/>
            </a:prstGeom>
            <a:solidFill>
              <a:srgbClr val="0022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000000"/>
                </a:solidFill>
                <a:latin typeface="Arial"/>
              </a:endParaRPr>
            </a:p>
          </p:txBody>
        </p:sp>
        <p:sp>
          <p:nvSpPr>
            <p:cNvPr id="24" name="Rectangle 23">
              <a:extLst>
                <a:ext uri="{FF2B5EF4-FFF2-40B4-BE49-F238E27FC236}">
                  <a16:creationId xmlns:a16="http://schemas.microsoft.com/office/drawing/2014/main" id="{5386C36E-F5AB-F085-E28C-7D1087D7039F}"/>
                </a:ext>
              </a:extLst>
            </p:cNvPr>
            <p:cNvSpPr/>
            <p:nvPr/>
          </p:nvSpPr>
          <p:spPr>
            <a:xfrm>
              <a:off x="4239394" y="1324201"/>
              <a:ext cx="3657600" cy="2157984"/>
            </a:xfrm>
            <a:prstGeom prst="rect">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25" name="TextBox 24">
              <a:extLst>
                <a:ext uri="{FF2B5EF4-FFF2-40B4-BE49-F238E27FC236}">
                  <a16:creationId xmlns:a16="http://schemas.microsoft.com/office/drawing/2014/main" id="{39EC7BF9-98F5-38C4-17B1-F312FE9BD5CA}"/>
                </a:ext>
              </a:extLst>
            </p:cNvPr>
            <p:cNvSpPr txBox="1"/>
            <p:nvPr/>
          </p:nvSpPr>
          <p:spPr>
            <a:xfrm>
              <a:off x="4471350" y="1499902"/>
              <a:ext cx="3200400" cy="276999"/>
            </a:xfrm>
            <a:prstGeom prst="rect">
              <a:avLst/>
            </a:prstGeom>
            <a:noFill/>
          </p:spPr>
          <p:txBody>
            <a:bodyPr wrap="square" lIns="0" tIns="0" rIns="0" bIns="0">
              <a:noAutofit/>
            </a:bodyPr>
            <a:lstStyle/>
            <a:p>
              <a:pPr defTabSz="914354">
                <a:spcBef>
                  <a:spcPts val="300"/>
                </a:spcBef>
                <a:defRPr/>
              </a:pPr>
              <a:r>
                <a:rPr lang="en-US" b="1">
                  <a:solidFill>
                    <a:srgbClr val="0D2155"/>
                  </a:solidFill>
                  <a:latin typeface="Arial"/>
                </a:rPr>
                <a:t>Powerful AIOps tools</a:t>
              </a:r>
            </a:p>
          </p:txBody>
        </p:sp>
        <p:sp>
          <p:nvSpPr>
            <p:cNvPr id="30" name="TextBox 29">
              <a:extLst>
                <a:ext uri="{FF2B5EF4-FFF2-40B4-BE49-F238E27FC236}">
                  <a16:creationId xmlns:a16="http://schemas.microsoft.com/office/drawing/2014/main" id="{A92B5DE7-0B9F-C028-9023-81C6009087F3}"/>
                </a:ext>
              </a:extLst>
            </p:cNvPr>
            <p:cNvSpPr txBox="1"/>
            <p:nvPr/>
          </p:nvSpPr>
          <p:spPr>
            <a:xfrm>
              <a:off x="4471350" y="1847677"/>
              <a:ext cx="3200400" cy="430887"/>
            </a:xfrm>
            <a:prstGeom prst="rect">
              <a:avLst/>
            </a:prstGeom>
            <a:noFill/>
          </p:spPr>
          <p:txBody>
            <a:bodyPr wrap="square" lIns="0" tIns="0" rIns="0" bIns="0">
              <a:spAutoFit/>
            </a:bodyPr>
            <a:lstStyle/>
            <a:p>
              <a:pPr defTabSz="914354">
                <a:spcBef>
                  <a:spcPts val="300"/>
                </a:spcBef>
                <a:defRPr/>
              </a:pPr>
              <a:r>
                <a:rPr lang="en-US" sz="1400">
                  <a:solidFill>
                    <a:srgbClr val="0D2155"/>
                  </a:solidFill>
                  <a:latin typeface="Arial"/>
                </a:rPr>
                <a:t>Resolve issues up to 10x faster with connected AI insights across</a:t>
              </a:r>
            </a:p>
          </p:txBody>
        </p:sp>
        <p:sp>
          <p:nvSpPr>
            <p:cNvPr id="35" name="TextBox 34">
              <a:extLst>
                <a:ext uri="{FF2B5EF4-FFF2-40B4-BE49-F238E27FC236}">
                  <a16:creationId xmlns:a16="http://schemas.microsoft.com/office/drawing/2014/main" id="{C5E26675-65EF-C4EE-8591-69D2ECE2BC83}"/>
                </a:ext>
              </a:extLst>
            </p:cNvPr>
            <p:cNvSpPr txBox="1"/>
            <p:nvPr/>
          </p:nvSpPr>
          <p:spPr>
            <a:xfrm>
              <a:off x="5534521" y="3687032"/>
              <a:ext cx="2235586" cy="884858"/>
            </a:xfrm>
            <a:prstGeom prst="rect">
              <a:avLst/>
            </a:prstGeom>
            <a:noFill/>
          </p:spPr>
          <p:txBody>
            <a:bodyPr wrap="square" lIns="0" tIns="0" rIns="0" bIns="0" numCol="1" spcCol="182880">
              <a:noAutofit/>
            </a:bodyPr>
            <a:lstStyle/>
            <a:p>
              <a:pPr marL="171446" indent="-171446" defTabSz="914354">
                <a:spcBef>
                  <a:spcPts val="300"/>
                </a:spcBef>
                <a:buFont typeface="Wingdings" panose="05000000000000000000" pitchFamily="2" charset="2"/>
                <a:buChar char="ü"/>
                <a:defRPr/>
              </a:pPr>
              <a:r>
                <a:rPr lang="en-US" sz="1200">
                  <a:solidFill>
                    <a:srgbClr val="FFFFFF"/>
                  </a:solidFill>
                  <a:latin typeface="Arial"/>
                </a:rPr>
                <a:t>Health scoreboards</a:t>
              </a:r>
            </a:p>
            <a:p>
              <a:pPr marL="171446" indent="-171446" defTabSz="914354">
                <a:spcBef>
                  <a:spcPts val="300"/>
                </a:spcBef>
                <a:buFont typeface="Wingdings" panose="05000000000000000000" pitchFamily="2" charset="2"/>
                <a:buChar char="ü"/>
                <a:defRPr/>
              </a:pPr>
              <a:r>
                <a:rPr lang="en-US" sz="1200">
                  <a:solidFill>
                    <a:srgbClr val="FFFFFF"/>
                  </a:solidFill>
                  <a:latin typeface="Arial"/>
                </a:rPr>
                <a:t>Predictive analytics</a:t>
              </a:r>
            </a:p>
            <a:p>
              <a:pPr marL="171446" indent="-171446" defTabSz="914354">
                <a:spcBef>
                  <a:spcPts val="300"/>
                </a:spcBef>
                <a:buFont typeface="Wingdings" panose="05000000000000000000" pitchFamily="2" charset="2"/>
                <a:buChar char="ü"/>
                <a:defRPr/>
              </a:pPr>
              <a:r>
                <a:rPr lang="en-US" sz="1200">
                  <a:solidFill>
                    <a:srgbClr val="FFFFFF"/>
                  </a:solidFill>
                  <a:latin typeface="Arial"/>
                </a:rPr>
                <a:t>Smart alerts with root cause and suggested remediation</a:t>
              </a:r>
            </a:p>
          </p:txBody>
        </p:sp>
        <p:pic>
          <p:nvPicPr>
            <p:cNvPr id="37" name="Picture 36">
              <a:extLst>
                <a:ext uri="{FF2B5EF4-FFF2-40B4-BE49-F238E27FC236}">
                  <a16:creationId xmlns:a16="http://schemas.microsoft.com/office/drawing/2014/main" id="{30D0D1C8-87A8-FCCB-70FE-5BC9FAE60C78}"/>
                </a:ext>
              </a:extLst>
            </p:cNvPr>
            <p:cNvPicPr>
              <a:picLocks noChangeAspect="1"/>
            </p:cNvPicPr>
            <p:nvPr/>
          </p:nvPicPr>
          <p:blipFill>
            <a:blip r:embed="rId6"/>
            <a:srcRect b="47908"/>
            <a:stretch/>
          </p:blipFill>
          <p:spPr>
            <a:xfrm>
              <a:off x="4356455" y="4899113"/>
              <a:ext cx="1673980" cy="1154666"/>
            </a:xfrm>
            <a:prstGeom prst="rect">
              <a:avLst/>
            </a:prstGeom>
          </p:spPr>
        </p:pic>
        <p:sp>
          <p:nvSpPr>
            <p:cNvPr id="43" name="TextBox 42">
              <a:extLst>
                <a:ext uri="{FF2B5EF4-FFF2-40B4-BE49-F238E27FC236}">
                  <a16:creationId xmlns:a16="http://schemas.microsoft.com/office/drawing/2014/main" id="{595B2E3C-3892-90F0-DCB9-943769819D93}"/>
                </a:ext>
              </a:extLst>
            </p:cNvPr>
            <p:cNvSpPr txBox="1"/>
            <p:nvPr/>
          </p:nvSpPr>
          <p:spPr>
            <a:xfrm>
              <a:off x="6093690" y="5005252"/>
              <a:ext cx="1649932" cy="869597"/>
            </a:xfrm>
            <a:prstGeom prst="rect">
              <a:avLst/>
            </a:prstGeom>
            <a:noFill/>
          </p:spPr>
          <p:txBody>
            <a:bodyPr wrap="square" lIns="0" tIns="0" rIns="0" bIns="0">
              <a:spAutoFit/>
            </a:bodyPr>
            <a:lstStyle/>
            <a:p>
              <a:pPr defTabSz="914354">
                <a:spcAft>
                  <a:spcPts val="600"/>
                </a:spcAft>
                <a:defRPr/>
              </a:pPr>
              <a:r>
                <a:rPr lang="en-US" sz="1600" b="1" spc="-51">
                  <a:solidFill>
                    <a:srgbClr val="FFFFFF"/>
                  </a:solidFill>
                  <a:latin typeface="Arial"/>
                </a:rPr>
                <a:t>New AI assistant</a:t>
              </a:r>
            </a:p>
            <a:p>
              <a:pPr defTabSz="914354">
                <a:spcAft>
                  <a:spcPts val="600"/>
                </a:spcAft>
                <a:defRPr/>
              </a:pPr>
              <a:r>
                <a:rPr lang="en-US" sz="1000">
                  <a:solidFill>
                    <a:srgbClr val="FFFFFF"/>
                  </a:solidFill>
                  <a:latin typeface="Arial"/>
                </a:rPr>
                <a:t>Custom, natural language answers in seconds</a:t>
              </a:r>
            </a:p>
            <a:p>
              <a:pPr defTabSz="914354">
                <a:spcAft>
                  <a:spcPts val="600"/>
                </a:spcAft>
                <a:defRPr/>
              </a:pPr>
              <a:r>
                <a:rPr lang="en-US" sz="1051" b="1">
                  <a:solidFill>
                    <a:srgbClr val="E5F8FF"/>
                  </a:solidFill>
                  <a:latin typeface="Arial"/>
                </a:rPr>
                <a:t>Save hours of research</a:t>
              </a:r>
            </a:p>
          </p:txBody>
        </p:sp>
        <p:grpSp>
          <p:nvGrpSpPr>
            <p:cNvPr id="121" name="Group 120">
              <a:extLst>
                <a:ext uri="{FF2B5EF4-FFF2-40B4-BE49-F238E27FC236}">
                  <a16:creationId xmlns:a16="http://schemas.microsoft.com/office/drawing/2014/main" id="{B9EFFB6B-7EC9-A555-971B-31849891D7FC}"/>
                </a:ext>
              </a:extLst>
            </p:cNvPr>
            <p:cNvGrpSpPr/>
            <p:nvPr/>
          </p:nvGrpSpPr>
          <p:grpSpPr>
            <a:xfrm rot="15273830">
              <a:off x="4258657" y="3693751"/>
              <a:ext cx="1168546" cy="634134"/>
              <a:chOff x="4299075" y="3555633"/>
              <a:chExt cx="1572145" cy="853155"/>
            </a:xfrm>
          </p:grpSpPr>
          <p:sp>
            <p:nvSpPr>
              <p:cNvPr id="122" name="Rectangle: Rounded Corners 121">
                <a:extLst>
                  <a:ext uri="{FF2B5EF4-FFF2-40B4-BE49-F238E27FC236}">
                    <a16:creationId xmlns:a16="http://schemas.microsoft.com/office/drawing/2014/main" id="{F30F4273-0353-3E27-E46D-31E85EEC3BB1}"/>
                  </a:ext>
                </a:extLst>
              </p:cNvPr>
              <p:cNvSpPr/>
              <p:nvPr/>
            </p:nvSpPr>
            <p:spPr>
              <a:xfrm>
                <a:off x="4299075" y="3555633"/>
                <a:ext cx="1572145" cy="853155"/>
              </a:xfrm>
              <a:prstGeom prst="roundRect">
                <a:avLst>
                  <a:gd name="adj" fmla="val 4659"/>
                </a:avLst>
              </a:prstGeom>
              <a:solidFill>
                <a:srgbClr val="0D215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pic>
            <p:nvPicPr>
              <p:cNvPr id="123" name="Instana_1">
                <a:extLst>
                  <a:ext uri="{FF2B5EF4-FFF2-40B4-BE49-F238E27FC236}">
                    <a16:creationId xmlns:a16="http://schemas.microsoft.com/office/drawing/2014/main" id="{00FF8B9C-BAA7-F082-29E1-333F33BC80FD}"/>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385087" y="3602735"/>
                <a:ext cx="1400121" cy="758951"/>
              </a:xfrm>
              <a:prstGeom prst="rect">
                <a:avLst/>
              </a:prstGeom>
              <a:ln>
                <a:noFill/>
              </a:ln>
              <a:effectLst/>
            </p:spPr>
          </p:pic>
        </p:grpSp>
        <p:grpSp>
          <p:nvGrpSpPr>
            <p:cNvPr id="125" name="Group 124">
              <a:extLst>
                <a:ext uri="{FF2B5EF4-FFF2-40B4-BE49-F238E27FC236}">
                  <a16:creationId xmlns:a16="http://schemas.microsoft.com/office/drawing/2014/main" id="{DDB5CCBC-C536-08DC-E7B9-B0C4E54D5B2F}"/>
                </a:ext>
              </a:extLst>
            </p:cNvPr>
            <p:cNvGrpSpPr/>
            <p:nvPr/>
          </p:nvGrpSpPr>
          <p:grpSpPr>
            <a:xfrm>
              <a:off x="4819254" y="2533299"/>
              <a:ext cx="2497879" cy="592221"/>
              <a:chOff x="4716050" y="2626820"/>
              <a:chExt cx="2658239" cy="630239"/>
            </a:xfrm>
          </p:grpSpPr>
          <p:grpSp>
            <p:nvGrpSpPr>
              <p:cNvPr id="126" name="Group 125">
                <a:extLst>
                  <a:ext uri="{FF2B5EF4-FFF2-40B4-BE49-F238E27FC236}">
                    <a16:creationId xmlns:a16="http://schemas.microsoft.com/office/drawing/2014/main" id="{02EDD754-8708-0E22-EC70-463320BCC41A}"/>
                  </a:ext>
                </a:extLst>
              </p:cNvPr>
              <p:cNvGrpSpPr/>
              <p:nvPr/>
            </p:nvGrpSpPr>
            <p:grpSpPr>
              <a:xfrm>
                <a:off x="4716050" y="2626820"/>
                <a:ext cx="441831" cy="630235"/>
                <a:chOff x="4716050" y="2626820"/>
                <a:chExt cx="441831" cy="630235"/>
              </a:xfrm>
            </p:grpSpPr>
            <p:grpSp>
              <p:nvGrpSpPr>
                <p:cNvPr id="138" name="Group 137">
                  <a:extLst>
                    <a:ext uri="{FF2B5EF4-FFF2-40B4-BE49-F238E27FC236}">
                      <a16:creationId xmlns:a16="http://schemas.microsoft.com/office/drawing/2014/main" id="{3A228BB4-09D9-F71A-5B67-956462379624}"/>
                    </a:ext>
                  </a:extLst>
                </p:cNvPr>
                <p:cNvGrpSpPr>
                  <a:grpSpLocks noChangeAspect="1"/>
                </p:cNvGrpSpPr>
                <p:nvPr/>
              </p:nvGrpSpPr>
              <p:grpSpPr>
                <a:xfrm>
                  <a:off x="4749300" y="2626820"/>
                  <a:ext cx="375333" cy="375334"/>
                  <a:chOff x="4919663" y="923925"/>
                  <a:chExt cx="735012" cy="735013"/>
                </a:xfrm>
                <a:solidFill>
                  <a:srgbClr val="0D2155"/>
                </a:solidFill>
              </p:grpSpPr>
              <p:sp>
                <p:nvSpPr>
                  <p:cNvPr id="140" name="Freeform 14">
                    <a:extLst>
                      <a:ext uri="{FF2B5EF4-FFF2-40B4-BE49-F238E27FC236}">
                        <a16:creationId xmlns:a16="http://schemas.microsoft.com/office/drawing/2014/main" id="{A8183B9F-4457-0128-FC16-6986F9E61759}"/>
                      </a:ext>
                    </a:extLst>
                  </p:cNvPr>
                  <p:cNvSpPr>
                    <a:spLocks noEditPoints="1"/>
                  </p:cNvSpPr>
                  <p:nvPr/>
                </p:nvSpPr>
                <p:spPr bwMode="auto">
                  <a:xfrm>
                    <a:off x="4919663" y="923925"/>
                    <a:ext cx="560387" cy="215900"/>
                  </a:xfrm>
                  <a:custGeom>
                    <a:avLst/>
                    <a:gdLst>
                      <a:gd name="T0" fmla="*/ 353 w 353"/>
                      <a:gd name="T1" fmla="*/ 0 h 136"/>
                      <a:gd name="T2" fmla="*/ 0 w 353"/>
                      <a:gd name="T3" fmla="*/ 0 h 136"/>
                      <a:gd name="T4" fmla="*/ 0 w 353"/>
                      <a:gd name="T5" fmla="*/ 136 h 136"/>
                      <a:gd name="T6" fmla="*/ 353 w 353"/>
                      <a:gd name="T7" fmla="*/ 136 h 136"/>
                      <a:gd name="T8" fmla="*/ 353 w 353"/>
                      <a:gd name="T9" fmla="*/ 0 h 136"/>
                      <a:gd name="T10" fmla="*/ 353 w 353"/>
                      <a:gd name="T11" fmla="*/ 0 h 136"/>
                      <a:gd name="T12" fmla="*/ 322 w 353"/>
                      <a:gd name="T13" fmla="*/ 105 h 136"/>
                      <a:gd name="T14" fmla="*/ 31 w 353"/>
                      <a:gd name="T15" fmla="*/ 105 h 136"/>
                      <a:gd name="T16" fmla="*/ 31 w 353"/>
                      <a:gd name="T17" fmla="*/ 31 h 136"/>
                      <a:gd name="T18" fmla="*/ 322 w 353"/>
                      <a:gd name="T19" fmla="*/ 31 h 136"/>
                      <a:gd name="T20" fmla="*/ 322 w 353"/>
                      <a:gd name="T21" fmla="*/ 105 h 136"/>
                      <a:gd name="T22" fmla="*/ 322 w 353"/>
                      <a:gd name="T23"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3" h="136">
                        <a:moveTo>
                          <a:pt x="353" y="0"/>
                        </a:moveTo>
                        <a:lnTo>
                          <a:pt x="0" y="0"/>
                        </a:lnTo>
                        <a:lnTo>
                          <a:pt x="0" y="136"/>
                        </a:lnTo>
                        <a:lnTo>
                          <a:pt x="353" y="136"/>
                        </a:lnTo>
                        <a:lnTo>
                          <a:pt x="353" y="0"/>
                        </a:lnTo>
                        <a:lnTo>
                          <a:pt x="353" y="0"/>
                        </a:lnTo>
                        <a:close/>
                        <a:moveTo>
                          <a:pt x="322" y="105"/>
                        </a:moveTo>
                        <a:lnTo>
                          <a:pt x="31" y="105"/>
                        </a:lnTo>
                        <a:lnTo>
                          <a:pt x="31" y="31"/>
                        </a:lnTo>
                        <a:lnTo>
                          <a:pt x="322" y="31"/>
                        </a:lnTo>
                        <a:lnTo>
                          <a:pt x="322" y="105"/>
                        </a:lnTo>
                        <a:lnTo>
                          <a:pt x="322" y="105"/>
                        </a:lnTo>
                        <a:close/>
                      </a:path>
                    </a:pathLst>
                  </a:custGeom>
                  <a:grpFill/>
                  <a:ln>
                    <a:noFill/>
                  </a:ln>
                </p:spPr>
                <p:txBody>
                  <a:bodyPr vert="horz" wrap="square" lIns="91440" tIns="45720" rIns="91440" bIns="45720" numCol="1" anchor="t" anchorCtr="0" compatLnSpc="1">
                    <a:prstTxWarp prst="textNoShape">
                      <a:avLst/>
                    </a:prstTxWarp>
                  </a:bodyPr>
                  <a:lstStyle/>
                  <a:p>
                    <a:pPr algn="ctr" defTabSz="914354">
                      <a:defRPr/>
                    </a:pPr>
                    <a:endParaRPr lang="en-US" sz="1000">
                      <a:solidFill>
                        <a:srgbClr val="808080"/>
                      </a:solidFill>
                      <a:latin typeface="Arial"/>
                    </a:endParaRPr>
                  </a:p>
                </p:txBody>
              </p:sp>
              <p:sp>
                <p:nvSpPr>
                  <p:cNvPr id="141" name="Rectangle 15">
                    <a:extLst>
                      <a:ext uri="{FF2B5EF4-FFF2-40B4-BE49-F238E27FC236}">
                        <a16:creationId xmlns:a16="http://schemas.microsoft.com/office/drawing/2014/main" id="{06B166D5-7380-FC12-E134-5FFA0E08A383}"/>
                      </a:ext>
                    </a:extLst>
                  </p:cNvPr>
                  <p:cNvSpPr>
                    <a:spLocks noChangeArrowheads="1"/>
                  </p:cNvSpPr>
                  <p:nvPr/>
                </p:nvSpPr>
                <p:spPr bwMode="auto">
                  <a:xfrm>
                    <a:off x="5284788" y="1008063"/>
                    <a:ext cx="107950" cy="47625"/>
                  </a:xfrm>
                  <a:prstGeom prst="rect">
                    <a:avLst/>
                  </a:prstGeom>
                  <a:grpFill/>
                  <a:ln>
                    <a:noFill/>
                  </a:ln>
                </p:spPr>
                <p:txBody>
                  <a:bodyPr vert="horz" wrap="square" lIns="91440" tIns="45720" rIns="91440" bIns="45720" numCol="1" anchor="t" anchorCtr="0" compatLnSpc="1">
                    <a:prstTxWarp prst="textNoShape">
                      <a:avLst/>
                    </a:prstTxWarp>
                  </a:bodyPr>
                  <a:lstStyle/>
                  <a:p>
                    <a:pPr algn="ctr" defTabSz="914354">
                      <a:defRPr/>
                    </a:pPr>
                    <a:endParaRPr lang="en-US" sz="1000">
                      <a:solidFill>
                        <a:srgbClr val="808080"/>
                      </a:solidFill>
                      <a:latin typeface="Arial"/>
                    </a:endParaRPr>
                  </a:p>
                </p:txBody>
              </p:sp>
              <p:sp>
                <p:nvSpPr>
                  <p:cNvPr id="142" name="Freeform 16">
                    <a:extLst>
                      <a:ext uri="{FF2B5EF4-FFF2-40B4-BE49-F238E27FC236}">
                        <a16:creationId xmlns:a16="http://schemas.microsoft.com/office/drawing/2014/main" id="{FE0B2C83-3240-ED19-03C1-0CE4971294DF}"/>
                      </a:ext>
                    </a:extLst>
                  </p:cNvPr>
                  <p:cNvSpPr>
                    <a:spLocks/>
                  </p:cNvSpPr>
                  <p:nvPr/>
                </p:nvSpPr>
                <p:spPr bwMode="auto">
                  <a:xfrm>
                    <a:off x="4919663" y="1185863"/>
                    <a:ext cx="341312" cy="211138"/>
                  </a:xfrm>
                  <a:custGeom>
                    <a:avLst/>
                    <a:gdLst>
                      <a:gd name="T0" fmla="*/ 80 w 119"/>
                      <a:gd name="T1" fmla="*/ 68 h 74"/>
                      <a:gd name="T2" fmla="*/ 81 w 119"/>
                      <a:gd name="T3" fmla="*/ 57 h 74"/>
                      <a:gd name="T4" fmla="*/ 17 w 119"/>
                      <a:gd name="T5" fmla="*/ 57 h 74"/>
                      <a:gd name="T6" fmla="*/ 17 w 119"/>
                      <a:gd name="T7" fmla="*/ 17 h 74"/>
                      <a:gd name="T8" fmla="*/ 99 w 119"/>
                      <a:gd name="T9" fmla="*/ 17 h 74"/>
                      <a:gd name="T10" fmla="*/ 119 w 119"/>
                      <a:gd name="T11" fmla="*/ 0 h 74"/>
                      <a:gd name="T12" fmla="*/ 0 w 119"/>
                      <a:gd name="T13" fmla="*/ 0 h 74"/>
                      <a:gd name="T14" fmla="*/ 0 w 119"/>
                      <a:gd name="T15" fmla="*/ 74 h 74"/>
                      <a:gd name="T16" fmla="*/ 80 w 119"/>
                      <a:gd name="T17" fmla="*/ 74 h 74"/>
                      <a:gd name="T18" fmla="*/ 80 w 119"/>
                      <a:gd name="T19" fmla="*/ 6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74">
                        <a:moveTo>
                          <a:pt x="80" y="68"/>
                        </a:moveTo>
                        <a:cubicBezTo>
                          <a:pt x="80" y="64"/>
                          <a:pt x="80" y="61"/>
                          <a:pt x="81" y="57"/>
                        </a:cubicBezTo>
                        <a:cubicBezTo>
                          <a:pt x="17" y="57"/>
                          <a:pt x="17" y="57"/>
                          <a:pt x="17" y="57"/>
                        </a:cubicBezTo>
                        <a:cubicBezTo>
                          <a:pt x="17" y="17"/>
                          <a:pt x="17" y="17"/>
                          <a:pt x="17" y="17"/>
                        </a:cubicBezTo>
                        <a:cubicBezTo>
                          <a:pt x="99" y="17"/>
                          <a:pt x="99" y="17"/>
                          <a:pt x="99" y="17"/>
                        </a:cubicBezTo>
                        <a:cubicBezTo>
                          <a:pt x="105" y="10"/>
                          <a:pt x="112" y="4"/>
                          <a:pt x="119" y="0"/>
                        </a:cubicBezTo>
                        <a:cubicBezTo>
                          <a:pt x="0" y="0"/>
                          <a:pt x="0" y="0"/>
                          <a:pt x="0" y="0"/>
                        </a:cubicBezTo>
                        <a:cubicBezTo>
                          <a:pt x="0" y="74"/>
                          <a:pt x="0" y="74"/>
                          <a:pt x="0" y="74"/>
                        </a:cubicBezTo>
                        <a:cubicBezTo>
                          <a:pt x="80" y="74"/>
                          <a:pt x="80" y="74"/>
                          <a:pt x="80" y="74"/>
                        </a:cubicBezTo>
                        <a:cubicBezTo>
                          <a:pt x="80" y="72"/>
                          <a:pt x="80" y="70"/>
                          <a:pt x="80" y="68"/>
                        </a:cubicBezTo>
                        <a:close/>
                      </a:path>
                    </a:pathLst>
                  </a:custGeom>
                  <a:grpFill/>
                  <a:ln>
                    <a:noFill/>
                  </a:ln>
                </p:spPr>
                <p:txBody>
                  <a:bodyPr vert="horz" wrap="square" lIns="91440" tIns="45720" rIns="91440" bIns="45720" numCol="1" anchor="t" anchorCtr="0" compatLnSpc="1">
                    <a:prstTxWarp prst="textNoShape">
                      <a:avLst/>
                    </a:prstTxWarp>
                  </a:bodyPr>
                  <a:lstStyle/>
                  <a:p>
                    <a:pPr algn="ctr" defTabSz="914354">
                      <a:defRPr/>
                    </a:pPr>
                    <a:endParaRPr lang="en-US" sz="1000">
                      <a:solidFill>
                        <a:srgbClr val="808080"/>
                      </a:solidFill>
                      <a:latin typeface="Arial"/>
                    </a:endParaRPr>
                  </a:p>
                </p:txBody>
              </p:sp>
              <p:sp>
                <p:nvSpPr>
                  <p:cNvPr id="143" name="Freeform 17">
                    <a:extLst>
                      <a:ext uri="{FF2B5EF4-FFF2-40B4-BE49-F238E27FC236}">
                        <a16:creationId xmlns:a16="http://schemas.microsoft.com/office/drawing/2014/main" id="{5BF9967C-9641-541B-6049-2FB573A2FCFB}"/>
                      </a:ext>
                    </a:extLst>
                  </p:cNvPr>
                  <p:cNvSpPr>
                    <a:spLocks/>
                  </p:cNvSpPr>
                  <p:nvPr/>
                </p:nvSpPr>
                <p:spPr bwMode="auto">
                  <a:xfrm>
                    <a:off x="4919663" y="1443038"/>
                    <a:ext cx="560387" cy="215900"/>
                  </a:xfrm>
                  <a:custGeom>
                    <a:avLst/>
                    <a:gdLst>
                      <a:gd name="T0" fmla="*/ 178 w 195"/>
                      <a:gd name="T1" fmla="*/ 54 h 75"/>
                      <a:gd name="T2" fmla="*/ 178 w 195"/>
                      <a:gd name="T3" fmla="*/ 58 h 75"/>
                      <a:gd name="T4" fmla="*/ 17 w 195"/>
                      <a:gd name="T5" fmla="*/ 58 h 75"/>
                      <a:gd name="T6" fmla="*/ 17 w 195"/>
                      <a:gd name="T7" fmla="*/ 17 h 75"/>
                      <a:gd name="T8" fmla="*/ 91 w 195"/>
                      <a:gd name="T9" fmla="*/ 17 h 75"/>
                      <a:gd name="T10" fmla="*/ 83 w 195"/>
                      <a:gd name="T11" fmla="*/ 0 h 75"/>
                      <a:gd name="T12" fmla="*/ 0 w 195"/>
                      <a:gd name="T13" fmla="*/ 0 h 75"/>
                      <a:gd name="T14" fmla="*/ 0 w 195"/>
                      <a:gd name="T15" fmla="*/ 75 h 75"/>
                      <a:gd name="T16" fmla="*/ 195 w 195"/>
                      <a:gd name="T17" fmla="*/ 75 h 75"/>
                      <a:gd name="T18" fmla="*/ 195 w 195"/>
                      <a:gd name="T19" fmla="*/ 50 h 75"/>
                      <a:gd name="T20" fmla="*/ 193 w 195"/>
                      <a:gd name="T21" fmla="*/ 48 h 75"/>
                      <a:gd name="T22" fmla="*/ 178 w 195"/>
                      <a:gd name="T23" fmla="*/ 5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5" h="75">
                        <a:moveTo>
                          <a:pt x="178" y="54"/>
                        </a:moveTo>
                        <a:cubicBezTo>
                          <a:pt x="178" y="58"/>
                          <a:pt x="178" y="58"/>
                          <a:pt x="178" y="58"/>
                        </a:cubicBezTo>
                        <a:cubicBezTo>
                          <a:pt x="17" y="58"/>
                          <a:pt x="17" y="58"/>
                          <a:pt x="17" y="58"/>
                        </a:cubicBezTo>
                        <a:cubicBezTo>
                          <a:pt x="17" y="17"/>
                          <a:pt x="17" y="17"/>
                          <a:pt x="17" y="17"/>
                        </a:cubicBezTo>
                        <a:cubicBezTo>
                          <a:pt x="91" y="17"/>
                          <a:pt x="91" y="17"/>
                          <a:pt x="91" y="17"/>
                        </a:cubicBezTo>
                        <a:cubicBezTo>
                          <a:pt x="87" y="12"/>
                          <a:pt x="85" y="6"/>
                          <a:pt x="83" y="0"/>
                        </a:cubicBezTo>
                        <a:cubicBezTo>
                          <a:pt x="0" y="0"/>
                          <a:pt x="0" y="0"/>
                          <a:pt x="0" y="0"/>
                        </a:cubicBezTo>
                        <a:cubicBezTo>
                          <a:pt x="0" y="75"/>
                          <a:pt x="0" y="75"/>
                          <a:pt x="0" y="75"/>
                        </a:cubicBezTo>
                        <a:cubicBezTo>
                          <a:pt x="195" y="75"/>
                          <a:pt x="195" y="75"/>
                          <a:pt x="195" y="75"/>
                        </a:cubicBezTo>
                        <a:cubicBezTo>
                          <a:pt x="195" y="50"/>
                          <a:pt x="195" y="50"/>
                          <a:pt x="195" y="50"/>
                        </a:cubicBezTo>
                        <a:cubicBezTo>
                          <a:pt x="193" y="48"/>
                          <a:pt x="193" y="48"/>
                          <a:pt x="193" y="48"/>
                        </a:cubicBezTo>
                        <a:cubicBezTo>
                          <a:pt x="188" y="50"/>
                          <a:pt x="183" y="52"/>
                          <a:pt x="178" y="54"/>
                        </a:cubicBezTo>
                        <a:close/>
                      </a:path>
                    </a:pathLst>
                  </a:custGeom>
                  <a:grpFill/>
                  <a:ln>
                    <a:noFill/>
                  </a:ln>
                </p:spPr>
                <p:txBody>
                  <a:bodyPr vert="horz" wrap="square" lIns="91440" tIns="45720" rIns="91440" bIns="45720" numCol="1" anchor="t" anchorCtr="0" compatLnSpc="1">
                    <a:prstTxWarp prst="textNoShape">
                      <a:avLst/>
                    </a:prstTxWarp>
                  </a:bodyPr>
                  <a:lstStyle/>
                  <a:p>
                    <a:pPr algn="ctr" defTabSz="914354">
                      <a:defRPr/>
                    </a:pPr>
                    <a:endParaRPr lang="en-US" sz="1000">
                      <a:solidFill>
                        <a:srgbClr val="808080"/>
                      </a:solidFill>
                      <a:latin typeface="Arial"/>
                    </a:endParaRPr>
                  </a:p>
                </p:txBody>
              </p:sp>
              <p:sp>
                <p:nvSpPr>
                  <p:cNvPr id="144" name="Freeform 18">
                    <a:extLst>
                      <a:ext uri="{FF2B5EF4-FFF2-40B4-BE49-F238E27FC236}">
                        <a16:creationId xmlns:a16="http://schemas.microsoft.com/office/drawing/2014/main" id="{3D285F16-ACCF-67B0-A701-DBBA11C9FEC5}"/>
                      </a:ext>
                    </a:extLst>
                  </p:cNvPr>
                  <p:cNvSpPr>
                    <a:spLocks noEditPoints="1"/>
                  </p:cNvSpPr>
                  <p:nvPr/>
                </p:nvSpPr>
                <p:spPr bwMode="auto">
                  <a:xfrm>
                    <a:off x="5199063" y="1201738"/>
                    <a:ext cx="455612" cy="457200"/>
                  </a:xfrm>
                  <a:custGeom>
                    <a:avLst/>
                    <a:gdLst>
                      <a:gd name="T0" fmla="*/ 111 w 159"/>
                      <a:gd name="T1" fmla="*/ 98 h 159"/>
                      <a:gd name="T2" fmla="*/ 123 w 159"/>
                      <a:gd name="T3" fmla="*/ 62 h 159"/>
                      <a:gd name="T4" fmla="*/ 62 w 159"/>
                      <a:gd name="T5" fmla="*/ 0 h 159"/>
                      <a:gd name="T6" fmla="*/ 0 w 159"/>
                      <a:gd name="T7" fmla="*/ 62 h 159"/>
                      <a:gd name="T8" fmla="*/ 62 w 159"/>
                      <a:gd name="T9" fmla="*/ 123 h 159"/>
                      <a:gd name="T10" fmla="*/ 99 w 159"/>
                      <a:gd name="T11" fmla="*/ 110 h 159"/>
                      <a:gd name="T12" fmla="*/ 147 w 159"/>
                      <a:gd name="T13" fmla="*/ 159 h 159"/>
                      <a:gd name="T14" fmla="*/ 159 w 159"/>
                      <a:gd name="T15" fmla="*/ 147 h 159"/>
                      <a:gd name="T16" fmla="*/ 111 w 159"/>
                      <a:gd name="T17" fmla="*/ 98 h 159"/>
                      <a:gd name="T18" fmla="*/ 62 w 159"/>
                      <a:gd name="T19" fmla="*/ 106 h 159"/>
                      <a:gd name="T20" fmla="*/ 17 w 159"/>
                      <a:gd name="T21" fmla="*/ 62 h 159"/>
                      <a:gd name="T22" fmla="*/ 62 w 159"/>
                      <a:gd name="T23" fmla="*/ 17 h 159"/>
                      <a:gd name="T24" fmla="*/ 106 w 159"/>
                      <a:gd name="T25" fmla="*/ 62 h 159"/>
                      <a:gd name="T26" fmla="*/ 62 w 159"/>
                      <a:gd name="T27"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9" h="159">
                        <a:moveTo>
                          <a:pt x="111" y="98"/>
                        </a:moveTo>
                        <a:cubicBezTo>
                          <a:pt x="118" y="88"/>
                          <a:pt x="123" y="75"/>
                          <a:pt x="123" y="62"/>
                        </a:cubicBezTo>
                        <a:cubicBezTo>
                          <a:pt x="123" y="28"/>
                          <a:pt x="96" y="0"/>
                          <a:pt x="62" y="0"/>
                        </a:cubicBezTo>
                        <a:cubicBezTo>
                          <a:pt x="28" y="0"/>
                          <a:pt x="0" y="28"/>
                          <a:pt x="0" y="62"/>
                        </a:cubicBezTo>
                        <a:cubicBezTo>
                          <a:pt x="0" y="96"/>
                          <a:pt x="28" y="123"/>
                          <a:pt x="62" y="123"/>
                        </a:cubicBezTo>
                        <a:cubicBezTo>
                          <a:pt x="76" y="123"/>
                          <a:pt x="88" y="118"/>
                          <a:pt x="99" y="110"/>
                        </a:cubicBezTo>
                        <a:cubicBezTo>
                          <a:pt x="147" y="159"/>
                          <a:pt x="147" y="159"/>
                          <a:pt x="147" y="159"/>
                        </a:cubicBezTo>
                        <a:cubicBezTo>
                          <a:pt x="159" y="147"/>
                          <a:pt x="159" y="147"/>
                          <a:pt x="159" y="147"/>
                        </a:cubicBezTo>
                        <a:lnTo>
                          <a:pt x="111" y="98"/>
                        </a:lnTo>
                        <a:close/>
                        <a:moveTo>
                          <a:pt x="62" y="106"/>
                        </a:moveTo>
                        <a:cubicBezTo>
                          <a:pt x="37" y="106"/>
                          <a:pt x="17" y="86"/>
                          <a:pt x="17" y="62"/>
                        </a:cubicBezTo>
                        <a:cubicBezTo>
                          <a:pt x="17" y="37"/>
                          <a:pt x="37" y="17"/>
                          <a:pt x="62" y="17"/>
                        </a:cubicBezTo>
                        <a:cubicBezTo>
                          <a:pt x="86" y="17"/>
                          <a:pt x="106" y="37"/>
                          <a:pt x="106" y="62"/>
                        </a:cubicBezTo>
                        <a:cubicBezTo>
                          <a:pt x="106" y="86"/>
                          <a:pt x="86" y="106"/>
                          <a:pt x="62" y="106"/>
                        </a:cubicBezTo>
                        <a:close/>
                      </a:path>
                    </a:pathLst>
                  </a:custGeom>
                  <a:grpFill/>
                  <a:ln>
                    <a:noFill/>
                  </a:ln>
                </p:spPr>
                <p:txBody>
                  <a:bodyPr vert="horz" wrap="square" lIns="91440" tIns="45720" rIns="91440" bIns="45720" numCol="1" anchor="t" anchorCtr="0" compatLnSpc="1">
                    <a:prstTxWarp prst="textNoShape">
                      <a:avLst/>
                    </a:prstTxWarp>
                  </a:bodyPr>
                  <a:lstStyle/>
                  <a:p>
                    <a:pPr algn="ctr" defTabSz="914354">
                      <a:defRPr/>
                    </a:pPr>
                    <a:endParaRPr lang="en-US" sz="1000">
                      <a:solidFill>
                        <a:srgbClr val="808080"/>
                      </a:solidFill>
                      <a:latin typeface="Arial"/>
                    </a:endParaRPr>
                  </a:p>
                </p:txBody>
              </p:sp>
            </p:grpSp>
            <p:sp>
              <p:nvSpPr>
                <p:cNvPr id="139" name="TextBox 138">
                  <a:extLst>
                    <a:ext uri="{FF2B5EF4-FFF2-40B4-BE49-F238E27FC236}">
                      <a16:creationId xmlns:a16="http://schemas.microsoft.com/office/drawing/2014/main" id="{FC689F01-9465-DFBB-2878-F38BA69D6127}"/>
                    </a:ext>
                  </a:extLst>
                </p:cNvPr>
                <p:cNvSpPr txBox="1"/>
                <p:nvPr/>
              </p:nvSpPr>
              <p:spPr>
                <a:xfrm>
                  <a:off x="4716050" y="3076911"/>
                  <a:ext cx="441831" cy="180144"/>
                </a:xfrm>
                <a:prstGeom prst="rect">
                  <a:avLst/>
                </a:prstGeom>
                <a:noFill/>
              </p:spPr>
              <p:txBody>
                <a:bodyPr wrap="none" lIns="0" tIns="0" rIns="0" bIns="0" rtlCol="0">
                  <a:spAutoFit/>
                </a:bodyPr>
                <a:lstStyle/>
                <a:p>
                  <a:pPr algn="ctr" defTabSz="914354">
                    <a:defRPr/>
                  </a:pPr>
                  <a:r>
                    <a:rPr lang="en-US" sz="1100">
                      <a:solidFill>
                        <a:srgbClr val="0D2155"/>
                      </a:solidFill>
                      <a:latin typeface="Arial"/>
                    </a:rPr>
                    <a:t>Server</a:t>
                  </a:r>
                </a:p>
              </p:txBody>
            </p:sp>
          </p:grpSp>
          <p:grpSp>
            <p:nvGrpSpPr>
              <p:cNvPr id="127" name="Group 126">
                <a:extLst>
                  <a:ext uri="{FF2B5EF4-FFF2-40B4-BE49-F238E27FC236}">
                    <a16:creationId xmlns:a16="http://schemas.microsoft.com/office/drawing/2014/main" id="{6369185C-D375-E3BC-F7C8-70DD000F948A}"/>
                  </a:ext>
                </a:extLst>
              </p:cNvPr>
              <p:cNvGrpSpPr/>
              <p:nvPr/>
            </p:nvGrpSpPr>
            <p:grpSpPr>
              <a:xfrm>
                <a:off x="5354815" y="2631712"/>
                <a:ext cx="525421" cy="625343"/>
                <a:chOff x="5354815" y="2631712"/>
                <a:chExt cx="525421" cy="625343"/>
              </a:xfrm>
            </p:grpSpPr>
            <p:sp>
              <p:nvSpPr>
                <p:cNvPr id="136" name="Freeform 17">
                  <a:extLst>
                    <a:ext uri="{FF2B5EF4-FFF2-40B4-BE49-F238E27FC236}">
                      <a16:creationId xmlns:a16="http://schemas.microsoft.com/office/drawing/2014/main" id="{71E7E088-22F8-6230-D32B-E7E4635EED93}"/>
                    </a:ext>
                  </a:extLst>
                </p:cNvPr>
                <p:cNvSpPr>
                  <a:spLocks noChangeAspect="1" noEditPoints="1"/>
                </p:cNvSpPr>
                <p:nvPr/>
              </p:nvSpPr>
              <p:spPr bwMode="auto">
                <a:xfrm>
                  <a:off x="5468699" y="2631712"/>
                  <a:ext cx="297651" cy="365550"/>
                </a:xfrm>
                <a:custGeom>
                  <a:avLst/>
                  <a:gdLst>
                    <a:gd name="T0" fmla="*/ 208 w 208"/>
                    <a:gd name="T1" fmla="*/ 128 h 256"/>
                    <a:gd name="T2" fmla="*/ 208 w 208"/>
                    <a:gd name="T3" fmla="*/ 55 h 256"/>
                    <a:gd name="T4" fmla="*/ 104 w 208"/>
                    <a:gd name="T5" fmla="*/ 0 h 256"/>
                    <a:gd name="T6" fmla="*/ 0 w 208"/>
                    <a:gd name="T7" fmla="*/ 55 h 256"/>
                    <a:gd name="T8" fmla="*/ 0 w 208"/>
                    <a:gd name="T9" fmla="*/ 128 h 256"/>
                    <a:gd name="T10" fmla="*/ 0 w 208"/>
                    <a:gd name="T11" fmla="*/ 128 h 256"/>
                    <a:gd name="T12" fmla="*/ 0 w 208"/>
                    <a:gd name="T13" fmla="*/ 128 h 256"/>
                    <a:gd name="T14" fmla="*/ 0 w 208"/>
                    <a:gd name="T15" fmla="*/ 204 h 256"/>
                    <a:gd name="T16" fmla="*/ 104 w 208"/>
                    <a:gd name="T17" fmla="*/ 256 h 256"/>
                    <a:gd name="T18" fmla="*/ 208 w 208"/>
                    <a:gd name="T19" fmla="*/ 204 h 256"/>
                    <a:gd name="T20" fmla="*/ 208 w 208"/>
                    <a:gd name="T21" fmla="*/ 128 h 256"/>
                    <a:gd name="T22" fmla="*/ 208 w 208"/>
                    <a:gd name="T23" fmla="*/ 128 h 256"/>
                    <a:gd name="T24" fmla="*/ 208 w 208"/>
                    <a:gd name="T25" fmla="*/ 128 h 256"/>
                    <a:gd name="T26" fmla="*/ 191 w 208"/>
                    <a:gd name="T27" fmla="*/ 128 h 256"/>
                    <a:gd name="T28" fmla="*/ 104 w 208"/>
                    <a:gd name="T29" fmla="*/ 166 h 256"/>
                    <a:gd name="T30" fmla="*/ 17 w 208"/>
                    <a:gd name="T31" fmla="*/ 128 h 256"/>
                    <a:gd name="T32" fmla="*/ 17 w 208"/>
                    <a:gd name="T33" fmla="*/ 86 h 256"/>
                    <a:gd name="T34" fmla="*/ 104 w 208"/>
                    <a:gd name="T35" fmla="*/ 110 h 256"/>
                    <a:gd name="T36" fmla="*/ 191 w 208"/>
                    <a:gd name="T37" fmla="*/ 86 h 256"/>
                    <a:gd name="T38" fmla="*/ 191 w 208"/>
                    <a:gd name="T39" fmla="*/ 128 h 256"/>
                    <a:gd name="T40" fmla="*/ 104 w 208"/>
                    <a:gd name="T41" fmla="*/ 17 h 256"/>
                    <a:gd name="T42" fmla="*/ 191 w 208"/>
                    <a:gd name="T43" fmla="*/ 55 h 256"/>
                    <a:gd name="T44" fmla="*/ 104 w 208"/>
                    <a:gd name="T45" fmla="*/ 93 h 256"/>
                    <a:gd name="T46" fmla="*/ 17 w 208"/>
                    <a:gd name="T47" fmla="*/ 55 h 256"/>
                    <a:gd name="T48" fmla="*/ 104 w 208"/>
                    <a:gd name="T49" fmla="*/ 17 h 256"/>
                    <a:gd name="T50" fmla="*/ 104 w 208"/>
                    <a:gd name="T51" fmla="*/ 239 h 256"/>
                    <a:gd name="T52" fmla="*/ 17 w 208"/>
                    <a:gd name="T53" fmla="*/ 203 h 256"/>
                    <a:gd name="T54" fmla="*/ 17 w 208"/>
                    <a:gd name="T55" fmla="*/ 159 h 256"/>
                    <a:gd name="T56" fmla="*/ 104 w 208"/>
                    <a:gd name="T57" fmla="*/ 183 h 256"/>
                    <a:gd name="T58" fmla="*/ 191 w 208"/>
                    <a:gd name="T59" fmla="*/ 159 h 256"/>
                    <a:gd name="T60" fmla="*/ 191 w 208"/>
                    <a:gd name="T61" fmla="*/ 202 h 256"/>
                    <a:gd name="T62" fmla="*/ 104 w 208"/>
                    <a:gd name="T63" fmla="*/ 23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8" h="256">
                      <a:moveTo>
                        <a:pt x="208" y="128"/>
                      </a:moveTo>
                      <a:cubicBezTo>
                        <a:pt x="208" y="92"/>
                        <a:pt x="208" y="56"/>
                        <a:pt x="208" y="55"/>
                      </a:cubicBezTo>
                      <a:cubicBezTo>
                        <a:pt x="208" y="24"/>
                        <a:pt x="162" y="0"/>
                        <a:pt x="104" y="0"/>
                      </a:cubicBezTo>
                      <a:cubicBezTo>
                        <a:pt x="46" y="0"/>
                        <a:pt x="0" y="24"/>
                        <a:pt x="0" y="55"/>
                      </a:cubicBezTo>
                      <a:cubicBezTo>
                        <a:pt x="0" y="56"/>
                        <a:pt x="0" y="92"/>
                        <a:pt x="0" y="128"/>
                      </a:cubicBezTo>
                      <a:cubicBezTo>
                        <a:pt x="0" y="128"/>
                        <a:pt x="0" y="128"/>
                        <a:pt x="0" y="128"/>
                      </a:cubicBezTo>
                      <a:cubicBezTo>
                        <a:pt x="0" y="128"/>
                        <a:pt x="0" y="128"/>
                        <a:pt x="0" y="128"/>
                      </a:cubicBezTo>
                      <a:cubicBezTo>
                        <a:pt x="0" y="165"/>
                        <a:pt x="0" y="203"/>
                        <a:pt x="0" y="204"/>
                      </a:cubicBezTo>
                      <a:cubicBezTo>
                        <a:pt x="3" y="234"/>
                        <a:pt x="48" y="256"/>
                        <a:pt x="104" y="256"/>
                      </a:cubicBezTo>
                      <a:cubicBezTo>
                        <a:pt x="160" y="256"/>
                        <a:pt x="205" y="234"/>
                        <a:pt x="208" y="204"/>
                      </a:cubicBezTo>
                      <a:cubicBezTo>
                        <a:pt x="208" y="203"/>
                        <a:pt x="208" y="166"/>
                        <a:pt x="208" y="128"/>
                      </a:cubicBezTo>
                      <a:cubicBezTo>
                        <a:pt x="208" y="128"/>
                        <a:pt x="208" y="128"/>
                        <a:pt x="208" y="128"/>
                      </a:cubicBezTo>
                      <a:cubicBezTo>
                        <a:pt x="208" y="128"/>
                        <a:pt x="208" y="128"/>
                        <a:pt x="208" y="128"/>
                      </a:cubicBezTo>
                      <a:close/>
                      <a:moveTo>
                        <a:pt x="191" y="128"/>
                      </a:moveTo>
                      <a:cubicBezTo>
                        <a:pt x="191" y="146"/>
                        <a:pt x="155" y="166"/>
                        <a:pt x="104" y="166"/>
                      </a:cubicBezTo>
                      <a:cubicBezTo>
                        <a:pt x="53" y="166"/>
                        <a:pt x="17" y="146"/>
                        <a:pt x="17" y="128"/>
                      </a:cubicBezTo>
                      <a:cubicBezTo>
                        <a:pt x="17" y="113"/>
                        <a:pt x="17" y="98"/>
                        <a:pt x="17" y="86"/>
                      </a:cubicBezTo>
                      <a:cubicBezTo>
                        <a:pt x="36" y="101"/>
                        <a:pt x="67" y="110"/>
                        <a:pt x="104" y="110"/>
                      </a:cubicBezTo>
                      <a:cubicBezTo>
                        <a:pt x="141" y="110"/>
                        <a:pt x="172" y="101"/>
                        <a:pt x="191" y="86"/>
                      </a:cubicBezTo>
                      <a:cubicBezTo>
                        <a:pt x="191" y="98"/>
                        <a:pt x="191" y="113"/>
                        <a:pt x="191" y="128"/>
                      </a:cubicBezTo>
                      <a:close/>
                      <a:moveTo>
                        <a:pt x="104" y="17"/>
                      </a:moveTo>
                      <a:cubicBezTo>
                        <a:pt x="155" y="17"/>
                        <a:pt x="191" y="37"/>
                        <a:pt x="191" y="55"/>
                      </a:cubicBezTo>
                      <a:cubicBezTo>
                        <a:pt x="191" y="73"/>
                        <a:pt x="155" y="93"/>
                        <a:pt x="104" y="93"/>
                      </a:cubicBezTo>
                      <a:cubicBezTo>
                        <a:pt x="53" y="93"/>
                        <a:pt x="17" y="73"/>
                        <a:pt x="17" y="55"/>
                      </a:cubicBezTo>
                      <a:cubicBezTo>
                        <a:pt x="17" y="37"/>
                        <a:pt x="53" y="17"/>
                        <a:pt x="104" y="17"/>
                      </a:cubicBezTo>
                      <a:close/>
                      <a:moveTo>
                        <a:pt x="104" y="239"/>
                      </a:moveTo>
                      <a:cubicBezTo>
                        <a:pt x="54" y="239"/>
                        <a:pt x="19" y="220"/>
                        <a:pt x="17" y="203"/>
                      </a:cubicBezTo>
                      <a:cubicBezTo>
                        <a:pt x="17" y="201"/>
                        <a:pt x="17" y="183"/>
                        <a:pt x="17" y="159"/>
                      </a:cubicBezTo>
                      <a:cubicBezTo>
                        <a:pt x="36" y="174"/>
                        <a:pt x="67" y="183"/>
                        <a:pt x="104" y="183"/>
                      </a:cubicBezTo>
                      <a:cubicBezTo>
                        <a:pt x="141" y="183"/>
                        <a:pt x="172" y="174"/>
                        <a:pt x="191" y="159"/>
                      </a:cubicBezTo>
                      <a:cubicBezTo>
                        <a:pt x="191" y="182"/>
                        <a:pt x="191" y="201"/>
                        <a:pt x="191" y="202"/>
                      </a:cubicBezTo>
                      <a:cubicBezTo>
                        <a:pt x="189" y="220"/>
                        <a:pt x="154" y="239"/>
                        <a:pt x="104" y="239"/>
                      </a:cubicBezTo>
                      <a:close/>
                    </a:path>
                  </a:pathLst>
                </a:custGeom>
                <a:solidFill>
                  <a:srgbClr val="0D2155"/>
                </a:solidFill>
                <a:ln>
                  <a:noFill/>
                </a:ln>
              </p:spPr>
              <p:txBody>
                <a:bodyPr vert="horz" wrap="square" lIns="91440" tIns="45720" rIns="91440" bIns="45720" numCol="1" anchor="t" anchorCtr="0" compatLnSpc="1">
                  <a:prstTxWarp prst="textNoShape">
                    <a:avLst/>
                  </a:prstTxWarp>
                </a:bodyPr>
                <a:lstStyle/>
                <a:p>
                  <a:pPr algn="ctr" defTabSz="914354">
                    <a:defRPr/>
                  </a:pPr>
                  <a:endParaRPr lang="en-US">
                    <a:solidFill>
                      <a:srgbClr val="808080"/>
                    </a:solidFill>
                    <a:latin typeface="Arial"/>
                  </a:endParaRPr>
                </a:p>
              </p:txBody>
            </p:sp>
            <p:sp>
              <p:nvSpPr>
                <p:cNvPr id="137" name="TextBox 136">
                  <a:extLst>
                    <a:ext uri="{FF2B5EF4-FFF2-40B4-BE49-F238E27FC236}">
                      <a16:creationId xmlns:a16="http://schemas.microsoft.com/office/drawing/2014/main" id="{01359FE3-1F7B-8DC2-E85F-1E2F24FFFC65}"/>
                    </a:ext>
                  </a:extLst>
                </p:cNvPr>
                <p:cNvSpPr txBox="1"/>
                <p:nvPr/>
              </p:nvSpPr>
              <p:spPr>
                <a:xfrm>
                  <a:off x="5354815" y="3076911"/>
                  <a:ext cx="525421" cy="180144"/>
                </a:xfrm>
                <a:prstGeom prst="rect">
                  <a:avLst/>
                </a:prstGeom>
                <a:noFill/>
              </p:spPr>
              <p:txBody>
                <a:bodyPr wrap="none" lIns="0" tIns="0" rIns="0" bIns="0" rtlCol="0">
                  <a:spAutoFit/>
                </a:bodyPr>
                <a:lstStyle/>
                <a:p>
                  <a:pPr algn="ctr" defTabSz="914354">
                    <a:defRPr/>
                  </a:pPr>
                  <a:r>
                    <a:rPr lang="en-US" sz="1100">
                      <a:solidFill>
                        <a:srgbClr val="0D2155"/>
                      </a:solidFill>
                      <a:latin typeface="Arial"/>
                    </a:rPr>
                    <a:t>Storage</a:t>
                  </a:r>
                </a:p>
              </p:txBody>
            </p:sp>
          </p:grpSp>
          <p:grpSp>
            <p:nvGrpSpPr>
              <p:cNvPr id="128" name="Group 127">
                <a:extLst>
                  <a:ext uri="{FF2B5EF4-FFF2-40B4-BE49-F238E27FC236}">
                    <a16:creationId xmlns:a16="http://schemas.microsoft.com/office/drawing/2014/main" id="{54ABEB45-0B31-9DDC-F429-49C848920C2F}"/>
                  </a:ext>
                </a:extLst>
              </p:cNvPr>
              <p:cNvGrpSpPr/>
              <p:nvPr/>
            </p:nvGrpSpPr>
            <p:grpSpPr>
              <a:xfrm>
                <a:off x="6161546" y="2626821"/>
                <a:ext cx="551009" cy="630237"/>
                <a:chOff x="6161546" y="2626821"/>
                <a:chExt cx="551009" cy="630237"/>
              </a:xfrm>
            </p:grpSpPr>
            <p:sp>
              <p:nvSpPr>
                <p:cNvPr id="134" name="Freeform 14">
                  <a:extLst>
                    <a:ext uri="{FF2B5EF4-FFF2-40B4-BE49-F238E27FC236}">
                      <a16:creationId xmlns:a16="http://schemas.microsoft.com/office/drawing/2014/main" id="{5174CB9B-B4C4-C7AC-8E30-03DE48B0DE2A}"/>
                    </a:ext>
                  </a:extLst>
                </p:cNvPr>
                <p:cNvSpPr>
                  <a:spLocks noChangeAspect="1" noEditPoints="1"/>
                </p:cNvSpPr>
                <p:nvPr/>
              </p:nvSpPr>
              <p:spPr bwMode="auto">
                <a:xfrm>
                  <a:off x="6232254" y="2626821"/>
                  <a:ext cx="375333" cy="375333"/>
                </a:xfrm>
                <a:custGeom>
                  <a:avLst/>
                  <a:gdLst>
                    <a:gd name="T0" fmla="*/ 716 w 716"/>
                    <a:gd name="T1" fmla="*/ 226 h 716"/>
                    <a:gd name="T2" fmla="*/ 716 w 716"/>
                    <a:gd name="T3" fmla="*/ 0 h 716"/>
                    <a:gd name="T4" fmla="*/ 489 w 716"/>
                    <a:gd name="T5" fmla="*/ 0 h 716"/>
                    <a:gd name="T6" fmla="*/ 489 w 716"/>
                    <a:gd name="T7" fmla="*/ 88 h 716"/>
                    <a:gd name="T8" fmla="*/ 336 w 716"/>
                    <a:gd name="T9" fmla="*/ 88 h 716"/>
                    <a:gd name="T10" fmla="*/ 336 w 716"/>
                    <a:gd name="T11" fmla="*/ 90 h 716"/>
                    <a:gd name="T12" fmla="*/ 334 w 716"/>
                    <a:gd name="T13" fmla="*/ 90 h 716"/>
                    <a:gd name="T14" fmla="*/ 334 w 716"/>
                    <a:gd name="T15" fmla="*/ 334 h 716"/>
                    <a:gd name="T16" fmla="*/ 226 w 716"/>
                    <a:gd name="T17" fmla="*/ 334 h 716"/>
                    <a:gd name="T18" fmla="*/ 226 w 716"/>
                    <a:gd name="T19" fmla="*/ 245 h 716"/>
                    <a:gd name="T20" fmla="*/ 0 w 716"/>
                    <a:gd name="T21" fmla="*/ 245 h 716"/>
                    <a:gd name="T22" fmla="*/ 0 w 716"/>
                    <a:gd name="T23" fmla="*/ 470 h 716"/>
                    <a:gd name="T24" fmla="*/ 226 w 716"/>
                    <a:gd name="T25" fmla="*/ 470 h 716"/>
                    <a:gd name="T26" fmla="*/ 226 w 716"/>
                    <a:gd name="T27" fmla="*/ 382 h 716"/>
                    <a:gd name="T28" fmla="*/ 334 w 716"/>
                    <a:gd name="T29" fmla="*/ 382 h 716"/>
                    <a:gd name="T30" fmla="*/ 334 w 716"/>
                    <a:gd name="T31" fmla="*/ 625 h 716"/>
                    <a:gd name="T32" fmla="*/ 336 w 716"/>
                    <a:gd name="T33" fmla="*/ 625 h 716"/>
                    <a:gd name="T34" fmla="*/ 336 w 716"/>
                    <a:gd name="T35" fmla="*/ 627 h 716"/>
                    <a:gd name="T36" fmla="*/ 489 w 716"/>
                    <a:gd name="T37" fmla="*/ 627 h 716"/>
                    <a:gd name="T38" fmla="*/ 489 w 716"/>
                    <a:gd name="T39" fmla="*/ 716 h 716"/>
                    <a:gd name="T40" fmla="*/ 716 w 716"/>
                    <a:gd name="T41" fmla="*/ 716 h 716"/>
                    <a:gd name="T42" fmla="*/ 716 w 716"/>
                    <a:gd name="T43" fmla="*/ 489 h 716"/>
                    <a:gd name="T44" fmla="*/ 489 w 716"/>
                    <a:gd name="T45" fmla="*/ 489 h 716"/>
                    <a:gd name="T46" fmla="*/ 489 w 716"/>
                    <a:gd name="T47" fmla="*/ 580 h 716"/>
                    <a:gd name="T48" fmla="*/ 382 w 716"/>
                    <a:gd name="T49" fmla="*/ 580 h 716"/>
                    <a:gd name="T50" fmla="*/ 382 w 716"/>
                    <a:gd name="T51" fmla="*/ 382 h 716"/>
                    <a:gd name="T52" fmla="*/ 489 w 716"/>
                    <a:gd name="T53" fmla="*/ 382 h 716"/>
                    <a:gd name="T54" fmla="*/ 489 w 716"/>
                    <a:gd name="T55" fmla="*/ 470 h 716"/>
                    <a:gd name="T56" fmla="*/ 716 w 716"/>
                    <a:gd name="T57" fmla="*/ 470 h 716"/>
                    <a:gd name="T58" fmla="*/ 716 w 716"/>
                    <a:gd name="T59" fmla="*/ 245 h 716"/>
                    <a:gd name="T60" fmla="*/ 489 w 716"/>
                    <a:gd name="T61" fmla="*/ 245 h 716"/>
                    <a:gd name="T62" fmla="*/ 489 w 716"/>
                    <a:gd name="T63" fmla="*/ 334 h 716"/>
                    <a:gd name="T64" fmla="*/ 382 w 716"/>
                    <a:gd name="T65" fmla="*/ 334 h 716"/>
                    <a:gd name="T66" fmla="*/ 382 w 716"/>
                    <a:gd name="T67" fmla="*/ 136 h 716"/>
                    <a:gd name="T68" fmla="*/ 489 w 716"/>
                    <a:gd name="T69" fmla="*/ 136 h 716"/>
                    <a:gd name="T70" fmla="*/ 489 w 716"/>
                    <a:gd name="T71" fmla="*/ 226 h 716"/>
                    <a:gd name="T72" fmla="*/ 716 w 716"/>
                    <a:gd name="T73" fmla="*/ 226 h 716"/>
                    <a:gd name="T74" fmla="*/ 179 w 716"/>
                    <a:gd name="T75" fmla="*/ 422 h 716"/>
                    <a:gd name="T76" fmla="*/ 47 w 716"/>
                    <a:gd name="T77" fmla="*/ 422 h 716"/>
                    <a:gd name="T78" fmla="*/ 47 w 716"/>
                    <a:gd name="T79" fmla="*/ 293 h 716"/>
                    <a:gd name="T80" fmla="*/ 179 w 716"/>
                    <a:gd name="T81" fmla="*/ 293 h 716"/>
                    <a:gd name="T82" fmla="*/ 179 w 716"/>
                    <a:gd name="T83" fmla="*/ 422 h 716"/>
                    <a:gd name="T84" fmla="*/ 537 w 716"/>
                    <a:gd name="T85" fmla="*/ 537 h 716"/>
                    <a:gd name="T86" fmla="*/ 668 w 716"/>
                    <a:gd name="T87" fmla="*/ 537 h 716"/>
                    <a:gd name="T88" fmla="*/ 668 w 716"/>
                    <a:gd name="T89" fmla="*/ 668 h 716"/>
                    <a:gd name="T90" fmla="*/ 537 w 716"/>
                    <a:gd name="T91" fmla="*/ 668 h 716"/>
                    <a:gd name="T92" fmla="*/ 537 w 716"/>
                    <a:gd name="T93" fmla="*/ 537 h 716"/>
                    <a:gd name="T94" fmla="*/ 537 w 716"/>
                    <a:gd name="T95" fmla="*/ 293 h 716"/>
                    <a:gd name="T96" fmla="*/ 668 w 716"/>
                    <a:gd name="T97" fmla="*/ 293 h 716"/>
                    <a:gd name="T98" fmla="*/ 668 w 716"/>
                    <a:gd name="T99" fmla="*/ 422 h 716"/>
                    <a:gd name="T100" fmla="*/ 537 w 716"/>
                    <a:gd name="T101" fmla="*/ 422 h 716"/>
                    <a:gd name="T102" fmla="*/ 537 w 716"/>
                    <a:gd name="T103" fmla="*/ 293 h 716"/>
                    <a:gd name="T104" fmla="*/ 537 w 716"/>
                    <a:gd name="T105" fmla="*/ 47 h 716"/>
                    <a:gd name="T106" fmla="*/ 668 w 716"/>
                    <a:gd name="T107" fmla="*/ 47 h 716"/>
                    <a:gd name="T108" fmla="*/ 668 w 716"/>
                    <a:gd name="T109" fmla="*/ 179 h 716"/>
                    <a:gd name="T110" fmla="*/ 537 w 716"/>
                    <a:gd name="T111" fmla="*/ 179 h 716"/>
                    <a:gd name="T112" fmla="*/ 537 w 716"/>
                    <a:gd name="T113" fmla="*/ 47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6" h="716">
                      <a:moveTo>
                        <a:pt x="716" y="226"/>
                      </a:moveTo>
                      <a:lnTo>
                        <a:pt x="716" y="0"/>
                      </a:lnTo>
                      <a:lnTo>
                        <a:pt x="489" y="0"/>
                      </a:lnTo>
                      <a:lnTo>
                        <a:pt x="489" y="88"/>
                      </a:lnTo>
                      <a:lnTo>
                        <a:pt x="336" y="88"/>
                      </a:lnTo>
                      <a:lnTo>
                        <a:pt x="336" y="90"/>
                      </a:lnTo>
                      <a:lnTo>
                        <a:pt x="334" y="90"/>
                      </a:lnTo>
                      <a:lnTo>
                        <a:pt x="334" y="334"/>
                      </a:lnTo>
                      <a:lnTo>
                        <a:pt x="226" y="334"/>
                      </a:lnTo>
                      <a:lnTo>
                        <a:pt x="226" y="245"/>
                      </a:lnTo>
                      <a:lnTo>
                        <a:pt x="0" y="245"/>
                      </a:lnTo>
                      <a:lnTo>
                        <a:pt x="0" y="470"/>
                      </a:lnTo>
                      <a:lnTo>
                        <a:pt x="226" y="470"/>
                      </a:lnTo>
                      <a:lnTo>
                        <a:pt x="226" y="382"/>
                      </a:lnTo>
                      <a:lnTo>
                        <a:pt x="334" y="382"/>
                      </a:lnTo>
                      <a:lnTo>
                        <a:pt x="334" y="625"/>
                      </a:lnTo>
                      <a:lnTo>
                        <a:pt x="336" y="625"/>
                      </a:lnTo>
                      <a:lnTo>
                        <a:pt x="336" y="627"/>
                      </a:lnTo>
                      <a:lnTo>
                        <a:pt x="489" y="627"/>
                      </a:lnTo>
                      <a:lnTo>
                        <a:pt x="489" y="716"/>
                      </a:lnTo>
                      <a:lnTo>
                        <a:pt x="716" y="716"/>
                      </a:lnTo>
                      <a:lnTo>
                        <a:pt x="716" y="489"/>
                      </a:lnTo>
                      <a:lnTo>
                        <a:pt x="489" y="489"/>
                      </a:lnTo>
                      <a:lnTo>
                        <a:pt x="489" y="580"/>
                      </a:lnTo>
                      <a:lnTo>
                        <a:pt x="382" y="580"/>
                      </a:lnTo>
                      <a:lnTo>
                        <a:pt x="382" y="382"/>
                      </a:lnTo>
                      <a:lnTo>
                        <a:pt x="489" y="382"/>
                      </a:lnTo>
                      <a:lnTo>
                        <a:pt x="489" y="470"/>
                      </a:lnTo>
                      <a:lnTo>
                        <a:pt x="716" y="470"/>
                      </a:lnTo>
                      <a:lnTo>
                        <a:pt x="716" y="245"/>
                      </a:lnTo>
                      <a:lnTo>
                        <a:pt x="489" y="245"/>
                      </a:lnTo>
                      <a:lnTo>
                        <a:pt x="489" y="334"/>
                      </a:lnTo>
                      <a:lnTo>
                        <a:pt x="382" y="334"/>
                      </a:lnTo>
                      <a:lnTo>
                        <a:pt x="382" y="136"/>
                      </a:lnTo>
                      <a:lnTo>
                        <a:pt x="489" y="136"/>
                      </a:lnTo>
                      <a:lnTo>
                        <a:pt x="489" y="226"/>
                      </a:lnTo>
                      <a:lnTo>
                        <a:pt x="716" y="226"/>
                      </a:lnTo>
                      <a:close/>
                      <a:moveTo>
                        <a:pt x="179" y="422"/>
                      </a:moveTo>
                      <a:lnTo>
                        <a:pt x="47" y="422"/>
                      </a:lnTo>
                      <a:lnTo>
                        <a:pt x="47" y="293"/>
                      </a:lnTo>
                      <a:lnTo>
                        <a:pt x="179" y="293"/>
                      </a:lnTo>
                      <a:lnTo>
                        <a:pt x="179" y="422"/>
                      </a:lnTo>
                      <a:close/>
                      <a:moveTo>
                        <a:pt x="537" y="537"/>
                      </a:moveTo>
                      <a:lnTo>
                        <a:pt x="668" y="537"/>
                      </a:lnTo>
                      <a:lnTo>
                        <a:pt x="668" y="668"/>
                      </a:lnTo>
                      <a:lnTo>
                        <a:pt x="537" y="668"/>
                      </a:lnTo>
                      <a:lnTo>
                        <a:pt x="537" y="537"/>
                      </a:lnTo>
                      <a:close/>
                      <a:moveTo>
                        <a:pt x="537" y="293"/>
                      </a:moveTo>
                      <a:lnTo>
                        <a:pt x="668" y="293"/>
                      </a:lnTo>
                      <a:lnTo>
                        <a:pt x="668" y="422"/>
                      </a:lnTo>
                      <a:lnTo>
                        <a:pt x="537" y="422"/>
                      </a:lnTo>
                      <a:lnTo>
                        <a:pt x="537" y="293"/>
                      </a:lnTo>
                      <a:close/>
                      <a:moveTo>
                        <a:pt x="537" y="47"/>
                      </a:moveTo>
                      <a:lnTo>
                        <a:pt x="668" y="47"/>
                      </a:lnTo>
                      <a:lnTo>
                        <a:pt x="668" y="179"/>
                      </a:lnTo>
                      <a:lnTo>
                        <a:pt x="537" y="179"/>
                      </a:lnTo>
                      <a:lnTo>
                        <a:pt x="537" y="47"/>
                      </a:lnTo>
                      <a:close/>
                    </a:path>
                  </a:pathLst>
                </a:custGeom>
                <a:solidFill>
                  <a:srgbClr val="0D2155"/>
                </a:solidFill>
                <a:ln>
                  <a:noFill/>
                </a:ln>
              </p:spPr>
              <p:txBody>
                <a:bodyPr vert="horz" wrap="square" lIns="91440" tIns="45720" rIns="91440" bIns="45720" numCol="1" anchor="t" anchorCtr="0" compatLnSpc="1">
                  <a:prstTxWarp prst="textNoShape">
                    <a:avLst/>
                  </a:prstTxWarp>
                </a:bodyPr>
                <a:lstStyle/>
                <a:p>
                  <a:pPr algn="ctr" defTabSz="914354">
                    <a:defRPr/>
                  </a:pPr>
                  <a:endParaRPr lang="en-US">
                    <a:solidFill>
                      <a:srgbClr val="808080"/>
                    </a:solidFill>
                    <a:latin typeface="Arial"/>
                  </a:endParaRPr>
                </a:p>
              </p:txBody>
            </p:sp>
            <p:sp>
              <p:nvSpPr>
                <p:cNvPr id="135" name="TextBox 134">
                  <a:extLst>
                    <a:ext uri="{FF2B5EF4-FFF2-40B4-BE49-F238E27FC236}">
                      <a16:creationId xmlns:a16="http://schemas.microsoft.com/office/drawing/2014/main" id="{0B47E5BE-38A2-03CE-79CD-6A451FC13450}"/>
                    </a:ext>
                  </a:extLst>
                </p:cNvPr>
                <p:cNvSpPr txBox="1"/>
                <p:nvPr/>
              </p:nvSpPr>
              <p:spPr>
                <a:xfrm>
                  <a:off x="6161546" y="3076914"/>
                  <a:ext cx="551009" cy="180144"/>
                </a:xfrm>
                <a:prstGeom prst="rect">
                  <a:avLst/>
                </a:prstGeom>
                <a:noFill/>
              </p:spPr>
              <p:txBody>
                <a:bodyPr wrap="none" lIns="0" tIns="0" rIns="0" bIns="0" rtlCol="0">
                  <a:spAutoFit/>
                </a:bodyPr>
                <a:lstStyle/>
                <a:p>
                  <a:pPr algn="ctr" defTabSz="914354">
                    <a:defRPr/>
                  </a:pPr>
                  <a:r>
                    <a:rPr lang="en-US" sz="1100">
                      <a:solidFill>
                        <a:srgbClr val="0D2155"/>
                      </a:solidFill>
                      <a:latin typeface="Arial"/>
                    </a:rPr>
                    <a:t>Network</a:t>
                  </a:r>
                </a:p>
              </p:txBody>
            </p:sp>
          </p:grpSp>
          <p:grpSp>
            <p:nvGrpSpPr>
              <p:cNvPr id="129" name="Group 128">
                <a:extLst>
                  <a:ext uri="{FF2B5EF4-FFF2-40B4-BE49-F238E27FC236}">
                    <a16:creationId xmlns:a16="http://schemas.microsoft.com/office/drawing/2014/main" id="{9C8FC300-22FE-38EC-14E9-08A7C3F1564C}"/>
                  </a:ext>
                </a:extLst>
              </p:cNvPr>
              <p:cNvGrpSpPr/>
              <p:nvPr/>
            </p:nvGrpSpPr>
            <p:grpSpPr>
              <a:xfrm>
                <a:off x="6952895" y="2683449"/>
                <a:ext cx="421394" cy="573610"/>
                <a:chOff x="6952895" y="2683449"/>
                <a:chExt cx="421394" cy="573610"/>
              </a:xfrm>
            </p:grpSpPr>
            <p:grpSp>
              <p:nvGrpSpPr>
                <p:cNvPr id="130" name="Group 129">
                  <a:extLst>
                    <a:ext uri="{FF2B5EF4-FFF2-40B4-BE49-F238E27FC236}">
                      <a16:creationId xmlns:a16="http://schemas.microsoft.com/office/drawing/2014/main" id="{91C13AEF-5B31-119B-59E1-D173B84BB00A}"/>
                    </a:ext>
                  </a:extLst>
                </p:cNvPr>
                <p:cNvGrpSpPr>
                  <a:grpSpLocks noChangeAspect="1"/>
                </p:cNvGrpSpPr>
                <p:nvPr/>
              </p:nvGrpSpPr>
              <p:grpSpPr>
                <a:xfrm>
                  <a:off x="6952895" y="2683449"/>
                  <a:ext cx="421394" cy="262077"/>
                  <a:chOff x="7686675" y="3822700"/>
                  <a:chExt cx="969963" cy="603250"/>
                </a:xfrm>
                <a:solidFill>
                  <a:srgbClr val="0D2155"/>
                </a:solidFill>
              </p:grpSpPr>
              <p:sp>
                <p:nvSpPr>
                  <p:cNvPr id="132" name="Freeform 94">
                    <a:extLst>
                      <a:ext uri="{FF2B5EF4-FFF2-40B4-BE49-F238E27FC236}">
                        <a16:creationId xmlns:a16="http://schemas.microsoft.com/office/drawing/2014/main" id="{10007B43-898F-E3E2-25FD-A24774FAA2BE}"/>
                      </a:ext>
                    </a:extLst>
                  </p:cNvPr>
                  <p:cNvSpPr>
                    <a:spLocks/>
                  </p:cNvSpPr>
                  <p:nvPr/>
                </p:nvSpPr>
                <p:spPr bwMode="auto">
                  <a:xfrm>
                    <a:off x="7686675" y="3822700"/>
                    <a:ext cx="969963" cy="603250"/>
                  </a:xfrm>
                  <a:custGeom>
                    <a:avLst/>
                    <a:gdLst>
                      <a:gd name="T0" fmla="*/ 231 w 256"/>
                      <a:gd name="T1" fmla="*/ 78 h 158"/>
                      <a:gd name="T2" fmla="*/ 218 w 256"/>
                      <a:gd name="T3" fmla="*/ 91 h 158"/>
                      <a:gd name="T4" fmla="*/ 239 w 256"/>
                      <a:gd name="T5" fmla="*/ 115 h 158"/>
                      <a:gd name="T6" fmla="*/ 213 w 256"/>
                      <a:gd name="T7" fmla="*/ 140 h 158"/>
                      <a:gd name="T8" fmla="*/ 46 w 256"/>
                      <a:gd name="T9" fmla="*/ 140 h 158"/>
                      <a:gd name="T10" fmla="*/ 17 w 256"/>
                      <a:gd name="T11" fmla="*/ 111 h 158"/>
                      <a:gd name="T12" fmla="*/ 38 w 256"/>
                      <a:gd name="T13" fmla="*/ 82 h 158"/>
                      <a:gd name="T14" fmla="*/ 49 w 256"/>
                      <a:gd name="T15" fmla="*/ 79 h 158"/>
                      <a:gd name="T16" fmla="*/ 51 w 256"/>
                      <a:gd name="T17" fmla="*/ 68 h 158"/>
                      <a:gd name="T18" fmla="*/ 83 w 256"/>
                      <a:gd name="T19" fmla="*/ 46 h 158"/>
                      <a:gd name="T20" fmla="*/ 93 w 256"/>
                      <a:gd name="T21" fmla="*/ 47 h 158"/>
                      <a:gd name="T22" fmla="*/ 105 w 256"/>
                      <a:gd name="T23" fmla="*/ 48 h 158"/>
                      <a:gd name="T24" fmla="*/ 110 w 256"/>
                      <a:gd name="T25" fmla="*/ 38 h 158"/>
                      <a:gd name="T26" fmla="*/ 149 w 256"/>
                      <a:gd name="T27" fmla="*/ 18 h 158"/>
                      <a:gd name="T28" fmla="*/ 191 w 256"/>
                      <a:gd name="T29" fmla="*/ 46 h 158"/>
                      <a:gd name="T30" fmla="*/ 204 w 256"/>
                      <a:gd name="T31" fmla="*/ 33 h 158"/>
                      <a:gd name="T32" fmla="*/ 149 w 256"/>
                      <a:gd name="T33" fmla="*/ 0 h 158"/>
                      <a:gd name="T34" fmla="*/ 95 w 256"/>
                      <a:gd name="T35" fmla="*/ 30 h 158"/>
                      <a:gd name="T36" fmla="*/ 83 w 256"/>
                      <a:gd name="T37" fmla="*/ 29 h 158"/>
                      <a:gd name="T38" fmla="*/ 34 w 256"/>
                      <a:gd name="T39" fmla="*/ 65 h 158"/>
                      <a:gd name="T40" fmla="*/ 0 w 256"/>
                      <a:gd name="T41" fmla="*/ 111 h 158"/>
                      <a:gd name="T42" fmla="*/ 46 w 256"/>
                      <a:gd name="T43" fmla="*/ 158 h 158"/>
                      <a:gd name="T44" fmla="*/ 214 w 256"/>
                      <a:gd name="T45" fmla="*/ 158 h 158"/>
                      <a:gd name="T46" fmla="*/ 256 w 256"/>
                      <a:gd name="T47" fmla="*/ 115 h 158"/>
                      <a:gd name="T48" fmla="*/ 231 w 256"/>
                      <a:gd name="T49" fmla="*/ 7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6" h="158">
                        <a:moveTo>
                          <a:pt x="231" y="78"/>
                        </a:moveTo>
                        <a:cubicBezTo>
                          <a:pt x="218" y="91"/>
                          <a:pt x="218" y="91"/>
                          <a:pt x="218" y="91"/>
                        </a:cubicBezTo>
                        <a:cubicBezTo>
                          <a:pt x="226" y="93"/>
                          <a:pt x="239" y="99"/>
                          <a:pt x="239" y="115"/>
                        </a:cubicBezTo>
                        <a:cubicBezTo>
                          <a:pt x="239" y="136"/>
                          <a:pt x="220" y="140"/>
                          <a:pt x="213" y="140"/>
                        </a:cubicBezTo>
                        <a:cubicBezTo>
                          <a:pt x="46" y="140"/>
                          <a:pt x="46" y="140"/>
                          <a:pt x="46" y="140"/>
                        </a:cubicBezTo>
                        <a:cubicBezTo>
                          <a:pt x="43" y="140"/>
                          <a:pt x="17" y="140"/>
                          <a:pt x="17" y="111"/>
                        </a:cubicBezTo>
                        <a:cubicBezTo>
                          <a:pt x="17" y="89"/>
                          <a:pt x="36" y="83"/>
                          <a:pt x="38" y="82"/>
                        </a:cubicBezTo>
                        <a:cubicBezTo>
                          <a:pt x="49" y="79"/>
                          <a:pt x="49" y="79"/>
                          <a:pt x="49" y="79"/>
                        </a:cubicBezTo>
                        <a:cubicBezTo>
                          <a:pt x="51" y="68"/>
                          <a:pt x="51" y="68"/>
                          <a:pt x="51" y="68"/>
                        </a:cubicBezTo>
                        <a:cubicBezTo>
                          <a:pt x="51" y="67"/>
                          <a:pt x="54" y="46"/>
                          <a:pt x="83" y="46"/>
                        </a:cubicBezTo>
                        <a:cubicBezTo>
                          <a:pt x="86" y="46"/>
                          <a:pt x="90" y="46"/>
                          <a:pt x="93" y="47"/>
                        </a:cubicBezTo>
                        <a:cubicBezTo>
                          <a:pt x="105" y="48"/>
                          <a:pt x="105" y="48"/>
                          <a:pt x="105" y="48"/>
                        </a:cubicBezTo>
                        <a:cubicBezTo>
                          <a:pt x="110" y="38"/>
                          <a:pt x="110" y="38"/>
                          <a:pt x="110" y="38"/>
                        </a:cubicBezTo>
                        <a:cubicBezTo>
                          <a:pt x="111" y="37"/>
                          <a:pt x="122" y="18"/>
                          <a:pt x="149" y="18"/>
                        </a:cubicBezTo>
                        <a:cubicBezTo>
                          <a:pt x="171" y="18"/>
                          <a:pt x="184" y="30"/>
                          <a:pt x="191" y="46"/>
                        </a:cubicBezTo>
                        <a:cubicBezTo>
                          <a:pt x="204" y="33"/>
                          <a:pt x="204" y="33"/>
                          <a:pt x="204" y="33"/>
                        </a:cubicBezTo>
                        <a:cubicBezTo>
                          <a:pt x="193" y="13"/>
                          <a:pt x="174" y="0"/>
                          <a:pt x="149" y="0"/>
                        </a:cubicBezTo>
                        <a:cubicBezTo>
                          <a:pt x="110" y="0"/>
                          <a:pt x="95" y="30"/>
                          <a:pt x="95" y="30"/>
                        </a:cubicBezTo>
                        <a:cubicBezTo>
                          <a:pt x="91" y="29"/>
                          <a:pt x="87" y="29"/>
                          <a:pt x="83" y="29"/>
                        </a:cubicBezTo>
                        <a:cubicBezTo>
                          <a:pt x="39" y="29"/>
                          <a:pt x="34" y="65"/>
                          <a:pt x="34" y="65"/>
                        </a:cubicBezTo>
                        <a:cubicBezTo>
                          <a:pt x="34" y="65"/>
                          <a:pt x="0" y="75"/>
                          <a:pt x="0" y="111"/>
                        </a:cubicBezTo>
                        <a:cubicBezTo>
                          <a:pt x="0" y="148"/>
                          <a:pt x="30" y="158"/>
                          <a:pt x="46" y="158"/>
                        </a:cubicBezTo>
                        <a:cubicBezTo>
                          <a:pt x="214" y="158"/>
                          <a:pt x="214" y="158"/>
                          <a:pt x="214" y="158"/>
                        </a:cubicBezTo>
                        <a:cubicBezTo>
                          <a:pt x="214" y="158"/>
                          <a:pt x="256" y="155"/>
                          <a:pt x="256" y="115"/>
                        </a:cubicBezTo>
                        <a:cubicBezTo>
                          <a:pt x="256" y="94"/>
                          <a:pt x="243" y="83"/>
                          <a:pt x="23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54">
                      <a:defRPr/>
                    </a:pPr>
                    <a:endParaRPr lang="en-US">
                      <a:solidFill>
                        <a:srgbClr val="808080"/>
                      </a:solidFill>
                      <a:latin typeface="Arial"/>
                    </a:endParaRPr>
                  </a:p>
                </p:txBody>
              </p:sp>
              <p:sp>
                <p:nvSpPr>
                  <p:cNvPr id="133" name="Freeform 95">
                    <a:extLst>
                      <a:ext uri="{FF2B5EF4-FFF2-40B4-BE49-F238E27FC236}">
                        <a16:creationId xmlns:a16="http://schemas.microsoft.com/office/drawing/2014/main" id="{66300F3B-D1FD-1A24-A43D-450D98FCFF55}"/>
                      </a:ext>
                    </a:extLst>
                  </p:cNvPr>
                  <p:cNvSpPr>
                    <a:spLocks/>
                  </p:cNvSpPr>
                  <p:nvPr/>
                </p:nvSpPr>
                <p:spPr bwMode="auto">
                  <a:xfrm>
                    <a:off x="8099425" y="3890963"/>
                    <a:ext cx="557213" cy="404812"/>
                  </a:xfrm>
                  <a:custGeom>
                    <a:avLst/>
                    <a:gdLst>
                      <a:gd name="T0" fmla="*/ 124 w 351"/>
                      <a:gd name="T1" fmla="*/ 197 h 255"/>
                      <a:gd name="T2" fmla="*/ 29 w 351"/>
                      <a:gd name="T3" fmla="*/ 103 h 255"/>
                      <a:gd name="T4" fmla="*/ 0 w 351"/>
                      <a:gd name="T5" fmla="*/ 132 h 255"/>
                      <a:gd name="T6" fmla="*/ 124 w 351"/>
                      <a:gd name="T7" fmla="*/ 255 h 255"/>
                      <a:gd name="T8" fmla="*/ 210 w 351"/>
                      <a:gd name="T9" fmla="*/ 171 h 255"/>
                      <a:gd name="T10" fmla="*/ 248 w 351"/>
                      <a:gd name="T11" fmla="*/ 130 h 255"/>
                      <a:gd name="T12" fmla="*/ 351 w 351"/>
                      <a:gd name="T13" fmla="*/ 29 h 255"/>
                      <a:gd name="T14" fmla="*/ 322 w 351"/>
                      <a:gd name="T15" fmla="*/ 0 h 255"/>
                      <a:gd name="T16" fmla="*/ 243 w 351"/>
                      <a:gd name="T17" fmla="*/ 79 h 255"/>
                      <a:gd name="T18" fmla="*/ 208 w 351"/>
                      <a:gd name="T19" fmla="*/ 113 h 255"/>
                      <a:gd name="T20" fmla="*/ 124 w 351"/>
                      <a:gd name="T21" fmla="*/ 197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1" h="255">
                        <a:moveTo>
                          <a:pt x="124" y="197"/>
                        </a:moveTo>
                        <a:lnTo>
                          <a:pt x="29" y="103"/>
                        </a:lnTo>
                        <a:lnTo>
                          <a:pt x="0" y="132"/>
                        </a:lnTo>
                        <a:lnTo>
                          <a:pt x="124" y="255"/>
                        </a:lnTo>
                        <a:lnTo>
                          <a:pt x="210" y="171"/>
                        </a:lnTo>
                        <a:lnTo>
                          <a:pt x="248" y="130"/>
                        </a:lnTo>
                        <a:lnTo>
                          <a:pt x="351" y="29"/>
                        </a:lnTo>
                        <a:lnTo>
                          <a:pt x="322" y="0"/>
                        </a:lnTo>
                        <a:lnTo>
                          <a:pt x="243" y="79"/>
                        </a:lnTo>
                        <a:lnTo>
                          <a:pt x="208" y="113"/>
                        </a:lnTo>
                        <a:lnTo>
                          <a:pt x="124" y="1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914354">
                      <a:defRPr/>
                    </a:pPr>
                    <a:endParaRPr lang="en-US">
                      <a:solidFill>
                        <a:srgbClr val="808080"/>
                      </a:solidFill>
                      <a:latin typeface="Arial"/>
                    </a:endParaRPr>
                  </a:p>
                </p:txBody>
              </p:sp>
            </p:grpSp>
            <p:sp>
              <p:nvSpPr>
                <p:cNvPr id="131" name="TextBox 130">
                  <a:extLst>
                    <a:ext uri="{FF2B5EF4-FFF2-40B4-BE49-F238E27FC236}">
                      <a16:creationId xmlns:a16="http://schemas.microsoft.com/office/drawing/2014/main" id="{F9CFF3BA-09D1-8A5E-1191-D22223CFF482}"/>
                    </a:ext>
                  </a:extLst>
                </p:cNvPr>
                <p:cNvSpPr txBox="1"/>
                <p:nvPr/>
              </p:nvSpPr>
              <p:spPr>
                <a:xfrm>
                  <a:off x="6966560" y="3076915"/>
                  <a:ext cx="394066" cy="180144"/>
                </a:xfrm>
                <a:prstGeom prst="rect">
                  <a:avLst/>
                </a:prstGeom>
                <a:noFill/>
              </p:spPr>
              <p:txBody>
                <a:bodyPr wrap="none" lIns="0" tIns="0" rIns="0" bIns="0" rtlCol="0">
                  <a:spAutoFit/>
                </a:bodyPr>
                <a:lstStyle/>
                <a:p>
                  <a:pPr algn="ctr" defTabSz="914354">
                    <a:defRPr/>
                  </a:pPr>
                  <a:r>
                    <a:rPr lang="en-US" sz="1100">
                      <a:solidFill>
                        <a:srgbClr val="0D2155"/>
                      </a:solidFill>
                      <a:latin typeface="Arial"/>
                    </a:rPr>
                    <a:t>Cloud</a:t>
                  </a:r>
                </a:p>
              </p:txBody>
            </p:sp>
          </p:grpSp>
        </p:grpSp>
      </p:grpSp>
      <p:grpSp>
        <p:nvGrpSpPr>
          <p:cNvPr id="8" name="Group 7" descr="End-to-end ecosystem integrations&#10;&#10;Empower your users with self-service storage!  &#10;Provision PowerStore from your management or orchestration platform of choice.&#10;&#10;Image of Dell PowerStore hardware with an array of logos.&#10;Create volumes, snapshot policies, replication rules.&#10;&#10;Streamline workloads – get results in seconds, not days.">
            <a:extLst>
              <a:ext uri="{FF2B5EF4-FFF2-40B4-BE49-F238E27FC236}">
                <a16:creationId xmlns:a16="http://schemas.microsoft.com/office/drawing/2014/main" id="{2C9CBCAD-29A2-8896-5848-4D7D8ECB92CC}"/>
              </a:ext>
            </a:extLst>
          </p:cNvPr>
          <p:cNvGrpSpPr/>
          <p:nvPr/>
        </p:nvGrpSpPr>
        <p:grpSpPr>
          <a:xfrm>
            <a:off x="8044035" y="1324202"/>
            <a:ext cx="3657600" cy="4932601"/>
            <a:chOff x="8044035" y="1324201"/>
            <a:chExt cx="3657600" cy="4932600"/>
          </a:xfrm>
        </p:grpSpPr>
        <p:grpSp>
          <p:nvGrpSpPr>
            <p:cNvPr id="212" name="Group 211">
              <a:extLst>
                <a:ext uri="{FF2B5EF4-FFF2-40B4-BE49-F238E27FC236}">
                  <a16:creationId xmlns:a16="http://schemas.microsoft.com/office/drawing/2014/main" id="{28ACF627-7EFD-6A65-04F6-DDB6B97BBB02}"/>
                </a:ext>
              </a:extLst>
            </p:cNvPr>
            <p:cNvGrpSpPr/>
            <p:nvPr/>
          </p:nvGrpSpPr>
          <p:grpSpPr>
            <a:xfrm>
              <a:off x="8044035" y="1324201"/>
              <a:ext cx="3657600" cy="4932600"/>
              <a:chOff x="8044035" y="1324201"/>
              <a:chExt cx="3657600" cy="4932600"/>
            </a:xfrm>
          </p:grpSpPr>
          <p:sp>
            <p:nvSpPr>
              <p:cNvPr id="12" name="Rectangle 11">
                <a:extLst>
                  <a:ext uri="{FF2B5EF4-FFF2-40B4-BE49-F238E27FC236}">
                    <a16:creationId xmlns:a16="http://schemas.microsoft.com/office/drawing/2014/main" id="{1FC43FD0-016A-FEF8-3DDB-B624BE72FE4F}"/>
                  </a:ext>
                </a:extLst>
              </p:cNvPr>
              <p:cNvSpPr/>
              <p:nvPr/>
            </p:nvSpPr>
            <p:spPr>
              <a:xfrm>
                <a:off x="8044035" y="3478692"/>
                <a:ext cx="3657600" cy="1266497"/>
              </a:xfrm>
              <a:prstGeom prst="rect">
                <a:avLst/>
              </a:prstGeom>
              <a:solidFill>
                <a:srgbClr val="1D56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96" name="Rectangle 95">
                <a:extLst>
                  <a:ext uri="{FF2B5EF4-FFF2-40B4-BE49-F238E27FC236}">
                    <a16:creationId xmlns:a16="http://schemas.microsoft.com/office/drawing/2014/main" id="{5F10EF77-32D9-CBAA-A6C7-92624FF95926}"/>
                  </a:ext>
                </a:extLst>
              </p:cNvPr>
              <p:cNvSpPr/>
              <p:nvPr/>
            </p:nvSpPr>
            <p:spPr>
              <a:xfrm>
                <a:off x="8044035" y="4738897"/>
                <a:ext cx="3657600" cy="1517904"/>
              </a:xfrm>
              <a:prstGeom prst="rect">
                <a:avLst/>
              </a:prstGeom>
              <a:solidFill>
                <a:srgbClr val="0022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200">
                  <a:solidFill>
                    <a:srgbClr val="000000"/>
                  </a:solidFill>
                  <a:latin typeface="Arial"/>
                </a:endParaRPr>
              </a:p>
            </p:txBody>
          </p:sp>
          <p:sp>
            <p:nvSpPr>
              <p:cNvPr id="97" name="Rectangle 96">
                <a:extLst>
                  <a:ext uri="{FF2B5EF4-FFF2-40B4-BE49-F238E27FC236}">
                    <a16:creationId xmlns:a16="http://schemas.microsoft.com/office/drawing/2014/main" id="{415B6BD6-FCCA-15AD-5A8F-66269A80462F}"/>
                  </a:ext>
                </a:extLst>
              </p:cNvPr>
              <p:cNvSpPr/>
              <p:nvPr/>
            </p:nvSpPr>
            <p:spPr>
              <a:xfrm>
                <a:off x="8044035" y="1324201"/>
                <a:ext cx="3657600" cy="2157984"/>
              </a:xfrm>
              <a:prstGeom prst="rect">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99" name="TextBox 98">
                <a:extLst>
                  <a:ext uri="{FF2B5EF4-FFF2-40B4-BE49-F238E27FC236}">
                    <a16:creationId xmlns:a16="http://schemas.microsoft.com/office/drawing/2014/main" id="{405E411B-1374-E244-6ED7-44E32F0A1278}"/>
                  </a:ext>
                </a:extLst>
              </p:cNvPr>
              <p:cNvSpPr txBox="1"/>
              <p:nvPr/>
            </p:nvSpPr>
            <p:spPr>
              <a:xfrm>
                <a:off x="8270028" y="1499902"/>
                <a:ext cx="3200400" cy="553998"/>
              </a:xfrm>
              <a:prstGeom prst="rect">
                <a:avLst/>
              </a:prstGeom>
              <a:noFill/>
            </p:spPr>
            <p:txBody>
              <a:bodyPr wrap="square" lIns="0" tIns="0" rIns="0" bIns="0">
                <a:noAutofit/>
              </a:bodyPr>
              <a:lstStyle/>
              <a:p>
                <a:pPr defTabSz="914354">
                  <a:spcBef>
                    <a:spcPts val="300"/>
                  </a:spcBef>
                  <a:defRPr/>
                </a:pPr>
                <a:r>
                  <a:rPr lang="en-US" b="1">
                    <a:solidFill>
                      <a:srgbClr val="0D2155"/>
                    </a:solidFill>
                    <a:latin typeface="Arial"/>
                  </a:rPr>
                  <a:t>End-to-end ecosystem integrations</a:t>
                </a:r>
              </a:p>
            </p:txBody>
          </p:sp>
          <p:sp>
            <p:nvSpPr>
              <p:cNvPr id="100" name="TextBox 99">
                <a:extLst>
                  <a:ext uri="{FF2B5EF4-FFF2-40B4-BE49-F238E27FC236}">
                    <a16:creationId xmlns:a16="http://schemas.microsoft.com/office/drawing/2014/main" id="{EEF35EF0-1967-6D34-11B8-336EA468ABC9}"/>
                  </a:ext>
                </a:extLst>
              </p:cNvPr>
              <p:cNvSpPr txBox="1"/>
              <p:nvPr/>
            </p:nvSpPr>
            <p:spPr>
              <a:xfrm>
                <a:off x="8270028" y="2122020"/>
                <a:ext cx="3114107" cy="1192634"/>
              </a:xfrm>
              <a:prstGeom prst="rect">
                <a:avLst/>
              </a:prstGeom>
              <a:noFill/>
            </p:spPr>
            <p:txBody>
              <a:bodyPr wrap="square" lIns="0" tIns="0" rIns="0" bIns="0">
                <a:spAutoFit/>
              </a:bodyPr>
              <a:lstStyle/>
              <a:p>
                <a:pPr defTabSz="914354">
                  <a:spcBef>
                    <a:spcPts val="400"/>
                  </a:spcBef>
                  <a:spcAft>
                    <a:spcPts val="300"/>
                  </a:spcAft>
                  <a:defRPr/>
                </a:pPr>
                <a:r>
                  <a:rPr lang="en-US" sz="1400">
                    <a:solidFill>
                      <a:srgbClr val="0D2155"/>
                    </a:solidFill>
                    <a:latin typeface="Arial"/>
                  </a:rPr>
                  <a:t>Empower your users with self-service storage!  </a:t>
                </a:r>
              </a:p>
              <a:p>
                <a:pPr defTabSz="914354">
                  <a:spcBef>
                    <a:spcPts val="600"/>
                  </a:spcBef>
                  <a:spcAft>
                    <a:spcPts val="300"/>
                  </a:spcAft>
                  <a:defRPr/>
                </a:pPr>
                <a:r>
                  <a:rPr lang="en-US" sz="1400" b="1">
                    <a:solidFill>
                      <a:srgbClr val="00227F"/>
                    </a:solidFill>
                    <a:latin typeface="Arial"/>
                  </a:rPr>
                  <a:t>Provision PowerStore from your management or orchestration platform of choice</a:t>
                </a:r>
              </a:p>
            </p:txBody>
          </p:sp>
        </p:grpSp>
        <p:cxnSp>
          <p:nvCxnSpPr>
            <p:cNvPr id="195" name="Straight Connector 194">
              <a:extLst>
                <a:ext uri="{FF2B5EF4-FFF2-40B4-BE49-F238E27FC236}">
                  <a16:creationId xmlns:a16="http://schemas.microsoft.com/office/drawing/2014/main" id="{3CB081FE-6C59-EE24-812E-E28035046DEA}"/>
                </a:ext>
              </a:extLst>
            </p:cNvPr>
            <p:cNvCxnSpPr>
              <a:cxnSpLocks/>
            </p:cNvCxnSpPr>
            <p:nvPr/>
          </p:nvCxnSpPr>
          <p:spPr>
            <a:xfrm flipH="1">
              <a:off x="8990363" y="4119138"/>
              <a:ext cx="270628" cy="0"/>
            </a:xfrm>
            <a:prstGeom prst="line">
              <a:avLst/>
            </a:prstGeom>
            <a:ln w="19050">
              <a:solidFill>
                <a:schemeClr val="tx2"/>
              </a:solidFill>
              <a:headEnd type="arrow" w="lg" len="med"/>
              <a:tailEnd type="none" w="med" len="sm"/>
            </a:ln>
          </p:spPr>
          <p:style>
            <a:lnRef idx="1">
              <a:schemeClr val="accent1"/>
            </a:lnRef>
            <a:fillRef idx="0">
              <a:schemeClr val="accent1"/>
            </a:fillRef>
            <a:effectRef idx="0">
              <a:schemeClr val="accent1"/>
            </a:effectRef>
            <a:fontRef idx="minor">
              <a:schemeClr val="tx1"/>
            </a:fontRef>
          </p:style>
        </p:cxnSp>
        <p:grpSp>
          <p:nvGrpSpPr>
            <p:cNvPr id="161" name="Group 160">
              <a:extLst>
                <a:ext uri="{FF2B5EF4-FFF2-40B4-BE49-F238E27FC236}">
                  <a16:creationId xmlns:a16="http://schemas.microsoft.com/office/drawing/2014/main" id="{FFD92FAF-537E-CBF0-A176-8D231AE23B48}"/>
                </a:ext>
              </a:extLst>
            </p:cNvPr>
            <p:cNvGrpSpPr/>
            <p:nvPr/>
          </p:nvGrpSpPr>
          <p:grpSpPr>
            <a:xfrm>
              <a:off x="9343629" y="3669119"/>
              <a:ext cx="2250529" cy="869198"/>
              <a:chOff x="8504701" y="2828933"/>
              <a:chExt cx="2940678" cy="1115953"/>
            </a:xfrm>
          </p:grpSpPr>
          <p:sp>
            <p:nvSpPr>
              <p:cNvPr id="162" name="Rectangle 161">
                <a:extLst>
                  <a:ext uri="{FF2B5EF4-FFF2-40B4-BE49-F238E27FC236}">
                    <a16:creationId xmlns:a16="http://schemas.microsoft.com/office/drawing/2014/main" id="{CE563CB4-B22A-0207-50C3-7FF477132684}"/>
                  </a:ext>
                </a:extLst>
              </p:cNvPr>
              <p:cNvSpPr/>
              <p:nvPr/>
            </p:nvSpPr>
            <p:spPr>
              <a:xfrm>
                <a:off x="8504701" y="2855174"/>
                <a:ext cx="2908816" cy="1089712"/>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grpSp>
            <p:nvGrpSpPr>
              <p:cNvPr id="163" name="Group 162">
                <a:extLst>
                  <a:ext uri="{FF2B5EF4-FFF2-40B4-BE49-F238E27FC236}">
                    <a16:creationId xmlns:a16="http://schemas.microsoft.com/office/drawing/2014/main" id="{A19ADA24-231A-BB3B-674E-9F48CC2A737A}"/>
                  </a:ext>
                </a:extLst>
              </p:cNvPr>
              <p:cNvGrpSpPr/>
              <p:nvPr/>
            </p:nvGrpSpPr>
            <p:grpSpPr>
              <a:xfrm>
                <a:off x="8554569" y="2828933"/>
                <a:ext cx="2890810" cy="1057457"/>
                <a:chOff x="8494313" y="3084454"/>
                <a:chExt cx="2890814" cy="1057462"/>
              </a:xfrm>
            </p:grpSpPr>
            <p:grpSp>
              <p:nvGrpSpPr>
                <p:cNvPr id="164" name="Group 163">
                  <a:extLst>
                    <a:ext uri="{FF2B5EF4-FFF2-40B4-BE49-F238E27FC236}">
                      <a16:creationId xmlns:a16="http://schemas.microsoft.com/office/drawing/2014/main" id="{DDDB810D-2464-7D16-6D4F-68C7AB15FEF9}"/>
                    </a:ext>
                  </a:extLst>
                </p:cNvPr>
                <p:cNvGrpSpPr/>
                <p:nvPr/>
              </p:nvGrpSpPr>
              <p:grpSpPr>
                <a:xfrm>
                  <a:off x="8518114" y="3084454"/>
                  <a:ext cx="2761310" cy="316651"/>
                  <a:chOff x="8518129" y="3033958"/>
                  <a:chExt cx="2761310" cy="316652"/>
                </a:xfrm>
              </p:grpSpPr>
              <p:pic>
                <p:nvPicPr>
                  <p:cNvPr id="185" name="Picture 2" descr="Vmware Esxi Logo">
                    <a:extLst>
                      <a:ext uri="{FF2B5EF4-FFF2-40B4-BE49-F238E27FC236}">
                        <a16:creationId xmlns:a16="http://schemas.microsoft.com/office/drawing/2014/main" id="{40884069-ACAD-BF14-7E74-E8ADBF2286A9}"/>
                      </a:ext>
                    </a:extLst>
                  </p:cNvPr>
                  <p:cNvPicPr>
                    <a:picLocks noChangeAspect="1" noChangeArrowheads="1"/>
                  </p:cNvPicPr>
                  <p:nvPr/>
                </p:nvPicPr>
                <p:blipFill>
                  <a:blip r:embed="rId8">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518129" y="3033958"/>
                    <a:ext cx="562936" cy="316652"/>
                  </a:xfrm>
                  <a:prstGeom prst="rect">
                    <a:avLst/>
                  </a:prstGeom>
                  <a:noFill/>
                  <a:extLst>
                    <a:ext uri="{909E8E84-426E-40DD-AFC4-6F175D3DCCD1}">
                      <a14:hiddenFill xmlns:a14="http://schemas.microsoft.com/office/drawing/2010/main">
                        <a:solidFill>
                          <a:srgbClr val="FFFFFF"/>
                        </a:solidFill>
                      </a14:hiddenFill>
                    </a:ext>
                  </a:extLst>
                </p:spPr>
              </p:pic>
              <p:pic>
                <p:nvPicPr>
                  <p:cNvPr id="186" name="Picture 20" descr="ServiceNow Logo, symbol, meaning, history, PNG, brand">
                    <a:extLst>
                      <a:ext uri="{FF2B5EF4-FFF2-40B4-BE49-F238E27FC236}">
                        <a16:creationId xmlns:a16="http://schemas.microsoft.com/office/drawing/2014/main" id="{F0E29B6C-9ACE-8D24-5F0E-648571C74DE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37487" b="24519"/>
                  <a:stretch/>
                </p:blipFill>
                <p:spPr bwMode="auto">
                  <a:xfrm>
                    <a:off x="10779011" y="3138807"/>
                    <a:ext cx="500428" cy="106951"/>
                  </a:xfrm>
                  <a:prstGeom prst="rect">
                    <a:avLst/>
                  </a:prstGeom>
                  <a:noFill/>
                  <a:extLst>
                    <a:ext uri="{909E8E84-426E-40DD-AFC4-6F175D3DCCD1}">
                      <a14:hiddenFill xmlns:a14="http://schemas.microsoft.com/office/drawing/2010/main">
                        <a:solidFill>
                          <a:srgbClr val="FFFFFF"/>
                        </a:solidFill>
                      </a14:hiddenFill>
                    </a:ext>
                  </a:extLst>
                </p:spPr>
              </p:pic>
              <p:pic>
                <p:nvPicPr>
                  <p:cNvPr id="187" name="Picture 24" descr="Kubernetes Logo, symbol, meaning, history, PNG, brand">
                    <a:extLst>
                      <a:ext uri="{FF2B5EF4-FFF2-40B4-BE49-F238E27FC236}">
                        <a16:creationId xmlns:a16="http://schemas.microsoft.com/office/drawing/2014/main" id="{03A315FE-FECE-10FA-EC8C-4B68553BB08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32664" b="33427"/>
                  <a:stretch/>
                </p:blipFill>
                <p:spPr bwMode="auto">
                  <a:xfrm>
                    <a:off x="9146780" y="3128663"/>
                    <a:ext cx="667114" cy="127243"/>
                  </a:xfrm>
                  <a:prstGeom prst="rect">
                    <a:avLst/>
                  </a:prstGeom>
                  <a:noFill/>
                  <a:extLst>
                    <a:ext uri="{909E8E84-426E-40DD-AFC4-6F175D3DCCD1}">
                      <a14:hiddenFill xmlns:a14="http://schemas.microsoft.com/office/drawing/2010/main">
                        <a:solidFill>
                          <a:srgbClr val="FFFFFF"/>
                        </a:solidFill>
                      </a14:hiddenFill>
                    </a:ext>
                  </a:extLst>
                </p:spPr>
              </p:pic>
              <p:pic>
                <p:nvPicPr>
                  <p:cNvPr id="188" name="Picture 14" descr="Image result for sas analytics logo">
                    <a:extLst>
                      <a:ext uri="{FF2B5EF4-FFF2-40B4-BE49-F238E27FC236}">
                        <a16:creationId xmlns:a16="http://schemas.microsoft.com/office/drawing/2014/main" id="{B1087016-0EA1-D419-4AE4-7CF814942A0A}"/>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3400" t="29359" r="57991" b="20558"/>
                  <a:stretch/>
                </p:blipFill>
                <p:spPr bwMode="auto">
                  <a:xfrm>
                    <a:off x="10430998" y="3110344"/>
                    <a:ext cx="285972" cy="163867"/>
                  </a:xfrm>
                  <a:prstGeom prst="rect">
                    <a:avLst/>
                  </a:prstGeom>
                  <a:noFill/>
                  <a:extLst>
                    <a:ext uri="{909E8E84-426E-40DD-AFC4-6F175D3DCCD1}">
                      <a14:hiddenFill xmlns:a14="http://schemas.microsoft.com/office/drawing/2010/main">
                        <a:solidFill>
                          <a:srgbClr val="FFFFFF"/>
                        </a:solidFill>
                      </a14:hiddenFill>
                    </a:ext>
                  </a:extLst>
                </p:spPr>
              </p:pic>
              <p:pic>
                <p:nvPicPr>
                  <p:cNvPr id="189" name="Picture 2" descr="Greenplum - Wikipedia">
                    <a:extLst>
                      <a:ext uri="{FF2B5EF4-FFF2-40B4-BE49-F238E27FC236}">
                        <a16:creationId xmlns:a16="http://schemas.microsoft.com/office/drawing/2014/main" id="{F482AD5C-2FBD-D5F2-C1AB-EC4053A6A2A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79597" y="3110822"/>
                    <a:ext cx="500428" cy="16289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5" name="Group 164">
                  <a:extLst>
                    <a:ext uri="{FF2B5EF4-FFF2-40B4-BE49-F238E27FC236}">
                      <a16:creationId xmlns:a16="http://schemas.microsoft.com/office/drawing/2014/main" id="{BEAFFB99-BEBE-6321-7747-59154491206B}"/>
                    </a:ext>
                  </a:extLst>
                </p:cNvPr>
                <p:cNvGrpSpPr/>
                <p:nvPr/>
              </p:nvGrpSpPr>
              <p:grpSpPr>
                <a:xfrm>
                  <a:off x="8494313" y="3404610"/>
                  <a:ext cx="2785103" cy="182193"/>
                  <a:chOff x="8494316" y="3350859"/>
                  <a:chExt cx="2785113" cy="182194"/>
                </a:xfrm>
              </p:grpSpPr>
              <p:pic>
                <p:nvPicPr>
                  <p:cNvPr id="180" name="Picture 12" descr="Related image">
                    <a:extLst>
                      <a:ext uri="{FF2B5EF4-FFF2-40B4-BE49-F238E27FC236}">
                        <a16:creationId xmlns:a16="http://schemas.microsoft.com/office/drawing/2014/main" id="{2E49507A-7296-2E3F-A7FC-D777213805B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98251" y="3363560"/>
                    <a:ext cx="399722" cy="156787"/>
                  </a:xfrm>
                  <a:prstGeom prst="rect">
                    <a:avLst/>
                  </a:prstGeom>
                  <a:noFill/>
                  <a:extLst>
                    <a:ext uri="{909E8E84-426E-40DD-AFC4-6F175D3DCCD1}">
                      <a14:hiddenFill xmlns:a14="http://schemas.microsoft.com/office/drawing/2010/main">
                        <a:solidFill>
                          <a:srgbClr val="FFFFFF"/>
                        </a:solidFill>
                      </a14:hiddenFill>
                    </a:ext>
                  </a:extLst>
                </p:spPr>
              </p:pic>
              <p:pic>
                <p:nvPicPr>
                  <p:cNvPr id="181" name="Picture 6" descr="Splunk Icon of Flat style - Available in SVG, PNG, EPS, AI &amp; Icon fonts">
                    <a:extLst>
                      <a:ext uri="{FF2B5EF4-FFF2-40B4-BE49-F238E27FC236}">
                        <a16:creationId xmlns:a16="http://schemas.microsoft.com/office/drawing/2014/main" id="{BFF03FBB-DEC3-E738-AA06-009793D70796}"/>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t="34396" b="34396"/>
                  <a:stretch/>
                </p:blipFill>
                <p:spPr bwMode="auto">
                  <a:xfrm>
                    <a:off x="10906303" y="3369708"/>
                    <a:ext cx="373126" cy="137243"/>
                  </a:xfrm>
                  <a:prstGeom prst="rect">
                    <a:avLst/>
                  </a:prstGeom>
                  <a:noFill/>
                  <a:extLst>
                    <a:ext uri="{909E8E84-426E-40DD-AFC4-6F175D3DCCD1}">
                      <a14:hiddenFill xmlns:a14="http://schemas.microsoft.com/office/drawing/2010/main">
                        <a:solidFill>
                          <a:srgbClr val="FFFFFF"/>
                        </a:solidFill>
                      </a14:hiddenFill>
                    </a:ext>
                  </a:extLst>
                </p:spPr>
              </p:pic>
              <p:pic>
                <p:nvPicPr>
                  <p:cNvPr id="182" name="Picture 8">
                    <a:extLst>
                      <a:ext uri="{FF2B5EF4-FFF2-40B4-BE49-F238E27FC236}">
                        <a16:creationId xmlns:a16="http://schemas.microsoft.com/office/drawing/2014/main" id="{72ABED23-C083-2C4A-A6B3-B4DA7332CDD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p:blipFill>
                <p:spPr bwMode="auto">
                  <a:xfrm>
                    <a:off x="9744906" y="3350859"/>
                    <a:ext cx="526575" cy="182194"/>
                  </a:xfrm>
                  <a:prstGeom prst="rect">
                    <a:avLst/>
                  </a:prstGeom>
                  <a:noFill/>
                  <a:extLst>
                    <a:ext uri="{909E8E84-426E-40DD-AFC4-6F175D3DCCD1}">
                      <a14:hiddenFill xmlns:a14="http://schemas.microsoft.com/office/drawing/2010/main">
                        <a:solidFill>
                          <a:srgbClr val="FFFFFF"/>
                        </a:solidFill>
                      </a14:hiddenFill>
                    </a:ext>
                  </a:extLst>
                </p:spPr>
              </p:pic>
              <p:pic>
                <p:nvPicPr>
                  <p:cNvPr id="183" name="Picture 4" descr="Red Hat OpenShift Local Overview | Red Hat Developer">
                    <a:extLst>
                      <a:ext uri="{FF2B5EF4-FFF2-40B4-BE49-F238E27FC236}">
                        <a16:creationId xmlns:a16="http://schemas.microsoft.com/office/drawing/2014/main" id="{726E50E7-7C38-A1E1-8BFC-D46CDAE2EC8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108950" y="3355490"/>
                    <a:ext cx="509188" cy="172912"/>
                  </a:xfrm>
                  <a:prstGeom prst="rect">
                    <a:avLst/>
                  </a:prstGeom>
                  <a:noFill/>
                  <a:extLst>
                    <a:ext uri="{909E8E84-426E-40DD-AFC4-6F175D3DCCD1}">
                      <a14:hiddenFill xmlns:a14="http://schemas.microsoft.com/office/drawing/2010/main">
                        <a:solidFill>
                          <a:srgbClr val="FFFFFF"/>
                        </a:solidFill>
                      </a14:hiddenFill>
                    </a:ext>
                  </a:extLst>
                </p:spPr>
              </p:pic>
              <p:pic>
                <p:nvPicPr>
                  <p:cNvPr id="184" name="Picture 42" descr="Ansible logo - Social media &amp; Logos Icons">
                    <a:extLst>
                      <a:ext uri="{FF2B5EF4-FFF2-40B4-BE49-F238E27FC236}">
                        <a16:creationId xmlns:a16="http://schemas.microsoft.com/office/drawing/2014/main" id="{AC99AE14-DC9C-D4E6-B09B-3E9DE9C59680}"/>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t="18998" b="18722"/>
                  <a:stretch/>
                </p:blipFill>
                <p:spPr bwMode="auto">
                  <a:xfrm>
                    <a:off x="8494316" y="3365994"/>
                    <a:ext cx="487861" cy="1519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6" name="Group 165">
                  <a:extLst>
                    <a:ext uri="{FF2B5EF4-FFF2-40B4-BE49-F238E27FC236}">
                      <a16:creationId xmlns:a16="http://schemas.microsoft.com/office/drawing/2014/main" id="{2B8618D1-4005-1624-DFB5-24540CA59BFD}"/>
                    </a:ext>
                  </a:extLst>
                </p:cNvPr>
                <p:cNvGrpSpPr/>
                <p:nvPr/>
              </p:nvGrpSpPr>
              <p:grpSpPr>
                <a:xfrm>
                  <a:off x="8516776" y="3633444"/>
                  <a:ext cx="2766333" cy="183117"/>
                  <a:chOff x="8516777" y="3608133"/>
                  <a:chExt cx="2766337" cy="183117"/>
                </a:xfrm>
              </p:grpSpPr>
              <p:pic>
                <p:nvPicPr>
                  <p:cNvPr id="175" name="Picture 18">
                    <a:extLst>
                      <a:ext uri="{FF2B5EF4-FFF2-40B4-BE49-F238E27FC236}">
                        <a16:creationId xmlns:a16="http://schemas.microsoft.com/office/drawing/2014/main" id="{801952C4-5BD2-4392-598A-5EC0F55FF0C6}"/>
                      </a:ext>
                    </a:extLst>
                  </p:cNvPr>
                  <p:cNvPicPr>
                    <a:picLocks noChangeAspect="1" noChangeArrowheads="1"/>
                  </p:cNvPicPr>
                  <p:nvPr/>
                </p:nvPicPr>
                <p:blipFill>
                  <a:blip r:embed="rId18">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201789" y="3645073"/>
                    <a:ext cx="507994" cy="122534"/>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34" descr="Puppet Infrastructure Logo PNG vector in SVG, PDF, AI, CDR format">
                    <a:extLst>
                      <a:ext uri="{FF2B5EF4-FFF2-40B4-BE49-F238E27FC236}">
                        <a16:creationId xmlns:a16="http://schemas.microsoft.com/office/drawing/2014/main" id="{49014BDE-1FD5-6E8C-263C-24124860FE44}"/>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l="14165" t="29758" r="7809" b="32532"/>
                  <a:stretch/>
                </p:blipFill>
                <p:spPr bwMode="auto">
                  <a:xfrm>
                    <a:off x="10813950" y="3621430"/>
                    <a:ext cx="469164" cy="169820"/>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4" descr="Oracle PNG Transparent Images | PNG All">
                    <a:extLst>
                      <a:ext uri="{FF2B5EF4-FFF2-40B4-BE49-F238E27FC236}">
                        <a16:creationId xmlns:a16="http://schemas.microsoft.com/office/drawing/2014/main" id="{009722A0-0DE9-50CD-4B31-541523E05DA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123557" y="3636729"/>
                    <a:ext cx="504014" cy="139222"/>
                  </a:xfrm>
                  <a:prstGeom prst="rect">
                    <a:avLst/>
                  </a:prstGeom>
                  <a:noFill/>
                  <a:extLst>
                    <a:ext uri="{909E8E84-426E-40DD-AFC4-6F175D3DCCD1}">
                      <a14:hiddenFill xmlns:a14="http://schemas.microsoft.com/office/drawing/2010/main">
                        <a:solidFill>
                          <a:srgbClr val="FFFFFF"/>
                        </a:solidFill>
                      </a14:hiddenFill>
                    </a:ext>
                  </a:extLst>
                </p:spPr>
              </p:pic>
              <p:pic>
                <p:nvPicPr>
                  <p:cNvPr id="178" name="Picture 2">
                    <a:extLst>
                      <a:ext uri="{FF2B5EF4-FFF2-40B4-BE49-F238E27FC236}">
                        <a16:creationId xmlns:a16="http://schemas.microsoft.com/office/drawing/2014/main" id="{0BC2D59A-AC6C-BD65-6580-F6FA355A6B98}"/>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p:blipFill>
                <p:spPr bwMode="auto">
                  <a:xfrm>
                    <a:off x="9761236" y="3608133"/>
                    <a:ext cx="336391" cy="174665"/>
                  </a:xfrm>
                  <a:prstGeom prst="rect">
                    <a:avLst/>
                  </a:prstGeom>
                  <a:noFill/>
                  <a:extLst>
                    <a:ext uri="{909E8E84-426E-40DD-AFC4-6F175D3DCCD1}">
                      <a14:hiddenFill xmlns:a14="http://schemas.microsoft.com/office/drawing/2010/main">
                        <a:solidFill>
                          <a:srgbClr val="FFFFFF"/>
                        </a:solidFill>
                      </a14:hiddenFill>
                    </a:ext>
                  </a:extLst>
                </p:spPr>
              </p:pic>
              <p:pic>
                <p:nvPicPr>
                  <p:cNvPr id="179" name="Picture 2" descr="SAP Business One HANA | Vision33">
                    <a:extLst>
                      <a:ext uri="{FF2B5EF4-FFF2-40B4-BE49-F238E27FC236}">
                        <a16:creationId xmlns:a16="http://schemas.microsoft.com/office/drawing/2014/main" id="{DEC61120-1740-214C-C308-40B897CDA3AF}"/>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516777" y="3635192"/>
                    <a:ext cx="487861" cy="1422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7" name="Group 166">
                  <a:extLst>
                    <a:ext uri="{FF2B5EF4-FFF2-40B4-BE49-F238E27FC236}">
                      <a16:creationId xmlns:a16="http://schemas.microsoft.com/office/drawing/2014/main" id="{01FFF331-D8EE-FB0B-67A6-224C8452A80D}"/>
                    </a:ext>
                  </a:extLst>
                </p:cNvPr>
                <p:cNvGrpSpPr/>
                <p:nvPr/>
              </p:nvGrpSpPr>
              <p:grpSpPr>
                <a:xfrm>
                  <a:off x="8545224" y="3865624"/>
                  <a:ext cx="2839903" cy="276292"/>
                  <a:chOff x="8545245" y="3865613"/>
                  <a:chExt cx="2839910" cy="276292"/>
                </a:xfrm>
              </p:grpSpPr>
              <p:pic>
                <p:nvPicPr>
                  <p:cNvPr id="168" name="Picture 28" descr="Azure has a new logo, but where do you download it? Here!">
                    <a:extLst>
                      <a:ext uri="{FF2B5EF4-FFF2-40B4-BE49-F238E27FC236}">
                        <a16:creationId xmlns:a16="http://schemas.microsoft.com/office/drawing/2014/main" id="{BD4ABDD3-F792-DC09-E625-A82B1D56D7C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913635" y="3910818"/>
                    <a:ext cx="185877" cy="185877"/>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36">
                    <a:extLst>
                      <a:ext uri="{FF2B5EF4-FFF2-40B4-BE49-F238E27FC236}">
                        <a16:creationId xmlns:a16="http://schemas.microsoft.com/office/drawing/2014/main" id="{AA180F72-9AD6-C45F-3C99-B11D5C4903CA}"/>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545245" y="3934152"/>
                    <a:ext cx="232468" cy="139208"/>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38" descr="Google Cloud Platform&quot; Icon - Download for free – Iconduck">
                    <a:extLst>
                      <a:ext uri="{FF2B5EF4-FFF2-40B4-BE49-F238E27FC236}">
                        <a16:creationId xmlns:a16="http://schemas.microsoft.com/office/drawing/2014/main" id="{B17E8710-2494-058D-AA94-7C971E0E6C9E}"/>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231746" y="3926115"/>
                    <a:ext cx="174735" cy="155281"/>
                  </a:xfrm>
                  <a:prstGeom prst="rect">
                    <a:avLst/>
                  </a:prstGeom>
                  <a:noFill/>
                  <a:extLst>
                    <a:ext uri="{909E8E84-426E-40DD-AFC4-6F175D3DCCD1}">
                      <a14:hiddenFill xmlns:a14="http://schemas.microsoft.com/office/drawing/2010/main">
                        <a:solidFill>
                          <a:srgbClr val="FFFFFF"/>
                        </a:solidFill>
                      </a14:hiddenFill>
                    </a:ext>
                  </a:extLst>
                </p:spPr>
              </p:pic>
              <p:pic>
                <p:nvPicPr>
                  <p:cNvPr id="171" name="Picture 15" descr="\\Mac\Home\Desktop\690px-Microsoft_SQL_Server_Logo.svg.png">
                    <a:extLst>
                      <a:ext uri="{FF2B5EF4-FFF2-40B4-BE49-F238E27FC236}">
                        <a16:creationId xmlns:a16="http://schemas.microsoft.com/office/drawing/2014/main" id="{B00C4D9E-E90C-A069-7916-57511DBDC46B}"/>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9864554" y="3865613"/>
                    <a:ext cx="289274" cy="276292"/>
                  </a:xfrm>
                  <a:prstGeom prst="rect">
                    <a:avLst/>
                  </a:prstGeom>
                  <a:noFill/>
                  <a:extLst>
                    <a:ext uri="{909E8E84-426E-40dd-AFC4-6F175D3DCCD1}">
                      <a14:hiddenFill xmlns="" xmlns:a14="http://schemas.microsoft.com/office/drawing/2010/main">
                        <a:solidFill>
                          <a:srgbClr val="FFFFFF"/>
                        </a:solidFill>
                      </a14:hiddenFill>
                    </a:ext>
                  </a:extLst>
                </p:spPr>
              </p:pic>
              <p:pic>
                <p:nvPicPr>
                  <p:cNvPr id="172" name="Picture 14">
                    <a:extLst>
                      <a:ext uri="{FF2B5EF4-FFF2-40B4-BE49-F238E27FC236}">
                        <a16:creationId xmlns:a16="http://schemas.microsoft.com/office/drawing/2014/main" id="{E084D58D-8EBE-D4E7-A475-2DA77DA64226}"/>
                      </a:ext>
                    </a:extLst>
                  </p:cNvPr>
                  <p:cNvPicPr>
                    <a:picLocks noChangeAspect="1" noChangeArrowheads="1"/>
                  </p:cNvPicPr>
                  <p:nvPr/>
                </p:nvPicPr>
                <p:blipFill rotWithShape="1">
                  <a:blip r:embed="rId27">
                    <a:extLst>
                      <a:ext uri="{28A0092B-C50C-407E-A947-70E740481C1C}">
                        <a14:useLocalDpi xmlns:a14="http://schemas.microsoft.com/office/drawing/2010/main" val="0"/>
                      </a:ext>
                    </a:extLst>
                  </a:blip>
                  <a:srcRect l="-620" t="1496" r="-9199" b="1275"/>
                  <a:stretch/>
                </p:blipFill>
                <p:spPr bwMode="auto">
                  <a:xfrm>
                    <a:off x="10654286" y="3899527"/>
                    <a:ext cx="730869" cy="230204"/>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4" descr="Image result for epic software">
                    <a:extLst>
                      <a:ext uri="{FF2B5EF4-FFF2-40B4-BE49-F238E27FC236}">
                        <a16:creationId xmlns:a16="http://schemas.microsoft.com/office/drawing/2014/main" id="{5D4D46C6-7ECE-5DB3-C5D9-10B73A0FEE09}"/>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0263937" y="3970592"/>
                    <a:ext cx="269182" cy="88074"/>
                  </a:xfrm>
                  <a:prstGeom prst="rect">
                    <a:avLst/>
                  </a:prstGeom>
                  <a:noFill/>
                  <a:extLst>
                    <a:ext uri="{909E8E84-426E-40DD-AFC4-6F175D3DCCD1}">
                      <a14:hiddenFill xmlns:a14="http://schemas.microsoft.com/office/drawing/2010/main">
                        <a:solidFill>
                          <a:srgbClr val="FFFFFF"/>
                        </a:solidFill>
                      </a14:hiddenFill>
                    </a:ext>
                  </a:extLst>
                </p:spPr>
              </p:pic>
              <p:pic>
                <p:nvPicPr>
                  <p:cNvPr id="174" name="Picture 173">
                    <a:extLst>
                      <a:ext uri="{FF2B5EF4-FFF2-40B4-BE49-F238E27FC236}">
                        <a16:creationId xmlns:a16="http://schemas.microsoft.com/office/drawing/2014/main" id="{F449F25E-AABB-C22D-3962-51290B161DE3}"/>
                      </a:ext>
                    </a:extLst>
                  </p:cNvPr>
                  <p:cNvPicPr>
                    <a:picLocks noChangeAspect="1"/>
                  </p:cNvPicPr>
                  <p:nvPr/>
                </p:nvPicPr>
                <p:blipFill>
                  <a:blip r:embed="rId29">
                    <a:duotone>
                      <a:schemeClr val="accent6">
                        <a:shade val="45000"/>
                        <a:satMod val="135000"/>
                      </a:schemeClr>
                      <a:prstClr val="white"/>
                    </a:duotone>
                  </a:blip>
                  <a:stretch>
                    <a:fillRect/>
                  </a:stretch>
                </p:blipFill>
                <p:spPr>
                  <a:xfrm>
                    <a:off x="9546063" y="3903587"/>
                    <a:ext cx="175173" cy="200361"/>
                  </a:xfrm>
                  <a:prstGeom prst="rect">
                    <a:avLst/>
                  </a:prstGeom>
                </p:spPr>
              </p:pic>
            </p:grpSp>
          </p:grpSp>
        </p:grpSp>
        <p:grpSp>
          <p:nvGrpSpPr>
            <p:cNvPr id="214" name="Group 213">
              <a:extLst>
                <a:ext uri="{FF2B5EF4-FFF2-40B4-BE49-F238E27FC236}">
                  <a16:creationId xmlns:a16="http://schemas.microsoft.com/office/drawing/2014/main" id="{6CF112F9-6756-5419-6861-2B8CEC7CAC3F}"/>
                </a:ext>
              </a:extLst>
            </p:cNvPr>
            <p:cNvGrpSpPr/>
            <p:nvPr/>
          </p:nvGrpSpPr>
          <p:grpSpPr>
            <a:xfrm>
              <a:off x="8136292" y="4535601"/>
              <a:ext cx="3427849" cy="1442379"/>
              <a:chOff x="8136292" y="4535601"/>
              <a:chExt cx="3427849" cy="1442379"/>
            </a:xfrm>
          </p:grpSpPr>
          <p:grpSp>
            <p:nvGrpSpPr>
              <p:cNvPr id="211" name="Group 210">
                <a:extLst>
                  <a:ext uri="{FF2B5EF4-FFF2-40B4-BE49-F238E27FC236}">
                    <a16:creationId xmlns:a16="http://schemas.microsoft.com/office/drawing/2014/main" id="{908DEDCD-3FEA-5AB4-9BA4-DA6B1ECC983E}"/>
                  </a:ext>
                </a:extLst>
              </p:cNvPr>
              <p:cNvGrpSpPr/>
              <p:nvPr/>
            </p:nvGrpSpPr>
            <p:grpSpPr>
              <a:xfrm>
                <a:off x="8136292" y="4535601"/>
                <a:ext cx="3427849" cy="832591"/>
                <a:chOff x="8136292" y="4535601"/>
                <a:chExt cx="3427849" cy="832591"/>
              </a:xfrm>
            </p:grpSpPr>
            <p:sp>
              <p:nvSpPr>
                <p:cNvPr id="120" name="TextBox 119">
                  <a:extLst>
                    <a:ext uri="{FF2B5EF4-FFF2-40B4-BE49-F238E27FC236}">
                      <a16:creationId xmlns:a16="http://schemas.microsoft.com/office/drawing/2014/main" id="{CB9E0AE5-D5A0-C505-2831-DAC34F2A574B}"/>
                    </a:ext>
                  </a:extLst>
                </p:cNvPr>
                <p:cNvSpPr txBox="1"/>
                <p:nvPr/>
              </p:nvSpPr>
              <p:spPr>
                <a:xfrm>
                  <a:off x="8136292" y="4998860"/>
                  <a:ext cx="1586299" cy="369332"/>
                </a:xfrm>
                <a:prstGeom prst="rect">
                  <a:avLst/>
                </a:prstGeom>
                <a:noFill/>
              </p:spPr>
              <p:txBody>
                <a:bodyPr wrap="square">
                  <a:spAutoFit/>
                </a:bodyPr>
                <a:lstStyle/>
                <a:p>
                  <a:pPr algn="ctr" defTabSz="914354">
                    <a:spcAft>
                      <a:spcPts val="300"/>
                    </a:spcAft>
                    <a:defRPr/>
                  </a:pPr>
                  <a:r>
                    <a:rPr lang="en-US" sz="900">
                      <a:solidFill>
                        <a:srgbClr val="FFFFFF"/>
                      </a:solidFill>
                      <a:latin typeface="Arial"/>
                    </a:rPr>
                    <a:t>Create volumes, snapshot policies, replication rules</a:t>
                  </a:r>
                </a:p>
              </p:txBody>
            </p:sp>
            <p:sp>
              <p:nvSpPr>
                <p:cNvPr id="201" name="Arrow: Pentagon 200">
                  <a:extLst>
                    <a:ext uri="{FF2B5EF4-FFF2-40B4-BE49-F238E27FC236}">
                      <a16:creationId xmlns:a16="http://schemas.microsoft.com/office/drawing/2014/main" id="{99A7C70A-3CC0-5AB3-5F24-92F660EBB5E1}"/>
                    </a:ext>
                  </a:extLst>
                </p:cNvPr>
                <p:cNvSpPr/>
                <p:nvPr/>
              </p:nvSpPr>
              <p:spPr>
                <a:xfrm rot="5400000">
                  <a:off x="10113952" y="3770922"/>
                  <a:ext cx="685509" cy="2214868"/>
                </a:xfrm>
                <a:custGeom>
                  <a:avLst/>
                  <a:gdLst>
                    <a:gd name="connsiteX0" fmla="*/ 0 w 1088770"/>
                    <a:gd name="connsiteY0" fmla="*/ 0 h 2128675"/>
                    <a:gd name="connsiteX1" fmla="*/ 0 w 1088770"/>
                    <a:gd name="connsiteY1" fmla="*/ 0 h 2128675"/>
                    <a:gd name="connsiteX2" fmla="*/ 1088770 w 1088770"/>
                    <a:gd name="connsiteY2" fmla="*/ 1064338 h 2128675"/>
                    <a:gd name="connsiteX3" fmla="*/ 0 w 1088770"/>
                    <a:gd name="connsiteY3" fmla="*/ 2128675 h 2128675"/>
                    <a:gd name="connsiteX4" fmla="*/ 0 w 1088770"/>
                    <a:gd name="connsiteY4" fmla="*/ 2128675 h 2128675"/>
                    <a:gd name="connsiteX5" fmla="*/ 0 w 1088770"/>
                    <a:gd name="connsiteY5" fmla="*/ 0 h 2128675"/>
                    <a:gd name="connsiteX0" fmla="*/ 0 w 1088770"/>
                    <a:gd name="connsiteY0" fmla="*/ 0 h 2128675"/>
                    <a:gd name="connsiteX1" fmla="*/ 0 w 1088770"/>
                    <a:gd name="connsiteY1" fmla="*/ 0 h 2128675"/>
                    <a:gd name="connsiteX2" fmla="*/ 614227 w 1088770"/>
                    <a:gd name="connsiteY2" fmla="*/ 611512 h 2128675"/>
                    <a:gd name="connsiteX3" fmla="*/ 1088770 w 1088770"/>
                    <a:gd name="connsiteY3" fmla="*/ 1064338 h 2128675"/>
                    <a:gd name="connsiteX4" fmla="*/ 0 w 1088770"/>
                    <a:gd name="connsiteY4" fmla="*/ 2128675 h 2128675"/>
                    <a:gd name="connsiteX5" fmla="*/ 0 w 1088770"/>
                    <a:gd name="connsiteY5" fmla="*/ 2128675 h 2128675"/>
                    <a:gd name="connsiteX6" fmla="*/ 0 w 1088770"/>
                    <a:gd name="connsiteY6" fmla="*/ 0 h 2128675"/>
                    <a:gd name="connsiteX0" fmla="*/ 0 w 622243"/>
                    <a:gd name="connsiteY0" fmla="*/ 0 h 2128675"/>
                    <a:gd name="connsiteX1" fmla="*/ 0 w 622243"/>
                    <a:gd name="connsiteY1" fmla="*/ 0 h 2128675"/>
                    <a:gd name="connsiteX2" fmla="*/ 614227 w 622243"/>
                    <a:gd name="connsiteY2" fmla="*/ 611512 h 2128675"/>
                    <a:gd name="connsiteX3" fmla="*/ 622243 w 622243"/>
                    <a:gd name="connsiteY3" fmla="*/ 1484216 h 2128675"/>
                    <a:gd name="connsiteX4" fmla="*/ 0 w 622243"/>
                    <a:gd name="connsiteY4" fmla="*/ 2128675 h 2128675"/>
                    <a:gd name="connsiteX5" fmla="*/ 0 w 622243"/>
                    <a:gd name="connsiteY5" fmla="*/ 2128675 h 2128675"/>
                    <a:gd name="connsiteX6" fmla="*/ 0 w 622243"/>
                    <a:gd name="connsiteY6" fmla="*/ 0 h 21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243" h="2128675">
                      <a:moveTo>
                        <a:pt x="0" y="0"/>
                      </a:moveTo>
                      <a:lnTo>
                        <a:pt x="0" y="0"/>
                      </a:lnTo>
                      <a:lnTo>
                        <a:pt x="614227" y="611512"/>
                      </a:lnTo>
                      <a:lnTo>
                        <a:pt x="622243" y="1484216"/>
                      </a:lnTo>
                      <a:lnTo>
                        <a:pt x="0" y="2128675"/>
                      </a:lnTo>
                      <a:lnTo>
                        <a:pt x="0" y="2128675"/>
                      </a:lnTo>
                      <a:lnTo>
                        <a:pt x="0" y="0"/>
                      </a:lnTo>
                      <a:close/>
                    </a:path>
                  </a:pathLst>
                </a:custGeom>
                <a:solidFill>
                  <a:srgbClr val="A6A6A6">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endParaRPr lang="en-US" sz="1200">
                    <a:solidFill>
                      <a:srgbClr val="000000"/>
                    </a:solidFill>
                    <a:latin typeface="Arial"/>
                  </a:endParaRPr>
                </a:p>
              </p:txBody>
            </p:sp>
            <p:pic>
              <p:nvPicPr>
                <p:cNvPr id="153" name="Picture 152">
                  <a:extLst>
                    <a:ext uri="{FF2B5EF4-FFF2-40B4-BE49-F238E27FC236}">
                      <a16:creationId xmlns:a16="http://schemas.microsoft.com/office/drawing/2014/main" id="{D148DD9E-2341-03D1-F5D9-E837BFCD5CC2}"/>
                    </a:ext>
                  </a:extLst>
                </p:cNvPr>
                <p:cNvPicPr>
                  <a:picLocks noChangeAspect="1"/>
                </p:cNvPicPr>
                <p:nvPr/>
              </p:nvPicPr>
              <p:blipFill>
                <a:blip r:embed="rId30"/>
                <a:srcRect l="2196" r="2196"/>
                <a:stretch/>
              </p:blipFill>
              <p:spPr>
                <a:xfrm>
                  <a:off x="9766315" y="5065291"/>
                  <a:ext cx="1405156" cy="263897"/>
                </a:xfrm>
                <a:prstGeom prst="rect">
                  <a:avLst/>
                </a:prstGeom>
                <a:ln>
                  <a:noFill/>
                </a:ln>
                <a:effectLst>
                  <a:outerShdw blurRad="190500" algn="tl" rotWithShape="0">
                    <a:srgbClr val="000000">
                      <a:alpha val="70000"/>
                    </a:srgbClr>
                  </a:outerShdw>
                  <a:reflection blurRad="6350" stA="20000" endPos="55000" dir="5400000" sy="-100000" algn="bl" rotWithShape="0"/>
                </a:effectLst>
              </p:spPr>
            </p:pic>
          </p:grpSp>
          <p:sp>
            <p:nvSpPr>
              <p:cNvPr id="213" name="TextBox 212">
                <a:extLst>
                  <a:ext uri="{FF2B5EF4-FFF2-40B4-BE49-F238E27FC236}">
                    <a16:creationId xmlns:a16="http://schemas.microsoft.com/office/drawing/2014/main" id="{1B220B96-9810-4685-CD82-F2444A7256FD}"/>
                  </a:ext>
                </a:extLst>
              </p:cNvPr>
              <p:cNvSpPr txBox="1"/>
              <p:nvPr/>
            </p:nvSpPr>
            <p:spPr>
              <a:xfrm>
                <a:off x="8325821" y="5485537"/>
                <a:ext cx="3057333" cy="492443"/>
              </a:xfrm>
              <a:prstGeom prst="rect">
                <a:avLst/>
              </a:prstGeom>
              <a:noFill/>
            </p:spPr>
            <p:txBody>
              <a:bodyPr wrap="square" lIns="0" tIns="0" rIns="0" bIns="0">
                <a:spAutoFit/>
              </a:bodyPr>
              <a:lstStyle/>
              <a:p>
                <a:pPr algn="ctr" defTabSz="914354">
                  <a:spcAft>
                    <a:spcPts val="300"/>
                  </a:spcAft>
                  <a:defRPr/>
                </a:pPr>
                <a:r>
                  <a:rPr lang="en-US" sz="1600" b="1">
                    <a:solidFill>
                      <a:srgbClr val="FFFFFF"/>
                    </a:solidFill>
                    <a:latin typeface="Arial"/>
                  </a:rPr>
                  <a:t>Streamline workloads – get results in seconds, not days</a:t>
                </a:r>
              </a:p>
            </p:txBody>
          </p:sp>
        </p:grpSp>
        <p:pic>
          <p:nvPicPr>
            <p:cNvPr id="6" name="Graphic 5">
              <a:extLst>
                <a:ext uri="{FF2B5EF4-FFF2-40B4-BE49-F238E27FC236}">
                  <a16:creationId xmlns:a16="http://schemas.microsoft.com/office/drawing/2014/main" id="{A96AE8D2-AABF-DE1F-04E8-EFCEEDADF51D}"/>
                </a:ext>
              </a:extLst>
            </p:cNvPr>
            <p:cNvPicPr>
              <a:picLocks noChangeAspect="1"/>
            </p:cNvPicPr>
            <p:nvPr/>
          </p:nvPicPr>
          <p:blipFill>
            <a:blip>
              <a:extLst>
                <a:ext uri="{96DAC541-7B7A-43D3-8B79-37D633B846F1}">
                  <asvg:svgBlip xmlns:asvg="http://schemas.microsoft.com/office/drawing/2016/SVG/main" r:embed="rId31"/>
                </a:ext>
              </a:extLst>
            </a:blip>
            <a:stretch>
              <a:fillRect/>
            </a:stretch>
          </p:blipFill>
          <p:spPr>
            <a:xfrm>
              <a:off x="8275128" y="3747882"/>
              <a:ext cx="632597" cy="711672"/>
            </a:xfrm>
            <a:prstGeom prst="rect">
              <a:avLst/>
            </a:prstGeom>
          </p:spPr>
        </p:pic>
      </p:grpSp>
      <p:sp>
        <p:nvSpPr>
          <p:cNvPr id="2" name="Rectangle 1">
            <a:extLst>
              <a:ext uri="{FF2B5EF4-FFF2-40B4-BE49-F238E27FC236}">
                <a16:creationId xmlns:a16="http://schemas.microsoft.com/office/drawing/2014/main" id="{846D3849-36E3-E2A9-E582-4CDFB4A8A74E}"/>
              </a:ext>
            </a:extLst>
          </p:cNvPr>
          <p:cNvSpPr>
            <a:spLocks noGrp="1" noRot="1" noMove="1" noResize="1" noEditPoints="1" noAdjustHandles="1" noChangeArrowheads="1" noChangeShapeType="1"/>
          </p:cNvSpPr>
          <p:nvPr/>
        </p:nvSpPr>
        <p:spPr>
          <a:xfrm>
            <a:off x="4819255" y="6369700"/>
            <a:ext cx="7175521" cy="443199"/>
          </a:xfrm>
          <a:prstGeom prst="rect">
            <a:avLst/>
          </a:prstGeom>
          <a:solidFill>
            <a:srgbClr val="1D2C3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sp>
        <p:nvSpPr>
          <p:cNvPr id="5" name="fl" descr="                              Dell - Internal Use - Confidential&#10;">
            <a:extLst>
              <a:ext uri="{FF2B5EF4-FFF2-40B4-BE49-F238E27FC236}">
                <a16:creationId xmlns:a16="http://schemas.microsoft.com/office/drawing/2014/main" id="{401232A9-F587-99F8-8346-40E0A04BA553}"/>
              </a:ext>
            </a:extLst>
          </p:cNvPr>
          <p:cNvSpPr txBox="1"/>
          <p:nvPr/>
        </p:nvSpPr>
        <p:spPr>
          <a:xfrm>
            <a:off x="5381063" y="6701003"/>
            <a:ext cx="1429879" cy="83100"/>
          </a:xfrm>
          <a:prstGeom prst="rect">
            <a:avLst/>
          </a:prstGeom>
          <a:noFill/>
        </p:spPr>
        <p:txBody>
          <a:bodyPr vert="horz" wrap="none" lIns="0" tIns="0" rIns="0" bIns="0" rtlCol="0" anchor="ctr" anchorCtr="0">
            <a:spAutoFit/>
          </a:bodyPr>
          <a:lstStyle/>
          <a:p>
            <a:pPr algn="ctr" defTabSz="1219140" fontAlgn="base">
              <a:lnSpc>
                <a:spcPct val="90000"/>
              </a:lnSpc>
              <a:spcBef>
                <a:spcPts val="133"/>
              </a:spcBef>
              <a:spcAft>
                <a:spcPts val="133"/>
              </a:spcAft>
              <a:defRPr/>
            </a:pPr>
            <a:r>
              <a:rPr lang="en-US" sz="600">
                <a:solidFill>
                  <a:srgbClr val="FFFFFF"/>
                </a:solidFill>
                <a:latin typeface="Arial" panose="020B0604020202020204" pitchFamily="34" charset="0"/>
              </a:rPr>
              <a:t>Copyright © Dell Inc. All Rights Reserved.</a:t>
            </a:r>
          </a:p>
        </p:txBody>
      </p:sp>
      <p:sp>
        <p:nvSpPr>
          <p:cNvPr id="7" name="TextBox 19">
            <a:extLst>
              <a:ext uri="{FF2B5EF4-FFF2-40B4-BE49-F238E27FC236}">
                <a16:creationId xmlns:a16="http://schemas.microsoft.com/office/drawing/2014/main" id="{2C02CA2B-B81E-B257-35E4-3DDC5789F59C}"/>
              </a:ext>
            </a:extLst>
          </p:cNvPr>
          <p:cNvSpPr txBox="1"/>
          <p:nvPr/>
        </p:nvSpPr>
        <p:spPr>
          <a:xfrm>
            <a:off x="5171547" y="6702030"/>
            <a:ext cx="43281"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defTabSz="914354">
              <a:lnSpc>
                <a:spcPct val="90000"/>
              </a:lnSpc>
              <a:buClr>
                <a:srgbClr val="0672CB"/>
              </a:buClr>
              <a:defRPr/>
            </a:pPr>
            <a:fld id="{58EC7406-F4CC-4ABF-902E-2AF4E70E5C0F}" type="slidenum">
              <a:rPr lang="en-US" sz="600">
                <a:solidFill>
                  <a:srgbClr val="FFFFFF"/>
                </a:solidFill>
                <a:latin typeface="Arial" panose="020B0604020202020204" pitchFamily="34" charset="0"/>
              </a:rPr>
              <a:pPr algn="r" defTabSz="914354">
                <a:lnSpc>
                  <a:spcPct val="90000"/>
                </a:lnSpc>
                <a:buClr>
                  <a:srgbClr val="0672CB"/>
                </a:buClr>
                <a:defRPr/>
              </a:pPr>
              <a:t>39</a:t>
            </a:fld>
            <a:endParaRPr lang="en-US" sz="600">
              <a:solidFill>
                <a:srgbClr val="FFFFFF"/>
              </a:solidFill>
              <a:latin typeface="Arial" panose="020B0604020202020204" pitchFamily="34" charset="0"/>
            </a:endParaRPr>
          </a:p>
        </p:txBody>
      </p:sp>
      <p:pic>
        <p:nvPicPr>
          <p:cNvPr id="9" name="Picture 8">
            <a:extLst>
              <a:ext uri="{FF2B5EF4-FFF2-40B4-BE49-F238E27FC236}">
                <a16:creationId xmlns:a16="http://schemas.microsoft.com/office/drawing/2014/main" id="{3B214CD9-CB62-1439-E7B9-A1F4FDC56201}"/>
              </a:ext>
              <a:ext uri="{C183D7F6-B498-43B3-948B-1728B52AA6E4}">
                <adec:decorative xmlns:adec="http://schemas.microsoft.com/office/drawing/2017/decorative" val="1"/>
              </a:ext>
            </a:extLst>
          </p:cNvPr>
          <p:cNvPicPr>
            <a:picLocks noChangeAspect="1"/>
          </p:cNvPicPr>
          <p:nvPr/>
        </p:nvPicPr>
        <p:blipFill>
          <a:blip r:embed="rId32" cstate="screen">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623533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wipe(up)">
                                      <p:cBhvr>
                                        <p:cTn id="7" dur="500"/>
                                        <p:tgtEl>
                                          <p:spTgt spid="204"/>
                                        </p:tgtEl>
                                      </p:cBhvr>
                                    </p:animEffect>
                                  </p:childTnLst>
                                </p:cTn>
                              </p:par>
                            </p:childTnLst>
                          </p:cTn>
                        </p:par>
                        <p:par>
                          <p:cTn id="8" fill="hold">
                            <p:stCondLst>
                              <p:cond delay="500"/>
                            </p:stCondLst>
                            <p:childTnLst>
                              <p:par>
                                <p:cTn id="9" presetID="23" presetClass="entr" presetSubtype="288" fill="hold" nodeType="afterEffect">
                                  <p:stCondLst>
                                    <p:cond delay="500"/>
                                  </p:stCondLst>
                                  <p:childTnLst>
                                    <p:set>
                                      <p:cBhvr>
                                        <p:cTn id="10" dur="1" fill="hold">
                                          <p:stCondLst>
                                            <p:cond delay="0"/>
                                          </p:stCondLst>
                                        </p:cTn>
                                        <p:tgtEl>
                                          <p:spTgt spid="209"/>
                                        </p:tgtEl>
                                        <p:attrNameLst>
                                          <p:attrName>style.visibility</p:attrName>
                                        </p:attrNameLst>
                                      </p:cBhvr>
                                      <p:to>
                                        <p:strVal val="visible"/>
                                      </p:to>
                                    </p:set>
                                    <p:anim calcmode="lin" valueType="num">
                                      <p:cBhvr>
                                        <p:cTn id="11" dur="500" fill="hold"/>
                                        <p:tgtEl>
                                          <p:spTgt spid="209"/>
                                        </p:tgtEl>
                                        <p:attrNameLst>
                                          <p:attrName>ppt_w</p:attrName>
                                        </p:attrNameLst>
                                      </p:cBhvr>
                                      <p:tavLst>
                                        <p:tav tm="0">
                                          <p:val>
                                            <p:strVal val="4/3*#ppt_w"/>
                                          </p:val>
                                        </p:tav>
                                        <p:tav tm="100000">
                                          <p:val>
                                            <p:strVal val="#ppt_w"/>
                                          </p:val>
                                        </p:tav>
                                      </p:tavLst>
                                    </p:anim>
                                    <p:anim calcmode="lin" valueType="num">
                                      <p:cBhvr>
                                        <p:cTn id="12" dur="500" fill="hold"/>
                                        <p:tgtEl>
                                          <p:spTgt spid="209"/>
                                        </p:tgtEl>
                                        <p:attrNameLst>
                                          <p:attrName>ppt_h</p:attrName>
                                        </p:attrNameLst>
                                      </p:cBhvr>
                                      <p:tavLst>
                                        <p:tav tm="0">
                                          <p:val>
                                            <p:strVal val="4/3*#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16"/>
                                        </p:tgtEl>
                                        <p:attrNameLst>
                                          <p:attrName>style.visibility</p:attrName>
                                        </p:attrNameLst>
                                      </p:cBhvr>
                                      <p:to>
                                        <p:strVal val="visible"/>
                                      </p:to>
                                    </p:set>
                                    <p:animEffect transition="in" filter="wipe(up)">
                                      <p:cBhvr>
                                        <p:cTn id="17" dur="500"/>
                                        <p:tgtEl>
                                          <p:spTgt spid="2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6029F248-31BF-2B5D-3E59-A30B717E7B63}"/>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809854EF-9A83-CA93-9E6E-A4BF0DAF0A77}"/>
              </a:ext>
              <a:ext uri="{C183D7F6-B498-43B3-948B-1728B52AA6E4}">
                <adec:decorative xmlns:adec="http://schemas.microsoft.com/office/drawing/2017/decorative" val="1"/>
              </a:ext>
            </a:extLst>
          </p:cNvPr>
          <p:cNvSpPr>
            <a:spLocks/>
          </p:cNvSpPr>
          <p:nvPr/>
        </p:nvSpPr>
        <p:spPr>
          <a:xfrm>
            <a:off x="-7756" y="4553562"/>
            <a:ext cx="12209036" cy="2318568"/>
          </a:xfrm>
          <a:prstGeom prst="rect">
            <a:avLst/>
          </a:prstGeom>
          <a:solidFill>
            <a:srgbClr val="2B415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36" name="Rectangle 35">
            <a:extLst>
              <a:ext uri="{FF2B5EF4-FFF2-40B4-BE49-F238E27FC236}">
                <a16:creationId xmlns:a16="http://schemas.microsoft.com/office/drawing/2014/main" id="{55CE1F47-AF2B-7820-D8E1-4203537B9FCC}"/>
              </a:ext>
              <a:ext uri="{C183D7F6-B498-43B3-948B-1728B52AA6E4}">
                <adec:decorative xmlns:adec="http://schemas.microsoft.com/office/drawing/2017/decorative" val="1"/>
              </a:ext>
            </a:extLst>
          </p:cNvPr>
          <p:cNvSpPr/>
          <p:nvPr/>
        </p:nvSpPr>
        <p:spPr>
          <a:xfrm>
            <a:off x="-7756" y="4522407"/>
            <a:ext cx="12199756" cy="246221"/>
          </a:xfrm>
          <a:prstGeom prst="rect">
            <a:avLst/>
          </a:prstGeom>
          <a:solidFill>
            <a:schemeClr val="accent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30" name="Title 29">
            <a:extLst>
              <a:ext uri="{FF2B5EF4-FFF2-40B4-BE49-F238E27FC236}">
                <a16:creationId xmlns:a16="http://schemas.microsoft.com/office/drawing/2014/main" id="{6636DC52-B8E5-4812-F70D-DCAD87BF61E9}"/>
              </a:ext>
            </a:extLst>
          </p:cNvPr>
          <p:cNvSpPr>
            <a:spLocks noGrp="1"/>
          </p:cNvSpPr>
          <p:nvPr>
            <p:ph type="title"/>
          </p:nvPr>
        </p:nvSpPr>
        <p:spPr/>
        <p:txBody>
          <a:bodyPr/>
          <a:lstStyle/>
          <a:p>
            <a:r>
              <a:rPr lang="en-US"/>
              <a:t>Today’s IT landscape is more complex than ever</a:t>
            </a:r>
          </a:p>
        </p:txBody>
      </p:sp>
      <p:sp>
        <p:nvSpPr>
          <p:cNvPr id="16" name="Subtitle 15">
            <a:extLst>
              <a:ext uri="{FF2B5EF4-FFF2-40B4-BE49-F238E27FC236}">
                <a16:creationId xmlns:a16="http://schemas.microsoft.com/office/drawing/2014/main" id="{81E0B532-2A9E-1D6A-F868-1C67228840C5}"/>
              </a:ext>
            </a:extLst>
          </p:cNvPr>
          <p:cNvSpPr>
            <a:spLocks noGrp="1"/>
          </p:cNvSpPr>
          <p:nvPr>
            <p:ph type="subTitle" idx="1"/>
          </p:nvPr>
        </p:nvSpPr>
        <p:spPr/>
        <p:txBody>
          <a:bodyPr/>
          <a:lstStyle/>
          <a:p>
            <a:r>
              <a:rPr lang="en-US"/>
              <a:t>In an unpredictable world, enterprises seek to regain control of their data </a:t>
            </a:r>
          </a:p>
        </p:txBody>
      </p:sp>
      <p:grpSp>
        <p:nvGrpSpPr>
          <p:cNvPr id="18" name="Group 17">
            <a:extLst>
              <a:ext uri="{FF2B5EF4-FFF2-40B4-BE49-F238E27FC236}">
                <a16:creationId xmlns:a16="http://schemas.microsoft.com/office/drawing/2014/main" id="{17AA2762-0B06-8190-E382-3934EBAE1257}"/>
              </a:ext>
            </a:extLst>
          </p:cNvPr>
          <p:cNvGrpSpPr/>
          <p:nvPr/>
        </p:nvGrpSpPr>
        <p:grpSpPr>
          <a:xfrm>
            <a:off x="97891" y="1387736"/>
            <a:ext cx="3473296" cy="3375866"/>
            <a:chOff x="-33121" y="1124352"/>
            <a:chExt cx="3657600" cy="3657600"/>
          </a:xfrm>
        </p:grpSpPr>
        <p:sp>
          <p:nvSpPr>
            <p:cNvPr id="19" name="Oval 18">
              <a:extLst>
                <a:ext uri="{FF2B5EF4-FFF2-40B4-BE49-F238E27FC236}">
                  <a16:creationId xmlns:a16="http://schemas.microsoft.com/office/drawing/2014/main" id="{FC7921C7-D34E-5930-2C0C-91A3267827C5}"/>
                </a:ext>
                <a:ext uri="{C183D7F6-B498-43B3-948B-1728B52AA6E4}">
                  <adec:decorative xmlns:adec="http://schemas.microsoft.com/office/drawing/2017/decorative" val="1"/>
                </a:ext>
              </a:extLst>
            </p:cNvPr>
            <p:cNvSpPr>
              <a:spLocks noChangeAspect="1"/>
            </p:cNvSpPr>
            <p:nvPr/>
          </p:nvSpPr>
          <p:spPr>
            <a:xfrm>
              <a:off x="685251" y="1855872"/>
              <a:ext cx="2194565" cy="2194561"/>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90000"/>
                </a:lnSpc>
                <a:spcBef>
                  <a:spcPts val="0"/>
                </a:spcBef>
                <a:spcAft>
                  <a:spcPts val="267"/>
                </a:spcAft>
                <a:buClrTx/>
                <a:buSzTx/>
                <a:buFontTx/>
                <a:buNone/>
                <a:tabLst/>
                <a:defRPr/>
              </a:pPr>
              <a:endParaRPr kumimoji="0" lang="en-US" sz="1333" b="0" i="0" u="none" strike="noStrike" kern="1200" cap="none" spc="0" normalizeH="0" baseline="30000" noProof="0">
                <a:ln>
                  <a:noFill/>
                </a:ln>
                <a:solidFill>
                  <a:srgbClr val="1B5744"/>
                </a:solidFill>
                <a:effectLst/>
                <a:uLnTx/>
                <a:uFillTx/>
                <a:latin typeface="Arial"/>
                <a:ea typeface="+mn-ea"/>
                <a:cs typeface="+mn-cs"/>
              </a:endParaRPr>
            </a:p>
          </p:txBody>
        </p:sp>
        <p:graphicFrame>
          <p:nvGraphicFramePr>
            <p:cNvPr id="20" name="Chart 19" descr="Donut chart showing 66% of global respondents">
              <a:extLst>
                <a:ext uri="{FF2B5EF4-FFF2-40B4-BE49-F238E27FC236}">
                  <a16:creationId xmlns:a16="http://schemas.microsoft.com/office/drawing/2014/main" id="{AF4668FB-3C49-DF0C-BDD3-48DF0B744CCC}"/>
                </a:ext>
              </a:extLst>
            </p:cNvPr>
            <p:cNvGraphicFramePr>
              <a:graphicFrameLocks/>
            </p:cNvGraphicFramePr>
            <p:nvPr>
              <p:extLst>
                <p:ext uri="{D42A27DB-BD31-4B8C-83A1-F6EECF244321}">
                  <p14:modId xmlns:p14="http://schemas.microsoft.com/office/powerpoint/2010/main" val="2916620421"/>
                </p:ext>
              </p:extLst>
            </p:nvPr>
          </p:nvGraphicFramePr>
          <p:xfrm>
            <a:off x="-33121" y="1124352"/>
            <a:ext cx="3657600"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Box 20">
              <a:extLst>
                <a:ext uri="{FF2B5EF4-FFF2-40B4-BE49-F238E27FC236}">
                  <a16:creationId xmlns:a16="http://schemas.microsoft.com/office/drawing/2014/main" id="{84770CD2-F3A7-F1DE-24DA-FD149FCEAB0C}"/>
                </a:ext>
              </a:extLst>
            </p:cNvPr>
            <p:cNvSpPr txBox="1"/>
            <p:nvPr/>
          </p:nvSpPr>
          <p:spPr>
            <a:xfrm>
              <a:off x="834611" y="2827545"/>
              <a:ext cx="1878933" cy="839744"/>
            </a:xfrm>
            <a:prstGeom prst="rect">
              <a:avLst/>
            </a:prstGeom>
            <a:noFill/>
          </p:spPr>
          <p:txBody>
            <a:bodyPr wrap="square" lIns="91440" tIns="45720" rIns="91440" bIns="4572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accent1"/>
                  </a:solidFill>
                  <a:effectLst/>
                  <a:uLnTx/>
                  <a:uFillTx/>
                  <a:latin typeface="Arial"/>
                  <a:ea typeface="+mn-ea"/>
                  <a:cs typeface="+mn-cs"/>
                </a:rPr>
                <a:t>say their overall IT environment has become more complex the past two years</a:t>
              </a:r>
              <a:r>
                <a:rPr kumimoji="0" lang="en-US" sz="1100" b="0" i="0" u="none" strike="noStrike" kern="1200" cap="none" spc="0" normalizeH="0" baseline="30000" noProof="0">
                  <a:ln>
                    <a:noFill/>
                  </a:ln>
                  <a:solidFill>
                    <a:schemeClr val="accent1"/>
                  </a:solidFill>
                  <a:effectLst/>
                  <a:uLnTx/>
                  <a:uFillTx/>
                  <a:latin typeface="Arial"/>
                  <a:ea typeface="+mn-ea"/>
                  <a:cs typeface="+mn-cs"/>
                </a:rPr>
                <a:t>1</a:t>
              </a:r>
              <a:endParaRPr kumimoji="0" lang="en-US" sz="1100" b="0" i="0" u="none" strike="noStrike" kern="1200" cap="none" spc="0" normalizeH="0" baseline="30000" noProof="0">
                <a:ln>
                  <a:noFill/>
                </a:ln>
                <a:solidFill>
                  <a:schemeClr val="accent1"/>
                </a:solidFill>
                <a:effectLst/>
                <a:uLnTx/>
                <a:uFillTx/>
                <a:latin typeface="Arial"/>
                <a:ea typeface="+mn-ea"/>
                <a:cs typeface="Arial"/>
              </a:endParaRPr>
            </a:p>
          </p:txBody>
        </p:sp>
      </p:grpSp>
      <p:grpSp>
        <p:nvGrpSpPr>
          <p:cNvPr id="22" name="Group 21">
            <a:extLst>
              <a:ext uri="{FF2B5EF4-FFF2-40B4-BE49-F238E27FC236}">
                <a16:creationId xmlns:a16="http://schemas.microsoft.com/office/drawing/2014/main" id="{6BFB9127-E84A-EB16-DF18-089055132009}"/>
              </a:ext>
            </a:extLst>
          </p:cNvPr>
          <p:cNvGrpSpPr/>
          <p:nvPr/>
        </p:nvGrpSpPr>
        <p:grpSpPr>
          <a:xfrm>
            <a:off x="3054541" y="2188506"/>
            <a:ext cx="3473296" cy="3375866"/>
            <a:chOff x="-33121" y="1124352"/>
            <a:chExt cx="3657600" cy="3657600"/>
          </a:xfrm>
        </p:grpSpPr>
        <p:sp>
          <p:nvSpPr>
            <p:cNvPr id="23" name="Oval 22">
              <a:extLst>
                <a:ext uri="{FF2B5EF4-FFF2-40B4-BE49-F238E27FC236}">
                  <a16:creationId xmlns:a16="http://schemas.microsoft.com/office/drawing/2014/main" id="{C144A52F-52A7-50FF-9B77-E6E1B1F3E3A3}"/>
                </a:ext>
                <a:ext uri="{C183D7F6-B498-43B3-948B-1728B52AA6E4}">
                  <adec:decorative xmlns:adec="http://schemas.microsoft.com/office/drawing/2017/decorative" val="1"/>
                </a:ext>
              </a:extLst>
            </p:cNvPr>
            <p:cNvSpPr>
              <a:spLocks noChangeAspect="1"/>
            </p:cNvSpPr>
            <p:nvPr/>
          </p:nvSpPr>
          <p:spPr>
            <a:xfrm>
              <a:off x="685251" y="1855872"/>
              <a:ext cx="2194565" cy="2194561"/>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90000"/>
                </a:lnSpc>
                <a:spcBef>
                  <a:spcPts val="0"/>
                </a:spcBef>
                <a:spcAft>
                  <a:spcPts val="267"/>
                </a:spcAft>
                <a:buClrTx/>
                <a:buSzTx/>
                <a:buFontTx/>
                <a:buNone/>
                <a:tabLst/>
                <a:defRPr/>
              </a:pPr>
              <a:endParaRPr kumimoji="0" lang="en-US" sz="1333" b="0" i="0" u="none" strike="noStrike" kern="1200" cap="none" spc="0" normalizeH="0" baseline="30000" noProof="0">
                <a:ln>
                  <a:noFill/>
                </a:ln>
                <a:solidFill>
                  <a:srgbClr val="1B5744"/>
                </a:solidFill>
                <a:effectLst/>
                <a:uLnTx/>
                <a:uFillTx/>
                <a:latin typeface="Arial"/>
                <a:ea typeface="+mn-ea"/>
                <a:cs typeface="+mn-cs"/>
              </a:endParaRPr>
            </a:p>
          </p:txBody>
        </p:sp>
        <p:graphicFrame>
          <p:nvGraphicFramePr>
            <p:cNvPr id="24" name="Chart 23" descr="Donut chart showing 66% of global respondents">
              <a:extLst>
                <a:ext uri="{FF2B5EF4-FFF2-40B4-BE49-F238E27FC236}">
                  <a16:creationId xmlns:a16="http://schemas.microsoft.com/office/drawing/2014/main" id="{C8993203-1996-EE48-7A74-5226DFFDE952}"/>
                </a:ext>
              </a:extLst>
            </p:cNvPr>
            <p:cNvGraphicFramePr>
              <a:graphicFrameLocks/>
            </p:cNvGraphicFramePr>
            <p:nvPr>
              <p:extLst>
                <p:ext uri="{D42A27DB-BD31-4B8C-83A1-F6EECF244321}">
                  <p14:modId xmlns:p14="http://schemas.microsoft.com/office/powerpoint/2010/main" val="643571153"/>
                </p:ext>
              </p:extLst>
            </p:nvPr>
          </p:nvGraphicFramePr>
          <p:xfrm>
            <a:off x="-33121" y="1124352"/>
            <a:ext cx="3657600" cy="3657600"/>
          </p:xfrm>
          <a:graphic>
            <a:graphicData uri="http://schemas.openxmlformats.org/drawingml/2006/chart">
              <c:chart xmlns:c="http://schemas.openxmlformats.org/drawingml/2006/chart" xmlns:r="http://schemas.openxmlformats.org/officeDocument/2006/relationships" r:id="rId4"/>
            </a:graphicData>
          </a:graphic>
        </p:graphicFrame>
        <p:sp>
          <p:nvSpPr>
            <p:cNvPr id="25" name="TextBox 24">
              <a:extLst>
                <a:ext uri="{FF2B5EF4-FFF2-40B4-BE49-F238E27FC236}">
                  <a16:creationId xmlns:a16="http://schemas.microsoft.com/office/drawing/2014/main" id="{2DCEED57-38CB-6EF6-07B7-AF1834C9AFDE}"/>
                </a:ext>
              </a:extLst>
            </p:cNvPr>
            <p:cNvSpPr txBox="1"/>
            <p:nvPr/>
          </p:nvSpPr>
          <p:spPr>
            <a:xfrm>
              <a:off x="1041967" y="2827545"/>
              <a:ext cx="1507425" cy="653134"/>
            </a:xfrm>
            <a:prstGeom prst="rect">
              <a:avLst/>
            </a:prstGeom>
            <a:noFill/>
          </p:spPr>
          <p:txBody>
            <a:bodyPr wrap="square" lIns="91440" tIns="45720" rIns="91440" bIns="4572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accent1"/>
                  </a:solidFill>
                  <a:effectLst/>
                  <a:uLnTx/>
                  <a:uFillTx/>
                  <a:latin typeface="Arial"/>
                  <a:ea typeface="+mn-ea"/>
                  <a:cs typeface="+mn-cs"/>
                </a:rPr>
                <a:t>Of data will remain on-prem, rather than in the cloud</a:t>
              </a:r>
              <a:r>
                <a:rPr kumimoji="0" lang="en-US" sz="1100" b="0" i="0" u="none" strike="noStrike" kern="1200" cap="none" spc="0" normalizeH="0" baseline="30000" noProof="0">
                  <a:ln>
                    <a:noFill/>
                  </a:ln>
                  <a:solidFill>
                    <a:schemeClr val="accent1"/>
                  </a:solidFill>
                  <a:effectLst/>
                  <a:uLnTx/>
                  <a:uFillTx/>
                  <a:latin typeface="Arial"/>
                  <a:ea typeface="+mn-ea"/>
                  <a:cs typeface="+mn-cs"/>
                </a:rPr>
                <a:t>2</a:t>
              </a:r>
              <a:endParaRPr kumimoji="0" lang="en-US" sz="1100" b="0" i="0" u="none" strike="noStrike" kern="1200" cap="none" spc="0" normalizeH="0" baseline="30000" noProof="0">
                <a:ln>
                  <a:noFill/>
                </a:ln>
                <a:solidFill>
                  <a:schemeClr val="accent1"/>
                </a:solidFill>
                <a:effectLst/>
                <a:uLnTx/>
                <a:uFillTx/>
                <a:latin typeface="Arial"/>
                <a:ea typeface="+mn-ea"/>
                <a:cs typeface="Arial"/>
              </a:endParaRPr>
            </a:p>
          </p:txBody>
        </p:sp>
      </p:grpSp>
      <p:grpSp>
        <p:nvGrpSpPr>
          <p:cNvPr id="26" name="Group 25">
            <a:extLst>
              <a:ext uri="{FF2B5EF4-FFF2-40B4-BE49-F238E27FC236}">
                <a16:creationId xmlns:a16="http://schemas.microsoft.com/office/drawing/2014/main" id="{C2A81B6A-1A3D-07C2-4611-830B6F3970E8}"/>
              </a:ext>
            </a:extLst>
          </p:cNvPr>
          <p:cNvGrpSpPr/>
          <p:nvPr/>
        </p:nvGrpSpPr>
        <p:grpSpPr>
          <a:xfrm>
            <a:off x="9003364" y="2304438"/>
            <a:ext cx="3473296" cy="3375866"/>
            <a:chOff x="-33121" y="1124352"/>
            <a:chExt cx="3657600" cy="3657600"/>
          </a:xfrm>
        </p:grpSpPr>
        <p:sp>
          <p:nvSpPr>
            <p:cNvPr id="27" name="Oval 26">
              <a:extLst>
                <a:ext uri="{FF2B5EF4-FFF2-40B4-BE49-F238E27FC236}">
                  <a16:creationId xmlns:a16="http://schemas.microsoft.com/office/drawing/2014/main" id="{D03BE0FC-BD90-39C8-2FB2-EA728DC7948E}"/>
                </a:ext>
                <a:ext uri="{C183D7F6-B498-43B3-948B-1728B52AA6E4}">
                  <adec:decorative xmlns:adec="http://schemas.microsoft.com/office/drawing/2017/decorative" val="1"/>
                </a:ext>
              </a:extLst>
            </p:cNvPr>
            <p:cNvSpPr>
              <a:spLocks noChangeAspect="1"/>
            </p:cNvSpPr>
            <p:nvPr/>
          </p:nvSpPr>
          <p:spPr>
            <a:xfrm>
              <a:off x="685251" y="1855872"/>
              <a:ext cx="2194565" cy="2194561"/>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90000"/>
                </a:lnSpc>
                <a:spcBef>
                  <a:spcPts val="0"/>
                </a:spcBef>
                <a:spcAft>
                  <a:spcPts val="267"/>
                </a:spcAft>
                <a:buClrTx/>
                <a:buSzTx/>
                <a:buFontTx/>
                <a:buNone/>
                <a:tabLst/>
                <a:defRPr/>
              </a:pPr>
              <a:endParaRPr kumimoji="0" lang="en-US" sz="1333" b="0" i="0" u="none" strike="noStrike" kern="1200" cap="none" spc="0" normalizeH="0" baseline="30000" noProof="0">
                <a:ln>
                  <a:noFill/>
                </a:ln>
                <a:solidFill>
                  <a:srgbClr val="1B5744"/>
                </a:solidFill>
                <a:effectLst/>
                <a:uLnTx/>
                <a:uFillTx/>
                <a:latin typeface="Arial"/>
                <a:ea typeface="+mn-ea"/>
                <a:cs typeface="+mn-cs"/>
              </a:endParaRPr>
            </a:p>
          </p:txBody>
        </p:sp>
        <p:graphicFrame>
          <p:nvGraphicFramePr>
            <p:cNvPr id="28" name="Chart 27" descr="Donut chart showing 66% of global respondents">
              <a:extLst>
                <a:ext uri="{FF2B5EF4-FFF2-40B4-BE49-F238E27FC236}">
                  <a16:creationId xmlns:a16="http://schemas.microsoft.com/office/drawing/2014/main" id="{99B9F676-7FBF-A171-87EB-392249C62ED8}"/>
                </a:ext>
              </a:extLst>
            </p:cNvPr>
            <p:cNvGraphicFramePr>
              <a:graphicFrameLocks/>
            </p:cNvGraphicFramePr>
            <p:nvPr>
              <p:extLst>
                <p:ext uri="{D42A27DB-BD31-4B8C-83A1-F6EECF244321}">
                  <p14:modId xmlns:p14="http://schemas.microsoft.com/office/powerpoint/2010/main" val="3352296276"/>
                </p:ext>
              </p:extLst>
            </p:nvPr>
          </p:nvGraphicFramePr>
          <p:xfrm>
            <a:off x="-33121" y="1124352"/>
            <a:ext cx="3657600" cy="3657600"/>
          </p:xfrm>
          <a:graphic>
            <a:graphicData uri="http://schemas.openxmlformats.org/drawingml/2006/chart">
              <c:chart xmlns:c="http://schemas.openxmlformats.org/drawingml/2006/chart" xmlns:r="http://schemas.openxmlformats.org/officeDocument/2006/relationships" r:id="rId5"/>
            </a:graphicData>
          </a:graphic>
        </p:graphicFrame>
        <p:sp>
          <p:nvSpPr>
            <p:cNvPr id="29" name="TextBox 28">
              <a:extLst>
                <a:ext uri="{FF2B5EF4-FFF2-40B4-BE49-F238E27FC236}">
                  <a16:creationId xmlns:a16="http://schemas.microsoft.com/office/drawing/2014/main" id="{51815672-CEFD-C60B-45D5-BCA9CAAFCAA7}"/>
                </a:ext>
              </a:extLst>
            </p:cNvPr>
            <p:cNvSpPr txBox="1"/>
            <p:nvPr/>
          </p:nvSpPr>
          <p:spPr>
            <a:xfrm>
              <a:off x="724686" y="2827545"/>
              <a:ext cx="2045204" cy="833655"/>
            </a:xfrm>
            <a:prstGeom prst="rect">
              <a:avLst/>
            </a:prstGeom>
            <a:noFill/>
          </p:spPr>
          <p:txBody>
            <a:bodyPr wrap="square" lIns="91440" tIns="45720" rIns="91440" bIns="4572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accent1"/>
                  </a:solidFill>
                  <a:effectLst/>
                  <a:uLnTx/>
                  <a:uFillTx/>
                  <a:latin typeface="Arial"/>
                  <a:ea typeface="+mn-ea"/>
                  <a:cs typeface="+mn-cs"/>
                </a:rPr>
                <a:t>of ransomware attacks included attempts to compromise the backup (57% success rate)</a:t>
              </a:r>
              <a:r>
                <a:rPr kumimoji="0" lang="en-US" sz="1100" b="0" i="0" u="none" strike="noStrike" kern="1200" cap="none" spc="0" normalizeH="0" baseline="30000" noProof="0">
                  <a:ln>
                    <a:noFill/>
                  </a:ln>
                  <a:solidFill>
                    <a:schemeClr val="accent1"/>
                  </a:solidFill>
                  <a:effectLst/>
                  <a:uLnTx/>
                  <a:uFillTx/>
                  <a:latin typeface="Arial"/>
                  <a:ea typeface="+mn-ea"/>
                  <a:cs typeface="+mn-cs"/>
                </a:rPr>
                <a:t>4</a:t>
              </a:r>
              <a:endParaRPr kumimoji="0" lang="en-US" sz="1100" b="0" i="0" u="none" strike="noStrike" kern="1200" cap="none" spc="0" normalizeH="0" baseline="30000" noProof="0">
                <a:ln>
                  <a:noFill/>
                </a:ln>
                <a:solidFill>
                  <a:schemeClr val="accent1"/>
                </a:solidFill>
                <a:effectLst/>
                <a:uLnTx/>
                <a:uFillTx/>
                <a:latin typeface="Arial"/>
                <a:ea typeface="+mn-ea"/>
                <a:cs typeface="Arial"/>
              </a:endParaRPr>
            </a:p>
          </p:txBody>
        </p:sp>
      </p:grpSp>
      <p:pic>
        <p:nvPicPr>
          <p:cNvPr id="35" name="Picture 34">
            <a:extLst>
              <a:ext uri="{FF2B5EF4-FFF2-40B4-BE49-F238E27FC236}">
                <a16:creationId xmlns:a16="http://schemas.microsoft.com/office/drawing/2014/main" id="{59F33F86-C407-DCFC-EED5-E2D6D8924DA2}"/>
              </a:ext>
              <a:ext uri="{C183D7F6-B498-43B3-948B-1728B52AA6E4}">
                <adec:decorative xmlns:adec="http://schemas.microsoft.com/office/drawing/2017/decorative" val="1"/>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37" name="Rectangle 36" descr="footnotes&#10;1: IDC FutureScape: “Worldwide Future of Digital Infrastructure 2021 Predictions,” October 2020&#10; 2: A commissioned study conducted by Forrester Consulting on behalf of Dell Technologies, December 2020.&#10;">
            <a:extLst>
              <a:ext uri="{FF2B5EF4-FFF2-40B4-BE49-F238E27FC236}">
                <a16:creationId xmlns:a16="http://schemas.microsoft.com/office/drawing/2014/main" id="{36CCDFDE-27D8-A004-B60F-356D061DD55A}"/>
              </a:ext>
            </a:extLst>
          </p:cNvPr>
          <p:cNvSpPr/>
          <p:nvPr/>
        </p:nvSpPr>
        <p:spPr>
          <a:xfrm>
            <a:off x="300060" y="6047580"/>
            <a:ext cx="10038350" cy="523220"/>
          </a:xfrm>
          <a:prstGeom prst="rect">
            <a:avLst/>
          </a:prstGeom>
        </p:spPr>
        <p:txBody>
          <a:bodyPr wrap="square" lIns="0" anchor="b">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700">
                <a:solidFill>
                  <a:srgbClr val="808080">
                    <a:lumMod val="20000"/>
                    <a:lumOff val="80000"/>
                  </a:srgbClr>
                </a:solidFill>
                <a:latin typeface="Arial"/>
              </a:rPr>
              <a:t>1 Enterprise Strategy Group Complete Survey Results, 2024 Technology Spending Intentions Survey, February 2024 </a:t>
            </a:r>
          </a:p>
          <a:p>
            <a:pPr defTabSz="914377">
              <a:defRPr/>
            </a:pPr>
            <a:r>
              <a:rPr lang="en-US" sz="700" baseline="30000">
                <a:solidFill>
                  <a:srgbClr val="808080">
                    <a:lumMod val="20000"/>
                    <a:lumOff val="80000"/>
                  </a:srgbClr>
                </a:solidFill>
              </a:rPr>
              <a:t>2 </a:t>
            </a:r>
            <a:r>
              <a:rPr lang="en-US" sz="700">
                <a:solidFill>
                  <a:srgbClr val="808080">
                    <a:lumMod val="20000"/>
                    <a:lumOff val="80000"/>
                  </a:srgbClr>
                </a:solidFill>
              </a:rPr>
              <a:t>https://www.datacenterdynamics.com/en/news/michael-dell-ai-to-drive-data-center-demand-up-100-fold-over-next-10-years/, March 18, 2024.</a:t>
            </a:r>
            <a:endParaRPr kumimoji="0" lang="en-US" sz="700" b="0" i="0" u="none" strike="noStrike" kern="1200" cap="none" spc="0" normalizeH="0" baseline="0" noProof="0">
              <a:ln>
                <a:noFill/>
              </a:ln>
              <a:solidFill>
                <a:srgbClr val="808080">
                  <a:lumMod val="20000"/>
                  <a:lumOff val="80000"/>
                </a:srgbClr>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30000" noProof="0">
                <a:ln>
                  <a:noFill/>
                </a:ln>
                <a:solidFill>
                  <a:srgbClr val="808080">
                    <a:lumMod val="20000"/>
                    <a:lumOff val="80000"/>
                  </a:srgbClr>
                </a:solidFill>
                <a:effectLst/>
                <a:uLnTx/>
                <a:uFillTx/>
                <a:latin typeface="Arial"/>
                <a:ea typeface="+mn-ea"/>
                <a:cs typeface="+mn-cs"/>
              </a:rPr>
              <a:t>3 </a:t>
            </a:r>
            <a:r>
              <a:rPr kumimoji="0" lang="en-US" sz="700" b="0" i="0" u="none" strike="noStrike" kern="1200" cap="none" spc="0" normalizeH="0" baseline="0" noProof="0">
                <a:ln>
                  <a:noFill/>
                </a:ln>
                <a:solidFill>
                  <a:srgbClr val="808080">
                    <a:lumMod val="20000"/>
                    <a:lumOff val="80000"/>
                  </a:srgbClr>
                </a:solidFill>
                <a:effectLst/>
                <a:uLnTx/>
                <a:uFillTx/>
                <a:latin typeface="Arial"/>
                <a:ea typeface="+mn-ea"/>
                <a:cs typeface="+mn-cs"/>
              </a:rPr>
              <a:t>Enterprise Strategy Group Complete Survey Results, Navigating the Cloud and AI Revolution: The State of Enterprise Storage and HCI, February 2024.</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700">
                <a:solidFill>
                  <a:srgbClr val="808080">
                    <a:lumMod val="20000"/>
                    <a:lumOff val="80000"/>
                  </a:srgbClr>
                </a:solidFill>
                <a:latin typeface="Arial"/>
              </a:rPr>
              <a:t>4. </a:t>
            </a:r>
            <a:r>
              <a:rPr lang="fr-FR" sz="700">
                <a:solidFill>
                  <a:srgbClr val="808080">
                    <a:lumMod val="20000"/>
                    <a:lumOff val="80000"/>
                  </a:srgbClr>
                </a:solidFill>
                <a:latin typeface="Arial"/>
              </a:rPr>
              <a:t>Sophos, https://news.sophos.com/en-us/2024/03/26/the-impact-of-compromised-backups-on-ransomware-outcomes/</a:t>
            </a:r>
          </a:p>
        </p:txBody>
      </p:sp>
      <p:grpSp>
        <p:nvGrpSpPr>
          <p:cNvPr id="3" name="Group 2">
            <a:extLst>
              <a:ext uri="{FF2B5EF4-FFF2-40B4-BE49-F238E27FC236}">
                <a16:creationId xmlns:a16="http://schemas.microsoft.com/office/drawing/2014/main" id="{B0A2FC65-168C-C13B-DBE7-7DDF551C92DF}"/>
              </a:ext>
            </a:extLst>
          </p:cNvPr>
          <p:cNvGrpSpPr/>
          <p:nvPr/>
        </p:nvGrpSpPr>
        <p:grpSpPr>
          <a:xfrm>
            <a:off x="6021748" y="1387736"/>
            <a:ext cx="3473296" cy="3375866"/>
            <a:chOff x="-33121" y="1124352"/>
            <a:chExt cx="3657600" cy="3657600"/>
          </a:xfrm>
        </p:grpSpPr>
        <p:sp>
          <p:nvSpPr>
            <p:cNvPr id="4" name="Oval 3">
              <a:extLst>
                <a:ext uri="{FF2B5EF4-FFF2-40B4-BE49-F238E27FC236}">
                  <a16:creationId xmlns:a16="http://schemas.microsoft.com/office/drawing/2014/main" id="{66AC012F-694B-1085-F174-94C5F0F37EFF}"/>
                </a:ext>
                <a:ext uri="{C183D7F6-B498-43B3-948B-1728B52AA6E4}">
                  <adec:decorative xmlns:adec="http://schemas.microsoft.com/office/drawing/2017/decorative" val="1"/>
                </a:ext>
              </a:extLst>
            </p:cNvPr>
            <p:cNvSpPr>
              <a:spLocks noChangeAspect="1"/>
            </p:cNvSpPr>
            <p:nvPr/>
          </p:nvSpPr>
          <p:spPr>
            <a:xfrm>
              <a:off x="685251" y="1855872"/>
              <a:ext cx="2194565" cy="2194561"/>
            </a:xfrm>
            <a:prstGeom prst="ellipse">
              <a:avLst/>
            </a:prstGeom>
            <a:solidFill>
              <a:schemeClr val="tx2">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90000"/>
                </a:lnSpc>
                <a:spcBef>
                  <a:spcPts val="0"/>
                </a:spcBef>
                <a:spcAft>
                  <a:spcPts val="267"/>
                </a:spcAft>
                <a:buClrTx/>
                <a:buSzTx/>
                <a:buFontTx/>
                <a:buNone/>
                <a:tabLst/>
                <a:defRPr/>
              </a:pPr>
              <a:endParaRPr kumimoji="0" lang="en-US" sz="1333" b="0" i="0" u="none" strike="noStrike" kern="1200" cap="none" spc="0" normalizeH="0" baseline="30000" noProof="0">
                <a:ln>
                  <a:noFill/>
                </a:ln>
                <a:solidFill>
                  <a:srgbClr val="1B5744"/>
                </a:solidFill>
                <a:effectLst/>
                <a:uLnTx/>
                <a:uFillTx/>
                <a:latin typeface="Arial"/>
                <a:ea typeface="+mn-ea"/>
                <a:cs typeface="+mn-cs"/>
              </a:endParaRPr>
            </a:p>
          </p:txBody>
        </p:sp>
        <p:graphicFrame>
          <p:nvGraphicFramePr>
            <p:cNvPr id="5" name="Chart 4" descr="Donut chart showing 66% of global respondents">
              <a:extLst>
                <a:ext uri="{FF2B5EF4-FFF2-40B4-BE49-F238E27FC236}">
                  <a16:creationId xmlns:a16="http://schemas.microsoft.com/office/drawing/2014/main" id="{1A964919-BF1C-D87D-2C4E-0A57DC855809}"/>
                </a:ext>
              </a:extLst>
            </p:cNvPr>
            <p:cNvGraphicFramePr>
              <a:graphicFrameLocks/>
            </p:cNvGraphicFramePr>
            <p:nvPr>
              <p:extLst>
                <p:ext uri="{D42A27DB-BD31-4B8C-83A1-F6EECF244321}">
                  <p14:modId xmlns:p14="http://schemas.microsoft.com/office/powerpoint/2010/main" val="340524207"/>
                </p:ext>
              </p:extLst>
            </p:nvPr>
          </p:nvGraphicFramePr>
          <p:xfrm>
            <a:off x="-33121" y="1124352"/>
            <a:ext cx="3657600" cy="3657600"/>
          </p:xfrm>
          <a:graphic>
            <a:graphicData uri="http://schemas.openxmlformats.org/drawingml/2006/chart">
              <c:chart xmlns:c="http://schemas.openxmlformats.org/drawingml/2006/chart" xmlns:r="http://schemas.openxmlformats.org/officeDocument/2006/relationships" r:id="rId8"/>
            </a:graphicData>
          </a:graphic>
        </p:graphicFrame>
        <p:sp>
          <p:nvSpPr>
            <p:cNvPr id="6" name="TextBox 5">
              <a:extLst>
                <a:ext uri="{FF2B5EF4-FFF2-40B4-BE49-F238E27FC236}">
                  <a16:creationId xmlns:a16="http://schemas.microsoft.com/office/drawing/2014/main" id="{A173D5F6-71B0-D450-8700-FEBB2C9E44BE}"/>
                </a:ext>
              </a:extLst>
            </p:cNvPr>
            <p:cNvSpPr txBox="1"/>
            <p:nvPr/>
          </p:nvSpPr>
          <p:spPr>
            <a:xfrm>
              <a:off x="724686" y="2827545"/>
              <a:ext cx="2045205" cy="839744"/>
            </a:xfrm>
            <a:prstGeom prst="rect">
              <a:avLst/>
            </a:prstGeom>
            <a:noFill/>
          </p:spPr>
          <p:txBody>
            <a:bodyPr wrap="square" lIns="91440" tIns="45720" rIns="91440" bIns="4572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accent1"/>
                  </a:solidFill>
                  <a:effectLst/>
                  <a:uLnTx/>
                  <a:uFillTx/>
                  <a:latin typeface="Arial"/>
                  <a:ea typeface="+mn-ea"/>
                  <a:cs typeface="+mn-cs"/>
                </a:rPr>
                <a:t>Of organizations say usage/evaluation of multiple hypervisor options is a strategic imperative</a:t>
              </a:r>
              <a:r>
                <a:rPr kumimoji="0" lang="en-US" sz="1100" b="0" i="0" u="none" strike="noStrike" kern="1200" cap="none" spc="0" normalizeH="0" baseline="30000" noProof="0">
                  <a:ln>
                    <a:noFill/>
                  </a:ln>
                  <a:solidFill>
                    <a:schemeClr val="accent1"/>
                  </a:solidFill>
                  <a:effectLst/>
                  <a:uLnTx/>
                  <a:uFillTx/>
                  <a:latin typeface="Arial"/>
                  <a:ea typeface="+mn-ea"/>
                  <a:cs typeface="+mn-cs"/>
                </a:rPr>
                <a:t>3</a:t>
              </a:r>
              <a:endParaRPr kumimoji="0" lang="en-US" sz="1100" b="0" i="0" u="none" strike="noStrike" kern="1200" cap="none" spc="0" normalizeH="0" baseline="30000" noProof="0">
                <a:ln>
                  <a:noFill/>
                </a:ln>
                <a:solidFill>
                  <a:schemeClr val="accent1"/>
                </a:solidFill>
                <a:effectLst/>
                <a:uLnTx/>
                <a:uFillTx/>
                <a:latin typeface="Arial"/>
                <a:ea typeface="+mn-ea"/>
                <a:cs typeface="Arial"/>
              </a:endParaRPr>
            </a:p>
          </p:txBody>
        </p:sp>
      </p:grpSp>
    </p:spTree>
    <p:extLst>
      <p:ext uri="{BB962C8B-B14F-4D97-AF65-F5344CB8AC3E}">
        <p14:creationId xmlns:p14="http://schemas.microsoft.com/office/powerpoint/2010/main" val="7818581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bg>
      <p:bgPr>
        <a:solidFill>
          <a:srgbClr val="7297BB"/>
        </a:solidFill>
        <a:effectLst/>
      </p:bgPr>
    </p:bg>
    <p:spTree>
      <p:nvGrpSpPr>
        <p:cNvPr id="1" name="">
          <a:extLst>
            <a:ext uri="{FF2B5EF4-FFF2-40B4-BE49-F238E27FC236}">
              <a16:creationId xmlns:a16="http://schemas.microsoft.com/office/drawing/2014/main" id="{386D689F-6063-C047-9F1F-782A30569EA0}"/>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FBED6B30-F70F-6363-267D-9558E0E67491}"/>
              </a:ext>
            </a:extLst>
          </p:cNvPr>
          <p:cNvSpPr/>
          <p:nvPr/>
        </p:nvSpPr>
        <p:spPr>
          <a:xfrm>
            <a:off x="4053635" y="6409714"/>
            <a:ext cx="4083648" cy="451876"/>
          </a:xfrm>
          <a:prstGeom prst="rect">
            <a:avLst/>
          </a:prstGeom>
          <a:solidFill>
            <a:srgbClr val="5F85B7"/>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4" name="TextBox 3">
            <a:extLst>
              <a:ext uri="{FF2B5EF4-FFF2-40B4-BE49-F238E27FC236}">
                <a16:creationId xmlns:a16="http://schemas.microsoft.com/office/drawing/2014/main" id="{D9ECD4EC-E4C7-46A3-B57C-80471F45C73E}"/>
              </a:ext>
            </a:extLst>
          </p:cNvPr>
          <p:cNvSpPr txBox="1"/>
          <p:nvPr/>
        </p:nvSpPr>
        <p:spPr>
          <a:xfrm>
            <a:off x="5119992" y="6512542"/>
            <a:ext cx="1958988"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Arial"/>
                <a:ea typeface="+mn-ea"/>
                <a:cs typeface="+mn-cs"/>
              </a:rPr>
              <a:t>Efficient</a:t>
            </a:r>
          </a:p>
        </p:txBody>
      </p:sp>
      <p:sp>
        <p:nvSpPr>
          <p:cNvPr id="12" name="Rectangle 11">
            <a:extLst>
              <a:ext uri="{FF2B5EF4-FFF2-40B4-BE49-F238E27FC236}">
                <a16:creationId xmlns:a16="http://schemas.microsoft.com/office/drawing/2014/main" id="{2FD25A0E-9E97-6C53-74E7-88667BFB24E9}"/>
              </a:ext>
            </a:extLst>
          </p:cNvPr>
          <p:cNvSpPr/>
          <p:nvPr/>
        </p:nvSpPr>
        <p:spPr>
          <a:xfrm rot="10800000">
            <a:off x="-14987" y="3438212"/>
            <a:ext cx="4069705" cy="3419788"/>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D6FFFCAD-6072-3D13-8325-618B84232ACA}"/>
              </a:ext>
            </a:extLst>
          </p:cNvPr>
          <p:cNvSpPr/>
          <p:nvPr/>
        </p:nvSpPr>
        <p:spPr>
          <a:xfrm rot="10800000">
            <a:off x="8129685" y="3438211"/>
            <a:ext cx="4069080" cy="3419788"/>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C1728FBC-0E42-0654-58D8-0DC1F451634E}"/>
              </a:ext>
            </a:extLst>
          </p:cNvPr>
          <p:cNvSpPr/>
          <p:nvPr/>
        </p:nvSpPr>
        <p:spPr>
          <a:xfrm>
            <a:off x="8129685" y="6409714"/>
            <a:ext cx="4069080" cy="451876"/>
          </a:xfrm>
          <a:prstGeom prst="rect">
            <a:avLst/>
          </a:prstGeom>
          <a:solidFill>
            <a:srgbClr val="1D2C3B"/>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54B29B04-A1D5-6D96-86AD-1ECEE57E785A}"/>
              </a:ext>
            </a:extLst>
          </p:cNvPr>
          <p:cNvSpPr/>
          <p:nvPr/>
        </p:nvSpPr>
        <p:spPr>
          <a:xfrm>
            <a:off x="-14361" y="6409714"/>
            <a:ext cx="4069080" cy="451876"/>
          </a:xfrm>
          <a:prstGeom prst="rect">
            <a:avLst/>
          </a:prstGeom>
          <a:solidFill>
            <a:srgbClr val="1D2C3B">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F814CAA6-E96D-55A5-7FA5-3C57F319FADE}"/>
              </a:ext>
            </a:extLst>
          </p:cNvPr>
          <p:cNvSpPr/>
          <p:nvPr/>
        </p:nvSpPr>
        <p:spPr>
          <a:xfrm>
            <a:off x="812292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2871905A-0BE7-29A3-BC19-82FB74E76B66}"/>
              </a:ext>
            </a:extLst>
          </p:cNvPr>
          <p:cNvSpPr/>
          <p:nvPr/>
        </p:nvSpPr>
        <p:spPr>
          <a:xfrm>
            <a:off x="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F7547315-0CDF-F900-1457-317223D8C5A5}"/>
              </a:ext>
            </a:extLst>
          </p:cNvPr>
          <p:cNvSpPr/>
          <p:nvPr/>
        </p:nvSpPr>
        <p:spPr>
          <a:xfrm>
            <a:off x="4062986" y="0"/>
            <a:ext cx="4069080" cy="3200400"/>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9C1D8281-2107-646F-322E-717F686C3A69}"/>
              </a:ext>
            </a:extLst>
          </p:cNvPr>
          <p:cNvSpPr/>
          <p:nvPr/>
        </p:nvSpPr>
        <p:spPr>
          <a:xfrm>
            <a:off x="4062986" y="0"/>
            <a:ext cx="4069080" cy="451876"/>
          </a:xfrm>
          <a:prstGeom prst="rect">
            <a:avLst/>
          </a:prstGeom>
          <a:solidFill>
            <a:srgbClr val="1D2C3B">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32" name="TextBox 31">
            <a:extLst>
              <a:ext uri="{FF2B5EF4-FFF2-40B4-BE49-F238E27FC236}">
                <a16:creationId xmlns:a16="http://schemas.microsoft.com/office/drawing/2014/main" id="{25EBCC35-DF78-7FFC-A0EC-6A67C537A7B2}"/>
              </a:ext>
            </a:extLst>
          </p:cNvPr>
          <p:cNvSpPr txBox="1"/>
          <p:nvPr/>
        </p:nvSpPr>
        <p:spPr>
          <a:xfrm>
            <a:off x="1387735" y="102828"/>
            <a:ext cx="122973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Arial"/>
                <a:ea typeface="+mn-ea"/>
                <a:cs typeface="+mn-cs"/>
              </a:rPr>
              <a:t>Trusted</a:t>
            </a:r>
          </a:p>
        </p:txBody>
      </p:sp>
      <p:sp>
        <p:nvSpPr>
          <p:cNvPr id="33" name="TextBox 32">
            <a:extLst>
              <a:ext uri="{FF2B5EF4-FFF2-40B4-BE49-F238E27FC236}">
                <a16:creationId xmlns:a16="http://schemas.microsoft.com/office/drawing/2014/main" id="{6AD30812-F2C7-91A5-747F-CB53D89FE291}"/>
              </a:ext>
            </a:extLst>
          </p:cNvPr>
          <p:cNvSpPr txBox="1"/>
          <p:nvPr/>
        </p:nvSpPr>
        <p:spPr>
          <a:xfrm>
            <a:off x="5014666" y="102828"/>
            <a:ext cx="2165720"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Arial"/>
                <a:ea typeface="+mn-ea"/>
                <a:cs typeface="+mn-cs"/>
              </a:rPr>
              <a:t>Future Proof</a:t>
            </a:r>
          </a:p>
        </p:txBody>
      </p:sp>
      <p:sp>
        <p:nvSpPr>
          <p:cNvPr id="2" name="TextBox 1">
            <a:extLst>
              <a:ext uri="{FF2B5EF4-FFF2-40B4-BE49-F238E27FC236}">
                <a16:creationId xmlns:a16="http://schemas.microsoft.com/office/drawing/2014/main" id="{24B917CA-2CCC-E290-904F-87932DE8BF1D}"/>
              </a:ext>
            </a:extLst>
          </p:cNvPr>
          <p:cNvSpPr txBox="1"/>
          <p:nvPr/>
        </p:nvSpPr>
        <p:spPr>
          <a:xfrm>
            <a:off x="9503194" y="102828"/>
            <a:ext cx="135276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Arial"/>
                <a:ea typeface="+mn-ea"/>
                <a:cs typeface="+mn-cs"/>
              </a:rPr>
              <a:t>Resilient</a:t>
            </a:r>
          </a:p>
        </p:txBody>
      </p:sp>
      <p:sp>
        <p:nvSpPr>
          <p:cNvPr id="6" name="TextBox 5">
            <a:extLst>
              <a:ext uri="{FF2B5EF4-FFF2-40B4-BE49-F238E27FC236}">
                <a16:creationId xmlns:a16="http://schemas.microsoft.com/office/drawing/2014/main" id="{7E64C92C-8E08-1E31-0E0A-8AA810B50FC4}"/>
              </a:ext>
            </a:extLst>
          </p:cNvPr>
          <p:cNvSpPr txBox="1"/>
          <p:nvPr/>
        </p:nvSpPr>
        <p:spPr>
          <a:xfrm>
            <a:off x="8955568" y="6512542"/>
            <a:ext cx="2413472"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Arial"/>
                <a:ea typeface="+mn-ea"/>
                <a:cs typeface="+mn-cs"/>
              </a:rPr>
              <a:t>Easy to Use</a:t>
            </a:r>
          </a:p>
        </p:txBody>
      </p:sp>
      <p:sp>
        <p:nvSpPr>
          <p:cNvPr id="50" name="TextBox 49">
            <a:extLst>
              <a:ext uri="{FF2B5EF4-FFF2-40B4-BE49-F238E27FC236}">
                <a16:creationId xmlns:a16="http://schemas.microsoft.com/office/drawing/2014/main" id="{1309F2CE-1331-B38E-BB5A-D464C77725D9}"/>
              </a:ext>
            </a:extLst>
          </p:cNvPr>
          <p:cNvSpPr txBox="1"/>
          <p:nvPr/>
        </p:nvSpPr>
        <p:spPr>
          <a:xfrm>
            <a:off x="4312058" y="1053530"/>
            <a:ext cx="3570937" cy="3847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chemeClr val="bg1">
                    <a:lumMod val="20000"/>
                    <a:lumOff val="80000"/>
                  </a:schemeClr>
                </a:solidFill>
                <a:effectLst/>
                <a:uLnTx/>
                <a:uFillTx/>
                <a:latin typeface="Arial"/>
                <a:ea typeface="+mn-ea"/>
                <a:cs typeface="+mn-cs"/>
              </a:rPr>
              <a:t>Industry’s most flexible upgrade program</a:t>
            </a:r>
            <a:r>
              <a:rPr kumimoji="0" lang="en-US" sz="1300" b="0" i="0" u="none" strike="noStrike" kern="1200" cap="none" spc="0" normalizeH="0" baseline="30000" noProof="0">
                <a:ln>
                  <a:noFill/>
                </a:ln>
                <a:solidFill>
                  <a:schemeClr val="bg1">
                    <a:lumMod val="20000"/>
                    <a:lumOff val="80000"/>
                  </a:schemeClr>
                </a:solidFill>
                <a:effectLst/>
                <a:uLnTx/>
                <a:uFillTx/>
                <a:latin typeface="Arial"/>
                <a:ea typeface="+mn-ea"/>
                <a:cs typeface="+mn-cs"/>
              </a:rPr>
              <a:t>3</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Stay cost-effective AND continuously modern</a:t>
            </a:r>
          </a:p>
        </p:txBody>
      </p:sp>
      <p:sp>
        <p:nvSpPr>
          <p:cNvPr id="131" name="TextBox 130">
            <a:extLst>
              <a:ext uri="{FF2B5EF4-FFF2-40B4-BE49-F238E27FC236}">
                <a16:creationId xmlns:a16="http://schemas.microsoft.com/office/drawing/2014/main" id="{701CEC05-A827-A253-CC6A-44F3061BCCEB}"/>
              </a:ext>
            </a:extLst>
          </p:cNvPr>
          <p:cNvSpPr txBox="1"/>
          <p:nvPr/>
        </p:nvSpPr>
        <p:spPr>
          <a:xfrm>
            <a:off x="4386349" y="673063"/>
            <a:ext cx="3422355" cy="338554"/>
          </a:xfrm>
          <a:prstGeom prst="rect">
            <a:avLst/>
          </a:prstGeom>
          <a:noFill/>
        </p:spPr>
        <p:txBody>
          <a:bodyPr wrap="square" lIns="45720" tIns="45720" rIns="45720" bIns="4572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2"/>
                </a:solidFill>
                <a:effectLst/>
                <a:uLnTx/>
                <a:uFillTx/>
                <a:latin typeface="Arial Nova Light"/>
                <a:ea typeface="+mn-ea"/>
                <a:cs typeface="+mn-cs"/>
              </a:rPr>
              <a:t>Lifecycle Extension with ProSupport</a:t>
            </a:r>
          </a:p>
        </p:txBody>
      </p:sp>
      <p:sp>
        <p:nvSpPr>
          <p:cNvPr id="132" name="TextBox 131">
            <a:extLst>
              <a:ext uri="{FF2B5EF4-FFF2-40B4-BE49-F238E27FC236}">
                <a16:creationId xmlns:a16="http://schemas.microsoft.com/office/drawing/2014/main" id="{B0363CDE-92C1-DBB0-920E-865849DBEC5F}"/>
              </a:ext>
            </a:extLst>
          </p:cNvPr>
          <p:cNvSpPr txBox="1"/>
          <p:nvPr/>
        </p:nvSpPr>
        <p:spPr>
          <a:xfrm>
            <a:off x="8386453" y="4495877"/>
            <a:ext cx="3595244" cy="1492716"/>
          </a:xfrm>
          <a:prstGeom prst="rect">
            <a:avLst/>
          </a:prstGeom>
          <a:noFill/>
        </p:spPr>
        <p:txBody>
          <a:bodyPr wrap="square">
            <a:spAutoFit/>
          </a:bodyPr>
          <a:lstStyle/>
          <a:p>
            <a:pPr marL="0" marR="0" lvl="0" indent="0" algn="l" defTabSz="914377" rtl="0" eaLnBrk="1" fontAlgn="auto" latinLnBrk="0" hangingPunct="1">
              <a:lnSpc>
                <a:spcPct val="100000"/>
              </a:lnSpc>
              <a:spcBef>
                <a:spcPts val="100"/>
              </a:spcBef>
              <a:spcAft>
                <a:spcPts val="0"/>
              </a:spcAft>
              <a:buClrTx/>
              <a:buSzTx/>
              <a:buFontTx/>
              <a:buNone/>
              <a:tabLst/>
              <a:defRPr/>
            </a:pPr>
            <a:r>
              <a:rPr kumimoji="0" lang="en-US" sz="1600" b="1" i="0" u="none" strike="noStrike" kern="1200" cap="none" spc="0" normalizeH="0" baseline="0" noProof="0">
                <a:ln>
                  <a:noFill/>
                </a:ln>
                <a:solidFill>
                  <a:schemeClr val="accent4"/>
                </a:solidFill>
                <a:effectLst/>
                <a:uLnTx/>
                <a:uFillTx/>
                <a:latin typeface="Arial Nova Light"/>
                <a:ea typeface="+mn-ea"/>
                <a:cs typeface="+mn-cs"/>
              </a:rPr>
              <a:t>Intelligent, self-optimizing platform</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Arial"/>
              </a:rPr>
              <a:t>3x faster provisioning</a:t>
            </a:r>
            <a:r>
              <a:rPr kumimoji="0" lang="en-US" sz="1100" b="0" i="0" u="none" strike="noStrike" kern="1200" cap="none" spc="0" normalizeH="0" baseline="30000" noProof="0">
                <a:ln>
                  <a:noFill/>
                </a:ln>
                <a:solidFill>
                  <a:srgbClr val="FFFFFF"/>
                </a:solidFill>
                <a:effectLst/>
                <a:uLnTx/>
                <a:uFillTx/>
                <a:latin typeface="Arial"/>
                <a:ea typeface="+mn-ea"/>
                <a:cs typeface="Arial"/>
              </a:rPr>
              <a:t>11</a:t>
            </a:r>
            <a:r>
              <a:rPr kumimoji="0" lang="en-US" sz="1100" b="0" i="0" u="none" strike="noStrike" kern="1200" cap="none" spc="0" normalizeH="0" baseline="0" noProof="0">
                <a:ln>
                  <a:noFill/>
                </a:ln>
                <a:solidFill>
                  <a:srgbClr val="FFFFFF"/>
                </a:solidFill>
                <a:effectLst/>
                <a:uLnTx/>
                <a:uFillTx/>
                <a:latin typeface="Arial"/>
                <a:ea typeface="+mn-ea"/>
                <a:cs typeface="Arial"/>
              </a:rPr>
              <a:t>,</a:t>
            </a:r>
            <a:r>
              <a:rPr kumimoji="0" lang="en-US" sz="1100" b="0" i="0" u="none" strike="noStrike" kern="1200" cap="none" spc="0" normalizeH="0" baseline="30000" noProof="0">
                <a:ln>
                  <a:noFill/>
                </a:ln>
                <a:solidFill>
                  <a:srgbClr val="FFFFFF"/>
                </a:solidFill>
                <a:effectLst/>
                <a:uLnTx/>
                <a:uFillTx/>
                <a:latin typeface="Arial"/>
                <a:ea typeface="+mn-ea"/>
                <a:cs typeface="Arial"/>
              </a:rPr>
              <a:t> </a:t>
            </a:r>
            <a:r>
              <a:rPr kumimoji="0" lang="en-US" sz="1100" b="0" i="0" u="none" strike="noStrike" kern="1200" cap="none" spc="0" normalizeH="0" baseline="0" noProof="0">
                <a:ln>
                  <a:noFill/>
                </a:ln>
                <a:solidFill>
                  <a:srgbClr val="FFFFFF"/>
                </a:solidFill>
                <a:effectLst/>
                <a:uLnTx/>
                <a:uFillTx/>
                <a:latin typeface="Arial"/>
                <a:ea typeface="+mn-ea"/>
                <a:cs typeface="Arial"/>
              </a:rPr>
              <a:t>24% lower cost of operations</a:t>
            </a:r>
            <a:r>
              <a:rPr kumimoji="0" lang="en-US" sz="1100" b="0" i="0" u="none" strike="noStrike" kern="1200" cap="none" spc="0" normalizeH="0" baseline="30000" noProof="0">
                <a:ln>
                  <a:noFill/>
                </a:ln>
                <a:solidFill>
                  <a:srgbClr val="FFFFFF"/>
                </a:solidFill>
                <a:effectLst/>
                <a:uLnTx/>
                <a:uFillTx/>
                <a:latin typeface="Arial"/>
                <a:ea typeface="+mn-ea"/>
                <a:cs typeface="Arial"/>
              </a:rPr>
              <a:t>12</a:t>
            </a:r>
          </a:p>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a:ln>
                  <a:noFill/>
                </a:ln>
                <a:solidFill>
                  <a:schemeClr val="accent4"/>
                </a:solidFill>
                <a:effectLst/>
                <a:uLnTx/>
                <a:uFillTx/>
                <a:latin typeface="Arial Nova Light"/>
                <a:ea typeface="+mn-ea"/>
                <a:cs typeface="+mn-cs"/>
              </a:rPr>
              <a:t>Included AIOps tools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Arial"/>
              </a:rPr>
              <a:t>Resolve issues up to 10x faster</a:t>
            </a:r>
            <a:r>
              <a:rPr kumimoji="0" lang="en-US" sz="1100" b="0" i="0" u="none" strike="noStrike" kern="1200" cap="none" spc="0" normalizeH="0" baseline="30000" noProof="0">
                <a:ln>
                  <a:noFill/>
                </a:ln>
                <a:solidFill>
                  <a:srgbClr val="FFFFFF"/>
                </a:solidFill>
                <a:effectLst/>
                <a:uLnTx/>
                <a:uFillTx/>
                <a:latin typeface="Arial"/>
                <a:ea typeface="+mn-ea"/>
                <a:cs typeface="Arial"/>
              </a:rPr>
              <a:t>13</a:t>
            </a:r>
          </a:p>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a:ln>
                  <a:noFill/>
                </a:ln>
                <a:solidFill>
                  <a:schemeClr val="accent4"/>
                </a:solidFill>
                <a:effectLst/>
                <a:uLnTx/>
                <a:uFillTx/>
                <a:latin typeface="Arial Nova Light"/>
                <a:ea typeface="+mn-ea"/>
                <a:cs typeface="+mn-cs"/>
              </a:rPr>
              <a:t>End-to-end ecosystem automations</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Arial"/>
              </a:rPr>
              <a:t>VMware, DevOps, Dell-on-Dell integrations</a:t>
            </a:r>
          </a:p>
        </p:txBody>
      </p:sp>
      <p:sp>
        <p:nvSpPr>
          <p:cNvPr id="135" name="TextBox 134">
            <a:extLst>
              <a:ext uri="{FF2B5EF4-FFF2-40B4-BE49-F238E27FC236}">
                <a16:creationId xmlns:a16="http://schemas.microsoft.com/office/drawing/2014/main" id="{7EECFED8-C935-7A9A-AE16-FD28D60D6775}"/>
              </a:ext>
            </a:extLst>
          </p:cNvPr>
          <p:cNvSpPr txBox="1"/>
          <p:nvPr/>
        </p:nvSpPr>
        <p:spPr>
          <a:xfrm>
            <a:off x="8245988" y="673063"/>
            <a:ext cx="2163438" cy="589905"/>
          </a:xfrm>
          <a:prstGeom prst="rect">
            <a:avLst/>
          </a:prstGeom>
          <a:noFill/>
        </p:spPr>
        <p:txBody>
          <a:bodyPr wrap="square" lIns="45720" tIns="45720" rIns="45720" bIns="4572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2"/>
                </a:solidFill>
                <a:effectLst/>
                <a:uLnTx/>
                <a:uFillTx/>
                <a:latin typeface="Arial Nova Light"/>
                <a:ea typeface="+mn-ea"/>
                <a:cs typeface="+mn-cs"/>
              </a:rPr>
              <a:t>Policy-based protection</a:t>
            </a:r>
          </a:p>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050" b="1" i="0" u="none" strike="noStrike" kern="1200" cap="none" spc="0" normalizeH="0" baseline="0" noProof="0">
                <a:ln>
                  <a:noFill/>
                </a:ln>
                <a:solidFill>
                  <a:schemeClr val="accent1"/>
                </a:solidFill>
                <a:effectLst/>
                <a:uLnTx/>
                <a:uFillTx/>
                <a:latin typeface="Arial"/>
                <a:ea typeface="+mn-ea"/>
                <a:cs typeface="+mn-cs"/>
              </a:rPr>
              <a:t>Safeguard ANY workload</a:t>
            </a:r>
          </a:p>
        </p:txBody>
      </p:sp>
      <p:grpSp>
        <p:nvGrpSpPr>
          <p:cNvPr id="24" name="Group 23">
            <a:extLst>
              <a:ext uri="{FF2B5EF4-FFF2-40B4-BE49-F238E27FC236}">
                <a16:creationId xmlns:a16="http://schemas.microsoft.com/office/drawing/2014/main" id="{EED3E0D0-BD94-8295-735E-FE5F3220E6BB}"/>
              </a:ext>
            </a:extLst>
          </p:cNvPr>
          <p:cNvGrpSpPr/>
          <p:nvPr/>
        </p:nvGrpSpPr>
        <p:grpSpPr>
          <a:xfrm>
            <a:off x="8650654" y="1275021"/>
            <a:ext cx="1354107" cy="485423"/>
            <a:chOff x="541916" y="4099835"/>
            <a:chExt cx="1425341" cy="510959"/>
          </a:xfrm>
        </p:grpSpPr>
        <p:grpSp>
          <p:nvGrpSpPr>
            <p:cNvPr id="138" name="Group 137">
              <a:extLst>
                <a:ext uri="{FF2B5EF4-FFF2-40B4-BE49-F238E27FC236}">
                  <a16:creationId xmlns:a16="http://schemas.microsoft.com/office/drawing/2014/main" id="{1972131D-9968-E2A1-3CD7-E04ECFDDA0E5}"/>
                </a:ext>
              </a:extLst>
            </p:cNvPr>
            <p:cNvGrpSpPr>
              <a:grpSpLocks noChangeAspect="1"/>
            </p:cNvGrpSpPr>
            <p:nvPr/>
          </p:nvGrpSpPr>
          <p:grpSpPr>
            <a:xfrm>
              <a:off x="541916" y="4117888"/>
              <a:ext cx="342852" cy="298035"/>
              <a:chOff x="6515100" y="-596900"/>
              <a:chExt cx="971550" cy="844550"/>
            </a:xfrm>
            <a:solidFill>
              <a:schemeClr val="tx2"/>
            </a:solidFill>
          </p:grpSpPr>
          <p:sp>
            <p:nvSpPr>
              <p:cNvPr id="139" name="Freeform 42">
                <a:extLst>
                  <a:ext uri="{FF2B5EF4-FFF2-40B4-BE49-F238E27FC236}">
                    <a16:creationId xmlns:a16="http://schemas.microsoft.com/office/drawing/2014/main" id="{8F9E123B-572B-2D5B-2DB2-32C7B77B3019}"/>
                  </a:ext>
                </a:extLst>
              </p:cNvPr>
              <p:cNvSpPr>
                <a:spLocks noEditPoints="1"/>
              </p:cNvSpPr>
              <p:nvPr/>
            </p:nvSpPr>
            <p:spPr bwMode="auto">
              <a:xfrm>
                <a:off x="6777038" y="-357188"/>
                <a:ext cx="450850" cy="452438"/>
              </a:xfrm>
              <a:custGeom>
                <a:avLst/>
                <a:gdLst>
                  <a:gd name="T0" fmla="*/ 59 w 119"/>
                  <a:gd name="T1" fmla="*/ 0 h 119"/>
                  <a:gd name="T2" fmla="*/ 0 w 119"/>
                  <a:gd name="T3" fmla="*/ 60 h 119"/>
                  <a:gd name="T4" fmla="*/ 60 w 119"/>
                  <a:gd name="T5" fmla="*/ 119 h 119"/>
                  <a:gd name="T6" fmla="*/ 119 w 119"/>
                  <a:gd name="T7" fmla="*/ 60 h 119"/>
                  <a:gd name="T8" fmla="*/ 59 w 119"/>
                  <a:gd name="T9" fmla="*/ 0 h 119"/>
                  <a:gd name="T10" fmla="*/ 59 w 119"/>
                  <a:gd name="T11" fmla="*/ 0 h 119"/>
                  <a:gd name="T12" fmla="*/ 59 w 119"/>
                  <a:gd name="T13" fmla="*/ 103 h 119"/>
                  <a:gd name="T14" fmla="*/ 17 w 119"/>
                  <a:gd name="T15" fmla="*/ 60 h 119"/>
                  <a:gd name="T16" fmla="*/ 60 w 119"/>
                  <a:gd name="T17" fmla="*/ 18 h 119"/>
                  <a:gd name="T18" fmla="*/ 102 w 119"/>
                  <a:gd name="T19" fmla="*/ 60 h 119"/>
                  <a:gd name="T20" fmla="*/ 59 w 119"/>
                  <a:gd name="T21" fmla="*/ 102 h 119"/>
                  <a:gd name="T22" fmla="*/ 59 w 119"/>
                  <a:gd name="T23" fmla="*/ 102 h 119"/>
                  <a:gd name="T24" fmla="*/ 59 w 119"/>
                  <a:gd name="T25" fmla="*/ 10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9">
                    <a:moveTo>
                      <a:pt x="59" y="0"/>
                    </a:moveTo>
                    <a:cubicBezTo>
                      <a:pt x="26" y="0"/>
                      <a:pt x="0" y="27"/>
                      <a:pt x="0" y="60"/>
                    </a:cubicBezTo>
                    <a:cubicBezTo>
                      <a:pt x="0" y="93"/>
                      <a:pt x="27" y="119"/>
                      <a:pt x="60" y="119"/>
                    </a:cubicBezTo>
                    <a:cubicBezTo>
                      <a:pt x="92" y="119"/>
                      <a:pt x="119" y="93"/>
                      <a:pt x="119" y="60"/>
                    </a:cubicBezTo>
                    <a:cubicBezTo>
                      <a:pt x="119" y="27"/>
                      <a:pt x="92" y="0"/>
                      <a:pt x="59" y="0"/>
                    </a:cubicBezTo>
                    <a:cubicBezTo>
                      <a:pt x="59" y="0"/>
                      <a:pt x="59" y="0"/>
                      <a:pt x="59" y="0"/>
                    </a:cubicBezTo>
                    <a:close/>
                    <a:moveTo>
                      <a:pt x="59" y="103"/>
                    </a:moveTo>
                    <a:cubicBezTo>
                      <a:pt x="36" y="102"/>
                      <a:pt x="17" y="83"/>
                      <a:pt x="17" y="60"/>
                    </a:cubicBezTo>
                    <a:cubicBezTo>
                      <a:pt x="17" y="36"/>
                      <a:pt x="36" y="18"/>
                      <a:pt x="60" y="18"/>
                    </a:cubicBezTo>
                    <a:cubicBezTo>
                      <a:pt x="83" y="18"/>
                      <a:pt x="102" y="36"/>
                      <a:pt x="102" y="60"/>
                    </a:cubicBezTo>
                    <a:cubicBezTo>
                      <a:pt x="102" y="83"/>
                      <a:pt x="83" y="102"/>
                      <a:pt x="59" y="102"/>
                    </a:cubicBezTo>
                    <a:cubicBezTo>
                      <a:pt x="59" y="102"/>
                      <a:pt x="59" y="102"/>
                      <a:pt x="59" y="102"/>
                    </a:cubicBezTo>
                    <a:lnTo>
                      <a:pt x="59"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140" name="Freeform 43">
                <a:extLst>
                  <a:ext uri="{FF2B5EF4-FFF2-40B4-BE49-F238E27FC236}">
                    <a16:creationId xmlns:a16="http://schemas.microsoft.com/office/drawing/2014/main" id="{2AB08ABA-EE47-53E4-0ACD-32B7076F0AF0}"/>
                  </a:ext>
                </a:extLst>
              </p:cNvPr>
              <p:cNvSpPr>
                <a:spLocks/>
              </p:cNvSpPr>
              <p:nvPr/>
            </p:nvSpPr>
            <p:spPr bwMode="auto">
              <a:xfrm>
                <a:off x="7281863" y="-315913"/>
                <a:ext cx="90488" cy="87313"/>
              </a:xfrm>
              <a:custGeom>
                <a:avLst/>
                <a:gdLst>
                  <a:gd name="T0" fmla="*/ 12 w 24"/>
                  <a:gd name="T1" fmla="*/ 23 h 23"/>
                  <a:gd name="T2" fmla="*/ 24 w 24"/>
                  <a:gd name="T3" fmla="*/ 12 h 23"/>
                  <a:gd name="T4" fmla="*/ 12 w 24"/>
                  <a:gd name="T5" fmla="*/ 0 h 23"/>
                  <a:gd name="T6" fmla="*/ 0 w 24"/>
                  <a:gd name="T7" fmla="*/ 12 h 23"/>
                  <a:gd name="T8" fmla="*/ 0 w 24"/>
                  <a:gd name="T9" fmla="*/ 12 h 23"/>
                  <a:gd name="T10" fmla="*/ 12 w 24"/>
                  <a:gd name="T11" fmla="*/ 23 h 23"/>
                </a:gdLst>
                <a:ahLst/>
                <a:cxnLst>
                  <a:cxn ang="0">
                    <a:pos x="T0" y="T1"/>
                  </a:cxn>
                  <a:cxn ang="0">
                    <a:pos x="T2" y="T3"/>
                  </a:cxn>
                  <a:cxn ang="0">
                    <a:pos x="T4" y="T5"/>
                  </a:cxn>
                  <a:cxn ang="0">
                    <a:pos x="T6" y="T7"/>
                  </a:cxn>
                  <a:cxn ang="0">
                    <a:pos x="T8" y="T9"/>
                  </a:cxn>
                  <a:cxn ang="0">
                    <a:pos x="T10" y="T11"/>
                  </a:cxn>
                </a:cxnLst>
                <a:rect l="0" t="0" r="r" b="b"/>
                <a:pathLst>
                  <a:path w="24" h="23">
                    <a:moveTo>
                      <a:pt x="12" y="23"/>
                    </a:moveTo>
                    <a:cubicBezTo>
                      <a:pt x="19" y="23"/>
                      <a:pt x="24" y="18"/>
                      <a:pt x="24" y="12"/>
                    </a:cubicBezTo>
                    <a:cubicBezTo>
                      <a:pt x="24" y="5"/>
                      <a:pt x="19" y="0"/>
                      <a:pt x="12" y="0"/>
                    </a:cubicBezTo>
                    <a:cubicBezTo>
                      <a:pt x="6" y="0"/>
                      <a:pt x="0" y="5"/>
                      <a:pt x="0" y="12"/>
                    </a:cubicBezTo>
                    <a:cubicBezTo>
                      <a:pt x="0" y="12"/>
                      <a:pt x="0" y="12"/>
                      <a:pt x="0" y="12"/>
                    </a:cubicBezTo>
                    <a:cubicBezTo>
                      <a:pt x="0" y="18"/>
                      <a:pt x="6" y="23"/>
                      <a:pt x="12"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141" name="Freeform 44">
                <a:extLst>
                  <a:ext uri="{FF2B5EF4-FFF2-40B4-BE49-F238E27FC236}">
                    <a16:creationId xmlns:a16="http://schemas.microsoft.com/office/drawing/2014/main" id="{94D177CE-A85B-C73C-94C8-A523D00718D7}"/>
                  </a:ext>
                </a:extLst>
              </p:cNvPr>
              <p:cNvSpPr>
                <a:spLocks noEditPoints="1"/>
              </p:cNvSpPr>
              <p:nvPr/>
            </p:nvSpPr>
            <p:spPr bwMode="auto">
              <a:xfrm>
                <a:off x="6515100" y="-596900"/>
                <a:ext cx="971550" cy="844550"/>
              </a:xfrm>
              <a:custGeom>
                <a:avLst/>
                <a:gdLst>
                  <a:gd name="T0" fmla="*/ 497 w 612"/>
                  <a:gd name="T1" fmla="*/ 108 h 532"/>
                  <a:gd name="T2" fmla="*/ 406 w 612"/>
                  <a:gd name="T3" fmla="*/ 0 h 532"/>
                  <a:gd name="T4" fmla="*/ 215 w 612"/>
                  <a:gd name="T5" fmla="*/ 0 h 532"/>
                  <a:gd name="T6" fmla="*/ 114 w 612"/>
                  <a:gd name="T7" fmla="*/ 108 h 532"/>
                  <a:gd name="T8" fmla="*/ 0 w 612"/>
                  <a:gd name="T9" fmla="*/ 108 h 532"/>
                  <a:gd name="T10" fmla="*/ 0 w 612"/>
                  <a:gd name="T11" fmla="*/ 532 h 532"/>
                  <a:gd name="T12" fmla="*/ 612 w 612"/>
                  <a:gd name="T13" fmla="*/ 532 h 532"/>
                  <a:gd name="T14" fmla="*/ 612 w 612"/>
                  <a:gd name="T15" fmla="*/ 108 h 532"/>
                  <a:gd name="T16" fmla="*/ 497 w 612"/>
                  <a:gd name="T17" fmla="*/ 108 h 532"/>
                  <a:gd name="T18" fmla="*/ 571 w 612"/>
                  <a:gd name="T19" fmla="*/ 491 h 532"/>
                  <a:gd name="T20" fmla="*/ 40 w 612"/>
                  <a:gd name="T21" fmla="*/ 491 h 532"/>
                  <a:gd name="T22" fmla="*/ 40 w 612"/>
                  <a:gd name="T23" fmla="*/ 148 h 532"/>
                  <a:gd name="T24" fmla="*/ 134 w 612"/>
                  <a:gd name="T25" fmla="*/ 148 h 532"/>
                  <a:gd name="T26" fmla="*/ 232 w 612"/>
                  <a:gd name="T27" fmla="*/ 40 h 532"/>
                  <a:gd name="T28" fmla="*/ 387 w 612"/>
                  <a:gd name="T29" fmla="*/ 40 h 532"/>
                  <a:gd name="T30" fmla="*/ 478 w 612"/>
                  <a:gd name="T31" fmla="*/ 148 h 532"/>
                  <a:gd name="T32" fmla="*/ 571 w 612"/>
                  <a:gd name="T33" fmla="*/ 148 h 532"/>
                  <a:gd name="T34" fmla="*/ 571 w 612"/>
                  <a:gd name="T35" fmla="*/ 491 h 532"/>
                  <a:gd name="T36" fmla="*/ 571 w 612"/>
                  <a:gd name="T37" fmla="*/ 491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2" h="532">
                    <a:moveTo>
                      <a:pt x="497" y="108"/>
                    </a:moveTo>
                    <a:lnTo>
                      <a:pt x="406" y="0"/>
                    </a:lnTo>
                    <a:lnTo>
                      <a:pt x="215" y="0"/>
                    </a:lnTo>
                    <a:lnTo>
                      <a:pt x="114" y="108"/>
                    </a:lnTo>
                    <a:lnTo>
                      <a:pt x="0" y="108"/>
                    </a:lnTo>
                    <a:lnTo>
                      <a:pt x="0" y="532"/>
                    </a:lnTo>
                    <a:lnTo>
                      <a:pt x="612" y="532"/>
                    </a:lnTo>
                    <a:lnTo>
                      <a:pt x="612" y="108"/>
                    </a:lnTo>
                    <a:lnTo>
                      <a:pt x="497" y="108"/>
                    </a:lnTo>
                    <a:close/>
                    <a:moveTo>
                      <a:pt x="571" y="491"/>
                    </a:moveTo>
                    <a:lnTo>
                      <a:pt x="40" y="491"/>
                    </a:lnTo>
                    <a:lnTo>
                      <a:pt x="40" y="148"/>
                    </a:lnTo>
                    <a:lnTo>
                      <a:pt x="134" y="148"/>
                    </a:lnTo>
                    <a:lnTo>
                      <a:pt x="232" y="40"/>
                    </a:lnTo>
                    <a:lnTo>
                      <a:pt x="387" y="40"/>
                    </a:lnTo>
                    <a:lnTo>
                      <a:pt x="478" y="148"/>
                    </a:lnTo>
                    <a:lnTo>
                      <a:pt x="571" y="148"/>
                    </a:lnTo>
                    <a:lnTo>
                      <a:pt x="571" y="491"/>
                    </a:lnTo>
                    <a:lnTo>
                      <a:pt x="571" y="4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grpSp>
        <p:sp>
          <p:nvSpPr>
            <p:cNvPr id="142" name="Freeform 5">
              <a:extLst>
                <a:ext uri="{FF2B5EF4-FFF2-40B4-BE49-F238E27FC236}">
                  <a16:creationId xmlns:a16="http://schemas.microsoft.com/office/drawing/2014/main" id="{F2AE7C8E-BF0A-9758-0016-F4118920F011}"/>
                </a:ext>
              </a:extLst>
            </p:cNvPr>
            <p:cNvSpPr>
              <a:spLocks noChangeAspect="1" noEditPoints="1"/>
            </p:cNvSpPr>
            <p:nvPr/>
          </p:nvSpPr>
          <p:spPr bwMode="auto">
            <a:xfrm>
              <a:off x="1058414" y="4099835"/>
              <a:ext cx="323551" cy="316410"/>
            </a:xfrm>
            <a:custGeom>
              <a:avLst/>
              <a:gdLst>
                <a:gd name="T0" fmla="*/ 270 w 589"/>
                <a:gd name="T1" fmla="*/ 49 h 576"/>
                <a:gd name="T2" fmla="*/ 172 w 589"/>
                <a:gd name="T3" fmla="*/ 49 h 576"/>
                <a:gd name="T4" fmla="*/ 135 w 589"/>
                <a:gd name="T5" fmla="*/ 49 h 576"/>
                <a:gd name="T6" fmla="*/ 0 w 589"/>
                <a:gd name="T7" fmla="*/ 576 h 576"/>
                <a:gd name="T8" fmla="*/ 172 w 589"/>
                <a:gd name="T9" fmla="*/ 558 h 576"/>
                <a:gd name="T10" fmla="*/ 172 w 589"/>
                <a:gd name="T11" fmla="*/ 558 h 576"/>
                <a:gd name="T12" fmla="*/ 245 w 589"/>
                <a:gd name="T13" fmla="*/ 429 h 576"/>
                <a:gd name="T14" fmla="*/ 67 w 589"/>
                <a:gd name="T15" fmla="*/ 374 h 576"/>
                <a:gd name="T16" fmla="*/ 67 w 589"/>
                <a:gd name="T17" fmla="*/ 343 h 576"/>
                <a:gd name="T18" fmla="*/ 245 w 589"/>
                <a:gd name="T19" fmla="*/ 282 h 576"/>
                <a:gd name="T20" fmla="*/ 245 w 589"/>
                <a:gd name="T21" fmla="*/ 282 h 576"/>
                <a:gd name="T22" fmla="*/ 245 w 589"/>
                <a:gd name="T23" fmla="*/ 196 h 576"/>
                <a:gd name="T24" fmla="*/ 67 w 589"/>
                <a:gd name="T25" fmla="*/ 141 h 576"/>
                <a:gd name="T26" fmla="*/ 67 w 589"/>
                <a:gd name="T27" fmla="*/ 110 h 576"/>
                <a:gd name="T28" fmla="*/ 307 w 589"/>
                <a:gd name="T29" fmla="*/ 460 h 576"/>
                <a:gd name="T30" fmla="*/ 307 w 589"/>
                <a:gd name="T31" fmla="*/ 460 h 576"/>
                <a:gd name="T32" fmla="*/ 307 w 589"/>
                <a:gd name="T33" fmla="*/ 374 h 576"/>
                <a:gd name="T34" fmla="*/ 282 w 589"/>
                <a:gd name="T35" fmla="*/ 313 h 576"/>
                <a:gd name="T36" fmla="*/ 282 w 589"/>
                <a:gd name="T37" fmla="*/ 282 h 576"/>
                <a:gd name="T38" fmla="*/ 307 w 589"/>
                <a:gd name="T39" fmla="*/ 227 h 576"/>
                <a:gd name="T40" fmla="*/ 307 w 589"/>
                <a:gd name="T41" fmla="*/ 227 h 576"/>
                <a:gd name="T42" fmla="*/ 350 w 589"/>
                <a:gd name="T43" fmla="*/ 429 h 576"/>
                <a:gd name="T44" fmla="*/ 319 w 589"/>
                <a:gd name="T45" fmla="*/ 374 h 576"/>
                <a:gd name="T46" fmla="*/ 319 w 589"/>
                <a:gd name="T47" fmla="*/ 343 h 576"/>
                <a:gd name="T48" fmla="*/ 350 w 589"/>
                <a:gd name="T49" fmla="*/ 282 h 576"/>
                <a:gd name="T50" fmla="*/ 350 w 589"/>
                <a:gd name="T51" fmla="*/ 282 h 576"/>
                <a:gd name="T52" fmla="*/ 350 w 589"/>
                <a:gd name="T53" fmla="*/ 196 h 576"/>
                <a:gd name="T54" fmla="*/ 356 w 589"/>
                <a:gd name="T55" fmla="*/ 429 h 576"/>
                <a:gd name="T56" fmla="*/ 356 w 589"/>
                <a:gd name="T57" fmla="*/ 398 h 576"/>
                <a:gd name="T58" fmla="*/ 387 w 589"/>
                <a:gd name="T59" fmla="*/ 343 h 576"/>
                <a:gd name="T60" fmla="*/ 387 w 589"/>
                <a:gd name="T61" fmla="*/ 343 h 576"/>
                <a:gd name="T62" fmla="*/ 387 w 589"/>
                <a:gd name="T63" fmla="*/ 257 h 576"/>
                <a:gd name="T64" fmla="*/ 356 w 589"/>
                <a:gd name="T65" fmla="*/ 196 h 576"/>
                <a:gd name="T66" fmla="*/ 393 w 589"/>
                <a:gd name="T67" fmla="*/ 564 h 576"/>
                <a:gd name="T68" fmla="*/ 460 w 589"/>
                <a:gd name="T69" fmla="*/ 460 h 576"/>
                <a:gd name="T70" fmla="*/ 460 w 589"/>
                <a:gd name="T71" fmla="*/ 460 h 576"/>
                <a:gd name="T72" fmla="*/ 460 w 589"/>
                <a:gd name="T73" fmla="*/ 374 h 576"/>
                <a:gd name="T74" fmla="*/ 436 w 589"/>
                <a:gd name="T75" fmla="*/ 313 h 576"/>
                <a:gd name="T76" fmla="*/ 436 w 589"/>
                <a:gd name="T77" fmla="*/ 282 h 576"/>
                <a:gd name="T78" fmla="*/ 460 w 589"/>
                <a:gd name="T79" fmla="*/ 227 h 576"/>
                <a:gd name="T80" fmla="*/ 460 w 589"/>
                <a:gd name="T81" fmla="*/ 227 h 576"/>
                <a:gd name="T82" fmla="*/ 497 w 589"/>
                <a:gd name="T83" fmla="*/ 429 h 576"/>
                <a:gd name="T84" fmla="*/ 472 w 589"/>
                <a:gd name="T85" fmla="*/ 374 h 576"/>
                <a:gd name="T86" fmla="*/ 472 w 589"/>
                <a:gd name="T87" fmla="*/ 343 h 576"/>
                <a:gd name="T88" fmla="*/ 497 w 589"/>
                <a:gd name="T89" fmla="*/ 282 h 576"/>
                <a:gd name="T90" fmla="*/ 497 w 589"/>
                <a:gd name="T91" fmla="*/ 282 h 576"/>
                <a:gd name="T92" fmla="*/ 497 w 589"/>
                <a:gd name="T93" fmla="*/ 196 h 576"/>
                <a:gd name="T94" fmla="*/ 509 w 589"/>
                <a:gd name="T95" fmla="*/ 429 h 576"/>
                <a:gd name="T96" fmla="*/ 509 w 589"/>
                <a:gd name="T97" fmla="*/ 398 h 576"/>
                <a:gd name="T98" fmla="*/ 540 w 589"/>
                <a:gd name="T99" fmla="*/ 343 h 576"/>
                <a:gd name="T100" fmla="*/ 540 w 589"/>
                <a:gd name="T101" fmla="*/ 343 h 576"/>
                <a:gd name="T102" fmla="*/ 540 w 589"/>
                <a:gd name="T103" fmla="*/ 257 h 576"/>
                <a:gd name="T104" fmla="*/ 509 w 589"/>
                <a:gd name="T105" fmla="*/ 19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89" h="576">
                  <a:moveTo>
                    <a:pt x="558" y="564"/>
                  </a:moveTo>
                  <a:lnTo>
                    <a:pt x="558" y="165"/>
                  </a:lnTo>
                  <a:lnTo>
                    <a:pt x="270" y="165"/>
                  </a:lnTo>
                  <a:lnTo>
                    <a:pt x="270" y="49"/>
                  </a:lnTo>
                  <a:lnTo>
                    <a:pt x="178" y="49"/>
                  </a:lnTo>
                  <a:lnTo>
                    <a:pt x="178" y="18"/>
                  </a:lnTo>
                  <a:lnTo>
                    <a:pt x="172" y="18"/>
                  </a:lnTo>
                  <a:lnTo>
                    <a:pt x="172" y="49"/>
                  </a:lnTo>
                  <a:lnTo>
                    <a:pt x="141" y="49"/>
                  </a:lnTo>
                  <a:lnTo>
                    <a:pt x="141" y="0"/>
                  </a:lnTo>
                  <a:lnTo>
                    <a:pt x="135" y="0"/>
                  </a:lnTo>
                  <a:lnTo>
                    <a:pt x="135" y="49"/>
                  </a:lnTo>
                  <a:lnTo>
                    <a:pt x="43" y="49"/>
                  </a:lnTo>
                  <a:lnTo>
                    <a:pt x="43" y="558"/>
                  </a:lnTo>
                  <a:lnTo>
                    <a:pt x="0" y="558"/>
                  </a:lnTo>
                  <a:lnTo>
                    <a:pt x="0" y="576"/>
                  </a:lnTo>
                  <a:lnTo>
                    <a:pt x="589" y="576"/>
                  </a:lnTo>
                  <a:lnTo>
                    <a:pt x="589" y="564"/>
                  </a:lnTo>
                  <a:lnTo>
                    <a:pt x="558" y="564"/>
                  </a:lnTo>
                  <a:close/>
                  <a:moveTo>
                    <a:pt x="172" y="558"/>
                  </a:moveTo>
                  <a:lnTo>
                    <a:pt x="141" y="558"/>
                  </a:lnTo>
                  <a:lnTo>
                    <a:pt x="141" y="509"/>
                  </a:lnTo>
                  <a:lnTo>
                    <a:pt x="172" y="509"/>
                  </a:lnTo>
                  <a:lnTo>
                    <a:pt x="172" y="558"/>
                  </a:lnTo>
                  <a:close/>
                  <a:moveTo>
                    <a:pt x="245" y="460"/>
                  </a:moveTo>
                  <a:lnTo>
                    <a:pt x="67" y="460"/>
                  </a:lnTo>
                  <a:lnTo>
                    <a:pt x="67" y="429"/>
                  </a:lnTo>
                  <a:lnTo>
                    <a:pt x="245" y="429"/>
                  </a:lnTo>
                  <a:lnTo>
                    <a:pt x="245" y="460"/>
                  </a:lnTo>
                  <a:close/>
                  <a:moveTo>
                    <a:pt x="245" y="398"/>
                  </a:moveTo>
                  <a:lnTo>
                    <a:pt x="67" y="398"/>
                  </a:lnTo>
                  <a:lnTo>
                    <a:pt x="67" y="374"/>
                  </a:lnTo>
                  <a:lnTo>
                    <a:pt x="245" y="374"/>
                  </a:lnTo>
                  <a:lnTo>
                    <a:pt x="245" y="398"/>
                  </a:lnTo>
                  <a:close/>
                  <a:moveTo>
                    <a:pt x="245" y="343"/>
                  </a:moveTo>
                  <a:lnTo>
                    <a:pt x="67" y="343"/>
                  </a:lnTo>
                  <a:lnTo>
                    <a:pt x="67" y="313"/>
                  </a:lnTo>
                  <a:lnTo>
                    <a:pt x="245" y="313"/>
                  </a:lnTo>
                  <a:lnTo>
                    <a:pt x="245" y="343"/>
                  </a:lnTo>
                  <a:close/>
                  <a:moveTo>
                    <a:pt x="245" y="282"/>
                  </a:moveTo>
                  <a:lnTo>
                    <a:pt x="67" y="282"/>
                  </a:lnTo>
                  <a:lnTo>
                    <a:pt x="67" y="257"/>
                  </a:lnTo>
                  <a:lnTo>
                    <a:pt x="245" y="257"/>
                  </a:lnTo>
                  <a:lnTo>
                    <a:pt x="245" y="282"/>
                  </a:lnTo>
                  <a:close/>
                  <a:moveTo>
                    <a:pt x="245" y="227"/>
                  </a:moveTo>
                  <a:lnTo>
                    <a:pt x="67" y="227"/>
                  </a:lnTo>
                  <a:lnTo>
                    <a:pt x="67" y="196"/>
                  </a:lnTo>
                  <a:lnTo>
                    <a:pt x="245" y="196"/>
                  </a:lnTo>
                  <a:lnTo>
                    <a:pt x="245" y="227"/>
                  </a:lnTo>
                  <a:close/>
                  <a:moveTo>
                    <a:pt x="245" y="165"/>
                  </a:moveTo>
                  <a:lnTo>
                    <a:pt x="67" y="165"/>
                  </a:lnTo>
                  <a:lnTo>
                    <a:pt x="67" y="141"/>
                  </a:lnTo>
                  <a:lnTo>
                    <a:pt x="245" y="141"/>
                  </a:lnTo>
                  <a:lnTo>
                    <a:pt x="245" y="165"/>
                  </a:lnTo>
                  <a:close/>
                  <a:moveTo>
                    <a:pt x="245" y="110"/>
                  </a:moveTo>
                  <a:lnTo>
                    <a:pt x="67" y="110"/>
                  </a:lnTo>
                  <a:lnTo>
                    <a:pt x="67" y="80"/>
                  </a:lnTo>
                  <a:lnTo>
                    <a:pt x="245" y="80"/>
                  </a:lnTo>
                  <a:lnTo>
                    <a:pt x="245" y="110"/>
                  </a:lnTo>
                  <a:close/>
                  <a:moveTo>
                    <a:pt x="307" y="460"/>
                  </a:moveTo>
                  <a:lnTo>
                    <a:pt x="282" y="460"/>
                  </a:lnTo>
                  <a:lnTo>
                    <a:pt x="282" y="429"/>
                  </a:lnTo>
                  <a:lnTo>
                    <a:pt x="307" y="429"/>
                  </a:lnTo>
                  <a:lnTo>
                    <a:pt x="307" y="460"/>
                  </a:lnTo>
                  <a:close/>
                  <a:moveTo>
                    <a:pt x="307" y="398"/>
                  </a:moveTo>
                  <a:lnTo>
                    <a:pt x="282" y="398"/>
                  </a:lnTo>
                  <a:lnTo>
                    <a:pt x="282" y="374"/>
                  </a:lnTo>
                  <a:lnTo>
                    <a:pt x="307" y="374"/>
                  </a:lnTo>
                  <a:lnTo>
                    <a:pt x="307" y="398"/>
                  </a:lnTo>
                  <a:close/>
                  <a:moveTo>
                    <a:pt x="307" y="343"/>
                  </a:moveTo>
                  <a:lnTo>
                    <a:pt x="282" y="343"/>
                  </a:lnTo>
                  <a:lnTo>
                    <a:pt x="282" y="313"/>
                  </a:lnTo>
                  <a:lnTo>
                    <a:pt x="307" y="313"/>
                  </a:lnTo>
                  <a:lnTo>
                    <a:pt x="307" y="343"/>
                  </a:lnTo>
                  <a:close/>
                  <a:moveTo>
                    <a:pt x="307" y="282"/>
                  </a:moveTo>
                  <a:lnTo>
                    <a:pt x="282" y="282"/>
                  </a:lnTo>
                  <a:lnTo>
                    <a:pt x="282" y="257"/>
                  </a:lnTo>
                  <a:lnTo>
                    <a:pt x="307" y="257"/>
                  </a:lnTo>
                  <a:lnTo>
                    <a:pt x="307" y="282"/>
                  </a:lnTo>
                  <a:close/>
                  <a:moveTo>
                    <a:pt x="307" y="227"/>
                  </a:moveTo>
                  <a:lnTo>
                    <a:pt x="282" y="227"/>
                  </a:lnTo>
                  <a:lnTo>
                    <a:pt x="282" y="196"/>
                  </a:lnTo>
                  <a:lnTo>
                    <a:pt x="307" y="196"/>
                  </a:lnTo>
                  <a:lnTo>
                    <a:pt x="307" y="227"/>
                  </a:lnTo>
                  <a:close/>
                  <a:moveTo>
                    <a:pt x="350" y="460"/>
                  </a:moveTo>
                  <a:lnTo>
                    <a:pt x="319" y="460"/>
                  </a:lnTo>
                  <a:lnTo>
                    <a:pt x="319" y="429"/>
                  </a:lnTo>
                  <a:lnTo>
                    <a:pt x="350" y="429"/>
                  </a:lnTo>
                  <a:lnTo>
                    <a:pt x="350" y="460"/>
                  </a:lnTo>
                  <a:close/>
                  <a:moveTo>
                    <a:pt x="350" y="398"/>
                  </a:moveTo>
                  <a:lnTo>
                    <a:pt x="319" y="398"/>
                  </a:lnTo>
                  <a:lnTo>
                    <a:pt x="319" y="374"/>
                  </a:lnTo>
                  <a:lnTo>
                    <a:pt x="350" y="374"/>
                  </a:lnTo>
                  <a:lnTo>
                    <a:pt x="350" y="398"/>
                  </a:lnTo>
                  <a:close/>
                  <a:moveTo>
                    <a:pt x="350" y="343"/>
                  </a:moveTo>
                  <a:lnTo>
                    <a:pt x="319" y="343"/>
                  </a:lnTo>
                  <a:lnTo>
                    <a:pt x="319" y="313"/>
                  </a:lnTo>
                  <a:lnTo>
                    <a:pt x="350" y="313"/>
                  </a:lnTo>
                  <a:lnTo>
                    <a:pt x="350" y="343"/>
                  </a:lnTo>
                  <a:close/>
                  <a:moveTo>
                    <a:pt x="350" y="282"/>
                  </a:moveTo>
                  <a:lnTo>
                    <a:pt x="319" y="282"/>
                  </a:lnTo>
                  <a:lnTo>
                    <a:pt x="319" y="257"/>
                  </a:lnTo>
                  <a:lnTo>
                    <a:pt x="350" y="257"/>
                  </a:lnTo>
                  <a:lnTo>
                    <a:pt x="350" y="282"/>
                  </a:lnTo>
                  <a:close/>
                  <a:moveTo>
                    <a:pt x="350" y="227"/>
                  </a:moveTo>
                  <a:lnTo>
                    <a:pt x="319" y="227"/>
                  </a:lnTo>
                  <a:lnTo>
                    <a:pt x="319" y="196"/>
                  </a:lnTo>
                  <a:lnTo>
                    <a:pt x="350" y="196"/>
                  </a:lnTo>
                  <a:lnTo>
                    <a:pt x="350" y="227"/>
                  </a:lnTo>
                  <a:close/>
                  <a:moveTo>
                    <a:pt x="387" y="460"/>
                  </a:moveTo>
                  <a:lnTo>
                    <a:pt x="356" y="460"/>
                  </a:lnTo>
                  <a:lnTo>
                    <a:pt x="356" y="429"/>
                  </a:lnTo>
                  <a:lnTo>
                    <a:pt x="387" y="429"/>
                  </a:lnTo>
                  <a:lnTo>
                    <a:pt x="387" y="460"/>
                  </a:lnTo>
                  <a:close/>
                  <a:moveTo>
                    <a:pt x="387" y="398"/>
                  </a:moveTo>
                  <a:lnTo>
                    <a:pt x="356" y="398"/>
                  </a:lnTo>
                  <a:lnTo>
                    <a:pt x="356" y="374"/>
                  </a:lnTo>
                  <a:lnTo>
                    <a:pt x="387" y="374"/>
                  </a:lnTo>
                  <a:lnTo>
                    <a:pt x="387" y="398"/>
                  </a:lnTo>
                  <a:close/>
                  <a:moveTo>
                    <a:pt x="387" y="343"/>
                  </a:moveTo>
                  <a:lnTo>
                    <a:pt x="356" y="343"/>
                  </a:lnTo>
                  <a:lnTo>
                    <a:pt x="356" y="313"/>
                  </a:lnTo>
                  <a:lnTo>
                    <a:pt x="387" y="313"/>
                  </a:lnTo>
                  <a:lnTo>
                    <a:pt x="387" y="343"/>
                  </a:lnTo>
                  <a:close/>
                  <a:moveTo>
                    <a:pt x="387" y="282"/>
                  </a:moveTo>
                  <a:lnTo>
                    <a:pt x="356" y="282"/>
                  </a:lnTo>
                  <a:lnTo>
                    <a:pt x="356" y="257"/>
                  </a:lnTo>
                  <a:lnTo>
                    <a:pt x="387" y="257"/>
                  </a:lnTo>
                  <a:lnTo>
                    <a:pt x="387" y="282"/>
                  </a:lnTo>
                  <a:close/>
                  <a:moveTo>
                    <a:pt x="387" y="227"/>
                  </a:moveTo>
                  <a:lnTo>
                    <a:pt x="356" y="227"/>
                  </a:lnTo>
                  <a:lnTo>
                    <a:pt x="356" y="196"/>
                  </a:lnTo>
                  <a:lnTo>
                    <a:pt x="387" y="196"/>
                  </a:lnTo>
                  <a:lnTo>
                    <a:pt x="387" y="227"/>
                  </a:lnTo>
                  <a:close/>
                  <a:moveTo>
                    <a:pt x="423" y="564"/>
                  </a:moveTo>
                  <a:lnTo>
                    <a:pt x="393" y="564"/>
                  </a:lnTo>
                  <a:lnTo>
                    <a:pt x="393" y="509"/>
                  </a:lnTo>
                  <a:lnTo>
                    <a:pt x="423" y="509"/>
                  </a:lnTo>
                  <a:lnTo>
                    <a:pt x="423" y="564"/>
                  </a:lnTo>
                  <a:close/>
                  <a:moveTo>
                    <a:pt x="460" y="460"/>
                  </a:moveTo>
                  <a:lnTo>
                    <a:pt x="436" y="460"/>
                  </a:lnTo>
                  <a:lnTo>
                    <a:pt x="436" y="429"/>
                  </a:lnTo>
                  <a:lnTo>
                    <a:pt x="460" y="429"/>
                  </a:lnTo>
                  <a:lnTo>
                    <a:pt x="460" y="460"/>
                  </a:lnTo>
                  <a:close/>
                  <a:moveTo>
                    <a:pt x="460" y="398"/>
                  </a:moveTo>
                  <a:lnTo>
                    <a:pt x="436" y="398"/>
                  </a:lnTo>
                  <a:lnTo>
                    <a:pt x="436" y="374"/>
                  </a:lnTo>
                  <a:lnTo>
                    <a:pt x="460" y="374"/>
                  </a:lnTo>
                  <a:lnTo>
                    <a:pt x="460" y="398"/>
                  </a:lnTo>
                  <a:close/>
                  <a:moveTo>
                    <a:pt x="460" y="343"/>
                  </a:moveTo>
                  <a:lnTo>
                    <a:pt x="436" y="343"/>
                  </a:lnTo>
                  <a:lnTo>
                    <a:pt x="436" y="313"/>
                  </a:lnTo>
                  <a:lnTo>
                    <a:pt x="460" y="313"/>
                  </a:lnTo>
                  <a:lnTo>
                    <a:pt x="460" y="343"/>
                  </a:lnTo>
                  <a:close/>
                  <a:moveTo>
                    <a:pt x="460" y="282"/>
                  </a:moveTo>
                  <a:lnTo>
                    <a:pt x="436" y="282"/>
                  </a:lnTo>
                  <a:lnTo>
                    <a:pt x="436" y="257"/>
                  </a:lnTo>
                  <a:lnTo>
                    <a:pt x="460" y="257"/>
                  </a:lnTo>
                  <a:lnTo>
                    <a:pt x="460" y="282"/>
                  </a:lnTo>
                  <a:close/>
                  <a:moveTo>
                    <a:pt x="460" y="227"/>
                  </a:moveTo>
                  <a:lnTo>
                    <a:pt x="436" y="227"/>
                  </a:lnTo>
                  <a:lnTo>
                    <a:pt x="436" y="196"/>
                  </a:lnTo>
                  <a:lnTo>
                    <a:pt x="460" y="196"/>
                  </a:lnTo>
                  <a:lnTo>
                    <a:pt x="460" y="227"/>
                  </a:lnTo>
                  <a:close/>
                  <a:moveTo>
                    <a:pt x="497" y="460"/>
                  </a:moveTo>
                  <a:lnTo>
                    <a:pt x="472" y="460"/>
                  </a:lnTo>
                  <a:lnTo>
                    <a:pt x="472" y="429"/>
                  </a:lnTo>
                  <a:lnTo>
                    <a:pt x="497" y="429"/>
                  </a:lnTo>
                  <a:lnTo>
                    <a:pt x="497" y="460"/>
                  </a:lnTo>
                  <a:close/>
                  <a:moveTo>
                    <a:pt x="497" y="398"/>
                  </a:moveTo>
                  <a:lnTo>
                    <a:pt x="472" y="398"/>
                  </a:lnTo>
                  <a:lnTo>
                    <a:pt x="472" y="374"/>
                  </a:lnTo>
                  <a:lnTo>
                    <a:pt x="497" y="374"/>
                  </a:lnTo>
                  <a:lnTo>
                    <a:pt x="497" y="398"/>
                  </a:lnTo>
                  <a:close/>
                  <a:moveTo>
                    <a:pt x="497" y="343"/>
                  </a:moveTo>
                  <a:lnTo>
                    <a:pt x="472" y="343"/>
                  </a:lnTo>
                  <a:lnTo>
                    <a:pt x="472" y="313"/>
                  </a:lnTo>
                  <a:lnTo>
                    <a:pt x="497" y="313"/>
                  </a:lnTo>
                  <a:lnTo>
                    <a:pt x="497" y="343"/>
                  </a:lnTo>
                  <a:close/>
                  <a:moveTo>
                    <a:pt x="497" y="282"/>
                  </a:moveTo>
                  <a:lnTo>
                    <a:pt x="472" y="282"/>
                  </a:lnTo>
                  <a:lnTo>
                    <a:pt x="472" y="257"/>
                  </a:lnTo>
                  <a:lnTo>
                    <a:pt x="497" y="257"/>
                  </a:lnTo>
                  <a:lnTo>
                    <a:pt x="497" y="282"/>
                  </a:lnTo>
                  <a:close/>
                  <a:moveTo>
                    <a:pt x="497" y="227"/>
                  </a:moveTo>
                  <a:lnTo>
                    <a:pt x="472" y="227"/>
                  </a:lnTo>
                  <a:lnTo>
                    <a:pt x="472" y="196"/>
                  </a:lnTo>
                  <a:lnTo>
                    <a:pt x="497" y="196"/>
                  </a:lnTo>
                  <a:lnTo>
                    <a:pt x="497" y="227"/>
                  </a:lnTo>
                  <a:close/>
                  <a:moveTo>
                    <a:pt x="540" y="460"/>
                  </a:moveTo>
                  <a:lnTo>
                    <a:pt x="509" y="460"/>
                  </a:lnTo>
                  <a:lnTo>
                    <a:pt x="509" y="429"/>
                  </a:lnTo>
                  <a:lnTo>
                    <a:pt x="540" y="429"/>
                  </a:lnTo>
                  <a:lnTo>
                    <a:pt x="540" y="460"/>
                  </a:lnTo>
                  <a:close/>
                  <a:moveTo>
                    <a:pt x="540" y="398"/>
                  </a:moveTo>
                  <a:lnTo>
                    <a:pt x="509" y="398"/>
                  </a:lnTo>
                  <a:lnTo>
                    <a:pt x="509" y="374"/>
                  </a:lnTo>
                  <a:lnTo>
                    <a:pt x="540" y="374"/>
                  </a:lnTo>
                  <a:lnTo>
                    <a:pt x="540" y="398"/>
                  </a:lnTo>
                  <a:close/>
                  <a:moveTo>
                    <a:pt x="540" y="343"/>
                  </a:moveTo>
                  <a:lnTo>
                    <a:pt x="509" y="343"/>
                  </a:lnTo>
                  <a:lnTo>
                    <a:pt x="509" y="313"/>
                  </a:lnTo>
                  <a:lnTo>
                    <a:pt x="540" y="313"/>
                  </a:lnTo>
                  <a:lnTo>
                    <a:pt x="540" y="343"/>
                  </a:lnTo>
                  <a:close/>
                  <a:moveTo>
                    <a:pt x="540" y="282"/>
                  </a:moveTo>
                  <a:lnTo>
                    <a:pt x="509" y="282"/>
                  </a:lnTo>
                  <a:lnTo>
                    <a:pt x="509" y="257"/>
                  </a:lnTo>
                  <a:lnTo>
                    <a:pt x="540" y="257"/>
                  </a:lnTo>
                  <a:lnTo>
                    <a:pt x="540" y="282"/>
                  </a:lnTo>
                  <a:close/>
                  <a:moveTo>
                    <a:pt x="540" y="227"/>
                  </a:moveTo>
                  <a:lnTo>
                    <a:pt x="509" y="227"/>
                  </a:lnTo>
                  <a:lnTo>
                    <a:pt x="509" y="196"/>
                  </a:lnTo>
                  <a:lnTo>
                    <a:pt x="540" y="196"/>
                  </a:lnTo>
                  <a:lnTo>
                    <a:pt x="540" y="227"/>
                  </a:ln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grpSp>
          <p:nvGrpSpPr>
            <p:cNvPr id="143" name="Group 142">
              <a:extLst>
                <a:ext uri="{FF2B5EF4-FFF2-40B4-BE49-F238E27FC236}">
                  <a16:creationId xmlns:a16="http://schemas.microsoft.com/office/drawing/2014/main" id="{03C81F84-15FF-1313-CA4C-6F82459AC7B5}"/>
                </a:ext>
              </a:extLst>
            </p:cNvPr>
            <p:cNvGrpSpPr>
              <a:grpSpLocks noChangeAspect="1"/>
            </p:cNvGrpSpPr>
            <p:nvPr/>
          </p:nvGrpSpPr>
          <p:grpSpPr>
            <a:xfrm>
              <a:off x="1529015" y="4103001"/>
              <a:ext cx="438242" cy="330654"/>
              <a:chOff x="4800600" y="922338"/>
              <a:chExt cx="969963" cy="731837"/>
            </a:xfrm>
            <a:solidFill>
              <a:schemeClr val="tx2"/>
            </a:solidFill>
          </p:grpSpPr>
          <p:sp>
            <p:nvSpPr>
              <p:cNvPr id="144" name="Freeform 29">
                <a:extLst>
                  <a:ext uri="{FF2B5EF4-FFF2-40B4-BE49-F238E27FC236}">
                    <a16:creationId xmlns:a16="http://schemas.microsoft.com/office/drawing/2014/main" id="{FFA4F250-DC2E-2CF3-9CB5-9FBB3B276839}"/>
                  </a:ext>
                </a:extLst>
              </p:cNvPr>
              <p:cNvSpPr>
                <a:spLocks/>
              </p:cNvSpPr>
              <p:nvPr/>
            </p:nvSpPr>
            <p:spPr bwMode="auto">
              <a:xfrm>
                <a:off x="4800600" y="922338"/>
                <a:ext cx="969963" cy="598487"/>
              </a:xfrm>
              <a:custGeom>
                <a:avLst/>
                <a:gdLst>
                  <a:gd name="T0" fmla="*/ 214 w 256"/>
                  <a:gd name="T1" fmla="*/ 73 h 157"/>
                  <a:gd name="T2" fmla="*/ 149 w 256"/>
                  <a:gd name="T3" fmla="*/ 0 h 157"/>
                  <a:gd name="T4" fmla="*/ 95 w 256"/>
                  <a:gd name="T5" fmla="*/ 29 h 157"/>
                  <a:gd name="T6" fmla="*/ 83 w 256"/>
                  <a:gd name="T7" fmla="*/ 28 h 157"/>
                  <a:gd name="T8" fmla="*/ 34 w 256"/>
                  <a:gd name="T9" fmla="*/ 65 h 157"/>
                  <a:gd name="T10" fmla="*/ 0 w 256"/>
                  <a:gd name="T11" fmla="*/ 111 h 157"/>
                  <a:gd name="T12" fmla="*/ 46 w 256"/>
                  <a:gd name="T13" fmla="*/ 157 h 157"/>
                  <a:gd name="T14" fmla="*/ 66 w 256"/>
                  <a:gd name="T15" fmla="*/ 157 h 157"/>
                  <a:gd name="T16" fmla="*/ 49 w 256"/>
                  <a:gd name="T17" fmla="*/ 140 h 157"/>
                  <a:gd name="T18" fmla="*/ 46 w 256"/>
                  <a:gd name="T19" fmla="*/ 140 h 157"/>
                  <a:gd name="T20" fmla="*/ 17 w 256"/>
                  <a:gd name="T21" fmla="*/ 111 h 157"/>
                  <a:gd name="T22" fmla="*/ 38 w 256"/>
                  <a:gd name="T23" fmla="*/ 81 h 157"/>
                  <a:gd name="T24" fmla="*/ 49 w 256"/>
                  <a:gd name="T25" fmla="*/ 78 h 157"/>
                  <a:gd name="T26" fmla="*/ 51 w 256"/>
                  <a:gd name="T27" fmla="*/ 67 h 157"/>
                  <a:gd name="T28" fmla="*/ 83 w 256"/>
                  <a:gd name="T29" fmla="*/ 45 h 157"/>
                  <a:gd name="T30" fmla="*/ 93 w 256"/>
                  <a:gd name="T31" fmla="*/ 46 h 157"/>
                  <a:gd name="T32" fmla="*/ 105 w 256"/>
                  <a:gd name="T33" fmla="*/ 47 h 157"/>
                  <a:gd name="T34" fmla="*/ 110 w 256"/>
                  <a:gd name="T35" fmla="*/ 37 h 157"/>
                  <a:gd name="T36" fmla="*/ 149 w 256"/>
                  <a:gd name="T37" fmla="*/ 17 h 157"/>
                  <a:gd name="T38" fmla="*/ 196 w 256"/>
                  <a:gd name="T39" fmla="*/ 73 h 157"/>
                  <a:gd name="T40" fmla="*/ 196 w 256"/>
                  <a:gd name="T41" fmla="*/ 89 h 157"/>
                  <a:gd name="T42" fmla="*/ 212 w 256"/>
                  <a:gd name="T43" fmla="*/ 90 h 157"/>
                  <a:gd name="T44" fmla="*/ 239 w 256"/>
                  <a:gd name="T45" fmla="*/ 115 h 157"/>
                  <a:gd name="T46" fmla="*/ 213 w 256"/>
                  <a:gd name="T47" fmla="*/ 140 h 157"/>
                  <a:gd name="T48" fmla="*/ 207 w 256"/>
                  <a:gd name="T49" fmla="*/ 140 h 157"/>
                  <a:gd name="T50" fmla="*/ 190 w 256"/>
                  <a:gd name="T51" fmla="*/ 157 h 157"/>
                  <a:gd name="T52" fmla="*/ 214 w 256"/>
                  <a:gd name="T53" fmla="*/ 157 h 157"/>
                  <a:gd name="T54" fmla="*/ 256 w 256"/>
                  <a:gd name="T55" fmla="*/ 115 h 157"/>
                  <a:gd name="T56" fmla="*/ 214 w 256"/>
                  <a:gd name="T57" fmla="*/ 7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6" h="157">
                    <a:moveTo>
                      <a:pt x="214" y="73"/>
                    </a:moveTo>
                    <a:cubicBezTo>
                      <a:pt x="214" y="31"/>
                      <a:pt x="188" y="0"/>
                      <a:pt x="149" y="0"/>
                    </a:cubicBezTo>
                    <a:cubicBezTo>
                      <a:pt x="110" y="0"/>
                      <a:pt x="95" y="29"/>
                      <a:pt x="95" y="29"/>
                    </a:cubicBezTo>
                    <a:cubicBezTo>
                      <a:pt x="91" y="29"/>
                      <a:pt x="87" y="28"/>
                      <a:pt x="83" y="28"/>
                    </a:cubicBezTo>
                    <a:cubicBezTo>
                      <a:pt x="39" y="28"/>
                      <a:pt x="34" y="65"/>
                      <a:pt x="34" y="65"/>
                    </a:cubicBezTo>
                    <a:cubicBezTo>
                      <a:pt x="34" y="65"/>
                      <a:pt x="0" y="74"/>
                      <a:pt x="0" y="111"/>
                    </a:cubicBezTo>
                    <a:cubicBezTo>
                      <a:pt x="0" y="147"/>
                      <a:pt x="30" y="157"/>
                      <a:pt x="46" y="157"/>
                    </a:cubicBezTo>
                    <a:cubicBezTo>
                      <a:pt x="66" y="157"/>
                      <a:pt x="66" y="157"/>
                      <a:pt x="66" y="157"/>
                    </a:cubicBezTo>
                    <a:cubicBezTo>
                      <a:pt x="49" y="140"/>
                      <a:pt x="49" y="140"/>
                      <a:pt x="49" y="140"/>
                    </a:cubicBezTo>
                    <a:cubicBezTo>
                      <a:pt x="46" y="140"/>
                      <a:pt x="46" y="140"/>
                      <a:pt x="46" y="140"/>
                    </a:cubicBezTo>
                    <a:cubicBezTo>
                      <a:pt x="43" y="140"/>
                      <a:pt x="17" y="139"/>
                      <a:pt x="17" y="111"/>
                    </a:cubicBezTo>
                    <a:cubicBezTo>
                      <a:pt x="17" y="88"/>
                      <a:pt x="36" y="82"/>
                      <a:pt x="38" y="81"/>
                    </a:cubicBezTo>
                    <a:cubicBezTo>
                      <a:pt x="49" y="78"/>
                      <a:pt x="49" y="78"/>
                      <a:pt x="49" y="78"/>
                    </a:cubicBezTo>
                    <a:cubicBezTo>
                      <a:pt x="51" y="67"/>
                      <a:pt x="51" y="67"/>
                      <a:pt x="51" y="67"/>
                    </a:cubicBezTo>
                    <a:cubicBezTo>
                      <a:pt x="51" y="66"/>
                      <a:pt x="54" y="45"/>
                      <a:pt x="83" y="45"/>
                    </a:cubicBezTo>
                    <a:cubicBezTo>
                      <a:pt x="86" y="45"/>
                      <a:pt x="90" y="46"/>
                      <a:pt x="93" y="46"/>
                    </a:cubicBezTo>
                    <a:cubicBezTo>
                      <a:pt x="105" y="47"/>
                      <a:pt x="105" y="47"/>
                      <a:pt x="105" y="47"/>
                    </a:cubicBezTo>
                    <a:cubicBezTo>
                      <a:pt x="110" y="37"/>
                      <a:pt x="110" y="37"/>
                      <a:pt x="110" y="37"/>
                    </a:cubicBezTo>
                    <a:cubicBezTo>
                      <a:pt x="111" y="36"/>
                      <a:pt x="122" y="17"/>
                      <a:pt x="149" y="17"/>
                    </a:cubicBezTo>
                    <a:cubicBezTo>
                      <a:pt x="182" y="17"/>
                      <a:pt x="196" y="45"/>
                      <a:pt x="196" y="73"/>
                    </a:cubicBezTo>
                    <a:cubicBezTo>
                      <a:pt x="196" y="89"/>
                      <a:pt x="196" y="89"/>
                      <a:pt x="196" y="89"/>
                    </a:cubicBezTo>
                    <a:cubicBezTo>
                      <a:pt x="212" y="90"/>
                      <a:pt x="212" y="90"/>
                      <a:pt x="212" y="90"/>
                    </a:cubicBezTo>
                    <a:cubicBezTo>
                      <a:pt x="215" y="90"/>
                      <a:pt x="239" y="92"/>
                      <a:pt x="239" y="115"/>
                    </a:cubicBezTo>
                    <a:cubicBezTo>
                      <a:pt x="239" y="136"/>
                      <a:pt x="220" y="139"/>
                      <a:pt x="213" y="140"/>
                    </a:cubicBezTo>
                    <a:cubicBezTo>
                      <a:pt x="207" y="140"/>
                      <a:pt x="207" y="140"/>
                      <a:pt x="207" y="140"/>
                    </a:cubicBezTo>
                    <a:cubicBezTo>
                      <a:pt x="190" y="157"/>
                      <a:pt x="190" y="157"/>
                      <a:pt x="190" y="157"/>
                    </a:cubicBezTo>
                    <a:cubicBezTo>
                      <a:pt x="214" y="157"/>
                      <a:pt x="214" y="157"/>
                      <a:pt x="214" y="157"/>
                    </a:cubicBezTo>
                    <a:cubicBezTo>
                      <a:pt x="214" y="157"/>
                      <a:pt x="256" y="154"/>
                      <a:pt x="256" y="115"/>
                    </a:cubicBezTo>
                    <a:cubicBezTo>
                      <a:pt x="256" y="76"/>
                      <a:pt x="214" y="73"/>
                      <a:pt x="21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145" name="Freeform 30">
                <a:extLst>
                  <a:ext uri="{FF2B5EF4-FFF2-40B4-BE49-F238E27FC236}">
                    <a16:creationId xmlns:a16="http://schemas.microsoft.com/office/drawing/2014/main" id="{437B1BC3-FE4B-5F43-1B7F-DE5F8C482F9D}"/>
                  </a:ext>
                </a:extLst>
              </p:cNvPr>
              <p:cNvSpPr>
                <a:spLocks/>
              </p:cNvSpPr>
              <p:nvPr/>
            </p:nvSpPr>
            <p:spPr bwMode="auto">
              <a:xfrm>
                <a:off x="5065713" y="1219200"/>
                <a:ext cx="439738" cy="434975"/>
              </a:xfrm>
              <a:custGeom>
                <a:avLst/>
                <a:gdLst>
                  <a:gd name="T0" fmla="*/ 0 w 277"/>
                  <a:gd name="T1" fmla="*/ 140 h 274"/>
                  <a:gd name="T2" fmla="*/ 7 w 277"/>
                  <a:gd name="T3" fmla="*/ 149 h 274"/>
                  <a:gd name="T4" fmla="*/ 28 w 277"/>
                  <a:gd name="T5" fmla="*/ 171 h 274"/>
                  <a:gd name="T6" fmla="*/ 50 w 277"/>
                  <a:gd name="T7" fmla="*/ 149 h 274"/>
                  <a:gd name="T8" fmla="*/ 119 w 277"/>
                  <a:gd name="T9" fmla="*/ 80 h 274"/>
                  <a:gd name="T10" fmla="*/ 119 w 277"/>
                  <a:gd name="T11" fmla="*/ 149 h 274"/>
                  <a:gd name="T12" fmla="*/ 119 w 277"/>
                  <a:gd name="T13" fmla="*/ 190 h 274"/>
                  <a:gd name="T14" fmla="*/ 119 w 277"/>
                  <a:gd name="T15" fmla="*/ 274 h 274"/>
                  <a:gd name="T16" fmla="*/ 160 w 277"/>
                  <a:gd name="T17" fmla="*/ 274 h 274"/>
                  <a:gd name="T18" fmla="*/ 160 w 277"/>
                  <a:gd name="T19" fmla="*/ 190 h 274"/>
                  <a:gd name="T20" fmla="*/ 160 w 277"/>
                  <a:gd name="T21" fmla="*/ 149 h 274"/>
                  <a:gd name="T22" fmla="*/ 160 w 277"/>
                  <a:gd name="T23" fmla="*/ 80 h 274"/>
                  <a:gd name="T24" fmla="*/ 227 w 277"/>
                  <a:gd name="T25" fmla="*/ 149 h 274"/>
                  <a:gd name="T26" fmla="*/ 248 w 277"/>
                  <a:gd name="T27" fmla="*/ 171 h 274"/>
                  <a:gd name="T28" fmla="*/ 270 w 277"/>
                  <a:gd name="T29" fmla="*/ 149 h 274"/>
                  <a:gd name="T30" fmla="*/ 277 w 277"/>
                  <a:gd name="T31" fmla="*/ 140 h 274"/>
                  <a:gd name="T32" fmla="*/ 138 w 277"/>
                  <a:gd name="T33" fmla="*/ 0 h 274"/>
                  <a:gd name="T34" fmla="*/ 0 w 277"/>
                  <a:gd name="T35" fmla="*/ 14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274">
                    <a:moveTo>
                      <a:pt x="0" y="140"/>
                    </a:moveTo>
                    <a:lnTo>
                      <a:pt x="7" y="149"/>
                    </a:lnTo>
                    <a:lnTo>
                      <a:pt x="28" y="171"/>
                    </a:lnTo>
                    <a:lnTo>
                      <a:pt x="50" y="149"/>
                    </a:lnTo>
                    <a:lnTo>
                      <a:pt x="119" y="80"/>
                    </a:lnTo>
                    <a:lnTo>
                      <a:pt x="119" y="149"/>
                    </a:lnTo>
                    <a:lnTo>
                      <a:pt x="119" y="190"/>
                    </a:lnTo>
                    <a:lnTo>
                      <a:pt x="119" y="274"/>
                    </a:lnTo>
                    <a:lnTo>
                      <a:pt x="160" y="274"/>
                    </a:lnTo>
                    <a:lnTo>
                      <a:pt x="160" y="190"/>
                    </a:lnTo>
                    <a:lnTo>
                      <a:pt x="160" y="149"/>
                    </a:lnTo>
                    <a:lnTo>
                      <a:pt x="160" y="80"/>
                    </a:lnTo>
                    <a:lnTo>
                      <a:pt x="227" y="149"/>
                    </a:lnTo>
                    <a:lnTo>
                      <a:pt x="248" y="171"/>
                    </a:lnTo>
                    <a:lnTo>
                      <a:pt x="270" y="149"/>
                    </a:lnTo>
                    <a:lnTo>
                      <a:pt x="277" y="140"/>
                    </a:lnTo>
                    <a:lnTo>
                      <a:pt x="138" y="0"/>
                    </a:lnTo>
                    <a:lnTo>
                      <a:pt x="0"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49" name="Group 148">
              <a:extLst>
                <a:ext uri="{FF2B5EF4-FFF2-40B4-BE49-F238E27FC236}">
                  <a16:creationId xmlns:a16="http://schemas.microsoft.com/office/drawing/2014/main" id="{072E809E-DB78-327D-8A87-B7110E24D4AB}"/>
                </a:ext>
              </a:extLst>
            </p:cNvPr>
            <p:cNvGrpSpPr/>
            <p:nvPr/>
          </p:nvGrpSpPr>
          <p:grpSpPr>
            <a:xfrm>
              <a:off x="564456" y="4472294"/>
              <a:ext cx="1329917" cy="138500"/>
              <a:chOff x="557404" y="4312379"/>
              <a:chExt cx="1385517" cy="144290"/>
            </a:xfrm>
            <a:solidFill>
              <a:srgbClr val="00B0F0"/>
            </a:solidFill>
          </p:grpSpPr>
          <p:sp>
            <p:nvSpPr>
              <p:cNvPr id="146" name="TextBox 145">
                <a:extLst>
                  <a:ext uri="{FF2B5EF4-FFF2-40B4-BE49-F238E27FC236}">
                    <a16:creationId xmlns:a16="http://schemas.microsoft.com/office/drawing/2014/main" id="{DDDFAEDA-C1B9-B050-D7B3-0EE62DE56C24}"/>
                  </a:ext>
                </a:extLst>
              </p:cNvPr>
              <p:cNvSpPr txBox="1"/>
              <p:nvPr/>
            </p:nvSpPr>
            <p:spPr>
              <a:xfrm>
                <a:off x="557404" y="4312379"/>
                <a:ext cx="287244" cy="144290"/>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Local</a:t>
                </a:r>
              </a:p>
            </p:txBody>
          </p:sp>
          <p:sp>
            <p:nvSpPr>
              <p:cNvPr id="147" name="TextBox 146">
                <a:extLst>
                  <a:ext uri="{FF2B5EF4-FFF2-40B4-BE49-F238E27FC236}">
                    <a16:creationId xmlns:a16="http://schemas.microsoft.com/office/drawing/2014/main" id="{195868E3-614B-F76D-89F6-4CB81314A453}"/>
                  </a:ext>
                </a:extLst>
              </p:cNvPr>
              <p:cNvSpPr txBox="1"/>
              <p:nvPr/>
            </p:nvSpPr>
            <p:spPr>
              <a:xfrm>
                <a:off x="1628957" y="4312379"/>
                <a:ext cx="313964" cy="144290"/>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Cloud</a:t>
                </a:r>
              </a:p>
            </p:txBody>
          </p:sp>
          <p:sp>
            <p:nvSpPr>
              <p:cNvPr id="148" name="TextBox 147">
                <a:extLst>
                  <a:ext uri="{FF2B5EF4-FFF2-40B4-BE49-F238E27FC236}">
                    <a16:creationId xmlns:a16="http://schemas.microsoft.com/office/drawing/2014/main" id="{4CBB1B98-5EF0-EBEC-8955-6CC65FFC0CC6}"/>
                  </a:ext>
                </a:extLst>
              </p:cNvPr>
              <p:cNvSpPr txBox="1"/>
              <p:nvPr/>
            </p:nvSpPr>
            <p:spPr>
              <a:xfrm>
                <a:off x="1034668" y="4312379"/>
                <a:ext cx="420845" cy="144290"/>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Remote</a:t>
                </a:r>
              </a:p>
            </p:txBody>
          </p:sp>
        </p:grpSp>
      </p:grpSp>
      <p:sp>
        <p:nvSpPr>
          <p:cNvPr id="151" name="TextBox 150">
            <a:extLst>
              <a:ext uri="{FF2B5EF4-FFF2-40B4-BE49-F238E27FC236}">
                <a16:creationId xmlns:a16="http://schemas.microsoft.com/office/drawing/2014/main" id="{DBFB5652-40F1-0880-F8F5-2899B7AD7EA2}"/>
              </a:ext>
            </a:extLst>
          </p:cNvPr>
          <p:cNvSpPr txBox="1"/>
          <p:nvPr/>
        </p:nvSpPr>
        <p:spPr>
          <a:xfrm>
            <a:off x="10427521" y="673063"/>
            <a:ext cx="1556702" cy="1800493"/>
          </a:xfrm>
          <a:prstGeom prst="rect">
            <a:avLst/>
          </a:prstGeom>
          <a:noFill/>
        </p:spPr>
        <p:txBody>
          <a:bodyPr wrap="square" lIns="0" tIns="45720" rIns="0" bIns="0" rtlCol="0">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chemeClr val="tx2"/>
                </a:solidFill>
                <a:effectLst/>
                <a:uLnTx/>
                <a:uFillTx/>
                <a:latin typeface="Arial Nova Light"/>
                <a:ea typeface="+mn-ea"/>
                <a:cs typeface="+mn-cs"/>
              </a:rPr>
              <a:t>Federal-grade cybersecurity</a:t>
            </a:r>
          </a:p>
          <a:p>
            <a:pPr marL="0" marR="0" lvl="0" indent="0" algn="ctr" defTabSz="914377" rtl="0" eaLnBrk="1" fontAlgn="auto" latinLnBrk="0" hangingPunct="1">
              <a:lnSpc>
                <a:spcPct val="100000"/>
              </a:lnSpc>
              <a:spcBef>
                <a:spcPts val="400"/>
              </a:spcBef>
              <a:spcAft>
                <a:spcPts val="0"/>
              </a:spcAft>
              <a:buClrTx/>
              <a:buSzTx/>
              <a:buFontTx/>
              <a:buNone/>
              <a:tabLst/>
              <a:defRPr/>
            </a:pPr>
            <a:r>
              <a:rPr kumimoji="0" lang="en-US" sz="1050" b="1" i="0" u="none" strike="noStrike" kern="1200" cap="none" spc="0" normalizeH="0" baseline="0" noProof="0">
                <a:ln>
                  <a:noFill/>
                </a:ln>
                <a:solidFill>
                  <a:schemeClr val="accent1"/>
                </a:solidFill>
                <a:effectLst/>
                <a:uLnTx/>
                <a:uFillTx/>
                <a:latin typeface="Arial"/>
                <a:ea typeface="+mn-ea"/>
                <a:cs typeface="+mn-cs"/>
              </a:rPr>
              <a:t>STIG Hardened</a:t>
            </a:r>
          </a:p>
          <a:p>
            <a:pPr marL="176213" marR="0" lvl="0" indent="-114300"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chemeClr val="accent4"/>
                </a:solidFill>
                <a:effectLst/>
                <a:uLnTx/>
                <a:uFillTx/>
                <a:latin typeface="Arial"/>
                <a:ea typeface="+mn-ea"/>
                <a:cs typeface="+mn-cs"/>
              </a:rPr>
              <a:t>Hardware Root of Trust</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chemeClr val="accent4"/>
                </a:solidFill>
                <a:effectLst/>
                <a:uLnTx/>
                <a:uFillTx/>
                <a:latin typeface="Arial"/>
                <a:ea typeface="+mn-ea"/>
                <a:cs typeface="+mn-cs"/>
              </a:rPr>
              <a:t>Secure Boot</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chemeClr val="accent4"/>
                </a:solidFill>
                <a:effectLst/>
                <a:uLnTx/>
                <a:uFillTx/>
                <a:latin typeface="Arial"/>
                <a:ea typeface="+mn-ea"/>
                <a:cs typeface="+mn-cs"/>
              </a:rPr>
              <a:t>Data-at-rest encryption</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chemeClr val="accent4"/>
                </a:solidFill>
                <a:effectLst/>
                <a:uLnTx/>
                <a:uFillTx/>
                <a:latin typeface="Arial"/>
                <a:ea typeface="+mn-ea"/>
                <a:cs typeface="+mn-cs"/>
              </a:rPr>
              <a:t>Multi-factor authentication</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chemeClr val="accent4"/>
                </a:solidFill>
                <a:effectLst/>
                <a:uLnTx/>
                <a:uFillTx/>
                <a:latin typeface="Arial"/>
                <a:ea typeface="+mn-ea"/>
                <a:cs typeface="+mn-cs"/>
              </a:rPr>
              <a:t>Secure snapshots</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chemeClr val="accent4"/>
                </a:solidFill>
                <a:effectLst/>
                <a:uLnTx/>
                <a:uFillTx/>
                <a:latin typeface="Arial"/>
                <a:ea typeface="+mn-ea"/>
                <a:cs typeface="+mn-cs"/>
              </a:rPr>
              <a:t>Ransomware protection</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chemeClr val="accent4"/>
                </a:solidFill>
                <a:effectLst/>
                <a:uLnTx/>
                <a:uFillTx/>
                <a:latin typeface="Arial"/>
                <a:ea typeface="+mn-ea"/>
                <a:cs typeface="+mn-cs"/>
              </a:rPr>
              <a:t>More…</a:t>
            </a:r>
          </a:p>
        </p:txBody>
      </p:sp>
      <p:grpSp>
        <p:nvGrpSpPr>
          <p:cNvPr id="171" name="Group 170">
            <a:extLst>
              <a:ext uri="{FF2B5EF4-FFF2-40B4-BE49-F238E27FC236}">
                <a16:creationId xmlns:a16="http://schemas.microsoft.com/office/drawing/2014/main" id="{AE215AC3-EB69-B573-71A3-8CE88A09B32F}"/>
              </a:ext>
            </a:extLst>
          </p:cNvPr>
          <p:cNvGrpSpPr/>
          <p:nvPr/>
        </p:nvGrpSpPr>
        <p:grpSpPr>
          <a:xfrm>
            <a:off x="4431369" y="4217620"/>
            <a:ext cx="3329262" cy="1774899"/>
            <a:chOff x="4336317" y="4084846"/>
            <a:chExt cx="3329262" cy="1774899"/>
          </a:xfrm>
        </p:grpSpPr>
        <p:sp>
          <p:nvSpPr>
            <p:cNvPr id="129" name="TextBox 128">
              <a:extLst>
                <a:ext uri="{FF2B5EF4-FFF2-40B4-BE49-F238E27FC236}">
                  <a16:creationId xmlns:a16="http://schemas.microsoft.com/office/drawing/2014/main" id="{9365A9D1-E995-E8B8-C8BD-C05B6EAE3A98}"/>
                </a:ext>
              </a:extLst>
            </p:cNvPr>
            <p:cNvSpPr txBox="1"/>
            <p:nvPr/>
          </p:nvSpPr>
          <p:spPr>
            <a:xfrm>
              <a:off x="4518587" y="4084846"/>
              <a:ext cx="1300320" cy="800219"/>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1"/>
                  </a:solidFill>
                  <a:effectLst/>
                  <a:uLnTx/>
                  <a:uFillTx/>
                  <a:latin typeface="Arial"/>
                  <a:ea typeface="+mn-ea"/>
                  <a:cs typeface="+mn-cs"/>
                </a:rPr>
                <a:t>5:1</a:t>
              </a:r>
              <a:r>
                <a:rPr kumimoji="0" lang="en-US" sz="1800" b="0" i="0" u="none" strike="noStrike" kern="1200" cap="none" spc="0" normalizeH="0" baseline="0" noProof="0">
                  <a:ln>
                    <a:noFill/>
                  </a:ln>
                  <a:solidFill>
                    <a:schemeClr val="accent1"/>
                  </a:solidFill>
                  <a:effectLst/>
                  <a:uLnTx/>
                  <a:uFillTx/>
                  <a:latin typeface="Arial"/>
                  <a:ea typeface="+mn-ea"/>
                  <a:cs typeface="+mn-cs"/>
                </a:rPr>
                <a:t>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Data Reduction Guarantee</a:t>
              </a:r>
              <a:r>
                <a:rPr kumimoji="0" lang="en-US" sz="1200" b="0" i="0" u="none" strike="noStrike" kern="1200" cap="none" spc="0" normalizeH="0" baseline="30000" noProof="0">
                  <a:ln>
                    <a:noFill/>
                  </a:ln>
                  <a:solidFill>
                    <a:srgbClr val="FFFFFF"/>
                  </a:solidFill>
                  <a:effectLst/>
                  <a:uLnTx/>
                  <a:uFillTx/>
                  <a:latin typeface="Arial"/>
                  <a:ea typeface="+mn-ea"/>
                  <a:cs typeface="+mn-cs"/>
                </a:rPr>
                <a:t>6</a:t>
              </a:r>
              <a:endParaRPr kumimoji="0" lang="en-US" sz="1800" b="0" i="0" u="none" strike="noStrike" kern="1200" cap="none" spc="0" normalizeH="0" baseline="30000" noProof="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236B2666-04E0-0C73-03D4-ED4A7D8C00F5}"/>
                </a:ext>
              </a:extLst>
            </p:cNvPr>
            <p:cNvSpPr txBox="1"/>
            <p:nvPr/>
          </p:nvSpPr>
          <p:spPr>
            <a:xfrm>
              <a:off x="6000719" y="4084846"/>
              <a:ext cx="1664860" cy="800219"/>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1"/>
                  </a:solidFill>
                  <a:effectLst/>
                  <a:uLnTx/>
                  <a:uFillTx/>
                  <a:latin typeface="Arial"/>
                  <a:ea typeface="+mn-ea"/>
                  <a:cs typeface="+mn-cs"/>
                </a:rPr>
                <a:t>2x</a:t>
              </a:r>
              <a:r>
                <a:rPr kumimoji="0" lang="en-US" sz="2800" b="1" i="0" u="none" strike="noStrike" kern="1200" cap="none" spc="0" normalizeH="0" baseline="0" noProof="0">
                  <a:ln>
                    <a:noFill/>
                  </a:ln>
                  <a:solidFill>
                    <a:srgbClr val="F4BB5E">
                      <a:lumMod val="60000"/>
                      <a:lumOff val="40000"/>
                    </a:srgbClr>
                  </a:solidFill>
                  <a:effectLst/>
                  <a:uLnTx/>
                  <a:uFillTx/>
                  <a:latin typeface="Arial"/>
                  <a:ea typeface="+mn-ea"/>
                  <a:cs typeface="+mn-cs"/>
                </a:rPr>
                <a:t>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Better efficiency</a:t>
              </a:r>
              <a:br>
                <a:rPr kumimoji="0" lang="en-US" sz="1200" b="0" i="0" u="none" strike="noStrike" kern="1200" cap="none" spc="0" normalizeH="0" baseline="0" noProof="0">
                  <a:ln>
                    <a:noFill/>
                  </a:ln>
                  <a:solidFill>
                    <a:srgbClr val="FFFFFF"/>
                  </a:solidFill>
                  <a:effectLst/>
                  <a:uLnTx/>
                  <a:uFillTx/>
                  <a:latin typeface="Arial"/>
                  <a:ea typeface="+mn-ea"/>
                  <a:cs typeface="+mn-cs"/>
                </a:rPr>
              </a:br>
              <a:r>
                <a:rPr kumimoji="0" lang="en-US" sz="1050" b="0" i="0" u="none" strike="noStrike" kern="1200" cap="none" spc="0" normalizeH="0" baseline="0" noProof="0">
                  <a:ln>
                    <a:noFill/>
                  </a:ln>
                  <a:solidFill>
                    <a:srgbClr val="FFFFFF"/>
                  </a:solidFill>
                  <a:effectLst/>
                  <a:uLnTx/>
                  <a:uFillTx/>
                  <a:latin typeface="Arial"/>
                  <a:ea typeface="+mn-ea"/>
                  <a:cs typeface="+mn-cs"/>
                </a:rPr>
                <a:t>than leading competitor</a:t>
              </a:r>
              <a:r>
                <a:rPr kumimoji="0" lang="en-US" sz="1200" b="0" i="0" u="none" strike="noStrike" kern="1200" cap="none" spc="0" normalizeH="0" baseline="30000" noProof="0">
                  <a:ln>
                    <a:noFill/>
                  </a:ln>
                  <a:solidFill>
                    <a:srgbClr val="FFFFFF"/>
                  </a:solidFill>
                  <a:effectLst/>
                  <a:uLnTx/>
                  <a:uFillTx/>
                  <a:latin typeface="Arial"/>
                  <a:ea typeface="+mn-ea"/>
                  <a:cs typeface="+mn-cs"/>
                </a:rPr>
                <a:t>7</a:t>
              </a:r>
            </a:p>
          </p:txBody>
        </p:sp>
        <p:sp>
          <p:nvSpPr>
            <p:cNvPr id="134" name="TextBox 133">
              <a:extLst>
                <a:ext uri="{FF2B5EF4-FFF2-40B4-BE49-F238E27FC236}">
                  <a16:creationId xmlns:a16="http://schemas.microsoft.com/office/drawing/2014/main" id="{0338EBFF-26EE-AD45-BF91-078FFA5CEDC2}"/>
                </a:ext>
              </a:extLst>
            </p:cNvPr>
            <p:cNvSpPr txBox="1"/>
            <p:nvPr/>
          </p:nvSpPr>
          <p:spPr>
            <a:xfrm>
              <a:off x="4336317" y="5090304"/>
              <a:ext cx="1664860" cy="76944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1"/>
                  </a:solidFill>
                  <a:effectLst/>
                  <a:uLnTx/>
                  <a:uFillTx/>
                  <a:latin typeface="Arial"/>
                  <a:ea typeface="+mn-ea"/>
                  <a:cs typeface="+mn-cs"/>
                </a:rPr>
                <a:t>54%</a:t>
              </a:r>
              <a:r>
                <a:rPr kumimoji="0" lang="en-US" sz="2800" b="1" i="0" u="none" strike="noStrike" kern="1200" cap="none" spc="0" normalizeH="0" baseline="0" noProof="0">
                  <a:ln>
                    <a:noFill/>
                  </a:ln>
                  <a:solidFill>
                    <a:srgbClr val="F4BB5E"/>
                  </a:solidFill>
                  <a:effectLst/>
                  <a:uLnTx/>
                  <a:uFillTx/>
                  <a:latin typeface="Arial"/>
                  <a:ea typeface="+mn-ea"/>
                  <a:cs typeface="+mn-cs"/>
                </a:rPr>
                <a:t>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lower energy use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mn-ea"/>
                  <a:cs typeface="+mn-cs"/>
                </a:rPr>
                <a:t>than leading competitor</a:t>
              </a:r>
              <a:r>
                <a:rPr kumimoji="0" lang="en-US" sz="1200" b="0" i="0" u="none" strike="noStrike" kern="1200" cap="none" spc="0" normalizeH="0" baseline="30000" noProof="0">
                  <a:ln>
                    <a:noFill/>
                  </a:ln>
                  <a:solidFill>
                    <a:srgbClr val="FFFFFF"/>
                  </a:solidFill>
                  <a:effectLst/>
                  <a:uLnTx/>
                  <a:uFillTx/>
                  <a:latin typeface="Arial"/>
                  <a:ea typeface="+mn-ea"/>
                  <a:cs typeface="+mn-cs"/>
                </a:rPr>
                <a:t>8</a:t>
              </a:r>
            </a:p>
          </p:txBody>
        </p:sp>
        <p:sp>
          <p:nvSpPr>
            <p:cNvPr id="159" name="TextBox 158">
              <a:extLst>
                <a:ext uri="{FF2B5EF4-FFF2-40B4-BE49-F238E27FC236}">
                  <a16:creationId xmlns:a16="http://schemas.microsoft.com/office/drawing/2014/main" id="{27EA6160-2C6F-E249-9C62-28F008B6E01C}"/>
                </a:ext>
              </a:extLst>
            </p:cNvPr>
            <p:cNvSpPr txBox="1"/>
            <p:nvPr/>
          </p:nvSpPr>
          <p:spPr>
            <a:xfrm>
              <a:off x="6000719" y="5090304"/>
              <a:ext cx="1664860" cy="76944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1"/>
                  </a:solidFill>
                  <a:effectLst/>
                  <a:uLnTx/>
                  <a:uFillTx/>
                  <a:latin typeface="Arial"/>
                  <a:ea typeface="+mn-ea"/>
                  <a:cs typeface="+mn-cs"/>
                </a:rPr>
                <a:t>463%</a:t>
              </a:r>
              <a:r>
                <a:rPr kumimoji="0" lang="en-US" sz="1800" b="0" i="0" u="none" strike="noStrike" kern="1200" cap="none" spc="0" normalizeH="0" baseline="0" noProof="0">
                  <a:ln>
                    <a:noFill/>
                  </a:ln>
                  <a:solidFill>
                    <a:schemeClr val="accent1"/>
                  </a:solidFill>
                  <a:effectLst/>
                  <a:uLnTx/>
                  <a:uFillTx/>
                  <a:latin typeface="Arial"/>
                  <a:ea typeface="+mn-ea"/>
                  <a:cs typeface="+mn-cs"/>
                </a:rPr>
                <a:t>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3-year ROI</a:t>
              </a:r>
              <a:br>
                <a:rPr kumimoji="0" lang="en-US" sz="1200" b="0" i="0" u="none" strike="noStrike" kern="1200" cap="none" spc="0" normalizeH="0" baseline="0" noProof="0">
                  <a:ln>
                    <a:noFill/>
                  </a:ln>
                  <a:solidFill>
                    <a:srgbClr val="FFFFFF"/>
                  </a:solidFill>
                  <a:effectLst/>
                  <a:uLnTx/>
                  <a:uFillTx/>
                  <a:latin typeface="Arial"/>
                  <a:ea typeface="+mn-ea"/>
                  <a:cs typeface="+mn-cs"/>
                </a:rPr>
              </a:br>
              <a:r>
                <a:rPr kumimoji="0" lang="en-US" sz="1000" b="0" i="0" u="none" strike="noStrike" kern="1200" cap="none" spc="0" normalizeH="0" baseline="0" noProof="0">
                  <a:ln>
                    <a:noFill/>
                  </a:ln>
                  <a:solidFill>
                    <a:srgbClr val="FFFFFF"/>
                  </a:solidFill>
                  <a:effectLst/>
                  <a:uLnTx/>
                  <a:uFillTx/>
                  <a:latin typeface="Arial"/>
                  <a:ea typeface="+mn-ea"/>
                  <a:cs typeface="+mn-cs"/>
                </a:rPr>
                <a:t>(IDC BV assessment</a:t>
              </a:r>
              <a:r>
                <a:rPr kumimoji="0" lang="en-US" sz="1200" b="0" i="0" u="none" strike="noStrike" kern="1200" cap="none" spc="0" normalizeH="0" baseline="30000" noProof="0">
                  <a:ln>
                    <a:noFill/>
                  </a:ln>
                  <a:solidFill>
                    <a:srgbClr val="FFFFFF"/>
                  </a:solidFill>
                  <a:effectLst/>
                  <a:uLnTx/>
                  <a:uFillTx/>
                  <a:latin typeface="Arial"/>
                  <a:ea typeface="+mn-ea"/>
                  <a:cs typeface="+mn-cs"/>
                </a:rPr>
                <a:t>9</a:t>
              </a:r>
              <a:r>
                <a:rPr kumimoji="0" lang="en-US" sz="1000" b="0" i="0" u="none" strike="noStrike" kern="1200" cap="none" spc="0" normalizeH="0" baseline="0" noProof="0">
                  <a:ln>
                    <a:noFill/>
                  </a:ln>
                  <a:solidFill>
                    <a:srgbClr val="FFFFFF"/>
                  </a:solidFill>
                  <a:effectLst/>
                  <a:uLnTx/>
                  <a:uFillTx/>
                  <a:latin typeface="Arial"/>
                  <a:ea typeface="+mn-ea"/>
                  <a:cs typeface="+mn-cs"/>
                </a:rPr>
                <a:t>)</a:t>
              </a: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grpSp>
      <p:sp>
        <p:nvSpPr>
          <p:cNvPr id="167" name="TextBox 166">
            <a:extLst>
              <a:ext uri="{FF2B5EF4-FFF2-40B4-BE49-F238E27FC236}">
                <a16:creationId xmlns:a16="http://schemas.microsoft.com/office/drawing/2014/main" id="{BB0B17D4-DB89-AF13-8956-3CAC2166D298}"/>
              </a:ext>
            </a:extLst>
          </p:cNvPr>
          <p:cNvSpPr txBox="1"/>
          <p:nvPr/>
        </p:nvSpPr>
        <p:spPr>
          <a:xfrm>
            <a:off x="207382" y="673063"/>
            <a:ext cx="2173829" cy="338554"/>
          </a:xfrm>
          <a:prstGeom prst="rect">
            <a:avLst/>
          </a:prstGeom>
          <a:noFill/>
        </p:spPr>
        <p:txBody>
          <a:bodyPr wrap="square" lIns="45720" tIns="45720" rIns="45720" bIns="45720">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chemeClr val="tx2"/>
                </a:solidFill>
                <a:effectLst/>
                <a:uLnTx/>
                <a:uFillTx/>
                <a:latin typeface="Arial Nova Light"/>
                <a:ea typeface="+mn-ea"/>
                <a:cs typeface="+mn-cs"/>
              </a:rPr>
              <a:t>Customer adoption</a:t>
            </a:r>
          </a:p>
        </p:txBody>
      </p:sp>
      <p:grpSp>
        <p:nvGrpSpPr>
          <p:cNvPr id="180" name="Group 179">
            <a:extLst>
              <a:ext uri="{FF2B5EF4-FFF2-40B4-BE49-F238E27FC236}">
                <a16:creationId xmlns:a16="http://schemas.microsoft.com/office/drawing/2014/main" id="{28C26F8A-1B2E-9144-202C-0AA19D521933}"/>
              </a:ext>
            </a:extLst>
          </p:cNvPr>
          <p:cNvGrpSpPr/>
          <p:nvPr/>
        </p:nvGrpSpPr>
        <p:grpSpPr>
          <a:xfrm>
            <a:off x="4510014" y="2070439"/>
            <a:ext cx="3005970" cy="369332"/>
            <a:chOff x="4799515" y="2088841"/>
            <a:chExt cx="2820486" cy="369332"/>
          </a:xfrm>
        </p:grpSpPr>
        <p:sp>
          <p:nvSpPr>
            <p:cNvPr id="169" name="TextBox 168">
              <a:extLst>
                <a:ext uri="{FF2B5EF4-FFF2-40B4-BE49-F238E27FC236}">
                  <a16:creationId xmlns:a16="http://schemas.microsoft.com/office/drawing/2014/main" id="{D341DAE9-7D51-FBDC-33E3-BC9A9649ADCD}"/>
                </a:ext>
              </a:extLst>
            </p:cNvPr>
            <p:cNvSpPr txBox="1"/>
            <p:nvPr/>
          </p:nvSpPr>
          <p:spPr>
            <a:xfrm>
              <a:off x="4799515" y="2088841"/>
              <a:ext cx="1098027" cy="369332"/>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mn-cs"/>
                </a:rPr>
                <a:t>All-inclusive software</a:t>
              </a:r>
            </a:p>
          </p:txBody>
        </p:sp>
        <p:sp>
          <p:nvSpPr>
            <p:cNvPr id="170" name="TextBox 169">
              <a:extLst>
                <a:ext uri="{FF2B5EF4-FFF2-40B4-BE49-F238E27FC236}">
                  <a16:creationId xmlns:a16="http://schemas.microsoft.com/office/drawing/2014/main" id="{0BC2FB35-F56B-00AA-2FA1-AA9950B18849}"/>
                </a:ext>
              </a:extLst>
            </p:cNvPr>
            <p:cNvSpPr txBox="1"/>
            <p:nvPr/>
          </p:nvSpPr>
          <p:spPr>
            <a:xfrm>
              <a:off x="5641432" y="2088841"/>
              <a:ext cx="1217401" cy="369332"/>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mn-cs"/>
                </a:rPr>
                <a:t>3-year sat guarantee</a:t>
              </a:r>
            </a:p>
          </p:txBody>
        </p:sp>
        <p:sp>
          <p:nvSpPr>
            <p:cNvPr id="172" name="TextBox 171">
              <a:extLst>
                <a:ext uri="{FF2B5EF4-FFF2-40B4-BE49-F238E27FC236}">
                  <a16:creationId xmlns:a16="http://schemas.microsoft.com/office/drawing/2014/main" id="{3E9B8DC0-3AF3-6CA8-339D-B3F76AA4442B}"/>
                </a:ext>
              </a:extLst>
            </p:cNvPr>
            <p:cNvSpPr txBox="1"/>
            <p:nvPr/>
          </p:nvSpPr>
          <p:spPr>
            <a:xfrm>
              <a:off x="6774703" y="2088841"/>
              <a:ext cx="845298" cy="369332"/>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mn-cs"/>
                </a:rPr>
                <a:t>Capacity refresh credit</a:t>
              </a:r>
            </a:p>
          </p:txBody>
        </p:sp>
      </p:grpSp>
      <p:sp>
        <p:nvSpPr>
          <p:cNvPr id="130" name="TextBox 129">
            <a:extLst>
              <a:ext uri="{FF2B5EF4-FFF2-40B4-BE49-F238E27FC236}">
                <a16:creationId xmlns:a16="http://schemas.microsoft.com/office/drawing/2014/main" id="{0CB1F0E1-2360-CF97-D740-81B348581FAA}"/>
              </a:ext>
            </a:extLst>
          </p:cNvPr>
          <p:cNvSpPr txBox="1"/>
          <p:nvPr/>
        </p:nvSpPr>
        <p:spPr>
          <a:xfrm>
            <a:off x="8353199" y="1863195"/>
            <a:ext cx="1949016" cy="459100"/>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300"/>
              </a:spcBef>
              <a:spcAft>
                <a:spcPts val="0"/>
              </a:spcAft>
              <a:buClrTx/>
              <a:buSzTx/>
              <a:buFontTx/>
              <a:buNone/>
              <a:tabLst/>
              <a:defRPr/>
            </a:pPr>
            <a:r>
              <a:rPr kumimoji="0" lang="en-US" sz="1600" b="0" i="0" u="none" strike="noStrike" kern="1200" cap="none" spc="0" normalizeH="0" baseline="0" noProof="0">
                <a:ln>
                  <a:noFill/>
                </a:ln>
                <a:solidFill>
                  <a:schemeClr val="tx2"/>
                </a:solidFill>
                <a:effectLst/>
                <a:uLnTx/>
                <a:uFillTx/>
                <a:latin typeface="Arial Nova Light"/>
                <a:ea typeface="+mn-ea"/>
                <a:cs typeface="+mn-cs"/>
              </a:rPr>
              <a:t>Integrated backup</a:t>
            </a:r>
            <a:endParaRPr kumimoji="0" lang="en-US" sz="1600" b="0" i="0" u="none" strike="noStrike" kern="1200" cap="none" spc="0" normalizeH="0" baseline="0" noProof="0">
              <a:ln>
                <a:noFill/>
              </a:ln>
              <a:solidFill>
                <a:schemeClr val="tx2"/>
              </a:solidFill>
              <a:effectLst/>
              <a:uLnTx/>
              <a:uFillTx/>
              <a:latin typeface="Arial"/>
              <a:ea typeface="+mn-ea"/>
              <a:cs typeface="+mn-cs"/>
            </a:endParaRPr>
          </a:p>
          <a:p>
            <a:pPr marL="0" marR="0" lvl="0" indent="0" algn="ctr" defTabSz="914377" rtl="0" eaLnBrk="1" fontAlgn="auto" latinLnBrk="0" hangingPunct="1">
              <a:lnSpc>
                <a:spcPct val="100000"/>
              </a:lnSpc>
              <a:spcBef>
                <a:spcPts val="400"/>
              </a:spcBef>
              <a:spcAft>
                <a:spcPts val="0"/>
              </a:spcAft>
              <a:buClrTx/>
              <a:buSzTx/>
              <a:buFontTx/>
              <a:buNone/>
              <a:tabLst/>
              <a:defRPr/>
            </a:pPr>
            <a:r>
              <a:rPr kumimoji="0" lang="en-US" sz="1050" b="1" i="0" u="none" strike="noStrike" kern="1200" cap="none" spc="0" normalizeH="0" baseline="0" noProof="0">
                <a:ln>
                  <a:noFill/>
                </a:ln>
                <a:solidFill>
                  <a:schemeClr val="accent1"/>
                </a:solidFill>
                <a:effectLst/>
                <a:uLnTx/>
                <a:uFillTx/>
                <a:latin typeface="Arial"/>
                <a:ea typeface="+mn-ea"/>
                <a:cs typeface="+mn-cs"/>
              </a:rPr>
              <a:t>with Storage Direct Protection</a:t>
            </a:r>
            <a:endParaRPr kumimoji="0" lang="en-US" sz="1200" b="1" i="0" u="none" strike="noStrike" kern="1200" cap="none" spc="0" normalizeH="0" baseline="0" noProof="0">
              <a:ln>
                <a:noFill/>
              </a:ln>
              <a:solidFill>
                <a:schemeClr val="accent1"/>
              </a:solidFill>
              <a:effectLst/>
              <a:uLnTx/>
              <a:uFillTx/>
              <a:latin typeface="Arial"/>
              <a:ea typeface="+mn-ea"/>
              <a:cs typeface="+mn-cs"/>
            </a:endParaRPr>
          </a:p>
        </p:txBody>
      </p:sp>
      <p:sp>
        <p:nvSpPr>
          <p:cNvPr id="5" name="TextBox 4">
            <a:extLst>
              <a:ext uri="{FF2B5EF4-FFF2-40B4-BE49-F238E27FC236}">
                <a16:creationId xmlns:a16="http://schemas.microsoft.com/office/drawing/2014/main" id="{C623C665-380D-7631-FD5E-254C5D44B8BC}"/>
              </a:ext>
            </a:extLst>
          </p:cNvPr>
          <p:cNvSpPr txBox="1"/>
          <p:nvPr/>
        </p:nvSpPr>
        <p:spPr>
          <a:xfrm>
            <a:off x="4237767" y="1566067"/>
            <a:ext cx="3719519" cy="42575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chemeClr val="bg1">
                    <a:lumMod val="20000"/>
                    <a:lumOff val="80000"/>
                  </a:schemeClr>
                </a:solidFill>
                <a:effectLst/>
                <a:uLnTx/>
                <a:uFillTx/>
                <a:latin typeface="Arial"/>
                <a:ea typeface="+mn-ea"/>
                <a:cs typeface="+mn-cs"/>
              </a:rPr>
              <a:t>Next gen, higher-model, scale-out</a:t>
            </a:r>
          </a:p>
          <a:p>
            <a:pPr marL="0" marR="0" lvl="0" indent="0" algn="ctr" defTabSz="914377" rtl="0" eaLnBrk="1" fontAlgn="auto" latinLnBrk="0" hangingPunct="1">
              <a:lnSpc>
                <a:spcPct val="100000"/>
              </a:lnSpc>
              <a:spcBef>
                <a:spcPts val="20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Save up to 25% on non-disruptive upgrades</a:t>
            </a:r>
            <a:r>
              <a:rPr kumimoji="0" lang="en-US" sz="1200" b="0" i="0" u="none" strike="noStrike" kern="1200" cap="none" spc="0" normalizeH="0" baseline="30000" noProof="0">
                <a:ln>
                  <a:noFill/>
                </a:ln>
                <a:solidFill>
                  <a:srgbClr val="FFFFFF"/>
                </a:solidFill>
                <a:effectLst/>
                <a:uLnTx/>
                <a:uFillTx/>
                <a:latin typeface="Arial"/>
                <a:ea typeface="+mn-ea"/>
                <a:cs typeface="+mn-cs"/>
              </a:rPr>
              <a:t>4</a:t>
            </a:r>
            <a:endParaRPr kumimoji="0" lang="en-US" sz="1600" b="0" i="0" u="none" strike="noStrike" kern="1200" cap="none" spc="0" normalizeH="0" baseline="30000" noProof="0">
              <a:ln>
                <a:noFill/>
              </a:ln>
              <a:solidFill>
                <a:srgbClr val="F4BB5E"/>
              </a:solidFill>
              <a:effectLst/>
              <a:uLnTx/>
              <a:uFillTx/>
              <a:latin typeface="Arial Nova Light"/>
              <a:ea typeface="+mn-ea"/>
              <a:cs typeface="+mn-cs"/>
            </a:endParaRPr>
          </a:p>
        </p:txBody>
      </p:sp>
      <p:grpSp>
        <p:nvGrpSpPr>
          <p:cNvPr id="39" name="Group 38">
            <a:extLst>
              <a:ext uri="{FF2B5EF4-FFF2-40B4-BE49-F238E27FC236}">
                <a16:creationId xmlns:a16="http://schemas.microsoft.com/office/drawing/2014/main" id="{2BDFEA7D-AEF8-C460-82C8-31E16E1047D1}"/>
              </a:ext>
            </a:extLst>
          </p:cNvPr>
          <p:cNvGrpSpPr/>
          <p:nvPr/>
        </p:nvGrpSpPr>
        <p:grpSpPr>
          <a:xfrm>
            <a:off x="8294239" y="2368921"/>
            <a:ext cx="2066936" cy="201168"/>
            <a:chOff x="8272423" y="2287053"/>
            <a:chExt cx="2066936" cy="201168"/>
          </a:xfrm>
        </p:grpSpPr>
        <p:grpSp>
          <p:nvGrpSpPr>
            <p:cNvPr id="179" name="Group 178">
              <a:extLst>
                <a:ext uri="{FF2B5EF4-FFF2-40B4-BE49-F238E27FC236}">
                  <a16:creationId xmlns:a16="http://schemas.microsoft.com/office/drawing/2014/main" id="{BC8F3991-2970-E64B-4681-83F4B296D37E}"/>
                </a:ext>
              </a:extLst>
            </p:cNvPr>
            <p:cNvGrpSpPr/>
            <p:nvPr/>
          </p:nvGrpSpPr>
          <p:grpSpPr>
            <a:xfrm>
              <a:off x="8272423" y="2304665"/>
              <a:ext cx="2066936" cy="153890"/>
              <a:chOff x="248519" y="5362963"/>
              <a:chExt cx="1659355" cy="123543"/>
            </a:xfrm>
          </p:grpSpPr>
          <p:sp>
            <p:nvSpPr>
              <p:cNvPr id="176" name="TextBox 175">
                <a:extLst>
                  <a:ext uri="{FF2B5EF4-FFF2-40B4-BE49-F238E27FC236}">
                    <a16:creationId xmlns:a16="http://schemas.microsoft.com/office/drawing/2014/main" id="{85C9878A-4D50-83C5-CC25-6E35FC069F0C}"/>
                  </a:ext>
                </a:extLst>
              </p:cNvPr>
              <p:cNvSpPr txBox="1"/>
              <p:nvPr/>
            </p:nvSpPr>
            <p:spPr>
              <a:xfrm>
                <a:off x="248519" y="5362964"/>
                <a:ext cx="718352" cy="123542"/>
              </a:xfrm>
              <a:prstGeom prst="rect">
                <a:avLst/>
              </a:prstGeom>
              <a:noFill/>
            </p:spPr>
            <p:txBody>
              <a:bodyPr wrap="none" lIns="91440" tIns="0" rIns="9144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a:ea typeface="+mn-ea"/>
                    <a:cs typeface="+mn-cs"/>
                  </a:rPr>
                  <a:t>PowerStore</a:t>
                </a:r>
              </a:p>
            </p:txBody>
          </p:sp>
          <p:sp>
            <p:nvSpPr>
              <p:cNvPr id="177" name="TextBox 176">
                <a:extLst>
                  <a:ext uri="{FF2B5EF4-FFF2-40B4-BE49-F238E27FC236}">
                    <a16:creationId xmlns:a16="http://schemas.microsoft.com/office/drawing/2014/main" id="{4087BF82-11B3-E442-9233-ADDCC7199A4F}"/>
                  </a:ext>
                </a:extLst>
              </p:cNvPr>
              <p:cNvSpPr txBox="1"/>
              <p:nvPr/>
            </p:nvSpPr>
            <p:spPr>
              <a:xfrm>
                <a:off x="1098153" y="5362963"/>
                <a:ext cx="809721" cy="123542"/>
              </a:xfrm>
              <a:prstGeom prst="rect">
                <a:avLst/>
              </a:prstGeom>
              <a:noFill/>
            </p:spPr>
            <p:txBody>
              <a:bodyPr wrap="none" lIns="91440" tIns="0" rIns="9144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1" u="none" strike="noStrike" cap="none" spc="0" normalizeH="0" baseline="0">
                    <a:ln>
                      <a:noFill/>
                    </a:ln>
                    <a:solidFill>
                      <a:srgbClr val="FFFFFF"/>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a:ea typeface="+mn-ea"/>
                    <a:cs typeface="+mn-cs"/>
                  </a:rPr>
                  <a:t>PowerProtect</a:t>
                </a:r>
              </a:p>
            </p:txBody>
          </p:sp>
        </p:grpSp>
        <p:sp>
          <p:nvSpPr>
            <p:cNvPr id="25" name="Heart 24">
              <a:extLst>
                <a:ext uri="{FF2B5EF4-FFF2-40B4-BE49-F238E27FC236}">
                  <a16:creationId xmlns:a16="http://schemas.microsoft.com/office/drawing/2014/main" id="{C5E5A6A8-4C89-8214-693C-42FA79A09628}"/>
                </a:ext>
              </a:extLst>
            </p:cNvPr>
            <p:cNvSpPr/>
            <p:nvPr/>
          </p:nvSpPr>
          <p:spPr>
            <a:xfrm>
              <a:off x="9142146" y="2287053"/>
              <a:ext cx="210312" cy="201168"/>
            </a:xfrm>
            <a:prstGeom prst="hear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sp>
        <p:nvSpPr>
          <p:cNvPr id="18" name="Rectangle: Top Corners Rounded 17">
            <a:extLst>
              <a:ext uri="{FF2B5EF4-FFF2-40B4-BE49-F238E27FC236}">
                <a16:creationId xmlns:a16="http://schemas.microsoft.com/office/drawing/2014/main" id="{87F5E739-8C03-9789-37CA-96DD603B2322}"/>
              </a:ext>
            </a:extLst>
          </p:cNvPr>
          <p:cNvSpPr/>
          <p:nvPr/>
        </p:nvSpPr>
        <p:spPr>
          <a:xfrm>
            <a:off x="4675981" y="2899611"/>
            <a:ext cx="2840038" cy="448023"/>
          </a:xfrm>
          <a:prstGeom prst="round2SameRect">
            <a:avLst/>
          </a:prstGeom>
          <a:solidFill>
            <a:srgbClr val="1D2C3B"/>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9" name="TextBox 18">
            <a:extLst>
              <a:ext uri="{FF2B5EF4-FFF2-40B4-BE49-F238E27FC236}">
                <a16:creationId xmlns:a16="http://schemas.microsoft.com/office/drawing/2014/main" id="{626F2951-72DF-DEF6-B3E9-2D527054285B}"/>
              </a:ext>
            </a:extLst>
          </p:cNvPr>
          <p:cNvSpPr txBox="1"/>
          <p:nvPr/>
        </p:nvSpPr>
        <p:spPr>
          <a:xfrm>
            <a:off x="4993289" y="2939299"/>
            <a:ext cx="2205422" cy="15388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300" normalizeH="0" baseline="0" noProof="0">
                <a:ln>
                  <a:noFill/>
                </a:ln>
                <a:solidFill>
                  <a:schemeClr val="tx2"/>
                </a:solidFill>
                <a:effectLst/>
                <a:uLnTx/>
                <a:uFillTx/>
                <a:latin typeface="Arial"/>
                <a:ea typeface="+mn-ea"/>
                <a:cs typeface="+mn-cs"/>
              </a:rPr>
              <a:t>POWERSTORE</a:t>
            </a:r>
          </a:p>
        </p:txBody>
      </p:sp>
      <p:pic>
        <p:nvPicPr>
          <p:cNvPr id="44" name="Picture 43">
            <a:extLst>
              <a:ext uri="{FF2B5EF4-FFF2-40B4-BE49-F238E27FC236}">
                <a16:creationId xmlns:a16="http://schemas.microsoft.com/office/drawing/2014/main" id="{30C6619E-A7DD-57D7-BAC3-B67273AE3EE2}"/>
              </a:ext>
            </a:extLst>
          </p:cNvPr>
          <p:cNvPicPr>
            <a:picLocks noChangeAspect="1"/>
          </p:cNvPicPr>
          <p:nvPr/>
        </p:nvPicPr>
        <p:blipFill rotWithShape="1">
          <a:blip r:embed="rId3"/>
          <a:srcRect l="4813" t="41948" r="4873" b="41771"/>
          <a:stretch/>
        </p:blipFill>
        <p:spPr>
          <a:xfrm>
            <a:off x="4000500" y="3125541"/>
            <a:ext cx="4191000" cy="755514"/>
          </a:xfrm>
          <a:prstGeom prst="rect">
            <a:avLst/>
          </a:prstGeom>
          <a:ln>
            <a:noFill/>
          </a:ln>
          <a:effectLst>
            <a:outerShdw blurRad="127000" algn="ctr" rotWithShape="0">
              <a:prstClr val="black">
                <a:alpha val="70000"/>
              </a:prstClr>
            </a:outerShdw>
          </a:effectLst>
        </p:spPr>
      </p:pic>
      <p:grpSp>
        <p:nvGrpSpPr>
          <p:cNvPr id="55" name="Group 54">
            <a:extLst>
              <a:ext uri="{FF2B5EF4-FFF2-40B4-BE49-F238E27FC236}">
                <a16:creationId xmlns:a16="http://schemas.microsoft.com/office/drawing/2014/main" id="{D28F0693-C926-2918-8F65-B1F8F60CFF76}"/>
              </a:ext>
            </a:extLst>
          </p:cNvPr>
          <p:cNvGrpSpPr/>
          <p:nvPr/>
        </p:nvGrpSpPr>
        <p:grpSpPr>
          <a:xfrm>
            <a:off x="10052508" y="3736709"/>
            <a:ext cx="1820112" cy="623248"/>
            <a:chOff x="10166098" y="3292608"/>
            <a:chExt cx="2332972" cy="798865"/>
          </a:xfrm>
        </p:grpSpPr>
        <p:pic>
          <p:nvPicPr>
            <p:cNvPr id="56" name="Picture 55">
              <a:extLst>
                <a:ext uri="{FF2B5EF4-FFF2-40B4-BE49-F238E27FC236}">
                  <a16:creationId xmlns:a16="http://schemas.microsoft.com/office/drawing/2014/main" id="{E4C9EC60-AECF-C412-7F1C-426003AE5164}"/>
                </a:ext>
              </a:extLst>
            </p:cNvPr>
            <p:cNvPicPr>
              <a:picLocks noChangeAspect="1"/>
            </p:cNvPicPr>
            <p:nvPr/>
          </p:nvPicPr>
          <p:blipFill>
            <a:blip r:embed="rId4"/>
            <a:srcRect/>
            <a:stretch/>
          </p:blipFill>
          <p:spPr>
            <a:xfrm>
              <a:off x="10166098" y="3333954"/>
              <a:ext cx="723734" cy="731519"/>
            </a:xfrm>
            <a:prstGeom prst="rect">
              <a:avLst/>
            </a:prstGeom>
          </p:spPr>
        </p:pic>
        <p:sp>
          <p:nvSpPr>
            <p:cNvPr id="57" name="TextBox 56">
              <a:extLst>
                <a:ext uri="{FF2B5EF4-FFF2-40B4-BE49-F238E27FC236}">
                  <a16:creationId xmlns:a16="http://schemas.microsoft.com/office/drawing/2014/main" id="{E27DDE6A-A286-05EF-F18E-2D7EDAEA3B9B}"/>
                </a:ext>
              </a:extLst>
            </p:cNvPr>
            <p:cNvSpPr txBox="1"/>
            <p:nvPr/>
          </p:nvSpPr>
          <p:spPr>
            <a:xfrm>
              <a:off x="10751144" y="3292608"/>
              <a:ext cx="1747926" cy="798865"/>
            </a:xfrm>
            <a:prstGeom prst="rect">
              <a:avLst/>
            </a:prstGeom>
            <a:noFill/>
          </p:spPr>
          <p:txBody>
            <a:bodyPr wrap="square">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a:ln>
                    <a:noFill/>
                  </a:ln>
                  <a:solidFill>
                    <a:schemeClr val="accent4"/>
                  </a:solidFill>
                  <a:effectLst/>
                  <a:uLnTx/>
                  <a:uFillTx/>
                  <a:latin typeface="Arial"/>
                  <a:ea typeface="+mn-ea"/>
                  <a:cs typeface="Arial"/>
                </a:rPr>
                <a:t>Voted #1</a:t>
              </a:r>
            </a:p>
            <a:p>
              <a:pPr marL="0" marR="0" lvl="0" indent="0" algn="ctr" defTabSz="914377" rtl="0" eaLnBrk="1" fontAlgn="auto" latinLnBrk="0" hangingPunct="1">
                <a:lnSpc>
                  <a:spcPct val="100000"/>
                </a:lnSpc>
                <a:spcBef>
                  <a:spcPts val="20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Ease of use</a:t>
              </a:r>
              <a:r>
                <a:rPr kumimoji="0" lang="en-US" sz="1200" b="0" i="0" u="none" strike="noStrike" kern="1200" cap="none" spc="0" normalizeH="0" baseline="30000" noProof="0">
                  <a:ln>
                    <a:noFill/>
                  </a:ln>
                  <a:solidFill>
                    <a:srgbClr val="FFFFFF"/>
                  </a:solidFill>
                  <a:effectLst/>
                  <a:uLnTx/>
                  <a:uFillTx/>
                  <a:latin typeface="Arial"/>
                  <a:ea typeface="+mn-ea"/>
                  <a:cs typeface="Arial"/>
                </a:rPr>
                <a:t>10</a:t>
              </a:r>
              <a:endParaRPr kumimoji="0" lang="en-US" sz="900" b="0" i="0" u="none" strike="noStrike" kern="1200" cap="none" spc="0" normalizeH="0" baseline="30000" noProof="0">
                <a:ln>
                  <a:noFill/>
                </a:ln>
                <a:solidFill>
                  <a:srgbClr val="FFFFFF"/>
                </a:solidFill>
                <a:effectLst/>
                <a:uLnTx/>
                <a:uFillTx/>
                <a:latin typeface="Arial"/>
                <a:ea typeface="+mn-ea"/>
                <a:cs typeface="Arial"/>
              </a:endParaRPr>
            </a:p>
          </p:txBody>
        </p:sp>
      </p:grpSp>
      <p:grpSp>
        <p:nvGrpSpPr>
          <p:cNvPr id="27" name="Group 26">
            <a:extLst>
              <a:ext uri="{FF2B5EF4-FFF2-40B4-BE49-F238E27FC236}">
                <a16:creationId xmlns:a16="http://schemas.microsoft.com/office/drawing/2014/main" id="{D5C100BE-C692-D5E0-6C8A-3791487648C7}"/>
              </a:ext>
            </a:extLst>
          </p:cNvPr>
          <p:cNvGrpSpPr/>
          <p:nvPr/>
        </p:nvGrpSpPr>
        <p:grpSpPr>
          <a:xfrm>
            <a:off x="282023" y="1857900"/>
            <a:ext cx="1654672" cy="952417"/>
            <a:chOff x="282023" y="1684275"/>
            <a:chExt cx="1654672" cy="952417"/>
          </a:xfrm>
        </p:grpSpPr>
        <p:sp>
          <p:nvSpPr>
            <p:cNvPr id="28" name="TextBox 27">
              <a:extLst>
                <a:ext uri="{FF2B5EF4-FFF2-40B4-BE49-F238E27FC236}">
                  <a16:creationId xmlns:a16="http://schemas.microsoft.com/office/drawing/2014/main" id="{019B9377-1FD0-95C5-D1EC-4B5EA618FD06}"/>
                </a:ext>
              </a:extLst>
            </p:cNvPr>
            <p:cNvSpPr txBox="1"/>
            <p:nvPr/>
          </p:nvSpPr>
          <p:spPr>
            <a:xfrm>
              <a:off x="282023" y="1684275"/>
              <a:ext cx="1654672" cy="58477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2"/>
                  </a:solidFill>
                  <a:effectLst/>
                  <a:uLnTx/>
                  <a:uFillTx/>
                  <a:latin typeface="Arial Nova Light"/>
                  <a:ea typeface="+mn-ea"/>
                  <a:cs typeface="+mn-cs"/>
                </a:rPr>
                <a:t>6 Product of</a:t>
              </a:r>
              <a:br>
                <a:rPr kumimoji="0" lang="en-US" sz="1600" b="0" i="0" u="none" strike="noStrike" kern="1200" cap="none" spc="0" normalizeH="0" baseline="0" noProof="0">
                  <a:ln>
                    <a:noFill/>
                  </a:ln>
                  <a:solidFill>
                    <a:schemeClr val="tx2"/>
                  </a:solidFill>
                  <a:effectLst/>
                  <a:uLnTx/>
                  <a:uFillTx/>
                  <a:latin typeface="Arial Nova Light"/>
                  <a:ea typeface="+mn-ea"/>
                  <a:cs typeface="+mn-cs"/>
                </a:rPr>
              </a:br>
              <a:r>
                <a:rPr kumimoji="0" lang="en-US" sz="1600" b="0" i="0" u="none" strike="noStrike" kern="1200" cap="none" spc="0" normalizeH="0" baseline="0" noProof="0">
                  <a:ln>
                    <a:noFill/>
                  </a:ln>
                  <a:solidFill>
                    <a:schemeClr val="tx2"/>
                  </a:solidFill>
                  <a:effectLst/>
                  <a:uLnTx/>
                  <a:uFillTx/>
                  <a:latin typeface="Arial Nova Light"/>
                  <a:ea typeface="+mn-ea"/>
                  <a:cs typeface="+mn-cs"/>
                </a:rPr>
                <a:t>the Year awards</a:t>
              </a:r>
            </a:p>
          </p:txBody>
        </p:sp>
        <p:pic>
          <p:nvPicPr>
            <p:cNvPr id="30" name="Picture 2" descr="TechTarget Launching New Website to Help Business &amp; IT Leaders Understand  the Critical Role of Sustainability &amp; ESG in their Decision-Making,  Purchasing and Operations | Informa TechTarget">
              <a:extLst>
                <a:ext uri="{FF2B5EF4-FFF2-40B4-BE49-F238E27FC236}">
                  <a16:creationId xmlns:a16="http://schemas.microsoft.com/office/drawing/2014/main" id="{274DFE2D-774D-4B0D-8AA9-5072E219D4B5}"/>
                </a:ext>
              </a:extLst>
            </p:cNvPr>
            <p:cNvPicPr>
              <a:picLocks noChangeAspect="1" noChangeArrowheads="1"/>
            </p:cNvPicPr>
            <p:nvPr/>
          </p:nvPicPr>
          <p:blipFill>
            <a:blip r:embed="rId5">
              <a:biLevel thresh="25000"/>
              <a:extLst>
                <a:ext uri="{28A0092B-C50C-407E-A947-70E740481C1C}">
                  <a14:useLocalDpi xmlns:a14="http://schemas.microsoft.com/office/drawing/2010/main" val="0"/>
                </a:ext>
              </a:extLst>
            </a:blip>
            <a:srcRect/>
            <a:stretch>
              <a:fillRect/>
            </a:stretch>
          </p:blipFill>
          <p:spPr bwMode="auto">
            <a:xfrm>
              <a:off x="378674" y="2186931"/>
              <a:ext cx="719618" cy="44976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RN Features Coolest Cloud Vendors and Top Channel Chiefs">
              <a:extLst>
                <a:ext uri="{FF2B5EF4-FFF2-40B4-BE49-F238E27FC236}">
                  <a16:creationId xmlns:a16="http://schemas.microsoft.com/office/drawing/2014/main" id="{E4C9C86D-851E-DCDC-5700-813201AF30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8854" y="2344826"/>
              <a:ext cx="506554" cy="205986"/>
            </a:xfrm>
            <a:prstGeom prst="rect">
              <a:avLst/>
            </a:prstGeom>
            <a:noFill/>
            <a:extLst>
              <a:ext uri="{909E8E84-426E-40DD-AFC4-6F175D3DCCD1}">
                <a14:hiddenFill xmlns:a14="http://schemas.microsoft.com/office/drawing/2010/main">
                  <a:solidFill>
                    <a:srgbClr val="FFFFFF"/>
                  </a:solidFill>
                </a14:hiddenFill>
              </a:ext>
            </a:extLst>
          </p:spPr>
        </p:pic>
      </p:grpSp>
      <p:sp>
        <p:nvSpPr>
          <p:cNvPr id="35" name="TextBox 34">
            <a:extLst>
              <a:ext uri="{FF2B5EF4-FFF2-40B4-BE49-F238E27FC236}">
                <a16:creationId xmlns:a16="http://schemas.microsoft.com/office/drawing/2014/main" id="{100AE23E-1E3B-ED93-FF31-CBDB50474898}"/>
              </a:ext>
            </a:extLst>
          </p:cNvPr>
          <p:cNvSpPr txBox="1"/>
          <p:nvPr/>
        </p:nvSpPr>
        <p:spPr>
          <a:xfrm>
            <a:off x="2453461" y="1906580"/>
            <a:ext cx="1224490" cy="795089"/>
          </a:xfrm>
          <a:prstGeom prst="rect">
            <a:avLst/>
          </a:prstGeom>
          <a:noFill/>
        </p:spPr>
        <p:txBody>
          <a:bodyPr wrap="square">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a:ln>
                  <a:noFill/>
                </a:ln>
                <a:solidFill>
                  <a:schemeClr val="tx2"/>
                </a:solidFill>
                <a:effectLst/>
                <a:uLnTx/>
                <a:uFillTx/>
                <a:latin typeface="Arial"/>
                <a:ea typeface="+mn-ea"/>
                <a:cs typeface="Arial"/>
              </a:rPr>
              <a:t>Voted #1</a:t>
            </a:r>
          </a:p>
          <a:p>
            <a:pPr marL="0" marR="0" lvl="0" indent="0" algn="ctr" defTabSz="914377" rtl="0" eaLnBrk="1" fontAlgn="auto" latinLnBrk="0" hangingPunct="1">
              <a:lnSpc>
                <a:spcPct val="100000"/>
              </a:lnSpc>
              <a:spcBef>
                <a:spcPts val="20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Arial"/>
              </a:rPr>
              <a:t>Roadmap confidence</a:t>
            </a:r>
            <a:r>
              <a:rPr kumimoji="0" lang="en-US" sz="1200" b="0" i="0" u="none" strike="noStrike" kern="1200" cap="none" spc="0" normalizeH="0" baseline="30000" noProof="0">
                <a:ln>
                  <a:noFill/>
                </a:ln>
                <a:solidFill>
                  <a:schemeClr val="accent1"/>
                </a:solidFill>
                <a:effectLst/>
                <a:uLnTx/>
                <a:uFillTx/>
                <a:latin typeface="Arial"/>
                <a:ea typeface="+mn-ea"/>
                <a:cs typeface="Arial"/>
              </a:rPr>
              <a:t>2</a:t>
            </a:r>
            <a:endParaRPr kumimoji="0" lang="en-US" sz="900" b="0" i="0" u="none" strike="noStrike" kern="1200" cap="none" spc="0" normalizeH="0" baseline="30000" noProof="0">
              <a:ln>
                <a:noFill/>
              </a:ln>
              <a:solidFill>
                <a:schemeClr val="accent1"/>
              </a:solidFill>
              <a:effectLst/>
              <a:uLnTx/>
              <a:uFillTx/>
              <a:latin typeface="Arial"/>
              <a:ea typeface="+mn-ea"/>
              <a:cs typeface="Arial"/>
            </a:endParaRPr>
          </a:p>
        </p:txBody>
      </p:sp>
      <p:pic>
        <p:nvPicPr>
          <p:cNvPr id="36" name="Picture 35">
            <a:extLst>
              <a:ext uri="{FF2B5EF4-FFF2-40B4-BE49-F238E27FC236}">
                <a16:creationId xmlns:a16="http://schemas.microsoft.com/office/drawing/2014/main" id="{21DF7252-F7AA-1024-1C00-C759BAB0E6F0}"/>
              </a:ext>
            </a:extLst>
          </p:cNvPr>
          <p:cNvPicPr>
            <a:picLocks noChangeAspect="1"/>
          </p:cNvPicPr>
          <p:nvPr/>
        </p:nvPicPr>
        <p:blipFill>
          <a:blip r:embed="rId7"/>
          <a:srcRect/>
          <a:stretch/>
        </p:blipFill>
        <p:spPr>
          <a:xfrm>
            <a:off x="1972186" y="2055639"/>
            <a:ext cx="570707" cy="570707"/>
          </a:xfrm>
          <a:prstGeom prst="rect">
            <a:avLst/>
          </a:prstGeom>
        </p:spPr>
      </p:pic>
      <p:sp>
        <p:nvSpPr>
          <p:cNvPr id="37" name="Content Placeholder 30">
            <a:extLst>
              <a:ext uri="{FF2B5EF4-FFF2-40B4-BE49-F238E27FC236}">
                <a16:creationId xmlns:a16="http://schemas.microsoft.com/office/drawing/2014/main" id="{764643AA-3122-C6A4-A24B-23E4A5EEE7F9}"/>
              </a:ext>
            </a:extLst>
          </p:cNvPr>
          <p:cNvSpPr txBox="1">
            <a:spLocks/>
          </p:cNvSpPr>
          <p:nvPr/>
        </p:nvSpPr>
        <p:spPr>
          <a:xfrm>
            <a:off x="1622306" y="1002864"/>
            <a:ext cx="912042" cy="646331"/>
          </a:xfrm>
          <a:prstGeom prst="rect">
            <a:avLst/>
          </a:prstGeom>
        </p:spPr>
        <p:txBody>
          <a:bodyPr wrap="square" lIns="45720" tIns="45720" rIns="45720" bIns="45720" anchor="t" anchorCtr="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800" b="0" i="0" u="none" strike="noStrike" kern="1200" cap="none" spc="0" normalizeH="0" baseline="0" noProof="0">
                <a:ln>
                  <a:noFill/>
                </a:ln>
                <a:solidFill>
                  <a:schemeClr val="accent1"/>
                </a:solidFill>
                <a:effectLst/>
                <a:uLnTx/>
                <a:uFillTx/>
                <a:latin typeface="Arial"/>
                <a:ea typeface="+mn-ea"/>
                <a:cs typeface="Arial"/>
              </a:rPr>
              <a:t>600M+</a:t>
            </a: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chemeClr val="accent1"/>
                </a:solidFill>
                <a:effectLst/>
                <a:uLnTx/>
                <a:uFillTx/>
                <a:latin typeface="Arial"/>
                <a:ea typeface="+mn-ea"/>
                <a:cs typeface="Arial"/>
              </a:rPr>
              <a:t>run hours clocked</a:t>
            </a:r>
          </a:p>
        </p:txBody>
      </p:sp>
      <p:sp>
        <p:nvSpPr>
          <p:cNvPr id="38" name="Content Placeholder 30">
            <a:extLst>
              <a:ext uri="{FF2B5EF4-FFF2-40B4-BE49-F238E27FC236}">
                <a16:creationId xmlns:a16="http://schemas.microsoft.com/office/drawing/2014/main" id="{5EC66B12-EE17-8C2D-1B28-5FC7A106BEB9}"/>
              </a:ext>
            </a:extLst>
          </p:cNvPr>
          <p:cNvSpPr txBox="1">
            <a:spLocks/>
          </p:cNvSpPr>
          <p:nvPr/>
        </p:nvSpPr>
        <p:spPr>
          <a:xfrm>
            <a:off x="423202" y="1002864"/>
            <a:ext cx="675216" cy="646331"/>
          </a:xfrm>
          <a:prstGeom prst="rect">
            <a:avLst/>
          </a:prstGeom>
        </p:spPr>
        <p:txBody>
          <a:bodyPr wrap="square" lIns="45720" tIns="45720" rIns="45720" bIns="45720" anchor="t" anchorCtr="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800" b="0" i="0" u="none" strike="noStrike" kern="1200" cap="none" spc="0" normalizeH="0" baseline="0" noProof="0">
                <a:ln>
                  <a:noFill/>
                </a:ln>
                <a:solidFill>
                  <a:schemeClr val="accent1"/>
                </a:solidFill>
                <a:effectLst/>
                <a:uLnTx/>
                <a:uFillTx/>
                <a:latin typeface="Arial"/>
                <a:ea typeface="+mn-ea"/>
                <a:cs typeface="Arial"/>
              </a:rPr>
              <a:t>9+</a:t>
            </a: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chemeClr val="accent1"/>
                </a:solidFill>
                <a:effectLst/>
                <a:uLnTx/>
                <a:uFillTx/>
                <a:latin typeface="Arial"/>
                <a:ea typeface="+mn-ea"/>
                <a:cs typeface="Arial"/>
              </a:rPr>
              <a:t>exabytes</a:t>
            </a:r>
            <a:br>
              <a:rPr kumimoji="0" lang="en-US" sz="900" b="0" i="0" u="none" strike="noStrike" kern="1200" cap="none" spc="0" normalizeH="0" baseline="0" noProof="0">
                <a:ln>
                  <a:noFill/>
                </a:ln>
                <a:solidFill>
                  <a:schemeClr val="accent1"/>
                </a:solidFill>
                <a:effectLst/>
                <a:uLnTx/>
                <a:uFillTx/>
                <a:latin typeface="Arial"/>
                <a:ea typeface="+mn-ea"/>
                <a:cs typeface="Arial"/>
              </a:rPr>
            </a:br>
            <a:r>
              <a:rPr kumimoji="0" lang="en-US" sz="900" b="0" i="0" u="none" strike="noStrike" kern="1200" cap="none" spc="0" normalizeH="0" baseline="0" noProof="0">
                <a:ln>
                  <a:noFill/>
                </a:ln>
                <a:solidFill>
                  <a:schemeClr val="accent1"/>
                </a:solidFill>
                <a:effectLst/>
                <a:uLnTx/>
                <a:uFillTx/>
                <a:latin typeface="Arial"/>
                <a:ea typeface="+mn-ea"/>
                <a:cs typeface="Arial"/>
              </a:rPr>
              <a:t>shipped</a:t>
            </a:r>
          </a:p>
        </p:txBody>
      </p:sp>
      <p:sp>
        <p:nvSpPr>
          <p:cNvPr id="40" name="Content Placeholder 30">
            <a:extLst>
              <a:ext uri="{FF2B5EF4-FFF2-40B4-BE49-F238E27FC236}">
                <a16:creationId xmlns:a16="http://schemas.microsoft.com/office/drawing/2014/main" id="{4EDCD900-C18A-243B-E6C7-14A6894B1AB6}"/>
              </a:ext>
            </a:extLst>
          </p:cNvPr>
          <p:cNvSpPr txBox="1">
            <a:spLocks/>
          </p:cNvSpPr>
          <p:nvPr/>
        </p:nvSpPr>
        <p:spPr>
          <a:xfrm>
            <a:off x="980172" y="1002864"/>
            <a:ext cx="745972" cy="646331"/>
          </a:xfrm>
          <a:prstGeom prst="rect">
            <a:avLst/>
          </a:prstGeom>
        </p:spPr>
        <p:txBody>
          <a:bodyPr wrap="square" lIns="45720" tIns="45720" rIns="45720" bIns="45720" anchor="t" anchorCtr="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800" b="0" i="0" u="none" strike="noStrike" kern="1200" cap="none" spc="0" normalizeH="0" baseline="0" noProof="0">
                <a:ln>
                  <a:noFill/>
                </a:ln>
                <a:solidFill>
                  <a:schemeClr val="accent1"/>
                </a:solidFill>
                <a:effectLst/>
                <a:uLnTx/>
                <a:uFillTx/>
                <a:latin typeface="Arial"/>
                <a:ea typeface="+mn-ea"/>
                <a:cs typeface="Arial"/>
              </a:rPr>
              <a:t>90%</a:t>
            </a: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chemeClr val="accent1"/>
                </a:solidFill>
                <a:effectLst/>
                <a:uLnTx/>
                <a:uFillTx/>
                <a:latin typeface="Arial"/>
                <a:ea typeface="+mn-ea"/>
                <a:cs typeface="Arial"/>
              </a:rPr>
              <a:t>of F500 sectors</a:t>
            </a:r>
          </a:p>
        </p:txBody>
      </p:sp>
      <p:grpSp>
        <p:nvGrpSpPr>
          <p:cNvPr id="41" name="Group 40">
            <a:extLst>
              <a:ext uri="{FF2B5EF4-FFF2-40B4-BE49-F238E27FC236}">
                <a16:creationId xmlns:a16="http://schemas.microsoft.com/office/drawing/2014/main" id="{8D8FED65-E0E6-D068-D602-64AA0E5DA6D7}"/>
              </a:ext>
            </a:extLst>
          </p:cNvPr>
          <p:cNvGrpSpPr/>
          <p:nvPr/>
        </p:nvGrpSpPr>
        <p:grpSpPr>
          <a:xfrm>
            <a:off x="2305655" y="961834"/>
            <a:ext cx="1312737" cy="706617"/>
            <a:chOff x="2337143" y="963680"/>
            <a:chExt cx="1312737" cy="706617"/>
          </a:xfrm>
        </p:grpSpPr>
        <p:grpSp>
          <p:nvGrpSpPr>
            <p:cNvPr id="42" name="Group 41">
              <a:extLst>
                <a:ext uri="{FF2B5EF4-FFF2-40B4-BE49-F238E27FC236}">
                  <a16:creationId xmlns:a16="http://schemas.microsoft.com/office/drawing/2014/main" id="{3DA7DCEB-052E-851B-C25B-C733A7ED19EA}"/>
                </a:ext>
              </a:extLst>
            </p:cNvPr>
            <p:cNvGrpSpPr/>
            <p:nvPr/>
          </p:nvGrpSpPr>
          <p:grpSpPr>
            <a:xfrm>
              <a:off x="2337143" y="963680"/>
              <a:ext cx="1188359" cy="415499"/>
              <a:chOff x="2456845" y="974761"/>
              <a:chExt cx="1080255" cy="377701"/>
            </a:xfrm>
          </p:grpSpPr>
          <p:sp>
            <p:nvSpPr>
              <p:cNvPr id="46" name="Content Placeholder 30">
                <a:extLst>
                  <a:ext uri="{FF2B5EF4-FFF2-40B4-BE49-F238E27FC236}">
                    <a16:creationId xmlns:a16="http://schemas.microsoft.com/office/drawing/2014/main" id="{79E481E3-0CB6-D0FE-CBB9-5E09CAF1F4FA}"/>
                  </a:ext>
                </a:extLst>
              </p:cNvPr>
              <p:cNvSpPr txBox="1">
                <a:spLocks/>
              </p:cNvSpPr>
              <p:nvPr/>
            </p:nvSpPr>
            <p:spPr>
              <a:xfrm>
                <a:off x="2456845" y="974761"/>
                <a:ext cx="1043882" cy="377701"/>
              </a:xfrm>
              <a:prstGeom prst="rect">
                <a:avLst/>
              </a:prstGeom>
            </p:spPr>
            <p:txBody>
              <a:bodyPr wrap="square" lIns="45720" tIns="45720" rIns="45720" bIns="45720" anchor="t" anchorCtr="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2100" b="0" i="0" u="none" strike="noStrike" kern="1200" cap="none" spc="0" normalizeH="0" baseline="0" noProof="0">
                    <a:ln>
                      <a:noFill/>
                    </a:ln>
                    <a:solidFill>
                      <a:schemeClr val="accent1"/>
                    </a:solidFill>
                    <a:effectLst/>
                    <a:uLnTx/>
                    <a:uFillTx/>
                    <a:latin typeface="Arial"/>
                    <a:ea typeface="+mn-ea"/>
                    <a:cs typeface="Arial"/>
                  </a:rPr>
                  <a:t>30%</a:t>
                </a:r>
              </a:p>
            </p:txBody>
          </p:sp>
          <p:grpSp>
            <p:nvGrpSpPr>
              <p:cNvPr id="47" name="Group 46">
                <a:extLst>
                  <a:ext uri="{FF2B5EF4-FFF2-40B4-BE49-F238E27FC236}">
                    <a16:creationId xmlns:a16="http://schemas.microsoft.com/office/drawing/2014/main" id="{69DCDCF3-5ADD-5E56-E513-AE5E8464AE53}"/>
                  </a:ext>
                </a:extLst>
              </p:cNvPr>
              <p:cNvGrpSpPr>
                <a:grpSpLocks noChangeAspect="1"/>
              </p:cNvGrpSpPr>
              <p:nvPr/>
            </p:nvGrpSpPr>
            <p:grpSpPr>
              <a:xfrm>
                <a:off x="3270418" y="992819"/>
                <a:ext cx="266682" cy="261017"/>
                <a:chOff x="6248400" y="776288"/>
                <a:chExt cx="971550" cy="950913"/>
              </a:xfrm>
              <a:solidFill>
                <a:srgbClr val="00B0F0"/>
              </a:solidFill>
            </p:grpSpPr>
            <p:sp>
              <p:nvSpPr>
                <p:cNvPr id="49" name="Freeform 33">
                  <a:extLst>
                    <a:ext uri="{FF2B5EF4-FFF2-40B4-BE49-F238E27FC236}">
                      <a16:creationId xmlns:a16="http://schemas.microsoft.com/office/drawing/2014/main" id="{E9379912-90FA-7EC5-A52B-1193E293F0A0}"/>
                    </a:ext>
                  </a:extLst>
                </p:cNvPr>
                <p:cNvSpPr>
                  <a:spLocks/>
                </p:cNvSpPr>
                <p:nvPr/>
              </p:nvSpPr>
              <p:spPr bwMode="auto">
                <a:xfrm>
                  <a:off x="7080250" y="1084262"/>
                  <a:ext cx="60326" cy="642939"/>
                </a:xfrm>
                <a:custGeom>
                  <a:avLst/>
                  <a:gdLst>
                    <a:gd name="T0" fmla="*/ 0 w 38"/>
                    <a:gd name="T1" fmla="*/ 405 h 405"/>
                    <a:gd name="T2" fmla="*/ 38 w 38"/>
                    <a:gd name="T3" fmla="*/ 405 h 405"/>
                    <a:gd name="T4" fmla="*/ 38 w 38"/>
                    <a:gd name="T5" fmla="*/ 41 h 405"/>
                    <a:gd name="T6" fmla="*/ 0 w 38"/>
                    <a:gd name="T7" fmla="*/ 0 h 405"/>
                    <a:gd name="T8" fmla="*/ 0 w 38"/>
                    <a:gd name="T9" fmla="*/ 405 h 405"/>
                  </a:gdLst>
                  <a:ahLst/>
                  <a:cxnLst>
                    <a:cxn ang="0">
                      <a:pos x="T0" y="T1"/>
                    </a:cxn>
                    <a:cxn ang="0">
                      <a:pos x="T2" y="T3"/>
                    </a:cxn>
                    <a:cxn ang="0">
                      <a:pos x="T4" y="T5"/>
                    </a:cxn>
                    <a:cxn ang="0">
                      <a:pos x="T6" y="T7"/>
                    </a:cxn>
                    <a:cxn ang="0">
                      <a:pos x="T8" y="T9"/>
                    </a:cxn>
                  </a:cxnLst>
                  <a:rect l="0" t="0" r="r" b="b"/>
                  <a:pathLst>
                    <a:path w="38" h="405">
                      <a:moveTo>
                        <a:pt x="0" y="405"/>
                      </a:moveTo>
                      <a:lnTo>
                        <a:pt x="38" y="405"/>
                      </a:lnTo>
                      <a:lnTo>
                        <a:pt x="38" y="41"/>
                      </a:lnTo>
                      <a:lnTo>
                        <a:pt x="0" y="0"/>
                      </a:lnTo>
                      <a:lnTo>
                        <a:pt x="0" y="40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sp>
              <p:nvSpPr>
                <p:cNvPr id="51" name="Freeform 34">
                  <a:extLst>
                    <a:ext uri="{FF2B5EF4-FFF2-40B4-BE49-F238E27FC236}">
                      <a16:creationId xmlns:a16="http://schemas.microsoft.com/office/drawing/2014/main" id="{3AA0CF7B-3A50-C4A6-069C-6CA567A009F9}"/>
                    </a:ext>
                  </a:extLst>
                </p:cNvPr>
                <p:cNvSpPr>
                  <a:spLocks/>
                </p:cNvSpPr>
                <p:nvPr/>
              </p:nvSpPr>
              <p:spPr bwMode="auto">
                <a:xfrm>
                  <a:off x="6897687" y="1209676"/>
                  <a:ext cx="61913" cy="517525"/>
                </a:xfrm>
                <a:custGeom>
                  <a:avLst/>
                  <a:gdLst>
                    <a:gd name="T0" fmla="*/ 0 w 39"/>
                    <a:gd name="T1" fmla="*/ 326 h 326"/>
                    <a:gd name="T2" fmla="*/ 39 w 39"/>
                    <a:gd name="T3" fmla="*/ 326 h 326"/>
                    <a:gd name="T4" fmla="*/ 39 w 39"/>
                    <a:gd name="T5" fmla="*/ 0 h 326"/>
                    <a:gd name="T6" fmla="*/ 0 w 39"/>
                    <a:gd name="T7" fmla="*/ 45 h 326"/>
                    <a:gd name="T8" fmla="*/ 0 w 39"/>
                    <a:gd name="T9" fmla="*/ 326 h 326"/>
                  </a:gdLst>
                  <a:ahLst/>
                  <a:cxnLst>
                    <a:cxn ang="0">
                      <a:pos x="T0" y="T1"/>
                    </a:cxn>
                    <a:cxn ang="0">
                      <a:pos x="T2" y="T3"/>
                    </a:cxn>
                    <a:cxn ang="0">
                      <a:pos x="T4" y="T5"/>
                    </a:cxn>
                    <a:cxn ang="0">
                      <a:pos x="T6" y="T7"/>
                    </a:cxn>
                    <a:cxn ang="0">
                      <a:pos x="T8" y="T9"/>
                    </a:cxn>
                  </a:cxnLst>
                  <a:rect l="0" t="0" r="r" b="b"/>
                  <a:pathLst>
                    <a:path w="39" h="326">
                      <a:moveTo>
                        <a:pt x="0" y="326"/>
                      </a:moveTo>
                      <a:lnTo>
                        <a:pt x="39" y="326"/>
                      </a:lnTo>
                      <a:lnTo>
                        <a:pt x="39" y="0"/>
                      </a:lnTo>
                      <a:lnTo>
                        <a:pt x="0" y="45"/>
                      </a:lnTo>
                      <a:lnTo>
                        <a:pt x="0" y="32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sp>
              <p:nvSpPr>
                <p:cNvPr id="60" name="Freeform 35">
                  <a:extLst>
                    <a:ext uri="{FF2B5EF4-FFF2-40B4-BE49-F238E27FC236}">
                      <a16:creationId xmlns:a16="http://schemas.microsoft.com/office/drawing/2014/main" id="{B674D201-6A26-0F12-D692-0A3B82DED977}"/>
                    </a:ext>
                  </a:extLst>
                </p:cNvPr>
                <p:cNvSpPr>
                  <a:spLocks/>
                </p:cNvSpPr>
                <p:nvPr/>
              </p:nvSpPr>
              <p:spPr bwMode="auto">
                <a:xfrm>
                  <a:off x="6715125" y="1414463"/>
                  <a:ext cx="65088" cy="312738"/>
                </a:xfrm>
                <a:custGeom>
                  <a:avLst/>
                  <a:gdLst>
                    <a:gd name="T0" fmla="*/ 0 w 41"/>
                    <a:gd name="T1" fmla="*/ 43 h 197"/>
                    <a:gd name="T2" fmla="*/ 0 w 41"/>
                    <a:gd name="T3" fmla="*/ 197 h 197"/>
                    <a:gd name="T4" fmla="*/ 41 w 41"/>
                    <a:gd name="T5" fmla="*/ 197 h 197"/>
                    <a:gd name="T6" fmla="*/ 41 w 41"/>
                    <a:gd name="T7" fmla="*/ 0 h 197"/>
                    <a:gd name="T8" fmla="*/ 0 w 41"/>
                    <a:gd name="T9" fmla="*/ 43 h 197"/>
                    <a:gd name="T10" fmla="*/ 0 w 41"/>
                    <a:gd name="T11" fmla="*/ 43 h 197"/>
                  </a:gdLst>
                  <a:ahLst/>
                  <a:cxnLst>
                    <a:cxn ang="0">
                      <a:pos x="T0" y="T1"/>
                    </a:cxn>
                    <a:cxn ang="0">
                      <a:pos x="T2" y="T3"/>
                    </a:cxn>
                    <a:cxn ang="0">
                      <a:pos x="T4" y="T5"/>
                    </a:cxn>
                    <a:cxn ang="0">
                      <a:pos x="T6" y="T7"/>
                    </a:cxn>
                    <a:cxn ang="0">
                      <a:pos x="T8" y="T9"/>
                    </a:cxn>
                    <a:cxn ang="0">
                      <a:pos x="T10" y="T11"/>
                    </a:cxn>
                  </a:cxnLst>
                  <a:rect l="0" t="0" r="r" b="b"/>
                  <a:pathLst>
                    <a:path w="41" h="197">
                      <a:moveTo>
                        <a:pt x="0" y="43"/>
                      </a:moveTo>
                      <a:lnTo>
                        <a:pt x="0" y="197"/>
                      </a:lnTo>
                      <a:lnTo>
                        <a:pt x="41" y="197"/>
                      </a:lnTo>
                      <a:lnTo>
                        <a:pt x="41" y="0"/>
                      </a:lnTo>
                      <a:lnTo>
                        <a:pt x="0" y="43"/>
                      </a:lnTo>
                      <a:lnTo>
                        <a:pt x="0" y="4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sp>
              <p:nvSpPr>
                <p:cNvPr id="64" name="Freeform 36">
                  <a:extLst>
                    <a:ext uri="{FF2B5EF4-FFF2-40B4-BE49-F238E27FC236}">
                      <a16:creationId xmlns:a16="http://schemas.microsoft.com/office/drawing/2014/main" id="{1CF9E301-592D-8028-377C-421AD22F3517}"/>
                    </a:ext>
                  </a:extLst>
                </p:cNvPr>
                <p:cNvSpPr>
                  <a:spLocks/>
                </p:cNvSpPr>
                <p:nvPr/>
              </p:nvSpPr>
              <p:spPr bwMode="auto">
                <a:xfrm>
                  <a:off x="6534150" y="1323977"/>
                  <a:ext cx="63499" cy="403224"/>
                </a:xfrm>
                <a:custGeom>
                  <a:avLst/>
                  <a:gdLst>
                    <a:gd name="T0" fmla="*/ 0 w 40"/>
                    <a:gd name="T1" fmla="*/ 254 h 254"/>
                    <a:gd name="T2" fmla="*/ 40 w 40"/>
                    <a:gd name="T3" fmla="*/ 254 h 254"/>
                    <a:gd name="T4" fmla="*/ 40 w 40"/>
                    <a:gd name="T5" fmla="*/ 36 h 254"/>
                    <a:gd name="T6" fmla="*/ 0 w 40"/>
                    <a:gd name="T7" fmla="*/ 0 h 254"/>
                    <a:gd name="T8" fmla="*/ 0 w 40"/>
                    <a:gd name="T9" fmla="*/ 254 h 254"/>
                  </a:gdLst>
                  <a:ahLst/>
                  <a:cxnLst>
                    <a:cxn ang="0">
                      <a:pos x="T0" y="T1"/>
                    </a:cxn>
                    <a:cxn ang="0">
                      <a:pos x="T2" y="T3"/>
                    </a:cxn>
                    <a:cxn ang="0">
                      <a:pos x="T4" y="T5"/>
                    </a:cxn>
                    <a:cxn ang="0">
                      <a:pos x="T6" y="T7"/>
                    </a:cxn>
                    <a:cxn ang="0">
                      <a:pos x="T8" y="T9"/>
                    </a:cxn>
                  </a:cxnLst>
                  <a:rect l="0" t="0" r="r" b="b"/>
                  <a:pathLst>
                    <a:path w="40" h="254">
                      <a:moveTo>
                        <a:pt x="0" y="254"/>
                      </a:moveTo>
                      <a:lnTo>
                        <a:pt x="40" y="254"/>
                      </a:lnTo>
                      <a:lnTo>
                        <a:pt x="40" y="36"/>
                      </a:lnTo>
                      <a:lnTo>
                        <a:pt x="0" y="0"/>
                      </a:lnTo>
                      <a:lnTo>
                        <a:pt x="0" y="25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sp>
              <p:nvSpPr>
                <p:cNvPr id="65" name="Freeform 37">
                  <a:extLst>
                    <a:ext uri="{FF2B5EF4-FFF2-40B4-BE49-F238E27FC236}">
                      <a16:creationId xmlns:a16="http://schemas.microsoft.com/office/drawing/2014/main" id="{D6A46183-EF8D-1910-63A8-4E93583C758D}"/>
                    </a:ext>
                  </a:extLst>
                </p:cNvPr>
                <p:cNvSpPr>
                  <a:spLocks/>
                </p:cNvSpPr>
                <p:nvPr/>
              </p:nvSpPr>
              <p:spPr bwMode="auto">
                <a:xfrm>
                  <a:off x="6351588" y="1438276"/>
                  <a:ext cx="65088" cy="288925"/>
                </a:xfrm>
                <a:custGeom>
                  <a:avLst/>
                  <a:gdLst>
                    <a:gd name="T0" fmla="*/ 0 w 41"/>
                    <a:gd name="T1" fmla="*/ 182 h 182"/>
                    <a:gd name="T2" fmla="*/ 41 w 41"/>
                    <a:gd name="T3" fmla="*/ 182 h 182"/>
                    <a:gd name="T4" fmla="*/ 41 w 41"/>
                    <a:gd name="T5" fmla="*/ 0 h 182"/>
                    <a:gd name="T6" fmla="*/ 0 w 41"/>
                    <a:gd name="T7" fmla="*/ 43 h 182"/>
                    <a:gd name="T8" fmla="*/ 0 w 41"/>
                    <a:gd name="T9" fmla="*/ 182 h 182"/>
                  </a:gdLst>
                  <a:ahLst/>
                  <a:cxnLst>
                    <a:cxn ang="0">
                      <a:pos x="T0" y="T1"/>
                    </a:cxn>
                    <a:cxn ang="0">
                      <a:pos x="T2" y="T3"/>
                    </a:cxn>
                    <a:cxn ang="0">
                      <a:pos x="T4" y="T5"/>
                    </a:cxn>
                    <a:cxn ang="0">
                      <a:pos x="T6" y="T7"/>
                    </a:cxn>
                    <a:cxn ang="0">
                      <a:pos x="T8" y="T9"/>
                    </a:cxn>
                  </a:cxnLst>
                  <a:rect l="0" t="0" r="r" b="b"/>
                  <a:pathLst>
                    <a:path w="41" h="182">
                      <a:moveTo>
                        <a:pt x="0" y="182"/>
                      </a:moveTo>
                      <a:lnTo>
                        <a:pt x="41" y="182"/>
                      </a:lnTo>
                      <a:lnTo>
                        <a:pt x="41" y="0"/>
                      </a:lnTo>
                      <a:lnTo>
                        <a:pt x="0" y="43"/>
                      </a:lnTo>
                      <a:lnTo>
                        <a:pt x="0" y="18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sp>
              <p:nvSpPr>
                <p:cNvPr id="76" name="Freeform 38">
                  <a:extLst>
                    <a:ext uri="{FF2B5EF4-FFF2-40B4-BE49-F238E27FC236}">
                      <a16:creationId xmlns:a16="http://schemas.microsoft.com/office/drawing/2014/main" id="{320430D9-0A11-98A1-67BF-AF105FA995E2}"/>
                    </a:ext>
                  </a:extLst>
                </p:cNvPr>
                <p:cNvSpPr>
                  <a:spLocks noEditPoints="1"/>
                </p:cNvSpPr>
                <p:nvPr/>
              </p:nvSpPr>
              <p:spPr bwMode="auto">
                <a:xfrm>
                  <a:off x="6248400" y="776288"/>
                  <a:ext cx="971550" cy="695325"/>
                </a:xfrm>
                <a:custGeom>
                  <a:avLst/>
                  <a:gdLst>
                    <a:gd name="T0" fmla="*/ 612 w 612"/>
                    <a:gd name="T1" fmla="*/ 0 h 438"/>
                    <a:gd name="T2" fmla="*/ 431 w 612"/>
                    <a:gd name="T3" fmla="*/ 48 h 438"/>
                    <a:gd name="T4" fmla="*/ 491 w 612"/>
                    <a:gd name="T5" fmla="*/ 105 h 438"/>
                    <a:gd name="T6" fmla="*/ 287 w 612"/>
                    <a:gd name="T7" fmla="*/ 333 h 438"/>
                    <a:gd name="T8" fmla="*/ 173 w 612"/>
                    <a:gd name="T9" fmla="*/ 230 h 438"/>
                    <a:gd name="T10" fmla="*/ 0 w 612"/>
                    <a:gd name="T11" fmla="*/ 412 h 438"/>
                    <a:gd name="T12" fmla="*/ 29 w 612"/>
                    <a:gd name="T13" fmla="*/ 438 h 438"/>
                    <a:gd name="T14" fmla="*/ 175 w 612"/>
                    <a:gd name="T15" fmla="*/ 285 h 438"/>
                    <a:gd name="T16" fmla="*/ 292 w 612"/>
                    <a:gd name="T17" fmla="*/ 390 h 438"/>
                    <a:gd name="T18" fmla="*/ 519 w 612"/>
                    <a:gd name="T19" fmla="*/ 134 h 438"/>
                    <a:gd name="T20" fmla="*/ 569 w 612"/>
                    <a:gd name="T21" fmla="*/ 184 h 438"/>
                    <a:gd name="T22" fmla="*/ 612 w 612"/>
                    <a:gd name="T23" fmla="*/ 0 h 438"/>
                    <a:gd name="T24" fmla="*/ 548 w 612"/>
                    <a:gd name="T25" fmla="*/ 105 h 438"/>
                    <a:gd name="T26" fmla="*/ 510 w 612"/>
                    <a:gd name="T27" fmla="*/ 69 h 438"/>
                    <a:gd name="T28" fmla="*/ 560 w 612"/>
                    <a:gd name="T29" fmla="*/ 55 h 438"/>
                    <a:gd name="T30" fmla="*/ 548 w 612"/>
                    <a:gd name="T31" fmla="*/ 105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2" h="438">
                      <a:moveTo>
                        <a:pt x="612" y="0"/>
                      </a:moveTo>
                      <a:lnTo>
                        <a:pt x="431" y="48"/>
                      </a:lnTo>
                      <a:lnTo>
                        <a:pt x="491" y="105"/>
                      </a:lnTo>
                      <a:lnTo>
                        <a:pt x="287" y="333"/>
                      </a:lnTo>
                      <a:lnTo>
                        <a:pt x="173" y="230"/>
                      </a:lnTo>
                      <a:lnTo>
                        <a:pt x="0" y="412"/>
                      </a:lnTo>
                      <a:lnTo>
                        <a:pt x="29" y="438"/>
                      </a:lnTo>
                      <a:lnTo>
                        <a:pt x="175" y="285"/>
                      </a:lnTo>
                      <a:lnTo>
                        <a:pt x="292" y="390"/>
                      </a:lnTo>
                      <a:lnTo>
                        <a:pt x="519" y="134"/>
                      </a:lnTo>
                      <a:lnTo>
                        <a:pt x="569" y="184"/>
                      </a:lnTo>
                      <a:lnTo>
                        <a:pt x="612" y="0"/>
                      </a:lnTo>
                      <a:close/>
                      <a:moveTo>
                        <a:pt x="548" y="105"/>
                      </a:moveTo>
                      <a:lnTo>
                        <a:pt x="510" y="69"/>
                      </a:lnTo>
                      <a:lnTo>
                        <a:pt x="560" y="55"/>
                      </a:lnTo>
                      <a:lnTo>
                        <a:pt x="548" y="10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grpSp>
        </p:grpSp>
        <p:sp>
          <p:nvSpPr>
            <p:cNvPr id="43" name="TextBox 42">
              <a:extLst>
                <a:ext uri="{FF2B5EF4-FFF2-40B4-BE49-F238E27FC236}">
                  <a16:creationId xmlns:a16="http://schemas.microsoft.com/office/drawing/2014/main" id="{F02226A9-F419-B202-EAE9-26DD906C440E}"/>
                </a:ext>
              </a:extLst>
            </p:cNvPr>
            <p:cNvSpPr txBox="1"/>
            <p:nvPr/>
          </p:nvSpPr>
          <p:spPr>
            <a:xfrm>
              <a:off x="2510433" y="1254799"/>
              <a:ext cx="1139447" cy="415498"/>
            </a:xfrm>
            <a:prstGeom prst="rect">
              <a:avLst/>
            </a:prstGeom>
            <a:noFill/>
          </p:spPr>
          <p:txBody>
            <a:bodyPr wrap="square">
              <a:spAutoFit/>
            </a:bodyPr>
            <a:lstStyle/>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1050" b="0" i="0" u="none" strike="noStrike" kern="1200" cap="none" spc="0" normalizeH="0" baseline="0" noProof="0">
                  <a:ln>
                    <a:noFill/>
                  </a:ln>
                  <a:solidFill>
                    <a:schemeClr val="accent1"/>
                  </a:solidFill>
                  <a:effectLst/>
                  <a:uLnTx/>
                  <a:uFillTx/>
                  <a:latin typeface="Arial"/>
                  <a:ea typeface="+mn-ea"/>
                  <a:cs typeface="Arial"/>
                </a:rPr>
                <a:t>growth since Prime launch!</a:t>
              </a:r>
              <a:r>
                <a:rPr kumimoji="0" lang="en-US" sz="1050" b="0" i="0" u="none" strike="noStrike" kern="1200" cap="none" spc="0" normalizeH="0" baseline="30000" noProof="0">
                  <a:ln>
                    <a:noFill/>
                  </a:ln>
                  <a:solidFill>
                    <a:schemeClr val="accent1"/>
                  </a:solidFill>
                  <a:effectLst/>
                  <a:uLnTx/>
                  <a:uFillTx/>
                  <a:latin typeface="Arial"/>
                  <a:ea typeface="+mn-ea"/>
                  <a:cs typeface="Arial"/>
                </a:rPr>
                <a:t>1</a:t>
              </a:r>
            </a:p>
          </p:txBody>
        </p:sp>
      </p:grpSp>
      <p:sp>
        <p:nvSpPr>
          <p:cNvPr id="23" name="TextBox 22">
            <a:extLst>
              <a:ext uri="{FF2B5EF4-FFF2-40B4-BE49-F238E27FC236}">
                <a16:creationId xmlns:a16="http://schemas.microsoft.com/office/drawing/2014/main" id="{32222D0D-F0A6-0E7C-B5F3-434E2C6D84A8}"/>
              </a:ext>
            </a:extLst>
          </p:cNvPr>
          <p:cNvSpPr txBox="1"/>
          <p:nvPr/>
        </p:nvSpPr>
        <p:spPr>
          <a:xfrm>
            <a:off x="744326" y="6512542"/>
            <a:ext cx="258081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tx2"/>
                </a:solidFill>
                <a:effectLst/>
                <a:uLnTx/>
                <a:uFillTx/>
                <a:latin typeface="Arial"/>
                <a:ea typeface="+mn-ea"/>
                <a:cs typeface="+mn-cs"/>
              </a:rPr>
              <a:t>Modern</a:t>
            </a:r>
          </a:p>
        </p:txBody>
      </p:sp>
      <p:sp>
        <p:nvSpPr>
          <p:cNvPr id="29" name="TextBox 28">
            <a:extLst>
              <a:ext uri="{FF2B5EF4-FFF2-40B4-BE49-F238E27FC236}">
                <a16:creationId xmlns:a16="http://schemas.microsoft.com/office/drawing/2014/main" id="{7EB80F8E-5194-F6DB-D450-0CBD8D076A7A}"/>
              </a:ext>
            </a:extLst>
          </p:cNvPr>
          <p:cNvSpPr txBox="1"/>
          <p:nvPr/>
        </p:nvSpPr>
        <p:spPr>
          <a:xfrm>
            <a:off x="362090" y="4107149"/>
            <a:ext cx="1749429" cy="761747"/>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Autonomous Active/Active</a:t>
            </a: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Dynamic Node Affinity</a:t>
            </a: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Dynamic Resiliency Engine </a:t>
            </a: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End-to-End NVMe</a:t>
            </a:r>
          </a:p>
        </p:txBody>
      </p:sp>
      <p:sp>
        <p:nvSpPr>
          <p:cNvPr id="48" name="TextBox 47">
            <a:extLst>
              <a:ext uri="{FF2B5EF4-FFF2-40B4-BE49-F238E27FC236}">
                <a16:creationId xmlns:a16="http://schemas.microsoft.com/office/drawing/2014/main" id="{406A178C-45C1-E2C0-9FF7-C4CCE22E4C42}"/>
              </a:ext>
            </a:extLst>
          </p:cNvPr>
          <p:cNvSpPr txBox="1"/>
          <p:nvPr/>
        </p:nvSpPr>
        <p:spPr>
          <a:xfrm>
            <a:off x="2169395" y="4107149"/>
            <a:ext cx="1749429" cy="761747"/>
          </a:xfrm>
          <a:prstGeom prst="rect">
            <a:avLst/>
          </a:prstGeom>
          <a:noFill/>
        </p:spPr>
        <p:txBody>
          <a:bodyPr wrap="square" lIns="0" tIns="0" rIns="0" bIns="0" rtlCol="0" anchor="t">
            <a:spAutoFit/>
          </a:bodyPr>
          <a:lstStyle/>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Scale-Up/Scale-Out</a:t>
            </a: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Intelligent Load Balancing</a:t>
            </a: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Unified File/Block/</a:t>
            </a:r>
            <a:r>
              <a:rPr kumimoji="0" lang="en-US" sz="1050" b="0" i="0" u="none" strike="noStrike" kern="1200" cap="none" spc="0" normalizeH="0" baseline="0" noProof="0" err="1">
                <a:ln>
                  <a:noFill/>
                </a:ln>
                <a:solidFill>
                  <a:srgbClr val="FFFFFF"/>
                </a:solidFill>
                <a:effectLst/>
                <a:uLnTx/>
                <a:uFillTx/>
                <a:latin typeface="Arial"/>
                <a:ea typeface="+mn-ea"/>
                <a:cs typeface="+mn-cs"/>
              </a:rPr>
              <a:t>vVols</a:t>
            </a:r>
            <a:endParaRPr kumimoji="0" lang="en-US" sz="1050" b="0" i="0" u="none" strike="noStrike" kern="1200" cap="none" spc="0" normalizeH="0" baseline="0" noProof="0">
              <a:ln>
                <a:noFill/>
              </a:ln>
              <a:solidFill>
                <a:srgbClr val="FFFFFF"/>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Advanced Data Reduction</a:t>
            </a:r>
          </a:p>
        </p:txBody>
      </p:sp>
      <p:grpSp>
        <p:nvGrpSpPr>
          <p:cNvPr id="13" name="Group 12">
            <a:extLst>
              <a:ext uri="{FF2B5EF4-FFF2-40B4-BE49-F238E27FC236}">
                <a16:creationId xmlns:a16="http://schemas.microsoft.com/office/drawing/2014/main" id="{764FA393-1FA9-E376-6AD5-BFA6FAE791ED}"/>
              </a:ext>
            </a:extLst>
          </p:cNvPr>
          <p:cNvGrpSpPr/>
          <p:nvPr/>
        </p:nvGrpSpPr>
        <p:grpSpPr>
          <a:xfrm>
            <a:off x="1089419" y="5494952"/>
            <a:ext cx="1848479" cy="623248"/>
            <a:chOff x="1089419" y="5494952"/>
            <a:chExt cx="1848479" cy="623248"/>
          </a:xfrm>
        </p:grpSpPr>
        <p:pic>
          <p:nvPicPr>
            <p:cNvPr id="3" name="Picture 2">
              <a:extLst>
                <a:ext uri="{FF2B5EF4-FFF2-40B4-BE49-F238E27FC236}">
                  <a16:creationId xmlns:a16="http://schemas.microsoft.com/office/drawing/2014/main" id="{3245BBB4-152A-7F63-5B72-534BB058E3DF}"/>
                </a:ext>
              </a:extLst>
            </p:cNvPr>
            <p:cNvPicPr>
              <a:picLocks noChangeAspect="1"/>
            </p:cNvPicPr>
            <p:nvPr/>
          </p:nvPicPr>
          <p:blipFill>
            <a:blip r:embed="rId4"/>
            <a:srcRect/>
            <a:stretch/>
          </p:blipFill>
          <p:spPr>
            <a:xfrm>
              <a:off x="1089419" y="5540001"/>
              <a:ext cx="527477" cy="533150"/>
            </a:xfrm>
            <a:prstGeom prst="rect">
              <a:avLst/>
            </a:prstGeom>
          </p:spPr>
        </p:pic>
        <p:sp>
          <p:nvSpPr>
            <p:cNvPr id="61" name="TextBox 60">
              <a:extLst>
                <a:ext uri="{FF2B5EF4-FFF2-40B4-BE49-F238E27FC236}">
                  <a16:creationId xmlns:a16="http://schemas.microsoft.com/office/drawing/2014/main" id="{65E8FE8A-E55E-5013-387E-6F185F62268C}"/>
                </a:ext>
              </a:extLst>
            </p:cNvPr>
            <p:cNvSpPr txBox="1"/>
            <p:nvPr/>
          </p:nvSpPr>
          <p:spPr>
            <a:xfrm>
              <a:off x="1574222" y="5494952"/>
              <a:ext cx="1363676" cy="623248"/>
            </a:xfrm>
            <a:prstGeom prst="rect">
              <a:avLst/>
            </a:prstGeom>
            <a:noFill/>
          </p:spPr>
          <p:txBody>
            <a:bodyPr wrap="square">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a:ln>
                    <a:noFill/>
                  </a:ln>
                  <a:solidFill>
                    <a:schemeClr val="bg1">
                      <a:lumMod val="20000"/>
                      <a:lumOff val="80000"/>
                    </a:schemeClr>
                  </a:solidFill>
                  <a:effectLst/>
                  <a:uLnTx/>
                  <a:uFillTx/>
                  <a:latin typeface="Arial"/>
                  <a:ea typeface="+mn-ea"/>
                  <a:cs typeface="Arial"/>
                </a:rPr>
                <a:t>Voted #1</a:t>
              </a:r>
            </a:p>
            <a:p>
              <a:pPr marL="0" marR="0" lvl="0" indent="0" algn="ctr" defTabSz="914377" rtl="0" eaLnBrk="1" fontAlgn="auto" latinLnBrk="0" hangingPunct="1">
                <a:lnSpc>
                  <a:spcPct val="100000"/>
                </a:lnSpc>
                <a:spcBef>
                  <a:spcPts val="20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Innovation</a:t>
              </a:r>
              <a:r>
                <a:rPr kumimoji="0" lang="en-US" sz="1200" b="0" i="0" u="none" strike="noStrike" kern="1200" cap="none" spc="0" normalizeH="0" baseline="30000" noProof="0">
                  <a:ln>
                    <a:noFill/>
                  </a:ln>
                  <a:solidFill>
                    <a:srgbClr val="FFFFFF"/>
                  </a:solidFill>
                  <a:effectLst/>
                  <a:uLnTx/>
                  <a:uFillTx/>
                  <a:latin typeface="Arial"/>
                  <a:ea typeface="+mn-ea"/>
                  <a:cs typeface="Arial"/>
                </a:rPr>
                <a:t>5</a:t>
              </a:r>
              <a:endParaRPr kumimoji="0" lang="en-US" sz="900" b="0" i="0" u="none" strike="noStrike" kern="1200" cap="none" spc="0" normalizeH="0" baseline="30000" noProof="0">
                <a:ln>
                  <a:noFill/>
                </a:ln>
                <a:solidFill>
                  <a:srgbClr val="FFFFFF"/>
                </a:solidFill>
                <a:effectLst/>
                <a:uLnTx/>
                <a:uFillTx/>
                <a:latin typeface="Arial"/>
                <a:ea typeface="+mn-ea"/>
                <a:cs typeface="Arial"/>
              </a:endParaRPr>
            </a:p>
          </p:txBody>
        </p:sp>
      </p:grpSp>
      <p:sp>
        <p:nvSpPr>
          <p:cNvPr id="62" name="TextBox 61">
            <a:extLst>
              <a:ext uri="{FF2B5EF4-FFF2-40B4-BE49-F238E27FC236}">
                <a16:creationId xmlns:a16="http://schemas.microsoft.com/office/drawing/2014/main" id="{10C8EFE7-F060-64FD-2560-D02665C5DEDD}"/>
              </a:ext>
            </a:extLst>
          </p:cNvPr>
          <p:cNvSpPr txBox="1"/>
          <p:nvPr/>
        </p:nvSpPr>
        <p:spPr>
          <a:xfrm>
            <a:off x="814817" y="3657396"/>
            <a:ext cx="2439834" cy="338554"/>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600" b="0" i="0" u="none" strike="noStrike" kern="1200" cap="none" spc="0" normalizeH="0" baseline="0" noProof="0">
                <a:ln>
                  <a:noFill/>
                </a:ln>
                <a:solidFill>
                  <a:schemeClr val="tx2"/>
                </a:solidFill>
                <a:effectLst/>
                <a:uLnTx/>
                <a:uFillTx/>
                <a:latin typeface="Arial Nova Light"/>
                <a:ea typeface="+mn-ea"/>
                <a:cs typeface="+mn-cs"/>
              </a:rPr>
              <a:t>Superior architecture</a:t>
            </a:r>
          </a:p>
        </p:txBody>
      </p:sp>
      <p:sp>
        <p:nvSpPr>
          <p:cNvPr id="63" name="TextBox 62">
            <a:extLst>
              <a:ext uri="{FF2B5EF4-FFF2-40B4-BE49-F238E27FC236}">
                <a16:creationId xmlns:a16="http://schemas.microsoft.com/office/drawing/2014/main" id="{EA4D7E6B-E289-8FC5-BD53-52D793E7DBA9}"/>
              </a:ext>
            </a:extLst>
          </p:cNvPr>
          <p:cNvSpPr txBox="1"/>
          <p:nvPr/>
        </p:nvSpPr>
        <p:spPr>
          <a:xfrm>
            <a:off x="275155" y="4969581"/>
            <a:ext cx="3519158" cy="456535"/>
          </a:xfrm>
          <a:prstGeom prst="rect">
            <a:avLst/>
          </a:prstGeom>
          <a:noFill/>
        </p:spPr>
        <p:txBody>
          <a:bodyPr wrap="square" lIns="45720" tIns="45720" rIns="45720" bIns="45720" rtlCol="0">
            <a:spAutoFit/>
          </a:bodyPr>
          <a:lstStyle/>
          <a:p>
            <a:pPr marL="0" marR="0" lvl="0" indent="0" algn="ctr" defTabSz="914377" rtl="0" eaLnBrk="1" fontAlgn="auto" latinLnBrk="0" hangingPunct="1">
              <a:lnSpc>
                <a:spcPct val="100000"/>
              </a:lnSpc>
              <a:spcBef>
                <a:spcPts val="500"/>
              </a:spcBef>
              <a:spcAft>
                <a:spcPts val="0"/>
              </a:spcAft>
              <a:buClrTx/>
              <a:buSzTx/>
              <a:buFontTx/>
              <a:buNone/>
              <a:tabLst/>
              <a:defRPr/>
            </a:pPr>
            <a:r>
              <a:rPr kumimoji="0" lang="en-US" sz="1200" b="1" i="0" u="none" strike="noStrike" kern="1200" cap="none" spc="0" normalizeH="0" baseline="0" noProof="0">
                <a:ln>
                  <a:noFill/>
                </a:ln>
                <a:solidFill>
                  <a:schemeClr val="bg1">
                    <a:lumMod val="20000"/>
                    <a:lumOff val="80000"/>
                  </a:schemeClr>
                </a:solidFill>
                <a:effectLst/>
                <a:uLnTx/>
                <a:uFillTx/>
                <a:latin typeface="Arial"/>
                <a:ea typeface="+mn-ea"/>
                <a:cs typeface="+mn-cs"/>
              </a:rPr>
              <a:t>Track record of high-value software releases</a:t>
            </a:r>
          </a:p>
          <a:p>
            <a:pPr marL="0" marR="0" lvl="0" indent="0" algn="ctr" defTabSz="914377" rtl="0" eaLnBrk="1" fontAlgn="auto" latinLnBrk="0" hangingPunct="1">
              <a:lnSpc>
                <a:spcPct val="100000"/>
              </a:lnSpc>
              <a:spcBef>
                <a:spcPts val="2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mn-ea"/>
                <a:cs typeface="+mn-cs"/>
              </a:rPr>
              <a:t>Delivered non-disruptively, at no cost to existing customers</a:t>
            </a:r>
          </a:p>
        </p:txBody>
      </p:sp>
    </p:spTree>
    <p:extLst>
      <p:ext uri="{BB962C8B-B14F-4D97-AF65-F5344CB8AC3E}">
        <p14:creationId xmlns:p14="http://schemas.microsoft.com/office/powerpoint/2010/main" val="1364672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500"/>
                                  </p:stCondLst>
                                  <p:childTnLst>
                                    <p:set>
                                      <p:cBhvr>
                                        <p:cTn id="10" dur="1" fill="hold">
                                          <p:stCondLst>
                                            <p:cond delay="0"/>
                                          </p:stCondLst>
                                        </p:cTn>
                                        <p:tgtEl>
                                          <p:spTgt spid="167"/>
                                        </p:tgtEl>
                                        <p:attrNameLst>
                                          <p:attrName>style.visibility</p:attrName>
                                        </p:attrNameLst>
                                      </p:cBhvr>
                                      <p:to>
                                        <p:strVal val="visible"/>
                                      </p:to>
                                    </p:set>
                                  </p:childTnLst>
                                </p:cTn>
                              </p:par>
                              <p:par>
                                <p:cTn id="11" presetID="1" presetClass="entr" presetSubtype="0" fill="hold" grpId="0" nodeType="withEffect">
                                  <p:stCondLst>
                                    <p:cond delay="50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nodeType="withEffect">
                                  <p:stCondLst>
                                    <p:cond delay="50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50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50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50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50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3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5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3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7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0"/>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32"/>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 grpId="0"/>
      <p:bldP spid="12" grpId="0" animBg="1"/>
      <p:bldP spid="17" grpId="0" animBg="1"/>
      <p:bldP spid="10" grpId="0" animBg="1"/>
      <p:bldP spid="11" grpId="0" animBg="1"/>
      <p:bldP spid="9" grpId="0" animBg="1"/>
      <p:bldP spid="8" grpId="0" animBg="1"/>
      <p:bldP spid="7" grpId="0" animBg="1"/>
      <p:bldP spid="15" grpId="0" animBg="1"/>
      <p:bldP spid="32" grpId="0"/>
      <p:bldP spid="33" grpId="0"/>
      <p:bldP spid="2" grpId="0"/>
      <p:bldP spid="6" grpId="0"/>
      <p:bldP spid="50" grpId="0"/>
      <p:bldP spid="131" grpId="0"/>
      <p:bldP spid="132" grpId="0"/>
      <p:bldP spid="135" grpId="0"/>
      <p:bldP spid="151" grpId="0"/>
      <p:bldP spid="167" grpId="0"/>
      <p:bldP spid="130" grpId="0"/>
      <p:bldP spid="5" grpId="0"/>
      <p:bldP spid="35" grpId="0"/>
      <p:bldP spid="37" grpId="0"/>
      <p:bldP spid="38" grpId="0"/>
      <p:bldP spid="40" grpId="0"/>
      <p:bldP spid="23" grpId="0"/>
      <p:bldP spid="29" grpId="0"/>
      <p:bldP spid="48" grpId="0"/>
      <p:bldP spid="62" grpId="0"/>
      <p:bldP spid="6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CC75D-1326-1533-67BB-AE8B7D4C9C08}"/>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1BD4B628-C370-5EB0-2947-1F32345E6D08}"/>
              </a:ext>
            </a:extLst>
          </p:cNvPr>
          <p:cNvSpPr/>
          <p:nvPr/>
        </p:nvSpPr>
        <p:spPr>
          <a:xfrm>
            <a:off x="4062986" y="6409714"/>
            <a:ext cx="4069080" cy="451876"/>
          </a:xfrm>
          <a:prstGeom prst="rect">
            <a:avLst/>
          </a:prstGeom>
          <a:solidFill>
            <a:srgbClr val="0D246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4" name="TextBox 3">
            <a:extLst>
              <a:ext uri="{FF2B5EF4-FFF2-40B4-BE49-F238E27FC236}">
                <a16:creationId xmlns:a16="http://schemas.microsoft.com/office/drawing/2014/main" id="{BF50133B-AEF8-43E5-FCFF-07835C94705B}"/>
              </a:ext>
            </a:extLst>
          </p:cNvPr>
          <p:cNvSpPr txBox="1"/>
          <p:nvPr/>
        </p:nvSpPr>
        <p:spPr>
          <a:xfrm>
            <a:off x="5119992" y="6512542"/>
            <a:ext cx="1958988"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Efficient</a:t>
            </a:r>
          </a:p>
        </p:txBody>
      </p:sp>
      <p:sp>
        <p:nvSpPr>
          <p:cNvPr id="12" name="Rectangle 11">
            <a:extLst>
              <a:ext uri="{FF2B5EF4-FFF2-40B4-BE49-F238E27FC236}">
                <a16:creationId xmlns:a16="http://schemas.microsoft.com/office/drawing/2014/main" id="{BCA7A508-625B-44BC-D806-52E1CFEACA1A}"/>
              </a:ext>
            </a:extLst>
          </p:cNvPr>
          <p:cNvSpPr/>
          <p:nvPr/>
        </p:nvSpPr>
        <p:spPr>
          <a:xfrm rot="10800000">
            <a:off x="-14987" y="3438212"/>
            <a:ext cx="4069705" cy="3419788"/>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A2144F3A-6B99-B877-C5D6-936795CCFE92}"/>
              </a:ext>
            </a:extLst>
          </p:cNvPr>
          <p:cNvSpPr/>
          <p:nvPr/>
        </p:nvSpPr>
        <p:spPr>
          <a:xfrm rot="10800000">
            <a:off x="8129685" y="3438211"/>
            <a:ext cx="4069080" cy="3419788"/>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F959E1ED-ECF4-7DB2-85B9-44F7E820EF8F}"/>
              </a:ext>
            </a:extLst>
          </p:cNvPr>
          <p:cNvSpPr/>
          <p:nvPr/>
        </p:nvSpPr>
        <p:spPr>
          <a:xfrm>
            <a:off x="8129685" y="6409714"/>
            <a:ext cx="4069080" cy="451876"/>
          </a:xfrm>
          <a:prstGeom prst="rect">
            <a:avLst/>
          </a:prstGeom>
          <a:solidFill>
            <a:srgbClr val="0C32A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25C4228D-544C-47C8-D7EC-02AB9E1688AB}"/>
              </a:ext>
            </a:extLst>
          </p:cNvPr>
          <p:cNvSpPr/>
          <p:nvPr/>
        </p:nvSpPr>
        <p:spPr>
          <a:xfrm>
            <a:off x="-14361" y="6409714"/>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13D30B69-CE9F-5B7F-F137-F81EF81A3328}"/>
              </a:ext>
            </a:extLst>
          </p:cNvPr>
          <p:cNvSpPr/>
          <p:nvPr/>
        </p:nvSpPr>
        <p:spPr>
          <a:xfrm>
            <a:off x="812292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420784EC-147D-1516-3A0C-97D711072319}"/>
              </a:ext>
            </a:extLst>
          </p:cNvPr>
          <p:cNvSpPr/>
          <p:nvPr/>
        </p:nvSpPr>
        <p:spPr>
          <a:xfrm>
            <a:off x="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468C278E-DE2D-4ECC-1F07-FF17C88460C9}"/>
              </a:ext>
            </a:extLst>
          </p:cNvPr>
          <p:cNvSpPr/>
          <p:nvPr/>
        </p:nvSpPr>
        <p:spPr>
          <a:xfrm>
            <a:off x="4062986" y="0"/>
            <a:ext cx="4069080" cy="32004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3E11E86C-4889-9924-CFEF-CC56F85F9543}"/>
              </a:ext>
            </a:extLst>
          </p:cNvPr>
          <p:cNvSpPr/>
          <p:nvPr/>
        </p:nvSpPr>
        <p:spPr>
          <a:xfrm>
            <a:off x="4062986" y="0"/>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32" name="TextBox 31">
            <a:extLst>
              <a:ext uri="{FF2B5EF4-FFF2-40B4-BE49-F238E27FC236}">
                <a16:creationId xmlns:a16="http://schemas.microsoft.com/office/drawing/2014/main" id="{90DC670E-5716-0119-98CF-A7407514F456}"/>
              </a:ext>
            </a:extLst>
          </p:cNvPr>
          <p:cNvSpPr txBox="1"/>
          <p:nvPr/>
        </p:nvSpPr>
        <p:spPr>
          <a:xfrm>
            <a:off x="1387735" y="102828"/>
            <a:ext cx="122973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Trusted</a:t>
            </a:r>
          </a:p>
        </p:txBody>
      </p:sp>
      <p:sp>
        <p:nvSpPr>
          <p:cNvPr id="33" name="TextBox 32">
            <a:extLst>
              <a:ext uri="{FF2B5EF4-FFF2-40B4-BE49-F238E27FC236}">
                <a16:creationId xmlns:a16="http://schemas.microsoft.com/office/drawing/2014/main" id="{726A31E7-2BD0-E386-1469-ABC774A39E05}"/>
              </a:ext>
            </a:extLst>
          </p:cNvPr>
          <p:cNvSpPr txBox="1"/>
          <p:nvPr/>
        </p:nvSpPr>
        <p:spPr>
          <a:xfrm>
            <a:off x="5014666" y="102828"/>
            <a:ext cx="2165720"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Future Proof</a:t>
            </a:r>
          </a:p>
        </p:txBody>
      </p:sp>
      <p:sp>
        <p:nvSpPr>
          <p:cNvPr id="2" name="TextBox 1">
            <a:extLst>
              <a:ext uri="{FF2B5EF4-FFF2-40B4-BE49-F238E27FC236}">
                <a16:creationId xmlns:a16="http://schemas.microsoft.com/office/drawing/2014/main" id="{64F47495-77F8-1DCB-6E98-FEC6B9C95787}"/>
              </a:ext>
            </a:extLst>
          </p:cNvPr>
          <p:cNvSpPr txBox="1"/>
          <p:nvPr/>
        </p:nvSpPr>
        <p:spPr>
          <a:xfrm>
            <a:off x="9503194" y="102828"/>
            <a:ext cx="135276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Resilient</a:t>
            </a:r>
          </a:p>
        </p:txBody>
      </p:sp>
      <p:sp>
        <p:nvSpPr>
          <p:cNvPr id="6" name="TextBox 5">
            <a:extLst>
              <a:ext uri="{FF2B5EF4-FFF2-40B4-BE49-F238E27FC236}">
                <a16:creationId xmlns:a16="http://schemas.microsoft.com/office/drawing/2014/main" id="{790D6769-00EB-908A-AC5F-EC9F5CE03D24}"/>
              </a:ext>
            </a:extLst>
          </p:cNvPr>
          <p:cNvSpPr txBox="1"/>
          <p:nvPr/>
        </p:nvSpPr>
        <p:spPr>
          <a:xfrm>
            <a:off x="8955568" y="6512542"/>
            <a:ext cx="2413472"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Easy to Use</a:t>
            </a:r>
          </a:p>
        </p:txBody>
      </p:sp>
      <p:sp>
        <p:nvSpPr>
          <p:cNvPr id="50" name="TextBox 49">
            <a:extLst>
              <a:ext uri="{FF2B5EF4-FFF2-40B4-BE49-F238E27FC236}">
                <a16:creationId xmlns:a16="http://schemas.microsoft.com/office/drawing/2014/main" id="{7045F1FF-C2CC-881F-0299-33E342986E68}"/>
              </a:ext>
            </a:extLst>
          </p:cNvPr>
          <p:cNvSpPr txBox="1"/>
          <p:nvPr/>
        </p:nvSpPr>
        <p:spPr>
          <a:xfrm>
            <a:off x="4312058" y="1053530"/>
            <a:ext cx="3570937" cy="3847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B0F0"/>
                </a:solidFill>
                <a:effectLst/>
                <a:uLnTx/>
                <a:uFillTx/>
                <a:latin typeface="Arial"/>
                <a:ea typeface="+mn-ea"/>
                <a:cs typeface="+mn-cs"/>
              </a:rPr>
              <a:t>Industry’s most flexible upgrade program</a:t>
            </a:r>
            <a:r>
              <a:rPr kumimoji="0" lang="en-US" sz="1300" b="0" i="0" u="none" strike="noStrike" kern="1200" cap="none" spc="0" normalizeH="0" baseline="30000" noProof="0">
                <a:ln>
                  <a:noFill/>
                </a:ln>
                <a:solidFill>
                  <a:srgbClr val="00B0F0"/>
                </a:solidFill>
                <a:effectLst/>
                <a:uLnTx/>
                <a:uFillTx/>
                <a:latin typeface="Arial"/>
                <a:ea typeface="+mn-ea"/>
                <a:cs typeface="+mn-cs"/>
              </a:rPr>
              <a:t>3</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Stay cost-effective AND continuously modern</a:t>
            </a:r>
          </a:p>
        </p:txBody>
      </p:sp>
      <p:sp>
        <p:nvSpPr>
          <p:cNvPr id="131" name="TextBox 130">
            <a:extLst>
              <a:ext uri="{FF2B5EF4-FFF2-40B4-BE49-F238E27FC236}">
                <a16:creationId xmlns:a16="http://schemas.microsoft.com/office/drawing/2014/main" id="{9DF3AE87-0005-099B-D472-95C8E2AF8C41}"/>
              </a:ext>
            </a:extLst>
          </p:cNvPr>
          <p:cNvSpPr txBox="1"/>
          <p:nvPr/>
        </p:nvSpPr>
        <p:spPr>
          <a:xfrm>
            <a:off x="4386349" y="673063"/>
            <a:ext cx="3422355" cy="338554"/>
          </a:xfrm>
          <a:prstGeom prst="rect">
            <a:avLst/>
          </a:prstGeom>
          <a:noFill/>
        </p:spPr>
        <p:txBody>
          <a:bodyPr wrap="square" lIns="45720" tIns="45720" rIns="45720" bIns="4572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Lifecycle Extension with ProSupport</a:t>
            </a:r>
          </a:p>
        </p:txBody>
      </p:sp>
      <p:sp>
        <p:nvSpPr>
          <p:cNvPr id="132" name="TextBox 131">
            <a:extLst>
              <a:ext uri="{FF2B5EF4-FFF2-40B4-BE49-F238E27FC236}">
                <a16:creationId xmlns:a16="http://schemas.microsoft.com/office/drawing/2014/main" id="{0C62CE7A-1AE6-01FD-25B8-4CA4871F2307}"/>
              </a:ext>
            </a:extLst>
          </p:cNvPr>
          <p:cNvSpPr txBox="1"/>
          <p:nvPr/>
        </p:nvSpPr>
        <p:spPr>
          <a:xfrm>
            <a:off x="8386453" y="4495877"/>
            <a:ext cx="3595244" cy="1492716"/>
          </a:xfrm>
          <a:prstGeom prst="rect">
            <a:avLst/>
          </a:prstGeom>
          <a:noFill/>
        </p:spPr>
        <p:txBody>
          <a:bodyPr wrap="square">
            <a:spAutoFit/>
          </a:bodyPr>
          <a:lstStyle/>
          <a:p>
            <a:pPr marL="0" marR="0" lvl="0" indent="0" algn="l" defTabSz="914377" rtl="0" eaLnBrk="1" fontAlgn="auto" latinLnBrk="0" hangingPunct="1">
              <a:lnSpc>
                <a:spcPct val="100000"/>
              </a:lnSpc>
              <a:spcBef>
                <a:spcPts val="10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Intelligent, self-optimizing platform</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Arial"/>
              </a:rPr>
              <a:t>3x faster provisioning</a:t>
            </a:r>
            <a:r>
              <a:rPr kumimoji="0" lang="en-US" sz="1100" b="0" i="0" u="none" strike="noStrike" kern="1200" cap="none" spc="0" normalizeH="0" baseline="30000" noProof="0">
                <a:ln>
                  <a:noFill/>
                </a:ln>
                <a:solidFill>
                  <a:srgbClr val="FFFFFF"/>
                </a:solidFill>
                <a:effectLst/>
                <a:uLnTx/>
                <a:uFillTx/>
                <a:latin typeface="Arial"/>
                <a:ea typeface="+mn-ea"/>
                <a:cs typeface="Arial"/>
              </a:rPr>
              <a:t>11</a:t>
            </a:r>
            <a:r>
              <a:rPr kumimoji="0" lang="en-US" sz="1100" b="0" i="0" u="none" strike="noStrike" kern="1200" cap="none" spc="0" normalizeH="0" baseline="0" noProof="0">
                <a:ln>
                  <a:noFill/>
                </a:ln>
                <a:solidFill>
                  <a:srgbClr val="FFFFFF"/>
                </a:solidFill>
                <a:effectLst/>
                <a:uLnTx/>
                <a:uFillTx/>
                <a:latin typeface="Arial"/>
                <a:ea typeface="+mn-ea"/>
                <a:cs typeface="Arial"/>
              </a:rPr>
              <a:t>,</a:t>
            </a:r>
            <a:r>
              <a:rPr kumimoji="0" lang="en-US" sz="1100" b="0" i="0" u="none" strike="noStrike" kern="1200" cap="none" spc="0" normalizeH="0" baseline="30000" noProof="0">
                <a:ln>
                  <a:noFill/>
                </a:ln>
                <a:solidFill>
                  <a:srgbClr val="FFFFFF"/>
                </a:solidFill>
                <a:effectLst/>
                <a:uLnTx/>
                <a:uFillTx/>
                <a:latin typeface="Arial"/>
                <a:ea typeface="+mn-ea"/>
                <a:cs typeface="Arial"/>
              </a:rPr>
              <a:t> </a:t>
            </a:r>
            <a:r>
              <a:rPr kumimoji="0" lang="en-US" sz="1100" b="0" i="0" u="none" strike="noStrike" kern="1200" cap="none" spc="0" normalizeH="0" baseline="0" noProof="0">
                <a:ln>
                  <a:noFill/>
                </a:ln>
                <a:solidFill>
                  <a:srgbClr val="FFFFFF"/>
                </a:solidFill>
                <a:effectLst/>
                <a:uLnTx/>
                <a:uFillTx/>
                <a:latin typeface="Arial"/>
                <a:ea typeface="+mn-ea"/>
                <a:cs typeface="Arial"/>
              </a:rPr>
              <a:t>24% lower cost of operations</a:t>
            </a:r>
            <a:r>
              <a:rPr kumimoji="0" lang="en-US" sz="1100" b="0" i="0" u="none" strike="noStrike" kern="1200" cap="none" spc="0" normalizeH="0" baseline="30000" noProof="0">
                <a:ln>
                  <a:noFill/>
                </a:ln>
                <a:solidFill>
                  <a:srgbClr val="FFFFFF"/>
                </a:solidFill>
                <a:effectLst/>
                <a:uLnTx/>
                <a:uFillTx/>
                <a:latin typeface="Arial"/>
                <a:ea typeface="+mn-ea"/>
                <a:cs typeface="Arial"/>
              </a:rPr>
              <a:t>12</a:t>
            </a:r>
          </a:p>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Included AIOps tools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Arial"/>
              </a:rPr>
              <a:t>Resolve issues up to 10x faster</a:t>
            </a:r>
            <a:r>
              <a:rPr kumimoji="0" lang="en-US" sz="1100" b="0" i="0" u="none" strike="noStrike" kern="1200" cap="none" spc="0" normalizeH="0" baseline="30000" noProof="0">
                <a:ln>
                  <a:noFill/>
                </a:ln>
                <a:solidFill>
                  <a:srgbClr val="FFFFFF"/>
                </a:solidFill>
                <a:effectLst/>
                <a:uLnTx/>
                <a:uFillTx/>
                <a:latin typeface="Arial"/>
                <a:ea typeface="+mn-ea"/>
                <a:cs typeface="Arial"/>
              </a:rPr>
              <a:t>13</a:t>
            </a:r>
          </a:p>
          <a:p>
            <a:pPr marL="0" marR="0" lvl="0" indent="0" algn="l" defTabSz="914377"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End-to-end ecosystem automations</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Arial"/>
              </a:rPr>
              <a:t>VMware, DevOps, Dell-on-Dell integrations</a:t>
            </a:r>
          </a:p>
        </p:txBody>
      </p:sp>
      <p:sp>
        <p:nvSpPr>
          <p:cNvPr id="135" name="TextBox 134">
            <a:extLst>
              <a:ext uri="{FF2B5EF4-FFF2-40B4-BE49-F238E27FC236}">
                <a16:creationId xmlns:a16="http://schemas.microsoft.com/office/drawing/2014/main" id="{26D3BEBA-7A72-8456-DE4B-DDCED34267A9}"/>
              </a:ext>
            </a:extLst>
          </p:cNvPr>
          <p:cNvSpPr txBox="1"/>
          <p:nvPr/>
        </p:nvSpPr>
        <p:spPr>
          <a:xfrm>
            <a:off x="8245988" y="673063"/>
            <a:ext cx="2163438" cy="589905"/>
          </a:xfrm>
          <a:prstGeom prst="rect">
            <a:avLst/>
          </a:prstGeom>
          <a:noFill/>
        </p:spPr>
        <p:txBody>
          <a:bodyPr wrap="square" lIns="45720" tIns="45720" rIns="45720" bIns="4572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Policy-based protection</a:t>
            </a:r>
          </a:p>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050" b="1" i="0" u="none" strike="noStrike" kern="1200" cap="none" spc="0" normalizeH="0" baseline="0" noProof="0">
                <a:ln>
                  <a:noFill/>
                </a:ln>
                <a:solidFill>
                  <a:srgbClr val="00B0F0"/>
                </a:solidFill>
                <a:effectLst/>
                <a:uLnTx/>
                <a:uFillTx/>
                <a:latin typeface="Arial"/>
                <a:ea typeface="+mn-ea"/>
                <a:cs typeface="+mn-cs"/>
              </a:rPr>
              <a:t>Safeguard ANY workload</a:t>
            </a:r>
          </a:p>
        </p:txBody>
      </p:sp>
      <p:grpSp>
        <p:nvGrpSpPr>
          <p:cNvPr id="24" name="Group 23">
            <a:extLst>
              <a:ext uri="{FF2B5EF4-FFF2-40B4-BE49-F238E27FC236}">
                <a16:creationId xmlns:a16="http://schemas.microsoft.com/office/drawing/2014/main" id="{A54C9579-0AFA-092C-F306-BD96CB36C213}"/>
              </a:ext>
            </a:extLst>
          </p:cNvPr>
          <p:cNvGrpSpPr/>
          <p:nvPr/>
        </p:nvGrpSpPr>
        <p:grpSpPr>
          <a:xfrm>
            <a:off x="8650654" y="1275021"/>
            <a:ext cx="1354107" cy="485423"/>
            <a:chOff x="541916" y="4099835"/>
            <a:chExt cx="1425341" cy="510959"/>
          </a:xfrm>
        </p:grpSpPr>
        <p:grpSp>
          <p:nvGrpSpPr>
            <p:cNvPr id="138" name="Group 137">
              <a:extLst>
                <a:ext uri="{FF2B5EF4-FFF2-40B4-BE49-F238E27FC236}">
                  <a16:creationId xmlns:a16="http://schemas.microsoft.com/office/drawing/2014/main" id="{5019C06D-FC12-1A9D-78B9-06EC4C2EFC14}"/>
                </a:ext>
              </a:extLst>
            </p:cNvPr>
            <p:cNvGrpSpPr>
              <a:grpSpLocks noChangeAspect="1"/>
            </p:cNvGrpSpPr>
            <p:nvPr/>
          </p:nvGrpSpPr>
          <p:grpSpPr>
            <a:xfrm>
              <a:off x="541916" y="4117888"/>
              <a:ext cx="342852" cy="298035"/>
              <a:chOff x="6515100" y="-596900"/>
              <a:chExt cx="971550" cy="844550"/>
            </a:xfrm>
            <a:solidFill>
              <a:schemeClr val="tx2"/>
            </a:solidFill>
          </p:grpSpPr>
          <p:sp>
            <p:nvSpPr>
              <p:cNvPr id="139" name="Freeform 42">
                <a:extLst>
                  <a:ext uri="{FF2B5EF4-FFF2-40B4-BE49-F238E27FC236}">
                    <a16:creationId xmlns:a16="http://schemas.microsoft.com/office/drawing/2014/main" id="{5C9B6B4A-6B2B-FED8-EA30-90FFEC5B5F25}"/>
                  </a:ext>
                </a:extLst>
              </p:cNvPr>
              <p:cNvSpPr>
                <a:spLocks noEditPoints="1"/>
              </p:cNvSpPr>
              <p:nvPr/>
            </p:nvSpPr>
            <p:spPr bwMode="auto">
              <a:xfrm>
                <a:off x="6777038" y="-357188"/>
                <a:ext cx="450850" cy="452438"/>
              </a:xfrm>
              <a:custGeom>
                <a:avLst/>
                <a:gdLst>
                  <a:gd name="T0" fmla="*/ 59 w 119"/>
                  <a:gd name="T1" fmla="*/ 0 h 119"/>
                  <a:gd name="T2" fmla="*/ 0 w 119"/>
                  <a:gd name="T3" fmla="*/ 60 h 119"/>
                  <a:gd name="T4" fmla="*/ 60 w 119"/>
                  <a:gd name="T5" fmla="*/ 119 h 119"/>
                  <a:gd name="T6" fmla="*/ 119 w 119"/>
                  <a:gd name="T7" fmla="*/ 60 h 119"/>
                  <a:gd name="T8" fmla="*/ 59 w 119"/>
                  <a:gd name="T9" fmla="*/ 0 h 119"/>
                  <a:gd name="T10" fmla="*/ 59 w 119"/>
                  <a:gd name="T11" fmla="*/ 0 h 119"/>
                  <a:gd name="T12" fmla="*/ 59 w 119"/>
                  <a:gd name="T13" fmla="*/ 103 h 119"/>
                  <a:gd name="T14" fmla="*/ 17 w 119"/>
                  <a:gd name="T15" fmla="*/ 60 h 119"/>
                  <a:gd name="T16" fmla="*/ 60 w 119"/>
                  <a:gd name="T17" fmla="*/ 18 h 119"/>
                  <a:gd name="T18" fmla="*/ 102 w 119"/>
                  <a:gd name="T19" fmla="*/ 60 h 119"/>
                  <a:gd name="T20" fmla="*/ 59 w 119"/>
                  <a:gd name="T21" fmla="*/ 102 h 119"/>
                  <a:gd name="T22" fmla="*/ 59 w 119"/>
                  <a:gd name="T23" fmla="*/ 102 h 119"/>
                  <a:gd name="T24" fmla="*/ 59 w 119"/>
                  <a:gd name="T25" fmla="*/ 10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9">
                    <a:moveTo>
                      <a:pt x="59" y="0"/>
                    </a:moveTo>
                    <a:cubicBezTo>
                      <a:pt x="26" y="0"/>
                      <a:pt x="0" y="27"/>
                      <a:pt x="0" y="60"/>
                    </a:cubicBezTo>
                    <a:cubicBezTo>
                      <a:pt x="0" y="93"/>
                      <a:pt x="27" y="119"/>
                      <a:pt x="60" y="119"/>
                    </a:cubicBezTo>
                    <a:cubicBezTo>
                      <a:pt x="92" y="119"/>
                      <a:pt x="119" y="93"/>
                      <a:pt x="119" y="60"/>
                    </a:cubicBezTo>
                    <a:cubicBezTo>
                      <a:pt x="119" y="27"/>
                      <a:pt x="92" y="0"/>
                      <a:pt x="59" y="0"/>
                    </a:cubicBezTo>
                    <a:cubicBezTo>
                      <a:pt x="59" y="0"/>
                      <a:pt x="59" y="0"/>
                      <a:pt x="59" y="0"/>
                    </a:cubicBezTo>
                    <a:close/>
                    <a:moveTo>
                      <a:pt x="59" y="103"/>
                    </a:moveTo>
                    <a:cubicBezTo>
                      <a:pt x="36" y="102"/>
                      <a:pt x="17" y="83"/>
                      <a:pt x="17" y="60"/>
                    </a:cubicBezTo>
                    <a:cubicBezTo>
                      <a:pt x="17" y="36"/>
                      <a:pt x="36" y="18"/>
                      <a:pt x="60" y="18"/>
                    </a:cubicBezTo>
                    <a:cubicBezTo>
                      <a:pt x="83" y="18"/>
                      <a:pt x="102" y="36"/>
                      <a:pt x="102" y="60"/>
                    </a:cubicBezTo>
                    <a:cubicBezTo>
                      <a:pt x="102" y="83"/>
                      <a:pt x="83" y="102"/>
                      <a:pt x="59" y="102"/>
                    </a:cubicBezTo>
                    <a:cubicBezTo>
                      <a:pt x="59" y="102"/>
                      <a:pt x="59" y="102"/>
                      <a:pt x="59" y="102"/>
                    </a:cubicBezTo>
                    <a:lnTo>
                      <a:pt x="59"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140" name="Freeform 43">
                <a:extLst>
                  <a:ext uri="{FF2B5EF4-FFF2-40B4-BE49-F238E27FC236}">
                    <a16:creationId xmlns:a16="http://schemas.microsoft.com/office/drawing/2014/main" id="{F183028D-624B-2BB1-658B-D9FD88C27284}"/>
                  </a:ext>
                </a:extLst>
              </p:cNvPr>
              <p:cNvSpPr>
                <a:spLocks/>
              </p:cNvSpPr>
              <p:nvPr/>
            </p:nvSpPr>
            <p:spPr bwMode="auto">
              <a:xfrm>
                <a:off x="7281863" y="-315913"/>
                <a:ext cx="90488" cy="87313"/>
              </a:xfrm>
              <a:custGeom>
                <a:avLst/>
                <a:gdLst>
                  <a:gd name="T0" fmla="*/ 12 w 24"/>
                  <a:gd name="T1" fmla="*/ 23 h 23"/>
                  <a:gd name="T2" fmla="*/ 24 w 24"/>
                  <a:gd name="T3" fmla="*/ 12 h 23"/>
                  <a:gd name="T4" fmla="*/ 12 w 24"/>
                  <a:gd name="T5" fmla="*/ 0 h 23"/>
                  <a:gd name="T6" fmla="*/ 0 w 24"/>
                  <a:gd name="T7" fmla="*/ 12 h 23"/>
                  <a:gd name="T8" fmla="*/ 0 w 24"/>
                  <a:gd name="T9" fmla="*/ 12 h 23"/>
                  <a:gd name="T10" fmla="*/ 12 w 24"/>
                  <a:gd name="T11" fmla="*/ 23 h 23"/>
                </a:gdLst>
                <a:ahLst/>
                <a:cxnLst>
                  <a:cxn ang="0">
                    <a:pos x="T0" y="T1"/>
                  </a:cxn>
                  <a:cxn ang="0">
                    <a:pos x="T2" y="T3"/>
                  </a:cxn>
                  <a:cxn ang="0">
                    <a:pos x="T4" y="T5"/>
                  </a:cxn>
                  <a:cxn ang="0">
                    <a:pos x="T6" y="T7"/>
                  </a:cxn>
                  <a:cxn ang="0">
                    <a:pos x="T8" y="T9"/>
                  </a:cxn>
                  <a:cxn ang="0">
                    <a:pos x="T10" y="T11"/>
                  </a:cxn>
                </a:cxnLst>
                <a:rect l="0" t="0" r="r" b="b"/>
                <a:pathLst>
                  <a:path w="24" h="23">
                    <a:moveTo>
                      <a:pt x="12" y="23"/>
                    </a:moveTo>
                    <a:cubicBezTo>
                      <a:pt x="19" y="23"/>
                      <a:pt x="24" y="18"/>
                      <a:pt x="24" y="12"/>
                    </a:cubicBezTo>
                    <a:cubicBezTo>
                      <a:pt x="24" y="5"/>
                      <a:pt x="19" y="0"/>
                      <a:pt x="12" y="0"/>
                    </a:cubicBezTo>
                    <a:cubicBezTo>
                      <a:pt x="6" y="0"/>
                      <a:pt x="0" y="5"/>
                      <a:pt x="0" y="12"/>
                    </a:cubicBezTo>
                    <a:cubicBezTo>
                      <a:pt x="0" y="12"/>
                      <a:pt x="0" y="12"/>
                      <a:pt x="0" y="12"/>
                    </a:cubicBezTo>
                    <a:cubicBezTo>
                      <a:pt x="0" y="18"/>
                      <a:pt x="6" y="23"/>
                      <a:pt x="12"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141" name="Freeform 44">
                <a:extLst>
                  <a:ext uri="{FF2B5EF4-FFF2-40B4-BE49-F238E27FC236}">
                    <a16:creationId xmlns:a16="http://schemas.microsoft.com/office/drawing/2014/main" id="{76275308-4E34-30AD-1C06-F97DE7CC57AB}"/>
                  </a:ext>
                </a:extLst>
              </p:cNvPr>
              <p:cNvSpPr>
                <a:spLocks noEditPoints="1"/>
              </p:cNvSpPr>
              <p:nvPr/>
            </p:nvSpPr>
            <p:spPr bwMode="auto">
              <a:xfrm>
                <a:off x="6515100" y="-596900"/>
                <a:ext cx="971550" cy="844550"/>
              </a:xfrm>
              <a:custGeom>
                <a:avLst/>
                <a:gdLst>
                  <a:gd name="T0" fmla="*/ 497 w 612"/>
                  <a:gd name="T1" fmla="*/ 108 h 532"/>
                  <a:gd name="T2" fmla="*/ 406 w 612"/>
                  <a:gd name="T3" fmla="*/ 0 h 532"/>
                  <a:gd name="T4" fmla="*/ 215 w 612"/>
                  <a:gd name="T5" fmla="*/ 0 h 532"/>
                  <a:gd name="T6" fmla="*/ 114 w 612"/>
                  <a:gd name="T7" fmla="*/ 108 h 532"/>
                  <a:gd name="T8" fmla="*/ 0 w 612"/>
                  <a:gd name="T9" fmla="*/ 108 h 532"/>
                  <a:gd name="T10" fmla="*/ 0 w 612"/>
                  <a:gd name="T11" fmla="*/ 532 h 532"/>
                  <a:gd name="T12" fmla="*/ 612 w 612"/>
                  <a:gd name="T13" fmla="*/ 532 h 532"/>
                  <a:gd name="T14" fmla="*/ 612 w 612"/>
                  <a:gd name="T15" fmla="*/ 108 h 532"/>
                  <a:gd name="T16" fmla="*/ 497 w 612"/>
                  <a:gd name="T17" fmla="*/ 108 h 532"/>
                  <a:gd name="T18" fmla="*/ 571 w 612"/>
                  <a:gd name="T19" fmla="*/ 491 h 532"/>
                  <a:gd name="T20" fmla="*/ 40 w 612"/>
                  <a:gd name="T21" fmla="*/ 491 h 532"/>
                  <a:gd name="T22" fmla="*/ 40 w 612"/>
                  <a:gd name="T23" fmla="*/ 148 h 532"/>
                  <a:gd name="T24" fmla="*/ 134 w 612"/>
                  <a:gd name="T25" fmla="*/ 148 h 532"/>
                  <a:gd name="T26" fmla="*/ 232 w 612"/>
                  <a:gd name="T27" fmla="*/ 40 h 532"/>
                  <a:gd name="T28" fmla="*/ 387 w 612"/>
                  <a:gd name="T29" fmla="*/ 40 h 532"/>
                  <a:gd name="T30" fmla="*/ 478 w 612"/>
                  <a:gd name="T31" fmla="*/ 148 h 532"/>
                  <a:gd name="T32" fmla="*/ 571 w 612"/>
                  <a:gd name="T33" fmla="*/ 148 h 532"/>
                  <a:gd name="T34" fmla="*/ 571 w 612"/>
                  <a:gd name="T35" fmla="*/ 491 h 532"/>
                  <a:gd name="T36" fmla="*/ 571 w 612"/>
                  <a:gd name="T37" fmla="*/ 491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2" h="532">
                    <a:moveTo>
                      <a:pt x="497" y="108"/>
                    </a:moveTo>
                    <a:lnTo>
                      <a:pt x="406" y="0"/>
                    </a:lnTo>
                    <a:lnTo>
                      <a:pt x="215" y="0"/>
                    </a:lnTo>
                    <a:lnTo>
                      <a:pt x="114" y="108"/>
                    </a:lnTo>
                    <a:lnTo>
                      <a:pt x="0" y="108"/>
                    </a:lnTo>
                    <a:lnTo>
                      <a:pt x="0" y="532"/>
                    </a:lnTo>
                    <a:lnTo>
                      <a:pt x="612" y="532"/>
                    </a:lnTo>
                    <a:lnTo>
                      <a:pt x="612" y="108"/>
                    </a:lnTo>
                    <a:lnTo>
                      <a:pt x="497" y="108"/>
                    </a:lnTo>
                    <a:close/>
                    <a:moveTo>
                      <a:pt x="571" y="491"/>
                    </a:moveTo>
                    <a:lnTo>
                      <a:pt x="40" y="491"/>
                    </a:lnTo>
                    <a:lnTo>
                      <a:pt x="40" y="148"/>
                    </a:lnTo>
                    <a:lnTo>
                      <a:pt x="134" y="148"/>
                    </a:lnTo>
                    <a:lnTo>
                      <a:pt x="232" y="40"/>
                    </a:lnTo>
                    <a:lnTo>
                      <a:pt x="387" y="40"/>
                    </a:lnTo>
                    <a:lnTo>
                      <a:pt x="478" y="148"/>
                    </a:lnTo>
                    <a:lnTo>
                      <a:pt x="571" y="148"/>
                    </a:lnTo>
                    <a:lnTo>
                      <a:pt x="571" y="491"/>
                    </a:lnTo>
                    <a:lnTo>
                      <a:pt x="571" y="4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grpSp>
        <p:sp>
          <p:nvSpPr>
            <p:cNvPr id="142" name="Freeform 5">
              <a:extLst>
                <a:ext uri="{FF2B5EF4-FFF2-40B4-BE49-F238E27FC236}">
                  <a16:creationId xmlns:a16="http://schemas.microsoft.com/office/drawing/2014/main" id="{505A58A6-FFCD-4AD5-203A-A94A4B700E97}"/>
                </a:ext>
              </a:extLst>
            </p:cNvPr>
            <p:cNvSpPr>
              <a:spLocks noChangeAspect="1" noEditPoints="1"/>
            </p:cNvSpPr>
            <p:nvPr/>
          </p:nvSpPr>
          <p:spPr bwMode="auto">
            <a:xfrm>
              <a:off x="1058414" y="4099835"/>
              <a:ext cx="323551" cy="316410"/>
            </a:xfrm>
            <a:custGeom>
              <a:avLst/>
              <a:gdLst>
                <a:gd name="T0" fmla="*/ 270 w 589"/>
                <a:gd name="T1" fmla="*/ 49 h 576"/>
                <a:gd name="T2" fmla="*/ 172 w 589"/>
                <a:gd name="T3" fmla="*/ 49 h 576"/>
                <a:gd name="T4" fmla="*/ 135 w 589"/>
                <a:gd name="T5" fmla="*/ 49 h 576"/>
                <a:gd name="T6" fmla="*/ 0 w 589"/>
                <a:gd name="T7" fmla="*/ 576 h 576"/>
                <a:gd name="T8" fmla="*/ 172 w 589"/>
                <a:gd name="T9" fmla="*/ 558 h 576"/>
                <a:gd name="T10" fmla="*/ 172 w 589"/>
                <a:gd name="T11" fmla="*/ 558 h 576"/>
                <a:gd name="T12" fmla="*/ 245 w 589"/>
                <a:gd name="T13" fmla="*/ 429 h 576"/>
                <a:gd name="T14" fmla="*/ 67 w 589"/>
                <a:gd name="T15" fmla="*/ 374 h 576"/>
                <a:gd name="T16" fmla="*/ 67 w 589"/>
                <a:gd name="T17" fmla="*/ 343 h 576"/>
                <a:gd name="T18" fmla="*/ 245 w 589"/>
                <a:gd name="T19" fmla="*/ 282 h 576"/>
                <a:gd name="T20" fmla="*/ 245 w 589"/>
                <a:gd name="T21" fmla="*/ 282 h 576"/>
                <a:gd name="T22" fmla="*/ 245 w 589"/>
                <a:gd name="T23" fmla="*/ 196 h 576"/>
                <a:gd name="T24" fmla="*/ 67 w 589"/>
                <a:gd name="T25" fmla="*/ 141 h 576"/>
                <a:gd name="T26" fmla="*/ 67 w 589"/>
                <a:gd name="T27" fmla="*/ 110 h 576"/>
                <a:gd name="T28" fmla="*/ 307 w 589"/>
                <a:gd name="T29" fmla="*/ 460 h 576"/>
                <a:gd name="T30" fmla="*/ 307 w 589"/>
                <a:gd name="T31" fmla="*/ 460 h 576"/>
                <a:gd name="T32" fmla="*/ 307 w 589"/>
                <a:gd name="T33" fmla="*/ 374 h 576"/>
                <a:gd name="T34" fmla="*/ 282 w 589"/>
                <a:gd name="T35" fmla="*/ 313 h 576"/>
                <a:gd name="T36" fmla="*/ 282 w 589"/>
                <a:gd name="T37" fmla="*/ 282 h 576"/>
                <a:gd name="T38" fmla="*/ 307 w 589"/>
                <a:gd name="T39" fmla="*/ 227 h 576"/>
                <a:gd name="T40" fmla="*/ 307 w 589"/>
                <a:gd name="T41" fmla="*/ 227 h 576"/>
                <a:gd name="T42" fmla="*/ 350 w 589"/>
                <a:gd name="T43" fmla="*/ 429 h 576"/>
                <a:gd name="T44" fmla="*/ 319 w 589"/>
                <a:gd name="T45" fmla="*/ 374 h 576"/>
                <a:gd name="T46" fmla="*/ 319 w 589"/>
                <a:gd name="T47" fmla="*/ 343 h 576"/>
                <a:gd name="T48" fmla="*/ 350 w 589"/>
                <a:gd name="T49" fmla="*/ 282 h 576"/>
                <a:gd name="T50" fmla="*/ 350 w 589"/>
                <a:gd name="T51" fmla="*/ 282 h 576"/>
                <a:gd name="T52" fmla="*/ 350 w 589"/>
                <a:gd name="T53" fmla="*/ 196 h 576"/>
                <a:gd name="T54" fmla="*/ 356 w 589"/>
                <a:gd name="T55" fmla="*/ 429 h 576"/>
                <a:gd name="T56" fmla="*/ 356 w 589"/>
                <a:gd name="T57" fmla="*/ 398 h 576"/>
                <a:gd name="T58" fmla="*/ 387 w 589"/>
                <a:gd name="T59" fmla="*/ 343 h 576"/>
                <a:gd name="T60" fmla="*/ 387 w 589"/>
                <a:gd name="T61" fmla="*/ 343 h 576"/>
                <a:gd name="T62" fmla="*/ 387 w 589"/>
                <a:gd name="T63" fmla="*/ 257 h 576"/>
                <a:gd name="T64" fmla="*/ 356 w 589"/>
                <a:gd name="T65" fmla="*/ 196 h 576"/>
                <a:gd name="T66" fmla="*/ 393 w 589"/>
                <a:gd name="T67" fmla="*/ 564 h 576"/>
                <a:gd name="T68" fmla="*/ 460 w 589"/>
                <a:gd name="T69" fmla="*/ 460 h 576"/>
                <a:gd name="T70" fmla="*/ 460 w 589"/>
                <a:gd name="T71" fmla="*/ 460 h 576"/>
                <a:gd name="T72" fmla="*/ 460 w 589"/>
                <a:gd name="T73" fmla="*/ 374 h 576"/>
                <a:gd name="T74" fmla="*/ 436 w 589"/>
                <a:gd name="T75" fmla="*/ 313 h 576"/>
                <a:gd name="T76" fmla="*/ 436 w 589"/>
                <a:gd name="T77" fmla="*/ 282 h 576"/>
                <a:gd name="T78" fmla="*/ 460 w 589"/>
                <a:gd name="T79" fmla="*/ 227 h 576"/>
                <a:gd name="T80" fmla="*/ 460 w 589"/>
                <a:gd name="T81" fmla="*/ 227 h 576"/>
                <a:gd name="T82" fmla="*/ 497 w 589"/>
                <a:gd name="T83" fmla="*/ 429 h 576"/>
                <a:gd name="T84" fmla="*/ 472 w 589"/>
                <a:gd name="T85" fmla="*/ 374 h 576"/>
                <a:gd name="T86" fmla="*/ 472 w 589"/>
                <a:gd name="T87" fmla="*/ 343 h 576"/>
                <a:gd name="T88" fmla="*/ 497 w 589"/>
                <a:gd name="T89" fmla="*/ 282 h 576"/>
                <a:gd name="T90" fmla="*/ 497 w 589"/>
                <a:gd name="T91" fmla="*/ 282 h 576"/>
                <a:gd name="T92" fmla="*/ 497 w 589"/>
                <a:gd name="T93" fmla="*/ 196 h 576"/>
                <a:gd name="T94" fmla="*/ 509 w 589"/>
                <a:gd name="T95" fmla="*/ 429 h 576"/>
                <a:gd name="T96" fmla="*/ 509 w 589"/>
                <a:gd name="T97" fmla="*/ 398 h 576"/>
                <a:gd name="T98" fmla="*/ 540 w 589"/>
                <a:gd name="T99" fmla="*/ 343 h 576"/>
                <a:gd name="T100" fmla="*/ 540 w 589"/>
                <a:gd name="T101" fmla="*/ 343 h 576"/>
                <a:gd name="T102" fmla="*/ 540 w 589"/>
                <a:gd name="T103" fmla="*/ 257 h 576"/>
                <a:gd name="T104" fmla="*/ 509 w 589"/>
                <a:gd name="T105" fmla="*/ 19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89" h="576">
                  <a:moveTo>
                    <a:pt x="558" y="564"/>
                  </a:moveTo>
                  <a:lnTo>
                    <a:pt x="558" y="165"/>
                  </a:lnTo>
                  <a:lnTo>
                    <a:pt x="270" y="165"/>
                  </a:lnTo>
                  <a:lnTo>
                    <a:pt x="270" y="49"/>
                  </a:lnTo>
                  <a:lnTo>
                    <a:pt x="178" y="49"/>
                  </a:lnTo>
                  <a:lnTo>
                    <a:pt x="178" y="18"/>
                  </a:lnTo>
                  <a:lnTo>
                    <a:pt x="172" y="18"/>
                  </a:lnTo>
                  <a:lnTo>
                    <a:pt x="172" y="49"/>
                  </a:lnTo>
                  <a:lnTo>
                    <a:pt x="141" y="49"/>
                  </a:lnTo>
                  <a:lnTo>
                    <a:pt x="141" y="0"/>
                  </a:lnTo>
                  <a:lnTo>
                    <a:pt x="135" y="0"/>
                  </a:lnTo>
                  <a:lnTo>
                    <a:pt x="135" y="49"/>
                  </a:lnTo>
                  <a:lnTo>
                    <a:pt x="43" y="49"/>
                  </a:lnTo>
                  <a:lnTo>
                    <a:pt x="43" y="558"/>
                  </a:lnTo>
                  <a:lnTo>
                    <a:pt x="0" y="558"/>
                  </a:lnTo>
                  <a:lnTo>
                    <a:pt x="0" y="576"/>
                  </a:lnTo>
                  <a:lnTo>
                    <a:pt x="589" y="576"/>
                  </a:lnTo>
                  <a:lnTo>
                    <a:pt x="589" y="564"/>
                  </a:lnTo>
                  <a:lnTo>
                    <a:pt x="558" y="564"/>
                  </a:lnTo>
                  <a:close/>
                  <a:moveTo>
                    <a:pt x="172" y="558"/>
                  </a:moveTo>
                  <a:lnTo>
                    <a:pt x="141" y="558"/>
                  </a:lnTo>
                  <a:lnTo>
                    <a:pt x="141" y="509"/>
                  </a:lnTo>
                  <a:lnTo>
                    <a:pt x="172" y="509"/>
                  </a:lnTo>
                  <a:lnTo>
                    <a:pt x="172" y="558"/>
                  </a:lnTo>
                  <a:close/>
                  <a:moveTo>
                    <a:pt x="245" y="460"/>
                  </a:moveTo>
                  <a:lnTo>
                    <a:pt x="67" y="460"/>
                  </a:lnTo>
                  <a:lnTo>
                    <a:pt x="67" y="429"/>
                  </a:lnTo>
                  <a:lnTo>
                    <a:pt x="245" y="429"/>
                  </a:lnTo>
                  <a:lnTo>
                    <a:pt x="245" y="460"/>
                  </a:lnTo>
                  <a:close/>
                  <a:moveTo>
                    <a:pt x="245" y="398"/>
                  </a:moveTo>
                  <a:lnTo>
                    <a:pt x="67" y="398"/>
                  </a:lnTo>
                  <a:lnTo>
                    <a:pt x="67" y="374"/>
                  </a:lnTo>
                  <a:lnTo>
                    <a:pt x="245" y="374"/>
                  </a:lnTo>
                  <a:lnTo>
                    <a:pt x="245" y="398"/>
                  </a:lnTo>
                  <a:close/>
                  <a:moveTo>
                    <a:pt x="245" y="343"/>
                  </a:moveTo>
                  <a:lnTo>
                    <a:pt x="67" y="343"/>
                  </a:lnTo>
                  <a:lnTo>
                    <a:pt x="67" y="313"/>
                  </a:lnTo>
                  <a:lnTo>
                    <a:pt x="245" y="313"/>
                  </a:lnTo>
                  <a:lnTo>
                    <a:pt x="245" y="343"/>
                  </a:lnTo>
                  <a:close/>
                  <a:moveTo>
                    <a:pt x="245" y="282"/>
                  </a:moveTo>
                  <a:lnTo>
                    <a:pt x="67" y="282"/>
                  </a:lnTo>
                  <a:lnTo>
                    <a:pt x="67" y="257"/>
                  </a:lnTo>
                  <a:lnTo>
                    <a:pt x="245" y="257"/>
                  </a:lnTo>
                  <a:lnTo>
                    <a:pt x="245" y="282"/>
                  </a:lnTo>
                  <a:close/>
                  <a:moveTo>
                    <a:pt x="245" y="227"/>
                  </a:moveTo>
                  <a:lnTo>
                    <a:pt x="67" y="227"/>
                  </a:lnTo>
                  <a:lnTo>
                    <a:pt x="67" y="196"/>
                  </a:lnTo>
                  <a:lnTo>
                    <a:pt x="245" y="196"/>
                  </a:lnTo>
                  <a:lnTo>
                    <a:pt x="245" y="227"/>
                  </a:lnTo>
                  <a:close/>
                  <a:moveTo>
                    <a:pt x="245" y="165"/>
                  </a:moveTo>
                  <a:lnTo>
                    <a:pt x="67" y="165"/>
                  </a:lnTo>
                  <a:lnTo>
                    <a:pt x="67" y="141"/>
                  </a:lnTo>
                  <a:lnTo>
                    <a:pt x="245" y="141"/>
                  </a:lnTo>
                  <a:lnTo>
                    <a:pt x="245" y="165"/>
                  </a:lnTo>
                  <a:close/>
                  <a:moveTo>
                    <a:pt x="245" y="110"/>
                  </a:moveTo>
                  <a:lnTo>
                    <a:pt x="67" y="110"/>
                  </a:lnTo>
                  <a:lnTo>
                    <a:pt x="67" y="80"/>
                  </a:lnTo>
                  <a:lnTo>
                    <a:pt x="245" y="80"/>
                  </a:lnTo>
                  <a:lnTo>
                    <a:pt x="245" y="110"/>
                  </a:lnTo>
                  <a:close/>
                  <a:moveTo>
                    <a:pt x="307" y="460"/>
                  </a:moveTo>
                  <a:lnTo>
                    <a:pt x="282" y="460"/>
                  </a:lnTo>
                  <a:lnTo>
                    <a:pt x="282" y="429"/>
                  </a:lnTo>
                  <a:lnTo>
                    <a:pt x="307" y="429"/>
                  </a:lnTo>
                  <a:lnTo>
                    <a:pt x="307" y="460"/>
                  </a:lnTo>
                  <a:close/>
                  <a:moveTo>
                    <a:pt x="307" y="398"/>
                  </a:moveTo>
                  <a:lnTo>
                    <a:pt x="282" y="398"/>
                  </a:lnTo>
                  <a:lnTo>
                    <a:pt x="282" y="374"/>
                  </a:lnTo>
                  <a:lnTo>
                    <a:pt x="307" y="374"/>
                  </a:lnTo>
                  <a:lnTo>
                    <a:pt x="307" y="398"/>
                  </a:lnTo>
                  <a:close/>
                  <a:moveTo>
                    <a:pt x="307" y="343"/>
                  </a:moveTo>
                  <a:lnTo>
                    <a:pt x="282" y="343"/>
                  </a:lnTo>
                  <a:lnTo>
                    <a:pt x="282" y="313"/>
                  </a:lnTo>
                  <a:lnTo>
                    <a:pt x="307" y="313"/>
                  </a:lnTo>
                  <a:lnTo>
                    <a:pt x="307" y="343"/>
                  </a:lnTo>
                  <a:close/>
                  <a:moveTo>
                    <a:pt x="307" y="282"/>
                  </a:moveTo>
                  <a:lnTo>
                    <a:pt x="282" y="282"/>
                  </a:lnTo>
                  <a:lnTo>
                    <a:pt x="282" y="257"/>
                  </a:lnTo>
                  <a:lnTo>
                    <a:pt x="307" y="257"/>
                  </a:lnTo>
                  <a:lnTo>
                    <a:pt x="307" y="282"/>
                  </a:lnTo>
                  <a:close/>
                  <a:moveTo>
                    <a:pt x="307" y="227"/>
                  </a:moveTo>
                  <a:lnTo>
                    <a:pt x="282" y="227"/>
                  </a:lnTo>
                  <a:lnTo>
                    <a:pt x="282" y="196"/>
                  </a:lnTo>
                  <a:lnTo>
                    <a:pt x="307" y="196"/>
                  </a:lnTo>
                  <a:lnTo>
                    <a:pt x="307" y="227"/>
                  </a:lnTo>
                  <a:close/>
                  <a:moveTo>
                    <a:pt x="350" y="460"/>
                  </a:moveTo>
                  <a:lnTo>
                    <a:pt x="319" y="460"/>
                  </a:lnTo>
                  <a:lnTo>
                    <a:pt x="319" y="429"/>
                  </a:lnTo>
                  <a:lnTo>
                    <a:pt x="350" y="429"/>
                  </a:lnTo>
                  <a:lnTo>
                    <a:pt x="350" y="460"/>
                  </a:lnTo>
                  <a:close/>
                  <a:moveTo>
                    <a:pt x="350" y="398"/>
                  </a:moveTo>
                  <a:lnTo>
                    <a:pt x="319" y="398"/>
                  </a:lnTo>
                  <a:lnTo>
                    <a:pt x="319" y="374"/>
                  </a:lnTo>
                  <a:lnTo>
                    <a:pt x="350" y="374"/>
                  </a:lnTo>
                  <a:lnTo>
                    <a:pt x="350" y="398"/>
                  </a:lnTo>
                  <a:close/>
                  <a:moveTo>
                    <a:pt x="350" y="343"/>
                  </a:moveTo>
                  <a:lnTo>
                    <a:pt x="319" y="343"/>
                  </a:lnTo>
                  <a:lnTo>
                    <a:pt x="319" y="313"/>
                  </a:lnTo>
                  <a:lnTo>
                    <a:pt x="350" y="313"/>
                  </a:lnTo>
                  <a:lnTo>
                    <a:pt x="350" y="343"/>
                  </a:lnTo>
                  <a:close/>
                  <a:moveTo>
                    <a:pt x="350" y="282"/>
                  </a:moveTo>
                  <a:lnTo>
                    <a:pt x="319" y="282"/>
                  </a:lnTo>
                  <a:lnTo>
                    <a:pt x="319" y="257"/>
                  </a:lnTo>
                  <a:lnTo>
                    <a:pt x="350" y="257"/>
                  </a:lnTo>
                  <a:lnTo>
                    <a:pt x="350" y="282"/>
                  </a:lnTo>
                  <a:close/>
                  <a:moveTo>
                    <a:pt x="350" y="227"/>
                  </a:moveTo>
                  <a:lnTo>
                    <a:pt x="319" y="227"/>
                  </a:lnTo>
                  <a:lnTo>
                    <a:pt x="319" y="196"/>
                  </a:lnTo>
                  <a:lnTo>
                    <a:pt x="350" y="196"/>
                  </a:lnTo>
                  <a:lnTo>
                    <a:pt x="350" y="227"/>
                  </a:lnTo>
                  <a:close/>
                  <a:moveTo>
                    <a:pt x="387" y="460"/>
                  </a:moveTo>
                  <a:lnTo>
                    <a:pt x="356" y="460"/>
                  </a:lnTo>
                  <a:lnTo>
                    <a:pt x="356" y="429"/>
                  </a:lnTo>
                  <a:lnTo>
                    <a:pt x="387" y="429"/>
                  </a:lnTo>
                  <a:lnTo>
                    <a:pt x="387" y="460"/>
                  </a:lnTo>
                  <a:close/>
                  <a:moveTo>
                    <a:pt x="387" y="398"/>
                  </a:moveTo>
                  <a:lnTo>
                    <a:pt x="356" y="398"/>
                  </a:lnTo>
                  <a:lnTo>
                    <a:pt x="356" y="374"/>
                  </a:lnTo>
                  <a:lnTo>
                    <a:pt x="387" y="374"/>
                  </a:lnTo>
                  <a:lnTo>
                    <a:pt x="387" y="398"/>
                  </a:lnTo>
                  <a:close/>
                  <a:moveTo>
                    <a:pt x="387" y="343"/>
                  </a:moveTo>
                  <a:lnTo>
                    <a:pt x="356" y="343"/>
                  </a:lnTo>
                  <a:lnTo>
                    <a:pt x="356" y="313"/>
                  </a:lnTo>
                  <a:lnTo>
                    <a:pt x="387" y="313"/>
                  </a:lnTo>
                  <a:lnTo>
                    <a:pt x="387" y="343"/>
                  </a:lnTo>
                  <a:close/>
                  <a:moveTo>
                    <a:pt x="387" y="282"/>
                  </a:moveTo>
                  <a:lnTo>
                    <a:pt x="356" y="282"/>
                  </a:lnTo>
                  <a:lnTo>
                    <a:pt x="356" y="257"/>
                  </a:lnTo>
                  <a:lnTo>
                    <a:pt x="387" y="257"/>
                  </a:lnTo>
                  <a:lnTo>
                    <a:pt x="387" y="282"/>
                  </a:lnTo>
                  <a:close/>
                  <a:moveTo>
                    <a:pt x="387" y="227"/>
                  </a:moveTo>
                  <a:lnTo>
                    <a:pt x="356" y="227"/>
                  </a:lnTo>
                  <a:lnTo>
                    <a:pt x="356" y="196"/>
                  </a:lnTo>
                  <a:lnTo>
                    <a:pt x="387" y="196"/>
                  </a:lnTo>
                  <a:lnTo>
                    <a:pt x="387" y="227"/>
                  </a:lnTo>
                  <a:close/>
                  <a:moveTo>
                    <a:pt x="423" y="564"/>
                  </a:moveTo>
                  <a:lnTo>
                    <a:pt x="393" y="564"/>
                  </a:lnTo>
                  <a:lnTo>
                    <a:pt x="393" y="509"/>
                  </a:lnTo>
                  <a:lnTo>
                    <a:pt x="423" y="509"/>
                  </a:lnTo>
                  <a:lnTo>
                    <a:pt x="423" y="564"/>
                  </a:lnTo>
                  <a:close/>
                  <a:moveTo>
                    <a:pt x="460" y="460"/>
                  </a:moveTo>
                  <a:lnTo>
                    <a:pt x="436" y="460"/>
                  </a:lnTo>
                  <a:lnTo>
                    <a:pt x="436" y="429"/>
                  </a:lnTo>
                  <a:lnTo>
                    <a:pt x="460" y="429"/>
                  </a:lnTo>
                  <a:lnTo>
                    <a:pt x="460" y="460"/>
                  </a:lnTo>
                  <a:close/>
                  <a:moveTo>
                    <a:pt x="460" y="398"/>
                  </a:moveTo>
                  <a:lnTo>
                    <a:pt x="436" y="398"/>
                  </a:lnTo>
                  <a:lnTo>
                    <a:pt x="436" y="374"/>
                  </a:lnTo>
                  <a:lnTo>
                    <a:pt x="460" y="374"/>
                  </a:lnTo>
                  <a:lnTo>
                    <a:pt x="460" y="398"/>
                  </a:lnTo>
                  <a:close/>
                  <a:moveTo>
                    <a:pt x="460" y="343"/>
                  </a:moveTo>
                  <a:lnTo>
                    <a:pt x="436" y="343"/>
                  </a:lnTo>
                  <a:lnTo>
                    <a:pt x="436" y="313"/>
                  </a:lnTo>
                  <a:lnTo>
                    <a:pt x="460" y="313"/>
                  </a:lnTo>
                  <a:lnTo>
                    <a:pt x="460" y="343"/>
                  </a:lnTo>
                  <a:close/>
                  <a:moveTo>
                    <a:pt x="460" y="282"/>
                  </a:moveTo>
                  <a:lnTo>
                    <a:pt x="436" y="282"/>
                  </a:lnTo>
                  <a:lnTo>
                    <a:pt x="436" y="257"/>
                  </a:lnTo>
                  <a:lnTo>
                    <a:pt x="460" y="257"/>
                  </a:lnTo>
                  <a:lnTo>
                    <a:pt x="460" y="282"/>
                  </a:lnTo>
                  <a:close/>
                  <a:moveTo>
                    <a:pt x="460" y="227"/>
                  </a:moveTo>
                  <a:lnTo>
                    <a:pt x="436" y="227"/>
                  </a:lnTo>
                  <a:lnTo>
                    <a:pt x="436" y="196"/>
                  </a:lnTo>
                  <a:lnTo>
                    <a:pt x="460" y="196"/>
                  </a:lnTo>
                  <a:lnTo>
                    <a:pt x="460" y="227"/>
                  </a:lnTo>
                  <a:close/>
                  <a:moveTo>
                    <a:pt x="497" y="460"/>
                  </a:moveTo>
                  <a:lnTo>
                    <a:pt x="472" y="460"/>
                  </a:lnTo>
                  <a:lnTo>
                    <a:pt x="472" y="429"/>
                  </a:lnTo>
                  <a:lnTo>
                    <a:pt x="497" y="429"/>
                  </a:lnTo>
                  <a:lnTo>
                    <a:pt x="497" y="460"/>
                  </a:lnTo>
                  <a:close/>
                  <a:moveTo>
                    <a:pt x="497" y="398"/>
                  </a:moveTo>
                  <a:lnTo>
                    <a:pt x="472" y="398"/>
                  </a:lnTo>
                  <a:lnTo>
                    <a:pt x="472" y="374"/>
                  </a:lnTo>
                  <a:lnTo>
                    <a:pt x="497" y="374"/>
                  </a:lnTo>
                  <a:lnTo>
                    <a:pt x="497" y="398"/>
                  </a:lnTo>
                  <a:close/>
                  <a:moveTo>
                    <a:pt x="497" y="343"/>
                  </a:moveTo>
                  <a:lnTo>
                    <a:pt x="472" y="343"/>
                  </a:lnTo>
                  <a:lnTo>
                    <a:pt x="472" y="313"/>
                  </a:lnTo>
                  <a:lnTo>
                    <a:pt x="497" y="313"/>
                  </a:lnTo>
                  <a:lnTo>
                    <a:pt x="497" y="343"/>
                  </a:lnTo>
                  <a:close/>
                  <a:moveTo>
                    <a:pt x="497" y="282"/>
                  </a:moveTo>
                  <a:lnTo>
                    <a:pt x="472" y="282"/>
                  </a:lnTo>
                  <a:lnTo>
                    <a:pt x="472" y="257"/>
                  </a:lnTo>
                  <a:lnTo>
                    <a:pt x="497" y="257"/>
                  </a:lnTo>
                  <a:lnTo>
                    <a:pt x="497" y="282"/>
                  </a:lnTo>
                  <a:close/>
                  <a:moveTo>
                    <a:pt x="497" y="227"/>
                  </a:moveTo>
                  <a:lnTo>
                    <a:pt x="472" y="227"/>
                  </a:lnTo>
                  <a:lnTo>
                    <a:pt x="472" y="196"/>
                  </a:lnTo>
                  <a:lnTo>
                    <a:pt x="497" y="196"/>
                  </a:lnTo>
                  <a:lnTo>
                    <a:pt x="497" y="227"/>
                  </a:lnTo>
                  <a:close/>
                  <a:moveTo>
                    <a:pt x="540" y="460"/>
                  </a:moveTo>
                  <a:lnTo>
                    <a:pt x="509" y="460"/>
                  </a:lnTo>
                  <a:lnTo>
                    <a:pt x="509" y="429"/>
                  </a:lnTo>
                  <a:lnTo>
                    <a:pt x="540" y="429"/>
                  </a:lnTo>
                  <a:lnTo>
                    <a:pt x="540" y="460"/>
                  </a:lnTo>
                  <a:close/>
                  <a:moveTo>
                    <a:pt x="540" y="398"/>
                  </a:moveTo>
                  <a:lnTo>
                    <a:pt x="509" y="398"/>
                  </a:lnTo>
                  <a:lnTo>
                    <a:pt x="509" y="374"/>
                  </a:lnTo>
                  <a:lnTo>
                    <a:pt x="540" y="374"/>
                  </a:lnTo>
                  <a:lnTo>
                    <a:pt x="540" y="398"/>
                  </a:lnTo>
                  <a:close/>
                  <a:moveTo>
                    <a:pt x="540" y="343"/>
                  </a:moveTo>
                  <a:lnTo>
                    <a:pt x="509" y="343"/>
                  </a:lnTo>
                  <a:lnTo>
                    <a:pt x="509" y="313"/>
                  </a:lnTo>
                  <a:lnTo>
                    <a:pt x="540" y="313"/>
                  </a:lnTo>
                  <a:lnTo>
                    <a:pt x="540" y="343"/>
                  </a:lnTo>
                  <a:close/>
                  <a:moveTo>
                    <a:pt x="540" y="282"/>
                  </a:moveTo>
                  <a:lnTo>
                    <a:pt x="509" y="282"/>
                  </a:lnTo>
                  <a:lnTo>
                    <a:pt x="509" y="257"/>
                  </a:lnTo>
                  <a:lnTo>
                    <a:pt x="540" y="257"/>
                  </a:lnTo>
                  <a:lnTo>
                    <a:pt x="540" y="282"/>
                  </a:lnTo>
                  <a:close/>
                  <a:moveTo>
                    <a:pt x="540" y="227"/>
                  </a:moveTo>
                  <a:lnTo>
                    <a:pt x="509" y="227"/>
                  </a:lnTo>
                  <a:lnTo>
                    <a:pt x="509" y="196"/>
                  </a:lnTo>
                  <a:lnTo>
                    <a:pt x="540" y="196"/>
                  </a:lnTo>
                  <a:lnTo>
                    <a:pt x="540" y="227"/>
                  </a:ln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grpSp>
          <p:nvGrpSpPr>
            <p:cNvPr id="143" name="Group 142">
              <a:extLst>
                <a:ext uri="{FF2B5EF4-FFF2-40B4-BE49-F238E27FC236}">
                  <a16:creationId xmlns:a16="http://schemas.microsoft.com/office/drawing/2014/main" id="{1DBC0166-630E-94CC-8651-F75BDBB6CEEE}"/>
                </a:ext>
              </a:extLst>
            </p:cNvPr>
            <p:cNvGrpSpPr>
              <a:grpSpLocks noChangeAspect="1"/>
            </p:cNvGrpSpPr>
            <p:nvPr/>
          </p:nvGrpSpPr>
          <p:grpSpPr>
            <a:xfrm>
              <a:off x="1529015" y="4103001"/>
              <a:ext cx="438242" cy="330654"/>
              <a:chOff x="4800600" y="922338"/>
              <a:chExt cx="969963" cy="731837"/>
            </a:xfrm>
            <a:solidFill>
              <a:schemeClr val="tx2"/>
            </a:solidFill>
          </p:grpSpPr>
          <p:sp>
            <p:nvSpPr>
              <p:cNvPr id="144" name="Freeform 29">
                <a:extLst>
                  <a:ext uri="{FF2B5EF4-FFF2-40B4-BE49-F238E27FC236}">
                    <a16:creationId xmlns:a16="http://schemas.microsoft.com/office/drawing/2014/main" id="{FA05AA40-78F0-FEFE-AF7E-3D1C5843BD6F}"/>
                  </a:ext>
                </a:extLst>
              </p:cNvPr>
              <p:cNvSpPr>
                <a:spLocks/>
              </p:cNvSpPr>
              <p:nvPr/>
            </p:nvSpPr>
            <p:spPr bwMode="auto">
              <a:xfrm>
                <a:off x="4800600" y="922338"/>
                <a:ext cx="969963" cy="598487"/>
              </a:xfrm>
              <a:custGeom>
                <a:avLst/>
                <a:gdLst>
                  <a:gd name="T0" fmla="*/ 214 w 256"/>
                  <a:gd name="T1" fmla="*/ 73 h 157"/>
                  <a:gd name="T2" fmla="*/ 149 w 256"/>
                  <a:gd name="T3" fmla="*/ 0 h 157"/>
                  <a:gd name="T4" fmla="*/ 95 w 256"/>
                  <a:gd name="T5" fmla="*/ 29 h 157"/>
                  <a:gd name="T6" fmla="*/ 83 w 256"/>
                  <a:gd name="T7" fmla="*/ 28 h 157"/>
                  <a:gd name="T8" fmla="*/ 34 w 256"/>
                  <a:gd name="T9" fmla="*/ 65 h 157"/>
                  <a:gd name="T10" fmla="*/ 0 w 256"/>
                  <a:gd name="T11" fmla="*/ 111 h 157"/>
                  <a:gd name="T12" fmla="*/ 46 w 256"/>
                  <a:gd name="T13" fmla="*/ 157 h 157"/>
                  <a:gd name="T14" fmla="*/ 66 w 256"/>
                  <a:gd name="T15" fmla="*/ 157 h 157"/>
                  <a:gd name="T16" fmla="*/ 49 w 256"/>
                  <a:gd name="T17" fmla="*/ 140 h 157"/>
                  <a:gd name="T18" fmla="*/ 46 w 256"/>
                  <a:gd name="T19" fmla="*/ 140 h 157"/>
                  <a:gd name="T20" fmla="*/ 17 w 256"/>
                  <a:gd name="T21" fmla="*/ 111 h 157"/>
                  <a:gd name="T22" fmla="*/ 38 w 256"/>
                  <a:gd name="T23" fmla="*/ 81 h 157"/>
                  <a:gd name="T24" fmla="*/ 49 w 256"/>
                  <a:gd name="T25" fmla="*/ 78 h 157"/>
                  <a:gd name="T26" fmla="*/ 51 w 256"/>
                  <a:gd name="T27" fmla="*/ 67 h 157"/>
                  <a:gd name="T28" fmla="*/ 83 w 256"/>
                  <a:gd name="T29" fmla="*/ 45 h 157"/>
                  <a:gd name="T30" fmla="*/ 93 w 256"/>
                  <a:gd name="T31" fmla="*/ 46 h 157"/>
                  <a:gd name="T32" fmla="*/ 105 w 256"/>
                  <a:gd name="T33" fmla="*/ 47 h 157"/>
                  <a:gd name="T34" fmla="*/ 110 w 256"/>
                  <a:gd name="T35" fmla="*/ 37 h 157"/>
                  <a:gd name="T36" fmla="*/ 149 w 256"/>
                  <a:gd name="T37" fmla="*/ 17 h 157"/>
                  <a:gd name="T38" fmla="*/ 196 w 256"/>
                  <a:gd name="T39" fmla="*/ 73 h 157"/>
                  <a:gd name="T40" fmla="*/ 196 w 256"/>
                  <a:gd name="T41" fmla="*/ 89 h 157"/>
                  <a:gd name="T42" fmla="*/ 212 w 256"/>
                  <a:gd name="T43" fmla="*/ 90 h 157"/>
                  <a:gd name="T44" fmla="*/ 239 w 256"/>
                  <a:gd name="T45" fmla="*/ 115 h 157"/>
                  <a:gd name="T46" fmla="*/ 213 w 256"/>
                  <a:gd name="T47" fmla="*/ 140 h 157"/>
                  <a:gd name="T48" fmla="*/ 207 w 256"/>
                  <a:gd name="T49" fmla="*/ 140 h 157"/>
                  <a:gd name="T50" fmla="*/ 190 w 256"/>
                  <a:gd name="T51" fmla="*/ 157 h 157"/>
                  <a:gd name="T52" fmla="*/ 214 w 256"/>
                  <a:gd name="T53" fmla="*/ 157 h 157"/>
                  <a:gd name="T54" fmla="*/ 256 w 256"/>
                  <a:gd name="T55" fmla="*/ 115 h 157"/>
                  <a:gd name="T56" fmla="*/ 214 w 256"/>
                  <a:gd name="T57" fmla="*/ 7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6" h="157">
                    <a:moveTo>
                      <a:pt x="214" y="73"/>
                    </a:moveTo>
                    <a:cubicBezTo>
                      <a:pt x="214" y="31"/>
                      <a:pt x="188" y="0"/>
                      <a:pt x="149" y="0"/>
                    </a:cubicBezTo>
                    <a:cubicBezTo>
                      <a:pt x="110" y="0"/>
                      <a:pt x="95" y="29"/>
                      <a:pt x="95" y="29"/>
                    </a:cubicBezTo>
                    <a:cubicBezTo>
                      <a:pt x="91" y="29"/>
                      <a:pt x="87" y="28"/>
                      <a:pt x="83" y="28"/>
                    </a:cubicBezTo>
                    <a:cubicBezTo>
                      <a:pt x="39" y="28"/>
                      <a:pt x="34" y="65"/>
                      <a:pt x="34" y="65"/>
                    </a:cubicBezTo>
                    <a:cubicBezTo>
                      <a:pt x="34" y="65"/>
                      <a:pt x="0" y="74"/>
                      <a:pt x="0" y="111"/>
                    </a:cubicBezTo>
                    <a:cubicBezTo>
                      <a:pt x="0" y="147"/>
                      <a:pt x="30" y="157"/>
                      <a:pt x="46" y="157"/>
                    </a:cubicBezTo>
                    <a:cubicBezTo>
                      <a:pt x="66" y="157"/>
                      <a:pt x="66" y="157"/>
                      <a:pt x="66" y="157"/>
                    </a:cubicBezTo>
                    <a:cubicBezTo>
                      <a:pt x="49" y="140"/>
                      <a:pt x="49" y="140"/>
                      <a:pt x="49" y="140"/>
                    </a:cubicBezTo>
                    <a:cubicBezTo>
                      <a:pt x="46" y="140"/>
                      <a:pt x="46" y="140"/>
                      <a:pt x="46" y="140"/>
                    </a:cubicBezTo>
                    <a:cubicBezTo>
                      <a:pt x="43" y="140"/>
                      <a:pt x="17" y="139"/>
                      <a:pt x="17" y="111"/>
                    </a:cubicBezTo>
                    <a:cubicBezTo>
                      <a:pt x="17" y="88"/>
                      <a:pt x="36" y="82"/>
                      <a:pt x="38" y="81"/>
                    </a:cubicBezTo>
                    <a:cubicBezTo>
                      <a:pt x="49" y="78"/>
                      <a:pt x="49" y="78"/>
                      <a:pt x="49" y="78"/>
                    </a:cubicBezTo>
                    <a:cubicBezTo>
                      <a:pt x="51" y="67"/>
                      <a:pt x="51" y="67"/>
                      <a:pt x="51" y="67"/>
                    </a:cubicBezTo>
                    <a:cubicBezTo>
                      <a:pt x="51" y="66"/>
                      <a:pt x="54" y="45"/>
                      <a:pt x="83" y="45"/>
                    </a:cubicBezTo>
                    <a:cubicBezTo>
                      <a:pt x="86" y="45"/>
                      <a:pt x="90" y="46"/>
                      <a:pt x="93" y="46"/>
                    </a:cubicBezTo>
                    <a:cubicBezTo>
                      <a:pt x="105" y="47"/>
                      <a:pt x="105" y="47"/>
                      <a:pt x="105" y="47"/>
                    </a:cubicBezTo>
                    <a:cubicBezTo>
                      <a:pt x="110" y="37"/>
                      <a:pt x="110" y="37"/>
                      <a:pt x="110" y="37"/>
                    </a:cubicBezTo>
                    <a:cubicBezTo>
                      <a:pt x="111" y="36"/>
                      <a:pt x="122" y="17"/>
                      <a:pt x="149" y="17"/>
                    </a:cubicBezTo>
                    <a:cubicBezTo>
                      <a:pt x="182" y="17"/>
                      <a:pt x="196" y="45"/>
                      <a:pt x="196" y="73"/>
                    </a:cubicBezTo>
                    <a:cubicBezTo>
                      <a:pt x="196" y="89"/>
                      <a:pt x="196" y="89"/>
                      <a:pt x="196" y="89"/>
                    </a:cubicBezTo>
                    <a:cubicBezTo>
                      <a:pt x="212" y="90"/>
                      <a:pt x="212" y="90"/>
                      <a:pt x="212" y="90"/>
                    </a:cubicBezTo>
                    <a:cubicBezTo>
                      <a:pt x="215" y="90"/>
                      <a:pt x="239" y="92"/>
                      <a:pt x="239" y="115"/>
                    </a:cubicBezTo>
                    <a:cubicBezTo>
                      <a:pt x="239" y="136"/>
                      <a:pt x="220" y="139"/>
                      <a:pt x="213" y="140"/>
                    </a:cubicBezTo>
                    <a:cubicBezTo>
                      <a:pt x="207" y="140"/>
                      <a:pt x="207" y="140"/>
                      <a:pt x="207" y="140"/>
                    </a:cubicBezTo>
                    <a:cubicBezTo>
                      <a:pt x="190" y="157"/>
                      <a:pt x="190" y="157"/>
                      <a:pt x="190" y="157"/>
                    </a:cubicBezTo>
                    <a:cubicBezTo>
                      <a:pt x="214" y="157"/>
                      <a:pt x="214" y="157"/>
                      <a:pt x="214" y="157"/>
                    </a:cubicBezTo>
                    <a:cubicBezTo>
                      <a:pt x="214" y="157"/>
                      <a:pt x="256" y="154"/>
                      <a:pt x="256" y="115"/>
                    </a:cubicBezTo>
                    <a:cubicBezTo>
                      <a:pt x="256" y="76"/>
                      <a:pt x="214" y="73"/>
                      <a:pt x="214"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145" name="Freeform 30">
                <a:extLst>
                  <a:ext uri="{FF2B5EF4-FFF2-40B4-BE49-F238E27FC236}">
                    <a16:creationId xmlns:a16="http://schemas.microsoft.com/office/drawing/2014/main" id="{E1F3AE9B-42D2-E275-7317-A02D5947F883}"/>
                  </a:ext>
                </a:extLst>
              </p:cNvPr>
              <p:cNvSpPr>
                <a:spLocks/>
              </p:cNvSpPr>
              <p:nvPr/>
            </p:nvSpPr>
            <p:spPr bwMode="auto">
              <a:xfrm>
                <a:off x="5065713" y="1219200"/>
                <a:ext cx="439738" cy="434975"/>
              </a:xfrm>
              <a:custGeom>
                <a:avLst/>
                <a:gdLst>
                  <a:gd name="T0" fmla="*/ 0 w 277"/>
                  <a:gd name="T1" fmla="*/ 140 h 274"/>
                  <a:gd name="T2" fmla="*/ 7 w 277"/>
                  <a:gd name="T3" fmla="*/ 149 h 274"/>
                  <a:gd name="T4" fmla="*/ 28 w 277"/>
                  <a:gd name="T5" fmla="*/ 171 h 274"/>
                  <a:gd name="T6" fmla="*/ 50 w 277"/>
                  <a:gd name="T7" fmla="*/ 149 h 274"/>
                  <a:gd name="T8" fmla="*/ 119 w 277"/>
                  <a:gd name="T9" fmla="*/ 80 h 274"/>
                  <a:gd name="T10" fmla="*/ 119 w 277"/>
                  <a:gd name="T11" fmla="*/ 149 h 274"/>
                  <a:gd name="T12" fmla="*/ 119 w 277"/>
                  <a:gd name="T13" fmla="*/ 190 h 274"/>
                  <a:gd name="T14" fmla="*/ 119 w 277"/>
                  <a:gd name="T15" fmla="*/ 274 h 274"/>
                  <a:gd name="T16" fmla="*/ 160 w 277"/>
                  <a:gd name="T17" fmla="*/ 274 h 274"/>
                  <a:gd name="T18" fmla="*/ 160 w 277"/>
                  <a:gd name="T19" fmla="*/ 190 h 274"/>
                  <a:gd name="T20" fmla="*/ 160 w 277"/>
                  <a:gd name="T21" fmla="*/ 149 h 274"/>
                  <a:gd name="T22" fmla="*/ 160 w 277"/>
                  <a:gd name="T23" fmla="*/ 80 h 274"/>
                  <a:gd name="T24" fmla="*/ 227 w 277"/>
                  <a:gd name="T25" fmla="*/ 149 h 274"/>
                  <a:gd name="T26" fmla="*/ 248 w 277"/>
                  <a:gd name="T27" fmla="*/ 171 h 274"/>
                  <a:gd name="T28" fmla="*/ 270 w 277"/>
                  <a:gd name="T29" fmla="*/ 149 h 274"/>
                  <a:gd name="T30" fmla="*/ 277 w 277"/>
                  <a:gd name="T31" fmla="*/ 140 h 274"/>
                  <a:gd name="T32" fmla="*/ 138 w 277"/>
                  <a:gd name="T33" fmla="*/ 0 h 274"/>
                  <a:gd name="T34" fmla="*/ 0 w 277"/>
                  <a:gd name="T35" fmla="*/ 14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274">
                    <a:moveTo>
                      <a:pt x="0" y="140"/>
                    </a:moveTo>
                    <a:lnTo>
                      <a:pt x="7" y="149"/>
                    </a:lnTo>
                    <a:lnTo>
                      <a:pt x="28" y="171"/>
                    </a:lnTo>
                    <a:lnTo>
                      <a:pt x="50" y="149"/>
                    </a:lnTo>
                    <a:lnTo>
                      <a:pt x="119" y="80"/>
                    </a:lnTo>
                    <a:lnTo>
                      <a:pt x="119" y="149"/>
                    </a:lnTo>
                    <a:lnTo>
                      <a:pt x="119" y="190"/>
                    </a:lnTo>
                    <a:lnTo>
                      <a:pt x="119" y="274"/>
                    </a:lnTo>
                    <a:lnTo>
                      <a:pt x="160" y="274"/>
                    </a:lnTo>
                    <a:lnTo>
                      <a:pt x="160" y="190"/>
                    </a:lnTo>
                    <a:lnTo>
                      <a:pt x="160" y="149"/>
                    </a:lnTo>
                    <a:lnTo>
                      <a:pt x="160" y="80"/>
                    </a:lnTo>
                    <a:lnTo>
                      <a:pt x="227" y="149"/>
                    </a:lnTo>
                    <a:lnTo>
                      <a:pt x="248" y="171"/>
                    </a:lnTo>
                    <a:lnTo>
                      <a:pt x="270" y="149"/>
                    </a:lnTo>
                    <a:lnTo>
                      <a:pt x="277" y="140"/>
                    </a:lnTo>
                    <a:lnTo>
                      <a:pt x="138" y="0"/>
                    </a:lnTo>
                    <a:lnTo>
                      <a:pt x="0"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49" name="Group 148">
              <a:extLst>
                <a:ext uri="{FF2B5EF4-FFF2-40B4-BE49-F238E27FC236}">
                  <a16:creationId xmlns:a16="http://schemas.microsoft.com/office/drawing/2014/main" id="{F4868166-3208-413D-36AC-A8A012707EEB}"/>
                </a:ext>
              </a:extLst>
            </p:cNvPr>
            <p:cNvGrpSpPr/>
            <p:nvPr/>
          </p:nvGrpSpPr>
          <p:grpSpPr>
            <a:xfrm>
              <a:off x="564456" y="4472294"/>
              <a:ext cx="1329917" cy="138500"/>
              <a:chOff x="557404" y="4312379"/>
              <a:chExt cx="1385517" cy="144290"/>
            </a:xfrm>
            <a:solidFill>
              <a:srgbClr val="00B0F0"/>
            </a:solidFill>
          </p:grpSpPr>
          <p:sp>
            <p:nvSpPr>
              <p:cNvPr id="146" name="TextBox 145">
                <a:extLst>
                  <a:ext uri="{FF2B5EF4-FFF2-40B4-BE49-F238E27FC236}">
                    <a16:creationId xmlns:a16="http://schemas.microsoft.com/office/drawing/2014/main" id="{07B5F315-5798-F542-373B-BFC450805E90}"/>
                  </a:ext>
                </a:extLst>
              </p:cNvPr>
              <p:cNvSpPr txBox="1"/>
              <p:nvPr/>
            </p:nvSpPr>
            <p:spPr>
              <a:xfrm>
                <a:off x="557404" y="4312379"/>
                <a:ext cx="287244" cy="144290"/>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Local</a:t>
                </a:r>
              </a:p>
            </p:txBody>
          </p:sp>
          <p:sp>
            <p:nvSpPr>
              <p:cNvPr id="147" name="TextBox 146">
                <a:extLst>
                  <a:ext uri="{FF2B5EF4-FFF2-40B4-BE49-F238E27FC236}">
                    <a16:creationId xmlns:a16="http://schemas.microsoft.com/office/drawing/2014/main" id="{A692199D-5ABA-8B1E-E59A-E2DB84149593}"/>
                  </a:ext>
                </a:extLst>
              </p:cNvPr>
              <p:cNvSpPr txBox="1"/>
              <p:nvPr/>
            </p:nvSpPr>
            <p:spPr>
              <a:xfrm>
                <a:off x="1628957" y="4312379"/>
                <a:ext cx="313964" cy="144290"/>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Cloud</a:t>
                </a:r>
              </a:p>
            </p:txBody>
          </p:sp>
          <p:sp>
            <p:nvSpPr>
              <p:cNvPr id="148" name="TextBox 147">
                <a:extLst>
                  <a:ext uri="{FF2B5EF4-FFF2-40B4-BE49-F238E27FC236}">
                    <a16:creationId xmlns:a16="http://schemas.microsoft.com/office/drawing/2014/main" id="{38651649-9293-DDD5-C7C4-1E66A5577ED1}"/>
                  </a:ext>
                </a:extLst>
              </p:cNvPr>
              <p:cNvSpPr txBox="1"/>
              <p:nvPr/>
            </p:nvSpPr>
            <p:spPr>
              <a:xfrm>
                <a:off x="1034668" y="4312379"/>
                <a:ext cx="420845" cy="144290"/>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Remote</a:t>
                </a:r>
              </a:p>
            </p:txBody>
          </p:sp>
        </p:grpSp>
      </p:grpSp>
      <p:sp>
        <p:nvSpPr>
          <p:cNvPr id="151" name="TextBox 150">
            <a:extLst>
              <a:ext uri="{FF2B5EF4-FFF2-40B4-BE49-F238E27FC236}">
                <a16:creationId xmlns:a16="http://schemas.microsoft.com/office/drawing/2014/main" id="{05355556-B419-620B-C144-B2C2A79F43E4}"/>
              </a:ext>
            </a:extLst>
          </p:cNvPr>
          <p:cNvSpPr txBox="1"/>
          <p:nvPr/>
        </p:nvSpPr>
        <p:spPr>
          <a:xfrm>
            <a:off x="10427521" y="673063"/>
            <a:ext cx="1556702" cy="1800493"/>
          </a:xfrm>
          <a:prstGeom prst="rect">
            <a:avLst/>
          </a:prstGeom>
          <a:noFill/>
        </p:spPr>
        <p:txBody>
          <a:bodyPr wrap="square" lIns="0" tIns="45720" rIns="0" bIns="0" rtlCol="0">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Federal-grade cybersecurity</a:t>
            </a:r>
          </a:p>
          <a:p>
            <a:pPr marL="0" marR="0" lvl="0" indent="0" algn="ctr" defTabSz="914377" rtl="0" eaLnBrk="1" fontAlgn="auto" latinLnBrk="0" hangingPunct="1">
              <a:lnSpc>
                <a:spcPct val="100000"/>
              </a:lnSpc>
              <a:spcBef>
                <a:spcPts val="400"/>
              </a:spcBef>
              <a:spcAft>
                <a:spcPts val="0"/>
              </a:spcAft>
              <a:buClrTx/>
              <a:buSzTx/>
              <a:buFontTx/>
              <a:buNone/>
              <a:tabLst/>
              <a:defRPr/>
            </a:pPr>
            <a:r>
              <a:rPr kumimoji="0" lang="en-US" sz="1050" b="1" i="0" u="none" strike="noStrike" kern="1200" cap="none" spc="0" normalizeH="0" baseline="0" noProof="0">
                <a:ln>
                  <a:noFill/>
                </a:ln>
                <a:solidFill>
                  <a:srgbClr val="00B0F0"/>
                </a:solidFill>
                <a:effectLst/>
                <a:uLnTx/>
                <a:uFillTx/>
                <a:latin typeface="Arial"/>
                <a:ea typeface="+mn-ea"/>
                <a:cs typeface="+mn-cs"/>
              </a:rPr>
              <a:t>STIG Hardened</a:t>
            </a:r>
          </a:p>
          <a:p>
            <a:pPr marL="176213" marR="0" lvl="0" indent="-114300"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Hardware Root of Trust</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Secure Boot</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Data-at-rest encryption</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Multi-factor authentication</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Secure snapshots</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Ransomware protection</a:t>
            </a:r>
          </a:p>
          <a:p>
            <a:pPr marL="176213" marR="0" lvl="0" indent="-1143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More…</a:t>
            </a:r>
          </a:p>
        </p:txBody>
      </p:sp>
      <p:grpSp>
        <p:nvGrpSpPr>
          <p:cNvPr id="171" name="Group 170">
            <a:extLst>
              <a:ext uri="{FF2B5EF4-FFF2-40B4-BE49-F238E27FC236}">
                <a16:creationId xmlns:a16="http://schemas.microsoft.com/office/drawing/2014/main" id="{719F9439-0378-EED6-CA8D-467150431A93}"/>
              </a:ext>
            </a:extLst>
          </p:cNvPr>
          <p:cNvGrpSpPr/>
          <p:nvPr/>
        </p:nvGrpSpPr>
        <p:grpSpPr>
          <a:xfrm>
            <a:off x="4431369" y="4217620"/>
            <a:ext cx="3329262" cy="1774899"/>
            <a:chOff x="4336317" y="4084846"/>
            <a:chExt cx="3329262" cy="1774899"/>
          </a:xfrm>
        </p:grpSpPr>
        <p:sp>
          <p:nvSpPr>
            <p:cNvPr id="129" name="TextBox 128">
              <a:extLst>
                <a:ext uri="{FF2B5EF4-FFF2-40B4-BE49-F238E27FC236}">
                  <a16:creationId xmlns:a16="http://schemas.microsoft.com/office/drawing/2014/main" id="{3BDFBC1D-066C-EF70-9DAB-09E64BB26F60}"/>
                </a:ext>
              </a:extLst>
            </p:cNvPr>
            <p:cNvSpPr txBox="1"/>
            <p:nvPr/>
          </p:nvSpPr>
          <p:spPr>
            <a:xfrm>
              <a:off x="4518587" y="4084846"/>
              <a:ext cx="1300320" cy="800219"/>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4BB5E"/>
                  </a:solidFill>
                  <a:effectLst/>
                  <a:uLnTx/>
                  <a:uFillTx/>
                  <a:latin typeface="Arial"/>
                  <a:ea typeface="+mn-ea"/>
                  <a:cs typeface="+mn-cs"/>
                </a:rPr>
                <a:t>5:1</a:t>
              </a:r>
              <a:r>
                <a:rPr kumimoji="0" lang="en-US" sz="1800" b="0" i="0" u="none" strike="noStrike" kern="1200" cap="none" spc="0" normalizeH="0" baseline="0" noProof="0">
                  <a:ln>
                    <a:noFill/>
                  </a:ln>
                  <a:solidFill>
                    <a:srgbClr val="F4BB5E"/>
                  </a:solidFill>
                  <a:effectLst/>
                  <a:uLnTx/>
                  <a:uFillTx/>
                  <a:latin typeface="Arial"/>
                  <a:ea typeface="+mn-ea"/>
                  <a:cs typeface="+mn-cs"/>
                </a:rPr>
                <a:t>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Data Reduction Guarantee</a:t>
              </a:r>
              <a:r>
                <a:rPr kumimoji="0" lang="en-US" sz="1200" b="0" i="0" u="none" strike="noStrike" kern="1200" cap="none" spc="0" normalizeH="0" baseline="30000" noProof="0">
                  <a:ln>
                    <a:noFill/>
                  </a:ln>
                  <a:solidFill>
                    <a:srgbClr val="FFFFFF"/>
                  </a:solidFill>
                  <a:effectLst/>
                  <a:uLnTx/>
                  <a:uFillTx/>
                  <a:latin typeface="Arial"/>
                  <a:ea typeface="+mn-ea"/>
                  <a:cs typeface="+mn-cs"/>
                </a:rPr>
                <a:t>6</a:t>
              </a:r>
              <a:endParaRPr kumimoji="0" lang="en-US" sz="1800" b="0" i="0" u="none" strike="noStrike" kern="1200" cap="none" spc="0" normalizeH="0" baseline="30000" noProof="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5102E294-1F26-C2EF-3298-95065EF087E7}"/>
                </a:ext>
              </a:extLst>
            </p:cNvPr>
            <p:cNvSpPr txBox="1"/>
            <p:nvPr/>
          </p:nvSpPr>
          <p:spPr>
            <a:xfrm>
              <a:off x="6000719" y="4084846"/>
              <a:ext cx="1664860" cy="800219"/>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4BB5E"/>
                  </a:solidFill>
                  <a:effectLst/>
                  <a:uLnTx/>
                  <a:uFillTx/>
                  <a:latin typeface="Arial"/>
                  <a:ea typeface="+mn-ea"/>
                  <a:cs typeface="+mn-cs"/>
                </a:rPr>
                <a:t>2x</a:t>
              </a:r>
              <a:r>
                <a:rPr kumimoji="0" lang="en-US" sz="2800" b="1" i="0" u="none" strike="noStrike" kern="1200" cap="none" spc="0" normalizeH="0" baseline="0" noProof="0">
                  <a:ln>
                    <a:noFill/>
                  </a:ln>
                  <a:solidFill>
                    <a:srgbClr val="F4BB5E">
                      <a:lumMod val="60000"/>
                      <a:lumOff val="40000"/>
                    </a:srgbClr>
                  </a:solidFill>
                  <a:effectLst/>
                  <a:uLnTx/>
                  <a:uFillTx/>
                  <a:latin typeface="Arial"/>
                  <a:ea typeface="+mn-ea"/>
                  <a:cs typeface="+mn-cs"/>
                </a:rPr>
                <a:t>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Better efficiency</a:t>
              </a:r>
              <a:br>
                <a:rPr kumimoji="0" lang="en-US" sz="1200" b="0" i="0" u="none" strike="noStrike" kern="1200" cap="none" spc="0" normalizeH="0" baseline="0" noProof="0">
                  <a:ln>
                    <a:noFill/>
                  </a:ln>
                  <a:solidFill>
                    <a:srgbClr val="FFFFFF"/>
                  </a:solidFill>
                  <a:effectLst/>
                  <a:uLnTx/>
                  <a:uFillTx/>
                  <a:latin typeface="Arial"/>
                  <a:ea typeface="+mn-ea"/>
                  <a:cs typeface="+mn-cs"/>
                </a:rPr>
              </a:br>
              <a:r>
                <a:rPr kumimoji="0" lang="en-US" sz="1050" b="0" i="0" u="none" strike="noStrike" kern="1200" cap="none" spc="0" normalizeH="0" baseline="0" noProof="0">
                  <a:ln>
                    <a:noFill/>
                  </a:ln>
                  <a:solidFill>
                    <a:srgbClr val="FFFFFF"/>
                  </a:solidFill>
                  <a:effectLst/>
                  <a:uLnTx/>
                  <a:uFillTx/>
                  <a:latin typeface="Arial"/>
                  <a:ea typeface="+mn-ea"/>
                  <a:cs typeface="+mn-cs"/>
                </a:rPr>
                <a:t>than leading competitor</a:t>
              </a:r>
              <a:r>
                <a:rPr kumimoji="0" lang="en-US" sz="1200" b="0" i="0" u="none" strike="noStrike" kern="1200" cap="none" spc="0" normalizeH="0" baseline="30000" noProof="0">
                  <a:ln>
                    <a:noFill/>
                  </a:ln>
                  <a:solidFill>
                    <a:srgbClr val="FFFFFF"/>
                  </a:solidFill>
                  <a:effectLst/>
                  <a:uLnTx/>
                  <a:uFillTx/>
                  <a:latin typeface="Arial"/>
                  <a:ea typeface="+mn-ea"/>
                  <a:cs typeface="+mn-cs"/>
                </a:rPr>
                <a:t>7</a:t>
              </a:r>
            </a:p>
          </p:txBody>
        </p:sp>
        <p:sp>
          <p:nvSpPr>
            <p:cNvPr id="134" name="TextBox 133">
              <a:extLst>
                <a:ext uri="{FF2B5EF4-FFF2-40B4-BE49-F238E27FC236}">
                  <a16:creationId xmlns:a16="http://schemas.microsoft.com/office/drawing/2014/main" id="{3581332A-4FE4-BB06-6F3F-EE8D202AF601}"/>
                </a:ext>
              </a:extLst>
            </p:cNvPr>
            <p:cNvSpPr txBox="1"/>
            <p:nvPr/>
          </p:nvSpPr>
          <p:spPr>
            <a:xfrm>
              <a:off x="4336317" y="5090304"/>
              <a:ext cx="1664860" cy="76944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4BB5E"/>
                  </a:solidFill>
                  <a:effectLst/>
                  <a:uLnTx/>
                  <a:uFillTx/>
                  <a:latin typeface="Arial"/>
                  <a:ea typeface="+mn-ea"/>
                  <a:cs typeface="+mn-cs"/>
                </a:rPr>
                <a:t>54%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lower energy use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mn-ea"/>
                  <a:cs typeface="+mn-cs"/>
                </a:rPr>
                <a:t>than leading competitor</a:t>
              </a:r>
              <a:r>
                <a:rPr kumimoji="0" lang="en-US" sz="1200" b="0" i="0" u="none" strike="noStrike" kern="1200" cap="none" spc="0" normalizeH="0" baseline="30000" noProof="0">
                  <a:ln>
                    <a:noFill/>
                  </a:ln>
                  <a:solidFill>
                    <a:srgbClr val="FFFFFF"/>
                  </a:solidFill>
                  <a:effectLst/>
                  <a:uLnTx/>
                  <a:uFillTx/>
                  <a:latin typeface="Arial"/>
                  <a:ea typeface="+mn-ea"/>
                  <a:cs typeface="+mn-cs"/>
                </a:rPr>
                <a:t>8</a:t>
              </a:r>
            </a:p>
          </p:txBody>
        </p:sp>
        <p:sp>
          <p:nvSpPr>
            <p:cNvPr id="159" name="TextBox 158">
              <a:extLst>
                <a:ext uri="{FF2B5EF4-FFF2-40B4-BE49-F238E27FC236}">
                  <a16:creationId xmlns:a16="http://schemas.microsoft.com/office/drawing/2014/main" id="{F0EDAF5C-1204-17D2-B5FF-D53B162E68BE}"/>
                </a:ext>
              </a:extLst>
            </p:cNvPr>
            <p:cNvSpPr txBox="1"/>
            <p:nvPr/>
          </p:nvSpPr>
          <p:spPr>
            <a:xfrm>
              <a:off x="6000719" y="5090304"/>
              <a:ext cx="1664860" cy="76944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4BB5E"/>
                  </a:solidFill>
                  <a:effectLst/>
                  <a:uLnTx/>
                  <a:uFillTx/>
                  <a:latin typeface="Arial"/>
                  <a:ea typeface="+mn-ea"/>
                  <a:cs typeface="+mn-cs"/>
                </a:rPr>
                <a:t>463%</a:t>
              </a:r>
              <a:r>
                <a:rPr kumimoji="0" lang="en-US" sz="1800" b="0" i="0" u="none" strike="noStrike" kern="1200" cap="none" spc="0" normalizeH="0" baseline="0" noProof="0">
                  <a:ln>
                    <a:noFill/>
                  </a:ln>
                  <a:solidFill>
                    <a:srgbClr val="F4BB5E"/>
                  </a:solidFill>
                  <a:effectLst/>
                  <a:uLnTx/>
                  <a:uFillTx/>
                  <a:latin typeface="Arial"/>
                  <a:ea typeface="+mn-ea"/>
                  <a:cs typeface="+mn-cs"/>
                </a:rPr>
                <a:t>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3-year ROI</a:t>
              </a:r>
              <a:br>
                <a:rPr kumimoji="0" lang="en-US" sz="1200" b="0" i="0" u="none" strike="noStrike" kern="1200" cap="none" spc="0" normalizeH="0" baseline="0" noProof="0">
                  <a:ln>
                    <a:noFill/>
                  </a:ln>
                  <a:solidFill>
                    <a:srgbClr val="FFFFFF"/>
                  </a:solidFill>
                  <a:effectLst/>
                  <a:uLnTx/>
                  <a:uFillTx/>
                  <a:latin typeface="Arial"/>
                  <a:ea typeface="+mn-ea"/>
                  <a:cs typeface="+mn-cs"/>
                </a:rPr>
              </a:br>
              <a:r>
                <a:rPr kumimoji="0" lang="en-US" sz="1000" b="0" i="0" u="none" strike="noStrike" kern="1200" cap="none" spc="0" normalizeH="0" baseline="0" noProof="0">
                  <a:ln>
                    <a:noFill/>
                  </a:ln>
                  <a:solidFill>
                    <a:srgbClr val="FFFFFF"/>
                  </a:solidFill>
                  <a:effectLst/>
                  <a:uLnTx/>
                  <a:uFillTx/>
                  <a:latin typeface="Arial"/>
                  <a:ea typeface="+mn-ea"/>
                  <a:cs typeface="+mn-cs"/>
                </a:rPr>
                <a:t>(IDC BV assessment</a:t>
              </a:r>
              <a:r>
                <a:rPr kumimoji="0" lang="en-US" sz="1200" b="0" i="0" u="none" strike="noStrike" kern="1200" cap="none" spc="0" normalizeH="0" baseline="30000" noProof="0">
                  <a:ln>
                    <a:noFill/>
                  </a:ln>
                  <a:solidFill>
                    <a:srgbClr val="FFFFFF"/>
                  </a:solidFill>
                  <a:effectLst/>
                  <a:uLnTx/>
                  <a:uFillTx/>
                  <a:latin typeface="Arial"/>
                  <a:ea typeface="+mn-ea"/>
                  <a:cs typeface="+mn-cs"/>
                </a:rPr>
                <a:t>9</a:t>
              </a:r>
              <a:r>
                <a:rPr kumimoji="0" lang="en-US" sz="1000" b="0" i="0" u="none" strike="noStrike" kern="1200" cap="none" spc="0" normalizeH="0" baseline="0" noProof="0">
                  <a:ln>
                    <a:noFill/>
                  </a:ln>
                  <a:solidFill>
                    <a:srgbClr val="FFFFFF"/>
                  </a:solidFill>
                  <a:effectLst/>
                  <a:uLnTx/>
                  <a:uFillTx/>
                  <a:latin typeface="Arial"/>
                  <a:ea typeface="+mn-ea"/>
                  <a:cs typeface="+mn-cs"/>
                </a:rPr>
                <a:t>)</a:t>
              </a: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grpSp>
      <p:sp>
        <p:nvSpPr>
          <p:cNvPr id="167" name="TextBox 166">
            <a:extLst>
              <a:ext uri="{FF2B5EF4-FFF2-40B4-BE49-F238E27FC236}">
                <a16:creationId xmlns:a16="http://schemas.microsoft.com/office/drawing/2014/main" id="{851059C8-FC3D-E8DE-C505-3B76469D277D}"/>
              </a:ext>
            </a:extLst>
          </p:cNvPr>
          <p:cNvSpPr txBox="1"/>
          <p:nvPr/>
        </p:nvSpPr>
        <p:spPr>
          <a:xfrm>
            <a:off x="207382" y="673063"/>
            <a:ext cx="2173829" cy="338554"/>
          </a:xfrm>
          <a:prstGeom prst="rect">
            <a:avLst/>
          </a:prstGeom>
          <a:noFill/>
        </p:spPr>
        <p:txBody>
          <a:bodyPr wrap="square" lIns="45720" tIns="45720" rIns="45720" bIns="45720">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Customer adoption</a:t>
            </a:r>
          </a:p>
        </p:txBody>
      </p:sp>
      <p:grpSp>
        <p:nvGrpSpPr>
          <p:cNvPr id="180" name="Group 179">
            <a:extLst>
              <a:ext uri="{FF2B5EF4-FFF2-40B4-BE49-F238E27FC236}">
                <a16:creationId xmlns:a16="http://schemas.microsoft.com/office/drawing/2014/main" id="{8BBC6CB0-0714-3439-6FA1-3784DD0E41B1}"/>
              </a:ext>
            </a:extLst>
          </p:cNvPr>
          <p:cNvGrpSpPr/>
          <p:nvPr/>
        </p:nvGrpSpPr>
        <p:grpSpPr>
          <a:xfrm>
            <a:off x="4510014" y="2070439"/>
            <a:ext cx="3005970" cy="369332"/>
            <a:chOff x="4799515" y="2088841"/>
            <a:chExt cx="2820486" cy="369332"/>
          </a:xfrm>
        </p:grpSpPr>
        <p:sp>
          <p:nvSpPr>
            <p:cNvPr id="169" name="TextBox 168">
              <a:extLst>
                <a:ext uri="{FF2B5EF4-FFF2-40B4-BE49-F238E27FC236}">
                  <a16:creationId xmlns:a16="http://schemas.microsoft.com/office/drawing/2014/main" id="{A4D97F6A-8D7D-0A51-D123-12953DA49500}"/>
                </a:ext>
              </a:extLst>
            </p:cNvPr>
            <p:cNvSpPr txBox="1"/>
            <p:nvPr/>
          </p:nvSpPr>
          <p:spPr>
            <a:xfrm>
              <a:off x="4799515" y="2088841"/>
              <a:ext cx="1098027" cy="369332"/>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mn-cs"/>
                </a:rPr>
                <a:t>All-inclusive software</a:t>
              </a:r>
            </a:p>
          </p:txBody>
        </p:sp>
        <p:sp>
          <p:nvSpPr>
            <p:cNvPr id="170" name="TextBox 169">
              <a:extLst>
                <a:ext uri="{FF2B5EF4-FFF2-40B4-BE49-F238E27FC236}">
                  <a16:creationId xmlns:a16="http://schemas.microsoft.com/office/drawing/2014/main" id="{58ADB863-8987-26F7-AD70-5D807A8F4275}"/>
                </a:ext>
              </a:extLst>
            </p:cNvPr>
            <p:cNvSpPr txBox="1"/>
            <p:nvPr/>
          </p:nvSpPr>
          <p:spPr>
            <a:xfrm>
              <a:off x="5641432" y="2088841"/>
              <a:ext cx="1217401" cy="369332"/>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mn-cs"/>
                </a:rPr>
                <a:t>3-year sat guarantee</a:t>
              </a:r>
            </a:p>
          </p:txBody>
        </p:sp>
        <p:sp>
          <p:nvSpPr>
            <p:cNvPr id="172" name="TextBox 171">
              <a:extLst>
                <a:ext uri="{FF2B5EF4-FFF2-40B4-BE49-F238E27FC236}">
                  <a16:creationId xmlns:a16="http://schemas.microsoft.com/office/drawing/2014/main" id="{4A656189-4545-C593-0ADE-E07C50BA5C40}"/>
                </a:ext>
              </a:extLst>
            </p:cNvPr>
            <p:cNvSpPr txBox="1"/>
            <p:nvPr/>
          </p:nvSpPr>
          <p:spPr>
            <a:xfrm>
              <a:off x="6774703" y="2088841"/>
              <a:ext cx="845298" cy="369332"/>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mn-cs"/>
                </a:rPr>
                <a:t>Capacity refresh credit</a:t>
              </a:r>
            </a:p>
          </p:txBody>
        </p:sp>
      </p:grpSp>
      <p:sp>
        <p:nvSpPr>
          <p:cNvPr id="130" name="TextBox 129">
            <a:extLst>
              <a:ext uri="{FF2B5EF4-FFF2-40B4-BE49-F238E27FC236}">
                <a16:creationId xmlns:a16="http://schemas.microsoft.com/office/drawing/2014/main" id="{BCA730C3-F526-5004-6B61-B62B5BE10ECC}"/>
              </a:ext>
            </a:extLst>
          </p:cNvPr>
          <p:cNvSpPr txBox="1"/>
          <p:nvPr/>
        </p:nvSpPr>
        <p:spPr>
          <a:xfrm>
            <a:off x="8353199" y="1863195"/>
            <a:ext cx="1949016" cy="459100"/>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30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Integrated backup</a:t>
            </a:r>
            <a:endParaRPr kumimoji="0" lang="en-US" sz="1600" b="0" i="0" u="none" strike="noStrike" kern="1200" cap="none" spc="0" normalizeH="0" baseline="0" noProof="0">
              <a:ln>
                <a:noFill/>
              </a:ln>
              <a:solidFill>
                <a:srgbClr val="F4BB5E"/>
              </a:solidFill>
              <a:effectLst/>
              <a:uLnTx/>
              <a:uFillTx/>
              <a:latin typeface="Arial"/>
              <a:ea typeface="+mn-ea"/>
              <a:cs typeface="+mn-cs"/>
            </a:endParaRPr>
          </a:p>
          <a:p>
            <a:pPr marL="0" marR="0" lvl="0" indent="0" algn="ctr" defTabSz="914377" rtl="0" eaLnBrk="1" fontAlgn="auto" latinLnBrk="0" hangingPunct="1">
              <a:lnSpc>
                <a:spcPct val="100000"/>
              </a:lnSpc>
              <a:spcBef>
                <a:spcPts val="400"/>
              </a:spcBef>
              <a:spcAft>
                <a:spcPts val="0"/>
              </a:spcAft>
              <a:buClrTx/>
              <a:buSzTx/>
              <a:buFontTx/>
              <a:buNone/>
              <a:tabLst/>
              <a:defRPr/>
            </a:pPr>
            <a:r>
              <a:rPr kumimoji="0" lang="en-US" sz="1050" b="1" i="0" u="none" strike="noStrike" kern="1200" cap="none" spc="0" normalizeH="0" baseline="0" noProof="0">
                <a:ln>
                  <a:noFill/>
                </a:ln>
                <a:solidFill>
                  <a:srgbClr val="00B0F0"/>
                </a:solidFill>
                <a:effectLst/>
                <a:uLnTx/>
                <a:uFillTx/>
                <a:latin typeface="Arial"/>
                <a:ea typeface="+mn-ea"/>
                <a:cs typeface="+mn-cs"/>
              </a:rPr>
              <a:t>with Storage Direct Protection</a:t>
            </a:r>
            <a:endParaRPr kumimoji="0" lang="en-US" sz="1200" b="1" i="0" u="none" strike="noStrike" kern="1200" cap="none" spc="0" normalizeH="0" baseline="0" noProof="0">
              <a:ln>
                <a:noFill/>
              </a:ln>
              <a:solidFill>
                <a:srgbClr val="00B0F0"/>
              </a:solidFill>
              <a:effectLst/>
              <a:uLnTx/>
              <a:uFillTx/>
              <a:latin typeface="Arial"/>
              <a:ea typeface="+mn-ea"/>
              <a:cs typeface="+mn-cs"/>
            </a:endParaRPr>
          </a:p>
        </p:txBody>
      </p:sp>
      <p:sp>
        <p:nvSpPr>
          <p:cNvPr id="5" name="TextBox 4">
            <a:extLst>
              <a:ext uri="{FF2B5EF4-FFF2-40B4-BE49-F238E27FC236}">
                <a16:creationId xmlns:a16="http://schemas.microsoft.com/office/drawing/2014/main" id="{61941274-FBFF-89B6-80BF-73EB2AE7458A}"/>
              </a:ext>
            </a:extLst>
          </p:cNvPr>
          <p:cNvSpPr txBox="1"/>
          <p:nvPr/>
        </p:nvSpPr>
        <p:spPr>
          <a:xfrm>
            <a:off x="4237767" y="1566067"/>
            <a:ext cx="3719519" cy="42575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B0F0"/>
                </a:solidFill>
                <a:effectLst/>
                <a:uLnTx/>
                <a:uFillTx/>
                <a:latin typeface="Arial"/>
                <a:ea typeface="+mn-ea"/>
                <a:cs typeface="+mn-cs"/>
              </a:rPr>
              <a:t>Next gen, higher-model, scale-out</a:t>
            </a:r>
          </a:p>
          <a:p>
            <a:pPr marL="0" marR="0" lvl="0" indent="0" algn="ctr" defTabSz="914377" rtl="0" eaLnBrk="1" fontAlgn="auto" latinLnBrk="0" hangingPunct="1">
              <a:lnSpc>
                <a:spcPct val="100000"/>
              </a:lnSpc>
              <a:spcBef>
                <a:spcPts val="20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Save up to 25% on non-disruptive upgrades</a:t>
            </a:r>
            <a:r>
              <a:rPr kumimoji="0" lang="en-US" sz="1200" b="0" i="0" u="none" strike="noStrike" kern="1200" cap="none" spc="0" normalizeH="0" baseline="30000" noProof="0">
                <a:ln>
                  <a:noFill/>
                </a:ln>
                <a:solidFill>
                  <a:srgbClr val="FFFFFF"/>
                </a:solidFill>
                <a:effectLst/>
                <a:uLnTx/>
                <a:uFillTx/>
                <a:latin typeface="Arial"/>
                <a:ea typeface="+mn-ea"/>
                <a:cs typeface="+mn-cs"/>
              </a:rPr>
              <a:t>4</a:t>
            </a:r>
            <a:endParaRPr kumimoji="0" lang="en-US" sz="1600" b="0" i="0" u="none" strike="noStrike" kern="1200" cap="none" spc="0" normalizeH="0" baseline="30000" noProof="0">
              <a:ln>
                <a:noFill/>
              </a:ln>
              <a:solidFill>
                <a:srgbClr val="F4BB5E"/>
              </a:solidFill>
              <a:effectLst/>
              <a:uLnTx/>
              <a:uFillTx/>
              <a:latin typeface="Arial Nova Light"/>
              <a:ea typeface="+mn-ea"/>
              <a:cs typeface="+mn-cs"/>
            </a:endParaRPr>
          </a:p>
        </p:txBody>
      </p:sp>
      <p:grpSp>
        <p:nvGrpSpPr>
          <p:cNvPr id="39" name="Group 38">
            <a:extLst>
              <a:ext uri="{FF2B5EF4-FFF2-40B4-BE49-F238E27FC236}">
                <a16:creationId xmlns:a16="http://schemas.microsoft.com/office/drawing/2014/main" id="{4A0F93FB-D935-2678-FBA2-512F69CB2432}"/>
              </a:ext>
            </a:extLst>
          </p:cNvPr>
          <p:cNvGrpSpPr/>
          <p:nvPr/>
        </p:nvGrpSpPr>
        <p:grpSpPr>
          <a:xfrm>
            <a:off x="8294239" y="2368921"/>
            <a:ext cx="2066936" cy="201168"/>
            <a:chOff x="8272423" y="2287053"/>
            <a:chExt cx="2066936" cy="201168"/>
          </a:xfrm>
        </p:grpSpPr>
        <p:grpSp>
          <p:nvGrpSpPr>
            <p:cNvPr id="179" name="Group 178">
              <a:extLst>
                <a:ext uri="{FF2B5EF4-FFF2-40B4-BE49-F238E27FC236}">
                  <a16:creationId xmlns:a16="http://schemas.microsoft.com/office/drawing/2014/main" id="{E86B42C3-EDB4-61A0-C7F4-41CA257ABE2B}"/>
                </a:ext>
              </a:extLst>
            </p:cNvPr>
            <p:cNvGrpSpPr/>
            <p:nvPr/>
          </p:nvGrpSpPr>
          <p:grpSpPr>
            <a:xfrm>
              <a:off x="8272423" y="2304665"/>
              <a:ext cx="2066936" cy="153890"/>
              <a:chOff x="248519" y="5362963"/>
              <a:chExt cx="1659355" cy="123543"/>
            </a:xfrm>
          </p:grpSpPr>
          <p:sp>
            <p:nvSpPr>
              <p:cNvPr id="176" name="TextBox 175">
                <a:extLst>
                  <a:ext uri="{FF2B5EF4-FFF2-40B4-BE49-F238E27FC236}">
                    <a16:creationId xmlns:a16="http://schemas.microsoft.com/office/drawing/2014/main" id="{4F243573-4BBA-C1C8-1C45-143F7A5BF232}"/>
                  </a:ext>
                </a:extLst>
              </p:cNvPr>
              <p:cNvSpPr txBox="1"/>
              <p:nvPr/>
            </p:nvSpPr>
            <p:spPr>
              <a:xfrm>
                <a:off x="248519" y="5362964"/>
                <a:ext cx="718352" cy="123542"/>
              </a:xfrm>
              <a:prstGeom prst="rect">
                <a:avLst/>
              </a:prstGeom>
              <a:noFill/>
            </p:spPr>
            <p:txBody>
              <a:bodyPr wrap="none" lIns="91440" tIns="0" rIns="9144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a:ea typeface="+mn-ea"/>
                    <a:cs typeface="+mn-cs"/>
                  </a:rPr>
                  <a:t>PowerStore</a:t>
                </a:r>
              </a:p>
            </p:txBody>
          </p:sp>
          <p:sp>
            <p:nvSpPr>
              <p:cNvPr id="177" name="TextBox 176">
                <a:extLst>
                  <a:ext uri="{FF2B5EF4-FFF2-40B4-BE49-F238E27FC236}">
                    <a16:creationId xmlns:a16="http://schemas.microsoft.com/office/drawing/2014/main" id="{6F3E9589-D897-7479-D3F4-999686578EB5}"/>
                  </a:ext>
                </a:extLst>
              </p:cNvPr>
              <p:cNvSpPr txBox="1"/>
              <p:nvPr/>
            </p:nvSpPr>
            <p:spPr>
              <a:xfrm>
                <a:off x="1098153" y="5362963"/>
                <a:ext cx="809721" cy="123542"/>
              </a:xfrm>
              <a:prstGeom prst="rect">
                <a:avLst/>
              </a:prstGeom>
              <a:noFill/>
            </p:spPr>
            <p:txBody>
              <a:bodyPr wrap="none" lIns="91440" tIns="0" rIns="9144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1" u="none" strike="noStrike" cap="none" spc="0" normalizeH="0" baseline="0">
                    <a:ln>
                      <a:noFill/>
                    </a:ln>
                    <a:solidFill>
                      <a:srgbClr val="FFFFFF"/>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a:ea typeface="+mn-ea"/>
                    <a:cs typeface="+mn-cs"/>
                  </a:rPr>
                  <a:t>PowerProtect</a:t>
                </a:r>
              </a:p>
            </p:txBody>
          </p:sp>
        </p:grpSp>
        <p:sp>
          <p:nvSpPr>
            <p:cNvPr id="25" name="Heart 24">
              <a:extLst>
                <a:ext uri="{FF2B5EF4-FFF2-40B4-BE49-F238E27FC236}">
                  <a16:creationId xmlns:a16="http://schemas.microsoft.com/office/drawing/2014/main" id="{88AEF0F9-A38A-9D1D-38D7-A23ACE04375C}"/>
                </a:ext>
              </a:extLst>
            </p:cNvPr>
            <p:cNvSpPr/>
            <p:nvPr/>
          </p:nvSpPr>
          <p:spPr>
            <a:xfrm>
              <a:off x="9142146" y="2287053"/>
              <a:ext cx="210312" cy="201168"/>
            </a:xfrm>
            <a:prstGeom prst="hear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sp>
        <p:nvSpPr>
          <p:cNvPr id="18" name="Rectangle: Top Corners Rounded 17">
            <a:extLst>
              <a:ext uri="{FF2B5EF4-FFF2-40B4-BE49-F238E27FC236}">
                <a16:creationId xmlns:a16="http://schemas.microsoft.com/office/drawing/2014/main" id="{FFD2AB31-9B12-2DBF-07BB-834E85F66B14}"/>
              </a:ext>
            </a:extLst>
          </p:cNvPr>
          <p:cNvSpPr/>
          <p:nvPr/>
        </p:nvSpPr>
        <p:spPr>
          <a:xfrm>
            <a:off x="4675981" y="2899611"/>
            <a:ext cx="2840038" cy="448023"/>
          </a:xfrm>
          <a:prstGeom prst="round2SameRect">
            <a:avLst/>
          </a:prstGeom>
          <a:solidFill>
            <a:schemeClr val="accent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9" name="TextBox 18">
            <a:extLst>
              <a:ext uri="{FF2B5EF4-FFF2-40B4-BE49-F238E27FC236}">
                <a16:creationId xmlns:a16="http://schemas.microsoft.com/office/drawing/2014/main" id="{5CFEE073-1FAC-9245-0D53-9D4325C4AD67}"/>
              </a:ext>
            </a:extLst>
          </p:cNvPr>
          <p:cNvSpPr txBox="1"/>
          <p:nvPr/>
        </p:nvSpPr>
        <p:spPr>
          <a:xfrm>
            <a:off x="4993289" y="2939299"/>
            <a:ext cx="2205422" cy="15388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300" normalizeH="0" baseline="0" noProof="0">
                <a:ln>
                  <a:noFill/>
                </a:ln>
                <a:solidFill>
                  <a:srgbClr val="0672CB">
                    <a:lumMod val="40000"/>
                    <a:lumOff val="60000"/>
                  </a:srgbClr>
                </a:solidFill>
                <a:effectLst/>
                <a:uLnTx/>
                <a:uFillTx/>
                <a:latin typeface="Arial"/>
                <a:ea typeface="+mn-ea"/>
                <a:cs typeface="+mn-cs"/>
              </a:rPr>
              <a:t>POWERSTORE</a:t>
            </a:r>
          </a:p>
        </p:txBody>
      </p:sp>
      <p:pic>
        <p:nvPicPr>
          <p:cNvPr id="44" name="Picture 43">
            <a:extLst>
              <a:ext uri="{FF2B5EF4-FFF2-40B4-BE49-F238E27FC236}">
                <a16:creationId xmlns:a16="http://schemas.microsoft.com/office/drawing/2014/main" id="{68686E18-C735-4DF6-0A5C-7F3FB5C53D67}"/>
              </a:ext>
            </a:extLst>
          </p:cNvPr>
          <p:cNvPicPr>
            <a:picLocks noChangeAspect="1"/>
          </p:cNvPicPr>
          <p:nvPr/>
        </p:nvPicPr>
        <p:blipFill rotWithShape="1">
          <a:blip r:embed="rId3"/>
          <a:srcRect l="4813" t="41948" r="4873" b="41771"/>
          <a:stretch/>
        </p:blipFill>
        <p:spPr>
          <a:xfrm>
            <a:off x="4000500" y="3125541"/>
            <a:ext cx="4191000" cy="755514"/>
          </a:xfrm>
          <a:prstGeom prst="rect">
            <a:avLst/>
          </a:prstGeom>
          <a:ln>
            <a:noFill/>
          </a:ln>
          <a:effectLst>
            <a:outerShdw blurRad="127000" algn="ctr" rotWithShape="0">
              <a:prstClr val="black">
                <a:alpha val="70000"/>
              </a:prstClr>
            </a:outerShdw>
          </a:effectLst>
        </p:spPr>
      </p:pic>
      <p:grpSp>
        <p:nvGrpSpPr>
          <p:cNvPr id="55" name="Group 54">
            <a:extLst>
              <a:ext uri="{FF2B5EF4-FFF2-40B4-BE49-F238E27FC236}">
                <a16:creationId xmlns:a16="http://schemas.microsoft.com/office/drawing/2014/main" id="{72C213FA-838A-9073-3114-50EFD0145CC2}"/>
              </a:ext>
            </a:extLst>
          </p:cNvPr>
          <p:cNvGrpSpPr/>
          <p:nvPr/>
        </p:nvGrpSpPr>
        <p:grpSpPr>
          <a:xfrm>
            <a:off x="10052508" y="3736709"/>
            <a:ext cx="1820112" cy="623248"/>
            <a:chOff x="10166098" y="3292608"/>
            <a:chExt cx="2332972" cy="798865"/>
          </a:xfrm>
        </p:grpSpPr>
        <p:pic>
          <p:nvPicPr>
            <p:cNvPr id="56" name="Picture 55">
              <a:extLst>
                <a:ext uri="{FF2B5EF4-FFF2-40B4-BE49-F238E27FC236}">
                  <a16:creationId xmlns:a16="http://schemas.microsoft.com/office/drawing/2014/main" id="{A9D945B9-2E87-B246-813B-A54DBD4693E1}"/>
                </a:ext>
              </a:extLst>
            </p:cNvPr>
            <p:cNvPicPr>
              <a:picLocks noChangeAspect="1"/>
            </p:cNvPicPr>
            <p:nvPr/>
          </p:nvPicPr>
          <p:blipFill>
            <a:blip r:embed="rId4"/>
            <a:srcRect/>
            <a:stretch/>
          </p:blipFill>
          <p:spPr>
            <a:xfrm>
              <a:off x="10166098" y="3333954"/>
              <a:ext cx="723734" cy="731519"/>
            </a:xfrm>
            <a:prstGeom prst="rect">
              <a:avLst/>
            </a:prstGeom>
          </p:spPr>
        </p:pic>
        <p:sp>
          <p:nvSpPr>
            <p:cNvPr id="57" name="TextBox 56">
              <a:extLst>
                <a:ext uri="{FF2B5EF4-FFF2-40B4-BE49-F238E27FC236}">
                  <a16:creationId xmlns:a16="http://schemas.microsoft.com/office/drawing/2014/main" id="{A62FF133-358A-D74C-AB42-7CB81656A246}"/>
                </a:ext>
              </a:extLst>
            </p:cNvPr>
            <p:cNvSpPr txBox="1"/>
            <p:nvPr/>
          </p:nvSpPr>
          <p:spPr>
            <a:xfrm>
              <a:off x="10751144" y="3292608"/>
              <a:ext cx="1747926" cy="798865"/>
            </a:xfrm>
            <a:prstGeom prst="rect">
              <a:avLst/>
            </a:prstGeom>
            <a:noFill/>
          </p:spPr>
          <p:txBody>
            <a:bodyPr wrap="square">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a:ln>
                    <a:noFill/>
                  </a:ln>
                  <a:solidFill>
                    <a:srgbClr val="F4BB5E"/>
                  </a:solidFill>
                  <a:effectLst/>
                  <a:uLnTx/>
                  <a:uFillTx/>
                  <a:latin typeface="Arial"/>
                  <a:ea typeface="+mn-ea"/>
                  <a:cs typeface="Arial"/>
                </a:rPr>
                <a:t>Voted #1</a:t>
              </a:r>
            </a:p>
            <a:p>
              <a:pPr marL="0" marR="0" lvl="0" indent="0" algn="ctr" defTabSz="914377" rtl="0" eaLnBrk="1" fontAlgn="auto" latinLnBrk="0" hangingPunct="1">
                <a:lnSpc>
                  <a:spcPct val="100000"/>
                </a:lnSpc>
                <a:spcBef>
                  <a:spcPts val="20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Ease of use</a:t>
              </a:r>
              <a:r>
                <a:rPr kumimoji="0" lang="en-US" sz="1200" b="0" i="0" u="none" strike="noStrike" kern="1200" cap="none" spc="0" normalizeH="0" baseline="30000" noProof="0">
                  <a:ln>
                    <a:noFill/>
                  </a:ln>
                  <a:solidFill>
                    <a:srgbClr val="FFFFFF"/>
                  </a:solidFill>
                  <a:effectLst/>
                  <a:uLnTx/>
                  <a:uFillTx/>
                  <a:latin typeface="Arial"/>
                  <a:ea typeface="+mn-ea"/>
                  <a:cs typeface="Arial"/>
                </a:rPr>
                <a:t>10</a:t>
              </a:r>
              <a:endParaRPr kumimoji="0" lang="en-US" sz="900" b="0" i="0" u="none" strike="noStrike" kern="1200" cap="none" spc="0" normalizeH="0" baseline="30000" noProof="0">
                <a:ln>
                  <a:noFill/>
                </a:ln>
                <a:solidFill>
                  <a:srgbClr val="FFFFFF"/>
                </a:solidFill>
                <a:effectLst/>
                <a:uLnTx/>
                <a:uFillTx/>
                <a:latin typeface="Arial"/>
                <a:ea typeface="+mn-ea"/>
                <a:cs typeface="Arial"/>
              </a:endParaRPr>
            </a:p>
          </p:txBody>
        </p:sp>
      </p:grpSp>
      <p:grpSp>
        <p:nvGrpSpPr>
          <p:cNvPr id="27" name="Group 26">
            <a:extLst>
              <a:ext uri="{FF2B5EF4-FFF2-40B4-BE49-F238E27FC236}">
                <a16:creationId xmlns:a16="http://schemas.microsoft.com/office/drawing/2014/main" id="{12A21977-1569-75A4-714F-EFBF73866A28}"/>
              </a:ext>
            </a:extLst>
          </p:cNvPr>
          <p:cNvGrpSpPr/>
          <p:nvPr/>
        </p:nvGrpSpPr>
        <p:grpSpPr>
          <a:xfrm>
            <a:off x="282023" y="1857900"/>
            <a:ext cx="1654672" cy="952417"/>
            <a:chOff x="282023" y="1684275"/>
            <a:chExt cx="1654672" cy="952417"/>
          </a:xfrm>
        </p:grpSpPr>
        <p:sp>
          <p:nvSpPr>
            <p:cNvPr id="28" name="TextBox 27">
              <a:extLst>
                <a:ext uri="{FF2B5EF4-FFF2-40B4-BE49-F238E27FC236}">
                  <a16:creationId xmlns:a16="http://schemas.microsoft.com/office/drawing/2014/main" id="{2FC1A99A-56CF-2DFF-EF02-9B902FE8C42E}"/>
                </a:ext>
              </a:extLst>
            </p:cNvPr>
            <p:cNvSpPr txBox="1"/>
            <p:nvPr/>
          </p:nvSpPr>
          <p:spPr>
            <a:xfrm>
              <a:off x="282023" y="1684275"/>
              <a:ext cx="1654672" cy="58477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6 Product of</a:t>
              </a:r>
              <a:br>
                <a:rPr kumimoji="0" lang="en-US" sz="1600" b="0" i="0" u="none" strike="noStrike" kern="1200" cap="none" spc="0" normalizeH="0" baseline="0" noProof="0">
                  <a:ln>
                    <a:noFill/>
                  </a:ln>
                  <a:solidFill>
                    <a:srgbClr val="F4BB5E"/>
                  </a:solidFill>
                  <a:effectLst/>
                  <a:uLnTx/>
                  <a:uFillTx/>
                  <a:latin typeface="Arial Nova Light"/>
                  <a:ea typeface="+mn-ea"/>
                  <a:cs typeface="+mn-cs"/>
                </a:rPr>
              </a:br>
              <a:r>
                <a:rPr kumimoji="0" lang="en-US" sz="1600" b="0" i="0" u="none" strike="noStrike" kern="1200" cap="none" spc="0" normalizeH="0" baseline="0" noProof="0">
                  <a:ln>
                    <a:noFill/>
                  </a:ln>
                  <a:solidFill>
                    <a:srgbClr val="F4BB5E"/>
                  </a:solidFill>
                  <a:effectLst/>
                  <a:uLnTx/>
                  <a:uFillTx/>
                  <a:latin typeface="Arial Nova Light"/>
                  <a:ea typeface="+mn-ea"/>
                  <a:cs typeface="+mn-cs"/>
                </a:rPr>
                <a:t>the Year awards</a:t>
              </a:r>
            </a:p>
          </p:txBody>
        </p:sp>
        <p:pic>
          <p:nvPicPr>
            <p:cNvPr id="30" name="Picture 2" descr="TechTarget Launching New Website to Help Business &amp; IT Leaders Understand  the Critical Role of Sustainability &amp; ESG in their Decision-Making,  Purchasing and Operations | Informa TechTarget">
              <a:extLst>
                <a:ext uri="{FF2B5EF4-FFF2-40B4-BE49-F238E27FC236}">
                  <a16:creationId xmlns:a16="http://schemas.microsoft.com/office/drawing/2014/main" id="{881C3DB7-92E2-A949-008B-F2EEF0F47A71}"/>
                </a:ext>
              </a:extLst>
            </p:cNvPr>
            <p:cNvPicPr>
              <a:picLocks noChangeAspect="1" noChangeArrowheads="1"/>
            </p:cNvPicPr>
            <p:nvPr/>
          </p:nvPicPr>
          <p:blipFill>
            <a:blip r:embed="rId5">
              <a:biLevel thresh="25000"/>
              <a:extLst>
                <a:ext uri="{28A0092B-C50C-407E-A947-70E740481C1C}">
                  <a14:useLocalDpi xmlns:a14="http://schemas.microsoft.com/office/drawing/2010/main" val="0"/>
                </a:ext>
              </a:extLst>
            </a:blip>
            <a:srcRect/>
            <a:stretch>
              <a:fillRect/>
            </a:stretch>
          </p:blipFill>
          <p:spPr bwMode="auto">
            <a:xfrm>
              <a:off x="378674" y="2186931"/>
              <a:ext cx="719618" cy="44976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RN Features Coolest Cloud Vendors and Top Channel Chiefs">
              <a:extLst>
                <a:ext uri="{FF2B5EF4-FFF2-40B4-BE49-F238E27FC236}">
                  <a16:creationId xmlns:a16="http://schemas.microsoft.com/office/drawing/2014/main" id="{EE9AF480-D525-D38C-481A-FB2936AD93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8854" y="2344826"/>
              <a:ext cx="506554" cy="205986"/>
            </a:xfrm>
            <a:prstGeom prst="rect">
              <a:avLst/>
            </a:prstGeom>
            <a:noFill/>
            <a:extLst>
              <a:ext uri="{909E8E84-426E-40DD-AFC4-6F175D3DCCD1}">
                <a14:hiddenFill xmlns:a14="http://schemas.microsoft.com/office/drawing/2010/main">
                  <a:solidFill>
                    <a:srgbClr val="FFFFFF"/>
                  </a:solidFill>
                </a14:hiddenFill>
              </a:ext>
            </a:extLst>
          </p:spPr>
        </p:pic>
      </p:grpSp>
      <p:sp>
        <p:nvSpPr>
          <p:cNvPr id="35" name="TextBox 34">
            <a:extLst>
              <a:ext uri="{FF2B5EF4-FFF2-40B4-BE49-F238E27FC236}">
                <a16:creationId xmlns:a16="http://schemas.microsoft.com/office/drawing/2014/main" id="{BC076254-2579-4165-9687-D695068DFDFD}"/>
              </a:ext>
            </a:extLst>
          </p:cNvPr>
          <p:cNvSpPr txBox="1"/>
          <p:nvPr/>
        </p:nvSpPr>
        <p:spPr>
          <a:xfrm>
            <a:off x="2453461" y="1906580"/>
            <a:ext cx="1224490" cy="795089"/>
          </a:xfrm>
          <a:prstGeom prst="rect">
            <a:avLst/>
          </a:prstGeom>
          <a:noFill/>
        </p:spPr>
        <p:txBody>
          <a:bodyPr wrap="square">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a:ln>
                  <a:noFill/>
                </a:ln>
                <a:solidFill>
                  <a:srgbClr val="F4BB5E"/>
                </a:solidFill>
                <a:effectLst/>
                <a:uLnTx/>
                <a:uFillTx/>
                <a:latin typeface="Arial"/>
                <a:ea typeface="+mn-ea"/>
                <a:cs typeface="Arial"/>
              </a:rPr>
              <a:t>Voted #1</a:t>
            </a:r>
          </a:p>
          <a:p>
            <a:pPr marL="0" marR="0" lvl="0" indent="0" algn="ctr" defTabSz="914377" rtl="0" eaLnBrk="1" fontAlgn="auto" latinLnBrk="0" hangingPunct="1">
              <a:lnSpc>
                <a:spcPct val="100000"/>
              </a:lnSpc>
              <a:spcBef>
                <a:spcPts val="20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Roadmap confidence</a:t>
            </a:r>
            <a:r>
              <a:rPr kumimoji="0" lang="en-US" sz="1200" b="0" i="0" u="none" strike="noStrike" kern="1200" cap="none" spc="0" normalizeH="0" baseline="30000" noProof="0">
                <a:ln>
                  <a:noFill/>
                </a:ln>
                <a:solidFill>
                  <a:srgbClr val="FFFFFF"/>
                </a:solidFill>
                <a:effectLst/>
                <a:uLnTx/>
                <a:uFillTx/>
                <a:latin typeface="Arial"/>
                <a:ea typeface="+mn-ea"/>
                <a:cs typeface="Arial"/>
              </a:rPr>
              <a:t>2</a:t>
            </a:r>
            <a:endParaRPr kumimoji="0" lang="en-US" sz="900" b="0" i="0" u="none" strike="noStrike" kern="1200" cap="none" spc="0" normalizeH="0" baseline="30000" noProof="0">
              <a:ln>
                <a:noFill/>
              </a:ln>
              <a:solidFill>
                <a:srgbClr val="FFFFFF"/>
              </a:solidFill>
              <a:effectLst/>
              <a:uLnTx/>
              <a:uFillTx/>
              <a:latin typeface="Arial"/>
              <a:ea typeface="+mn-ea"/>
              <a:cs typeface="Arial"/>
            </a:endParaRPr>
          </a:p>
        </p:txBody>
      </p:sp>
      <p:pic>
        <p:nvPicPr>
          <p:cNvPr id="36" name="Picture 35">
            <a:extLst>
              <a:ext uri="{FF2B5EF4-FFF2-40B4-BE49-F238E27FC236}">
                <a16:creationId xmlns:a16="http://schemas.microsoft.com/office/drawing/2014/main" id="{556EC1AB-F7F4-64E9-EAEE-F425F56897C3}"/>
              </a:ext>
            </a:extLst>
          </p:cNvPr>
          <p:cNvPicPr>
            <a:picLocks noChangeAspect="1"/>
          </p:cNvPicPr>
          <p:nvPr/>
        </p:nvPicPr>
        <p:blipFill>
          <a:blip r:embed="rId7"/>
          <a:srcRect/>
          <a:stretch/>
        </p:blipFill>
        <p:spPr>
          <a:xfrm>
            <a:off x="1972186" y="2055639"/>
            <a:ext cx="570707" cy="570707"/>
          </a:xfrm>
          <a:prstGeom prst="rect">
            <a:avLst/>
          </a:prstGeom>
        </p:spPr>
      </p:pic>
      <p:sp>
        <p:nvSpPr>
          <p:cNvPr id="37" name="Content Placeholder 30">
            <a:extLst>
              <a:ext uri="{FF2B5EF4-FFF2-40B4-BE49-F238E27FC236}">
                <a16:creationId xmlns:a16="http://schemas.microsoft.com/office/drawing/2014/main" id="{B69536CC-532B-F677-A2AB-C4C1428BD180}"/>
              </a:ext>
            </a:extLst>
          </p:cNvPr>
          <p:cNvSpPr txBox="1">
            <a:spLocks/>
          </p:cNvSpPr>
          <p:nvPr/>
        </p:nvSpPr>
        <p:spPr>
          <a:xfrm>
            <a:off x="1622306" y="1002864"/>
            <a:ext cx="912042" cy="646331"/>
          </a:xfrm>
          <a:prstGeom prst="rect">
            <a:avLst/>
          </a:prstGeom>
        </p:spPr>
        <p:txBody>
          <a:bodyPr wrap="square" lIns="45720" tIns="45720" rIns="45720" bIns="45720" anchor="t" anchorCtr="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800" b="0" i="0" u="none" strike="noStrike" kern="1200" cap="none" spc="0" normalizeH="0" baseline="0" noProof="0">
                <a:ln>
                  <a:noFill/>
                </a:ln>
                <a:solidFill>
                  <a:srgbClr val="0672CB">
                    <a:lumMod val="40000"/>
                    <a:lumOff val="60000"/>
                  </a:srgbClr>
                </a:solidFill>
                <a:effectLst/>
                <a:uLnTx/>
                <a:uFillTx/>
                <a:latin typeface="Arial"/>
                <a:ea typeface="+mn-ea"/>
                <a:cs typeface="Arial"/>
              </a:rPr>
              <a:t>600M+</a:t>
            </a: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run hours clocked</a:t>
            </a:r>
          </a:p>
        </p:txBody>
      </p:sp>
      <p:sp>
        <p:nvSpPr>
          <p:cNvPr id="38" name="Content Placeholder 30">
            <a:extLst>
              <a:ext uri="{FF2B5EF4-FFF2-40B4-BE49-F238E27FC236}">
                <a16:creationId xmlns:a16="http://schemas.microsoft.com/office/drawing/2014/main" id="{5D7CCC6F-59EA-20BF-B75D-EC5B7833826D}"/>
              </a:ext>
            </a:extLst>
          </p:cNvPr>
          <p:cNvSpPr txBox="1">
            <a:spLocks/>
          </p:cNvSpPr>
          <p:nvPr/>
        </p:nvSpPr>
        <p:spPr>
          <a:xfrm>
            <a:off x="423202" y="1002864"/>
            <a:ext cx="675216" cy="646331"/>
          </a:xfrm>
          <a:prstGeom prst="rect">
            <a:avLst/>
          </a:prstGeom>
        </p:spPr>
        <p:txBody>
          <a:bodyPr wrap="square" lIns="45720" tIns="45720" rIns="45720" bIns="45720" anchor="t" anchorCtr="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800" b="0" i="0" u="none" strike="noStrike" kern="1200" cap="none" spc="0" normalizeH="0" baseline="0" noProof="0">
                <a:ln>
                  <a:noFill/>
                </a:ln>
                <a:solidFill>
                  <a:srgbClr val="0672CB">
                    <a:lumMod val="40000"/>
                    <a:lumOff val="60000"/>
                  </a:srgbClr>
                </a:solidFill>
                <a:effectLst/>
                <a:uLnTx/>
                <a:uFillTx/>
                <a:latin typeface="Arial"/>
                <a:ea typeface="+mn-ea"/>
                <a:cs typeface="Arial"/>
              </a:rPr>
              <a:t>9+</a:t>
            </a: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exabytes</a:t>
            </a:r>
            <a:br>
              <a:rPr kumimoji="0" lang="en-US" sz="900" b="0" i="0" u="none" strike="noStrike" kern="1200" cap="none" spc="0" normalizeH="0" baseline="0" noProof="0">
                <a:ln>
                  <a:noFill/>
                </a:ln>
                <a:solidFill>
                  <a:srgbClr val="FFFFFF"/>
                </a:solidFill>
                <a:effectLst/>
                <a:uLnTx/>
                <a:uFillTx/>
                <a:latin typeface="Arial"/>
                <a:ea typeface="+mn-ea"/>
                <a:cs typeface="Arial"/>
              </a:rPr>
            </a:br>
            <a:r>
              <a:rPr kumimoji="0" lang="en-US" sz="900" b="0" i="0" u="none" strike="noStrike" kern="1200" cap="none" spc="0" normalizeH="0" baseline="0" noProof="0">
                <a:ln>
                  <a:noFill/>
                </a:ln>
                <a:solidFill>
                  <a:srgbClr val="FFFFFF"/>
                </a:solidFill>
                <a:effectLst/>
                <a:uLnTx/>
                <a:uFillTx/>
                <a:latin typeface="Arial"/>
                <a:ea typeface="+mn-ea"/>
                <a:cs typeface="Arial"/>
              </a:rPr>
              <a:t>shipped</a:t>
            </a:r>
          </a:p>
        </p:txBody>
      </p:sp>
      <p:sp>
        <p:nvSpPr>
          <p:cNvPr id="40" name="Content Placeholder 30">
            <a:extLst>
              <a:ext uri="{FF2B5EF4-FFF2-40B4-BE49-F238E27FC236}">
                <a16:creationId xmlns:a16="http://schemas.microsoft.com/office/drawing/2014/main" id="{CB9C8E04-3234-B008-81CC-44B0762B3E02}"/>
              </a:ext>
            </a:extLst>
          </p:cNvPr>
          <p:cNvSpPr txBox="1">
            <a:spLocks/>
          </p:cNvSpPr>
          <p:nvPr/>
        </p:nvSpPr>
        <p:spPr>
          <a:xfrm>
            <a:off x="980172" y="1002864"/>
            <a:ext cx="745972" cy="646331"/>
          </a:xfrm>
          <a:prstGeom prst="rect">
            <a:avLst/>
          </a:prstGeom>
        </p:spPr>
        <p:txBody>
          <a:bodyPr wrap="square" lIns="45720" tIns="45720" rIns="45720" bIns="45720" anchor="t" anchorCtr="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800" b="0" i="0" u="none" strike="noStrike" kern="1200" cap="none" spc="0" normalizeH="0" baseline="0" noProof="0">
                <a:ln>
                  <a:noFill/>
                </a:ln>
                <a:solidFill>
                  <a:srgbClr val="0672CB">
                    <a:lumMod val="40000"/>
                    <a:lumOff val="60000"/>
                  </a:srgbClr>
                </a:solidFill>
                <a:effectLst/>
                <a:uLnTx/>
                <a:uFillTx/>
                <a:latin typeface="Arial"/>
                <a:ea typeface="+mn-ea"/>
                <a:cs typeface="Arial"/>
              </a:rPr>
              <a:t>90%</a:t>
            </a: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of F500 sectors</a:t>
            </a:r>
          </a:p>
        </p:txBody>
      </p:sp>
      <p:grpSp>
        <p:nvGrpSpPr>
          <p:cNvPr id="41" name="Group 40">
            <a:extLst>
              <a:ext uri="{FF2B5EF4-FFF2-40B4-BE49-F238E27FC236}">
                <a16:creationId xmlns:a16="http://schemas.microsoft.com/office/drawing/2014/main" id="{A5B5DD41-9A70-57A1-11D0-12665A632FA8}"/>
              </a:ext>
            </a:extLst>
          </p:cNvPr>
          <p:cNvGrpSpPr/>
          <p:nvPr/>
        </p:nvGrpSpPr>
        <p:grpSpPr>
          <a:xfrm>
            <a:off x="2305655" y="961834"/>
            <a:ext cx="1312737" cy="706617"/>
            <a:chOff x="2337143" y="963680"/>
            <a:chExt cx="1312737" cy="706617"/>
          </a:xfrm>
        </p:grpSpPr>
        <p:grpSp>
          <p:nvGrpSpPr>
            <p:cNvPr id="42" name="Group 41">
              <a:extLst>
                <a:ext uri="{FF2B5EF4-FFF2-40B4-BE49-F238E27FC236}">
                  <a16:creationId xmlns:a16="http://schemas.microsoft.com/office/drawing/2014/main" id="{E7C1FE03-47FF-009E-E7CC-34F5216FD35B}"/>
                </a:ext>
              </a:extLst>
            </p:cNvPr>
            <p:cNvGrpSpPr/>
            <p:nvPr/>
          </p:nvGrpSpPr>
          <p:grpSpPr>
            <a:xfrm>
              <a:off x="2337143" y="963680"/>
              <a:ext cx="1188359" cy="415499"/>
              <a:chOff x="2456845" y="974761"/>
              <a:chExt cx="1080255" cy="377701"/>
            </a:xfrm>
          </p:grpSpPr>
          <p:sp>
            <p:nvSpPr>
              <p:cNvPr id="46" name="Content Placeholder 30">
                <a:extLst>
                  <a:ext uri="{FF2B5EF4-FFF2-40B4-BE49-F238E27FC236}">
                    <a16:creationId xmlns:a16="http://schemas.microsoft.com/office/drawing/2014/main" id="{32455826-4DEA-FBA2-F66E-1EB88EB24318}"/>
                  </a:ext>
                </a:extLst>
              </p:cNvPr>
              <p:cNvSpPr txBox="1">
                <a:spLocks/>
              </p:cNvSpPr>
              <p:nvPr/>
            </p:nvSpPr>
            <p:spPr>
              <a:xfrm>
                <a:off x="2456845" y="974761"/>
                <a:ext cx="1043882" cy="377701"/>
              </a:xfrm>
              <a:prstGeom prst="rect">
                <a:avLst/>
              </a:prstGeom>
            </p:spPr>
            <p:txBody>
              <a:bodyPr wrap="square" lIns="45720" tIns="45720" rIns="45720" bIns="45720" anchor="t" anchorCtr="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2100" b="0" i="0" u="none" strike="noStrike" kern="1200" cap="none" spc="0" normalizeH="0" baseline="0" noProof="0">
                    <a:ln>
                      <a:noFill/>
                    </a:ln>
                    <a:solidFill>
                      <a:srgbClr val="00B0F0"/>
                    </a:solidFill>
                    <a:effectLst/>
                    <a:uLnTx/>
                    <a:uFillTx/>
                    <a:latin typeface="Arial"/>
                    <a:ea typeface="+mn-ea"/>
                    <a:cs typeface="Arial"/>
                  </a:rPr>
                  <a:t>30%</a:t>
                </a:r>
              </a:p>
            </p:txBody>
          </p:sp>
          <p:grpSp>
            <p:nvGrpSpPr>
              <p:cNvPr id="47" name="Group 46">
                <a:extLst>
                  <a:ext uri="{FF2B5EF4-FFF2-40B4-BE49-F238E27FC236}">
                    <a16:creationId xmlns:a16="http://schemas.microsoft.com/office/drawing/2014/main" id="{DFB23311-272A-6DA9-E53E-9D4CDECB8C2A}"/>
                  </a:ext>
                </a:extLst>
              </p:cNvPr>
              <p:cNvGrpSpPr>
                <a:grpSpLocks noChangeAspect="1"/>
              </p:cNvGrpSpPr>
              <p:nvPr/>
            </p:nvGrpSpPr>
            <p:grpSpPr>
              <a:xfrm>
                <a:off x="3270418" y="992819"/>
                <a:ext cx="266682" cy="261017"/>
                <a:chOff x="6248400" y="776288"/>
                <a:chExt cx="971550" cy="950913"/>
              </a:xfrm>
              <a:solidFill>
                <a:srgbClr val="00B0F0"/>
              </a:solidFill>
            </p:grpSpPr>
            <p:sp>
              <p:nvSpPr>
                <p:cNvPr id="49" name="Freeform 33">
                  <a:extLst>
                    <a:ext uri="{FF2B5EF4-FFF2-40B4-BE49-F238E27FC236}">
                      <a16:creationId xmlns:a16="http://schemas.microsoft.com/office/drawing/2014/main" id="{F4D62CAE-261D-99D2-EC74-BAEF32761481}"/>
                    </a:ext>
                  </a:extLst>
                </p:cNvPr>
                <p:cNvSpPr>
                  <a:spLocks/>
                </p:cNvSpPr>
                <p:nvPr/>
              </p:nvSpPr>
              <p:spPr bwMode="auto">
                <a:xfrm>
                  <a:off x="7080250" y="1084262"/>
                  <a:ext cx="60326" cy="642939"/>
                </a:xfrm>
                <a:custGeom>
                  <a:avLst/>
                  <a:gdLst>
                    <a:gd name="T0" fmla="*/ 0 w 38"/>
                    <a:gd name="T1" fmla="*/ 405 h 405"/>
                    <a:gd name="T2" fmla="*/ 38 w 38"/>
                    <a:gd name="T3" fmla="*/ 405 h 405"/>
                    <a:gd name="T4" fmla="*/ 38 w 38"/>
                    <a:gd name="T5" fmla="*/ 41 h 405"/>
                    <a:gd name="T6" fmla="*/ 0 w 38"/>
                    <a:gd name="T7" fmla="*/ 0 h 405"/>
                    <a:gd name="T8" fmla="*/ 0 w 38"/>
                    <a:gd name="T9" fmla="*/ 405 h 405"/>
                  </a:gdLst>
                  <a:ahLst/>
                  <a:cxnLst>
                    <a:cxn ang="0">
                      <a:pos x="T0" y="T1"/>
                    </a:cxn>
                    <a:cxn ang="0">
                      <a:pos x="T2" y="T3"/>
                    </a:cxn>
                    <a:cxn ang="0">
                      <a:pos x="T4" y="T5"/>
                    </a:cxn>
                    <a:cxn ang="0">
                      <a:pos x="T6" y="T7"/>
                    </a:cxn>
                    <a:cxn ang="0">
                      <a:pos x="T8" y="T9"/>
                    </a:cxn>
                  </a:cxnLst>
                  <a:rect l="0" t="0" r="r" b="b"/>
                  <a:pathLst>
                    <a:path w="38" h="405">
                      <a:moveTo>
                        <a:pt x="0" y="405"/>
                      </a:moveTo>
                      <a:lnTo>
                        <a:pt x="38" y="405"/>
                      </a:lnTo>
                      <a:lnTo>
                        <a:pt x="38" y="41"/>
                      </a:lnTo>
                      <a:lnTo>
                        <a:pt x="0" y="0"/>
                      </a:lnTo>
                      <a:lnTo>
                        <a:pt x="0" y="4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sp>
              <p:nvSpPr>
                <p:cNvPr id="51" name="Freeform 34">
                  <a:extLst>
                    <a:ext uri="{FF2B5EF4-FFF2-40B4-BE49-F238E27FC236}">
                      <a16:creationId xmlns:a16="http://schemas.microsoft.com/office/drawing/2014/main" id="{D9D3D116-61EC-28D8-4768-E42628D7D01B}"/>
                    </a:ext>
                  </a:extLst>
                </p:cNvPr>
                <p:cNvSpPr>
                  <a:spLocks/>
                </p:cNvSpPr>
                <p:nvPr/>
              </p:nvSpPr>
              <p:spPr bwMode="auto">
                <a:xfrm>
                  <a:off x="6897687" y="1209676"/>
                  <a:ext cx="61913" cy="517525"/>
                </a:xfrm>
                <a:custGeom>
                  <a:avLst/>
                  <a:gdLst>
                    <a:gd name="T0" fmla="*/ 0 w 39"/>
                    <a:gd name="T1" fmla="*/ 326 h 326"/>
                    <a:gd name="T2" fmla="*/ 39 w 39"/>
                    <a:gd name="T3" fmla="*/ 326 h 326"/>
                    <a:gd name="T4" fmla="*/ 39 w 39"/>
                    <a:gd name="T5" fmla="*/ 0 h 326"/>
                    <a:gd name="T6" fmla="*/ 0 w 39"/>
                    <a:gd name="T7" fmla="*/ 45 h 326"/>
                    <a:gd name="T8" fmla="*/ 0 w 39"/>
                    <a:gd name="T9" fmla="*/ 326 h 326"/>
                  </a:gdLst>
                  <a:ahLst/>
                  <a:cxnLst>
                    <a:cxn ang="0">
                      <a:pos x="T0" y="T1"/>
                    </a:cxn>
                    <a:cxn ang="0">
                      <a:pos x="T2" y="T3"/>
                    </a:cxn>
                    <a:cxn ang="0">
                      <a:pos x="T4" y="T5"/>
                    </a:cxn>
                    <a:cxn ang="0">
                      <a:pos x="T6" y="T7"/>
                    </a:cxn>
                    <a:cxn ang="0">
                      <a:pos x="T8" y="T9"/>
                    </a:cxn>
                  </a:cxnLst>
                  <a:rect l="0" t="0" r="r" b="b"/>
                  <a:pathLst>
                    <a:path w="39" h="326">
                      <a:moveTo>
                        <a:pt x="0" y="326"/>
                      </a:moveTo>
                      <a:lnTo>
                        <a:pt x="39" y="326"/>
                      </a:lnTo>
                      <a:lnTo>
                        <a:pt x="39" y="0"/>
                      </a:lnTo>
                      <a:lnTo>
                        <a:pt x="0" y="45"/>
                      </a:lnTo>
                      <a:lnTo>
                        <a:pt x="0"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sp>
              <p:nvSpPr>
                <p:cNvPr id="60" name="Freeform 35">
                  <a:extLst>
                    <a:ext uri="{FF2B5EF4-FFF2-40B4-BE49-F238E27FC236}">
                      <a16:creationId xmlns:a16="http://schemas.microsoft.com/office/drawing/2014/main" id="{2FDA5986-B69D-B904-F2B5-54E96465BD82}"/>
                    </a:ext>
                  </a:extLst>
                </p:cNvPr>
                <p:cNvSpPr>
                  <a:spLocks/>
                </p:cNvSpPr>
                <p:nvPr/>
              </p:nvSpPr>
              <p:spPr bwMode="auto">
                <a:xfrm>
                  <a:off x="6715125" y="1414463"/>
                  <a:ext cx="65088" cy="312738"/>
                </a:xfrm>
                <a:custGeom>
                  <a:avLst/>
                  <a:gdLst>
                    <a:gd name="T0" fmla="*/ 0 w 41"/>
                    <a:gd name="T1" fmla="*/ 43 h 197"/>
                    <a:gd name="T2" fmla="*/ 0 w 41"/>
                    <a:gd name="T3" fmla="*/ 197 h 197"/>
                    <a:gd name="T4" fmla="*/ 41 w 41"/>
                    <a:gd name="T5" fmla="*/ 197 h 197"/>
                    <a:gd name="T6" fmla="*/ 41 w 41"/>
                    <a:gd name="T7" fmla="*/ 0 h 197"/>
                    <a:gd name="T8" fmla="*/ 0 w 41"/>
                    <a:gd name="T9" fmla="*/ 43 h 197"/>
                    <a:gd name="T10" fmla="*/ 0 w 41"/>
                    <a:gd name="T11" fmla="*/ 43 h 197"/>
                  </a:gdLst>
                  <a:ahLst/>
                  <a:cxnLst>
                    <a:cxn ang="0">
                      <a:pos x="T0" y="T1"/>
                    </a:cxn>
                    <a:cxn ang="0">
                      <a:pos x="T2" y="T3"/>
                    </a:cxn>
                    <a:cxn ang="0">
                      <a:pos x="T4" y="T5"/>
                    </a:cxn>
                    <a:cxn ang="0">
                      <a:pos x="T6" y="T7"/>
                    </a:cxn>
                    <a:cxn ang="0">
                      <a:pos x="T8" y="T9"/>
                    </a:cxn>
                    <a:cxn ang="0">
                      <a:pos x="T10" y="T11"/>
                    </a:cxn>
                  </a:cxnLst>
                  <a:rect l="0" t="0" r="r" b="b"/>
                  <a:pathLst>
                    <a:path w="41" h="197">
                      <a:moveTo>
                        <a:pt x="0" y="43"/>
                      </a:moveTo>
                      <a:lnTo>
                        <a:pt x="0" y="197"/>
                      </a:lnTo>
                      <a:lnTo>
                        <a:pt x="41" y="197"/>
                      </a:lnTo>
                      <a:lnTo>
                        <a:pt x="41" y="0"/>
                      </a:lnTo>
                      <a:lnTo>
                        <a:pt x="0" y="43"/>
                      </a:lnTo>
                      <a:lnTo>
                        <a:pt x="0"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sp>
              <p:nvSpPr>
                <p:cNvPr id="64" name="Freeform 36">
                  <a:extLst>
                    <a:ext uri="{FF2B5EF4-FFF2-40B4-BE49-F238E27FC236}">
                      <a16:creationId xmlns:a16="http://schemas.microsoft.com/office/drawing/2014/main" id="{5A0539A5-C648-6CF3-D033-AD75749E001B}"/>
                    </a:ext>
                  </a:extLst>
                </p:cNvPr>
                <p:cNvSpPr>
                  <a:spLocks/>
                </p:cNvSpPr>
                <p:nvPr/>
              </p:nvSpPr>
              <p:spPr bwMode="auto">
                <a:xfrm>
                  <a:off x="6534150" y="1323977"/>
                  <a:ext cx="63499" cy="403224"/>
                </a:xfrm>
                <a:custGeom>
                  <a:avLst/>
                  <a:gdLst>
                    <a:gd name="T0" fmla="*/ 0 w 40"/>
                    <a:gd name="T1" fmla="*/ 254 h 254"/>
                    <a:gd name="T2" fmla="*/ 40 w 40"/>
                    <a:gd name="T3" fmla="*/ 254 h 254"/>
                    <a:gd name="T4" fmla="*/ 40 w 40"/>
                    <a:gd name="T5" fmla="*/ 36 h 254"/>
                    <a:gd name="T6" fmla="*/ 0 w 40"/>
                    <a:gd name="T7" fmla="*/ 0 h 254"/>
                    <a:gd name="T8" fmla="*/ 0 w 40"/>
                    <a:gd name="T9" fmla="*/ 254 h 254"/>
                  </a:gdLst>
                  <a:ahLst/>
                  <a:cxnLst>
                    <a:cxn ang="0">
                      <a:pos x="T0" y="T1"/>
                    </a:cxn>
                    <a:cxn ang="0">
                      <a:pos x="T2" y="T3"/>
                    </a:cxn>
                    <a:cxn ang="0">
                      <a:pos x="T4" y="T5"/>
                    </a:cxn>
                    <a:cxn ang="0">
                      <a:pos x="T6" y="T7"/>
                    </a:cxn>
                    <a:cxn ang="0">
                      <a:pos x="T8" y="T9"/>
                    </a:cxn>
                  </a:cxnLst>
                  <a:rect l="0" t="0" r="r" b="b"/>
                  <a:pathLst>
                    <a:path w="40" h="254">
                      <a:moveTo>
                        <a:pt x="0" y="254"/>
                      </a:moveTo>
                      <a:lnTo>
                        <a:pt x="40" y="254"/>
                      </a:lnTo>
                      <a:lnTo>
                        <a:pt x="40" y="36"/>
                      </a:lnTo>
                      <a:lnTo>
                        <a:pt x="0" y="0"/>
                      </a:lnTo>
                      <a:lnTo>
                        <a:pt x="0" y="2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sp>
              <p:nvSpPr>
                <p:cNvPr id="65" name="Freeform 37">
                  <a:extLst>
                    <a:ext uri="{FF2B5EF4-FFF2-40B4-BE49-F238E27FC236}">
                      <a16:creationId xmlns:a16="http://schemas.microsoft.com/office/drawing/2014/main" id="{6EDC0FCE-F846-3E57-0EE4-1839B90AAC2F}"/>
                    </a:ext>
                  </a:extLst>
                </p:cNvPr>
                <p:cNvSpPr>
                  <a:spLocks/>
                </p:cNvSpPr>
                <p:nvPr/>
              </p:nvSpPr>
              <p:spPr bwMode="auto">
                <a:xfrm>
                  <a:off x="6351588" y="1438276"/>
                  <a:ext cx="65088" cy="288925"/>
                </a:xfrm>
                <a:custGeom>
                  <a:avLst/>
                  <a:gdLst>
                    <a:gd name="T0" fmla="*/ 0 w 41"/>
                    <a:gd name="T1" fmla="*/ 182 h 182"/>
                    <a:gd name="T2" fmla="*/ 41 w 41"/>
                    <a:gd name="T3" fmla="*/ 182 h 182"/>
                    <a:gd name="T4" fmla="*/ 41 w 41"/>
                    <a:gd name="T5" fmla="*/ 0 h 182"/>
                    <a:gd name="T6" fmla="*/ 0 w 41"/>
                    <a:gd name="T7" fmla="*/ 43 h 182"/>
                    <a:gd name="T8" fmla="*/ 0 w 41"/>
                    <a:gd name="T9" fmla="*/ 182 h 182"/>
                  </a:gdLst>
                  <a:ahLst/>
                  <a:cxnLst>
                    <a:cxn ang="0">
                      <a:pos x="T0" y="T1"/>
                    </a:cxn>
                    <a:cxn ang="0">
                      <a:pos x="T2" y="T3"/>
                    </a:cxn>
                    <a:cxn ang="0">
                      <a:pos x="T4" y="T5"/>
                    </a:cxn>
                    <a:cxn ang="0">
                      <a:pos x="T6" y="T7"/>
                    </a:cxn>
                    <a:cxn ang="0">
                      <a:pos x="T8" y="T9"/>
                    </a:cxn>
                  </a:cxnLst>
                  <a:rect l="0" t="0" r="r" b="b"/>
                  <a:pathLst>
                    <a:path w="41" h="182">
                      <a:moveTo>
                        <a:pt x="0" y="182"/>
                      </a:moveTo>
                      <a:lnTo>
                        <a:pt x="41" y="182"/>
                      </a:lnTo>
                      <a:lnTo>
                        <a:pt x="41" y="0"/>
                      </a:lnTo>
                      <a:lnTo>
                        <a:pt x="0" y="43"/>
                      </a:lnTo>
                      <a:lnTo>
                        <a:pt x="0" y="1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sp>
              <p:nvSpPr>
                <p:cNvPr id="76" name="Freeform 38">
                  <a:extLst>
                    <a:ext uri="{FF2B5EF4-FFF2-40B4-BE49-F238E27FC236}">
                      <a16:creationId xmlns:a16="http://schemas.microsoft.com/office/drawing/2014/main" id="{2220B2CF-9CA9-955C-DE0B-5966E056AC0D}"/>
                    </a:ext>
                  </a:extLst>
                </p:cNvPr>
                <p:cNvSpPr>
                  <a:spLocks noEditPoints="1"/>
                </p:cNvSpPr>
                <p:nvPr/>
              </p:nvSpPr>
              <p:spPr bwMode="auto">
                <a:xfrm>
                  <a:off x="6248400" y="776288"/>
                  <a:ext cx="971550" cy="695325"/>
                </a:xfrm>
                <a:custGeom>
                  <a:avLst/>
                  <a:gdLst>
                    <a:gd name="T0" fmla="*/ 612 w 612"/>
                    <a:gd name="T1" fmla="*/ 0 h 438"/>
                    <a:gd name="T2" fmla="*/ 431 w 612"/>
                    <a:gd name="T3" fmla="*/ 48 h 438"/>
                    <a:gd name="T4" fmla="*/ 491 w 612"/>
                    <a:gd name="T5" fmla="*/ 105 h 438"/>
                    <a:gd name="T6" fmla="*/ 287 w 612"/>
                    <a:gd name="T7" fmla="*/ 333 h 438"/>
                    <a:gd name="T8" fmla="*/ 173 w 612"/>
                    <a:gd name="T9" fmla="*/ 230 h 438"/>
                    <a:gd name="T10" fmla="*/ 0 w 612"/>
                    <a:gd name="T11" fmla="*/ 412 h 438"/>
                    <a:gd name="T12" fmla="*/ 29 w 612"/>
                    <a:gd name="T13" fmla="*/ 438 h 438"/>
                    <a:gd name="T14" fmla="*/ 175 w 612"/>
                    <a:gd name="T15" fmla="*/ 285 h 438"/>
                    <a:gd name="T16" fmla="*/ 292 w 612"/>
                    <a:gd name="T17" fmla="*/ 390 h 438"/>
                    <a:gd name="T18" fmla="*/ 519 w 612"/>
                    <a:gd name="T19" fmla="*/ 134 h 438"/>
                    <a:gd name="T20" fmla="*/ 569 w 612"/>
                    <a:gd name="T21" fmla="*/ 184 h 438"/>
                    <a:gd name="T22" fmla="*/ 612 w 612"/>
                    <a:gd name="T23" fmla="*/ 0 h 438"/>
                    <a:gd name="T24" fmla="*/ 548 w 612"/>
                    <a:gd name="T25" fmla="*/ 105 h 438"/>
                    <a:gd name="T26" fmla="*/ 510 w 612"/>
                    <a:gd name="T27" fmla="*/ 69 h 438"/>
                    <a:gd name="T28" fmla="*/ 560 w 612"/>
                    <a:gd name="T29" fmla="*/ 55 h 438"/>
                    <a:gd name="T30" fmla="*/ 548 w 612"/>
                    <a:gd name="T31" fmla="*/ 105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2" h="438">
                      <a:moveTo>
                        <a:pt x="612" y="0"/>
                      </a:moveTo>
                      <a:lnTo>
                        <a:pt x="431" y="48"/>
                      </a:lnTo>
                      <a:lnTo>
                        <a:pt x="491" y="105"/>
                      </a:lnTo>
                      <a:lnTo>
                        <a:pt x="287" y="333"/>
                      </a:lnTo>
                      <a:lnTo>
                        <a:pt x="173" y="230"/>
                      </a:lnTo>
                      <a:lnTo>
                        <a:pt x="0" y="412"/>
                      </a:lnTo>
                      <a:lnTo>
                        <a:pt x="29" y="438"/>
                      </a:lnTo>
                      <a:lnTo>
                        <a:pt x="175" y="285"/>
                      </a:lnTo>
                      <a:lnTo>
                        <a:pt x="292" y="390"/>
                      </a:lnTo>
                      <a:lnTo>
                        <a:pt x="519" y="134"/>
                      </a:lnTo>
                      <a:lnTo>
                        <a:pt x="569" y="184"/>
                      </a:lnTo>
                      <a:lnTo>
                        <a:pt x="612" y="0"/>
                      </a:lnTo>
                      <a:close/>
                      <a:moveTo>
                        <a:pt x="548" y="105"/>
                      </a:moveTo>
                      <a:lnTo>
                        <a:pt x="510" y="69"/>
                      </a:lnTo>
                      <a:lnTo>
                        <a:pt x="560" y="55"/>
                      </a:lnTo>
                      <a:lnTo>
                        <a:pt x="548"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808080"/>
                    </a:solidFill>
                    <a:effectLst/>
                    <a:uLnTx/>
                    <a:uFillTx/>
                    <a:latin typeface="Arial"/>
                    <a:ea typeface="+mn-ea"/>
                    <a:cs typeface="+mn-cs"/>
                  </a:endParaRPr>
                </a:p>
              </p:txBody>
            </p:sp>
          </p:grpSp>
        </p:grpSp>
        <p:sp>
          <p:nvSpPr>
            <p:cNvPr id="43" name="TextBox 42">
              <a:extLst>
                <a:ext uri="{FF2B5EF4-FFF2-40B4-BE49-F238E27FC236}">
                  <a16:creationId xmlns:a16="http://schemas.microsoft.com/office/drawing/2014/main" id="{8BB90242-44F1-1975-E09E-DAB02A468356}"/>
                </a:ext>
              </a:extLst>
            </p:cNvPr>
            <p:cNvSpPr txBox="1"/>
            <p:nvPr/>
          </p:nvSpPr>
          <p:spPr>
            <a:xfrm>
              <a:off x="2510433" y="1254799"/>
              <a:ext cx="1139447" cy="415498"/>
            </a:xfrm>
            <a:prstGeom prst="rect">
              <a:avLst/>
            </a:prstGeom>
            <a:noFill/>
          </p:spPr>
          <p:txBody>
            <a:bodyPr wrap="square">
              <a:spAutoFit/>
            </a:bodyPr>
            <a:lstStyle/>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1050" b="0" i="0" u="none" strike="noStrike" kern="1200" cap="none" spc="0" normalizeH="0" baseline="0" noProof="0">
                  <a:ln>
                    <a:noFill/>
                  </a:ln>
                  <a:solidFill>
                    <a:srgbClr val="00B0F0"/>
                  </a:solidFill>
                  <a:effectLst/>
                  <a:uLnTx/>
                  <a:uFillTx/>
                  <a:latin typeface="Arial"/>
                  <a:ea typeface="+mn-ea"/>
                  <a:cs typeface="Arial"/>
                </a:rPr>
                <a:t>growth since Prime launch!</a:t>
              </a:r>
              <a:r>
                <a:rPr kumimoji="0" lang="en-US" sz="1050" b="0" i="0" u="none" strike="noStrike" kern="1200" cap="none" spc="0" normalizeH="0" baseline="30000" noProof="0">
                  <a:ln>
                    <a:noFill/>
                  </a:ln>
                  <a:solidFill>
                    <a:srgbClr val="00B0F0"/>
                  </a:solidFill>
                  <a:effectLst/>
                  <a:uLnTx/>
                  <a:uFillTx/>
                  <a:latin typeface="Arial"/>
                  <a:ea typeface="+mn-ea"/>
                  <a:cs typeface="Arial"/>
                </a:rPr>
                <a:t>1</a:t>
              </a:r>
            </a:p>
          </p:txBody>
        </p:sp>
      </p:grpSp>
      <p:sp>
        <p:nvSpPr>
          <p:cNvPr id="23" name="TextBox 22">
            <a:extLst>
              <a:ext uri="{FF2B5EF4-FFF2-40B4-BE49-F238E27FC236}">
                <a16:creationId xmlns:a16="http://schemas.microsoft.com/office/drawing/2014/main" id="{C4E1843F-589E-6B56-4F40-B61DC1AED2DC}"/>
              </a:ext>
            </a:extLst>
          </p:cNvPr>
          <p:cNvSpPr txBox="1"/>
          <p:nvPr/>
        </p:nvSpPr>
        <p:spPr>
          <a:xfrm>
            <a:off x="744326" y="6512542"/>
            <a:ext cx="258081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Modern</a:t>
            </a:r>
          </a:p>
        </p:txBody>
      </p:sp>
      <p:sp>
        <p:nvSpPr>
          <p:cNvPr id="29" name="TextBox 28">
            <a:extLst>
              <a:ext uri="{FF2B5EF4-FFF2-40B4-BE49-F238E27FC236}">
                <a16:creationId xmlns:a16="http://schemas.microsoft.com/office/drawing/2014/main" id="{29AC551A-25A0-46A2-8EE3-8205C5EFD91B}"/>
              </a:ext>
            </a:extLst>
          </p:cNvPr>
          <p:cNvSpPr txBox="1"/>
          <p:nvPr/>
        </p:nvSpPr>
        <p:spPr>
          <a:xfrm>
            <a:off x="362090" y="4107149"/>
            <a:ext cx="1749429" cy="761747"/>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Autonomous Active/Active</a:t>
            </a: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Dynamic Node Affinity</a:t>
            </a: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Dynamic Resiliency Engine </a:t>
            </a: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End-to-End NVMe</a:t>
            </a:r>
          </a:p>
        </p:txBody>
      </p:sp>
      <p:sp>
        <p:nvSpPr>
          <p:cNvPr id="48" name="TextBox 47">
            <a:extLst>
              <a:ext uri="{FF2B5EF4-FFF2-40B4-BE49-F238E27FC236}">
                <a16:creationId xmlns:a16="http://schemas.microsoft.com/office/drawing/2014/main" id="{0803B0C9-C50A-23A5-ED93-85ADCBC7E72F}"/>
              </a:ext>
            </a:extLst>
          </p:cNvPr>
          <p:cNvSpPr txBox="1"/>
          <p:nvPr/>
        </p:nvSpPr>
        <p:spPr>
          <a:xfrm>
            <a:off x="2169395" y="4107149"/>
            <a:ext cx="1749429" cy="761747"/>
          </a:xfrm>
          <a:prstGeom prst="rect">
            <a:avLst/>
          </a:prstGeom>
          <a:noFill/>
        </p:spPr>
        <p:txBody>
          <a:bodyPr wrap="square" lIns="0" tIns="0" rIns="0" bIns="0" rtlCol="0" anchor="t">
            <a:spAutoFit/>
          </a:bodyPr>
          <a:lstStyle/>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Scale-Up/Scale-Out</a:t>
            </a: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Intelligent Load Balancing</a:t>
            </a: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Unified File/Block/</a:t>
            </a:r>
            <a:r>
              <a:rPr kumimoji="0" lang="en-US" sz="1050" b="0" i="0" u="none" strike="noStrike" kern="1200" cap="none" spc="0" normalizeH="0" baseline="0" noProof="0" err="1">
                <a:ln>
                  <a:noFill/>
                </a:ln>
                <a:solidFill>
                  <a:srgbClr val="FFFFFF"/>
                </a:solidFill>
                <a:effectLst/>
                <a:uLnTx/>
                <a:uFillTx/>
                <a:latin typeface="Arial"/>
                <a:ea typeface="+mn-ea"/>
                <a:cs typeface="+mn-cs"/>
              </a:rPr>
              <a:t>vVols</a:t>
            </a:r>
            <a:endParaRPr kumimoji="0" lang="en-US" sz="1050" b="0" i="0" u="none" strike="noStrike" kern="1200" cap="none" spc="0" normalizeH="0" baseline="0" noProof="0">
              <a:ln>
                <a:noFill/>
              </a:ln>
              <a:solidFill>
                <a:srgbClr val="FFFFFF"/>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Advanced Data Reduction</a:t>
            </a:r>
          </a:p>
        </p:txBody>
      </p:sp>
      <p:grpSp>
        <p:nvGrpSpPr>
          <p:cNvPr id="13" name="Group 12">
            <a:extLst>
              <a:ext uri="{FF2B5EF4-FFF2-40B4-BE49-F238E27FC236}">
                <a16:creationId xmlns:a16="http://schemas.microsoft.com/office/drawing/2014/main" id="{2B7B77F0-ECA0-3CB4-BF20-276102B64D6E}"/>
              </a:ext>
            </a:extLst>
          </p:cNvPr>
          <p:cNvGrpSpPr/>
          <p:nvPr/>
        </p:nvGrpSpPr>
        <p:grpSpPr>
          <a:xfrm>
            <a:off x="1089419" y="5494952"/>
            <a:ext cx="1848479" cy="623248"/>
            <a:chOff x="1089419" y="5494952"/>
            <a:chExt cx="1848479" cy="623248"/>
          </a:xfrm>
        </p:grpSpPr>
        <p:pic>
          <p:nvPicPr>
            <p:cNvPr id="3" name="Picture 2">
              <a:extLst>
                <a:ext uri="{FF2B5EF4-FFF2-40B4-BE49-F238E27FC236}">
                  <a16:creationId xmlns:a16="http://schemas.microsoft.com/office/drawing/2014/main" id="{FDE0E678-9040-09AC-0947-CA2F2525F371}"/>
                </a:ext>
              </a:extLst>
            </p:cNvPr>
            <p:cNvPicPr>
              <a:picLocks noChangeAspect="1"/>
            </p:cNvPicPr>
            <p:nvPr/>
          </p:nvPicPr>
          <p:blipFill>
            <a:blip r:embed="rId4"/>
            <a:srcRect/>
            <a:stretch/>
          </p:blipFill>
          <p:spPr>
            <a:xfrm>
              <a:off x="1089419" y="5540001"/>
              <a:ext cx="527477" cy="533150"/>
            </a:xfrm>
            <a:prstGeom prst="rect">
              <a:avLst/>
            </a:prstGeom>
          </p:spPr>
        </p:pic>
        <p:sp>
          <p:nvSpPr>
            <p:cNvPr id="61" name="TextBox 60">
              <a:extLst>
                <a:ext uri="{FF2B5EF4-FFF2-40B4-BE49-F238E27FC236}">
                  <a16:creationId xmlns:a16="http://schemas.microsoft.com/office/drawing/2014/main" id="{253DF880-8D4F-CF7B-D500-A655D6CF1320}"/>
                </a:ext>
              </a:extLst>
            </p:cNvPr>
            <p:cNvSpPr txBox="1"/>
            <p:nvPr/>
          </p:nvSpPr>
          <p:spPr>
            <a:xfrm>
              <a:off x="1574222" y="5494952"/>
              <a:ext cx="1363676" cy="623248"/>
            </a:xfrm>
            <a:prstGeom prst="rect">
              <a:avLst/>
            </a:prstGeom>
            <a:noFill/>
          </p:spPr>
          <p:txBody>
            <a:bodyPr wrap="square">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a:ln>
                    <a:noFill/>
                  </a:ln>
                  <a:solidFill>
                    <a:srgbClr val="F4BB5E"/>
                  </a:solidFill>
                  <a:effectLst/>
                  <a:uLnTx/>
                  <a:uFillTx/>
                  <a:latin typeface="Arial"/>
                  <a:ea typeface="+mn-ea"/>
                  <a:cs typeface="Arial"/>
                </a:rPr>
                <a:t>Voted #1</a:t>
              </a:r>
            </a:p>
            <a:p>
              <a:pPr marL="0" marR="0" lvl="0" indent="0" algn="ctr" defTabSz="914377" rtl="0" eaLnBrk="1" fontAlgn="auto" latinLnBrk="0" hangingPunct="1">
                <a:lnSpc>
                  <a:spcPct val="100000"/>
                </a:lnSpc>
                <a:spcBef>
                  <a:spcPts val="20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Innovation</a:t>
              </a:r>
              <a:r>
                <a:rPr kumimoji="0" lang="en-US" sz="1200" b="0" i="0" u="none" strike="noStrike" kern="1200" cap="none" spc="0" normalizeH="0" baseline="30000" noProof="0">
                  <a:ln>
                    <a:noFill/>
                  </a:ln>
                  <a:solidFill>
                    <a:srgbClr val="FFFFFF"/>
                  </a:solidFill>
                  <a:effectLst/>
                  <a:uLnTx/>
                  <a:uFillTx/>
                  <a:latin typeface="Arial"/>
                  <a:ea typeface="+mn-ea"/>
                  <a:cs typeface="Arial"/>
                </a:rPr>
                <a:t>5</a:t>
              </a:r>
              <a:endParaRPr kumimoji="0" lang="en-US" sz="900" b="0" i="0" u="none" strike="noStrike" kern="1200" cap="none" spc="0" normalizeH="0" baseline="30000" noProof="0">
                <a:ln>
                  <a:noFill/>
                </a:ln>
                <a:solidFill>
                  <a:srgbClr val="FFFFFF"/>
                </a:solidFill>
                <a:effectLst/>
                <a:uLnTx/>
                <a:uFillTx/>
                <a:latin typeface="Arial"/>
                <a:ea typeface="+mn-ea"/>
                <a:cs typeface="Arial"/>
              </a:endParaRPr>
            </a:p>
          </p:txBody>
        </p:sp>
      </p:grpSp>
      <p:sp>
        <p:nvSpPr>
          <p:cNvPr id="62" name="TextBox 61">
            <a:extLst>
              <a:ext uri="{FF2B5EF4-FFF2-40B4-BE49-F238E27FC236}">
                <a16:creationId xmlns:a16="http://schemas.microsoft.com/office/drawing/2014/main" id="{242900BD-7E65-1C45-ABCA-D36501772B2A}"/>
              </a:ext>
            </a:extLst>
          </p:cNvPr>
          <p:cNvSpPr txBox="1"/>
          <p:nvPr/>
        </p:nvSpPr>
        <p:spPr>
          <a:xfrm>
            <a:off x="814817" y="3657396"/>
            <a:ext cx="2439834" cy="338554"/>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Superior architecture</a:t>
            </a:r>
          </a:p>
        </p:txBody>
      </p:sp>
      <p:sp>
        <p:nvSpPr>
          <p:cNvPr id="63" name="TextBox 62">
            <a:extLst>
              <a:ext uri="{FF2B5EF4-FFF2-40B4-BE49-F238E27FC236}">
                <a16:creationId xmlns:a16="http://schemas.microsoft.com/office/drawing/2014/main" id="{423DED86-EA21-21F4-D055-42453EC5FEBD}"/>
              </a:ext>
            </a:extLst>
          </p:cNvPr>
          <p:cNvSpPr txBox="1"/>
          <p:nvPr/>
        </p:nvSpPr>
        <p:spPr>
          <a:xfrm>
            <a:off x="275155" y="4969581"/>
            <a:ext cx="3519158" cy="456535"/>
          </a:xfrm>
          <a:prstGeom prst="rect">
            <a:avLst/>
          </a:prstGeom>
          <a:noFill/>
        </p:spPr>
        <p:txBody>
          <a:bodyPr wrap="square" lIns="45720" tIns="45720" rIns="45720" bIns="45720" rtlCol="0">
            <a:spAutoFit/>
          </a:bodyPr>
          <a:lstStyle/>
          <a:p>
            <a:pPr marL="0" marR="0" lvl="0" indent="0" algn="ctr" defTabSz="914377" rtl="0" eaLnBrk="1" fontAlgn="auto" latinLnBrk="0" hangingPunct="1">
              <a:lnSpc>
                <a:spcPct val="100000"/>
              </a:lnSpc>
              <a:spcBef>
                <a:spcPts val="500"/>
              </a:spcBef>
              <a:spcAft>
                <a:spcPts val="0"/>
              </a:spcAft>
              <a:buClrTx/>
              <a:buSzTx/>
              <a:buFontTx/>
              <a:buNone/>
              <a:tabLst/>
              <a:defRPr/>
            </a:pPr>
            <a:r>
              <a:rPr kumimoji="0" lang="en-US" sz="1200" b="1" i="0" u="none" strike="noStrike" kern="1200" cap="none" spc="0" normalizeH="0" baseline="0" noProof="0">
                <a:ln>
                  <a:noFill/>
                </a:ln>
                <a:solidFill>
                  <a:srgbClr val="00B0F0"/>
                </a:solidFill>
                <a:effectLst/>
                <a:uLnTx/>
                <a:uFillTx/>
                <a:latin typeface="Arial"/>
                <a:ea typeface="+mn-ea"/>
                <a:cs typeface="+mn-cs"/>
              </a:rPr>
              <a:t>Track record of high-value software releases</a:t>
            </a:r>
          </a:p>
          <a:p>
            <a:pPr marL="0" marR="0" lvl="0" indent="0" algn="ctr" defTabSz="914377" rtl="0" eaLnBrk="1" fontAlgn="auto" latinLnBrk="0" hangingPunct="1">
              <a:lnSpc>
                <a:spcPct val="100000"/>
              </a:lnSpc>
              <a:spcBef>
                <a:spcPts val="2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mn-ea"/>
                <a:cs typeface="+mn-cs"/>
              </a:rPr>
              <a:t>Delivered non-disruptively, at no cost to existing customers</a:t>
            </a:r>
          </a:p>
        </p:txBody>
      </p:sp>
    </p:spTree>
    <p:extLst>
      <p:ext uri="{BB962C8B-B14F-4D97-AF65-F5344CB8AC3E}">
        <p14:creationId xmlns:p14="http://schemas.microsoft.com/office/powerpoint/2010/main" val="3446480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500"/>
                                  </p:stCondLst>
                                  <p:childTnLst>
                                    <p:set>
                                      <p:cBhvr>
                                        <p:cTn id="10" dur="1" fill="hold">
                                          <p:stCondLst>
                                            <p:cond delay="0"/>
                                          </p:stCondLst>
                                        </p:cTn>
                                        <p:tgtEl>
                                          <p:spTgt spid="167"/>
                                        </p:tgtEl>
                                        <p:attrNameLst>
                                          <p:attrName>style.visibility</p:attrName>
                                        </p:attrNameLst>
                                      </p:cBhvr>
                                      <p:to>
                                        <p:strVal val="visible"/>
                                      </p:to>
                                    </p:set>
                                  </p:childTnLst>
                                </p:cTn>
                              </p:par>
                              <p:par>
                                <p:cTn id="11" presetID="1" presetClass="entr" presetSubtype="0" fill="hold" grpId="0" nodeType="withEffect">
                                  <p:stCondLst>
                                    <p:cond delay="50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nodeType="withEffect">
                                  <p:stCondLst>
                                    <p:cond delay="50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50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50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50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50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3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5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3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7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0"/>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32"/>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 grpId="0"/>
      <p:bldP spid="12" grpId="0" animBg="1"/>
      <p:bldP spid="17" grpId="0" animBg="1"/>
      <p:bldP spid="10" grpId="0" animBg="1"/>
      <p:bldP spid="11" grpId="0" animBg="1"/>
      <p:bldP spid="9" grpId="0" animBg="1"/>
      <p:bldP spid="8" grpId="0" animBg="1"/>
      <p:bldP spid="7" grpId="0" animBg="1"/>
      <p:bldP spid="15" grpId="0" animBg="1"/>
      <p:bldP spid="32" grpId="0"/>
      <p:bldP spid="33" grpId="0"/>
      <p:bldP spid="2" grpId="0"/>
      <p:bldP spid="6" grpId="0"/>
      <p:bldP spid="50" grpId="0"/>
      <p:bldP spid="131" grpId="0"/>
      <p:bldP spid="132" grpId="0"/>
      <p:bldP spid="135" grpId="0"/>
      <p:bldP spid="151" grpId="0"/>
      <p:bldP spid="167" grpId="0"/>
      <p:bldP spid="130" grpId="0"/>
      <p:bldP spid="5" grpId="0"/>
      <p:bldP spid="35" grpId="0"/>
      <p:bldP spid="37" grpId="0"/>
      <p:bldP spid="38" grpId="0"/>
      <p:bldP spid="40" grpId="0"/>
      <p:bldP spid="23" grpId="0"/>
      <p:bldP spid="29" grpId="0"/>
      <p:bldP spid="48" grpId="0"/>
      <p:bldP spid="62" grpId="0"/>
      <p:bldP spid="63"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2B4157"/>
        </a:solidFill>
        <a:effectLst/>
      </p:bgPr>
    </p:bg>
    <p:spTree>
      <p:nvGrpSpPr>
        <p:cNvPr id="1" name="">
          <a:extLst>
            <a:ext uri="{FF2B5EF4-FFF2-40B4-BE49-F238E27FC236}">
              <a16:creationId xmlns:a16="http://schemas.microsoft.com/office/drawing/2014/main" id="{4738F24E-1520-3745-2DE2-2F754AEFD254}"/>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7E12256-9553-7998-8ABE-F72149ACAB35}"/>
              </a:ext>
            </a:extLst>
          </p:cNvPr>
          <p:cNvPicPr>
            <a:picLocks noGrp="1" noChangeAspect="1"/>
          </p:cNvPicPr>
          <p:nvPr>
            <p:ph type="pic" sz="quarter" idx="19"/>
          </p:nvPr>
        </p:nvPicPr>
        <p:blipFill>
          <a:blip r:embed="rId3"/>
          <a:srcRect t="22335" b="18651"/>
          <a:stretch/>
        </p:blipFill>
        <p:spPr>
          <a:xfrm>
            <a:off x="0" y="-2"/>
            <a:ext cx="12192000" cy="3673643"/>
          </a:xfrm>
        </p:spPr>
      </p:pic>
      <p:sp>
        <p:nvSpPr>
          <p:cNvPr id="6" name="Rectangle 5">
            <a:extLst>
              <a:ext uri="{FF2B5EF4-FFF2-40B4-BE49-F238E27FC236}">
                <a16:creationId xmlns:a16="http://schemas.microsoft.com/office/drawing/2014/main" id="{8C7E732F-91C4-4128-DC0A-9BD31C75B477}"/>
              </a:ext>
            </a:extLst>
          </p:cNvPr>
          <p:cNvSpPr/>
          <p:nvPr/>
        </p:nvSpPr>
        <p:spPr>
          <a:xfrm>
            <a:off x="0" y="-4425"/>
            <a:ext cx="8470232" cy="3673641"/>
          </a:xfrm>
          <a:prstGeom prst="rect">
            <a:avLst/>
          </a:prstGeom>
          <a:gradFill>
            <a:gsLst>
              <a:gs pos="0">
                <a:srgbClr val="00227F">
                  <a:alpha val="0"/>
                </a:srgbClr>
              </a:gs>
              <a:gs pos="73000">
                <a:srgbClr val="010D30"/>
              </a:gs>
            </a:gsLst>
            <a:lin ang="108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ES" sz="1600">
              <a:solidFill>
                <a:srgbClr val="000000"/>
              </a:solidFill>
              <a:latin typeface="Arial"/>
            </a:endParaRPr>
          </a:p>
        </p:txBody>
      </p:sp>
      <p:sp>
        <p:nvSpPr>
          <p:cNvPr id="12" name="Text Placeholder 11">
            <a:extLst>
              <a:ext uri="{FF2B5EF4-FFF2-40B4-BE49-F238E27FC236}">
                <a16:creationId xmlns:a16="http://schemas.microsoft.com/office/drawing/2014/main" id="{092F9F91-9C16-8C8F-2134-6386FC102DE0}"/>
              </a:ext>
            </a:extLst>
          </p:cNvPr>
          <p:cNvSpPr>
            <a:spLocks noGrp="1"/>
          </p:cNvSpPr>
          <p:nvPr>
            <p:ph type="body" sz="quarter" idx="13"/>
          </p:nvPr>
        </p:nvSpPr>
        <p:spPr>
          <a:xfrm>
            <a:off x="374905" y="1272991"/>
            <a:ext cx="5829625" cy="1475592"/>
          </a:xfrm>
        </p:spPr>
        <p:txBody>
          <a:bodyPr/>
          <a:lstStyle/>
          <a:p>
            <a:r>
              <a:rPr lang="en-US"/>
              <a:t>Nurturing community growth and economic advancement through strategic partnerships </a:t>
            </a:r>
            <a:endParaRPr lang="en-US">
              <a:latin typeface="Arial Nova Light" panose="020B0304020202020204" pitchFamily="34" charset="0"/>
            </a:endParaRPr>
          </a:p>
        </p:txBody>
      </p:sp>
      <p:pic>
        <p:nvPicPr>
          <p:cNvPr id="5" name="Picture Placeholder 4">
            <a:extLst>
              <a:ext uri="{FF2B5EF4-FFF2-40B4-BE49-F238E27FC236}">
                <a16:creationId xmlns:a16="http://schemas.microsoft.com/office/drawing/2014/main" id="{8527ED2D-F3DA-6216-5C61-6430530B8BDF}"/>
              </a:ext>
            </a:extLst>
          </p:cNvPr>
          <p:cNvPicPr>
            <a:picLocks noGrp="1" noChangeAspect="1"/>
          </p:cNvPicPr>
          <p:nvPr>
            <p:ph type="pic" sz="quarter" idx="14"/>
          </p:nvPr>
        </p:nvPicPr>
        <p:blipFill>
          <a:blip r:embed="rId4"/>
          <a:srcRect l="284" t="-51815" r="387" b="-121140"/>
          <a:stretch/>
        </p:blipFill>
        <p:spPr>
          <a:xfrm>
            <a:off x="374904" y="304800"/>
            <a:ext cx="2133600" cy="1219200"/>
          </a:xfrm>
        </p:spPr>
      </p:pic>
      <p:sp>
        <p:nvSpPr>
          <p:cNvPr id="15" name="Text Placeholder 14">
            <a:extLst>
              <a:ext uri="{FF2B5EF4-FFF2-40B4-BE49-F238E27FC236}">
                <a16:creationId xmlns:a16="http://schemas.microsoft.com/office/drawing/2014/main" id="{D09DED8E-D91F-DDC1-B905-F595567F9D1E}"/>
              </a:ext>
            </a:extLst>
          </p:cNvPr>
          <p:cNvSpPr>
            <a:spLocks noGrp="1"/>
          </p:cNvSpPr>
          <p:nvPr>
            <p:ph type="body" sz="quarter" idx="20"/>
          </p:nvPr>
        </p:nvSpPr>
        <p:spPr>
          <a:xfrm>
            <a:off x="374904" y="2999593"/>
            <a:ext cx="3657600" cy="1341120"/>
          </a:xfrm>
        </p:spPr>
        <p:txBody>
          <a:bodyPr/>
          <a:lstStyle/>
          <a:p>
            <a:r>
              <a:rPr lang="en-US" b="1"/>
              <a:t>Reduced</a:t>
            </a:r>
            <a:r>
              <a:rPr lang="en-US"/>
              <a:t> storage costs by 50%.</a:t>
            </a:r>
            <a:endParaRPr lang="en-US" b="1"/>
          </a:p>
        </p:txBody>
      </p:sp>
      <p:sp>
        <p:nvSpPr>
          <p:cNvPr id="16" name="Text Placeholder 15">
            <a:extLst>
              <a:ext uri="{FF2B5EF4-FFF2-40B4-BE49-F238E27FC236}">
                <a16:creationId xmlns:a16="http://schemas.microsoft.com/office/drawing/2014/main" id="{1A2AB3F0-C94E-A681-3C0B-94AB4BC60FF0}"/>
              </a:ext>
            </a:extLst>
          </p:cNvPr>
          <p:cNvSpPr>
            <a:spLocks noGrp="1"/>
          </p:cNvSpPr>
          <p:nvPr>
            <p:ph type="body" sz="quarter" idx="22"/>
          </p:nvPr>
        </p:nvSpPr>
        <p:spPr/>
        <p:txBody>
          <a:bodyPr/>
          <a:lstStyle/>
          <a:p>
            <a:r>
              <a:rPr lang="en-US" b="1"/>
              <a:t>Improved </a:t>
            </a:r>
            <a:r>
              <a:rPr lang="en-US"/>
              <a:t>response  and approval times      by 300%. </a:t>
            </a:r>
            <a:endParaRPr lang="en-US" b="1"/>
          </a:p>
        </p:txBody>
      </p:sp>
      <p:sp>
        <p:nvSpPr>
          <p:cNvPr id="17" name="Text Placeholder 16">
            <a:extLst>
              <a:ext uri="{FF2B5EF4-FFF2-40B4-BE49-F238E27FC236}">
                <a16:creationId xmlns:a16="http://schemas.microsoft.com/office/drawing/2014/main" id="{5AC7CA31-AAA6-CC26-C46C-D69DDCF2E08C}"/>
              </a:ext>
            </a:extLst>
          </p:cNvPr>
          <p:cNvSpPr>
            <a:spLocks noGrp="1"/>
          </p:cNvSpPr>
          <p:nvPr>
            <p:ph type="body" sz="quarter" idx="23"/>
          </p:nvPr>
        </p:nvSpPr>
        <p:spPr/>
        <p:txBody>
          <a:bodyPr/>
          <a:lstStyle/>
          <a:p>
            <a:r>
              <a:rPr lang="en-US" sz="2000" b="1"/>
              <a:t>Maximized</a:t>
            </a:r>
            <a:r>
              <a:rPr lang="en-US" sz="2000"/>
              <a:t> savings and streamlined budgeting with Dell’s APEX subscriptions.</a:t>
            </a:r>
            <a:endParaRPr lang="en-US" sz="2000" b="1"/>
          </a:p>
        </p:txBody>
      </p:sp>
      <p:sp>
        <p:nvSpPr>
          <p:cNvPr id="18" name="Text Placeholder 17">
            <a:extLst>
              <a:ext uri="{FF2B5EF4-FFF2-40B4-BE49-F238E27FC236}">
                <a16:creationId xmlns:a16="http://schemas.microsoft.com/office/drawing/2014/main" id="{1F8D997C-E03F-2472-964D-F776873F5C5C}"/>
              </a:ext>
            </a:extLst>
          </p:cNvPr>
          <p:cNvSpPr>
            <a:spLocks noGrp="1"/>
          </p:cNvSpPr>
          <p:nvPr>
            <p:ph type="body" sz="quarter" idx="25"/>
          </p:nvPr>
        </p:nvSpPr>
        <p:spPr/>
        <p:txBody>
          <a:bodyPr/>
          <a:lstStyle/>
          <a:p>
            <a:r>
              <a:rPr lang="en-US" sz="1200">
                <a:solidFill>
                  <a:schemeClr val="tx2"/>
                </a:solidFill>
              </a:rPr>
              <a:t>Dell </a:t>
            </a:r>
            <a:r>
              <a:rPr lang="en-US" sz="1200" err="1">
                <a:solidFill>
                  <a:schemeClr val="tx2"/>
                </a:solidFill>
              </a:rPr>
              <a:t>PowerFlex</a:t>
            </a:r>
            <a:endParaRPr lang="en-US" sz="1200">
              <a:solidFill>
                <a:schemeClr val="tx2"/>
              </a:solidFill>
            </a:endParaRPr>
          </a:p>
          <a:p>
            <a:r>
              <a:rPr lang="en-US" sz="1200">
                <a:solidFill>
                  <a:schemeClr val="tx2"/>
                </a:solidFill>
              </a:rPr>
              <a:t>Dell </a:t>
            </a:r>
            <a:r>
              <a:rPr lang="en-US" sz="1200" err="1">
                <a:solidFill>
                  <a:schemeClr val="tx2"/>
                </a:solidFill>
              </a:rPr>
              <a:t>PowerStore</a:t>
            </a:r>
            <a:endParaRPr lang="en-US" sz="1200">
              <a:solidFill>
                <a:schemeClr val="tx2"/>
              </a:solidFill>
            </a:endParaRPr>
          </a:p>
          <a:p>
            <a:r>
              <a:rPr lang="en-US" sz="1200">
                <a:solidFill>
                  <a:schemeClr val="tx2"/>
                </a:solidFill>
              </a:rPr>
              <a:t>Dell APEX Subscriptions</a:t>
            </a:r>
          </a:p>
          <a:p>
            <a:r>
              <a:rPr lang="en-US" sz="1200">
                <a:solidFill>
                  <a:schemeClr val="tx2"/>
                </a:solidFill>
              </a:rPr>
              <a:t>Dell PowerProtect DD Appliances</a:t>
            </a:r>
          </a:p>
          <a:p>
            <a:r>
              <a:rPr lang="en-US" sz="1200">
                <a:solidFill>
                  <a:schemeClr val="tx2"/>
                </a:solidFill>
              </a:rPr>
              <a:t>Dell PowerProtect Cyber Recovery</a:t>
            </a:r>
          </a:p>
        </p:txBody>
      </p:sp>
      <p:sp>
        <p:nvSpPr>
          <p:cNvPr id="19" name="Text Placeholder 18">
            <a:extLst>
              <a:ext uri="{FF2B5EF4-FFF2-40B4-BE49-F238E27FC236}">
                <a16:creationId xmlns:a16="http://schemas.microsoft.com/office/drawing/2014/main" id="{73795110-BCDB-4278-838F-3C2B655D2D6C}"/>
              </a:ext>
            </a:extLst>
          </p:cNvPr>
          <p:cNvSpPr>
            <a:spLocks noGrp="1"/>
          </p:cNvSpPr>
          <p:nvPr>
            <p:ph type="body" sz="quarter" idx="26"/>
          </p:nvPr>
        </p:nvSpPr>
        <p:spPr>
          <a:xfrm>
            <a:off x="1021080" y="4834687"/>
            <a:ext cx="6906769" cy="1500644"/>
          </a:xfrm>
        </p:spPr>
        <p:txBody>
          <a:bodyPr/>
          <a:lstStyle/>
          <a:p>
            <a:r>
              <a:rPr lang="en-US"/>
              <a:t>“By using </a:t>
            </a:r>
            <a:r>
              <a:rPr lang="en-US" err="1"/>
              <a:t>PowerFlex</a:t>
            </a:r>
            <a:r>
              <a:rPr lang="en-US"/>
              <a:t> and </a:t>
            </a:r>
            <a:r>
              <a:rPr lang="en-US" err="1"/>
              <a:t>PowerStore</a:t>
            </a:r>
            <a:r>
              <a:rPr lang="en-US"/>
              <a:t>, we’ve reduced heating and cooling costs while achieving efficiency in both architecture and energy use.”</a:t>
            </a:r>
          </a:p>
          <a:p>
            <a:pPr>
              <a:spcBef>
                <a:spcPts val="1067"/>
              </a:spcBef>
            </a:pPr>
            <a:r>
              <a:rPr lang="en-US" sz="1400" i="1"/>
              <a:t>Doug Oliveira</a:t>
            </a:r>
          </a:p>
          <a:p>
            <a:pPr>
              <a:spcBef>
                <a:spcPts val="133"/>
              </a:spcBef>
            </a:pPr>
            <a:r>
              <a:rPr lang="en-US" sz="1400" i="1"/>
              <a:t>Chief Information Officer, Caliber Financial Services</a:t>
            </a:r>
            <a:endParaRPr lang="en-GB" sz="1333" i="1"/>
          </a:p>
          <a:p>
            <a:endParaRPr lang="en-GB"/>
          </a:p>
          <a:p>
            <a:endParaRPr lang="en-US"/>
          </a:p>
        </p:txBody>
      </p:sp>
    </p:spTree>
    <p:extLst>
      <p:ext uri="{BB962C8B-B14F-4D97-AF65-F5344CB8AC3E}">
        <p14:creationId xmlns:p14="http://schemas.microsoft.com/office/powerpoint/2010/main" val="28669668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B4157">
            <a:alpha val="99000"/>
          </a:srgb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7398E6-6BFC-B34F-B2F6-E29814F3E8B0}"/>
              </a:ext>
            </a:extLst>
          </p:cNvPr>
          <p:cNvPicPr>
            <a:picLocks noChangeAspect="1"/>
          </p:cNvPicPr>
          <p:nvPr/>
        </p:nvPicPr>
        <p:blipFill>
          <a:blip r:embed="rId3"/>
          <a:stretch>
            <a:fillRect/>
          </a:stretch>
        </p:blipFill>
        <p:spPr>
          <a:xfrm>
            <a:off x="0" y="0"/>
            <a:ext cx="12192000" cy="3556000"/>
          </a:xfrm>
          <a:prstGeom prst="rect">
            <a:avLst/>
          </a:prstGeom>
        </p:spPr>
      </p:pic>
      <p:sp>
        <p:nvSpPr>
          <p:cNvPr id="19" name="Text Placeholder 18">
            <a:extLst>
              <a:ext uri="{FF2B5EF4-FFF2-40B4-BE49-F238E27FC236}">
                <a16:creationId xmlns:a16="http://schemas.microsoft.com/office/drawing/2014/main" id="{93BAE5CF-5806-475F-8C50-ADB4F651C560}"/>
              </a:ext>
            </a:extLst>
          </p:cNvPr>
          <p:cNvSpPr>
            <a:spLocks noGrp="1"/>
          </p:cNvSpPr>
          <p:nvPr>
            <p:ph type="body" sz="quarter" idx="26"/>
          </p:nvPr>
        </p:nvSpPr>
        <p:spPr/>
        <p:txBody>
          <a:bodyPr/>
          <a:lstStyle/>
          <a:p>
            <a:pPr>
              <a:spcBef>
                <a:spcPts val="0"/>
              </a:spcBef>
            </a:pPr>
            <a:r>
              <a:rPr lang="en-US" sz="2000"/>
              <a:t>“Dell PowerStore has everything we need, including speed, low latency, data protection and DRR to run mission-critical workloads.” </a:t>
            </a:r>
          </a:p>
          <a:p>
            <a:pPr>
              <a:spcBef>
                <a:spcPts val="0"/>
              </a:spcBef>
            </a:pPr>
            <a:endParaRPr lang="en-US" sz="933"/>
          </a:p>
          <a:p>
            <a:pPr>
              <a:spcBef>
                <a:spcPts val="0"/>
              </a:spcBef>
            </a:pPr>
            <a:endParaRPr lang="en-US" sz="933"/>
          </a:p>
          <a:p>
            <a:pPr>
              <a:spcBef>
                <a:spcPts val="0"/>
              </a:spcBef>
            </a:pPr>
            <a:r>
              <a:rPr lang="en-US" sz="1467" i="1">
                <a:solidFill>
                  <a:srgbClr val="9FDDFF"/>
                </a:solidFill>
              </a:rPr>
              <a:t>Kevin Cossa</a:t>
            </a:r>
          </a:p>
          <a:p>
            <a:pPr>
              <a:spcBef>
                <a:spcPts val="0"/>
              </a:spcBef>
            </a:pPr>
            <a:r>
              <a:rPr lang="en-US" sz="1467" i="1">
                <a:solidFill>
                  <a:srgbClr val="9FDDFF"/>
                </a:solidFill>
              </a:rPr>
              <a:t>Senior Director, Engineering, Smarsh</a:t>
            </a:r>
            <a:endParaRPr lang="en-GB" sz="1467" i="1">
              <a:solidFill>
                <a:srgbClr val="9FDDFF"/>
              </a:solidFill>
            </a:endParaRPr>
          </a:p>
        </p:txBody>
      </p:sp>
      <p:sp>
        <p:nvSpPr>
          <p:cNvPr id="12" name="Text Placeholder 11">
            <a:extLst>
              <a:ext uri="{FF2B5EF4-FFF2-40B4-BE49-F238E27FC236}">
                <a16:creationId xmlns:a16="http://schemas.microsoft.com/office/drawing/2014/main" id="{ECC62052-8079-4975-A149-80F1ADCD0C2C}"/>
              </a:ext>
            </a:extLst>
          </p:cNvPr>
          <p:cNvSpPr>
            <a:spLocks noGrp="1"/>
          </p:cNvSpPr>
          <p:nvPr>
            <p:ph type="body" sz="quarter" idx="13"/>
          </p:nvPr>
        </p:nvSpPr>
        <p:spPr>
          <a:xfrm>
            <a:off x="381001" y="1453921"/>
            <a:ext cx="6966007" cy="1475592"/>
          </a:xfrm>
        </p:spPr>
        <p:txBody>
          <a:bodyPr lIns="0" tIns="60960" rIns="304800" bIns="60960" anchor="ctr"/>
          <a:lstStyle/>
          <a:p>
            <a:pPr>
              <a:spcBef>
                <a:spcPts val="0"/>
              </a:spcBef>
            </a:pPr>
            <a:r>
              <a:rPr lang="en-US" sz="3733">
                <a:solidFill>
                  <a:schemeClr val="tx2"/>
                </a:solidFill>
                <a:latin typeface="Arial Nova Light"/>
                <a:cs typeface="Arial"/>
              </a:rPr>
              <a:t>Accelerating test results </a:t>
            </a:r>
          </a:p>
          <a:p>
            <a:pPr>
              <a:spcBef>
                <a:spcPts val="0"/>
              </a:spcBef>
            </a:pPr>
            <a:r>
              <a:rPr lang="en-US" sz="3733">
                <a:solidFill>
                  <a:schemeClr val="tx2"/>
                </a:solidFill>
                <a:latin typeface="Arial Nova Light"/>
                <a:ea typeface="Roboto"/>
                <a:cs typeface="Roboto"/>
              </a:rPr>
              <a:t>with AI-powered diagnostics</a:t>
            </a:r>
            <a:endParaRPr lang="en-GB" sz="4267">
              <a:solidFill>
                <a:schemeClr val="tx2"/>
              </a:solidFill>
              <a:latin typeface="Arial Nova Light"/>
            </a:endParaRPr>
          </a:p>
        </p:txBody>
      </p:sp>
      <p:grpSp>
        <p:nvGrpSpPr>
          <p:cNvPr id="5" name="Group 4">
            <a:extLst>
              <a:ext uri="{FF2B5EF4-FFF2-40B4-BE49-F238E27FC236}">
                <a16:creationId xmlns:a16="http://schemas.microsoft.com/office/drawing/2014/main" id="{CD52BC90-D172-D6DD-80B5-8439EDBE8693}"/>
              </a:ext>
            </a:extLst>
          </p:cNvPr>
          <p:cNvGrpSpPr/>
          <p:nvPr/>
        </p:nvGrpSpPr>
        <p:grpSpPr>
          <a:xfrm>
            <a:off x="565490" y="495521"/>
            <a:ext cx="2779257" cy="841041"/>
            <a:chOff x="513326" y="299244"/>
            <a:chExt cx="2084443" cy="630781"/>
          </a:xfrm>
        </p:grpSpPr>
        <p:pic>
          <p:nvPicPr>
            <p:cNvPr id="1026" name="Picture 2" descr="Logo de Fulgent Genetics aux formats PNG transparent et SVG vectorisé">
              <a:extLst>
                <a:ext uri="{FF2B5EF4-FFF2-40B4-BE49-F238E27FC236}">
                  <a16:creationId xmlns:a16="http://schemas.microsoft.com/office/drawing/2014/main" id="{C26A1712-4002-688B-5D82-5DA34B5CE44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l="31724"/>
            <a:stretch/>
          </p:blipFill>
          <p:spPr bwMode="auto">
            <a:xfrm>
              <a:off x="1174595" y="304692"/>
              <a:ext cx="1423174" cy="625333"/>
            </a:xfrm>
            <a:prstGeom prst="rect">
              <a:avLst/>
            </a:prstGeom>
            <a:noFill/>
          </p:spPr>
        </p:pic>
        <p:pic>
          <p:nvPicPr>
            <p:cNvPr id="1030" name="Picture 6" descr="Logo de Fulgent Genetics aux formats PNG transparent et SVG vectorisé">
              <a:extLst>
                <a:ext uri="{FF2B5EF4-FFF2-40B4-BE49-F238E27FC236}">
                  <a16:creationId xmlns:a16="http://schemas.microsoft.com/office/drawing/2014/main" id="{D1057AC0-5A66-6810-FD20-745D9ED73E4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8276"/>
            <a:stretch/>
          </p:blipFill>
          <p:spPr bwMode="auto">
            <a:xfrm>
              <a:off x="513326" y="299244"/>
              <a:ext cx="661269" cy="625333"/>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Placeholder 9">
            <a:extLst>
              <a:ext uri="{FF2B5EF4-FFF2-40B4-BE49-F238E27FC236}">
                <a16:creationId xmlns:a16="http://schemas.microsoft.com/office/drawing/2014/main" id="{EBFD1254-12CF-D8CB-F482-95E725439DBC}"/>
              </a:ext>
            </a:extLst>
          </p:cNvPr>
          <p:cNvPicPr>
            <a:picLocks noGrp="1" noChangeAspect="1"/>
          </p:cNvPicPr>
          <p:nvPr>
            <p:ph type="pic" sz="quarter" idx="19"/>
          </p:nvPr>
        </p:nvPicPr>
        <p:blipFill>
          <a:blip r:embed="rId7"/>
          <a:srcRect t="15335" b="8946"/>
          <a:stretch/>
        </p:blipFill>
        <p:spPr>
          <a:xfrm>
            <a:off x="0" y="-117643"/>
            <a:ext cx="12192000" cy="3673643"/>
          </a:xfrm>
        </p:spPr>
      </p:pic>
      <p:sp>
        <p:nvSpPr>
          <p:cNvPr id="4" name="Rectangle 3">
            <a:extLst>
              <a:ext uri="{FF2B5EF4-FFF2-40B4-BE49-F238E27FC236}">
                <a16:creationId xmlns:a16="http://schemas.microsoft.com/office/drawing/2014/main" id="{46C841D1-8C8C-7C59-182F-C822694DEE2D}"/>
              </a:ext>
            </a:extLst>
          </p:cNvPr>
          <p:cNvSpPr/>
          <p:nvPr/>
        </p:nvSpPr>
        <p:spPr>
          <a:xfrm>
            <a:off x="0" y="-128311"/>
            <a:ext cx="12192000" cy="3798464"/>
          </a:xfrm>
          <a:prstGeom prst="rect">
            <a:avLst/>
          </a:prstGeom>
          <a:gradFill>
            <a:gsLst>
              <a:gs pos="23000">
                <a:srgbClr val="00227F">
                  <a:alpha val="0"/>
                </a:srgbClr>
              </a:gs>
              <a:gs pos="59000">
                <a:srgbClr val="010D30">
                  <a:alpha val="94448"/>
                </a:srgbClr>
              </a:gs>
            </a:gsLst>
            <a:lin ang="108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ES" sz="1600">
              <a:solidFill>
                <a:srgbClr val="000000"/>
              </a:solidFill>
              <a:latin typeface="Arial"/>
            </a:endParaRPr>
          </a:p>
        </p:txBody>
      </p:sp>
      <p:sp>
        <p:nvSpPr>
          <p:cNvPr id="16" name="Text Placeholder 15">
            <a:extLst>
              <a:ext uri="{FF2B5EF4-FFF2-40B4-BE49-F238E27FC236}">
                <a16:creationId xmlns:a16="http://schemas.microsoft.com/office/drawing/2014/main" id="{1F0B28DD-8164-4528-AD98-F5BAB333BC60}"/>
              </a:ext>
            </a:extLst>
          </p:cNvPr>
          <p:cNvSpPr>
            <a:spLocks noGrp="1"/>
          </p:cNvSpPr>
          <p:nvPr>
            <p:ph type="body" sz="quarter" idx="22"/>
          </p:nvPr>
        </p:nvSpPr>
        <p:spPr/>
        <p:txBody>
          <a:bodyPr/>
          <a:lstStyle/>
          <a:p>
            <a:pPr defTabSz="914354">
              <a:defRPr/>
            </a:pPr>
            <a:r>
              <a:rPr lang="en-US" sz="1733" b="1">
                <a:solidFill>
                  <a:srgbClr val="0C32A4"/>
                </a:solidFill>
                <a:latin typeface="Arial"/>
              </a:rPr>
              <a:t>Enhanced </a:t>
            </a:r>
            <a:r>
              <a:rPr lang="en-US" sz="1600">
                <a:solidFill>
                  <a:schemeClr val="bg2"/>
                </a:solidFill>
                <a:latin typeface="Arial"/>
              </a:rPr>
              <a:t>data access speed, decreasing latency by 10x. </a:t>
            </a:r>
            <a:endParaRPr lang="en-US" sz="1733" b="1">
              <a:solidFill>
                <a:schemeClr val="bg2"/>
              </a:solidFill>
              <a:latin typeface="Arial"/>
            </a:endParaRPr>
          </a:p>
        </p:txBody>
      </p:sp>
      <p:sp>
        <p:nvSpPr>
          <p:cNvPr id="15" name="Text Placeholder 14">
            <a:extLst>
              <a:ext uri="{FF2B5EF4-FFF2-40B4-BE49-F238E27FC236}">
                <a16:creationId xmlns:a16="http://schemas.microsoft.com/office/drawing/2014/main" id="{FD48AC87-5B0E-4FA0-8F1F-99C175A982F4}"/>
              </a:ext>
            </a:extLst>
          </p:cNvPr>
          <p:cNvSpPr>
            <a:spLocks noGrp="1"/>
          </p:cNvSpPr>
          <p:nvPr>
            <p:ph type="body" sz="quarter" idx="20"/>
          </p:nvPr>
        </p:nvSpPr>
        <p:spPr>
          <a:xfrm>
            <a:off x="381000" y="2999593"/>
            <a:ext cx="3657600" cy="1341120"/>
          </a:xfrm>
        </p:spPr>
        <p:txBody>
          <a:bodyPr/>
          <a:lstStyle/>
          <a:p>
            <a:pPr defTabSz="914354">
              <a:defRPr/>
            </a:pPr>
            <a:r>
              <a:rPr lang="en-US" sz="1733" b="1">
                <a:solidFill>
                  <a:srgbClr val="0C32A4"/>
                </a:solidFill>
                <a:latin typeface="Arial"/>
              </a:rPr>
              <a:t>Reduced</a:t>
            </a:r>
            <a:r>
              <a:rPr lang="en-US" sz="1733">
                <a:solidFill>
                  <a:srgbClr val="0C32A4"/>
                </a:solidFill>
                <a:latin typeface="Arial"/>
              </a:rPr>
              <a:t> </a:t>
            </a:r>
            <a:r>
              <a:rPr lang="en-US" sz="1600">
                <a:solidFill>
                  <a:schemeClr val="bg2"/>
                </a:solidFill>
                <a:latin typeface="Arial"/>
              </a:rPr>
              <a:t>data center footprint by 67%, driving significant power and cost savings — from 17 racks to one.  </a:t>
            </a:r>
            <a:endParaRPr lang="en-US" sz="1733" b="1">
              <a:solidFill>
                <a:schemeClr val="bg2"/>
              </a:solidFill>
              <a:latin typeface="Arial"/>
            </a:endParaRPr>
          </a:p>
        </p:txBody>
      </p:sp>
      <p:sp>
        <p:nvSpPr>
          <p:cNvPr id="17" name="Text Placeholder 16">
            <a:extLst>
              <a:ext uri="{FF2B5EF4-FFF2-40B4-BE49-F238E27FC236}">
                <a16:creationId xmlns:a16="http://schemas.microsoft.com/office/drawing/2014/main" id="{33D011F8-897B-4F70-85D9-8EE69549AC25}"/>
              </a:ext>
            </a:extLst>
          </p:cNvPr>
          <p:cNvSpPr>
            <a:spLocks noGrp="1"/>
          </p:cNvSpPr>
          <p:nvPr>
            <p:ph type="body" sz="quarter" idx="23"/>
          </p:nvPr>
        </p:nvSpPr>
        <p:spPr/>
        <p:txBody>
          <a:bodyPr/>
          <a:lstStyle/>
          <a:p>
            <a:pPr defTabSz="914354">
              <a:defRPr/>
            </a:pPr>
            <a:r>
              <a:rPr lang="en-US" sz="1733" b="1">
                <a:solidFill>
                  <a:srgbClr val="0C32A4"/>
                </a:solidFill>
                <a:latin typeface="Arial"/>
              </a:rPr>
              <a:t>Lowered</a:t>
            </a:r>
            <a:r>
              <a:rPr lang="en-US" sz="1733">
                <a:solidFill>
                  <a:srgbClr val="0C32A4"/>
                </a:solidFill>
                <a:latin typeface="Arial"/>
              </a:rPr>
              <a:t> </a:t>
            </a:r>
            <a:r>
              <a:rPr lang="en-US" sz="1600">
                <a:solidFill>
                  <a:schemeClr val="bg2"/>
                </a:solidFill>
                <a:latin typeface="Arial"/>
              </a:rPr>
              <a:t>monthly </a:t>
            </a:r>
            <a:r>
              <a:rPr lang="en-US" sz="1600" err="1">
                <a:solidFill>
                  <a:schemeClr val="bg2"/>
                </a:solidFill>
                <a:latin typeface="Arial"/>
              </a:rPr>
              <a:t>OpEx</a:t>
            </a:r>
            <a:r>
              <a:rPr lang="en-US" sz="1600">
                <a:solidFill>
                  <a:schemeClr val="bg2"/>
                </a:solidFill>
                <a:latin typeface="Arial"/>
              </a:rPr>
              <a:t> by over $200k with Dell APEX</a:t>
            </a:r>
            <a:r>
              <a:rPr lang="en-US" sz="1600">
                <a:solidFill>
                  <a:srgbClr val="0C32A4"/>
                </a:solidFill>
                <a:latin typeface="Arial"/>
              </a:rPr>
              <a:t>. </a:t>
            </a:r>
            <a:endParaRPr lang="en-US" sz="1733" b="1">
              <a:solidFill>
                <a:srgbClr val="0C32A4"/>
              </a:solidFill>
              <a:latin typeface="Arial"/>
            </a:endParaRPr>
          </a:p>
        </p:txBody>
      </p:sp>
      <p:pic>
        <p:nvPicPr>
          <p:cNvPr id="6" name="Picture Placeholder 4">
            <a:extLst>
              <a:ext uri="{FF2B5EF4-FFF2-40B4-BE49-F238E27FC236}">
                <a16:creationId xmlns:a16="http://schemas.microsoft.com/office/drawing/2014/main" id="{B486E9E4-FF08-9165-8132-EDF965B57678}"/>
              </a:ext>
            </a:extLst>
          </p:cNvPr>
          <p:cNvPicPr>
            <a:picLocks noGrp="1" noChangeAspect="1"/>
          </p:cNvPicPr>
          <p:nvPr>
            <p:ph type="pic" sz="quarter" idx="14"/>
          </p:nvPr>
        </p:nvPicPr>
        <p:blipFill>
          <a:blip>
            <a:extLst>
              <a:ext uri="{96DAC541-7B7A-43D3-8B79-37D633B846F1}">
                <asvg:svgBlip xmlns:asvg="http://schemas.microsoft.com/office/drawing/2016/SVG/main" r:embed="rId8"/>
              </a:ext>
            </a:extLst>
          </a:blip>
          <a:srcRect t="-3473" r="1826" b="-27425"/>
          <a:stretch/>
        </p:blipFill>
        <p:spPr>
          <a:xfrm>
            <a:off x="374904" y="304800"/>
            <a:ext cx="2133600" cy="1219200"/>
          </a:xfrm>
        </p:spPr>
      </p:pic>
      <p:sp>
        <p:nvSpPr>
          <p:cNvPr id="7" name="Text Placeholder 11">
            <a:extLst>
              <a:ext uri="{FF2B5EF4-FFF2-40B4-BE49-F238E27FC236}">
                <a16:creationId xmlns:a16="http://schemas.microsoft.com/office/drawing/2014/main" id="{26A2C63B-B7E0-2FE2-6F51-5E191666FDBE}"/>
              </a:ext>
            </a:extLst>
          </p:cNvPr>
          <p:cNvSpPr txBox="1">
            <a:spLocks/>
          </p:cNvSpPr>
          <p:nvPr/>
        </p:nvSpPr>
        <p:spPr>
          <a:xfrm>
            <a:off x="374905" y="1272991"/>
            <a:ext cx="5829625" cy="1475592"/>
          </a:xfrm>
          <a:prstGeom prst="rect">
            <a:avLst/>
          </a:prstGeom>
        </p:spPr>
        <p:txBody>
          <a:bodyPr lIns="0" rIns="304800" anchor="ctr"/>
          <a:lstStyle>
            <a:lvl1pPr marL="0" indent="0" algn="l" defTabSz="685800" rtl="0" eaLnBrk="1" latinLnBrk="0" hangingPunct="1">
              <a:lnSpc>
                <a:spcPct val="100000"/>
              </a:lnSpc>
              <a:spcBef>
                <a:spcPts val="750"/>
              </a:spcBef>
              <a:buFont typeface="Arial" panose="020B0604020202020204" pitchFamily="34" charset="0"/>
              <a:buNone/>
              <a:defRPr sz="2000" kern="1200">
                <a:solidFill>
                  <a:srgbClr val="FFFFFF"/>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377">
              <a:spcBef>
                <a:spcPts val="1000"/>
              </a:spcBef>
            </a:pPr>
            <a:r>
              <a:rPr lang="en-US" sz="2800">
                <a:latin typeface="Arial Nova Light" panose="020B0304020202020204" pitchFamily="34" charset="0"/>
              </a:rPr>
              <a:t>Reliable and innovative data center transformation unlocks limitless potential </a:t>
            </a:r>
          </a:p>
        </p:txBody>
      </p:sp>
      <p:sp>
        <p:nvSpPr>
          <p:cNvPr id="10" name="Text Placeholder 17">
            <a:extLst>
              <a:ext uri="{FF2B5EF4-FFF2-40B4-BE49-F238E27FC236}">
                <a16:creationId xmlns:a16="http://schemas.microsoft.com/office/drawing/2014/main" id="{11A9A8F7-8AA3-D6A5-7BE4-813202FD63DA}"/>
              </a:ext>
            </a:extLst>
          </p:cNvPr>
          <p:cNvSpPr>
            <a:spLocks noGrp="1"/>
          </p:cNvSpPr>
          <p:nvPr>
            <p:ph type="body" sz="quarter" idx="25"/>
          </p:nvPr>
        </p:nvSpPr>
        <p:spPr>
          <a:xfrm>
            <a:off x="8153400" y="4950885"/>
            <a:ext cx="3651251" cy="1341967"/>
          </a:xfrm>
        </p:spPr>
        <p:txBody>
          <a:bodyPr/>
          <a:lstStyle/>
          <a:p>
            <a:pPr>
              <a:lnSpc>
                <a:spcPct val="100000"/>
              </a:lnSpc>
            </a:pPr>
            <a:r>
              <a:rPr lang="en-US" sz="1200">
                <a:solidFill>
                  <a:schemeClr val="tx2"/>
                </a:solidFill>
              </a:rPr>
              <a:t>Dell </a:t>
            </a:r>
            <a:r>
              <a:rPr lang="en-US" sz="1200" err="1">
                <a:solidFill>
                  <a:schemeClr val="tx2"/>
                </a:solidFill>
              </a:rPr>
              <a:t>PowerMax</a:t>
            </a:r>
            <a:r>
              <a:rPr lang="en-US" sz="1200">
                <a:solidFill>
                  <a:schemeClr val="tx2"/>
                </a:solidFill>
              </a:rPr>
              <a:t> </a:t>
            </a:r>
          </a:p>
          <a:p>
            <a:pPr>
              <a:lnSpc>
                <a:spcPct val="100000"/>
              </a:lnSpc>
            </a:pPr>
            <a:r>
              <a:rPr lang="en-US" sz="1200">
                <a:solidFill>
                  <a:schemeClr val="tx2"/>
                </a:solidFill>
              </a:rPr>
              <a:t>Dell </a:t>
            </a:r>
            <a:r>
              <a:rPr lang="en-US" sz="1200" err="1">
                <a:solidFill>
                  <a:schemeClr val="tx2"/>
                </a:solidFill>
              </a:rPr>
              <a:t>PowerStore</a:t>
            </a:r>
            <a:r>
              <a:rPr lang="en-US" sz="1200">
                <a:solidFill>
                  <a:schemeClr val="tx2"/>
                </a:solidFill>
              </a:rPr>
              <a:t> </a:t>
            </a:r>
          </a:p>
          <a:p>
            <a:pPr>
              <a:lnSpc>
                <a:spcPct val="100000"/>
              </a:lnSpc>
            </a:pPr>
            <a:r>
              <a:rPr lang="en-US" sz="1200">
                <a:solidFill>
                  <a:schemeClr val="tx2"/>
                </a:solidFill>
              </a:rPr>
              <a:t>Dell APEX Subscriptions </a:t>
            </a:r>
          </a:p>
          <a:p>
            <a:pPr>
              <a:lnSpc>
                <a:spcPct val="100000"/>
              </a:lnSpc>
            </a:pPr>
            <a:r>
              <a:rPr lang="en-US" sz="1200">
                <a:solidFill>
                  <a:schemeClr val="tx2"/>
                </a:solidFill>
              </a:rPr>
              <a:t>Dell PowerProtect Cyber Recovery </a:t>
            </a:r>
          </a:p>
          <a:p>
            <a:pPr>
              <a:lnSpc>
                <a:spcPct val="100000"/>
              </a:lnSpc>
            </a:pPr>
            <a:r>
              <a:rPr lang="en-US" sz="1200">
                <a:solidFill>
                  <a:schemeClr val="tx2"/>
                </a:solidFill>
              </a:rPr>
              <a:t>Dell AIOps </a:t>
            </a:r>
          </a:p>
        </p:txBody>
      </p:sp>
    </p:spTree>
    <p:extLst>
      <p:ext uri="{BB962C8B-B14F-4D97-AF65-F5344CB8AC3E}">
        <p14:creationId xmlns:p14="http://schemas.microsoft.com/office/powerpoint/2010/main" val="15128335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25000"/>
            <a:lumOff val="75000"/>
          </a:schemeClr>
        </a:solidFill>
        <a:effectLst/>
      </p:bgPr>
    </p:bg>
    <p:spTree>
      <p:nvGrpSpPr>
        <p:cNvPr id="1" name="">
          <a:extLst>
            <a:ext uri="{FF2B5EF4-FFF2-40B4-BE49-F238E27FC236}">
              <a16:creationId xmlns:a16="http://schemas.microsoft.com/office/drawing/2014/main" id="{18470E86-B258-D6A0-B860-D7A1C7ED10C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623FB2F3-158D-1925-C0FE-D43EEFC070A7}"/>
              </a:ext>
            </a:extLst>
          </p:cNvPr>
          <p:cNvGrpSpPr/>
          <p:nvPr/>
        </p:nvGrpSpPr>
        <p:grpSpPr>
          <a:xfrm>
            <a:off x="2554670" y="3528878"/>
            <a:ext cx="7353298" cy="2339102"/>
            <a:chOff x="90828" y="4050368"/>
            <a:chExt cx="9283249" cy="2339102"/>
          </a:xfrm>
        </p:grpSpPr>
        <p:sp>
          <p:nvSpPr>
            <p:cNvPr id="7" name="Title 2">
              <a:extLst>
                <a:ext uri="{FF2B5EF4-FFF2-40B4-BE49-F238E27FC236}">
                  <a16:creationId xmlns:a16="http://schemas.microsoft.com/office/drawing/2014/main" id="{EFFE5CCF-803B-9085-B347-6C04F2F9C182}"/>
                </a:ext>
              </a:extLst>
            </p:cNvPr>
            <p:cNvSpPr txBox="1">
              <a:spLocks/>
            </p:cNvSpPr>
            <p:nvPr/>
          </p:nvSpPr>
          <p:spPr>
            <a:xfrm>
              <a:off x="90828" y="4050368"/>
              <a:ext cx="9283249" cy="1107996"/>
            </a:xfrm>
            <a:prstGeom prst="rect">
              <a:avLst/>
            </a:prstGeom>
          </p:spPr>
          <p:txBody>
            <a:bodyPr wrap="square" lIns="0" tIns="0" rIns="0" bIns="0">
              <a:spAutoFit/>
            </a:bodyPr>
            <a:lstStyle>
              <a:lvl1pPr algn="l" defTabSz="914400" rtl="0" eaLnBrk="1" latinLnBrk="0" hangingPunct="1">
                <a:lnSpc>
                  <a:spcPct val="90000"/>
                </a:lnSpc>
                <a:spcBef>
                  <a:spcPct val="0"/>
                </a:spcBef>
                <a:buNone/>
                <a:defRPr sz="3200" kern="1200">
                  <a:solidFill>
                    <a:schemeClr val="bg1"/>
                  </a:solidFill>
                  <a:latin typeface="Arial Nova Light" panose="020B03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u="none" strike="noStrike" kern="1200" cap="none" spc="0" normalizeH="0" baseline="0" noProof="0" err="1">
                  <a:ln>
                    <a:noFill/>
                  </a:ln>
                  <a:solidFill>
                    <a:srgbClr val="000000"/>
                  </a:solidFill>
                  <a:effectLst/>
                  <a:uLnTx/>
                  <a:uFillTx/>
                  <a:latin typeface="Arial Nova Light" panose="020B0304020202020204" pitchFamily="34" charset="0"/>
                  <a:ea typeface="+mj-ea"/>
                  <a:cs typeface="+mj-cs"/>
                </a:rPr>
                <a:t>PowerMax</a:t>
              </a:r>
              <a:endParaRPr kumimoji="0" lang="en-US" sz="8000" b="0" i="0" u="none" strike="noStrike" kern="1200" cap="none" spc="0" normalizeH="0" baseline="0" noProof="0">
                <a:ln>
                  <a:noFill/>
                </a:ln>
                <a:solidFill>
                  <a:srgbClr val="000000"/>
                </a:solidFill>
                <a:effectLst/>
                <a:uLnTx/>
                <a:uFillTx/>
                <a:latin typeface="Arial Nova Light" panose="020B0304020202020204" pitchFamily="34" charset="0"/>
                <a:ea typeface="+mj-ea"/>
                <a:cs typeface="+mj-cs"/>
              </a:endParaRPr>
            </a:p>
          </p:txBody>
        </p:sp>
        <p:sp>
          <p:nvSpPr>
            <p:cNvPr id="8" name="Subtitle 3">
              <a:extLst>
                <a:ext uri="{FF2B5EF4-FFF2-40B4-BE49-F238E27FC236}">
                  <a16:creationId xmlns:a16="http://schemas.microsoft.com/office/drawing/2014/main" id="{1B65219B-FC09-A75C-3AED-1011D011A153}"/>
                </a:ext>
              </a:extLst>
            </p:cNvPr>
            <p:cNvSpPr txBox="1">
              <a:spLocks/>
            </p:cNvSpPr>
            <p:nvPr/>
          </p:nvSpPr>
          <p:spPr>
            <a:xfrm>
              <a:off x="267192" y="5158364"/>
              <a:ext cx="8930520" cy="1231106"/>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600" kern="1200">
                  <a:solidFill>
                    <a:schemeClr val="bg2"/>
                  </a:solidFill>
                  <a:latin typeface="Arial" panose="020B0604020202020204" pitchFamily="34" charset="0"/>
                  <a:ea typeface="+mn-ea"/>
                  <a:cs typeface="Arial" panose="020B0604020202020204" pitchFamily="34" charset="0"/>
                </a:defRPr>
              </a:lvl1pPr>
              <a:lvl2pPr marL="457189"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1D2C3B"/>
                  </a:solidFill>
                  <a:effectLst/>
                  <a:uLnTx/>
                  <a:uFillTx/>
                  <a:latin typeface="Arial" panose="020B0604020202020204" pitchFamily="34" charset="0"/>
                  <a:ea typeface="+mn-ea"/>
                  <a:cs typeface="Arial" panose="020B0604020202020204" pitchFamily="34" charset="0"/>
                </a:rPr>
                <a:t>The gold-standard in</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1D2C3B"/>
                  </a:solidFill>
                  <a:effectLst/>
                  <a:uLnTx/>
                  <a:uFillTx/>
                  <a:latin typeface="Arial" panose="020B0604020202020204" pitchFamily="34" charset="0"/>
                  <a:ea typeface="+mn-ea"/>
                  <a:cs typeface="Arial" panose="020B0604020202020204" pitchFamily="34" charset="0"/>
                </a:rPr>
                <a:t>mission-critical storage</a:t>
              </a:r>
            </a:p>
          </p:txBody>
        </p:sp>
      </p:grpSp>
      <p:pic>
        <p:nvPicPr>
          <p:cNvPr id="4" name="Picture 3" descr="Dell PowerMax server">
            <a:extLst>
              <a:ext uri="{FF2B5EF4-FFF2-40B4-BE49-F238E27FC236}">
                <a16:creationId xmlns:a16="http://schemas.microsoft.com/office/drawing/2014/main" id="{ECE279A7-7117-EF26-5C1F-5CF6EEA7BC8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2313"/>
          <a:stretch/>
        </p:blipFill>
        <p:spPr>
          <a:xfrm>
            <a:off x="2747633" y="1166803"/>
            <a:ext cx="6696731" cy="2995762"/>
          </a:xfrm>
          <a:prstGeom prst="rect">
            <a:avLst/>
          </a:prstGeom>
        </p:spPr>
      </p:pic>
      <p:sp>
        <p:nvSpPr>
          <p:cNvPr id="5" name="Rectangle 4">
            <a:extLst>
              <a:ext uri="{FF2B5EF4-FFF2-40B4-BE49-F238E27FC236}">
                <a16:creationId xmlns:a16="http://schemas.microsoft.com/office/drawing/2014/main" id="{E2AD1307-BE4F-3A29-2068-6CF19AAD74AD}"/>
              </a:ext>
            </a:extLst>
          </p:cNvPr>
          <p:cNvSpPr/>
          <p:nvPr/>
        </p:nvSpPr>
        <p:spPr>
          <a:xfrm rot="5400000">
            <a:off x="5512598" y="-5512600"/>
            <a:ext cx="1166802" cy="1219200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nvGrpSpPr>
          <p:cNvPr id="6" name="Group 5">
            <a:extLst>
              <a:ext uri="{FF2B5EF4-FFF2-40B4-BE49-F238E27FC236}">
                <a16:creationId xmlns:a16="http://schemas.microsoft.com/office/drawing/2014/main" id="{21ABDA78-82D5-79DB-2398-AFABA109103A}"/>
              </a:ext>
            </a:extLst>
          </p:cNvPr>
          <p:cNvGrpSpPr/>
          <p:nvPr/>
        </p:nvGrpSpPr>
        <p:grpSpPr>
          <a:xfrm>
            <a:off x="281218" y="135286"/>
            <a:ext cx="896229" cy="896229"/>
            <a:chOff x="5051858" y="3276552"/>
            <a:chExt cx="676001" cy="676001"/>
          </a:xfrm>
        </p:grpSpPr>
        <p:sp>
          <p:nvSpPr>
            <p:cNvPr id="10" name="Oval 9">
              <a:extLst>
                <a:ext uri="{FF2B5EF4-FFF2-40B4-BE49-F238E27FC236}">
                  <a16:creationId xmlns:a16="http://schemas.microsoft.com/office/drawing/2014/main" id="{3153CBD1-AC4E-F63E-3C08-B8E0515C85C0}"/>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11" name="Group 10">
              <a:extLst>
                <a:ext uri="{FF2B5EF4-FFF2-40B4-BE49-F238E27FC236}">
                  <a16:creationId xmlns:a16="http://schemas.microsoft.com/office/drawing/2014/main" id="{CCF344C7-9A7C-45F8-1946-C46AA02E9E5F}"/>
                </a:ext>
              </a:extLst>
            </p:cNvPr>
            <p:cNvGrpSpPr/>
            <p:nvPr/>
          </p:nvGrpSpPr>
          <p:grpSpPr>
            <a:xfrm>
              <a:off x="5145312" y="3465242"/>
              <a:ext cx="489092" cy="270375"/>
              <a:chOff x="5798847" y="2559325"/>
              <a:chExt cx="612648" cy="338678"/>
            </a:xfrm>
          </p:grpSpPr>
          <p:sp>
            <p:nvSpPr>
              <p:cNvPr id="12" name="Freeform: Shape 11">
                <a:extLst>
                  <a:ext uri="{FF2B5EF4-FFF2-40B4-BE49-F238E27FC236}">
                    <a16:creationId xmlns:a16="http://schemas.microsoft.com/office/drawing/2014/main" id="{E4DB0793-8CE9-5E73-4710-E32D7A8639AD}"/>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3" name="Freeform: Shape 12">
                <a:extLst>
                  <a:ext uri="{FF2B5EF4-FFF2-40B4-BE49-F238E27FC236}">
                    <a16:creationId xmlns:a16="http://schemas.microsoft.com/office/drawing/2014/main" id="{54ADAC71-DE86-03AB-250A-880B1214DB85}"/>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4" name="Freeform: Shape 13">
                <a:extLst>
                  <a:ext uri="{FF2B5EF4-FFF2-40B4-BE49-F238E27FC236}">
                    <a16:creationId xmlns:a16="http://schemas.microsoft.com/office/drawing/2014/main" id="{FE88C68F-23A8-2F19-0219-9A4E4775B104}"/>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
        <p:nvSpPr>
          <p:cNvPr id="15" name="TextBox 14">
            <a:extLst>
              <a:ext uri="{FF2B5EF4-FFF2-40B4-BE49-F238E27FC236}">
                <a16:creationId xmlns:a16="http://schemas.microsoft.com/office/drawing/2014/main" id="{C654150B-D57F-51FF-FE90-C254D649BF95}"/>
              </a:ext>
            </a:extLst>
          </p:cNvPr>
          <p:cNvSpPr txBox="1"/>
          <p:nvPr/>
        </p:nvSpPr>
        <p:spPr>
          <a:xfrm>
            <a:off x="1322223" y="242249"/>
            <a:ext cx="5248406" cy="646331"/>
          </a:xfrm>
          <a:prstGeom prst="rect">
            <a:avLst/>
          </a:prstGeom>
          <a:noFill/>
        </p:spPr>
        <p:txBody>
          <a:bodyPr wrap="square" rtlCol="0">
            <a:spAutoFit/>
          </a:bodyPr>
          <a:lstStyle/>
          <a:p>
            <a:pPr algn="l"/>
            <a:r>
              <a:rPr lang="en-US" sz="3600">
                <a:solidFill>
                  <a:schemeClr val="tx2"/>
                </a:solidFill>
                <a:latin typeface="+mj-lt"/>
              </a:rPr>
              <a:t>Private/Hybrid Cloud</a:t>
            </a:r>
          </a:p>
        </p:txBody>
      </p:sp>
    </p:spTree>
    <p:extLst>
      <p:ext uri="{BB962C8B-B14F-4D97-AF65-F5344CB8AC3E}">
        <p14:creationId xmlns:p14="http://schemas.microsoft.com/office/powerpoint/2010/main" val="28517861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5AB831E-6892-7A74-471D-88FE70DD6576}"/>
            </a:ext>
          </a:extLst>
        </p:cNvPr>
        <p:cNvGrpSpPr/>
        <p:nvPr/>
      </p:nvGrpSpPr>
      <p:grpSpPr>
        <a:xfrm>
          <a:off x="0" y="0"/>
          <a:ext cx="0" cy="0"/>
          <a:chOff x="0" y="0"/>
          <a:chExt cx="0" cy="0"/>
        </a:xfrm>
      </p:grpSpPr>
      <p:sp>
        <p:nvSpPr>
          <p:cNvPr id="2" name="Content Placeholder 9">
            <a:extLst>
              <a:ext uri="{FF2B5EF4-FFF2-40B4-BE49-F238E27FC236}">
                <a16:creationId xmlns:a16="http://schemas.microsoft.com/office/drawing/2014/main" id="{5F706348-D473-E29A-A1F8-C2810AE560DE}"/>
              </a:ext>
            </a:extLst>
          </p:cNvPr>
          <p:cNvSpPr txBox="1">
            <a:spLocks/>
          </p:cNvSpPr>
          <p:nvPr/>
        </p:nvSpPr>
        <p:spPr>
          <a:xfrm>
            <a:off x="1159623" y="1829287"/>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sz="3400">
                <a:solidFill>
                  <a:srgbClr val="0D2155"/>
                </a:solidFill>
                <a:latin typeface="Arial Nova Light"/>
              </a:rPr>
              <a:t>Powerful</a:t>
            </a:r>
            <a:br>
              <a:rPr lang="en-US" sz="3400">
                <a:solidFill>
                  <a:srgbClr val="0D2155"/>
                </a:solidFill>
                <a:latin typeface="Arial Nova Light"/>
              </a:rPr>
            </a:br>
            <a:r>
              <a:rPr lang="en-US" sz="3400">
                <a:solidFill>
                  <a:srgbClr val="0D2155"/>
                </a:solidFill>
                <a:latin typeface="Arial Nova Light"/>
              </a:rPr>
              <a:t>architecture</a:t>
            </a:r>
          </a:p>
          <a:p>
            <a:pPr marL="0" lvl="0" indent="0">
              <a:lnSpc>
                <a:spcPct val="85000"/>
              </a:lnSpc>
              <a:spcBef>
                <a:spcPts val="600"/>
              </a:spcBef>
              <a:spcAft>
                <a:spcPts val="600"/>
              </a:spcAft>
              <a:buNone/>
              <a:defRPr/>
            </a:pPr>
            <a:r>
              <a:rPr lang="en-US" sz="1400" b="1">
                <a:solidFill>
                  <a:srgbClr val="0D2155"/>
                </a:solidFill>
              </a:rPr>
              <a:t>Ultimate performance at scale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Scale-out architecture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Linear scalability (2 to16 nodes)</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Massive consolidation</a:t>
            </a:r>
            <a:endParaRPr lang="en-US" sz="1400">
              <a:solidFill>
                <a:srgbClr val="0D2155"/>
              </a:solidFill>
            </a:endParaRPr>
          </a:p>
        </p:txBody>
      </p:sp>
      <p:sp>
        <p:nvSpPr>
          <p:cNvPr id="4" name="Content Placeholder 2">
            <a:extLst>
              <a:ext uri="{FF2B5EF4-FFF2-40B4-BE49-F238E27FC236}">
                <a16:creationId xmlns:a16="http://schemas.microsoft.com/office/drawing/2014/main" id="{A3A02DB5-72DB-40DD-CC6C-A35721C3A41E}"/>
              </a:ext>
            </a:extLst>
          </p:cNvPr>
          <p:cNvSpPr txBox="1">
            <a:spLocks/>
          </p:cNvSpPr>
          <p:nvPr/>
        </p:nvSpPr>
        <p:spPr>
          <a:xfrm>
            <a:off x="4590909" y="1829287"/>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sz="3400">
                <a:solidFill>
                  <a:srgbClr val="0D2155"/>
                </a:solidFill>
                <a:latin typeface="Arial Nova Light"/>
              </a:rPr>
              <a:t>Intelligent</a:t>
            </a:r>
            <a:br>
              <a:rPr lang="en-US" sz="3400">
                <a:solidFill>
                  <a:srgbClr val="0D2155"/>
                </a:solidFill>
                <a:latin typeface="Arial Nova Light"/>
              </a:rPr>
            </a:br>
            <a:r>
              <a:rPr lang="en-US" sz="3400">
                <a:solidFill>
                  <a:srgbClr val="0D2155"/>
                </a:solidFill>
                <a:latin typeface="Arial Nova Light"/>
              </a:rPr>
              <a:t>automation</a:t>
            </a:r>
          </a:p>
          <a:p>
            <a:pPr marL="0" lvl="0" indent="0">
              <a:lnSpc>
                <a:spcPct val="85000"/>
              </a:lnSpc>
              <a:spcBef>
                <a:spcPts val="600"/>
              </a:spcBef>
              <a:spcAft>
                <a:spcPts val="600"/>
              </a:spcAft>
              <a:buNone/>
              <a:defRPr/>
            </a:pPr>
            <a:r>
              <a:rPr lang="en-US" sz="1400" b="1">
                <a:solidFill>
                  <a:srgbClr val="0D2155"/>
                </a:solidFill>
              </a:rPr>
              <a:t>Simplified management</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AI-powered automation</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Performance optimization</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Proactive health checks</a:t>
            </a:r>
          </a:p>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srgbClr val="0D2155"/>
              </a:solidFill>
              <a:effectLst/>
              <a:uLnTx/>
              <a:uFillTx/>
              <a:latin typeface="Arial"/>
              <a:ea typeface="+mn-ea"/>
              <a:cs typeface="+mn-cs"/>
            </a:endParaRPr>
          </a:p>
        </p:txBody>
      </p:sp>
      <p:sp>
        <p:nvSpPr>
          <p:cNvPr id="7" name="Content Placeholder 10">
            <a:extLst>
              <a:ext uri="{FF2B5EF4-FFF2-40B4-BE49-F238E27FC236}">
                <a16:creationId xmlns:a16="http://schemas.microsoft.com/office/drawing/2014/main" id="{417DB6C9-C6FE-CA85-BFD9-DCE312F2B2EB}"/>
              </a:ext>
            </a:extLst>
          </p:cNvPr>
          <p:cNvSpPr txBox="1">
            <a:spLocks/>
          </p:cNvSpPr>
          <p:nvPr/>
        </p:nvSpPr>
        <p:spPr>
          <a:xfrm>
            <a:off x="8022195" y="1829287"/>
            <a:ext cx="301018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sz="3400">
                <a:solidFill>
                  <a:srgbClr val="0D2155"/>
                </a:solidFill>
                <a:latin typeface="Arial Nova Light"/>
              </a:rPr>
              <a:t>Trusted</a:t>
            </a:r>
            <a:br>
              <a:rPr lang="en-US" sz="3400">
                <a:solidFill>
                  <a:srgbClr val="0D2155"/>
                </a:solidFill>
                <a:latin typeface="Arial Nova Light"/>
              </a:rPr>
            </a:br>
            <a:r>
              <a:rPr lang="en-US" sz="3400">
                <a:solidFill>
                  <a:srgbClr val="0D2155"/>
                </a:solidFill>
                <a:latin typeface="Arial Nova Light"/>
              </a:rPr>
              <a:t>operations</a:t>
            </a:r>
          </a:p>
          <a:p>
            <a:pPr marL="0" lvl="0" indent="0">
              <a:lnSpc>
                <a:spcPct val="85000"/>
              </a:lnSpc>
              <a:spcBef>
                <a:spcPts val="600"/>
              </a:spcBef>
              <a:spcAft>
                <a:spcPts val="600"/>
              </a:spcAft>
              <a:buNone/>
              <a:defRPr/>
            </a:pPr>
            <a:r>
              <a:rPr lang="en-US" sz="1400" b="1">
                <a:solidFill>
                  <a:srgbClr val="0D2155"/>
                </a:solidFill>
              </a:rPr>
              <a:t>Always-on availability</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Unmatched cyber resiliency</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Gold standard replication</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Highest data integrity</a:t>
            </a:r>
            <a:endParaRPr lang="en-US" sz="1400">
              <a:solidFill>
                <a:srgbClr val="0D2155"/>
              </a:solidFill>
            </a:endParaRPr>
          </a:p>
        </p:txBody>
      </p:sp>
      <p:sp>
        <p:nvSpPr>
          <p:cNvPr id="12" name="Rectangle 11">
            <a:extLst>
              <a:ext uri="{FF2B5EF4-FFF2-40B4-BE49-F238E27FC236}">
                <a16:creationId xmlns:a16="http://schemas.microsoft.com/office/drawing/2014/main" id="{0B51059C-2749-1122-BA33-79F736E25B6B}"/>
              </a:ext>
            </a:extLst>
          </p:cNvPr>
          <p:cNvSpPr/>
          <p:nvPr/>
        </p:nvSpPr>
        <p:spPr>
          <a:xfrm>
            <a:off x="0" y="4724197"/>
            <a:ext cx="12190476" cy="212872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5" name="Picture 4">
            <a:extLst>
              <a:ext uri="{FF2B5EF4-FFF2-40B4-BE49-F238E27FC236}">
                <a16:creationId xmlns:a16="http://schemas.microsoft.com/office/drawing/2014/main" id="{EAFB2F64-A163-3DCB-4D80-48724A875710}"/>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Title 5">
            <a:extLst>
              <a:ext uri="{FF2B5EF4-FFF2-40B4-BE49-F238E27FC236}">
                <a16:creationId xmlns:a16="http://schemas.microsoft.com/office/drawing/2014/main" id="{7D060CC1-0ED2-C598-39C1-63779EC36AC7}"/>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World’s most secure mission-critical storage</a:t>
            </a:r>
          </a:p>
        </p:txBody>
      </p:sp>
      <p:sp>
        <p:nvSpPr>
          <p:cNvPr id="14" name="Title 4">
            <a:extLst>
              <a:ext uri="{FF2B5EF4-FFF2-40B4-BE49-F238E27FC236}">
                <a16:creationId xmlns:a16="http://schemas.microsoft.com/office/drawing/2014/main" id="{E50B4342-A9FB-DDF7-F686-97E6B4D8D7A7}"/>
              </a:ext>
            </a:extLst>
          </p:cNvPr>
          <p:cNvSpPr txBox="1">
            <a:spLocks/>
          </p:cNvSpPr>
          <p:nvPr/>
        </p:nvSpPr>
        <p:spPr>
          <a:xfrm>
            <a:off x="2828925" y="770847"/>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a:t>
            </a:r>
            <a:r>
              <a:rPr kumimoji="0" lang="en-US" sz="6000" b="0" i="0" u="none" strike="noStrike" kern="1200" cap="none" spc="0" normalizeH="0" baseline="0" noProof="0" err="1">
                <a:ln>
                  <a:noFill/>
                </a:ln>
                <a:solidFill>
                  <a:srgbClr val="0672CB"/>
                </a:solidFill>
                <a:effectLst/>
                <a:uLnTx/>
                <a:uFillTx/>
                <a:latin typeface="Arial Nova Light"/>
                <a:ea typeface="+mj-ea"/>
                <a:cs typeface="+mj-cs"/>
              </a:rPr>
              <a:t>PowerMax</a:t>
            </a:r>
            <a:endParaRPr kumimoji="0" lang="en-US" sz="6000" b="0" i="0" u="none" strike="noStrike" kern="1200" cap="none" spc="0" normalizeH="0" baseline="0" noProof="0">
              <a:ln>
                <a:noFill/>
              </a:ln>
              <a:solidFill>
                <a:srgbClr val="0672CB"/>
              </a:solidFill>
              <a:effectLst/>
              <a:uLnTx/>
              <a:uFillTx/>
              <a:latin typeface="Arial Nova Light"/>
              <a:ea typeface="+mj-ea"/>
              <a:cs typeface="+mj-cs"/>
            </a:endParaRPr>
          </a:p>
        </p:txBody>
      </p:sp>
      <p:sp>
        <p:nvSpPr>
          <p:cNvPr id="11" name="Arrow: Left-Right 10">
            <a:extLst>
              <a:ext uri="{FF2B5EF4-FFF2-40B4-BE49-F238E27FC236}">
                <a16:creationId xmlns:a16="http://schemas.microsoft.com/office/drawing/2014/main" id="{AC7F783C-E1F0-5716-BEB2-2BB5CBF82D29}"/>
              </a:ext>
              <a:ext uri="{C183D7F6-B498-43B3-948B-1728B52AA6E4}">
                <adec:decorative xmlns:adec="http://schemas.microsoft.com/office/drawing/2017/decorative" val="1"/>
              </a:ext>
            </a:extLst>
          </p:cNvPr>
          <p:cNvSpPr/>
          <p:nvPr/>
        </p:nvSpPr>
        <p:spPr>
          <a:xfrm>
            <a:off x="365635" y="4440775"/>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ED2170A8-CEDA-424D-6FE1-65C42562572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07A2D8D4-91F4-741F-1366-8B4E2F5DD28D}"/>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45</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grpSp>
        <p:nvGrpSpPr>
          <p:cNvPr id="31" name="Group 30">
            <a:extLst>
              <a:ext uri="{FF2B5EF4-FFF2-40B4-BE49-F238E27FC236}">
                <a16:creationId xmlns:a16="http://schemas.microsoft.com/office/drawing/2014/main" id="{C71CAF2A-B492-28A5-6F4A-4AB31E0F522E}"/>
              </a:ext>
            </a:extLst>
          </p:cNvPr>
          <p:cNvGrpSpPr/>
          <p:nvPr/>
        </p:nvGrpSpPr>
        <p:grpSpPr>
          <a:xfrm>
            <a:off x="11353327" y="162997"/>
            <a:ext cx="676001" cy="676001"/>
            <a:chOff x="5051858" y="3276552"/>
            <a:chExt cx="676001" cy="676001"/>
          </a:xfrm>
        </p:grpSpPr>
        <p:sp>
          <p:nvSpPr>
            <p:cNvPr id="32" name="Oval 31">
              <a:extLst>
                <a:ext uri="{FF2B5EF4-FFF2-40B4-BE49-F238E27FC236}">
                  <a16:creationId xmlns:a16="http://schemas.microsoft.com/office/drawing/2014/main" id="{B9E67A8B-F126-4DF5-9EB8-D05E8253403E}"/>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33" name="Group 32">
              <a:extLst>
                <a:ext uri="{FF2B5EF4-FFF2-40B4-BE49-F238E27FC236}">
                  <a16:creationId xmlns:a16="http://schemas.microsoft.com/office/drawing/2014/main" id="{7E4B777E-790F-36E2-FD5D-9913A633F003}"/>
                </a:ext>
              </a:extLst>
            </p:cNvPr>
            <p:cNvGrpSpPr/>
            <p:nvPr/>
          </p:nvGrpSpPr>
          <p:grpSpPr>
            <a:xfrm>
              <a:off x="5145312" y="3465242"/>
              <a:ext cx="489092" cy="270375"/>
              <a:chOff x="5798847" y="2559325"/>
              <a:chExt cx="612648" cy="338678"/>
            </a:xfrm>
          </p:grpSpPr>
          <p:sp>
            <p:nvSpPr>
              <p:cNvPr id="34" name="Freeform: Shape 33">
                <a:extLst>
                  <a:ext uri="{FF2B5EF4-FFF2-40B4-BE49-F238E27FC236}">
                    <a16:creationId xmlns:a16="http://schemas.microsoft.com/office/drawing/2014/main" id="{459C9FC8-A865-1E39-8035-3F6271C9C65F}"/>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5" name="Freeform: Shape 34">
                <a:extLst>
                  <a:ext uri="{FF2B5EF4-FFF2-40B4-BE49-F238E27FC236}">
                    <a16:creationId xmlns:a16="http://schemas.microsoft.com/office/drawing/2014/main" id="{DDAFC77F-C6F8-F06A-BBEF-50B8616CC973}"/>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6" name="Freeform: Shape 35">
                <a:extLst>
                  <a:ext uri="{FF2B5EF4-FFF2-40B4-BE49-F238E27FC236}">
                    <a16:creationId xmlns:a16="http://schemas.microsoft.com/office/drawing/2014/main" id="{704EE1E7-998C-2A3B-EA1C-069A8556E5B6}"/>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
        <p:nvSpPr>
          <p:cNvPr id="3" name="TextBox 2">
            <a:extLst>
              <a:ext uri="{FF2B5EF4-FFF2-40B4-BE49-F238E27FC236}">
                <a16:creationId xmlns:a16="http://schemas.microsoft.com/office/drawing/2014/main" id="{749DE084-0FEF-22EB-E93B-2570B4F85FDF}"/>
              </a:ext>
            </a:extLst>
          </p:cNvPr>
          <p:cNvSpPr txBox="1"/>
          <p:nvPr/>
        </p:nvSpPr>
        <p:spPr>
          <a:xfrm>
            <a:off x="395281" y="6387785"/>
            <a:ext cx="7202419" cy="323165"/>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Based on Dell’s internal testing using the OLTP benchmark comparing the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PowerMax</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2500 against the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PowerMax</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2000, April 2025. Actual response times may vary.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2 Based on Dell’s internal analysis comparing the Effective Storage Capacity per rack unit (1.75”) of the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PowerMax</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2500 compared with the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PowerMax</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2000, April 2025. Actual storage capacities will vary.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3 Based on Dell‘s Future-Proof program which offers 5:1 data reduction guarantee based on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PowerMax</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open systems storage, August 2025..</a:t>
            </a:r>
          </a:p>
        </p:txBody>
      </p:sp>
      <p:grpSp>
        <p:nvGrpSpPr>
          <p:cNvPr id="8" name="Group 7">
            <a:extLst>
              <a:ext uri="{FF2B5EF4-FFF2-40B4-BE49-F238E27FC236}">
                <a16:creationId xmlns:a16="http://schemas.microsoft.com/office/drawing/2014/main" id="{D926822E-0F48-65F4-9EE9-8908E3C56FF5}"/>
              </a:ext>
            </a:extLst>
          </p:cNvPr>
          <p:cNvGrpSpPr/>
          <p:nvPr/>
        </p:nvGrpSpPr>
        <p:grpSpPr>
          <a:xfrm>
            <a:off x="2907668" y="5353397"/>
            <a:ext cx="6411753" cy="1046440"/>
            <a:chOff x="648626" y="5237261"/>
            <a:chExt cx="6411753" cy="1046440"/>
          </a:xfrm>
        </p:grpSpPr>
        <p:sp>
          <p:nvSpPr>
            <p:cNvPr id="9" name="TextBox 8">
              <a:extLst>
                <a:ext uri="{FF2B5EF4-FFF2-40B4-BE49-F238E27FC236}">
                  <a16:creationId xmlns:a16="http://schemas.microsoft.com/office/drawing/2014/main" id="{AE66D86A-E8D1-528C-C58F-94953FADD8A6}"/>
                </a:ext>
              </a:extLst>
            </p:cNvPr>
            <p:cNvSpPr txBox="1"/>
            <p:nvPr/>
          </p:nvSpPr>
          <p:spPr>
            <a:xfrm>
              <a:off x="648626" y="5237261"/>
              <a:ext cx="2051153" cy="1046440"/>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2"/>
                  </a:solidFill>
                  <a:effectLst/>
                  <a:uLnTx/>
                  <a:uFillTx/>
                  <a:latin typeface="Arial"/>
                  <a:ea typeface="+mn-ea"/>
                  <a:cs typeface="+mn-cs"/>
                </a:rPr>
                <a:t>Faster performance</a:t>
              </a: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Up to</a:t>
              </a: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better response times</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1</a:t>
              </a:r>
            </a:p>
          </p:txBody>
        </p:sp>
        <p:sp>
          <p:nvSpPr>
            <p:cNvPr id="10" name="TextBox 9">
              <a:extLst>
                <a:ext uri="{FF2B5EF4-FFF2-40B4-BE49-F238E27FC236}">
                  <a16:creationId xmlns:a16="http://schemas.microsoft.com/office/drawing/2014/main" id="{99CCE6ED-BCBD-9323-7AE9-C9AE1CFDE8E0}"/>
                </a:ext>
              </a:extLst>
            </p:cNvPr>
            <p:cNvSpPr txBox="1"/>
            <p:nvPr/>
          </p:nvSpPr>
          <p:spPr>
            <a:xfrm>
              <a:off x="978058" y="5627115"/>
              <a:ext cx="1524000" cy="49244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tx2"/>
                  </a:solidFill>
                  <a:effectLst/>
                  <a:uLnTx/>
                  <a:uFillTx/>
                  <a:latin typeface="Arial Nova Light"/>
                  <a:ea typeface="+mn-ea"/>
                  <a:cs typeface="+mn-cs"/>
                </a:rPr>
                <a:t>50</a:t>
              </a:r>
              <a:r>
                <a:rPr kumimoji="0" lang="en-US" sz="1600" b="0" i="0" u="none" strike="noStrike" kern="1200" cap="none" spc="0" normalizeH="0" baseline="0" noProof="0">
                  <a:ln>
                    <a:noFill/>
                  </a:ln>
                  <a:solidFill>
                    <a:schemeClr val="tx2"/>
                  </a:solidFill>
                  <a:effectLst/>
                  <a:uLnTx/>
                  <a:uFillTx/>
                  <a:latin typeface="Arial Nova Light"/>
                  <a:ea typeface="+mn-ea"/>
                  <a:cs typeface="+mn-cs"/>
                </a:rPr>
                <a:t>%</a:t>
              </a:r>
            </a:p>
          </p:txBody>
        </p:sp>
        <p:sp>
          <p:nvSpPr>
            <p:cNvPr id="37" name="TextBox 36">
              <a:extLst>
                <a:ext uri="{FF2B5EF4-FFF2-40B4-BE49-F238E27FC236}">
                  <a16:creationId xmlns:a16="http://schemas.microsoft.com/office/drawing/2014/main" id="{6C11EA1D-B72E-B854-CD29-13A399418830}"/>
                </a:ext>
              </a:extLst>
            </p:cNvPr>
            <p:cNvSpPr txBox="1"/>
            <p:nvPr/>
          </p:nvSpPr>
          <p:spPr>
            <a:xfrm>
              <a:off x="2831490" y="5237261"/>
              <a:ext cx="2142649" cy="1046440"/>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lang="en-US" sz="1400" b="1">
                  <a:solidFill>
                    <a:schemeClr val="tx2"/>
                  </a:solidFill>
                  <a:latin typeface="Arial"/>
                </a:rPr>
                <a:t>Greater density</a:t>
              </a: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lvl="0" algn="ctr" defTabSz="711165">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More storage density</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2</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38" name="TextBox 37">
              <a:extLst>
                <a:ext uri="{FF2B5EF4-FFF2-40B4-BE49-F238E27FC236}">
                  <a16:creationId xmlns:a16="http://schemas.microsoft.com/office/drawing/2014/main" id="{29CB8F86-7C9B-6B49-D789-600EA2A58F1E}"/>
                </a:ext>
              </a:extLst>
            </p:cNvPr>
            <p:cNvSpPr txBox="1"/>
            <p:nvPr/>
          </p:nvSpPr>
          <p:spPr>
            <a:xfrm>
              <a:off x="3212749" y="5627115"/>
              <a:ext cx="1524000" cy="49244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a:solidFill>
                    <a:schemeClr val="tx2"/>
                  </a:solidFill>
                  <a:latin typeface="Arial Nova Light"/>
                </a:rPr>
                <a:t>14x</a:t>
              </a:r>
              <a:endParaRPr kumimoji="0" lang="en-US" sz="1600" b="0" i="0" u="none" strike="noStrike" kern="1200" cap="none" spc="0" normalizeH="0" baseline="0" noProof="0">
                <a:ln>
                  <a:noFill/>
                </a:ln>
                <a:solidFill>
                  <a:schemeClr val="tx2"/>
                </a:solidFill>
                <a:effectLst/>
                <a:uLnTx/>
                <a:uFillTx/>
                <a:latin typeface="Arial Nova Light"/>
                <a:ea typeface="+mn-ea"/>
                <a:cs typeface="+mn-cs"/>
              </a:endParaRPr>
            </a:p>
          </p:txBody>
        </p:sp>
        <p:sp>
          <p:nvSpPr>
            <p:cNvPr id="39" name="TextBox 38">
              <a:extLst>
                <a:ext uri="{FF2B5EF4-FFF2-40B4-BE49-F238E27FC236}">
                  <a16:creationId xmlns:a16="http://schemas.microsoft.com/office/drawing/2014/main" id="{E14FC4B0-5E6E-F88C-905F-A9997357AC89}"/>
                </a:ext>
              </a:extLst>
            </p:cNvPr>
            <p:cNvSpPr txBox="1"/>
            <p:nvPr/>
          </p:nvSpPr>
          <p:spPr>
            <a:xfrm>
              <a:off x="5009226" y="5237261"/>
              <a:ext cx="2051153" cy="1046440"/>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2"/>
                  </a:solidFill>
                  <a:effectLst/>
                  <a:uLnTx/>
                  <a:uFillTx/>
                  <a:latin typeface="Arial"/>
                  <a:ea typeface="+mn-ea"/>
                  <a:cs typeface="+mn-cs"/>
                </a:rPr>
                <a:t>Industry’s best</a:t>
              </a: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data reduction guarantee</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3</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40" name="TextBox 39">
              <a:extLst>
                <a:ext uri="{FF2B5EF4-FFF2-40B4-BE49-F238E27FC236}">
                  <a16:creationId xmlns:a16="http://schemas.microsoft.com/office/drawing/2014/main" id="{CAADA4D5-2EAB-BD0E-038C-236D69918E65}"/>
                </a:ext>
              </a:extLst>
            </p:cNvPr>
            <p:cNvSpPr txBox="1"/>
            <p:nvPr/>
          </p:nvSpPr>
          <p:spPr>
            <a:xfrm>
              <a:off x="5338658" y="5627115"/>
              <a:ext cx="1524000" cy="49244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tx2"/>
                  </a:solidFill>
                  <a:effectLst/>
                  <a:uLnTx/>
                  <a:uFillTx/>
                  <a:latin typeface="Arial Nova Light"/>
                  <a:ea typeface="+mn-ea"/>
                  <a:cs typeface="+mn-cs"/>
                </a:rPr>
                <a:t>5:1</a:t>
              </a:r>
              <a:endParaRPr kumimoji="0" lang="en-US" sz="1600" b="0" i="0" u="none" strike="noStrike" kern="1200" cap="none" spc="0" normalizeH="0" baseline="0" noProof="0">
                <a:ln>
                  <a:noFill/>
                </a:ln>
                <a:solidFill>
                  <a:schemeClr val="tx2"/>
                </a:solidFill>
                <a:effectLst/>
                <a:uLnTx/>
                <a:uFillTx/>
                <a:latin typeface="Arial Nova Light"/>
                <a:ea typeface="+mn-ea"/>
                <a:cs typeface="+mn-cs"/>
              </a:endParaRPr>
            </a:p>
          </p:txBody>
        </p:sp>
      </p:grpSp>
      <p:pic>
        <p:nvPicPr>
          <p:cNvPr id="41" name="Picture 40" descr="Dell PowerMax server">
            <a:extLst>
              <a:ext uri="{FF2B5EF4-FFF2-40B4-BE49-F238E27FC236}">
                <a16:creationId xmlns:a16="http://schemas.microsoft.com/office/drawing/2014/main" id="{911F41F5-46A8-1DB0-20B8-A6997AFA5EA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22313"/>
          <a:stretch/>
        </p:blipFill>
        <p:spPr>
          <a:xfrm>
            <a:off x="4294048" y="4164345"/>
            <a:ext cx="3603903" cy="1612195"/>
          </a:xfrm>
          <a:prstGeom prst="rect">
            <a:avLst/>
          </a:prstGeom>
        </p:spPr>
      </p:pic>
    </p:spTree>
    <p:extLst>
      <p:ext uri="{BB962C8B-B14F-4D97-AF65-F5344CB8AC3E}">
        <p14:creationId xmlns:p14="http://schemas.microsoft.com/office/powerpoint/2010/main" val="1439348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30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794F7-C4E2-8AF9-2FEB-31735A4B20C4}"/>
            </a:ext>
          </a:extLst>
        </p:cNvPr>
        <p:cNvGrpSpPr/>
        <p:nvPr/>
      </p:nvGrpSpPr>
      <p:grpSpPr>
        <a:xfrm>
          <a:off x="0" y="0"/>
          <a:ext cx="0" cy="0"/>
          <a:chOff x="0" y="0"/>
          <a:chExt cx="0" cy="0"/>
        </a:xfrm>
      </p:grpSpPr>
      <p:sp>
        <p:nvSpPr>
          <p:cNvPr id="46" name="Arrow: Left-Right 45">
            <a:extLst>
              <a:ext uri="{FF2B5EF4-FFF2-40B4-BE49-F238E27FC236}">
                <a16:creationId xmlns:a16="http://schemas.microsoft.com/office/drawing/2014/main" id="{87F5EAF8-84DC-F13A-8292-12BD221F810E}"/>
              </a:ext>
              <a:ext uri="{C183D7F6-B498-43B3-948B-1728B52AA6E4}">
                <adec:decorative xmlns:adec="http://schemas.microsoft.com/office/drawing/2017/decorative" val="1"/>
              </a:ext>
            </a:extLst>
          </p:cNvPr>
          <p:cNvSpPr/>
          <p:nvPr/>
        </p:nvSpPr>
        <p:spPr>
          <a:xfrm>
            <a:off x="365635" y="1624573"/>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A197EA25-22BC-B343-9F88-A1AF87F00EB1}"/>
              </a:ext>
              <a:ext uri="{C183D7F6-B498-43B3-948B-1728B52AA6E4}">
                <adec:decorative xmlns:adec="http://schemas.microsoft.com/office/drawing/2017/decorative" val="1"/>
              </a:ext>
            </a:extLst>
          </p:cNvPr>
          <p:cNvSpPr/>
          <p:nvPr/>
        </p:nvSpPr>
        <p:spPr>
          <a:xfrm>
            <a:off x="0" y="2211736"/>
            <a:ext cx="12192000" cy="4646264"/>
          </a:xfrm>
          <a:prstGeom prst="rect">
            <a:avLst/>
          </a:prstGeom>
          <a:solidFill>
            <a:schemeClr val="accent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sp>
        <p:nvSpPr>
          <p:cNvPr id="4" name="Title 1">
            <a:extLst>
              <a:ext uri="{FF2B5EF4-FFF2-40B4-BE49-F238E27FC236}">
                <a16:creationId xmlns:a16="http://schemas.microsoft.com/office/drawing/2014/main" id="{BDC0B86C-1C5C-3068-81B2-2473B42A23E4}"/>
              </a:ext>
            </a:extLst>
          </p:cNvPr>
          <p:cNvSpPr>
            <a:spLocks noGrp="1"/>
          </p:cNvSpPr>
          <p:nvPr>
            <p:ph type="title"/>
          </p:nvPr>
        </p:nvSpPr>
        <p:spPr>
          <a:noFill/>
        </p:spPr>
        <p:txBody>
          <a:bodyPr/>
          <a:lstStyle/>
          <a:p>
            <a:r>
              <a:rPr lang="en-US" sz="3200">
                <a:solidFill>
                  <a:schemeClr val="bg1"/>
                </a:solidFill>
              </a:rPr>
              <a:t>Storage Direct Protection</a:t>
            </a:r>
            <a:endParaRPr lang="en-US">
              <a:solidFill>
                <a:schemeClr val="bg1"/>
              </a:solidFill>
            </a:endParaRPr>
          </a:p>
        </p:txBody>
      </p:sp>
      <p:sp>
        <p:nvSpPr>
          <p:cNvPr id="5" name="Rectangle 4">
            <a:extLst>
              <a:ext uri="{FF2B5EF4-FFF2-40B4-BE49-F238E27FC236}">
                <a16:creationId xmlns:a16="http://schemas.microsoft.com/office/drawing/2014/main" id="{E4BD9056-727B-5EA7-D9A7-F87BF364B976}"/>
              </a:ext>
            </a:extLst>
          </p:cNvPr>
          <p:cNvSpPr/>
          <p:nvPr/>
        </p:nvSpPr>
        <p:spPr>
          <a:xfrm>
            <a:off x="333375" y="1637106"/>
            <a:ext cx="11525251" cy="51952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Nova Light"/>
                <a:ea typeface="+mn-ea"/>
                <a:cs typeface="+mn-cs"/>
              </a:rPr>
              <a:t>Accelerate backup performance and efficiency for Dell Storage</a:t>
            </a:r>
            <a:endParaRPr kumimoji="0" lang="en-US" sz="2400" b="0" i="0" u="none" strike="noStrike" kern="1200" cap="none" spc="0" normalizeH="0" baseline="0" noProof="0">
              <a:ln>
                <a:noFill/>
              </a:ln>
              <a:solidFill>
                <a:srgbClr val="FFFFFF"/>
              </a:solidFill>
              <a:effectLst/>
              <a:uLnTx/>
              <a:uFillTx/>
              <a:latin typeface="Arial Nova Light"/>
              <a:ea typeface="+mn-ea"/>
              <a:cs typeface="Arial"/>
            </a:endParaRPr>
          </a:p>
        </p:txBody>
      </p:sp>
      <p:pic>
        <p:nvPicPr>
          <p:cNvPr id="8" name="Picture 7" descr="A picture containing rectangle, screenshot, design, art&#10;&#10;Description automatically generated">
            <a:extLst>
              <a:ext uri="{FF2B5EF4-FFF2-40B4-BE49-F238E27FC236}">
                <a16:creationId xmlns:a16="http://schemas.microsoft.com/office/drawing/2014/main" id="{710FECF3-1803-FFE9-59CD-6E2FAF0B379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5625" r="93984">
                        <a14:foregroundMark x1="9688" y1="46641" x2="9688" y2="53047"/>
                        <a14:foregroundMark x1="5703" y1="47109" x2="5859" y2="50703"/>
                        <a14:foregroundMark x1="46719" y1="49766" x2="50313" y2="49766"/>
                        <a14:foregroundMark x1="93828" y1="45781" x2="93984" y2="50391"/>
                      </a14:backgroundRemoval>
                    </a14:imgEffect>
                  </a14:imgLayer>
                </a14:imgProps>
              </a:ext>
            </a:extLst>
          </a:blip>
          <a:srcRect l="4073" t="40992" r="4224" b="41272"/>
          <a:stretch/>
        </p:blipFill>
        <p:spPr>
          <a:xfrm>
            <a:off x="1446018" y="4122563"/>
            <a:ext cx="2942287" cy="569069"/>
          </a:xfrm>
          <a:prstGeom prst="rect">
            <a:avLst/>
          </a:prstGeom>
        </p:spPr>
      </p:pic>
      <p:cxnSp>
        <p:nvCxnSpPr>
          <p:cNvPr id="9" name="Straight Arrow Connector 8">
            <a:extLst>
              <a:ext uri="{FF2B5EF4-FFF2-40B4-BE49-F238E27FC236}">
                <a16:creationId xmlns:a16="http://schemas.microsoft.com/office/drawing/2014/main" id="{CC6C7C9D-9941-889E-85F3-5B947443B745}"/>
              </a:ext>
            </a:extLst>
          </p:cNvPr>
          <p:cNvCxnSpPr>
            <a:cxnSpLocks/>
          </p:cNvCxnSpPr>
          <p:nvPr/>
        </p:nvCxnSpPr>
        <p:spPr>
          <a:xfrm>
            <a:off x="2784131" y="4738430"/>
            <a:ext cx="0" cy="822960"/>
          </a:xfrm>
          <a:prstGeom prst="straightConnector1">
            <a:avLst/>
          </a:prstGeom>
          <a:ln w="31750" cap="flat" cmpd="sng" algn="ctr">
            <a:solidFill>
              <a:schemeClr val="tx2"/>
            </a:solidFill>
            <a:prstDash val="solid"/>
            <a:round/>
            <a:headEnd type="triangle" w="med" len="sm"/>
            <a:tailEnd type="triangle" w="med" len="sm"/>
          </a:ln>
        </p:spPr>
        <p:style>
          <a:lnRef idx="0">
            <a:scrgbClr r="0" g="0" b="0"/>
          </a:lnRef>
          <a:fillRef idx="0">
            <a:scrgbClr r="0" g="0" b="0"/>
          </a:fillRef>
          <a:effectRef idx="0">
            <a:scrgbClr r="0" g="0" b="0"/>
          </a:effectRef>
          <a:fontRef idx="minor">
            <a:schemeClr val="tx1"/>
          </a:fontRef>
        </p:style>
      </p:cxnSp>
      <p:sp>
        <p:nvSpPr>
          <p:cNvPr id="10" name="Subtitle 15">
            <a:extLst>
              <a:ext uri="{FF2B5EF4-FFF2-40B4-BE49-F238E27FC236}">
                <a16:creationId xmlns:a16="http://schemas.microsoft.com/office/drawing/2014/main" id="{13E8D485-705D-576B-750C-004D9D6496CC}"/>
              </a:ext>
            </a:extLst>
          </p:cNvPr>
          <p:cNvSpPr txBox="1">
            <a:spLocks/>
          </p:cNvSpPr>
          <p:nvPr/>
        </p:nvSpPr>
        <p:spPr>
          <a:xfrm>
            <a:off x="3047795" y="4983152"/>
            <a:ext cx="733521" cy="151439"/>
          </a:xfrm>
          <a:prstGeom prst="rect">
            <a:avLst/>
          </a:prstGeom>
        </p:spPr>
        <p:txBody>
          <a:bodyPr wrap="square" lIns="0" tIns="0" rIns="0" bIns="0" anchor="t">
            <a:noAutofit/>
          </a:bodyPr>
          <a:lstStyle>
            <a:lvl1pPr marL="171448" indent="-171448" algn="l" defTabSz="68579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43" indent="-171448" algn="l" defTabSz="68579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37" indent="-171448" algn="l" defTabSz="68579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3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28"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2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16"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1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07"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79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Control </a:t>
            </a:r>
          </a:p>
          <a:p>
            <a:pPr marL="0" marR="0" lvl="0" indent="0" algn="ctr" defTabSz="68579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path</a:t>
            </a:r>
          </a:p>
        </p:txBody>
      </p:sp>
      <p:cxnSp>
        <p:nvCxnSpPr>
          <p:cNvPr id="11" name="Straight Arrow Connector 10">
            <a:extLst>
              <a:ext uri="{FF2B5EF4-FFF2-40B4-BE49-F238E27FC236}">
                <a16:creationId xmlns:a16="http://schemas.microsoft.com/office/drawing/2014/main" id="{92A957A4-3A65-A393-94D4-8F36589BAE37}"/>
              </a:ext>
            </a:extLst>
          </p:cNvPr>
          <p:cNvCxnSpPr>
            <a:cxnSpLocks/>
          </p:cNvCxnSpPr>
          <p:nvPr/>
        </p:nvCxnSpPr>
        <p:spPr>
          <a:xfrm>
            <a:off x="3047795" y="4738430"/>
            <a:ext cx="0" cy="822960"/>
          </a:xfrm>
          <a:prstGeom prst="straightConnector1">
            <a:avLst/>
          </a:prstGeom>
          <a:ln w="22225">
            <a:solidFill>
              <a:schemeClr val="tx2"/>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Subtitle 15">
            <a:extLst>
              <a:ext uri="{FF2B5EF4-FFF2-40B4-BE49-F238E27FC236}">
                <a16:creationId xmlns:a16="http://schemas.microsoft.com/office/drawing/2014/main" id="{E8B52472-4C7F-B067-872B-35C2E7556E3F}"/>
              </a:ext>
            </a:extLst>
          </p:cNvPr>
          <p:cNvSpPr txBox="1">
            <a:spLocks/>
          </p:cNvSpPr>
          <p:nvPr/>
        </p:nvSpPr>
        <p:spPr>
          <a:xfrm>
            <a:off x="2061877" y="4978522"/>
            <a:ext cx="733521" cy="151439"/>
          </a:xfrm>
          <a:prstGeom prst="rect">
            <a:avLst/>
          </a:prstGeom>
        </p:spPr>
        <p:txBody>
          <a:bodyPr wrap="square" lIns="0" tIns="0" rIns="0" bIns="0" anchor="t">
            <a:noAutofit/>
          </a:bodyPr>
          <a:lstStyle>
            <a:lvl1pPr marL="171448" indent="-171448" algn="l" defTabSz="68579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43" indent="-171448" algn="l" defTabSz="68579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37" indent="-171448" algn="l" defTabSz="68579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3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28"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2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16"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1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07"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79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Data </a:t>
            </a:r>
          </a:p>
          <a:p>
            <a:pPr marL="0" marR="0" lvl="0" indent="0" algn="ctr" defTabSz="68579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path</a:t>
            </a:r>
          </a:p>
        </p:txBody>
      </p:sp>
      <p:sp>
        <p:nvSpPr>
          <p:cNvPr id="13" name="Subtitle 15">
            <a:extLst>
              <a:ext uri="{FF2B5EF4-FFF2-40B4-BE49-F238E27FC236}">
                <a16:creationId xmlns:a16="http://schemas.microsoft.com/office/drawing/2014/main" id="{F6AD38A7-95CB-2CCE-7821-304BE74DBBE3}"/>
              </a:ext>
            </a:extLst>
          </p:cNvPr>
          <p:cNvSpPr txBox="1">
            <a:spLocks/>
          </p:cNvSpPr>
          <p:nvPr/>
        </p:nvSpPr>
        <p:spPr>
          <a:xfrm>
            <a:off x="704463" y="2874337"/>
            <a:ext cx="4378493" cy="688732"/>
          </a:xfrm>
          <a:prstGeom prst="rect">
            <a:avLst/>
          </a:prstGeom>
        </p:spPr>
        <p:txBody>
          <a:bodyPr wrap="square" lIns="0" tIns="0" rIns="0" bIns="0" anchor="t">
            <a:noAutofit/>
          </a:bodyPr>
          <a:lstStyle>
            <a:lvl1pPr marL="228597" indent="-228597" algn="l" defTabSz="91438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90" indent="-228597" algn="l" defTabSz="91438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82" indent="-228597" algn="l" defTabSz="91438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76"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70"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62"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55"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49"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42" indent="-228597" algn="l" defTabSz="91438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86"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FFFFFF"/>
                </a:solidFill>
                <a:effectLst/>
                <a:uLnTx/>
                <a:uFillTx/>
                <a:latin typeface="Arial"/>
                <a:ea typeface="+mn-ea"/>
                <a:cs typeface="Arial"/>
              </a:rPr>
              <a:t>No backup software required</a:t>
            </a:r>
          </a:p>
          <a:p>
            <a:pPr marL="0" marR="0" lvl="0" indent="0" algn="ctr" defTabSz="914386"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FFFFFF"/>
                </a:solidFill>
                <a:effectLst/>
                <a:uLnTx/>
                <a:uFillTx/>
                <a:latin typeface="Arial"/>
                <a:ea typeface="+mn-ea"/>
                <a:cs typeface="Arial"/>
              </a:rPr>
              <a:t>Backup directly to PowerProtect Data Domain</a:t>
            </a:r>
            <a:endParaRPr kumimoji="0" lang="en-US" sz="1600" b="0" i="0" u="none" strike="noStrike" kern="1200" cap="none" spc="0" normalizeH="0" baseline="0" noProof="0">
              <a:ln>
                <a:noFill/>
              </a:ln>
              <a:solidFill>
                <a:srgbClr val="808080"/>
              </a:solidFill>
              <a:effectLst/>
              <a:uLnTx/>
              <a:uFillTx/>
              <a:latin typeface="Arial"/>
              <a:ea typeface="+mn-ea"/>
              <a:cs typeface="Arial"/>
            </a:endParaRPr>
          </a:p>
          <a:p>
            <a:pPr marL="228597" marR="0" lvl="0" indent="-228597" algn="ctr" defTabSz="914386"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cxnSp>
        <p:nvCxnSpPr>
          <p:cNvPr id="14" name="Straight Connector 13">
            <a:extLst>
              <a:ext uri="{FF2B5EF4-FFF2-40B4-BE49-F238E27FC236}">
                <a16:creationId xmlns:a16="http://schemas.microsoft.com/office/drawing/2014/main" id="{2732B308-5478-47D8-9E5E-743C3030FA4F}"/>
              </a:ext>
            </a:extLst>
          </p:cNvPr>
          <p:cNvCxnSpPr>
            <a:cxnSpLocks/>
          </p:cNvCxnSpPr>
          <p:nvPr/>
        </p:nvCxnSpPr>
        <p:spPr>
          <a:xfrm>
            <a:off x="6096000" y="2539057"/>
            <a:ext cx="0" cy="3787098"/>
          </a:xfrm>
          <a:prstGeom prst="line">
            <a:avLst/>
          </a:prstGeom>
          <a:ln w="12700">
            <a:gradFill>
              <a:gsLst>
                <a:gs pos="0">
                  <a:schemeClr val="accent1">
                    <a:lumMod val="0"/>
                    <a:lumOff val="100000"/>
                    <a:alpha val="0"/>
                  </a:schemeClr>
                </a:gs>
                <a:gs pos="65000">
                  <a:schemeClr val="bg1"/>
                </a:gs>
                <a:gs pos="35000">
                  <a:schemeClr val="bg1"/>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5" name="Subtitle 15">
            <a:extLst>
              <a:ext uri="{FF2B5EF4-FFF2-40B4-BE49-F238E27FC236}">
                <a16:creationId xmlns:a16="http://schemas.microsoft.com/office/drawing/2014/main" id="{1D54FE99-0CB8-C05C-90DE-E64BD5C2D3AC}"/>
              </a:ext>
            </a:extLst>
          </p:cNvPr>
          <p:cNvSpPr txBox="1">
            <a:spLocks/>
          </p:cNvSpPr>
          <p:nvPr/>
        </p:nvSpPr>
        <p:spPr>
          <a:xfrm>
            <a:off x="6503393" y="2854425"/>
            <a:ext cx="5041802" cy="716460"/>
          </a:xfrm>
          <a:prstGeom prst="rect">
            <a:avLst/>
          </a:prstGeom>
        </p:spPr>
        <p:txBody>
          <a:bodyPr wrap="square" lIns="0" tIns="0" rIns="0" bIns="0" anchor="t">
            <a:noAutofit/>
          </a:bodyPr>
          <a:lstStyle>
            <a:lvl1pPr marL="171448" indent="-171448" algn="l" defTabSz="68579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43" indent="-171448" algn="l" defTabSz="68579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37" indent="-171448" algn="l" defTabSz="68579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3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28"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2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16"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1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07"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79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Enhanced backup orchestration</a:t>
            </a:r>
          </a:p>
          <a:p>
            <a:pPr marL="0" marR="0" lvl="0" indent="0" algn="ctr" defTabSz="68579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Crash and application consistent backup and recovery</a:t>
            </a:r>
          </a:p>
          <a:p>
            <a:pPr marL="0" marR="0" lvl="0" indent="0" algn="ctr" defTabSz="68579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Centralized management</a:t>
            </a:r>
          </a:p>
        </p:txBody>
      </p:sp>
      <p:pic>
        <p:nvPicPr>
          <p:cNvPr id="16" name="Picture 15" descr="A picture containing rectangle, screenshot, design, art&#10;&#10;Description automatically generated">
            <a:extLst>
              <a:ext uri="{FF2B5EF4-FFF2-40B4-BE49-F238E27FC236}">
                <a16:creationId xmlns:a16="http://schemas.microsoft.com/office/drawing/2014/main" id="{C390FC8A-C74A-B12B-B91A-8C0FF69415C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5625" r="93984">
                        <a14:foregroundMark x1="9688" y1="46641" x2="9688" y2="53047"/>
                        <a14:foregroundMark x1="5703" y1="47109" x2="5859" y2="50703"/>
                        <a14:foregroundMark x1="46719" y1="49766" x2="50313" y2="49766"/>
                        <a14:foregroundMark x1="93828" y1="45781" x2="93984" y2="50391"/>
                      </a14:backgroundRemoval>
                    </a14:imgEffect>
                  </a14:imgLayer>
                </a14:imgProps>
              </a:ext>
            </a:extLst>
          </a:blip>
          <a:srcRect l="4073" t="40992" r="4224" b="41272"/>
          <a:stretch/>
        </p:blipFill>
        <p:spPr>
          <a:xfrm>
            <a:off x="6655837" y="4134635"/>
            <a:ext cx="2088672" cy="403971"/>
          </a:xfrm>
          <a:prstGeom prst="rect">
            <a:avLst/>
          </a:prstGeom>
        </p:spPr>
      </p:pic>
      <p:pic>
        <p:nvPicPr>
          <p:cNvPr id="17" name="Picture 16">
            <a:extLst>
              <a:ext uri="{FF2B5EF4-FFF2-40B4-BE49-F238E27FC236}">
                <a16:creationId xmlns:a16="http://schemas.microsoft.com/office/drawing/2014/main" id="{710A861C-2E7B-422F-4FEB-CC856C64E217}"/>
              </a:ext>
            </a:extLst>
          </p:cNvPr>
          <p:cNvPicPr>
            <a:picLocks noChangeAspect="1"/>
          </p:cNvPicPr>
          <p:nvPr/>
        </p:nvPicPr>
        <p:blipFill>
          <a:blip r:embed="rId5"/>
          <a:srcRect/>
          <a:stretch/>
        </p:blipFill>
        <p:spPr>
          <a:xfrm>
            <a:off x="10243208" y="4785468"/>
            <a:ext cx="1531676" cy="748189"/>
          </a:xfrm>
          <a:prstGeom prst="rect">
            <a:avLst/>
          </a:prstGeom>
          <a:effectLst>
            <a:outerShdw blurRad="63500" sx="102000" sy="102000" algn="ctr" rotWithShape="0">
              <a:prstClr val="black">
                <a:alpha val="40000"/>
              </a:prstClr>
            </a:outerShdw>
          </a:effectLst>
        </p:spPr>
      </p:pic>
      <p:cxnSp>
        <p:nvCxnSpPr>
          <p:cNvPr id="18" name="Connector: Elbow 17">
            <a:extLst>
              <a:ext uri="{FF2B5EF4-FFF2-40B4-BE49-F238E27FC236}">
                <a16:creationId xmlns:a16="http://schemas.microsoft.com/office/drawing/2014/main" id="{7759AA14-F729-76BA-8502-47B2794D4520}"/>
              </a:ext>
            </a:extLst>
          </p:cNvPr>
          <p:cNvCxnSpPr>
            <a:cxnSpLocks/>
          </p:cNvCxnSpPr>
          <p:nvPr/>
        </p:nvCxnSpPr>
        <p:spPr>
          <a:xfrm rot="10800000" flipV="1">
            <a:off x="9613072" y="5563418"/>
            <a:ext cx="1111682" cy="311287"/>
          </a:xfrm>
          <a:prstGeom prst="bentConnector3">
            <a:avLst>
              <a:gd name="adj1" fmla="val -123"/>
            </a:avLst>
          </a:prstGeom>
          <a:ln w="22225" cap="flat" cmpd="sng" algn="ctr">
            <a:solidFill>
              <a:schemeClr val="tx2"/>
            </a:solidFill>
            <a:prstDash val="dash"/>
            <a:round/>
            <a:headEnd type="triangle" w="med" len="med"/>
            <a:tailEnd type="triangle" w="med" len="med"/>
          </a:ln>
        </p:spPr>
        <p:style>
          <a:lnRef idx="0">
            <a:scrgbClr r="0" g="0" b="0"/>
          </a:lnRef>
          <a:fillRef idx="0">
            <a:scrgbClr r="0" g="0" b="0"/>
          </a:fillRef>
          <a:effectRef idx="0">
            <a:scrgbClr r="0" g="0" b="0"/>
          </a:effectRef>
          <a:fontRef idx="minor">
            <a:schemeClr val="tx1"/>
          </a:fontRef>
        </p:style>
      </p:cxnSp>
      <p:cxnSp>
        <p:nvCxnSpPr>
          <p:cNvPr id="19" name="Connector: Elbow 18">
            <a:extLst>
              <a:ext uri="{FF2B5EF4-FFF2-40B4-BE49-F238E27FC236}">
                <a16:creationId xmlns:a16="http://schemas.microsoft.com/office/drawing/2014/main" id="{DC5BDD17-C135-7634-F0EC-BAA577D19AD0}"/>
              </a:ext>
            </a:extLst>
          </p:cNvPr>
          <p:cNvCxnSpPr>
            <a:cxnSpLocks/>
          </p:cNvCxnSpPr>
          <p:nvPr/>
        </p:nvCxnSpPr>
        <p:spPr>
          <a:xfrm>
            <a:off x="9715249" y="4616980"/>
            <a:ext cx="1009505" cy="152677"/>
          </a:xfrm>
          <a:prstGeom prst="bentConnector3">
            <a:avLst>
              <a:gd name="adj1" fmla="val 100007"/>
            </a:avLst>
          </a:prstGeom>
          <a:ln w="22225" cap="flat" cmpd="sng" algn="ctr">
            <a:solidFill>
              <a:schemeClr val="tx2"/>
            </a:solidFill>
            <a:prstDash val="dash"/>
            <a:round/>
            <a:headEnd type="triangle" w="med" len="med"/>
            <a:tailEnd type="triangle" w="med" len="med"/>
          </a:ln>
        </p:spPr>
        <p:style>
          <a:lnRef idx="0">
            <a:scrgbClr r="0" g="0" b="0"/>
          </a:lnRef>
          <a:fillRef idx="0">
            <a:scrgbClr r="0" g="0" b="0"/>
          </a:fillRef>
          <a:effectRef idx="0">
            <a:scrgbClr r="0" g="0" b="0"/>
          </a:effectRef>
          <a:fontRef idx="minor">
            <a:schemeClr val="tx1"/>
          </a:fontRef>
        </p:style>
      </p:cxnSp>
      <p:sp>
        <p:nvSpPr>
          <p:cNvPr id="20" name="Subtitle 15">
            <a:extLst>
              <a:ext uri="{FF2B5EF4-FFF2-40B4-BE49-F238E27FC236}">
                <a16:creationId xmlns:a16="http://schemas.microsoft.com/office/drawing/2014/main" id="{7CB949B7-F2AF-3E5C-F818-68FD4D27D66D}"/>
              </a:ext>
            </a:extLst>
          </p:cNvPr>
          <p:cNvSpPr txBox="1">
            <a:spLocks/>
          </p:cNvSpPr>
          <p:nvPr/>
        </p:nvSpPr>
        <p:spPr>
          <a:xfrm>
            <a:off x="9833852" y="4389976"/>
            <a:ext cx="1009505" cy="166828"/>
          </a:xfrm>
          <a:prstGeom prst="rect">
            <a:avLst/>
          </a:prstGeom>
        </p:spPr>
        <p:txBody>
          <a:bodyPr wrap="square" lIns="0" tIns="0" rIns="0" bIns="0" anchor="t">
            <a:noAutofit/>
          </a:bodyPr>
          <a:lstStyle>
            <a:lvl1pPr marL="171448" indent="-171448" algn="l" defTabSz="68579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43" indent="-171448" algn="l" defTabSz="68579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37" indent="-171448" algn="l" defTabSz="68579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3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28"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2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16"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1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07"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79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Control path</a:t>
            </a:r>
          </a:p>
        </p:txBody>
      </p:sp>
      <p:sp>
        <p:nvSpPr>
          <p:cNvPr id="21" name="Subtitle 15">
            <a:extLst>
              <a:ext uri="{FF2B5EF4-FFF2-40B4-BE49-F238E27FC236}">
                <a16:creationId xmlns:a16="http://schemas.microsoft.com/office/drawing/2014/main" id="{03205861-9620-C958-2F9B-EB96DEB882F7}"/>
              </a:ext>
            </a:extLst>
          </p:cNvPr>
          <p:cNvSpPr txBox="1">
            <a:spLocks/>
          </p:cNvSpPr>
          <p:nvPr/>
        </p:nvSpPr>
        <p:spPr>
          <a:xfrm>
            <a:off x="9814874" y="5657572"/>
            <a:ext cx="1009505" cy="166828"/>
          </a:xfrm>
          <a:prstGeom prst="rect">
            <a:avLst/>
          </a:prstGeom>
        </p:spPr>
        <p:txBody>
          <a:bodyPr wrap="square" lIns="0" tIns="0" rIns="0" bIns="0" anchor="t">
            <a:noAutofit/>
          </a:bodyPr>
          <a:lstStyle>
            <a:lvl1pPr marL="171448" indent="-171448" algn="l" defTabSz="68579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43" indent="-171448" algn="l" defTabSz="68579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37" indent="-171448" algn="l" defTabSz="68579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3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28"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2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16"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1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07"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79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Control path</a:t>
            </a:r>
          </a:p>
        </p:txBody>
      </p:sp>
      <p:cxnSp>
        <p:nvCxnSpPr>
          <p:cNvPr id="22" name="Straight Arrow Connector 21">
            <a:extLst>
              <a:ext uri="{FF2B5EF4-FFF2-40B4-BE49-F238E27FC236}">
                <a16:creationId xmlns:a16="http://schemas.microsoft.com/office/drawing/2014/main" id="{C8605831-7A58-3EEB-213F-64EBCC57AF22}"/>
              </a:ext>
            </a:extLst>
          </p:cNvPr>
          <p:cNvCxnSpPr>
            <a:cxnSpLocks/>
          </p:cNvCxnSpPr>
          <p:nvPr/>
        </p:nvCxnSpPr>
        <p:spPr>
          <a:xfrm flipH="1">
            <a:off x="9121670" y="4943475"/>
            <a:ext cx="5738" cy="625059"/>
          </a:xfrm>
          <a:prstGeom prst="straightConnector1">
            <a:avLst/>
          </a:prstGeom>
          <a:ln w="31750" cap="flat" cmpd="sng" algn="ctr">
            <a:solidFill>
              <a:schemeClr val="tx2"/>
            </a:solidFill>
            <a:prstDash val="solid"/>
            <a:round/>
            <a:headEnd type="triangle" w="med" len="sm"/>
            <a:tailEnd type="triangle" w="med" len="sm"/>
          </a:ln>
        </p:spPr>
        <p:style>
          <a:lnRef idx="0">
            <a:scrgbClr r="0" g="0" b="0"/>
          </a:lnRef>
          <a:fillRef idx="0">
            <a:scrgbClr r="0" g="0" b="0"/>
          </a:fillRef>
          <a:effectRef idx="0">
            <a:scrgbClr r="0" g="0" b="0"/>
          </a:effectRef>
          <a:fontRef idx="minor">
            <a:schemeClr val="tx1"/>
          </a:fontRef>
        </p:style>
      </p:cxnSp>
      <p:sp>
        <p:nvSpPr>
          <p:cNvPr id="23" name="Subtitle 15">
            <a:extLst>
              <a:ext uri="{FF2B5EF4-FFF2-40B4-BE49-F238E27FC236}">
                <a16:creationId xmlns:a16="http://schemas.microsoft.com/office/drawing/2014/main" id="{C2D56591-7E51-6CD6-6331-634FB028B9C4}"/>
              </a:ext>
            </a:extLst>
          </p:cNvPr>
          <p:cNvSpPr txBox="1">
            <a:spLocks/>
          </p:cNvSpPr>
          <p:nvPr/>
        </p:nvSpPr>
        <p:spPr>
          <a:xfrm>
            <a:off x="8399416" y="4985666"/>
            <a:ext cx="733521" cy="151439"/>
          </a:xfrm>
          <a:prstGeom prst="rect">
            <a:avLst/>
          </a:prstGeom>
        </p:spPr>
        <p:txBody>
          <a:bodyPr wrap="square" lIns="0" tIns="0" rIns="0" bIns="0" anchor="t">
            <a:noAutofit/>
          </a:bodyPr>
          <a:lstStyle>
            <a:lvl1pPr marL="171448" indent="-171448" algn="l" defTabSz="68579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43" indent="-171448" algn="l" defTabSz="68579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37" indent="-171448" algn="l" defTabSz="68579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3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28"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2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16"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1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07"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79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Data </a:t>
            </a:r>
          </a:p>
          <a:p>
            <a:pPr marL="0" marR="0" lvl="0" indent="0" algn="ctr" defTabSz="68579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path</a:t>
            </a:r>
          </a:p>
        </p:txBody>
      </p:sp>
      <p:sp>
        <p:nvSpPr>
          <p:cNvPr id="24" name="Rectangle 23">
            <a:extLst>
              <a:ext uri="{FF2B5EF4-FFF2-40B4-BE49-F238E27FC236}">
                <a16:creationId xmlns:a16="http://schemas.microsoft.com/office/drawing/2014/main" id="{C908DEFD-C77E-C8CA-DBC4-38F96DD3ACCC}"/>
              </a:ext>
            </a:extLst>
          </p:cNvPr>
          <p:cNvSpPr/>
          <p:nvPr/>
        </p:nvSpPr>
        <p:spPr>
          <a:xfrm>
            <a:off x="6641390" y="4122563"/>
            <a:ext cx="2153569" cy="429459"/>
          </a:xfrm>
          <a:prstGeom prst="rect">
            <a:avLst/>
          </a:prstGeom>
          <a:noFill/>
          <a:ln w="6350">
            <a:solidFill>
              <a:schemeClr val="tx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5" name="Subtitle 15">
            <a:extLst>
              <a:ext uri="{FF2B5EF4-FFF2-40B4-BE49-F238E27FC236}">
                <a16:creationId xmlns:a16="http://schemas.microsoft.com/office/drawing/2014/main" id="{6EC0E53A-802E-5740-75EF-40FFB712D3B1}"/>
              </a:ext>
            </a:extLst>
          </p:cNvPr>
          <p:cNvSpPr txBox="1">
            <a:spLocks/>
          </p:cNvSpPr>
          <p:nvPr/>
        </p:nvSpPr>
        <p:spPr>
          <a:xfrm>
            <a:off x="6473529" y="4653407"/>
            <a:ext cx="1246729" cy="151439"/>
          </a:xfrm>
          <a:prstGeom prst="rect">
            <a:avLst/>
          </a:prstGeom>
        </p:spPr>
        <p:txBody>
          <a:bodyPr wrap="square" lIns="0" tIns="0" rIns="0" bIns="0" anchor="t">
            <a:noAutofit/>
          </a:bodyPr>
          <a:lstStyle>
            <a:lvl1pPr marL="171448" indent="-171448" algn="l" defTabSz="68579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43" indent="-171448" algn="l" defTabSz="68579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37" indent="-171448" algn="l" defTabSz="68579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3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28"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2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16"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12"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07" indent="-171448" algn="l" defTabSz="68579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79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Multiple </a:t>
            </a:r>
          </a:p>
          <a:p>
            <a:pPr marL="0" marR="0" lvl="0" indent="0" algn="ctr" defTabSz="68579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clusters</a:t>
            </a:r>
          </a:p>
        </p:txBody>
      </p:sp>
      <p:sp>
        <p:nvSpPr>
          <p:cNvPr id="28" name="TextBox 27">
            <a:extLst>
              <a:ext uri="{FF2B5EF4-FFF2-40B4-BE49-F238E27FC236}">
                <a16:creationId xmlns:a16="http://schemas.microsoft.com/office/drawing/2014/main" id="{184DD8ED-C827-4230-F681-542A09CA071B}"/>
              </a:ext>
            </a:extLst>
          </p:cNvPr>
          <p:cNvSpPr txBox="1"/>
          <p:nvPr/>
        </p:nvSpPr>
        <p:spPr>
          <a:xfrm>
            <a:off x="790590" y="2379687"/>
            <a:ext cx="4206239"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C000"/>
                </a:solidFill>
                <a:effectLst/>
                <a:uLnTx/>
                <a:uFillTx/>
                <a:latin typeface="Arial"/>
                <a:ea typeface="+mn-ea"/>
                <a:cs typeface="+mn-cs"/>
              </a:rPr>
              <a:t>PowerStore</a:t>
            </a:r>
          </a:p>
        </p:txBody>
      </p:sp>
      <p:sp>
        <p:nvSpPr>
          <p:cNvPr id="29" name="TextBox 28">
            <a:extLst>
              <a:ext uri="{FF2B5EF4-FFF2-40B4-BE49-F238E27FC236}">
                <a16:creationId xmlns:a16="http://schemas.microsoft.com/office/drawing/2014/main" id="{2C02B5C7-E1DC-3578-D96C-0BDA1B40C55A}"/>
              </a:ext>
            </a:extLst>
          </p:cNvPr>
          <p:cNvSpPr txBox="1"/>
          <p:nvPr/>
        </p:nvSpPr>
        <p:spPr>
          <a:xfrm>
            <a:off x="6921175" y="2379687"/>
            <a:ext cx="4206239"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C000"/>
                </a:solidFill>
                <a:effectLst/>
                <a:uLnTx/>
                <a:uFillTx/>
                <a:latin typeface="Arial"/>
                <a:ea typeface="+mn-ea"/>
                <a:cs typeface="+mn-cs"/>
              </a:rPr>
              <a:t>PowerMax and PowerStore</a:t>
            </a:r>
          </a:p>
        </p:txBody>
      </p:sp>
      <p:pic>
        <p:nvPicPr>
          <p:cNvPr id="30" name="Picture 10">
            <a:extLst>
              <a:ext uri="{FF2B5EF4-FFF2-40B4-BE49-F238E27FC236}">
                <a16:creationId xmlns:a16="http://schemas.microsoft.com/office/drawing/2014/main" id="{06C09B2A-D820-2B49-8D3B-F14E2D66540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617" t="3426" r="4829" b="49979"/>
          <a:stretch/>
        </p:blipFill>
        <p:spPr bwMode="auto">
          <a:xfrm>
            <a:off x="7536838" y="4469497"/>
            <a:ext cx="2142802" cy="390454"/>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a:extLst>
              <a:ext uri="{FF2B5EF4-FFF2-40B4-BE49-F238E27FC236}">
                <a16:creationId xmlns:a16="http://schemas.microsoft.com/office/drawing/2014/main" id="{F7928657-7BCC-BC1F-8E94-0E58C0E980EA}"/>
              </a:ext>
            </a:extLst>
          </p:cNvPr>
          <p:cNvSpPr/>
          <p:nvPr/>
        </p:nvSpPr>
        <p:spPr>
          <a:xfrm>
            <a:off x="7523430" y="4449951"/>
            <a:ext cx="2173948" cy="429547"/>
          </a:xfrm>
          <a:prstGeom prst="rect">
            <a:avLst/>
          </a:prstGeom>
          <a:noFill/>
          <a:ln w="6350">
            <a:solidFill>
              <a:schemeClr val="tx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2" name="Picture 1" descr="A black and silver computer server&#10;&#10;AI-generated content may be incorrect.">
            <a:extLst>
              <a:ext uri="{FF2B5EF4-FFF2-40B4-BE49-F238E27FC236}">
                <a16:creationId xmlns:a16="http://schemas.microsoft.com/office/drawing/2014/main" id="{D503F537-3634-B621-2006-91BFCC8AB0F0}"/>
              </a:ext>
            </a:extLst>
          </p:cNvPr>
          <p:cNvPicPr>
            <a:picLocks noChangeAspect="1"/>
          </p:cNvPicPr>
          <p:nvPr/>
        </p:nvPicPr>
        <p:blipFill>
          <a:blip r:embed="rId7">
            <a:extLst>
              <a:ext uri="{28A0092B-C50C-407E-A947-70E740481C1C}">
                <a14:useLocalDpi xmlns:a14="http://schemas.microsoft.com/office/drawing/2010/main" val="0"/>
              </a:ext>
            </a:extLst>
          </a:blip>
          <a:srcRect l="4452" t="39941" r="4263" b="43527"/>
          <a:stretch>
            <a:fillRect/>
          </a:stretch>
        </p:blipFill>
        <p:spPr>
          <a:xfrm>
            <a:off x="1462018" y="5574891"/>
            <a:ext cx="2911626" cy="527310"/>
          </a:xfrm>
          <a:prstGeom prst="rect">
            <a:avLst/>
          </a:prstGeom>
        </p:spPr>
      </p:pic>
      <p:grpSp>
        <p:nvGrpSpPr>
          <p:cNvPr id="39" name="Group 38">
            <a:extLst>
              <a:ext uri="{FF2B5EF4-FFF2-40B4-BE49-F238E27FC236}">
                <a16:creationId xmlns:a16="http://schemas.microsoft.com/office/drawing/2014/main" id="{30C38EBA-496F-32CD-1231-7A469288B90A}"/>
              </a:ext>
            </a:extLst>
          </p:cNvPr>
          <p:cNvGrpSpPr>
            <a:grpSpLocks noChangeAspect="1"/>
          </p:cNvGrpSpPr>
          <p:nvPr/>
        </p:nvGrpSpPr>
        <p:grpSpPr>
          <a:xfrm>
            <a:off x="4075173" y="5202053"/>
            <a:ext cx="662901" cy="401854"/>
            <a:chOff x="3139726" y="1561686"/>
            <a:chExt cx="1371006" cy="831109"/>
          </a:xfrm>
        </p:grpSpPr>
        <p:sp>
          <p:nvSpPr>
            <p:cNvPr id="40" name="Graphic 83">
              <a:extLst>
                <a:ext uri="{FF2B5EF4-FFF2-40B4-BE49-F238E27FC236}">
                  <a16:creationId xmlns:a16="http://schemas.microsoft.com/office/drawing/2014/main" id="{6E50F600-5014-7D38-794F-FAA9704498EB}"/>
                </a:ext>
              </a:extLst>
            </p:cNvPr>
            <p:cNvSpPr>
              <a:spLocks noChangeAspect="1"/>
            </p:cNvSpPr>
            <p:nvPr/>
          </p:nvSpPr>
          <p:spPr>
            <a:xfrm>
              <a:off x="3139726" y="1561686"/>
              <a:ext cx="1359597" cy="831109"/>
            </a:xfrm>
            <a:custGeom>
              <a:avLst/>
              <a:gdLst>
                <a:gd name="connsiteX0" fmla="*/ 344805 w 590550"/>
                <a:gd name="connsiteY0" fmla="*/ 0 h 360997"/>
                <a:gd name="connsiteX1" fmla="*/ 217170 w 590550"/>
                <a:gd name="connsiteY1" fmla="*/ 68580 h 360997"/>
                <a:gd name="connsiteX2" fmla="*/ 187643 w 590550"/>
                <a:gd name="connsiteY2" fmla="*/ 68580 h 360997"/>
                <a:gd name="connsiteX3" fmla="*/ 79058 w 590550"/>
                <a:gd name="connsiteY3" fmla="*/ 156210 h 360997"/>
                <a:gd name="connsiteX4" fmla="*/ 0 w 590550"/>
                <a:gd name="connsiteY4" fmla="*/ 253365 h 360997"/>
                <a:gd name="connsiteX5" fmla="*/ 108585 w 590550"/>
                <a:gd name="connsiteY5" fmla="*/ 360998 h 360997"/>
                <a:gd name="connsiteX6" fmla="*/ 492443 w 590550"/>
                <a:gd name="connsiteY6" fmla="*/ 360998 h 360997"/>
                <a:gd name="connsiteX7" fmla="*/ 590550 w 590550"/>
                <a:gd name="connsiteY7" fmla="*/ 262890 h 360997"/>
                <a:gd name="connsiteX8" fmla="*/ 492443 w 590550"/>
                <a:gd name="connsiteY8" fmla="*/ 165735 h 360997"/>
                <a:gd name="connsiteX9" fmla="*/ 344805 w 590550"/>
                <a:gd name="connsiteY9" fmla="*/ 0 h 36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0550" h="360997">
                  <a:moveTo>
                    <a:pt x="344805" y="0"/>
                  </a:moveTo>
                  <a:cubicBezTo>
                    <a:pt x="256223" y="0"/>
                    <a:pt x="217170" y="68580"/>
                    <a:pt x="217170" y="68580"/>
                  </a:cubicBezTo>
                  <a:cubicBezTo>
                    <a:pt x="207645" y="68580"/>
                    <a:pt x="197168" y="68580"/>
                    <a:pt x="187643" y="68580"/>
                  </a:cubicBezTo>
                  <a:cubicBezTo>
                    <a:pt x="89535" y="68580"/>
                    <a:pt x="79058" y="156210"/>
                    <a:pt x="79058" y="156210"/>
                  </a:cubicBezTo>
                  <a:cubicBezTo>
                    <a:pt x="79058" y="156210"/>
                    <a:pt x="0" y="175260"/>
                    <a:pt x="0" y="253365"/>
                  </a:cubicBezTo>
                  <a:cubicBezTo>
                    <a:pt x="0" y="340995"/>
                    <a:pt x="68580" y="360998"/>
                    <a:pt x="108585" y="360998"/>
                  </a:cubicBezTo>
                  <a:cubicBezTo>
                    <a:pt x="492443" y="360998"/>
                    <a:pt x="492443" y="360998"/>
                    <a:pt x="492443" y="360998"/>
                  </a:cubicBezTo>
                  <a:cubicBezTo>
                    <a:pt x="492443" y="360998"/>
                    <a:pt x="590550" y="350520"/>
                    <a:pt x="590550" y="262890"/>
                  </a:cubicBezTo>
                  <a:cubicBezTo>
                    <a:pt x="590550" y="175260"/>
                    <a:pt x="492443" y="165735"/>
                    <a:pt x="492443" y="165735"/>
                  </a:cubicBezTo>
                  <a:cubicBezTo>
                    <a:pt x="492443" y="77153"/>
                    <a:pt x="433388" y="0"/>
                    <a:pt x="344805" y="0"/>
                  </a:cubicBezTo>
                  <a:close/>
                </a:path>
              </a:pathLst>
            </a:custGeom>
            <a:solidFill>
              <a:srgbClr val="0D2155">
                <a:alpha val="0"/>
              </a:srgbClr>
            </a:solidFill>
            <a:ln w="19050" cap="flat">
              <a:solidFill>
                <a:schemeClr val="tx2"/>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nvGrpSpPr>
            <p:cNvPr id="41" name="Group 40">
              <a:extLst>
                <a:ext uri="{FF2B5EF4-FFF2-40B4-BE49-F238E27FC236}">
                  <a16:creationId xmlns:a16="http://schemas.microsoft.com/office/drawing/2014/main" id="{5481433E-67CE-0724-69F6-F5633C881E99}"/>
                </a:ext>
              </a:extLst>
            </p:cNvPr>
            <p:cNvGrpSpPr/>
            <p:nvPr/>
          </p:nvGrpSpPr>
          <p:grpSpPr>
            <a:xfrm>
              <a:off x="3360040" y="1602310"/>
              <a:ext cx="1150692" cy="733731"/>
              <a:chOff x="3360040" y="1602310"/>
              <a:chExt cx="1150692" cy="733731"/>
            </a:xfrm>
          </p:grpSpPr>
          <p:pic>
            <p:nvPicPr>
              <p:cNvPr id="42" name="Picture 41" descr="A picture containing text, screenshot, graphics, graphic design&#10;&#10;Description automatically generated">
                <a:extLst>
                  <a:ext uri="{FF2B5EF4-FFF2-40B4-BE49-F238E27FC236}">
                    <a16:creationId xmlns:a16="http://schemas.microsoft.com/office/drawing/2014/main" id="{E31850B6-1FA8-0155-AB86-078A2833E52D}"/>
                  </a:ext>
                </a:extLst>
              </p:cNvPr>
              <p:cNvPicPr>
                <a:picLocks noChangeAspect="1"/>
              </p:cNvPicPr>
              <p:nvPr/>
            </p:nvPicPr>
            <p:blipFill rotWithShape="1">
              <a:blip r:embed="rId8"/>
              <a:srcRect l="15535" t="26994" r="62283" b="25784"/>
              <a:stretch/>
            </p:blipFill>
            <p:spPr>
              <a:xfrm>
                <a:off x="3360040" y="1864174"/>
                <a:ext cx="353573" cy="397571"/>
              </a:xfrm>
              <a:prstGeom prst="rect">
                <a:avLst/>
              </a:prstGeom>
            </p:spPr>
          </p:pic>
          <p:pic>
            <p:nvPicPr>
              <p:cNvPr id="43" name="Picture 2" descr="Aws Logo Icon - Download in Flat Style">
                <a:extLst>
                  <a:ext uri="{FF2B5EF4-FFF2-40B4-BE49-F238E27FC236}">
                    <a16:creationId xmlns:a16="http://schemas.microsoft.com/office/drawing/2014/main" id="{536111E0-8A64-16BF-87EB-144F8318B5A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96449" y="1602310"/>
                <a:ext cx="424014" cy="468613"/>
              </a:xfrm>
              <a:prstGeom prst="rect">
                <a:avLst/>
              </a:prstGeom>
              <a:noFill/>
              <a:effectLst>
                <a:outerShdw blurRad="25400" dist="38100" dir="2700000" sx="92000" sy="92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4" name="Picture 2" descr="Aws Logo Icon - Download in Flat Style">
                <a:extLst>
                  <a:ext uri="{FF2B5EF4-FFF2-40B4-BE49-F238E27FC236}">
                    <a16:creationId xmlns:a16="http://schemas.microsoft.com/office/drawing/2014/main" id="{E831C7C1-B16D-4619-EB06-EE0A57CA24B8}"/>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b="47045"/>
              <a:stretch/>
            </p:blipFill>
            <p:spPr bwMode="auto">
              <a:xfrm>
                <a:off x="3696450" y="1602310"/>
                <a:ext cx="424014" cy="248156"/>
              </a:xfrm>
              <a:prstGeom prst="rect">
                <a:avLst/>
              </a:prstGeom>
              <a:noFill/>
              <a:effectLst>
                <a:outerShdw blurRad="25400" dist="38100" dir="2700000" sx="92000" sy="92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 name="Picture 4" descr="Google Cloud Logo, history, meaning, symbol, PNG">
                <a:extLst>
                  <a:ext uri="{FF2B5EF4-FFF2-40B4-BE49-F238E27FC236}">
                    <a16:creationId xmlns:a16="http://schemas.microsoft.com/office/drawing/2014/main" id="{D1CF47AE-8FE1-6ABC-9C3B-648FC119EE6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24149" y="2033547"/>
                <a:ext cx="486583" cy="302494"/>
              </a:xfrm>
              <a:prstGeom prst="rect">
                <a:avLst/>
              </a:prstGeom>
              <a:noFill/>
              <a:effectLst>
                <a:outerShdw blurRad="25400" dist="38100" dir="2700000" sx="92000" sy="92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pic>
        <p:nvPicPr>
          <p:cNvPr id="7" name="Picture 6" descr="A black and silver computer server&#10;&#10;AI-generated content may be incorrect.">
            <a:extLst>
              <a:ext uri="{FF2B5EF4-FFF2-40B4-BE49-F238E27FC236}">
                <a16:creationId xmlns:a16="http://schemas.microsoft.com/office/drawing/2014/main" id="{6B338FAF-3E85-7AAC-0628-19E826AFCBE1}"/>
              </a:ext>
            </a:extLst>
          </p:cNvPr>
          <p:cNvPicPr>
            <a:picLocks noChangeAspect="1"/>
          </p:cNvPicPr>
          <p:nvPr/>
        </p:nvPicPr>
        <p:blipFill>
          <a:blip r:embed="rId7">
            <a:extLst>
              <a:ext uri="{28A0092B-C50C-407E-A947-70E740481C1C}">
                <a14:useLocalDpi xmlns:a14="http://schemas.microsoft.com/office/drawing/2010/main" val="0"/>
              </a:ext>
            </a:extLst>
          </a:blip>
          <a:srcRect l="4452" t="39941" r="4263" b="43527"/>
          <a:stretch>
            <a:fillRect/>
          </a:stretch>
        </p:blipFill>
        <p:spPr>
          <a:xfrm>
            <a:off x="6673593" y="5596290"/>
            <a:ext cx="2911626" cy="527310"/>
          </a:xfrm>
          <a:prstGeom prst="rect">
            <a:avLst/>
          </a:prstGeom>
        </p:spPr>
      </p:pic>
      <p:grpSp>
        <p:nvGrpSpPr>
          <p:cNvPr id="32" name="Group 31">
            <a:extLst>
              <a:ext uri="{FF2B5EF4-FFF2-40B4-BE49-F238E27FC236}">
                <a16:creationId xmlns:a16="http://schemas.microsoft.com/office/drawing/2014/main" id="{BECDCF83-D6B5-D5E8-7D70-63CFAC4D55BF}"/>
              </a:ext>
            </a:extLst>
          </p:cNvPr>
          <p:cNvGrpSpPr>
            <a:grpSpLocks noChangeAspect="1"/>
          </p:cNvGrpSpPr>
          <p:nvPr/>
        </p:nvGrpSpPr>
        <p:grpSpPr>
          <a:xfrm>
            <a:off x="9325341" y="5194814"/>
            <a:ext cx="662901" cy="401854"/>
            <a:chOff x="3139726" y="1561686"/>
            <a:chExt cx="1371006" cy="831109"/>
          </a:xfrm>
        </p:grpSpPr>
        <p:sp>
          <p:nvSpPr>
            <p:cNvPr id="33" name="Graphic 83">
              <a:extLst>
                <a:ext uri="{FF2B5EF4-FFF2-40B4-BE49-F238E27FC236}">
                  <a16:creationId xmlns:a16="http://schemas.microsoft.com/office/drawing/2014/main" id="{FE77CD30-7FC7-9019-3E89-AE32043594CC}"/>
                </a:ext>
              </a:extLst>
            </p:cNvPr>
            <p:cNvSpPr>
              <a:spLocks noChangeAspect="1"/>
            </p:cNvSpPr>
            <p:nvPr/>
          </p:nvSpPr>
          <p:spPr>
            <a:xfrm>
              <a:off x="3139726" y="1561686"/>
              <a:ext cx="1359597" cy="831109"/>
            </a:xfrm>
            <a:custGeom>
              <a:avLst/>
              <a:gdLst>
                <a:gd name="connsiteX0" fmla="*/ 344805 w 590550"/>
                <a:gd name="connsiteY0" fmla="*/ 0 h 360997"/>
                <a:gd name="connsiteX1" fmla="*/ 217170 w 590550"/>
                <a:gd name="connsiteY1" fmla="*/ 68580 h 360997"/>
                <a:gd name="connsiteX2" fmla="*/ 187643 w 590550"/>
                <a:gd name="connsiteY2" fmla="*/ 68580 h 360997"/>
                <a:gd name="connsiteX3" fmla="*/ 79058 w 590550"/>
                <a:gd name="connsiteY3" fmla="*/ 156210 h 360997"/>
                <a:gd name="connsiteX4" fmla="*/ 0 w 590550"/>
                <a:gd name="connsiteY4" fmla="*/ 253365 h 360997"/>
                <a:gd name="connsiteX5" fmla="*/ 108585 w 590550"/>
                <a:gd name="connsiteY5" fmla="*/ 360998 h 360997"/>
                <a:gd name="connsiteX6" fmla="*/ 492443 w 590550"/>
                <a:gd name="connsiteY6" fmla="*/ 360998 h 360997"/>
                <a:gd name="connsiteX7" fmla="*/ 590550 w 590550"/>
                <a:gd name="connsiteY7" fmla="*/ 262890 h 360997"/>
                <a:gd name="connsiteX8" fmla="*/ 492443 w 590550"/>
                <a:gd name="connsiteY8" fmla="*/ 165735 h 360997"/>
                <a:gd name="connsiteX9" fmla="*/ 344805 w 590550"/>
                <a:gd name="connsiteY9" fmla="*/ 0 h 36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0550" h="360997">
                  <a:moveTo>
                    <a:pt x="344805" y="0"/>
                  </a:moveTo>
                  <a:cubicBezTo>
                    <a:pt x="256223" y="0"/>
                    <a:pt x="217170" y="68580"/>
                    <a:pt x="217170" y="68580"/>
                  </a:cubicBezTo>
                  <a:cubicBezTo>
                    <a:pt x="207645" y="68580"/>
                    <a:pt x="197168" y="68580"/>
                    <a:pt x="187643" y="68580"/>
                  </a:cubicBezTo>
                  <a:cubicBezTo>
                    <a:pt x="89535" y="68580"/>
                    <a:pt x="79058" y="156210"/>
                    <a:pt x="79058" y="156210"/>
                  </a:cubicBezTo>
                  <a:cubicBezTo>
                    <a:pt x="79058" y="156210"/>
                    <a:pt x="0" y="175260"/>
                    <a:pt x="0" y="253365"/>
                  </a:cubicBezTo>
                  <a:cubicBezTo>
                    <a:pt x="0" y="340995"/>
                    <a:pt x="68580" y="360998"/>
                    <a:pt x="108585" y="360998"/>
                  </a:cubicBezTo>
                  <a:cubicBezTo>
                    <a:pt x="492443" y="360998"/>
                    <a:pt x="492443" y="360998"/>
                    <a:pt x="492443" y="360998"/>
                  </a:cubicBezTo>
                  <a:cubicBezTo>
                    <a:pt x="492443" y="360998"/>
                    <a:pt x="590550" y="350520"/>
                    <a:pt x="590550" y="262890"/>
                  </a:cubicBezTo>
                  <a:cubicBezTo>
                    <a:pt x="590550" y="175260"/>
                    <a:pt x="492443" y="165735"/>
                    <a:pt x="492443" y="165735"/>
                  </a:cubicBezTo>
                  <a:cubicBezTo>
                    <a:pt x="492443" y="77153"/>
                    <a:pt x="433388" y="0"/>
                    <a:pt x="344805" y="0"/>
                  </a:cubicBezTo>
                  <a:close/>
                </a:path>
              </a:pathLst>
            </a:custGeom>
            <a:solidFill>
              <a:srgbClr val="0D2155">
                <a:alpha val="0"/>
              </a:srgbClr>
            </a:solidFill>
            <a:ln w="19050" cap="flat">
              <a:solidFill>
                <a:schemeClr val="tx2"/>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nvGrpSpPr>
            <p:cNvPr id="34" name="Group 33">
              <a:extLst>
                <a:ext uri="{FF2B5EF4-FFF2-40B4-BE49-F238E27FC236}">
                  <a16:creationId xmlns:a16="http://schemas.microsoft.com/office/drawing/2014/main" id="{99BDCCF8-37EA-E713-DC89-C7FB7BF3DFE9}"/>
                </a:ext>
              </a:extLst>
            </p:cNvPr>
            <p:cNvGrpSpPr/>
            <p:nvPr/>
          </p:nvGrpSpPr>
          <p:grpSpPr>
            <a:xfrm>
              <a:off x="3360040" y="1602310"/>
              <a:ext cx="1150692" cy="733731"/>
              <a:chOff x="3360040" y="1602310"/>
              <a:chExt cx="1150692" cy="733731"/>
            </a:xfrm>
          </p:grpSpPr>
          <p:pic>
            <p:nvPicPr>
              <p:cNvPr id="35" name="Picture 34" descr="A picture containing text, screenshot, graphics, graphic design&#10;&#10;Description automatically generated">
                <a:extLst>
                  <a:ext uri="{FF2B5EF4-FFF2-40B4-BE49-F238E27FC236}">
                    <a16:creationId xmlns:a16="http://schemas.microsoft.com/office/drawing/2014/main" id="{61479E58-4EAF-6375-7EB1-F0B696A87F3D}"/>
                  </a:ext>
                </a:extLst>
              </p:cNvPr>
              <p:cNvPicPr>
                <a:picLocks noChangeAspect="1"/>
              </p:cNvPicPr>
              <p:nvPr/>
            </p:nvPicPr>
            <p:blipFill rotWithShape="1">
              <a:blip r:embed="rId8"/>
              <a:srcRect l="15535" t="26994" r="62283" b="25784"/>
              <a:stretch/>
            </p:blipFill>
            <p:spPr>
              <a:xfrm>
                <a:off x="3360040" y="1864174"/>
                <a:ext cx="353573" cy="397571"/>
              </a:xfrm>
              <a:prstGeom prst="rect">
                <a:avLst/>
              </a:prstGeom>
            </p:spPr>
          </p:pic>
          <p:pic>
            <p:nvPicPr>
              <p:cNvPr id="36" name="Picture 2" descr="Aws Logo Icon - Download in Flat Style">
                <a:extLst>
                  <a:ext uri="{FF2B5EF4-FFF2-40B4-BE49-F238E27FC236}">
                    <a16:creationId xmlns:a16="http://schemas.microsoft.com/office/drawing/2014/main" id="{61EEB6F0-9012-F539-5C5E-156147282D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96449" y="1602310"/>
                <a:ext cx="424014" cy="468613"/>
              </a:xfrm>
              <a:prstGeom prst="rect">
                <a:avLst/>
              </a:prstGeom>
              <a:noFill/>
              <a:effectLst>
                <a:outerShdw blurRad="25400" dist="38100" dir="2700000" sx="92000" sy="92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7" name="Picture 2" descr="Aws Logo Icon - Download in Flat Style">
                <a:extLst>
                  <a:ext uri="{FF2B5EF4-FFF2-40B4-BE49-F238E27FC236}">
                    <a16:creationId xmlns:a16="http://schemas.microsoft.com/office/drawing/2014/main" id="{0EBDEBC6-9B93-AAC6-227C-E3CDEDB17DF7}"/>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b="47045"/>
              <a:stretch/>
            </p:blipFill>
            <p:spPr bwMode="auto">
              <a:xfrm>
                <a:off x="3696450" y="1602310"/>
                <a:ext cx="424014" cy="248156"/>
              </a:xfrm>
              <a:prstGeom prst="rect">
                <a:avLst/>
              </a:prstGeom>
              <a:noFill/>
              <a:effectLst>
                <a:outerShdw blurRad="25400" dist="38100" dir="2700000" sx="92000" sy="92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8" name="Picture 4" descr="Google Cloud Logo, history, meaning, symbol, PNG">
                <a:extLst>
                  <a:ext uri="{FF2B5EF4-FFF2-40B4-BE49-F238E27FC236}">
                    <a16:creationId xmlns:a16="http://schemas.microsoft.com/office/drawing/2014/main" id="{CC676334-C5BD-99A1-C82F-09DA4D86121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24149" y="2033547"/>
                <a:ext cx="486583" cy="302494"/>
              </a:xfrm>
              <a:prstGeom prst="rect">
                <a:avLst/>
              </a:prstGeom>
              <a:noFill/>
              <a:effectLst>
                <a:outerShdw blurRad="25400" dist="38100" dir="2700000" sx="92000" sy="92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pic>
        <p:nvPicPr>
          <p:cNvPr id="47" name="Picture 46">
            <a:extLst>
              <a:ext uri="{FF2B5EF4-FFF2-40B4-BE49-F238E27FC236}">
                <a16:creationId xmlns:a16="http://schemas.microsoft.com/office/drawing/2014/main" id="{F693D3F2-44DC-88A5-DB6F-5340F248D0A4}"/>
              </a:ext>
              <a:ext uri="{C183D7F6-B498-43B3-948B-1728B52AA6E4}">
                <adec:decorative xmlns:adec="http://schemas.microsoft.com/office/drawing/2017/decorative" val="1"/>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Tree>
    <p:extLst>
      <p:ext uri="{BB962C8B-B14F-4D97-AF65-F5344CB8AC3E}">
        <p14:creationId xmlns:p14="http://schemas.microsoft.com/office/powerpoint/2010/main" val="24806687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3E765-5F64-27FD-F10B-EFD5DC25294A}"/>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89DFC5A4-A9B2-B795-F576-3D03E7FD00FE}"/>
              </a:ext>
            </a:extLst>
          </p:cNvPr>
          <p:cNvSpPr/>
          <p:nvPr/>
        </p:nvSpPr>
        <p:spPr>
          <a:xfrm>
            <a:off x="4062986" y="6409714"/>
            <a:ext cx="4069080" cy="451876"/>
          </a:xfrm>
          <a:prstGeom prst="rect">
            <a:avLst/>
          </a:prstGeom>
          <a:solidFill>
            <a:srgbClr val="0D246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4" name="TextBox 3">
            <a:extLst>
              <a:ext uri="{FF2B5EF4-FFF2-40B4-BE49-F238E27FC236}">
                <a16:creationId xmlns:a16="http://schemas.microsoft.com/office/drawing/2014/main" id="{3AAC002D-2744-8603-2A3C-90C9BF676160}"/>
              </a:ext>
            </a:extLst>
          </p:cNvPr>
          <p:cNvSpPr txBox="1"/>
          <p:nvPr/>
        </p:nvSpPr>
        <p:spPr>
          <a:xfrm>
            <a:off x="5119992" y="6512542"/>
            <a:ext cx="1958988"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Efficient</a:t>
            </a:r>
          </a:p>
        </p:txBody>
      </p:sp>
      <p:sp>
        <p:nvSpPr>
          <p:cNvPr id="12" name="Rectangle 11">
            <a:extLst>
              <a:ext uri="{FF2B5EF4-FFF2-40B4-BE49-F238E27FC236}">
                <a16:creationId xmlns:a16="http://schemas.microsoft.com/office/drawing/2014/main" id="{EEF07F98-76D4-6885-5869-0770D72B7D97}"/>
              </a:ext>
            </a:extLst>
          </p:cNvPr>
          <p:cNvSpPr/>
          <p:nvPr/>
        </p:nvSpPr>
        <p:spPr>
          <a:xfrm rot="10800000">
            <a:off x="-14987" y="3438212"/>
            <a:ext cx="4069705" cy="3419788"/>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2CF083A7-31C9-B76A-E790-38A0910E7015}"/>
              </a:ext>
            </a:extLst>
          </p:cNvPr>
          <p:cNvSpPr/>
          <p:nvPr/>
        </p:nvSpPr>
        <p:spPr>
          <a:xfrm>
            <a:off x="-6410" y="6409714"/>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14756E4C-6148-15FF-9991-4DF7AE781547}"/>
              </a:ext>
            </a:extLst>
          </p:cNvPr>
          <p:cNvSpPr/>
          <p:nvPr/>
        </p:nvSpPr>
        <p:spPr>
          <a:xfrm>
            <a:off x="812292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34CF96A9-E830-FDFE-E276-83262CA2AED4}"/>
              </a:ext>
            </a:extLst>
          </p:cNvPr>
          <p:cNvSpPr/>
          <p:nvPr/>
        </p:nvSpPr>
        <p:spPr>
          <a:xfrm>
            <a:off x="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2" name="TextBox 1">
            <a:extLst>
              <a:ext uri="{FF2B5EF4-FFF2-40B4-BE49-F238E27FC236}">
                <a16:creationId xmlns:a16="http://schemas.microsoft.com/office/drawing/2014/main" id="{BBB37379-894A-00F8-C880-B30749CD1A06}"/>
              </a:ext>
            </a:extLst>
          </p:cNvPr>
          <p:cNvSpPr txBox="1"/>
          <p:nvPr/>
        </p:nvSpPr>
        <p:spPr>
          <a:xfrm>
            <a:off x="9503193" y="102828"/>
            <a:ext cx="1556701"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Cyber Resilient</a:t>
            </a:r>
          </a:p>
        </p:txBody>
      </p:sp>
      <p:sp>
        <p:nvSpPr>
          <p:cNvPr id="3" name="TextBox 2">
            <a:extLst>
              <a:ext uri="{FF2B5EF4-FFF2-40B4-BE49-F238E27FC236}">
                <a16:creationId xmlns:a16="http://schemas.microsoft.com/office/drawing/2014/main" id="{F6534091-C101-92EA-6739-2E3A39B21F76}"/>
              </a:ext>
            </a:extLst>
          </p:cNvPr>
          <p:cNvSpPr txBox="1"/>
          <p:nvPr/>
        </p:nvSpPr>
        <p:spPr>
          <a:xfrm>
            <a:off x="740234" y="6512542"/>
            <a:ext cx="258081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Intelligent</a:t>
            </a:r>
          </a:p>
        </p:txBody>
      </p:sp>
      <p:grpSp>
        <p:nvGrpSpPr>
          <p:cNvPr id="171" name="Group 170">
            <a:extLst>
              <a:ext uri="{FF2B5EF4-FFF2-40B4-BE49-F238E27FC236}">
                <a16:creationId xmlns:a16="http://schemas.microsoft.com/office/drawing/2014/main" id="{A8EE7960-A1D9-3BD0-4641-1EEDC861185E}"/>
              </a:ext>
            </a:extLst>
          </p:cNvPr>
          <p:cNvGrpSpPr/>
          <p:nvPr/>
        </p:nvGrpSpPr>
        <p:grpSpPr>
          <a:xfrm>
            <a:off x="4590859" y="4168291"/>
            <a:ext cx="3169772" cy="2004139"/>
            <a:chOff x="4495807" y="4067416"/>
            <a:chExt cx="3169772" cy="2004139"/>
          </a:xfrm>
        </p:grpSpPr>
        <p:sp>
          <p:nvSpPr>
            <p:cNvPr id="129" name="TextBox 128">
              <a:extLst>
                <a:ext uri="{FF2B5EF4-FFF2-40B4-BE49-F238E27FC236}">
                  <a16:creationId xmlns:a16="http://schemas.microsoft.com/office/drawing/2014/main" id="{C4E31A8C-5D1E-F82F-BC94-7880F331FDDB}"/>
                </a:ext>
              </a:extLst>
            </p:cNvPr>
            <p:cNvSpPr txBox="1"/>
            <p:nvPr/>
          </p:nvSpPr>
          <p:spPr>
            <a:xfrm>
              <a:off x="4594789" y="4187160"/>
              <a:ext cx="1300320" cy="800219"/>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4BB5E"/>
                  </a:solidFill>
                  <a:effectLst/>
                  <a:uLnTx/>
                  <a:uFillTx/>
                  <a:latin typeface="Arial"/>
                  <a:ea typeface="+mn-ea"/>
                  <a:cs typeface="+mn-cs"/>
                </a:rPr>
                <a:t>5:1</a:t>
              </a:r>
              <a:r>
                <a:rPr kumimoji="0" lang="en-US" sz="1050" b="0" i="0" u="none" strike="noStrike" kern="1200" cap="none" spc="0" normalizeH="0" baseline="30000" noProof="0">
                  <a:ln>
                    <a:noFill/>
                  </a:ln>
                  <a:solidFill>
                    <a:srgbClr val="F4BB5E"/>
                  </a:solidFill>
                  <a:effectLst/>
                  <a:uLnTx/>
                  <a:uFillTx/>
                  <a:latin typeface="Arial"/>
                  <a:ea typeface="+mn-ea"/>
                  <a:cs typeface="+mn-cs"/>
                </a:rPr>
                <a:t>8</a:t>
              </a:r>
              <a:r>
                <a:rPr kumimoji="0" lang="en-US" sz="1800" b="0" i="0" u="none" strike="noStrike" kern="1200" cap="none" spc="0" normalizeH="0" baseline="0" noProof="0">
                  <a:ln>
                    <a:noFill/>
                  </a:ln>
                  <a:solidFill>
                    <a:srgbClr val="F4BB5E"/>
                  </a:solidFill>
                  <a:effectLst/>
                  <a:uLnTx/>
                  <a:uFillTx/>
                  <a:latin typeface="Arial"/>
                  <a:ea typeface="+mn-ea"/>
                  <a:cs typeface="+mn-cs"/>
                </a:rPr>
                <a:t>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Data Reduction Guarantee</a:t>
              </a: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3F21062C-F0DB-BFD9-41DB-661F7F4214B3}"/>
                </a:ext>
              </a:extLst>
            </p:cNvPr>
            <p:cNvSpPr txBox="1"/>
            <p:nvPr/>
          </p:nvSpPr>
          <p:spPr>
            <a:xfrm>
              <a:off x="6068652" y="4067416"/>
              <a:ext cx="1477032" cy="938719"/>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4BB5E"/>
                  </a:solidFill>
                  <a:effectLst/>
                  <a:uLnTx/>
                  <a:uFillTx/>
                  <a:latin typeface="Arial"/>
                  <a:ea typeface="+mn-ea"/>
                  <a:cs typeface="+mn-cs"/>
                </a:rPr>
                <a:t>Up to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4BB5E"/>
                  </a:solidFill>
                  <a:effectLst/>
                  <a:uLnTx/>
                  <a:uFillTx/>
                  <a:latin typeface="Arial"/>
                  <a:ea typeface="+mn-ea"/>
                  <a:cs typeface="+mn-cs"/>
                </a:rPr>
                <a:t> 2.8x</a:t>
              </a:r>
              <a:r>
                <a:rPr kumimoji="0" lang="en-US" sz="1050" b="0" i="0" u="none" strike="noStrike" kern="1200" cap="none" spc="0" normalizeH="0" baseline="30000" noProof="0">
                  <a:ln>
                    <a:noFill/>
                  </a:ln>
                  <a:solidFill>
                    <a:srgbClr val="F4BB5E"/>
                  </a:solidFill>
                  <a:effectLst/>
                  <a:uLnTx/>
                  <a:uFillTx/>
                  <a:latin typeface="Arial"/>
                  <a:ea typeface="+mn-ea"/>
                  <a:cs typeface="+mn-cs"/>
                </a:rPr>
                <a:t>9</a:t>
              </a:r>
              <a:r>
                <a:rPr kumimoji="0" lang="en-US" sz="2800" b="1" i="0" u="none" strike="noStrike" kern="1200" cap="none" spc="0" normalizeH="0" baseline="0" noProof="0">
                  <a:ln>
                    <a:noFill/>
                  </a:ln>
                  <a:solidFill>
                    <a:srgbClr val="F4BB5E">
                      <a:lumMod val="60000"/>
                      <a:lumOff val="40000"/>
                    </a:srgbClr>
                  </a:solidFill>
                  <a:effectLst/>
                  <a:uLnTx/>
                  <a:uFillTx/>
                  <a:latin typeface="Arial"/>
                  <a:ea typeface="+mn-ea"/>
                  <a:cs typeface="+mn-cs"/>
                </a:rPr>
                <a:t>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More performance per watt</a:t>
              </a: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4" name="TextBox 133">
              <a:extLst>
                <a:ext uri="{FF2B5EF4-FFF2-40B4-BE49-F238E27FC236}">
                  <a16:creationId xmlns:a16="http://schemas.microsoft.com/office/drawing/2014/main" id="{9A748EF7-B2F4-0C58-AA90-94AB44F1EFD3}"/>
                </a:ext>
              </a:extLst>
            </p:cNvPr>
            <p:cNvSpPr txBox="1"/>
            <p:nvPr/>
          </p:nvSpPr>
          <p:spPr>
            <a:xfrm>
              <a:off x="4495807" y="5132836"/>
              <a:ext cx="1404298" cy="938719"/>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4BB5E"/>
                  </a:solidFill>
                  <a:effectLst/>
                  <a:uLnTx/>
                  <a:uFillTx/>
                  <a:latin typeface="Arial"/>
                  <a:ea typeface="+mn-ea"/>
                  <a:cs typeface="+mn-cs"/>
                </a:rPr>
                <a:t>Up to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4BB5E"/>
                  </a:solidFill>
                  <a:effectLst/>
                  <a:uLnTx/>
                  <a:uFillTx/>
                  <a:latin typeface="Arial"/>
                  <a:ea typeface="+mn-ea"/>
                  <a:cs typeface="+mn-cs"/>
                </a:rPr>
                <a:t>14x</a:t>
              </a:r>
              <a:r>
                <a:rPr kumimoji="0" lang="en-US" sz="1050" b="0" i="0" u="none" strike="noStrike" kern="1200" cap="none" spc="0" normalizeH="0" baseline="30000" noProof="0">
                  <a:ln>
                    <a:noFill/>
                  </a:ln>
                  <a:solidFill>
                    <a:srgbClr val="F4BB5E"/>
                  </a:solidFill>
                  <a:effectLst/>
                  <a:uLnTx/>
                  <a:uFillTx/>
                  <a:latin typeface="Arial"/>
                  <a:ea typeface="+mn-ea"/>
                  <a:cs typeface="+mn-cs"/>
                </a:rPr>
                <a:t>10</a:t>
              </a:r>
              <a:r>
                <a:rPr kumimoji="0" lang="en-US" sz="2800" b="1" i="0" u="none" strike="noStrike" kern="1200" cap="none" spc="0" normalizeH="0" baseline="0" noProof="0">
                  <a:ln>
                    <a:noFill/>
                  </a:ln>
                  <a:solidFill>
                    <a:srgbClr val="F4BB5E"/>
                  </a:solidFill>
                  <a:effectLst/>
                  <a:uLnTx/>
                  <a:uFillTx/>
                  <a:latin typeface="Arial"/>
                  <a:ea typeface="+mn-ea"/>
                  <a:cs typeface="+mn-cs"/>
                </a:rPr>
                <a:t>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Higher storage density</a:t>
              </a:r>
            </a:p>
          </p:txBody>
        </p:sp>
        <p:sp>
          <p:nvSpPr>
            <p:cNvPr id="159" name="TextBox 158">
              <a:extLst>
                <a:ext uri="{FF2B5EF4-FFF2-40B4-BE49-F238E27FC236}">
                  <a16:creationId xmlns:a16="http://schemas.microsoft.com/office/drawing/2014/main" id="{2D9B70FC-C9A5-9316-33C5-D0E8CC9A2C33}"/>
                </a:ext>
              </a:extLst>
            </p:cNvPr>
            <p:cNvSpPr txBox="1"/>
            <p:nvPr/>
          </p:nvSpPr>
          <p:spPr>
            <a:xfrm>
              <a:off x="6000719" y="5167340"/>
              <a:ext cx="1664860" cy="800219"/>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4BB5E"/>
                  </a:solidFill>
                  <a:effectLst/>
                  <a:uLnTx/>
                  <a:uFillTx/>
                  <a:latin typeface="Arial"/>
                  <a:ea typeface="+mn-ea"/>
                  <a:cs typeface="+mn-cs"/>
                </a:rPr>
                <a:t> 1-click</a:t>
              </a:r>
              <a:r>
                <a:rPr kumimoji="0" lang="en-US" sz="1050" b="0" i="0" u="none" strike="noStrike" kern="1200" cap="none" spc="0" normalizeH="0" baseline="30000" noProof="0">
                  <a:ln>
                    <a:noFill/>
                  </a:ln>
                  <a:solidFill>
                    <a:srgbClr val="F4BB5E"/>
                  </a:solidFill>
                  <a:effectLst/>
                  <a:uLnTx/>
                  <a:uFillTx/>
                  <a:latin typeface="Arial"/>
                  <a:ea typeface="+mn-ea"/>
                  <a:cs typeface="+mn-cs"/>
                </a:rPr>
                <a:t>11</a:t>
              </a:r>
              <a:r>
                <a:rPr kumimoji="0" lang="en-US" sz="1800" b="0" i="0" u="none" strike="noStrike" kern="1200" cap="none" spc="0" normalizeH="0" baseline="0" noProof="0">
                  <a:ln>
                    <a:noFill/>
                  </a:ln>
                  <a:solidFill>
                    <a:srgbClr val="F4BB5E"/>
                  </a:solidFill>
                  <a:effectLst/>
                  <a:uLnTx/>
                  <a:uFillTx/>
                  <a:latin typeface="Arial"/>
                  <a:ea typeface="+mn-ea"/>
                  <a:cs typeface="+mn-cs"/>
                </a:rPr>
                <a:t> </a:t>
              </a:r>
              <a:br>
                <a:rPr kumimoji="0" lang="en-US" sz="1800" b="0" i="0" u="none" strike="noStrike" kern="1200" cap="none" spc="0" normalizeH="0" baseline="0" noProof="0">
                  <a:ln>
                    <a:noFill/>
                  </a:ln>
                  <a:solidFill>
                    <a:srgbClr val="808080"/>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PowerMaxOS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Software updates</a:t>
              </a:r>
              <a:endParaRPr kumimoji="0" lang="en-US" sz="1200" b="0" i="0" u="none" strike="noStrike" kern="1200" cap="none" spc="0" normalizeH="0" baseline="0" noProof="0">
                <a:ln>
                  <a:noFill/>
                </a:ln>
                <a:solidFill>
                  <a:srgbClr val="FFFFFF"/>
                </a:solidFill>
                <a:effectLst/>
                <a:uLnTx/>
                <a:uFillTx/>
                <a:latin typeface="Arial"/>
                <a:ea typeface="+mn-ea"/>
                <a:cs typeface="Arial"/>
              </a:endParaRPr>
            </a:p>
          </p:txBody>
        </p:sp>
      </p:grpSp>
      <p:sp>
        <p:nvSpPr>
          <p:cNvPr id="45" name="TextBox 44">
            <a:extLst>
              <a:ext uri="{FF2B5EF4-FFF2-40B4-BE49-F238E27FC236}">
                <a16:creationId xmlns:a16="http://schemas.microsoft.com/office/drawing/2014/main" id="{857DF697-D19F-5AFD-71AD-678D784765B4}"/>
              </a:ext>
            </a:extLst>
          </p:cNvPr>
          <p:cNvSpPr txBox="1"/>
          <p:nvPr/>
        </p:nvSpPr>
        <p:spPr>
          <a:xfrm>
            <a:off x="8152124" y="1349661"/>
            <a:ext cx="4046641" cy="1646605"/>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Zero Trust</a:t>
            </a:r>
            <a:r>
              <a:rPr kumimoji="0" lang="en-US" sz="1050" b="0" i="0" u="none" strike="noStrike" kern="1200" cap="none" spc="0" normalizeH="0" baseline="30000" noProof="0">
                <a:ln>
                  <a:noFill/>
                </a:ln>
                <a:solidFill>
                  <a:srgbClr val="F4BB5E">
                    <a:lumMod val="60000"/>
                    <a:lumOff val="40000"/>
                  </a:srgbClr>
                </a:solidFill>
                <a:effectLst/>
                <a:uLnTx/>
                <a:uFillTx/>
                <a:latin typeface="Arial"/>
                <a:ea typeface="+mn-ea"/>
                <a:cs typeface="Arial"/>
              </a:rPr>
              <a:t>3</a:t>
            </a:r>
            <a:endParaRPr kumimoji="0" lang="en-US" sz="1050" b="0" i="0" u="none" strike="noStrike" kern="1200" cap="none" spc="0" normalizeH="0" baseline="0" noProof="0">
              <a:ln>
                <a:noFill/>
              </a:ln>
              <a:solidFill>
                <a:srgbClr val="F4BB5E">
                  <a:lumMod val="60000"/>
                  <a:lumOff val="40000"/>
                </a:srgbClr>
              </a:solidFill>
              <a:effectLst/>
              <a:uLnTx/>
              <a:uFillTx/>
              <a:latin typeface="Arial"/>
              <a:ea typeface="+mn-ea"/>
              <a:cs typeface="+mn-cs"/>
            </a:endParaRPr>
          </a:p>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Secure Boot</a:t>
            </a:r>
            <a:endParaRPr kumimoji="0" lang="en-US" sz="1100" b="0" i="0" u="none" strike="noStrike" kern="1200" cap="none" spc="0" normalizeH="0" baseline="0" noProof="0">
              <a:ln>
                <a:noFill/>
              </a:ln>
              <a:solidFill>
                <a:srgbClr val="F4BB5E"/>
              </a:solidFill>
              <a:effectLst/>
              <a:uLnTx/>
              <a:uFillTx/>
              <a:latin typeface="Arial"/>
              <a:ea typeface="+mn-ea"/>
              <a:cs typeface="Arial"/>
            </a:endParaRPr>
          </a:p>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HW Root of Trust</a:t>
            </a:r>
          </a:p>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Multi-factor Authentication</a:t>
            </a:r>
            <a:endParaRPr kumimoji="0" lang="en-US" sz="1100" b="0" i="0" u="none" strike="noStrike" kern="1200" cap="none" spc="0" normalizeH="0" baseline="0" noProof="0">
              <a:ln>
                <a:noFill/>
              </a:ln>
              <a:solidFill>
                <a:srgbClr val="F4BB5E"/>
              </a:solidFill>
              <a:effectLst/>
              <a:uLnTx/>
              <a:uFillTx/>
              <a:latin typeface="Arial"/>
              <a:ea typeface="+mn-ea"/>
              <a:cs typeface="Arial"/>
            </a:endParaRPr>
          </a:p>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Ransomware Anomaly Detection</a:t>
            </a:r>
          </a:p>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Cyber Recovery Services (air-gap vault)</a:t>
            </a:r>
            <a:endParaRPr kumimoji="0" lang="en-US" sz="1100" b="0" i="0" u="none" strike="noStrike" kern="1200" cap="none" spc="0" normalizeH="0" baseline="0" noProof="0">
              <a:ln>
                <a:noFill/>
              </a:ln>
              <a:solidFill>
                <a:srgbClr val="F4BB5E"/>
              </a:solidFill>
              <a:effectLst/>
              <a:uLnTx/>
              <a:uFillTx/>
              <a:latin typeface="Arial"/>
              <a:ea typeface="+mn-ea"/>
              <a:cs typeface="Arial"/>
            </a:endParaRPr>
          </a:p>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Fed FIPS, STIG, US DoD APL, USGv6 certifications</a:t>
            </a:r>
            <a:endParaRPr kumimoji="0" lang="en-US" sz="1100" b="0" i="0" u="none" strike="noStrike" kern="1200" cap="none" spc="0" normalizeH="0" baseline="0" noProof="0">
              <a:ln>
                <a:noFill/>
              </a:ln>
              <a:solidFill>
                <a:srgbClr val="F4BB5E"/>
              </a:solidFill>
              <a:effectLst/>
              <a:uLnTx/>
              <a:uFillTx/>
              <a:latin typeface="Arial"/>
              <a:ea typeface="+mn-ea"/>
              <a:cs typeface="Arial"/>
            </a:endParaRPr>
          </a:p>
        </p:txBody>
      </p:sp>
      <p:sp>
        <p:nvSpPr>
          <p:cNvPr id="47" name="TextBox 46">
            <a:extLst>
              <a:ext uri="{FF2B5EF4-FFF2-40B4-BE49-F238E27FC236}">
                <a16:creationId xmlns:a16="http://schemas.microsoft.com/office/drawing/2014/main" id="{F1078F47-90F7-BCB8-DD11-0CF36A19358A}"/>
              </a:ext>
            </a:extLst>
          </p:cNvPr>
          <p:cNvSpPr txBox="1"/>
          <p:nvPr/>
        </p:nvSpPr>
        <p:spPr>
          <a:xfrm>
            <a:off x="8962899" y="648211"/>
            <a:ext cx="2414714" cy="55399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srgbClr val="0672CB">
                    <a:lumMod val="40000"/>
                    <a:lumOff val="60000"/>
                  </a:srgbClr>
                </a:solidFill>
                <a:effectLst/>
                <a:uLnTx/>
                <a:uFillTx/>
                <a:latin typeface="Arial"/>
                <a:ea typeface="+mn-ea"/>
                <a:cs typeface="Arial"/>
              </a:rPr>
              <a:t>World’s most secure mission-critical storage</a:t>
            </a:r>
          </a:p>
        </p:txBody>
      </p:sp>
      <p:sp>
        <p:nvSpPr>
          <p:cNvPr id="7" name="Rectangle 6">
            <a:extLst>
              <a:ext uri="{FF2B5EF4-FFF2-40B4-BE49-F238E27FC236}">
                <a16:creationId xmlns:a16="http://schemas.microsoft.com/office/drawing/2014/main" id="{742ABE3E-AEAD-9D96-EE77-D08CC8B31BB9}"/>
              </a:ext>
            </a:extLst>
          </p:cNvPr>
          <p:cNvSpPr/>
          <p:nvPr/>
        </p:nvSpPr>
        <p:spPr>
          <a:xfrm>
            <a:off x="4062986" y="0"/>
            <a:ext cx="4069080" cy="32004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14B5DCE0-6BF0-FDFF-E5AE-37942E7364BC}"/>
              </a:ext>
            </a:extLst>
          </p:cNvPr>
          <p:cNvSpPr/>
          <p:nvPr/>
        </p:nvSpPr>
        <p:spPr>
          <a:xfrm>
            <a:off x="4062986" y="0"/>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33" name="TextBox 32">
            <a:extLst>
              <a:ext uri="{FF2B5EF4-FFF2-40B4-BE49-F238E27FC236}">
                <a16:creationId xmlns:a16="http://schemas.microsoft.com/office/drawing/2014/main" id="{4D6EBBE1-EB68-4E7E-4B31-2183EBF13312}"/>
              </a:ext>
            </a:extLst>
          </p:cNvPr>
          <p:cNvSpPr txBox="1"/>
          <p:nvPr/>
        </p:nvSpPr>
        <p:spPr>
          <a:xfrm>
            <a:off x="951680" y="102828"/>
            <a:ext cx="2165720"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Trusted</a:t>
            </a:r>
          </a:p>
        </p:txBody>
      </p:sp>
      <p:grpSp>
        <p:nvGrpSpPr>
          <p:cNvPr id="158" name="Group 157">
            <a:extLst>
              <a:ext uri="{FF2B5EF4-FFF2-40B4-BE49-F238E27FC236}">
                <a16:creationId xmlns:a16="http://schemas.microsoft.com/office/drawing/2014/main" id="{28B4B992-C46E-5FC2-21CF-66EE3A476AAC}"/>
              </a:ext>
            </a:extLst>
          </p:cNvPr>
          <p:cNvGrpSpPr/>
          <p:nvPr/>
        </p:nvGrpSpPr>
        <p:grpSpPr>
          <a:xfrm>
            <a:off x="386315" y="862081"/>
            <a:ext cx="3066018" cy="633239"/>
            <a:chOff x="399935" y="902944"/>
            <a:chExt cx="2288057" cy="633239"/>
          </a:xfrm>
        </p:grpSpPr>
        <p:sp>
          <p:nvSpPr>
            <p:cNvPr id="127" name="Content Placeholder 30">
              <a:extLst>
                <a:ext uri="{FF2B5EF4-FFF2-40B4-BE49-F238E27FC236}">
                  <a16:creationId xmlns:a16="http://schemas.microsoft.com/office/drawing/2014/main" id="{A24F92F4-DC72-7627-FA7E-9B8F5F57018A}"/>
                </a:ext>
              </a:extLst>
            </p:cNvPr>
            <p:cNvSpPr txBox="1">
              <a:spLocks/>
            </p:cNvSpPr>
            <p:nvPr/>
          </p:nvSpPr>
          <p:spPr>
            <a:xfrm>
              <a:off x="1879866" y="902944"/>
              <a:ext cx="808126" cy="633239"/>
            </a:xfrm>
            <a:prstGeom prst="rect">
              <a:avLst/>
            </a:prstGeom>
          </p:spPr>
          <p:txBody>
            <a:bodyPr wrap="square" lIns="68579" tIns="34289" rIns="68579" bIns="34289"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800" b="0" i="0" u="none" strike="noStrike" kern="1200" cap="none" spc="0" normalizeH="0" baseline="0" noProof="0">
                  <a:ln>
                    <a:noFill/>
                  </a:ln>
                  <a:solidFill>
                    <a:srgbClr val="0672CB">
                      <a:lumMod val="40000"/>
                      <a:lumOff val="60000"/>
                    </a:srgbClr>
                  </a:solidFill>
                  <a:effectLst/>
                  <a:uLnTx/>
                  <a:uFillTx/>
                  <a:latin typeface="Arial"/>
                  <a:ea typeface="+mn-ea"/>
                  <a:cs typeface="Arial"/>
                </a:rPr>
                <a:t>90+</a:t>
              </a: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countries</a:t>
              </a:r>
              <a:br>
                <a:rPr kumimoji="0" lang="en-US" sz="900" b="0" i="0" u="none" strike="noStrike" kern="1200" cap="none" spc="0" normalizeH="0" baseline="0" noProof="0">
                  <a:ln>
                    <a:noFill/>
                  </a:ln>
                  <a:solidFill>
                    <a:srgbClr val="FFFFFF"/>
                  </a:solidFill>
                  <a:effectLst/>
                  <a:uLnTx/>
                  <a:uFillTx/>
                  <a:latin typeface="Arial"/>
                  <a:ea typeface="+mn-ea"/>
                  <a:cs typeface="Arial"/>
                </a:rPr>
              </a:br>
              <a:r>
                <a:rPr kumimoji="0" lang="en-US" sz="900" b="0" i="0" u="none" strike="noStrike" kern="1200" cap="none" spc="0" normalizeH="0" baseline="0" noProof="0">
                  <a:ln>
                    <a:noFill/>
                  </a:ln>
                  <a:solidFill>
                    <a:srgbClr val="FFFFFF"/>
                  </a:solidFill>
                  <a:effectLst/>
                  <a:uLnTx/>
                  <a:uFillTx/>
                  <a:latin typeface="Arial"/>
                  <a:ea typeface="+mn-ea"/>
                  <a:cs typeface="Arial"/>
                </a:rPr>
                <a:t>shipped</a:t>
              </a:r>
            </a:p>
          </p:txBody>
        </p:sp>
        <p:sp>
          <p:nvSpPr>
            <p:cNvPr id="154" name="Content Placeholder 30">
              <a:extLst>
                <a:ext uri="{FF2B5EF4-FFF2-40B4-BE49-F238E27FC236}">
                  <a16:creationId xmlns:a16="http://schemas.microsoft.com/office/drawing/2014/main" id="{78FD116C-B41C-0BA4-59E2-E29157041E14}"/>
                </a:ext>
              </a:extLst>
            </p:cNvPr>
            <p:cNvSpPr txBox="1">
              <a:spLocks/>
            </p:cNvSpPr>
            <p:nvPr/>
          </p:nvSpPr>
          <p:spPr>
            <a:xfrm>
              <a:off x="399935" y="902944"/>
              <a:ext cx="849744" cy="633239"/>
            </a:xfrm>
            <a:prstGeom prst="rect">
              <a:avLst/>
            </a:prstGeom>
          </p:spPr>
          <p:txBody>
            <a:bodyPr wrap="square" lIns="68579" tIns="34289" rIns="68579" bIns="34289"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800" b="0" i="0" u="none" strike="noStrike" kern="1200" cap="none" spc="0" normalizeH="0" baseline="0" noProof="0">
                  <a:ln>
                    <a:noFill/>
                  </a:ln>
                  <a:solidFill>
                    <a:srgbClr val="0672CB">
                      <a:lumMod val="40000"/>
                      <a:lumOff val="60000"/>
                    </a:srgbClr>
                  </a:solidFill>
                  <a:effectLst/>
                  <a:uLnTx/>
                  <a:uFillTx/>
                  <a:latin typeface="Arial"/>
                  <a:ea typeface="+mn-ea"/>
                  <a:cs typeface="Arial"/>
                </a:rPr>
                <a:t>9500+</a:t>
              </a: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petabytes</a:t>
              </a:r>
              <a:br>
                <a:rPr kumimoji="0" lang="en-US" sz="900" b="0" i="0" u="none" strike="noStrike" kern="1200" cap="none" spc="0" normalizeH="0" baseline="0" noProof="0">
                  <a:ln>
                    <a:noFill/>
                  </a:ln>
                  <a:solidFill>
                    <a:srgbClr val="FFFFFF"/>
                  </a:solidFill>
                  <a:effectLst/>
                  <a:uLnTx/>
                  <a:uFillTx/>
                  <a:latin typeface="Arial"/>
                  <a:ea typeface="+mn-ea"/>
                  <a:cs typeface="Arial"/>
                </a:rPr>
              </a:br>
              <a:r>
                <a:rPr kumimoji="0" lang="en-US" sz="900" b="0" i="0" u="none" strike="noStrike" kern="1200" cap="none" spc="0" normalizeH="0" baseline="0" noProof="0">
                  <a:ln>
                    <a:noFill/>
                  </a:ln>
                  <a:solidFill>
                    <a:srgbClr val="FFFFFF"/>
                  </a:solidFill>
                  <a:effectLst/>
                  <a:uLnTx/>
                  <a:uFillTx/>
                  <a:latin typeface="Arial"/>
                  <a:ea typeface="+mn-ea"/>
                  <a:cs typeface="Arial"/>
                </a:rPr>
                <a:t>shipped</a:t>
              </a:r>
            </a:p>
          </p:txBody>
        </p:sp>
        <p:sp>
          <p:nvSpPr>
            <p:cNvPr id="155" name="Content Placeholder 30">
              <a:extLst>
                <a:ext uri="{FF2B5EF4-FFF2-40B4-BE49-F238E27FC236}">
                  <a16:creationId xmlns:a16="http://schemas.microsoft.com/office/drawing/2014/main" id="{F31F863C-2E87-9530-7B28-DE746F9F3B4A}"/>
                </a:ext>
              </a:extLst>
            </p:cNvPr>
            <p:cNvSpPr txBox="1">
              <a:spLocks/>
            </p:cNvSpPr>
            <p:nvPr/>
          </p:nvSpPr>
          <p:spPr>
            <a:xfrm>
              <a:off x="1124752" y="902944"/>
              <a:ext cx="898513" cy="575019"/>
            </a:xfrm>
            <a:prstGeom prst="rect">
              <a:avLst/>
            </a:prstGeom>
          </p:spPr>
          <p:txBody>
            <a:bodyPr wrap="square" lIns="68579" tIns="34289" rIns="68579" bIns="34289"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800" b="0" i="0" u="none" strike="noStrike" kern="1200" cap="none" spc="0" normalizeH="0" baseline="0" noProof="0">
                  <a:ln>
                    <a:noFill/>
                  </a:ln>
                  <a:solidFill>
                    <a:srgbClr val="0672CB">
                      <a:lumMod val="40000"/>
                      <a:lumOff val="60000"/>
                    </a:srgbClr>
                  </a:solidFill>
                  <a:effectLst/>
                  <a:uLnTx/>
                  <a:uFillTx/>
                  <a:latin typeface="Arial"/>
                  <a:ea typeface="+mn-ea"/>
                  <a:cs typeface="Arial"/>
                </a:rPr>
                <a:t>95%</a:t>
              </a: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of Fortune 500 sectors</a:t>
              </a:r>
              <a:r>
                <a:rPr kumimoji="0" lang="en-US" sz="900" b="0" i="0" u="none" strike="noStrike" kern="1200" cap="none" spc="0" normalizeH="0" baseline="30000" noProof="0">
                  <a:ln>
                    <a:noFill/>
                  </a:ln>
                  <a:solidFill>
                    <a:srgbClr val="FFFFFF"/>
                  </a:solidFill>
                  <a:effectLst/>
                  <a:uLnTx/>
                  <a:uFillTx/>
                  <a:latin typeface="Arial"/>
                  <a:ea typeface="+mn-ea"/>
                  <a:cs typeface="Arial"/>
                </a:rPr>
                <a:t>1</a:t>
              </a:r>
              <a:endParaRPr kumimoji="0" lang="en-US" sz="900" b="0" i="0" u="none" strike="noStrike" kern="1200" cap="none" spc="0" normalizeH="0" baseline="0" noProof="0">
                <a:ln>
                  <a:noFill/>
                </a:ln>
                <a:solidFill>
                  <a:srgbClr val="FFFFFF"/>
                </a:solidFill>
                <a:effectLst/>
                <a:uLnTx/>
                <a:uFillTx/>
                <a:latin typeface="Arial"/>
                <a:ea typeface="+mn-ea"/>
                <a:cs typeface="Arial"/>
              </a:endParaRPr>
            </a:p>
          </p:txBody>
        </p:sp>
      </p:grpSp>
      <p:sp>
        <p:nvSpPr>
          <p:cNvPr id="167" name="TextBox 166">
            <a:extLst>
              <a:ext uri="{FF2B5EF4-FFF2-40B4-BE49-F238E27FC236}">
                <a16:creationId xmlns:a16="http://schemas.microsoft.com/office/drawing/2014/main" id="{A21247D1-601B-77EC-DF6A-127663894BFF}"/>
              </a:ext>
            </a:extLst>
          </p:cNvPr>
          <p:cNvSpPr txBox="1"/>
          <p:nvPr/>
        </p:nvSpPr>
        <p:spPr>
          <a:xfrm>
            <a:off x="375415" y="598291"/>
            <a:ext cx="2173829" cy="338554"/>
          </a:xfrm>
          <a:prstGeom prst="rect">
            <a:avLst/>
          </a:prstGeom>
          <a:noFill/>
        </p:spPr>
        <p:txBody>
          <a:bodyPr wrap="square">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Customer adoption</a:t>
            </a:r>
          </a:p>
        </p:txBody>
      </p:sp>
      <p:sp>
        <p:nvSpPr>
          <p:cNvPr id="51" name="TextBox 50">
            <a:extLst>
              <a:ext uri="{FF2B5EF4-FFF2-40B4-BE49-F238E27FC236}">
                <a16:creationId xmlns:a16="http://schemas.microsoft.com/office/drawing/2014/main" id="{C504F66E-87BB-D323-1B56-2C9EBBAE65BD}"/>
              </a:ext>
            </a:extLst>
          </p:cNvPr>
          <p:cNvSpPr txBox="1"/>
          <p:nvPr/>
        </p:nvSpPr>
        <p:spPr>
          <a:xfrm>
            <a:off x="222620" y="1498819"/>
            <a:ext cx="3424288" cy="697627"/>
          </a:xfrm>
          <a:prstGeom prst="rect">
            <a:avLst/>
          </a:prstGeom>
          <a:noFill/>
        </p:spPr>
        <p:txBody>
          <a:bodyPr wrap="square">
            <a:spAutoFit/>
          </a:bodyPr>
          <a:lstStyle/>
          <a:p>
            <a:pPr marL="0" marR="0" lvl="0" indent="0" algn="l" defTabSz="914377" rtl="0" eaLnBrk="1" fontAlgn="auto" latinLnBrk="0" hangingPunct="1">
              <a:lnSpc>
                <a:spcPct val="100000"/>
              </a:lnSpc>
              <a:spcBef>
                <a:spcPts val="20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Always-on data availability</a:t>
            </a:r>
          </a:p>
          <a:p>
            <a:pPr marL="0" marR="0" lvl="0" indent="0" algn="l" defTabSz="914377" rtl="0" eaLnBrk="1" fontAlgn="auto" latinLnBrk="0" hangingPunct="1">
              <a:lnSpc>
                <a:spcPct val="100000"/>
              </a:lnSpc>
              <a:spcBef>
                <a:spcPts val="2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mn-ea"/>
                <a:cs typeface="Arial"/>
              </a:rPr>
              <a:t>Gold standard in disaster recovery (Pioneered replication)</a:t>
            </a:r>
          </a:p>
          <a:p>
            <a:pPr marL="0" marR="0" lvl="0" indent="0" algn="l" defTabSz="914377" rtl="0" eaLnBrk="1" fontAlgn="auto" latinLnBrk="0" hangingPunct="1">
              <a:lnSpc>
                <a:spcPct val="100000"/>
              </a:lnSpc>
              <a:spcBef>
                <a:spcPts val="2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mn-ea"/>
                <a:cs typeface="Arial"/>
              </a:rPr>
              <a:t>2-site, 3-site, 4-site remote replication with </a:t>
            </a:r>
            <a:r>
              <a:rPr kumimoji="0" lang="en-US" sz="1000" b="0" i="0" u="none" strike="noStrike" kern="1200" cap="none" spc="0" normalizeH="0" baseline="0" noProof="0" err="1">
                <a:ln>
                  <a:noFill/>
                </a:ln>
                <a:solidFill>
                  <a:srgbClr val="FFFFFF"/>
                </a:solidFill>
                <a:effectLst/>
                <a:uLnTx/>
                <a:uFillTx/>
                <a:latin typeface="Arial"/>
                <a:ea typeface="+mn-ea"/>
                <a:cs typeface="Arial"/>
              </a:rPr>
              <a:t>SmartDR</a:t>
            </a:r>
            <a:endParaRPr kumimoji="0" lang="en-US" sz="1000" b="0" i="0" u="none" strike="noStrike" kern="1200" cap="none" spc="0" normalizeH="0" baseline="0" noProof="0">
              <a:ln>
                <a:noFill/>
              </a:ln>
              <a:solidFill>
                <a:srgbClr val="FFFFFF"/>
              </a:solidFill>
              <a:effectLst/>
              <a:uLnTx/>
              <a:uFillTx/>
              <a:latin typeface="Arial"/>
              <a:ea typeface="+mn-ea"/>
              <a:cs typeface="Arial"/>
            </a:endParaRPr>
          </a:p>
        </p:txBody>
      </p:sp>
      <p:sp>
        <p:nvSpPr>
          <p:cNvPr id="54" name="TextBox 53">
            <a:extLst>
              <a:ext uri="{FF2B5EF4-FFF2-40B4-BE49-F238E27FC236}">
                <a16:creationId xmlns:a16="http://schemas.microsoft.com/office/drawing/2014/main" id="{A6902EF4-3E93-6EC3-9BB4-81A76704B4A7}"/>
              </a:ext>
            </a:extLst>
          </p:cNvPr>
          <p:cNvSpPr txBox="1"/>
          <p:nvPr/>
        </p:nvSpPr>
        <p:spPr>
          <a:xfrm>
            <a:off x="847713" y="2343044"/>
            <a:ext cx="1705740" cy="438582"/>
          </a:xfrm>
          <a:prstGeom prst="rect">
            <a:avLst/>
          </a:prstGeom>
          <a:noFill/>
        </p:spPr>
        <p:txBody>
          <a:bodyPr wrap="square">
            <a:spAutoFit/>
          </a:bodyPr>
          <a:lstStyle/>
          <a:p>
            <a:pPr marL="0" marR="0" lvl="0" indent="0" algn="l" defTabSz="914377" rtl="0" eaLnBrk="1" fontAlgn="auto" latinLnBrk="0" hangingPunct="1">
              <a:lnSpc>
                <a:spcPct val="100000"/>
              </a:lnSpc>
              <a:spcBef>
                <a:spcPts val="3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Tech Innovator of the Year</a:t>
            </a:r>
          </a:p>
          <a:p>
            <a:pPr marL="0" marR="0" lvl="0" indent="0" algn="l" defTabSz="914377" rtl="0" eaLnBrk="1" fontAlgn="auto" latinLnBrk="0" hangingPunct="1">
              <a:lnSpc>
                <a:spcPct val="100000"/>
              </a:lnSpc>
              <a:spcBef>
                <a:spcPts val="3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Product of the Year</a:t>
            </a:r>
            <a:r>
              <a:rPr kumimoji="0" lang="en-US" sz="1000" b="0" i="0" u="none" strike="noStrike" kern="1200" cap="none" spc="0" normalizeH="0" baseline="30000" noProof="0">
                <a:ln>
                  <a:noFill/>
                </a:ln>
                <a:solidFill>
                  <a:srgbClr val="FFFFFF"/>
                </a:solidFill>
                <a:effectLst/>
                <a:uLnTx/>
                <a:uFillTx/>
                <a:latin typeface="Arial"/>
                <a:ea typeface="+mn-ea"/>
                <a:cs typeface="Arial"/>
              </a:rPr>
              <a:t>2</a:t>
            </a:r>
            <a:endParaRPr kumimoji="0" 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5" name="Picture 2" descr="IDC MarketScape Logo PNG Vector (AI, PDF, SVG) Free Download">
            <a:extLst>
              <a:ext uri="{FF2B5EF4-FFF2-40B4-BE49-F238E27FC236}">
                <a16:creationId xmlns:a16="http://schemas.microsoft.com/office/drawing/2014/main" id="{7AAEC07B-DABD-FD02-7ABC-9A3CDC8B2484}"/>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2951691" y="2450959"/>
            <a:ext cx="781499" cy="23705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FD3B0BA-CDD7-6C2D-06D8-030768E4D04F}"/>
              </a:ext>
            </a:extLst>
          </p:cNvPr>
          <p:cNvSpPr txBox="1"/>
          <p:nvPr/>
        </p:nvSpPr>
        <p:spPr>
          <a:xfrm>
            <a:off x="2615161" y="2401902"/>
            <a:ext cx="558134" cy="307777"/>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4BB5E"/>
                </a:solidFill>
                <a:effectLst/>
                <a:uLnTx/>
                <a:uFillTx/>
                <a:latin typeface="Arial"/>
                <a:ea typeface="+mn-ea"/>
                <a:cs typeface="+mn-cs"/>
              </a:rPr>
              <a:t>#1</a:t>
            </a:r>
          </a:p>
        </p:txBody>
      </p:sp>
      <p:grpSp>
        <p:nvGrpSpPr>
          <p:cNvPr id="14" name="Group 13">
            <a:extLst>
              <a:ext uri="{FF2B5EF4-FFF2-40B4-BE49-F238E27FC236}">
                <a16:creationId xmlns:a16="http://schemas.microsoft.com/office/drawing/2014/main" id="{B4946116-289D-8631-6565-D78B78ADFF32}"/>
              </a:ext>
            </a:extLst>
          </p:cNvPr>
          <p:cNvGrpSpPr/>
          <p:nvPr/>
        </p:nvGrpSpPr>
        <p:grpSpPr>
          <a:xfrm>
            <a:off x="2797562" y="3819822"/>
            <a:ext cx="1232983" cy="876670"/>
            <a:chOff x="1218120" y="4985563"/>
            <a:chExt cx="1029338" cy="876670"/>
          </a:xfrm>
        </p:grpSpPr>
        <p:sp>
          <p:nvSpPr>
            <p:cNvPr id="19" name="TextBox 18">
              <a:extLst>
                <a:ext uri="{FF2B5EF4-FFF2-40B4-BE49-F238E27FC236}">
                  <a16:creationId xmlns:a16="http://schemas.microsoft.com/office/drawing/2014/main" id="{420B87B2-8833-E71F-E120-E75C14CB231D}"/>
                </a:ext>
              </a:extLst>
            </p:cNvPr>
            <p:cNvSpPr txBox="1"/>
            <p:nvPr/>
          </p:nvSpPr>
          <p:spPr>
            <a:xfrm>
              <a:off x="1398382" y="4985563"/>
              <a:ext cx="646113" cy="630942"/>
            </a:xfrm>
            <a:prstGeom prst="rect">
              <a:avLst/>
            </a:prstGeom>
            <a:noFill/>
          </p:spPr>
          <p:txBody>
            <a:bodyPr wrap="squar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4BB5E"/>
                  </a:solidFill>
                  <a:effectLst/>
                  <a:uLnTx/>
                  <a:uFillTx/>
                  <a:latin typeface="Arial"/>
                  <a:ea typeface="+mn-ea"/>
                  <a:cs typeface="+mn-cs"/>
                </a:rPr>
                <a:t>  Up to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4BB5E"/>
                  </a:solidFill>
                  <a:effectLst/>
                  <a:uLnTx/>
                  <a:uFillTx/>
                  <a:latin typeface="Arial"/>
                  <a:ea typeface="+mn-ea"/>
                  <a:cs typeface="+mn-cs"/>
                </a:rPr>
                <a:t>10x</a:t>
              </a:r>
              <a:r>
                <a:rPr kumimoji="0" lang="en-US" sz="1050" b="0" i="0" u="none" strike="noStrike" kern="1200" cap="none" spc="0" normalizeH="0" baseline="30000" noProof="0">
                  <a:ln>
                    <a:noFill/>
                  </a:ln>
                  <a:solidFill>
                    <a:srgbClr val="F4BB5E"/>
                  </a:solidFill>
                  <a:effectLst/>
                  <a:uLnTx/>
                  <a:uFillTx/>
                  <a:latin typeface="Arial"/>
                  <a:ea typeface="+mn-ea"/>
                  <a:cs typeface="+mn-cs"/>
                </a:rPr>
                <a:t>6</a:t>
              </a:r>
              <a:endParaRPr kumimoji="0" lang="en-US" sz="1050" b="0" i="0" u="none" strike="noStrike" kern="1200" cap="none" spc="0" normalizeH="0" baseline="0" noProof="0">
                <a:ln>
                  <a:noFill/>
                </a:ln>
                <a:solidFill>
                  <a:srgbClr val="F4BB5E"/>
                </a:solidFill>
                <a:effectLst/>
                <a:uLnTx/>
                <a:uFillTx/>
                <a:latin typeface="Arial"/>
                <a:ea typeface="+mn-ea"/>
                <a:cs typeface="+mn-cs"/>
              </a:endParaRPr>
            </a:p>
          </p:txBody>
        </p:sp>
        <p:sp>
          <p:nvSpPr>
            <p:cNvPr id="21" name="TextBox 20">
              <a:extLst>
                <a:ext uri="{FF2B5EF4-FFF2-40B4-BE49-F238E27FC236}">
                  <a16:creationId xmlns:a16="http://schemas.microsoft.com/office/drawing/2014/main" id="{61AF6D91-B9E7-5F3D-9140-966F869117BD}"/>
                </a:ext>
              </a:extLst>
            </p:cNvPr>
            <p:cNvSpPr txBox="1"/>
            <p:nvPr/>
          </p:nvSpPr>
          <p:spPr>
            <a:xfrm>
              <a:off x="1218120" y="5585234"/>
              <a:ext cx="1029338" cy="276999"/>
            </a:xfrm>
            <a:prstGeom prst="rect">
              <a:avLst/>
            </a:prstGeom>
            <a:noFill/>
          </p:spPr>
          <p:txBody>
            <a:bodyPr wrap="squar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Faster time to resolve issues via AIOps tools</a:t>
              </a:r>
              <a:endParaRPr kumimoji="0" lang="en-US" sz="900" b="0" i="0" u="none" strike="noStrike" kern="1200" cap="none" spc="0" normalizeH="0" baseline="30000" noProof="0">
                <a:ln>
                  <a:noFill/>
                </a:ln>
                <a:solidFill>
                  <a:srgbClr val="FFFFFF"/>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24A8ED31-E8FA-4E58-95E8-1BD780F4CF07}"/>
              </a:ext>
            </a:extLst>
          </p:cNvPr>
          <p:cNvSpPr txBox="1"/>
          <p:nvPr/>
        </p:nvSpPr>
        <p:spPr>
          <a:xfrm>
            <a:off x="172249" y="3821901"/>
            <a:ext cx="1286674" cy="907941"/>
          </a:xfrm>
          <a:prstGeom prst="rect">
            <a:avLst/>
          </a:prstGeom>
          <a:noFill/>
        </p:spPr>
        <p:txBody>
          <a:bodyPr wrap="squar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4BB5E"/>
                </a:solidFill>
                <a:effectLst/>
                <a:uLnTx/>
                <a:uFillTx/>
                <a:latin typeface="Arial"/>
                <a:ea typeface="+mn-ea"/>
                <a:cs typeface="+mn-cs"/>
              </a:rPr>
              <a:t>            Up to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4BB5E"/>
                </a:solidFill>
                <a:effectLst/>
                <a:uLnTx/>
                <a:uFillTx/>
                <a:latin typeface="Arial"/>
                <a:ea typeface="+mn-ea"/>
                <a:cs typeface="+mn-cs"/>
              </a:rPr>
              <a:t>   8x</a:t>
            </a:r>
            <a:r>
              <a:rPr kumimoji="0" lang="en-US" sz="1050" b="0" i="0" u="none" strike="noStrike" kern="1200" cap="none" spc="0" normalizeH="0" baseline="30000" noProof="0">
                <a:ln>
                  <a:noFill/>
                </a:ln>
                <a:solidFill>
                  <a:srgbClr val="F4BB5E"/>
                </a:solidFill>
                <a:effectLst/>
                <a:uLnTx/>
                <a:uFillTx/>
                <a:latin typeface="Arial"/>
                <a:ea typeface="+mn-ea"/>
                <a:cs typeface="+mn-cs"/>
              </a:rPr>
              <a:t>4</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Faster time to resolve SAN network congestion</a:t>
            </a:r>
          </a:p>
        </p:txBody>
      </p:sp>
      <p:grpSp>
        <p:nvGrpSpPr>
          <p:cNvPr id="26" name="Group 25">
            <a:extLst>
              <a:ext uri="{FF2B5EF4-FFF2-40B4-BE49-F238E27FC236}">
                <a16:creationId xmlns:a16="http://schemas.microsoft.com/office/drawing/2014/main" id="{F55B85C8-03A8-11B9-C78C-74AE8674FA48}"/>
              </a:ext>
            </a:extLst>
          </p:cNvPr>
          <p:cNvGrpSpPr/>
          <p:nvPr/>
        </p:nvGrpSpPr>
        <p:grpSpPr>
          <a:xfrm>
            <a:off x="1417295" y="3813721"/>
            <a:ext cx="1313320" cy="902698"/>
            <a:chOff x="1297553" y="4098589"/>
            <a:chExt cx="1313320" cy="902698"/>
          </a:xfrm>
        </p:grpSpPr>
        <p:sp>
          <p:nvSpPr>
            <p:cNvPr id="23" name="TextBox 22">
              <a:extLst>
                <a:ext uri="{FF2B5EF4-FFF2-40B4-BE49-F238E27FC236}">
                  <a16:creationId xmlns:a16="http://schemas.microsoft.com/office/drawing/2014/main" id="{CE75021C-7913-9572-2B49-E6FF300EF144}"/>
                </a:ext>
              </a:extLst>
            </p:cNvPr>
            <p:cNvSpPr txBox="1"/>
            <p:nvPr/>
          </p:nvSpPr>
          <p:spPr>
            <a:xfrm>
              <a:off x="1297553" y="4755066"/>
              <a:ext cx="1313320" cy="246221"/>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Arial"/>
                  <a:ea typeface="+mn-ea"/>
                  <a:cs typeface="+mn-cs"/>
                </a:rPr>
                <a:t>Reduction in time to access performance insights</a:t>
              </a:r>
              <a:endParaRPr kumimoji="0" lang="en-US" sz="800" b="0" i="0" u="none" strike="noStrike" kern="1200" cap="none" spc="0" normalizeH="0" baseline="30000" noProof="0">
                <a:ln>
                  <a:noFill/>
                </a:ln>
                <a:solidFill>
                  <a:srgbClr val="FFFFFF"/>
                </a:solidFill>
                <a:effectLst/>
                <a:uLnTx/>
                <a:uFillTx/>
                <a:latin typeface="Arial"/>
                <a:ea typeface="+mn-ea"/>
                <a:cs typeface="+mn-cs"/>
              </a:endParaRPr>
            </a:p>
          </p:txBody>
        </p:sp>
        <p:sp>
          <p:nvSpPr>
            <p:cNvPr id="24" name="TextBox 23">
              <a:extLst>
                <a:ext uri="{FF2B5EF4-FFF2-40B4-BE49-F238E27FC236}">
                  <a16:creationId xmlns:a16="http://schemas.microsoft.com/office/drawing/2014/main" id="{F0F0D75B-C2FD-B546-EA85-16D72F6EEFA5}"/>
                </a:ext>
              </a:extLst>
            </p:cNvPr>
            <p:cNvSpPr txBox="1"/>
            <p:nvPr/>
          </p:nvSpPr>
          <p:spPr>
            <a:xfrm>
              <a:off x="1551136" y="4098589"/>
              <a:ext cx="951873" cy="630942"/>
            </a:xfrm>
            <a:prstGeom prst="rect">
              <a:avLst/>
            </a:prstGeom>
            <a:noFill/>
          </p:spPr>
          <p:txBody>
            <a:bodyPr wrap="squar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4BB5E"/>
                  </a:solidFill>
                  <a:effectLst/>
                  <a:uLnTx/>
                  <a:uFillTx/>
                  <a:latin typeface="Arial"/>
                  <a:ea typeface="+mn-ea"/>
                  <a:cs typeface="+mn-cs"/>
                </a:rPr>
                <a:t> Up to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4BB5E"/>
                  </a:solidFill>
                  <a:effectLst/>
                  <a:uLnTx/>
                  <a:uFillTx/>
                  <a:latin typeface="Arial"/>
                  <a:ea typeface="+mn-ea"/>
                  <a:cs typeface="+mn-cs"/>
                </a:rPr>
                <a:t>96%</a:t>
              </a:r>
              <a:r>
                <a:rPr kumimoji="0" lang="en-US" sz="1050" b="0" i="0" u="none" strike="noStrike" kern="1200" cap="none" spc="0" normalizeH="0" baseline="30000" noProof="0">
                  <a:ln>
                    <a:noFill/>
                  </a:ln>
                  <a:solidFill>
                    <a:srgbClr val="F4BB5E"/>
                  </a:solidFill>
                  <a:effectLst/>
                  <a:uLnTx/>
                  <a:uFillTx/>
                  <a:latin typeface="Arial"/>
                  <a:ea typeface="+mn-ea"/>
                  <a:cs typeface="+mn-cs"/>
                </a:rPr>
                <a:t>5</a:t>
              </a:r>
              <a:endParaRPr kumimoji="0" lang="en-US" sz="1000" b="0" i="0" u="none" strike="noStrike" kern="1200" cap="none" spc="0" normalizeH="0" baseline="30000" noProof="0">
                <a:ln>
                  <a:noFill/>
                </a:ln>
                <a:solidFill>
                  <a:srgbClr val="F4BB5E"/>
                </a:solidFill>
                <a:effectLst/>
                <a:uLnTx/>
                <a:uFillTx/>
                <a:latin typeface="Arial"/>
                <a:ea typeface="+mn-ea"/>
                <a:cs typeface="+mn-cs"/>
              </a:endParaRPr>
            </a:p>
          </p:txBody>
        </p:sp>
      </p:grpSp>
      <p:sp>
        <p:nvSpPr>
          <p:cNvPr id="27" name="TextBox 26">
            <a:extLst>
              <a:ext uri="{FF2B5EF4-FFF2-40B4-BE49-F238E27FC236}">
                <a16:creationId xmlns:a16="http://schemas.microsoft.com/office/drawing/2014/main" id="{FE213CD9-83F8-4166-4FC6-CE67E241A655}"/>
              </a:ext>
            </a:extLst>
          </p:cNvPr>
          <p:cNvSpPr txBox="1"/>
          <p:nvPr/>
        </p:nvSpPr>
        <p:spPr>
          <a:xfrm>
            <a:off x="493792" y="5062773"/>
            <a:ext cx="3112159" cy="1077218"/>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4BB5E"/>
                </a:solidFill>
                <a:effectLst/>
                <a:uLnTx/>
                <a:uFillTx/>
                <a:latin typeface="Arial"/>
                <a:ea typeface="+mn-ea"/>
                <a:cs typeface="+mn-cs"/>
              </a:rPr>
              <a:t>Industry-leading</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4BB5E"/>
                </a:solidFill>
                <a:effectLst/>
                <a:uLnTx/>
                <a:uFillTx/>
                <a:latin typeface="Arial"/>
                <a:ea typeface="+mn-ea"/>
                <a:cs typeface="+mn-cs"/>
              </a:rPr>
              <a:t>AI-powered automation</a:t>
            </a: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Dynamic cache performance optimization</a:t>
            </a: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Autonomous health checks, self-healing</a:t>
            </a: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Industry’s best power monitoring &amp; alerting</a:t>
            </a:r>
            <a:r>
              <a:rPr kumimoji="0" lang="en-US" sz="1050" b="0" i="0" u="none" strike="noStrike" kern="1200" cap="none" spc="0" normalizeH="0" baseline="30000" noProof="0">
                <a:ln>
                  <a:noFill/>
                </a:ln>
                <a:solidFill>
                  <a:srgbClr val="FFFFFF"/>
                </a:solidFill>
                <a:effectLst/>
                <a:uLnTx/>
                <a:uFillTx/>
                <a:latin typeface="Arial"/>
                <a:ea typeface="+mn-ea"/>
                <a:cs typeface="+mn-cs"/>
              </a:rPr>
              <a:t>7</a:t>
            </a: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Integrated backup with </a:t>
            </a:r>
            <a:r>
              <a:rPr kumimoji="0" lang="en-US" sz="1050" b="0" i="0" u="none" strike="noStrike" kern="1200" cap="none" spc="0" normalizeH="0" baseline="0" noProof="0">
                <a:ln>
                  <a:noFill/>
                </a:ln>
                <a:solidFill>
                  <a:srgbClr val="00B0F0"/>
                </a:solidFill>
                <a:effectLst/>
                <a:uLnTx/>
                <a:uFillTx/>
                <a:latin typeface="Arial"/>
                <a:ea typeface="+mn-ea"/>
                <a:cs typeface="+mn-cs"/>
              </a:rPr>
              <a:t>Storage Direct Protection</a:t>
            </a:r>
            <a:endParaRPr kumimoji="0" lang="en-US" sz="1000" b="0" i="0" u="none" strike="noStrike" kern="1200" cap="none" spc="0" normalizeH="0" baseline="0" noProof="0">
              <a:ln>
                <a:noFill/>
              </a:ln>
              <a:solidFill>
                <a:srgbClr val="00B0F0"/>
              </a:solidFill>
              <a:effectLst/>
              <a:uLnTx/>
              <a:uFillTx/>
              <a:latin typeface="Arial"/>
              <a:ea typeface="+mn-ea"/>
              <a:cs typeface="+mn-cs"/>
            </a:endParaRPr>
          </a:p>
        </p:txBody>
      </p:sp>
      <p:grpSp>
        <p:nvGrpSpPr>
          <p:cNvPr id="55" name="Group 54">
            <a:extLst>
              <a:ext uri="{FF2B5EF4-FFF2-40B4-BE49-F238E27FC236}">
                <a16:creationId xmlns:a16="http://schemas.microsoft.com/office/drawing/2014/main" id="{85446DB4-7360-1596-C916-2F90AD0666B7}"/>
              </a:ext>
            </a:extLst>
          </p:cNvPr>
          <p:cNvGrpSpPr/>
          <p:nvPr/>
        </p:nvGrpSpPr>
        <p:grpSpPr>
          <a:xfrm>
            <a:off x="202741" y="2362186"/>
            <a:ext cx="717457" cy="361807"/>
            <a:chOff x="509374" y="-5354307"/>
            <a:chExt cx="9753600" cy="4918661"/>
          </a:xfrm>
        </p:grpSpPr>
        <p:pic>
          <p:nvPicPr>
            <p:cNvPr id="1036" name="Picture 12" descr="XChange MSP">
              <a:extLst>
                <a:ext uri="{FF2B5EF4-FFF2-40B4-BE49-F238E27FC236}">
                  <a16:creationId xmlns:a16="http://schemas.microsoft.com/office/drawing/2014/main" id="{BDF34677-2D78-A5F3-F171-387139B1132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8934"/>
            <a:stretch/>
          </p:blipFill>
          <p:spPr bwMode="auto">
            <a:xfrm>
              <a:off x="509374" y="-5354307"/>
              <a:ext cx="9753600" cy="4918661"/>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12" descr="XChange MSP">
              <a:extLst>
                <a:ext uri="{FF2B5EF4-FFF2-40B4-BE49-F238E27FC236}">
                  <a16:creationId xmlns:a16="http://schemas.microsoft.com/office/drawing/2014/main" id="{B97D0F15-9257-82A4-CF76-D43C04CFB1B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t="10514" b="76478"/>
            <a:stretch/>
          </p:blipFill>
          <p:spPr bwMode="auto">
            <a:xfrm>
              <a:off x="509374" y="-4716378"/>
              <a:ext cx="9753600" cy="789271"/>
            </a:xfrm>
            <a:prstGeom prst="rect">
              <a:avLst/>
            </a:prstGeom>
            <a:noFill/>
            <a:extLst>
              <a:ext uri="{909E8E84-426E-40DD-AFC4-6F175D3DCCD1}">
                <a14:hiddenFill xmlns:a14="http://schemas.microsoft.com/office/drawing/2010/main">
                  <a:solidFill>
                    <a:srgbClr val="FFFFFF"/>
                  </a:solidFill>
                </a14:hiddenFill>
              </a:ext>
            </a:extLst>
          </p:spPr>
        </p:pic>
      </p:grpSp>
      <p:sp>
        <p:nvSpPr>
          <p:cNvPr id="44" name="Rectangle: Top Corners Rounded 43">
            <a:extLst>
              <a:ext uri="{FF2B5EF4-FFF2-40B4-BE49-F238E27FC236}">
                <a16:creationId xmlns:a16="http://schemas.microsoft.com/office/drawing/2014/main" id="{A67D55F4-ED02-9ACC-FF71-E619C19CEAEE}"/>
              </a:ext>
            </a:extLst>
          </p:cNvPr>
          <p:cNvSpPr/>
          <p:nvPr/>
        </p:nvSpPr>
        <p:spPr>
          <a:xfrm>
            <a:off x="4677608" y="2932269"/>
            <a:ext cx="2840038" cy="448023"/>
          </a:xfrm>
          <a:prstGeom prst="round2SameRect">
            <a:avLst/>
          </a:prstGeom>
          <a:solidFill>
            <a:schemeClr val="accent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48" name="TextBox 47">
            <a:extLst>
              <a:ext uri="{FF2B5EF4-FFF2-40B4-BE49-F238E27FC236}">
                <a16:creationId xmlns:a16="http://schemas.microsoft.com/office/drawing/2014/main" id="{70987CB1-2EC6-83A3-0057-D8D9D43B50E0}"/>
              </a:ext>
            </a:extLst>
          </p:cNvPr>
          <p:cNvSpPr txBox="1"/>
          <p:nvPr/>
        </p:nvSpPr>
        <p:spPr>
          <a:xfrm>
            <a:off x="4994916" y="2964812"/>
            <a:ext cx="2205422" cy="15388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300" normalizeH="0" baseline="0" noProof="0">
                <a:ln>
                  <a:noFill/>
                </a:ln>
                <a:solidFill>
                  <a:srgbClr val="0672CB">
                    <a:lumMod val="40000"/>
                    <a:lumOff val="60000"/>
                  </a:srgbClr>
                </a:solidFill>
                <a:effectLst/>
                <a:uLnTx/>
                <a:uFillTx/>
                <a:latin typeface="Arial"/>
                <a:ea typeface="+mn-ea"/>
                <a:cs typeface="+mn-cs"/>
              </a:rPr>
              <a:t>POWERMAX</a:t>
            </a:r>
          </a:p>
        </p:txBody>
      </p:sp>
      <p:pic>
        <p:nvPicPr>
          <p:cNvPr id="18" name="Picture 17">
            <a:extLst>
              <a:ext uri="{FF2B5EF4-FFF2-40B4-BE49-F238E27FC236}">
                <a16:creationId xmlns:a16="http://schemas.microsoft.com/office/drawing/2014/main" id="{E22A07DF-97B2-B055-72FB-9A87BB296782}"/>
              </a:ext>
            </a:extLst>
          </p:cNvPr>
          <p:cNvPicPr>
            <a:picLocks noChangeAspect="1"/>
          </p:cNvPicPr>
          <p:nvPr/>
        </p:nvPicPr>
        <p:blipFill>
          <a:blip r:embed="rId7"/>
          <a:stretch>
            <a:fillRect/>
          </a:stretch>
        </p:blipFill>
        <p:spPr>
          <a:xfrm>
            <a:off x="4017087" y="3149447"/>
            <a:ext cx="4161080" cy="827976"/>
          </a:xfrm>
          <a:prstGeom prst="rect">
            <a:avLst/>
          </a:prstGeom>
          <a:ln>
            <a:noFill/>
          </a:ln>
          <a:effectLst>
            <a:outerShdw blurRad="127000" algn="ctr" rotWithShape="0">
              <a:prstClr val="black">
                <a:alpha val="70000"/>
              </a:prstClr>
            </a:outerShdw>
          </a:effectLst>
        </p:spPr>
      </p:pic>
      <p:sp>
        <p:nvSpPr>
          <p:cNvPr id="32" name="TextBox 31">
            <a:extLst>
              <a:ext uri="{FF2B5EF4-FFF2-40B4-BE49-F238E27FC236}">
                <a16:creationId xmlns:a16="http://schemas.microsoft.com/office/drawing/2014/main" id="{2CCAE199-312F-617B-623C-318B2EC7F574}"/>
              </a:ext>
            </a:extLst>
          </p:cNvPr>
          <p:cNvSpPr txBox="1"/>
          <p:nvPr/>
        </p:nvSpPr>
        <p:spPr>
          <a:xfrm>
            <a:off x="5437220" y="102828"/>
            <a:ext cx="122973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Powerful</a:t>
            </a:r>
          </a:p>
        </p:txBody>
      </p:sp>
      <p:sp>
        <p:nvSpPr>
          <p:cNvPr id="20" name="TextBox 19">
            <a:extLst>
              <a:ext uri="{FF2B5EF4-FFF2-40B4-BE49-F238E27FC236}">
                <a16:creationId xmlns:a16="http://schemas.microsoft.com/office/drawing/2014/main" id="{6ADB3FB1-12B4-4878-F6FF-2400DD69E4D6}"/>
              </a:ext>
            </a:extLst>
          </p:cNvPr>
          <p:cNvSpPr txBox="1"/>
          <p:nvPr/>
        </p:nvSpPr>
        <p:spPr>
          <a:xfrm>
            <a:off x="4325653" y="693579"/>
            <a:ext cx="3057582" cy="1542153"/>
          </a:xfrm>
          <a:prstGeom prst="rect">
            <a:avLst/>
          </a:prstGeom>
          <a:noFill/>
        </p:spPr>
        <p:txBody>
          <a:bodyPr wrap="square" lIns="0" tIns="0" rIns="0" bIns="0" rtlCol="0" anchor="t">
            <a:spAutoFit/>
          </a:bodyPr>
          <a:lstStyle/>
          <a:p>
            <a:pPr marL="0" marR="0" lvl="0" indent="0" algn="l" defTabSz="914377" rtl="0" eaLnBrk="1" fontAlgn="auto" latinLnBrk="0" hangingPunct="1">
              <a:lnSpc>
                <a:spcPts val="1600"/>
              </a:lnSpc>
              <a:spcBef>
                <a:spcPts val="0"/>
              </a:spcBef>
              <a:spcAft>
                <a:spcPts val="40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Superior Architecture</a:t>
            </a:r>
            <a:endParaRPr kumimoji="0" lang="en-US" sz="1600" b="0" i="1" u="none" strike="noStrike" kern="1200" cap="none" spc="0" normalizeH="0" baseline="0" noProof="0">
              <a:ln>
                <a:noFill/>
              </a:ln>
              <a:solidFill>
                <a:srgbClr val="FFFFFF"/>
              </a:solidFill>
              <a:effectLst/>
              <a:uLnTx/>
              <a:uFillTx/>
              <a:latin typeface="Arial"/>
              <a:ea typeface="+mn-ea"/>
              <a:cs typeface="+mn-cs"/>
            </a:endParaRPr>
          </a:p>
          <a:p>
            <a:pPr marL="171450" marR="0" lvl="0" indent="-171450" algn="l" defTabSz="914377" rtl="0" eaLnBrk="1" fontAlgn="auto" latinLnBrk="0" hangingPunct="1">
              <a:lnSpc>
                <a:spcPts val="17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Scale-up/Scale-out (2 – 16 nodes)</a:t>
            </a:r>
          </a:p>
          <a:p>
            <a:pPr marL="171450" marR="0" lvl="0" indent="-171450" algn="l" defTabSz="914377" rtl="0" eaLnBrk="1" fontAlgn="auto" latinLnBrk="0" hangingPunct="1">
              <a:lnSpc>
                <a:spcPts val="17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Global shared memory</a:t>
            </a:r>
          </a:p>
          <a:p>
            <a:pPr marL="171450" marR="0" lvl="0" indent="-171450" algn="l" defTabSz="914377" rtl="0" eaLnBrk="1" fontAlgn="auto" latinLnBrk="0" hangingPunct="1">
              <a:lnSpc>
                <a:spcPts val="17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Any node can access any drive</a:t>
            </a:r>
          </a:p>
          <a:p>
            <a:pPr marL="171450" marR="0" lvl="0" indent="-171450" algn="l" defTabSz="914377" rtl="0" eaLnBrk="1" fontAlgn="auto" latinLnBrk="0" hangingPunct="1">
              <a:lnSpc>
                <a:spcPts val="17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Consistent performance (no LUN ownership)</a:t>
            </a:r>
          </a:p>
          <a:p>
            <a:pPr marL="171450" marR="0" lvl="0" indent="-171450" algn="l" defTabSz="914377" rtl="0" eaLnBrk="1" fontAlgn="auto" latinLnBrk="0" hangingPunct="1">
              <a:lnSpc>
                <a:spcPts val="17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Independently scale compute &amp; capacity</a:t>
            </a:r>
          </a:p>
          <a:p>
            <a:pPr marL="171450" marR="0" lvl="0" indent="-171450" algn="l" defTabSz="914377" rtl="0" eaLnBrk="1" fontAlgn="auto" latinLnBrk="0" hangingPunct="1">
              <a:lnSpc>
                <a:spcPts val="17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Open systems, mainframe, file, virtualization</a:t>
            </a:r>
          </a:p>
        </p:txBody>
      </p:sp>
      <p:sp>
        <p:nvSpPr>
          <p:cNvPr id="38" name="Content Placeholder 30">
            <a:extLst>
              <a:ext uri="{FF2B5EF4-FFF2-40B4-BE49-F238E27FC236}">
                <a16:creationId xmlns:a16="http://schemas.microsoft.com/office/drawing/2014/main" id="{8D6399AE-F032-24B3-FDD6-61F7E6AA872D}"/>
              </a:ext>
            </a:extLst>
          </p:cNvPr>
          <p:cNvSpPr txBox="1">
            <a:spLocks/>
          </p:cNvSpPr>
          <p:nvPr/>
        </p:nvSpPr>
        <p:spPr>
          <a:xfrm>
            <a:off x="7210860" y="706359"/>
            <a:ext cx="911989" cy="1410643"/>
          </a:xfrm>
          <a:prstGeom prst="rect">
            <a:avLst/>
          </a:prstGeom>
        </p:spPr>
        <p:txBody>
          <a:bodyPr wrap="square" lIns="68579" tIns="34289" rIns="68579" bIns="34289"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200" b="0" i="0" u="none" strike="noStrike" kern="1200" cap="none" spc="0" normalizeH="0" baseline="0" noProof="0">
                <a:ln>
                  <a:noFill/>
                </a:ln>
                <a:solidFill>
                  <a:srgbClr val="0672CB">
                    <a:lumMod val="40000"/>
                    <a:lumOff val="60000"/>
                  </a:srgbClr>
                </a:solidFill>
                <a:effectLst/>
                <a:uLnTx/>
                <a:uFillTx/>
                <a:latin typeface="Arial"/>
                <a:ea typeface="+mn-ea"/>
                <a:cs typeface="Arial"/>
              </a:rPr>
              <a:t>18PBe</a:t>
            </a:r>
            <a:r>
              <a:rPr kumimoji="0" lang="en-US" sz="1400" b="0" i="0" u="none" strike="noStrike" kern="1200" cap="none" spc="0" normalizeH="0" baseline="0" noProof="0">
                <a:ln>
                  <a:noFill/>
                </a:ln>
                <a:solidFill>
                  <a:srgbClr val="0672CB">
                    <a:lumMod val="40000"/>
                    <a:lumOff val="60000"/>
                  </a:srgbClr>
                </a:solidFill>
                <a:effectLst/>
                <a:uLnTx/>
                <a:uFillTx/>
                <a:latin typeface="Arial"/>
                <a:ea typeface="+mn-ea"/>
                <a:cs typeface="Arial"/>
              </a:rPr>
              <a:t> </a:t>
            </a:r>
            <a:r>
              <a:rPr kumimoji="0" lang="en-US" sz="900" b="0" i="0" u="none" strike="noStrike" kern="1200" cap="none" spc="0" normalizeH="0" baseline="0" noProof="0">
                <a:ln>
                  <a:noFill/>
                </a:ln>
                <a:solidFill>
                  <a:srgbClr val="FFFFFF"/>
                </a:solidFill>
                <a:effectLst/>
                <a:uLnTx/>
                <a:uFillTx/>
                <a:latin typeface="Arial"/>
                <a:ea typeface="+mn-ea"/>
                <a:cs typeface="Arial"/>
              </a:rPr>
              <a:t>Capacity</a:t>
            </a:r>
          </a:p>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200" b="0" i="0" u="none" strike="noStrike" kern="1200" cap="none" spc="0" normalizeH="0" baseline="0" noProof="0">
                <a:ln>
                  <a:noFill/>
                </a:ln>
                <a:solidFill>
                  <a:srgbClr val="0672CB">
                    <a:lumMod val="40000"/>
                    <a:lumOff val="60000"/>
                  </a:srgbClr>
                </a:solidFill>
                <a:effectLst/>
                <a:uLnTx/>
                <a:uFillTx/>
                <a:latin typeface="Arial"/>
                <a:ea typeface="+mn-ea"/>
                <a:cs typeface="Arial"/>
              </a:rPr>
              <a:t>256</a:t>
            </a: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F/E ports</a:t>
            </a:r>
          </a:p>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200" b="0" i="0" u="none" strike="noStrike" kern="1200" cap="none" spc="0" normalizeH="0" baseline="0" noProof="0">
                <a:ln>
                  <a:noFill/>
                </a:ln>
                <a:solidFill>
                  <a:srgbClr val="0672CB">
                    <a:lumMod val="40000"/>
                    <a:lumOff val="60000"/>
                  </a:srgbClr>
                </a:solidFill>
                <a:effectLst/>
                <a:uLnTx/>
                <a:uFillTx/>
                <a:latin typeface="Arial"/>
                <a:ea typeface="+mn-ea"/>
                <a:cs typeface="Arial"/>
              </a:rPr>
              <a:t>65M</a:t>
            </a: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Secure snaps</a:t>
            </a:r>
          </a:p>
        </p:txBody>
      </p:sp>
      <p:sp>
        <p:nvSpPr>
          <p:cNvPr id="43" name="TextBox 42">
            <a:extLst>
              <a:ext uri="{FF2B5EF4-FFF2-40B4-BE49-F238E27FC236}">
                <a16:creationId xmlns:a16="http://schemas.microsoft.com/office/drawing/2014/main" id="{E6D6B63F-DA3F-D470-A83E-2A766EFBCE98}"/>
              </a:ext>
            </a:extLst>
          </p:cNvPr>
          <p:cNvSpPr txBox="1"/>
          <p:nvPr/>
        </p:nvSpPr>
        <p:spPr>
          <a:xfrm>
            <a:off x="4452951" y="2415854"/>
            <a:ext cx="3318817" cy="323165"/>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F4BB5E"/>
                </a:solidFill>
                <a:effectLst/>
                <a:uLnTx/>
                <a:uFillTx/>
                <a:latin typeface="Arial Nova Light"/>
                <a:ea typeface="+mn-ea"/>
                <a:cs typeface="+mn-cs"/>
              </a:rPr>
              <a:t>”</a:t>
            </a:r>
            <a:r>
              <a:rPr kumimoji="0" lang="en-US" sz="1200" b="0" i="1" u="none" strike="noStrike" kern="1200" cap="none" spc="0" normalizeH="0" baseline="0" noProof="0" err="1">
                <a:ln>
                  <a:noFill/>
                </a:ln>
                <a:solidFill>
                  <a:srgbClr val="F4BB5E"/>
                </a:solidFill>
                <a:effectLst/>
                <a:uLnTx/>
                <a:uFillTx/>
                <a:latin typeface="Arial Nova Light"/>
                <a:ea typeface="+mn-ea"/>
                <a:cs typeface="+mn-cs"/>
              </a:rPr>
              <a:t>PowerMax</a:t>
            </a:r>
            <a:r>
              <a:rPr kumimoji="0" lang="en-US" sz="1200" b="0" i="1" u="none" strike="noStrike" kern="1200" cap="none" spc="0" normalizeH="0" baseline="0" noProof="0">
                <a:ln>
                  <a:noFill/>
                </a:ln>
                <a:solidFill>
                  <a:srgbClr val="F4BB5E"/>
                </a:solidFill>
                <a:effectLst/>
                <a:uLnTx/>
                <a:uFillTx/>
                <a:latin typeface="Arial Nova Light"/>
                <a:ea typeface="+mn-ea"/>
                <a:cs typeface="+mn-cs"/>
              </a:rPr>
              <a:t> is the crown jewel of our data center.”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srgbClr val="FFFFFF"/>
                </a:solidFill>
                <a:effectLst/>
                <a:uLnTx/>
                <a:uFillTx/>
                <a:latin typeface="Arial"/>
                <a:ea typeface="+mn-ea"/>
                <a:cs typeface="+mn-cs"/>
              </a:rPr>
              <a:t>— </a:t>
            </a:r>
            <a:r>
              <a:rPr kumimoji="0" lang="en-US" sz="900" b="0" i="0" u="none" strike="noStrike" kern="1200" cap="none" spc="0" normalizeH="0" baseline="0" noProof="0">
                <a:ln>
                  <a:noFill/>
                </a:ln>
                <a:solidFill>
                  <a:srgbClr val="FFFFFF"/>
                </a:solidFill>
                <a:effectLst/>
                <a:uLnTx/>
                <a:uFillTx/>
                <a:latin typeface="Arial"/>
                <a:ea typeface="+mn-ea"/>
                <a:cs typeface="+mn-cs"/>
              </a:rPr>
              <a:t>Steven </a:t>
            </a:r>
            <a:r>
              <a:rPr kumimoji="0" lang="en-US" sz="900" b="0" i="0" u="none" strike="noStrike" kern="1200" cap="none" spc="0" normalizeH="0" baseline="0" noProof="0" err="1">
                <a:ln>
                  <a:noFill/>
                </a:ln>
                <a:solidFill>
                  <a:srgbClr val="FFFFFF"/>
                </a:solidFill>
                <a:effectLst/>
                <a:uLnTx/>
                <a:uFillTx/>
                <a:latin typeface="Arial"/>
                <a:ea typeface="+mn-ea"/>
                <a:cs typeface="+mn-cs"/>
              </a:rPr>
              <a:t>Kouvo</a:t>
            </a:r>
            <a:r>
              <a:rPr kumimoji="0" lang="en-US" sz="900" b="0" i="0" u="none" strike="noStrike" kern="1200" cap="none" spc="0" normalizeH="0" baseline="0" noProof="0">
                <a:ln>
                  <a:noFill/>
                </a:ln>
                <a:solidFill>
                  <a:srgbClr val="FFFFFF"/>
                </a:solidFill>
                <a:effectLst/>
                <a:uLnTx/>
                <a:uFillTx/>
                <a:latin typeface="Arial"/>
                <a:ea typeface="+mn-ea"/>
                <a:cs typeface="+mn-cs"/>
              </a:rPr>
              <a:t>, Boston Scientific</a:t>
            </a:r>
          </a:p>
        </p:txBody>
      </p:sp>
      <p:grpSp>
        <p:nvGrpSpPr>
          <p:cNvPr id="67" name="Group 66">
            <a:extLst>
              <a:ext uri="{FF2B5EF4-FFF2-40B4-BE49-F238E27FC236}">
                <a16:creationId xmlns:a16="http://schemas.microsoft.com/office/drawing/2014/main" id="{5027C61F-BD11-E516-80F3-3F74398099CD}"/>
              </a:ext>
            </a:extLst>
          </p:cNvPr>
          <p:cNvGrpSpPr/>
          <p:nvPr/>
        </p:nvGrpSpPr>
        <p:grpSpPr>
          <a:xfrm>
            <a:off x="8119052" y="3427577"/>
            <a:ext cx="4096893" cy="3434013"/>
            <a:chOff x="8119052" y="3427577"/>
            <a:chExt cx="4096893" cy="3434013"/>
          </a:xfrm>
        </p:grpSpPr>
        <p:sp>
          <p:nvSpPr>
            <p:cNvPr id="17" name="Rectangle 16">
              <a:extLst>
                <a:ext uri="{FF2B5EF4-FFF2-40B4-BE49-F238E27FC236}">
                  <a16:creationId xmlns:a16="http://schemas.microsoft.com/office/drawing/2014/main" id="{7746DE3F-A09A-8B7F-1713-55FCEE243B2B}"/>
                </a:ext>
              </a:extLst>
            </p:cNvPr>
            <p:cNvSpPr/>
            <p:nvPr/>
          </p:nvSpPr>
          <p:spPr>
            <a:xfrm rot="10800000">
              <a:off x="8119052" y="3427577"/>
              <a:ext cx="4069080" cy="3419788"/>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4082CAA1-01D6-19A1-E546-6AA9D62D7763}"/>
                </a:ext>
              </a:extLst>
            </p:cNvPr>
            <p:cNvSpPr/>
            <p:nvPr/>
          </p:nvSpPr>
          <p:spPr>
            <a:xfrm>
              <a:off x="8129685" y="6409714"/>
              <a:ext cx="4069080" cy="451876"/>
            </a:xfrm>
            <a:prstGeom prst="rect">
              <a:avLst/>
            </a:prstGeom>
            <a:solidFill>
              <a:srgbClr val="0C32A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132" name="TextBox 131">
              <a:extLst>
                <a:ext uri="{FF2B5EF4-FFF2-40B4-BE49-F238E27FC236}">
                  <a16:creationId xmlns:a16="http://schemas.microsoft.com/office/drawing/2014/main" id="{BEB57285-7183-C03C-C30C-2666DB8367CB}"/>
                </a:ext>
              </a:extLst>
            </p:cNvPr>
            <p:cNvSpPr txBox="1"/>
            <p:nvPr/>
          </p:nvSpPr>
          <p:spPr>
            <a:xfrm>
              <a:off x="8440885" y="3649699"/>
              <a:ext cx="3775060" cy="1376531"/>
            </a:xfrm>
            <a:prstGeom prst="rect">
              <a:avLst/>
            </a:prstGeom>
            <a:noFill/>
          </p:spPr>
          <p:txBody>
            <a:bodyPr wrap="square" lIns="91440" tIns="45720" rIns="91440" bIns="45720" anchor="t">
              <a:spAutoFit/>
            </a:bodyPr>
            <a:lstStyle/>
            <a:p>
              <a:pPr marL="0" marR="0" lvl="0" indent="0" algn="l" defTabSz="914377" rtl="0" eaLnBrk="1" fontAlgn="auto" latinLnBrk="0" hangingPunct="1">
                <a:lnSpc>
                  <a:spcPts val="1700"/>
                </a:lnSpc>
                <a:spcBef>
                  <a:spcPts val="10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Nova Light"/>
                  <a:ea typeface="+mn-ea"/>
                  <a:cs typeface="+mn-cs"/>
                </a:rPr>
                <a:t>Open ecosystem connecting to any       IT infrastructure</a:t>
              </a:r>
            </a:p>
            <a:p>
              <a:pPr marL="171450" marR="0" lvl="0" indent="-171450" algn="l" defTabSz="914377" rtl="0" eaLnBrk="1" fontAlgn="auto" latinLnBrk="0" hangingPunct="1">
                <a:lnSpc>
                  <a:spcPts val="17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DevOps, </a:t>
              </a:r>
              <a:r>
                <a:rPr kumimoji="0" lang="en-US" sz="1050" b="0" i="0" u="none" strike="noStrike" kern="1200" cap="none" spc="0" normalizeH="0" baseline="0" noProof="0" err="1">
                  <a:ln>
                    <a:noFill/>
                  </a:ln>
                  <a:solidFill>
                    <a:srgbClr val="FFFFFF"/>
                  </a:solidFill>
                  <a:effectLst/>
                  <a:uLnTx/>
                  <a:uFillTx/>
                  <a:latin typeface="Arial"/>
                  <a:ea typeface="+mn-ea"/>
                  <a:cs typeface="Arial"/>
                </a:rPr>
                <a:t>ITOps</a:t>
              </a:r>
              <a:r>
                <a:rPr kumimoji="0" lang="en-US" sz="1050" b="0" i="0" u="none" strike="noStrike" kern="1200" cap="none" spc="0" normalizeH="0" baseline="0" noProof="0">
                  <a:ln>
                    <a:noFill/>
                  </a:ln>
                  <a:solidFill>
                    <a:srgbClr val="FFFFFF"/>
                  </a:solidFill>
                  <a:effectLst/>
                  <a:uLnTx/>
                  <a:uFillTx/>
                  <a:latin typeface="Arial"/>
                  <a:ea typeface="+mn-ea"/>
                  <a:cs typeface="Arial"/>
                </a:rPr>
                <a:t>, Dell-on-Dell integrations</a:t>
              </a:r>
            </a:p>
            <a:p>
              <a:pPr marL="171450" marR="0" lvl="0" indent="-171450" algn="l" defTabSz="914377" rtl="0" eaLnBrk="1" fontAlgn="auto" latinLnBrk="0" hangingPunct="1">
                <a:lnSpc>
                  <a:spcPts val="17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OpenShift integration, VMW-to-OpenShift migration tools</a:t>
              </a:r>
            </a:p>
            <a:p>
              <a:pPr marL="171450" marR="0" lvl="0" indent="-171450" algn="l" defTabSz="914377" rtl="0" eaLnBrk="1" fontAlgn="auto" latinLnBrk="0" hangingPunct="1">
                <a:lnSpc>
                  <a:spcPts val="17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Amazon</a:t>
              </a:r>
              <a:r>
                <a:rPr kumimoji="0" lang="en-US" sz="1050" b="0" i="0" u="none" strike="noStrike" kern="1200" cap="none" spc="0" normalizeH="0" baseline="0" noProof="0">
                  <a:ln>
                    <a:noFill/>
                  </a:ln>
                  <a:solidFill>
                    <a:srgbClr val="FFFFFF"/>
                  </a:solidFill>
                  <a:effectLst/>
                  <a:uLnTx/>
                  <a:uFillTx/>
                  <a:latin typeface="Arial"/>
                  <a:ea typeface="+mn-lt"/>
                  <a:cs typeface="Arial"/>
                </a:rPr>
                <a:t> EKS Hybrid Nodes Support</a:t>
              </a:r>
              <a:r>
                <a:rPr kumimoji="0" lang="en-US" sz="1050" b="0" i="0" u="none" strike="noStrike" kern="1200" cap="none" spc="0" normalizeH="0" baseline="0" noProof="0">
                  <a:ln>
                    <a:noFill/>
                  </a:ln>
                  <a:solidFill>
                    <a:srgbClr val="FFFFFF"/>
                  </a:solidFill>
                  <a:effectLst/>
                  <a:uLnTx/>
                  <a:uFillTx/>
                  <a:latin typeface="Arial"/>
                  <a:ea typeface="+mn-ea"/>
                  <a:cs typeface="Arial"/>
                </a:rPr>
                <a:t> (EKS)</a:t>
              </a:r>
              <a:endParaRPr kumimoji="0" lang="en-US" sz="1800" b="0" i="0" u="none" strike="noStrike" kern="1200" cap="none" spc="0" normalizeH="0" baseline="0" noProof="0">
                <a:ln>
                  <a:noFill/>
                </a:ln>
                <a:solidFill>
                  <a:srgbClr val="808080"/>
                </a:solidFill>
                <a:effectLst/>
                <a:uLnTx/>
                <a:uFillTx/>
                <a:latin typeface="Arial"/>
                <a:ea typeface="+mn-ea"/>
                <a:cs typeface="Arial"/>
              </a:endParaRPr>
            </a:p>
            <a:p>
              <a:pPr marL="171450" marR="0" lvl="0" indent="-171450" algn="l" defTabSz="914377" rtl="0" eaLnBrk="1" fontAlgn="auto" latinLnBrk="0" hangingPunct="1">
                <a:lnSpc>
                  <a:spcPts val="17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Cloud-based backup and restore (</a:t>
              </a:r>
              <a:r>
                <a:rPr kumimoji="0" lang="en-US" sz="1050" b="0" i="0" u="none" strike="noStrike" kern="1200" cap="none" spc="0" normalizeH="0" baseline="0" noProof="0" err="1">
                  <a:ln>
                    <a:noFill/>
                  </a:ln>
                  <a:solidFill>
                    <a:srgbClr val="FFFFFF"/>
                  </a:solidFill>
                  <a:effectLst/>
                  <a:uLnTx/>
                  <a:uFillTx/>
                  <a:latin typeface="Arial"/>
                  <a:ea typeface="+mn-ea"/>
                  <a:cs typeface="Arial"/>
                </a:rPr>
                <a:t>PowerProtect</a:t>
              </a:r>
              <a:r>
                <a:rPr kumimoji="0" lang="en-US" sz="1050" b="0" i="0" u="none" strike="noStrike" kern="1200" cap="none" spc="0" normalizeH="0" baseline="0" noProof="0">
                  <a:ln>
                    <a:noFill/>
                  </a:ln>
                  <a:solidFill>
                    <a:srgbClr val="FFFFFF"/>
                  </a:solidFill>
                  <a:effectLst/>
                  <a:uLnTx/>
                  <a:uFillTx/>
                  <a:latin typeface="Arial"/>
                  <a:ea typeface="+mn-ea"/>
                  <a:cs typeface="Arial"/>
                </a:rPr>
                <a:t>)</a:t>
              </a:r>
            </a:p>
          </p:txBody>
        </p:sp>
        <p:grpSp>
          <p:nvGrpSpPr>
            <p:cNvPr id="62" name="Group 61">
              <a:extLst>
                <a:ext uri="{FF2B5EF4-FFF2-40B4-BE49-F238E27FC236}">
                  <a16:creationId xmlns:a16="http://schemas.microsoft.com/office/drawing/2014/main" id="{8778A9F3-146F-CC01-DA5A-4FDAFE62A504}"/>
                </a:ext>
              </a:extLst>
            </p:cNvPr>
            <p:cNvGrpSpPr/>
            <p:nvPr/>
          </p:nvGrpSpPr>
          <p:grpSpPr>
            <a:xfrm>
              <a:off x="8457513" y="5241607"/>
              <a:ext cx="3374919" cy="1517156"/>
              <a:chOff x="8457513" y="5241607"/>
              <a:chExt cx="3374919" cy="1517156"/>
            </a:xfrm>
          </p:grpSpPr>
          <p:sp>
            <p:nvSpPr>
              <p:cNvPr id="6" name="TextBox 5">
                <a:extLst>
                  <a:ext uri="{FF2B5EF4-FFF2-40B4-BE49-F238E27FC236}">
                    <a16:creationId xmlns:a16="http://schemas.microsoft.com/office/drawing/2014/main" id="{646D0E17-F422-4D86-EB48-A781F3FAF657}"/>
                  </a:ext>
                </a:extLst>
              </p:cNvPr>
              <p:cNvSpPr txBox="1"/>
              <p:nvPr/>
            </p:nvSpPr>
            <p:spPr>
              <a:xfrm>
                <a:off x="8955568" y="6512542"/>
                <a:ext cx="2413472"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Broad Ecosystem</a:t>
                </a:r>
              </a:p>
            </p:txBody>
          </p:sp>
          <p:grpSp>
            <p:nvGrpSpPr>
              <p:cNvPr id="58" name="Group 57">
                <a:extLst>
                  <a:ext uri="{FF2B5EF4-FFF2-40B4-BE49-F238E27FC236}">
                    <a16:creationId xmlns:a16="http://schemas.microsoft.com/office/drawing/2014/main" id="{949040B2-3EC9-3C8B-B617-4D6C6C0536AB}"/>
                  </a:ext>
                </a:extLst>
              </p:cNvPr>
              <p:cNvGrpSpPr/>
              <p:nvPr/>
            </p:nvGrpSpPr>
            <p:grpSpPr>
              <a:xfrm>
                <a:off x="8457513" y="5241607"/>
                <a:ext cx="690187" cy="1033875"/>
                <a:chOff x="8457513" y="5241607"/>
                <a:chExt cx="690187" cy="1033875"/>
              </a:xfrm>
            </p:grpSpPr>
            <p:grpSp>
              <p:nvGrpSpPr>
                <p:cNvPr id="36" name="Group 35">
                  <a:extLst>
                    <a:ext uri="{FF2B5EF4-FFF2-40B4-BE49-F238E27FC236}">
                      <a16:creationId xmlns:a16="http://schemas.microsoft.com/office/drawing/2014/main" id="{70B69030-438C-8805-DF8D-A6001AFDE871}"/>
                    </a:ext>
                  </a:extLst>
                </p:cNvPr>
                <p:cNvGrpSpPr/>
                <p:nvPr/>
              </p:nvGrpSpPr>
              <p:grpSpPr>
                <a:xfrm>
                  <a:off x="8587671" y="6050985"/>
                  <a:ext cx="347860" cy="224497"/>
                  <a:chOff x="10935515" y="5666455"/>
                  <a:chExt cx="347860" cy="224497"/>
                </a:xfrm>
              </p:grpSpPr>
              <p:pic>
                <p:nvPicPr>
                  <p:cNvPr id="28" name="Picture 2">
                    <a:extLst>
                      <a:ext uri="{FF2B5EF4-FFF2-40B4-BE49-F238E27FC236}">
                        <a16:creationId xmlns:a16="http://schemas.microsoft.com/office/drawing/2014/main" id="{2FC0002C-BB18-5FFF-D78E-6E6563742AD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35515" y="5682642"/>
                    <a:ext cx="347860" cy="20831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a:extLst>
                      <a:ext uri="{FF2B5EF4-FFF2-40B4-BE49-F238E27FC236}">
                        <a16:creationId xmlns:a16="http://schemas.microsoft.com/office/drawing/2014/main" id="{4EC72772-4701-FA80-00F7-99F42D970F15}"/>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b="38667"/>
                  <a:stretch/>
                </p:blipFill>
                <p:spPr bwMode="auto">
                  <a:xfrm>
                    <a:off x="10935515" y="5666455"/>
                    <a:ext cx="347860" cy="12776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 name="Group 36">
                  <a:extLst>
                    <a:ext uri="{FF2B5EF4-FFF2-40B4-BE49-F238E27FC236}">
                      <a16:creationId xmlns:a16="http://schemas.microsoft.com/office/drawing/2014/main" id="{D87E01CD-9ABC-D04B-91D1-8CF72F1AB4EF}"/>
                    </a:ext>
                  </a:extLst>
                </p:cNvPr>
                <p:cNvGrpSpPr/>
                <p:nvPr/>
              </p:nvGrpSpPr>
              <p:grpSpPr>
                <a:xfrm>
                  <a:off x="8504094" y="5609608"/>
                  <a:ext cx="548671" cy="251702"/>
                  <a:chOff x="9866841" y="5665309"/>
                  <a:chExt cx="548671" cy="251702"/>
                </a:xfrm>
              </p:grpSpPr>
              <p:pic>
                <p:nvPicPr>
                  <p:cNvPr id="30" name="Graphic 29">
                    <a:extLst>
                      <a:ext uri="{FF2B5EF4-FFF2-40B4-BE49-F238E27FC236}">
                        <a16:creationId xmlns:a16="http://schemas.microsoft.com/office/drawing/2014/main" id="{8165B813-21C5-8D8C-6B92-9EB651698510}"/>
                      </a:ext>
                    </a:extLst>
                  </p:cNvPr>
                  <p:cNvPicPr>
                    <a:picLocks noChangeAspect="1"/>
                  </p:cNvPicPr>
                  <p:nvPr/>
                </p:nvPicPr>
                <p:blipFill rotWithShape="1">
                  <a:blip>
                    <a:extLst>
                      <a:ext uri="{96DAC541-7B7A-43D3-8B79-37D633B846F1}">
                        <asvg:svgBlip xmlns:asvg="http://schemas.microsoft.com/office/drawing/2016/SVG/main" r:embed="rId11"/>
                      </a:ext>
                    </a:extLst>
                  </a:blip>
                  <a:srcRect l="22982" t="4691"/>
                  <a:stretch/>
                </p:blipFill>
                <p:spPr>
                  <a:xfrm>
                    <a:off x="9866841" y="5811976"/>
                    <a:ext cx="548671" cy="105035"/>
                  </a:xfrm>
                  <a:prstGeom prst="rect">
                    <a:avLst/>
                  </a:prstGeom>
                </p:spPr>
              </p:pic>
              <p:pic>
                <p:nvPicPr>
                  <p:cNvPr id="31" name="Graphic 30">
                    <a:extLst>
                      <a:ext uri="{FF2B5EF4-FFF2-40B4-BE49-F238E27FC236}">
                        <a16:creationId xmlns:a16="http://schemas.microsoft.com/office/drawing/2014/main" id="{145C4EAD-28DF-F39B-8161-5971E42801DA}"/>
                      </a:ext>
                    </a:extLst>
                  </p:cNvPr>
                  <p:cNvPicPr>
                    <a:picLocks noChangeAspect="1"/>
                  </p:cNvPicPr>
                  <p:nvPr/>
                </p:nvPicPr>
                <p:blipFill rotWithShape="1">
                  <a:blip>
                    <a:extLst>
                      <a:ext uri="{96DAC541-7B7A-43D3-8B79-37D633B846F1}">
                        <asvg:svgBlip xmlns:asvg="http://schemas.microsoft.com/office/drawing/2016/SVG/main" r:embed="rId12"/>
                      </a:ext>
                    </a:extLst>
                  </a:blip>
                  <a:srcRect t="-52" r="80082"/>
                  <a:stretch/>
                </p:blipFill>
                <p:spPr>
                  <a:xfrm>
                    <a:off x="10041884" y="5665309"/>
                    <a:ext cx="182891" cy="142116"/>
                  </a:xfrm>
                  <a:prstGeom prst="rect">
                    <a:avLst/>
                  </a:prstGeom>
                </p:spPr>
              </p:pic>
            </p:grpSp>
            <p:grpSp>
              <p:nvGrpSpPr>
                <p:cNvPr id="40" name="Group 39">
                  <a:extLst>
                    <a:ext uri="{FF2B5EF4-FFF2-40B4-BE49-F238E27FC236}">
                      <a16:creationId xmlns:a16="http://schemas.microsoft.com/office/drawing/2014/main" id="{DFC153D0-E19D-F94F-493C-3D4B80428CDC}"/>
                    </a:ext>
                  </a:extLst>
                </p:cNvPr>
                <p:cNvGrpSpPr/>
                <p:nvPr/>
              </p:nvGrpSpPr>
              <p:grpSpPr>
                <a:xfrm>
                  <a:off x="8457513" y="5241607"/>
                  <a:ext cx="690187" cy="235113"/>
                  <a:chOff x="8757001" y="5595023"/>
                  <a:chExt cx="690187" cy="235113"/>
                </a:xfrm>
              </p:grpSpPr>
              <p:pic>
                <p:nvPicPr>
                  <p:cNvPr id="34" name="Picture 33" descr="A picture containing text, screenshot, graphics, graphic design&#10;&#10;Description automatically generated">
                    <a:extLst>
                      <a:ext uri="{FF2B5EF4-FFF2-40B4-BE49-F238E27FC236}">
                        <a16:creationId xmlns:a16="http://schemas.microsoft.com/office/drawing/2014/main" id="{84550914-34E4-5EB8-3C58-568EE5DEA824}"/>
                      </a:ext>
                    </a:extLst>
                  </p:cNvPr>
                  <p:cNvPicPr>
                    <a:picLocks noChangeAspect="1"/>
                  </p:cNvPicPr>
                  <p:nvPr/>
                </p:nvPicPr>
                <p:blipFill rotWithShape="1">
                  <a:blip r:embed="rId13"/>
                  <a:srcRect l="15535" t="26994" r="62283" b="25784"/>
                  <a:stretch/>
                </p:blipFill>
                <p:spPr>
                  <a:xfrm>
                    <a:off x="8757001" y="5597422"/>
                    <a:ext cx="206961" cy="232714"/>
                  </a:xfrm>
                  <a:prstGeom prst="rect">
                    <a:avLst/>
                  </a:prstGeom>
                </p:spPr>
              </p:pic>
              <p:pic>
                <p:nvPicPr>
                  <p:cNvPr id="35" name="Picture 34" descr="A picture containing text, screenshot, graphics, graphic design&#10;&#10;Description automatically generated">
                    <a:extLst>
                      <a:ext uri="{FF2B5EF4-FFF2-40B4-BE49-F238E27FC236}">
                        <a16:creationId xmlns:a16="http://schemas.microsoft.com/office/drawing/2014/main" id="{CC75F1D5-364B-184E-D96F-6613419C2085}"/>
                      </a:ext>
                    </a:extLst>
                  </p:cNvPr>
                  <p:cNvPicPr>
                    <a:picLocks noChangeAspect="1"/>
                  </p:cNvPicPr>
                  <p:nvPr/>
                </p:nvPicPr>
                <p:blipFill rotWithShape="1">
                  <a:blip r:embed="rId13">
                    <a:biLevel thresh="25000"/>
                  </a:blip>
                  <a:srcRect l="37923" t="26994" r="11642" b="25784"/>
                  <a:stretch/>
                </p:blipFill>
                <p:spPr>
                  <a:xfrm>
                    <a:off x="8976626" y="5595023"/>
                    <a:ext cx="470562" cy="232714"/>
                  </a:xfrm>
                  <a:prstGeom prst="rect">
                    <a:avLst/>
                  </a:prstGeom>
                </p:spPr>
              </p:pic>
            </p:grpSp>
          </p:grpSp>
          <p:pic>
            <p:nvPicPr>
              <p:cNvPr id="63" name="Picture 62" descr="A close up of a logo&#10;&#10;Description generated with high confidence">
                <a:extLst>
                  <a:ext uri="{FF2B5EF4-FFF2-40B4-BE49-F238E27FC236}">
                    <a16:creationId xmlns:a16="http://schemas.microsoft.com/office/drawing/2014/main" id="{22FD5465-BB97-FE0C-7342-3CE9D42383CB}"/>
                  </a:ext>
                </a:extLst>
              </p:cNvPr>
              <p:cNvPicPr>
                <a:picLocks noChangeAspect="1"/>
              </p:cNvPicPr>
              <p:nvPr/>
            </p:nvPicPr>
            <p:blipFill>
              <a:blip r:embed="rId14"/>
              <a:stretch>
                <a:fillRect/>
              </a:stretch>
            </p:blipFill>
            <p:spPr>
              <a:xfrm>
                <a:off x="9256531" y="5968722"/>
                <a:ext cx="300130" cy="300131"/>
              </a:xfrm>
              <a:prstGeom prst="rect">
                <a:avLst/>
              </a:prstGeom>
            </p:spPr>
          </p:pic>
          <p:grpSp>
            <p:nvGrpSpPr>
              <p:cNvPr id="60" name="Group 59">
                <a:extLst>
                  <a:ext uri="{FF2B5EF4-FFF2-40B4-BE49-F238E27FC236}">
                    <a16:creationId xmlns:a16="http://schemas.microsoft.com/office/drawing/2014/main" id="{87C31B8D-3EF9-94F3-165C-86BCB3B827F0}"/>
                  </a:ext>
                </a:extLst>
              </p:cNvPr>
              <p:cNvGrpSpPr/>
              <p:nvPr/>
            </p:nvGrpSpPr>
            <p:grpSpPr>
              <a:xfrm>
                <a:off x="10158895" y="5569289"/>
                <a:ext cx="300130" cy="300131"/>
                <a:chOff x="10158895" y="5569289"/>
                <a:chExt cx="300130" cy="300131"/>
              </a:xfrm>
            </p:grpSpPr>
            <p:sp>
              <p:nvSpPr>
                <p:cNvPr id="65" name="Circle: Hollow 64">
                  <a:extLst>
                    <a:ext uri="{FF2B5EF4-FFF2-40B4-BE49-F238E27FC236}">
                      <a16:creationId xmlns:a16="http://schemas.microsoft.com/office/drawing/2014/main" id="{DA4E1638-A489-4B01-9D36-F0AA25CCFFCE}"/>
                    </a:ext>
                  </a:extLst>
                </p:cNvPr>
                <p:cNvSpPr/>
                <p:nvPr/>
              </p:nvSpPr>
              <p:spPr>
                <a:xfrm>
                  <a:off x="10158895" y="5601882"/>
                  <a:ext cx="263890" cy="267538"/>
                </a:xfrm>
                <a:prstGeom prst="donut">
                  <a:avLst>
                    <a:gd name="adj" fmla="val 22374"/>
                  </a:avLst>
                </a:prstGeom>
                <a:solidFill>
                  <a:srgbClr val="FA9303"/>
                </a:solidFill>
                <a:ln>
                  <a:noFill/>
                </a:ln>
                <a:scene3d>
                  <a:camera prst="orthographicFront"/>
                  <a:lightRig rig="threePt" dir="t"/>
                </a:scene3d>
                <a:sp3d>
                  <a:bevelT w="127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6" name="Oval 65">
                  <a:extLst>
                    <a:ext uri="{FF2B5EF4-FFF2-40B4-BE49-F238E27FC236}">
                      <a16:creationId xmlns:a16="http://schemas.microsoft.com/office/drawing/2014/main" id="{24DADF7F-761E-A113-A59A-AEB54BA03B2E}"/>
                    </a:ext>
                  </a:extLst>
                </p:cNvPr>
                <p:cNvSpPr/>
                <p:nvPr/>
              </p:nvSpPr>
              <p:spPr>
                <a:xfrm>
                  <a:off x="10391995" y="5569289"/>
                  <a:ext cx="67030" cy="67956"/>
                </a:xfrm>
                <a:prstGeom prst="ellipse">
                  <a:avLst/>
                </a:prstGeom>
                <a:solidFill>
                  <a:srgbClr val="FA9303"/>
                </a:solidFill>
                <a:ln>
                  <a:noFill/>
                </a:ln>
                <a:scene3d>
                  <a:camera prst="orthographicFront"/>
                  <a:lightRig rig="threePt" dir="t"/>
                </a:scene3d>
                <a:sp3d>
                  <a:bevelT w="12700" h="635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pic>
            <p:nvPicPr>
              <p:cNvPr id="39" name="Picture 38">
                <a:extLst>
                  <a:ext uri="{FF2B5EF4-FFF2-40B4-BE49-F238E27FC236}">
                    <a16:creationId xmlns:a16="http://schemas.microsoft.com/office/drawing/2014/main" id="{3E962368-F504-F758-4261-D86058B518F7}"/>
                  </a:ext>
                </a:extLst>
              </p:cNvPr>
              <p:cNvPicPr>
                <a:picLocks noChangeAspect="1"/>
              </p:cNvPicPr>
              <p:nvPr/>
            </p:nvPicPr>
            <p:blipFill>
              <a:blip r:embed="rId15"/>
              <a:srcRect l="5691" t="31490" b="4353"/>
              <a:stretch/>
            </p:blipFill>
            <p:spPr>
              <a:xfrm>
                <a:off x="9370060" y="5261047"/>
                <a:ext cx="796290" cy="169500"/>
              </a:xfrm>
              <a:prstGeom prst="rect">
                <a:avLst/>
              </a:prstGeom>
            </p:spPr>
          </p:pic>
          <p:pic>
            <p:nvPicPr>
              <p:cNvPr id="1026" name="Picture 2">
                <a:extLst>
                  <a:ext uri="{FF2B5EF4-FFF2-40B4-BE49-F238E27FC236}">
                    <a16:creationId xmlns:a16="http://schemas.microsoft.com/office/drawing/2014/main" id="{6A1E41CB-E327-7CDF-A90A-42EF305AD67F}"/>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69109" y="5751530"/>
                <a:ext cx="814446" cy="12471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a:extLst>
                  <a:ext uri="{FF2B5EF4-FFF2-40B4-BE49-F238E27FC236}">
                    <a16:creationId xmlns:a16="http://schemas.microsoft.com/office/drawing/2014/main" id="{7A3231D3-53AD-5FE6-2973-9CF72BDECC3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478285" y="5261047"/>
                <a:ext cx="479650" cy="237202"/>
              </a:xfrm>
              <a:prstGeom prst="rect">
                <a:avLst/>
              </a:prstGeom>
              <a:noFill/>
              <a:extLst>
                <a:ext uri="{909E8E84-426E-40DD-AFC4-6F175D3DCCD1}">
                  <a14:hiddenFill xmlns:a14="http://schemas.microsoft.com/office/drawing/2010/main">
                    <a:solidFill>
                      <a:srgbClr val="FFFFFF"/>
                    </a:solidFill>
                  </a14:hiddenFill>
                </a:ext>
              </a:extLst>
            </p:spPr>
          </p:pic>
          <p:grpSp>
            <p:nvGrpSpPr>
              <p:cNvPr id="59" name="Group 58">
                <a:extLst>
                  <a:ext uri="{FF2B5EF4-FFF2-40B4-BE49-F238E27FC236}">
                    <a16:creationId xmlns:a16="http://schemas.microsoft.com/office/drawing/2014/main" id="{D70D7514-0B3B-5498-EFE9-EA6E51ACCE61}"/>
                  </a:ext>
                </a:extLst>
              </p:cNvPr>
              <p:cNvGrpSpPr/>
              <p:nvPr/>
            </p:nvGrpSpPr>
            <p:grpSpPr>
              <a:xfrm>
                <a:off x="9745518" y="5965602"/>
                <a:ext cx="900834" cy="266966"/>
                <a:chOff x="9745518" y="5965602"/>
                <a:chExt cx="900834" cy="266966"/>
              </a:xfrm>
            </p:grpSpPr>
            <p:pic>
              <p:nvPicPr>
                <p:cNvPr id="1030" name="Picture 6" descr="Toric + Microsoft SQL | Data Integration">
                  <a:extLst>
                    <a:ext uri="{FF2B5EF4-FFF2-40B4-BE49-F238E27FC236}">
                      <a16:creationId xmlns:a16="http://schemas.microsoft.com/office/drawing/2014/main" id="{20862ED6-3D45-7037-A628-56E28A49F07F}"/>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r="73029"/>
                <a:stretch/>
              </p:blipFill>
              <p:spPr bwMode="auto">
                <a:xfrm>
                  <a:off x="9745518" y="5965602"/>
                  <a:ext cx="242963" cy="26696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Toric + Microsoft SQL | Data Integration">
                  <a:extLst>
                    <a:ext uri="{FF2B5EF4-FFF2-40B4-BE49-F238E27FC236}">
                      <a16:creationId xmlns:a16="http://schemas.microsoft.com/office/drawing/2014/main" id="{E0813BDE-0854-84F9-17C1-DA41CC1367E3}"/>
                    </a:ext>
                  </a:extLst>
                </p:cNvPr>
                <p:cNvPicPr>
                  <a:picLocks noChangeAspect="1" noChangeArrowheads="1"/>
                </p:cNvPicPr>
                <p:nvPr/>
              </p:nvPicPr>
              <p:blipFill rotWithShape="1">
                <a:blip r:embed="rId20">
                  <a:extLst>
                    <a:ext uri="{BEBA8EAE-BF5A-486C-A8C5-ECC9F3942E4B}">
                      <a14:imgProps xmlns:a14="http://schemas.microsoft.com/office/drawing/2010/main">
                        <a14:imgLayer r:embed="rId21">
                          <a14:imgEffect>
                            <a14:brightnessContrast bright="100000"/>
                          </a14:imgEffect>
                        </a14:imgLayer>
                      </a14:imgProps>
                    </a:ext>
                    <a:ext uri="{28A0092B-C50C-407E-A947-70E740481C1C}">
                      <a14:useLocalDpi xmlns:a14="http://schemas.microsoft.com/office/drawing/2010/main" val="0"/>
                    </a:ext>
                  </a:extLst>
                </a:blip>
                <a:srcRect l="27323"/>
                <a:stretch/>
              </p:blipFill>
              <p:spPr bwMode="auto">
                <a:xfrm>
                  <a:off x="9991653" y="5965602"/>
                  <a:ext cx="654699" cy="266966"/>
                </a:xfrm>
                <a:prstGeom prst="rect">
                  <a:avLst/>
                </a:prstGeom>
                <a:noFill/>
                <a:extLst>
                  <a:ext uri="{909E8E84-426E-40DD-AFC4-6F175D3DCCD1}">
                    <a14:hiddenFill xmlns:a14="http://schemas.microsoft.com/office/drawing/2010/main">
                      <a:solidFill>
                        <a:srgbClr val="FFFFFF"/>
                      </a:solidFill>
                    </a14:hiddenFill>
                  </a:ext>
                </a:extLst>
              </p:spPr>
            </p:pic>
          </p:grpSp>
          <p:pic>
            <p:nvPicPr>
              <p:cNvPr id="1032" name="Picture 8">
                <a:extLst>
                  <a:ext uri="{FF2B5EF4-FFF2-40B4-BE49-F238E27FC236}">
                    <a16:creationId xmlns:a16="http://schemas.microsoft.com/office/drawing/2014/main" id="{B7A98814-E4CA-44EF-99BE-E8C1BE37B134}"/>
                  </a:ext>
                </a:extLst>
              </p:cNvPr>
              <p:cNvPicPr>
                <a:picLocks noChangeAspect="1" noChangeArrowheads="1"/>
              </p:cNvPicPr>
              <p:nvPr/>
            </p:nvPicPr>
            <p:blipFill>
              <a:blip r:embed="rId22">
                <a:extLst>
                  <a:ext uri="{BEBA8EAE-BF5A-486C-A8C5-ECC9F3942E4B}">
                    <a14:imgProps xmlns:a14="http://schemas.microsoft.com/office/drawing/2010/main">
                      <a14:imgLayer r:embed="rId2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838418" y="6015330"/>
                <a:ext cx="994014" cy="221168"/>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Group 60">
                <a:extLst>
                  <a:ext uri="{FF2B5EF4-FFF2-40B4-BE49-F238E27FC236}">
                    <a16:creationId xmlns:a16="http://schemas.microsoft.com/office/drawing/2014/main" id="{FFA0195A-2AF7-91A3-AAA6-AB5EBA9D6DA2}"/>
                  </a:ext>
                </a:extLst>
              </p:cNvPr>
              <p:cNvGrpSpPr/>
              <p:nvPr/>
            </p:nvGrpSpPr>
            <p:grpSpPr>
              <a:xfrm>
                <a:off x="11137861" y="5242379"/>
                <a:ext cx="625287" cy="373677"/>
                <a:chOff x="11137861" y="5242379"/>
                <a:chExt cx="625287" cy="373677"/>
              </a:xfrm>
            </p:grpSpPr>
            <p:pic>
              <p:nvPicPr>
                <p:cNvPr id="71" name="Picture 70">
                  <a:extLst>
                    <a:ext uri="{FF2B5EF4-FFF2-40B4-BE49-F238E27FC236}">
                      <a16:creationId xmlns:a16="http://schemas.microsoft.com/office/drawing/2014/main" id="{603ED89F-8CFD-B7DD-C37B-6795675A428B}"/>
                    </a:ext>
                  </a:extLst>
                </p:cNvPr>
                <p:cNvPicPr>
                  <a:picLocks noChangeAspect="1"/>
                </p:cNvPicPr>
                <p:nvPr/>
              </p:nvPicPr>
              <p:blipFill>
                <a:blip r:embed="rId24"/>
                <a:stretch>
                  <a:fillRect/>
                </a:stretch>
              </p:blipFill>
              <p:spPr>
                <a:xfrm>
                  <a:off x="11137861" y="5242379"/>
                  <a:ext cx="625287" cy="373677"/>
                </a:xfrm>
                <a:prstGeom prst="rect">
                  <a:avLst/>
                </a:prstGeom>
              </p:spPr>
            </p:pic>
            <p:pic>
              <p:nvPicPr>
                <p:cNvPr id="72" name="Picture 71">
                  <a:extLst>
                    <a:ext uri="{FF2B5EF4-FFF2-40B4-BE49-F238E27FC236}">
                      <a16:creationId xmlns:a16="http://schemas.microsoft.com/office/drawing/2014/main" id="{0C195A98-9617-06B4-01A9-BCA352B00E95}"/>
                    </a:ext>
                  </a:extLst>
                </p:cNvPr>
                <p:cNvPicPr>
                  <a:picLocks noChangeAspect="1"/>
                </p:cNvPicPr>
                <p:nvPr/>
              </p:nvPicPr>
              <p:blipFill>
                <a:blip r:embed="rId25">
                  <a:extLst>
                    <a:ext uri="{BEBA8EAE-BF5A-486C-A8C5-ECC9F3942E4B}">
                      <a14:imgProps xmlns:a14="http://schemas.microsoft.com/office/drawing/2010/main">
                        <a14:imgLayer r:embed="rId26">
                          <a14:imgEffect>
                            <a14:brightnessContrast bright="100000"/>
                          </a14:imgEffect>
                        </a14:imgLayer>
                      </a14:imgProps>
                    </a:ext>
                  </a:extLst>
                </a:blip>
                <a:srcRect t="57641"/>
                <a:stretch/>
              </p:blipFill>
              <p:spPr>
                <a:xfrm>
                  <a:off x="11137861" y="5457771"/>
                  <a:ext cx="625287" cy="158284"/>
                </a:xfrm>
                <a:prstGeom prst="rect">
                  <a:avLst/>
                </a:prstGeom>
              </p:spPr>
            </p:pic>
          </p:grpSp>
          <p:pic>
            <p:nvPicPr>
              <p:cNvPr id="50" name="Picture 18" descr="Red Hat OpenShift | Tigera Partner">
                <a:extLst>
                  <a:ext uri="{FF2B5EF4-FFF2-40B4-BE49-F238E27FC236}">
                    <a16:creationId xmlns:a16="http://schemas.microsoft.com/office/drawing/2014/main" id="{DD4A82AE-9757-872B-2FD8-7CA2FED1177C}"/>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228822" y="5549161"/>
                <a:ext cx="664195" cy="367631"/>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567599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158"/>
                                        </p:tgtEl>
                                        <p:attrNameLst>
                                          <p:attrName>style.visibility</p:attrName>
                                        </p:attrNameLst>
                                      </p:cBhvr>
                                      <p:to>
                                        <p:strVal val="visible"/>
                                      </p:to>
                                    </p:set>
                                  </p:childTnLst>
                                </p:cTn>
                              </p:par>
                              <p:par>
                                <p:cTn id="9" presetID="1" presetClass="entr" presetSubtype="0" fill="hold" grpId="0" nodeType="withEffect">
                                  <p:stCondLst>
                                    <p:cond delay="500"/>
                                  </p:stCondLst>
                                  <p:childTnLst>
                                    <p:set>
                                      <p:cBhvr>
                                        <p:cTn id="10" dur="1" fill="hold">
                                          <p:stCondLst>
                                            <p:cond delay="0"/>
                                          </p:stCondLst>
                                        </p:cTn>
                                        <p:tgtEl>
                                          <p:spTgt spid="167"/>
                                        </p:tgtEl>
                                        <p:attrNameLst>
                                          <p:attrName>style.visibility</p:attrName>
                                        </p:attrNameLst>
                                      </p:cBhvr>
                                      <p:to>
                                        <p:strVal val="visible"/>
                                      </p:to>
                                    </p:set>
                                  </p:childTnLst>
                                </p:cTn>
                              </p:par>
                              <p:par>
                                <p:cTn id="11" presetID="1" presetClass="entr" presetSubtype="0" fill="hold" grpId="0" nodeType="withEffect">
                                  <p:stCondLst>
                                    <p:cond delay="50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grpId="0" nodeType="withEffect">
                                  <p:stCondLst>
                                    <p:cond delay="500"/>
                                  </p:stCondLst>
                                  <p:childTnLst>
                                    <p:set>
                                      <p:cBhvr>
                                        <p:cTn id="14" dur="1" fill="hold">
                                          <p:stCondLst>
                                            <p:cond delay="0"/>
                                          </p:stCondLst>
                                        </p:cTn>
                                        <p:tgtEl>
                                          <p:spTgt spid="54"/>
                                        </p:tgtEl>
                                        <p:attrNameLst>
                                          <p:attrName>style.visibility</p:attrName>
                                        </p:attrNameLst>
                                      </p:cBhvr>
                                      <p:to>
                                        <p:strVal val="visible"/>
                                      </p:to>
                                    </p:set>
                                  </p:childTnLst>
                                </p:cTn>
                              </p:par>
                              <p:par>
                                <p:cTn id="15" presetID="1" presetClass="entr" presetSubtype="0" fill="hold" nodeType="withEffect">
                                  <p:stCondLst>
                                    <p:cond delay="50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50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500"/>
                                  </p:stCondLst>
                                  <p:childTnLst>
                                    <p:set>
                                      <p:cBhvr>
                                        <p:cTn id="20" dur="1" fill="hold">
                                          <p:stCondLst>
                                            <p:cond delay="0"/>
                                          </p:stCondLst>
                                        </p:cTn>
                                        <p:tgtEl>
                                          <p:spTgt spid="55"/>
                                        </p:tgtEl>
                                        <p:attrNameLst>
                                          <p:attrName>style.visibility</p:attrName>
                                        </p:attrNameLst>
                                      </p:cBhvr>
                                      <p:to>
                                        <p:strVal val="visible"/>
                                      </p:to>
                                    </p:set>
                                  </p:childTnLst>
                                </p:cTn>
                              </p:par>
                              <p:par>
                                <p:cTn id="21" presetID="1" presetClass="entr" presetSubtype="0" fill="hold" grpId="0" nodeType="withEffect">
                                  <p:stCondLst>
                                    <p:cond delay="50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7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67"/>
                                        </p:tgtEl>
                                        <p:attrNameLst>
                                          <p:attrName>style.visibility</p:attrName>
                                        </p:attrNameLst>
                                      </p:cBhvr>
                                      <p:to>
                                        <p:strVal val="visible"/>
                                      </p:to>
                                    </p:set>
                                    <p:animEffect transition="in" filter="fade">
                                      <p:cBhvr>
                                        <p:cTn id="75"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 grpId="0"/>
      <p:bldP spid="12" grpId="0" animBg="1"/>
      <p:bldP spid="11" grpId="0" animBg="1"/>
      <p:bldP spid="9" grpId="0" animBg="1"/>
      <p:bldP spid="8" grpId="0" animBg="1"/>
      <p:bldP spid="2" grpId="0"/>
      <p:bldP spid="3" grpId="0"/>
      <p:bldP spid="45" grpId="0"/>
      <p:bldP spid="47" grpId="0"/>
      <p:bldP spid="7" grpId="0" animBg="1"/>
      <p:bldP spid="15" grpId="0" animBg="1"/>
      <p:bldP spid="33" grpId="0"/>
      <p:bldP spid="167" grpId="0"/>
      <p:bldP spid="51" grpId="0"/>
      <p:bldP spid="54" grpId="0"/>
      <p:bldP spid="13" grpId="0"/>
      <p:bldP spid="22" grpId="0"/>
      <p:bldP spid="27" grpId="0"/>
      <p:bldP spid="32" grpId="0"/>
      <p:bldP spid="20" grpId="0"/>
      <p:bldP spid="38" grpId="0"/>
      <p:bldP spid="43"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2B4157">
            <a:alpha val="99000"/>
          </a:srgbClr>
        </a:solidFill>
        <a:effectLst/>
      </p:bgPr>
    </p:bg>
    <p:spTree>
      <p:nvGrpSpPr>
        <p:cNvPr id="1" name="">
          <a:extLst>
            <a:ext uri="{FF2B5EF4-FFF2-40B4-BE49-F238E27FC236}">
              <a16:creationId xmlns:a16="http://schemas.microsoft.com/office/drawing/2014/main" id="{08FDAD6C-7900-4D96-A06D-C8EB271D1C1D}"/>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4189DAE0-F350-E23D-1B2B-FB7B74655EBB}"/>
              </a:ext>
            </a:extLst>
          </p:cNvPr>
          <p:cNvGrpSpPr/>
          <p:nvPr/>
        </p:nvGrpSpPr>
        <p:grpSpPr>
          <a:xfrm>
            <a:off x="-11283" y="0"/>
            <a:ext cx="12203283" cy="3673643"/>
            <a:chOff x="-11283" y="0"/>
            <a:chExt cx="12203283" cy="3673643"/>
          </a:xfrm>
        </p:grpSpPr>
        <p:pic>
          <p:nvPicPr>
            <p:cNvPr id="7" name="Picture Placeholder 40" descr="People with tablet">
              <a:extLst>
                <a:ext uri="{FF2B5EF4-FFF2-40B4-BE49-F238E27FC236}">
                  <a16:creationId xmlns:a16="http://schemas.microsoft.com/office/drawing/2014/main" id="{562A44DA-3441-DF1A-ED72-6B0143CAF407}"/>
                </a:ext>
              </a:extLst>
            </p:cNvPr>
            <p:cNvPicPr>
              <a:picLocks noChangeAspect="1"/>
            </p:cNvPicPr>
            <p:nvPr/>
          </p:nvPicPr>
          <p:blipFill>
            <a:blip r:embed="rId3">
              <a:extLst>
                <a:ext uri="{28A0092B-C50C-407E-A947-70E740481C1C}">
                  <a14:useLocalDpi xmlns:a14="http://schemas.microsoft.com/office/drawing/2010/main" val="0"/>
                </a:ext>
              </a:extLst>
            </a:blip>
            <a:srcRect t="27489" b="28768"/>
            <a:stretch/>
          </p:blipFill>
          <p:spPr>
            <a:xfrm>
              <a:off x="0" y="0"/>
              <a:ext cx="12192000" cy="3560203"/>
            </a:xfrm>
            <a:prstGeom prst="rect">
              <a:avLst/>
            </a:prstGeom>
          </p:spPr>
        </p:pic>
        <p:sp>
          <p:nvSpPr>
            <p:cNvPr id="12" name="Rectangle 11">
              <a:extLst>
                <a:ext uri="{FF2B5EF4-FFF2-40B4-BE49-F238E27FC236}">
                  <a16:creationId xmlns:a16="http://schemas.microsoft.com/office/drawing/2014/main" id="{56966B24-2F31-3E37-66FB-CB58C165639C}"/>
                </a:ext>
              </a:extLst>
            </p:cNvPr>
            <p:cNvSpPr/>
            <p:nvPr/>
          </p:nvSpPr>
          <p:spPr>
            <a:xfrm>
              <a:off x="-11283" y="0"/>
              <a:ext cx="9999579" cy="3673643"/>
            </a:xfrm>
            <a:prstGeom prst="rect">
              <a:avLst/>
            </a:prstGeom>
            <a:gradFill flip="none" rotWithShape="1">
              <a:gsLst>
                <a:gs pos="22000">
                  <a:srgbClr val="000000">
                    <a:alpha val="65000"/>
                  </a:srgbClr>
                </a:gs>
                <a:gs pos="35000">
                  <a:srgbClr val="000000">
                    <a:alpha val="50000"/>
                  </a:srgbClr>
                </a:gs>
                <a:gs pos="85000">
                  <a:srgbClr val="00000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sp>
        <p:nvSpPr>
          <p:cNvPr id="9" name="Text Placeholder 8">
            <a:extLst>
              <a:ext uri="{FF2B5EF4-FFF2-40B4-BE49-F238E27FC236}">
                <a16:creationId xmlns:a16="http://schemas.microsoft.com/office/drawing/2014/main" id="{283D669A-927D-7CB3-35D4-C1A10E4B7206}"/>
              </a:ext>
            </a:extLst>
          </p:cNvPr>
          <p:cNvSpPr>
            <a:spLocks noGrp="1"/>
          </p:cNvSpPr>
          <p:nvPr>
            <p:ph type="body" sz="quarter" idx="23"/>
          </p:nvPr>
        </p:nvSpPr>
        <p:spPr/>
        <p:txBody>
          <a:bodyPr lIns="182880" tIns="137160" rIns="182880" bIns="0" anchor="t"/>
          <a:lstStyle/>
          <a:p>
            <a:r>
              <a:rPr lang="en-US" sz="2000"/>
              <a:t>30% decrease </a:t>
            </a:r>
            <a:r>
              <a:rPr lang="en-US" sz="1600">
                <a:solidFill>
                  <a:schemeClr val="tx1">
                    <a:lumMod val="75000"/>
                  </a:schemeClr>
                </a:solidFill>
              </a:rPr>
              <a:t>in data center costs by using PowerMax.</a:t>
            </a:r>
          </a:p>
        </p:txBody>
      </p:sp>
      <p:sp>
        <p:nvSpPr>
          <p:cNvPr id="18" name="Text Placeholder 4">
            <a:extLst>
              <a:ext uri="{FF2B5EF4-FFF2-40B4-BE49-F238E27FC236}">
                <a16:creationId xmlns:a16="http://schemas.microsoft.com/office/drawing/2014/main" id="{8A39971D-9304-2C89-1DD1-183D06592F93}"/>
              </a:ext>
            </a:extLst>
          </p:cNvPr>
          <p:cNvSpPr>
            <a:spLocks noGrp="1"/>
          </p:cNvSpPr>
          <p:nvPr>
            <p:ph type="body" sz="quarter" idx="25"/>
          </p:nvPr>
        </p:nvSpPr>
        <p:spPr>
          <a:xfrm>
            <a:off x="8195316" y="4951101"/>
            <a:ext cx="3651503" cy="1500644"/>
          </a:xfrm>
          <a:prstGeom prst="rect">
            <a:avLst/>
          </a:prstGeom>
        </p:spPr>
        <p:txBody>
          <a:bodyPr lIns="0" tIns="121920" rIns="0" bIns="0"/>
          <a:lstStyle>
            <a:lvl1pPr marL="117475" indent="-117475">
              <a:spcBef>
                <a:spcPts val="0"/>
              </a:spcBef>
              <a:spcAft>
                <a:spcPts val="400"/>
              </a:spcAft>
              <a:buClr>
                <a:srgbClr val="9FDDFF"/>
              </a:buClr>
              <a:buFont typeface="Wingdings" pitchFamily="2" charset="2"/>
              <a:buChar char="§"/>
              <a:tabLst/>
              <a:defRPr sz="1000">
                <a:solidFill>
                  <a:srgbClr val="FFFFFF"/>
                </a:solidFill>
              </a:defRPr>
            </a:lvl1pPr>
            <a:lvl2pPr marL="342900" indent="0">
              <a:buNone/>
              <a:defRPr/>
            </a:lvl2pPr>
          </a:lstStyle>
          <a:p>
            <a:pPr lvl="0"/>
            <a:r>
              <a:rPr lang="en-US" sz="1330"/>
              <a:t>Dell PowerMax</a:t>
            </a:r>
          </a:p>
          <a:p>
            <a:pPr lvl="0"/>
            <a:r>
              <a:rPr lang="en-US" sz="1330"/>
              <a:t>Dell </a:t>
            </a:r>
            <a:r>
              <a:rPr lang="en-US" sz="1330" err="1"/>
              <a:t>ObjectScale</a:t>
            </a:r>
            <a:endParaRPr lang="en-US" sz="1330"/>
          </a:p>
          <a:p>
            <a:pPr lvl="0"/>
            <a:r>
              <a:rPr lang="en-US" sz="1330"/>
              <a:t>PowerProtect DD Appliances</a:t>
            </a:r>
          </a:p>
          <a:p>
            <a:pPr lvl="0"/>
            <a:r>
              <a:rPr lang="en-US" sz="1330"/>
              <a:t>PowerProtect Cyber Recovery with </a:t>
            </a:r>
            <a:r>
              <a:rPr lang="en-US" sz="1330" err="1"/>
              <a:t>CyberSense</a:t>
            </a:r>
            <a:endParaRPr lang="en-US" sz="1330"/>
          </a:p>
        </p:txBody>
      </p:sp>
      <p:sp>
        <p:nvSpPr>
          <p:cNvPr id="151" name="Text Placeholder 150">
            <a:extLst>
              <a:ext uri="{FF2B5EF4-FFF2-40B4-BE49-F238E27FC236}">
                <a16:creationId xmlns:a16="http://schemas.microsoft.com/office/drawing/2014/main" id="{33742EA5-85B6-7744-C01B-150CD6B9CF69}"/>
              </a:ext>
            </a:extLst>
          </p:cNvPr>
          <p:cNvSpPr>
            <a:spLocks noGrp="1"/>
          </p:cNvSpPr>
          <p:nvPr>
            <p:ph type="body" sz="quarter" idx="26"/>
          </p:nvPr>
        </p:nvSpPr>
        <p:spPr>
          <a:xfrm>
            <a:off x="1021080" y="4745917"/>
            <a:ext cx="7138417" cy="1705828"/>
          </a:xfrm>
        </p:spPr>
        <p:txBody>
          <a:bodyPr/>
          <a:lstStyle/>
          <a:p>
            <a:r>
              <a:rPr lang="en-US"/>
              <a:t>“PowerMax very much runs the bank. It’s reliable, it’s flexible, it’s very fast.” </a:t>
            </a:r>
          </a:p>
          <a:p>
            <a:pPr>
              <a:spcBef>
                <a:spcPts val="0"/>
              </a:spcBef>
            </a:pPr>
            <a:endParaRPr lang="en-US"/>
          </a:p>
          <a:p>
            <a:pPr>
              <a:spcBef>
                <a:spcPts val="0"/>
              </a:spcBef>
            </a:pPr>
            <a:r>
              <a:rPr lang="en-US" sz="1600">
                <a:solidFill>
                  <a:srgbClr val="9FDDFF"/>
                </a:solidFill>
              </a:rPr>
              <a:t>Ali Rey</a:t>
            </a:r>
          </a:p>
          <a:p>
            <a:pPr>
              <a:spcBef>
                <a:spcPts val="0"/>
              </a:spcBef>
            </a:pPr>
            <a:r>
              <a:rPr lang="en-US" sz="1600" i="1">
                <a:solidFill>
                  <a:srgbClr val="9FDDFF"/>
                </a:solidFill>
              </a:rPr>
              <a:t>Group Head of Technology Platforms, Emirates NBD</a:t>
            </a:r>
          </a:p>
        </p:txBody>
      </p:sp>
      <p:sp>
        <p:nvSpPr>
          <p:cNvPr id="8" name="Text Placeholder 7">
            <a:extLst>
              <a:ext uri="{FF2B5EF4-FFF2-40B4-BE49-F238E27FC236}">
                <a16:creationId xmlns:a16="http://schemas.microsoft.com/office/drawing/2014/main" id="{82FD70E7-A39A-F9A0-A1F5-8893B97C832A}"/>
              </a:ext>
            </a:extLst>
          </p:cNvPr>
          <p:cNvSpPr>
            <a:spLocks noGrp="1"/>
          </p:cNvSpPr>
          <p:nvPr>
            <p:ph type="body" sz="quarter" idx="22"/>
          </p:nvPr>
        </p:nvSpPr>
        <p:spPr/>
        <p:txBody>
          <a:bodyPr/>
          <a:lstStyle/>
          <a:p>
            <a:pPr>
              <a:spcBef>
                <a:spcPts val="0"/>
              </a:spcBef>
            </a:pPr>
            <a:r>
              <a:rPr lang="en-US" sz="2000"/>
              <a:t>70-80% reduction </a:t>
            </a:r>
            <a:r>
              <a:rPr lang="en-US" sz="1600">
                <a:solidFill>
                  <a:schemeClr val="tx1">
                    <a:lumMod val="75000"/>
                  </a:schemeClr>
                </a:solidFill>
              </a:rPr>
              <a:t>in energy consumption from smaller </a:t>
            </a:r>
          </a:p>
          <a:p>
            <a:pPr>
              <a:spcBef>
                <a:spcPts val="0"/>
              </a:spcBef>
            </a:pPr>
            <a:r>
              <a:rPr lang="en-US" sz="1600">
                <a:solidFill>
                  <a:schemeClr val="tx1">
                    <a:lumMod val="75000"/>
                  </a:schemeClr>
                </a:solidFill>
              </a:rPr>
              <a:t>footprint.</a:t>
            </a:r>
            <a:endParaRPr lang="en-US">
              <a:solidFill>
                <a:schemeClr val="tx1">
                  <a:lumMod val="75000"/>
                </a:schemeClr>
              </a:solidFill>
            </a:endParaRPr>
          </a:p>
        </p:txBody>
      </p:sp>
      <p:sp>
        <p:nvSpPr>
          <p:cNvPr id="4" name="Text Placeholder 3">
            <a:extLst>
              <a:ext uri="{FF2B5EF4-FFF2-40B4-BE49-F238E27FC236}">
                <a16:creationId xmlns:a16="http://schemas.microsoft.com/office/drawing/2014/main" id="{ABBF5C31-51CB-3D89-F533-63D105A256A7}"/>
              </a:ext>
            </a:extLst>
          </p:cNvPr>
          <p:cNvSpPr>
            <a:spLocks noGrp="1"/>
          </p:cNvSpPr>
          <p:nvPr>
            <p:ph type="body" sz="quarter" idx="13"/>
          </p:nvPr>
        </p:nvSpPr>
        <p:spPr>
          <a:xfrm>
            <a:off x="315806" y="1524001"/>
            <a:ext cx="5191817" cy="1475592"/>
          </a:xfrm>
        </p:spPr>
        <p:txBody>
          <a:bodyPr/>
          <a:lstStyle/>
          <a:p>
            <a:pPr>
              <a:spcBef>
                <a:spcPts val="0"/>
              </a:spcBef>
            </a:pPr>
            <a:r>
              <a:rPr lang="en-US" sz="2000">
                <a:latin typeface="Arial" panose="020B0604020202020204" pitchFamily="34" charset="0"/>
                <a:ea typeface="MS Mincho" panose="02020609040205080304" pitchFamily="49" charset="-128"/>
                <a:cs typeface="Arial" panose="020B0604020202020204" pitchFamily="34" charset="0"/>
              </a:rPr>
              <a:t>Empowering Dubai’s leading bank with modern infrastructure</a:t>
            </a:r>
            <a:endParaRPr lang="en-US" sz="2000">
              <a:latin typeface="Cambria" panose="02040503050406030204" pitchFamily="18" charset="0"/>
              <a:ea typeface="MS Mincho" panose="02020609040205080304" pitchFamily="49" charset="-128"/>
              <a:cs typeface="Arial" panose="020B0604020202020204" pitchFamily="34" charset="0"/>
            </a:endParaRPr>
          </a:p>
        </p:txBody>
      </p:sp>
      <p:sp>
        <p:nvSpPr>
          <p:cNvPr id="6" name="Text Placeholder 5">
            <a:extLst>
              <a:ext uri="{FF2B5EF4-FFF2-40B4-BE49-F238E27FC236}">
                <a16:creationId xmlns:a16="http://schemas.microsoft.com/office/drawing/2014/main" id="{C406E2D8-A05B-3AB7-086C-355BE5BDE8EF}"/>
              </a:ext>
            </a:extLst>
          </p:cNvPr>
          <p:cNvSpPr>
            <a:spLocks noGrp="1"/>
          </p:cNvSpPr>
          <p:nvPr>
            <p:ph type="body" sz="quarter" idx="20"/>
          </p:nvPr>
        </p:nvSpPr>
        <p:spPr/>
        <p:txBody>
          <a:bodyPr/>
          <a:lstStyle/>
          <a:p>
            <a:pPr>
              <a:spcBef>
                <a:spcPts val="0"/>
              </a:spcBef>
            </a:pPr>
            <a:r>
              <a:rPr lang="en-US" sz="2000"/>
              <a:t>50% faster processing speeds</a:t>
            </a:r>
            <a:r>
              <a:rPr lang="en-US" sz="2000">
                <a:solidFill>
                  <a:schemeClr val="bg2"/>
                </a:solidFill>
              </a:rPr>
              <a:t>, </a:t>
            </a:r>
            <a:r>
              <a:rPr lang="en-US" sz="1600">
                <a:solidFill>
                  <a:schemeClr val="tx1">
                    <a:lumMod val="75000"/>
                  </a:schemeClr>
                </a:solidFill>
              </a:rPr>
              <a:t>reducing data response to up to 1 millisecond.</a:t>
            </a:r>
            <a:endParaRPr lang="en-US" sz="1400">
              <a:solidFill>
                <a:schemeClr val="tx1">
                  <a:lumMod val="75000"/>
                </a:schemeClr>
              </a:solidFill>
            </a:endParaRPr>
          </a:p>
        </p:txBody>
      </p:sp>
      <p:sp>
        <p:nvSpPr>
          <p:cNvPr id="30" name="Rectangle 29">
            <a:extLst>
              <a:ext uri="{FF2B5EF4-FFF2-40B4-BE49-F238E27FC236}">
                <a16:creationId xmlns:a16="http://schemas.microsoft.com/office/drawing/2014/main" id="{2B49DF6E-66E3-27FA-0BE2-D01B4D23D9F9}"/>
              </a:ext>
            </a:extLst>
          </p:cNvPr>
          <p:cNvSpPr/>
          <p:nvPr/>
        </p:nvSpPr>
        <p:spPr>
          <a:xfrm>
            <a:off x="8092589" y="4745917"/>
            <a:ext cx="1148055" cy="279567"/>
          </a:xfrm>
          <a:prstGeom prst="rect">
            <a:avLst/>
          </a:prstGeom>
          <a:solidFill>
            <a:srgbClr val="2B415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B0C78"/>
              </a:solidFill>
              <a:effectLst/>
              <a:uLnTx/>
              <a:uFillTx/>
              <a:latin typeface="Arial"/>
              <a:ea typeface="+mn-ea"/>
              <a:cs typeface="+mn-cs"/>
            </a:endParaRPr>
          </a:p>
        </p:txBody>
      </p:sp>
      <p:sp>
        <p:nvSpPr>
          <p:cNvPr id="2" name="Text Placeholder 50">
            <a:extLst>
              <a:ext uri="{FF2B5EF4-FFF2-40B4-BE49-F238E27FC236}">
                <a16:creationId xmlns:a16="http://schemas.microsoft.com/office/drawing/2014/main" id="{8DD2A495-84D4-F889-4D6A-592BA089EDC2}"/>
              </a:ext>
            </a:extLst>
          </p:cNvPr>
          <p:cNvSpPr txBox="1">
            <a:spLocks/>
          </p:cNvSpPr>
          <p:nvPr/>
        </p:nvSpPr>
        <p:spPr>
          <a:xfrm>
            <a:off x="381000" y="324182"/>
            <a:ext cx="3231432" cy="143565"/>
          </a:xfrm>
          <a:prstGeom prst="rect">
            <a:avLst/>
          </a:prstGeom>
        </p:spPr>
        <p:txBody>
          <a:bodyPr wrap="square" lIns="0" tIns="0" rIns="0" bIns="0" anchor="t">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332"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933"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mn-ea"/>
                <a:cs typeface="+mn-cs"/>
              </a:rPr>
              <a:t>INDUSTRY | </a:t>
            </a:r>
            <a:r>
              <a:rPr kumimoji="0" lang="en-US" sz="933" b="1" i="0" u="none" strike="noStrike" kern="1200" cap="none" spc="0" normalizeH="0" baseline="0" noProof="0">
                <a:ln>
                  <a:noFill/>
                </a:ln>
                <a:solidFill>
                  <a:srgbClr val="9FDDFF"/>
                </a:solidFill>
                <a:effectLst>
                  <a:outerShdw blurRad="38100" dist="38100" dir="2700000" algn="tl">
                    <a:srgbClr val="000000">
                      <a:alpha val="43137"/>
                    </a:srgbClr>
                  </a:outerShdw>
                </a:effectLst>
                <a:uLnTx/>
                <a:uFillTx/>
                <a:latin typeface="Arial"/>
                <a:ea typeface="+mn-ea"/>
                <a:cs typeface="+mn-cs"/>
              </a:rPr>
              <a:t>BANKING &amp; FINANCIAL SERVICES</a:t>
            </a:r>
          </a:p>
        </p:txBody>
      </p:sp>
      <p:sp>
        <p:nvSpPr>
          <p:cNvPr id="17" name="TextBox 16">
            <a:extLst>
              <a:ext uri="{FF2B5EF4-FFF2-40B4-BE49-F238E27FC236}">
                <a16:creationId xmlns:a16="http://schemas.microsoft.com/office/drawing/2014/main" id="{2934F1B6-87D9-893A-CBCA-A1765D5C2341}"/>
              </a:ext>
            </a:extLst>
          </p:cNvPr>
          <p:cNvSpPr txBox="1"/>
          <p:nvPr/>
        </p:nvSpPr>
        <p:spPr>
          <a:xfrm>
            <a:off x="8201411" y="4745917"/>
            <a:ext cx="3651504" cy="205121"/>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Tx/>
              <a:buNone/>
              <a:tabLst/>
              <a:defRPr/>
            </a:pPr>
            <a:r>
              <a:rPr kumimoji="0" lang="en-US" sz="1333" b="1" i="0" u="none" strike="noStrike" kern="1200" cap="none" spc="0" normalizeH="0" baseline="0" noProof="0">
                <a:ln>
                  <a:noFill/>
                </a:ln>
                <a:solidFill>
                  <a:srgbClr val="9FDDFF"/>
                </a:solidFill>
                <a:effectLst/>
                <a:uLnTx/>
                <a:uFillTx/>
                <a:latin typeface="Arial"/>
                <a:ea typeface="+mn-ea"/>
                <a:cs typeface="+mn-cs"/>
              </a:rPr>
              <a:t>Powered by:</a:t>
            </a:r>
          </a:p>
        </p:txBody>
      </p:sp>
      <p:pic>
        <p:nvPicPr>
          <p:cNvPr id="15" name="Picture 14">
            <a:extLst>
              <a:ext uri="{FF2B5EF4-FFF2-40B4-BE49-F238E27FC236}">
                <a16:creationId xmlns:a16="http://schemas.microsoft.com/office/drawing/2014/main" id="{193EB700-4951-198C-5F60-CC221F63D420}"/>
              </a:ext>
            </a:extLst>
          </p:cNvPr>
          <p:cNvPicPr>
            <a:picLocks noChangeAspect="1"/>
          </p:cNvPicPr>
          <p:nvPr/>
        </p:nvPicPr>
        <p:blipFill>
          <a:blip r:embed="rId4">
            <a:clrChange>
              <a:clrFrom>
                <a:srgbClr val="06357A"/>
              </a:clrFrom>
              <a:clrTo>
                <a:srgbClr val="06357A">
                  <a:alpha val="0"/>
                </a:srgbClr>
              </a:clrTo>
            </a:clrChange>
            <a:extLst>
              <a:ext uri="{837473B0-CC2E-450A-ABE3-18F120FF3D39}">
                <a1611:picAttrSrcUrl xmlns:a1611="http://schemas.microsoft.com/office/drawing/2016/11/main" r:id="rId5"/>
              </a:ext>
            </a:extLst>
          </a:blip>
          <a:srcRect/>
          <a:stretch/>
        </p:blipFill>
        <p:spPr>
          <a:xfrm>
            <a:off x="315805" y="791929"/>
            <a:ext cx="2908381" cy="800459"/>
          </a:xfrm>
          <a:prstGeom prst="rect">
            <a:avLst/>
          </a:prstGeom>
        </p:spPr>
      </p:pic>
    </p:spTree>
    <p:extLst>
      <p:ext uri="{BB962C8B-B14F-4D97-AF65-F5344CB8AC3E}">
        <p14:creationId xmlns:p14="http://schemas.microsoft.com/office/powerpoint/2010/main" val="211672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lumMod val="25000"/>
            <a:lumOff val="75000"/>
          </a:schemeClr>
        </a:solidFill>
        <a:effectLst/>
      </p:bgPr>
    </p:bg>
    <p:spTree>
      <p:nvGrpSpPr>
        <p:cNvPr id="1" name="">
          <a:extLst>
            <a:ext uri="{FF2B5EF4-FFF2-40B4-BE49-F238E27FC236}">
              <a16:creationId xmlns:a16="http://schemas.microsoft.com/office/drawing/2014/main" id="{9B32D92E-74B0-3F3B-5DE8-BB20743497C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AAD302A-648E-7A00-C435-78DCA3285744}"/>
              </a:ext>
            </a:extLst>
          </p:cNvPr>
          <p:cNvSpPr/>
          <p:nvPr/>
        </p:nvSpPr>
        <p:spPr>
          <a:xfrm rot="5400000">
            <a:off x="5512598" y="-5512600"/>
            <a:ext cx="1166802" cy="1219200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nvGrpSpPr>
          <p:cNvPr id="12" name="Group 11">
            <a:extLst>
              <a:ext uri="{FF2B5EF4-FFF2-40B4-BE49-F238E27FC236}">
                <a16:creationId xmlns:a16="http://schemas.microsoft.com/office/drawing/2014/main" id="{D76D5966-9CC6-AE3E-6351-A6FCCE41E9C2}"/>
              </a:ext>
            </a:extLst>
          </p:cNvPr>
          <p:cNvGrpSpPr/>
          <p:nvPr/>
        </p:nvGrpSpPr>
        <p:grpSpPr>
          <a:xfrm>
            <a:off x="281218" y="135286"/>
            <a:ext cx="896229" cy="896229"/>
            <a:chOff x="5051858" y="3276552"/>
            <a:chExt cx="676001" cy="676001"/>
          </a:xfrm>
        </p:grpSpPr>
        <p:sp>
          <p:nvSpPr>
            <p:cNvPr id="13" name="Oval 12">
              <a:extLst>
                <a:ext uri="{FF2B5EF4-FFF2-40B4-BE49-F238E27FC236}">
                  <a16:creationId xmlns:a16="http://schemas.microsoft.com/office/drawing/2014/main" id="{9BF993CA-8F6D-2FDC-48DA-852BBBFD5A0A}"/>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14" name="Group 13">
              <a:extLst>
                <a:ext uri="{FF2B5EF4-FFF2-40B4-BE49-F238E27FC236}">
                  <a16:creationId xmlns:a16="http://schemas.microsoft.com/office/drawing/2014/main" id="{83CF1315-183A-6D92-B0A5-3E0E27F1775F}"/>
                </a:ext>
              </a:extLst>
            </p:cNvPr>
            <p:cNvGrpSpPr/>
            <p:nvPr/>
          </p:nvGrpSpPr>
          <p:grpSpPr>
            <a:xfrm>
              <a:off x="5145312" y="3465242"/>
              <a:ext cx="489092" cy="270375"/>
              <a:chOff x="5798847" y="2559325"/>
              <a:chExt cx="612648" cy="338678"/>
            </a:xfrm>
          </p:grpSpPr>
          <p:sp>
            <p:nvSpPr>
              <p:cNvPr id="15" name="Freeform: Shape 14">
                <a:extLst>
                  <a:ext uri="{FF2B5EF4-FFF2-40B4-BE49-F238E27FC236}">
                    <a16:creationId xmlns:a16="http://schemas.microsoft.com/office/drawing/2014/main" id="{B2CAF761-A69C-3ABC-AB44-0D0C3B920087}"/>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7" name="Freeform: Shape 16">
                <a:extLst>
                  <a:ext uri="{FF2B5EF4-FFF2-40B4-BE49-F238E27FC236}">
                    <a16:creationId xmlns:a16="http://schemas.microsoft.com/office/drawing/2014/main" id="{F9BB38C9-0EF7-8BCE-4898-250EBB6B76EF}"/>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8" name="Freeform: Shape 17">
                <a:extLst>
                  <a:ext uri="{FF2B5EF4-FFF2-40B4-BE49-F238E27FC236}">
                    <a16:creationId xmlns:a16="http://schemas.microsoft.com/office/drawing/2014/main" id="{FB64C7DF-F2E6-4849-C88A-D42B6622F988}"/>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grpSp>
        <p:nvGrpSpPr>
          <p:cNvPr id="16" name="Group 15">
            <a:extLst>
              <a:ext uri="{FF2B5EF4-FFF2-40B4-BE49-F238E27FC236}">
                <a16:creationId xmlns:a16="http://schemas.microsoft.com/office/drawing/2014/main" id="{6535EC0E-FFF0-FBC1-2F19-71806DF2D601}"/>
              </a:ext>
            </a:extLst>
          </p:cNvPr>
          <p:cNvGrpSpPr/>
          <p:nvPr/>
        </p:nvGrpSpPr>
        <p:grpSpPr>
          <a:xfrm>
            <a:off x="2554670" y="3528878"/>
            <a:ext cx="7353298" cy="2339102"/>
            <a:chOff x="90828" y="4050368"/>
            <a:chExt cx="9283249" cy="2339102"/>
          </a:xfrm>
        </p:grpSpPr>
        <p:sp>
          <p:nvSpPr>
            <p:cNvPr id="7" name="Title 2">
              <a:extLst>
                <a:ext uri="{FF2B5EF4-FFF2-40B4-BE49-F238E27FC236}">
                  <a16:creationId xmlns:a16="http://schemas.microsoft.com/office/drawing/2014/main" id="{57ABF78D-2CF8-7EA5-1CA3-7D0B077A40A9}"/>
                </a:ext>
              </a:extLst>
            </p:cNvPr>
            <p:cNvSpPr txBox="1">
              <a:spLocks/>
            </p:cNvSpPr>
            <p:nvPr/>
          </p:nvSpPr>
          <p:spPr>
            <a:xfrm>
              <a:off x="90828" y="4050368"/>
              <a:ext cx="9283249" cy="1107996"/>
            </a:xfrm>
            <a:prstGeom prst="rect">
              <a:avLst/>
            </a:prstGeom>
          </p:spPr>
          <p:txBody>
            <a:bodyPr wrap="square" lIns="0" tIns="0" rIns="0" bIns="0">
              <a:spAutoFit/>
            </a:bodyPr>
            <a:lstStyle>
              <a:lvl1pPr algn="l" defTabSz="914400" rtl="0" eaLnBrk="1" latinLnBrk="0" hangingPunct="1">
                <a:lnSpc>
                  <a:spcPct val="90000"/>
                </a:lnSpc>
                <a:spcBef>
                  <a:spcPct val="0"/>
                </a:spcBef>
                <a:buNone/>
                <a:defRPr sz="3200" kern="1200">
                  <a:solidFill>
                    <a:schemeClr val="bg1"/>
                  </a:solidFill>
                  <a:latin typeface="Arial Nova Light" panose="020B03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u="none" strike="noStrike" kern="1200" cap="none" spc="0" normalizeH="0" baseline="0" noProof="0" err="1">
                  <a:ln>
                    <a:noFill/>
                  </a:ln>
                  <a:solidFill>
                    <a:srgbClr val="000000"/>
                  </a:solidFill>
                  <a:effectLst/>
                  <a:uLnTx/>
                  <a:uFillTx/>
                  <a:latin typeface="Arial Nova Light" panose="020B0304020202020204" pitchFamily="34" charset="0"/>
                  <a:ea typeface="+mj-ea"/>
                  <a:cs typeface="+mj-cs"/>
                </a:rPr>
                <a:t>PowerFlex</a:t>
              </a:r>
              <a:endParaRPr kumimoji="0" lang="en-US" sz="8000" b="0" i="0" u="none" strike="noStrike" kern="1200" cap="none" spc="0" normalizeH="0" baseline="0" noProof="0">
                <a:ln>
                  <a:noFill/>
                </a:ln>
                <a:solidFill>
                  <a:srgbClr val="000000"/>
                </a:solidFill>
                <a:effectLst/>
                <a:uLnTx/>
                <a:uFillTx/>
                <a:latin typeface="Arial Nova Light" panose="020B0304020202020204" pitchFamily="34" charset="0"/>
                <a:ea typeface="+mj-ea"/>
                <a:cs typeface="+mj-cs"/>
              </a:endParaRPr>
            </a:p>
          </p:txBody>
        </p:sp>
        <p:sp>
          <p:nvSpPr>
            <p:cNvPr id="8" name="Subtitle 3">
              <a:extLst>
                <a:ext uri="{FF2B5EF4-FFF2-40B4-BE49-F238E27FC236}">
                  <a16:creationId xmlns:a16="http://schemas.microsoft.com/office/drawing/2014/main" id="{60567040-3D3B-596A-B962-B5E9511DFBCB}"/>
                </a:ext>
              </a:extLst>
            </p:cNvPr>
            <p:cNvSpPr txBox="1">
              <a:spLocks/>
            </p:cNvSpPr>
            <p:nvPr/>
          </p:nvSpPr>
          <p:spPr>
            <a:xfrm>
              <a:off x="267192" y="5158364"/>
              <a:ext cx="8930520" cy="1231106"/>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600" kern="1200">
                  <a:solidFill>
                    <a:schemeClr val="bg2"/>
                  </a:solidFill>
                  <a:latin typeface="Arial" panose="020B0604020202020204" pitchFamily="34" charset="0"/>
                  <a:ea typeface="+mn-ea"/>
                  <a:cs typeface="Arial" panose="020B0604020202020204" pitchFamily="34" charset="0"/>
                </a:defRPr>
              </a:lvl1pPr>
              <a:lvl2pPr marL="457189"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1D2C3B"/>
                  </a:solidFill>
                  <a:effectLst/>
                  <a:uLnTx/>
                  <a:uFillTx/>
                  <a:latin typeface="Arial" panose="020B0604020202020204" pitchFamily="34" charset="0"/>
                  <a:ea typeface="+mn-ea"/>
                  <a:cs typeface="Arial" panose="020B0604020202020204" pitchFamily="34" charset="0"/>
                </a:rPr>
                <a:t>Powerful, flexible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1D2C3B"/>
                  </a:solidFill>
                  <a:effectLst/>
                  <a:uLnTx/>
                  <a:uFillTx/>
                  <a:latin typeface="Arial" panose="020B0604020202020204" pitchFamily="34" charset="0"/>
                  <a:ea typeface="+mn-ea"/>
                  <a:cs typeface="Arial" panose="020B0604020202020204" pitchFamily="34" charset="0"/>
                </a:rPr>
                <a:t>software-defined infrastructure</a:t>
              </a:r>
            </a:p>
          </p:txBody>
        </p:sp>
      </p:grpSp>
      <p:pic>
        <p:nvPicPr>
          <p:cNvPr id="3" name="Picture 2">
            <a:extLst>
              <a:ext uri="{FF2B5EF4-FFF2-40B4-BE49-F238E27FC236}">
                <a16:creationId xmlns:a16="http://schemas.microsoft.com/office/drawing/2014/main" id="{35E8C3BE-C27B-746A-B1A2-09C56A32C868}"/>
              </a:ext>
              <a:ext uri="{C183D7F6-B498-43B3-948B-1728B52AA6E4}">
                <adec:decorative xmlns:adec="http://schemas.microsoft.com/office/drawing/2017/decorative" val="1"/>
              </a:ext>
            </a:extLst>
          </p:cNvPr>
          <p:cNvPicPr>
            <a:picLocks noChangeAspect="1" noChangeArrowheads="1"/>
          </p:cNvPicPr>
          <p:nvPr/>
        </p:nvPicPr>
        <p:blipFill>
          <a:blip r:embed="rId2"/>
          <a:srcRect t="112" b="112"/>
          <a:stretch/>
        </p:blipFill>
        <p:spPr bwMode="auto">
          <a:xfrm>
            <a:off x="1676814" y="1625055"/>
            <a:ext cx="8838369" cy="1587506"/>
          </a:xfrm>
          <a:prstGeom prst="rect">
            <a:avLst/>
          </a:prstGeom>
          <a:ln>
            <a:noFill/>
          </a:ln>
          <a:effectLst>
            <a:outerShdw blurRad="190500" algn="tl" rotWithShape="0">
              <a:srgbClr val="000000">
                <a:alpha val="70000"/>
              </a:srgbClr>
            </a:outerShdw>
            <a:reflection blurRad="6350" stA="20000" endPos="55000" dir="5400000" sy="-100000" algn="bl" rotWithShape="0"/>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AD77BD1-AD13-5968-831B-EEE375672C11}"/>
              </a:ext>
            </a:extLst>
          </p:cNvPr>
          <p:cNvSpPr txBox="1"/>
          <p:nvPr/>
        </p:nvSpPr>
        <p:spPr>
          <a:xfrm>
            <a:off x="1301346" y="242249"/>
            <a:ext cx="5248406" cy="646331"/>
          </a:xfrm>
          <a:prstGeom prst="rect">
            <a:avLst/>
          </a:prstGeom>
          <a:noFill/>
        </p:spPr>
        <p:txBody>
          <a:bodyPr wrap="square" rtlCol="0">
            <a:spAutoFit/>
          </a:bodyPr>
          <a:lstStyle/>
          <a:p>
            <a:pPr algn="l"/>
            <a:r>
              <a:rPr lang="en-US" sz="3600">
                <a:solidFill>
                  <a:schemeClr val="tx2"/>
                </a:solidFill>
                <a:latin typeface="+mj-lt"/>
              </a:rPr>
              <a:t>Private/Hybrid Cloud</a:t>
            </a:r>
          </a:p>
        </p:txBody>
      </p:sp>
    </p:spTree>
    <p:extLst>
      <p:ext uri="{BB962C8B-B14F-4D97-AF65-F5344CB8AC3E}">
        <p14:creationId xmlns:p14="http://schemas.microsoft.com/office/powerpoint/2010/main" val="2851358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232E7C-2496-44AA-F32C-8B41F61CC5F0}"/>
              </a:ext>
              <a:ext uri="{C183D7F6-B498-43B3-948B-1728B52AA6E4}">
                <adec:decorative xmlns:adec="http://schemas.microsoft.com/office/drawing/2017/decorative" val="1"/>
              </a:ext>
            </a:extLst>
          </p:cNvPr>
          <p:cNvSpPr/>
          <p:nvPr/>
        </p:nvSpPr>
        <p:spPr>
          <a:xfrm>
            <a:off x="0" y="4678329"/>
            <a:ext cx="12188952" cy="2220189"/>
          </a:xfrm>
          <a:prstGeom prst="rect">
            <a:avLst/>
          </a:prstGeom>
          <a:solidFill>
            <a:srgbClr val="2B415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4" name="Picture 3">
            <a:extLst>
              <a:ext uri="{FF2B5EF4-FFF2-40B4-BE49-F238E27FC236}">
                <a16:creationId xmlns:a16="http://schemas.microsoft.com/office/drawing/2014/main" id="{D8082D07-373A-2E0E-6552-68739A40BA2E}"/>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5" name="Title 4">
            <a:extLst>
              <a:ext uri="{FF2B5EF4-FFF2-40B4-BE49-F238E27FC236}">
                <a16:creationId xmlns:a16="http://schemas.microsoft.com/office/drawing/2014/main" id="{996CBF3E-2424-4AC3-5088-D4E3742BDE0B}"/>
              </a:ext>
            </a:extLst>
          </p:cNvPr>
          <p:cNvSpPr>
            <a:spLocks noGrp="1"/>
          </p:cNvSpPr>
          <p:nvPr>
            <p:ph type="title"/>
          </p:nvPr>
        </p:nvSpPr>
        <p:spPr>
          <a:xfrm>
            <a:off x="381001" y="342900"/>
            <a:ext cx="11430000" cy="886397"/>
          </a:xfrm>
        </p:spPr>
        <p:txBody>
          <a:bodyPr/>
          <a:lstStyle/>
          <a:p>
            <a:pPr algn="ctr"/>
            <a:r>
              <a:rPr lang="en-US"/>
              <a:t>Organizations are rethinking their IT architectures </a:t>
            </a:r>
            <a:br>
              <a:rPr lang="en-US"/>
            </a:br>
            <a:r>
              <a:rPr lang="en-US"/>
              <a:t>to lower costs, complexity, and risk</a:t>
            </a:r>
          </a:p>
        </p:txBody>
      </p:sp>
      <p:sp>
        <p:nvSpPr>
          <p:cNvPr id="6" name="!!Rectangle 10">
            <a:extLst>
              <a:ext uri="{FF2B5EF4-FFF2-40B4-BE49-F238E27FC236}">
                <a16:creationId xmlns:a16="http://schemas.microsoft.com/office/drawing/2014/main" id="{083B20DE-3F58-BF61-C93E-B17A60357A51}"/>
              </a:ext>
              <a:ext uri="{C183D7F6-B498-43B3-948B-1728B52AA6E4}">
                <adec:decorative xmlns:adec="http://schemas.microsoft.com/office/drawing/2017/decorative" val="1"/>
              </a:ext>
            </a:extLst>
          </p:cNvPr>
          <p:cNvSpPr/>
          <p:nvPr/>
        </p:nvSpPr>
        <p:spPr>
          <a:xfrm>
            <a:off x="6176772" y="1617045"/>
            <a:ext cx="2724150" cy="3966174"/>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7" name="!!Rectangle 9">
            <a:extLst>
              <a:ext uri="{FF2B5EF4-FFF2-40B4-BE49-F238E27FC236}">
                <a16:creationId xmlns:a16="http://schemas.microsoft.com/office/drawing/2014/main" id="{AB29257A-0A69-9EE2-7836-1B66016D4ECA}"/>
              </a:ext>
              <a:ext uri="{C183D7F6-B498-43B3-948B-1728B52AA6E4}">
                <adec:decorative xmlns:adec="http://schemas.microsoft.com/office/drawing/2017/decorative" val="1"/>
              </a:ext>
            </a:extLst>
          </p:cNvPr>
          <p:cNvSpPr/>
          <p:nvPr/>
        </p:nvSpPr>
        <p:spPr>
          <a:xfrm>
            <a:off x="3278886" y="1617045"/>
            <a:ext cx="2724150" cy="3966174"/>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8" name="!!Rectangle 8">
            <a:extLst>
              <a:ext uri="{FF2B5EF4-FFF2-40B4-BE49-F238E27FC236}">
                <a16:creationId xmlns:a16="http://schemas.microsoft.com/office/drawing/2014/main" id="{B3E4949D-A638-AD15-CB75-4DE93902DF09}"/>
              </a:ext>
              <a:ext uri="{C183D7F6-B498-43B3-948B-1728B52AA6E4}">
                <adec:decorative xmlns:adec="http://schemas.microsoft.com/office/drawing/2017/decorative" val="1"/>
              </a:ext>
            </a:extLst>
          </p:cNvPr>
          <p:cNvSpPr/>
          <p:nvPr/>
        </p:nvSpPr>
        <p:spPr>
          <a:xfrm>
            <a:off x="381000" y="1617045"/>
            <a:ext cx="2724150" cy="3966174"/>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9" name="!!Rectangle 10">
            <a:extLst>
              <a:ext uri="{FF2B5EF4-FFF2-40B4-BE49-F238E27FC236}">
                <a16:creationId xmlns:a16="http://schemas.microsoft.com/office/drawing/2014/main" id="{0C1CEB0C-F511-9DD4-7A78-AD41B09F0CDF}"/>
              </a:ext>
              <a:ext uri="{C183D7F6-B498-43B3-948B-1728B52AA6E4}">
                <adec:decorative xmlns:adec="http://schemas.microsoft.com/office/drawing/2017/decorative" val="1"/>
              </a:ext>
            </a:extLst>
          </p:cNvPr>
          <p:cNvSpPr/>
          <p:nvPr/>
        </p:nvSpPr>
        <p:spPr>
          <a:xfrm>
            <a:off x="9074659" y="1617045"/>
            <a:ext cx="2724150" cy="3966174"/>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1" name="Subtitle 9">
            <a:extLst>
              <a:ext uri="{FF2B5EF4-FFF2-40B4-BE49-F238E27FC236}">
                <a16:creationId xmlns:a16="http://schemas.microsoft.com/office/drawing/2014/main" id="{57737E46-E54E-66EC-0A60-AB9CE73F4DCF}"/>
              </a:ext>
            </a:extLst>
          </p:cNvPr>
          <p:cNvSpPr txBox="1">
            <a:spLocks/>
          </p:cNvSpPr>
          <p:nvPr/>
        </p:nvSpPr>
        <p:spPr>
          <a:xfrm>
            <a:off x="6352462" y="3752435"/>
            <a:ext cx="2429897" cy="925894"/>
          </a:xfrm>
          <a:prstGeom prst="rect">
            <a:avLst/>
          </a:prstGeom>
        </p:spPr>
        <p:txBody>
          <a:bodyPr wrap="square" lIns="0" tIns="0" rIns="0" bIns="0" anchor="t">
            <a:sp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marR="0" lvl="0" indent="-228594" algn="l" defTabSz="914377"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Automate and integrate processes</a:t>
            </a:r>
          </a:p>
          <a:p>
            <a:pPr marL="228594" marR="0" lvl="0" indent="-228594" algn="l" defTabSz="914377"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Leverage AIOps tools for management</a:t>
            </a:r>
          </a:p>
        </p:txBody>
      </p:sp>
      <p:sp>
        <p:nvSpPr>
          <p:cNvPr id="12" name="Subtitle 9">
            <a:extLst>
              <a:ext uri="{FF2B5EF4-FFF2-40B4-BE49-F238E27FC236}">
                <a16:creationId xmlns:a16="http://schemas.microsoft.com/office/drawing/2014/main" id="{91DFDD9C-9D16-0CC0-4BDB-770C26621C59}"/>
              </a:ext>
            </a:extLst>
          </p:cNvPr>
          <p:cNvSpPr txBox="1">
            <a:spLocks/>
          </p:cNvSpPr>
          <p:nvPr/>
        </p:nvSpPr>
        <p:spPr>
          <a:xfrm>
            <a:off x="594566" y="3752435"/>
            <a:ext cx="2559148" cy="990015"/>
          </a:xfrm>
          <a:prstGeom prst="rect">
            <a:avLst/>
          </a:prstGeom>
        </p:spPr>
        <p:txBody>
          <a:bodyPr wrap="square" lIns="0" tIns="0" rIns="0" bIns="0" anchor="t">
            <a:sp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marR="0" lvl="0" indent="-228594" algn="l" defTabSz="914377"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Legacy and modern</a:t>
            </a:r>
          </a:p>
          <a:p>
            <a:pPr marL="228594" marR="0" lvl="0" indent="-228594" algn="l" defTabSz="914377"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Multiple locations</a:t>
            </a:r>
          </a:p>
          <a:p>
            <a:pPr marL="228594" marR="0" lvl="0" indent="-228594" algn="l" defTabSz="914377"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Varied performance requirements</a:t>
            </a:r>
          </a:p>
        </p:txBody>
      </p:sp>
      <p:sp>
        <p:nvSpPr>
          <p:cNvPr id="13" name="Subtitle 9">
            <a:extLst>
              <a:ext uri="{FF2B5EF4-FFF2-40B4-BE49-F238E27FC236}">
                <a16:creationId xmlns:a16="http://schemas.microsoft.com/office/drawing/2014/main" id="{8A0012DE-6C77-1159-81FF-477734F147DD}"/>
              </a:ext>
            </a:extLst>
          </p:cNvPr>
          <p:cNvSpPr txBox="1">
            <a:spLocks/>
          </p:cNvSpPr>
          <p:nvPr/>
        </p:nvSpPr>
        <p:spPr>
          <a:xfrm>
            <a:off x="3466636" y="3752435"/>
            <a:ext cx="2271142" cy="990015"/>
          </a:xfrm>
          <a:prstGeom prst="rect">
            <a:avLst/>
          </a:prstGeom>
        </p:spPr>
        <p:txBody>
          <a:bodyPr wrap="square" lIns="0" tIns="0" rIns="0" bIns="0" anchor="t">
            <a:sp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marR="0" lvl="0" indent="-228594" algn="l" defTabSz="914377"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Avoid vendor lock-in</a:t>
            </a:r>
          </a:p>
          <a:p>
            <a:pPr marL="228594" marR="0" lvl="0" indent="-228594" algn="l" defTabSz="914377"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Improve scalability, efficiency and adaptability</a:t>
            </a:r>
          </a:p>
          <a:p>
            <a:pPr marL="228594" marR="0" lvl="0" indent="-228594" algn="l" defTabSz="914377"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Lower costs</a:t>
            </a:r>
          </a:p>
        </p:txBody>
      </p:sp>
      <p:sp>
        <p:nvSpPr>
          <p:cNvPr id="14" name="Subtitle 9">
            <a:extLst>
              <a:ext uri="{FF2B5EF4-FFF2-40B4-BE49-F238E27FC236}">
                <a16:creationId xmlns:a16="http://schemas.microsoft.com/office/drawing/2014/main" id="{84A1C418-1476-E198-B437-31E5D6879139}"/>
              </a:ext>
            </a:extLst>
          </p:cNvPr>
          <p:cNvSpPr txBox="1">
            <a:spLocks/>
          </p:cNvSpPr>
          <p:nvPr/>
        </p:nvSpPr>
        <p:spPr>
          <a:xfrm>
            <a:off x="9306399" y="3752435"/>
            <a:ext cx="2271142" cy="990015"/>
          </a:xfrm>
          <a:prstGeom prst="rect">
            <a:avLst/>
          </a:prstGeom>
        </p:spPr>
        <p:txBody>
          <a:bodyPr wrap="square" lIns="0" tIns="0" rIns="0" bIns="0" anchor="t">
            <a:sp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marR="0" lvl="0" indent="-228594" algn="l" defTabSz="914377"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Protect all data </a:t>
            </a:r>
          </a:p>
          <a:p>
            <a:pPr marL="228594" marR="0" lvl="0" indent="-228594" algn="l" defTabSz="914377"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Prevent outages</a:t>
            </a:r>
          </a:p>
          <a:p>
            <a:pPr marL="228594" marR="0" lvl="0" indent="-228594" algn="l" defTabSz="914377"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Defend against cyber threats</a:t>
            </a:r>
          </a:p>
        </p:txBody>
      </p:sp>
      <p:sp>
        <p:nvSpPr>
          <p:cNvPr id="15" name="!!TextBox 12">
            <a:extLst>
              <a:ext uri="{FF2B5EF4-FFF2-40B4-BE49-F238E27FC236}">
                <a16:creationId xmlns:a16="http://schemas.microsoft.com/office/drawing/2014/main" id="{3B80127C-F32B-6AF8-98B0-64098D318F78}"/>
              </a:ext>
              <a:ext uri="{C183D7F6-B498-43B3-948B-1728B52AA6E4}">
                <adec:decorative xmlns:adec="http://schemas.microsoft.com/office/drawing/2017/decorative" val="1"/>
              </a:ext>
            </a:extLst>
          </p:cNvPr>
          <p:cNvSpPr txBox="1"/>
          <p:nvPr/>
        </p:nvSpPr>
        <p:spPr>
          <a:xfrm>
            <a:off x="6360370" y="2935794"/>
            <a:ext cx="2130371" cy="553998"/>
          </a:xfrm>
          <a:prstGeom prst="rect">
            <a:avLst/>
          </a:prstGeom>
          <a:noFill/>
        </p:spPr>
        <p:txBody>
          <a:bodyPr wrap="square" lIns="0" tIns="0" rIns="0" bIns="0"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chemeClr val="accent1"/>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mn-ea"/>
                <a:cs typeface="+mn-cs"/>
              </a:rPr>
              <a:t>Simplify IT operations</a:t>
            </a:r>
          </a:p>
        </p:txBody>
      </p:sp>
      <p:sp>
        <p:nvSpPr>
          <p:cNvPr id="16" name="!!TextBox 12">
            <a:extLst>
              <a:ext uri="{FF2B5EF4-FFF2-40B4-BE49-F238E27FC236}">
                <a16:creationId xmlns:a16="http://schemas.microsoft.com/office/drawing/2014/main" id="{2A3F411D-8C0C-A2CF-EAB1-3E5B054CF297}"/>
              </a:ext>
              <a:ext uri="{C183D7F6-B498-43B3-948B-1728B52AA6E4}">
                <adec:decorative xmlns:adec="http://schemas.microsoft.com/office/drawing/2017/decorative" val="1"/>
              </a:ext>
            </a:extLst>
          </p:cNvPr>
          <p:cNvSpPr txBox="1"/>
          <p:nvPr/>
        </p:nvSpPr>
        <p:spPr>
          <a:xfrm>
            <a:off x="586174" y="2939168"/>
            <a:ext cx="2297431" cy="553998"/>
          </a:xfrm>
          <a:prstGeom prst="rect">
            <a:avLst/>
          </a:prstGeom>
          <a:noFill/>
        </p:spPr>
        <p:txBody>
          <a:bodyPr wrap="square" lIns="0" tIns="0" rIns="0" bIns="0"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chemeClr val="accent1"/>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mn-ea"/>
                <a:cs typeface="+mn-cs"/>
              </a:rPr>
              <a:t>Optimize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mn-ea"/>
                <a:cs typeface="+mn-cs"/>
              </a:rPr>
              <a:t>diverse workloads</a:t>
            </a:r>
          </a:p>
        </p:txBody>
      </p:sp>
      <p:sp>
        <p:nvSpPr>
          <p:cNvPr id="17" name="!!TextBox 12">
            <a:extLst>
              <a:ext uri="{FF2B5EF4-FFF2-40B4-BE49-F238E27FC236}">
                <a16:creationId xmlns:a16="http://schemas.microsoft.com/office/drawing/2014/main" id="{F29A1FAE-58BD-E559-5CC0-1273400A5B0E}"/>
              </a:ext>
              <a:ext uri="{C183D7F6-B498-43B3-948B-1728B52AA6E4}">
                <adec:decorative xmlns:adec="http://schemas.microsoft.com/office/drawing/2017/decorative" val="1"/>
              </a:ext>
            </a:extLst>
          </p:cNvPr>
          <p:cNvSpPr txBox="1"/>
          <p:nvPr/>
        </p:nvSpPr>
        <p:spPr>
          <a:xfrm>
            <a:off x="3458244" y="2938044"/>
            <a:ext cx="2297431" cy="553998"/>
          </a:xfrm>
          <a:prstGeom prst="rect">
            <a:avLst/>
          </a:prstGeom>
          <a:noFill/>
        </p:spPr>
        <p:txBody>
          <a:bodyPr wrap="square" lIns="0" tIns="0" rIns="0" bIns="0"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chemeClr val="accent1"/>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a:solidFill>
                  <a:srgbClr val="000000"/>
                </a:solidFill>
              </a:rPr>
              <a:t>Increase </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a:solidFill>
                  <a:srgbClr val="000000"/>
                </a:solidFill>
              </a:rPr>
              <a:t>agility</a:t>
            </a:r>
            <a:endParaRPr kumimoji="0" lang="en-US" sz="2000" b="1" i="0" u="none" strike="noStrike" kern="1200" cap="none" spc="0" normalizeH="0" baseline="0" noProof="0">
              <a:ln>
                <a:noFill/>
              </a:ln>
              <a:solidFill>
                <a:srgbClr val="000000"/>
              </a:solidFill>
              <a:effectLst/>
              <a:uLnTx/>
              <a:uFillTx/>
              <a:latin typeface="Arial"/>
              <a:ea typeface="+mn-ea"/>
              <a:cs typeface="+mn-cs"/>
            </a:endParaRPr>
          </a:p>
        </p:txBody>
      </p:sp>
      <p:sp>
        <p:nvSpPr>
          <p:cNvPr id="18" name="!!TextBox 12">
            <a:extLst>
              <a:ext uri="{FF2B5EF4-FFF2-40B4-BE49-F238E27FC236}">
                <a16:creationId xmlns:a16="http://schemas.microsoft.com/office/drawing/2014/main" id="{97C13B3F-C99E-139F-A9B1-4B62AE50D619}"/>
              </a:ext>
              <a:ext uri="{C183D7F6-B498-43B3-948B-1728B52AA6E4}">
                <adec:decorative xmlns:adec="http://schemas.microsoft.com/office/drawing/2017/decorative" val="1"/>
              </a:ext>
            </a:extLst>
          </p:cNvPr>
          <p:cNvSpPr txBox="1"/>
          <p:nvPr/>
        </p:nvSpPr>
        <p:spPr>
          <a:xfrm>
            <a:off x="9288018" y="2938044"/>
            <a:ext cx="2297431" cy="553998"/>
          </a:xfrm>
          <a:prstGeom prst="rect">
            <a:avLst/>
          </a:prstGeom>
          <a:noFill/>
        </p:spPr>
        <p:txBody>
          <a:bodyPr wrap="square" lIns="0" tIns="0" rIns="0" bIns="0"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chemeClr val="accent1"/>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mn-ea"/>
                <a:cs typeface="+mn-cs"/>
              </a:rPr>
              <a:t>Secure critical assets everywhere</a:t>
            </a:r>
          </a:p>
        </p:txBody>
      </p:sp>
      <p:grpSp>
        <p:nvGrpSpPr>
          <p:cNvPr id="28" name="Group 27">
            <a:extLst>
              <a:ext uri="{FF2B5EF4-FFF2-40B4-BE49-F238E27FC236}">
                <a16:creationId xmlns:a16="http://schemas.microsoft.com/office/drawing/2014/main" id="{351472DF-C637-52C5-5A54-D3B086786AC9}"/>
              </a:ext>
            </a:extLst>
          </p:cNvPr>
          <p:cNvGrpSpPr/>
          <p:nvPr/>
        </p:nvGrpSpPr>
        <p:grpSpPr>
          <a:xfrm>
            <a:off x="0" y="5135292"/>
            <a:ext cx="12192000" cy="1099543"/>
            <a:chOff x="0" y="5135292"/>
            <a:chExt cx="12192000" cy="1099543"/>
          </a:xfrm>
        </p:grpSpPr>
        <p:sp>
          <p:nvSpPr>
            <p:cNvPr id="27" name="Rectangle 26">
              <a:extLst>
                <a:ext uri="{FF2B5EF4-FFF2-40B4-BE49-F238E27FC236}">
                  <a16:creationId xmlns:a16="http://schemas.microsoft.com/office/drawing/2014/main" id="{9732E9B4-05E6-BB73-6014-53041BFC58DE}"/>
                </a:ext>
                <a:ext uri="{C183D7F6-B498-43B3-948B-1728B52AA6E4}">
                  <adec:decorative xmlns:adec="http://schemas.microsoft.com/office/drawing/2017/decorative" val="1"/>
                </a:ext>
              </a:extLst>
            </p:cNvPr>
            <p:cNvSpPr/>
            <p:nvPr/>
          </p:nvSpPr>
          <p:spPr>
            <a:xfrm>
              <a:off x="0" y="5135292"/>
              <a:ext cx="12192000" cy="109954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2" name="TextBox 21">
              <a:extLst>
                <a:ext uri="{FF2B5EF4-FFF2-40B4-BE49-F238E27FC236}">
                  <a16:creationId xmlns:a16="http://schemas.microsoft.com/office/drawing/2014/main" id="{74C43ED4-E2FB-1ABF-D186-50D4D02B4EDD}"/>
                </a:ext>
              </a:extLst>
            </p:cNvPr>
            <p:cNvSpPr txBox="1"/>
            <p:nvPr/>
          </p:nvSpPr>
          <p:spPr>
            <a:xfrm>
              <a:off x="2078172" y="5373244"/>
              <a:ext cx="8324911" cy="615553"/>
            </a:xfrm>
            <a:prstGeom prst="rect">
              <a:avLst/>
            </a:prstGeom>
            <a:noFill/>
          </p:spPr>
          <p:txBody>
            <a:bodyPr wrap="square" lIns="0" tIns="0" rIns="0" bIns="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rial Nova Light"/>
                  <a:ea typeface="+mn-ea"/>
                  <a:cs typeface="+mn-cs"/>
                </a:rPr>
                <a:t>Meeting today’s challenges requires more than just a storage vendor;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rial Nova Light"/>
                  <a:ea typeface="+mn-ea"/>
                  <a:cs typeface="+mn-cs"/>
                </a:rPr>
                <a:t>it demands a trusted, strategic infrastructure partner.</a:t>
              </a:r>
            </a:p>
          </p:txBody>
        </p:sp>
      </p:grpSp>
      <p:pic>
        <p:nvPicPr>
          <p:cNvPr id="23" name="Graphic 22">
            <a:extLst>
              <a:ext uri="{FF2B5EF4-FFF2-40B4-BE49-F238E27FC236}">
                <a16:creationId xmlns:a16="http://schemas.microsoft.com/office/drawing/2014/main" id="{812EA613-CEA6-7D34-F1CD-62B357AF4D7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80937" y="1977802"/>
            <a:ext cx="685354" cy="685354"/>
          </a:xfrm>
          <a:prstGeom prst="rect">
            <a:avLst/>
          </a:prstGeom>
        </p:spPr>
      </p:pic>
      <p:pic>
        <p:nvPicPr>
          <p:cNvPr id="24" name="Graphic 23">
            <a:extLst>
              <a:ext uri="{FF2B5EF4-FFF2-40B4-BE49-F238E27FC236}">
                <a16:creationId xmlns:a16="http://schemas.microsoft.com/office/drawing/2014/main" id="{323C6378-B6E6-4178-E117-09597BB9890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22959" y="1961194"/>
            <a:ext cx="685354" cy="685354"/>
          </a:xfrm>
          <a:prstGeom prst="rect">
            <a:avLst/>
          </a:prstGeom>
        </p:spPr>
      </p:pic>
      <p:pic>
        <p:nvPicPr>
          <p:cNvPr id="25" name="Graphic 24">
            <a:extLst>
              <a:ext uri="{FF2B5EF4-FFF2-40B4-BE49-F238E27FC236}">
                <a16:creationId xmlns:a16="http://schemas.microsoft.com/office/drawing/2014/main" id="{03AEEE52-F9CC-9BD0-5CB5-20E99E2A1AF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123855" y="1969118"/>
            <a:ext cx="685354" cy="685354"/>
          </a:xfrm>
          <a:prstGeom prst="rect">
            <a:avLst/>
          </a:prstGeom>
        </p:spPr>
      </p:pic>
      <p:pic>
        <p:nvPicPr>
          <p:cNvPr id="26" name="Graphic 25">
            <a:extLst>
              <a:ext uri="{FF2B5EF4-FFF2-40B4-BE49-F238E27FC236}">
                <a16:creationId xmlns:a16="http://schemas.microsoft.com/office/drawing/2014/main" id="{52D4F353-EC95-76ED-287D-0F4B96E3E22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57733" y="1961194"/>
            <a:ext cx="837641" cy="719831"/>
          </a:xfrm>
          <a:prstGeom prst="rect">
            <a:avLst/>
          </a:prstGeom>
        </p:spPr>
      </p:pic>
      <p:sp>
        <p:nvSpPr>
          <p:cNvPr id="2" name="fl">
            <a:extLst>
              <a:ext uri="{FF2B5EF4-FFF2-40B4-BE49-F238E27FC236}">
                <a16:creationId xmlns:a16="http://schemas.microsoft.com/office/drawing/2014/main" id="{9F6F3B28-9FD3-047F-177C-CF59AF9F9132}"/>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C8C9C7"/>
                </a:solidFill>
                <a:effectLst/>
                <a:uLnTx/>
                <a:uFillTx/>
                <a:latin typeface="Arial" panose="020B0604020202020204" pitchFamily="34" charset="0"/>
                <a:ea typeface="+mn-ea"/>
                <a:cs typeface="+mn-cs"/>
              </a:rPr>
              <a:t>Copyright © Dell Inc. All Rights Reserved.</a:t>
            </a:r>
          </a:p>
        </p:txBody>
      </p:sp>
    </p:spTree>
    <p:extLst>
      <p:ext uri="{BB962C8B-B14F-4D97-AF65-F5344CB8AC3E}">
        <p14:creationId xmlns:p14="http://schemas.microsoft.com/office/powerpoint/2010/main" val="11469223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925C18F-E6E5-36FC-6857-D2DF0FD905FD}"/>
            </a:ext>
          </a:extLst>
        </p:cNvPr>
        <p:cNvGrpSpPr/>
        <p:nvPr/>
      </p:nvGrpSpPr>
      <p:grpSpPr>
        <a:xfrm>
          <a:off x="0" y="0"/>
          <a:ext cx="0" cy="0"/>
          <a:chOff x="0" y="0"/>
          <a:chExt cx="0" cy="0"/>
        </a:xfrm>
      </p:grpSpPr>
      <p:sp>
        <p:nvSpPr>
          <p:cNvPr id="2" name="Content Placeholder 9">
            <a:extLst>
              <a:ext uri="{FF2B5EF4-FFF2-40B4-BE49-F238E27FC236}">
                <a16:creationId xmlns:a16="http://schemas.microsoft.com/office/drawing/2014/main" id="{6D05B508-5450-8598-87F1-34AB721C1F57}"/>
              </a:ext>
            </a:extLst>
          </p:cNvPr>
          <p:cNvSpPr txBox="1">
            <a:spLocks/>
          </p:cNvSpPr>
          <p:nvPr/>
        </p:nvSpPr>
        <p:spPr>
          <a:xfrm>
            <a:off x="1159623" y="1627162"/>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sz="3400">
                <a:solidFill>
                  <a:srgbClr val="0D2155"/>
                </a:solidFill>
                <a:latin typeface="Arial Nova Light"/>
              </a:rPr>
              <a:t>Adaptability — Evolved</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Software-first flexibility across on-prem, hybrid, and cloud</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Smarter automation and LCM with optimized data</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Same agility. Greater intelligence</a:t>
            </a:r>
          </a:p>
        </p:txBody>
      </p:sp>
      <p:sp>
        <p:nvSpPr>
          <p:cNvPr id="4" name="Content Placeholder 2">
            <a:extLst>
              <a:ext uri="{FF2B5EF4-FFF2-40B4-BE49-F238E27FC236}">
                <a16:creationId xmlns:a16="http://schemas.microsoft.com/office/drawing/2014/main" id="{2D53F6D1-D879-7B57-A21A-0F0C9BE158E5}"/>
              </a:ext>
            </a:extLst>
          </p:cNvPr>
          <p:cNvSpPr txBox="1">
            <a:spLocks/>
          </p:cNvSpPr>
          <p:nvPr/>
        </p:nvSpPr>
        <p:spPr>
          <a:xfrm>
            <a:off x="4590909" y="1627162"/>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5000"/>
              </a:lnSpc>
              <a:spcBef>
                <a:spcPts val="0"/>
              </a:spcBef>
              <a:buNone/>
              <a:defRPr/>
            </a:pPr>
            <a:r>
              <a:rPr lang="en-US" sz="3400">
                <a:solidFill>
                  <a:srgbClr val="0D2155"/>
                </a:solidFill>
                <a:latin typeface="Arial Nova Light"/>
              </a:rPr>
              <a:t>Efficiency </a:t>
            </a:r>
          </a:p>
          <a:p>
            <a:pPr marL="0" indent="0">
              <a:lnSpc>
                <a:spcPct val="85000"/>
              </a:lnSpc>
              <a:spcBef>
                <a:spcPts val="0"/>
              </a:spcBef>
              <a:buNone/>
              <a:defRPr/>
            </a:pPr>
            <a:r>
              <a:rPr lang="en-US" sz="3400">
                <a:solidFill>
                  <a:srgbClr val="0D2155"/>
                </a:solidFill>
                <a:latin typeface="Arial Nova Light"/>
              </a:rPr>
              <a:t>— Redefined</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Scale-out architecture meets breakthrough efficiency</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Over 50% storage footprint reduction</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Up to 80% storage efficiency</a:t>
            </a:r>
          </a:p>
        </p:txBody>
      </p:sp>
      <p:sp>
        <p:nvSpPr>
          <p:cNvPr id="7" name="Content Placeholder 10">
            <a:extLst>
              <a:ext uri="{FF2B5EF4-FFF2-40B4-BE49-F238E27FC236}">
                <a16:creationId xmlns:a16="http://schemas.microsoft.com/office/drawing/2014/main" id="{AABD2627-C4B7-69E5-741E-B7938C2C303D}"/>
              </a:ext>
            </a:extLst>
          </p:cNvPr>
          <p:cNvSpPr txBox="1">
            <a:spLocks/>
          </p:cNvSpPr>
          <p:nvPr/>
        </p:nvSpPr>
        <p:spPr>
          <a:xfrm>
            <a:off x="8022195" y="1627162"/>
            <a:ext cx="301018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sz="3400">
                <a:solidFill>
                  <a:srgbClr val="0D2155"/>
                </a:solidFill>
                <a:latin typeface="Arial Nova Light"/>
              </a:rPr>
              <a:t>Trust </a:t>
            </a:r>
          </a:p>
          <a:p>
            <a:pPr marL="0" lvl="0" indent="0">
              <a:lnSpc>
                <a:spcPct val="85000"/>
              </a:lnSpc>
              <a:spcBef>
                <a:spcPts val="600"/>
              </a:spcBef>
              <a:buNone/>
              <a:defRPr/>
            </a:pPr>
            <a:r>
              <a:rPr lang="en-US" sz="3400">
                <a:solidFill>
                  <a:srgbClr val="0D2155"/>
                </a:solidFill>
                <a:latin typeface="Arial Nova Light"/>
              </a:rPr>
              <a:t>— Reinforced</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Built for any workload, any hypervisor</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Now delivering up to 10x9s data availability</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Industry’s most resilient software-defined block storage </a:t>
            </a:r>
          </a:p>
        </p:txBody>
      </p:sp>
      <p:sp>
        <p:nvSpPr>
          <p:cNvPr id="12" name="Rectangle 11">
            <a:extLst>
              <a:ext uri="{FF2B5EF4-FFF2-40B4-BE49-F238E27FC236}">
                <a16:creationId xmlns:a16="http://schemas.microsoft.com/office/drawing/2014/main" id="{AF48E877-EBDE-2AB3-1E08-67E9410A85A5}"/>
              </a:ext>
            </a:extLst>
          </p:cNvPr>
          <p:cNvSpPr/>
          <p:nvPr/>
        </p:nvSpPr>
        <p:spPr>
          <a:xfrm>
            <a:off x="0" y="4724197"/>
            <a:ext cx="12190476" cy="212872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5" name="Picture 4">
            <a:extLst>
              <a:ext uri="{FF2B5EF4-FFF2-40B4-BE49-F238E27FC236}">
                <a16:creationId xmlns:a16="http://schemas.microsoft.com/office/drawing/2014/main" id="{B0C000C5-2B2D-6A7C-1CE3-CAE5BDFCF6E1}"/>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Title 5">
            <a:extLst>
              <a:ext uri="{FF2B5EF4-FFF2-40B4-BE49-F238E27FC236}">
                <a16:creationId xmlns:a16="http://schemas.microsoft.com/office/drawing/2014/main" id="{477B1411-E006-48D6-BAF4-0644BA1FF6BC}"/>
              </a:ext>
            </a:extLst>
          </p:cNvPr>
          <p:cNvSpPr>
            <a:spLocks noGrp="1"/>
          </p:cNvSpPr>
          <p:nvPr>
            <p:ph type="title"/>
          </p:nvPr>
        </p:nvSpPr>
        <p:spPr>
          <a:xfrm>
            <a:off x="411731" y="369391"/>
            <a:ext cx="11430000" cy="276999"/>
          </a:xfrm>
        </p:spPr>
        <p:txBody>
          <a:bodyPr/>
          <a:lstStyle/>
          <a:p>
            <a:pPr algn="ctr"/>
            <a:r>
              <a:rPr lang="en-US" sz="2000">
                <a:solidFill>
                  <a:schemeClr val="accent1"/>
                </a:solidFill>
                <a:latin typeface="+mn-lt"/>
              </a:rPr>
              <a:t>Powerful, flexible software-defined infrastructure</a:t>
            </a:r>
          </a:p>
        </p:txBody>
      </p:sp>
      <p:sp>
        <p:nvSpPr>
          <p:cNvPr id="14" name="Title 4">
            <a:extLst>
              <a:ext uri="{FF2B5EF4-FFF2-40B4-BE49-F238E27FC236}">
                <a16:creationId xmlns:a16="http://schemas.microsoft.com/office/drawing/2014/main" id="{C7DEE0BC-63C4-793D-F2F2-0FC04B4BF19E}"/>
              </a:ext>
            </a:extLst>
          </p:cNvPr>
          <p:cNvSpPr txBox="1">
            <a:spLocks/>
          </p:cNvSpPr>
          <p:nvPr/>
        </p:nvSpPr>
        <p:spPr>
          <a:xfrm>
            <a:off x="2828925" y="770847"/>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a:t>
            </a:r>
            <a:r>
              <a:rPr kumimoji="0" lang="en-US" sz="6000" b="0" i="0" u="none" strike="noStrike" kern="1200" cap="none" spc="0" normalizeH="0" baseline="0" noProof="0" err="1">
                <a:ln>
                  <a:noFill/>
                </a:ln>
                <a:solidFill>
                  <a:srgbClr val="0672CB"/>
                </a:solidFill>
                <a:effectLst/>
                <a:uLnTx/>
                <a:uFillTx/>
                <a:latin typeface="Arial Nova Light"/>
                <a:ea typeface="+mj-ea"/>
                <a:cs typeface="+mj-cs"/>
              </a:rPr>
              <a:t>PowerFlex</a:t>
            </a:r>
            <a:endParaRPr kumimoji="0" lang="en-US" sz="6000" b="0" i="0" u="none" strike="noStrike" kern="1200" cap="none" spc="0" normalizeH="0" baseline="0" noProof="0">
              <a:ln>
                <a:noFill/>
              </a:ln>
              <a:solidFill>
                <a:srgbClr val="0672CB"/>
              </a:solidFill>
              <a:effectLst/>
              <a:uLnTx/>
              <a:uFillTx/>
              <a:latin typeface="Arial Nova Light"/>
              <a:ea typeface="+mj-ea"/>
              <a:cs typeface="+mj-cs"/>
            </a:endParaRPr>
          </a:p>
        </p:txBody>
      </p:sp>
      <p:sp>
        <p:nvSpPr>
          <p:cNvPr id="11" name="Arrow: Left-Right 10">
            <a:extLst>
              <a:ext uri="{FF2B5EF4-FFF2-40B4-BE49-F238E27FC236}">
                <a16:creationId xmlns:a16="http://schemas.microsoft.com/office/drawing/2014/main" id="{8575C551-AA36-1CA3-D5AD-56D27F26ACB2}"/>
              </a:ext>
              <a:ext uri="{C183D7F6-B498-43B3-948B-1728B52AA6E4}">
                <adec:decorative xmlns:adec="http://schemas.microsoft.com/office/drawing/2017/decorative" val="1"/>
              </a:ext>
            </a:extLst>
          </p:cNvPr>
          <p:cNvSpPr/>
          <p:nvPr/>
        </p:nvSpPr>
        <p:spPr>
          <a:xfrm>
            <a:off x="365635" y="4440775"/>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4D67026B-65CF-373B-2865-076AEEB4D804}"/>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CCAE61B8-9BBA-0B2F-6741-2C382D1EE227}"/>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50</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grpSp>
        <p:nvGrpSpPr>
          <p:cNvPr id="31" name="Group 30">
            <a:extLst>
              <a:ext uri="{FF2B5EF4-FFF2-40B4-BE49-F238E27FC236}">
                <a16:creationId xmlns:a16="http://schemas.microsoft.com/office/drawing/2014/main" id="{F71DA1EF-16E4-21AA-57EE-56C0F63AFB3B}"/>
              </a:ext>
            </a:extLst>
          </p:cNvPr>
          <p:cNvGrpSpPr/>
          <p:nvPr/>
        </p:nvGrpSpPr>
        <p:grpSpPr>
          <a:xfrm>
            <a:off x="11353327" y="162997"/>
            <a:ext cx="676001" cy="676001"/>
            <a:chOff x="5051858" y="3276552"/>
            <a:chExt cx="676001" cy="676001"/>
          </a:xfrm>
        </p:grpSpPr>
        <p:sp>
          <p:nvSpPr>
            <p:cNvPr id="32" name="Oval 31">
              <a:extLst>
                <a:ext uri="{FF2B5EF4-FFF2-40B4-BE49-F238E27FC236}">
                  <a16:creationId xmlns:a16="http://schemas.microsoft.com/office/drawing/2014/main" id="{28372B54-FB06-02D9-2420-0AB943291E46}"/>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33" name="Group 32">
              <a:extLst>
                <a:ext uri="{FF2B5EF4-FFF2-40B4-BE49-F238E27FC236}">
                  <a16:creationId xmlns:a16="http://schemas.microsoft.com/office/drawing/2014/main" id="{89854602-86BC-122E-7CF7-51E43F4107BE}"/>
                </a:ext>
              </a:extLst>
            </p:cNvPr>
            <p:cNvGrpSpPr/>
            <p:nvPr/>
          </p:nvGrpSpPr>
          <p:grpSpPr>
            <a:xfrm>
              <a:off x="5145312" y="3465242"/>
              <a:ext cx="489092" cy="270375"/>
              <a:chOff x="5798847" y="2559325"/>
              <a:chExt cx="612648" cy="338678"/>
            </a:xfrm>
          </p:grpSpPr>
          <p:sp>
            <p:nvSpPr>
              <p:cNvPr id="34" name="Freeform: Shape 33">
                <a:extLst>
                  <a:ext uri="{FF2B5EF4-FFF2-40B4-BE49-F238E27FC236}">
                    <a16:creationId xmlns:a16="http://schemas.microsoft.com/office/drawing/2014/main" id="{C4536CF1-DA9C-A78E-7BF6-136973E53252}"/>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5" name="Freeform: Shape 34">
                <a:extLst>
                  <a:ext uri="{FF2B5EF4-FFF2-40B4-BE49-F238E27FC236}">
                    <a16:creationId xmlns:a16="http://schemas.microsoft.com/office/drawing/2014/main" id="{A74107F2-1C51-A925-D52E-0D79BC084C4B}"/>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6" name="Freeform: Shape 35">
                <a:extLst>
                  <a:ext uri="{FF2B5EF4-FFF2-40B4-BE49-F238E27FC236}">
                    <a16:creationId xmlns:a16="http://schemas.microsoft.com/office/drawing/2014/main" id="{C8AD22C5-D5AA-3A2C-E25C-4A30DB3CC0DD}"/>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pic>
        <p:nvPicPr>
          <p:cNvPr id="19" name="Picture 2">
            <a:extLst>
              <a:ext uri="{FF2B5EF4-FFF2-40B4-BE49-F238E27FC236}">
                <a16:creationId xmlns:a16="http://schemas.microsoft.com/office/drawing/2014/main" id="{E09C0F32-C078-0FD7-9C48-AA9862C7A1A2}"/>
              </a:ext>
              <a:ext uri="{C183D7F6-B498-43B3-948B-1728B52AA6E4}">
                <adec:decorative xmlns:adec="http://schemas.microsoft.com/office/drawing/2017/decorative" val="1"/>
              </a:ext>
            </a:extLst>
          </p:cNvPr>
          <p:cNvPicPr>
            <a:picLocks noChangeAspect="1" noChangeArrowheads="1"/>
          </p:cNvPicPr>
          <p:nvPr/>
        </p:nvPicPr>
        <p:blipFill>
          <a:blip r:embed="rId6"/>
          <a:srcRect t="112" b="112"/>
          <a:stretch/>
        </p:blipFill>
        <p:spPr bwMode="auto">
          <a:xfrm>
            <a:off x="3753808" y="4345413"/>
            <a:ext cx="4790662" cy="860476"/>
          </a:xfrm>
          <a:prstGeom prst="rect">
            <a:avLst/>
          </a:prstGeom>
          <a:ln>
            <a:noFill/>
          </a:ln>
          <a:effectLst>
            <a:outerShdw blurRad="190500" algn="tl" rotWithShape="0">
              <a:srgbClr val="000000">
                <a:alpha val="70000"/>
              </a:srgbClr>
            </a:outerShdw>
            <a:reflection blurRad="6350" stA="20000" endPos="55000" dir="5400000" sy="-100000" algn="bl" rotWithShape="0"/>
          </a:effectLst>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56F361C6-6510-AB1D-677B-01E024003928}"/>
              </a:ext>
            </a:extLst>
          </p:cNvPr>
          <p:cNvSpPr txBox="1"/>
          <p:nvPr/>
        </p:nvSpPr>
        <p:spPr>
          <a:xfrm>
            <a:off x="392826" y="6210930"/>
            <a:ext cx="4490743" cy="507831"/>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IDC white paper commissioned by Dell Technologies and Intel. "</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hlinkClick r:id="rId7">
                  <a:extLst>
                    <a:ext uri="{A12FA001-AC4F-418D-AE19-62706E023703}">
                      <ahyp:hlinkClr xmlns:ahyp="http://schemas.microsoft.com/office/drawing/2018/hyperlinkcolor" val="tx"/>
                    </a:ext>
                  </a:extLst>
                </a:hlinkClick>
              </a:rPr>
              <a:t>The Business Value of Dell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hlinkClick r:id="rId7">
                  <a:extLst>
                    <a:ext uri="{A12FA001-AC4F-418D-AE19-62706E023703}">
                      <ahyp:hlinkClr xmlns:ahyp="http://schemas.microsoft.com/office/drawing/2018/hyperlinkcolor" val="tx"/>
                    </a:ext>
                  </a:extLst>
                </a:hlinkClick>
              </a:rPr>
              <a:t>PowerFlex</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December 2023. Results derived from interviews with 7 companies worldwide. Estimates and savings calculated over 3-years, in U.S. Dollars.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3 Internal Dell testing,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4 Based on Dell and Nutanix analysis, July 2024.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PowerFlex</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is the 1st third-party storage supported and integrated with the Nutanix Cloud Platform.</a:t>
            </a:r>
          </a:p>
        </p:txBody>
      </p:sp>
      <p:grpSp>
        <p:nvGrpSpPr>
          <p:cNvPr id="21" name="Group 20">
            <a:extLst>
              <a:ext uri="{FF2B5EF4-FFF2-40B4-BE49-F238E27FC236}">
                <a16:creationId xmlns:a16="http://schemas.microsoft.com/office/drawing/2014/main" id="{6D829822-7B97-CE08-39CA-F473C7E7743D}"/>
              </a:ext>
            </a:extLst>
          </p:cNvPr>
          <p:cNvGrpSpPr/>
          <p:nvPr/>
        </p:nvGrpSpPr>
        <p:grpSpPr>
          <a:xfrm>
            <a:off x="1768517" y="5007825"/>
            <a:ext cx="8654967" cy="1384995"/>
            <a:chOff x="1719148" y="5007825"/>
            <a:chExt cx="8654967" cy="1384995"/>
          </a:xfrm>
        </p:grpSpPr>
        <p:grpSp>
          <p:nvGrpSpPr>
            <p:cNvPr id="22" name="Group 21">
              <a:extLst>
                <a:ext uri="{FF2B5EF4-FFF2-40B4-BE49-F238E27FC236}">
                  <a16:creationId xmlns:a16="http://schemas.microsoft.com/office/drawing/2014/main" id="{86579F85-0369-E5EA-7897-ADBC31F3B872}"/>
                </a:ext>
              </a:extLst>
            </p:cNvPr>
            <p:cNvGrpSpPr/>
            <p:nvPr/>
          </p:nvGrpSpPr>
          <p:grpSpPr>
            <a:xfrm>
              <a:off x="1719148" y="5434470"/>
              <a:ext cx="2051153" cy="771026"/>
              <a:chOff x="1719148" y="5434470"/>
              <a:chExt cx="2051153" cy="771026"/>
            </a:xfrm>
          </p:grpSpPr>
          <p:sp>
            <p:nvSpPr>
              <p:cNvPr id="43" name="TextBox 42">
                <a:extLst>
                  <a:ext uri="{FF2B5EF4-FFF2-40B4-BE49-F238E27FC236}">
                    <a16:creationId xmlns:a16="http://schemas.microsoft.com/office/drawing/2014/main" id="{6893493D-2CB1-54E4-086D-4C1B5DDC63A4}"/>
                  </a:ext>
                </a:extLst>
              </p:cNvPr>
              <p:cNvSpPr txBox="1"/>
              <p:nvPr/>
            </p:nvSpPr>
            <p:spPr>
              <a:xfrm>
                <a:off x="1719148" y="5928497"/>
                <a:ext cx="2051153"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Storage efficiency</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1</a:t>
                </a:r>
              </a:p>
            </p:txBody>
          </p:sp>
          <p:sp>
            <p:nvSpPr>
              <p:cNvPr id="44" name="TextBox 43">
                <a:extLst>
                  <a:ext uri="{FF2B5EF4-FFF2-40B4-BE49-F238E27FC236}">
                    <a16:creationId xmlns:a16="http://schemas.microsoft.com/office/drawing/2014/main" id="{BEE92A15-D45E-FF5B-7FE8-0EC5FAD55B5C}"/>
                  </a:ext>
                </a:extLst>
              </p:cNvPr>
              <p:cNvSpPr txBox="1"/>
              <p:nvPr/>
            </p:nvSpPr>
            <p:spPr>
              <a:xfrm>
                <a:off x="1831848" y="5434470"/>
                <a:ext cx="1825752"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chemeClr val="tx2"/>
                    </a:solidFill>
                    <a:effectLst/>
                    <a:uLnTx/>
                    <a:uFillTx/>
                    <a:latin typeface="Arial Nova Light"/>
                    <a:ea typeface="+mn-ea"/>
                    <a:cs typeface="+mn-cs"/>
                  </a:rPr>
                  <a:t>over </a:t>
                </a:r>
                <a:r>
                  <a:rPr lang="en-US" sz="3600">
                    <a:solidFill>
                      <a:schemeClr val="tx2"/>
                    </a:solidFill>
                    <a:latin typeface="Arial Nova Light"/>
                  </a:rPr>
                  <a:t>8</a:t>
                </a:r>
                <a:r>
                  <a:rPr kumimoji="0" lang="en-US" sz="3600" b="0" i="0" u="none" strike="noStrike" kern="1200" cap="none" spc="0" normalizeH="0" baseline="0" noProof="0">
                    <a:ln>
                      <a:noFill/>
                    </a:ln>
                    <a:solidFill>
                      <a:schemeClr val="tx2"/>
                    </a:solidFill>
                    <a:effectLst/>
                    <a:uLnTx/>
                    <a:uFillTx/>
                    <a:latin typeface="Arial Nova Light"/>
                    <a:ea typeface="+mn-ea"/>
                    <a:cs typeface="+mn-cs"/>
                  </a:rPr>
                  <a:t>0</a:t>
                </a:r>
                <a:r>
                  <a:rPr kumimoji="0" lang="en-US" sz="1800" b="0" i="0" u="none" strike="noStrike" kern="1200" cap="none" spc="0" normalizeH="0" baseline="0" noProof="0">
                    <a:ln>
                      <a:noFill/>
                    </a:ln>
                    <a:solidFill>
                      <a:schemeClr val="tx2"/>
                    </a:solidFill>
                    <a:effectLst/>
                    <a:uLnTx/>
                    <a:uFillTx/>
                    <a:latin typeface="Arial Nova Light"/>
                    <a:ea typeface="+mn-ea"/>
                    <a:cs typeface="+mn-cs"/>
                  </a:rPr>
                  <a:t>%</a:t>
                </a:r>
              </a:p>
            </p:txBody>
          </p:sp>
        </p:grpSp>
        <p:grpSp>
          <p:nvGrpSpPr>
            <p:cNvPr id="23" name="Group 22">
              <a:extLst>
                <a:ext uri="{FF2B5EF4-FFF2-40B4-BE49-F238E27FC236}">
                  <a16:creationId xmlns:a16="http://schemas.microsoft.com/office/drawing/2014/main" id="{7F39A1F7-C6CC-64C7-A8B4-7BE3D856E924}"/>
                </a:ext>
              </a:extLst>
            </p:cNvPr>
            <p:cNvGrpSpPr/>
            <p:nvPr/>
          </p:nvGrpSpPr>
          <p:grpSpPr>
            <a:xfrm>
              <a:off x="3920420" y="5423324"/>
              <a:ext cx="2051153" cy="771026"/>
              <a:chOff x="3843097" y="5423324"/>
              <a:chExt cx="2051153" cy="771026"/>
            </a:xfrm>
          </p:grpSpPr>
          <p:sp>
            <p:nvSpPr>
              <p:cNvPr id="30" name="TextBox 29">
                <a:extLst>
                  <a:ext uri="{FF2B5EF4-FFF2-40B4-BE49-F238E27FC236}">
                    <a16:creationId xmlns:a16="http://schemas.microsoft.com/office/drawing/2014/main" id="{5FA04BC4-4DE7-5CEB-95D9-C2AB78447C70}"/>
                  </a:ext>
                </a:extLst>
              </p:cNvPr>
              <p:cNvSpPr txBox="1"/>
              <p:nvPr/>
            </p:nvSpPr>
            <p:spPr>
              <a:xfrm>
                <a:off x="3843097" y="5917351"/>
                <a:ext cx="2051153"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ROI within three years</a:t>
                </a:r>
                <a:r>
                  <a:rPr lang="en-US" sz="1200" baseline="30000">
                    <a:solidFill>
                      <a:schemeClr val="tx2"/>
                    </a:solidFill>
                    <a:latin typeface="Arial Nova Light"/>
                    <a:cs typeface="Arial"/>
                  </a:rPr>
                  <a:t>2</a:t>
                </a:r>
                <a:endParaRPr kumimoji="0" lang="en-US" sz="1200" b="0" i="0" u="none" strike="noStrike" kern="1200" cap="none" spc="0" normalizeH="0" baseline="30000" noProof="0">
                  <a:ln>
                    <a:noFill/>
                  </a:ln>
                  <a:solidFill>
                    <a:schemeClr val="tx2"/>
                  </a:solidFill>
                  <a:effectLst/>
                  <a:uLnTx/>
                  <a:uFillTx/>
                  <a:latin typeface="Arial Nova Light"/>
                  <a:ea typeface="+mn-ea"/>
                  <a:cs typeface="Arial"/>
                </a:endParaRPr>
              </a:p>
            </p:txBody>
          </p:sp>
          <p:sp>
            <p:nvSpPr>
              <p:cNvPr id="42" name="TextBox 41">
                <a:extLst>
                  <a:ext uri="{FF2B5EF4-FFF2-40B4-BE49-F238E27FC236}">
                    <a16:creationId xmlns:a16="http://schemas.microsoft.com/office/drawing/2014/main" id="{F1EDC17B-61AA-B167-45A7-D2B13BE843B9}"/>
                  </a:ext>
                </a:extLst>
              </p:cNvPr>
              <p:cNvSpPr txBox="1"/>
              <p:nvPr/>
            </p:nvSpPr>
            <p:spPr>
              <a:xfrm>
                <a:off x="3955797" y="5423324"/>
                <a:ext cx="1825752"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Up to </a:t>
                </a:r>
                <a:r>
                  <a:rPr kumimoji="0" lang="en-US" sz="3600" b="0" i="0" u="none" strike="noStrike" kern="1200" cap="none" spc="0" normalizeH="0" baseline="0" noProof="0">
                    <a:ln>
                      <a:noFill/>
                    </a:ln>
                    <a:solidFill>
                      <a:schemeClr val="tx2"/>
                    </a:solidFill>
                    <a:effectLst/>
                    <a:uLnTx/>
                    <a:uFillTx/>
                    <a:latin typeface="Arial Nova Light"/>
                    <a:ea typeface="+mn-ea"/>
                    <a:cs typeface="+mn-cs"/>
                  </a:rPr>
                  <a:t>276</a:t>
                </a:r>
                <a:r>
                  <a:rPr kumimoji="0" lang="en-US" sz="1800" b="0" i="0" u="none" strike="noStrike" kern="1200" cap="none" spc="0" normalizeH="0" baseline="0" noProof="0">
                    <a:ln>
                      <a:noFill/>
                    </a:ln>
                    <a:solidFill>
                      <a:schemeClr val="tx2"/>
                    </a:solidFill>
                    <a:effectLst/>
                    <a:uLnTx/>
                    <a:uFillTx/>
                    <a:latin typeface="Arial Nova Light"/>
                    <a:ea typeface="+mn-ea"/>
                    <a:cs typeface="+mn-cs"/>
                  </a:rPr>
                  <a:t>%</a:t>
                </a:r>
              </a:p>
            </p:txBody>
          </p:sp>
        </p:grpSp>
        <p:grpSp>
          <p:nvGrpSpPr>
            <p:cNvPr id="24" name="Group 23">
              <a:extLst>
                <a:ext uri="{FF2B5EF4-FFF2-40B4-BE49-F238E27FC236}">
                  <a16:creationId xmlns:a16="http://schemas.microsoft.com/office/drawing/2014/main" id="{B7B0525A-D4FC-7412-4D18-715C869A0245}"/>
                </a:ext>
              </a:extLst>
            </p:cNvPr>
            <p:cNvGrpSpPr/>
            <p:nvPr/>
          </p:nvGrpSpPr>
          <p:grpSpPr>
            <a:xfrm>
              <a:off x="6121692" y="5499372"/>
              <a:ext cx="2051153" cy="861744"/>
              <a:chOff x="6084409" y="5499372"/>
              <a:chExt cx="2051153" cy="861744"/>
            </a:xfrm>
          </p:grpSpPr>
          <p:sp>
            <p:nvSpPr>
              <p:cNvPr id="28" name="TextBox 27">
                <a:extLst>
                  <a:ext uri="{FF2B5EF4-FFF2-40B4-BE49-F238E27FC236}">
                    <a16:creationId xmlns:a16="http://schemas.microsoft.com/office/drawing/2014/main" id="{C80CF169-C9F9-B038-5F11-E543A7744BFE}"/>
                  </a:ext>
                </a:extLst>
              </p:cNvPr>
              <p:cNvSpPr txBox="1"/>
              <p:nvPr/>
            </p:nvSpPr>
            <p:spPr>
              <a:xfrm>
                <a:off x="6084409" y="6084117"/>
                <a:ext cx="2051153"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Availability</a:t>
                </a:r>
                <a:r>
                  <a:rPr lang="en-US" sz="1200" baseline="30000">
                    <a:solidFill>
                      <a:schemeClr val="tx2"/>
                    </a:solidFill>
                    <a:latin typeface="Arial Nova Light"/>
                    <a:cs typeface="Arial"/>
                  </a:rPr>
                  <a:t>3</a:t>
                </a:r>
                <a:endParaRPr kumimoji="0" lang="en-US" sz="1200" b="0" i="0" u="none" strike="noStrike" kern="1200" cap="none" spc="0" normalizeH="0" baseline="30000" noProof="0">
                  <a:ln>
                    <a:noFill/>
                  </a:ln>
                  <a:solidFill>
                    <a:schemeClr val="tx2"/>
                  </a:solidFill>
                  <a:effectLst/>
                  <a:uLnTx/>
                  <a:uFillTx/>
                  <a:latin typeface="Arial Nova Light"/>
                  <a:ea typeface="+mn-ea"/>
                  <a:cs typeface="Arial"/>
                </a:endParaRPr>
              </a:p>
            </p:txBody>
          </p:sp>
          <p:sp>
            <p:nvSpPr>
              <p:cNvPr id="29" name="TextBox 28">
                <a:extLst>
                  <a:ext uri="{FF2B5EF4-FFF2-40B4-BE49-F238E27FC236}">
                    <a16:creationId xmlns:a16="http://schemas.microsoft.com/office/drawing/2014/main" id="{4A5E930E-40A5-6D29-2566-D2D591F2E3F8}"/>
                  </a:ext>
                </a:extLst>
              </p:cNvPr>
              <p:cNvSpPr txBox="1"/>
              <p:nvPr/>
            </p:nvSpPr>
            <p:spPr>
              <a:xfrm>
                <a:off x="6117282" y="5499372"/>
                <a:ext cx="1938453"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up to</a:t>
                </a:r>
                <a:r>
                  <a:rPr lang="en-US" sz="3600">
                    <a:solidFill>
                      <a:schemeClr val="tx2"/>
                    </a:solidFill>
                    <a:latin typeface="Arial Nova Light"/>
                  </a:rPr>
                  <a:t>10</a:t>
                </a:r>
                <a:r>
                  <a:rPr kumimoji="0" lang="en-US" sz="3600" b="0" i="0" u="none" strike="noStrike" kern="1200" cap="none" spc="0" normalizeH="0" baseline="0" noProof="0">
                    <a:ln>
                      <a:noFill/>
                    </a:ln>
                    <a:solidFill>
                      <a:schemeClr val="tx2"/>
                    </a:solidFill>
                    <a:effectLst/>
                    <a:uLnTx/>
                    <a:uFillTx/>
                    <a:latin typeface="Arial Nova Light"/>
                    <a:ea typeface="+mn-ea"/>
                    <a:cs typeface="+mn-cs"/>
                  </a:rPr>
                  <a:t>x9</a:t>
                </a:r>
                <a:r>
                  <a:rPr kumimoji="0" lang="en-US" sz="2800" b="0" i="0" u="none" strike="noStrike" kern="1200" cap="none" spc="0" normalizeH="0" baseline="0" noProof="0">
                    <a:ln>
                      <a:noFill/>
                    </a:ln>
                    <a:solidFill>
                      <a:schemeClr val="tx2"/>
                    </a:solidFill>
                    <a:effectLst/>
                    <a:uLnTx/>
                    <a:uFillTx/>
                    <a:latin typeface="Arial Nova Light"/>
                    <a:ea typeface="+mn-ea"/>
                    <a:cs typeface="+mn-cs"/>
                  </a:rPr>
                  <a:t>s</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25" name="Group 24">
              <a:extLst>
                <a:ext uri="{FF2B5EF4-FFF2-40B4-BE49-F238E27FC236}">
                  <a16:creationId xmlns:a16="http://schemas.microsoft.com/office/drawing/2014/main" id="{42207AC2-4278-C1BB-80D7-1A99CC1F71E3}"/>
                </a:ext>
              </a:extLst>
            </p:cNvPr>
            <p:cNvGrpSpPr/>
            <p:nvPr/>
          </p:nvGrpSpPr>
          <p:grpSpPr>
            <a:xfrm>
              <a:off x="8322963" y="5007825"/>
              <a:ext cx="2051152" cy="1384995"/>
              <a:chOff x="8521067" y="4989111"/>
              <a:chExt cx="2051152" cy="1384995"/>
            </a:xfrm>
          </p:grpSpPr>
          <p:sp>
            <p:nvSpPr>
              <p:cNvPr id="26" name="TextBox 25">
                <a:extLst>
                  <a:ext uri="{FF2B5EF4-FFF2-40B4-BE49-F238E27FC236}">
                    <a16:creationId xmlns:a16="http://schemas.microsoft.com/office/drawing/2014/main" id="{C9191FBD-A5B0-3BB5-54EE-823128825114}"/>
                  </a:ext>
                </a:extLst>
              </p:cNvPr>
              <p:cNvSpPr txBox="1"/>
              <p:nvPr/>
            </p:nvSpPr>
            <p:spPr>
              <a:xfrm>
                <a:off x="8521067" y="4989111"/>
                <a:ext cx="2051152"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lang="en-US" sz="1200">
                    <a:solidFill>
                      <a:schemeClr val="tx2"/>
                    </a:solidFill>
                    <a:latin typeface="Arial Nova Light"/>
                    <a:cs typeface="Arial"/>
                  </a:rPr>
                  <a:t>3</a:t>
                </a:r>
                <a:r>
                  <a:rPr lang="en-US" sz="1200" baseline="30000">
                    <a:solidFill>
                      <a:schemeClr val="tx2"/>
                    </a:solidFill>
                    <a:latin typeface="Arial Nova Light"/>
                    <a:cs typeface="Arial"/>
                  </a:rPr>
                  <a:t>rd</a:t>
                </a:r>
                <a:r>
                  <a:rPr lang="en-US" sz="1200">
                    <a:solidFill>
                      <a:schemeClr val="tx2"/>
                    </a:solidFill>
                    <a:latin typeface="Arial Nova Light"/>
                    <a:cs typeface="Arial"/>
                  </a:rPr>
                  <a:t> party storage </a:t>
                </a:r>
                <a:r>
                  <a:rPr kumimoji="0" lang="en-US" sz="1200" b="0" i="0" u="none" strike="noStrike" kern="1200" cap="none" spc="0" normalizeH="0" baseline="0" noProof="0">
                    <a:ln>
                      <a:noFill/>
                    </a:ln>
                    <a:solidFill>
                      <a:schemeClr val="tx2"/>
                    </a:solidFill>
                    <a:effectLst/>
                    <a:uLnTx/>
                    <a:uFillTx/>
                    <a:latin typeface="Arial Nova Light"/>
                    <a:ea typeface="+mn-ea"/>
                    <a:cs typeface="Arial"/>
                  </a:rPr>
                  <a:t>integrated with Nutanix Cloud Platform</a:t>
                </a:r>
                <a:r>
                  <a:rPr lang="en-US" sz="1200" baseline="30000">
                    <a:solidFill>
                      <a:schemeClr val="tx2"/>
                    </a:solidFill>
                    <a:latin typeface="Arial Nova Light"/>
                    <a:cs typeface="Arial"/>
                  </a:rPr>
                  <a:t>4</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27" name="TextBox 26">
                <a:extLst>
                  <a:ext uri="{FF2B5EF4-FFF2-40B4-BE49-F238E27FC236}">
                    <a16:creationId xmlns:a16="http://schemas.microsoft.com/office/drawing/2014/main" id="{69694DC9-33E5-14BE-145B-1614324CABFE}"/>
                  </a:ext>
                </a:extLst>
              </p:cNvPr>
              <p:cNvSpPr txBox="1"/>
              <p:nvPr/>
            </p:nvSpPr>
            <p:spPr>
              <a:xfrm>
                <a:off x="8681267" y="5380534"/>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chemeClr val="tx2"/>
                    </a:solidFill>
                    <a:effectLst/>
                    <a:uLnTx/>
                    <a:uFillTx/>
                    <a:latin typeface="Arial Nova Light"/>
                    <a:ea typeface="+mn-ea"/>
                    <a:cs typeface="+mn-cs"/>
                  </a:rPr>
                  <a:t>1</a:t>
                </a:r>
                <a:r>
                  <a:rPr kumimoji="0" lang="en-US" sz="2000" b="0" i="0" u="none" strike="noStrike" kern="1200" cap="none" spc="0" normalizeH="0" baseline="0" noProof="0">
                    <a:ln>
                      <a:noFill/>
                    </a:ln>
                    <a:solidFill>
                      <a:schemeClr val="tx2"/>
                    </a:solidFill>
                    <a:effectLst/>
                    <a:uLnTx/>
                    <a:uFillTx/>
                    <a:latin typeface="Arial Nova Light"/>
                    <a:ea typeface="+mn-ea"/>
                    <a:cs typeface="+mn-cs"/>
                  </a:rPr>
                  <a:t>st</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spTree>
    <p:extLst>
      <p:ext uri="{BB962C8B-B14F-4D97-AF65-F5344CB8AC3E}">
        <p14:creationId xmlns:p14="http://schemas.microsoft.com/office/powerpoint/2010/main" val="307025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30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836F9-CFB9-44B8-0716-9D61117E5FBA}"/>
            </a:ext>
          </a:extLst>
        </p:cNvPr>
        <p:cNvGrpSpPr/>
        <p:nvPr/>
      </p:nvGrpSpPr>
      <p:grpSpPr>
        <a:xfrm>
          <a:off x="0" y="0"/>
          <a:ext cx="0" cy="0"/>
          <a:chOff x="0" y="0"/>
          <a:chExt cx="0" cy="0"/>
        </a:xfrm>
      </p:grpSpPr>
      <p:sp>
        <p:nvSpPr>
          <p:cNvPr id="44" name="Rectangle: Top Corners Rounded 43">
            <a:extLst>
              <a:ext uri="{FF2B5EF4-FFF2-40B4-BE49-F238E27FC236}">
                <a16:creationId xmlns:a16="http://schemas.microsoft.com/office/drawing/2014/main" id="{264992E4-E9EA-0DA3-E5DA-8C6B025FE98A}"/>
              </a:ext>
            </a:extLst>
          </p:cNvPr>
          <p:cNvSpPr/>
          <p:nvPr/>
        </p:nvSpPr>
        <p:spPr>
          <a:xfrm>
            <a:off x="4677608" y="2932269"/>
            <a:ext cx="2840038" cy="448023"/>
          </a:xfrm>
          <a:prstGeom prst="round2SameRect">
            <a:avLst/>
          </a:prstGeom>
          <a:solidFill>
            <a:schemeClr val="accent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48" name="TextBox 47">
            <a:extLst>
              <a:ext uri="{FF2B5EF4-FFF2-40B4-BE49-F238E27FC236}">
                <a16:creationId xmlns:a16="http://schemas.microsoft.com/office/drawing/2014/main" id="{6A457172-2DAE-790C-7A13-56298010937C}"/>
              </a:ext>
            </a:extLst>
          </p:cNvPr>
          <p:cNvSpPr txBox="1"/>
          <p:nvPr/>
        </p:nvSpPr>
        <p:spPr>
          <a:xfrm>
            <a:off x="4994916" y="2964812"/>
            <a:ext cx="2205422" cy="15388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300" normalizeH="0" baseline="0" noProof="0">
                <a:ln>
                  <a:noFill/>
                </a:ln>
                <a:solidFill>
                  <a:srgbClr val="0672CB">
                    <a:lumMod val="40000"/>
                    <a:lumOff val="60000"/>
                  </a:srgbClr>
                </a:solidFill>
                <a:effectLst/>
                <a:uLnTx/>
                <a:uFillTx/>
                <a:latin typeface="Arial"/>
                <a:ea typeface="+mn-ea"/>
                <a:cs typeface="+mn-cs"/>
              </a:rPr>
              <a:t>POWERFLEX</a:t>
            </a:r>
          </a:p>
        </p:txBody>
      </p:sp>
      <p:grpSp>
        <p:nvGrpSpPr>
          <p:cNvPr id="20" name="Group 19">
            <a:extLst>
              <a:ext uri="{FF2B5EF4-FFF2-40B4-BE49-F238E27FC236}">
                <a16:creationId xmlns:a16="http://schemas.microsoft.com/office/drawing/2014/main" id="{FA232526-B6FA-54CE-2A54-7C367357D461}"/>
              </a:ext>
            </a:extLst>
          </p:cNvPr>
          <p:cNvGrpSpPr/>
          <p:nvPr/>
        </p:nvGrpSpPr>
        <p:grpSpPr>
          <a:xfrm>
            <a:off x="0" y="0"/>
            <a:ext cx="4069080" cy="2518602"/>
            <a:chOff x="0" y="0"/>
            <a:chExt cx="4069080" cy="2518602"/>
          </a:xfrm>
        </p:grpSpPr>
        <p:sp>
          <p:nvSpPr>
            <p:cNvPr id="8" name="Rectangle 7">
              <a:extLst>
                <a:ext uri="{FF2B5EF4-FFF2-40B4-BE49-F238E27FC236}">
                  <a16:creationId xmlns:a16="http://schemas.microsoft.com/office/drawing/2014/main" id="{F15F7820-FFDF-F0E8-3137-52F665EC7552}"/>
                </a:ext>
              </a:extLst>
            </p:cNvPr>
            <p:cNvSpPr/>
            <p:nvPr/>
          </p:nvSpPr>
          <p:spPr>
            <a:xfrm>
              <a:off x="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33" name="TextBox 32">
              <a:extLst>
                <a:ext uri="{FF2B5EF4-FFF2-40B4-BE49-F238E27FC236}">
                  <a16:creationId xmlns:a16="http://schemas.microsoft.com/office/drawing/2014/main" id="{1B194C46-3E2F-BA43-5F92-9EF5E9E2B0E7}"/>
                </a:ext>
              </a:extLst>
            </p:cNvPr>
            <p:cNvSpPr txBox="1"/>
            <p:nvPr/>
          </p:nvSpPr>
          <p:spPr>
            <a:xfrm>
              <a:off x="951680" y="102828"/>
              <a:ext cx="2165720"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Trusted</a:t>
              </a:r>
            </a:p>
          </p:txBody>
        </p:sp>
        <p:sp>
          <p:nvSpPr>
            <p:cNvPr id="56" name="TextBox 55">
              <a:extLst>
                <a:ext uri="{FF2B5EF4-FFF2-40B4-BE49-F238E27FC236}">
                  <a16:creationId xmlns:a16="http://schemas.microsoft.com/office/drawing/2014/main" id="{95FDFC94-AA1E-7804-B4E8-242B4A98C795}"/>
                </a:ext>
              </a:extLst>
            </p:cNvPr>
            <p:cNvSpPr txBox="1"/>
            <p:nvPr/>
          </p:nvSpPr>
          <p:spPr>
            <a:xfrm>
              <a:off x="207382" y="531271"/>
              <a:ext cx="2173829" cy="307777"/>
            </a:xfrm>
            <a:prstGeom prst="rect">
              <a:avLst/>
            </a:prstGeom>
            <a:noFill/>
          </p:spPr>
          <p:txBody>
            <a:bodyPr wrap="square">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F4BB5E"/>
                  </a:solidFill>
                  <a:effectLst/>
                  <a:uLnTx/>
                  <a:uFillTx/>
                  <a:latin typeface="Arial"/>
                  <a:ea typeface="+mn-ea"/>
                  <a:cs typeface="+mn-cs"/>
                </a:rPr>
                <a:t>Customer adoption:</a:t>
              </a:r>
            </a:p>
          </p:txBody>
        </p:sp>
        <p:sp>
          <p:nvSpPr>
            <p:cNvPr id="50" name="Content Placeholder 30">
              <a:extLst>
                <a:ext uri="{FF2B5EF4-FFF2-40B4-BE49-F238E27FC236}">
                  <a16:creationId xmlns:a16="http://schemas.microsoft.com/office/drawing/2014/main" id="{3B3547C3-2E06-4651-565E-8CF8C5B123DC}"/>
                </a:ext>
              </a:extLst>
            </p:cNvPr>
            <p:cNvSpPr txBox="1">
              <a:spLocks/>
            </p:cNvSpPr>
            <p:nvPr/>
          </p:nvSpPr>
          <p:spPr>
            <a:xfrm>
              <a:off x="2457245" y="960103"/>
              <a:ext cx="877626" cy="645024"/>
            </a:xfrm>
            <a:prstGeom prst="rect">
              <a:avLst/>
            </a:prstGeom>
          </p:spPr>
          <p:txBody>
            <a:bodyPr wrap="square" lIns="68579" tIns="34289" rIns="68579" bIns="34289"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600" b="0" i="0" u="none" strike="noStrike" kern="1200" cap="none" spc="0" normalizeH="0" baseline="0" noProof="0">
                  <a:ln>
                    <a:noFill/>
                  </a:ln>
                  <a:solidFill>
                    <a:srgbClr val="F4BB5E"/>
                  </a:solidFill>
                  <a:effectLst/>
                  <a:uLnTx/>
                  <a:uFillTx/>
                  <a:latin typeface="Arial"/>
                  <a:ea typeface="+mn-ea"/>
                  <a:cs typeface="Arial"/>
                </a:rPr>
                <a:t>8 </a:t>
              </a:r>
              <a:r>
                <a:rPr kumimoji="0" lang="en-US" sz="1600" b="0" i="0" u="none" strike="noStrike" kern="1200" cap="none" spc="0" normalizeH="0" baseline="0" noProof="0" err="1">
                  <a:ln>
                    <a:noFill/>
                  </a:ln>
                  <a:solidFill>
                    <a:srgbClr val="F4BB5E"/>
                  </a:solidFill>
                  <a:effectLst/>
                  <a:uLnTx/>
                  <a:uFillTx/>
                  <a:latin typeface="Arial"/>
                  <a:ea typeface="+mn-ea"/>
                  <a:cs typeface="Arial"/>
                </a:rPr>
                <a:t>mths</a:t>
              </a:r>
              <a:endParaRPr kumimoji="0" lang="en-US" sz="1600" b="0" i="0" u="none" strike="noStrike" kern="1200" cap="none" spc="0" normalizeH="0" baseline="0" noProof="0">
                <a:ln>
                  <a:noFill/>
                </a:ln>
                <a:solidFill>
                  <a:srgbClr val="F4BB5E"/>
                </a:solidFill>
                <a:effectLst/>
                <a:uLnTx/>
                <a:uFillTx/>
                <a:latin typeface="Arial"/>
                <a:ea typeface="+mn-ea"/>
                <a:cs typeface="Arial"/>
              </a:endParaRP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To payback</a:t>
              </a:r>
              <a:r>
                <a:rPr kumimoji="0" lang="en-US" sz="900" b="0" i="0" u="none" strike="noStrike" kern="1200" cap="none" spc="0" normalizeH="0" baseline="30000" noProof="0">
                  <a:ln>
                    <a:noFill/>
                  </a:ln>
                  <a:solidFill>
                    <a:srgbClr val="FFFFFF"/>
                  </a:solidFill>
                  <a:effectLst/>
                  <a:uLnTx/>
                  <a:uFillTx/>
                  <a:latin typeface="Arial"/>
                  <a:ea typeface="+mn-ea"/>
                  <a:cs typeface="Arial"/>
                </a:rPr>
                <a:t>2</a:t>
              </a:r>
            </a:p>
          </p:txBody>
        </p:sp>
        <p:sp>
          <p:nvSpPr>
            <p:cNvPr id="52" name="Content Placeholder 30">
              <a:extLst>
                <a:ext uri="{FF2B5EF4-FFF2-40B4-BE49-F238E27FC236}">
                  <a16:creationId xmlns:a16="http://schemas.microsoft.com/office/drawing/2014/main" id="{51DE6B49-77EB-C6C1-78F4-3DB02DB01D25}"/>
                </a:ext>
              </a:extLst>
            </p:cNvPr>
            <p:cNvSpPr txBox="1">
              <a:spLocks/>
            </p:cNvSpPr>
            <p:nvPr/>
          </p:nvSpPr>
          <p:spPr>
            <a:xfrm>
              <a:off x="585196" y="960103"/>
              <a:ext cx="770848" cy="683521"/>
            </a:xfrm>
            <a:prstGeom prst="rect">
              <a:avLst/>
            </a:prstGeom>
          </p:spPr>
          <p:txBody>
            <a:bodyPr wrap="square" lIns="68579" tIns="34289" rIns="68579" bIns="34289"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600" b="0" i="0" u="none" strike="noStrike" kern="1200" cap="none" spc="0" normalizeH="0" baseline="0" noProof="0">
                  <a:ln>
                    <a:noFill/>
                  </a:ln>
                  <a:solidFill>
                    <a:srgbClr val="F4BB5E"/>
                  </a:solidFill>
                  <a:effectLst/>
                  <a:uLnTx/>
                  <a:uFillTx/>
                  <a:latin typeface="Arial"/>
                  <a:ea typeface="+mn-ea"/>
                  <a:cs typeface="Arial"/>
                </a:rPr>
                <a:t>150k+</a:t>
              </a:r>
              <a:endParaRPr kumimoji="0" lang="en-US" sz="1600" b="0" i="0" u="none" strike="noStrike" kern="1200" cap="none" spc="0" normalizeH="0" baseline="30000" noProof="0">
                <a:ln>
                  <a:noFill/>
                </a:ln>
                <a:solidFill>
                  <a:srgbClr val="F4BB5E"/>
                </a:solidFill>
                <a:effectLst/>
                <a:uLnTx/>
                <a:uFillTx/>
                <a:latin typeface="Arial"/>
                <a:ea typeface="+mn-ea"/>
                <a:cs typeface="Arial"/>
              </a:endParaRP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Nodes deployed globally</a:t>
              </a:r>
              <a:r>
                <a:rPr kumimoji="0" lang="en-US" sz="900" b="0" i="0" u="none" strike="noStrike" kern="1200" cap="none" spc="0" normalizeH="0" baseline="30000" noProof="0">
                  <a:ln>
                    <a:noFill/>
                  </a:ln>
                  <a:solidFill>
                    <a:srgbClr val="FFFFFF"/>
                  </a:solidFill>
                  <a:effectLst/>
                  <a:uLnTx/>
                  <a:uFillTx/>
                  <a:latin typeface="Arial"/>
                  <a:ea typeface="+mn-ea"/>
                  <a:cs typeface="Arial"/>
                </a:rPr>
                <a:t>1</a:t>
              </a:r>
            </a:p>
          </p:txBody>
        </p:sp>
        <p:sp>
          <p:nvSpPr>
            <p:cNvPr id="53" name="Content Placeholder 30">
              <a:extLst>
                <a:ext uri="{FF2B5EF4-FFF2-40B4-BE49-F238E27FC236}">
                  <a16:creationId xmlns:a16="http://schemas.microsoft.com/office/drawing/2014/main" id="{035E0656-A510-A7A3-B76C-20983A658D88}"/>
                </a:ext>
              </a:extLst>
            </p:cNvPr>
            <p:cNvSpPr txBox="1">
              <a:spLocks/>
            </p:cNvSpPr>
            <p:nvPr/>
          </p:nvSpPr>
          <p:spPr>
            <a:xfrm>
              <a:off x="1452433" y="960103"/>
              <a:ext cx="987402" cy="683521"/>
            </a:xfrm>
            <a:prstGeom prst="rect">
              <a:avLst/>
            </a:prstGeom>
          </p:spPr>
          <p:txBody>
            <a:bodyPr wrap="square" lIns="68579" tIns="34289" rIns="68579" bIns="34289"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600" b="0" i="0" u="none" strike="noStrike" kern="1200" cap="none" spc="0" normalizeH="0" baseline="0" noProof="0">
                  <a:ln>
                    <a:noFill/>
                  </a:ln>
                  <a:solidFill>
                    <a:srgbClr val="F4BB5E"/>
                  </a:solidFill>
                  <a:effectLst/>
                  <a:uLnTx/>
                  <a:uFillTx/>
                  <a:latin typeface="Arial"/>
                  <a:ea typeface="+mn-ea"/>
                  <a:cs typeface="Arial"/>
                </a:rPr>
                <a:t>$13.9M</a:t>
              </a:r>
              <a:endParaRPr kumimoji="0" lang="en-US" sz="1600" b="0" i="0" u="none" strike="noStrike" kern="1200" cap="none" spc="0" normalizeH="0" baseline="30000" noProof="0">
                <a:ln>
                  <a:noFill/>
                </a:ln>
                <a:solidFill>
                  <a:srgbClr val="F4BB5E"/>
                </a:solidFill>
                <a:effectLst/>
                <a:uLnTx/>
                <a:uFillTx/>
                <a:latin typeface="Arial"/>
                <a:ea typeface="+mn-ea"/>
                <a:cs typeface="Arial"/>
              </a:endParaRP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Additional revenue granted</a:t>
              </a:r>
              <a:r>
                <a:rPr kumimoji="0" lang="en-US" sz="900" b="0" i="0" u="none" strike="noStrike" kern="1200" cap="none" spc="0" normalizeH="0" baseline="30000" noProof="0">
                  <a:ln>
                    <a:noFill/>
                  </a:ln>
                  <a:solidFill>
                    <a:srgbClr val="FFFFFF"/>
                  </a:solidFill>
                  <a:effectLst/>
                  <a:uLnTx/>
                  <a:uFillTx/>
                  <a:latin typeface="Arial"/>
                  <a:ea typeface="+mn-ea"/>
                  <a:cs typeface="Arial"/>
                </a:rPr>
                <a:t>2</a:t>
              </a:r>
            </a:p>
          </p:txBody>
        </p:sp>
        <p:sp>
          <p:nvSpPr>
            <p:cNvPr id="57" name="TextBox 56">
              <a:extLst>
                <a:ext uri="{FF2B5EF4-FFF2-40B4-BE49-F238E27FC236}">
                  <a16:creationId xmlns:a16="http://schemas.microsoft.com/office/drawing/2014/main" id="{28B94584-776E-6663-3229-74868560678E}"/>
                </a:ext>
              </a:extLst>
            </p:cNvPr>
            <p:cNvSpPr txBox="1"/>
            <p:nvPr/>
          </p:nvSpPr>
          <p:spPr>
            <a:xfrm>
              <a:off x="176006" y="1779938"/>
              <a:ext cx="3678486" cy="738664"/>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0672CB">
                      <a:lumMod val="20000"/>
                      <a:lumOff val="80000"/>
                    </a:srgbClr>
                  </a:solidFill>
                  <a:effectLst/>
                  <a:uLnTx/>
                  <a:uFillTx/>
                  <a:latin typeface="Arial"/>
                  <a:ea typeface="+mn-ea"/>
                  <a:cs typeface="+mn-cs"/>
                </a:rPr>
                <a:t>Akbar Khan:</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“With PowerFlex, we’ve reduced the time spent on routine tasks by around 40% — decreasing operational costs and allowing our IT team to focus on strategic initiatives.”</a:t>
              </a:r>
              <a:endParaRPr kumimoji="0" lang="en-US" sz="1050" b="0" i="0" u="none" strike="noStrike" kern="1200" cap="none" spc="0" normalizeH="0" baseline="0" noProof="0">
                <a:ln>
                  <a:noFill/>
                </a:ln>
                <a:solidFill>
                  <a:srgbClr val="FFFFFF"/>
                </a:solidFill>
                <a:effectLst/>
                <a:uLnTx/>
                <a:uFillTx/>
                <a:latin typeface="Arial Nova Light"/>
                <a:ea typeface="+mn-ea"/>
                <a:cs typeface="+mn-cs"/>
              </a:endParaRPr>
            </a:p>
          </p:txBody>
        </p:sp>
      </p:grpSp>
      <p:grpSp>
        <p:nvGrpSpPr>
          <p:cNvPr id="21" name="Group 20">
            <a:extLst>
              <a:ext uri="{FF2B5EF4-FFF2-40B4-BE49-F238E27FC236}">
                <a16:creationId xmlns:a16="http://schemas.microsoft.com/office/drawing/2014/main" id="{FA77D0C9-DA95-455B-A6A4-0B4836FE67BC}"/>
              </a:ext>
            </a:extLst>
          </p:cNvPr>
          <p:cNvGrpSpPr/>
          <p:nvPr/>
        </p:nvGrpSpPr>
        <p:grpSpPr>
          <a:xfrm>
            <a:off x="4062986" y="0"/>
            <a:ext cx="4069080" cy="3200400"/>
            <a:chOff x="4062986" y="0"/>
            <a:chExt cx="4069080" cy="3200400"/>
          </a:xfrm>
        </p:grpSpPr>
        <p:sp>
          <p:nvSpPr>
            <p:cNvPr id="7" name="Rectangle 6">
              <a:extLst>
                <a:ext uri="{FF2B5EF4-FFF2-40B4-BE49-F238E27FC236}">
                  <a16:creationId xmlns:a16="http://schemas.microsoft.com/office/drawing/2014/main" id="{8EA3CB43-B56A-3B71-1099-A28B516A469B}"/>
                </a:ext>
              </a:extLst>
            </p:cNvPr>
            <p:cNvSpPr/>
            <p:nvPr/>
          </p:nvSpPr>
          <p:spPr>
            <a:xfrm>
              <a:off x="4062986" y="0"/>
              <a:ext cx="4069080" cy="32004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CB238AA4-014F-4E43-5B59-8906533AEECE}"/>
                </a:ext>
              </a:extLst>
            </p:cNvPr>
            <p:cNvSpPr/>
            <p:nvPr/>
          </p:nvSpPr>
          <p:spPr>
            <a:xfrm>
              <a:off x="4062986" y="0"/>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32" name="TextBox 31">
              <a:extLst>
                <a:ext uri="{FF2B5EF4-FFF2-40B4-BE49-F238E27FC236}">
                  <a16:creationId xmlns:a16="http://schemas.microsoft.com/office/drawing/2014/main" id="{F0891848-EA51-0B5A-E870-CA4F599E5980}"/>
                </a:ext>
              </a:extLst>
            </p:cNvPr>
            <p:cNvSpPr txBox="1"/>
            <p:nvPr/>
          </p:nvSpPr>
          <p:spPr>
            <a:xfrm>
              <a:off x="5437219" y="102828"/>
              <a:ext cx="1517067" cy="492443"/>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Hybrid Cloud</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endParaRPr>
            </a:p>
          </p:txBody>
        </p:sp>
        <p:sp>
          <p:nvSpPr>
            <p:cNvPr id="59" name="TextBox 58">
              <a:extLst>
                <a:ext uri="{FF2B5EF4-FFF2-40B4-BE49-F238E27FC236}">
                  <a16:creationId xmlns:a16="http://schemas.microsoft.com/office/drawing/2014/main" id="{FB4E3D77-00AD-1121-5E29-A93ECDD246DF}"/>
                </a:ext>
              </a:extLst>
            </p:cNvPr>
            <p:cNvSpPr txBox="1"/>
            <p:nvPr/>
          </p:nvSpPr>
          <p:spPr>
            <a:xfrm>
              <a:off x="4452527" y="557988"/>
              <a:ext cx="3422355" cy="492443"/>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4BB5E"/>
                  </a:solidFill>
                  <a:effectLst/>
                  <a:uLnTx/>
                  <a:uFillTx/>
                  <a:latin typeface="Arial"/>
                  <a:ea typeface="+mn-ea"/>
                  <a:cs typeface="+mn-cs"/>
                </a:rPr>
                <a:t>The world’s most scalable cloud block storage</a:t>
              </a:r>
            </a:p>
          </p:txBody>
        </p:sp>
        <p:sp>
          <p:nvSpPr>
            <p:cNvPr id="60" name="TextBox 59">
              <a:extLst>
                <a:ext uri="{FF2B5EF4-FFF2-40B4-BE49-F238E27FC236}">
                  <a16:creationId xmlns:a16="http://schemas.microsoft.com/office/drawing/2014/main" id="{5EF40C52-EAC6-3919-B645-9F5F8D489C56}"/>
                </a:ext>
              </a:extLst>
            </p:cNvPr>
            <p:cNvSpPr txBox="1"/>
            <p:nvPr/>
          </p:nvSpPr>
          <p:spPr>
            <a:xfrm>
              <a:off x="4209005" y="1177132"/>
              <a:ext cx="3909398" cy="807913"/>
            </a:xfrm>
            <a:prstGeom prst="rect">
              <a:avLst/>
            </a:prstGeom>
            <a:noFill/>
          </p:spPr>
          <p:txBody>
            <a:bodyPr wrap="square" lIns="0" tIns="0" rIns="0" bIns="0" rtlCol="0">
              <a:spAutoFit/>
            </a:bodyPr>
            <a:lstStyle/>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Improve TCO and leverage pre-committed cloud spend</a:t>
              </a:r>
            </a:p>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Power demanding workloads with high performance </a:t>
              </a:r>
            </a:p>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Move data seamlessly between </a:t>
              </a:r>
              <a:r>
                <a:rPr kumimoji="0" lang="en-US" sz="1050" b="0" i="0" u="none" strike="noStrike" kern="1200" cap="none" spc="0" normalizeH="0" baseline="0" noProof="0" err="1">
                  <a:ln>
                    <a:noFill/>
                  </a:ln>
                  <a:solidFill>
                    <a:srgbClr val="FFFFFF"/>
                  </a:solidFill>
                  <a:effectLst/>
                  <a:uLnTx/>
                  <a:uFillTx/>
                  <a:latin typeface="Arial"/>
                  <a:ea typeface="+mn-ea"/>
                  <a:cs typeface="+mn-cs"/>
                </a:rPr>
                <a:t>multicloud</a:t>
              </a:r>
              <a:r>
                <a:rPr kumimoji="0" lang="en-US" sz="1050" b="0" i="0" u="none" strike="noStrike" kern="1200" cap="none" spc="0" normalizeH="0" baseline="0" noProof="0">
                  <a:ln>
                    <a:noFill/>
                  </a:ln>
                  <a:solidFill>
                    <a:srgbClr val="FFFFFF"/>
                  </a:solidFill>
                  <a:effectLst/>
                  <a:uLnTx/>
                  <a:uFillTx/>
                  <a:latin typeface="Arial"/>
                  <a:ea typeface="+mn-ea"/>
                  <a:cs typeface="+mn-cs"/>
                </a:rPr>
                <a:t> environments</a:t>
              </a:r>
            </a:p>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Efficiently place data across multi-AZ without extra copies</a:t>
              </a:r>
            </a:p>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Unify fragmented resources and diverse workloads</a:t>
              </a:r>
              <a:endParaRPr kumimoji="0" lang="en-US" sz="1050" b="1" i="0" u="none" strike="noStrike" kern="0" cap="none" spc="0" normalizeH="0" baseline="0" noProof="0">
                <a:ln>
                  <a:noFill/>
                </a:ln>
                <a:solidFill>
                  <a:srgbClr val="FFFFFF"/>
                </a:solidFill>
                <a:effectLst/>
                <a:uLnTx/>
                <a:uFillTx/>
                <a:latin typeface="Arial"/>
                <a:ea typeface="+mn-ea"/>
                <a:cs typeface="Arial"/>
              </a:endParaRPr>
            </a:p>
          </p:txBody>
        </p:sp>
        <p:pic>
          <p:nvPicPr>
            <p:cNvPr id="75" name="Picture 74" descr="Logo&#10;&#10;Description automatically generated">
              <a:extLst>
                <a:ext uri="{FF2B5EF4-FFF2-40B4-BE49-F238E27FC236}">
                  <a16:creationId xmlns:a16="http://schemas.microsoft.com/office/drawing/2014/main" id="{2DF4DED7-0790-0799-8282-90CD40886D3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371633" y="1929520"/>
              <a:ext cx="768468" cy="768468"/>
            </a:xfrm>
            <a:prstGeom prst="rect">
              <a:avLst/>
            </a:prstGeom>
            <a:noFill/>
            <a:ln>
              <a:noFill/>
            </a:ln>
          </p:spPr>
        </p:pic>
        <p:pic>
          <p:nvPicPr>
            <p:cNvPr id="76" name="azure" descr="A picture containing text, clipart&#10;&#10;Description automatically generated">
              <a:extLst>
                <a:ext uri="{FF2B5EF4-FFF2-40B4-BE49-F238E27FC236}">
                  <a16:creationId xmlns:a16="http://schemas.microsoft.com/office/drawing/2014/main" id="{4946858D-FCAC-5D86-773D-D565E8DC4A1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4969681" y="2128207"/>
              <a:ext cx="1224834" cy="349669"/>
            </a:xfrm>
            <a:prstGeom prst="rect">
              <a:avLst/>
            </a:prstGeom>
          </p:spPr>
        </p:pic>
      </p:grpSp>
      <p:grpSp>
        <p:nvGrpSpPr>
          <p:cNvPr id="22" name="Group 21">
            <a:extLst>
              <a:ext uri="{FF2B5EF4-FFF2-40B4-BE49-F238E27FC236}">
                <a16:creationId xmlns:a16="http://schemas.microsoft.com/office/drawing/2014/main" id="{B4CB54D4-48FC-CFAE-C198-26675C595E36}"/>
              </a:ext>
            </a:extLst>
          </p:cNvPr>
          <p:cNvGrpSpPr/>
          <p:nvPr/>
        </p:nvGrpSpPr>
        <p:grpSpPr>
          <a:xfrm>
            <a:off x="8122920" y="0"/>
            <a:ext cx="4069080" cy="2613038"/>
            <a:chOff x="8122920" y="0"/>
            <a:chExt cx="4069080" cy="2613038"/>
          </a:xfrm>
        </p:grpSpPr>
        <p:sp>
          <p:nvSpPr>
            <p:cNvPr id="9" name="Rectangle 8">
              <a:extLst>
                <a:ext uri="{FF2B5EF4-FFF2-40B4-BE49-F238E27FC236}">
                  <a16:creationId xmlns:a16="http://schemas.microsoft.com/office/drawing/2014/main" id="{9E30B442-2730-0557-4CF6-7617BC540F43}"/>
                </a:ext>
              </a:extLst>
            </p:cNvPr>
            <p:cNvSpPr/>
            <p:nvPr/>
          </p:nvSpPr>
          <p:spPr>
            <a:xfrm>
              <a:off x="812292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grpSp>
          <p:nvGrpSpPr>
            <p:cNvPr id="99" name="Group 98">
              <a:extLst>
                <a:ext uri="{FF2B5EF4-FFF2-40B4-BE49-F238E27FC236}">
                  <a16:creationId xmlns:a16="http://schemas.microsoft.com/office/drawing/2014/main" id="{2013FA63-87D8-06B6-8239-2D50506340F1}"/>
                </a:ext>
              </a:extLst>
            </p:cNvPr>
            <p:cNvGrpSpPr/>
            <p:nvPr/>
          </p:nvGrpSpPr>
          <p:grpSpPr>
            <a:xfrm>
              <a:off x="8696533" y="99237"/>
              <a:ext cx="2798248" cy="2513801"/>
              <a:chOff x="401168" y="3092604"/>
              <a:chExt cx="2798248" cy="2513801"/>
            </a:xfrm>
          </p:grpSpPr>
          <p:sp>
            <p:nvSpPr>
              <p:cNvPr id="3" name="TextBox 2">
                <a:extLst>
                  <a:ext uri="{FF2B5EF4-FFF2-40B4-BE49-F238E27FC236}">
                    <a16:creationId xmlns:a16="http://schemas.microsoft.com/office/drawing/2014/main" id="{DF94BA60-321E-919E-0469-7F937C114E95}"/>
                  </a:ext>
                </a:extLst>
              </p:cNvPr>
              <p:cNvSpPr txBox="1"/>
              <p:nvPr/>
            </p:nvSpPr>
            <p:spPr>
              <a:xfrm>
                <a:off x="618600" y="3092604"/>
                <a:ext cx="258081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Scale and Resilience</a:t>
                </a:r>
              </a:p>
            </p:txBody>
          </p:sp>
          <p:sp>
            <p:nvSpPr>
              <p:cNvPr id="77" name="TextBox 76">
                <a:extLst>
                  <a:ext uri="{FF2B5EF4-FFF2-40B4-BE49-F238E27FC236}">
                    <a16:creationId xmlns:a16="http://schemas.microsoft.com/office/drawing/2014/main" id="{4FEF5043-00C0-BD4B-7610-24E4B9425AD3}"/>
                  </a:ext>
                </a:extLst>
              </p:cNvPr>
              <p:cNvSpPr txBox="1"/>
              <p:nvPr/>
            </p:nvSpPr>
            <p:spPr>
              <a:xfrm>
                <a:off x="401168" y="5444822"/>
                <a:ext cx="1860320" cy="161583"/>
              </a:xfrm>
              <a:prstGeom prst="rect">
                <a:avLst/>
              </a:prstGeom>
              <a:noFill/>
            </p:spPr>
            <p:txBody>
              <a:bodyPr wrap="square" lIns="0" tIns="0" rIns="0" bIns="0" rtlCol="0">
                <a:spAutoFit/>
              </a:bodyPr>
              <a:lstStyle/>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a:ln>
                    <a:noFill/>
                  </a:ln>
                  <a:solidFill>
                    <a:srgbClr val="FFFFFF"/>
                  </a:solidFill>
                  <a:effectLst/>
                  <a:uLnTx/>
                  <a:uFillTx/>
                  <a:latin typeface="Arial Nova Light"/>
                  <a:ea typeface="+mn-ea"/>
                  <a:cs typeface="+mn-cs"/>
                </a:endParaRPr>
              </a:p>
            </p:txBody>
          </p:sp>
        </p:grpSp>
      </p:grpSp>
      <p:grpSp>
        <p:nvGrpSpPr>
          <p:cNvPr id="27" name="Group 26">
            <a:extLst>
              <a:ext uri="{FF2B5EF4-FFF2-40B4-BE49-F238E27FC236}">
                <a16:creationId xmlns:a16="http://schemas.microsoft.com/office/drawing/2014/main" id="{33F66007-5B2E-8BBC-B10A-299D7F6BBD02}"/>
              </a:ext>
            </a:extLst>
          </p:cNvPr>
          <p:cNvGrpSpPr/>
          <p:nvPr/>
        </p:nvGrpSpPr>
        <p:grpSpPr>
          <a:xfrm>
            <a:off x="4062986" y="4318032"/>
            <a:ext cx="4069080" cy="2543558"/>
            <a:chOff x="4062986" y="4318032"/>
            <a:chExt cx="4069080" cy="2543558"/>
          </a:xfrm>
        </p:grpSpPr>
        <p:sp>
          <p:nvSpPr>
            <p:cNvPr id="16" name="Rectangle 15">
              <a:extLst>
                <a:ext uri="{FF2B5EF4-FFF2-40B4-BE49-F238E27FC236}">
                  <a16:creationId xmlns:a16="http://schemas.microsoft.com/office/drawing/2014/main" id="{CBFF769B-AFDA-9C12-D063-ACFAE99BEA23}"/>
                </a:ext>
              </a:extLst>
            </p:cNvPr>
            <p:cNvSpPr/>
            <p:nvPr/>
          </p:nvSpPr>
          <p:spPr>
            <a:xfrm>
              <a:off x="4062986" y="6409714"/>
              <a:ext cx="4069080" cy="451876"/>
            </a:xfrm>
            <a:prstGeom prst="rect">
              <a:avLst/>
            </a:prstGeom>
            <a:solidFill>
              <a:srgbClr val="0D246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grpSp>
          <p:nvGrpSpPr>
            <p:cNvPr id="26" name="Group 25">
              <a:extLst>
                <a:ext uri="{FF2B5EF4-FFF2-40B4-BE49-F238E27FC236}">
                  <a16:creationId xmlns:a16="http://schemas.microsoft.com/office/drawing/2014/main" id="{C8F8928F-8427-CF99-725F-18361FA6B67A}"/>
                </a:ext>
              </a:extLst>
            </p:cNvPr>
            <p:cNvGrpSpPr/>
            <p:nvPr/>
          </p:nvGrpSpPr>
          <p:grpSpPr>
            <a:xfrm>
              <a:off x="4475424" y="4318032"/>
              <a:ext cx="3329262" cy="2440731"/>
              <a:chOff x="4475424" y="4318032"/>
              <a:chExt cx="3329262" cy="2440731"/>
            </a:xfrm>
          </p:grpSpPr>
          <p:sp>
            <p:nvSpPr>
              <p:cNvPr id="4" name="TextBox 3">
                <a:extLst>
                  <a:ext uri="{FF2B5EF4-FFF2-40B4-BE49-F238E27FC236}">
                    <a16:creationId xmlns:a16="http://schemas.microsoft.com/office/drawing/2014/main" id="{294D84ED-BA62-AAEF-EA3A-AF6CF1F2DB60}"/>
                  </a:ext>
                </a:extLst>
              </p:cNvPr>
              <p:cNvSpPr txBox="1"/>
              <p:nvPr/>
            </p:nvSpPr>
            <p:spPr>
              <a:xfrm>
                <a:off x="5119992" y="6512542"/>
                <a:ext cx="1958988"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Efficient</a:t>
                </a:r>
              </a:p>
            </p:txBody>
          </p:sp>
          <p:grpSp>
            <p:nvGrpSpPr>
              <p:cNvPr id="80" name="Group 79">
                <a:extLst>
                  <a:ext uri="{FF2B5EF4-FFF2-40B4-BE49-F238E27FC236}">
                    <a16:creationId xmlns:a16="http://schemas.microsoft.com/office/drawing/2014/main" id="{355171D2-6B1A-C974-EF4D-3A0159D6A200}"/>
                  </a:ext>
                </a:extLst>
              </p:cNvPr>
              <p:cNvGrpSpPr/>
              <p:nvPr/>
            </p:nvGrpSpPr>
            <p:grpSpPr>
              <a:xfrm>
                <a:off x="4475424" y="4318032"/>
                <a:ext cx="3329262" cy="1716777"/>
                <a:chOff x="4336317" y="4155822"/>
                <a:chExt cx="3329262" cy="1716777"/>
              </a:xfrm>
            </p:grpSpPr>
            <p:sp>
              <p:nvSpPr>
                <p:cNvPr id="81" name="TextBox 80">
                  <a:extLst>
                    <a:ext uri="{FF2B5EF4-FFF2-40B4-BE49-F238E27FC236}">
                      <a16:creationId xmlns:a16="http://schemas.microsoft.com/office/drawing/2014/main" id="{F63558CD-9343-0AEF-3728-8FBE5367F31F}"/>
                    </a:ext>
                  </a:extLst>
                </p:cNvPr>
                <p:cNvSpPr txBox="1"/>
                <p:nvPr/>
              </p:nvSpPr>
              <p:spPr>
                <a:xfrm>
                  <a:off x="4463899" y="4169074"/>
                  <a:ext cx="1409696" cy="615553"/>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4BB5E"/>
                      </a:solidFill>
                      <a:effectLst/>
                      <a:uLnTx/>
                      <a:uFillTx/>
                      <a:latin typeface="Arial"/>
                      <a:ea typeface="+mn-ea"/>
                      <a:cs typeface="+mn-cs"/>
                    </a:rPr>
                    <a:t>80%</a:t>
                  </a:r>
                  <a:r>
                    <a:rPr kumimoji="0" lang="en-US" sz="1800" b="0" i="0" u="none" strike="noStrike" kern="1200" cap="none" spc="0" normalizeH="0" baseline="0" noProof="0">
                      <a:ln>
                        <a:noFill/>
                      </a:ln>
                      <a:solidFill>
                        <a:srgbClr val="F4BB5E"/>
                      </a:solidFill>
                      <a:effectLst/>
                      <a:uLnTx/>
                      <a:uFillTx/>
                      <a:latin typeface="Arial"/>
                      <a:ea typeface="+mn-ea"/>
                      <a:cs typeface="+mn-cs"/>
                    </a:rPr>
                    <a:t> </a:t>
                  </a:r>
                  <a:br>
                    <a:rPr kumimoji="0" lang="en-US" sz="1800" b="0" i="0" u="none" strike="noStrike" kern="1200" cap="none" spc="0" normalizeH="0" baseline="0" noProof="0">
                      <a:ln>
                        <a:noFill/>
                      </a:ln>
                      <a:solidFill>
                        <a:srgbClr val="808080"/>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more efficient</a:t>
                  </a:r>
                  <a:r>
                    <a:rPr kumimoji="0" lang="en-US" sz="1200" b="0" i="0" u="none" strike="noStrike" kern="1200" cap="none" spc="0" normalizeH="0" baseline="30000" noProof="0">
                      <a:ln>
                        <a:noFill/>
                      </a:ln>
                      <a:solidFill>
                        <a:srgbClr val="FFFFFF"/>
                      </a:solidFill>
                      <a:effectLst/>
                      <a:uLnTx/>
                      <a:uFillTx/>
                      <a:latin typeface="Arial"/>
                      <a:ea typeface="+mn-ea"/>
                      <a:cs typeface="+mn-cs"/>
                    </a:rPr>
                    <a:t>4</a:t>
                  </a:r>
                  <a:endParaRPr kumimoji="0" lang="en-US" sz="1800" b="0" i="0" u="none" strike="noStrike" kern="1200" cap="none" spc="0" normalizeH="0" baseline="30000" noProof="0">
                    <a:ln>
                      <a:noFill/>
                    </a:ln>
                    <a:solidFill>
                      <a:srgbClr val="FFFFFF"/>
                    </a:solidFill>
                    <a:effectLst/>
                    <a:uLnTx/>
                    <a:uFillTx/>
                    <a:latin typeface="Arial"/>
                    <a:ea typeface="+mn-ea"/>
                    <a:cs typeface="+mn-cs"/>
                  </a:endParaRPr>
                </a:p>
              </p:txBody>
            </p:sp>
            <p:sp>
              <p:nvSpPr>
                <p:cNvPr id="82" name="TextBox 81">
                  <a:extLst>
                    <a:ext uri="{FF2B5EF4-FFF2-40B4-BE49-F238E27FC236}">
                      <a16:creationId xmlns:a16="http://schemas.microsoft.com/office/drawing/2014/main" id="{C12FB1C7-7BE6-55EE-C497-36F0EA911EA5}"/>
                    </a:ext>
                  </a:extLst>
                </p:cNvPr>
                <p:cNvSpPr txBox="1"/>
                <p:nvPr/>
              </p:nvSpPr>
              <p:spPr>
                <a:xfrm>
                  <a:off x="6088671" y="4155822"/>
                  <a:ext cx="1488956" cy="615553"/>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up to </a:t>
                  </a:r>
                  <a:r>
                    <a:rPr kumimoji="0" lang="en-US" sz="2800" b="1" i="0" u="none" strike="noStrike" kern="1200" cap="none" spc="0" normalizeH="0" baseline="0" noProof="0">
                      <a:ln>
                        <a:noFill/>
                      </a:ln>
                      <a:solidFill>
                        <a:srgbClr val="F4BB5E"/>
                      </a:solidFill>
                      <a:effectLst/>
                      <a:uLnTx/>
                      <a:uFillTx/>
                      <a:latin typeface="Arial"/>
                      <a:ea typeface="+mn-ea"/>
                      <a:cs typeface="+mn-cs"/>
                    </a:rPr>
                    <a:t>50%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footprint reduction</a:t>
                  </a:r>
                  <a:r>
                    <a:rPr kumimoji="0" lang="en-US" sz="1200" b="0" i="0" u="none" strike="noStrike" kern="1200" cap="none" spc="0" normalizeH="0" baseline="30000" noProof="0">
                      <a:ln>
                        <a:noFill/>
                      </a:ln>
                      <a:solidFill>
                        <a:srgbClr val="FFFFFF"/>
                      </a:solidFill>
                      <a:effectLst/>
                      <a:uLnTx/>
                      <a:uFillTx/>
                      <a:latin typeface="Arial"/>
                      <a:ea typeface="+mn-ea"/>
                      <a:cs typeface="+mn-cs"/>
                    </a:rPr>
                    <a:t>5</a:t>
                  </a:r>
                </a:p>
              </p:txBody>
            </p:sp>
            <p:sp>
              <p:nvSpPr>
                <p:cNvPr id="83" name="TextBox 82">
                  <a:extLst>
                    <a:ext uri="{FF2B5EF4-FFF2-40B4-BE49-F238E27FC236}">
                      <a16:creationId xmlns:a16="http://schemas.microsoft.com/office/drawing/2014/main" id="{F9580E94-2CD0-BAE9-A8DB-51FF17555080}"/>
                    </a:ext>
                  </a:extLst>
                </p:cNvPr>
                <p:cNvSpPr txBox="1"/>
                <p:nvPr/>
              </p:nvSpPr>
              <p:spPr>
                <a:xfrm>
                  <a:off x="4336317" y="5072380"/>
                  <a:ext cx="1664860" cy="800219"/>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4BB5E"/>
                      </a:solidFill>
                      <a:effectLst/>
                      <a:uLnTx/>
                      <a:uFillTx/>
                      <a:latin typeface="Arial"/>
                      <a:ea typeface="+mn-ea"/>
                      <a:cs typeface="+mn-cs"/>
                    </a:rPr>
                    <a:t>88%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reduced unplanned downtimes</a:t>
                  </a:r>
                  <a:r>
                    <a:rPr kumimoji="0" lang="en-US" sz="1200" b="0" i="0" u="none" strike="noStrike" kern="1200" cap="none" spc="0" normalizeH="0" baseline="30000" noProof="0">
                      <a:ln>
                        <a:noFill/>
                      </a:ln>
                      <a:solidFill>
                        <a:srgbClr val="FFFFFF"/>
                      </a:solidFill>
                      <a:effectLst/>
                      <a:uLnTx/>
                      <a:uFillTx/>
                      <a:latin typeface="Arial"/>
                      <a:ea typeface="+mn-ea"/>
                      <a:cs typeface="+mn-cs"/>
                    </a:rPr>
                    <a:t>2</a:t>
                  </a:r>
                </a:p>
              </p:txBody>
            </p:sp>
            <p:sp>
              <p:nvSpPr>
                <p:cNvPr id="84" name="TextBox 83">
                  <a:extLst>
                    <a:ext uri="{FF2B5EF4-FFF2-40B4-BE49-F238E27FC236}">
                      <a16:creationId xmlns:a16="http://schemas.microsoft.com/office/drawing/2014/main" id="{1FDD2189-ABAF-56FF-DBA9-2C3139E271CB}"/>
                    </a:ext>
                  </a:extLst>
                </p:cNvPr>
                <p:cNvSpPr txBox="1"/>
                <p:nvPr/>
              </p:nvSpPr>
              <p:spPr>
                <a:xfrm>
                  <a:off x="6000719" y="5072380"/>
                  <a:ext cx="1664860" cy="76944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4BB5E"/>
                      </a:solidFill>
                      <a:effectLst/>
                      <a:uLnTx/>
                      <a:uFillTx/>
                      <a:latin typeface="Arial"/>
                      <a:ea typeface="+mn-ea"/>
                      <a:cs typeface="+mn-cs"/>
                    </a:rPr>
                    <a:t>276%</a:t>
                  </a:r>
                  <a:r>
                    <a:rPr kumimoji="0" lang="en-US" sz="1800" b="0" i="0" u="none" strike="noStrike" kern="1200" cap="none" spc="0" normalizeH="0" baseline="0" noProof="0">
                      <a:ln>
                        <a:noFill/>
                      </a:ln>
                      <a:solidFill>
                        <a:srgbClr val="F4BB5E"/>
                      </a:solidFill>
                      <a:effectLst/>
                      <a:uLnTx/>
                      <a:uFillTx/>
                      <a:latin typeface="Arial"/>
                      <a:ea typeface="+mn-ea"/>
                      <a:cs typeface="+mn-cs"/>
                    </a:rPr>
                    <a:t>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3-year ROI</a:t>
                  </a:r>
                  <a:br>
                    <a:rPr kumimoji="0" lang="en-US" sz="1200" b="0" i="0" u="none" strike="noStrike" kern="1200" cap="none" spc="0" normalizeH="0" baseline="0" noProof="0">
                      <a:ln>
                        <a:noFill/>
                      </a:ln>
                      <a:solidFill>
                        <a:srgbClr val="FFFFFF"/>
                      </a:solidFill>
                      <a:effectLst/>
                      <a:uLnTx/>
                      <a:uFillTx/>
                      <a:latin typeface="Arial"/>
                      <a:ea typeface="+mn-ea"/>
                      <a:cs typeface="+mn-cs"/>
                    </a:rPr>
                  </a:br>
                  <a:r>
                    <a:rPr kumimoji="0" lang="en-US" sz="1000" b="0" i="0" u="none" strike="noStrike" kern="1200" cap="none" spc="0" normalizeH="0" baseline="0" noProof="0">
                      <a:ln>
                        <a:noFill/>
                      </a:ln>
                      <a:solidFill>
                        <a:srgbClr val="FFFFFF"/>
                      </a:solidFill>
                      <a:effectLst/>
                      <a:uLnTx/>
                      <a:uFillTx/>
                      <a:latin typeface="Arial"/>
                      <a:ea typeface="+mn-ea"/>
                      <a:cs typeface="+mn-cs"/>
                    </a:rPr>
                    <a:t>(IDC BV assessment)</a:t>
                  </a:r>
                  <a:r>
                    <a:rPr kumimoji="0" lang="en-US" sz="1000" b="0" i="0" u="none" strike="noStrike" kern="1200" cap="none" spc="0" normalizeH="0" baseline="30000" noProof="0">
                      <a:ln>
                        <a:noFill/>
                      </a:ln>
                      <a:solidFill>
                        <a:srgbClr val="FFFFFF"/>
                      </a:solidFill>
                      <a:effectLst/>
                      <a:uLnTx/>
                      <a:uFillTx/>
                      <a:latin typeface="Arial"/>
                      <a:ea typeface="+mn-ea"/>
                      <a:cs typeface="+mn-cs"/>
                    </a:rPr>
                    <a:t>2</a:t>
                  </a:r>
                  <a:endParaRPr kumimoji="0" lang="en-US" sz="1200" b="0" i="0" u="none" strike="noStrike" kern="1200" cap="none" spc="0" normalizeH="0" baseline="30000" noProof="0">
                    <a:ln>
                      <a:noFill/>
                    </a:ln>
                    <a:solidFill>
                      <a:srgbClr val="FFFFFF"/>
                    </a:solidFill>
                    <a:effectLst/>
                    <a:uLnTx/>
                    <a:uFillTx/>
                    <a:latin typeface="Arial"/>
                    <a:ea typeface="+mn-ea"/>
                    <a:cs typeface="+mn-cs"/>
                  </a:endParaRPr>
                </a:p>
              </p:txBody>
            </p:sp>
          </p:grpSp>
        </p:grpSp>
      </p:grpSp>
      <p:grpSp>
        <p:nvGrpSpPr>
          <p:cNvPr id="14" name="Group 13">
            <a:extLst>
              <a:ext uri="{FF2B5EF4-FFF2-40B4-BE49-F238E27FC236}">
                <a16:creationId xmlns:a16="http://schemas.microsoft.com/office/drawing/2014/main" id="{00DC37DD-1FD2-6B88-FF3B-E3DFAD91C319}"/>
              </a:ext>
            </a:extLst>
          </p:cNvPr>
          <p:cNvGrpSpPr/>
          <p:nvPr/>
        </p:nvGrpSpPr>
        <p:grpSpPr>
          <a:xfrm>
            <a:off x="-14987" y="3438212"/>
            <a:ext cx="4077657" cy="3423378"/>
            <a:chOff x="-14987" y="3438212"/>
            <a:chExt cx="4077657" cy="3423378"/>
          </a:xfrm>
        </p:grpSpPr>
        <p:sp>
          <p:nvSpPr>
            <p:cNvPr id="12" name="Rectangle 11">
              <a:extLst>
                <a:ext uri="{FF2B5EF4-FFF2-40B4-BE49-F238E27FC236}">
                  <a16:creationId xmlns:a16="http://schemas.microsoft.com/office/drawing/2014/main" id="{17AA8EE7-2171-9586-BA66-EC87ACDD5750}"/>
                </a:ext>
              </a:extLst>
            </p:cNvPr>
            <p:cNvSpPr/>
            <p:nvPr/>
          </p:nvSpPr>
          <p:spPr>
            <a:xfrm rot="10800000">
              <a:off x="-14987" y="3438212"/>
              <a:ext cx="4069705" cy="3419788"/>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5" name="Group 4">
              <a:extLst>
                <a:ext uri="{FF2B5EF4-FFF2-40B4-BE49-F238E27FC236}">
                  <a16:creationId xmlns:a16="http://schemas.microsoft.com/office/drawing/2014/main" id="{9D1C3992-AF0D-623B-6C6F-B570E143FB99}"/>
                </a:ext>
              </a:extLst>
            </p:cNvPr>
            <p:cNvGrpSpPr/>
            <p:nvPr/>
          </p:nvGrpSpPr>
          <p:grpSpPr>
            <a:xfrm>
              <a:off x="-6410" y="3764638"/>
              <a:ext cx="4069080" cy="3096952"/>
              <a:chOff x="-6410" y="3764638"/>
              <a:chExt cx="4069080" cy="3096952"/>
            </a:xfrm>
          </p:grpSpPr>
          <p:sp>
            <p:nvSpPr>
              <p:cNvPr id="11" name="Rectangle 10">
                <a:extLst>
                  <a:ext uri="{FF2B5EF4-FFF2-40B4-BE49-F238E27FC236}">
                    <a16:creationId xmlns:a16="http://schemas.microsoft.com/office/drawing/2014/main" id="{07D10294-63C1-0A62-2526-3DF5AB6E04EF}"/>
                  </a:ext>
                </a:extLst>
              </p:cNvPr>
              <p:cNvSpPr/>
              <p:nvPr/>
            </p:nvSpPr>
            <p:spPr>
              <a:xfrm>
                <a:off x="-6410" y="6409714"/>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cxnSp>
            <p:nvCxnSpPr>
              <p:cNvPr id="61" name="Straight Connector 60">
                <a:extLst>
                  <a:ext uri="{FF2B5EF4-FFF2-40B4-BE49-F238E27FC236}">
                    <a16:creationId xmlns:a16="http://schemas.microsoft.com/office/drawing/2014/main" id="{A427EA24-27A5-5500-D8A3-924AACC994A2}"/>
                  </a:ext>
                </a:extLst>
              </p:cNvPr>
              <p:cNvCxnSpPr>
                <a:cxnSpLocks/>
              </p:cNvCxnSpPr>
              <p:nvPr/>
            </p:nvCxnSpPr>
            <p:spPr>
              <a:xfrm>
                <a:off x="1123987" y="4368862"/>
                <a:ext cx="1644289"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A45ADA45-E685-6667-7165-91CB4289C412}"/>
                  </a:ext>
                </a:extLst>
              </p:cNvPr>
              <p:cNvSpPr txBox="1"/>
              <p:nvPr/>
            </p:nvSpPr>
            <p:spPr>
              <a:xfrm>
                <a:off x="262034" y="3764638"/>
                <a:ext cx="3488460" cy="492443"/>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4BB5E"/>
                    </a:solidFill>
                    <a:effectLst/>
                    <a:uLnTx/>
                    <a:uFillTx/>
                    <a:latin typeface="Arial"/>
                    <a:ea typeface="+mn-ea"/>
                    <a:cs typeface="+mn-cs"/>
                  </a:rPr>
                  <a:t>Revolutionary Scalable Availability Engine (SAE)</a:t>
                </a:r>
              </a:p>
            </p:txBody>
          </p:sp>
          <p:sp>
            <p:nvSpPr>
              <p:cNvPr id="2" name="TextBox 1">
                <a:extLst>
                  <a:ext uri="{FF2B5EF4-FFF2-40B4-BE49-F238E27FC236}">
                    <a16:creationId xmlns:a16="http://schemas.microsoft.com/office/drawing/2014/main" id="{7B780BE2-0FF1-8B34-58EC-055D85AF4076}"/>
                  </a:ext>
                </a:extLst>
              </p:cNvPr>
              <p:cNvSpPr txBox="1"/>
              <p:nvPr/>
            </p:nvSpPr>
            <p:spPr>
              <a:xfrm>
                <a:off x="1256190" y="6490464"/>
                <a:ext cx="1556701"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Modern</a:t>
                </a:r>
              </a:p>
            </p:txBody>
          </p:sp>
        </p:grpSp>
      </p:grpSp>
      <p:grpSp>
        <p:nvGrpSpPr>
          <p:cNvPr id="38" name="Group 37">
            <a:extLst>
              <a:ext uri="{FF2B5EF4-FFF2-40B4-BE49-F238E27FC236}">
                <a16:creationId xmlns:a16="http://schemas.microsoft.com/office/drawing/2014/main" id="{15E69661-307A-C687-13D6-AB1BBA30338F}"/>
              </a:ext>
            </a:extLst>
          </p:cNvPr>
          <p:cNvGrpSpPr/>
          <p:nvPr/>
        </p:nvGrpSpPr>
        <p:grpSpPr>
          <a:xfrm>
            <a:off x="8567621" y="626229"/>
            <a:ext cx="3479648" cy="2510671"/>
            <a:chOff x="8567621" y="664329"/>
            <a:chExt cx="3479648" cy="2510671"/>
          </a:xfrm>
        </p:grpSpPr>
        <p:sp>
          <p:nvSpPr>
            <p:cNvPr id="13" name="TextBox 12">
              <a:extLst>
                <a:ext uri="{FF2B5EF4-FFF2-40B4-BE49-F238E27FC236}">
                  <a16:creationId xmlns:a16="http://schemas.microsoft.com/office/drawing/2014/main" id="{A9E9A378-0A97-68F7-0701-5A67A54E359D}"/>
                </a:ext>
              </a:extLst>
            </p:cNvPr>
            <p:cNvSpPr txBox="1"/>
            <p:nvPr/>
          </p:nvSpPr>
          <p:spPr>
            <a:xfrm>
              <a:off x="8567621" y="2290142"/>
              <a:ext cx="3479648" cy="88485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marR="0" lvl="0" indent="-285750" algn="l" defTabSz="914377"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Enables independent storage/compute scaling</a:t>
              </a:r>
            </a:p>
            <a:p>
              <a:pPr marL="285750" marR="0" lvl="0" indent="-285750" algn="l" defTabSz="914377"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99.99999999%</a:t>
              </a:r>
              <a:r>
                <a:rPr kumimoji="0" lang="en-US" sz="1050" b="0" i="0" u="none" strike="noStrike" kern="120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rPr>
                <a:t>3</a:t>
              </a:r>
              <a:r>
                <a:rPr kumimoji="0" lang="en-US" sz="105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availability for always-on performance </a:t>
              </a:r>
            </a:p>
            <a:p>
              <a:pPr marL="285750" marR="0" lvl="0" indent="-285750" algn="l" defTabSz="914377"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Advanced encryption to protect data </a:t>
              </a:r>
            </a:p>
            <a:p>
              <a:pPr marL="285750" marR="0" lvl="0" indent="-285750" algn="l" defTabSz="914377"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Multi-factor authentication for enhanced security </a:t>
              </a:r>
            </a:p>
          </p:txBody>
        </p:sp>
        <p:sp>
          <p:nvSpPr>
            <p:cNvPr id="19" name="Rectangle: Rounded Corners 18">
              <a:extLst>
                <a:ext uri="{FF2B5EF4-FFF2-40B4-BE49-F238E27FC236}">
                  <a16:creationId xmlns:a16="http://schemas.microsoft.com/office/drawing/2014/main" id="{C3A3FD1C-1BFD-59DD-1B86-45DF3CE3C61C}"/>
                </a:ext>
              </a:extLst>
            </p:cNvPr>
            <p:cNvSpPr/>
            <p:nvPr/>
          </p:nvSpPr>
          <p:spPr>
            <a:xfrm>
              <a:off x="9236216" y="928780"/>
              <a:ext cx="883344" cy="196474"/>
            </a:xfrm>
            <a:prstGeom prst="roundRect">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C32A4"/>
                  </a:solidFill>
                  <a:effectLst/>
                  <a:uLnTx/>
                  <a:uFillTx/>
                  <a:latin typeface="Arial"/>
                  <a:ea typeface="+mn-ea"/>
                  <a:cs typeface="+mn-cs"/>
                </a:rPr>
                <a:t>Storage</a:t>
              </a:r>
            </a:p>
          </p:txBody>
        </p:sp>
        <p:sp>
          <p:nvSpPr>
            <p:cNvPr id="23" name="Rectangle: Rounded Corners 22">
              <a:extLst>
                <a:ext uri="{FF2B5EF4-FFF2-40B4-BE49-F238E27FC236}">
                  <a16:creationId xmlns:a16="http://schemas.microsoft.com/office/drawing/2014/main" id="{0A2AF8AB-D1AE-6F98-F2CF-50D385B8AF8E}"/>
                </a:ext>
              </a:extLst>
            </p:cNvPr>
            <p:cNvSpPr/>
            <p:nvPr/>
          </p:nvSpPr>
          <p:spPr>
            <a:xfrm>
              <a:off x="9236215" y="1425181"/>
              <a:ext cx="883347" cy="196474"/>
            </a:xfrm>
            <a:prstGeom prst="roundRect">
              <a:avLst/>
            </a:prstGeom>
            <a:solidFill>
              <a:srgbClr val="1D56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a:ea typeface="+mn-ea"/>
                  <a:cs typeface="+mn-cs"/>
                </a:rPr>
                <a:t>Compute</a:t>
              </a:r>
            </a:p>
          </p:txBody>
        </p:sp>
        <p:sp>
          <p:nvSpPr>
            <p:cNvPr id="24" name="Rectangle: Rounded Corners 23">
              <a:extLst>
                <a:ext uri="{FF2B5EF4-FFF2-40B4-BE49-F238E27FC236}">
                  <a16:creationId xmlns:a16="http://schemas.microsoft.com/office/drawing/2014/main" id="{10283C91-DB14-10F6-7499-24E82B17C1F6}"/>
                </a:ext>
              </a:extLst>
            </p:cNvPr>
            <p:cNvSpPr/>
            <p:nvPr/>
          </p:nvSpPr>
          <p:spPr>
            <a:xfrm>
              <a:off x="9236215" y="1668284"/>
              <a:ext cx="883346" cy="196474"/>
            </a:xfrm>
            <a:prstGeom prst="roundRect">
              <a:avLst/>
            </a:prstGeom>
            <a:solidFill>
              <a:srgbClr val="1D56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a:ea typeface="+mn-ea"/>
                  <a:cs typeface="+mn-cs"/>
                </a:rPr>
                <a:t>Compute</a:t>
              </a:r>
            </a:p>
          </p:txBody>
        </p:sp>
        <p:sp>
          <p:nvSpPr>
            <p:cNvPr id="25" name="Rectangle: Rounded Corners 24">
              <a:extLst>
                <a:ext uri="{FF2B5EF4-FFF2-40B4-BE49-F238E27FC236}">
                  <a16:creationId xmlns:a16="http://schemas.microsoft.com/office/drawing/2014/main" id="{5A5E202F-6461-7AAD-621B-C9E3EE5E18C7}"/>
                </a:ext>
              </a:extLst>
            </p:cNvPr>
            <p:cNvSpPr/>
            <p:nvPr/>
          </p:nvSpPr>
          <p:spPr>
            <a:xfrm>
              <a:off x="10206172" y="928780"/>
              <a:ext cx="883344" cy="196474"/>
            </a:xfrm>
            <a:prstGeom prst="roundRect">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C32A4"/>
                  </a:solidFill>
                  <a:effectLst/>
                  <a:uLnTx/>
                  <a:uFillTx/>
                  <a:latin typeface="Arial"/>
                  <a:ea typeface="+mn-ea"/>
                  <a:cs typeface="+mn-cs"/>
                </a:rPr>
                <a:t>Storage</a:t>
              </a:r>
            </a:p>
          </p:txBody>
        </p:sp>
        <p:sp>
          <p:nvSpPr>
            <p:cNvPr id="28" name="Rectangle: Rounded Corners 27">
              <a:extLst>
                <a:ext uri="{FF2B5EF4-FFF2-40B4-BE49-F238E27FC236}">
                  <a16:creationId xmlns:a16="http://schemas.microsoft.com/office/drawing/2014/main" id="{E3CFAD01-7AA5-24AF-A12E-8143DD2D1291}"/>
                </a:ext>
              </a:extLst>
            </p:cNvPr>
            <p:cNvSpPr/>
            <p:nvPr/>
          </p:nvSpPr>
          <p:spPr>
            <a:xfrm>
              <a:off x="10206171" y="1177517"/>
              <a:ext cx="883345" cy="196474"/>
            </a:xfrm>
            <a:prstGeom prst="roundRect">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C32A4"/>
                  </a:solidFill>
                  <a:effectLst/>
                  <a:uLnTx/>
                  <a:uFillTx/>
                  <a:latin typeface="Arial"/>
                  <a:ea typeface="+mn-ea"/>
                  <a:cs typeface="+mn-cs"/>
                </a:rPr>
                <a:t>Storage</a:t>
              </a:r>
            </a:p>
          </p:txBody>
        </p:sp>
        <p:sp>
          <p:nvSpPr>
            <p:cNvPr id="30" name="Rectangle: Rounded Corners 29">
              <a:extLst>
                <a:ext uri="{FF2B5EF4-FFF2-40B4-BE49-F238E27FC236}">
                  <a16:creationId xmlns:a16="http://schemas.microsoft.com/office/drawing/2014/main" id="{3B090949-C7D0-595E-408A-B58B6CE815AD}"/>
                </a:ext>
              </a:extLst>
            </p:cNvPr>
            <p:cNvSpPr/>
            <p:nvPr/>
          </p:nvSpPr>
          <p:spPr>
            <a:xfrm>
              <a:off x="10206171" y="1668284"/>
              <a:ext cx="883346" cy="196474"/>
            </a:xfrm>
            <a:prstGeom prst="roundRect">
              <a:avLst/>
            </a:prstGeom>
            <a:solidFill>
              <a:srgbClr val="1D56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a:ea typeface="+mn-ea"/>
                  <a:cs typeface="+mn-cs"/>
                </a:rPr>
                <a:t>Compute</a:t>
              </a:r>
            </a:p>
          </p:txBody>
        </p:sp>
        <p:sp>
          <p:nvSpPr>
            <p:cNvPr id="31" name="Rectangle: Rounded Corners 30">
              <a:extLst>
                <a:ext uri="{FF2B5EF4-FFF2-40B4-BE49-F238E27FC236}">
                  <a16:creationId xmlns:a16="http://schemas.microsoft.com/office/drawing/2014/main" id="{C53D0929-BAA2-18EB-B027-C35565A48256}"/>
                </a:ext>
              </a:extLst>
            </p:cNvPr>
            <p:cNvSpPr/>
            <p:nvPr/>
          </p:nvSpPr>
          <p:spPr>
            <a:xfrm>
              <a:off x="9236213" y="1177517"/>
              <a:ext cx="883347" cy="196474"/>
            </a:xfrm>
            <a:prstGeom prst="roundRect">
              <a:avLst/>
            </a:prstGeom>
            <a:solidFill>
              <a:srgbClr val="1D56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a:ea typeface="+mn-ea"/>
                  <a:cs typeface="+mn-cs"/>
                </a:rPr>
                <a:t>Compute</a:t>
              </a:r>
            </a:p>
          </p:txBody>
        </p:sp>
        <p:sp>
          <p:nvSpPr>
            <p:cNvPr id="34" name="Rectangle: Rounded Corners 33">
              <a:extLst>
                <a:ext uri="{FF2B5EF4-FFF2-40B4-BE49-F238E27FC236}">
                  <a16:creationId xmlns:a16="http://schemas.microsoft.com/office/drawing/2014/main" id="{AB0C50EF-0305-3CCB-0F5F-1D4E44EF1258}"/>
                </a:ext>
              </a:extLst>
            </p:cNvPr>
            <p:cNvSpPr/>
            <p:nvPr/>
          </p:nvSpPr>
          <p:spPr>
            <a:xfrm>
              <a:off x="10206170" y="1425181"/>
              <a:ext cx="883345" cy="196474"/>
            </a:xfrm>
            <a:prstGeom prst="roundRect">
              <a:avLst/>
            </a:prstGeom>
            <a:solidFill>
              <a:srgbClr val="9FDD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C32A4"/>
                  </a:solidFill>
                  <a:effectLst/>
                  <a:uLnTx/>
                  <a:uFillTx/>
                  <a:latin typeface="Arial"/>
                  <a:ea typeface="+mn-ea"/>
                  <a:cs typeface="+mn-cs"/>
                </a:rPr>
                <a:t>Storage</a:t>
              </a:r>
            </a:p>
          </p:txBody>
        </p:sp>
        <p:sp>
          <p:nvSpPr>
            <p:cNvPr id="35" name="Rectangle 34">
              <a:extLst>
                <a:ext uri="{FF2B5EF4-FFF2-40B4-BE49-F238E27FC236}">
                  <a16:creationId xmlns:a16="http://schemas.microsoft.com/office/drawing/2014/main" id="{F75BD55B-76CD-2F8A-077C-775FCCCC4AAB}"/>
                </a:ext>
              </a:extLst>
            </p:cNvPr>
            <p:cNvSpPr/>
            <p:nvPr/>
          </p:nvSpPr>
          <p:spPr>
            <a:xfrm>
              <a:off x="9166760" y="850360"/>
              <a:ext cx="1973664" cy="1092658"/>
            </a:xfrm>
            <a:prstGeom prst="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36" name="TextBox 35">
              <a:extLst>
                <a:ext uri="{FF2B5EF4-FFF2-40B4-BE49-F238E27FC236}">
                  <a16:creationId xmlns:a16="http://schemas.microsoft.com/office/drawing/2014/main" id="{F1E8DC0F-9E5D-54EA-3DC6-2BC336863E22}"/>
                </a:ext>
              </a:extLst>
            </p:cNvPr>
            <p:cNvSpPr txBox="1"/>
            <p:nvPr/>
          </p:nvSpPr>
          <p:spPr>
            <a:xfrm>
              <a:off x="9580944" y="664329"/>
              <a:ext cx="1162177" cy="153888"/>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mn-ea"/>
                  <a:cs typeface="+mn-cs"/>
                </a:rPr>
                <a:t>Disaggregated scale</a:t>
              </a:r>
            </a:p>
          </p:txBody>
        </p:sp>
        <p:sp>
          <p:nvSpPr>
            <p:cNvPr id="37" name="TextBox 36">
              <a:extLst>
                <a:ext uri="{FF2B5EF4-FFF2-40B4-BE49-F238E27FC236}">
                  <a16:creationId xmlns:a16="http://schemas.microsoft.com/office/drawing/2014/main" id="{1BA5FEFD-BE72-4534-33B0-25673312F65B}"/>
                </a:ext>
              </a:extLst>
            </p:cNvPr>
            <p:cNvSpPr txBox="1"/>
            <p:nvPr/>
          </p:nvSpPr>
          <p:spPr>
            <a:xfrm>
              <a:off x="9665364" y="1955407"/>
              <a:ext cx="1013098" cy="153888"/>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mn-ea"/>
                  <a:cs typeface="+mn-cs"/>
                </a:rPr>
                <a:t>Integrated system</a:t>
              </a:r>
            </a:p>
          </p:txBody>
        </p:sp>
      </p:grpSp>
      <p:grpSp>
        <p:nvGrpSpPr>
          <p:cNvPr id="41" name="Group 40">
            <a:extLst>
              <a:ext uri="{FF2B5EF4-FFF2-40B4-BE49-F238E27FC236}">
                <a16:creationId xmlns:a16="http://schemas.microsoft.com/office/drawing/2014/main" id="{4E31EF48-F6B4-C319-286D-0412D7073A2D}"/>
              </a:ext>
            </a:extLst>
          </p:cNvPr>
          <p:cNvGrpSpPr/>
          <p:nvPr/>
        </p:nvGrpSpPr>
        <p:grpSpPr>
          <a:xfrm>
            <a:off x="8119052" y="3427577"/>
            <a:ext cx="4079713" cy="3434013"/>
            <a:chOff x="8119052" y="3427577"/>
            <a:chExt cx="4079713" cy="3434013"/>
          </a:xfrm>
        </p:grpSpPr>
        <p:grpSp>
          <p:nvGrpSpPr>
            <p:cNvPr id="29" name="Group 28">
              <a:extLst>
                <a:ext uri="{FF2B5EF4-FFF2-40B4-BE49-F238E27FC236}">
                  <a16:creationId xmlns:a16="http://schemas.microsoft.com/office/drawing/2014/main" id="{4D38BD0B-13BE-D569-403A-41B3CA87E5EF}"/>
                </a:ext>
              </a:extLst>
            </p:cNvPr>
            <p:cNvGrpSpPr/>
            <p:nvPr/>
          </p:nvGrpSpPr>
          <p:grpSpPr>
            <a:xfrm>
              <a:off x="8119052" y="3427577"/>
              <a:ext cx="4079713" cy="3434013"/>
              <a:chOff x="8119052" y="3427577"/>
              <a:chExt cx="4079713" cy="3434013"/>
            </a:xfrm>
          </p:grpSpPr>
          <p:sp>
            <p:nvSpPr>
              <p:cNvPr id="10" name="Rectangle 9">
                <a:extLst>
                  <a:ext uri="{FF2B5EF4-FFF2-40B4-BE49-F238E27FC236}">
                    <a16:creationId xmlns:a16="http://schemas.microsoft.com/office/drawing/2014/main" id="{EAF97A02-095F-1934-FE32-7940E2BF86C0}"/>
                  </a:ext>
                </a:extLst>
              </p:cNvPr>
              <p:cNvSpPr/>
              <p:nvPr/>
            </p:nvSpPr>
            <p:spPr>
              <a:xfrm>
                <a:off x="8129685" y="6409714"/>
                <a:ext cx="4069080" cy="451876"/>
              </a:xfrm>
              <a:prstGeom prst="rect">
                <a:avLst/>
              </a:prstGeom>
              <a:solidFill>
                <a:srgbClr val="0C32A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D6CC0747-B1E2-2627-FD34-ACC75E319937}"/>
                  </a:ext>
                </a:extLst>
              </p:cNvPr>
              <p:cNvSpPr/>
              <p:nvPr/>
            </p:nvSpPr>
            <p:spPr>
              <a:xfrm rot="10800000">
                <a:off x="8119052" y="3427577"/>
                <a:ext cx="4069080" cy="3419788"/>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101" name="Group 100">
                <a:extLst>
                  <a:ext uri="{FF2B5EF4-FFF2-40B4-BE49-F238E27FC236}">
                    <a16:creationId xmlns:a16="http://schemas.microsoft.com/office/drawing/2014/main" id="{4738FC68-925E-F736-8E2A-87FFD659CA86}"/>
                  </a:ext>
                </a:extLst>
              </p:cNvPr>
              <p:cNvGrpSpPr/>
              <p:nvPr/>
            </p:nvGrpSpPr>
            <p:grpSpPr>
              <a:xfrm>
                <a:off x="8576914" y="3633446"/>
                <a:ext cx="3523075" cy="3125317"/>
                <a:chOff x="8576914" y="3633446"/>
                <a:chExt cx="3523075" cy="3125317"/>
              </a:xfrm>
            </p:grpSpPr>
            <p:sp>
              <p:nvSpPr>
                <p:cNvPr id="6" name="TextBox 5">
                  <a:extLst>
                    <a:ext uri="{FF2B5EF4-FFF2-40B4-BE49-F238E27FC236}">
                      <a16:creationId xmlns:a16="http://schemas.microsoft.com/office/drawing/2014/main" id="{8A0093E4-9119-732C-5028-6ED9A79935FA}"/>
                    </a:ext>
                  </a:extLst>
                </p:cNvPr>
                <p:cNvSpPr txBox="1"/>
                <p:nvPr/>
              </p:nvSpPr>
              <p:spPr>
                <a:xfrm>
                  <a:off x="8955568" y="6512542"/>
                  <a:ext cx="2413472"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Open Ecosystem</a:t>
                  </a:r>
                </a:p>
              </p:txBody>
            </p:sp>
            <p:sp>
              <p:nvSpPr>
                <p:cNvPr id="132" name="TextBox 131">
                  <a:extLst>
                    <a:ext uri="{FF2B5EF4-FFF2-40B4-BE49-F238E27FC236}">
                      <a16:creationId xmlns:a16="http://schemas.microsoft.com/office/drawing/2014/main" id="{0CF29B40-F19B-7D60-455E-E01C8D7BE46C}"/>
                    </a:ext>
                  </a:extLst>
                </p:cNvPr>
                <p:cNvSpPr txBox="1"/>
                <p:nvPr/>
              </p:nvSpPr>
              <p:spPr>
                <a:xfrm>
                  <a:off x="8576914" y="3633446"/>
                  <a:ext cx="3523075" cy="528350"/>
                </a:xfrm>
                <a:prstGeom prst="rect">
                  <a:avLst/>
                </a:prstGeom>
                <a:noFill/>
              </p:spPr>
              <p:txBody>
                <a:bodyPr wrap="square" lIns="91440" tIns="45720" rIns="91440" bIns="45720" anchor="t">
                  <a:spAutoFit/>
                </a:bodyPr>
                <a:lstStyle/>
                <a:p>
                  <a:pPr marL="0" marR="0" lvl="0" indent="0" algn="ctr" defTabSz="914377" rtl="0" eaLnBrk="1" fontAlgn="auto" latinLnBrk="0" hangingPunct="1">
                    <a:lnSpc>
                      <a:spcPts val="1700"/>
                    </a:lnSpc>
                    <a:spcBef>
                      <a:spcPts val="100"/>
                    </a:spcBef>
                    <a:spcAft>
                      <a:spcPts val="0"/>
                    </a:spcAft>
                    <a:buClrTx/>
                    <a:buSzTx/>
                    <a:buFontTx/>
                    <a:buNone/>
                    <a:tabLst/>
                    <a:defRPr/>
                  </a:pPr>
                  <a:r>
                    <a:rPr kumimoji="0" lang="en-US" sz="1600" b="1" i="0" u="none" strike="noStrike" kern="1200" cap="none" spc="0" normalizeH="0" baseline="0" noProof="0">
                      <a:ln>
                        <a:noFill/>
                      </a:ln>
                      <a:solidFill>
                        <a:srgbClr val="F4BB5E"/>
                      </a:solidFill>
                      <a:effectLst/>
                      <a:uLnTx/>
                      <a:uFillTx/>
                      <a:latin typeface="Arial"/>
                      <a:ea typeface="+mn-ea"/>
                      <a:cs typeface="+mn-cs"/>
                    </a:rPr>
                    <a:t>Broad support for multiple hypervisors</a:t>
                  </a:r>
                </a:p>
              </p:txBody>
            </p:sp>
            <p:grpSp>
              <p:nvGrpSpPr>
                <p:cNvPr id="85" name="Group 84">
                  <a:extLst>
                    <a:ext uri="{FF2B5EF4-FFF2-40B4-BE49-F238E27FC236}">
                      <a16:creationId xmlns:a16="http://schemas.microsoft.com/office/drawing/2014/main" id="{27EC5A31-AEBC-2573-F3AB-5924C3EC64B9}"/>
                    </a:ext>
                  </a:extLst>
                </p:cNvPr>
                <p:cNvGrpSpPr/>
                <p:nvPr/>
              </p:nvGrpSpPr>
              <p:grpSpPr>
                <a:xfrm>
                  <a:off x="8751472" y="4278041"/>
                  <a:ext cx="3173958" cy="1931346"/>
                  <a:chOff x="8445882" y="3715682"/>
                  <a:chExt cx="3561536" cy="2610289"/>
                </a:xfrm>
              </p:grpSpPr>
              <p:sp>
                <p:nvSpPr>
                  <p:cNvPr id="86" name="Rectangle 85">
                    <a:extLst>
                      <a:ext uri="{FF2B5EF4-FFF2-40B4-BE49-F238E27FC236}">
                        <a16:creationId xmlns:a16="http://schemas.microsoft.com/office/drawing/2014/main" id="{DEB01192-D13F-4C54-28DE-759C4563B3C8}"/>
                      </a:ext>
                    </a:extLst>
                  </p:cNvPr>
                  <p:cNvSpPr/>
                  <p:nvPr/>
                </p:nvSpPr>
                <p:spPr>
                  <a:xfrm>
                    <a:off x="8445882" y="3715682"/>
                    <a:ext cx="3561536" cy="2610289"/>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a:ln>
                        <a:noFill/>
                      </a:ln>
                      <a:solidFill>
                        <a:srgbClr val="000000"/>
                      </a:solidFill>
                      <a:effectLst/>
                      <a:uLnTx/>
                      <a:uFillTx/>
                      <a:latin typeface="Arial"/>
                      <a:ea typeface="+mn-ea"/>
                      <a:cs typeface="+mn-cs"/>
                    </a:endParaRPr>
                  </a:p>
                </p:txBody>
              </p:sp>
              <p:pic>
                <p:nvPicPr>
                  <p:cNvPr id="87" name="Picture 8" descr="Rancher Brand Guidelines &amp;amp; Resources">
                    <a:extLst>
                      <a:ext uri="{FF2B5EF4-FFF2-40B4-BE49-F238E27FC236}">
                        <a16:creationId xmlns:a16="http://schemas.microsoft.com/office/drawing/2014/main" id="{02DC1233-A645-FADA-6357-BAA4138B5A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60354" y="3761909"/>
                    <a:ext cx="1147064" cy="835072"/>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14" descr="ACS partners with VMware">
                    <a:extLst>
                      <a:ext uri="{FF2B5EF4-FFF2-40B4-BE49-F238E27FC236}">
                        <a16:creationId xmlns:a16="http://schemas.microsoft.com/office/drawing/2014/main" id="{889182F9-6F44-E7A0-EB10-84026234655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8181" y="4615283"/>
                    <a:ext cx="945014" cy="1001704"/>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16" descr="What is Google Cloud Anthos' promise for hybrid &amp; multi-cloud environments?  | by Jay Chapel | Medium">
                    <a:extLst>
                      <a:ext uri="{FF2B5EF4-FFF2-40B4-BE49-F238E27FC236}">
                        <a16:creationId xmlns:a16="http://schemas.microsoft.com/office/drawing/2014/main" id="{E2E450FD-EA78-59D4-FF70-0E326B00262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01895" y="4626247"/>
                    <a:ext cx="989924" cy="618702"/>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18" descr="Red Hat OpenShift | Tigera Partner">
                    <a:extLst>
                      <a:ext uri="{FF2B5EF4-FFF2-40B4-BE49-F238E27FC236}">
                        <a16:creationId xmlns:a16="http://schemas.microsoft.com/office/drawing/2014/main" id="{32A7DADB-5B51-A521-FF5B-CBCA26CDEF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28217" y="5560038"/>
                    <a:ext cx="945014" cy="630009"/>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20" descr="OpenStack - Wikipedia">
                    <a:extLst>
                      <a:ext uri="{FF2B5EF4-FFF2-40B4-BE49-F238E27FC236}">
                        <a16:creationId xmlns:a16="http://schemas.microsoft.com/office/drawing/2014/main" id="{5FA8F368-87C8-09A9-8B58-23B229BC76B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04275" y="5624086"/>
                    <a:ext cx="905520" cy="437668"/>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22" descr="LXD 5.0 ​​arrives with improvements, optimizations and more">
                    <a:extLst>
                      <a:ext uri="{FF2B5EF4-FFF2-40B4-BE49-F238E27FC236}">
                        <a16:creationId xmlns:a16="http://schemas.microsoft.com/office/drawing/2014/main" id="{4BA87FD2-983E-8D3D-F428-366895C0A14C}"/>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6848" t="-160" r="27291" b="1"/>
                  <a:stretch/>
                </p:blipFill>
                <p:spPr bwMode="auto">
                  <a:xfrm>
                    <a:off x="11204488" y="5610806"/>
                    <a:ext cx="592457" cy="477671"/>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24" descr="KVM: Fun with virtualization on the ODROID-H2 | ODROID Magazine">
                    <a:extLst>
                      <a:ext uri="{FF2B5EF4-FFF2-40B4-BE49-F238E27FC236}">
                        <a16:creationId xmlns:a16="http://schemas.microsoft.com/office/drawing/2014/main" id="{9C4B07F9-8C58-62C2-F185-FAC9D974919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985304" y="4697827"/>
                    <a:ext cx="925162" cy="618702"/>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94" descr="A logo with a black background&#10;&#10;Description automatically generated">
                    <a:extLst>
                      <a:ext uri="{FF2B5EF4-FFF2-40B4-BE49-F238E27FC236}">
                        <a16:creationId xmlns:a16="http://schemas.microsoft.com/office/drawing/2014/main" id="{417352C4-0AFC-B466-20C8-B5A51DCC415F}"/>
                      </a:ext>
                    </a:extLst>
                  </p:cNvPr>
                  <p:cNvPicPr>
                    <a:picLocks noChangeAspect="1"/>
                  </p:cNvPicPr>
                  <p:nvPr/>
                </p:nvPicPr>
                <p:blipFill>
                  <a:blip r:embed="rId13"/>
                  <a:stretch>
                    <a:fillRect/>
                  </a:stretch>
                </p:blipFill>
                <p:spPr>
                  <a:xfrm>
                    <a:off x="8491511" y="3718329"/>
                    <a:ext cx="1031266" cy="1031266"/>
                  </a:xfrm>
                  <a:prstGeom prst="rect">
                    <a:avLst/>
                  </a:prstGeom>
                </p:spPr>
              </p:pic>
            </p:grpSp>
          </p:grpSp>
        </p:grpSp>
        <p:pic>
          <p:nvPicPr>
            <p:cNvPr id="40" name="Picture 39" descr="A black and white logo&#10;&#10;AI-generated content may be incorrect.">
              <a:extLst>
                <a:ext uri="{FF2B5EF4-FFF2-40B4-BE49-F238E27FC236}">
                  <a16:creationId xmlns:a16="http://schemas.microsoft.com/office/drawing/2014/main" id="{A590F55B-743B-4168-590A-FAFFECFAC86D}"/>
                </a:ext>
              </a:extLst>
            </p:cNvPr>
            <p:cNvPicPr>
              <a:picLocks noChangeAspect="1"/>
            </p:cNvPicPr>
            <p:nvPr/>
          </p:nvPicPr>
          <p:blipFill>
            <a:blip r:embed="rId14"/>
            <a:stretch>
              <a:fillRect/>
            </a:stretch>
          </p:blipFill>
          <p:spPr>
            <a:xfrm>
              <a:off x="9570484" y="4445070"/>
              <a:ext cx="1454033" cy="428238"/>
            </a:xfrm>
            <a:prstGeom prst="rect">
              <a:avLst/>
            </a:prstGeom>
          </p:spPr>
        </p:pic>
      </p:grpSp>
      <p:pic>
        <p:nvPicPr>
          <p:cNvPr id="1026" name="Picture 2" descr="F1Soft International">
            <a:extLst>
              <a:ext uri="{FF2B5EF4-FFF2-40B4-BE49-F238E27FC236}">
                <a16:creationId xmlns:a16="http://schemas.microsoft.com/office/drawing/2014/main" id="{1DDC1A9A-99D4-8ABA-4B5C-1067488FCED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647486" y="2635733"/>
            <a:ext cx="545484" cy="545484"/>
          </a:xfrm>
          <a:prstGeom prst="rect">
            <a:avLst/>
          </a:prstGeom>
          <a:noFill/>
          <a:extLst>
            <a:ext uri="{909E8E84-426E-40DD-AFC4-6F175D3DCCD1}">
              <a14:hiddenFill xmlns:a14="http://schemas.microsoft.com/office/drawing/2010/main">
                <a:solidFill>
                  <a:srgbClr val="FFFFFF"/>
                </a:solidFill>
              </a14:hiddenFill>
            </a:ext>
          </a:extLst>
        </p:spPr>
      </p:pic>
      <p:grpSp>
        <p:nvGrpSpPr>
          <p:cNvPr id="65" name="Group 64">
            <a:extLst>
              <a:ext uri="{FF2B5EF4-FFF2-40B4-BE49-F238E27FC236}">
                <a16:creationId xmlns:a16="http://schemas.microsoft.com/office/drawing/2014/main" id="{84F539C7-BC40-A18E-0DE6-3C1BCBA39E19}"/>
              </a:ext>
            </a:extLst>
          </p:cNvPr>
          <p:cNvGrpSpPr/>
          <p:nvPr/>
        </p:nvGrpSpPr>
        <p:grpSpPr>
          <a:xfrm>
            <a:off x="46407" y="5371103"/>
            <a:ext cx="3967117" cy="914400"/>
            <a:chOff x="46407" y="5371103"/>
            <a:chExt cx="3967117" cy="914400"/>
          </a:xfrm>
        </p:grpSpPr>
        <p:sp>
          <p:nvSpPr>
            <p:cNvPr id="46" name="Arrow: Chevron 45">
              <a:extLst>
                <a:ext uri="{FF2B5EF4-FFF2-40B4-BE49-F238E27FC236}">
                  <a16:creationId xmlns:a16="http://schemas.microsoft.com/office/drawing/2014/main" id="{6D761064-E230-A40D-415E-6133EC99EAD2}"/>
                </a:ext>
              </a:extLst>
            </p:cNvPr>
            <p:cNvSpPr/>
            <p:nvPr/>
          </p:nvSpPr>
          <p:spPr>
            <a:xfrm>
              <a:off x="364170" y="5371103"/>
              <a:ext cx="1828800" cy="914400"/>
            </a:xfrm>
            <a:prstGeom prst="chevron">
              <a:avLst>
                <a:gd name="adj" fmla="val 33198"/>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bIns="182880"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
                <a:ea typeface="+mn-ea"/>
                <a:cs typeface="+mn-cs"/>
              </a:endParaRPr>
            </a:p>
          </p:txBody>
        </p:sp>
        <p:sp>
          <p:nvSpPr>
            <p:cNvPr id="47" name="Arrow: Chevron 46">
              <a:extLst>
                <a:ext uri="{FF2B5EF4-FFF2-40B4-BE49-F238E27FC236}">
                  <a16:creationId xmlns:a16="http://schemas.microsoft.com/office/drawing/2014/main" id="{A09FA0D6-4CF2-96DF-FD1B-80DDD6AD54A0}"/>
                </a:ext>
              </a:extLst>
            </p:cNvPr>
            <p:cNvSpPr/>
            <p:nvPr/>
          </p:nvSpPr>
          <p:spPr>
            <a:xfrm>
              <a:off x="1498628" y="5371103"/>
              <a:ext cx="1645920" cy="914400"/>
            </a:xfrm>
            <a:prstGeom prst="chevron">
              <a:avLst>
                <a:gd name="adj" fmla="val 33198"/>
              </a:avLst>
            </a:prstGeom>
            <a:solidFill>
              <a:srgbClr val="6C87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60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
                <a:ea typeface="+mn-ea"/>
                <a:cs typeface="+mn-cs"/>
              </a:endParaRPr>
            </a:p>
          </p:txBody>
        </p:sp>
        <p:sp>
          <p:nvSpPr>
            <p:cNvPr id="49" name="Arrow: Chevron 48">
              <a:extLst>
                <a:ext uri="{FF2B5EF4-FFF2-40B4-BE49-F238E27FC236}">
                  <a16:creationId xmlns:a16="http://schemas.microsoft.com/office/drawing/2014/main" id="{89432B64-405C-423A-03A6-5D71795094B7}"/>
                </a:ext>
              </a:extLst>
            </p:cNvPr>
            <p:cNvSpPr/>
            <p:nvPr/>
          </p:nvSpPr>
          <p:spPr>
            <a:xfrm>
              <a:off x="2516614" y="5371103"/>
              <a:ext cx="1496910" cy="914400"/>
            </a:xfrm>
            <a:prstGeom prst="chevron">
              <a:avLst>
                <a:gd name="adj" fmla="val 33198"/>
              </a:avLst>
            </a:prstGeom>
            <a:solidFill>
              <a:srgbClr val="C9D6E4"/>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marL="0" marR="0" lvl="0" indent="0" algn="ctr" defTabSz="914400" rtl="0" eaLnBrk="1" fontAlgn="auto" latinLnBrk="0" hangingPunct="1">
                <a:lnSpc>
                  <a:spcPct val="85000"/>
                </a:lnSpc>
                <a:spcBef>
                  <a:spcPts val="600"/>
                </a:spcBef>
                <a:spcAft>
                  <a:spcPts val="0"/>
                </a:spcAft>
                <a:buClrTx/>
                <a:buSzTx/>
                <a:buFontTx/>
                <a:buNone/>
                <a:tabLst/>
                <a:defRPr/>
              </a:pPr>
              <a:endParaRPr kumimoji="0" lang="en-US" sz="1100" b="1" i="0" u="none" strike="noStrike" kern="1200" cap="none" spc="0" normalizeH="0" baseline="0" noProof="0">
                <a:ln>
                  <a:noFill/>
                </a:ln>
                <a:solidFill>
                  <a:srgbClr val="000000"/>
                </a:solidFill>
                <a:effectLst/>
                <a:uLnTx/>
                <a:uFillTx/>
                <a:latin typeface="Arial "/>
                <a:ea typeface="+mn-ea"/>
                <a:cs typeface="+mn-cs"/>
              </a:endParaRPr>
            </a:p>
          </p:txBody>
        </p:sp>
        <p:sp>
          <p:nvSpPr>
            <p:cNvPr id="51" name="Arrow: Pentagon 50">
              <a:extLst>
                <a:ext uri="{FF2B5EF4-FFF2-40B4-BE49-F238E27FC236}">
                  <a16:creationId xmlns:a16="http://schemas.microsoft.com/office/drawing/2014/main" id="{EF0C15D7-DBFD-7C3F-6201-FE8D01D3C52F}"/>
                </a:ext>
              </a:extLst>
            </p:cNvPr>
            <p:cNvSpPr/>
            <p:nvPr/>
          </p:nvSpPr>
          <p:spPr>
            <a:xfrm>
              <a:off x="46407" y="5371103"/>
              <a:ext cx="914400" cy="914400"/>
            </a:xfrm>
            <a:prstGeom prst="homePlate">
              <a:avLst>
                <a:gd name="adj" fmla="val 39598"/>
              </a:avLst>
            </a:prstGeom>
            <a:solidFill>
              <a:srgbClr val="1E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a:ea typeface="+mn-ea"/>
                  <a:cs typeface="+mn-cs"/>
                </a:rPr>
                <a:t>SAE</a:t>
              </a:r>
              <a:endParaRPr kumimoji="0" lang="en-US" sz="1100" b="0" i="0" u="none" strike="noStrike" kern="1200" cap="none" spc="0" normalizeH="0" baseline="0" noProof="0">
                <a:ln>
                  <a:noFill/>
                </a:ln>
                <a:solidFill>
                  <a:srgbClr val="000000"/>
                </a:solidFill>
                <a:effectLst/>
                <a:uLnTx/>
                <a:uFillTx/>
                <a:latin typeface="Arial"/>
                <a:ea typeface="+mn-ea"/>
                <a:cs typeface="+mn-cs"/>
              </a:endParaRPr>
            </a:p>
          </p:txBody>
        </p:sp>
        <p:sp>
          <p:nvSpPr>
            <p:cNvPr id="54" name="Rectangle 53">
              <a:extLst>
                <a:ext uri="{FF2B5EF4-FFF2-40B4-BE49-F238E27FC236}">
                  <a16:creationId xmlns:a16="http://schemas.microsoft.com/office/drawing/2014/main" id="{0CF58FB6-F932-4DBA-712B-C1539A7EDD3A}"/>
                </a:ext>
              </a:extLst>
            </p:cNvPr>
            <p:cNvSpPr/>
            <p:nvPr/>
          </p:nvSpPr>
          <p:spPr>
            <a:xfrm>
              <a:off x="912735" y="5430838"/>
              <a:ext cx="825975" cy="6943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1E2C3A"/>
                  </a:solidFill>
                  <a:effectLst/>
                  <a:uLnTx/>
                  <a:uFillTx/>
                  <a:latin typeface="Arial"/>
                  <a:ea typeface="+mn-ea"/>
                  <a:cs typeface="+mn-cs"/>
                </a:rPr>
                <a:t>built on</a:t>
              </a: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100" b="1" i="0" u="none" strike="noStrike" kern="1200" cap="none" spc="0" normalizeH="0" baseline="0" noProof="0">
                  <a:ln>
                    <a:noFill/>
                  </a:ln>
                  <a:solidFill>
                    <a:srgbClr val="1E2C3A"/>
                  </a:solidFill>
                  <a:effectLst/>
                  <a:uLnTx/>
                  <a:uFillTx/>
                  <a:latin typeface="Arial"/>
                  <a:ea typeface="+mn-ea"/>
                  <a:cs typeface="+mn-cs"/>
                </a:rPr>
                <a:t>Erasure Coding</a:t>
              </a:r>
            </a:p>
          </p:txBody>
        </p:sp>
        <p:sp>
          <p:nvSpPr>
            <p:cNvPr id="55" name="Rectangle 54">
              <a:extLst>
                <a:ext uri="{FF2B5EF4-FFF2-40B4-BE49-F238E27FC236}">
                  <a16:creationId xmlns:a16="http://schemas.microsoft.com/office/drawing/2014/main" id="{94FDEBC6-7AF6-C410-30DD-AFE3A985BCCC}"/>
                </a:ext>
              </a:extLst>
            </p:cNvPr>
            <p:cNvSpPr/>
            <p:nvPr/>
          </p:nvSpPr>
          <p:spPr>
            <a:xfrm>
              <a:off x="1848276" y="5430838"/>
              <a:ext cx="914400" cy="6943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2C2C2C"/>
                  </a:solidFill>
                  <a:effectLst/>
                  <a:uLnTx/>
                  <a:uFillTx/>
                  <a:latin typeface="Arial"/>
                  <a:ea typeface="+mn-ea"/>
                  <a:cs typeface="+mn-cs"/>
                </a:rPr>
                <a:t>designed for </a:t>
              </a: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100" b="1" i="0" u="none" strike="noStrike" kern="1200" cap="none" spc="0" normalizeH="0" baseline="0" noProof="0">
                  <a:ln>
                    <a:noFill/>
                  </a:ln>
                  <a:solidFill>
                    <a:srgbClr val="2C2C2C"/>
                  </a:solidFill>
                  <a:effectLst/>
                  <a:uLnTx/>
                  <a:uFillTx/>
                  <a:latin typeface="Arial"/>
                  <a:ea typeface="+mn-ea"/>
                  <a:cs typeface="+mn-cs"/>
                </a:rPr>
                <a:t>Native Block</a:t>
              </a:r>
            </a:p>
          </p:txBody>
        </p:sp>
        <p:sp>
          <p:nvSpPr>
            <p:cNvPr id="62" name="Rectangle 61">
              <a:extLst>
                <a:ext uri="{FF2B5EF4-FFF2-40B4-BE49-F238E27FC236}">
                  <a16:creationId xmlns:a16="http://schemas.microsoft.com/office/drawing/2014/main" id="{D7A4E366-D293-25A7-A58C-BC8FAAFAFDEC}"/>
                </a:ext>
              </a:extLst>
            </p:cNvPr>
            <p:cNvSpPr/>
            <p:nvPr/>
          </p:nvSpPr>
          <p:spPr>
            <a:xfrm>
              <a:off x="2810296" y="5430838"/>
              <a:ext cx="1088477" cy="6943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2C2C2C"/>
                  </a:solidFill>
                  <a:effectLst/>
                  <a:uLnTx/>
                  <a:uFillTx/>
                  <a:latin typeface="Arial"/>
                  <a:ea typeface="+mn-ea"/>
                  <a:cs typeface="+mn-cs"/>
                </a:rPr>
                <a:t>Implemented as</a:t>
              </a: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100" b="1" i="0" u="none" strike="noStrike" kern="1200" cap="none" spc="0" normalizeH="0" baseline="0" noProof="0">
                  <a:ln>
                    <a:noFill/>
                  </a:ln>
                  <a:solidFill>
                    <a:srgbClr val="2C2C2C"/>
                  </a:solidFill>
                  <a:effectLst/>
                  <a:uLnTx/>
                  <a:uFillTx/>
                  <a:latin typeface="Arial"/>
                  <a:ea typeface="+mn-ea"/>
                  <a:cs typeface="+mn-cs"/>
                </a:rPr>
                <a:t>Distributed Scale-Out</a:t>
              </a:r>
            </a:p>
          </p:txBody>
        </p:sp>
      </p:grpSp>
      <p:sp>
        <p:nvSpPr>
          <p:cNvPr id="64" name="TextBox 63">
            <a:extLst>
              <a:ext uri="{FF2B5EF4-FFF2-40B4-BE49-F238E27FC236}">
                <a16:creationId xmlns:a16="http://schemas.microsoft.com/office/drawing/2014/main" id="{1E09D47D-099B-8625-9038-93EB49EB1095}"/>
              </a:ext>
            </a:extLst>
          </p:cNvPr>
          <p:cNvSpPr txBox="1"/>
          <p:nvPr/>
        </p:nvSpPr>
        <p:spPr>
          <a:xfrm>
            <a:off x="333168" y="4470570"/>
            <a:ext cx="336416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Arial"/>
                <a:ea typeface="+mn-ea"/>
                <a:cs typeface="+mn-cs"/>
              </a:rPr>
              <a:t>Why It Matters?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SAE eliminates the trade-offs of traditional storage, empowering enterprises to consolidate workloads, reduce costs, and scale with confidence.</a:t>
            </a:r>
          </a:p>
        </p:txBody>
      </p:sp>
      <p:sp>
        <p:nvSpPr>
          <p:cNvPr id="39" name="Rectangle: Top Corners Rounded 38">
            <a:extLst>
              <a:ext uri="{FF2B5EF4-FFF2-40B4-BE49-F238E27FC236}">
                <a16:creationId xmlns:a16="http://schemas.microsoft.com/office/drawing/2014/main" id="{1B5B5D5D-C08E-5002-9F3E-1EBEEDEA0F4E}"/>
              </a:ext>
            </a:extLst>
          </p:cNvPr>
          <p:cNvSpPr/>
          <p:nvPr/>
        </p:nvSpPr>
        <p:spPr>
          <a:xfrm>
            <a:off x="4774496" y="2716370"/>
            <a:ext cx="2840038" cy="448023"/>
          </a:xfrm>
          <a:prstGeom prst="round2SameRect">
            <a:avLst/>
          </a:prstGeom>
          <a:solidFill>
            <a:schemeClr val="accent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42" name="TextBox 41">
            <a:extLst>
              <a:ext uri="{FF2B5EF4-FFF2-40B4-BE49-F238E27FC236}">
                <a16:creationId xmlns:a16="http://schemas.microsoft.com/office/drawing/2014/main" id="{CCD6FDF2-1D7D-80CB-6B4F-617B57F82F62}"/>
              </a:ext>
            </a:extLst>
          </p:cNvPr>
          <p:cNvSpPr txBox="1"/>
          <p:nvPr/>
        </p:nvSpPr>
        <p:spPr>
          <a:xfrm>
            <a:off x="5091804" y="2748913"/>
            <a:ext cx="2205422" cy="15388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300" normalizeH="0" baseline="0" noProof="0">
                <a:ln>
                  <a:noFill/>
                </a:ln>
                <a:solidFill>
                  <a:srgbClr val="0672CB">
                    <a:lumMod val="40000"/>
                    <a:lumOff val="60000"/>
                  </a:srgbClr>
                </a:solidFill>
                <a:effectLst/>
                <a:uLnTx/>
                <a:uFillTx/>
                <a:latin typeface="Arial"/>
                <a:ea typeface="+mn-ea"/>
                <a:cs typeface="+mn-cs"/>
              </a:rPr>
              <a:t>POWERFLEX</a:t>
            </a:r>
          </a:p>
        </p:txBody>
      </p:sp>
      <p:pic>
        <p:nvPicPr>
          <p:cNvPr id="18" name="Picture 17">
            <a:extLst>
              <a:ext uri="{FF2B5EF4-FFF2-40B4-BE49-F238E27FC236}">
                <a16:creationId xmlns:a16="http://schemas.microsoft.com/office/drawing/2014/main" id="{3CCD5C9C-0C80-3D29-046E-0B332FE23AAB}"/>
              </a:ext>
            </a:extLst>
          </p:cNvPr>
          <p:cNvPicPr>
            <a:picLocks noChangeAspect="1"/>
          </p:cNvPicPr>
          <p:nvPr/>
        </p:nvPicPr>
        <p:blipFill>
          <a:blip r:embed="rId16"/>
          <a:srcRect/>
          <a:stretch/>
        </p:blipFill>
        <p:spPr>
          <a:xfrm>
            <a:off x="3787362" y="2812633"/>
            <a:ext cx="4752684" cy="1904011"/>
          </a:xfrm>
          <a:prstGeom prst="rect">
            <a:avLst/>
          </a:prstGeom>
          <a:ln>
            <a:noFill/>
          </a:ln>
          <a:effectLst>
            <a:outerShdw blurRad="127000" algn="ctr" rotWithShape="0">
              <a:prstClr val="black">
                <a:alpha val="70000"/>
              </a:prstClr>
            </a:outerShdw>
          </a:effectLst>
        </p:spPr>
      </p:pic>
    </p:spTree>
    <p:extLst>
      <p:ext uri="{BB962C8B-B14F-4D97-AF65-F5344CB8AC3E}">
        <p14:creationId xmlns:p14="http://schemas.microsoft.com/office/powerpoint/2010/main" val="278915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2B4157">
            <a:alpha val="99000"/>
          </a:srgb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E00B0D-0A3A-49A3-0653-8DACAF2358DD}"/>
              </a:ext>
              <a:ext uri="{C183D7F6-B498-43B3-948B-1728B52AA6E4}">
                <adec:decorative xmlns:adec="http://schemas.microsoft.com/office/drawing/2017/decorative" val="1"/>
              </a:ext>
            </a:extLst>
          </p:cNvPr>
          <p:cNvPicPr>
            <a:picLocks noChangeAspect="1"/>
          </p:cNvPicPr>
          <p:nvPr/>
        </p:nvPicPr>
        <p:blipFill>
          <a:blip r:embed="rId3"/>
          <a:srcRect t="19936" b="19936"/>
          <a:stretch/>
        </p:blipFill>
        <p:spPr>
          <a:xfrm>
            <a:off x="0" y="-1"/>
            <a:ext cx="12192000" cy="3673641"/>
          </a:xfrm>
          <a:prstGeom prst="rect">
            <a:avLst/>
          </a:prstGeom>
        </p:spPr>
      </p:pic>
      <p:sp>
        <p:nvSpPr>
          <p:cNvPr id="12" name="Rectangle 11">
            <a:extLst>
              <a:ext uri="{FF2B5EF4-FFF2-40B4-BE49-F238E27FC236}">
                <a16:creationId xmlns:a16="http://schemas.microsoft.com/office/drawing/2014/main" id="{83330FC9-232A-4A1D-80AB-75D9841B29BE}"/>
              </a:ext>
              <a:ext uri="{C183D7F6-B498-43B3-948B-1728B52AA6E4}">
                <adec:decorative xmlns:adec="http://schemas.microsoft.com/office/drawing/2017/decorative" val="1"/>
              </a:ext>
            </a:extLst>
          </p:cNvPr>
          <p:cNvSpPr/>
          <p:nvPr/>
        </p:nvSpPr>
        <p:spPr>
          <a:xfrm>
            <a:off x="0" y="840"/>
            <a:ext cx="9999579" cy="3673643"/>
          </a:xfrm>
          <a:prstGeom prst="rect">
            <a:avLst/>
          </a:prstGeom>
          <a:gradFill flip="none" rotWithShape="1">
            <a:gsLst>
              <a:gs pos="0">
                <a:srgbClr val="000000">
                  <a:alpha val="65000"/>
                </a:srgbClr>
              </a:gs>
              <a:gs pos="35000">
                <a:srgbClr val="000000">
                  <a:alpha val="50000"/>
                </a:srgbClr>
              </a:gs>
              <a:gs pos="50000">
                <a:srgbClr val="00000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377"/>
            <a:endParaRPr lang="en-US" sz="1333">
              <a:solidFill>
                <a:srgbClr val="FFFFFF"/>
              </a:solidFill>
              <a:latin typeface="Arial" panose="020B0604020202020204" pitchFamily="34" charset="0"/>
            </a:endParaRPr>
          </a:p>
        </p:txBody>
      </p:sp>
      <p:sp>
        <p:nvSpPr>
          <p:cNvPr id="154" name="Rectangle 153">
            <a:extLst>
              <a:ext uri="{FF2B5EF4-FFF2-40B4-BE49-F238E27FC236}">
                <a16:creationId xmlns:a16="http://schemas.microsoft.com/office/drawing/2014/main" id="{824BC7B9-2EA3-33E9-3268-B7A74AE7522F}"/>
              </a:ext>
              <a:ext uri="{C183D7F6-B498-43B3-948B-1728B52AA6E4}">
                <adec:decorative xmlns:adec="http://schemas.microsoft.com/office/drawing/2017/decorative" val="1"/>
              </a:ext>
            </a:extLst>
          </p:cNvPr>
          <p:cNvSpPr/>
          <p:nvPr/>
        </p:nvSpPr>
        <p:spPr>
          <a:xfrm>
            <a:off x="73313" y="2267"/>
            <a:ext cx="12042987" cy="3673643"/>
          </a:xfrm>
          <a:prstGeom prst="rect">
            <a:avLst/>
          </a:prstGeom>
          <a:gradFill flip="none" rotWithShape="1">
            <a:gsLst>
              <a:gs pos="0">
                <a:schemeClr val="bg2">
                  <a:alpha val="65000"/>
                </a:schemeClr>
              </a:gs>
              <a:gs pos="44000">
                <a:schemeClr val="bg2">
                  <a:alpha val="50000"/>
                </a:schemeClr>
              </a:gs>
              <a:gs pos="7300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377"/>
            <a:endParaRPr lang="en-US" sz="1333">
              <a:solidFill>
                <a:srgbClr val="FFFFFF"/>
              </a:solidFill>
              <a:latin typeface="Arial" panose="020B0604020202020204" pitchFamily="34" charset="0"/>
            </a:endParaRPr>
          </a:p>
        </p:txBody>
      </p:sp>
      <p:sp>
        <p:nvSpPr>
          <p:cNvPr id="27" name="Title 26">
            <a:extLst>
              <a:ext uri="{FF2B5EF4-FFF2-40B4-BE49-F238E27FC236}">
                <a16:creationId xmlns:a16="http://schemas.microsoft.com/office/drawing/2014/main" id="{24553076-94A0-432A-452F-458836A71CD1}"/>
              </a:ext>
            </a:extLst>
          </p:cNvPr>
          <p:cNvSpPr>
            <a:spLocks noGrp="1"/>
          </p:cNvSpPr>
          <p:nvPr>
            <p:ph type="title"/>
          </p:nvPr>
        </p:nvSpPr>
        <p:spPr>
          <a:xfrm>
            <a:off x="4171696" y="-457200"/>
            <a:ext cx="3854704" cy="395816"/>
          </a:xfrm>
        </p:spPr>
        <p:txBody>
          <a:bodyPr/>
          <a:lstStyle/>
          <a:p>
            <a:r>
              <a:rPr lang="en-US">
                <a:solidFill>
                  <a:schemeClr val="tx1">
                    <a:lumMod val="60000"/>
                    <a:lumOff val="40000"/>
                  </a:schemeClr>
                </a:solidFill>
              </a:rPr>
              <a:t>F1 Soft case study</a:t>
            </a:r>
          </a:p>
        </p:txBody>
      </p:sp>
      <p:sp>
        <p:nvSpPr>
          <p:cNvPr id="4" name="Text Placeholder 3">
            <a:extLst>
              <a:ext uri="{FF2B5EF4-FFF2-40B4-BE49-F238E27FC236}">
                <a16:creationId xmlns:a16="http://schemas.microsoft.com/office/drawing/2014/main" id="{F4A3B441-E7A6-CDEB-ED97-7AAC07551027}"/>
              </a:ext>
            </a:extLst>
          </p:cNvPr>
          <p:cNvSpPr>
            <a:spLocks noGrp="1"/>
          </p:cNvSpPr>
          <p:nvPr>
            <p:ph type="body" sz="quarter" idx="13"/>
          </p:nvPr>
        </p:nvSpPr>
        <p:spPr>
          <a:xfrm>
            <a:off x="381000" y="1524000"/>
            <a:ext cx="5586075" cy="1475592"/>
          </a:xfrm>
        </p:spPr>
        <p:txBody>
          <a:bodyPr/>
          <a:lstStyle/>
          <a:p>
            <a:pPr>
              <a:spcBef>
                <a:spcPts val="0"/>
              </a:spcBef>
            </a:pPr>
            <a:r>
              <a:rPr lang="en-US" sz="2800">
                <a:latin typeface="Arial Nova Light" panose="020B0304020202020204" pitchFamily="34" charset="0"/>
                <a:ea typeface="MS Mincho" panose="02020609040205080304" pitchFamily="49" charset="-128"/>
                <a:cs typeface="Arial" panose="020B0604020202020204" pitchFamily="34" charset="0"/>
              </a:rPr>
              <a:t>Providing innovative digital access to a range of services for financial well-being</a:t>
            </a:r>
          </a:p>
        </p:txBody>
      </p:sp>
      <p:sp>
        <p:nvSpPr>
          <p:cNvPr id="6" name="Text Placeholder 5">
            <a:extLst>
              <a:ext uri="{FF2B5EF4-FFF2-40B4-BE49-F238E27FC236}">
                <a16:creationId xmlns:a16="http://schemas.microsoft.com/office/drawing/2014/main" id="{EEF26F0C-F0CC-1227-8B26-1028FDE7D857}"/>
              </a:ext>
            </a:extLst>
          </p:cNvPr>
          <p:cNvSpPr>
            <a:spLocks noGrp="1"/>
          </p:cNvSpPr>
          <p:nvPr>
            <p:ph type="body" sz="quarter" idx="20"/>
          </p:nvPr>
        </p:nvSpPr>
        <p:spPr/>
        <p:txBody>
          <a:bodyPr wrap="square"/>
          <a:lstStyle/>
          <a:p>
            <a:pPr lvl="1">
              <a:defRPr/>
            </a:pPr>
            <a:r>
              <a:rPr lang="en-US" sz="2133">
                <a:solidFill>
                  <a:srgbClr val="1544B1"/>
                </a:solidFill>
              </a:rPr>
              <a:t>Reduces response times </a:t>
            </a:r>
            <a:r>
              <a:rPr lang="en-US">
                <a:latin typeface="Arial"/>
              </a:rPr>
              <a:t>on database queries to mere milliseconds for faster insights</a:t>
            </a:r>
            <a:endParaRPr lang="en-US"/>
          </a:p>
        </p:txBody>
      </p:sp>
      <p:sp>
        <p:nvSpPr>
          <p:cNvPr id="8" name="Text Placeholder 7">
            <a:extLst>
              <a:ext uri="{FF2B5EF4-FFF2-40B4-BE49-F238E27FC236}">
                <a16:creationId xmlns:a16="http://schemas.microsoft.com/office/drawing/2014/main" id="{4CD85D4B-4E13-FA48-FB20-780046234240}"/>
              </a:ext>
            </a:extLst>
          </p:cNvPr>
          <p:cNvSpPr>
            <a:spLocks noGrp="1"/>
          </p:cNvSpPr>
          <p:nvPr>
            <p:ph type="body" sz="quarter" idx="22"/>
          </p:nvPr>
        </p:nvSpPr>
        <p:spPr/>
        <p:txBody>
          <a:bodyPr/>
          <a:lstStyle/>
          <a:p>
            <a:r>
              <a:rPr lang="en-US" sz="2133"/>
              <a:t>Handles massive workloads </a:t>
            </a:r>
            <a:r>
              <a:rPr lang="en-US" sz="1600">
                <a:solidFill>
                  <a:srgbClr val="000000"/>
                </a:solidFill>
                <a:latin typeface="Arial" panose="020B0604020202020204" pitchFamily="34" charset="0"/>
                <a:ea typeface="MS Mincho" panose="02020609040205080304" pitchFamily="49" charset="-128"/>
                <a:cs typeface="Arial" panose="020B0604020202020204" pitchFamily="34" charset="0"/>
              </a:rPr>
              <a:t>with up to 30 million journal entries daily</a:t>
            </a:r>
          </a:p>
        </p:txBody>
      </p:sp>
      <p:sp>
        <p:nvSpPr>
          <p:cNvPr id="9" name="Text Placeholder 8">
            <a:extLst>
              <a:ext uri="{FF2B5EF4-FFF2-40B4-BE49-F238E27FC236}">
                <a16:creationId xmlns:a16="http://schemas.microsoft.com/office/drawing/2014/main" id="{94E5C632-7A87-0B23-AE9F-D544D8D551BF}"/>
              </a:ext>
            </a:extLst>
          </p:cNvPr>
          <p:cNvSpPr>
            <a:spLocks noGrp="1"/>
          </p:cNvSpPr>
          <p:nvPr>
            <p:ph type="body" sz="quarter" idx="23"/>
          </p:nvPr>
        </p:nvSpPr>
        <p:spPr/>
        <p:txBody>
          <a:bodyPr lIns="182880" tIns="137160" rIns="182880" bIns="0" anchor="t"/>
          <a:lstStyle/>
          <a:p>
            <a:r>
              <a:rPr lang="en-US" sz="2133">
                <a:latin typeface="Arial" panose="020B0604020202020204" pitchFamily="34" charset="0"/>
                <a:ea typeface="MS Mincho" panose="02020609040205080304" pitchFamily="49" charset="-128"/>
                <a:cs typeface="Arial" panose="020B0604020202020204" pitchFamily="34" charset="0"/>
              </a:rPr>
              <a:t>Leverages automation </a:t>
            </a:r>
            <a:endParaRPr lang="en-US" sz="2133"/>
          </a:p>
          <a:p>
            <a:pPr lvl="1"/>
            <a:r>
              <a:rPr lang="en-US">
                <a:latin typeface="Arial" panose="020B0604020202020204" pitchFamily="34" charset="0"/>
                <a:ea typeface="MS Mincho" panose="02020609040205080304" pitchFamily="49" charset="-128"/>
                <a:cs typeface="Arial" panose="020B0604020202020204" pitchFamily="34" charset="0"/>
              </a:rPr>
              <a:t>to streamline routine tasks by 40%</a:t>
            </a:r>
          </a:p>
        </p:txBody>
      </p:sp>
      <p:sp>
        <p:nvSpPr>
          <p:cNvPr id="151" name="Text Placeholder 150">
            <a:extLst>
              <a:ext uri="{FF2B5EF4-FFF2-40B4-BE49-F238E27FC236}">
                <a16:creationId xmlns:a16="http://schemas.microsoft.com/office/drawing/2014/main" id="{ED5F688A-7030-BAF0-A05A-8D969817B7FF}"/>
              </a:ext>
            </a:extLst>
          </p:cNvPr>
          <p:cNvSpPr>
            <a:spLocks noGrp="1"/>
          </p:cNvSpPr>
          <p:nvPr>
            <p:ph type="body" sz="quarter" idx="26"/>
          </p:nvPr>
        </p:nvSpPr>
        <p:spPr>
          <a:xfrm>
            <a:off x="1021080" y="4745917"/>
            <a:ext cx="6649721" cy="1705828"/>
          </a:xfrm>
        </p:spPr>
        <p:txBody>
          <a:bodyPr lIns="0" tIns="0" rIns="0" bIns="0" anchor="t"/>
          <a:lstStyle/>
          <a:p>
            <a:r>
              <a:rPr lang="en-US">
                <a:ea typeface="+mn-lt"/>
                <a:cs typeface="+mn-lt"/>
              </a:rPr>
              <a:t>"With </a:t>
            </a:r>
            <a:r>
              <a:rPr lang="en-US" err="1">
                <a:ea typeface="+mn-lt"/>
                <a:cs typeface="+mn-lt"/>
              </a:rPr>
              <a:t>PowerFlex</a:t>
            </a:r>
            <a:r>
              <a:rPr lang="en-US">
                <a:ea typeface="+mn-lt"/>
                <a:cs typeface="+mn-lt"/>
              </a:rPr>
              <a:t>, we’ve reduced the time spent on routine tasks by around 40% — decreasing operational costs and allowing our IT team to focus on strategic initiatives.”</a:t>
            </a:r>
            <a:endParaRPr lang="en-US"/>
          </a:p>
          <a:p>
            <a:pPr marL="10160" lvl="1">
              <a:spcBef>
                <a:spcPts val="1200"/>
              </a:spcBef>
            </a:pPr>
            <a:r>
              <a:rPr lang="en-US"/>
              <a:t>Akbar Khan,</a:t>
            </a:r>
            <a:br>
              <a:rPr lang="en-US"/>
            </a:br>
            <a:r>
              <a:rPr lang="en-US" i="1"/>
              <a:t>Chief Information Officer, </a:t>
            </a:r>
            <a:br>
              <a:rPr lang="en-US" i="1"/>
            </a:br>
            <a:r>
              <a:rPr lang="en-US" i="1"/>
              <a:t>F1Soft Group</a:t>
            </a:r>
            <a:endParaRPr lang="en-US" i="1">
              <a:cs typeface="Arial"/>
            </a:endParaRPr>
          </a:p>
          <a:p>
            <a:pPr marL="10160" lvl="1">
              <a:spcBef>
                <a:spcPts val="1200"/>
              </a:spcBef>
            </a:pPr>
            <a:endParaRPr lang="en-US" i="1">
              <a:cs typeface="Arial"/>
            </a:endParaRPr>
          </a:p>
        </p:txBody>
      </p:sp>
      <p:sp>
        <p:nvSpPr>
          <p:cNvPr id="17" name="Text Placeholder 4">
            <a:extLst>
              <a:ext uri="{FF2B5EF4-FFF2-40B4-BE49-F238E27FC236}">
                <a16:creationId xmlns:a16="http://schemas.microsoft.com/office/drawing/2014/main" id="{25CDEF5A-C198-6898-51CB-5202DABF1F02}"/>
              </a:ext>
            </a:extLst>
          </p:cNvPr>
          <p:cNvSpPr>
            <a:spLocks noGrp="1"/>
          </p:cNvSpPr>
          <p:nvPr>
            <p:ph type="body" sz="quarter" idx="25"/>
          </p:nvPr>
        </p:nvSpPr>
        <p:spPr>
          <a:xfrm>
            <a:off x="8153401" y="4951101"/>
            <a:ext cx="3208867" cy="1500644"/>
          </a:xfrm>
          <a:prstGeom prst="rect">
            <a:avLst/>
          </a:prstGeom>
        </p:spPr>
        <p:txBody>
          <a:bodyPr lIns="0" tIns="121920" rIns="0" bIns="0"/>
          <a:lstStyle>
            <a:lvl1pPr marL="117475" indent="-117475">
              <a:spcBef>
                <a:spcPts val="0"/>
              </a:spcBef>
              <a:spcAft>
                <a:spcPts val="400"/>
              </a:spcAft>
              <a:buClr>
                <a:srgbClr val="9FDDFF"/>
              </a:buClr>
              <a:buFont typeface="Wingdings" pitchFamily="2" charset="2"/>
              <a:buChar char="§"/>
              <a:tabLst/>
              <a:defRPr sz="1000">
                <a:solidFill>
                  <a:srgbClr val="FFFFFF"/>
                </a:solidFill>
              </a:defRPr>
            </a:lvl1pPr>
            <a:lvl2pPr marL="342900" indent="0">
              <a:buNone/>
              <a:defRPr/>
            </a:lvl2pPr>
          </a:lstStyle>
          <a:p>
            <a:pPr marL="156629" indent="-156629">
              <a:spcAft>
                <a:spcPts val="533"/>
              </a:spcAft>
              <a:defRPr/>
            </a:pPr>
            <a:r>
              <a:rPr lang="en-US" sz="1333">
                <a:latin typeface="Arial"/>
              </a:rPr>
              <a:t>Dell </a:t>
            </a:r>
            <a:r>
              <a:rPr lang="en-US" sz="1333" err="1">
                <a:latin typeface="Arial"/>
              </a:rPr>
              <a:t>PowerFlex</a:t>
            </a:r>
            <a:endParaRPr lang="en-US" sz="1333">
              <a:latin typeface="Arial"/>
            </a:endParaRPr>
          </a:p>
        </p:txBody>
      </p:sp>
      <p:sp>
        <p:nvSpPr>
          <p:cNvPr id="18" name="TextBox 17">
            <a:extLst>
              <a:ext uri="{FF2B5EF4-FFF2-40B4-BE49-F238E27FC236}">
                <a16:creationId xmlns:a16="http://schemas.microsoft.com/office/drawing/2014/main" id="{301BE459-D4B0-0714-5B69-2976BC92D407}"/>
              </a:ext>
            </a:extLst>
          </p:cNvPr>
          <p:cNvSpPr txBox="1"/>
          <p:nvPr/>
        </p:nvSpPr>
        <p:spPr>
          <a:xfrm>
            <a:off x="8159496" y="4745917"/>
            <a:ext cx="3651504" cy="205121"/>
          </a:xfrm>
          <a:prstGeom prst="rect">
            <a:avLst/>
          </a:prstGeom>
          <a:noFill/>
        </p:spPr>
        <p:txBody>
          <a:bodyPr wrap="square" lIns="0" tIns="0" rIns="0" bIns="0">
            <a:spAutoFit/>
          </a:bodyPr>
          <a:lstStyle/>
          <a:p>
            <a:pPr defTabSz="914377">
              <a:spcAft>
                <a:spcPts val="800"/>
              </a:spcAft>
              <a:defRPr/>
            </a:pPr>
            <a:r>
              <a:rPr lang="en-US" sz="1333" b="1">
                <a:solidFill>
                  <a:srgbClr val="9FDDFF"/>
                </a:solidFill>
                <a:latin typeface="Arial"/>
              </a:rPr>
              <a:t>Powered by:</a:t>
            </a:r>
          </a:p>
        </p:txBody>
      </p:sp>
      <p:pic>
        <p:nvPicPr>
          <p:cNvPr id="2" name="Picture 2">
            <a:extLst>
              <a:ext uri="{FF2B5EF4-FFF2-40B4-BE49-F238E27FC236}">
                <a16:creationId xmlns:a16="http://schemas.microsoft.com/office/drawing/2014/main" id="{436771CC-2670-7177-0723-4CDAF18997A2}"/>
              </a:ext>
              <a:ext uri="{C183D7F6-B498-43B3-948B-1728B52AA6E4}">
                <adec:decorative xmlns:adec="http://schemas.microsoft.com/office/drawing/2017/decorative" val="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30000"/>
                    </a14:imgEffect>
                  </a14:imgLayer>
                </a14:imgProps>
              </a:ext>
              <a:ext uri="{28A0092B-C50C-407E-A947-70E740481C1C}">
                <a14:useLocalDpi xmlns:a14="http://schemas.microsoft.com/office/drawing/2010/main" val="0"/>
              </a:ext>
            </a:extLst>
          </a:blip>
          <a:srcRect/>
          <a:stretch>
            <a:fillRect/>
          </a:stretch>
        </p:blipFill>
        <p:spPr bwMode="auto">
          <a:xfrm>
            <a:off x="2048849" y="513361"/>
            <a:ext cx="1619736" cy="7870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4A6E1DA6-2FC9-5ECA-35BB-8100BB79724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57875" y="288458"/>
            <a:ext cx="1236896" cy="1236893"/>
          </a:xfrm>
          <a:prstGeom prst="rect">
            <a:avLst/>
          </a:prstGeom>
        </p:spPr>
      </p:pic>
    </p:spTree>
    <p:extLst>
      <p:ext uri="{BB962C8B-B14F-4D97-AF65-F5344CB8AC3E}">
        <p14:creationId xmlns:p14="http://schemas.microsoft.com/office/powerpoint/2010/main" val="780593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lumMod val="25000"/>
            <a:lumOff val="75000"/>
          </a:schemeClr>
        </a:solidFill>
        <a:effectLst/>
      </p:bgPr>
    </p:bg>
    <p:spTree>
      <p:nvGrpSpPr>
        <p:cNvPr id="1" name="">
          <a:extLst>
            <a:ext uri="{FF2B5EF4-FFF2-40B4-BE49-F238E27FC236}">
              <a16:creationId xmlns:a16="http://schemas.microsoft.com/office/drawing/2014/main" id="{45EBE5FC-8DCB-8C5B-170A-195E1A0C17F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D35BFD-815D-132A-42A4-CCEEBA839703}"/>
              </a:ext>
            </a:extLst>
          </p:cNvPr>
          <p:cNvSpPr/>
          <p:nvPr/>
        </p:nvSpPr>
        <p:spPr>
          <a:xfrm rot="5400000">
            <a:off x="5172814" y="-4626713"/>
            <a:ext cx="1846371" cy="12192003"/>
          </a:xfrm>
          <a:prstGeom prst="rect">
            <a:avLst/>
          </a:prstGeom>
          <a:solidFill>
            <a:schemeClr val="accent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nvGrpSpPr>
          <p:cNvPr id="16" name="Group 15">
            <a:extLst>
              <a:ext uri="{FF2B5EF4-FFF2-40B4-BE49-F238E27FC236}">
                <a16:creationId xmlns:a16="http://schemas.microsoft.com/office/drawing/2014/main" id="{6D5ED5DB-8758-C4AD-6CD1-9736052D0811}"/>
              </a:ext>
            </a:extLst>
          </p:cNvPr>
          <p:cNvGrpSpPr/>
          <p:nvPr/>
        </p:nvGrpSpPr>
        <p:grpSpPr>
          <a:xfrm>
            <a:off x="2554670" y="2864801"/>
            <a:ext cx="7353298" cy="3447097"/>
            <a:chOff x="90828" y="2942373"/>
            <a:chExt cx="9283249" cy="3447097"/>
          </a:xfrm>
        </p:grpSpPr>
        <p:sp>
          <p:nvSpPr>
            <p:cNvPr id="7" name="Title 2">
              <a:extLst>
                <a:ext uri="{FF2B5EF4-FFF2-40B4-BE49-F238E27FC236}">
                  <a16:creationId xmlns:a16="http://schemas.microsoft.com/office/drawing/2014/main" id="{F229E393-01C1-F9E9-3D44-AFEDF42B8337}"/>
                </a:ext>
              </a:extLst>
            </p:cNvPr>
            <p:cNvSpPr txBox="1">
              <a:spLocks/>
            </p:cNvSpPr>
            <p:nvPr/>
          </p:nvSpPr>
          <p:spPr>
            <a:xfrm>
              <a:off x="90828" y="2942373"/>
              <a:ext cx="9283249" cy="2215991"/>
            </a:xfrm>
            <a:prstGeom prst="rect">
              <a:avLst/>
            </a:prstGeom>
          </p:spPr>
          <p:txBody>
            <a:bodyPr wrap="square" lIns="0" tIns="0" rIns="0" bIns="0">
              <a:spAutoFit/>
            </a:bodyPr>
            <a:lstStyle>
              <a:lvl1pPr algn="l" defTabSz="914400" rtl="0" eaLnBrk="1" latinLnBrk="0" hangingPunct="1">
                <a:lnSpc>
                  <a:spcPct val="90000"/>
                </a:lnSpc>
                <a:spcBef>
                  <a:spcPct val="0"/>
                </a:spcBef>
                <a:buNone/>
                <a:defRPr sz="3200" kern="1200">
                  <a:solidFill>
                    <a:schemeClr val="bg1"/>
                  </a:solidFill>
                  <a:latin typeface="Arial Nova Light" panose="020B03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u="none" strike="noStrike" kern="1200" cap="none" spc="0" normalizeH="0" baseline="0" noProof="0">
                  <a:ln>
                    <a:noFill/>
                  </a:ln>
                  <a:solidFill>
                    <a:srgbClr val="000000"/>
                  </a:solidFill>
                  <a:effectLst/>
                  <a:uLnTx/>
                  <a:uFillTx/>
                  <a:latin typeface="Arial Nova Light" panose="020B0304020202020204" pitchFamily="34" charset="0"/>
                  <a:ea typeface="+mj-ea"/>
                  <a:cs typeface="+mj-cs"/>
                </a:rPr>
                <a:t>Unity XT HFA and </a:t>
              </a:r>
              <a:r>
                <a:rPr kumimoji="0" lang="en-US" sz="8000" b="0" i="0" u="none" strike="noStrike" kern="1200" cap="none" spc="0" normalizeH="0" baseline="0" noProof="0" err="1">
                  <a:ln>
                    <a:noFill/>
                  </a:ln>
                  <a:solidFill>
                    <a:srgbClr val="000000"/>
                  </a:solidFill>
                  <a:effectLst/>
                  <a:uLnTx/>
                  <a:uFillTx/>
                  <a:latin typeface="Arial Nova Light" panose="020B0304020202020204" pitchFamily="34" charset="0"/>
                  <a:ea typeface="+mj-ea"/>
                  <a:cs typeface="+mj-cs"/>
                </a:rPr>
                <a:t>PowerVault</a:t>
              </a:r>
              <a:endParaRPr kumimoji="0" lang="en-US" sz="8000" b="0" i="0" u="none" strike="noStrike" kern="1200" cap="none" spc="0" normalizeH="0" baseline="0" noProof="0">
                <a:ln>
                  <a:noFill/>
                </a:ln>
                <a:solidFill>
                  <a:srgbClr val="000000"/>
                </a:solidFill>
                <a:effectLst/>
                <a:uLnTx/>
                <a:uFillTx/>
                <a:latin typeface="Arial Nova Light" panose="020B0304020202020204" pitchFamily="34" charset="0"/>
                <a:ea typeface="+mj-ea"/>
                <a:cs typeface="+mj-cs"/>
              </a:endParaRPr>
            </a:p>
          </p:txBody>
        </p:sp>
        <p:sp>
          <p:nvSpPr>
            <p:cNvPr id="8" name="Subtitle 3">
              <a:extLst>
                <a:ext uri="{FF2B5EF4-FFF2-40B4-BE49-F238E27FC236}">
                  <a16:creationId xmlns:a16="http://schemas.microsoft.com/office/drawing/2014/main" id="{92866D8E-81D3-94D5-676C-74320333F909}"/>
                </a:ext>
              </a:extLst>
            </p:cNvPr>
            <p:cNvSpPr txBox="1">
              <a:spLocks/>
            </p:cNvSpPr>
            <p:nvPr/>
          </p:nvSpPr>
          <p:spPr>
            <a:xfrm>
              <a:off x="267192" y="5158364"/>
              <a:ext cx="8930520" cy="1231106"/>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600" kern="1200">
                  <a:solidFill>
                    <a:schemeClr val="bg2"/>
                  </a:solidFill>
                  <a:latin typeface="Arial" panose="020B0604020202020204" pitchFamily="34" charset="0"/>
                  <a:ea typeface="+mn-ea"/>
                  <a:cs typeface="Arial" panose="020B0604020202020204" pitchFamily="34" charset="0"/>
                </a:defRPr>
              </a:lvl1pPr>
              <a:lvl2pPr marL="457189"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1D2C3B"/>
                  </a:solidFill>
                  <a:effectLst/>
                  <a:uLnTx/>
                  <a:uFillTx/>
                  <a:latin typeface="Arial" panose="020B0604020202020204" pitchFamily="34" charset="0"/>
                  <a:ea typeface="+mn-ea"/>
                  <a:cs typeface="Arial" panose="020B0604020202020204" pitchFamily="34" charset="0"/>
                </a:rPr>
                <a:t>Affordable primary storage for general-purpose workloads</a:t>
              </a:r>
            </a:p>
          </p:txBody>
        </p:sp>
      </p:grpSp>
      <p:pic>
        <p:nvPicPr>
          <p:cNvPr id="4" name="Picture 3">
            <a:extLst>
              <a:ext uri="{FF2B5EF4-FFF2-40B4-BE49-F238E27FC236}">
                <a16:creationId xmlns:a16="http://schemas.microsoft.com/office/drawing/2014/main" id="{6F98F16E-6FEA-3A5F-F1D1-1B0EBE93A66F}"/>
              </a:ext>
            </a:extLst>
          </p:cNvPr>
          <p:cNvPicPr>
            <a:picLocks noChangeAspect="1"/>
          </p:cNvPicPr>
          <p:nvPr/>
        </p:nvPicPr>
        <p:blipFill>
          <a:blip r:embed="rId2"/>
          <a:srcRect l="239" t="2003" r="187" b="20076"/>
          <a:stretch/>
        </p:blipFill>
        <p:spPr>
          <a:xfrm>
            <a:off x="2392498" y="812720"/>
            <a:ext cx="7407004" cy="1304178"/>
          </a:xfrm>
          <a:prstGeom prst="rect">
            <a:avLst/>
          </a:prstGeom>
        </p:spPr>
      </p:pic>
    </p:spTree>
    <p:extLst>
      <p:ext uri="{BB962C8B-B14F-4D97-AF65-F5344CB8AC3E}">
        <p14:creationId xmlns:p14="http://schemas.microsoft.com/office/powerpoint/2010/main" val="21847528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5D32023-7B1F-C107-8866-919993C428C2}"/>
            </a:ext>
          </a:extLst>
        </p:cNvPr>
        <p:cNvGrpSpPr/>
        <p:nvPr/>
      </p:nvGrpSpPr>
      <p:grpSpPr>
        <a:xfrm>
          <a:off x="0" y="0"/>
          <a:ext cx="0" cy="0"/>
          <a:chOff x="0" y="0"/>
          <a:chExt cx="0" cy="0"/>
        </a:xfrm>
      </p:grpSpPr>
      <p:sp>
        <p:nvSpPr>
          <p:cNvPr id="2" name="Content Placeholder 9">
            <a:extLst>
              <a:ext uri="{FF2B5EF4-FFF2-40B4-BE49-F238E27FC236}">
                <a16:creationId xmlns:a16="http://schemas.microsoft.com/office/drawing/2014/main" id="{0BA26F8D-FD5F-5938-2E17-0109C4B8E1BE}"/>
              </a:ext>
            </a:extLst>
          </p:cNvPr>
          <p:cNvSpPr txBox="1">
            <a:spLocks/>
          </p:cNvSpPr>
          <p:nvPr/>
        </p:nvSpPr>
        <p:spPr>
          <a:xfrm>
            <a:off x="1159623" y="1829287"/>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sz="3400">
                <a:solidFill>
                  <a:srgbClr val="0D2155"/>
                </a:solidFill>
                <a:latin typeface="Arial Nova Light"/>
              </a:rPr>
              <a:t>Consistent Performance</a:t>
            </a:r>
          </a:p>
          <a:p>
            <a:pPr marL="0" lvl="0" indent="0">
              <a:lnSpc>
                <a:spcPct val="85000"/>
              </a:lnSpc>
              <a:spcBef>
                <a:spcPts val="600"/>
              </a:spcBef>
              <a:spcAft>
                <a:spcPts val="600"/>
              </a:spcAft>
              <a:buNone/>
              <a:defRPr/>
            </a:pPr>
            <a:r>
              <a:rPr lang="en-US" sz="1400" b="1">
                <a:solidFill>
                  <a:srgbClr val="0D2155"/>
                </a:solidFill>
              </a:rPr>
              <a:t>Unified storage with predictable workload speed</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Rapid data access  </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Powerful processors</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Dual-active controllers</a:t>
            </a:r>
          </a:p>
        </p:txBody>
      </p:sp>
      <p:sp>
        <p:nvSpPr>
          <p:cNvPr id="4" name="Content Placeholder 2">
            <a:extLst>
              <a:ext uri="{FF2B5EF4-FFF2-40B4-BE49-F238E27FC236}">
                <a16:creationId xmlns:a16="http://schemas.microsoft.com/office/drawing/2014/main" id="{4B68EF47-C47D-29FC-22F4-8BA4B8437076}"/>
              </a:ext>
            </a:extLst>
          </p:cNvPr>
          <p:cNvSpPr txBox="1">
            <a:spLocks/>
          </p:cNvSpPr>
          <p:nvPr/>
        </p:nvSpPr>
        <p:spPr>
          <a:xfrm>
            <a:off x="4590909" y="1829287"/>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0"/>
              </a:spcBef>
              <a:buNone/>
              <a:defRPr/>
            </a:pPr>
            <a:r>
              <a:rPr lang="en-US" sz="3400">
                <a:solidFill>
                  <a:srgbClr val="0D2155"/>
                </a:solidFill>
                <a:latin typeface="Arial Nova Light"/>
              </a:rPr>
              <a:t>Balanced Efficiency</a:t>
            </a:r>
          </a:p>
          <a:p>
            <a:pPr marL="0" lvl="0" indent="0">
              <a:lnSpc>
                <a:spcPct val="85000"/>
              </a:lnSpc>
              <a:spcBef>
                <a:spcPts val="600"/>
              </a:spcBef>
              <a:spcAft>
                <a:spcPts val="600"/>
              </a:spcAft>
              <a:buNone/>
              <a:defRPr/>
            </a:pPr>
            <a:r>
              <a:rPr lang="en-US" sz="1400" b="1">
                <a:solidFill>
                  <a:srgbClr val="0D2155"/>
                </a:solidFill>
              </a:rPr>
              <a:t>Performance and cost in perfect harmony and balance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DRR for hybrid &amp; AF pools </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DIP controller upgrades</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Easy to use; simple to manage</a:t>
            </a:r>
          </a:p>
        </p:txBody>
      </p:sp>
      <p:sp>
        <p:nvSpPr>
          <p:cNvPr id="7" name="Content Placeholder 10">
            <a:extLst>
              <a:ext uri="{FF2B5EF4-FFF2-40B4-BE49-F238E27FC236}">
                <a16:creationId xmlns:a16="http://schemas.microsoft.com/office/drawing/2014/main" id="{1896A5C5-BC90-0EB8-441C-86AB9367945B}"/>
              </a:ext>
            </a:extLst>
          </p:cNvPr>
          <p:cNvSpPr txBox="1">
            <a:spLocks/>
          </p:cNvSpPr>
          <p:nvPr/>
        </p:nvSpPr>
        <p:spPr>
          <a:xfrm>
            <a:off x="8022195" y="1829287"/>
            <a:ext cx="301018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sz="3400">
                <a:solidFill>
                  <a:srgbClr val="0D2155"/>
                </a:solidFill>
                <a:latin typeface="Arial Nova Light"/>
              </a:rPr>
              <a:t>Multicloud Enabled</a:t>
            </a:r>
          </a:p>
          <a:p>
            <a:pPr marL="0" lvl="0" indent="0">
              <a:lnSpc>
                <a:spcPct val="85000"/>
              </a:lnSpc>
              <a:spcBef>
                <a:spcPts val="600"/>
              </a:spcBef>
              <a:spcAft>
                <a:spcPts val="600"/>
              </a:spcAft>
              <a:buNone/>
              <a:defRPr/>
            </a:pPr>
            <a:r>
              <a:rPr lang="en-US" sz="1400" b="1">
                <a:solidFill>
                  <a:srgbClr val="0D2155"/>
                </a:solidFill>
              </a:rPr>
              <a:t>Simplified access to private and public clouds</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Supports file and block</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Multiple S3 clouds</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Virtual Cloud Edition </a:t>
            </a:r>
          </a:p>
        </p:txBody>
      </p:sp>
      <p:sp>
        <p:nvSpPr>
          <p:cNvPr id="12" name="Rectangle 11">
            <a:extLst>
              <a:ext uri="{FF2B5EF4-FFF2-40B4-BE49-F238E27FC236}">
                <a16:creationId xmlns:a16="http://schemas.microsoft.com/office/drawing/2014/main" id="{DCB5787B-B658-08E3-28EA-023288FEA3E5}"/>
              </a:ext>
            </a:extLst>
          </p:cNvPr>
          <p:cNvSpPr/>
          <p:nvPr/>
        </p:nvSpPr>
        <p:spPr>
          <a:xfrm>
            <a:off x="0" y="4724197"/>
            <a:ext cx="12190476" cy="212872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5" name="Picture 4">
            <a:extLst>
              <a:ext uri="{FF2B5EF4-FFF2-40B4-BE49-F238E27FC236}">
                <a16:creationId xmlns:a16="http://schemas.microsoft.com/office/drawing/2014/main" id="{2DE9D584-FC58-396A-B961-FB658E153E88}"/>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Title 5">
            <a:extLst>
              <a:ext uri="{FF2B5EF4-FFF2-40B4-BE49-F238E27FC236}">
                <a16:creationId xmlns:a16="http://schemas.microsoft.com/office/drawing/2014/main" id="{06D3CE88-705F-0C74-BEE2-B382FC8EECAE}"/>
              </a:ext>
            </a:extLst>
          </p:cNvPr>
          <p:cNvSpPr>
            <a:spLocks noGrp="1"/>
          </p:cNvSpPr>
          <p:nvPr>
            <p:ph type="title"/>
          </p:nvPr>
        </p:nvSpPr>
        <p:spPr>
          <a:xfrm>
            <a:off x="411731" y="369391"/>
            <a:ext cx="11430000" cy="276999"/>
          </a:xfrm>
        </p:spPr>
        <p:txBody>
          <a:bodyPr/>
          <a:lstStyle/>
          <a:p>
            <a:pPr algn="ctr"/>
            <a:r>
              <a:rPr lang="en-US" sz="2000">
                <a:solidFill>
                  <a:schemeClr val="accent1"/>
                </a:solidFill>
                <a:latin typeface="+mn-lt"/>
              </a:rPr>
              <a:t>Unified hybrid storage affordably balances cost and performance</a:t>
            </a:r>
          </a:p>
        </p:txBody>
      </p:sp>
      <p:sp>
        <p:nvSpPr>
          <p:cNvPr id="14" name="Title 4">
            <a:extLst>
              <a:ext uri="{FF2B5EF4-FFF2-40B4-BE49-F238E27FC236}">
                <a16:creationId xmlns:a16="http://schemas.microsoft.com/office/drawing/2014/main" id="{99EF8227-5E29-B585-7EEF-BAC7B42F4ECF}"/>
              </a:ext>
            </a:extLst>
          </p:cNvPr>
          <p:cNvSpPr txBox="1">
            <a:spLocks/>
          </p:cNvSpPr>
          <p:nvPr/>
        </p:nvSpPr>
        <p:spPr>
          <a:xfrm>
            <a:off x="2828925" y="770847"/>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Unity XT HFA</a:t>
            </a:r>
          </a:p>
        </p:txBody>
      </p:sp>
      <p:sp>
        <p:nvSpPr>
          <p:cNvPr id="11" name="Arrow: Left-Right 10">
            <a:extLst>
              <a:ext uri="{FF2B5EF4-FFF2-40B4-BE49-F238E27FC236}">
                <a16:creationId xmlns:a16="http://schemas.microsoft.com/office/drawing/2014/main" id="{A116C6C4-692C-EFD1-0920-346F143DCF40}"/>
              </a:ext>
              <a:ext uri="{C183D7F6-B498-43B3-948B-1728B52AA6E4}">
                <adec:decorative xmlns:adec="http://schemas.microsoft.com/office/drawing/2017/decorative" val="1"/>
              </a:ext>
            </a:extLst>
          </p:cNvPr>
          <p:cNvSpPr/>
          <p:nvPr/>
        </p:nvSpPr>
        <p:spPr>
          <a:xfrm>
            <a:off x="365635" y="4440775"/>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F1B1E2AE-6D35-1F9F-348A-7DAF16C9ACC6}"/>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8DF6B21F-93AE-F334-8A93-B6EAAAA0F5AD}"/>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54</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1A719C05-4990-A7D2-46BA-80E0B5934F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66596" y="4445724"/>
            <a:ext cx="4684438" cy="864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901C8840-E707-6C74-1269-7BB3BCC6B665}"/>
              </a:ext>
            </a:extLst>
          </p:cNvPr>
          <p:cNvSpPr txBox="1"/>
          <p:nvPr/>
        </p:nvSpPr>
        <p:spPr>
          <a:xfrm>
            <a:off x="392827" y="6210930"/>
            <a:ext cx="3172067" cy="507831"/>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Unity XT HFA hybrid pools up to 2:1 DRR is based on internal Performance Engineering testing that includes mixed SSD and HDD pools. Actual DRR may vary. April 2025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600">
                <a:solidFill>
                  <a:srgbClr val="808080"/>
                </a:solidFill>
              </a:rPr>
              <a:t>2 Unity XT HFA all-flash pools up to 3:1 DRR is based on Performance Engineering testing that compared improved results of 2.7:1 (Unity OE 4.5) to 3:1 with Unity XT OE 5.x. Actual DRR may vary. April 2025</a:t>
            </a:r>
            <a:endPar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endParaRPr>
          </a:p>
        </p:txBody>
      </p:sp>
      <p:grpSp>
        <p:nvGrpSpPr>
          <p:cNvPr id="9" name="Group 8">
            <a:extLst>
              <a:ext uri="{FF2B5EF4-FFF2-40B4-BE49-F238E27FC236}">
                <a16:creationId xmlns:a16="http://schemas.microsoft.com/office/drawing/2014/main" id="{42F84EE0-FB03-9BCB-B13C-7015DFA2F0CE}"/>
              </a:ext>
            </a:extLst>
          </p:cNvPr>
          <p:cNvGrpSpPr/>
          <p:nvPr/>
        </p:nvGrpSpPr>
        <p:grpSpPr>
          <a:xfrm>
            <a:off x="3411346" y="5531902"/>
            <a:ext cx="2051153" cy="824155"/>
            <a:chOff x="6587213" y="5428888"/>
            <a:chExt cx="2051153" cy="824155"/>
          </a:xfrm>
        </p:grpSpPr>
        <p:sp>
          <p:nvSpPr>
            <p:cNvPr id="10" name="TextBox 9">
              <a:extLst>
                <a:ext uri="{FF2B5EF4-FFF2-40B4-BE49-F238E27FC236}">
                  <a16:creationId xmlns:a16="http://schemas.microsoft.com/office/drawing/2014/main" id="{AB7DFDF1-1B86-2B65-DCCF-45DFE2A81977}"/>
                </a:ext>
              </a:extLst>
            </p:cNvPr>
            <p:cNvSpPr txBox="1"/>
            <p:nvPr/>
          </p:nvSpPr>
          <p:spPr>
            <a:xfrm>
              <a:off x="6740761" y="5428888"/>
              <a:ext cx="1706007" cy="553998"/>
            </a:xfrm>
            <a:prstGeom prst="rect">
              <a:avLst/>
            </a:prstGeom>
            <a:noFill/>
          </p:spPr>
          <p:txBody>
            <a:bodyPr wrap="square" lIns="0" tIns="0" rIns="0" bIns="0" rtlCol="0" anchor="t">
              <a:spAutoFit/>
            </a:bodyPr>
            <a:lstStyle/>
            <a:p>
              <a:pPr algn="ctr">
                <a:defRPr/>
              </a:pPr>
              <a:r>
                <a:rPr lang="en-US">
                  <a:solidFill>
                    <a:schemeClr val="tx2"/>
                  </a:solidFill>
                  <a:latin typeface="Arial Nova Light"/>
                </a:rPr>
                <a:t>Up to </a:t>
              </a:r>
              <a:r>
                <a:rPr lang="en-US" sz="3600">
                  <a:solidFill>
                    <a:schemeClr val="tx2"/>
                  </a:solidFill>
                  <a:latin typeface="Arial Nova Light"/>
                </a:rPr>
                <a:t>2:1</a:t>
              </a:r>
              <a:endParaRPr lang="en-US">
                <a:solidFill>
                  <a:schemeClr val="tx2"/>
                </a:solidFill>
                <a:latin typeface="Arial Nova Light"/>
              </a:endParaRPr>
            </a:p>
          </p:txBody>
        </p:sp>
        <p:sp>
          <p:nvSpPr>
            <p:cNvPr id="16" name="TextBox 15">
              <a:extLst>
                <a:ext uri="{FF2B5EF4-FFF2-40B4-BE49-F238E27FC236}">
                  <a16:creationId xmlns:a16="http://schemas.microsoft.com/office/drawing/2014/main" id="{BBCB38AA-BFA5-2FA7-B420-8627E2B18C56}"/>
                </a:ext>
              </a:extLst>
            </p:cNvPr>
            <p:cNvSpPr txBox="1"/>
            <p:nvPr/>
          </p:nvSpPr>
          <p:spPr>
            <a:xfrm>
              <a:off x="6587213" y="5976044"/>
              <a:ext cx="2051153"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DRR in HFA pools</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1</a:t>
              </a:r>
            </a:p>
          </p:txBody>
        </p:sp>
      </p:grpSp>
      <p:grpSp>
        <p:nvGrpSpPr>
          <p:cNvPr id="17" name="Group 16">
            <a:extLst>
              <a:ext uri="{FF2B5EF4-FFF2-40B4-BE49-F238E27FC236}">
                <a16:creationId xmlns:a16="http://schemas.microsoft.com/office/drawing/2014/main" id="{5722CCF6-1414-272F-91F0-5EEEED5CDA2E}"/>
              </a:ext>
            </a:extLst>
          </p:cNvPr>
          <p:cNvGrpSpPr/>
          <p:nvPr/>
        </p:nvGrpSpPr>
        <p:grpSpPr>
          <a:xfrm>
            <a:off x="6459940" y="5532674"/>
            <a:ext cx="2051153" cy="836219"/>
            <a:chOff x="9144474" y="5419651"/>
            <a:chExt cx="2051153" cy="836219"/>
          </a:xfrm>
        </p:grpSpPr>
        <p:sp>
          <p:nvSpPr>
            <p:cNvPr id="18" name="TextBox 17">
              <a:extLst>
                <a:ext uri="{FF2B5EF4-FFF2-40B4-BE49-F238E27FC236}">
                  <a16:creationId xmlns:a16="http://schemas.microsoft.com/office/drawing/2014/main" id="{36637FA0-D066-35AB-4AB6-FC134B971B7B}"/>
                </a:ext>
              </a:extLst>
            </p:cNvPr>
            <p:cNvSpPr txBox="1"/>
            <p:nvPr/>
          </p:nvSpPr>
          <p:spPr>
            <a:xfrm>
              <a:off x="9183298" y="5419651"/>
              <a:ext cx="1981825" cy="553998"/>
            </a:xfrm>
            <a:prstGeom prst="rect">
              <a:avLst/>
            </a:prstGeom>
            <a:noFill/>
          </p:spPr>
          <p:txBody>
            <a:bodyPr wrap="square" lIns="0" tIns="0" rIns="0" bIns="0" rtlCol="0" anchor="t">
              <a:spAutoFit/>
            </a:bodyPr>
            <a:lstStyle/>
            <a:p>
              <a:pPr algn="ctr">
                <a:defRPr/>
              </a:pPr>
              <a:r>
                <a:rPr lang="en-US">
                  <a:solidFill>
                    <a:schemeClr val="tx2"/>
                  </a:solidFill>
                  <a:latin typeface="Arial Nova Light"/>
                </a:rPr>
                <a:t>Up to </a:t>
              </a:r>
              <a:r>
                <a:rPr lang="en-US" sz="3600">
                  <a:solidFill>
                    <a:schemeClr val="tx2"/>
                  </a:solidFill>
                  <a:latin typeface="Arial Nova Light"/>
                </a:rPr>
                <a:t>3:1</a:t>
              </a:r>
              <a:endParaRPr lang="en-US">
                <a:solidFill>
                  <a:schemeClr val="tx2"/>
                </a:solidFill>
                <a:latin typeface="Arial Nova Light"/>
              </a:endParaRPr>
            </a:p>
          </p:txBody>
        </p:sp>
        <p:sp>
          <p:nvSpPr>
            <p:cNvPr id="37" name="TextBox 36">
              <a:extLst>
                <a:ext uri="{FF2B5EF4-FFF2-40B4-BE49-F238E27FC236}">
                  <a16:creationId xmlns:a16="http://schemas.microsoft.com/office/drawing/2014/main" id="{120A9468-252D-FAD3-A224-B2972604B95B}"/>
                </a:ext>
              </a:extLst>
            </p:cNvPr>
            <p:cNvSpPr txBox="1"/>
            <p:nvPr/>
          </p:nvSpPr>
          <p:spPr>
            <a:xfrm>
              <a:off x="9144474" y="5978871"/>
              <a:ext cx="2051153"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DRR in AFA pools</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2</a:t>
              </a:r>
            </a:p>
          </p:txBody>
        </p:sp>
      </p:grpSp>
      <p:grpSp>
        <p:nvGrpSpPr>
          <p:cNvPr id="38" name="Group 37">
            <a:extLst>
              <a:ext uri="{FF2B5EF4-FFF2-40B4-BE49-F238E27FC236}">
                <a16:creationId xmlns:a16="http://schemas.microsoft.com/office/drawing/2014/main" id="{CF672373-6592-AC0F-C451-7F7F6A9CADA6}"/>
              </a:ext>
            </a:extLst>
          </p:cNvPr>
          <p:cNvGrpSpPr/>
          <p:nvPr/>
        </p:nvGrpSpPr>
        <p:grpSpPr>
          <a:xfrm>
            <a:off x="11353327" y="162997"/>
            <a:ext cx="676001" cy="676001"/>
            <a:chOff x="5051858" y="3276552"/>
            <a:chExt cx="676001" cy="676001"/>
          </a:xfrm>
        </p:grpSpPr>
        <p:sp>
          <p:nvSpPr>
            <p:cNvPr id="39" name="Oval 38">
              <a:extLst>
                <a:ext uri="{FF2B5EF4-FFF2-40B4-BE49-F238E27FC236}">
                  <a16:creationId xmlns:a16="http://schemas.microsoft.com/office/drawing/2014/main" id="{B699BB53-B510-D879-4BF0-9C9770C0F171}"/>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40" name="Group 39">
              <a:extLst>
                <a:ext uri="{FF2B5EF4-FFF2-40B4-BE49-F238E27FC236}">
                  <a16:creationId xmlns:a16="http://schemas.microsoft.com/office/drawing/2014/main" id="{91BBA585-462F-DE13-65F7-08E268124FA0}"/>
                </a:ext>
              </a:extLst>
            </p:cNvPr>
            <p:cNvGrpSpPr/>
            <p:nvPr/>
          </p:nvGrpSpPr>
          <p:grpSpPr>
            <a:xfrm>
              <a:off x="5145312" y="3465242"/>
              <a:ext cx="489092" cy="270375"/>
              <a:chOff x="5798847" y="2559325"/>
              <a:chExt cx="612648" cy="338678"/>
            </a:xfrm>
          </p:grpSpPr>
          <p:sp>
            <p:nvSpPr>
              <p:cNvPr id="41" name="Freeform: Shape 40">
                <a:extLst>
                  <a:ext uri="{FF2B5EF4-FFF2-40B4-BE49-F238E27FC236}">
                    <a16:creationId xmlns:a16="http://schemas.microsoft.com/office/drawing/2014/main" id="{2EABBA3B-85F5-9FE5-F09F-2F02997F2FA6}"/>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5" name="Freeform: Shape 44">
                <a:extLst>
                  <a:ext uri="{FF2B5EF4-FFF2-40B4-BE49-F238E27FC236}">
                    <a16:creationId xmlns:a16="http://schemas.microsoft.com/office/drawing/2014/main" id="{24B9F8FC-53D0-333E-DB4D-1C77951F1802}"/>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6" name="Freeform: Shape 45">
                <a:extLst>
                  <a:ext uri="{FF2B5EF4-FFF2-40B4-BE49-F238E27FC236}">
                    <a16:creationId xmlns:a16="http://schemas.microsoft.com/office/drawing/2014/main" id="{1B81DB4B-00D8-5A53-851C-6FACC69126E7}"/>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Tree>
    <p:extLst>
      <p:ext uri="{BB962C8B-B14F-4D97-AF65-F5344CB8AC3E}">
        <p14:creationId xmlns:p14="http://schemas.microsoft.com/office/powerpoint/2010/main" val="87986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30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2541C3D-1392-141E-BDB8-A50E84CE9A3D}"/>
            </a:ext>
          </a:extLst>
        </p:cNvPr>
        <p:cNvGrpSpPr/>
        <p:nvPr/>
      </p:nvGrpSpPr>
      <p:grpSpPr>
        <a:xfrm>
          <a:off x="0" y="0"/>
          <a:ext cx="0" cy="0"/>
          <a:chOff x="0" y="0"/>
          <a:chExt cx="0" cy="0"/>
        </a:xfrm>
      </p:grpSpPr>
      <p:sp>
        <p:nvSpPr>
          <p:cNvPr id="2" name="Content Placeholder 9">
            <a:extLst>
              <a:ext uri="{FF2B5EF4-FFF2-40B4-BE49-F238E27FC236}">
                <a16:creationId xmlns:a16="http://schemas.microsoft.com/office/drawing/2014/main" id="{27475860-8BED-936C-0A52-811C0FAD4BB2}"/>
              </a:ext>
            </a:extLst>
          </p:cNvPr>
          <p:cNvSpPr txBox="1">
            <a:spLocks/>
          </p:cNvSpPr>
          <p:nvPr/>
        </p:nvSpPr>
        <p:spPr>
          <a:xfrm>
            <a:off x="1159623" y="1829287"/>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sz="3400">
                <a:solidFill>
                  <a:srgbClr val="0D2155"/>
                </a:solidFill>
                <a:latin typeface="Arial Nova Light"/>
              </a:rPr>
              <a:t>Simple</a:t>
            </a:r>
          </a:p>
          <a:p>
            <a:pPr marL="0" lvl="0" indent="0">
              <a:lnSpc>
                <a:spcPct val="85000"/>
              </a:lnSpc>
              <a:spcBef>
                <a:spcPts val="600"/>
              </a:spcBef>
              <a:spcAft>
                <a:spcPts val="600"/>
              </a:spcAft>
              <a:buNone/>
              <a:defRPr/>
            </a:pPr>
            <a:r>
              <a:rPr lang="en-US" sz="1400" b="1">
                <a:solidFill>
                  <a:srgbClr val="0D2155"/>
                </a:solidFill>
              </a:rPr>
              <a:t>Effortless storage with maximum efficiency </a:t>
            </a:r>
          </a:p>
          <a:p>
            <a:pPr defTabSz="914309">
              <a:lnSpc>
                <a:spcPct val="100000"/>
              </a:lnSpc>
              <a:spcBef>
                <a:spcPts val="600"/>
              </a:spcBef>
              <a:spcAft>
                <a:spcPts val="600"/>
              </a:spcAft>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Easy to install/configure</a:t>
            </a:r>
          </a:p>
          <a:p>
            <a:pPr defTabSz="914309">
              <a:lnSpc>
                <a:spcPct val="100000"/>
              </a:lnSpc>
              <a:spcBef>
                <a:spcPts val="600"/>
              </a:spcBef>
              <a:spcAft>
                <a:spcPts val="600"/>
              </a:spcAft>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Simple to manage</a:t>
            </a:r>
          </a:p>
          <a:p>
            <a:pPr defTabSz="914309">
              <a:lnSpc>
                <a:spcPct val="100000"/>
              </a:lnSpc>
              <a:spcBef>
                <a:spcPts val="600"/>
              </a:spcBef>
              <a:spcAft>
                <a:spcPts val="600"/>
              </a:spcAft>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Predictive storage analytics</a:t>
            </a:r>
          </a:p>
        </p:txBody>
      </p:sp>
      <p:sp>
        <p:nvSpPr>
          <p:cNvPr id="4" name="Content Placeholder 2">
            <a:extLst>
              <a:ext uri="{FF2B5EF4-FFF2-40B4-BE49-F238E27FC236}">
                <a16:creationId xmlns:a16="http://schemas.microsoft.com/office/drawing/2014/main" id="{A2B0E38A-9BB2-A9B1-F222-37A2312E0E78}"/>
              </a:ext>
            </a:extLst>
          </p:cNvPr>
          <p:cNvSpPr txBox="1">
            <a:spLocks/>
          </p:cNvSpPr>
          <p:nvPr/>
        </p:nvSpPr>
        <p:spPr>
          <a:xfrm>
            <a:off x="4590909" y="1829287"/>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0"/>
              </a:spcBef>
              <a:buNone/>
              <a:defRPr/>
            </a:pPr>
            <a:r>
              <a:rPr lang="en-US" sz="3400">
                <a:solidFill>
                  <a:srgbClr val="0D2155"/>
                </a:solidFill>
                <a:latin typeface="Arial Nova Light"/>
              </a:rPr>
              <a:t>Fast</a:t>
            </a:r>
          </a:p>
          <a:p>
            <a:pPr marL="0" lvl="0" indent="0">
              <a:lnSpc>
                <a:spcPct val="85000"/>
              </a:lnSpc>
              <a:spcBef>
                <a:spcPts val="600"/>
              </a:spcBef>
              <a:spcAft>
                <a:spcPts val="600"/>
              </a:spcAft>
              <a:buNone/>
              <a:defRPr/>
            </a:pPr>
            <a:r>
              <a:rPr lang="en-US" sz="1400" b="1">
                <a:solidFill>
                  <a:srgbClr val="0D2155"/>
                </a:solidFill>
              </a:rPr>
              <a:t>Accelerates storage for peak performance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Powerful IOPs performance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Fast host connectivity</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12Gb SAS backend</a:t>
            </a:r>
          </a:p>
        </p:txBody>
      </p:sp>
      <p:sp>
        <p:nvSpPr>
          <p:cNvPr id="7" name="Content Placeholder 10">
            <a:extLst>
              <a:ext uri="{FF2B5EF4-FFF2-40B4-BE49-F238E27FC236}">
                <a16:creationId xmlns:a16="http://schemas.microsoft.com/office/drawing/2014/main" id="{498BABC7-D9C9-A252-5D14-410527F96A98}"/>
              </a:ext>
            </a:extLst>
          </p:cNvPr>
          <p:cNvSpPr txBox="1">
            <a:spLocks/>
          </p:cNvSpPr>
          <p:nvPr/>
        </p:nvSpPr>
        <p:spPr>
          <a:xfrm>
            <a:off x="8022195" y="1829287"/>
            <a:ext cx="301018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sz="3400">
                <a:solidFill>
                  <a:srgbClr val="0D2155"/>
                </a:solidFill>
                <a:latin typeface="Arial Nova Light"/>
              </a:rPr>
              <a:t>Affordable</a:t>
            </a:r>
          </a:p>
          <a:p>
            <a:pPr marL="0" lvl="0" indent="0">
              <a:lnSpc>
                <a:spcPct val="85000"/>
              </a:lnSpc>
              <a:spcBef>
                <a:spcPts val="600"/>
              </a:spcBef>
              <a:spcAft>
                <a:spcPts val="600"/>
              </a:spcAft>
              <a:buNone/>
              <a:defRPr/>
            </a:pPr>
            <a:r>
              <a:rPr lang="en-US" sz="1400" b="1">
                <a:solidFill>
                  <a:srgbClr val="0D2155"/>
                </a:solidFill>
              </a:rPr>
              <a:t>Cost-effective storage without compromise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Low-cost configurations</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All-inclusive software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rgbClr val="0D2155"/>
                </a:solidFill>
              </a:rPr>
              <a:t>Pay-as-you-grow model</a:t>
            </a:r>
          </a:p>
        </p:txBody>
      </p:sp>
      <p:sp>
        <p:nvSpPr>
          <p:cNvPr id="12" name="Rectangle 11">
            <a:extLst>
              <a:ext uri="{FF2B5EF4-FFF2-40B4-BE49-F238E27FC236}">
                <a16:creationId xmlns:a16="http://schemas.microsoft.com/office/drawing/2014/main" id="{07B54A7E-35BB-F43F-E825-3A78CD0E7756}"/>
              </a:ext>
            </a:extLst>
          </p:cNvPr>
          <p:cNvSpPr/>
          <p:nvPr/>
        </p:nvSpPr>
        <p:spPr>
          <a:xfrm>
            <a:off x="0" y="4724197"/>
            <a:ext cx="12190476" cy="212872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5" name="Picture 4">
            <a:extLst>
              <a:ext uri="{FF2B5EF4-FFF2-40B4-BE49-F238E27FC236}">
                <a16:creationId xmlns:a16="http://schemas.microsoft.com/office/drawing/2014/main" id="{6741877D-7DAB-3E4A-DDD4-DC85F8D15D8B}"/>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Title 5">
            <a:extLst>
              <a:ext uri="{FF2B5EF4-FFF2-40B4-BE49-F238E27FC236}">
                <a16:creationId xmlns:a16="http://schemas.microsoft.com/office/drawing/2014/main" id="{1218CA73-3933-B42D-1FD3-4E0DB6FC8455}"/>
              </a:ext>
            </a:extLst>
          </p:cNvPr>
          <p:cNvSpPr>
            <a:spLocks noGrp="1"/>
          </p:cNvSpPr>
          <p:nvPr>
            <p:ph type="title"/>
          </p:nvPr>
        </p:nvSpPr>
        <p:spPr>
          <a:xfrm>
            <a:off x="411731" y="369391"/>
            <a:ext cx="11430000" cy="276999"/>
          </a:xfrm>
        </p:spPr>
        <p:txBody>
          <a:bodyPr/>
          <a:lstStyle/>
          <a:p>
            <a:pPr algn="ctr"/>
            <a:r>
              <a:rPr lang="en-US" sz="2000">
                <a:solidFill>
                  <a:schemeClr val="accent1"/>
                </a:solidFill>
                <a:latin typeface="+mn-lt"/>
              </a:rPr>
              <a:t>Affordable SAN/DAS storage that’s built for growth</a:t>
            </a:r>
          </a:p>
        </p:txBody>
      </p:sp>
      <p:sp>
        <p:nvSpPr>
          <p:cNvPr id="14" name="Title 4">
            <a:extLst>
              <a:ext uri="{FF2B5EF4-FFF2-40B4-BE49-F238E27FC236}">
                <a16:creationId xmlns:a16="http://schemas.microsoft.com/office/drawing/2014/main" id="{4BC2CA4F-7246-B251-E46C-ED09DAB2A541}"/>
              </a:ext>
            </a:extLst>
          </p:cNvPr>
          <p:cNvSpPr txBox="1">
            <a:spLocks/>
          </p:cNvSpPr>
          <p:nvPr/>
        </p:nvSpPr>
        <p:spPr>
          <a:xfrm>
            <a:off x="2828925" y="770847"/>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a:t>
            </a:r>
            <a:r>
              <a:rPr kumimoji="0" lang="en-US" sz="6000" b="0" i="0" u="none" strike="noStrike" kern="1200" cap="none" spc="0" normalizeH="0" baseline="0" noProof="0" err="1">
                <a:ln>
                  <a:noFill/>
                </a:ln>
                <a:solidFill>
                  <a:srgbClr val="0672CB"/>
                </a:solidFill>
                <a:effectLst/>
                <a:uLnTx/>
                <a:uFillTx/>
                <a:latin typeface="Arial Nova Light"/>
                <a:ea typeface="+mj-ea"/>
                <a:cs typeface="+mj-cs"/>
              </a:rPr>
              <a:t>PowerVault</a:t>
            </a:r>
            <a:endParaRPr kumimoji="0" lang="en-US" sz="6000" b="0" i="0" u="none" strike="noStrike" kern="1200" cap="none" spc="0" normalizeH="0" baseline="0" noProof="0">
              <a:ln>
                <a:noFill/>
              </a:ln>
              <a:solidFill>
                <a:srgbClr val="0672CB"/>
              </a:solidFill>
              <a:effectLst/>
              <a:uLnTx/>
              <a:uFillTx/>
              <a:latin typeface="Arial Nova Light"/>
              <a:ea typeface="+mj-ea"/>
              <a:cs typeface="+mj-cs"/>
            </a:endParaRPr>
          </a:p>
        </p:txBody>
      </p:sp>
      <p:sp>
        <p:nvSpPr>
          <p:cNvPr id="11" name="Arrow: Left-Right 10">
            <a:extLst>
              <a:ext uri="{FF2B5EF4-FFF2-40B4-BE49-F238E27FC236}">
                <a16:creationId xmlns:a16="http://schemas.microsoft.com/office/drawing/2014/main" id="{3402AABF-0326-27D4-CE1B-AFC801A50397}"/>
              </a:ext>
              <a:ext uri="{C183D7F6-B498-43B3-948B-1728B52AA6E4}">
                <adec:decorative xmlns:adec="http://schemas.microsoft.com/office/drawing/2017/decorative" val="1"/>
              </a:ext>
            </a:extLst>
          </p:cNvPr>
          <p:cNvSpPr/>
          <p:nvPr/>
        </p:nvSpPr>
        <p:spPr>
          <a:xfrm>
            <a:off x="365635" y="4440775"/>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85B07124-D654-C231-0D70-A172FF192937}"/>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EEC87D3E-8776-2558-9A9A-5D0D49A79D64}"/>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55</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pic>
        <p:nvPicPr>
          <p:cNvPr id="33" name="Picture 32">
            <a:extLst>
              <a:ext uri="{FF2B5EF4-FFF2-40B4-BE49-F238E27FC236}">
                <a16:creationId xmlns:a16="http://schemas.microsoft.com/office/drawing/2014/main" id="{66A86526-BE49-9A4D-B959-86125FB37281}"/>
              </a:ext>
            </a:extLst>
          </p:cNvPr>
          <p:cNvPicPr>
            <a:picLocks noChangeAspect="1"/>
          </p:cNvPicPr>
          <p:nvPr/>
        </p:nvPicPr>
        <p:blipFill>
          <a:blip r:embed="rId6"/>
          <a:srcRect l="239" t="2003" r="187" b="20076"/>
          <a:stretch/>
        </p:blipFill>
        <p:spPr>
          <a:xfrm>
            <a:off x="3828842" y="4279411"/>
            <a:ext cx="4684438" cy="824806"/>
          </a:xfrm>
          <a:prstGeom prst="rect">
            <a:avLst/>
          </a:prstGeom>
        </p:spPr>
      </p:pic>
      <p:sp>
        <p:nvSpPr>
          <p:cNvPr id="34" name="TextBox 33">
            <a:extLst>
              <a:ext uri="{FF2B5EF4-FFF2-40B4-BE49-F238E27FC236}">
                <a16:creationId xmlns:a16="http://schemas.microsoft.com/office/drawing/2014/main" id="{2DB3BA4D-7785-0E87-C39D-DF6338068DBA}"/>
              </a:ext>
            </a:extLst>
          </p:cNvPr>
          <p:cNvSpPr txBox="1"/>
          <p:nvPr/>
        </p:nvSpPr>
        <p:spPr>
          <a:xfrm>
            <a:off x="381000" y="6306691"/>
            <a:ext cx="7093824" cy="415498"/>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Performance benchmarking of the updated ME52XX systems from the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PowerVault</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50XX models. Actual performance may vary. April 2025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600">
                <a:solidFill>
                  <a:srgbClr val="808080"/>
                </a:solidFill>
              </a:rPr>
              <a:t>2 Testing of the </a:t>
            </a:r>
            <a:r>
              <a:rPr lang="en-US" sz="600" err="1">
                <a:solidFill>
                  <a:srgbClr val="808080"/>
                </a:solidFill>
              </a:rPr>
              <a:t>PowerVault</a:t>
            </a:r>
            <a:r>
              <a:rPr lang="en-US" sz="600">
                <a:solidFill>
                  <a:srgbClr val="808080"/>
                </a:solidFill>
              </a:rPr>
              <a:t> ME5 firmware design has validated raw storage capacity of up to 8PB. April 2025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3 Based on Dell internal analysis of ME52XX systems from the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PowerVault</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50XX models. Actual performance may vary. April 2025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600">
                <a:solidFill>
                  <a:srgbClr val="808080"/>
                </a:solidFill>
              </a:rPr>
              <a:t>4 Based on Dell internal analysis of ME52XX systems from the </a:t>
            </a:r>
            <a:r>
              <a:rPr lang="en-US" sz="600" err="1">
                <a:solidFill>
                  <a:srgbClr val="808080"/>
                </a:solidFill>
              </a:rPr>
              <a:t>PowerVault</a:t>
            </a:r>
            <a:r>
              <a:rPr lang="en-US" sz="600">
                <a:solidFill>
                  <a:srgbClr val="808080"/>
                </a:solidFill>
              </a:rPr>
              <a:t> 50XX models. Actual performance may vary. April 2025</a:t>
            </a:r>
            <a:endPar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endParaRPr>
          </a:p>
        </p:txBody>
      </p:sp>
      <p:grpSp>
        <p:nvGrpSpPr>
          <p:cNvPr id="35" name="Group 34">
            <a:extLst>
              <a:ext uri="{FF2B5EF4-FFF2-40B4-BE49-F238E27FC236}">
                <a16:creationId xmlns:a16="http://schemas.microsoft.com/office/drawing/2014/main" id="{48B80E19-26EB-4374-3A6F-0E3EB9F52D5D}"/>
              </a:ext>
            </a:extLst>
          </p:cNvPr>
          <p:cNvGrpSpPr/>
          <p:nvPr/>
        </p:nvGrpSpPr>
        <p:grpSpPr>
          <a:xfrm>
            <a:off x="1077287" y="5288123"/>
            <a:ext cx="10037426" cy="820900"/>
            <a:chOff x="1234734" y="5454747"/>
            <a:chExt cx="10037426" cy="820900"/>
          </a:xfrm>
        </p:grpSpPr>
        <p:grpSp>
          <p:nvGrpSpPr>
            <p:cNvPr id="36" name="Group 35">
              <a:extLst>
                <a:ext uri="{FF2B5EF4-FFF2-40B4-BE49-F238E27FC236}">
                  <a16:creationId xmlns:a16="http://schemas.microsoft.com/office/drawing/2014/main" id="{7C8F25D3-D565-A01B-74D5-BCCB64E9FB0B}"/>
                </a:ext>
              </a:extLst>
            </p:cNvPr>
            <p:cNvGrpSpPr/>
            <p:nvPr/>
          </p:nvGrpSpPr>
          <p:grpSpPr>
            <a:xfrm>
              <a:off x="1234734" y="5454747"/>
              <a:ext cx="10037426" cy="820900"/>
              <a:chOff x="1647126" y="5396699"/>
              <a:chExt cx="10037426" cy="820900"/>
            </a:xfrm>
          </p:grpSpPr>
          <p:grpSp>
            <p:nvGrpSpPr>
              <p:cNvPr id="44" name="Group 43">
                <a:extLst>
                  <a:ext uri="{FF2B5EF4-FFF2-40B4-BE49-F238E27FC236}">
                    <a16:creationId xmlns:a16="http://schemas.microsoft.com/office/drawing/2014/main" id="{79C248EB-ECC9-9C98-7A31-5E86A65E22B4}"/>
                  </a:ext>
                </a:extLst>
              </p:cNvPr>
              <p:cNvGrpSpPr/>
              <p:nvPr/>
            </p:nvGrpSpPr>
            <p:grpSpPr>
              <a:xfrm>
                <a:off x="1647126" y="5422701"/>
                <a:ext cx="2051153" cy="779311"/>
                <a:chOff x="1647126" y="5422701"/>
                <a:chExt cx="2051153" cy="779311"/>
              </a:xfrm>
            </p:grpSpPr>
            <p:sp>
              <p:nvSpPr>
                <p:cNvPr id="55" name="TextBox 54">
                  <a:extLst>
                    <a:ext uri="{FF2B5EF4-FFF2-40B4-BE49-F238E27FC236}">
                      <a16:creationId xmlns:a16="http://schemas.microsoft.com/office/drawing/2014/main" id="{CEA3BF60-F766-7154-8BFF-6CDF4CBF9D02}"/>
                    </a:ext>
                  </a:extLst>
                </p:cNvPr>
                <p:cNvSpPr txBox="1"/>
                <p:nvPr/>
              </p:nvSpPr>
              <p:spPr>
                <a:xfrm>
                  <a:off x="1743063" y="5422701"/>
                  <a:ext cx="1825752" cy="553998"/>
                </a:xfrm>
                <a:prstGeom prst="rect">
                  <a:avLst/>
                </a:prstGeom>
                <a:noFill/>
              </p:spPr>
              <p:txBody>
                <a:bodyPr wrap="square" lIns="0" tIns="0" rIns="0" bIns="0" rtlCol="0" anchor="t">
                  <a:spAutoFit/>
                </a:bodyPr>
                <a:lstStyle/>
                <a:p>
                  <a:pPr algn="ctr">
                    <a:defRPr/>
                  </a:pPr>
                  <a:r>
                    <a:rPr lang="en-US">
                      <a:solidFill>
                        <a:schemeClr val="tx2"/>
                      </a:solidFill>
                      <a:latin typeface="Arial Nova Light"/>
                    </a:rPr>
                    <a:t>Up to </a:t>
                  </a:r>
                  <a:r>
                    <a:rPr lang="en-US" sz="3600">
                      <a:solidFill>
                        <a:schemeClr val="tx2"/>
                      </a:solidFill>
                      <a:latin typeface="Arial Nova Light"/>
                    </a:rPr>
                    <a:t>25%</a:t>
                  </a:r>
                  <a:endParaRPr lang="en-US">
                    <a:solidFill>
                      <a:schemeClr val="tx2"/>
                    </a:solidFill>
                    <a:latin typeface="Arial Nova Light"/>
                    <a:cs typeface="Arial"/>
                  </a:endParaRPr>
                </a:p>
              </p:txBody>
            </p:sp>
            <p:sp>
              <p:nvSpPr>
                <p:cNvPr id="56" name="TextBox 55">
                  <a:extLst>
                    <a:ext uri="{FF2B5EF4-FFF2-40B4-BE49-F238E27FC236}">
                      <a16:creationId xmlns:a16="http://schemas.microsoft.com/office/drawing/2014/main" id="{E2AB460F-A663-D2F1-82B1-60A74260E7E0}"/>
                    </a:ext>
                  </a:extLst>
                </p:cNvPr>
                <p:cNvSpPr txBox="1"/>
                <p:nvPr/>
              </p:nvSpPr>
              <p:spPr>
                <a:xfrm>
                  <a:off x="1647126" y="5925013"/>
                  <a:ext cx="2051153" cy="276999"/>
                </a:xfrm>
                <a:prstGeom prst="rect">
                  <a:avLst/>
                </a:prstGeom>
                <a:noFill/>
              </p:spPr>
              <p:txBody>
                <a:bodyPr wrap="square" lIns="91440" tIns="45720" rIns="91440" bIns="45720" anchor="t">
                  <a:spAutoFit/>
                </a:bodyPr>
                <a:lstStyle/>
                <a:p>
                  <a:pPr marL="4445" algn="ctr" defTabSz="711165">
                    <a:defRPr/>
                  </a:pPr>
                  <a:r>
                    <a:rPr lang="en-US" sz="1200">
                      <a:solidFill>
                        <a:schemeClr val="tx2"/>
                      </a:solidFill>
                      <a:latin typeface="Arial Nova Light"/>
                      <a:cs typeface="Arial"/>
                    </a:rPr>
                    <a:t>more performance IOps</a:t>
                  </a:r>
                  <a:r>
                    <a:rPr lang="en-US" sz="1200" baseline="30000">
                      <a:solidFill>
                        <a:schemeClr val="tx2"/>
                      </a:solidFill>
                      <a:latin typeface="Arial Nova Light"/>
                      <a:cs typeface="Arial"/>
                    </a:rPr>
                    <a:t>1</a:t>
                  </a:r>
                  <a:endParaRPr kumimoji="0" lang="en-US" sz="1200" b="0" i="0" u="none" strike="noStrike" kern="1200" cap="none" spc="0" normalizeH="0" baseline="30000" noProof="0">
                    <a:ln>
                      <a:noFill/>
                    </a:ln>
                    <a:solidFill>
                      <a:schemeClr val="tx2"/>
                    </a:solidFill>
                    <a:effectLst/>
                    <a:uLnTx/>
                    <a:uFillTx/>
                    <a:latin typeface="Arial Nova Light"/>
                    <a:ea typeface="+mn-ea"/>
                    <a:cs typeface="Arial"/>
                  </a:endParaRPr>
                </a:p>
              </p:txBody>
            </p:sp>
          </p:grpSp>
          <p:grpSp>
            <p:nvGrpSpPr>
              <p:cNvPr id="47" name="Group 46">
                <a:extLst>
                  <a:ext uri="{FF2B5EF4-FFF2-40B4-BE49-F238E27FC236}">
                    <a16:creationId xmlns:a16="http://schemas.microsoft.com/office/drawing/2014/main" id="{418AE425-077A-AEA3-1400-13572172E329}"/>
                  </a:ext>
                </a:extLst>
              </p:cNvPr>
              <p:cNvGrpSpPr/>
              <p:nvPr/>
            </p:nvGrpSpPr>
            <p:grpSpPr>
              <a:xfrm>
                <a:off x="4300514" y="5396699"/>
                <a:ext cx="4728305" cy="797651"/>
                <a:chOff x="3969789" y="5396699"/>
                <a:chExt cx="4728305" cy="797651"/>
              </a:xfrm>
            </p:grpSpPr>
            <p:grpSp>
              <p:nvGrpSpPr>
                <p:cNvPr id="51" name="Group 50">
                  <a:extLst>
                    <a:ext uri="{FF2B5EF4-FFF2-40B4-BE49-F238E27FC236}">
                      <a16:creationId xmlns:a16="http://schemas.microsoft.com/office/drawing/2014/main" id="{F8613F73-C537-093D-F6BD-0B479207715E}"/>
                    </a:ext>
                  </a:extLst>
                </p:cNvPr>
                <p:cNvGrpSpPr/>
                <p:nvPr/>
              </p:nvGrpSpPr>
              <p:grpSpPr>
                <a:xfrm>
                  <a:off x="3969789" y="5396699"/>
                  <a:ext cx="4601794" cy="797651"/>
                  <a:chOff x="3843097" y="5396699"/>
                  <a:chExt cx="4601794" cy="797651"/>
                </a:xfrm>
              </p:grpSpPr>
              <p:sp>
                <p:nvSpPr>
                  <p:cNvPr id="53" name="TextBox 52">
                    <a:extLst>
                      <a:ext uri="{FF2B5EF4-FFF2-40B4-BE49-F238E27FC236}">
                        <a16:creationId xmlns:a16="http://schemas.microsoft.com/office/drawing/2014/main" id="{F9CD3DAD-C39C-A2F3-0B32-E9D0C23A6B65}"/>
                      </a:ext>
                    </a:extLst>
                  </p:cNvPr>
                  <p:cNvSpPr txBox="1"/>
                  <p:nvPr/>
                </p:nvSpPr>
                <p:spPr>
                  <a:xfrm>
                    <a:off x="3843097" y="5917351"/>
                    <a:ext cx="2051153" cy="276999"/>
                  </a:xfrm>
                  <a:prstGeom prst="rect">
                    <a:avLst/>
                  </a:prstGeom>
                  <a:noFill/>
                </p:spPr>
                <p:txBody>
                  <a:bodyPr wrap="square" lIns="91440" tIns="45720" rIns="91440" bIns="45720" anchor="t">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lang="en-US" sz="1200" b="0" i="0" u="none" strike="noStrike" kern="1200" cap="none" spc="0" normalizeH="0" noProof="0">
                      <a:ln>
                        <a:noFill/>
                      </a:ln>
                      <a:solidFill>
                        <a:schemeClr val="tx2"/>
                      </a:solidFill>
                      <a:effectLst/>
                      <a:uLnTx/>
                      <a:uFillTx/>
                      <a:latin typeface="Arial Nova Light"/>
                      <a:cs typeface="Arial"/>
                    </a:endParaRPr>
                  </a:p>
                </p:txBody>
              </p:sp>
              <p:sp>
                <p:nvSpPr>
                  <p:cNvPr id="54" name="TextBox 53">
                    <a:extLst>
                      <a:ext uri="{FF2B5EF4-FFF2-40B4-BE49-F238E27FC236}">
                        <a16:creationId xmlns:a16="http://schemas.microsoft.com/office/drawing/2014/main" id="{4FFC5FD6-F41A-8C73-DB6F-AFBFDB37B562}"/>
                      </a:ext>
                    </a:extLst>
                  </p:cNvPr>
                  <p:cNvSpPr txBox="1"/>
                  <p:nvPr/>
                </p:nvSpPr>
                <p:spPr>
                  <a:xfrm>
                    <a:off x="6649713" y="5396699"/>
                    <a:ext cx="1795178" cy="553998"/>
                  </a:xfrm>
                  <a:prstGeom prst="rect">
                    <a:avLst/>
                  </a:prstGeom>
                  <a:noFill/>
                </p:spPr>
                <p:txBody>
                  <a:bodyPr wrap="square" lIns="0" tIns="0" rIns="0" bIns="0" rtlCol="0" anchor="t">
                    <a:spAutoFit/>
                  </a:bodyPr>
                  <a:lstStyle/>
                  <a:p>
                    <a:pPr algn="ctr">
                      <a:defRPr/>
                    </a:pPr>
                    <a:r>
                      <a:rPr lang="en-US">
                        <a:solidFill>
                          <a:schemeClr val="tx2"/>
                        </a:solidFill>
                        <a:latin typeface="Arial Nova Light"/>
                      </a:rPr>
                      <a:t>Up to </a:t>
                    </a:r>
                    <a:r>
                      <a:rPr lang="en-US" sz="3600">
                        <a:solidFill>
                          <a:schemeClr val="tx2"/>
                        </a:solidFill>
                        <a:latin typeface="Arial Nova Light"/>
                      </a:rPr>
                      <a:t>16</a:t>
                    </a:r>
                    <a:r>
                      <a:rPr lang="en-US">
                        <a:solidFill>
                          <a:schemeClr val="tx2"/>
                        </a:solidFill>
                        <a:latin typeface="Arial Nova Light"/>
                      </a:rPr>
                      <a:t>% </a:t>
                    </a:r>
                    <a:endParaRPr lang="en-US" sz="1800" b="0" i="0" u="none" strike="noStrike" kern="1200" cap="none" spc="0" normalizeH="0" baseline="0" noProof="0">
                      <a:ln>
                        <a:noFill/>
                      </a:ln>
                      <a:solidFill>
                        <a:schemeClr val="tx2"/>
                      </a:solidFill>
                      <a:effectLst/>
                      <a:uLnTx/>
                      <a:uFillTx/>
                      <a:latin typeface="Arial Nova Light"/>
                    </a:endParaRPr>
                  </a:p>
                </p:txBody>
              </p:sp>
            </p:grpSp>
            <p:sp>
              <p:nvSpPr>
                <p:cNvPr id="52" name="TextBox 51">
                  <a:extLst>
                    <a:ext uri="{FF2B5EF4-FFF2-40B4-BE49-F238E27FC236}">
                      <a16:creationId xmlns:a16="http://schemas.microsoft.com/office/drawing/2014/main" id="{820338BA-769D-20FD-BF65-4417D8D813E8}"/>
                    </a:ext>
                  </a:extLst>
                </p:cNvPr>
                <p:cNvSpPr txBox="1"/>
                <p:nvPr/>
              </p:nvSpPr>
              <p:spPr>
                <a:xfrm>
                  <a:off x="6646941" y="5915473"/>
                  <a:ext cx="2051153"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lang="en-US" sz="1200">
                      <a:solidFill>
                        <a:schemeClr val="tx2"/>
                      </a:solidFill>
                      <a:latin typeface="Arial Nova Light"/>
                      <a:cs typeface="Arial"/>
                    </a:rPr>
                    <a:t>more sequential reads</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3</a:t>
                  </a:r>
                </a:p>
              </p:txBody>
            </p:sp>
          </p:grpSp>
          <p:grpSp>
            <p:nvGrpSpPr>
              <p:cNvPr id="48" name="Group 47">
                <a:extLst>
                  <a:ext uri="{FF2B5EF4-FFF2-40B4-BE49-F238E27FC236}">
                    <a16:creationId xmlns:a16="http://schemas.microsoft.com/office/drawing/2014/main" id="{FFBB0AB0-BB9A-2777-2D6D-F74E27688A43}"/>
                  </a:ext>
                </a:extLst>
              </p:cNvPr>
              <p:cNvGrpSpPr/>
              <p:nvPr/>
            </p:nvGrpSpPr>
            <p:grpSpPr>
              <a:xfrm>
                <a:off x="9633399" y="5422701"/>
                <a:ext cx="2051153" cy="794898"/>
                <a:chOff x="9706548" y="5422701"/>
                <a:chExt cx="2051153" cy="794898"/>
              </a:xfrm>
            </p:grpSpPr>
            <p:sp>
              <p:nvSpPr>
                <p:cNvPr id="49" name="TextBox 48">
                  <a:extLst>
                    <a:ext uri="{FF2B5EF4-FFF2-40B4-BE49-F238E27FC236}">
                      <a16:creationId xmlns:a16="http://schemas.microsoft.com/office/drawing/2014/main" id="{8774A487-9438-B9DA-0348-84E1450D0A0D}"/>
                    </a:ext>
                  </a:extLst>
                </p:cNvPr>
                <p:cNvSpPr txBox="1"/>
                <p:nvPr/>
              </p:nvSpPr>
              <p:spPr>
                <a:xfrm>
                  <a:off x="9808767" y="5422701"/>
                  <a:ext cx="1777576" cy="553998"/>
                </a:xfrm>
                <a:prstGeom prst="rect">
                  <a:avLst/>
                </a:prstGeom>
                <a:noFill/>
              </p:spPr>
              <p:txBody>
                <a:bodyPr wrap="square" lIns="0" tIns="0" rIns="0" bIns="0" rtlCol="0" anchor="t">
                  <a:spAutoFit/>
                </a:bodyPr>
                <a:lstStyle/>
                <a:p>
                  <a:pPr algn="ctr">
                    <a:defRPr/>
                  </a:pPr>
                  <a:r>
                    <a:rPr kumimoji="0" lang="en-US" b="0" i="0" u="none" strike="noStrike" kern="1200" cap="none" spc="0" normalizeH="0" baseline="0" noProof="0">
                      <a:ln>
                        <a:noFill/>
                      </a:ln>
                      <a:solidFill>
                        <a:schemeClr val="tx2"/>
                      </a:solidFill>
                      <a:effectLst/>
                      <a:uLnTx/>
                      <a:uFillTx/>
                      <a:latin typeface="Arial Nova Light"/>
                      <a:ea typeface="+mn-ea"/>
                      <a:cs typeface="+mn-cs"/>
                    </a:rPr>
                    <a:t>Up to </a:t>
                  </a:r>
                  <a:r>
                    <a:rPr lang="en-US" sz="3600">
                      <a:solidFill>
                        <a:schemeClr val="tx2"/>
                      </a:solidFill>
                      <a:latin typeface="Arial Nova Light"/>
                    </a:rPr>
                    <a:t>10</a:t>
                  </a:r>
                  <a:r>
                    <a:rPr lang="en-US">
                      <a:solidFill>
                        <a:schemeClr val="tx2"/>
                      </a:solidFill>
                      <a:latin typeface="Arial Nova Light"/>
                    </a:rPr>
                    <a:t>%</a:t>
                  </a:r>
                </a:p>
              </p:txBody>
            </p:sp>
            <p:sp>
              <p:nvSpPr>
                <p:cNvPr id="50" name="TextBox 49">
                  <a:extLst>
                    <a:ext uri="{FF2B5EF4-FFF2-40B4-BE49-F238E27FC236}">
                      <a16:creationId xmlns:a16="http://schemas.microsoft.com/office/drawing/2014/main" id="{9A85B11B-A789-92AA-7DA8-7EE68EF415C8}"/>
                    </a:ext>
                  </a:extLst>
                </p:cNvPr>
                <p:cNvSpPr txBox="1"/>
                <p:nvPr/>
              </p:nvSpPr>
              <p:spPr>
                <a:xfrm>
                  <a:off x="9706548" y="5940600"/>
                  <a:ext cx="2051153"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lang="en-US" sz="1200">
                      <a:solidFill>
                        <a:schemeClr val="tx2"/>
                      </a:solidFill>
                      <a:latin typeface="Arial Nova Light"/>
                      <a:cs typeface="Arial"/>
                    </a:rPr>
                    <a:t>more sequential writes</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4</a:t>
                  </a:r>
                </a:p>
              </p:txBody>
            </p:sp>
          </p:grpSp>
        </p:grpSp>
        <p:sp>
          <p:nvSpPr>
            <p:cNvPr id="42" name="TextBox 41">
              <a:extLst>
                <a:ext uri="{FF2B5EF4-FFF2-40B4-BE49-F238E27FC236}">
                  <a16:creationId xmlns:a16="http://schemas.microsoft.com/office/drawing/2014/main" id="{688D50B1-61F5-9BC1-8ADE-95DD503E61CE}"/>
                </a:ext>
              </a:extLst>
            </p:cNvPr>
            <p:cNvSpPr txBox="1"/>
            <p:nvPr/>
          </p:nvSpPr>
          <p:spPr>
            <a:xfrm>
              <a:off x="4043369" y="5460609"/>
              <a:ext cx="1795178" cy="553998"/>
            </a:xfrm>
            <a:prstGeom prst="rect">
              <a:avLst/>
            </a:prstGeom>
            <a:noFill/>
          </p:spPr>
          <p:txBody>
            <a:bodyPr wrap="square" lIns="0" tIns="0" rIns="0" bIns="0" rtlCol="0" anchor="t">
              <a:spAutoFit/>
            </a:bodyPr>
            <a:lstStyle/>
            <a:p>
              <a:pPr algn="ctr">
                <a:defRPr/>
              </a:pPr>
              <a:r>
                <a:rPr lang="en-US">
                  <a:solidFill>
                    <a:schemeClr val="tx2"/>
                  </a:solidFill>
                  <a:latin typeface="Arial Nova Light"/>
                </a:rPr>
                <a:t>Up to </a:t>
              </a:r>
              <a:r>
                <a:rPr lang="en-US" sz="3600">
                  <a:solidFill>
                    <a:schemeClr val="tx2"/>
                  </a:solidFill>
                  <a:latin typeface="Arial Nova Light"/>
                </a:rPr>
                <a:t>8PB</a:t>
              </a:r>
              <a:r>
                <a:rPr lang="en-US">
                  <a:solidFill>
                    <a:schemeClr val="tx2"/>
                  </a:solidFill>
                  <a:latin typeface="Arial Nova Light"/>
                </a:rPr>
                <a:t> </a:t>
              </a:r>
              <a:endParaRPr lang="en-US" sz="1800" b="0" i="0" u="none" strike="noStrike" kern="1200" cap="none" spc="0" normalizeH="0" baseline="0" noProof="0">
                <a:ln>
                  <a:noFill/>
                </a:ln>
                <a:solidFill>
                  <a:schemeClr val="tx2"/>
                </a:solidFill>
                <a:effectLst/>
                <a:uLnTx/>
                <a:uFillTx/>
                <a:latin typeface="Arial Nova Light"/>
              </a:endParaRPr>
            </a:p>
          </p:txBody>
        </p:sp>
        <p:sp>
          <p:nvSpPr>
            <p:cNvPr id="43" name="TextBox 42">
              <a:extLst>
                <a:ext uri="{FF2B5EF4-FFF2-40B4-BE49-F238E27FC236}">
                  <a16:creationId xmlns:a16="http://schemas.microsoft.com/office/drawing/2014/main" id="{0175C05A-BA14-3064-44D5-4AF9454EB1A4}"/>
                </a:ext>
              </a:extLst>
            </p:cNvPr>
            <p:cNvSpPr txBox="1"/>
            <p:nvPr/>
          </p:nvSpPr>
          <p:spPr>
            <a:xfrm>
              <a:off x="3913905" y="5979383"/>
              <a:ext cx="2051153" cy="276999"/>
            </a:xfrm>
            <a:prstGeom prst="rect">
              <a:avLst/>
            </a:prstGeom>
            <a:noFill/>
          </p:spPr>
          <p:txBody>
            <a:bodyPr wrap="square" lIns="91440" tIns="45720" rIns="91440" bIns="45720" anchor="t">
              <a:spAutoFit/>
            </a:bodyPr>
            <a:lstStyle/>
            <a:p>
              <a:pPr marL="4445" algn="ctr" defTabSz="711165">
                <a:defRPr/>
              </a:pPr>
              <a:r>
                <a:rPr lang="en-US" sz="1200">
                  <a:solidFill>
                    <a:schemeClr val="tx2"/>
                  </a:solidFill>
                  <a:latin typeface="Arial Nova Light"/>
                  <a:cs typeface="Arial"/>
                </a:rPr>
                <a:t>raw capacity</a:t>
              </a:r>
              <a:r>
                <a:rPr lang="en-US" sz="1200" baseline="30000">
                  <a:solidFill>
                    <a:schemeClr val="tx2"/>
                  </a:solidFill>
                  <a:latin typeface="Arial Nova Light"/>
                  <a:cs typeface="Arial"/>
                </a:rPr>
                <a:t>2</a:t>
              </a:r>
              <a:endParaRPr kumimoji="0" lang="en-US" sz="1200" b="0" i="0" u="none" strike="noStrike" kern="1200" cap="none" spc="0" normalizeH="0" baseline="30000" noProof="0">
                <a:ln>
                  <a:noFill/>
                </a:ln>
                <a:solidFill>
                  <a:schemeClr val="tx2"/>
                </a:solidFill>
                <a:effectLst/>
                <a:uLnTx/>
                <a:uFillTx/>
                <a:latin typeface="Arial Nova Light"/>
                <a:ea typeface="+mn-ea"/>
                <a:cs typeface="Arial"/>
              </a:endParaRPr>
            </a:p>
          </p:txBody>
        </p:sp>
      </p:grpSp>
    </p:spTree>
    <p:extLst>
      <p:ext uri="{BB962C8B-B14F-4D97-AF65-F5344CB8AC3E}">
        <p14:creationId xmlns:p14="http://schemas.microsoft.com/office/powerpoint/2010/main" val="238458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30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58FD6-0E77-50D7-D84C-7A67014A80FC}"/>
            </a:ext>
          </a:extLst>
        </p:cNvPr>
        <p:cNvGrpSpPr/>
        <p:nvPr/>
      </p:nvGrpSpPr>
      <p:grpSpPr>
        <a:xfrm>
          <a:off x="0" y="0"/>
          <a:ext cx="0" cy="0"/>
          <a:chOff x="0" y="0"/>
          <a:chExt cx="0" cy="0"/>
        </a:xfrm>
      </p:grpSpPr>
      <p:sp>
        <p:nvSpPr>
          <p:cNvPr id="44" name="Rectangle: Top Corners Rounded 43">
            <a:extLst>
              <a:ext uri="{FF2B5EF4-FFF2-40B4-BE49-F238E27FC236}">
                <a16:creationId xmlns:a16="http://schemas.microsoft.com/office/drawing/2014/main" id="{3E99721F-5D84-D4F1-3570-25D77A4589F7}"/>
              </a:ext>
            </a:extLst>
          </p:cNvPr>
          <p:cNvSpPr/>
          <p:nvPr/>
        </p:nvSpPr>
        <p:spPr>
          <a:xfrm>
            <a:off x="4677608" y="2932269"/>
            <a:ext cx="2840038" cy="448023"/>
          </a:xfrm>
          <a:prstGeom prst="round2SameRect">
            <a:avLst/>
          </a:prstGeom>
          <a:solidFill>
            <a:schemeClr val="accent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48" name="TextBox 47">
            <a:extLst>
              <a:ext uri="{FF2B5EF4-FFF2-40B4-BE49-F238E27FC236}">
                <a16:creationId xmlns:a16="http://schemas.microsoft.com/office/drawing/2014/main" id="{90CE2D38-0ECB-CDE5-5AAC-FB197F6CC845}"/>
              </a:ext>
            </a:extLst>
          </p:cNvPr>
          <p:cNvSpPr txBox="1"/>
          <p:nvPr/>
        </p:nvSpPr>
        <p:spPr>
          <a:xfrm>
            <a:off x="4994916" y="2964812"/>
            <a:ext cx="2205422" cy="153888"/>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300" normalizeH="0" baseline="0" noProof="0">
                <a:ln>
                  <a:noFill/>
                </a:ln>
                <a:solidFill>
                  <a:srgbClr val="0672CB">
                    <a:lumMod val="40000"/>
                    <a:lumOff val="60000"/>
                  </a:srgbClr>
                </a:solidFill>
                <a:effectLst/>
                <a:uLnTx/>
                <a:uFillTx/>
                <a:latin typeface="Arial"/>
                <a:ea typeface="+mn-ea"/>
                <a:cs typeface="+mn-cs"/>
              </a:rPr>
              <a:t>POWERVAULT</a:t>
            </a:r>
          </a:p>
        </p:txBody>
      </p:sp>
      <p:sp>
        <p:nvSpPr>
          <p:cNvPr id="8" name="Rectangle 7">
            <a:extLst>
              <a:ext uri="{FF2B5EF4-FFF2-40B4-BE49-F238E27FC236}">
                <a16:creationId xmlns:a16="http://schemas.microsoft.com/office/drawing/2014/main" id="{49170A34-5818-BBAD-9748-A53D385B34AD}"/>
              </a:ext>
            </a:extLst>
          </p:cNvPr>
          <p:cNvSpPr/>
          <p:nvPr/>
        </p:nvSpPr>
        <p:spPr>
          <a:xfrm>
            <a:off x="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33" name="TextBox 32">
            <a:extLst>
              <a:ext uri="{FF2B5EF4-FFF2-40B4-BE49-F238E27FC236}">
                <a16:creationId xmlns:a16="http://schemas.microsoft.com/office/drawing/2014/main" id="{2E02A059-6EBD-7472-A5F3-1B8FC1A5811A}"/>
              </a:ext>
            </a:extLst>
          </p:cNvPr>
          <p:cNvSpPr txBox="1"/>
          <p:nvPr/>
        </p:nvSpPr>
        <p:spPr>
          <a:xfrm>
            <a:off x="951680" y="102828"/>
            <a:ext cx="2165720"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Trusted</a:t>
            </a:r>
          </a:p>
        </p:txBody>
      </p:sp>
      <p:sp>
        <p:nvSpPr>
          <p:cNvPr id="56" name="TextBox 55">
            <a:extLst>
              <a:ext uri="{FF2B5EF4-FFF2-40B4-BE49-F238E27FC236}">
                <a16:creationId xmlns:a16="http://schemas.microsoft.com/office/drawing/2014/main" id="{46B5D558-2D0E-F125-6BEC-7B6BC74E8B08}"/>
              </a:ext>
            </a:extLst>
          </p:cNvPr>
          <p:cNvSpPr txBox="1"/>
          <p:nvPr/>
        </p:nvSpPr>
        <p:spPr>
          <a:xfrm>
            <a:off x="207382" y="531271"/>
            <a:ext cx="2173829" cy="307777"/>
          </a:xfrm>
          <a:prstGeom prst="rect">
            <a:avLst/>
          </a:prstGeom>
          <a:noFill/>
        </p:spPr>
        <p:txBody>
          <a:bodyPr wrap="square">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F4BB5E"/>
                </a:solidFill>
                <a:effectLst/>
                <a:uLnTx/>
                <a:uFillTx/>
                <a:latin typeface="Arial"/>
                <a:ea typeface="+mn-ea"/>
                <a:cs typeface="+mn-cs"/>
              </a:rPr>
              <a:t>Customer adoption:</a:t>
            </a:r>
          </a:p>
        </p:txBody>
      </p:sp>
      <p:sp>
        <p:nvSpPr>
          <p:cNvPr id="50" name="Content Placeholder 30">
            <a:extLst>
              <a:ext uri="{FF2B5EF4-FFF2-40B4-BE49-F238E27FC236}">
                <a16:creationId xmlns:a16="http://schemas.microsoft.com/office/drawing/2014/main" id="{69C56DF5-92F5-FCBC-EB3F-0E723D314B7E}"/>
              </a:ext>
            </a:extLst>
          </p:cNvPr>
          <p:cNvSpPr txBox="1">
            <a:spLocks/>
          </p:cNvSpPr>
          <p:nvPr/>
        </p:nvSpPr>
        <p:spPr>
          <a:xfrm>
            <a:off x="1187533" y="871670"/>
            <a:ext cx="1115670" cy="645024"/>
          </a:xfrm>
          <a:prstGeom prst="rect">
            <a:avLst/>
          </a:prstGeom>
        </p:spPr>
        <p:txBody>
          <a:bodyPr wrap="square" lIns="68579" tIns="34289" rIns="68579" bIns="34289"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600" b="0" i="0" u="none" strike="noStrike" kern="1200" cap="none" spc="0" normalizeH="0" baseline="0" noProof="0">
                <a:ln>
                  <a:noFill/>
                </a:ln>
                <a:solidFill>
                  <a:srgbClr val="F4BB5E"/>
                </a:solidFill>
                <a:effectLst/>
                <a:uLnTx/>
                <a:uFillTx/>
                <a:latin typeface="Arial"/>
                <a:ea typeface="+mn-ea"/>
                <a:cs typeface="Arial"/>
              </a:rPr>
              <a:t>62k+ </a:t>
            </a:r>
            <a:r>
              <a:rPr kumimoji="0" lang="en-US" sz="900" b="0" i="0" u="none" strike="noStrike" kern="1200" cap="none" spc="0" normalizeH="0" baseline="0" noProof="0">
                <a:ln>
                  <a:noFill/>
                </a:ln>
                <a:solidFill>
                  <a:srgbClr val="FFFFFF"/>
                </a:solidFill>
                <a:effectLst/>
                <a:uLnTx/>
                <a:uFillTx/>
                <a:latin typeface="Arial"/>
                <a:ea typeface="+mn-ea"/>
                <a:cs typeface="Arial"/>
              </a:rPr>
              <a:t>           ME5 systems  deployed globally</a:t>
            </a:r>
            <a:r>
              <a:rPr kumimoji="0" lang="en-US" sz="900" b="0" i="0" u="none" strike="noStrike" kern="1200" cap="none" spc="0" normalizeH="0" baseline="30000" noProof="0">
                <a:ln>
                  <a:noFill/>
                </a:ln>
                <a:solidFill>
                  <a:srgbClr val="FFFFFF"/>
                </a:solidFill>
                <a:effectLst/>
                <a:uLnTx/>
                <a:uFillTx/>
                <a:latin typeface="Arial"/>
                <a:ea typeface="+mn-ea"/>
                <a:cs typeface="Arial"/>
              </a:rPr>
              <a:t>1</a:t>
            </a:r>
          </a:p>
        </p:txBody>
      </p:sp>
      <p:sp>
        <p:nvSpPr>
          <p:cNvPr id="52" name="Content Placeholder 30">
            <a:extLst>
              <a:ext uri="{FF2B5EF4-FFF2-40B4-BE49-F238E27FC236}">
                <a16:creationId xmlns:a16="http://schemas.microsoft.com/office/drawing/2014/main" id="{774AACEC-C903-EF66-BB08-19FCEC0121FC}"/>
              </a:ext>
            </a:extLst>
          </p:cNvPr>
          <p:cNvSpPr txBox="1">
            <a:spLocks/>
          </p:cNvSpPr>
          <p:nvPr/>
        </p:nvSpPr>
        <p:spPr>
          <a:xfrm>
            <a:off x="168085" y="875260"/>
            <a:ext cx="1076251" cy="683521"/>
          </a:xfrm>
          <a:prstGeom prst="rect">
            <a:avLst/>
          </a:prstGeom>
        </p:spPr>
        <p:txBody>
          <a:bodyPr wrap="square" lIns="68579" tIns="34289" rIns="68579" bIns="34289"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600" b="0" i="0" u="none" strike="noStrike" kern="1200" cap="none" spc="0" normalizeH="0" baseline="0" noProof="0">
                <a:ln>
                  <a:noFill/>
                </a:ln>
                <a:solidFill>
                  <a:srgbClr val="F4BB5E"/>
                </a:solidFill>
                <a:effectLst/>
                <a:uLnTx/>
                <a:uFillTx/>
                <a:latin typeface="Arial"/>
                <a:ea typeface="+mn-ea"/>
                <a:cs typeface="Arial"/>
              </a:rPr>
              <a:t>127k+</a:t>
            </a:r>
            <a:endParaRPr kumimoji="0" lang="en-US" sz="1600" b="0" i="0" u="none" strike="noStrike" kern="1200" cap="none" spc="0" normalizeH="0" baseline="30000" noProof="0">
              <a:ln>
                <a:noFill/>
              </a:ln>
              <a:solidFill>
                <a:srgbClr val="F4BB5E"/>
              </a:solidFill>
              <a:effectLst/>
              <a:uLnTx/>
              <a:uFillTx/>
              <a:latin typeface="Arial"/>
              <a:ea typeface="+mn-ea"/>
              <a:cs typeface="Arial"/>
            </a:endParaRP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Total systems  deployed globally</a:t>
            </a:r>
            <a:r>
              <a:rPr kumimoji="0" lang="en-US" sz="900" b="0" i="0" u="none" strike="noStrike" kern="1200" cap="none" spc="0" normalizeH="0" baseline="30000" noProof="0">
                <a:ln>
                  <a:noFill/>
                </a:ln>
                <a:solidFill>
                  <a:srgbClr val="FFFFFF"/>
                </a:solidFill>
                <a:effectLst/>
                <a:uLnTx/>
                <a:uFillTx/>
                <a:latin typeface="Arial"/>
                <a:ea typeface="+mn-ea"/>
                <a:cs typeface="Arial"/>
              </a:rPr>
              <a:t>1</a:t>
            </a:r>
          </a:p>
        </p:txBody>
      </p:sp>
      <p:sp>
        <p:nvSpPr>
          <p:cNvPr id="53" name="Content Placeholder 30">
            <a:extLst>
              <a:ext uri="{FF2B5EF4-FFF2-40B4-BE49-F238E27FC236}">
                <a16:creationId xmlns:a16="http://schemas.microsoft.com/office/drawing/2014/main" id="{2931762B-5E8A-75BA-3850-C10BC2856A4C}"/>
              </a:ext>
            </a:extLst>
          </p:cNvPr>
          <p:cNvSpPr txBox="1">
            <a:spLocks/>
          </p:cNvSpPr>
          <p:nvPr/>
        </p:nvSpPr>
        <p:spPr>
          <a:xfrm>
            <a:off x="2262062" y="874355"/>
            <a:ext cx="783610" cy="683521"/>
          </a:xfrm>
          <a:prstGeom prst="rect">
            <a:avLst/>
          </a:prstGeom>
        </p:spPr>
        <p:txBody>
          <a:bodyPr wrap="square" lIns="68579" tIns="34289" rIns="68579" bIns="34289"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711146" rtl="0" eaLnBrk="1" fontAlgn="auto" latinLnBrk="0" hangingPunct="1">
              <a:lnSpc>
                <a:spcPct val="100000"/>
              </a:lnSpc>
              <a:spcBef>
                <a:spcPts val="900"/>
              </a:spcBef>
              <a:spcAft>
                <a:spcPts val="0"/>
              </a:spcAft>
              <a:buClrTx/>
              <a:buSzTx/>
              <a:buFont typeface="Arial"/>
              <a:buNone/>
              <a:tabLst/>
              <a:defRPr/>
            </a:pPr>
            <a:r>
              <a:rPr kumimoji="0" lang="en-US" sz="1600" b="0" i="0" u="none" strike="noStrike" kern="1200" cap="none" spc="0" normalizeH="0" baseline="0" noProof="0">
                <a:ln>
                  <a:noFill/>
                </a:ln>
                <a:solidFill>
                  <a:srgbClr val="F4BB5E"/>
                </a:solidFill>
                <a:effectLst/>
                <a:uLnTx/>
                <a:uFillTx/>
                <a:latin typeface="Arial"/>
                <a:ea typeface="+mn-ea"/>
                <a:cs typeface="Arial"/>
              </a:rPr>
              <a:t>46k+</a:t>
            </a:r>
            <a:endParaRPr kumimoji="0" lang="en-US" sz="1600" b="0" i="0" u="none" strike="noStrike" kern="1200" cap="none" spc="0" normalizeH="0" baseline="30000" noProof="0">
              <a:ln>
                <a:noFill/>
              </a:ln>
              <a:solidFill>
                <a:srgbClr val="F4BB5E"/>
              </a:solidFill>
              <a:effectLst/>
              <a:uLnTx/>
              <a:uFillTx/>
              <a:latin typeface="Arial"/>
              <a:ea typeface="+mn-ea"/>
              <a:cs typeface="Arial"/>
            </a:endParaRPr>
          </a:p>
          <a:p>
            <a:pPr marL="0" marR="0" lvl="0" indent="0" algn="ctr" defTabSz="711146" rtl="0" eaLnBrk="1" fontAlgn="auto" latinLnBrk="0" hangingPunct="1">
              <a:lnSpc>
                <a:spcPct val="100000"/>
              </a:lnSpc>
              <a:spcBef>
                <a:spcPts val="0"/>
              </a:spcBef>
              <a:spcAft>
                <a:spcPts val="0"/>
              </a:spcAft>
              <a:buClrTx/>
              <a:buSzTx/>
              <a:buFont typeface="Arial"/>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global customers</a:t>
            </a:r>
            <a:r>
              <a:rPr kumimoji="0" lang="en-US" sz="900" b="0" i="0" u="none" strike="noStrike" kern="1200" cap="none" spc="0" normalizeH="0" baseline="30000" noProof="0">
                <a:ln>
                  <a:noFill/>
                </a:ln>
                <a:solidFill>
                  <a:srgbClr val="FFFFFF"/>
                </a:solidFill>
                <a:effectLst/>
                <a:uLnTx/>
                <a:uFillTx/>
                <a:latin typeface="Arial"/>
                <a:ea typeface="+mn-ea"/>
                <a:cs typeface="Arial"/>
              </a:rPr>
              <a:t>1</a:t>
            </a:r>
          </a:p>
        </p:txBody>
      </p:sp>
      <p:sp>
        <p:nvSpPr>
          <p:cNvPr id="57" name="TextBox 56">
            <a:extLst>
              <a:ext uri="{FF2B5EF4-FFF2-40B4-BE49-F238E27FC236}">
                <a16:creationId xmlns:a16="http://schemas.microsoft.com/office/drawing/2014/main" id="{4F11BB40-7BE3-3FB0-BC5E-2ED6105CDCE6}"/>
              </a:ext>
            </a:extLst>
          </p:cNvPr>
          <p:cNvSpPr txBox="1"/>
          <p:nvPr/>
        </p:nvSpPr>
        <p:spPr>
          <a:xfrm>
            <a:off x="140501" y="1685668"/>
            <a:ext cx="1931938" cy="138499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0672CB">
                    <a:lumMod val="20000"/>
                    <a:lumOff val="80000"/>
                  </a:srgbClr>
                </a:solidFill>
                <a:effectLst/>
                <a:uLnTx/>
                <a:uFillTx/>
                <a:latin typeface="Arial"/>
                <a:ea typeface="+mn-ea"/>
                <a:cs typeface="+mn-cs"/>
              </a:rPr>
              <a:t>Jason Boxall:</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“Dell’s entry storage will unleash significant performance, capacity and throughput gains for our customers without compromising simplicity, features, or outcomes."</a:t>
            </a:r>
          </a:p>
        </p:txBody>
      </p:sp>
      <p:grpSp>
        <p:nvGrpSpPr>
          <p:cNvPr id="21" name="Group 20">
            <a:extLst>
              <a:ext uri="{FF2B5EF4-FFF2-40B4-BE49-F238E27FC236}">
                <a16:creationId xmlns:a16="http://schemas.microsoft.com/office/drawing/2014/main" id="{6242E5CF-A4C1-89D4-C77B-F0744FD55E78}"/>
              </a:ext>
            </a:extLst>
          </p:cNvPr>
          <p:cNvGrpSpPr/>
          <p:nvPr/>
        </p:nvGrpSpPr>
        <p:grpSpPr>
          <a:xfrm>
            <a:off x="3991201" y="0"/>
            <a:ext cx="4069080" cy="3200400"/>
            <a:chOff x="4062986" y="0"/>
            <a:chExt cx="4069080" cy="3200400"/>
          </a:xfrm>
        </p:grpSpPr>
        <p:sp>
          <p:nvSpPr>
            <p:cNvPr id="7" name="Rectangle 6">
              <a:extLst>
                <a:ext uri="{FF2B5EF4-FFF2-40B4-BE49-F238E27FC236}">
                  <a16:creationId xmlns:a16="http://schemas.microsoft.com/office/drawing/2014/main" id="{8EC8338C-92DA-3F0C-1AAF-097C7265847E}"/>
                </a:ext>
              </a:extLst>
            </p:cNvPr>
            <p:cNvSpPr/>
            <p:nvPr/>
          </p:nvSpPr>
          <p:spPr>
            <a:xfrm>
              <a:off x="4062986" y="0"/>
              <a:ext cx="4069080" cy="32004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06482801-25DA-4C08-1625-35C217BE54F3}"/>
                </a:ext>
              </a:extLst>
            </p:cNvPr>
            <p:cNvSpPr/>
            <p:nvPr/>
          </p:nvSpPr>
          <p:spPr>
            <a:xfrm>
              <a:off x="4062986" y="0"/>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32" name="TextBox 31">
              <a:extLst>
                <a:ext uri="{FF2B5EF4-FFF2-40B4-BE49-F238E27FC236}">
                  <a16:creationId xmlns:a16="http://schemas.microsoft.com/office/drawing/2014/main" id="{571E3DE2-0B16-4E89-9827-40709A67D7A4}"/>
                </a:ext>
              </a:extLst>
            </p:cNvPr>
            <p:cNvSpPr txBox="1"/>
            <p:nvPr/>
          </p:nvSpPr>
          <p:spPr>
            <a:xfrm>
              <a:off x="5437219" y="102828"/>
              <a:ext cx="1517067" cy="492443"/>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Simple</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endParaRPr>
            </a:p>
          </p:txBody>
        </p:sp>
        <p:sp>
          <p:nvSpPr>
            <p:cNvPr id="59" name="TextBox 58">
              <a:extLst>
                <a:ext uri="{FF2B5EF4-FFF2-40B4-BE49-F238E27FC236}">
                  <a16:creationId xmlns:a16="http://schemas.microsoft.com/office/drawing/2014/main" id="{79521A0A-920C-C7FE-6A5F-5E48B66B6F42}"/>
                </a:ext>
              </a:extLst>
            </p:cNvPr>
            <p:cNvSpPr txBox="1"/>
            <p:nvPr/>
          </p:nvSpPr>
          <p:spPr>
            <a:xfrm>
              <a:off x="4452527" y="614550"/>
              <a:ext cx="3422355" cy="21544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F4BB5E"/>
                  </a:solidFill>
                  <a:effectLst/>
                  <a:uLnTx/>
                  <a:uFillTx/>
                  <a:latin typeface="Arial"/>
                  <a:ea typeface="+mn-ea"/>
                  <a:cs typeface="+mn-cs"/>
                </a:rPr>
                <a:t>Simple to Deploy. Easy to Manage. </a:t>
              </a:r>
            </a:p>
          </p:txBody>
        </p:sp>
        <p:sp>
          <p:nvSpPr>
            <p:cNvPr id="60" name="TextBox 59">
              <a:extLst>
                <a:ext uri="{FF2B5EF4-FFF2-40B4-BE49-F238E27FC236}">
                  <a16:creationId xmlns:a16="http://schemas.microsoft.com/office/drawing/2014/main" id="{565BC83F-0E45-C602-9640-A6009259BD9E}"/>
                </a:ext>
              </a:extLst>
            </p:cNvPr>
            <p:cNvSpPr txBox="1"/>
            <p:nvPr/>
          </p:nvSpPr>
          <p:spPr>
            <a:xfrm>
              <a:off x="4209005" y="1054582"/>
              <a:ext cx="3909398" cy="1659429"/>
            </a:xfrm>
            <a:prstGeom prst="rect">
              <a:avLst/>
            </a:prstGeom>
            <a:noFill/>
          </p:spPr>
          <p:txBody>
            <a:bodyPr wrap="square" lIns="0" tIns="0" rIns="0" bIns="0" rtlCol="0">
              <a:spAutoFit/>
            </a:bodyPr>
            <a:lstStyle/>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Intuitive web-based GUI makes deployment fast</a:t>
              </a: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Seamless integration with VMware, Microsoft, and Linux environments streamlines IT operations.</a:t>
              </a: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Automated tiering and ADAPT RAID management reduce manual tuning and improve performance.</a:t>
              </a: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Intuitive CLI and open Redfish/Swordfish REST APIs automate tasks, integrate with tools, and simplify operations at scale.</a:t>
              </a: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Modular scalability enables pay-as-you-grow without rearchitecting your storage solution.</a:t>
              </a:r>
            </a:p>
          </p:txBody>
        </p:sp>
      </p:grpSp>
      <p:grpSp>
        <p:nvGrpSpPr>
          <p:cNvPr id="22" name="Group 21">
            <a:extLst>
              <a:ext uri="{FF2B5EF4-FFF2-40B4-BE49-F238E27FC236}">
                <a16:creationId xmlns:a16="http://schemas.microsoft.com/office/drawing/2014/main" id="{5A03D8A7-19BB-8D12-DC72-F3DC74B320D8}"/>
              </a:ext>
            </a:extLst>
          </p:cNvPr>
          <p:cNvGrpSpPr/>
          <p:nvPr/>
        </p:nvGrpSpPr>
        <p:grpSpPr>
          <a:xfrm>
            <a:off x="8122920" y="0"/>
            <a:ext cx="4069080" cy="2613038"/>
            <a:chOff x="8122920" y="0"/>
            <a:chExt cx="4069080" cy="2613038"/>
          </a:xfrm>
        </p:grpSpPr>
        <p:sp>
          <p:nvSpPr>
            <p:cNvPr id="9" name="Rectangle 8">
              <a:extLst>
                <a:ext uri="{FF2B5EF4-FFF2-40B4-BE49-F238E27FC236}">
                  <a16:creationId xmlns:a16="http://schemas.microsoft.com/office/drawing/2014/main" id="{4F21288C-7722-04A1-FDBF-219577C5230C}"/>
                </a:ext>
              </a:extLst>
            </p:cNvPr>
            <p:cNvSpPr/>
            <p:nvPr/>
          </p:nvSpPr>
          <p:spPr>
            <a:xfrm>
              <a:off x="812292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grpSp>
          <p:nvGrpSpPr>
            <p:cNvPr id="99" name="Group 98">
              <a:extLst>
                <a:ext uri="{FF2B5EF4-FFF2-40B4-BE49-F238E27FC236}">
                  <a16:creationId xmlns:a16="http://schemas.microsoft.com/office/drawing/2014/main" id="{878DAF82-0B6B-FA54-E47F-A53B73872A05}"/>
                </a:ext>
              </a:extLst>
            </p:cNvPr>
            <p:cNvGrpSpPr/>
            <p:nvPr/>
          </p:nvGrpSpPr>
          <p:grpSpPr>
            <a:xfrm>
              <a:off x="8696533" y="99237"/>
              <a:ext cx="2798248" cy="2513801"/>
              <a:chOff x="401168" y="3092604"/>
              <a:chExt cx="2798248" cy="2513801"/>
            </a:xfrm>
          </p:grpSpPr>
          <p:sp>
            <p:nvSpPr>
              <p:cNvPr id="3" name="TextBox 2">
                <a:extLst>
                  <a:ext uri="{FF2B5EF4-FFF2-40B4-BE49-F238E27FC236}">
                    <a16:creationId xmlns:a16="http://schemas.microsoft.com/office/drawing/2014/main" id="{CA0EE544-7091-D2AF-81E0-BA634EA2CCE9}"/>
                  </a:ext>
                </a:extLst>
              </p:cNvPr>
              <p:cNvSpPr txBox="1"/>
              <p:nvPr/>
            </p:nvSpPr>
            <p:spPr>
              <a:xfrm>
                <a:off x="618600" y="3092604"/>
                <a:ext cx="258081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Fast and Affordable</a:t>
                </a:r>
              </a:p>
            </p:txBody>
          </p:sp>
          <p:sp>
            <p:nvSpPr>
              <p:cNvPr id="77" name="TextBox 76">
                <a:extLst>
                  <a:ext uri="{FF2B5EF4-FFF2-40B4-BE49-F238E27FC236}">
                    <a16:creationId xmlns:a16="http://schemas.microsoft.com/office/drawing/2014/main" id="{FB680820-F8BC-60B2-D8D6-AC528F8DDB08}"/>
                  </a:ext>
                </a:extLst>
              </p:cNvPr>
              <p:cNvSpPr txBox="1"/>
              <p:nvPr/>
            </p:nvSpPr>
            <p:spPr>
              <a:xfrm>
                <a:off x="401168" y="5444822"/>
                <a:ext cx="1860320" cy="161583"/>
              </a:xfrm>
              <a:prstGeom prst="rect">
                <a:avLst/>
              </a:prstGeom>
              <a:noFill/>
            </p:spPr>
            <p:txBody>
              <a:bodyPr wrap="square" lIns="0" tIns="0" rIns="0" bIns="0" rtlCol="0">
                <a:spAutoFit/>
              </a:bodyPr>
              <a:lstStyle/>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a:ln>
                    <a:noFill/>
                  </a:ln>
                  <a:solidFill>
                    <a:srgbClr val="FFFFFF"/>
                  </a:solidFill>
                  <a:effectLst/>
                  <a:uLnTx/>
                  <a:uFillTx/>
                  <a:latin typeface="Arial Nova Light"/>
                  <a:ea typeface="+mn-ea"/>
                  <a:cs typeface="+mn-cs"/>
                </a:endParaRPr>
              </a:p>
            </p:txBody>
          </p:sp>
        </p:grpSp>
      </p:grpSp>
      <p:grpSp>
        <p:nvGrpSpPr>
          <p:cNvPr id="27" name="Group 26">
            <a:extLst>
              <a:ext uri="{FF2B5EF4-FFF2-40B4-BE49-F238E27FC236}">
                <a16:creationId xmlns:a16="http://schemas.microsoft.com/office/drawing/2014/main" id="{4F14D382-D5B0-8B91-3096-17CF95D76A98}"/>
              </a:ext>
            </a:extLst>
          </p:cNvPr>
          <p:cNvGrpSpPr/>
          <p:nvPr/>
        </p:nvGrpSpPr>
        <p:grpSpPr>
          <a:xfrm>
            <a:off x="4062986" y="4637617"/>
            <a:ext cx="4069080" cy="2223973"/>
            <a:chOff x="4062986" y="4637617"/>
            <a:chExt cx="4069080" cy="2223973"/>
          </a:xfrm>
        </p:grpSpPr>
        <p:sp>
          <p:nvSpPr>
            <p:cNvPr id="16" name="Rectangle 15">
              <a:extLst>
                <a:ext uri="{FF2B5EF4-FFF2-40B4-BE49-F238E27FC236}">
                  <a16:creationId xmlns:a16="http://schemas.microsoft.com/office/drawing/2014/main" id="{AA3BB39F-F096-2C23-64CE-2D9B8E6A97CD}"/>
                </a:ext>
              </a:extLst>
            </p:cNvPr>
            <p:cNvSpPr/>
            <p:nvPr/>
          </p:nvSpPr>
          <p:spPr>
            <a:xfrm>
              <a:off x="4062986" y="6409714"/>
              <a:ext cx="4069080" cy="451876"/>
            </a:xfrm>
            <a:prstGeom prst="rect">
              <a:avLst/>
            </a:prstGeom>
            <a:solidFill>
              <a:srgbClr val="0D246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grpSp>
          <p:nvGrpSpPr>
            <p:cNvPr id="26" name="Group 25">
              <a:extLst>
                <a:ext uri="{FF2B5EF4-FFF2-40B4-BE49-F238E27FC236}">
                  <a16:creationId xmlns:a16="http://schemas.microsoft.com/office/drawing/2014/main" id="{BF46F98C-3A45-FBA9-2BF2-899D7D14EADB}"/>
                </a:ext>
              </a:extLst>
            </p:cNvPr>
            <p:cNvGrpSpPr/>
            <p:nvPr/>
          </p:nvGrpSpPr>
          <p:grpSpPr>
            <a:xfrm>
              <a:off x="4352875" y="4637617"/>
              <a:ext cx="3654545" cy="2121146"/>
              <a:chOff x="4352875" y="4637617"/>
              <a:chExt cx="3654545" cy="2121146"/>
            </a:xfrm>
          </p:grpSpPr>
          <p:sp>
            <p:nvSpPr>
              <p:cNvPr id="4" name="TextBox 3">
                <a:extLst>
                  <a:ext uri="{FF2B5EF4-FFF2-40B4-BE49-F238E27FC236}">
                    <a16:creationId xmlns:a16="http://schemas.microsoft.com/office/drawing/2014/main" id="{C754AC1E-075A-A575-D338-22AC69C3D041}"/>
                  </a:ext>
                </a:extLst>
              </p:cNvPr>
              <p:cNvSpPr txBox="1"/>
              <p:nvPr/>
            </p:nvSpPr>
            <p:spPr>
              <a:xfrm>
                <a:off x="5119992" y="6512542"/>
                <a:ext cx="1958988"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Efficient &amp; Reliable</a:t>
                </a:r>
              </a:p>
            </p:txBody>
          </p:sp>
          <p:grpSp>
            <p:nvGrpSpPr>
              <p:cNvPr id="80" name="Group 79">
                <a:extLst>
                  <a:ext uri="{FF2B5EF4-FFF2-40B4-BE49-F238E27FC236}">
                    <a16:creationId xmlns:a16="http://schemas.microsoft.com/office/drawing/2014/main" id="{9EEBC724-4B74-42CD-C2F3-307AAC2AD0DD}"/>
                  </a:ext>
                </a:extLst>
              </p:cNvPr>
              <p:cNvGrpSpPr/>
              <p:nvPr/>
            </p:nvGrpSpPr>
            <p:grpSpPr>
              <a:xfrm>
                <a:off x="4352875" y="4637617"/>
                <a:ext cx="3654545" cy="1626941"/>
                <a:chOff x="4213768" y="4475407"/>
                <a:chExt cx="3654545" cy="1626941"/>
              </a:xfrm>
            </p:grpSpPr>
            <p:sp>
              <p:nvSpPr>
                <p:cNvPr id="81" name="TextBox 80">
                  <a:extLst>
                    <a:ext uri="{FF2B5EF4-FFF2-40B4-BE49-F238E27FC236}">
                      <a16:creationId xmlns:a16="http://schemas.microsoft.com/office/drawing/2014/main" id="{E396AB78-637A-8E48-1F2E-0E8A54D5BB22}"/>
                    </a:ext>
                  </a:extLst>
                </p:cNvPr>
                <p:cNvSpPr txBox="1"/>
                <p:nvPr/>
              </p:nvSpPr>
              <p:spPr>
                <a:xfrm>
                  <a:off x="4341350" y="4488659"/>
                  <a:ext cx="1409696" cy="738664"/>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4BB5E"/>
                      </a:solidFill>
                      <a:effectLst/>
                      <a:uLnTx/>
                      <a:uFillTx/>
                      <a:latin typeface="Arial"/>
                      <a:ea typeface="+mn-ea"/>
                      <a:cs typeface="+mn-cs"/>
                    </a:rPr>
                    <a:t>800k</a:t>
                  </a:r>
                  <a:r>
                    <a:rPr kumimoji="0" lang="en-US" sz="1800" b="0" i="0" u="none" strike="noStrike" kern="1200" cap="none" spc="0" normalizeH="0" baseline="0" noProof="0">
                      <a:ln>
                        <a:noFill/>
                      </a:ln>
                      <a:solidFill>
                        <a:srgbClr val="F4BB5E"/>
                      </a:solidFill>
                      <a:effectLst/>
                      <a:uLnTx/>
                      <a:uFillTx/>
                      <a:latin typeface="Arial"/>
                      <a:ea typeface="+mn-ea"/>
                      <a:cs typeface="+mn-cs"/>
                    </a:rPr>
                    <a:t> </a:t>
                  </a:r>
                  <a:br>
                    <a:rPr kumimoji="0" lang="en-US" sz="1800" b="0" i="0" u="none" strike="noStrike" kern="1200" cap="none" spc="0" normalizeH="0" baseline="0" noProof="0">
                      <a:ln>
                        <a:noFill/>
                      </a:ln>
                      <a:solidFill>
                        <a:srgbClr val="808080"/>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performance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IOPs</a:t>
                  </a:r>
                  <a:endParaRPr kumimoji="0" lang="en-US" sz="1800" b="0" i="0" u="none" strike="noStrike" kern="1200" cap="none" spc="0" normalizeH="0" baseline="30000" noProof="0">
                    <a:ln>
                      <a:noFill/>
                    </a:ln>
                    <a:solidFill>
                      <a:srgbClr val="FFFFFF"/>
                    </a:solidFill>
                    <a:effectLst/>
                    <a:uLnTx/>
                    <a:uFillTx/>
                    <a:latin typeface="Arial"/>
                    <a:ea typeface="+mn-ea"/>
                    <a:cs typeface="+mn-cs"/>
                  </a:endParaRPr>
                </a:p>
              </p:txBody>
            </p:sp>
            <p:sp>
              <p:nvSpPr>
                <p:cNvPr id="82" name="TextBox 81">
                  <a:extLst>
                    <a:ext uri="{FF2B5EF4-FFF2-40B4-BE49-F238E27FC236}">
                      <a16:creationId xmlns:a16="http://schemas.microsoft.com/office/drawing/2014/main" id="{8F69CA44-127A-C3FA-B687-F3624E59F4D6}"/>
                    </a:ext>
                  </a:extLst>
                </p:cNvPr>
                <p:cNvSpPr txBox="1"/>
                <p:nvPr/>
              </p:nvSpPr>
              <p:spPr>
                <a:xfrm>
                  <a:off x="6182941" y="4475407"/>
                  <a:ext cx="1488956" cy="73866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4BB5E"/>
                      </a:solidFill>
                      <a:effectLst/>
                      <a:uLnTx/>
                      <a:uFillTx/>
                      <a:latin typeface="Arial"/>
                      <a:ea typeface="+mn-ea"/>
                      <a:cs typeface="+mn-cs"/>
                    </a:rPr>
                    <a:t>2U/5U </a:t>
                  </a:r>
                  <a:br>
                    <a:rPr kumimoji="0" lang="en-US" sz="1800" b="0" i="0" u="none" strike="noStrike" kern="1200" cap="none" spc="0" normalizeH="0" baseline="0" noProof="0">
                      <a:ln>
                        <a:noFill/>
                      </a:ln>
                      <a:solidFill>
                        <a:srgbClr val="FFFFFF"/>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compact and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dense designs</a:t>
                  </a:r>
                  <a:endParaRPr kumimoji="0" lang="en-US" sz="1800" b="0" i="0" u="none" strike="noStrike" kern="1200" cap="none" spc="0" normalizeH="0" baseline="30000" noProof="0">
                    <a:ln>
                      <a:noFill/>
                    </a:ln>
                    <a:solidFill>
                      <a:srgbClr val="FFFFFF"/>
                    </a:solidFill>
                    <a:effectLst/>
                    <a:uLnTx/>
                    <a:uFillTx/>
                    <a:latin typeface="Arial"/>
                    <a:ea typeface="+mn-ea"/>
                    <a:cs typeface="+mn-cs"/>
                  </a:endParaRPr>
                </a:p>
              </p:txBody>
            </p:sp>
            <p:sp>
              <p:nvSpPr>
                <p:cNvPr id="83" name="TextBox 82">
                  <a:extLst>
                    <a:ext uri="{FF2B5EF4-FFF2-40B4-BE49-F238E27FC236}">
                      <a16:creationId xmlns:a16="http://schemas.microsoft.com/office/drawing/2014/main" id="{1213FFA9-B0FF-D219-BA23-D7907383485D}"/>
                    </a:ext>
                  </a:extLst>
                </p:cNvPr>
                <p:cNvSpPr txBox="1"/>
                <p:nvPr/>
              </p:nvSpPr>
              <p:spPr>
                <a:xfrm>
                  <a:off x="4213768" y="5288268"/>
                  <a:ext cx="1664860" cy="800219"/>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4BB5E"/>
                      </a:solidFill>
                      <a:effectLst/>
                      <a:uLnTx/>
                      <a:uFillTx/>
                      <a:latin typeface="Arial"/>
                      <a:ea typeface="+mn-ea"/>
                      <a:cs typeface="+mn-cs"/>
                    </a:rPr>
                    <a:t>5-9’s</a:t>
                  </a:r>
                  <a:r>
                    <a:rPr kumimoji="0" lang="en-US" sz="2800" b="1" i="0" u="none" strike="noStrike" kern="1200" cap="none" spc="0" normalizeH="0" baseline="0" noProof="0">
                      <a:ln>
                        <a:noFill/>
                      </a:ln>
                      <a:solidFill>
                        <a:srgbClr val="F4BB5E"/>
                      </a:solidFill>
                      <a:effectLst/>
                      <a:uLnTx/>
                      <a:uFillTx/>
                      <a:latin typeface="Arial"/>
                      <a:ea typeface="+mn-ea"/>
                      <a:cs typeface="+mn-cs"/>
                    </a:rPr>
                    <a:t> </a:t>
                  </a:r>
                  <a:br>
                    <a:rPr kumimoji="0" lang="en-US" sz="1800" b="0" i="0" u="none" strike="noStrike" kern="1200" cap="none" spc="0" normalizeH="0" baseline="0" noProof="0">
                      <a:ln>
                        <a:noFill/>
                      </a:ln>
                      <a:solidFill>
                        <a:srgbClr val="808080"/>
                      </a:solidFill>
                      <a:effectLst/>
                      <a:uLnTx/>
                      <a:uFillTx/>
                      <a:latin typeface="Arial"/>
                      <a:ea typeface="+mn-ea"/>
                      <a:cs typeface="+mn-cs"/>
                    </a:rPr>
                  </a:br>
                  <a:r>
                    <a:rPr kumimoji="0" lang="en-US" sz="1200" b="0" i="0" u="none" strike="noStrike" kern="1200" cap="none" spc="0" normalizeH="0" baseline="0" noProof="0">
                      <a:ln>
                        <a:noFill/>
                      </a:ln>
                      <a:solidFill>
                        <a:srgbClr val="FFFFFF"/>
                      </a:solidFill>
                      <a:effectLst/>
                      <a:uLnTx/>
                      <a:uFillTx/>
                      <a:latin typeface="Arial"/>
                      <a:ea typeface="+mn-ea"/>
                      <a:cs typeface="+mn-cs"/>
                    </a:rPr>
                    <a:t> hw availability via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dual-active controllers</a:t>
                  </a:r>
                  <a:endParaRPr kumimoji="0" lang="en-US" sz="1200" b="0" i="0" u="none" strike="noStrike" kern="1200" cap="none" spc="0" normalizeH="0" baseline="0" noProof="0">
                    <a:ln>
                      <a:noFill/>
                    </a:ln>
                    <a:solidFill>
                      <a:srgbClr val="FFFFFF"/>
                    </a:solidFill>
                    <a:effectLst/>
                    <a:uLnTx/>
                    <a:uFillTx/>
                    <a:latin typeface="Arial"/>
                    <a:ea typeface="+mn-ea"/>
                    <a:cs typeface="Arial"/>
                  </a:endParaRPr>
                </a:p>
              </p:txBody>
            </p:sp>
            <p:sp>
              <p:nvSpPr>
                <p:cNvPr id="84" name="TextBox 83">
                  <a:extLst>
                    <a:ext uri="{FF2B5EF4-FFF2-40B4-BE49-F238E27FC236}">
                      <a16:creationId xmlns:a16="http://schemas.microsoft.com/office/drawing/2014/main" id="{FEEB7D64-0CD4-CE3F-1F79-717A897FBAE3}"/>
                    </a:ext>
                  </a:extLst>
                </p:cNvPr>
                <p:cNvSpPr txBox="1"/>
                <p:nvPr/>
              </p:nvSpPr>
              <p:spPr>
                <a:xfrm>
                  <a:off x="6094988" y="5363684"/>
                  <a:ext cx="1773325" cy="73866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4BB5E"/>
                      </a:solidFill>
                      <a:effectLst/>
                      <a:uLnTx/>
                      <a:uFillTx/>
                      <a:latin typeface="Arial"/>
                      <a:ea typeface="+mn-ea"/>
                      <a:cs typeface="+mn-cs"/>
                    </a:rPr>
                    <a:t>30-50%</a:t>
                  </a:r>
                  <a:endParaRPr kumimoji="0" lang="en-US" sz="2400" b="0" i="0" u="none" strike="noStrike" kern="1200" cap="none" spc="0" normalizeH="0" baseline="54000" noProof="0">
                    <a:ln>
                      <a:noFill/>
                    </a:ln>
                    <a:solidFill>
                      <a:srgbClr val="F4BB5E"/>
                    </a:solidFill>
                    <a:effectLst/>
                    <a:uLnTx/>
                    <a:uFillTx/>
                    <a:latin typeface="Arial"/>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reduced costs with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auto-tiering</a:t>
                  </a:r>
                  <a:r>
                    <a:rPr kumimoji="0" lang="en-US" sz="1200" b="0" i="0" u="none" strike="noStrike" kern="1200" cap="none" spc="0" normalizeH="0" baseline="30000" noProof="0">
                      <a:ln>
                        <a:noFill/>
                      </a:ln>
                      <a:solidFill>
                        <a:srgbClr val="FFFFFF"/>
                      </a:solidFill>
                      <a:effectLst/>
                      <a:uLnTx/>
                      <a:uFillTx/>
                      <a:latin typeface="Arial"/>
                      <a:ea typeface="+mn-ea"/>
                      <a:cs typeface="Arial"/>
                    </a:rPr>
                    <a:t>2</a:t>
                  </a: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grpSp>
        </p:grpSp>
      </p:grpSp>
      <p:sp>
        <p:nvSpPr>
          <p:cNvPr id="10" name="Rectangle 9">
            <a:extLst>
              <a:ext uri="{FF2B5EF4-FFF2-40B4-BE49-F238E27FC236}">
                <a16:creationId xmlns:a16="http://schemas.microsoft.com/office/drawing/2014/main" id="{CC94485D-5F3B-D21F-D288-44B69791B81C}"/>
              </a:ext>
            </a:extLst>
          </p:cNvPr>
          <p:cNvSpPr/>
          <p:nvPr/>
        </p:nvSpPr>
        <p:spPr>
          <a:xfrm>
            <a:off x="8129685" y="6409714"/>
            <a:ext cx="4069080" cy="451876"/>
          </a:xfrm>
          <a:prstGeom prst="rect">
            <a:avLst/>
          </a:prstGeom>
          <a:solidFill>
            <a:srgbClr val="0C32A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38C860AD-6200-8E78-1A08-1E7ABF239533}"/>
              </a:ext>
            </a:extLst>
          </p:cNvPr>
          <p:cNvSpPr/>
          <p:nvPr/>
        </p:nvSpPr>
        <p:spPr>
          <a:xfrm rot="10800000">
            <a:off x="8119052" y="3427577"/>
            <a:ext cx="4069080" cy="3419788"/>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TextBox 5">
            <a:extLst>
              <a:ext uri="{FF2B5EF4-FFF2-40B4-BE49-F238E27FC236}">
                <a16:creationId xmlns:a16="http://schemas.microsoft.com/office/drawing/2014/main" id="{85D32D2B-AE95-60F2-D2BE-A30F0D29B8FC}"/>
              </a:ext>
            </a:extLst>
          </p:cNvPr>
          <p:cNvSpPr txBox="1"/>
          <p:nvPr/>
        </p:nvSpPr>
        <p:spPr>
          <a:xfrm>
            <a:off x="8955568" y="6512542"/>
            <a:ext cx="2413472"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Workload Agility</a:t>
            </a:r>
          </a:p>
        </p:txBody>
      </p:sp>
      <p:sp>
        <p:nvSpPr>
          <p:cNvPr id="132" name="TextBox 131">
            <a:extLst>
              <a:ext uri="{FF2B5EF4-FFF2-40B4-BE49-F238E27FC236}">
                <a16:creationId xmlns:a16="http://schemas.microsoft.com/office/drawing/2014/main" id="{DE59D2F6-E4F9-91E7-F259-90F3C9D34D06}"/>
              </a:ext>
            </a:extLst>
          </p:cNvPr>
          <p:cNvSpPr txBox="1"/>
          <p:nvPr/>
        </p:nvSpPr>
        <p:spPr>
          <a:xfrm>
            <a:off x="8576914" y="3633446"/>
            <a:ext cx="3523075" cy="296684"/>
          </a:xfrm>
          <a:prstGeom prst="rect">
            <a:avLst/>
          </a:prstGeom>
          <a:noFill/>
        </p:spPr>
        <p:txBody>
          <a:bodyPr wrap="square" lIns="91440" tIns="45720" rIns="91440" bIns="45720" anchor="t">
            <a:spAutoFit/>
          </a:bodyPr>
          <a:lstStyle/>
          <a:p>
            <a:pPr marL="0" marR="0" lvl="0" indent="0" algn="ctr" defTabSz="914377" rtl="0" eaLnBrk="1" fontAlgn="auto" latinLnBrk="0" hangingPunct="1">
              <a:lnSpc>
                <a:spcPts val="1700"/>
              </a:lnSpc>
              <a:spcBef>
                <a:spcPts val="100"/>
              </a:spcBef>
              <a:spcAft>
                <a:spcPts val="0"/>
              </a:spcAft>
              <a:buClrTx/>
              <a:buSzTx/>
              <a:buFontTx/>
              <a:buNone/>
              <a:tabLst/>
              <a:defRPr/>
            </a:pPr>
            <a:r>
              <a:rPr kumimoji="0" lang="en-US" sz="1400" b="0" i="0" u="none" strike="noStrike" kern="1200" cap="none" spc="0" normalizeH="0" baseline="0" noProof="0">
                <a:ln>
                  <a:noFill/>
                </a:ln>
                <a:solidFill>
                  <a:srgbClr val="F4BB5E"/>
                </a:solidFill>
                <a:effectLst/>
                <a:uLnTx/>
                <a:uFillTx/>
                <a:latin typeface="Arial"/>
                <a:ea typeface="+mn-ea"/>
                <a:cs typeface="+mn-cs"/>
              </a:rPr>
              <a:t>Broad use case support</a:t>
            </a:r>
          </a:p>
        </p:txBody>
      </p:sp>
      <p:grpSp>
        <p:nvGrpSpPr>
          <p:cNvPr id="14" name="Group 13">
            <a:extLst>
              <a:ext uri="{FF2B5EF4-FFF2-40B4-BE49-F238E27FC236}">
                <a16:creationId xmlns:a16="http://schemas.microsoft.com/office/drawing/2014/main" id="{5C1F1A35-1D9E-976B-34ED-1331EC0C7D35}"/>
              </a:ext>
            </a:extLst>
          </p:cNvPr>
          <p:cNvGrpSpPr/>
          <p:nvPr/>
        </p:nvGrpSpPr>
        <p:grpSpPr>
          <a:xfrm>
            <a:off x="-14987" y="3438212"/>
            <a:ext cx="4077657" cy="3423378"/>
            <a:chOff x="-14987" y="3438212"/>
            <a:chExt cx="4077657" cy="3423378"/>
          </a:xfrm>
        </p:grpSpPr>
        <p:sp>
          <p:nvSpPr>
            <p:cNvPr id="12" name="Rectangle 11">
              <a:extLst>
                <a:ext uri="{FF2B5EF4-FFF2-40B4-BE49-F238E27FC236}">
                  <a16:creationId xmlns:a16="http://schemas.microsoft.com/office/drawing/2014/main" id="{3105C66B-7C26-E995-E1F0-34679EC83E50}"/>
                </a:ext>
              </a:extLst>
            </p:cNvPr>
            <p:cNvSpPr/>
            <p:nvPr/>
          </p:nvSpPr>
          <p:spPr>
            <a:xfrm rot="10800000">
              <a:off x="-14987" y="3438212"/>
              <a:ext cx="4069705" cy="3419788"/>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5" name="Group 4">
              <a:extLst>
                <a:ext uri="{FF2B5EF4-FFF2-40B4-BE49-F238E27FC236}">
                  <a16:creationId xmlns:a16="http://schemas.microsoft.com/office/drawing/2014/main" id="{BE73F02F-A4FD-A64A-4D74-02FA0D559423}"/>
                </a:ext>
              </a:extLst>
            </p:cNvPr>
            <p:cNvGrpSpPr/>
            <p:nvPr/>
          </p:nvGrpSpPr>
          <p:grpSpPr>
            <a:xfrm>
              <a:off x="-6410" y="3945227"/>
              <a:ext cx="4069080" cy="2916363"/>
              <a:chOff x="-6410" y="3945227"/>
              <a:chExt cx="4069080" cy="2916363"/>
            </a:xfrm>
          </p:grpSpPr>
          <p:sp>
            <p:nvSpPr>
              <p:cNvPr id="11" name="Rectangle 10">
                <a:extLst>
                  <a:ext uri="{FF2B5EF4-FFF2-40B4-BE49-F238E27FC236}">
                    <a16:creationId xmlns:a16="http://schemas.microsoft.com/office/drawing/2014/main" id="{9D4AA451-ACF1-D7B0-4A0F-71D25266DF78}"/>
                  </a:ext>
                </a:extLst>
              </p:cNvPr>
              <p:cNvSpPr/>
              <p:nvPr/>
            </p:nvSpPr>
            <p:spPr>
              <a:xfrm>
                <a:off x="-6410" y="6409714"/>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cxnSp>
            <p:nvCxnSpPr>
              <p:cNvPr id="61" name="Straight Connector 60">
                <a:extLst>
                  <a:ext uri="{FF2B5EF4-FFF2-40B4-BE49-F238E27FC236}">
                    <a16:creationId xmlns:a16="http://schemas.microsoft.com/office/drawing/2014/main" id="{51AE0D1B-90B6-28A1-EB37-C59CC73F5936}"/>
                  </a:ext>
                </a:extLst>
              </p:cNvPr>
              <p:cNvCxnSpPr>
                <a:cxnSpLocks/>
              </p:cNvCxnSpPr>
              <p:nvPr/>
            </p:nvCxnSpPr>
            <p:spPr>
              <a:xfrm>
                <a:off x="1158874" y="4416489"/>
                <a:ext cx="1644289"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D8050B59-A7A6-F352-D230-901AF809DE0D}"/>
                  </a:ext>
                </a:extLst>
              </p:cNvPr>
              <p:cNvSpPr txBox="1"/>
              <p:nvPr/>
            </p:nvSpPr>
            <p:spPr>
              <a:xfrm>
                <a:off x="1225818" y="3945227"/>
                <a:ext cx="1905456" cy="430887"/>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4BB5E"/>
                    </a:solidFill>
                    <a:effectLst/>
                    <a:uLnTx/>
                    <a:uFillTx/>
                    <a:latin typeface="Arial"/>
                    <a:ea typeface="+mn-ea"/>
                    <a:cs typeface="+mn-cs"/>
                  </a:rPr>
                  <a:t>Continually evolving infrastructure</a:t>
                </a:r>
              </a:p>
            </p:txBody>
          </p:sp>
          <p:sp>
            <p:nvSpPr>
              <p:cNvPr id="69" name="TextBox 68">
                <a:extLst>
                  <a:ext uri="{FF2B5EF4-FFF2-40B4-BE49-F238E27FC236}">
                    <a16:creationId xmlns:a16="http://schemas.microsoft.com/office/drawing/2014/main" id="{C4BC4FD5-C8B1-AC86-9CAC-9962E1448A8F}"/>
                  </a:ext>
                </a:extLst>
              </p:cNvPr>
              <p:cNvSpPr txBox="1"/>
              <p:nvPr/>
            </p:nvSpPr>
            <p:spPr>
              <a:xfrm>
                <a:off x="479037" y="4620011"/>
                <a:ext cx="3137423" cy="1600438"/>
              </a:xfrm>
              <a:prstGeom prst="rect">
                <a:avLst/>
              </a:prstGeom>
              <a:noFill/>
            </p:spPr>
            <p:txBody>
              <a:bodyPr wrap="square" lIns="0" tIns="0" rIns="0" bIns="0" rtlCol="0" anchor="t">
                <a:spAutoFit/>
              </a:bodyPr>
              <a:lstStyle/>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Intelligent drive firmware updates </a:t>
                </a: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Enhanced data security with KMIP</a:t>
                </a:r>
                <a:endParaRPr kumimoji="0" lang="en-US" sz="1200" b="0" i="0" u="none" strike="noStrike" kern="1200" cap="none" spc="0" normalizeH="0" baseline="0" noProof="0">
                  <a:ln>
                    <a:noFill/>
                  </a:ln>
                  <a:solidFill>
                    <a:srgbClr val="FFFFFF"/>
                  </a:solidFill>
                  <a:effectLst/>
                  <a:uLnTx/>
                  <a:uFillTx/>
                  <a:latin typeface="Arial"/>
                  <a:ea typeface="+mn-ea"/>
                  <a:cs typeface="Arial"/>
                </a:endParaRP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High IOPs, R/W bandwidth, 8PB capacity</a:t>
                </a: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Dell AIOps support</a:t>
                </a:r>
                <a:endParaRPr kumimoji="0" lang="en-US" sz="1200" b="0" i="0" u="none" strike="noStrike" kern="1200" cap="none" spc="0" normalizeH="0" baseline="0" noProof="0">
                  <a:ln>
                    <a:noFill/>
                  </a:ln>
                  <a:solidFill>
                    <a:srgbClr val="FFFFFF"/>
                  </a:solidFill>
                  <a:effectLst/>
                  <a:uLnTx/>
                  <a:uFillTx/>
                  <a:latin typeface="Arial"/>
                  <a:ea typeface="+mn-ea"/>
                  <a:cs typeface="Arial"/>
                </a:endParaRP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Metro Node (DR) interoperability</a:t>
                </a:r>
                <a:endParaRPr kumimoji="0" lang="en-US" sz="1200" b="0" i="0" u="none" strike="noStrike" kern="1200" cap="none" spc="0" normalizeH="0" baseline="0" noProof="0">
                  <a:ln>
                    <a:noFill/>
                  </a:ln>
                  <a:solidFill>
                    <a:srgbClr val="FFFFFF"/>
                  </a:solidFill>
                  <a:effectLst/>
                  <a:uLnTx/>
                  <a:uFillTx/>
                  <a:latin typeface="Arial"/>
                  <a:ea typeface="+mn-ea"/>
                  <a:cs typeface="+mn-cs"/>
                </a:endParaRP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PowerEdge DAS, SAN and OEM-ready </a:t>
                </a:r>
                <a:endParaRPr kumimoji="0" lang="en-US" sz="1200" b="0" i="0" u="none" strike="noStrike" kern="1200" cap="none" spc="0" normalizeH="0" baseline="0" noProof="0">
                  <a:ln>
                    <a:noFill/>
                  </a:ln>
                  <a:solidFill>
                    <a:srgbClr val="FFFFFF"/>
                  </a:solidFill>
                  <a:effectLst/>
                  <a:uLnTx/>
                  <a:uFillTx/>
                  <a:latin typeface="Arial"/>
                  <a:ea typeface="+mn-ea"/>
                  <a:cs typeface="Arial"/>
                </a:endParaRP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Open Manage Enterprise support</a:t>
                </a:r>
                <a:endParaRPr kumimoji="0" lang="en-US" sz="1200" b="0" i="0" u="none" strike="noStrike" kern="1200" cap="none" spc="0" normalizeH="0" baseline="0" noProof="0">
                  <a:ln>
                    <a:noFill/>
                  </a:ln>
                  <a:solidFill>
                    <a:srgbClr val="FFFFFF"/>
                  </a:solidFill>
                  <a:effectLst/>
                  <a:uLnTx/>
                  <a:uFillTx/>
                  <a:latin typeface="Arial"/>
                  <a:ea typeface="+mn-ea"/>
                  <a:cs typeface="Arial"/>
                </a:endParaRPr>
              </a:p>
            </p:txBody>
          </p:sp>
          <p:sp>
            <p:nvSpPr>
              <p:cNvPr id="2" name="TextBox 1">
                <a:extLst>
                  <a:ext uri="{FF2B5EF4-FFF2-40B4-BE49-F238E27FC236}">
                    <a16:creationId xmlns:a16="http://schemas.microsoft.com/office/drawing/2014/main" id="{FEB96756-8199-9AC2-CB12-39BD311F8FFE}"/>
                  </a:ext>
                </a:extLst>
              </p:cNvPr>
              <p:cNvSpPr txBox="1"/>
              <p:nvPr/>
            </p:nvSpPr>
            <p:spPr>
              <a:xfrm>
                <a:off x="1256190" y="6490464"/>
                <a:ext cx="1556701"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Modern</a:t>
                </a:r>
              </a:p>
            </p:txBody>
          </p:sp>
        </p:grpSp>
      </p:grpSp>
      <p:sp>
        <p:nvSpPr>
          <p:cNvPr id="13" name="TextBox 12">
            <a:extLst>
              <a:ext uri="{FF2B5EF4-FFF2-40B4-BE49-F238E27FC236}">
                <a16:creationId xmlns:a16="http://schemas.microsoft.com/office/drawing/2014/main" id="{94C1339B-C836-BF97-B565-E6F44EDC73F0}"/>
              </a:ext>
            </a:extLst>
          </p:cNvPr>
          <p:cNvSpPr txBox="1"/>
          <p:nvPr/>
        </p:nvSpPr>
        <p:spPr>
          <a:xfrm>
            <a:off x="8355180" y="616873"/>
            <a:ext cx="2614407" cy="227754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400" b="1" i="0" u="none" strike="noStrike" kern="1200" cap="none" spc="0" normalizeH="0" baseline="0" noProof="0">
                <a:ln>
                  <a:noFill/>
                </a:ln>
                <a:solidFill>
                  <a:srgbClr val="F4BB5E"/>
                </a:solidFill>
                <a:effectLst/>
                <a:uLnTx/>
                <a:uFillTx/>
                <a:latin typeface="Arial"/>
                <a:ea typeface="+mn-ea"/>
                <a:cs typeface="+mn-cs"/>
              </a:rPr>
              <a:t>Reliable Speed</a:t>
            </a: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Delivers high IOPS for applications like VMs, databases, and surveillance.</a:t>
            </a: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Uses high-speed iSCSI, FC, and SAS connectivity for accelerated throughput.</a:t>
            </a: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400" b="1" i="0" u="none" strike="noStrike" kern="1200" cap="none" spc="0" normalizeH="0" baseline="0" noProof="0">
                <a:ln>
                  <a:noFill/>
                </a:ln>
                <a:solidFill>
                  <a:srgbClr val="F4BB5E"/>
                </a:solidFill>
                <a:effectLst/>
                <a:uLnTx/>
                <a:uFillTx/>
                <a:latin typeface="Arial"/>
                <a:ea typeface="+mn-ea"/>
                <a:cs typeface="+mn-cs"/>
              </a:rPr>
              <a:t>Fits Your SMB Budget</a:t>
            </a: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Entry-level pricing with all-inclusive SW ideal for budget-conscious SMB orgs</a:t>
            </a:r>
          </a:p>
          <a:p>
            <a:pPr marL="171450" marR="0" lvl="0" indent="-171450" algn="l" defTabSz="914377"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Compact design helps lower operational and rack space costs.</a:t>
            </a:r>
          </a:p>
        </p:txBody>
      </p:sp>
      <p:pic>
        <p:nvPicPr>
          <p:cNvPr id="39" name="Picture 38" title="Product">
            <a:extLst>
              <a:ext uri="{FF2B5EF4-FFF2-40B4-BE49-F238E27FC236}">
                <a16:creationId xmlns:a16="http://schemas.microsoft.com/office/drawing/2014/main" id="{1F9E529B-A85B-AF9B-1F8E-AEEA55061A5A}"/>
              </a:ext>
            </a:extLst>
          </p:cNvPr>
          <p:cNvPicPr>
            <a:picLocks noChangeAspect="1"/>
          </p:cNvPicPr>
          <p:nvPr/>
        </p:nvPicPr>
        <p:blipFill>
          <a:blip r:embed="rId3">
            <a:extLst>
              <a:ext uri="{28A0092B-C50C-407E-A947-70E740481C1C}">
                <a14:useLocalDpi xmlns:a14="http://schemas.microsoft.com/office/drawing/2010/main" val="0"/>
              </a:ext>
            </a:extLst>
          </a:blip>
          <a:srcRect t="2738" b="3072"/>
          <a:stretch>
            <a:fillRect/>
          </a:stretch>
        </p:blipFill>
        <p:spPr bwMode="auto">
          <a:xfrm>
            <a:off x="3887824" y="3162693"/>
            <a:ext cx="4412224" cy="758260"/>
          </a:xfrm>
          <a:prstGeom prst="rect">
            <a:avLst/>
          </a:prstGeom>
          <a:noFill/>
          <a:ln>
            <a:noFill/>
          </a:ln>
        </p:spPr>
      </p:pic>
      <p:pic>
        <p:nvPicPr>
          <p:cNvPr id="1026" name="Picture 2">
            <a:extLst>
              <a:ext uri="{FF2B5EF4-FFF2-40B4-BE49-F238E27FC236}">
                <a16:creationId xmlns:a16="http://schemas.microsoft.com/office/drawing/2014/main" id="{43500CB5-12B8-BE50-BE19-49C8DA50814B}"/>
              </a:ext>
            </a:extLst>
          </p:cNvPr>
          <p:cNvPicPr>
            <a:picLocks noChangeAspect="1" noChangeArrowheads="1"/>
          </p:cNvPicPr>
          <p:nvPr/>
        </p:nvPicPr>
        <p:blipFill rotWithShape="1">
          <a:blip r:embed="rId4">
            <a:duotone>
              <a:schemeClr val="accent3">
                <a:shade val="45000"/>
                <a:satMod val="135000"/>
              </a:schemeClr>
              <a:prstClr val="white"/>
            </a:duotone>
            <a:extLst>
              <a:ext uri="{28A0092B-C50C-407E-A947-70E740481C1C}">
                <a14:useLocalDpi xmlns:a14="http://schemas.microsoft.com/office/drawing/2010/main" val="0"/>
              </a:ext>
            </a:extLst>
          </a:blip>
          <a:srcRect t="21611" b="23065"/>
          <a:stretch>
            <a:fillRect/>
          </a:stretch>
        </p:blipFill>
        <p:spPr bwMode="auto">
          <a:xfrm>
            <a:off x="525974" y="3094669"/>
            <a:ext cx="982989" cy="225770"/>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DF62C8E1-51EE-67A9-1D74-8A11B0554FD8}"/>
              </a:ext>
            </a:extLst>
          </p:cNvPr>
          <p:cNvSpPr txBox="1"/>
          <p:nvPr/>
        </p:nvSpPr>
        <p:spPr>
          <a:xfrm>
            <a:off x="2063131" y="1686810"/>
            <a:ext cx="1931938" cy="1384995"/>
          </a:xfrm>
          <a:prstGeom prst="rect">
            <a:avLst/>
          </a:prstGeom>
          <a:noFill/>
        </p:spPr>
        <p:txBody>
          <a:bodyPr wrap="square" lIns="91440" tIns="45720" rIns="91440" bIns="4572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0672CB">
                    <a:lumMod val="20000"/>
                    <a:lumOff val="80000"/>
                  </a:srgbClr>
                </a:solidFill>
                <a:effectLst/>
                <a:uLnTx/>
                <a:uFillTx/>
                <a:latin typeface="Arial"/>
                <a:ea typeface="+mn-ea"/>
                <a:cs typeface="+mn-cs"/>
              </a:rPr>
              <a:t>Oded Nagel:</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“We’re excited to integrate PowerVault ME5 with 2X the performance and 4X the capacity of the ME4 into our solutions going forward helping our customers realize outcomes faster." </a:t>
            </a:r>
            <a:endParaRPr kumimoji="0" lang="en-US" sz="1050" b="0" i="0" u="none" strike="noStrike" kern="1200" cap="none" spc="0" normalizeH="0" baseline="0" noProof="0">
              <a:ln>
                <a:noFill/>
              </a:ln>
              <a:solidFill>
                <a:srgbClr val="FFFFFF"/>
              </a:solidFill>
              <a:effectLst/>
              <a:uLnTx/>
              <a:uFillTx/>
              <a:latin typeface="Arial"/>
              <a:ea typeface="+mn-ea"/>
              <a:cs typeface="Arial"/>
            </a:endParaRPr>
          </a:p>
        </p:txBody>
      </p:sp>
      <p:pic>
        <p:nvPicPr>
          <p:cNvPr id="1030" name="Picture 6" descr="CTERA Networks Logo PNG Vector (PDF, SVG) Free Download">
            <a:extLst>
              <a:ext uri="{FF2B5EF4-FFF2-40B4-BE49-F238E27FC236}">
                <a16:creationId xmlns:a16="http://schemas.microsoft.com/office/drawing/2014/main" id="{5260C0A5-1526-580C-2973-85F709630DA4}"/>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4458" t="26338" b="26825"/>
          <a:stretch>
            <a:fillRect/>
          </a:stretch>
        </p:blipFill>
        <p:spPr bwMode="auto">
          <a:xfrm>
            <a:off x="2735711" y="3053729"/>
            <a:ext cx="596086" cy="292210"/>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a:extLst>
              <a:ext uri="{FF2B5EF4-FFF2-40B4-BE49-F238E27FC236}">
                <a16:creationId xmlns:a16="http://schemas.microsoft.com/office/drawing/2014/main" id="{109C323A-340C-9FEF-B9FC-C5C09676B696}"/>
              </a:ext>
            </a:extLst>
          </p:cNvPr>
          <p:cNvSpPr txBox="1"/>
          <p:nvPr/>
        </p:nvSpPr>
        <p:spPr>
          <a:xfrm>
            <a:off x="4645074" y="4000119"/>
            <a:ext cx="2955045" cy="523220"/>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4BB5E"/>
                </a:solidFill>
                <a:effectLst/>
                <a:uLnTx/>
                <a:uFillTx/>
                <a:latin typeface="Arial"/>
                <a:ea typeface="+mn-ea"/>
                <a:cs typeface="+mn-cs"/>
              </a:rPr>
              <a:t>Storage designed for Small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4BB5E"/>
                </a:solidFill>
                <a:effectLst/>
                <a:uLnTx/>
                <a:uFillTx/>
                <a:latin typeface="Arial"/>
                <a:ea typeface="+mn-ea"/>
                <a:cs typeface="+mn-cs"/>
              </a:rPr>
              <a:t>and Medium Businesses (SMB)</a:t>
            </a:r>
          </a:p>
        </p:txBody>
      </p:sp>
      <p:cxnSp>
        <p:nvCxnSpPr>
          <p:cNvPr id="63" name="Straight Connector 62">
            <a:extLst>
              <a:ext uri="{FF2B5EF4-FFF2-40B4-BE49-F238E27FC236}">
                <a16:creationId xmlns:a16="http://schemas.microsoft.com/office/drawing/2014/main" id="{EE7C0C64-4020-F483-4E71-946544D495F8}"/>
              </a:ext>
            </a:extLst>
          </p:cNvPr>
          <p:cNvCxnSpPr>
            <a:cxnSpLocks/>
          </p:cNvCxnSpPr>
          <p:nvPr/>
        </p:nvCxnSpPr>
        <p:spPr>
          <a:xfrm>
            <a:off x="4480457" y="4523339"/>
            <a:ext cx="3221242"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70" name="Graphic 69" descr="Gauge with solid fill">
            <a:extLst>
              <a:ext uri="{FF2B5EF4-FFF2-40B4-BE49-F238E27FC236}">
                <a16:creationId xmlns:a16="http://schemas.microsoft.com/office/drawing/2014/main" id="{8A9732DD-5B72-9EF0-E573-13D99BEB78E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052245" y="756042"/>
            <a:ext cx="914400" cy="914400"/>
          </a:xfrm>
          <a:prstGeom prst="rect">
            <a:avLst/>
          </a:prstGeom>
        </p:spPr>
      </p:pic>
      <p:pic>
        <p:nvPicPr>
          <p:cNvPr id="96" name="Picture 95">
            <a:extLst>
              <a:ext uri="{FF2B5EF4-FFF2-40B4-BE49-F238E27FC236}">
                <a16:creationId xmlns:a16="http://schemas.microsoft.com/office/drawing/2014/main" id="{4A7A2360-79C9-E613-127D-A959C3D60204}"/>
              </a:ext>
            </a:extLst>
          </p:cNvPr>
          <p:cNvPicPr>
            <a:picLocks noChangeAspect="1"/>
          </p:cNvPicPr>
          <p:nvPr/>
        </p:nvPicPr>
        <p:blipFill>
          <a:blip r:embed="rId7">
            <a:duotone>
              <a:schemeClr val="accent3">
                <a:shade val="45000"/>
                <a:satMod val="135000"/>
              </a:schemeClr>
              <a:prstClr val="white"/>
            </a:duotone>
          </a:blip>
          <a:stretch>
            <a:fillRect/>
          </a:stretch>
        </p:blipFill>
        <p:spPr>
          <a:xfrm>
            <a:off x="398729" y="3735640"/>
            <a:ext cx="722815" cy="722815"/>
          </a:xfrm>
          <a:prstGeom prst="rect">
            <a:avLst/>
          </a:prstGeom>
        </p:spPr>
      </p:pic>
      <p:grpSp>
        <p:nvGrpSpPr>
          <p:cNvPr id="110" name="Group 109">
            <a:extLst>
              <a:ext uri="{FF2B5EF4-FFF2-40B4-BE49-F238E27FC236}">
                <a16:creationId xmlns:a16="http://schemas.microsoft.com/office/drawing/2014/main" id="{F0EF5FCE-81A7-06FB-80F5-F91417F8C13B}"/>
              </a:ext>
            </a:extLst>
          </p:cNvPr>
          <p:cNvGrpSpPr/>
          <p:nvPr/>
        </p:nvGrpSpPr>
        <p:grpSpPr>
          <a:xfrm>
            <a:off x="8668161" y="4096763"/>
            <a:ext cx="3179275" cy="1931346"/>
            <a:chOff x="8751472" y="4278041"/>
            <a:chExt cx="3179275" cy="1931346"/>
          </a:xfrm>
        </p:grpSpPr>
        <p:grpSp>
          <p:nvGrpSpPr>
            <p:cNvPr id="85" name="Group 84">
              <a:extLst>
                <a:ext uri="{FF2B5EF4-FFF2-40B4-BE49-F238E27FC236}">
                  <a16:creationId xmlns:a16="http://schemas.microsoft.com/office/drawing/2014/main" id="{22B2F43F-E970-643E-3F2B-CAE74AFC0003}"/>
                </a:ext>
              </a:extLst>
            </p:cNvPr>
            <p:cNvGrpSpPr/>
            <p:nvPr/>
          </p:nvGrpSpPr>
          <p:grpSpPr>
            <a:xfrm>
              <a:off x="8751472" y="4278041"/>
              <a:ext cx="3173958" cy="1931346"/>
              <a:chOff x="8445882" y="3715682"/>
              <a:chExt cx="3561536" cy="2610289"/>
            </a:xfrm>
          </p:grpSpPr>
          <p:sp>
            <p:nvSpPr>
              <p:cNvPr id="86" name="Rectangle 85">
                <a:extLst>
                  <a:ext uri="{FF2B5EF4-FFF2-40B4-BE49-F238E27FC236}">
                    <a16:creationId xmlns:a16="http://schemas.microsoft.com/office/drawing/2014/main" id="{5DDE58A6-14A7-8969-430C-51AEFC003AD4}"/>
                  </a:ext>
                </a:extLst>
              </p:cNvPr>
              <p:cNvSpPr/>
              <p:nvPr/>
            </p:nvSpPr>
            <p:spPr>
              <a:xfrm>
                <a:off x="8445882" y="3715682"/>
                <a:ext cx="3561536" cy="2610289"/>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a:ln>
                    <a:noFill/>
                  </a:ln>
                  <a:solidFill>
                    <a:srgbClr val="000000"/>
                  </a:solidFill>
                  <a:effectLst/>
                  <a:uLnTx/>
                  <a:uFillTx/>
                  <a:latin typeface="Arial"/>
                  <a:ea typeface="+mn-ea"/>
                  <a:cs typeface="+mn-cs"/>
                </a:endParaRPr>
              </a:p>
            </p:txBody>
          </p:sp>
          <p:pic>
            <p:nvPicPr>
              <p:cNvPr id="88" name="Picture 14" descr="ACS partners with VMware">
                <a:extLst>
                  <a:ext uri="{FF2B5EF4-FFF2-40B4-BE49-F238E27FC236}">
                    <a16:creationId xmlns:a16="http://schemas.microsoft.com/office/drawing/2014/main" id="{3CA603D3-B85E-9074-0A8E-16E69062B17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6799" b="33517"/>
              <a:stretch>
                <a:fillRect/>
              </a:stretch>
            </p:blipFill>
            <p:spPr bwMode="auto">
              <a:xfrm>
                <a:off x="8568125" y="4644765"/>
                <a:ext cx="1062420" cy="446900"/>
              </a:xfrm>
              <a:prstGeom prst="rect">
                <a:avLst/>
              </a:prstGeom>
              <a:noFill/>
              <a:extLst>
                <a:ext uri="{909E8E84-426E-40DD-AFC4-6F175D3DCCD1}">
                  <a14:hiddenFill xmlns:a14="http://schemas.microsoft.com/office/drawing/2010/main">
                    <a:solidFill>
                      <a:srgbClr val="FFFFFF"/>
                    </a:solidFill>
                  </a14:hiddenFill>
                </a:ext>
              </a:extLst>
            </p:spPr>
          </p:pic>
        </p:grpSp>
        <p:pic>
          <p:nvPicPr>
            <p:cNvPr id="98" name="Picture 12" descr="ms-sql-server-logo">
              <a:extLst>
                <a:ext uri="{FF2B5EF4-FFF2-40B4-BE49-F238E27FC236}">
                  <a16:creationId xmlns:a16="http://schemas.microsoft.com/office/drawing/2014/main" id="{E26CB408-696E-325E-E19A-686DCCD5B26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5402" r="18223"/>
            <a:stretch/>
          </p:blipFill>
          <p:spPr bwMode="auto">
            <a:xfrm>
              <a:off x="8759130" y="4334750"/>
              <a:ext cx="309669" cy="311028"/>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30" descr="Microsoft SQL Server | Logopedia | Fandom">
              <a:extLst>
                <a:ext uri="{FF2B5EF4-FFF2-40B4-BE49-F238E27FC236}">
                  <a16:creationId xmlns:a16="http://schemas.microsoft.com/office/drawing/2014/main" id="{4B2EEE29-A887-0EFD-AE6B-0156EC81DE39}"/>
                </a:ext>
              </a:extLst>
            </p:cNvPr>
            <p:cNvPicPr>
              <a:picLocks noChangeAspect="1" noChangeArrowheads="1"/>
            </p:cNvPicPr>
            <p:nvPr/>
          </p:nvPicPr>
          <p:blipFill>
            <a:blip r:embed="rId10">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a:off x="9114329" y="4432505"/>
              <a:ext cx="712153" cy="197532"/>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3" descr="vmware horizon Archives - Sterling">
              <a:extLst>
                <a:ext uri="{FF2B5EF4-FFF2-40B4-BE49-F238E27FC236}">
                  <a16:creationId xmlns:a16="http://schemas.microsoft.com/office/drawing/2014/main" id="{78E18B6B-64D4-3780-D53D-FA03CE4D1F1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591649" y="5800136"/>
              <a:ext cx="1339098" cy="330660"/>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102">
              <a:extLst>
                <a:ext uri="{FF2B5EF4-FFF2-40B4-BE49-F238E27FC236}">
                  <a16:creationId xmlns:a16="http://schemas.microsoft.com/office/drawing/2014/main" id="{D6A709DF-FC7C-E4F5-CF48-C07D703E8DB3}"/>
                </a:ext>
              </a:extLst>
            </p:cNvPr>
            <p:cNvPicPr>
              <a:picLocks noChangeAspect="1"/>
            </p:cNvPicPr>
            <p:nvPr/>
          </p:nvPicPr>
          <p:blipFill>
            <a:blip r:embed="rId12"/>
            <a:srcRect l="1411" t="38804" r="2723" b="40291"/>
            <a:stretch>
              <a:fillRect/>
            </a:stretch>
          </p:blipFill>
          <p:spPr>
            <a:xfrm>
              <a:off x="10717431" y="5061177"/>
              <a:ext cx="1158220" cy="252567"/>
            </a:xfrm>
            <a:prstGeom prst="rect">
              <a:avLst/>
            </a:prstGeom>
          </p:spPr>
        </p:pic>
        <p:pic>
          <p:nvPicPr>
            <p:cNvPr id="104" name="Picture 103">
              <a:extLst>
                <a:ext uri="{FF2B5EF4-FFF2-40B4-BE49-F238E27FC236}">
                  <a16:creationId xmlns:a16="http://schemas.microsoft.com/office/drawing/2014/main" id="{B5961D75-AC96-5536-54E9-963CE365E794}"/>
                </a:ext>
              </a:extLst>
            </p:cNvPr>
            <p:cNvPicPr>
              <a:picLocks noChangeAspect="1"/>
            </p:cNvPicPr>
            <p:nvPr/>
          </p:nvPicPr>
          <p:blipFill>
            <a:blip r:embed="rId13"/>
            <a:srcRect l="27997" t="17051" r="30041" b="17051"/>
            <a:stretch>
              <a:fillRect/>
            </a:stretch>
          </p:blipFill>
          <p:spPr>
            <a:xfrm>
              <a:off x="10276364" y="4367329"/>
              <a:ext cx="399685" cy="627682"/>
            </a:xfrm>
            <a:prstGeom prst="rect">
              <a:avLst/>
            </a:prstGeom>
          </p:spPr>
        </p:pic>
        <p:pic>
          <p:nvPicPr>
            <p:cNvPr id="105" name="Picture 104">
              <a:extLst>
                <a:ext uri="{FF2B5EF4-FFF2-40B4-BE49-F238E27FC236}">
                  <a16:creationId xmlns:a16="http://schemas.microsoft.com/office/drawing/2014/main" id="{00850116-1E54-45BA-DA59-C97FC4F11E82}"/>
                </a:ext>
              </a:extLst>
            </p:cNvPr>
            <p:cNvPicPr>
              <a:picLocks noChangeAspect="1"/>
            </p:cNvPicPr>
            <p:nvPr/>
          </p:nvPicPr>
          <p:blipFill>
            <a:blip r:embed="rId14"/>
            <a:srcRect l="6237" t="17201" r="7121" b="16911"/>
            <a:stretch>
              <a:fillRect/>
            </a:stretch>
          </p:blipFill>
          <p:spPr>
            <a:xfrm>
              <a:off x="9948497" y="5396515"/>
              <a:ext cx="708158" cy="269264"/>
            </a:xfrm>
            <a:prstGeom prst="rect">
              <a:avLst/>
            </a:prstGeom>
          </p:spPr>
        </p:pic>
        <p:pic>
          <p:nvPicPr>
            <p:cNvPr id="106" name="Picture 105">
              <a:extLst>
                <a:ext uri="{FF2B5EF4-FFF2-40B4-BE49-F238E27FC236}">
                  <a16:creationId xmlns:a16="http://schemas.microsoft.com/office/drawing/2014/main" id="{249702CA-4E57-BC16-E0FB-680105F067F7}"/>
                </a:ext>
              </a:extLst>
            </p:cNvPr>
            <p:cNvPicPr>
              <a:picLocks noChangeAspect="1"/>
            </p:cNvPicPr>
            <p:nvPr/>
          </p:nvPicPr>
          <p:blipFill>
            <a:blip r:embed="rId15"/>
            <a:stretch>
              <a:fillRect/>
            </a:stretch>
          </p:blipFill>
          <p:spPr>
            <a:xfrm>
              <a:off x="11185515" y="4324076"/>
              <a:ext cx="639912" cy="554754"/>
            </a:xfrm>
            <a:prstGeom prst="rect">
              <a:avLst/>
            </a:prstGeom>
          </p:spPr>
        </p:pic>
        <p:pic>
          <p:nvPicPr>
            <p:cNvPr id="109" name="Picture 108">
              <a:extLst>
                <a:ext uri="{FF2B5EF4-FFF2-40B4-BE49-F238E27FC236}">
                  <a16:creationId xmlns:a16="http://schemas.microsoft.com/office/drawing/2014/main" id="{9865FF2C-DAC1-C9D6-10D0-5295482082A0}"/>
                </a:ext>
              </a:extLst>
            </p:cNvPr>
            <p:cNvPicPr>
              <a:picLocks noChangeAspect="1"/>
            </p:cNvPicPr>
            <p:nvPr/>
          </p:nvPicPr>
          <p:blipFill>
            <a:blip r:embed="rId16"/>
            <a:stretch>
              <a:fillRect/>
            </a:stretch>
          </p:blipFill>
          <p:spPr>
            <a:xfrm>
              <a:off x="8847291" y="5485518"/>
              <a:ext cx="880929" cy="629235"/>
            </a:xfrm>
            <a:prstGeom prst="rect">
              <a:avLst/>
            </a:prstGeom>
          </p:spPr>
        </p:pic>
      </p:grpSp>
      <p:cxnSp>
        <p:nvCxnSpPr>
          <p:cNvPr id="111" name="Straight Connector 110">
            <a:extLst>
              <a:ext uri="{FF2B5EF4-FFF2-40B4-BE49-F238E27FC236}">
                <a16:creationId xmlns:a16="http://schemas.microsoft.com/office/drawing/2014/main" id="{5767D972-12DC-D647-6F75-8DCF4B1FE469}"/>
              </a:ext>
            </a:extLst>
          </p:cNvPr>
          <p:cNvCxnSpPr>
            <a:cxnSpLocks/>
          </p:cNvCxnSpPr>
          <p:nvPr/>
        </p:nvCxnSpPr>
        <p:spPr>
          <a:xfrm>
            <a:off x="9067165" y="3930130"/>
            <a:ext cx="2450969"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C0B0F5B-F57A-BC2D-0A1A-3AD6F878F459}"/>
              </a:ext>
            </a:extLst>
          </p:cNvPr>
          <p:cNvSpPr txBox="1"/>
          <p:nvPr/>
        </p:nvSpPr>
        <p:spPr>
          <a:xfrm>
            <a:off x="2991495" y="864928"/>
            <a:ext cx="910693" cy="615553"/>
          </a:xfrm>
          <a:prstGeom prst="rect">
            <a:avLst/>
          </a:prstGeom>
          <a:noFill/>
        </p:spPr>
        <p:txBody>
          <a:bodyPr wrap="square" lIns="91440" tIns="45720" rIns="91440" bIns="45720" anchor="t">
            <a:spAutoFit/>
          </a:bodyPr>
          <a:lstStyle/>
          <a:p>
            <a:pPr marL="0" marR="0" lvl="0" indent="0" algn="ctr" defTabSz="711146" rtl="0" eaLnBrk="1" fontAlgn="auto" latinLnBrk="0" hangingPunct="1">
              <a:lnSpc>
                <a:spcPct val="100000"/>
              </a:lnSpc>
              <a:spcBef>
                <a:spcPts val="90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a:ea typeface="+mn-ea"/>
                <a:cs typeface="Arial"/>
              </a:rPr>
              <a:t>17PB+</a:t>
            </a:r>
          </a:p>
          <a:p>
            <a:pPr marL="0" marR="0" lvl="0" indent="0" algn="ctr" defTabSz="711146"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a:rPr>
              <a:t>Raw capacity     sold to date</a:t>
            </a:r>
            <a:r>
              <a:rPr kumimoji="0" lang="en-US" sz="900" b="0" i="0" u="none" strike="noStrike" kern="1200" cap="none" spc="0" normalizeH="0" baseline="30000" noProof="0">
                <a:ln>
                  <a:noFill/>
                </a:ln>
                <a:solidFill>
                  <a:srgbClr val="FFFFFF"/>
                </a:solidFill>
                <a:effectLst/>
                <a:uLnTx/>
                <a:uFillTx/>
                <a:latin typeface="Arial"/>
                <a:ea typeface="+mn-ea"/>
                <a:cs typeface="Arial"/>
              </a:rPr>
              <a:t>1</a:t>
            </a:r>
          </a:p>
        </p:txBody>
      </p:sp>
      <p:grpSp>
        <p:nvGrpSpPr>
          <p:cNvPr id="18" name="Group 17">
            <a:extLst>
              <a:ext uri="{FF2B5EF4-FFF2-40B4-BE49-F238E27FC236}">
                <a16:creationId xmlns:a16="http://schemas.microsoft.com/office/drawing/2014/main" id="{3B56B713-9F8B-C353-EEAA-6224412724D5}"/>
              </a:ext>
            </a:extLst>
          </p:cNvPr>
          <p:cNvGrpSpPr>
            <a:grpSpLocks noChangeAspect="1"/>
          </p:cNvGrpSpPr>
          <p:nvPr/>
        </p:nvGrpSpPr>
        <p:grpSpPr>
          <a:xfrm>
            <a:off x="11177887" y="2140604"/>
            <a:ext cx="811832" cy="692903"/>
            <a:chOff x="5290729" y="2414194"/>
            <a:chExt cx="731520" cy="624357"/>
          </a:xfrm>
          <a:solidFill>
            <a:srgbClr val="00B050"/>
          </a:solidFill>
        </p:grpSpPr>
        <p:sp>
          <p:nvSpPr>
            <p:cNvPr id="20" name="Freeform 6">
              <a:extLst>
                <a:ext uri="{FF2B5EF4-FFF2-40B4-BE49-F238E27FC236}">
                  <a16:creationId xmlns:a16="http://schemas.microsoft.com/office/drawing/2014/main" id="{BA01CFA2-7D98-2112-33D5-A500EF6443C1}"/>
                </a:ext>
              </a:extLst>
            </p:cNvPr>
            <p:cNvSpPr>
              <a:spLocks/>
            </p:cNvSpPr>
            <p:nvPr/>
          </p:nvSpPr>
          <p:spPr bwMode="auto">
            <a:xfrm>
              <a:off x="5501878" y="2538513"/>
              <a:ext cx="193385" cy="372404"/>
            </a:xfrm>
            <a:custGeom>
              <a:avLst/>
              <a:gdLst>
                <a:gd name="T0" fmla="*/ 31 w 73"/>
                <a:gd name="T1" fmla="*/ 141 h 141"/>
                <a:gd name="T2" fmla="*/ 47 w 73"/>
                <a:gd name="T3" fmla="*/ 141 h 141"/>
                <a:gd name="T4" fmla="*/ 47 w 73"/>
                <a:gd name="T5" fmla="*/ 127 h 141"/>
                <a:gd name="T6" fmla="*/ 64 w 73"/>
                <a:gd name="T7" fmla="*/ 119 h 141"/>
                <a:gd name="T8" fmla="*/ 73 w 73"/>
                <a:gd name="T9" fmla="*/ 97 h 141"/>
                <a:gd name="T10" fmla="*/ 71 w 73"/>
                <a:gd name="T11" fmla="*/ 85 h 141"/>
                <a:gd name="T12" fmla="*/ 64 w 73"/>
                <a:gd name="T13" fmla="*/ 75 h 141"/>
                <a:gd name="T14" fmla="*/ 55 w 73"/>
                <a:gd name="T15" fmla="*/ 69 h 141"/>
                <a:gd name="T16" fmla="*/ 39 w 73"/>
                <a:gd name="T17" fmla="*/ 62 h 141"/>
                <a:gd name="T18" fmla="*/ 26 w 73"/>
                <a:gd name="T19" fmla="*/ 57 h 141"/>
                <a:gd name="T20" fmla="*/ 21 w 73"/>
                <a:gd name="T21" fmla="*/ 52 h 141"/>
                <a:gd name="T22" fmla="*/ 19 w 73"/>
                <a:gd name="T23" fmla="*/ 44 h 141"/>
                <a:gd name="T24" fmla="*/ 24 w 73"/>
                <a:gd name="T25" fmla="*/ 33 h 141"/>
                <a:gd name="T26" fmla="*/ 51 w 73"/>
                <a:gd name="T27" fmla="*/ 34 h 141"/>
                <a:gd name="T28" fmla="*/ 56 w 73"/>
                <a:gd name="T29" fmla="*/ 48 h 141"/>
                <a:gd name="T30" fmla="*/ 56 w 73"/>
                <a:gd name="T31" fmla="*/ 54 h 141"/>
                <a:gd name="T32" fmla="*/ 72 w 73"/>
                <a:gd name="T33" fmla="*/ 54 h 141"/>
                <a:gd name="T34" fmla="*/ 72 w 73"/>
                <a:gd name="T35" fmla="*/ 48 h 141"/>
                <a:gd name="T36" fmla="*/ 64 w 73"/>
                <a:gd name="T37" fmla="*/ 23 h 141"/>
                <a:gd name="T38" fmla="*/ 46 w 73"/>
                <a:gd name="T39" fmla="*/ 14 h 141"/>
                <a:gd name="T40" fmla="*/ 46 w 73"/>
                <a:gd name="T41" fmla="*/ 0 h 141"/>
                <a:gd name="T42" fmla="*/ 30 w 73"/>
                <a:gd name="T43" fmla="*/ 0 h 141"/>
                <a:gd name="T44" fmla="*/ 30 w 73"/>
                <a:gd name="T45" fmla="*/ 14 h 141"/>
                <a:gd name="T46" fmla="*/ 13 w 73"/>
                <a:gd name="T47" fmla="*/ 22 h 141"/>
                <a:gd name="T48" fmla="*/ 4 w 73"/>
                <a:gd name="T49" fmla="*/ 44 h 141"/>
                <a:gd name="T50" fmla="*/ 7 w 73"/>
                <a:gd name="T51" fmla="*/ 59 h 141"/>
                <a:gd name="T52" fmla="*/ 16 w 73"/>
                <a:gd name="T53" fmla="*/ 69 h 141"/>
                <a:gd name="T54" fmla="*/ 34 w 73"/>
                <a:gd name="T55" fmla="*/ 77 h 141"/>
                <a:gd name="T56" fmla="*/ 50 w 73"/>
                <a:gd name="T57" fmla="*/ 84 h 141"/>
                <a:gd name="T58" fmla="*/ 55 w 73"/>
                <a:gd name="T59" fmla="*/ 89 h 141"/>
                <a:gd name="T60" fmla="*/ 57 w 73"/>
                <a:gd name="T61" fmla="*/ 97 h 141"/>
                <a:gd name="T62" fmla="*/ 52 w 73"/>
                <a:gd name="T63" fmla="*/ 107 h 141"/>
                <a:gd name="T64" fmla="*/ 38 w 73"/>
                <a:gd name="T65" fmla="*/ 112 h 141"/>
                <a:gd name="T66" fmla="*/ 22 w 73"/>
                <a:gd name="T67" fmla="*/ 107 h 141"/>
                <a:gd name="T68" fmla="*/ 16 w 73"/>
                <a:gd name="T69" fmla="*/ 92 h 141"/>
                <a:gd name="T70" fmla="*/ 16 w 73"/>
                <a:gd name="T71" fmla="*/ 86 h 141"/>
                <a:gd name="T72" fmla="*/ 0 w 73"/>
                <a:gd name="T73" fmla="*/ 86 h 141"/>
                <a:gd name="T74" fmla="*/ 0 w 73"/>
                <a:gd name="T75" fmla="*/ 92 h 141"/>
                <a:gd name="T76" fmla="*/ 10 w 73"/>
                <a:gd name="T77" fmla="*/ 118 h 141"/>
                <a:gd name="T78" fmla="*/ 31 w 73"/>
                <a:gd name="T79" fmla="*/ 127 h 141"/>
                <a:gd name="T80" fmla="*/ 31 w 73"/>
                <a:gd name="T81" fmla="*/ 14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 h="141">
                  <a:moveTo>
                    <a:pt x="31" y="141"/>
                  </a:moveTo>
                  <a:cubicBezTo>
                    <a:pt x="47" y="141"/>
                    <a:pt x="47" y="141"/>
                    <a:pt x="47" y="141"/>
                  </a:cubicBezTo>
                  <a:cubicBezTo>
                    <a:pt x="47" y="127"/>
                    <a:pt x="47" y="127"/>
                    <a:pt x="47" y="127"/>
                  </a:cubicBezTo>
                  <a:cubicBezTo>
                    <a:pt x="53" y="126"/>
                    <a:pt x="59" y="123"/>
                    <a:pt x="64" y="119"/>
                  </a:cubicBezTo>
                  <a:cubicBezTo>
                    <a:pt x="70" y="113"/>
                    <a:pt x="73" y="106"/>
                    <a:pt x="73" y="97"/>
                  </a:cubicBezTo>
                  <a:cubicBezTo>
                    <a:pt x="73" y="92"/>
                    <a:pt x="72" y="88"/>
                    <a:pt x="71" y="85"/>
                  </a:cubicBezTo>
                  <a:cubicBezTo>
                    <a:pt x="69" y="81"/>
                    <a:pt x="67" y="78"/>
                    <a:pt x="64" y="75"/>
                  </a:cubicBezTo>
                  <a:cubicBezTo>
                    <a:pt x="62" y="73"/>
                    <a:pt x="58" y="71"/>
                    <a:pt x="55" y="69"/>
                  </a:cubicBezTo>
                  <a:cubicBezTo>
                    <a:pt x="51" y="67"/>
                    <a:pt x="46" y="65"/>
                    <a:pt x="39" y="62"/>
                  </a:cubicBezTo>
                  <a:cubicBezTo>
                    <a:pt x="34" y="60"/>
                    <a:pt x="29" y="59"/>
                    <a:pt x="26" y="57"/>
                  </a:cubicBezTo>
                  <a:cubicBezTo>
                    <a:pt x="23" y="55"/>
                    <a:pt x="22" y="53"/>
                    <a:pt x="21" y="52"/>
                  </a:cubicBezTo>
                  <a:cubicBezTo>
                    <a:pt x="20" y="51"/>
                    <a:pt x="19" y="48"/>
                    <a:pt x="19" y="44"/>
                  </a:cubicBezTo>
                  <a:cubicBezTo>
                    <a:pt x="19" y="39"/>
                    <a:pt x="21" y="36"/>
                    <a:pt x="24" y="33"/>
                  </a:cubicBezTo>
                  <a:cubicBezTo>
                    <a:pt x="31" y="27"/>
                    <a:pt x="45" y="27"/>
                    <a:pt x="51" y="34"/>
                  </a:cubicBezTo>
                  <a:cubicBezTo>
                    <a:pt x="55" y="37"/>
                    <a:pt x="56" y="42"/>
                    <a:pt x="56" y="48"/>
                  </a:cubicBezTo>
                  <a:cubicBezTo>
                    <a:pt x="56" y="54"/>
                    <a:pt x="56" y="54"/>
                    <a:pt x="56" y="54"/>
                  </a:cubicBezTo>
                  <a:cubicBezTo>
                    <a:pt x="72" y="54"/>
                    <a:pt x="72" y="54"/>
                    <a:pt x="72" y="54"/>
                  </a:cubicBezTo>
                  <a:cubicBezTo>
                    <a:pt x="72" y="48"/>
                    <a:pt x="72" y="48"/>
                    <a:pt x="72" y="48"/>
                  </a:cubicBezTo>
                  <a:cubicBezTo>
                    <a:pt x="72" y="38"/>
                    <a:pt x="69" y="30"/>
                    <a:pt x="64" y="23"/>
                  </a:cubicBezTo>
                  <a:cubicBezTo>
                    <a:pt x="59" y="18"/>
                    <a:pt x="53" y="15"/>
                    <a:pt x="46" y="14"/>
                  </a:cubicBezTo>
                  <a:cubicBezTo>
                    <a:pt x="46" y="0"/>
                    <a:pt x="46" y="0"/>
                    <a:pt x="46" y="0"/>
                  </a:cubicBezTo>
                  <a:cubicBezTo>
                    <a:pt x="30" y="0"/>
                    <a:pt x="30" y="0"/>
                    <a:pt x="30" y="0"/>
                  </a:cubicBezTo>
                  <a:cubicBezTo>
                    <a:pt x="30" y="14"/>
                    <a:pt x="30" y="14"/>
                    <a:pt x="30" y="14"/>
                  </a:cubicBezTo>
                  <a:cubicBezTo>
                    <a:pt x="23" y="15"/>
                    <a:pt x="17" y="17"/>
                    <a:pt x="13" y="22"/>
                  </a:cubicBezTo>
                  <a:cubicBezTo>
                    <a:pt x="7" y="27"/>
                    <a:pt x="4" y="35"/>
                    <a:pt x="4" y="44"/>
                  </a:cubicBezTo>
                  <a:cubicBezTo>
                    <a:pt x="4" y="50"/>
                    <a:pt x="5" y="54"/>
                    <a:pt x="7" y="59"/>
                  </a:cubicBezTo>
                  <a:cubicBezTo>
                    <a:pt x="9" y="63"/>
                    <a:pt x="12" y="66"/>
                    <a:pt x="16" y="69"/>
                  </a:cubicBezTo>
                  <a:cubicBezTo>
                    <a:pt x="20" y="72"/>
                    <a:pt x="26" y="75"/>
                    <a:pt x="34" y="77"/>
                  </a:cubicBezTo>
                  <a:cubicBezTo>
                    <a:pt x="41" y="80"/>
                    <a:pt x="46" y="82"/>
                    <a:pt x="50" y="84"/>
                  </a:cubicBezTo>
                  <a:cubicBezTo>
                    <a:pt x="52" y="86"/>
                    <a:pt x="54" y="88"/>
                    <a:pt x="55" y="89"/>
                  </a:cubicBezTo>
                  <a:cubicBezTo>
                    <a:pt x="57" y="91"/>
                    <a:pt x="57" y="94"/>
                    <a:pt x="57" y="97"/>
                  </a:cubicBezTo>
                  <a:cubicBezTo>
                    <a:pt x="57" y="101"/>
                    <a:pt x="55" y="104"/>
                    <a:pt x="52" y="107"/>
                  </a:cubicBezTo>
                  <a:cubicBezTo>
                    <a:pt x="48" y="111"/>
                    <a:pt x="44" y="112"/>
                    <a:pt x="38" y="112"/>
                  </a:cubicBezTo>
                  <a:cubicBezTo>
                    <a:pt x="31" y="112"/>
                    <a:pt x="26" y="110"/>
                    <a:pt x="22" y="107"/>
                  </a:cubicBezTo>
                  <a:cubicBezTo>
                    <a:pt x="18" y="103"/>
                    <a:pt x="16" y="99"/>
                    <a:pt x="16" y="92"/>
                  </a:cubicBezTo>
                  <a:cubicBezTo>
                    <a:pt x="16" y="86"/>
                    <a:pt x="16" y="86"/>
                    <a:pt x="16" y="86"/>
                  </a:cubicBezTo>
                  <a:cubicBezTo>
                    <a:pt x="0" y="86"/>
                    <a:pt x="0" y="86"/>
                    <a:pt x="0" y="86"/>
                  </a:cubicBezTo>
                  <a:cubicBezTo>
                    <a:pt x="0" y="92"/>
                    <a:pt x="0" y="92"/>
                    <a:pt x="0" y="92"/>
                  </a:cubicBezTo>
                  <a:cubicBezTo>
                    <a:pt x="0" y="103"/>
                    <a:pt x="4" y="111"/>
                    <a:pt x="10" y="118"/>
                  </a:cubicBezTo>
                  <a:cubicBezTo>
                    <a:pt x="15" y="123"/>
                    <a:pt x="22" y="126"/>
                    <a:pt x="31" y="127"/>
                  </a:cubicBezTo>
                  <a:lnTo>
                    <a:pt x="31" y="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808080"/>
                </a:solidFill>
                <a:effectLst/>
                <a:uLnTx/>
                <a:uFillTx/>
                <a:latin typeface="Arial"/>
                <a:ea typeface="+mn-ea"/>
                <a:cs typeface="+mn-cs"/>
              </a:endParaRPr>
            </a:p>
          </p:txBody>
        </p:sp>
        <p:grpSp>
          <p:nvGrpSpPr>
            <p:cNvPr id="23" name="Group 22">
              <a:extLst>
                <a:ext uri="{FF2B5EF4-FFF2-40B4-BE49-F238E27FC236}">
                  <a16:creationId xmlns:a16="http://schemas.microsoft.com/office/drawing/2014/main" id="{D3356E33-0E48-E0FF-568C-9F8189F4E84D}"/>
                </a:ext>
              </a:extLst>
            </p:cNvPr>
            <p:cNvGrpSpPr/>
            <p:nvPr/>
          </p:nvGrpSpPr>
          <p:grpSpPr>
            <a:xfrm flipH="1" flipV="1">
              <a:off x="5290729" y="2414194"/>
              <a:ext cx="731520" cy="624357"/>
              <a:chOff x="1797353" y="1485151"/>
              <a:chExt cx="990689" cy="845559"/>
            </a:xfrm>
            <a:grpFill/>
          </p:grpSpPr>
          <p:sp>
            <p:nvSpPr>
              <p:cNvPr id="24" name="Freeform 5">
                <a:extLst>
                  <a:ext uri="{FF2B5EF4-FFF2-40B4-BE49-F238E27FC236}">
                    <a16:creationId xmlns:a16="http://schemas.microsoft.com/office/drawing/2014/main" id="{2ABFCF17-FE34-250C-FAD7-D4068A516842}"/>
                  </a:ext>
                </a:extLst>
              </p:cNvPr>
              <p:cNvSpPr>
                <a:spLocks/>
              </p:cNvSpPr>
              <p:nvPr/>
            </p:nvSpPr>
            <p:spPr bwMode="auto">
              <a:xfrm rot="4500000">
                <a:off x="1943231" y="1485900"/>
                <a:ext cx="845559" cy="844062"/>
              </a:xfrm>
              <a:custGeom>
                <a:avLst/>
                <a:gdLst>
                  <a:gd name="T0" fmla="*/ 118 w 236"/>
                  <a:gd name="T1" fmla="*/ 0 h 236"/>
                  <a:gd name="T2" fmla="*/ 0 w 236"/>
                  <a:gd name="T3" fmla="*/ 118 h 236"/>
                  <a:gd name="T4" fmla="*/ 6 w 236"/>
                  <a:gd name="T5" fmla="*/ 153 h 236"/>
                  <a:gd name="T6" fmla="*/ 20 w 236"/>
                  <a:gd name="T7" fmla="*/ 140 h 236"/>
                  <a:gd name="T8" fmla="*/ 17 w 236"/>
                  <a:gd name="T9" fmla="*/ 118 h 236"/>
                  <a:gd name="T10" fmla="*/ 118 w 236"/>
                  <a:gd name="T11" fmla="*/ 17 h 236"/>
                  <a:gd name="T12" fmla="*/ 219 w 236"/>
                  <a:gd name="T13" fmla="*/ 118 h 236"/>
                  <a:gd name="T14" fmla="*/ 118 w 236"/>
                  <a:gd name="T15" fmla="*/ 219 h 236"/>
                  <a:gd name="T16" fmla="*/ 100 w 236"/>
                  <a:gd name="T17" fmla="*/ 217 h 236"/>
                  <a:gd name="T18" fmla="*/ 100 w 236"/>
                  <a:gd name="T19" fmla="*/ 234 h 236"/>
                  <a:gd name="T20" fmla="*/ 118 w 236"/>
                  <a:gd name="T21" fmla="*/ 236 h 236"/>
                  <a:gd name="T22" fmla="*/ 236 w 236"/>
                  <a:gd name="T23" fmla="*/ 118 h 236"/>
                  <a:gd name="T24" fmla="*/ 118 w 236"/>
                  <a:gd name="T25"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6" h="236">
                    <a:moveTo>
                      <a:pt x="118" y="0"/>
                    </a:moveTo>
                    <a:cubicBezTo>
                      <a:pt x="53" y="0"/>
                      <a:pt x="0" y="53"/>
                      <a:pt x="0" y="118"/>
                    </a:cubicBezTo>
                    <a:cubicBezTo>
                      <a:pt x="0" y="130"/>
                      <a:pt x="2" y="142"/>
                      <a:pt x="6" y="153"/>
                    </a:cubicBezTo>
                    <a:cubicBezTo>
                      <a:pt x="20" y="140"/>
                      <a:pt x="20" y="140"/>
                      <a:pt x="20" y="140"/>
                    </a:cubicBezTo>
                    <a:cubicBezTo>
                      <a:pt x="18" y="133"/>
                      <a:pt x="17" y="125"/>
                      <a:pt x="17" y="118"/>
                    </a:cubicBezTo>
                    <a:cubicBezTo>
                      <a:pt x="17" y="62"/>
                      <a:pt x="63" y="17"/>
                      <a:pt x="118" y="17"/>
                    </a:cubicBezTo>
                    <a:cubicBezTo>
                      <a:pt x="174" y="17"/>
                      <a:pt x="219" y="62"/>
                      <a:pt x="219" y="118"/>
                    </a:cubicBezTo>
                    <a:cubicBezTo>
                      <a:pt x="219" y="173"/>
                      <a:pt x="174" y="219"/>
                      <a:pt x="118" y="219"/>
                    </a:cubicBezTo>
                    <a:cubicBezTo>
                      <a:pt x="112" y="219"/>
                      <a:pt x="106" y="218"/>
                      <a:pt x="100" y="217"/>
                    </a:cubicBezTo>
                    <a:cubicBezTo>
                      <a:pt x="100" y="234"/>
                      <a:pt x="100" y="234"/>
                      <a:pt x="100" y="234"/>
                    </a:cubicBezTo>
                    <a:cubicBezTo>
                      <a:pt x="106" y="235"/>
                      <a:pt x="112" y="236"/>
                      <a:pt x="118" y="236"/>
                    </a:cubicBezTo>
                    <a:cubicBezTo>
                      <a:pt x="183" y="236"/>
                      <a:pt x="236" y="183"/>
                      <a:pt x="236" y="118"/>
                    </a:cubicBezTo>
                    <a:cubicBezTo>
                      <a:pt x="236" y="53"/>
                      <a:pt x="183" y="0"/>
                      <a:pt x="1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808080"/>
                  </a:solidFill>
                  <a:effectLst/>
                  <a:uLnTx/>
                  <a:uFillTx/>
                  <a:latin typeface="Arial"/>
                  <a:ea typeface="+mn-ea"/>
                  <a:cs typeface="+mn-cs"/>
                </a:endParaRPr>
              </a:p>
            </p:txBody>
          </p:sp>
          <p:sp>
            <p:nvSpPr>
              <p:cNvPr id="25" name="Freeform 7">
                <a:extLst>
                  <a:ext uri="{FF2B5EF4-FFF2-40B4-BE49-F238E27FC236}">
                    <a16:creationId xmlns:a16="http://schemas.microsoft.com/office/drawing/2014/main" id="{4F327D2B-6FC5-0A09-B7AA-2797B780F485}"/>
                  </a:ext>
                </a:extLst>
              </p:cNvPr>
              <p:cNvSpPr>
                <a:spLocks/>
              </p:cNvSpPr>
              <p:nvPr/>
            </p:nvSpPr>
            <p:spPr bwMode="auto">
              <a:xfrm rot="5400000">
                <a:off x="1800346" y="1487359"/>
                <a:ext cx="368155" cy="374141"/>
              </a:xfrm>
              <a:custGeom>
                <a:avLst/>
                <a:gdLst>
                  <a:gd name="T0" fmla="*/ 119 w 246"/>
                  <a:gd name="T1" fmla="*/ 105 h 250"/>
                  <a:gd name="T2" fmla="*/ 71 w 246"/>
                  <a:gd name="T3" fmla="*/ 105 h 250"/>
                  <a:gd name="T4" fmla="*/ 98 w 246"/>
                  <a:gd name="T5" fmla="*/ 79 h 250"/>
                  <a:gd name="T6" fmla="*/ 126 w 246"/>
                  <a:gd name="T7" fmla="*/ 50 h 250"/>
                  <a:gd name="T8" fmla="*/ 153 w 246"/>
                  <a:gd name="T9" fmla="*/ 26 h 250"/>
                  <a:gd name="T10" fmla="*/ 126 w 246"/>
                  <a:gd name="T11" fmla="*/ 0 h 250"/>
                  <a:gd name="T12" fmla="*/ 110 w 246"/>
                  <a:gd name="T13" fmla="*/ 16 h 250"/>
                  <a:gd name="T14" fmla="*/ 79 w 246"/>
                  <a:gd name="T15" fmla="*/ 47 h 250"/>
                  <a:gd name="T16" fmla="*/ 0 w 246"/>
                  <a:gd name="T17" fmla="*/ 124 h 250"/>
                  <a:gd name="T18" fmla="*/ 126 w 246"/>
                  <a:gd name="T19" fmla="*/ 250 h 250"/>
                  <a:gd name="T20" fmla="*/ 153 w 246"/>
                  <a:gd name="T21" fmla="*/ 224 h 250"/>
                  <a:gd name="T22" fmla="*/ 69 w 246"/>
                  <a:gd name="T23" fmla="*/ 143 h 250"/>
                  <a:gd name="T24" fmla="*/ 157 w 246"/>
                  <a:gd name="T25" fmla="*/ 143 h 250"/>
                  <a:gd name="T26" fmla="*/ 239 w 246"/>
                  <a:gd name="T27" fmla="*/ 143 h 250"/>
                  <a:gd name="T28" fmla="*/ 246 w 246"/>
                  <a:gd name="T29" fmla="*/ 143 h 250"/>
                  <a:gd name="T30" fmla="*/ 246 w 246"/>
                  <a:gd name="T31" fmla="*/ 105 h 250"/>
                  <a:gd name="T32" fmla="*/ 177 w 246"/>
                  <a:gd name="T33" fmla="*/ 105 h 250"/>
                  <a:gd name="T34" fmla="*/ 119 w 246"/>
                  <a:gd name="T35" fmla="*/ 105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6" h="250">
                    <a:moveTo>
                      <a:pt x="119" y="105"/>
                    </a:moveTo>
                    <a:lnTo>
                      <a:pt x="71" y="105"/>
                    </a:lnTo>
                    <a:lnTo>
                      <a:pt x="98" y="79"/>
                    </a:lnTo>
                    <a:lnTo>
                      <a:pt x="126" y="50"/>
                    </a:lnTo>
                    <a:lnTo>
                      <a:pt x="153" y="26"/>
                    </a:lnTo>
                    <a:lnTo>
                      <a:pt x="126" y="0"/>
                    </a:lnTo>
                    <a:lnTo>
                      <a:pt x="110" y="16"/>
                    </a:lnTo>
                    <a:lnTo>
                      <a:pt x="79" y="47"/>
                    </a:lnTo>
                    <a:lnTo>
                      <a:pt x="0" y="124"/>
                    </a:lnTo>
                    <a:lnTo>
                      <a:pt x="126" y="250"/>
                    </a:lnTo>
                    <a:lnTo>
                      <a:pt x="153" y="224"/>
                    </a:lnTo>
                    <a:lnTo>
                      <a:pt x="69" y="143"/>
                    </a:lnTo>
                    <a:lnTo>
                      <a:pt x="157" y="143"/>
                    </a:lnTo>
                    <a:lnTo>
                      <a:pt x="239" y="143"/>
                    </a:lnTo>
                    <a:lnTo>
                      <a:pt x="246" y="143"/>
                    </a:lnTo>
                    <a:lnTo>
                      <a:pt x="246" y="105"/>
                    </a:lnTo>
                    <a:lnTo>
                      <a:pt x="177" y="105"/>
                    </a:lnTo>
                    <a:lnTo>
                      <a:pt x="119"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808080"/>
                  </a:solidFill>
                  <a:effectLst/>
                  <a:uLnTx/>
                  <a:uFillTx/>
                  <a:latin typeface="Arial"/>
                  <a:ea typeface="+mn-ea"/>
                  <a:cs typeface="+mn-cs"/>
                </a:endParaRPr>
              </a:p>
            </p:txBody>
          </p:sp>
        </p:grpSp>
      </p:grpSp>
    </p:spTree>
    <p:extLst>
      <p:ext uri="{BB962C8B-B14F-4D97-AF65-F5344CB8AC3E}">
        <p14:creationId xmlns:p14="http://schemas.microsoft.com/office/powerpoint/2010/main" val="513507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lumMod val="25000"/>
            <a:lumOff val="75000"/>
          </a:schemeClr>
        </a:solidFill>
        <a:effectLst/>
      </p:bgPr>
    </p:bg>
    <p:spTree>
      <p:nvGrpSpPr>
        <p:cNvPr id="1" name="">
          <a:extLst>
            <a:ext uri="{FF2B5EF4-FFF2-40B4-BE49-F238E27FC236}">
              <a16:creationId xmlns:a16="http://schemas.microsoft.com/office/drawing/2014/main" id="{101D1B12-6157-45F6-0A15-476C5B8CB2BD}"/>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2FF90D76-1785-C09B-4470-1026EDF030A2}"/>
              </a:ext>
            </a:extLst>
          </p:cNvPr>
          <p:cNvGrpSpPr/>
          <p:nvPr/>
        </p:nvGrpSpPr>
        <p:grpSpPr>
          <a:xfrm>
            <a:off x="2554670" y="3528878"/>
            <a:ext cx="7353298" cy="2339102"/>
            <a:chOff x="90828" y="4050368"/>
            <a:chExt cx="9283249" cy="2339102"/>
          </a:xfrm>
        </p:grpSpPr>
        <p:sp>
          <p:nvSpPr>
            <p:cNvPr id="7" name="Title 2">
              <a:extLst>
                <a:ext uri="{FF2B5EF4-FFF2-40B4-BE49-F238E27FC236}">
                  <a16:creationId xmlns:a16="http://schemas.microsoft.com/office/drawing/2014/main" id="{3D576A28-9A85-D20B-29E5-765CE9D456A1}"/>
                </a:ext>
              </a:extLst>
            </p:cNvPr>
            <p:cNvSpPr txBox="1">
              <a:spLocks/>
            </p:cNvSpPr>
            <p:nvPr/>
          </p:nvSpPr>
          <p:spPr>
            <a:xfrm>
              <a:off x="90828" y="4050368"/>
              <a:ext cx="9283249" cy="1107996"/>
            </a:xfrm>
            <a:prstGeom prst="rect">
              <a:avLst/>
            </a:prstGeom>
          </p:spPr>
          <p:txBody>
            <a:bodyPr wrap="square" lIns="0" tIns="0" rIns="0" bIns="0">
              <a:spAutoFit/>
            </a:bodyPr>
            <a:lstStyle>
              <a:lvl1pPr algn="l" defTabSz="914400" rtl="0" eaLnBrk="1" latinLnBrk="0" hangingPunct="1">
                <a:lnSpc>
                  <a:spcPct val="90000"/>
                </a:lnSpc>
                <a:spcBef>
                  <a:spcPct val="0"/>
                </a:spcBef>
                <a:buNone/>
                <a:defRPr sz="3200" kern="1200">
                  <a:solidFill>
                    <a:schemeClr val="bg1"/>
                  </a:solidFill>
                  <a:latin typeface="Arial Nova Light" panose="020B03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u="none" strike="noStrike" kern="1200" cap="none" spc="0" normalizeH="0" baseline="0" noProof="0" err="1">
                  <a:ln>
                    <a:noFill/>
                  </a:ln>
                  <a:solidFill>
                    <a:srgbClr val="000000"/>
                  </a:solidFill>
                  <a:effectLst/>
                  <a:uLnTx/>
                  <a:uFillTx/>
                  <a:latin typeface="Arial Nova Light" panose="020B0304020202020204" pitchFamily="34" charset="0"/>
                  <a:ea typeface="+mj-ea"/>
                  <a:cs typeface="+mj-cs"/>
                </a:rPr>
                <a:t>PowerScale</a:t>
              </a:r>
              <a:endParaRPr kumimoji="0" lang="en-US" sz="8000" b="0" i="0" u="none" strike="noStrike" kern="1200" cap="none" spc="0" normalizeH="0" baseline="0" noProof="0">
                <a:ln>
                  <a:noFill/>
                </a:ln>
                <a:solidFill>
                  <a:srgbClr val="000000"/>
                </a:solidFill>
                <a:effectLst/>
                <a:uLnTx/>
                <a:uFillTx/>
                <a:latin typeface="Arial Nova Light" panose="020B0304020202020204" pitchFamily="34" charset="0"/>
                <a:ea typeface="+mj-ea"/>
                <a:cs typeface="+mj-cs"/>
              </a:endParaRPr>
            </a:p>
          </p:txBody>
        </p:sp>
        <p:sp>
          <p:nvSpPr>
            <p:cNvPr id="8" name="Subtitle 3">
              <a:extLst>
                <a:ext uri="{FF2B5EF4-FFF2-40B4-BE49-F238E27FC236}">
                  <a16:creationId xmlns:a16="http://schemas.microsoft.com/office/drawing/2014/main" id="{34075E72-183B-AAE8-7E8E-989176F1F01F}"/>
                </a:ext>
              </a:extLst>
            </p:cNvPr>
            <p:cNvSpPr txBox="1">
              <a:spLocks/>
            </p:cNvSpPr>
            <p:nvPr/>
          </p:nvSpPr>
          <p:spPr>
            <a:xfrm>
              <a:off x="267192" y="5158364"/>
              <a:ext cx="8930520" cy="1231106"/>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600" kern="1200">
                  <a:solidFill>
                    <a:schemeClr val="bg2"/>
                  </a:solidFill>
                  <a:latin typeface="Arial" panose="020B0604020202020204" pitchFamily="34" charset="0"/>
                  <a:ea typeface="+mn-ea"/>
                  <a:cs typeface="Arial" panose="020B0604020202020204" pitchFamily="34" charset="0"/>
                </a:defRPr>
              </a:lvl1pPr>
              <a:lvl2pPr marL="457189"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1D2C3B"/>
                  </a:solidFill>
                  <a:effectLst/>
                  <a:uLnTx/>
                  <a:uFillTx/>
                  <a:latin typeface="Arial" panose="020B0604020202020204" pitchFamily="34" charset="0"/>
                  <a:ea typeface="+mn-ea"/>
                  <a:cs typeface="Arial" panose="020B0604020202020204" pitchFamily="34" charset="0"/>
                </a:rPr>
                <a:t>Unified file and object storage, built for modern apps and AI</a:t>
              </a:r>
            </a:p>
          </p:txBody>
        </p:sp>
      </p:grpSp>
      <p:sp>
        <p:nvSpPr>
          <p:cNvPr id="5" name="Rectangle 4">
            <a:extLst>
              <a:ext uri="{FF2B5EF4-FFF2-40B4-BE49-F238E27FC236}">
                <a16:creationId xmlns:a16="http://schemas.microsoft.com/office/drawing/2014/main" id="{07C9CEFA-D405-AE70-D152-8FA5BF441744}"/>
              </a:ext>
            </a:extLst>
          </p:cNvPr>
          <p:cNvSpPr/>
          <p:nvPr/>
        </p:nvSpPr>
        <p:spPr>
          <a:xfrm rot="5400000">
            <a:off x="5512598" y="-5512600"/>
            <a:ext cx="1166802" cy="12192003"/>
          </a:xfrm>
          <a:prstGeom prst="rect">
            <a:avLst/>
          </a:prstGeom>
          <a:solidFill>
            <a:schemeClr val="accent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nvGrpSpPr>
          <p:cNvPr id="6" name="Group 5">
            <a:extLst>
              <a:ext uri="{FF2B5EF4-FFF2-40B4-BE49-F238E27FC236}">
                <a16:creationId xmlns:a16="http://schemas.microsoft.com/office/drawing/2014/main" id="{E9159523-7ADF-54AC-008B-555BF91B6ADB}"/>
              </a:ext>
            </a:extLst>
          </p:cNvPr>
          <p:cNvGrpSpPr/>
          <p:nvPr/>
        </p:nvGrpSpPr>
        <p:grpSpPr>
          <a:xfrm>
            <a:off x="281218" y="109985"/>
            <a:ext cx="896229" cy="896229"/>
            <a:chOff x="9936663" y="3295613"/>
            <a:chExt cx="676001" cy="676001"/>
          </a:xfrm>
          <a:solidFill>
            <a:schemeClr val="bg1"/>
          </a:solidFill>
        </p:grpSpPr>
        <p:sp>
          <p:nvSpPr>
            <p:cNvPr id="9" name="Oval 8">
              <a:extLst>
                <a:ext uri="{FF2B5EF4-FFF2-40B4-BE49-F238E27FC236}">
                  <a16:creationId xmlns:a16="http://schemas.microsoft.com/office/drawing/2014/main" id="{C04E56C0-3F11-84C4-E0DB-3548B1671E07}"/>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10" name="Graphic 9">
              <a:hlinkClick r:id="" action="ppaction://noaction"/>
              <a:extLst>
                <a:ext uri="{FF2B5EF4-FFF2-40B4-BE49-F238E27FC236}">
                  <a16:creationId xmlns:a16="http://schemas.microsoft.com/office/drawing/2014/main" id="{EEE11B8B-7EB6-0DE8-31B0-2819D510245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83782" y="3456782"/>
              <a:ext cx="381761" cy="381761"/>
            </a:xfrm>
            <a:prstGeom prst="rect">
              <a:avLst/>
            </a:prstGeom>
          </p:spPr>
        </p:pic>
      </p:grpSp>
      <p:sp>
        <p:nvSpPr>
          <p:cNvPr id="12" name="TextBox 11">
            <a:extLst>
              <a:ext uri="{FF2B5EF4-FFF2-40B4-BE49-F238E27FC236}">
                <a16:creationId xmlns:a16="http://schemas.microsoft.com/office/drawing/2014/main" id="{F0425CCF-1A93-C1C8-5D86-C2EED49C70E7}"/>
              </a:ext>
            </a:extLst>
          </p:cNvPr>
          <p:cNvSpPr txBox="1"/>
          <p:nvPr/>
        </p:nvSpPr>
        <p:spPr>
          <a:xfrm>
            <a:off x="1372495" y="253559"/>
            <a:ext cx="524840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latin typeface="Arial Nova Light"/>
                <a:ea typeface="+mn-ea"/>
                <a:cs typeface="+mn-cs"/>
              </a:rPr>
              <a:t>Artificial Intelligence</a:t>
            </a:r>
          </a:p>
        </p:txBody>
      </p:sp>
      <p:pic>
        <p:nvPicPr>
          <p:cNvPr id="13" name="Picture 12" descr="powerscale node">
            <a:extLst>
              <a:ext uri="{FF2B5EF4-FFF2-40B4-BE49-F238E27FC236}">
                <a16:creationId xmlns:a16="http://schemas.microsoft.com/office/drawing/2014/main" id="{FC0E23BD-48D3-F541-4CED-493220C7C9E1}"/>
              </a:ext>
            </a:extLst>
          </p:cNvPr>
          <p:cNvPicPr>
            <a:picLocks noChangeAspect="1"/>
          </p:cNvPicPr>
          <p:nvPr/>
        </p:nvPicPr>
        <p:blipFill>
          <a:blip r:embed="rId3"/>
          <a:stretch>
            <a:fillRect/>
          </a:stretch>
        </p:blipFill>
        <p:spPr>
          <a:xfrm>
            <a:off x="2017019" y="2081895"/>
            <a:ext cx="8791558" cy="740523"/>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7871250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FA174E1-B3B9-258F-FA60-550077D36F2C}"/>
            </a:ext>
          </a:extLst>
        </p:cNvPr>
        <p:cNvGrpSpPr/>
        <p:nvPr/>
      </p:nvGrpSpPr>
      <p:grpSpPr>
        <a:xfrm>
          <a:off x="0" y="0"/>
          <a:ext cx="0" cy="0"/>
          <a:chOff x="0" y="0"/>
          <a:chExt cx="0" cy="0"/>
        </a:xfrm>
      </p:grpSpPr>
      <p:sp>
        <p:nvSpPr>
          <p:cNvPr id="38" name="Content Placeholder 9">
            <a:extLst>
              <a:ext uri="{FF2B5EF4-FFF2-40B4-BE49-F238E27FC236}">
                <a16:creationId xmlns:a16="http://schemas.microsoft.com/office/drawing/2014/main" id="{A60945F2-2F81-841F-0AED-8331120F0884}"/>
              </a:ext>
            </a:extLst>
          </p:cNvPr>
          <p:cNvSpPr txBox="1">
            <a:spLocks/>
          </p:cNvSpPr>
          <p:nvPr/>
        </p:nvSpPr>
        <p:spPr>
          <a:xfrm>
            <a:off x="1159623" y="1829287"/>
            <a:ext cx="3090672"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0D2155"/>
                </a:solidFill>
                <a:effectLst/>
                <a:uLnTx/>
                <a:uFillTx/>
                <a:latin typeface="Arial Nova Light"/>
                <a:ea typeface="+mn-ea"/>
                <a:cs typeface="+mn-cs"/>
              </a:rPr>
              <a:t>Uncompromised performance</a:t>
            </a:r>
          </a:p>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Move faster</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High throughput</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Ultra-low latency</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Elastic scale</a:t>
            </a:r>
          </a:p>
        </p:txBody>
      </p:sp>
      <p:sp>
        <p:nvSpPr>
          <p:cNvPr id="39" name="Content Placeholder 2">
            <a:extLst>
              <a:ext uri="{FF2B5EF4-FFF2-40B4-BE49-F238E27FC236}">
                <a16:creationId xmlns:a16="http://schemas.microsoft.com/office/drawing/2014/main" id="{8C09326C-18BF-FD98-872B-E32A352A0577}"/>
              </a:ext>
            </a:extLst>
          </p:cNvPr>
          <p:cNvSpPr txBox="1">
            <a:spLocks/>
          </p:cNvSpPr>
          <p:nvPr/>
        </p:nvSpPr>
        <p:spPr>
          <a:xfrm>
            <a:off x="4590909" y="1829287"/>
            <a:ext cx="3090672"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0D2155"/>
                </a:solidFill>
                <a:effectLst/>
                <a:uLnTx/>
                <a:uFillTx/>
                <a:latin typeface="Arial Nova Light"/>
                <a:ea typeface="+mn-ea"/>
                <a:cs typeface="+mn-cs"/>
              </a:rPr>
              <a:t>Unbound intelligence</a:t>
            </a:r>
          </a:p>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Think bigger</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Reliable data integrity</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Effortless pipeline integration</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Cost efficient at scale</a:t>
            </a:r>
            <a:endParaRPr kumimoji="0" lang="en-US" sz="1600" b="0" i="0" u="none" strike="noStrike" kern="1200" cap="none" spc="0" normalizeH="0" baseline="0" noProof="0">
              <a:ln>
                <a:noFill/>
              </a:ln>
              <a:solidFill>
                <a:srgbClr val="0D2155"/>
              </a:solidFill>
              <a:effectLst/>
              <a:uLnTx/>
              <a:uFillTx/>
              <a:latin typeface="Arial"/>
              <a:ea typeface="+mn-ea"/>
              <a:cs typeface="+mn-cs"/>
            </a:endParaRPr>
          </a:p>
        </p:txBody>
      </p:sp>
      <p:sp>
        <p:nvSpPr>
          <p:cNvPr id="40" name="Content Placeholder 10">
            <a:extLst>
              <a:ext uri="{FF2B5EF4-FFF2-40B4-BE49-F238E27FC236}">
                <a16:creationId xmlns:a16="http://schemas.microsoft.com/office/drawing/2014/main" id="{ACF2643D-C5C2-66FF-541B-B5545E8D77E6}"/>
              </a:ext>
            </a:extLst>
          </p:cNvPr>
          <p:cNvSpPr txBox="1">
            <a:spLocks/>
          </p:cNvSpPr>
          <p:nvPr/>
        </p:nvSpPr>
        <p:spPr>
          <a:xfrm>
            <a:off x="8022195" y="1829287"/>
            <a:ext cx="3010182"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0D2155"/>
                </a:solidFill>
                <a:effectLst/>
                <a:uLnTx/>
                <a:uFillTx/>
                <a:latin typeface="Arial Nova Light"/>
                <a:ea typeface="+mn-ea"/>
                <a:cs typeface="+mn-cs"/>
              </a:rPr>
              <a:t>Unmatched safeguards</a:t>
            </a:r>
          </a:p>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D2155"/>
                </a:solidFill>
                <a:effectLst/>
                <a:uLnTx/>
                <a:uFillTx/>
                <a:latin typeface="Arial"/>
                <a:ea typeface="+mn-ea"/>
                <a:cs typeface="+mn-cs"/>
              </a:rPr>
              <a:t>Stay stronger</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End-to-end security</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Built-in compliance</a:t>
            </a:r>
          </a:p>
          <a:p>
            <a:pPr marL="228594" marR="0" lvl="0" indent="-228594" algn="l" defTabSz="914309" rtl="0" eaLnBrk="1" fontAlgn="auto" latinLnBrk="0" hangingPunct="1">
              <a:lnSpc>
                <a:spcPct val="100000"/>
              </a:lnSpc>
              <a:spcBef>
                <a:spcPts val="600"/>
              </a:spcBef>
              <a:spcAft>
                <a:spcPts val="0"/>
              </a:spcAft>
              <a:buClr>
                <a:srgbClr val="0672CB"/>
              </a:buClr>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Seamless orchestration</a:t>
            </a:r>
          </a:p>
        </p:txBody>
      </p:sp>
      <p:sp>
        <p:nvSpPr>
          <p:cNvPr id="12" name="Rectangle 11">
            <a:extLst>
              <a:ext uri="{FF2B5EF4-FFF2-40B4-BE49-F238E27FC236}">
                <a16:creationId xmlns:a16="http://schemas.microsoft.com/office/drawing/2014/main" id="{87F2E8A2-EB05-5E34-D908-E6264D868D26}"/>
              </a:ext>
            </a:extLst>
          </p:cNvPr>
          <p:cNvSpPr/>
          <p:nvPr/>
        </p:nvSpPr>
        <p:spPr>
          <a:xfrm>
            <a:off x="0" y="4743592"/>
            <a:ext cx="12190476" cy="212872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5" name="Picture 4">
            <a:extLst>
              <a:ext uri="{FF2B5EF4-FFF2-40B4-BE49-F238E27FC236}">
                <a16:creationId xmlns:a16="http://schemas.microsoft.com/office/drawing/2014/main" id="{166D5E76-5F82-F5E5-9629-41B206872C9A}"/>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Title 5">
            <a:extLst>
              <a:ext uri="{FF2B5EF4-FFF2-40B4-BE49-F238E27FC236}">
                <a16:creationId xmlns:a16="http://schemas.microsoft.com/office/drawing/2014/main" id="{B071FB52-1607-2AB7-38A2-9B69A3D36329}"/>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Unified file and object storage built for modern apps and artificial intelligence.</a:t>
            </a:r>
          </a:p>
        </p:txBody>
      </p:sp>
      <p:sp>
        <p:nvSpPr>
          <p:cNvPr id="14" name="Title 4">
            <a:extLst>
              <a:ext uri="{FF2B5EF4-FFF2-40B4-BE49-F238E27FC236}">
                <a16:creationId xmlns:a16="http://schemas.microsoft.com/office/drawing/2014/main" id="{7B81151F-25F8-8A5D-421B-5B1CAAC8E5F1}"/>
              </a:ext>
            </a:extLst>
          </p:cNvPr>
          <p:cNvSpPr txBox="1">
            <a:spLocks/>
          </p:cNvSpPr>
          <p:nvPr/>
        </p:nvSpPr>
        <p:spPr>
          <a:xfrm>
            <a:off x="2828925" y="770847"/>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a:t>
            </a:r>
            <a:r>
              <a:rPr kumimoji="0" lang="en-US" sz="6000" b="0" i="0" u="none" strike="noStrike" kern="1200" cap="none" spc="0" normalizeH="0" baseline="0" noProof="0" err="1">
                <a:ln>
                  <a:noFill/>
                </a:ln>
                <a:solidFill>
                  <a:srgbClr val="0672CB"/>
                </a:solidFill>
                <a:effectLst/>
                <a:uLnTx/>
                <a:uFillTx/>
                <a:latin typeface="Arial Nova Light"/>
                <a:ea typeface="+mj-ea"/>
                <a:cs typeface="+mj-cs"/>
              </a:rPr>
              <a:t>PowerScale</a:t>
            </a:r>
            <a:endParaRPr kumimoji="0" lang="en-US" sz="6000" b="0" i="0" u="none" strike="noStrike" kern="1200" cap="none" spc="0" normalizeH="0" baseline="0" noProof="0">
              <a:ln>
                <a:noFill/>
              </a:ln>
              <a:solidFill>
                <a:srgbClr val="0672CB"/>
              </a:solidFill>
              <a:effectLst/>
              <a:uLnTx/>
              <a:uFillTx/>
              <a:latin typeface="Arial Nova Light"/>
              <a:ea typeface="+mj-ea"/>
              <a:cs typeface="+mj-cs"/>
            </a:endParaRPr>
          </a:p>
        </p:txBody>
      </p:sp>
      <p:sp>
        <p:nvSpPr>
          <p:cNvPr id="11" name="Arrow: Left-Right 10">
            <a:extLst>
              <a:ext uri="{FF2B5EF4-FFF2-40B4-BE49-F238E27FC236}">
                <a16:creationId xmlns:a16="http://schemas.microsoft.com/office/drawing/2014/main" id="{1F07BAA9-5AC6-987C-98F5-167DFC98CFBF}"/>
              </a:ext>
              <a:ext uri="{C183D7F6-B498-43B3-948B-1728B52AA6E4}">
                <adec:decorative xmlns:adec="http://schemas.microsoft.com/office/drawing/2017/decorative" val="1"/>
              </a:ext>
            </a:extLst>
          </p:cNvPr>
          <p:cNvSpPr/>
          <p:nvPr/>
        </p:nvSpPr>
        <p:spPr>
          <a:xfrm>
            <a:off x="365635" y="4440775"/>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8876B87E-9943-CAF6-870F-058D26947F2B}"/>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73A70B01-16DA-88F8-4BE7-9DA11CCF32FA}"/>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58</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grpSp>
        <p:nvGrpSpPr>
          <p:cNvPr id="3" name="Group 2">
            <a:extLst>
              <a:ext uri="{FF2B5EF4-FFF2-40B4-BE49-F238E27FC236}">
                <a16:creationId xmlns:a16="http://schemas.microsoft.com/office/drawing/2014/main" id="{4038199B-C7B8-E55B-7C01-E6B696FFBF15}"/>
              </a:ext>
            </a:extLst>
          </p:cNvPr>
          <p:cNvGrpSpPr/>
          <p:nvPr/>
        </p:nvGrpSpPr>
        <p:grpSpPr>
          <a:xfrm>
            <a:off x="1540450" y="5137181"/>
            <a:ext cx="9796965" cy="996580"/>
            <a:chOff x="749294" y="5144061"/>
            <a:chExt cx="9796965" cy="996580"/>
          </a:xfrm>
        </p:grpSpPr>
        <p:sp>
          <p:nvSpPr>
            <p:cNvPr id="8" name="TextBox 7">
              <a:extLst>
                <a:ext uri="{FF2B5EF4-FFF2-40B4-BE49-F238E27FC236}">
                  <a16:creationId xmlns:a16="http://schemas.microsoft.com/office/drawing/2014/main" id="{2329EE54-D997-AACF-FBB0-F325E9542D23}"/>
                </a:ext>
              </a:extLst>
            </p:cNvPr>
            <p:cNvSpPr txBox="1"/>
            <p:nvPr/>
          </p:nvSpPr>
          <p:spPr>
            <a:xfrm>
              <a:off x="749294" y="5638088"/>
              <a:ext cx="2506156" cy="46166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Arial"/>
                </a:rPr>
                <a:t>greater cluster throughput than traditional flash-only competition</a:t>
              </a:r>
              <a:r>
                <a:rPr kumimoji="0" lang="en-US" sz="1200" b="0" i="0" u="none" strike="noStrike" kern="1200" cap="none" spc="0" normalizeH="0" baseline="30000" noProof="0">
                  <a:ln>
                    <a:noFill/>
                  </a:ln>
                  <a:solidFill>
                    <a:srgbClr val="FFFFFF"/>
                  </a:solidFill>
                  <a:effectLst/>
                  <a:uLnTx/>
                  <a:uFillTx/>
                  <a:latin typeface="Arial Nova Light"/>
                  <a:ea typeface="+mn-ea"/>
                  <a:cs typeface="Arial"/>
                </a:rPr>
                <a:t>1</a:t>
              </a:r>
            </a:p>
          </p:txBody>
        </p:sp>
        <p:sp>
          <p:nvSpPr>
            <p:cNvPr id="9" name="TextBox 8">
              <a:extLst>
                <a:ext uri="{FF2B5EF4-FFF2-40B4-BE49-F238E27FC236}">
                  <a16:creationId xmlns:a16="http://schemas.microsoft.com/office/drawing/2014/main" id="{A6A99C97-E7F7-E926-970A-D5DE983C8E8E}"/>
                </a:ext>
              </a:extLst>
            </p:cNvPr>
            <p:cNvSpPr txBox="1"/>
            <p:nvPr/>
          </p:nvSpPr>
          <p:spPr>
            <a:xfrm>
              <a:off x="1097376" y="5144061"/>
              <a:ext cx="1825752"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Nova Light"/>
                  <a:ea typeface="+mn-ea"/>
                  <a:cs typeface="+mn-cs"/>
                </a:rPr>
                <a:t>Up to </a:t>
              </a:r>
              <a:r>
                <a:rPr kumimoji="0" lang="en-US" sz="3600" b="0" i="0" u="none" strike="noStrike" kern="1200" cap="none" spc="0" normalizeH="0" baseline="0" noProof="0">
                  <a:ln>
                    <a:noFill/>
                  </a:ln>
                  <a:solidFill>
                    <a:srgbClr val="FFFFFF"/>
                  </a:solidFill>
                  <a:effectLst/>
                  <a:uLnTx/>
                  <a:uFillTx/>
                  <a:latin typeface="Arial Nova Light"/>
                  <a:ea typeface="+mn-ea"/>
                  <a:cs typeface="+mn-cs"/>
                </a:rPr>
                <a:t>8x</a:t>
              </a:r>
            </a:p>
          </p:txBody>
        </p:sp>
        <p:sp>
          <p:nvSpPr>
            <p:cNvPr id="32" name="TextBox 31">
              <a:extLst>
                <a:ext uri="{FF2B5EF4-FFF2-40B4-BE49-F238E27FC236}">
                  <a16:creationId xmlns:a16="http://schemas.microsoft.com/office/drawing/2014/main" id="{8C3797BA-DBA4-CEE1-6A87-973EF7280DFC}"/>
                </a:ext>
              </a:extLst>
            </p:cNvPr>
            <p:cNvSpPr txBox="1"/>
            <p:nvPr/>
          </p:nvSpPr>
          <p:spPr>
            <a:xfrm>
              <a:off x="3970182" y="5783232"/>
              <a:ext cx="3010182"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Nova Light"/>
                  <a:ea typeface="+mn-ea"/>
                  <a:cs typeface="Arial"/>
                </a:rPr>
                <a:t>And certifications for industry applications</a:t>
              </a:r>
            </a:p>
          </p:txBody>
        </p:sp>
        <p:sp>
          <p:nvSpPr>
            <p:cNvPr id="33" name="TextBox 32">
              <a:extLst>
                <a:ext uri="{FF2B5EF4-FFF2-40B4-BE49-F238E27FC236}">
                  <a16:creationId xmlns:a16="http://schemas.microsoft.com/office/drawing/2014/main" id="{58C500CF-57CF-4313-C9EE-A2798591D7A8}"/>
                </a:ext>
              </a:extLst>
            </p:cNvPr>
            <p:cNvSpPr txBox="1"/>
            <p:nvPr/>
          </p:nvSpPr>
          <p:spPr>
            <a:xfrm>
              <a:off x="4382229" y="5309812"/>
              <a:ext cx="2393164"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latin typeface="Arial Nova Light"/>
                  <a:ea typeface="+mn-ea"/>
                  <a:cs typeface="+mn-cs"/>
                </a:rPr>
                <a:t>350+ </a:t>
              </a:r>
              <a:r>
                <a:rPr kumimoji="0" lang="en-US" sz="1800" b="0" i="0" u="none" strike="noStrike" kern="1200" cap="none" spc="0" normalizeH="0" baseline="0" noProof="0">
                  <a:ln>
                    <a:noFill/>
                  </a:ln>
                  <a:solidFill>
                    <a:srgbClr val="FFFFFF"/>
                  </a:solidFill>
                  <a:effectLst/>
                  <a:uLnTx/>
                  <a:uFillTx/>
                  <a:latin typeface="Arial Nova Light"/>
                  <a:ea typeface="+mn-ea"/>
                  <a:cs typeface="+mn-cs"/>
                </a:rPr>
                <a:t>integrations</a:t>
              </a:r>
            </a:p>
          </p:txBody>
        </p:sp>
        <p:sp>
          <p:nvSpPr>
            <p:cNvPr id="35" name="TextBox 34">
              <a:extLst>
                <a:ext uri="{FF2B5EF4-FFF2-40B4-BE49-F238E27FC236}">
                  <a16:creationId xmlns:a16="http://schemas.microsoft.com/office/drawing/2014/main" id="{A672FE9E-55C0-51B3-E042-AFFC8E043889}"/>
                </a:ext>
              </a:extLst>
            </p:cNvPr>
            <p:cNvSpPr txBox="1"/>
            <p:nvPr/>
          </p:nvSpPr>
          <p:spPr>
            <a:xfrm>
              <a:off x="7536077" y="5278867"/>
              <a:ext cx="3010182" cy="86177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Arial Nova Light"/>
                  <a:ea typeface="+mn-ea"/>
                  <a:cs typeface="+mn-cs"/>
                </a:rPr>
                <a:t>The World’s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Arial Nova Light"/>
                  <a:ea typeface="+mn-ea"/>
                  <a:cs typeface="+mn-cs"/>
                </a:rPr>
                <a:t>Most Secure NAS</a:t>
              </a:r>
              <a:r>
                <a:rPr kumimoji="0" lang="en-US" sz="1800" b="0" i="0" u="none" strike="noStrike" kern="1200" cap="none" spc="0" normalizeH="0" baseline="30000" noProof="0">
                  <a:ln>
                    <a:noFill/>
                  </a:ln>
                  <a:solidFill>
                    <a:srgbClr val="FFFFFF"/>
                  </a:solidFill>
                  <a:effectLst/>
                  <a:uLnTx/>
                  <a:uFillTx/>
                  <a:latin typeface="Arial Nova Light"/>
                  <a:ea typeface="+mn-ea"/>
                  <a:cs typeface="+mn-cs"/>
                </a:rPr>
                <a:t>2</a:t>
              </a:r>
            </a:p>
          </p:txBody>
        </p:sp>
      </p:grpSp>
      <p:grpSp>
        <p:nvGrpSpPr>
          <p:cNvPr id="41" name="Group 40">
            <a:extLst>
              <a:ext uri="{FF2B5EF4-FFF2-40B4-BE49-F238E27FC236}">
                <a16:creationId xmlns:a16="http://schemas.microsoft.com/office/drawing/2014/main" id="{E2AEB706-3E6F-E92B-B1AC-532F5E3A0A39}"/>
              </a:ext>
            </a:extLst>
          </p:cNvPr>
          <p:cNvGrpSpPr/>
          <p:nvPr/>
        </p:nvGrpSpPr>
        <p:grpSpPr>
          <a:xfrm>
            <a:off x="11337415" y="160647"/>
            <a:ext cx="676001" cy="676001"/>
            <a:chOff x="9936663" y="3295613"/>
            <a:chExt cx="676001" cy="676001"/>
          </a:xfrm>
          <a:solidFill>
            <a:schemeClr val="bg1"/>
          </a:solidFill>
        </p:grpSpPr>
        <p:sp>
          <p:nvSpPr>
            <p:cNvPr id="42" name="Oval 41">
              <a:extLst>
                <a:ext uri="{FF2B5EF4-FFF2-40B4-BE49-F238E27FC236}">
                  <a16:creationId xmlns:a16="http://schemas.microsoft.com/office/drawing/2014/main" id="{34DB4E00-AD84-390B-C515-340A2CE31E03}"/>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43" name="Graphic 42">
              <a:hlinkClick r:id="" action="ppaction://noaction"/>
              <a:extLst>
                <a:ext uri="{FF2B5EF4-FFF2-40B4-BE49-F238E27FC236}">
                  <a16:creationId xmlns:a16="http://schemas.microsoft.com/office/drawing/2014/main" id="{0D3E6926-2A38-4B28-8AD8-FE3529C16D0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083782" y="3456782"/>
              <a:ext cx="381761" cy="381761"/>
            </a:xfrm>
            <a:prstGeom prst="rect">
              <a:avLst/>
            </a:prstGeom>
          </p:spPr>
        </p:pic>
      </p:grpSp>
      <p:pic>
        <p:nvPicPr>
          <p:cNvPr id="4" name="Picture 3">
            <a:extLst>
              <a:ext uri="{FF2B5EF4-FFF2-40B4-BE49-F238E27FC236}">
                <a16:creationId xmlns:a16="http://schemas.microsoft.com/office/drawing/2014/main" id="{C4A3EDC9-81C2-CBBC-7F0A-A30945C7A8C1}"/>
              </a:ext>
            </a:extLst>
          </p:cNvPr>
          <p:cNvPicPr>
            <a:picLocks noChangeAspect="1"/>
          </p:cNvPicPr>
          <p:nvPr/>
        </p:nvPicPr>
        <p:blipFill>
          <a:blip r:embed="rId7"/>
          <a:stretch>
            <a:fillRect/>
          </a:stretch>
        </p:blipFill>
        <p:spPr>
          <a:xfrm>
            <a:off x="8817752" y="4597061"/>
            <a:ext cx="685629" cy="402485"/>
          </a:xfrm>
          <a:prstGeom prst="rect">
            <a:avLst/>
          </a:prstGeom>
        </p:spPr>
      </p:pic>
      <p:pic>
        <p:nvPicPr>
          <p:cNvPr id="16" name="Picture 15" descr="powerscale node">
            <a:extLst>
              <a:ext uri="{FF2B5EF4-FFF2-40B4-BE49-F238E27FC236}">
                <a16:creationId xmlns:a16="http://schemas.microsoft.com/office/drawing/2014/main" id="{1B506A52-143E-C1ED-B34D-2AB4662C500C}"/>
              </a:ext>
            </a:extLst>
          </p:cNvPr>
          <p:cNvPicPr>
            <a:picLocks noChangeAspect="1"/>
          </p:cNvPicPr>
          <p:nvPr/>
        </p:nvPicPr>
        <p:blipFill>
          <a:blip r:embed="rId8"/>
          <a:stretch>
            <a:fillRect/>
          </a:stretch>
        </p:blipFill>
        <p:spPr>
          <a:xfrm>
            <a:off x="3562621" y="4582672"/>
            <a:ext cx="5045999" cy="425030"/>
          </a:xfrm>
          <a:prstGeom prst="rect">
            <a:avLst/>
          </a:prstGeom>
        </p:spPr>
      </p:pic>
      <p:sp>
        <p:nvSpPr>
          <p:cNvPr id="17" name="TextBox 16">
            <a:extLst>
              <a:ext uri="{FF2B5EF4-FFF2-40B4-BE49-F238E27FC236}">
                <a16:creationId xmlns:a16="http://schemas.microsoft.com/office/drawing/2014/main" id="{A4B7042C-FF66-2486-AB1A-C632050BCF1B}"/>
              </a:ext>
            </a:extLst>
          </p:cNvPr>
          <p:cNvSpPr txBox="1"/>
          <p:nvPr/>
        </p:nvSpPr>
        <p:spPr>
          <a:xfrm>
            <a:off x="258636" y="6483140"/>
            <a:ext cx="6852661" cy="242374"/>
          </a:xfrm>
          <a:prstGeom prst="rect">
            <a:avLst/>
          </a:prstGeom>
          <a:noFill/>
        </p:spPr>
        <p:txBody>
          <a:bodyPr wrap="square" lIns="0" tIns="34290" rIns="6858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a:ln>
                  <a:noFill/>
                </a:ln>
                <a:solidFill>
                  <a:srgbClr val="000000">
                    <a:lumMod val="50000"/>
                    <a:lumOff val="50000"/>
                  </a:srgbClr>
                </a:solidFill>
                <a:effectLst/>
                <a:uLnTx/>
                <a:uFillTx/>
                <a:latin typeface="Arial"/>
                <a:ea typeface="+mn-ea"/>
                <a:cs typeface="Arial"/>
              </a:rPr>
              <a:t>1 Based on Dell analysis. Performance is based on PowerScale F710 maximum throughput per cluster running NFS 4.2, September 2024. Actual results many vary.</a:t>
            </a:r>
          </a:p>
          <a:p>
            <a:pPr marL="0" marR="0" lvl="0" indent="0" algn="l" defTabSz="685783"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2 Based on Dell analysis of cybersecurity software capabilities</a:t>
            </a:r>
          </a:p>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450" b="0"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3392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53" presetClass="entr" presetSubtype="16" fill="hold" grpId="0" nodeType="withEffect">
                                  <p:stCondLst>
                                    <p:cond delay="30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40"/>
                                        </p:tgtEl>
                                        <p:attrNameLst>
                                          <p:attrName>style.visibility</p:attrName>
                                        </p:attrNameLst>
                                      </p:cBhvr>
                                      <p:to>
                                        <p:strVal val="visible"/>
                                      </p:to>
                                    </p:set>
                                    <p:anim calcmode="lin" valueType="num">
                                      <p:cBhvr>
                                        <p:cTn id="17" dur="500" fill="hold"/>
                                        <p:tgtEl>
                                          <p:spTgt spid="40"/>
                                        </p:tgtEl>
                                        <p:attrNameLst>
                                          <p:attrName>ppt_w</p:attrName>
                                        </p:attrNameLst>
                                      </p:cBhvr>
                                      <p:tavLst>
                                        <p:tav tm="0">
                                          <p:val>
                                            <p:fltVal val="0"/>
                                          </p:val>
                                        </p:tav>
                                        <p:tav tm="100000">
                                          <p:val>
                                            <p:strVal val="#ppt_w"/>
                                          </p:val>
                                        </p:tav>
                                      </p:tavLst>
                                    </p:anim>
                                    <p:anim calcmode="lin" valueType="num">
                                      <p:cBhvr>
                                        <p:cTn id="18" dur="500" fill="hold"/>
                                        <p:tgtEl>
                                          <p:spTgt spid="40"/>
                                        </p:tgtEl>
                                        <p:attrNameLst>
                                          <p:attrName>ppt_h</p:attrName>
                                        </p:attrNameLst>
                                      </p:cBhvr>
                                      <p:tavLst>
                                        <p:tav tm="0">
                                          <p:val>
                                            <p:fltVal val="0"/>
                                          </p:val>
                                        </p:tav>
                                        <p:tav tm="100000">
                                          <p:val>
                                            <p:strVal val="#ppt_h"/>
                                          </p:val>
                                        </p:tav>
                                      </p:tavLst>
                                    </p:anim>
                                    <p:animEffect transition="in" filter="fade">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DDA57-9502-4096-581C-F5C16D8645E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0F73785F-1DF5-E2D0-0D13-839E68EAE933}"/>
              </a:ext>
              <a:ext uri="{C183D7F6-B498-43B3-948B-1728B52AA6E4}">
                <adec:decorative xmlns:adec="http://schemas.microsoft.com/office/drawing/2017/decorative" val="1"/>
              </a:ext>
            </a:extLst>
          </p:cNvPr>
          <p:cNvGrpSpPr>
            <a:grpSpLocks noGrp="1" noUngrp="1" noRot="1" noMove="1" noResize="1"/>
          </p:cNvGrpSpPr>
          <p:nvPr/>
        </p:nvGrpSpPr>
        <p:grpSpPr>
          <a:xfrm>
            <a:off x="0" y="-18291"/>
            <a:ext cx="12192002" cy="6889819"/>
            <a:chOff x="-1" y="0"/>
            <a:chExt cx="12192002" cy="6889819"/>
          </a:xfrm>
        </p:grpSpPr>
        <p:pic>
          <p:nvPicPr>
            <p:cNvPr id="4" name="Graphic 3">
              <a:extLst>
                <a:ext uri="{FF2B5EF4-FFF2-40B4-BE49-F238E27FC236}">
                  <a16:creationId xmlns:a16="http://schemas.microsoft.com/office/drawing/2014/main" id="{4113255E-3261-9C01-AC9A-2F6FBD825162}"/>
                </a:ext>
              </a:extLst>
            </p:cNvPr>
            <p:cNvPicPr>
              <a:picLocks noGrp="1" noRot="1" noChangeAspect="1" noMove="1" noResize="1" noEditPoints="1" noAdjustHandles="1" noChangeArrowheads="1" noChangeShapeType="1" noCrop="1"/>
            </p:cNvPicPr>
            <p:nvPr/>
          </p:nvPicPr>
          <p:blipFill rotWithShape="1">
            <a:blip>
              <a:extLst>
                <a:ext uri="{96DAC541-7B7A-43D3-8B79-37D633B846F1}">
                  <asvg:svgBlip xmlns:asvg="http://schemas.microsoft.com/office/drawing/2016/SVG/main" r:embed="rId3"/>
                </a:ext>
              </a:extLst>
            </a:blip>
            <a:srcRect l="11070" t="6158" r="24885"/>
            <a:stretch/>
          </p:blipFill>
          <p:spPr>
            <a:xfrm>
              <a:off x="1" y="0"/>
              <a:ext cx="12192000" cy="6889819"/>
            </a:xfrm>
            <a:prstGeom prst="rect">
              <a:avLst/>
            </a:prstGeom>
          </p:spPr>
        </p:pic>
        <p:sp>
          <p:nvSpPr>
            <p:cNvPr id="5" name="Rectangle 4">
              <a:extLst>
                <a:ext uri="{FF2B5EF4-FFF2-40B4-BE49-F238E27FC236}">
                  <a16:creationId xmlns:a16="http://schemas.microsoft.com/office/drawing/2014/main" id="{CC837343-893F-961C-C73C-4A14C5DE4429}"/>
                </a:ext>
              </a:extLst>
            </p:cNvPr>
            <p:cNvSpPr>
              <a:spLocks noGrp="1" noRot="1" noMove="1" noResize="1" noEditPoints="1" noAdjustHandles="1" noChangeArrowheads="1" noChangeShapeType="1"/>
            </p:cNvSpPr>
            <p:nvPr/>
          </p:nvSpPr>
          <p:spPr>
            <a:xfrm>
              <a:off x="-1" y="2203"/>
              <a:ext cx="12192000" cy="6887616"/>
            </a:xfrm>
            <a:prstGeom prst="rect">
              <a:avLst/>
            </a:prstGeom>
            <a:solidFill>
              <a:schemeClr val="accent1">
                <a:alpha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sp>
        <p:nvSpPr>
          <p:cNvPr id="28" name="fl" descr="                              Dell - Internal Use - Confidential&#10;">
            <a:extLst>
              <a:ext uri="{FF2B5EF4-FFF2-40B4-BE49-F238E27FC236}">
                <a16:creationId xmlns:a16="http://schemas.microsoft.com/office/drawing/2014/main" id="{3F95075D-C079-2733-C179-B005625C4DE3}"/>
              </a:ext>
            </a:extLst>
          </p:cNvPr>
          <p:cNvSpPr txBox="1"/>
          <p:nvPr/>
        </p:nvSpPr>
        <p:spPr>
          <a:xfrm>
            <a:off x="4705492"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34" name="TextBox 19">
            <a:extLst>
              <a:ext uri="{FF2B5EF4-FFF2-40B4-BE49-F238E27FC236}">
                <a16:creationId xmlns:a16="http://schemas.microsoft.com/office/drawing/2014/main" id="{26956B72-B106-9F21-EB89-5B3C1076CCF8}"/>
              </a:ext>
            </a:extLst>
          </p:cNvPr>
          <p:cNvSpPr txBox="1"/>
          <p:nvPr/>
        </p:nvSpPr>
        <p:spPr>
          <a:xfrm>
            <a:off x="4444682"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400" rtl="0" eaLnBrk="1" fontAlgn="base" latinLnBrk="0" hangingPunct="1">
                <a:lnSpc>
                  <a:spcPct val="90000"/>
                </a:lnSpc>
                <a:spcBef>
                  <a:spcPct val="0"/>
                </a:spcBef>
                <a:spcAft>
                  <a:spcPct val="0"/>
                </a:spcAft>
                <a:buClr>
                  <a:srgbClr val="0672CB"/>
                </a:buClr>
                <a:buSzTx/>
                <a:buFontTx/>
                <a:buNone/>
                <a:tabLst/>
                <a:defRPr/>
              </a:pPr>
              <a:t>59</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pic>
        <p:nvPicPr>
          <p:cNvPr id="14" name="Picture 13">
            <a:extLst>
              <a:ext uri="{FF2B5EF4-FFF2-40B4-BE49-F238E27FC236}">
                <a16:creationId xmlns:a16="http://schemas.microsoft.com/office/drawing/2014/main" id="{E4902D04-5553-7762-5CC1-E4EF779CCC6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7" name="Title 21">
            <a:extLst>
              <a:ext uri="{FF2B5EF4-FFF2-40B4-BE49-F238E27FC236}">
                <a16:creationId xmlns:a16="http://schemas.microsoft.com/office/drawing/2014/main" id="{9D26D4BE-B182-CAEC-EDFA-11B11A7D7E80}"/>
              </a:ext>
            </a:extLst>
          </p:cNvPr>
          <p:cNvSpPr>
            <a:spLocks noGrp="1"/>
          </p:cNvSpPr>
          <p:nvPr>
            <p:ph type="title"/>
          </p:nvPr>
        </p:nvSpPr>
        <p:spPr>
          <a:xfrm>
            <a:off x="365919" y="342900"/>
            <a:ext cx="11460163" cy="664797"/>
          </a:xfrm>
        </p:spPr>
        <p:txBody>
          <a:bodyPr/>
          <a:lstStyle/>
          <a:p>
            <a:pPr lvl="0" algn="ctr"/>
            <a:r>
              <a:rPr lang="en-US" sz="4800" noProof="0">
                <a:solidFill>
                  <a:schemeClr val="tx2"/>
                </a:solidFill>
              </a:rPr>
              <a:t>The Dell AI Factory with NVIDIA </a:t>
            </a:r>
          </a:p>
        </p:txBody>
      </p:sp>
      <p:sp>
        <p:nvSpPr>
          <p:cNvPr id="42" name="TextBox 41">
            <a:extLst>
              <a:ext uri="{FF2B5EF4-FFF2-40B4-BE49-F238E27FC236}">
                <a16:creationId xmlns:a16="http://schemas.microsoft.com/office/drawing/2014/main" id="{5A7B68D8-79C3-B6FB-F0E4-7D4934E8D6FB}"/>
              </a:ext>
            </a:extLst>
          </p:cNvPr>
          <p:cNvSpPr txBox="1"/>
          <p:nvPr/>
        </p:nvSpPr>
        <p:spPr>
          <a:xfrm rot="5400000">
            <a:off x="9681240" y="5292280"/>
            <a:ext cx="336307" cy="138499"/>
          </a:xfrm>
          <a:prstGeom prst="rect">
            <a:avLst/>
          </a:prstGeom>
          <a:noFill/>
        </p:spPr>
        <p:txBody>
          <a:bodyPr wrap="square" lIns="0" tIns="0" rIns="0" bIns="0"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300" normalizeH="0" baseline="0" noProof="0">
              <a:ln>
                <a:noFill/>
              </a:ln>
              <a:solidFill>
                <a:srgbClr val="CBEE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095F1834-26E7-258D-FC2D-4FB16AE08118}"/>
              </a:ext>
            </a:extLst>
          </p:cNvPr>
          <p:cNvSpPr/>
          <p:nvPr/>
        </p:nvSpPr>
        <p:spPr>
          <a:xfrm>
            <a:off x="1524" y="4992950"/>
            <a:ext cx="12190476" cy="1878578"/>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grpSp>
        <p:nvGrpSpPr>
          <p:cNvPr id="38" name="Group 37">
            <a:extLst>
              <a:ext uri="{FF2B5EF4-FFF2-40B4-BE49-F238E27FC236}">
                <a16:creationId xmlns:a16="http://schemas.microsoft.com/office/drawing/2014/main" id="{A3342C8B-8B95-62F5-F76B-F775B3446AB3}"/>
              </a:ext>
            </a:extLst>
          </p:cNvPr>
          <p:cNvGrpSpPr/>
          <p:nvPr/>
        </p:nvGrpSpPr>
        <p:grpSpPr>
          <a:xfrm>
            <a:off x="3520907" y="5389307"/>
            <a:ext cx="8260920" cy="1031051"/>
            <a:chOff x="1872399" y="5484238"/>
            <a:chExt cx="8260920" cy="1031051"/>
          </a:xfrm>
        </p:grpSpPr>
        <p:sp>
          <p:nvSpPr>
            <p:cNvPr id="15" name="Text Placeholder 50">
              <a:extLst>
                <a:ext uri="{FF2B5EF4-FFF2-40B4-BE49-F238E27FC236}">
                  <a16:creationId xmlns:a16="http://schemas.microsoft.com/office/drawing/2014/main" id="{09F42AD0-6846-A082-5FC7-E2B6779DED7D}"/>
                </a:ext>
              </a:extLst>
            </p:cNvPr>
            <p:cNvSpPr txBox="1">
              <a:spLocks/>
            </p:cNvSpPr>
            <p:nvPr/>
          </p:nvSpPr>
          <p:spPr>
            <a:xfrm>
              <a:off x="1872399" y="5484238"/>
              <a:ext cx="2535427" cy="1031051"/>
            </a:xfrm>
            <a:prstGeom prst="rect">
              <a:avLst/>
            </a:prstGeom>
          </p:spPr>
          <p:txBody>
            <a:bodyPr wrap="square" lIns="0" tIns="0" rIns="0" bIns="0" anchor="t">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76B900"/>
                  </a:solidFill>
                  <a:effectLst/>
                  <a:uLnTx/>
                  <a:uFillTx/>
                  <a:latin typeface="Arial"/>
                  <a:ea typeface="+mn-ea"/>
                  <a:cs typeface="+mn-cs"/>
                </a:rPr>
                <a:t>NVIDIA-Certified Storage: Foundation and Enterprise</a:t>
              </a:r>
              <a:endParaRPr kumimoji="0" lang="en-US" sz="1400" b="1" i="0" u="none" strike="noStrike" kern="1200" cap="none" spc="0" normalizeH="0" baseline="0" noProof="0">
                <a:ln>
                  <a:noFill/>
                </a:ln>
                <a:solidFill>
                  <a:srgbClr val="76B900"/>
                </a:solidFill>
                <a:effectLst/>
                <a:uLnTx/>
                <a:uFillTx/>
                <a:latin typeface="Arial"/>
                <a:ea typeface="+mn-ea"/>
                <a:cs typeface="Arial"/>
              </a:endParaRP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For enterprise AI and HPC deployments</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1D2C3B">
                      <a:lumMod val="25000"/>
                      <a:lumOff val="75000"/>
                    </a:srgbClr>
                  </a:solidFill>
                  <a:effectLst/>
                  <a:uLnTx/>
                  <a:uFillTx/>
                  <a:latin typeface="Arial"/>
                  <a:ea typeface="+mn-ea"/>
                  <a:cs typeface="+mn-cs"/>
                </a:rPr>
                <a:t>(10s-1000Ks of GPUs)</a:t>
              </a:r>
            </a:p>
          </p:txBody>
        </p:sp>
        <p:sp>
          <p:nvSpPr>
            <p:cNvPr id="19" name="Text Placeholder 50">
              <a:extLst>
                <a:ext uri="{FF2B5EF4-FFF2-40B4-BE49-F238E27FC236}">
                  <a16:creationId xmlns:a16="http://schemas.microsoft.com/office/drawing/2014/main" id="{F6D0254B-F76A-10C6-FC3F-E92ED7AEF9D5}"/>
                </a:ext>
              </a:extLst>
            </p:cNvPr>
            <p:cNvSpPr txBox="1">
              <a:spLocks/>
            </p:cNvSpPr>
            <p:nvPr/>
          </p:nvSpPr>
          <p:spPr>
            <a:xfrm>
              <a:off x="4742154" y="5484238"/>
              <a:ext cx="2536288" cy="1031051"/>
            </a:xfrm>
            <a:prstGeom prst="rect">
              <a:avLst/>
            </a:prstGeom>
          </p:spPr>
          <p:txBody>
            <a:bodyPr wrap="square" lIns="0" tIns="0" rIns="0" bIns="0" anchor="t">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76B900"/>
                  </a:solidFill>
                  <a:effectLst/>
                  <a:uLnTx/>
                  <a:uFillTx/>
                  <a:latin typeface="Arial"/>
                  <a:ea typeface="+mn-ea"/>
                  <a:cs typeface="+mn-cs"/>
                </a:rPr>
                <a:t>NVIDIA DGX </a:t>
              </a:r>
              <a:r>
                <a:rPr kumimoji="0" lang="en-US" sz="1400" b="1" i="0" u="none" strike="noStrike" kern="1200" cap="none" spc="0" normalizeH="0" baseline="0" noProof="0" err="1">
                  <a:ln>
                    <a:noFill/>
                  </a:ln>
                  <a:solidFill>
                    <a:srgbClr val="76B900"/>
                  </a:solidFill>
                  <a:effectLst/>
                  <a:uLnTx/>
                  <a:uFillTx/>
                  <a:latin typeface="Arial"/>
                  <a:ea typeface="+mn-ea"/>
                  <a:cs typeface="+mn-cs"/>
                </a:rPr>
                <a:t>BasePOD</a:t>
              </a:r>
              <a:r>
                <a:rPr kumimoji="0" lang="en-US" sz="1400" b="1" i="0" u="none" strike="noStrike" kern="1200" cap="none" spc="0" normalizeH="0" baseline="0" noProof="0">
                  <a:ln>
                    <a:noFill/>
                  </a:ln>
                  <a:solidFill>
                    <a:srgbClr val="76B900"/>
                  </a:solidFill>
                  <a:effectLst/>
                  <a:uLnTx/>
                  <a:uFillTx/>
                  <a:latin typeface="Arial"/>
                  <a:ea typeface="+mn-ea"/>
                  <a:cs typeface="+mn-cs"/>
                </a:rPr>
                <a:t> and </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76B900"/>
                  </a:solidFill>
                  <a:effectLst/>
                  <a:uLnTx/>
                  <a:uFillTx/>
                  <a:latin typeface="Arial"/>
                  <a:ea typeface="+mn-ea"/>
                  <a:cs typeface="+mn-cs"/>
                </a:rPr>
                <a:t>DGX </a:t>
              </a:r>
              <a:r>
                <a:rPr kumimoji="0" lang="en-US" sz="1400" b="1" i="0" u="none" strike="noStrike" kern="1200" cap="none" spc="0" normalizeH="0" baseline="0" noProof="0" err="1">
                  <a:ln>
                    <a:noFill/>
                  </a:ln>
                  <a:solidFill>
                    <a:srgbClr val="76B900"/>
                  </a:solidFill>
                  <a:effectLst/>
                  <a:uLnTx/>
                  <a:uFillTx/>
                  <a:latin typeface="Arial"/>
                  <a:ea typeface="+mn-ea"/>
                  <a:cs typeface="+mn-cs"/>
                </a:rPr>
                <a:t>SuperPOD</a:t>
              </a:r>
              <a:endParaRPr kumimoji="0" lang="en-US" sz="1400" b="1" i="0" u="none" strike="noStrike" kern="1200" cap="none" spc="0" normalizeH="0" baseline="0" noProof="0">
                <a:ln>
                  <a:noFill/>
                </a:ln>
                <a:solidFill>
                  <a:srgbClr val="76B900"/>
                </a:solidFill>
                <a:effectLst/>
                <a:uLnTx/>
                <a:uFillTx/>
                <a:latin typeface="Arial"/>
                <a:ea typeface="+mn-ea"/>
                <a:cs typeface="Arial"/>
              </a:endParaRP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For enterprise and cloud AI and HPC deployments</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1D2C3B">
                      <a:lumMod val="25000"/>
                      <a:lumOff val="75000"/>
                    </a:srgbClr>
                  </a:solidFill>
                  <a:effectLst/>
                  <a:uLnTx/>
                  <a:uFillTx/>
                  <a:latin typeface="Arial"/>
                  <a:ea typeface="+mn-ea"/>
                  <a:cs typeface="+mn-cs"/>
                </a:rPr>
                <a:t>(10s-1000Ks of GPUs)</a:t>
              </a:r>
            </a:p>
          </p:txBody>
        </p:sp>
        <p:sp>
          <p:nvSpPr>
            <p:cNvPr id="20" name="Text Placeholder 50">
              <a:extLst>
                <a:ext uri="{FF2B5EF4-FFF2-40B4-BE49-F238E27FC236}">
                  <a16:creationId xmlns:a16="http://schemas.microsoft.com/office/drawing/2014/main" id="{793FE646-7B83-BAEE-2C74-86782C69DE1D}"/>
                </a:ext>
              </a:extLst>
            </p:cNvPr>
            <p:cNvSpPr txBox="1">
              <a:spLocks/>
            </p:cNvSpPr>
            <p:nvPr/>
          </p:nvSpPr>
          <p:spPr>
            <a:xfrm>
              <a:off x="7597512" y="5484238"/>
              <a:ext cx="2535807" cy="984885"/>
            </a:xfrm>
            <a:prstGeom prst="rect">
              <a:avLst/>
            </a:prstGeom>
          </p:spPr>
          <p:txBody>
            <a:bodyPr wrap="square" lIns="0" tIns="0" rIns="0" bIns="0" anchor="t">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6B900"/>
                  </a:solidFill>
                  <a:effectLst/>
                  <a:uLnTx/>
                  <a:uFillTx/>
                  <a:latin typeface="Arial"/>
                  <a:ea typeface="+mn-ea"/>
                  <a:cs typeface="+mn-cs"/>
                </a:rPr>
                <a:t>NVIDIA Cloud Partner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6B900"/>
                  </a:solidFill>
                  <a:effectLst/>
                  <a:uLnTx/>
                  <a:uFillTx/>
                  <a:latin typeface="Arial"/>
                  <a:ea typeface="+mn-ea"/>
                  <a:cs typeface="+mn-cs"/>
                </a:rPr>
                <a:t>Program</a:t>
              </a:r>
            </a:p>
            <a:p>
              <a:pPr marL="0" marR="0" lvl="0" indent="0" algn="ctr" defTabSz="692235"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Designed for service provider solutions. </a:t>
              </a:r>
            </a:p>
            <a:p>
              <a:pPr marL="0" marR="0" lvl="0" indent="0" algn="ctr" defTabSz="692235"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1D2C3B">
                      <a:lumMod val="25000"/>
                      <a:lumOff val="75000"/>
                    </a:srgbClr>
                  </a:solidFill>
                  <a:effectLst/>
                  <a:uLnTx/>
                  <a:uFillTx/>
                  <a:latin typeface="Arial"/>
                  <a:ea typeface="+mn-ea"/>
                  <a:cs typeface="+mn-cs"/>
                </a:rPr>
                <a:t>(1000s-10,000Ks of GPUs)</a:t>
              </a:r>
            </a:p>
          </p:txBody>
        </p:sp>
      </p:grpSp>
      <p:pic>
        <p:nvPicPr>
          <p:cNvPr id="45" name="Picture 44">
            <a:extLst>
              <a:ext uri="{FF2B5EF4-FFF2-40B4-BE49-F238E27FC236}">
                <a16:creationId xmlns:a16="http://schemas.microsoft.com/office/drawing/2014/main" id="{9FA0DC4C-6E89-A1F4-951C-168943DD30AD}"/>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10554619" y="6514916"/>
            <a:ext cx="1438648" cy="187024"/>
          </a:xfrm>
          <a:prstGeom prst="rect">
            <a:avLst/>
          </a:prstGeom>
        </p:spPr>
      </p:pic>
      <p:sp>
        <p:nvSpPr>
          <p:cNvPr id="8" name="Subtitle 22">
            <a:extLst>
              <a:ext uri="{FF2B5EF4-FFF2-40B4-BE49-F238E27FC236}">
                <a16:creationId xmlns:a16="http://schemas.microsoft.com/office/drawing/2014/main" id="{8C585A81-719E-4FA9-3FF8-E9261FF79D25}"/>
              </a:ext>
            </a:extLst>
          </p:cNvPr>
          <p:cNvSpPr>
            <a:spLocks noGrp="1"/>
          </p:cNvSpPr>
          <p:nvPr>
            <p:ph type="subTitle" idx="1"/>
          </p:nvPr>
        </p:nvSpPr>
        <p:spPr>
          <a:xfrm>
            <a:off x="808431" y="981647"/>
            <a:ext cx="10894900" cy="369332"/>
          </a:xfrm>
        </p:spPr>
        <p:txBody>
          <a:bodyPr/>
          <a:lstStyle/>
          <a:p>
            <a:pPr algn="ctr">
              <a:defRPr/>
            </a:pPr>
            <a:r>
              <a:rPr lang="en-US" sz="2400">
                <a:solidFill>
                  <a:schemeClr val="tx2"/>
                </a:solidFill>
                <a:latin typeface="+mj-lt"/>
              </a:rPr>
              <a:t>Seamless AI integration with Dell </a:t>
            </a:r>
            <a:r>
              <a:rPr lang="en-US" sz="2400" err="1">
                <a:solidFill>
                  <a:schemeClr val="tx2"/>
                </a:solidFill>
                <a:latin typeface="+mj-lt"/>
              </a:rPr>
              <a:t>PowerScale</a:t>
            </a:r>
            <a:endParaRPr lang="en-US" sz="2400" baseline="30000">
              <a:solidFill>
                <a:schemeClr val="tx2"/>
              </a:solidFill>
              <a:latin typeface="+mj-lt"/>
            </a:endParaRPr>
          </a:p>
        </p:txBody>
      </p:sp>
      <p:pic>
        <p:nvPicPr>
          <p:cNvPr id="10" name="Picture 9" descr="NVIDIA logo">
            <a:extLst>
              <a:ext uri="{FF2B5EF4-FFF2-40B4-BE49-F238E27FC236}">
                <a16:creationId xmlns:a16="http://schemas.microsoft.com/office/drawing/2014/main" id="{DC376DE1-B453-E355-AE19-12DD536B00C5}"/>
              </a:ext>
            </a:extLst>
          </p:cNvPr>
          <p:cNvPicPr>
            <a:picLocks noChangeAspect="1"/>
          </p:cNvPicPr>
          <p:nvPr/>
        </p:nvPicPr>
        <p:blipFill>
          <a:blip r:embed="rId7"/>
          <a:stretch>
            <a:fillRect/>
          </a:stretch>
        </p:blipFill>
        <p:spPr>
          <a:xfrm>
            <a:off x="1715735" y="3245733"/>
            <a:ext cx="1016592" cy="824289"/>
          </a:xfrm>
          <a:prstGeom prst="rect">
            <a:avLst/>
          </a:prstGeom>
        </p:spPr>
      </p:pic>
      <p:pic>
        <p:nvPicPr>
          <p:cNvPr id="11" name="Google Shape;366;p1" descr="Dell Technologies logo">
            <a:extLst>
              <a:ext uri="{FF2B5EF4-FFF2-40B4-BE49-F238E27FC236}">
                <a16:creationId xmlns:a16="http://schemas.microsoft.com/office/drawing/2014/main" id="{07E59E3C-BC97-9EC6-51DC-5693E0E2B0D9}"/>
              </a:ext>
            </a:extLst>
          </p:cNvPr>
          <p:cNvPicPr preferRelativeResize="0"/>
          <p:nvPr/>
        </p:nvPicPr>
        <p:blipFill rotWithShape="1">
          <a:blip r:embed="rId8">
            <a:alphaModFix/>
          </a:blip>
          <a:srcRect/>
          <a:stretch/>
        </p:blipFill>
        <p:spPr>
          <a:xfrm>
            <a:off x="1753275" y="2416404"/>
            <a:ext cx="951459" cy="551366"/>
          </a:xfrm>
          <a:prstGeom prst="rect">
            <a:avLst/>
          </a:prstGeom>
          <a:noFill/>
          <a:ln>
            <a:noFill/>
          </a:ln>
        </p:spPr>
      </p:pic>
      <p:grpSp>
        <p:nvGrpSpPr>
          <p:cNvPr id="35" name="Group 34">
            <a:extLst>
              <a:ext uri="{FF2B5EF4-FFF2-40B4-BE49-F238E27FC236}">
                <a16:creationId xmlns:a16="http://schemas.microsoft.com/office/drawing/2014/main" id="{98C979F5-3F3F-D9C6-DAB7-EE95259D6C59}"/>
              </a:ext>
            </a:extLst>
          </p:cNvPr>
          <p:cNvGrpSpPr/>
          <p:nvPr/>
        </p:nvGrpSpPr>
        <p:grpSpPr>
          <a:xfrm>
            <a:off x="3169999" y="1771383"/>
            <a:ext cx="5852003" cy="3001588"/>
            <a:chOff x="2787171" y="1297158"/>
            <a:chExt cx="6617658" cy="3568167"/>
          </a:xfrm>
        </p:grpSpPr>
        <p:grpSp>
          <p:nvGrpSpPr>
            <p:cNvPr id="2" name="Group 1">
              <a:extLst>
                <a:ext uri="{FF2B5EF4-FFF2-40B4-BE49-F238E27FC236}">
                  <a16:creationId xmlns:a16="http://schemas.microsoft.com/office/drawing/2014/main" id="{66132000-826D-D61C-543A-44915FC08490}"/>
                </a:ext>
              </a:extLst>
            </p:cNvPr>
            <p:cNvGrpSpPr/>
            <p:nvPr/>
          </p:nvGrpSpPr>
          <p:grpSpPr>
            <a:xfrm>
              <a:off x="2787171" y="1297158"/>
              <a:ext cx="6617658" cy="3568167"/>
              <a:chOff x="1637342" y="1672228"/>
              <a:chExt cx="8932688" cy="4108853"/>
            </a:xfrm>
          </p:grpSpPr>
          <p:sp>
            <p:nvSpPr>
              <p:cNvPr id="6" name="Arrow: Pentagon 2">
                <a:extLst>
                  <a:ext uri="{FF2B5EF4-FFF2-40B4-BE49-F238E27FC236}">
                    <a16:creationId xmlns:a16="http://schemas.microsoft.com/office/drawing/2014/main" id="{185A25C2-DC22-8685-F675-39807140C38D}"/>
                  </a:ext>
                </a:extLst>
              </p:cNvPr>
              <p:cNvSpPr/>
              <p:nvPr/>
            </p:nvSpPr>
            <p:spPr>
              <a:xfrm>
                <a:off x="1637342" y="1681711"/>
                <a:ext cx="2194429" cy="4099370"/>
              </a:xfrm>
              <a:prstGeom prst="homePlate">
                <a:avLst>
                  <a:gd name="adj" fmla="val 22615"/>
                </a:avLst>
              </a:prstGeom>
              <a:noFill/>
              <a:ln w="12700" cap="sq" cmpd="sng" algn="ctr">
                <a:solidFill>
                  <a:srgbClr val="0C32A4"/>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FFFFFF"/>
                  </a:solidFill>
                  <a:effectLst/>
                  <a:uLnTx/>
                  <a:uFillTx/>
                  <a:latin typeface="Arial Nova Light"/>
                  <a:ea typeface="+mn-ea"/>
                  <a:cs typeface="+mn-cs"/>
                </a:endParaRPr>
              </a:p>
            </p:txBody>
          </p:sp>
          <p:sp>
            <p:nvSpPr>
              <p:cNvPr id="9" name="!!grey">
                <a:extLst>
                  <a:ext uri="{FF2B5EF4-FFF2-40B4-BE49-F238E27FC236}">
                    <a16:creationId xmlns:a16="http://schemas.microsoft.com/office/drawing/2014/main" id="{19BF4214-F00B-B50E-8843-3C7819803A14}"/>
                  </a:ext>
                </a:extLst>
              </p:cNvPr>
              <p:cNvSpPr/>
              <p:nvPr/>
            </p:nvSpPr>
            <p:spPr>
              <a:xfrm>
                <a:off x="8246084" y="1672228"/>
                <a:ext cx="2323946" cy="4099370"/>
              </a:xfrm>
              <a:prstGeom prst="chevron">
                <a:avLst>
                  <a:gd name="adj" fmla="val 26553"/>
                </a:avLst>
              </a:prstGeom>
              <a:noFill/>
              <a:ln w="12700" cap="sq" cmpd="sng" algn="ctr">
                <a:solidFill>
                  <a:srgbClr val="0C32A4"/>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FFFFFF"/>
                  </a:solidFill>
                  <a:effectLst/>
                  <a:uLnTx/>
                  <a:uFillTx/>
                  <a:latin typeface="Arial Nova Light"/>
                  <a:ea typeface="+mn-ea"/>
                  <a:cs typeface="+mn-cs"/>
                </a:endParaRPr>
              </a:p>
            </p:txBody>
          </p:sp>
          <p:sp>
            <p:nvSpPr>
              <p:cNvPr id="12" name="Freeform: Shape 6">
                <a:extLst>
                  <a:ext uri="{FF2B5EF4-FFF2-40B4-BE49-F238E27FC236}">
                    <a16:creationId xmlns:a16="http://schemas.microsoft.com/office/drawing/2014/main" id="{CE74F1E3-0B10-E0FD-6D58-453DCD21C713}"/>
                  </a:ext>
                </a:extLst>
              </p:cNvPr>
              <p:cNvSpPr/>
              <p:nvPr/>
            </p:nvSpPr>
            <p:spPr>
              <a:xfrm>
                <a:off x="3580868" y="4625484"/>
                <a:ext cx="4770836" cy="1146114"/>
              </a:xfrm>
              <a:custGeom>
                <a:avLst/>
                <a:gdLst>
                  <a:gd name="connsiteX0" fmla="*/ 151677 w 2691196"/>
                  <a:gd name="connsiteY0" fmla="*/ 0 h 676050"/>
                  <a:gd name="connsiteX1" fmla="*/ 2691196 w 2691196"/>
                  <a:gd name="connsiteY1" fmla="*/ 0 h 676050"/>
                  <a:gd name="connsiteX2" fmla="*/ 2491848 w 2691196"/>
                  <a:gd name="connsiteY2" fmla="*/ 676050 h 676050"/>
                  <a:gd name="connsiteX3" fmla="*/ 0 w 2691196"/>
                  <a:gd name="connsiteY3" fmla="*/ 671716 h 676050"/>
                  <a:gd name="connsiteX4" fmla="*/ 151677 w 2691196"/>
                  <a:gd name="connsiteY4" fmla="*/ 0 h 67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196" h="676050">
                    <a:moveTo>
                      <a:pt x="151677" y="0"/>
                    </a:moveTo>
                    <a:lnTo>
                      <a:pt x="2691196" y="0"/>
                    </a:lnTo>
                    <a:lnTo>
                      <a:pt x="2491848" y="676050"/>
                    </a:lnTo>
                    <a:lnTo>
                      <a:pt x="0" y="671716"/>
                    </a:lnTo>
                    <a:lnTo>
                      <a:pt x="151677" y="0"/>
                    </a:lnTo>
                    <a:close/>
                  </a:path>
                </a:pathLst>
              </a:custGeom>
              <a:noFill/>
              <a:ln w="12700" cap="sq" cmpd="sng" algn="ctr">
                <a:solidFill>
                  <a:srgbClr val="0C32A4"/>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FFFFFF"/>
                  </a:solidFill>
                  <a:effectLst/>
                  <a:uLnTx/>
                  <a:uFillTx/>
                  <a:latin typeface="Arial Nova Light"/>
                  <a:ea typeface="+mn-ea"/>
                  <a:cs typeface="+mn-cs"/>
                </a:endParaRPr>
              </a:p>
            </p:txBody>
          </p:sp>
          <p:sp>
            <p:nvSpPr>
              <p:cNvPr id="13" name="!!green">
                <a:extLst>
                  <a:ext uri="{FF2B5EF4-FFF2-40B4-BE49-F238E27FC236}">
                    <a16:creationId xmlns:a16="http://schemas.microsoft.com/office/drawing/2014/main" id="{0EFABEAA-93AE-16D8-2363-FF1170EEF715}"/>
                  </a:ext>
                </a:extLst>
              </p:cNvPr>
              <p:cNvSpPr/>
              <p:nvPr/>
            </p:nvSpPr>
            <p:spPr>
              <a:xfrm>
                <a:off x="3580868" y="1672228"/>
                <a:ext cx="4770836" cy="1124072"/>
              </a:xfrm>
              <a:custGeom>
                <a:avLst/>
                <a:gdLst>
                  <a:gd name="connsiteX0" fmla="*/ 0 w 2691196"/>
                  <a:gd name="connsiteY0" fmla="*/ 0 h 663048"/>
                  <a:gd name="connsiteX1" fmla="*/ 2491848 w 2691196"/>
                  <a:gd name="connsiteY1" fmla="*/ 0 h 663048"/>
                  <a:gd name="connsiteX2" fmla="*/ 2691196 w 2691196"/>
                  <a:gd name="connsiteY2" fmla="*/ 663048 h 663048"/>
                  <a:gd name="connsiteX3" fmla="*/ 156011 w 2691196"/>
                  <a:gd name="connsiteY3" fmla="*/ 658714 h 663048"/>
                  <a:gd name="connsiteX4" fmla="*/ 0 w 2691196"/>
                  <a:gd name="connsiteY4" fmla="*/ 0 h 66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196" h="663048">
                    <a:moveTo>
                      <a:pt x="0" y="0"/>
                    </a:moveTo>
                    <a:lnTo>
                      <a:pt x="2491848" y="0"/>
                    </a:lnTo>
                    <a:lnTo>
                      <a:pt x="2691196" y="663048"/>
                    </a:lnTo>
                    <a:lnTo>
                      <a:pt x="156011" y="658714"/>
                    </a:lnTo>
                    <a:lnTo>
                      <a:pt x="0" y="0"/>
                    </a:lnTo>
                    <a:close/>
                  </a:path>
                </a:pathLst>
              </a:custGeom>
              <a:noFill/>
              <a:ln w="12700" cap="sq" cmpd="sng" algn="ctr">
                <a:solidFill>
                  <a:srgbClr val="0C32A4"/>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FFFFFF"/>
                  </a:solidFill>
                  <a:effectLst/>
                  <a:uLnTx/>
                  <a:uFillTx/>
                  <a:latin typeface="Arial Nova Light"/>
                  <a:ea typeface="+mn-ea"/>
                  <a:cs typeface="+mn-cs"/>
                </a:endParaRPr>
              </a:p>
            </p:txBody>
          </p:sp>
          <p:sp>
            <p:nvSpPr>
              <p:cNvPr id="16" name="Freeform: Shape 9">
                <a:extLst>
                  <a:ext uri="{FF2B5EF4-FFF2-40B4-BE49-F238E27FC236}">
                    <a16:creationId xmlns:a16="http://schemas.microsoft.com/office/drawing/2014/main" id="{7978E303-3B75-1136-3120-B12693C66897}"/>
                  </a:ext>
                </a:extLst>
              </p:cNvPr>
              <p:cNvSpPr/>
              <p:nvPr/>
            </p:nvSpPr>
            <p:spPr>
              <a:xfrm>
                <a:off x="3910182" y="3097428"/>
                <a:ext cx="4678647" cy="1226928"/>
              </a:xfrm>
              <a:custGeom>
                <a:avLst/>
                <a:gdLst>
                  <a:gd name="connsiteX0" fmla="*/ 4334 w 2639192"/>
                  <a:gd name="connsiteY0" fmla="*/ 0 h 723719"/>
                  <a:gd name="connsiteX1" fmla="*/ 2535185 w 2639192"/>
                  <a:gd name="connsiteY1" fmla="*/ 4334 h 723719"/>
                  <a:gd name="connsiteX2" fmla="*/ 2639192 w 2639192"/>
                  <a:gd name="connsiteY2" fmla="*/ 372694 h 723719"/>
                  <a:gd name="connsiteX3" fmla="*/ 2543852 w 2639192"/>
                  <a:gd name="connsiteY3" fmla="*/ 723719 h 723719"/>
                  <a:gd name="connsiteX4" fmla="*/ 0 w 2639192"/>
                  <a:gd name="connsiteY4" fmla="*/ 719386 h 723719"/>
                  <a:gd name="connsiteX5" fmla="*/ 91007 w 2639192"/>
                  <a:gd name="connsiteY5" fmla="*/ 372694 h 723719"/>
                  <a:gd name="connsiteX6" fmla="*/ 4334 w 2639192"/>
                  <a:gd name="connsiteY6" fmla="*/ 0 h 7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9192" h="723719">
                    <a:moveTo>
                      <a:pt x="4334" y="0"/>
                    </a:moveTo>
                    <a:lnTo>
                      <a:pt x="2535185" y="4334"/>
                    </a:lnTo>
                    <a:lnTo>
                      <a:pt x="2639192" y="372694"/>
                    </a:lnTo>
                    <a:lnTo>
                      <a:pt x="2543852" y="723719"/>
                    </a:lnTo>
                    <a:lnTo>
                      <a:pt x="0" y="719386"/>
                    </a:lnTo>
                    <a:lnTo>
                      <a:pt x="91007" y="372694"/>
                    </a:lnTo>
                    <a:lnTo>
                      <a:pt x="4334" y="0"/>
                    </a:lnTo>
                    <a:close/>
                  </a:path>
                </a:pathLst>
              </a:custGeom>
              <a:noFill/>
              <a:ln w="12700" cap="sq" cmpd="sng" algn="ctr">
                <a:solidFill>
                  <a:srgbClr val="0C32A4"/>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FFFFFF"/>
                  </a:solidFill>
                  <a:effectLst/>
                  <a:uLnTx/>
                  <a:uFillTx/>
                  <a:latin typeface="Arial Nova Light"/>
                  <a:ea typeface="+mn-ea"/>
                  <a:cs typeface="+mn-cs"/>
                </a:endParaRPr>
              </a:p>
            </p:txBody>
          </p:sp>
        </p:grpSp>
        <p:sp>
          <p:nvSpPr>
            <p:cNvPr id="17" name="Arrow: Pentagon 2">
              <a:extLst>
                <a:ext uri="{FF2B5EF4-FFF2-40B4-BE49-F238E27FC236}">
                  <a16:creationId xmlns:a16="http://schemas.microsoft.com/office/drawing/2014/main" id="{E034C704-70C5-FCF9-E6A4-35E8D7C4D6AB}"/>
                </a:ext>
              </a:extLst>
            </p:cNvPr>
            <p:cNvSpPr/>
            <p:nvPr/>
          </p:nvSpPr>
          <p:spPr>
            <a:xfrm>
              <a:off x="2787171" y="1305393"/>
              <a:ext cx="1625712" cy="3559932"/>
            </a:xfrm>
            <a:prstGeom prst="homePlate">
              <a:avLst>
                <a:gd name="adj" fmla="val 22615"/>
              </a:avLst>
            </a:prstGeom>
            <a:solidFill>
              <a:schemeClr val="accent2"/>
            </a:solidFill>
            <a:ln w="9525" cap="sq" cmpd="sng" algn="ctr">
              <a:solidFill>
                <a:srgbClr val="76B900"/>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FFFFFF"/>
                </a:solidFill>
                <a:effectLst/>
                <a:uLnTx/>
                <a:uFillTx/>
                <a:latin typeface="Arial Nova Light"/>
                <a:ea typeface="+mn-ea"/>
                <a:cs typeface="+mn-cs"/>
              </a:endParaRPr>
            </a:p>
          </p:txBody>
        </p:sp>
        <p:sp>
          <p:nvSpPr>
            <p:cNvPr id="18" name="!!grey">
              <a:extLst>
                <a:ext uri="{FF2B5EF4-FFF2-40B4-BE49-F238E27FC236}">
                  <a16:creationId xmlns:a16="http://schemas.microsoft.com/office/drawing/2014/main" id="{0E28D2F9-02A3-4917-B009-D81522FC79FE}"/>
                </a:ext>
              </a:extLst>
            </p:cNvPr>
            <p:cNvSpPr/>
            <p:nvPr/>
          </p:nvSpPr>
          <p:spPr>
            <a:xfrm>
              <a:off x="7683166" y="1297158"/>
              <a:ext cx="1721663" cy="3559932"/>
            </a:xfrm>
            <a:prstGeom prst="chevron">
              <a:avLst>
                <a:gd name="adj" fmla="val 26553"/>
              </a:avLst>
            </a:prstGeom>
            <a:solidFill>
              <a:schemeClr val="accent2"/>
            </a:solidFill>
            <a:ln w="9525" cap="sq" cmpd="sng" algn="ctr">
              <a:solidFill>
                <a:srgbClr val="76B900"/>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FFFFFF"/>
                </a:solidFill>
                <a:effectLst/>
                <a:uLnTx/>
                <a:uFillTx/>
                <a:latin typeface="Arial Nova Light"/>
                <a:ea typeface="+mn-ea"/>
                <a:cs typeface="+mn-cs"/>
              </a:endParaRPr>
            </a:p>
          </p:txBody>
        </p:sp>
        <p:sp>
          <p:nvSpPr>
            <p:cNvPr id="21" name="Freeform: Shape 6">
              <a:extLst>
                <a:ext uri="{FF2B5EF4-FFF2-40B4-BE49-F238E27FC236}">
                  <a16:creationId xmlns:a16="http://schemas.microsoft.com/office/drawing/2014/main" id="{4D16C6AC-E065-C562-16A6-7630E77882DD}"/>
                </a:ext>
              </a:extLst>
            </p:cNvPr>
            <p:cNvSpPr/>
            <p:nvPr/>
          </p:nvSpPr>
          <p:spPr>
            <a:xfrm>
              <a:off x="4227005" y="3861794"/>
              <a:ext cx="3534408" cy="995296"/>
            </a:xfrm>
            <a:custGeom>
              <a:avLst/>
              <a:gdLst>
                <a:gd name="connsiteX0" fmla="*/ 151677 w 2691196"/>
                <a:gd name="connsiteY0" fmla="*/ 0 h 676050"/>
                <a:gd name="connsiteX1" fmla="*/ 2691196 w 2691196"/>
                <a:gd name="connsiteY1" fmla="*/ 0 h 676050"/>
                <a:gd name="connsiteX2" fmla="*/ 2491848 w 2691196"/>
                <a:gd name="connsiteY2" fmla="*/ 676050 h 676050"/>
                <a:gd name="connsiteX3" fmla="*/ 0 w 2691196"/>
                <a:gd name="connsiteY3" fmla="*/ 671716 h 676050"/>
                <a:gd name="connsiteX4" fmla="*/ 151677 w 2691196"/>
                <a:gd name="connsiteY4" fmla="*/ 0 h 676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196" h="676050">
                  <a:moveTo>
                    <a:pt x="151677" y="0"/>
                  </a:moveTo>
                  <a:lnTo>
                    <a:pt x="2691196" y="0"/>
                  </a:lnTo>
                  <a:lnTo>
                    <a:pt x="2491848" y="676050"/>
                  </a:lnTo>
                  <a:lnTo>
                    <a:pt x="0" y="671716"/>
                  </a:lnTo>
                  <a:lnTo>
                    <a:pt x="151677" y="0"/>
                  </a:lnTo>
                  <a:close/>
                </a:path>
              </a:pathLst>
            </a:custGeom>
            <a:solidFill>
              <a:schemeClr val="accent2"/>
            </a:solidFill>
            <a:ln w="9525" cap="sq" cmpd="sng" algn="ctr">
              <a:solidFill>
                <a:srgbClr val="76B900"/>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FFFFFF"/>
                </a:solidFill>
                <a:effectLst/>
                <a:uLnTx/>
                <a:uFillTx/>
                <a:latin typeface="Arial Nova Light"/>
                <a:ea typeface="+mn-ea"/>
                <a:cs typeface="+mn-cs"/>
              </a:endParaRPr>
            </a:p>
          </p:txBody>
        </p:sp>
        <p:sp>
          <p:nvSpPr>
            <p:cNvPr id="22" name="!!green">
              <a:extLst>
                <a:ext uri="{FF2B5EF4-FFF2-40B4-BE49-F238E27FC236}">
                  <a16:creationId xmlns:a16="http://schemas.microsoft.com/office/drawing/2014/main" id="{B18F4B1B-015D-1D8E-824D-86B543E06E4C}"/>
                </a:ext>
              </a:extLst>
            </p:cNvPr>
            <p:cNvSpPr/>
            <p:nvPr/>
          </p:nvSpPr>
          <p:spPr>
            <a:xfrm>
              <a:off x="4227005" y="1297158"/>
              <a:ext cx="3534408" cy="976155"/>
            </a:xfrm>
            <a:custGeom>
              <a:avLst/>
              <a:gdLst>
                <a:gd name="connsiteX0" fmla="*/ 0 w 2691196"/>
                <a:gd name="connsiteY0" fmla="*/ 0 h 663048"/>
                <a:gd name="connsiteX1" fmla="*/ 2491848 w 2691196"/>
                <a:gd name="connsiteY1" fmla="*/ 0 h 663048"/>
                <a:gd name="connsiteX2" fmla="*/ 2691196 w 2691196"/>
                <a:gd name="connsiteY2" fmla="*/ 663048 h 663048"/>
                <a:gd name="connsiteX3" fmla="*/ 156011 w 2691196"/>
                <a:gd name="connsiteY3" fmla="*/ 658714 h 663048"/>
                <a:gd name="connsiteX4" fmla="*/ 0 w 2691196"/>
                <a:gd name="connsiteY4" fmla="*/ 0 h 663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196" h="663048">
                  <a:moveTo>
                    <a:pt x="0" y="0"/>
                  </a:moveTo>
                  <a:lnTo>
                    <a:pt x="2491848" y="0"/>
                  </a:lnTo>
                  <a:lnTo>
                    <a:pt x="2691196" y="663048"/>
                  </a:lnTo>
                  <a:lnTo>
                    <a:pt x="156011" y="658714"/>
                  </a:lnTo>
                  <a:lnTo>
                    <a:pt x="0" y="0"/>
                  </a:lnTo>
                  <a:close/>
                </a:path>
              </a:pathLst>
            </a:custGeom>
            <a:solidFill>
              <a:schemeClr val="accent2"/>
            </a:solidFill>
            <a:ln w="9525" cap="sq" cmpd="sng" algn="ctr">
              <a:solidFill>
                <a:srgbClr val="76B900"/>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FFFFFF"/>
                </a:solidFill>
                <a:effectLst/>
                <a:uLnTx/>
                <a:uFillTx/>
                <a:latin typeface="Arial Nova Light"/>
                <a:ea typeface="+mn-ea"/>
                <a:cs typeface="+mn-cs"/>
              </a:endParaRPr>
            </a:p>
          </p:txBody>
        </p:sp>
        <p:sp>
          <p:nvSpPr>
            <p:cNvPr id="23" name="Freeform: Shape 22">
              <a:extLst>
                <a:ext uri="{FF2B5EF4-FFF2-40B4-BE49-F238E27FC236}">
                  <a16:creationId xmlns:a16="http://schemas.microsoft.com/office/drawing/2014/main" id="{3009D060-C664-E575-9BC6-64B5D4783FB0}"/>
                </a:ext>
              </a:extLst>
            </p:cNvPr>
            <p:cNvSpPr/>
            <p:nvPr/>
          </p:nvSpPr>
          <p:spPr>
            <a:xfrm>
              <a:off x="4470973" y="2534815"/>
              <a:ext cx="3466111" cy="1065476"/>
            </a:xfrm>
            <a:custGeom>
              <a:avLst/>
              <a:gdLst>
                <a:gd name="connsiteX0" fmla="*/ 4334 w 2639192"/>
                <a:gd name="connsiteY0" fmla="*/ 0 h 723719"/>
                <a:gd name="connsiteX1" fmla="*/ 2535185 w 2639192"/>
                <a:gd name="connsiteY1" fmla="*/ 4334 h 723719"/>
                <a:gd name="connsiteX2" fmla="*/ 2639192 w 2639192"/>
                <a:gd name="connsiteY2" fmla="*/ 372694 h 723719"/>
                <a:gd name="connsiteX3" fmla="*/ 2543852 w 2639192"/>
                <a:gd name="connsiteY3" fmla="*/ 723719 h 723719"/>
                <a:gd name="connsiteX4" fmla="*/ 0 w 2639192"/>
                <a:gd name="connsiteY4" fmla="*/ 719386 h 723719"/>
                <a:gd name="connsiteX5" fmla="*/ 91007 w 2639192"/>
                <a:gd name="connsiteY5" fmla="*/ 372694 h 723719"/>
                <a:gd name="connsiteX6" fmla="*/ 4334 w 2639192"/>
                <a:gd name="connsiteY6" fmla="*/ 0 h 7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9192" h="723719">
                  <a:moveTo>
                    <a:pt x="4334" y="0"/>
                  </a:moveTo>
                  <a:lnTo>
                    <a:pt x="2535185" y="4334"/>
                  </a:lnTo>
                  <a:lnTo>
                    <a:pt x="2639192" y="372694"/>
                  </a:lnTo>
                  <a:lnTo>
                    <a:pt x="2543852" y="723719"/>
                  </a:lnTo>
                  <a:lnTo>
                    <a:pt x="0" y="719386"/>
                  </a:lnTo>
                  <a:lnTo>
                    <a:pt x="91007" y="372694"/>
                  </a:lnTo>
                  <a:lnTo>
                    <a:pt x="4334" y="0"/>
                  </a:lnTo>
                  <a:close/>
                </a:path>
              </a:pathLst>
            </a:custGeom>
            <a:solidFill>
              <a:schemeClr val="accent2"/>
            </a:solidFill>
            <a:ln w="9525" cap="sq" cmpd="sng" algn="ctr">
              <a:solidFill>
                <a:srgbClr val="76B900"/>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FFFFFF"/>
                </a:solidFill>
                <a:effectLst/>
                <a:uLnTx/>
                <a:uFillTx/>
                <a:latin typeface="Arial Nova Light"/>
                <a:ea typeface="+mn-ea"/>
                <a:cs typeface="+mn-cs"/>
              </a:endParaRPr>
            </a:p>
          </p:txBody>
        </p:sp>
        <p:sp>
          <p:nvSpPr>
            <p:cNvPr id="25" name="TextBox 24">
              <a:extLst>
                <a:ext uri="{FF2B5EF4-FFF2-40B4-BE49-F238E27FC236}">
                  <a16:creationId xmlns:a16="http://schemas.microsoft.com/office/drawing/2014/main" id="{932E9A0E-E57B-20FF-6D7F-9E4E25E19646}"/>
                </a:ext>
              </a:extLst>
            </p:cNvPr>
            <p:cNvSpPr txBox="1"/>
            <p:nvPr/>
          </p:nvSpPr>
          <p:spPr>
            <a:xfrm>
              <a:off x="3150444" y="2979147"/>
              <a:ext cx="663643" cy="276999"/>
            </a:xfrm>
            <a:prstGeom prst="rect">
              <a:avLst/>
            </a:prstGeom>
            <a:noFill/>
            <a:effectLst>
              <a:outerShdw blurRad="1270000" algn="ctr" rotWithShape="0">
                <a:srgbClr val="0D2155"/>
              </a:outerShdw>
            </a:effectLst>
          </p:spPr>
          <p:txBody>
            <a:bodyPr wrap="none" lIns="0" tIns="0" rIns="0" bIns="0" rtlCol="0" anchor="t">
              <a:spAutoFit/>
            </a:bodyPr>
            <a:lstStyle/>
            <a:p>
              <a:pPr marL="0" marR="0" lvl="0" indent="0" algn="r" defTabSz="914377" rtl="0" eaLnBrk="1" fontAlgn="auto" latinLnBrk="0" hangingPunct="1">
                <a:lnSpc>
                  <a:spcPct val="90000"/>
                </a:lnSpc>
                <a:spcBef>
                  <a:spcPts val="0"/>
                </a:spcBef>
                <a:spcAft>
                  <a:spcPts val="0"/>
                </a:spcAft>
                <a:buClrTx/>
                <a:buSzTx/>
                <a:buFontTx/>
                <a:buNone/>
                <a:tabLst/>
                <a:defRPr/>
              </a:pPr>
              <a:r>
                <a:rPr kumimoji="0" lang="en-US" sz="2000" b="0" i="0" u="none" strike="noStrike" kern="1200" cap="all" spc="0" normalizeH="0" baseline="0" noProof="0">
                  <a:ln>
                    <a:noFill/>
                  </a:ln>
                  <a:solidFill>
                    <a:srgbClr val="FFFFFF"/>
                  </a:solidFill>
                  <a:effectLst>
                    <a:outerShdw blurRad="1270000" algn="ctr" rotWithShape="0">
                      <a:srgbClr val="0D2155">
                        <a:alpha val="0"/>
                      </a:srgbClr>
                    </a:outerShdw>
                  </a:effectLst>
                  <a:uLnTx/>
                  <a:uFillTx/>
                  <a:latin typeface="Roboto Medium" panose="02000000000000000000" pitchFamily="2" charset="0"/>
                  <a:ea typeface="Roboto Medium" panose="02000000000000000000" pitchFamily="2" charset="0"/>
                  <a:cs typeface="+mn-cs"/>
                </a:rPr>
                <a:t>Data</a:t>
              </a:r>
            </a:p>
          </p:txBody>
        </p:sp>
        <p:sp>
          <p:nvSpPr>
            <p:cNvPr id="26" name="TextBox 25">
              <a:extLst>
                <a:ext uri="{FF2B5EF4-FFF2-40B4-BE49-F238E27FC236}">
                  <a16:creationId xmlns:a16="http://schemas.microsoft.com/office/drawing/2014/main" id="{8822E27F-C80C-5A52-26D4-168E31211E76}"/>
                </a:ext>
              </a:extLst>
            </p:cNvPr>
            <p:cNvSpPr txBox="1"/>
            <p:nvPr/>
          </p:nvSpPr>
          <p:spPr>
            <a:xfrm>
              <a:off x="5507612" y="1664962"/>
              <a:ext cx="1165384" cy="276999"/>
            </a:xfrm>
            <a:prstGeom prst="rect">
              <a:avLst/>
            </a:prstGeom>
            <a:noFill/>
            <a:effectLst>
              <a:outerShdw blurRad="1270000" algn="ctr" rotWithShape="0">
                <a:srgbClr val="0D2155"/>
              </a:outerShdw>
            </a:effectLst>
          </p:spPr>
          <p:txBody>
            <a:bodyPr wrap="none" lIns="0" tIns="0" rIns="0" bIns="0" rtlCol="0" anchor="t">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2000" b="0" i="0" u="none" strike="noStrike" kern="1200" cap="all" spc="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mn-cs"/>
                </a:rPr>
                <a:t>Services</a:t>
              </a:r>
            </a:p>
          </p:txBody>
        </p:sp>
        <p:sp>
          <p:nvSpPr>
            <p:cNvPr id="29" name="TextBox 28">
              <a:extLst>
                <a:ext uri="{FF2B5EF4-FFF2-40B4-BE49-F238E27FC236}">
                  <a16:creationId xmlns:a16="http://schemas.microsoft.com/office/drawing/2014/main" id="{0FA8704B-8CB6-C08E-B64B-C0076273D80E}"/>
                </a:ext>
              </a:extLst>
            </p:cNvPr>
            <p:cNvSpPr txBox="1"/>
            <p:nvPr/>
          </p:nvSpPr>
          <p:spPr>
            <a:xfrm>
              <a:off x="4984233" y="2947279"/>
              <a:ext cx="2212144" cy="276999"/>
            </a:xfrm>
            <a:prstGeom prst="rect">
              <a:avLst/>
            </a:prstGeom>
            <a:noFill/>
            <a:effectLst>
              <a:outerShdw blurRad="1270000" algn="ctr" rotWithShape="0">
                <a:srgbClr val="0D2155"/>
              </a:outerShdw>
            </a:effectLst>
          </p:spPr>
          <p:txBody>
            <a:bodyPr wrap="none" lIns="0" tIns="0" rIns="0" bIns="0" rtlCol="0" anchor="t">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2000" b="0" i="0" u="none" strike="noStrike" kern="1200" cap="all" spc="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mn-cs"/>
                </a:rPr>
                <a:t>Open ecosystem</a:t>
              </a:r>
            </a:p>
          </p:txBody>
        </p:sp>
        <p:sp>
          <p:nvSpPr>
            <p:cNvPr id="30" name="TextBox 29">
              <a:extLst>
                <a:ext uri="{FF2B5EF4-FFF2-40B4-BE49-F238E27FC236}">
                  <a16:creationId xmlns:a16="http://schemas.microsoft.com/office/drawing/2014/main" id="{A8DAB340-3D63-F0D6-B1B0-02C9D029C171}"/>
                </a:ext>
              </a:extLst>
            </p:cNvPr>
            <p:cNvSpPr txBox="1"/>
            <p:nvPr/>
          </p:nvSpPr>
          <p:spPr>
            <a:xfrm>
              <a:off x="5005872" y="4220942"/>
              <a:ext cx="2168863" cy="276999"/>
            </a:xfrm>
            <a:prstGeom prst="rect">
              <a:avLst/>
            </a:prstGeom>
            <a:noFill/>
            <a:effectLst>
              <a:outerShdw blurRad="1270000" algn="ctr" rotWithShape="0">
                <a:srgbClr val="0D2155"/>
              </a:outerShdw>
            </a:effectLst>
          </p:spPr>
          <p:txBody>
            <a:bodyPr wrap="none" lIns="0" tIns="0" rIns="0" bIns="0" rtlCol="0" anchor="t">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2000" b="0" i="0" u="none" strike="noStrike" kern="1200" cap="all" spc="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mn-cs"/>
                </a:rPr>
                <a:t>Infrastructure</a:t>
              </a:r>
            </a:p>
          </p:txBody>
        </p:sp>
        <p:sp>
          <p:nvSpPr>
            <p:cNvPr id="31" name="!!TextBox 7">
              <a:extLst>
                <a:ext uri="{FF2B5EF4-FFF2-40B4-BE49-F238E27FC236}">
                  <a16:creationId xmlns:a16="http://schemas.microsoft.com/office/drawing/2014/main" id="{7D5F8966-2EE9-6FA2-D0F4-B8D296B989A5}"/>
                </a:ext>
              </a:extLst>
            </p:cNvPr>
            <p:cNvSpPr txBox="1"/>
            <p:nvPr/>
          </p:nvSpPr>
          <p:spPr>
            <a:xfrm>
              <a:off x="8297992" y="2858873"/>
              <a:ext cx="791883" cy="553998"/>
            </a:xfrm>
            <a:prstGeom prst="rect">
              <a:avLst/>
            </a:prstGeom>
            <a:noFill/>
            <a:effectLst>
              <a:outerShdw blurRad="1270000" algn="ctr" rotWithShape="0">
                <a:srgbClr val="0D2155"/>
              </a:outerShdw>
            </a:effectLst>
          </p:spPr>
          <p:txBody>
            <a:bodyPr wrap="none" lIns="0" tIns="0" rIns="0" bIns="0" rtlCol="0" anchor="t">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2000" b="0" i="0" u="none" strike="noStrike" kern="1200" cap="all" spc="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mn-cs"/>
                </a:rPr>
                <a:t>Use</a:t>
              </a:r>
              <a:br>
                <a:rPr kumimoji="0" lang="en-US" sz="2000" b="0" i="0" u="none" strike="noStrike" kern="1200" cap="all" spc="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mn-cs"/>
                </a:rPr>
              </a:br>
              <a:r>
                <a:rPr kumimoji="0" lang="en-US" sz="2000" b="0" i="0" u="none" strike="noStrike" kern="1200" cap="all" spc="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mn-cs"/>
                </a:rPr>
                <a:t>cases</a:t>
              </a:r>
            </a:p>
          </p:txBody>
        </p:sp>
      </p:grpSp>
      <p:sp>
        <p:nvSpPr>
          <p:cNvPr id="49" name="TextBox 48">
            <a:extLst>
              <a:ext uri="{FF2B5EF4-FFF2-40B4-BE49-F238E27FC236}">
                <a16:creationId xmlns:a16="http://schemas.microsoft.com/office/drawing/2014/main" id="{59C0911E-DF33-B7F7-2FBF-0277252E0FA4}"/>
              </a:ext>
            </a:extLst>
          </p:cNvPr>
          <p:cNvSpPr txBox="1"/>
          <p:nvPr/>
        </p:nvSpPr>
        <p:spPr>
          <a:xfrm>
            <a:off x="466796" y="5259819"/>
            <a:ext cx="238185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Nova Light"/>
                <a:ea typeface="+mn-ea"/>
                <a:cs typeface="+mn-cs"/>
              </a:rPr>
              <a:t>Dell </a:t>
            </a:r>
            <a:r>
              <a:rPr kumimoji="0" lang="en-US" sz="1600" b="0" i="0" u="none" strike="noStrike" kern="1200" cap="none" spc="0" normalizeH="0" baseline="0" noProof="0" err="1">
                <a:ln>
                  <a:noFill/>
                </a:ln>
                <a:solidFill>
                  <a:srgbClr val="FFFFFF"/>
                </a:solidFill>
                <a:effectLst/>
                <a:uLnTx/>
                <a:uFillTx/>
                <a:latin typeface="Arial Nova Light"/>
                <a:ea typeface="+mn-ea"/>
                <a:cs typeface="+mn-cs"/>
              </a:rPr>
              <a:t>PowerScale</a:t>
            </a:r>
            <a:r>
              <a:rPr kumimoji="0" lang="en-US" sz="1600" b="0" i="0" u="none" strike="noStrike" kern="1200" cap="none" spc="0" normalizeH="0" baseline="0" noProof="0">
                <a:ln>
                  <a:noFill/>
                </a:ln>
                <a:solidFill>
                  <a:srgbClr val="FFFFFF"/>
                </a:solidFill>
                <a:effectLst/>
                <a:uLnTx/>
                <a:uFillTx/>
                <a:latin typeface="Arial Nova Light"/>
                <a:ea typeface="+mn-ea"/>
                <a:cs typeface="+mn-cs"/>
              </a:rPr>
              <a:t> effortlessly connects to GPU infrastructure</a:t>
            </a:r>
          </a:p>
        </p:txBody>
      </p:sp>
      <p:cxnSp>
        <p:nvCxnSpPr>
          <p:cNvPr id="51" name="Straight Connector 50">
            <a:extLst>
              <a:ext uri="{FF2B5EF4-FFF2-40B4-BE49-F238E27FC236}">
                <a16:creationId xmlns:a16="http://schemas.microsoft.com/office/drawing/2014/main" id="{5A2E52BA-B74D-1720-3DB8-8800897BE33C}"/>
              </a:ext>
            </a:extLst>
          </p:cNvPr>
          <p:cNvCxnSpPr/>
          <p:nvPr/>
        </p:nvCxnSpPr>
        <p:spPr>
          <a:xfrm>
            <a:off x="3148069" y="5287999"/>
            <a:ext cx="0" cy="1154311"/>
          </a:xfrm>
          <a:prstGeom prst="line">
            <a:avLst/>
          </a:prstGeom>
          <a:ln w="9525">
            <a:solidFill>
              <a:schemeClr val="accent1">
                <a:lumMod val="75000"/>
                <a:lumOff val="25000"/>
              </a:schemeClr>
            </a:solidFill>
          </a:ln>
        </p:spPr>
        <p:style>
          <a:lnRef idx="2">
            <a:schemeClr val="accent1"/>
          </a:lnRef>
          <a:fillRef idx="0">
            <a:schemeClr val="accent1"/>
          </a:fillRef>
          <a:effectRef idx="1">
            <a:schemeClr val="accent1"/>
          </a:effectRef>
          <a:fontRef idx="minor">
            <a:schemeClr val="tx1"/>
          </a:fontRef>
        </p:style>
      </p:cxnSp>
      <p:pic>
        <p:nvPicPr>
          <p:cNvPr id="32" name="Picture 31" descr="powerscale node">
            <a:extLst>
              <a:ext uri="{FF2B5EF4-FFF2-40B4-BE49-F238E27FC236}">
                <a16:creationId xmlns:a16="http://schemas.microsoft.com/office/drawing/2014/main" id="{4346826B-5FC3-4638-7332-ED07A29D2291}"/>
              </a:ext>
            </a:extLst>
          </p:cNvPr>
          <p:cNvPicPr>
            <a:picLocks noChangeAspect="1"/>
          </p:cNvPicPr>
          <p:nvPr/>
        </p:nvPicPr>
        <p:blipFill>
          <a:blip r:embed="rId9"/>
          <a:stretch>
            <a:fillRect/>
          </a:stretch>
        </p:blipFill>
        <p:spPr>
          <a:xfrm>
            <a:off x="365919" y="6144123"/>
            <a:ext cx="2535427" cy="213562"/>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748052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5D20F-9A94-4B39-D8DB-94ADAD0ADC8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F7655B2-7D21-633E-BD26-3CC50B215211}"/>
              </a:ext>
              <a:ext uri="{C183D7F6-B498-43B3-948B-1728B52AA6E4}">
                <adec:decorative xmlns:adec="http://schemas.microsoft.com/office/drawing/2017/decorative" val="1"/>
              </a:ext>
            </a:extLst>
          </p:cNvPr>
          <p:cNvSpPr/>
          <p:nvPr/>
        </p:nvSpPr>
        <p:spPr>
          <a:xfrm>
            <a:off x="0" y="5210103"/>
            <a:ext cx="12192000" cy="1647897"/>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Title 4">
            <a:extLst>
              <a:ext uri="{FF2B5EF4-FFF2-40B4-BE49-F238E27FC236}">
                <a16:creationId xmlns:a16="http://schemas.microsoft.com/office/drawing/2014/main" id="{86FCCD10-77DC-EB2B-D403-871A5234F14B}"/>
              </a:ext>
            </a:extLst>
          </p:cNvPr>
          <p:cNvSpPr>
            <a:spLocks noGrp="1"/>
          </p:cNvSpPr>
          <p:nvPr>
            <p:ph type="title"/>
          </p:nvPr>
        </p:nvSpPr>
        <p:spPr/>
        <p:txBody>
          <a:bodyPr/>
          <a:lstStyle/>
          <a:p>
            <a:r>
              <a:rPr lang="en-US"/>
              <a:t>Not all data workloads are created equal</a:t>
            </a:r>
          </a:p>
        </p:txBody>
      </p:sp>
      <p:sp>
        <p:nvSpPr>
          <p:cNvPr id="6" name="Subtitle 5">
            <a:extLst>
              <a:ext uri="{FF2B5EF4-FFF2-40B4-BE49-F238E27FC236}">
                <a16:creationId xmlns:a16="http://schemas.microsoft.com/office/drawing/2014/main" id="{F13C70ED-51CB-59F7-5220-23F4298E71AD}"/>
              </a:ext>
            </a:extLst>
          </p:cNvPr>
          <p:cNvSpPr>
            <a:spLocks noGrp="1"/>
          </p:cNvSpPr>
          <p:nvPr>
            <p:ph type="subTitle" idx="1"/>
          </p:nvPr>
        </p:nvSpPr>
        <p:spPr>
          <a:xfrm>
            <a:off x="385486" y="857250"/>
            <a:ext cx="11425529" cy="246221"/>
          </a:xfrm>
        </p:spPr>
        <p:txBody>
          <a:bodyPr/>
          <a:lstStyle/>
          <a:p>
            <a:r>
              <a:rPr lang="en-US"/>
              <a:t>Right-size your workload mix with purpose-built infrastructure to meet your evolving business needs</a:t>
            </a:r>
          </a:p>
        </p:txBody>
      </p:sp>
      <p:sp>
        <p:nvSpPr>
          <p:cNvPr id="7" name="Arrow: Left-Right 10">
            <a:extLst>
              <a:ext uri="{FF2B5EF4-FFF2-40B4-BE49-F238E27FC236}">
                <a16:creationId xmlns:a16="http://schemas.microsoft.com/office/drawing/2014/main" id="{222E4EEB-4083-BF90-3C6F-5D814406503C}"/>
              </a:ext>
              <a:ext uri="{C183D7F6-B498-43B3-948B-1728B52AA6E4}">
                <adec:decorative xmlns:adec="http://schemas.microsoft.com/office/drawing/2017/decorative" val="1"/>
              </a:ext>
            </a:extLst>
          </p:cNvPr>
          <p:cNvSpPr/>
          <p:nvPr/>
        </p:nvSpPr>
        <p:spPr>
          <a:xfrm>
            <a:off x="1230913" y="1714394"/>
            <a:ext cx="9730170" cy="278057"/>
          </a:xfrm>
          <a:prstGeom prst="leftRightArrow">
            <a:avLst>
              <a:gd name="adj1" fmla="val 100000"/>
              <a:gd name="adj2" fmla="val 50000"/>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Hot  |   Cold   |   Archive   </a:t>
            </a:r>
          </a:p>
        </p:txBody>
      </p:sp>
      <p:sp>
        <p:nvSpPr>
          <p:cNvPr id="9" name="Arrow: Left-Right 10">
            <a:extLst>
              <a:ext uri="{FF2B5EF4-FFF2-40B4-BE49-F238E27FC236}">
                <a16:creationId xmlns:a16="http://schemas.microsoft.com/office/drawing/2014/main" id="{35F3DAE7-B774-177D-131F-C6F7DDB31710}"/>
              </a:ext>
              <a:ext uri="{C183D7F6-B498-43B3-948B-1728B52AA6E4}">
                <adec:decorative xmlns:adec="http://schemas.microsoft.com/office/drawing/2017/decorative" val="1"/>
              </a:ext>
            </a:extLst>
          </p:cNvPr>
          <p:cNvSpPr/>
          <p:nvPr/>
        </p:nvSpPr>
        <p:spPr>
          <a:xfrm>
            <a:off x="209549" y="5210104"/>
            <a:ext cx="11772901" cy="600870"/>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1600">
                <a:solidFill>
                  <a:schemeClr val="tx1"/>
                </a:solidFill>
              </a:rPr>
              <a:t>Power any workload across the edge, data center &amp; public cloud. </a:t>
            </a:r>
          </a:p>
        </p:txBody>
      </p:sp>
      <p:sp>
        <p:nvSpPr>
          <p:cNvPr id="10" name="Rectangle 9">
            <a:extLst>
              <a:ext uri="{FF2B5EF4-FFF2-40B4-BE49-F238E27FC236}">
                <a16:creationId xmlns:a16="http://schemas.microsoft.com/office/drawing/2014/main" id="{52EA1470-290C-1037-0BDC-6710D41A4D6E}"/>
              </a:ext>
            </a:extLst>
          </p:cNvPr>
          <p:cNvSpPr/>
          <p:nvPr/>
        </p:nvSpPr>
        <p:spPr>
          <a:xfrm>
            <a:off x="1575464" y="4905411"/>
            <a:ext cx="9137356" cy="346107"/>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Unified | Block | File | Object | Software - Defined</a:t>
            </a:r>
          </a:p>
        </p:txBody>
      </p:sp>
      <p:grpSp>
        <p:nvGrpSpPr>
          <p:cNvPr id="11" name="Group 10">
            <a:extLst>
              <a:ext uri="{FF2B5EF4-FFF2-40B4-BE49-F238E27FC236}">
                <a16:creationId xmlns:a16="http://schemas.microsoft.com/office/drawing/2014/main" id="{C97A8954-BA17-74E6-FB07-DD926691D02D}"/>
              </a:ext>
            </a:extLst>
          </p:cNvPr>
          <p:cNvGrpSpPr/>
          <p:nvPr/>
        </p:nvGrpSpPr>
        <p:grpSpPr>
          <a:xfrm>
            <a:off x="9353550" y="4703219"/>
            <a:ext cx="2301627" cy="1274578"/>
            <a:chOff x="6949935" y="5493441"/>
            <a:chExt cx="2189568" cy="1212523"/>
          </a:xfrm>
          <a:solidFill>
            <a:schemeClr val="accent1"/>
          </a:solidFill>
        </p:grpSpPr>
        <p:sp>
          <p:nvSpPr>
            <p:cNvPr id="16" name="Freeform: Shape 15">
              <a:extLst>
                <a:ext uri="{FF2B5EF4-FFF2-40B4-BE49-F238E27FC236}">
                  <a16:creationId xmlns:a16="http://schemas.microsoft.com/office/drawing/2014/main" id="{98C6366D-2946-C7FA-3A51-A0F7D8FD9B98}"/>
                </a:ext>
              </a:extLst>
            </p:cNvPr>
            <p:cNvSpPr>
              <a:spLocks noChangeAspect="1"/>
            </p:cNvSpPr>
            <p:nvPr/>
          </p:nvSpPr>
          <p:spPr>
            <a:xfrm>
              <a:off x="6949935" y="5493441"/>
              <a:ext cx="2189568" cy="1212523"/>
            </a:xfrm>
            <a:custGeom>
              <a:avLst/>
              <a:gdLst>
                <a:gd name="connsiteX0" fmla="*/ 3024188 w 5224463"/>
                <a:gd name="connsiteY0" fmla="*/ 0 h 2893165"/>
                <a:gd name="connsiteX1" fmla="*/ 4195290 w 5224463"/>
                <a:gd name="connsiteY1" fmla="*/ 915476 h 2893165"/>
                <a:gd name="connsiteX2" fmla="*/ 4216844 w 5224463"/>
                <a:gd name="connsiteY2" fmla="*/ 1120552 h 2893165"/>
                <a:gd name="connsiteX3" fmla="*/ 4242819 w 5224463"/>
                <a:gd name="connsiteY3" fmla="*/ 1116588 h 2893165"/>
                <a:gd name="connsiteX4" fmla="*/ 4333876 w 5224463"/>
                <a:gd name="connsiteY4" fmla="*/ 1111990 h 2893165"/>
                <a:gd name="connsiteX5" fmla="*/ 5224463 w 5224463"/>
                <a:gd name="connsiteY5" fmla="*/ 2002577 h 2893165"/>
                <a:gd name="connsiteX6" fmla="*/ 4424934 w 5224463"/>
                <a:gd name="connsiteY6" fmla="*/ 2888566 h 2893165"/>
                <a:gd name="connsiteX7" fmla="*/ 4343162 w 5224463"/>
                <a:gd name="connsiteY7" fmla="*/ 2892695 h 2893165"/>
                <a:gd name="connsiteX8" fmla="*/ 4343400 w 5224463"/>
                <a:gd name="connsiteY8" fmla="*/ 2893165 h 2893165"/>
                <a:gd name="connsiteX9" fmla="*/ 738188 w 5224463"/>
                <a:gd name="connsiteY9" fmla="*/ 2893165 h 2893165"/>
                <a:gd name="connsiteX10" fmla="*/ 704850 w 5224463"/>
                <a:gd name="connsiteY10" fmla="*/ 2893165 h 2893165"/>
                <a:gd name="connsiteX11" fmla="*/ 705588 w 5224463"/>
                <a:gd name="connsiteY11" fmla="*/ 2891519 h 2893165"/>
                <a:gd name="connsiteX12" fmla="*/ 662712 w 5224463"/>
                <a:gd name="connsiteY12" fmla="*/ 2889354 h 2893165"/>
                <a:gd name="connsiteX13" fmla="*/ 0 w 5224463"/>
                <a:gd name="connsiteY13" fmla="*/ 2154977 h 2893165"/>
                <a:gd name="connsiteX14" fmla="*/ 738188 w 5224463"/>
                <a:gd name="connsiteY14" fmla="*/ 1416789 h 2893165"/>
                <a:gd name="connsiteX15" fmla="*/ 886959 w 5224463"/>
                <a:gd name="connsiteY15" fmla="*/ 1431786 h 2893165"/>
                <a:gd name="connsiteX16" fmla="*/ 902475 w 5224463"/>
                <a:gd name="connsiteY16" fmla="*/ 1436603 h 2893165"/>
                <a:gd name="connsiteX17" fmla="*/ 910347 w 5224463"/>
                <a:gd name="connsiteY17" fmla="*/ 1358506 h 2893165"/>
                <a:gd name="connsiteX18" fmla="*/ 1633538 w 5224463"/>
                <a:gd name="connsiteY18" fmla="*/ 769089 h 2893165"/>
                <a:gd name="connsiteX19" fmla="*/ 1782309 w 5224463"/>
                <a:gd name="connsiteY19" fmla="*/ 784086 h 2893165"/>
                <a:gd name="connsiteX20" fmla="*/ 1880166 w 5224463"/>
                <a:gd name="connsiteY20" fmla="*/ 814463 h 2893165"/>
                <a:gd name="connsiteX21" fmla="*/ 1882542 w 5224463"/>
                <a:gd name="connsiteY21" fmla="*/ 805597 h 2893165"/>
                <a:gd name="connsiteX22" fmla="*/ 3024188 w 5224463"/>
                <a:gd name="connsiteY22" fmla="*/ 0 h 2893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24463" h="2893165">
                  <a:moveTo>
                    <a:pt x="3024188" y="0"/>
                  </a:moveTo>
                  <a:cubicBezTo>
                    <a:pt x="3601859" y="0"/>
                    <a:pt x="4083825" y="393015"/>
                    <a:pt x="4195290" y="915476"/>
                  </a:cubicBezTo>
                  <a:lnTo>
                    <a:pt x="4216844" y="1120552"/>
                  </a:lnTo>
                  <a:lnTo>
                    <a:pt x="4242819" y="1116588"/>
                  </a:lnTo>
                  <a:cubicBezTo>
                    <a:pt x="4272758" y="1113548"/>
                    <a:pt x="4303135" y="1111990"/>
                    <a:pt x="4333876" y="1111990"/>
                  </a:cubicBezTo>
                  <a:cubicBezTo>
                    <a:pt x="4825734" y="1111990"/>
                    <a:pt x="5224463" y="1510719"/>
                    <a:pt x="5224463" y="2002577"/>
                  </a:cubicBezTo>
                  <a:cubicBezTo>
                    <a:pt x="5224463" y="2463694"/>
                    <a:pt x="4874018" y="2842959"/>
                    <a:pt x="4424934" y="2888566"/>
                  </a:cubicBezTo>
                  <a:lnTo>
                    <a:pt x="4343162" y="2892695"/>
                  </a:lnTo>
                  <a:lnTo>
                    <a:pt x="4343400" y="2893165"/>
                  </a:lnTo>
                  <a:lnTo>
                    <a:pt x="738188" y="2893165"/>
                  </a:lnTo>
                  <a:lnTo>
                    <a:pt x="704850" y="2893165"/>
                  </a:lnTo>
                  <a:lnTo>
                    <a:pt x="705588" y="2891519"/>
                  </a:lnTo>
                  <a:lnTo>
                    <a:pt x="662712" y="2889354"/>
                  </a:lnTo>
                  <a:cubicBezTo>
                    <a:pt x="290477" y="2851551"/>
                    <a:pt x="0" y="2537187"/>
                    <a:pt x="0" y="2154977"/>
                  </a:cubicBezTo>
                  <a:cubicBezTo>
                    <a:pt x="0" y="1747287"/>
                    <a:pt x="330498" y="1416789"/>
                    <a:pt x="738188" y="1416789"/>
                  </a:cubicBezTo>
                  <a:cubicBezTo>
                    <a:pt x="789149" y="1416789"/>
                    <a:pt x="838904" y="1421953"/>
                    <a:pt x="886959" y="1431786"/>
                  </a:cubicBezTo>
                  <a:lnTo>
                    <a:pt x="902475" y="1436603"/>
                  </a:lnTo>
                  <a:lnTo>
                    <a:pt x="910347" y="1358506"/>
                  </a:lnTo>
                  <a:cubicBezTo>
                    <a:pt x="979181" y="1022127"/>
                    <a:pt x="1276809" y="769089"/>
                    <a:pt x="1633538" y="769089"/>
                  </a:cubicBezTo>
                  <a:cubicBezTo>
                    <a:pt x="1684499" y="769089"/>
                    <a:pt x="1734254" y="774253"/>
                    <a:pt x="1782309" y="784086"/>
                  </a:cubicBezTo>
                  <a:lnTo>
                    <a:pt x="1880166" y="814463"/>
                  </a:lnTo>
                  <a:lnTo>
                    <a:pt x="1882542" y="805597"/>
                  </a:lnTo>
                  <a:cubicBezTo>
                    <a:pt x="2033892" y="338875"/>
                    <a:pt x="2487780" y="0"/>
                    <a:pt x="3024188" y="0"/>
                  </a:cubicBezTo>
                  <a:close/>
                </a:path>
              </a:pathLst>
            </a:custGeom>
            <a:grp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  Public Cloud</a:t>
              </a:r>
            </a:p>
          </p:txBody>
        </p:sp>
        <p:pic>
          <p:nvPicPr>
            <p:cNvPr id="17" name="Picture 16" descr="Icon&#10;&#10;Description automatically generated">
              <a:extLst>
                <a:ext uri="{FF2B5EF4-FFF2-40B4-BE49-F238E27FC236}">
                  <a16:creationId xmlns:a16="http://schemas.microsoft.com/office/drawing/2014/main" id="{F6780856-1993-0219-E37A-2E24E33C8F1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47610" y="6279066"/>
              <a:ext cx="279795" cy="279796"/>
            </a:xfrm>
            <a:prstGeom prst="rect">
              <a:avLst/>
            </a:prstGeom>
            <a:grpFill/>
            <a:ln w="12700">
              <a:noFill/>
            </a:ln>
          </p:spPr>
        </p:pic>
        <p:pic>
          <p:nvPicPr>
            <p:cNvPr id="18" name="Picture 17" descr="Logo&#10;&#10;Description automatically generated">
              <a:extLst>
                <a:ext uri="{FF2B5EF4-FFF2-40B4-BE49-F238E27FC236}">
                  <a16:creationId xmlns:a16="http://schemas.microsoft.com/office/drawing/2014/main" id="{1F4AE100-A468-10EA-07C6-512986E769C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337735" y="6227889"/>
              <a:ext cx="384223" cy="384223"/>
            </a:xfrm>
            <a:prstGeom prst="rect">
              <a:avLst/>
            </a:prstGeom>
            <a:grpFill/>
            <a:ln w="12700">
              <a:noFill/>
            </a:ln>
          </p:spPr>
        </p:pic>
        <p:pic>
          <p:nvPicPr>
            <p:cNvPr id="19" name="Picture 18">
              <a:extLst>
                <a:ext uri="{FF2B5EF4-FFF2-40B4-BE49-F238E27FC236}">
                  <a16:creationId xmlns:a16="http://schemas.microsoft.com/office/drawing/2014/main" id="{2C30DE5B-5199-84F2-BE4E-D3BBC8A9C082}"/>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rcRect/>
            <a:stretch/>
          </p:blipFill>
          <p:spPr>
            <a:xfrm>
              <a:off x="7963231" y="6289611"/>
              <a:ext cx="279795" cy="244821"/>
            </a:xfrm>
            <a:prstGeom prst="rect">
              <a:avLst/>
            </a:prstGeom>
            <a:grpFill/>
            <a:ln w="12700">
              <a:noFill/>
            </a:ln>
          </p:spPr>
        </p:pic>
      </p:grpSp>
      <p:grpSp>
        <p:nvGrpSpPr>
          <p:cNvPr id="12" name="Group 11">
            <a:extLst>
              <a:ext uri="{FF2B5EF4-FFF2-40B4-BE49-F238E27FC236}">
                <a16:creationId xmlns:a16="http://schemas.microsoft.com/office/drawing/2014/main" id="{9AEF3CA6-1CE1-4C71-B83C-BB0BC3E14429}"/>
              </a:ext>
            </a:extLst>
          </p:cNvPr>
          <p:cNvGrpSpPr/>
          <p:nvPr/>
        </p:nvGrpSpPr>
        <p:grpSpPr>
          <a:xfrm>
            <a:off x="593973" y="4703219"/>
            <a:ext cx="2301627" cy="1274578"/>
            <a:chOff x="527945" y="3723849"/>
            <a:chExt cx="2301627" cy="1274578"/>
          </a:xfrm>
          <a:solidFill>
            <a:schemeClr val="accent1"/>
          </a:solidFill>
        </p:grpSpPr>
        <p:sp>
          <p:nvSpPr>
            <p:cNvPr id="13" name="Freeform: Shape 12">
              <a:extLst>
                <a:ext uri="{FF2B5EF4-FFF2-40B4-BE49-F238E27FC236}">
                  <a16:creationId xmlns:a16="http://schemas.microsoft.com/office/drawing/2014/main" id="{FD91ECA6-C9E2-5869-3374-3FC703734F17}"/>
                </a:ext>
              </a:extLst>
            </p:cNvPr>
            <p:cNvSpPr>
              <a:spLocks noChangeAspect="1"/>
            </p:cNvSpPr>
            <p:nvPr/>
          </p:nvSpPr>
          <p:spPr>
            <a:xfrm flipH="1">
              <a:off x="527945" y="3723849"/>
              <a:ext cx="2301627" cy="1274578"/>
            </a:xfrm>
            <a:custGeom>
              <a:avLst/>
              <a:gdLst>
                <a:gd name="connsiteX0" fmla="*/ 3024188 w 5224463"/>
                <a:gd name="connsiteY0" fmla="*/ 0 h 2893165"/>
                <a:gd name="connsiteX1" fmla="*/ 4195290 w 5224463"/>
                <a:gd name="connsiteY1" fmla="*/ 915476 h 2893165"/>
                <a:gd name="connsiteX2" fmla="*/ 4216844 w 5224463"/>
                <a:gd name="connsiteY2" fmla="*/ 1120552 h 2893165"/>
                <a:gd name="connsiteX3" fmla="*/ 4242819 w 5224463"/>
                <a:gd name="connsiteY3" fmla="*/ 1116588 h 2893165"/>
                <a:gd name="connsiteX4" fmla="*/ 4333876 w 5224463"/>
                <a:gd name="connsiteY4" fmla="*/ 1111990 h 2893165"/>
                <a:gd name="connsiteX5" fmla="*/ 5224463 w 5224463"/>
                <a:gd name="connsiteY5" fmla="*/ 2002577 h 2893165"/>
                <a:gd name="connsiteX6" fmla="*/ 4424934 w 5224463"/>
                <a:gd name="connsiteY6" fmla="*/ 2888566 h 2893165"/>
                <a:gd name="connsiteX7" fmla="*/ 4343162 w 5224463"/>
                <a:gd name="connsiteY7" fmla="*/ 2892695 h 2893165"/>
                <a:gd name="connsiteX8" fmla="*/ 4343400 w 5224463"/>
                <a:gd name="connsiteY8" fmla="*/ 2893165 h 2893165"/>
                <a:gd name="connsiteX9" fmla="*/ 738188 w 5224463"/>
                <a:gd name="connsiteY9" fmla="*/ 2893165 h 2893165"/>
                <a:gd name="connsiteX10" fmla="*/ 704850 w 5224463"/>
                <a:gd name="connsiteY10" fmla="*/ 2893165 h 2893165"/>
                <a:gd name="connsiteX11" fmla="*/ 705588 w 5224463"/>
                <a:gd name="connsiteY11" fmla="*/ 2891519 h 2893165"/>
                <a:gd name="connsiteX12" fmla="*/ 662712 w 5224463"/>
                <a:gd name="connsiteY12" fmla="*/ 2889354 h 2893165"/>
                <a:gd name="connsiteX13" fmla="*/ 0 w 5224463"/>
                <a:gd name="connsiteY13" fmla="*/ 2154977 h 2893165"/>
                <a:gd name="connsiteX14" fmla="*/ 738188 w 5224463"/>
                <a:gd name="connsiteY14" fmla="*/ 1416789 h 2893165"/>
                <a:gd name="connsiteX15" fmla="*/ 886959 w 5224463"/>
                <a:gd name="connsiteY15" fmla="*/ 1431786 h 2893165"/>
                <a:gd name="connsiteX16" fmla="*/ 902475 w 5224463"/>
                <a:gd name="connsiteY16" fmla="*/ 1436603 h 2893165"/>
                <a:gd name="connsiteX17" fmla="*/ 910347 w 5224463"/>
                <a:gd name="connsiteY17" fmla="*/ 1358506 h 2893165"/>
                <a:gd name="connsiteX18" fmla="*/ 1633538 w 5224463"/>
                <a:gd name="connsiteY18" fmla="*/ 769089 h 2893165"/>
                <a:gd name="connsiteX19" fmla="*/ 1782309 w 5224463"/>
                <a:gd name="connsiteY19" fmla="*/ 784086 h 2893165"/>
                <a:gd name="connsiteX20" fmla="*/ 1880166 w 5224463"/>
                <a:gd name="connsiteY20" fmla="*/ 814463 h 2893165"/>
                <a:gd name="connsiteX21" fmla="*/ 1882542 w 5224463"/>
                <a:gd name="connsiteY21" fmla="*/ 805597 h 2893165"/>
                <a:gd name="connsiteX22" fmla="*/ 3024188 w 5224463"/>
                <a:gd name="connsiteY22" fmla="*/ 0 h 2893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24463" h="2893165">
                  <a:moveTo>
                    <a:pt x="3024188" y="0"/>
                  </a:moveTo>
                  <a:cubicBezTo>
                    <a:pt x="3601859" y="0"/>
                    <a:pt x="4083825" y="393015"/>
                    <a:pt x="4195290" y="915476"/>
                  </a:cubicBezTo>
                  <a:lnTo>
                    <a:pt x="4216844" y="1120552"/>
                  </a:lnTo>
                  <a:lnTo>
                    <a:pt x="4242819" y="1116588"/>
                  </a:lnTo>
                  <a:cubicBezTo>
                    <a:pt x="4272758" y="1113548"/>
                    <a:pt x="4303135" y="1111990"/>
                    <a:pt x="4333876" y="1111990"/>
                  </a:cubicBezTo>
                  <a:cubicBezTo>
                    <a:pt x="4825734" y="1111990"/>
                    <a:pt x="5224463" y="1510719"/>
                    <a:pt x="5224463" y="2002577"/>
                  </a:cubicBezTo>
                  <a:cubicBezTo>
                    <a:pt x="5224463" y="2463694"/>
                    <a:pt x="4874018" y="2842959"/>
                    <a:pt x="4424934" y="2888566"/>
                  </a:cubicBezTo>
                  <a:lnTo>
                    <a:pt x="4343162" y="2892695"/>
                  </a:lnTo>
                  <a:lnTo>
                    <a:pt x="4343400" y="2893165"/>
                  </a:lnTo>
                  <a:lnTo>
                    <a:pt x="738188" y="2893165"/>
                  </a:lnTo>
                  <a:lnTo>
                    <a:pt x="704850" y="2893165"/>
                  </a:lnTo>
                  <a:lnTo>
                    <a:pt x="705588" y="2891519"/>
                  </a:lnTo>
                  <a:lnTo>
                    <a:pt x="662712" y="2889354"/>
                  </a:lnTo>
                  <a:cubicBezTo>
                    <a:pt x="290477" y="2851551"/>
                    <a:pt x="0" y="2537187"/>
                    <a:pt x="0" y="2154977"/>
                  </a:cubicBezTo>
                  <a:cubicBezTo>
                    <a:pt x="0" y="1747287"/>
                    <a:pt x="330498" y="1416789"/>
                    <a:pt x="738188" y="1416789"/>
                  </a:cubicBezTo>
                  <a:cubicBezTo>
                    <a:pt x="789149" y="1416789"/>
                    <a:pt x="838904" y="1421953"/>
                    <a:pt x="886959" y="1431786"/>
                  </a:cubicBezTo>
                  <a:lnTo>
                    <a:pt x="902475" y="1436603"/>
                  </a:lnTo>
                  <a:lnTo>
                    <a:pt x="910347" y="1358506"/>
                  </a:lnTo>
                  <a:cubicBezTo>
                    <a:pt x="979181" y="1022127"/>
                    <a:pt x="1276809" y="769089"/>
                    <a:pt x="1633538" y="769089"/>
                  </a:cubicBezTo>
                  <a:cubicBezTo>
                    <a:pt x="1684499" y="769089"/>
                    <a:pt x="1734254" y="774253"/>
                    <a:pt x="1782309" y="784086"/>
                  </a:cubicBezTo>
                  <a:lnTo>
                    <a:pt x="1880166" y="814463"/>
                  </a:lnTo>
                  <a:lnTo>
                    <a:pt x="1882542" y="805597"/>
                  </a:lnTo>
                  <a:cubicBezTo>
                    <a:pt x="2033892" y="338875"/>
                    <a:pt x="2487780" y="0"/>
                    <a:pt x="3024188" y="0"/>
                  </a:cubicBezTo>
                  <a:close/>
                </a:path>
              </a:pathLst>
            </a:custGeom>
            <a:grp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4" name="TextBox 13">
              <a:extLst>
                <a:ext uri="{FF2B5EF4-FFF2-40B4-BE49-F238E27FC236}">
                  <a16:creationId xmlns:a16="http://schemas.microsoft.com/office/drawing/2014/main" id="{75943518-C2DB-58A2-89BB-73116FC26733}"/>
                </a:ext>
              </a:extLst>
            </p:cNvPr>
            <p:cNvSpPr txBox="1"/>
            <p:nvPr/>
          </p:nvSpPr>
          <p:spPr>
            <a:xfrm>
              <a:off x="725309" y="4345323"/>
              <a:ext cx="1752600" cy="430887"/>
            </a:xfrm>
            <a:prstGeom prst="rect">
              <a:avLst/>
            </a:prstGeom>
            <a:grp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 Private Cloud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On Premises</a:t>
              </a: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15" name="Graphic 14">
              <a:extLst>
                <a:ext uri="{FF2B5EF4-FFF2-40B4-BE49-F238E27FC236}">
                  <a16:creationId xmlns:a16="http://schemas.microsoft.com/office/drawing/2014/main" id="{92C0E937-D8BD-7217-271C-2F0749DAB711}"/>
                </a:ext>
              </a:extLst>
            </p:cNvPr>
            <p:cNvPicPr>
              <a:picLocks noChangeAspect="1"/>
            </p:cNvPicPr>
            <p:nvPr/>
          </p:nvPicPr>
          <p:blipFill rotWithShape="1">
            <a:blip>
              <a:extLst>
                <a:ext uri="{96DAC541-7B7A-43D3-8B79-37D633B846F1}">
                  <asvg:svgBlip xmlns:asvg="http://schemas.microsoft.com/office/drawing/2016/SVG/main" r:embed="rId7"/>
                </a:ext>
              </a:extLst>
            </a:blip>
            <a:srcRect r="93200" b="92955"/>
            <a:stretch/>
          </p:blipFill>
          <p:spPr>
            <a:xfrm>
              <a:off x="1454377" y="3994209"/>
              <a:ext cx="323850" cy="335517"/>
            </a:xfrm>
            <a:prstGeom prst="rect">
              <a:avLst/>
            </a:prstGeom>
          </p:spPr>
        </p:pic>
      </p:grpSp>
      <p:sp>
        <p:nvSpPr>
          <p:cNvPr id="20" name="Rectangle 19">
            <a:extLst>
              <a:ext uri="{FF2B5EF4-FFF2-40B4-BE49-F238E27FC236}">
                <a16:creationId xmlns:a16="http://schemas.microsoft.com/office/drawing/2014/main" id="{B06CC393-AEBF-0656-081F-55DB7CA08481}"/>
              </a:ext>
            </a:extLst>
          </p:cNvPr>
          <p:cNvSpPr/>
          <p:nvPr/>
        </p:nvSpPr>
        <p:spPr>
          <a:xfrm>
            <a:off x="1230913" y="2091106"/>
            <a:ext cx="2301627" cy="1197205"/>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2"/>
                </a:solidFill>
                <a:effectLst/>
                <a:uLnTx/>
                <a:uFillTx/>
                <a:ea typeface="+mn-ea"/>
                <a:cs typeface="+mn-cs"/>
              </a:rPr>
              <a:t>High-performance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High speed, low latency, </a:t>
            </a:r>
            <a:r>
              <a:rPr kumimoji="0" lang="en-US" sz="1200" b="0" i="0" u="none" strike="noStrike" kern="1200" cap="none" spc="0" normalizeH="0" baseline="0" noProof="0" err="1">
                <a:ln>
                  <a:noFill/>
                </a:ln>
                <a:solidFill>
                  <a:schemeClr val="accent1"/>
                </a:solidFill>
                <a:effectLst/>
                <a:uLnTx/>
                <a:uFillTx/>
                <a:latin typeface="Arial"/>
                <a:ea typeface="+mn-ea"/>
                <a:cs typeface="+mn-cs"/>
              </a:rPr>
              <a:t>NVMe</a:t>
            </a:r>
            <a:r>
              <a:rPr kumimoji="0" lang="en-US" sz="1200" b="0" i="0" u="none" strike="noStrike" kern="1200" cap="none" spc="0" normalizeH="0" baseline="0" noProof="0">
                <a:ln>
                  <a:noFill/>
                </a:ln>
                <a:solidFill>
                  <a:schemeClr val="accent1"/>
                </a:solidFill>
                <a:effectLst/>
                <a:uLnTx/>
                <a:uFillTx/>
                <a:latin typeface="Arial"/>
                <a:ea typeface="+mn-ea"/>
                <a:cs typeface="+mn-cs"/>
              </a:rPr>
              <a:t>, all-flash, high IOPS</a:t>
            </a:r>
          </a:p>
        </p:txBody>
      </p:sp>
      <p:sp>
        <p:nvSpPr>
          <p:cNvPr id="21" name="Rectangle 20">
            <a:extLst>
              <a:ext uri="{FF2B5EF4-FFF2-40B4-BE49-F238E27FC236}">
                <a16:creationId xmlns:a16="http://schemas.microsoft.com/office/drawing/2014/main" id="{9052FC16-69C5-277A-7F7E-3F6BA228DCAC}"/>
              </a:ext>
            </a:extLst>
          </p:cNvPr>
          <p:cNvSpPr/>
          <p:nvPr/>
        </p:nvSpPr>
        <p:spPr>
          <a:xfrm>
            <a:off x="3740015" y="2091106"/>
            <a:ext cx="2301627" cy="1197205"/>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600" b="1">
                <a:solidFill>
                  <a:schemeClr val="bg2"/>
                </a:solidFill>
              </a:rPr>
              <a:t>Capacity-intensive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Large-scale capacity, cost-efficiency, and scalability</a:t>
            </a:r>
          </a:p>
        </p:txBody>
      </p:sp>
      <p:sp>
        <p:nvSpPr>
          <p:cNvPr id="22" name="Rectangle 21">
            <a:extLst>
              <a:ext uri="{FF2B5EF4-FFF2-40B4-BE49-F238E27FC236}">
                <a16:creationId xmlns:a16="http://schemas.microsoft.com/office/drawing/2014/main" id="{C4432D58-23C8-874C-3DDE-233151432FED}"/>
              </a:ext>
            </a:extLst>
          </p:cNvPr>
          <p:cNvSpPr/>
          <p:nvPr/>
        </p:nvSpPr>
        <p:spPr>
          <a:xfrm>
            <a:off x="8659456" y="2091106"/>
            <a:ext cx="2301627" cy="1197205"/>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600" b="1">
                <a:solidFill>
                  <a:schemeClr val="bg2"/>
                </a:solidFill>
              </a:rPr>
              <a:t>Backup and archiving</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Robust data encryption, backup and recovery capabilities, and compliance</a:t>
            </a:r>
          </a:p>
        </p:txBody>
      </p:sp>
      <p:sp>
        <p:nvSpPr>
          <p:cNvPr id="23" name="Rectangle 22">
            <a:extLst>
              <a:ext uri="{FF2B5EF4-FFF2-40B4-BE49-F238E27FC236}">
                <a16:creationId xmlns:a16="http://schemas.microsoft.com/office/drawing/2014/main" id="{340F4616-75ED-FD55-1F0F-7B6866A85288}"/>
              </a:ext>
            </a:extLst>
          </p:cNvPr>
          <p:cNvSpPr/>
          <p:nvPr/>
        </p:nvSpPr>
        <p:spPr>
          <a:xfrm>
            <a:off x="1230915" y="3453561"/>
            <a:ext cx="2301627" cy="1197205"/>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defTabSz="914377" fontAlgn="auto">
              <a:lnSpc>
                <a:spcPct val="100000"/>
              </a:lnSpc>
              <a:spcBef>
                <a:spcPts val="0"/>
              </a:spcBef>
              <a:spcAft>
                <a:spcPts val="0"/>
              </a:spcAft>
              <a:buClrTx/>
              <a:buSzTx/>
              <a:buFontTx/>
              <a:buNone/>
              <a:tabLst/>
              <a:defRPr/>
            </a:pPr>
            <a:r>
              <a:rPr lang="en-US" sz="1600" b="1">
                <a:solidFill>
                  <a:schemeClr val="bg2"/>
                </a:solidFill>
              </a:rPr>
              <a:t>Virtualization</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High availability, cloud integration, and support for virtualized workloads</a:t>
            </a:r>
          </a:p>
        </p:txBody>
      </p:sp>
      <p:sp>
        <p:nvSpPr>
          <p:cNvPr id="24" name="Rectangle 23">
            <a:extLst>
              <a:ext uri="{FF2B5EF4-FFF2-40B4-BE49-F238E27FC236}">
                <a16:creationId xmlns:a16="http://schemas.microsoft.com/office/drawing/2014/main" id="{EE606593-F3D0-BF20-7BA0-CD012D22FE5C}"/>
              </a:ext>
            </a:extLst>
          </p:cNvPr>
          <p:cNvSpPr/>
          <p:nvPr/>
        </p:nvSpPr>
        <p:spPr>
          <a:xfrm>
            <a:off x="3740016" y="3448763"/>
            <a:ext cx="2301627" cy="1197205"/>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600" b="1">
                <a:solidFill>
                  <a:schemeClr val="bg2"/>
                </a:solidFill>
              </a:rPr>
              <a:t>Data mobility</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Facilitating easy data movement across different environments</a:t>
            </a:r>
          </a:p>
        </p:txBody>
      </p:sp>
      <p:sp>
        <p:nvSpPr>
          <p:cNvPr id="25" name="Rectangle 24">
            <a:extLst>
              <a:ext uri="{FF2B5EF4-FFF2-40B4-BE49-F238E27FC236}">
                <a16:creationId xmlns:a16="http://schemas.microsoft.com/office/drawing/2014/main" id="{ADBAFCA4-FA39-6266-0D84-8AE876A669C2}"/>
              </a:ext>
            </a:extLst>
          </p:cNvPr>
          <p:cNvSpPr/>
          <p:nvPr/>
        </p:nvSpPr>
        <p:spPr>
          <a:xfrm>
            <a:off x="8659456" y="3448763"/>
            <a:ext cx="2301627" cy="1197205"/>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600" b="1">
                <a:solidFill>
                  <a:schemeClr val="bg2"/>
                </a:solidFill>
              </a:rPr>
              <a:t>Disaster recovery</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High availability, redundancy, and fast recovery times for business continuity</a:t>
            </a:r>
          </a:p>
        </p:txBody>
      </p:sp>
      <p:sp>
        <p:nvSpPr>
          <p:cNvPr id="26" name="Rectangle 25">
            <a:extLst>
              <a:ext uri="{FF2B5EF4-FFF2-40B4-BE49-F238E27FC236}">
                <a16:creationId xmlns:a16="http://schemas.microsoft.com/office/drawing/2014/main" id="{A5A78F21-564F-D202-3E1A-757855E20978}"/>
              </a:ext>
            </a:extLst>
          </p:cNvPr>
          <p:cNvSpPr/>
          <p:nvPr/>
        </p:nvSpPr>
        <p:spPr>
          <a:xfrm>
            <a:off x="6199735" y="2091106"/>
            <a:ext cx="2301627" cy="1197205"/>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defTabSz="914377" fontAlgn="auto">
              <a:lnSpc>
                <a:spcPct val="100000"/>
              </a:lnSpc>
              <a:spcBef>
                <a:spcPts val="0"/>
              </a:spcBef>
              <a:spcAft>
                <a:spcPts val="0"/>
              </a:spcAft>
              <a:buClrTx/>
              <a:buSzTx/>
              <a:buFontTx/>
              <a:buNone/>
              <a:tabLst/>
              <a:defRPr/>
            </a:pPr>
            <a:r>
              <a:rPr lang="en-US" sz="1600" b="1">
                <a:solidFill>
                  <a:schemeClr val="bg2"/>
                </a:solidFill>
              </a:rPr>
              <a:t>AI/ML</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High throughput, parallel processing, and support for large datasets</a:t>
            </a:r>
          </a:p>
        </p:txBody>
      </p:sp>
      <p:sp>
        <p:nvSpPr>
          <p:cNvPr id="27" name="Rectangle 26">
            <a:extLst>
              <a:ext uri="{FF2B5EF4-FFF2-40B4-BE49-F238E27FC236}">
                <a16:creationId xmlns:a16="http://schemas.microsoft.com/office/drawing/2014/main" id="{63BC63BE-CCE2-95AE-B2C3-DC9BF86928A6}"/>
              </a:ext>
            </a:extLst>
          </p:cNvPr>
          <p:cNvSpPr/>
          <p:nvPr/>
        </p:nvSpPr>
        <p:spPr>
          <a:xfrm>
            <a:off x="6199736" y="3448763"/>
            <a:ext cx="2301627" cy="1197205"/>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defTabSz="914377" fontAlgn="auto">
              <a:lnSpc>
                <a:spcPct val="100000"/>
              </a:lnSpc>
              <a:spcBef>
                <a:spcPts val="0"/>
              </a:spcBef>
              <a:spcAft>
                <a:spcPts val="0"/>
              </a:spcAft>
              <a:buClrTx/>
              <a:buSzTx/>
              <a:buFontTx/>
              <a:buNone/>
              <a:tabLst/>
              <a:defRPr/>
            </a:pPr>
            <a:r>
              <a:rPr lang="en-US" sz="1600" b="1">
                <a:solidFill>
                  <a:schemeClr val="bg2"/>
                </a:solidFill>
              </a:rPr>
              <a:t>Cost optimization</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Balance of performance and cost efficiency, offering reliability an affordable price</a:t>
            </a:r>
          </a:p>
        </p:txBody>
      </p:sp>
      <p:pic>
        <p:nvPicPr>
          <p:cNvPr id="8" name="Picture 7">
            <a:extLst>
              <a:ext uri="{FF2B5EF4-FFF2-40B4-BE49-F238E27FC236}">
                <a16:creationId xmlns:a16="http://schemas.microsoft.com/office/drawing/2014/main" id="{95A00BE2-3E53-B371-9850-04431FAA2519}"/>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3" name="fl">
            <a:extLst>
              <a:ext uri="{FF2B5EF4-FFF2-40B4-BE49-F238E27FC236}">
                <a16:creationId xmlns:a16="http://schemas.microsoft.com/office/drawing/2014/main" id="{3755EBB3-6D71-3D81-30A0-7B3E0DF8AF20}"/>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C8C9C7"/>
                </a:solidFill>
                <a:effectLst/>
                <a:uLnTx/>
                <a:uFillTx/>
                <a:latin typeface="Arial" panose="020B0604020202020204" pitchFamily="34" charset="0"/>
                <a:ea typeface="+mn-ea"/>
                <a:cs typeface="+mn-cs"/>
              </a:rPr>
              <a:t>Copyright © Dell Inc. All Rights Reserved.</a:t>
            </a:r>
          </a:p>
        </p:txBody>
      </p:sp>
    </p:spTree>
    <p:extLst>
      <p:ext uri="{BB962C8B-B14F-4D97-AF65-F5344CB8AC3E}">
        <p14:creationId xmlns:p14="http://schemas.microsoft.com/office/powerpoint/2010/main" val="12090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60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53" presetClass="entr" presetSubtype="16" fill="hold" grpId="0" nodeType="withEffect">
                                  <p:stCondLst>
                                    <p:cond delay="60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par>
                                <p:cTn id="15" presetID="53" presetClass="entr" presetSubtype="16" fill="hold" grpId="0" nodeType="withEffect">
                                  <p:stCondLst>
                                    <p:cond delay="600"/>
                                  </p:stCondLst>
                                  <p:childTnLst>
                                    <p:set>
                                      <p:cBhvr>
                                        <p:cTn id="16" dur="1" fill="hold">
                                          <p:stCondLst>
                                            <p:cond delay="0"/>
                                          </p:stCondLst>
                                        </p:cTn>
                                        <p:tgtEl>
                                          <p:spTgt spid="26"/>
                                        </p:tgtEl>
                                        <p:attrNameLst>
                                          <p:attrName>style.visibility</p:attrName>
                                        </p:attrNameLst>
                                      </p:cBhvr>
                                      <p:to>
                                        <p:strVal val="visible"/>
                                      </p:to>
                                    </p:set>
                                    <p:anim calcmode="lin" valueType="num">
                                      <p:cBhvr>
                                        <p:cTn id="17" dur="500" fill="hold"/>
                                        <p:tgtEl>
                                          <p:spTgt spid="26"/>
                                        </p:tgtEl>
                                        <p:attrNameLst>
                                          <p:attrName>ppt_w</p:attrName>
                                        </p:attrNameLst>
                                      </p:cBhvr>
                                      <p:tavLst>
                                        <p:tav tm="0">
                                          <p:val>
                                            <p:fltVal val="0"/>
                                          </p:val>
                                        </p:tav>
                                        <p:tav tm="100000">
                                          <p:val>
                                            <p:strVal val="#ppt_w"/>
                                          </p:val>
                                        </p:tav>
                                      </p:tavLst>
                                    </p:anim>
                                    <p:anim calcmode="lin" valueType="num">
                                      <p:cBhvr>
                                        <p:cTn id="18" dur="500" fill="hold"/>
                                        <p:tgtEl>
                                          <p:spTgt spid="26"/>
                                        </p:tgtEl>
                                        <p:attrNameLst>
                                          <p:attrName>ppt_h</p:attrName>
                                        </p:attrNameLst>
                                      </p:cBhvr>
                                      <p:tavLst>
                                        <p:tav tm="0">
                                          <p:val>
                                            <p:fltVal val="0"/>
                                          </p:val>
                                        </p:tav>
                                        <p:tav tm="100000">
                                          <p:val>
                                            <p:strVal val="#ppt_h"/>
                                          </p:val>
                                        </p:tav>
                                      </p:tavLst>
                                    </p:anim>
                                    <p:animEffect transition="in" filter="fade">
                                      <p:cBhvr>
                                        <p:cTn id="19" dur="500"/>
                                        <p:tgtEl>
                                          <p:spTgt spid="26"/>
                                        </p:tgtEl>
                                      </p:cBhvr>
                                    </p:animEffect>
                                  </p:childTnLst>
                                </p:cTn>
                              </p:par>
                              <p:par>
                                <p:cTn id="20" presetID="53" presetClass="entr" presetSubtype="16" fill="hold" grpId="0" nodeType="withEffect">
                                  <p:stCondLst>
                                    <p:cond delay="600"/>
                                  </p:stCondLst>
                                  <p:childTnLst>
                                    <p:set>
                                      <p:cBhvr>
                                        <p:cTn id="21" dur="1" fill="hold">
                                          <p:stCondLst>
                                            <p:cond delay="0"/>
                                          </p:stCondLst>
                                        </p:cTn>
                                        <p:tgtEl>
                                          <p:spTgt spid="22"/>
                                        </p:tgtEl>
                                        <p:attrNameLst>
                                          <p:attrName>style.visibility</p:attrName>
                                        </p:attrNameLst>
                                      </p:cBhvr>
                                      <p:to>
                                        <p:strVal val="visible"/>
                                      </p:to>
                                    </p:set>
                                    <p:anim calcmode="lin" valueType="num">
                                      <p:cBhvr>
                                        <p:cTn id="22" dur="500" fill="hold"/>
                                        <p:tgtEl>
                                          <p:spTgt spid="22"/>
                                        </p:tgtEl>
                                        <p:attrNameLst>
                                          <p:attrName>ppt_w</p:attrName>
                                        </p:attrNameLst>
                                      </p:cBhvr>
                                      <p:tavLst>
                                        <p:tav tm="0">
                                          <p:val>
                                            <p:fltVal val="0"/>
                                          </p:val>
                                        </p:tav>
                                        <p:tav tm="100000">
                                          <p:val>
                                            <p:strVal val="#ppt_w"/>
                                          </p:val>
                                        </p:tav>
                                      </p:tavLst>
                                    </p:anim>
                                    <p:anim calcmode="lin" valueType="num">
                                      <p:cBhvr>
                                        <p:cTn id="23" dur="500" fill="hold"/>
                                        <p:tgtEl>
                                          <p:spTgt spid="22"/>
                                        </p:tgtEl>
                                        <p:attrNameLst>
                                          <p:attrName>ppt_h</p:attrName>
                                        </p:attrNameLst>
                                      </p:cBhvr>
                                      <p:tavLst>
                                        <p:tav tm="0">
                                          <p:val>
                                            <p:fltVal val="0"/>
                                          </p:val>
                                        </p:tav>
                                        <p:tav tm="100000">
                                          <p:val>
                                            <p:strVal val="#ppt_h"/>
                                          </p:val>
                                        </p:tav>
                                      </p:tavLst>
                                    </p:anim>
                                    <p:animEffect transition="in" filter="fade">
                                      <p:cBhvr>
                                        <p:cTn id="24" dur="500"/>
                                        <p:tgtEl>
                                          <p:spTgt spid="22"/>
                                        </p:tgtEl>
                                      </p:cBhvr>
                                    </p:animEffect>
                                  </p:childTnLst>
                                </p:cTn>
                              </p:par>
                              <p:par>
                                <p:cTn id="25" presetID="53" presetClass="entr" presetSubtype="16" fill="hold" grpId="0" nodeType="withEffect">
                                  <p:stCondLst>
                                    <p:cond delay="600"/>
                                  </p:stCondLst>
                                  <p:childTnLst>
                                    <p:set>
                                      <p:cBhvr>
                                        <p:cTn id="26" dur="1" fill="hold">
                                          <p:stCondLst>
                                            <p:cond delay="0"/>
                                          </p:stCondLst>
                                        </p:cTn>
                                        <p:tgtEl>
                                          <p:spTgt spid="25"/>
                                        </p:tgtEl>
                                        <p:attrNameLst>
                                          <p:attrName>style.visibility</p:attrName>
                                        </p:attrNameLst>
                                      </p:cBhvr>
                                      <p:to>
                                        <p:strVal val="visible"/>
                                      </p:to>
                                    </p:set>
                                    <p:anim calcmode="lin" valueType="num">
                                      <p:cBhvr>
                                        <p:cTn id="27" dur="500" fill="hold"/>
                                        <p:tgtEl>
                                          <p:spTgt spid="25"/>
                                        </p:tgtEl>
                                        <p:attrNameLst>
                                          <p:attrName>ppt_w</p:attrName>
                                        </p:attrNameLst>
                                      </p:cBhvr>
                                      <p:tavLst>
                                        <p:tav tm="0">
                                          <p:val>
                                            <p:fltVal val="0"/>
                                          </p:val>
                                        </p:tav>
                                        <p:tav tm="100000">
                                          <p:val>
                                            <p:strVal val="#ppt_w"/>
                                          </p:val>
                                        </p:tav>
                                      </p:tavLst>
                                    </p:anim>
                                    <p:anim calcmode="lin" valueType="num">
                                      <p:cBhvr>
                                        <p:cTn id="28" dur="500" fill="hold"/>
                                        <p:tgtEl>
                                          <p:spTgt spid="25"/>
                                        </p:tgtEl>
                                        <p:attrNameLst>
                                          <p:attrName>ppt_h</p:attrName>
                                        </p:attrNameLst>
                                      </p:cBhvr>
                                      <p:tavLst>
                                        <p:tav tm="0">
                                          <p:val>
                                            <p:fltVal val="0"/>
                                          </p:val>
                                        </p:tav>
                                        <p:tav tm="100000">
                                          <p:val>
                                            <p:strVal val="#ppt_h"/>
                                          </p:val>
                                        </p:tav>
                                      </p:tavLst>
                                    </p:anim>
                                    <p:animEffect transition="in" filter="fade">
                                      <p:cBhvr>
                                        <p:cTn id="29" dur="500"/>
                                        <p:tgtEl>
                                          <p:spTgt spid="25"/>
                                        </p:tgtEl>
                                      </p:cBhvr>
                                    </p:animEffect>
                                  </p:childTnLst>
                                </p:cTn>
                              </p:par>
                              <p:par>
                                <p:cTn id="30" presetID="53" presetClass="entr" presetSubtype="16" fill="hold" grpId="0" nodeType="withEffect">
                                  <p:stCondLst>
                                    <p:cond delay="60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par>
                                <p:cTn id="35" presetID="53" presetClass="entr" presetSubtype="16" fill="hold" grpId="0" nodeType="withEffect">
                                  <p:stCondLst>
                                    <p:cond delay="600"/>
                                  </p:stCondLst>
                                  <p:childTnLst>
                                    <p:set>
                                      <p:cBhvr>
                                        <p:cTn id="36" dur="1" fill="hold">
                                          <p:stCondLst>
                                            <p:cond delay="0"/>
                                          </p:stCondLst>
                                        </p:cTn>
                                        <p:tgtEl>
                                          <p:spTgt spid="24"/>
                                        </p:tgtEl>
                                        <p:attrNameLst>
                                          <p:attrName>style.visibility</p:attrName>
                                        </p:attrNameLst>
                                      </p:cBhvr>
                                      <p:to>
                                        <p:strVal val="visible"/>
                                      </p:to>
                                    </p:set>
                                    <p:anim calcmode="lin" valueType="num">
                                      <p:cBhvr>
                                        <p:cTn id="37" dur="500" fill="hold"/>
                                        <p:tgtEl>
                                          <p:spTgt spid="24"/>
                                        </p:tgtEl>
                                        <p:attrNameLst>
                                          <p:attrName>ppt_w</p:attrName>
                                        </p:attrNameLst>
                                      </p:cBhvr>
                                      <p:tavLst>
                                        <p:tav tm="0">
                                          <p:val>
                                            <p:fltVal val="0"/>
                                          </p:val>
                                        </p:tav>
                                        <p:tav tm="100000">
                                          <p:val>
                                            <p:strVal val="#ppt_w"/>
                                          </p:val>
                                        </p:tav>
                                      </p:tavLst>
                                    </p:anim>
                                    <p:anim calcmode="lin" valueType="num">
                                      <p:cBhvr>
                                        <p:cTn id="38" dur="500" fill="hold"/>
                                        <p:tgtEl>
                                          <p:spTgt spid="24"/>
                                        </p:tgtEl>
                                        <p:attrNameLst>
                                          <p:attrName>ppt_h</p:attrName>
                                        </p:attrNameLst>
                                      </p:cBhvr>
                                      <p:tavLst>
                                        <p:tav tm="0">
                                          <p:val>
                                            <p:fltVal val="0"/>
                                          </p:val>
                                        </p:tav>
                                        <p:tav tm="100000">
                                          <p:val>
                                            <p:strVal val="#ppt_h"/>
                                          </p:val>
                                        </p:tav>
                                      </p:tavLst>
                                    </p:anim>
                                    <p:animEffect transition="in" filter="fade">
                                      <p:cBhvr>
                                        <p:cTn id="39" dur="500"/>
                                        <p:tgtEl>
                                          <p:spTgt spid="24"/>
                                        </p:tgtEl>
                                      </p:cBhvr>
                                    </p:animEffect>
                                  </p:childTnLst>
                                </p:cTn>
                              </p:par>
                              <p:par>
                                <p:cTn id="40" presetID="53" presetClass="entr" presetSubtype="16" fill="hold" grpId="0" nodeType="withEffect">
                                  <p:stCondLst>
                                    <p:cond delay="600"/>
                                  </p:stCondLst>
                                  <p:childTnLst>
                                    <p:set>
                                      <p:cBhvr>
                                        <p:cTn id="41" dur="1" fill="hold">
                                          <p:stCondLst>
                                            <p:cond delay="0"/>
                                          </p:stCondLst>
                                        </p:cTn>
                                        <p:tgtEl>
                                          <p:spTgt spid="23"/>
                                        </p:tgtEl>
                                        <p:attrNameLst>
                                          <p:attrName>style.visibility</p:attrName>
                                        </p:attrNameLst>
                                      </p:cBhvr>
                                      <p:to>
                                        <p:strVal val="visible"/>
                                      </p:to>
                                    </p:set>
                                    <p:anim calcmode="lin" valueType="num">
                                      <p:cBhvr>
                                        <p:cTn id="42" dur="500" fill="hold"/>
                                        <p:tgtEl>
                                          <p:spTgt spid="23"/>
                                        </p:tgtEl>
                                        <p:attrNameLst>
                                          <p:attrName>ppt_w</p:attrName>
                                        </p:attrNameLst>
                                      </p:cBhvr>
                                      <p:tavLst>
                                        <p:tav tm="0">
                                          <p:val>
                                            <p:fltVal val="0"/>
                                          </p:val>
                                        </p:tav>
                                        <p:tav tm="100000">
                                          <p:val>
                                            <p:strVal val="#ppt_w"/>
                                          </p:val>
                                        </p:tav>
                                      </p:tavLst>
                                    </p:anim>
                                    <p:anim calcmode="lin" valueType="num">
                                      <p:cBhvr>
                                        <p:cTn id="43" dur="500" fill="hold"/>
                                        <p:tgtEl>
                                          <p:spTgt spid="23"/>
                                        </p:tgtEl>
                                        <p:attrNameLst>
                                          <p:attrName>ppt_h</p:attrName>
                                        </p:attrNameLst>
                                      </p:cBhvr>
                                      <p:tavLst>
                                        <p:tav tm="0">
                                          <p:val>
                                            <p:fltVal val="0"/>
                                          </p:val>
                                        </p:tav>
                                        <p:tav tm="100000">
                                          <p:val>
                                            <p:strVal val="#ppt_h"/>
                                          </p:val>
                                        </p:tav>
                                      </p:tavLst>
                                    </p:anim>
                                    <p:animEffect transition="in" filter="fade">
                                      <p:cBhvr>
                                        <p:cTn id="44" dur="500"/>
                                        <p:tgtEl>
                                          <p:spTgt spid="23"/>
                                        </p:tgtEl>
                                      </p:cBhvr>
                                    </p:animEffect>
                                  </p:childTnLst>
                                </p:cTn>
                              </p:par>
                              <p:par>
                                <p:cTn id="45" presetID="53" presetClass="entr" presetSubtype="16" fill="hold" grpId="0" nodeType="withEffect">
                                  <p:stCondLst>
                                    <p:cond delay="60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F26C6-A414-92F6-E0EF-AF1A0044B618}"/>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340ED869-399F-F3F7-1432-636FAF1ACE91}"/>
              </a:ext>
              <a:ext uri="{C183D7F6-B498-43B3-948B-1728B52AA6E4}">
                <adec:decorative xmlns:adec="http://schemas.microsoft.com/office/drawing/2017/decorative" val="1"/>
              </a:ext>
            </a:extLst>
          </p:cNvPr>
          <p:cNvGrpSpPr>
            <a:grpSpLocks noGrp="1" noUngrp="1" noRot="1" noMove="1" noResize="1"/>
          </p:cNvGrpSpPr>
          <p:nvPr/>
        </p:nvGrpSpPr>
        <p:grpSpPr>
          <a:xfrm>
            <a:off x="0" y="-18291"/>
            <a:ext cx="12192002" cy="6889819"/>
            <a:chOff x="-1" y="0"/>
            <a:chExt cx="12192002" cy="6889819"/>
          </a:xfrm>
        </p:grpSpPr>
        <p:pic>
          <p:nvPicPr>
            <p:cNvPr id="4" name="Graphic 3">
              <a:extLst>
                <a:ext uri="{FF2B5EF4-FFF2-40B4-BE49-F238E27FC236}">
                  <a16:creationId xmlns:a16="http://schemas.microsoft.com/office/drawing/2014/main" id="{6306A7A6-C58B-CC09-76AF-E9F57AFA8FB1}"/>
                </a:ext>
              </a:extLst>
            </p:cNvPr>
            <p:cNvPicPr>
              <a:picLocks noGrp="1" noRot="1" noChangeAspect="1" noMove="1" noResize="1" noEditPoints="1" noAdjustHandles="1" noChangeArrowheads="1" noChangeShapeType="1" noCrop="1"/>
            </p:cNvPicPr>
            <p:nvPr/>
          </p:nvPicPr>
          <p:blipFill rotWithShape="1">
            <a:blip>
              <a:extLst>
                <a:ext uri="{96DAC541-7B7A-43D3-8B79-37D633B846F1}">
                  <asvg:svgBlip xmlns:asvg="http://schemas.microsoft.com/office/drawing/2016/SVG/main" r:embed="rId3"/>
                </a:ext>
              </a:extLst>
            </a:blip>
            <a:srcRect l="11070" t="6158" r="24885"/>
            <a:stretch/>
          </p:blipFill>
          <p:spPr>
            <a:xfrm>
              <a:off x="1" y="0"/>
              <a:ext cx="12192000" cy="6889819"/>
            </a:xfrm>
            <a:prstGeom prst="rect">
              <a:avLst/>
            </a:prstGeom>
          </p:spPr>
        </p:pic>
        <p:sp>
          <p:nvSpPr>
            <p:cNvPr id="5" name="Rectangle 4">
              <a:extLst>
                <a:ext uri="{FF2B5EF4-FFF2-40B4-BE49-F238E27FC236}">
                  <a16:creationId xmlns:a16="http://schemas.microsoft.com/office/drawing/2014/main" id="{0B1B791E-5447-5644-FAB9-678ACBD6D2CB}"/>
                </a:ext>
              </a:extLst>
            </p:cNvPr>
            <p:cNvSpPr>
              <a:spLocks noGrp="1" noRot="1" noMove="1" noResize="1" noEditPoints="1" noAdjustHandles="1" noChangeArrowheads="1" noChangeShapeType="1"/>
            </p:cNvSpPr>
            <p:nvPr/>
          </p:nvSpPr>
          <p:spPr>
            <a:xfrm>
              <a:off x="-1" y="2203"/>
              <a:ext cx="12192000" cy="6887616"/>
            </a:xfrm>
            <a:prstGeom prst="rect">
              <a:avLst/>
            </a:prstGeom>
            <a:solidFill>
              <a:schemeClr val="accent1">
                <a:alpha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sp>
        <p:nvSpPr>
          <p:cNvPr id="28" name="fl" descr="                              Dell - Internal Use - Confidential&#10;">
            <a:extLst>
              <a:ext uri="{FF2B5EF4-FFF2-40B4-BE49-F238E27FC236}">
                <a16:creationId xmlns:a16="http://schemas.microsoft.com/office/drawing/2014/main" id="{36F72BAB-8BFC-19D1-1333-7CCD97CE5895}"/>
              </a:ext>
            </a:extLst>
          </p:cNvPr>
          <p:cNvSpPr txBox="1"/>
          <p:nvPr/>
        </p:nvSpPr>
        <p:spPr>
          <a:xfrm>
            <a:off x="4705492"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34" name="TextBox 19">
            <a:extLst>
              <a:ext uri="{FF2B5EF4-FFF2-40B4-BE49-F238E27FC236}">
                <a16:creationId xmlns:a16="http://schemas.microsoft.com/office/drawing/2014/main" id="{CFA0E321-BCCA-A23A-4B3F-9AE8E61D0BEA}"/>
              </a:ext>
            </a:extLst>
          </p:cNvPr>
          <p:cNvSpPr txBox="1"/>
          <p:nvPr/>
        </p:nvSpPr>
        <p:spPr>
          <a:xfrm>
            <a:off x="4444682"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400" rtl="0" eaLnBrk="1" fontAlgn="base" latinLnBrk="0" hangingPunct="1">
                <a:lnSpc>
                  <a:spcPct val="90000"/>
                </a:lnSpc>
                <a:spcBef>
                  <a:spcPct val="0"/>
                </a:spcBef>
                <a:spcAft>
                  <a:spcPct val="0"/>
                </a:spcAft>
                <a:buClr>
                  <a:srgbClr val="0672CB"/>
                </a:buClr>
                <a:buSzTx/>
                <a:buFontTx/>
                <a:buNone/>
                <a:tabLst/>
                <a:defRPr/>
              </a:pPr>
              <a:t>60</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pic>
        <p:nvPicPr>
          <p:cNvPr id="14" name="Picture 13">
            <a:extLst>
              <a:ext uri="{FF2B5EF4-FFF2-40B4-BE49-F238E27FC236}">
                <a16:creationId xmlns:a16="http://schemas.microsoft.com/office/drawing/2014/main" id="{B6882708-17BD-D582-F53B-AABDDB2DBD8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grpSp>
        <p:nvGrpSpPr>
          <p:cNvPr id="2" name="Group 1">
            <a:extLst>
              <a:ext uri="{FF2B5EF4-FFF2-40B4-BE49-F238E27FC236}">
                <a16:creationId xmlns:a16="http://schemas.microsoft.com/office/drawing/2014/main" id="{AFCBAE60-BFA7-E20E-201A-89DF74B97BAF}"/>
              </a:ext>
            </a:extLst>
          </p:cNvPr>
          <p:cNvGrpSpPr/>
          <p:nvPr/>
        </p:nvGrpSpPr>
        <p:grpSpPr>
          <a:xfrm>
            <a:off x="1610634" y="572737"/>
            <a:ext cx="8944025" cy="5778242"/>
            <a:chOff x="1610634" y="572737"/>
            <a:chExt cx="8944025" cy="5778242"/>
          </a:xfrm>
        </p:grpSpPr>
        <p:sp>
          <p:nvSpPr>
            <p:cNvPr id="24" name="!!Freeform: Shape 11">
              <a:extLst>
                <a:ext uri="{FF2B5EF4-FFF2-40B4-BE49-F238E27FC236}">
                  <a16:creationId xmlns:a16="http://schemas.microsoft.com/office/drawing/2014/main" id="{9E8E672A-4DFD-F4C3-3070-8E9197F966A2}"/>
                </a:ext>
              </a:extLst>
            </p:cNvPr>
            <p:cNvSpPr/>
            <p:nvPr/>
          </p:nvSpPr>
          <p:spPr>
            <a:xfrm>
              <a:off x="3966215" y="3219185"/>
              <a:ext cx="4603045" cy="1185919"/>
            </a:xfrm>
            <a:custGeom>
              <a:avLst/>
              <a:gdLst>
                <a:gd name="connsiteX0" fmla="*/ 3643 w 1470684"/>
                <a:gd name="connsiteY0" fmla="*/ 378905 h 378904"/>
                <a:gd name="connsiteX1" fmla="*/ 1414820 w 1470684"/>
                <a:gd name="connsiteY1" fmla="*/ 378905 h 378904"/>
                <a:gd name="connsiteX2" fmla="*/ 1470684 w 1470684"/>
                <a:gd name="connsiteY2" fmla="*/ 196739 h 378904"/>
                <a:gd name="connsiteX3" fmla="*/ 1410367 w 1470684"/>
                <a:gd name="connsiteY3" fmla="*/ 0 h 378904"/>
                <a:gd name="connsiteX4" fmla="*/ 0 w 1470684"/>
                <a:gd name="connsiteY4" fmla="*/ 0 h 378904"/>
                <a:gd name="connsiteX5" fmla="*/ 46553 w 1470684"/>
                <a:gd name="connsiteY5" fmla="*/ 184595 h 378904"/>
                <a:gd name="connsiteX6" fmla="*/ 46553 w 1470684"/>
                <a:gd name="connsiteY6" fmla="*/ 208074 h 378904"/>
                <a:gd name="connsiteX7" fmla="*/ 3643 w 1470684"/>
                <a:gd name="connsiteY7" fmla="*/ 378500 h 378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0684" h="378904">
                  <a:moveTo>
                    <a:pt x="3643" y="378905"/>
                  </a:moveTo>
                  <a:lnTo>
                    <a:pt x="1414820" y="378905"/>
                  </a:lnTo>
                  <a:lnTo>
                    <a:pt x="1470684" y="196739"/>
                  </a:lnTo>
                  <a:lnTo>
                    <a:pt x="1410367" y="0"/>
                  </a:lnTo>
                  <a:lnTo>
                    <a:pt x="0" y="0"/>
                  </a:lnTo>
                  <a:lnTo>
                    <a:pt x="46553" y="184595"/>
                  </a:lnTo>
                  <a:cubicBezTo>
                    <a:pt x="48578" y="192286"/>
                    <a:pt x="48578" y="200382"/>
                    <a:pt x="46553" y="208074"/>
                  </a:cubicBezTo>
                  <a:lnTo>
                    <a:pt x="3643" y="378500"/>
                  </a:lnTo>
                  <a:close/>
                </a:path>
              </a:pathLst>
            </a:custGeom>
            <a:solidFill>
              <a:srgbClr val="0C32A4"/>
            </a:solidFill>
            <a:ln w="31750" cap="sq" cmpd="sng" algn="ctr">
              <a:solidFill>
                <a:schemeClr val="accent2"/>
              </a:solidFill>
              <a:prstDash val="solid"/>
              <a:round/>
              <a:extLst>
                <a:ext uri="{C807C97D-BFC1-408E-A445-0C87EB9F89A2}">
                  <ask:lineSketchStyleProps xmlns:ask="http://schemas.microsoft.com/office/drawing/2018/sketchyshapes" sd="1946956440">
                    <a:custGeom>
                      <a:avLst/>
                      <a:gdLst>
                        <a:gd name="connsiteX0" fmla="*/ 7822 w 4763324"/>
                        <a:gd name="connsiteY0" fmla="*/ 0 h 1306198"/>
                        <a:gd name="connsiteX1" fmla="*/ 660363 w 4763324"/>
                        <a:gd name="connsiteY1" fmla="*/ 1117 h 1306198"/>
                        <a:gd name="connsiteX2" fmla="*/ 1312903 w 4763324"/>
                        <a:gd name="connsiteY2" fmla="*/ 2235 h 1306198"/>
                        <a:gd name="connsiteX3" fmla="*/ 1828411 w 4763324"/>
                        <a:gd name="connsiteY3" fmla="*/ 3118 h 1306198"/>
                        <a:gd name="connsiteX4" fmla="*/ 2480951 w 4763324"/>
                        <a:gd name="connsiteY4" fmla="*/ 4235 h 1306198"/>
                        <a:gd name="connsiteX5" fmla="*/ 3042136 w 4763324"/>
                        <a:gd name="connsiteY5" fmla="*/ 5196 h 1306198"/>
                        <a:gd name="connsiteX6" fmla="*/ 3740355 w 4763324"/>
                        <a:gd name="connsiteY6" fmla="*/ 6392 h 1306198"/>
                        <a:gd name="connsiteX7" fmla="*/ 4575607 w 4763324"/>
                        <a:gd name="connsiteY7" fmla="*/ 7822 h 1306198"/>
                        <a:gd name="connsiteX8" fmla="*/ 4763324 w 4763324"/>
                        <a:gd name="connsiteY8" fmla="*/ 672653 h 1306198"/>
                        <a:gd name="connsiteX9" fmla="*/ 4591250 w 4763324"/>
                        <a:gd name="connsiteY9" fmla="*/ 1306198 h 1306198"/>
                        <a:gd name="connsiteX10" fmla="*/ 3935357 w 4763324"/>
                        <a:gd name="connsiteY10" fmla="*/ 1305081 h 1306198"/>
                        <a:gd name="connsiteX11" fmla="*/ 3233552 w 4763324"/>
                        <a:gd name="connsiteY11" fmla="*/ 1303885 h 1306198"/>
                        <a:gd name="connsiteX12" fmla="*/ 2715396 w 4763324"/>
                        <a:gd name="connsiteY12" fmla="*/ 1303003 h 1306198"/>
                        <a:gd name="connsiteX13" fmla="*/ 2151329 w 4763324"/>
                        <a:gd name="connsiteY13" fmla="*/ 1302042 h 1306198"/>
                        <a:gd name="connsiteX14" fmla="*/ 1449523 w 4763324"/>
                        <a:gd name="connsiteY14" fmla="*/ 1300846 h 1306198"/>
                        <a:gd name="connsiteX15" fmla="*/ 747718 w 4763324"/>
                        <a:gd name="connsiteY15" fmla="*/ 1299651 h 1306198"/>
                        <a:gd name="connsiteX16" fmla="*/ 0 w 4763324"/>
                        <a:gd name="connsiteY16" fmla="*/ 1298377 h 1306198"/>
                        <a:gd name="connsiteX17" fmla="*/ 164253 w 4763324"/>
                        <a:gd name="connsiteY17" fmla="*/ 672653 h 1306198"/>
                        <a:gd name="connsiteX18" fmla="*/ 7822 w 4763324"/>
                        <a:gd name="connsiteY18" fmla="*/ 0 h 130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63324" h="1306198" fill="none" extrusionOk="0">
                          <a:moveTo>
                            <a:pt x="7822" y="0"/>
                          </a:moveTo>
                          <a:cubicBezTo>
                            <a:pt x="239946" y="-23991"/>
                            <a:pt x="420304" y="-17429"/>
                            <a:pt x="660363" y="1117"/>
                          </a:cubicBezTo>
                          <a:cubicBezTo>
                            <a:pt x="900422" y="19663"/>
                            <a:pt x="1083006" y="-14706"/>
                            <a:pt x="1312903" y="2235"/>
                          </a:cubicBezTo>
                          <a:cubicBezTo>
                            <a:pt x="1542800" y="19176"/>
                            <a:pt x="1658166" y="-11060"/>
                            <a:pt x="1828411" y="3118"/>
                          </a:cubicBezTo>
                          <a:cubicBezTo>
                            <a:pt x="1998656" y="17295"/>
                            <a:pt x="2241629" y="14890"/>
                            <a:pt x="2480951" y="4235"/>
                          </a:cubicBezTo>
                          <a:cubicBezTo>
                            <a:pt x="2720273" y="-6420"/>
                            <a:pt x="2800913" y="-21272"/>
                            <a:pt x="3042136" y="5196"/>
                          </a:cubicBezTo>
                          <a:cubicBezTo>
                            <a:pt x="3283359" y="31664"/>
                            <a:pt x="3559323" y="-11743"/>
                            <a:pt x="3740355" y="6392"/>
                          </a:cubicBezTo>
                          <a:cubicBezTo>
                            <a:pt x="3921387" y="24527"/>
                            <a:pt x="4394356" y="-32968"/>
                            <a:pt x="4575607" y="7822"/>
                          </a:cubicBezTo>
                          <a:cubicBezTo>
                            <a:pt x="4604035" y="213310"/>
                            <a:pt x="4671222" y="467850"/>
                            <a:pt x="4763324" y="672653"/>
                          </a:cubicBezTo>
                          <a:cubicBezTo>
                            <a:pt x="4698596" y="970884"/>
                            <a:pt x="4659177" y="1043957"/>
                            <a:pt x="4591250" y="1306198"/>
                          </a:cubicBezTo>
                          <a:cubicBezTo>
                            <a:pt x="4280128" y="1286861"/>
                            <a:pt x="4197547" y="1310612"/>
                            <a:pt x="3935357" y="1305081"/>
                          </a:cubicBezTo>
                          <a:cubicBezTo>
                            <a:pt x="3673167" y="1299549"/>
                            <a:pt x="3453223" y="1332925"/>
                            <a:pt x="3233552" y="1303885"/>
                          </a:cubicBezTo>
                          <a:cubicBezTo>
                            <a:pt x="3013881" y="1274845"/>
                            <a:pt x="2850464" y="1308035"/>
                            <a:pt x="2715396" y="1303003"/>
                          </a:cubicBezTo>
                          <a:cubicBezTo>
                            <a:pt x="2580328" y="1297971"/>
                            <a:pt x="2406172" y="1294942"/>
                            <a:pt x="2151329" y="1302042"/>
                          </a:cubicBezTo>
                          <a:cubicBezTo>
                            <a:pt x="1896486" y="1309141"/>
                            <a:pt x="1650925" y="1323114"/>
                            <a:pt x="1449523" y="1300846"/>
                          </a:cubicBezTo>
                          <a:cubicBezTo>
                            <a:pt x="1248121" y="1278578"/>
                            <a:pt x="992079" y="1296943"/>
                            <a:pt x="747718" y="1299651"/>
                          </a:cubicBezTo>
                          <a:cubicBezTo>
                            <a:pt x="503357" y="1302358"/>
                            <a:pt x="269389" y="1325511"/>
                            <a:pt x="0" y="1298377"/>
                          </a:cubicBezTo>
                          <a:cubicBezTo>
                            <a:pt x="70720" y="999989"/>
                            <a:pt x="144436" y="862559"/>
                            <a:pt x="164253" y="672653"/>
                          </a:cubicBezTo>
                          <a:cubicBezTo>
                            <a:pt x="131815" y="413477"/>
                            <a:pt x="50400" y="318168"/>
                            <a:pt x="7822" y="0"/>
                          </a:cubicBezTo>
                          <a:close/>
                        </a:path>
                        <a:path w="4763324" h="1306198" stroke="0" extrusionOk="0">
                          <a:moveTo>
                            <a:pt x="7822" y="0"/>
                          </a:moveTo>
                          <a:cubicBezTo>
                            <a:pt x="202507" y="2093"/>
                            <a:pt x="278470" y="-6089"/>
                            <a:pt x="523329" y="883"/>
                          </a:cubicBezTo>
                          <a:cubicBezTo>
                            <a:pt x="768188" y="7854"/>
                            <a:pt x="1002456" y="2323"/>
                            <a:pt x="1221548" y="2078"/>
                          </a:cubicBezTo>
                          <a:cubicBezTo>
                            <a:pt x="1440640" y="1833"/>
                            <a:pt x="1602742" y="-19423"/>
                            <a:pt x="1782733" y="3039"/>
                          </a:cubicBezTo>
                          <a:cubicBezTo>
                            <a:pt x="1962724" y="25501"/>
                            <a:pt x="2223987" y="-23769"/>
                            <a:pt x="2343918" y="4000"/>
                          </a:cubicBezTo>
                          <a:cubicBezTo>
                            <a:pt x="2463849" y="31769"/>
                            <a:pt x="2747707" y="8174"/>
                            <a:pt x="2859425" y="4883"/>
                          </a:cubicBezTo>
                          <a:cubicBezTo>
                            <a:pt x="2971143" y="1592"/>
                            <a:pt x="3299543" y="31197"/>
                            <a:pt x="3603321" y="6157"/>
                          </a:cubicBezTo>
                          <a:cubicBezTo>
                            <a:pt x="3907099" y="-18884"/>
                            <a:pt x="4097554" y="-3570"/>
                            <a:pt x="4575607" y="7822"/>
                          </a:cubicBezTo>
                          <a:cubicBezTo>
                            <a:pt x="4651793" y="270940"/>
                            <a:pt x="4712314" y="492610"/>
                            <a:pt x="4763324" y="672653"/>
                          </a:cubicBezTo>
                          <a:cubicBezTo>
                            <a:pt x="4683527" y="938673"/>
                            <a:pt x="4647777" y="985247"/>
                            <a:pt x="4591250" y="1306198"/>
                          </a:cubicBezTo>
                          <a:cubicBezTo>
                            <a:pt x="4472669" y="1329406"/>
                            <a:pt x="4174527" y="1280555"/>
                            <a:pt x="4027182" y="1305237"/>
                          </a:cubicBezTo>
                          <a:cubicBezTo>
                            <a:pt x="3879837" y="1329919"/>
                            <a:pt x="3654708" y="1321967"/>
                            <a:pt x="3509027" y="1304354"/>
                          </a:cubicBezTo>
                          <a:cubicBezTo>
                            <a:pt x="3363346" y="1286741"/>
                            <a:pt x="3000220" y="1274336"/>
                            <a:pt x="2853134" y="1303237"/>
                          </a:cubicBezTo>
                          <a:cubicBezTo>
                            <a:pt x="2706048" y="1332138"/>
                            <a:pt x="2388184" y="1317775"/>
                            <a:pt x="2151329" y="1302042"/>
                          </a:cubicBezTo>
                          <a:cubicBezTo>
                            <a:pt x="1914474" y="1286309"/>
                            <a:pt x="1555498" y="1283273"/>
                            <a:pt x="1403611" y="1300768"/>
                          </a:cubicBezTo>
                          <a:cubicBezTo>
                            <a:pt x="1251725" y="1318263"/>
                            <a:pt x="961217" y="1326508"/>
                            <a:pt x="793630" y="1299729"/>
                          </a:cubicBezTo>
                          <a:cubicBezTo>
                            <a:pt x="626043" y="1272950"/>
                            <a:pt x="310822" y="1295893"/>
                            <a:pt x="0" y="1298377"/>
                          </a:cubicBezTo>
                          <a:cubicBezTo>
                            <a:pt x="46180" y="1112083"/>
                            <a:pt x="129114" y="845180"/>
                            <a:pt x="164253" y="672653"/>
                          </a:cubicBezTo>
                          <a:cubicBezTo>
                            <a:pt x="126755" y="466477"/>
                            <a:pt x="30827" y="171036"/>
                            <a:pt x="7822" y="0"/>
                          </a:cubicBezTo>
                          <a:close/>
                        </a:path>
                      </a:pathLst>
                    </a:custGeom>
                    <ask:type>
                      <ask:lineSketchNone/>
                    </ask:type>
                  </ask:lineSketchStyleProps>
                </a:ext>
              </a:extLst>
            </a:ln>
            <a:effectLst/>
          </p:spPr>
          <p:txBody>
            <a:bodyPr tIns="91440" bIns="0" rtlCol="0" anchor="t" anchorCtr="0"/>
            <a:lstStyle/>
            <a:p>
              <a:pPr algn="ctr" defTabSz="914377">
                <a:defRPr/>
              </a:pPr>
              <a:endParaRPr lang="en-US" sz="900" b="1" kern="0">
                <a:solidFill>
                  <a:srgbClr val="FFFFFF"/>
                </a:solidFill>
                <a:latin typeface="Arial"/>
              </a:endParaRPr>
            </a:p>
          </p:txBody>
        </p:sp>
        <p:sp>
          <p:nvSpPr>
            <p:cNvPr id="27" name="!!Freeform: Shape 8">
              <a:extLst>
                <a:ext uri="{FF2B5EF4-FFF2-40B4-BE49-F238E27FC236}">
                  <a16:creationId xmlns:a16="http://schemas.microsoft.com/office/drawing/2014/main" id="{0CDC6C50-912B-9C75-5E0B-20160B8F6E86}"/>
                </a:ext>
              </a:extLst>
            </p:cNvPr>
            <p:cNvSpPr/>
            <p:nvPr/>
          </p:nvSpPr>
          <p:spPr>
            <a:xfrm>
              <a:off x="3613986" y="4709184"/>
              <a:ext cx="4686665" cy="1155512"/>
            </a:xfrm>
            <a:custGeom>
              <a:avLst/>
              <a:gdLst>
                <a:gd name="connsiteX0" fmla="*/ 91892 w 1497401"/>
                <a:gd name="connsiteY0" fmla="*/ 0 h 369189"/>
                <a:gd name="connsiteX1" fmla="*/ 0 w 1497401"/>
                <a:gd name="connsiteY1" fmla="*/ 366760 h 369189"/>
                <a:gd name="connsiteX2" fmla="*/ 1384054 w 1497401"/>
                <a:gd name="connsiteY2" fmla="*/ 369189 h 369189"/>
                <a:gd name="connsiteX3" fmla="*/ 1497401 w 1497401"/>
                <a:gd name="connsiteY3" fmla="*/ 0 h 369189"/>
                <a:gd name="connsiteX4" fmla="*/ 91892 w 1497401"/>
                <a:gd name="connsiteY4" fmla="*/ 0 h 369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7401" h="369189">
                  <a:moveTo>
                    <a:pt x="91892" y="0"/>
                  </a:moveTo>
                  <a:lnTo>
                    <a:pt x="0" y="366760"/>
                  </a:lnTo>
                  <a:lnTo>
                    <a:pt x="1384054" y="369189"/>
                  </a:lnTo>
                  <a:lnTo>
                    <a:pt x="1497401" y="0"/>
                  </a:lnTo>
                  <a:lnTo>
                    <a:pt x="91892" y="0"/>
                  </a:lnTo>
                  <a:close/>
                </a:path>
              </a:pathLst>
            </a:custGeom>
            <a:solidFill>
              <a:srgbClr val="1D56C0"/>
            </a:solidFill>
            <a:ln w="31750" cap="sq" cmpd="sng" algn="ctr">
              <a:solidFill>
                <a:schemeClr val="accent2"/>
              </a:solidFill>
              <a:prstDash val="solid"/>
              <a:round/>
              <a:extLst>
                <a:ext uri="{C807C97D-BFC1-408E-A445-0C87EB9F89A2}">
                  <ask:lineSketchStyleProps xmlns:ask="http://schemas.microsoft.com/office/drawing/2018/sketchyshapes" sd="538350108">
                    <a:custGeom>
                      <a:avLst/>
                      <a:gdLst>
                        <a:gd name="connsiteX0" fmla="*/ 273752 w 4857182"/>
                        <a:gd name="connsiteY0" fmla="*/ 0 h 1216152"/>
                        <a:gd name="connsiteX1" fmla="*/ 974362 w 4857182"/>
                        <a:gd name="connsiteY1" fmla="*/ 0 h 1216152"/>
                        <a:gd name="connsiteX2" fmla="*/ 1491635 w 4857182"/>
                        <a:gd name="connsiteY2" fmla="*/ 0 h 1216152"/>
                        <a:gd name="connsiteX3" fmla="*/ 2100576 w 4857182"/>
                        <a:gd name="connsiteY3" fmla="*/ 0 h 1216152"/>
                        <a:gd name="connsiteX4" fmla="*/ 2755352 w 4857182"/>
                        <a:gd name="connsiteY4" fmla="*/ 0 h 1216152"/>
                        <a:gd name="connsiteX5" fmla="*/ 3501796 w 4857182"/>
                        <a:gd name="connsiteY5" fmla="*/ 0 h 1216152"/>
                        <a:gd name="connsiteX6" fmla="*/ 4019069 w 4857182"/>
                        <a:gd name="connsiteY6" fmla="*/ 0 h 1216152"/>
                        <a:gd name="connsiteX7" fmla="*/ 4857182 w 4857182"/>
                        <a:gd name="connsiteY7" fmla="*/ 0 h 1216152"/>
                        <a:gd name="connsiteX8" fmla="*/ 4684482 w 4857182"/>
                        <a:gd name="connsiteY8" fmla="*/ 583753 h 1216152"/>
                        <a:gd name="connsiteX9" fmla="*/ 4497390 w 4857182"/>
                        <a:gd name="connsiteY9" fmla="*/ 1216152 h 1216152"/>
                        <a:gd name="connsiteX10" fmla="*/ 3944854 w 4857182"/>
                        <a:gd name="connsiteY10" fmla="*/ 1215194 h 1216152"/>
                        <a:gd name="connsiteX11" fmla="*/ 3437291 w 4857182"/>
                        <a:gd name="connsiteY11" fmla="*/ 1214314 h 1216152"/>
                        <a:gd name="connsiteX12" fmla="*/ 2929728 w 4857182"/>
                        <a:gd name="connsiteY12" fmla="*/ 1213434 h 1216152"/>
                        <a:gd name="connsiteX13" fmla="*/ 2287244 w 4857182"/>
                        <a:gd name="connsiteY13" fmla="*/ 1212320 h 1216152"/>
                        <a:gd name="connsiteX14" fmla="*/ 1554812 w 4857182"/>
                        <a:gd name="connsiteY14" fmla="*/ 1211051 h 1216152"/>
                        <a:gd name="connsiteX15" fmla="*/ 822380 w 4857182"/>
                        <a:gd name="connsiteY15" fmla="*/ 1209781 h 1216152"/>
                        <a:gd name="connsiteX16" fmla="*/ 0 w 4857182"/>
                        <a:gd name="connsiteY16" fmla="*/ 1208355 h 1216152"/>
                        <a:gd name="connsiteX17" fmla="*/ 128663 w 4857182"/>
                        <a:gd name="connsiteY17" fmla="*/ 640428 h 1216152"/>
                        <a:gd name="connsiteX18" fmla="*/ 273752 w 4857182"/>
                        <a:gd name="connsiteY18" fmla="*/ 0 h 1216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57182" h="1216152" fill="none" extrusionOk="0">
                          <a:moveTo>
                            <a:pt x="273752" y="0"/>
                          </a:moveTo>
                          <a:cubicBezTo>
                            <a:pt x="471520" y="-13678"/>
                            <a:pt x="698857" y="12912"/>
                            <a:pt x="974362" y="0"/>
                          </a:cubicBezTo>
                          <a:cubicBezTo>
                            <a:pt x="1249867" y="-12912"/>
                            <a:pt x="1359263" y="7677"/>
                            <a:pt x="1491635" y="0"/>
                          </a:cubicBezTo>
                          <a:cubicBezTo>
                            <a:pt x="1624007" y="-7677"/>
                            <a:pt x="1908996" y="-3986"/>
                            <a:pt x="2100576" y="0"/>
                          </a:cubicBezTo>
                          <a:cubicBezTo>
                            <a:pt x="2292156" y="3986"/>
                            <a:pt x="2491944" y="13966"/>
                            <a:pt x="2755352" y="0"/>
                          </a:cubicBezTo>
                          <a:cubicBezTo>
                            <a:pt x="3018760" y="-13966"/>
                            <a:pt x="3323095" y="-32403"/>
                            <a:pt x="3501796" y="0"/>
                          </a:cubicBezTo>
                          <a:cubicBezTo>
                            <a:pt x="3680497" y="32403"/>
                            <a:pt x="3900609" y="-13376"/>
                            <a:pt x="4019069" y="0"/>
                          </a:cubicBezTo>
                          <a:cubicBezTo>
                            <a:pt x="4137529" y="13376"/>
                            <a:pt x="4545088" y="-27559"/>
                            <a:pt x="4857182" y="0"/>
                          </a:cubicBezTo>
                          <a:cubicBezTo>
                            <a:pt x="4797094" y="147262"/>
                            <a:pt x="4775116" y="375327"/>
                            <a:pt x="4684482" y="583753"/>
                          </a:cubicBezTo>
                          <a:cubicBezTo>
                            <a:pt x="4593848" y="792179"/>
                            <a:pt x="4610650" y="944268"/>
                            <a:pt x="4497390" y="1216152"/>
                          </a:cubicBezTo>
                          <a:cubicBezTo>
                            <a:pt x="4334703" y="1195059"/>
                            <a:pt x="4155313" y="1194478"/>
                            <a:pt x="3944854" y="1215194"/>
                          </a:cubicBezTo>
                          <a:cubicBezTo>
                            <a:pt x="3734395" y="1235910"/>
                            <a:pt x="3629438" y="1200994"/>
                            <a:pt x="3437291" y="1214314"/>
                          </a:cubicBezTo>
                          <a:cubicBezTo>
                            <a:pt x="3245144" y="1227634"/>
                            <a:pt x="3088514" y="1211839"/>
                            <a:pt x="2929728" y="1213434"/>
                          </a:cubicBezTo>
                          <a:cubicBezTo>
                            <a:pt x="2770942" y="1215029"/>
                            <a:pt x="2599372" y="1243557"/>
                            <a:pt x="2287244" y="1212320"/>
                          </a:cubicBezTo>
                          <a:cubicBezTo>
                            <a:pt x="1975116" y="1181083"/>
                            <a:pt x="1703338" y="1222051"/>
                            <a:pt x="1554812" y="1211051"/>
                          </a:cubicBezTo>
                          <a:cubicBezTo>
                            <a:pt x="1406286" y="1200051"/>
                            <a:pt x="1075324" y="1197881"/>
                            <a:pt x="822380" y="1209781"/>
                          </a:cubicBezTo>
                          <a:cubicBezTo>
                            <a:pt x="569436" y="1221681"/>
                            <a:pt x="286316" y="1168635"/>
                            <a:pt x="0" y="1208355"/>
                          </a:cubicBezTo>
                          <a:cubicBezTo>
                            <a:pt x="35550" y="1000707"/>
                            <a:pt x="90046" y="884372"/>
                            <a:pt x="128663" y="640428"/>
                          </a:cubicBezTo>
                          <a:cubicBezTo>
                            <a:pt x="167281" y="396484"/>
                            <a:pt x="235120" y="219716"/>
                            <a:pt x="273752" y="0"/>
                          </a:cubicBezTo>
                          <a:close/>
                        </a:path>
                        <a:path w="4857182" h="1216152" stroke="0" extrusionOk="0">
                          <a:moveTo>
                            <a:pt x="273752" y="0"/>
                          </a:moveTo>
                          <a:cubicBezTo>
                            <a:pt x="489885" y="4308"/>
                            <a:pt x="676254" y="-3342"/>
                            <a:pt x="791025" y="0"/>
                          </a:cubicBezTo>
                          <a:cubicBezTo>
                            <a:pt x="905796" y="3342"/>
                            <a:pt x="1145776" y="9890"/>
                            <a:pt x="1308298" y="0"/>
                          </a:cubicBezTo>
                          <a:cubicBezTo>
                            <a:pt x="1470820" y="-9890"/>
                            <a:pt x="1742250" y="15614"/>
                            <a:pt x="1963073" y="0"/>
                          </a:cubicBezTo>
                          <a:cubicBezTo>
                            <a:pt x="2183896" y="-15614"/>
                            <a:pt x="2366247" y="10900"/>
                            <a:pt x="2526180" y="0"/>
                          </a:cubicBezTo>
                          <a:cubicBezTo>
                            <a:pt x="2686113" y="-10900"/>
                            <a:pt x="3022207" y="1440"/>
                            <a:pt x="3180956" y="0"/>
                          </a:cubicBezTo>
                          <a:cubicBezTo>
                            <a:pt x="3339705" y="-1440"/>
                            <a:pt x="3453152" y="-15016"/>
                            <a:pt x="3698229" y="0"/>
                          </a:cubicBezTo>
                          <a:cubicBezTo>
                            <a:pt x="3943306" y="15016"/>
                            <a:pt x="4077012" y="-23477"/>
                            <a:pt x="4261336" y="0"/>
                          </a:cubicBezTo>
                          <a:cubicBezTo>
                            <a:pt x="4445660" y="23477"/>
                            <a:pt x="4644403" y="17333"/>
                            <a:pt x="4857182" y="0"/>
                          </a:cubicBezTo>
                          <a:cubicBezTo>
                            <a:pt x="4783211" y="146735"/>
                            <a:pt x="4735273" y="357257"/>
                            <a:pt x="4673688" y="620238"/>
                          </a:cubicBezTo>
                          <a:cubicBezTo>
                            <a:pt x="4612103" y="883219"/>
                            <a:pt x="4524058" y="1033271"/>
                            <a:pt x="4497390" y="1216152"/>
                          </a:cubicBezTo>
                          <a:cubicBezTo>
                            <a:pt x="4243152" y="1218358"/>
                            <a:pt x="4195850" y="1240309"/>
                            <a:pt x="3899880" y="1215116"/>
                          </a:cubicBezTo>
                          <a:cubicBezTo>
                            <a:pt x="3603910" y="1189923"/>
                            <a:pt x="3608085" y="1198581"/>
                            <a:pt x="3392317" y="1214236"/>
                          </a:cubicBezTo>
                          <a:cubicBezTo>
                            <a:pt x="3176549" y="1229891"/>
                            <a:pt x="3039106" y="1228821"/>
                            <a:pt x="2884754" y="1213356"/>
                          </a:cubicBezTo>
                          <a:cubicBezTo>
                            <a:pt x="2730402" y="1197891"/>
                            <a:pt x="2497708" y="1241569"/>
                            <a:pt x="2242270" y="1212242"/>
                          </a:cubicBezTo>
                          <a:cubicBezTo>
                            <a:pt x="1986832" y="1182915"/>
                            <a:pt x="1953776" y="1219792"/>
                            <a:pt x="1734708" y="1211362"/>
                          </a:cubicBezTo>
                          <a:cubicBezTo>
                            <a:pt x="1515640" y="1202932"/>
                            <a:pt x="1450591" y="1192332"/>
                            <a:pt x="1227145" y="1210482"/>
                          </a:cubicBezTo>
                          <a:cubicBezTo>
                            <a:pt x="1003700" y="1228632"/>
                            <a:pt x="814248" y="1185808"/>
                            <a:pt x="629635" y="1209447"/>
                          </a:cubicBezTo>
                          <a:cubicBezTo>
                            <a:pt x="445022" y="1233086"/>
                            <a:pt x="281931" y="1185642"/>
                            <a:pt x="0" y="1208355"/>
                          </a:cubicBezTo>
                          <a:cubicBezTo>
                            <a:pt x="40815" y="955063"/>
                            <a:pt x="102375" y="818494"/>
                            <a:pt x="134138" y="616261"/>
                          </a:cubicBezTo>
                          <a:cubicBezTo>
                            <a:pt x="165901" y="414028"/>
                            <a:pt x="233285" y="283479"/>
                            <a:pt x="273752" y="0"/>
                          </a:cubicBezTo>
                          <a:close/>
                        </a:path>
                      </a:pathLst>
                    </a:custGeom>
                    <ask:type>
                      <ask:lineSketchNone/>
                    </ask:type>
                  </ask:lineSketchStyleProps>
                </a:ext>
              </a:extLst>
            </a:ln>
            <a:effectLst/>
          </p:spPr>
          <p:txBody>
            <a:bodyPr tIns="91440" bIns="0" rtlCol="0" anchor="t" anchorCtr="0"/>
            <a:lstStyle/>
            <a:p>
              <a:pPr algn="ctr" defTabSz="914377">
                <a:defRPr/>
              </a:pPr>
              <a:endParaRPr lang="en-US" sz="900" b="1" kern="0">
                <a:solidFill>
                  <a:srgbClr val="FFFFFF"/>
                </a:solidFill>
                <a:latin typeface="Arial"/>
              </a:endParaRPr>
            </a:p>
          </p:txBody>
        </p:sp>
        <p:sp>
          <p:nvSpPr>
            <p:cNvPr id="33" name="!!Arrow: Chevron 6">
              <a:extLst>
                <a:ext uri="{FF2B5EF4-FFF2-40B4-BE49-F238E27FC236}">
                  <a16:creationId xmlns:a16="http://schemas.microsoft.com/office/drawing/2014/main" id="{9F27F817-B5CA-3814-CB43-E7F7A14474A9}"/>
                </a:ext>
              </a:extLst>
            </p:cNvPr>
            <p:cNvSpPr/>
            <p:nvPr/>
          </p:nvSpPr>
          <p:spPr>
            <a:xfrm>
              <a:off x="8261374" y="1795065"/>
              <a:ext cx="2293285" cy="4074699"/>
            </a:xfrm>
            <a:custGeom>
              <a:avLst/>
              <a:gdLst>
                <a:gd name="connsiteX0" fmla="*/ 532733 w 732710"/>
                <a:gd name="connsiteY0" fmla="*/ 810 h 1301876"/>
                <a:gd name="connsiteX1" fmla="*/ 0 w 732710"/>
                <a:gd name="connsiteY1" fmla="*/ 810 h 1301876"/>
                <a:gd name="connsiteX2" fmla="*/ 195525 w 732710"/>
                <a:gd name="connsiteY2" fmla="*/ 637175 h 1301876"/>
                <a:gd name="connsiteX3" fmla="*/ 195525 w 732710"/>
                <a:gd name="connsiteY3" fmla="*/ 665512 h 1301876"/>
                <a:gd name="connsiteX4" fmla="*/ 0 w 732710"/>
                <a:gd name="connsiteY4" fmla="*/ 1301877 h 1301876"/>
                <a:gd name="connsiteX5" fmla="*/ 532733 w 732710"/>
                <a:gd name="connsiteY5" fmla="*/ 1301877 h 1301876"/>
                <a:gd name="connsiteX6" fmla="*/ 732711 w 732710"/>
                <a:gd name="connsiteY6" fmla="*/ 650938 h 1301876"/>
                <a:gd name="connsiteX7" fmla="*/ 532733 w 732710"/>
                <a:gd name="connsiteY7" fmla="*/ 0 h 130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710" h="1301876">
                  <a:moveTo>
                    <a:pt x="532733" y="810"/>
                  </a:moveTo>
                  <a:lnTo>
                    <a:pt x="0" y="810"/>
                  </a:lnTo>
                  <a:lnTo>
                    <a:pt x="195525" y="637175"/>
                  </a:lnTo>
                  <a:cubicBezTo>
                    <a:pt x="198358" y="646486"/>
                    <a:pt x="198358" y="656606"/>
                    <a:pt x="195525" y="665512"/>
                  </a:cubicBezTo>
                  <a:lnTo>
                    <a:pt x="0" y="1301877"/>
                  </a:lnTo>
                  <a:lnTo>
                    <a:pt x="532733" y="1301877"/>
                  </a:lnTo>
                  <a:lnTo>
                    <a:pt x="732711" y="650938"/>
                  </a:lnTo>
                  <a:lnTo>
                    <a:pt x="532733" y="0"/>
                  </a:lnTo>
                  <a:close/>
                </a:path>
              </a:pathLst>
            </a:custGeom>
            <a:solidFill>
              <a:srgbClr val="0672CB"/>
            </a:solidFill>
            <a:ln w="31750" cap="sq" cmpd="sng" algn="ctr">
              <a:solidFill>
                <a:schemeClr val="accent2"/>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algn="ctr" defTabSz="914377">
                <a:defRPr/>
              </a:pPr>
              <a:endParaRPr lang="en-US" sz="1600" b="1" kern="0">
                <a:solidFill>
                  <a:srgbClr val="FFFFFF"/>
                </a:solidFill>
                <a:latin typeface="Arial Nova Light"/>
              </a:endParaRPr>
            </a:p>
          </p:txBody>
        </p:sp>
        <p:sp>
          <p:nvSpPr>
            <p:cNvPr id="37" name="Title 1">
              <a:extLst>
                <a:ext uri="{FF2B5EF4-FFF2-40B4-BE49-F238E27FC236}">
                  <a16:creationId xmlns:a16="http://schemas.microsoft.com/office/drawing/2014/main" id="{96059450-CA22-16C2-7511-F3AB1FC00977}"/>
                </a:ext>
              </a:extLst>
            </p:cNvPr>
            <p:cNvSpPr txBox="1">
              <a:spLocks/>
            </p:cNvSpPr>
            <p:nvPr/>
          </p:nvSpPr>
          <p:spPr>
            <a:xfrm>
              <a:off x="2983706" y="572737"/>
              <a:ext cx="6224588" cy="830997"/>
            </a:xfrm>
            <a:prstGeom prst="rect">
              <a:avLst/>
            </a:prstGeom>
          </p:spPr>
          <p:txBody>
            <a:bodyPr wrap="square" lIns="0" tIns="0" rIns="0" bIns="0" anchor="b">
              <a:spAutoFit/>
            </a:bodyPr>
            <a:lstStyle>
              <a:lvl1pPr algn="l" defTabSz="914400" rtl="0" eaLnBrk="1" latinLnBrk="0" hangingPunct="1">
                <a:lnSpc>
                  <a:spcPct val="90000"/>
                </a:lnSpc>
                <a:spcBef>
                  <a:spcPct val="0"/>
                </a:spcBef>
                <a:buNone/>
                <a:defRPr sz="3200" kern="1200">
                  <a:solidFill>
                    <a:schemeClr val="bg1"/>
                  </a:solidFill>
                  <a:latin typeface="Arial Nova Light" panose="020B0304020202020204" pitchFamily="34" charset="0"/>
                  <a:ea typeface="+mj-ea"/>
                  <a:cs typeface="+mj-cs"/>
                </a:defRPr>
              </a:lvl1pPr>
            </a:lstStyle>
            <a:p>
              <a:pPr algn="ctr" defTabSz="914377">
                <a:defRPr/>
              </a:pPr>
              <a:r>
                <a:rPr lang="en-US" sz="6000">
                  <a:solidFill>
                    <a:schemeClr val="tx2"/>
                  </a:solidFill>
                  <a:latin typeface="Arial Nova Light"/>
                </a:rPr>
                <a:t>The Dell AI Factory</a:t>
              </a:r>
            </a:p>
          </p:txBody>
        </p:sp>
        <p:sp>
          <p:nvSpPr>
            <p:cNvPr id="40" name="TextBox 39">
              <a:extLst>
                <a:ext uri="{FF2B5EF4-FFF2-40B4-BE49-F238E27FC236}">
                  <a16:creationId xmlns:a16="http://schemas.microsoft.com/office/drawing/2014/main" id="{DC64E97B-6CBA-0A7E-3AD3-44568C9D1073}"/>
                </a:ext>
              </a:extLst>
            </p:cNvPr>
            <p:cNvSpPr txBox="1"/>
            <p:nvPr/>
          </p:nvSpPr>
          <p:spPr>
            <a:xfrm>
              <a:off x="3998200" y="6073980"/>
              <a:ext cx="3563476" cy="276999"/>
            </a:xfrm>
            <a:prstGeom prst="rect">
              <a:avLst/>
            </a:prstGeom>
            <a:noFill/>
            <a:effectLst>
              <a:outerShdw blurRad="1270000" algn="ctr" rotWithShape="0">
                <a:srgbClr val="0D2155"/>
              </a:outerShdw>
            </a:effectLst>
          </p:spPr>
          <p:txBody>
            <a:bodyPr wrap="none" lIns="0" tIns="0" rIns="0" bIns="0" rtlCol="0" anchor="ctr">
              <a:spAutoFit/>
            </a:bodyPr>
            <a:lstStyle/>
            <a:p>
              <a:pPr algn="ctr" defTabSz="914354">
                <a:lnSpc>
                  <a:spcPct val="90000"/>
                </a:lnSpc>
                <a:defRPr/>
              </a:pPr>
              <a:r>
                <a:rPr lang="en-US" sz="2000" cap="all">
                  <a:solidFill>
                    <a:srgbClr val="FFFFFF"/>
                  </a:solidFill>
                  <a:latin typeface="Roboto" panose="02000000000000000000" pitchFamily="2" charset="0"/>
                  <a:ea typeface="Roboto" panose="02000000000000000000" pitchFamily="2" charset="0"/>
                </a:rPr>
                <a:t>Sustainability   </a:t>
              </a:r>
              <a:r>
                <a:rPr lang="en-US" sz="2000" cap="all">
                  <a:solidFill>
                    <a:srgbClr val="3FCDD9"/>
                  </a:solidFill>
                  <a:latin typeface="Roboto Light" panose="02000000000000000000" pitchFamily="2" charset="0"/>
                  <a:ea typeface="Roboto Light" panose="02000000000000000000" pitchFamily="2" charset="0"/>
                </a:rPr>
                <a:t>|</a:t>
              </a:r>
              <a:r>
                <a:rPr lang="en-US" sz="2000" cap="all">
                  <a:solidFill>
                    <a:srgbClr val="FFFFFF"/>
                  </a:solidFill>
                  <a:latin typeface="Roboto" panose="02000000000000000000" pitchFamily="2" charset="0"/>
                  <a:ea typeface="Roboto" panose="02000000000000000000" pitchFamily="2" charset="0"/>
                </a:rPr>
                <a:t>   Security</a:t>
              </a:r>
            </a:p>
          </p:txBody>
        </p:sp>
        <p:sp>
          <p:nvSpPr>
            <p:cNvPr id="42" name="TextBox 41">
              <a:extLst>
                <a:ext uri="{FF2B5EF4-FFF2-40B4-BE49-F238E27FC236}">
                  <a16:creationId xmlns:a16="http://schemas.microsoft.com/office/drawing/2014/main" id="{D7CAD469-9EFF-9D85-DA87-69BE3A4C1C11}"/>
                </a:ext>
              </a:extLst>
            </p:cNvPr>
            <p:cNvSpPr txBox="1"/>
            <p:nvPr/>
          </p:nvSpPr>
          <p:spPr>
            <a:xfrm rot="5400000">
              <a:off x="9167291" y="5671631"/>
              <a:ext cx="336307" cy="138499"/>
            </a:xfrm>
            <a:prstGeom prst="rect">
              <a:avLst/>
            </a:prstGeom>
            <a:noFill/>
          </p:spPr>
          <p:txBody>
            <a:bodyPr wrap="square" lIns="0" tIns="0" rIns="0" bIns="0" rtlCol="0">
              <a:spAutoFit/>
            </a:bodyPr>
            <a:lstStyle/>
            <a:p>
              <a:pPr algn="ctr" defTabSz="914354">
                <a:defRPr/>
              </a:pPr>
              <a:r>
                <a:rPr lang="en-US" sz="900" spc="300">
                  <a:solidFill>
                    <a:srgbClr val="CBEEFF"/>
                  </a:solidFill>
                  <a:latin typeface="Arial"/>
                  <a:ea typeface="Calibri" panose="020F0502020204030204" pitchFamily="34" charset="0"/>
                  <a:cs typeface="Calibri" panose="020F0502020204030204" pitchFamily="34" charset="0"/>
                </a:rPr>
                <a:t>•••</a:t>
              </a:r>
              <a:endParaRPr lang="en-US" sz="900" spc="300">
                <a:solidFill>
                  <a:srgbClr val="CBEEFF"/>
                </a:solidFill>
                <a:latin typeface="Arial"/>
              </a:endParaRPr>
            </a:p>
          </p:txBody>
        </p:sp>
        <p:grpSp>
          <p:nvGrpSpPr>
            <p:cNvPr id="44" name="Group 43">
              <a:extLst>
                <a:ext uri="{FF2B5EF4-FFF2-40B4-BE49-F238E27FC236}">
                  <a16:creationId xmlns:a16="http://schemas.microsoft.com/office/drawing/2014/main" id="{EFBFA198-91A7-D99F-6B2F-69ADB0F70C9B}"/>
                </a:ext>
              </a:extLst>
            </p:cNvPr>
            <p:cNvGrpSpPr/>
            <p:nvPr/>
          </p:nvGrpSpPr>
          <p:grpSpPr>
            <a:xfrm>
              <a:off x="8515935" y="2365944"/>
              <a:ext cx="1639019" cy="505645"/>
              <a:chOff x="8515935" y="2365943"/>
              <a:chExt cx="1639018" cy="505645"/>
            </a:xfrm>
          </p:grpSpPr>
          <p:sp>
            <p:nvSpPr>
              <p:cNvPr id="54" name="Rectangle 53">
                <a:extLst>
                  <a:ext uri="{FF2B5EF4-FFF2-40B4-BE49-F238E27FC236}">
                    <a16:creationId xmlns:a16="http://schemas.microsoft.com/office/drawing/2014/main" id="{C11BED93-658E-6B54-0058-535B6EA35A5A}"/>
                  </a:ext>
                </a:extLst>
              </p:cNvPr>
              <p:cNvSpPr/>
              <p:nvPr/>
            </p:nvSpPr>
            <p:spPr>
              <a:xfrm>
                <a:off x="8515935" y="2654502"/>
                <a:ext cx="1639018" cy="217086"/>
              </a:xfrm>
              <a:prstGeom prst="rect">
                <a:avLst/>
              </a:prstGeom>
              <a:noFill/>
              <a:ln w="12700" cap="flat" cmpd="sng" algn="ctr">
                <a:noFill/>
                <a:prstDash val="solid"/>
                <a:miter lim="800000"/>
              </a:ln>
              <a:effectLst/>
            </p:spPr>
            <p:txBody>
              <a:bodyPr rtlCol="0" anchor="t"/>
              <a:lstStyle/>
              <a:p>
                <a:pPr algn="ctr" defTabSz="914377">
                  <a:defRPr/>
                </a:pPr>
                <a:r>
                  <a:rPr lang="en-US" sz="900" kern="0">
                    <a:solidFill>
                      <a:srgbClr val="FFFFFF"/>
                    </a:solidFill>
                    <a:latin typeface="Arial"/>
                  </a:rPr>
                  <a:t>Content &amp; code generation</a:t>
                </a:r>
              </a:p>
            </p:txBody>
          </p:sp>
          <p:pic>
            <p:nvPicPr>
              <p:cNvPr id="55" name="Graphic 54">
                <a:extLst>
                  <a:ext uri="{FF2B5EF4-FFF2-40B4-BE49-F238E27FC236}">
                    <a16:creationId xmlns:a16="http://schemas.microsoft.com/office/drawing/2014/main" id="{8B1118E5-6162-975F-B7A5-63E5E4356CC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33554" y="2365943"/>
                <a:ext cx="203780" cy="274320"/>
              </a:xfrm>
              <a:prstGeom prst="rect">
                <a:avLst/>
              </a:prstGeom>
              <a:effectLst/>
            </p:spPr>
          </p:pic>
        </p:grpSp>
        <p:grpSp>
          <p:nvGrpSpPr>
            <p:cNvPr id="56" name="Group 55">
              <a:extLst>
                <a:ext uri="{FF2B5EF4-FFF2-40B4-BE49-F238E27FC236}">
                  <a16:creationId xmlns:a16="http://schemas.microsoft.com/office/drawing/2014/main" id="{2292CD27-EA1A-EC38-2B37-E3EA699401EF}"/>
                </a:ext>
              </a:extLst>
            </p:cNvPr>
            <p:cNvGrpSpPr/>
            <p:nvPr/>
          </p:nvGrpSpPr>
          <p:grpSpPr>
            <a:xfrm>
              <a:off x="9093255" y="3062539"/>
              <a:ext cx="1057307" cy="457364"/>
              <a:chOff x="9164778" y="3067174"/>
              <a:chExt cx="1057306" cy="457364"/>
            </a:xfrm>
          </p:grpSpPr>
          <p:sp>
            <p:nvSpPr>
              <p:cNvPr id="57" name="Rectangle 56">
                <a:extLst>
                  <a:ext uri="{FF2B5EF4-FFF2-40B4-BE49-F238E27FC236}">
                    <a16:creationId xmlns:a16="http://schemas.microsoft.com/office/drawing/2014/main" id="{5F9E2891-0140-F7F9-2EC9-3736A7DDC239}"/>
                  </a:ext>
                </a:extLst>
              </p:cNvPr>
              <p:cNvSpPr/>
              <p:nvPr/>
            </p:nvSpPr>
            <p:spPr>
              <a:xfrm>
                <a:off x="9164778" y="3307452"/>
                <a:ext cx="1057306" cy="217086"/>
              </a:xfrm>
              <a:prstGeom prst="rect">
                <a:avLst/>
              </a:prstGeom>
              <a:noFill/>
              <a:ln w="12700" cap="flat" cmpd="sng" algn="ctr">
                <a:noFill/>
                <a:prstDash val="solid"/>
                <a:miter lim="800000"/>
              </a:ln>
              <a:effectLst/>
            </p:spPr>
            <p:txBody>
              <a:bodyPr rtlCol="0" anchor="t"/>
              <a:lstStyle/>
              <a:p>
                <a:pPr algn="ctr" defTabSz="914377">
                  <a:defRPr/>
                </a:pPr>
                <a:r>
                  <a:rPr lang="en-US" sz="900" kern="0">
                    <a:solidFill>
                      <a:srgbClr val="FFFFFF"/>
                    </a:solidFill>
                    <a:latin typeface="Arial"/>
                  </a:rPr>
                  <a:t>Digital assistant</a:t>
                </a:r>
              </a:p>
            </p:txBody>
          </p:sp>
          <p:pic>
            <p:nvPicPr>
              <p:cNvPr id="58" name="Graphic 57">
                <a:extLst>
                  <a:ext uri="{FF2B5EF4-FFF2-40B4-BE49-F238E27FC236}">
                    <a16:creationId xmlns:a16="http://schemas.microsoft.com/office/drawing/2014/main" id="{A9E8F84B-A4A3-5884-5EB7-54B76355064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74559" y="3067174"/>
                <a:ext cx="237744" cy="230314"/>
              </a:xfrm>
              <a:prstGeom prst="rect">
                <a:avLst/>
              </a:prstGeom>
            </p:spPr>
          </p:pic>
        </p:grpSp>
        <p:grpSp>
          <p:nvGrpSpPr>
            <p:cNvPr id="59" name="Group 58">
              <a:extLst>
                <a:ext uri="{FF2B5EF4-FFF2-40B4-BE49-F238E27FC236}">
                  <a16:creationId xmlns:a16="http://schemas.microsoft.com/office/drawing/2014/main" id="{4C3D4901-00D6-E248-DC1E-969DED4D9B96}"/>
                </a:ext>
              </a:extLst>
            </p:cNvPr>
            <p:cNvGrpSpPr/>
            <p:nvPr/>
          </p:nvGrpSpPr>
          <p:grpSpPr>
            <a:xfrm>
              <a:off x="9292387" y="3710853"/>
              <a:ext cx="1004212" cy="511128"/>
              <a:chOff x="9292386" y="3703906"/>
              <a:chExt cx="1004212" cy="511128"/>
            </a:xfrm>
          </p:grpSpPr>
          <p:sp>
            <p:nvSpPr>
              <p:cNvPr id="60" name="Rectangle 59">
                <a:extLst>
                  <a:ext uri="{FF2B5EF4-FFF2-40B4-BE49-F238E27FC236}">
                    <a16:creationId xmlns:a16="http://schemas.microsoft.com/office/drawing/2014/main" id="{1E20523F-EA99-C39D-9280-02009459B3CB}"/>
                  </a:ext>
                </a:extLst>
              </p:cNvPr>
              <p:cNvSpPr/>
              <p:nvPr/>
            </p:nvSpPr>
            <p:spPr>
              <a:xfrm>
                <a:off x="9292386" y="3997948"/>
                <a:ext cx="1004212" cy="217086"/>
              </a:xfrm>
              <a:prstGeom prst="rect">
                <a:avLst/>
              </a:prstGeom>
              <a:noFill/>
              <a:ln w="12700" cap="flat" cmpd="sng" algn="ctr">
                <a:noFill/>
                <a:prstDash val="solid"/>
                <a:miter lim="800000"/>
              </a:ln>
              <a:effectLst/>
            </p:spPr>
            <p:txBody>
              <a:bodyPr rtlCol="0" anchor="t"/>
              <a:lstStyle/>
              <a:p>
                <a:pPr algn="ctr" defTabSz="914377">
                  <a:defRPr/>
                </a:pPr>
                <a:r>
                  <a:rPr lang="en-US" sz="900" kern="0">
                    <a:solidFill>
                      <a:srgbClr val="FFFFFF"/>
                    </a:solidFill>
                    <a:latin typeface="Arial"/>
                  </a:rPr>
                  <a:t>Data creation</a:t>
                </a:r>
              </a:p>
            </p:txBody>
          </p:sp>
          <p:pic>
            <p:nvPicPr>
              <p:cNvPr id="61" name="Graphic 60">
                <a:extLst>
                  <a:ext uri="{FF2B5EF4-FFF2-40B4-BE49-F238E27FC236}">
                    <a16:creationId xmlns:a16="http://schemas.microsoft.com/office/drawing/2014/main" id="{E24CD93A-0512-B622-125A-7B4A321D496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96521" y="3703906"/>
                <a:ext cx="195942" cy="274320"/>
              </a:xfrm>
              <a:prstGeom prst="rect">
                <a:avLst/>
              </a:prstGeom>
            </p:spPr>
          </p:pic>
        </p:grpSp>
        <p:grpSp>
          <p:nvGrpSpPr>
            <p:cNvPr id="62" name="Group 61">
              <a:extLst>
                <a:ext uri="{FF2B5EF4-FFF2-40B4-BE49-F238E27FC236}">
                  <a16:creationId xmlns:a16="http://schemas.microsoft.com/office/drawing/2014/main" id="{6E9050C9-FB82-4FE0-213A-B7C8D59A35B1}"/>
                </a:ext>
              </a:extLst>
            </p:cNvPr>
            <p:cNvGrpSpPr/>
            <p:nvPr/>
          </p:nvGrpSpPr>
          <p:grpSpPr>
            <a:xfrm>
              <a:off x="9092644" y="4412921"/>
              <a:ext cx="1058531" cy="436998"/>
              <a:chOff x="9021733" y="4454609"/>
              <a:chExt cx="1058531" cy="436998"/>
            </a:xfrm>
          </p:grpSpPr>
          <p:sp>
            <p:nvSpPr>
              <p:cNvPr id="320" name="Rectangle 319">
                <a:extLst>
                  <a:ext uri="{FF2B5EF4-FFF2-40B4-BE49-F238E27FC236}">
                    <a16:creationId xmlns:a16="http://schemas.microsoft.com/office/drawing/2014/main" id="{A390756D-02B3-B199-EC75-BED0FFF3E9B3}"/>
                  </a:ext>
                </a:extLst>
              </p:cNvPr>
              <p:cNvSpPr/>
              <p:nvPr/>
            </p:nvSpPr>
            <p:spPr>
              <a:xfrm>
                <a:off x="9021733" y="4674521"/>
                <a:ext cx="1058531" cy="217086"/>
              </a:xfrm>
              <a:prstGeom prst="rect">
                <a:avLst/>
              </a:prstGeom>
              <a:noFill/>
              <a:ln w="12700" cap="flat" cmpd="sng" algn="ctr">
                <a:noFill/>
                <a:prstDash val="solid"/>
                <a:miter lim="800000"/>
              </a:ln>
              <a:effectLst/>
            </p:spPr>
            <p:txBody>
              <a:bodyPr rtlCol="0" anchor="t"/>
              <a:lstStyle/>
              <a:p>
                <a:pPr algn="ctr" defTabSz="914377">
                  <a:defRPr/>
                </a:pPr>
                <a:r>
                  <a:rPr lang="en-US" sz="900" kern="0">
                    <a:solidFill>
                      <a:srgbClr val="FFFFFF"/>
                    </a:solidFill>
                    <a:latin typeface="Arial"/>
                  </a:rPr>
                  <a:t>Computer vision</a:t>
                </a:r>
              </a:p>
            </p:txBody>
          </p:sp>
          <p:pic>
            <p:nvPicPr>
              <p:cNvPr id="321" name="Graphic 320">
                <a:extLst>
                  <a:ext uri="{FF2B5EF4-FFF2-40B4-BE49-F238E27FC236}">
                    <a16:creationId xmlns:a16="http://schemas.microsoft.com/office/drawing/2014/main" id="{2F2900A9-CAB5-260C-FEE8-3A90DEBDBFC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392706" y="4454609"/>
                <a:ext cx="316584" cy="218594"/>
              </a:xfrm>
              <a:prstGeom prst="rect">
                <a:avLst/>
              </a:prstGeom>
              <a:effectLst/>
            </p:spPr>
          </p:pic>
        </p:grpSp>
        <p:sp>
          <p:nvSpPr>
            <p:cNvPr id="323" name="Rectangle 322">
              <a:extLst>
                <a:ext uri="{FF2B5EF4-FFF2-40B4-BE49-F238E27FC236}">
                  <a16:creationId xmlns:a16="http://schemas.microsoft.com/office/drawing/2014/main" id="{79EEABEA-4AD9-7E09-7507-EDF089865306}"/>
                </a:ext>
              </a:extLst>
            </p:cNvPr>
            <p:cNvSpPr/>
            <p:nvPr/>
          </p:nvSpPr>
          <p:spPr>
            <a:xfrm>
              <a:off x="8903243" y="5328406"/>
              <a:ext cx="864405" cy="217087"/>
            </a:xfrm>
            <a:prstGeom prst="rect">
              <a:avLst/>
            </a:prstGeom>
            <a:noFill/>
            <a:ln w="12700" cap="flat" cmpd="sng" algn="ctr">
              <a:noFill/>
              <a:prstDash val="solid"/>
              <a:miter lim="800000"/>
            </a:ln>
            <a:effectLst/>
          </p:spPr>
          <p:txBody>
            <a:bodyPr rtlCol="0" anchor="t"/>
            <a:lstStyle/>
            <a:p>
              <a:pPr algn="ctr" defTabSz="914377">
                <a:defRPr/>
              </a:pPr>
              <a:r>
                <a:rPr lang="en-US" sz="900" kern="0">
                  <a:solidFill>
                    <a:srgbClr val="FFFFFF"/>
                  </a:solidFill>
                  <a:latin typeface="Arial"/>
                </a:rPr>
                <a:t>Digital twins</a:t>
              </a:r>
            </a:p>
          </p:txBody>
        </p:sp>
        <p:pic>
          <p:nvPicPr>
            <p:cNvPr id="324" name="Graphic 323">
              <a:extLst>
                <a:ext uri="{FF2B5EF4-FFF2-40B4-BE49-F238E27FC236}">
                  <a16:creationId xmlns:a16="http://schemas.microsoft.com/office/drawing/2014/main" id="{6442B98A-C5E4-FF25-C016-519E21E1635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99767" y="5040881"/>
              <a:ext cx="271357" cy="271359"/>
            </a:xfrm>
            <a:prstGeom prst="rect">
              <a:avLst/>
            </a:prstGeom>
            <a:effectLst/>
          </p:spPr>
        </p:pic>
        <p:sp>
          <p:nvSpPr>
            <p:cNvPr id="329" name="TextBox 328">
              <a:extLst>
                <a:ext uri="{FF2B5EF4-FFF2-40B4-BE49-F238E27FC236}">
                  <a16:creationId xmlns:a16="http://schemas.microsoft.com/office/drawing/2014/main" id="{1ECEF2C6-74D6-9918-0CEA-D9D09AE90982}"/>
                </a:ext>
              </a:extLst>
            </p:cNvPr>
            <p:cNvSpPr txBox="1"/>
            <p:nvPr/>
          </p:nvSpPr>
          <p:spPr>
            <a:xfrm>
              <a:off x="8579058" y="1931894"/>
              <a:ext cx="1181415" cy="246221"/>
            </a:xfrm>
            <a:prstGeom prst="rect">
              <a:avLst/>
            </a:prstGeom>
            <a:noFill/>
          </p:spPr>
          <p:txBody>
            <a:bodyPr wrap="square" lIns="0" tIns="0" rIns="0" bIns="0" rtlCol="0">
              <a:spAutoFit/>
            </a:bodyPr>
            <a:lstStyle/>
            <a:p>
              <a:pPr algn="ctr" defTabSz="914354">
                <a:defRPr/>
              </a:pPr>
              <a:r>
                <a:rPr lang="en-US" sz="1600" b="1" cap="all">
                  <a:solidFill>
                    <a:srgbClr val="FFFFFF"/>
                  </a:solidFill>
                  <a:latin typeface="Arial"/>
                </a:rPr>
                <a:t>Use cases</a:t>
              </a:r>
            </a:p>
          </p:txBody>
        </p:sp>
        <p:sp>
          <p:nvSpPr>
            <p:cNvPr id="330" name="Rectangle 329">
              <a:extLst>
                <a:ext uri="{FF2B5EF4-FFF2-40B4-BE49-F238E27FC236}">
                  <a16:creationId xmlns:a16="http://schemas.microsoft.com/office/drawing/2014/main" id="{0682FEEA-A048-B4D1-272A-3BEC4614382D}"/>
                </a:ext>
              </a:extLst>
            </p:cNvPr>
            <p:cNvSpPr/>
            <p:nvPr/>
          </p:nvSpPr>
          <p:spPr>
            <a:xfrm>
              <a:off x="5207668" y="4091793"/>
              <a:ext cx="870163" cy="230832"/>
            </a:xfrm>
            <a:prstGeom prst="rect">
              <a:avLst/>
            </a:prstGeom>
            <a:noFill/>
          </p:spPr>
          <p:txBody>
            <a:bodyPr wrap="square" lIns="91440" tIns="45720" rIns="91440" bIns="45720" anchor="t">
              <a:spAutoFit/>
            </a:bodyPr>
            <a:lstStyle/>
            <a:p>
              <a:pPr algn="ctr" defTabSz="914354">
                <a:defRPr/>
              </a:pPr>
              <a:r>
                <a:rPr lang="en-US" sz="900">
                  <a:solidFill>
                    <a:srgbClr val="FFFFFF"/>
                  </a:solidFill>
                  <a:latin typeface="Arial"/>
                </a:rPr>
                <a:t>Models</a:t>
              </a:r>
            </a:p>
          </p:txBody>
        </p:sp>
        <p:sp>
          <p:nvSpPr>
            <p:cNvPr id="331" name="Rectangle 330">
              <a:extLst>
                <a:ext uri="{FF2B5EF4-FFF2-40B4-BE49-F238E27FC236}">
                  <a16:creationId xmlns:a16="http://schemas.microsoft.com/office/drawing/2014/main" id="{DFB86C13-A586-4BCD-C025-15673BE80D65}"/>
                </a:ext>
              </a:extLst>
            </p:cNvPr>
            <p:cNvSpPr/>
            <p:nvPr/>
          </p:nvSpPr>
          <p:spPr>
            <a:xfrm>
              <a:off x="6147388" y="4091793"/>
              <a:ext cx="950011" cy="230832"/>
            </a:xfrm>
            <a:prstGeom prst="rect">
              <a:avLst/>
            </a:prstGeom>
            <a:noFill/>
          </p:spPr>
          <p:txBody>
            <a:bodyPr wrap="square" tIns="45720" anchor="t">
              <a:spAutoFit/>
            </a:bodyPr>
            <a:lstStyle/>
            <a:p>
              <a:pPr algn="ctr" defTabSz="914354">
                <a:defRPr/>
              </a:pPr>
              <a:r>
                <a:rPr lang="en-US" sz="900" kern="0">
                  <a:solidFill>
                    <a:srgbClr val="FFFFFF"/>
                  </a:solidFill>
                  <a:latin typeface="Arial"/>
                </a:rPr>
                <a:t>Solutions</a:t>
              </a:r>
            </a:p>
          </p:txBody>
        </p:sp>
        <p:sp>
          <p:nvSpPr>
            <p:cNvPr id="332" name="TextBox 331">
              <a:extLst>
                <a:ext uri="{FF2B5EF4-FFF2-40B4-BE49-F238E27FC236}">
                  <a16:creationId xmlns:a16="http://schemas.microsoft.com/office/drawing/2014/main" id="{0ED7E2E8-22AB-79ED-9067-90C48260CDBB}"/>
                </a:ext>
              </a:extLst>
            </p:cNvPr>
            <p:cNvSpPr txBox="1"/>
            <p:nvPr/>
          </p:nvSpPr>
          <p:spPr>
            <a:xfrm>
              <a:off x="7166956" y="4091793"/>
              <a:ext cx="1369713" cy="230832"/>
            </a:xfrm>
            <a:prstGeom prst="rect">
              <a:avLst/>
            </a:prstGeom>
            <a:noFill/>
          </p:spPr>
          <p:txBody>
            <a:bodyPr wrap="square" lIns="91440" tIns="45720" rIns="91440" bIns="45720" anchor="t">
              <a:spAutoFit/>
            </a:bodyPr>
            <a:lstStyle>
              <a:defPPr>
                <a:defRPr lang="en-US"/>
              </a:defPPr>
              <a:lvl1pPr marR="0" lvl="0" indent="0" algn="ctr" fontAlgn="auto">
                <a:lnSpc>
                  <a:spcPct val="100000"/>
                </a:lnSpc>
                <a:spcBef>
                  <a:spcPts val="0"/>
                </a:spcBef>
                <a:spcAft>
                  <a:spcPts val="0"/>
                </a:spcAft>
                <a:buClrTx/>
                <a:buSzTx/>
                <a:buFontTx/>
                <a:buNone/>
                <a:tabLst/>
                <a:defRPr sz="900" cap="all">
                  <a:solidFill>
                    <a:schemeClr val="tx2"/>
                  </a:solidFill>
                </a:defRPr>
              </a:lvl1pPr>
            </a:lstStyle>
            <a:p>
              <a:pPr defTabSz="914354">
                <a:defRPr/>
              </a:pPr>
              <a:r>
                <a:rPr lang="en-US" cap="none">
                  <a:solidFill>
                    <a:srgbClr val="FFFFFF"/>
                  </a:solidFill>
                  <a:latin typeface="Arial"/>
                </a:rPr>
                <a:t>Frameworks &amp; tools</a:t>
              </a:r>
            </a:p>
          </p:txBody>
        </p:sp>
        <p:sp>
          <p:nvSpPr>
            <p:cNvPr id="334" name="TextBox 333">
              <a:extLst>
                <a:ext uri="{FF2B5EF4-FFF2-40B4-BE49-F238E27FC236}">
                  <a16:creationId xmlns:a16="http://schemas.microsoft.com/office/drawing/2014/main" id="{DDEA9A48-8FF6-588E-F505-402EE9EED8CA}"/>
                </a:ext>
              </a:extLst>
            </p:cNvPr>
            <p:cNvSpPr txBox="1"/>
            <p:nvPr/>
          </p:nvSpPr>
          <p:spPr>
            <a:xfrm>
              <a:off x="5097639" y="3267270"/>
              <a:ext cx="1923605" cy="246221"/>
            </a:xfrm>
            <a:prstGeom prst="rect">
              <a:avLst/>
            </a:prstGeom>
            <a:noFill/>
          </p:spPr>
          <p:txBody>
            <a:bodyPr wrap="square" lIns="0" tIns="0" rIns="0" bIns="0" rtlCol="0">
              <a:spAutoFit/>
            </a:bodyPr>
            <a:lstStyle/>
            <a:p>
              <a:pPr algn="ctr" defTabSz="914354">
                <a:defRPr/>
              </a:pPr>
              <a:r>
                <a:rPr lang="en-US" sz="1600" b="1" cap="all">
                  <a:solidFill>
                    <a:srgbClr val="FFFFFF"/>
                  </a:solidFill>
                  <a:latin typeface="Arial"/>
                </a:rPr>
                <a:t>Open ecosystem</a:t>
              </a:r>
            </a:p>
          </p:txBody>
        </p:sp>
        <p:sp>
          <p:nvSpPr>
            <p:cNvPr id="335" name="Rectangle 334">
              <a:extLst>
                <a:ext uri="{FF2B5EF4-FFF2-40B4-BE49-F238E27FC236}">
                  <a16:creationId xmlns:a16="http://schemas.microsoft.com/office/drawing/2014/main" id="{951D9D14-B4FE-BC89-0D40-2BC812D5B2A7}"/>
                </a:ext>
              </a:extLst>
            </p:cNvPr>
            <p:cNvSpPr/>
            <p:nvPr/>
          </p:nvSpPr>
          <p:spPr>
            <a:xfrm>
              <a:off x="4188099" y="4091793"/>
              <a:ext cx="950012" cy="230832"/>
            </a:xfrm>
            <a:prstGeom prst="rect">
              <a:avLst/>
            </a:prstGeom>
            <a:noFill/>
          </p:spPr>
          <p:txBody>
            <a:bodyPr wrap="square" lIns="91440" tIns="45720" rIns="91440" bIns="45720" anchor="t">
              <a:spAutoFit/>
            </a:bodyPr>
            <a:lstStyle/>
            <a:p>
              <a:pPr algn="ctr" defTabSz="914354">
                <a:defRPr/>
              </a:pPr>
              <a:r>
                <a:rPr lang="en-US" sz="900">
                  <a:solidFill>
                    <a:srgbClr val="FFFFFF"/>
                  </a:solidFill>
                  <a:latin typeface="Arial"/>
                </a:rPr>
                <a:t>Applications</a:t>
              </a:r>
            </a:p>
          </p:txBody>
        </p:sp>
        <p:grpSp>
          <p:nvGrpSpPr>
            <p:cNvPr id="336" name="Group 335">
              <a:extLst>
                <a:ext uri="{FF2B5EF4-FFF2-40B4-BE49-F238E27FC236}">
                  <a16:creationId xmlns:a16="http://schemas.microsoft.com/office/drawing/2014/main" id="{526B9731-8A62-70ED-B67B-956E781F2B1C}"/>
                </a:ext>
              </a:extLst>
            </p:cNvPr>
            <p:cNvGrpSpPr/>
            <p:nvPr/>
          </p:nvGrpSpPr>
          <p:grpSpPr>
            <a:xfrm>
              <a:off x="6497411" y="3811209"/>
              <a:ext cx="249964" cy="268461"/>
              <a:chOff x="1170075" y="4614730"/>
              <a:chExt cx="295208" cy="317053"/>
            </a:xfrm>
          </p:grpSpPr>
          <p:pic>
            <p:nvPicPr>
              <p:cNvPr id="337" name="Graphic 336">
                <a:extLst>
                  <a:ext uri="{FF2B5EF4-FFF2-40B4-BE49-F238E27FC236}">
                    <a16:creationId xmlns:a16="http://schemas.microsoft.com/office/drawing/2014/main" id="{45740EA2-27B1-154D-7DFF-CD2F36A786F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249097" y="4703991"/>
                <a:ext cx="138532" cy="138532"/>
              </a:xfrm>
              <a:prstGeom prst="rect">
                <a:avLst/>
              </a:prstGeom>
            </p:spPr>
          </p:pic>
          <p:grpSp>
            <p:nvGrpSpPr>
              <p:cNvPr id="338" name="Graphic 102">
                <a:extLst>
                  <a:ext uri="{FF2B5EF4-FFF2-40B4-BE49-F238E27FC236}">
                    <a16:creationId xmlns:a16="http://schemas.microsoft.com/office/drawing/2014/main" id="{78B4D7DF-1564-4460-7ACE-FAE0F14EF91A}"/>
                  </a:ext>
                </a:extLst>
              </p:cNvPr>
              <p:cNvGrpSpPr/>
              <p:nvPr/>
            </p:nvGrpSpPr>
            <p:grpSpPr>
              <a:xfrm>
                <a:off x="1170075" y="4614730"/>
                <a:ext cx="295208" cy="317053"/>
                <a:chOff x="1170075" y="4614730"/>
                <a:chExt cx="295208" cy="317053"/>
              </a:xfrm>
              <a:noFill/>
            </p:grpSpPr>
            <p:sp>
              <p:nvSpPr>
                <p:cNvPr id="344" name="Freeform: Shape 343">
                  <a:extLst>
                    <a:ext uri="{FF2B5EF4-FFF2-40B4-BE49-F238E27FC236}">
                      <a16:creationId xmlns:a16="http://schemas.microsoft.com/office/drawing/2014/main" id="{94E03451-0B0D-F274-8B76-F94D5C086085}"/>
                    </a:ext>
                  </a:extLst>
                </p:cNvPr>
                <p:cNvSpPr/>
                <p:nvPr/>
              </p:nvSpPr>
              <p:spPr>
                <a:xfrm>
                  <a:off x="1194182" y="4649078"/>
                  <a:ext cx="248364" cy="248358"/>
                </a:xfrm>
                <a:custGeom>
                  <a:avLst/>
                  <a:gdLst>
                    <a:gd name="connsiteX0" fmla="*/ 213531 w 248363"/>
                    <a:gd name="connsiteY0" fmla="*/ 37939 h 248358"/>
                    <a:gd name="connsiteX1" fmla="*/ 38431 w 248363"/>
                    <a:gd name="connsiteY1" fmla="*/ 34360 h 248358"/>
                    <a:gd name="connsiteX2" fmla="*/ 8002 w 248363"/>
                    <a:gd name="connsiteY2" fmla="*/ 168127 h 248358"/>
                    <a:gd name="connsiteX3" fmla="*/ 33909 w 248363"/>
                    <a:gd name="connsiteY3" fmla="*/ 209452 h 248358"/>
                    <a:gd name="connsiteX4" fmla="*/ 34364 w 248363"/>
                    <a:gd name="connsiteY4" fmla="*/ 209929 h 248358"/>
                    <a:gd name="connsiteX5" fmla="*/ 209933 w 248363"/>
                    <a:gd name="connsiteY5" fmla="*/ 213999 h 248358"/>
                    <a:gd name="connsiteX6" fmla="*/ 240442 w 248363"/>
                    <a:gd name="connsiteY6" fmla="*/ 80442 h 24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363" h="248358">
                      <a:moveTo>
                        <a:pt x="213531" y="37939"/>
                      </a:moveTo>
                      <a:cubicBezTo>
                        <a:pt x="166123" y="-11187"/>
                        <a:pt x="87872" y="-12841"/>
                        <a:pt x="38431" y="34360"/>
                      </a:cubicBezTo>
                      <a:cubicBezTo>
                        <a:pt x="1255" y="69852"/>
                        <a:pt x="-9085" y="122894"/>
                        <a:pt x="8002" y="168127"/>
                      </a:cubicBezTo>
                      <a:moveTo>
                        <a:pt x="33909" y="209452"/>
                      </a:moveTo>
                      <a:cubicBezTo>
                        <a:pt x="34060" y="209611"/>
                        <a:pt x="34212" y="209770"/>
                        <a:pt x="34364" y="209929"/>
                      </a:cubicBezTo>
                      <a:cubicBezTo>
                        <a:pt x="81721" y="259536"/>
                        <a:pt x="160326" y="261356"/>
                        <a:pt x="209933" y="213999"/>
                      </a:cubicBezTo>
                      <a:cubicBezTo>
                        <a:pt x="247051" y="178561"/>
                        <a:pt x="257417" y="125628"/>
                        <a:pt x="240442" y="80442"/>
                      </a:cubicBezTo>
                    </a:path>
                  </a:pathLst>
                </a:custGeom>
                <a:noFill/>
                <a:ln w="12700" cap="rnd">
                  <a:solidFill>
                    <a:srgbClr val="CBEEFF"/>
                  </a:solidFill>
                  <a:prstDash val="solid"/>
                  <a:miter/>
                </a:ln>
              </p:spPr>
              <p:txBody>
                <a:bodyPr rtlCol="0" anchor="ctr"/>
                <a:lstStyle/>
                <a:p>
                  <a:pPr defTabSz="914354">
                    <a:defRPr/>
                  </a:pPr>
                  <a:endParaRPr lang="en-US" sz="900">
                    <a:solidFill>
                      <a:srgbClr val="FFFFFF"/>
                    </a:solidFill>
                    <a:latin typeface="Arial"/>
                  </a:endParaRPr>
                </a:p>
              </p:txBody>
            </p:sp>
            <p:sp>
              <p:nvSpPr>
                <p:cNvPr id="345" name="Freeform: Shape 344">
                  <a:extLst>
                    <a:ext uri="{FF2B5EF4-FFF2-40B4-BE49-F238E27FC236}">
                      <a16:creationId xmlns:a16="http://schemas.microsoft.com/office/drawing/2014/main" id="{6D8A42F0-10A5-2F62-975A-7AB867342264}"/>
                    </a:ext>
                  </a:extLst>
                </p:cNvPr>
                <p:cNvSpPr/>
                <p:nvPr/>
              </p:nvSpPr>
              <p:spPr>
                <a:xfrm>
                  <a:off x="1174240" y="4614730"/>
                  <a:ext cx="288027" cy="317053"/>
                </a:xfrm>
                <a:custGeom>
                  <a:avLst/>
                  <a:gdLst>
                    <a:gd name="connsiteX0" fmla="*/ 29042 w 288027"/>
                    <a:gd name="connsiteY0" fmla="*/ 267554 h 317053"/>
                    <a:gd name="connsiteX1" fmla="*/ 29461 w 288027"/>
                    <a:gd name="connsiteY1" fmla="*/ 267995 h 317053"/>
                    <a:gd name="connsiteX2" fmla="*/ 185928 w 288027"/>
                    <a:gd name="connsiteY2" fmla="*/ 311473 h 317053"/>
                    <a:gd name="connsiteX3" fmla="*/ 203961 w 288027"/>
                    <a:gd name="connsiteY3" fmla="*/ 305372 h 317053"/>
                    <a:gd name="connsiteX4" fmla="*/ 253594 w 288027"/>
                    <a:gd name="connsiteY4" fmla="*/ 273188 h 317053"/>
                    <a:gd name="connsiteX5" fmla="*/ 263187 w 288027"/>
                    <a:gd name="connsiteY5" fmla="*/ 263209 h 317053"/>
                    <a:gd name="connsiteX6" fmla="*/ 281245 w 288027"/>
                    <a:gd name="connsiteY6" fmla="*/ 238151 h 317053"/>
                    <a:gd name="connsiteX7" fmla="*/ 288028 w 288027"/>
                    <a:gd name="connsiteY7" fmla="*/ 225113 h 317053"/>
                    <a:gd name="connsiteX8" fmla="*/ 258318 w 288027"/>
                    <a:gd name="connsiteY8" fmla="*/ 48569 h 317053"/>
                    <a:gd name="connsiteX9" fmla="*/ 101735 w 288027"/>
                    <a:gd name="connsiteY9" fmla="*/ 5741 h 317053"/>
                    <a:gd name="connsiteX10" fmla="*/ 83521 w 288027"/>
                    <a:gd name="connsiteY10" fmla="*/ 11993 h 317053"/>
                    <a:gd name="connsiteX11" fmla="*/ 34655 w 288027"/>
                    <a:gd name="connsiteY11" fmla="*/ 43863 h 317053"/>
                    <a:gd name="connsiteX12" fmla="*/ 24715 w 288027"/>
                    <a:gd name="connsiteY12" fmla="*/ 54243 h 317053"/>
                    <a:gd name="connsiteX13" fmla="*/ 6714 w 288027"/>
                    <a:gd name="connsiteY13" fmla="*/ 79417 h 317053"/>
                    <a:gd name="connsiteX14" fmla="*/ 0 w 288027"/>
                    <a:gd name="connsiteY14" fmla="*/ 92437 h 31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8027" h="317053">
                      <a:moveTo>
                        <a:pt x="29042" y="267554"/>
                      </a:moveTo>
                      <a:cubicBezTo>
                        <a:pt x="29183" y="267702"/>
                        <a:pt x="29320" y="267847"/>
                        <a:pt x="29461" y="267995"/>
                      </a:cubicBezTo>
                      <a:cubicBezTo>
                        <a:pt x="71079" y="311585"/>
                        <a:pt x="131593" y="326273"/>
                        <a:pt x="185928" y="311473"/>
                      </a:cubicBezTo>
                      <a:moveTo>
                        <a:pt x="203961" y="305372"/>
                      </a:moveTo>
                      <a:cubicBezTo>
                        <a:pt x="221879" y="298077"/>
                        <a:pt x="238753" y="287357"/>
                        <a:pt x="253594" y="273188"/>
                      </a:cubicBezTo>
                      <a:cubicBezTo>
                        <a:pt x="256964" y="269970"/>
                        <a:pt x="260160" y="266640"/>
                        <a:pt x="263187" y="263209"/>
                      </a:cubicBezTo>
                      <a:moveTo>
                        <a:pt x="281245" y="238151"/>
                      </a:moveTo>
                      <a:cubicBezTo>
                        <a:pt x="283719" y="233893"/>
                        <a:pt x="285980" y="229541"/>
                        <a:pt x="288028" y="225113"/>
                      </a:cubicBezTo>
                      <a:moveTo>
                        <a:pt x="258318" y="48569"/>
                      </a:moveTo>
                      <a:cubicBezTo>
                        <a:pt x="216566" y="5203"/>
                        <a:pt x="156012" y="-9269"/>
                        <a:pt x="101735" y="5741"/>
                      </a:cubicBezTo>
                      <a:moveTo>
                        <a:pt x="83521" y="11993"/>
                      </a:moveTo>
                      <a:cubicBezTo>
                        <a:pt x="65889" y="19282"/>
                        <a:pt x="49282" y="29896"/>
                        <a:pt x="34655" y="43863"/>
                      </a:cubicBezTo>
                      <a:cubicBezTo>
                        <a:pt x="31155" y="47204"/>
                        <a:pt x="27843" y="50667"/>
                        <a:pt x="24715" y="54243"/>
                      </a:cubicBezTo>
                      <a:moveTo>
                        <a:pt x="6714" y="79417"/>
                      </a:moveTo>
                      <a:cubicBezTo>
                        <a:pt x="4265" y="83671"/>
                        <a:pt x="2026" y="88016"/>
                        <a:pt x="0" y="92437"/>
                      </a:cubicBezTo>
                    </a:path>
                  </a:pathLst>
                </a:custGeom>
                <a:noFill/>
                <a:ln w="12700" cap="rnd">
                  <a:solidFill>
                    <a:srgbClr val="CBEEFF"/>
                  </a:solidFill>
                  <a:prstDash val="solid"/>
                  <a:miter/>
                </a:ln>
              </p:spPr>
              <p:txBody>
                <a:bodyPr rtlCol="0" anchor="ctr"/>
                <a:lstStyle/>
                <a:p>
                  <a:pPr defTabSz="914354">
                    <a:defRPr/>
                  </a:pPr>
                  <a:endParaRPr lang="en-US" sz="900">
                    <a:solidFill>
                      <a:srgbClr val="FFFFFF"/>
                    </a:solidFill>
                    <a:latin typeface="Arial"/>
                  </a:endParaRPr>
                </a:p>
              </p:txBody>
            </p:sp>
            <p:sp>
              <p:nvSpPr>
                <p:cNvPr id="346" name="Freeform: Shape 345">
                  <a:extLst>
                    <a:ext uri="{FF2B5EF4-FFF2-40B4-BE49-F238E27FC236}">
                      <a16:creationId xmlns:a16="http://schemas.microsoft.com/office/drawing/2014/main" id="{69ABA31E-8994-9519-B0EE-D4AFA99758E8}"/>
                    </a:ext>
                  </a:extLst>
                </p:cNvPr>
                <p:cNvSpPr/>
                <p:nvPr/>
              </p:nvSpPr>
              <p:spPr>
                <a:xfrm>
                  <a:off x="1392868" y="4649491"/>
                  <a:ext cx="72415" cy="73339"/>
                </a:xfrm>
                <a:custGeom>
                  <a:avLst/>
                  <a:gdLst>
                    <a:gd name="connsiteX0" fmla="*/ 39693 w 72415"/>
                    <a:gd name="connsiteY0" fmla="*/ 13818 h 73339"/>
                    <a:gd name="connsiteX1" fmla="*/ 54165 w 72415"/>
                    <a:gd name="connsiteY1" fmla="*/ 0 h 73339"/>
                    <a:gd name="connsiteX2" fmla="*/ 72415 w 72415"/>
                    <a:gd name="connsiteY2" fmla="*/ 73339 h 73339"/>
                    <a:gd name="connsiteX3" fmla="*/ 0 w 72415"/>
                    <a:gd name="connsiteY3" fmla="*/ 51712 h 73339"/>
                    <a:gd name="connsiteX4" fmla="*/ 14851 w 72415"/>
                    <a:gd name="connsiteY4" fmla="*/ 37533 h 73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15" h="73339">
                      <a:moveTo>
                        <a:pt x="39693" y="13818"/>
                      </a:moveTo>
                      <a:lnTo>
                        <a:pt x="54165" y="0"/>
                      </a:lnTo>
                      <a:lnTo>
                        <a:pt x="72415" y="73339"/>
                      </a:lnTo>
                      <a:lnTo>
                        <a:pt x="0" y="51712"/>
                      </a:lnTo>
                      <a:lnTo>
                        <a:pt x="14851" y="37533"/>
                      </a:lnTo>
                    </a:path>
                  </a:pathLst>
                </a:custGeom>
                <a:noFill/>
                <a:ln w="12700" cap="rnd">
                  <a:solidFill>
                    <a:srgbClr val="CBEEFF"/>
                  </a:solidFill>
                  <a:prstDash val="solid"/>
                  <a:round/>
                </a:ln>
              </p:spPr>
              <p:txBody>
                <a:bodyPr rtlCol="0" anchor="ctr"/>
                <a:lstStyle/>
                <a:p>
                  <a:pPr defTabSz="914354">
                    <a:defRPr/>
                  </a:pPr>
                  <a:endParaRPr lang="en-US" sz="900">
                    <a:solidFill>
                      <a:srgbClr val="FFFFFF"/>
                    </a:solidFill>
                    <a:latin typeface="Arial"/>
                  </a:endParaRPr>
                </a:p>
              </p:txBody>
            </p:sp>
            <p:sp>
              <p:nvSpPr>
                <p:cNvPr id="347" name="Freeform: Shape 346">
                  <a:extLst>
                    <a:ext uri="{FF2B5EF4-FFF2-40B4-BE49-F238E27FC236}">
                      <a16:creationId xmlns:a16="http://schemas.microsoft.com/office/drawing/2014/main" id="{2E8D1099-531C-D439-8D9D-F6A18A743276}"/>
                    </a:ext>
                  </a:extLst>
                </p:cNvPr>
                <p:cNvSpPr/>
                <p:nvPr/>
              </p:nvSpPr>
              <p:spPr>
                <a:xfrm>
                  <a:off x="1170075" y="4823142"/>
                  <a:ext cx="72418" cy="73339"/>
                </a:xfrm>
                <a:custGeom>
                  <a:avLst/>
                  <a:gdLst>
                    <a:gd name="connsiteX0" fmla="*/ 58012 w 72418"/>
                    <a:gd name="connsiteY0" fmla="*/ 35377 h 73339"/>
                    <a:gd name="connsiteX1" fmla="*/ 72419 w 72418"/>
                    <a:gd name="connsiteY1" fmla="*/ 21627 h 73339"/>
                    <a:gd name="connsiteX2" fmla="*/ 0 w 72418"/>
                    <a:gd name="connsiteY2" fmla="*/ 0 h 73339"/>
                    <a:gd name="connsiteX3" fmla="*/ 18250 w 72418"/>
                    <a:gd name="connsiteY3" fmla="*/ 73339 h 73339"/>
                    <a:gd name="connsiteX4" fmla="*/ 33159 w 72418"/>
                    <a:gd name="connsiteY4" fmla="*/ 59106 h 73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18" h="73339">
                      <a:moveTo>
                        <a:pt x="58012" y="35377"/>
                      </a:moveTo>
                      <a:lnTo>
                        <a:pt x="72419" y="21627"/>
                      </a:lnTo>
                      <a:lnTo>
                        <a:pt x="0" y="0"/>
                      </a:lnTo>
                      <a:lnTo>
                        <a:pt x="18250" y="73339"/>
                      </a:lnTo>
                      <a:lnTo>
                        <a:pt x="33159" y="59106"/>
                      </a:lnTo>
                    </a:path>
                  </a:pathLst>
                </a:custGeom>
                <a:noFill/>
                <a:ln w="12700" cap="rnd">
                  <a:solidFill>
                    <a:srgbClr val="CBEEFF"/>
                  </a:solidFill>
                  <a:prstDash val="solid"/>
                  <a:round/>
                </a:ln>
              </p:spPr>
              <p:txBody>
                <a:bodyPr rtlCol="0" anchor="ctr"/>
                <a:lstStyle/>
                <a:p>
                  <a:pPr defTabSz="914354">
                    <a:defRPr/>
                  </a:pPr>
                  <a:endParaRPr lang="en-US" sz="900">
                    <a:solidFill>
                      <a:srgbClr val="FFFFFF"/>
                    </a:solidFill>
                    <a:latin typeface="Arial"/>
                  </a:endParaRPr>
                </a:p>
              </p:txBody>
            </p:sp>
          </p:grpSp>
        </p:grpSp>
        <p:grpSp>
          <p:nvGrpSpPr>
            <p:cNvPr id="348" name="Group 347">
              <a:extLst>
                <a:ext uri="{FF2B5EF4-FFF2-40B4-BE49-F238E27FC236}">
                  <a16:creationId xmlns:a16="http://schemas.microsoft.com/office/drawing/2014/main" id="{1513FADA-0CB3-C87D-86CA-0CE54307847F}"/>
                </a:ext>
              </a:extLst>
            </p:cNvPr>
            <p:cNvGrpSpPr/>
            <p:nvPr/>
          </p:nvGrpSpPr>
          <p:grpSpPr>
            <a:xfrm>
              <a:off x="5499791" y="3735267"/>
              <a:ext cx="286104" cy="344407"/>
              <a:chOff x="10932446" y="2332619"/>
              <a:chExt cx="962624" cy="1158794"/>
            </a:xfrm>
            <a:solidFill>
              <a:srgbClr val="CBEEFF"/>
            </a:solidFill>
          </p:grpSpPr>
          <p:sp>
            <p:nvSpPr>
              <p:cNvPr id="349" name="Freeform: Shape 348">
                <a:extLst>
                  <a:ext uri="{FF2B5EF4-FFF2-40B4-BE49-F238E27FC236}">
                    <a16:creationId xmlns:a16="http://schemas.microsoft.com/office/drawing/2014/main" id="{5C268E55-03A0-B41A-D56F-3DFAC88A3616}"/>
                  </a:ext>
                </a:extLst>
              </p:cNvPr>
              <p:cNvSpPr/>
              <p:nvPr/>
            </p:nvSpPr>
            <p:spPr>
              <a:xfrm>
                <a:off x="11401030" y="2666861"/>
                <a:ext cx="25433" cy="25433"/>
              </a:xfrm>
              <a:custGeom>
                <a:avLst/>
                <a:gdLst>
                  <a:gd name="connsiteX0" fmla="*/ 12717 w 25433"/>
                  <a:gd name="connsiteY0" fmla="*/ 25434 h 25433"/>
                  <a:gd name="connsiteX1" fmla="*/ 0 w 25433"/>
                  <a:gd name="connsiteY1" fmla="*/ 12717 h 25433"/>
                  <a:gd name="connsiteX2" fmla="*/ 12717 w 25433"/>
                  <a:gd name="connsiteY2" fmla="*/ 0 h 25433"/>
                  <a:gd name="connsiteX3" fmla="*/ 25434 w 25433"/>
                  <a:gd name="connsiteY3" fmla="*/ 12717 h 25433"/>
                  <a:gd name="connsiteX4" fmla="*/ 12717 w 25433"/>
                  <a:gd name="connsiteY4" fmla="*/ 25434 h 2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3" h="25433">
                    <a:moveTo>
                      <a:pt x="12717" y="25434"/>
                    </a:moveTo>
                    <a:cubicBezTo>
                      <a:pt x="5702" y="25434"/>
                      <a:pt x="0" y="19732"/>
                      <a:pt x="0" y="12717"/>
                    </a:cubicBezTo>
                    <a:cubicBezTo>
                      <a:pt x="0" y="5702"/>
                      <a:pt x="5702" y="0"/>
                      <a:pt x="12717" y="0"/>
                    </a:cubicBezTo>
                    <a:cubicBezTo>
                      <a:pt x="19732" y="0"/>
                      <a:pt x="25434" y="5702"/>
                      <a:pt x="25434" y="12717"/>
                    </a:cubicBezTo>
                    <a:cubicBezTo>
                      <a:pt x="25434" y="19732"/>
                      <a:pt x="19732" y="25434"/>
                      <a:pt x="12717" y="25434"/>
                    </a:cubicBezTo>
                    <a:close/>
                  </a:path>
                </a:pathLst>
              </a:custGeom>
              <a:grpFill/>
              <a:ln w="6350" cap="flat">
                <a:solidFill>
                  <a:srgbClr val="CBEEFF"/>
                </a:solidFill>
                <a:prstDash val="solid"/>
                <a:miter/>
              </a:ln>
            </p:spPr>
            <p:txBody>
              <a:bodyPr rtlCol="0" anchor="ctr"/>
              <a:lstStyle/>
              <a:p>
                <a:pPr defTabSz="914354">
                  <a:defRPr/>
                </a:pPr>
                <a:endParaRPr lang="en-US" sz="900">
                  <a:solidFill>
                    <a:srgbClr val="FFFFFF"/>
                  </a:solidFill>
                  <a:latin typeface="Arial"/>
                </a:endParaRPr>
              </a:p>
            </p:txBody>
          </p:sp>
          <p:sp>
            <p:nvSpPr>
              <p:cNvPr id="350" name="Freeform: Shape 349">
                <a:extLst>
                  <a:ext uri="{FF2B5EF4-FFF2-40B4-BE49-F238E27FC236}">
                    <a16:creationId xmlns:a16="http://schemas.microsoft.com/office/drawing/2014/main" id="{44033933-A7E6-A0BE-FB90-DA26325B9E7F}"/>
                  </a:ext>
                </a:extLst>
              </p:cNvPr>
              <p:cNvSpPr/>
              <p:nvPr/>
            </p:nvSpPr>
            <p:spPr>
              <a:xfrm>
                <a:off x="10932446" y="2459671"/>
                <a:ext cx="962624" cy="1031742"/>
              </a:xfrm>
              <a:custGeom>
                <a:avLst/>
                <a:gdLst>
                  <a:gd name="connsiteX0" fmla="*/ 158716 w 962624"/>
                  <a:gd name="connsiteY0" fmla="*/ 1031742 h 1031742"/>
                  <a:gd name="connsiteX1" fmla="*/ 145999 w 962624"/>
                  <a:gd name="connsiteY1" fmla="*/ 1019025 h 1031742"/>
                  <a:gd name="connsiteX2" fmla="*/ 145999 w 962624"/>
                  <a:gd name="connsiteY2" fmla="*/ 457655 h 1031742"/>
                  <a:gd name="connsiteX3" fmla="*/ 3396 w 962624"/>
                  <a:gd name="connsiteY3" fmla="*/ 303798 h 1031742"/>
                  <a:gd name="connsiteX4" fmla="*/ 9 w 962624"/>
                  <a:gd name="connsiteY4" fmla="*/ 294675 h 1031742"/>
                  <a:gd name="connsiteX5" fmla="*/ 4075 w 962624"/>
                  <a:gd name="connsiteY5" fmla="*/ 285828 h 1031742"/>
                  <a:gd name="connsiteX6" fmla="*/ 12714 w 962624"/>
                  <a:gd name="connsiteY6" fmla="*/ 282442 h 1031742"/>
                  <a:gd name="connsiteX7" fmla="*/ 22045 w 962624"/>
                  <a:gd name="connsiteY7" fmla="*/ 286508 h 1031742"/>
                  <a:gd name="connsiteX8" fmla="*/ 164256 w 962624"/>
                  <a:gd name="connsiteY8" fmla="*/ 439939 h 1031742"/>
                  <a:gd name="connsiteX9" fmla="*/ 298612 w 962624"/>
                  <a:gd name="connsiteY9" fmla="*/ 439939 h 1031742"/>
                  <a:gd name="connsiteX10" fmla="*/ 298612 w 962624"/>
                  <a:gd name="connsiteY10" fmla="*/ 103232 h 1031742"/>
                  <a:gd name="connsiteX11" fmla="*/ 166756 w 962624"/>
                  <a:gd name="connsiteY11" fmla="*/ 103232 h 1031742"/>
                  <a:gd name="connsiteX12" fmla="*/ 166756 w 962624"/>
                  <a:gd name="connsiteY12" fmla="*/ 141255 h 1031742"/>
                  <a:gd name="connsiteX13" fmla="*/ 154039 w 962624"/>
                  <a:gd name="connsiteY13" fmla="*/ 153972 h 1031742"/>
                  <a:gd name="connsiteX14" fmla="*/ 52558 w 962624"/>
                  <a:gd name="connsiteY14" fmla="*/ 153972 h 1031742"/>
                  <a:gd name="connsiteX15" fmla="*/ 39841 w 962624"/>
                  <a:gd name="connsiteY15" fmla="*/ 141255 h 1031742"/>
                  <a:gd name="connsiteX16" fmla="*/ 39841 w 962624"/>
                  <a:gd name="connsiteY16" fmla="*/ 39775 h 1031742"/>
                  <a:gd name="connsiteX17" fmla="*/ 52558 w 962624"/>
                  <a:gd name="connsiteY17" fmla="*/ 27058 h 1031742"/>
                  <a:gd name="connsiteX18" fmla="*/ 154039 w 962624"/>
                  <a:gd name="connsiteY18" fmla="*/ 27058 h 1031742"/>
                  <a:gd name="connsiteX19" fmla="*/ 166756 w 962624"/>
                  <a:gd name="connsiteY19" fmla="*/ 39775 h 1031742"/>
                  <a:gd name="connsiteX20" fmla="*/ 166756 w 962624"/>
                  <a:gd name="connsiteY20" fmla="*/ 77798 h 1031742"/>
                  <a:gd name="connsiteX21" fmla="*/ 311329 w 962624"/>
                  <a:gd name="connsiteY21" fmla="*/ 77798 h 1031742"/>
                  <a:gd name="connsiteX22" fmla="*/ 324046 w 962624"/>
                  <a:gd name="connsiteY22" fmla="*/ 90515 h 1031742"/>
                  <a:gd name="connsiteX23" fmla="*/ 324046 w 962624"/>
                  <a:gd name="connsiteY23" fmla="*/ 439950 h 1031742"/>
                  <a:gd name="connsiteX24" fmla="*/ 468584 w 962624"/>
                  <a:gd name="connsiteY24" fmla="*/ 439950 h 1031742"/>
                  <a:gd name="connsiteX25" fmla="*/ 468584 w 962624"/>
                  <a:gd name="connsiteY25" fmla="*/ 323472 h 1031742"/>
                  <a:gd name="connsiteX26" fmla="*/ 481301 w 962624"/>
                  <a:gd name="connsiteY26" fmla="*/ 310755 h 1031742"/>
                  <a:gd name="connsiteX27" fmla="*/ 494018 w 962624"/>
                  <a:gd name="connsiteY27" fmla="*/ 323472 h 1031742"/>
                  <a:gd name="connsiteX28" fmla="*/ 494018 w 962624"/>
                  <a:gd name="connsiteY28" fmla="*/ 439950 h 1031742"/>
                  <a:gd name="connsiteX29" fmla="*/ 636874 w 962624"/>
                  <a:gd name="connsiteY29" fmla="*/ 439950 h 1031742"/>
                  <a:gd name="connsiteX30" fmla="*/ 636874 w 962624"/>
                  <a:gd name="connsiteY30" fmla="*/ 264714 h 1031742"/>
                  <a:gd name="connsiteX31" fmla="*/ 639662 w 962624"/>
                  <a:gd name="connsiteY31" fmla="*/ 256766 h 1031742"/>
                  <a:gd name="connsiteX32" fmla="*/ 762464 w 962624"/>
                  <a:gd name="connsiteY32" fmla="*/ 103266 h 1031742"/>
                  <a:gd name="connsiteX33" fmla="*/ 758559 w 962624"/>
                  <a:gd name="connsiteY33" fmla="*/ 97035 h 1031742"/>
                  <a:gd name="connsiteX34" fmla="*/ 748906 w 962624"/>
                  <a:gd name="connsiteY34" fmla="*/ 63457 h 1031742"/>
                  <a:gd name="connsiteX35" fmla="*/ 812364 w 962624"/>
                  <a:gd name="connsiteY35" fmla="*/ 0 h 1031742"/>
                  <a:gd name="connsiteX36" fmla="*/ 875821 w 962624"/>
                  <a:gd name="connsiteY36" fmla="*/ 63457 h 1031742"/>
                  <a:gd name="connsiteX37" fmla="*/ 812364 w 962624"/>
                  <a:gd name="connsiteY37" fmla="*/ 126915 h 1031742"/>
                  <a:gd name="connsiteX38" fmla="*/ 789084 w 962624"/>
                  <a:gd name="connsiteY38" fmla="*/ 122468 h 1031742"/>
                  <a:gd name="connsiteX39" fmla="*/ 781954 w 962624"/>
                  <a:gd name="connsiteY39" fmla="*/ 119646 h 1031742"/>
                  <a:gd name="connsiteX40" fmla="*/ 662319 w 962624"/>
                  <a:gd name="connsiteY40" fmla="*/ 269184 h 1031742"/>
                  <a:gd name="connsiteX41" fmla="*/ 662319 w 962624"/>
                  <a:gd name="connsiteY41" fmla="*/ 439950 h 1031742"/>
                  <a:gd name="connsiteX42" fmla="*/ 798368 w 962624"/>
                  <a:gd name="connsiteY42" fmla="*/ 439950 h 1031742"/>
                  <a:gd name="connsiteX43" fmla="*/ 940580 w 962624"/>
                  <a:gd name="connsiteY43" fmla="*/ 286520 h 1031742"/>
                  <a:gd name="connsiteX44" fmla="*/ 949910 w 962624"/>
                  <a:gd name="connsiteY44" fmla="*/ 282442 h 1031742"/>
                  <a:gd name="connsiteX45" fmla="*/ 958549 w 962624"/>
                  <a:gd name="connsiteY45" fmla="*/ 285828 h 1031742"/>
                  <a:gd name="connsiteX46" fmla="*/ 962615 w 962624"/>
                  <a:gd name="connsiteY46" fmla="*/ 294675 h 1031742"/>
                  <a:gd name="connsiteX47" fmla="*/ 959240 w 962624"/>
                  <a:gd name="connsiteY47" fmla="*/ 303798 h 1031742"/>
                  <a:gd name="connsiteX48" fmla="*/ 816649 w 962624"/>
                  <a:gd name="connsiteY48" fmla="*/ 457643 h 1031742"/>
                  <a:gd name="connsiteX49" fmla="*/ 816649 w 962624"/>
                  <a:gd name="connsiteY49" fmla="*/ 1019014 h 1031742"/>
                  <a:gd name="connsiteX50" fmla="*/ 803932 w 962624"/>
                  <a:gd name="connsiteY50" fmla="*/ 1031731 h 1031742"/>
                  <a:gd name="connsiteX51" fmla="*/ 158716 w 962624"/>
                  <a:gd name="connsiteY51" fmla="*/ 1031731 h 1031742"/>
                  <a:gd name="connsiteX52" fmla="*/ 171421 w 962624"/>
                  <a:gd name="connsiteY52" fmla="*/ 1006309 h 1031742"/>
                  <a:gd name="connsiteX53" fmla="*/ 791181 w 962624"/>
                  <a:gd name="connsiteY53" fmla="*/ 1006309 h 1031742"/>
                  <a:gd name="connsiteX54" fmla="*/ 791181 w 962624"/>
                  <a:gd name="connsiteY54" fmla="*/ 465384 h 1031742"/>
                  <a:gd name="connsiteX55" fmla="*/ 171421 w 962624"/>
                  <a:gd name="connsiteY55" fmla="*/ 465384 h 1031742"/>
                  <a:gd name="connsiteX56" fmla="*/ 171421 w 962624"/>
                  <a:gd name="connsiteY56" fmla="*/ 1006309 h 1031742"/>
                  <a:gd name="connsiteX57" fmla="*/ 65275 w 962624"/>
                  <a:gd name="connsiteY57" fmla="*/ 128539 h 1031742"/>
                  <a:gd name="connsiteX58" fmla="*/ 141322 w 962624"/>
                  <a:gd name="connsiteY58" fmla="*/ 128539 h 1031742"/>
                  <a:gd name="connsiteX59" fmla="*/ 141322 w 962624"/>
                  <a:gd name="connsiteY59" fmla="*/ 52491 h 1031742"/>
                  <a:gd name="connsiteX60" fmla="*/ 65275 w 962624"/>
                  <a:gd name="connsiteY60" fmla="*/ 52491 h 1031742"/>
                  <a:gd name="connsiteX61" fmla="*/ 65275 w 962624"/>
                  <a:gd name="connsiteY61" fmla="*/ 128539 h 1031742"/>
                  <a:gd name="connsiteX62" fmla="*/ 812352 w 962624"/>
                  <a:gd name="connsiteY62" fmla="*/ 25434 h 1031742"/>
                  <a:gd name="connsiteX63" fmla="*/ 774328 w 962624"/>
                  <a:gd name="connsiteY63" fmla="*/ 63457 h 1031742"/>
                  <a:gd name="connsiteX64" fmla="*/ 812352 w 962624"/>
                  <a:gd name="connsiteY64" fmla="*/ 101481 h 1031742"/>
                  <a:gd name="connsiteX65" fmla="*/ 850376 w 962624"/>
                  <a:gd name="connsiteY65" fmla="*/ 63457 h 1031742"/>
                  <a:gd name="connsiteX66" fmla="*/ 812352 w 962624"/>
                  <a:gd name="connsiteY66" fmla="*/ 25434 h 103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962624" h="1031742">
                    <a:moveTo>
                      <a:pt x="158716" y="1031742"/>
                    </a:moveTo>
                    <a:cubicBezTo>
                      <a:pt x="151701" y="1031742"/>
                      <a:pt x="145999" y="1026040"/>
                      <a:pt x="145999" y="1019025"/>
                    </a:cubicBezTo>
                    <a:lnTo>
                      <a:pt x="145999" y="457655"/>
                    </a:lnTo>
                    <a:lnTo>
                      <a:pt x="3396" y="303798"/>
                    </a:lnTo>
                    <a:cubicBezTo>
                      <a:pt x="1092" y="301310"/>
                      <a:pt x="-118" y="298061"/>
                      <a:pt x="9" y="294675"/>
                    </a:cubicBezTo>
                    <a:cubicBezTo>
                      <a:pt x="136" y="291277"/>
                      <a:pt x="1576" y="288144"/>
                      <a:pt x="4075" y="285828"/>
                    </a:cubicBezTo>
                    <a:cubicBezTo>
                      <a:pt x="6437" y="283640"/>
                      <a:pt x="9501" y="282442"/>
                      <a:pt x="12714" y="282442"/>
                    </a:cubicBezTo>
                    <a:cubicBezTo>
                      <a:pt x="16297" y="282442"/>
                      <a:pt x="19614" y="283893"/>
                      <a:pt x="22045" y="286508"/>
                    </a:cubicBezTo>
                    <a:lnTo>
                      <a:pt x="164256" y="439939"/>
                    </a:lnTo>
                    <a:lnTo>
                      <a:pt x="298612" y="439939"/>
                    </a:lnTo>
                    <a:lnTo>
                      <a:pt x="298612" y="103232"/>
                    </a:lnTo>
                    <a:lnTo>
                      <a:pt x="166756" y="103232"/>
                    </a:lnTo>
                    <a:lnTo>
                      <a:pt x="166756" y="141255"/>
                    </a:lnTo>
                    <a:cubicBezTo>
                      <a:pt x="166756" y="148270"/>
                      <a:pt x="161054" y="153972"/>
                      <a:pt x="154039" y="153972"/>
                    </a:cubicBezTo>
                    <a:lnTo>
                      <a:pt x="52558" y="153972"/>
                    </a:lnTo>
                    <a:cubicBezTo>
                      <a:pt x="45543" y="153972"/>
                      <a:pt x="39841" y="148270"/>
                      <a:pt x="39841" y="141255"/>
                    </a:cubicBezTo>
                    <a:lnTo>
                      <a:pt x="39841" y="39775"/>
                    </a:lnTo>
                    <a:cubicBezTo>
                      <a:pt x="39841" y="32760"/>
                      <a:pt x="45543" y="27058"/>
                      <a:pt x="52558" y="27058"/>
                    </a:cubicBezTo>
                    <a:lnTo>
                      <a:pt x="154039" y="27058"/>
                    </a:lnTo>
                    <a:cubicBezTo>
                      <a:pt x="161054" y="27058"/>
                      <a:pt x="166756" y="32760"/>
                      <a:pt x="166756" y="39775"/>
                    </a:cubicBezTo>
                    <a:lnTo>
                      <a:pt x="166756" y="77798"/>
                    </a:lnTo>
                    <a:lnTo>
                      <a:pt x="311329" y="77798"/>
                    </a:lnTo>
                    <a:cubicBezTo>
                      <a:pt x="318344" y="77798"/>
                      <a:pt x="324046" y="83500"/>
                      <a:pt x="324046" y="90515"/>
                    </a:cubicBezTo>
                    <a:lnTo>
                      <a:pt x="324046" y="439950"/>
                    </a:lnTo>
                    <a:lnTo>
                      <a:pt x="468584" y="439950"/>
                    </a:lnTo>
                    <a:lnTo>
                      <a:pt x="468584" y="323472"/>
                    </a:lnTo>
                    <a:cubicBezTo>
                      <a:pt x="468584" y="316457"/>
                      <a:pt x="474286" y="310755"/>
                      <a:pt x="481301" y="310755"/>
                    </a:cubicBezTo>
                    <a:cubicBezTo>
                      <a:pt x="488316" y="310755"/>
                      <a:pt x="494018" y="316457"/>
                      <a:pt x="494018" y="323472"/>
                    </a:cubicBezTo>
                    <a:lnTo>
                      <a:pt x="494018" y="439950"/>
                    </a:lnTo>
                    <a:lnTo>
                      <a:pt x="636874" y="439950"/>
                    </a:lnTo>
                    <a:lnTo>
                      <a:pt x="636874" y="264714"/>
                    </a:lnTo>
                    <a:cubicBezTo>
                      <a:pt x="636874" y="261835"/>
                      <a:pt x="637865" y="259024"/>
                      <a:pt x="639662" y="256766"/>
                    </a:cubicBezTo>
                    <a:lnTo>
                      <a:pt x="762464" y="103266"/>
                    </a:lnTo>
                    <a:lnTo>
                      <a:pt x="758559" y="97035"/>
                    </a:lnTo>
                    <a:cubicBezTo>
                      <a:pt x="752247" y="86956"/>
                      <a:pt x="748906" y="75345"/>
                      <a:pt x="748906" y="63457"/>
                    </a:cubicBezTo>
                    <a:cubicBezTo>
                      <a:pt x="748906" y="28463"/>
                      <a:pt x="777369" y="0"/>
                      <a:pt x="812364" y="0"/>
                    </a:cubicBezTo>
                    <a:cubicBezTo>
                      <a:pt x="847358" y="0"/>
                      <a:pt x="875821" y="28463"/>
                      <a:pt x="875821" y="63457"/>
                    </a:cubicBezTo>
                    <a:cubicBezTo>
                      <a:pt x="875821" y="98452"/>
                      <a:pt x="847358" y="126915"/>
                      <a:pt x="812364" y="126915"/>
                    </a:cubicBezTo>
                    <a:cubicBezTo>
                      <a:pt x="804358" y="126915"/>
                      <a:pt x="796525" y="125417"/>
                      <a:pt x="789084" y="122468"/>
                    </a:cubicBezTo>
                    <a:lnTo>
                      <a:pt x="781954" y="119646"/>
                    </a:lnTo>
                    <a:lnTo>
                      <a:pt x="662319" y="269184"/>
                    </a:lnTo>
                    <a:lnTo>
                      <a:pt x="662319" y="439950"/>
                    </a:lnTo>
                    <a:lnTo>
                      <a:pt x="798368" y="439950"/>
                    </a:lnTo>
                    <a:lnTo>
                      <a:pt x="940580" y="286520"/>
                    </a:lnTo>
                    <a:cubicBezTo>
                      <a:pt x="943010" y="283893"/>
                      <a:pt x="946328" y="282442"/>
                      <a:pt x="949910" y="282442"/>
                    </a:cubicBezTo>
                    <a:cubicBezTo>
                      <a:pt x="953124" y="282442"/>
                      <a:pt x="956188" y="283651"/>
                      <a:pt x="958549" y="285828"/>
                    </a:cubicBezTo>
                    <a:cubicBezTo>
                      <a:pt x="961037" y="288132"/>
                      <a:pt x="962489" y="291277"/>
                      <a:pt x="962615" y="294675"/>
                    </a:cubicBezTo>
                    <a:cubicBezTo>
                      <a:pt x="962742" y="298073"/>
                      <a:pt x="961544" y="301310"/>
                      <a:pt x="959240" y="303798"/>
                    </a:cubicBezTo>
                    <a:lnTo>
                      <a:pt x="816649" y="457643"/>
                    </a:lnTo>
                    <a:lnTo>
                      <a:pt x="816649" y="1019014"/>
                    </a:lnTo>
                    <a:cubicBezTo>
                      <a:pt x="816649" y="1026029"/>
                      <a:pt x="810947" y="1031731"/>
                      <a:pt x="803932" y="1031731"/>
                    </a:cubicBezTo>
                    <a:lnTo>
                      <a:pt x="158716" y="1031731"/>
                    </a:lnTo>
                    <a:close/>
                    <a:moveTo>
                      <a:pt x="171421" y="1006309"/>
                    </a:moveTo>
                    <a:lnTo>
                      <a:pt x="791181" y="1006309"/>
                    </a:lnTo>
                    <a:lnTo>
                      <a:pt x="791181" y="465384"/>
                    </a:lnTo>
                    <a:lnTo>
                      <a:pt x="171421" y="465384"/>
                    </a:lnTo>
                    <a:lnTo>
                      <a:pt x="171421" y="1006309"/>
                    </a:lnTo>
                    <a:close/>
                    <a:moveTo>
                      <a:pt x="65275" y="128539"/>
                    </a:moveTo>
                    <a:lnTo>
                      <a:pt x="141322" y="128539"/>
                    </a:lnTo>
                    <a:lnTo>
                      <a:pt x="141322" y="52491"/>
                    </a:lnTo>
                    <a:lnTo>
                      <a:pt x="65275" y="52491"/>
                    </a:lnTo>
                    <a:lnTo>
                      <a:pt x="65275" y="128539"/>
                    </a:lnTo>
                    <a:close/>
                    <a:moveTo>
                      <a:pt x="812352" y="25434"/>
                    </a:moveTo>
                    <a:cubicBezTo>
                      <a:pt x="791388" y="25434"/>
                      <a:pt x="774328" y="42493"/>
                      <a:pt x="774328" y="63457"/>
                    </a:cubicBezTo>
                    <a:cubicBezTo>
                      <a:pt x="774328" y="84422"/>
                      <a:pt x="791388" y="101481"/>
                      <a:pt x="812352" y="101481"/>
                    </a:cubicBezTo>
                    <a:cubicBezTo>
                      <a:pt x="833316" y="101481"/>
                      <a:pt x="850376" y="84422"/>
                      <a:pt x="850376" y="63457"/>
                    </a:cubicBezTo>
                    <a:cubicBezTo>
                      <a:pt x="850376" y="42493"/>
                      <a:pt x="833316" y="25434"/>
                      <a:pt x="812352" y="25434"/>
                    </a:cubicBezTo>
                    <a:close/>
                  </a:path>
                </a:pathLst>
              </a:custGeom>
              <a:grpFill/>
              <a:ln w="6350" cap="flat">
                <a:solidFill>
                  <a:srgbClr val="CBEEFF"/>
                </a:solidFill>
                <a:prstDash val="solid"/>
                <a:miter/>
              </a:ln>
            </p:spPr>
            <p:txBody>
              <a:bodyPr rtlCol="0" anchor="ctr"/>
              <a:lstStyle/>
              <a:p>
                <a:pPr defTabSz="914354">
                  <a:defRPr/>
                </a:pPr>
                <a:endParaRPr lang="en-US" sz="900">
                  <a:solidFill>
                    <a:srgbClr val="FFFFFF"/>
                  </a:solidFill>
                  <a:latin typeface="Arial"/>
                </a:endParaRPr>
              </a:p>
            </p:txBody>
          </p:sp>
          <p:sp>
            <p:nvSpPr>
              <p:cNvPr id="351" name="Freeform: Shape 350">
                <a:extLst>
                  <a:ext uri="{FF2B5EF4-FFF2-40B4-BE49-F238E27FC236}">
                    <a16:creationId xmlns:a16="http://schemas.microsoft.com/office/drawing/2014/main" id="{FED2209F-DEB6-67BC-8416-0DE86A4B2217}"/>
                  </a:ext>
                </a:extLst>
              </p:cNvPr>
              <p:cNvSpPr/>
              <p:nvPr/>
            </p:nvSpPr>
            <p:spPr>
              <a:xfrm>
                <a:off x="11350290" y="2332619"/>
                <a:ext cx="126914" cy="255879"/>
              </a:xfrm>
              <a:custGeom>
                <a:avLst/>
                <a:gdLst>
                  <a:gd name="connsiteX0" fmla="*/ 63457 w 126914"/>
                  <a:gd name="connsiteY0" fmla="*/ 255879 h 255879"/>
                  <a:gd name="connsiteX1" fmla="*/ 50741 w 126914"/>
                  <a:gd name="connsiteY1" fmla="*/ 243163 h 255879"/>
                  <a:gd name="connsiteX2" fmla="*/ 50741 w 126914"/>
                  <a:gd name="connsiteY2" fmla="*/ 126062 h 255879"/>
                  <a:gd name="connsiteX3" fmla="*/ 43622 w 126914"/>
                  <a:gd name="connsiteY3" fmla="*/ 123712 h 255879"/>
                  <a:gd name="connsiteX4" fmla="*/ 0 w 126914"/>
                  <a:gd name="connsiteY4" fmla="*/ 63457 h 255879"/>
                  <a:gd name="connsiteX5" fmla="*/ 63457 w 126914"/>
                  <a:gd name="connsiteY5" fmla="*/ 0 h 255879"/>
                  <a:gd name="connsiteX6" fmla="*/ 126915 w 126914"/>
                  <a:gd name="connsiteY6" fmla="*/ 63457 h 255879"/>
                  <a:gd name="connsiteX7" fmla="*/ 83293 w 126914"/>
                  <a:gd name="connsiteY7" fmla="*/ 123712 h 255879"/>
                  <a:gd name="connsiteX8" fmla="*/ 76174 w 126914"/>
                  <a:gd name="connsiteY8" fmla="*/ 126062 h 255879"/>
                  <a:gd name="connsiteX9" fmla="*/ 76174 w 126914"/>
                  <a:gd name="connsiteY9" fmla="*/ 243163 h 255879"/>
                  <a:gd name="connsiteX10" fmla="*/ 63457 w 126914"/>
                  <a:gd name="connsiteY10" fmla="*/ 255879 h 255879"/>
                  <a:gd name="connsiteX11" fmla="*/ 63457 w 126914"/>
                  <a:gd name="connsiteY11" fmla="*/ 25434 h 255879"/>
                  <a:gd name="connsiteX12" fmla="*/ 25434 w 126914"/>
                  <a:gd name="connsiteY12" fmla="*/ 63457 h 255879"/>
                  <a:gd name="connsiteX13" fmla="*/ 63457 w 126914"/>
                  <a:gd name="connsiteY13" fmla="*/ 101481 h 255879"/>
                  <a:gd name="connsiteX14" fmla="*/ 101481 w 126914"/>
                  <a:gd name="connsiteY14" fmla="*/ 63457 h 255879"/>
                  <a:gd name="connsiteX15" fmla="*/ 63457 w 126914"/>
                  <a:gd name="connsiteY15" fmla="*/ 25434 h 25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6914" h="255879">
                    <a:moveTo>
                      <a:pt x="63457" y="255879"/>
                    </a:moveTo>
                    <a:cubicBezTo>
                      <a:pt x="56442" y="255879"/>
                      <a:pt x="50741" y="250178"/>
                      <a:pt x="50741" y="243163"/>
                    </a:cubicBezTo>
                    <a:lnTo>
                      <a:pt x="50741" y="126062"/>
                    </a:lnTo>
                    <a:lnTo>
                      <a:pt x="43622" y="123712"/>
                    </a:lnTo>
                    <a:cubicBezTo>
                      <a:pt x="17532" y="115096"/>
                      <a:pt x="0" y="90884"/>
                      <a:pt x="0" y="63457"/>
                    </a:cubicBezTo>
                    <a:cubicBezTo>
                      <a:pt x="0" y="28463"/>
                      <a:pt x="28463" y="0"/>
                      <a:pt x="63457" y="0"/>
                    </a:cubicBezTo>
                    <a:cubicBezTo>
                      <a:pt x="98452" y="0"/>
                      <a:pt x="126915" y="28463"/>
                      <a:pt x="126915" y="63457"/>
                    </a:cubicBezTo>
                    <a:cubicBezTo>
                      <a:pt x="126915" y="90884"/>
                      <a:pt x="109383" y="115108"/>
                      <a:pt x="83293" y="123712"/>
                    </a:cubicBezTo>
                    <a:lnTo>
                      <a:pt x="76174" y="126062"/>
                    </a:lnTo>
                    <a:lnTo>
                      <a:pt x="76174" y="243163"/>
                    </a:lnTo>
                    <a:cubicBezTo>
                      <a:pt x="76174" y="250178"/>
                      <a:pt x="70472" y="255879"/>
                      <a:pt x="63457" y="255879"/>
                    </a:cubicBezTo>
                    <a:close/>
                    <a:moveTo>
                      <a:pt x="63457" y="25434"/>
                    </a:moveTo>
                    <a:cubicBezTo>
                      <a:pt x="42493" y="25434"/>
                      <a:pt x="25434" y="42493"/>
                      <a:pt x="25434" y="63457"/>
                    </a:cubicBezTo>
                    <a:cubicBezTo>
                      <a:pt x="25434" y="84422"/>
                      <a:pt x="42493" y="101481"/>
                      <a:pt x="63457" y="101481"/>
                    </a:cubicBezTo>
                    <a:cubicBezTo>
                      <a:pt x="84422" y="101481"/>
                      <a:pt x="101481" y="84422"/>
                      <a:pt x="101481" y="63457"/>
                    </a:cubicBezTo>
                    <a:cubicBezTo>
                      <a:pt x="101481" y="42493"/>
                      <a:pt x="84422" y="25434"/>
                      <a:pt x="63457" y="25434"/>
                    </a:cubicBezTo>
                    <a:close/>
                  </a:path>
                </a:pathLst>
              </a:custGeom>
              <a:grpFill/>
              <a:ln w="6350" cap="flat">
                <a:solidFill>
                  <a:srgbClr val="CBEEFF"/>
                </a:solidFill>
                <a:prstDash val="solid"/>
                <a:miter/>
              </a:ln>
            </p:spPr>
            <p:txBody>
              <a:bodyPr rtlCol="0" anchor="ctr"/>
              <a:lstStyle/>
              <a:p>
                <a:pPr defTabSz="914354">
                  <a:defRPr/>
                </a:pPr>
                <a:endParaRPr lang="en-US" sz="900">
                  <a:solidFill>
                    <a:srgbClr val="FFFFFF"/>
                  </a:solidFill>
                  <a:latin typeface="Arial"/>
                </a:endParaRPr>
              </a:p>
            </p:txBody>
          </p:sp>
          <p:grpSp>
            <p:nvGrpSpPr>
              <p:cNvPr id="352" name="Graphic 116">
                <a:extLst>
                  <a:ext uri="{FF2B5EF4-FFF2-40B4-BE49-F238E27FC236}">
                    <a16:creationId xmlns:a16="http://schemas.microsoft.com/office/drawing/2014/main" id="{06E047A7-2B59-5ADF-D5B1-E3E05E352432}"/>
                  </a:ext>
                </a:extLst>
              </p:cNvPr>
              <p:cNvGrpSpPr/>
              <p:nvPr/>
            </p:nvGrpSpPr>
            <p:grpSpPr>
              <a:xfrm>
                <a:off x="11169271" y="3104749"/>
                <a:ext cx="488951" cy="181525"/>
                <a:chOff x="11169271" y="3104749"/>
                <a:chExt cx="488951" cy="181525"/>
              </a:xfrm>
              <a:grpFill/>
            </p:grpSpPr>
            <p:sp>
              <p:nvSpPr>
                <p:cNvPr id="353" name="Freeform: Shape 352">
                  <a:extLst>
                    <a:ext uri="{FF2B5EF4-FFF2-40B4-BE49-F238E27FC236}">
                      <a16:creationId xmlns:a16="http://schemas.microsoft.com/office/drawing/2014/main" id="{F2ADBC4C-6A2D-EDEB-A7CA-A682C8E0D68C}"/>
                    </a:ext>
                  </a:extLst>
                </p:cNvPr>
                <p:cNvSpPr/>
                <p:nvPr/>
              </p:nvSpPr>
              <p:spPr>
                <a:xfrm>
                  <a:off x="11536224" y="3104761"/>
                  <a:ext cx="121998" cy="181513"/>
                </a:xfrm>
                <a:custGeom>
                  <a:avLst/>
                  <a:gdLst>
                    <a:gd name="connsiteX0" fmla="*/ 12720 w 121998"/>
                    <a:gd name="connsiteY0" fmla="*/ 181514 h 181513"/>
                    <a:gd name="connsiteX1" fmla="*/ 2825 w 121998"/>
                    <a:gd name="connsiteY1" fmla="*/ 176791 h 181513"/>
                    <a:gd name="connsiteX2" fmla="*/ 4726 w 121998"/>
                    <a:gd name="connsiteY2" fmla="*/ 158902 h 181513"/>
                    <a:gd name="connsiteX3" fmla="*/ 89055 w 121998"/>
                    <a:gd name="connsiteY3" fmla="*/ 90757 h 181513"/>
                    <a:gd name="connsiteX4" fmla="*/ 4726 w 121998"/>
                    <a:gd name="connsiteY4" fmla="*/ 22600 h 181513"/>
                    <a:gd name="connsiteX5" fmla="*/ 72 w 121998"/>
                    <a:gd name="connsiteY5" fmla="*/ 14053 h 181513"/>
                    <a:gd name="connsiteX6" fmla="*/ 2825 w 121998"/>
                    <a:gd name="connsiteY6" fmla="*/ 4723 h 181513"/>
                    <a:gd name="connsiteX7" fmla="*/ 12731 w 121998"/>
                    <a:gd name="connsiteY7" fmla="*/ 0 h 181513"/>
                    <a:gd name="connsiteX8" fmla="*/ 20702 w 121998"/>
                    <a:gd name="connsiteY8" fmla="*/ 2822 h 181513"/>
                    <a:gd name="connsiteX9" fmla="*/ 117276 w 121998"/>
                    <a:gd name="connsiteY9" fmla="*/ 80862 h 181513"/>
                    <a:gd name="connsiteX10" fmla="*/ 121999 w 121998"/>
                    <a:gd name="connsiteY10" fmla="*/ 90757 h 181513"/>
                    <a:gd name="connsiteX11" fmla="*/ 117276 w 121998"/>
                    <a:gd name="connsiteY11" fmla="*/ 100652 h 181513"/>
                    <a:gd name="connsiteX12" fmla="*/ 20702 w 121998"/>
                    <a:gd name="connsiteY12" fmla="*/ 178692 h 181513"/>
                    <a:gd name="connsiteX13" fmla="*/ 12720 w 121998"/>
                    <a:gd name="connsiteY13" fmla="*/ 181514 h 181513"/>
                    <a:gd name="connsiteX14" fmla="*/ 12720 w 121998"/>
                    <a:gd name="connsiteY14" fmla="*/ 181514 h 181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98" h="181513">
                      <a:moveTo>
                        <a:pt x="12720" y="181514"/>
                      </a:moveTo>
                      <a:cubicBezTo>
                        <a:pt x="8861" y="181514"/>
                        <a:pt x="5255" y="179797"/>
                        <a:pt x="2825" y="176791"/>
                      </a:cubicBezTo>
                      <a:cubicBezTo>
                        <a:pt x="-1587" y="171343"/>
                        <a:pt x="-734" y="163314"/>
                        <a:pt x="4726" y="158902"/>
                      </a:cubicBezTo>
                      <a:lnTo>
                        <a:pt x="89055" y="90757"/>
                      </a:lnTo>
                      <a:lnTo>
                        <a:pt x="4726" y="22600"/>
                      </a:lnTo>
                      <a:cubicBezTo>
                        <a:pt x="2088" y="20469"/>
                        <a:pt x="429" y="17428"/>
                        <a:pt x="72" y="14053"/>
                      </a:cubicBezTo>
                      <a:cubicBezTo>
                        <a:pt x="-285" y="10678"/>
                        <a:pt x="694" y="7360"/>
                        <a:pt x="2825" y="4723"/>
                      </a:cubicBezTo>
                      <a:cubicBezTo>
                        <a:pt x="5255" y="1716"/>
                        <a:pt x="8861" y="0"/>
                        <a:pt x="12731" y="0"/>
                      </a:cubicBezTo>
                      <a:cubicBezTo>
                        <a:pt x="15657" y="0"/>
                        <a:pt x="18422" y="979"/>
                        <a:pt x="20702" y="2822"/>
                      </a:cubicBezTo>
                      <a:lnTo>
                        <a:pt x="117276" y="80862"/>
                      </a:lnTo>
                      <a:cubicBezTo>
                        <a:pt x="120283" y="83293"/>
                        <a:pt x="121999" y="86898"/>
                        <a:pt x="121999" y="90757"/>
                      </a:cubicBezTo>
                      <a:cubicBezTo>
                        <a:pt x="121999" y="94616"/>
                        <a:pt x="120283" y="98221"/>
                        <a:pt x="117276" y="100652"/>
                      </a:cubicBezTo>
                      <a:lnTo>
                        <a:pt x="20702" y="178692"/>
                      </a:lnTo>
                      <a:cubicBezTo>
                        <a:pt x="18410" y="180546"/>
                        <a:pt x="15657" y="181514"/>
                        <a:pt x="12720" y="181514"/>
                      </a:cubicBezTo>
                      <a:lnTo>
                        <a:pt x="12720" y="181514"/>
                      </a:lnTo>
                      <a:close/>
                    </a:path>
                  </a:pathLst>
                </a:custGeom>
                <a:grpFill/>
                <a:ln w="6350" cap="flat">
                  <a:solidFill>
                    <a:srgbClr val="CBEEFF"/>
                  </a:solidFill>
                  <a:prstDash val="solid"/>
                  <a:miter/>
                </a:ln>
              </p:spPr>
              <p:txBody>
                <a:bodyPr rtlCol="0" anchor="ctr"/>
                <a:lstStyle/>
                <a:p>
                  <a:pPr defTabSz="914354">
                    <a:defRPr/>
                  </a:pPr>
                  <a:endParaRPr lang="en-US" sz="900">
                    <a:solidFill>
                      <a:srgbClr val="FFFFFF"/>
                    </a:solidFill>
                    <a:latin typeface="Arial"/>
                  </a:endParaRPr>
                </a:p>
              </p:txBody>
            </p:sp>
            <p:sp>
              <p:nvSpPr>
                <p:cNvPr id="354" name="Freeform: Shape 353">
                  <a:extLst>
                    <a:ext uri="{FF2B5EF4-FFF2-40B4-BE49-F238E27FC236}">
                      <a16:creationId xmlns:a16="http://schemas.microsoft.com/office/drawing/2014/main" id="{32C56F75-1CBE-AF31-35FB-E74B27C1894F}"/>
                    </a:ext>
                  </a:extLst>
                </p:cNvPr>
                <p:cNvSpPr/>
                <p:nvPr/>
              </p:nvSpPr>
              <p:spPr>
                <a:xfrm>
                  <a:off x="11169271" y="3104761"/>
                  <a:ext cx="121998" cy="181513"/>
                </a:xfrm>
                <a:custGeom>
                  <a:avLst/>
                  <a:gdLst>
                    <a:gd name="connsiteX0" fmla="*/ 109279 w 121998"/>
                    <a:gd name="connsiteY0" fmla="*/ 181514 h 181513"/>
                    <a:gd name="connsiteX1" fmla="*/ 101297 w 121998"/>
                    <a:gd name="connsiteY1" fmla="*/ 178692 h 181513"/>
                    <a:gd name="connsiteX2" fmla="*/ 4723 w 121998"/>
                    <a:gd name="connsiteY2" fmla="*/ 100652 h 181513"/>
                    <a:gd name="connsiteX3" fmla="*/ 0 w 121998"/>
                    <a:gd name="connsiteY3" fmla="*/ 90768 h 181513"/>
                    <a:gd name="connsiteX4" fmla="*/ 4723 w 121998"/>
                    <a:gd name="connsiteY4" fmla="*/ 80874 h 181513"/>
                    <a:gd name="connsiteX5" fmla="*/ 101297 w 121998"/>
                    <a:gd name="connsiteY5" fmla="*/ 2834 h 181513"/>
                    <a:gd name="connsiteX6" fmla="*/ 109268 w 121998"/>
                    <a:gd name="connsiteY6" fmla="*/ 0 h 181513"/>
                    <a:gd name="connsiteX7" fmla="*/ 119174 w 121998"/>
                    <a:gd name="connsiteY7" fmla="*/ 4723 h 181513"/>
                    <a:gd name="connsiteX8" fmla="*/ 121927 w 121998"/>
                    <a:gd name="connsiteY8" fmla="*/ 14053 h 181513"/>
                    <a:gd name="connsiteX9" fmla="*/ 117273 w 121998"/>
                    <a:gd name="connsiteY9" fmla="*/ 22600 h 181513"/>
                    <a:gd name="connsiteX10" fmla="*/ 32944 w 121998"/>
                    <a:gd name="connsiteY10" fmla="*/ 90757 h 181513"/>
                    <a:gd name="connsiteX11" fmla="*/ 117273 w 121998"/>
                    <a:gd name="connsiteY11" fmla="*/ 158902 h 181513"/>
                    <a:gd name="connsiteX12" fmla="*/ 121927 w 121998"/>
                    <a:gd name="connsiteY12" fmla="*/ 167449 h 181513"/>
                    <a:gd name="connsiteX13" fmla="*/ 119174 w 121998"/>
                    <a:gd name="connsiteY13" fmla="*/ 176780 h 181513"/>
                    <a:gd name="connsiteX14" fmla="*/ 109268 w 121998"/>
                    <a:gd name="connsiteY14" fmla="*/ 181502 h 181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98" h="181513">
                      <a:moveTo>
                        <a:pt x="109279" y="181514"/>
                      </a:moveTo>
                      <a:cubicBezTo>
                        <a:pt x="106342" y="181514"/>
                        <a:pt x="103589" y="180535"/>
                        <a:pt x="101297" y="178692"/>
                      </a:cubicBezTo>
                      <a:lnTo>
                        <a:pt x="4723" y="100652"/>
                      </a:lnTo>
                      <a:cubicBezTo>
                        <a:pt x="1716" y="98221"/>
                        <a:pt x="0" y="94627"/>
                        <a:pt x="0" y="90768"/>
                      </a:cubicBezTo>
                      <a:cubicBezTo>
                        <a:pt x="0" y="86910"/>
                        <a:pt x="1716" y="83304"/>
                        <a:pt x="4723" y="80874"/>
                      </a:cubicBezTo>
                      <a:lnTo>
                        <a:pt x="101297" y="2834"/>
                      </a:lnTo>
                      <a:cubicBezTo>
                        <a:pt x="103589" y="979"/>
                        <a:pt x="106342" y="0"/>
                        <a:pt x="109268" y="0"/>
                      </a:cubicBezTo>
                      <a:cubicBezTo>
                        <a:pt x="113138" y="0"/>
                        <a:pt x="116743" y="1728"/>
                        <a:pt x="119174" y="4723"/>
                      </a:cubicBezTo>
                      <a:cubicBezTo>
                        <a:pt x="121305" y="7360"/>
                        <a:pt x="122284" y="10678"/>
                        <a:pt x="121927" y="14053"/>
                      </a:cubicBezTo>
                      <a:cubicBezTo>
                        <a:pt x="121570" y="17428"/>
                        <a:pt x="119923" y="20469"/>
                        <a:pt x="117273" y="22600"/>
                      </a:cubicBezTo>
                      <a:lnTo>
                        <a:pt x="32944" y="90757"/>
                      </a:lnTo>
                      <a:lnTo>
                        <a:pt x="117273" y="158902"/>
                      </a:lnTo>
                      <a:cubicBezTo>
                        <a:pt x="119911" y="161033"/>
                        <a:pt x="121570" y="164074"/>
                        <a:pt x="121927" y="167449"/>
                      </a:cubicBezTo>
                      <a:cubicBezTo>
                        <a:pt x="122284" y="170824"/>
                        <a:pt x="121305" y="174142"/>
                        <a:pt x="119174" y="176780"/>
                      </a:cubicBezTo>
                      <a:cubicBezTo>
                        <a:pt x="116743" y="179786"/>
                        <a:pt x="113138" y="181502"/>
                        <a:pt x="109268" y="181502"/>
                      </a:cubicBezTo>
                      <a:close/>
                    </a:path>
                  </a:pathLst>
                </a:custGeom>
                <a:grpFill/>
                <a:ln w="6350" cap="flat">
                  <a:solidFill>
                    <a:srgbClr val="CBEEFF"/>
                  </a:solidFill>
                  <a:prstDash val="solid"/>
                  <a:miter/>
                </a:ln>
              </p:spPr>
              <p:txBody>
                <a:bodyPr rtlCol="0" anchor="ctr"/>
                <a:lstStyle/>
                <a:p>
                  <a:pPr defTabSz="914354">
                    <a:defRPr/>
                  </a:pPr>
                  <a:endParaRPr lang="en-US" sz="900">
                    <a:solidFill>
                      <a:srgbClr val="FFFFFF"/>
                    </a:solidFill>
                    <a:latin typeface="Arial"/>
                  </a:endParaRPr>
                </a:p>
              </p:txBody>
            </p:sp>
            <p:sp>
              <p:nvSpPr>
                <p:cNvPr id="355" name="Freeform: Shape 354">
                  <a:extLst>
                    <a:ext uri="{FF2B5EF4-FFF2-40B4-BE49-F238E27FC236}">
                      <a16:creationId xmlns:a16="http://schemas.microsoft.com/office/drawing/2014/main" id="{E16DA380-63BE-9952-FA66-EB334777C1B8}"/>
                    </a:ext>
                  </a:extLst>
                </p:cNvPr>
                <p:cNvSpPr/>
                <p:nvPr/>
              </p:nvSpPr>
              <p:spPr>
                <a:xfrm>
                  <a:off x="11358652" y="3104749"/>
                  <a:ext cx="110201" cy="167506"/>
                </a:xfrm>
                <a:custGeom>
                  <a:avLst/>
                  <a:gdLst>
                    <a:gd name="connsiteX0" fmla="*/ 12694 w 110201"/>
                    <a:gd name="connsiteY0" fmla="*/ 167507 h 167506"/>
                    <a:gd name="connsiteX1" fmla="*/ 6209 w 110201"/>
                    <a:gd name="connsiteY1" fmla="*/ 165710 h 167506"/>
                    <a:gd name="connsiteX2" fmla="*/ 392 w 110201"/>
                    <a:gd name="connsiteY2" fmla="*/ 157900 h 167506"/>
                    <a:gd name="connsiteX3" fmla="*/ 1797 w 110201"/>
                    <a:gd name="connsiteY3" fmla="*/ 148270 h 167506"/>
                    <a:gd name="connsiteX4" fmla="*/ 86553 w 110201"/>
                    <a:gd name="connsiteY4" fmla="*/ 6209 h 167506"/>
                    <a:gd name="connsiteX5" fmla="*/ 97496 w 110201"/>
                    <a:gd name="connsiteY5" fmla="*/ 0 h 167506"/>
                    <a:gd name="connsiteX6" fmla="*/ 103992 w 110201"/>
                    <a:gd name="connsiteY6" fmla="*/ 1797 h 167506"/>
                    <a:gd name="connsiteX7" fmla="*/ 109809 w 110201"/>
                    <a:gd name="connsiteY7" fmla="*/ 9607 h 167506"/>
                    <a:gd name="connsiteX8" fmla="*/ 108404 w 110201"/>
                    <a:gd name="connsiteY8" fmla="*/ 19236 h 167506"/>
                    <a:gd name="connsiteX9" fmla="*/ 23648 w 110201"/>
                    <a:gd name="connsiteY9" fmla="*/ 161298 h 167506"/>
                    <a:gd name="connsiteX10" fmla="*/ 12706 w 110201"/>
                    <a:gd name="connsiteY10" fmla="*/ 167507 h 1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201" h="167506">
                      <a:moveTo>
                        <a:pt x="12694" y="167507"/>
                      </a:moveTo>
                      <a:cubicBezTo>
                        <a:pt x="10425" y="167507"/>
                        <a:pt x="8179" y="166885"/>
                        <a:pt x="6209" y="165710"/>
                      </a:cubicBezTo>
                      <a:cubicBezTo>
                        <a:pt x="3295" y="163971"/>
                        <a:pt x="1221" y="161195"/>
                        <a:pt x="392" y="157900"/>
                      </a:cubicBezTo>
                      <a:cubicBezTo>
                        <a:pt x="-437" y="154606"/>
                        <a:pt x="58" y="151185"/>
                        <a:pt x="1797" y="148270"/>
                      </a:cubicBezTo>
                      <a:lnTo>
                        <a:pt x="86553" y="6209"/>
                      </a:lnTo>
                      <a:cubicBezTo>
                        <a:pt x="88868" y="2327"/>
                        <a:pt x="92957" y="0"/>
                        <a:pt x="97496" y="0"/>
                      </a:cubicBezTo>
                      <a:cubicBezTo>
                        <a:pt x="99765" y="0"/>
                        <a:pt x="102011" y="622"/>
                        <a:pt x="103992" y="1797"/>
                      </a:cubicBezTo>
                      <a:cubicBezTo>
                        <a:pt x="106907" y="3536"/>
                        <a:pt x="108980" y="6312"/>
                        <a:pt x="109809" y="9607"/>
                      </a:cubicBezTo>
                      <a:cubicBezTo>
                        <a:pt x="110639" y="12901"/>
                        <a:pt x="110143" y="16322"/>
                        <a:pt x="108404" y="19236"/>
                      </a:cubicBezTo>
                      <a:lnTo>
                        <a:pt x="23648" y="161298"/>
                      </a:lnTo>
                      <a:cubicBezTo>
                        <a:pt x="21368" y="165123"/>
                        <a:pt x="17175" y="167507"/>
                        <a:pt x="12706" y="167507"/>
                      </a:cubicBezTo>
                      <a:close/>
                    </a:path>
                  </a:pathLst>
                </a:custGeom>
                <a:grpFill/>
                <a:ln w="6350" cap="flat">
                  <a:solidFill>
                    <a:srgbClr val="CBEEFF"/>
                  </a:solidFill>
                  <a:prstDash val="solid"/>
                  <a:miter/>
                </a:ln>
              </p:spPr>
              <p:txBody>
                <a:bodyPr rtlCol="0" anchor="ctr"/>
                <a:lstStyle/>
                <a:p>
                  <a:pPr defTabSz="914354">
                    <a:defRPr/>
                  </a:pPr>
                  <a:endParaRPr lang="en-US" sz="900">
                    <a:solidFill>
                      <a:srgbClr val="FFFFFF"/>
                    </a:solidFill>
                    <a:latin typeface="Arial"/>
                  </a:endParaRPr>
                </a:p>
              </p:txBody>
            </p:sp>
          </p:grpSp>
        </p:grpSp>
        <p:pic>
          <p:nvPicPr>
            <p:cNvPr id="356" name="Graphic 355">
              <a:extLst>
                <a:ext uri="{FF2B5EF4-FFF2-40B4-BE49-F238E27FC236}">
                  <a16:creationId xmlns:a16="http://schemas.microsoft.com/office/drawing/2014/main" id="{0AAE0947-A3FA-7B79-FB79-FB3AADEE07D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570763" y="3805328"/>
              <a:ext cx="274320" cy="274320"/>
            </a:xfrm>
            <a:prstGeom prst="rect">
              <a:avLst/>
            </a:prstGeom>
            <a:effectLst/>
          </p:spPr>
        </p:pic>
        <p:pic>
          <p:nvPicPr>
            <p:cNvPr id="357" name="Graphic 356">
              <a:extLst>
                <a:ext uri="{FF2B5EF4-FFF2-40B4-BE49-F238E27FC236}">
                  <a16:creationId xmlns:a16="http://schemas.microsoft.com/office/drawing/2014/main" id="{54FE4AB0-B459-E8D6-F6F5-C7E26E0B0000}"/>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714651" y="3805328"/>
              <a:ext cx="274320" cy="274320"/>
            </a:xfrm>
            <a:prstGeom prst="rect">
              <a:avLst/>
            </a:prstGeom>
            <a:effectLst/>
          </p:spPr>
        </p:pic>
        <p:sp>
          <p:nvSpPr>
            <p:cNvPr id="358" name="TextBox 357">
              <a:extLst>
                <a:ext uri="{FF2B5EF4-FFF2-40B4-BE49-F238E27FC236}">
                  <a16:creationId xmlns:a16="http://schemas.microsoft.com/office/drawing/2014/main" id="{B459C4EC-373D-1353-22C7-377B8968185B}"/>
                </a:ext>
              </a:extLst>
            </p:cNvPr>
            <p:cNvSpPr txBox="1"/>
            <p:nvPr/>
          </p:nvSpPr>
          <p:spPr>
            <a:xfrm>
              <a:off x="3735067" y="5570548"/>
              <a:ext cx="731520" cy="230832"/>
            </a:xfrm>
            <a:prstGeom prst="rect">
              <a:avLst/>
            </a:prstGeom>
            <a:noFill/>
          </p:spPr>
          <p:txBody>
            <a:bodyPr wrap="square" lIns="0" tIns="45720" rIns="0" anchor="t">
              <a:spAutoFit/>
            </a:bodyPr>
            <a:lstStyle/>
            <a:p>
              <a:pPr algn="ctr" defTabSz="914354">
                <a:defRPr/>
              </a:pPr>
              <a:r>
                <a:rPr lang="en-US" sz="900">
                  <a:solidFill>
                    <a:srgbClr val="FFFFFF"/>
                  </a:solidFill>
                  <a:latin typeface="Arial"/>
                </a:rPr>
                <a:t>Client devices</a:t>
              </a:r>
            </a:p>
          </p:txBody>
        </p:sp>
        <p:pic>
          <p:nvPicPr>
            <p:cNvPr id="359" name="Graphic 358">
              <a:extLst>
                <a:ext uri="{FF2B5EF4-FFF2-40B4-BE49-F238E27FC236}">
                  <a16:creationId xmlns:a16="http://schemas.microsoft.com/office/drawing/2014/main" id="{5004FCB1-F963-397F-D786-0BE038D1295C}"/>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963667" y="5282488"/>
              <a:ext cx="274320" cy="274320"/>
            </a:xfrm>
            <a:prstGeom prst="rect">
              <a:avLst/>
            </a:prstGeom>
          </p:spPr>
        </p:pic>
        <p:sp>
          <p:nvSpPr>
            <p:cNvPr id="360" name="Rectangle 359">
              <a:extLst>
                <a:ext uri="{FF2B5EF4-FFF2-40B4-BE49-F238E27FC236}">
                  <a16:creationId xmlns:a16="http://schemas.microsoft.com/office/drawing/2014/main" id="{CC36EAE5-67BB-3AE7-66B9-C9AAFE221FEF}"/>
                </a:ext>
              </a:extLst>
            </p:cNvPr>
            <p:cNvSpPr/>
            <p:nvPr/>
          </p:nvSpPr>
          <p:spPr>
            <a:xfrm>
              <a:off x="4577739" y="5570548"/>
              <a:ext cx="548640" cy="230832"/>
            </a:xfrm>
            <a:prstGeom prst="rect">
              <a:avLst/>
            </a:prstGeom>
            <a:noFill/>
          </p:spPr>
          <p:txBody>
            <a:bodyPr wrap="square" lIns="0" tIns="45720" rIns="0" anchor="t">
              <a:spAutoFit/>
            </a:bodyPr>
            <a:lstStyle/>
            <a:p>
              <a:pPr algn="ctr" defTabSz="914354">
                <a:defRPr/>
              </a:pPr>
              <a:r>
                <a:rPr lang="en-US" sz="900">
                  <a:solidFill>
                    <a:srgbClr val="FFFFFF"/>
                  </a:solidFill>
                  <a:latin typeface="Arial"/>
                </a:rPr>
                <a:t>Compute</a:t>
              </a:r>
            </a:p>
          </p:txBody>
        </p:sp>
        <p:sp>
          <p:nvSpPr>
            <p:cNvPr id="361" name="Rectangle 360">
              <a:extLst>
                <a:ext uri="{FF2B5EF4-FFF2-40B4-BE49-F238E27FC236}">
                  <a16:creationId xmlns:a16="http://schemas.microsoft.com/office/drawing/2014/main" id="{AFC41F2D-E6DE-76E4-CD8B-94B7CE7675B2}"/>
                </a:ext>
              </a:extLst>
            </p:cNvPr>
            <p:cNvSpPr>
              <a:spLocks/>
            </p:cNvSpPr>
            <p:nvPr/>
          </p:nvSpPr>
          <p:spPr>
            <a:xfrm>
              <a:off x="6739999" y="5570548"/>
              <a:ext cx="640080" cy="230832"/>
            </a:xfrm>
            <a:prstGeom prst="rect">
              <a:avLst/>
            </a:prstGeom>
            <a:noFill/>
          </p:spPr>
          <p:txBody>
            <a:bodyPr wrap="square" lIns="0" tIns="45720" rIns="0" anchor="t">
              <a:spAutoFit/>
            </a:bodyPr>
            <a:lstStyle/>
            <a:p>
              <a:pPr algn="ctr" defTabSz="914354">
                <a:defRPr/>
              </a:pPr>
              <a:r>
                <a:rPr lang="en-US" sz="900">
                  <a:solidFill>
                    <a:srgbClr val="FFFFFF"/>
                  </a:solidFill>
                  <a:latin typeface="Arial"/>
                </a:rPr>
                <a:t>Networking</a:t>
              </a:r>
            </a:p>
          </p:txBody>
        </p:sp>
        <p:pic>
          <p:nvPicPr>
            <p:cNvPr id="362" name="Graphic 361">
              <a:extLst>
                <a:ext uri="{FF2B5EF4-FFF2-40B4-BE49-F238E27FC236}">
                  <a16:creationId xmlns:a16="http://schemas.microsoft.com/office/drawing/2014/main" id="{4BF730F3-9AD3-A489-EB7A-C18C318FA596}"/>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922879" y="5298626"/>
              <a:ext cx="274320" cy="242047"/>
            </a:xfrm>
            <a:prstGeom prst="rect">
              <a:avLst/>
            </a:prstGeom>
          </p:spPr>
        </p:pic>
        <p:sp>
          <p:nvSpPr>
            <p:cNvPr id="363" name="Rectangle 362">
              <a:extLst>
                <a:ext uri="{FF2B5EF4-FFF2-40B4-BE49-F238E27FC236}">
                  <a16:creationId xmlns:a16="http://schemas.microsoft.com/office/drawing/2014/main" id="{A167E093-AE79-CB69-9278-15B511A372CC}"/>
                </a:ext>
              </a:extLst>
            </p:cNvPr>
            <p:cNvSpPr/>
            <p:nvPr/>
          </p:nvSpPr>
          <p:spPr>
            <a:xfrm>
              <a:off x="5237532" y="5570548"/>
              <a:ext cx="457200" cy="230832"/>
            </a:xfrm>
            <a:prstGeom prst="rect">
              <a:avLst/>
            </a:prstGeom>
            <a:noFill/>
          </p:spPr>
          <p:txBody>
            <a:bodyPr wrap="square" lIns="0" tIns="45720" rIns="0" anchor="t">
              <a:spAutoFit/>
            </a:bodyPr>
            <a:lstStyle/>
            <a:p>
              <a:pPr algn="ctr" defTabSz="914354">
                <a:defRPr/>
              </a:pPr>
              <a:r>
                <a:rPr lang="en-US" sz="900">
                  <a:solidFill>
                    <a:srgbClr val="FFFFFF"/>
                  </a:solidFill>
                  <a:latin typeface="Arial"/>
                </a:rPr>
                <a:t>Storage</a:t>
              </a:r>
            </a:p>
          </p:txBody>
        </p:sp>
        <p:sp>
          <p:nvSpPr>
            <p:cNvPr id="364" name="Rectangle 363">
              <a:extLst>
                <a:ext uri="{FF2B5EF4-FFF2-40B4-BE49-F238E27FC236}">
                  <a16:creationId xmlns:a16="http://schemas.microsoft.com/office/drawing/2014/main" id="{8643CFDF-D08C-A511-5646-AEA2CDE0354E}"/>
                </a:ext>
              </a:extLst>
            </p:cNvPr>
            <p:cNvSpPr/>
            <p:nvPr/>
          </p:nvSpPr>
          <p:spPr>
            <a:xfrm>
              <a:off x="7491232" y="5570549"/>
              <a:ext cx="457200" cy="230832"/>
            </a:xfrm>
            <a:prstGeom prst="rect">
              <a:avLst/>
            </a:prstGeom>
            <a:noFill/>
          </p:spPr>
          <p:txBody>
            <a:bodyPr wrap="square" lIns="0" tIns="45720" rIns="0" bIns="45720" anchor="t">
              <a:spAutoFit/>
            </a:bodyPr>
            <a:lstStyle/>
            <a:p>
              <a:pPr algn="ctr" defTabSz="914354">
                <a:defRPr/>
              </a:pPr>
              <a:r>
                <a:rPr lang="en-US" sz="900">
                  <a:solidFill>
                    <a:srgbClr val="FFFFFF"/>
                  </a:solidFill>
                  <a:latin typeface="Arial"/>
                </a:rPr>
                <a:t>Software</a:t>
              </a:r>
            </a:p>
          </p:txBody>
        </p:sp>
        <p:sp>
          <p:nvSpPr>
            <p:cNvPr id="365" name="TextBox 364">
              <a:extLst>
                <a:ext uri="{FF2B5EF4-FFF2-40B4-BE49-F238E27FC236}">
                  <a16:creationId xmlns:a16="http://schemas.microsoft.com/office/drawing/2014/main" id="{461279D9-FA9A-AA57-16BA-CB287D7F86A8}"/>
                </a:ext>
              </a:extLst>
            </p:cNvPr>
            <p:cNvSpPr txBox="1"/>
            <p:nvPr/>
          </p:nvSpPr>
          <p:spPr>
            <a:xfrm>
              <a:off x="5101137" y="4778037"/>
              <a:ext cx="1885132" cy="246221"/>
            </a:xfrm>
            <a:prstGeom prst="rect">
              <a:avLst/>
            </a:prstGeom>
            <a:noFill/>
          </p:spPr>
          <p:txBody>
            <a:bodyPr wrap="square" lIns="0" tIns="0" rIns="0" bIns="0" rtlCol="0">
              <a:spAutoFit/>
            </a:bodyPr>
            <a:lstStyle/>
            <a:p>
              <a:pPr algn="ctr" defTabSz="914354">
                <a:defRPr/>
              </a:pPr>
              <a:r>
                <a:rPr lang="en-US" sz="1600" b="1" cap="all">
                  <a:solidFill>
                    <a:srgbClr val="FFFFFF"/>
                  </a:solidFill>
                  <a:latin typeface="Arial"/>
                </a:rPr>
                <a:t>Infrastructure</a:t>
              </a:r>
            </a:p>
          </p:txBody>
        </p:sp>
        <p:sp>
          <p:nvSpPr>
            <p:cNvPr id="366" name="Rectangle 365">
              <a:extLst>
                <a:ext uri="{FF2B5EF4-FFF2-40B4-BE49-F238E27FC236}">
                  <a16:creationId xmlns:a16="http://schemas.microsoft.com/office/drawing/2014/main" id="{568B4493-012A-C625-B1DF-F04577E97100}"/>
                </a:ext>
              </a:extLst>
            </p:cNvPr>
            <p:cNvSpPr>
              <a:spLocks/>
            </p:cNvSpPr>
            <p:nvPr/>
          </p:nvSpPr>
          <p:spPr>
            <a:xfrm>
              <a:off x="5805885" y="5570548"/>
              <a:ext cx="822960" cy="230832"/>
            </a:xfrm>
            <a:prstGeom prst="rect">
              <a:avLst/>
            </a:prstGeom>
            <a:noFill/>
          </p:spPr>
          <p:txBody>
            <a:bodyPr wrap="square" lIns="0" tIns="45720" rIns="0" anchor="t">
              <a:spAutoFit/>
            </a:bodyPr>
            <a:lstStyle/>
            <a:p>
              <a:pPr algn="ctr" defTabSz="914354">
                <a:defRPr/>
              </a:pPr>
              <a:r>
                <a:rPr lang="en-US" sz="900">
                  <a:solidFill>
                    <a:srgbClr val="FFFFFF"/>
                  </a:solidFill>
                  <a:latin typeface="Arial"/>
                </a:rPr>
                <a:t>Data Protection</a:t>
              </a:r>
            </a:p>
          </p:txBody>
        </p:sp>
        <p:pic>
          <p:nvPicPr>
            <p:cNvPr id="367" name="Graphic 366">
              <a:extLst>
                <a:ext uri="{FF2B5EF4-FFF2-40B4-BE49-F238E27FC236}">
                  <a16:creationId xmlns:a16="http://schemas.microsoft.com/office/drawing/2014/main" id="{D4A3F058-73C0-C6AE-DCD1-339344BFFE6D}"/>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101052" y="5275308"/>
              <a:ext cx="232629" cy="288683"/>
            </a:xfrm>
            <a:prstGeom prst="rect">
              <a:avLst/>
            </a:prstGeom>
          </p:spPr>
        </p:pic>
        <p:pic>
          <p:nvPicPr>
            <p:cNvPr id="368" name="Graphic 367">
              <a:extLst>
                <a:ext uri="{FF2B5EF4-FFF2-40B4-BE49-F238E27FC236}">
                  <a16:creationId xmlns:a16="http://schemas.microsoft.com/office/drawing/2014/main" id="{B31D8DA6-2DEE-5E2D-A89B-4D5B4AD3D7F0}"/>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582672" y="5282488"/>
              <a:ext cx="274320" cy="274320"/>
            </a:xfrm>
            <a:prstGeom prst="rect">
              <a:avLst/>
            </a:prstGeom>
            <a:effectLst/>
          </p:spPr>
        </p:pic>
        <p:pic>
          <p:nvPicPr>
            <p:cNvPr id="369" name="Graphic 368">
              <a:extLst>
                <a:ext uri="{FF2B5EF4-FFF2-40B4-BE49-F238E27FC236}">
                  <a16:creationId xmlns:a16="http://schemas.microsoft.com/office/drawing/2014/main" id="{74BCBF99-4287-A2A8-6541-0F08CA25708A}"/>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5328972" y="5282488"/>
              <a:ext cx="274320" cy="274320"/>
            </a:xfrm>
            <a:prstGeom prst="rect">
              <a:avLst/>
            </a:prstGeom>
            <a:effectLst/>
          </p:spPr>
        </p:pic>
        <p:pic>
          <p:nvPicPr>
            <p:cNvPr id="370" name="Graphic 369">
              <a:extLst>
                <a:ext uri="{FF2B5EF4-FFF2-40B4-BE49-F238E27FC236}">
                  <a16:creationId xmlns:a16="http://schemas.microsoft.com/office/drawing/2014/main" id="{F89680A2-826A-281B-4333-6A54BF9F64E8}"/>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4714899" y="5282488"/>
              <a:ext cx="274320" cy="274320"/>
            </a:xfrm>
            <a:prstGeom prst="rect">
              <a:avLst/>
            </a:prstGeom>
            <a:effectLst/>
          </p:spPr>
        </p:pic>
        <p:sp>
          <p:nvSpPr>
            <p:cNvPr id="371" name="!!green">
              <a:extLst>
                <a:ext uri="{FF2B5EF4-FFF2-40B4-BE49-F238E27FC236}">
                  <a16:creationId xmlns:a16="http://schemas.microsoft.com/office/drawing/2014/main" id="{613B8107-3DC1-4B23-253E-EE48F9BA95A2}"/>
                </a:ext>
              </a:extLst>
            </p:cNvPr>
            <p:cNvSpPr/>
            <p:nvPr/>
          </p:nvSpPr>
          <p:spPr>
            <a:xfrm>
              <a:off x="3606383" y="1784928"/>
              <a:ext cx="4680331" cy="1130171"/>
            </a:xfrm>
            <a:custGeom>
              <a:avLst/>
              <a:gdLst>
                <a:gd name="connsiteX0" fmla="*/ 1495378 w 1495377"/>
                <a:gd name="connsiteY0" fmla="*/ 361093 h 361092"/>
                <a:gd name="connsiteX1" fmla="*/ 1384459 w 1495377"/>
                <a:gd name="connsiteY1" fmla="*/ 0 h 361092"/>
                <a:gd name="connsiteX2" fmla="*/ 0 w 1495377"/>
                <a:gd name="connsiteY2" fmla="*/ 0 h 361092"/>
                <a:gd name="connsiteX3" fmla="*/ 90678 w 1495377"/>
                <a:gd name="connsiteY3" fmla="*/ 361093 h 361092"/>
                <a:gd name="connsiteX4" fmla="*/ 1495378 w 1495377"/>
                <a:gd name="connsiteY4" fmla="*/ 361093 h 361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377" h="361092">
                  <a:moveTo>
                    <a:pt x="1495378" y="361093"/>
                  </a:moveTo>
                  <a:lnTo>
                    <a:pt x="1384459" y="0"/>
                  </a:lnTo>
                  <a:lnTo>
                    <a:pt x="0" y="0"/>
                  </a:lnTo>
                  <a:lnTo>
                    <a:pt x="90678" y="361093"/>
                  </a:lnTo>
                  <a:lnTo>
                    <a:pt x="1495378" y="361093"/>
                  </a:lnTo>
                  <a:close/>
                </a:path>
              </a:pathLst>
            </a:custGeom>
            <a:solidFill>
              <a:srgbClr val="00227F"/>
            </a:solidFill>
            <a:ln w="31750" cap="sq" cmpd="sng" algn="ctr">
              <a:solidFill>
                <a:schemeClr val="accent2"/>
              </a:solidFill>
              <a:prstDash val="solid"/>
              <a:round/>
              <a:extLst>
                <a:ext uri="{C807C97D-BFC1-408E-A445-0C87EB9F89A2}">
                  <ask:lineSketchStyleProps xmlns:ask="http://schemas.microsoft.com/office/drawing/2018/sketchyshapes" sd="614626841">
                    <a:custGeom>
                      <a:avLst/>
                      <a:gdLst>
                        <a:gd name="connsiteX0" fmla="*/ 0 w 4857182"/>
                        <a:gd name="connsiteY0" fmla="*/ 0 h 1196697"/>
                        <a:gd name="connsiteX1" fmla="*/ 507563 w 4857182"/>
                        <a:gd name="connsiteY1" fmla="*/ 0 h 1196697"/>
                        <a:gd name="connsiteX2" fmla="*/ 1150047 w 4857182"/>
                        <a:gd name="connsiteY2" fmla="*/ 0 h 1196697"/>
                        <a:gd name="connsiteX3" fmla="*/ 1657609 w 4857182"/>
                        <a:gd name="connsiteY3" fmla="*/ 0 h 1196697"/>
                        <a:gd name="connsiteX4" fmla="*/ 2345068 w 4857182"/>
                        <a:gd name="connsiteY4" fmla="*/ 0 h 1196697"/>
                        <a:gd name="connsiteX5" fmla="*/ 3077500 w 4857182"/>
                        <a:gd name="connsiteY5" fmla="*/ 0 h 1196697"/>
                        <a:gd name="connsiteX6" fmla="*/ 3630036 w 4857182"/>
                        <a:gd name="connsiteY6" fmla="*/ 0 h 1196697"/>
                        <a:gd name="connsiteX7" fmla="*/ 4497390 w 4857182"/>
                        <a:gd name="connsiteY7" fmla="*/ 0 h 1196697"/>
                        <a:gd name="connsiteX8" fmla="*/ 4666492 w 4857182"/>
                        <a:gd name="connsiteY8" fmla="*/ 562448 h 1196697"/>
                        <a:gd name="connsiteX9" fmla="*/ 4857182 w 4857182"/>
                        <a:gd name="connsiteY9" fmla="*/ 1196697 h 1196697"/>
                        <a:gd name="connsiteX10" fmla="*/ 4340792 w 4857182"/>
                        <a:gd name="connsiteY10" fmla="*/ 1195814 h 1196697"/>
                        <a:gd name="connsiteX11" fmla="*/ 3641378 w 4857182"/>
                        <a:gd name="connsiteY11" fmla="*/ 1194618 h 1196697"/>
                        <a:gd name="connsiteX12" fmla="*/ 3079232 w 4857182"/>
                        <a:gd name="connsiteY12" fmla="*/ 1193657 h 1196697"/>
                        <a:gd name="connsiteX13" fmla="*/ 2379818 w 4857182"/>
                        <a:gd name="connsiteY13" fmla="*/ 1192461 h 1196697"/>
                        <a:gd name="connsiteX14" fmla="*/ 1817672 w 4857182"/>
                        <a:gd name="connsiteY14" fmla="*/ 1191500 h 1196697"/>
                        <a:gd name="connsiteX15" fmla="*/ 1072501 w 4857182"/>
                        <a:gd name="connsiteY15" fmla="*/ 1190226 h 1196697"/>
                        <a:gd name="connsiteX16" fmla="*/ 281575 w 4857182"/>
                        <a:gd name="connsiteY16" fmla="*/ 1188874 h 1196697"/>
                        <a:gd name="connsiteX17" fmla="*/ 143603 w 4857182"/>
                        <a:gd name="connsiteY17" fmla="*/ 606326 h 1196697"/>
                        <a:gd name="connsiteX18" fmla="*/ 0 w 4857182"/>
                        <a:gd name="connsiteY18" fmla="*/ 0 h 119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57182" h="1196697" fill="none" extrusionOk="0">
                          <a:moveTo>
                            <a:pt x="0" y="0"/>
                          </a:moveTo>
                          <a:cubicBezTo>
                            <a:pt x="119207" y="-22904"/>
                            <a:pt x="291078" y="-25265"/>
                            <a:pt x="507563" y="0"/>
                          </a:cubicBezTo>
                          <a:cubicBezTo>
                            <a:pt x="724048" y="25265"/>
                            <a:pt x="957196" y="1821"/>
                            <a:pt x="1150047" y="0"/>
                          </a:cubicBezTo>
                          <a:cubicBezTo>
                            <a:pt x="1342898" y="-1821"/>
                            <a:pt x="1553123" y="23571"/>
                            <a:pt x="1657609" y="0"/>
                          </a:cubicBezTo>
                          <a:cubicBezTo>
                            <a:pt x="1762095" y="-23571"/>
                            <a:pt x="2118596" y="29929"/>
                            <a:pt x="2345068" y="0"/>
                          </a:cubicBezTo>
                          <a:cubicBezTo>
                            <a:pt x="2571540" y="-29929"/>
                            <a:pt x="2830722" y="-3332"/>
                            <a:pt x="3077500" y="0"/>
                          </a:cubicBezTo>
                          <a:cubicBezTo>
                            <a:pt x="3324278" y="3332"/>
                            <a:pt x="3426951" y="-2329"/>
                            <a:pt x="3630036" y="0"/>
                          </a:cubicBezTo>
                          <a:cubicBezTo>
                            <a:pt x="3833121" y="2329"/>
                            <a:pt x="4190343" y="24866"/>
                            <a:pt x="4497390" y="0"/>
                          </a:cubicBezTo>
                          <a:cubicBezTo>
                            <a:pt x="4536711" y="131005"/>
                            <a:pt x="4640723" y="378944"/>
                            <a:pt x="4666492" y="562448"/>
                          </a:cubicBezTo>
                          <a:cubicBezTo>
                            <a:pt x="4692261" y="745952"/>
                            <a:pt x="4818453" y="1067203"/>
                            <a:pt x="4857182" y="1196697"/>
                          </a:cubicBezTo>
                          <a:cubicBezTo>
                            <a:pt x="4681634" y="1196327"/>
                            <a:pt x="4485909" y="1205922"/>
                            <a:pt x="4340792" y="1195814"/>
                          </a:cubicBezTo>
                          <a:cubicBezTo>
                            <a:pt x="4195675" y="1185706"/>
                            <a:pt x="3938283" y="1220270"/>
                            <a:pt x="3641378" y="1194618"/>
                          </a:cubicBezTo>
                          <a:cubicBezTo>
                            <a:pt x="3344473" y="1168966"/>
                            <a:pt x="3299717" y="1204806"/>
                            <a:pt x="3079232" y="1193657"/>
                          </a:cubicBezTo>
                          <a:cubicBezTo>
                            <a:pt x="2858747" y="1182508"/>
                            <a:pt x="2663878" y="1208753"/>
                            <a:pt x="2379818" y="1192461"/>
                          </a:cubicBezTo>
                          <a:cubicBezTo>
                            <a:pt x="2095758" y="1176169"/>
                            <a:pt x="2022011" y="1198984"/>
                            <a:pt x="1817672" y="1191500"/>
                          </a:cubicBezTo>
                          <a:cubicBezTo>
                            <a:pt x="1613333" y="1184016"/>
                            <a:pt x="1325461" y="1207510"/>
                            <a:pt x="1072501" y="1190226"/>
                          </a:cubicBezTo>
                          <a:cubicBezTo>
                            <a:pt x="819541" y="1172942"/>
                            <a:pt x="641868" y="1169977"/>
                            <a:pt x="281575" y="1188874"/>
                          </a:cubicBezTo>
                          <a:cubicBezTo>
                            <a:pt x="225579" y="934922"/>
                            <a:pt x="206421" y="871416"/>
                            <a:pt x="143603" y="606326"/>
                          </a:cubicBezTo>
                          <a:cubicBezTo>
                            <a:pt x="80785" y="341236"/>
                            <a:pt x="70023" y="259952"/>
                            <a:pt x="0" y="0"/>
                          </a:cubicBezTo>
                          <a:close/>
                        </a:path>
                        <a:path w="4857182" h="1196697" stroke="0" extrusionOk="0">
                          <a:moveTo>
                            <a:pt x="0" y="0"/>
                          </a:moveTo>
                          <a:cubicBezTo>
                            <a:pt x="285933" y="346"/>
                            <a:pt x="407146" y="19256"/>
                            <a:pt x="687458" y="0"/>
                          </a:cubicBezTo>
                          <a:cubicBezTo>
                            <a:pt x="967770" y="-19256"/>
                            <a:pt x="998197" y="26295"/>
                            <a:pt x="1239995" y="0"/>
                          </a:cubicBezTo>
                          <a:cubicBezTo>
                            <a:pt x="1481793" y="-26295"/>
                            <a:pt x="1587603" y="22306"/>
                            <a:pt x="1747557" y="0"/>
                          </a:cubicBezTo>
                          <a:cubicBezTo>
                            <a:pt x="1907511" y="-22306"/>
                            <a:pt x="2130684" y="-11557"/>
                            <a:pt x="2255120" y="0"/>
                          </a:cubicBezTo>
                          <a:cubicBezTo>
                            <a:pt x="2379556" y="11557"/>
                            <a:pt x="2557536" y="18610"/>
                            <a:pt x="2852630" y="0"/>
                          </a:cubicBezTo>
                          <a:cubicBezTo>
                            <a:pt x="3147724" y="-18610"/>
                            <a:pt x="3176494" y="16176"/>
                            <a:pt x="3405167" y="0"/>
                          </a:cubicBezTo>
                          <a:cubicBezTo>
                            <a:pt x="3633840" y="-16176"/>
                            <a:pt x="4102961" y="16486"/>
                            <a:pt x="4497390" y="0"/>
                          </a:cubicBezTo>
                          <a:cubicBezTo>
                            <a:pt x="4537636" y="153581"/>
                            <a:pt x="4582177" y="353712"/>
                            <a:pt x="4677286" y="598349"/>
                          </a:cubicBezTo>
                          <a:cubicBezTo>
                            <a:pt x="4772395" y="842986"/>
                            <a:pt x="4799366" y="1070467"/>
                            <a:pt x="4857182" y="1196697"/>
                          </a:cubicBezTo>
                          <a:cubicBezTo>
                            <a:pt x="4649055" y="1212654"/>
                            <a:pt x="4595801" y="1213122"/>
                            <a:pt x="4340792" y="1195814"/>
                          </a:cubicBezTo>
                          <a:cubicBezTo>
                            <a:pt x="4085783" y="1178506"/>
                            <a:pt x="4050786" y="1196689"/>
                            <a:pt x="3824402" y="1194931"/>
                          </a:cubicBezTo>
                          <a:cubicBezTo>
                            <a:pt x="3598018" y="1193173"/>
                            <a:pt x="3457385" y="1169701"/>
                            <a:pt x="3262256" y="1193970"/>
                          </a:cubicBezTo>
                          <a:cubicBezTo>
                            <a:pt x="3067127" y="1218239"/>
                            <a:pt x="2971217" y="1209846"/>
                            <a:pt x="2700110" y="1193009"/>
                          </a:cubicBezTo>
                          <a:cubicBezTo>
                            <a:pt x="2429003" y="1176172"/>
                            <a:pt x="2360340" y="1214943"/>
                            <a:pt x="2092208" y="1191970"/>
                          </a:cubicBezTo>
                          <a:cubicBezTo>
                            <a:pt x="1824076" y="1168997"/>
                            <a:pt x="1708043" y="1195953"/>
                            <a:pt x="1575818" y="1191087"/>
                          </a:cubicBezTo>
                          <a:cubicBezTo>
                            <a:pt x="1443593" y="1186221"/>
                            <a:pt x="1205807" y="1180724"/>
                            <a:pt x="1013672" y="1190126"/>
                          </a:cubicBezTo>
                          <a:cubicBezTo>
                            <a:pt x="821537" y="1199528"/>
                            <a:pt x="474856" y="1184593"/>
                            <a:pt x="281575" y="1188874"/>
                          </a:cubicBezTo>
                          <a:cubicBezTo>
                            <a:pt x="242114" y="998740"/>
                            <a:pt x="212746" y="785586"/>
                            <a:pt x="149235" y="630103"/>
                          </a:cubicBezTo>
                          <a:cubicBezTo>
                            <a:pt x="85724" y="474620"/>
                            <a:pt x="80556" y="244488"/>
                            <a:pt x="0" y="0"/>
                          </a:cubicBezTo>
                          <a:close/>
                        </a:path>
                      </a:pathLst>
                    </a:custGeom>
                    <ask:type>
                      <ask:lineSketchNone/>
                    </ask:type>
                  </ask:lineSketchStyleProps>
                </a:ext>
              </a:extLst>
            </a:ln>
            <a:effectLst/>
          </p:spPr>
          <p:txBody>
            <a:bodyPr tIns="91440" bIns="0" rtlCol="0" anchor="t" anchorCtr="0"/>
            <a:lstStyle/>
            <a:p>
              <a:pPr algn="ctr" defTabSz="914377">
                <a:defRPr/>
              </a:pPr>
              <a:endParaRPr lang="en-US" sz="1600" b="1" kern="0">
                <a:solidFill>
                  <a:srgbClr val="FFFFFF"/>
                </a:solidFill>
                <a:latin typeface="Arial Nova Light"/>
              </a:endParaRPr>
            </a:p>
          </p:txBody>
        </p:sp>
        <p:sp>
          <p:nvSpPr>
            <p:cNvPr id="372" name="Rectangle 371">
              <a:extLst>
                <a:ext uri="{FF2B5EF4-FFF2-40B4-BE49-F238E27FC236}">
                  <a16:creationId xmlns:a16="http://schemas.microsoft.com/office/drawing/2014/main" id="{EFD7C14E-B8EA-AF92-93EF-31F9D98AA7ED}"/>
                </a:ext>
              </a:extLst>
            </p:cNvPr>
            <p:cNvSpPr/>
            <p:nvPr/>
          </p:nvSpPr>
          <p:spPr>
            <a:xfrm>
              <a:off x="3813787" y="2557027"/>
              <a:ext cx="640080" cy="182880"/>
            </a:xfrm>
            <a:prstGeom prst="rect">
              <a:avLst/>
            </a:prstGeom>
            <a:noFill/>
            <a:ln w="12700" cap="flat" cmpd="sng" algn="ctr">
              <a:noFill/>
              <a:prstDash val="solid"/>
              <a:miter lim="800000"/>
            </a:ln>
            <a:effectLst/>
          </p:spPr>
          <p:txBody>
            <a:bodyPr lIns="0" tIns="45720" rIns="0" rtlCol="0" anchor="t"/>
            <a:lstStyle/>
            <a:p>
              <a:pPr algn="ctr" defTabSz="914377">
                <a:defRPr/>
              </a:pPr>
              <a:r>
                <a:rPr lang="en-US" sz="1000">
                  <a:solidFill>
                    <a:srgbClr val="FFFFFF"/>
                  </a:solidFill>
                  <a:latin typeface="Arial"/>
                </a:rPr>
                <a:t>Strategy</a:t>
              </a:r>
            </a:p>
          </p:txBody>
        </p:sp>
        <p:sp>
          <p:nvSpPr>
            <p:cNvPr id="373" name="Rectangle 372">
              <a:extLst>
                <a:ext uri="{FF2B5EF4-FFF2-40B4-BE49-F238E27FC236}">
                  <a16:creationId xmlns:a16="http://schemas.microsoft.com/office/drawing/2014/main" id="{60D06D0F-EF05-B633-1DFE-599C1D6BF2FA}"/>
                </a:ext>
              </a:extLst>
            </p:cNvPr>
            <p:cNvSpPr/>
            <p:nvPr/>
          </p:nvSpPr>
          <p:spPr>
            <a:xfrm>
              <a:off x="4681276" y="2557027"/>
              <a:ext cx="640080" cy="182880"/>
            </a:xfrm>
            <a:prstGeom prst="rect">
              <a:avLst/>
            </a:prstGeom>
            <a:noFill/>
            <a:ln w="12700" cap="flat" cmpd="sng" algn="ctr">
              <a:noFill/>
              <a:prstDash val="solid"/>
              <a:miter lim="800000"/>
            </a:ln>
            <a:effectLst/>
          </p:spPr>
          <p:txBody>
            <a:bodyPr lIns="0" tIns="45720" rIns="0" rtlCol="0" anchor="t"/>
            <a:lstStyle/>
            <a:p>
              <a:pPr algn="ctr" defTabSz="914377">
                <a:defRPr/>
              </a:pPr>
              <a:r>
                <a:rPr lang="en-US" sz="1000">
                  <a:solidFill>
                    <a:srgbClr val="FFFFFF"/>
                  </a:solidFill>
                  <a:latin typeface="Arial"/>
                </a:rPr>
                <a:t>Data</a:t>
              </a:r>
            </a:p>
          </p:txBody>
        </p:sp>
        <p:sp>
          <p:nvSpPr>
            <p:cNvPr id="374" name="Rectangle 373">
              <a:extLst>
                <a:ext uri="{FF2B5EF4-FFF2-40B4-BE49-F238E27FC236}">
                  <a16:creationId xmlns:a16="http://schemas.microsoft.com/office/drawing/2014/main" id="{FE5793C3-09A9-D995-D52C-140F10C2EF45}"/>
                </a:ext>
              </a:extLst>
            </p:cNvPr>
            <p:cNvSpPr/>
            <p:nvPr/>
          </p:nvSpPr>
          <p:spPr>
            <a:xfrm>
              <a:off x="5548767" y="2557027"/>
              <a:ext cx="640080" cy="182880"/>
            </a:xfrm>
            <a:prstGeom prst="rect">
              <a:avLst/>
            </a:prstGeom>
            <a:noFill/>
            <a:ln w="12700" cap="flat" cmpd="sng" algn="ctr">
              <a:noFill/>
              <a:prstDash val="solid"/>
              <a:miter lim="800000"/>
            </a:ln>
            <a:effectLst/>
          </p:spPr>
          <p:txBody>
            <a:bodyPr lIns="0" tIns="45720" rIns="0" rtlCol="0" anchor="t"/>
            <a:lstStyle/>
            <a:p>
              <a:pPr algn="ctr" defTabSz="914377">
                <a:defRPr/>
              </a:pPr>
              <a:r>
                <a:rPr lang="en-US" sz="1000">
                  <a:solidFill>
                    <a:srgbClr val="FFFFFF"/>
                  </a:solidFill>
                  <a:latin typeface="Arial"/>
                </a:rPr>
                <a:t>Platform</a:t>
              </a:r>
            </a:p>
          </p:txBody>
        </p:sp>
        <p:sp>
          <p:nvSpPr>
            <p:cNvPr id="375" name="Rectangle 374">
              <a:extLst>
                <a:ext uri="{FF2B5EF4-FFF2-40B4-BE49-F238E27FC236}">
                  <a16:creationId xmlns:a16="http://schemas.microsoft.com/office/drawing/2014/main" id="{D850FF24-1088-8312-16EE-AB26CF787C52}"/>
                </a:ext>
              </a:extLst>
            </p:cNvPr>
            <p:cNvSpPr/>
            <p:nvPr/>
          </p:nvSpPr>
          <p:spPr>
            <a:xfrm>
              <a:off x="6416256" y="2557027"/>
              <a:ext cx="640080" cy="182880"/>
            </a:xfrm>
            <a:prstGeom prst="rect">
              <a:avLst/>
            </a:prstGeom>
            <a:noFill/>
            <a:ln w="12700" cap="flat" cmpd="sng" algn="ctr">
              <a:noFill/>
              <a:prstDash val="solid"/>
              <a:miter lim="800000"/>
            </a:ln>
            <a:effectLst/>
          </p:spPr>
          <p:txBody>
            <a:bodyPr lIns="0" tIns="45720" rIns="0" rtlCol="0" anchor="t"/>
            <a:lstStyle/>
            <a:p>
              <a:pPr algn="ctr" defTabSz="914377">
                <a:defRPr/>
              </a:pPr>
              <a:r>
                <a:rPr lang="en-US" sz="1000">
                  <a:solidFill>
                    <a:srgbClr val="FFFFFF"/>
                  </a:solidFill>
                  <a:latin typeface="Arial"/>
                </a:rPr>
                <a:t>Use case</a:t>
              </a:r>
            </a:p>
          </p:txBody>
        </p:sp>
        <p:sp>
          <p:nvSpPr>
            <p:cNvPr id="376" name="Rectangle 375">
              <a:extLst>
                <a:ext uri="{FF2B5EF4-FFF2-40B4-BE49-F238E27FC236}">
                  <a16:creationId xmlns:a16="http://schemas.microsoft.com/office/drawing/2014/main" id="{DB468B45-94B8-431A-8088-A9956784C96C}"/>
                </a:ext>
              </a:extLst>
            </p:cNvPr>
            <p:cNvSpPr/>
            <p:nvPr/>
          </p:nvSpPr>
          <p:spPr>
            <a:xfrm>
              <a:off x="7283746" y="2557027"/>
              <a:ext cx="889239" cy="182880"/>
            </a:xfrm>
            <a:prstGeom prst="rect">
              <a:avLst/>
            </a:prstGeom>
            <a:noFill/>
            <a:ln w="12700" cap="flat" cmpd="sng" algn="ctr">
              <a:noFill/>
              <a:prstDash val="solid"/>
              <a:miter lim="800000"/>
            </a:ln>
            <a:effectLst/>
          </p:spPr>
          <p:txBody>
            <a:bodyPr lIns="0" tIns="45720" rIns="0" rtlCol="0" anchor="t"/>
            <a:lstStyle/>
            <a:p>
              <a:pPr algn="ctr" defTabSz="914377">
                <a:defRPr/>
              </a:pPr>
              <a:r>
                <a:rPr lang="en-US" sz="1000">
                  <a:solidFill>
                    <a:srgbClr val="FFFFFF"/>
                  </a:solidFill>
                  <a:latin typeface="Arial"/>
                </a:rPr>
                <a:t>Operate &amp; scale</a:t>
              </a:r>
            </a:p>
          </p:txBody>
        </p:sp>
        <p:sp>
          <p:nvSpPr>
            <p:cNvPr id="377" name="TextBox 376">
              <a:extLst>
                <a:ext uri="{FF2B5EF4-FFF2-40B4-BE49-F238E27FC236}">
                  <a16:creationId xmlns:a16="http://schemas.microsoft.com/office/drawing/2014/main" id="{BF4FEAA3-7100-4512-6F65-5DF813C4E6EE}"/>
                </a:ext>
              </a:extLst>
            </p:cNvPr>
            <p:cNvSpPr txBox="1"/>
            <p:nvPr/>
          </p:nvSpPr>
          <p:spPr>
            <a:xfrm>
              <a:off x="5486091" y="1855273"/>
              <a:ext cx="1030219" cy="246221"/>
            </a:xfrm>
            <a:prstGeom prst="rect">
              <a:avLst/>
            </a:prstGeom>
            <a:noFill/>
          </p:spPr>
          <p:txBody>
            <a:bodyPr wrap="square" lIns="0" tIns="0" rIns="0" bIns="0" rtlCol="0">
              <a:spAutoFit/>
            </a:bodyPr>
            <a:lstStyle/>
            <a:p>
              <a:pPr algn="ctr" defTabSz="914354">
                <a:defRPr/>
              </a:pPr>
              <a:r>
                <a:rPr lang="en-US" sz="1600" b="1" cap="all">
                  <a:solidFill>
                    <a:srgbClr val="FFFFFF"/>
                  </a:solidFill>
                  <a:latin typeface="Arial"/>
                </a:rPr>
                <a:t>Services</a:t>
              </a:r>
            </a:p>
          </p:txBody>
        </p:sp>
        <p:pic>
          <p:nvPicPr>
            <p:cNvPr id="378" name="Graphic 377" descr="Playbook outline">
              <a:extLst>
                <a:ext uri="{FF2B5EF4-FFF2-40B4-BE49-F238E27FC236}">
                  <a16:creationId xmlns:a16="http://schemas.microsoft.com/office/drawing/2014/main" id="{C7D50C28-673F-2779-25B2-FE08978F57CF}"/>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3950498" y="2237831"/>
              <a:ext cx="385708" cy="385708"/>
            </a:xfrm>
            <a:prstGeom prst="rect">
              <a:avLst/>
            </a:prstGeom>
          </p:spPr>
        </p:pic>
        <p:pic>
          <p:nvPicPr>
            <p:cNvPr id="379" name="Graphic 378">
              <a:hlinkClick r:id="" action="ppaction://noaction"/>
              <a:extLst>
                <a:ext uri="{FF2B5EF4-FFF2-40B4-BE49-F238E27FC236}">
                  <a16:creationId xmlns:a16="http://schemas.microsoft.com/office/drawing/2014/main" id="{BD6D6CE8-1915-0953-0AAB-10D4CC4924DE}"/>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6599136" y="2264949"/>
              <a:ext cx="274320" cy="274320"/>
            </a:xfrm>
            <a:prstGeom prst="rect">
              <a:avLst/>
            </a:prstGeom>
            <a:effectLst/>
          </p:spPr>
        </p:pic>
        <p:pic>
          <p:nvPicPr>
            <p:cNvPr id="380" name="Graphic 379" descr="Rocket outline">
              <a:extLst>
                <a:ext uri="{FF2B5EF4-FFF2-40B4-BE49-F238E27FC236}">
                  <a16:creationId xmlns:a16="http://schemas.microsoft.com/office/drawing/2014/main" id="{DF2AFA53-F2A6-9CCA-8E1C-4DC6C772A150}"/>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7535205" y="2242089"/>
              <a:ext cx="320040" cy="320040"/>
            </a:xfrm>
            <a:prstGeom prst="rect">
              <a:avLst/>
            </a:prstGeom>
          </p:spPr>
        </p:pic>
        <p:pic>
          <p:nvPicPr>
            <p:cNvPr id="381" name="Graphic 380">
              <a:extLst>
                <a:ext uri="{FF2B5EF4-FFF2-40B4-BE49-F238E27FC236}">
                  <a16:creationId xmlns:a16="http://schemas.microsoft.com/office/drawing/2014/main" id="{EA7CC827-CF27-226C-7EB4-379E95107C42}"/>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5731647" y="2264949"/>
              <a:ext cx="274320" cy="274320"/>
            </a:xfrm>
            <a:prstGeom prst="rect">
              <a:avLst/>
            </a:prstGeom>
            <a:effectLst/>
          </p:spPr>
        </p:pic>
        <p:pic>
          <p:nvPicPr>
            <p:cNvPr id="382" name="Graphic 381">
              <a:extLst>
                <a:ext uri="{FF2B5EF4-FFF2-40B4-BE49-F238E27FC236}">
                  <a16:creationId xmlns:a16="http://schemas.microsoft.com/office/drawing/2014/main" id="{F446CE06-87C4-F730-9A2D-0506E6062A32}"/>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4864156" y="2264949"/>
              <a:ext cx="274320" cy="274320"/>
            </a:xfrm>
            <a:prstGeom prst="rect">
              <a:avLst/>
            </a:prstGeom>
            <a:effectLst/>
          </p:spPr>
        </p:pic>
        <p:sp>
          <p:nvSpPr>
            <p:cNvPr id="383" name="!!Arrow: Pentagon 26">
              <a:extLst>
                <a:ext uri="{FF2B5EF4-FFF2-40B4-BE49-F238E27FC236}">
                  <a16:creationId xmlns:a16="http://schemas.microsoft.com/office/drawing/2014/main" id="{CCFB5029-9C28-D2B7-FB67-753B0319C291}"/>
                </a:ext>
              </a:extLst>
            </p:cNvPr>
            <p:cNvSpPr/>
            <p:nvPr/>
          </p:nvSpPr>
          <p:spPr>
            <a:xfrm>
              <a:off x="1610634" y="1783661"/>
              <a:ext cx="2185589" cy="4074699"/>
            </a:xfrm>
            <a:custGeom>
              <a:avLst/>
              <a:gdLst>
                <a:gd name="connsiteX0" fmla="*/ 534757 w 698301"/>
                <a:gd name="connsiteY0" fmla="*/ 0 h 1301876"/>
                <a:gd name="connsiteX1" fmla="*/ 0 w 698301"/>
                <a:gd name="connsiteY1" fmla="*/ 0 h 1301876"/>
                <a:gd name="connsiteX2" fmla="*/ 0 w 698301"/>
                <a:gd name="connsiteY2" fmla="*/ 1301877 h 1301876"/>
                <a:gd name="connsiteX3" fmla="*/ 534757 w 698301"/>
                <a:gd name="connsiteY3" fmla="*/ 1301877 h 1301876"/>
                <a:gd name="connsiteX4" fmla="*/ 698302 w 698301"/>
                <a:gd name="connsiteY4" fmla="*/ 650938 h 1301876"/>
                <a:gd name="connsiteX5" fmla="*/ 534757 w 698301"/>
                <a:gd name="connsiteY5" fmla="*/ 0 h 130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8301" h="1301876">
                  <a:moveTo>
                    <a:pt x="534757" y="0"/>
                  </a:moveTo>
                  <a:lnTo>
                    <a:pt x="0" y="0"/>
                  </a:lnTo>
                  <a:lnTo>
                    <a:pt x="0" y="1301877"/>
                  </a:lnTo>
                  <a:lnTo>
                    <a:pt x="534757" y="1301877"/>
                  </a:lnTo>
                  <a:lnTo>
                    <a:pt x="698302" y="650938"/>
                  </a:lnTo>
                  <a:lnTo>
                    <a:pt x="534757" y="0"/>
                  </a:lnTo>
                  <a:close/>
                </a:path>
              </a:pathLst>
            </a:custGeom>
            <a:solidFill>
              <a:srgbClr val="0D2155"/>
            </a:solidFill>
            <a:ln w="31750" cap="sq" cmpd="sng" algn="ctr">
              <a:solidFill>
                <a:schemeClr val="accent2"/>
              </a:solidFill>
              <a:prstDash val="solid"/>
              <a:round/>
              <a:extLst>
                <a:ext uri="{C807C97D-BFC1-408E-A445-0C87EB9F89A2}">
                  <ask:lineSketchStyleProps xmlns:ask="http://schemas.microsoft.com/office/drawing/2018/sketchyshapes" sd="2765261637">
                    <a:custGeom>
                      <a:avLst/>
                      <a:gdLst>
                        <a:gd name="connsiteX0" fmla="*/ 0 w 2359913"/>
                        <a:gd name="connsiteY0" fmla="*/ 0 h 4087368"/>
                        <a:gd name="connsiteX1" fmla="*/ 560429 w 2359913"/>
                        <a:gd name="connsiteY1" fmla="*/ 0 h 4087368"/>
                        <a:gd name="connsiteX2" fmla="*/ 1155523 w 2359913"/>
                        <a:gd name="connsiteY2" fmla="*/ 0 h 4087368"/>
                        <a:gd name="connsiteX3" fmla="*/ 1733285 w 2359913"/>
                        <a:gd name="connsiteY3" fmla="*/ 0 h 4087368"/>
                        <a:gd name="connsiteX4" fmla="*/ 1896208 w 2359913"/>
                        <a:gd name="connsiteY4" fmla="*/ 531358 h 4087368"/>
                        <a:gd name="connsiteX5" fmla="*/ 2059132 w 2359913"/>
                        <a:gd name="connsiteY5" fmla="*/ 1062716 h 4087368"/>
                        <a:gd name="connsiteX6" fmla="*/ 2196990 w 2359913"/>
                        <a:gd name="connsiteY6" fmla="*/ 1512326 h 4087368"/>
                        <a:gd name="connsiteX7" fmla="*/ 2359913 w 2359913"/>
                        <a:gd name="connsiteY7" fmla="*/ 2043684 h 4087368"/>
                        <a:gd name="connsiteX8" fmla="*/ 2222055 w 2359913"/>
                        <a:gd name="connsiteY8" fmla="*/ 2493294 h 4087368"/>
                        <a:gd name="connsiteX9" fmla="*/ 2071664 w 2359913"/>
                        <a:gd name="connsiteY9" fmla="*/ 2983779 h 4087368"/>
                        <a:gd name="connsiteX10" fmla="*/ 1902475 w 2359913"/>
                        <a:gd name="connsiteY10" fmla="*/ 3535573 h 4087368"/>
                        <a:gd name="connsiteX11" fmla="*/ 1733285 w 2359913"/>
                        <a:gd name="connsiteY11" fmla="*/ 4087368 h 4087368"/>
                        <a:gd name="connsiteX12" fmla="*/ 1207522 w 2359913"/>
                        <a:gd name="connsiteY12" fmla="*/ 4087368 h 4087368"/>
                        <a:gd name="connsiteX13" fmla="*/ 647093 w 2359913"/>
                        <a:gd name="connsiteY13" fmla="*/ 4087368 h 4087368"/>
                        <a:gd name="connsiteX14" fmla="*/ 0 w 2359913"/>
                        <a:gd name="connsiteY14" fmla="*/ 4087368 h 4087368"/>
                        <a:gd name="connsiteX15" fmla="*/ 169190 w 2359913"/>
                        <a:gd name="connsiteY15" fmla="*/ 3535573 h 4087368"/>
                        <a:gd name="connsiteX16" fmla="*/ 319580 w 2359913"/>
                        <a:gd name="connsiteY16" fmla="*/ 3045089 h 4087368"/>
                        <a:gd name="connsiteX17" fmla="*/ 476237 w 2359913"/>
                        <a:gd name="connsiteY17" fmla="*/ 2534168 h 4087368"/>
                        <a:gd name="connsiteX18" fmla="*/ 626628 w 2359913"/>
                        <a:gd name="connsiteY18" fmla="*/ 2043684 h 4087368"/>
                        <a:gd name="connsiteX19" fmla="*/ 482504 w 2359913"/>
                        <a:gd name="connsiteY19" fmla="*/ 1573637 h 4087368"/>
                        <a:gd name="connsiteX20" fmla="*/ 332113 w 2359913"/>
                        <a:gd name="connsiteY20" fmla="*/ 1083153 h 4087368"/>
                        <a:gd name="connsiteX21" fmla="*/ 169190 w 2359913"/>
                        <a:gd name="connsiteY21" fmla="*/ 551795 h 4087368"/>
                        <a:gd name="connsiteX22" fmla="*/ 0 w 2359913"/>
                        <a:gd name="connsiteY22" fmla="*/ 0 h 408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59913" h="4087368" fill="none" extrusionOk="0">
                          <a:moveTo>
                            <a:pt x="0" y="0"/>
                          </a:moveTo>
                          <a:cubicBezTo>
                            <a:pt x="188247" y="17565"/>
                            <a:pt x="356434" y="-19591"/>
                            <a:pt x="560429" y="0"/>
                          </a:cubicBezTo>
                          <a:cubicBezTo>
                            <a:pt x="764424" y="19591"/>
                            <a:pt x="978993" y="-22002"/>
                            <a:pt x="1155523" y="0"/>
                          </a:cubicBezTo>
                          <a:cubicBezTo>
                            <a:pt x="1332053" y="22002"/>
                            <a:pt x="1563411" y="6839"/>
                            <a:pt x="1733285" y="0"/>
                          </a:cubicBezTo>
                          <a:cubicBezTo>
                            <a:pt x="1802698" y="135790"/>
                            <a:pt x="1863865" y="412787"/>
                            <a:pt x="1896208" y="531358"/>
                          </a:cubicBezTo>
                          <a:cubicBezTo>
                            <a:pt x="1928551" y="649929"/>
                            <a:pt x="1965017" y="814595"/>
                            <a:pt x="2059132" y="1062716"/>
                          </a:cubicBezTo>
                          <a:cubicBezTo>
                            <a:pt x="2153247" y="1310837"/>
                            <a:pt x="2114821" y="1298313"/>
                            <a:pt x="2196990" y="1512326"/>
                          </a:cubicBezTo>
                          <a:cubicBezTo>
                            <a:pt x="2279159" y="1726339"/>
                            <a:pt x="2307475" y="1941878"/>
                            <a:pt x="2359913" y="2043684"/>
                          </a:cubicBezTo>
                          <a:cubicBezTo>
                            <a:pt x="2297546" y="2169228"/>
                            <a:pt x="2276420" y="2265849"/>
                            <a:pt x="2222055" y="2493294"/>
                          </a:cubicBezTo>
                          <a:cubicBezTo>
                            <a:pt x="2167690" y="2720739"/>
                            <a:pt x="2142381" y="2830186"/>
                            <a:pt x="2071664" y="2983779"/>
                          </a:cubicBezTo>
                          <a:cubicBezTo>
                            <a:pt x="2000947" y="3137372"/>
                            <a:pt x="1933006" y="3353067"/>
                            <a:pt x="1902475" y="3535573"/>
                          </a:cubicBezTo>
                          <a:cubicBezTo>
                            <a:pt x="1871944" y="3718079"/>
                            <a:pt x="1798335" y="3912669"/>
                            <a:pt x="1733285" y="4087368"/>
                          </a:cubicBezTo>
                          <a:cubicBezTo>
                            <a:pt x="1569361" y="4110740"/>
                            <a:pt x="1463554" y="4108573"/>
                            <a:pt x="1207522" y="4087368"/>
                          </a:cubicBezTo>
                          <a:cubicBezTo>
                            <a:pt x="951490" y="4066163"/>
                            <a:pt x="814060" y="4083582"/>
                            <a:pt x="647093" y="4087368"/>
                          </a:cubicBezTo>
                          <a:cubicBezTo>
                            <a:pt x="480126" y="4091154"/>
                            <a:pt x="193725" y="4092372"/>
                            <a:pt x="0" y="4087368"/>
                          </a:cubicBezTo>
                          <a:cubicBezTo>
                            <a:pt x="54494" y="3874585"/>
                            <a:pt x="126995" y="3721375"/>
                            <a:pt x="169190" y="3535573"/>
                          </a:cubicBezTo>
                          <a:cubicBezTo>
                            <a:pt x="211385" y="3349771"/>
                            <a:pt x="264362" y="3145382"/>
                            <a:pt x="319580" y="3045089"/>
                          </a:cubicBezTo>
                          <a:cubicBezTo>
                            <a:pt x="374798" y="2944796"/>
                            <a:pt x="408786" y="2669713"/>
                            <a:pt x="476237" y="2534168"/>
                          </a:cubicBezTo>
                          <a:cubicBezTo>
                            <a:pt x="543688" y="2398623"/>
                            <a:pt x="594296" y="2173437"/>
                            <a:pt x="626628" y="2043684"/>
                          </a:cubicBezTo>
                          <a:cubicBezTo>
                            <a:pt x="567524" y="1900739"/>
                            <a:pt x="542928" y="1738256"/>
                            <a:pt x="482504" y="1573637"/>
                          </a:cubicBezTo>
                          <a:cubicBezTo>
                            <a:pt x="422079" y="1409018"/>
                            <a:pt x="414179" y="1288959"/>
                            <a:pt x="332113" y="1083153"/>
                          </a:cubicBezTo>
                          <a:cubicBezTo>
                            <a:pt x="250047" y="877347"/>
                            <a:pt x="197044" y="734341"/>
                            <a:pt x="169190" y="551795"/>
                          </a:cubicBezTo>
                          <a:cubicBezTo>
                            <a:pt x="141336" y="369249"/>
                            <a:pt x="72635" y="182325"/>
                            <a:pt x="0" y="0"/>
                          </a:cubicBezTo>
                          <a:close/>
                        </a:path>
                        <a:path w="2359913" h="4087368" stroke="0" extrusionOk="0">
                          <a:moveTo>
                            <a:pt x="0" y="0"/>
                          </a:moveTo>
                          <a:cubicBezTo>
                            <a:pt x="236220" y="14677"/>
                            <a:pt x="385683" y="15244"/>
                            <a:pt x="525763" y="0"/>
                          </a:cubicBezTo>
                          <a:cubicBezTo>
                            <a:pt x="665843" y="-15244"/>
                            <a:pt x="974713" y="27538"/>
                            <a:pt x="1120858" y="0"/>
                          </a:cubicBezTo>
                          <a:cubicBezTo>
                            <a:pt x="1267004" y="-27538"/>
                            <a:pt x="1572420" y="-9338"/>
                            <a:pt x="1733285" y="0"/>
                          </a:cubicBezTo>
                          <a:cubicBezTo>
                            <a:pt x="1822622" y="251308"/>
                            <a:pt x="1848741" y="345263"/>
                            <a:pt x="1902475" y="551795"/>
                          </a:cubicBezTo>
                          <a:cubicBezTo>
                            <a:pt x="1956209" y="758327"/>
                            <a:pt x="1997062" y="845637"/>
                            <a:pt x="2065398" y="1083153"/>
                          </a:cubicBezTo>
                          <a:cubicBezTo>
                            <a:pt x="2133734" y="1320669"/>
                            <a:pt x="2152927" y="1417589"/>
                            <a:pt x="2203256" y="1532763"/>
                          </a:cubicBezTo>
                          <a:cubicBezTo>
                            <a:pt x="2253585" y="1647937"/>
                            <a:pt x="2330650" y="1892158"/>
                            <a:pt x="2359913" y="2043684"/>
                          </a:cubicBezTo>
                          <a:cubicBezTo>
                            <a:pt x="2293178" y="2231886"/>
                            <a:pt x="2303218" y="2306217"/>
                            <a:pt x="2215789" y="2513731"/>
                          </a:cubicBezTo>
                          <a:cubicBezTo>
                            <a:pt x="2128360" y="2721244"/>
                            <a:pt x="2124243" y="2860372"/>
                            <a:pt x="2071664" y="2983779"/>
                          </a:cubicBezTo>
                          <a:cubicBezTo>
                            <a:pt x="2019085" y="3107186"/>
                            <a:pt x="1956627" y="3317580"/>
                            <a:pt x="1933806" y="3433389"/>
                          </a:cubicBezTo>
                          <a:cubicBezTo>
                            <a:pt x="1910985" y="3549198"/>
                            <a:pt x="1843074" y="3839617"/>
                            <a:pt x="1733285" y="4087368"/>
                          </a:cubicBezTo>
                          <a:cubicBezTo>
                            <a:pt x="1497219" y="4095721"/>
                            <a:pt x="1396587" y="4083005"/>
                            <a:pt x="1172856" y="4087368"/>
                          </a:cubicBezTo>
                          <a:cubicBezTo>
                            <a:pt x="949125" y="4091731"/>
                            <a:pt x="785319" y="4073284"/>
                            <a:pt x="560429" y="4087368"/>
                          </a:cubicBezTo>
                          <a:cubicBezTo>
                            <a:pt x="335539" y="4101452"/>
                            <a:pt x="153994" y="4066261"/>
                            <a:pt x="0" y="4087368"/>
                          </a:cubicBezTo>
                          <a:cubicBezTo>
                            <a:pt x="56134" y="3975134"/>
                            <a:pt x="55353" y="3825876"/>
                            <a:pt x="144124" y="3617321"/>
                          </a:cubicBezTo>
                          <a:cubicBezTo>
                            <a:pt x="232895" y="3408766"/>
                            <a:pt x="241963" y="3214368"/>
                            <a:pt x="300781" y="3106400"/>
                          </a:cubicBezTo>
                          <a:cubicBezTo>
                            <a:pt x="359599" y="2998432"/>
                            <a:pt x="393841" y="2847826"/>
                            <a:pt x="438640" y="2656789"/>
                          </a:cubicBezTo>
                          <a:cubicBezTo>
                            <a:pt x="483438" y="2465752"/>
                            <a:pt x="550860" y="2187626"/>
                            <a:pt x="626628" y="2043684"/>
                          </a:cubicBezTo>
                          <a:cubicBezTo>
                            <a:pt x="544565" y="1788424"/>
                            <a:pt x="554515" y="1752451"/>
                            <a:pt x="463705" y="1512326"/>
                          </a:cubicBezTo>
                          <a:cubicBezTo>
                            <a:pt x="372895" y="1272201"/>
                            <a:pt x="338120" y="1115923"/>
                            <a:pt x="294515" y="960531"/>
                          </a:cubicBezTo>
                          <a:cubicBezTo>
                            <a:pt x="250910" y="805139"/>
                            <a:pt x="204885" y="673563"/>
                            <a:pt x="144124" y="470047"/>
                          </a:cubicBezTo>
                          <a:cubicBezTo>
                            <a:pt x="83363" y="266531"/>
                            <a:pt x="59238" y="187207"/>
                            <a:pt x="0" y="0"/>
                          </a:cubicBezTo>
                          <a:close/>
                        </a:path>
                      </a:pathLst>
                    </a:custGeom>
                    <ask:type>
                      <ask:lineSketchNone/>
                    </ask:type>
                  </ask:lineSketchStyleProps>
                </a:ext>
              </a:extLst>
            </a:ln>
            <a:effectLst/>
          </p:spPr>
          <p:txBody>
            <a:bodyPr tIns="91440" bIns="0" rtlCol="0" anchor="t" anchorCtr="0"/>
            <a:lstStyle/>
            <a:p>
              <a:pPr algn="ctr" defTabSz="914377">
                <a:defRPr/>
              </a:pPr>
              <a:endParaRPr lang="en-US" sz="1600" b="1" kern="0">
                <a:solidFill>
                  <a:srgbClr val="FFFFFF"/>
                </a:solidFill>
                <a:latin typeface="Arial Nova Light"/>
              </a:endParaRPr>
            </a:p>
          </p:txBody>
        </p:sp>
        <p:cxnSp>
          <p:nvCxnSpPr>
            <p:cNvPr id="384" name="Straight Arrow Connector 383">
              <a:extLst>
                <a:ext uri="{FF2B5EF4-FFF2-40B4-BE49-F238E27FC236}">
                  <a16:creationId xmlns:a16="http://schemas.microsoft.com/office/drawing/2014/main" id="{36D143AB-9009-7B43-D846-CA50FA863174}"/>
                </a:ext>
              </a:extLst>
            </p:cNvPr>
            <p:cNvCxnSpPr>
              <a:cxnSpLocks/>
            </p:cNvCxnSpPr>
            <p:nvPr/>
          </p:nvCxnSpPr>
          <p:spPr>
            <a:xfrm>
              <a:off x="2480684" y="4466985"/>
              <a:ext cx="0" cy="515339"/>
            </a:xfrm>
            <a:prstGeom prst="straightConnector1">
              <a:avLst/>
            </a:prstGeom>
            <a:solidFill>
              <a:srgbClr val="85133F"/>
            </a:solidFill>
            <a:ln w="19050" cap="sq">
              <a:solidFill>
                <a:srgbClr val="9FDDFF"/>
              </a:solidFill>
              <a:miter lim="8000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385" name="Group 384">
              <a:extLst>
                <a:ext uri="{FF2B5EF4-FFF2-40B4-BE49-F238E27FC236}">
                  <a16:creationId xmlns:a16="http://schemas.microsoft.com/office/drawing/2014/main" id="{D3BBD701-6609-AE55-26D3-482D9E3A3EA6}"/>
                </a:ext>
              </a:extLst>
            </p:cNvPr>
            <p:cNvGrpSpPr/>
            <p:nvPr/>
          </p:nvGrpSpPr>
          <p:grpSpPr>
            <a:xfrm>
              <a:off x="2246647" y="5105395"/>
              <a:ext cx="468077" cy="506808"/>
              <a:chOff x="2216047" y="5033600"/>
              <a:chExt cx="468077" cy="506808"/>
            </a:xfrm>
          </p:grpSpPr>
          <p:sp>
            <p:nvSpPr>
              <p:cNvPr id="386" name="TextBox 385">
                <a:extLst>
                  <a:ext uri="{FF2B5EF4-FFF2-40B4-BE49-F238E27FC236}">
                    <a16:creationId xmlns:a16="http://schemas.microsoft.com/office/drawing/2014/main" id="{9DFB7A2D-F892-5E8D-BD96-947AD5434158}"/>
                  </a:ext>
                </a:extLst>
              </p:cNvPr>
              <p:cNvSpPr txBox="1"/>
              <p:nvPr/>
            </p:nvSpPr>
            <p:spPr>
              <a:xfrm>
                <a:off x="2216047" y="5278797"/>
                <a:ext cx="468077" cy="261611"/>
              </a:xfrm>
              <a:prstGeom prst="rect">
                <a:avLst/>
              </a:prstGeom>
              <a:noFill/>
            </p:spPr>
            <p:txBody>
              <a:bodyPr wrap="none" lIns="0" tIns="45720" rIns="0" bIns="0" rtlCol="0">
                <a:spAutoFit/>
              </a:bodyPr>
              <a:lstStyle/>
              <a:p>
                <a:pPr algn="ctr" defTabSz="914354">
                  <a:defRPr/>
                </a:pPr>
                <a:r>
                  <a:rPr lang="en-US" sz="1400">
                    <a:solidFill>
                      <a:srgbClr val="FFFFFF"/>
                    </a:solidFill>
                    <a:latin typeface="Arial"/>
                  </a:rPr>
                  <a:t>Cloud</a:t>
                </a:r>
              </a:p>
            </p:txBody>
          </p:sp>
          <p:pic>
            <p:nvPicPr>
              <p:cNvPr id="387" name="Graphic 386">
                <a:extLst>
                  <a:ext uri="{FF2B5EF4-FFF2-40B4-BE49-F238E27FC236}">
                    <a16:creationId xmlns:a16="http://schemas.microsoft.com/office/drawing/2014/main" id="{CCE4AFDE-DAEA-3F94-7EF8-C27CAEFFCA63}"/>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2267204" y="5033600"/>
                <a:ext cx="365760" cy="235131"/>
              </a:xfrm>
              <a:prstGeom prst="rect">
                <a:avLst/>
              </a:prstGeom>
              <a:effectLst/>
            </p:spPr>
          </p:pic>
        </p:grpSp>
        <p:grpSp>
          <p:nvGrpSpPr>
            <p:cNvPr id="388" name="Group 387">
              <a:extLst>
                <a:ext uri="{FF2B5EF4-FFF2-40B4-BE49-F238E27FC236}">
                  <a16:creationId xmlns:a16="http://schemas.microsoft.com/office/drawing/2014/main" id="{118D87E4-432D-E86D-7A8A-2BC4A505CCBC}"/>
                </a:ext>
              </a:extLst>
            </p:cNvPr>
            <p:cNvGrpSpPr/>
            <p:nvPr/>
          </p:nvGrpSpPr>
          <p:grpSpPr>
            <a:xfrm>
              <a:off x="2271499" y="2642817"/>
              <a:ext cx="418383" cy="531751"/>
              <a:chOff x="2240894" y="2571022"/>
              <a:chExt cx="418384" cy="531749"/>
            </a:xfrm>
          </p:grpSpPr>
          <p:sp>
            <p:nvSpPr>
              <p:cNvPr id="389" name="TextBox 388">
                <a:extLst>
                  <a:ext uri="{FF2B5EF4-FFF2-40B4-BE49-F238E27FC236}">
                    <a16:creationId xmlns:a16="http://schemas.microsoft.com/office/drawing/2014/main" id="{F04DE03A-B84D-B9E5-40C4-93F09FAB9352}"/>
                  </a:ext>
                </a:extLst>
              </p:cNvPr>
              <p:cNvSpPr txBox="1"/>
              <p:nvPr/>
            </p:nvSpPr>
            <p:spPr>
              <a:xfrm>
                <a:off x="2240894" y="2841162"/>
                <a:ext cx="418384" cy="261609"/>
              </a:xfrm>
              <a:prstGeom prst="rect">
                <a:avLst/>
              </a:prstGeom>
              <a:noFill/>
            </p:spPr>
            <p:txBody>
              <a:bodyPr wrap="none" lIns="0" tIns="45720" rIns="0" bIns="0" rtlCol="0">
                <a:spAutoFit/>
              </a:bodyPr>
              <a:lstStyle/>
              <a:p>
                <a:pPr algn="ctr" defTabSz="914354">
                  <a:defRPr/>
                </a:pPr>
                <a:r>
                  <a:rPr lang="en-US" sz="1400">
                    <a:solidFill>
                      <a:srgbClr val="FFFFFF"/>
                    </a:solidFill>
                    <a:latin typeface="Arial"/>
                  </a:rPr>
                  <a:t>Edge</a:t>
                </a:r>
              </a:p>
            </p:txBody>
          </p:sp>
          <p:pic>
            <p:nvPicPr>
              <p:cNvPr id="390" name="Graphic 389">
                <a:extLst>
                  <a:ext uri="{FF2B5EF4-FFF2-40B4-BE49-F238E27FC236}">
                    <a16:creationId xmlns:a16="http://schemas.microsoft.com/office/drawing/2014/main" id="{966B7B19-8994-BD43-6385-4E958F2DEE80}"/>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2312924" y="2571022"/>
                <a:ext cx="274320" cy="274320"/>
              </a:xfrm>
              <a:prstGeom prst="rect">
                <a:avLst/>
              </a:prstGeom>
              <a:effectLst/>
            </p:spPr>
          </p:pic>
        </p:grpSp>
        <p:grpSp>
          <p:nvGrpSpPr>
            <p:cNvPr id="391" name="Group 390">
              <a:extLst>
                <a:ext uri="{FF2B5EF4-FFF2-40B4-BE49-F238E27FC236}">
                  <a16:creationId xmlns:a16="http://schemas.microsoft.com/office/drawing/2014/main" id="{0A113D8F-DE18-32C1-02DA-4C0F6D3C8BF3}"/>
                </a:ext>
              </a:extLst>
            </p:cNvPr>
            <p:cNvGrpSpPr/>
            <p:nvPr/>
          </p:nvGrpSpPr>
          <p:grpSpPr>
            <a:xfrm>
              <a:off x="2018222" y="3859097"/>
              <a:ext cx="924932" cy="561779"/>
              <a:chOff x="1987620" y="3807795"/>
              <a:chExt cx="924931" cy="561777"/>
            </a:xfrm>
          </p:grpSpPr>
          <p:sp>
            <p:nvSpPr>
              <p:cNvPr id="392" name="TextBox 391">
                <a:extLst>
                  <a:ext uri="{FF2B5EF4-FFF2-40B4-BE49-F238E27FC236}">
                    <a16:creationId xmlns:a16="http://schemas.microsoft.com/office/drawing/2014/main" id="{3E7046C8-452E-DD86-DB7C-392968E4816B}"/>
                  </a:ext>
                </a:extLst>
              </p:cNvPr>
              <p:cNvSpPr txBox="1"/>
              <p:nvPr/>
            </p:nvSpPr>
            <p:spPr>
              <a:xfrm>
                <a:off x="1987620" y="4107962"/>
                <a:ext cx="924931" cy="261610"/>
              </a:xfrm>
              <a:prstGeom prst="rect">
                <a:avLst/>
              </a:prstGeom>
              <a:noFill/>
            </p:spPr>
            <p:txBody>
              <a:bodyPr wrap="none" lIns="0" tIns="45720" rIns="0" bIns="0" rtlCol="0">
                <a:spAutoFit/>
              </a:bodyPr>
              <a:lstStyle/>
              <a:p>
                <a:pPr algn="ctr" defTabSz="914354">
                  <a:defRPr/>
                </a:pPr>
                <a:r>
                  <a:rPr lang="en-US" sz="1400">
                    <a:solidFill>
                      <a:srgbClr val="FFFFFF"/>
                    </a:solidFill>
                    <a:latin typeface="Arial"/>
                  </a:rPr>
                  <a:t>Data center</a:t>
                </a:r>
              </a:p>
            </p:txBody>
          </p:sp>
          <p:pic>
            <p:nvPicPr>
              <p:cNvPr id="393" name="Graphic 392">
                <a:extLst>
                  <a:ext uri="{FF2B5EF4-FFF2-40B4-BE49-F238E27FC236}">
                    <a16:creationId xmlns:a16="http://schemas.microsoft.com/office/drawing/2014/main" id="{F752F30B-6ADD-CCC1-EBA4-96AF1D1D2CB7}"/>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2342929" y="3807795"/>
                <a:ext cx="214310" cy="274320"/>
              </a:xfrm>
              <a:prstGeom prst="rect">
                <a:avLst/>
              </a:prstGeom>
              <a:effectLst/>
            </p:spPr>
          </p:pic>
        </p:grpSp>
        <p:cxnSp>
          <p:nvCxnSpPr>
            <p:cNvPr id="394" name="Straight Arrow Connector 393">
              <a:extLst>
                <a:ext uri="{FF2B5EF4-FFF2-40B4-BE49-F238E27FC236}">
                  <a16:creationId xmlns:a16="http://schemas.microsoft.com/office/drawing/2014/main" id="{1469DDEA-A851-7881-C417-C8061FEF95C8}"/>
                </a:ext>
              </a:extLst>
            </p:cNvPr>
            <p:cNvCxnSpPr>
              <a:cxnSpLocks/>
            </p:cNvCxnSpPr>
            <p:nvPr/>
          </p:nvCxnSpPr>
          <p:spPr>
            <a:xfrm>
              <a:off x="2480684" y="3220683"/>
              <a:ext cx="0" cy="515339"/>
            </a:xfrm>
            <a:prstGeom prst="straightConnector1">
              <a:avLst/>
            </a:prstGeom>
            <a:solidFill>
              <a:srgbClr val="85133F"/>
            </a:solidFill>
            <a:ln w="19050" cap="sq">
              <a:solidFill>
                <a:srgbClr val="9FDDFF"/>
              </a:solidFill>
              <a:miter lim="8000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5" name="TextBox 394">
              <a:extLst>
                <a:ext uri="{FF2B5EF4-FFF2-40B4-BE49-F238E27FC236}">
                  <a16:creationId xmlns:a16="http://schemas.microsoft.com/office/drawing/2014/main" id="{3DA582F3-9DFB-89EA-6644-78CB70F4FA52}"/>
                </a:ext>
              </a:extLst>
            </p:cNvPr>
            <p:cNvSpPr txBox="1"/>
            <p:nvPr/>
          </p:nvSpPr>
          <p:spPr>
            <a:xfrm>
              <a:off x="2212214" y="2003683"/>
              <a:ext cx="536943" cy="246221"/>
            </a:xfrm>
            <a:prstGeom prst="rect">
              <a:avLst/>
            </a:prstGeom>
            <a:noFill/>
          </p:spPr>
          <p:txBody>
            <a:bodyPr wrap="square" lIns="0" tIns="0" rIns="0" bIns="0" rtlCol="0">
              <a:spAutoFit/>
            </a:bodyPr>
            <a:lstStyle/>
            <a:p>
              <a:pPr algn="r" defTabSz="914354">
                <a:defRPr/>
              </a:pPr>
              <a:r>
                <a:rPr lang="en-US" sz="1600" b="1" cap="all">
                  <a:solidFill>
                    <a:srgbClr val="FFFFFF"/>
                  </a:solidFill>
                  <a:latin typeface="Arial"/>
                </a:rPr>
                <a:t>Data</a:t>
              </a:r>
            </a:p>
          </p:txBody>
        </p:sp>
      </p:grpSp>
    </p:spTree>
    <p:extLst>
      <p:ext uri="{BB962C8B-B14F-4D97-AF65-F5344CB8AC3E}">
        <p14:creationId xmlns:p14="http://schemas.microsoft.com/office/powerpoint/2010/main" val="1639307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2CC742A-5B05-ABBA-680E-B0912D7B416D}"/>
            </a:ext>
          </a:extLst>
        </p:cNvPr>
        <p:cNvGrpSpPr/>
        <p:nvPr/>
      </p:nvGrpSpPr>
      <p:grpSpPr>
        <a:xfrm>
          <a:off x="0" y="0"/>
          <a:ext cx="0" cy="0"/>
          <a:chOff x="0" y="0"/>
          <a:chExt cx="0" cy="0"/>
        </a:xfrm>
      </p:grpSpPr>
      <p:sp>
        <p:nvSpPr>
          <p:cNvPr id="99" name="Rectangle 98">
            <a:extLst>
              <a:ext uri="{FF2B5EF4-FFF2-40B4-BE49-F238E27FC236}">
                <a16:creationId xmlns:a16="http://schemas.microsoft.com/office/drawing/2014/main" id="{74D0B67B-4A37-77BB-4E41-91220A63DE55}"/>
              </a:ext>
              <a:ext uri="{C183D7F6-B498-43B3-948B-1728B52AA6E4}">
                <adec:decorative xmlns:adec="http://schemas.microsoft.com/office/drawing/2017/decorative" val="1"/>
              </a:ext>
            </a:extLst>
          </p:cNvPr>
          <p:cNvSpPr/>
          <p:nvPr/>
        </p:nvSpPr>
        <p:spPr>
          <a:xfrm rot="10800000" flipV="1">
            <a:off x="-10081" y="-7865"/>
            <a:ext cx="12228841" cy="6857684"/>
          </a:xfrm>
          <a:prstGeom prst="rect">
            <a:avLst/>
          </a:prstGeom>
          <a:solidFill>
            <a:srgbClr val="7297BB"/>
          </a:solidFill>
          <a:ln w="12700" cap="flat" cmpd="sng" algn="ctr">
            <a:noFill/>
            <a:prstDash val="solid"/>
            <a:miter lim="800000"/>
          </a:ln>
          <a:effectLst/>
        </p:spPr>
        <p:txBody>
          <a:bodyPr rtlCol="0" anchor="ctr"/>
          <a:lstStyle/>
          <a:p>
            <a:pPr algn="ctr" defTabSz="914354">
              <a:defRPr/>
            </a:pPr>
            <a:endParaRPr lang="en-US" sz="1200" kern="0">
              <a:solidFill>
                <a:srgbClr val="000000"/>
              </a:solidFill>
              <a:latin typeface="Arial"/>
            </a:endParaRPr>
          </a:p>
        </p:txBody>
      </p:sp>
      <p:grpSp>
        <p:nvGrpSpPr>
          <p:cNvPr id="72" name="Group 71">
            <a:extLst>
              <a:ext uri="{FF2B5EF4-FFF2-40B4-BE49-F238E27FC236}">
                <a16:creationId xmlns:a16="http://schemas.microsoft.com/office/drawing/2014/main" id="{CCB6D476-C45C-8F34-0896-89B2F3DDA4D7}"/>
              </a:ext>
            </a:extLst>
          </p:cNvPr>
          <p:cNvGrpSpPr/>
          <p:nvPr/>
        </p:nvGrpSpPr>
        <p:grpSpPr>
          <a:xfrm>
            <a:off x="291" y="3421000"/>
            <a:ext cx="4069080" cy="3437001"/>
            <a:chOff x="291" y="3421000"/>
            <a:chExt cx="4069080" cy="3437000"/>
          </a:xfrm>
        </p:grpSpPr>
        <p:sp>
          <p:nvSpPr>
            <p:cNvPr id="12" name="Rectangle 11">
              <a:extLst>
                <a:ext uri="{FF2B5EF4-FFF2-40B4-BE49-F238E27FC236}">
                  <a16:creationId xmlns:a16="http://schemas.microsoft.com/office/drawing/2014/main" id="{7EF04775-0A64-D208-DA1E-A8FB7981F287}"/>
                </a:ext>
              </a:extLst>
            </p:cNvPr>
            <p:cNvSpPr/>
            <p:nvPr/>
          </p:nvSpPr>
          <p:spPr>
            <a:xfrm rot="10800000">
              <a:off x="291" y="3421000"/>
              <a:ext cx="4069080" cy="3437000"/>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cxnSp>
          <p:nvCxnSpPr>
            <p:cNvPr id="23" name="Straight Connector 22">
              <a:extLst>
                <a:ext uri="{FF2B5EF4-FFF2-40B4-BE49-F238E27FC236}">
                  <a16:creationId xmlns:a16="http://schemas.microsoft.com/office/drawing/2014/main" id="{E5D4557A-F48A-45BB-BBC2-104FCB389D91}"/>
                </a:ext>
              </a:extLst>
            </p:cNvPr>
            <p:cNvCxnSpPr>
              <a:cxnSpLocks/>
            </p:cNvCxnSpPr>
            <p:nvPr/>
          </p:nvCxnSpPr>
          <p:spPr>
            <a:xfrm>
              <a:off x="1184782" y="5562572"/>
              <a:ext cx="1644289"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33" name="TextBox 132">
              <a:extLst>
                <a:ext uri="{FF2B5EF4-FFF2-40B4-BE49-F238E27FC236}">
                  <a16:creationId xmlns:a16="http://schemas.microsoft.com/office/drawing/2014/main" id="{D9BD7B36-CEDA-4126-9A25-CE7CB64D1A61}"/>
                </a:ext>
              </a:extLst>
            </p:cNvPr>
            <p:cNvSpPr txBox="1"/>
            <p:nvPr/>
          </p:nvSpPr>
          <p:spPr>
            <a:xfrm>
              <a:off x="2506195" y="4233817"/>
              <a:ext cx="1509375" cy="1814471"/>
            </a:xfrm>
            <a:prstGeom prst="rect">
              <a:avLst/>
            </a:prstGeom>
            <a:noFill/>
          </p:spPr>
          <p:txBody>
            <a:bodyPr wrap="square" lIns="0" tIns="0" rIns="0" bIns="0" rtlCol="0" anchor="t">
              <a:spAutoFit/>
            </a:bodyPr>
            <a:lstStyle/>
            <a:p>
              <a:pPr defTabSz="914354">
                <a:spcAft>
                  <a:spcPts val="400"/>
                </a:spcAft>
                <a:defRPr/>
              </a:pPr>
              <a:r>
                <a:rPr lang="en-US" sz="1051">
                  <a:solidFill>
                    <a:srgbClr val="FFFFFF"/>
                  </a:solidFill>
                  <a:latin typeface="Arial"/>
                </a:rPr>
                <a:t>NVIDIA DGX SuperPOD</a:t>
              </a:r>
            </a:p>
            <a:p>
              <a:pPr defTabSz="914354">
                <a:spcAft>
                  <a:spcPts val="400"/>
                </a:spcAft>
                <a:defRPr/>
              </a:pPr>
              <a:r>
                <a:rPr lang="en-US" sz="1051">
                  <a:solidFill>
                    <a:srgbClr val="FFFFFF"/>
                  </a:solidFill>
                  <a:latin typeface="Arial"/>
                </a:rPr>
                <a:t>NVIDIA Cloud Partner</a:t>
              </a:r>
            </a:p>
            <a:p>
              <a:pPr defTabSz="914354">
                <a:spcAft>
                  <a:spcPts val="400"/>
                </a:spcAft>
                <a:defRPr/>
              </a:pPr>
              <a:r>
                <a:rPr lang="en-US" sz="1051">
                  <a:solidFill>
                    <a:srgbClr val="FFFFFF"/>
                  </a:solidFill>
                  <a:latin typeface="Arial"/>
                  <a:cs typeface="Arial"/>
                </a:rPr>
                <a:t>NVIDIA-certified Enterprise storage</a:t>
              </a:r>
            </a:p>
            <a:p>
              <a:pPr defTabSz="914354">
                <a:spcAft>
                  <a:spcPts val="400"/>
                </a:spcAft>
                <a:defRPr/>
              </a:pPr>
              <a:r>
                <a:rPr lang="en-US" sz="1051">
                  <a:solidFill>
                    <a:srgbClr val="FFFFFF"/>
                  </a:solidFill>
                  <a:latin typeface="Arial"/>
                  <a:cs typeface="Arial"/>
                </a:rPr>
                <a:t>NVIDIA DGX BasePOD</a:t>
              </a:r>
            </a:p>
            <a:p>
              <a:pPr defTabSz="914354">
                <a:spcAft>
                  <a:spcPts val="400"/>
                </a:spcAft>
                <a:defRPr/>
              </a:pPr>
              <a:r>
                <a:rPr lang="en-US" sz="1051">
                  <a:solidFill>
                    <a:srgbClr val="FFFFFF"/>
                  </a:solidFill>
                  <a:latin typeface="Arial"/>
                  <a:cs typeface="Arial"/>
                </a:rPr>
                <a:t>NVIDIA HGX RA</a:t>
              </a:r>
            </a:p>
            <a:p>
              <a:pPr defTabSz="914354">
                <a:spcAft>
                  <a:spcPts val="400"/>
                </a:spcAft>
                <a:defRPr/>
              </a:pPr>
              <a:r>
                <a:rPr lang="en-US" sz="1051">
                  <a:solidFill>
                    <a:srgbClr val="FFFFFF"/>
                  </a:solidFill>
                  <a:latin typeface="Arial"/>
                  <a:cs typeface="Arial"/>
                </a:rPr>
                <a:t>NVIDIA GB200/300</a:t>
              </a:r>
            </a:p>
            <a:p>
              <a:pPr defTabSz="914354">
                <a:spcAft>
                  <a:spcPts val="400"/>
                </a:spcAft>
                <a:defRPr/>
              </a:pPr>
              <a:endParaRPr lang="en-US" sz="1051">
                <a:solidFill>
                  <a:srgbClr val="FFFFFF"/>
                </a:solidFill>
                <a:latin typeface="Arial"/>
              </a:endParaRPr>
            </a:p>
            <a:p>
              <a:pPr defTabSz="914354">
                <a:spcAft>
                  <a:spcPts val="400"/>
                </a:spcAft>
                <a:defRPr/>
              </a:pPr>
              <a:endParaRPr lang="en-US" sz="1051">
                <a:solidFill>
                  <a:srgbClr val="FFFFFF"/>
                </a:solidFill>
                <a:latin typeface="Arial"/>
                <a:cs typeface="Arial"/>
              </a:endParaRPr>
            </a:p>
          </p:txBody>
        </p:sp>
        <p:sp>
          <p:nvSpPr>
            <p:cNvPr id="52" name="TextBox 51">
              <a:extLst>
                <a:ext uri="{FF2B5EF4-FFF2-40B4-BE49-F238E27FC236}">
                  <a16:creationId xmlns:a16="http://schemas.microsoft.com/office/drawing/2014/main" id="{A723711C-EC0B-B207-8A80-11E58A8DC921}"/>
                </a:ext>
              </a:extLst>
            </p:cNvPr>
            <p:cNvSpPr txBox="1"/>
            <p:nvPr/>
          </p:nvSpPr>
          <p:spPr>
            <a:xfrm>
              <a:off x="213832" y="4233817"/>
              <a:ext cx="1959748" cy="1763175"/>
            </a:xfrm>
            <a:prstGeom prst="rect">
              <a:avLst/>
            </a:prstGeom>
            <a:noFill/>
          </p:spPr>
          <p:txBody>
            <a:bodyPr wrap="square" lIns="0" tIns="0" rIns="0" bIns="0" rtlCol="0">
              <a:spAutoFit/>
            </a:bodyPr>
            <a:lstStyle/>
            <a:p>
              <a:pPr defTabSz="914354">
                <a:spcAft>
                  <a:spcPts val="400"/>
                </a:spcAft>
                <a:defRPr/>
              </a:pPr>
              <a:r>
                <a:rPr lang="en-US" sz="1051">
                  <a:solidFill>
                    <a:srgbClr val="FFFFFF"/>
                  </a:solidFill>
                  <a:latin typeface="Arial"/>
                </a:rPr>
                <a:t>AI-optimized F210/F710/F910</a:t>
              </a:r>
            </a:p>
            <a:p>
              <a:pPr defTabSz="914354">
                <a:spcAft>
                  <a:spcPts val="400"/>
                </a:spcAft>
                <a:defRPr/>
              </a:pPr>
              <a:r>
                <a:rPr lang="en-US" sz="1051">
                  <a:solidFill>
                    <a:srgbClr val="FFFFFF"/>
                  </a:solidFill>
                  <a:latin typeface="Arial"/>
                </a:rPr>
                <a:t>SDS option in 2026</a:t>
              </a:r>
            </a:p>
            <a:p>
              <a:pPr defTabSz="914354">
                <a:spcAft>
                  <a:spcPts val="400"/>
                </a:spcAft>
                <a:defRPr/>
              </a:pPr>
              <a:r>
                <a:rPr lang="en-US" sz="1051">
                  <a:solidFill>
                    <a:srgbClr val="FFFFFF"/>
                  </a:solidFill>
                  <a:latin typeface="Arial"/>
                </a:rPr>
                <a:t>400Gb front-end InfiniBand (800Gb coming)</a:t>
              </a:r>
            </a:p>
            <a:p>
              <a:pPr defTabSz="914354">
                <a:spcAft>
                  <a:spcPts val="400"/>
                </a:spcAft>
                <a:defRPr/>
              </a:pPr>
              <a:r>
                <a:rPr lang="en-US" sz="1051">
                  <a:solidFill>
                    <a:srgbClr val="FFFFFF"/>
                  </a:solidFill>
                  <a:latin typeface="Arial"/>
                </a:rPr>
                <a:t>PowerScale in Azure &amp; AWS </a:t>
              </a:r>
            </a:p>
            <a:p>
              <a:pPr defTabSz="914354">
                <a:spcAft>
                  <a:spcPts val="400"/>
                </a:spcAft>
                <a:defRPr/>
              </a:pPr>
              <a:r>
                <a:rPr lang="en-US" sz="1051">
                  <a:solidFill>
                    <a:srgbClr val="FFFFFF"/>
                  </a:solidFill>
                  <a:latin typeface="Arial"/>
                </a:rPr>
                <a:t>122 TB and 61TB QLC Drives</a:t>
              </a:r>
            </a:p>
            <a:p>
              <a:pPr defTabSz="914354">
                <a:spcAft>
                  <a:spcPts val="400"/>
                </a:spcAft>
                <a:defRPr/>
              </a:pPr>
              <a:r>
                <a:rPr lang="en-US" sz="1051">
                  <a:solidFill>
                    <a:srgbClr val="FFFFFF"/>
                  </a:solidFill>
                  <a:latin typeface="Arial"/>
                </a:rPr>
                <a:t>MetadataIQ for advanced data insights</a:t>
              </a:r>
            </a:p>
            <a:p>
              <a:pPr defTabSz="914354">
                <a:spcAft>
                  <a:spcPts val="400"/>
                </a:spcAft>
                <a:defRPr/>
              </a:pPr>
              <a:endParaRPr lang="en-US" sz="1051">
                <a:solidFill>
                  <a:srgbClr val="FFFFFF"/>
                </a:solidFill>
                <a:latin typeface="Arial"/>
              </a:endParaRPr>
            </a:p>
          </p:txBody>
        </p:sp>
        <p:sp>
          <p:nvSpPr>
            <p:cNvPr id="50" name="TextBox 49">
              <a:extLst>
                <a:ext uri="{FF2B5EF4-FFF2-40B4-BE49-F238E27FC236}">
                  <a16:creationId xmlns:a16="http://schemas.microsoft.com/office/drawing/2014/main" id="{6C99788D-457B-492E-EDA8-4143338C5338}"/>
                </a:ext>
              </a:extLst>
            </p:cNvPr>
            <p:cNvSpPr txBox="1"/>
            <p:nvPr/>
          </p:nvSpPr>
          <p:spPr>
            <a:xfrm>
              <a:off x="685312" y="3779589"/>
              <a:ext cx="2643227" cy="246221"/>
            </a:xfrm>
            <a:prstGeom prst="rect">
              <a:avLst/>
            </a:prstGeom>
            <a:noFill/>
          </p:spPr>
          <p:txBody>
            <a:bodyPr wrap="square" lIns="0" tIns="0" rIns="0" bIns="0" rtlCol="0">
              <a:spAutoFit/>
            </a:bodyPr>
            <a:lstStyle/>
            <a:p>
              <a:pPr algn="ctr" defTabSz="914354">
                <a:defRPr/>
              </a:pPr>
              <a:r>
                <a:rPr lang="en-US" sz="1600" b="1">
                  <a:solidFill>
                    <a:srgbClr val="FFFFFF"/>
                  </a:solidFill>
                  <a:latin typeface="Arial"/>
                </a:rPr>
                <a:t>Relentless Innovation</a:t>
              </a:r>
            </a:p>
          </p:txBody>
        </p:sp>
        <p:pic>
          <p:nvPicPr>
            <p:cNvPr id="61" name="Picture 60">
              <a:extLst>
                <a:ext uri="{FF2B5EF4-FFF2-40B4-BE49-F238E27FC236}">
                  <a16:creationId xmlns:a16="http://schemas.microsoft.com/office/drawing/2014/main" id="{7E50170F-614D-706B-BC04-F2AD04BE628C}"/>
                </a:ext>
              </a:extLst>
            </p:cNvPr>
            <p:cNvPicPr>
              <a:picLocks noChangeAspect="1"/>
            </p:cNvPicPr>
            <p:nvPr/>
          </p:nvPicPr>
          <p:blipFill>
            <a:blip r:embed="rId3"/>
            <a:stretch>
              <a:fillRect/>
            </a:stretch>
          </p:blipFill>
          <p:spPr>
            <a:xfrm>
              <a:off x="1363656" y="6038592"/>
              <a:ext cx="685836" cy="304133"/>
            </a:xfrm>
            <a:prstGeom prst="rect">
              <a:avLst/>
            </a:prstGeom>
          </p:spPr>
        </p:pic>
        <p:pic>
          <p:nvPicPr>
            <p:cNvPr id="62" name="Picture 61">
              <a:extLst>
                <a:ext uri="{FF2B5EF4-FFF2-40B4-BE49-F238E27FC236}">
                  <a16:creationId xmlns:a16="http://schemas.microsoft.com/office/drawing/2014/main" id="{49F457B2-DCFA-382A-78CD-097EB44BBBD0}"/>
                </a:ext>
              </a:extLst>
            </p:cNvPr>
            <p:cNvPicPr>
              <a:picLocks noChangeAspect="1"/>
            </p:cNvPicPr>
            <p:nvPr/>
          </p:nvPicPr>
          <p:blipFill>
            <a:blip r:embed="rId4"/>
            <a:stretch>
              <a:fillRect/>
            </a:stretch>
          </p:blipFill>
          <p:spPr>
            <a:xfrm>
              <a:off x="2173290" y="6026855"/>
              <a:ext cx="665811" cy="324635"/>
            </a:xfrm>
            <a:prstGeom prst="rect">
              <a:avLst/>
            </a:prstGeom>
          </p:spPr>
        </p:pic>
      </p:grpSp>
      <p:sp>
        <p:nvSpPr>
          <p:cNvPr id="20" name="TextBox 19">
            <a:extLst>
              <a:ext uri="{FF2B5EF4-FFF2-40B4-BE49-F238E27FC236}">
                <a16:creationId xmlns:a16="http://schemas.microsoft.com/office/drawing/2014/main" id="{264C2CF4-EE48-562F-6DDB-726D86037116}"/>
              </a:ext>
            </a:extLst>
          </p:cNvPr>
          <p:cNvSpPr txBox="1"/>
          <p:nvPr/>
        </p:nvSpPr>
        <p:spPr>
          <a:xfrm>
            <a:off x="4430192" y="3837514"/>
            <a:ext cx="3195608" cy="246221"/>
          </a:xfrm>
          <a:prstGeom prst="rect">
            <a:avLst/>
          </a:prstGeom>
          <a:noFill/>
        </p:spPr>
        <p:txBody>
          <a:bodyPr wrap="square" lIns="0" tIns="0" rIns="0" bIns="0" rtlCol="0">
            <a:spAutoFit/>
          </a:bodyPr>
          <a:lstStyle/>
          <a:p>
            <a:pPr algn="ctr" defTabSz="914354">
              <a:defRPr/>
            </a:pPr>
            <a:r>
              <a:rPr lang="en-US" sz="1600" b="1">
                <a:solidFill>
                  <a:srgbClr val="FFFFFF"/>
                </a:solidFill>
                <a:latin typeface="Arial"/>
              </a:rPr>
              <a:t>The PowerScale Advantage</a:t>
            </a:r>
          </a:p>
        </p:txBody>
      </p:sp>
      <p:grpSp>
        <p:nvGrpSpPr>
          <p:cNvPr id="6" name="Group 5">
            <a:extLst>
              <a:ext uri="{FF2B5EF4-FFF2-40B4-BE49-F238E27FC236}">
                <a16:creationId xmlns:a16="http://schemas.microsoft.com/office/drawing/2014/main" id="{852896A3-F0D6-1114-2E65-640ED3D625EE}"/>
              </a:ext>
            </a:extLst>
          </p:cNvPr>
          <p:cNvGrpSpPr/>
          <p:nvPr/>
        </p:nvGrpSpPr>
        <p:grpSpPr>
          <a:xfrm>
            <a:off x="4173814" y="4114994"/>
            <a:ext cx="3798201" cy="2157316"/>
            <a:chOff x="3130360" y="3086245"/>
            <a:chExt cx="2848651" cy="1617987"/>
          </a:xfrm>
        </p:grpSpPr>
        <p:grpSp>
          <p:nvGrpSpPr>
            <p:cNvPr id="60" name="Group 59">
              <a:extLst>
                <a:ext uri="{FF2B5EF4-FFF2-40B4-BE49-F238E27FC236}">
                  <a16:creationId xmlns:a16="http://schemas.microsoft.com/office/drawing/2014/main" id="{186D301A-6D52-CA12-8C18-3C9BFBC20EA9}"/>
                </a:ext>
              </a:extLst>
            </p:cNvPr>
            <p:cNvGrpSpPr/>
            <p:nvPr/>
          </p:nvGrpSpPr>
          <p:grpSpPr>
            <a:xfrm>
              <a:off x="4171704" y="3950136"/>
              <a:ext cx="943812" cy="754096"/>
              <a:chOff x="4174833" y="5255855"/>
              <a:chExt cx="1258416" cy="1005461"/>
            </a:xfrm>
          </p:grpSpPr>
          <p:pic>
            <p:nvPicPr>
              <p:cNvPr id="25" name="Graphic 24">
                <a:extLst>
                  <a:ext uri="{FF2B5EF4-FFF2-40B4-BE49-F238E27FC236}">
                    <a16:creationId xmlns:a16="http://schemas.microsoft.com/office/drawing/2014/main" id="{762E688B-F424-A6EC-1053-25DA44748D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51048" y="5255855"/>
                <a:ext cx="256235" cy="256235"/>
              </a:xfrm>
              <a:prstGeom prst="rect">
                <a:avLst/>
              </a:prstGeom>
            </p:spPr>
          </p:pic>
          <p:grpSp>
            <p:nvGrpSpPr>
              <p:cNvPr id="48" name="Group 47">
                <a:extLst>
                  <a:ext uri="{FF2B5EF4-FFF2-40B4-BE49-F238E27FC236}">
                    <a16:creationId xmlns:a16="http://schemas.microsoft.com/office/drawing/2014/main" id="{2A84B170-DBBB-FCF6-1D14-423BDEA57B50}"/>
                  </a:ext>
                </a:extLst>
              </p:cNvPr>
              <p:cNvGrpSpPr/>
              <p:nvPr/>
            </p:nvGrpSpPr>
            <p:grpSpPr>
              <a:xfrm>
                <a:off x="4174833" y="5569257"/>
                <a:ext cx="1258416" cy="692059"/>
                <a:chOff x="4124091" y="6078432"/>
                <a:chExt cx="1258416" cy="692059"/>
              </a:xfrm>
            </p:grpSpPr>
            <p:sp>
              <p:nvSpPr>
                <p:cNvPr id="19" name="TextBox 18">
                  <a:extLst>
                    <a:ext uri="{FF2B5EF4-FFF2-40B4-BE49-F238E27FC236}">
                      <a16:creationId xmlns:a16="http://schemas.microsoft.com/office/drawing/2014/main" id="{0307F41C-ED50-66E5-9FA5-258DB0F77185}"/>
                    </a:ext>
                  </a:extLst>
                </p:cNvPr>
                <p:cNvSpPr txBox="1"/>
                <p:nvPr/>
              </p:nvSpPr>
              <p:spPr>
                <a:xfrm>
                  <a:off x="4283207" y="6078432"/>
                  <a:ext cx="966295" cy="338554"/>
                </a:xfrm>
                <a:prstGeom prst="rect">
                  <a:avLst/>
                </a:prstGeom>
                <a:noFill/>
              </p:spPr>
              <p:txBody>
                <a:bodyPr wrap="square" lIns="0" tIns="0" rIns="0" bIns="0" rtlCol="0">
                  <a:spAutoFit/>
                </a:bodyPr>
                <a:lstStyle/>
                <a:p>
                  <a:pPr algn="ctr" defTabSz="914354">
                    <a:defRPr/>
                  </a:pPr>
                  <a:r>
                    <a:rPr lang="en-US" sz="1100" b="1">
                      <a:solidFill>
                        <a:srgbClr val="FFFFFF"/>
                      </a:solidFill>
                      <a:latin typeface="Arial"/>
                    </a:rPr>
                    <a:t>Secure to the Core</a:t>
                  </a:r>
                </a:p>
              </p:txBody>
            </p:sp>
            <p:sp>
              <p:nvSpPr>
                <p:cNvPr id="26" name="TextBox 25">
                  <a:extLst>
                    <a:ext uri="{FF2B5EF4-FFF2-40B4-BE49-F238E27FC236}">
                      <a16:creationId xmlns:a16="http://schemas.microsoft.com/office/drawing/2014/main" id="{0AAFAD42-0542-064F-9FC2-009DD541BCF8}"/>
                    </a:ext>
                  </a:extLst>
                </p:cNvPr>
                <p:cNvSpPr txBox="1"/>
                <p:nvPr/>
              </p:nvSpPr>
              <p:spPr>
                <a:xfrm>
                  <a:off x="4124091" y="6431937"/>
                  <a:ext cx="1258416" cy="338554"/>
                </a:xfrm>
                <a:prstGeom prst="rect">
                  <a:avLst/>
                </a:prstGeom>
                <a:noFill/>
              </p:spPr>
              <p:txBody>
                <a:bodyPr wrap="square" lIns="0" tIns="0" rIns="0" bIns="0" rtlCol="0">
                  <a:spAutoFit/>
                </a:bodyPr>
                <a:lstStyle/>
                <a:p>
                  <a:pPr algn="ctr" defTabSz="914354">
                    <a:defRPr/>
                  </a:pPr>
                  <a:r>
                    <a:rPr lang="en-US" sz="1100">
                      <a:solidFill>
                        <a:srgbClr val="0D2155"/>
                      </a:solidFill>
                      <a:latin typeface="Arial"/>
                    </a:rPr>
                    <a:t>Threat detection, air gap, full traceability</a:t>
                  </a:r>
                </a:p>
              </p:txBody>
            </p:sp>
          </p:grpSp>
        </p:grpSp>
        <p:grpSp>
          <p:nvGrpSpPr>
            <p:cNvPr id="59" name="Group 58">
              <a:extLst>
                <a:ext uri="{FF2B5EF4-FFF2-40B4-BE49-F238E27FC236}">
                  <a16:creationId xmlns:a16="http://schemas.microsoft.com/office/drawing/2014/main" id="{C8D21DFD-E7EB-0246-EB33-2E8898EF5FF4}"/>
                </a:ext>
              </a:extLst>
            </p:cNvPr>
            <p:cNvGrpSpPr/>
            <p:nvPr/>
          </p:nvGrpSpPr>
          <p:grpSpPr>
            <a:xfrm>
              <a:off x="5203992" y="3902679"/>
              <a:ext cx="769493" cy="779638"/>
              <a:chOff x="5583352" y="5269013"/>
              <a:chExt cx="1025990" cy="1039517"/>
            </a:xfrm>
          </p:grpSpPr>
          <p:pic>
            <p:nvPicPr>
              <p:cNvPr id="10" name="Graphic 9">
                <a:extLst>
                  <a:ext uri="{FF2B5EF4-FFF2-40B4-BE49-F238E27FC236}">
                    <a16:creationId xmlns:a16="http://schemas.microsoft.com/office/drawing/2014/main" id="{8160D5ED-AB3F-EF72-892F-B04D5F30536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72219" y="5269013"/>
                <a:ext cx="310577" cy="310577"/>
              </a:xfrm>
              <a:prstGeom prst="rect">
                <a:avLst/>
              </a:prstGeom>
            </p:spPr>
          </p:pic>
          <p:grpSp>
            <p:nvGrpSpPr>
              <p:cNvPr id="51" name="Group 50">
                <a:extLst>
                  <a:ext uri="{FF2B5EF4-FFF2-40B4-BE49-F238E27FC236}">
                    <a16:creationId xmlns:a16="http://schemas.microsoft.com/office/drawing/2014/main" id="{5F48A2AD-AB08-45FC-8219-87501E68F0E5}"/>
                  </a:ext>
                </a:extLst>
              </p:cNvPr>
              <p:cNvGrpSpPr/>
              <p:nvPr/>
            </p:nvGrpSpPr>
            <p:grpSpPr>
              <a:xfrm>
                <a:off x="5583352" y="5616272"/>
                <a:ext cx="1025990" cy="692258"/>
                <a:chOff x="5542883" y="6133154"/>
                <a:chExt cx="1025990" cy="692258"/>
              </a:xfrm>
            </p:grpSpPr>
            <p:sp>
              <p:nvSpPr>
                <p:cNvPr id="11" name="TextBox 10">
                  <a:extLst>
                    <a:ext uri="{FF2B5EF4-FFF2-40B4-BE49-F238E27FC236}">
                      <a16:creationId xmlns:a16="http://schemas.microsoft.com/office/drawing/2014/main" id="{A304F923-42CA-A196-67C0-ADDEC8A70A4D}"/>
                    </a:ext>
                  </a:extLst>
                </p:cNvPr>
                <p:cNvSpPr txBox="1"/>
                <p:nvPr/>
              </p:nvSpPr>
              <p:spPr>
                <a:xfrm>
                  <a:off x="5542883" y="6133154"/>
                  <a:ext cx="1025990" cy="338554"/>
                </a:xfrm>
                <a:prstGeom prst="rect">
                  <a:avLst/>
                </a:prstGeom>
                <a:noFill/>
              </p:spPr>
              <p:txBody>
                <a:bodyPr wrap="square" lIns="0" tIns="0" rIns="0" bIns="0" rtlCol="0">
                  <a:spAutoFit/>
                </a:bodyPr>
                <a:lstStyle/>
                <a:p>
                  <a:pPr algn="ctr" defTabSz="914354">
                    <a:defRPr/>
                  </a:pPr>
                  <a:r>
                    <a:rPr lang="en-US" sz="1100" b="1">
                      <a:solidFill>
                        <a:srgbClr val="FFFFFF"/>
                      </a:solidFill>
                      <a:latin typeface="Arial"/>
                    </a:rPr>
                    <a:t>Deploy Anywhere</a:t>
                  </a:r>
                </a:p>
              </p:txBody>
            </p:sp>
            <p:sp>
              <p:nvSpPr>
                <p:cNvPr id="28" name="TextBox 27">
                  <a:extLst>
                    <a:ext uri="{FF2B5EF4-FFF2-40B4-BE49-F238E27FC236}">
                      <a16:creationId xmlns:a16="http://schemas.microsoft.com/office/drawing/2014/main" id="{B040E77F-D8E7-92D8-ED6C-169FB2624FBB}"/>
                    </a:ext>
                  </a:extLst>
                </p:cNvPr>
                <p:cNvSpPr txBox="1"/>
                <p:nvPr/>
              </p:nvSpPr>
              <p:spPr>
                <a:xfrm>
                  <a:off x="5619890" y="6486858"/>
                  <a:ext cx="917234" cy="338554"/>
                </a:xfrm>
                <a:prstGeom prst="rect">
                  <a:avLst/>
                </a:prstGeom>
                <a:noFill/>
              </p:spPr>
              <p:txBody>
                <a:bodyPr wrap="square" lIns="0" tIns="0" rIns="0" bIns="0" rtlCol="0">
                  <a:spAutoFit/>
                </a:bodyPr>
                <a:lstStyle/>
                <a:p>
                  <a:pPr algn="ctr" defTabSz="914354">
                    <a:defRPr/>
                  </a:pPr>
                  <a:r>
                    <a:rPr lang="en-US" sz="1100">
                      <a:solidFill>
                        <a:srgbClr val="0D2155"/>
                      </a:solidFill>
                      <a:latin typeface="Arial"/>
                    </a:rPr>
                    <a:t>Edge, core, cloud</a:t>
                  </a:r>
                </a:p>
              </p:txBody>
            </p:sp>
          </p:grpSp>
        </p:grpSp>
        <p:grpSp>
          <p:nvGrpSpPr>
            <p:cNvPr id="29" name="Group 28">
              <a:extLst>
                <a:ext uri="{FF2B5EF4-FFF2-40B4-BE49-F238E27FC236}">
                  <a16:creationId xmlns:a16="http://schemas.microsoft.com/office/drawing/2014/main" id="{8C14F147-E3C8-65D5-6B41-067CEDB4A549}"/>
                </a:ext>
              </a:extLst>
            </p:cNvPr>
            <p:cNvGrpSpPr/>
            <p:nvPr/>
          </p:nvGrpSpPr>
          <p:grpSpPr>
            <a:xfrm>
              <a:off x="3130360" y="3118882"/>
              <a:ext cx="1070285" cy="716416"/>
              <a:chOff x="6562781" y="3841043"/>
              <a:chExt cx="1427046" cy="955222"/>
            </a:xfrm>
          </p:grpSpPr>
          <p:pic>
            <p:nvPicPr>
              <p:cNvPr id="30" name="Graphic 29">
                <a:extLst>
                  <a:ext uri="{FF2B5EF4-FFF2-40B4-BE49-F238E27FC236}">
                    <a16:creationId xmlns:a16="http://schemas.microsoft.com/office/drawing/2014/main" id="{6CC31BDF-DDCC-CE4C-77A2-5A1431F8807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215447" y="3841043"/>
                <a:ext cx="226227" cy="226227"/>
              </a:xfrm>
              <a:prstGeom prst="rect">
                <a:avLst/>
              </a:prstGeom>
            </p:spPr>
          </p:pic>
          <p:sp>
            <p:nvSpPr>
              <p:cNvPr id="31" name="TextBox 30">
                <a:extLst>
                  <a:ext uri="{FF2B5EF4-FFF2-40B4-BE49-F238E27FC236}">
                    <a16:creationId xmlns:a16="http://schemas.microsoft.com/office/drawing/2014/main" id="{B38080F3-F158-10CB-7942-F3613F43832A}"/>
                  </a:ext>
                </a:extLst>
              </p:cNvPr>
              <p:cNvSpPr txBox="1"/>
              <p:nvPr/>
            </p:nvSpPr>
            <p:spPr>
              <a:xfrm>
                <a:off x="6701473" y="4089855"/>
                <a:ext cx="1153462" cy="338554"/>
              </a:xfrm>
              <a:prstGeom prst="rect">
                <a:avLst/>
              </a:prstGeom>
              <a:noFill/>
            </p:spPr>
            <p:txBody>
              <a:bodyPr wrap="square" lIns="0" tIns="0" rIns="0" bIns="0" rtlCol="0">
                <a:spAutoFit/>
              </a:bodyPr>
              <a:lstStyle/>
              <a:p>
                <a:pPr algn="ctr" defTabSz="914354">
                  <a:defRPr/>
                </a:pPr>
                <a:r>
                  <a:rPr lang="en-US" sz="1100" b="1">
                    <a:solidFill>
                      <a:srgbClr val="FFFFFF"/>
                    </a:solidFill>
                    <a:latin typeface="Arial"/>
                  </a:rPr>
                  <a:t>Extreme Performance</a:t>
                </a:r>
              </a:p>
            </p:txBody>
          </p:sp>
          <p:sp>
            <p:nvSpPr>
              <p:cNvPr id="34" name="TextBox 33">
                <a:extLst>
                  <a:ext uri="{FF2B5EF4-FFF2-40B4-BE49-F238E27FC236}">
                    <a16:creationId xmlns:a16="http://schemas.microsoft.com/office/drawing/2014/main" id="{1C00AAE2-1B3D-4E50-F0A8-F011E6284A66}"/>
                  </a:ext>
                </a:extLst>
              </p:cNvPr>
              <p:cNvSpPr txBox="1"/>
              <p:nvPr/>
            </p:nvSpPr>
            <p:spPr>
              <a:xfrm>
                <a:off x="6562781" y="4472843"/>
                <a:ext cx="1427046" cy="323422"/>
              </a:xfrm>
              <a:prstGeom prst="rect">
                <a:avLst/>
              </a:prstGeom>
              <a:noFill/>
            </p:spPr>
            <p:txBody>
              <a:bodyPr wrap="square" lIns="0" tIns="0" rIns="0" bIns="0" rtlCol="0">
                <a:spAutoFit/>
              </a:bodyPr>
              <a:lstStyle/>
              <a:p>
                <a:pPr algn="ctr" defTabSz="914354">
                  <a:defRPr/>
                </a:pPr>
                <a:r>
                  <a:rPr lang="en-US" sz="1051">
                    <a:solidFill>
                      <a:srgbClr val="0D2155"/>
                    </a:solidFill>
                    <a:latin typeface="Arial"/>
                  </a:rPr>
                  <a:t>Optimized throughput, </a:t>
                </a:r>
              </a:p>
              <a:p>
                <a:pPr algn="ctr" defTabSz="914354">
                  <a:defRPr/>
                </a:pPr>
                <a:r>
                  <a:rPr lang="en-US" sz="1051">
                    <a:solidFill>
                      <a:srgbClr val="0D2155"/>
                    </a:solidFill>
                    <a:latin typeface="Arial"/>
                  </a:rPr>
                  <a:t>NVIDIA certifications</a:t>
                </a:r>
              </a:p>
            </p:txBody>
          </p:sp>
        </p:grpSp>
        <p:grpSp>
          <p:nvGrpSpPr>
            <p:cNvPr id="56" name="Group 55">
              <a:extLst>
                <a:ext uri="{FF2B5EF4-FFF2-40B4-BE49-F238E27FC236}">
                  <a16:creationId xmlns:a16="http://schemas.microsoft.com/office/drawing/2014/main" id="{369D0D8C-58C9-F3E5-0DFB-F4BCDA496105}"/>
                </a:ext>
              </a:extLst>
            </p:cNvPr>
            <p:cNvGrpSpPr/>
            <p:nvPr/>
          </p:nvGrpSpPr>
          <p:grpSpPr>
            <a:xfrm>
              <a:off x="4227660" y="3101208"/>
              <a:ext cx="906720" cy="719923"/>
              <a:chOff x="4266508" y="3914324"/>
              <a:chExt cx="1208960" cy="959896"/>
            </a:xfrm>
          </p:grpSpPr>
          <p:pic>
            <p:nvPicPr>
              <p:cNvPr id="16" name="Graphic 15">
                <a:extLst>
                  <a:ext uri="{FF2B5EF4-FFF2-40B4-BE49-F238E27FC236}">
                    <a16:creationId xmlns:a16="http://schemas.microsoft.com/office/drawing/2014/main" id="{2FA4DE13-1444-5EAE-E3C9-370318F699E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745052" y="3914324"/>
                <a:ext cx="226227" cy="226227"/>
              </a:xfrm>
              <a:prstGeom prst="rect">
                <a:avLst/>
              </a:prstGeom>
            </p:spPr>
          </p:pic>
          <p:sp>
            <p:nvSpPr>
              <p:cNvPr id="18" name="TextBox 17">
                <a:extLst>
                  <a:ext uri="{FF2B5EF4-FFF2-40B4-BE49-F238E27FC236}">
                    <a16:creationId xmlns:a16="http://schemas.microsoft.com/office/drawing/2014/main" id="{028ED86D-42E9-034C-5C18-C68249150A7E}"/>
                  </a:ext>
                </a:extLst>
              </p:cNvPr>
              <p:cNvSpPr txBox="1"/>
              <p:nvPr/>
            </p:nvSpPr>
            <p:spPr>
              <a:xfrm>
                <a:off x="4369939" y="4200937"/>
                <a:ext cx="966295" cy="338554"/>
              </a:xfrm>
              <a:prstGeom prst="rect">
                <a:avLst/>
              </a:prstGeom>
              <a:noFill/>
            </p:spPr>
            <p:txBody>
              <a:bodyPr wrap="square" lIns="0" tIns="0" rIns="0" bIns="0" rtlCol="0">
                <a:spAutoFit/>
              </a:bodyPr>
              <a:lstStyle/>
              <a:p>
                <a:pPr algn="ctr" defTabSz="914354">
                  <a:defRPr/>
                </a:pPr>
                <a:r>
                  <a:rPr lang="en-US" sz="1100" b="1">
                    <a:solidFill>
                      <a:srgbClr val="FFFFFF"/>
                    </a:solidFill>
                    <a:latin typeface="Arial"/>
                  </a:rPr>
                  <a:t>Scale-Out Design</a:t>
                </a:r>
              </a:p>
            </p:txBody>
          </p:sp>
          <p:sp>
            <p:nvSpPr>
              <p:cNvPr id="35" name="TextBox 34">
                <a:extLst>
                  <a:ext uri="{FF2B5EF4-FFF2-40B4-BE49-F238E27FC236}">
                    <a16:creationId xmlns:a16="http://schemas.microsoft.com/office/drawing/2014/main" id="{484BDB6B-F278-321E-962F-48BE9F0F6E16}"/>
                  </a:ext>
                </a:extLst>
              </p:cNvPr>
              <p:cNvSpPr txBox="1"/>
              <p:nvPr/>
            </p:nvSpPr>
            <p:spPr>
              <a:xfrm>
                <a:off x="4266508" y="4550798"/>
                <a:ext cx="1208960" cy="323422"/>
              </a:xfrm>
              <a:prstGeom prst="rect">
                <a:avLst/>
              </a:prstGeom>
              <a:noFill/>
            </p:spPr>
            <p:txBody>
              <a:bodyPr wrap="square" lIns="0" tIns="0" rIns="0" bIns="0" rtlCol="0">
                <a:spAutoFit/>
              </a:bodyPr>
              <a:lstStyle/>
              <a:p>
                <a:pPr algn="ctr" defTabSz="914354">
                  <a:defRPr/>
                </a:pPr>
                <a:r>
                  <a:rPr lang="en-US" sz="1051">
                    <a:solidFill>
                      <a:srgbClr val="0D2155"/>
                    </a:solidFill>
                    <a:latin typeface="Arial"/>
                  </a:rPr>
                  <a:t>Multiprotocol, multitenancy</a:t>
                </a:r>
              </a:p>
            </p:txBody>
          </p:sp>
        </p:grpSp>
        <p:grpSp>
          <p:nvGrpSpPr>
            <p:cNvPr id="57" name="Group 56">
              <a:extLst>
                <a:ext uri="{FF2B5EF4-FFF2-40B4-BE49-F238E27FC236}">
                  <a16:creationId xmlns:a16="http://schemas.microsoft.com/office/drawing/2014/main" id="{CA48FCE4-5942-EDA5-266C-DA1E476A3D71}"/>
                </a:ext>
              </a:extLst>
            </p:cNvPr>
            <p:cNvGrpSpPr/>
            <p:nvPr/>
          </p:nvGrpSpPr>
          <p:grpSpPr>
            <a:xfrm>
              <a:off x="3147575" y="3945452"/>
              <a:ext cx="971496" cy="757795"/>
              <a:chOff x="6665714" y="5303221"/>
              <a:chExt cx="1295328" cy="1010393"/>
            </a:xfrm>
          </p:grpSpPr>
          <p:sp>
            <p:nvSpPr>
              <p:cNvPr id="37" name="TextBox 36">
                <a:extLst>
                  <a:ext uri="{FF2B5EF4-FFF2-40B4-BE49-F238E27FC236}">
                    <a16:creationId xmlns:a16="http://schemas.microsoft.com/office/drawing/2014/main" id="{3683A2E9-9336-0F68-0E31-84BD007A22D4}"/>
                  </a:ext>
                </a:extLst>
              </p:cNvPr>
              <p:cNvSpPr txBox="1"/>
              <p:nvPr/>
            </p:nvSpPr>
            <p:spPr>
              <a:xfrm>
                <a:off x="6733217" y="5594570"/>
                <a:ext cx="1227825" cy="338554"/>
              </a:xfrm>
              <a:prstGeom prst="rect">
                <a:avLst/>
              </a:prstGeom>
              <a:noFill/>
            </p:spPr>
            <p:txBody>
              <a:bodyPr wrap="square" lIns="0" tIns="0" rIns="0" bIns="0" rtlCol="0">
                <a:spAutoFit/>
              </a:bodyPr>
              <a:lstStyle/>
              <a:p>
                <a:pPr algn="ctr" defTabSz="914354">
                  <a:defRPr/>
                </a:pPr>
                <a:r>
                  <a:rPr lang="en-US" sz="1100" b="1">
                    <a:solidFill>
                      <a:srgbClr val="FFFFFF"/>
                    </a:solidFill>
                    <a:latin typeface="Arial"/>
                  </a:rPr>
                  <a:t>Intelligent Data Management </a:t>
                </a:r>
              </a:p>
            </p:txBody>
          </p:sp>
          <p:sp>
            <p:nvSpPr>
              <p:cNvPr id="38" name="TextBox 37">
                <a:extLst>
                  <a:ext uri="{FF2B5EF4-FFF2-40B4-BE49-F238E27FC236}">
                    <a16:creationId xmlns:a16="http://schemas.microsoft.com/office/drawing/2014/main" id="{FDACCEEE-74EF-9974-9A7D-1BF96E232F30}"/>
                  </a:ext>
                </a:extLst>
              </p:cNvPr>
              <p:cNvSpPr txBox="1"/>
              <p:nvPr/>
            </p:nvSpPr>
            <p:spPr>
              <a:xfrm>
                <a:off x="6665714" y="5975060"/>
                <a:ext cx="1278976" cy="338554"/>
              </a:xfrm>
              <a:prstGeom prst="rect">
                <a:avLst/>
              </a:prstGeom>
              <a:noFill/>
            </p:spPr>
            <p:txBody>
              <a:bodyPr wrap="square" lIns="0" tIns="0" rIns="0" bIns="0" rtlCol="0">
                <a:spAutoFit/>
              </a:bodyPr>
              <a:lstStyle/>
              <a:p>
                <a:pPr algn="ctr" defTabSz="914354">
                  <a:defRPr/>
                </a:pPr>
                <a:r>
                  <a:rPr lang="en-US" sz="1100">
                    <a:solidFill>
                      <a:srgbClr val="0D2155"/>
                    </a:solidFill>
                    <a:latin typeface="Arial"/>
                  </a:rPr>
                  <a:t>Built-in search, metadata, insights</a:t>
                </a:r>
              </a:p>
            </p:txBody>
          </p:sp>
          <p:pic>
            <p:nvPicPr>
              <p:cNvPr id="39" name="Graphic 38">
                <a:extLst>
                  <a:ext uri="{FF2B5EF4-FFF2-40B4-BE49-F238E27FC236}">
                    <a16:creationId xmlns:a16="http://schemas.microsoft.com/office/drawing/2014/main" id="{77558AA4-3F19-AC8A-73CB-83F192C9F07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32059" y="5303221"/>
                <a:ext cx="243243" cy="243243"/>
              </a:xfrm>
              <a:prstGeom prst="rect">
                <a:avLst/>
              </a:prstGeom>
            </p:spPr>
          </p:pic>
        </p:grpSp>
        <p:grpSp>
          <p:nvGrpSpPr>
            <p:cNvPr id="8" name="Group 7">
              <a:extLst>
                <a:ext uri="{FF2B5EF4-FFF2-40B4-BE49-F238E27FC236}">
                  <a16:creationId xmlns:a16="http://schemas.microsoft.com/office/drawing/2014/main" id="{784C0D62-9151-EA54-1622-872EA84CEE1D}"/>
                </a:ext>
              </a:extLst>
            </p:cNvPr>
            <p:cNvGrpSpPr/>
            <p:nvPr/>
          </p:nvGrpSpPr>
          <p:grpSpPr>
            <a:xfrm>
              <a:off x="5143985" y="3086245"/>
              <a:ext cx="835026" cy="748332"/>
              <a:chOff x="5418942" y="3781210"/>
              <a:chExt cx="1113368" cy="997776"/>
            </a:xfrm>
          </p:grpSpPr>
          <p:sp>
            <p:nvSpPr>
              <p:cNvPr id="22" name="TextBox 21">
                <a:extLst>
                  <a:ext uri="{FF2B5EF4-FFF2-40B4-BE49-F238E27FC236}">
                    <a16:creationId xmlns:a16="http://schemas.microsoft.com/office/drawing/2014/main" id="{5B728A2E-2921-D14C-7F8E-ED6C19E367D8}"/>
                  </a:ext>
                </a:extLst>
              </p:cNvPr>
              <p:cNvSpPr txBox="1"/>
              <p:nvPr/>
            </p:nvSpPr>
            <p:spPr>
              <a:xfrm>
                <a:off x="5522495" y="4089855"/>
                <a:ext cx="966295" cy="338554"/>
              </a:xfrm>
              <a:prstGeom prst="rect">
                <a:avLst/>
              </a:prstGeom>
              <a:noFill/>
            </p:spPr>
            <p:txBody>
              <a:bodyPr wrap="square" lIns="0" tIns="0" rIns="0" bIns="0" rtlCol="0">
                <a:spAutoFit/>
              </a:bodyPr>
              <a:lstStyle/>
              <a:p>
                <a:pPr algn="ctr" defTabSz="914354">
                  <a:defRPr/>
                </a:pPr>
                <a:r>
                  <a:rPr lang="en-US" sz="1100" b="1">
                    <a:solidFill>
                      <a:srgbClr val="FFFFFF"/>
                    </a:solidFill>
                    <a:latin typeface="Arial"/>
                  </a:rPr>
                  <a:t>Greater Efficiency</a:t>
                </a:r>
              </a:p>
            </p:txBody>
          </p:sp>
          <p:sp>
            <p:nvSpPr>
              <p:cNvPr id="27" name="TextBox 26">
                <a:extLst>
                  <a:ext uri="{FF2B5EF4-FFF2-40B4-BE49-F238E27FC236}">
                    <a16:creationId xmlns:a16="http://schemas.microsoft.com/office/drawing/2014/main" id="{E3C40581-E171-7A9E-5676-D7B568C4EAA0}"/>
                  </a:ext>
                </a:extLst>
              </p:cNvPr>
              <p:cNvSpPr txBox="1"/>
              <p:nvPr/>
            </p:nvSpPr>
            <p:spPr>
              <a:xfrm>
                <a:off x="5418942" y="4455564"/>
                <a:ext cx="1113368" cy="323422"/>
              </a:xfrm>
              <a:prstGeom prst="rect">
                <a:avLst/>
              </a:prstGeom>
              <a:noFill/>
            </p:spPr>
            <p:txBody>
              <a:bodyPr wrap="square" lIns="0" tIns="0" rIns="0" bIns="0" rtlCol="0">
                <a:spAutoFit/>
              </a:bodyPr>
              <a:lstStyle/>
              <a:p>
                <a:pPr algn="ctr" defTabSz="914354">
                  <a:defRPr/>
                </a:pPr>
                <a:r>
                  <a:rPr lang="en-US" sz="1051">
                    <a:solidFill>
                      <a:srgbClr val="0D2155"/>
                    </a:solidFill>
                    <a:latin typeface="Arial"/>
                  </a:rPr>
                  <a:t>2:1 DRR; In-line data reduction</a:t>
                </a:r>
              </a:p>
            </p:txBody>
          </p:sp>
          <p:pic>
            <p:nvPicPr>
              <p:cNvPr id="3" name="Graphic 2">
                <a:extLst>
                  <a:ext uri="{FF2B5EF4-FFF2-40B4-BE49-F238E27FC236}">
                    <a16:creationId xmlns:a16="http://schemas.microsoft.com/office/drawing/2014/main" id="{74C38DFC-B634-1371-3DD4-4D52C25157D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54749" y="3781210"/>
                <a:ext cx="280063" cy="280063"/>
              </a:xfrm>
              <a:prstGeom prst="rect">
                <a:avLst/>
              </a:prstGeom>
            </p:spPr>
          </p:pic>
        </p:grpSp>
      </p:grpSp>
      <p:grpSp>
        <p:nvGrpSpPr>
          <p:cNvPr id="67" name="Group 66">
            <a:extLst>
              <a:ext uri="{FF2B5EF4-FFF2-40B4-BE49-F238E27FC236}">
                <a16:creationId xmlns:a16="http://schemas.microsoft.com/office/drawing/2014/main" id="{5CA6A791-AA24-AD53-3074-FDBA9B5A674A}"/>
              </a:ext>
            </a:extLst>
          </p:cNvPr>
          <p:cNvGrpSpPr/>
          <p:nvPr/>
        </p:nvGrpSpPr>
        <p:grpSpPr>
          <a:xfrm>
            <a:off x="298119" y="125123"/>
            <a:ext cx="3469224" cy="3139885"/>
            <a:chOff x="298118" y="125123"/>
            <a:chExt cx="3469224" cy="3139883"/>
          </a:xfrm>
        </p:grpSpPr>
        <p:cxnSp>
          <p:nvCxnSpPr>
            <p:cNvPr id="207" name="Straight Connector 206">
              <a:extLst>
                <a:ext uri="{FF2B5EF4-FFF2-40B4-BE49-F238E27FC236}">
                  <a16:creationId xmlns:a16="http://schemas.microsoft.com/office/drawing/2014/main" id="{0BE35DFC-9DCF-D3E3-7BE2-99A1AA416F46}"/>
                </a:ext>
              </a:extLst>
            </p:cNvPr>
            <p:cNvCxnSpPr>
              <a:cxnSpLocks/>
            </p:cNvCxnSpPr>
            <p:nvPr/>
          </p:nvCxnSpPr>
          <p:spPr>
            <a:xfrm>
              <a:off x="298118" y="1543871"/>
              <a:ext cx="3469224"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026" name="Picture 2" descr="IDC MarketScape Logo PNG Vector (AI, PDF, SVG) Free Download">
              <a:extLst>
                <a:ext uri="{FF2B5EF4-FFF2-40B4-BE49-F238E27FC236}">
                  <a16:creationId xmlns:a16="http://schemas.microsoft.com/office/drawing/2014/main" id="{A7EBB639-9E89-E781-6774-01B697DDEDD0}"/>
                </a:ext>
              </a:extLst>
            </p:cNvPr>
            <p:cNvPicPr>
              <a:picLocks noChangeAspect="1" noChangeArrowheads="1"/>
            </p:cNvPicPr>
            <p:nvPr/>
          </p:nvPicPr>
          <p:blipFill>
            <a:blip r:embed="rId11">
              <a:biLevel thresh="25000"/>
              <a:extLst>
                <a:ext uri="{28A0092B-C50C-407E-A947-70E740481C1C}">
                  <a14:useLocalDpi xmlns:a14="http://schemas.microsoft.com/office/drawing/2010/main" val="0"/>
                </a:ext>
              </a:extLst>
            </a:blip>
            <a:srcRect/>
            <a:stretch>
              <a:fillRect/>
            </a:stretch>
          </p:blipFill>
          <p:spPr bwMode="auto">
            <a:xfrm>
              <a:off x="1594504" y="627203"/>
              <a:ext cx="720582" cy="218576"/>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4E97E589-440C-8DDD-2BB5-B4FA555316B4}"/>
                </a:ext>
              </a:extLst>
            </p:cNvPr>
            <p:cNvSpPr txBox="1"/>
            <p:nvPr/>
          </p:nvSpPr>
          <p:spPr>
            <a:xfrm>
              <a:off x="994372" y="891589"/>
              <a:ext cx="1920847" cy="553998"/>
            </a:xfrm>
            <a:prstGeom prst="rect">
              <a:avLst/>
            </a:prstGeom>
            <a:noFill/>
          </p:spPr>
          <p:txBody>
            <a:bodyPr wrap="none" lIns="0" tIns="0" rIns="0" bIns="0" rtlCol="0">
              <a:spAutoFit/>
            </a:bodyPr>
            <a:lstStyle/>
            <a:p>
              <a:pPr algn="ctr" defTabSz="914354">
                <a:defRPr/>
              </a:pPr>
              <a:r>
                <a:rPr lang="en-US" sz="1200">
                  <a:solidFill>
                    <a:srgbClr val="0D2155"/>
                  </a:solidFill>
                  <a:latin typeface="Arial"/>
                </a:rPr>
                <a:t>#1 Unstructured Storage</a:t>
              </a:r>
            </a:p>
            <a:p>
              <a:pPr algn="ctr" defTabSz="914354">
                <a:defRPr/>
              </a:pPr>
              <a:r>
                <a:rPr lang="en-US" sz="1200">
                  <a:solidFill>
                    <a:srgbClr val="0D2155"/>
                  </a:solidFill>
                  <a:latin typeface="Arial"/>
                </a:rPr>
                <a:t>#1 NAS Storage</a:t>
              </a:r>
              <a:r>
                <a:rPr lang="en-US" sz="1200">
                  <a:solidFill>
                    <a:srgbClr val="0D2155"/>
                  </a:solidFill>
                  <a:latin typeface="Arial" panose="020B0604020202020204" pitchFamily="34" charset="0"/>
                  <a:cs typeface="Arial" panose="020B0604020202020204" pitchFamily="34" charset="0"/>
                </a:rPr>
                <a:t>¹</a:t>
              </a:r>
              <a:endParaRPr lang="en-US" sz="1200">
                <a:solidFill>
                  <a:srgbClr val="0D2155"/>
                </a:solidFill>
                <a:latin typeface="Arial"/>
              </a:endParaRPr>
            </a:p>
            <a:p>
              <a:pPr algn="ctr" defTabSz="914354">
                <a:defRPr/>
              </a:pPr>
              <a:r>
                <a:rPr lang="en-US" sz="1200">
                  <a:solidFill>
                    <a:srgbClr val="0D2155"/>
                  </a:solidFill>
                  <a:latin typeface="Arial"/>
                </a:rPr>
                <a:t>Growing @ 2.3x The Market</a:t>
              </a:r>
            </a:p>
          </p:txBody>
        </p:sp>
        <p:sp>
          <p:nvSpPr>
            <p:cNvPr id="44" name="TextBox 43">
              <a:extLst>
                <a:ext uri="{FF2B5EF4-FFF2-40B4-BE49-F238E27FC236}">
                  <a16:creationId xmlns:a16="http://schemas.microsoft.com/office/drawing/2014/main" id="{798EB4B8-DD4C-40D8-A36C-A44707BCB111}"/>
                </a:ext>
              </a:extLst>
            </p:cNvPr>
            <p:cNvSpPr txBox="1"/>
            <p:nvPr/>
          </p:nvSpPr>
          <p:spPr>
            <a:xfrm>
              <a:off x="836347" y="1960653"/>
              <a:ext cx="2269852" cy="369332"/>
            </a:xfrm>
            <a:prstGeom prst="rect">
              <a:avLst/>
            </a:prstGeom>
            <a:noFill/>
          </p:spPr>
          <p:txBody>
            <a:bodyPr wrap="none" lIns="0" tIns="0" rIns="0" bIns="0" rtlCol="0" anchor="t">
              <a:spAutoFit/>
            </a:bodyPr>
            <a:lstStyle/>
            <a:p>
              <a:pPr algn="ctr" defTabSz="914354">
                <a:defRPr/>
              </a:pPr>
              <a:r>
                <a:rPr lang="en-US" sz="1200">
                  <a:solidFill>
                    <a:srgbClr val="0D2155"/>
                  </a:solidFill>
                  <a:latin typeface="Arial"/>
                </a:rPr>
                <a:t>10th Consecutive Year</a:t>
              </a:r>
            </a:p>
            <a:p>
              <a:pPr algn="ctr" defTabSz="914354">
                <a:defRPr/>
              </a:pPr>
              <a:r>
                <a:rPr lang="en-US" sz="1200">
                  <a:solidFill>
                    <a:srgbClr val="0D2155"/>
                  </a:solidFill>
                  <a:latin typeface="Arial"/>
                </a:rPr>
                <a:t>Unstructured Storage MQ Leader</a:t>
              </a:r>
              <a:endParaRPr lang="en-US" sz="1200">
                <a:solidFill>
                  <a:srgbClr val="0D2155"/>
                </a:solidFill>
                <a:latin typeface="Arial"/>
                <a:cs typeface="Arial"/>
              </a:endParaRPr>
            </a:p>
          </p:txBody>
        </p:sp>
        <p:cxnSp>
          <p:nvCxnSpPr>
            <p:cNvPr id="45" name="Straight Connector 44">
              <a:extLst>
                <a:ext uri="{FF2B5EF4-FFF2-40B4-BE49-F238E27FC236}">
                  <a16:creationId xmlns:a16="http://schemas.microsoft.com/office/drawing/2014/main" id="{757DE00E-E8CA-25FF-96BA-3B84C1A4B7C2}"/>
                </a:ext>
              </a:extLst>
            </p:cNvPr>
            <p:cNvCxnSpPr>
              <a:cxnSpLocks/>
            </p:cNvCxnSpPr>
            <p:nvPr/>
          </p:nvCxnSpPr>
          <p:spPr>
            <a:xfrm>
              <a:off x="298118" y="2436830"/>
              <a:ext cx="3469224"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26E9DBA8-CD75-0172-73FA-306D2A558726}"/>
                </a:ext>
              </a:extLst>
            </p:cNvPr>
            <p:cNvSpPr txBox="1"/>
            <p:nvPr/>
          </p:nvSpPr>
          <p:spPr>
            <a:xfrm>
              <a:off x="710207" y="2543676"/>
              <a:ext cx="2510539" cy="276999"/>
            </a:xfrm>
            <a:prstGeom prst="rect">
              <a:avLst/>
            </a:prstGeom>
            <a:noFill/>
          </p:spPr>
          <p:txBody>
            <a:bodyPr wrap="square" lIns="0" tIns="0" rIns="0" bIns="0" rtlCol="0">
              <a:spAutoFit/>
            </a:bodyPr>
            <a:lstStyle/>
            <a:p>
              <a:pPr algn="ctr" defTabSz="914354">
                <a:defRPr/>
              </a:pPr>
              <a:r>
                <a:rPr lang="en-US">
                  <a:solidFill>
                    <a:srgbClr val="FFFFFF"/>
                  </a:solidFill>
                  <a:latin typeface="Arial"/>
                </a:rPr>
                <a:t>Customer Satisfaction</a:t>
              </a:r>
            </a:p>
          </p:txBody>
        </p:sp>
        <p:sp>
          <p:nvSpPr>
            <p:cNvPr id="53" name="TextBox 52">
              <a:extLst>
                <a:ext uri="{FF2B5EF4-FFF2-40B4-BE49-F238E27FC236}">
                  <a16:creationId xmlns:a16="http://schemas.microsoft.com/office/drawing/2014/main" id="{63FE0A39-87AD-8EF1-78B5-2765286CC127}"/>
                </a:ext>
              </a:extLst>
            </p:cNvPr>
            <p:cNvSpPr txBox="1"/>
            <p:nvPr/>
          </p:nvSpPr>
          <p:spPr>
            <a:xfrm>
              <a:off x="790455" y="2895674"/>
              <a:ext cx="2256047" cy="369332"/>
            </a:xfrm>
            <a:prstGeom prst="rect">
              <a:avLst/>
            </a:prstGeom>
            <a:noFill/>
          </p:spPr>
          <p:txBody>
            <a:bodyPr wrap="square" lIns="0" tIns="0" rIns="0" bIns="0" rtlCol="0">
              <a:spAutoFit/>
            </a:bodyPr>
            <a:lstStyle/>
            <a:p>
              <a:pPr algn="ctr" defTabSz="914354">
                <a:defRPr/>
              </a:pPr>
              <a:r>
                <a:rPr lang="en-US" sz="1200">
                  <a:solidFill>
                    <a:srgbClr val="0D2155"/>
                  </a:solidFill>
                  <a:latin typeface="Arial"/>
                </a:rPr>
                <a:t>Ranked #1 among Scale Out NAS Providers</a:t>
              </a:r>
              <a:r>
                <a:rPr lang="en-US" sz="1200">
                  <a:solidFill>
                    <a:srgbClr val="0D2155"/>
                  </a:solidFill>
                  <a:latin typeface="Arial" panose="020B0604020202020204" pitchFamily="34" charset="0"/>
                  <a:cs typeface="Arial" panose="020B0604020202020204" pitchFamily="34" charset="0"/>
                </a:rPr>
                <a:t>²</a:t>
              </a:r>
              <a:endParaRPr lang="en-US" sz="1200">
                <a:solidFill>
                  <a:srgbClr val="0D2155"/>
                </a:solidFill>
                <a:latin typeface="Arial"/>
              </a:endParaRPr>
            </a:p>
          </p:txBody>
        </p:sp>
        <p:pic>
          <p:nvPicPr>
            <p:cNvPr id="24" name="Picture 2" descr="Gartner Landing Page | Pyze - The Leader in Digital ...">
              <a:extLst>
                <a:ext uri="{FF2B5EF4-FFF2-40B4-BE49-F238E27FC236}">
                  <a16:creationId xmlns:a16="http://schemas.microsoft.com/office/drawing/2014/main" id="{1ED73293-FF9D-DC1B-1C0B-245CE97700E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56951" y="1624427"/>
              <a:ext cx="889831" cy="275319"/>
            </a:xfrm>
            <a:prstGeom prst="rect">
              <a:avLst/>
            </a:prstGeom>
            <a:noFill/>
            <a:extLst>
              <a:ext uri="{909E8E84-426E-40DD-AFC4-6F175D3DCCD1}">
                <a14:hiddenFill xmlns:a14="http://schemas.microsoft.com/office/drawing/2010/main">
                  <a:solidFill>
                    <a:srgbClr val="FFFFFF"/>
                  </a:solidFill>
                </a14:hiddenFill>
              </a:ext>
            </a:extLst>
          </p:spPr>
        </p:pic>
        <p:sp>
          <p:nvSpPr>
            <p:cNvPr id="80" name="TextBox 79">
              <a:extLst>
                <a:ext uri="{FF2B5EF4-FFF2-40B4-BE49-F238E27FC236}">
                  <a16:creationId xmlns:a16="http://schemas.microsoft.com/office/drawing/2014/main" id="{1EDB3ED3-C301-1A52-9D1D-DEFFBC7FE700}"/>
                </a:ext>
              </a:extLst>
            </p:cNvPr>
            <p:cNvSpPr txBox="1"/>
            <p:nvPr/>
          </p:nvSpPr>
          <p:spPr>
            <a:xfrm>
              <a:off x="887275" y="125123"/>
              <a:ext cx="2240591" cy="246221"/>
            </a:xfrm>
            <a:prstGeom prst="rect">
              <a:avLst/>
            </a:prstGeom>
            <a:noFill/>
          </p:spPr>
          <p:txBody>
            <a:bodyPr wrap="square" lIns="0" tIns="0" rIns="0" bIns="0" rtlCol="0">
              <a:spAutoFit/>
            </a:bodyPr>
            <a:lstStyle/>
            <a:p>
              <a:pPr algn="ctr" defTabSz="914354">
                <a:defRPr/>
              </a:pPr>
              <a:r>
                <a:rPr lang="en-US" sz="1600" b="1">
                  <a:solidFill>
                    <a:srgbClr val="FFFFFF"/>
                  </a:solidFill>
                  <a:latin typeface="Arial"/>
                </a:rPr>
                <a:t>Industry Leadership</a:t>
              </a:r>
            </a:p>
          </p:txBody>
        </p:sp>
      </p:grpSp>
      <p:grpSp>
        <p:nvGrpSpPr>
          <p:cNvPr id="71" name="Group 70">
            <a:extLst>
              <a:ext uri="{FF2B5EF4-FFF2-40B4-BE49-F238E27FC236}">
                <a16:creationId xmlns:a16="http://schemas.microsoft.com/office/drawing/2014/main" id="{6B8DA150-B7D0-A705-1328-AD79B8D76D08}"/>
              </a:ext>
            </a:extLst>
          </p:cNvPr>
          <p:cNvGrpSpPr/>
          <p:nvPr/>
        </p:nvGrpSpPr>
        <p:grpSpPr>
          <a:xfrm>
            <a:off x="8585239" y="102828"/>
            <a:ext cx="3438172" cy="3117171"/>
            <a:chOff x="8585238" y="102828"/>
            <a:chExt cx="3438172" cy="3117170"/>
          </a:xfrm>
        </p:grpSpPr>
        <p:sp>
          <p:nvSpPr>
            <p:cNvPr id="82" name="TextBox 81">
              <a:extLst>
                <a:ext uri="{FF2B5EF4-FFF2-40B4-BE49-F238E27FC236}">
                  <a16:creationId xmlns:a16="http://schemas.microsoft.com/office/drawing/2014/main" id="{271B3C86-DB06-918D-6352-8071DC35FDE7}"/>
                </a:ext>
              </a:extLst>
            </p:cNvPr>
            <p:cNvSpPr txBox="1"/>
            <p:nvPr/>
          </p:nvSpPr>
          <p:spPr>
            <a:xfrm>
              <a:off x="8680299" y="102828"/>
              <a:ext cx="2998559" cy="246221"/>
            </a:xfrm>
            <a:prstGeom prst="rect">
              <a:avLst/>
            </a:prstGeom>
            <a:noFill/>
          </p:spPr>
          <p:txBody>
            <a:bodyPr wrap="square" lIns="0" tIns="0" rIns="0" bIns="0" rtlCol="0">
              <a:spAutoFit/>
            </a:bodyPr>
            <a:lstStyle/>
            <a:p>
              <a:pPr algn="ctr" defTabSz="914354">
                <a:defRPr/>
              </a:pPr>
              <a:r>
                <a:rPr lang="en-US" sz="1600" b="1">
                  <a:solidFill>
                    <a:srgbClr val="FFFFFF"/>
                  </a:solidFill>
                  <a:latin typeface="Arial"/>
                </a:rPr>
                <a:t>Measured Performance</a:t>
              </a:r>
            </a:p>
          </p:txBody>
        </p:sp>
        <p:sp>
          <p:nvSpPr>
            <p:cNvPr id="14" name="Rectangle 13">
              <a:extLst>
                <a:ext uri="{FF2B5EF4-FFF2-40B4-BE49-F238E27FC236}">
                  <a16:creationId xmlns:a16="http://schemas.microsoft.com/office/drawing/2014/main" id="{D4AD0C5A-968F-465D-F8EC-48974B1441CB}"/>
                </a:ext>
              </a:extLst>
            </p:cNvPr>
            <p:cNvSpPr/>
            <p:nvPr/>
          </p:nvSpPr>
          <p:spPr>
            <a:xfrm>
              <a:off x="10600477" y="2111261"/>
              <a:ext cx="1262698" cy="10998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377">
                <a:defRPr/>
              </a:pPr>
              <a:r>
                <a:rPr lang="en-US" sz="2800">
                  <a:solidFill>
                    <a:srgbClr val="FFFFFF"/>
                  </a:solidFill>
                  <a:latin typeface="Arial"/>
                </a:rPr>
                <a:t>50%</a:t>
              </a:r>
            </a:p>
            <a:p>
              <a:pPr defTabSz="914377">
                <a:defRPr/>
              </a:pPr>
              <a:r>
                <a:rPr lang="en-US" sz="1400">
                  <a:solidFill>
                    <a:srgbClr val="0D2155"/>
                  </a:solidFill>
                  <a:latin typeface="Arial Nova Light"/>
                  <a:cs typeface="Arial"/>
                </a:rPr>
                <a:t>Lower storage footprint</a:t>
              </a:r>
              <a:r>
                <a:rPr lang="en-US" sz="1400" baseline="30000">
                  <a:solidFill>
                    <a:srgbClr val="0D2155"/>
                  </a:solidFill>
                  <a:latin typeface="Arial Nova Light"/>
                  <a:cs typeface="Arial"/>
                </a:rPr>
                <a:t>5</a:t>
              </a:r>
            </a:p>
          </p:txBody>
        </p:sp>
        <p:sp>
          <p:nvSpPr>
            <p:cNvPr id="21" name="Rectangle 20">
              <a:extLst>
                <a:ext uri="{FF2B5EF4-FFF2-40B4-BE49-F238E27FC236}">
                  <a16:creationId xmlns:a16="http://schemas.microsoft.com/office/drawing/2014/main" id="{4022D644-061E-F3A3-C340-5EF8C25FC88A}"/>
                </a:ext>
              </a:extLst>
            </p:cNvPr>
            <p:cNvSpPr/>
            <p:nvPr/>
          </p:nvSpPr>
          <p:spPr>
            <a:xfrm>
              <a:off x="8586855" y="671597"/>
              <a:ext cx="1571443" cy="1099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377">
                <a:defRPr/>
              </a:pPr>
              <a:r>
                <a:rPr lang="en-US" sz="2800">
                  <a:solidFill>
                    <a:srgbClr val="FFFFFF"/>
                  </a:solidFill>
                  <a:latin typeface="Arial"/>
                </a:rPr>
                <a:t>4+ TB/s</a:t>
              </a:r>
            </a:p>
            <a:p>
              <a:pPr marL="4445" defTabSz="711130">
                <a:defRPr/>
              </a:pPr>
              <a:r>
                <a:rPr lang="en-US" sz="1400">
                  <a:solidFill>
                    <a:srgbClr val="0D2155"/>
                  </a:solidFill>
                  <a:latin typeface="Arial Nova Light"/>
                  <a:cs typeface="Arial"/>
                </a:rPr>
                <a:t>per cluster maximum speed throughput</a:t>
              </a:r>
              <a:r>
                <a:rPr lang="en-US" sz="1400" baseline="30000">
                  <a:solidFill>
                    <a:srgbClr val="0D2155"/>
                  </a:solidFill>
                  <a:latin typeface="Arial Nova Light"/>
                  <a:cs typeface="Arial"/>
                </a:rPr>
                <a:t>3</a:t>
              </a:r>
            </a:p>
          </p:txBody>
        </p:sp>
        <p:sp>
          <p:nvSpPr>
            <p:cNvPr id="36" name="Rectangle 35">
              <a:extLst>
                <a:ext uri="{FF2B5EF4-FFF2-40B4-BE49-F238E27FC236}">
                  <a16:creationId xmlns:a16="http://schemas.microsoft.com/office/drawing/2014/main" id="{7A8A7D70-E6BE-E1B0-A89F-453B5D3F0501}"/>
                </a:ext>
              </a:extLst>
            </p:cNvPr>
            <p:cNvSpPr/>
            <p:nvPr/>
          </p:nvSpPr>
          <p:spPr>
            <a:xfrm>
              <a:off x="8585238" y="2120103"/>
              <a:ext cx="1720085" cy="1099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377">
                <a:defRPr/>
              </a:pPr>
              <a:r>
                <a:rPr lang="en-US" sz="2800">
                  <a:solidFill>
                    <a:srgbClr val="FFFFFF"/>
                  </a:solidFill>
                  <a:latin typeface="Arial"/>
                </a:rPr>
                <a:t>350+</a:t>
              </a:r>
            </a:p>
            <a:p>
              <a:pPr defTabSz="914377">
                <a:defRPr/>
              </a:pPr>
              <a:r>
                <a:rPr lang="en-US" sz="1400">
                  <a:solidFill>
                    <a:srgbClr val="0D2155"/>
                  </a:solidFill>
                  <a:latin typeface="Arial Nova Light"/>
                  <a:cs typeface="Arial"/>
                </a:rPr>
                <a:t>Industry integrations and app certifications</a:t>
              </a:r>
            </a:p>
          </p:txBody>
        </p:sp>
        <p:sp>
          <p:nvSpPr>
            <p:cNvPr id="40" name="Rectangle 39">
              <a:extLst>
                <a:ext uri="{FF2B5EF4-FFF2-40B4-BE49-F238E27FC236}">
                  <a16:creationId xmlns:a16="http://schemas.microsoft.com/office/drawing/2014/main" id="{C910F8B0-3111-04A6-2756-18C08F8DFA8C}"/>
                </a:ext>
              </a:extLst>
            </p:cNvPr>
            <p:cNvSpPr/>
            <p:nvPr/>
          </p:nvSpPr>
          <p:spPr>
            <a:xfrm>
              <a:off x="10371871" y="684153"/>
              <a:ext cx="1651539" cy="1099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377">
                <a:defRPr/>
              </a:pPr>
              <a:r>
                <a:rPr lang="en-US" sz="2800">
                  <a:solidFill>
                    <a:srgbClr val="FFFFFF"/>
                  </a:solidFill>
                  <a:latin typeface="Arial"/>
                </a:rPr>
                <a:t>3X</a:t>
              </a:r>
            </a:p>
            <a:p>
              <a:pPr defTabSz="914377">
                <a:defRPr/>
              </a:pPr>
              <a:r>
                <a:rPr lang="en-US" sz="1400">
                  <a:solidFill>
                    <a:srgbClr val="0D2155"/>
                  </a:solidFill>
                  <a:latin typeface="Arial Nova Light"/>
                  <a:cs typeface="Arial"/>
                </a:rPr>
                <a:t>write throughput per RU compared to</a:t>
              </a:r>
            </a:p>
            <a:p>
              <a:pPr defTabSz="914377">
                <a:defRPr/>
              </a:pPr>
              <a:r>
                <a:rPr lang="en-US" sz="1400">
                  <a:solidFill>
                    <a:srgbClr val="0D2155"/>
                  </a:solidFill>
                  <a:latin typeface="Arial Nova Light"/>
                  <a:cs typeface="Arial"/>
                </a:rPr>
                <a:t>competition</a:t>
              </a:r>
              <a:r>
                <a:rPr lang="en-US" sz="1400" baseline="30000">
                  <a:solidFill>
                    <a:srgbClr val="0D2155"/>
                  </a:solidFill>
                  <a:latin typeface="Arial Nova Light"/>
                  <a:cs typeface="Arial"/>
                </a:rPr>
                <a:t>4</a:t>
              </a:r>
            </a:p>
          </p:txBody>
        </p:sp>
      </p:grpSp>
      <p:grpSp>
        <p:nvGrpSpPr>
          <p:cNvPr id="69" name="Group 68">
            <a:extLst>
              <a:ext uri="{FF2B5EF4-FFF2-40B4-BE49-F238E27FC236}">
                <a16:creationId xmlns:a16="http://schemas.microsoft.com/office/drawing/2014/main" id="{0CC3CF8F-B52F-8397-B7F7-99C2A86D3F8D}"/>
              </a:ext>
            </a:extLst>
          </p:cNvPr>
          <p:cNvGrpSpPr/>
          <p:nvPr/>
        </p:nvGrpSpPr>
        <p:grpSpPr>
          <a:xfrm>
            <a:off x="4076832" y="-16045"/>
            <a:ext cx="4069080" cy="3519511"/>
            <a:chOff x="4076832" y="-16046"/>
            <a:chExt cx="4069080" cy="3519511"/>
          </a:xfrm>
        </p:grpSpPr>
        <p:sp>
          <p:nvSpPr>
            <p:cNvPr id="15" name="Rectangle 14">
              <a:extLst>
                <a:ext uri="{FF2B5EF4-FFF2-40B4-BE49-F238E27FC236}">
                  <a16:creationId xmlns:a16="http://schemas.microsoft.com/office/drawing/2014/main" id="{C4CADBD0-5159-A307-E420-1B4F6E02BF05}"/>
                </a:ext>
              </a:extLst>
            </p:cNvPr>
            <p:cNvSpPr/>
            <p:nvPr/>
          </p:nvSpPr>
          <p:spPr>
            <a:xfrm>
              <a:off x="4076832" y="-16046"/>
              <a:ext cx="4069080" cy="3519511"/>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4" name="TextBox 3">
              <a:extLst>
                <a:ext uri="{FF2B5EF4-FFF2-40B4-BE49-F238E27FC236}">
                  <a16:creationId xmlns:a16="http://schemas.microsoft.com/office/drawing/2014/main" id="{CD1CB435-CB00-C025-9436-924DD68399BB}"/>
                </a:ext>
              </a:extLst>
            </p:cNvPr>
            <p:cNvSpPr txBox="1"/>
            <p:nvPr/>
          </p:nvSpPr>
          <p:spPr>
            <a:xfrm>
              <a:off x="4955431" y="708547"/>
              <a:ext cx="2740771" cy="553998"/>
            </a:xfrm>
            <a:prstGeom prst="rect">
              <a:avLst/>
            </a:prstGeom>
            <a:noFill/>
          </p:spPr>
          <p:txBody>
            <a:bodyPr wrap="square" lIns="0" tIns="0" rIns="0" bIns="0" rtlCol="0">
              <a:spAutoFit/>
            </a:bodyPr>
            <a:lstStyle/>
            <a:p>
              <a:pPr defTabSz="914354">
                <a:defRPr/>
              </a:pPr>
              <a:r>
                <a:rPr lang="en-US" b="1">
                  <a:solidFill>
                    <a:srgbClr val="F4BB5E"/>
                  </a:solidFill>
                  <a:latin typeface="Arial"/>
                  <a:cs typeface="Arial" panose="020B0604020202020204" pitchFamily="34" charset="0"/>
                </a:rPr>
                <a:t>25k+</a:t>
              </a:r>
              <a:r>
                <a:rPr lang="en-US" sz="1200">
                  <a:solidFill>
                    <a:srgbClr val="FFFFFF"/>
                  </a:solidFill>
                  <a:latin typeface="Arial"/>
                </a:rPr>
                <a:t> </a:t>
              </a:r>
              <a:r>
                <a:rPr lang="en-US" sz="1200">
                  <a:solidFill>
                    <a:srgbClr val="FFFFFF"/>
                  </a:solidFill>
                  <a:latin typeface="Arial Nova Light"/>
                </a:rPr>
                <a:t>global customers</a:t>
              </a:r>
            </a:p>
            <a:p>
              <a:pPr defTabSz="914354">
                <a:defRPr/>
              </a:pPr>
              <a:r>
                <a:rPr lang="en-US" b="1">
                  <a:solidFill>
                    <a:srgbClr val="F4BB5E"/>
                  </a:solidFill>
                  <a:latin typeface="Arial" panose="020B0604020202020204" pitchFamily="34" charset="0"/>
                  <a:cs typeface="Arial" panose="020B0604020202020204" pitchFamily="34" charset="0"/>
                </a:rPr>
                <a:t>1.5k+</a:t>
              </a:r>
              <a:r>
                <a:rPr lang="en-US" sz="1600" b="1">
                  <a:solidFill>
                    <a:srgbClr val="F4BB5E"/>
                  </a:solidFill>
                  <a:latin typeface="Arial" panose="020B0604020202020204" pitchFamily="34" charset="0"/>
                  <a:cs typeface="Arial" panose="020B0604020202020204" pitchFamily="34" charset="0"/>
                </a:rPr>
                <a:t> </a:t>
              </a:r>
              <a:r>
                <a:rPr lang="en-US" sz="1200">
                  <a:solidFill>
                    <a:srgbClr val="FFFFFF"/>
                  </a:solidFill>
                  <a:latin typeface="Arial Nova Light"/>
                </a:rPr>
                <a:t>running GPU workloads</a:t>
              </a:r>
            </a:p>
          </p:txBody>
        </p:sp>
        <p:sp>
          <p:nvSpPr>
            <p:cNvPr id="81" name="TextBox 80">
              <a:extLst>
                <a:ext uri="{FF2B5EF4-FFF2-40B4-BE49-F238E27FC236}">
                  <a16:creationId xmlns:a16="http://schemas.microsoft.com/office/drawing/2014/main" id="{091F411D-5C6A-21BA-7B88-755DCCE1106E}"/>
                </a:ext>
              </a:extLst>
            </p:cNvPr>
            <p:cNvSpPr txBox="1"/>
            <p:nvPr/>
          </p:nvSpPr>
          <p:spPr>
            <a:xfrm>
              <a:off x="5015536" y="102827"/>
              <a:ext cx="2165720" cy="246221"/>
            </a:xfrm>
            <a:prstGeom prst="rect">
              <a:avLst/>
            </a:prstGeom>
            <a:noFill/>
          </p:spPr>
          <p:txBody>
            <a:bodyPr wrap="square" lIns="0" tIns="0" rIns="0" bIns="0" rtlCol="0">
              <a:spAutoFit/>
            </a:bodyPr>
            <a:lstStyle/>
            <a:p>
              <a:pPr algn="ctr" defTabSz="914354">
                <a:defRPr/>
              </a:pPr>
              <a:r>
                <a:rPr lang="en-US" sz="1600" b="1">
                  <a:solidFill>
                    <a:srgbClr val="FFFFFF"/>
                  </a:solidFill>
                  <a:latin typeface="Arial"/>
                </a:rPr>
                <a:t>Customer Proven</a:t>
              </a:r>
            </a:p>
          </p:txBody>
        </p:sp>
        <p:pic>
          <p:nvPicPr>
            <p:cNvPr id="17" name="Picture 2">
              <a:extLst>
                <a:ext uri="{FF2B5EF4-FFF2-40B4-BE49-F238E27FC236}">
                  <a16:creationId xmlns:a16="http://schemas.microsoft.com/office/drawing/2014/main" id="{91EB5E40-6182-7D8E-92B5-B2909750A341}"/>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977601" y="1875750"/>
              <a:ext cx="571030" cy="3213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E25FDD6-1C1A-DECB-E5AF-F6B1F3B56F0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743780" y="2235841"/>
              <a:ext cx="472449" cy="374417"/>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CDD019B5-DD81-7660-A332-1D778E41B64B}"/>
                </a:ext>
              </a:extLst>
            </p:cNvPr>
            <p:cNvGrpSpPr/>
            <p:nvPr/>
          </p:nvGrpSpPr>
          <p:grpSpPr>
            <a:xfrm>
              <a:off x="5915952" y="1884676"/>
              <a:ext cx="857592" cy="217399"/>
              <a:chOff x="4343873" y="-408087"/>
              <a:chExt cx="1175257" cy="297927"/>
            </a:xfrm>
          </p:grpSpPr>
          <p:pic>
            <p:nvPicPr>
              <p:cNvPr id="1032" name="Picture 8">
                <a:extLst>
                  <a:ext uri="{FF2B5EF4-FFF2-40B4-BE49-F238E27FC236}">
                    <a16:creationId xmlns:a16="http://schemas.microsoft.com/office/drawing/2014/main" id="{03EE4D17-2AA1-40A9-C9D0-1848100FF28A}"/>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b="30857"/>
              <a:stretch/>
            </p:blipFill>
            <p:spPr bwMode="auto">
              <a:xfrm>
                <a:off x="4343873" y="-408087"/>
                <a:ext cx="1175257" cy="24378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8">
                <a:extLst>
                  <a:ext uri="{FF2B5EF4-FFF2-40B4-BE49-F238E27FC236}">
                    <a16:creationId xmlns:a16="http://schemas.microsoft.com/office/drawing/2014/main" id="{A9A51DD7-D109-C8C0-B489-7FD07FD38883}"/>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8">
                        <a14:imgEffect>
                          <a14:brightnessContrast bright="100000"/>
                        </a14:imgEffect>
                      </a14:imgLayer>
                    </a14:imgProps>
                  </a:ext>
                  <a:ext uri="{28A0092B-C50C-407E-A947-70E740481C1C}">
                    <a14:useLocalDpi xmlns:a14="http://schemas.microsoft.com/office/drawing/2010/main" val="0"/>
                  </a:ext>
                </a:extLst>
              </a:blip>
              <a:srcRect t="26595" r="10079" b="36259"/>
              <a:stretch/>
            </p:blipFill>
            <p:spPr bwMode="auto">
              <a:xfrm>
                <a:off x="4365680" y="-241130"/>
                <a:ext cx="1056802" cy="130970"/>
              </a:xfrm>
              <a:prstGeom prst="rect">
                <a:avLst/>
              </a:prstGeom>
              <a:noFill/>
              <a:extLst>
                <a:ext uri="{909E8E84-426E-40DD-AFC4-6F175D3DCCD1}">
                  <a14:hiddenFill xmlns:a14="http://schemas.microsoft.com/office/drawing/2010/main">
                    <a:solidFill>
                      <a:srgbClr val="FFFFFF"/>
                    </a:solidFill>
                  </a14:hiddenFill>
                </a:ext>
              </a:extLst>
            </p:spPr>
          </p:pic>
        </p:grpSp>
        <p:pic>
          <p:nvPicPr>
            <p:cNvPr id="1034" name="Picture 10" descr="Disney Logo Symbol">
              <a:extLst>
                <a:ext uri="{FF2B5EF4-FFF2-40B4-BE49-F238E27FC236}">
                  <a16:creationId xmlns:a16="http://schemas.microsoft.com/office/drawing/2014/main" id="{8E5073D5-9FA3-9EB3-0B64-30D9EF8B89BF}"/>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102257" y="1561327"/>
              <a:ext cx="517180" cy="219286"/>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Group 90">
              <a:extLst>
                <a:ext uri="{FF2B5EF4-FFF2-40B4-BE49-F238E27FC236}">
                  <a16:creationId xmlns:a16="http://schemas.microsoft.com/office/drawing/2014/main" id="{E612F337-F4BB-E684-A6ED-BD09A321858B}"/>
                </a:ext>
              </a:extLst>
            </p:cNvPr>
            <p:cNvGrpSpPr/>
            <p:nvPr/>
          </p:nvGrpSpPr>
          <p:grpSpPr>
            <a:xfrm>
              <a:off x="5622272" y="2217975"/>
              <a:ext cx="916900" cy="332536"/>
              <a:chOff x="7618568" y="-2217114"/>
              <a:chExt cx="4624213" cy="1677083"/>
            </a:xfrm>
          </p:grpSpPr>
          <p:pic>
            <p:nvPicPr>
              <p:cNvPr id="68" name="Picture 14" descr="Oregon State University Logo [OSU | 01] - PNG Logo Vector Brand Downloads  (SVG, EPS)">
                <a:extLst>
                  <a:ext uri="{FF2B5EF4-FFF2-40B4-BE49-F238E27FC236}">
                    <a16:creationId xmlns:a16="http://schemas.microsoft.com/office/drawing/2014/main" id="{DA23BA7E-60AE-7B3C-72D3-CE46D9069F56}"/>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30630" r="30630" b="37280"/>
              <a:stretch/>
            </p:blipFill>
            <p:spPr bwMode="auto">
              <a:xfrm>
                <a:off x="7618568" y="-2217114"/>
                <a:ext cx="1252360" cy="1520680"/>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14" descr="Oregon State University Logo [OSU | 01] - PNG Logo Vector Brand Downloads  (SVG, EPS)">
                <a:extLst>
                  <a:ext uri="{FF2B5EF4-FFF2-40B4-BE49-F238E27FC236}">
                    <a16:creationId xmlns:a16="http://schemas.microsoft.com/office/drawing/2014/main" id="{E203C067-2205-872C-76F4-735A203F3ABB}"/>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15681" t="62095" r="15681" b="20822"/>
              <a:stretch/>
            </p:blipFill>
            <p:spPr bwMode="auto">
              <a:xfrm>
                <a:off x="8824010" y="-1853299"/>
                <a:ext cx="3418771" cy="638176"/>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14" descr="Oregon State University Logo [OSU | 01] - PNG Logo Vector Brand Downloads  (SVG, EPS)">
                <a:extLst>
                  <a:ext uri="{FF2B5EF4-FFF2-40B4-BE49-F238E27FC236}">
                    <a16:creationId xmlns:a16="http://schemas.microsoft.com/office/drawing/2014/main" id="{6ADA785C-AD70-0F0F-09CA-8F4FAF8A5ACB}"/>
                  </a:ext>
                </a:extLst>
              </p:cNvPr>
              <p:cNvPicPr>
                <a:picLocks noChangeAspect="1" noChangeArrowheads="1"/>
              </p:cNvPicPr>
              <p:nvPr/>
            </p:nvPicPr>
            <p:blipFill rotWithShape="1">
              <a:blip r:embed="rId22">
                <a:extLst>
                  <a:ext uri="{BEBA8EAE-BF5A-486C-A8C5-ECC9F3942E4B}">
                    <a14:imgProps xmlns:a14="http://schemas.microsoft.com/office/drawing/2010/main">
                      <a14:imgLayer r:embed="rId23">
                        <a14:imgEffect>
                          <a14:brightnessContrast bright="100000"/>
                        </a14:imgEffect>
                      </a14:imgLayer>
                    </a14:imgProps>
                  </a:ext>
                  <a:ext uri="{28A0092B-C50C-407E-A947-70E740481C1C}">
                    <a14:useLocalDpi xmlns:a14="http://schemas.microsoft.com/office/drawing/2010/main" val="0"/>
                  </a:ext>
                </a:extLst>
              </a:blip>
              <a:srcRect l="22193" t="79386" r="22193"/>
              <a:stretch/>
            </p:blipFill>
            <p:spPr bwMode="auto">
              <a:xfrm>
                <a:off x="8719145" y="-1310377"/>
                <a:ext cx="2771159" cy="77034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3" name="Group 92">
              <a:extLst>
                <a:ext uri="{FF2B5EF4-FFF2-40B4-BE49-F238E27FC236}">
                  <a16:creationId xmlns:a16="http://schemas.microsoft.com/office/drawing/2014/main" id="{5B95260C-076E-69EC-D6B2-683A093086AA}"/>
                </a:ext>
              </a:extLst>
            </p:cNvPr>
            <p:cNvGrpSpPr/>
            <p:nvPr/>
          </p:nvGrpSpPr>
          <p:grpSpPr>
            <a:xfrm>
              <a:off x="5860856" y="2652237"/>
              <a:ext cx="479734" cy="315425"/>
              <a:chOff x="6708664" y="-1220446"/>
              <a:chExt cx="1858122" cy="1221719"/>
            </a:xfrm>
          </p:grpSpPr>
          <p:pic>
            <p:nvPicPr>
              <p:cNvPr id="1040" name="Picture 16" descr="Subaru - Wikipedia">
                <a:extLst>
                  <a:ext uri="{FF2B5EF4-FFF2-40B4-BE49-F238E27FC236}">
                    <a16:creationId xmlns:a16="http://schemas.microsoft.com/office/drawing/2014/main" id="{C1575973-FB02-BF40-F2C7-A5AA4FAE7CD0}"/>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b="31099"/>
              <a:stretch/>
            </p:blipFill>
            <p:spPr bwMode="auto">
              <a:xfrm>
                <a:off x="6745243" y="-1220446"/>
                <a:ext cx="1821543" cy="759308"/>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16" descr="Subaru - Wikipedia">
                <a:extLst>
                  <a:ext uri="{FF2B5EF4-FFF2-40B4-BE49-F238E27FC236}">
                    <a16:creationId xmlns:a16="http://schemas.microsoft.com/office/drawing/2014/main" id="{3A94CD7F-78B3-EE95-33DF-36F2291688FB}"/>
                  </a:ext>
                </a:extLst>
              </p:cNvPr>
              <p:cNvPicPr>
                <a:picLocks noChangeAspect="1" noChangeArrowheads="1"/>
              </p:cNvPicPr>
              <p:nvPr/>
            </p:nvPicPr>
            <p:blipFill rotWithShape="1">
              <a:blip r:embed="rId25">
                <a:extLst>
                  <a:ext uri="{BEBA8EAE-BF5A-486C-A8C5-ECC9F3942E4B}">
                    <a14:imgProps xmlns:a14="http://schemas.microsoft.com/office/drawing/2010/main">
                      <a14:imgLayer r:embed="rId26">
                        <a14:imgEffect>
                          <a14:brightnessContrast bright="100000"/>
                        </a14:imgEffect>
                      </a14:imgLayer>
                    </a14:imgProps>
                  </a:ext>
                  <a:ext uri="{28A0092B-C50C-407E-A947-70E740481C1C}">
                    <a14:useLocalDpi xmlns:a14="http://schemas.microsoft.com/office/drawing/2010/main" val="0"/>
                  </a:ext>
                </a:extLst>
              </a:blip>
              <a:srcRect t="71926"/>
              <a:stretch/>
            </p:blipFill>
            <p:spPr bwMode="auto">
              <a:xfrm>
                <a:off x="6708664" y="-308114"/>
                <a:ext cx="1821543" cy="309387"/>
              </a:xfrm>
              <a:prstGeom prst="rect">
                <a:avLst/>
              </a:prstGeom>
              <a:noFill/>
              <a:extLst>
                <a:ext uri="{909E8E84-426E-40DD-AFC4-6F175D3DCCD1}">
                  <a14:hiddenFill xmlns:a14="http://schemas.microsoft.com/office/drawing/2010/main">
                    <a:solidFill>
                      <a:srgbClr val="FFFFFF"/>
                    </a:solidFill>
                  </a14:hiddenFill>
                </a:ext>
              </a:extLst>
            </p:spPr>
          </p:pic>
        </p:grpSp>
        <p:pic>
          <p:nvPicPr>
            <p:cNvPr id="1042" name="Picture 18">
              <a:extLst>
                <a:ext uri="{FF2B5EF4-FFF2-40B4-BE49-F238E27FC236}">
                  <a16:creationId xmlns:a16="http://schemas.microsoft.com/office/drawing/2014/main" id="{A1EC32CA-29B2-43A2-B844-7582BEFAA6A5}"/>
                </a:ext>
              </a:extLst>
            </p:cNvPr>
            <p:cNvPicPr>
              <a:picLocks noChangeAspect="1" noChangeArrowheads="1"/>
            </p:cNvPicPr>
            <p:nvPr/>
          </p:nvPicPr>
          <p:blipFill>
            <a:blip r:embed="rId27">
              <a:extLst>
                <a:ext uri="{BEBA8EAE-BF5A-486C-A8C5-ECC9F3942E4B}">
                  <a14:imgProps xmlns:a14="http://schemas.microsoft.com/office/drawing/2010/main">
                    <a14:imgLayer r:embed="rId2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900267" y="1561327"/>
              <a:ext cx="645886" cy="138512"/>
            </a:xfrm>
            <a:prstGeom prst="rect">
              <a:avLst/>
            </a:prstGeom>
            <a:noFill/>
            <a:extLst>
              <a:ext uri="{909E8E84-426E-40DD-AFC4-6F175D3DCCD1}">
                <a14:hiddenFill xmlns:a14="http://schemas.microsoft.com/office/drawing/2010/main">
                  <a:solidFill>
                    <a:srgbClr val="FFFFFF"/>
                  </a:solidFill>
                </a14:hiddenFill>
              </a:ext>
            </a:extLst>
          </p:spPr>
        </p:pic>
        <p:grpSp>
          <p:nvGrpSpPr>
            <p:cNvPr id="95" name="Group 94">
              <a:extLst>
                <a:ext uri="{FF2B5EF4-FFF2-40B4-BE49-F238E27FC236}">
                  <a16:creationId xmlns:a16="http://schemas.microsoft.com/office/drawing/2014/main" id="{11B9CC56-F5F7-817F-6098-4BC9CE9689A8}"/>
                </a:ext>
              </a:extLst>
            </p:cNvPr>
            <p:cNvGrpSpPr/>
            <p:nvPr/>
          </p:nvGrpSpPr>
          <p:grpSpPr>
            <a:xfrm>
              <a:off x="4609582" y="1497772"/>
              <a:ext cx="580576" cy="326572"/>
              <a:chOff x="-327052" y="-1561201"/>
              <a:chExt cx="2820640" cy="1586610"/>
            </a:xfrm>
          </p:grpSpPr>
          <p:pic>
            <p:nvPicPr>
              <p:cNvPr id="1046" name="Picture 22" descr="AT&amp;T Logo, symbol, meaning, history, PNG, brand">
                <a:extLst>
                  <a:ext uri="{FF2B5EF4-FFF2-40B4-BE49-F238E27FC236}">
                    <a16:creationId xmlns:a16="http://schemas.microsoft.com/office/drawing/2014/main" id="{C6F628E4-23A8-7D88-9BF1-46CE04B1D185}"/>
                  </a:ext>
                </a:extLst>
              </p:cNvPr>
              <p:cNvPicPr>
                <a:picLocks noChangeAspect="1" noChangeArrowheads="1"/>
              </p:cNvPicPr>
              <p:nvPr/>
            </p:nvPicPr>
            <p:blipFill rotWithShape="1">
              <a:blip r:embed="rId29">
                <a:extLst>
                  <a:ext uri="{28A0092B-C50C-407E-A947-70E740481C1C}">
                    <a14:useLocalDpi xmlns:a14="http://schemas.microsoft.com/office/drawing/2010/main" val="0"/>
                  </a:ext>
                </a:extLst>
              </a:blip>
              <a:srcRect r="58013"/>
              <a:stretch/>
            </p:blipFill>
            <p:spPr bwMode="auto">
              <a:xfrm>
                <a:off x="-327052" y="-1561201"/>
                <a:ext cx="1184302" cy="1586610"/>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22" descr="AT&amp;T Logo, symbol, meaning, history, PNG, brand">
                <a:extLst>
                  <a:ext uri="{FF2B5EF4-FFF2-40B4-BE49-F238E27FC236}">
                    <a16:creationId xmlns:a16="http://schemas.microsoft.com/office/drawing/2014/main" id="{E3F6F59D-C0E3-CDE6-4FA8-89A34B216D6F}"/>
                  </a:ext>
                </a:extLst>
              </p:cNvPr>
              <p:cNvPicPr>
                <a:picLocks noChangeAspect="1" noChangeArrowheads="1"/>
              </p:cNvPicPr>
              <p:nvPr/>
            </p:nvPicPr>
            <p:blipFill rotWithShape="1">
              <a:blip r:embed="rId30">
                <a:extLst>
                  <a:ext uri="{BEBA8EAE-BF5A-486C-A8C5-ECC9F3942E4B}">
                    <a14:imgProps xmlns:a14="http://schemas.microsoft.com/office/drawing/2010/main">
                      <a14:imgLayer r:embed="rId31">
                        <a14:imgEffect>
                          <a14:brightnessContrast bright="100000"/>
                        </a14:imgEffect>
                      </a14:imgLayer>
                    </a14:imgProps>
                  </a:ext>
                  <a:ext uri="{28A0092B-C50C-407E-A947-70E740481C1C}">
                    <a14:useLocalDpi xmlns:a14="http://schemas.microsoft.com/office/drawing/2010/main" val="0"/>
                  </a:ext>
                </a:extLst>
              </a:blip>
              <a:srcRect l="46264" t="28759" b="28759"/>
              <a:stretch/>
            </p:blipFill>
            <p:spPr bwMode="auto">
              <a:xfrm>
                <a:off x="977900" y="-1104900"/>
                <a:ext cx="1515688" cy="674008"/>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2" descr="Samsung SDS America | Logopedia | Fandom">
              <a:extLst>
                <a:ext uri="{FF2B5EF4-FFF2-40B4-BE49-F238E27FC236}">
                  <a16:creationId xmlns:a16="http://schemas.microsoft.com/office/drawing/2014/main" id="{C2E02294-F9C3-4C24-4EAA-62E3237A987D}"/>
                </a:ext>
              </a:extLst>
            </p:cNvPr>
            <p:cNvPicPr>
              <a:picLocks noChangeAspect="1" noChangeArrowheads="1"/>
            </p:cNvPicPr>
            <p:nvPr/>
          </p:nvPicPr>
          <p:blipFill rotWithShape="1">
            <a:blip r:embed="rId32">
              <a:biLevel thresh="25000"/>
              <a:extLst>
                <a:ext uri="{28A0092B-C50C-407E-A947-70E740481C1C}">
                  <a14:useLocalDpi xmlns:a14="http://schemas.microsoft.com/office/drawing/2010/main" val="0"/>
                </a:ext>
              </a:extLst>
            </a:blip>
            <a:srcRect t="75555" r="38571"/>
            <a:stretch/>
          </p:blipFill>
          <p:spPr bwMode="auto">
            <a:xfrm>
              <a:off x="4847636" y="2701232"/>
              <a:ext cx="914400" cy="1169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05C65BD-112D-4E40-4C54-67B12E0862A2}"/>
                </a:ext>
              </a:extLst>
            </p:cNvPr>
            <p:cNvPicPr>
              <a:picLocks noChangeAspect="1"/>
            </p:cNvPicPr>
            <p:nvPr/>
          </p:nvPicPr>
          <p:blipFill>
            <a:blip r:embed="rId33"/>
            <a:stretch>
              <a:fillRect/>
            </a:stretch>
          </p:blipFill>
          <p:spPr>
            <a:xfrm>
              <a:off x="5477128" y="1561327"/>
              <a:ext cx="344298" cy="310578"/>
            </a:xfrm>
            <a:prstGeom prst="rect">
              <a:avLst/>
            </a:prstGeom>
          </p:spPr>
        </p:pic>
        <p:pic>
          <p:nvPicPr>
            <p:cNvPr id="41" name="Picture 40">
              <a:extLst>
                <a:ext uri="{FF2B5EF4-FFF2-40B4-BE49-F238E27FC236}">
                  <a16:creationId xmlns:a16="http://schemas.microsoft.com/office/drawing/2014/main" id="{52ACE8CA-35EB-4C0A-9BBD-F7A63C926315}"/>
                </a:ext>
              </a:extLst>
            </p:cNvPr>
            <p:cNvPicPr>
              <a:picLocks noChangeAspect="1"/>
            </p:cNvPicPr>
            <p:nvPr/>
          </p:nvPicPr>
          <p:blipFill>
            <a:blip r:embed="rId34"/>
            <a:stretch>
              <a:fillRect/>
            </a:stretch>
          </p:blipFill>
          <p:spPr>
            <a:xfrm>
              <a:off x="4534740" y="2018146"/>
              <a:ext cx="1227296" cy="146231"/>
            </a:xfrm>
            <a:prstGeom prst="rect">
              <a:avLst/>
            </a:prstGeom>
          </p:spPr>
        </p:pic>
        <p:pic>
          <p:nvPicPr>
            <p:cNvPr id="47" name="Picture 46">
              <a:extLst>
                <a:ext uri="{FF2B5EF4-FFF2-40B4-BE49-F238E27FC236}">
                  <a16:creationId xmlns:a16="http://schemas.microsoft.com/office/drawing/2014/main" id="{3A7A1BC9-D8CD-C870-2ACF-CB142CD8850E}"/>
                </a:ext>
              </a:extLst>
            </p:cNvPr>
            <p:cNvPicPr>
              <a:picLocks noChangeAspect="1"/>
            </p:cNvPicPr>
            <p:nvPr/>
          </p:nvPicPr>
          <p:blipFill>
            <a:blip r:embed="rId35"/>
            <a:stretch>
              <a:fillRect/>
            </a:stretch>
          </p:blipFill>
          <p:spPr>
            <a:xfrm>
              <a:off x="6573795" y="2665891"/>
              <a:ext cx="625205" cy="224883"/>
            </a:xfrm>
            <a:prstGeom prst="rect">
              <a:avLst/>
            </a:prstGeom>
          </p:spPr>
        </p:pic>
        <p:pic>
          <p:nvPicPr>
            <p:cNvPr id="55" name="Picture 54">
              <a:extLst>
                <a:ext uri="{FF2B5EF4-FFF2-40B4-BE49-F238E27FC236}">
                  <a16:creationId xmlns:a16="http://schemas.microsoft.com/office/drawing/2014/main" id="{28D1A4E5-E71B-3BEF-0337-D96D162EA05E}"/>
                </a:ext>
              </a:extLst>
            </p:cNvPr>
            <p:cNvPicPr>
              <a:picLocks noChangeAspect="1"/>
            </p:cNvPicPr>
            <p:nvPr/>
          </p:nvPicPr>
          <p:blipFill>
            <a:blip r:embed="rId36"/>
            <a:stretch>
              <a:fillRect/>
            </a:stretch>
          </p:blipFill>
          <p:spPr>
            <a:xfrm>
              <a:off x="4921129" y="2209569"/>
              <a:ext cx="554784" cy="310923"/>
            </a:xfrm>
            <a:prstGeom prst="rect">
              <a:avLst/>
            </a:prstGeom>
          </p:spPr>
        </p:pic>
      </p:grpSp>
      <p:pic>
        <p:nvPicPr>
          <p:cNvPr id="63" name="Picture 62">
            <a:extLst>
              <a:ext uri="{FF2B5EF4-FFF2-40B4-BE49-F238E27FC236}">
                <a16:creationId xmlns:a16="http://schemas.microsoft.com/office/drawing/2014/main" id="{A9FB079F-634E-7519-DE3C-A8B0D84D1F42}"/>
              </a:ext>
            </a:extLst>
          </p:cNvPr>
          <p:cNvPicPr>
            <a:picLocks noChangeAspect="1"/>
          </p:cNvPicPr>
          <p:nvPr/>
        </p:nvPicPr>
        <p:blipFill>
          <a:blip r:embed="rId37"/>
          <a:stretch>
            <a:fillRect/>
          </a:stretch>
        </p:blipFill>
        <p:spPr>
          <a:xfrm>
            <a:off x="3848553" y="3455330"/>
            <a:ext cx="4381103" cy="368881"/>
          </a:xfrm>
          <a:prstGeom prst="rect">
            <a:avLst/>
          </a:prstGeom>
        </p:spPr>
      </p:pic>
      <p:pic>
        <p:nvPicPr>
          <p:cNvPr id="1036" name="Picture 1035">
            <a:extLst>
              <a:ext uri="{FF2B5EF4-FFF2-40B4-BE49-F238E27FC236}">
                <a16:creationId xmlns:a16="http://schemas.microsoft.com/office/drawing/2014/main" id="{7E0417FF-DB8A-DDD3-7721-BFC026CC9DA7}"/>
              </a:ext>
            </a:extLst>
          </p:cNvPr>
          <p:cNvPicPr>
            <a:picLocks noChangeAspect="1"/>
          </p:cNvPicPr>
          <p:nvPr/>
        </p:nvPicPr>
        <p:blipFill>
          <a:blip r:embed="rId37"/>
          <a:stretch>
            <a:fillRect/>
          </a:stretch>
        </p:blipFill>
        <p:spPr>
          <a:xfrm>
            <a:off x="3848553" y="3043922"/>
            <a:ext cx="4381103" cy="368881"/>
          </a:xfrm>
          <a:prstGeom prst="rect">
            <a:avLst/>
          </a:prstGeom>
        </p:spPr>
      </p:pic>
      <p:grpSp>
        <p:nvGrpSpPr>
          <p:cNvPr id="1054" name="Group 1053">
            <a:extLst>
              <a:ext uri="{FF2B5EF4-FFF2-40B4-BE49-F238E27FC236}">
                <a16:creationId xmlns:a16="http://schemas.microsoft.com/office/drawing/2014/main" id="{32455E28-680D-376B-5E8B-65DA17E871A6}"/>
              </a:ext>
            </a:extLst>
          </p:cNvPr>
          <p:cNvGrpSpPr/>
          <p:nvPr/>
        </p:nvGrpSpPr>
        <p:grpSpPr>
          <a:xfrm>
            <a:off x="8191552" y="3389273"/>
            <a:ext cx="4078771" cy="3481811"/>
            <a:chOff x="6143664" y="2541955"/>
            <a:chExt cx="3059078" cy="2611358"/>
          </a:xfrm>
        </p:grpSpPr>
        <p:sp>
          <p:nvSpPr>
            <p:cNvPr id="58" name="Rectangle 57">
              <a:extLst>
                <a:ext uri="{FF2B5EF4-FFF2-40B4-BE49-F238E27FC236}">
                  <a16:creationId xmlns:a16="http://schemas.microsoft.com/office/drawing/2014/main" id="{73FA9E58-3C1D-D5D1-6B56-D366FC15676A}"/>
                </a:ext>
              </a:extLst>
            </p:cNvPr>
            <p:cNvSpPr/>
            <p:nvPr/>
          </p:nvSpPr>
          <p:spPr>
            <a:xfrm rot="10800000">
              <a:off x="6143664" y="2541955"/>
              <a:ext cx="3051810" cy="2611358"/>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endParaRPr lang="en-US" sz="1200">
                <a:solidFill>
                  <a:srgbClr val="000000"/>
                </a:solidFill>
                <a:latin typeface="Arial"/>
              </a:endParaRPr>
            </a:p>
          </p:txBody>
        </p:sp>
        <p:sp>
          <p:nvSpPr>
            <p:cNvPr id="70" name="TextBox 69">
              <a:extLst>
                <a:ext uri="{FF2B5EF4-FFF2-40B4-BE49-F238E27FC236}">
                  <a16:creationId xmlns:a16="http://schemas.microsoft.com/office/drawing/2014/main" id="{3984E419-609C-29C0-590C-8DCF0264F2C2}"/>
                </a:ext>
              </a:extLst>
            </p:cNvPr>
            <p:cNvSpPr txBox="1"/>
            <p:nvPr/>
          </p:nvSpPr>
          <p:spPr>
            <a:xfrm>
              <a:off x="6172725" y="2812378"/>
              <a:ext cx="3030017" cy="184666"/>
            </a:xfrm>
            <a:prstGeom prst="rect">
              <a:avLst/>
            </a:prstGeom>
            <a:noFill/>
          </p:spPr>
          <p:txBody>
            <a:bodyPr wrap="square" lIns="0" tIns="0" rIns="0" bIns="0" rtlCol="0">
              <a:spAutoFit/>
            </a:bodyPr>
            <a:lstStyle/>
            <a:p>
              <a:pPr algn="ctr" defTabSz="914354">
                <a:defRPr/>
              </a:pPr>
              <a:r>
                <a:rPr lang="en-US" sz="1600" b="1">
                  <a:solidFill>
                    <a:srgbClr val="FFFFFF"/>
                  </a:solidFill>
                  <a:latin typeface="Arial"/>
                </a:rPr>
                <a:t>Storage Engine for Dell AI Factory</a:t>
              </a:r>
            </a:p>
          </p:txBody>
        </p:sp>
        <p:sp>
          <p:nvSpPr>
            <p:cNvPr id="1037" name="Oval 1036">
              <a:extLst>
                <a:ext uri="{FF2B5EF4-FFF2-40B4-BE49-F238E27FC236}">
                  <a16:creationId xmlns:a16="http://schemas.microsoft.com/office/drawing/2014/main" id="{4FC906B1-FD18-8E47-9612-C1CA304BE147}"/>
                </a:ext>
                <a:ext uri="{C183D7F6-B498-43B3-948B-1728B52AA6E4}">
                  <adec:decorative xmlns:adec="http://schemas.microsoft.com/office/drawing/2017/decorative" val="1"/>
                </a:ext>
              </a:extLst>
            </p:cNvPr>
            <p:cNvSpPr/>
            <p:nvPr/>
          </p:nvSpPr>
          <p:spPr>
            <a:xfrm>
              <a:off x="6930760" y="3121384"/>
              <a:ext cx="1681145" cy="1681145"/>
            </a:xfrm>
            <a:prstGeom prst="ellipse">
              <a:avLst/>
            </a:prstGeom>
            <a:solidFill>
              <a:srgbClr val="7297BB">
                <a:alpha val="50244"/>
              </a:srgbClr>
            </a:solidFill>
            <a:ln w="12700" cap="flat" cmpd="sng" algn="ctr">
              <a:noFill/>
              <a:prstDash val="solid"/>
              <a:miter lim="800000"/>
            </a:ln>
            <a:effectLst/>
          </p:spPr>
          <p:txBody>
            <a:bodyPr rtlCol="0" anchor="ctr"/>
            <a:lstStyle/>
            <a:p>
              <a:pPr algn="ctr" defTabSz="914354">
                <a:defRPr/>
              </a:pPr>
              <a:endParaRPr lang="en-US" sz="1200" kern="0">
                <a:solidFill>
                  <a:srgbClr val="000000"/>
                </a:solidFill>
                <a:latin typeface="Arial"/>
              </a:endParaRPr>
            </a:p>
          </p:txBody>
        </p:sp>
        <p:sp>
          <p:nvSpPr>
            <p:cNvPr id="1038" name="TextBox 1037">
              <a:extLst>
                <a:ext uri="{FF2B5EF4-FFF2-40B4-BE49-F238E27FC236}">
                  <a16:creationId xmlns:a16="http://schemas.microsoft.com/office/drawing/2014/main" id="{05819957-71B4-F252-BD7F-0251BB57776B}"/>
                </a:ext>
              </a:extLst>
            </p:cNvPr>
            <p:cNvSpPr txBox="1"/>
            <p:nvPr/>
          </p:nvSpPr>
          <p:spPr>
            <a:xfrm>
              <a:off x="6339487" y="4346442"/>
              <a:ext cx="1219043" cy="311816"/>
            </a:xfrm>
            <a:prstGeom prst="rect">
              <a:avLst/>
            </a:prstGeom>
            <a:noFill/>
          </p:spPr>
          <p:txBody>
            <a:bodyPr wrap="square">
              <a:spAutoFit/>
            </a:bodyPr>
            <a:lstStyle/>
            <a:p>
              <a:pPr algn="r" defTabSz="914354">
                <a:defRPr/>
              </a:pPr>
              <a:r>
                <a:rPr lang="en-US" sz="1051" b="1" kern="0">
                  <a:solidFill>
                    <a:srgbClr val="FFFFFF"/>
                  </a:solidFill>
                  <a:latin typeface="Arial"/>
                  <a:cs typeface="Arial" panose="020B0604020202020204" pitchFamily="34" charset="0"/>
                </a:rPr>
                <a:t>Comprehensive cybersecurity suite</a:t>
              </a:r>
              <a:endParaRPr lang="en-US" sz="1051" b="1" kern="0">
                <a:solidFill>
                  <a:srgbClr val="FFFFFF"/>
                </a:solidFill>
                <a:latin typeface="Arial"/>
              </a:endParaRPr>
            </a:p>
          </p:txBody>
        </p:sp>
        <p:sp>
          <p:nvSpPr>
            <p:cNvPr id="1039" name="TextBox 1038">
              <a:extLst>
                <a:ext uri="{FF2B5EF4-FFF2-40B4-BE49-F238E27FC236}">
                  <a16:creationId xmlns:a16="http://schemas.microsoft.com/office/drawing/2014/main" id="{FD20E214-B0B5-3208-8572-8768106DE3BE}"/>
                </a:ext>
              </a:extLst>
            </p:cNvPr>
            <p:cNvSpPr txBox="1"/>
            <p:nvPr/>
          </p:nvSpPr>
          <p:spPr>
            <a:xfrm>
              <a:off x="7264898" y="3182168"/>
              <a:ext cx="987342" cy="311816"/>
            </a:xfrm>
            <a:prstGeom prst="rect">
              <a:avLst/>
            </a:prstGeom>
            <a:noFill/>
          </p:spPr>
          <p:txBody>
            <a:bodyPr wrap="square">
              <a:spAutoFit/>
            </a:bodyPr>
            <a:lstStyle/>
            <a:p>
              <a:pPr algn="ctr" defTabSz="914354">
                <a:defRPr/>
              </a:pPr>
              <a:r>
                <a:rPr lang="en-US" sz="1051" b="1" kern="0">
                  <a:solidFill>
                    <a:srgbClr val="FFFFFF"/>
                  </a:solidFill>
                  <a:latin typeface="Arial"/>
                  <a:cs typeface="Arial" panose="020B0604020202020204" pitchFamily="34" charset="0"/>
                </a:rPr>
                <a:t>Handle massive datasets </a:t>
              </a:r>
              <a:endParaRPr lang="en-US" sz="1051" b="1" kern="0">
                <a:solidFill>
                  <a:srgbClr val="FFFFFF"/>
                </a:solidFill>
                <a:latin typeface="Arial"/>
              </a:endParaRPr>
            </a:p>
          </p:txBody>
        </p:sp>
        <p:sp>
          <p:nvSpPr>
            <p:cNvPr id="1041" name="TextBox 1040">
              <a:extLst>
                <a:ext uri="{FF2B5EF4-FFF2-40B4-BE49-F238E27FC236}">
                  <a16:creationId xmlns:a16="http://schemas.microsoft.com/office/drawing/2014/main" id="{1BD43EE8-9BF0-79DF-B81F-7C5D62D6DDE4}"/>
                </a:ext>
              </a:extLst>
            </p:cNvPr>
            <p:cNvSpPr txBox="1"/>
            <p:nvPr/>
          </p:nvSpPr>
          <p:spPr>
            <a:xfrm>
              <a:off x="6189709" y="3676557"/>
              <a:ext cx="1105373" cy="311816"/>
            </a:xfrm>
            <a:prstGeom prst="rect">
              <a:avLst/>
            </a:prstGeom>
            <a:noFill/>
          </p:spPr>
          <p:txBody>
            <a:bodyPr wrap="square">
              <a:spAutoFit/>
            </a:bodyPr>
            <a:lstStyle/>
            <a:p>
              <a:pPr algn="r" defTabSz="914354">
                <a:defRPr/>
              </a:pPr>
              <a:r>
                <a:rPr lang="en-US" sz="1051" b="1" kern="0">
                  <a:solidFill>
                    <a:srgbClr val="FFFFFF"/>
                  </a:solidFill>
                  <a:latin typeface="Arial"/>
                  <a:cs typeface="Arial" panose="020B0604020202020204" pitchFamily="34" charset="0"/>
                </a:rPr>
                <a:t>Flexible multicloud deployments </a:t>
              </a:r>
              <a:endParaRPr lang="en-US" sz="1051" b="1" kern="0">
                <a:solidFill>
                  <a:srgbClr val="FFFFFF"/>
                </a:solidFill>
                <a:latin typeface="Arial"/>
              </a:endParaRPr>
            </a:p>
          </p:txBody>
        </p:sp>
        <p:sp>
          <p:nvSpPr>
            <p:cNvPr id="1043" name="TextBox 1042">
              <a:extLst>
                <a:ext uri="{FF2B5EF4-FFF2-40B4-BE49-F238E27FC236}">
                  <a16:creationId xmlns:a16="http://schemas.microsoft.com/office/drawing/2014/main" id="{7EC251E2-219F-CBE8-508D-A0EB1BB22143}"/>
                </a:ext>
              </a:extLst>
            </p:cNvPr>
            <p:cNvSpPr txBox="1"/>
            <p:nvPr/>
          </p:nvSpPr>
          <p:spPr>
            <a:xfrm>
              <a:off x="7967197" y="4346442"/>
              <a:ext cx="1219043" cy="311816"/>
            </a:xfrm>
            <a:prstGeom prst="rect">
              <a:avLst/>
            </a:prstGeom>
            <a:noFill/>
          </p:spPr>
          <p:txBody>
            <a:bodyPr wrap="square">
              <a:spAutoFit/>
            </a:bodyPr>
            <a:lstStyle/>
            <a:p>
              <a:pPr defTabSz="914354">
                <a:defRPr/>
              </a:pPr>
              <a:r>
                <a:rPr lang="en-US" sz="1051" b="1" kern="0">
                  <a:solidFill>
                    <a:srgbClr val="FFFFFF"/>
                  </a:solidFill>
                  <a:latin typeface="Arial"/>
                  <a:cs typeface="Arial" panose="020B0604020202020204" pitchFamily="34" charset="0"/>
                </a:rPr>
                <a:t>Integration with NVIDIA stack</a:t>
              </a:r>
              <a:endParaRPr lang="en-US" sz="1051" b="1" kern="0">
                <a:solidFill>
                  <a:srgbClr val="FFFFFF"/>
                </a:solidFill>
                <a:latin typeface="Arial"/>
              </a:endParaRPr>
            </a:p>
          </p:txBody>
        </p:sp>
        <p:sp>
          <p:nvSpPr>
            <p:cNvPr id="1044" name="TextBox 1043">
              <a:extLst>
                <a:ext uri="{FF2B5EF4-FFF2-40B4-BE49-F238E27FC236}">
                  <a16:creationId xmlns:a16="http://schemas.microsoft.com/office/drawing/2014/main" id="{12F03DBB-B77C-502E-ACB4-A3D3E54861D1}"/>
                </a:ext>
              </a:extLst>
            </p:cNvPr>
            <p:cNvSpPr txBox="1"/>
            <p:nvPr/>
          </p:nvSpPr>
          <p:spPr>
            <a:xfrm>
              <a:off x="8238057" y="3676557"/>
              <a:ext cx="863937" cy="311816"/>
            </a:xfrm>
            <a:prstGeom prst="rect">
              <a:avLst/>
            </a:prstGeom>
            <a:noFill/>
          </p:spPr>
          <p:txBody>
            <a:bodyPr wrap="square">
              <a:spAutoFit/>
            </a:bodyPr>
            <a:lstStyle/>
            <a:p>
              <a:pPr defTabSz="914354">
                <a:defRPr/>
              </a:pPr>
              <a:r>
                <a:rPr lang="en-US" sz="1051" b="1" kern="0">
                  <a:solidFill>
                    <a:srgbClr val="FFFFFF"/>
                  </a:solidFill>
                  <a:latin typeface="Arial"/>
                  <a:cs typeface="Arial" panose="020B0604020202020204" pitchFamily="34" charset="0"/>
                </a:rPr>
                <a:t>AI-optimized performance</a:t>
              </a:r>
              <a:endParaRPr lang="en-US" sz="1051" b="1" kern="0">
                <a:solidFill>
                  <a:srgbClr val="FFFFFF"/>
                </a:solidFill>
                <a:latin typeface="Arial"/>
              </a:endParaRPr>
            </a:p>
          </p:txBody>
        </p:sp>
        <p:grpSp>
          <p:nvGrpSpPr>
            <p:cNvPr id="1045" name="Group 1044">
              <a:extLst>
                <a:ext uri="{FF2B5EF4-FFF2-40B4-BE49-F238E27FC236}">
                  <a16:creationId xmlns:a16="http://schemas.microsoft.com/office/drawing/2014/main" id="{2DAB2DBF-B9E5-6E04-1DF8-9FD4BC2A5402}"/>
                </a:ext>
                <a:ext uri="{C183D7F6-B498-43B3-948B-1728B52AA6E4}">
                  <adec:decorative xmlns:adec="http://schemas.microsoft.com/office/drawing/2017/decorative" val="1"/>
                </a:ext>
              </a:extLst>
            </p:cNvPr>
            <p:cNvGrpSpPr/>
            <p:nvPr/>
          </p:nvGrpSpPr>
          <p:grpSpPr>
            <a:xfrm>
              <a:off x="7315562" y="3519149"/>
              <a:ext cx="881071" cy="890546"/>
              <a:chOff x="9528409" y="4329990"/>
              <a:chExt cx="1174761" cy="1187395"/>
            </a:xfrm>
            <a:solidFill>
              <a:srgbClr val="C5D5E4"/>
            </a:solidFill>
          </p:grpSpPr>
          <p:sp>
            <p:nvSpPr>
              <p:cNvPr id="1047" name="Oval 1046">
                <a:extLst>
                  <a:ext uri="{FF2B5EF4-FFF2-40B4-BE49-F238E27FC236}">
                    <a16:creationId xmlns:a16="http://schemas.microsoft.com/office/drawing/2014/main" id="{C5F518C0-9DB3-00A6-A086-2FC2B83F5219}"/>
                  </a:ext>
                  <a:ext uri="{C183D7F6-B498-43B3-948B-1728B52AA6E4}">
                    <adec:decorative xmlns:adec="http://schemas.microsoft.com/office/drawing/2017/decorative" val="1"/>
                  </a:ext>
                </a:extLst>
              </p:cNvPr>
              <p:cNvSpPr/>
              <p:nvPr/>
            </p:nvSpPr>
            <p:spPr>
              <a:xfrm>
                <a:off x="9535000" y="4349215"/>
                <a:ext cx="1168170" cy="1168170"/>
              </a:xfrm>
              <a:prstGeom prst="ellipse">
                <a:avLst/>
              </a:prstGeom>
              <a:grpFill/>
              <a:ln w="12700" cap="flat" cmpd="sng" algn="ctr">
                <a:solidFill>
                  <a:schemeClr val="accent1"/>
                </a:solidFill>
                <a:prstDash val="solid"/>
                <a:miter lim="800000"/>
              </a:ln>
              <a:effectLst/>
            </p:spPr>
            <p:txBody>
              <a:bodyPr rtlCol="0" anchor="ctr"/>
              <a:lstStyle/>
              <a:p>
                <a:pPr algn="ctr" defTabSz="914354">
                  <a:defRPr/>
                </a:pPr>
                <a:endParaRPr lang="en-US" sz="1200" kern="0">
                  <a:solidFill>
                    <a:srgbClr val="000000"/>
                  </a:solidFill>
                  <a:latin typeface="Arial"/>
                </a:endParaRPr>
              </a:p>
            </p:txBody>
          </p:sp>
          <p:pic>
            <p:nvPicPr>
              <p:cNvPr id="1048" name="Graphic 1047">
                <a:extLst>
                  <a:ext uri="{FF2B5EF4-FFF2-40B4-BE49-F238E27FC236}">
                    <a16:creationId xmlns:a16="http://schemas.microsoft.com/office/drawing/2014/main" id="{8A6AEC8F-B690-7CBC-0FF4-808071B09E1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9881183" y="4669449"/>
                <a:ext cx="482017" cy="538543"/>
              </a:xfrm>
              <a:prstGeom prst="rect">
                <a:avLst/>
              </a:prstGeom>
            </p:spPr>
          </p:pic>
          <p:sp>
            <p:nvSpPr>
              <p:cNvPr id="1049" name="Oval 1048">
                <a:extLst>
                  <a:ext uri="{FF2B5EF4-FFF2-40B4-BE49-F238E27FC236}">
                    <a16:creationId xmlns:a16="http://schemas.microsoft.com/office/drawing/2014/main" id="{E3113ADF-A96E-2CEF-CE74-62196E7F833E}"/>
                  </a:ext>
                  <a:ext uri="{C183D7F6-B498-43B3-948B-1728B52AA6E4}">
                    <adec:decorative xmlns:adec="http://schemas.microsoft.com/office/drawing/2017/decorative" val="1"/>
                  </a:ext>
                </a:extLst>
              </p:cNvPr>
              <p:cNvSpPr/>
              <p:nvPr/>
            </p:nvSpPr>
            <p:spPr>
              <a:xfrm>
                <a:off x="10077684" y="4329990"/>
                <a:ext cx="58420" cy="58420"/>
              </a:xfrm>
              <a:prstGeom prst="ellipse">
                <a:avLst/>
              </a:prstGeom>
              <a:solidFill>
                <a:srgbClr val="40586D"/>
              </a:solidFill>
              <a:ln w="12700" cap="flat" cmpd="sng" algn="ctr">
                <a:noFill/>
                <a:prstDash val="solid"/>
                <a:miter lim="800000"/>
              </a:ln>
              <a:effectLst/>
            </p:spPr>
            <p:txBody>
              <a:bodyPr rtlCol="0" anchor="ctr"/>
              <a:lstStyle/>
              <a:p>
                <a:pPr algn="ctr" defTabSz="914354">
                  <a:defRPr/>
                </a:pPr>
                <a:endParaRPr lang="en-US" sz="1200" kern="0">
                  <a:solidFill>
                    <a:srgbClr val="000000"/>
                  </a:solidFill>
                  <a:latin typeface="Arial"/>
                </a:endParaRPr>
              </a:p>
            </p:txBody>
          </p:sp>
          <p:sp>
            <p:nvSpPr>
              <p:cNvPr id="1050" name="Oval 1049">
                <a:extLst>
                  <a:ext uri="{FF2B5EF4-FFF2-40B4-BE49-F238E27FC236}">
                    <a16:creationId xmlns:a16="http://schemas.microsoft.com/office/drawing/2014/main" id="{7E3120AC-8A6F-E872-91C3-808D2017216F}"/>
                  </a:ext>
                  <a:ext uri="{C183D7F6-B498-43B3-948B-1728B52AA6E4}">
                    <adec:decorative xmlns:adec="http://schemas.microsoft.com/office/drawing/2017/decorative" val="1"/>
                  </a:ext>
                </a:extLst>
              </p:cNvPr>
              <p:cNvSpPr/>
              <p:nvPr/>
            </p:nvSpPr>
            <p:spPr>
              <a:xfrm>
                <a:off x="10639659" y="4730040"/>
                <a:ext cx="58420" cy="58420"/>
              </a:xfrm>
              <a:prstGeom prst="ellipse">
                <a:avLst/>
              </a:prstGeom>
              <a:solidFill>
                <a:srgbClr val="40586D"/>
              </a:solidFill>
              <a:ln w="12700" cap="flat" cmpd="sng" algn="ctr">
                <a:noFill/>
                <a:prstDash val="solid"/>
                <a:miter lim="800000"/>
              </a:ln>
              <a:effectLst/>
            </p:spPr>
            <p:txBody>
              <a:bodyPr rtlCol="0" anchor="ctr"/>
              <a:lstStyle/>
              <a:p>
                <a:pPr algn="ctr" defTabSz="914354">
                  <a:defRPr/>
                </a:pPr>
                <a:endParaRPr lang="en-US" sz="1200" kern="0">
                  <a:solidFill>
                    <a:srgbClr val="000000"/>
                  </a:solidFill>
                  <a:latin typeface="Arial"/>
                </a:endParaRPr>
              </a:p>
            </p:txBody>
          </p:sp>
          <p:sp>
            <p:nvSpPr>
              <p:cNvPr id="1051" name="Oval 1050">
                <a:extLst>
                  <a:ext uri="{FF2B5EF4-FFF2-40B4-BE49-F238E27FC236}">
                    <a16:creationId xmlns:a16="http://schemas.microsoft.com/office/drawing/2014/main" id="{35F3D187-E565-D519-3DE0-30DA6FD5A1CA}"/>
                  </a:ext>
                  <a:ext uri="{C183D7F6-B498-43B3-948B-1728B52AA6E4}">
                    <adec:decorative xmlns:adec="http://schemas.microsoft.com/office/drawing/2017/decorative" val="1"/>
                  </a:ext>
                </a:extLst>
              </p:cNvPr>
              <p:cNvSpPr/>
              <p:nvPr/>
            </p:nvSpPr>
            <p:spPr>
              <a:xfrm>
                <a:off x="10445984" y="5361865"/>
                <a:ext cx="58420" cy="58420"/>
              </a:xfrm>
              <a:prstGeom prst="ellipse">
                <a:avLst/>
              </a:prstGeom>
              <a:solidFill>
                <a:srgbClr val="40586D"/>
              </a:solidFill>
              <a:ln w="12700" cap="flat" cmpd="sng" algn="ctr">
                <a:noFill/>
                <a:prstDash val="solid"/>
                <a:miter lim="800000"/>
              </a:ln>
              <a:effectLst/>
            </p:spPr>
            <p:txBody>
              <a:bodyPr rtlCol="0" anchor="ctr"/>
              <a:lstStyle/>
              <a:p>
                <a:pPr algn="ctr" defTabSz="914354">
                  <a:defRPr/>
                </a:pPr>
                <a:endParaRPr lang="en-US" sz="1200" kern="0">
                  <a:solidFill>
                    <a:srgbClr val="000000"/>
                  </a:solidFill>
                  <a:latin typeface="Arial"/>
                </a:endParaRPr>
              </a:p>
            </p:txBody>
          </p:sp>
          <p:sp>
            <p:nvSpPr>
              <p:cNvPr id="1052" name="Oval 1051">
                <a:extLst>
                  <a:ext uri="{FF2B5EF4-FFF2-40B4-BE49-F238E27FC236}">
                    <a16:creationId xmlns:a16="http://schemas.microsoft.com/office/drawing/2014/main" id="{BF5CBC65-E994-BF1F-EFFE-3DD36F9E582E}"/>
                  </a:ext>
                  <a:ext uri="{C183D7F6-B498-43B3-948B-1728B52AA6E4}">
                    <adec:decorative xmlns:adec="http://schemas.microsoft.com/office/drawing/2017/decorative" val="1"/>
                  </a:ext>
                </a:extLst>
              </p:cNvPr>
              <p:cNvSpPr/>
              <p:nvPr/>
            </p:nvSpPr>
            <p:spPr>
              <a:xfrm>
                <a:off x="9728433" y="5361865"/>
                <a:ext cx="58420" cy="58420"/>
              </a:xfrm>
              <a:prstGeom prst="ellipse">
                <a:avLst/>
              </a:prstGeom>
              <a:solidFill>
                <a:srgbClr val="40586D"/>
              </a:solidFill>
              <a:ln w="12700" cap="flat" cmpd="sng" algn="ctr">
                <a:noFill/>
                <a:prstDash val="solid"/>
                <a:miter lim="800000"/>
              </a:ln>
              <a:effectLst/>
            </p:spPr>
            <p:txBody>
              <a:bodyPr rtlCol="0" anchor="ctr"/>
              <a:lstStyle/>
              <a:p>
                <a:pPr algn="ctr" defTabSz="914354">
                  <a:defRPr/>
                </a:pPr>
                <a:endParaRPr lang="en-US" sz="1200" kern="0">
                  <a:solidFill>
                    <a:srgbClr val="000000"/>
                  </a:solidFill>
                  <a:latin typeface="Arial"/>
                </a:endParaRPr>
              </a:p>
            </p:txBody>
          </p:sp>
          <p:sp>
            <p:nvSpPr>
              <p:cNvPr id="1053" name="Oval 1052">
                <a:extLst>
                  <a:ext uri="{FF2B5EF4-FFF2-40B4-BE49-F238E27FC236}">
                    <a16:creationId xmlns:a16="http://schemas.microsoft.com/office/drawing/2014/main" id="{A569C0BD-B81D-CD27-3A62-43BB163B6901}"/>
                  </a:ext>
                  <a:ext uri="{C183D7F6-B498-43B3-948B-1728B52AA6E4}">
                    <adec:decorative xmlns:adec="http://schemas.microsoft.com/office/drawing/2017/decorative" val="1"/>
                  </a:ext>
                </a:extLst>
              </p:cNvPr>
              <p:cNvSpPr/>
              <p:nvPr/>
            </p:nvSpPr>
            <p:spPr>
              <a:xfrm>
                <a:off x="9528409" y="4730040"/>
                <a:ext cx="58420" cy="58420"/>
              </a:xfrm>
              <a:prstGeom prst="ellipse">
                <a:avLst/>
              </a:prstGeom>
              <a:solidFill>
                <a:srgbClr val="40586D"/>
              </a:solidFill>
              <a:ln w="12700" cap="flat" cmpd="sng" algn="ctr">
                <a:noFill/>
                <a:prstDash val="solid"/>
                <a:miter lim="800000"/>
              </a:ln>
              <a:effectLst/>
            </p:spPr>
            <p:txBody>
              <a:bodyPr rtlCol="0" anchor="ctr"/>
              <a:lstStyle/>
              <a:p>
                <a:pPr algn="ctr" defTabSz="914354">
                  <a:defRPr/>
                </a:pPr>
                <a:endParaRPr lang="en-US" sz="1200" kern="0">
                  <a:solidFill>
                    <a:srgbClr val="000000"/>
                  </a:solidFill>
                  <a:latin typeface="Arial"/>
                </a:endParaRPr>
              </a:p>
            </p:txBody>
          </p:sp>
        </p:grpSp>
      </p:grpSp>
    </p:spTree>
    <p:extLst>
      <p:ext uri="{BB962C8B-B14F-4D97-AF65-F5344CB8AC3E}">
        <p14:creationId xmlns:p14="http://schemas.microsoft.com/office/powerpoint/2010/main" val="2062221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250"/>
                                  </p:stCondLst>
                                  <p:childTnLst>
                                    <p:set>
                                      <p:cBhvr>
                                        <p:cTn id="6" dur="1" fill="hold">
                                          <p:stCondLst>
                                            <p:cond delay="0"/>
                                          </p:stCondLst>
                                        </p:cTn>
                                        <p:tgtEl>
                                          <p:spTgt spid="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C742A-5B05-ABBA-680E-B0912D7B416D}"/>
            </a:ext>
          </a:extLst>
        </p:cNvPr>
        <p:cNvGrpSpPr/>
        <p:nvPr/>
      </p:nvGrpSpPr>
      <p:grpSpPr>
        <a:xfrm>
          <a:off x="0" y="0"/>
          <a:ext cx="0" cy="0"/>
          <a:chOff x="0" y="0"/>
          <a:chExt cx="0" cy="0"/>
        </a:xfrm>
      </p:grpSpPr>
      <p:grpSp>
        <p:nvGrpSpPr>
          <p:cNvPr id="73" name="Group 72">
            <a:extLst>
              <a:ext uri="{FF2B5EF4-FFF2-40B4-BE49-F238E27FC236}">
                <a16:creationId xmlns:a16="http://schemas.microsoft.com/office/drawing/2014/main" id="{AC8F2368-959C-4174-C7E7-E2B0847C6BF6}"/>
              </a:ext>
            </a:extLst>
          </p:cNvPr>
          <p:cNvGrpSpPr/>
          <p:nvPr/>
        </p:nvGrpSpPr>
        <p:grpSpPr>
          <a:xfrm>
            <a:off x="4036700" y="3987644"/>
            <a:ext cx="4069080" cy="2870356"/>
            <a:chOff x="4036700" y="3987644"/>
            <a:chExt cx="4069080" cy="2870356"/>
          </a:xfrm>
        </p:grpSpPr>
        <p:sp>
          <p:nvSpPr>
            <p:cNvPr id="86" name="Rectangle 85">
              <a:extLst>
                <a:ext uri="{FF2B5EF4-FFF2-40B4-BE49-F238E27FC236}">
                  <a16:creationId xmlns:a16="http://schemas.microsoft.com/office/drawing/2014/main" id="{2C68BB6E-939B-EEDF-13F8-48B78B17A05A}"/>
                </a:ext>
              </a:extLst>
            </p:cNvPr>
            <p:cNvSpPr/>
            <p:nvPr/>
          </p:nvSpPr>
          <p:spPr>
            <a:xfrm>
              <a:off x="4036700" y="6406124"/>
              <a:ext cx="4069080" cy="451876"/>
            </a:xfrm>
            <a:prstGeom prst="rect">
              <a:avLst/>
            </a:prstGeom>
            <a:solidFill>
              <a:srgbClr val="0D246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20" name="TextBox 19">
              <a:extLst>
                <a:ext uri="{FF2B5EF4-FFF2-40B4-BE49-F238E27FC236}">
                  <a16:creationId xmlns:a16="http://schemas.microsoft.com/office/drawing/2014/main" id="{264C2CF4-EE48-562F-6DDB-726D86037116}"/>
                </a:ext>
              </a:extLst>
            </p:cNvPr>
            <p:cNvSpPr txBox="1"/>
            <p:nvPr/>
          </p:nvSpPr>
          <p:spPr>
            <a:xfrm>
              <a:off x="4500592" y="6508559"/>
              <a:ext cx="3195608"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The PowerScale Advantage</a:t>
              </a:r>
            </a:p>
          </p:txBody>
        </p:sp>
        <p:grpSp>
          <p:nvGrpSpPr>
            <p:cNvPr id="60" name="Group 59">
              <a:extLst>
                <a:ext uri="{FF2B5EF4-FFF2-40B4-BE49-F238E27FC236}">
                  <a16:creationId xmlns:a16="http://schemas.microsoft.com/office/drawing/2014/main" id="{186D301A-6D52-CA12-8C18-3C9BFBC20EA9}"/>
                </a:ext>
              </a:extLst>
            </p:cNvPr>
            <p:cNvGrpSpPr/>
            <p:nvPr/>
          </p:nvGrpSpPr>
          <p:grpSpPr>
            <a:xfrm>
              <a:off x="5579365" y="5139499"/>
              <a:ext cx="1258416" cy="1174738"/>
              <a:chOff x="4174833" y="5255855"/>
              <a:chExt cx="1258416" cy="1174738"/>
            </a:xfrm>
          </p:grpSpPr>
          <p:pic>
            <p:nvPicPr>
              <p:cNvPr id="25" name="Graphic 24">
                <a:extLst>
                  <a:ext uri="{FF2B5EF4-FFF2-40B4-BE49-F238E27FC236}">
                    <a16:creationId xmlns:a16="http://schemas.microsoft.com/office/drawing/2014/main" id="{762E688B-F424-A6EC-1053-25DA44748D9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51048" y="5255855"/>
                <a:ext cx="256235" cy="256235"/>
              </a:xfrm>
              <a:prstGeom prst="rect">
                <a:avLst/>
              </a:prstGeom>
            </p:spPr>
          </p:pic>
          <p:grpSp>
            <p:nvGrpSpPr>
              <p:cNvPr id="48" name="Group 47">
                <a:extLst>
                  <a:ext uri="{FF2B5EF4-FFF2-40B4-BE49-F238E27FC236}">
                    <a16:creationId xmlns:a16="http://schemas.microsoft.com/office/drawing/2014/main" id="{2A84B170-DBBB-FCF6-1D14-423BDEA57B50}"/>
                  </a:ext>
                </a:extLst>
              </p:cNvPr>
              <p:cNvGrpSpPr/>
              <p:nvPr/>
            </p:nvGrpSpPr>
            <p:grpSpPr>
              <a:xfrm>
                <a:off x="4174833" y="5569257"/>
                <a:ext cx="1258416" cy="861336"/>
                <a:chOff x="4124091" y="6078432"/>
                <a:chExt cx="1258416" cy="861336"/>
              </a:xfrm>
            </p:grpSpPr>
            <p:sp>
              <p:nvSpPr>
                <p:cNvPr id="19" name="TextBox 18">
                  <a:extLst>
                    <a:ext uri="{FF2B5EF4-FFF2-40B4-BE49-F238E27FC236}">
                      <a16:creationId xmlns:a16="http://schemas.microsoft.com/office/drawing/2014/main" id="{0307F41C-ED50-66E5-9FA5-258DB0F77185}"/>
                    </a:ext>
                  </a:extLst>
                </p:cNvPr>
                <p:cNvSpPr txBox="1"/>
                <p:nvPr/>
              </p:nvSpPr>
              <p:spPr>
                <a:xfrm>
                  <a:off x="4283207" y="6078432"/>
                  <a:ext cx="966295"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Secure to the Core</a:t>
                  </a:r>
                </a:p>
              </p:txBody>
            </p:sp>
            <p:sp>
              <p:nvSpPr>
                <p:cNvPr id="26" name="TextBox 25">
                  <a:extLst>
                    <a:ext uri="{FF2B5EF4-FFF2-40B4-BE49-F238E27FC236}">
                      <a16:creationId xmlns:a16="http://schemas.microsoft.com/office/drawing/2014/main" id="{0AAFAD42-0542-064F-9FC2-009DD541BCF8}"/>
                    </a:ext>
                  </a:extLst>
                </p:cNvPr>
                <p:cNvSpPr txBox="1"/>
                <p:nvPr/>
              </p:nvSpPr>
              <p:spPr>
                <a:xfrm>
                  <a:off x="4124091" y="6431937"/>
                  <a:ext cx="1258416" cy="50783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4BB5E"/>
                      </a:solidFill>
                      <a:effectLst/>
                      <a:uLnTx/>
                      <a:uFillTx/>
                      <a:latin typeface="Arial"/>
                      <a:ea typeface="+mn-ea"/>
                      <a:cs typeface="+mn-cs"/>
                    </a:rPr>
                    <a:t>Threat detection, air gap, full traceability</a:t>
                  </a:r>
                </a:p>
              </p:txBody>
            </p:sp>
          </p:grpSp>
        </p:grpSp>
        <p:grpSp>
          <p:nvGrpSpPr>
            <p:cNvPr id="59" name="Group 58">
              <a:extLst>
                <a:ext uri="{FF2B5EF4-FFF2-40B4-BE49-F238E27FC236}">
                  <a16:creationId xmlns:a16="http://schemas.microsoft.com/office/drawing/2014/main" id="{C8D21DFD-E7EB-0246-EB33-2E8898EF5FF4}"/>
                </a:ext>
              </a:extLst>
            </p:cNvPr>
            <p:cNvGrpSpPr/>
            <p:nvPr/>
          </p:nvGrpSpPr>
          <p:grpSpPr>
            <a:xfrm>
              <a:off x="6955750" y="5076221"/>
              <a:ext cx="1025990" cy="1039515"/>
              <a:chOff x="5583352" y="5269013"/>
              <a:chExt cx="1025990" cy="1039515"/>
            </a:xfrm>
          </p:grpSpPr>
          <p:pic>
            <p:nvPicPr>
              <p:cNvPr id="10" name="Graphic 9">
                <a:extLst>
                  <a:ext uri="{FF2B5EF4-FFF2-40B4-BE49-F238E27FC236}">
                    <a16:creationId xmlns:a16="http://schemas.microsoft.com/office/drawing/2014/main" id="{8160D5ED-AB3F-EF72-892F-B04D5F30536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72219" y="5269013"/>
                <a:ext cx="310577" cy="310577"/>
              </a:xfrm>
              <a:prstGeom prst="rect">
                <a:avLst/>
              </a:prstGeom>
            </p:spPr>
          </p:pic>
          <p:grpSp>
            <p:nvGrpSpPr>
              <p:cNvPr id="51" name="Group 50">
                <a:extLst>
                  <a:ext uri="{FF2B5EF4-FFF2-40B4-BE49-F238E27FC236}">
                    <a16:creationId xmlns:a16="http://schemas.microsoft.com/office/drawing/2014/main" id="{5F48A2AD-AB08-45FC-8219-87501E68F0E5}"/>
                  </a:ext>
                </a:extLst>
              </p:cNvPr>
              <p:cNvGrpSpPr/>
              <p:nvPr/>
            </p:nvGrpSpPr>
            <p:grpSpPr>
              <a:xfrm>
                <a:off x="5583352" y="5616272"/>
                <a:ext cx="1025990" cy="692256"/>
                <a:chOff x="5542883" y="6133154"/>
                <a:chExt cx="1025990" cy="692256"/>
              </a:xfrm>
            </p:grpSpPr>
            <p:sp>
              <p:nvSpPr>
                <p:cNvPr id="11" name="TextBox 10">
                  <a:extLst>
                    <a:ext uri="{FF2B5EF4-FFF2-40B4-BE49-F238E27FC236}">
                      <a16:creationId xmlns:a16="http://schemas.microsoft.com/office/drawing/2014/main" id="{A304F923-42CA-A196-67C0-ADDEC8A70A4D}"/>
                    </a:ext>
                  </a:extLst>
                </p:cNvPr>
                <p:cNvSpPr txBox="1"/>
                <p:nvPr/>
              </p:nvSpPr>
              <p:spPr>
                <a:xfrm>
                  <a:off x="5542883" y="6133154"/>
                  <a:ext cx="1025990"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Deploy Anywhere</a:t>
                  </a:r>
                </a:p>
              </p:txBody>
            </p:sp>
            <p:sp>
              <p:nvSpPr>
                <p:cNvPr id="28" name="TextBox 27">
                  <a:extLst>
                    <a:ext uri="{FF2B5EF4-FFF2-40B4-BE49-F238E27FC236}">
                      <a16:creationId xmlns:a16="http://schemas.microsoft.com/office/drawing/2014/main" id="{B040E77F-D8E7-92D8-ED6C-169FB2624FBB}"/>
                    </a:ext>
                  </a:extLst>
                </p:cNvPr>
                <p:cNvSpPr txBox="1"/>
                <p:nvPr/>
              </p:nvSpPr>
              <p:spPr>
                <a:xfrm>
                  <a:off x="5619889" y="6486856"/>
                  <a:ext cx="917234"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4BB5E"/>
                      </a:solidFill>
                      <a:effectLst/>
                      <a:uLnTx/>
                      <a:uFillTx/>
                      <a:latin typeface="Arial"/>
                      <a:ea typeface="+mn-ea"/>
                      <a:cs typeface="+mn-cs"/>
                    </a:rPr>
                    <a:t>Edge, core, cloud</a:t>
                  </a:r>
                </a:p>
              </p:txBody>
            </p:sp>
          </p:grpSp>
        </p:grpSp>
        <p:grpSp>
          <p:nvGrpSpPr>
            <p:cNvPr id="29" name="Group 28">
              <a:extLst>
                <a:ext uri="{FF2B5EF4-FFF2-40B4-BE49-F238E27FC236}">
                  <a16:creationId xmlns:a16="http://schemas.microsoft.com/office/drawing/2014/main" id="{8C14F147-E3C8-65D5-6B41-067CEDB4A549}"/>
                </a:ext>
              </a:extLst>
            </p:cNvPr>
            <p:cNvGrpSpPr/>
            <p:nvPr/>
          </p:nvGrpSpPr>
          <p:grpSpPr>
            <a:xfrm>
              <a:off x="4190907" y="4031162"/>
              <a:ext cx="1427046" cy="954965"/>
              <a:chOff x="6562781" y="3841043"/>
              <a:chExt cx="1427046" cy="954965"/>
            </a:xfrm>
          </p:grpSpPr>
          <p:pic>
            <p:nvPicPr>
              <p:cNvPr id="30" name="Graphic 29">
                <a:extLst>
                  <a:ext uri="{FF2B5EF4-FFF2-40B4-BE49-F238E27FC236}">
                    <a16:creationId xmlns:a16="http://schemas.microsoft.com/office/drawing/2014/main" id="{6CC31BDF-DDCC-CE4C-77A2-5A1431F8807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15447" y="3841043"/>
                <a:ext cx="226227" cy="226227"/>
              </a:xfrm>
              <a:prstGeom prst="rect">
                <a:avLst/>
              </a:prstGeom>
            </p:spPr>
          </p:pic>
          <p:sp>
            <p:nvSpPr>
              <p:cNvPr id="31" name="TextBox 30">
                <a:extLst>
                  <a:ext uri="{FF2B5EF4-FFF2-40B4-BE49-F238E27FC236}">
                    <a16:creationId xmlns:a16="http://schemas.microsoft.com/office/drawing/2014/main" id="{B38080F3-F158-10CB-7942-F3613F43832A}"/>
                  </a:ext>
                </a:extLst>
              </p:cNvPr>
              <p:cNvSpPr txBox="1"/>
              <p:nvPr/>
            </p:nvSpPr>
            <p:spPr>
              <a:xfrm>
                <a:off x="6701473" y="4089855"/>
                <a:ext cx="1153462"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Extreme Performance</a:t>
                </a:r>
              </a:p>
            </p:txBody>
          </p:sp>
          <p:sp>
            <p:nvSpPr>
              <p:cNvPr id="34" name="TextBox 33">
                <a:extLst>
                  <a:ext uri="{FF2B5EF4-FFF2-40B4-BE49-F238E27FC236}">
                    <a16:creationId xmlns:a16="http://schemas.microsoft.com/office/drawing/2014/main" id="{1C00AAE2-1B3D-4E50-F0A8-F011E6284A66}"/>
                  </a:ext>
                </a:extLst>
              </p:cNvPr>
              <p:cNvSpPr txBox="1"/>
              <p:nvPr/>
            </p:nvSpPr>
            <p:spPr>
              <a:xfrm>
                <a:off x="6562781" y="4472843"/>
                <a:ext cx="1427046" cy="323165"/>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a:ea typeface="+mn-ea"/>
                    <a:cs typeface="+mn-cs"/>
                  </a:rPr>
                  <a:t>Optimized throughput,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a:ea typeface="+mn-ea"/>
                    <a:cs typeface="+mn-cs"/>
                  </a:rPr>
                  <a:t>NVIDIA certifications</a:t>
                </a:r>
              </a:p>
            </p:txBody>
          </p:sp>
        </p:grpSp>
        <p:grpSp>
          <p:nvGrpSpPr>
            <p:cNvPr id="56" name="Group 55">
              <a:extLst>
                <a:ext uri="{FF2B5EF4-FFF2-40B4-BE49-F238E27FC236}">
                  <a16:creationId xmlns:a16="http://schemas.microsoft.com/office/drawing/2014/main" id="{369D0D8C-58C9-F3E5-0DFB-F4BCDA496105}"/>
                </a:ext>
              </a:extLst>
            </p:cNvPr>
            <p:cNvGrpSpPr/>
            <p:nvPr/>
          </p:nvGrpSpPr>
          <p:grpSpPr>
            <a:xfrm>
              <a:off x="5653973" y="4007591"/>
              <a:ext cx="1208960" cy="959638"/>
              <a:chOff x="4266508" y="3914324"/>
              <a:chExt cx="1208960" cy="959638"/>
            </a:xfrm>
          </p:grpSpPr>
          <p:pic>
            <p:nvPicPr>
              <p:cNvPr id="16" name="Graphic 15">
                <a:extLst>
                  <a:ext uri="{FF2B5EF4-FFF2-40B4-BE49-F238E27FC236}">
                    <a16:creationId xmlns:a16="http://schemas.microsoft.com/office/drawing/2014/main" id="{2FA4DE13-1444-5EAE-E3C9-370318F699E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45052" y="3914324"/>
                <a:ext cx="226227" cy="226227"/>
              </a:xfrm>
              <a:prstGeom prst="rect">
                <a:avLst/>
              </a:prstGeom>
            </p:spPr>
          </p:pic>
          <p:sp>
            <p:nvSpPr>
              <p:cNvPr id="18" name="TextBox 17">
                <a:extLst>
                  <a:ext uri="{FF2B5EF4-FFF2-40B4-BE49-F238E27FC236}">
                    <a16:creationId xmlns:a16="http://schemas.microsoft.com/office/drawing/2014/main" id="{028ED86D-42E9-034C-5C18-C68249150A7E}"/>
                  </a:ext>
                </a:extLst>
              </p:cNvPr>
              <p:cNvSpPr txBox="1"/>
              <p:nvPr/>
            </p:nvSpPr>
            <p:spPr>
              <a:xfrm>
                <a:off x="4369939" y="4200938"/>
                <a:ext cx="966295"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Scale-Out Design</a:t>
                </a:r>
              </a:p>
            </p:txBody>
          </p:sp>
          <p:sp>
            <p:nvSpPr>
              <p:cNvPr id="35" name="TextBox 34">
                <a:extLst>
                  <a:ext uri="{FF2B5EF4-FFF2-40B4-BE49-F238E27FC236}">
                    <a16:creationId xmlns:a16="http://schemas.microsoft.com/office/drawing/2014/main" id="{484BDB6B-F278-321E-962F-48BE9F0F6E16}"/>
                  </a:ext>
                </a:extLst>
              </p:cNvPr>
              <p:cNvSpPr txBox="1"/>
              <p:nvPr/>
            </p:nvSpPr>
            <p:spPr>
              <a:xfrm>
                <a:off x="4266508" y="4550797"/>
                <a:ext cx="1208960" cy="323165"/>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a:ea typeface="+mn-ea"/>
                    <a:cs typeface="+mn-cs"/>
                  </a:rPr>
                  <a:t>Multiprotocol, multitenancy</a:t>
                </a:r>
              </a:p>
            </p:txBody>
          </p:sp>
        </p:grpSp>
        <p:grpSp>
          <p:nvGrpSpPr>
            <p:cNvPr id="57" name="Group 56">
              <a:extLst>
                <a:ext uri="{FF2B5EF4-FFF2-40B4-BE49-F238E27FC236}">
                  <a16:creationId xmlns:a16="http://schemas.microsoft.com/office/drawing/2014/main" id="{CA48FCE4-5942-EDA5-266C-DA1E476A3D71}"/>
                </a:ext>
              </a:extLst>
            </p:cNvPr>
            <p:cNvGrpSpPr/>
            <p:nvPr/>
          </p:nvGrpSpPr>
          <p:grpSpPr>
            <a:xfrm>
              <a:off x="4213860" y="5133250"/>
              <a:ext cx="1278976" cy="1010392"/>
              <a:chOff x="6665714" y="5303221"/>
              <a:chExt cx="1278976" cy="1010392"/>
            </a:xfrm>
          </p:grpSpPr>
          <p:sp>
            <p:nvSpPr>
              <p:cNvPr id="37" name="TextBox 36">
                <a:extLst>
                  <a:ext uri="{FF2B5EF4-FFF2-40B4-BE49-F238E27FC236}">
                    <a16:creationId xmlns:a16="http://schemas.microsoft.com/office/drawing/2014/main" id="{3683A2E9-9336-0F68-0E31-84BD007A22D4}"/>
                  </a:ext>
                </a:extLst>
              </p:cNvPr>
              <p:cNvSpPr txBox="1"/>
              <p:nvPr/>
            </p:nvSpPr>
            <p:spPr>
              <a:xfrm>
                <a:off x="6829923" y="5568744"/>
                <a:ext cx="966295"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Intelligent Data Management </a:t>
                </a:r>
              </a:p>
            </p:txBody>
          </p:sp>
          <p:sp>
            <p:nvSpPr>
              <p:cNvPr id="38" name="TextBox 37">
                <a:extLst>
                  <a:ext uri="{FF2B5EF4-FFF2-40B4-BE49-F238E27FC236}">
                    <a16:creationId xmlns:a16="http://schemas.microsoft.com/office/drawing/2014/main" id="{FDACCEEE-74EF-9974-9A7D-1BF96E232F30}"/>
                  </a:ext>
                </a:extLst>
              </p:cNvPr>
              <p:cNvSpPr txBox="1"/>
              <p:nvPr/>
            </p:nvSpPr>
            <p:spPr>
              <a:xfrm>
                <a:off x="6665714" y="5975059"/>
                <a:ext cx="1278976"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4BB5E"/>
                    </a:solidFill>
                    <a:effectLst/>
                    <a:uLnTx/>
                    <a:uFillTx/>
                    <a:latin typeface="Arial"/>
                    <a:ea typeface="+mn-ea"/>
                    <a:cs typeface="+mn-cs"/>
                  </a:rPr>
                  <a:t>Built-in search, metadata, insights</a:t>
                </a:r>
              </a:p>
            </p:txBody>
          </p:sp>
          <p:pic>
            <p:nvPicPr>
              <p:cNvPr id="39" name="Graphic 38">
                <a:extLst>
                  <a:ext uri="{FF2B5EF4-FFF2-40B4-BE49-F238E27FC236}">
                    <a16:creationId xmlns:a16="http://schemas.microsoft.com/office/drawing/2014/main" id="{77558AA4-3F19-AC8A-73CB-83F192C9F07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232059" y="5303221"/>
                <a:ext cx="243243" cy="243243"/>
              </a:xfrm>
              <a:prstGeom prst="rect">
                <a:avLst/>
              </a:prstGeom>
            </p:spPr>
          </p:pic>
        </p:grpSp>
        <p:grpSp>
          <p:nvGrpSpPr>
            <p:cNvPr id="8" name="Group 7">
              <a:extLst>
                <a:ext uri="{FF2B5EF4-FFF2-40B4-BE49-F238E27FC236}">
                  <a16:creationId xmlns:a16="http://schemas.microsoft.com/office/drawing/2014/main" id="{784C0D62-9151-EA54-1622-872EA84CEE1D}"/>
                </a:ext>
              </a:extLst>
            </p:cNvPr>
            <p:cNvGrpSpPr/>
            <p:nvPr/>
          </p:nvGrpSpPr>
          <p:grpSpPr>
            <a:xfrm>
              <a:off x="6875740" y="3987644"/>
              <a:ext cx="1113368" cy="997520"/>
              <a:chOff x="5418942" y="3781210"/>
              <a:chExt cx="1113368" cy="997520"/>
            </a:xfrm>
          </p:grpSpPr>
          <p:sp>
            <p:nvSpPr>
              <p:cNvPr id="22" name="TextBox 21">
                <a:extLst>
                  <a:ext uri="{FF2B5EF4-FFF2-40B4-BE49-F238E27FC236}">
                    <a16:creationId xmlns:a16="http://schemas.microsoft.com/office/drawing/2014/main" id="{5B728A2E-2921-D14C-7F8E-ED6C19E367D8}"/>
                  </a:ext>
                </a:extLst>
              </p:cNvPr>
              <p:cNvSpPr txBox="1"/>
              <p:nvPr/>
            </p:nvSpPr>
            <p:spPr>
              <a:xfrm>
                <a:off x="5522495" y="4089855"/>
                <a:ext cx="966295"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Greater Efficiency</a:t>
                </a:r>
              </a:p>
            </p:txBody>
          </p:sp>
          <p:sp>
            <p:nvSpPr>
              <p:cNvPr id="27" name="TextBox 26">
                <a:extLst>
                  <a:ext uri="{FF2B5EF4-FFF2-40B4-BE49-F238E27FC236}">
                    <a16:creationId xmlns:a16="http://schemas.microsoft.com/office/drawing/2014/main" id="{E3C40581-E171-7A9E-5676-D7B568C4EAA0}"/>
                  </a:ext>
                </a:extLst>
              </p:cNvPr>
              <p:cNvSpPr txBox="1"/>
              <p:nvPr/>
            </p:nvSpPr>
            <p:spPr>
              <a:xfrm>
                <a:off x="5418942" y="4455565"/>
                <a:ext cx="1113368" cy="323165"/>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a:ea typeface="+mn-ea"/>
                    <a:cs typeface="+mn-cs"/>
                  </a:rPr>
                  <a:t>2:1 DRR; In-line data reduction</a:t>
                </a:r>
              </a:p>
            </p:txBody>
          </p:sp>
          <p:pic>
            <p:nvPicPr>
              <p:cNvPr id="3" name="Graphic 2">
                <a:extLst>
                  <a:ext uri="{FF2B5EF4-FFF2-40B4-BE49-F238E27FC236}">
                    <a16:creationId xmlns:a16="http://schemas.microsoft.com/office/drawing/2014/main" id="{74C38DFC-B634-1371-3DD4-4D52C25157D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54749" y="3781210"/>
                <a:ext cx="280063" cy="280063"/>
              </a:xfrm>
              <a:prstGeom prst="rect">
                <a:avLst/>
              </a:prstGeom>
            </p:spPr>
          </p:pic>
        </p:grpSp>
      </p:grpSp>
      <p:grpSp>
        <p:nvGrpSpPr>
          <p:cNvPr id="67" name="Group 66">
            <a:extLst>
              <a:ext uri="{FF2B5EF4-FFF2-40B4-BE49-F238E27FC236}">
                <a16:creationId xmlns:a16="http://schemas.microsoft.com/office/drawing/2014/main" id="{5CA6A791-AA24-AD53-3074-FDBA9B5A674A}"/>
              </a:ext>
            </a:extLst>
          </p:cNvPr>
          <p:cNvGrpSpPr/>
          <p:nvPr/>
        </p:nvGrpSpPr>
        <p:grpSpPr>
          <a:xfrm>
            <a:off x="0" y="0"/>
            <a:ext cx="4069080" cy="3265006"/>
            <a:chOff x="0" y="0"/>
            <a:chExt cx="4069080" cy="3265006"/>
          </a:xfrm>
        </p:grpSpPr>
        <p:cxnSp>
          <p:nvCxnSpPr>
            <p:cNvPr id="207" name="Straight Connector 206">
              <a:extLst>
                <a:ext uri="{FF2B5EF4-FFF2-40B4-BE49-F238E27FC236}">
                  <a16:creationId xmlns:a16="http://schemas.microsoft.com/office/drawing/2014/main" id="{0BE35DFC-9DCF-D3E3-7BE2-99A1AA416F46}"/>
                </a:ext>
              </a:extLst>
            </p:cNvPr>
            <p:cNvCxnSpPr>
              <a:cxnSpLocks/>
            </p:cNvCxnSpPr>
            <p:nvPr/>
          </p:nvCxnSpPr>
          <p:spPr>
            <a:xfrm>
              <a:off x="298118" y="1543871"/>
              <a:ext cx="3469224"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026" name="Picture 2" descr="IDC MarketScape Logo PNG Vector (AI, PDF, SVG) Free Download">
              <a:extLst>
                <a:ext uri="{FF2B5EF4-FFF2-40B4-BE49-F238E27FC236}">
                  <a16:creationId xmlns:a16="http://schemas.microsoft.com/office/drawing/2014/main" id="{A7EBB639-9E89-E781-6774-01B697DDEDD0}"/>
                </a:ext>
              </a:extLst>
            </p:cNvPr>
            <p:cNvPicPr>
              <a:picLocks noChangeAspect="1" noChangeArrowheads="1"/>
            </p:cNvPicPr>
            <p:nvPr/>
          </p:nvPicPr>
          <p:blipFill>
            <a:blip r:embed="rId9">
              <a:biLevel thresh="25000"/>
              <a:extLst>
                <a:ext uri="{28A0092B-C50C-407E-A947-70E740481C1C}">
                  <a14:useLocalDpi xmlns:a14="http://schemas.microsoft.com/office/drawing/2010/main" val="0"/>
                </a:ext>
              </a:extLst>
            </a:blip>
            <a:srcRect/>
            <a:stretch>
              <a:fillRect/>
            </a:stretch>
          </p:blipFill>
          <p:spPr bwMode="auto">
            <a:xfrm>
              <a:off x="1594504" y="627203"/>
              <a:ext cx="720582" cy="218576"/>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4E97E589-440C-8DDD-2BB5-B4FA555316B4}"/>
                </a:ext>
              </a:extLst>
            </p:cNvPr>
            <p:cNvSpPr txBox="1"/>
            <p:nvPr/>
          </p:nvSpPr>
          <p:spPr>
            <a:xfrm>
              <a:off x="994371" y="891589"/>
              <a:ext cx="1920847" cy="553998"/>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CC66"/>
                  </a:solidFill>
                  <a:effectLst/>
                  <a:uLnTx/>
                  <a:uFillTx/>
                  <a:latin typeface="Arial"/>
                  <a:ea typeface="+mn-ea"/>
                  <a:cs typeface="+mn-cs"/>
                </a:rPr>
                <a:t>#1 Unstructured Storage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CC66"/>
                  </a:solidFill>
                  <a:effectLst/>
                  <a:uLnTx/>
                  <a:uFillTx/>
                  <a:latin typeface="Arial"/>
                  <a:ea typeface="+mn-ea"/>
                  <a:cs typeface="+mn-cs"/>
                </a:rPr>
                <a:t>#1 NAS Storage</a:t>
              </a:r>
              <a:r>
                <a:rPr kumimoji="0" lang="en-US" sz="1200" b="0" i="0" u="none" strike="noStrike" kern="1200" cap="none" spc="0" normalizeH="0" baseline="0" noProof="0">
                  <a:ln>
                    <a:noFill/>
                  </a:ln>
                  <a:solidFill>
                    <a:srgbClr val="FFCC66"/>
                  </a:solidFill>
                  <a:effectLst/>
                  <a:uLnTx/>
                  <a:uFillTx/>
                  <a:latin typeface="Arial" panose="020B0604020202020204" pitchFamily="34" charset="0"/>
                  <a:ea typeface="+mn-ea"/>
                  <a:cs typeface="Arial" panose="020B0604020202020204" pitchFamily="34" charset="0"/>
                </a:rPr>
                <a:t>¹</a:t>
              </a:r>
              <a:endParaRPr kumimoji="0" lang="en-US" sz="1200" b="0" i="0" u="none" strike="noStrike" kern="1200" cap="none" spc="0" normalizeH="0" baseline="0" noProof="0">
                <a:ln>
                  <a:noFill/>
                </a:ln>
                <a:solidFill>
                  <a:srgbClr val="FFCC66"/>
                </a:solidFill>
                <a:effectLst/>
                <a:uLnTx/>
                <a:uFillTx/>
                <a:latin typeface="Arial"/>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CC66"/>
                  </a:solidFill>
                  <a:effectLst/>
                  <a:uLnTx/>
                  <a:uFillTx/>
                  <a:latin typeface="Arial"/>
                  <a:ea typeface="+mn-ea"/>
                  <a:cs typeface="+mn-cs"/>
                </a:rPr>
                <a:t>Growing @ 2.3x The Market</a:t>
              </a:r>
            </a:p>
          </p:txBody>
        </p:sp>
        <p:sp>
          <p:nvSpPr>
            <p:cNvPr id="44" name="TextBox 43">
              <a:extLst>
                <a:ext uri="{FF2B5EF4-FFF2-40B4-BE49-F238E27FC236}">
                  <a16:creationId xmlns:a16="http://schemas.microsoft.com/office/drawing/2014/main" id="{798EB4B8-DD4C-40D8-A36C-A44707BCB111}"/>
                </a:ext>
              </a:extLst>
            </p:cNvPr>
            <p:cNvSpPr txBox="1"/>
            <p:nvPr/>
          </p:nvSpPr>
          <p:spPr>
            <a:xfrm>
              <a:off x="836348" y="1960653"/>
              <a:ext cx="2269852" cy="369332"/>
            </a:xfrm>
            <a:prstGeom prst="rect">
              <a:avLst/>
            </a:prstGeom>
            <a:noFill/>
          </p:spPr>
          <p:txBody>
            <a:bodyPr wrap="non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CC66"/>
                  </a:solidFill>
                  <a:effectLst/>
                  <a:uLnTx/>
                  <a:uFillTx/>
                  <a:latin typeface="Arial"/>
                  <a:ea typeface="+mn-ea"/>
                  <a:cs typeface="+mn-cs"/>
                </a:rPr>
                <a:t>10th Consecutive Year</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CC66"/>
                  </a:solidFill>
                  <a:effectLst/>
                  <a:uLnTx/>
                  <a:uFillTx/>
                  <a:latin typeface="Arial"/>
                  <a:ea typeface="+mn-ea"/>
                  <a:cs typeface="+mn-cs"/>
                </a:rPr>
                <a:t>Unstructured Storage MQ Leader</a:t>
              </a:r>
              <a:endParaRPr kumimoji="0" lang="en-US" sz="1200" b="0" i="0" u="none" strike="noStrike" kern="1200" cap="none" spc="0" normalizeH="0" baseline="0" noProof="0">
                <a:ln>
                  <a:noFill/>
                </a:ln>
                <a:solidFill>
                  <a:srgbClr val="FFCC66"/>
                </a:solidFill>
                <a:effectLst/>
                <a:uLnTx/>
                <a:uFillTx/>
                <a:latin typeface="Arial"/>
                <a:ea typeface="+mn-ea"/>
                <a:cs typeface="Arial"/>
              </a:endParaRPr>
            </a:p>
          </p:txBody>
        </p:sp>
        <p:cxnSp>
          <p:nvCxnSpPr>
            <p:cNvPr id="45" name="Straight Connector 44">
              <a:extLst>
                <a:ext uri="{FF2B5EF4-FFF2-40B4-BE49-F238E27FC236}">
                  <a16:creationId xmlns:a16="http://schemas.microsoft.com/office/drawing/2014/main" id="{757DE00E-E8CA-25FF-96BA-3B84C1A4B7C2}"/>
                </a:ext>
              </a:extLst>
            </p:cNvPr>
            <p:cNvCxnSpPr>
              <a:cxnSpLocks/>
            </p:cNvCxnSpPr>
            <p:nvPr/>
          </p:nvCxnSpPr>
          <p:spPr>
            <a:xfrm>
              <a:off x="298118" y="2436830"/>
              <a:ext cx="3469224"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26E9DBA8-CD75-0172-73FA-306D2A558726}"/>
                </a:ext>
              </a:extLst>
            </p:cNvPr>
            <p:cNvSpPr txBox="1"/>
            <p:nvPr/>
          </p:nvSpPr>
          <p:spPr>
            <a:xfrm>
              <a:off x="710207" y="2543676"/>
              <a:ext cx="2510539" cy="276999"/>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Customer Satisfaction</a:t>
              </a:r>
            </a:p>
          </p:txBody>
        </p:sp>
        <p:sp>
          <p:nvSpPr>
            <p:cNvPr id="53" name="TextBox 52">
              <a:extLst>
                <a:ext uri="{FF2B5EF4-FFF2-40B4-BE49-F238E27FC236}">
                  <a16:creationId xmlns:a16="http://schemas.microsoft.com/office/drawing/2014/main" id="{63FE0A39-87AD-8EF1-78B5-2765286CC127}"/>
                </a:ext>
              </a:extLst>
            </p:cNvPr>
            <p:cNvSpPr txBox="1"/>
            <p:nvPr/>
          </p:nvSpPr>
          <p:spPr>
            <a:xfrm>
              <a:off x="790454" y="2895674"/>
              <a:ext cx="2256047" cy="369332"/>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4BB5E"/>
                  </a:solidFill>
                  <a:effectLst/>
                  <a:uLnTx/>
                  <a:uFillTx/>
                  <a:latin typeface="Arial"/>
                  <a:ea typeface="+mn-ea"/>
                  <a:cs typeface="+mn-cs"/>
                </a:rPr>
                <a:t>Ranked #1 among Scale Out NAS Providers</a:t>
              </a:r>
              <a:r>
                <a:rPr kumimoji="0" lang="en-US" sz="1200" b="0"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²</a:t>
              </a:r>
              <a:endParaRPr kumimoji="0" lang="en-US" sz="1200" b="0" i="0" u="none" strike="noStrike" kern="1200" cap="none" spc="0" normalizeH="0" baseline="0" noProof="0">
                <a:ln>
                  <a:noFill/>
                </a:ln>
                <a:solidFill>
                  <a:srgbClr val="F4BB5E"/>
                </a:solidFill>
                <a:effectLst/>
                <a:uLnTx/>
                <a:uFillTx/>
                <a:latin typeface="Arial"/>
                <a:ea typeface="+mn-ea"/>
                <a:cs typeface="+mn-cs"/>
              </a:endParaRPr>
            </a:p>
          </p:txBody>
        </p:sp>
        <p:pic>
          <p:nvPicPr>
            <p:cNvPr id="24" name="Picture 2" descr="Gartner Landing Page | Pyze - The Leader in Digital ...">
              <a:extLst>
                <a:ext uri="{FF2B5EF4-FFF2-40B4-BE49-F238E27FC236}">
                  <a16:creationId xmlns:a16="http://schemas.microsoft.com/office/drawing/2014/main" id="{1ED73293-FF9D-DC1B-1C0B-245CE97700E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56951" y="1624427"/>
              <a:ext cx="889831" cy="275319"/>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CB86779D-BAD1-397D-15C6-B5AFBEDBA4BB}"/>
                </a:ext>
              </a:extLst>
            </p:cNvPr>
            <p:cNvSpPr/>
            <p:nvPr/>
          </p:nvSpPr>
          <p:spPr>
            <a:xfrm>
              <a:off x="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80" name="TextBox 79">
              <a:extLst>
                <a:ext uri="{FF2B5EF4-FFF2-40B4-BE49-F238E27FC236}">
                  <a16:creationId xmlns:a16="http://schemas.microsoft.com/office/drawing/2014/main" id="{1EDB3ED3-C301-1A52-9D1D-DEFFBC7FE700}"/>
                </a:ext>
              </a:extLst>
            </p:cNvPr>
            <p:cNvSpPr txBox="1"/>
            <p:nvPr/>
          </p:nvSpPr>
          <p:spPr>
            <a:xfrm>
              <a:off x="887274" y="125122"/>
              <a:ext cx="2240590"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Industry Leadership</a:t>
              </a:r>
            </a:p>
          </p:txBody>
        </p:sp>
      </p:grpSp>
      <p:grpSp>
        <p:nvGrpSpPr>
          <p:cNvPr id="74" name="Group 73">
            <a:extLst>
              <a:ext uri="{FF2B5EF4-FFF2-40B4-BE49-F238E27FC236}">
                <a16:creationId xmlns:a16="http://schemas.microsoft.com/office/drawing/2014/main" id="{7A30E4F4-5F7A-1CFC-65DF-7002A68D1199}"/>
              </a:ext>
            </a:extLst>
          </p:cNvPr>
          <p:cNvGrpSpPr/>
          <p:nvPr/>
        </p:nvGrpSpPr>
        <p:grpSpPr>
          <a:xfrm>
            <a:off x="8105780" y="3368009"/>
            <a:ext cx="4150563" cy="3481811"/>
            <a:chOff x="8070403" y="3342573"/>
            <a:chExt cx="4150563" cy="3481811"/>
          </a:xfrm>
        </p:grpSpPr>
        <p:sp>
          <p:nvSpPr>
            <p:cNvPr id="58" name="Rectangle 57">
              <a:extLst>
                <a:ext uri="{FF2B5EF4-FFF2-40B4-BE49-F238E27FC236}">
                  <a16:creationId xmlns:a16="http://schemas.microsoft.com/office/drawing/2014/main" id="{73FA9E58-3C1D-D5D1-6B56-D366FC15676A}"/>
                </a:ext>
              </a:extLst>
            </p:cNvPr>
            <p:cNvSpPr/>
            <p:nvPr/>
          </p:nvSpPr>
          <p:spPr>
            <a:xfrm rot="10800000">
              <a:off x="8099039" y="3342573"/>
              <a:ext cx="4069080" cy="34370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21" name="Oval 120">
              <a:extLst>
                <a:ext uri="{FF2B5EF4-FFF2-40B4-BE49-F238E27FC236}">
                  <a16:creationId xmlns:a16="http://schemas.microsoft.com/office/drawing/2014/main" id="{19FCF42B-198F-4452-1022-A15759EEC158}"/>
                </a:ext>
              </a:extLst>
            </p:cNvPr>
            <p:cNvSpPr/>
            <p:nvPr/>
          </p:nvSpPr>
          <p:spPr>
            <a:xfrm>
              <a:off x="9551502" y="4310831"/>
              <a:ext cx="1318998" cy="1373168"/>
            </a:xfrm>
            <a:prstGeom prst="ellipse">
              <a:avLst/>
            </a:prstGeom>
            <a:gradFill flip="none" rotWithShape="1">
              <a:gsLst>
                <a:gs pos="0">
                  <a:schemeClr val="bg1"/>
                </a:gs>
                <a:gs pos="77000">
                  <a:schemeClr val="accent1">
                    <a:lumMod val="95000"/>
                    <a:lumOff val="5000"/>
                    <a:alpha val="0"/>
                  </a:schemeClr>
                </a:gs>
              </a:gsLst>
              <a:path path="circle">
                <a:fillToRect l="50000" t="50000" r="50000" b="50000"/>
              </a:path>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84" name="Rectangle 83">
              <a:extLst>
                <a:ext uri="{FF2B5EF4-FFF2-40B4-BE49-F238E27FC236}">
                  <a16:creationId xmlns:a16="http://schemas.microsoft.com/office/drawing/2014/main" id="{2840E913-C125-664D-B18A-8BC8240DE33B}"/>
                </a:ext>
              </a:extLst>
            </p:cNvPr>
            <p:cNvSpPr/>
            <p:nvPr/>
          </p:nvSpPr>
          <p:spPr>
            <a:xfrm>
              <a:off x="8070403" y="6372508"/>
              <a:ext cx="4069080" cy="451876"/>
            </a:xfrm>
            <a:prstGeom prst="rect">
              <a:avLst/>
            </a:prstGeom>
            <a:solidFill>
              <a:srgbClr val="0C32A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70" name="TextBox 69">
              <a:extLst>
                <a:ext uri="{FF2B5EF4-FFF2-40B4-BE49-F238E27FC236}">
                  <a16:creationId xmlns:a16="http://schemas.microsoft.com/office/drawing/2014/main" id="{3984E419-609C-29C0-590C-8DCF0264F2C2}"/>
                </a:ext>
              </a:extLst>
            </p:cNvPr>
            <p:cNvSpPr txBox="1"/>
            <p:nvPr/>
          </p:nvSpPr>
          <p:spPr>
            <a:xfrm>
              <a:off x="8143362" y="6508559"/>
              <a:ext cx="4040022"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Storage Engine for Dell AI Factory</a:t>
              </a:r>
            </a:p>
          </p:txBody>
        </p:sp>
        <p:sp>
          <p:nvSpPr>
            <p:cNvPr id="142" name="TextBox 141">
              <a:extLst>
                <a:ext uri="{FF2B5EF4-FFF2-40B4-BE49-F238E27FC236}">
                  <a16:creationId xmlns:a16="http://schemas.microsoft.com/office/drawing/2014/main" id="{0A705C52-27A8-FFF8-27AC-A8EAEEE3C0FD}"/>
                </a:ext>
              </a:extLst>
            </p:cNvPr>
            <p:cNvSpPr txBox="1"/>
            <p:nvPr/>
          </p:nvSpPr>
          <p:spPr>
            <a:xfrm>
              <a:off x="10901968" y="5566953"/>
              <a:ext cx="1318998" cy="400110"/>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Integration with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NVIDIA stack</a:t>
              </a:r>
              <a:endParaRPr kumimoji="0" lang="en-US" sz="1000" b="1" i="0" u="none" strike="noStrike" kern="1200" cap="none" spc="0" normalizeH="0" baseline="0" noProof="0">
                <a:ln>
                  <a:noFill/>
                </a:ln>
                <a:solidFill>
                  <a:srgbClr val="F4BB5E"/>
                </a:solidFill>
                <a:effectLst/>
                <a:uLnTx/>
                <a:uFillTx/>
                <a:latin typeface="Arial"/>
                <a:ea typeface="+mn-ea"/>
                <a:cs typeface="+mn-cs"/>
              </a:endParaRPr>
            </a:p>
          </p:txBody>
        </p:sp>
        <p:sp>
          <p:nvSpPr>
            <p:cNvPr id="143" name="TextBox 142">
              <a:extLst>
                <a:ext uri="{FF2B5EF4-FFF2-40B4-BE49-F238E27FC236}">
                  <a16:creationId xmlns:a16="http://schemas.microsoft.com/office/drawing/2014/main" id="{4D6E99A8-0E56-FD42-ED3F-65B30A2F0952}"/>
                </a:ext>
              </a:extLst>
            </p:cNvPr>
            <p:cNvSpPr txBox="1"/>
            <p:nvPr/>
          </p:nvSpPr>
          <p:spPr>
            <a:xfrm>
              <a:off x="9499971" y="3661821"/>
              <a:ext cx="1401997" cy="400110"/>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Handle massive datasets efficiently </a:t>
              </a:r>
              <a:endParaRPr kumimoji="0" lang="en-US" sz="1000" b="1" i="0" u="none" strike="noStrike" kern="1200" cap="none" spc="0" normalizeH="0" baseline="0" noProof="0">
                <a:ln>
                  <a:noFill/>
                </a:ln>
                <a:solidFill>
                  <a:srgbClr val="F4BB5E"/>
                </a:solidFill>
                <a:effectLst/>
                <a:uLnTx/>
                <a:uFillTx/>
                <a:latin typeface="Arial"/>
                <a:ea typeface="+mn-ea"/>
                <a:cs typeface="+mn-cs"/>
              </a:endParaRPr>
            </a:p>
          </p:txBody>
        </p:sp>
        <p:sp>
          <p:nvSpPr>
            <p:cNvPr id="144" name="TextBox 143">
              <a:extLst>
                <a:ext uri="{FF2B5EF4-FFF2-40B4-BE49-F238E27FC236}">
                  <a16:creationId xmlns:a16="http://schemas.microsoft.com/office/drawing/2014/main" id="{8AE92030-BB17-9CD9-81E0-57FE0E2BAFF6}"/>
                </a:ext>
              </a:extLst>
            </p:cNvPr>
            <p:cNvSpPr txBox="1"/>
            <p:nvPr/>
          </p:nvSpPr>
          <p:spPr>
            <a:xfrm>
              <a:off x="10965756" y="4274635"/>
              <a:ext cx="1088178" cy="400110"/>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AI-optimized</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performance</a:t>
              </a:r>
              <a:endParaRPr kumimoji="0" lang="en-US" sz="1000" b="1" i="0" u="none" strike="noStrike" kern="1200" cap="none" spc="0" normalizeH="0" baseline="0" noProof="0">
                <a:ln>
                  <a:noFill/>
                </a:ln>
                <a:solidFill>
                  <a:srgbClr val="F4BB5E"/>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C59542B4-3A9E-5C60-A5C9-F0BCF7B34544}"/>
                </a:ext>
              </a:extLst>
            </p:cNvPr>
            <p:cNvSpPr txBox="1"/>
            <p:nvPr/>
          </p:nvSpPr>
          <p:spPr>
            <a:xfrm>
              <a:off x="8401134" y="5551163"/>
              <a:ext cx="1148424" cy="553998"/>
            </a:xfrm>
            <a:prstGeom prst="rect">
              <a:avLst/>
            </a:prstGeom>
            <a:noFill/>
          </p:spPr>
          <p:txBody>
            <a:bodyPr wrap="square">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Comprehensive cybersecurity suite</a:t>
              </a:r>
              <a:endParaRPr kumimoji="0" lang="en-US" sz="1000" b="1" i="0" u="none" strike="noStrike" kern="1200" cap="none" spc="0" normalizeH="0" baseline="0" noProof="0">
                <a:ln>
                  <a:noFill/>
                </a:ln>
                <a:solidFill>
                  <a:srgbClr val="F4BB5E"/>
                </a:solidFill>
                <a:effectLst/>
                <a:uLnTx/>
                <a:uFillTx/>
                <a:latin typeface="Arial"/>
                <a:ea typeface="+mn-ea"/>
                <a:cs typeface="+mn-cs"/>
              </a:endParaRPr>
            </a:p>
          </p:txBody>
        </p:sp>
        <p:sp>
          <p:nvSpPr>
            <p:cNvPr id="146" name="TextBox 145">
              <a:extLst>
                <a:ext uri="{FF2B5EF4-FFF2-40B4-BE49-F238E27FC236}">
                  <a16:creationId xmlns:a16="http://schemas.microsoft.com/office/drawing/2014/main" id="{2B39C5FE-1C1F-E784-6489-7A971FBA4A86}"/>
                </a:ext>
              </a:extLst>
            </p:cNvPr>
            <p:cNvSpPr txBox="1"/>
            <p:nvPr/>
          </p:nvSpPr>
          <p:spPr>
            <a:xfrm>
              <a:off x="8121792" y="4315693"/>
              <a:ext cx="1334454" cy="400110"/>
            </a:xfrm>
            <a:prstGeom prst="rect">
              <a:avLst/>
            </a:prstGeom>
            <a:noFill/>
          </p:spPr>
          <p:txBody>
            <a:bodyPr wrap="square">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Flexible m</a:t>
              </a:r>
              <a:r>
                <a:rPr kumimoji="0" lang="en-US" sz="1000" b="1" i="0" u="none" strike="noStrike" kern="1200" cap="none" spc="0" normalizeH="0" baseline="0" noProof="0" err="1">
                  <a:ln>
                    <a:noFill/>
                  </a:ln>
                  <a:solidFill>
                    <a:srgbClr val="F4BB5E"/>
                  </a:solidFill>
                  <a:effectLst/>
                  <a:uLnTx/>
                  <a:uFillTx/>
                  <a:latin typeface="Arial" panose="020B0604020202020204" pitchFamily="34" charset="0"/>
                  <a:ea typeface="+mn-ea"/>
                  <a:cs typeface="Arial" panose="020B0604020202020204" pitchFamily="34" charset="0"/>
                </a:rPr>
                <a:t>ulticloud</a:t>
              </a: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 deployments</a:t>
              </a:r>
              <a:endParaRPr kumimoji="0" lang="en-US" sz="1000" b="1" i="0" u="none" strike="noStrike" kern="1200" cap="none" spc="0" normalizeH="0" baseline="0" noProof="0">
                <a:ln>
                  <a:noFill/>
                </a:ln>
                <a:solidFill>
                  <a:srgbClr val="F4BB5E"/>
                </a:solidFill>
                <a:effectLst/>
                <a:uLnTx/>
                <a:uFillTx/>
                <a:latin typeface="Arial"/>
                <a:ea typeface="+mn-ea"/>
                <a:cs typeface="+mn-cs"/>
              </a:endParaRPr>
            </a:p>
          </p:txBody>
        </p:sp>
        <p:pic>
          <p:nvPicPr>
            <p:cNvPr id="148" name="Graphic 147">
              <a:extLst>
                <a:ext uri="{FF2B5EF4-FFF2-40B4-BE49-F238E27FC236}">
                  <a16:creationId xmlns:a16="http://schemas.microsoft.com/office/drawing/2014/main" id="{BCDC1F74-BE4E-AA3F-7985-C98A8ED51DE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890206" y="4680362"/>
              <a:ext cx="546334" cy="610402"/>
            </a:xfrm>
            <a:prstGeom prst="rect">
              <a:avLst/>
            </a:prstGeom>
          </p:spPr>
        </p:pic>
        <p:grpSp>
          <p:nvGrpSpPr>
            <p:cNvPr id="175" name="Group 174">
              <a:extLst>
                <a:ext uri="{FF2B5EF4-FFF2-40B4-BE49-F238E27FC236}">
                  <a16:creationId xmlns:a16="http://schemas.microsoft.com/office/drawing/2014/main" id="{6C7CBE05-00B0-395A-2ADE-07487C8BEDB3}"/>
                </a:ext>
              </a:extLst>
            </p:cNvPr>
            <p:cNvGrpSpPr/>
            <p:nvPr/>
          </p:nvGrpSpPr>
          <p:grpSpPr>
            <a:xfrm>
              <a:off x="9408126" y="4226333"/>
              <a:ext cx="1488439" cy="1455948"/>
              <a:chOff x="9497230" y="4230357"/>
              <a:chExt cx="1308673" cy="1280106"/>
            </a:xfrm>
          </p:grpSpPr>
          <p:grpSp>
            <p:nvGrpSpPr>
              <p:cNvPr id="162" name="Group 161">
                <a:extLst>
                  <a:ext uri="{FF2B5EF4-FFF2-40B4-BE49-F238E27FC236}">
                    <a16:creationId xmlns:a16="http://schemas.microsoft.com/office/drawing/2014/main" id="{6FC27149-3D57-4C0B-AF99-C2A2378494FF}"/>
                  </a:ext>
                </a:extLst>
              </p:cNvPr>
              <p:cNvGrpSpPr/>
              <p:nvPr/>
            </p:nvGrpSpPr>
            <p:grpSpPr>
              <a:xfrm>
                <a:off x="9497230" y="4290031"/>
                <a:ext cx="1270626" cy="1220432"/>
                <a:chOff x="9500246" y="4290031"/>
                <a:chExt cx="1270626" cy="1220432"/>
              </a:xfrm>
            </p:grpSpPr>
            <p:sp>
              <p:nvSpPr>
                <p:cNvPr id="149" name="Arc 148">
                  <a:extLst>
                    <a:ext uri="{FF2B5EF4-FFF2-40B4-BE49-F238E27FC236}">
                      <a16:creationId xmlns:a16="http://schemas.microsoft.com/office/drawing/2014/main" id="{0113CF48-DDEA-A75A-40FA-6AEFEE96E3B9}"/>
                    </a:ext>
                  </a:extLst>
                </p:cNvPr>
                <p:cNvSpPr/>
                <p:nvPr/>
              </p:nvSpPr>
              <p:spPr>
                <a:xfrm>
                  <a:off x="9500246" y="4290031"/>
                  <a:ext cx="1208964" cy="1208962"/>
                </a:xfrm>
                <a:prstGeom prst="arc">
                  <a:avLst>
                    <a:gd name="adj1" fmla="val 14726388"/>
                    <a:gd name="adj2" fmla="val 17659459"/>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58" name="Arc 157">
                  <a:extLst>
                    <a:ext uri="{FF2B5EF4-FFF2-40B4-BE49-F238E27FC236}">
                      <a16:creationId xmlns:a16="http://schemas.microsoft.com/office/drawing/2014/main" id="{7784B1BB-BB06-1A28-214B-5FFEA113EBAF}"/>
                    </a:ext>
                  </a:extLst>
                </p:cNvPr>
                <p:cNvSpPr/>
                <p:nvPr/>
              </p:nvSpPr>
              <p:spPr>
                <a:xfrm rot="12960000">
                  <a:off x="9561907" y="4301500"/>
                  <a:ext cx="1208964" cy="1208962"/>
                </a:xfrm>
                <a:prstGeom prst="arc">
                  <a:avLst>
                    <a:gd name="adj1" fmla="val 14726388"/>
                    <a:gd name="adj2" fmla="val 17659459"/>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59" name="Arc 158">
                  <a:extLst>
                    <a:ext uri="{FF2B5EF4-FFF2-40B4-BE49-F238E27FC236}">
                      <a16:creationId xmlns:a16="http://schemas.microsoft.com/office/drawing/2014/main" id="{E3B6B851-4A6B-8946-54AF-B86183BABA40}"/>
                    </a:ext>
                  </a:extLst>
                </p:cNvPr>
                <p:cNvSpPr/>
                <p:nvPr/>
              </p:nvSpPr>
              <p:spPr>
                <a:xfrm rot="8640000">
                  <a:off x="9561907" y="4301500"/>
                  <a:ext cx="1208964" cy="1208962"/>
                </a:xfrm>
                <a:prstGeom prst="arc">
                  <a:avLst>
                    <a:gd name="adj1" fmla="val 14726388"/>
                    <a:gd name="adj2" fmla="val 17659459"/>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60" name="Arc 159">
                  <a:extLst>
                    <a:ext uri="{FF2B5EF4-FFF2-40B4-BE49-F238E27FC236}">
                      <a16:creationId xmlns:a16="http://schemas.microsoft.com/office/drawing/2014/main" id="{050F6F40-F40A-B452-FA01-5DEC0CB63D40}"/>
                    </a:ext>
                  </a:extLst>
                </p:cNvPr>
                <p:cNvSpPr/>
                <p:nvPr/>
              </p:nvSpPr>
              <p:spPr>
                <a:xfrm rot="4320000">
                  <a:off x="9561907" y="4301500"/>
                  <a:ext cx="1208964" cy="1208962"/>
                </a:xfrm>
                <a:prstGeom prst="arc">
                  <a:avLst>
                    <a:gd name="adj1" fmla="val 14726388"/>
                    <a:gd name="adj2" fmla="val 17659459"/>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61" name="Arc 160">
                  <a:extLst>
                    <a:ext uri="{FF2B5EF4-FFF2-40B4-BE49-F238E27FC236}">
                      <a16:creationId xmlns:a16="http://schemas.microsoft.com/office/drawing/2014/main" id="{50B85D1E-9854-9764-1059-4E725CC7D2A2}"/>
                    </a:ext>
                  </a:extLst>
                </p:cNvPr>
                <p:cNvSpPr/>
                <p:nvPr/>
              </p:nvSpPr>
              <p:spPr>
                <a:xfrm rot="17280000">
                  <a:off x="9561909" y="4301500"/>
                  <a:ext cx="1208964" cy="1208962"/>
                </a:xfrm>
                <a:prstGeom prst="arc">
                  <a:avLst>
                    <a:gd name="adj1" fmla="val 14726388"/>
                    <a:gd name="adj2" fmla="val 17659459"/>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nvGrpSpPr>
              <p:cNvPr id="135" name="Group 134">
                <a:extLst>
                  <a:ext uri="{FF2B5EF4-FFF2-40B4-BE49-F238E27FC236}">
                    <a16:creationId xmlns:a16="http://schemas.microsoft.com/office/drawing/2014/main" id="{F0EEB020-3F3C-7313-F08B-8FA07AA45BD5}"/>
                  </a:ext>
                </a:extLst>
              </p:cNvPr>
              <p:cNvGrpSpPr/>
              <p:nvPr/>
            </p:nvGrpSpPr>
            <p:grpSpPr>
              <a:xfrm>
                <a:off x="10078612" y="4230357"/>
                <a:ext cx="153886" cy="153886"/>
                <a:chOff x="8655087" y="3717476"/>
                <a:chExt cx="155983" cy="155983"/>
              </a:xfrm>
            </p:grpSpPr>
            <p:sp>
              <p:nvSpPr>
                <p:cNvPr id="136" name="Oval 135">
                  <a:extLst>
                    <a:ext uri="{FF2B5EF4-FFF2-40B4-BE49-F238E27FC236}">
                      <a16:creationId xmlns:a16="http://schemas.microsoft.com/office/drawing/2014/main" id="{50498DF0-381C-4606-B7E3-DAE66742C70F}"/>
                    </a:ext>
                  </a:extLst>
                </p:cNvPr>
                <p:cNvSpPr/>
                <p:nvPr/>
              </p:nvSpPr>
              <p:spPr>
                <a:xfrm>
                  <a:off x="8655087" y="3717476"/>
                  <a:ext cx="155983" cy="155983"/>
                </a:xfrm>
                <a:prstGeom prst="ellipse">
                  <a:avLst/>
                </a:prstGeom>
                <a:solidFill>
                  <a:srgbClr val="0C2E69"/>
                </a:solidFill>
                <a:ln w="6350">
                  <a:solidFill>
                    <a:schemeClr val="bg1">
                      <a:lumMod val="40000"/>
                      <a:lumOff val="60000"/>
                    </a:schemeClr>
                  </a:solidFill>
                </a:ln>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37" name="Oval 136">
                  <a:extLst>
                    <a:ext uri="{FF2B5EF4-FFF2-40B4-BE49-F238E27FC236}">
                      <a16:creationId xmlns:a16="http://schemas.microsoft.com/office/drawing/2014/main" id="{F2F2913D-AE5E-4D1D-D874-7712476C601A}"/>
                    </a:ext>
                  </a:extLst>
                </p:cNvPr>
                <p:cNvSpPr/>
                <p:nvPr/>
              </p:nvSpPr>
              <p:spPr>
                <a:xfrm>
                  <a:off x="8680298" y="3742687"/>
                  <a:ext cx="105562" cy="105562"/>
                </a:xfrm>
                <a:prstGeom prst="ellipse">
                  <a:avLst/>
                </a:prstGeom>
                <a:ln/>
                <a:effectLst>
                  <a:outerShdw blurRad="63500" algn="ctr" rotWithShape="0">
                    <a:prstClr val="black">
                      <a:alpha val="3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3" name="Group 162">
                <a:extLst>
                  <a:ext uri="{FF2B5EF4-FFF2-40B4-BE49-F238E27FC236}">
                    <a16:creationId xmlns:a16="http://schemas.microsoft.com/office/drawing/2014/main" id="{A28DA4CE-E666-32BA-5902-008ECFE5E530}"/>
                  </a:ext>
                </a:extLst>
              </p:cNvPr>
              <p:cNvGrpSpPr/>
              <p:nvPr/>
            </p:nvGrpSpPr>
            <p:grpSpPr>
              <a:xfrm>
                <a:off x="10652017" y="4643742"/>
                <a:ext cx="153886" cy="153886"/>
                <a:chOff x="8655087" y="3717476"/>
                <a:chExt cx="155983" cy="155983"/>
              </a:xfrm>
            </p:grpSpPr>
            <p:sp>
              <p:nvSpPr>
                <p:cNvPr id="164" name="Oval 163">
                  <a:extLst>
                    <a:ext uri="{FF2B5EF4-FFF2-40B4-BE49-F238E27FC236}">
                      <a16:creationId xmlns:a16="http://schemas.microsoft.com/office/drawing/2014/main" id="{8D250CCB-56BE-4F6B-3EE2-FBCC60D6C955}"/>
                    </a:ext>
                  </a:extLst>
                </p:cNvPr>
                <p:cNvSpPr/>
                <p:nvPr/>
              </p:nvSpPr>
              <p:spPr>
                <a:xfrm>
                  <a:off x="8655087" y="3717476"/>
                  <a:ext cx="155983" cy="155983"/>
                </a:xfrm>
                <a:prstGeom prst="ellipse">
                  <a:avLst/>
                </a:prstGeom>
                <a:solidFill>
                  <a:srgbClr val="0C2E69"/>
                </a:solidFill>
                <a:ln w="6350">
                  <a:solidFill>
                    <a:schemeClr val="bg1">
                      <a:lumMod val="40000"/>
                      <a:lumOff val="60000"/>
                    </a:schemeClr>
                  </a:solidFill>
                </a:ln>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65" name="Oval 164">
                  <a:extLst>
                    <a:ext uri="{FF2B5EF4-FFF2-40B4-BE49-F238E27FC236}">
                      <a16:creationId xmlns:a16="http://schemas.microsoft.com/office/drawing/2014/main" id="{7D644E56-2EC7-7F01-8633-368ECCCF37E8}"/>
                    </a:ext>
                  </a:extLst>
                </p:cNvPr>
                <p:cNvSpPr/>
                <p:nvPr/>
              </p:nvSpPr>
              <p:spPr>
                <a:xfrm>
                  <a:off x="8680298" y="3742687"/>
                  <a:ext cx="105562" cy="105562"/>
                </a:xfrm>
                <a:prstGeom prst="ellipse">
                  <a:avLst/>
                </a:prstGeom>
                <a:ln/>
                <a:effectLst>
                  <a:outerShdw blurRad="63500" algn="ctr" rotWithShape="0">
                    <a:prstClr val="black">
                      <a:alpha val="3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6" name="Group 165">
                <a:extLst>
                  <a:ext uri="{FF2B5EF4-FFF2-40B4-BE49-F238E27FC236}">
                    <a16:creationId xmlns:a16="http://schemas.microsoft.com/office/drawing/2014/main" id="{981FBEF2-0284-3319-90A8-48F57F1BF23E}"/>
                  </a:ext>
                </a:extLst>
              </p:cNvPr>
              <p:cNvGrpSpPr/>
              <p:nvPr/>
            </p:nvGrpSpPr>
            <p:grpSpPr>
              <a:xfrm>
                <a:off x="9519812" y="4636122"/>
                <a:ext cx="153886" cy="153886"/>
                <a:chOff x="8655087" y="3717476"/>
                <a:chExt cx="155983" cy="155983"/>
              </a:xfrm>
            </p:grpSpPr>
            <p:sp>
              <p:nvSpPr>
                <p:cNvPr id="167" name="Oval 166">
                  <a:extLst>
                    <a:ext uri="{FF2B5EF4-FFF2-40B4-BE49-F238E27FC236}">
                      <a16:creationId xmlns:a16="http://schemas.microsoft.com/office/drawing/2014/main" id="{734AC459-BAC4-C280-6742-9B2FC74773D3}"/>
                    </a:ext>
                  </a:extLst>
                </p:cNvPr>
                <p:cNvSpPr/>
                <p:nvPr/>
              </p:nvSpPr>
              <p:spPr>
                <a:xfrm>
                  <a:off x="8655087" y="3717476"/>
                  <a:ext cx="155983" cy="155983"/>
                </a:xfrm>
                <a:prstGeom prst="ellipse">
                  <a:avLst/>
                </a:prstGeom>
                <a:solidFill>
                  <a:srgbClr val="0C2E69"/>
                </a:solidFill>
                <a:ln w="6350">
                  <a:solidFill>
                    <a:schemeClr val="bg1">
                      <a:lumMod val="40000"/>
                      <a:lumOff val="60000"/>
                    </a:schemeClr>
                  </a:solidFill>
                </a:ln>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68" name="Oval 167">
                  <a:extLst>
                    <a:ext uri="{FF2B5EF4-FFF2-40B4-BE49-F238E27FC236}">
                      <a16:creationId xmlns:a16="http://schemas.microsoft.com/office/drawing/2014/main" id="{C4D4E6B0-1ECC-17F0-FDB8-A47067AFF66C}"/>
                    </a:ext>
                  </a:extLst>
                </p:cNvPr>
                <p:cNvSpPr/>
                <p:nvPr/>
              </p:nvSpPr>
              <p:spPr>
                <a:xfrm>
                  <a:off x="8680298" y="3742687"/>
                  <a:ext cx="105562" cy="105562"/>
                </a:xfrm>
                <a:prstGeom prst="ellipse">
                  <a:avLst/>
                </a:prstGeom>
                <a:ln/>
                <a:effectLst>
                  <a:outerShdw blurRad="63500" algn="ctr" rotWithShape="0">
                    <a:prstClr val="black">
                      <a:alpha val="3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9" name="Group 168">
                <a:extLst>
                  <a:ext uri="{FF2B5EF4-FFF2-40B4-BE49-F238E27FC236}">
                    <a16:creationId xmlns:a16="http://schemas.microsoft.com/office/drawing/2014/main" id="{F98927DA-C755-14CE-CA88-2754744A38C6}"/>
                  </a:ext>
                </a:extLst>
              </p:cNvPr>
              <p:cNvGrpSpPr/>
              <p:nvPr/>
            </p:nvGrpSpPr>
            <p:grpSpPr>
              <a:xfrm>
                <a:off x="9727457" y="5314937"/>
                <a:ext cx="153886" cy="153886"/>
                <a:chOff x="8655087" y="3717476"/>
                <a:chExt cx="155983" cy="155983"/>
              </a:xfrm>
            </p:grpSpPr>
            <p:sp>
              <p:nvSpPr>
                <p:cNvPr id="170" name="Oval 169">
                  <a:extLst>
                    <a:ext uri="{FF2B5EF4-FFF2-40B4-BE49-F238E27FC236}">
                      <a16:creationId xmlns:a16="http://schemas.microsoft.com/office/drawing/2014/main" id="{F0C5EF6A-B5E4-CC51-9DE9-5B3430626ACC}"/>
                    </a:ext>
                  </a:extLst>
                </p:cNvPr>
                <p:cNvSpPr/>
                <p:nvPr/>
              </p:nvSpPr>
              <p:spPr>
                <a:xfrm>
                  <a:off x="8655087" y="3717476"/>
                  <a:ext cx="155983" cy="155983"/>
                </a:xfrm>
                <a:prstGeom prst="ellipse">
                  <a:avLst/>
                </a:prstGeom>
                <a:solidFill>
                  <a:srgbClr val="0C2E69"/>
                </a:solidFill>
                <a:ln w="6350">
                  <a:solidFill>
                    <a:schemeClr val="bg1">
                      <a:lumMod val="40000"/>
                      <a:lumOff val="60000"/>
                    </a:schemeClr>
                  </a:solidFill>
                </a:ln>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71" name="Oval 170">
                  <a:extLst>
                    <a:ext uri="{FF2B5EF4-FFF2-40B4-BE49-F238E27FC236}">
                      <a16:creationId xmlns:a16="http://schemas.microsoft.com/office/drawing/2014/main" id="{906F5225-B7E9-10CD-E182-C9EBE395578B}"/>
                    </a:ext>
                  </a:extLst>
                </p:cNvPr>
                <p:cNvSpPr/>
                <p:nvPr/>
              </p:nvSpPr>
              <p:spPr>
                <a:xfrm>
                  <a:off x="8680298" y="3742687"/>
                  <a:ext cx="105562" cy="105562"/>
                </a:xfrm>
                <a:prstGeom prst="ellipse">
                  <a:avLst/>
                </a:prstGeom>
                <a:ln/>
                <a:effectLst>
                  <a:outerShdw blurRad="63500" algn="ctr" rotWithShape="0">
                    <a:prstClr val="black">
                      <a:alpha val="3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2" name="Group 171">
                <a:extLst>
                  <a:ext uri="{FF2B5EF4-FFF2-40B4-BE49-F238E27FC236}">
                    <a16:creationId xmlns:a16="http://schemas.microsoft.com/office/drawing/2014/main" id="{CEE81158-7973-BB37-F82D-1AF710A8CE79}"/>
                  </a:ext>
                </a:extLst>
              </p:cNvPr>
              <p:cNvGrpSpPr/>
              <p:nvPr/>
            </p:nvGrpSpPr>
            <p:grpSpPr>
              <a:xfrm>
                <a:off x="10458977" y="5299697"/>
                <a:ext cx="153886" cy="153886"/>
                <a:chOff x="8655087" y="3717476"/>
                <a:chExt cx="155983" cy="155983"/>
              </a:xfrm>
            </p:grpSpPr>
            <p:sp>
              <p:nvSpPr>
                <p:cNvPr id="173" name="Oval 172">
                  <a:extLst>
                    <a:ext uri="{FF2B5EF4-FFF2-40B4-BE49-F238E27FC236}">
                      <a16:creationId xmlns:a16="http://schemas.microsoft.com/office/drawing/2014/main" id="{4159D471-5F66-04DB-7DBF-06E40991486A}"/>
                    </a:ext>
                  </a:extLst>
                </p:cNvPr>
                <p:cNvSpPr/>
                <p:nvPr/>
              </p:nvSpPr>
              <p:spPr>
                <a:xfrm>
                  <a:off x="8655087" y="3717476"/>
                  <a:ext cx="155983" cy="155983"/>
                </a:xfrm>
                <a:prstGeom prst="ellipse">
                  <a:avLst/>
                </a:prstGeom>
                <a:solidFill>
                  <a:srgbClr val="0C2E69"/>
                </a:solidFill>
                <a:ln w="6350">
                  <a:solidFill>
                    <a:schemeClr val="bg1">
                      <a:lumMod val="40000"/>
                      <a:lumOff val="60000"/>
                    </a:schemeClr>
                  </a:solidFill>
                </a:ln>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74" name="Oval 173">
                  <a:extLst>
                    <a:ext uri="{FF2B5EF4-FFF2-40B4-BE49-F238E27FC236}">
                      <a16:creationId xmlns:a16="http://schemas.microsoft.com/office/drawing/2014/main" id="{31AA0B42-BB1E-264B-BCB6-BC0DF4717DDA}"/>
                    </a:ext>
                  </a:extLst>
                </p:cNvPr>
                <p:cNvSpPr/>
                <p:nvPr/>
              </p:nvSpPr>
              <p:spPr>
                <a:xfrm>
                  <a:off x="8680298" y="3742687"/>
                  <a:ext cx="105562" cy="105562"/>
                </a:xfrm>
                <a:prstGeom prst="ellipse">
                  <a:avLst/>
                </a:prstGeom>
                <a:ln/>
                <a:effectLst>
                  <a:outerShdw blurRad="63500" algn="ctr" rotWithShape="0">
                    <a:prstClr val="black">
                      <a:alpha val="3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cxnSp>
          <p:nvCxnSpPr>
            <p:cNvPr id="179" name="Straight Connector 178">
              <a:extLst>
                <a:ext uri="{FF2B5EF4-FFF2-40B4-BE49-F238E27FC236}">
                  <a16:creationId xmlns:a16="http://schemas.microsoft.com/office/drawing/2014/main" id="{D5BEA46F-BB97-DBE0-0048-34939C1A9208}"/>
                </a:ext>
              </a:extLst>
            </p:cNvPr>
            <p:cNvCxnSpPr>
              <a:cxnSpLocks/>
            </p:cNvCxnSpPr>
            <p:nvPr/>
          </p:nvCxnSpPr>
          <p:spPr>
            <a:xfrm>
              <a:off x="10179577" y="4114403"/>
              <a:ext cx="0" cy="114401"/>
            </a:xfrm>
            <a:prstGeom prst="line">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94E21E49-04B2-690D-8844-9D2B2120959C}"/>
                </a:ext>
              </a:extLst>
            </p:cNvPr>
            <p:cNvCxnSpPr>
              <a:cxnSpLocks/>
            </p:cNvCxnSpPr>
            <p:nvPr/>
          </p:nvCxnSpPr>
          <p:spPr>
            <a:xfrm flipH="1">
              <a:off x="10893553" y="4731907"/>
              <a:ext cx="114834" cy="27734"/>
            </a:xfrm>
            <a:prstGeom prst="line">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FF0E1523-24A3-880A-78DA-8D96EF15F2C8}"/>
                </a:ext>
              </a:extLst>
            </p:cNvPr>
            <p:cNvCxnSpPr>
              <a:cxnSpLocks/>
            </p:cNvCxnSpPr>
            <p:nvPr/>
          </p:nvCxnSpPr>
          <p:spPr>
            <a:xfrm>
              <a:off x="9316210" y="4712407"/>
              <a:ext cx="125667" cy="32067"/>
            </a:xfrm>
            <a:prstGeom prst="line">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274C0D09-B3BC-D9E7-CC3D-CCA6385C0471}"/>
                </a:ext>
              </a:extLst>
            </p:cNvPr>
            <p:cNvCxnSpPr>
              <a:cxnSpLocks/>
            </p:cNvCxnSpPr>
            <p:nvPr/>
          </p:nvCxnSpPr>
          <p:spPr>
            <a:xfrm flipV="1">
              <a:off x="9643378" y="5613312"/>
              <a:ext cx="60667" cy="91434"/>
            </a:xfrm>
            <a:prstGeom prst="line">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5B9CF5D-4376-5C3A-103F-F2448EB48DC6}"/>
                </a:ext>
              </a:extLst>
            </p:cNvPr>
            <p:cNvCxnSpPr>
              <a:cxnSpLocks/>
            </p:cNvCxnSpPr>
            <p:nvPr/>
          </p:nvCxnSpPr>
          <p:spPr>
            <a:xfrm flipH="1" flipV="1">
              <a:off x="10650884" y="5595979"/>
              <a:ext cx="71500" cy="84934"/>
            </a:xfrm>
            <a:prstGeom prst="line">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6B8DA150-B7D0-A705-1328-AD79B8D76D08}"/>
              </a:ext>
            </a:extLst>
          </p:cNvPr>
          <p:cNvGrpSpPr/>
          <p:nvPr/>
        </p:nvGrpSpPr>
        <p:grpSpPr>
          <a:xfrm>
            <a:off x="8122920" y="0"/>
            <a:ext cx="4069080" cy="3219998"/>
            <a:chOff x="8122920" y="0"/>
            <a:chExt cx="4069080" cy="3219998"/>
          </a:xfrm>
        </p:grpSpPr>
        <p:sp>
          <p:nvSpPr>
            <p:cNvPr id="13" name="Rectangle 12">
              <a:extLst>
                <a:ext uri="{FF2B5EF4-FFF2-40B4-BE49-F238E27FC236}">
                  <a16:creationId xmlns:a16="http://schemas.microsoft.com/office/drawing/2014/main" id="{59F2C6B1-1099-C562-5DA1-E89B4B06764F}"/>
                </a:ext>
              </a:extLst>
            </p:cNvPr>
            <p:cNvSpPr/>
            <p:nvPr/>
          </p:nvSpPr>
          <p:spPr>
            <a:xfrm>
              <a:off x="9671051" y="651059"/>
              <a:ext cx="984250" cy="161741"/>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77" name="Rectangle 76">
              <a:extLst>
                <a:ext uri="{FF2B5EF4-FFF2-40B4-BE49-F238E27FC236}">
                  <a16:creationId xmlns:a16="http://schemas.microsoft.com/office/drawing/2014/main" id="{553AAC30-5976-3FD5-875B-6FBC89720B21}"/>
                </a:ext>
              </a:extLst>
            </p:cNvPr>
            <p:cNvSpPr/>
            <p:nvPr/>
          </p:nvSpPr>
          <p:spPr>
            <a:xfrm>
              <a:off x="812292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82" name="TextBox 81">
              <a:extLst>
                <a:ext uri="{FF2B5EF4-FFF2-40B4-BE49-F238E27FC236}">
                  <a16:creationId xmlns:a16="http://schemas.microsoft.com/office/drawing/2014/main" id="{271B3C86-DB06-918D-6352-8071DC35FDE7}"/>
                </a:ext>
              </a:extLst>
            </p:cNvPr>
            <p:cNvSpPr txBox="1"/>
            <p:nvPr/>
          </p:nvSpPr>
          <p:spPr>
            <a:xfrm>
              <a:off x="8680298" y="102828"/>
              <a:ext cx="2998558"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Measured Performance</a:t>
              </a:r>
            </a:p>
          </p:txBody>
        </p:sp>
        <p:sp>
          <p:nvSpPr>
            <p:cNvPr id="14" name="Rectangle 13">
              <a:extLst>
                <a:ext uri="{FF2B5EF4-FFF2-40B4-BE49-F238E27FC236}">
                  <a16:creationId xmlns:a16="http://schemas.microsoft.com/office/drawing/2014/main" id="{D4AD0C5A-968F-465D-F8EC-48974B1441CB}"/>
                </a:ext>
              </a:extLst>
            </p:cNvPr>
            <p:cNvSpPr/>
            <p:nvPr/>
          </p:nvSpPr>
          <p:spPr>
            <a:xfrm>
              <a:off x="10600477" y="2111261"/>
              <a:ext cx="1262698" cy="10998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C000"/>
                  </a:solidFill>
                  <a:effectLst/>
                  <a:uLnTx/>
                  <a:uFillTx/>
                  <a:latin typeface="Arial"/>
                  <a:ea typeface="+mn-ea"/>
                  <a:cs typeface="+mn-cs"/>
                </a:rPr>
                <a:t>50%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Nova Light"/>
                  <a:ea typeface="+mn-ea"/>
                  <a:cs typeface="Arial"/>
                </a:rPr>
                <a:t>Lower storage footprint</a:t>
              </a:r>
              <a:r>
                <a:rPr kumimoji="0" lang="en-US" sz="1400" b="0" i="0" u="none" strike="noStrike" kern="1200" cap="none" spc="0" normalizeH="0" baseline="30000" noProof="0">
                  <a:ln>
                    <a:noFill/>
                  </a:ln>
                  <a:solidFill>
                    <a:srgbClr val="FFFFFF"/>
                  </a:solidFill>
                  <a:effectLst/>
                  <a:uLnTx/>
                  <a:uFillTx/>
                  <a:latin typeface="Arial Nova Light"/>
                  <a:ea typeface="+mn-ea"/>
                  <a:cs typeface="Arial"/>
                </a:rPr>
                <a:t>5</a:t>
              </a:r>
            </a:p>
          </p:txBody>
        </p:sp>
        <p:sp>
          <p:nvSpPr>
            <p:cNvPr id="21" name="Rectangle 20">
              <a:extLst>
                <a:ext uri="{FF2B5EF4-FFF2-40B4-BE49-F238E27FC236}">
                  <a16:creationId xmlns:a16="http://schemas.microsoft.com/office/drawing/2014/main" id="{4022D644-061E-F3A3-C340-5EF8C25FC88A}"/>
                </a:ext>
              </a:extLst>
            </p:cNvPr>
            <p:cNvSpPr/>
            <p:nvPr/>
          </p:nvSpPr>
          <p:spPr>
            <a:xfrm>
              <a:off x="8586855" y="671597"/>
              <a:ext cx="1571443" cy="1099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C000"/>
                  </a:solidFill>
                  <a:effectLst/>
                  <a:uLnTx/>
                  <a:uFillTx/>
                  <a:latin typeface="Arial"/>
                  <a:ea typeface="+mn-ea"/>
                  <a:cs typeface="+mn-cs"/>
                </a:rPr>
                <a:t>4+ TB/s</a:t>
              </a:r>
            </a:p>
            <a:p>
              <a:pPr marL="4445" marR="0" lvl="0" indent="0" algn="l" defTabSz="71114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Nova Light"/>
                  <a:ea typeface="+mn-ea"/>
                  <a:cs typeface="Arial"/>
                </a:rPr>
                <a:t>per cluster maximum speed throughput</a:t>
              </a:r>
              <a:r>
                <a:rPr kumimoji="0" lang="en-US" sz="1400" b="0" i="0" u="none" strike="noStrike" kern="1200" cap="none" spc="0" normalizeH="0" baseline="30000" noProof="0">
                  <a:ln>
                    <a:noFill/>
                  </a:ln>
                  <a:solidFill>
                    <a:srgbClr val="FFFFFF"/>
                  </a:solidFill>
                  <a:effectLst/>
                  <a:uLnTx/>
                  <a:uFillTx/>
                  <a:latin typeface="Arial Nova Light"/>
                  <a:ea typeface="+mn-ea"/>
                  <a:cs typeface="Arial"/>
                </a:rPr>
                <a:t>3</a:t>
              </a:r>
            </a:p>
          </p:txBody>
        </p:sp>
        <p:sp>
          <p:nvSpPr>
            <p:cNvPr id="36" name="Rectangle 35">
              <a:extLst>
                <a:ext uri="{FF2B5EF4-FFF2-40B4-BE49-F238E27FC236}">
                  <a16:creationId xmlns:a16="http://schemas.microsoft.com/office/drawing/2014/main" id="{7A8A7D70-E6BE-E1B0-A89F-453B5D3F0501}"/>
                </a:ext>
              </a:extLst>
            </p:cNvPr>
            <p:cNvSpPr/>
            <p:nvPr/>
          </p:nvSpPr>
          <p:spPr>
            <a:xfrm>
              <a:off x="8585238" y="2120103"/>
              <a:ext cx="1720085" cy="1099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C000"/>
                  </a:solidFill>
                  <a:effectLst/>
                  <a:uLnTx/>
                  <a:uFillTx/>
                  <a:latin typeface="Arial"/>
                  <a:ea typeface="+mn-ea"/>
                  <a:cs typeface="+mn-cs"/>
                </a:rPr>
                <a:t>350+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Nova Light"/>
                  <a:ea typeface="+mn-ea"/>
                  <a:cs typeface="Arial"/>
                </a:rPr>
                <a:t>Industry integrations and app certifications</a:t>
              </a:r>
            </a:p>
          </p:txBody>
        </p:sp>
        <p:sp>
          <p:nvSpPr>
            <p:cNvPr id="40" name="Rectangle 39">
              <a:extLst>
                <a:ext uri="{FF2B5EF4-FFF2-40B4-BE49-F238E27FC236}">
                  <a16:creationId xmlns:a16="http://schemas.microsoft.com/office/drawing/2014/main" id="{C910F8B0-3111-04A6-2756-18C08F8DFA8C}"/>
                </a:ext>
              </a:extLst>
            </p:cNvPr>
            <p:cNvSpPr/>
            <p:nvPr/>
          </p:nvSpPr>
          <p:spPr>
            <a:xfrm>
              <a:off x="10371871" y="684153"/>
              <a:ext cx="1651539" cy="1099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C000"/>
                  </a:solidFill>
                  <a:effectLst/>
                  <a:uLnTx/>
                  <a:uFillTx/>
                  <a:latin typeface="Arial"/>
                  <a:ea typeface="+mn-ea"/>
                  <a:cs typeface="+mn-cs"/>
                </a:rPr>
                <a:t>3X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Nova Light"/>
                  <a:ea typeface="+mn-ea"/>
                  <a:cs typeface="Arial"/>
                </a:rPr>
                <a:t>write throughput per RU compared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Nova Light"/>
                  <a:ea typeface="+mn-ea"/>
                  <a:cs typeface="Arial"/>
                </a:rPr>
                <a:t>competition</a:t>
              </a:r>
              <a:r>
                <a:rPr kumimoji="0" lang="en-US" sz="1400" b="0" i="0" u="none" strike="noStrike" kern="1200" cap="none" spc="0" normalizeH="0" baseline="30000" noProof="0">
                  <a:ln>
                    <a:noFill/>
                  </a:ln>
                  <a:solidFill>
                    <a:srgbClr val="FFFFFF"/>
                  </a:solidFill>
                  <a:effectLst/>
                  <a:uLnTx/>
                  <a:uFillTx/>
                  <a:latin typeface="Arial Nova Light"/>
                  <a:ea typeface="+mn-ea"/>
                  <a:cs typeface="Arial"/>
                </a:rPr>
                <a:t>4</a:t>
              </a:r>
            </a:p>
          </p:txBody>
        </p:sp>
      </p:grpSp>
      <p:grpSp>
        <p:nvGrpSpPr>
          <p:cNvPr id="69" name="Group 68">
            <a:extLst>
              <a:ext uri="{FF2B5EF4-FFF2-40B4-BE49-F238E27FC236}">
                <a16:creationId xmlns:a16="http://schemas.microsoft.com/office/drawing/2014/main" id="{0CC3CF8F-B52F-8397-B7F7-99C2A86D3F8D}"/>
              </a:ext>
            </a:extLst>
          </p:cNvPr>
          <p:cNvGrpSpPr/>
          <p:nvPr/>
        </p:nvGrpSpPr>
        <p:grpSpPr>
          <a:xfrm>
            <a:off x="4063856" y="0"/>
            <a:ext cx="4082056" cy="3503465"/>
            <a:chOff x="4063856" y="0"/>
            <a:chExt cx="4082056" cy="3503465"/>
          </a:xfrm>
        </p:grpSpPr>
        <p:sp>
          <p:nvSpPr>
            <p:cNvPr id="15" name="Rectangle 14">
              <a:extLst>
                <a:ext uri="{FF2B5EF4-FFF2-40B4-BE49-F238E27FC236}">
                  <a16:creationId xmlns:a16="http://schemas.microsoft.com/office/drawing/2014/main" id="{C4CADBD0-5159-A307-E420-1B4F6E02BF05}"/>
                </a:ext>
              </a:extLst>
            </p:cNvPr>
            <p:cNvSpPr/>
            <p:nvPr/>
          </p:nvSpPr>
          <p:spPr>
            <a:xfrm>
              <a:off x="4076832" y="74465"/>
              <a:ext cx="4069080" cy="34290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4" name="TextBox 3">
              <a:extLst>
                <a:ext uri="{FF2B5EF4-FFF2-40B4-BE49-F238E27FC236}">
                  <a16:creationId xmlns:a16="http://schemas.microsoft.com/office/drawing/2014/main" id="{CD1CB435-CB00-C025-9436-924DD68399BB}"/>
                </a:ext>
              </a:extLst>
            </p:cNvPr>
            <p:cNvSpPr txBox="1"/>
            <p:nvPr/>
          </p:nvSpPr>
          <p:spPr>
            <a:xfrm>
              <a:off x="4955430" y="708546"/>
              <a:ext cx="2740770" cy="553998"/>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4BB5E"/>
                  </a:solidFill>
                  <a:effectLst/>
                  <a:uLnTx/>
                  <a:uFillTx/>
                  <a:latin typeface="Arial"/>
                  <a:ea typeface="+mn-ea"/>
                  <a:cs typeface="Arial" panose="020B0604020202020204" pitchFamily="34" charset="0"/>
                </a:rPr>
                <a:t>25k+</a:t>
              </a:r>
              <a:r>
                <a:rPr kumimoji="0" lang="en-US" sz="1200" b="0" i="0" u="none" strike="noStrike" kern="1200" cap="none" spc="0" normalizeH="0" baseline="0" noProof="0">
                  <a:ln>
                    <a:noFill/>
                  </a:ln>
                  <a:solidFill>
                    <a:srgbClr val="FFFFFF"/>
                  </a:solidFill>
                  <a:effectLst/>
                  <a:uLnTx/>
                  <a:uFillTx/>
                  <a:latin typeface="Arial"/>
                  <a:ea typeface="+mn-ea"/>
                  <a:cs typeface="+mn-cs"/>
                </a:rPr>
                <a:t> </a:t>
              </a:r>
              <a:r>
                <a:rPr kumimoji="0" lang="en-US" sz="1200" b="0" i="0" u="none" strike="noStrike" kern="1200" cap="none" spc="0" normalizeH="0" baseline="0" noProof="0">
                  <a:ln>
                    <a:noFill/>
                  </a:ln>
                  <a:solidFill>
                    <a:srgbClr val="FFFFFF"/>
                  </a:solidFill>
                  <a:effectLst/>
                  <a:uLnTx/>
                  <a:uFillTx/>
                  <a:latin typeface="Arial Nova Light"/>
                  <a:ea typeface="+mn-ea"/>
                  <a:cs typeface="+mn-cs"/>
                </a:rPr>
                <a:t>global customers</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1.5k+</a:t>
              </a:r>
              <a:r>
                <a:rPr kumimoji="0" lang="en-US" sz="16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a:ln>
                    <a:noFill/>
                  </a:ln>
                  <a:solidFill>
                    <a:srgbClr val="FFFFFF"/>
                  </a:solidFill>
                  <a:effectLst/>
                  <a:uLnTx/>
                  <a:uFillTx/>
                  <a:latin typeface="Arial Nova Light"/>
                  <a:ea typeface="+mn-ea"/>
                  <a:cs typeface="+mn-cs"/>
                </a:rPr>
                <a:t>running GPU workloads</a:t>
              </a:r>
            </a:p>
          </p:txBody>
        </p:sp>
        <p:sp>
          <p:nvSpPr>
            <p:cNvPr id="79" name="Rectangle 78">
              <a:extLst>
                <a:ext uri="{FF2B5EF4-FFF2-40B4-BE49-F238E27FC236}">
                  <a16:creationId xmlns:a16="http://schemas.microsoft.com/office/drawing/2014/main" id="{76C736B4-64A7-F1DD-F355-C6949914DC46}"/>
                </a:ext>
              </a:extLst>
            </p:cNvPr>
            <p:cNvSpPr/>
            <p:nvPr/>
          </p:nvSpPr>
          <p:spPr>
            <a:xfrm>
              <a:off x="4063856" y="0"/>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81" name="TextBox 80">
              <a:extLst>
                <a:ext uri="{FF2B5EF4-FFF2-40B4-BE49-F238E27FC236}">
                  <a16:creationId xmlns:a16="http://schemas.microsoft.com/office/drawing/2014/main" id="{091F411D-5C6A-21BA-7B88-755DCCE1106E}"/>
                </a:ext>
              </a:extLst>
            </p:cNvPr>
            <p:cNvSpPr txBox="1"/>
            <p:nvPr/>
          </p:nvSpPr>
          <p:spPr>
            <a:xfrm>
              <a:off x="5015536" y="102828"/>
              <a:ext cx="2165720"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Customer Proven</a:t>
              </a:r>
            </a:p>
          </p:txBody>
        </p:sp>
        <p:pic>
          <p:nvPicPr>
            <p:cNvPr id="17" name="Picture 2">
              <a:extLst>
                <a:ext uri="{FF2B5EF4-FFF2-40B4-BE49-F238E27FC236}">
                  <a16:creationId xmlns:a16="http://schemas.microsoft.com/office/drawing/2014/main" id="{91EB5E40-6182-7D8E-92B5-B2909750A341}"/>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977601" y="1875750"/>
              <a:ext cx="571030" cy="3213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E25FDD6-1C1A-DECB-E5AF-F6B1F3B56F0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43780" y="2235841"/>
              <a:ext cx="472449" cy="374417"/>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CDD019B5-DD81-7660-A332-1D778E41B64B}"/>
                </a:ext>
              </a:extLst>
            </p:cNvPr>
            <p:cNvGrpSpPr/>
            <p:nvPr/>
          </p:nvGrpSpPr>
          <p:grpSpPr>
            <a:xfrm>
              <a:off x="5915952" y="1884676"/>
              <a:ext cx="857592" cy="217399"/>
              <a:chOff x="4343873" y="-408087"/>
              <a:chExt cx="1175257" cy="297927"/>
            </a:xfrm>
          </p:grpSpPr>
          <p:pic>
            <p:nvPicPr>
              <p:cNvPr id="1032" name="Picture 8">
                <a:extLst>
                  <a:ext uri="{FF2B5EF4-FFF2-40B4-BE49-F238E27FC236}">
                    <a16:creationId xmlns:a16="http://schemas.microsoft.com/office/drawing/2014/main" id="{03EE4D17-2AA1-40A9-C9D0-1848100FF28A}"/>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b="30857"/>
              <a:stretch/>
            </p:blipFill>
            <p:spPr bwMode="auto">
              <a:xfrm>
                <a:off x="4343873" y="-408087"/>
                <a:ext cx="1175257" cy="24378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8">
                <a:extLst>
                  <a:ext uri="{FF2B5EF4-FFF2-40B4-BE49-F238E27FC236}">
                    <a16:creationId xmlns:a16="http://schemas.microsoft.com/office/drawing/2014/main" id="{A9A51DD7-D109-C8C0-B489-7FD07FD38883}"/>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rightnessContrast bright="100000"/>
                        </a14:imgEffect>
                      </a14:imgLayer>
                    </a14:imgProps>
                  </a:ext>
                  <a:ext uri="{28A0092B-C50C-407E-A947-70E740481C1C}">
                    <a14:useLocalDpi xmlns:a14="http://schemas.microsoft.com/office/drawing/2010/main" val="0"/>
                  </a:ext>
                </a:extLst>
              </a:blip>
              <a:srcRect t="26595" r="10079" b="36259"/>
              <a:stretch/>
            </p:blipFill>
            <p:spPr bwMode="auto">
              <a:xfrm>
                <a:off x="4365680" y="-241130"/>
                <a:ext cx="1056802" cy="130970"/>
              </a:xfrm>
              <a:prstGeom prst="rect">
                <a:avLst/>
              </a:prstGeom>
              <a:noFill/>
              <a:extLst>
                <a:ext uri="{909E8E84-426E-40DD-AFC4-6F175D3DCCD1}">
                  <a14:hiddenFill xmlns:a14="http://schemas.microsoft.com/office/drawing/2010/main">
                    <a:solidFill>
                      <a:srgbClr val="FFFFFF"/>
                    </a:solidFill>
                  </a14:hiddenFill>
                </a:ext>
              </a:extLst>
            </p:spPr>
          </p:pic>
        </p:grpSp>
        <p:pic>
          <p:nvPicPr>
            <p:cNvPr id="1034" name="Picture 10" descr="Disney Logo Symbol">
              <a:extLst>
                <a:ext uri="{FF2B5EF4-FFF2-40B4-BE49-F238E27FC236}">
                  <a16:creationId xmlns:a16="http://schemas.microsoft.com/office/drawing/2014/main" id="{8E5073D5-9FA3-9EB3-0B64-30D9EF8B89BF}"/>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102257" y="1561327"/>
              <a:ext cx="517180" cy="219286"/>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Group 90">
              <a:extLst>
                <a:ext uri="{FF2B5EF4-FFF2-40B4-BE49-F238E27FC236}">
                  <a16:creationId xmlns:a16="http://schemas.microsoft.com/office/drawing/2014/main" id="{E612F337-F4BB-E684-A6ED-BD09A321858B}"/>
                </a:ext>
              </a:extLst>
            </p:cNvPr>
            <p:cNvGrpSpPr/>
            <p:nvPr/>
          </p:nvGrpSpPr>
          <p:grpSpPr>
            <a:xfrm>
              <a:off x="5622272" y="2217975"/>
              <a:ext cx="916900" cy="332536"/>
              <a:chOff x="7618568" y="-2217114"/>
              <a:chExt cx="4624213" cy="1677083"/>
            </a:xfrm>
          </p:grpSpPr>
          <p:pic>
            <p:nvPicPr>
              <p:cNvPr id="68" name="Picture 14" descr="Oregon State University Logo [OSU | 01] - PNG Logo Vector Brand Downloads  (SVG, EPS)">
                <a:extLst>
                  <a:ext uri="{FF2B5EF4-FFF2-40B4-BE49-F238E27FC236}">
                    <a16:creationId xmlns:a16="http://schemas.microsoft.com/office/drawing/2014/main" id="{DA23BA7E-60AE-7B3C-72D3-CE46D9069F56}"/>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l="30630" r="30630" b="37280"/>
              <a:stretch/>
            </p:blipFill>
            <p:spPr bwMode="auto">
              <a:xfrm>
                <a:off x="7618568" y="-2217114"/>
                <a:ext cx="1252360" cy="1520680"/>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14" descr="Oregon State University Logo [OSU | 01] - PNG Logo Vector Brand Downloads  (SVG, EPS)">
                <a:extLst>
                  <a:ext uri="{FF2B5EF4-FFF2-40B4-BE49-F238E27FC236}">
                    <a16:creationId xmlns:a16="http://schemas.microsoft.com/office/drawing/2014/main" id="{E203C067-2205-872C-76F4-735A203F3ABB}"/>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l="15681" t="62095" r="15681" b="20822"/>
              <a:stretch/>
            </p:blipFill>
            <p:spPr bwMode="auto">
              <a:xfrm>
                <a:off x="8824010" y="-1853299"/>
                <a:ext cx="3418771" cy="638176"/>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14" descr="Oregon State University Logo [OSU | 01] - PNG Logo Vector Brand Downloads  (SVG, EPS)">
                <a:extLst>
                  <a:ext uri="{FF2B5EF4-FFF2-40B4-BE49-F238E27FC236}">
                    <a16:creationId xmlns:a16="http://schemas.microsoft.com/office/drawing/2014/main" id="{6ADA785C-AD70-0F0F-09CA-8F4FAF8A5ACB}"/>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rightnessContrast bright="100000"/>
                        </a14:imgEffect>
                      </a14:imgLayer>
                    </a14:imgProps>
                  </a:ext>
                  <a:ext uri="{28A0092B-C50C-407E-A947-70E740481C1C}">
                    <a14:useLocalDpi xmlns:a14="http://schemas.microsoft.com/office/drawing/2010/main" val="0"/>
                  </a:ext>
                </a:extLst>
              </a:blip>
              <a:srcRect l="22193" t="79386" r="22193"/>
              <a:stretch/>
            </p:blipFill>
            <p:spPr bwMode="auto">
              <a:xfrm>
                <a:off x="8719145" y="-1310377"/>
                <a:ext cx="2771159" cy="77034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3" name="Group 92">
              <a:extLst>
                <a:ext uri="{FF2B5EF4-FFF2-40B4-BE49-F238E27FC236}">
                  <a16:creationId xmlns:a16="http://schemas.microsoft.com/office/drawing/2014/main" id="{5B95260C-076E-69EC-D6B2-683A093086AA}"/>
                </a:ext>
              </a:extLst>
            </p:cNvPr>
            <p:cNvGrpSpPr/>
            <p:nvPr/>
          </p:nvGrpSpPr>
          <p:grpSpPr>
            <a:xfrm>
              <a:off x="5860856" y="2652237"/>
              <a:ext cx="479734" cy="315425"/>
              <a:chOff x="6708664" y="-1220446"/>
              <a:chExt cx="1858122" cy="1221719"/>
            </a:xfrm>
          </p:grpSpPr>
          <p:pic>
            <p:nvPicPr>
              <p:cNvPr id="1040" name="Picture 16" descr="Subaru - Wikipedia">
                <a:extLst>
                  <a:ext uri="{FF2B5EF4-FFF2-40B4-BE49-F238E27FC236}">
                    <a16:creationId xmlns:a16="http://schemas.microsoft.com/office/drawing/2014/main" id="{C1575973-FB02-BF40-F2C7-A5AA4FAE7CD0}"/>
                  </a:ext>
                </a:extLst>
              </p:cNvPr>
              <p:cNvPicPr>
                <a:picLocks noChangeAspect="1" noChangeArrowheads="1"/>
              </p:cNvPicPr>
              <p:nvPr/>
            </p:nvPicPr>
            <p:blipFill rotWithShape="1">
              <a:blip r:embed="rId23">
                <a:extLst>
                  <a:ext uri="{28A0092B-C50C-407E-A947-70E740481C1C}">
                    <a14:useLocalDpi xmlns:a14="http://schemas.microsoft.com/office/drawing/2010/main" val="0"/>
                  </a:ext>
                </a:extLst>
              </a:blip>
              <a:srcRect b="31099"/>
              <a:stretch/>
            </p:blipFill>
            <p:spPr bwMode="auto">
              <a:xfrm>
                <a:off x="6745243" y="-1220446"/>
                <a:ext cx="1821543" cy="759308"/>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16" descr="Subaru - Wikipedia">
                <a:extLst>
                  <a:ext uri="{FF2B5EF4-FFF2-40B4-BE49-F238E27FC236}">
                    <a16:creationId xmlns:a16="http://schemas.microsoft.com/office/drawing/2014/main" id="{3A94CD7F-78B3-EE95-33DF-36F2291688FB}"/>
                  </a:ext>
                </a:extLst>
              </p:cNvPr>
              <p:cNvPicPr>
                <a:picLocks noChangeAspect="1" noChangeArrowheads="1"/>
              </p:cNvPicPr>
              <p:nvPr/>
            </p:nvPicPr>
            <p:blipFill rotWithShape="1">
              <a:blip r:embed="rId24">
                <a:extLst>
                  <a:ext uri="{BEBA8EAE-BF5A-486C-A8C5-ECC9F3942E4B}">
                    <a14:imgProps xmlns:a14="http://schemas.microsoft.com/office/drawing/2010/main">
                      <a14:imgLayer r:embed="rId25">
                        <a14:imgEffect>
                          <a14:brightnessContrast bright="100000"/>
                        </a14:imgEffect>
                      </a14:imgLayer>
                    </a14:imgProps>
                  </a:ext>
                  <a:ext uri="{28A0092B-C50C-407E-A947-70E740481C1C}">
                    <a14:useLocalDpi xmlns:a14="http://schemas.microsoft.com/office/drawing/2010/main" val="0"/>
                  </a:ext>
                </a:extLst>
              </a:blip>
              <a:srcRect t="71926"/>
              <a:stretch/>
            </p:blipFill>
            <p:spPr bwMode="auto">
              <a:xfrm>
                <a:off x="6708664" y="-308114"/>
                <a:ext cx="1821543" cy="309387"/>
              </a:xfrm>
              <a:prstGeom prst="rect">
                <a:avLst/>
              </a:prstGeom>
              <a:noFill/>
              <a:extLst>
                <a:ext uri="{909E8E84-426E-40DD-AFC4-6F175D3DCCD1}">
                  <a14:hiddenFill xmlns:a14="http://schemas.microsoft.com/office/drawing/2010/main">
                    <a:solidFill>
                      <a:srgbClr val="FFFFFF"/>
                    </a:solidFill>
                  </a14:hiddenFill>
                </a:ext>
              </a:extLst>
            </p:spPr>
          </p:pic>
        </p:grpSp>
        <p:pic>
          <p:nvPicPr>
            <p:cNvPr id="1042" name="Picture 18">
              <a:extLst>
                <a:ext uri="{FF2B5EF4-FFF2-40B4-BE49-F238E27FC236}">
                  <a16:creationId xmlns:a16="http://schemas.microsoft.com/office/drawing/2014/main" id="{A1EC32CA-29B2-43A2-B844-7582BEFAA6A5}"/>
                </a:ext>
              </a:extLst>
            </p:cNvPr>
            <p:cNvPicPr>
              <a:picLocks noChangeAspect="1" noChangeArrowheads="1"/>
            </p:cNvPicPr>
            <p:nvPr/>
          </p:nvPicPr>
          <p:blipFill>
            <a:blip r:embed="rId26">
              <a:extLst>
                <a:ext uri="{BEBA8EAE-BF5A-486C-A8C5-ECC9F3942E4B}">
                  <a14:imgProps xmlns:a14="http://schemas.microsoft.com/office/drawing/2010/main">
                    <a14:imgLayer r:embed="rId27">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900267" y="1561327"/>
              <a:ext cx="645886" cy="138512"/>
            </a:xfrm>
            <a:prstGeom prst="rect">
              <a:avLst/>
            </a:prstGeom>
            <a:noFill/>
            <a:extLst>
              <a:ext uri="{909E8E84-426E-40DD-AFC4-6F175D3DCCD1}">
                <a14:hiddenFill xmlns:a14="http://schemas.microsoft.com/office/drawing/2010/main">
                  <a:solidFill>
                    <a:srgbClr val="FFFFFF"/>
                  </a:solidFill>
                </a14:hiddenFill>
              </a:ext>
            </a:extLst>
          </p:spPr>
        </p:pic>
        <p:grpSp>
          <p:nvGrpSpPr>
            <p:cNvPr id="95" name="Group 94">
              <a:extLst>
                <a:ext uri="{FF2B5EF4-FFF2-40B4-BE49-F238E27FC236}">
                  <a16:creationId xmlns:a16="http://schemas.microsoft.com/office/drawing/2014/main" id="{11B9CC56-F5F7-817F-6098-4BC9CE9689A8}"/>
                </a:ext>
              </a:extLst>
            </p:cNvPr>
            <p:cNvGrpSpPr/>
            <p:nvPr/>
          </p:nvGrpSpPr>
          <p:grpSpPr>
            <a:xfrm>
              <a:off x="4609582" y="1497772"/>
              <a:ext cx="580576" cy="326572"/>
              <a:chOff x="-327052" y="-1561201"/>
              <a:chExt cx="2820640" cy="1586610"/>
            </a:xfrm>
          </p:grpSpPr>
          <p:pic>
            <p:nvPicPr>
              <p:cNvPr id="1046" name="Picture 22" descr="AT&amp;T Logo, symbol, meaning, history, PNG, brand">
                <a:extLst>
                  <a:ext uri="{FF2B5EF4-FFF2-40B4-BE49-F238E27FC236}">
                    <a16:creationId xmlns:a16="http://schemas.microsoft.com/office/drawing/2014/main" id="{C6F628E4-23A8-7D88-9BF1-46CE04B1D185}"/>
                  </a:ext>
                </a:extLst>
              </p:cNvPr>
              <p:cNvPicPr>
                <a:picLocks noChangeAspect="1" noChangeArrowheads="1"/>
              </p:cNvPicPr>
              <p:nvPr/>
            </p:nvPicPr>
            <p:blipFill rotWithShape="1">
              <a:blip r:embed="rId28">
                <a:extLst>
                  <a:ext uri="{28A0092B-C50C-407E-A947-70E740481C1C}">
                    <a14:useLocalDpi xmlns:a14="http://schemas.microsoft.com/office/drawing/2010/main" val="0"/>
                  </a:ext>
                </a:extLst>
              </a:blip>
              <a:srcRect r="58013"/>
              <a:stretch/>
            </p:blipFill>
            <p:spPr bwMode="auto">
              <a:xfrm>
                <a:off x="-327052" y="-1561201"/>
                <a:ext cx="1184302" cy="1586610"/>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22" descr="AT&amp;T Logo, symbol, meaning, history, PNG, brand">
                <a:extLst>
                  <a:ext uri="{FF2B5EF4-FFF2-40B4-BE49-F238E27FC236}">
                    <a16:creationId xmlns:a16="http://schemas.microsoft.com/office/drawing/2014/main" id="{E3F6F59D-C0E3-CDE6-4FA8-89A34B216D6F}"/>
                  </a:ext>
                </a:extLst>
              </p:cNvPr>
              <p:cNvPicPr>
                <a:picLocks noChangeAspect="1" noChangeArrowheads="1"/>
              </p:cNvPicPr>
              <p:nvPr/>
            </p:nvPicPr>
            <p:blipFill rotWithShape="1">
              <a:blip r:embed="rId29">
                <a:extLst>
                  <a:ext uri="{BEBA8EAE-BF5A-486C-A8C5-ECC9F3942E4B}">
                    <a14:imgProps xmlns:a14="http://schemas.microsoft.com/office/drawing/2010/main">
                      <a14:imgLayer r:embed="rId30">
                        <a14:imgEffect>
                          <a14:brightnessContrast bright="100000"/>
                        </a14:imgEffect>
                      </a14:imgLayer>
                    </a14:imgProps>
                  </a:ext>
                  <a:ext uri="{28A0092B-C50C-407E-A947-70E740481C1C}">
                    <a14:useLocalDpi xmlns:a14="http://schemas.microsoft.com/office/drawing/2010/main" val="0"/>
                  </a:ext>
                </a:extLst>
              </a:blip>
              <a:srcRect l="46264" t="28759" b="28759"/>
              <a:stretch/>
            </p:blipFill>
            <p:spPr bwMode="auto">
              <a:xfrm>
                <a:off x="977900" y="-1104900"/>
                <a:ext cx="1515688" cy="674008"/>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2" descr="Samsung SDS America | Logopedia | Fandom">
              <a:extLst>
                <a:ext uri="{FF2B5EF4-FFF2-40B4-BE49-F238E27FC236}">
                  <a16:creationId xmlns:a16="http://schemas.microsoft.com/office/drawing/2014/main" id="{C2E02294-F9C3-4C24-4EAA-62E3237A987D}"/>
                </a:ext>
              </a:extLst>
            </p:cNvPr>
            <p:cNvPicPr>
              <a:picLocks noChangeAspect="1" noChangeArrowheads="1"/>
            </p:cNvPicPr>
            <p:nvPr/>
          </p:nvPicPr>
          <p:blipFill rotWithShape="1">
            <a:blip r:embed="rId31">
              <a:biLevel thresh="25000"/>
              <a:extLst>
                <a:ext uri="{28A0092B-C50C-407E-A947-70E740481C1C}">
                  <a14:useLocalDpi xmlns:a14="http://schemas.microsoft.com/office/drawing/2010/main" val="0"/>
                </a:ext>
              </a:extLst>
            </a:blip>
            <a:srcRect t="75555" r="38571"/>
            <a:stretch/>
          </p:blipFill>
          <p:spPr bwMode="auto">
            <a:xfrm>
              <a:off x="4847636" y="2701232"/>
              <a:ext cx="914400" cy="1169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05C65BD-112D-4E40-4C54-67B12E0862A2}"/>
                </a:ext>
              </a:extLst>
            </p:cNvPr>
            <p:cNvPicPr>
              <a:picLocks noChangeAspect="1"/>
            </p:cNvPicPr>
            <p:nvPr/>
          </p:nvPicPr>
          <p:blipFill>
            <a:blip r:embed="rId32"/>
            <a:stretch>
              <a:fillRect/>
            </a:stretch>
          </p:blipFill>
          <p:spPr>
            <a:xfrm>
              <a:off x="5477128" y="1561327"/>
              <a:ext cx="344298" cy="310578"/>
            </a:xfrm>
            <a:prstGeom prst="rect">
              <a:avLst/>
            </a:prstGeom>
          </p:spPr>
        </p:pic>
        <p:pic>
          <p:nvPicPr>
            <p:cNvPr id="41" name="Picture 40">
              <a:extLst>
                <a:ext uri="{FF2B5EF4-FFF2-40B4-BE49-F238E27FC236}">
                  <a16:creationId xmlns:a16="http://schemas.microsoft.com/office/drawing/2014/main" id="{52ACE8CA-35EB-4C0A-9BBD-F7A63C926315}"/>
                </a:ext>
              </a:extLst>
            </p:cNvPr>
            <p:cNvPicPr>
              <a:picLocks noChangeAspect="1"/>
            </p:cNvPicPr>
            <p:nvPr/>
          </p:nvPicPr>
          <p:blipFill>
            <a:blip r:embed="rId33"/>
            <a:stretch>
              <a:fillRect/>
            </a:stretch>
          </p:blipFill>
          <p:spPr>
            <a:xfrm>
              <a:off x="4534740" y="2018146"/>
              <a:ext cx="1227296" cy="146231"/>
            </a:xfrm>
            <a:prstGeom prst="rect">
              <a:avLst/>
            </a:prstGeom>
          </p:spPr>
        </p:pic>
        <p:pic>
          <p:nvPicPr>
            <p:cNvPr id="47" name="Picture 46">
              <a:extLst>
                <a:ext uri="{FF2B5EF4-FFF2-40B4-BE49-F238E27FC236}">
                  <a16:creationId xmlns:a16="http://schemas.microsoft.com/office/drawing/2014/main" id="{3A7A1BC9-D8CD-C870-2ACF-CB142CD8850E}"/>
                </a:ext>
              </a:extLst>
            </p:cNvPr>
            <p:cNvPicPr>
              <a:picLocks noChangeAspect="1"/>
            </p:cNvPicPr>
            <p:nvPr/>
          </p:nvPicPr>
          <p:blipFill>
            <a:blip r:embed="rId34"/>
            <a:stretch>
              <a:fillRect/>
            </a:stretch>
          </p:blipFill>
          <p:spPr>
            <a:xfrm>
              <a:off x="6573795" y="2665891"/>
              <a:ext cx="625205" cy="224883"/>
            </a:xfrm>
            <a:prstGeom prst="rect">
              <a:avLst/>
            </a:prstGeom>
          </p:spPr>
        </p:pic>
        <p:pic>
          <p:nvPicPr>
            <p:cNvPr id="55" name="Picture 54">
              <a:extLst>
                <a:ext uri="{FF2B5EF4-FFF2-40B4-BE49-F238E27FC236}">
                  <a16:creationId xmlns:a16="http://schemas.microsoft.com/office/drawing/2014/main" id="{28D1A4E5-E71B-3BEF-0337-D96D162EA05E}"/>
                </a:ext>
              </a:extLst>
            </p:cNvPr>
            <p:cNvPicPr>
              <a:picLocks noChangeAspect="1"/>
            </p:cNvPicPr>
            <p:nvPr/>
          </p:nvPicPr>
          <p:blipFill>
            <a:blip r:embed="rId35"/>
            <a:stretch>
              <a:fillRect/>
            </a:stretch>
          </p:blipFill>
          <p:spPr>
            <a:xfrm>
              <a:off x="4921129" y="2209569"/>
              <a:ext cx="554784" cy="310923"/>
            </a:xfrm>
            <a:prstGeom prst="rect">
              <a:avLst/>
            </a:prstGeom>
          </p:spPr>
        </p:pic>
      </p:grpSp>
      <p:grpSp>
        <p:nvGrpSpPr>
          <p:cNvPr id="72" name="Group 71">
            <a:extLst>
              <a:ext uri="{FF2B5EF4-FFF2-40B4-BE49-F238E27FC236}">
                <a16:creationId xmlns:a16="http://schemas.microsoft.com/office/drawing/2014/main" id="{CCB6D476-C45C-8F34-0896-89B2F3DDA4D7}"/>
              </a:ext>
            </a:extLst>
          </p:cNvPr>
          <p:cNvGrpSpPr/>
          <p:nvPr/>
        </p:nvGrpSpPr>
        <p:grpSpPr>
          <a:xfrm>
            <a:off x="-6337" y="3421000"/>
            <a:ext cx="4075708" cy="3437000"/>
            <a:chOff x="-6337" y="3421000"/>
            <a:chExt cx="4075708" cy="3437000"/>
          </a:xfrm>
        </p:grpSpPr>
        <p:sp>
          <p:nvSpPr>
            <p:cNvPr id="12" name="Rectangle 11">
              <a:extLst>
                <a:ext uri="{FF2B5EF4-FFF2-40B4-BE49-F238E27FC236}">
                  <a16:creationId xmlns:a16="http://schemas.microsoft.com/office/drawing/2014/main" id="{7EF04775-0A64-D208-DA1E-A8FB7981F287}"/>
                </a:ext>
              </a:extLst>
            </p:cNvPr>
            <p:cNvSpPr/>
            <p:nvPr/>
          </p:nvSpPr>
          <p:spPr>
            <a:xfrm rot="10800000">
              <a:off x="291" y="3421000"/>
              <a:ext cx="4069080" cy="34370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85" name="Rectangle 84">
              <a:extLst>
                <a:ext uri="{FF2B5EF4-FFF2-40B4-BE49-F238E27FC236}">
                  <a16:creationId xmlns:a16="http://schemas.microsoft.com/office/drawing/2014/main" id="{25CA2B8E-5296-0BF9-6F50-11F978D7EA2D}"/>
                </a:ext>
              </a:extLst>
            </p:cNvPr>
            <p:cNvSpPr/>
            <p:nvPr/>
          </p:nvSpPr>
          <p:spPr>
            <a:xfrm>
              <a:off x="-6337" y="6398260"/>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cxnSp>
          <p:nvCxnSpPr>
            <p:cNvPr id="23" name="Straight Connector 22">
              <a:extLst>
                <a:ext uri="{FF2B5EF4-FFF2-40B4-BE49-F238E27FC236}">
                  <a16:creationId xmlns:a16="http://schemas.microsoft.com/office/drawing/2014/main" id="{E5D4557A-F48A-45BB-BBC2-104FCB389D91}"/>
                </a:ext>
              </a:extLst>
            </p:cNvPr>
            <p:cNvCxnSpPr>
              <a:cxnSpLocks/>
            </p:cNvCxnSpPr>
            <p:nvPr/>
          </p:nvCxnSpPr>
          <p:spPr>
            <a:xfrm>
              <a:off x="1184782" y="5562572"/>
              <a:ext cx="1644289"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33" name="TextBox 132">
              <a:extLst>
                <a:ext uri="{FF2B5EF4-FFF2-40B4-BE49-F238E27FC236}">
                  <a16:creationId xmlns:a16="http://schemas.microsoft.com/office/drawing/2014/main" id="{D9BD7B36-CEDA-4126-9A25-CE7CB64D1A61}"/>
                </a:ext>
              </a:extLst>
            </p:cNvPr>
            <p:cNvSpPr txBox="1"/>
            <p:nvPr/>
          </p:nvSpPr>
          <p:spPr>
            <a:xfrm>
              <a:off x="2420364" y="3897008"/>
              <a:ext cx="1509375" cy="1813317"/>
            </a:xfrm>
            <a:prstGeom prst="rect">
              <a:avLst/>
            </a:prstGeom>
            <a:noFill/>
          </p:spPr>
          <p:txBody>
            <a:bodyPr wrap="square" lIns="0" tIns="0" rIns="0" bIns="0" rtlCol="0" anchor="t">
              <a:spAutoFit/>
            </a:bodyPr>
            <a:lstStyle/>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NVIDIA DGX SuperPOD</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NVIDIA Cloud Partner</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NVIDIA-certified Enterprise storage</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NVIDIA DGX BasePOD</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NVIDIA HGX RA</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NVIDIA GB200/300</a:t>
              </a:r>
            </a:p>
            <a:p>
              <a:pPr marL="0" marR="0" lvl="0" indent="0" algn="l" defTabSz="914377" rtl="0" eaLnBrk="1" fontAlgn="auto" latinLnBrk="0" hangingPunct="1">
                <a:lnSpc>
                  <a:spcPct val="100000"/>
                </a:lnSpc>
                <a:spcBef>
                  <a:spcPts val="0"/>
                </a:spcBef>
                <a:spcAft>
                  <a:spcPts val="400"/>
                </a:spcAft>
                <a:buClrTx/>
                <a:buSzTx/>
                <a:buFontTx/>
                <a:buNone/>
                <a:tabLst/>
                <a:defRPr/>
              </a:pPr>
              <a:endParaRPr kumimoji="0" lang="en-US" sz="1050" b="0" i="0" u="none" strike="noStrike" kern="1200" cap="none" spc="0" normalizeH="0" baseline="0" noProof="0">
                <a:ln>
                  <a:noFill/>
                </a:ln>
                <a:solidFill>
                  <a:srgbClr val="FFFFFF"/>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400"/>
                </a:spcAft>
                <a:buClrTx/>
                <a:buSzTx/>
                <a:buFontTx/>
                <a:buNone/>
                <a:tabLst/>
                <a:defRPr/>
              </a:pPr>
              <a:endParaRPr kumimoji="0" lang="en-US" sz="1050" b="0" i="0" u="none" strike="noStrike" kern="1200" cap="none" spc="0" normalizeH="0" baseline="0" noProof="0">
                <a:ln>
                  <a:noFill/>
                </a:ln>
                <a:solidFill>
                  <a:srgbClr val="FFFFFF"/>
                </a:solidFill>
                <a:effectLst/>
                <a:uLnTx/>
                <a:uFillTx/>
                <a:latin typeface="Arial"/>
                <a:ea typeface="+mn-ea"/>
                <a:cs typeface="Arial"/>
              </a:endParaRPr>
            </a:p>
          </p:txBody>
        </p:sp>
        <p:sp>
          <p:nvSpPr>
            <p:cNvPr id="52" name="TextBox 51">
              <a:extLst>
                <a:ext uri="{FF2B5EF4-FFF2-40B4-BE49-F238E27FC236}">
                  <a16:creationId xmlns:a16="http://schemas.microsoft.com/office/drawing/2014/main" id="{A723711C-EC0B-B207-8A80-11E58A8DC921}"/>
                </a:ext>
              </a:extLst>
            </p:cNvPr>
            <p:cNvSpPr txBox="1"/>
            <p:nvPr/>
          </p:nvSpPr>
          <p:spPr>
            <a:xfrm>
              <a:off x="128001" y="3897008"/>
              <a:ext cx="1959748" cy="1762021"/>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AI-optimized F210/F710/F910</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SDS option in 2026</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400Gb front-end InfiniBand (800Gb coming)</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PowerScale in Azure &amp; AWS </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122 TB and 61TB QLC Drives</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MetadataIQ for advanced data insights</a:t>
              </a:r>
            </a:p>
            <a:p>
              <a:pPr marL="0" marR="0" lvl="0" indent="0" algn="l" defTabSz="914377" rtl="0" eaLnBrk="1" fontAlgn="auto" latinLnBrk="0" hangingPunct="1">
                <a:lnSpc>
                  <a:spcPct val="100000"/>
                </a:lnSpc>
                <a:spcBef>
                  <a:spcPts val="0"/>
                </a:spcBef>
                <a:spcAft>
                  <a:spcPts val="400"/>
                </a:spcAft>
                <a:buClrTx/>
                <a:buSzTx/>
                <a:buFontTx/>
                <a:buNone/>
                <a:tabLst/>
                <a:defRPr/>
              </a:pPr>
              <a:endParaRPr kumimoji="0" lang="en-US" sz="1050" b="0" i="0" u="none" strike="noStrike" kern="1200" cap="none" spc="0" normalizeH="0" baseline="0" noProof="0">
                <a:ln>
                  <a:noFill/>
                </a:ln>
                <a:solidFill>
                  <a:srgbClr val="FFFFFF"/>
                </a:solidFill>
                <a:effectLst/>
                <a:uLnTx/>
                <a:uFillTx/>
                <a:latin typeface="Arial"/>
                <a:ea typeface="+mn-ea"/>
                <a:cs typeface="+mn-cs"/>
              </a:endParaRPr>
            </a:p>
          </p:txBody>
        </p:sp>
        <p:sp>
          <p:nvSpPr>
            <p:cNvPr id="50" name="TextBox 49">
              <a:extLst>
                <a:ext uri="{FF2B5EF4-FFF2-40B4-BE49-F238E27FC236}">
                  <a16:creationId xmlns:a16="http://schemas.microsoft.com/office/drawing/2014/main" id="{6C99788D-457B-492E-EDA8-4143338C5338}"/>
                </a:ext>
              </a:extLst>
            </p:cNvPr>
            <p:cNvSpPr txBox="1"/>
            <p:nvPr/>
          </p:nvSpPr>
          <p:spPr>
            <a:xfrm>
              <a:off x="715689" y="6508559"/>
              <a:ext cx="2643226"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Relentless Innovation</a:t>
              </a:r>
            </a:p>
          </p:txBody>
        </p:sp>
        <p:pic>
          <p:nvPicPr>
            <p:cNvPr id="61" name="Picture 60">
              <a:extLst>
                <a:ext uri="{FF2B5EF4-FFF2-40B4-BE49-F238E27FC236}">
                  <a16:creationId xmlns:a16="http://schemas.microsoft.com/office/drawing/2014/main" id="{7E50170F-614D-706B-BC04-F2AD04BE628C}"/>
                </a:ext>
              </a:extLst>
            </p:cNvPr>
            <p:cNvPicPr>
              <a:picLocks noChangeAspect="1"/>
            </p:cNvPicPr>
            <p:nvPr/>
          </p:nvPicPr>
          <p:blipFill>
            <a:blip r:embed="rId36"/>
            <a:stretch>
              <a:fillRect/>
            </a:stretch>
          </p:blipFill>
          <p:spPr>
            <a:xfrm>
              <a:off x="1277825" y="5701783"/>
              <a:ext cx="685836" cy="304133"/>
            </a:xfrm>
            <a:prstGeom prst="rect">
              <a:avLst/>
            </a:prstGeom>
          </p:spPr>
        </p:pic>
        <p:pic>
          <p:nvPicPr>
            <p:cNvPr id="62" name="Picture 61">
              <a:extLst>
                <a:ext uri="{FF2B5EF4-FFF2-40B4-BE49-F238E27FC236}">
                  <a16:creationId xmlns:a16="http://schemas.microsoft.com/office/drawing/2014/main" id="{49F457B2-DCFA-382A-78CD-097EB44BBBD0}"/>
                </a:ext>
              </a:extLst>
            </p:cNvPr>
            <p:cNvPicPr>
              <a:picLocks noChangeAspect="1"/>
            </p:cNvPicPr>
            <p:nvPr/>
          </p:nvPicPr>
          <p:blipFill>
            <a:blip r:embed="rId37"/>
            <a:stretch>
              <a:fillRect/>
            </a:stretch>
          </p:blipFill>
          <p:spPr>
            <a:xfrm>
              <a:off x="2087459" y="5690045"/>
              <a:ext cx="665810" cy="324634"/>
            </a:xfrm>
            <a:prstGeom prst="rect">
              <a:avLst/>
            </a:prstGeom>
          </p:spPr>
        </p:pic>
      </p:grpSp>
      <p:grpSp>
        <p:nvGrpSpPr>
          <p:cNvPr id="64" name="Group 63">
            <a:extLst>
              <a:ext uri="{FF2B5EF4-FFF2-40B4-BE49-F238E27FC236}">
                <a16:creationId xmlns:a16="http://schemas.microsoft.com/office/drawing/2014/main" id="{DD382D6F-7995-FC98-294E-D6A93E59FD96}"/>
              </a:ext>
            </a:extLst>
          </p:cNvPr>
          <p:cNvGrpSpPr/>
          <p:nvPr/>
        </p:nvGrpSpPr>
        <p:grpSpPr>
          <a:xfrm>
            <a:off x="3868691" y="3127500"/>
            <a:ext cx="4381102" cy="640675"/>
            <a:chOff x="3868691" y="3127500"/>
            <a:chExt cx="4381102" cy="640675"/>
          </a:xfrm>
        </p:grpSpPr>
        <p:sp>
          <p:nvSpPr>
            <p:cNvPr id="7" name="Rectangle: Top Corners Rounded 6">
              <a:extLst>
                <a:ext uri="{FF2B5EF4-FFF2-40B4-BE49-F238E27FC236}">
                  <a16:creationId xmlns:a16="http://schemas.microsoft.com/office/drawing/2014/main" id="{41A245D7-356C-C9B6-42AC-C5C8C4B32574}"/>
                </a:ext>
              </a:extLst>
            </p:cNvPr>
            <p:cNvSpPr/>
            <p:nvPr/>
          </p:nvSpPr>
          <p:spPr>
            <a:xfrm>
              <a:off x="4683254" y="3127500"/>
              <a:ext cx="2840038" cy="226601"/>
            </a:xfrm>
            <a:prstGeom prst="round2SameRect">
              <a:avLst/>
            </a:prstGeom>
            <a:solidFill>
              <a:schemeClr val="accent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9" name="TextBox 8">
              <a:extLst>
                <a:ext uri="{FF2B5EF4-FFF2-40B4-BE49-F238E27FC236}">
                  <a16:creationId xmlns:a16="http://schemas.microsoft.com/office/drawing/2014/main" id="{E81E6E01-4A36-AD88-4E49-A44DEFF04DED}"/>
                </a:ext>
              </a:extLst>
            </p:cNvPr>
            <p:cNvSpPr txBox="1"/>
            <p:nvPr/>
          </p:nvSpPr>
          <p:spPr>
            <a:xfrm>
              <a:off x="4993289" y="3163833"/>
              <a:ext cx="2205422" cy="15388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300" normalizeH="0" baseline="0" noProof="0">
                  <a:ln>
                    <a:noFill/>
                  </a:ln>
                  <a:solidFill>
                    <a:srgbClr val="0672CB">
                      <a:lumMod val="40000"/>
                      <a:lumOff val="60000"/>
                    </a:srgbClr>
                  </a:solidFill>
                  <a:effectLst/>
                  <a:uLnTx/>
                  <a:uFillTx/>
                  <a:latin typeface="Arial"/>
                  <a:ea typeface="+mn-ea"/>
                  <a:cs typeface="+mn-cs"/>
                </a:rPr>
                <a:t>POWERSCALE</a:t>
              </a:r>
            </a:p>
          </p:txBody>
        </p:sp>
        <p:pic>
          <p:nvPicPr>
            <p:cNvPr id="63" name="Picture 62">
              <a:extLst>
                <a:ext uri="{FF2B5EF4-FFF2-40B4-BE49-F238E27FC236}">
                  <a16:creationId xmlns:a16="http://schemas.microsoft.com/office/drawing/2014/main" id="{A9FB079F-634E-7519-DE3C-A8B0D84D1F42}"/>
                </a:ext>
              </a:extLst>
            </p:cNvPr>
            <p:cNvPicPr>
              <a:picLocks noChangeAspect="1"/>
            </p:cNvPicPr>
            <p:nvPr/>
          </p:nvPicPr>
          <p:blipFill>
            <a:blip r:embed="rId38"/>
            <a:stretch>
              <a:fillRect/>
            </a:stretch>
          </p:blipFill>
          <p:spPr>
            <a:xfrm>
              <a:off x="3868691" y="3399293"/>
              <a:ext cx="4381102" cy="368882"/>
            </a:xfrm>
            <a:prstGeom prst="rect">
              <a:avLst/>
            </a:prstGeom>
          </p:spPr>
        </p:pic>
      </p:grpSp>
    </p:spTree>
    <p:extLst>
      <p:ext uri="{BB962C8B-B14F-4D97-AF65-F5344CB8AC3E}">
        <p14:creationId xmlns:p14="http://schemas.microsoft.com/office/powerpoint/2010/main" val="1066306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par>
                                <p:cTn id="7" presetID="1" presetClass="entr" presetSubtype="0" fill="hold" nodeType="withEffect">
                                  <p:stCondLst>
                                    <p:cond delay="250"/>
                                  </p:stCondLst>
                                  <p:childTnLst>
                                    <p:set>
                                      <p:cBhvr>
                                        <p:cTn id="8" dur="1" fill="hold">
                                          <p:stCondLst>
                                            <p:cond delay="0"/>
                                          </p:stCondLst>
                                        </p:cTn>
                                        <p:tgtEl>
                                          <p:spTgt spid="6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FC3A2-3085-3408-2BF9-880DC70106A8}"/>
            </a:ext>
          </a:extLst>
        </p:cNvPr>
        <p:cNvGrpSpPr/>
        <p:nvPr/>
      </p:nvGrpSpPr>
      <p:grpSpPr>
        <a:xfrm>
          <a:off x="0" y="0"/>
          <a:ext cx="0" cy="0"/>
          <a:chOff x="0" y="0"/>
          <a:chExt cx="0" cy="0"/>
        </a:xfrm>
      </p:grpSpPr>
      <p:sp>
        <p:nvSpPr>
          <p:cNvPr id="58" name="Rectangle 57">
            <a:extLst>
              <a:ext uri="{FF2B5EF4-FFF2-40B4-BE49-F238E27FC236}">
                <a16:creationId xmlns:a16="http://schemas.microsoft.com/office/drawing/2014/main" id="{6AE272BD-3E33-3631-C94E-1762FD153334}"/>
              </a:ext>
            </a:extLst>
          </p:cNvPr>
          <p:cNvSpPr/>
          <p:nvPr/>
        </p:nvSpPr>
        <p:spPr>
          <a:xfrm rot="10800000">
            <a:off x="8128833" y="3420999"/>
            <a:ext cx="4069080" cy="34370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A0752026-1778-7C67-B62A-0D2D799194C0}"/>
              </a:ext>
            </a:extLst>
          </p:cNvPr>
          <p:cNvSpPr/>
          <p:nvPr/>
        </p:nvSpPr>
        <p:spPr>
          <a:xfrm rot="10800000">
            <a:off x="291" y="3421000"/>
            <a:ext cx="4069080" cy="34370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86" name="Rectangle 85">
            <a:extLst>
              <a:ext uri="{FF2B5EF4-FFF2-40B4-BE49-F238E27FC236}">
                <a16:creationId xmlns:a16="http://schemas.microsoft.com/office/drawing/2014/main" id="{5FDC2393-AD2C-9E34-828B-5F86396F6BE1}"/>
              </a:ext>
            </a:extLst>
          </p:cNvPr>
          <p:cNvSpPr/>
          <p:nvPr/>
        </p:nvSpPr>
        <p:spPr>
          <a:xfrm>
            <a:off x="4063856" y="6403262"/>
            <a:ext cx="4069080" cy="451876"/>
          </a:xfrm>
          <a:prstGeom prst="rect">
            <a:avLst/>
          </a:prstGeom>
          <a:solidFill>
            <a:srgbClr val="0D246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CE043AD8-A4D3-6B39-DACC-B386BBEED30D}"/>
              </a:ext>
            </a:extLst>
          </p:cNvPr>
          <p:cNvSpPr/>
          <p:nvPr/>
        </p:nvSpPr>
        <p:spPr>
          <a:xfrm>
            <a:off x="4063257" y="0"/>
            <a:ext cx="4069080" cy="3468215"/>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7" name="Rectangle: Top Corners Rounded 6">
            <a:extLst>
              <a:ext uri="{FF2B5EF4-FFF2-40B4-BE49-F238E27FC236}">
                <a16:creationId xmlns:a16="http://schemas.microsoft.com/office/drawing/2014/main" id="{4E93D18C-F164-AD97-540E-024CF05E7ABF}"/>
              </a:ext>
            </a:extLst>
          </p:cNvPr>
          <p:cNvSpPr/>
          <p:nvPr/>
        </p:nvSpPr>
        <p:spPr>
          <a:xfrm>
            <a:off x="4196288" y="3171217"/>
            <a:ext cx="3752357" cy="3131687"/>
          </a:xfrm>
          <a:prstGeom prst="round2SameRect">
            <a:avLst/>
          </a:prstGeom>
          <a:solidFill>
            <a:schemeClr val="accent1"/>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9" name="TextBox 8">
            <a:extLst>
              <a:ext uri="{FF2B5EF4-FFF2-40B4-BE49-F238E27FC236}">
                <a16:creationId xmlns:a16="http://schemas.microsoft.com/office/drawing/2014/main" id="{09A1BB08-4ECB-43EE-6025-4F4588F72061}"/>
              </a:ext>
            </a:extLst>
          </p:cNvPr>
          <p:cNvSpPr txBox="1"/>
          <p:nvPr/>
        </p:nvSpPr>
        <p:spPr>
          <a:xfrm>
            <a:off x="4983261" y="3248167"/>
            <a:ext cx="2205422" cy="161583"/>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300" normalizeH="0" baseline="0" noProof="0">
                <a:ln>
                  <a:noFill/>
                </a:ln>
                <a:solidFill>
                  <a:srgbClr val="0672CB">
                    <a:lumMod val="40000"/>
                    <a:lumOff val="60000"/>
                  </a:srgbClr>
                </a:solidFill>
                <a:effectLst/>
                <a:uLnTx/>
                <a:uFillTx/>
                <a:latin typeface="Arial"/>
                <a:ea typeface="+mn-ea"/>
                <a:cs typeface="+mn-cs"/>
              </a:rPr>
              <a:t>Dell AI Data Platform</a:t>
            </a:r>
          </a:p>
        </p:txBody>
      </p:sp>
      <p:grpSp>
        <p:nvGrpSpPr>
          <p:cNvPr id="141" name="Group 140">
            <a:extLst>
              <a:ext uri="{FF2B5EF4-FFF2-40B4-BE49-F238E27FC236}">
                <a16:creationId xmlns:a16="http://schemas.microsoft.com/office/drawing/2014/main" id="{918D5DDB-E5E2-9A34-AC04-A0E5BD4BF378}"/>
              </a:ext>
            </a:extLst>
          </p:cNvPr>
          <p:cNvGrpSpPr/>
          <p:nvPr/>
        </p:nvGrpSpPr>
        <p:grpSpPr>
          <a:xfrm>
            <a:off x="0" y="0"/>
            <a:ext cx="4069080" cy="3096211"/>
            <a:chOff x="0" y="0"/>
            <a:chExt cx="4069080" cy="3096211"/>
          </a:xfrm>
        </p:grpSpPr>
        <p:sp>
          <p:nvSpPr>
            <p:cNvPr id="78" name="Rectangle 77">
              <a:extLst>
                <a:ext uri="{FF2B5EF4-FFF2-40B4-BE49-F238E27FC236}">
                  <a16:creationId xmlns:a16="http://schemas.microsoft.com/office/drawing/2014/main" id="{1F961462-E743-D040-037E-ABB0D0DD4A5C}"/>
                </a:ext>
              </a:extLst>
            </p:cNvPr>
            <p:cNvSpPr/>
            <p:nvPr/>
          </p:nvSpPr>
          <p:spPr>
            <a:xfrm>
              <a:off x="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grpSp>
          <p:nvGrpSpPr>
            <p:cNvPr id="118" name="Group 117">
              <a:extLst>
                <a:ext uri="{FF2B5EF4-FFF2-40B4-BE49-F238E27FC236}">
                  <a16:creationId xmlns:a16="http://schemas.microsoft.com/office/drawing/2014/main" id="{C0D3E8A7-0F6D-F1AF-39CD-DE18FC7BE2B9}"/>
                </a:ext>
              </a:extLst>
            </p:cNvPr>
            <p:cNvGrpSpPr/>
            <p:nvPr/>
          </p:nvGrpSpPr>
          <p:grpSpPr>
            <a:xfrm>
              <a:off x="180797" y="102828"/>
              <a:ext cx="3695787" cy="2993383"/>
              <a:chOff x="180797" y="102828"/>
              <a:chExt cx="3695787" cy="2993383"/>
            </a:xfrm>
          </p:grpSpPr>
          <p:sp>
            <p:nvSpPr>
              <p:cNvPr id="80" name="TextBox 79">
                <a:extLst>
                  <a:ext uri="{FF2B5EF4-FFF2-40B4-BE49-F238E27FC236}">
                    <a16:creationId xmlns:a16="http://schemas.microsoft.com/office/drawing/2014/main" id="{60BED5C6-C72E-FB39-BE82-F08EF0A7B9A6}"/>
                  </a:ext>
                </a:extLst>
              </p:cNvPr>
              <p:cNvSpPr txBox="1"/>
              <p:nvPr/>
            </p:nvSpPr>
            <p:spPr>
              <a:xfrm>
                <a:off x="354129" y="102828"/>
                <a:ext cx="3343539"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Why an AI Data Platform Matters</a:t>
                </a:r>
              </a:p>
            </p:txBody>
          </p:sp>
          <p:sp>
            <p:nvSpPr>
              <p:cNvPr id="3" name="Title 5">
                <a:extLst>
                  <a:ext uri="{FF2B5EF4-FFF2-40B4-BE49-F238E27FC236}">
                    <a16:creationId xmlns:a16="http://schemas.microsoft.com/office/drawing/2014/main" id="{EC06B35F-9121-4B5C-CD67-9A333F4954B8}"/>
                  </a:ext>
                </a:extLst>
              </p:cNvPr>
              <p:cNvSpPr txBox="1">
                <a:spLocks/>
              </p:cNvSpPr>
              <p:nvPr/>
            </p:nvSpPr>
            <p:spPr>
              <a:xfrm>
                <a:off x="389664" y="609947"/>
                <a:ext cx="3486920" cy="1370888"/>
              </a:xfrm>
              <a:prstGeom prst="rect">
                <a:avLst/>
              </a:prstGeom>
            </p:spPr>
            <p:txBody>
              <a:bodyPr wrap="square" lIns="0" tIns="0" rIns="0" bIns="0" anchor="t">
                <a:spAutoFit/>
              </a:bodyPr>
              <a:lstStyle>
                <a:lvl1pPr algn="l" defTabSz="914400" rtl="0" eaLnBrk="1" latinLnBrk="0" hangingPunct="1">
                  <a:lnSpc>
                    <a:spcPct val="90000"/>
                  </a:lnSpc>
                  <a:spcBef>
                    <a:spcPct val="0"/>
                  </a:spcBef>
                  <a:buNone/>
                  <a:defRPr sz="3200" kern="1200">
                    <a:solidFill>
                      <a:schemeClr val="tx2"/>
                    </a:solidFill>
                    <a:latin typeface="Arial Nova Light" panose="020B0304020202020204" pitchFamily="34" charset="0"/>
                    <a:ea typeface="+mj-ea"/>
                    <a:cs typeface="+mj-cs"/>
                  </a:defRPr>
                </a:lvl1pPr>
              </a:lstStyle>
              <a:p>
                <a:pPr marL="0" marR="0" lvl="0" indent="0" algn="l" defTabSz="914400" rtl="0" eaLnBrk="1" fontAlgn="auto" latinLnBrk="0" hangingPunct="1">
                  <a:lnSpc>
                    <a:spcPct val="130000"/>
                  </a:lnSpc>
                  <a:spcBef>
                    <a:spcPct val="0"/>
                  </a:spcBef>
                  <a:spcAft>
                    <a:spcPts val="0"/>
                  </a:spcAft>
                  <a:buClrTx/>
                  <a:buSzTx/>
                  <a:buFontTx/>
                  <a:buNone/>
                  <a:tabLst/>
                  <a:defRPr/>
                </a:pPr>
                <a:r>
                  <a:rPr kumimoji="0" lang="en-US" sz="1400" b="1" i="0" u="none" strike="noStrike" kern="1200" cap="none" spc="0" normalizeH="0" baseline="0" noProof="0">
                    <a:ln>
                      <a:noFill/>
                    </a:ln>
                    <a:solidFill>
                      <a:srgbClr val="F4BB5E"/>
                    </a:solidFill>
                    <a:effectLst/>
                    <a:uLnTx/>
                    <a:uFillTx/>
                    <a:latin typeface="Arial Nova Light"/>
                    <a:ea typeface="+mj-ea"/>
                    <a:cs typeface="+mj-cs"/>
                  </a:rPr>
                  <a:t>Data and IT professionals  </a:t>
                </a:r>
                <a:r>
                  <a:rPr kumimoji="0" lang="en-US" sz="1400" b="0" i="0" u="none" strike="noStrike" kern="1200" cap="none" spc="0" normalizeH="0" baseline="0" noProof="0">
                    <a:ln>
                      <a:noFill/>
                    </a:ln>
                    <a:solidFill>
                      <a:srgbClr val="FFFFFF"/>
                    </a:solidFill>
                    <a:effectLst/>
                    <a:uLnTx/>
                    <a:uFillTx/>
                    <a:latin typeface="Arial Nova Light"/>
                    <a:ea typeface="+mj-ea"/>
                    <a:cs typeface="+mj-cs"/>
                  </a:rPr>
                  <a:t>need a comprehensive solution… </a:t>
                </a:r>
                <a:r>
                  <a:rPr kumimoji="0" lang="en-US" sz="1400" b="1" i="0" u="none" strike="noStrike" kern="1200" cap="none" spc="0" normalizeH="0" baseline="0" noProof="0">
                    <a:ln>
                      <a:noFill/>
                    </a:ln>
                    <a:solidFill>
                      <a:srgbClr val="F4BB5E"/>
                    </a:solidFill>
                    <a:effectLst/>
                    <a:uLnTx/>
                    <a:uFillTx/>
                    <a:latin typeface="Arial Nova Light"/>
                    <a:ea typeface="+mj-ea"/>
                    <a:cs typeface="+mj-cs"/>
                  </a:rPr>
                  <a:t>designed to support the entire lifecycle of data….. </a:t>
                </a:r>
                <a:r>
                  <a:rPr kumimoji="0" lang="en-US" sz="1400" b="0" i="0" u="none" strike="noStrike" kern="1200" cap="none" spc="0" normalizeH="0" baseline="0" noProof="0">
                    <a:ln>
                      <a:noFill/>
                    </a:ln>
                    <a:solidFill>
                      <a:srgbClr val="FFFFFF"/>
                    </a:solidFill>
                    <a:effectLst/>
                    <a:uLnTx/>
                    <a:uFillTx/>
                    <a:latin typeface="Arial Nova Light"/>
                    <a:ea typeface="+mj-ea"/>
                    <a:cs typeface="+mj-cs"/>
                  </a:rPr>
                  <a:t>for analytics, artificial intelligence and machine learning applications. </a:t>
                </a:r>
              </a:p>
            </p:txBody>
          </p:sp>
          <p:sp>
            <p:nvSpPr>
              <p:cNvPr id="5" name="TextBox 4">
                <a:extLst>
                  <a:ext uri="{FF2B5EF4-FFF2-40B4-BE49-F238E27FC236}">
                    <a16:creationId xmlns:a16="http://schemas.microsoft.com/office/drawing/2014/main" id="{D679EB34-5B91-66EF-39DA-64DE207BAC8C}"/>
                  </a:ext>
                </a:extLst>
              </p:cNvPr>
              <p:cNvSpPr txBox="1"/>
              <p:nvPr/>
            </p:nvSpPr>
            <p:spPr>
              <a:xfrm>
                <a:off x="250027" y="2238260"/>
                <a:ext cx="822960" cy="437184"/>
              </a:xfrm>
              <a:prstGeom prst="rect">
                <a:avLst/>
              </a:prstGeom>
              <a:solidFill>
                <a:schemeClr val="bg1">
                  <a:lumMod val="75000"/>
                  <a:alpha val="42000"/>
                </a:schemeClr>
              </a:solidFill>
              <a:ln>
                <a:solidFill>
                  <a:schemeClr val="accent4">
                    <a:lumMod val="50000"/>
                  </a:schemeClr>
                </a:solidFill>
              </a:ln>
            </p:spPr>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srgbClr val="E5F8FF">
                        <a:lumMod val="50000"/>
                        <a:lumOff val="50000"/>
                      </a:srgbClr>
                    </a:solidFill>
                    <a:effectLst/>
                    <a:uLnTx/>
                    <a:uFillTx/>
                    <a:latin typeface="Arial "/>
                    <a:ea typeface="+mn-ea"/>
                    <a:cs typeface="+mn-cs"/>
                  </a:rPr>
                  <a:t>DATA INGESTION</a:t>
                </a:r>
              </a:p>
            </p:txBody>
          </p:sp>
          <p:sp>
            <p:nvSpPr>
              <p:cNvPr id="8" name="TextBox 7">
                <a:extLst>
                  <a:ext uri="{FF2B5EF4-FFF2-40B4-BE49-F238E27FC236}">
                    <a16:creationId xmlns:a16="http://schemas.microsoft.com/office/drawing/2014/main" id="{8FAB821D-06FD-91E9-2E2A-3874233191F1}"/>
                  </a:ext>
                </a:extLst>
              </p:cNvPr>
              <p:cNvSpPr txBox="1"/>
              <p:nvPr/>
            </p:nvSpPr>
            <p:spPr>
              <a:xfrm>
                <a:off x="1148085" y="2238259"/>
                <a:ext cx="822960" cy="437184"/>
              </a:xfrm>
              <a:prstGeom prst="rect">
                <a:avLst/>
              </a:prstGeom>
              <a:solidFill>
                <a:schemeClr val="bg1">
                  <a:lumMod val="75000"/>
                  <a:alpha val="42000"/>
                </a:schemeClr>
              </a:solidFill>
              <a:ln>
                <a:solidFill>
                  <a:schemeClr val="accent4">
                    <a:lumMod val="50000"/>
                  </a:schemeClr>
                </a:solidFill>
              </a:ln>
            </p:spPr>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srgbClr val="E5F8FF">
                        <a:lumMod val="50000"/>
                        <a:lumOff val="50000"/>
                      </a:srgbClr>
                    </a:solidFill>
                    <a:effectLst/>
                    <a:uLnTx/>
                    <a:uFillTx/>
                    <a:latin typeface="Arial "/>
                    <a:ea typeface="+mn-ea"/>
                    <a:cs typeface="+mn-cs"/>
                  </a:rPr>
                  <a:t>DATA STORAGE</a:t>
                </a:r>
              </a:p>
            </p:txBody>
          </p:sp>
          <p:sp>
            <p:nvSpPr>
              <p:cNvPr id="10" name="TextBox 9">
                <a:extLst>
                  <a:ext uri="{FF2B5EF4-FFF2-40B4-BE49-F238E27FC236}">
                    <a16:creationId xmlns:a16="http://schemas.microsoft.com/office/drawing/2014/main" id="{F7F9780D-3297-F8CC-3B55-756A70DFD15A}"/>
                  </a:ext>
                </a:extLst>
              </p:cNvPr>
              <p:cNvSpPr txBox="1"/>
              <p:nvPr/>
            </p:nvSpPr>
            <p:spPr>
              <a:xfrm>
                <a:off x="2046150" y="2246573"/>
                <a:ext cx="822960" cy="437184"/>
              </a:xfrm>
              <a:prstGeom prst="rect">
                <a:avLst/>
              </a:prstGeom>
              <a:solidFill>
                <a:schemeClr val="bg1">
                  <a:lumMod val="75000"/>
                  <a:alpha val="42000"/>
                </a:schemeClr>
              </a:solidFill>
              <a:ln>
                <a:solidFill>
                  <a:schemeClr val="accent4">
                    <a:lumMod val="50000"/>
                  </a:schemeClr>
                </a:solidFill>
              </a:ln>
            </p:spPr>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srgbClr val="E5F8FF">
                        <a:lumMod val="50000"/>
                        <a:lumOff val="50000"/>
                      </a:srgbClr>
                    </a:solidFill>
                    <a:effectLst/>
                    <a:uLnTx/>
                    <a:uFillTx/>
                    <a:latin typeface="Arial "/>
                    <a:ea typeface="+mn-ea"/>
                    <a:cs typeface="+mn-cs"/>
                  </a:rPr>
                  <a:t>DATA PROCESSING</a:t>
                </a:r>
              </a:p>
            </p:txBody>
          </p:sp>
          <p:sp>
            <p:nvSpPr>
              <p:cNvPr id="11" name="TextBox 10">
                <a:extLst>
                  <a:ext uri="{FF2B5EF4-FFF2-40B4-BE49-F238E27FC236}">
                    <a16:creationId xmlns:a16="http://schemas.microsoft.com/office/drawing/2014/main" id="{195A320D-4681-2673-467B-6836A3B0843B}"/>
                  </a:ext>
                </a:extLst>
              </p:cNvPr>
              <p:cNvSpPr txBox="1"/>
              <p:nvPr/>
            </p:nvSpPr>
            <p:spPr>
              <a:xfrm>
                <a:off x="2951813" y="2247312"/>
                <a:ext cx="822960" cy="437184"/>
              </a:xfrm>
              <a:prstGeom prst="rect">
                <a:avLst/>
              </a:prstGeom>
              <a:solidFill>
                <a:schemeClr val="bg1">
                  <a:lumMod val="75000"/>
                  <a:alpha val="42000"/>
                </a:schemeClr>
              </a:solidFill>
              <a:ln>
                <a:solidFill>
                  <a:schemeClr val="accent4">
                    <a:lumMod val="50000"/>
                  </a:schemeClr>
                </a:solidFill>
              </a:ln>
            </p:spPr>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srgbClr val="E5F8FF">
                        <a:lumMod val="50000"/>
                        <a:lumOff val="50000"/>
                      </a:srgbClr>
                    </a:solidFill>
                    <a:effectLst/>
                    <a:uLnTx/>
                    <a:uFillTx/>
                    <a:latin typeface="Arial "/>
                    <a:ea typeface="+mn-ea"/>
                    <a:cs typeface="+mn-cs"/>
                  </a:rPr>
                  <a:t>AI &amp; ML  MODELING</a:t>
                </a:r>
              </a:p>
            </p:txBody>
          </p:sp>
          <p:cxnSp>
            <p:nvCxnSpPr>
              <p:cNvPr id="14" name="Straight Connector 13">
                <a:extLst>
                  <a:ext uri="{FF2B5EF4-FFF2-40B4-BE49-F238E27FC236}">
                    <a16:creationId xmlns:a16="http://schemas.microsoft.com/office/drawing/2014/main" id="{8B0876EA-3F38-E2A4-C3A0-E347F9B2A5B7}"/>
                  </a:ext>
                </a:extLst>
              </p:cNvPr>
              <p:cNvCxnSpPr>
                <a:cxnSpLocks/>
              </p:cNvCxnSpPr>
              <p:nvPr/>
            </p:nvCxnSpPr>
            <p:spPr>
              <a:xfrm>
                <a:off x="180797" y="2983535"/>
                <a:ext cx="3665020" cy="0"/>
              </a:xfrm>
              <a:prstGeom prst="line">
                <a:avLst/>
              </a:prstGeom>
              <a:ln w="3175">
                <a:solidFill>
                  <a:schemeClr val="accent4">
                    <a:lumMod val="50000"/>
                    <a:lumOff val="50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BF925D14-7F40-A3BC-3151-724A839C167A}"/>
                  </a:ext>
                </a:extLst>
              </p:cNvPr>
              <p:cNvSpPr txBox="1"/>
              <p:nvPr/>
            </p:nvSpPr>
            <p:spPr>
              <a:xfrm>
                <a:off x="882966" y="2880767"/>
                <a:ext cx="2144300" cy="215444"/>
              </a:xfrm>
              <a:prstGeom prst="rect">
                <a:avLst/>
              </a:prstGeom>
              <a:solidFill>
                <a:schemeClr val="accent1"/>
              </a:solidFill>
              <a:ln>
                <a:noFill/>
              </a:ln>
            </p:spPr>
            <p:txBody>
              <a:bodyPr wrap="square" lIns="0" r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E5F8FF">
                        <a:lumMod val="50000"/>
                        <a:lumOff val="50000"/>
                      </a:srgbClr>
                    </a:solidFill>
                    <a:effectLst/>
                    <a:uLnTx/>
                    <a:uFillTx/>
                    <a:latin typeface="Arial "/>
                    <a:ea typeface="+mn-ea"/>
                    <a:cs typeface="+mn-cs"/>
                  </a:rPr>
                  <a:t>DATA SECURITY AND COMPLIANCE</a:t>
                </a:r>
              </a:p>
            </p:txBody>
          </p:sp>
        </p:grpSp>
      </p:grpSp>
      <p:grpSp>
        <p:nvGrpSpPr>
          <p:cNvPr id="142" name="Group 141">
            <a:extLst>
              <a:ext uri="{FF2B5EF4-FFF2-40B4-BE49-F238E27FC236}">
                <a16:creationId xmlns:a16="http://schemas.microsoft.com/office/drawing/2014/main" id="{01CCDB5A-803A-C3B2-13E1-780D135DF923}"/>
              </a:ext>
            </a:extLst>
          </p:cNvPr>
          <p:cNvGrpSpPr/>
          <p:nvPr/>
        </p:nvGrpSpPr>
        <p:grpSpPr>
          <a:xfrm>
            <a:off x="8132336" y="0"/>
            <a:ext cx="4059663" cy="3073885"/>
            <a:chOff x="8132336" y="0"/>
            <a:chExt cx="4059663" cy="3073885"/>
          </a:xfrm>
        </p:grpSpPr>
        <p:sp>
          <p:nvSpPr>
            <p:cNvPr id="77" name="Rectangle 76">
              <a:extLst>
                <a:ext uri="{FF2B5EF4-FFF2-40B4-BE49-F238E27FC236}">
                  <a16:creationId xmlns:a16="http://schemas.microsoft.com/office/drawing/2014/main" id="{3C512803-D32B-29D4-A266-312D7A3A4E13}"/>
                </a:ext>
              </a:extLst>
            </p:cNvPr>
            <p:cNvSpPr/>
            <p:nvPr/>
          </p:nvSpPr>
          <p:spPr>
            <a:xfrm>
              <a:off x="8132336" y="0"/>
              <a:ext cx="4059663"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82" name="TextBox 81">
              <a:extLst>
                <a:ext uri="{FF2B5EF4-FFF2-40B4-BE49-F238E27FC236}">
                  <a16:creationId xmlns:a16="http://schemas.microsoft.com/office/drawing/2014/main" id="{DDF45111-A8CD-21D2-024D-607EE3EA1005}"/>
                </a:ext>
              </a:extLst>
            </p:cNvPr>
            <p:cNvSpPr txBox="1"/>
            <p:nvPr/>
          </p:nvSpPr>
          <p:spPr>
            <a:xfrm>
              <a:off x="8680298" y="102828"/>
              <a:ext cx="2998558"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Outcomes Enabled</a:t>
              </a:r>
            </a:p>
          </p:txBody>
        </p:sp>
        <p:sp>
          <p:nvSpPr>
            <p:cNvPr id="18" name="Rectangle 17">
              <a:extLst>
                <a:ext uri="{FF2B5EF4-FFF2-40B4-BE49-F238E27FC236}">
                  <a16:creationId xmlns:a16="http://schemas.microsoft.com/office/drawing/2014/main" id="{E30B1AF8-6584-C24D-3121-33E2A2C8C84D}"/>
                </a:ext>
              </a:extLst>
            </p:cNvPr>
            <p:cNvSpPr/>
            <p:nvPr/>
          </p:nvSpPr>
          <p:spPr>
            <a:xfrm>
              <a:off x="8301784" y="1578274"/>
              <a:ext cx="3509217" cy="647345"/>
            </a:xfrm>
            <a:prstGeom prst="rect">
              <a:avLst/>
            </a:prstGeom>
            <a:solidFill>
              <a:schemeClr val="bg1">
                <a:lumMod val="75000"/>
              </a:schemeClr>
            </a:solidFill>
            <a:ln w="31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srgbClr val="000000"/>
                </a:solidFill>
                <a:effectLst/>
                <a:uLnTx/>
                <a:uFillTx/>
                <a:latin typeface="Arial "/>
                <a:ea typeface="+mn-ea"/>
                <a:cs typeface="+mn-cs"/>
              </a:endParaRPr>
            </a:p>
          </p:txBody>
        </p:sp>
        <p:sp>
          <p:nvSpPr>
            <p:cNvPr id="19" name="Rectangle 18">
              <a:extLst>
                <a:ext uri="{FF2B5EF4-FFF2-40B4-BE49-F238E27FC236}">
                  <a16:creationId xmlns:a16="http://schemas.microsoft.com/office/drawing/2014/main" id="{C6BDEA47-B9D7-9800-ECD0-967EC38540F0}"/>
                </a:ext>
              </a:extLst>
            </p:cNvPr>
            <p:cNvSpPr/>
            <p:nvPr/>
          </p:nvSpPr>
          <p:spPr>
            <a:xfrm>
              <a:off x="8339424" y="1595262"/>
              <a:ext cx="3422024" cy="2462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Nova Light"/>
                  <a:ea typeface="+mn-ea"/>
                  <a:cs typeface="+mn-cs"/>
                </a:rPr>
                <a:t>Data Processing</a:t>
              </a:r>
            </a:p>
          </p:txBody>
        </p:sp>
        <p:sp>
          <p:nvSpPr>
            <p:cNvPr id="21" name="Rectangle 20">
              <a:extLst>
                <a:ext uri="{FF2B5EF4-FFF2-40B4-BE49-F238E27FC236}">
                  <a16:creationId xmlns:a16="http://schemas.microsoft.com/office/drawing/2014/main" id="{9998EE1F-A7E0-848B-AEA2-A235AFB1CBD3}"/>
                </a:ext>
              </a:extLst>
            </p:cNvPr>
            <p:cNvSpPr/>
            <p:nvPr/>
          </p:nvSpPr>
          <p:spPr>
            <a:xfrm>
              <a:off x="8319011" y="2426540"/>
              <a:ext cx="3491990" cy="647345"/>
            </a:xfrm>
            <a:prstGeom prst="rect">
              <a:avLst/>
            </a:prstGeom>
            <a:solidFill>
              <a:schemeClr val="bg1">
                <a:lumMod val="75000"/>
              </a:schemeClr>
            </a:solidFill>
            <a:ln w="31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srgbClr val="000000"/>
                </a:solidFill>
                <a:effectLst/>
                <a:uLnTx/>
                <a:uFillTx/>
                <a:latin typeface="Arial "/>
                <a:ea typeface="+mn-ea"/>
                <a:cs typeface="+mn-cs"/>
              </a:endParaRPr>
            </a:p>
          </p:txBody>
        </p:sp>
        <p:sp>
          <p:nvSpPr>
            <p:cNvPr id="22" name="Rectangle 21">
              <a:extLst>
                <a:ext uri="{FF2B5EF4-FFF2-40B4-BE49-F238E27FC236}">
                  <a16:creationId xmlns:a16="http://schemas.microsoft.com/office/drawing/2014/main" id="{37F154EB-5219-F6B8-A559-D5ADE87AB9BA}"/>
                </a:ext>
              </a:extLst>
            </p:cNvPr>
            <p:cNvSpPr/>
            <p:nvPr/>
          </p:nvSpPr>
          <p:spPr>
            <a:xfrm>
              <a:off x="8420620" y="2447614"/>
              <a:ext cx="3266069" cy="2462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Nova Light"/>
                  <a:ea typeface="+mn-ea"/>
                  <a:cs typeface="+mn-cs"/>
                </a:rPr>
                <a:t>Data Protection</a:t>
              </a:r>
            </a:p>
          </p:txBody>
        </p:sp>
        <p:sp>
          <p:nvSpPr>
            <p:cNvPr id="23" name="Rectangle 22">
              <a:extLst>
                <a:ext uri="{FF2B5EF4-FFF2-40B4-BE49-F238E27FC236}">
                  <a16:creationId xmlns:a16="http://schemas.microsoft.com/office/drawing/2014/main" id="{5B3C10CB-877E-DD47-27A2-21C8775FD3CC}"/>
                </a:ext>
              </a:extLst>
            </p:cNvPr>
            <p:cNvSpPr/>
            <p:nvPr/>
          </p:nvSpPr>
          <p:spPr>
            <a:xfrm>
              <a:off x="8319011" y="756473"/>
              <a:ext cx="3491990" cy="647345"/>
            </a:xfrm>
            <a:prstGeom prst="rect">
              <a:avLst/>
            </a:prstGeom>
            <a:solidFill>
              <a:schemeClr val="bg1">
                <a:lumMod val="75000"/>
              </a:schemeClr>
            </a:solidFill>
            <a:ln w="31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srgbClr val="000000"/>
                </a:solidFill>
                <a:effectLst/>
                <a:uLnTx/>
                <a:uFillTx/>
                <a:latin typeface="Arial "/>
                <a:ea typeface="+mn-ea"/>
                <a:cs typeface="+mn-cs"/>
              </a:endParaRPr>
            </a:p>
          </p:txBody>
        </p:sp>
        <p:sp>
          <p:nvSpPr>
            <p:cNvPr id="25" name="Rectangle 24">
              <a:extLst>
                <a:ext uri="{FF2B5EF4-FFF2-40B4-BE49-F238E27FC236}">
                  <a16:creationId xmlns:a16="http://schemas.microsoft.com/office/drawing/2014/main" id="{259782C7-618B-6B1B-ABCB-68EEA3E622F3}"/>
                </a:ext>
              </a:extLst>
            </p:cNvPr>
            <p:cNvSpPr/>
            <p:nvPr/>
          </p:nvSpPr>
          <p:spPr>
            <a:xfrm>
              <a:off x="8340189" y="774027"/>
              <a:ext cx="3437123" cy="2462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Nova Light"/>
                  <a:ea typeface="+mn-ea"/>
                  <a:cs typeface="+mn-cs"/>
                </a:rPr>
                <a:t>Data Placement </a:t>
              </a:r>
            </a:p>
          </p:txBody>
        </p:sp>
        <p:sp>
          <p:nvSpPr>
            <p:cNvPr id="28" name="TextBox 27">
              <a:extLst>
                <a:ext uri="{FF2B5EF4-FFF2-40B4-BE49-F238E27FC236}">
                  <a16:creationId xmlns:a16="http://schemas.microsoft.com/office/drawing/2014/main" id="{DA4F4322-956B-471B-83FE-94DD4470C548}"/>
                </a:ext>
              </a:extLst>
            </p:cNvPr>
            <p:cNvSpPr txBox="1"/>
            <p:nvPr/>
          </p:nvSpPr>
          <p:spPr>
            <a:xfrm>
              <a:off x="8532629" y="992998"/>
              <a:ext cx="3321312" cy="385042"/>
            </a:xfrm>
            <a:prstGeom prst="rect">
              <a:avLst/>
            </a:prstGeom>
            <a:noFill/>
          </p:spPr>
          <p:txBody>
            <a:bodyPr wrap="square">
              <a:spAutoFit/>
            </a:bodyPr>
            <a:lstStyle/>
            <a:p>
              <a:pPr marL="0" marR="0" lvl="0" indent="0" algn="l" defTabSz="914377"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Nova Light"/>
                  <a:ea typeface="+mn-ea"/>
                  <a:cs typeface="+mn-cs"/>
                </a:rPr>
                <a:t>Land data on high-performance storage, delivering efficiency at scale—supporting data ingestion, AI model training &amp; inference.</a:t>
              </a:r>
            </a:p>
          </p:txBody>
        </p:sp>
        <p:sp>
          <p:nvSpPr>
            <p:cNvPr id="29" name="TextBox 28">
              <a:extLst>
                <a:ext uri="{FF2B5EF4-FFF2-40B4-BE49-F238E27FC236}">
                  <a16:creationId xmlns:a16="http://schemas.microsoft.com/office/drawing/2014/main" id="{4B3632AC-0C28-6E34-6207-2E1266EA0F06}"/>
                </a:ext>
              </a:extLst>
            </p:cNvPr>
            <p:cNvSpPr txBox="1"/>
            <p:nvPr/>
          </p:nvSpPr>
          <p:spPr>
            <a:xfrm>
              <a:off x="8597168" y="1802095"/>
              <a:ext cx="3369741" cy="385042"/>
            </a:xfrm>
            <a:prstGeom prst="rect">
              <a:avLst/>
            </a:prstGeom>
            <a:noFill/>
          </p:spPr>
          <p:txBody>
            <a:bodyPr wrap="square">
              <a:spAutoFit/>
            </a:bodyPr>
            <a:lstStyle/>
            <a:p>
              <a:pPr marL="0" marR="0" lvl="0" indent="0" algn="l" defTabSz="914377"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Nova Light"/>
                  <a:ea typeface="+mn-ea"/>
                  <a:cs typeface="+mn-cs"/>
                </a:rPr>
                <a:t>Enable seamless, unified access to all enterprise data for analytics and AI, turning raw data into strategic assets. </a:t>
              </a:r>
            </a:p>
          </p:txBody>
        </p:sp>
        <p:sp>
          <p:nvSpPr>
            <p:cNvPr id="30" name="TextBox 29">
              <a:extLst>
                <a:ext uri="{FF2B5EF4-FFF2-40B4-BE49-F238E27FC236}">
                  <a16:creationId xmlns:a16="http://schemas.microsoft.com/office/drawing/2014/main" id="{1223E498-8D42-82EC-BA49-AD1D4764359C}"/>
                </a:ext>
              </a:extLst>
            </p:cNvPr>
            <p:cNvSpPr txBox="1"/>
            <p:nvPr/>
          </p:nvSpPr>
          <p:spPr>
            <a:xfrm>
              <a:off x="8632385" y="2677704"/>
              <a:ext cx="3235407" cy="385042"/>
            </a:xfrm>
            <a:prstGeom prst="rect">
              <a:avLst/>
            </a:prstGeom>
            <a:noFill/>
          </p:spPr>
          <p:txBody>
            <a:bodyPr wrap="square">
              <a:spAutoFit/>
            </a:bodyPr>
            <a:lstStyle/>
            <a:p>
              <a:pPr marL="0" marR="0" lvl="0" indent="0" algn="l" defTabSz="914377"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Nova Light"/>
                  <a:ea typeface="+mn-ea"/>
                  <a:cs typeface="+mn-cs"/>
                </a:rPr>
                <a:t>Support confident, secure, and compliant operations with robust built-in data protection and cyber resiliency . </a:t>
              </a:r>
            </a:p>
          </p:txBody>
        </p:sp>
        <p:pic>
          <p:nvPicPr>
            <p:cNvPr id="65" name="Graphic 2" descr="Circles with lines outline">
              <a:extLst>
                <a:ext uri="{FF2B5EF4-FFF2-40B4-BE49-F238E27FC236}">
                  <a16:creationId xmlns:a16="http://schemas.microsoft.com/office/drawing/2014/main" id="{8795777A-F4D3-F1B7-08E9-88CDBCAEF6B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55805" y="1864944"/>
              <a:ext cx="251886" cy="251886"/>
            </a:xfrm>
            <a:prstGeom prst="rect">
              <a:avLst/>
            </a:prstGeom>
          </p:spPr>
        </p:pic>
        <p:pic>
          <p:nvPicPr>
            <p:cNvPr id="66" name="Graphic 3" descr="Shield Tick outline">
              <a:extLst>
                <a:ext uri="{FF2B5EF4-FFF2-40B4-BE49-F238E27FC236}">
                  <a16:creationId xmlns:a16="http://schemas.microsoft.com/office/drawing/2014/main" id="{E76AF75C-BAB7-FA02-C6C4-3813A8C8F68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58766" y="2715804"/>
              <a:ext cx="262595" cy="262595"/>
            </a:xfrm>
            <a:prstGeom prst="rect">
              <a:avLst/>
            </a:prstGeom>
          </p:spPr>
        </p:pic>
        <p:pic>
          <p:nvPicPr>
            <p:cNvPr id="67" name="Graphic 1" descr="Database outline">
              <a:extLst>
                <a:ext uri="{FF2B5EF4-FFF2-40B4-BE49-F238E27FC236}">
                  <a16:creationId xmlns:a16="http://schemas.microsoft.com/office/drawing/2014/main" id="{DFEC93FC-B5CC-DD42-63DC-944CE28BFBB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40365" y="1043187"/>
              <a:ext cx="216250" cy="216250"/>
            </a:xfrm>
            <a:prstGeom prst="rect">
              <a:avLst/>
            </a:prstGeom>
          </p:spPr>
        </p:pic>
      </p:grpSp>
      <p:sp>
        <p:nvSpPr>
          <p:cNvPr id="50" name="TextBox 49">
            <a:extLst>
              <a:ext uri="{FF2B5EF4-FFF2-40B4-BE49-F238E27FC236}">
                <a16:creationId xmlns:a16="http://schemas.microsoft.com/office/drawing/2014/main" id="{92F85A5F-0C58-AACD-BF23-C492D943D916}"/>
              </a:ext>
            </a:extLst>
          </p:cNvPr>
          <p:cNvSpPr txBox="1"/>
          <p:nvPr/>
        </p:nvSpPr>
        <p:spPr>
          <a:xfrm>
            <a:off x="4714107" y="6508559"/>
            <a:ext cx="2643226"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Modular by Design </a:t>
            </a:r>
          </a:p>
        </p:txBody>
      </p:sp>
      <p:sp>
        <p:nvSpPr>
          <p:cNvPr id="133" name="Subtitle 8">
            <a:extLst>
              <a:ext uri="{FF2B5EF4-FFF2-40B4-BE49-F238E27FC236}">
                <a16:creationId xmlns:a16="http://schemas.microsoft.com/office/drawing/2014/main" id="{C4E1055E-C073-F915-F595-A612C850BBEE}"/>
              </a:ext>
            </a:extLst>
          </p:cNvPr>
          <p:cNvSpPr>
            <a:spLocks noGrp="1"/>
          </p:cNvSpPr>
          <p:nvPr>
            <p:ph type="subTitle" idx="1"/>
          </p:nvPr>
        </p:nvSpPr>
        <p:spPr>
          <a:xfrm>
            <a:off x="4917082" y="3509704"/>
            <a:ext cx="2302295" cy="546303"/>
          </a:xfrm>
        </p:spPr>
        <p:txBody>
          <a:bodyPr/>
          <a:lstStyle/>
          <a:p>
            <a:pPr algn="ctr">
              <a:spcAft>
                <a:spcPts val="300"/>
              </a:spcAft>
            </a:pPr>
            <a:r>
              <a:rPr lang="en-US" sz="1000">
                <a:solidFill>
                  <a:schemeClr val="tx2"/>
                </a:solidFill>
              </a:rPr>
              <a:t>Enterprise-scale Data Management for Analytics and AI workloads</a:t>
            </a:r>
          </a:p>
          <a:p>
            <a:pPr algn="ctr"/>
            <a:endParaRPr lang="en-US" sz="1200">
              <a:solidFill>
                <a:schemeClr val="tx2"/>
              </a:solidFill>
            </a:endParaRPr>
          </a:p>
        </p:txBody>
      </p:sp>
      <p:grpSp>
        <p:nvGrpSpPr>
          <p:cNvPr id="140" name="Group 139">
            <a:extLst>
              <a:ext uri="{FF2B5EF4-FFF2-40B4-BE49-F238E27FC236}">
                <a16:creationId xmlns:a16="http://schemas.microsoft.com/office/drawing/2014/main" id="{7DF60101-427D-F3B7-4B94-A8E378101C7A}"/>
              </a:ext>
            </a:extLst>
          </p:cNvPr>
          <p:cNvGrpSpPr/>
          <p:nvPr/>
        </p:nvGrpSpPr>
        <p:grpSpPr>
          <a:xfrm>
            <a:off x="4349584" y="3848593"/>
            <a:ext cx="3582435" cy="2366011"/>
            <a:chOff x="4324645" y="3848593"/>
            <a:chExt cx="3582435" cy="2366011"/>
          </a:xfrm>
        </p:grpSpPr>
        <p:sp>
          <p:nvSpPr>
            <p:cNvPr id="121" name="Rectangle: Rounded Corners 120">
              <a:extLst>
                <a:ext uri="{FF2B5EF4-FFF2-40B4-BE49-F238E27FC236}">
                  <a16:creationId xmlns:a16="http://schemas.microsoft.com/office/drawing/2014/main" id="{E9E9E5E5-82B7-F83C-C83C-1258FF5C88FE}"/>
                </a:ext>
                <a:ext uri="{C183D7F6-B498-43B3-948B-1728B52AA6E4}">
                  <adec:decorative xmlns:adec="http://schemas.microsoft.com/office/drawing/2017/decorative" val="1"/>
                </a:ext>
              </a:extLst>
            </p:cNvPr>
            <p:cNvSpPr/>
            <p:nvPr/>
          </p:nvSpPr>
          <p:spPr>
            <a:xfrm>
              <a:off x="4324645" y="3848593"/>
              <a:ext cx="2376454" cy="1118592"/>
            </a:xfrm>
            <a:prstGeom prst="roundRect">
              <a:avLst>
                <a:gd name="adj" fmla="val 5112"/>
              </a:avLst>
            </a:prstGeom>
            <a:solidFill>
              <a:schemeClr val="bg1">
                <a:lumMod val="75000"/>
              </a:schemeClr>
            </a:solidFill>
            <a:ln>
              <a:solidFill>
                <a:schemeClr val="bg1">
                  <a:lumMod val="40000"/>
                  <a:lumOff val="60000"/>
                </a:schemeClr>
              </a:solidFill>
            </a:ln>
            <a:effectLst/>
          </p:spPr>
          <p:style>
            <a:lnRef idx="0">
              <a:schemeClr val="accent1"/>
            </a:lnRef>
            <a:fillRef idx="3">
              <a:schemeClr val="accent1"/>
            </a:fillRef>
            <a:effectRef idx="3">
              <a:schemeClr val="accent1"/>
            </a:effectRef>
            <a:fontRef idx="minor">
              <a:schemeClr val="lt1"/>
            </a:fontRef>
          </p:style>
          <p:txBody>
            <a:bodyPr lIns="0" tIns="45720" rIns="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051" b="0" i="0" u="none" strike="noStrike" kern="1200" cap="none" spc="0" normalizeH="0" baseline="0" noProof="0">
                <a:ln>
                  <a:noFill/>
                </a:ln>
                <a:solidFill>
                  <a:srgbClr val="0672CB">
                    <a:lumMod val="40000"/>
                    <a:lumOff val="60000"/>
                  </a:srgbClr>
                </a:solidFill>
                <a:effectLst/>
                <a:uLnTx/>
                <a:uFillTx/>
                <a:latin typeface="Arial Nova Light"/>
                <a:ea typeface="+mn-ea"/>
                <a:cs typeface="+mn-cs"/>
              </a:endParaRPr>
            </a:p>
          </p:txBody>
        </p:sp>
        <p:sp>
          <p:nvSpPr>
            <p:cNvPr id="122" name="TextBox 121">
              <a:extLst>
                <a:ext uri="{FF2B5EF4-FFF2-40B4-BE49-F238E27FC236}">
                  <a16:creationId xmlns:a16="http://schemas.microsoft.com/office/drawing/2014/main" id="{654848FA-9A32-899A-D247-CA7067E77587}"/>
                </a:ext>
              </a:extLst>
            </p:cNvPr>
            <p:cNvSpPr txBox="1"/>
            <p:nvPr/>
          </p:nvSpPr>
          <p:spPr>
            <a:xfrm>
              <a:off x="4335417" y="3963790"/>
              <a:ext cx="2286804" cy="169277"/>
            </a:xfrm>
            <a:prstGeom prst="rect">
              <a:avLst/>
            </a:prstGeom>
            <a:noFill/>
          </p:spPr>
          <p:txBody>
            <a:bodyPr wrap="square" lIns="0" tIns="0" rIns="0" bIns="0"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4BB5E"/>
                  </a:solidFill>
                  <a:effectLst/>
                  <a:uLnTx/>
                  <a:uFillTx/>
                  <a:latin typeface="Arial Nova Light"/>
                  <a:ea typeface="+mn-ea"/>
                  <a:cs typeface="+mn-cs"/>
                </a:rPr>
                <a:t>Data Engines</a:t>
              </a:r>
            </a:p>
          </p:txBody>
        </p:sp>
        <p:sp>
          <p:nvSpPr>
            <p:cNvPr id="123" name="Rectangle: Rounded Corners 122">
              <a:extLst>
                <a:ext uri="{FF2B5EF4-FFF2-40B4-BE49-F238E27FC236}">
                  <a16:creationId xmlns:a16="http://schemas.microsoft.com/office/drawing/2014/main" id="{9FEC0235-4E3C-1B90-5A67-64AA9E965AAB}"/>
                </a:ext>
                <a:ext uri="{C183D7F6-B498-43B3-948B-1728B52AA6E4}">
                  <adec:decorative xmlns:adec="http://schemas.microsoft.com/office/drawing/2017/decorative" val="1"/>
                </a:ext>
              </a:extLst>
            </p:cNvPr>
            <p:cNvSpPr/>
            <p:nvPr/>
          </p:nvSpPr>
          <p:spPr>
            <a:xfrm>
              <a:off x="4349982" y="5103250"/>
              <a:ext cx="2353328" cy="1111354"/>
            </a:xfrm>
            <a:prstGeom prst="roundRect">
              <a:avLst>
                <a:gd name="adj" fmla="val 6564"/>
              </a:avLst>
            </a:prstGeom>
            <a:solidFill>
              <a:schemeClr val="bg1">
                <a:lumMod val="75000"/>
              </a:schemeClr>
            </a:solidFill>
            <a:ln>
              <a:solidFill>
                <a:schemeClr val="bg1">
                  <a:lumMod val="40000"/>
                  <a:lumOff val="60000"/>
                </a:schemeClr>
              </a:solidFill>
            </a:ln>
            <a:effectLst/>
          </p:spPr>
          <p:style>
            <a:lnRef idx="0">
              <a:schemeClr val="accent1"/>
            </a:lnRef>
            <a:fillRef idx="3">
              <a:schemeClr val="accent1"/>
            </a:fillRef>
            <a:effectRef idx="3">
              <a:schemeClr val="accent1"/>
            </a:effectRef>
            <a:fontRef idx="minor">
              <a:schemeClr val="lt1"/>
            </a:fontRef>
          </p:style>
          <p:txBody>
            <a:bodyPr tIns="4572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051" b="0" i="0" u="none" strike="noStrike" kern="1200" cap="none" spc="0" normalizeH="0" baseline="0" noProof="0">
                <a:ln>
                  <a:noFill/>
                </a:ln>
                <a:solidFill>
                  <a:srgbClr val="0672CB">
                    <a:lumMod val="40000"/>
                    <a:lumOff val="60000"/>
                  </a:srgbClr>
                </a:solidFill>
                <a:effectLst/>
                <a:uLnTx/>
                <a:uFillTx/>
                <a:latin typeface="Arial Nova Light"/>
                <a:ea typeface="+mn-ea"/>
                <a:cs typeface="+mn-cs"/>
              </a:endParaRPr>
            </a:p>
          </p:txBody>
        </p:sp>
        <p:sp>
          <p:nvSpPr>
            <p:cNvPr id="124" name="TextBox 123">
              <a:extLst>
                <a:ext uri="{FF2B5EF4-FFF2-40B4-BE49-F238E27FC236}">
                  <a16:creationId xmlns:a16="http://schemas.microsoft.com/office/drawing/2014/main" id="{9B3F5C36-1D19-25EA-BEB7-DE32DB926AFC}"/>
                </a:ext>
              </a:extLst>
            </p:cNvPr>
            <p:cNvSpPr txBox="1"/>
            <p:nvPr/>
          </p:nvSpPr>
          <p:spPr>
            <a:xfrm>
              <a:off x="4412384" y="5223553"/>
              <a:ext cx="2132872" cy="169277"/>
            </a:xfrm>
            <a:prstGeom prst="rect">
              <a:avLst/>
            </a:prstGeom>
            <a:noFill/>
          </p:spPr>
          <p:txBody>
            <a:bodyPr wrap="square" lIns="0" tIns="0" rIns="0" bIns="0"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4BB5E"/>
                  </a:solidFill>
                  <a:effectLst/>
                  <a:uLnTx/>
                  <a:uFillTx/>
                  <a:latin typeface="Arial Nova Light"/>
                  <a:ea typeface="+mn-ea"/>
                  <a:cs typeface="+mn-cs"/>
                </a:rPr>
                <a:t>Storage Engines</a:t>
              </a:r>
            </a:p>
          </p:txBody>
        </p:sp>
        <p:sp>
          <p:nvSpPr>
            <p:cNvPr id="125" name="Rectangle: Rounded Corners 124">
              <a:extLst>
                <a:ext uri="{FF2B5EF4-FFF2-40B4-BE49-F238E27FC236}">
                  <a16:creationId xmlns:a16="http://schemas.microsoft.com/office/drawing/2014/main" id="{93629DAE-68D6-B8AB-0CD9-48AB2700D3FF}"/>
                </a:ext>
                <a:ext uri="{C183D7F6-B498-43B3-948B-1728B52AA6E4}">
                  <adec:decorative xmlns:adec="http://schemas.microsoft.com/office/drawing/2017/decorative" val="1"/>
                </a:ext>
              </a:extLst>
            </p:cNvPr>
            <p:cNvSpPr/>
            <p:nvPr/>
          </p:nvSpPr>
          <p:spPr>
            <a:xfrm>
              <a:off x="6785783" y="3848593"/>
              <a:ext cx="963164" cy="2366010"/>
            </a:xfrm>
            <a:prstGeom prst="roundRect">
              <a:avLst>
                <a:gd name="adj" fmla="val 4772"/>
              </a:avLst>
            </a:prstGeom>
            <a:solidFill>
              <a:schemeClr val="bg1">
                <a:lumMod val="75000"/>
              </a:schemeClr>
            </a:solidFill>
            <a:ln>
              <a:solidFill>
                <a:schemeClr val="bg1">
                  <a:lumMod val="40000"/>
                  <a:lumOff val="60000"/>
                </a:schemeClr>
              </a:solidFill>
            </a:ln>
            <a:effectLst/>
          </p:spPr>
          <p:style>
            <a:lnRef idx="0">
              <a:schemeClr val="accent1"/>
            </a:lnRef>
            <a:fillRef idx="3">
              <a:schemeClr val="accent1"/>
            </a:fillRef>
            <a:effectRef idx="3">
              <a:schemeClr val="accent1"/>
            </a:effectRef>
            <a:fontRef idx="minor">
              <a:schemeClr val="lt1"/>
            </a:fontRef>
          </p:style>
          <p:txBody>
            <a:bodyPr lIns="0" tIns="45720" rIns="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051" b="0" i="0" u="none" strike="noStrike" kern="1200" cap="none" spc="0" normalizeH="0" baseline="0" noProof="0">
                <a:ln>
                  <a:noFill/>
                </a:ln>
                <a:solidFill>
                  <a:srgbClr val="0672CB">
                    <a:lumMod val="40000"/>
                    <a:lumOff val="60000"/>
                  </a:srgbClr>
                </a:solidFill>
                <a:effectLst/>
                <a:uLnTx/>
                <a:uFillTx/>
                <a:latin typeface="Arial Nova Light"/>
                <a:ea typeface="+mn-ea"/>
                <a:cs typeface="+mn-cs"/>
              </a:endParaRPr>
            </a:p>
          </p:txBody>
        </p:sp>
        <p:sp>
          <p:nvSpPr>
            <p:cNvPr id="126" name="TextBox 125">
              <a:extLst>
                <a:ext uri="{FF2B5EF4-FFF2-40B4-BE49-F238E27FC236}">
                  <a16:creationId xmlns:a16="http://schemas.microsoft.com/office/drawing/2014/main" id="{3BAB3AE0-548C-CD9D-232F-49EE455ABA18}"/>
                </a:ext>
              </a:extLst>
            </p:cNvPr>
            <p:cNvSpPr txBox="1"/>
            <p:nvPr/>
          </p:nvSpPr>
          <p:spPr>
            <a:xfrm>
              <a:off x="6857821" y="3922225"/>
              <a:ext cx="837616" cy="338554"/>
            </a:xfrm>
            <a:prstGeom prst="rect">
              <a:avLst/>
            </a:prstGeom>
            <a:noFill/>
          </p:spPr>
          <p:txBody>
            <a:bodyPr wrap="square" lIns="0" tIns="0" rIns="0" bIns="0"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Cyber Resilience </a:t>
              </a:r>
            </a:p>
          </p:txBody>
        </p:sp>
        <p:sp>
          <p:nvSpPr>
            <p:cNvPr id="127" name="TextBox 126">
              <a:extLst>
                <a:ext uri="{FF2B5EF4-FFF2-40B4-BE49-F238E27FC236}">
                  <a16:creationId xmlns:a16="http://schemas.microsoft.com/office/drawing/2014/main" id="{0EF578C1-FE4C-4C86-2489-E157819CC29C}"/>
                </a:ext>
              </a:extLst>
            </p:cNvPr>
            <p:cNvSpPr txBox="1"/>
            <p:nvPr/>
          </p:nvSpPr>
          <p:spPr>
            <a:xfrm>
              <a:off x="4364319" y="4339225"/>
              <a:ext cx="2257234" cy="400110"/>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Nova Light"/>
                  <a:ea typeface="+mn-ea"/>
                  <a:cs typeface="+mn-cs"/>
                </a:rPr>
                <a:t>Query, Search, Discover, Enrich, Transform Data.</a:t>
              </a:r>
            </a:p>
          </p:txBody>
        </p:sp>
        <p:sp>
          <p:nvSpPr>
            <p:cNvPr id="128" name="TextBox 127">
              <a:extLst>
                <a:ext uri="{FF2B5EF4-FFF2-40B4-BE49-F238E27FC236}">
                  <a16:creationId xmlns:a16="http://schemas.microsoft.com/office/drawing/2014/main" id="{01A733A7-B161-F2AC-B253-9B2C7C23780D}"/>
                </a:ext>
              </a:extLst>
            </p:cNvPr>
            <p:cNvSpPr txBox="1"/>
            <p:nvPr/>
          </p:nvSpPr>
          <p:spPr>
            <a:xfrm>
              <a:off x="4349981" y="5606049"/>
              <a:ext cx="2351118" cy="400110"/>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Nova Light"/>
                  <a:ea typeface="+mn-ea"/>
                  <a:cs typeface="+mn-cs"/>
                </a:rPr>
                <a:t>Ingest, store, retrieve, manage and protect complex data at scale for AI.</a:t>
              </a:r>
            </a:p>
          </p:txBody>
        </p:sp>
        <p:sp>
          <p:nvSpPr>
            <p:cNvPr id="129" name="TextBox 128">
              <a:extLst>
                <a:ext uri="{FF2B5EF4-FFF2-40B4-BE49-F238E27FC236}">
                  <a16:creationId xmlns:a16="http://schemas.microsoft.com/office/drawing/2014/main" id="{F93949D7-14B7-4D24-B637-7C76F685FD16}"/>
                </a:ext>
              </a:extLst>
            </p:cNvPr>
            <p:cNvSpPr txBox="1"/>
            <p:nvPr/>
          </p:nvSpPr>
          <p:spPr>
            <a:xfrm>
              <a:off x="6859096" y="4835226"/>
              <a:ext cx="851678" cy="232692"/>
            </a:xfrm>
            <a:prstGeom prst="rect">
              <a:avLst/>
            </a:prstGeom>
            <a:noFill/>
          </p:spPr>
          <p:txBody>
            <a:bodyPr wrap="square" anchor="ctr">
              <a:spAutoFit/>
            </a:bodyPr>
            <a:lstStyle/>
            <a:p>
              <a:pPr marL="0" marR="0" lvl="0" indent="0" algn="ctr" defTabSz="914354" rtl="0" eaLnBrk="1" fontAlgn="auto" latinLnBrk="0" hangingPunct="1">
                <a:lnSpc>
                  <a:spcPct val="110000"/>
                </a:lnSpc>
                <a:spcBef>
                  <a:spcPts val="0"/>
                </a:spcBef>
                <a:spcAft>
                  <a:spcPts val="10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Nova Light"/>
                  <a:ea typeface="Calibri" panose="020F0502020204030204" pitchFamily="34" charset="0"/>
                  <a:cs typeface="Calibri" panose="020F0502020204030204" pitchFamily="34" charset="0"/>
                </a:rPr>
                <a:t>Data Masking</a:t>
              </a:r>
            </a:p>
          </p:txBody>
        </p:sp>
        <p:sp>
          <p:nvSpPr>
            <p:cNvPr id="130" name="TextBox 129">
              <a:extLst>
                <a:ext uri="{FF2B5EF4-FFF2-40B4-BE49-F238E27FC236}">
                  <a16:creationId xmlns:a16="http://schemas.microsoft.com/office/drawing/2014/main" id="{4571E952-3A18-4678-B162-831ED76B3149}"/>
                </a:ext>
              </a:extLst>
            </p:cNvPr>
            <p:cNvSpPr txBox="1"/>
            <p:nvPr/>
          </p:nvSpPr>
          <p:spPr>
            <a:xfrm>
              <a:off x="6813781" y="4400618"/>
              <a:ext cx="909059" cy="232692"/>
            </a:xfrm>
            <a:prstGeom prst="rect">
              <a:avLst/>
            </a:prstGeom>
            <a:noFill/>
          </p:spPr>
          <p:txBody>
            <a:bodyPr wrap="square" anchor="ctr">
              <a:spAutoFit/>
            </a:bodyPr>
            <a:lstStyle/>
            <a:p>
              <a:pPr marL="0" marR="0" lvl="0" indent="0" algn="ctr" defTabSz="914354" rtl="0" eaLnBrk="1" fontAlgn="auto" latinLnBrk="0" hangingPunct="1">
                <a:lnSpc>
                  <a:spcPct val="110000"/>
                </a:lnSpc>
                <a:spcBef>
                  <a:spcPts val="0"/>
                </a:spcBef>
                <a:spcAft>
                  <a:spcPts val="10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Nova Light"/>
                  <a:ea typeface="Calibri" panose="020F0502020204030204" pitchFamily="34" charset="0"/>
                  <a:cs typeface="Calibri" panose="020F0502020204030204" pitchFamily="34" charset="0"/>
                </a:rPr>
                <a:t>Access Control</a:t>
              </a:r>
            </a:p>
          </p:txBody>
        </p:sp>
        <p:sp>
          <p:nvSpPr>
            <p:cNvPr id="131" name="TextBox 130">
              <a:extLst>
                <a:ext uri="{FF2B5EF4-FFF2-40B4-BE49-F238E27FC236}">
                  <a16:creationId xmlns:a16="http://schemas.microsoft.com/office/drawing/2014/main" id="{02C1D476-64BD-DB86-CA6B-83D5D5CA7C11}"/>
                </a:ext>
              </a:extLst>
            </p:cNvPr>
            <p:cNvSpPr txBox="1"/>
            <p:nvPr/>
          </p:nvSpPr>
          <p:spPr>
            <a:xfrm>
              <a:off x="6817560" y="5278272"/>
              <a:ext cx="918125" cy="232692"/>
            </a:xfrm>
            <a:prstGeom prst="rect">
              <a:avLst/>
            </a:prstGeom>
            <a:noFill/>
          </p:spPr>
          <p:txBody>
            <a:bodyPr wrap="square" anchor="ctr">
              <a:spAutoFit/>
            </a:bodyPr>
            <a:lstStyle/>
            <a:p>
              <a:pPr marL="0" marR="0" lvl="0" indent="0" algn="ctr" defTabSz="914354" rtl="0" eaLnBrk="1" fontAlgn="auto" latinLnBrk="0" hangingPunct="1">
                <a:lnSpc>
                  <a:spcPct val="110000"/>
                </a:lnSpc>
                <a:spcBef>
                  <a:spcPts val="0"/>
                </a:spcBef>
                <a:spcAft>
                  <a:spcPts val="10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Nova Light"/>
                  <a:ea typeface="Calibri" panose="020F0502020204030204" pitchFamily="34" charset="0"/>
                  <a:cs typeface="Calibri" panose="020F0502020204030204" pitchFamily="34" charset="0"/>
                </a:rPr>
                <a:t>Data Encryption</a:t>
              </a:r>
            </a:p>
          </p:txBody>
        </p:sp>
        <p:sp>
          <p:nvSpPr>
            <p:cNvPr id="132" name="TextBox 131">
              <a:extLst>
                <a:ext uri="{FF2B5EF4-FFF2-40B4-BE49-F238E27FC236}">
                  <a16:creationId xmlns:a16="http://schemas.microsoft.com/office/drawing/2014/main" id="{E72CBF1B-EE3B-B25B-3ED3-E4C8D77A1491}"/>
                </a:ext>
              </a:extLst>
            </p:cNvPr>
            <p:cNvSpPr txBox="1"/>
            <p:nvPr/>
          </p:nvSpPr>
          <p:spPr>
            <a:xfrm>
              <a:off x="6697894" y="5671875"/>
              <a:ext cx="1209186" cy="385042"/>
            </a:xfrm>
            <a:prstGeom prst="rect">
              <a:avLst/>
            </a:prstGeom>
            <a:noFill/>
          </p:spPr>
          <p:txBody>
            <a:bodyPr wrap="square" anchor="ctr">
              <a:spAutoFit/>
            </a:bodyPr>
            <a:lstStyle/>
            <a:p>
              <a:pPr marL="0" marR="0" lvl="0" indent="0" algn="ctr" defTabSz="914354" rtl="0" eaLnBrk="1" fontAlgn="auto" latinLnBrk="0" hangingPunct="1">
                <a:lnSpc>
                  <a:spcPct val="110000"/>
                </a:lnSpc>
                <a:spcBef>
                  <a:spcPts val="0"/>
                </a:spcBef>
                <a:spcAft>
                  <a:spcPts val="10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Nova Light"/>
                  <a:ea typeface="Calibri" panose="020F0502020204030204" pitchFamily="34" charset="0"/>
                  <a:cs typeface="Calibri" panose="020F0502020204030204" pitchFamily="34" charset="0"/>
                </a:rPr>
                <a:t>Real-time Threat  Detection</a:t>
              </a:r>
            </a:p>
          </p:txBody>
        </p:sp>
        <p:cxnSp>
          <p:nvCxnSpPr>
            <p:cNvPr id="135" name="Straight Connector 134">
              <a:extLst>
                <a:ext uri="{FF2B5EF4-FFF2-40B4-BE49-F238E27FC236}">
                  <a16:creationId xmlns:a16="http://schemas.microsoft.com/office/drawing/2014/main" id="{FB4948FF-DBA9-79F0-7069-6EE87F2D4511}"/>
                </a:ext>
              </a:extLst>
            </p:cNvPr>
            <p:cNvCxnSpPr/>
            <p:nvPr/>
          </p:nvCxnSpPr>
          <p:spPr>
            <a:xfrm>
              <a:off x="7093898" y="4754880"/>
              <a:ext cx="329367" cy="0"/>
            </a:xfrm>
            <a:prstGeom prst="line">
              <a:avLst/>
            </a:prstGeom>
            <a:ln w="3175">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A7E0EE6D-6E0B-7DF4-B857-179600F28133}"/>
                </a:ext>
              </a:extLst>
            </p:cNvPr>
            <p:cNvCxnSpPr/>
            <p:nvPr/>
          </p:nvCxnSpPr>
          <p:spPr>
            <a:xfrm>
              <a:off x="7113295" y="5181598"/>
              <a:ext cx="329367" cy="0"/>
            </a:xfrm>
            <a:prstGeom prst="line">
              <a:avLst/>
            </a:prstGeom>
            <a:ln w="3175">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4D20745-6528-3B0D-005B-7AB455188602}"/>
                </a:ext>
              </a:extLst>
            </p:cNvPr>
            <p:cNvCxnSpPr/>
            <p:nvPr/>
          </p:nvCxnSpPr>
          <p:spPr>
            <a:xfrm>
              <a:off x="7121608" y="5655423"/>
              <a:ext cx="329367" cy="0"/>
            </a:xfrm>
            <a:prstGeom prst="line">
              <a:avLst/>
            </a:prstGeom>
            <a:ln w="3175">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4D313C64-A724-4909-4FDE-9355A6E381DC}"/>
                </a:ext>
              </a:extLst>
            </p:cNvPr>
            <p:cNvCxnSpPr/>
            <p:nvPr/>
          </p:nvCxnSpPr>
          <p:spPr>
            <a:xfrm>
              <a:off x="4624996" y="4242265"/>
              <a:ext cx="1831251" cy="0"/>
            </a:xfrm>
            <a:prstGeom prst="line">
              <a:avLst/>
            </a:prstGeom>
            <a:ln w="3175">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B039E740-4D9D-F331-E17C-50F12944F68A}"/>
                </a:ext>
              </a:extLst>
            </p:cNvPr>
            <p:cNvCxnSpPr/>
            <p:nvPr/>
          </p:nvCxnSpPr>
          <p:spPr>
            <a:xfrm>
              <a:off x="4644390" y="5525198"/>
              <a:ext cx="1831251" cy="0"/>
            </a:xfrm>
            <a:prstGeom prst="line">
              <a:avLst/>
            </a:prstGeom>
            <a:ln w="3175">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grpSp>
      <p:grpSp>
        <p:nvGrpSpPr>
          <p:cNvPr id="158" name="Group 157">
            <a:extLst>
              <a:ext uri="{FF2B5EF4-FFF2-40B4-BE49-F238E27FC236}">
                <a16:creationId xmlns:a16="http://schemas.microsoft.com/office/drawing/2014/main" id="{6D7ECEC7-B8AE-BBD6-51FF-FB090683A2E7}"/>
              </a:ext>
            </a:extLst>
          </p:cNvPr>
          <p:cNvGrpSpPr/>
          <p:nvPr/>
        </p:nvGrpSpPr>
        <p:grpSpPr>
          <a:xfrm>
            <a:off x="4063257" y="15"/>
            <a:ext cx="4069080" cy="3060840"/>
            <a:chOff x="4063257" y="15"/>
            <a:chExt cx="4069080" cy="3060840"/>
          </a:xfrm>
        </p:grpSpPr>
        <p:sp>
          <p:nvSpPr>
            <p:cNvPr id="79" name="Rectangle 78">
              <a:extLst>
                <a:ext uri="{FF2B5EF4-FFF2-40B4-BE49-F238E27FC236}">
                  <a16:creationId xmlns:a16="http://schemas.microsoft.com/office/drawing/2014/main" id="{CB50C7B9-8B8A-9EC1-EBFF-96E6C1C68815}"/>
                </a:ext>
              </a:extLst>
            </p:cNvPr>
            <p:cNvSpPr/>
            <p:nvPr/>
          </p:nvSpPr>
          <p:spPr>
            <a:xfrm>
              <a:off x="4063257" y="15"/>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grpSp>
          <p:nvGrpSpPr>
            <p:cNvPr id="143" name="Group 142">
              <a:extLst>
                <a:ext uri="{FF2B5EF4-FFF2-40B4-BE49-F238E27FC236}">
                  <a16:creationId xmlns:a16="http://schemas.microsoft.com/office/drawing/2014/main" id="{6E440062-0C10-C165-220C-6BDC79EF5495}"/>
                </a:ext>
              </a:extLst>
            </p:cNvPr>
            <p:cNvGrpSpPr/>
            <p:nvPr/>
          </p:nvGrpSpPr>
          <p:grpSpPr>
            <a:xfrm>
              <a:off x="4211515" y="102828"/>
              <a:ext cx="3715188" cy="2958027"/>
              <a:chOff x="4211515" y="102828"/>
              <a:chExt cx="3715188" cy="2958027"/>
            </a:xfrm>
          </p:grpSpPr>
          <p:sp>
            <p:nvSpPr>
              <p:cNvPr id="4" name="TextBox 3">
                <a:extLst>
                  <a:ext uri="{FF2B5EF4-FFF2-40B4-BE49-F238E27FC236}">
                    <a16:creationId xmlns:a16="http://schemas.microsoft.com/office/drawing/2014/main" id="{80A7A6CA-7197-F85E-C617-667BE8A3BBCD}"/>
                  </a:ext>
                </a:extLst>
              </p:cNvPr>
              <p:cNvSpPr txBox="1"/>
              <p:nvPr/>
            </p:nvSpPr>
            <p:spPr>
              <a:xfrm>
                <a:off x="4723797" y="478881"/>
                <a:ext cx="2740770" cy="215444"/>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4BB5E"/>
                    </a:solidFill>
                    <a:effectLst/>
                    <a:uLnTx/>
                    <a:uFillTx/>
                    <a:latin typeface="Arial Nova Light"/>
                    <a:ea typeface="+mn-ea"/>
                    <a:cs typeface="Arial"/>
                  </a:rPr>
                  <a:t>Open, Flexible, Secure </a:t>
                </a:r>
                <a:endParaRPr kumimoji="0" lang="en-US" sz="1050" b="1" i="0" u="none" strike="noStrike" kern="1200" cap="none" spc="0" normalizeH="0" baseline="0" noProof="0">
                  <a:ln>
                    <a:noFill/>
                  </a:ln>
                  <a:solidFill>
                    <a:srgbClr val="FFFFFF"/>
                  </a:solidFill>
                  <a:effectLst/>
                  <a:uLnTx/>
                  <a:uFillTx/>
                  <a:latin typeface="Arial Nova Light"/>
                  <a:ea typeface="+mn-ea"/>
                  <a:cs typeface="+mn-cs"/>
                </a:endParaRPr>
              </a:p>
            </p:txBody>
          </p:sp>
          <p:sp>
            <p:nvSpPr>
              <p:cNvPr id="81" name="TextBox 80">
                <a:extLst>
                  <a:ext uri="{FF2B5EF4-FFF2-40B4-BE49-F238E27FC236}">
                    <a16:creationId xmlns:a16="http://schemas.microsoft.com/office/drawing/2014/main" id="{72C21FA5-9AA2-DA27-6CE5-616428398261}"/>
                  </a:ext>
                </a:extLst>
              </p:cNvPr>
              <p:cNvSpPr txBox="1"/>
              <p:nvPr/>
            </p:nvSpPr>
            <p:spPr>
              <a:xfrm>
                <a:off x="4211515" y="102828"/>
                <a:ext cx="3697370"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Why Dell AI Data Platform</a:t>
                </a:r>
              </a:p>
            </p:txBody>
          </p:sp>
          <p:sp>
            <p:nvSpPr>
              <p:cNvPr id="88" name="Rectangle 87">
                <a:extLst>
                  <a:ext uri="{FF2B5EF4-FFF2-40B4-BE49-F238E27FC236}">
                    <a16:creationId xmlns:a16="http://schemas.microsoft.com/office/drawing/2014/main" id="{2869F2D3-5360-0BF7-4D8E-853B72FFCF05}"/>
                  </a:ext>
                </a:extLst>
              </p:cNvPr>
              <p:cNvSpPr/>
              <p:nvPr/>
            </p:nvSpPr>
            <p:spPr>
              <a:xfrm>
                <a:off x="4242173" y="2106043"/>
                <a:ext cx="3684530" cy="954812"/>
              </a:xfrm>
              <a:prstGeom prst="rect">
                <a:avLst/>
              </a:prstGeom>
              <a:solidFill>
                <a:schemeClr val="tx2"/>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sp>
          <p:nvSpPr>
            <p:cNvPr id="144" name="TextBox 143">
              <a:extLst>
                <a:ext uri="{FF2B5EF4-FFF2-40B4-BE49-F238E27FC236}">
                  <a16:creationId xmlns:a16="http://schemas.microsoft.com/office/drawing/2014/main" id="{C0928AEB-8D7D-670A-A78D-B410BD02DC0B}"/>
                </a:ext>
              </a:extLst>
            </p:cNvPr>
            <p:cNvSpPr txBox="1"/>
            <p:nvPr/>
          </p:nvSpPr>
          <p:spPr>
            <a:xfrm>
              <a:off x="4192295" y="796167"/>
              <a:ext cx="3812861" cy="1338828"/>
            </a:xfrm>
            <a:prstGeom prst="rect">
              <a:avLst/>
            </a:prstGeom>
            <a:noFill/>
          </p:spPr>
          <p:txBody>
            <a:bodyPr wrap="square" lIns="0" tIns="0" rIns="0" bIns="0" rtlCol="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672CB">
                      <a:lumMod val="40000"/>
                      <a:lumOff val="60000"/>
                    </a:srgbClr>
                  </a:solidFill>
                  <a:effectLst/>
                  <a:uLnTx/>
                  <a:uFillTx/>
                  <a:latin typeface="Arial"/>
                  <a:ea typeface="+mn-ea"/>
                  <a:cs typeface="+mn-cs"/>
                </a:rPr>
                <a:t>Unified Data Management: </a:t>
              </a:r>
              <a:r>
                <a:rPr kumimoji="0" lang="en-US" sz="900" b="0" i="0" u="none" strike="noStrike" kern="1200" cap="none" spc="0" normalizeH="0" baseline="0" noProof="0">
                  <a:ln>
                    <a:noFill/>
                  </a:ln>
                  <a:solidFill>
                    <a:srgbClr val="FFFFFF"/>
                  </a:solidFill>
                  <a:effectLst/>
                  <a:uLnTx/>
                  <a:uFillTx/>
                  <a:latin typeface="Arial"/>
                  <a:ea typeface="+mn-ea"/>
                  <a:cs typeface="+mn-cs"/>
                </a:rPr>
                <a:t>Purpose-built data engines with industry</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leading IVS’s and open-source tools. ​</a:t>
              </a:r>
            </a:p>
            <a:p>
              <a:pPr marL="0" marR="0" lvl="0" indent="0" algn="l" defTabSz="914377" rtl="0" eaLnBrk="1" fontAlgn="auto" latinLnBrk="0" hangingPunct="1">
                <a:lnSpc>
                  <a:spcPct val="100000"/>
                </a:lnSpc>
                <a:spcBef>
                  <a:spcPts val="600"/>
                </a:spcBef>
                <a:spcAft>
                  <a:spcPts val="600"/>
                </a:spcAft>
                <a:buClrTx/>
                <a:buSzTx/>
                <a:buFontTx/>
                <a:buNone/>
                <a:tabLst/>
                <a:defRPr/>
              </a:pPr>
              <a:r>
                <a:rPr kumimoji="0" lang="en-US" sz="900" b="0" i="0" u="none" strike="noStrike" kern="1200" cap="none" spc="0" normalizeH="0" baseline="0" noProof="0">
                  <a:ln>
                    <a:noFill/>
                  </a:ln>
                  <a:solidFill>
                    <a:srgbClr val="0672CB">
                      <a:lumMod val="40000"/>
                      <a:lumOff val="60000"/>
                    </a:srgbClr>
                  </a:solidFill>
                  <a:effectLst/>
                  <a:uLnTx/>
                  <a:uFillTx/>
                  <a:latin typeface="Arial"/>
                  <a:ea typeface="+mn-ea"/>
                  <a:cs typeface="+mn-cs"/>
                </a:rPr>
                <a:t>Disaggregated data &amp; storage </a:t>
              </a:r>
              <a:r>
                <a:rPr kumimoji="0" lang="en-US" sz="900" b="0" i="0" u="none" strike="noStrike" kern="1200" cap="none" spc="0" normalizeH="0" baseline="0" noProof="0">
                  <a:ln>
                    <a:noFill/>
                  </a:ln>
                  <a:solidFill>
                    <a:srgbClr val="FFFFFF"/>
                  </a:solidFill>
                  <a:effectLst/>
                  <a:uLnTx/>
                  <a:uFillTx/>
                  <a:latin typeface="Arial"/>
                  <a:ea typeface="+mn-ea"/>
                  <a:cs typeface="+mn-cs"/>
                </a:rPr>
                <a:t>: Eliminate bottlenecks due to converged stacks for data and storage processing</a:t>
              </a:r>
            </a:p>
            <a:p>
              <a:pPr marL="0" marR="0" lvl="0" indent="0" algn="l" defTabSz="914377" rtl="0" eaLnBrk="1" fontAlgn="auto" latinLnBrk="0" hangingPunct="1">
                <a:lnSpc>
                  <a:spcPct val="100000"/>
                </a:lnSpc>
                <a:spcBef>
                  <a:spcPts val="0"/>
                </a:spcBef>
                <a:spcAft>
                  <a:spcPts val="300"/>
                </a:spcAft>
                <a:buClrTx/>
                <a:buSzTx/>
                <a:buFontTx/>
                <a:buNone/>
                <a:tabLst/>
                <a:defRPr/>
              </a:pPr>
              <a:r>
                <a:rPr kumimoji="0" lang="en-US" sz="900" b="0" i="0" u="none" strike="noStrike" kern="1200" cap="none" spc="0" normalizeH="0" baseline="0" noProof="0">
                  <a:ln>
                    <a:noFill/>
                  </a:ln>
                  <a:solidFill>
                    <a:srgbClr val="0672CB">
                      <a:lumMod val="40000"/>
                      <a:lumOff val="60000"/>
                    </a:srgbClr>
                  </a:solidFill>
                  <a:effectLst/>
                  <a:uLnTx/>
                  <a:uFillTx/>
                  <a:latin typeface="Arial"/>
                  <a:ea typeface="+mn-ea"/>
                  <a:cs typeface="+mn-cs"/>
                </a:rPr>
                <a:t>Adaptive Storage Architecture</a:t>
              </a:r>
              <a:r>
                <a:rPr kumimoji="0" lang="en-US" sz="900" b="0" i="0" u="none" strike="noStrike" kern="1200" cap="none" spc="0" normalizeH="0" baseline="0" noProof="0">
                  <a:ln>
                    <a:noFill/>
                  </a:ln>
                  <a:solidFill>
                    <a:srgbClr val="FFFFFF"/>
                  </a:solidFill>
                  <a:effectLst/>
                  <a:uLnTx/>
                  <a:uFillTx/>
                  <a:latin typeface="Arial"/>
                  <a:ea typeface="+mn-ea"/>
                  <a:cs typeface="+mn-cs"/>
                </a:rPr>
                <a:t>: Handle massive data growth &amp; compute needs for AI without rearchitecting. </a:t>
              </a:r>
            </a:p>
            <a:p>
              <a:pPr marL="0" marR="0" lvl="0" indent="0" algn="l" defTabSz="914377"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srgbClr val="0672CB">
                      <a:lumMod val="40000"/>
                      <a:lumOff val="60000"/>
                    </a:srgbClr>
                  </a:solidFill>
                  <a:effectLst/>
                  <a:uLnTx/>
                  <a:uFillTx/>
                  <a:latin typeface="Arial"/>
                  <a:ea typeface="+mn-ea"/>
                  <a:cs typeface="+mn-cs"/>
                </a:rPr>
                <a:t>Open Ecosystem:</a:t>
              </a:r>
              <a:r>
                <a:rPr kumimoji="0" lang="en-US" sz="900" b="0" i="0" u="none" strike="noStrike" kern="1200" cap="none" spc="0" normalizeH="0" baseline="0" noProof="0">
                  <a:ln>
                    <a:noFill/>
                  </a:ln>
                  <a:solidFill>
                    <a:srgbClr val="FFFFFF"/>
                  </a:solidFill>
                  <a:effectLst/>
                  <a:uLnTx/>
                  <a:uFillTx/>
                  <a:latin typeface="Arial"/>
                  <a:ea typeface="+mn-ea"/>
                  <a:cs typeface="+mn-cs"/>
                </a:rPr>
                <a:t> Integrated with leading AI tools, frameworks, open data and file formats</a:t>
              </a:r>
            </a:p>
          </p:txBody>
        </p:sp>
        <p:sp>
          <p:nvSpPr>
            <p:cNvPr id="145" name="Google Shape;1007;p152">
              <a:extLst>
                <a:ext uri="{FF2B5EF4-FFF2-40B4-BE49-F238E27FC236}">
                  <a16:creationId xmlns:a16="http://schemas.microsoft.com/office/drawing/2014/main" id="{6BBD70D5-5D53-227F-FEB8-2F8441686056}"/>
                </a:ext>
              </a:extLst>
            </p:cNvPr>
            <p:cNvSpPr txBox="1"/>
            <p:nvPr/>
          </p:nvSpPr>
          <p:spPr>
            <a:xfrm>
              <a:off x="4656332" y="2104304"/>
              <a:ext cx="2879336" cy="268830"/>
            </a:xfrm>
            <a:prstGeom prst="rect">
              <a:avLst/>
            </a:prstGeom>
            <a:noFill/>
            <a:ln>
              <a:noFill/>
            </a:ln>
          </p:spPr>
          <p:txBody>
            <a:bodyPr spcFirstLastPara="1" wrap="square" lIns="0" tIns="0" rIns="0" bIns="0" anchor="ctr" anchorCtr="0">
              <a:noAutofit/>
            </a:bodyPr>
            <a:lstStyle/>
            <a:p>
              <a:pPr marL="0" marR="0" lvl="0" indent="0" algn="ctr" defTabSz="914377" rtl="0" eaLnBrk="1" fontAlgn="auto" latinLnBrk="0" hangingPunct="1">
                <a:lnSpc>
                  <a:spcPct val="100000"/>
                </a:lnSpc>
                <a:spcBef>
                  <a:spcPts val="0"/>
                </a:spcBef>
                <a:spcAft>
                  <a:spcPts val="0"/>
                </a:spcAft>
                <a:buClr>
                  <a:srgbClr val="000000"/>
                </a:buClr>
                <a:buSzPts val="1100"/>
                <a:buFont typeface="Arial"/>
                <a:buNone/>
                <a:tabLst/>
                <a:defRPr/>
              </a:pPr>
              <a:r>
                <a:rPr kumimoji="0" lang="en-US" sz="1000" b="0" i="0" u="none" strike="noStrike" kern="1200" cap="none" spc="0" normalizeH="0" baseline="0" noProof="0">
                  <a:ln>
                    <a:noFill/>
                  </a:ln>
                  <a:solidFill>
                    <a:srgbClr val="000000"/>
                  </a:solidFill>
                  <a:effectLst/>
                  <a:uLnTx/>
                  <a:uFillTx/>
                  <a:latin typeface="Arial"/>
                  <a:ea typeface="Ubuntu"/>
                  <a:cs typeface="Ubuntu"/>
                  <a:sym typeface="Ubuntu"/>
                </a:rPr>
                <a:t>TRUSTED BY INDUSTRY LEADERS</a:t>
              </a:r>
              <a:r>
                <a:rPr kumimoji="0" lang="en-US" sz="1000" b="0" i="0" u="none" strike="noStrike" kern="1200" cap="none" spc="0" normalizeH="0" baseline="30000" noProof="0">
                  <a:ln>
                    <a:noFill/>
                  </a:ln>
                  <a:solidFill>
                    <a:srgbClr val="000000"/>
                  </a:solidFill>
                  <a:effectLst/>
                  <a:uLnTx/>
                  <a:uFillTx/>
                  <a:latin typeface="Arial"/>
                  <a:ea typeface="Ubuntu"/>
                  <a:cs typeface="Ubuntu"/>
                  <a:sym typeface="Ubuntu"/>
                </a:rPr>
                <a:t>1</a:t>
              </a:r>
            </a:p>
          </p:txBody>
        </p:sp>
        <p:sp>
          <p:nvSpPr>
            <p:cNvPr id="146" name="TextBox 145">
              <a:extLst>
                <a:ext uri="{FF2B5EF4-FFF2-40B4-BE49-F238E27FC236}">
                  <a16:creationId xmlns:a16="http://schemas.microsoft.com/office/drawing/2014/main" id="{6917C1BD-7071-91AB-413C-104659CA9EF6}"/>
                </a:ext>
              </a:extLst>
            </p:cNvPr>
            <p:cNvSpPr txBox="1"/>
            <p:nvPr/>
          </p:nvSpPr>
          <p:spPr>
            <a:xfrm>
              <a:off x="4217079" y="2866477"/>
              <a:ext cx="3441033"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30000" noProof="0">
                  <a:ln>
                    <a:noFill/>
                  </a:ln>
                  <a:solidFill>
                    <a:srgbClr val="000000"/>
                  </a:solidFill>
                  <a:effectLst/>
                  <a:uLnTx/>
                  <a:uFillTx/>
                  <a:latin typeface="Arial"/>
                  <a:ea typeface="+mn-ea"/>
                  <a:cs typeface="+mn-cs"/>
                </a:rPr>
                <a:t>1</a:t>
              </a:r>
              <a:r>
                <a:rPr kumimoji="0" lang="en-US" sz="600" b="0" i="0" u="none" strike="noStrike" kern="1200" cap="none" spc="0" normalizeH="0" baseline="0" noProof="0">
                  <a:ln>
                    <a:noFill/>
                  </a:ln>
                  <a:solidFill>
                    <a:srgbClr val="000000"/>
                  </a:solidFill>
                  <a:effectLst/>
                  <a:uLnTx/>
                  <a:uFillTx/>
                  <a:latin typeface="Arial"/>
                  <a:ea typeface="+mn-ea"/>
                  <a:cs typeface="+mn-cs"/>
                </a:rPr>
                <a:t> Starburst / Trino powers innovation across every industry</a:t>
              </a:r>
            </a:p>
          </p:txBody>
        </p:sp>
        <p:pic>
          <p:nvPicPr>
            <p:cNvPr id="147" name="Google Shape;1339;p156" descr="Comcast Logo">
              <a:extLst>
                <a:ext uri="{FF2B5EF4-FFF2-40B4-BE49-F238E27FC236}">
                  <a16:creationId xmlns:a16="http://schemas.microsoft.com/office/drawing/2014/main" id="{A850EFA0-0934-3ACE-B5C6-2CB44FA1417F}"/>
                </a:ext>
              </a:extLst>
            </p:cNvPr>
            <p:cNvPicPr>
              <a:picLocks noChangeAspect="1"/>
            </p:cNvPicPr>
            <p:nvPr/>
          </p:nvPicPr>
          <p:blipFill rotWithShape="1">
            <a:blip r:embed="rId6">
              <a:alphaModFix/>
            </a:blip>
            <a:srcRect/>
            <a:stretch/>
          </p:blipFill>
          <p:spPr>
            <a:xfrm>
              <a:off x="7119877" y="2372674"/>
              <a:ext cx="517614" cy="182880"/>
            </a:xfrm>
            <a:prstGeom prst="rect">
              <a:avLst/>
            </a:prstGeom>
            <a:noFill/>
            <a:ln>
              <a:noFill/>
            </a:ln>
          </p:spPr>
        </p:pic>
        <p:pic>
          <p:nvPicPr>
            <p:cNvPr id="148" name="Google Shape;1336;p156" descr="CVS Logo">
              <a:extLst>
                <a:ext uri="{FF2B5EF4-FFF2-40B4-BE49-F238E27FC236}">
                  <a16:creationId xmlns:a16="http://schemas.microsoft.com/office/drawing/2014/main" id="{7B4819D5-EF26-CB6A-5325-A7EACAD54507}"/>
                </a:ext>
              </a:extLst>
            </p:cNvPr>
            <p:cNvPicPr>
              <a:picLocks noChangeAspect="1"/>
            </p:cNvPicPr>
            <p:nvPr/>
          </p:nvPicPr>
          <p:blipFill>
            <a:blip r:embed="rId7">
              <a:alphaModFix/>
            </a:blip>
            <a:stretch>
              <a:fillRect/>
            </a:stretch>
          </p:blipFill>
          <p:spPr>
            <a:xfrm>
              <a:off x="5766428" y="2650222"/>
              <a:ext cx="359237" cy="201168"/>
            </a:xfrm>
            <a:prstGeom prst="rect">
              <a:avLst/>
            </a:prstGeom>
            <a:noFill/>
            <a:ln>
              <a:noFill/>
            </a:ln>
          </p:spPr>
        </p:pic>
        <p:pic>
          <p:nvPicPr>
            <p:cNvPr id="149" name="Google Shape;1330;p156" descr="Roche Logo">
              <a:extLst>
                <a:ext uri="{FF2B5EF4-FFF2-40B4-BE49-F238E27FC236}">
                  <a16:creationId xmlns:a16="http://schemas.microsoft.com/office/drawing/2014/main" id="{D27BA00B-623A-B990-C80A-5816745D6D94}"/>
                </a:ext>
              </a:extLst>
            </p:cNvPr>
            <p:cNvPicPr preferRelativeResize="0"/>
            <p:nvPr/>
          </p:nvPicPr>
          <p:blipFill>
            <a:blip r:embed="rId8">
              <a:alphaModFix/>
            </a:blip>
            <a:stretch>
              <a:fillRect/>
            </a:stretch>
          </p:blipFill>
          <p:spPr>
            <a:xfrm>
              <a:off x="4731884" y="2403970"/>
              <a:ext cx="368724" cy="191742"/>
            </a:xfrm>
            <a:prstGeom prst="rect">
              <a:avLst/>
            </a:prstGeom>
            <a:noFill/>
            <a:ln>
              <a:noFill/>
            </a:ln>
          </p:spPr>
        </p:pic>
        <p:pic>
          <p:nvPicPr>
            <p:cNvPr id="150" name="Google Shape;1331;p156" descr="Pfizer Logo">
              <a:extLst>
                <a:ext uri="{FF2B5EF4-FFF2-40B4-BE49-F238E27FC236}">
                  <a16:creationId xmlns:a16="http://schemas.microsoft.com/office/drawing/2014/main" id="{4D4BF613-ADF9-7D04-A769-E6F158E22646}"/>
                </a:ext>
              </a:extLst>
            </p:cNvPr>
            <p:cNvPicPr>
              <a:picLocks noChangeAspect="1"/>
            </p:cNvPicPr>
            <p:nvPr/>
          </p:nvPicPr>
          <p:blipFill>
            <a:blip r:embed="rId9">
              <a:alphaModFix/>
            </a:blip>
            <a:stretch>
              <a:fillRect/>
            </a:stretch>
          </p:blipFill>
          <p:spPr>
            <a:xfrm>
              <a:off x="5147047" y="2607964"/>
              <a:ext cx="433978" cy="244110"/>
            </a:xfrm>
            <a:prstGeom prst="rect">
              <a:avLst/>
            </a:prstGeom>
            <a:noFill/>
            <a:ln>
              <a:noFill/>
            </a:ln>
          </p:spPr>
        </p:pic>
        <p:pic>
          <p:nvPicPr>
            <p:cNvPr id="151" name="Google Shape;1338;p156" descr="Marck Logo">
              <a:extLst>
                <a:ext uri="{FF2B5EF4-FFF2-40B4-BE49-F238E27FC236}">
                  <a16:creationId xmlns:a16="http://schemas.microsoft.com/office/drawing/2014/main" id="{FACED8C3-2CC9-B143-2668-92DE6F92F1C6}"/>
                </a:ext>
              </a:extLst>
            </p:cNvPr>
            <p:cNvPicPr preferRelativeResize="0"/>
            <p:nvPr/>
          </p:nvPicPr>
          <p:blipFill>
            <a:blip r:embed="rId10">
              <a:alphaModFix/>
            </a:blip>
            <a:stretch>
              <a:fillRect/>
            </a:stretch>
          </p:blipFill>
          <p:spPr>
            <a:xfrm>
              <a:off x="6186044" y="2364690"/>
              <a:ext cx="596186" cy="269318"/>
            </a:xfrm>
            <a:prstGeom prst="rect">
              <a:avLst/>
            </a:prstGeom>
            <a:noFill/>
            <a:ln>
              <a:noFill/>
            </a:ln>
          </p:spPr>
        </p:pic>
        <p:pic>
          <p:nvPicPr>
            <p:cNvPr id="152" name="Google Shape;1341;p156" descr="Verizon Logo">
              <a:extLst>
                <a:ext uri="{FF2B5EF4-FFF2-40B4-BE49-F238E27FC236}">
                  <a16:creationId xmlns:a16="http://schemas.microsoft.com/office/drawing/2014/main" id="{F2F282AC-DFC9-7A16-2A64-3947DDD274A3}"/>
                </a:ext>
              </a:extLst>
            </p:cNvPr>
            <p:cNvPicPr>
              <a:picLocks noChangeAspect="1"/>
            </p:cNvPicPr>
            <p:nvPr/>
          </p:nvPicPr>
          <p:blipFill rotWithShape="1">
            <a:blip r:embed="rId11">
              <a:alphaModFix/>
            </a:blip>
            <a:srcRect/>
            <a:stretch/>
          </p:blipFill>
          <p:spPr>
            <a:xfrm>
              <a:off x="7097731" y="2709355"/>
              <a:ext cx="509050" cy="117595"/>
            </a:xfrm>
            <a:prstGeom prst="rect">
              <a:avLst/>
            </a:prstGeom>
            <a:noFill/>
            <a:ln>
              <a:noFill/>
            </a:ln>
          </p:spPr>
        </p:pic>
        <p:pic>
          <p:nvPicPr>
            <p:cNvPr id="153" name="Google Shape;1346;p156" descr="CitiBank  logo&#10;&#10;">
              <a:extLst>
                <a:ext uri="{FF2B5EF4-FFF2-40B4-BE49-F238E27FC236}">
                  <a16:creationId xmlns:a16="http://schemas.microsoft.com/office/drawing/2014/main" id="{39EDA6D0-71D3-F445-8621-F42CD89CD8D7}"/>
                </a:ext>
              </a:extLst>
            </p:cNvPr>
            <p:cNvPicPr>
              <a:picLocks noChangeAspect="1"/>
            </p:cNvPicPr>
            <p:nvPr/>
          </p:nvPicPr>
          <p:blipFill>
            <a:blip r:embed="rId12">
              <a:alphaModFix/>
            </a:blip>
            <a:stretch>
              <a:fillRect/>
            </a:stretch>
          </p:blipFill>
          <p:spPr>
            <a:xfrm>
              <a:off x="5442053" y="2364829"/>
              <a:ext cx="427835" cy="240450"/>
            </a:xfrm>
            <a:prstGeom prst="rect">
              <a:avLst/>
            </a:prstGeom>
            <a:noFill/>
            <a:ln>
              <a:noFill/>
            </a:ln>
          </p:spPr>
        </p:pic>
        <p:pic>
          <p:nvPicPr>
            <p:cNvPr id="155" name="Google Shape;1342;p156" descr="Starbuck logo">
              <a:extLst>
                <a:ext uri="{FF2B5EF4-FFF2-40B4-BE49-F238E27FC236}">
                  <a16:creationId xmlns:a16="http://schemas.microsoft.com/office/drawing/2014/main" id="{6B1F0BB7-BEBA-698F-56E2-F9BE40C9CEEE}"/>
                </a:ext>
              </a:extLst>
            </p:cNvPr>
            <p:cNvPicPr preferRelativeResize="0"/>
            <p:nvPr/>
          </p:nvPicPr>
          <p:blipFill>
            <a:blip r:embed="rId13">
              <a:alphaModFix/>
            </a:blip>
            <a:stretch>
              <a:fillRect/>
            </a:stretch>
          </p:blipFill>
          <p:spPr>
            <a:xfrm>
              <a:off x="6556850" y="2638622"/>
              <a:ext cx="252735" cy="232845"/>
            </a:xfrm>
            <a:prstGeom prst="rect">
              <a:avLst/>
            </a:prstGeom>
            <a:noFill/>
            <a:ln>
              <a:noFill/>
            </a:ln>
          </p:spPr>
        </p:pic>
        <p:pic>
          <p:nvPicPr>
            <p:cNvPr id="157" name="Picture 156" descr="A blue and white logo&#10;&#10;AI-generated content may be incorrect.">
              <a:extLst>
                <a:ext uri="{FF2B5EF4-FFF2-40B4-BE49-F238E27FC236}">
                  <a16:creationId xmlns:a16="http://schemas.microsoft.com/office/drawing/2014/main" id="{55F9060E-DC54-1819-80C5-AD64DC961205}"/>
                </a:ext>
              </a:extLst>
            </p:cNvPr>
            <p:cNvPicPr>
              <a:picLocks noChangeAspect="1"/>
            </p:cNvPicPr>
            <p:nvPr/>
          </p:nvPicPr>
          <p:blipFill>
            <a:blip r:embed="rId14"/>
            <a:stretch>
              <a:fillRect/>
            </a:stretch>
          </p:blipFill>
          <p:spPr>
            <a:xfrm>
              <a:off x="4446090" y="2646821"/>
              <a:ext cx="343465" cy="196668"/>
            </a:xfrm>
            <a:prstGeom prst="rect">
              <a:avLst/>
            </a:prstGeom>
          </p:spPr>
        </p:pic>
      </p:grpSp>
      <p:grpSp>
        <p:nvGrpSpPr>
          <p:cNvPr id="44" name="Group 43">
            <a:extLst>
              <a:ext uri="{FF2B5EF4-FFF2-40B4-BE49-F238E27FC236}">
                <a16:creationId xmlns:a16="http://schemas.microsoft.com/office/drawing/2014/main" id="{084B0C1B-AE83-670B-7EFB-87C6FB5A5598}"/>
              </a:ext>
            </a:extLst>
          </p:cNvPr>
          <p:cNvGrpSpPr/>
          <p:nvPr/>
        </p:nvGrpSpPr>
        <p:grpSpPr>
          <a:xfrm>
            <a:off x="8128833" y="3619262"/>
            <a:ext cx="4069080" cy="3230874"/>
            <a:chOff x="8128833" y="3619262"/>
            <a:chExt cx="4069080" cy="3230874"/>
          </a:xfrm>
        </p:grpSpPr>
        <p:grpSp>
          <p:nvGrpSpPr>
            <p:cNvPr id="27" name="Group 26">
              <a:extLst>
                <a:ext uri="{FF2B5EF4-FFF2-40B4-BE49-F238E27FC236}">
                  <a16:creationId xmlns:a16="http://schemas.microsoft.com/office/drawing/2014/main" id="{5F08FAF8-5E78-F3FB-70A9-EC9C31BE6A8D}"/>
                </a:ext>
              </a:extLst>
            </p:cNvPr>
            <p:cNvGrpSpPr/>
            <p:nvPr/>
          </p:nvGrpSpPr>
          <p:grpSpPr>
            <a:xfrm>
              <a:off x="8128833" y="3619262"/>
              <a:ext cx="4069080" cy="3230874"/>
              <a:chOff x="8128833" y="3619262"/>
              <a:chExt cx="4069080" cy="3230874"/>
            </a:xfrm>
          </p:grpSpPr>
          <p:sp>
            <p:nvSpPr>
              <p:cNvPr id="84" name="Rectangle 83">
                <a:extLst>
                  <a:ext uri="{FF2B5EF4-FFF2-40B4-BE49-F238E27FC236}">
                    <a16:creationId xmlns:a16="http://schemas.microsoft.com/office/drawing/2014/main" id="{963D190E-EE5E-3357-E0C8-A54A44C88366}"/>
                  </a:ext>
                </a:extLst>
              </p:cNvPr>
              <p:cNvSpPr/>
              <p:nvPr/>
            </p:nvSpPr>
            <p:spPr>
              <a:xfrm>
                <a:off x="8128833" y="6398260"/>
                <a:ext cx="4069080" cy="451876"/>
              </a:xfrm>
              <a:prstGeom prst="rect">
                <a:avLst/>
              </a:prstGeom>
              <a:solidFill>
                <a:srgbClr val="0C32A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60" name="Rectangle 59">
                <a:extLst>
                  <a:ext uri="{FF2B5EF4-FFF2-40B4-BE49-F238E27FC236}">
                    <a16:creationId xmlns:a16="http://schemas.microsoft.com/office/drawing/2014/main" id="{0E474B32-819A-97CE-5DCA-95E5E7EB5624}"/>
                  </a:ext>
                </a:extLst>
              </p:cNvPr>
              <p:cNvSpPr/>
              <p:nvPr/>
            </p:nvSpPr>
            <p:spPr>
              <a:xfrm>
                <a:off x="8290291" y="4408403"/>
                <a:ext cx="3657600" cy="1920240"/>
              </a:xfrm>
              <a:prstGeom prst="rect">
                <a:avLst/>
              </a:prstGeom>
              <a:solidFill>
                <a:schemeClr val="bg2"/>
              </a:solidFill>
              <a:ln w="31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srgbClr val="000000"/>
                  </a:solidFill>
                  <a:effectLst/>
                  <a:uLnTx/>
                  <a:uFillTx/>
                  <a:latin typeface="Arial "/>
                  <a:ea typeface="+mn-ea"/>
                  <a:cs typeface="+mn-cs"/>
                </a:endParaRPr>
              </a:p>
            </p:txBody>
          </p:sp>
          <p:sp>
            <p:nvSpPr>
              <p:cNvPr id="20" name="TextBox 19">
                <a:extLst>
                  <a:ext uri="{FF2B5EF4-FFF2-40B4-BE49-F238E27FC236}">
                    <a16:creationId xmlns:a16="http://schemas.microsoft.com/office/drawing/2014/main" id="{881DDA79-67BD-D5E9-8840-8F56CD5FD5C8}"/>
                  </a:ext>
                </a:extLst>
              </p:cNvPr>
              <p:cNvSpPr txBox="1"/>
              <p:nvPr/>
            </p:nvSpPr>
            <p:spPr>
              <a:xfrm>
                <a:off x="8499010" y="6508559"/>
                <a:ext cx="3195608"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Data Engines</a:t>
                </a:r>
              </a:p>
            </p:txBody>
          </p:sp>
          <p:pic>
            <p:nvPicPr>
              <p:cNvPr id="46" name="Picture 45">
                <a:extLst>
                  <a:ext uri="{FF2B5EF4-FFF2-40B4-BE49-F238E27FC236}">
                    <a16:creationId xmlns:a16="http://schemas.microsoft.com/office/drawing/2014/main" id="{6C8B9295-694E-FFB5-2818-3206AA64CD49}"/>
                  </a:ext>
                </a:extLst>
              </p:cNvPr>
              <p:cNvPicPr>
                <a:picLocks noChangeAspect="1"/>
              </p:cNvPicPr>
              <p:nvPr/>
            </p:nvPicPr>
            <p:blipFill>
              <a:blip r:embed="rId15">
                <a:extLst>
                  <a:ext uri="{28A0092B-C50C-407E-A947-70E740481C1C}">
                    <a14:useLocalDpi xmlns:a14="http://schemas.microsoft.com/office/drawing/2010/main" val="0"/>
                  </a:ext>
                </a:extLst>
              </a:blip>
              <a:srcRect t="-1" b="17400"/>
              <a:stretch/>
            </p:blipFill>
            <p:spPr>
              <a:xfrm>
                <a:off x="9229128" y="5792906"/>
                <a:ext cx="1962243" cy="198155"/>
              </a:xfrm>
              <a:prstGeom prst="rect">
                <a:avLst/>
              </a:prstGeom>
            </p:spPr>
          </p:pic>
          <p:sp>
            <p:nvSpPr>
              <p:cNvPr id="48" name="TextBox 47">
                <a:extLst>
                  <a:ext uri="{FF2B5EF4-FFF2-40B4-BE49-F238E27FC236}">
                    <a16:creationId xmlns:a16="http://schemas.microsoft.com/office/drawing/2014/main" id="{5503B5E0-AE0C-ABEE-E401-D99A34387B9B}"/>
                  </a:ext>
                </a:extLst>
              </p:cNvPr>
              <p:cNvSpPr txBox="1"/>
              <p:nvPr/>
            </p:nvSpPr>
            <p:spPr>
              <a:xfrm>
                <a:off x="8484994" y="6018260"/>
                <a:ext cx="841399" cy="261610"/>
              </a:xfrm>
              <a:prstGeom prst="rect">
                <a:avLst/>
              </a:prstGeom>
              <a:noFill/>
            </p:spPr>
            <p:txBody>
              <a:bodyPr wrap="square" lIns="91440" tIns="45720" rIns="91440" bIns="45720" anchor="t">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E5F8FF">
                        <a:lumMod val="25000"/>
                        <a:lumOff val="75000"/>
                      </a:srgbClr>
                    </a:solidFill>
                    <a:effectLst/>
                    <a:uLnTx/>
                    <a:uFillTx/>
                    <a:latin typeface="Arial Nova Light"/>
                    <a:ea typeface="+mn-ea"/>
                    <a:cs typeface="+mn-cs"/>
                  </a:rPr>
                  <a:t>DDAE660</a:t>
                </a:r>
              </a:p>
            </p:txBody>
          </p:sp>
          <p:cxnSp>
            <p:nvCxnSpPr>
              <p:cNvPr id="49" name="Straight Connector 48">
                <a:extLst>
                  <a:ext uri="{FF2B5EF4-FFF2-40B4-BE49-F238E27FC236}">
                    <a16:creationId xmlns:a16="http://schemas.microsoft.com/office/drawing/2014/main" id="{DEEF9AD0-337C-7D4F-3C44-B2D4CDB064AE}"/>
                  </a:ext>
                  <a:ext uri="{C183D7F6-B498-43B3-948B-1728B52AA6E4}">
                    <adec:decorative xmlns:adec="http://schemas.microsoft.com/office/drawing/2017/decorative" val="1"/>
                  </a:ext>
                </a:extLst>
              </p:cNvPr>
              <p:cNvCxnSpPr>
                <a:cxnSpLocks/>
              </p:cNvCxnSpPr>
              <p:nvPr/>
            </p:nvCxnSpPr>
            <p:spPr>
              <a:xfrm>
                <a:off x="8805109" y="5064582"/>
                <a:ext cx="2657650" cy="0"/>
              </a:xfrm>
              <a:prstGeom prst="line">
                <a:avLst/>
              </a:prstGeom>
              <a:ln w="9525">
                <a:solidFill>
                  <a:schemeClr val="accent4">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51" name="Rectangle 50">
                <a:extLst>
                  <a:ext uri="{FF2B5EF4-FFF2-40B4-BE49-F238E27FC236}">
                    <a16:creationId xmlns:a16="http://schemas.microsoft.com/office/drawing/2014/main" id="{BBBBED46-F7A4-7CAB-650B-67FA5002ACE1}"/>
                  </a:ext>
                </a:extLst>
              </p:cNvPr>
              <p:cNvSpPr/>
              <p:nvPr/>
            </p:nvSpPr>
            <p:spPr>
              <a:xfrm>
                <a:off x="8349911" y="5455679"/>
                <a:ext cx="1231772" cy="227005"/>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tIns="45720" rIns="0" bIns="4572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Calibri"/>
                    <a:cs typeface="Calibri"/>
                  </a:rPr>
                  <a:t>Data Analytics</a:t>
                </a:r>
              </a:p>
            </p:txBody>
          </p:sp>
          <p:sp>
            <p:nvSpPr>
              <p:cNvPr id="52" name="Rectangle 51">
                <a:extLst>
                  <a:ext uri="{FF2B5EF4-FFF2-40B4-BE49-F238E27FC236}">
                    <a16:creationId xmlns:a16="http://schemas.microsoft.com/office/drawing/2014/main" id="{97B7EA5D-67C7-900A-84E8-174341EAAF8E}"/>
                  </a:ext>
                </a:extLst>
              </p:cNvPr>
              <p:cNvSpPr/>
              <p:nvPr/>
            </p:nvSpPr>
            <p:spPr>
              <a:xfrm>
                <a:off x="10823342" y="5455679"/>
                <a:ext cx="983338" cy="227005"/>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tIns="45720" rIns="0" bIns="4572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Calibri"/>
                    <a:cs typeface="Calibri"/>
                  </a:rPr>
                  <a:t>Data Search </a:t>
                </a:r>
                <a:endParaRPr kumimoji="0" lang="en-US" sz="600" b="0" i="0" u="none" strike="noStrike" kern="1200" cap="none" spc="0" normalizeH="0" baseline="0" noProof="0">
                  <a:ln>
                    <a:noFill/>
                  </a:ln>
                  <a:solidFill>
                    <a:srgbClr val="FFFFFF"/>
                  </a:solidFill>
                  <a:effectLst/>
                  <a:uLnTx/>
                  <a:uFillTx/>
                  <a:latin typeface="Arial"/>
                  <a:ea typeface="Calibri" panose="020F0502020204030204" pitchFamily="34" charset="0"/>
                  <a:cs typeface="Calibri" panose="020F0502020204030204" pitchFamily="34" charset="0"/>
                </a:endParaRPr>
              </a:p>
            </p:txBody>
          </p:sp>
          <p:pic>
            <p:nvPicPr>
              <p:cNvPr id="53" name="Graphic 52">
                <a:extLst>
                  <a:ext uri="{FF2B5EF4-FFF2-40B4-BE49-F238E27FC236}">
                    <a16:creationId xmlns:a16="http://schemas.microsoft.com/office/drawing/2014/main" id="{1CAE1AA6-BDB8-31C1-7EC0-960B81D4D821}"/>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8887971" y="5141763"/>
                <a:ext cx="316592" cy="316592"/>
              </a:xfrm>
              <a:prstGeom prst="rect">
                <a:avLst/>
              </a:prstGeom>
            </p:spPr>
          </p:pic>
          <p:sp>
            <p:nvSpPr>
              <p:cNvPr id="54" name="Rectangle 53">
                <a:extLst>
                  <a:ext uri="{FF2B5EF4-FFF2-40B4-BE49-F238E27FC236}">
                    <a16:creationId xmlns:a16="http://schemas.microsoft.com/office/drawing/2014/main" id="{AABEA686-D3D7-E6FC-1555-D49CCC5F57A2}"/>
                  </a:ext>
                </a:extLst>
              </p:cNvPr>
              <p:cNvSpPr/>
              <p:nvPr/>
            </p:nvSpPr>
            <p:spPr>
              <a:xfrm>
                <a:off x="9530439" y="5455679"/>
                <a:ext cx="1310372" cy="227005"/>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tIns="45720" rIns="0" bIns="4572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Calibri"/>
                    <a:cs typeface="Calibri"/>
                  </a:rPr>
                  <a:t>Data Processing</a:t>
                </a:r>
                <a:endParaRPr kumimoji="0" lang="en-US" sz="1600" b="0" i="0" u="none" strike="noStrike" kern="1200" cap="none" spc="0" normalizeH="0" baseline="0" noProof="0">
                  <a:ln>
                    <a:noFill/>
                  </a:ln>
                  <a:solidFill>
                    <a:srgbClr val="0672CB"/>
                  </a:solidFill>
                  <a:effectLst/>
                  <a:uLnTx/>
                  <a:uFillTx/>
                  <a:latin typeface="Arial"/>
                  <a:ea typeface="+mn-ea"/>
                  <a:cs typeface="+mn-cs"/>
                </a:endParaRPr>
              </a:p>
            </p:txBody>
          </p:sp>
          <p:pic>
            <p:nvPicPr>
              <p:cNvPr id="56" name="Picture 4">
                <a:extLst>
                  <a:ext uri="{FF2B5EF4-FFF2-40B4-BE49-F238E27FC236}">
                    <a16:creationId xmlns:a16="http://schemas.microsoft.com/office/drawing/2014/main" id="{B36B7E19-18A0-753E-3C6C-FE6098790CB5}"/>
                  </a:ext>
                </a:extLst>
              </p:cNvPr>
              <p:cNvPicPr>
                <a:picLocks noChangeAspect="1" noChangeArrowheads="1"/>
              </p:cNvPicPr>
              <p:nvPr/>
            </p:nvPicPr>
            <p:blipFill>
              <a:blip r:embed="rId17">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11105053" y="5173805"/>
                <a:ext cx="318779" cy="305768"/>
              </a:xfrm>
              <a:prstGeom prst="rect">
                <a:avLst/>
              </a:prstGeom>
              <a:noFill/>
              <a:extLst>
                <a:ext uri="{909E8E84-426E-40DD-AFC4-6F175D3DCCD1}">
                  <a14:hiddenFill xmlns:a14="http://schemas.microsoft.com/office/drawing/2010/main">
                    <a:solidFill>
                      <a:srgbClr val="FFFFFF"/>
                    </a:solidFill>
                  </a14:hiddenFill>
                </a:ext>
              </a:extLst>
            </p:spPr>
          </p:pic>
          <p:pic>
            <p:nvPicPr>
              <p:cNvPr id="59" name="Graphic 58" descr="Branching diagram outline">
                <a:extLst>
                  <a:ext uri="{FF2B5EF4-FFF2-40B4-BE49-F238E27FC236}">
                    <a16:creationId xmlns:a16="http://schemas.microsoft.com/office/drawing/2014/main" id="{B2FD7460-0EBE-7AE7-BD42-44F6BE4824F8}"/>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rot="16200000">
                <a:off x="10062072" y="5132661"/>
                <a:ext cx="352541" cy="352541"/>
              </a:xfrm>
              <a:prstGeom prst="rect">
                <a:avLst/>
              </a:prstGeom>
            </p:spPr>
          </p:pic>
          <p:sp>
            <p:nvSpPr>
              <p:cNvPr id="61" name="TextBox 60">
                <a:extLst>
                  <a:ext uri="{FF2B5EF4-FFF2-40B4-BE49-F238E27FC236}">
                    <a16:creationId xmlns:a16="http://schemas.microsoft.com/office/drawing/2014/main" id="{E5A78ABE-EBAD-8E87-A70C-050FEF14D7E4}"/>
                  </a:ext>
                </a:extLst>
              </p:cNvPr>
              <p:cNvSpPr txBox="1"/>
              <p:nvPr/>
            </p:nvSpPr>
            <p:spPr>
              <a:xfrm>
                <a:off x="8334207" y="3637125"/>
                <a:ext cx="855130" cy="553998"/>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Nova Light"/>
                    <a:ea typeface="+mn-ea"/>
                    <a:cs typeface="+mn-cs"/>
                  </a:rPr>
                  <a:t>3-5x  Faster </a:t>
                </a:r>
                <a:r>
                  <a:rPr kumimoji="0" lang="en-US" sz="900" b="0" i="0" u="none" strike="noStrike" kern="1200" cap="none" spc="0" normalizeH="0" baseline="0" noProof="0">
                    <a:ln>
                      <a:noFill/>
                    </a:ln>
                    <a:solidFill>
                      <a:srgbClr val="FFFFFF"/>
                    </a:solidFill>
                    <a:effectLst/>
                    <a:uLnTx/>
                    <a:uFillTx/>
                    <a:latin typeface="Arial Nova Light"/>
                    <a:ea typeface="+mn-ea"/>
                    <a:cs typeface="+mn-cs"/>
                  </a:rPr>
                  <a:t>queries</a:t>
                </a:r>
                <a:endParaRPr kumimoji="0" lang="en-US" sz="700" b="0" i="0" u="none" strike="noStrike" kern="1200" cap="none" spc="0" normalizeH="0" baseline="0" noProof="0">
                  <a:ln>
                    <a:noFill/>
                  </a:ln>
                  <a:solidFill>
                    <a:srgbClr val="FFFFFF"/>
                  </a:solidFill>
                  <a:effectLst/>
                  <a:uLnTx/>
                  <a:uFillTx/>
                  <a:latin typeface="Arial"/>
                  <a:ea typeface="+mn-ea"/>
                  <a:cs typeface="+mn-cs"/>
                </a:endParaRPr>
              </a:p>
            </p:txBody>
          </p:sp>
          <p:sp>
            <p:nvSpPr>
              <p:cNvPr id="2" name="TextBox 1">
                <a:extLst>
                  <a:ext uri="{FF2B5EF4-FFF2-40B4-BE49-F238E27FC236}">
                    <a16:creationId xmlns:a16="http://schemas.microsoft.com/office/drawing/2014/main" id="{6DF1F70E-1466-9B28-9424-D2C50266B33B}"/>
                  </a:ext>
                </a:extLst>
              </p:cNvPr>
              <p:cNvSpPr txBox="1"/>
              <p:nvPr/>
            </p:nvSpPr>
            <p:spPr>
              <a:xfrm>
                <a:off x="9226798" y="3641057"/>
                <a:ext cx="1520854" cy="553998"/>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Nova Light"/>
                    <a:ea typeface="+mn-ea"/>
                    <a:cs typeface="+mn-cs"/>
                  </a:rPr>
                  <a:t>Up to 53%     Reduction                    </a:t>
                </a:r>
                <a:r>
                  <a:rPr kumimoji="0" lang="en-US" sz="900" b="0" i="0" u="none" strike="noStrike" kern="1200" cap="none" spc="0" normalizeH="0" baseline="0" noProof="0">
                    <a:ln>
                      <a:noFill/>
                    </a:ln>
                    <a:solidFill>
                      <a:srgbClr val="FFFFFF"/>
                    </a:solidFill>
                    <a:effectLst/>
                    <a:uLnTx/>
                    <a:uFillTx/>
                    <a:latin typeface="Arial Nova Light"/>
                    <a:ea typeface="+mn-ea"/>
                    <a:cs typeface="+mn-cs"/>
                  </a:rPr>
                  <a:t>in cost of data analytics</a:t>
                </a:r>
                <a:endParaRPr kumimoji="0" lang="en-US" sz="700" b="0" i="0" u="none" strike="noStrike" kern="1200" cap="none" spc="0" normalizeH="0" baseline="0" noProof="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029DBEFE-8B26-F959-67DA-A22C473FE863}"/>
                  </a:ext>
                </a:extLst>
              </p:cNvPr>
              <p:cNvSpPr txBox="1"/>
              <p:nvPr/>
            </p:nvSpPr>
            <p:spPr>
              <a:xfrm>
                <a:off x="10654521" y="3619262"/>
                <a:ext cx="1520854" cy="553998"/>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Nova Light"/>
                    <a:ea typeface="+mn-ea"/>
                    <a:cs typeface="+mn-cs"/>
                  </a:rPr>
                  <a:t>4.5x    </a:t>
                </a:r>
                <a:r>
                  <a:rPr kumimoji="0" lang="en-US" sz="1050" b="1" i="0" u="none" strike="noStrike" kern="1200" cap="none" spc="0" normalizeH="0" baseline="0" noProof="0">
                    <a:ln>
                      <a:noFill/>
                    </a:ln>
                    <a:solidFill>
                      <a:srgbClr val="FFFFFF"/>
                    </a:solidFill>
                    <a:effectLst/>
                    <a:uLnTx/>
                    <a:uFillTx/>
                    <a:latin typeface="Arial Nova Light"/>
                    <a:ea typeface="+mn-ea"/>
                    <a:cs typeface="+mn-cs"/>
                  </a:rPr>
                  <a:t>                      </a:t>
                </a:r>
                <a:r>
                  <a:rPr kumimoji="0" lang="en-US" sz="1050" b="1" i="0" u="none" strike="noStrike" kern="1200" cap="none" spc="0" normalizeH="0" baseline="0" noProof="0">
                    <a:ln>
                      <a:noFill/>
                    </a:ln>
                    <a:solidFill>
                      <a:srgbClr val="F4BB5E"/>
                    </a:solidFill>
                    <a:effectLst/>
                    <a:uLnTx/>
                    <a:uFillTx/>
                    <a:latin typeface="Arial Nova Light"/>
                    <a:ea typeface="+mn-ea"/>
                    <a:cs typeface="+mn-cs"/>
                  </a:rPr>
                  <a:t>Faster </a:t>
                </a:r>
                <a:r>
                  <a:rPr kumimoji="0" lang="en-US" sz="1050" b="1" i="0" u="none" strike="noStrike" kern="1200" cap="none" spc="0" normalizeH="0" baseline="0" noProof="0">
                    <a:ln>
                      <a:noFill/>
                    </a:ln>
                    <a:solidFill>
                      <a:srgbClr val="FFFFFF"/>
                    </a:solidFill>
                    <a:effectLst/>
                    <a:uLnTx/>
                    <a:uFillTx/>
                    <a:latin typeface="Arial Nova Light"/>
                    <a:ea typeface="+mn-ea"/>
                    <a:cs typeface="+mn-cs"/>
                  </a:rPr>
                  <a:t>                                   </a:t>
                </a:r>
                <a:r>
                  <a:rPr kumimoji="0" lang="en-US" sz="900" b="0" i="0" u="none" strike="noStrike" kern="1200" cap="none" spc="0" normalizeH="0" baseline="0" noProof="0">
                    <a:ln>
                      <a:noFill/>
                    </a:ln>
                    <a:solidFill>
                      <a:srgbClr val="FFFFFF"/>
                    </a:solidFill>
                    <a:effectLst/>
                    <a:uLnTx/>
                    <a:uFillTx/>
                    <a:latin typeface="Arial Nova Light"/>
                    <a:ea typeface="+mn-ea"/>
                    <a:cs typeface="+mn-cs"/>
                  </a:rPr>
                  <a:t>time  to production</a:t>
                </a:r>
                <a:endParaRPr kumimoji="0" lang="en-US" sz="700" b="0" i="0" u="none" strike="noStrike" kern="1200" cap="none" spc="0" normalizeH="0" baseline="0" noProof="0">
                  <a:ln>
                    <a:noFill/>
                  </a:ln>
                  <a:solidFill>
                    <a:srgbClr val="FFFFFF"/>
                  </a:solidFill>
                  <a:effectLst/>
                  <a:uLnTx/>
                  <a:uFillTx/>
                  <a:latin typeface="Arial"/>
                  <a:ea typeface="+mn-ea"/>
                  <a:cs typeface="+mn-cs"/>
                </a:endParaRPr>
              </a:p>
            </p:txBody>
          </p:sp>
        </p:grpSp>
        <p:sp>
          <p:nvSpPr>
            <p:cNvPr id="26" name="Rectangle 25">
              <a:extLst>
                <a:ext uri="{FF2B5EF4-FFF2-40B4-BE49-F238E27FC236}">
                  <a16:creationId xmlns:a16="http://schemas.microsoft.com/office/drawing/2014/main" id="{309B0028-82BC-BB84-8061-F36EEB560E0E}"/>
                </a:ext>
              </a:extLst>
            </p:cNvPr>
            <p:cNvSpPr/>
            <p:nvPr/>
          </p:nvSpPr>
          <p:spPr>
            <a:xfrm>
              <a:off x="9523815" y="4484961"/>
              <a:ext cx="1310372" cy="227005"/>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tIns="45720" rIns="0" bIns="4572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Calibri"/>
                  <a:cs typeface="Calibri"/>
                </a:rPr>
                <a:t>Data Orchestration</a:t>
              </a:r>
              <a:endParaRPr kumimoji="0" lang="en-US" sz="1600" b="0" i="0" u="none" strike="noStrike" kern="1200" cap="none" spc="0" normalizeH="0" baseline="0" noProof="0">
                <a:ln>
                  <a:noFill/>
                </a:ln>
                <a:solidFill>
                  <a:srgbClr val="0672CB"/>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A9540108-BDC9-A7F5-B894-117F8FB1A232}"/>
                </a:ext>
              </a:extLst>
            </p:cNvPr>
            <p:cNvSpPr/>
            <p:nvPr/>
          </p:nvSpPr>
          <p:spPr>
            <a:xfrm>
              <a:off x="9292630" y="6038778"/>
              <a:ext cx="1918516" cy="227005"/>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tIns="45720" rIns="0" bIns="45720"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Calibri"/>
                  <a:cs typeface="Calibri"/>
                </a:rPr>
                <a:t>Dell Data Engine System Software </a:t>
              </a:r>
              <a:endParaRPr kumimoji="0" lang="en-US" sz="1600" b="0" i="0" u="none" strike="noStrike" kern="1200" cap="none" spc="0" normalizeH="0" baseline="0" noProof="0">
                <a:ln>
                  <a:noFill/>
                </a:ln>
                <a:solidFill>
                  <a:srgbClr val="0672CB"/>
                </a:solidFill>
                <a:effectLst/>
                <a:uLnTx/>
                <a:uFillTx/>
                <a:latin typeface="Arial"/>
                <a:ea typeface="+mn-ea"/>
                <a:cs typeface="+mn-cs"/>
              </a:endParaRPr>
            </a:p>
          </p:txBody>
        </p:sp>
        <p:pic>
          <p:nvPicPr>
            <p:cNvPr id="42" name="Graphic 41" descr="Circular flowchart outline">
              <a:extLst>
                <a:ext uri="{FF2B5EF4-FFF2-40B4-BE49-F238E27FC236}">
                  <a16:creationId xmlns:a16="http://schemas.microsoft.com/office/drawing/2014/main" id="{DC575107-0CB2-0640-88DD-74EECA77472F}"/>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9984828" y="4644208"/>
              <a:ext cx="352541" cy="352541"/>
            </a:xfrm>
            <a:prstGeom prst="rect">
              <a:avLst/>
            </a:prstGeom>
          </p:spPr>
        </p:pic>
      </p:grpSp>
      <p:grpSp>
        <p:nvGrpSpPr>
          <p:cNvPr id="55" name="Group 54">
            <a:extLst>
              <a:ext uri="{FF2B5EF4-FFF2-40B4-BE49-F238E27FC236}">
                <a16:creationId xmlns:a16="http://schemas.microsoft.com/office/drawing/2014/main" id="{AE7B5DB1-83C3-E682-5441-3808F0E23133}"/>
              </a:ext>
            </a:extLst>
          </p:cNvPr>
          <p:cNvGrpSpPr/>
          <p:nvPr/>
        </p:nvGrpSpPr>
        <p:grpSpPr>
          <a:xfrm>
            <a:off x="-6337" y="3622028"/>
            <a:ext cx="4069080" cy="3228108"/>
            <a:chOff x="-6337" y="3622028"/>
            <a:chExt cx="4069080" cy="3228108"/>
          </a:xfrm>
        </p:grpSpPr>
        <p:grpSp>
          <p:nvGrpSpPr>
            <p:cNvPr id="119" name="Group 118">
              <a:extLst>
                <a:ext uri="{FF2B5EF4-FFF2-40B4-BE49-F238E27FC236}">
                  <a16:creationId xmlns:a16="http://schemas.microsoft.com/office/drawing/2014/main" id="{2013B6EB-0C90-E753-14E2-FFF05BF15945}"/>
                </a:ext>
              </a:extLst>
            </p:cNvPr>
            <p:cNvGrpSpPr/>
            <p:nvPr/>
          </p:nvGrpSpPr>
          <p:grpSpPr>
            <a:xfrm>
              <a:off x="-6337" y="3622028"/>
              <a:ext cx="4069080" cy="3228108"/>
              <a:chOff x="-6337" y="3622028"/>
              <a:chExt cx="4069080" cy="3228108"/>
            </a:xfrm>
          </p:grpSpPr>
          <p:sp>
            <p:nvSpPr>
              <p:cNvPr id="85" name="Rectangle 84">
                <a:extLst>
                  <a:ext uri="{FF2B5EF4-FFF2-40B4-BE49-F238E27FC236}">
                    <a16:creationId xmlns:a16="http://schemas.microsoft.com/office/drawing/2014/main" id="{4FA86C36-20F0-067E-220C-0A2C9606D78A}"/>
                  </a:ext>
                </a:extLst>
              </p:cNvPr>
              <p:cNvSpPr/>
              <p:nvPr/>
            </p:nvSpPr>
            <p:spPr>
              <a:xfrm>
                <a:off x="-6337" y="6398260"/>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64" name="TextBox 63">
                <a:extLst>
                  <a:ext uri="{FF2B5EF4-FFF2-40B4-BE49-F238E27FC236}">
                    <a16:creationId xmlns:a16="http://schemas.microsoft.com/office/drawing/2014/main" id="{342A4190-37BA-2A5C-41F5-FB58FF12E724}"/>
                  </a:ext>
                </a:extLst>
              </p:cNvPr>
              <p:cNvSpPr txBox="1"/>
              <p:nvPr/>
            </p:nvSpPr>
            <p:spPr>
              <a:xfrm>
                <a:off x="63533" y="6527955"/>
                <a:ext cx="3869947"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Storage Engines</a:t>
                </a:r>
              </a:p>
            </p:txBody>
          </p:sp>
          <p:sp>
            <p:nvSpPr>
              <p:cNvPr id="43" name="Rectangle 42">
                <a:extLst>
                  <a:ext uri="{FF2B5EF4-FFF2-40B4-BE49-F238E27FC236}">
                    <a16:creationId xmlns:a16="http://schemas.microsoft.com/office/drawing/2014/main" id="{07F26C97-9039-8DC7-EC4B-61E4A1ECBEA1}"/>
                  </a:ext>
                </a:extLst>
              </p:cNvPr>
              <p:cNvSpPr/>
              <p:nvPr/>
            </p:nvSpPr>
            <p:spPr>
              <a:xfrm>
                <a:off x="195832" y="4483976"/>
                <a:ext cx="3657600" cy="1920240"/>
              </a:xfrm>
              <a:prstGeom prst="rect">
                <a:avLst/>
              </a:prstGeom>
              <a:solidFill>
                <a:schemeClr val="bg2"/>
              </a:solidFill>
              <a:ln w="31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srgbClr val="000000"/>
                  </a:solidFill>
                  <a:effectLst/>
                  <a:uLnTx/>
                  <a:uFillTx/>
                  <a:latin typeface="Arial "/>
                  <a:ea typeface="+mn-ea"/>
                  <a:cs typeface="+mn-cs"/>
                </a:endParaRPr>
              </a:p>
            </p:txBody>
          </p:sp>
          <p:pic>
            <p:nvPicPr>
              <p:cNvPr id="32" name="Picture 31">
                <a:extLst>
                  <a:ext uri="{FF2B5EF4-FFF2-40B4-BE49-F238E27FC236}">
                    <a16:creationId xmlns:a16="http://schemas.microsoft.com/office/drawing/2014/main" id="{A03A0098-371C-97EA-82D8-B320836E46B5}"/>
                  </a:ext>
                </a:extLst>
              </p:cNvPr>
              <p:cNvPicPr>
                <a:picLocks noChangeAspect="1"/>
              </p:cNvPicPr>
              <p:nvPr/>
            </p:nvPicPr>
            <p:blipFill>
              <a:blip r:embed="rId20"/>
              <a:stretch>
                <a:fillRect/>
              </a:stretch>
            </p:blipFill>
            <p:spPr>
              <a:xfrm>
                <a:off x="2307021" y="4854840"/>
                <a:ext cx="1161699" cy="204516"/>
              </a:xfrm>
              <a:prstGeom prst="rect">
                <a:avLst/>
              </a:prstGeom>
            </p:spPr>
          </p:pic>
          <p:sp>
            <p:nvSpPr>
              <p:cNvPr id="33" name="TextBox 32">
                <a:extLst>
                  <a:ext uri="{FF2B5EF4-FFF2-40B4-BE49-F238E27FC236}">
                    <a16:creationId xmlns:a16="http://schemas.microsoft.com/office/drawing/2014/main" id="{3570F217-78C1-9E50-65AB-5363E0A34F38}"/>
                  </a:ext>
                </a:extLst>
              </p:cNvPr>
              <p:cNvSpPr txBox="1"/>
              <p:nvPr/>
            </p:nvSpPr>
            <p:spPr>
              <a:xfrm>
                <a:off x="326769" y="4529537"/>
                <a:ext cx="1534715" cy="276999"/>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err="1">
                    <a:ln>
                      <a:noFill/>
                    </a:ln>
                    <a:solidFill>
                      <a:srgbClr val="E5F8FF">
                        <a:lumMod val="25000"/>
                        <a:lumOff val="75000"/>
                      </a:srgbClr>
                    </a:solidFill>
                    <a:effectLst/>
                    <a:uLnTx/>
                    <a:uFillTx/>
                    <a:latin typeface="Arial Nova Light"/>
                    <a:ea typeface="+mn-ea"/>
                    <a:cs typeface="+mn-cs"/>
                  </a:rPr>
                  <a:t>PowerScale</a:t>
                </a:r>
                <a:r>
                  <a:rPr kumimoji="0" lang="en-US" sz="1200" b="1" i="0" u="none" strike="noStrike" kern="1200" cap="none" spc="0" normalizeH="0" baseline="0" noProof="0">
                    <a:ln>
                      <a:noFill/>
                    </a:ln>
                    <a:solidFill>
                      <a:srgbClr val="E5F8FF">
                        <a:lumMod val="25000"/>
                        <a:lumOff val="75000"/>
                      </a:srgbClr>
                    </a:solidFill>
                    <a:effectLst/>
                    <a:uLnTx/>
                    <a:uFillTx/>
                    <a:latin typeface="Arial Nova Light"/>
                    <a:ea typeface="+mn-ea"/>
                    <a:cs typeface="+mn-cs"/>
                  </a:rPr>
                  <a:t>  </a:t>
                </a:r>
              </a:p>
            </p:txBody>
          </p:sp>
          <p:sp>
            <p:nvSpPr>
              <p:cNvPr id="34" name="TextBox 33">
                <a:extLst>
                  <a:ext uri="{FF2B5EF4-FFF2-40B4-BE49-F238E27FC236}">
                    <a16:creationId xmlns:a16="http://schemas.microsoft.com/office/drawing/2014/main" id="{86C900C9-B2CA-C244-CDEB-DC7725DCF182}"/>
                  </a:ext>
                </a:extLst>
              </p:cNvPr>
              <p:cNvSpPr txBox="1"/>
              <p:nvPr/>
            </p:nvSpPr>
            <p:spPr>
              <a:xfrm>
                <a:off x="2120513" y="4529537"/>
                <a:ext cx="1534715" cy="276999"/>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err="1">
                    <a:ln>
                      <a:noFill/>
                    </a:ln>
                    <a:solidFill>
                      <a:srgbClr val="E5F8FF">
                        <a:lumMod val="25000"/>
                        <a:lumOff val="75000"/>
                      </a:srgbClr>
                    </a:solidFill>
                    <a:effectLst/>
                    <a:uLnTx/>
                    <a:uFillTx/>
                    <a:latin typeface="Arial Nova Light"/>
                    <a:ea typeface="+mn-ea"/>
                    <a:cs typeface="+mn-cs"/>
                  </a:rPr>
                  <a:t>ObjectScale</a:t>
                </a:r>
                <a:r>
                  <a:rPr kumimoji="0" lang="en-US" sz="1200" b="1" i="0" u="none" strike="noStrike" kern="1200" cap="none" spc="0" normalizeH="0" baseline="0" noProof="0">
                    <a:ln>
                      <a:noFill/>
                    </a:ln>
                    <a:solidFill>
                      <a:srgbClr val="E5F8FF">
                        <a:lumMod val="25000"/>
                        <a:lumOff val="75000"/>
                      </a:srgbClr>
                    </a:solidFill>
                    <a:effectLst/>
                    <a:uLnTx/>
                    <a:uFillTx/>
                    <a:latin typeface="Arial Nova Light"/>
                    <a:ea typeface="+mn-ea"/>
                    <a:cs typeface="+mn-cs"/>
                  </a:rPr>
                  <a:t>  </a:t>
                </a:r>
              </a:p>
            </p:txBody>
          </p:sp>
          <p:cxnSp>
            <p:nvCxnSpPr>
              <p:cNvPr id="35" name="Straight Connector 34">
                <a:extLst>
                  <a:ext uri="{FF2B5EF4-FFF2-40B4-BE49-F238E27FC236}">
                    <a16:creationId xmlns:a16="http://schemas.microsoft.com/office/drawing/2014/main" id="{4C1918E0-2321-A021-8925-E30387B7A94D}"/>
                  </a:ext>
                  <a:ext uri="{C183D7F6-B498-43B3-948B-1728B52AA6E4}">
                    <adec:decorative xmlns:adec="http://schemas.microsoft.com/office/drawing/2017/decorative" val="1"/>
                  </a:ext>
                </a:extLst>
              </p:cNvPr>
              <p:cNvCxnSpPr>
                <a:cxnSpLocks/>
              </p:cNvCxnSpPr>
              <p:nvPr/>
            </p:nvCxnSpPr>
            <p:spPr>
              <a:xfrm>
                <a:off x="534696" y="5657321"/>
                <a:ext cx="2923415" cy="0"/>
              </a:xfrm>
              <a:prstGeom prst="line">
                <a:avLst/>
              </a:prstGeom>
              <a:ln w="9525">
                <a:solidFill>
                  <a:schemeClr val="accent4">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F630B569-897A-45A3-411E-C6BDDAE8266E}"/>
                  </a:ext>
                </a:extLst>
              </p:cNvPr>
              <p:cNvSpPr/>
              <p:nvPr/>
            </p:nvSpPr>
            <p:spPr>
              <a:xfrm>
                <a:off x="211271" y="5185728"/>
                <a:ext cx="1662201" cy="286133"/>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rIns="0" rtlCol="0" anchor="ctr"/>
              <a:lstStyle/>
              <a:p>
                <a:pPr marL="0" marR="0" lvl="0" indent="0" algn="ctr" defTabSz="914354" rtl="0" eaLnBrk="1" fontAlgn="auto" latinLnBrk="0" hangingPunct="1">
                  <a:lnSpc>
                    <a:spcPct val="100000"/>
                  </a:lnSpc>
                  <a:spcBef>
                    <a:spcPts val="0"/>
                  </a:spcBef>
                  <a:spcAft>
                    <a:spcPts val="10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Nova Light"/>
                    <a:ea typeface="Calibri" panose="020F0502020204030204" pitchFamily="34" charset="0"/>
                    <a:cs typeface="Calibri" panose="020F0502020204030204" pitchFamily="34" charset="0"/>
                  </a:rPr>
                  <a:t>Unified File / Object</a:t>
                </a:r>
              </a:p>
              <a:p>
                <a:pPr marL="0" marR="0" lvl="0" indent="0" algn="ctr" defTabSz="914354" rtl="0" eaLnBrk="1" fontAlgn="auto" latinLnBrk="0" hangingPunct="1">
                  <a:lnSpc>
                    <a:spcPct val="100000"/>
                  </a:lnSpc>
                  <a:spcBef>
                    <a:spcPts val="0"/>
                  </a:spcBef>
                  <a:spcAft>
                    <a:spcPts val="10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Calibri" panose="020F0502020204030204" pitchFamily="34" charset="0"/>
                  </a:rPr>
                  <a:t>Performance at scale with operational simplicity  </a:t>
                </a:r>
              </a:p>
            </p:txBody>
          </p:sp>
          <p:sp>
            <p:nvSpPr>
              <p:cNvPr id="39" name="Rectangle 38">
                <a:extLst>
                  <a:ext uri="{FF2B5EF4-FFF2-40B4-BE49-F238E27FC236}">
                    <a16:creationId xmlns:a16="http://schemas.microsoft.com/office/drawing/2014/main" id="{10C797F0-3F58-3424-CCB8-CBBB5BE927E6}"/>
                  </a:ext>
                </a:extLst>
              </p:cNvPr>
              <p:cNvSpPr/>
              <p:nvPr/>
            </p:nvSpPr>
            <p:spPr>
              <a:xfrm>
                <a:off x="1993241" y="5250756"/>
                <a:ext cx="1719089" cy="286134"/>
              </a:xfrm>
              <a:prstGeom prst="rect">
                <a:avLst/>
              </a:prstGeom>
              <a:noFill/>
              <a:ln>
                <a:noFill/>
              </a:ln>
              <a:effectLst/>
            </p:spPr>
            <p:style>
              <a:lnRef idx="0">
                <a:schemeClr val="accent6"/>
              </a:lnRef>
              <a:fillRef idx="3">
                <a:schemeClr val="accent6"/>
              </a:fillRef>
              <a:effectRef idx="3">
                <a:schemeClr val="accent6"/>
              </a:effectRef>
              <a:fontRef idx="minor">
                <a:schemeClr val="lt1"/>
              </a:fontRef>
            </p:style>
            <p:txBody>
              <a:bodyPr lIns="0" rIns="0" rtlCol="0" anchor="ctr"/>
              <a:lstStyle/>
              <a:p>
                <a:pPr marL="0" marR="0" lvl="0" indent="0" algn="ctr" defTabSz="914354" rtl="0" eaLnBrk="1" fontAlgn="auto" latinLnBrk="0" hangingPunct="1">
                  <a:lnSpc>
                    <a:spcPct val="100000"/>
                  </a:lnSpc>
                  <a:spcBef>
                    <a:spcPts val="0"/>
                  </a:spcBef>
                  <a:spcAft>
                    <a:spcPts val="10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Nova Light"/>
                    <a:ea typeface="Calibri" panose="020F0502020204030204" pitchFamily="34" charset="0"/>
                    <a:cs typeface="Calibri" panose="020F0502020204030204" pitchFamily="34" charset="0"/>
                  </a:rPr>
                  <a:t>Cloud Native S3 / Object </a:t>
                </a:r>
              </a:p>
              <a:p>
                <a:pPr marL="0" marR="0" lvl="0" indent="0" algn="ctr" defTabSz="914354" rtl="0" eaLnBrk="1" fontAlgn="auto" latinLnBrk="0" hangingPunct="1">
                  <a:lnSpc>
                    <a:spcPct val="100000"/>
                  </a:lnSpc>
                  <a:spcBef>
                    <a:spcPts val="0"/>
                  </a:spcBef>
                  <a:spcAft>
                    <a:spcPts val="10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Calibri" panose="020F0502020204030204" pitchFamily="34" charset="0"/>
                  </a:rPr>
                  <a:t>Purpose built with global reach          &amp; access  </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Calibri" panose="020F0502020204030204" pitchFamily="34" charset="0"/>
                  </a:rPr>
                  <a:t>  </a:t>
                </a:r>
              </a:p>
            </p:txBody>
          </p:sp>
          <p:pic>
            <p:nvPicPr>
              <p:cNvPr id="41" name="Picture 40" descr="Dell PowerScale node">
                <a:extLst>
                  <a:ext uri="{FF2B5EF4-FFF2-40B4-BE49-F238E27FC236}">
                    <a16:creationId xmlns:a16="http://schemas.microsoft.com/office/drawing/2014/main" id="{D8992802-F184-886E-F0DA-FD73B7FFAE88}"/>
                  </a:ext>
                </a:extLst>
              </p:cNvPr>
              <p:cNvPicPr>
                <a:picLocks noChangeAspect="1"/>
              </p:cNvPicPr>
              <p:nvPr/>
            </p:nvPicPr>
            <p:blipFill rotWithShape="1">
              <a:blip r:embed="rId21"/>
              <a:srcRect l="4513" t="42202" r="4206" b="41377"/>
              <a:stretch/>
            </p:blipFill>
            <p:spPr>
              <a:xfrm>
                <a:off x="595593" y="4876040"/>
                <a:ext cx="1018987" cy="183315"/>
              </a:xfrm>
              <a:prstGeom prst="rect">
                <a:avLst/>
              </a:prstGeom>
              <a:noFill/>
              <a:ln>
                <a:solidFill>
                  <a:schemeClr val="tx1"/>
                </a:solidFill>
              </a:ln>
              <a:effectLst>
                <a:outerShdw blurRad="50800" dist="38100" dir="5400000" algn="t" rotWithShape="0">
                  <a:prstClr val="black">
                    <a:alpha val="40000"/>
                  </a:prstClr>
                </a:outerShdw>
              </a:effectLst>
            </p:spPr>
          </p:pic>
          <p:sp>
            <p:nvSpPr>
              <p:cNvPr id="16" name="TextBox 15">
                <a:extLst>
                  <a:ext uri="{FF2B5EF4-FFF2-40B4-BE49-F238E27FC236}">
                    <a16:creationId xmlns:a16="http://schemas.microsoft.com/office/drawing/2014/main" id="{0D083EBA-F4D7-B8D3-9392-DEE429075258}"/>
                  </a:ext>
                </a:extLst>
              </p:cNvPr>
              <p:cNvSpPr txBox="1"/>
              <p:nvPr/>
            </p:nvSpPr>
            <p:spPr>
              <a:xfrm>
                <a:off x="132335" y="3631578"/>
                <a:ext cx="855130" cy="692497"/>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Nova Light"/>
                    <a:ea typeface="+mn-ea"/>
                    <a:cs typeface="+mn-cs"/>
                  </a:rPr>
                  <a:t>Up to 220%  </a:t>
                </a:r>
                <a:r>
                  <a:rPr kumimoji="0" lang="en-US" sz="900" b="0" i="0" u="none" strike="noStrike" kern="1200" cap="none" spc="0" normalizeH="0" baseline="0" noProof="0">
                    <a:ln>
                      <a:noFill/>
                    </a:ln>
                    <a:solidFill>
                      <a:srgbClr val="FFFFFF"/>
                    </a:solidFill>
                    <a:effectLst/>
                    <a:uLnTx/>
                    <a:uFillTx/>
                    <a:latin typeface="Arial Nova Light"/>
                    <a:ea typeface="+mn-ea"/>
                    <a:cs typeface="+mn-cs"/>
                  </a:rPr>
                  <a:t>faster data ingestion</a:t>
                </a:r>
                <a:endParaRPr kumimoji="0" lang="en-US" sz="700" b="0" i="0" u="none" strike="noStrike" kern="1200" cap="none" spc="0" normalizeH="0" baseline="0" noProof="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ADE733EE-75D2-A990-8E08-1D520291F558}"/>
                  </a:ext>
                </a:extLst>
              </p:cNvPr>
              <p:cNvSpPr txBox="1"/>
              <p:nvPr/>
            </p:nvSpPr>
            <p:spPr>
              <a:xfrm>
                <a:off x="1149618" y="3635510"/>
                <a:ext cx="1520854" cy="692497"/>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Nova Light"/>
                    <a:ea typeface="+mn-ea"/>
                    <a:cs typeface="+mn-cs"/>
                  </a:rPr>
                  <a:t>Up to 76%     Reduction                  </a:t>
                </a:r>
                <a:r>
                  <a:rPr kumimoji="0" lang="en-US" sz="900" b="0" i="0" u="none" strike="noStrike" kern="1200" cap="none" spc="0" normalizeH="0" baseline="0" noProof="0">
                    <a:ln>
                      <a:noFill/>
                    </a:ln>
                    <a:solidFill>
                      <a:srgbClr val="FFFFFF"/>
                    </a:solidFill>
                    <a:effectLst/>
                    <a:uLnTx/>
                    <a:uFillTx/>
                    <a:latin typeface="Arial Nova Light"/>
                    <a:ea typeface="+mn-ea"/>
                    <a:cs typeface="+mn-cs"/>
                  </a:rPr>
                  <a:t>lower TCO than using public cloud</a:t>
                </a:r>
                <a:endParaRPr kumimoji="0" lang="en-US" sz="700" b="0" i="0" u="none" strike="noStrike" kern="1200" cap="none" spc="0" normalizeH="0" baseline="0" noProof="0">
                  <a:ln>
                    <a:noFill/>
                  </a:ln>
                  <a:solidFill>
                    <a:srgbClr val="FFFFFF"/>
                  </a:solidFill>
                  <a:effectLst/>
                  <a:uLnTx/>
                  <a:uFillTx/>
                  <a:latin typeface="Arial"/>
                  <a:ea typeface="+mn-ea"/>
                  <a:cs typeface="+mn-cs"/>
                </a:endParaRPr>
              </a:p>
            </p:txBody>
          </p:sp>
          <p:sp>
            <p:nvSpPr>
              <p:cNvPr id="24" name="TextBox 23">
                <a:extLst>
                  <a:ext uri="{FF2B5EF4-FFF2-40B4-BE49-F238E27FC236}">
                    <a16:creationId xmlns:a16="http://schemas.microsoft.com/office/drawing/2014/main" id="{F4853FB4-5CCF-C0DC-63FB-BB74483DECFE}"/>
                  </a:ext>
                </a:extLst>
              </p:cNvPr>
              <p:cNvSpPr txBox="1"/>
              <p:nvPr/>
            </p:nvSpPr>
            <p:spPr>
              <a:xfrm>
                <a:off x="2502526" y="3622028"/>
                <a:ext cx="1433547" cy="692497"/>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Nova Light"/>
                    <a:ea typeface="+mn-ea"/>
                    <a:cs typeface="+mn-cs"/>
                  </a:rPr>
                  <a:t>Up to                    99%    </a:t>
                </a:r>
                <a:r>
                  <a:rPr kumimoji="0" lang="en-US" sz="1000" b="1" i="0" u="none" strike="noStrike" kern="1200" cap="none" spc="0" normalizeH="0" baseline="0" noProof="0">
                    <a:ln>
                      <a:noFill/>
                    </a:ln>
                    <a:solidFill>
                      <a:srgbClr val="FFFFFF"/>
                    </a:solidFill>
                    <a:effectLst/>
                    <a:uLnTx/>
                    <a:uFillTx/>
                    <a:latin typeface="Arial Nova Light"/>
                    <a:ea typeface="+mn-ea"/>
                    <a:cs typeface="+mn-cs"/>
                  </a:rPr>
                  <a:t>                  </a:t>
                </a:r>
                <a:r>
                  <a:rPr kumimoji="0" lang="en-US" sz="900" b="0" i="0" u="none" strike="noStrike" kern="1200" cap="none" spc="0" normalizeH="0" baseline="0" noProof="0">
                    <a:ln>
                      <a:noFill/>
                    </a:ln>
                    <a:solidFill>
                      <a:srgbClr val="FFFFFF"/>
                    </a:solidFill>
                    <a:effectLst/>
                    <a:uLnTx/>
                    <a:uFillTx/>
                    <a:latin typeface="Arial Nova Light"/>
                    <a:ea typeface="+mn-ea"/>
                    <a:cs typeface="+mn-cs"/>
                  </a:rPr>
                  <a:t>faster data              retrieval</a:t>
                </a:r>
                <a:endParaRPr kumimoji="0" lang="en-US" sz="700" b="0" i="0" u="none" strike="noStrike" kern="1200" cap="none" spc="0" normalizeH="0" baseline="0" noProof="0">
                  <a:ln>
                    <a:noFill/>
                  </a:ln>
                  <a:solidFill>
                    <a:srgbClr val="FFFFFF"/>
                  </a:solidFill>
                  <a:effectLst/>
                  <a:uLnTx/>
                  <a:uFillTx/>
                  <a:latin typeface="Arial"/>
                  <a:ea typeface="+mn-ea"/>
                  <a:cs typeface="+mn-cs"/>
                </a:endParaRPr>
              </a:p>
            </p:txBody>
          </p:sp>
        </p:grpSp>
        <p:sp>
          <p:nvSpPr>
            <p:cNvPr id="36" name="object 73">
              <a:extLst>
                <a:ext uri="{FF2B5EF4-FFF2-40B4-BE49-F238E27FC236}">
                  <a16:creationId xmlns:a16="http://schemas.microsoft.com/office/drawing/2014/main" id="{29779F64-F926-98F0-86CB-890AB6C500A3}"/>
                </a:ext>
              </a:extLst>
            </p:cNvPr>
            <p:cNvSpPr txBox="1"/>
            <p:nvPr/>
          </p:nvSpPr>
          <p:spPr>
            <a:xfrm>
              <a:off x="915171" y="6146879"/>
              <a:ext cx="2461078" cy="156068"/>
            </a:xfrm>
            <a:prstGeom prst="rect">
              <a:avLst/>
            </a:prstGeom>
          </p:spPr>
          <p:txBody>
            <a:bodyPr vert="horz" wrap="square" lIns="0" tIns="21590" rIns="0" bIns="0" rtlCol="0">
              <a:spAutoFit/>
            </a:bodyPr>
            <a:lstStyle/>
            <a:p>
              <a:pPr marL="12700" marR="5080" lvl="0" indent="0" algn="ctr" defTabSz="914377" rtl="0" eaLnBrk="1" fontAlgn="auto" latinLnBrk="0" hangingPunct="1">
                <a:lnSpc>
                  <a:spcPct val="104299"/>
                </a:lnSpc>
                <a:spcBef>
                  <a:spcPts val="170"/>
                </a:spcBef>
                <a:spcAft>
                  <a:spcPts val="0"/>
                </a:spcAft>
                <a:buClrTx/>
                <a:buSzTx/>
                <a:buFontTx/>
                <a:buNone/>
                <a:tabLst/>
                <a:defRPr/>
              </a:pPr>
              <a:r>
                <a:rPr kumimoji="0" lang="en-US" sz="900" b="0" i="0" u="none" strike="noStrike" kern="1200" cap="none" spc="0" normalizeH="0" baseline="0" noProof="0">
                  <a:ln>
                    <a:noFill/>
                  </a:ln>
                  <a:solidFill>
                    <a:srgbClr val="FFC000"/>
                  </a:solidFill>
                  <a:effectLst/>
                  <a:uLnTx/>
                  <a:uFillTx/>
                  <a:latin typeface="Arial"/>
                  <a:ea typeface="+mn-ea"/>
                  <a:cs typeface="Arial Narrow"/>
                </a:rPr>
                <a:t>Global File System  Storage</a:t>
              </a:r>
              <a:r>
                <a:rPr kumimoji="0" sz="900" b="0" i="0" u="none" strike="noStrike" kern="1200" cap="none" spc="0" normalizeH="0" baseline="0" noProof="0">
                  <a:ln>
                    <a:noFill/>
                  </a:ln>
                  <a:solidFill>
                    <a:srgbClr val="FFC000"/>
                  </a:solidFill>
                  <a:effectLst/>
                  <a:uLnTx/>
                  <a:uFillTx/>
                  <a:latin typeface="Arial"/>
                  <a:ea typeface="+mn-ea"/>
                  <a:cs typeface="Arial Narrow"/>
                </a:rPr>
                <a:t> </a:t>
              </a:r>
              <a:r>
                <a:rPr kumimoji="0" lang="en-US" sz="900" b="0" i="0" u="none" strike="noStrike" kern="1200" cap="none" spc="0" normalizeH="0" baseline="0" noProof="0">
                  <a:ln>
                    <a:noFill/>
                  </a:ln>
                  <a:solidFill>
                    <a:srgbClr val="FFC000"/>
                  </a:solidFill>
                  <a:effectLst/>
                  <a:uLnTx/>
                  <a:uFillTx/>
                  <a:latin typeface="Arial"/>
                  <a:ea typeface="+mn-ea"/>
                  <a:cs typeface="Arial Narrow"/>
                </a:rPr>
                <a:t> Acceleration</a:t>
              </a:r>
              <a:endParaRPr kumimoji="0" sz="900" b="0" i="0" u="none" strike="noStrike" kern="1200" cap="none" spc="0" normalizeH="0" baseline="0" noProof="0">
                <a:ln>
                  <a:noFill/>
                </a:ln>
                <a:solidFill>
                  <a:srgbClr val="FFC000"/>
                </a:solidFill>
                <a:effectLst/>
                <a:uLnTx/>
                <a:uFillTx/>
                <a:latin typeface="Arial"/>
                <a:ea typeface="+mn-ea"/>
                <a:cs typeface="Arial"/>
              </a:endParaRPr>
            </a:p>
          </p:txBody>
        </p:sp>
        <p:pic>
          <p:nvPicPr>
            <p:cNvPr id="45" name="Picture 5">
              <a:extLst>
                <a:ext uri="{FF2B5EF4-FFF2-40B4-BE49-F238E27FC236}">
                  <a16:creationId xmlns:a16="http://schemas.microsoft.com/office/drawing/2014/main" id="{83AE7EF4-F910-6FBF-D4A5-383BE4DA75A7}"/>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391536" y="5975439"/>
              <a:ext cx="1470410" cy="179768"/>
            </a:xfrm>
            <a:prstGeom prst="rect">
              <a:avLst/>
            </a:prstGeom>
            <a:noFill/>
            <a:extLst>
              <a:ext uri="{909E8E84-426E-40DD-AFC4-6F175D3DCCD1}">
                <a14:hiddenFill xmlns:a14="http://schemas.microsoft.com/office/drawing/2010/main">
                  <a:solidFill>
                    <a:srgbClr val="FFFFFF"/>
                  </a:solidFill>
                </a14:hiddenFill>
              </a:ext>
            </a:extLst>
          </p:spPr>
        </p:pic>
        <p:sp>
          <p:nvSpPr>
            <p:cNvPr id="47" name="object 52">
              <a:extLst>
                <a:ext uri="{FF2B5EF4-FFF2-40B4-BE49-F238E27FC236}">
                  <a16:creationId xmlns:a16="http://schemas.microsoft.com/office/drawing/2014/main" id="{CFAE52E3-69F0-E704-FCD6-75ED2B34DEB8}"/>
                </a:ext>
              </a:extLst>
            </p:cNvPr>
            <p:cNvSpPr txBox="1"/>
            <p:nvPr/>
          </p:nvSpPr>
          <p:spPr>
            <a:xfrm>
              <a:off x="1401332" y="5727815"/>
              <a:ext cx="1474075" cy="286638"/>
            </a:xfrm>
            <a:prstGeom prst="rect">
              <a:avLst/>
            </a:prstGeom>
          </p:spPr>
          <p:txBody>
            <a:bodyPr vert="horz" wrap="square" lIns="0" tIns="12065" rIns="0" bIns="0" rtlCol="0">
              <a:spAutoFit/>
            </a:bodyPr>
            <a:lstStyle/>
            <a:p>
              <a:pPr marL="0" marR="5080" lvl="0" indent="11113" algn="ctr" defTabSz="914377" rtl="0" eaLnBrk="1" fontAlgn="auto" latinLnBrk="0" hangingPunct="1">
                <a:lnSpc>
                  <a:spcPct val="100000"/>
                </a:lnSpc>
                <a:spcBef>
                  <a:spcPts val="95"/>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Nova Light"/>
                  <a:ea typeface="+mn-ea"/>
                  <a:cs typeface="Arial Narrow"/>
                </a:rPr>
                <a:t>Lightning File System</a:t>
              </a:r>
              <a:endParaRPr kumimoji="0" sz="1200" b="1" i="0" u="none" strike="noStrike" kern="1200" cap="none" spc="0" normalizeH="0" baseline="0" noProof="0">
                <a:ln>
                  <a:noFill/>
                </a:ln>
                <a:solidFill>
                  <a:srgbClr val="FFFFFF"/>
                </a:solidFill>
                <a:effectLst/>
                <a:uLnTx/>
                <a:uFillTx/>
                <a:latin typeface="Arial Nova Light"/>
                <a:ea typeface="+mn-ea"/>
                <a:cs typeface="Arial Narrow"/>
              </a:endParaRPr>
            </a:p>
          </p:txBody>
        </p:sp>
      </p:grpSp>
    </p:spTree>
    <p:extLst>
      <p:ext uri="{BB962C8B-B14F-4D97-AF65-F5344CB8AC3E}">
        <p14:creationId xmlns:p14="http://schemas.microsoft.com/office/powerpoint/2010/main" val="118628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3">
                                            <p:txEl>
                                              <p:pRg st="0" end="0"/>
                                            </p:txEl>
                                          </p:spTgt>
                                        </p:tgtEl>
                                        <p:attrNameLst>
                                          <p:attrName>style.visibility</p:attrName>
                                        </p:attrNameLst>
                                      </p:cBhvr>
                                      <p:to>
                                        <p:strVal val="visible"/>
                                      </p:to>
                                    </p:set>
                                    <p:animEffect transition="in" filter="fade">
                                      <p:cBhvr>
                                        <p:cTn id="10" dur="500"/>
                                        <p:tgtEl>
                                          <p:spTgt spid="13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0"/>
                                        </p:tgtEl>
                                        <p:attrNameLst>
                                          <p:attrName>style.visibility</p:attrName>
                                        </p:attrNameLst>
                                      </p:cBhvr>
                                      <p:to>
                                        <p:strVal val="visible"/>
                                      </p:to>
                                    </p:set>
                                    <p:animEffect transition="in" filter="fade">
                                      <p:cBhvr>
                                        <p:cTn id="13" dur="500"/>
                                        <p:tgtEl>
                                          <p:spTgt spid="14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500"/>
                                        <p:tgtEl>
                                          <p:spTgt spid="5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1"/>
                                        </p:tgtEl>
                                        <p:attrNameLst>
                                          <p:attrName>style.visibility</p:attrName>
                                        </p:attrNameLst>
                                      </p:cBhvr>
                                      <p:to>
                                        <p:strVal val="visible"/>
                                      </p:to>
                                    </p:set>
                                    <p:animEffect transition="in" filter="fade">
                                      <p:cBhvr>
                                        <p:cTn id="24" dur="500"/>
                                        <p:tgtEl>
                                          <p:spTgt spid="14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58"/>
                                        </p:tgtEl>
                                        <p:attrNameLst>
                                          <p:attrName>style.visibility</p:attrName>
                                        </p:attrNameLst>
                                      </p:cBhvr>
                                      <p:to>
                                        <p:strVal val="visible"/>
                                      </p:to>
                                    </p:set>
                                    <p:animEffect transition="in" filter="fade">
                                      <p:cBhvr>
                                        <p:cTn id="29" dur="500"/>
                                        <p:tgtEl>
                                          <p:spTgt spid="15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42"/>
                                        </p:tgtEl>
                                        <p:attrNameLst>
                                          <p:attrName>style.visibility</p:attrName>
                                        </p:attrNameLst>
                                      </p:cBhvr>
                                      <p:to>
                                        <p:strVal val="visible"/>
                                      </p:to>
                                    </p:set>
                                    <p:animEffect transition="in" filter="fade">
                                      <p:cBhvr>
                                        <p:cTn id="34" dur="500"/>
                                        <p:tgtEl>
                                          <p:spTgt spid="14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fade">
                                      <p:cBhvr>
                                        <p:cTn id="39" dur="500"/>
                                        <p:tgtEl>
                                          <p:spTgt spid="5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fade">
                                      <p:cBhvr>
                                        <p:cTn id="4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50" grpId="0"/>
      <p:bldP spid="13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2B4157">
            <a:alpha val="99000"/>
          </a:srgbClr>
        </a:solidFill>
        <a:effectLst/>
      </p:bgPr>
    </p:bg>
    <p:spTree>
      <p:nvGrpSpPr>
        <p:cNvPr id="1" name=""/>
        <p:cNvGrpSpPr/>
        <p:nvPr/>
      </p:nvGrpSpPr>
      <p:grpSpPr>
        <a:xfrm>
          <a:off x="0" y="0"/>
          <a:ext cx="0" cy="0"/>
          <a:chOff x="0" y="0"/>
          <a:chExt cx="0" cy="0"/>
        </a:xfrm>
      </p:grpSpPr>
      <p:pic>
        <p:nvPicPr>
          <p:cNvPr id="5" name="Picture Placeholder 4" descr="Aerial view of the Hatfield Marine Science Center, a distinguished marine laboratory located in Newport, Oregon.">
            <a:extLst>
              <a:ext uri="{FF2B5EF4-FFF2-40B4-BE49-F238E27FC236}">
                <a16:creationId xmlns:a16="http://schemas.microsoft.com/office/drawing/2014/main" id="{5105E020-1142-168C-16EE-B8CADF7E3EA3}"/>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23218" b="23218"/>
          <a:stretch>
            <a:fillRect/>
          </a:stretch>
        </p:blipFill>
        <p:spPr/>
      </p:pic>
      <p:sp>
        <p:nvSpPr>
          <p:cNvPr id="9" name="Rectangle 8">
            <a:extLst>
              <a:ext uri="{FF2B5EF4-FFF2-40B4-BE49-F238E27FC236}">
                <a16:creationId xmlns:a16="http://schemas.microsoft.com/office/drawing/2014/main" id="{6ED0E893-A2FA-233E-C32A-395E0D5FF571}"/>
              </a:ext>
              <a:ext uri="{C183D7F6-B498-43B3-948B-1728B52AA6E4}">
                <adec:decorative xmlns:adec="http://schemas.microsoft.com/office/drawing/2017/decorative" val="1"/>
              </a:ext>
            </a:extLst>
          </p:cNvPr>
          <p:cNvSpPr/>
          <p:nvPr/>
        </p:nvSpPr>
        <p:spPr>
          <a:xfrm>
            <a:off x="-1" y="-23796"/>
            <a:ext cx="12191999" cy="3699684"/>
          </a:xfrm>
          <a:prstGeom prst="rect">
            <a:avLst/>
          </a:prstGeom>
          <a:gradFill flip="none" rotWithShape="1">
            <a:gsLst>
              <a:gs pos="0">
                <a:srgbClr val="000000">
                  <a:alpha val="65000"/>
                </a:srgbClr>
              </a:gs>
              <a:gs pos="35000">
                <a:srgbClr val="000000">
                  <a:alpha val="50000"/>
                </a:srgbClr>
              </a:gs>
              <a:gs pos="50000">
                <a:srgbClr val="00000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Rectangle 1">
            <a:extLst>
              <a:ext uri="{FF2B5EF4-FFF2-40B4-BE49-F238E27FC236}">
                <a16:creationId xmlns:a16="http://schemas.microsoft.com/office/drawing/2014/main" id="{64C0F8C3-7B0D-EEF2-951B-CCE1FF872132}"/>
              </a:ext>
            </a:extLst>
          </p:cNvPr>
          <p:cNvSpPr/>
          <p:nvPr/>
        </p:nvSpPr>
        <p:spPr>
          <a:xfrm>
            <a:off x="0" y="-128311"/>
            <a:ext cx="12192000" cy="3798464"/>
          </a:xfrm>
          <a:prstGeom prst="rect">
            <a:avLst/>
          </a:prstGeom>
          <a:gradFill>
            <a:gsLst>
              <a:gs pos="29000">
                <a:srgbClr val="00227F">
                  <a:alpha val="0"/>
                </a:srgbClr>
              </a:gs>
              <a:gs pos="69000">
                <a:srgbClr val="010D30">
                  <a:alpha val="94448"/>
                </a:srgbClr>
              </a:gs>
            </a:gsLst>
            <a:lin ang="108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srgbClr val="000000"/>
              </a:solidFill>
              <a:effectLst/>
              <a:uLnTx/>
              <a:uFillTx/>
              <a:latin typeface="Arial"/>
              <a:ea typeface="+mn-ea"/>
              <a:cs typeface="+mn-cs"/>
            </a:endParaRPr>
          </a:p>
        </p:txBody>
      </p:sp>
      <p:pic>
        <p:nvPicPr>
          <p:cNvPr id="8" name="Picture Placeholder 7" descr="Oregon State University logo">
            <a:extLst>
              <a:ext uri="{FF2B5EF4-FFF2-40B4-BE49-F238E27FC236}">
                <a16:creationId xmlns:a16="http://schemas.microsoft.com/office/drawing/2014/main" id="{085FFC68-BB60-CCC6-B5BE-FF862BA712E6}"/>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2738" t="-12162" r="-352" b="-11104"/>
          <a:stretch/>
        </p:blipFill>
        <p:spPr>
          <a:xfrm>
            <a:off x="258184" y="249569"/>
            <a:ext cx="2517289" cy="955287"/>
          </a:xfrm>
        </p:spPr>
      </p:pic>
      <p:sp>
        <p:nvSpPr>
          <p:cNvPr id="4" name="Text Placeholder 3" descr="Oregon State University's AI-driven research ships help us breathe easier amid climate change">
            <a:extLst>
              <a:ext uri="{FF2B5EF4-FFF2-40B4-BE49-F238E27FC236}">
                <a16:creationId xmlns:a16="http://schemas.microsoft.com/office/drawing/2014/main" id="{CAF3B2B0-A05A-193B-3E1A-0CE0F829C4EB}"/>
              </a:ext>
            </a:extLst>
          </p:cNvPr>
          <p:cNvSpPr>
            <a:spLocks noGrp="1"/>
          </p:cNvSpPr>
          <p:nvPr>
            <p:ph type="title" idx="4294967295"/>
          </p:nvPr>
        </p:nvSpPr>
        <p:spPr>
          <a:xfrm>
            <a:off x="381000" y="1319598"/>
            <a:ext cx="5715000" cy="1475592"/>
          </a:xfrm>
          <a:prstGeom prst="rect">
            <a:avLst/>
          </a:prstGeom>
          <a:noFill/>
          <a:ln>
            <a:noFill/>
            <a:prstDash/>
          </a:ln>
          <a:effectLst/>
        </p:spPr>
        <p:txBody>
          <a:bodyPr rot="0" spcFirstLastPara="0" vertOverflow="overflow" horzOverflow="overflow" vert="horz" wrap="square" lIns="0" tIns="45720" rIns="228600" bIns="45720" numCol="1" spcCol="0" rtlCol="0" fromWordArt="0" anchor="t" anchorCtr="0" forceAA="0" compatLnSpc="1">
            <a:prstTxWarp prst="textNoShape">
              <a:avLst/>
            </a:prstTxWarp>
            <a:noAutofit/>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E5F8FF"/>
                </a:solidFill>
                <a:effectLst/>
                <a:uLnTx/>
                <a:uFillTx/>
                <a:ea typeface="+mn-ea"/>
                <a:cs typeface="+mn-cs"/>
              </a:rPr>
              <a:t>Oregon State University’s AI-driven research ships help us breathe easier amid climate change</a:t>
            </a:r>
            <a:endParaRPr kumimoji="0" lang="en-US" sz="2800" b="0" i="0" u="none" strike="noStrike" kern="1200" cap="none" spc="0" normalizeH="0" baseline="0" noProof="0">
              <a:ln>
                <a:noFill/>
              </a:ln>
              <a:solidFill>
                <a:srgbClr val="E5F8FF"/>
              </a:solidFill>
              <a:effectLst/>
              <a:uLnTx/>
              <a:uFillTx/>
              <a:ea typeface="+mn-ea"/>
              <a:cs typeface="Arial"/>
            </a:endParaRPr>
          </a:p>
        </p:txBody>
      </p:sp>
      <p:sp>
        <p:nvSpPr>
          <p:cNvPr id="20" name="Text Placeholder 19">
            <a:extLst>
              <a:ext uri="{FF2B5EF4-FFF2-40B4-BE49-F238E27FC236}">
                <a16:creationId xmlns:a16="http://schemas.microsoft.com/office/drawing/2014/main" id="{1BBD363D-7F71-A69D-C9D3-A2851DEF11FB}"/>
              </a:ext>
            </a:extLst>
          </p:cNvPr>
          <p:cNvSpPr>
            <a:spLocks noGrp="1"/>
          </p:cNvSpPr>
          <p:nvPr>
            <p:ph type="body" sz="quarter" idx="20"/>
          </p:nvPr>
        </p:nvSpPr>
        <p:spPr/>
        <p:txBody>
          <a:bodyPr/>
          <a:lstStyle/>
          <a:p>
            <a:r>
              <a:rPr lang="en-US" sz="2300">
                <a:solidFill>
                  <a:srgbClr val="0C32A4"/>
                </a:solidFill>
              </a:rPr>
              <a:t>Enables</a:t>
            </a:r>
          </a:p>
          <a:p>
            <a:pPr marL="6350" lvl="1"/>
            <a:r>
              <a:rPr lang="en-US"/>
              <a:t>real-time or near real-time results using AI analytics.</a:t>
            </a:r>
            <a:endParaRPr lang="en-US">
              <a:cs typeface="Arial"/>
            </a:endParaRPr>
          </a:p>
          <a:p>
            <a:endParaRPr lang="en-US"/>
          </a:p>
        </p:txBody>
      </p:sp>
      <p:sp>
        <p:nvSpPr>
          <p:cNvPr id="18" name="Text Placeholder 17">
            <a:extLst>
              <a:ext uri="{FF2B5EF4-FFF2-40B4-BE49-F238E27FC236}">
                <a16:creationId xmlns:a16="http://schemas.microsoft.com/office/drawing/2014/main" id="{7999FC53-239B-78E8-720C-5B14DF06068D}"/>
              </a:ext>
            </a:extLst>
          </p:cNvPr>
          <p:cNvSpPr>
            <a:spLocks noGrp="1"/>
          </p:cNvSpPr>
          <p:nvPr>
            <p:ph type="body" sz="quarter" idx="22"/>
          </p:nvPr>
        </p:nvSpPr>
        <p:spPr/>
        <p:txBody>
          <a:bodyPr/>
          <a:lstStyle/>
          <a:p>
            <a:r>
              <a:rPr lang="en-US" sz="2300">
                <a:solidFill>
                  <a:srgbClr val="0C32A4"/>
                </a:solidFill>
              </a:rPr>
              <a:t>Drives</a:t>
            </a:r>
          </a:p>
          <a:p>
            <a:pPr marL="6350" lvl="1"/>
            <a:r>
              <a:rPr lang="en-US"/>
              <a:t>timely, data-fueled decision-making and planning to mitigate climate change.</a:t>
            </a:r>
            <a:endParaRPr lang="en-US">
              <a:cs typeface="Arial"/>
            </a:endParaRPr>
          </a:p>
        </p:txBody>
      </p:sp>
      <p:sp>
        <p:nvSpPr>
          <p:cNvPr id="16" name="Text Placeholder 15">
            <a:extLst>
              <a:ext uri="{FF2B5EF4-FFF2-40B4-BE49-F238E27FC236}">
                <a16:creationId xmlns:a16="http://schemas.microsoft.com/office/drawing/2014/main" id="{C6D675C3-861A-67C3-D8E9-EE1B16DC6AA3}"/>
              </a:ext>
            </a:extLst>
          </p:cNvPr>
          <p:cNvSpPr>
            <a:spLocks noGrp="1"/>
          </p:cNvSpPr>
          <p:nvPr>
            <p:ph type="body" sz="quarter" idx="23"/>
          </p:nvPr>
        </p:nvSpPr>
        <p:spPr/>
        <p:txBody>
          <a:bodyPr/>
          <a:lstStyle/>
          <a:p>
            <a:r>
              <a:rPr lang="en-US" sz="2300">
                <a:solidFill>
                  <a:srgbClr val="0C32A4"/>
                </a:solidFill>
              </a:rPr>
              <a:t>Offers</a:t>
            </a:r>
          </a:p>
          <a:p>
            <a:pPr marL="6350" lvl="1"/>
            <a:r>
              <a:rPr lang="en-US"/>
              <a:t>affordable model for scaling research to additional research vessels with AI labs.</a:t>
            </a:r>
            <a:endParaRPr lang="en-US">
              <a:cs typeface="Arial"/>
            </a:endParaRPr>
          </a:p>
        </p:txBody>
      </p:sp>
      <p:sp>
        <p:nvSpPr>
          <p:cNvPr id="10" name="Text Placeholder 9">
            <a:extLst>
              <a:ext uri="{FF2B5EF4-FFF2-40B4-BE49-F238E27FC236}">
                <a16:creationId xmlns:a16="http://schemas.microsoft.com/office/drawing/2014/main" id="{CEE32C31-45FA-ED24-0010-0557FE229D88}"/>
              </a:ext>
            </a:extLst>
          </p:cNvPr>
          <p:cNvSpPr>
            <a:spLocks noGrp="1"/>
          </p:cNvSpPr>
          <p:nvPr>
            <p:ph type="body" sz="quarter" idx="26"/>
          </p:nvPr>
        </p:nvSpPr>
        <p:spPr/>
        <p:txBody>
          <a:bodyPr/>
          <a:lstStyle/>
          <a:p>
            <a:r>
              <a:rPr lang="en-US" sz="1900"/>
              <a:t>“</a:t>
            </a:r>
            <a:r>
              <a:rPr lang="en-US" sz="1900" i="0" u="none" strike="noStrike" baseline="0"/>
              <a:t>A data-gathering project using the same camera resolution would require 20–25 person-years for analysis. With AI, we can do this in hours or days.</a:t>
            </a:r>
            <a:r>
              <a:rPr lang="en-US" sz="1900"/>
              <a:t>”</a:t>
            </a:r>
          </a:p>
          <a:p>
            <a:pPr marL="10160" lvl="1"/>
            <a:r>
              <a:rPr lang="en-US"/>
              <a:t>Bob Cowen</a:t>
            </a:r>
            <a:br>
              <a:rPr lang="en-US"/>
            </a:br>
            <a:r>
              <a:rPr lang="en-US" i="1"/>
              <a:t>Director of the Hatfield Marine Science Center &amp; Associate Vice President for Marine Operations Research, Oregon State University</a:t>
            </a:r>
          </a:p>
        </p:txBody>
      </p:sp>
      <p:sp>
        <p:nvSpPr>
          <p:cNvPr id="22" name="Text Placeholder 21">
            <a:extLst>
              <a:ext uri="{FF2B5EF4-FFF2-40B4-BE49-F238E27FC236}">
                <a16:creationId xmlns:a16="http://schemas.microsoft.com/office/drawing/2014/main" id="{B0B76E7A-9E41-CA19-7523-7A8065C3EC71}"/>
              </a:ext>
            </a:extLst>
          </p:cNvPr>
          <p:cNvSpPr>
            <a:spLocks noGrp="1"/>
          </p:cNvSpPr>
          <p:nvPr>
            <p:ph type="body" sz="quarter" idx="25"/>
          </p:nvPr>
        </p:nvSpPr>
        <p:spPr>
          <a:xfrm>
            <a:off x="8153401" y="4924364"/>
            <a:ext cx="3651503" cy="1500644"/>
          </a:xfrm>
        </p:spPr>
        <p:txBody>
          <a:bodyPr lIns="0" tIns="91440" rIns="0" bIns="0" anchor="t"/>
          <a:lstStyle/>
          <a:p>
            <a:pPr marL="156210" indent="-156210">
              <a:lnSpc>
                <a:spcPct val="108000"/>
              </a:lnSpc>
              <a:spcAft>
                <a:spcPts val="300"/>
              </a:spcAft>
            </a:pPr>
            <a:r>
              <a:rPr lang="en-US" sz="1200" b="0" i="0" u="sng" strike="noStrike" baseline="0">
                <a:hlinkClick r:id="rId5">
                  <a:extLst>
                    <a:ext uri="{A12FA001-AC4F-418D-AE19-62706E023703}">
                      <ahyp:hlinkClr xmlns:ahyp="http://schemas.microsoft.com/office/drawing/2018/hyperlinkcolor" val="tx"/>
                    </a:ext>
                  </a:extLst>
                </a:hlinkClick>
              </a:rPr>
              <a:t>Dell AI Factory</a:t>
            </a:r>
            <a:endParaRPr lang="en-US" sz="1200" b="0" i="0" u="sng" strike="noStrike" baseline="0">
              <a:cs typeface="Arial"/>
            </a:endParaRPr>
          </a:p>
          <a:p>
            <a:pPr marL="628015" lvl="1" indent="-171450">
              <a:lnSpc>
                <a:spcPct val="108000"/>
              </a:lnSpc>
              <a:spcAft>
                <a:spcPts val="300"/>
              </a:spcAft>
              <a:buClr>
                <a:srgbClr val="9FDDFF"/>
              </a:buClr>
              <a:buFont typeface="Wingdings" panose="05000000000000000000" pitchFamily="2" charset="2"/>
              <a:buChar char="§"/>
            </a:pPr>
            <a:r>
              <a:rPr lang="en-US" sz="1200" b="0" i="0" u="sng" strike="noStrike" baseline="0">
                <a:solidFill>
                  <a:srgbClr val="E5F8FF"/>
                </a:solidFill>
                <a:hlinkClick r:id="rId6">
                  <a:extLst>
                    <a:ext uri="{A12FA001-AC4F-418D-AE19-62706E023703}">
                      <ahyp:hlinkClr xmlns:ahyp="http://schemas.microsoft.com/office/drawing/2018/hyperlinkcolor" val="tx"/>
                    </a:ext>
                  </a:extLst>
                </a:hlinkClick>
              </a:rPr>
              <a:t>Dell PowerEdge with NVIDIA GPUs</a:t>
            </a:r>
            <a:endParaRPr lang="en-US" sz="1200" b="0" i="0" u="sng" strike="noStrike" baseline="0">
              <a:solidFill>
                <a:srgbClr val="E5F8FF"/>
              </a:solidFill>
              <a:cs typeface="Arial"/>
            </a:endParaRPr>
          </a:p>
          <a:p>
            <a:pPr marL="628015" lvl="1" indent="-171450">
              <a:lnSpc>
                <a:spcPct val="108000"/>
              </a:lnSpc>
              <a:spcAft>
                <a:spcPts val="600"/>
              </a:spcAft>
              <a:buClr>
                <a:srgbClr val="9FDDFF"/>
              </a:buClr>
              <a:buFont typeface="Wingdings" panose="05000000000000000000" pitchFamily="2" charset="2"/>
              <a:buChar char="§"/>
            </a:pPr>
            <a:r>
              <a:rPr lang="en-US" sz="1200" b="0" i="0" u="sng" strike="noStrike" baseline="0">
                <a:solidFill>
                  <a:srgbClr val="E5F8FF"/>
                </a:solidFill>
                <a:hlinkClick r:id="rId7">
                  <a:extLst>
                    <a:ext uri="{A12FA001-AC4F-418D-AE19-62706E023703}">
                      <ahyp:hlinkClr xmlns:ahyp="http://schemas.microsoft.com/office/drawing/2018/hyperlinkcolor" val="tx"/>
                    </a:ext>
                  </a:extLst>
                </a:hlinkClick>
              </a:rPr>
              <a:t>Dell PowerScale</a:t>
            </a:r>
            <a:endParaRPr lang="en-US" sz="1200" b="0" i="0" u="sng" strike="noStrike" baseline="0">
              <a:solidFill>
                <a:srgbClr val="E5F8FF"/>
              </a:solidFill>
              <a:cs typeface="Arial"/>
            </a:endParaRPr>
          </a:p>
          <a:p>
            <a:pPr marL="156210" indent="-156210">
              <a:lnSpc>
                <a:spcPct val="108000"/>
              </a:lnSpc>
              <a:spcAft>
                <a:spcPts val="600"/>
              </a:spcAft>
            </a:pPr>
            <a:r>
              <a:rPr lang="en-US" sz="1200" b="0" i="0" u="sng" strike="noStrike" baseline="0">
                <a:hlinkClick r:id="rId8">
                  <a:extLst>
                    <a:ext uri="{A12FA001-AC4F-418D-AE19-62706E023703}">
                      <ahyp:hlinkClr xmlns:ahyp="http://schemas.microsoft.com/office/drawing/2018/hyperlinkcolor" val="tx"/>
                    </a:ext>
                  </a:extLst>
                </a:hlinkClick>
              </a:rPr>
              <a:t>Dell PowerSwitch S Series</a:t>
            </a:r>
            <a:endParaRPr lang="en-US" sz="1200" b="0" i="0" u="sng" strike="noStrike" baseline="0">
              <a:cs typeface="Arial"/>
            </a:endParaRPr>
          </a:p>
          <a:p>
            <a:pPr marL="156210" indent="-156210">
              <a:lnSpc>
                <a:spcPct val="108000"/>
              </a:lnSpc>
              <a:spcAft>
                <a:spcPts val="300"/>
              </a:spcAft>
            </a:pPr>
            <a:r>
              <a:rPr lang="fr-FR" sz="1200" b="0" i="0" u="sng" strike="noStrike" baseline="0">
                <a:hlinkClick r:id="rId9">
                  <a:extLst>
                    <a:ext uri="{A12FA001-AC4F-418D-AE19-62706E023703}">
                      <ahyp:hlinkClr xmlns:ahyp="http://schemas.microsoft.com/office/drawing/2018/hyperlinkcolor" val="tx"/>
                    </a:ext>
                  </a:extLst>
                </a:hlinkClick>
              </a:rPr>
              <a:t>Unstructured Data Solutions Cyber Protection Suite</a:t>
            </a:r>
            <a:endParaRPr lang="fr-FR" sz="1200" b="0" i="0" u="none" strike="noStrike" baseline="0">
              <a:cs typeface="Arial"/>
            </a:endParaRPr>
          </a:p>
        </p:txBody>
      </p:sp>
    </p:spTree>
    <p:extLst>
      <p:ext uri="{BB962C8B-B14F-4D97-AF65-F5344CB8AC3E}">
        <p14:creationId xmlns:p14="http://schemas.microsoft.com/office/powerpoint/2010/main" val="603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lumMod val="25000"/>
            <a:lumOff val="75000"/>
          </a:schemeClr>
        </a:solidFill>
        <a:effectLst/>
      </p:bgPr>
    </p:bg>
    <p:spTree>
      <p:nvGrpSpPr>
        <p:cNvPr id="1" name="">
          <a:extLst>
            <a:ext uri="{FF2B5EF4-FFF2-40B4-BE49-F238E27FC236}">
              <a16:creationId xmlns:a16="http://schemas.microsoft.com/office/drawing/2014/main" id="{19F76D7D-FA8C-68B9-CEED-83F22BB2E5E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84AC235-5B11-61D5-8AA4-813BBBABA96A}"/>
              </a:ext>
            </a:extLst>
          </p:cNvPr>
          <p:cNvSpPr/>
          <p:nvPr/>
        </p:nvSpPr>
        <p:spPr>
          <a:xfrm rot="5400000">
            <a:off x="5512598" y="-5512600"/>
            <a:ext cx="1166802" cy="12192003"/>
          </a:xfrm>
          <a:prstGeom prst="rect">
            <a:avLst/>
          </a:prstGeom>
          <a:solidFill>
            <a:schemeClr val="accent1">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nvGrpSpPr>
          <p:cNvPr id="15" name="Group 14">
            <a:extLst>
              <a:ext uri="{FF2B5EF4-FFF2-40B4-BE49-F238E27FC236}">
                <a16:creationId xmlns:a16="http://schemas.microsoft.com/office/drawing/2014/main" id="{325E8153-FD38-BD0E-278A-1E0EC43E45A9}"/>
              </a:ext>
            </a:extLst>
          </p:cNvPr>
          <p:cNvGrpSpPr/>
          <p:nvPr/>
        </p:nvGrpSpPr>
        <p:grpSpPr>
          <a:xfrm>
            <a:off x="281218" y="109985"/>
            <a:ext cx="896229" cy="896229"/>
            <a:chOff x="9936663" y="3295613"/>
            <a:chExt cx="676001" cy="676001"/>
          </a:xfrm>
          <a:solidFill>
            <a:schemeClr val="bg1"/>
          </a:solidFill>
        </p:grpSpPr>
        <p:sp>
          <p:nvSpPr>
            <p:cNvPr id="17" name="Oval 16">
              <a:extLst>
                <a:ext uri="{FF2B5EF4-FFF2-40B4-BE49-F238E27FC236}">
                  <a16:creationId xmlns:a16="http://schemas.microsoft.com/office/drawing/2014/main" id="{60F570CB-915E-93D6-A836-C18EA4AAFFF7}"/>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18" name="Graphic 17">
              <a:hlinkClick r:id="" action="ppaction://noaction"/>
              <a:extLst>
                <a:ext uri="{FF2B5EF4-FFF2-40B4-BE49-F238E27FC236}">
                  <a16:creationId xmlns:a16="http://schemas.microsoft.com/office/drawing/2014/main" id="{6B3D0486-6D37-EB94-55A5-7FB6B8E2A39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83782" y="3456782"/>
              <a:ext cx="381761" cy="381761"/>
            </a:xfrm>
            <a:prstGeom prst="rect">
              <a:avLst/>
            </a:prstGeom>
          </p:spPr>
        </p:pic>
      </p:grpSp>
      <p:grpSp>
        <p:nvGrpSpPr>
          <p:cNvPr id="16" name="Group 15">
            <a:extLst>
              <a:ext uri="{FF2B5EF4-FFF2-40B4-BE49-F238E27FC236}">
                <a16:creationId xmlns:a16="http://schemas.microsoft.com/office/drawing/2014/main" id="{A0740CD4-99A6-E657-1CFE-9C7A2B2C0237}"/>
              </a:ext>
            </a:extLst>
          </p:cNvPr>
          <p:cNvGrpSpPr/>
          <p:nvPr/>
        </p:nvGrpSpPr>
        <p:grpSpPr>
          <a:xfrm>
            <a:off x="2554670" y="3528878"/>
            <a:ext cx="7353298" cy="2339102"/>
            <a:chOff x="90828" y="4050368"/>
            <a:chExt cx="9283249" cy="2339102"/>
          </a:xfrm>
        </p:grpSpPr>
        <p:sp>
          <p:nvSpPr>
            <p:cNvPr id="7" name="Title 2">
              <a:extLst>
                <a:ext uri="{FF2B5EF4-FFF2-40B4-BE49-F238E27FC236}">
                  <a16:creationId xmlns:a16="http://schemas.microsoft.com/office/drawing/2014/main" id="{82F893E1-3C08-738D-E443-88FDB0EB9AFE}"/>
                </a:ext>
              </a:extLst>
            </p:cNvPr>
            <p:cNvSpPr txBox="1">
              <a:spLocks/>
            </p:cNvSpPr>
            <p:nvPr/>
          </p:nvSpPr>
          <p:spPr>
            <a:xfrm>
              <a:off x="90828" y="4050368"/>
              <a:ext cx="9283249" cy="1107996"/>
            </a:xfrm>
            <a:prstGeom prst="rect">
              <a:avLst/>
            </a:prstGeom>
          </p:spPr>
          <p:txBody>
            <a:bodyPr wrap="square" lIns="0" tIns="0" rIns="0" bIns="0">
              <a:spAutoFit/>
            </a:bodyPr>
            <a:lstStyle>
              <a:lvl1pPr algn="l" defTabSz="914400" rtl="0" eaLnBrk="1" latinLnBrk="0" hangingPunct="1">
                <a:lnSpc>
                  <a:spcPct val="90000"/>
                </a:lnSpc>
                <a:spcBef>
                  <a:spcPct val="0"/>
                </a:spcBef>
                <a:buNone/>
                <a:defRPr sz="3200" kern="1200">
                  <a:solidFill>
                    <a:schemeClr val="bg1"/>
                  </a:solidFill>
                  <a:latin typeface="Arial Nova Light" panose="020B03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8000">
                  <a:solidFill>
                    <a:srgbClr val="000000"/>
                  </a:solidFill>
                </a:rPr>
                <a:t>Object</a:t>
              </a:r>
              <a:r>
                <a:rPr kumimoji="0" lang="en-US" sz="8000" b="0" i="0" u="none" strike="noStrike" kern="1200" cap="none" spc="0" normalizeH="0" baseline="0" noProof="0">
                  <a:ln>
                    <a:noFill/>
                  </a:ln>
                  <a:solidFill>
                    <a:srgbClr val="000000"/>
                  </a:solidFill>
                  <a:effectLst/>
                  <a:uLnTx/>
                  <a:uFillTx/>
                  <a:latin typeface="Arial Nova Light" panose="020B0304020202020204" pitchFamily="34" charset="0"/>
                  <a:ea typeface="+mj-ea"/>
                  <a:cs typeface="+mj-cs"/>
                </a:rPr>
                <a:t>Scale</a:t>
              </a:r>
            </a:p>
          </p:txBody>
        </p:sp>
        <p:sp>
          <p:nvSpPr>
            <p:cNvPr id="8" name="Subtitle 3">
              <a:extLst>
                <a:ext uri="{FF2B5EF4-FFF2-40B4-BE49-F238E27FC236}">
                  <a16:creationId xmlns:a16="http://schemas.microsoft.com/office/drawing/2014/main" id="{BF7C411F-2B5D-E8AE-723E-898E8868789B}"/>
                </a:ext>
              </a:extLst>
            </p:cNvPr>
            <p:cNvSpPr txBox="1">
              <a:spLocks/>
            </p:cNvSpPr>
            <p:nvPr/>
          </p:nvSpPr>
          <p:spPr>
            <a:xfrm>
              <a:off x="267192" y="5158364"/>
              <a:ext cx="8930520" cy="1231106"/>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600" kern="1200">
                  <a:solidFill>
                    <a:schemeClr val="bg2"/>
                  </a:solidFill>
                  <a:latin typeface="Arial" panose="020B0604020202020204" pitchFamily="34" charset="0"/>
                  <a:ea typeface="+mn-ea"/>
                  <a:cs typeface="Arial" panose="020B0604020202020204" pitchFamily="34" charset="0"/>
                </a:defRPr>
              </a:lvl1pPr>
              <a:lvl2pPr marL="457189"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1D2C3B"/>
                  </a:solidFill>
                  <a:effectLst/>
                  <a:uLnTx/>
                  <a:uFillTx/>
                  <a:latin typeface="Arial" panose="020B0604020202020204" pitchFamily="34" charset="0"/>
                  <a:ea typeface="+mn-ea"/>
                  <a:cs typeface="Arial" panose="020B0604020202020204" pitchFamily="34" charset="0"/>
                </a:rPr>
                <a:t>Object storage at scale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1D2C3B"/>
                  </a:solidFill>
                  <a:effectLst/>
                  <a:uLnTx/>
                  <a:uFillTx/>
                  <a:latin typeface="Arial" panose="020B0604020202020204" pitchFamily="34" charset="0"/>
                  <a:ea typeface="+mn-ea"/>
                  <a:cs typeface="Arial" panose="020B0604020202020204" pitchFamily="34" charset="0"/>
                </a:rPr>
                <a:t>for the AI Era</a:t>
              </a:r>
            </a:p>
          </p:txBody>
        </p:sp>
      </p:grpSp>
      <p:pic>
        <p:nvPicPr>
          <p:cNvPr id="4" name="Picture 3" descr="Dell ObjectScale hardware photo">
            <a:extLst>
              <a:ext uri="{FF2B5EF4-FFF2-40B4-BE49-F238E27FC236}">
                <a16:creationId xmlns:a16="http://schemas.microsoft.com/office/drawing/2014/main" id="{735EBD04-CB0F-B963-F5C3-D340F6D0DE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443"/>
          <a:stretch>
            <a:fillRect/>
          </a:stretch>
        </p:blipFill>
        <p:spPr bwMode="auto">
          <a:xfrm>
            <a:off x="1240948" y="1367588"/>
            <a:ext cx="9710101" cy="1961534"/>
          </a:xfrm>
          <a:prstGeom prst="rect">
            <a:avLst/>
          </a:prstGeom>
          <a:ln>
            <a:noFill/>
          </a:ln>
          <a:effectLst>
            <a:outerShdw blurRad="190500" algn="tl" rotWithShape="0">
              <a:srgbClr val="000000">
                <a:alpha val="70000"/>
              </a:srgbClr>
            </a:outerShdw>
            <a:reflection blurRad="6350" stA="20000" endPos="55000" dir="5400000" sy="-100000" algn="bl" rotWithShape="0"/>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E0197F79-CAA3-F4E4-4EA7-6227FEDB3E57}"/>
              </a:ext>
            </a:extLst>
          </p:cNvPr>
          <p:cNvSpPr txBox="1"/>
          <p:nvPr/>
        </p:nvSpPr>
        <p:spPr>
          <a:xfrm>
            <a:off x="1372495" y="253559"/>
            <a:ext cx="5248406" cy="646331"/>
          </a:xfrm>
          <a:prstGeom prst="rect">
            <a:avLst/>
          </a:prstGeom>
          <a:noFill/>
        </p:spPr>
        <p:txBody>
          <a:bodyPr wrap="square" rtlCol="0">
            <a:spAutoFit/>
          </a:bodyPr>
          <a:lstStyle/>
          <a:p>
            <a:pPr algn="l"/>
            <a:r>
              <a:rPr lang="en-US" sz="3600">
                <a:solidFill>
                  <a:schemeClr val="tx2"/>
                </a:solidFill>
                <a:latin typeface="+mj-lt"/>
              </a:rPr>
              <a:t>Artificial Intelligence</a:t>
            </a:r>
          </a:p>
        </p:txBody>
      </p:sp>
    </p:spTree>
    <p:extLst>
      <p:ext uri="{BB962C8B-B14F-4D97-AF65-F5344CB8AC3E}">
        <p14:creationId xmlns:p14="http://schemas.microsoft.com/office/powerpoint/2010/main" val="24882074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7CF454C-3C54-46DB-BEE8-452B62F2A28C}"/>
            </a:ext>
          </a:extLst>
        </p:cNvPr>
        <p:cNvGrpSpPr/>
        <p:nvPr/>
      </p:nvGrpSpPr>
      <p:grpSpPr>
        <a:xfrm>
          <a:off x="0" y="0"/>
          <a:ext cx="0" cy="0"/>
          <a:chOff x="0" y="0"/>
          <a:chExt cx="0" cy="0"/>
        </a:xfrm>
      </p:grpSpPr>
      <p:sp>
        <p:nvSpPr>
          <p:cNvPr id="38" name="Content Placeholder 9">
            <a:extLst>
              <a:ext uri="{FF2B5EF4-FFF2-40B4-BE49-F238E27FC236}">
                <a16:creationId xmlns:a16="http://schemas.microsoft.com/office/drawing/2014/main" id="{46E8D1CC-CE1D-381A-05D2-71C98C012996}"/>
              </a:ext>
            </a:extLst>
          </p:cNvPr>
          <p:cNvSpPr txBox="1">
            <a:spLocks/>
          </p:cNvSpPr>
          <p:nvPr/>
        </p:nvSpPr>
        <p:spPr>
          <a:xfrm>
            <a:off x="1159623" y="1829287"/>
            <a:ext cx="3090672"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a:solidFill>
                  <a:srgbClr val="0D2155"/>
                </a:solidFill>
                <a:latin typeface="Arial Nova Light"/>
              </a:rPr>
              <a:t>Scale to exabytes</a:t>
            </a:r>
          </a:p>
          <a:p>
            <a:pPr marL="0" lvl="0" indent="0">
              <a:lnSpc>
                <a:spcPct val="85000"/>
              </a:lnSpc>
              <a:spcBef>
                <a:spcPts val="600"/>
              </a:spcBef>
              <a:buNone/>
              <a:defRPr/>
            </a:pPr>
            <a:r>
              <a:rPr lang="en-US" sz="1400" b="1">
                <a:solidFill>
                  <a:srgbClr val="0D2155"/>
                </a:solidFill>
              </a:rPr>
              <a:t>Flex enterprise-grade S3</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Single global namespace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Trusted ECS foundation</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Cutting-edge, AI-ready O/S</a:t>
            </a:r>
          </a:p>
        </p:txBody>
      </p:sp>
      <p:sp>
        <p:nvSpPr>
          <p:cNvPr id="39" name="Content Placeholder 2">
            <a:extLst>
              <a:ext uri="{FF2B5EF4-FFF2-40B4-BE49-F238E27FC236}">
                <a16:creationId xmlns:a16="http://schemas.microsoft.com/office/drawing/2014/main" id="{4564899C-EA10-9A5A-94C9-D90F7BD9CA6A}"/>
              </a:ext>
            </a:extLst>
          </p:cNvPr>
          <p:cNvSpPr txBox="1">
            <a:spLocks/>
          </p:cNvSpPr>
          <p:nvPr/>
        </p:nvSpPr>
        <p:spPr>
          <a:xfrm>
            <a:off x="4590909" y="1829287"/>
            <a:ext cx="3090672"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a:solidFill>
                  <a:srgbClr val="0D2155"/>
                </a:solidFill>
                <a:latin typeface="Arial Nova Light"/>
              </a:rPr>
              <a:t>Fast object for AI and more</a:t>
            </a:r>
          </a:p>
          <a:p>
            <a:pPr marL="0" lvl="0" indent="0">
              <a:lnSpc>
                <a:spcPct val="85000"/>
              </a:lnSpc>
              <a:spcBef>
                <a:spcPts val="600"/>
              </a:spcBef>
              <a:buNone/>
              <a:defRPr/>
            </a:pPr>
            <a:r>
              <a:rPr lang="en-US" sz="1400" b="1">
                <a:solidFill>
                  <a:srgbClr val="0D2155"/>
                </a:solidFill>
              </a:rPr>
              <a:t>Power global innovation</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High S3 compatibility</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Next-gen all-flash</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Model preprocessing/training</a:t>
            </a:r>
          </a:p>
        </p:txBody>
      </p:sp>
      <p:sp>
        <p:nvSpPr>
          <p:cNvPr id="40" name="Content Placeholder 10">
            <a:extLst>
              <a:ext uri="{FF2B5EF4-FFF2-40B4-BE49-F238E27FC236}">
                <a16:creationId xmlns:a16="http://schemas.microsoft.com/office/drawing/2014/main" id="{F4C7C4C9-E3CD-2E57-8ADE-1C4831CF63D2}"/>
              </a:ext>
            </a:extLst>
          </p:cNvPr>
          <p:cNvSpPr txBox="1">
            <a:spLocks/>
          </p:cNvSpPr>
          <p:nvPr/>
        </p:nvSpPr>
        <p:spPr>
          <a:xfrm>
            <a:off x="8022195" y="1829287"/>
            <a:ext cx="3090672"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a:solidFill>
                  <a:srgbClr val="0D2155"/>
                </a:solidFill>
                <a:latin typeface="Arial Nova Light"/>
              </a:rPr>
              <a:t>Efficient and resilient</a:t>
            </a:r>
          </a:p>
          <a:p>
            <a:pPr marL="0" lvl="0" indent="0">
              <a:lnSpc>
                <a:spcPct val="85000"/>
              </a:lnSpc>
              <a:spcBef>
                <a:spcPts val="600"/>
              </a:spcBef>
              <a:buNone/>
              <a:defRPr/>
            </a:pPr>
            <a:r>
              <a:rPr lang="en-US" sz="1400" b="1">
                <a:solidFill>
                  <a:srgbClr val="0D2155"/>
                </a:solidFill>
              </a:rPr>
              <a:t>Simplify your AI data lake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Unmatched security and TCO</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Next-gen all-purpose HDD</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Long-term ingest and archival</a:t>
            </a:r>
          </a:p>
        </p:txBody>
      </p:sp>
      <p:sp>
        <p:nvSpPr>
          <p:cNvPr id="12" name="Rectangle 11">
            <a:extLst>
              <a:ext uri="{FF2B5EF4-FFF2-40B4-BE49-F238E27FC236}">
                <a16:creationId xmlns:a16="http://schemas.microsoft.com/office/drawing/2014/main" id="{AC440A63-9109-86AC-7817-DD92C8EF3067}"/>
              </a:ext>
            </a:extLst>
          </p:cNvPr>
          <p:cNvSpPr/>
          <p:nvPr/>
        </p:nvSpPr>
        <p:spPr>
          <a:xfrm>
            <a:off x="0" y="4724197"/>
            <a:ext cx="12190476" cy="212872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5" name="Picture 4">
            <a:extLst>
              <a:ext uri="{FF2B5EF4-FFF2-40B4-BE49-F238E27FC236}">
                <a16:creationId xmlns:a16="http://schemas.microsoft.com/office/drawing/2014/main" id="{A37AC3A5-94F2-FA87-B2DE-324335A599B2}"/>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6" name="Title 5">
            <a:extLst>
              <a:ext uri="{FF2B5EF4-FFF2-40B4-BE49-F238E27FC236}">
                <a16:creationId xmlns:a16="http://schemas.microsoft.com/office/drawing/2014/main" id="{BF6A7C4A-DCCA-3019-0218-1B37D22D895A}"/>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Object storage at scale for the AI Era</a:t>
            </a:r>
          </a:p>
        </p:txBody>
      </p:sp>
      <p:sp>
        <p:nvSpPr>
          <p:cNvPr id="14" name="Title 4">
            <a:extLst>
              <a:ext uri="{FF2B5EF4-FFF2-40B4-BE49-F238E27FC236}">
                <a16:creationId xmlns:a16="http://schemas.microsoft.com/office/drawing/2014/main" id="{BCE760D2-3567-9BD5-64C4-269DD0A9B7B3}"/>
              </a:ext>
            </a:extLst>
          </p:cNvPr>
          <p:cNvSpPr txBox="1">
            <a:spLocks/>
          </p:cNvSpPr>
          <p:nvPr/>
        </p:nvSpPr>
        <p:spPr>
          <a:xfrm>
            <a:off x="2828925" y="770847"/>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a:t>
            </a:r>
            <a:r>
              <a:rPr kumimoji="0" lang="en-US" sz="6000" b="0" i="0" u="none" strike="noStrike" kern="1200" cap="none" spc="0" normalizeH="0" baseline="0" noProof="0" err="1">
                <a:ln>
                  <a:noFill/>
                </a:ln>
                <a:solidFill>
                  <a:srgbClr val="0672CB"/>
                </a:solidFill>
                <a:effectLst/>
                <a:uLnTx/>
                <a:uFillTx/>
                <a:latin typeface="Arial Nova Light"/>
                <a:ea typeface="+mj-ea"/>
                <a:cs typeface="+mj-cs"/>
              </a:rPr>
              <a:t>ObjectScale</a:t>
            </a:r>
            <a:endParaRPr kumimoji="0" lang="en-US" sz="6000" b="0" i="0" u="none" strike="noStrike" kern="1200" cap="none" spc="0" normalizeH="0" baseline="0" noProof="0">
              <a:ln>
                <a:noFill/>
              </a:ln>
              <a:solidFill>
                <a:srgbClr val="0672CB"/>
              </a:solidFill>
              <a:effectLst/>
              <a:uLnTx/>
              <a:uFillTx/>
              <a:latin typeface="Arial Nova Light"/>
              <a:ea typeface="+mj-ea"/>
              <a:cs typeface="+mj-cs"/>
            </a:endParaRPr>
          </a:p>
        </p:txBody>
      </p:sp>
      <p:sp>
        <p:nvSpPr>
          <p:cNvPr id="11" name="Arrow: Left-Right 10">
            <a:extLst>
              <a:ext uri="{FF2B5EF4-FFF2-40B4-BE49-F238E27FC236}">
                <a16:creationId xmlns:a16="http://schemas.microsoft.com/office/drawing/2014/main" id="{CA44EE8D-79EF-8BC2-8F53-19DF58E8D1B2}"/>
              </a:ext>
              <a:ext uri="{C183D7F6-B498-43B3-948B-1728B52AA6E4}">
                <adec:decorative xmlns:adec="http://schemas.microsoft.com/office/drawing/2017/decorative" val="1"/>
              </a:ext>
            </a:extLst>
          </p:cNvPr>
          <p:cNvSpPr/>
          <p:nvPr/>
        </p:nvSpPr>
        <p:spPr>
          <a:xfrm>
            <a:off x="365635" y="4440775"/>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825E09FA-4247-0A4F-31A6-F9E277A36ACE}"/>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C24152ED-5BAB-74F9-4E29-CD178F27594A}"/>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66</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grpSp>
        <p:nvGrpSpPr>
          <p:cNvPr id="41" name="Group 40">
            <a:extLst>
              <a:ext uri="{FF2B5EF4-FFF2-40B4-BE49-F238E27FC236}">
                <a16:creationId xmlns:a16="http://schemas.microsoft.com/office/drawing/2014/main" id="{EAAF3DBE-8D90-0882-C450-692D8C2E1A43}"/>
              </a:ext>
            </a:extLst>
          </p:cNvPr>
          <p:cNvGrpSpPr/>
          <p:nvPr/>
        </p:nvGrpSpPr>
        <p:grpSpPr>
          <a:xfrm>
            <a:off x="11337415" y="160647"/>
            <a:ext cx="676001" cy="676001"/>
            <a:chOff x="9936663" y="3295613"/>
            <a:chExt cx="676001" cy="676001"/>
          </a:xfrm>
          <a:solidFill>
            <a:schemeClr val="bg1"/>
          </a:solidFill>
        </p:grpSpPr>
        <p:sp>
          <p:nvSpPr>
            <p:cNvPr id="42" name="Oval 41">
              <a:extLst>
                <a:ext uri="{FF2B5EF4-FFF2-40B4-BE49-F238E27FC236}">
                  <a16:creationId xmlns:a16="http://schemas.microsoft.com/office/drawing/2014/main" id="{1EF833DD-A905-EF0D-4F02-36A73BC3060D}"/>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43" name="Graphic 42">
              <a:hlinkClick r:id="" action="ppaction://noaction"/>
              <a:extLst>
                <a:ext uri="{FF2B5EF4-FFF2-40B4-BE49-F238E27FC236}">
                  <a16:creationId xmlns:a16="http://schemas.microsoft.com/office/drawing/2014/main" id="{A0A4E35A-5879-0843-311A-062E57DB644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083782" y="3456782"/>
              <a:ext cx="381761" cy="381761"/>
            </a:xfrm>
            <a:prstGeom prst="rect">
              <a:avLst/>
            </a:prstGeom>
          </p:spPr>
        </p:pic>
      </p:grpSp>
      <p:pic>
        <p:nvPicPr>
          <p:cNvPr id="2" name="Picture 1" descr="Dell ObjectScale hardware photo">
            <a:extLst>
              <a:ext uri="{FF2B5EF4-FFF2-40B4-BE49-F238E27FC236}">
                <a16:creationId xmlns:a16="http://schemas.microsoft.com/office/drawing/2014/main" id="{33DEEAD2-2A71-7B2D-F6C6-6F6BB67B1B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64501" y="4108135"/>
            <a:ext cx="5560540" cy="131290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3D409CD-5651-90FE-52A9-67ECDDBC4590}"/>
              </a:ext>
            </a:extLst>
          </p:cNvPr>
          <p:cNvSpPr txBox="1"/>
          <p:nvPr/>
        </p:nvSpPr>
        <p:spPr>
          <a:xfrm>
            <a:off x="381000" y="6243707"/>
            <a:ext cx="6711203" cy="507831"/>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Total available rack capacity for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ObjectScale</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X560 model as of Mar. 2025. See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ObjectScale</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Technical Specifications for details.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2 Based on Dell analysis comparing highest planned drive capacity options on </a:t>
            </a:r>
            <a:r>
              <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Arial" panose="020B0604020202020204" pitchFamily="34" charset="0"/>
              </a:rPr>
              <a:t>ObjectScale</a:t>
            </a: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XF960 and available drive capacity options on ECS EXF900, Mar. 2025.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3 Based on Dell internal analysis of publicly available data. Dell performance is based on large-object read throughput per node. Actual results may vary. Mar. 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4 ESG Economic Validation sponsored by Dell Technologies, “Analyzing the Economic Benefits of Dell ECS: Economic Benefit Analysis of On-premises Object Storage versus Public Cloud,” Tony Palmer, July 2022. Cost savings based on ESG comparison of ECS to a leading public cloud in active storage scenarios. Actual results will vary.</a:t>
            </a:r>
          </a:p>
        </p:txBody>
      </p:sp>
      <p:grpSp>
        <p:nvGrpSpPr>
          <p:cNvPr id="7" name="Group 6">
            <a:extLst>
              <a:ext uri="{FF2B5EF4-FFF2-40B4-BE49-F238E27FC236}">
                <a16:creationId xmlns:a16="http://schemas.microsoft.com/office/drawing/2014/main" id="{261BBF39-7B15-AD40-3898-924371B6829A}"/>
              </a:ext>
            </a:extLst>
          </p:cNvPr>
          <p:cNvGrpSpPr/>
          <p:nvPr/>
        </p:nvGrpSpPr>
        <p:grpSpPr>
          <a:xfrm>
            <a:off x="1762077" y="5276047"/>
            <a:ext cx="8641006" cy="1008958"/>
            <a:chOff x="1719147" y="5399235"/>
            <a:chExt cx="8641006" cy="1008958"/>
          </a:xfrm>
        </p:grpSpPr>
        <p:grpSp>
          <p:nvGrpSpPr>
            <p:cNvPr id="16" name="Group 15">
              <a:extLst>
                <a:ext uri="{FF2B5EF4-FFF2-40B4-BE49-F238E27FC236}">
                  <a16:creationId xmlns:a16="http://schemas.microsoft.com/office/drawing/2014/main" id="{32CDCF98-8D81-1085-690A-9CADA9F0EEBE}"/>
                </a:ext>
              </a:extLst>
            </p:cNvPr>
            <p:cNvGrpSpPr/>
            <p:nvPr/>
          </p:nvGrpSpPr>
          <p:grpSpPr>
            <a:xfrm>
              <a:off x="1719147" y="5438413"/>
              <a:ext cx="2051153" cy="955692"/>
              <a:chOff x="1719147" y="5438413"/>
              <a:chExt cx="2051153" cy="955692"/>
            </a:xfrm>
          </p:grpSpPr>
          <p:sp>
            <p:nvSpPr>
              <p:cNvPr id="26" name="TextBox 25">
                <a:extLst>
                  <a:ext uri="{FF2B5EF4-FFF2-40B4-BE49-F238E27FC236}">
                    <a16:creationId xmlns:a16="http://schemas.microsoft.com/office/drawing/2014/main" id="{2E01B709-2321-8C4E-BDB2-E0AA92B85703}"/>
                  </a:ext>
                </a:extLst>
              </p:cNvPr>
              <p:cNvSpPr txBox="1"/>
              <p:nvPr/>
            </p:nvSpPr>
            <p:spPr>
              <a:xfrm>
                <a:off x="1719147" y="5932440"/>
                <a:ext cx="2051153" cy="46166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All-purpose storage capacity per rack</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1</a:t>
                </a:r>
              </a:p>
            </p:txBody>
          </p:sp>
          <p:sp>
            <p:nvSpPr>
              <p:cNvPr id="27" name="TextBox 26">
                <a:extLst>
                  <a:ext uri="{FF2B5EF4-FFF2-40B4-BE49-F238E27FC236}">
                    <a16:creationId xmlns:a16="http://schemas.microsoft.com/office/drawing/2014/main" id="{A614BDED-ADF2-76B3-3733-B34B255AE3E4}"/>
                  </a:ext>
                </a:extLst>
              </p:cNvPr>
              <p:cNvSpPr txBox="1"/>
              <p:nvPr/>
            </p:nvSpPr>
            <p:spPr>
              <a:xfrm>
                <a:off x="1831847" y="5438413"/>
                <a:ext cx="1825752"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Up to </a:t>
                </a:r>
                <a:r>
                  <a:rPr kumimoji="0" lang="en-US" sz="3600" b="0" i="0" u="none" strike="noStrike" kern="1200" cap="none" spc="0" normalizeH="0" baseline="0" noProof="0">
                    <a:ln>
                      <a:noFill/>
                    </a:ln>
                    <a:solidFill>
                      <a:schemeClr val="tx2"/>
                    </a:solidFill>
                    <a:effectLst/>
                    <a:uLnTx/>
                    <a:uFillTx/>
                    <a:latin typeface="Arial Nova Light"/>
                    <a:ea typeface="+mn-ea"/>
                    <a:cs typeface="+mn-cs"/>
                  </a:rPr>
                  <a:t>9PB</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17" name="Group 16">
              <a:extLst>
                <a:ext uri="{FF2B5EF4-FFF2-40B4-BE49-F238E27FC236}">
                  <a16:creationId xmlns:a16="http://schemas.microsoft.com/office/drawing/2014/main" id="{F6E943F1-CFE4-4450-17F3-4C0F6206D051}"/>
                </a:ext>
              </a:extLst>
            </p:cNvPr>
            <p:cNvGrpSpPr/>
            <p:nvPr/>
          </p:nvGrpSpPr>
          <p:grpSpPr>
            <a:xfrm>
              <a:off x="3967703" y="5452501"/>
              <a:ext cx="2121032" cy="955692"/>
              <a:chOff x="1719147" y="5438413"/>
              <a:chExt cx="2121032" cy="955692"/>
            </a:xfrm>
          </p:grpSpPr>
          <p:sp>
            <p:nvSpPr>
              <p:cNvPr id="24" name="TextBox 23">
                <a:extLst>
                  <a:ext uri="{FF2B5EF4-FFF2-40B4-BE49-F238E27FC236}">
                    <a16:creationId xmlns:a16="http://schemas.microsoft.com/office/drawing/2014/main" id="{A877CC67-1DD8-DAF0-D4D4-A588A921DF24}"/>
                  </a:ext>
                </a:extLst>
              </p:cNvPr>
              <p:cNvSpPr txBox="1"/>
              <p:nvPr/>
            </p:nvSpPr>
            <p:spPr>
              <a:xfrm>
                <a:off x="1719147" y="5932440"/>
                <a:ext cx="2121032" cy="461665"/>
              </a:xfrm>
              <a:prstGeom prst="rect">
                <a:avLst/>
              </a:prstGeom>
              <a:noFill/>
            </p:spPr>
            <p:txBody>
              <a:bodyPr wrap="square" lIns="91440" tIns="45720" rIns="91440" bIns="45720" anchor="t">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Higher density than previous-generation all-flash</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2</a:t>
                </a:r>
              </a:p>
            </p:txBody>
          </p:sp>
          <p:sp>
            <p:nvSpPr>
              <p:cNvPr id="25" name="TextBox 24">
                <a:extLst>
                  <a:ext uri="{FF2B5EF4-FFF2-40B4-BE49-F238E27FC236}">
                    <a16:creationId xmlns:a16="http://schemas.microsoft.com/office/drawing/2014/main" id="{72644F02-25AB-C4EC-FBF4-7B80420F6028}"/>
                  </a:ext>
                </a:extLst>
              </p:cNvPr>
              <p:cNvSpPr txBox="1"/>
              <p:nvPr/>
            </p:nvSpPr>
            <p:spPr>
              <a:xfrm>
                <a:off x="1831847" y="5438413"/>
                <a:ext cx="1825752"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Up to </a:t>
                </a:r>
                <a:r>
                  <a:rPr kumimoji="0" lang="en-US" sz="3600" b="0" i="0" u="none" strike="noStrike" kern="1200" cap="none" spc="0" normalizeH="0" baseline="0" noProof="0">
                    <a:ln>
                      <a:noFill/>
                    </a:ln>
                    <a:solidFill>
                      <a:schemeClr val="tx2"/>
                    </a:solidFill>
                    <a:effectLst/>
                    <a:uLnTx/>
                    <a:uFillTx/>
                    <a:latin typeface="Arial Nova Light"/>
                    <a:ea typeface="+mn-ea"/>
                    <a:cs typeface="+mn-cs"/>
                  </a:rPr>
                  <a:t>8x</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18" name="Group 17">
              <a:extLst>
                <a:ext uri="{FF2B5EF4-FFF2-40B4-BE49-F238E27FC236}">
                  <a16:creationId xmlns:a16="http://schemas.microsoft.com/office/drawing/2014/main" id="{63CFADE8-3641-4129-8DEF-FB2149B0DB2B}"/>
                </a:ext>
              </a:extLst>
            </p:cNvPr>
            <p:cNvGrpSpPr/>
            <p:nvPr/>
          </p:nvGrpSpPr>
          <p:grpSpPr>
            <a:xfrm>
              <a:off x="6286138" y="5399235"/>
              <a:ext cx="1938306" cy="955692"/>
              <a:chOff x="1719220" y="5438413"/>
              <a:chExt cx="1938306" cy="955692"/>
            </a:xfrm>
          </p:grpSpPr>
          <p:sp>
            <p:nvSpPr>
              <p:cNvPr id="22" name="TextBox 21">
                <a:extLst>
                  <a:ext uri="{FF2B5EF4-FFF2-40B4-BE49-F238E27FC236}">
                    <a16:creationId xmlns:a16="http://schemas.microsoft.com/office/drawing/2014/main" id="{DE4D6875-632F-F931-D608-8E7A93AE114C}"/>
                  </a:ext>
                </a:extLst>
              </p:cNvPr>
              <p:cNvSpPr txBox="1"/>
              <p:nvPr/>
            </p:nvSpPr>
            <p:spPr>
              <a:xfrm>
                <a:off x="1719220" y="5932440"/>
                <a:ext cx="1938306" cy="46166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Faster performance than the closest competitor</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3</a:t>
                </a:r>
              </a:p>
            </p:txBody>
          </p:sp>
          <p:sp>
            <p:nvSpPr>
              <p:cNvPr id="23" name="TextBox 22">
                <a:extLst>
                  <a:ext uri="{FF2B5EF4-FFF2-40B4-BE49-F238E27FC236}">
                    <a16:creationId xmlns:a16="http://schemas.microsoft.com/office/drawing/2014/main" id="{20A12895-2730-9BB7-45EA-D3CBBFFF4333}"/>
                  </a:ext>
                </a:extLst>
              </p:cNvPr>
              <p:cNvSpPr txBox="1"/>
              <p:nvPr/>
            </p:nvSpPr>
            <p:spPr>
              <a:xfrm>
                <a:off x="1775497" y="5438413"/>
                <a:ext cx="1825752"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Up to </a:t>
                </a:r>
                <a:r>
                  <a:rPr kumimoji="0" lang="en-US" sz="3600" b="0" i="0" u="none" strike="noStrike" kern="1200" cap="none" spc="0" normalizeH="0" baseline="0" noProof="0">
                    <a:ln>
                      <a:noFill/>
                    </a:ln>
                    <a:solidFill>
                      <a:schemeClr val="tx2"/>
                    </a:solidFill>
                    <a:effectLst/>
                    <a:uLnTx/>
                    <a:uFillTx/>
                    <a:latin typeface="Arial Nova Light"/>
                    <a:ea typeface="+mn-ea"/>
                    <a:cs typeface="+mn-cs"/>
                  </a:rPr>
                  <a:t>2x</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19" name="Group 18">
              <a:extLst>
                <a:ext uri="{FF2B5EF4-FFF2-40B4-BE49-F238E27FC236}">
                  <a16:creationId xmlns:a16="http://schemas.microsoft.com/office/drawing/2014/main" id="{22EB7522-85CF-548C-23B3-BDD2F150D0B9}"/>
                </a:ext>
              </a:extLst>
            </p:cNvPr>
            <p:cNvGrpSpPr/>
            <p:nvPr/>
          </p:nvGrpSpPr>
          <p:grpSpPr>
            <a:xfrm>
              <a:off x="8421847" y="5417650"/>
              <a:ext cx="1938306" cy="982626"/>
              <a:chOff x="1754306" y="5438413"/>
              <a:chExt cx="1938306" cy="982626"/>
            </a:xfrm>
          </p:grpSpPr>
          <p:sp>
            <p:nvSpPr>
              <p:cNvPr id="20" name="TextBox 19">
                <a:extLst>
                  <a:ext uri="{FF2B5EF4-FFF2-40B4-BE49-F238E27FC236}">
                    <a16:creationId xmlns:a16="http://schemas.microsoft.com/office/drawing/2014/main" id="{540EBDF1-90BD-26D7-1309-C79297BFAF96}"/>
                  </a:ext>
                </a:extLst>
              </p:cNvPr>
              <p:cNvSpPr txBox="1"/>
              <p:nvPr/>
            </p:nvSpPr>
            <p:spPr>
              <a:xfrm>
                <a:off x="1754306" y="5959374"/>
                <a:ext cx="1938306" cy="46166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Lower TCO than public cloud</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4</a:t>
                </a:r>
              </a:p>
            </p:txBody>
          </p:sp>
          <p:sp>
            <p:nvSpPr>
              <p:cNvPr id="21" name="TextBox 20">
                <a:extLst>
                  <a:ext uri="{FF2B5EF4-FFF2-40B4-BE49-F238E27FC236}">
                    <a16:creationId xmlns:a16="http://schemas.microsoft.com/office/drawing/2014/main" id="{CD764F20-118F-D5A2-4423-6144E1A55D75}"/>
                  </a:ext>
                </a:extLst>
              </p:cNvPr>
              <p:cNvSpPr txBox="1"/>
              <p:nvPr/>
            </p:nvSpPr>
            <p:spPr>
              <a:xfrm>
                <a:off x="1810583" y="5438413"/>
                <a:ext cx="1825752"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Up to </a:t>
                </a:r>
                <a:r>
                  <a:rPr kumimoji="0" lang="en-US" sz="3600" b="0" i="0" u="none" strike="noStrike" kern="1200" cap="none" spc="0" normalizeH="0" baseline="0" noProof="0">
                    <a:ln>
                      <a:noFill/>
                    </a:ln>
                    <a:solidFill>
                      <a:schemeClr val="tx2"/>
                    </a:solidFill>
                    <a:effectLst/>
                    <a:uLnTx/>
                    <a:uFillTx/>
                    <a:latin typeface="Arial Nova Light"/>
                    <a:ea typeface="+mn-ea"/>
                    <a:cs typeface="+mn-cs"/>
                  </a:rPr>
                  <a:t>76%</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spTree>
    <p:extLst>
      <p:ext uri="{BB962C8B-B14F-4D97-AF65-F5344CB8AC3E}">
        <p14:creationId xmlns:p14="http://schemas.microsoft.com/office/powerpoint/2010/main" val="870787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53" presetClass="entr" presetSubtype="16" fill="hold" grpId="0" nodeType="withEffect">
                                  <p:stCondLst>
                                    <p:cond delay="30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40"/>
                                        </p:tgtEl>
                                        <p:attrNameLst>
                                          <p:attrName>style.visibility</p:attrName>
                                        </p:attrNameLst>
                                      </p:cBhvr>
                                      <p:to>
                                        <p:strVal val="visible"/>
                                      </p:to>
                                    </p:set>
                                    <p:anim calcmode="lin" valueType="num">
                                      <p:cBhvr>
                                        <p:cTn id="17" dur="500" fill="hold"/>
                                        <p:tgtEl>
                                          <p:spTgt spid="40"/>
                                        </p:tgtEl>
                                        <p:attrNameLst>
                                          <p:attrName>ppt_w</p:attrName>
                                        </p:attrNameLst>
                                      </p:cBhvr>
                                      <p:tavLst>
                                        <p:tav tm="0">
                                          <p:val>
                                            <p:fltVal val="0"/>
                                          </p:val>
                                        </p:tav>
                                        <p:tav tm="100000">
                                          <p:val>
                                            <p:strVal val="#ppt_w"/>
                                          </p:val>
                                        </p:tav>
                                      </p:tavLst>
                                    </p:anim>
                                    <p:anim calcmode="lin" valueType="num">
                                      <p:cBhvr>
                                        <p:cTn id="18" dur="500" fill="hold"/>
                                        <p:tgtEl>
                                          <p:spTgt spid="40"/>
                                        </p:tgtEl>
                                        <p:attrNameLst>
                                          <p:attrName>ppt_h</p:attrName>
                                        </p:attrNameLst>
                                      </p:cBhvr>
                                      <p:tavLst>
                                        <p:tav tm="0">
                                          <p:val>
                                            <p:fltVal val="0"/>
                                          </p:val>
                                        </p:tav>
                                        <p:tav tm="100000">
                                          <p:val>
                                            <p:strVal val="#ppt_h"/>
                                          </p:val>
                                        </p:tav>
                                      </p:tavLst>
                                    </p:anim>
                                    <p:animEffect transition="in" filter="fade">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A4CC0-30FC-F9D4-D6C6-CA345C1A9831}"/>
            </a:ext>
          </a:extLst>
        </p:cNvPr>
        <p:cNvGrpSpPr/>
        <p:nvPr/>
      </p:nvGrpSpPr>
      <p:grpSpPr>
        <a:xfrm>
          <a:off x="0" y="0"/>
          <a:ext cx="0" cy="0"/>
          <a:chOff x="0" y="0"/>
          <a:chExt cx="0" cy="0"/>
        </a:xfrm>
      </p:grpSpPr>
      <p:sp>
        <p:nvSpPr>
          <p:cNvPr id="58" name="Rectangle 57">
            <a:extLst>
              <a:ext uri="{FF2B5EF4-FFF2-40B4-BE49-F238E27FC236}">
                <a16:creationId xmlns:a16="http://schemas.microsoft.com/office/drawing/2014/main" id="{B48301D0-35B0-7DA4-6087-CABA7A57367B}"/>
              </a:ext>
            </a:extLst>
          </p:cNvPr>
          <p:cNvSpPr/>
          <p:nvPr/>
        </p:nvSpPr>
        <p:spPr>
          <a:xfrm rot="10800000">
            <a:off x="8128833" y="3420999"/>
            <a:ext cx="4069080" cy="34370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21" name="Oval 120">
            <a:extLst>
              <a:ext uri="{FF2B5EF4-FFF2-40B4-BE49-F238E27FC236}">
                <a16:creationId xmlns:a16="http://schemas.microsoft.com/office/drawing/2014/main" id="{6350C098-5BC9-610C-8CCB-48830ED4D1F8}"/>
              </a:ext>
            </a:extLst>
          </p:cNvPr>
          <p:cNvSpPr/>
          <p:nvPr/>
        </p:nvSpPr>
        <p:spPr>
          <a:xfrm>
            <a:off x="9508705" y="4308348"/>
            <a:ext cx="1318998" cy="1373168"/>
          </a:xfrm>
          <a:prstGeom prst="ellipse">
            <a:avLst/>
          </a:prstGeom>
          <a:gradFill flip="none" rotWithShape="1">
            <a:gsLst>
              <a:gs pos="0">
                <a:schemeClr val="bg1"/>
              </a:gs>
              <a:gs pos="77000">
                <a:schemeClr val="accent1">
                  <a:lumMod val="95000"/>
                  <a:lumOff val="5000"/>
                  <a:alpha val="0"/>
                </a:schemeClr>
              </a:gs>
            </a:gsLst>
            <a:path path="circle">
              <a:fillToRect l="50000" t="50000" r="50000" b="50000"/>
            </a:path>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86" name="Rectangle 85">
            <a:extLst>
              <a:ext uri="{FF2B5EF4-FFF2-40B4-BE49-F238E27FC236}">
                <a16:creationId xmlns:a16="http://schemas.microsoft.com/office/drawing/2014/main" id="{0EC356BD-5AE8-C5AB-C1FD-1E34DAF02AE0}"/>
              </a:ext>
            </a:extLst>
          </p:cNvPr>
          <p:cNvSpPr/>
          <p:nvPr/>
        </p:nvSpPr>
        <p:spPr>
          <a:xfrm>
            <a:off x="4063856" y="6403262"/>
            <a:ext cx="4069080" cy="451876"/>
          </a:xfrm>
          <a:prstGeom prst="rect">
            <a:avLst/>
          </a:prstGeom>
          <a:solidFill>
            <a:srgbClr val="0D246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2CC7560D-3A71-57B0-5504-8189BCA9E59F}"/>
              </a:ext>
            </a:extLst>
          </p:cNvPr>
          <p:cNvSpPr/>
          <p:nvPr/>
        </p:nvSpPr>
        <p:spPr>
          <a:xfrm rot="10800000">
            <a:off x="291" y="4112267"/>
            <a:ext cx="4069080" cy="2745731"/>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84" name="Rectangle 83">
            <a:extLst>
              <a:ext uri="{FF2B5EF4-FFF2-40B4-BE49-F238E27FC236}">
                <a16:creationId xmlns:a16="http://schemas.microsoft.com/office/drawing/2014/main" id="{3A678F73-FC17-20C8-2992-1FE7DC57DABA}"/>
              </a:ext>
            </a:extLst>
          </p:cNvPr>
          <p:cNvSpPr/>
          <p:nvPr/>
        </p:nvSpPr>
        <p:spPr>
          <a:xfrm>
            <a:off x="8128833" y="6398260"/>
            <a:ext cx="4069080" cy="451876"/>
          </a:xfrm>
          <a:prstGeom prst="rect">
            <a:avLst/>
          </a:prstGeom>
          <a:solidFill>
            <a:srgbClr val="0C32A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85" name="Rectangle 84">
            <a:extLst>
              <a:ext uri="{FF2B5EF4-FFF2-40B4-BE49-F238E27FC236}">
                <a16:creationId xmlns:a16="http://schemas.microsoft.com/office/drawing/2014/main" id="{08AC5C2E-1E7C-E6F4-B674-3ECFF708F725}"/>
              </a:ext>
            </a:extLst>
          </p:cNvPr>
          <p:cNvSpPr/>
          <p:nvPr/>
        </p:nvSpPr>
        <p:spPr>
          <a:xfrm>
            <a:off x="-6337" y="6398260"/>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97B9A1AD-298A-789B-4D7E-2D70B61FFCA6}"/>
              </a:ext>
            </a:extLst>
          </p:cNvPr>
          <p:cNvSpPr/>
          <p:nvPr/>
        </p:nvSpPr>
        <p:spPr>
          <a:xfrm>
            <a:off x="4063257" y="0"/>
            <a:ext cx="4069080" cy="3468215"/>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cxnSp>
        <p:nvCxnSpPr>
          <p:cNvPr id="207" name="Straight Connector 206">
            <a:extLst>
              <a:ext uri="{FF2B5EF4-FFF2-40B4-BE49-F238E27FC236}">
                <a16:creationId xmlns:a16="http://schemas.microsoft.com/office/drawing/2014/main" id="{F4224603-DCBA-BFA0-2FA6-444F2A06747C}"/>
              </a:ext>
            </a:extLst>
          </p:cNvPr>
          <p:cNvCxnSpPr>
            <a:cxnSpLocks/>
          </p:cNvCxnSpPr>
          <p:nvPr/>
        </p:nvCxnSpPr>
        <p:spPr>
          <a:xfrm>
            <a:off x="339052" y="1410729"/>
            <a:ext cx="3469224"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3380E79-D669-68F3-A980-6FFA73D6B05A}"/>
              </a:ext>
            </a:extLst>
          </p:cNvPr>
          <p:cNvSpPr txBox="1"/>
          <p:nvPr/>
        </p:nvSpPr>
        <p:spPr>
          <a:xfrm>
            <a:off x="4500592" y="6508559"/>
            <a:ext cx="3195608"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The ObjectScale Advantage</a:t>
            </a:r>
          </a:p>
        </p:txBody>
      </p:sp>
      <p:sp>
        <p:nvSpPr>
          <p:cNvPr id="44" name="TextBox 43">
            <a:extLst>
              <a:ext uri="{FF2B5EF4-FFF2-40B4-BE49-F238E27FC236}">
                <a16:creationId xmlns:a16="http://schemas.microsoft.com/office/drawing/2014/main" id="{C4BB559C-FB65-EE2B-ACDB-2AC78BDC405D}"/>
              </a:ext>
            </a:extLst>
          </p:cNvPr>
          <p:cNvSpPr txBox="1"/>
          <p:nvPr/>
        </p:nvSpPr>
        <p:spPr>
          <a:xfrm>
            <a:off x="880964" y="927228"/>
            <a:ext cx="2354812" cy="369332"/>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CC66"/>
                </a:solidFill>
                <a:effectLst/>
                <a:uLnTx/>
                <a:uFillTx/>
                <a:latin typeface="Arial"/>
                <a:ea typeface="+mn-ea"/>
                <a:cs typeface="+mn-cs"/>
              </a:rPr>
              <a:t>10</a:t>
            </a:r>
            <a:r>
              <a:rPr kumimoji="0" lang="en-US" sz="1200" b="0" i="0" u="none" strike="noStrike" kern="1200" cap="none" spc="0" normalizeH="0" baseline="30000" noProof="0" err="1">
                <a:ln>
                  <a:noFill/>
                </a:ln>
                <a:solidFill>
                  <a:srgbClr val="FFCC66"/>
                </a:solidFill>
                <a:effectLst/>
                <a:uLnTx/>
                <a:uFillTx/>
                <a:latin typeface="Arial"/>
                <a:ea typeface="+mn-ea"/>
                <a:cs typeface="+mn-cs"/>
              </a:rPr>
              <a:t>th</a:t>
            </a:r>
            <a:r>
              <a:rPr kumimoji="0" lang="en-US" sz="1200" b="0" i="0" u="none" strike="noStrike" kern="1200" cap="none" spc="0" normalizeH="0" baseline="0" noProof="0">
                <a:ln>
                  <a:noFill/>
                </a:ln>
                <a:solidFill>
                  <a:srgbClr val="FFCC66"/>
                </a:solidFill>
                <a:effectLst/>
                <a:uLnTx/>
                <a:uFillTx/>
                <a:latin typeface="Arial"/>
                <a:ea typeface="+mn-ea"/>
                <a:cs typeface="+mn-cs"/>
              </a:rPr>
              <a:t> Consecutive Year</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CC66"/>
                </a:solidFill>
                <a:effectLst/>
                <a:uLnTx/>
                <a:uFillTx/>
                <a:latin typeface="Arial"/>
                <a:ea typeface="+mn-ea"/>
                <a:cs typeface="+mn-cs"/>
              </a:rPr>
              <a:t>Unstructured Storage MQ Leader</a:t>
            </a:r>
            <a:endParaRPr kumimoji="0" lang="en-US" sz="1200" b="0" i="0" u="none" strike="noStrike" kern="1200" cap="none" spc="0" normalizeH="0" baseline="30000" noProof="0">
              <a:ln>
                <a:noFill/>
              </a:ln>
              <a:solidFill>
                <a:srgbClr val="FFCC66"/>
              </a:solidFill>
              <a:effectLst/>
              <a:uLnTx/>
              <a:uFillTx/>
              <a:latin typeface="Arial"/>
              <a:ea typeface="+mn-ea"/>
              <a:cs typeface="+mn-cs"/>
            </a:endParaRPr>
          </a:p>
        </p:txBody>
      </p:sp>
      <p:cxnSp>
        <p:nvCxnSpPr>
          <p:cNvPr id="45" name="Straight Connector 44">
            <a:extLst>
              <a:ext uri="{FF2B5EF4-FFF2-40B4-BE49-F238E27FC236}">
                <a16:creationId xmlns:a16="http://schemas.microsoft.com/office/drawing/2014/main" id="{95E8F545-6709-8802-F485-2A2100DA362C}"/>
              </a:ext>
            </a:extLst>
          </p:cNvPr>
          <p:cNvCxnSpPr>
            <a:cxnSpLocks/>
          </p:cNvCxnSpPr>
          <p:nvPr/>
        </p:nvCxnSpPr>
        <p:spPr>
          <a:xfrm>
            <a:off x="339052" y="2188438"/>
            <a:ext cx="3469224"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A9F02876-EE12-11B0-0E99-7C50DEB8185B}"/>
              </a:ext>
            </a:extLst>
          </p:cNvPr>
          <p:cNvSpPr txBox="1"/>
          <p:nvPr/>
        </p:nvSpPr>
        <p:spPr>
          <a:xfrm>
            <a:off x="767064" y="2339555"/>
            <a:ext cx="2510539" cy="276999"/>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Customer Satisfaction</a:t>
            </a:r>
          </a:p>
        </p:txBody>
      </p:sp>
      <p:sp>
        <p:nvSpPr>
          <p:cNvPr id="52" name="TextBox 51">
            <a:extLst>
              <a:ext uri="{FF2B5EF4-FFF2-40B4-BE49-F238E27FC236}">
                <a16:creationId xmlns:a16="http://schemas.microsoft.com/office/drawing/2014/main" id="{BC3988F3-09E0-5B59-FAAF-7E61914FDE40}"/>
              </a:ext>
            </a:extLst>
          </p:cNvPr>
          <p:cNvSpPr txBox="1"/>
          <p:nvPr/>
        </p:nvSpPr>
        <p:spPr>
          <a:xfrm>
            <a:off x="212218" y="4392003"/>
            <a:ext cx="1588805" cy="1446550"/>
          </a:xfrm>
          <a:prstGeom prst="rect">
            <a:avLst/>
          </a:prstGeom>
          <a:noFill/>
        </p:spPr>
        <p:txBody>
          <a:bodyPr wrap="square" lIns="0" tIns="0" rIns="0" bIns="0" rtlCol="0" anchor="t">
            <a:spAutoFit/>
          </a:bodyPr>
          <a:lstStyle/>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Next-gen 4.2 O/S</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SDS option</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Dramatically faster </a:t>
            </a:r>
            <a:r>
              <a:rPr kumimoji="0" lang="en-US" sz="1050" b="0" i="0" u="none" strike="noStrike" kern="1200" cap="none" spc="0" normalizeH="0" baseline="0" noProof="0">
                <a:ln>
                  <a:noFill/>
                </a:ln>
                <a:solidFill>
                  <a:srgbClr val="FFFFFF"/>
                </a:solidFill>
                <a:effectLst/>
                <a:uLnTx/>
                <a:uFillTx/>
                <a:latin typeface="Arial"/>
                <a:ea typeface="+mn-ea"/>
                <a:cs typeface="+mn-cs"/>
              </a:rPr>
              <a:t>throughput, reduced latency and lower CPU usage with </a:t>
            </a:r>
            <a:r>
              <a:rPr kumimoji="0" lang="en-US" sz="1050" b="0" i="0" u="none" strike="noStrike" kern="1200" cap="none" spc="0" normalizeH="0" baseline="0" noProof="0">
                <a:ln>
                  <a:noFill/>
                </a:ln>
                <a:solidFill>
                  <a:srgbClr val="FFFFFF"/>
                </a:solidFill>
                <a:effectLst/>
                <a:uLnTx/>
                <a:uFillTx/>
                <a:latin typeface="Arial"/>
                <a:ea typeface="+mn-ea"/>
                <a:cs typeface="Arial"/>
              </a:rPr>
              <a:t>S3 over RDMA </a:t>
            </a:r>
            <a:endParaRPr kumimoji="0" lang="en-US" sz="1050" b="0" i="0" u="none" strike="noStrike" kern="1200" cap="none" spc="0" normalizeH="0" baseline="0" noProof="0">
              <a:ln>
                <a:noFill/>
              </a:ln>
              <a:solidFill>
                <a:srgbClr val="FFFFFF"/>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Arial"/>
              </a:rPr>
              <a:t>High-performance inferencing with KV Cache </a:t>
            </a:r>
          </a:p>
        </p:txBody>
      </p:sp>
      <p:sp>
        <p:nvSpPr>
          <p:cNvPr id="53" name="TextBox 52">
            <a:extLst>
              <a:ext uri="{FF2B5EF4-FFF2-40B4-BE49-F238E27FC236}">
                <a16:creationId xmlns:a16="http://schemas.microsoft.com/office/drawing/2014/main" id="{AE6C981F-1469-47BA-793C-64DA8DAD9C24}"/>
              </a:ext>
            </a:extLst>
          </p:cNvPr>
          <p:cNvSpPr txBox="1"/>
          <p:nvPr/>
        </p:nvSpPr>
        <p:spPr>
          <a:xfrm>
            <a:off x="180643" y="2660913"/>
            <a:ext cx="3888437" cy="923330"/>
          </a:xfrm>
          <a:prstGeom prst="rect">
            <a:avLst/>
          </a:prstGeom>
          <a:noFill/>
        </p:spPr>
        <p:txBody>
          <a:bodyPr wrap="square" lIns="0" tIns="0" rIns="0" bIns="0" rtlCol="0">
            <a:spAutoFit/>
          </a:bodyPr>
          <a:lstStyle/>
          <a:p>
            <a:pPr marL="78315" marR="0" lvl="0" indent="-78315"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40" normalizeH="0" baseline="0" noProof="0">
                <a:ln>
                  <a:noFill/>
                </a:ln>
                <a:gradFill>
                  <a:gsLst>
                    <a:gs pos="0">
                      <a:srgbClr val="41B6E6"/>
                    </a:gs>
                    <a:gs pos="26000">
                      <a:srgbClr val="0076CE"/>
                    </a:gs>
                    <a:gs pos="100000">
                      <a:srgbClr val="6F2485"/>
                    </a:gs>
                  </a:gsLst>
                  <a:lin ang="2700000" scaled="0"/>
                </a:gradFill>
                <a:effectLst/>
                <a:uLnTx/>
                <a:uFillTx/>
                <a:latin typeface="Arial"/>
                <a:ea typeface="+mn-ea"/>
                <a:cs typeface="+mn-cs"/>
              </a:rPr>
              <a:t>“</a:t>
            </a:r>
            <a:r>
              <a:rPr kumimoji="0" lang="en-US" sz="1200" b="0" i="0" u="none" strike="noStrike" kern="1200" cap="none" spc="0" normalizeH="0" baseline="0" noProof="0">
                <a:ln>
                  <a:noFill/>
                </a:ln>
                <a:solidFill>
                  <a:srgbClr val="FFCC66"/>
                </a:solidFill>
                <a:effectLst/>
                <a:uLnTx/>
                <a:uFillTx/>
                <a:latin typeface="Arial"/>
                <a:ea typeface="+mn-ea"/>
                <a:cs typeface="+mn-cs"/>
              </a:rPr>
              <a:t>We chose Dell ObjectScale because it’s a proven platform globally, more reliable and more scalable than other vendor solutions. We trust Dell Technologies because we’ve had a great experience with Dell products, service and support over the years.”</a:t>
            </a:r>
          </a:p>
        </p:txBody>
      </p:sp>
      <p:sp>
        <p:nvSpPr>
          <p:cNvPr id="4" name="TextBox 3">
            <a:extLst>
              <a:ext uri="{FF2B5EF4-FFF2-40B4-BE49-F238E27FC236}">
                <a16:creationId xmlns:a16="http://schemas.microsoft.com/office/drawing/2014/main" id="{29394A38-9A5C-F90D-79A6-5238437BF5BB}"/>
              </a:ext>
            </a:extLst>
          </p:cNvPr>
          <p:cNvSpPr txBox="1"/>
          <p:nvPr/>
        </p:nvSpPr>
        <p:spPr>
          <a:xfrm>
            <a:off x="4964868" y="592755"/>
            <a:ext cx="2740770" cy="830997"/>
          </a:xfrm>
          <a:prstGeom prst="rect">
            <a:avLst/>
          </a:prstGeom>
          <a:noFill/>
        </p:spPr>
        <p:txBody>
          <a:bodyPr wrap="square" lIns="0" tIns="0" rIns="0" bIns="0" rtlCol="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4BB5E"/>
                </a:solidFill>
                <a:effectLst/>
                <a:uLnTx/>
                <a:uFillTx/>
                <a:latin typeface="Arial"/>
                <a:ea typeface="+mn-ea"/>
                <a:cs typeface="Arial"/>
              </a:rPr>
              <a:t>5k+</a:t>
            </a:r>
            <a:r>
              <a:rPr kumimoji="0" lang="en-US" sz="1200" b="0" i="0" u="none" strike="noStrike" kern="1200" cap="none" spc="0" normalizeH="0" baseline="0" noProof="0">
                <a:ln>
                  <a:noFill/>
                </a:ln>
                <a:solidFill>
                  <a:srgbClr val="FFFFFF"/>
                </a:solidFill>
                <a:effectLst/>
                <a:uLnTx/>
                <a:uFillTx/>
                <a:latin typeface="Arial"/>
                <a:ea typeface="+mn-ea"/>
                <a:cs typeface="+mn-cs"/>
              </a:rPr>
              <a:t> </a:t>
            </a:r>
            <a:r>
              <a:rPr kumimoji="0" lang="en-US" sz="1200" b="0" i="0" u="none" strike="noStrike" kern="1200" cap="none" spc="0" normalizeH="0" baseline="0" noProof="0">
                <a:ln>
                  <a:noFill/>
                </a:ln>
                <a:solidFill>
                  <a:srgbClr val="FFFFFF"/>
                </a:solidFill>
                <a:effectLst/>
                <a:uLnTx/>
                <a:uFillTx/>
                <a:latin typeface="Arial Nova Light"/>
                <a:ea typeface="+mn-ea"/>
                <a:cs typeface="+mn-cs"/>
              </a:rPr>
              <a:t>global customers since inception</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4BB5E"/>
                </a:solidFill>
                <a:effectLst/>
                <a:uLnTx/>
                <a:uFillTx/>
                <a:latin typeface="Arial"/>
                <a:ea typeface="+mn-ea"/>
                <a:cs typeface="Arial"/>
              </a:rPr>
              <a:t>17k+</a:t>
            </a:r>
            <a:r>
              <a:rPr kumimoji="0" lang="en-US" sz="1600" b="1" i="0" u="none" strike="noStrike" kern="1200" cap="none" spc="0" normalizeH="0" baseline="0" noProof="0">
                <a:ln>
                  <a:noFill/>
                </a:ln>
                <a:solidFill>
                  <a:srgbClr val="F4BB5E"/>
                </a:solidFill>
                <a:effectLst/>
                <a:uLnTx/>
                <a:uFillTx/>
                <a:latin typeface="Arial"/>
                <a:ea typeface="+mn-ea"/>
                <a:cs typeface="Arial"/>
              </a:rPr>
              <a:t> </a:t>
            </a:r>
            <a:r>
              <a:rPr kumimoji="0" lang="en-US" sz="1200" b="0" i="0" u="none" strike="noStrike" kern="1200" cap="none" spc="0" normalizeH="0" baseline="0" noProof="0">
                <a:ln>
                  <a:noFill/>
                </a:ln>
                <a:solidFill>
                  <a:srgbClr val="FFFFFF"/>
                </a:solidFill>
                <a:effectLst/>
                <a:uLnTx/>
                <a:uFillTx/>
                <a:latin typeface="Arial Nova Light"/>
                <a:ea typeface="+mn-ea"/>
                <a:cs typeface="+mn-cs"/>
              </a:rPr>
              <a:t>exabytes shipped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4BB5E"/>
                </a:solidFill>
                <a:effectLst/>
                <a:uLnTx/>
                <a:uFillTx/>
                <a:latin typeface="Arial"/>
                <a:ea typeface="+mn-ea"/>
                <a:cs typeface="Arial"/>
              </a:rPr>
              <a:t>100+</a:t>
            </a:r>
            <a:r>
              <a:rPr kumimoji="0" lang="en-US" sz="1600" b="1" i="0" u="none" strike="noStrike" kern="1200" cap="none" spc="0" normalizeH="0" baseline="0" noProof="0">
                <a:ln>
                  <a:noFill/>
                </a:ln>
                <a:solidFill>
                  <a:srgbClr val="F4BB5E"/>
                </a:solidFill>
                <a:effectLst/>
                <a:uLnTx/>
                <a:uFillTx/>
                <a:latin typeface="Arial"/>
                <a:ea typeface="+mn-ea"/>
                <a:cs typeface="Arial"/>
              </a:rPr>
              <a:t> </a:t>
            </a:r>
            <a:r>
              <a:rPr kumimoji="0" lang="en-US" sz="1200" b="0" i="0" u="none" strike="noStrike" kern="1200" cap="none" spc="0" normalizeH="0" baseline="0" noProof="0">
                <a:ln>
                  <a:noFill/>
                </a:ln>
                <a:solidFill>
                  <a:srgbClr val="FFFFFF"/>
                </a:solidFill>
                <a:effectLst/>
                <a:uLnTx/>
                <a:uFillTx/>
                <a:latin typeface="Arial Nova Light"/>
                <a:ea typeface="+mn-ea"/>
                <a:cs typeface="+mn-cs"/>
              </a:rPr>
              <a:t>ISV tests and validations</a:t>
            </a:r>
          </a:p>
        </p:txBody>
      </p:sp>
      <p:pic>
        <p:nvPicPr>
          <p:cNvPr id="25" name="Graphic 24">
            <a:extLst>
              <a:ext uri="{FF2B5EF4-FFF2-40B4-BE49-F238E27FC236}">
                <a16:creationId xmlns:a16="http://schemas.microsoft.com/office/drawing/2014/main" id="{02CFC2DB-5DA9-7EA4-6396-81B6AF2CB7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51048" y="5183663"/>
            <a:ext cx="256235" cy="256235"/>
          </a:xfrm>
          <a:prstGeom prst="rect">
            <a:avLst/>
          </a:prstGeom>
        </p:spPr>
      </p:pic>
      <p:grpSp>
        <p:nvGrpSpPr>
          <p:cNvPr id="48" name="Group 47">
            <a:extLst>
              <a:ext uri="{FF2B5EF4-FFF2-40B4-BE49-F238E27FC236}">
                <a16:creationId xmlns:a16="http://schemas.microsoft.com/office/drawing/2014/main" id="{0D5E8906-F18E-C65D-FF67-A5AF71127DE1}"/>
              </a:ext>
            </a:extLst>
          </p:cNvPr>
          <p:cNvGrpSpPr/>
          <p:nvPr/>
        </p:nvGrpSpPr>
        <p:grpSpPr>
          <a:xfrm>
            <a:off x="4049830" y="5479675"/>
            <a:ext cx="1464755" cy="925938"/>
            <a:chOff x="4013197" y="6078432"/>
            <a:chExt cx="1464755" cy="925938"/>
          </a:xfrm>
        </p:grpSpPr>
        <p:sp>
          <p:nvSpPr>
            <p:cNvPr id="19" name="TextBox 18">
              <a:extLst>
                <a:ext uri="{FF2B5EF4-FFF2-40B4-BE49-F238E27FC236}">
                  <a16:creationId xmlns:a16="http://schemas.microsoft.com/office/drawing/2014/main" id="{B9718B13-E073-EC1E-BC26-2A609FD0F51E}"/>
                </a:ext>
              </a:extLst>
            </p:cNvPr>
            <p:cNvSpPr txBox="1"/>
            <p:nvPr/>
          </p:nvSpPr>
          <p:spPr>
            <a:xfrm>
              <a:off x="4256703" y="6078432"/>
              <a:ext cx="966295"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Secure to the Core</a:t>
              </a:r>
            </a:p>
          </p:txBody>
        </p:sp>
        <p:sp>
          <p:nvSpPr>
            <p:cNvPr id="26" name="TextBox 25">
              <a:extLst>
                <a:ext uri="{FF2B5EF4-FFF2-40B4-BE49-F238E27FC236}">
                  <a16:creationId xmlns:a16="http://schemas.microsoft.com/office/drawing/2014/main" id="{51BEA838-1BA5-CA38-735F-7BE5AE0661FC}"/>
                </a:ext>
              </a:extLst>
            </p:cNvPr>
            <p:cNvSpPr txBox="1"/>
            <p:nvPr/>
          </p:nvSpPr>
          <p:spPr>
            <a:xfrm>
              <a:off x="4013197" y="6496539"/>
              <a:ext cx="1464755" cy="507831"/>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4BB5E"/>
                  </a:solidFill>
                  <a:effectLst/>
                  <a:uLnTx/>
                  <a:uFillTx/>
                  <a:latin typeface="Arial"/>
                  <a:ea typeface="+mn-ea"/>
                  <a:cs typeface="+mn-cs"/>
                </a:rPr>
                <a:t>D</a:t>
              </a:r>
              <a:r>
                <a:rPr kumimoji="0" lang="en-US" sz="1050" b="1" i="0" u="none" strike="noStrike" kern="1200" cap="none" spc="0" normalizeH="0" baseline="0" noProof="0">
                  <a:ln>
                    <a:noFill/>
                  </a:ln>
                  <a:solidFill>
                    <a:srgbClr val="F4BB5E"/>
                  </a:solidFill>
                  <a:effectLst/>
                  <a:uLnTx/>
                  <a:uFillTx/>
                  <a:latin typeface="Arial"/>
                  <a:ea typeface="+mn-ea"/>
                  <a:cs typeface="+mn-cs"/>
                </a:rPr>
                <a:t>@RE, strong consistency, fault tolerance + more</a:t>
              </a:r>
            </a:p>
          </p:txBody>
        </p:sp>
      </p:grpSp>
      <p:grpSp>
        <p:nvGrpSpPr>
          <p:cNvPr id="51" name="Group 50">
            <a:extLst>
              <a:ext uri="{FF2B5EF4-FFF2-40B4-BE49-F238E27FC236}">
                <a16:creationId xmlns:a16="http://schemas.microsoft.com/office/drawing/2014/main" id="{5EDE27EC-61F5-0096-AAE5-AD885445867F}"/>
              </a:ext>
            </a:extLst>
          </p:cNvPr>
          <p:cNvGrpSpPr/>
          <p:nvPr/>
        </p:nvGrpSpPr>
        <p:grpSpPr>
          <a:xfrm>
            <a:off x="5599689" y="5491707"/>
            <a:ext cx="979667" cy="890823"/>
            <a:chOff x="5535156" y="6080781"/>
            <a:chExt cx="979667" cy="890823"/>
          </a:xfrm>
        </p:grpSpPr>
        <p:sp>
          <p:nvSpPr>
            <p:cNvPr id="11" name="TextBox 10">
              <a:extLst>
                <a:ext uri="{FF2B5EF4-FFF2-40B4-BE49-F238E27FC236}">
                  <a16:creationId xmlns:a16="http://schemas.microsoft.com/office/drawing/2014/main" id="{39DC3742-B7E3-2C81-F9CE-B570D47EFFB9}"/>
                </a:ext>
              </a:extLst>
            </p:cNvPr>
            <p:cNvSpPr txBox="1"/>
            <p:nvPr/>
          </p:nvSpPr>
          <p:spPr>
            <a:xfrm>
              <a:off x="5535156" y="6080781"/>
              <a:ext cx="966295"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Unmatched Economics </a:t>
              </a:r>
            </a:p>
          </p:txBody>
        </p:sp>
        <p:sp>
          <p:nvSpPr>
            <p:cNvPr id="28" name="TextBox 27">
              <a:extLst>
                <a:ext uri="{FF2B5EF4-FFF2-40B4-BE49-F238E27FC236}">
                  <a16:creationId xmlns:a16="http://schemas.microsoft.com/office/drawing/2014/main" id="{91B1878F-E1FB-9C8C-0A7D-15FB54E2E284}"/>
                </a:ext>
              </a:extLst>
            </p:cNvPr>
            <p:cNvSpPr txBox="1"/>
            <p:nvPr/>
          </p:nvSpPr>
          <p:spPr>
            <a:xfrm>
              <a:off x="5553629" y="6486856"/>
              <a:ext cx="961194" cy="484748"/>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a:ea typeface="+mn-ea"/>
                  <a:cs typeface="+mn-cs"/>
                </a:rPr>
                <a:t>Including Dense and HDD options</a:t>
              </a:r>
            </a:p>
          </p:txBody>
        </p:sp>
      </p:grpSp>
      <p:grpSp>
        <p:nvGrpSpPr>
          <p:cNvPr id="29" name="Group 28">
            <a:extLst>
              <a:ext uri="{FF2B5EF4-FFF2-40B4-BE49-F238E27FC236}">
                <a16:creationId xmlns:a16="http://schemas.microsoft.com/office/drawing/2014/main" id="{1E72D3AA-885B-A38B-8BF1-B61DB8A68A06}"/>
              </a:ext>
            </a:extLst>
          </p:cNvPr>
          <p:cNvGrpSpPr/>
          <p:nvPr/>
        </p:nvGrpSpPr>
        <p:grpSpPr>
          <a:xfrm>
            <a:off x="6659374" y="3979220"/>
            <a:ext cx="1427046" cy="1035813"/>
            <a:chOff x="6562781" y="3855399"/>
            <a:chExt cx="1427046" cy="1035813"/>
          </a:xfrm>
        </p:grpSpPr>
        <p:pic>
          <p:nvPicPr>
            <p:cNvPr id="30" name="Graphic 29">
              <a:extLst>
                <a:ext uri="{FF2B5EF4-FFF2-40B4-BE49-F238E27FC236}">
                  <a16:creationId xmlns:a16="http://schemas.microsoft.com/office/drawing/2014/main" id="{A9B08D05-D35F-23DF-6772-9B379EF7801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62439" y="3855399"/>
              <a:ext cx="226227" cy="226227"/>
            </a:xfrm>
            <a:prstGeom prst="rect">
              <a:avLst/>
            </a:prstGeom>
          </p:spPr>
        </p:pic>
        <p:sp>
          <p:nvSpPr>
            <p:cNvPr id="31" name="TextBox 30">
              <a:extLst>
                <a:ext uri="{FF2B5EF4-FFF2-40B4-BE49-F238E27FC236}">
                  <a16:creationId xmlns:a16="http://schemas.microsoft.com/office/drawing/2014/main" id="{B84C1875-3E21-0CA6-E3BC-15B1779E58D8}"/>
                </a:ext>
              </a:extLst>
            </p:cNvPr>
            <p:cNvSpPr txBox="1"/>
            <p:nvPr/>
          </p:nvSpPr>
          <p:spPr>
            <a:xfrm>
              <a:off x="6701473" y="4129611"/>
              <a:ext cx="1153462" cy="338554"/>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Fast Object Performance</a:t>
              </a:r>
            </a:p>
          </p:txBody>
        </p:sp>
        <p:sp>
          <p:nvSpPr>
            <p:cNvPr id="34" name="TextBox 33">
              <a:extLst>
                <a:ext uri="{FF2B5EF4-FFF2-40B4-BE49-F238E27FC236}">
                  <a16:creationId xmlns:a16="http://schemas.microsoft.com/office/drawing/2014/main" id="{730E07CC-0FDA-8940-F292-EF7EF66F6E2F}"/>
                </a:ext>
              </a:extLst>
            </p:cNvPr>
            <p:cNvSpPr txBox="1"/>
            <p:nvPr/>
          </p:nvSpPr>
          <p:spPr>
            <a:xfrm>
              <a:off x="6562781" y="4568047"/>
              <a:ext cx="1427046" cy="323165"/>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a:ea typeface="+mn-ea"/>
                  <a:cs typeface="+mn-cs"/>
                </a:rPr>
                <a:t>All-Flash</a:t>
              </a:r>
              <a:br>
                <a:rPr kumimoji="0" lang="en-US" sz="1050" b="1" i="0" u="none" strike="noStrike" kern="1200" cap="none" spc="0" normalizeH="0" baseline="0" noProof="0">
                  <a:ln>
                    <a:noFill/>
                  </a:ln>
                  <a:solidFill>
                    <a:srgbClr val="F4BB5E"/>
                  </a:solidFill>
                  <a:effectLst/>
                  <a:uLnTx/>
                  <a:uFillTx/>
                  <a:latin typeface="Arial"/>
                  <a:ea typeface="+mn-ea"/>
                  <a:cs typeface="+mn-cs"/>
                </a:rPr>
              </a:br>
              <a:r>
                <a:rPr kumimoji="0" lang="en-US" sz="1050" b="1" i="0" u="none" strike="noStrike" kern="1200" cap="none" spc="0" normalizeH="0" baseline="0" noProof="0">
                  <a:ln>
                    <a:noFill/>
                  </a:ln>
                  <a:solidFill>
                    <a:srgbClr val="F4BB5E"/>
                  </a:solidFill>
                  <a:effectLst/>
                  <a:uLnTx/>
                  <a:uFillTx/>
                  <a:latin typeface="Arial"/>
                  <a:ea typeface="+mn-ea"/>
                  <a:cs typeface="+mn-cs"/>
                </a:rPr>
                <a:t> appliances</a:t>
              </a:r>
            </a:p>
          </p:txBody>
        </p:sp>
      </p:grpSp>
      <p:grpSp>
        <p:nvGrpSpPr>
          <p:cNvPr id="56" name="Group 55">
            <a:extLst>
              <a:ext uri="{FF2B5EF4-FFF2-40B4-BE49-F238E27FC236}">
                <a16:creationId xmlns:a16="http://schemas.microsoft.com/office/drawing/2014/main" id="{C08B56B9-C852-B3AB-04D8-E09258B4F85F}"/>
              </a:ext>
            </a:extLst>
          </p:cNvPr>
          <p:cNvGrpSpPr/>
          <p:nvPr/>
        </p:nvGrpSpPr>
        <p:grpSpPr>
          <a:xfrm>
            <a:off x="4167522" y="3972552"/>
            <a:ext cx="1208960" cy="1033061"/>
            <a:chOff x="4253685" y="3914324"/>
            <a:chExt cx="1208960" cy="1033061"/>
          </a:xfrm>
        </p:grpSpPr>
        <p:pic>
          <p:nvPicPr>
            <p:cNvPr id="16" name="Graphic 15">
              <a:extLst>
                <a:ext uri="{FF2B5EF4-FFF2-40B4-BE49-F238E27FC236}">
                  <a16:creationId xmlns:a16="http://schemas.microsoft.com/office/drawing/2014/main" id="{6AF07DDE-F345-1460-CEE3-D2922D7D92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45052" y="3914324"/>
              <a:ext cx="226227" cy="226227"/>
            </a:xfrm>
            <a:prstGeom prst="rect">
              <a:avLst/>
            </a:prstGeom>
          </p:spPr>
        </p:pic>
        <p:sp>
          <p:nvSpPr>
            <p:cNvPr id="18" name="TextBox 17">
              <a:extLst>
                <a:ext uri="{FF2B5EF4-FFF2-40B4-BE49-F238E27FC236}">
                  <a16:creationId xmlns:a16="http://schemas.microsoft.com/office/drawing/2014/main" id="{7C49F8E0-5783-38F6-4A8A-951EACF84A0E}"/>
                </a:ext>
              </a:extLst>
            </p:cNvPr>
            <p:cNvSpPr txBox="1"/>
            <p:nvPr/>
          </p:nvSpPr>
          <p:spPr>
            <a:xfrm>
              <a:off x="4369939" y="4200938"/>
              <a:ext cx="966295"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Scale-Out Design</a:t>
              </a:r>
            </a:p>
          </p:txBody>
        </p:sp>
        <p:sp>
          <p:nvSpPr>
            <p:cNvPr id="35" name="TextBox 34">
              <a:extLst>
                <a:ext uri="{FF2B5EF4-FFF2-40B4-BE49-F238E27FC236}">
                  <a16:creationId xmlns:a16="http://schemas.microsoft.com/office/drawing/2014/main" id="{787B6C56-1BE5-4364-6F6D-C469934AB62C}"/>
                </a:ext>
              </a:extLst>
            </p:cNvPr>
            <p:cNvSpPr txBox="1"/>
            <p:nvPr/>
          </p:nvSpPr>
          <p:spPr>
            <a:xfrm>
              <a:off x="4253685" y="4624220"/>
              <a:ext cx="1208960" cy="323165"/>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a:ea typeface="+mn-ea"/>
                  <a:cs typeface="+mn-cs"/>
                </a:rPr>
                <a:t>Scale S3 storage to exabytes </a:t>
              </a:r>
              <a:endParaRPr kumimoji="0" lang="en-US" sz="1050" b="1" i="0" u="none" strike="noStrike" kern="1200" cap="none" spc="0" normalizeH="0" baseline="0" noProof="0">
                <a:ln>
                  <a:noFill/>
                </a:ln>
                <a:solidFill>
                  <a:srgbClr val="F4BB5E"/>
                </a:solidFill>
                <a:effectLst/>
                <a:uLnTx/>
                <a:uFillTx/>
                <a:latin typeface="Arial"/>
                <a:ea typeface="+mn-ea"/>
                <a:cs typeface="Arial"/>
              </a:endParaRPr>
            </a:p>
          </p:txBody>
        </p:sp>
      </p:grpSp>
      <p:sp>
        <p:nvSpPr>
          <p:cNvPr id="37" name="TextBox 36">
            <a:extLst>
              <a:ext uri="{FF2B5EF4-FFF2-40B4-BE49-F238E27FC236}">
                <a16:creationId xmlns:a16="http://schemas.microsoft.com/office/drawing/2014/main" id="{8CD612F2-7CAB-6FE8-994E-2D4DE4BCB655}"/>
              </a:ext>
            </a:extLst>
          </p:cNvPr>
          <p:cNvSpPr txBox="1"/>
          <p:nvPr/>
        </p:nvSpPr>
        <p:spPr>
          <a:xfrm>
            <a:off x="6890082" y="5484880"/>
            <a:ext cx="966295" cy="33855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Data Management </a:t>
            </a:r>
          </a:p>
        </p:txBody>
      </p:sp>
      <p:sp>
        <p:nvSpPr>
          <p:cNvPr id="38" name="TextBox 37">
            <a:extLst>
              <a:ext uri="{FF2B5EF4-FFF2-40B4-BE49-F238E27FC236}">
                <a16:creationId xmlns:a16="http://schemas.microsoft.com/office/drawing/2014/main" id="{B9C4020F-48A8-0BDE-5162-98F2912D61B2}"/>
              </a:ext>
            </a:extLst>
          </p:cNvPr>
          <p:cNvSpPr txBox="1"/>
          <p:nvPr/>
        </p:nvSpPr>
        <p:spPr>
          <a:xfrm>
            <a:off x="6742061" y="5909323"/>
            <a:ext cx="1262338" cy="48474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a:ea typeface="+mn-ea"/>
                <a:cs typeface="+mn-cs"/>
              </a:rPr>
              <a:t>Integrated with </a:t>
            </a:r>
            <a:br>
              <a:rPr kumimoji="0" lang="en-US" sz="1050" b="1" i="0" u="none" strike="noStrike" kern="1200" cap="none" spc="0" normalizeH="0" baseline="0" noProof="0">
                <a:ln>
                  <a:noFill/>
                </a:ln>
                <a:solidFill>
                  <a:srgbClr val="F4BB5E"/>
                </a:solidFill>
                <a:effectLst/>
                <a:uLnTx/>
                <a:uFillTx/>
                <a:latin typeface="Arial"/>
                <a:ea typeface="+mn-ea"/>
                <a:cs typeface="+mn-cs"/>
              </a:rPr>
            </a:br>
            <a:r>
              <a:rPr kumimoji="0" lang="en-US" sz="1050" b="1" i="0" u="none" strike="noStrike" kern="1200" cap="none" spc="0" normalizeH="0" baseline="0" noProof="0">
                <a:ln>
                  <a:noFill/>
                </a:ln>
                <a:solidFill>
                  <a:srgbClr val="F4BB5E"/>
                </a:solidFill>
                <a:effectLst/>
                <a:uLnTx/>
                <a:uFillTx/>
                <a:latin typeface="Arial"/>
                <a:ea typeface="+mn-ea"/>
                <a:cs typeface="+mn-cs"/>
              </a:rPr>
              <a:t>Dell AI Data Platform</a:t>
            </a:r>
          </a:p>
        </p:txBody>
      </p:sp>
      <p:pic>
        <p:nvPicPr>
          <p:cNvPr id="39" name="Graphic 38">
            <a:extLst>
              <a:ext uri="{FF2B5EF4-FFF2-40B4-BE49-F238E27FC236}">
                <a16:creationId xmlns:a16="http://schemas.microsoft.com/office/drawing/2014/main" id="{B4ECDD63-F29B-17D4-248E-29DD90C65DA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71294" y="5168263"/>
            <a:ext cx="243243" cy="243243"/>
          </a:xfrm>
          <a:prstGeom prst="rect">
            <a:avLst/>
          </a:prstGeom>
        </p:spPr>
      </p:pic>
      <p:sp>
        <p:nvSpPr>
          <p:cNvPr id="50" name="TextBox 49">
            <a:extLst>
              <a:ext uri="{FF2B5EF4-FFF2-40B4-BE49-F238E27FC236}">
                <a16:creationId xmlns:a16="http://schemas.microsoft.com/office/drawing/2014/main" id="{65ADD5C1-FDCC-928D-D708-785F9191E64D}"/>
              </a:ext>
            </a:extLst>
          </p:cNvPr>
          <p:cNvSpPr txBox="1"/>
          <p:nvPr/>
        </p:nvSpPr>
        <p:spPr>
          <a:xfrm>
            <a:off x="715689" y="6508559"/>
            <a:ext cx="2643226"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Rapid Innovation</a:t>
            </a:r>
          </a:p>
        </p:txBody>
      </p:sp>
      <p:sp>
        <p:nvSpPr>
          <p:cNvPr id="70" name="TextBox 69">
            <a:extLst>
              <a:ext uri="{FF2B5EF4-FFF2-40B4-BE49-F238E27FC236}">
                <a16:creationId xmlns:a16="http://schemas.microsoft.com/office/drawing/2014/main" id="{A2321555-87BE-BCEC-29C1-BEA9A8747D5A}"/>
              </a:ext>
            </a:extLst>
          </p:cNvPr>
          <p:cNvSpPr txBox="1"/>
          <p:nvPr/>
        </p:nvSpPr>
        <p:spPr>
          <a:xfrm>
            <a:off x="8143362" y="6508559"/>
            <a:ext cx="4040022"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The Foundation of your AI Data Lake</a:t>
            </a:r>
          </a:p>
        </p:txBody>
      </p:sp>
      <p:grpSp>
        <p:nvGrpSpPr>
          <p:cNvPr id="8" name="Group 7">
            <a:extLst>
              <a:ext uri="{FF2B5EF4-FFF2-40B4-BE49-F238E27FC236}">
                <a16:creationId xmlns:a16="http://schemas.microsoft.com/office/drawing/2014/main" id="{F08FC61F-1781-4F70-ECD8-E0A3817FB223}"/>
              </a:ext>
            </a:extLst>
          </p:cNvPr>
          <p:cNvGrpSpPr/>
          <p:nvPr/>
        </p:nvGrpSpPr>
        <p:grpSpPr>
          <a:xfrm>
            <a:off x="5462135" y="3938691"/>
            <a:ext cx="1303667" cy="1079454"/>
            <a:chOff x="5408433" y="3781210"/>
            <a:chExt cx="1303667" cy="1079454"/>
          </a:xfrm>
        </p:grpSpPr>
        <p:sp>
          <p:nvSpPr>
            <p:cNvPr id="22" name="TextBox 21">
              <a:extLst>
                <a:ext uri="{FF2B5EF4-FFF2-40B4-BE49-F238E27FC236}">
                  <a16:creationId xmlns:a16="http://schemas.microsoft.com/office/drawing/2014/main" id="{A8B952C1-DFA9-209E-ED77-5EC2EF74142E}"/>
                </a:ext>
              </a:extLst>
            </p:cNvPr>
            <p:cNvSpPr txBox="1"/>
            <p:nvPr/>
          </p:nvSpPr>
          <p:spPr>
            <a:xfrm>
              <a:off x="5562251" y="4089855"/>
              <a:ext cx="966295" cy="338554"/>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Extreme Efficiency</a:t>
              </a:r>
              <a:endParaRPr kumimoji="0" lang="en-US" sz="1100" b="0" i="0" u="none" strike="noStrike" kern="1200" cap="none" spc="0" normalizeH="0" baseline="0" noProof="0">
                <a:ln>
                  <a:noFill/>
                </a:ln>
                <a:solidFill>
                  <a:srgbClr val="FFFFFF"/>
                </a:solidFill>
                <a:effectLst/>
                <a:uLnTx/>
                <a:uFillTx/>
                <a:latin typeface="Arial"/>
                <a:ea typeface="+mn-ea"/>
                <a:cs typeface="Arial"/>
              </a:endParaRPr>
            </a:p>
          </p:txBody>
        </p:sp>
        <p:sp>
          <p:nvSpPr>
            <p:cNvPr id="27" name="TextBox 26">
              <a:extLst>
                <a:ext uri="{FF2B5EF4-FFF2-40B4-BE49-F238E27FC236}">
                  <a16:creationId xmlns:a16="http://schemas.microsoft.com/office/drawing/2014/main" id="{8A32502B-87D8-152A-A980-5DF063DFD8B8}"/>
                </a:ext>
              </a:extLst>
            </p:cNvPr>
            <p:cNvSpPr txBox="1"/>
            <p:nvPr/>
          </p:nvSpPr>
          <p:spPr>
            <a:xfrm>
              <a:off x="5408433" y="4537499"/>
              <a:ext cx="1303667" cy="323165"/>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4BB5E"/>
                  </a:solidFill>
                  <a:effectLst/>
                  <a:uLnTx/>
                  <a:uFillTx/>
                  <a:latin typeface="Arial"/>
                  <a:ea typeface="+mn-ea"/>
                  <a:cs typeface="+mn-cs"/>
                </a:rPr>
                <a:t>Cutting-edge</a:t>
              </a:r>
              <a:br>
                <a:rPr kumimoji="0" lang="en-US" sz="1050" b="1" i="0" u="none" strike="noStrike" kern="1200" cap="none" spc="0" normalizeH="0" baseline="0" noProof="0">
                  <a:ln>
                    <a:noFill/>
                  </a:ln>
                  <a:solidFill>
                    <a:srgbClr val="F4BB5E"/>
                  </a:solidFill>
                  <a:effectLst/>
                  <a:uLnTx/>
                  <a:uFillTx/>
                  <a:latin typeface="Arial"/>
                  <a:ea typeface="+mn-ea"/>
                  <a:cs typeface="+mn-cs"/>
                </a:rPr>
              </a:br>
              <a:r>
                <a:rPr kumimoji="0" lang="en-US" sz="1050" b="1" i="0" u="none" strike="noStrike" kern="1200" cap="none" spc="0" normalizeH="0" baseline="0" noProof="0">
                  <a:ln>
                    <a:noFill/>
                  </a:ln>
                  <a:solidFill>
                    <a:srgbClr val="F4BB5E"/>
                  </a:solidFill>
                  <a:effectLst/>
                  <a:uLnTx/>
                  <a:uFillTx/>
                  <a:latin typeface="Arial"/>
                  <a:ea typeface="+mn-ea"/>
                  <a:cs typeface="+mn-cs"/>
                </a:rPr>
                <a:t>4</a:t>
              </a:r>
              <a:r>
                <a:rPr kumimoji="0" lang="en-US" sz="1050" b="1" i="0" u="none" strike="noStrike" kern="1200" cap="none" spc="0" normalizeH="0" baseline="30000" noProof="0">
                  <a:ln>
                    <a:noFill/>
                  </a:ln>
                  <a:solidFill>
                    <a:srgbClr val="F4BB5E"/>
                  </a:solidFill>
                  <a:effectLst/>
                  <a:uLnTx/>
                  <a:uFillTx/>
                  <a:latin typeface="Arial"/>
                  <a:ea typeface="+mn-ea"/>
                  <a:cs typeface="+mn-cs"/>
                </a:rPr>
                <a:t>th</a:t>
              </a:r>
              <a:r>
                <a:rPr kumimoji="0" lang="en-US" sz="1050" b="1" i="0" u="none" strike="noStrike" kern="1200" cap="none" spc="0" normalizeH="0" baseline="0" noProof="0">
                  <a:ln>
                    <a:noFill/>
                  </a:ln>
                  <a:solidFill>
                    <a:srgbClr val="F4BB5E"/>
                  </a:solidFill>
                  <a:effectLst/>
                  <a:uLnTx/>
                  <a:uFillTx/>
                  <a:latin typeface="Arial"/>
                  <a:ea typeface="+mn-ea"/>
                  <a:cs typeface="+mn-cs"/>
                </a:rPr>
                <a:t> generation O/S</a:t>
              </a:r>
            </a:p>
          </p:txBody>
        </p:sp>
        <p:pic>
          <p:nvPicPr>
            <p:cNvPr id="3" name="Graphic 2">
              <a:extLst>
                <a:ext uri="{FF2B5EF4-FFF2-40B4-BE49-F238E27FC236}">
                  <a16:creationId xmlns:a16="http://schemas.microsoft.com/office/drawing/2014/main" id="{07E8E2E0-5073-0C4D-0BAD-644F8C227B6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94505" y="3781210"/>
              <a:ext cx="280063" cy="280063"/>
            </a:xfrm>
            <a:prstGeom prst="rect">
              <a:avLst/>
            </a:prstGeom>
          </p:spPr>
        </p:pic>
      </p:grpSp>
      <p:pic>
        <p:nvPicPr>
          <p:cNvPr id="24" name="Picture 2" descr="Gartner Landing Page | Pyze - The Leader in Digital ...">
            <a:extLst>
              <a:ext uri="{FF2B5EF4-FFF2-40B4-BE49-F238E27FC236}">
                <a16:creationId xmlns:a16="http://schemas.microsoft.com/office/drawing/2014/main" id="{68CD33FC-4FBD-5674-D17B-2D00D380F23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44047" y="591002"/>
            <a:ext cx="889831" cy="275319"/>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088325FC-F1DE-05FE-AF29-41E1A60BAC83}"/>
              </a:ext>
            </a:extLst>
          </p:cNvPr>
          <p:cNvSpPr/>
          <p:nvPr/>
        </p:nvSpPr>
        <p:spPr>
          <a:xfrm>
            <a:off x="8132336" y="0"/>
            <a:ext cx="4059663"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78" name="Rectangle 77">
            <a:extLst>
              <a:ext uri="{FF2B5EF4-FFF2-40B4-BE49-F238E27FC236}">
                <a16:creationId xmlns:a16="http://schemas.microsoft.com/office/drawing/2014/main" id="{5C2DD33D-ADEE-A8CC-8E08-F067A22BAF14}"/>
              </a:ext>
            </a:extLst>
          </p:cNvPr>
          <p:cNvSpPr/>
          <p:nvPr/>
        </p:nvSpPr>
        <p:spPr>
          <a:xfrm>
            <a:off x="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79" name="Rectangle 78">
            <a:extLst>
              <a:ext uri="{FF2B5EF4-FFF2-40B4-BE49-F238E27FC236}">
                <a16:creationId xmlns:a16="http://schemas.microsoft.com/office/drawing/2014/main" id="{751AC4B2-C74F-19DE-969B-738DC66377E4}"/>
              </a:ext>
            </a:extLst>
          </p:cNvPr>
          <p:cNvSpPr/>
          <p:nvPr/>
        </p:nvSpPr>
        <p:spPr>
          <a:xfrm>
            <a:off x="4063257" y="15"/>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80" name="TextBox 79">
            <a:extLst>
              <a:ext uri="{FF2B5EF4-FFF2-40B4-BE49-F238E27FC236}">
                <a16:creationId xmlns:a16="http://schemas.microsoft.com/office/drawing/2014/main" id="{C862C035-5D4A-5EC1-C72A-F355BCF1F0D5}"/>
              </a:ext>
            </a:extLst>
          </p:cNvPr>
          <p:cNvSpPr txBox="1"/>
          <p:nvPr/>
        </p:nvSpPr>
        <p:spPr>
          <a:xfrm>
            <a:off x="1387735" y="102828"/>
            <a:ext cx="1229736"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Trusted</a:t>
            </a:r>
          </a:p>
        </p:txBody>
      </p:sp>
      <p:sp>
        <p:nvSpPr>
          <p:cNvPr id="81" name="TextBox 80">
            <a:extLst>
              <a:ext uri="{FF2B5EF4-FFF2-40B4-BE49-F238E27FC236}">
                <a16:creationId xmlns:a16="http://schemas.microsoft.com/office/drawing/2014/main" id="{C27BAD51-5D98-AD0D-6F2D-ED6F0115454D}"/>
              </a:ext>
            </a:extLst>
          </p:cNvPr>
          <p:cNvSpPr txBox="1"/>
          <p:nvPr/>
        </p:nvSpPr>
        <p:spPr>
          <a:xfrm>
            <a:off x="5015536" y="102828"/>
            <a:ext cx="2165720"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Proven</a:t>
            </a:r>
          </a:p>
        </p:txBody>
      </p:sp>
      <p:sp>
        <p:nvSpPr>
          <p:cNvPr id="82" name="TextBox 81">
            <a:extLst>
              <a:ext uri="{FF2B5EF4-FFF2-40B4-BE49-F238E27FC236}">
                <a16:creationId xmlns:a16="http://schemas.microsoft.com/office/drawing/2014/main" id="{517DFCCB-672A-C2D7-0F64-18184DD62045}"/>
              </a:ext>
            </a:extLst>
          </p:cNvPr>
          <p:cNvSpPr txBox="1"/>
          <p:nvPr/>
        </p:nvSpPr>
        <p:spPr>
          <a:xfrm>
            <a:off x="8680298" y="102828"/>
            <a:ext cx="2998558"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Outpacing Rivals</a:t>
            </a:r>
          </a:p>
        </p:txBody>
      </p:sp>
      <p:sp>
        <p:nvSpPr>
          <p:cNvPr id="98" name="TextBox 97">
            <a:extLst>
              <a:ext uri="{FF2B5EF4-FFF2-40B4-BE49-F238E27FC236}">
                <a16:creationId xmlns:a16="http://schemas.microsoft.com/office/drawing/2014/main" id="{7B5A805C-AC9D-B1B3-1E36-A054768C1498}"/>
              </a:ext>
            </a:extLst>
          </p:cNvPr>
          <p:cNvSpPr txBox="1"/>
          <p:nvPr/>
        </p:nvSpPr>
        <p:spPr>
          <a:xfrm>
            <a:off x="8498032" y="1837474"/>
            <a:ext cx="3205269" cy="748923"/>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Up to 76% lower TCO</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Nova Light"/>
                <a:ea typeface="+mn-ea"/>
                <a:cs typeface="+mn-cs"/>
              </a:rPr>
              <a:t> than public cloud</a:t>
            </a:r>
            <a:r>
              <a:rPr kumimoji="0" lang="en-US" sz="1600" b="0" i="0" u="none" strike="noStrike" kern="1200" cap="none" spc="0" normalizeH="0" baseline="30000" noProof="0">
                <a:ln>
                  <a:noFill/>
                </a:ln>
                <a:solidFill>
                  <a:srgbClr val="FFFFFF"/>
                </a:solidFill>
                <a:effectLst/>
                <a:uLnTx/>
                <a:uFillTx/>
                <a:latin typeface="Arial Nova Light"/>
                <a:ea typeface="+mn-ea"/>
                <a:cs typeface="+mn-cs"/>
              </a:rPr>
              <a:t>3</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30000" noProof="0">
              <a:ln>
                <a:noFill/>
              </a:ln>
              <a:solidFill>
                <a:srgbClr val="FFFFFF"/>
              </a:solidFill>
              <a:effectLst/>
              <a:uLnTx/>
              <a:uFillTx/>
              <a:latin typeface="Arial Nova Light"/>
              <a:ea typeface="+mn-ea"/>
              <a:cs typeface="+mn-cs"/>
            </a:endParaRPr>
          </a:p>
        </p:txBody>
      </p:sp>
      <p:sp>
        <p:nvSpPr>
          <p:cNvPr id="142" name="TextBox 141">
            <a:extLst>
              <a:ext uri="{FF2B5EF4-FFF2-40B4-BE49-F238E27FC236}">
                <a16:creationId xmlns:a16="http://schemas.microsoft.com/office/drawing/2014/main" id="{5EEAB4C1-88D2-FF97-8092-FB9A83F7ABD0}"/>
              </a:ext>
            </a:extLst>
          </p:cNvPr>
          <p:cNvSpPr txBox="1"/>
          <p:nvPr/>
        </p:nvSpPr>
        <p:spPr>
          <a:xfrm>
            <a:off x="8261692" y="5556122"/>
            <a:ext cx="1625391" cy="553998"/>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Seamless data ingestion from S3 and other protocols</a:t>
            </a:r>
            <a:endParaRPr kumimoji="0" lang="en-US" sz="1000" b="1" i="0" u="none" strike="noStrike" kern="1200" cap="none" spc="0" normalizeH="0" baseline="0" noProof="0">
              <a:ln>
                <a:noFill/>
              </a:ln>
              <a:solidFill>
                <a:srgbClr val="F4BB5E"/>
              </a:solidFill>
              <a:effectLst/>
              <a:uLnTx/>
              <a:uFillTx/>
              <a:latin typeface="Arial"/>
              <a:ea typeface="+mn-ea"/>
              <a:cs typeface="+mn-cs"/>
            </a:endParaRPr>
          </a:p>
        </p:txBody>
      </p:sp>
      <p:sp>
        <p:nvSpPr>
          <p:cNvPr id="143" name="TextBox 142">
            <a:extLst>
              <a:ext uri="{FF2B5EF4-FFF2-40B4-BE49-F238E27FC236}">
                <a16:creationId xmlns:a16="http://schemas.microsoft.com/office/drawing/2014/main" id="{DFBCDED5-62E4-68B4-966F-93D1B97C153A}"/>
              </a:ext>
            </a:extLst>
          </p:cNvPr>
          <p:cNvSpPr txBox="1"/>
          <p:nvPr/>
        </p:nvSpPr>
        <p:spPr>
          <a:xfrm>
            <a:off x="9345924" y="3675888"/>
            <a:ext cx="1625391" cy="400110"/>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Handle massive datasets at lowest TCO </a:t>
            </a:r>
            <a:endParaRPr kumimoji="0" lang="en-US" sz="1000" b="1" i="0" u="none" strike="noStrike" kern="1200" cap="none" spc="0" normalizeH="0" baseline="0" noProof="0">
              <a:ln>
                <a:noFill/>
              </a:ln>
              <a:solidFill>
                <a:srgbClr val="F4BB5E"/>
              </a:solidFill>
              <a:effectLst/>
              <a:uLnTx/>
              <a:uFillTx/>
              <a:latin typeface="Arial"/>
              <a:ea typeface="+mn-ea"/>
              <a:cs typeface="+mn-cs"/>
            </a:endParaRPr>
          </a:p>
        </p:txBody>
      </p:sp>
      <p:sp>
        <p:nvSpPr>
          <p:cNvPr id="144" name="TextBox 143">
            <a:extLst>
              <a:ext uri="{FF2B5EF4-FFF2-40B4-BE49-F238E27FC236}">
                <a16:creationId xmlns:a16="http://schemas.microsoft.com/office/drawing/2014/main" id="{1FE1A901-BDF0-18B6-D8EC-A7F16E8B9F85}"/>
              </a:ext>
            </a:extLst>
          </p:cNvPr>
          <p:cNvSpPr txBox="1"/>
          <p:nvPr/>
        </p:nvSpPr>
        <p:spPr>
          <a:xfrm>
            <a:off x="8281225" y="4487410"/>
            <a:ext cx="1088178" cy="553998"/>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Fast object for AI training and checkpointing</a:t>
            </a:r>
            <a:endParaRPr kumimoji="0" lang="en-US" sz="1000" b="1" i="0" u="none" strike="noStrike" kern="1200" cap="none" spc="0" normalizeH="0" baseline="0" noProof="0">
              <a:ln>
                <a:noFill/>
              </a:ln>
              <a:solidFill>
                <a:srgbClr val="F4BB5E"/>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7B706C3B-4EDD-A67C-D5CE-B7D8A04A6651}"/>
              </a:ext>
            </a:extLst>
          </p:cNvPr>
          <p:cNvSpPr txBox="1"/>
          <p:nvPr/>
        </p:nvSpPr>
        <p:spPr>
          <a:xfrm>
            <a:off x="10602094" y="5556122"/>
            <a:ext cx="1148424" cy="630098"/>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Zero-trust architecture protection</a:t>
            </a:r>
            <a:endParaRPr kumimoji="0" lang="en-US" sz="1000" b="1" i="0" u="none" strike="noStrike" kern="1200" cap="none" spc="0" normalizeH="0" baseline="0" noProof="0">
              <a:ln>
                <a:noFill/>
              </a:ln>
              <a:solidFill>
                <a:srgbClr val="F4BB5E"/>
              </a:solidFill>
              <a:effectLst/>
              <a:uLnTx/>
              <a:uFillTx/>
              <a:latin typeface="Arial"/>
              <a:ea typeface="+mn-ea"/>
              <a:cs typeface="+mn-cs"/>
            </a:endParaRPr>
          </a:p>
        </p:txBody>
      </p:sp>
      <p:sp>
        <p:nvSpPr>
          <p:cNvPr id="146" name="TextBox 145">
            <a:extLst>
              <a:ext uri="{FF2B5EF4-FFF2-40B4-BE49-F238E27FC236}">
                <a16:creationId xmlns:a16="http://schemas.microsoft.com/office/drawing/2014/main" id="{0EF6A0A4-01D5-C189-1F6E-3B17C33409BA}"/>
              </a:ext>
            </a:extLst>
          </p:cNvPr>
          <p:cNvSpPr txBox="1"/>
          <p:nvPr/>
        </p:nvSpPr>
        <p:spPr>
          <a:xfrm>
            <a:off x="10967428" y="4487410"/>
            <a:ext cx="1050486" cy="707886"/>
          </a:xfrm>
          <a:prstGeom prst="rect">
            <a:avLst/>
          </a:prstGeom>
          <a:noFill/>
        </p:spPr>
        <p:txBody>
          <a:bodyPr wrap="square" lIns="91440" tIns="45720" rIns="91440" bIns="4572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4BB5E"/>
                </a:solidFill>
                <a:effectLst/>
                <a:uLnTx/>
                <a:uFillTx/>
                <a:latin typeface="Arial"/>
                <a:ea typeface="+mn-ea"/>
                <a:cs typeface="Arial"/>
              </a:rPr>
              <a:t> Cloud-native architecture for modern apps</a:t>
            </a:r>
            <a:endParaRPr kumimoji="0" lang="en-US" sz="1000" b="1" i="0" u="none" strike="noStrike" kern="1200" cap="none" spc="0" normalizeH="0" baseline="0" noProof="0">
              <a:ln>
                <a:noFill/>
              </a:ln>
              <a:solidFill>
                <a:srgbClr val="F4BB5E"/>
              </a:solidFill>
              <a:effectLst/>
              <a:uLnTx/>
              <a:uFillTx/>
              <a:latin typeface="Arial"/>
              <a:ea typeface="+mn-ea"/>
              <a:cs typeface="+mn-cs"/>
            </a:endParaRPr>
          </a:p>
        </p:txBody>
      </p:sp>
      <p:pic>
        <p:nvPicPr>
          <p:cNvPr id="148" name="Graphic 147">
            <a:extLst>
              <a:ext uri="{FF2B5EF4-FFF2-40B4-BE49-F238E27FC236}">
                <a16:creationId xmlns:a16="http://schemas.microsoft.com/office/drawing/2014/main" id="{AC35E158-22BD-1D91-C465-B7FDD96EE81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892606" y="4687825"/>
            <a:ext cx="546334" cy="610402"/>
          </a:xfrm>
          <a:prstGeom prst="rect">
            <a:avLst/>
          </a:prstGeom>
        </p:spPr>
      </p:pic>
      <p:grpSp>
        <p:nvGrpSpPr>
          <p:cNvPr id="175" name="Group 174">
            <a:extLst>
              <a:ext uri="{FF2B5EF4-FFF2-40B4-BE49-F238E27FC236}">
                <a16:creationId xmlns:a16="http://schemas.microsoft.com/office/drawing/2014/main" id="{33FA2BDA-D270-65DA-FFC3-D8D534DA8CAB}"/>
              </a:ext>
            </a:extLst>
          </p:cNvPr>
          <p:cNvGrpSpPr/>
          <p:nvPr/>
        </p:nvGrpSpPr>
        <p:grpSpPr>
          <a:xfrm>
            <a:off x="9433810" y="4226333"/>
            <a:ext cx="1462755" cy="1455948"/>
            <a:chOff x="9519812" y="4230357"/>
            <a:chExt cx="1286091" cy="1280106"/>
          </a:xfrm>
        </p:grpSpPr>
        <p:grpSp>
          <p:nvGrpSpPr>
            <p:cNvPr id="162" name="Group 161">
              <a:extLst>
                <a:ext uri="{FF2B5EF4-FFF2-40B4-BE49-F238E27FC236}">
                  <a16:creationId xmlns:a16="http://schemas.microsoft.com/office/drawing/2014/main" id="{51B4D6C7-8887-4E3F-B711-3D5E57D34B84}"/>
                </a:ext>
              </a:extLst>
            </p:cNvPr>
            <p:cNvGrpSpPr/>
            <p:nvPr/>
          </p:nvGrpSpPr>
          <p:grpSpPr>
            <a:xfrm>
              <a:off x="9558891" y="4301499"/>
              <a:ext cx="1208964" cy="1208964"/>
              <a:chOff x="9561907" y="4301499"/>
              <a:chExt cx="1208964" cy="1208964"/>
            </a:xfrm>
          </p:grpSpPr>
          <p:sp>
            <p:nvSpPr>
              <p:cNvPr id="149" name="Arc 148">
                <a:extLst>
                  <a:ext uri="{FF2B5EF4-FFF2-40B4-BE49-F238E27FC236}">
                    <a16:creationId xmlns:a16="http://schemas.microsoft.com/office/drawing/2014/main" id="{6B323035-C28C-6057-8698-0F7B2B485154}"/>
                  </a:ext>
                </a:extLst>
              </p:cNvPr>
              <p:cNvSpPr/>
              <p:nvPr/>
            </p:nvSpPr>
            <p:spPr>
              <a:xfrm>
                <a:off x="9561907" y="4301500"/>
                <a:ext cx="1208964" cy="1208962"/>
              </a:xfrm>
              <a:prstGeom prst="arc">
                <a:avLst>
                  <a:gd name="adj1" fmla="val 14726388"/>
                  <a:gd name="adj2" fmla="val 17659459"/>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58" name="Arc 157">
                <a:extLst>
                  <a:ext uri="{FF2B5EF4-FFF2-40B4-BE49-F238E27FC236}">
                    <a16:creationId xmlns:a16="http://schemas.microsoft.com/office/drawing/2014/main" id="{B965E8B1-A67D-904D-E24B-C07727284922}"/>
                  </a:ext>
                </a:extLst>
              </p:cNvPr>
              <p:cNvSpPr/>
              <p:nvPr/>
            </p:nvSpPr>
            <p:spPr>
              <a:xfrm rot="12960000">
                <a:off x="9561907" y="4301500"/>
                <a:ext cx="1208964" cy="1208962"/>
              </a:xfrm>
              <a:prstGeom prst="arc">
                <a:avLst>
                  <a:gd name="adj1" fmla="val 14726388"/>
                  <a:gd name="adj2" fmla="val 17659459"/>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59" name="Arc 158">
                <a:extLst>
                  <a:ext uri="{FF2B5EF4-FFF2-40B4-BE49-F238E27FC236}">
                    <a16:creationId xmlns:a16="http://schemas.microsoft.com/office/drawing/2014/main" id="{4FD1F028-5508-C4AD-6CD6-F4AB304805F8}"/>
                  </a:ext>
                </a:extLst>
              </p:cNvPr>
              <p:cNvSpPr/>
              <p:nvPr/>
            </p:nvSpPr>
            <p:spPr>
              <a:xfrm rot="8640000">
                <a:off x="9561907" y="4301500"/>
                <a:ext cx="1208964" cy="1208962"/>
              </a:xfrm>
              <a:prstGeom prst="arc">
                <a:avLst>
                  <a:gd name="adj1" fmla="val 14726388"/>
                  <a:gd name="adj2" fmla="val 17659459"/>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60" name="Arc 159">
                <a:extLst>
                  <a:ext uri="{FF2B5EF4-FFF2-40B4-BE49-F238E27FC236}">
                    <a16:creationId xmlns:a16="http://schemas.microsoft.com/office/drawing/2014/main" id="{15B3FCD7-2C19-88CB-B38E-16512A73BA14}"/>
                  </a:ext>
                </a:extLst>
              </p:cNvPr>
              <p:cNvSpPr/>
              <p:nvPr/>
            </p:nvSpPr>
            <p:spPr>
              <a:xfrm rot="4320000">
                <a:off x="9561907" y="4301500"/>
                <a:ext cx="1208964" cy="1208962"/>
              </a:xfrm>
              <a:prstGeom prst="arc">
                <a:avLst>
                  <a:gd name="adj1" fmla="val 14726388"/>
                  <a:gd name="adj2" fmla="val 17659459"/>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61" name="Arc 160">
                <a:extLst>
                  <a:ext uri="{FF2B5EF4-FFF2-40B4-BE49-F238E27FC236}">
                    <a16:creationId xmlns:a16="http://schemas.microsoft.com/office/drawing/2014/main" id="{D046018F-0CC2-798D-D2AC-8232CA95CFE0}"/>
                  </a:ext>
                </a:extLst>
              </p:cNvPr>
              <p:cNvSpPr/>
              <p:nvPr/>
            </p:nvSpPr>
            <p:spPr>
              <a:xfrm rot="17280000">
                <a:off x="9561907" y="4301500"/>
                <a:ext cx="1208964" cy="1208962"/>
              </a:xfrm>
              <a:prstGeom prst="arc">
                <a:avLst>
                  <a:gd name="adj1" fmla="val 14726388"/>
                  <a:gd name="adj2" fmla="val 17659459"/>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nvGrpSpPr>
            <p:cNvPr id="135" name="Group 134">
              <a:extLst>
                <a:ext uri="{FF2B5EF4-FFF2-40B4-BE49-F238E27FC236}">
                  <a16:creationId xmlns:a16="http://schemas.microsoft.com/office/drawing/2014/main" id="{C927FF54-4BE7-C9B9-B5B3-8A09E1373FDF}"/>
                </a:ext>
              </a:extLst>
            </p:cNvPr>
            <p:cNvGrpSpPr/>
            <p:nvPr/>
          </p:nvGrpSpPr>
          <p:grpSpPr>
            <a:xfrm>
              <a:off x="10078612" y="4230357"/>
              <a:ext cx="153886" cy="153886"/>
              <a:chOff x="8655087" y="3717476"/>
              <a:chExt cx="155983" cy="155983"/>
            </a:xfrm>
          </p:grpSpPr>
          <p:sp>
            <p:nvSpPr>
              <p:cNvPr id="136" name="Oval 135">
                <a:extLst>
                  <a:ext uri="{FF2B5EF4-FFF2-40B4-BE49-F238E27FC236}">
                    <a16:creationId xmlns:a16="http://schemas.microsoft.com/office/drawing/2014/main" id="{35FA5CA8-B9D7-424F-DB4A-E9B2C387B76D}"/>
                  </a:ext>
                </a:extLst>
              </p:cNvPr>
              <p:cNvSpPr/>
              <p:nvPr/>
            </p:nvSpPr>
            <p:spPr>
              <a:xfrm>
                <a:off x="8655087" y="3717476"/>
                <a:ext cx="155983" cy="155983"/>
              </a:xfrm>
              <a:prstGeom prst="ellipse">
                <a:avLst/>
              </a:prstGeom>
              <a:solidFill>
                <a:srgbClr val="0C2E69"/>
              </a:solidFill>
              <a:ln w="6350">
                <a:solidFill>
                  <a:schemeClr val="bg1">
                    <a:lumMod val="40000"/>
                    <a:lumOff val="60000"/>
                  </a:schemeClr>
                </a:solidFill>
              </a:ln>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37" name="Oval 136">
                <a:extLst>
                  <a:ext uri="{FF2B5EF4-FFF2-40B4-BE49-F238E27FC236}">
                    <a16:creationId xmlns:a16="http://schemas.microsoft.com/office/drawing/2014/main" id="{EA356198-27D6-A1CB-98F1-46CE879F374F}"/>
                  </a:ext>
                </a:extLst>
              </p:cNvPr>
              <p:cNvSpPr/>
              <p:nvPr/>
            </p:nvSpPr>
            <p:spPr>
              <a:xfrm>
                <a:off x="8680298" y="3742687"/>
                <a:ext cx="105562" cy="105562"/>
              </a:xfrm>
              <a:prstGeom prst="ellipse">
                <a:avLst/>
              </a:prstGeom>
              <a:ln/>
              <a:effectLst>
                <a:outerShdw blurRad="63500" algn="ctr" rotWithShape="0">
                  <a:prstClr val="black">
                    <a:alpha val="3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3" name="Group 162">
              <a:extLst>
                <a:ext uri="{FF2B5EF4-FFF2-40B4-BE49-F238E27FC236}">
                  <a16:creationId xmlns:a16="http://schemas.microsoft.com/office/drawing/2014/main" id="{CAE3D89F-4A3A-9AC9-C681-AEF6F24FC83B}"/>
                </a:ext>
              </a:extLst>
            </p:cNvPr>
            <p:cNvGrpSpPr/>
            <p:nvPr/>
          </p:nvGrpSpPr>
          <p:grpSpPr>
            <a:xfrm>
              <a:off x="10652017" y="4643742"/>
              <a:ext cx="153886" cy="153886"/>
              <a:chOff x="8655087" y="3717476"/>
              <a:chExt cx="155983" cy="155983"/>
            </a:xfrm>
          </p:grpSpPr>
          <p:sp>
            <p:nvSpPr>
              <p:cNvPr id="164" name="Oval 163">
                <a:extLst>
                  <a:ext uri="{FF2B5EF4-FFF2-40B4-BE49-F238E27FC236}">
                    <a16:creationId xmlns:a16="http://schemas.microsoft.com/office/drawing/2014/main" id="{6325788A-9D2B-A335-4CDB-903DE4D1264C}"/>
                  </a:ext>
                </a:extLst>
              </p:cNvPr>
              <p:cNvSpPr/>
              <p:nvPr/>
            </p:nvSpPr>
            <p:spPr>
              <a:xfrm>
                <a:off x="8655087" y="3717476"/>
                <a:ext cx="155983" cy="155983"/>
              </a:xfrm>
              <a:prstGeom prst="ellipse">
                <a:avLst/>
              </a:prstGeom>
              <a:solidFill>
                <a:srgbClr val="0C2E69"/>
              </a:solidFill>
              <a:ln w="6350">
                <a:solidFill>
                  <a:schemeClr val="bg1">
                    <a:lumMod val="40000"/>
                    <a:lumOff val="60000"/>
                  </a:schemeClr>
                </a:solidFill>
              </a:ln>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65" name="Oval 164">
                <a:extLst>
                  <a:ext uri="{FF2B5EF4-FFF2-40B4-BE49-F238E27FC236}">
                    <a16:creationId xmlns:a16="http://schemas.microsoft.com/office/drawing/2014/main" id="{2BF3EE15-4A62-FD4C-4DAC-B492A4DA0001}"/>
                  </a:ext>
                </a:extLst>
              </p:cNvPr>
              <p:cNvSpPr/>
              <p:nvPr/>
            </p:nvSpPr>
            <p:spPr>
              <a:xfrm>
                <a:off x="8680298" y="3742687"/>
                <a:ext cx="105562" cy="105562"/>
              </a:xfrm>
              <a:prstGeom prst="ellipse">
                <a:avLst/>
              </a:prstGeom>
              <a:ln/>
              <a:effectLst>
                <a:outerShdw blurRad="63500" algn="ctr" rotWithShape="0">
                  <a:prstClr val="black">
                    <a:alpha val="3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6" name="Group 165">
              <a:extLst>
                <a:ext uri="{FF2B5EF4-FFF2-40B4-BE49-F238E27FC236}">
                  <a16:creationId xmlns:a16="http://schemas.microsoft.com/office/drawing/2014/main" id="{F4A8452E-4EB9-8CF4-25FF-E00195A0249E}"/>
                </a:ext>
              </a:extLst>
            </p:cNvPr>
            <p:cNvGrpSpPr/>
            <p:nvPr/>
          </p:nvGrpSpPr>
          <p:grpSpPr>
            <a:xfrm>
              <a:off x="9519812" y="4636122"/>
              <a:ext cx="153886" cy="153886"/>
              <a:chOff x="8655087" y="3717476"/>
              <a:chExt cx="155983" cy="155983"/>
            </a:xfrm>
          </p:grpSpPr>
          <p:sp>
            <p:nvSpPr>
              <p:cNvPr id="167" name="Oval 166">
                <a:extLst>
                  <a:ext uri="{FF2B5EF4-FFF2-40B4-BE49-F238E27FC236}">
                    <a16:creationId xmlns:a16="http://schemas.microsoft.com/office/drawing/2014/main" id="{333781E2-A35D-7F44-8C6C-8C34C750609C}"/>
                  </a:ext>
                </a:extLst>
              </p:cNvPr>
              <p:cNvSpPr/>
              <p:nvPr/>
            </p:nvSpPr>
            <p:spPr>
              <a:xfrm>
                <a:off x="8655087" y="3717476"/>
                <a:ext cx="155983" cy="155983"/>
              </a:xfrm>
              <a:prstGeom prst="ellipse">
                <a:avLst/>
              </a:prstGeom>
              <a:solidFill>
                <a:srgbClr val="0C2E69"/>
              </a:solidFill>
              <a:ln w="6350">
                <a:solidFill>
                  <a:schemeClr val="bg1">
                    <a:lumMod val="40000"/>
                    <a:lumOff val="60000"/>
                  </a:schemeClr>
                </a:solidFill>
              </a:ln>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68" name="Oval 167">
                <a:extLst>
                  <a:ext uri="{FF2B5EF4-FFF2-40B4-BE49-F238E27FC236}">
                    <a16:creationId xmlns:a16="http://schemas.microsoft.com/office/drawing/2014/main" id="{7BB8F7EF-1C7E-B923-78A4-4EE5BC53624E}"/>
                  </a:ext>
                </a:extLst>
              </p:cNvPr>
              <p:cNvSpPr/>
              <p:nvPr/>
            </p:nvSpPr>
            <p:spPr>
              <a:xfrm>
                <a:off x="8680298" y="3742687"/>
                <a:ext cx="105562" cy="105562"/>
              </a:xfrm>
              <a:prstGeom prst="ellipse">
                <a:avLst/>
              </a:prstGeom>
              <a:ln/>
              <a:effectLst>
                <a:outerShdw blurRad="63500" algn="ctr" rotWithShape="0">
                  <a:prstClr val="black">
                    <a:alpha val="3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69" name="Group 168">
              <a:extLst>
                <a:ext uri="{FF2B5EF4-FFF2-40B4-BE49-F238E27FC236}">
                  <a16:creationId xmlns:a16="http://schemas.microsoft.com/office/drawing/2014/main" id="{5A946257-1F1B-5922-1790-ECEFA41FE301}"/>
                </a:ext>
              </a:extLst>
            </p:cNvPr>
            <p:cNvGrpSpPr/>
            <p:nvPr/>
          </p:nvGrpSpPr>
          <p:grpSpPr>
            <a:xfrm>
              <a:off x="9727457" y="5314937"/>
              <a:ext cx="153886" cy="153886"/>
              <a:chOff x="8655087" y="3717476"/>
              <a:chExt cx="155983" cy="155983"/>
            </a:xfrm>
          </p:grpSpPr>
          <p:sp>
            <p:nvSpPr>
              <p:cNvPr id="170" name="Oval 169">
                <a:extLst>
                  <a:ext uri="{FF2B5EF4-FFF2-40B4-BE49-F238E27FC236}">
                    <a16:creationId xmlns:a16="http://schemas.microsoft.com/office/drawing/2014/main" id="{030B6A09-31B2-50CC-02CA-733E6CF84CE6}"/>
                  </a:ext>
                </a:extLst>
              </p:cNvPr>
              <p:cNvSpPr/>
              <p:nvPr/>
            </p:nvSpPr>
            <p:spPr>
              <a:xfrm>
                <a:off x="8655087" y="3717476"/>
                <a:ext cx="155983" cy="155983"/>
              </a:xfrm>
              <a:prstGeom prst="ellipse">
                <a:avLst/>
              </a:prstGeom>
              <a:solidFill>
                <a:srgbClr val="0C2E69"/>
              </a:solidFill>
              <a:ln w="6350">
                <a:solidFill>
                  <a:schemeClr val="bg1">
                    <a:lumMod val="40000"/>
                    <a:lumOff val="60000"/>
                  </a:schemeClr>
                </a:solidFill>
              </a:ln>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71" name="Oval 170">
                <a:extLst>
                  <a:ext uri="{FF2B5EF4-FFF2-40B4-BE49-F238E27FC236}">
                    <a16:creationId xmlns:a16="http://schemas.microsoft.com/office/drawing/2014/main" id="{919D44A7-385A-7919-CAAE-F16301A1DD8E}"/>
                  </a:ext>
                </a:extLst>
              </p:cNvPr>
              <p:cNvSpPr/>
              <p:nvPr/>
            </p:nvSpPr>
            <p:spPr>
              <a:xfrm>
                <a:off x="8680298" y="3742687"/>
                <a:ext cx="105562" cy="105562"/>
              </a:xfrm>
              <a:prstGeom prst="ellipse">
                <a:avLst/>
              </a:prstGeom>
              <a:ln/>
              <a:effectLst>
                <a:outerShdw blurRad="63500" algn="ctr" rotWithShape="0">
                  <a:prstClr val="black">
                    <a:alpha val="3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2" name="Group 171">
              <a:extLst>
                <a:ext uri="{FF2B5EF4-FFF2-40B4-BE49-F238E27FC236}">
                  <a16:creationId xmlns:a16="http://schemas.microsoft.com/office/drawing/2014/main" id="{43F5AC35-39A4-F2DE-056F-A1B29E29AFD3}"/>
                </a:ext>
              </a:extLst>
            </p:cNvPr>
            <p:cNvGrpSpPr/>
            <p:nvPr/>
          </p:nvGrpSpPr>
          <p:grpSpPr>
            <a:xfrm>
              <a:off x="10458977" y="5299697"/>
              <a:ext cx="153886" cy="153886"/>
              <a:chOff x="8655087" y="3717476"/>
              <a:chExt cx="155983" cy="155983"/>
            </a:xfrm>
          </p:grpSpPr>
          <p:sp>
            <p:nvSpPr>
              <p:cNvPr id="173" name="Oval 172">
                <a:extLst>
                  <a:ext uri="{FF2B5EF4-FFF2-40B4-BE49-F238E27FC236}">
                    <a16:creationId xmlns:a16="http://schemas.microsoft.com/office/drawing/2014/main" id="{199B148C-71CF-B373-D269-A35B7DDEB812}"/>
                  </a:ext>
                </a:extLst>
              </p:cNvPr>
              <p:cNvSpPr/>
              <p:nvPr/>
            </p:nvSpPr>
            <p:spPr>
              <a:xfrm>
                <a:off x="8655087" y="3717476"/>
                <a:ext cx="155983" cy="155983"/>
              </a:xfrm>
              <a:prstGeom prst="ellipse">
                <a:avLst/>
              </a:prstGeom>
              <a:solidFill>
                <a:srgbClr val="0C2E69"/>
              </a:solidFill>
              <a:ln w="6350">
                <a:solidFill>
                  <a:schemeClr val="bg1">
                    <a:lumMod val="40000"/>
                    <a:lumOff val="60000"/>
                  </a:schemeClr>
                </a:solidFill>
              </a:ln>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74" name="Oval 173">
                <a:extLst>
                  <a:ext uri="{FF2B5EF4-FFF2-40B4-BE49-F238E27FC236}">
                    <a16:creationId xmlns:a16="http://schemas.microsoft.com/office/drawing/2014/main" id="{90D600C3-2A45-D046-221E-CB7AAF0A57AB}"/>
                  </a:ext>
                </a:extLst>
              </p:cNvPr>
              <p:cNvSpPr/>
              <p:nvPr/>
            </p:nvSpPr>
            <p:spPr>
              <a:xfrm>
                <a:off x="8680298" y="3742687"/>
                <a:ext cx="105562" cy="105562"/>
              </a:xfrm>
              <a:prstGeom prst="ellipse">
                <a:avLst/>
              </a:prstGeom>
              <a:ln/>
              <a:effectLst>
                <a:outerShdw blurRad="63500" algn="ctr" rotWithShape="0">
                  <a:prstClr val="black">
                    <a:alpha val="30000"/>
                  </a:prstClr>
                </a:outerShdw>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cxnSp>
        <p:nvCxnSpPr>
          <p:cNvPr id="179" name="Straight Connector 178">
            <a:extLst>
              <a:ext uri="{FF2B5EF4-FFF2-40B4-BE49-F238E27FC236}">
                <a16:creationId xmlns:a16="http://schemas.microsoft.com/office/drawing/2014/main" id="{1FE636EA-8315-A084-83B2-5BF966E3B3B0}"/>
              </a:ext>
            </a:extLst>
          </p:cNvPr>
          <p:cNvCxnSpPr>
            <a:cxnSpLocks/>
          </p:cNvCxnSpPr>
          <p:nvPr/>
        </p:nvCxnSpPr>
        <p:spPr>
          <a:xfrm>
            <a:off x="10156881" y="4114403"/>
            <a:ext cx="0" cy="114401"/>
          </a:xfrm>
          <a:prstGeom prst="line">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51B57C39-5973-7D5C-6987-0B6E83424B85}"/>
              </a:ext>
            </a:extLst>
          </p:cNvPr>
          <p:cNvCxnSpPr>
            <a:cxnSpLocks/>
          </p:cNvCxnSpPr>
          <p:nvPr/>
        </p:nvCxnSpPr>
        <p:spPr>
          <a:xfrm flipH="1">
            <a:off x="10893553" y="4731907"/>
            <a:ext cx="114834" cy="27734"/>
          </a:xfrm>
          <a:prstGeom prst="line">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6517CCA5-2200-33E0-AF1C-55EA9918640F}"/>
              </a:ext>
            </a:extLst>
          </p:cNvPr>
          <p:cNvCxnSpPr>
            <a:cxnSpLocks/>
          </p:cNvCxnSpPr>
          <p:nvPr/>
        </p:nvCxnSpPr>
        <p:spPr>
          <a:xfrm>
            <a:off x="9316210" y="4712407"/>
            <a:ext cx="125667" cy="32067"/>
          </a:xfrm>
          <a:prstGeom prst="line">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0E5BE7FD-A5BE-A565-A4B6-BEB35B661303}"/>
              </a:ext>
            </a:extLst>
          </p:cNvPr>
          <p:cNvCxnSpPr>
            <a:cxnSpLocks/>
          </p:cNvCxnSpPr>
          <p:nvPr/>
        </p:nvCxnSpPr>
        <p:spPr>
          <a:xfrm flipV="1">
            <a:off x="9643378" y="5613312"/>
            <a:ext cx="60667" cy="91434"/>
          </a:xfrm>
          <a:prstGeom prst="line">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FEF3BF93-1E65-DE62-74C3-F5A395D5072A}"/>
              </a:ext>
            </a:extLst>
          </p:cNvPr>
          <p:cNvCxnSpPr>
            <a:cxnSpLocks/>
          </p:cNvCxnSpPr>
          <p:nvPr/>
        </p:nvCxnSpPr>
        <p:spPr>
          <a:xfrm flipH="1" flipV="1">
            <a:off x="10650884" y="5595979"/>
            <a:ext cx="71500" cy="84934"/>
          </a:xfrm>
          <a:prstGeom prst="line">
            <a:avLst/>
          </a:prstGeom>
          <a:ln w="12700">
            <a:solidFill>
              <a:schemeClr val="bg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A847178B-4920-5610-FBC4-160A03712364}"/>
              </a:ext>
            </a:extLst>
          </p:cNvPr>
          <p:cNvGrpSpPr/>
          <p:nvPr/>
        </p:nvGrpSpPr>
        <p:grpSpPr>
          <a:xfrm>
            <a:off x="3808276" y="2906078"/>
            <a:ext cx="4510132" cy="1151813"/>
            <a:chOff x="3808276" y="2906078"/>
            <a:chExt cx="4510132" cy="1151813"/>
          </a:xfrm>
        </p:grpSpPr>
        <p:sp>
          <p:nvSpPr>
            <p:cNvPr id="7" name="Rectangle: Top Corners Rounded 6">
              <a:extLst>
                <a:ext uri="{FF2B5EF4-FFF2-40B4-BE49-F238E27FC236}">
                  <a16:creationId xmlns:a16="http://schemas.microsoft.com/office/drawing/2014/main" id="{68AD3888-8CB6-B52D-D947-997B3482D7CE}"/>
                </a:ext>
              </a:extLst>
            </p:cNvPr>
            <p:cNvSpPr/>
            <p:nvPr/>
          </p:nvSpPr>
          <p:spPr>
            <a:xfrm>
              <a:off x="4683254" y="2906078"/>
              <a:ext cx="2840038" cy="448023"/>
            </a:xfrm>
            <a:prstGeom prst="round2SameRect">
              <a:avLst/>
            </a:prstGeom>
            <a:solidFill>
              <a:schemeClr val="accent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9" name="TextBox 8">
              <a:extLst>
                <a:ext uri="{FF2B5EF4-FFF2-40B4-BE49-F238E27FC236}">
                  <a16:creationId xmlns:a16="http://schemas.microsoft.com/office/drawing/2014/main" id="{092A6C63-4DC8-22AE-916F-960514FCB966}"/>
                </a:ext>
              </a:extLst>
            </p:cNvPr>
            <p:cNvSpPr txBox="1"/>
            <p:nvPr/>
          </p:nvSpPr>
          <p:spPr>
            <a:xfrm>
              <a:off x="5000562" y="2938621"/>
              <a:ext cx="2205422" cy="15388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300" normalizeH="0" baseline="0" noProof="0">
                  <a:ln>
                    <a:noFill/>
                  </a:ln>
                  <a:solidFill>
                    <a:srgbClr val="0672CB">
                      <a:lumMod val="40000"/>
                      <a:lumOff val="60000"/>
                    </a:srgbClr>
                  </a:solidFill>
                  <a:effectLst/>
                  <a:uLnTx/>
                  <a:uFillTx/>
                  <a:latin typeface="Arial"/>
                  <a:ea typeface="+mn-ea"/>
                  <a:cs typeface="+mn-cs"/>
                </a:rPr>
                <a:t>OBJECTSCALE</a:t>
              </a:r>
            </a:p>
          </p:txBody>
        </p:sp>
        <p:pic>
          <p:nvPicPr>
            <p:cNvPr id="36" name="Picture 35" descr="Dell ObjectScale hardware photo">
              <a:extLst>
                <a:ext uri="{FF2B5EF4-FFF2-40B4-BE49-F238E27FC236}">
                  <a16:creationId xmlns:a16="http://schemas.microsoft.com/office/drawing/2014/main" id="{5900FFB8-DA2C-EF3C-3621-682DCE88A33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08276" y="2992998"/>
              <a:ext cx="4510132" cy="1064893"/>
            </a:xfrm>
            <a:prstGeom prst="rect">
              <a:avLst/>
            </a:prstGeom>
            <a:noFill/>
            <a:extLst>
              <a:ext uri="{909E8E84-426E-40DD-AFC4-6F175D3DCCD1}">
                <a14:hiddenFill xmlns:a14="http://schemas.microsoft.com/office/drawing/2010/main">
                  <a:solidFill>
                    <a:srgbClr val="FFFFFF"/>
                  </a:solidFill>
                </a14:hiddenFill>
              </a:ext>
            </a:extLst>
          </p:spPr>
        </p:pic>
      </p:grpSp>
      <p:sp>
        <p:nvSpPr>
          <p:cNvPr id="41" name="TextBox 40">
            <a:extLst>
              <a:ext uri="{FF2B5EF4-FFF2-40B4-BE49-F238E27FC236}">
                <a16:creationId xmlns:a16="http://schemas.microsoft.com/office/drawing/2014/main" id="{6EAF5C4F-5B6C-1F8F-7E34-7AFC4068BBAE}"/>
              </a:ext>
            </a:extLst>
          </p:cNvPr>
          <p:cNvSpPr txBox="1"/>
          <p:nvPr/>
        </p:nvSpPr>
        <p:spPr>
          <a:xfrm>
            <a:off x="263307" y="3590947"/>
            <a:ext cx="3251989" cy="417743"/>
          </a:xfrm>
          <a:prstGeom prst="rect">
            <a:avLst/>
          </a:prstGeom>
          <a:noFill/>
        </p:spPr>
        <p:txBody>
          <a:bodyPr wrap="square">
            <a:spAutoFit/>
          </a:bodyPr>
          <a:lstStyle/>
          <a:p>
            <a:pPr marL="78315" marR="0" lvl="0" indent="0" algn="l" defTabSz="914377"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40" normalizeH="0" baseline="0" noProof="0">
                <a:ln>
                  <a:noFill/>
                </a:ln>
                <a:solidFill>
                  <a:srgbClr val="0076CE"/>
                </a:solidFill>
                <a:effectLst/>
                <a:uLnTx/>
                <a:uFillTx/>
                <a:latin typeface="Arial"/>
                <a:ea typeface="+mn-ea"/>
                <a:cs typeface="+mn-cs"/>
              </a:rPr>
              <a:t>Michael Holm </a:t>
            </a:r>
          </a:p>
          <a:p>
            <a:pPr marL="78315" marR="0" lvl="0" indent="0" algn="l" defTabSz="914377"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CC66"/>
                </a:solidFill>
                <a:effectLst/>
                <a:uLnTx/>
                <a:uFillTx/>
                <a:latin typeface="Arial"/>
                <a:ea typeface="+mn-ea"/>
                <a:cs typeface="+mn-cs"/>
              </a:rPr>
              <a:t>Director of Product Development, </a:t>
            </a:r>
            <a:r>
              <a:rPr kumimoji="0" lang="en-US" sz="1000" b="0" i="0" u="none" strike="noStrike" kern="1200" cap="none" spc="0" normalizeH="0" baseline="0" noProof="0" err="1">
                <a:ln>
                  <a:noFill/>
                </a:ln>
                <a:solidFill>
                  <a:srgbClr val="FFCC66"/>
                </a:solidFill>
                <a:effectLst/>
                <a:uLnTx/>
                <a:uFillTx/>
                <a:latin typeface="Arial"/>
                <a:ea typeface="+mn-ea"/>
                <a:cs typeface="+mn-cs"/>
              </a:rPr>
              <a:t>Cloudist</a:t>
            </a:r>
            <a:endParaRPr kumimoji="0" lang="en-US" sz="1000" b="0" i="0" u="none" strike="noStrike" kern="1200" cap="none" spc="0" normalizeH="0" baseline="0" noProof="0">
              <a:ln>
                <a:noFill/>
              </a:ln>
              <a:solidFill>
                <a:srgbClr val="FFCC66"/>
              </a:solidFill>
              <a:effectLst/>
              <a:uLnTx/>
              <a:uFillTx/>
              <a:latin typeface="Arial"/>
              <a:ea typeface="+mn-ea"/>
              <a:cs typeface="+mn-cs"/>
            </a:endParaRPr>
          </a:p>
        </p:txBody>
      </p:sp>
      <p:sp>
        <p:nvSpPr>
          <p:cNvPr id="88" name="Rectangle 87">
            <a:extLst>
              <a:ext uri="{FF2B5EF4-FFF2-40B4-BE49-F238E27FC236}">
                <a16:creationId xmlns:a16="http://schemas.microsoft.com/office/drawing/2014/main" id="{1A2A9987-B74C-DC4C-B196-D25F1B1C42A9}"/>
              </a:ext>
            </a:extLst>
          </p:cNvPr>
          <p:cNvSpPr/>
          <p:nvPr/>
        </p:nvSpPr>
        <p:spPr>
          <a:xfrm>
            <a:off x="4071384" y="1594551"/>
            <a:ext cx="3966743" cy="1200062"/>
          </a:xfrm>
          <a:prstGeom prst="rect">
            <a:avLst/>
          </a:prstGeom>
          <a:solidFill>
            <a:schemeClr val="tx2"/>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47" name="Graphic 46">
            <a:extLst>
              <a:ext uri="{FF2B5EF4-FFF2-40B4-BE49-F238E27FC236}">
                <a16:creationId xmlns:a16="http://schemas.microsoft.com/office/drawing/2014/main" id="{157E151D-D7C7-30D4-1E1B-F5487236682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587900" y="1707996"/>
            <a:ext cx="953140" cy="408488"/>
          </a:xfrm>
          <a:prstGeom prst="rect">
            <a:avLst/>
          </a:prstGeom>
        </p:spPr>
      </p:pic>
      <p:pic>
        <p:nvPicPr>
          <p:cNvPr id="55" name="Picture 54" descr="A blue and white logo&#10;&#10;Description automatically generated">
            <a:extLst>
              <a:ext uri="{FF2B5EF4-FFF2-40B4-BE49-F238E27FC236}">
                <a16:creationId xmlns:a16="http://schemas.microsoft.com/office/drawing/2014/main" id="{3DD552DD-9114-E1AD-1968-A8DCE3D56816}"/>
              </a:ext>
            </a:extLst>
          </p:cNvPr>
          <p:cNvPicPr>
            <a:picLocks noChangeAspect="1"/>
          </p:cNvPicPr>
          <p:nvPr/>
        </p:nvPicPr>
        <p:blipFill>
          <a:blip r:embed="rId12"/>
          <a:srcRect l="22100" r="25073"/>
          <a:stretch/>
        </p:blipFill>
        <p:spPr>
          <a:xfrm>
            <a:off x="7070965" y="2194060"/>
            <a:ext cx="525841" cy="426610"/>
          </a:xfrm>
          <a:prstGeom prst="rect">
            <a:avLst/>
          </a:prstGeom>
        </p:spPr>
      </p:pic>
      <p:pic>
        <p:nvPicPr>
          <p:cNvPr id="57" name="Picture 56" descr="A black and white logo&#10;&#10;Description automatically generated">
            <a:extLst>
              <a:ext uri="{FF2B5EF4-FFF2-40B4-BE49-F238E27FC236}">
                <a16:creationId xmlns:a16="http://schemas.microsoft.com/office/drawing/2014/main" id="{B0542CE4-82F8-4A85-FA7F-03F465EC5C99}"/>
              </a:ext>
            </a:extLst>
          </p:cNvPr>
          <p:cNvPicPr>
            <a:picLocks noChangeAspect="1"/>
          </p:cNvPicPr>
          <p:nvPr/>
        </p:nvPicPr>
        <p:blipFill>
          <a:blip r:embed="rId13"/>
          <a:stretch>
            <a:fillRect/>
          </a:stretch>
        </p:blipFill>
        <p:spPr>
          <a:xfrm>
            <a:off x="4357125" y="2328697"/>
            <a:ext cx="929677" cy="209177"/>
          </a:xfrm>
          <a:prstGeom prst="rect">
            <a:avLst/>
          </a:prstGeom>
        </p:spPr>
      </p:pic>
      <p:pic>
        <p:nvPicPr>
          <p:cNvPr id="69" name="Picture 68">
            <a:extLst>
              <a:ext uri="{FF2B5EF4-FFF2-40B4-BE49-F238E27FC236}">
                <a16:creationId xmlns:a16="http://schemas.microsoft.com/office/drawing/2014/main" id="{A4F316A6-2D69-BCF7-0F1F-92E486A5037E}"/>
              </a:ext>
            </a:extLst>
          </p:cNvPr>
          <p:cNvPicPr>
            <a:picLocks noChangeAspect="1"/>
          </p:cNvPicPr>
          <p:nvPr/>
        </p:nvPicPr>
        <p:blipFill>
          <a:blip r:embed="rId14"/>
          <a:stretch>
            <a:fillRect/>
          </a:stretch>
        </p:blipFill>
        <p:spPr>
          <a:xfrm>
            <a:off x="4426335" y="1784278"/>
            <a:ext cx="704998" cy="293168"/>
          </a:xfrm>
          <a:prstGeom prst="rect">
            <a:avLst/>
          </a:prstGeom>
        </p:spPr>
      </p:pic>
      <p:pic>
        <p:nvPicPr>
          <p:cNvPr id="74" name="Picture 73">
            <a:extLst>
              <a:ext uri="{FF2B5EF4-FFF2-40B4-BE49-F238E27FC236}">
                <a16:creationId xmlns:a16="http://schemas.microsoft.com/office/drawing/2014/main" id="{58489774-6AB9-2074-787E-8F3099013D0E}"/>
              </a:ext>
            </a:extLst>
          </p:cNvPr>
          <p:cNvPicPr>
            <a:picLocks noChangeAspect="1"/>
          </p:cNvPicPr>
          <p:nvPr/>
        </p:nvPicPr>
        <p:blipFill>
          <a:blip r:embed="rId15"/>
          <a:stretch>
            <a:fillRect/>
          </a:stretch>
        </p:blipFill>
        <p:spPr>
          <a:xfrm>
            <a:off x="6867167" y="1804766"/>
            <a:ext cx="807315" cy="227636"/>
          </a:xfrm>
          <a:prstGeom prst="rect">
            <a:avLst/>
          </a:prstGeom>
        </p:spPr>
      </p:pic>
      <p:pic>
        <p:nvPicPr>
          <p:cNvPr id="87" name="Graphic 86">
            <a:extLst>
              <a:ext uri="{FF2B5EF4-FFF2-40B4-BE49-F238E27FC236}">
                <a16:creationId xmlns:a16="http://schemas.microsoft.com/office/drawing/2014/main" id="{31CFCC79-4287-CA1A-0AE4-E1A508F08595}"/>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5462526" y="2119346"/>
            <a:ext cx="1128618" cy="564309"/>
          </a:xfrm>
          <a:prstGeom prst="rect">
            <a:avLst/>
          </a:prstGeom>
        </p:spPr>
      </p:pic>
      <p:sp>
        <p:nvSpPr>
          <p:cNvPr id="101" name="TextBox 100">
            <a:extLst>
              <a:ext uri="{FF2B5EF4-FFF2-40B4-BE49-F238E27FC236}">
                <a16:creationId xmlns:a16="http://schemas.microsoft.com/office/drawing/2014/main" id="{CA342DC7-758C-D7F0-CC23-00B82DBD307D}"/>
              </a:ext>
            </a:extLst>
          </p:cNvPr>
          <p:cNvSpPr txBox="1"/>
          <p:nvPr/>
        </p:nvSpPr>
        <p:spPr>
          <a:xfrm>
            <a:off x="8393373" y="1209898"/>
            <a:ext cx="3634251" cy="58477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Nova Light"/>
                <a:ea typeface="+mn-ea"/>
                <a:cs typeface="+mn-cs"/>
              </a:rPr>
              <a:t>World's </a:t>
            </a:r>
            <a:r>
              <a:rPr kumimoji="0" lang="en-US" sz="16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most cyber-secure </a:t>
            </a:r>
            <a:br>
              <a:rPr kumimoji="0" lang="en-US" sz="16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br>
            <a:r>
              <a:rPr kumimoji="0" lang="en-US" sz="1600" b="0" i="0" u="none" strike="noStrike" kern="1200" cap="none" spc="0" normalizeH="0" baseline="0" noProof="0">
                <a:ln>
                  <a:noFill/>
                </a:ln>
                <a:solidFill>
                  <a:srgbClr val="FFFFFF"/>
                </a:solidFill>
                <a:effectLst/>
                <a:uLnTx/>
                <a:uFillTx/>
                <a:latin typeface="Arial Nova Light"/>
                <a:ea typeface="+mn-ea"/>
                <a:cs typeface="+mn-cs"/>
              </a:rPr>
              <a:t>object storage</a:t>
            </a:r>
            <a:r>
              <a:rPr kumimoji="0" lang="en-US" sz="1600" b="0" i="0" u="none" strike="noStrike" kern="1200" cap="none" spc="0" normalizeH="0" baseline="30000" noProof="0">
                <a:ln>
                  <a:noFill/>
                </a:ln>
                <a:solidFill>
                  <a:srgbClr val="FFFFFF"/>
                </a:solidFill>
                <a:effectLst/>
                <a:uLnTx/>
                <a:uFillTx/>
                <a:latin typeface="Arial Nova Light"/>
                <a:ea typeface="+mn-ea"/>
                <a:cs typeface="+mn-cs"/>
              </a:rPr>
              <a:t>2</a:t>
            </a:r>
          </a:p>
        </p:txBody>
      </p:sp>
      <p:pic>
        <p:nvPicPr>
          <p:cNvPr id="102" name="Graphic 101">
            <a:extLst>
              <a:ext uri="{FF2B5EF4-FFF2-40B4-BE49-F238E27FC236}">
                <a16:creationId xmlns:a16="http://schemas.microsoft.com/office/drawing/2014/main" id="{33557E0C-F479-4C61-4934-CE0973C88217}"/>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5946247" y="5171330"/>
            <a:ext cx="269992" cy="269992"/>
          </a:xfrm>
          <a:prstGeom prst="rect">
            <a:avLst/>
          </a:prstGeom>
        </p:spPr>
      </p:pic>
      <p:sp>
        <p:nvSpPr>
          <p:cNvPr id="2" name="TextBox 1">
            <a:extLst>
              <a:ext uri="{FF2B5EF4-FFF2-40B4-BE49-F238E27FC236}">
                <a16:creationId xmlns:a16="http://schemas.microsoft.com/office/drawing/2014/main" id="{3324701B-C54A-BD16-AA82-DAC93F9E9C0D}"/>
              </a:ext>
            </a:extLst>
          </p:cNvPr>
          <p:cNvSpPr txBox="1"/>
          <p:nvPr/>
        </p:nvSpPr>
        <p:spPr>
          <a:xfrm>
            <a:off x="8355788" y="606724"/>
            <a:ext cx="3634251" cy="58477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Nova Light"/>
                <a:ea typeface="+mn-ea"/>
                <a:cs typeface="+mn-cs"/>
              </a:rPr>
              <a:t>World’s </a:t>
            </a:r>
            <a:r>
              <a:rPr kumimoji="0" lang="en-US" sz="16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t>highest-performing</a:t>
            </a:r>
            <a:br>
              <a:rPr kumimoji="0" lang="en-US" sz="1600" b="1" i="0" u="none" strike="noStrike" kern="1200" cap="none" spc="0" normalizeH="0" baseline="0" noProof="0">
                <a:ln>
                  <a:noFill/>
                </a:ln>
                <a:solidFill>
                  <a:srgbClr val="F4BB5E"/>
                </a:solidFill>
                <a:effectLst/>
                <a:uLnTx/>
                <a:uFillTx/>
                <a:latin typeface="Arial" panose="020B0604020202020204" pitchFamily="34" charset="0"/>
                <a:ea typeface="+mn-ea"/>
                <a:cs typeface="Arial" panose="020B0604020202020204" pitchFamily="34" charset="0"/>
              </a:rPr>
            </a:br>
            <a:r>
              <a:rPr kumimoji="0" lang="en-US" sz="1600" b="0" i="0" u="none" strike="noStrike" kern="1200" cap="none" spc="0" normalizeH="0" baseline="0" noProof="0">
                <a:ln>
                  <a:noFill/>
                </a:ln>
                <a:solidFill>
                  <a:srgbClr val="FFFFFF"/>
                </a:solidFill>
                <a:effectLst/>
                <a:uLnTx/>
                <a:uFillTx/>
                <a:latin typeface="Arial Nova Light"/>
                <a:ea typeface="+mn-ea"/>
                <a:cs typeface="+mn-cs"/>
              </a:rPr>
              <a:t>object platform</a:t>
            </a:r>
            <a:r>
              <a:rPr kumimoji="0" lang="en-US" sz="1600" b="0" i="0" u="none" strike="noStrike" kern="1200" cap="none" spc="0" normalizeH="0" baseline="30000" noProof="0">
                <a:ln>
                  <a:noFill/>
                </a:ln>
                <a:solidFill>
                  <a:srgbClr val="FFFFFF"/>
                </a:solidFill>
                <a:effectLst/>
                <a:uLnTx/>
                <a:uFillTx/>
                <a:latin typeface="Arial Nova Light"/>
                <a:ea typeface="+mn-ea"/>
                <a:cs typeface="+mn-cs"/>
              </a:rPr>
              <a:t>1</a:t>
            </a:r>
          </a:p>
        </p:txBody>
      </p:sp>
      <p:sp>
        <p:nvSpPr>
          <p:cNvPr id="6" name="TextBox 5">
            <a:extLst>
              <a:ext uri="{FF2B5EF4-FFF2-40B4-BE49-F238E27FC236}">
                <a16:creationId xmlns:a16="http://schemas.microsoft.com/office/drawing/2014/main" id="{AA7A3FEB-9D8B-9528-9151-51A74FA4DD26}"/>
              </a:ext>
            </a:extLst>
          </p:cNvPr>
          <p:cNvSpPr txBox="1"/>
          <p:nvPr/>
        </p:nvSpPr>
        <p:spPr>
          <a:xfrm>
            <a:off x="8346004" y="2451206"/>
            <a:ext cx="3503086" cy="830997"/>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One of the </a:t>
            </a:r>
            <a:br>
              <a:rPr kumimoji="0" lang="en-US" sz="1600" b="0" i="0" u="none" strike="noStrike" kern="1200" cap="none" spc="0" normalizeH="0" baseline="0" noProof="0">
                <a:ln>
                  <a:noFill/>
                </a:ln>
                <a:solidFill>
                  <a:srgbClr val="FFFFFF"/>
                </a:solidFill>
                <a:effectLst/>
                <a:uLnTx/>
                <a:uFillTx/>
                <a:latin typeface="Arial"/>
                <a:ea typeface="+mn-ea"/>
                <a:cs typeface="+mn-cs"/>
              </a:rPr>
            </a:br>
            <a:r>
              <a:rPr kumimoji="0" lang="en-US" sz="1600" b="1" i="0" u="none" strike="noStrike" kern="1200" cap="none" spc="0" normalizeH="0" baseline="0" noProof="0">
                <a:ln>
                  <a:noFill/>
                </a:ln>
                <a:solidFill>
                  <a:srgbClr val="F4BB5E"/>
                </a:solidFill>
                <a:effectLst/>
                <a:uLnTx/>
                <a:uFillTx/>
                <a:latin typeface="Arial"/>
                <a:ea typeface="+mn-ea"/>
                <a:cs typeface="Arial" panose="020B0604020202020204" pitchFamily="34" charset="0"/>
              </a:rPr>
              <a:t>highest S3 compatibility </a:t>
            </a:r>
            <a:br>
              <a:rPr kumimoji="0" lang="en-US" sz="1600" b="1" i="0" u="none" strike="noStrike" kern="1200" cap="none" spc="0" normalizeH="0" baseline="0" noProof="0">
                <a:ln>
                  <a:noFill/>
                </a:ln>
                <a:solidFill>
                  <a:srgbClr val="F4BB5E"/>
                </a:solidFill>
                <a:effectLst/>
                <a:uLnTx/>
                <a:uFillTx/>
                <a:latin typeface="Arial"/>
                <a:ea typeface="+mn-ea"/>
                <a:cs typeface="Arial" panose="020B0604020202020204" pitchFamily="34" charset="0"/>
              </a:rPr>
            </a:br>
            <a:r>
              <a:rPr kumimoji="0" lang="en-US" sz="1600" b="0" i="0" u="none" strike="noStrike" kern="1200" cap="none" spc="0" normalizeH="0" baseline="0" noProof="0">
                <a:ln>
                  <a:noFill/>
                </a:ln>
                <a:solidFill>
                  <a:srgbClr val="FFFFFF"/>
                </a:solidFill>
                <a:effectLst/>
                <a:uLnTx/>
                <a:uFillTx/>
                <a:latin typeface="Arial"/>
                <a:ea typeface="+mn-ea"/>
                <a:cs typeface="+mn-cs"/>
              </a:rPr>
              <a:t>levels on the market</a:t>
            </a:r>
            <a:r>
              <a:rPr kumimoji="0" lang="en-US" sz="1600" b="0" i="0" u="none" strike="noStrike" kern="1200" cap="none" spc="0" normalizeH="0" baseline="30000" noProof="0">
                <a:ln>
                  <a:noFill/>
                </a:ln>
                <a:solidFill>
                  <a:srgbClr val="FFFFFF"/>
                </a:solidFill>
                <a:effectLst/>
                <a:uLnTx/>
                <a:uFillTx/>
                <a:latin typeface="Arial"/>
                <a:ea typeface="+mn-ea"/>
                <a:cs typeface="+mn-cs"/>
              </a:rPr>
              <a:t>4</a:t>
            </a:r>
          </a:p>
        </p:txBody>
      </p:sp>
      <p:sp>
        <p:nvSpPr>
          <p:cNvPr id="5" name="TextBox 4">
            <a:extLst>
              <a:ext uri="{FF2B5EF4-FFF2-40B4-BE49-F238E27FC236}">
                <a16:creationId xmlns:a16="http://schemas.microsoft.com/office/drawing/2014/main" id="{0D8A4878-54D5-EC56-F402-B5B1744634FC}"/>
              </a:ext>
            </a:extLst>
          </p:cNvPr>
          <p:cNvSpPr txBox="1"/>
          <p:nvPr/>
        </p:nvSpPr>
        <p:spPr>
          <a:xfrm>
            <a:off x="2113855" y="4385129"/>
            <a:ext cx="1913942" cy="1477328"/>
          </a:xfrm>
          <a:prstGeom prst="rect">
            <a:avLst/>
          </a:prstGeom>
          <a:noFill/>
        </p:spPr>
        <p:txBody>
          <a:bodyPr wrap="square" lIns="0" tIns="0" rIns="0" bIns="0" rtlCol="0" anchor="t">
            <a:spAutoFit/>
          </a:bodyPr>
          <a:lstStyle/>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Next-gen all-flash (XF960) </a:t>
            </a:r>
            <a:br>
              <a:rPr kumimoji="0" lang="en-US" sz="1100" b="0" i="0" u="none" strike="noStrike" kern="1200" cap="none" spc="0" normalizeH="0" baseline="0" noProof="0">
                <a:ln>
                  <a:noFill/>
                </a:ln>
                <a:solidFill>
                  <a:srgbClr val="808080"/>
                </a:solidFill>
                <a:effectLst/>
                <a:uLnTx/>
                <a:uFillTx/>
                <a:latin typeface="Arial"/>
                <a:ea typeface="+mn-ea"/>
                <a:cs typeface="+mn-cs"/>
              </a:rPr>
            </a:br>
            <a:r>
              <a:rPr kumimoji="0" lang="en-US" sz="1100" b="0" i="0" u="none" strike="noStrike" kern="1200" cap="none" spc="0" normalizeH="0" baseline="0" noProof="0">
                <a:ln>
                  <a:noFill/>
                </a:ln>
                <a:solidFill>
                  <a:srgbClr val="FFFFFF"/>
                </a:solidFill>
                <a:effectLst/>
                <a:uLnTx/>
                <a:uFillTx/>
                <a:latin typeface="Arial"/>
                <a:ea typeface="+mn-ea"/>
                <a:cs typeface="+mn-cs"/>
              </a:rPr>
              <a:t>with 61TB QLC drive option and 100GB network</a:t>
            </a: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Next-gen HDD (X560)</a:t>
            </a:r>
            <a:endParaRPr kumimoji="0" lang="en-US" sz="1800" b="0" i="0" u="none" strike="noStrike" kern="1200" cap="none" spc="0" normalizeH="0" baseline="0" noProof="0">
              <a:ln>
                <a:noFill/>
              </a:ln>
              <a:solidFill>
                <a:srgbClr val="808080"/>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High-density HDD (EX5000)</a:t>
            </a:r>
            <a:endParaRPr kumimoji="0" lang="en-US" sz="1800" b="0" i="0" u="none" strike="noStrike" kern="1200" cap="none" spc="0" normalizeH="0" baseline="0" noProof="0">
              <a:ln>
                <a:noFill/>
              </a:ln>
              <a:solidFill>
                <a:srgbClr val="808080"/>
              </a:solidFill>
              <a:effectLst/>
              <a:uLnTx/>
              <a:uFillTx/>
              <a:latin typeface="Arial"/>
              <a:ea typeface="+mn-ea"/>
              <a:cs typeface="Arial"/>
            </a:endParaRPr>
          </a:p>
          <a:p>
            <a:pPr marL="0" marR="0" lvl="0" indent="0" algn="l" defTabSz="914377" rtl="0" eaLnBrk="1" fontAlgn="auto" latinLnBrk="0" hangingPunct="1">
              <a:lnSpc>
                <a:spcPct val="100000"/>
              </a:lnSpc>
              <a:spcBef>
                <a:spcPts val="0"/>
              </a:spcBef>
              <a:spcAft>
                <a:spcPts val="40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Hybrid cloud storage as a service on ObjectScale</a:t>
            </a:r>
            <a:br>
              <a:rPr kumimoji="0" lang="en-US" sz="1050" b="0" i="0" u="none" strike="noStrike" kern="1200" cap="none" spc="0" normalizeH="0" baseline="0" noProof="0">
                <a:ln>
                  <a:noFill/>
                </a:ln>
                <a:solidFill>
                  <a:srgbClr val="808080"/>
                </a:solidFill>
                <a:effectLst/>
                <a:uLnTx/>
                <a:uFillTx/>
                <a:latin typeface="Arial"/>
                <a:ea typeface="+mn-ea"/>
                <a:cs typeface="+mn-cs"/>
              </a:rPr>
            </a:br>
            <a:r>
              <a:rPr kumimoji="0" lang="en-US" sz="1050" b="0" i="0" u="none" strike="noStrike" kern="1200" cap="none" spc="0" normalizeH="0" baseline="0" noProof="0">
                <a:ln>
                  <a:noFill/>
                </a:ln>
                <a:solidFill>
                  <a:srgbClr val="FFFFFF"/>
                </a:solidFill>
                <a:effectLst/>
                <a:uLnTx/>
                <a:uFillTx/>
                <a:latin typeface="Arial"/>
                <a:ea typeface="+mn-ea"/>
                <a:cs typeface="+mn-cs"/>
              </a:rPr>
              <a:t>(with Wasabi / US and EMEA) </a:t>
            </a:r>
            <a:endParaRPr kumimoji="0" lang="en-US" sz="1050" b="0" i="0" u="none" strike="noStrike" kern="1200" cap="none" spc="0" normalizeH="0" baseline="0" noProof="0">
              <a:ln>
                <a:noFill/>
              </a:ln>
              <a:solidFill>
                <a:srgbClr val="FFFFFF"/>
              </a:solidFill>
              <a:effectLst/>
              <a:uLnTx/>
              <a:uFillTx/>
              <a:latin typeface="Arial"/>
              <a:ea typeface="+mn-ea"/>
              <a:cs typeface="Arial"/>
            </a:endParaRPr>
          </a:p>
        </p:txBody>
      </p:sp>
      <p:cxnSp>
        <p:nvCxnSpPr>
          <p:cNvPr id="13" name="Straight Connector 12">
            <a:extLst>
              <a:ext uri="{FF2B5EF4-FFF2-40B4-BE49-F238E27FC236}">
                <a16:creationId xmlns:a16="http://schemas.microsoft.com/office/drawing/2014/main" id="{A844A42D-C928-D3F4-FC69-5C0847E44414}"/>
              </a:ext>
            </a:extLst>
          </p:cNvPr>
          <p:cNvCxnSpPr>
            <a:cxnSpLocks/>
          </p:cNvCxnSpPr>
          <p:nvPr/>
        </p:nvCxnSpPr>
        <p:spPr>
          <a:xfrm>
            <a:off x="1180337" y="6124237"/>
            <a:ext cx="1644289"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D75B542-F0A2-E171-D8F9-283DA1E63398}"/>
              </a:ext>
            </a:extLst>
          </p:cNvPr>
          <p:cNvSpPr txBox="1"/>
          <p:nvPr/>
        </p:nvSpPr>
        <p:spPr>
          <a:xfrm>
            <a:off x="925975" y="1874526"/>
            <a:ext cx="2233753" cy="184666"/>
          </a:xfrm>
          <a:prstGeom prst="rect">
            <a:avLst/>
          </a:prstGeom>
          <a:noFill/>
        </p:spPr>
        <p:txBody>
          <a:bodyPr wrap="non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CC66"/>
                </a:solidFill>
                <a:effectLst/>
                <a:uLnTx/>
                <a:uFillTx/>
                <a:latin typeface="Arial"/>
                <a:ea typeface="+mn-ea"/>
                <a:cs typeface="+mn-cs"/>
              </a:rPr>
              <a:t>2025 Product of the Year Award</a:t>
            </a:r>
            <a:endParaRPr kumimoji="0" lang="en-US" sz="1200" b="0" i="0" u="none" strike="noStrike" kern="1200" cap="none" spc="0" normalizeH="0" baseline="30000" noProof="0">
              <a:ln>
                <a:noFill/>
              </a:ln>
              <a:solidFill>
                <a:srgbClr val="FFCC66"/>
              </a:solidFill>
              <a:effectLst/>
              <a:uLnTx/>
              <a:uFillTx/>
              <a:latin typeface="Arial"/>
              <a:ea typeface="+mn-ea"/>
              <a:cs typeface="+mn-cs"/>
            </a:endParaRPr>
          </a:p>
        </p:txBody>
      </p:sp>
      <p:pic>
        <p:nvPicPr>
          <p:cNvPr id="23" name="Picture 4" descr="CRN Features Coolest Cloud Vendors and Top Channel Chiefs">
            <a:extLst>
              <a:ext uri="{FF2B5EF4-FFF2-40B4-BE49-F238E27FC236}">
                <a16:creationId xmlns:a16="http://schemas.microsoft.com/office/drawing/2014/main" id="{2E95F576-0571-5FC5-D321-1872A96BC29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10284" y="1570337"/>
            <a:ext cx="506554" cy="2059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 close-up of a sign">
            <a:extLst>
              <a:ext uri="{FF2B5EF4-FFF2-40B4-BE49-F238E27FC236}">
                <a16:creationId xmlns:a16="http://schemas.microsoft.com/office/drawing/2014/main" id="{3FA0F909-AE55-E553-8804-057CF097BF5D}"/>
              </a:ext>
            </a:extLst>
          </p:cNvPr>
          <p:cNvPicPr>
            <a:picLocks noChangeAspect="1"/>
          </p:cNvPicPr>
          <p:nvPr/>
        </p:nvPicPr>
        <p:blipFill>
          <a:blip r:embed="rId19"/>
          <a:stretch>
            <a:fillRect/>
          </a:stretch>
        </p:blipFill>
        <p:spPr>
          <a:xfrm>
            <a:off x="3316944" y="1470957"/>
            <a:ext cx="428313" cy="662331"/>
          </a:xfrm>
          <a:prstGeom prst="rect">
            <a:avLst/>
          </a:prstGeom>
        </p:spPr>
      </p:pic>
    </p:spTree>
    <p:extLst>
      <p:ext uri="{BB962C8B-B14F-4D97-AF65-F5344CB8AC3E}">
        <p14:creationId xmlns:p14="http://schemas.microsoft.com/office/powerpoint/2010/main" val="3621883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8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7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8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2"/>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0"/>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3"/>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86"/>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20"/>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25"/>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48"/>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51"/>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29"/>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5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37"/>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38"/>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39"/>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8"/>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02"/>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58"/>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21"/>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84"/>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70"/>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142"/>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43"/>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44"/>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145"/>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146"/>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148"/>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175"/>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179"/>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181"/>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184"/>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185"/>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121" grpId="0" animBg="1"/>
      <p:bldP spid="86" grpId="0" animBg="1"/>
      <p:bldP spid="12" grpId="0" animBg="1"/>
      <p:bldP spid="84" grpId="0" animBg="1"/>
      <p:bldP spid="85" grpId="0" animBg="1"/>
      <p:bldP spid="15" grpId="0" animBg="1"/>
      <p:bldP spid="20" grpId="0"/>
      <p:bldP spid="44" grpId="0"/>
      <p:bldP spid="46" grpId="0"/>
      <p:bldP spid="52" grpId="0"/>
      <p:bldP spid="53" grpId="0"/>
      <p:bldP spid="4" grpId="0"/>
      <p:bldP spid="37" grpId="0"/>
      <p:bldP spid="38" grpId="0"/>
      <p:bldP spid="50" grpId="0"/>
      <p:bldP spid="70" grpId="0"/>
      <p:bldP spid="77" grpId="0" animBg="1"/>
      <p:bldP spid="78" grpId="0" animBg="1"/>
      <p:bldP spid="79" grpId="0" animBg="1"/>
      <p:bldP spid="80" grpId="0"/>
      <p:bldP spid="81" grpId="0"/>
      <p:bldP spid="82" grpId="0"/>
      <p:bldP spid="98" grpId="0"/>
      <p:bldP spid="142" grpId="0"/>
      <p:bldP spid="143" grpId="0"/>
      <p:bldP spid="144" grpId="0"/>
      <p:bldP spid="145" grpId="0"/>
      <p:bldP spid="146" grpId="0"/>
      <p:bldP spid="41" grpId="0"/>
      <p:bldP spid="88" grpId="0" animBg="1"/>
      <p:bldP spid="101" grpId="0"/>
      <p:bldP spid="2" grpId="0"/>
      <p:bldP spid="6" grpId="0"/>
      <p:bldP spid="5" grpId="0"/>
      <p:bldP spid="10" grpId="0"/>
    </p:bld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2B4157">
            <a:alpha val="99000"/>
          </a:srgbClr>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EA1D597-C095-57C7-DF03-9E69FFAF7D89}"/>
              </a:ext>
            </a:extLst>
          </p:cNvPr>
          <p:cNvGrpSpPr/>
          <p:nvPr/>
        </p:nvGrpSpPr>
        <p:grpSpPr>
          <a:xfrm>
            <a:off x="-11283" y="0"/>
            <a:ext cx="12203283" cy="3673643"/>
            <a:chOff x="-11283" y="0"/>
            <a:chExt cx="12203283" cy="3673643"/>
          </a:xfrm>
        </p:grpSpPr>
        <p:pic>
          <p:nvPicPr>
            <p:cNvPr id="7" name="Picture Placeholder 40" descr="People with tablet">
              <a:extLst>
                <a:ext uri="{FF2B5EF4-FFF2-40B4-BE49-F238E27FC236}">
                  <a16:creationId xmlns:a16="http://schemas.microsoft.com/office/drawing/2014/main" id="{2FE901B4-D613-019F-7D50-9CB38D1440C9}"/>
                </a:ext>
              </a:extLst>
            </p:cNvPr>
            <p:cNvPicPr>
              <a:picLocks noChangeAspect="1"/>
            </p:cNvPicPr>
            <p:nvPr/>
          </p:nvPicPr>
          <p:blipFill>
            <a:blip r:embed="rId3">
              <a:extLst>
                <a:ext uri="{28A0092B-C50C-407E-A947-70E740481C1C}">
                  <a14:useLocalDpi xmlns:a14="http://schemas.microsoft.com/office/drawing/2010/main" val="0"/>
                </a:ext>
              </a:extLst>
            </a:blip>
            <a:srcRect t="27489" b="28768"/>
            <a:stretch/>
          </p:blipFill>
          <p:spPr>
            <a:xfrm>
              <a:off x="0" y="0"/>
              <a:ext cx="12192000" cy="3560203"/>
            </a:xfrm>
            <a:prstGeom prst="rect">
              <a:avLst/>
            </a:prstGeom>
          </p:spPr>
        </p:pic>
        <p:sp>
          <p:nvSpPr>
            <p:cNvPr id="12" name="Rectangle 11">
              <a:extLst>
                <a:ext uri="{FF2B5EF4-FFF2-40B4-BE49-F238E27FC236}">
                  <a16:creationId xmlns:a16="http://schemas.microsoft.com/office/drawing/2014/main" id="{83330FC9-232A-4A1D-80AB-75D9841B29BE}"/>
                </a:ext>
              </a:extLst>
            </p:cNvPr>
            <p:cNvSpPr/>
            <p:nvPr/>
          </p:nvSpPr>
          <p:spPr>
            <a:xfrm>
              <a:off x="-11283" y="0"/>
              <a:ext cx="9999579" cy="3673643"/>
            </a:xfrm>
            <a:prstGeom prst="rect">
              <a:avLst/>
            </a:prstGeom>
            <a:gradFill flip="none" rotWithShape="1">
              <a:gsLst>
                <a:gs pos="22000">
                  <a:srgbClr val="000000">
                    <a:alpha val="65000"/>
                  </a:srgbClr>
                </a:gs>
                <a:gs pos="35000">
                  <a:srgbClr val="000000">
                    <a:alpha val="50000"/>
                  </a:srgbClr>
                </a:gs>
                <a:gs pos="85000">
                  <a:srgbClr val="00000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sp>
        <p:nvSpPr>
          <p:cNvPr id="4" name="Text Placeholder 3">
            <a:extLst>
              <a:ext uri="{FF2B5EF4-FFF2-40B4-BE49-F238E27FC236}">
                <a16:creationId xmlns:a16="http://schemas.microsoft.com/office/drawing/2014/main" id="{F4A3B441-E7A6-CDEB-ED97-7AAC07551027}"/>
              </a:ext>
            </a:extLst>
          </p:cNvPr>
          <p:cNvSpPr>
            <a:spLocks noGrp="1"/>
          </p:cNvSpPr>
          <p:nvPr>
            <p:ph type="body" sz="quarter" idx="13"/>
          </p:nvPr>
        </p:nvSpPr>
        <p:spPr>
          <a:xfrm>
            <a:off x="315806" y="1524001"/>
            <a:ext cx="5191817" cy="1475592"/>
          </a:xfrm>
        </p:spPr>
        <p:txBody>
          <a:bodyPr/>
          <a:lstStyle/>
          <a:p>
            <a:pPr>
              <a:spcBef>
                <a:spcPts val="0"/>
              </a:spcBef>
            </a:pPr>
            <a:r>
              <a:rPr lang="en-US" sz="2000">
                <a:latin typeface="Arial" panose="020B0604020202020204" pitchFamily="34" charset="0"/>
                <a:ea typeface="MS Mincho" panose="02020609040205080304" pitchFamily="49" charset="-128"/>
                <a:cs typeface="Arial" panose="020B0604020202020204" pitchFamily="34" charset="0"/>
              </a:rPr>
              <a:t>Empowering Dubai’s leading bank with modern infrastructure</a:t>
            </a:r>
            <a:endParaRPr lang="en-US" sz="2000">
              <a:latin typeface="Cambria" panose="02040503050406030204" pitchFamily="18" charset="0"/>
              <a:ea typeface="MS Mincho" panose="02020609040205080304" pitchFamily="49" charset="-128"/>
              <a:cs typeface="Arial" panose="020B0604020202020204" pitchFamily="34" charset="0"/>
            </a:endParaRPr>
          </a:p>
        </p:txBody>
      </p:sp>
      <p:sp>
        <p:nvSpPr>
          <p:cNvPr id="6" name="Text Placeholder 5">
            <a:extLst>
              <a:ext uri="{FF2B5EF4-FFF2-40B4-BE49-F238E27FC236}">
                <a16:creationId xmlns:a16="http://schemas.microsoft.com/office/drawing/2014/main" id="{EEF26F0C-F0CC-1227-8B26-1028FDE7D857}"/>
              </a:ext>
            </a:extLst>
          </p:cNvPr>
          <p:cNvSpPr>
            <a:spLocks noGrp="1"/>
          </p:cNvSpPr>
          <p:nvPr>
            <p:ph type="body" sz="quarter" idx="20"/>
          </p:nvPr>
        </p:nvSpPr>
        <p:spPr/>
        <p:txBody>
          <a:bodyPr/>
          <a:lstStyle/>
          <a:p>
            <a:pPr>
              <a:spcBef>
                <a:spcPts val="0"/>
              </a:spcBef>
            </a:pPr>
            <a:r>
              <a:rPr lang="en-US" sz="2000"/>
              <a:t>50% faster processing speeds</a:t>
            </a:r>
            <a:r>
              <a:rPr lang="en-US" sz="2000">
                <a:solidFill>
                  <a:schemeClr val="bg2"/>
                </a:solidFill>
              </a:rPr>
              <a:t>, </a:t>
            </a:r>
            <a:r>
              <a:rPr lang="en-US" sz="1600">
                <a:solidFill>
                  <a:schemeClr val="tx1">
                    <a:lumMod val="75000"/>
                  </a:schemeClr>
                </a:solidFill>
              </a:rPr>
              <a:t>reducing data response to up to 1 millisecond.</a:t>
            </a:r>
            <a:endParaRPr lang="en-US" sz="1400">
              <a:solidFill>
                <a:schemeClr val="tx1">
                  <a:lumMod val="75000"/>
                </a:schemeClr>
              </a:solidFill>
            </a:endParaRPr>
          </a:p>
        </p:txBody>
      </p:sp>
      <p:sp>
        <p:nvSpPr>
          <p:cNvPr id="8" name="Text Placeholder 7">
            <a:extLst>
              <a:ext uri="{FF2B5EF4-FFF2-40B4-BE49-F238E27FC236}">
                <a16:creationId xmlns:a16="http://schemas.microsoft.com/office/drawing/2014/main" id="{4CD85D4B-4E13-FA48-FB20-780046234240}"/>
              </a:ext>
            </a:extLst>
          </p:cNvPr>
          <p:cNvSpPr>
            <a:spLocks noGrp="1"/>
          </p:cNvSpPr>
          <p:nvPr>
            <p:ph type="body" sz="quarter" idx="22"/>
          </p:nvPr>
        </p:nvSpPr>
        <p:spPr/>
        <p:txBody>
          <a:bodyPr/>
          <a:lstStyle/>
          <a:p>
            <a:pPr>
              <a:spcBef>
                <a:spcPts val="0"/>
              </a:spcBef>
            </a:pPr>
            <a:r>
              <a:rPr lang="en-US" sz="2000"/>
              <a:t>70-80% reduction </a:t>
            </a:r>
            <a:r>
              <a:rPr lang="en-US" sz="1600">
                <a:solidFill>
                  <a:schemeClr val="tx1">
                    <a:lumMod val="75000"/>
                  </a:schemeClr>
                </a:solidFill>
              </a:rPr>
              <a:t>in energy consumption from smaller </a:t>
            </a:r>
          </a:p>
          <a:p>
            <a:pPr>
              <a:spcBef>
                <a:spcPts val="0"/>
              </a:spcBef>
            </a:pPr>
            <a:r>
              <a:rPr lang="en-US" sz="1600">
                <a:solidFill>
                  <a:schemeClr val="tx1">
                    <a:lumMod val="75000"/>
                  </a:schemeClr>
                </a:solidFill>
              </a:rPr>
              <a:t>footprint.</a:t>
            </a:r>
            <a:endParaRPr lang="en-US">
              <a:solidFill>
                <a:schemeClr val="tx1">
                  <a:lumMod val="75000"/>
                </a:schemeClr>
              </a:solidFill>
            </a:endParaRPr>
          </a:p>
        </p:txBody>
      </p:sp>
      <p:sp>
        <p:nvSpPr>
          <p:cNvPr id="9" name="Text Placeholder 8">
            <a:extLst>
              <a:ext uri="{FF2B5EF4-FFF2-40B4-BE49-F238E27FC236}">
                <a16:creationId xmlns:a16="http://schemas.microsoft.com/office/drawing/2014/main" id="{94E5C632-7A87-0B23-AE9F-D544D8D551BF}"/>
              </a:ext>
            </a:extLst>
          </p:cNvPr>
          <p:cNvSpPr>
            <a:spLocks noGrp="1"/>
          </p:cNvSpPr>
          <p:nvPr>
            <p:ph type="body" sz="quarter" idx="23"/>
          </p:nvPr>
        </p:nvSpPr>
        <p:spPr/>
        <p:txBody>
          <a:bodyPr lIns="182880" tIns="137160" rIns="182880" bIns="0" anchor="t"/>
          <a:lstStyle/>
          <a:p>
            <a:r>
              <a:rPr lang="en-US" sz="2000"/>
              <a:t>30% decrease </a:t>
            </a:r>
            <a:r>
              <a:rPr lang="en-US" sz="1600">
                <a:solidFill>
                  <a:schemeClr val="tx1">
                    <a:lumMod val="75000"/>
                  </a:schemeClr>
                </a:solidFill>
              </a:rPr>
              <a:t>in data center costs by using </a:t>
            </a:r>
            <a:r>
              <a:rPr lang="en-US" sz="1600" err="1">
                <a:solidFill>
                  <a:schemeClr val="tx1">
                    <a:lumMod val="75000"/>
                  </a:schemeClr>
                </a:solidFill>
              </a:rPr>
              <a:t>PowerMax</a:t>
            </a:r>
            <a:r>
              <a:rPr lang="en-US" sz="1600">
                <a:solidFill>
                  <a:schemeClr val="tx1">
                    <a:lumMod val="75000"/>
                  </a:schemeClr>
                </a:solidFill>
              </a:rPr>
              <a:t>.</a:t>
            </a:r>
          </a:p>
        </p:txBody>
      </p:sp>
      <p:sp>
        <p:nvSpPr>
          <p:cNvPr id="18" name="Text Placeholder 4">
            <a:extLst>
              <a:ext uri="{FF2B5EF4-FFF2-40B4-BE49-F238E27FC236}">
                <a16:creationId xmlns:a16="http://schemas.microsoft.com/office/drawing/2014/main" id="{5503E059-E8CE-8751-D121-F9BC1D2F1207}"/>
              </a:ext>
            </a:extLst>
          </p:cNvPr>
          <p:cNvSpPr>
            <a:spLocks noGrp="1"/>
          </p:cNvSpPr>
          <p:nvPr>
            <p:ph type="body" sz="quarter" idx="25"/>
          </p:nvPr>
        </p:nvSpPr>
        <p:spPr>
          <a:xfrm>
            <a:off x="8195316" y="4951101"/>
            <a:ext cx="3651503" cy="1500644"/>
          </a:xfrm>
          <a:prstGeom prst="rect">
            <a:avLst/>
          </a:prstGeom>
        </p:spPr>
        <p:txBody>
          <a:bodyPr lIns="0" tIns="121920" rIns="0" bIns="0"/>
          <a:lstStyle>
            <a:lvl1pPr marL="117475" indent="-117475">
              <a:spcBef>
                <a:spcPts val="0"/>
              </a:spcBef>
              <a:spcAft>
                <a:spcPts val="400"/>
              </a:spcAft>
              <a:buClr>
                <a:srgbClr val="9FDDFF"/>
              </a:buClr>
              <a:buFont typeface="Wingdings" pitchFamily="2" charset="2"/>
              <a:buChar char="§"/>
              <a:tabLst/>
              <a:defRPr sz="1000">
                <a:solidFill>
                  <a:srgbClr val="FFFFFF"/>
                </a:solidFill>
              </a:defRPr>
            </a:lvl1pPr>
            <a:lvl2pPr marL="342900" indent="0">
              <a:buNone/>
              <a:defRPr/>
            </a:lvl2pPr>
          </a:lstStyle>
          <a:p>
            <a:pPr lvl="0"/>
            <a:r>
              <a:rPr lang="en-US" sz="1330"/>
              <a:t>Dell </a:t>
            </a:r>
            <a:r>
              <a:rPr lang="en-US" sz="1330" err="1"/>
              <a:t>PowerMax</a:t>
            </a:r>
            <a:endParaRPr lang="en-US" sz="1330"/>
          </a:p>
          <a:p>
            <a:pPr lvl="0"/>
            <a:r>
              <a:rPr lang="en-US" sz="1330"/>
              <a:t>Dell </a:t>
            </a:r>
            <a:r>
              <a:rPr lang="en-US" sz="1330" err="1"/>
              <a:t>ObjectScale</a:t>
            </a:r>
            <a:endParaRPr lang="en-US" sz="1330"/>
          </a:p>
          <a:p>
            <a:pPr lvl="0"/>
            <a:r>
              <a:rPr lang="en-US" sz="1330" err="1"/>
              <a:t>PowerProtect</a:t>
            </a:r>
            <a:r>
              <a:rPr lang="en-US" sz="1330"/>
              <a:t> DD Appliances</a:t>
            </a:r>
          </a:p>
          <a:p>
            <a:pPr lvl="0"/>
            <a:r>
              <a:rPr lang="en-US" sz="1330" err="1"/>
              <a:t>PowerProtect</a:t>
            </a:r>
            <a:r>
              <a:rPr lang="en-US" sz="1330"/>
              <a:t> Cyber Recovery with </a:t>
            </a:r>
            <a:r>
              <a:rPr lang="en-US" sz="1330" err="1"/>
              <a:t>CyberSense</a:t>
            </a:r>
            <a:endParaRPr lang="en-US" sz="1330"/>
          </a:p>
        </p:txBody>
      </p:sp>
      <p:sp>
        <p:nvSpPr>
          <p:cNvPr id="151" name="Text Placeholder 150">
            <a:extLst>
              <a:ext uri="{FF2B5EF4-FFF2-40B4-BE49-F238E27FC236}">
                <a16:creationId xmlns:a16="http://schemas.microsoft.com/office/drawing/2014/main" id="{ED5F688A-7030-BAF0-A05A-8D969817B7FF}"/>
              </a:ext>
            </a:extLst>
          </p:cNvPr>
          <p:cNvSpPr>
            <a:spLocks noGrp="1"/>
          </p:cNvSpPr>
          <p:nvPr>
            <p:ph type="body" sz="quarter" idx="26"/>
          </p:nvPr>
        </p:nvSpPr>
        <p:spPr>
          <a:xfrm>
            <a:off x="1021080" y="4745917"/>
            <a:ext cx="7138417" cy="1705828"/>
          </a:xfrm>
        </p:spPr>
        <p:txBody>
          <a:bodyPr/>
          <a:lstStyle/>
          <a:p>
            <a:r>
              <a:rPr lang="en-US"/>
              <a:t>“Dell </a:t>
            </a:r>
            <a:r>
              <a:rPr lang="en-US" err="1"/>
              <a:t>ObjectScale</a:t>
            </a:r>
            <a:r>
              <a:rPr lang="en-US"/>
              <a:t> enabled us to securely store large volumes of data on premises with the ability to search that data quickly.” </a:t>
            </a:r>
          </a:p>
          <a:p>
            <a:pPr>
              <a:spcBef>
                <a:spcPts val="0"/>
              </a:spcBef>
            </a:pPr>
            <a:endParaRPr lang="en-US"/>
          </a:p>
          <a:p>
            <a:pPr>
              <a:spcBef>
                <a:spcPts val="0"/>
              </a:spcBef>
            </a:pPr>
            <a:r>
              <a:rPr lang="en-US" sz="1600">
                <a:solidFill>
                  <a:srgbClr val="9FDDFF"/>
                </a:solidFill>
              </a:rPr>
              <a:t>Ali Rey</a:t>
            </a:r>
          </a:p>
          <a:p>
            <a:pPr>
              <a:spcBef>
                <a:spcPts val="0"/>
              </a:spcBef>
            </a:pPr>
            <a:r>
              <a:rPr lang="en-US" sz="1600" i="1">
                <a:solidFill>
                  <a:srgbClr val="9FDDFF"/>
                </a:solidFill>
              </a:rPr>
              <a:t>Group Head of Technology Platforms, Emirates NBD</a:t>
            </a:r>
          </a:p>
        </p:txBody>
      </p:sp>
      <p:sp>
        <p:nvSpPr>
          <p:cNvPr id="30" name="Rectangle 29">
            <a:extLst>
              <a:ext uri="{FF2B5EF4-FFF2-40B4-BE49-F238E27FC236}">
                <a16:creationId xmlns:a16="http://schemas.microsoft.com/office/drawing/2014/main" id="{002F1AC5-A7EC-E061-7D08-1CC8E8C238CB}"/>
              </a:ext>
            </a:extLst>
          </p:cNvPr>
          <p:cNvSpPr/>
          <p:nvPr/>
        </p:nvSpPr>
        <p:spPr>
          <a:xfrm>
            <a:off x="8092589" y="4745917"/>
            <a:ext cx="1148055" cy="279567"/>
          </a:xfrm>
          <a:prstGeom prst="rect">
            <a:avLst/>
          </a:prstGeom>
          <a:solidFill>
            <a:srgbClr val="2B415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B0C78"/>
              </a:solidFill>
              <a:effectLst/>
              <a:uLnTx/>
              <a:uFillTx/>
              <a:latin typeface="Arial"/>
              <a:ea typeface="+mn-ea"/>
              <a:cs typeface="+mn-cs"/>
            </a:endParaRPr>
          </a:p>
        </p:txBody>
      </p:sp>
      <p:sp>
        <p:nvSpPr>
          <p:cNvPr id="2" name="Text Placeholder 50">
            <a:extLst>
              <a:ext uri="{FF2B5EF4-FFF2-40B4-BE49-F238E27FC236}">
                <a16:creationId xmlns:a16="http://schemas.microsoft.com/office/drawing/2014/main" id="{2B113500-C279-432F-A470-6985CE8E9D31}"/>
              </a:ext>
            </a:extLst>
          </p:cNvPr>
          <p:cNvSpPr txBox="1">
            <a:spLocks/>
          </p:cNvSpPr>
          <p:nvPr/>
        </p:nvSpPr>
        <p:spPr>
          <a:xfrm>
            <a:off x="381000" y="324182"/>
            <a:ext cx="3231432" cy="143565"/>
          </a:xfrm>
          <a:prstGeom prst="rect">
            <a:avLst/>
          </a:prstGeom>
        </p:spPr>
        <p:txBody>
          <a:bodyPr wrap="square" lIns="0" tIns="0" rIns="0" bIns="0" anchor="t">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332"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933"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mn-ea"/>
                <a:cs typeface="+mn-cs"/>
              </a:rPr>
              <a:t>INDUSTRY | </a:t>
            </a:r>
            <a:r>
              <a:rPr kumimoji="0" lang="en-US" sz="933" b="1" i="0" u="none" strike="noStrike" kern="1200" cap="none" spc="0" normalizeH="0" baseline="0" noProof="0">
                <a:ln>
                  <a:noFill/>
                </a:ln>
                <a:solidFill>
                  <a:srgbClr val="9FDDFF"/>
                </a:solidFill>
                <a:effectLst>
                  <a:outerShdw blurRad="38100" dist="38100" dir="2700000" algn="tl">
                    <a:srgbClr val="000000">
                      <a:alpha val="43137"/>
                    </a:srgbClr>
                  </a:outerShdw>
                </a:effectLst>
                <a:uLnTx/>
                <a:uFillTx/>
                <a:latin typeface="Arial"/>
                <a:ea typeface="+mn-ea"/>
                <a:cs typeface="+mn-cs"/>
              </a:rPr>
              <a:t>BANKING &amp; FINANCIAL SERVICES</a:t>
            </a:r>
          </a:p>
        </p:txBody>
      </p:sp>
      <p:sp>
        <p:nvSpPr>
          <p:cNvPr id="17" name="TextBox 16">
            <a:extLst>
              <a:ext uri="{FF2B5EF4-FFF2-40B4-BE49-F238E27FC236}">
                <a16:creationId xmlns:a16="http://schemas.microsoft.com/office/drawing/2014/main" id="{D54E0868-1871-5034-BAAA-13A46CA42D97}"/>
              </a:ext>
            </a:extLst>
          </p:cNvPr>
          <p:cNvSpPr txBox="1"/>
          <p:nvPr/>
        </p:nvSpPr>
        <p:spPr>
          <a:xfrm>
            <a:off x="8201411" y="4745917"/>
            <a:ext cx="3651504" cy="205121"/>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Tx/>
              <a:buNone/>
              <a:tabLst/>
              <a:defRPr/>
            </a:pPr>
            <a:r>
              <a:rPr kumimoji="0" lang="en-US" sz="1333" b="1" i="0" u="none" strike="noStrike" kern="1200" cap="none" spc="0" normalizeH="0" baseline="0" noProof="0">
                <a:ln>
                  <a:noFill/>
                </a:ln>
                <a:solidFill>
                  <a:srgbClr val="9FDDFF"/>
                </a:solidFill>
                <a:effectLst/>
                <a:uLnTx/>
                <a:uFillTx/>
                <a:latin typeface="Arial"/>
                <a:ea typeface="+mn-ea"/>
                <a:cs typeface="+mn-cs"/>
              </a:rPr>
              <a:t>Powered by:</a:t>
            </a:r>
          </a:p>
        </p:txBody>
      </p:sp>
      <p:pic>
        <p:nvPicPr>
          <p:cNvPr id="15" name="Picture 14">
            <a:extLst>
              <a:ext uri="{FF2B5EF4-FFF2-40B4-BE49-F238E27FC236}">
                <a16:creationId xmlns:a16="http://schemas.microsoft.com/office/drawing/2014/main" id="{B0FFC034-48DB-0A87-953C-9BE6DD2EA8BD}"/>
              </a:ext>
            </a:extLst>
          </p:cNvPr>
          <p:cNvPicPr>
            <a:picLocks noChangeAspect="1"/>
          </p:cNvPicPr>
          <p:nvPr/>
        </p:nvPicPr>
        <p:blipFill>
          <a:blip r:embed="rId4">
            <a:clrChange>
              <a:clrFrom>
                <a:srgbClr val="06357A"/>
              </a:clrFrom>
              <a:clrTo>
                <a:srgbClr val="06357A">
                  <a:alpha val="0"/>
                </a:srgbClr>
              </a:clrTo>
            </a:clrChange>
            <a:extLst>
              <a:ext uri="{837473B0-CC2E-450A-ABE3-18F120FF3D39}">
                <a1611:picAttrSrcUrl xmlns:a1611="http://schemas.microsoft.com/office/drawing/2016/11/main" r:id="rId5"/>
              </a:ext>
            </a:extLst>
          </a:blip>
          <a:srcRect/>
          <a:stretch/>
        </p:blipFill>
        <p:spPr>
          <a:xfrm>
            <a:off x="315805" y="791929"/>
            <a:ext cx="2908381" cy="800459"/>
          </a:xfrm>
          <a:prstGeom prst="rect">
            <a:avLst/>
          </a:prstGeom>
        </p:spPr>
      </p:pic>
    </p:spTree>
    <p:extLst>
      <p:ext uri="{BB962C8B-B14F-4D97-AF65-F5344CB8AC3E}">
        <p14:creationId xmlns:p14="http://schemas.microsoft.com/office/powerpoint/2010/main" val="101089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1">
            <a:lumMod val="25000"/>
            <a:lumOff val="75000"/>
          </a:schemeClr>
        </a:solidFill>
        <a:effectLst/>
      </p:bgPr>
    </p:bg>
    <p:spTree>
      <p:nvGrpSpPr>
        <p:cNvPr id="1" name="">
          <a:extLst>
            <a:ext uri="{FF2B5EF4-FFF2-40B4-BE49-F238E27FC236}">
              <a16:creationId xmlns:a16="http://schemas.microsoft.com/office/drawing/2014/main" id="{1E72AA98-7585-BD93-CB94-481DF0E0A4D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BF5B73-41A8-E82B-4412-23EEFE33CFE9}"/>
              </a:ext>
            </a:extLst>
          </p:cNvPr>
          <p:cNvSpPr/>
          <p:nvPr/>
        </p:nvSpPr>
        <p:spPr>
          <a:xfrm rot="5400000">
            <a:off x="5512598" y="-5512600"/>
            <a:ext cx="1166802" cy="1219200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nvGrpSpPr>
          <p:cNvPr id="16" name="Group 15">
            <a:extLst>
              <a:ext uri="{FF2B5EF4-FFF2-40B4-BE49-F238E27FC236}">
                <a16:creationId xmlns:a16="http://schemas.microsoft.com/office/drawing/2014/main" id="{55394F2C-C900-111B-05E5-EF3FC39BA7E4}"/>
              </a:ext>
            </a:extLst>
          </p:cNvPr>
          <p:cNvGrpSpPr/>
          <p:nvPr/>
        </p:nvGrpSpPr>
        <p:grpSpPr>
          <a:xfrm>
            <a:off x="830806" y="3528878"/>
            <a:ext cx="10351543" cy="2339102"/>
            <a:chOff x="-2085482" y="4050368"/>
            <a:chExt cx="13068415" cy="2339102"/>
          </a:xfrm>
        </p:grpSpPr>
        <p:sp>
          <p:nvSpPr>
            <p:cNvPr id="7" name="Title 2">
              <a:extLst>
                <a:ext uri="{FF2B5EF4-FFF2-40B4-BE49-F238E27FC236}">
                  <a16:creationId xmlns:a16="http://schemas.microsoft.com/office/drawing/2014/main" id="{FC322293-7831-D59A-4D3D-99F8024775B1}"/>
                </a:ext>
              </a:extLst>
            </p:cNvPr>
            <p:cNvSpPr txBox="1">
              <a:spLocks/>
            </p:cNvSpPr>
            <p:nvPr/>
          </p:nvSpPr>
          <p:spPr>
            <a:xfrm>
              <a:off x="90828" y="4050368"/>
              <a:ext cx="9283249" cy="1107996"/>
            </a:xfrm>
            <a:prstGeom prst="rect">
              <a:avLst/>
            </a:prstGeom>
          </p:spPr>
          <p:txBody>
            <a:bodyPr wrap="square" lIns="0" tIns="0" rIns="0" bIns="0">
              <a:spAutoFit/>
            </a:bodyPr>
            <a:lstStyle>
              <a:lvl1pPr algn="l" defTabSz="914400" rtl="0" eaLnBrk="1" latinLnBrk="0" hangingPunct="1">
                <a:lnSpc>
                  <a:spcPct val="90000"/>
                </a:lnSpc>
                <a:spcBef>
                  <a:spcPct val="0"/>
                </a:spcBef>
                <a:buNone/>
                <a:defRPr sz="3200" kern="1200">
                  <a:solidFill>
                    <a:schemeClr val="bg1"/>
                  </a:solidFill>
                  <a:latin typeface="Arial Nova Light" panose="020B03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u="none" strike="noStrike" kern="1200" cap="none" spc="0" normalizeH="0" baseline="0" noProof="0">
                  <a:ln>
                    <a:noFill/>
                  </a:ln>
                  <a:solidFill>
                    <a:srgbClr val="000000"/>
                  </a:solidFill>
                  <a:effectLst/>
                  <a:uLnTx/>
                  <a:uFillTx/>
                  <a:latin typeface="Arial Nova Light" panose="020B0304020202020204" pitchFamily="34" charset="0"/>
                  <a:ea typeface="+mj-ea"/>
                  <a:cs typeface="+mj-cs"/>
                </a:rPr>
                <a:t>PowerProtect</a:t>
              </a:r>
            </a:p>
          </p:txBody>
        </p:sp>
        <p:sp>
          <p:nvSpPr>
            <p:cNvPr id="8" name="Subtitle 3">
              <a:extLst>
                <a:ext uri="{FF2B5EF4-FFF2-40B4-BE49-F238E27FC236}">
                  <a16:creationId xmlns:a16="http://schemas.microsoft.com/office/drawing/2014/main" id="{C5EED599-046C-B33F-DBBC-70730BA769F4}"/>
                </a:ext>
              </a:extLst>
            </p:cNvPr>
            <p:cNvSpPr txBox="1">
              <a:spLocks/>
            </p:cNvSpPr>
            <p:nvPr/>
          </p:nvSpPr>
          <p:spPr>
            <a:xfrm>
              <a:off x="-2085482" y="5158364"/>
              <a:ext cx="13068415" cy="1231106"/>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600" kern="1200">
                  <a:solidFill>
                    <a:schemeClr val="bg2"/>
                  </a:solidFill>
                  <a:latin typeface="Arial" panose="020B0604020202020204" pitchFamily="34" charset="0"/>
                  <a:ea typeface="+mn-ea"/>
                  <a:cs typeface="Arial" panose="020B0604020202020204" pitchFamily="34" charset="0"/>
                </a:defRPr>
              </a:lvl1pPr>
              <a:lvl2pPr marL="457189"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1D2C3B"/>
                  </a:solidFill>
                  <a:effectLst/>
                  <a:uLnTx/>
                  <a:uFillTx/>
                  <a:latin typeface="Arial" panose="020B0604020202020204" pitchFamily="34" charset="0"/>
                  <a:ea typeface="+mn-ea"/>
                  <a:cs typeface="Arial" panose="020B0604020202020204" pitchFamily="34" charset="0"/>
                </a:rPr>
                <a:t>Empower your business to secure, detect, and recover against cyber threats</a:t>
              </a:r>
            </a:p>
          </p:txBody>
        </p:sp>
      </p:grpSp>
      <p:grpSp>
        <p:nvGrpSpPr>
          <p:cNvPr id="5" name="Group 4">
            <a:extLst>
              <a:ext uri="{FF2B5EF4-FFF2-40B4-BE49-F238E27FC236}">
                <a16:creationId xmlns:a16="http://schemas.microsoft.com/office/drawing/2014/main" id="{A4C372BD-FFA4-BB41-976A-D35FABB83BB7}"/>
              </a:ext>
            </a:extLst>
          </p:cNvPr>
          <p:cNvGrpSpPr/>
          <p:nvPr/>
        </p:nvGrpSpPr>
        <p:grpSpPr>
          <a:xfrm>
            <a:off x="281218" y="109985"/>
            <a:ext cx="896229" cy="896229"/>
            <a:chOff x="2968822" y="4240517"/>
            <a:chExt cx="676001" cy="676001"/>
          </a:xfrm>
        </p:grpSpPr>
        <p:sp>
          <p:nvSpPr>
            <p:cNvPr id="6" name="Oval 5">
              <a:extLst>
                <a:ext uri="{FF2B5EF4-FFF2-40B4-BE49-F238E27FC236}">
                  <a16:creationId xmlns:a16="http://schemas.microsoft.com/office/drawing/2014/main" id="{6A4B7BA7-175F-EC64-50A8-9854EA2AAA93}"/>
                </a:ext>
              </a:extLst>
            </p:cNvPr>
            <p:cNvSpPr/>
            <p:nvPr/>
          </p:nvSpPr>
          <p:spPr>
            <a:xfrm>
              <a:off x="2968822" y="4240517"/>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CD630730-5585-E3C2-41DB-BC80D91EC0A4}"/>
                </a:ext>
              </a:extLst>
            </p:cNvPr>
            <p:cNvGrpSpPr>
              <a:grpSpLocks noChangeAspect="1"/>
            </p:cNvGrpSpPr>
            <p:nvPr/>
          </p:nvGrpSpPr>
          <p:grpSpPr>
            <a:xfrm>
              <a:off x="3108233" y="4394385"/>
              <a:ext cx="387167" cy="421203"/>
              <a:chOff x="11156492" y="250825"/>
              <a:chExt cx="433388" cy="471488"/>
            </a:xfrm>
            <a:solidFill>
              <a:schemeClr val="bg1">
                <a:lumMod val="40000"/>
                <a:lumOff val="60000"/>
              </a:schemeClr>
            </a:solidFill>
          </p:grpSpPr>
          <p:sp>
            <p:nvSpPr>
              <p:cNvPr id="10" name="Freeform 290">
                <a:extLst>
                  <a:ext uri="{FF2B5EF4-FFF2-40B4-BE49-F238E27FC236}">
                    <a16:creationId xmlns:a16="http://schemas.microsoft.com/office/drawing/2014/main" id="{39C68EA5-FF6C-606C-4489-7DC076EA2036}"/>
                  </a:ext>
                </a:extLst>
              </p:cNvPr>
              <p:cNvSpPr>
                <a:spLocks/>
              </p:cNvSpPr>
              <p:nvPr/>
            </p:nvSpPr>
            <p:spPr bwMode="auto">
              <a:xfrm>
                <a:off x="11202529" y="284163"/>
                <a:ext cx="261938" cy="261938"/>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1" name="Freeform 291">
                <a:extLst>
                  <a:ext uri="{FF2B5EF4-FFF2-40B4-BE49-F238E27FC236}">
                    <a16:creationId xmlns:a16="http://schemas.microsoft.com/office/drawing/2014/main" id="{86EF4494-C550-3535-4811-7A38FBD16F5D}"/>
                  </a:ext>
                </a:extLst>
              </p:cNvPr>
              <p:cNvSpPr>
                <a:spLocks noEditPoints="1"/>
              </p:cNvSpPr>
              <p:nvPr/>
            </p:nvSpPr>
            <p:spPr bwMode="auto">
              <a:xfrm>
                <a:off x="11156492" y="25082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12" name="Freeform 292">
                <a:extLst>
                  <a:ext uri="{FF2B5EF4-FFF2-40B4-BE49-F238E27FC236}">
                    <a16:creationId xmlns:a16="http://schemas.microsoft.com/office/drawing/2014/main" id="{D8784368-7D14-3F16-FA4C-4E2ACC9F263F}"/>
                  </a:ext>
                </a:extLst>
              </p:cNvPr>
              <p:cNvSpPr>
                <a:spLocks/>
              </p:cNvSpPr>
              <p:nvPr/>
            </p:nvSpPr>
            <p:spPr bwMode="auto">
              <a:xfrm>
                <a:off x="11278729" y="311150"/>
                <a:ext cx="292100" cy="292100"/>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
        <p:nvSpPr>
          <p:cNvPr id="13" name="TextBox 12">
            <a:extLst>
              <a:ext uri="{FF2B5EF4-FFF2-40B4-BE49-F238E27FC236}">
                <a16:creationId xmlns:a16="http://schemas.microsoft.com/office/drawing/2014/main" id="{E6917B29-6777-C5B6-5077-EBB070423E26}"/>
              </a:ext>
            </a:extLst>
          </p:cNvPr>
          <p:cNvSpPr txBox="1"/>
          <p:nvPr/>
        </p:nvSpPr>
        <p:spPr>
          <a:xfrm>
            <a:off x="1322223" y="234933"/>
            <a:ext cx="5248406" cy="646331"/>
          </a:xfrm>
          <a:prstGeom prst="rect">
            <a:avLst/>
          </a:prstGeom>
          <a:noFill/>
        </p:spPr>
        <p:txBody>
          <a:bodyPr wrap="square" rtlCol="0">
            <a:spAutoFit/>
          </a:bodyPr>
          <a:lstStyle/>
          <a:p>
            <a:pPr algn="l"/>
            <a:r>
              <a:rPr lang="en-US" sz="3600">
                <a:solidFill>
                  <a:schemeClr val="tx2"/>
                </a:solidFill>
                <a:latin typeface="+mj-lt"/>
              </a:rPr>
              <a:t>Cyber Resilience</a:t>
            </a:r>
          </a:p>
        </p:txBody>
      </p:sp>
      <p:pic>
        <p:nvPicPr>
          <p:cNvPr id="14" name="Picture 13" descr="A close up of a computer&#10;&#10;AI-generated content may be incorrect.">
            <a:extLst>
              <a:ext uri="{FF2B5EF4-FFF2-40B4-BE49-F238E27FC236}">
                <a16:creationId xmlns:a16="http://schemas.microsoft.com/office/drawing/2014/main" id="{1413881D-C4B0-A3CA-8C24-9D5FCBF8A8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0933" y="1602584"/>
            <a:ext cx="9090131" cy="1640755"/>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3219859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97F5E-A9C3-D7CD-C368-33C6AB441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7266C8-3A97-0103-12D0-956ECFEEB355}"/>
              </a:ext>
            </a:extLst>
          </p:cNvPr>
          <p:cNvSpPr>
            <a:spLocks noGrp="1"/>
          </p:cNvSpPr>
          <p:nvPr>
            <p:ph type="title"/>
          </p:nvPr>
        </p:nvSpPr>
        <p:spPr>
          <a:xfrm>
            <a:off x="381001" y="342900"/>
            <a:ext cx="6738908" cy="443198"/>
          </a:xfrm>
        </p:spPr>
        <p:txBody>
          <a:bodyPr/>
          <a:lstStyle/>
          <a:p>
            <a:r>
              <a:rPr lang="en-US"/>
              <a:t>Dell simplifies your IT operations, so you can accelerate innovation.</a:t>
            </a:r>
          </a:p>
        </p:txBody>
      </p:sp>
      <p:sp>
        <p:nvSpPr>
          <p:cNvPr id="3" name="Subtitle 2">
            <a:extLst>
              <a:ext uri="{FF2B5EF4-FFF2-40B4-BE49-F238E27FC236}">
                <a16:creationId xmlns:a16="http://schemas.microsoft.com/office/drawing/2014/main" id="{19F50AEF-B07B-FE13-C538-89D8FD2A2735}"/>
              </a:ext>
            </a:extLst>
          </p:cNvPr>
          <p:cNvSpPr>
            <a:spLocks noGrp="1"/>
          </p:cNvSpPr>
          <p:nvPr>
            <p:ph type="subTitle" idx="1"/>
          </p:nvPr>
        </p:nvSpPr>
        <p:spPr>
          <a:xfrm>
            <a:off x="383235" y="1287720"/>
            <a:ext cx="11425529" cy="246221"/>
          </a:xfrm>
        </p:spPr>
        <p:txBody>
          <a:bodyPr/>
          <a:lstStyle/>
          <a:p>
            <a:r>
              <a:rPr lang="en-US"/>
              <a:t>Delivering a consistent, predictable, and reliable experience.</a:t>
            </a:r>
          </a:p>
        </p:txBody>
      </p:sp>
      <p:sp>
        <p:nvSpPr>
          <p:cNvPr id="5" name="Rectangle 4">
            <a:extLst>
              <a:ext uri="{FF2B5EF4-FFF2-40B4-BE49-F238E27FC236}">
                <a16:creationId xmlns:a16="http://schemas.microsoft.com/office/drawing/2014/main" id="{ACEB6551-112B-ECC5-392A-D5EAD1A8EB90}"/>
              </a:ext>
              <a:ext uri="{C183D7F6-B498-43B3-948B-1728B52AA6E4}">
                <adec:decorative xmlns:adec="http://schemas.microsoft.com/office/drawing/2017/decorative" val="1"/>
              </a:ext>
            </a:extLst>
          </p:cNvPr>
          <p:cNvSpPr/>
          <p:nvPr/>
        </p:nvSpPr>
        <p:spPr>
          <a:xfrm>
            <a:off x="0" y="1851821"/>
            <a:ext cx="12192000" cy="4507569"/>
          </a:xfrm>
          <a:prstGeom prst="rect">
            <a:avLst/>
          </a:prstGeom>
          <a:solidFill>
            <a:schemeClr val="tx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ECS</a:t>
            </a: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27" name="Group 26">
            <a:extLst>
              <a:ext uri="{FF2B5EF4-FFF2-40B4-BE49-F238E27FC236}">
                <a16:creationId xmlns:a16="http://schemas.microsoft.com/office/drawing/2014/main" id="{BFB104AF-53BD-55A4-712B-BBC472D4D1C1}"/>
              </a:ext>
              <a:ext uri="{C183D7F6-B498-43B3-948B-1728B52AA6E4}">
                <adec:decorative xmlns:adec="http://schemas.microsoft.com/office/drawing/2017/decorative" val="1"/>
              </a:ext>
            </a:extLst>
          </p:cNvPr>
          <p:cNvGrpSpPr/>
          <p:nvPr/>
        </p:nvGrpSpPr>
        <p:grpSpPr>
          <a:xfrm>
            <a:off x="381000" y="2850948"/>
            <a:ext cx="5371107" cy="2509314"/>
            <a:chOff x="8229600" y="2619312"/>
            <a:chExt cx="3962400" cy="2509314"/>
          </a:xfrm>
        </p:grpSpPr>
        <p:cxnSp>
          <p:nvCxnSpPr>
            <p:cNvPr id="28" name="Straight Connector 27">
              <a:extLst>
                <a:ext uri="{FF2B5EF4-FFF2-40B4-BE49-F238E27FC236}">
                  <a16:creationId xmlns:a16="http://schemas.microsoft.com/office/drawing/2014/main" id="{1161449E-85A8-5AAE-74C3-E62629142086}"/>
                </a:ext>
              </a:extLst>
            </p:cNvPr>
            <p:cNvCxnSpPr>
              <a:cxnSpLocks/>
            </p:cNvCxnSpPr>
            <p:nvPr/>
          </p:nvCxnSpPr>
          <p:spPr>
            <a:xfrm>
              <a:off x="8229600" y="2619312"/>
              <a:ext cx="3962400" cy="0"/>
            </a:xfrm>
            <a:prstGeom prst="line">
              <a:avLst/>
            </a:prstGeom>
            <a:ln w="6350">
              <a:solidFill>
                <a:srgbClr val="C8C9C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388DA31-EADA-AA87-167C-ED0D4FAF40FC}"/>
                </a:ext>
              </a:extLst>
            </p:cNvPr>
            <p:cNvCxnSpPr>
              <a:cxnSpLocks/>
            </p:cNvCxnSpPr>
            <p:nvPr/>
          </p:nvCxnSpPr>
          <p:spPr>
            <a:xfrm>
              <a:off x="8229600" y="3455750"/>
              <a:ext cx="3962400" cy="0"/>
            </a:xfrm>
            <a:prstGeom prst="line">
              <a:avLst/>
            </a:prstGeom>
            <a:ln w="6350">
              <a:solidFill>
                <a:srgbClr val="C8C9C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A0102C9-BF32-DB8E-A39F-E11B9368BF70}"/>
                </a:ext>
              </a:extLst>
            </p:cNvPr>
            <p:cNvCxnSpPr>
              <a:cxnSpLocks/>
            </p:cNvCxnSpPr>
            <p:nvPr/>
          </p:nvCxnSpPr>
          <p:spPr>
            <a:xfrm>
              <a:off x="8229600" y="4292188"/>
              <a:ext cx="3962400" cy="0"/>
            </a:xfrm>
            <a:prstGeom prst="line">
              <a:avLst/>
            </a:prstGeom>
            <a:ln w="6350">
              <a:solidFill>
                <a:srgbClr val="C8C9C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81E087D-FB74-5635-CE8E-402BD3F85561}"/>
                </a:ext>
              </a:extLst>
            </p:cNvPr>
            <p:cNvCxnSpPr>
              <a:cxnSpLocks/>
            </p:cNvCxnSpPr>
            <p:nvPr/>
          </p:nvCxnSpPr>
          <p:spPr>
            <a:xfrm>
              <a:off x="8229600" y="5128626"/>
              <a:ext cx="3962400" cy="0"/>
            </a:xfrm>
            <a:prstGeom prst="line">
              <a:avLst/>
            </a:prstGeom>
            <a:ln w="6350">
              <a:solidFill>
                <a:srgbClr val="C8C9C7"/>
              </a:solidFill>
            </a:ln>
          </p:spPr>
          <p:style>
            <a:lnRef idx="1">
              <a:schemeClr val="accent1"/>
            </a:lnRef>
            <a:fillRef idx="0">
              <a:schemeClr val="accent1"/>
            </a:fillRef>
            <a:effectRef idx="0">
              <a:schemeClr val="accent1"/>
            </a:effectRef>
            <a:fontRef idx="minor">
              <a:schemeClr val="tx1"/>
            </a:fontRef>
          </p:style>
        </p:cxnSp>
      </p:grpSp>
      <p:sp>
        <p:nvSpPr>
          <p:cNvPr id="32" name="TextBox 31">
            <a:extLst>
              <a:ext uri="{FF2B5EF4-FFF2-40B4-BE49-F238E27FC236}">
                <a16:creationId xmlns:a16="http://schemas.microsoft.com/office/drawing/2014/main" id="{C27B5588-D764-863A-527A-FA2E88A3348A}"/>
              </a:ext>
              <a:ext uri="{C183D7F6-B498-43B3-948B-1728B52AA6E4}">
                <adec:decorative xmlns:adec="http://schemas.microsoft.com/office/drawing/2017/decorative" val="1"/>
              </a:ext>
            </a:extLst>
          </p:cNvPr>
          <p:cNvSpPr txBox="1"/>
          <p:nvPr/>
        </p:nvSpPr>
        <p:spPr>
          <a:xfrm>
            <a:off x="1482011" y="2231059"/>
            <a:ext cx="4145301" cy="457200"/>
          </a:xfrm>
          <a:prstGeom prst="rect">
            <a:avLst/>
          </a:prstGeom>
          <a:noFill/>
          <a:ln w="12700">
            <a:noFill/>
          </a:ln>
        </p:spPr>
        <p:txBody>
          <a:bodyPr wrap="square" lIns="0" tIns="0" rIns="0" bIns="0" anchor="ctr">
            <a:no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1"/>
                </a:solidFill>
                <a:effectLst/>
                <a:uLnTx/>
                <a:uFillTx/>
                <a:latin typeface="Arial"/>
                <a:ea typeface="+mn-ea"/>
                <a:cs typeface="+mn-cs"/>
              </a:rPr>
              <a:t>End-to-end solutions: </a:t>
            </a:r>
            <a:r>
              <a:rPr kumimoji="0" lang="en-US" sz="1600" b="0" i="0" u="none" strike="noStrike" kern="0" cap="none" spc="0" normalizeH="0" baseline="0" noProof="0">
                <a:ln>
                  <a:noFill/>
                </a:ln>
                <a:solidFill>
                  <a:schemeClr val="accent1"/>
                </a:solidFill>
                <a:effectLst/>
                <a:uLnTx/>
                <a:uFillTx/>
                <a:latin typeface="Arial"/>
                <a:ea typeface="+mn-ea"/>
                <a:cs typeface="+mn-cs"/>
              </a:rPr>
              <a:t>We have tailored solutions to support your business outcomes</a:t>
            </a:r>
          </a:p>
        </p:txBody>
      </p:sp>
      <p:sp>
        <p:nvSpPr>
          <p:cNvPr id="38" name="TextBox 37">
            <a:extLst>
              <a:ext uri="{FF2B5EF4-FFF2-40B4-BE49-F238E27FC236}">
                <a16:creationId xmlns:a16="http://schemas.microsoft.com/office/drawing/2014/main" id="{3A6F0122-9414-1142-67D3-B2C463693C62}"/>
              </a:ext>
              <a:ext uri="{C183D7F6-B498-43B3-948B-1728B52AA6E4}">
                <adec:decorative xmlns:adec="http://schemas.microsoft.com/office/drawing/2017/decorative" val="1"/>
              </a:ext>
            </a:extLst>
          </p:cNvPr>
          <p:cNvSpPr txBox="1"/>
          <p:nvPr/>
        </p:nvSpPr>
        <p:spPr>
          <a:xfrm>
            <a:off x="1482011" y="3054664"/>
            <a:ext cx="4188900" cy="457200"/>
          </a:xfrm>
          <a:prstGeom prst="rect">
            <a:avLst/>
          </a:prstGeom>
          <a:noFill/>
          <a:ln w="12700">
            <a:noFill/>
          </a:ln>
        </p:spPr>
        <p:txBody>
          <a:bodyPr wrap="square" lIns="0" tIns="0" rIns="0" bIns="0" anchor="ctr">
            <a:no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1"/>
                </a:solidFill>
                <a:effectLst/>
                <a:uLnTx/>
                <a:uFillTx/>
                <a:latin typeface="Arial"/>
                <a:ea typeface="+mn-ea"/>
                <a:cs typeface="+mn-cs"/>
              </a:rPr>
              <a:t>Efficient resources: </a:t>
            </a:r>
            <a:r>
              <a:rPr kumimoji="0" lang="en-US" sz="1600" b="0" i="0" u="none" strike="noStrike" kern="0" cap="none" spc="0" normalizeH="0" baseline="0" noProof="0">
                <a:ln>
                  <a:noFill/>
                </a:ln>
                <a:solidFill>
                  <a:schemeClr val="accent1"/>
                </a:solidFill>
                <a:effectLst/>
                <a:uLnTx/>
                <a:uFillTx/>
                <a:latin typeface="Arial"/>
                <a:ea typeface="+mn-ea"/>
                <a:cs typeface="+mn-cs"/>
              </a:rPr>
              <a:t>Optimize</a:t>
            </a:r>
            <a:r>
              <a:rPr kumimoji="0" lang="en-US" sz="1600" b="1" i="0" u="none" strike="noStrike" kern="0" cap="none" spc="0" normalizeH="0" baseline="0" noProof="0">
                <a:ln>
                  <a:noFill/>
                </a:ln>
                <a:solidFill>
                  <a:schemeClr val="accent1"/>
                </a:solidFill>
                <a:effectLst/>
                <a:uLnTx/>
                <a:uFillTx/>
                <a:latin typeface="Arial"/>
                <a:ea typeface="+mn-ea"/>
                <a:cs typeface="+mn-cs"/>
              </a:rPr>
              <a:t> </a:t>
            </a:r>
            <a:r>
              <a:rPr kumimoji="0" lang="en-US" sz="1600" b="0" i="0" u="none" strike="noStrike" kern="0" cap="none" spc="0" normalizeH="0" baseline="0" noProof="0">
                <a:ln>
                  <a:noFill/>
                </a:ln>
                <a:solidFill>
                  <a:schemeClr val="accent1"/>
                </a:solidFill>
                <a:effectLst/>
                <a:uLnTx/>
                <a:uFillTx/>
                <a:latin typeface="Arial"/>
                <a:ea typeface="+mn-ea"/>
                <a:cs typeface="+mn-cs"/>
              </a:rPr>
              <a:t>diverse workloads and dynamically scale resources</a:t>
            </a:r>
          </a:p>
        </p:txBody>
      </p:sp>
      <p:sp>
        <p:nvSpPr>
          <p:cNvPr id="39" name="TextBox 38">
            <a:extLst>
              <a:ext uri="{FF2B5EF4-FFF2-40B4-BE49-F238E27FC236}">
                <a16:creationId xmlns:a16="http://schemas.microsoft.com/office/drawing/2014/main" id="{80B8F769-D625-CFA9-0233-885E2CFE3A5B}"/>
              </a:ext>
              <a:ext uri="{C183D7F6-B498-43B3-948B-1728B52AA6E4}">
                <adec:decorative xmlns:adec="http://schemas.microsoft.com/office/drawing/2017/decorative" val="1"/>
              </a:ext>
            </a:extLst>
          </p:cNvPr>
          <p:cNvSpPr txBox="1"/>
          <p:nvPr/>
        </p:nvSpPr>
        <p:spPr>
          <a:xfrm>
            <a:off x="1482010" y="3894342"/>
            <a:ext cx="3886775" cy="457200"/>
          </a:xfrm>
          <a:prstGeom prst="rect">
            <a:avLst/>
          </a:prstGeom>
          <a:noFill/>
          <a:ln w="12700">
            <a:noFill/>
          </a:ln>
        </p:spPr>
        <p:txBody>
          <a:bodyPr wrap="square" lIns="0" tIns="0" rIns="0" bIns="0" anchor="ctr">
            <a:no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1"/>
                </a:solidFill>
                <a:effectLst/>
                <a:uLnTx/>
                <a:uFillTx/>
                <a:latin typeface="Arial"/>
                <a:ea typeface="+mn-ea"/>
                <a:cs typeface="+mn-cs"/>
              </a:rPr>
              <a:t>Reliable integrations: </a:t>
            </a:r>
            <a:r>
              <a:rPr kumimoji="0" lang="en-US" sz="1600" b="0" i="0" u="none" strike="noStrike" kern="0" cap="none" spc="0" normalizeH="0" baseline="0" noProof="0">
                <a:ln>
                  <a:noFill/>
                </a:ln>
                <a:solidFill>
                  <a:schemeClr val="accent1"/>
                </a:solidFill>
                <a:effectLst/>
                <a:uLnTx/>
                <a:uFillTx/>
                <a:latin typeface="Arial"/>
                <a:ea typeface="+mn-ea"/>
                <a:cs typeface="+mn-cs"/>
              </a:rPr>
              <a:t>We support an open ecosystem with validated solutions</a:t>
            </a:r>
          </a:p>
        </p:txBody>
      </p:sp>
      <p:sp>
        <p:nvSpPr>
          <p:cNvPr id="40" name="TextBox 39">
            <a:extLst>
              <a:ext uri="{FF2B5EF4-FFF2-40B4-BE49-F238E27FC236}">
                <a16:creationId xmlns:a16="http://schemas.microsoft.com/office/drawing/2014/main" id="{93661C96-A52C-0DCE-FC8A-F65D99337A61}"/>
              </a:ext>
              <a:ext uri="{C183D7F6-B498-43B3-948B-1728B52AA6E4}">
                <adec:decorative xmlns:adec="http://schemas.microsoft.com/office/drawing/2017/decorative" val="1"/>
              </a:ext>
            </a:extLst>
          </p:cNvPr>
          <p:cNvSpPr txBox="1"/>
          <p:nvPr/>
        </p:nvSpPr>
        <p:spPr>
          <a:xfrm>
            <a:off x="1482009" y="4724700"/>
            <a:ext cx="3886775" cy="457200"/>
          </a:xfrm>
          <a:prstGeom prst="rect">
            <a:avLst/>
          </a:prstGeom>
          <a:noFill/>
          <a:ln w="12700">
            <a:noFill/>
          </a:ln>
        </p:spPr>
        <p:txBody>
          <a:bodyPr wrap="square" lIns="0" tIns="0" rIns="0" bIns="0" anchor="ctr">
            <a:no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1"/>
                </a:solidFill>
                <a:effectLst/>
                <a:uLnTx/>
                <a:uFillTx/>
                <a:latin typeface="Arial"/>
                <a:ea typeface="+mn-ea"/>
                <a:cs typeface="+mn-cs"/>
              </a:rPr>
              <a:t>Simplified management: </a:t>
            </a:r>
            <a:r>
              <a:rPr kumimoji="0" lang="en-US" sz="1600" b="0" i="0" u="none" strike="noStrike" kern="0" cap="none" spc="0" normalizeH="0" baseline="0" noProof="0">
                <a:ln>
                  <a:noFill/>
                </a:ln>
                <a:solidFill>
                  <a:schemeClr val="accent1"/>
                </a:solidFill>
                <a:effectLst/>
                <a:uLnTx/>
                <a:uFillTx/>
                <a:latin typeface="Arial"/>
                <a:ea typeface="+mn-ea"/>
                <a:cs typeface="+mn-cs"/>
              </a:rPr>
              <a:t>Centralized, consistent management and operations</a:t>
            </a:r>
          </a:p>
        </p:txBody>
      </p:sp>
      <p:sp>
        <p:nvSpPr>
          <p:cNvPr id="41" name="TextBox 40">
            <a:extLst>
              <a:ext uri="{FF2B5EF4-FFF2-40B4-BE49-F238E27FC236}">
                <a16:creationId xmlns:a16="http://schemas.microsoft.com/office/drawing/2014/main" id="{4220394B-DAE4-7679-FE2E-D57C4820BC18}"/>
              </a:ext>
              <a:ext uri="{C183D7F6-B498-43B3-948B-1728B52AA6E4}">
                <adec:decorative xmlns:adec="http://schemas.microsoft.com/office/drawing/2017/decorative" val="1"/>
              </a:ext>
            </a:extLst>
          </p:cNvPr>
          <p:cNvSpPr txBox="1"/>
          <p:nvPr/>
        </p:nvSpPr>
        <p:spPr>
          <a:xfrm>
            <a:off x="1482008" y="5527794"/>
            <a:ext cx="3886775" cy="457200"/>
          </a:xfrm>
          <a:prstGeom prst="rect">
            <a:avLst/>
          </a:prstGeom>
          <a:noFill/>
          <a:ln w="12700">
            <a:noFill/>
          </a:ln>
        </p:spPr>
        <p:txBody>
          <a:bodyPr wrap="square" lIns="0" tIns="0" rIns="0" bIns="0" anchor="ctr">
            <a:no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1"/>
                </a:solidFill>
                <a:effectLst/>
                <a:uLnTx/>
                <a:uFillTx/>
                <a:latin typeface="Arial"/>
                <a:ea typeface="+mn-ea"/>
                <a:cs typeface="+mn-cs"/>
              </a:rPr>
              <a:t>Reduced costs: </a:t>
            </a:r>
            <a:r>
              <a:rPr kumimoji="0" lang="en-US" sz="1600" b="0" i="0" u="none" strike="noStrike" kern="0" cap="none" spc="0" normalizeH="0" baseline="0" noProof="0">
                <a:ln>
                  <a:noFill/>
                </a:ln>
                <a:solidFill>
                  <a:schemeClr val="accent1"/>
                </a:solidFill>
                <a:effectLst/>
                <a:uLnTx/>
                <a:uFillTx/>
                <a:latin typeface="Arial"/>
                <a:ea typeface="+mn-ea"/>
                <a:cs typeface="+mn-cs"/>
              </a:rPr>
              <a:t>Pay for exactly what you need, minimize waste and maximize ROI</a:t>
            </a:r>
          </a:p>
        </p:txBody>
      </p:sp>
      <p:grpSp>
        <p:nvGrpSpPr>
          <p:cNvPr id="4" name="Group 3">
            <a:extLst>
              <a:ext uri="{FF2B5EF4-FFF2-40B4-BE49-F238E27FC236}">
                <a16:creationId xmlns:a16="http://schemas.microsoft.com/office/drawing/2014/main" id="{02F491B1-1EBC-8AA9-1672-7259240F31F0}"/>
              </a:ext>
            </a:extLst>
          </p:cNvPr>
          <p:cNvGrpSpPr/>
          <p:nvPr/>
        </p:nvGrpSpPr>
        <p:grpSpPr>
          <a:xfrm>
            <a:off x="6188302" y="1410146"/>
            <a:ext cx="5184183" cy="4949245"/>
            <a:chOff x="6188302" y="1410146"/>
            <a:chExt cx="5184183" cy="4949245"/>
          </a:xfrm>
          <a:solidFill>
            <a:schemeClr val="accent1"/>
          </a:solidFill>
        </p:grpSpPr>
        <p:sp>
          <p:nvSpPr>
            <p:cNvPr id="6" name="Rectangle 5">
              <a:extLst>
                <a:ext uri="{FF2B5EF4-FFF2-40B4-BE49-F238E27FC236}">
                  <a16:creationId xmlns:a16="http://schemas.microsoft.com/office/drawing/2014/main" id="{13148576-F793-026E-4E4E-765D1669CDD9}"/>
                </a:ext>
                <a:ext uri="{C183D7F6-B498-43B3-948B-1728B52AA6E4}">
                  <adec:decorative xmlns:adec="http://schemas.microsoft.com/office/drawing/2017/decorative" val="1"/>
                </a:ext>
              </a:extLst>
            </p:cNvPr>
            <p:cNvSpPr/>
            <p:nvPr/>
          </p:nvSpPr>
          <p:spPr>
            <a:xfrm>
              <a:off x="6188302" y="1521691"/>
              <a:ext cx="5184183" cy="4837700"/>
            </a:xfrm>
            <a:prstGeom prst="rect">
              <a:avLst/>
            </a:prstGeom>
            <a:grp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7" name="Picture 6">
              <a:extLst>
                <a:ext uri="{FF2B5EF4-FFF2-40B4-BE49-F238E27FC236}">
                  <a16:creationId xmlns:a16="http://schemas.microsoft.com/office/drawing/2014/main" id="{3C617A3C-4E4C-3E5A-16DC-06F0155520F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l="-559" t="-2854" r="-476"/>
            <a:stretch/>
          </p:blipFill>
          <p:spPr>
            <a:xfrm>
              <a:off x="7412437" y="5227510"/>
              <a:ext cx="2864130" cy="536330"/>
            </a:xfrm>
            <a:prstGeom prst="rect">
              <a:avLst/>
            </a:prstGeom>
            <a:grpFill/>
            <a:effectLst/>
          </p:spPr>
        </p:pic>
        <p:sp>
          <p:nvSpPr>
            <p:cNvPr id="8" name="TextBox 7">
              <a:extLst>
                <a:ext uri="{FF2B5EF4-FFF2-40B4-BE49-F238E27FC236}">
                  <a16:creationId xmlns:a16="http://schemas.microsoft.com/office/drawing/2014/main" id="{7412D80B-9E3A-5F6F-05A0-CEC6B9A70F44}"/>
                </a:ext>
              </a:extLst>
            </p:cNvPr>
            <p:cNvSpPr txBox="1"/>
            <p:nvPr/>
          </p:nvSpPr>
          <p:spPr>
            <a:xfrm>
              <a:off x="7331221" y="4705930"/>
              <a:ext cx="2925264" cy="369332"/>
            </a:xfrm>
            <a:prstGeom prst="rect">
              <a:avLst/>
            </a:prstGeom>
            <a:grpFill/>
          </p:spPr>
          <p:txBody>
            <a:bodyPr wrap="square" lIns="0" tIns="0" rIns="0" bIns="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Workload-driven infrastructure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tx2"/>
                  </a:solidFill>
                  <a:effectLst/>
                  <a:uLnTx/>
                  <a:uFillTx/>
                  <a:latin typeface="Arial"/>
                  <a:ea typeface="+mn-ea"/>
                  <a:cs typeface="+mn-cs"/>
                </a:rPr>
                <a:t>Storage  |  Server |  Networking</a:t>
              </a:r>
            </a:p>
          </p:txBody>
        </p:sp>
        <p:sp>
          <p:nvSpPr>
            <p:cNvPr id="9" name="TextBox 8">
              <a:extLst>
                <a:ext uri="{FF2B5EF4-FFF2-40B4-BE49-F238E27FC236}">
                  <a16:creationId xmlns:a16="http://schemas.microsoft.com/office/drawing/2014/main" id="{413DA23B-B4AF-A158-E416-91BFA2F4109C}"/>
                </a:ext>
              </a:extLst>
            </p:cNvPr>
            <p:cNvSpPr txBox="1"/>
            <p:nvPr/>
          </p:nvSpPr>
          <p:spPr>
            <a:xfrm>
              <a:off x="7317761" y="5823039"/>
              <a:ext cx="2925264" cy="369332"/>
            </a:xfrm>
            <a:prstGeom prst="rect">
              <a:avLst/>
            </a:prstGeom>
            <a:grpFill/>
          </p:spPr>
          <p:txBody>
            <a:bodyPr wrap="square" lIns="0" tIns="0" rIns="0" bIns="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Cyber resilience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tx2"/>
                  </a:solidFill>
                  <a:effectLst/>
                  <a:uLnTx/>
                  <a:uFillTx/>
                  <a:latin typeface="Arial"/>
                  <a:ea typeface="+mn-ea"/>
                  <a:cs typeface="+mn-cs"/>
                </a:rPr>
                <a:t>Data protection, backup, and cyber recovery</a:t>
              </a:r>
            </a:p>
          </p:txBody>
        </p:sp>
        <p:sp>
          <p:nvSpPr>
            <p:cNvPr id="12" name="Rectangle 11">
              <a:extLst>
                <a:ext uri="{FF2B5EF4-FFF2-40B4-BE49-F238E27FC236}">
                  <a16:creationId xmlns:a16="http://schemas.microsoft.com/office/drawing/2014/main" id="{56A08D62-20A4-9532-17BC-D4FB001354BB}"/>
                </a:ext>
                <a:ext uri="{C183D7F6-B498-43B3-948B-1728B52AA6E4}">
                  <adec:decorative xmlns:adec="http://schemas.microsoft.com/office/drawing/2017/decorative" val="1"/>
                </a:ext>
              </a:extLst>
            </p:cNvPr>
            <p:cNvSpPr/>
            <p:nvPr/>
          </p:nvSpPr>
          <p:spPr>
            <a:xfrm>
              <a:off x="6716418" y="1410146"/>
              <a:ext cx="4095078" cy="184399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id="{7257A99F-E5BB-67A9-B5A8-774421872887}"/>
                </a:ext>
                <a:ext uri="{C183D7F6-B498-43B3-948B-1728B52AA6E4}">
                  <adec:decorative xmlns:adec="http://schemas.microsoft.com/office/drawing/2017/decorative" val="1"/>
                </a:ext>
              </a:extLst>
            </p:cNvPr>
            <p:cNvGrpSpPr/>
            <p:nvPr/>
          </p:nvGrpSpPr>
          <p:grpSpPr>
            <a:xfrm flipV="1">
              <a:off x="6800369" y="2091706"/>
              <a:ext cx="3878851" cy="4054344"/>
              <a:chOff x="7307094" y="4422377"/>
              <a:chExt cx="2677182" cy="362635"/>
            </a:xfrm>
            <a:grpFill/>
          </p:grpSpPr>
          <p:cxnSp>
            <p:nvCxnSpPr>
              <p:cNvPr id="14" name="Straight Connector 13">
                <a:extLst>
                  <a:ext uri="{FF2B5EF4-FFF2-40B4-BE49-F238E27FC236}">
                    <a16:creationId xmlns:a16="http://schemas.microsoft.com/office/drawing/2014/main" id="{F099D320-6316-3351-6EBD-11B0E80DDA0B}"/>
                  </a:ext>
                </a:extLst>
              </p:cNvPr>
              <p:cNvCxnSpPr>
                <a:cxnSpLocks/>
              </p:cNvCxnSpPr>
              <p:nvPr/>
            </p:nvCxnSpPr>
            <p:spPr>
              <a:xfrm>
                <a:off x="9984276" y="4422377"/>
                <a:ext cx="0" cy="362635"/>
              </a:xfrm>
              <a:prstGeom prst="line">
                <a:avLst/>
              </a:prstGeom>
              <a:grpFill/>
              <a:ln w="12700">
                <a:solidFill>
                  <a:schemeClr val="accent1">
                    <a:lumMod val="25000"/>
                    <a:lumOff val="75000"/>
                  </a:schemeClr>
                </a:solidFill>
                <a:headEnd type="none"/>
                <a:tailEnd type="arrow" w="med" len="sm"/>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61C5107-BA96-6D36-74DB-21B2A0B8B69D}"/>
                  </a:ext>
                </a:extLst>
              </p:cNvPr>
              <p:cNvCxnSpPr>
                <a:cxnSpLocks/>
              </p:cNvCxnSpPr>
              <p:nvPr/>
            </p:nvCxnSpPr>
            <p:spPr>
              <a:xfrm>
                <a:off x="7307094" y="4422377"/>
                <a:ext cx="0" cy="362635"/>
              </a:xfrm>
              <a:prstGeom prst="line">
                <a:avLst/>
              </a:prstGeom>
              <a:grpFill/>
              <a:ln w="12700">
                <a:solidFill>
                  <a:schemeClr val="accent1">
                    <a:lumMod val="25000"/>
                    <a:lumOff val="75000"/>
                  </a:schemeClr>
                </a:solidFill>
                <a:headEnd type="none"/>
                <a:tailEnd type="arrow" w="med" len="sm"/>
              </a:ln>
            </p:spPr>
            <p:style>
              <a:lnRef idx="1">
                <a:schemeClr val="accent1"/>
              </a:lnRef>
              <a:fillRef idx="0">
                <a:schemeClr val="accent1"/>
              </a:fillRef>
              <a:effectRef idx="0">
                <a:schemeClr val="accent1"/>
              </a:effectRef>
              <a:fontRef idx="minor">
                <a:schemeClr val="tx1"/>
              </a:fontRef>
            </p:style>
          </p:cxnSp>
        </p:grpSp>
        <p:sp>
          <p:nvSpPr>
            <p:cNvPr id="16" name="Rectangle 15">
              <a:extLst>
                <a:ext uri="{FF2B5EF4-FFF2-40B4-BE49-F238E27FC236}">
                  <a16:creationId xmlns:a16="http://schemas.microsoft.com/office/drawing/2014/main" id="{9CA43F9F-BFF5-165F-FD92-9DDBD71CB78F}"/>
                </a:ext>
              </a:extLst>
            </p:cNvPr>
            <p:cNvSpPr/>
            <p:nvPr/>
          </p:nvSpPr>
          <p:spPr>
            <a:xfrm>
              <a:off x="7158076" y="2794799"/>
              <a:ext cx="3289572" cy="363785"/>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Hypervisor agnostic</a:t>
              </a:r>
            </a:p>
          </p:txBody>
        </p:sp>
        <p:sp>
          <p:nvSpPr>
            <p:cNvPr id="17" name="Rectangle 16">
              <a:extLst>
                <a:ext uri="{FF2B5EF4-FFF2-40B4-BE49-F238E27FC236}">
                  <a16:creationId xmlns:a16="http://schemas.microsoft.com/office/drawing/2014/main" id="{3F83FA45-DAF1-1B46-BF9A-96B8B4E56B65}"/>
                </a:ext>
              </a:extLst>
            </p:cNvPr>
            <p:cNvSpPr/>
            <p:nvPr/>
          </p:nvSpPr>
          <p:spPr>
            <a:xfrm>
              <a:off x="7158076" y="1910997"/>
              <a:ext cx="3289572" cy="363785"/>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Public cloud and SaaS flexibility</a:t>
              </a:r>
            </a:p>
          </p:txBody>
        </p:sp>
        <p:sp>
          <p:nvSpPr>
            <p:cNvPr id="18" name="Rectangle 17">
              <a:extLst>
                <a:ext uri="{FF2B5EF4-FFF2-40B4-BE49-F238E27FC236}">
                  <a16:creationId xmlns:a16="http://schemas.microsoft.com/office/drawing/2014/main" id="{68EA57CE-81F5-C334-D011-B3F723E4C9A9}"/>
                </a:ext>
              </a:extLst>
            </p:cNvPr>
            <p:cNvSpPr/>
            <p:nvPr/>
          </p:nvSpPr>
          <p:spPr>
            <a:xfrm>
              <a:off x="7158076" y="2352898"/>
              <a:ext cx="3289572" cy="363785"/>
            </a:xfrm>
            <a:prstGeom prst="rect">
              <a:avLst/>
            </a:prstGeom>
            <a:solidFill>
              <a:schemeClr val="accent1">
                <a:lumMod val="25000"/>
                <a:lumOff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D2155"/>
                  </a:solidFill>
                  <a:effectLst/>
                  <a:uLnTx/>
                  <a:uFillTx/>
                  <a:latin typeface="Arial"/>
                  <a:ea typeface="+mn-ea"/>
                  <a:cs typeface="+mn-cs"/>
                </a:rPr>
                <a:t>API-driven and open-source</a:t>
              </a:r>
            </a:p>
          </p:txBody>
        </p:sp>
        <p:sp>
          <p:nvSpPr>
            <p:cNvPr id="19" name="TextBox 18">
              <a:extLst>
                <a:ext uri="{FF2B5EF4-FFF2-40B4-BE49-F238E27FC236}">
                  <a16:creationId xmlns:a16="http://schemas.microsoft.com/office/drawing/2014/main" id="{2D7EC9E2-3968-1D6A-A293-B0E869CE7366}"/>
                </a:ext>
              </a:extLst>
            </p:cNvPr>
            <p:cNvSpPr txBox="1"/>
            <p:nvPr/>
          </p:nvSpPr>
          <p:spPr>
            <a:xfrm>
              <a:off x="7370616" y="1546132"/>
              <a:ext cx="2872409" cy="215444"/>
            </a:xfrm>
            <a:prstGeom prst="rect">
              <a:avLst/>
            </a:prstGeom>
            <a:noFill/>
          </p:spPr>
          <p:txBody>
            <a:bodyPr wrap="squar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Open and integrated ecosystem</a:t>
              </a:r>
            </a:p>
          </p:txBody>
        </p:sp>
        <p:sp>
          <p:nvSpPr>
            <p:cNvPr id="45" name="TextBox 44">
              <a:extLst>
                <a:ext uri="{FF2B5EF4-FFF2-40B4-BE49-F238E27FC236}">
                  <a16:creationId xmlns:a16="http://schemas.microsoft.com/office/drawing/2014/main" id="{B8FC37BD-9573-830D-4A9F-5B560649773C}"/>
                </a:ext>
              </a:extLst>
            </p:cNvPr>
            <p:cNvSpPr txBox="1"/>
            <p:nvPr/>
          </p:nvSpPr>
          <p:spPr>
            <a:xfrm>
              <a:off x="7119909" y="3324759"/>
              <a:ext cx="3289572" cy="215444"/>
            </a:xfrm>
            <a:prstGeom prst="rect">
              <a:avLst/>
            </a:prstGeom>
            <a:grpFill/>
          </p:spPr>
          <p:txBody>
            <a:bodyPr wrap="squar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Arial"/>
                  <a:ea typeface="+mn-ea"/>
                  <a:cs typeface="+mn-cs"/>
                </a:rPr>
                <a:t>Consistent management &amp; operations</a:t>
              </a:r>
            </a:p>
          </p:txBody>
        </p:sp>
        <p:pic>
          <p:nvPicPr>
            <p:cNvPr id="10" name="Picture 9" descr="Image of Dell PowerStore hardware.">
              <a:extLst>
                <a:ext uri="{FF2B5EF4-FFF2-40B4-BE49-F238E27FC236}">
                  <a16:creationId xmlns:a16="http://schemas.microsoft.com/office/drawing/2014/main" id="{246F24A5-A507-E119-3DD0-4CD77B7A4151}"/>
                </a:ext>
              </a:extLst>
            </p:cNvPr>
            <p:cNvPicPr>
              <a:picLocks noChangeAspect="1"/>
            </p:cNvPicPr>
            <p:nvPr/>
          </p:nvPicPr>
          <p:blipFill>
            <a:blip r:embed="rId4"/>
            <a:stretch>
              <a:fillRect/>
            </a:stretch>
          </p:blipFill>
          <p:spPr>
            <a:xfrm>
              <a:off x="7412437" y="3614435"/>
              <a:ext cx="2876382" cy="703664"/>
            </a:xfrm>
            <a:prstGeom prst="rect">
              <a:avLst/>
            </a:prstGeom>
            <a:grpFill/>
            <a:effectLst/>
          </p:spPr>
        </p:pic>
        <p:pic>
          <p:nvPicPr>
            <p:cNvPr id="11" name="Picture 10">
              <a:extLst>
                <a:ext uri="{FF2B5EF4-FFF2-40B4-BE49-F238E27FC236}">
                  <a16:creationId xmlns:a16="http://schemas.microsoft.com/office/drawing/2014/main" id="{62EEFF6B-9599-CF8D-479C-6A334F987E64}"/>
                </a:ext>
                <a:ext uri="{C183D7F6-B498-43B3-948B-1728B52AA6E4}">
                  <adec:decorative xmlns:adec="http://schemas.microsoft.com/office/drawing/2017/decorative" val="1"/>
                </a:ext>
              </a:extLst>
            </p:cNvPr>
            <p:cNvPicPr>
              <a:picLocks noChangeAspect="1" noChangeArrowheads="1"/>
            </p:cNvPicPr>
            <p:nvPr/>
          </p:nvPicPr>
          <p:blipFill>
            <a:blip r:embed="rId5"/>
            <a:srcRect t="41018" b="41018"/>
            <a:stretch/>
          </p:blipFill>
          <p:spPr bwMode="auto">
            <a:xfrm>
              <a:off x="7265213" y="4102879"/>
              <a:ext cx="3158577" cy="536574"/>
            </a:xfrm>
            <a:prstGeom prst="rect">
              <a:avLst/>
            </a:prstGeom>
            <a:grpFill/>
            <a:effectLst/>
          </p:spPr>
        </p:pic>
        <p:grpSp>
          <p:nvGrpSpPr>
            <p:cNvPr id="57" name="Group 56">
              <a:extLst>
                <a:ext uri="{FF2B5EF4-FFF2-40B4-BE49-F238E27FC236}">
                  <a16:creationId xmlns:a16="http://schemas.microsoft.com/office/drawing/2014/main" id="{BFB85722-24FD-9B53-6595-E48CFA5869B3}"/>
                </a:ext>
              </a:extLst>
            </p:cNvPr>
            <p:cNvGrpSpPr/>
            <p:nvPr/>
          </p:nvGrpSpPr>
          <p:grpSpPr>
            <a:xfrm>
              <a:off x="6926437" y="3687373"/>
              <a:ext cx="1296162" cy="877862"/>
              <a:chOff x="4399093" y="3119138"/>
              <a:chExt cx="3393814" cy="2298555"/>
            </a:xfrm>
            <a:grpFill/>
          </p:grpSpPr>
          <p:pic>
            <p:nvPicPr>
              <p:cNvPr id="51" name="Picture 50">
                <a:extLst>
                  <a:ext uri="{FF2B5EF4-FFF2-40B4-BE49-F238E27FC236}">
                    <a16:creationId xmlns:a16="http://schemas.microsoft.com/office/drawing/2014/main" id="{1393CD9C-7C63-71D5-77DD-E0B7A82DAC10}"/>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100000" l="2238" r="96867">
                            <a14:foregroundMark x1="3491" y1="95225" x2="3491" y2="95225"/>
                            <a14:foregroundMark x1="5640" y1="98499" x2="5640" y2="98499"/>
                            <a14:foregroundMark x1="26589" y1="98090" x2="26589" y2="98090"/>
                            <a14:foregroundMark x1="25873" y1="97817" x2="25873" y2="97817"/>
                            <a14:foregroundMark x1="27484" y1="98226" x2="27484" y2="98226"/>
                            <a14:foregroundMark x1="30886" y1="98090" x2="30886" y2="98090"/>
                            <a14:foregroundMark x1="24351" y1="97817" x2="24351" y2="97817"/>
                            <a14:foregroundMark x1="19875" y1="98226" x2="19875" y2="98226"/>
                            <a14:foregroundMark x1="2238" y1="97817" x2="2238" y2="97817"/>
                            <a14:foregroundMark x1="96956" y1="97817" x2="96956" y2="97817"/>
                          </a14:backgroundRemoval>
                        </a14:imgEffect>
                      </a14:imgLayer>
                    </a14:imgProps>
                  </a:ext>
                  <a:ext uri="{28A0092B-C50C-407E-A947-70E740481C1C}">
                    <a14:useLocalDpi xmlns:a14="http://schemas.microsoft.com/office/drawing/2010/main"/>
                  </a:ext>
                </a:extLst>
              </a:blip>
              <a:srcRect/>
              <a:stretch/>
            </p:blipFill>
            <p:spPr>
              <a:xfrm>
                <a:off x="4399093" y="3119138"/>
                <a:ext cx="3393814" cy="2166152"/>
              </a:xfrm>
              <a:prstGeom prst="rect">
                <a:avLst/>
              </a:prstGeom>
              <a:noFill/>
              <a:effectLst>
                <a:reflection blurRad="63500" stA="40000" endPos="10000" dir="5400000" sy="-100000" algn="bl" rotWithShape="0"/>
              </a:effectLst>
            </p:spPr>
          </p:pic>
          <p:pic>
            <p:nvPicPr>
              <p:cNvPr id="52" name="Picture 51">
                <a:extLst>
                  <a:ext uri="{FF2B5EF4-FFF2-40B4-BE49-F238E27FC236}">
                    <a16:creationId xmlns:a16="http://schemas.microsoft.com/office/drawing/2014/main" id="{4F555F60-2252-E453-49F6-2E1EBC76442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730287" y="3222766"/>
                <a:ext cx="2701704" cy="1489012"/>
              </a:xfrm>
              <a:prstGeom prst="rect">
                <a:avLst/>
              </a:prstGeom>
              <a:grpFill/>
              <a:effectLst>
                <a:softEdge rad="12700"/>
              </a:effectLst>
            </p:spPr>
          </p:pic>
          <p:sp>
            <p:nvSpPr>
              <p:cNvPr id="53" name="Rectangle 52">
                <a:extLst>
                  <a:ext uri="{FF2B5EF4-FFF2-40B4-BE49-F238E27FC236}">
                    <a16:creationId xmlns:a16="http://schemas.microsoft.com/office/drawing/2014/main" id="{EFC1BC92-060F-62B6-25F2-72E095E699C7}"/>
                  </a:ext>
                  <a:ext uri="{C183D7F6-B498-43B3-948B-1728B52AA6E4}">
                    <adec:decorative xmlns:adec="http://schemas.microsoft.com/office/drawing/2017/decorative" val="1"/>
                  </a:ext>
                </a:extLst>
              </p:cNvPr>
              <p:cNvSpPr/>
              <p:nvPr/>
            </p:nvSpPr>
            <p:spPr>
              <a:xfrm>
                <a:off x="4764317" y="3248260"/>
                <a:ext cx="459880" cy="119709"/>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00" b="0" i="0" u="none" strike="noStrike" kern="1200" cap="none" spc="0" normalizeH="0" baseline="0" noProof="0">
                    <a:ln>
                      <a:noFill/>
                    </a:ln>
                    <a:solidFill>
                      <a:schemeClr val="bg1"/>
                    </a:solidFill>
                    <a:effectLst/>
                    <a:uLnTx/>
                    <a:uFillTx/>
                    <a:latin typeface="Arial"/>
                    <a:ea typeface="+mn-ea"/>
                    <a:cs typeface="+mn-cs"/>
                  </a:rPr>
                  <a:t>Dell AIOps</a:t>
                </a:r>
              </a:p>
            </p:txBody>
          </p:sp>
          <p:pic>
            <p:nvPicPr>
              <p:cNvPr id="54" name="Picture 53">
                <a:extLst>
                  <a:ext uri="{FF2B5EF4-FFF2-40B4-BE49-F238E27FC236}">
                    <a16:creationId xmlns:a16="http://schemas.microsoft.com/office/drawing/2014/main" id="{06C2B80F-E9E8-CE9E-8334-87B0876E27EB}"/>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3928" b="95986" l="8682" r="95177">
                            <a14:foregroundMark x1="34405" y1="8198" x2="34405" y2="8198"/>
                            <a14:foregroundMark x1="69453" y1="6746" x2="69453" y2="6746"/>
                            <a14:foregroundMark x1="68328" y1="95986" x2="68328" y2="95986"/>
                            <a14:foregroundMark x1="93569" y1="95559" x2="93569" y2="95559"/>
                            <a14:foregroundMark x1="77974" y1="3928" x2="77974" y2="3928"/>
                            <a14:foregroundMark x1="68650" y1="3928" x2="68650" y2="3928"/>
                            <a14:foregroundMark x1="59003" y1="4270" x2="59003" y2="4270"/>
                            <a14:foregroundMark x1="9003" y1="38002" x2="9003" y2="38002"/>
                            <a14:foregroundMark x1="9003" y1="43638" x2="9003" y2="43638"/>
                            <a14:foregroundMark x1="89550" y1="4953" x2="89550" y2="4953"/>
                            <a14:foregroundMark x1="11415" y1="5722" x2="11415" y2="5722"/>
                            <a14:foregroundMark x1="8682" y1="45687" x2="8682" y2="45687"/>
                            <a14:foregroundMark x1="9164" y1="61827" x2="9164" y2="61827"/>
                            <a14:foregroundMark x1="8682" y1="65500" x2="8682" y2="65500"/>
                            <a14:foregroundMark x1="9003" y1="68232" x2="9003" y2="68232"/>
                            <a14:foregroundMark x1="8682" y1="14859" x2="8682" y2="14859"/>
                            <a14:foregroundMark x1="91318" y1="5465" x2="91318" y2="5465"/>
                            <a14:foregroundMark x1="95177" y1="9564" x2="95177" y2="9564"/>
                          </a14:backgroundRemoval>
                        </a14:imgEffect>
                      </a14:imgLayer>
                    </a14:imgProps>
                  </a:ext>
                  <a:ext uri="{28A0092B-C50C-407E-A947-70E740481C1C}">
                    <a14:useLocalDpi xmlns:a14="http://schemas.microsoft.com/office/drawing/2010/main"/>
                  </a:ext>
                </a:extLst>
              </a:blip>
              <a:srcRect/>
              <a:stretch/>
            </p:blipFill>
            <p:spPr>
              <a:xfrm>
                <a:off x="6886303" y="3813124"/>
                <a:ext cx="875386" cy="1604569"/>
              </a:xfrm>
              <a:prstGeom prst="rect">
                <a:avLst/>
              </a:prstGeom>
              <a:grpFill/>
              <a:effectLst>
                <a:reflection blurRad="63500" stA="40000" endPos="10000" dir="5400000" sy="-100000" algn="bl" rotWithShape="0"/>
              </a:effectLst>
            </p:spPr>
          </p:pic>
          <p:pic>
            <p:nvPicPr>
              <p:cNvPr id="55" name="1D85DDA7-1190-4C34-A51B-F2C8E85E2C09">
                <a:extLst>
                  <a:ext uri="{FF2B5EF4-FFF2-40B4-BE49-F238E27FC236}">
                    <a16:creationId xmlns:a16="http://schemas.microsoft.com/office/drawing/2014/main" id="{B042C053-E5DD-39A8-88ED-063C5EBDF617}"/>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6981845" y="3959619"/>
                <a:ext cx="722567" cy="128463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56" name="Rectangle 55">
                <a:extLst>
                  <a:ext uri="{FF2B5EF4-FFF2-40B4-BE49-F238E27FC236}">
                    <a16:creationId xmlns:a16="http://schemas.microsoft.com/office/drawing/2014/main" id="{6013DFBB-D386-FB96-D655-047A8F3FF9F6}"/>
                  </a:ext>
                </a:extLst>
              </p:cNvPr>
              <p:cNvSpPr/>
              <p:nvPr/>
            </p:nvSpPr>
            <p:spPr>
              <a:xfrm>
                <a:off x="6981845" y="4015425"/>
                <a:ext cx="708514" cy="5509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 b="0" i="0" u="none" strike="noStrike" kern="1200" cap="none" spc="0" normalizeH="0" baseline="0" noProof="0">
                    <a:ln>
                      <a:noFill/>
                    </a:ln>
                    <a:solidFill>
                      <a:schemeClr val="tx2"/>
                    </a:solidFill>
                    <a:effectLst/>
                    <a:uLnTx/>
                    <a:uFillTx/>
                    <a:latin typeface="Arial"/>
                    <a:ea typeface="+mn-ea"/>
                    <a:cs typeface="+mn-cs"/>
                  </a:rPr>
                  <a:t>Dell AIOps</a:t>
                </a:r>
              </a:p>
            </p:txBody>
          </p:sp>
        </p:grpSp>
        <p:grpSp>
          <p:nvGrpSpPr>
            <p:cNvPr id="63" name="Group 62">
              <a:extLst>
                <a:ext uri="{FF2B5EF4-FFF2-40B4-BE49-F238E27FC236}">
                  <a16:creationId xmlns:a16="http://schemas.microsoft.com/office/drawing/2014/main" id="{F0B6847C-BD5C-A925-C847-C316D2701941}"/>
                </a:ext>
              </a:extLst>
            </p:cNvPr>
            <p:cNvGrpSpPr/>
            <p:nvPr/>
          </p:nvGrpSpPr>
          <p:grpSpPr>
            <a:xfrm>
              <a:off x="6850791" y="5158533"/>
              <a:ext cx="1280702" cy="817427"/>
              <a:chOff x="6091557" y="5101786"/>
              <a:chExt cx="1539328" cy="982499"/>
            </a:xfrm>
            <a:grpFill/>
          </p:grpSpPr>
          <p:pic>
            <p:nvPicPr>
              <p:cNvPr id="60" name="Picture 59">
                <a:extLst>
                  <a:ext uri="{FF2B5EF4-FFF2-40B4-BE49-F238E27FC236}">
                    <a16:creationId xmlns:a16="http://schemas.microsoft.com/office/drawing/2014/main" id="{16C79CE0-4FF3-1A18-3171-E5A4BA4C71E5}"/>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100000" l="2238" r="96867">
                            <a14:foregroundMark x1="3491" y1="95225" x2="3491" y2="95225"/>
                            <a14:foregroundMark x1="5640" y1="98499" x2="5640" y2="98499"/>
                            <a14:foregroundMark x1="26589" y1="98090" x2="26589" y2="98090"/>
                            <a14:foregroundMark x1="25873" y1="97817" x2="25873" y2="97817"/>
                            <a14:foregroundMark x1="27484" y1="98226" x2="27484" y2="98226"/>
                            <a14:foregroundMark x1="30886" y1="98090" x2="30886" y2="98090"/>
                            <a14:foregroundMark x1="24351" y1="97817" x2="24351" y2="97817"/>
                            <a14:foregroundMark x1="19875" y1="98226" x2="19875" y2="98226"/>
                            <a14:foregroundMark x1="2238" y1="97817" x2="2238" y2="97817"/>
                            <a14:foregroundMark x1="96956" y1="97817" x2="96956" y2="97817"/>
                          </a14:backgroundRemoval>
                        </a14:imgEffect>
                      </a14:imgLayer>
                    </a14:imgProps>
                  </a:ext>
                  <a:ext uri="{28A0092B-C50C-407E-A947-70E740481C1C}">
                    <a14:useLocalDpi xmlns:a14="http://schemas.microsoft.com/office/drawing/2010/main"/>
                  </a:ext>
                </a:extLst>
              </a:blip>
              <a:srcRect/>
              <a:stretch/>
            </p:blipFill>
            <p:spPr>
              <a:xfrm>
                <a:off x="6091557" y="5101786"/>
                <a:ext cx="1539328" cy="982499"/>
              </a:xfrm>
              <a:prstGeom prst="rect">
                <a:avLst/>
              </a:prstGeom>
              <a:noFill/>
              <a:effectLst>
                <a:reflection blurRad="63500" stA="40000" endPos="10000" dir="5400000" sy="-100000" algn="bl" rotWithShape="0"/>
              </a:effectLst>
            </p:spPr>
          </p:pic>
          <p:grpSp>
            <p:nvGrpSpPr>
              <p:cNvPr id="62" name="Group 61">
                <a:extLst>
                  <a:ext uri="{FF2B5EF4-FFF2-40B4-BE49-F238E27FC236}">
                    <a16:creationId xmlns:a16="http://schemas.microsoft.com/office/drawing/2014/main" id="{A4996B84-8928-FD92-F608-7A4050D5A5BD}"/>
                  </a:ext>
                </a:extLst>
              </p:cNvPr>
              <p:cNvGrpSpPr/>
              <p:nvPr/>
            </p:nvGrpSpPr>
            <p:grpSpPr>
              <a:xfrm>
                <a:off x="6239056" y="5140214"/>
                <a:ext cx="1202376" cy="682034"/>
                <a:chOff x="6239056" y="5140214"/>
                <a:chExt cx="1202376" cy="682034"/>
              </a:xfrm>
              <a:grpFill/>
            </p:grpSpPr>
            <p:sp>
              <p:nvSpPr>
                <p:cNvPr id="61" name="Rectangle 60">
                  <a:extLst>
                    <a:ext uri="{FF2B5EF4-FFF2-40B4-BE49-F238E27FC236}">
                      <a16:creationId xmlns:a16="http://schemas.microsoft.com/office/drawing/2014/main" id="{390D72DD-8BF7-9186-6115-B846B0B52354}"/>
                    </a:ext>
                  </a:extLst>
                </p:cNvPr>
                <p:cNvSpPr/>
                <p:nvPr/>
              </p:nvSpPr>
              <p:spPr>
                <a:xfrm>
                  <a:off x="6239056" y="5140214"/>
                  <a:ext cx="1194233" cy="682034"/>
                </a:xfrm>
                <a:prstGeom prst="rect">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59" name="Picture 58">
                  <a:extLst>
                    <a:ext uri="{FF2B5EF4-FFF2-40B4-BE49-F238E27FC236}">
                      <a16:creationId xmlns:a16="http://schemas.microsoft.com/office/drawing/2014/main" id="{8DC454A2-2FEF-D9AD-459F-8960DA949A3C}"/>
                    </a:ext>
                  </a:extLst>
                </p:cNvPr>
                <p:cNvPicPr>
                  <a:picLocks noChangeAspect="1"/>
                </p:cNvPicPr>
                <p:nvPr/>
              </p:nvPicPr>
              <p:blipFill>
                <a:blip r:embed="rId12"/>
                <a:srcRect b="715"/>
                <a:stretch/>
              </p:blipFill>
              <p:spPr>
                <a:xfrm>
                  <a:off x="6247197" y="5147118"/>
                  <a:ext cx="1194235" cy="579563"/>
                </a:xfrm>
                <a:prstGeom prst="rect">
                  <a:avLst/>
                </a:prstGeom>
                <a:grpFill/>
                <a:ln w="12700">
                  <a:noFill/>
                </a:ln>
              </p:spPr>
            </p:pic>
          </p:grpSp>
        </p:grpSp>
      </p:grpSp>
      <p:grpSp>
        <p:nvGrpSpPr>
          <p:cNvPr id="64" name="Graphic 91">
            <a:extLst>
              <a:ext uri="{FF2B5EF4-FFF2-40B4-BE49-F238E27FC236}">
                <a16:creationId xmlns:a16="http://schemas.microsoft.com/office/drawing/2014/main" id="{C30431A6-7D10-4FAF-CAAD-FA569EC89467}"/>
              </a:ext>
              <a:ext uri="{C183D7F6-B498-43B3-948B-1728B52AA6E4}">
                <adec:decorative xmlns:adec="http://schemas.microsoft.com/office/drawing/2017/decorative" val="1"/>
              </a:ext>
            </a:extLst>
          </p:cNvPr>
          <p:cNvGrpSpPr>
            <a:grpSpLocks noChangeAspect="1"/>
          </p:cNvGrpSpPr>
          <p:nvPr/>
        </p:nvGrpSpPr>
        <p:grpSpPr>
          <a:xfrm>
            <a:off x="788747" y="2289544"/>
            <a:ext cx="329293" cy="320040"/>
            <a:chOff x="8525024" y="5335768"/>
            <a:chExt cx="243138" cy="236306"/>
          </a:xfrm>
          <a:noFill/>
        </p:grpSpPr>
        <p:sp>
          <p:nvSpPr>
            <p:cNvPr id="65" name="Freeform: Shape 123">
              <a:extLst>
                <a:ext uri="{FF2B5EF4-FFF2-40B4-BE49-F238E27FC236}">
                  <a16:creationId xmlns:a16="http://schemas.microsoft.com/office/drawing/2014/main" id="{93BEB8EB-C7C0-2881-C4EB-2D2ED8758339}"/>
                </a:ext>
              </a:extLst>
            </p:cNvPr>
            <p:cNvSpPr/>
            <p:nvPr/>
          </p:nvSpPr>
          <p:spPr>
            <a:xfrm>
              <a:off x="8531622" y="5335768"/>
              <a:ext cx="236541" cy="236306"/>
            </a:xfrm>
            <a:custGeom>
              <a:avLst/>
              <a:gdLst>
                <a:gd name="connsiteX0" fmla="*/ 204310 w 236541"/>
                <a:gd name="connsiteY0" fmla="*/ 66158 h 236306"/>
                <a:gd name="connsiteX1" fmla="*/ 169225 w 236541"/>
                <a:gd name="connsiteY1" fmla="*/ 66158 h 236306"/>
                <a:gd name="connsiteX2" fmla="*/ 169225 w 236541"/>
                <a:gd name="connsiteY2" fmla="*/ 31073 h 236306"/>
                <a:gd name="connsiteX3" fmla="*/ 169225 w 236541"/>
                <a:gd name="connsiteY3" fmla="*/ 31073 h 236306"/>
                <a:gd name="connsiteX4" fmla="*/ 195140 w 236541"/>
                <a:gd name="connsiteY4" fmla="*/ 5158 h 236306"/>
                <a:gd name="connsiteX5" fmla="*/ 122977 w 236541"/>
                <a:gd name="connsiteY5" fmla="*/ 19113 h 236306"/>
                <a:gd name="connsiteX6" fmla="*/ 113807 w 236541"/>
                <a:gd name="connsiteY6" fmla="*/ 88086 h 236306"/>
                <a:gd name="connsiteX7" fmla="*/ 20912 w 236541"/>
                <a:gd name="connsiteY7" fmla="*/ 180981 h 236306"/>
                <a:gd name="connsiteX8" fmla="*/ 6559 w 236541"/>
                <a:gd name="connsiteY8" fmla="*/ 228824 h 236306"/>
                <a:gd name="connsiteX9" fmla="*/ 55997 w 236541"/>
                <a:gd name="connsiteY9" fmla="*/ 216464 h 236306"/>
                <a:gd name="connsiteX10" fmla="*/ 148892 w 236541"/>
                <a:gd name="connsiteY10" fmla="*/ 123570 h 236306"/>
                <a:gd name="connsiteX11" fmla="*/ 219460 w 236541"/>
                <a:gd name="connsiteY11" fmla="*/ 114001 h 236306"/>
                <a:gd name="connsiteX12" fmla="*/ 230225 w 236541"/>
                <a:gd name="connsiteY12" fmla="*/ 40243 h 236306"/>
                <a:gd name="connsiteX13" fmla="*/ 204310 w 236541"/>
                <a:gd name="connsiteY13" fmla="*/ 66158 h 236306"/>
                <a:gd name="connsiteX14" fmla="*/ 204310 w 236541"/>
                <a:gd name="connsiteY14" fmla="*/ 66158 h 236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6541" h="236306">
                  <a:moveTo>
                    <a:pt x="204310" y="66158"/>
                  </a:moveTo>
                  <a:cubicBezTo>
                    <a:pt x="194741" y="75727"/>
                    <a:pt x="178793" y="75727"/>
                    <a:pt x="169225" y="66158"/>
                  </a:cubicBezTo>
                  <a:cubicBezTo>
                    <a:pt x="159656" y="56589"/>
                    <a:pt x="159656" y="40642"/>
                    <a:pt x="169225" y="31073"/>
                  </a:cubicBezTo>
                  <a:lnTo>
                    <a:pt x="169225" y="31073"/>
                  </a:lnTo>
                  <a:lnTo>
                    <a:pt x="195140" y="5158"/>
                  </a:lnTo>
                  <a:cubicBezTo>
                    <a:pt x="171218" y="-4809"/>
                    <a:pt x="142513" y="-423"/>
                    <a:pt x="122977" y="19113"/>
                  </a:cubicBezTo>
                  <a:cubicBezTo>
                    <a:pt x="106630" y="35459"/>
                    <a:pt x="98657" y="62969"/>
                    <a:pt x="113807" y="88086"/>
                  </a:cubicBezTo>
                  <a:lnTo>
                    <a:pt x="20912" y="180981"/>
                  </a:lnTo>
                  <a:cubicBezTo>
                    <a:pt x="2572" y="199321"/>
                    <a:pt x="-7395" y="214471"/>
                    <a:pt x="6559" y="228824"/>
                  </a:cubicBezTo>
                  <a:cubicBezTo>
                    <a:pt x="20513" y="242778"/>
                    <a:pt x="36062" y="236399"/>
                    <a:pt x="55997" y="216464"/>
                  </a:cubicBezTo>
                  <a:lnTo>
                    <a:pt x="148892" y="123570"/>
                  </a:lnTo>
                  <a:cubicBezTo>
                    <a:pt x="178793" y="141112"/>
                    <a:pt x="203114" y="130347"/>
                    <a:pt x="219460" y="114001"/>
                  </a:cubicBezTo>
                  <a:cubicBezTo>
                    <a:pt x="238996" y="94465"/>
                    <a:pt x="240590" y="64165"/>
                    <a:pt x="230225" y="40243"/>
                  </a:cubicBezTo>
                  <a:lnTo>
                    <a:pt x="204310" y="66158"/>
                  </a:lnTo>
                  <a:lnTo>
                    <a:pt x="204310" y="66158"/>
                  </a:lnTo>
                  <a:close/>
                </a:path>
              </a:pathLst>
            </a:custGeom>
            <a:noFill/>
            <a:ln w="952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nvGrpSpPr>
            <p:cNvPr id="66" name="Graphic 91">
              <a:extLst>
                <a:ext uri="{FF2B5EF4-FFF2-40B4-BE49-F238E27FC236}">
                  <a16:creationId xmlns:a16="http://schemas.microsoft.com/office/drawing/2014/main" id="{BA087429-FDED-53F0-8D7F-C3B8AAF97972}"/>
                </a:ext>
              </a:extLst>
            </p:cNvPr>
            <p:cNvGrpSpPr/>
            <p:nvPr/>
          </p:nvGrpSpPr>
          <p:grpSpPr>
            <a:xfrm>
              <a:off x="8525024" y="5336540"/>
              <a:ext cx="230618" cy="230310"/>
              <a:chOff x="8525024" y="5336540"/>
              <a:chExt cx="230618" cy="230310"/>
            </a:xfrm>
            <a:noFill/>
          </p:grpSpPr>
          <p:sp>
            <p:nvSpPr>
              <p:cNvPr id="67" name="Freeform: Shape 125">
                <a:extLst>
                  <a:ext uri="{FF2B5EF4-FFF2-40B4-BE49-F238E27FC236}">
                    <a16:creationId xmlns:a16="http://schemas.microsoft.com/office/drawing/2014/main" id="{0220246A-A14E-7EDD-A474-13A84CF58846}"/>
                  </a:ext>
                </a:extLst>
              </p:cNvPr>
              <p:cNvSpPr/>
              <p:nvPr/>
            </p:nvSpPr>
            <p:spPr>
              <a:xfrm>
                <a:off x="8629481" y="5440997"/>
                <a:ext cx="126161" cy="125853"/>
              </a:xfrm>
              <a:custGeom>
                <a:avLst/>
                <a:gdLst>
                  <a:gd name="connsiteX0" fmla="*/ 118411 w 126161"/>
                  <a:gd name="connsiteY0" fmla="*/ 118012 h 125853"/>
                  <a:gd name="connsiteX1" fmla="*/ 116019 w 126161"/>
                  <a:gd name="connsiteY1" fmla="*/ 79339 h 125853"/>
                  <a:gd name="connsiteX2" fmla="*/ 52228 w 126161"/>
                  <a:gd name="connsiteY2" fmla="*/ 15948 h 125853"/>
                  <a:gd name="connsiteX3" fmla="*/ 0 w 126161"/>
                  <a:gd name="connsiteY3" fmla="*/ 0 h 125853"/>
                  <a:gd name="connsiteX4" fmla="*/ 15948 w 126161"/>
                  <a:gd name="connsiteY4" fmla="*/ 52627 h 125853"/>
                  <a:gd name="connsiteX5" fmla="*/ 79339 w 126161"/>
                  <a:gd name="connsiteY5" fmla="*/ 116019 h 125853"/>
                  <a:gd name="connsiteX6" fmla="*/ 118411 w 126161"/>
                  <a:gd name="connsiteY6" fmla="*/ 118012 h 1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61" h="125853">
                    <a:moveTo>
                      <a:pt x="118411" y="118012"/>
                    </a:moveTo>
                    <a:cubicBezTo>
                      <a:pt x="137150" y="99274"/>
                      <a:pt x="116019" y="79339"/>
                      <a:pt x="116019" y="79339"/>
                    </a:cubicBezTo>
                    <a:lnTo>
                      <a:pt x="52228" y="15948"/>
                    </a:lnTo>
                    <a:lnTo>
                      <a:pt x="0" y="0"/>
                    </a:lnTo>
                    <a:lnTo>
                      <a:pt x="15948" y="52627"/>
                    </a:lnTo>
                    <a:lnTo>
                      <a:pt x="79339" y="116019"/>
                    </a:lnTo>
                    <a:cubicBezTo>
                      <a:pt x="79738" y="116019"/>
                      <a:pt x="99274" y="136751"/>
                      <a:pt x="118411" y="118012"/>
                    </a:cubicBezTo>
                    <a:close/>
                  </a:path>
                </a:pathLst>
              </a:custGeom>
              <a:noFill/>
              <a:ln w="952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68" name="Freeform: Shape 126">
                <a:extLst>
                  <a:ext uri="{FF2B5EF4-FFF2-40B4-BE49-F238E27FC236}">
                    <a16:creationId xmlns:a16="http://schemas.microsoft.com/office/drawing/2014/main" id="{0A6C313F-2F6E-6F9D-1481-FEFB30BE2802}"/>
                  </a:ext>
                </a:extLst>
              </p:cNvPr>
              <p:cNvSpPr/>
              <p:nvPr/>
            </p:nvSpPr>
            <p:spPr>
              <a:xfrm>
                <a:off x="8525024" y="5336540"/>
                <a:ext cx="61797" cy="61398"/>
              </a:xfrm>
              <a:custGeom>
                <a:avLst/>
                <a:gdLst>
                  <a:gd name="connsiteX0" fmla="*/ 20732 w 61797"/>
                  <a:gd name="connsiteY0" fmla="*/ 0 h 61398"/>
                  <a:gd name="connsiteX1" fmla="*/ 10366 w 61797"/>
                  <a:gd name="connsiteY1" fmla="*/ 10366 h 61398"/>
                  <a:gd name="connsiteX2" fmla="*/ 0 w 61797"/>
                  <a:gd name="connsiteY2" fmla="*/ 20732 h 61398"/>
                  <a:gd name="connsiteX3" fmla="*/ 23921 w 61797"/>
                  <a:gd name="connsiteY3" fmla="*/ 61398 h 61398"/>
                  <a:gd name="connsiteX4" fmla="*/ 61797 w 61797"/>
                  <a:gd name="connsiteY4" fmla="*/ 61398 h 61398"/>
                  <a:gd name="connsiteX5" fmla="*/ 61398 w 61797"/>
                  <a:gd name="connsiteY5" fmla="*/ 23921 h 6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97" h="61398">
                    <a:moveTo>
                      <a:pt x="20732" y="0"/>
                    </a:moveTo>
                    <a:lnTo>
                      <a:pt x="10366" y="10366"/>
                    </a:lnTo>
                    <a:lnTo>
                      <a:pt x="0" y="20732"/>
                    </a:lnTo>
                    <a:lnTo>
                      <a:pt x="23921" y="61398"/>
                    </a:lnTo>
                    <a:lnTo>
                      <a:pt x="61797" y="61398"/>
                    </a:lnTo>
                    <a:lnTo>
                      <a:pt x="61398" y="23921"/>
                    </a:lnTo>
                    <a:close/>
                  </a:path>
                </a:pathLst>
              </a:custGeom>
              <a:noFill/>
              <a:ln w="952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69" name="Freeform: Shape 127">
                <a:extLst>
                  <a:ext uri="{FF2B5EF4-FFF2-40B4-BE49-F238E27FC236}">
                    <a16:creationId xmlns:a16="http://schemas.microsoft.com/office/drawing/2014/main" id="{4DDB2261-36E8-D0D8-B812-D488BEFB6801}"/>
                  </a:ext>
                </a:extLst>
              </p:cNvPr>
              <p:cNvSpPr/>
              <p:nvPr/>
            </p:nvSpPr>
            <p:spPr>
              <a:xfrm>
                <a:off x="8586821" y="5397939"/>
                <a:ext cx="42659" cy="43058"/>
              </a:xfrm>
              <a:custGeom>
                <a:avLst/>
                <a:gdLst>
                  <a:gd name="connsiteX0" fmla="*/ 0 w 42659"/>
                  <a:gd name="connsiteY0" fmla="*/ 0 h 43058"/>
                  <a:gd name="connsiteX1" fmla="*/ 42660 w 42659"/>
                  <a:gd name="connsiteY1" fmla="*/ 43059 h 43058"/>
                </a:gdLst>
                <a:ahLst/>
                <a:cxnLst>
                  <a:cxn ang="0">
                    <a:pos x="connsiteX0" y="connsiteY0"/>
                  </a:cxn>
                  <a:cxn ang="0">
                    <a:pos x="connsiteX1" y="connsiteY1"/>
                  </a:cxn>
                </a:cxnLst>
                <a:rect l="l" t="t" r="r" b="b"/>
                <a:pathLst>
                  <a:path w="42659" h="43058">
                    <a:moveTo>
                      <a:pt x="0" y="0"/>
                    </a:moveTo>
                    <a:lnTo>
                      <a:pt x="42660" y="43059"/>
                    </a:lnTo>
                  </a:path>
                </a:pathLst>
              </a:custGeom>
              <a:ln w="952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pic>
        <p:nvPicPr>
          <p:cNvPr id="70" name="Graphic 69">
            <a:extLst>
              <a:ext uri="{FF2B5EF4-FFF2-40B4-BE49-F238E27FC236}">
                <a16:creationId xmlns:a16="http://schemas.microsoft.com/office/drawing/2014/main" id="{90E05D43-0BB6-31AD-BE96-C4149752174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796290" y="3119453"/>
            <a:ext cx="320040" cy="320040"/>
          </a:xfrm>
          <a:prstGeom prst="rect">
            <a:avLst/>
          </a:prstGeom>
        </p:spPr>
      </p:pic>
      <p:grpSp>
        <p:nvGrpSpPr>
          <p:cNvPr id="71" name="Graphic 83">
            <a:extLst>
              <a:ext uri="{FF2B5EF4-FFF2-40B4-BE49-F238E27FC236}">
                <a16:creationId xmlns:a16="http://schemas.microsoft.com/office/drawing/2014/main" id="{6AA5645B-CEC2-E98A-56BC-7694522C901F}"/>
              </a:ext>
              <a:ext uri="{C183D7F6-B498-43B3-948B-1728B52AA6E4}">
                <adec:decorative xmlns:adec="http://schemas.microsoft.com/office/drawing/2017/decorative" val="1"/>
              </a:ext>
            </a:extLst>
          </p:cNvPr>
          <p:cNvGrpSpPr>
            <a:grpSpLocks noChangeAspect="1"/>
          </p:cNvGrpSpPr>
          <p:nvPr/>
        </p:nvGrpSpPr>
        <p:grpSpPr>
          <a:xfrm>
            <a:off x="769529" y="3941000"/>
            <a:ext cx="320040" cy="320040"/>
            <a:chOff x="633575" y="4407752"/>
            <a:chExt cx="201641" cy="201641"/>
          </a:xfrm>
          <a:noFill/>
        </p:grpSpPr>
        <p:sp>
          <p:nvSpPr>
            <p:cNvPr id="72" name="Freeform: Shape 105">
              <a:extLst>
                <a:ext uri="{FF2B5EF4-FFF2-40B4-BE49-F238E27FC236}">
                  <a16:creationId xmlns:a16="http://schemas.microsoft.com/office/drawing/2014/main" id="{855E6B44-FFE8-964A-52E7-58D50E4D8F11}"/>
                </a:ext>
              </a:extLst>
            </p:cNvPr>
            <p:cNvSpPr/>
            <p:nvPr/>
          </p:nvSpPr>
          <p:spPr>
            <a:xfrm>
              <a:off x="709750" y="4410952"/>
              <a:ext cx="125465" cy="87057"/>
            </a:xfrm>
            <a:custGeom>
              <a:avLst/>
              <a:gdLst>
                <a:gd name="connsiteX0" fmla="*/ 125466 w 125465"/>
                <a:gd name="connsiteY0" fmla="*/ 87058 h 87057"/>
                <a:gd name="connsiteX1" fmla="*/ 125466 w 125465"/>
                <a:gd name="connsiteY1" fmla="*/ 0 h 87057"/>
                <a:gd name="connsiteX2" fmla="*/ 35527 w 125465"/>
                <a:gd name="connsiteY2" fmla="*/ 0 h 87057"/>
                <a:gd name="connsiteX3" fmla="*/ 35527 w 125465"/>
                <a:gd name="connsiteY3" fmla="*/ 32967 h 87057"/>
                <a:gd name="connsiteX4" fmla="*/ 33287 w 125465"/>
                <a:gd name="connsiteY4" fmla="*/ 32967 h 87057"/>
                <a:gd name="connsiteX5" fmla="*/ 27526 w 125465"/>
                <a:gd name="connsiteY5" fmla="*/ 28166 h 87057"/>
                <a:gd name="connsiteX6" fmla="*/ 18564 w 125465"/>
                <a:gd name="connsiteY6" fmla="*/ 25925 h 87057"/>
                <a:gd name="connsiteX7" fmla="*/ 0 w 125465"/>
                <a:gd name="connsiteY7" fmla="*/ 44169 h 87057"/>
                <a:gd name="connsiteX8" fmla="*/ 18564 w 125465"/>
                <a:gd name="connsiteY8" fmla="*/ 62413 h 87057"/>
                <a:gd name="connsiteX9" fmla="*/ 33287 w 125465"/>
                <a:gd name="connsiteY9" fmla="*/ 55051 h 87057"/>
                <a:gd name="connsiteX10" fmla="*/ 35847 w 125465"/>
                <a:gd name="connsiteY10" fmla="*/ 55051 h 87057"/>
                <a:gd name="connsiteX11" fmla="*/ 35847 w 125465"/>
                <a:gd name="connsiteY11" fmla="*/ 86738 h 8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465" h="87057">
                  <a:moveTo>
                    <a:pt x="125466" y="87058"/>
                  </a:moveTo>
                  <a:lnTo>
                    <a:pt x="125466" y="0"/>
                  </a:lnTo>
                  <a:lnTo>
                    <a:pt x="35527" y="0"/>
                  </a:lnTo>
                  <a:lnTo>
                    <a:pt x="35527" y="32967"/>
                  </a:lnTo>
                  <a:lnTo>
                    <a:pt x="33287" y="32967"/>
                  </a:lnTo>
                  <a:cubicBezTo>
                    <a:pt x="31687" y="31046"/>
                    <a:pt x="29766" y="29126"/>
                    <a:pt x="27526" y="28166"/>
                  </a:cubicBezTo>
                  <a:cubicBezTo>
                    <a:pt x="24965" y="26565"/>
                    <a:pt x="21764" y="25925"/>
                    <a:pt x="18564" y="25925"/>
                  </a:cubicBezTo>
                  <a:cubicBezTo>
                    <a:pt x="8322" y="25925"/>
                    <a:pt x="0" y="34247"/>
                    <a:pt x="0" y="44169"/>
                  </a:cubicBezTo>
                  <a:cubicBezTo>
                    <a:pt x="0" y="54091"/>
                    <a:pt x="8322" y="62413"/>
                    <a:pt x="18564" y="62413"/>
                  </a:cubicBezTo>
                  <a:cubicBezTo>
                    <a:pt x="24645" y="62413"/>
                    <a:pt x="30086" y="59532"/>
                    <a:pt x="33287" y="55051"/>
                  </a:cubicBezTo>
                  <a:lnTo>
                    <a:pt x="35847" y="55051"/>
                  </a:lnTo>
                  <a:lnTo>
                    <a:pt x="35847" y="86738"/>
                  </a:lnTo>
                </a:path>
              </a:pathLst>
            </a:custGeom>
            <a:noFill/>
            <a:ln w="1079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73" name="Freeform: Shape 106">
              <a:extLst>
                <a:ext uri="{FF2B5EF4-FFF2-40B4-BE49-F238E27FC236}">
                  <a16:creationId xmlns:a16="http://schemas.microsoft.com/office/drawing/2014/main" id="{0DF4A426-B67F-D54F-7BC1-A893EACA5BA1}"/>
                </a:ext>
              </a:extLst>
            </p:cNvPr>
            <p:cNvSpPr/>
            <p:nvPr/>
          </p:nvSpPr>
          <p:spPr>
            <a:xfrm>
              <a:off x="636775" y="4410952"/>
              <a:ext cx="88338" cy="123865"/>
            </a:xfrm>
            <a:custGeom>
              <a:avLst/>
              <a:gdLst>
                <a:gd name="connsiteX0" fmla="*/ 88018 w 88338"/>
                <a:gd name="connsiteY0" fmla="*/ 0 h 123865"/>
                <a:gd name="connsiteX1" fmla="*/ 0 w 88338"/>
                <a:gd name="connsiteY1" fmla="*/ 0 h 123865"/>
                <a:gd name="connsiteX2" fmla="*/ 0 w 88338"/>
                <a:gd name="connsiteY2" fmla="*/ 88658 h 123865"/>
                <a:gd name="connsiteX3" fmla="*/ 33607 w 88338"/>
                <a:gd name="connsiteY3" fmla="*/ 88658 h 123865"/>
                <a:gd name="connsiteX4" fmla="*/ 33607 w 88338"/>
                <a:gd name="connsiteY4" fmla="*/ 90899 h 123865"/>
                <a:gd name="connsiteX5" fmla="*/ 28486 w 88338"/>
                <a:gd name="connsiteY5" fmla="*/ 96660 h 123865"/>
                <a:gd name="connsiteX6" fmla="*/ 26245 w 88338"/>
                <a:gd name="connsiteY6" fmla="*/ 105622 h 123865"/>
                <a:gd name="connsiteX7" fmla="*/ 44809 w 88338"/>
                <a:gd name="connsiteY7" fmla="*/ 123865 h 123865"/>
                <a:gd name="connsiteX8" fmla="*/ 63373 w 88338"/>
                <a:gd name="connsiteY8" fmla="*/ 105622 h 123865"/>
                <a:gd name="connsiteX9" fmla="*/ 56011 w 88338"/>
                <a:gd name="connsiteY9" fmla="*/ 90899 h 123865"/>
                <a:gd name="connsiteX10" fmla="*/ 56011 w 88338"/>
                <a:gd name="connsiteY10" fmla="*/ 88658 h 123865"/>
                <a:gd name="connsiteX11" fmla="*/ 88338 w 88338"/>
                <a:gd name="connsiteY11" fmla="*/ 88658 h 12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338" h="123865">
                  <a:moveTo>
                    <a:pt x="88018" y="0"/>
                  </a:moveTo>
                  <a:lnTo>
                    <a:pt x="0" y="0"/>
                  </a:lnTo>
                  <a:lnTo>
                    <a:pt x="0" y="88658"/>
                  </a:lnTo>
                  <a:lnTo>
                    <a:pt x="33607" y="88658"/>
                  </a:lnTo>
                  <a:lnTo>
                    <a:pt x="33607" y="90899"/>
                  </a:lnTo>
                  <a:cubicBezTo>
                    <a:pt x="31686" y="92499"/>
                    <a:pt x="29766" y="94419"/>
                    <a:pt x="28486" y="96660"/>
                  </a:cubicBezTo>
                  <a:cubicBezTo>
                    <a:pt x="27206" y="99220"/>
                    <a:pt x="26245" y="102421"/>
                    <a:pt x="26245" y="105622"/>
                  </a:cubicBezTo>
                  <a:cubicBezTo>
                    <a:pt x="26245" y="115864"/>
                    <a:pt x="34567" y="123865"/>
                    <a:pt x="44809" y="123865"/>
                  </a:cubicBezTo>
                  <a:cubicBezTo>
                    <a:pt x="55051" y="123865"/>
                    <a:pt x="63373" y="115544"/>
                    <a:pt x="63373" y="105622"/>
                  </a:cubicBezTo>
                  <a:cubicBezTo>
                    <a:pt x="63373" y="99540"/>
                    <a:pt x="60492" y="94419"/>
                    <a:pt x="56011" y="90899"/>
                  </a:cubicBezTo>
                  <a:lnTo>
                    <a:pt x="56011" y="88658"/>
                  </a:lnTo>
                  <a:lnTo>
                    <a:pt x="88338" y="88658"/>
                  </a:lnTo>
                </a:path>
              </a:pathLst>
            </a:custGeom>
            <a:noFill/>
            <a:ln w="1079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74" name="Freeform: Shape 107">
              <a:extLst>
                <a:ext uri="{FF2B5EF4-FFF2-40B4-BE49-F238E27FC236}">
                  <a16:creationId xmlns:a16="http://schemas.microsoft.com/office/drawing/2014/main" id="{F2DD42F1-2366-0651-0AC7-51095BAC4353}"/>
                </a:ext>
              </a:extLst>
            </p:cNvPr>
            <p:cNvSpPr/>
            <p:nvPr/>
          </p:nvSpPr>
          <p:spPr>
            <a:xfrm>
              <a:off x="636775" y="4522335"/>
              <a:ext cx="125465" cy="87057"/>
            </a:xfrm>
            <a:custGeom>
              <a:avLst/>
              <a:gdLst>
                <a:gd name="connsiteX0" fmla="*/ 0 w 125465"/>
                <a:gd name="connsiteY0" fmla="*/ 0 h 87057"/>
                <a:gd name="connsiteX1" fmla="*/ 0 w 125465"/>
                <a:gd name="connsiteY1" fmla="*/ 87058 h 87057"/>
                <a:gd name="connsiteX2" fmla="*/ 89938 w 125465"/>
                <a:gd name="connsiteY2" fmla="*/ 87058 h 87057"/>
                <a:gd name="connsiteX3" fmla="*/ 89938 w 125465"/>
                <a:gd name="connsiteY3" fmla="*/ 54091 h 87057"/>
                <a:gd name="connsiteX4" fmla="*/ 92179 w 125465"/>
                <a:gd name="connsiteY4" fmla="*/ 54091 h 87057"/>
                <a:gd name="connsiteX5" fmla="*/ 97940 w 125465"/>
                <a:gd name="connsiteY5" fmla="*/ 58892 h 87057"/>
                <a:gd name="connsiteX6" fmla="*/ 106902 w 125465"/>
                <a:gd name="connsiteY6" fmla="*/ 61133 h 87057"/>
                <a:gd name="connsiteX7" fmla="*/ 125466 w 125465"/>
                <a:gd name="connsiteY7" fmla="*/ 42889 h 87057"/>
                <a:gd name="connsiteX8" fmla="*/ 106902 w 125465"/>
                <a:gd name="connsiteY8" fmla="*/ 24645 h 87057"/>
                <a:gd name="connsiteX9" fmla="*/ 92179 w 125465"/>
                <a:gd name="connsiteY9" fmla="*/ 32007 h 87057"/>
                <a:gd name="connsiteX10" fmla="*/ 89618 w 125465"/>
                <a:gd name="connsiteY10" fmla="*/ 32007 h 87057"/>
                <a:gd name="connsiteX11" fmla="*/ 89618 w 125465"/>
                <a:gd name="connsiteY11" fmla="*/ 320 h 8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465" h="87057">
                  <a:moveTo>
                    <a:pt x="0" y="0"/>
                  </a:moveTo>
                  <a:lnTo>
                    <a:pt x="0" y="87058"/>
                  </a:lnTo>
                  <a:lnTo>
                    <a:pt x="89938" y="87058"/>
                  </a:lnTo>
                  <a:lnTo>
                    <a:pt x="89938" y="54091"/>
                  </a:lnTo>
                  <a:lnTo>
                    <a:pt x="92179" y="54091"/>
                  </a:lnTo>
                  <a:cubicBezTo>
                    <a:pt x="93779" y="56011"/>
                    <a:pt x="95700" y="57932"/>
                    <a:pt x="97940" y="58892"/>
                  </a:cubicBezTo>
                  <a:cubicBezTo>
                    <a:pt x="100501" y="60492"/>
                    <a:pt x="103701" y="61133"/>
                    <a:pt x="106902" y="61133"/>
                  </a:cubicBezTo>
                  <a:cubicBezTo>
                    <a:pt x="117144" y="61133"/>
                    <a:pt x="125466" y="52811"/>
                    <a:pt x="125466" y="42889"/>
                  </a:cubicBezTo>
                  <a:cubicBezTo>
                    <a:pt x="125466" y="32647"/>
                    <a:pt x="117144" y="24645"/>
                    <a:pt x="106902" y="24645"/>
                  </a:cubicBezTo>
                  <a:cubicBezTo>
                    <a:pt x="100821" y="24645"/>
                    <a:pt x="95380" y="27526"/>
                    <a:pt x="92179" y="32007"/>
                  </a:cubicBezTo>
                  <a:lnTo>
                    <a:pt x="89618" y="32007"/>
                  </a:lnTo>
                  <a:lnTo>
                    <a:pt x="89618" y="320"/>
                  </a:lnTo>
                </a:path>
              </a:pathLst>
            </a:custGeom>
            <a:noFill/>
            <a:ln w="1079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75" name="Freeform: Shape 108">
              <a:extLst>
                <a:ext uri="{FF2B5EF4-FFF2-40B4-BE49-F238E27FC236}">
                  <a16:creationId xmlns:a16="http://schemas.microsoft.com/office/drawing/2014/main" id="{25F2A0E0-92FA-9C06-8698-BEB125B440FB}"/>
                </a:ext>
              </a:extLst>
            </p:cNvPr>
            <p:cNvSpPr/>
            <p:nvPr/>
          </p:nvSpPr>
          <p:spPr>
            <a:xfrm>
              <a:off x="747198" y="4485527"/>
              <a:ext cx="88018" cy="123865"/>
            </a:xfrm>
            <a:custGeom>
              <a:avLst/>
              <a:gdLst>
                <a:gd name="connsiteX0" fmla="*/ 0 w 88018"/>
                <a:gd name="connsiteY0" fmla="*/ 123865 h 123865"/>
                <a:gd name="connsiteX1" fmla="*/ 88018 w 88018"/>
                <a:gd name="connsiteY1" fmla="*/ 123865 h 123865"/>
                <a:gd name="connsiteX2" fmla="*/ 88018 w 88018"/>
                <a:gd name="connsiteY2" fmla="*/ 35207 h 123865"/>
                <a:gd name="connsiteX3" fmla="*/ 54411 w 88018"/>
                <a:gd name="connsiteY3" fmla="*/ 35207 h 123865"/>
                <a:gd name="connsiteX4" fmla="*/ 54411 w 88018"/>
                <a:gd name="connsiteY4" fmla="*/ 32967 h 123865"/>
                <a:gd name="connsiteX5" fmla="*/ 59532 w 88018"/>
                <a:gd name="connsiteY5" fmla="*/ 27206 h 123865"/>
                <a:gd name="connsiteX6" fmla="*/ 61773 w 88018"/>
                <a:gd name="connsiteY6" fmla="*/ 18244 h 123865"/>
                <a:gd name="connsiteX7" fmla="*/ 43209 w 88018"/>
                <a:gd name="connsiteY7" fmla="*/ 0 h 123865"/>
                <a:gd name="connsiteX8" fmla="*/ 24645 w 88018"/>
                <a:gd name="connsiteY8" fmla="*/ 18244 h 123865"/>
                <a:gd name="connsiteX9" fmla="*/ 32007 w 88018"/>
                <a:gd name="connsiteY9" fmla="*/ 32967 h 123865"/>
                <a:gd name="connsiteX10" fmla="*/ 32007 w 88018"/>
                <a:gd name="connsiteY10" fmla="*/ 35207 h 123865"/>
                <a:gd name="connsiteX11" fmla="*/ 0 w 88018"/>
                <a:gd name="connsiteY11" fmla="*/ 35207 h 12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018" h="123865">
                  <a:moveTo>
                    <a:pt x="0" y="123865"/>
                  </a:moveTo>
                  <a:lnTo>
                    <a:pt x="88018" y="123865"/>
                  </a:lnTo>
                  <a:lnTo>
                    <a:pt x="88018" y="35207"/>
                  </a:lnTo>
                  <a:lnTo>
                    <a:pt x="54411" y="35207"/>
                  </a:lnTo>
                  <a:lnTo>
                    <a:pt x="54411" y="32967"/>
                  </a:lnTo>
                  <a:cubicBezTo>
                    <a:pt x="56332" y="31366"/>
                    <a:pt x="58252" y="29446"/>
                    <a:pt x="59532" y="27206"/>
                  </a:cubicBezTo>
                  <a:cubicBezTo>
                    <a:pt x="61133" y="24645"/>
                    <a:pt x="61773" y="21444"/>
                    <a:pt x="61773" y="18244"/>
                  </a:cubicBezTo>
                  <a:cubicBezTo>
                    <a:pt x="61773" y="8002"/>
                    <a:pt x="53451" y="0"/>
                    <a:pt x="43209" y="0"/>
                  </a:cubicBezTo>
                  <a:cubicBezTo>
                    <a:pt x="32967" y="0"/>
                    <a:pt x="24645" y="8322"/>
                    <a:pt x="24645" y="18244"/>
                  </a:cubicBezTo>
                  <a:cubicBezTo>
                    <a:pt x="24645" y="24325"/>
                    <a:pt x="27526" y="29446"/>
                    <a:pt x="32007" y="32967"/>
                  </a:cubicBezTo>
                  <a:lnTo>
                    <a:pt x="32007" y="35207"/>
                  </a:lnTo>
                  <a:lnTo>
                    <a:pt x="0" y="35207"/>
                  </a:lnTo>
                </a:path>
              </a:pathLst>
            </a:custGeom>
            <a:noFill/>
            <a:ln w="1079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76" name="Freeform: Shape 109">
              <a:extLst>
                <a:ext uri="{FF2B5EF4-FFF2-40B4-BE49-F238E27FC236}">
                  <a16:creationId xmlns:a16="http://schemas.microsoft.com/office/drawing/2014/main" id="{510B51DF-6490-3684-097E-122591BCF064}"/>
                </a:ext>
              </a:extLst>
            </p:cNvPr>
            <p:cNvSpPr/>
            <p:nvPr/>
          </p:nvSpPr>
          <p:spPr>
            <a:xfrm>
              <a:off x="633575" y="4407752"/>
              <a:ext cx="3200" cy="3200"/>
            </a:xfrm>
            <a:custGeom>
              <a:avLst/>
              <a:gdLst/>
              <a:ahLst/>
              <a:cxnLst/>
              <a:rect l="l" t="t" r="r" b="b"/>
              <a:pathLst>
                <a:path w="3200" h="3200"/>
              </a:pathLst>
            </a:custGeom>
            <a:noFill/>
            <a:ln w="1079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nvGrpSpPr>
          <p:cNvPr id="77" name="Graphic 87">
            <a:extLst>
              <a:ext uri="{FF2B5EF4-FFF2-40B4-BE49-F238E27FC236}">
                <a16:creationId xmlns:a16="http://schemas.microsoft.com/office/drawing/2014/main" id="{5A3A2488-3316-7F27-D532-D0C7C93E5457}"/>
              </a:ext>
              <a:ext uri="{C183D7F6-B498-43B3-948B-1728B52AA6E4}">
                <adec:decorative xmlns:adec="http://schemas.microsoft.com/office/drawing/2017/decorative" val="1"/>
              </a:ext>
            </a:extLst>
          </p:cNvPr>
          <p:cNvGrpSpPr>
            <a:grpSpLocks noChangeAspect="1"/>
          </p:cNvGrpSpPr>
          <p:nvPr/>
        </p:nvGrpSpPr>
        <p:grpSpPr>
          <a:xfrm>
            <a:off x="791761" y="4777436"/>
            <a:ext cx="320040" cy="320040"/>
            <a:chOff x="614395" y="5332155"/>
            <a:chExt cx="243201" cy="243201"/>
          </a:xfrm>
          <a:noFill/>
        </p:grpSpPr>
        <p:sp>
          <p:nvSpPr>
            <p:cNvPr id="78" name="Freeform: Shape 111">
              <a:extLst>
                <a:ext uri="{FF2B5EF4-FFF2-40B4-BE49-F238E27FC236}">
                  <a16:creationId xmlns:a16="http://schemas.microsoft.com/office/drawing/2014/main" id="{D31E1787-2C3E-2234-2548-A8857BA1A6EA}"/>
                </a:ext>
              </a:extLst>
            </p:cNvPr>
            <p:cNvSpPr/>
            <p:nvPr/>
          </p:nvSpPr>
          <p:spPr>
            <a:xfrm>
              <a:off x="735996" y="5337338"/>
              <a:ext cx="3986" cy="234031"/>
            </a:xfrm>
            <a:custGeom>
              <a:avLst/>
              <a:gdLst>
                <a:gd name="connsiteX0" fmla="*/ 0 w 3986"/>
                <a:gd name="connsiteY0" fmla="*/ 0 h 234031"/>
                <a:gd name="connsiteX1" fmla="*/ 0 w 3986"/>
                <a:gd name="connsiteY1" fmla="*/ 234031 h 234031"/>
              </a:gdLst>
              <a:ahLst/>
              <a:cxnLst>
                <a:cxn ang="0">
                  <a:pos x="connsiteX0" y="connsiteY0"/>
                </a:cxn>
                <a:cxn ang="0">
                  <a:pos x="connsiteX1" y="connsiteY1"/>
                </a:cxn>
              </a:cxnLst>
              <a:rect l="l" t="t" r="r" b="b"/>
              <a:pathLst>
                <a:path w="3986" h="234031">
                  <a:moveTo>
                    <a:pt x="0" y="0"/>
                  </a:moveTo>
                  <a:lnTo>
                    <a:pt x="0" y="234031"/>
                  </a:lnTo>
                </a:path>
              </a:pathLst>
            </a:custGeom>
            <a:ln w="1079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79" name="Freeform: Shape 112">
              <a:extLst>
                <a:ext uri="{FF2B5EF4-FFF2-40B4-BE49-F238E27FC236}">
                  <a16:creationId xmlns:a16="http://schemas.microsoft.com/office/drawing/2014/main" id="{AC78162E-1817-730C-0FB5-443E132457CE}"/>
                </a:ext>
              </a:extLst>
            </p:cNvPr>
            <p:cNvSpPr/>
            <p:nvPr/>
          </p:nvSpPr>
          <p:spPr>
            <a:xfrm>
              <a:off x="619179" y="5454154"/>
              <a:ext cx="233632" cy="3986"/>
            </a:xfrm>
            <a:custGeom>
              <a:avLst/>
              <a:gdLst>
                <a:gd name="connsiteX0" fmla="*/ 233633 w 233632"/>
                <a:gd name="connsiteY0" fmla="*/ 0 h 3986"/>
                <a:gd name="connsiteX1" fmla="*/ 0 w 233632"/>
                <a:gd name="connsiteY1" fmla="*/ 0 h 3986"/>
              </a:gdLst>
              <a:ahLst/>
              <a:cxnLst>
                <a:cxn ang="0">
                  <a:pos x="connsiteX0" y="connsiteY0"/>
                </a:cxn>
                <a:cxn ang="0">
                  <a:pos x="connsiteX1" y="connsiteY1"/>
                </a:cxn>
              </a:cxnLst>
              <a:rect l="l" t="t" r="r" b="b"/>
              <a:pathLst>
                <a:path w="233632" h="3986">
                  <a:moveTo>
                    <a:pt x="233633" y="0"/>
                  </a:moveTo>
                  <a:lnTo>
                    <a:pt x="0" y="0"/>
                  </a:lnTo>
                </a:path>
              </a:pathLst>
            </a:custGeom>
            <a:ln w="1079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80" name="Freeform: Shape 113">
              <a:extLst>
                <a:ext uri="{FF2B5EF4-FFF2-40B4-BE49-F238E27FC236}">
                  <a16:creationId xmlns:a16="http://schemas.microsoft.com/office/drawing/2014/main" id="{97234ED3-5A0D-DDBE-183D-2F3313268125}"/>
                </a:ext>
              </a:extLst>
            </p:cNvPr>
            <p:cNvSpPr/>
            <p:nvPr/>
          </p:nvSpPr>
          <p:spPr>
            <a:xfrm>
              <a:off x="692937" y="5332155"/>
              <a:ext cx="86117" cy="43058"/>
            </a:xfrm>
            <a:custGeom>
              <a:avLst/>
              <a:gdLst>
                <a:gd name="connsiteX0" fmla="*/ 0 w 86117"/>
                <a:gd name="connsiteY0" fmla="*/ 43059 h 43058"/>
                <a:gd name="connsiteX1" fmla="*/ 43059 w 86117"/>
                <a:gd name="connsiteY1" fmla="*/ 0 h 43058"/>
                <a:gd name="connsiteX2" fmla="*/ 86117 w 86117"/>
                <a:gd name="connsiteY2" fmla="*/ 43059 h 43058"/>
              </a:gdLst>
              <a:ahLst/>
              <a:cxnLst>
                <a:cxn ang="0">
                  <a:pos x="connsiteX0" y="connsiteY0"/>
                </a:cxn>
                <a:cxn ang="0">
                  <a:pos x="connsiteX1" y="connsiteY1"/>
                </a:cxn>
                <a:cxn ang="0">
                  <a:pos x="connsiteX2" y="connsiteY2"/>
                </a:cxn>
              </a:cxnLst>
              <a:rect l="l" t="t" r="r" b="b"/>
              <a:pathLst>
                <a:path w="86117" h="43058">
                  <a:moveTo>
                    <a:pt x="0" y="43059"/>
                  </a:moveTo>
                  <a:lnTo>
                    <a:pt x="43059" y="0"/>
                  </a:lnTo>
                  <a:lnTo>
                    <a:pt x="86117" y="43059"/>
                  </a:lnTo>
                </a:path>
              </a:pathLst>
            </a:custGeom>
            <a:noFill/>
            <a:ln w="1079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81" name="Freeform: Shape 114">
              <a:extLst>
                <a:ext uri="{FF2B5EF4-FFF2-40B4-BE49-F238E27FC236}">
                  <a16:creationId xmlns:a16="http://schemas.microsoft.com/office/drawing/2014/main" id="{996840BB-5FD3-E8CC-3083-962F3E390C08}"/>
                </a:ext>
              </a:extLst>
            </p:cNvPr>
            <p:cNvSpPr/>
            <p:nvPr/>
          </p:nvSpPr>
          <p:spPr>
            <a:xfrm>
              <a:off x="692937" y="5532298"/>
              <a:ext cx="86117" cy="43058"/>
            </a:xfrm>
            <a:custGeom>
              <a:avLst/>
              <a:gdLst>
                <a:gd name="connsiteX0" fmla="*/ 86117 w 86117"/>
                <a:gd name="connsiteY0" fmla="*/ 0 h 43058"/>
                <a:gd name="connsiteX1" fmla="*/ 43059 w 86117"/>
                <a:gd name="connsiteY1" fmla="*/ 43059 h 43058"/>
                <a:gd name="connsiteX2" fmla="*/ 0 w 86117"/>
                <a:gd name="connsiteY2" fmla="*/ 0 h 43058"/>
              </a:gdLst>
              <a:ahLst/>
              <a:cxnLst>
                <a:cxn ang="0">
                  <a:pos x="connsiteX0" y="connsiteY0"/>
                </a:cxn>
                <a:cxn ang="0">
                  <a:pos x="connsiteX1" y="connsiteY1"/>
                </a:cxn>
                <a:cxn ang="0">
                  <a:pos x="connsiteX2" y="connsiteY2"/>
                </a:cxn>
              </a:cxnLst>
              <a:rect l="l" t="t" r="r" b="b"/>
              <a:pathLst>
                <a:path w="86117" h="43058">
                  <a:moveTo>
                    <a:pt x="86117" y="0"/>
                  </a:moveTo>
                  <a:lnTo>
                    <a:pt x="43059" y="43059"/>
                  </a:lnTo>
                  <a:lnTo>
                    <a:pt x="0" y="0"/>
                  </a:lnTo>
                </a:path>
              </a:pathLst>
            </a:custGeom>
            <a:noFill/>
            <a:ln w="1079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82" name="Freeform: Shape 115">
              <a:extLst>
                <a:ext uri="{FF2B5EF4-FFF2-40B4-BE49-F238E27FC236}">
                  <a16:creationId xmlns:a16="http://schemas.microsoft.com/office/drawing/2014/main" id="{95470D19-2BDA-76C6-3EDE-D5FF7800D7D8}"/>
                </a:ext>
              </a:extLst>
            </p:cNvPr>
            <p:cNvSpPr/>
            <p:nvPr/>
          </p:nvSpPr>
          <p:spPr>
            <a:xfrm>
              <a:off x="814538" y="5410697"/>
              <a:ext cx="43058" cy="86117"/>
            </a:xfrm>
            <a:custGeom>
              <a:avLst/>
              <a:gdLst>
                <a:gd name="connsiteX0" fmla="*/ 0 w 43058"/>
                <a:gd name="connsiteY0" fmla="*/ 0 h 86117"/>
                <a:gd name="connsiteX1" fmla="*/ 43059 w 43058"/>
                <a:gd name="connsiteY1" fmla="*/ 43059 h 86117"/>
                <a:gd name="connsiteX2" fmla="*/ 0 w 43058"/>
                <a:gd name="connsiteY2" fmla="*/ 86117 h 86117"/>
              </a:gdLst>
              <a:ahLst/>
              <a:cxnLst>
                <a:cxn ang="0">
                  <a:pos x="connsiteX0" y="connsiteY0"/>
                </a:cxn>
                <a:cxn ang="0">
                  <a:pos x="connsiteX1" y="connsiteY1"/>
                </a:cxn>
                <a:cxn ang="0">
                  <a:pos x="connsiteX2" y="connsiteY2"/>
                </a:cxn>
              </a:cxnLst>
              <a:rect l="l" t="t" r="r" b="b"/>
              <a:pathLst>
                <a:path w="43058" h="86117">
                  <a:moveTo>
                    <a:pt x="0" y="0"/>
                  </a:moveTo>
                  <a:lnTo>
                    <a:pt x="43059" y="43059"/>
                  </a:lnTo>
                  <a:lnTo>
                    <a:pt x="0" y="86117"/>
                  </a:lnTo>
                </a:path>
              </a:pathLst>
            </a:custGeom>
            <a:noFill/>
            <a:ln w="1079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83" name="Freeform: Shape 116">
              <a:extLst>
                <a:ext uri="{FF2B5EF4-FFF2-40B4-BE49-F238E27FC236}">
                  <a16:creationId xmlns:a16="http://schemas.microsoft.com/office/drawing/2014/main" id="{ACC66978-2C12-25EC-6521-36B30BEF1490}"/>
                </a:ext>
              </a:extLst>
            </p:cNvPr>
            <p:cNvSpPr/>
            <p:nvPr/>
          </p:nvSpPr>
          <p:spPr>
            <a:xfrm>
              <a:off x="614395" y="5410697"/>
              <a:ext cx="43058" cy="86117"/>
            </a:xfrm>
            <a:custGeom>
              <a:avLst/>
              <a:gdLst>
                <a:gd name="connsiteX0" fmla="*/ 43059 w 43058"/>
                <a:gd name="connsiteY0" fmla="*/ 86117 h 86117"/>
                <a:gd name="connsiteX1" fmla="*/ 0 w 43058"/>
                <a:gd name="connsiteY1" fmla="*/ 43059 h 86117"/>
                <a:gd name="connsiteX2" fmla="*/ 43059 w 43058"/>
                <a:gd name="connsiteY2" fmla="*/ 0 h 86117"/>
              </a:gdLst>
              <a:ahLst/>
              <a:cxnLst>
                <a:cxn ang="0">
                  <a:pos x="connsiteX0" y="connsiteY0"/>
                </a:cxn>
                <a:cxn ang="0">
                  <a:pos x="connsiteX1" y="connsiteY1"/>
                </a:cxn>
                <a:cxn ang="0">
                  <a:pos x="connsiteX2" y="connsiteY2"/>
                </a:cxn>
              </a:cxnLst>
              <a:rect l="l" t="t" r="r" b="b"/>
              <a:pathLst>
                <a:path w="43058" h="86117">
                  <a:moveTo>
                    <a:pt x="43059" y="86117"/>
                  </a:moveTo>
                  <a:lnTo>
                    <a:pt x="0" y="43059"/>
                  </a:lnTo>
                  <a:lnTo>
                    <a:pt x="43059" y="0"/>
                  </a:lnTo>
                </a:path>
              </a:pathLst>
            </a:custGeom>
            <a:noFill/>
            <a:ln w="1079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nvGrpSpPr>
          <p:cNvPr id="84" name="Graphic 86">
            <a:extLst>
              <a:ext uri="{FF2B5EF4-FFF2-40B4-BE49-F238E27FC236}">
                <a16:creationId xmlns:a16="http://schemas.microsoft.com/office/drawing/2014/main" id="{D219C2C6-4E24-20F5-A983-AFF68DC958F9}"/>
              </a:ext>
              <a:ext uri="{C183D7F6-B498-43B3-948B-1728B52AA6E4}">
                <adec:decorative xmlns:adec="http://schemas.microsoft.com/office/drawing/2017/decorative" val="1"/>
              </a:ext>
            </a:extLst>
          </p:cNvPr>
          <p:cNvGrpSpPr>
            <a:grpSpLocks noChangeAspect="1"/>
          </p:cNvGrpSpPr>
          <p:nvPr/>
        </p:nvGrpSpPr>
        <p:grpSpPr>
          <a:xfrm>
            <a:off x="817178" y="5587822"/>
            <a:ext cx="283906" cy="320040"/>
            <a:chOff x="4579604" y="4388142"/>
            <a:chExt cx="219279" cy="247188"/>
          </a:xfrm>
          <a:noFill/>
        </p:grpSpPr>
        <p:sp>
          <p:nvSpPr>
            <p:cNvPr id="85" name="Freeform: Shape 13">
              <a:extLst>
                <a:ext uri="{FF2B5EF4-FFF2-40B4-BE49-F238E27FC236}">
                  <a16:creationId xmlns:a16="http://schemas.microsoft.com/office/drawing/2014/main" id="{3CBB7730-9CC6-4160-FAA4-080B7E56605F}"/>
                </a:ext>
              </a:extLst>
            </p:cNvPr>
            <p:cNvSpPr/>
            <p:nvPr/>
          </p:nvSpPr>
          <p:spPr>
            <a:xfrm>
              <a:off x="4579604" y="4388142"/>
              <a:ext cx="181404" cy="247188"/>
            </a:xfrm>
            <a:custGeom>
              <a:avLst/>
              <a:gdLst>
                <a:gd name="connsiteX0" fmla="*/ 181404 w 181404"/>
                <a:gd name="connsiteY0" fmla="*/ 399 h 247188"/>
                <a:gd name="connsiteX1" fmla="*/ 181404 w 181404"/>
                <a:gd name="connsiteY1" fmla="*/ 247188 h 247188"/>
                <a:gd name="connsiteX2" fmla="*/ 0 w 181404"/>
                <a:gd name="connsiteY2" fmla="*/ 247188 h 247188"/>
                <a:gd name="connsiteX3" fmla="*/ 0 w 181404"/>
                <a:gd name="connsiteY3" fmla="*/ 56215 h 247188"/>
                <a:gd name="connsiteX4" fmla="*/ 56215 w 181404"/>
                <a:gd name="connsiteY4" fmla="*/ 0 h 247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04" h="247188">
                  <a:moveTo>
                    <a:pt x="181404" y="399"/>
                  </a:moveTo>
                  <a:lnTo>
                    <a:pt x="181404" y="247188"/>
                  </a:lnTo>
                  <a:lnTo>
                    <a:pt x="0" y="247188"/>
                  </a:lnTo>
                  <a:lnTo>
                    <a:pt x="0" y="56215"/>
                  </a:lnTo>
                  <a:lnTo>
                    <a:pt x="56215" y="0"/>
                  </a:lnTo>
                  <a:close/>
                </a:path>
              </a:pathLst>
            </a:custGeom>
            <a:noFill/>
            <a:ln w="952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86" name="Freeform: Shape 14">
              <a:extLst>
                <a:ext uri="{FF2B5EF4-FFF2-40B4-BE49-F238E27FC236}">
                  <a16:creationId xmlns:a16="http://schemas.microsoft.com/office/drawing/2014/main" id="{B9B41A3A-BCED-43B5-DFD9-DF95035E4123}"/>
                </a:ext>
              </a:extLst>
            </p:cNvPr>
            <p:cNvSpPr/>
            <p:nvPr/>
          </p:nvSpPr>
          <p:spPr>
            <a:xfrm>
              <a:off x="4579604" y="4388142"/>
              <a:ext cx="65783" cy="59803"/>
            </a:xfrm>
            <a:custGeom>
              <a:avLst/>
              <a:gdLst>
                <a:gd name="connsiteX0" fmla="*/ 65784 w 65783"/>
                <a:gd name="connsiteY0" fmla="*/ 0 h 59803"/>
                <a:gd name="connsiteX1" fmla="*/ 65784 w 65783"/>
                <a:gd name="connsiteY1" fmla="*/ 59804 h 59803"/>
                <a:gd name="connsiteX2" fmla="*/ 0 w 65783"/>
                <a:gd name="connsiteY2" fmla="*/ 59804 h 59803"/>
              </a:gdLst>
              <a:ahLst/>
              <a:cxnLst>
                <a:cxn ang="0">
                  <a:pos x="connsiteX0" y="connsiteY0"/>
                </a:cxn>
                <a:cxn ang="0">
                  <a:pos x="connsiteX1" y="connsiteY1"/>
                </a:cxn>
                <a:cxn ang="0">
                  <a:pos x="connsiteX2" y="connsiteY2"/>
                </a:cxn>
              </a:cxnLst>
              <a:rect l="l" t="t" r="r" b="b"/>
              <a:pathLst>
                <a:path w="65783" h="59803">
                  <a:moveTo>
                    <a:pt x="65784" y="0"/>
                  </a:moveTo>
                  <a:lnTo>
                    <a:pt x="65784" y="59804"/>
                  </a:lnTo>
                  <a:lnTo>
                    <a:pt x="0" y="59804"/>
                  </a:lnTo>
                </a:path>
              </a:pathLst>
            </a:custGeom>
            <a:noFill/>
            <a:ln w="952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87" name="Freeform: Shape 15">
              <a:extLst>
                <a:ext uri="{FF2B5EF4-FFF2-40B4-BE49-F238E27FC236}">
                  <a16:creationId xmlns:a16="http://schemas.microsoft.com/office/drawing/2014/main" id="{B766E864-2283-CF58-1C7A-1F998D1C97DC}"/>
                </a:ext>
              </a:extLst>
            </p:cNvPr>
            <p:cNvSpPr/>
            <p:nvPr/>
          </p:nvSpPr>
          <p:spPr>
            <a:xfrm>
              <a:off x="4630636" y="4458312"/>
              <a:ext cx="168247" cy="120803"/>
            </a:xfrm>
            <a:custGeom>
              <a:avLst/>
              <a:gdLst>
                <a:gd name="connsiteX0" fmla="*/ 0 w 168247"/>
                <a:gd name="connsiteY0" fmla="*/ 73758 h 120803"/>
                <a:gd name="connsiteX1" fmla="*/ 47046 w 168247"/>
                <a:gd name="connsiteY1" fmla="*/ 120803 h 120803"/>
                <a:gd name="connsiteX2" fmla="*/ 168247 w 168247"/>
                <a:gd name="connsiteY2" fmla="*/ 0 h 120803"/>
              </a:gdLst>
              <a:ahLst/>
              <a:cxnLst>
                <a:cxn ang="0">
                  <a:pos x="connsiteX0" y="connsiteY0"/>
                </a:cxn>
                <a:cxn ang="0">
                  <a:pos x="connsiteX1" y="connsiteY1"/>
                </a:cxn>
                <a:cxn ang="0">
                  <a:pos x="connsiteX2" y="connsiteY2"/>
                </a:cxn>
              </a:cxnLst>
              <a:rect l="l" t="t" r="r" b="b"/>
              <a:pathLst>
                <a:path w="168247" h="120803">
                  <a:moveTo>
                    <a:pt x="0" y="73758"/>
                  </a:moveTo>
                  <a:lnTo>
                    <a:pt x="47046" y="120803"/>
                  </a:lnTo>
                  <a:lnTo>
                    <a:pt x="168247" y="0"/>
                  </a:lnTo>
                </a:path>
              </a:pathLst>
            </a:custGeom>
            <a:noFill/>
            <a:ln w="952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sp>
        <p:nvSpPr>
          <p:cNvPr id="20" name="Title 90">
            <a:extLst>
              <a:ext uri="{FF2B5EF4-FFF2-40B4-BE49-F238E27FC236}">
                <a16:creationId xmlns:a16="http://schemas.microsoft.com/office/drawing/2014/main" id="{4D9C3006-723D-C0C0-1E37-1915092FA0C0}"/>
              </a:ext>
              <a:ext uri="{C183D7F6-B498-43B3-948B-1728B52AA6E4}">
                <adec:decorative xmlns:adec="http://schemas.microsoft.com/office/drawing/2017/decorative" val="1"/>
              </a:ext>
            </a:extLst>
          </p:cNvPr>
          <p:cNvSpPr txBox="1">
            <a:spLocks/>
          </p:cNvSpPr>
          <p:nvPr/>
        </p:nvSpPr>
        <p:spPr>
          <a:xfrm>
            <a:off x="0" y="-351949"/>
            <a:ext cx="1933543" cy="307777"/>
          </a:xfrm>
          <a:prstGeom prst="rect">
            <a:avLst/>
          </a:prstGeom>
          <a:solidFill>
            <a:srgbClr val="92D050"/>
          </a:solid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a:ea typeface="+mj-ea"/>
                <a:cs typeface="+mj-cs"/>
              </a:rPr>
              <a:t>Animated build slide</a:t>
            </a:r>
          </a:p>
        </p:txBody>
      </p:sp>
    </p:spTree>
    <p:extLst>
      <p:ext uri="{BB962C8B-B14F-4D97-AF65-F5344CB8AC3E}">
        <p14:creationId xmlns:p14="http://schemas.microsoft.com/office/powerpoint/2010/main" val="217423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8C479-A22E-B592-3CA8-814B02A4FA1B}"/>
            </a:ext>
          </a:extLst>
        </p:cNvPr>
        <p:cNvGrpSpPr/>
        <p:nvPr/>
      </p:nvGrpSpPr>
      <p:grpSpPr>
        <a:xfrm>
          <a:off x="0" y="0"/>
          <a:ext cx="0" cy="0"/>
          <a:chOff x="0" y="0"/>
          <a:chExt cx="0" cy="0"/>
        </a:xfrm>
      </p:grpSpPr>
      <p:sp>
        <p:nvSpPr>
          <p:cNvPr id="41" name="Content Placeholder 9">
            <a:extLst>
              <a:ext uri="{FF2B5EF4-FFF2-40B4-BE49-F238E27FC236}">
                <a16:creationId xmlns:a16="http://schemas.microsoft.com/office/drawing/2014/main" id="{CBDFF3DA-DBEA-F4EB-BF7B-F32AD07D87E8}"/>
              </a:ext>
            </a:extLst>
          </p:cNvPr>
          <p:cNvSpPr txBox="1">
            <a:spLocks/>
          </p:cNvSpPr>
          <p:nvPr/>
        </p:nvSpPr>
        <p:spPr>
          <a:xfrm>
            <a:off x="895064" y="1735377"/>
            <a:ext cx="3314986" cy="3449214"/>
          </a:xfrm>
          <a:prstGeom prst="rect">
            <a:avLst/>
          </a:prstGeom>
          <a:solidFill>
            <a:srgbClr val="C5D4E3"/>
          </a:solidFill>
        </p:spPr>
        <p:txBody>
          <a:bodyPr lIns="274320" tIns="27432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a:solidFill>
                  <a:srgbClr val="0D2155"/>
                </a:solidFill>
                <a:latin typeface="Arial Nova Light"/>
              </a:rPr>
              <a:t>Modern multicloud protection</a:t>
            </a:r>
          </a:p>
          <a:p>
            <a:pPr marL="0" lvl="0" indent="0">
              <a:lnSpc>
                <a:spcPct val="85000"/>
              </a:lnSpc>
              <a:spcBef>
                <a:spcPts val="600"/>
              </a:spcBef>
              <a:spcAft>
                <a:spcPts val="600"/>
              </a:spcAft>
              <a:buNone/>
              <a:defRPr/>
            </a:pPr>
            <a:r>
              <a:rPr lang="en-US" sz="1400" b="1">
                <a:solidFill>
                  <a:srgbClr val="0D2155"/>
                </a:solidFill>
              </a:rPr>
              <a:t>Innovate faster</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End-to-end protection</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Rich automation</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Operational consistency</a:t>
            </a:r>
            <a:endParaRPr kumimoji="0" lang="en-US" sz="1400" b="0" i="0" u="none" strike="noStrike" kern="1200" cap="none" spc="0" normalizeH="0" baseline="0" noProof="0">
              <a:ln>
                <a:noFill/>
              </a:ln>
              <a:solidFill>
                <a:srgbClr val="0D2155"/>
              </a:solidFill>
              <a:effectLst/>
              <a:uLnTx/>
              <a:uFillTx/>
              <a:latin typeface="Arial"/>
              <a:ea typeface="+mn-ea"/>
              <a:cs typeface="+mn-cs"/>
            </a:endParaRPr>
          </a:p>
        </p:txBody>
      </p:sp>
      <p:sp>
        <p:nvSpPr>
          <p:cNvPr id="42" name="Content Placeholder 2">
            <a:extLst>
              <a:ext uri="{FF2B5EF4-FFF2-40B4-BE49-F238E27FC236}">
                <a16:creationId xmlns:a16="http://schemas.microsoft.com/office/drawing/2014/main" id="{2F81B1ED-4741-AD3D-8758-51AF0F12D19B}"/>
              </a:ext>
            </a:extLst>
          </p:cNvPr>
          <p:cNvSpPr txBox="1">
            <a:spLocks/>
          </p:cNvSpPr>
          <p:nvPr/>
        </p:nvSpPr>
        <p:spPr>
          <a:xfrm>
            <a:off x="4550664" y="1735377"/>
            <a:ext cx="3090672" cy="3449214"/>
          </a:xfrm>
          <a:prstGeom prst="rect">
            <a:avLst/>
          </a:prstGeom>
          <a:solidFill>
            <a:srgbClr val="C5D4E3"/>
          </a:solidFill>
        </p:spPr>
        <p:txBody>
          <a:bodyPr lIns="274320" tIns="27432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a:solidFill>
                  <a:srgbClr val="0D2155"/>
                </a:solidFill>
                <a:latin typeface="Arial Nova Light"/>
              </a:rPr>
              <a:t>Simple, flexible consumption </a:t>
            </a:r>
          </a:p>
          <a:p>
            <a:pPr marL="0" lvl="0" indent="0">
              <a:lnSpc>
                <a:spcPct val="85000"/>
              </a:lnSpc>
              <a:spcBef>
                <a:spcPts val="600"/>
              </a:spcBef>
              <a:spcAft>
                <a:spcPts val="600"/>
              </a:spcAft>
              <a:buNone/>
              <a:defRPr/>
            </a:pPr>
            <a:r>
              <a:rPr lang="en-US" sz="1400" b="1">
                <a:solidFill>
                  <a:srgbClr val="0D2155"/>
                </a:solidFill>
              </a:rPr>
              <a:t>Innovate efficiently</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Ease of deployment</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Self-service operations</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Streamline operations</a:t>
            </a:r>
            <a:endParaRPr kumimoji="0" lang="en-US" sz="1400" b="0" i="0" u="none" strike="noStrike" kern="1200" cap="none" spc="0" normalizeH="0" baseline="0" noProof="0">
              <a:ln>
                <a:noFill/>
              </a:ln>
              <a:solidFill>
                <a:srgbClr val="0D2155"/>
              </a:solidFill>
              <a:effectLst/>
              <a:uLnTx/>
              <a:uFillTx/>
              <a:latin typeface="Arial"/>
              <a:ea typeface="+mn-ea"/>
              <a:cs typeface="+mn-cs"/>
            </a:endParaRPr>
          </a:p>
        </p:txBody>
      </p:sp>
      <p:sp>
        <p:nvSpPr>
          <p:cNvPr id="43" name="Content Placeholder 10">
            <a:extLst>
              <a:ext uri="{FF2B5EF4-FFF2-40B4-BE49-F238E27FC236}">
                <a16:creationId xmlns:a16="http://schemas.microsoft.com/office/drawing/2014/main" id="{9B8CCCDA-12FA-4B0A-C96F-3FBA13989277}"/>
              </a:ext>
            </a:extLst>
          </p:cNvPr>
          <p:cNvSpPr txBox="1">
            <a:spLocks/>
          </p:cNvSpPr>
          <p:nvPr/>
        </p:nvSpPr>
        <p:spPr>
          <a:xfrm>
            <a:off x="7981950" y="1735377"/>
            <a:ext cx="3010182" cy="3449214"/>
          </a:xfrm>
          <a:prstGeom prst="rect">
            <a:avLst/>
          </a:prstGeom>
          <a:solidFill>
            <a:srgbClr val="C5D4E3"/>
          </a:solidFill>
        </p:spPr>
        <p:txBody>
          <a:bodyPr lIns="274320" tIns="27432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a:solidFill>
                  <a:srgbClr val="0D2155"/>
                </a:solidFill>
                <a:latin typeface="Arial Nova Light"/>
              </a:rPr>
              <a:t>Intelligent cyber resilience</a:t>
            </a:r>
          </a:p>
          <a:p>
            <a:pPr marL="0" lvl="0" indent="0">
              <a:lnSpc>
                <a:spcPct val="85000"/>
              </a:lnSpc>
              <a:spcBef>
                <a:spcPts val="600"/>
              </a:spcBef>
              <a:spcAft>
                <a:spcPts val="600"/>
              </a:spcAft>
              <a:buNone/>
              <a:defRPr/>
            </a:pPr>
            <a:r>
              <a:rPr lang="en-US" sz="1400" b="1">
                <a:solidFill>
                  <a:srgbClr val="0D2155"/>
                </a:solidFill>
              </a:rPr>
              <a:t>Innovate securely</a:t>
            </a:r>
          </a:p>
          <a:p>
            <a:pPr marL="227965" lvl="0" indent="-227965"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Secure by design</a:t>
            </a:r>
          </a:p>
          <a:p>
            <a:pPr marL="227965" lvl="0" indent="-227965"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Built in immutability</a:t>
            </a:r>
          </a:p>
          <a:p>
            <a:pPr marL="227965" lvl="0" indent="-227965"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rgbClr val="0D2155"/>
                </a:solidFill>
              </a:rPr>
              <a:t>Cyber vault with AI-based threat detection and recovery</a:t>
            </a:r>
          </a:p>
        </p:txBody>
      </p:sp>
      <p:sp>
        <p:nvSpPr>
          <p:cNvPr id="12" name="Rectangle 11">
            <a:extLst>
              <a:ext uri="{FF2B5EF4-FFF2-40B4-BE49-F238E27FC236}">
                <a16:creationId xmlns:a16="http://schemas.microsoft.com/office/drawing/2014/main" id="{21D197EE-EB21-62C2-2186-BD89E3D1A665}"/>
              </a:ext>
            </a:extLst>
          </p:cNvPr>
          <p:cNvSpPr/>
          <p:nvPr/>
        </p:nvSpPr>
        <p:spPr>
          <a:xfrm>
            <a:off x="0" y="4846319"/>
            <a:ext cx="12190476" cy="2006599"/>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5" name="Picture 4">
            <a:extLst>
              <a:ext uri="{FF2B5EF4-FFF2-40B4-BE49-F238E27FC236}">
                <a16:creationId xmlns:a16="http://schemas.microsoft.com/office/drawing/2014/main" id="{A3D72468-0239-EDF2-5D86-B1A5CEBA4344}"/>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99369"/>
            <a:ext cx="1438648" cy="187024"/>
          </a:xfrm>
          <a:prstGeom prst="rect">
            <a:avLst/>
          </a:prstGeom>
        </p:spPr>
      </p:pic>
      <p:sp>
        <p:nvSpPr>
          <p:cNvPr id="6" name="Title 5">
            <a:extLst>
              <a:ext uri="{FF2B5EF4-FFF2-40B4-BE49-F238E27FC236}">
                <a16:creationId xmlns:a16="http://schemas.microsoft.com/office/drawing/2014/main" id="{F8CA3D11-2258-9892-8DEA-EFB40F6EA6F1}"/>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Achieve cyber resilience. And peace of mind.</a:t>
            </a:r>
          </a:p>
        </p:txBody>
      </p:sp>
      <p:sp>
        <p:nvSpPr>
          <p:cNvPr id="14" name="Title 4">
            <a:extLst>
              <a:ext uri="{FF2B5EF4-FFF2-40B4-BE49-F238E27FC236}">
                <a16:creationId xmlns:a16="http://schemas.microsoft.com/office/drawing/2014/main" id="{3A9D637E-362D-5BF9-4A60-0E3B8F2E4303}"/>
              </a:ext>
            </a:extLst>
          </p:cNvPr>
          <p:cNvSpPr txBox="1">
            <a:spLocks/>
          </p:cNvSpPr>
          <p:nvPr/>
        </p:nvSpPr>
        <p:spPr>
          <a:xfrm>
            <a:off x="778166" y="770847"/>
            <a:ext cx="10635668"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PowerProtect</a:t>
            </a:r>
          </a:p>
        </p:txBody>
      </p:sp>
      <p:sp>
        <p:nvSpPr>
          <p:cNvPr id="11" name="Arrow: Left-Right 10">
            <a:extLst>
              <a:ext uri="{FF2B5EF4-FFF2-40B4-BE49-F238E27FC236}">
                <a16:creationId xmlns:a16="http://schemas.microsoft.com/office/drawing/2014/main" id="{F181BCA5-1770-8C3C-474E-5D81B27A9342}"/>
              </a:ext>
              <a:ext uri="{C183D7F6-B498-43B3-948B-1728B52AA6E4}">
                <adec:decorative xmlns:adec="http://schemas.microsoft.com/office/drawing/2017/decorative" val="1"/>
              </a:ext>
            </a:extLst>
          </p:cNvPr>
          <p:cNvSpPr/>
          <p:nvPr/>
        </p:nvSpPr>
        <p:spPr>
          <a:xfrm>
            <a:off x="381000" y="4576991"/>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1797D722-5718-0755-ABC3-ECD8D2AB97AB}"/>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A14F6199-1581-7BA1-3746-D4E3B53A0D7B}"/>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70</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grpSp>
        <p:nvGrpSpPr>
          <p:cNvPr id="44" name="Group 43">
            <a:extLst>
              <a:ext uri="{FF2B5EF4-FFF2-40B4-BE49-F238E27FC236}">
                <a16:creationId xmlns:a16="http://schemas.microsoft.com/office/drawing/2014/main" id="{950A43B3-5052-698E-5E33-D9CC3A52F84B}"/>
              </a:ext>
            </a:extLst>
          </p:cNvPr>
          <p:cNvGrpSpPr/>
          <p:nvPr/>
        </p:nvGrpSpPr>
        <p:grpSpPr>
          <a:xfrm>
            <a:off x="11361150" y="145391"/>
            <a:ext cx="676001" cy="676001"/>
            <a:chOff x="2968822" y="4240517"/>
            <a:chExt cx="676001" cy="676001"/>
          </a:xfrm>
        </p:grpSpPr>
        <p:sp>
          <p:nvSpPr>
            <p:cNvPr id="45" name="Oval 44">
              <a:extLst>
                <a:ext uri="{FF2B5EF4-FFF2-40B4-BE49-F238E27FC236}">
                  <a16:creationId xmlns:a16="http://schemas.microsoft.com/office/drawing/2014/main" id="{215BA0C7-A6E9-F078-0442-45908341478A}"/>
                </a:ext>
              </a:extLst>
            </p:cNvPr>
            <p:cNvSpPr/>
            <p:nvPr/>
          </p:nvSpPr>
          <p:spPr>
            <a:xfrm>
              <a:off x="2968822" y="4240517"/>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46" name="Group 45">
              <a:extLst>
                <a:ext uri="{FF2B5EF4-FFF2-40B4-BE49-F238E27FC236}">
                  <a16:creationId xmlns:a16="http://schemas.microsoft.com/office/drawing/2014/main" id="{8FF6A856-AAE2-92B3-CE86-DB68CAD16B43}"/>
                </a:ext>
              </a:extLst>
            </p:cNvPr>
            <p:cNvGrpSpPr>
              <a:grpSpLocks noChangeAspect="1"/>
            </p:cNvGrpSpPr>
            <p:nvPr/>
          </p:nvGrpSpPr>
          <p:grpSpPr>
            <a:xfrm>
              <a:off x="3108233" y="4394385"/>
              <a:ext cx="387167" cy="421203"/>
              <a:chOff x="11156492" y="250825"/>
              <a:chExt cx="433388" cy="471488"/>
            </a:xfrm>
            <a:solidFill>
              <a:schemeClr val="bg1">
                <a:lumMod val="40000"/>
                <a:lumOff val="60000"/>
              </a:schemeClr>
            </a:solidFill>
          </p:grpSpPr>
          <p:sp>
            <p:nvSpPr>
              <p:cNvPr id="47" name="Freeform 290">
                <a:extLst>
                  <a:ext uri="{FF2B5EF4-FFF2-40B4-BE49-F238E27FC236}">
                    <a16:creationId xmlns:a16="http://schemas.microsoft.com/office/drawing/2014/main" id="{A35A45AA-2E11-ECAD-08D7-D3A92AB03B3F}"/>
                  </a:ext>
                </a:extLst>
              </p:cNvPr>
              <p:cNvSpPr>
                <a:spLocks/>
              </p:cNvSpPr>
              <p:nvPr/>
            </p:nvSpPr>
            <p:spPr bwMode="auto">
              <a:xfrm>
                <a:off x="11202529" y="284163"/>
                <a:ext cx="261938" cy="261938"/>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8" name="Freeform 291">
                <a:extLst>
                  <a:ext uri="{FF2B5EF4-FFF2-40B4-BE49-F238E27FC236}">
                    <a16:creationId xmlns:a16="http://schemas.microsoft.com/office/drawing/2014/main" id="{584D29C3-8A95-7D26-3BA7-CA567AE5AE0A}"/>
                  </a:ext>
                </a:extLst>
              </p:cNvPr>
              <p:cNvSpPr>
                <a:spLocks noEditPoints="1"/>
              </p:cNvSpPr>
              <p:nvPr/>
            </p:nvSpPr>
            <p:spPr bwMode="auto">
              <a:xfrm>
                <a:off x="11156492" y="25082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9" name="Freeform 292">
                <a:extLst>
                  <a:ext uri="{FF2B5EF4-FFF2-40B4-BE49-F238E27FC236}">
                    <a16:creationId xmlns:a16="http://schemas.microsoft.com/office/drawing/2014/main" id="{CE2353BE-47F4-C708-E696-A072A65F94A4}"/>
                  </a:ext>
                </a:extLst>
              </p:cNvPr>
              <p:cNvSpPr>
                <a:spLocks/>
              </p:cNvSpPr>
              <p:nvPr/>
            </p:nvSpPr>
            <p:spPr bwMode="auto">
              <a:xfrm>
                <a:off x="11278729" y="311150"/>
                <a:ext cx="292100" cy="292100"/>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pic>
        <p:nvPicPr>
          <p:cNvPr id="2" name="Picture 1" descr="A close up of a computer&#10;&#10;AI-generated content may be incorrect.">
            <a:extLst>
              <a:ext uri="{FF2B5EF4-FFF2-40B4-BE49-F238E27FC236}">
                <a16:creationId xmlns:a16="http://schemas.microsoft.com/office/drawing/2014/main" id="{65E762C7-6FC5-7872-5152-14364DB5D6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7991" y="4356450"/>
            <a:ext cx="5256068" cy="948712"/>
          </a:xfrm>
          <a:prstGeom prst="rect">
            <a:avLst/>
          </a:prstGeom>
          <a:effectLst>
            <a:reflection blurRad="6350" stA="52000" endA="300" endPos="35000" dir="5400000" sy="-100000" algn="bl" rotWithShape="0"/>
          </a:effectLst>
        </p:spPr>
      </p:pic>
      <p:pic>
        <p:nvPicPr>
          <p:cNvPr id="9" name="Picture 8">
            <a:extLst>
              <a:ext uri="{FF2B5EF4-FFF2-40B4-BE49-F238E27FC236}">
                <a16:creationId xmlns:a16="http://schemas.microsoft.com/office/drawing/2014/main" id="{2F548724-3F03-AC8E-DC27-8DFC0BEC9E0C}"/>
              </a:ext>
            </a:extLst>
          </p:cNvPr>
          <p:cNvPicPr>
            <a:picLocks noChangeAspect="1"/>
          </p:cNvPicPr>
          <p:nvPr/>
        </p:nvPicPr>
        <p:blipFill>
          <a:blip r:embed="rId7"/>
          <a:srcRect/>
          <a:stretch/>
        </p:blipFill>
        <p:spPr>
          <a:xfrm>
            <a:off x="6944447" y="4226374"/>
            <a:ext cx="2435177" cy="1190303"/>
          </a:xfrm>
          <a:prstGeom prst="rect">
            <a:avLst/>
          </a:prstGeom>
          <a:ln>
            <a:solidFill>
              <a:schemeClr val="bg2"/>
            </a:solidFill>
          </a:ln>
          <a:effectLst>
            <a:outerShdw blurRad="50800" dist="38100" dir="2700000" algn="tl" rotWithShape="0">
              <a:prstClr val="black">
                <a:alpha val="40000"/>
              </a:prstClr>
            </a:outerShdw>
            <a:softEdge rad="12700"/>
          </a:effectLst>
        </p:spPr>
      </p:pic>
      <p:sp>
        <p:nvSpPr>
          <p:cNvPr id="4" name="TextBox 3">
            <a:extLst>
              <a:ext uri="{FF2B5EF4-FFF2-40B4-BE49-F238E27FC236}">
                <a16:creationId xmlns:a16="http://schemas.microsoft.com/office/drawing/2014/main" id="{CCDC6423-F681-B62D-7D6E-05A7764841CA}"/>
              </a:ext>
            </a:extLst>
          </p:cNvPr>
          <p:cNvSpPr txBox="1"/>
          <p:nvPr/>
        </p:nvSpPr>
        <p:spPr>
          <a:xfrm>
            <a:off x="107950" y="6440848"/>
            <a:ext cx="8777723" cy="276999"/>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1 Based on revenue from the IDC 3</a:t>
            </a:r>
            <a:r>
              <a:rPr lang="en-US" sz="300">
                <a:solidFill>
                  <a:srgbClr val="808080"/>
                </a:solidFill>
              </a:rPr>
              <a:t>Q</a:t>
            </a:r>
            <a:r>
              <a:rPr kumimoji="0" lang="en-US" sz="3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25 Purpose-Built Backup Appliance (PBBA) Tracker.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00">
                <a:solidFill>
                  <a:srgbClr val="808080"/>
                </a:solidFill>
              </a:rPr>
              <a:t>2 Based on Dell Technologies analysis. Compared to VAST, Pure Storage, NetApp, and HPE backup appliances. Compared to Veeam, Cohesity, Rubrik, and Commvault data protection software. Using double-blind, competitive benchmark Net Promoter Score (NPS) data gathered by third-party commissioned by Dell. August 2025.</a:t>
            </a:r>
            <a:endParaRPr kumimoji="0" lang="en-US" sz="3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00">
                <a:solidFill>
                  <a:srgbClr val="808080"/>
                </a:solidFill>
              </a:rPr>
              <a:t>3</a:t>
            </a:r>
            <a:r>
              <a:rPr kumimoji="0" lang="en-US" sz="3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Based on Dell internal testing comparing a PowerProtect Data Domain DD9910 appliance vs a PowerProtect Data Domain All-Flash DD9910F appliance, both configured at similar capacity. April 2025. Actual results may vary..​</a:t>
            </a:r>
          </a:p>
          <a:p>
            <a:pPr>
              <a:defRPr/>
            </a:pPr>
            <a:r>
              <a:rPr lang="en-US" sz="300">
                <a:solidFill>
                  <a:srgbClr val="808080"/>
                </a:solidFill>
              </a:rPr>
              <a:t>4 Based on Dell internal testing comparing a PowerProtect Data Domain DD9910 appliance vs a PowerProtect Data Domain All-Flash DD9910Fappliance, both configured at similar capacity. April 2025.</a:t>
            </a:r>
          </a:p>
          <a:p>
            <a:pPr>
              <a:defRPr/>
            </a:pPr>
            <a:r>
              <a:rPr lang="en-US" sz="300">
                <a:solidFill>
                  <a:srgbClr val="808080"/>
                </a:solidFill>
              </a:rPr>
              <a:t>5</a:t>
            </a:r>
            <a:r>
              <a:rPr kumimoji="0" lang="en-US" sz="3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 Based on Dell internal testing and field telemetry data, December 2025. Actual results may vary.</a:t>
            </a:r>
          </a:p>
        </p:txBody>
      </p:sp>
      <p:grpSp>
        <p:nvGrpSpPr>
          <p:cNvPr id="7" name="Group 6">
            <a:extLst>
              <a:ext uri="{FF2B5EF4-FFF2-40B4-BE49-F238E27FC236}">
                <a16:creationId xmlns:a16="http://schemas.microsoft.com/office/drawing/2014/main" id="{61BE788D-11B0-555E-94C6-743C3257C749}"/>
              </a:ext>
            </a:extLst>
          </p:cNvPr>
          <p:cNvGrpSpPr/>
          <p:nvPr/>
        </p:nvGrpSpPr>
        <p:grpSpPr>
          <a:xfrm>
            <a:off x="500129" y="5047787"/>
            <a:ext cx="1539367" cy="1384995"/>
            <a:chOff x="1193808" y="5020886"/>
            <a:chExt cx="1539367" cy="1384995"/>
          </a:xfrm>
        </p:grpSpPr>
        <p:sp>
          <p:nvSpPr>
            <p:cNvPr id="8" name="TextBox 7">
              <a:extLst>
                <a:ext uri="{FF2B5EF4-FFF2-40B4-BE49-F238E27FC236}">
                  <a16:creationId xmlns:a16="http://schemas.microsoft.com/office/drawing/2014/main" id="{A709EE68-E3F6-65B1-DDE1-5A554C3E639A}"/>
                </a:ext>
              </a:extLst>
            </p:cNvPr>
            <p:cNvSpPr txBox="1"/>
            <p:nvPr/>
          </p:nvSpPr>
          <p:spPr>
            <a:xfrm>
              <a:off x="1219340" y="5020886"/>
              <a:ext cx="1513835"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Purpose-Built Backup Appliance</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1</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16" name="TextBox 15">
              <a:extLst>
                <a:ext uri="{FF2B5EF4-FFF2-40B4-BE49-F238E27FC236}">
                  <a16:creationId xmlns:a16="http://schemas.microsoft.com/office/drawing/2014/main" id="{F411F065-EDB3-A815-2669-0ABA73B318EE}"/>
                </a:ext>
              </a:extLst>
            </p:cNvPr>
            <p:cNvSpPr txBox="1"/>
            <p:nvPr/>
          </p:nvSpPr>
          <p:spPr>
            <a:xfrm>
              <a:off x="1193808" y="5450675"/>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2"/>
                  </a:solidFill>
                  <a:effectLst/>
                  <a:uLnTx/>
                  <a:uFillTx/>
                  <a:latin typeface="Arial Nova Light"/>
                  <a:ea typeface="+mn-ea"/>
                  <a:cs typeface="+mn-cs"/>
                </a:rPr>
                <a:t>#</a:t>
              </a:r>
              <a:r>
                <a:rPr kumimoji="0" lang="en-US" sz="3600" b="0" i="0" u="none" strike="noStrike" kern="1200" cap="none" spc="0" normalizeH="0" baseline="0" noProof="0">
                  <a:ln>
                    <a:noFill/>
                  </a:ln>
                  <a:solidFill>
                    <a:schemeClr val="tx2"/>
                  </a:solidFill>
                  <a:effectLst/>
                  <a:uLnTx/>
                  <a:uFillTx/>
                  <a:latin typeface="Arial Nova Light"/>
                  <a:ea typeface="+mn-ea"/>
                  <a:cs typeface="+mn-cs"/>
                </a:rPr>
                <a:t>1</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17" name="Group 16">
            <a:extLst>
              <a:ext uri="{FF2B5EF4-FFF2-40B4-BE49-F238E27FC236}">
                <a16:creationId xmlns:a16="http://schemas.microsoft.com/office/drawing/2014/main" id="{4953372A-260D-227B-B0E8-3BBC28C288D2}"/>
              </a:ext>
            </a:extLst>
          </p:cNvPr>
          <p:cNvGrpSpPr/>
          <p:nvPr/>
        </p:nvGrpSpPr>
        <p:grpSpPr>
          <a:xfrm>
            <a:off x="5775944" y="5465194"/>
            <a:ext cx="1790986" cy="771026"/>
            <a:chOff x="2374080" y="5434206"/>
            <a:chExt cx="2216409" cy="771026"/>
          </a:xfrm>
        </p:grpSpPr>
        <p:sp>
          <p:nvSpPr>
            <p:cNvPr id="18" name="TextBox 17">
              <a:extLst>
                <a:ext uri="{FF2B5EF4-FFF2-40B4-BE49-F238E27FC236}">
                  <a16:creationId xmlns:a16="http://schemas.microsoft.com/office/drawing/2014/main" id="{89B059F1-FC8B-FB05-B1FF-C674D45D61A9}"/>
                </a:ext>
              </a:extLst>
            </p:cNvPr>
            <p:cNvSpPr txBox="1"/>
            <p:nvPr/>
          </p:nvSpPr>
          <p:spPr>
            <a:xfrm>
              <a:off x="2374080" y="5928233"/>
              <a:ext cx="2216409"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Faster </a:t>
              </a:r>
              <a:r>
                <a:rPr lang="en-US" sz="1200">
                  <a:solidFill>
                    <a:schemeClr val="tx2"/>
                  </a:solidFill>
                  <a:latin typeface="Arial Nova Light"/>
                  <a:cs typeface="Arial"/>
                </a:rPr>
                <a:t>restores</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4</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19" name="TextBox 18">
              <a:extLst>
                <a:ext uri="{FF2B5EF4-FFF2-40B4-BE49-F238E27FC236}">
                  <a16:creationId xmlns:a16="http://schemas.microsoft.com/office/drawing/2014/main" id="{8627B46C-A84B-54D7-8DFF-1792C88E91E5}"/>
                </a:ext>
              </a:extLst>
            </p:cNvPr>
            <p:cNvSpPr txBox="1"/>
            <p:nvPr/>
          </p:nvSpPr>
          <p:spPr>
            <a:xfrm>
              <a:off x="2720284" y="5434206"/>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Up to </a:t>
              </a:r>
              <a:r>
                <a:rPr lang="en-US" sz="3600">
                  <a:solidFill>
                    <a:schemeClr val="tx2"/>
                  </a:solidFill>
                  <a:latin typeface="Arial Nova Light"/>
                </a:rPr>
                <a:t>4</a:t>
              </a:r>
              <a:r>
                <a:rPr lang="en-US" sz="2400">
                  <a:solidFill>
                    <a:schemeClr val="tx2"/>
                  </a:solidFill>
                  <a:latin typeface="Arial Nova Light"/>
                </a:rPr>
                <a:t>X</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20" name="Group 19">
            <a:extLst>
              <a:ext uri="{FF2B5EF4-FFF2-40B4-BE49-F238E27FC236}">
                <a16:creationId xmlns:a16="http://schemas.microsoft.com/office/drawing/2014/main" id="{FA13E591-4EB4-6A51-BF1B-B70CDB910A1F}"/>
              </a:ext>
            </a:extLst>
          </p:cNvPr>
          <p:cNvGrpSpPr/>
          <p:nvPr/>
        </p:nvGrpSpPr>
        <p:grpSpPr>
          <a:xfrm>
            <a:off x="7563110" y="5465194"/>
            <a:ext cx="2050423" cy="771026"/>
            <a:chOff x="2374080" y="5434206"/>
            <a:chExt cx="2216409" cy="771026"/>
          </a:xfrm>
        </p:grpSpPr>
        <p:sp>
          <p:nvSpPr>
            <p:cNvPr id="21" name="TextBox 20">
              <a:extLst>
                <a:ext uri="{FF2B5EF4-FFF2-40B4-BE49-F238E27FC236}">
                  <a16:creationId xmlns:a16="http://schemas.microsoft.com/office/drawing/2014/main" id="{4695C387-04E8-4EE5-250E-CBB872CB69F1}"/>
                </a:ext>
              </a:extLst>
            </p:cNvPr>
            <p:cNvSpPr txBox="1"/>
            <p:nvPr/>
          </p:nvSpPr>
          <p:spPr>
            <a:xfrm>
              <a:off x="2374080" y="5928233"/>
              <a:ext cx="2216409"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Less power</a:t>
              </a:r>
              <a:r>
                <a:rPr lang="en-US" sz="1200" baseline="30000">
                  <a:solidFill>
                    <a:schemeClr val="tx2"/>
                  </a:solidFill>
                  <a:latin typeface="Arial Nova Light"/>
                  <a:cs typeface="Arial"/>
                </a:rPr>
                <a:t>4</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22" name="TextBox 21">
              <a:extLst>
                <a:ext uri="{FF2B5EF4-FFF2-40B4-BE49-F238E27FC236}">
                  <a16:creationId xmlns:a16="http://schemas.microsoft.com/office/drawing/2014/main" id="{976B4348-3BDB-E55C-1F35-274D9BFD973D}"/>
                </a:ext>
              </a:extLst>
            </p:cNvPr>
            <p:cNvSpPr txBox="1"/>
            <p:nvPr/>
          </p:nvSpPr>
          <p:spPr>
            <a:xfrm>
              <a:off x="2720284" y="5434206"/>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Up to </a:t>
              </a:r>
              <a:r>
                <a:rPr kumimoji="0" lang="en-US" sz="3600" b="0" i="0" u="none" strike="noStrike" kern="1200" cap="none" spc="0" normalizeH="0" baseline="0" noProof="0">
                  <a:ln>
                    <a:noFill/>
                  </a:ln>
                  <a:solidFill>
                    <a:schemeClr val="tx2"/>
                  </a:solidFill>
                  <a:effectLst/>
                  <a:uLnTx/>
                  <a:uFillTx/>
                  <a:latin typeface="Arial Nova Light"/>
                  <a:ea typeface="+mn-ea"/>
                  <a:cs typeface="+mn-cs"/>
                </a:rPr>
                <a:t>80</a:t>
              </a:r>
              <a:r>
                <a:rPr kumimoji="0" lang="en-US" sz="2400" b="0" i="0" u="none" strike="noStrike" kern="1200" cap="none" spc="0" normalizeH="0" baseline="0" noProof="0">
                  <a:ln>
                    <a:noFill/>
                  </a:ln>
                  <a:solidFill>
                    <a:schemeClr val="tx2"/>
                  </a:solidFill>
                  <a:effectLst/>
                  <a:uLnTx/>
                  <a:uFillTx/>
                  <a:latin typeface="Arial Nova Light"/>
                  <a:ea typeface="+mn-ea"/>
                  <a:cs typeface="+mn-cs"/>
                </a:rPr>
                <a:t>%</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26" name="Group 25">
            <a:extLst>
              <a:ext uri="{FF2B5EF4-FFF2-40B4-BE49-F238E27FC236}">
                <a16:creationId xmlns:a16="http://schemas.microsoft.com/office/drawing/2014/main" id="{CDBE12E2-DD80-F964-B9B9-C7C4C23F2A76}"/>
              </a:ext>
            </a:extLst>
          </p:cNvPr>
          <p:cNvGrpSpPr/>
          <p:nvPr/>
        </p:nvGrpSpPr>
        <p:grpSpPr>
          <a:xfrm>
            <a:off x="9390160" y="5465194"/>
            <a:ext cx="2242678" cy="771026"/>
            <a:chOff x="2709982" y="5434206"/>
            <a:chExt cx="2242678" cy="771026"/>
          </a:xfrm>
        </p:grpSpPr>
        <p:sp>
          <p:nvSpPr>
            <p:cNvPr id="27" name="TextBox 26">
              <a:extLst>
                <a:ext uri="{FF2B5EF4-FFF2-40B4-BE49-F238E27FC236}">
                  <a16:creationId xmlns:a16="http://schemas.microsoft.com/office/drawing/2014/main" id="{F6B4981A-CAAE-FC0D-0540-09AB017C2F3B}"/>
                </a:ext>
              </a:extLst>
            </p:cNvPr>
            <p:cNvSpPr txBox="1"/>
            <p:nvPr/>
          </p:nvSpPr>
          <p:spPr>
            <a:xfrm>
              <a:off x="2709982" y="5928233"/>
              <a:ext cx="2216409"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Data reduction</a:t>
              </a:r>
              <a:r>
                <a:rPr lang="en-US" sz="1200" baseline="30000">
                  <a:solidFill>
                    <a:schemeClr val="tx2"/>
                  </a:solidFill>
                  <a:latin typeface="Arial Nova Light"/>
                  <a:cs typeface="Arial"/>
                </a:rPr>
                <a:t>5</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28" name="TextBox 27">
              <a:extLst>
                <a:ext uri="{FF2B5EF4-FFF2-40B4-BE49-F238E27FC236}">
                  <a16:creationId xmlns:a16="http://schemas.microsoft.com/office/drawing/2014/main" id="{30E0B466-CA83-F3CC-B33E-2B476DB482D9}"/>
                </a:ext>
              </a:extLst>
            </p:cNvPr>
            <p:cNvSpPr txBox="1"/>
            <p:nvPr/>
          </p:nvSpPr>
          <p:spPr>
            <a:xfrm>
              <a:off x="3056186" y="5434206"/>
              <a:ext cx="1896474"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Typically </a:t>
              </a:r>
              <a:r>
                <a:rPr lang="en-US" sz="3600">
                  <a:solidFill>
                    <a:schemeClr val="tx2"/>
                  </a:solidFill>
                  <a:latin typeface="Arial Nova Light"/>
                </a:rPr>
                <a:t>7</a:t>
              </a:r>
              <a:r>
                <a:rPr kumimoji="0" lang="en-US" sz="3600" b="0" i="0" u="none" strike="noStrike" kern="1200" cap="none" spc="0" normalizeH="0" baseline="0" noProof="0">
                  <a:ln>
                    <a:noFill/>
                  </a:ln>
                  <a:solidFill>
                    <a:schemeClr val="tx2"/>
                  </a:solidFill>
                  <a:effectLst/>
                  <a:uLnTx/>
                  <a:uFillTx/>
                  <a:latin typeface="Arial Nova Light"/>
                  <a:ea typeface="+mn-ea"/>
                  <a:cs typeface="+mn-cs"/>
                </a:rPr>
                <a:t>5:1</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29" name="Group 28">
            <a:extLst>
              <a:ext uri="{FF2B5EF4-FFF2-40B4-BE49-F238E27FC236}">
                <a16:creationId xmlns:a16="http://schemas.microsoft.com/office/drawing/2014/main" id="{7821DA36-35BA-C287-AE5D-81B366E53E1E}"/>
              </a:ext>
            </a:extLst>
          </p:cNvPr>
          <p:cNvGrpSpPr/>
          <p:nvPr/>
        </p:nvGrpSpPr>
        <p:grpSpPr>
          <a:xfrm>
            <a:off x="2308629" y="5047787"/>
            <a:ext cx="1539367" cy="1384995"/>
            <a:chOff x="1193808" y="5020886"/>
            <a:chExt cx="1539367" cy="1384995"/>
          </a:xfrm>
        </p:grpSpPr>
        <p:sp>
          <p:nvSpPr>
            <p:cNvPr id="55" name="TextBox 54">
              <a:extLst>
                <a:ext uri="{FF2B5EF4-FFF2-40B4-BE49-F238E27FC236}">
                  <a16:creationId xmlns:a16="http://schemas.microsoft.com/office/drawing/2014/main" id="{199F6773-1C34-45A3-2E05-B66A9A38D839}"/>
                </a:ext>
              </a:extLst>
            </p:cNvPr>
            <p:cNvSpPr txBox="1"/>
            <p:nvPr/>
          </p:nvSpPr>
          <p:spPr>
            <a:xfrm>
              <a:off x="1219340" y="5020886"/>
              <a:ext cx="1513835"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In customer satisfaction</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2</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56" name="TextBox 55">
              <a:extLst>
                <a:ext uri="{FF2B5EF4-FFF2-40B4-BE49-F238E27FC236}">
                  <a16:creationId xmlns:a16="http://schemas.microsoft.com/office/drawing/2014/main" id="{947AE817-9625-0B71-B37C-B93BECFF7550}"/>
                </a:ext>
              </a:extLst>
            </p:cNvPr>
            <p:cNvSpPr txBox="1"/>
            <p:nvPr/>
          </p:nvSpPr>
          <p:spPr>
            <a:xfrm>
              <a:off x="1193808" y="5450675"/>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2"/>
                  </a:solidFill>
                  <a:effectLst/>
                  <a:uLnTx/>
                  <a:uFillTx/>
                  <a:latin typeface="Arial Nova Light"/>
                  <a:ea typeface="+mn-ea"/>
                  <a:cs typeface="+mn-cs"/>
                </a:rPr>
                <a:t>#</a:t>
              </a:r>
              <a:r>
                <a:rPr kumimoji="0" lang="en-US" sz="3600" b="0" i="0" u="none" strike="noStrike" kern="1200" cap="none" spc="0" normalizeH="0" baseline="0" noProof="0">
                  <a:ln>
                    <a:noFill/>
                  </a:ln>
                  <a:solidFill>
                    <a:schemeClr val="tx2"/>
                  </a:solidFill>
                  <a:effectLst/>
                  <a:uLnTx/>
                  <a:uFillTx/>
                  <a:latin typeface="Arial Nova Light"/>
                  <a:ea typeface="+mn-ea"/>
                  <a:cs typeface="+mn-cs"/>
                </a:rPr>
                <a:t>1</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grpSp>
        <p:nvGrpSpPr>
          <p:cNvPr id="3" name="Group 2">
            <a:extLst>
              <a:ext uri="{FF2B5EF4-FFF2-40B4-BE49-F238E27FC236}">
                <a16:creationId xmlns:a16="http://schemas.microsoft.com/office/drawing/2014/main" id="{D5353233-5287-ABE3-5423-7CB3E3E7EA3F}"/>
              </a:ext>
            </a:extLst>
          </p:cNvPr>
          <p:cNvGrpSpPr/>
          <p:nvPr/>
        </p:nvGrpSpPr>
        <p:grpSpPr>
          <a:xfrm>
            <a:off x="4167585" y="5055853"/>
            <a:ext cx="1539367" cy="1384995"/>
            <a:chOff x="1193808" y="5020886"/>
            <a:chExt cx="1539367" cy="1384995"/>
          </a:xfrm>
        </p:grpSpPr>
        <p:sp>
          <p:nvSpPr>
            <p:cNvPr id="10" name="TextBox 9">
              <a:extLst>
                <a:ext uri="{FF2B5EF4-FFF2-40B4-BE49-F238E27FC236}">
                  <a16:creationId xmlns:a16="http://schemas.microsoft.com/office/drawing/2014/main" id="{2891EA13-7A2A-2D02-90B3-C08ED91D540F}"/>
                </a:ext>
              </a:extLst>
            </p:cNvPr>
            <p:cNvSpPr txBox="1"/>
            <p:nvPr/>
          </p:nvSpPr>
          <p:spPr>
            <a:xfrm>
              <a:off x="1219340" y="5020886"/>
              <a:ext cx="1513835" cy="1384995"/>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In total cost of ownership</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3</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30" name="TextBox 29">
              <a:extLst>
                <a:ext uri="{FF2B5EF4-FFF2-40B4-BE49-F238E27FC236}">
                  <a16:creationId xmlns:a16="http://schemas.microsoft.com/office/drawing/2014/main" id="{BD5E3C57-1B36-44DD-7F8B-868C61676D91}"/>
                </a:ext>
              </a:extLst>
            </p:cNvPr>
            <p:cNvSpPr txBox="1"/>
            <p:nvPr/>
          </p:nvSpPr>
          <p:spPr>
            <a:xfrm>
              <a:off x="1193808" y="5450675"/>
              <a:ext cx="15240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2"/>
                  </a:solidFill>
                  <a:effectLst/>
                  <a:uLnTx/>
                  <a:uFillTx/>
                  <a:latin typeface="Arial Nova Light"/>
                  <a:ea typeface="+mn-ea"/>
                  <a:cs typeface="+mn-cs"/>
                </a:rPr>
                <a:t>#</a:t>
              </a:r>
              <a:r>
                <a:rPr kumimoji="0" lang="en-US" sz="3600" b="0" i="0" u="none" strike="noStrike" kern="1200" cap="none" spc="0" normalizeH="0" baseline="0" noProof="0">
                  <a:ln>
                    <a:noFill/>
                  </a:ln>
                  <a:solidFill>
                    <a:schemeClr val="tx2"/>
                  </a:solidFill>
                  <a:effectLst/>
                  <a:uLnTx/>
                  <a:uFillTx/>
                  <a:latin typeface="Arial Nova Light"/>
                  <a:ea typeface="+mn-ea"/>
                  <a:cs typeface="+mn-cs"/>
                </a:rPr>
                <a:t>1</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grpSp>
    </p:spTree>
    <p:extLst>
      <p:ext uri="{BB962C8B-B14F-4D97-AF65-F5344CB8AC3E}">
        <p14:creationId xmlns:p14="http://schemas.microsoft.com/office/powerpoint/2010/main" val="335872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100"/>
                                  </p:stCondLst>
                                  <p:childTnLst>
                                    <p:set>
                                      <p:cBhvr>
                                        <p:cTn id="6" dur="1" fill="hold">
                                          <p:stCondLst>
                                            <p:cond delay="0"/>
                                          </p:stCondLst>
                                        </p:cTn>
                                        <p:tgtEl>
                                          <p:spTgt spid="41"/>
                                        </p:tgtEl>
                                        <p:attrNameLst>
                                          <p:attrName>style.visibility</p:attrName>
                                        </p:attrNameLst>
                                      </p:cBhvr>
                                      <p:to>
                                        <p:strVal val="visible"/>
                                      </p:to>
                                    </p:set>
                                    <p:anim calcmode="lin" valueType="num">
                                      <p:cBhvr>
                                        <p:cTn id="7" dur="700" fill="hold"/>
                                        <p:tgtEl>
                                          <p:spTgt spid="41"/>
                                        </p:tgtEl>
                                        <p:attrNameLst>
                                          <p:attrName>ppt_w</p:attrName>
                                        </p:attrNameLst>
                                      </p:cBhvr>
                                      <p:tavLst>
                                        <p:tav tm="0">
                                          <p:val>
                                            <p:fltVal val="0"/>
                                          </p:val>
                                        </p:tav>
                                        <p:tav tm="100000">
                                          <p:val>
                                            <p:strVal val="#ppt_w"/>
                                          </p:val>
                                        </p:tav>
                                      </p:tavLst>
                                    </p:anim>
                                    <p:anim calcmode="lin" valueType="num">
                                      <p:cBhvr>
                                        <p:cTn id="8" dur="700" fill="hold"/>
                                        <p:tgtEl>
                                          <p:spTgt spid="41"/>
                                        </p:tgtEl>
                                        <p:attrNameLst>
                                          <p:attrName>ppt_h</p:attrName>
                                        </p:attrNameLst>
                                      </p:cBhvr>
                                      <p:tavLst>
                                        <p:tav tm="0">
                                          <p:val>
                                            <p:fltVal val="0"/>
                                          </p:val>
                                        </p:tav>
                                        <p:tav tm="100000">
                                          <p:val>
                                            <p:strVal val="#ppt_h"/>
                                          </p:val>
                                        </p:tav>
                                      </p:tavLst>
                                    </p:anim>
                                    <p:animEffect transition="in" filter="fade">
                                      <p:cBhvr>
                                        <p:cTn id="9" dur="700"/>
                                        <p:tgtEl>
                                          <p:spTgt spid="41"/>
                                        </p:tgtEl>
                                      </p:cBhvr>
                                    </p:animEffect>
                                    <p:anim calcmode="lin" valueType="num">
                                      <p:cBhvr>
                                        <p:cTn id="10" dur="700" fill="hold"/>
                                        <p:tgtEl>
                                          <p:spTgt spid="41"/>
                                        </p:tgtEl>
                                        <p:attrNameLst>
                                          <p:attrName>ppt_x</p:attrName>
                                        </p:attrNameLst>
                                      </p:cBhvr>
                                      <p:tavLst>
                                        <p:tav tm="0">
                                          <p:val>
                                            <p:fltVal val="0.5"/>
                                          </p:val>
                                        </p:tav>
                                        <p:tav tm="100000">
                                          <p:val>
                                            <p:strVal val="#ppt_x"/>
                                          </p:val>
                                        </p:tav>
                                      </p:tavLst>
                                    </p:anim>
                                    <p:anim calcmode="lin" valueType="num">
                                      <p:cBhvr>
                                        <p:cTn id="11" dur="700" fill="hold"/>
                                        <p:tgtEl>
                                          <p:spTgt spid="41"/>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300"/>
                                  </p:stCondLst>
                                  <p:childTnLst>
                                    <p:set>
                                      <p:cBhvr>
                                        <p:cTn id="13" dur="1" fill="hold">
                                          <p:stCondLst>
                                            <p:cond delay="0"/>
                                          </p:stCondLst>
                                        </p:cTn>
                                        <p:tgtEl>
                                          <p:spTgt spid="42"/>
                                        </p:tgtEl>
                                        <p:attrNameLst>
                                          <p:attrName>style.visibility</p:attrName>
                                        </p:attrNameLst>
                                      </p:cBhvr>
                                      <p:to>
                                        <p:strVal val="visible"/>
                                      </p:to>
                                    </p:set>
                                    <p:anim calcmode="lin" valueType="num">
                                      <p:cBhvr>
                                        <p:cTn id="14" dur="700" fill="hold"/>
                                        <p:tgtEl>
                                          <p:spTgt spid="42"/>
                                        </p:tgtEl>
                                        <p:attrNameLst>
                                          <p:attrName>ppt_w</p:attrName>
                                        </p:attrNameLst>
                                      </p:cBhvr>
                                      <p:tavLst>
                                        <p:tav tm="0">
                                          <p:val>
                                            <p:fltVal val="0"/>
                                          </p:val>
                                        </p:tav>
                                        <p:tav tm="100000">
                                          <p:val>
                                            <p:strVal val="#ppt_w"/>
                                          </p:val>
                                        </p:tav>
                                      </p:tavLst>
                                    </p:anim>
                                    <p:anim calcmode="lin" valueType="num">
                                      <p:cBhvr>
                                        <p:cTn id="15" dur="700" fill="hold"/>
                                        <p:tgtEl>
                                          <p:spTgt spid="42"/>
                                        </p:tgtEl>
                                        <p:attrNameLst>
                                          <p:attrName>ppt_h</p:attrName>
                                        </p:attrNameLst>
                                      </p:cBhvr>
                                      <p:tavLst>
                                        <p:tav tm="0">
                                          <p:val>
                                            <p:fltVal val="0"/>
                                          </p:val>
                                        </p:tav>
                                        <p:tav tm="100000">
                                          <p:val>
                                            <p:strVal val="#ppt_h"/>
                                          </p:val>
                                        </p:tav>
                                      </p:tavLst>
                                    </p:anim>
                                    <p:animEffect transition="in" filter="fade">
                                      <p:cBhvr>
                                        <p:cTn id="16" dur="700"/>
                                        <p:tgtEl>
                                          <p:spTgt spid="42"/>
                                        </p:tgtEl>
                                      </p:cBhvr>
                                    </p:animEffect>
                                    <p:anim calcmode="lin" valueType="num">
                                      <p:cBhvr>
                                        <p:cTn id="17" dur="700" fill="hold"/>
                                        <p:tgtEl>
                                          <p:spTgt spid="42"/>
                                        </p:tgtEl>
                                        <p:attrNameLst>
                                          <p:attrName>ppt_x</p:attrName>
                                        </p:attrNameLst>
                                      </p:cBhvr>
                                      <p:tavLst>
                                        <p:tav tm="0">
                                          <p:val>
                                            <p:fltVal val="0.5"/>
                                          </p:val>
                                        </p:tav>
                                        <p:tav tm="100000">
                                          <p:val>
                                            <p:strVal val="#ppt_x"/>
                                          </p:val>
                                        </p:tav>
                                      </p:tavLst>
                                    </p:anim>
                                    <p:anim calcmode="lin" valueType="num">
                                      <p:cBhvr>
                                        <p:cTn id="18" dur="700" fill="hold"/>
                                        <p:tgtEl>
                                          <p:spTgt spid="42"/>
                                        </p:tgtEl>
                                        <p:attrNameLst>
                                          <p:attrName>ppt_y</p:attrName>
                                        </p:attrNameLst>
                                      </p:cBhvr>
                                      <p:tavLst>
                                        <p:tav tm="0">
                                          <p:val>
                                            <p:fltVal val="0.5"/>
                                          </p:val>
                                        </p:tav>
                                        <p:tav tm="100000">
                                          <p:val>
                                            <p:strVal val="#ppt_y"/>
                                          </p:val>
                                        </p:tav>
                                      </p:tavLst>
                                    </p:anim>
                                  </p:childTnLst>
                                </p:cTn>
                              </p:par>
                              <p:par>
                                <p:cTn id="19" presetID="53" presetClass="entr" presetSubtype="528" fill="hold" grpId="0" nodeType="withEffect">
                                  <p:stCondLst>
                                    <p:cond delay="500"/>
                                  </p:stCondLst>
                                  <p:childTnLst>
                                    <p:set>
                                      <p:cBhvr>
                                        <p:cTn id="20" dur="1" fill="hold">
                                          <p:stCondLst>
                                            <p:cond delay="0"/>
                                          </p:stCondLst>
                                        </p:cTn>
                                        <p:tgtEl>
                                          <p:spTgt spid="43"/>
                                        </p:tgtEl>
                                        <p:attrNameLst>
                                          <p:attrName>style.visibility</p:attrName>
                                        </p:attrNameLst>
                                      </p:cBhvr>
                                      <p:to>
                                        <p:strVal val="visible"/>
                                      </p:to>
                                    </p:set>
                                    <p:anim calcmode="lin" valueType="num">
                                      <p:cBhvr>
                                        <p:cTn id="21" dur="700" fill="hold"/>
                                        <p:tgtEl>
                                          <p:spTgt spid="43"/>
                                        </p:tgtEl>
                                        <p:attrNameLst>
                                          <p:attrName>ppt_w</p:attrName>
                                        </p:attrNameLst>
                                      </p:cBhvr>
                                      <p:tavLst>
                                        <p:tav tm="0">
                                          <p:val>
                                            <p:fltVal val="0"/>
                                          </p:val>
                                        </p:tav>
                                        <p:tav tm="100000">
                                          <p:val>
                                            <p:strVal val="#ppt_w"/>
                                          </p:val>
                                        </p:tav>
                                      </p:tavLst>
                                    </p:anim>
                                    <p:anim calcmode="lin" valueType="num">
                                      <p:cBhvr>
                                        <p:cTn id="22" dur="700" fill="hold"/>
                                        <p:tgtEl>
                                          <p:spTgt spid="43"/>
                                        </p:tgtEl>
                                        <p:attrNameLst>
                                          <p:attrName>ppt_h</p:attrName>
                                        </p:attrNameLst>
                                      </p:cBhvr>
                                      <p:tavLst>
                                        <p:tav tm="0">
                                          <p:val>
                                            <p:fltVal val="0"/>
                                          </p:val>
                                        </p:tav>
                                        <p:tav tm="100000">
                                          <p:val>
                                            <p:strVal val="#ppt_h"/>
                                          </p:val>
                                        </p:tav>
                                      </p:tavLst>
                                    </p:anim>
                                    <p:animEffect transition="in" filter="fade">
                                      <p:cBhvr>
                                        <p:cTn id="23" dur="700"/>
                                        <p:tgtEl>
                                          <p:spTgt spid="43"/>
                                        </p:tgtEl>
                                      </p:cBhvr>
                                    </p:animEffect>
                                    <p:anim calcmode="lin" valueType="num">
                                      <p:cBhvr>
                                        <p:cTn id="24" dur="700" fill="hold"/>
                                        <p:tgtEl>
                                          <p:spTgt spid="43"/>
                                        </p:tgtEl>
                                        <p:attrNameLst>
                                          <p:attrName>ppt_x</p:attrName>
                                        </p:attrNameLst>
                                      </p:cBhvr>
                                      <p:tavLst>
                                        <p:tav tm="0">
                                          <p:val>
                                            <p:fltVal val="0.5"/>
                                          </p:val>
                                        </p:tav>
                                        <p:tav tm="100000">
                                          <p:val>
                                            <p:strVal val="#ppt_x"/>
                                          </p:val>
                                        </p:tav>
                                      </p:tavLst>
                                    </p:anim>
                                    <p:anim calcmode="lin" valueType="num">
                                      <p:cBhvr>
                                        <p:cTn id="25" dur="700" fill="hold"/>
                                        <p:tgtEl>
                                          <p:spTgt spid="4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041C176D-ED6C-1D85-41A1-08894B9D63D6}"/>
              </a:ext>
            </a:extLst>
          </p:cNvPr>
          <p:cNvSpPr/>
          <p:nvPr/>
        </p:nvSpPr>
        <p:spPr>
          <a:xfrm>
            <a:off x="4322904" y="1648369"/>
            <a:ext cx="3566160" cy="3566160"/>
          </a:xfrm>
          <a:prstGeom prst="ellips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4" name="TextBox 3">
            <a:extLst>
              <a:ext uri="{FF2B5EF4-FFF2-40B4-BE49-F238E27FC236}">
                <a16:creationId xmlns:a16="http://schemas.microsoft.com/office/drawing/2014/main" id="{4790EAAF-FDA3-9391-2138-8F99D6EDEE64}"/>
              </a:ext>
            </a:extLst>
          </p:cNvPr>
          <p:cNvSpPr txBox="1"/>
          <p:nvPr/>
        </p:nvSpPr>
        <p:spPr>
          <a:xfrm>
            <a:off x="4251205" y="414553"/>
            <a:ext cx="3727587" cy="183127"/>
          </a:xfrm>
          <a:prstGeom prst="rect">
            <a:avLst/>
          </a:prstGeom>
          <a:noFill/>
        </p:spPr>
        <p:txBody>
          <a:bodyPr wrap="square" lIns="0" tIns="0" rIns="0" bIns="0" rtlCol="0">
            <a:spAutoFit/>
          </a:bodyPr>
          <a:lstStyle/>
          <a:p>
            <a:pPr marL="0" marR="0" lvl="0" indent="0" algn="ctr" defTabSz="685734" rtl="0" eaLnBrk="1" fontAlgn="auto" latinLnBrk="0" hangingPunct="1">
              <a:lnSpc>
                <a:spcPct val="85000"/>
              </a:lnSpc>
              <a:spcBef>
                <a:spcPts val="0"/>
              </a:spcBef>
              <a:spcAft>
                <a:spcPts val="0"/>
              </a:spcAft>
              <a:buClrTx/>
              <a:buSzTx/>
              <a:buFontTx/>
              <a:buNone/>
              <a:tabLst/>
              <a:defRPr/>
            </a:pPr>
            <a:r>
              <a:rPr kumimoji="0" lang="en-US" sz="1400" b="1" i="0" u="none" strike="noStrike" kern="1200" cap="none" spc="200" normalizeH="0" baseline="0" noProof="0">
                <a:ln>
                  <a:noFill/>
                </a:ln>
                <a:solidFill>
                  <a:srgbClr val="FFFFFF"/>
                </a:solidFill>
                <a:effectLst/>
                <a:uLnTx/>
                <a:uFillTx/>
                <a:latin typeface="Arial"/>
                <a:ea typeface="+mn-ea"/>
                <a:cs typeface="+mn-cs"/>
              </a:rPr>
              <a:t>TRANSPARENT SNAPSHOTS</a:t>
            </a:r>
          </a:p>
        </p:txBody>
      </p:sp>
      <p:sp>
        <p:nvSpPr>
          <p:cNvPr id="5" name="TextBox 4">
            <a:extLst>
              <a:ext uri="{FF2B5EF4-FFF2-40B4-BE49-F238E27FC236}">
                <a16:creationId xmlns:a16="http://schemas.microsoft.com/office/drawing/2014/main" id="{F47EFE6D-309B-EF56-DC8B-EBFC0206C572}"/>
              </a:ext>
            </a:extLst>
          </p:cNvPr>
          <p:cNvSpPr txBox="1"/>
          <p:nvPr/>
        </p:nvSpPr>
        <p:spPr>
          <a:xfrm>
            <a:off x="4251205" y="696838"/>
            <a:ext cx="3727587" cy="430887"/>
          </a:xfrm>
          <a:prstGeom prst="rect">
            <a:avLst/>
          </a:prstGeom>
          <a:noFill/>
        </p:spPr>
        <p:txBody>
          <a:bodyPr wrap="square" lIns="0" tIns="0" rIns="0" bIns="0" rtlCol="0" anchor="t" anchorCtr="0">
            <a:sp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60000"/>
                    <a:lumOff val="40000"/>
                  </a:srgbClr>
                </a:solidFill>
                <a:effectLst/>
                <a:uLnTx/>
                <a:uFillTx/>
                <a:latin typeface="Arial"/>
                <a:ea typeface="+mn-ea"/>
                <a:cs typeface="+mn-cs"/>
              </a:rPr>
              <a:t>Ensure availability of all your virtual machines at scale without business disruption</a:t>
            </a:r>
          </a:p>
        </p:txBody>
      </p:sp>
      <p:grpSp>
        <p:nvGrpSpPr>
          <p:cNvPr id="6" name="Group 5">
            <a:extLst>
              <a:ext uri="{FF2B5EF4-FFF2-40B4-BE49-F238E27FC236}">
                <a16:creationId xmlns:a16="http://schemas.microsoft.com/office/drawing/2014/main" id="{36FC63DE-C2CE-964B-03FD-DA1D8E926B0E}"/>
              </a:ext>
            </a:extLst>
          </p:cNvPr>
          <p:cNvGrpSpPr/>
          <p:nvPr/>
        </p:nvGrpSpPr>
        <p:grpSpPr>
          <a:xfrm>
            <a:off x="5686768" y="1151010"/>
            <a:ext cx="822960" cy="820290"/>
            <a:chOff x="4047118" y="1299074"/>
            <a:chExt cx="822960" cy="820290"/>
          </a:xfrm>
        </p:grpSpPr>
        <p:sp>
          <p:nvSpPr>
            <p:cNvPr id="7" name="Oval 6">
              <a:extLst>
                <a:ext uri="{FF2B5EF4-FFF2-40B4-BE49-F238E27FC236}">
                  <a16:creationId xmlns:a16="http://schemas.microsoft.com/office/drawing/2014/main" id="{0F55CCAD-1E0F-830E-94AE-2F7D7F5599D9}"/>
                </a:ext>
              </a:extLst>
            </p:cNvPr>
            <p:cNvSpPr>
              <a:spLocks noChangeAspect="1"/>
            </p:cNvSpPr>
            <p:nvPr/>
          </p:nvSpPr>
          <p:spPr>
            <a:xfrm>
              <a:off x="4047118" y="1299074"/>
              <a:ext cx="822960" cy="820290"/>
            </a:xfrm>
            <a:prstGeom prst="ellipse">
              <a:avLst/>
            </a:prstGeom>
            <a:solidFill>
              <a:schemeClr val="accent3"/>
            </a:solidFill>
            <a:ln w="6350">
              <a:solidFill>
                <a:schemeClr val="accent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a:ea typeface="+mn-ea"/>
                <a:cs typeface="+mn-cs"/>
              </a:endParaRPr>
            </a:p>
          </p:txBody>
        </p:sp>
        <p:grpSp>
          <p:nvGrpSpPr>
            <p:cNvPr id="8" name="Group 7">
              <a:extLst>
                <a:ext uri="{FF2B5EF4-FFF2-40B4-BE49-F238E27FC236}">
                  <a16:creationId xmlns:a16="http://schemas.microsoft.com/office/drawing/2014/main" id="{83D8191E-2456-7535-9AF8-D1BA2D77A48A}"/>
                </a:ext>
              </a:extLst>
            </p:cNvPr>
            <p:cNvGrpSpPr/>
            <p:nvPr/>
          </p:nvGrpSpPr>
          <p:grpSpPr>
            <a:xfrm>
              <a:off x="4239789" y="1505583"/>
              <a:ext cx="442170" cy="431506"/>
              <a:chOff x="2938299" y="5351153"/>
              <a:chExt cx="562198" cy="548640"/>
            </a:xfrm>
          </p:grpSpPr>
          <p:sp>
            <p:nvSpPr>
              <p:cNvPr id="9" name="Freeform 10">
                <a:extLst>
                  <a:ext uri="{FF2B5EF4-FFF2-40B4-BE49-F238E27FC236}">
                    <a16:creationId xmlns:a16="http://schemas.microsoft.com/office/drawing/2014/main" id="{C5F9F198-B011-3DF9-3B07-B02903136091}"/>
                  </a:ext>
                </a:extLst>
              </p:cNvPr>
              <p:cNvSpPr>
                <a:spLocks/>
              </p:cNvSpPr>
              <p:nvPr/>
            </p:nvSpPr>
            <p:spPr bwMode="auto">
              <a:xfrm>
                <a:off x="3466610" y="5865927"/>
                <a:ext cx="33866" cy="33866"/>
              </a:xfrm>
              <a:custGeom>
                <a:avLst/>
                <a:gdLst>
                  <a:gd name="T0" fmla="*/ 50 w 50"/>
                  <a:gd name="T1" fmla="*/ 50 h 50"/>
                  <a:gd name="T2" fmla="*/ 0 w 50"/>
                  <a:gd name="T3" fmla="*/ 50 h 50"/>
                  <a:gd name="T4" fmla="*/ 0 w 50"/>
                  <a:gd name="T5" fmla="*/ 17 h 50"/>
                  <a:gd name="T6" fmla="*/ 16 w 50"/>
                  <a:gd name="T7" fmla="*/ 17 h 50"/>
                  <a:gd name="T8" fmla="*/ 16 w 50"/>
                  <a:gd name="T9" fmla="*/ 0 h 50"/>
                  <a:gd name="T10" fmla="*/ 50 w 50"/>
                  <a:gd name="T11" fmla="*/ 0 h 50"/>
                  <a:gd name="T12" fmla="*/ 50 w 50"/>
                  <a:gd name="T13" fmla="*/ 50 h 50"/>
                </a:gdLst>
                <a:ahLst/>
                <a:cxnLst>
                  <a:cxn ang="0">
                    <a:pos x="T0" y="T1"/>
                  </a:cxn>
                  <a:cxn ang="0">
                    <a:pos x="T2" y="T3"/>
                  </a:cxn>
                  <a:cxn ang="0">
                    <a:pos x="T4" y="T5"/>
                  </a:cxn>
                  <a:cxn ang="0">
                    <a:pos x="T6" y="T7"/>
                  </a:cxn>
                  <a:cxn ang="0">
                    <a:pos x="T8" y="T9"/>
                  </a:cxn>
                  <a:cxn ang="0">
                    <a:pos x="T10" y="T11"/>
                  </a:cxn>
                  <a:cxn ang="0">
                    <a:pos x="T12" y="T13"/>
                  </a:cxn>
                </a:cxnLst>
                <a:rect l="0" t="0" r="r" b="b"/>
                <a:pathLst>
                  <a:path w="50" h="50">
                    <a:moveTo>
                      <a:pt x="50" y="50"/>
                    </a:moveTo>
                    <a:lnTo>
                      <a:pt x="0" y="50"/>
                    </a:lnTo>
                    <a:lnTo>
                      <a:pt x="0" y="17"/>
                    </a:lnTo>
                    <a:lnTo>
                      <a:pt x="16" y="17"/>
                    </a:lnTo>
                    <a:lnTo>
                      <a:pt x="16" y="0"/>
                    </a:lnTo>
                    <a:lnTo>
                      <a:pt x="50" y="0"/>
                    </a:lnTo>
                    <a:lnTo>
                      <a:pt x="50" y="5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133347" marR="0" lvl="0" indent="-133347" algn="l" defTabSz="533387" rtl="0" eaLnBrk="1" fontAlgn="auto" latinLnBrk="0" hangingPunct="1">
                  <a:lnSpc>
                    <a:spcPct val="100000"/>
                  </a:lnSpc>
                  <a:spcBef>
                    <a:spcPts val="900"/>
                  </a:spcBef>
                  <a:spcAft>
                    <a:spcPts val="0"/>
                  </a:spcAft>
                  <a:buClrTx/>
                  <a:buSzTx/>
                  <a:buFontTx/>
                  <a:buChar char="•"/>
                  <a:tabLst/>
                  <a:defRPr/>
                </a:pPr>
                <a:endParaRPr kumimoji="0" lang="en-US" sz="1050" b="0" i="0" u="none" strike="noStrike" kern="1200" cap="none" spc="0" normalizeH="0" baseline="0" noProof="0">
                  <a:ln>
                    <a:noFill/>
                  </a:ln>
                  <a:solidFill>
                    <a:srgbClr val="444444"/>
                  </a:solidFill>
                  <a:effectLst/>
                  <a:uLnTx/>
                  <a:uFillTx/>
                  <a:latin typeface="Arial"/>
                  <a:ea typeface="+mn-ea"/>
                  <a:cs typeface="+mn-cs"/>
                </a:endParaRPr>
              </a:p>
            </p:txBody>
          </p:sp>
          <p:sp>
            <p:nvSpPr>
              <p:cNvPr id="10" name="Rectangle 11">
                <a:extLst>
                  <a:ext uri="{FF2B5EF4-FFF2-40B4-BE49-F238E27FC236}">
                    <a16:creationId xmlns:a16="http://schemas.microsoft.com/office/drawing/2014/main" id="{3A305166-C96F-865B-7BCC-17DE76D89077}"/>
                  </a:ext>
                </a:extLst>
              </p:cNvPr>
              <p:cNvSpPr>
                <a:spLocks noChangeArrowheads="1"/>
              </p:cNvSpPr>
              <p:nvPr/>
            </p:nvSpPr>
            <p:spPr bwMode="auto">
              <a:xfrm>
                <a:off x="3377204" y="5877441"/>
                <a:ext cx="41995" cy="22352"/>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133347" marR="0" lvl="0" indent="-133347" algn="l" defTabSz="533387" rtl="0" eaLnBrk="1" fontAlgn="auto" latinLnBrk="0" hangingPunct="1">
                  <a:lnSpc>
                    <a:spcPct val="100000"/>
                  </a:lnSpc>
                  <a:spcBef>
                    <a:spcPts val="900"/>
                  </a:spcBef>
                  <a:spcAft>
                    <a:spcPts val="0"/>
                  </a:spcAft>
                  <a:buClrTx/>
                  <a:buSzTx/>
                  <a:buFontTx/>
                  <a:buChar char="•"/>
                  <a:tabLst/>
                  <a:defRPr/>
                </a:pPr>
                <a:endParaRPr kumimoji="0" lang="en-US" sz="1050" b="0" i="0" u="none" strike="noStrike" kern="1200" cap="none" spc="0" normalizeH="0" baseline="0" noProof="0">
                  <a:ln>
                    <a:noFill/>
                  </a:ln>
                  <a:solidFill>
                    <a:srgbClr val="444444"/>
                  </a:solidFill>
                  <a:effectLst/>
                  <a:uLnTx/>
                  <a:uFillTx/>
                  <a:latin typeface="Arial"/>
                  <a:ea typeface="+mn-ea"/>
                  <a:cs typeface="+mn-cs"/>
                </a:endParaRPr>
              </a:p>
            </p:txBody>
          </p:sp>
          <p:sp>
            <p:nvSpPr>
              <p:cNvPr id="11" name="Rectangle 12">
                <a:extLst>
                  <a:ext uri="{FF2B5EF4-FFF2-40B4-BE49-F238E27FC236}">
                    <a16:creationId xmlns:a16="http://schemas.microsoft.com/office/drawing/2014/main" id="{5AD71472-15EE-0C7F-1E65-D867B426A797}"/>
                  </a:ext>
                </a:extLst>
              </p:cNvPr>
              <p:cNvSpPr>
                <a:spLocks noChangeArrowheads="1"/>
              </p:cNvSpPr>
              <p:nvPr/>
            </p:nvSpPr>
            <p:spPr bwMode="auto">
              <a:xfrm>
                <a:off x="2938299" y="5431756"/>
                <a:ext cx="22352" cy="40639"/>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133347" marR="0" lvl="0" indent="-133347" algn="l" defTabSz="533387" rtl="0" eaLnBrk="1" fontAlgn="auto" latinLnBrk="0" hangingPunct="1">
                  <a:lnSpc>
                    <a:spcPct val="100000"/>
                  </a:lnSpc>
                  <a:spcBef>
                    <a:spcPts val="900"/>
                  </a:spcBef>
                  <a:spcAft>
                    <a:spcPts val="0"/>
                  </a:spcAft>
                  <a:buClrTx/>
                  <a:buSzTx/>
                  <a:buFontTx/>
                  <a:buChar char="•"/>
                  <a:tabLst/>
                  <a:defRPr/>
                </a:pPr>
                <a:endParaRPr kumimoji="0" lang="en-US" sz="1050" b="0" i="0" u="none" strike="noStrike" kern="1200" cap="none" spc="0" normalizeH="0" baseline="0" noProof="0">
                  <a:ln>
                    <a:noFill/>
                  </a:ln>
                  <a:solidFill>
                    <a:srgbClr val="444444"/>
                  </a:solidFill>
                  <a:effectLst/>
                  <a:uLnTx/>
                  <a:uFillTx/>
                  <a:latin typeface="Arial"/>
                  <a:ea typeface="+mn-ea"/>
                  <a:cs typeface="+mn-cs"/>
                </a:endParaRPr>
              </a:p>
            </p:txBody>
          </p:sp>
          <p:sp>
            <p:nvSpPr>
              <p:cNvPr id="12" name="Freeform 13">
                <a:extLst>
                  <a:ext uri="{FF2B5EF4-FFF2-40B4-BE49-F238E27FC236}">
                    <a16:creationId xmlns:a16="http://schemas.microsoft.com/office/drawing/2014/main" id="{997C0DDE-21C9-8B92-2A2B-B8E4FAFFD62F}"/>
                  </a:ext>
                </a:extLst>
              </p:cNvPr>
              <p:cNvSpPr>
                <a:spLocks/>
              </p:cNvSpPr>
              <p:nvPr/>
            </p:nvSpPr>
            <p:spPr bwMode="auto">
              <a:xfrm>
                <a:off x="2938299" y="5351153"/>
                <a:ext cx="33866" cy="33866"/>
              </a:xfrm>
              <a:custGeom>
                <a:avLst/>
                <a:gdLst>
                  <a:gd name="T0" fmla="*/ 33 w 50"/>
                  <a:gd name="T1" fmla="*/ 50 h 50"/>
                  <a:gd name="T2" fmla="*/ 0 w 50"/>
                  <a:gd name="T3" fmla="*/ 50 h 50"/>
                  <a:gd name="T4" fmla="*/ 0 w 50"/>
                  <a:gd name="T5" fmla="*/ 0 h 50"/>
                  <a:gd name="T6" fmla="*/ 50 w 50"/>
                  <a:gd name="T7" fmla="*/ 0 h 50"/>
                  <a:gd name="T8" fmla="*/ 50 w 50"/>
                  <a:gd name="T9" fmla="*/ 33 h 50"/>
                  <a:gd name="T10" fmla="*/ 33 w 50"/>
                  <a:gd name="T11" fmla="*/ 33 h 50"/>
                  <a:gd name="T12" fmla="*/ 33 w 50"/>
                  <a:gd name="T13" fmla="*/ 50 h 50"/>
                </a:gdLst>
                <a:ahLst/>
                <a:cxnLst>
                  <a:cxn ang="0">
                    <a:pos x="T0" y="T1"/>
                  </a:cxn>
                  <a:cxn ang="0">
                    <a:pos x="T2" y="T3"/>
                  </a:cxn>
                  <a:cxn ang="0">
                    <a:pos x="T4" y="T5"/>
                  </a:cxn>
                  <a:cxn ang="0">
                    <a:pos x="T6" y="T7"/>
                  </a:cxn>
                  <a:cxn ang="0">
                    <a:pos x="T8" y="T9"/>
                  </a:cxn>
                  <a:cxn ang="0">
                    <a:pos x="T10" y="T11"/>
                  </a:cxn>
                  <a:cxn ang="0">
                    <a:pos x="T12" y="T13"/>
                  </a:cxn>
                </a:cxnLst>
                <a:rect l="0" t="0" r="r" b="b"/>
                <a:pathLst>
                  <a:path w="50" h="50">
                    <a:moveTo>
                      <a:pt x="33" y="50"/>
                    </a:moveTo>
                    <a:lnTo>
                      <a:pt x="0" y="50"/>
                    </a:lnTo>
                    <a:lnTo>
                      <a:pt x="0" y="0"/>
                    </a:lnTo>
                    <a:lnTo>
                      <a:pt x="50" y="0"/>
                    </a:lnTo>
                    <a:lnTo>
                      <a:pt x="50" y="33"/>
                    </a:lnTo>
                    <a:lnTo>
                      <a:pt x="33" y="33"/>
                    </a:lnTo>
                    <a:lnTo>
                      <a:pt x="33" y="5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133347" marR="0" lvl="0" indent="-133347" algn="l" defTabSz="533387" rtl="0" eaLnBrk="1" fontAlgn="auto" latinLnBrk="0" hangingPunct="1">
                  <a:lnSpc>
                    <a:spcPct val="100000"/>
                  </a:lnSpc>
                  <a:spcBef>
                    <a:spcPts val="900"/>
                  </a:spcBef>
                  <a:spcAft>
                    <a:spcPts val="0"/>
                  </a:spcAft>
                  <a:buClrTx/>
                  <a:buSzTx/>
                  <a:buFontTx/>
                  <a:buChar char="•"/>
                  <a:tabLst/>
                  <a:defRPr/>
                </a:pPr>
                <a:endParaRPr kumimoji="0" lang="en-US" sz="1050" b="0" i="0" u="none" strike="noStrike" kern="1200" cap="none" spc="0" normalizeH="0" baseline="0" noProof="0">
                  <a:ln>
                    <a:noFill/>
                  </a:ln>
                  <a:solidFill>
                    <a:srgbClr val="444444"/>
                  </a:solidFill>
                  <a:effectLst/>
                  <a:uLnTx/>
                  <a:uFillTx/>
                  <a:latin typeface="Arial"/>
                  <a:ea typeface="+mn-ea"/>
                  <a:cs typeface="+mn-cs"/>
                </a:endParaRPr>
              </a:p>
            </p:txBody>
          </p:sp>
          <p:sp>
            <p:nvSpPr>
              <p:cNvPr id="13" name="Freeform 14">
                <a:extLst>
                  <a:ext uri="{FF2B5EF4-FFF2-40B4-BE49-F238E27FC236}">
                    <a16:creationId xmlns:a16="http://schemas.microsoft.com/office/drawing/2014/main" id="{35469497-0493-69F8-7258-44BE810F7099}"/>
                  </a:ext>
                </a:extLst>
              </p:cNvPr>
              <p:cNvSpPr>
                <a:spLocks noEditPoints="1"/>
              </p:cNvSpPr>
              <p:nvPr/>
            </p:nvSpPr>
            <p:spPr bwMode="auto">
              <a:xfrm>
                <a:off x="3018901" y="5351153"/>
                <a:ext cx="400306" cy="22352"/>
              </a:xfrm>
              <a:custGeom>
                <a:avLst/>
                <a:gdLst>
                  <a:gd name="T0" fmla="*/ 591 w 591"/>
                  <a:gd name="T1" fmla="*/ 33 h 33"/>
                  <a:gd name="T2" fmla="*/ 529 w 591"/>
                  <a:gd name="T3" fmla="*/ 33 h 33"/>
                  <a:gd name="T4" fmla="*/ 529 w 591"/>
                  <a:gd name="T5" fmla="*/ 0 h 33"/>
                  <a:gd name="T6" fmla="*/ 591 w 591"/>
                  <a:gd name="T7" fmla="*/ 0 h 33"/>
                  <a:gd name="T8" fmla="*/ 591 w 591"/>
                  <a:gd name="T9" fmla="*/ 33 h 33"/>
                  <a:gd name="T10" fmla="*/ 458 w 591"/>
                  <a:gd name="T11" fmla="*/ 33 h 33"/>
                  <a:gd name="T12" fmla="*/ 396 w 591"/>
                  <a:gd name="T13" fmla="*/ 33 h 33"/>
                  <a:gd name="T14" fmla="*/ 396 w 591"/>
                  <a:gd name="T15" fmla="*/ 0 h 33"/>
                  <a:gd name="T16" fmla="*/ 458 w 591"/>
                  <a:gd name="T17" fmla="*/ 0 h 33"/>
                  <a:gd name="T18" fmla="*/ 458 w 591"/>
                  <a:gd name="T19" fmla="*/ 33 h 33"/>
                  <a:gd name="T20" fmla="*/ 327 w 591"/>
                  <a:gd name="T21" fmla="*/ 33 h 33"/>
                  <a:gd name="T22" fmla="*/ 265 w 591"/>
                  <a:gd name="T23" fmla="*/ 33 h 33"/>
                  <a:gd name="T24" fmla="*/ 265 w 591"/>
                  <a:gd name="T25" fmla="*/ 0 h 33"/>
                  <a:gd name="T26" fmla="*/ 327 w 591"/>
                  <a:gd name="T27" fmla="*/ 0 h 33"/>
                  <a:gd name="T28" fmla="*/ 327 w 591"/>
                  <a:gd name="T29" fmla="*/ 33 h 33"/>
                  <a:gd name="T30" fmla="*/ 196 w 591"/>
                  <a:gd name="T31" fmla="*/ 33 h 33"/>
                  <a:gd name="T32" fmla="*/ 134 w 591"/>
                  <a:gd name="T33" fmla="*/ 33 h 33"/>
                  <a:gd name="T34" fmla="*/ 134 w 591"/>
                  <a:gd name="T35" fmla="*/ 0 h 33"/>
                  <a:gd name="T36" fmla="*/ 196 w 591"/>
                  <a:gd name="T37" fmla="*/ 0 h 33"/>
                  <a:gd name="T38" fmla="*/ 196 w 591"/>
                  <a:gd name="T39" fmla="*/ 33 h 33"/>
                  <a:gd name="T40" fmla="*/ 62 w 591"/>
                  <a:gd name="T41" fmla="*/ 33 h 33"/>
                  <a:gd name="T42" fmla="*/ 0 w 591"/>
                  <a:gd name="T43" fmla="*/ 33 h 33"/>
                  <a:gd name="T44" fmla="*/ 0 w 591"/>
                  <a:gd name="T45" fmla="*/ 0 h 33"/>
                  <a:gd name="T46" fmla="*/ 62 w 591"/>
                  <a:gd name="T47" fmla="*/ 0 h 33"/>
                  <a:gd name="T48" fmla="*/ 62 w 591"/>
                  <a:gd name="T4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91" h="33">
                    <a:moveTo>
                      <a:pt x="591" y="33"/>
                    </a:moveTo>
                    <a:lnTo>
                      <a:pt x="529" y="33"/>
                    </a:lnTo>
                    <a:lnTo>
                      <a:pt x="529" y="0"/>
                    </a:lnTo>
                    <a:lnTo>
                      <a:pt x="591" y="0"/>
                    </a:lnTo>
                    <a:lnTo>
                      <a:pt x="591" y="33"/>
                    </a:lnTo>
                    <a:close/>
                    <a:moveTo>
                      <a:pt x="458" y="33"/>
                    </a:moveTo>
                    <a:lnTo>
                      <a:pt x="396" y="33"/>
                    </a:lnTo>
                    <a:lnTo>
                      <a:pt x="396" y="0"/>
                    </a:lnTo>
                    <a:lnTo>
                      <a:pt x="458" y="0"/>
                    </a:lnTo>
                    <a:lnTo>
                      <a:pt x="458" y="33"/>
                    </a:lnTo>
                    <a:close/>
                    <a:moveTo>
                      <a:pt x="327" y="33"/>
                    </a:moveTo>
                    <a:lnTo>
                      <a:pt x="265" y="33"/>
                    </a:lnTo>
                    <a:lnTo>
                      <a:pt x="265" y="0"/>
                    </a:lnTo>
                    <a:lnTo>
                      <a:pt x="327" y="0"/>
                    </a:lnTo>
                    <a:lnTo>
                      <a:pt x="327" y="33"/>
                    </a:lnTo>
                    <a:close/>
                    <a:moveTo>
                      <a:pt x="196" y="33"/>
                    </a:moveTo>
                    <a:lnTo>
                      <a:pt x="134" y="33"/>
                    </a:lnTo>
                    <a:lnTo>
                      <a:pt x="134" y="0"/>
                    </a:lnTo>
                    <a:lnTo>
                      <a:pt x="196" y="0"/>
                    </a:lnTo>
                    <a:lnTo>
                      <a:pt x="196" y="33"/>
                    </a:lnTo>
                    <a:close/>
                    <a:moveTo>
                      <a:pt x="62" y="33"/>
                    </a:moveTo>
                    <a:lnTo>
                      <a:pt x="0" y="33"/>
                    </a:lnTo>
                    <a:lnTo>
                      <a:pt x="0" y="0"/>
                    </a:lnTo>
                    <a:lnTo>
                      <a:pt x="62" y="0"/>
                    </a:lnTo>
                    <a:lnTo>
                      <a:pt x="62" y="33"/>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133347" marR="0" lvl="0" indent="-133347" algn="l" defTabSz="533387" rtl="0" eaLnBrk="1" fontAlgn="auto" latinLnBrk="0" hangingPunct="1">
                  <a:lnSpc>
                    <a:spcPct val="100000"/>
                  </a:lnSpc>
                  <a:spcBef>
                    <a:spcPts val="900"/>
                  </a:spcBef>
                  <a:spcAft>
                    <a:spcPts val="0"/>
                  </a:spcAft>
                  <a:buClrTx/>
                  <a:buSzTx/>
                  <a:buFontTx/>
                  <a:buChar char="•"/>
                  <a:tabLst/>
                  <a:defRPr/>
                </a:pPr>
                <a:endParaRPr kumimoji="0" lang="en-US" sz="1050" b="0" i="0" u="none" strike="noStrike" kern="1200" cap="none" spc="0" normalizeH="0" baseline="0" noProof="0">
                  <a:ln>
                    <a:noFill/>
                  </a:ln>
                  <a:solidFill>
                    <a:srgbClr val="444444"/>
                  </a:solidFill>
                  <a:effectLst/>
                  <a:uLnTx/>
                  <a:uFillTx/>
                  <a:latin typeface="Arial"/>
                  <a:ea typeface="+mn-ea"/>
                  <a:cs typeface="+mn-cs"/>
                </a:endParaRPr>
              </a:p>
            </p:txBody>
          </p:sp>
          <p:sp>
            <p:nvSpPr>
              <p:cNvPr id="14" name="Freeform 15">
                <a:extLst>
                  <a:ext uri="{FF2B5EF4-FFF2-40B4-BE49-F238E27FC236}">
                    <a16:creationId xmlns:a16="http://schemas.microsoft.com/office/drawing/2014/main" id="{2260C0EA-700D-8639-C269-444DE64ADEA4}"/>
                  </a:ext>
                </a:extLst>
              </p:cNvPr>
              <p:cNvSpPr>
                <a:spLocks/>
              </p:cNvSpPr>
              <p:nvPr/>
            </p:nvSpPr>
            <p:spPr bwMode="auto">
              <a:xfrm>
                <a:off x="3466610" y="5351153"/>
                <a:ext cx="33866" cy="33866"/>
              </a:xfrm>
              <a:custGeom>
                <a:avLst/>
                <a:gdLst>
                  <a:gd name="T0" fmla="*/ 50 w 50"/>
                  <a:gd name="T1" fmla="*/ 50 h 50"/>
                  <a:gd name="T2" fmla="*/ 16 w 50"/>
                  <a:gd name="T3" fmla="*/ 50 h 50"/>
                  <a:gd name="T4" fmla="*/ 16 w 50"/>
                  <a:gd name="T5" fmla="*/ 33 h 50"/>
                  <a:gd name="T6" fmla="*/ 0 w 50"/>
                  <a:gd name="T7" fmla="*/ 33 h 50"/>
                  <a:gd name="T8" fmla="*/ 0 w 50"/>
                  <a:gd name="T9" fmla="*/ 0 h 50"/>
                  <a:gd name="T10" fmla="*/ 50 w 50"/>
                  <a:gd name="T11" fmla="*/ 0 h 50"/>
                  <a:gd name="T12" fmla="*/ 50 w 50"/>
                  <a:gd name="T13" fmla="*/ 50 h 50"/>
                </a:gdLst>
                <a:ahLst/>
                <a:cxnLst>
                  <a:cxn ang="0">
                    <a:pos x="T0" y="T1"/>
                  </a:cxn>
                  <a:cxn ang="0">
                    <a:pos x="T2" y="T3"/>
                  </a:cxn>
                  <a:cxn ang="0">
                    <a:pos x="T4" y="T5"/>
                  </a:cxn>
                  <a:cxn ang="0">
                    <a:pos x="T6" y="T7"/>
                  </a:cxn>
                  <a:cxn ang="0">
                    <a:pos x="T8" y="T9"/>
                  </a:cxn>
                  <a:cxn ang="0">
                    <a:pos x="T10" y="T11"/>
                  </a:cxn>
                  <a:cxn ang="0">
                    <a:pos x="T12" y="T13"/>
                  </a:cxn>
                </a:cxnLst>
                <a:rect l="0" t="0" r="r" b="b"/>
                <a:pathLst>
                  <a:path w="50" h="50">
                    <a:moveTo>
                      <a:pt x="50" y="50"/>
                    </a:moveTo>
                    <a:lnTo>
                      <a:pt x="16" y="50"/>
                    </a:lnTo>
                    <a:lnTo>
                      <a:pt x="16" y="33"/>
                    </a:lnTo>
                    <a:lnTo>
                      <a:pt x="0" y="33"/>
                    </a:lnTo>
                    <a:lnTo>
                      <a:pt x="0" y="0"/>
                    </a:lnTo>
                    <a:lnTo>
                      <a:pt x="50" y="0"/>
                    </a:lnTo>
                    <a:lnTo>
                      <a:pt x="50" y="5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133347" marR="0" lvl="0" indent="-133347" algn="l" defTabSz="533387" rtl="0" eaLnBrk="1" fontAlgn="auto" latinLnBrk="0" hangingPunct="1">
                  <a:lnSpc>
                    <a:spcPct val="100000"/>
                  </a:lnSpc>
                  <a:spcBef>
                    <a:spcPts val="900"/>
                  </a:spcBef>
                  <a:spcAft>
                    <a:spcPts val="0"/>
                  </a:spcAft>
                  <a:buClrTx/>
                  <a:buSzTx/>
                  <a:buFontTx/>
                  <a:buChar char="•"/>
                  <a:tabLst/>
                  <a:defRPr/>
                </a:pPr>
                <a:endParaRPr kumimoji="0" lang="en-US" sz="1050" b="0" i="0" u="none" strike="noStrike" kern="1200" cap="none" spc="0" normalizeH="0" baseline="0" noProof="0">
                  <a:ln>
                    <a:noFill/>
                  </a:ln>
                  <a:solidFill>
                    <a:srgbClr val="444444"/>
                  </a:solidFill>
                  <a:effectLst/>
                  <a:uLnTx/>
                  <a:uFillTx/>
                  <a:latin typeface="Arial"/>
                  <a:ea typeface="+mn-ea"/>
                  <a:cs typeface="+mn-cs"/>
                </a:endParaRPr>
              </a:p>
            </p:txBody>
          </p:sp>
          <p:sp>
            <p:nvSpPr>
              <p:cNvPr id="15" name="Freeform 16">
                <a:extLst>
                  <a:ext uri="{FF2B5EF4-FFF2-40B4-BE49-F238E27FC236}">
                    <a16:creationId xmlns:a16="http://schemas.microsoft.com/office/drawing/2014/main" id="{EC23352A-0ECE-CC55-3020-C871A3252B4C}"/>
                  </a:ext>
                </a:extLst>
              </p:cNvPr>
              <p:cNvSpPr>
                <a:spLocks noEditPoints="1"/>
              </p:cNvSpPr>
              <p:nvPr/>
            </p:nvSpPr>
            <p:spPr bwMode="auto">
              <a:xfrm>
                <a:off x="3477468" y="5431756"/>
                <a:ext cx="23029" cy="387435"/>
              </a:xfrm>
              <a:custGeom>
                <a:avLst/>
                <a:gdLst>
                  <a:gd name="T0" fmla="*/ 34 w 34"/>
                  <a:gd name="T1" fmla="*/ 572 h 572"/>
                  <a:gd name="T2" fmla="*/ 0 w 34"/>
                  <a:gd name="T3" fmla="*/ 572 h 572"/>
                  <a:gd name="T4" fmla="*/ 0 w 34"/>
                  <a:gd name="T5" fmla="*/ 512 h 572"/>
                  <a:gd name="T6" fmla="*/ 34 w 34"/>
                  <a:gd name="T7" fmla="*/ 512 h 572"/>
                  <a:gd name="T8" fmla="*/ 34 w 34"/>
                  <a:gd name="T9" fmla="*/ 572 h 572"/>
                  <a:gd name="T10" fmla="*/ 34 w 34"/>
                  <a:gd name="T11" fmla="*/ 572 h 572"/>
                  <a:gd name="T12" fmla="*/ 34 w 34"/>
                  <a:gd name="T13" fmla="*/ 443 h 572"/>
                  <a:gd name="T14" fmla="*/ 0 w 34"/>
                  <a:gd name="T15" fmla="*/ 443 h 572"/>
                  <a:gd name="T16" fmla="*/ 0 w 34"/>
                  <a:gd name="T17" fmla="*/ 386 h 572"/>
                  <a:gd name="T18" fmla="*/ 34 w 34"/>
                  <a:gd name="T19" fmla="*/ 386 h 572"/>
                  <a:gd name="T20" fmla="*/ 34 w 34"/>
                  <a:gd name="T21" fmla="*/ 443 h 572"/>
                  <a:gd name="T22" fmla="*/ 34 w 34"/>
                  <a:gd name="T23" fmla="*/ 443 h 572"/>
                  <a:gd name="T24" fmla="*/ 34 w 34"/>
                  <a:gd name="T25" fmla="*/ 315 h 572"/>
                  <a:gd name="T26" fmla="*/ 0 w 34"/>
                  <a:gd name="T27" fmla="*/ 315 h 572"/>
                  <a:gd name="T28" fmla="*/ 0 w 34"/>
                  <a:gd name="T29" fmla="*/ 257 h 572"/>
                  <a:gd name="T30" fmla="*/ 34 w 34"/>
                  <a:gd name="T31" fmla="*/ 257 h 572"/>
                  <a:gd name="T32" fmla="*/ 34 w 34"/>
                  <a:gd name="T33" fmla="*/ 315 h 572"/>
                  <a:gd name="T34" fmla="*/ 34 w 34"/>
                  <a:gd name="T35" fmla="*/ 315 h 572"/>
                  <a:gd name="T36" fmla="*/ 34 w 34"/>
                  <a:gd name="T37" fmla="*/ 186 h 572"/>
                  <a:gd name="T38" fmla="*/ 0 w 34"/>
                  <a:gd name="T39" fmla="*/ 186 h 572"/>
                  <a:gd name="T40" fmla="*/ 0 w 34"/>
                  <a:gd name="T41" fmla="*/ 129 h 572"/>
                  <a:gd name="T42" fmla="*/ 34 w 34"/>
                  <a:gd name="T43" fmla="*/ 129 h 572"/>
                  <a:gd name="T44" fmla="*/ 34 w 34"/>
                  <a:gd name="T45" fmla="*/ 186 h 572"/>
                  <a:gd name="T46" fmla="*/ 34 w 34"/>
                  <a:gd name="T47" fmla="*/ 186 h 572"/>
                  <a:gd name="T48" fmla="*/ 34 w 34"/>
                  <a:gd name="T49" fmla="*/ 60 h 572"/>
                  <a:gd name="T50" fmla="*/ 0 w 34"/>
                  <a:gd name="T51" fmla="*/ 60 h 572"/>
                  <a:gd name="T52" fmla="*/ 0 w 34"/>
                  <a:gd name="T53" fmla="*/ 0 h 572"/>
                  <a:gd name="T54" fmla="*/ 34 w 34"/>
                  <a:gd name="T55" fmla="*/ 0 h 572"/>
                  <a:gd name="T56" fmla="*/ 34 w 34"/>
                  <a:gd name="T57" fmla="*/ 60 h 572"/>
                  <a:gd name="T58" fmla="*/ 34 w 34"/>
                  <a:gd name="T59" fmla="*/ 60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 h="572">
                    <a:moveTo>
                      <a:pt x="34" y="572"/>
                    </a:moveTo>
                    <a:lnTo>
                      <a:pt x="0" y="572"/>
                    </a:lnTo>
                    <a:lnTo>
                      <a:pt x="0" y="512"/>
                    </a:lnTo>
                    <a:lnTo>
                      <a:pt x="34" y="512"/>
                    </a:lnTo>
                    <a:lnTo>
                      <a:pt x="34" y="572"/>
                    </a:lnTo>
                    <a:lnTo>
                      <a:pt x="34" y="572"/>
                    </a:lnTo>
                    <a:close/>
                    <a:moveTo>
                      <a:pt x="34" y="443"/>
                    </a:moveTo>
                    <a:lnTo>
                      <a:pt x="0" y="443"/>
                    </a:lnTo>
                    <a:lnTo>
                      <a:pt x="0" y="386"/>
                    </a:lnTo>
                    <a:lnTo>
                      <a:pt x="34" y="386"/>
                    </a:lnTo>
                    <a:lnTo>
                      <a:pt x="34" y="443"/>
                    </a:lnTo>
                    <a:lnTo>
                      <a:pt x="34" y="443"/>
                    </a:lnTo>
                    <a:close/>
                    <a:moveTo>
                      <a:pt x="34" y="315"/>
                    </a:moveTo>
                    <a:lnTo>
                      <a:pt x="0" y="315"/>
                    </a:lnTo>
                    <a:lnTo>
                      <a:pt x="0" y="257"/>
                    </a:lnTo>
                    <a:lnTo>
                      <a:pt x="34" y="257"/>
                    </a:lnTo>
                    <a:lnTo>
                      <a:pt x="34" y="315"/>
                    </a:lnTo>
                    <a:lnTo>
                      <a:pt x="34" y="315"/>
                    </a:lnTo>
                    <a:close/>
                    <a:moveTo>
                      <a:pt x="34" y="186"/>
                    </a:moveTo>
                    <a:lnTo>
                      <a:pt x="0" y="186"/>
                    </a:lnTo>
                    <a:lnTo>
                      <a:pt x="0" y="129"/>
                    </a:lnTo>
                    <a:lnTo>
                      <a:pt x="34" y="129"/>
                    </a:lnTo>
                    <a:lnTo>
                      <a:pt x="34" y="186"/>
                    </a:lnTo>
                    <a:lnTo>
                      <a:pt x="34" y="186"/>
                    </a:lnTo>
                    <a:close/>
                    <a:moveTo>
                      <a:pt x="34" y="60"/>
                    </a:moveTo>
                    <a:lnTo>
                      <a:pt x="0" y="60"/>
                    </a:lnTo>
                    <a:lnTo>
                      <a:pt x="0" y="0"/>
                    </a:lnTo>
                    <a:lnTo>
                      <a:pt x="34" y="0"/>
                    </a:lnTo>
                    <a:lnTo>
                      <a:pt x="34" y="60"/>
                    </a:lnTo>
                    <a:lnTo>
                      <a:pt x="34" y="6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133347" marR="0" lvl="0" indent="-133347" algn="l" defTabSz="533387" rtl="0" eaLnBrk="1" fontAlgn="auto" latinLnBrk="0" hangingPunct="1">
                  <a:lnSpc>
                    <a:spcPct val="100000"/>
                  </a:lnSpc>
                  <a:spcBef>
                    <a:spcPts val="900"/>
                  </a:spcBef>
                  <a:spcAft>
                    <a:spcPts val="0"/>
                  </a:spcAft>
                  <a:buClrTx/>
                  <a:buSzTx/>
                  <a:buFontTx/>
                  <a:buChar char="•"/>
                  <a:tabLst/>
                  <a:defRPr/>
                </a:pPr>
                <a:endParaRPr kumimoji="0" lang="en-US" sz="1050" b="0" i="0" u="none" strike="noStrike" kern="1200" cap="none" spc="0" normalizeH="0" baseline="0" noProof="0">
                  <a:ln>
                    <a:noFill/>
                  </a:ln>
                  <a:solidFill>
                    <a:srgbClr val="444444"/>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ECDA532D-2B0A-BB1E-C8E7-CD184313019A}"/>
                  </a:ext>
                </a:extLst>
              </p:cNvPr>
              <p:cNvSpPr>
                <a:spLocks/>
              </p:cNvSpPr>
              <p:nvPr/>
            </p:nvSpPr>
            <p:spPr>
              <a:xfrm>
                <a:off x="2945929" y="5510715"/>
                <a:ext cx="384046" cy="374903"/>
              </a:xfrm>
              <a:prstGeom prst="rect">
                <a:avLst/>
              </a:prstGeom>
              <a:noFill/>
              <a:ln w="222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FFFFFF"/>
                  </a:solidFill>
                  <a:effectLst/>
                  <a:uLnTx/>
                  <a:uFillTx/>
                  <a:latin typeface="Arial"/>
                  <a:ea typeface="+mn-ea"/>
                  <a:cs typeface="+mn-cs"/>
                </a:endParaRPr>
              </a:p>
            </p:txBody>
          </p:sp>
          <p:cxnSp>
            <p:nvCxnSpPr>
              <p:cNvPr id="17" name="Straight Arrow Connector 16">
                <a:extLst>
                  <a:ext uri="{FF2B5EF4-FFF2-40B4-BE49-F238E27FC236}">
                    <a16:creationId xmlns:a16="http://schemas.microsoft.com/office/drawing/2014/main" id="{1B4622FE-6F96-A5D3-7E71-3A49D2B9DED7}"/>
                  </a:ext>
                </a:extLst>
              </p:cNvPr>
              <p:cNvCxnSpPr>
                <a:cxnSpLocks noChangeAspect="1"/>
              </p:cNvCxnSpPr>
              <p:nvPr/>
            </p:nvCxnSpPr>
            <p:spPr>
              <a:xfrm rot="180000" flipV="1">
                <a:off x="3140434" y="5390104"/>
                <a:ext cx="296985" cy="320040"/>
              </a:xfrm>
              <a:prstGeom prst="straightConnector1">
                <a:avLst/>
              </a:prstGeom>
              <a:ln w="31750">
                <a:solidFill>
                  <a:schemeClr val="accent5">
                    <a:lumMod val="40000"/>
                    <a:lumOff val="60000"/>
                  </a:schemeClr>
                </a:solidFill>
                <a:headEnd w="lg" len="med"/>
                <a:tailEnd type="triangle" w="med" len="med"/>
              </a:ln>
            </p:spPr>
            <p:style>
              <a:lnRef idx="1">
                <a:schemeClr val="accent1"/>
              </a:lnRef>
              <a:fillRef idx="0">
                <a:schemeClr val="accent1"/>
              </a:fillRef>
              <a:effectRef idx="0">
                <a:schemeClr val="accent1"/>
              </a:effectRef>
              <a:fontRef idx="minor">
                <a:schemeClr val="tx1"/>
              </a:fontRef>
            </p:style>
          </p:cxnSp>
        </p:grpSp>
      </p:grpSp>
      <p:sp>
        <p:nvSpPr>
          <p:cNvPr id="18" name="TextBox 17">
            <a:extLst>
              <a:ext uri="{FF2B5EF4-FFF2-40B4-BE49-F238E27FC236}">
                <a16:creationId xmlns:a16="http://schemas.microsoft.com/office/drawing/2014/main" id="{7C38C743-EEFD-694E-7B7D-6F15486AC029}"/>
              </a:ext>
            </a:extLst>
          </p:cNvPr>
          <p:cNvSpPr txBox="1"/>
          <p:nvPr/>
        </p:nvSpPr>
        <p:spPr>
          <a:xfrm>
            <a:off x="8119004" y="2236550"/>
            <a:ext cx="3083396" cy="183127"/>
          </a:xfrm>
          <a:prstGeom prst="rect">
            <a:avLst/>
          </a:prstGeom>
          <a:noFill/>
        </p:spPr>
        <p:txBody>
          <a:bodyPr wrap="square" lIns="0" tIns="0" rIns="0" bIns="0" rtlCol="0">
            <a:spAutoFit/>
          </a:bodyPr>
          <a:lstStyle/>
          <a:p>
            <a:pPr marL="0" marR="0" lvl="0" indent="0" algn="l" defTabSz="685734" rtl="0" eaLnBrk="1" fontAlgn="auto" latinLnBrk="0" hangingPunct="1">
              <a:lnSpc>
                <a:spcPct val="85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mn-cs"/>
              </a:rPr>
              <a:t>STORAGE DIRECT PROTECTION</a:t>
            </a:r>
          </a:p>
        </p:txBody>
      </p:sp>
      <p:sp>
        <p:nvSpPr>
          <p:cNvPr id="19" name="TextBox 18">
            <a:extLst>
              <a:ext uri="{FF2B5EF4-FFF2-40B4-BE49-F238E27FC236}">
                <a16:creationId xmlns:a16="http://schemas.microsoft.com/office/drawing/2014/main" id="{8FD9B09A-5650-C829-F6DA-C39F5BFA0337}"/>
              </a:ext>
            </a:extLst>
          </p:cNvPr>
          <p:cNvSpPr txBox="1"/>
          <p:nvPr/>
        </p:nvSpPr>
        <p:spPr>
          <a:xfrm>
            <a:off x="8119004" y="2510774"/>
            <a:ext cx="3083396" cy="430887"/>
          </a:xfrm>
          <a:prstGeom prst="rect">
            <a:avLst/>
          </a:prstGeom>
          <a:noFill/>
        </p:spPr>
        <p:txBody>
          <a:bodyPr wrap="square" lIns="0" tIns="0" rIns="0" bIns="0" rtlCol="0" anchor="t" anchorCtr="0">
            <a:spAutoFit/>
          </a:bodyPr>
          <a:lstStyle/>
          <a:p>
            <a:pPr marL="0" marR="0" lvl="0" indent="0" algn="l" defTabSz="914332" rtl="0" eaLnBrk="1" fontAlgn="auto" latinLnBrk="0" hangingPunct="1">
              <a:lnSpc>
                <a:spcPct val="100000"/>
              </a:lnSpc>
              <a:spcBef>
                <a:spcPts val="800"/>
              </a:spcBef>
              <a:spcAft>
                <a:spcPts val="0"/>
              </a:spcAft>
              <a:buClrTx/>
              <a:buSzTx/>
              <a:buFontTx/>
              <a:buNone/>
              <a:tabLst/>
              <a:defRPr/>
            </a:pPr>
            <a:r>
              <a:rPr kumimoji="0" lang="en-US" sz="1400" b="0" i="0" u="none" strike="noStrike" kern="1200" cap="none" spc="0" normalizeH="0" baseline="0" noProof="0">
                <a:ln>
                  <a:noFill/>
                </a:ln>
                <a:solidFill>
                  <a:srgbClr val="0672CB">
                    <a:lumMod val="60000"/>
                    <a:lumOff val="40000"/>
                  </a:srgbClr>
                </a:solidFill>
                <a:effectLst/>
                <a:uLnTx/>
                <a:uFillTx/>
                <a:latin typeface="Arial"/>
                <a:ea typeface="+mn-ea"/>
                <a:cs typeface="+mn-cs"/>
              </a:rPr>
              <a:t>Increase backup performance and efficiency for Dell Storage</a:t>
            </a:r>
          </a:p>
        </p:txBody>
      </p:sp>
      <p:grpSp>
        <p:nvGrpSpPr>
          <p:cNvPr id="20" name="Group 19">
            <a:extLst>
              <a:ext uri="{FF2B5EF4-FFF2-40B4-BE49-F238E27FC236}">
                <a16:creationId xmlns:a16="http://schemas.microsoft.com/office/drawing/2014/main" id="{BD7D83D4-E329-D103-A328-BDAEE8410D6A}"/>
              </a:ext>
            </a:extLst>
          </p:cNvPr>
          <p:cNvGrpSpPr/>
          <p:nvPr/>
        </p:nvGrpSpPr>
        <p:grpSpPr>
          <a:xfrm>
            <a:off x="7198197" y="2179742"/>
            <a:ext cx="822960" cy="820290"/>
            <a:chOff x="7344021" y="1299074"/>
            <a:chExt cx="822960" cy="820290"/>
          </a:xfrm>
        </p:grpSpPr>
        <p:sp>
          <p:nvSpPr>
            <p:cNvPr id="21" name="Oval 20">
              <a:extLst>
                <a:ext uri="{FF2B5EF4-FFF2-40B4-BE49-F238E27FC236}">
                  <a16:creationId xmlns:a16="http://schemas.microsoft.com/office/drawing/2014/main" id="{4EC9F7F5-4FB5-E86B-2A9F-6A9D684F1349}"/>
                </a:ext>
              </a:extLst>
            </p:cNvPr>
            <p:cNvSpPr>
              <a:spLocks noChangeAspect="1"/>
            </p:cNvSpPr>
            <p:nvPr/>
          </p:nvSpPr>
          <p:spPr>
            <a:xfrm>
              <a:off x="7344021" y="1299074"/>
              <a:ext cx="822960" cy="820290"/>
            </a:xfrm>
            <a:prstGeom prst="ellipse">
              <a:avLst/>
            </a:prstGeom>
            <a:solidFill>
              <a:schemeClr val="accent3"/>
            </a:solidFill>
            <a:ln w="6350">
              <a:solidFill>
                <a:schemeClr val="accent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a:ea typeface="+mn-ea"/>
                <a:cs typeface="+mn-cs"/>
              </a:endParaRPr>
            </a:p>
          </p:txBody>
        </p:sp>
        <p:grpSp>
          <p:nvGrpSpPr>
            <p:cNvPr id="22" name="Graphic 39">
              <a:extLst>
                <a:ext uri="{FF2B5EF4-FFF2-40B4-BE49-F238E27FC236}">
                  <a16:creationId xmlns:a16="http://schemas.microsoft.com/office/drawing/2014/main" id="{8ED26C4E-7BA1-7D9B-B059-6DE9D52660ED}"/>
                </a:ext>
              </a:extLst>
            </p:cNvPr>
            <p:cNvGrpSpPr>
              <a:grpSpLocks noChangeAspect="1"/>
            </p:cNvGrpSpPr>
            <p:nvPr/>
          </p:nvGrpSpPr>
          <p:grpSpPr>
            <a:xfrm>
              <a:off x="7531257" y="1473186"/>
              <a:ext cx="523361" cy="503423"/>
              <a:chOff x="3516255" y="137931"/>
              <a:chExt cx="923076" cy="951705"/>
            </a:xfrm>
            <a:solidFill>
              <a:srgbClr val="007DB8"/>
            </a:solidFill>
          </p:grpSpPr>
          <p:sp>
            <p:nvSpPr>
              <p:cNvPr id="23" name="Freeform: Shape 22">
                <a:extLst>
                  <a:ext uri="{FF2B5EF4-FFF2-40B4-BE49-F238E27FC236}">
                    <a16:creationId xmlns:a16="http://schemas.microsoft.com/office/drawing/2014/main" id="{6AF934E7-7C3C-7B1E-4F16-C4BAFB711410}"/>
                  </a:ext>
                </a:extLst>
              </p:cNvPr>
              <p:cNvSpPr/>
              <p:nvPr/>
            </p:nvSpPr>
            <p:spPr>
              <a:xfrm rot="18947478">
                <a:off x="3520052" y="489061"/>
                <a:ext cx="919279" cy="28574"/>
              </a:xfrm>
              <a:custGeom>
                <a:avLst/>
                <a:gdLst>
                  <a:gd name="connsiteX0" fmla="*/ 0 w 933579"/>
                  <a:gd name="connsiteY0" fmla="*/ 0 h 28574"/>
                  <a:gd name="connsiteX1" fmla="*/ 933580 w 933579"/>
                  <a:gd name="connsiteY1" fmla="*/ 0 h 28574"/>
                  <a:gd name="connsiteX2" fmla="*/ 933580 w 933579"/>
                  <a:gd name="connsiteY2" fmla="*/ 28575 h 28574"/>
                  <a:gd name="connsiteX3" fmla="*/ 0 w 933579"/>
                  <a:gd name="connsiteY3" fmla="*/ 28575 h 28574"/>
                </a:gdLst>
                <a:ahLst/>
                <a:cxnLst>
                  <a:cxn ang="0">
                    <a:pos x="connsiteX0" y="connsiteY0"/>
                  </a:cxn>
                  <a:cxn ang="0">
                    <a:pos x="connsiteX1" y="connsiteY1"/>
                  </a:cxn>
                  <a:cxn ang="0">
                    <a:pos x="connsiteX2" y="connsiteY2"/>
                  </a:cxn>
                  <a:cxn ang="0">
                    <a:pos x="connsiteX3" y="connsiteY3"/>
                  </a:cxn>
                </a:cxnLst>
                <a:rect l="l" t="t" r="r" b="b"/>
                <a:pathLst>
                  <a:path w="933579" h="28574">
                    <a:moveTo>
                      <a:pt x="0" y="0"/>
                    </a:moveTo>
                    <a:lnTo>
                      <a:pt x="933580" y="0"/>
                    </a:lnTo>
                    <a:lnTo>
                      <a:pt x="933580" y="28575"/>
                    </a:lnTo>
                    <a:lnTo>
                      <a:pt x="0" y="28575"/>
                    </a:lnTo>
                    <a:close/>
                  </a:path>
                </a:pathLst>
              </a:custGeom>
              <a:solidFill>
                <a:schemeClr val="accent5">
                  <a:lumMod val="40000"/>
                  <a:lumOff val="60000"/>
                </a:schemeClr>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24" name="Freeform: Shape 23">
                <a:extLst>
                  <a:ext uri="{FF2B5EF4-FFF2-40B4-BE49-F238E27FC236}">
                    <a16:creationId xmlns:a16="http://schemas.microsoft.com/office/drawing/2014/main" id="{8D6E0DD5-A69D-9F5D-F5BD-74BC5FD8BCFC}"/>
                  </a:ext>
                </a:extLst>
              </p:cNvPr>
              <p:cNvSpPr/>
              <p:nvPr/>
            </p:nvSpPr>
            <p:spPr>
              <a:xfrm rot="18938785">
                <a:off x="3679058" y="715630"/>
                <a:ext cx="725747" cy="28573"/>
              </a:xfrm>
              <a:custGeom>
                <a:avLst/>
                <a:gdLst>
                  <a:gd name="connsiteX0" fmla="*/ 0 w 755957"/>
                  <a:gd name="connsiteY0" fmla="*/ 0 h 28573"/>
                  <a:gd name="connsiteX1" fmla="*/ 755958 w 755957"/>
                  <a:gd name="connsiteY1" fmla="*/ 0 h 28573"/>
                  <a:gd name="connsiteX2" fmla="*/ 755958 w 755957"/>
                  <a:gd name="connsiteY2" fmla="*/ 28574 h 28573"/>
                  <a:gd name="connsiteX3" fmla="*/ 0 w 755957"/>
                  <a:gd name="connsiteY3" fmla="*/ 28574 h 28573"/>
                </a:gdLst>
                <a:ahLst/>
                <a:cxnLst>
                  <a:cxn ang="0">
                    <a:pos x="connsiteX0" y="connsiteY0"/>
                  </a:cxn>
                  <a:cxn ang="0">
                    <a:pos x="connsiteX1" y="connsiteY1"/>
                  </a:cxn>
                  <a:cxn ang="0">
                    <a:pos x="connsiteX2" y="connsiteY2"/>
                  </a:cxn>
                  <a:cxn ang="0">
                    <a:pos x="connsiteX3" y="connsiteY3"/>
                  </a:cxn>
                </a:cxnLst>
                <a:rect l="l" t="t" r="r" b="b"/>
                <a:pathLst>
                  <a:path w="755957" h="28573">
                    <a:moveTo>
                      <a:pt x="0" y="0"/>
                    </a:moveTo>
                    <a:lnTo>
                      <a:pt x="755958" y="0"/>
                    </a:lnTo>
                    <a:lnTo>
                      <a:pt x="755958" y="28574"/>
                    </a:lnTo>
                    <a:lnTo>
                      <a:pt x="0" y="28574"/>
                    </a:lnTo>
                    <a:close/>
                  </a:path>
                </a:pathLst>
              </a:custGeom>
              <a:solidFill>
                <a:schemeClr val="accent5">
                  <a:lumMod val="40000"/>
                  <a:lumOff val="60000"/>
                </a:schemeClr>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25" name="Freeform: Shape 24">
                <a:extLst>
                  <a:ext uri="{FF2B5EF4-FFF2-40B4-BE49-F238E27FC236}">
                    <a16:creationId xmlns:a16="http://schemas.microsoft.com/office/drawing/2014/main" id="{2758D6A4-116A-B445-8720-91F7C6FFEDD6}"/>
                  </a:ext>
                </a:extLst>
              </p:cNvPr>
              <p:cNvSpPr/>
              <p:nvPr/>
            </p:nvSpPr>
            <p:spPr>
              <a:xfrm>
                <a:off x="4132555" y="137931"/>
                <a:ext cx="190973" cy="190978"/>
              </a:xfrm>
              <a:custGeom>
                <a:avLst/>
                <a:gdLst>
                  <a:gd name="connsiteX0" fmla="*/ 190973 w 190973"/>
                  <a:gd name="connsiteY0" fmla="*/ 190978 h 190978"/>
                  <a:gd name="connsiteX1" fmla="*/ 162398 w 190973"/>
                  <a:gd name="connsiteY1" fmla="*/ 190978 h 190978"/>
                  <a:gd name="connsiteX2" fmla="*/ 162398 w 190973"/>
                  <a:gd name="connsiteY2" fmla="*/ 28575 h 190978"/>
                  <a:gd name="connsiteX3" fmla="*/ 0 w 190973"/>
                  <a:gd name="connsiteY3" fmla="*/ 28575 h 190978"/>
                  <a:gd name="connsiteX4" fmla="*/ 0 w 190973"/>
                  <a:gd name="connsiteY4" fmla="*/ 0 h 190978"/>
                  <a:gd name="connsiteX5" fmla="*/ 190973 w 190973"/>
                  <a:gd name="connsiteY5" fmla="*/ 0 h 19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973" h="190978">
                    <a:moveTo>
                      <a:pt x="190973" y="190978"/>
                    </a:moveTo>
                    <a:lnTo>
                      <a:pt x="162398" y="190978"/>
                    </a:lnTo>
                    <a:lnTo>
                      <a:pt x="162398" y="28575"/>
                    </a:lnTo>
                    <a:lnTo>
                      <a:pt x="0" y="28575"/>
                    </a:lnTo>
                    <a:lnTo>
                      <a:pt x="0" y="0"/>
                    </a:lnTo>
                    <a:lnTo>
                      <a:pt x="190973" y="0"/>
                    </a:lnTo>
                    <a:close/>
                  </a:path>
                </a:pathLst>
              </a:custGeom>
              <a:solidFill>
                <a:schemeClr val="tx2"/>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26" name="Freeform: Shape 25">
                <a:extLst>
                  <a:ext uri="{FF2B5EF4-FFF2-40B4-BE49-F238E27FC236}">
                    <a16:creationId xmlns:a16="http://schemas.microsoft.com/office/drawing/2014/main" id="{8FE166C5-CF91-D1B2-6310-D187D8E43048}"/>
                  </a:ext>
                </a:extLst>
              </p:cNvPr>
              <p:cNvSpPr/>
              <p:nvPr/>
            </p:nvSpPr>
            <p:spPr>
              <a:xfrm>
                <a:off x="3516255" y="139122"/>
                <a:ext cx="803358" cy="950514"/>
              </a:xfrm>
              <a:custGeom>
                <a:avLst/>
                <a:gdLst>
                  <a:gd name="connsiteX0" fmla="*/ 410740 w 803358"/>
                  <a:gd name="connsiteY0" fmla="*/ 950515 h 950514"/>
                  <a:gd name="connsiteX1" fmla="*/ 405015 w 803358"/>
                  <a:gd name="connsiteY1" fmla="*/ 947981 h 950514"/>
                  <a:gd name="connsiteX2" fmla="*/ 11611 w 803358"/>
                  <a:gd name="connsiteY2" fmla="*/ 389809 h 950514"/>
                  <a:gd name="connsiteX3" fmla="*/ 18787 w 803358"/>
                  <a:gd name="connsiteY3" fmla="*/ 11352 h 950514"/>
                  <a:gd name="connsiteX4" fmla="*/ 21168 w 803358"/>
                  <a:gd name="connsiteY4" fmla="*/ 0 h 950514"/>
                  <a:gd name="connsiteX5" fmla="*/ 505376 w 803358"/>
                  <a:gd name="connsiteY5" fmla="*/ 0 h 950514"/>
                  <a:gd name="connsiteX6" fmla="*/ 505376 w 803358"/>
                  <a:gd name="connsiteY6" fmla="*/ 28575 h 950514"/>
                  <a:gd name="connsiteX7" fmla="*/ 44646 w 803358"/>
                  <a:gd name="connsiteY7" fmla="*/ 28575 h 950514"/>
                  <a:gd name="connsiteX8" fmla="*/ 40010 w 803358"/>
                  <a:gd name="connsiteY8" fmla="*/ 386511 h 950514"/>
                  <a:gd name="connsiteX9" fmla="*/ 410643 w 803358"/>
                  <a:gd name="connsiteY9" fmla="*/ 919187 h 950514"/>
                  <a:gd name="connsiteX10" fmla="*/ 774783 w 803358"/>
                  <a:gd name="connsiteY10" fmla="*/ 300767 h 950514"/>
                  <a:gd name="connsiteX11" fmla="*/ 803358 w 803358"/>
                  <a:gd name="connsiteY11" fmla="*/ 301120 h 950514"/>
                  <a:gd name="connsiteX12" fmla="*/ 416479 w 803358"/>
                  <a:gd name="connsiteY12" fmla="*/ 948029 h 950514"/>
                  <a:gd name="connsiteX13" fmla="*/ 410740 w 803358"/>
                  <a:gd name="connsiteY13" fmla="*/ 950515 h 950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3358" h="950514">
                    <a:moveTo>
                      <a:pt x="410740" y="950515"/>
                    </a:moveTo>
                    <a:lnTo>
                      <a:pt x="405015" y="947981"/>
                    </a:lnTo>
                    <a:cubicBezTo>
                      <a:pt x="186549" y="851207"/>
                      <a:pt x="50511" y="658182"/>
                      <a:pt x="11611" y="389809"/>
                    </a:cubicBezTo>
                    <a:cubicBezTo>
                      <a:pt x="-17578" y="188406"/>
                      <a:pt x="17285" y="18487"/>
                      <a:pt x="18787" y="11352"/>
                    </a:cubicBezTo>
                    <a:lnTo>
                      <a:pt x="21168" y="0"/>
                    </a:lnTo>
                    <a:lnTo>
                      <a:pt x="505376" y="0"/>
                    </a:lnTo>
                    <a:lnTo>
                      <a:pt x="505376" y="28575"/>
                    </a:lnTo>
                    <a:lnTo>
                      <a:pt x="44646" y="28575"/>
                    </a:lnTo>
                    <a:cubicBezTo>
                      <a:pt x="37442" y="69958"/>
                      <a:pt x="15592" y="218996"/>
                      <a:pt x="40010" y="386511"/>
                    </a:cubicBezTo>
                    <a:cubicBezTo>
                      <a:pt x="77751" y="645467"/>
                      <a:pt x="202441" y="824652"/>
                      <a:pt x="410643" y="919187"/>
                    </a:cubicBezTo>
                    <a:cubicBezTo>
                      <a:pt x="456412" y="896642"/>
                      <a:pt x="769564" y="726709"/>
                      <a:pt x="774783" y="300767"/>
                    </a:cubicBezTo>
                    <a:lnTo>
                      <a:pt x="803358" y="301120"/>
                    </a:lnTo>
                    <a:cubicBezTo>
                      <a:pt x="797529" y="777348"/>
                      <a:pt x="420293" y="946381"/>
                      <a:pt x="416479" y="948029"/>
                    </a:cubicBezTo>
                    <a:lnTo>
                      <a:pt x="410740" y="950515"/>
                    </a:lnTo>
                    <a:close/>
                  </a:path>
                </a:pathLst>
              </a:custGeom>
              <a:solidFill>
                <a:schemeClr val="tx2"/>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grpSp>
      </p:grpSp>
      <p:sp>
        <p:nvSpPr>
          <p:cNvPr id="27" name="TextBox 26">
            <a:extLst>
              <a:ext uri="{FF2B5EF4-FFF2-40B4-BE49-F238E27FC236}">
                <a16:creationId xmlns:a16="http://schemas.microsoft.com/office/drawing/2014/main" id="{7B624326-AEA0-2296-18F0-11F986D8A462}"/>
              </a:ext>
            </a:extLst>
          </p:cNvPr>
          <p:cNvSpPr txBox="1"/>
          <p:nvPr/>
        </p:nvSpPr>
        <p:spPr>
          <a:xfrm>
            <a:off x="523586" y="2236550"/>
            <a:ext cx="3579377" cy="183127"/>
          </a:xfrm>
          <a:prstGeom prst="rect">
            <a:avLst/>
          </a:prstGeom>
          <a:noFill/>
        </p:spPr>
        <p:txBody>
          <a:bodyPr wrap="square" lIns="0" tIns="0" rIns="0" bIns="0" rtlCol="0">
            <a:spAutoFit/>
          </a:bodyPr>
          <a:lstStyle/>
          <a:p>
            <a:pPr marL="0" marR="0" lvl="0" indent="0" algn="r" defTabSz="685734" rtl="0" eaLnBrk="1" fontAlgn="auto" latinLnBrk="0" hangingPunct="1">
              <a:lnSpc>
                <a:spcPct val="85000"/>
              </a:lnSpc>
              <a:spcBef>
                <a:spcPts val="0"/>
              </a:spcBef>
              <a:spcAft>
                <a:spcPts val="0"/>
              </a:spcAft>
              <a:buClrTx/>
              <a:buSzTx/>
              <a:buFontTx/>
              <a:buNone/>
              <a:tabLst/>
              <a:defRPr/>
            </a:pPr>
            <a:r>
              <a:rPr kumimoji="0" lang="en-US" sz="1400" b="1" i="0" u="none" strike="noStrike" kern="1200" cap="none" spc="200" normalizeH="0" baseline="0" noProof="0">
                <a:ln>
                  <a:noFill/>
                </a:ln>
                <a:solidFill>
                  <a:srgbClr val="FFFFFF"/>
                </a:solidFill>
                <a:effectLst/>
                <a:uLnTx/>
                <a:uFillTx/>
                <a:latin typeface="Arial"/>
                <a:ea typeface="+mn-ea"/>
                <a:cs typeface="+mn-cs"/>
              </a:rPr>
              <a:t>ANOMALY DETECTION</a:t>
            </a:r>
          </a:p>
        </p:txBody>
      </p:sp>
      <p:sp>
        <p:nvSpPr>
          <p:cNvPr id="28" name="TextBox 27">
            <a:extLst>
              <a:ext uri="{FF2B5EF4-FFF2-40B4-BE49-F238E27FC236}">
                <a16:creationId xmlns:a16="http://schemas.microsoft.com/office/drawing/2014/main" id="{9307E104-06BB-0440-5514-8E5C55F4FC6B}"/>
              </a:ext>
            </a:extLst>
          </p:cNvPr>
          <p:cNvSpPr txBox="1"/>
          <p:nvPr/>
        </p:nvSpPr>
        <p:spPr>
          <a:xfrm>
            <a:off x="1211830" y="2510774"/>
            <a:ext cx="2891133" cy="430887"/>
          </a:xfrm>
          <a:prstGeom prst="rect">
            <a:avLst/>
          </a:prstGeom>
          <a:noFill/>
        </p:spPr>
        <p:txBody>
          <a:bodyPr wrap="square" lIns="0" tIns="0" rIns="0" bIns="0" rtlCol="0" anchor="t" anchorCtr="0">
            <a:spAutoFit/>
          </a:bodyPr>
          <a:lstStyle/>
          <a:p>
            <a:pPr marL="0" marR="0" lvl="0" indent="0" algn="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60000"/>
                    <a:lumOff val="40000"/>
                  </a:srgbClr>
                </a:solidFill>
                <a:effectLst/>
                <a:uLnTx/>
                <a:uFillTx/>
                <a:latin typeface="Arial"/>
                <a:ea typeface="+mn-ea"/>
                <a:cs typeface="+mn-cs"/>
              </a:rPr>
              <a:t>Identify suspicious activities to protect against cyberthreats</a:t>
            </a:r>
          </a:p>
        </p:txBody>
      </p:sp>
      <p:sp>
        <p:nvSpPr>
          <p:cNvPr id="29" name="TextBox 28">
            <a:extLst>
              <a:ext uri="{FF2B5EF4-FFF2-40B4-BE49-F238E27FC236}">
                <a16:creationId xmlns:a16="http://schemas.microsoft.com/office/drawing/2014/main" id="{748884EF-2294-906E-15CD-8A8B8BB05EE9}"/>
              </a:ext>
            </a:extLst>
          </p:cNvPr>
          <p:cNvSpPr txBox="1"/>
          <p:nvPr/>
        </p:nvSpPr>
        <p:spPr>
          <a:xfrm>
            <a:off x="8117894" y="3938608"/>
            <a:ext cx="3579377" cy="183127"/>
          </a:xfrm>
          <a:prstGeom prst="rect">
            <a:avLst/>
          </a:prstGeom>
          <a:noFill/>
        </p:spPr>
        <p:txBody>
          <a:bodyPr wrap="square" lIns="0" tIns="0" rIns="0" bIns="0" rtlCol="0">
            <a:spAutoFit/>
          </a:bodyPr>
          <a:lstStyle/>
          <a:p>
            <a:pPr marL="0" marR="0" lvl="0" indent="0" algn="l" defTabSz="685734" rtl="0" eaLnBrk="1" fontAlgn="auto" latinLnBrk="0" hangingPunct="1">
              <a:lnSpc>
                <a:spcPct val="85000"/>
              </a:lnSpc>
              <a:spcBef>
                <a:spcPts val="0"/>
              </a:spcBef>
              <a:spcAft>
                <a:spcPts val="0"/>
              </a:spcAft>
              <a:buClrTx/>
              <a:buSzTx/>
              <a:buFontTx/>
              <a:buNone/>
              <a:tabLst/>
              <a:defRPr/>
            </a:pPr>
            <a:r>
              <a:rPr kumimoji="0" lang="en-US" sz="1400" b="1" i="0" u="none" strike="noStrike" kern="1200" cap="none" spc="200" normalizeH="0" baseline="0" noProof="0">
                <a:ln>
                  <a:noFill/>
                </a:ln>
                <a:solidFill>
                  <a:srgbClr val="FFFFFF"/>
                </a:solidFill>
                <a:effectLst/>
                <a:uLnTx/>
                <a:uFillTx/>
                <a:latin typeface="Arial"/>
                <a:ea typeface="+mn-ea"/>
                <a:cs typeface="+mn-cs"/>
              </a:rPr>
              <a:t>RECOVERY ORCHESTRATION</a:t>
            </a:r>
          </a:p>
        </p:txBody>
      </p:sp>
      <p:sp>
        <p:nvSpPr>
          <p:cNvPr id="30" name="TextBox 29">
            <a:extLst>
              <a:ext uri="{FF2B5EF4-FFF2-40B4-BE49-F238E27FC236}">
                <a16:creationId xmlns:a16="http://schemas.microsoft.com/office/drawing/2014/main" id="{90564A33-7EC0-A05F-AC93-7EC76687510B}"/>
              </a:ext>
            </a:extLst>
          </p:cNvPr>
          <p:cNvSpPr txBox="1"/>
          <p:nvPr/>
        </p:nvSpPr>
        <p:spPr>
          <a:xfrm>
            <a:off x="8117894" y="4193763"/>
            <a:ext cx="3130169" cy="430887"/>
          </a:xfrm>
          <a:prstGeom prst="rect">
            <a:avLst/>
          </a:prstGeom>
          <a:noFill/>
        </p:spPr>
        <p:txBody>
          <a:bodyPr wrap="square" lIns="0" tIns="0" rIns="0" bIns="0" rtlCol="0" anchor="t" anchorCtr="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60000"/>
                    <a:lumOff val="40000"/>
                  </a:srgbClr>
                </a:solidFill>
                <a:effectLst/>
                <a:uLnTx/>
                <a:uFillTx/>
                <a:latin typeface="Arial"/>
                <a:ea typeface="+mn-ea"/>
                <a:cs typeface="+mn-cs"/>
              </a:rPr>
              <a:t>Simple, flexible and granular restores for your virtual environments</a:t>
            </a:r>
          </a:p>
        </p:txBody>
      </p:sp>
      <p:grpSp>
        <p:nvGrpSpPr>
          <p:cNvPr id="31" name="Group 30">
            <a:extLst>
              <a:ext uri="{FF2B5EF4-FFF2-40B4-BE49-F238E27FC236}">
                <a16:creationId xmlns:a16="http://schemas.microsoft.com/office/drawing/2014/main" id="{B42642B0-1127-D406-BFA9-1C6A83C0D355}"/>
              </a:ext>
            </a:extLst>
          </p:cNvPr>
          <p:cNvGrpSpPr/>
          <p:nvPr/>
        </p:nvGrpSpPr>
        <p:grpSpPr>
          <a:xfrm>
            <a:off x="7198197" y="3949051"/>
            <a:ext cx="822960" cy="820290"/>
            <a:chOff x="7517629" y="2639306"/>
            <a:chExt cx="822960" cy="820290"/>
          </a:xfrm>
        </p:grpSpPr>
        <p:sp>
          <p:nvSpPr>
            <p:cNvPr id="32" name="Oval 31">
              <a:extLst>
                <a:ext uri="{FF2B5EF4-FFF2-40B4-BE49-F238E27FC236}">
                  <a16:creationId xmlns:a16="http://schemas.microsoft.com/office/drawing/2014/main" id="{FBAF2397-722C-EC0B-CBB6-D7BEF896E0FD}"/>
                </a:ext>
              </a:extLst>
            </p:cNvPr>
            <p:cNvSpPr>
              <a:spLocks noChangeAspect="1"/>
            </p:cNvSpPr>
            <p:nvPr/>
          </p:nvSpPr>
          <p:spPr>
            <a:xfrm>
              <a:off x="7517629" y="2639306"/>
              <a:ext cx="822960" cy="820290"/>
            </a:xfrm>
            <a:prstGeom prst="ellipse">
              <a:avLst/>
            </a:prstGeom>
            <a:solidFill>
              <a:schemeClr val="accent3"/>
            </a:solidFill>
            <a:ln w="6350">
              <a:solidFill>
                <a:schemeClr val="accent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a:ea typeface="+mn-ea"/>
                <a:cs typeface="+mn-cs"/>
              </a:endParaRPr>
            </a:p>
          </p:txBody>
        </p:sp>
        <p:grpSp>
          <p:nvGrpSpPr>
            <p:cNvPr id="33" name="Graphic 76">
              <a:extLst>
                <a:ext uri="{FF2B5EF4-FFF2-40B4-BE49-F238E27FC236}">
                  <a16:creationId xmlns:a16="http://schemas.microsoft.com/office/drawing/2014/main" id="{FB80B650-26DE-A18B-E7CC-A5BAE81C4E62}"/>
                </a:ext>
              </a:extLst>
            </p:cNvPr>
            <p:cNvGrpSpPr/>
            <p:nvPr/>
          </p:nvGrpSpPr>
          <p:grpSpPr>
            <a:xfrm>
              <a:off x="7678100" y="2801267"/>
              <a:ext cx="513443" cy="513433"/>
              <a:chOff x="10329733" y="2913180"/>
              <a:chExt cx="652818" cy="652807"/>
            </a:xfrm>
          </p:grpSpPr>
          <p:sp>
            <p:nvSpPr>
              <p:cNvPr id="34" name="Freeform: Shape 33">
                <a:extLst>
                  <a:ext uri="{FF2B5EF4-FFF2-40B4-BE49-F238E27FC236}">
                    <a16:creationId xmlns:a16="http://schemas.microsoft.com/office/drawing/2014/main" id="{E0C4F3EE-3F1E-14E0-B87C-C704BA8F8300}"/>
                  </a:ext>
                </a:extLst>
              </p:cNvPr>
              <p:cNvSpPr/>
              <p:nvPr/>
            </p:nvSpPr>
            <p:spPr>
              <a:xfrm>
                <a:off x="10329733" y="2913180"/>
                <a:ext cx="652818" cy="652807"/>
              </a:xfrm>
              <a:custGeom>
                <a:avLst/>
                <a:gdLst>
                  <a:gd name="connsiteX0" fmla="*/ 652819 w 652818"/>
                  <a:gd name="connsiteY0" fmla="*/ 326404 h 652807"/>
                  <a:gd name="connsiteX1" fmla="*/ 326410 w 652818"/>
                  <a:gd name="connsiteY1" fmla="*/ 652807 h 652807"/>
                  <a:gd name="connsiteX2" fmla="*/ 0 w 652818"/>
                  <a:gd name="connsiteY2" fmla="*/ 326404 h 652807"/>
                  <a:gd name="connsiteX3" fmla="*/ 326410 w 652818"/>
                  <a:gd name="connsiteY3" fmla="*/ 0 h 652807"/>
                  <a:gd name="connsiteX4" fmla="*/ 652819 w 652818"/>
                  <a:gd name="connsiteY4" fmla="*/ 326404 h 652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818" h="652807">
                    <a:moveTo>
                      <a:pt x="652819" y="326404"/>
                    </a:moveTo>
                    <a:cubicBezTo>
                      <a:pt x="652819" y="506671"/>
                      <a:pt x="506680" y="652807"/>
                      <a:pt x="326410" y="652807"/>
                    </a:cubicBezTo>
                    <a:cubicBezTo>
                      <a:pt x="146139" y="652807"/>
                      <a:pt x="0" y="506671"/>
                      <a:pt x="0" y="326404"/>
                    </a:cubicBezTo>
                    <a:cubicBezTo>
                      <a:pt x="0" y="146136"/>
                      <a:pt x="146139" y="0"/>
                      <a:pt x="326410" y="0"/>
                    </a:cubicBezTo>
                    <a:cubicBezTo>
                      <a:pt x="506680" y="0"/>
                      <a:pt x="652819" y="146136"/>
                      <a:pt x="652819" y="326404"/>
                    </a:cubicBezTo>
                    <a:close/>
                  </a:path>
                </a:pathLst>
              </a:custGeom>
              <a:noFill/>
              <a:ln w="22622" cap="flat">
                <a:solidFill>
                  <a:srgbClr val="FFFFFF"/>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35" name="Freeform: Shape 34">
                <a:extLst>
                  <a:ext uri="{FF2B5EF4-FFF2-40B4-BE49-F238E27FC236}">
                    <a16:creationId xmlns:a16="http://schemas.microsoft.com/office/drawing/2014/main" id="{DADC2AC0-CA62-DF5C-B4B8-4B7F56B4B352}"/>
                  </a:ext>
                </a:extLst>
              </p:cNvPr>
              <p:cNvSpPr/>
              <p:nvPr/>
            </p:nvSpPr>
            <p:spPr>
              <a:xfrm>
                <a:off x="10531741" y="3230283"/>
                <a:ext cx="14532" cy="96060"/>
              </a:xfrm>
              <a:custGeom>
                <a:avLst/>
                <a:gdLst>
                  <a:gd name="connsiteX0" fmla="*/ 0 w 14532"/>
                  <a:gd name="connsiteY0" fmla="*/ 0 h 96060"/>
                  <a:gd name="connsiteX1" fmla="*/ 0 w 14532"/>
                  <a:gd name="connsiteY1" fmla="*/ 96061 h 96060"/>
                </a:gdLst>
                <a:ahLst/>
                <a:cxnLst>
                  <a:cxn ang="0">
                    <a:pos x="connsiteX0" y="connsiteY0"/>
                  </a:cxn>
                  <a:cxn ang="0">
                    <a:pos x="connsiteX1" y="connsiteY1"/>
                  </a:cxn>
                </a:cxnLst>
                <a:rect l="l" t="t" r="r" b="b"/>
                <a:pathLst>
                  <a:path w="14532" h="96060">
                    <a:moveTo>
                      <a:pt x="0" y="0"/>
                    </a:moveTo>
                    <a:lnTo>
                      <a:pt x="0" y="96061"/>
                    </a:lnTo>
                  </a:path>
                </a:pathLst>
              </a:custGeom>
              <a:ln w="22622" cap="flat">
                <a:solidFill>
                  <a:srgbClr val="FFFFFF"/>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36" name="Freeform: Shape 35">
                <a:extLst>
                  <a:ext uri="{FF2B5EF4-FFF2-40B4-BE49-F238E27FC236}">
                    <a16:creationId xmlns:a16="http://schemas.microsoft.com/office/drawing/2014/main" id="{00B6D3B6-EDFE-61A4-9C1D-F6EE7BAE7E77}"/>
                  </a:ext>
                </a:extLst>
              </p:cNvPr>
              <p:cNvSpPr/>
              <p:nvPr/>
            </p:nvSpPr>
            <p:spPr>
              <a:xfrm>
                <a:off x="10531740" y="3230283"/>
                <a:ext cx="14531" cy="96060"/>
              </a:xfrm>
              <a:custGeom>
                <a:avLst/>
                <a:gdLst>
                  <a:gd name="connsiteX0" fmla="*/ 0 w 14532"/>
                  <a:gd name="connsiteY0" fmla="*/ 0 h 96060"/>
                  <a:gd name="connsiteX1" fmla="*/ 0 w 14532"/>
                  <a:gd name="connsiteY1" fmla="*/ 96061 h 96060"/>
                </a:gdLst>
                <a:ahLst/>
                <a:cxnLst>
                  <a:cxn ang="0">
                    <a:pos x="connsiteX0" y="connsiteY0"/>
                  </a:cxn>
                  <a:cxn ang="0">
                    <a:pos x="connsiteX1" y="connsiteY1"/>
                  </a:cxn>
                </a:cxnLst>
                <a:rect l="l" t="t" r="r" b="b"/>
                <a:pathLst>
                  <a:path w="14532" h="96060">
                    <a:moveTo>
                      <a:pt x="0" y="0"/>
                    </a:moveTo>
                    <a:lnTo>
                      <a:pt x="0" y="96061"/>
                    </a:lnTo>
                  </a:path>
                </a:pathLst>
              </a:custGeom>
              <a:ln w="22622" cap="flat">
                <a:solidFill>
                  <a:srgbClr val="FFFFFF"/>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37" name="Freeform: Shape 36">
                <a:extLst>
                  <a:ext uri="{FF2B5EF4-FFF2-40B4-BE49-F238E27FC236}">
                    <a16:creationId xmlns:a16="http://schemas.microsoft.com/office/drawing/2014/main" id="{A4848882-553A-840B-B35B-A9918E62E49E}"/>
                  </a:ext>
                </a:extLst>
              </p:cNvPr>
              <p:cNvSpPr/>
              <p:nvPr/>
            </p:nvSpPr>
            <p:spPr>
              <a:xfrm>
                <a:off x="10593942" y="3128990"/>
                <a:ext cx="14532" cy="197353"/>
              </a:xfrm>
              <a:custGeom>
                <a:avLst/>
                <a:gdLst>
                  <a:gd name="connsiteX0" fmla="*/ 0 w 14532"/>
                  <a:gd name="connsiteY0" fmla="*/ 0 h 197353"/>
                  <a:gd name="connsiteX1" fmla="*/ 0 w 14532"/>
                  <a:gd name="connsiteY1" fmla="*/ 197354 h 197353"/>
                </a:gdLst>
                <a:ahLst/>
                <a:cxnLst>
                  <a:cxn ang="0">
                    <a:pos x="connsiteX0" y="connsiteY0"/>
                  </a:cxn>
                  <a:cxn ang="0">
                    <a:pos x="connsiteX1" y="connsiteY1"/>
                  </a:cxn>
                </a:cxnLst>
                <a:rect l="l" t="t" r="r" b="b"/>
                <a:pathLst>
                  <a:path w="14532" h="197353">
                    <a:moveTo>
                      <a:pt x="0" y="0"/>
                    </a:moveTo>
                    <a:lnTo>
                      <a:pt x="0" y="197354"/>
                    </a:lnTo>
                  </a:path>
                </a:pathLst>
              </a:custGeom>
              <a:ln w="22622" cap="flat">
                <a:solidFill>
                  <a:srgbClr val="FFFFFF"/>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38" name="Freeform: Shape 37">
                <a:extLst>
                  <a:ext uri="{FF2B5EF4-FFF2-40B4-BE49-F238E27FC236}">
                    <a16:creationId xmlns:a16="http://schemas.microsoft.com/office/drawing/2014/main" id="{CED89DD5-512F-9D1F-141F-C06024A3C41C}"/>
                  </a:ext>
                </a:extLst>
              </p:cNvPr>
              <p:cNvSpPr/>
              <p:nvPr/>
            </p:nvSpPr>
            <p:spPr>
              <a:xfrm>
                <a:off x="10593942" y="3128990"/>
                <a:ext cx="14531" cy="197353"/>
              </a:xfrm>
              <a:custGeom>
                <a:avLst/>
                <a:gdLst>
                  <a:gd name="connsiteX0" fmla="*/ 0 w 14532"/>
                  <a:gd name="connsiteY0" fmla="*/ 0 h 197353"/>
                  <a:gd name="connsiteX1" fmla="*/ 0 w 14532"/>
                  <a:gd name="connsiteY1" fmla="*/ 197354 h 197353"/>
                </a:gdLst>
                <a:ahLst/>
                <a:cxnLst>
                  <a:cxn ang="0">
                    <a:pos x="connsiteX0" y="connsiteY0"/>
                  </a:cxn>
                  <a:cxn ang="0">
                    <a:pos x="connsiteX1" y="connsiteY1"/>
                  </a:cxn>
                </a:cxnLst>
                <a:rect l="l" t="t" r="r" b="b"/>
                <a:pathLst>
                  <a:path w="14532" h="197353">
                    <a:moveTo>
                      <a:pt x="0" y="0"/>
                    </a:moveTo>
                    <a:lnTo>
                      <a:pt x="0" y="197354"/>
                    </a:lnTo>
                  </a:path>
                </a:pathLst>
              </a:custGeom>
              <a:ln w="22622" cap="flat">
                <a:solidFill>
                  <a:schemeClr val="accent5">
                    <a:lumMod val="40000"/>
                    <a:lumOff val="60000"/>
                  </a:schemeClr>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39" name="Freeform: Shape 38">
                <a:extLst>
                  <a:ext uri="{FF2B5EF4-FFF2-40B4-BE49-F238E27FC236}">
                    <a16:creationId xmlns:a16="http://schemas.microsoft.com/office/drawing/2014/main" id="{BBC4C530-9401-37F5-1E71-404F9CAC74DE}"/>
                  </a:ext>
                </a:extLst>
              </p:cNvPr>
              <p:cNvSpPr/>
              <p:nvPr/>
            </p:nvSpPr>
            <p:spPr>
              <a:xfrm>
                <a:off x="10656143" y="3158782"/>
                <a:ext cx="14532" cy="167561"/>
              </a:xfrm>
              <a:custGeom>
                <a:avLst/>
                <a:gdLst>
                  <a:gd name="connsiteX0" fmla="*/ 0 w 14532"/>
                  <a:gd name="connsiteY0" fmla="*/ 0 h 167561"/>
                  <a:gd name="connsiteX1" fmla="*/ 0 w 14532"/>
                  <a:gd name="connsiteY1" fmla="*/ 167562 h 167561"/>
                </a:gdLst>
                <a:ahLst/>
                <a:cxnLst>
                  <a:cxn ang="0">
                    <a:pos x="connsiteX0" y="connsiteY0"/>
                  </a:cxn>
                  <a:cxn ang="0">
                    <a:pos x="connsiteX1" y="connsiteY1"/>
                  </a:cxn>
                </a:cxnLst>
                <a:rect l="l" t="t" r="r" b="b"/>
                <a:pathLst>
                  <a:path w="14532" h="167561">
                    <a:moveTo>
                      <a:pt x="0" y="0"/>
                    </a:moveTo>
                    <a:lnTo>
                      <a:pt x="0" y="167562"/>
                    </a:lnTo>
                  </a:path>
                </a:pathLst>
              </a:custGeom>
              <a:ln w="22622" cap="flat">
                <a:solidFill>
                  <a:srgbClr val="FFFFFF"/>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40" name="Freeform: Shape 39">
                <a:extLst>
                  <a:ext uri="{FF2B5EF4-FFF2-40B4-BE49-F238E27FC236}">
                    <a16:creationId xmlns:a16="http://schemas.microsoft.com/office/drawing/2014/main" id="{1C407004-B336-69D0-971D-4669385865FA}"/>
                  </a:ext>
                </a:extLst>
              </p:cNvPr>
              <p:cNvSpPr/>
              <p:nvPr/>
            </p:nvSpPr>
            <p:spPr>
              <a:xfrm>
                <a:off x="10656143" y="3158782"/>
                <a:ext cx="14531" cy="167561"/>
              </a:xfrm>
              <a:custGeom>
                <a:avLst/>
                <a:gdLst>
                  <a:gd name="connsiteX0" fmla="*/ 0 w 14532"/>
                  <a:gd name="connsiteY0" fmla="*/ 0 h 167561"/>
                  <a:gd name="connsiteX1" fmla="*/ 0 w 14532"/>
                  <a:gd name="connsiteY1" fmla="*/ 167562 h 167561"/>
                </a:gdLst>
                <a:ahLst/>
                <a:cxnLst>
                  <a:cxn ang="0">
                    <a:pos x="connsiteX0" y="connsiteY0"/>
                  </a:cxn>
                  <a:cxn ang="0">
                    <a:pos x="connsiteX1" y="connsiteY1"/>
                  </a:cxn>
                </a:cxnLst>
                <a:rect l="l" t="t" r="r" b="b"/>
                <a:pathLst>
                  <a:path w="14532" h="167561">
                    <a:moveTo>
                      <a:pt x="0" y="0"/>
                    </a:moveTo>
                    <a:lnTo>
                      <a:pt x="0" y="167562"/>
                    </a:lnTo>
                  </a:path>
                </a:pathLst>
              </a:custGeom>
              <a:ln w="22622" cap="flat">
                <a:solidFill>
                  <a:srgbClr val="FFFFFF"/>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41" name="Freeform: Shape 40">
                <a:extLst>
                  <a:ext uri="{FF2B5EF4-FFF2-40B4-BE49-F238E27FC236}">
                    <a16:creationId xmlns:a16="http://schemas.microsoft.com/office/drawing/2014/main" id="{2E2FDEA7-D18D-D1EA-8A35-8599DB49B324}"/>
                  </a:ext>
                </a:extLst>
              </p:cNvPr>
              <p:cNvSpPr/>
              <p:nvPr/>
            </p:nvSpPr>
            <p:spPr>
              <a:xfrm>
                <a:off x="10718344" y="3081323"/>
                <a:ext cx="14532" cy="245020"/>
              </a:xfrm>
              <a:custGeom>
                <a:avLst/>
                <a:gdLst>
                  <a:gd name="connsiteX0" fmla="*/ 0 w 14532"/>
                  <a:gd name="connsiteY0" fmla="*/ 0 h 245020"/>
                  <a:gd name="connsiteX1" fmla="*/ 0 w 14532"/>
                  <a:gd name="connsiteY1" fmla="*/ 245021 h 245020"/>
                </a:gdLst>
                <a:ahLst/>
                <a:cxnLst>
                  <a:cxn ang="0">
                    <a:pos x="connsiteX0" y="connsiteY0"/>
                  </a:cxn>
                  <a:cxn ang="0">
                    <a:pos x="connsiteX1" y="connsiteY1"/>
                  </a:cxn>
                </a:cxnLst>
                <a:rect l="l" t="t" r="r" b="b"/>
                <a:pathLst>
                  <a:path w="14532" h="245020">
                    <a:moveTo>
                      <a:pt x="0" y="0"/>
                    </a:moveTo>
                    <a:lnTo>
                      <a:pt x="0" y="245021"/>
                    </a:lnTo>
                  </a:path>
                </a:pathLst>
              </a:custGeom>
              <a:ln w="22622" cap="flat">
                <a:solidFill>
                  <a:srgbClr val="FFFFFF"/>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42" name="Freeform: Shape 41">
                <a:extLst>
                  <a:ext uri="{FF2B5EF4-FFF2-40B4-BE49-F238E27FC236}">
                    <a16:creationId xmlns:a16="http://schemas.microsoft.com/office/drawing/2014/main" id="{74B63662-E03F-0C36-E659-EAE665C7293A}"/>
                  </a:ext>
                </a:extLst>
              </p:cNvPr>
              <p:cNvSpPr/>
              <p:nvPr/>
            </p:nvSpPr>
            <p:spPr>
              <a:xfrm>
                <a:off x="10718344" y="3081324"/>
                <a:ext cx="14531" cy="245020"/>
              </a:xfrm>
              <a:custGeom>
                <a:avLst/>
                <a:gdLst>
                  <a:gd name="connsiteX0" fmla="*/ 0 w 14532"/>
                  <a:gd name="connsiteY0" fmla="*/ 0 h 245020"/>
                  <a:gd name="connsiteX1" fmla="*/ 0 w 14532"/>
                  <a:gd name="connsiteY1" fmla="*/ 245021 h 245020"/>
                </a:gdLst>
                <a:ahLst/>
                <a:cxnLst>
                  <a:cxn ang="0">
                    <a:pos x="connsiteX0" y="connsiteY0"/>
                  </a:cxn>
                  <a:cxn ang="0">
                    <a:pos x="connsiteX1" y="connsiteY1"/>
                  </a:cxn>
                </a:cxnLst>
                <a:rect l="l" t="t" r="r" b="b"/>
                <a:pathLst>
                  <a:path w="14532" h="245020">
                    <a:moveTo>
                      <a:pt x="0" y="0"/>
                    </a:moveTo>
                    <a:lnTo>
                      <a:pt x="0" y="245021"/>
                    </a:lnTo>
                  </a:path>
                </a:pathLst>
              </a:custGeom>
              <a:ln w="22622" cap="flat">
                <a:solidFill>
                  <a:schemeClr val="accent5">
                    <a:lumMod val="40000"/>
                    <a:lumOff val="60000"/>
                  </a:schemeClr>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43" name="Freeform: Shape 42">
                <a:extLst>
                  <a:ext uri="{FF2B5EF4-FFF2-40B4-BE49-F238E27FC236}">
                    <a16:creationId xmlns:a16="http://schemas.microsoft.com/office/drawing/2014/main" id="{9C31A012-EFC8-9D55-949C-C84246B1301D}"/>
                  </a:ext>
                </a:extLst>
              </p:cNvPr>
              <p:cNvSpPr/>
              <p:nvPr/>
            </p:nvSpPr>
            <p:spPr>
              <a:xfrm>
                <a:off x="10780545" y="3176657"/>
                <a:ext cx="14532" cy="149686"/>
              </a:xfrm>
              <a:custGeom>
                <a:avLst/>
                <a:gdLst>
                  <a:gd name="connsiteX0" fmla="*/ 0 w 14532"/>
                  <a:gd name="connsiteY0" fmla="*/ 0 h 149686"/>
                  <a:gd name="connsiteX1" fmla="*/ 0 w 14532"/>
                  <a:gd name="connsiteY1" fmla="*/ 149686 h 149686"/>
                </a:gdLst>
                <a:ahLst/>
                <a:cxnLst>
                  <a:cxn ang="0">
                    <a:pos x="connsiteX0" y="connsiteY0"/>
                  </a:cxn>
                  <a:cxn ang="0">
                    <a:pos x="connsiteX1" y="connsiteY1"/>
                  </a:cxn>
                </a:cxnLst>
                <a:rect l="l" t="t" r="r" b="b"/>
                <a:pathLst>
                  <a:path w="14532" h="149686">
                    <a:moveTo>
                      <a:pt x="0" y="0"/>
                    </a:moveTo>
                    <a:lnTo>
                      <a:pt x="0" y="149686"/>
                    </a:lnTo>
                  </a:path>
                </a:pathLst>
              </a:custGeom>
              <a:ln w="22622" cap="flat">
                <a:solidFill>
                  <a:srgbClr val="FFFFFF"/>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44" name="Freeform: Shape 43">
                <a:extLst>
                  <a:ext uri="{FF2B5EF4-FFF2-40B4-BE49-F238E27FC236}">
                    <a16:creationId xmlns:a16="http://schemas.microsoft.com/office/drawing/2014/main" id="{461B0B77-73E1-D3B1-2AC3-104D15E2178E}"/>
                  </a:ext>
                </a:extLst>
              </p:cNvPr>
              <p:cNvSpPr/>
              <p:nvPr/>
            </p:nvSpPr>
            <p:spPr>
              <a:xfrm>
                <a:off x="10780544" y="3176657"/>
                <a:ext cx="14531" cy="149686"/>
              </a:xfrm>
              <a:custGeom>
                <a:avLst/>
                <a:gdLst>
                  <a:gd name="connsiteX0" fmla="*/ 0 w 14532"/>
                  <a:gd name="connsiteY0" fmla="*/ 0 h 149686"/>
                  <a:gd name="connsiteX1" fmla="*/ 0 w 14532"/>
                  <a:gd name="connsiteY1" fmla="*/ 149686 h 149686"/>
                </a:gdLst>
                <a:ahLst/>
                <a:cxnLst>
                  <a:cxn ang="0">
                    <a:pos x="connsiteX0" y="connsiteY0"/>
                  </a:cxn>
                  <a:cxn ang="0">
                    <a:pos x="connsiteX1" y="connsiteY1"/>
                  </a:cxn>
                </a:cxnLst>
                <a:rect l="l" t="t" r="r" b="b"/>
                <a:pathLst>
                  <a:path w="14532" h="149686">
                    <a:moveTo>
                      <a:pt x="0" y="0"/>
                    </a:moveTo>
                    <a:lnTo>
                      <a:pt x="0" y="149686"/>
                    </a:lnTo>
                  </a:path>
                </a:pathLst>
              </a:custGeom>
              <a:ln w="22622" cap="flat">
                <a:solidFill>
                  <a:srgbClr val="FFFFFF"/>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grpSp>
      </p:grpSp>
      <p:grpSp>
        <p:nvGrpSpPr>
          <p:cNvPr id="45" name="Group 44">
            <a:extLst>
              <a:ext uri="{FF2B5EF4-FFF2-40B4-BE49-F238E27FC236}">
                <a16:creationId xmlns:a16="http://schemas.microsoft.com/office/drawing/2014/main" id="{A91D73E8-0E31-BD17-D792-63ED556EBA22}"/>
              </a:ext>
            </a:extLst>
          </p:cNvPr>
          <p:cNvGrpSpPr/>
          <p:nvPr/>
        </p:nvGrpSpPr>
        <p:grpSpPr>
          <a:xfrm>
            <a:off x="4158047" y="3937445"/>
            <a:ext cx="822960" cy="820290"/>
            <a:chOff x="4235787" y="3931394"/>
            <a:chExt cx="822960" cy="820290"/>
          </a:xfrm>
        </p:grpSpPr>
        <p:sp>
          <p:nvSpPr>
            <p:cNvPr id="46" name="Oval 45">
              <a:extLst>
                <a:ext uri="{FF2B5EF4-FFF2-40B4-BE49-F238E27FC236}">
                  <a16:creationId xmlns:a16="http://schemas.microsoft.com/office/drawing/2014/main" id="{FF93F37A-9001-1D2D-5ACB-4265C96844A4}"/>
                </a:ext>
              </a:extLst>
            </p:cNvPr>
            <p:cNvSpPr>
              <a:spLocks noChangeAspect="1"/>
            </p:cNvSpPr>
            <p:nvPr/>
          </p:nvSpPr>
          <p:spPr>
            <a:xfrm>
              <a:off x="4235787" y="3931394"/>
              <a:ext cx="822960" cy="820290"/>
            </a:xfrm>
            <a:prstGeom prst="ellipse">
              <a:avLst/>
            </a:prstGeom>
            <a:solidFill>
              <a:schemeClr val="accent3"/>
            </a:solidFill>
            <a:ln w="6350">
              <a:solidFill>
                <a:schemeClr val="accent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a:ea typeface="+mn-ea"/>
                <a:cs typeface="+mn-cs"/>
              </a:endParaRPr>
            </a:p>
          </p:txBody>
        </p:sp>
        <p:grpSp>
          <p:nvGrpSpPr>
            <p:cNvPr id="47" name="Graphic 12" descr="Puzzle pieces outline">
              <a:extLst>
                <a:ext uri="{FF2B5EF4-FFF2-40B4-BE49-F238E27FC236}">
                  <a16:creationId xmlns:a16="http://schemas.microsoft.com/office/drawing/2014/main" id="{EDD34BBB-A5FB-ACB4-0A9F-AB3A6F7F9FC1}"/>
                </a:ext>
              </a:extLst>
            </p:cNvPr>
            <p:cNvGrpSpPr/>
            <p:nvPr/>
          </p:nvGrpSpPr>
          <p:grpSpPr>
            <a:xfrm>
              <a:off x="4370912" y="4068113"/>
              <a:ext cx="557235" cy="546851"/>
              <a:chOff x="10149805" y="2586866"/>
              <a:chExt cx="708497" cy="695295"/>
            </a:xfrm>
            <a:solidFill>
              <a:schemeClr val="tx2"/>
            </a:solidFill>
          </p:grpSpPr>
          <p:sp>
            <p:nvSpPr>
              <p:cNvPr id="48" name="Freeform: Shape 47">
                <a:extLst>
                  <a:ext uri="{FF2B5EF4-FFF2-40B4-BE49-F238E27FC236}">
                    <a16:creationId xmlns:a16="http://schemas.microsoft.com/office/drawing/2014/main" id="{53B91D2C-E5BA-FDE9-1BDF-91015C6CC372}"/>
                  </a:ext>
                </a:extLst>
              </p:cNvPr>
              <p:cNvSpPr/>
              <p:nvPr/>
            </p:nvSpPr>
            <p:spPr>
              <a:xfrm>
                <a:off x="10149805" y="2729711"/>
                <a:ext cx="571503" cy="552450"/>
              </a:xfrm>
              <a:custGeom>
                <a:avLst/>
                <a:gdLst>
                  <a:gd name="connsiteX0" fmla="*/ 561975 w 571500"/>
                  <a:gd name="connsiteY0" fmla="*/ 266700 h 552450"/>
                  <a:gd name="connsiteX1" fmla="*/ 478079 w 571500"/>
                  <a:gd name="connsiteY1" fmla="*/ 266700 h 552450"/>
                  <a:gd name="connsiteX2" fmla="*/ 457269 w 571500"/>
                  <a:gd name="connsiteY2" fmla="*/ 188603 h 552450"/>
                  <a:gd name="connsiteX3" fmla="*/ 379171 w 571500"/>
                  <a:gd name="connsiteY3" fmla="*/ 209413 h 552450"/>
                  <a:gd name="connsiteX4" fmla="*/ 379171 w 571500"/>
                  <a:gd name="connsiteY4" fmla="*/ 266700 h 552450"/>
                  <a:gd name="connsiteX5" fmla="*/ 295275 w 571500"/>
                  <a:gd name="connsiteY5" fmla="*/ 266700 h 552450"/>
                  <a:gd name="connsiteX6" fmla="*/ 295275 w 571500"/>
                  <a:gd name="connsiteY6" fmla="*/ 174584 h 552450"/>
                  <a:gd name="connsiteX7" fmla="*/ 285750 w 571500"/>
                  <a:gd name="connsiteY7" fmla="*/ 165059 h 552450"/>
                  <a:gd name="connsiteX8" fmla="*/ 278130 w 571500"/>
                  <a:gd name="connsiteY8" fmla="*/ 168869 h 552450"/>
                  <a:gd name="connsiteX9" fmla="*/ 217390 w 571500"/>
                  <a:gd name="connsiteY9" fmla="*/ 177555 h 552450"/>
                  <a:gd name="connsiteX10" fmla="*/ 208704 w 571500"/>
                  <a:gd name="connsiteY10" fmla="*/ 116815 h 552450"/>
                  <a:gd name="connsiteX11" fmla="*/ 269444 w 571500"/>
                  <a:gd name="connsiteY11" fmla="*/ 108129 h 552450"/>
                  <a:gd name="connsiteX12" fmla="*/ 278130 w 571500"/>
                  <a:gd name="connsiteY12" fmla="*/ 116815 h 552450"/>
                  <a:gd name="connsiteX13" fmla="*/ 291465 w 571500"/>
                  <a:gd name="connsiteY13" fmla="*/ 118720 h 552450"/>
                  <a:gd name="connsiteX14" fmla="*/ 295275 w 571500"/>
                  <a:gd name="connsiteY14" fmla="*/ 111100 h 552450"/>
                  <a:gd name="connsiteX15" fmla="*/ 295275 w 571500"/>
                  <a:gd name="connsiteY15" fmla="*/ 9525 h 552450"/>
                  <a:gd name="connsiteX16" fmla="*/ 285750 w 571500"/>
                  <a:gd name="connsiteY16" fmla="*/ 0 h 552450"/>
                  <a:gd name="connsiteX17" fmla="*/ 9525 w 571500"/>
                  <a:gd name="connsiteY17" fmla="*/ 0 h 552450"/>
                  <a:gd name="connsiteX18" fmla="*/ 0 w 571500"/>
                  <a:gd name="connsiteY18" fmla="*/ 9525 h 552450"/>
                  <a:gd name="connsiteX19" fmla="*/ 0 w 571500"/>
                  <a:gd name="connsiteY19" fmla="*/ 542925 h 552450"/>
                  <a:gd name="connsiteX20" fmla="*/ 9525 w 571500"/>
                  <a:gd name="connsiteY20" fmla="*/ 552450 h 552450"/>
                  <a:gd name="connsiteX21" fmla="*/ 561642 w 571500"/>
                  <a:gd name="connsiteY21" fmla="*/ 552450 h 552450"/>
                  <a:gd name="connsiteX22" fmla="*/ 571167 w 571500"/>
                  <a:gd name="connsiteY22" fmla="*/ 542925 h 552450"/>
                  <a:gd name="connsiteX23" fmla="*/ 571500 w 571500"/>
                  <a:gd name="connsiteY23" fmla="*/ 276225 h 552450"/>
                  <a:gd name="connsiteX24" fmla="*/ 561975 w 571500"/>
                  <a:gd name="connsiteY24" fmla="*/ 266700 h 552450"/>
                  <a:gd name="connsiteX25" fmla="*/ 19050 w 571500"/>
                  <a:gd name="connsiteY25" fmla="*/ 19050 h 552450"/>
                  <a:gd name="connsiteX26" fmla="*/ 276225 w 571500"/>
                  <a:gd name="connsiteY26" fmla="*/ 19050 h 552450"/>
                  <a:gd name="connsiteX27" fmla="*/ 276225 w 571500"/>
                  <a:gd name="connsiteY27" fmla="*/ 89783 h 552450"/>
                  <a:gd name="connsiteX28" fmla="*/ 190271 w 571500"/>
                  <a:gd name="connsiteY28" fmla="*/ 109995 h 552450"/>
                  <a:gd name="connsiteX29" fmla="*/ 210483 w 571500"/>
                  <a:gd name="connsiteY29" fmla="*/ 195948 h 552450"/>
                  <a:gd name="connsiteX30" fmla="*/ 276225 w 571500"/>
                  <a:gd name="connsiteY30" fmla="*/ 195948 h 552450"/>
                  <a:gd name="connsiteX31" fmla="*/ 276225 w 571500"/>
                  <a:gd name="connsiteY31" fmla="*/ 266700 h 552450"/>
                  <a:gd name="connsiteX32" fmla="*/ 177937 w 571500"/>
                  <a:gd name="connsiteY32" fmla="*/ 266700 h 552450"/>
                  <a:gd name="connsiteX33" fmla="*/ 168412 w 571500"/>
                  <a:gd name="connsiteY33" fmla="*/ 276225 h 552450"/>
                  <a:gd name="connsiteX34" fmla="*/ 172222 w 571500"/>
                  <a:gd name="connsiteY34" fmla="*/ 283845 h 552450"/>
                  <a:gd name="connsiteX35" fmla="*/ 189748 w 571500"/>
                  <a:gd name="connsiteY35" fmla="*/ 318135 h 552450"/>
                  <a:gd name="connsiteX36" fmla="*/ 145933 w 571500"/>
                  <a:gd name="connsiteY36" fmla="*/ 361950 h 552450"/>
                  <a:gd name="connsiteX37" fmla="*/ 102118 w 571500"/>
                  <a:gd name="connsiteY37" fmla="*/ 318135 h 552450"/>
                  <a:gd name="connsiteX38" fmla="*/ 119653 w 571500"/>
                  <a:gd name="connsiteY38" fmla="*/ 283845 h 552450"/>
                  <a:gd name="connsiteX39" fmla="*/ 121558 w 571500"/>
                  <a:gd name="connsiteY39" fmla="*/ 270510 h 552450"/>
                  <a:gd name="connsiteX40" fmla="*/ 113938 w 571500"/>
                  <a:gd name="connsiteY40" fmla="*/ 266700 h 552450"/>
                  <a:gd name="connsiteX41" fmla="*/ 19050 w 571500"/>
                  <a:gd name="connsiteY41" fmla="*/ 266700 h 552450"/>
                  <a:gd name="connsiteX42" fmla="*/ 276225 w 571500"/>
                  <a:gd name="connsiteY42" fmla="*/ 533400 h 552450"/>
                  <a:gd name="connsiteX43" fmla="*/ 19050 w 571500"/>
                  <a:gd name="connsiteY43" fmla="*/ 533400 h 552450"/>
                  <a:gd name="connsiteX44" fmla="*/ 19050 w 571500"/>
                  <a:gd name="connsiteY44" fmla="*/ 285750 h 552450"/>
                  <a:gd name="connsiteX45" fmla="*/ 92393 w 571500"/>
                  <a:gd name="connsiteY45" fmla="*/ 285750 h 552450"/>
                  <a:gd name="connsiteX46" fmla="*/ 83087 w 571500"/>
                  <a:gd name="connsiteY46" fmla="*/ 318135 h 552450"/>
                  <a:gd name="connsiteX47" fmla="*/ 145952 w 571500"/>
                  <a:gd name="connsiteY47" fmla="*/ 381000 h 552450"/>
                  <a:gd name="connsiteX48" fmla="*/ 208817 w 571500"/>
                  <a:gd name="connsiteY48" fmla="*/ 318135 h 552450"/>
                  <a:gd name="connsiteX49" fmla="*/ 199520 w 571500"/>
                  <a:gd name="connsiteY49" fmla="*/ 285750 h 552450"/>
                  <a:gd name="connsiteX50" fmla="*/ 276225 w 571500"/>
                  <a:gd name="connsiteY50" fmla="*/ 285750 h 552450"/>
                  <a:gd name="connsiteX51" fmla="*/ 276225 w 571500"/>
                  <a:gd name="connsiteY51" fmla="*/ 376942 h 552450"/>
                  <a:gd name="connsiteX52" fmla="*/ 285744 w 571500"/>
                  <a:gd name="connsiteY52" fmla="*/ 386473 h 552450"/>
                  <a:gd name="connsiteX53" fmla="*/ 293465 w 571500"/>
                  <a:gd name="connsiteY53" fmla="*/ 382534 h 552450"/>
                  <a:gd name="connsiteX54" fmla="*/ 314477 w 571500"/>
                  <a:gd name="connsiteY54" fmla="*/ 367122 h 552450"/>
                  <a:gd name="connsiteX55" fmla="*/ 370042 w 571500"/>
                  <a:gd name="connsiteY55" fmla="*/ 393115 h 552450"/>
                  <a:gd name="connsiteX56" fmla="*/ 344050 w 571500"/>
                  <a:gd name="connsiteY56" fmla="*/ 448680 h 552450"/>
                  <a:gd name="connsiteX57" fmla="*/ 341281 w 571500"/>
                  <a:gd name="connsiteY57" fmla="*/ 449580 h 552450"/>
                  <a:gd name="connsiteX58" fmla="*/ 340490 w 571500"/>
                  <a:gd name="connsiteY58" fmla="*/ 449904 h 552450"/>
                  <a:gd name="connsiteX59" fmla="*/ 338052 w 571500"/>
                  <a:gd name="connsiteY59" fmla="*/ 450856 h 552450"/>
                  <a:gd name="connsiteX60" fmla="*/ 337366 w 571500"/>
                  <a:gd name="connsiteY60" fmla="*/ 451123 h 552450"/>
                  <a:gd name="connsiteX61" fmla="*/ 335718 w 571500"/>
                  <a:gd name="connsiteY61" fmla="*/ 451409 h 552450"/>
                  <a:gd name="connsiteX62" fmla="*/ 297790 w 571500"/>
                  <a:gd name="connsiteY62" fmla="*/ 441684 h 552450"/>
                  <a:gd name="connsiteX63" fmla="*/ 295627 w 571500"/>
                  <a:gd name="connsiteY63" fmla="*/ 439550 h 552450"/>
                  <a:gd name="connsiteX64" fmla="*/ 293637 w 571500"/>
                  <a:gd name="connsiteY64" fmla="*/ 437645 h 552450"/>
                  <a:gd name="connsiteX65" fmla="*/ 285750 w 571500"/>
                  <a:gd name="connsiteY65" fmla="*/ 433521 h 552450"/>
                  <a:gd name="connsiteX66" fmla="*/ 276225 w 571500"/>
                  <a:gd name="connsiteY66" fmla="*/ 443046 h 552450"/>
                  <a:gd name="connsiteX67" fmla="*/ 276225 w 571500"/>
                  <a:gd name="connsiteY67" fmla="*/ 533400 h 552450"/>
                  <a:gd name="connsiteX68" fmla="*/ 552126 w 571500"/>
                  <a:gd name="connsiteY68" fmla="*/ 533400 h 552450"/>
                  <a:gd name="connsiteX69" fmla="*/ 295275 w 571500"/>
                  <a:gd name="connsiteY69" fmla="*/ 533400 h 552450"/>
                  <a:gd name="connsiteX70" fmla="*/ 295275 w 571500"/>
                  <a:gd name="connsiteY70" fmla="*/ 463477 h 552450"/>
                  <a:gd name="connsiteX71" fmla="*/ 339652 w 571500"/>
                  <a:gd name="connsiteY71" fmla="*/ 470059 h 552450"/>
                  <a:gd name="connsiteX72" fmla="*/ 345367 w 571500"/>
                  <a:gd name="connsiteY72" fmla="*/ 468449 h 552450"/>
                  <a:gd name="connsiteX73" fmla="*/ 347739 w 571500"/>
                  <a:gd name="connsiteY73" fmla="*/ 467497 h 552450"/>
                  <a:gd name="connsiteX74" fmla="*/ 387402 w 571500"/>
                  <a:gd name="connsiteY74" fmla="*/ 388623 h 552450"/>
                  <a:gd name="connsiteX75" fmla="*/ 308528 w 571500"/>
                  <a:gd name="connsiteY75" fmla="*/ 348960 h 552450"/>
                  <a:gd name="connsiteX76" fmla="*/ 295351 w 571500"/>
                  <a:gd name="connsiteY76" fmla="*/ 355102 h 552450"/>
                  <a:gd name="connsiteX77" fmla="*/ 295351 w 571500"/>
                  <a:gd name="connsiteY77" fmla="*/ 285750 h 552450"/>
                  <a:gd name="connsiteX78" fmla="*/ 400050 w 571500"/>
                  <a:gd name="connsiteY78" fmla="*/ 285750 h 552450"/>
                  <a:gd name="connsiteX79" fmla="*/ 409575 w 571500"/>
                  <a:gd name="connsiteY79" fmla="*/ 276225 h 552450"/>
                  <a:gd name="connsiteX80" fmla="*/ 405765 w 571500"/>
                  <a:gd name="connsiteY80" fmla="*/ 268605 h 552450"/>
                  <a:gd name="connsiteX81" fmla="*/ 398145 w 571500"/>
                  <a:gd name="connsiteY81" fmla="*/ 215265 h 552450"/>
                  <a:gd name="connsiteX82" fmla="*/ 451485 w 571500"/>
                  <a:gd name="connsiteY82" fmla="*/ 207645 h 552450"/>
                  <a:gd name="connsiteX83" fmla="*/ 459105 w 571500"/>
                  <a:gd name="connsiteY83" fmla="*/ 260985 h 552450"/>
                  <a:gd name="connsiteX84" fmla="*/ 451485 w 571500"/>
                  <a:gd name="connsiteY84" fmla="*/ 268605 h 552450"/>
                  <a:gd name="connsiteX85" fmla="*/ 449580 w 571500"/>
                  <a:gd name="connsiteY85" fmla="*/ 281940 h 552450"/>
                  <a:gd name="connsiteX86" fmla="*/ 457200 w 571500"/>
                  <a:gd name="connsiteY86" fmla="*/ 285750 h 552450"/>
                  <a:gd name="connsiteX87" fmla="*/ 552450 w 571500"/>
                  <a:gd name="connsiteY87" fmla="*/ 285750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71500" h="552450">
                    <a:moveTo>
                      <a:pt x="561975" y="266700"/>
                    </a:moveTo>
                    <a:lnTo>
                      <a:pt x="478079" y="266700"/>
                    </a:lnTo>
                    <a:cubicBezTo>
                      <a:pt x="493898" y="239387"/>
                      <a:pt x="484581" y="204422"/>
                      <a:pt x="457269" y="188603"/>
                    </a:cubicBezTo>
                    <a:cubicBezTo>
                      <a:pt x="429956" y="172784"/>
                      <a:pt x="394990" y="182101"/>
                      <a:pt x="379171" y="209413"/>
                    </a:cubicBezTo>
                    <a:cubicBezTo>
                      <a:pt x="368910" y="227130"/>
                      <a:pt x="368910" y="248983"/>
                      <a:pt x="379171" y="266700"/>
                    </a:cubicBezTo>
                    <a:lnTo>
                      <a:pt x="295275" y="266700"/>
                    </a:lnTo>
                    <a:lnTo>
                      <a:pt x="295275" y="174584"/>
                    </a:lnTo>
                    <a:cubicBezTo>
                      <a:pt x="295275" y="169323"/>
                      <a:pt x="291011" y="165059"/>
                      <a:pt x="285750" y="165059"/>
                    </a:cubicBezTo>
                    <a:cubicBezTo>
                      <a:pt x="282752" y="165059"/>
                      <a:pt x="279929" y="166470"/>
                      <a:pt x="278130" y="168869"/>
                    </a:cubicBezTo>
                    <a:cubicBezTo>
                      <a:pt x="263756" y="188040"/>
                      <a:pt x="236562" y="191929"/>
                      <a:pt x="217390" y="177555"/>
                    </a:cubicBezTo>
                    <a:cubicBezTo>
                      <a:pt x="198219" y="163180"/>
                      <a:pt x="194330" y="135986"/>
                      <a:pt x="208704" y="116815"/>
                    </a:cubicBezTo>
                    <a:cubicBezTo>
                      <a:pt x="223079" y="97644"/>
                      <a:pt x="250273" y="93755"/>
                      <a:pt x="269444" y="108129"/>
                    </a:cubicBezTo>
                    <a:cubicBezTo>
                      <a:pt x="272737" y="110598"/>
                      <a:pt x="275661" y="113522"/>
                      <a:pt x="278130" y="116815"/>
                    </a:cubicBezTo>
                    <a:cubicBezTo>
                      <a:pt x="281287" y="121023"/>
                      <a:pt x="287257" y="121876"/>
                      <a:pt x="291465" y="118720"/>
                    </a:cubicBezTo>
                    <a:cubicBezTo>
                      <a:pt x="293863" y="116920"/>
                      <a:pt x="295275" y="114098"/>
                      <a:pt x="295275" y="111100"/>
                    </a:cubicBezTo>
                    <a:lnTo>
                      <a:pt x="295275" y="9525"/>
                    </a:lnTo>
                    <a:cubicBezTo>
                      <a:pt x="295275" y="4264"/>
                      <a:pt x="291011" y="0"/>
                      <a:pt x="285750" y="0"/>
                    </a:cubicBezTo>
                    <a:lnTo>
                      <a:pt x="9525" y="0"/>
                    </a:lnTo>
                    <a:cubicBezTo>
                      <a:pt x="4264" y="0"/>
                      <a:pt x="0" y="4264"/>
                      <a:pt x="0" y="9525"/>
                    </a:cubicBezTo>
                    <a:lnTo>
                      <a:pt x="0" y="542925"/>
                    </a:lnTo>
                    <a:cubicBezTo>
                      <a:pt x="0" y="548186"/>
                      <a:pt x="4264" y="552450"/>
                      <a:pt x="9525" y="552450"/>
                    </a:cubicBezTo>
                    <a:lnTo>
                      <a:pt x="561642" y="552450"/>
                    </a:lnTo>
                    <a:cubicBezTo>
                      <a:pt x="566902" y="552450"/>
                      <a:pt x="571167" y="548186"/>
                      <a:pt x="571167" y="542925"/>
                    </a:cubicBezTo>
                    <a:lnTo>
                      <a:pt x="571500" y="276225"/>
                    </a:lnTo>
                    <a:cubicBezTo>
                      <a:pt x="571500" y="270964"/>
                      <a:pt x="567236" y="266700"/>
                      <a:pt x="561975" y="266700"/>
                    </a:cubicBezTo>
                    <a:close/>
                    <a:moveTo>
                      <a:pt x="19050" y="19050"/>
                    </a:moveTo>
                    <a:lnTo>
                      <a:pt x="276225" y="19050"/>
                    </a:lnTo>
                    <a:lnTo>
                      <a:pt x="276225" y="89783"/>
                    </a:lnTo>
                    <a:cubicBezTo>
                      <a:pt x="246908" y="71628"/>
                      <a:pt x="208425" y="80678"/>
                      <a:pt x="190271" y="109995"/>
                    </a:cubicBezTo>
                    <a:cubicBezTo>
                      <a:pt x="172117" y="139311"/>
                      <a:pt x="181166" y="177794"/>
                      <a:pt x="210483" y="195948"/>
                    </a:cubicBezTo>
                    <a:cubicBezTo>
                      <a:pt x="230622" y="208419"/>
                      <a:pt x="256085" y="208419"/>
                      <a:pt x="276225" y="195948"/>
                    </a:cubicBezTo>
                    <a:lnTo>
                      <a:pt x="276225" y="266700"/>
                    </a:lnTo>
                    <a:lnTo>
                      <a:pt x="177937" y="266700"/>
                    </a:lnTo>
                    <a:cubicBezTo>
                      <a:pt x="172676" y="266700"/>
                      <a:pt x="168412" y="270964"/>
                      <a:pt x="168412" y="276225"/>
                    </a:cubicBezTo>
                    <a:cubicBezTo>
                      <a:pt x="168412" y="279223"/>
                      <a:pt x="169823" y="282046"/>
                      <a:pt x="172222" y="283845"/>
                    </a:cubicBezTo>
                    <a:cubicBezTo>
                      <a:pt x="183251" y="291781"/>
                      <a:pt x="189775" y="304548"/>
                      <a:pt x="189748" y="318135"/>
                    </a:cubicBezTo>
                    <a:cubicBezTo>
                      <a:pt x="189748" y="342333"/>
                      <a:pt x="170131" y="361950"/>
                      <a:pt x="145933" y="361950"/>
                    </a:cubicBezTo>
                    <a:cubicBezTo>
                      <a:pt x="121734" y="361950"/>
                      <a:pt x="102118" y="342333"/>
                      <a:pt x="102118" y="318135"/>
                    </a:cubicBezTo>
                    <a:cubicBezTo>
                      <a:pt x="102094" y="304547"/>
                      <a:pt x="108622" y="291780"/>
                      <a:pt x="119653" y="283845"/>
                    </a:cubicBezTo>
                    <a:cubicBezTo>
                      <a:pt x="123861" y="280688"/>
                      <a:pt x="124715" y="274718"/>
                      <a:pt x="121558" y="270510"/>
                    </a:cubicBezTo>
                    <a:cubicBezTo>
                      <a:pt x="119759" y="268112"/>
                      <a:pt x="116937" y="266700"/>
                      <a:pt x="113938" y="266700"/>
                    </a:cubicBezTo>
                    <a:lnTo>
                      <a:pt x="19050" y="266700"/>
                    </a:lnTo>
                    <a:close/>
                    <a:moveTo>
                      <a:pt x="276225" y="533400"/>
                    </a:moveTo>
                    <a:lnTo>
                      <a:pt x="19050" y="533400"/>
                    </a:lnTo>
                    <a:lnTo>
                      <a:pt x="19050" y="285750"/>
                    </a:lnTo>
                    <a:lnTo>
                      <a:pt x="92393" y="285750"/>
                    </a:lnTo>
                    <a:cubicBezTo>
                      <a:pt x="86292" y="295448"/>
                      <a:pt x="83065" y="306677"/>
                      <a:pt x="83087" y="318135"/>
                    </a:cubicBezTo>
                    <a:cubicBezTo>
                      <a:pt x="83087" y="352855"/>
                      <a:pt x="111232" y="381000"/>
                      <a:pt x="145952" y="381000"/>
                    </a:cubicBezTo>
                    <a:cubicBezTo>
                      <a:pt x="180671" y="381000"/>
                      <a:pt x="208817" y="352855"/>
                      <a:pt x="208817" y="318135"/>
                    </a:cubicBezTo>
                    <a:cubicBezTo>
                      <a:pt x="208841" y="306678"/>
                      <a:pt x="205618" y="295449"/>
                      <a:pt x="199520" y="285750"/>
                    </a:cubicBezTo>
                    <a:lnTo>
                      <a:pt x="276225" y="285750"/>
                    </a:lnTo>
                    <a:lnTo>
                      <a:pt x="276225" y="376942"/>
                    </a:lnTo>
                    <a:cubicBezTo>
                      <a:pt x="276222" y="382203"/>
                      <a:pt x="280484" y="386469"/>
                      <a:pt x="285744" y="386473"/>
                    </a:cubicBezTo>
                    <a:cubicBezTo>
                      <a:pt x="288801" y="386475"/>
                      <a:pt x="291673" y="385009"/>
                      <a:pt x="293465" y="382534"/>
                    </a:cubicBezTo>
                    <a:cubicBezTo>
                      <a:pt x="298634" y="375276"/>
                      <a:pt x="306002" y="369873"/>
                      <a:pt x="314477" y="367122"/>
                    </a:cubicBezTo>
                    <a:cubicBezTo>
                      <a:pt x="336999" y="358956"/>
                      <a:pt x="361877" y="370594"/>
                      <a:pt x="370042" y="393115"/>
                    </a:cubicBezTo>
                    <a:cubicBezTo>
                      <a:pt x="378208" y="415637"/>
                      <a:pt x="366571" y="440514"/>
                      <a:pt x="344050" y="448680"/>
                    </a:cubicBezTo>
                    <a:cubicBezTo>
                      <a:pt x="343137" y="449011"/>
                      <a:pt x="342213" y="449311"/>
                      <a:pt x="341281" y="449580"/>
                    </a:cubicBezTo>
                    <a:lnTo>
                      <a:pt x="340490" y="449904"/>
                    </a:lnTo>
                    <a:cubicBezTo>
                      <a:pt x="339681" y="450161"/>
                      <a:pt x="338871" y="450475"/>
                      <a:pt x="338052" y="450856"/>
                    </a:cubicBezTo>
                    <a:lnTo>
                      <a:pt x="337366" y="451123"/>
                    </a:lnTo>
                    <a:cubicBezTo>
                      <a:pt x="336810" y="451171"/>
                      <a:pt x="336258" y="451267"/>
                      <a:pt x="335718" y="451409"/>
                    </a:cubicBezTo>
                    <a:cubicBezTo>
                      <a:pt x="322244" y="454907"/>
                      <a:pt x="307918" y="451235"/>
                      <a:pt x="297790" y="441684"/>
                    </a:cubicBezTo>
                    <a:cubicBezTo>
                      <a:pt x="297228" y="441103"/>
                      <a:pt x="296466" y="440341"/>
                      <a:pt x="295627" y="439550"/>
                    </a:cubicBezTo>
                    <a:cubicBezTo>
                      <a:pt x="294932" y="438893"/>
                      <a:pt x="294142" y="438179"/>
                      <a:pt x="293637" y="437645"/>
                    </a:cubicBezTo>
                    <a:cubicBezTo>
                      <a:pt x="291840" y="435064"/>
                      <a:pt x="288895" y="433524"/>
                      <a:pt x="285750" y="433521"/>
                    </a:cubicBezTo>
                    <a:cubicBezTo>
                      <a:pt x="280489" y="433521"/>
                      <a:pt x="276225" y="437785"/>
                      <a:pt x="276225" y="443046"/>
                    </a:cubicBezTo>
                    <a:lnTo>
                      <a:pt x="276225" y="533400"/>
                    </a:lnTo>
                    <a:close/>
                    <a:moveTo>
                      <a:pt x="552126" y="533400"/>
                    </a:moveTo>
                    <a:lnTo>
                      <a:pt x="295275" y="533400"/>
                    </a:lnTo>
                    <a:lnTo>
                      <a:pt x="295275" y="463477"/>
                    </a:lnTo>
                    <a:cubicBezTo>
                      <a:pt x="308648" y="471359"/>
                      <a:pt x="324566" y="473720"/>
                      <a:pt x="339652" y="470059"/>
                    </a:cubicBezTo>
                    <a:cubicBezTo>
                      <a:pt x="341627" y="469814"/>
                      <a:pt x="343554" y="469271"/>
                      <a:pt x="345367" y="468449"/>
                    </a:cubicBezTo>
                    <a:lnTo>
                      <a:pt x="347739" y="467497"/>
                    </a:lnTo>
                    <a:cubicBezTo>
                      <a:pt x="380471" y="456669"/>
                      <a:pt x="398230" y="421356"/>
                      <a:pt x="387402" y="388623"/>
                    </a:cubicBezTo>
                    <a:cubicBezTo>
                      <a:pt x="376575" y="355890"/>
                      <a:pt x="341262" y="338132"/>
                      <a:pt x="308528" y="348960"/>
                    </a:cubicBezTo>
                    <a:cubicBezTo>
                      <a:pt x="303911" y="350487"/>
                      <a:pt x="299490" y="352548"/>
                      <a:pt x="295351" y="355102"/>
                    </a:cubicBezTo>
                    <a:lnTo>
                      <a:pt x="295351" y="285750"/>
                    </a:lnTo>
                    <a:lnTo>
                      <a:pt x="400050" y="285750"/>
                    </a:lnTo>
                    <a:cubicBezTo>
                      <a:pt x="405311" y="285750"/>
                      <a:pt x="409575" y="281486"/>
                      <a:pt x="409575" y="276225"/>
                    </a:cubicBezTo>
                    <a:cubicBezTo>
                      <a:pt x="409575" y="273227"/>
                      <a:pt x="408163" y="270404"/>
                      <a:pt x="405765" y="268605"/>
                    </a:cubicBezTo>
                    <a:cubicBezTo>
                      <a:pt x="388931" y="255980"/>
                      <a:pt x="385520" y="232099"/>
                      <a:pt x="398145" y="215265"/>
                    </a:cubicBezTo>
                    <a:cubicBezTo>
                      <a:pt x="410770" y="198431"/>
                      <a:pt x="434652" y="195020"/>
                      <a:pt x="451485" y="207645"/>
                    </a:cubicBezTo>
                    <a:cubicBezTo>
                      <a:pt x="468319" y="220270"/>
                      <a:pt x="471730" y="244151"/>
                      <a:pt x="459105" y="260985"/>
                    </a:cubicBezTo>
                    <a:cubicBezTo>
                      <a:pt x="456939" y="263873"/>
                      <a:pt x="454373" y="266439"/>
                      <a:pt x="451485" y="268605"/>
                    </a:cubicBezTo>
                    <a:cubicBezTo>
                      <a:pt x="447277" y="271762"/>
                      <a:pt x="446423" y="277732"/>
                      <a:pt x="449580" y="281940"/>
                    </a:cubicBezTo>
                    <a:cubicBezTo>
                      <a:pt x="451379" y="284338"/>
                      <a:pt x="454202" y="285750"/>
                      <a:pt x="457200" y="285750"/>
                    </a:cubicBezTo>
                    <a:lnTo>
                      <a:pt x="552450" y="285750"/>
                    </a:lnTo>
                    <a:close/>
                  </a:path>
                </a:pathLst>
              </a:custGeom>
              <a:solidFill>
                <a:schemeClr val="tx2"/>
              </a:solidFill>
              <a:ln w="317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sp>
            <p:nvSpPr>
              <p:cNvPr id="49" name="Freeform: Shape 48">
                <a:extLst>
                  <a:ext uri="{FF2B5EF4-FFF2-40B4-BE49-F238E27FC236}">
                    <a16:creationId xmlns:a16="http://schemas.microsoft.com/office/drawing/2014/main" id="{1A19B4E3-0C40-50EE-26F1-E23AA28B401D}"/>
                  </a:ext>
                </a:extLst>
              </p:cNvPr>
              <p:cNvSpPr/>
              <p:nvPr/>
            </p:nvSpPr>
            <p:spPr>
              <a:xfrm>
                <a:off x="10478554" y="2586866"/>
                <a:ext cx="379748" cy="344550"/>
              </a:xfrm>
              <a:custGeom>
                <a:avLst/>
                <a:gdLst>
                  <a:gd name="connsiteX0" fmla="*/ 379025 w 379748"/>
                  <a:gd name="connsiteY0" fmla="*/ 101115 h 344549"/>
                  <a:gd name="connsiteX1" fmla="*/ 373863 w 379748"/>
                  <a:gd name="connsiteY1" fmla="*/ 95972 h 344549"/>
                  <a:gd name="connsiteX2" fmla="*/ 142958 w 379748"/>
                  <a:gd name="connsiteY2" fmla="*/ 722 h 344549"/>
                  <a:gd name="connsiteX3" fmla="*/ 130521 w 379748"/>
                  <a:gd name="connsiteY3" fmla="*/ 5897 h 344549"/>
                  <a:gd name="connsiteX4" fmla="*/ 130518 w 379748"/>
                  <a:gd name="connsiteY4" fmla="*/ 5903 h 344549"/>
                  <a:gd name="connsiteX5" fmla="*/ 101857 w 379748"/>
                  <a:gd name="connsiteY5" fmla="*/ 75569 h 344549"/>
                  <a:gd name="connsiteX6" fmla="*/ 21908 w 379748"/>
                  <a:gd name="connsiteY6" fmla="*/ 65728 h 344549"/>
                  <a:gd name="connsiteX7" fmla="*/ 12067 w 379748"/>
                  <a:gd name="connsiteY7" fmla="*/ 145678 h 344549"/>
                  <a:gd name="connsiteX8" fmla="*/ 37335 w 379748"/>
                  <a:gd name="connsiteY8" fmla="*/ 164094 h 344549"/>
                  <a:gd name="connsiteX9" fmla="*/ 64529 w 379748"/>
                  <a:gd name="connsiteY9" fmla="*/ 166676 h 344549"/>
                  <a:gd name="connsiteX10" fmla="*/ 35392 w 379748"/>
                  <a:gd name="connsiteY10" fmla="*/ 235732 h 344549"/>
                  <a:gd name="connsiteX11" fmla="*/ 40474 w 379748"/>
                  <a:gd name="connsiteY11" fmla="*/ 248207 h 344549"/>
                  <a:gd name="connsiteX12" fmla="*/ 40574 w 379748"/>
                  <a:gd name="connsiteY12" fmla="*/ 248248 h 344549"/>
                  <a:gd name="connsiteX13" fmla="*/ 123632 w 379748"/>
                  <a:gd name="connsiteY13" fmla="*/ 282119 h 344549"/>
                  <a:gd name="connsiteX14" fmla="*/ 136045 w 379748"/>
                  <a:gd name="connsiteY14" fmla="*/ 276887 h 344549"/>
                  <a:gd name="connsiteX15" fmla="*/ 135433 w 379748"/>
                  <a:gd name="connsiteY15" fmla="*/ 268469 h 344549"/>
                  <a:gd name="connsiteX16" fmla="*/ 134481 w 379748"/>
                  <a:gd name="connsiteY16" fmla="*/ 232846 h 344549"/>
                  <a:gd name="connsiteX17" fmla="*/ 190960 w 379748"/>
                  <a:gd name="connsiteY17" fmla="*/ 208870 h 344549"/>
                  <a:gd name="connsiteX18" fmla="*/ 214935 w 379748"/>
                  <a:gd name="connsiteY18" fmla="*/ 265350 h 344549"/>
                  <a:gd name="connsiteX19" fmla="*/ 214548 w 379748"/>
                  <a:gd name="connsiteY19" fmla="*/ 266279 h 344549"/>
                  <a:gd name="connsiteX20" fmla="*/ 189144 w 379748"/>
                  <a:gd name="connsiteY20" fmla="*/ 291625 h 344549"/>
                  <a:gd name="connsiteX21" fmla="*/ 182151 w 379748"/>
                  <a:gd name="connsiteY21" fmla="*/ 303138 h 344549"/>
                  <a:gd name="connsiteX22" fmla="*/ 187868 w 379748"/>
                  <a:gd name="connsiteY22" fmla="*/ 309722 h 344549"/>
                  <a:gd name="connsiteX23" fmla="*/ 271421 w 379748"/>
                  <a:gd name="connsiteY23" fmla="*/ 343822 h 344549"/>
                  <a:gd name="connsiteX24" fmla="*/ 283867 w 379748"/>
                  <a:gd name="connsiteY24" fmla="*/ 338668 h 344549"/>
                  <a:gd name="connsiteX25" fmla="*/ 283871 w 379748"/>
                  <a:gd name="connsiteY25" fmla="*/ 338659 h 344549"/>
                  <a:gd name="connsiteX26" fmla="*/ 379035 w 379748"/>
                  <a:gd name="connsiteY26" fmla="*/ 108373 h 344549"/>
                  <a:gd name="connsiteX27" fmla="*/ 379025 w 379748"/>
                  <a:gd name="connsiteY27" fmla="*/ 101115 h 344549"/>
                  <a:gd name="connsiteX28" fmla="*/ 269888 w 379748"/>
                  <a:gd name="connsiteY28" fmla="*/ 322638 h 344549"/>
                  <a:gd name="connsiteX29" fmla="*/ 214033 w 379748"/>
                  <a:gd name="connsiteY29" fmla="*/ 299778 h 344549"/>
                  <a:gd name="connsiteX30" fmla="*/ 232131 w 379748"/>
                  <a:gd name="connsiteY30" fmla="*/ 273584 h 344549"/>
                  <a:gd name="connsiteX31" fmla="*/ 196342 w 379748"/>
                  <a:gd name="connsiteY31" fmla="*/ 192849 h 344549"/>
                  <a:gd name="connsiteX32" fmla="*/ 115607 w 379748"/>
                  <a:gd name="connsiteY32" fmla="*/ 228639 h 344549"/>
                  <a:gd name="connsiteX33" fmla="*/ 111668 w 379748"/>
                  <a:gd name="connsiteY33" fmla="*/ 256639 h 344549"/>
                  <a:gd name="connsiteX34" fmla="*/ 56709 w 379748"/>
                  <a:gd name="connsiteY34" fmla="*/ 234217 h 344549"/>
                  <a:gd name="connsiteX35" fmla="*/ 90827 w 379748"/>
                  <a:gd name="connsiteY35" fmla="*/ 153350 h 344549"/>
                  <a:gd name="connsiteX36" fmla="*/ 85741 w 379748"/>
                  <a:gd name="connsiteY36" fmla="*/ 140877 h 344549"/>
                  <a:gd name="connsiteX37" fmla="*/ 76883 w 379748"/>
                  <a:gd name="connsiteY37" fmla="*/ 141654 h 344549"/>
                  <a:gd name="connsiteX38" fmla="*/ 43945 w 379748"/>
                  <a:gd name="connsiteY38" fmla="*/ 146197 h 344549"/>
                  <a:gd name="connsiteX39" fmla="*/ 21395 w 379748"/>
                  <a:gd name="connsiteY39" fmla="*/ 97253 h 344549"/>
                  <a:gd name="connsiteX40" fmla="*/ 70339 w 379748"/>
                  <a:gd name="connsiteY40" fmla="*/ 74702 h 344549"/>
                  <a:gd name="connsiteX41" fmla="*/ 93818 w 379748"/>
                  <a:gd name="connsiteY41" fmla="*/ 100753 h 344549"/>
                  <a:gd name="connsiteX42" fmla="*/ 105671 w 379748"/>
                  <a:gd name="connsiteY42" fmla="*/ 107152 h 344549"/>
                  <a:gd name="connsiteX43" fmla="*/ 111754 w 379748"/>
                  <a:gd name="connsiteY43" fmla="*/ 101648 h 344549"/>
                  <a:gd name="connsiteX44" fmla="*/ 144548 w 379748"/>
                  <a:gd name="connsiteY44" fmla="*/ 21934 h 344549"/>
                  <a:gd name="connsiteX45" fmla="*/ 357823 w 379748"/>
                  <a:gd name="connsiteY45" fmla="*/ 109945 h 34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79748" h="344549">
                    <a:moveTo>
                      <a:pt x="379025" y="101115"/>
                    </a:moveTo>
                    <a:cubicBezTo>
                      <a:pt x="378055" y="98784"/>
                      <a:pt x="376197" y="96934"/>
                      <a:pt x="373863" y="95972"/>
                    </a:cubicBezTo>
                    <a:lnTo>
                      <a:pt x="142958" y="722"/>
                    </a:lnTo>
                    <a:cubicBezTo>
                      <a:pt x="138094" y="-1283"/>
                      <a:pt x="132526" y="1033"/>
                      <a:pt x="130521" y="5897"/>
                    </a:cubicBezTo>
                    <a:cubicBezTo>
                      <a:pt x="130520" y="5898"/>
                      <a:pt x="130519" y="5901"/>
                      <a:pt x="130518" y="5903"/>
                    </a:cubicBezTo>
                    <a:lnTo>
                      <a:pt x="101857" y="75569"/>
                    </a:lnTo>
                    <a:cubicBezTo>
                      <a:pt x="82498" y="50775"/>
                      <a:pt x="46703" y="46368"/>
                      <a:pt x="21908" y="65728"/>
                    </a:cubicBezTo>
                    <a:cubicBezTo>
                      <a:pt x="-2887" y="85088"/>
                      <a:pt x="-7293" y="120882"/>
                      <a:pt x="12067" y="145678"/>
                    </a:cubicBezTo>
                    <a:cubicBezTo>
                      <a:pt x="18607" y="154053"/>
                      <a:pt x="27359" y="160433"/>
                      <a:pt x="37335" y="164094"/>
                    </a:cubicBezTo>
                    <a:cubicBezTo>
                      <a:pt x="46016" y="167327"/>
                      <a:pt x="55394" y="168217"/>
                      <a:pt x="64529" y="166676"/>
                    </a:cubicBezTo>
                    <a:lnTo>
                      <a:pt x="35392" y="235732"/>
                    </a:lnTo>
                    <a:cubicBezTo>
                      <a:pt x="33351" y="240580"/>
                      <a:pt x="35626" y="246166"/>
                      <a:pt x="40474" y="248207"/>
                    </a:cubicBezTo>
                    <a:cubicBezTo>
                      <a:pt x="40508" y="248220"/>
                      <a:pt x="40540" y="248234"/>
                      <a:pt x="40574" y="248248"/>
                    </a:cubicBezTo>
                    <a:lnTo>
                      <a:pt x="123632" y="282119"/>
                    </a:lnTo>
                    <a:cubicBezTo>
                      <a:pt x="128505" y="284102"/>
                      <a:pt x="134061" y="281759"/>
                      <a:pt x="136045" y="276887"/>
                    </a:cubicBezTo>
                    <a:cubicBezTo>
                      <a:pt x="137162" y="274139"/>
                      <a:pt x="136936" y="271027"/>
                      <a:pt x="135433" y="268469"/>
                    </a:cubicBezTo>
                    <a:cubicBezTo>
                      <a:pt x="129013" y="257548"/>
                      <a:pt x="128654" y="244095"/>
                      <a:pt x="134481" y="232846"/>
                    </a:cubicBezTo>
                    <a:cubicBezTo>
                      <a:pt x="143456" y="210629"/>
                      <a:pt x="168743" y="199895"/>
                      <a:pt x="190960" y="208870"/>
                    </a:cubicBezTo>
                    <a:cubicBezTo>
                      <a:pt x="213177" y="217846"/>
                      <a:pt x="223911" y="243133"/>
                      <a:pt x="214935" y="265350"/>
                    </a:cubicBezTo>
                    <a:cubicBezTo>
                      <a:pt x="214810" y="265661"/>
                      <a:pt x="214680" y="265971"/>
                      <a:pt x="214548" y="266279"/>
                    </a:cubicBezTo>
                    <a:cubicBezTo>
                      <a:pt x="210925" y="278488"/>
                      <a:pt x="201362" y="288029"/>
                      <a:pt x="189144" y="291625"/>
                    </a:cubicBezTo>
                    <a:cubicBezTo>
                      <a:pt x="184034" y="292872"/>
                      <a:pt x="180903" y="298027"/>
                      <a:pt x="182151" y="303138"/>
                    </a:cubicBezTo>
                    <a:cubicBezTo>
                      <a:pt x="182881" y="306127"/>
                      <a:pt x="185011" y="308580"/>
                      <a:pt x="187868" y="309722"/>
                    </a:cubicBezTo>
                    <a:lnTo>
                      <a:pt x="271421" y="343822"/>
                    </a:lnTo>
                    <a:cubicBezTo>
                      <a:pt x="276281" y="345835"/>
                      <a:pt x="281853" y="343528"/>
                      <a:pt x="283867" y="338668"/>
                    </a:cubicBezTo>
                    <a:cubicBezTo>
                      <a:pt x="283868" y="338665"/>
                      <a:pt x="283870" y="338662"/>
                      <a:pt x="283871" y="338659"/>
                    </a:cubicBezTo>
                    <a:lnTo>
                      <a:pt x="379035" y="108373"/>
                    </a:lnTo>
                    <a:cubicBezTo>
                      <a:pt x="379989" y="106047"/>
                      <a:pt x="379986" y="103438"/>
                      <a:pt x="379025" y="101115"/>
                    </a:cubicBezTo>
                    <a:close/>
                    <a:moveTo>
                      <a:pt x="269888" y="322638"/>
                    </a:moveTo>
                    <a:lnTo>
                      <a:pt x="214033" y="299778"/>
                    </a:lnTo>
                    <a:cubicBezTo>
                      <a:pt x="222074" y="292621"/>
                      <a:pt x="228281" y="283638"/>
                      <a:pt x="232131" y="273584"/>
                    </a:cubicBezTo>
                    <a:cubicBezTo>
                      <a:pt x="244542" y="241407"/>
                      <a:pt x="228519" y="205260"/>
                      <a:pt x="196342" y="192849"/>
                    </a:cubicBezTo>
                    <a:cubicBezTo>
                      <a:pt x="164165" y="180437"/>
                      <a:pt x="128019" y="196461"/>
                      <a:pt x="115607" y="228639"/>
                    </a:cubicBezTo>
                    <a:cubicBezTo>
                      <a:pt x="112170" y="237548"/>
                      <a:pt x="110822" y="247128"/>
                      <a:pt x="111668" y="256639"/>
                    </a:cubicBezTo>
                    <a:lnTo>
                      <a:pt x="56709" y="234217"/>
                    </a:lnTo>
                    <a:lnTo>
                      <a:pt x="90827" y="153350"/>
                    </a:lnTo>
                    <a:cubicBezTo>
                      <a:pt x="92868" y="148501"/>
                      <a:pt x="90590" y="142917"/>
                      <a:pt x="85741" y="140877"/>
                    </a:cubicBezTo>
                    <a:cubicBezTo>
                      <a:pt x="82842" y="139657"/>
                      <a:pt x="79526" y="139948"/>
                      <a:pt x="76883" y="141654"/>
                    </a:cubicBezTo>
                    <a:cubicBezTo>
                      <a:pt x="67271" y="148372"/>
                      <a:pt x="55016" y="150063"/>
                      <a:pt x="43945" y="146197"/>
                    </a:cubicBezTo>
                    <a:cubicBezTo>
                      <a:pt x="24203" y="138908"/>
                      <a:pt x="14106" y="116995"/>
                      <a:pt x="21395" y="97253"/>
                    </a:cubicBezTo>
                    <a:cubicBezTo>
                      <a:pt x="28683" y="77510"/>
                      <a:pt x="50597" y="67414"/>
                      <a:pt x="70339" y="74702"/>
                    </a:cubicBezTo>
                    <a:cubicBezTo>
                      <a:pt x="81758" y="79310"/>
                      <a:pt x="90418" y="88919"/>
                      <a:pt x="93818" y="100753"/>
                    </a:cubicBezTo>
                    <a:cubicBezTo>
                      <a:pt x="95324" y="105794"/>
                      <a:pt x="100632" y="108659"/>
                      <a:pt x="105671" y="107152"/>
                    </a:cubicBezTo>
                    <a:cubicBezTo>
                      <a:pt x="108426" y="106329"/>
                      <a:pt x="110660" y="104307"/>
                      <a:pt x="111754" y="101648"/>
                    </a:cubicBezTo>
                    <a:lnTo>
                      <a:pt x="144548" y="21934"/>
                    </a:lnTo>
                    <a:lnTo>
                      <a:pt x="357823" y="109945"/>
                    </a:lnTo>
                    <a:close/>
                  </a:path>
                </a:pathLst>
              </a:custGeom>
              <a:solidFill>
                <a:schemeClr val="accent5">
                  <a:lumMod val="40000"/>
                  <a:lumOff val="60000"/>
                </a:schemeClr>
              </a:solidFill>
              <a:ln w="317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4444"/>
                  </a:solidFill>
                  <a:effectLst/>
                  <a:uLnTx/>
                  <a:uFillTx/>
                  <a:latin typeface="Arial"/>
                  <a:ea typeface="+mn-ea"/>
                  <a:cs typeface="+mn-cs"/>
                </a:endParaRPr>
              </a:p>
            </p:txBody>
          </p:sp>
        </p:grpSp>
      </p:grpSp>
      <p:sp>
        <p:nvSpPr>
          <p:cNvPr id="50" name="TextBox 49">
            <a:extLst>
              <a:ext uri="{FF2B5EF4-FFF2-40B4-BE49-F238E27FC236}">
                <a16:creationId xmlns:a16="http://schemas.microsoft.com/office/drawing/2014/main" id="{6CB08591-F304-2263-6D93-C6D91749975A}"/>
              </a:ext>
            </a:extLst>
          </p:cNvPr>
          <p:cNvSpPr txBox="1"/>
          <p:nvPr/>
        </p:nvSpPr>
        <p:spPr>
          <a:xfrm>
            <a:off x="523586" y="3938608"/>
            <a:ext cx="3579377" cy="183127"/>
          </a:xfrm>
          <a:prstGeom prst="rect">
            <a:avLst/>
          </a:prstGeom>
          <a:noFill/>
        </p:spPr>
        <p:txBody>
          <a:bodyPr wrap="square" lIns="0" tIns="0" rIns="0" bIns="0" rtlCol="0">
            <a:spAutoFit/>
          </a:bodyPr>
          <a:lstStyle/>
          <a:p>
            <a:pPr marL="0" marR="0" lvl="0" indent="0" algn="r" defTabSz="685734" rtl="0" eaLnBrk="1" fontAlgn="auto" latinLnBrk="0" hangingPunct="1">
              <a:lnSpc>
                <a:spcPct val="85000"/>
              </a:lnSpc>
              <a:spcBef>
                <a:spcPts val="0"/>
              </a:spcBef>
              <a:spcAft>
                <a:spcPts val="0"/>
              </a:spcAft>
              <a:buClrTx/>
              <a:buSzTx/>
              <a:buFontTx/>
              <a:buNone/>
              <a:tabLst/>
              <a:defRPr/>
            </a:pPr>
            <a:r>
              <a:rPr kumimoji="0" lang="en-US" sz="1400" b="1" i="0" u="none" strike="noStrike" kern="1200" cap="none" spc="200" normalizeH="0" baseline="0" noProof="0">
                <a:ln>
                  <a:noFill/>
                </a:ln>
                <a:solidFill>
                  <a:srgbClr val="FFFFFF"/>
                </a:solidFill>
                <a:effectLst/>
                <a:uLnTx/>
                <a:uFillTx/>
                <a:latin typeface="Arial"/>
                <a:ea typeface="+mn-ea"/>
                <a:cs typeface="+mn-cs"/>
              </a:rPr>
              <a:t>DYNAMIC NAS PROTECTION</a:t>
            </a:r>
          </a:p>
        </p:txBody>
      </p:sp>
      <p:sp>
        <p:nvSpPr>
          <p:cNvPr id="51" name="TextBox 50">
            <a:extLst>
              <a:ext uri="{FF2B5EF4-FFF2-40B4-BE49-F238E27FC236}">
                <a16:creationId xmlns:a16="http://schemas.microsoft.com/office/drawing/2014/main" id="{256F8430-C986-2517-AAD9-49D192FB8BBC}"/>
              </a:ext>
            </a:extLst>
          </p:cNvPr>
          <p:cNvSpPr txBox="1"/>
          <p:nvPr/>
        </p:nvSpPr>
        <p:spPr>
          <a:xfrm>
            <a:off x="1118840" y="4193763"/>
            <a:ext cx="2984123" cy="646331"/>
          </a:xfrm>
          <a:prstGeom prst="rect">
            <a:avLst/>
          </a:prstGeom>
          <a:noFill/>
        </p:spPr>
        <p:txBody>
          <a:bodyPr wrap="square" lIns="0" tIns="0" rIns="0" bIns="0" rtlCol="0" anchor="t" anchorCtr="0">
            <a:spAutoFit/>
          </a:bodyPr>
          <a:lstStyle/>
          <a:p>
            <a:pPr marL="0" marR="0" lvl="0" indent="0" algn="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60000"/>
                    <a:lumOff val="40000"/>
                  </a:srgbClr>
                </a:solidFill>
                <a:effectLst/>
                <a:uLnTx/>
                <a:uFillTx/>
                <a:latin typeface="Arial"/>
                <a:ea typeface="+mn-ea"/>
                <a:cs typeface="+mn-cs"/>
              </a:rPr>
              <a:t>Achieve improved SLAs through simple, efficient management of NAS backup and recovery</a:t>
            </a:r>
          </a:p>
        </p:txBody>
      </p:sp>
      <p:grpSp>
        <p:nvGrpSpPr>
          <p:cNvPr id="52" name="Group 51">
            <a:extLst>
              <a:ext uri="{FF2B5EF4-FFF2-40B4-BE49-F238E27FC236}">
                <a16:creationId xmlns:a16="http://schemas.microsoft.com/office/drawing/2014/main" id="{D5EB89BD-6FB8-D077-D2A7-11853D85525B}"/>
              </a:ext>
            </a:extLst>
          </p:cNvPr>
          <p:cNvGrpSpPr/>
          <p:nvPr/>
        </p:nvGrpSpPr>
        <p:grpSpPr>
          <a:xfrm>
            <a:off x="5680801" y="4763217"/>
            <a:ext cx="822960" cy="820290"/>
            <a:chOff x="5693642" y="4680165"/>
            <a:chExt cx="822960" cy="820290"/>
          </a:xfrm>
        </p:grpSpPr>
        <p:sp>
          <p:nvSpPr>
            <p:cNvPr id="53" name="Oval 52">
              <a:extLst>
                <a:ext uri="{FF2B5EF4-FFF2-40B4-BE49-F238E27FC236}">
                  <a16:creationId xmlns:a16="http://schemas.microsoft.com/office/drawing/2014/main" id="{04590DF2-CAD6-10D9-4814-D3797ADBBE5A}"/>
                </a:ext>
              </a:extLst>
            </p:cNvPr>
            <p:cNvSpPr>
              <a:spLocks noChangeAspect="1"/>
            </p:cNvSpPr>
            <p:nvPr/>
          </p:nvSpPr>
          <p:spPr>
            <a:xfrm>
              <a:off x="5693642" y="4680165"/>
              <a:ext cx="822960" cy="820290"/>
            </a:xfrm>
            <a:prstGeom prst="ellipse">
              <a:avLst/>
            </a:prstGeom>
            <a:solidFill>
              <a:schemeClr val="accent3"/>
            </a:solidFill>
            <a:ln w="6350">
              <a:solidFill>
                <a:schemeClr val="accent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a:ea typeface="+mn-ea"/>
                <a:cs typeface="+mn-cs"/>
              </a:endParaRPr>
            </a:p>
          </p:txBody>
        </p:sp>
        <p:grpSp>
          <p:nvGrpSpPr>
            <p:cNvPr id="54" name="Group 53">
              <a:extLst>
                <a:ext uri="{FF2B5EF4-FFF2-40B4-BE49-F238E27FC236}">
                  <a16:creationId xmlns:a16="http://schemas.microsoft.com/office/drawing/2014/main" id="{838BF6DE-FB96-0D10-3B80-3D84452A24DA}"/>
                </a:ext>
              </a:extLst>
            </p:cNvPr>
            <p:cNvGrpSpPr/>
            <p:nvPr/>
          </p:nvGrpSpPr>
          <p:grpSpPr>
            <a:xfrm>
              <a:off x="5838950" y="4817468"/>
              <a:ext cx="532343" cy="545684"/>
              <a:chOff x="9155100" y="4995213"/>
              <a:chExt cx="532343" cy="545684"/>
            </a:xfrm>
          </p:grpSpPr>
          <p:grpSp>
            <p:nvGrpSpPr>
              <p:cNvPr id="55" name="Group 54">
                <a:extLst>
                  <a:ext uri="{FF2B5EF4-FFF2-40B4-BE49-F238E27FC236}">
                    <a16:creationId xmlns:a16="http://schemas.microsoft.com/office/drawing/2014/main" id="{F1AE26E4-10A2-E5C6-8409-B3F4C0461E10}"/>
                  </a:ext>
                </a:extLst>
              </p:cNvPr>
              <p:cNvGrpSpPr/>
              <p:nvPr/>
            </p:nvGrpSpPr>
            <p:grpSpPr>
              <a:xfrm>
                <a:off x="9155100" y="4995213"/>
                <a:ext cx="532343" cy="545684"/>
                <a:chOff x="9104564" y="4995213"/>
                <a:chExt cx="532343" cy="545684"/>
              </a:xfrm>
            </p:grpSpPr>
            <p:pic>
              <p:nvPicPr>
                <p:cNvPr id="60" name="Picture 12" descr="Kubernetes icon - Download on Iconfinder on Iconfinder">
                  <a:extLst>
                    <a:ext uri="{FF2B5EF4-FFF2-40B4-BE49-F238E27FC236}">
                      <a16:creationId xmlns:a16="http://schemas.microsoft.com/office/drawing/2014/main" id="{2A9A028E-E6C9-A03D-D24E-69EA137E7D04}"/>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9104564" y="4995213"/>
                  <a:ext cx="532343" cy="545684"/>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12" descr="Kubernetes icon - Download on Iconfinder on Iconfinder">
                  <a:extLst>
                    <a:ext uri="{FF2B5EF4-FFF2-40B4-BE49-F238E27FC236}">
                      <a16:creationId xmlns:a16="http://schemas.microsoft.com/office/drawing/2014/main" id="{6F158DEF-DF2B-D40F-7726-B9F449CAFD55}"/>
                    </a:ext>
                  </a:extLst>
                </p:cNvPr>
                <p:cNvPicPr>
                  <a:picLocks noChangeAspect="1" noChangeArrowheads="1"/>
                </p:cNvPicPr>
                <p:nvPr/>
              </p:nvPicPr>
              <p:blipFill rotWithShape="1">
                <a:blip r:embed="rId4">
                  <a:duotone>
                    <a:schemeClr val="accent3">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Layer>
                      </a14:imgProps>
                    </a:ext>
                    <a:ext uri="{28A0092B-C50C-407E-A947-70E740481C1C}">
                      <a14:useLocalDpi xmlns:a14="http://schemas.microsoft.com/office/drawing/2010/main" val="0"/>
                    </a:ext>
                  </a:extLst>
                </a:blip>
                <a:srcRect l="14158" t="14443" r="15613" b="15618"/>
                <a:stretch/>
              </p:blipFill>
              <p:spPr bwMode="auto">
                <a:xfrm>
                  <a:off x="9181426" y="5074720"/>
                  <a:ext cx="373857" cy="381646"/>
                </a:xfrm>
                <a:prstGeom prst="rect">
                  <a:avLst/>
                </a:prstGeom>
                <a:noFill/>
                <a:extLst>
                  <a:ext uri="{909E8E84-426E-40DD-AFC4-6F175D3DCCD1}">
                    <a14:hiddenFill xmlns:a14="http://schemas.microsoft.com/office/drawing/2010/main">
                      <a:solidFill>
                        <a:srgbClr val="FFFFFF"/>
                      </a:solidFill>
                    </a14:hiddenFill>
                  </a:ext>
                </a:extLst>
              </p:spPr>
            </p:pic>
          </p:grpSp>
          <p:sp>
            <p:nvSpPr>
              <p:cNvPr id="56" name="Rectangle 55">
                <a:extLst>
                  <a:ext uri="{FF2B5EF4-FFF2-40B4-BE49-F238E27FC236}">
                    <a16:creationId xmlns:a16="http://schemas.microsoft.com/office/drawing/2014/main" id="{CF3491D7-616A-4858-00A8-23E758E548BC}"/>
                  </a:ext>
                </a:extLst>
              </p:cNvPr>
              <p:cNvSpPr/>
              <p:nvPr/>
            </p:nvSpPr>
            <p:spPr>
              <a:xfrm rot="19997475">
                <a:off x="9219894" y="5065576"/>
                <a:ext cx="182880" cy="18288"/>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59A79D22-8A21-F408-9856-1A3F5B83F9C6}"/>
                  </a:ext>
                </a:extLst>
              </p:cNvPr>
              <p:cNvSpPr/>
              <p:nvPr/>
            </p:nvSpPr>
            <p:spPr>
              <a:xfrm rot="1660183">
                <a:off x="9479832" y="5075199"/>
                <a:ext cx="138603" cy="18288"/>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58" name="Rectangle 57">
                <a:extLst>
                  <a:ext uri="{FF2B5EF4-FFF2-40B4-BE49-F238E27FC236}">
                    <a16:creationId xmlns:a16="http://schemas.microsoft.com/office/drawing/2014/main" id="{D50C9D94-4569-2761-826E-A0C15319BE86}"/>
                  </a:ext>
                </a:extLst>
              </p:cNvPr>
              <p:cNvSpPr/>
              <p:nvPr/>
            </p:nvSpPr>
            <p:spPr>
              <a:xfrm rot="7659688">
                <a:off x="9526557" y="5420276"/>
                <a:ext cx="138603" cy="18288"/>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59" name="Rectangle 58">
                <a:extLst>
                  <a:ext uri="{FF2B5EF4-FFF2-40B4-BE49-F238E27FC236}">
                    <a16:creationId xmlns:a16="http://schemas.microsoft.com/office/drawing/2014/main" id="{6BE2019B-DCFB-7D03-EE06-18AE412B239E}"/>
                  </a:ext>
                </a:extLst>
              </p:cNvPr>
              <p:cNvSpPr/>
              <p:nvPr/>
            </p:nvSpPr>
            <p:spPr>
              <a:xfrm rot="3129349">
                <a:off x="9175930" y="5414831"/>
                <a:ext cx="138603" cy="18288"/>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sp>
        <p:nvSpPr>
          <p:cNvPr id="62" name="TextBox 61">
            <a:extLst>
              <a:ext uri="{FF2B5EF4-FFF2-40B4-BE49-F238E27FC236}">
                <a16:creationId xmlns:a16="http://schemas.microsoft.com/office/drawing/2014/main" id="{3240DC51-BC80-17C9-0DAF-0B3A26B63F40}"/>
              </a:ext>
            </a:extLst>
          </p:cNvPr>
          <p:cNvSpPr txBox="1"/>
          <p:nvPr/>
        </p:nvSpPr>
        <p:spPr>
          <a:xfrm>
            <a:off x="4092058" y="5641462"/>
            <a:ext cx="4050680" cy="183127"/>
          </a:xfrm>
          <a:prstGeom prst="rect">
            <a:avLst/>
          </a:prstGeom>
          <a:noFill/>
        </p:spPr>
        <p:txBody>
          <a:bodyPr wrap="square" lIns="0" tIns="0" rIns="0" bIns="0" rtlCol="0">
            <a:spAutoFit/>
          </a:bodyPr>
          <a:lstStyle/>
          <a:p>
            <a:pPr marL="0" marR="0" lvl="0" indent="0" algn="ctr" defTabSz="685734" rtl="0" eaLnBrk="1" fontAlgn="auto" latinLnBrk="0" hangingPunct="1">
              <a:lnSpc>
                <a:spcPct val="85000"/>
              </a:lnSpc>
              <a:spcBef>
                <a:spcPts val="0"/>
              </a:spcBef>
              <a:spcAft>
                <a:spcPts val="0"/>
              </a:spcAft>
              <a:buClrTx/>
              <a:buSzTx/>
              <a:buFontTx/>
              <a:buNone/>
              <a:tabLst/>
              <a:defRPr/>
            </a:pPr>
            <a:r>
              <a:rPr kumimoji="0" lang="en-US" sz="1400" b="1" i="0" u="none" strike="noStrike" kern="1200" cap="none" spc="200" normalizeH="0" baseline="0" noProof="0">
                <a:ln>
                  <a:noFill/>
                </a:ln>
                <a:solidFill>
                  <a:srgbClr val="FFFFFF"/>
                </a:solidFill>
                <a:effectLst/>
                <a:uLnTx/>
                <a:uFillTx/>
                <a:latin typeface="Arial"/>
                <a:ea typeface="+mn-ea"/>
                <a:cs typeface="+mn-cs"/>
              </a:rPr>
              <a:t>KUBERNETES</a:t>
            </a:r>
          </a:p>
        </p:txBody>
      </p:sp>
      <p:sp>
        <p:nvSpPr>
          <p:cNvPr id="63" name="TextBox 62">
            <a:extLst>
              <a:ext uri="{FF2B5EF4-FFF2-40B4-BE49-F238E27FC236}">
                <a16:creationId xmlns:a16="http://schemas.microsoft.com/office/drawing/2014/main" id="{6976A541-7BB3-F657-F1CD-66D4E1A72D6B}"/>
              </a:ext>
            </a:extLst>
          </p:cNvPr>
          <p:cNvSpPr txBox="1"/>
          <p:nvPr/>
        </p:nvSpPr>
        <p:spPr>
          <a:xfrm>
            <a:off x="4092058" y="5923747"/>
            <a:ext cx="4050680" cy="430887"/>
          </a:xfrm>
          <a:prstGeom prst="rect">
            <a:avLst/>
          </a:prstGeom>
          <a:noFill/>
        </p:spPr>
        <p:txBody>
          <a:bodyPr wrap="square" lIns="0" tIns="0" rIns="0" bIns="0" rtlCol="0" anchor="t" anchorCtr="0">
            <a:sp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672CB">
                    <a:lumMod val="60000"/>
                    <a:lumOff val="40000"/>
                  </a:srgbClr>
                </a:solidFill>
                <a:effectLst/>
                <a:uLnTx/>
                <a:uFillTx/>
                <a:latin typeface="Arial"/>
                <a:ea typeface="+mn-ea"/>
                <a:cs typeface="+mn-cs"/>
              </a:rPr>
              <a:t>Discovery, protection, and management of production workloads in Kubernetes environments</a:t>
            </a:r>
          </a:p>
        </p:txBody>
      </p:sp>
      <p:sp>
        <p:nvSpPr>
          <p:cNvPr id="64" name="Title 1">
            <a:extLst>
              <a:ext uri="{FF2B5EF4-FFF2-40B4-BE49-F238E27FC236}">
                <a16:creationId xmlns:a16="http://schemas.microsoft.com/office/drawing/2014/main" id="{0532BEF7-EBB5-2758-923A-CCD4C531434F}"/>
              </a:ext>
            </a:extLst>
          </p:cNvPr>
          <p:cNvSpPr>
            <a:spLocks noGrp="1"/>
          </p:cNvSpPr>
          <p:nvPr>
            <p:ph type="title"/>
          </p:nvPr>
        </p:nvSpPr>
        <p:spPr>
          <a:xfrm>
            <a:off x="4962602" y="2655205"/>
            <a:ext cx="2286000" cy="1551194"/>
          </a:xfrm>
        </p:spPr>
        <p:txBody>
          <a:bodyPr wrap="square" lIns="0" tIns="0" rIns="0" bIns="0" anchor="t">
            <a:spAutoFit/>
          </a:bodyPr>
          <a:lstStyle/>
          <a:p>
            <a:pPr algn="ctr"/>
            <a:r>
              <a:rPr lang="en-US" sz="2800">
                <a:solidFill>
                  <a:schemeClr val="tx2"/>
                </a:solidFill>
              </a:rPr>
              <a:t>Dell PowerProtect Data Manager Innovations</a:t>
            </a:r>
          </a:p>
        </p:txBody>
      </p:sp>
      <p:grpSp>
        <p:nvGrpSpPr>
          <p:cNvPr id="65" name="Group 64">
            <a:extLst>
              <a:ext uri="{FF2B5EF4-FFF2-40B4-BE49-F238E27FC236}">
                <a16:creationId xmlns:a16="http://schemas.microsoft.com/office/drawing/2014/main" id="{71A6522C-638B-A8AE-0450-0FB13E0A6D0B}"/>
              </a:ext>
            </a:extLst>
          </p:cNvPr>
          <p:cNvGrpSpPr/>
          <p:nvPr/>
        </p:nvGrpSpPr>
        <p:grpSpPr>
          <a:xfrm>
            <a:off x="4158047" y="2179742"/>
            <a:ext cx="822960" cy="820290"/>
            <a:chOff x="3891703" y="2632640"/>
            <a:chExt cx="822960" cy="820290"/>
          </a:xfrm>
        </p:grpSpPr>
        <p:sp>
          <p:nvSpPr>
            <p:cNvPr id="66" name="Oval 65">
              <a:extLst>
                <a:ext uri="{FF2B5EF4-FFF2-40B4-BE49-F238E27FC236}">
                  <a16:creationId xmlns:a16="http://schemas.microsoft.com/office/drawing/2014/main" id="{D52C95B5-B7C4-87E5-ABD0-D828C2B241C6}"/>
                </a:ext>
              </a:extLst>
            </p:cNvPr>
            <p:cNvSpPr>
              <a:spLocks noChangeAspect="1"/>
            </p:cNvSpPr>
            <p:nvPr/>
          </p:nvSpPr>
          <p:spPr>
            <a:xfrm>
              <a:off x="3891703" y="2632640"/>
              <a:ext cx="822960" cy="820290"/>
            </a:xfrm>
            <a:prstGeom prst="ellipse">
              <a:avLst/>
            </a:prstGeom>
            <a:solidFill>
              <a:schemeClr val="accent3"/>
            </a:solidFill>
            <a:ln w="6350">
              <a:solidFill>
                <a:schemeClr val="accent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a:ea typeface="+mn-ea"/>
                <a:cs typeface="+mn-cs"/>
              </a:endParaRPr>
            </a:p>
          </p:txBody>
        </p:sp>
        <p:pic>
          <p:nvPicPr>
            <p:cNvPr id="67" name="Graphic 66">
              <a:extLst>
                <a:ext uri="{FF2B5EF4-FFF2-40B4-BE49-F238E27FC236}">
                  <a16:creationId xmlns:a16="http://schemas.microsoft.com/office/drawing/2014/main" id="{18FD43B0-ABCA-6D47-2FF7-E17113C8BBFD}"/>
                </a:ext>
              </a:extLst>
            </p:cNvPr>
            <p:cNvPicPr>
              <a:picLocks noChangeAspect="1"/>
            </p:cNvPicPr>
            <p:nvPr/>
          </p:nvPicPr>
          <p:blipFill>
            <a:blip>
              <a:biLevel thresh="25000"/>
              <a:extLst>
                <a:ext uri="{96DAC541-7B7A-43D3-8B79-37D633B846F1}">
                  <asvg:svgBlip xmlns:asvg="http://schemas.microsoft.com/office/drawing/2016/SVG/main" r:embed="rId6"/>
                </a:ext>
              </a:extLst>
            </a:blip>
            <a:stretch>
              <a:fillRect/>
            </a:stretch>
          </p:blipFill>
          <p:spPr>
            <a:xfrm>
              <a:off x="4008958" y="2744631"/>
              <a:ext cx="593879" cy="593879"/>
            </a:xfrm>
            <a:prstGeom prst="rect">
              <a:avLst/>
            </a:prstGeom>
          </p:spPr>
        </p:pic>
        <p:sp>
          <p:nvSpPr>
            <p:cNvPr id="68" name="Arc 67">
              <a:extLst>
                <a:ext uri="{FF2B5EF4-FFF2-40B4-BE49-F238E27FC236}">
                  <a16:creationId xmlns:a16="http://schemas.microsoft.com/office/drawing/2014/main" id="{6CC301BD-1075-9689-E3DA-302D1A4C6D11}"/>
                </a:ext>
              </a:extLst>
            </p:cNvPr>
            <p:cNvSpPr/>
            <p:nvPr/>
          </p:nvSpPr>
          <p:spPr>
            <a:xfrm>
              <a:off x="4110225" y="2798884"/>
              <a:ext cx="395452" cy="172117"/>
            </a:xfrm>
            <a:prstGeom prst="arc">
              <a:avLst>
                <a:gd name="adj1" fmla="val 11565681"/>
                <a:gd name="adj2" fmla="val 20831639"/>
              </a:avLst>
            </a:prstGeom>
            <a:ln w="41275">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a:ea typeface="+mn-ea"/>
                <a:cs typeface="+mn-cs"/>
              </a:endParaRPr>
            </a:p>
          </p:txBody>
        </p:sp>
      </p:grpSp>
      <p:sp>
        <p:nvSpPr>
          <p:cNvPr id="69" name="Rectangle 68">
            <a:extLst>
              <a:ext uri="{FF2B5EF4-FFF2-40B4-BE49-F238E27FC236}">
                <a16:creationId xmlns:a16="http://schemas.microsoft.com/office/drawing/2014/main" id="{5D58A7F3-8ACA-F554-7826-F0489755D68D}"/>
              </a:ext>
            </a:extLst>
          </p:cNvPr>
          <p:cNvSpPr/>
          <p:nvPr/>
        </p:nvSpPr>
        <p:spPr>
          <a:xfrm>
            <a:off x="320040" y="3024097"/>
            <a:ext cx="777240" cy="260816"/>
          </a:xfrm>
          <a:prstGeom prst="rect">
            <a:avLst/>
          </a:prstGeom>
          <a:solidFill>
            <a:srgbClr val="1D2C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spTree>
    <p:extLst>
      <p:ext uri="{BB962C8B-B14F-4D97-AF65-F5344CB8AC3E}">
        <p14:creationId xmlns:p14="http://schemas.microsoft.com/office/powerpoint/2010/main" val="37353391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69520547-685F-2855-F02A-1226DF1E694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9F2CC67-37F9-4487-32C5-BE995B5D5A67}"/>
              </a:ext>
            </a:extLst>
          </p:cNvPr>
          <p:cNvSpPr txBox="1">
            <a:spLocks/>
          </p:cNvSpPr>
          <p:nvPr/>
        </p:nvSpPr>
        <p:spPr>
          <a:xfrm>
            <a:off x="407340" y="742250"/>
            <a:ext cx="6429375" cy="275792"/>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srgbClr val="0672CB"/>
              </a:solidFill>
              <a:effectLst/>
              <a:uLnTx/>
              <a:uFillTx/>
              <a:latin typeface="Arial"/>
              <a:ea typeface="+mn-ea"/>
              <a:cs typeface="+mn-cs"/>
            </a:endParaRPr>
          </a:p>
        </p:txBody>
      </p:sp>
      <p:sp>
        <p:nvSpPr>
          <p:cNvPr id="193" name="Title 192">
            <a:extLst>
              <a:ext uri="{FF2B5EF4-FFF2-40B4-BE49-F238E27FC236}">
                <a16:creationId xmlns:a16="http://schemas.microsoft.com/office/drawing/2014/main" id="{50942292-589A-65F3-FBF6-F9ACDC807125}"/>
              </a:ext>
            </a:extLst>
          </p:cNvPr>
          <p:cNvSpPr>
            <a:spLocks noGrp="1"/>
          </p:cNvSpPr>
          <p:nvPr>
            <p:ph type="title"/>
          </p:nvPr>
        </p:nvSpPr>
        <p:spPr>
          <a:xfrm>
            <a:off x="381001" y="342900"/>
            <a:ext cx="11430000" cy="443198"/>
          </a:xfrm>
        </p:spPr>
        <p:txBody>
          <a:bodyPr/>
          <a:lstStyle/>
          <a:p>
            <a:r>
              <a:rPr lang="en-US">
                <a:solidFill>
                  <a:schemeClr val="tx2"/>
                </a:solidFill>
              </a:rPr>
              <a:t>Dell PowerProtect Cyber Recovery</a:t>
            </a:r>
          </a:p>
        </p:txBody>
      </p:sp>
      <p:grpSp>
        <p:nvGrpSpPr>
          <p:cNvPr id="2" name="Group 1">
            <a:extLst>
              <a:ext uri="{FF2B5EF4-FFF2-40B4-BE49-F238E27FC236}">
                <a16:creationId xmlns:a16="http://schemas.microsoft.com/office/drawing/2014/main" id="{A995D49E-6C90-0F96-B849-DB101D6F5237}"/>
              </a:ext>
            </a:extLst>
          </p:cNvPr>
          <p:cNvGrpSpPr/>
          <p:nvPr/>
        </p:nvGrpSpPr>
        <p:grpSpPr>
          <a:xfrm>
            <a:off x="7553886" y="1208604"/>
            <a:ext cx="3514819" cy="2925454"/>
            <a:chOff x="7751216" y="1324716"/>
            <a:chExt cx="4007082" cy="3168437"/>
          </a:xfrm>
        </p:grpSpPr>
        <p:sp>
          <p:nvSpPr>
            <p:cNvPr id="67" name="Rectangle: Rounded Corners 66">
              <a:extLst>
                <a:ext uri="{FF2B5EF4-FFF2-40B4-BE49-F238E27FC236}">
                  <a16:creationId xmlns:a16="http://schemas.microsoft.com/office/drawing/2014/main" id="{F9DA3751-C5B9-4004-1D2D-5C6FB61BC566}"/>
                </a:ext>
              </a:extLst>
            </p:cNvPr>
            <p:cNvSpPr>
              <a:spLocks/>
            </p:cNvSpPr>
            <p:nvPr/>
          </p:nvSpPr>
          <p:spPr>
            <a:xfrm>
              <a:off x="7751216" y="1381684"/>
              <a:ext cx="4007082" cy="3111469"/>
            </a:xfrm>
            <a:prstGeom prst="roundRect">
              <a:avLst>
                <a:gd name="adj" fmla="val 8395"/>
              </a:avLst>
            </a:prstGeom>
            <a:gradFill flip="none" rotWithShape="1">
              <a:gsLst>
                <a:gs pos="26000">
                  <a:srgbClr val="0075CD">
                    <a:alpha val="50000"/>
                  </a:srgbClr>
                </a:gs>
                <a:gs pos="50000">
                  <a:srgbClr val="082F82">
                    <a:alpha val="50000"/>
                  </a:srgbClr>
                </a:gs>
                <a:gs pos="100000">
                  <a:srgbClr val="0B1062">
                    <a:alpha val="70000"/>
                  </a:srgbClr>
                </a:gs>
              </a:gsLst>
              <a:lin ang="16200000" scaled="1"/>
              <a:tileRect/>
            </a:gradFill>
            <a:ln w="12700">
              <a:noFill/>
            </a:ln>
          </p:spPr>
          <p:txBody>
            <a:bodyPr wrap="square" lIns="0" tIns="0" rIns="0" bIns="0" rtlCol="0">
              <a:noAutofit/>
            </a:bodyPr>
            <a:lstStyle/>
            <a:p>
              <a:pPr marL="0" marR="0" lvl="0" indent="0" algn="ctr" defTabSz="914333" rtl="0" eaLnBrk="1" fontAlgn="auto" latinLnBrk="0" hangingPunct="1">
                <a:lnSpc>
                  <a:spcPct val="100000"/>
                </a:lnSpc>
                <a:spcBef>
                  <a:spcPts val="0"/>
                </a:spcBef>
                <a:spcAft>
                  <a:spcPts val="0"/>
                </a:spcAft>
                <a:buClr>
                  <a:srgbClr val="007DB8"/>
                </a:buClr>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74" name="Rectangle: Top Corners Rounded 73">
              <a:extLst>
                <a:ext uri="{FF2B5EF4-FFF2-40B4-BE49-F238E27FC236}">
                  <a16:creationId xmlns:a16="http://schemas.microsoft.com/office/drawing/2014/main" id="{EE37A016-A8BB-3F2C-AEFC-A78F2636A937}"/>
                </a:ext>
              </a:extLst>
            </p:cNvPr>
            <p:cNvSpPr/>
            <p:nvPr/>
          </p:nvSpPr>
          <p:spPr>
            <a:xfrm rot="10800000" flipV="1">
              <a:off x="7751217" y="1324716"/>
              <a:ext cx="4007081" cy="463933"/>
            </a:xfrm>
            <a:prstGeom prst="round2SameRect">
              <a:avLst/>
            </a:prstGeom>
            <a:solidFill>
              <a:schemeClr val="bg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150" normalizeH="0" baseline="0" noProof="0">
                  <a:ln>
                    <a:noFill/>
                  </a:ln>
                  <a:solidFill>
                    <a:srgbClr val="FFFFFF"/>
                  </a:solidFill>
                  <a:effectLst/>
                  <a:uLnTx/>
                  <a:uFillTx/>
                  <a:latin typeface="Arial"/>
                  <a:ea typeface="+mn-ea"/>
                  <a:cs typeface="+mn-cs"/>
                </a:rPr>
                <a:t>CYBER RECOVERY VAULT</a:t>
              </a: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150" normalizeH="0" baseline="0" noProof="0">
                  <a:ln>
                    <a:noFill/>
                  </a:ln>
                  <a:solidFill>
                    <a:srgbClr val="FFFFFF"/>
                  </a:solidFill>
                  <a:effectLst/>
                  <a:uLnTx/>
                  <a:uFillTx/>
                  <a:latin typeface="Arial"/>
                  <a:ea typeface="+mn-ea"/>
                  <a:cs typeface="+mn-cs"/>
                </a:rPr>
                <a:t>(On-premises or cloud)</a:t>
              </a:r>
            </a:p>
          </p:txBody>
        </p:sp>
      </p:grpSp>
      <p:sp>
        <p:nvSpPr>
          <p:cNvPr id="194" name="TextBox 193">
            <a:extLst>
              <a:ext uri="{FF2B5EF4-FFF2-40B4-BE49-F238E27FC236}">
                <a16:creationId xmlns:a16="http://schemas.microsoft.com/office/drawing/2014/main" id="{38B259CB-6B5E-A9A1-0B5E-748D50696D35}"/>
              </a:ext>
            </a:extLst>
          </p:cNvPr>
          <p:cNvSpPr txBox="1"/>
          <p:nvPr/>
        </p:nvSpPr>
        <p:spPr>
          <a:xfrm>
            <a:off x="9915240" y="2715039"/>
            <a:ext cx="912429" cy="313932"/>
          </a:xfrm>
          <a:prstGeom prst="rect">
            <a:avLst/>
          </a:prstGeom>
          <a:noFill/>
        </p:spPr>
        <p:txBody>
          <a:bodyPr wrap="none" rtlCol="0">
            <a:spAutoFit/>
          </a:bodyPr>
          <a:lstStyle/>
          <a:p>
            <a:pPr marL="0" marR="0" lvl="0" indent="0" algn="ctr" defTabSz="685766" rtl="0" eaLnBrk="1" fontAlgn="auto" latinLnBrk="0" hangingPunct="1">
              <a:lnSpc>
                <a:spcPct val="90000"/>
              </a:lnSpc>
              <a:spcBef>
                <a:spcPts val="450"/>
              </a:spcBef>
              <a:spcAft>
                <a:spcPts val="0"/>
              </a:spcAft>
              <a:buClr>
                <a:srgbClr val="007DB8"/>
              </a:buClr>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Calibri" panose="020F0502020204030204" pitchFamily="34" charset="0"/>
              </a:rPr>
              <a:t>Analyze</a:t>
            </a:r>
          </a:p>
        </p:txBody>
      </p:sp>
      <p:grpSp>
        <p:nvGrpSpPr>
          <p:cNvPr id="196" name="Group 195">
            <a:extLst>
              <a:ext uri="{FF2B5EF4-FFF2-40B4-BE49-F238E27FC236}">
                <a16:creationId xmlns:a16="http://schemas.microsoft.com/office/drawing/2014/main" id="{2B8C8B45-7EFE-CE4A-F74C-1C3D83635791}"/>
              </a:ext>
            </a:extLst>
          </p:cNvPr>
          <p:cNvGrpSpPr/>
          <p:nvPr/>
        </p:nvGrpSpPr>
        <p:grpSpPr>
          <a:xfrm>
            <a:off x="8459642" y="4510381"/>
            <a:ext cx="3325018" cy="756946"/>
            <a:chOff x="8149412" y="5168764"/>
            <a:chExt cx="3608884" cy="864454"/>
          </a:xfrm>
        </p:grpSpPr>
        <p:sp>
          <p:nvSpPr>
            <p:cNvPr id="197" name="TextBox 196">
              <a:extLst>
                <a:ext uri="{FF2B5EF4-FFF2-40B4-BE49-F238E27FC236}">
                  <a16:creationId xmlns:a16="http://schemas.microsoft.com/office/drawing/2014/main" id="{7190268E-A551-2125-F989-AB5AC7519829}"/>
                </a:ext>
              </a:extLst>
            </p:cNvPr>
            <p:cNvSpPr txBox="1"/>
            <p:nvPr/>
          </p:nvSpPr>
          <p:spPr>
            <a:xfrm>
              <a:off x="8242791" y="5376456"/>
              <a:ext cx="2479691" cy="386638"/>
            </a:xfrm>
            <a:prstGeom prst="rect">
              <a:avLst/>
            </a:prstGeom>
            <a:noFill/>
          </p:spPr>
          <p:txBody>
            <a:bodyPr wrap="square" rtlCol="0">
              <a:spAutoFit/>
            </a:bodyPr>
            <a:lstStyle/>
            <a:p>
              <a:pPr marL="0" marR="0" lvl="0" indent="0" algn="l" defTabSz="685766" rtl="0" eaLnBrk="1" fontAlgn="auto" latinLnBrk="0" hangingPunct="1">
                <a:lnSpc>
                  <a:spcPct val="100000"/>
                </a:lnSpc>
                <a:spcBef>
                  <a:spcPts val="0"/>
                </a:spcBef>
                <a:spcAft>
                  <a:spcPts val="0"/>
                </a:spcAft>
                <a:buClr>
                  <a:srgbClr val="007DB8"/>
                </a:buClr>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Calibri" panose="020F0502020204030204" pitchFamily="34" charset="0"/>
                </a:rPr>
                <a:t>Monitoring &amp; Reporting</a:t>
              </a:r>
            </a:p>
          </p:txBody>
        </p:sp>
        <p:grpSp>
          <p:nvGrpSpPr>
            <p:cNvPr id="198" name="Graphic 186">
              <a:extLst>
                <a:ext uri="{FF2B5EF4-FFF2-40B4-BE49-F238E27FC236}">
                  <a16:creationId xmlns:a16="http://schemas.microsoft.com/office/drawing/2014/main" id="{C7FA89BE-E326-9F3F-5DC6-7F06A6C4C8CC}"/>
                </a:ext>
              </a:extLst>
            </p:cNvPr>
            <p:cNvGrpSpPr/>
            <p:nvPr/>
          </p:nvGrpSpPr>
          <p:grpSpPr>
            <a:xfrm>
              <a:off x="10578755" y="5267398"/>
              <a:ext cx="698652" cy="667183"/>
              <a:chOff x="9537428" y="6022953"/>
              <a:chExt cx="578045" cy="552009"/>
            </a:xfrm>
            <a:noFill/>
          </p:grpSpPr>
          <p:sp>
            <p:nvSpPr>
              <p:cNvPr id="200" name="Freeform 188">
                <a:extLst>
                  <a:ext uri="{FF2B5EF4-FFF2-40B4-BE49-F238E27FC236}">
                    <a16:creationId xmlns:a16="http://schemas.microsoft.com/office/drawing/2014/main" id="{5564FBEF-2E66-479B-11FE-0DDFE3F5ADA9}"/>
                  </a:ext>
                </a:extLst>
              </p:cNvPr>
              <p:cNvSpPr/>
              <p:nvPr/>
            </p:nvSpPr>
            <p:spPr>
              <a:xfrm>
                <a:off x="9644301" y="6022953"/>
                <a:ext cx="471172" cy="491105"/>
              </a:xfrm>
              <a:custGeom>
                <a:avLst/>
                <a:gdLst>
                  <a:gd name="connsiteX0" fmla="*/ 421430 w 471172"/>
                  <a:gd name="connsiteY0" fmla="*/ 375691 h 465819"/>
                  <a:gd name="connsiteX1" fmla="*/ 469846 w 471172"/>
                  <a:gd name="connsiteY1" fmla="*/ 257550 h 465819"/>
                  <a:gd name="connsiteX2" fmla="*/ 471172 w 471172"/>
                  <a:gd name="connsiteY2" fmla="*/ 232910 h 465819"/>
                  <a:gd name="connsiteX3" fmla="*/ 452223 w 471172"/>
                  <a:gd name="connsiteY3" fmla="*/ 141376 h 465819"/>
                  <a:gd name="connsiteX4" fmla="*/ 337675 w 471172"/>
                  <a:gd name="connsiteY4" fmla="*/ 23235 h 465819"/>
                  <a:gd name="connsiteX5" fmla="*/ 235633 w 471172"/>
                  <a:gd name="connsiteY5" fmla="*/ 0 h 465819"/>
                  <a:gd name="connsiteX6" fmla="*/ 0 w 471172"/>
                  <a:gd name="connsiteY6" fmla="*/ 232910 h 465819"/>
                  <a:gd name="connsiteX7" fmla="*/ 235539 w 471172"/>
                  <a:gd name="connsiteY7" fmla="*/ 465819 h 465819"/>
                  <a:gd name="connsiteX8" fmla="*/ 421430 w 471172"/>
                  <a:gd name="connsiteY8" fmla="*/ 375691 h 46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172" h="465819">
                    <a:moveTo>
                      <a:pt x="421430" y="375691"/>
                    </a:moveTo>
                    <a:cubicBezTo>
                      <a:pt x="447675" y="342338"/>
                      <a:pt x="465108" y="301865"/>
                      <a:pt x="469846" y="257550"/>
                    </a:cubicBezTo>
                    <a:cubicBezTo>
                      <a:pt x="470698" y="249399"/>
                      <a:pt x="471172" y="241248"/>
                      <a:pt x="471172" y="232910"/>
                    </a:cubicBezTo>
                    <a:cubicBezTo>
                      <a:pt x="471172" y="200400"/>
                      <a:pt x="464445" y="169483"/>
                      <a:pt x="452223" y="141376"/>
                    </a:cubicBezTo>
                    <a:cubicBezTo>
                      <a:pt x="429768" y="89566"/>
                      <a:pt x="388838" y="47594"/>
                      <a:pt x="337675" y="23235"/>
                    </a:cubicBezTo>
                    <a:cubicBezTo>
                      <a:pt x="306788" y="8526"/>
                      <a:pt x="272205" y="0"/>
                      <a:pt x="235633" y="0"/>
                    </a:cubicBezTo>
                    <a:cubicBezTo>
                      <a:pt x="105452" y="-94"/>
                      <a:pt x="0" y="104182"/>
                      <a:pt x="0" y="232910"/>
                    </a:cubicBezTo>
                    <a:cubicBezTo>
                      <a:pt x="0" y="361638"/>
                      <a:pt x="105452" y="465819"/>
                      <a:pt x="235539" y="465819"/>
                    </a:cubicBezTo>
                    <a:cubicBezTo>
                      <a:pt x="311146" y="465819"/>
                      <a:pt x="378321" y="430405"/>
                      <a:pt x="421430" y="375691"/>
                    </a:cubicBezTo>
                    <a:close/>
                  </a:path>
                </a:pathLst>
              </a:custGeom>
              <a:noFill/>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01" name="Freeform 189">
                <a:extLst>
                  <a:ext uri="{FF2B5EF4-FFF2-40B4-BE49-F238E27FC236}">
                    <a16:creationId xmlns:a16="http://schemas.microsoft.com/office/drawing/2014/main" id="{ADE5562D-B10F-7771-CDD8-4F331C9E14EF}"/>
                  </a:ext>
                </a:extLst>
              </p:cNvPr>
              <p:cNvSpPr/>
              <p:nvPr/>
            </p:nvSpPr>
            <p:spPr>
              <a:xfrm>
                <a:off x="9537428" y="6387398"/>
                <a:ext cx="154815" cy="187564"/>
              </a:xfrm>
              <a:custGeom>
                <a:avLst/>
                <a:gdLst>
                  <a:gd name="connsiteX0" fmla="*/ 136434 w 154815"/>
                  <a:gd name="connsiteY0" fmla="*/ 87130 h 187564"/>
                  <a:gd name="connsiteX1" fmla="*/ 34961 w 154815"/>
                  <a:gd name="connsiteY1" fmla="*/ 187564 h 187564"/>
                  <a:gd name="connsiteX2" fmla="*/ 0 w 154815"/>
                  <a:gd name="connsiteY2" fmla="*/ 152993 h 187564"/>
                  <a:gd name="connsiteX3" fmla="*/ 154815 w 154815"/>
                  <a:gd name="connsiteY3" fmla="*/ 0 h 187564"/>
                </a:gdLst>
                <a:ahLst/>
                <a:cxnLst>
                  <a:cxn ang="0">
                    <a:pos x="connsiteX0" y="connsiteY0"/>
                  </a:cxn>
                  <a:cxn ang="0">
                    <a:pos x="connsiteX1" y="connsiteY1"/>
                  </a:cxn>
                  <a:cxn ang="0">
                    <a:pos x="connsiteX2" y="connsiteY2"/>
                  </a:cxn>
                  <a:cxn ang="0">
                    <a:pos x="connsiteX3" y="connsiteY3"/>
                  </a:cxn>
                </a:cxnLst>
                <a:rect l="l" t="t" r="r" b="b"/>
                <a:pathLst>
                  <a:path w="154815" h="187564">
                    <a:moveTo>
                      <a:pt x="136434" y="87130"/>
                    </a:moveTo>
                    <a:lnTo>
                      <a:pt x="34961" y="187564"/>
                    </a:lnTo>
                    <a:lnTo>
                      <a:pt x="0" y="152993"/>
                    </a:lnTo>
                    <a:lnTo>
                      <a:pt x="154815" y="0"/>
                    </a:lnTo>
                  </a:path>
                </a:pathLst>
              </a:custGeom>
              <a:noFill/>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02" name="Freeform 190">
                <a:extLst>
                  <a:ext uri="{FF2B5EF4-FFF2-40B4-BE49-F238E27FC236}">
                    <a16:creationId xmlns:a16="http://schemas.microsoft.com/office/drawing/2014/main" id="{85904DBE-2CC3-DA89-DB83-B9D9E55F804D}"/>
                  </a:ext>
                </a:extLst>
              </p:cNvPr>
              <p:cNvSpPr/>
              <p:nvPr/>
            </p:nvSpPr>
            <p:spPr>
              <a:xfrm>
                <a:off x="9787747" y="6263542"/>
                <a:ext cx="9474" cy="60710"/>
              </a:xfrm>
              <a:custGeom>
                <a:avLst/>
                <a:gdLst>
                  <a:gd name="connsiteX0" fmla="*/ 0 w 9474"/>
                  <a:gd name="connsiteY0" fmla="*/ 0 h 60710"/>
                  <a:gd name="connsiteX1" fmla="*/ 0 w 9474"/>
                  <a:gd name="connsiteY1" fmla="*/ 60710 h 60710"/>
                </a:gdLst>
                <a:ahLst/>
                <a:cxnLst>
                  <a:cxn ang="0">
                    <a:pos x="connsiteX0" y="connsiteY0"/>
                  </a:cxn>
                  <a:cxn ang="0">
                    <a:pos x="connsiteX1" y="connsiteY1"/>
                  </a:cxn>
                </a:cxnLst>
                <a:rect l="l" t="t" r="r" b="b"/>
                <a:pathLst>
                  <a:path w="9474" h="60710">
                    <a:moveTo>
                      <a:pt x="0" y="0"/>
                    </a:moveTo>
                    <a:lnTo>
                      <a:pt x="0" y="60710"/>
                    </a:lnTo>
                  </a:path>
                </a:pathLst>
              </a:custGeom>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03" name="Freeform 191">
                <a:extLst>
                  <a:ext uri="{FF2B5EF4-FFF2-40B4-BE49-F238E27FC236}">
                    <a16:creationId xmlns:a16="http://schemas.microsoft.com/office/drawing/2014/main" id="{E462B3D9-DB21-67CA-DC85-C63F6442AFDC}"/>
                  </a:ext>
                </a:extLst>
              </p:cNvPr>
              <p:cNvSpPr/>
              <p:nvPr/>
            </p:nvSpPr>
            <p:spPr>
              <a:xfrm>
                <a:off x="9787747" y="6263542"/>
                <a:ext cx="9474" cy="60710"/>
              </a:xfrm>
              <a:custGeom>
                <a:avLst/>
                <a:gdLst>
                  <a:gd name="connsiteX0" fmla="*/ 0 w 9474"/>
                  <a:gd name="connsiteY0" fmla="*/ 0 h 60710"/>
                  <a:gd name="connsiteX1" fmla="*/ 0 w 9474"/>
                  <a:gd name="connsiteY1" fmla="*/ 60710 h 60710"/>
                </a:gdLst>
                <a:ahLst/>
                <a:cxnLst>
                  <a:cxn ang="0">
                    <a:pos x="connsiteX0" y="connsiteY0"/>
                  </a:cxn>
                  <a:cxn ang="0">
                    <a:pos x="connsiteX1" y="connsiteY1"/>
                  </a:cxn>
                </a:cxnLst>
                <a:rect l="l" t="t" r="r" b="b"/>
                <a:pathLst>
                  <a:path w="9474" h="60710">
                    <a:moveTo>
                      <a:pt x="0" y="0"/>
                    </a:moveTo>
                    <a:lnTo>
                      <a:pt x="0" y="60710"/>
                    </a:lnTo>
                  </a:path>
                </a:pathLst>
              </a:custGeom>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04" name="Freeform 192">
                <a:extLst>
                  <a:ext uri="{FF2B5EF4-FFF2-40B4-BE49-F238E27FC236}">
                    <a16:creationId xmlns:a16="http://schemas.microsoft.com/office/drawing/2014/main" id="{C2230D2A-7D22-87AC-4280-80A43AAC78DE}"/>
                  </a:ext>
                </a:extLst>
              </p:cNvPr>
              <p:cNvSpPr/>
              <p:nvPr/>
            </p:nvSpPr>
            <p:spPr>
              <a:xfrm>
                <a:off x="9833509" y="6189809"/>
                <a:ext cx="9474" cy="134443"/>
              </a:xfrm>
              <a:custGeom>
                <a:avLst/>
                <a:gdLst>
                  <a:gd name="connsiteX0" fmla="*/ 0 w 9474"/>
                  <a:gd name="connsiteY0" fmla="*/ 0 h 134443"/>
                  <a:gd name="connsiteX1" fmla="*/ 0 w 9474"/>
                  <a:gd name="connsiteY1" fmla="*/ 134443 h 134443"/>
                </a:gdLst>
                <a:ahLst/>
                <a:cxnLst>
                  <a:cxn ang="0">
                    <a:pos x="connsiteX0" y="connsiteY0"/>
                  </a:cxn>
                  <a:cxn ang="0">
                    <a:pos x="connsiteX1" y="connsiteY1"/>
                  </a:cxn>
                </a:cxnLst>
                <a:rect l="l" t="t" r="r" b="b"/>
                <a:pathLst>
                  <a:path w="9474" h="134443">
                    <a:moveTo>
                      <a:pt x="0" y="0"/>
                    </a:moveTo>
                    <a:lnTo>
                      <a:pt x="0" y="134443"/>
                    </a:lnTo>
                  </a:path>
                </a:pathLst>
              </a:custGeom>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05" name="Freeform 193">
                <a:extLst>
                  <a:ext uri="{FF2B5EF4-FFF2-40B4-BE49-F238E27FC236}">
                    <a16:creationId xmlns:a16="http://schemas.microsoft.com/office/drawing/2014/main" id="{84174B69-6C6B-F457-4066-678E72FA93E9}"/>
                  </a:ext>
                </a:extLst>
              </p:cNvPr>
              <p:cNvSpPr/>
              <p:nvPr/>
            </p:nvSpPr>
            <p:spPr>
              <a:xfrm>
                <a:off x="9833509" y="6189809"/>
                <a:ext cx="9474" cy="134443"/>
              </a:xfrm>
              <a:custGeom>
                <a:avLst/>
                <a:gdLst>
                  <a:gd name="connsiteX0" fmla="*/ 0 w 9474"/>
                  <a:gd name="connsiteY0" fmla="*/ 0 h 134443"/>
                  <a:gd name="connsiteX1" fmla="*/ 0 w 9474"/>
                  <a:gd name="connsiteY1" fmla="*/ 134443 h 134443"/>
                </a:gdLst>
                <a:ahLst/>
                <a:cxnLst>
                  <a:cxn ang="0">
                    <a:pos x="connsiteX0" y="connsiteY0"/>
                  </a:cxn>
                  <a:cxn ang="0">
                    <a:pos x="connsiteX1" y="connsiteY1"/>
                  </a:cxn>
                </a:cxnLst>
                <a:rect l="l" t="t" r="r" b="b"/>
                <a:pathLst>
                  <a:path w="9474" h="134443">
                    <a:moveTo>
                      <a:pt x="0" y="0"/>
                    </a:moveTo>
                    <a:lnTo>
                      <a:pt x="0" y="134443"/>
                    </a:lnTo>
                  </a:path>
                </a:pathLst>
              </a:custGeom>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06" name="Freeform 194">
                <a:extLst>
                  <a:ext uri="{FF2B5EF4-FFF2-40B4-BE49-F238E27FC236}">
                    <a16:creationId xmlns:a16="http://schemas.microsoft.com/office/drawing/2014/main" id="{9623C208-8ECF-CF55-7BC6-A6BC23FF932D}"/>
                  </a:ext>
                </a:extLst>
              </p:cNvPr>
              <p:cNvSpPr/>
              <p:nvPr/>
            </p:nvSpPr>
            <p:spPr>
              <a:xfrm>
                <a:off x="9879271" y="6211451"/>
                <a:ext cx="9474" cy="112800"/>
              </a:xfrm>
              <a:custGeom>
                <a:avLst/>
                <a:gdLst>
                  <a:gd name="connsiteX0" fmla="*/ 0 w 9474"/>
                  <a:gd name="connsiteY0" fmla="*/ 0 h 112800"/>
                  <a:gd name="connsiteX1" fmla="*/ 0 w 9474"/>
                  <a:gd name="connsiteY1" fmla="*/ 112801 h 112800"/>
                </a:gdLst>
                <a:ahLst/>
                <a:cxnLst>
                  <a:cxn ang="0">
                    <a:pos x="connsiteX0" y="connsiteY0"/>
                  </a:cxn>
                  <a:cxn ang="0">
                    <a:pos x="connsiteX1" y="connsiteY1"/>
                  </a:cxn>
                </a:cxnLst>
                <a:rect l="l" t="t" r="r" b="b"/>
                <a:pathLst>
                  <a:path w="9474" h="112800">
                    <a:moveTo>
                      <a:pt x="0" y="0"/>
                    </a:moveTo>
                    <a:lnTo>
                      <a:pt x="0" y="112801"/>
                    </a:lnTo>
                  </a:path>
                </a:pathLst>
              </a:custGeom>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07" name="Freeform 195">
                <a:extLst>
                  <a:ext uri="{FF2B5EF4-FFF2-40B4-BE49-F238E27FC236}">
                    <a16:creationId xmlns:a16="http://schemas.microsoft.com/office/drawing/2014/main" id="{273225E3-3283-456F-9F15-5C93FE26E878}"/>
                  </a:ext>
                </a:extLst>
              </p:cNvPr>
              <p:cNvSpPr/>
              <p:nvPr/>
            </p:nvSpPr>
            <p:spPr>
              <a:xfrm>
                <a:off x="9879271" y="6211451"/>
                <a:ext cx="9474" cy="112800"/>
              </a:xfrm>
              <a:custGeom>
                <a:avLst/>
                <a:gdLst>
                  <a:gd name="connsiteX0" fmla="*/ 0 w 9474"/>
                  <a:gd name="connsiteY0" fmla="*/ 0 h 112800"/>
                  <a:gd name="connsiteX1" fmla="*/ 0 w 9474"/>
                  <a:gd name="connsiteY1" fmla="*/ 112801 h 112800"/>
                </a:gdLst>
                <a:ahLst/>
                <a:cxnLst>
                  <a:cxn ang="0">
                    <a:pos x="connsiteX0" y="connsiteY0"/>
                  </a:cxn>
                  <a:cxn ang="0">
                    <a:pos x="connsiteX1" y="connsiteY1"/>
                  </a:cxn>
                </a:cxnLst>
                <a:rect l="l" t="t" r="r" b="b"/>
                <a:pathLst>
                  <a:path w="9474" h="112800">
                    <a:moveTo>
                      <a:pt x="0" y="0"/>
                    </a:moveTo>
                    <a:lnTo>
                      <a:pt x="0" y="112801"/>
                    </a:lnTo>
                  </a:path>
                </a:pathLst>
              </a:custGeom>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08" name="Freeform 196">
                <a:extLst>
                  <a:ext uri="{FF2B5EF4-FFF2-40B4-BE49-F238E27FC236}">
                    <a16:creationId xmlns:a16="http://schemas.microsoft.com/office/drawing/2014/main" id="{7629F682-54B3-530F-B7EC-E85F8CE175A1}"/>
                  </a:ext>
                </a:extLst>
              </p:cNvPr>
              <p:cNvSpPr/>
              <p:nvPr/>
            </p:nvSpPr>
            <p:spPr>
              <a:xfrm>
                <a:off x="9925034" y="6155145"/>
                <a:ext cx="9474" cy="169107"/>
              </a:xfrm>
              <a:custGeom>
                <a:avLst/>
                <a:gdLst>
                  <a:gd name="connsiteX0" fmla="*/ 0 w 9474"/>
                  <a:gd name="connsiteY0" fmla="*/ 0 h 169107"/>
                  <a:gd name="connsiteX1" fmla="*/ 0 w 9474"/>
                  <a:gd name="connsiteY1" fmla="*/ 169108 h 169107"/>
                </a:gdLst>
                <a:ahLst/>
                <a:cxnLst>
                  <a:cxn ang="0">
                    <a:pos x="connsiteX0" y="connsiteY0"/>
                  </a:cxn>
                  <a:cxn ang="0">
                    <a:pos x="connsiteX1" y="connsiteY1"/>
                  </a:cxn>
                </a:cxnLst>
                <a:rect l="l" t="t" r="r" b="b"/>
                <a:pathLst>
                  <a:path w="9474" h="169107">
                    <a:moveTo>
                      <a:pt x="0" y="0"/>
                    </a:moveTo>
                    <a:lnTo>
                      <a:pt x="0" y="169108"/>
                    </a:lnTo>
                  </a:path>
                </a:pathLst>
              </a:custGeom>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09" name="Freeform 197">
                <a:extLst>
                  <a:ext uri="{FF2B5EF4-FFF2-40B4-BE49-F238E27FC236}">
                    <a16:creationId xmlns:a16="http://schemas.microsoft.com/office/drawing/2014/main" id="{65C030DA-BF3A-7C3F-EA62-0ABC24157C93}"/>
                  </a:ext>
                </a:extLst>
              </p:cNvPr>
              <p:cNvSpPr/>
              <p:nvPr/>
            </p:nvSpPr>
            <p:spPr>
              <a:xfrm>
                <a:off x="9925034" y="6155145"/>
                <a:ext cx="9474" cy="169107"/>
              </a:xfrm>
              <a:custGeom>
                <a:avLst/>
                <a:gdLst>
                  <a:gd name="connsiteX0" fmla="*/ 0 w 9474"/>
                  <a:gd name="connsiteY0" fmla="*/ 0 h 169107"/>
                  <a:gd name="connsiteX1" fmla="*/ 0 w 9474"/>
                  <a:gd name="connsiteY1" fmla="*/ 169108 h 169107"/>
                </a:gdLst>
                <a:ahLst/>
                <a:cxnLst>
                  <a:cxn ang="0">
                    <a:pos x="connsiteX0" y="connsiteY0"/>
                  </a:cxn>
                  <a:cxn ang="0">
                    <a:pos x="connsiteX1" y="connsiteY1"/>
                  </a:cxn>
                </a:cxnLst>
                <a:rect l="l" t="t" r="r" b="b"/>
                <a:pathLst>
                  <a:path w="9474" h="169107">
                    <a:moveTo>
                      <a:pt x="0" y="0"/>
                    </a:moveTo>
                    <a:lnTo>
                      <a:pt x="0" y="169108"/>
                    </a:lnTo>
                  </a:path>
                </a:pathLst>
              </a:custGeom>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10" name="Freeform 198">
                <a:extLst>
                  <a:ext uri="{FF2B5EF4-FFF2-40B4-BE49-F238E27FC236}">
                    <a16:creationId xmlns:a16="http://schemas.microsoft.com/office/drawing/2014/main" id="{C7B8124F-250E-648F-1F0A-FB4E81B9DA68}"/>
                  </a:ext>
                </a:extLst>
              </p:cNvPr>
              <p:cNvSpPr/>
              <p:nvPr/>
            </p:nvSpPr>
            <p:spPr>
              <a:xfrm>
                <a:off x="9970891" y="6224474"/>
                <a:ext cx="9474" cy="99778"/>
              </a:xfrm>
              <a:custGeom>
                <a:avLst/>
                <a:gdLst>
                  <a:gd name="connsiteX0" fmla="*/ 0 w 9474"/>
                  <a:gd name="connsiteY0" fmla="*/ 0 h 99778"/>
                  <a:gd name="connsiteX1" fmla="*/ 0 w 9474"/>
                  <a:gd name="connsiteY1" fmla="*/ 99778 h 99778"/>
                </a:gdLst>
                <a:ahLst/>
                <a:cxnLst>
                  <a:cxn ang="0">
                    <a:pos x="connsiteX0" y="connsiteY0"/>
                  </a:cxn>
                  <a:cxn ang="0">
                    <a:pos x="connsiteX1" y="connsiteY1"/>
                  </a:cxn>
                </a:cxnLst>
                <a:rect l="l" t="t" r="r" b="b"/>
                <a:pathLst>
                  <a:path w="9474" h="99778">
                    <a:moveTo>
                      <a:pt x="0" y="0"/>
                    </a:moveTo>
                    <a:lnTo>
                      <a:pt x="0" y="99778"/>
                    </a:lnTo>
                  </a:path>
                </a:pathLst>
              </a:custGeom>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11" name="Freeform 199">
                <a:extLst>
                  <a:ext uri="{FF2B5EF4-FFF2-40B4-BE49-F238E27FC236}">
                    <a16:creationId xmlns:a16="http://schemas.microsoft.com/office/drawing/2014/main" id="{14EEA346-A962-6905-7C69-806DD280DC4C}"/>
                  </a:ext>
                </a:extLst>
              </p:cNvPr>
              <p:cNvSpPr/>
              <p:nvPr/>
            </p:nvSpPr>
            <p:spPr>
              <a:xfrm>
                <a:off x="9970891" y="6224474"/>
                <a:ext cx="9474" cy="99778"/>
              </a:xfrm>
              <a:custGeom>
                <a:avLst/>
                <a:gdLst>
                  <a:gd name="connsiteX0" fmla="*/ 0 w 9474"/>
                  <a:gd name="connsiteY0" fmla="*/ 0 h 99778"/>
                  <a:gd name="connsiteX1" fmla="*/ 0 w 9474"/>
                  <a:gd name="connsiteY1" fmla="*/ 99778 h 99778"/>
                </a:gdLst>
                <a:ahLst/>
                <a:cxnLst>
                  <a:cxn ang="0">
                    <a:pos x="connsiteX0" y="connsiteY0"/>
                  </a:cxn>
                  <a:cxn ang="0">
                    <a:pos x="connsiteX1" y="connsiteY1"/>
                  </a:cxn>
                </a:cxnLst>
                <a:rect l="l" t="t" r="r" b="b"/>
                <a:pathLst>
                  <a:path w="9474" h="99778">
                    <a:moveTo>
                      <a:pt x="0" y="0"/>
                    </a:moveTo>
                    <a:lnTo>
                      <a:pt x="0" y="99778"/>
                    </a:lnTo>
                  </a:path>
                </a:pathLst>
              </a:custGeom>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grpSp>
        <p:sp>
          <p:nvSpPr>
            <p:cNvPr id="199" name="Rectangle: Rounded Corners 2">
              <a:extLst>
                <a:ext uri="{FF2B5EF4-FFF2-40B4-BE49-F238E27FC236}">
                  <a16:creationId xmlns:a16="http://schemas.microsoft.com/office/drawing/2014/main" id="{BDA560E7-464D-F607-E536-FB33240F9344}"/>
                </a:ext>
              </a:extLst>
            </p:cNvPr>
            <p:cNvSpPr/>
            <p:nvPr/>
          </p:nvSpPr>
          <p:spPr>
            <a:xfrm>
              <a:off x="8149412" y="5168764"/>
              <a:ext cx="3608884" cy="864454"/>
            </a:xfrm>
            <a:prstGeom prst="roundRect">
              <a:avLst>
                <a:gd name="adj" fmla="val 14383"/>
              </a:avLst>
            </a:prstGeom>
            <a:noFill/>
            <a:ln w="19050">
              <a:solidFill>
                <a:schemeClr val="tx2">
                  <a:lumMod val="9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212" name="Group 211">
            <a:extLst>
              <a:ext uri="{FF2B5EF4-FFF2-40B4-BE49-F238E27FC236}">
                <a16:creationId xmlns:a16="http://schemas.microsoft.com/office/drawing/2014/main" id="{534D8192-2A3B-0E00-23A7-20737E9A8F49}"/>
              </a:ext>
            </a:extLst>
          </p:cNvPr>
          <p:cNvGrpSpPr/>
          <p:nvPr/>
        </p:nvGrpSpPr>
        <p:grpSpPr>
          <a:xfrm>
            <a:off x="4283892" y="1792960"/>
            <a:ext cx="3196800" cy="1885016"/>
            <a:chOff x="4781572" y="2171014"/>
            <a:chExt cx="3161189" cy="1885016"/>
          </a:xfrm>
        </p:grpSpPr>
        <p:cxnSp>
          <p:nvCxnSpPr>
            <p:cNvPr id="213" name="Straight Arrow Connector 212">
              <a:extLst>
                <a:ext uri="{FF2B5EF4-FFF2-40B4-BE49-F238E27FC236}">
                  <a16:creationId xmlns:a16="http://schemas.microsoft.com/office/drawing/2014/main" id="{FC1E4B46-F13D-5355-E66E-CBD7C322D42D}"/>
                </a:ext>
              </a:extLst>
            </p:cNvPr>
            <p:cNvCxnSpPr>
              <a:cxnSpLocks/>
            </p:cNvCxnSpPr>
            <p:nvPr/>
          </p:nvCxnSpPr>
          <p:spPr>
            <a:xfrm>
              <a:off x="6941512" y="2977018"/>
              <a:ext cx="1001249" cy="0"/>
            </a:xfrm>
            <a:prstGeom prst="straightConnector1">
              <a:avLst/>
            </a:prstGeom>
            <a:ln w="19050">
              <a:solidFill>
                <a:schemeClr val="bg1">
                  <a:lumMod val="60000"/>
                  <a:lumOff val="40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4" name="Straight Arrow Connector 213">
              <a:extLst>
                <a:ext uri="{FF2B5EF4-FFF2-40B4-BE49-F238E27FC236}">
                  <a16:creationId xmlns:a16="http://schemas.microsoft.com/office/drawing/2014/main" id="{2ABB225C-FA7D-084B-2A8F-63795775D6FE}"/>
                </a:ext>
              </a:extLst>
            </p:cNvPr>
            <p:cNvCxnSpPr>
              <a:cxnSpLocks/>
            </p:cNvCxnSpPr>
            <p:nvPr/>
          </p:nvCxnSpPr>
          <p:spPr>
            <a:xfrm flipV="1">
              <a:off x="4781572" y="2996786"/>
              <a:ext cx="1023070" cy="4088"/>
            </a:xfrm>
            <a:prstGeom prst="straightConnector1">
              <a:avLst/>
            </a:prstGeom>
            <a:ln w="19050">
              <a:solidFill>
                <a:schemeClr val="bg1">
                  <a:lumMod val="60000"/>
                  <a:lumOff val="40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16" name="TextBox 215">
              <a:extLst>
                <a:ext uri="{FF2B5EF4-FFF2-40B4-BE49-F238E27FC236}">
                  <a16:creationId xmlns:a16="http://schemas.microsoft.com/office/drawing/2014/main" id="{B4FF5D9F-A270-6658-071F-134355D52260}"/>
                </a:ext>
              </a:extLst>
            </p:cNvPr>
            <p:cNvSpPr txBox="1"/>
            <p:nvPr/>
          </p:nvSpPr>
          <p:spPr>
            <a:xfrm>
              <a:off x="6070478" y="2171014"/>
              <a:ext cx="701474" cy="369332"/>
            </a:xfrm>
            <a:prstGeom prst="rect">
              <a:avLst/>
            </a:prstGeom>
            <a:noFill/>
          </p:spPr>
          <p:txBody>
            <a:bodyPr wrap="none" rtlCol="0">
              <a:spAutoFit/>
            </a:bodyPr>
            <a:lstStyle/>
            <a:p>
              <a:pPr marL="0" marR="0" lvl="0" indent="0" algn="l" defTabSz="685766" rtl="0" eaLnBrk="1" fontAlgn="auto" latinLnBrk="0" hangingPunct="1">
                <a:lnSpc>
                  <a:spcPct val="100000"/>
                </a:lnSpc>
                <a:spcBef>
                  <a:spcPts val="0"/>
                </a:spcBef>
                <a:spcAft>
                  <a:spcPts val="0"/>
                </a:spcAft>
                <a:buClr>
                  <a:srgbClr val="007DB8"/>
                </a:buClr>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Calibri" panose="020F0502020204030204" pitchFamily="34" charset="0"/>
                </a:rPr>
                <a:t>Sync</a:t>
              </a:r>
            </a:p>
          </p:txBody>
        </p:sp>
        <p:sp>
          <p:nvSpPr>
            <p:cNvPr id="217" name="TextBox 216">
              <a:extLst>
                <a:ext uri="{FF2B5EF4-FFF2-40B4-BE49-F238E27FC236}">
                  <a16:creationId xmlns:a16="http://schemas.microsoft.com/office/drawing/2014/main" id="{ECA3BEC7-7025-1CC2-D136-A93D242E81BC}"/>
                </a:ext>
              </a:extLst>
            </p:cNvPr>
            <p:cNvSpPr txBox="1"/>
            <p:nvPr/>
          </p:nvSpPr>
          <p:spPr>
            <a:xfrm>
              <a:off x="5239272" y="3491252"/>
              <a:ext cx="2491259" cy="564778"/>
            </a:xfrm>
            <a:prstGeom prst="rect">
              <a:avLst/>
            </a:prstGeom>
          </p:spPr>
          <p:txBody>
            <a:bodyPr wrap="square" lIns="0" tIns="0" rIns="0" bIns="0" rtlCol="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Automated</a:t>
              </a: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Data Isolation</a:t>
              </a:r>
            </a:p>
          </p:txBody>
        </p:sp>
        <p:sp>
          <p:nvSpPr>
            <p:cNvPr id="218" name="Oval 217">
              <a:extLst>
                <a:ext uri="{FF2B5EF4-FFF2-40B4-BE49-F238E27FC236}">
                  <a16:creationId xmlns:a16="http://schemas.microsoft.com/office/drawing/2014/main" id="{BE19CB29-2127-BDC2-BC19-7C5F1E8C756B}"/>
                </a:ext>
              </a:extLst>
            </p:cNvPr>
            <p:cNvSpPr/>
            <p:nvPr/>
          </p:nvSpPr>
          <p:spPr>
            <a:xfrm>
              <a:off x="6319238" y="2614567"/>
              <a:ext cx="155301" cy="155300"/>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19" name="Oval 218">
              <a:extLst>
                <a:ext uri="{FF2B5EF4-FFF2-40B4-BE49-F238E27FC236}">
                  <a16:creationId xmlns:a16="http://schemas.microsoft.com/office/drawing/2014/main" id="{07275D20-44C0-F452-2A8D-CE9CF44A4B7E}"/>
                </a:ext>
              </a:extLst>
            </p:cNvPr>
            <p:cNvSpPr/>
            <p:nvPr/>
          </p:nvSpPr>
          <p:spPr>
            <a:xfrm>
              <a:off x="6086150" y="2706467"/>
              <a:ext cx="155301" cy="155300"/>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20" name="Oval 219">
              <a:extLst>
                <a:ext uri="{FF2B5EF4-FFF2-40B4-BE49-F238E27FC236}">
                  <a16:creationId xmlns:a16="http://schemas.microsoft.com/office/drawing/2014/main" id="{5B0AD85F-20F1-A9C9-ABCC-0134F701DD24}"/>
                </a:ext>
              </a:extLst>
            </p:cNvPr>
            <p:cNvSpPr/>
            <p:nvPr/>
          </p:nvSpPr>
          <p:spPr>
            <a:xfrm>
              <a:off x="5994368" y="2938447"/>
              <a:ext cx="155300" cy="155300"/>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21" name="Oval 220">
              <a:extLst>
                <a:ext uri="{FF2B5EF4-FFF2-40B4-BE49-F238E27FC236}">
                  <a16:creationId xmlns:a16="http://schemas.microsoft.com/office/drawing/2014/main" id="{2268479C-DA39-CF7C-374D-0F6BDE7D0BEA}"/>
                </a:ext>
              </a:extLst>
            </p:cNvPr>
            <p:cNvSpPr/>
            <p:nvPr/>
          </p:nvSpPr>
          <p:spPr>
            <a:xfrm>
              <a:off x="6086150" y="3166250"/>
              <a:ext cx="155301" cy="155300"/>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22" name="Oval 221">
              <a:extLst>
                <a:ext uri="{FF2B5EF4-FFF2-40B4-BE49-F238E27FC236}">
                  <a16:creationId xmlns:a16="http://schemas.microsoft.com/office/drawing/2014/main" id="{6BFCE272-3034-FC80-13AC-871772F0BED4}"/>
                </a:ext>
              </a:extLst>
            </p:cNvPr>
            <p:cNvSpPr/>
            <p:nvPr/>
          </p:nvSpPr>
          <p:spPr>
            <a:xfrm>
              <a:off x="6319238" y="3259826"/>
              <a:ext cx="155301" cy="155300"/>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23" name="Oval 222">
              <a:extLst>
                <a:ext uri="{FF2B5EF4-FFF2-40B4-BE49-F238E27FC236}">
                  <a16:creationId xmlns:a16="http://schemas.microsoft.com/office/drawing/2014/main" id="{C4F13080-FC1F-B563-F0A6-379F37043858}"/>
                </a:ext>
              </a:extLst>
            </p:cNvPr>
            <p:cNvSpPr/>
            <p:nvPr/>
          </p:nvSpPr>
          <p:spPr>
            <a:xfrm>
              <a:off x="6545103" y="3166250"/>
              <a:ext cx="155301" cy="155300"/>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24" name="Oval 223">
              <a:extLst>
                <a:ext uri="{FF2B5EF4-FFF2-40B4-BE49-F238E27FC236}">
                  <a16:creationId xmlns:a16="http://schemas.microsoft.com/office/drawing/2014/main" id="{07371F89-931A-305A-E120-DC51DFC3AFE8}"/>
                </a:ext>
              </a:extLst>
            </p:cNvPr>
            <p:cNvSpPr/>
            <p:nvPr/>
          </p:nvSpPr>
          <p:spPr>
            <a:xfrm>
              <a:off x="6641429" y="2938447"/>
              <a:ext cx="155300" cy="155300"/>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25" name="Oval 224">
              <a:extLst>
                <a:ext uri="{FF2B5EF4-FFF2-40B4-BE49-F238E27FC236}">
                  <a16:creationId xmlns:a16="http://schemas.microsoft.com/office/drawing/2014/main" id="{3DA37C6F-B3E0-C52A-FD3F-6BDFDEC76FC6}"/>
                </a:ext>
              </a:extLst>
            </p:cNvPr>
            <p:cNvSpPr/>
            <p:nvPr/>
          </p:nvSpPr>
          <p:spPr>
            <a:xfrm>
              <a:off x="6544369" y="2710763"/>
              <a:ext cx="155301" cy="155300"/>
            </a:xfrm>
            <a:prstGeom prst="ellipse">
              <a:avLst/>
            </a:prstGeom>
            <a:solidFill>
              <a:schemeClr val="tx2"/>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26" name="Oval 225">
              <a:extLst>
                <a:ext uri="{FF2B5EF4-FFF2-40B4-BE49-F238E27FC236}">
                  <a16:creationId xmlns:a16="http://schemas.microsoft.com/office/drawing/2014/main" id="{DB224AD4-B3EC-CE1C-F3AC-67D9AED1AE5A}"/>
                </a:ext>
              </a:extLst>
            </p:cNvPr>
            <p:cNvSpPr/>
            <p:nvPr/>
          </p:nvSpPr>
          <p:spPr>
            <a:xfrm>
              <a:off x="6280316" y="2899526"/>
              <a:ext cx="233144" cy="233144"/>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cxnSp>
          <p:nvCxnSpPr>
            <p:cNvPr id="227" name="Straight Connector 226">
              <a:extLst>
                <a:ext uri="{FF2B5EF4-FFF2-40B4-BE49-F238E27FC236}">
                  <a16:creationId xmlns:a16="http://schemas.microsoft.com/office/drawing/2014/main" id="{8B5B09FC-0065-2EC5-50C1-A1859C8DB85F}"/>
                </a:ext>
              </a:extLst>
            </p:cNvPr>
            <p:cNvCxnSpPr>
              <a:stCxn id="219" idx="5"/>
              <a:endCxn id="226" idx="1"/>
            </p:cNvCxnSpPr>
            <p:nvPr/>
          </p:nvCxnSpPr>
          <p:spPr>
            <a:xfrm>
              <a:off x="6218708" y="2839023"/>
              <a:ext cx="95751" cy="94645"/>
            </a:xfrm>
            <a:prstGeom prst="lin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cxnSp>
        <p:cxnSp>
          <p:nvCxnSpPr>
            <p:cNvPr id="228" name="Straight Connector 227">
              <a:extLst>
                <a:ext uri="{FF2B5EF4-FFF2-40B4-BE49-F238E27FC236}">
                  <a16:creationId xmlns:a16="http://schemas.microsoft.com/office/drawing/2014/main" id="{9D280060-D17F-6F22-3511-0B4E0B425D40}"/>
                </a:ext>
              </a:extLst>
            </p:cNvPr>
            <p:cNvCxnSpPr>
              <a:stCxn id="220" idx="6"/>
              <a:endCxn id="226" idx="2"/>
            </p:cNvCxnSpPr>
            <p:nvPr/>
          </p:nvCxnSpPr>
          <p:spPr>
            <a:xfrm>
              <a:off x="6149668" y="3016097"/>
              <a:ext cx="130648" cy="1"/>
            </a:xfrm>
            <a:prstGeom prst="lin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cxnSp>
        <p:cxnSp>
          <p:nvCxnSpPr>
            <p:cNvPr id="229" name="Straight Connector 228">
              <a:extLst>
                <a:ext uri="{FF2B5EF4-FFF2-40B4-BE49-F238E27FC236}">
                  <a16:creationId xmlns:a16="http://schemas.microsoft.com/office/drawing/2014/main" id="{5E7AAD0F-3755-0352-1319-34832428F51E}"/>
                </a:ext>
              </a:extLst>
            </p:cNvPr>
            <p:cNvCxnSpPr>
              <a:stCxn id="226" idx="3"/>
              <a:endCxn id="221" idx="7"/>
            </p:cNvCxnSpPr>
            <p:nvPr/>
          </p:nvCxnSpPr>
          <p:spPr>
            <a:xfrm flipH="1">
              <a:off x="6218708" y="3098526"/>
              <a:ext cx="95751" cy="90467"/>
            </a:xfrm>
            <a:prstGeom prst="lin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cxnSp>
        <p:cxnSp>
          <p:nvCxnSpPr>
            <p:cNvPr id="230" name="Straight Connector 229">
              <a:extLst>
                <a:ext uri="{FF2B5EF4-FFF2-40B4-BE49-F238E27FC236}">
                  <a16:creationId xmlns:a16="http://schemas.microsoft.com/office/drawing/2014/main" id="{7EE278DD-ABEA-645C-FA90-FCCF78FDA39F}"/>
                </a:ext>
              </a:extLst>
            </p:cNvPr>
            <p:cNvCxnSpPr>
              <a:stCxn id="226" idx="4"/>
              <a:endCxn id="222" idx="0"/>
            </p:cNvCxnSpPr>
            <p:nvPr/>
          </p:nvCxnSpPr>
          <p:spPr>
            <a:xfrm flipH="1">
              <a:off x="6396887" y="3132669"/>
              <a:ext cx="1" cy="127158"/>
            </a:xfrm>
            <a:prstGeom prst="lin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cxnSp>
        <p:cxnSp>
          <p:nvCxnSpPr>
            <p:cNvPr id="231" name="Straight Connector 230">
              <a:extLst>
                <a:ext uri="{FF2B5EF4-FFF2-40B4-BE49-F238E27FC236}">
                  <a16:creationId xmlns:a16="http://schemas.microsoft.com/office/drawing/2014/main" id="{FC2B2B69-956D-E1F8-E513-CA3070F90A19}"/>
                </a:ext>
              </a:extLst>
            </p:cNvPr>
            <p:cNvCxnSpPr>
              <a:stCxn id="226" idx="5"/>
              <a:endCxn id="223" idx="1"/>
            </p:cNvCxnSpPr>
            <p:nvPr/>
          </p:nvCxnSpPr>
          <p:spPr>
            <a:xfrm>
              <a:off x="6479317" y="3098526"/>
              <a:ext cx="88529" cy="90467"/>
            </a:xfrm>
            <a:prstGeom prst="lin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cxnSp>
        <p:cxnSp>
          <p:nvCxnSpPr>
            <p:cNvPr id="232" name="Straight Connector 231">
              <a:extLst>
                <a:ext uri="{FF2B5EF4-FFF2-40B4-BE49-F238E27FC236}">
                  <a16:creationId xmlns:a16="http://schemas.microsoft.com/office/drawing/2014/main" id="{0BBAB0F1-F4BB-4453-6F6A-A60CDF4134F6}"/>
                </a:ext>
              </a:extLst>
            </p:cNvPr>
            <p:cNvCxnSpPr>
              <a:stCxn id="226" idx="6"/>
              <a:endCxn id="224" idx="2"/>
            </p:cNvCxnSpPr>
            <p:nvPr/>
          </p:nvCxnSpPr>
          <p:spPr>
            <a:xfrm flipV="1">
              <a:off x="6513460" y="3016097"/>
              <a:ext cx="127969" cy="1"/>
            </a:xfrm>
            <a:prstGeom prst="lin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cxnSp>
        <p:cxnSp>
          <p:nvCxnSpPr>
            <p:cNvPr id="233" name="Straight Connector 232">
              <a:extLst>
                <a:ext uri="{FF2B5EF4-FFF2-40B4-BE49-F238E27FC236}">
                  <a16:creationId xmlns:a16="http://schemas.microsoft.com/office/drawing/2014/main" id="{E66DD642-8C5C-05CB-EB00-497050F14749}"/>
                </a:ext>
              </a:extLst>
            </p:cNvPr>
            <p:cNvCxnSpPr>
              <a:stCxn id="218" idx="4"/>
              <a:endCxn id="226" idx="0"/>
            </p:cNvCxnSpPr>
            <p:nvPr/>
          </p:nvCxnSpPr>
          <p:spPr>
            <a:xfrm>
              <a:off x="6396887" y="2769867"/>
              <a:ext cx="1" cy="129659"/>
            </a:xfrm>
            <a:prstGeom prst="lin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234" name="Group 233">
            <a:extLst>
              <a:ext uri="{FF2B5EF4-FFF2-40B4-BE49-F238E27FC236}">
                <a16:creationId xmlns:a16="http://schemas.microsoft.com/office/drawing/2014/main" id="{5E16D06B-A610-A74D-0F18-F75AA5709228}"/>
              </a:ext>
            </a:extLst>
          </p:cNvPr>
          <p:cNvGrpSpPr/>
          <p:nvPr/>
        </p:nvGrpSpPr>
        <p:grpSpPr>
          <a:xfrm>
            <a:off x="7900949" y="3212110"/>
            <a:ext cx="1603733" cy="821335"/>
            <a:chOff x="8128152" y="3665249"/>
            <a:chExt cx="2029543" cy="1048678"/>
          </a:xfrm>
        </p:grpSpPr>
        <p:grpSp>
          <p:nvGrpSpPr>
            <p:cNvPr id="235" name="Group 234">
              <a:extLst>
                <a:ext uri="{FF2B5EF4-FFF2-40B4-BE49-F238E27FC236}">
                  <a16:creationId xmlns:a16="http://schemas.microsoft.com/office/drawing/2014/main" id="{9A830930-C3A5-C108-10F0-F3F40C719479}"/>
                </a:ext>
              </a:extLst>
            </p:cNvPr>
            <p:cNvGrpSpPr/>
            <p:nvPr/>
          </p:nvGrpSpPr>
          <p:grpSpPr>
            <a:xfrm>
              <a:off x="8128152" y="3665249"/>
              <a:ext cx="1048678" cy="1048678"/>
              <a:chOff x="8128152" y="3665249"/>
              <a:chExt cx="1048678" cy="1048678"/>
            </a:xfrm>
          </p:grpSpPr>
          <p:sp>
            <p:nvSpPr>
              <p:cNvPr id="239" name="Oval 238">
                <a:extLst>
                  <a:ext uri="{FF2B5EF4-FFF2-40B4-BE49-F238E27FC236}">
                    <a16:creationId xmlns:a16="http://schemas.microsoft.com/office/drawing/2014/main" id="{C56778CA-2D64-CF61-4F19-ADAD20B9E398}"/>
                  </a:ext>
                </a:extLst>
              </p:cNvPr>
              <p:cNvSpPr/>
              <p:nvPr/>
            </p:nvSpPr>
            <p:spPr>
              <a:xfrm>
                <a:off x="8128152" y="3665249"/>
                <a:ext cx="1048678" cy="1048678"/>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a:ea typeface="+mn-ea"/>
                  <a:cs typeface="+mn-cs"/>
                </a:endParaRPr>
              </a:p>
            </p:txBody>
          </p:sp>
          <p:grpSp>
            <p:nvGrpSpPr>
              <p:cNvPr id="240" name="Group 239">
                <a:extLst>
                  <a:ext uri="{FF2B5EF4-FFF2-40B4-BE49-F238E27FC236}">
                    <a16:creationId xmlns:a16="http://schemas.microsoft.com/office/drawing/2014/main" id="{C2AFB372-541A-0049-242B-B49C9DB60CCE}"/>
                  </a:ext>
                </a:extLst>
              </p:cNvPr>
              <p:cNvGrpSpPr/>
              <p:nvPr/>
            </p:nvGrpSpPr>
            <p:grpSpPr>
              <a:xfrm>
                <a:off x="8327898" y="3868142"/>
                <a:ext cx="761718" cy="603331"/>
                <a:chOff x="8327898" y="3868142"/>
                <a:chExt cx="761718" cy="603331"/>
              </a:xfrm>
            </p:grpSpPr>
            <p:grpSp>
              <p:nvGrpSpPr>
                <p:cNvPr id="241" name="Group 240">
                  <a:extLst>
                    <a:ext uri="{FF2B5EF4-FFF2-40B4-BE49-F238E27FC236}">
                      <a16:creationId xmlns:a16="http://schemas.microsoft.com/office/drawing/2014/main" id="{828F8767-87B8-D9A9-D9CF-219C11967372}"/>
                    </a:ext>
                  </a:extLst>
                </p:cNvPr>
                <p:cNvGrpSpPr/>
                <p:nvPr/>
              </p:nvGrpSpPr>
              <p:grpSpPr>
                <a:xfrm>
                  <a:off x="8327898" y="3868142"/>
                  <a:ext cx="588587" cy="603331"/>
                  <a:chOff x="1556934" y="4151366"/>
                  <a:chExt cx="588587" cy="603331"/>
                </a:xfrm>
              </p:grpSpPr>
              <p:sp>
                <p:nvSpPr>
                  <p:cNvPr id="244" name="Freeform 308">
                    <a:extLst>
                      <a:ext uri="{FF2B5EF4-FFF2-40B4-BE49-F238E27FC236}">
                        <a16:creationId xmlns:a16="http://schemas.microsoft.com/office/drawing/2014/main" id="{5CA45FEB-CEF6-79A8-8982-78ABECA58FE6}"/>
                      </a:ext>
                    </a:extLst>
                  </p:cNvPr>
                  <p:cNvSpPr/>
                  <p:nvPr/>
                </p:nvSpPr>
                <p:spPr>
                  <a:xfrm>
                    <a:off x="1556934" y="4211473"/>
                    <a:ext cx="588587" cy="71872"/>
                  </a:xfrm>
                  <a:custGeom>
                    <a:avLst/>
                    <a:gdLst>
                      <a:gd name="connsiteX0" fmla="*/ 441370 w 441369"/>
                      <a:gd name="connsiteY0" fmla="*/ 0 h 53895"/>
                      <a:gd name="connsiteX1" fmla="*/ 220685 w 441369"/>
                      <a:gd name="connsiteY1" fmla="*/ 53896 h 53895"/>
                      <a:gd name="connsiteX2" fmla="*/ 0 w 441369"/>
                      <a:gd name="connsiteY2" fmla="*/ 0 h 53895"/>
                    </a:gdLst>
                    <a:ahLst/>
                    <a:cxnLst>
                      <a:cxn ang="0">
                        <a:pos x="connsiteX0" y="connsiteY0"/>
                      </a:cxn>
                      <a:cxn ang="0">
                        <a:pos x="connsiteX1" y="connsiteY1"/>
                      </a:cxn>
                      <a:cxn ang="0">
                        <a:pos x="connsiteX2" y="connsiteY2"/>
                      </a:cxn>
                    </a:cxnLst>
                    <a:rect l="l" t="t" r="r" b="b"/>
                    <a:pathLst>
                      <a:path w="441369" h="53895">
                        <a:moveTo>
                          <a:pt x="441370" y="0"/>
                        </a:moveTo>
                        <a:cubicBezTo>
                          <a:pt x="441370" y="24875"/>
                          <a:pt x="342508" y="53896"/>
                          <a:pt x="220685" y="53896"/>
                        </a:cubicBezTo>
                        <a:cubicBezTo>
                          <a:pt x="98862" y="53896"/>
                          <a:pt x="0" y="24875"/>
                          <a:pt x="0" y="0"/>
                        </a:cubicBezTo>
                      </a:path>
                    </a:pathLst>
                  </a:custGeom>
                  <a:noFill/>
                  <a:ln w="254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45" name="Freeform 309">
                    <a:extLst>
                      <a:ext uri="{FF2B5EF4-FFF2-40B4-BE49-F238E27FC236}">
                        <a16:creationId xmlns:a16="http://schemas.microsoft.com/office/drawing/2014/main" id="{34CE4251-3C31-0500-0E27-78FE4970CDA1}"/>
                      </a:ext>
                    </a:extLst>
                  </p:cNvPr>
                  <p:cNvSpPr/>
                  <p:nvPr/>
                </p:nvSpPr>
                <p:spPr>
                  <a:xfrm>
                    <a:off x="1556934" y="4362164"/>
                    <a:ext cx="518700" cy="71872"/>
                  </a:xfrm>
                  <a:custGeom>
                    <a:avLst/>
                    <a:gdLst>
                      <a:gd name="connsiteX0" fmla="*/ 388963 w 388962"/>
                      <a:gd name="connsiteY0" fmla="*/ 32848 h 53895"/>
                      <a:gd name="connsiteX1" fmla="*/ 220685 w 388962"/>
                      <a:gd name="connsiteY1" fmla="*/ 53896 h 53895"/>
                      <a:gd name="connsiteX2" fmla="*/ 0 w 388962"/>
                      <a:gd name="connsiteY2" fmla="*/ 0 h 53895"/>
                    </a:gdLst>
                    <a:ahLst/>
                    <a:cxnLst>
                      <a:cxn ang="0">
                        <a:pos x="connsiteX0" y="connsiteY0"/>
                      </a:cxn>
                      <a:cxn ang="0">
                        <a:pos x="connsiteX1" y="connsiteY1"/>
                      </a:cxn>
                      <a:cxn ang="0">
                        <a:pos x="connsiteX2" y="connsiteY2"/>
                      </a:cxn>
                    </a:cxnLst>
                    <a:rect l="l" t="t" r="r" b="b"/>
                    <a:pathLst>
                      <a:path w="388962" h="53895">
                        <a:moveTo>
                          <a:pt x="388963" y="32848"/>
                        </a:moveTo>
                        <a:cubicBezTo>
                          <a:pt x="348461" y="44966"/>
                          <a:pt x="288081" y="53896"/>
                          <a:pt x="220685" y="53896"/>
                        </a:cubicBezTo>
                        <a:cubicBezTo>
                          <a:pt x="98755" y="53896"/>
                          <a:pt x="0" y="24875"/>
                          <a:pt x="0" y="0"/>
                        </a:cubicBezTo>
                      </a:path>
                    </a:pathLst>
                  </a:custGeom>
                  <a:noFill/>
                  <a:ln w="254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46" name="Freeform 312">
                    <a:extLst>
                      <a:ext uri="{FF2B5EF4-FFF2-40B4-BE49-F238E27FC236}">
                        <a16:creationId xmlns:a16="http://schemas.microsoft.com/office/drawing/2014/main" id="{3F55D593-7DEE-0017-DBAF-92CB6F9CF2B8}"/>
                      </a:ext>
                    </a:extLst>
                  </p:cNvPr>
                  <p:cNvSpPr/>
                  <p:nvPr/>
                </p:nvSpPr>
                <p:spPr>
                  <a:xfrm>
                    <a:off x="1656166" y="4519092"/>
                    <a:ext cx="489355" cy="71872"/>
                  </a:xfrm>
                  <a:custGeom>
                    <a:avLst/>
                    <a:gdLst>
                      <a:gd name="connsiteX0" fmla="*/ 366958 w 366957"/>
                      <a:gd name="connsiteY0" fmla="*/ 0 h 53895"/>
                      <a:gd name="connsiteX1" fmla="*/ 146273 w 366957"/>
                      <a:gd name="connsiteY1" fmla="*/ 53896 h 53895"/>
                      <a:gd name="connsiteX2" fmla="*/ 0 w 366957"/>
                      <a:gd name="connsiteY2" fmla="*/ 38694 h 53895"/>
                    </a:gdLst>
                    <a:ahLst/>
                    <a:cxnLst>
                      <a:cxn ang="0">
                        <a:pos x="connsiteX0" y="connsiteY0"/>
                      </a:cxn>
                      <a:cxn ang="0">
                        <a:pos x="connsiteX1" y="connsiteY1"/>
                      </a:cxn>
                      <a:cxn ang="0">
                        <a:pos x="connsiteX2" y="connsiteY2"/>
                      </a:cxn>
                    </a:cxnLst>
                    <a:rect l="l" t="t" r="r" b="b"/>
                    <a:pathLst>
                      <a:path w="366957" h="53895">
                        <a:moveTo>
                          <a:pt x="366958" y="0"/>
                        </a:moveTo>
                        <a:cubicBezTo>
                          <a:pt x="366958" y="24875"/>
                          <a:pt x="268096" y="53896"/>
                          <a:pt x="146273" y="53896"/>
                        </a:cubicBezTo>
                        <a:cubicBezTo>
                          <a:pt x="90145" y="53896"/>
                          <a:pt x="39013" y="47730"/>
                          <a:pt x="0" y="38694"/>
                        </a:cubicBezTo>
                      </a:path>
                    </a:pathLst>
                  </a:custGeom>
                  <a:noFill/>
                  <a:ln w="254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47" name="Freeform 319">
                    <a:extLst>
                      <a:ext uri="{FF2B5EF4-FFF2-40B4-BE49-F238E27FC236}">
                        <a16:creationId xmlns:a16="http://schemas.microsoft.com/office/drawing/2014/main" id="{25E601C6-72FD-847F-A4A0-60B651660966}"/>
                      </a:ext>
                    </a:extLst>
                  </p:cNvPr>
                  <p:cNvSpPr/>
                  <p:nvPr/>
                </p:nvSpPr>
                <p:spPr>
                  <a:xfrm>
                    <a:off x="1556934" y="4151366"/>
                    <a:ext cx="588587" cy="603331"/>
                  </a:xfrm>
                  <a:custGeom>
                    <a:avLst/>
                    <a:gdLst>
                      <a:gd name="connsiteX0" fmla="*/ 441370 w 441369"/>
                      <a:gd name="connsiteY0" fmla="*/ 398530 h 452425"/>
                      <a:gd name="connsiteX1" fmla="*/ 220685 w 441369"/>
                      <a:gd name="connsiteY1" fmla="*/ 452425 h 452425"/>
                      <a:gd name="connsiteX2" fmla="*/ 0 w 441369"/>
                      <a:gd name="connsiteY2" fmla="*/ 398530 h 452425"/>
                      <a:gd name="connsiteX3" fmla="*/ 0 w 441369"/>
                      <a:gd name="connsiteY3" fmla="*/ 45072 h 452425"/>
                      <a:gd name="connsiteX4" fmla="*/ 220685 w 441369"/>
                      <a:gd name="connsiteY4" fmla="*/ 0 h 452425"/>
                      <a:gd name="connsiteX5" fmla="*/ 441370 w 441369"/>
                      <a:gd name="connsiteY5" fmla="*/ 45072 h 452425"/>
                      <a:gd name="connsiteX6" fmla="*/ 441370 w 441369"/>
                      <a:gd name="connsiteY6" fmla="*/ 398530 h 4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69" h="452425">
                        <a:moveTo>
                          <a:pt x="441370" y="398530"/>
                        </a:moveTo>
                        <a:cubicBezTo>
                          <a:pt x="441370" y="423405"/>
                          <a:pt x="342508" y="452425"/>
                          <a:pt x="220685" y="452425"/>
                        </a:cubicBezTo>
                        <a:cubicBezTo>
                          <a:pt x="98862" y="452425"/>
                          <a:pt x="0" y="423405"/>
                          <a:pt x="0" y="398530"/>
                        </a:cubicBezTo>
                        <a:lnTo>
                          <a:pt x="0" y="45072"/>
                        </a:lnTo>
                        <a:cubicBezTo>
                          <a:pt x="0" y="20198"/>
                          <a:pt x="98862" y="0"/>
                          <a:pt x="220685" y="0"/>
                        </a:cubicBezTo>
                        <a:cubicBezTo>
                          <a:pt x="342508" y="0"/>
                          <a:pt x="441370" y="20198"/>
                          <a:pt x="441370" y="45072"/>
                        </a:cubicBezTo>
                        <a:lnTo>
                          <a:pt x="441370" y="398530"/>
                        </a:lnTo>
                        <a:close/>
                      </a:path>
                    </a:pathLst>
                  </a:custGeom>
                  <a:noFill/>
                  <a:ln w="381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grpSp>
            <p:pic>
              <p:nvPicPr>
                <p:cNvPr id="242" name="Graphic 241">
                  <a:extLst>
                    <a:ext uri="{FF2B5EF4-FFF2-40B4-BE49-F238E27FC236}">
                      <a16:creationId xmlns:a16="http://schemas.microsoft.com/office/drawing/2014/main" id="{233210D4-6B55-50F7-B285-357E3ED8A3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42844" y="3989466"/>
                  <a:ext cx="346772" cy="396311"/>
                </a:xfrm>
                <a:prstGeom prst="rect">
                  <a:avLst/>
                </a:prstGeom>
              </p:spPr>
            </p:pic>
            <p:cxnSp>
              <p:nvCxnSpPr>
                <p:cNvPr id="243" name="Straight Connector 242">
                  <a:extLst>
                    <a:ext uri="{FF2B5EF4-FFF2-40B4-BE49-F238E27FC236}">
                      <a16:creationId xmlns:a16="http://schemas.microsoft.com/office/drawing/2014/main" id="{5E26F284-480C-64A3-14E5-6E34E73D4DAE}"/>
                    </a:ext>
                  </a:extLst>
                </p:cNvPr>
                <p:cNvCxnSpPr>
                  <a:cxnSpLocks/>
                </p:cNvCxnSpPr>
                <p:nvPr/>
              </p:nvCxnSpPr>
              <p:spPr>
                <a:xfrm>
                  <a:off x="8780944" y="4196012"/>
                  <a:ext cx="274320"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grpSp>
        <p:sp>
          <p:nvSpPr>
            <p:cNvPr id="237" name="TextBox 236">
              <a:extLst>
                <a:ext uri="{FF2B5EF4-FFF2-40B4-BE49-F238E27FC236}">
                  <a16:creationId xmlns:a16="http://schemas.microsoft.com/office/drawing/2014/main" id="{293B7B72-39E2-EFF3-2CBA-A365C0708CF4}"/>
                </a:ext>
              </a:extLst>
            </p:cNvPr>
            <p:cNvSpPr txBox="1"/>
            <p:nvPr/>
          </p:nvSpPr>
          <p:spPr>
            <a:xfrm>
              <a:off x="9376270" y="4238122"/>
              <a:ext cx="781425" cy="400827"/>
            </a:xfrm>
            <a:prstGeom prst="rect">
              <a:avLst/>
            </a:prstGeom>
            <a:noFill/>
          </p:spPr>
          <p:txBody>
            <a:bodyPr wrap="none" rtlCol="0">
              <a:spAutoFit/>
            </a:bodyPr>
            <a:lstStyle/>
            <a:p>
              <a:pPr marL="0" marR="0" lvl="0" indent="0" algn="l" defTabSz="685766" rtl="0" eaLnBrk="1" fontAlgn="auto" latinLnBrk="0" hangingPunct="1">
                <a:lnSpc>
                  <a:spcPct val="90000"/>
                </a:lnSpc>
                <a:spcBef>
                  <a:spcPts val="450"/>
                </a:spcBef>
                <a:spcAft>
                  <a:spcPts val="0"/>
                </a:spcAft>
                <a:buClr>
                  <a:srgbClr val="007DB8"/>
                </a:buClr>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Calibri" panose="020F0502020204030204" pitchFamily="34" charset="0"/>
                </a:rPr>
                <a:t>Lock</a:t>
              </a:r>
            </a:p>
          </p:txBody>
        </p:sp>
      </p:grpSp>
      <p:grpSp>
        <p:nvGrpSpPr>
          <p:cNvPr id="248" name="Group 247">
            <a:extLst>
              <a:ext uri="{FF2B5EF4-FFF2-40B4-BE49-F238E27FC236}">
                <a16:creationId xmlns:a16="http://schemas.microsoft.com/office/drawing/2014/main" id="{2A10D793-1314-3DAD-D14B-C17C44F32B3C}"/>
              </a:ext>
            </a:extLst>
          </p:cNvPr>
          <p:cNvGrpSpPr/>
          <p:nvPr/>
        </p:nvGrpSpPr>
        <p:grpSpPr>
          <a:xfrm>
            <a:off x="9640275" y="3245318"/>
            <a:ext cx="928186" cy="1203105"/>
            <a:chOff x="9867156" y="3524739"/>
            <a:chExt cx="937156" cy="1742659"/>
          </a:xfrm>
        </p:grpSpPr>
        <p:sp>
          <p:nvSpPr>
            <p:cNvPr id="249" name="Rectangle 248">
              <a:extLst>
                <a:ext uri="{FF2B5EF4-FFF2-40B4-BE49-F238E27FC236}">
                  <a16:creationId xmlns:a16="http://schemas.microsoft.com/office/drawing/2014/main" id="{69ACAC16-015A-436A-AA2B-FE6494E76A88}"/>
                </a:ext>
              </a:extLst>
            </p:cNvPr>
            <p:cNvSpPr/>
            <p:nvPr/>
          </p:nvSpPr>
          <p:spPr>
            <a:xfrm>
              <a:off x="10481583" y="5147986"/>
              <a:ext cx="322729" cy="65113"/>
            </a:xfrm>
            <a:prstGeom prst="rect">
              <a:avLst/>
            </a:prstGeom>
            <a:solidFill>
              <a:srgbClr val="0E2E7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a:ea typeface="+mn-ea"/>
                <a:cs typeface="+mn-cs"/>
              </a:endParaRPr>
            </a:p>
          </p:txBody>
        </p:sp>
        <p:cxnSp>
          <p:nvCxnSpPr>
            <p:cNvPr id="250" name="Straight Arrow Connector 249">
              <a:extLst>
                <a:ext uri="{FF2B5EF4-FFF2-40B4-BE49-F238E27FC236}">
                  <a16:creationId xmlns:a16="http://schemas.microsoft.com/office/drawing/2014/main" id="{06607F9D-D172-B2DA-A863-70D49633E14C}"/>
                </a:ext>
              </a:extLst>
            </p:cNvPr>
            <p:cNvCxnSpPr>
              <a:cxnSpLocks/>
            </p:cNvCxnSpPr>
            <p:nvPr/>
          </p:nvCxnSpPr>
          <p:spPr>
            <a:xfrm>
              <a:off x="10652779" y="3524739"/>
              <a:ext cx="0" cy="1742659"/>
            </a:xfrm>
            <a:prstGeom prst="straightConnector1">
              <a:avLst/>
            </a:prstGeom>
            <a:ln w="19050">
              <a:solidFill>
                <a:schemeClr val="accent3"/>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1" name="Straight Arrow Connector 250">
              <a:extLst>
                <a:ext uri="{FF2B5EF4-FFF2-40B4-BE49-F238E27FC236}">
                  <a16:creationId xmlns:a16="http://schemas.microsoft.com/office/drawing/2014/main" id="{A9AE0888-F94B-F2D2-19CE-712E48A0279B}"/>
                </a:ext>
              </a:extLst>
            </p:cNvPr>
            <p:cNvCxnSpPr>
              <a:cxnSpLocks/>
            </p:cNvCxnSpPr>
            <p:nvPr/>
          </p:nvCxnSpPr>
          <p:spPr>
            <a:xfrm>
              <a:off x="9867156" y="4183312"/>
              <a:ext cx="785623" cy="0"/>
            </a:xfrm>
            <a:prstGeom prst="straightConnector1">
              <a:avLst/>
            </a:prstGeom>
            <a:ln w="19050">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52" name="Group 251">
            <a:extLst>
              <a:ext uri="{FF2B5EF4-FFF2-40B4-BE49-F238E27FC236}">
                <a16:creationId xmlns:a16="http://schemas.microsoft.com/office/drawing/2014/main" id="{12A074D3-1DE3-6DF0-B1DD-D37EEE607C1C}"/>
              </a:ext>
            </a:extLst>
          </p:cNvPr>
          <p:cNvGrpSpPr/>
          <p:nvPr/>
        </p:nvGrpSpPr>
        <p:grpSpPr>
          <a:xfrm>
            <a:off x="9721742" y="2326931"/>
            <a:ext cx="2166681" cy="840793"/>
            <a:chOff x="8024117" y="2653225"/>
            <a:chExt cx="2166681" cy="1114193"/>
          </a:xfrm>
        </p:grpSpPr>
        <p:cxnSp>
          <p:nvCxnSpPr>
            <p:cNvPr id="253" name="Straight Arrow Connector 252">
              <a:extLst>
                <a:ext uri="{FF2B5EF4-FFF2-40B4-BE49-F238E27FC236}">
                  <a16:creationId xmlns:a16="http://schemas.microsoft.com/office/drawing/2014/main" id="{39B16D88-9777-0299-352C-50B25958199C}"/>
                </a:ext>
              </a:extLst>
            </p:cNvPr>
            <p:cNvCxnSpPr>
              <a:cxnSpLocks/>
            </p:cNvCxnSpPr>
            <p:nvPr/>
          </p:nvCxnSpPr>
          <p:spPr>
            <a:xfrm>
              <a:off x="8627479" y="3143759"/>
              <a:ext cx="0" cy="623659"/>
            </a:xfrm>
            <a:prstGeom prst="straightConnector1">
              <a:avLst/>
            </a:prstGeom>
            <a:ln w="19050">
              <a:solidFill>
                <a:schemeClr val="accent3"/>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60" name="TextBox 259">
              <a:extLst>
                <a:ext uri="{FF2B5EF4-FFF2-40B4-BE49-F238E27FC236}">
                  <a16:creationId xmlns:a16="http://schemas.microsoft.com/office/drawing/2014/main" id="{5197FF86-70C9-9E84-8C0B-DDBFC6FC6F2D}"/>
                </a:ext>
              </a:extLst>
            </p:cNvPr>
            <p:cNvSpPr txBox="1"/>
            <p:nvPr/>
          </p:nvSpPr>
          <p:spPr>
            <a:xfrm>
              <a:off x="9325901" y="3184388"/>
              <a:ext cx="864897" cy="416013"/>
            </a:xfrm>
            <a:prstGeom prst="rect">
              <a:avLst/>
            </a:prstGeom>
            <a:noFill/>
          </p:spPr>
          <p:txBody>
            <a:bodyPr wrap="none" rtlCol="0">
              <a:spAutoFit/>
            </a:bodyPr>
            <a:lstStyle/>
            <a:p>
              <a:pPr marL="0" marR="0" lvl="0" indent="0" algn="ctr" defTabSz="685766" rtl="0" eaLnBrk="1" fontAlgn="auto" latinLnBrk="0" hangingPunct="1">
                <a:lnSpc>
                  <a:spcPct val="90000"/>
                </a:lnSpc>
                <a:spcBef>
                  <a:spcPts val="0"/>
                </a:spcBef>
                <a:spcAft>
                  <a:spcPts val="0"/>
                </a:spcAft>
                <a:buClr>
                  <a:srgbClr val="007DB8"/>
                </a:buClr>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Calibri" panose="020F0502020204030204" pitchFamily="34" charset="0"/>
                </a:rPr>
                <a:t>Copy</a:t>
              </a:r>
            </a:p>
          </p:txBody>
        </p:sp>
        <p:grpSp>
          <p:nvGrpSpPr>
            <p:cNvPr id="255" name="Group 254">
              <a:extLst>
                <a:ext uri="{FF2B5EF4-FFF2-40B4-BE49-F238E27FC236}">
                  <a16:creationId xmlns:a16="http://schemas.microsoft.com/office/drawing/2014/main" id="{BD22E1FB-910E-0F19-57B3-116CF8F280DD}"/>
                </a:ext>
              </a:extLst>
            </p:cNvPr>
            <p:cNvGrpSpPr/>
            <p:nvPr/>
          </p:nvGrpSpPr>
          <p:grpSpPr>
            <a:xfrm>
              <a:off x="8024117" y="2653225"/>
              <a:ext cx="1159819" cy="491054"/>
              <a:chOff x="8024117" y="2653225"/>
              <a:chExt cx="1159819" cy="491054"/>
            </a:xfrm>
          </p:grpSpPr>
          <p:grpSp>
            <p:nvGrpSpPr>
              <p:cNvPr id="256" name="Group 255">
                <a:extLst>
                  <a:ext uri="{FF2B5EF4-FFF2-40B4-BE49-F238E27FC236}">
                    <a16:creationId xmlns:a16="http://schemas.microsoft.com/office/drawing/2014/main" id="{C86D2C8F-FF3E-305C-3943-198D6B80FC59}"/>
                  </a:ext>
                </a:extLst>
              </p:cNvPr>
              <p:cNvGrpSpPr/>
              <p:nvPr/>
            </p:nvGrpSpPr>
            <p:grpSpPr>
              <a:xfrm>
                <a:off x="8095366" y="2653225"/>
                <a:ext cx="1018474" cy="325276"/>
                <a:chOff x="12335644" y="2950449"/>
                <a:chExt cx="892117" cy="284920"/>
              </a:xfrm>
            </p:grpSpPr>
            <p:pic>
              <p:nvPicPr>
                <p:cNvPr id="258" name="Graphic 257">
                  <a:extLst>
                    <a:ext uri="{FF2B5EF4-FFF2-40B4-BE49-F238E27FC236}">
                      <a16:creationId xmlns:a16="http://schemas.microsoft.com/office/drawing/2014/main" id="{E6BB8396-85DF-49CB-9259-2A76A88625B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335644" y="2950449"/>
                  <a:ext cx="378410" cy="284920"/>
                </a:xfrm>
                <a:prstGeom prst="rect">
                  <a:avLst/>
                </a:prstGeom>
              </p:spPr>
            </p:pic>
            <p:pic>
              <p:nvPicPr>
                <p:cNvPr id="259" name="Graphic 258">
                  <a:extLst>
                    <a:ext uri="{FF2B5EF4-FFF2-40B4-BE49-F238E27FC236}">
                      <a16:creationId xmlns:a16="http://schemas.microsoft.com/office/drawing/2014/main" id="{CD2D182E-DB54-2843-23C9-BC17445CB0F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849351" y="2950449"/>
                  <a:ext cx="378410" cy="284920"/>
                </a:xfrm>
                <a:prstGeom prst="rect">
                  <a:avLst/>
                </a:prstGeom>
              </p:spPr>
            </p:pic>
          </p:grpSp>
          <p:cxnSp>
            <p:nvCxnSpPr>
              <p:cNvPr id="257" name="Straight Connector 256">
                <a:extLst>
                  <a:ext uri="{FF2B5EF4-FFF2-40B4-BE49-F238E27FC236}">
                    <a16:creationId xmlns:a16="http://schemas.microsoft.com/office/drawing/2014/main" id="{9E155E00-97CC-23D3-A618-06AA179A3FF7}"/>
                  </a:ext>
                </a:extLst>
              </p:cNvPr>
              <p:cNvCxnSpPr/>
              <p:nvPr/>
            </p:nvCxnSpPr>
            <p:spPr>
              <a:xfrm>
                <a:off x="8024117" y="3144279"/>
                <a:ext cx="1159819" cy="0"/>
              </a:xfrm>
              <a:prstGeom prst="line">
                <a:avLst/>
              </a:prstGeom>
              <a:ln w="19050">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cxnSp>
        <p:nvCxnSpPr>
          <p:cNvPr id="262" name="Straight Arrow Connector 261">
            <a:extLst>
              <a:ext uri="{FF2B5EF4-FFF2-40B4-BE49-F238E27FC236}">
                <a16:creationId xmlns:a16="http://schemas.microsoft.com/office/drawing/2014/main" id="{6B299437-4A60-DC31-83AF-BB2EC9A4180D}"/>
              </a:ext>
            </a:extLst>
          </p:cNvPr>
          <p:cNvCxnSpPr>
            <a:cxnSpLocks/>
            <a:endCxn id="351" idx="1"/>
          </p:cNvCxnSpPr>
          <p:nvPr/>
        </p:nvCxnSpPr>
        <p:spPr>
          <a:xfrm flipH="1">
            <a:off x="4738703" y="4862832"/>
            <a:ext cx="813981" cy="15807"/>
          </a:xfrm>
          <a:prstGeom prst="straightConnector1">
            <a:avLst/>
          </a:prstGeom>
          <a:ln w="19050">
            <a:solidFill>
              <a:schemeClr val="bg1">
                <a:lumMod val="60000"/>
                <a:lumOff val="40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63" name="Straight Arrow Connector 262">
            <a:extLst>
              <a:ext uri="{FF2B5EF4-FFF2-40B4-BE49-F238E27FC236}">
                <a16:creationId xmlns:a16="http://schemas.microsoft.com/office/drawing/2014/main" id="{60F2FF53-BA21-0EDC-C8A7-A2BCBD5414C4}"/>
              </a:ext>
            </a:extLst>
          </p:cNvPr>
          <p:cNvCxnSpPr>
            <a:cxnSpLocks/>
          </p:cNvCxnSpPr>
          <p:nvPr/>
        </p:nvCxnSpPr>
        <p:spPr>
          <a:xfrm flipH="1">
            <a:off x="6468161" y="4862838"/>
            <a:ext cx="1877883" cy="18127"/>
          </a:xfrm>
          <a:prstGeom prst="straightConnector1">
            <a:avLst/>
          </a:prstGeom>
          <a:ln w="19050" cap="flat" cmpd="sng" algn="ctr">
            <a:solidFill>
              <a:srgbClr val="58A5E6"/>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64" name="Straight Arrow Connector 263">
            <a:extLst>
              <a:ext uri="{FF2B5EF4-FFF2-40B4-BE49-F238E27FC236}">
                <a16:creationId xmlns:a16="http://schemas.microsoft.com/office/drawing/2014/main" id="{6A5A012B-5BF0-9459-43CA-43FBA6ACDE7B}"/>
              </a:ext>
            </a:extLst>
          </p:cNvPr>
          <p:cNvCxnSpPr>
            <a:cxnSpLocks/>
          </p:cNvCxnSpPr>
          <p:nvPr/>
        </p:nvCxnSpPr>
        <p:spPr>
          <a:xfrm flipV="1">
            <a:off x="8346045" y="4165970"/>
            <a:ext cx="0" cy="699788"/>
          </a:xfrm>
          <a:prstGeom prst="straightConnector1">
            <a:avLst/>
          </a:prstGeom>
          <a:ln w="19050">
            <a:solidFill>
              <a:schemeClr val="bg1">
                <a:lumMod val="60000"/>
                <a:lumOff val="4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5" name="TextBox 264">
            <a:extLst>
              <a:ext uri="{FF2B5EF4-FFF2-40B4-BE49-F238E27FC236}">
                <a16:creationId xmlns:a16="http://schemas.microsoft.com/office/drawing/2014/main" id="{8457284C-A58A-8CE5-7A1F-D11F6CFDAA13}"/>
              </a:ext>
            </a:extLst>
          </p:cNvPr>
          <p:cNvSpPr txBox="1"/>
          <p:nvPr/>
        </p:nvSpPr>
        <p:spPr>
          <a:xfrm>
            <a:off x="5619603" y="5246464"/>
            <a:ext cx="1043876" cy="369332"/>
          </a:xfrm>
          <a:prstGeom prst="rect">
            <a:avLst/>
          </a:prstGeom>
        </p:spPr>
        <p:txBody>
          <a:bodyPr wrap="none" rtlCol="0">
            <a:spAutoFit/>
          </a:bodyPr>
          <a:lstStyle/>
          <a:p>
            <a:pPr marL="0" marR="0" lvl="0" indent="0" algn="l" defTabSz="685766" rtl="0" eaLnBrk="1" fontAlgn="auto" latinLnBrk="0" hangingPunct="1">
              <a:lnSpc>
                <a:spcPct val="100000"/>
              </a:lnSpc>
              <a:spcBef>
                <a:spcPts val="0"/>
              </a:spcBef>
              <a:spcAft>
                <a:spcPts val="0"/>
              </a:spcAft>
              <a:buClr>
                <a:srgbClr val="007DB8"/>
              </a:buClr>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Calibri" panose="020F0502020204030204" pitchFamily="34" charset="0"/>
              </a:rPr>
              <a:t>Recover</a:t>
            </a:r>
          </a:p>
        </p:txBody>
      </p:sp>
      <p:grpSp>
        <p:nvGrpSpPr>
          <p:cNvPr id="266" name="Group 265">
            <a:extLst>
              <a:ext uri="{FF2B5EF4-FFF2-40B4-BE49-F238E27FC236}">
                <a16:creationId xmlns:a16="http://schemas.microsoft.com/office/drawing/2014/main" id="{34110BB9-57AC-E44D-8F48-32D3D7485EFE}"/>
              </a:ext>
            </a:extLst>
          </p:cNvPr>
          <p:cNvGrpSpPr/>
          <p:nvPr/>
        </p:nvGrpSpPr>
        <p:grpSpPr>
          <a:xfrm>
            <a:off x="5691656" y="4518243"/>
            <a:ext cx="693633" cy="735931"/>
            <a:chOff x="6167963" y="4077584"/>
            <a:chExt cx="742204" cy="791684"/>
          </a:xfrm>
        </p:grpSpPr>
        <p:pic>
          <p:nvPicPr>
            <p:cNvPr id="267" name="Graphic 266">
              <a:extLst>
                <a:ext uri="{FF2B5EF4-FFF2-40B4-BE49-F238E27FC236}">
                  <a16:creationId xmlns:a16="http://schemas.microsoft.com/office/drawing/2014/main" id="{4AC76AE8-99E0-0DF0-593B-98A7F1357D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67963" y="4077584"/>
              <a:ext cx="742204" cy="791684"/>
            </a:xfrm>
            <a:prstGeom prst="rect">
              <a:avLst/>
            </a:prstGeom>
          </p:spPr>
        </p:pic>
        <p:grpSp>
          <p:nvGrpSpPr>
            <p:cNvPr id="268" name="Graphic 164">
              <a:extLst>
                <a:ext uri="{FF2B5EF4-FFF2-40B4-BE49-F238E27FC236}">
                  <a16:creationId xmlns:a16="http://schemas.microsoft.com/office/drawing/2014/main" id="{28481175-8D01-1D56-3CED-EAED5607621B}"/>
                </a:ext>
              </a:extLst>
            </p:cNvPr>
            <p:cNvGrpSpPr/>
            <p:nvPr/>
          </p:nvGrpSpPr>
          <p:grpSpPr>
            <a:xfrm>
              <a:off x="6364054" y="4252470"/>
              <a:ext cx="368671" cy="377907"/>
              <a:chOff x="1574424" y="4458287"/>
              <a:chExt cx="441369" cy="452425"/>
            </a:xfrm>
            <a:noFill/>
          </p:grpSpPr>
          <p:sp>
            <p:nvSpPr>
              <p:cNvPr id="269" name="Freeform 34">
                <a:extLst>
                  <a:ext uri="{FF2B5EF4-FFF2-40B4-BE49-F238E27FC236}">
                    <a16:creationId xmlns:a16="http://schemas.microsoft.com/office/drawing/2014/main" id="{42AF61BC-CEAE-43F9-4ED5-ACE378BCF08F}"/>
                  </a:ext>
                </a:extLst>
              </p:cNvPr>
              <p:cNvSpPr/>
              <p:nvPr/>
            </p:nvSpPr>
            <p:spPr>
              <a:xfrm>
                <a:off x="1574424" y="4503360"/>
                <a:ext cx="441369" cy="53895"/>
              </a:xfrm>
              <a:custGeom>
                <a:avLst/>
                <a:gdLst>
                  <a:gd name="connsiteX0" fmla="*/ 441370 w 441369"/>
                  <a:gd name="connsiteY0" fmla="*/ 0 h 53895"/>
                  <a:gd name="connsiteX1" fmla="*/ 220685 w 441369"/>
                  <a:gd name="connsiteY1" fmla="*/ 53896 h 53895"/>
                  <a:gd name="connsiteX2" fmla="*/ 0 w 441369"/>
                  <a:gd name="connsiteY2" fmla="*/ 0 h 53895"/>
                </a:gdLst>
                <a:ahLst/>
                <a:cxnLst>
                  <a:cxn ang="0">
                    <a:pos x="connsiteX0" y="connsiteY0"/>
                  </a:cxn>
                  <a:cxn ang="0">
                    <a:pos x="connsiteX1" y="connsiteY1"/>
                  </a:cxn>
                  <a:cxn ang="0">
                    <a:pos x="connsiteX2" y="connsiteY2"/>
                  </a:cxn>
                </a:cxnLst>
                <a:rect l="l" t="t" r="r" b="b"/>
                <a:pathLst>
                  <a:path w="441369" h="53895">
                    <a:moveTo>
                      <a:pt x="441370" y="0"/>
                    </a:moveTo>
                    <a:cubicBezTo>
                      <a:pt x="441370" y="24875"/>
                      <a:pt x="342508" y="53896"/>
                      <a:pt x="220685" y="53896"/>
                    </a:cubicBezTo>
                    <a:cubicBezTo>
                      <a:pt x="98862" y="53896"/>
                      <a:pt x="0" y="24875"/>
                      <a:pt x="0" y="0"/>
                    </a:cubicBezTo>
                  </a:path>
                </a:pathLst>
              </a:custGeom>
              <a:noFill/>
              <a:ln w="127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70" name="Freeform 35">
                <a:extLst>
                  <a:ext uri="{FF2B5EF4-FFF2-40B4-BE49-F238E27FC236}">
                    <a16:creationId xmlns:a16="http://schemas.microsoft.com/office/drawing/2014/main" id="{4817726E-F961-C913-2832-15C25CEE654E}"/>
                  </a:ext>
                </a:extLst>
              </p:cNvPr>
              <p:cNvSpPr/>
              <p:nvPr/>
            </p:nvSpPr>
            <p:spPr>
              <a:xfrm>
                <a:off x="1574424" y="4616360"/>
                <a:ext cx="388962" cy="53895"/>
              </a:xfrm>
              <a:custGeom>
                <a:avLst/>
                <a:gdLst>
                  <a:gd name="connsiteX0" fmla="*/ 388963 w 388962"/>
                  <a:gd name="connsiteY0" fmla="*/ 32848 h 53895"/>
                  <a:gd name="connsiteX1" fmla="*/ 220685 w 388962"/>
                  <a:gd name="connsiteY1" fmla="*/ 53896 h 53895"/>
                  <a:gd name="connsiteX2" fmla="*/ 0 w 388962"/>
                  <a:gd name="connsiteY2" fmla="*/ 0 h 53895"/>
                </a:gdLst>
                <a:ahLst/>
                <a:cxnLst>
                  <a:cxn ang="0">
                    <a:pos x="connsiteX0" y="connsiteY0"/>
                  </a:cxn>
                  <a:cxn ang="0">
                    <a:pos x="connsiteX1" y="connsiteY1"/>
                  </a:cxn>
                  <a:cxn ang="0">
                    <a:pos x="connsiteX2" y="connsiteY2"/>
                  </a:cxn>
                </a:cxnLst>
                <a:rect l="l" t="t" r="r" b="b"/>
                <a:pathLst>
                  <a:path w="388962" h="53895">
                    <a:moveTo>
                      <a:pt x="388963" y="32848"/>
                    </a:moveTo>
                    <a:cubicBezTo>
                      <a:pt x="348461" y="44966"/>
                      <a:pt x="288081" y="53896"/>
                      <a:pt x="220685" y="53896"/>
                    </a:cubicBezTo>
                    <a:cubicBezTo>
                      <a:pt x="98755" y="53896"/>
                      <a:pt x="0" y="24875"/>
                      <a:pt x="0" y="0"/>
                    </a:cubicBezTo>
                  </a:path>
                </a:pathLst>
              </a:custGeom>
              <a:noFill/>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71" name="Freeform 36">
                <a:extLst>
                  <a:ext uri="{FF2B5EF4-FFF2-40B4-BE49-F238E27FC236}">
                    <a16:creationId xmlns:a16="http://schemas.microsoft.com/office/drawing/2014/main" id="{A3437616-8288-F0BC-2E77-42C04054D8AF}"/>
                  </a:ext>
                </a:extLst>
              </p:cNvPr>
              <p:cNvSpPr/>
              <p:nvPr/>
            </p:nvSpPr>
            <p:spPr>
              <a:xfrm>
                <a:off x="1648836" y="4734037"/>
                <a:ext cx="366957" cy="53895"/>
              </a:xfrm>
              <a:custGeom>
                <a:avLst/>
                <a:gdLst>
                  <a:gd name="connsiteX0" fmla="*/ 366958 w 366957"/>
                  <a:gd name="connsiteY0" fmla="*/ 0 h 53895"/>
                  <a:gd name="connsiteX1" fmla="*/ 146273 w 366957"/>
                  <a:gd name="connsiteY1" fmla="*/ 53896 h 53895"/>
                  <a:gd name="connsiteX2" fmla="*/ 0 w 366957"/>
                  <a:gd name="connsiteY2" fmla="*/ 38694 h 53895"/>
                </a:gdLst>
                <a:ahLst/>
                <a:cxnLst>
                  <a:cxn ang="0">
                    <a:pos x="connsiteX0" y="connsiteY0"/>
                  </a:cxn>
                  <a:cxn ang="0">
                    <a:pos x="connsiteX1" y="connsiteY1"/>
                  </a:cxn>
                  <a:cxn ang="0">
                    <a:pos x="connsiteX2" y="connsiteY2"/>
                  </a:cxn>
                </a:cxnLst>
                <a:rect l="l" t="t" r="r" b="b"/>
                <a:pathLst>
                  <a:path w="366957" h="53895">
                    <a:moveTo>
                      <a:pt x="366958" y="0"/>
                    </a:moveTo>
                    <a:cubicBezTo>
                      <a:pt x="366958" y="24875"/>
                      <a:pt x="268096" y="53896"/>
                      <a:pt x="146273" y="53896"/>
                    </a:cubicBezTo>
                    <a:cubicBezTo>
                      <a:pt x="90145" y="53896"/>
                      <a:pt x="39013" y="47730"/>
                      <a:pt x="0" y="38694"/>
                    </a:cubicBezTo>
                  </a:path>
                </a:pathLst>
              </a:custGeom>
              <a:noFill/>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72" name="Freeform 37">
                <a:extLst>
                  <a:ext uri="{FF2B5EF4-FFF2-40B4-BE49-F238E27FC236}">
                    <a16:creationId xmlns:a16="http://schemas.microsoft.com/office/drawing/2014/main" id="{8D7F3469-3126-BE34-808D-B4AFC4BF9C23}"/>
                  </a:ext>
                </a:extLst>
              </p:cNvPr>
              <p:cNvSpPr/>
              <p:nvPr/>
            </p:nvSpPr>
            <p:spPr>
              <a:xfrm>
                <a:off x="1574424" y="4458287"/>
                <a:ext cx="441369" cy="452425"/>
              </a:xfrm>
              <a:custGeom>
                <a:avLst/>
                <a:gdLst>
                  <a:gd name="connsiteX0" fmla="*/ 441370 w 441369"/>
                  <a:gd name="connsiteY0" fmla="*/ 398530 h 452425"/>
                  <a:gd name="connsiteX1" fmla="*/ 220685 w 441369"/>
                  <a:gd name="connsiteY1" fmla="*/ 452425 h 452425"/>
                  <a:gd name="connsiteX2" fmla="*/ 0 w 441369"/>
                  <a:gd name="connsiteY2" fmla="*/ 398530 h 452425"/>
                  <a:gd name="connsiteX3" fmla="*/ 0 w 441369"/>
                  <a:gd name="connsiteY3" fmla="*/ 45072 h 452425"/>
                  <a:gd name="connsiteX4" fmla="*/ 220685 w 441369"/>
                  <a:gd name="connsiteY4" fmla="*/ 0 h 452425"/>
                  <a:gd name="connsiteX5" fmla="*/ 441370 w 441369"/>
                  <a:gd name="connsiteY5" fmla="*/ 45072 h 452425"/>
                  <a:gd name="connsiteX6" fmla="*/ 441370 w 441369"/>
                  <a:gd name="connsiteY6" fmla="*/ 398530 h 4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69" h="452425">
                    <a:moveTo>
                      <a:pt x="441370" y="398530"/>
                    </a:moveTo>
                    <a:cubicBezTo>
                      <a:pt x="441370" y="423405"/>
                      <a:pt x="342508" y="452425"/>
                      <a:pt x="220685" y="452425"/>
                    </a:cubicBezTo>
                    <a:cubicBezTo>
                      <a:pt x="98862" y="452425"/>
                      <a:pt x="0" y="423405"/>
                      <a:pt x="0" y="398530"/>
                    </a:cubicBezTo>
                    <a:lnTo>
                      <a:pt x="0" y="45072"/>
                    </a:lnTo>
                    <a:cubicBezTo>
                      <a:pt x="0" y="20198"/>
                      <a:pt x="98862" y="0"/>
                      <a:pt x="220685" y="0"/>
                    </a:cubicBezTo>
                    <a:cubicBezTo>
                      <a:pt x="342508" y="0"/>
                      <a:pt x="441370" y="20198"/>
                      <a:pt x="441370" y="45072"/>
                    </a:cubicBezTo>
                    <a:lnTo>
                      <a:pt x="441370" y="398530"/>
                    </a:lnTo>
                    <a:close/>
                  </a:path>
                </a:pathLst>
              </a:custGeom>
              <a:noFill/>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grpSp>
      </p:grpSp>
      <p:grpSp>
        <p:nvGrpSpPr>
          <p:cNvPr id="273" name="Group 272">
            <a:extLst>
              <a:ext uri="{FF2B5EF4-FFF2-40B4-BE49-F238E27FC236}">
                <a16:creationId xmlns:a16="http://schemas.microsoft.com/office/drawing/2014/main" id="{181491DD-3218-D75E-6438-29D03368F3C2}"/>
              </a:ext>
            </a:extLst>
          </p:cNvPr>
          <p:cNvGrpSpPr/>
          <p:nvPr/>
        </p:nvGrpSpPr>
        <p:grpSpPr>
          <a:xfrm>
            <a:off x="275208" y="1222662"/>
            <a:ext cx="3995002" cy="3782319"/>
            <a:chOff x="126038" y="1173068"/>
            <a:chExt cx="3950503" cy="3855916"/>
          </a:xfrm>
        </p:grpSpPr>
        <p:grpSp>
          <p:nvGrpSpPr>
            <p:cNvPr id="274" name="Group 273">
              <a:extLst>
                <a:ext uri="{FF2B5EF4-FFF2-40B4-BE49-F238E27FC236}">
                  <a16:creationId xmlns:a16="http://schemas.microsoft.com/office/drawing/2014/main" id="{43224979-D9FF-63AC-6A8D-20E4B9D376B0}"/>
                </a:ext>
              </a:extLst>
            </p:cNvPr>
            <p:cNvGrpSpPr/>
            <p:nvPr/>
          </p:nvGrpSpPr>
          <p:grpSpPr>
            <a:xfrm>
              <a:off x="126038" y="1173068"/>
              <a:ext cx="3950503" cy="3855916"/>
              <a:chOff x="375312" y="1384633"/>
              <a:chExt cx="4539183" cy="3855916"/>
            </a:xfrm>
          </p:grpSpPr>
          <p:sp>
            <p:nvSpPr>
              <p:cNvPr id="321" name="Rectangle 320">
                <a:extLst>
                  <a:ext uri="{FF2B5EF4-FFF2-40B4-BE49-F238E27FC236}">
                    <a16:creationId xmlns:a16="http://schemas.microsoft.com/office/drawing/2014/main" id="{1F4F5B5C-D0DF-A931-71B3-7B2B719DF0FD}"/>
                  </a:ext>
                </a:extLst>
              </p:cNvPr>
              <p:cNvSpPr>
                <a:spLocks/>
              </p:cNvSpPr>
              <p:nvPr/>
            </p:nvSpPr>
            <p:spPr>
              <a:xfrm>
                <a:off x="375312" y="1394692"/>
                <a:ext cx="4532136" cy="3845857"/>
              </a:xfrm>
              <a:prstGeom prst="rect">
                <a:avLst/>
              </a:prstGeom>
              <a:gradFill flip="none" rotWithShape="1">
                <a:gsLst>
                  <a:gs pos="26000">
                    <a:srgbClr val="0075CD">
                      <a:alpha val="50000"/>
                    </a:srgbClr>
                  </a:gs>
                  <a:gs pos="50000">
                    <a:srgbClr val="082F82">
                      <a:alpha val="50000"/>
                    </a:srgbClr>
                  </a:gs>
                  <a:gs pos="100000">
                    <a:srgbClr val="0B1062">
                      <a:alpha val="70000"/>
                    </a:srgbClr>
                  </a:gs>
                </a:gsLst>
                <a:lin ang="16200000" scaled="1"/>
                <a:tileRect/>
              </a:gradFill>
              <a:ln w="12700">
                <a:noFill/>
              </a:ln>
            </p:spPr>
            <p:txBody>
              <a:bodyPr wrap="square" lIns="0" tIns="0" rIns="0" bIns="0" rtlCol="0">
                <a:noAutofit/>
              </a:bodyPr>
              <a:lstStyle/>
              <a:p>
                <a:pPr marL="0" marR="0" lvl="0" indent="0" algn="ctr" defTabSz="914333" rtl="0" eaLnBrk="1" fontAlgn="auto" latinLnBrk="0" hangingPunct="1">
                  <a:lnSpc>
                    <a:spcPct val="100000"/>
                  </a:lnSpc>
                  <a:spcBef>
                    <a:spcPts val="0"/>
                  </a:spcBef>
                  <a:spcAft>
                    <a:spcPts val="0"/>
                  </a:spcAft>
                  <a:buClr>
                    <a:srgbClr val="007DB8"/>
                  </a:buClr>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322" name="Rectangle 321">
                <a:extLst>
                  <a:ext uri="{FF2B5EF4-FFF2-40B4-BE49-F238E27FC236}">
                    <a16:creationId xmlns:a16="http://schemas.microsoft.com/office/drawing/2014/main" id="{6D644CD2-9AEB-9E59-B0D3-C5836DA728D3}"/>
                  </a:ext>
                </a:extLst>
              </p:cNvPr>
              <p:cNvSpPr/>
              <p:nvPr/>
            </p:nvSpPr>
            <p:spPr>
              <a:xfrm rot="10800000" flipV="1">
                <a:off x="382359" y="1384633"/>
                <a:ext cx="4532136" cy="456300"/>
              </a:xfrm>
              <a:prstGeom prst="rect">
                <a:avLst/>
              </a:prstGeom>
              <a:solidFill>
                <a:schemeClr val="bg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0" normalizeH="0" baseline="0" noProof="0">
                    <a:ln>
                      <a:noFill/>
                    </a:ln>
                    <a:solidFill>
                      <a:srgbClr val="FFFFFF"/>
                    </a:solidFill>
                    <a:effectLst/>
                    <a:uLnTx/>
                    <a:uFillTx/>
                    <a:latin typeface="Arial"/>
                    <a:ea typeface="+mn-ea"/>
                    <a:cs typeface="+mn-cs"/>
                  </a:rPr>
                  <a:t>DATA CENTER</a:t>
                </a: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0" normalizeH="0" baseline="0" noProof="0">
                    <a:ln>
                      <a:noFill/>
                    </a:ln>
                    <a:solidFill>
                      <a:srgbClr val="FFFFFF"/>
                    </a:solidFill>
                    <a:effectLst/>
                    <a:uLnTx/>
                    <a:uFillTx/>
                    <a:latin typeface="Arial"/>
                    <a:ea typeface="+mn-ea"/>
                    <a:cs typeface="Arial"/>
                  </a:rPr>
                  <a:t>(on-premises or cloud)</a:t>
                </a:r>
              </a:p>
            </p:txBody>
          </p:sp>
        </p:grpSp>
        <p:grpSp>
          <p:nvGrpSpPr>
            <p:cNvPr id="275" name="Group 274">
              <a:extLst>
                <a:ext uri="{FF2B5EF4-FFF2-40B4-BE49-F238E27FC236}">
                  <a16:creationId xmlns:a16="http://schemas.microsoft.com/office/drawing/2014/main" id="{2D5F0000-9991-1468-CFF9-BC6C3C0D83B0}"/>
                </a:ext>
              </a:extLst>
            </p:cNvPr>
            <p:cNvGrpSpPr/>
            <p:nvPr/>
          </p:nvGrpSpPr>
          <p:grpSpPr>
            <a:xfrm>
              <a:off x="301044" y="1757612"/>
              <a:ext cx="1716877" cy="3154220"/>
              <a:chOff x="182495" y="1710943"/>
              <a:chExt cx="1716877" cy="3154220"/>
            </a:xfrm>
          </p:grpSpPr>
          <p:sp>
            <p:nvSpPr>
              <p:cNvPr id="300" name="Rectangle: Rounded Corners 299">
                <a:extLst>
                  <a:ext uri="{FF2B5EF4-FFF2-40B4-BE49-F238E27FC236}">
                    <a16:creationId xmlns:a16="http://schemas.microsoft.com/office/drawing/2014/main" id="{F424A490-E3E6-FA7C-46C5-4FA7176D280F}"/>
                  </a:ext>
                </a:extLst>
              </p:cNvPr>
              <p:cNvSpPr/>
              <p:nvPr/>
            </p:nvSpPr>
            <p:spPr>
              <a:xfrm>
                <a:off x="182495" y="1710943"/>
                <a:ext cx="1716877" cy="3154220"/>
              </a:xfrm>
              <a:prstGeom prst="roundRect">
                <a:avLst>
                  <a:gd name="adj" fmla="val 6421"/>
                </a:avLst>
              </a:prstGeom>
              <a:noFill/>
              <a:ln w="19050">
                <a:solidFill>
                  <a:schemeClr val="tx2">
                    <a:lumMod val="9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301" name="TextBox 300">
                <a:extLst>
                  <a:ext uri="{FF2B5EF4-FFF2-40B4-BE49-F238E27FC236}">
                    <a16:creationId xmlns:a16="http://schemas.microsoft.com/office/drawing/2014/main" id="{0A65C4E6-23BF-239A-E611-C51B395BCA5C}"/>
                  </a:ext>
                </a:extLst>
              </p:cNvPr>
              <p:cNvSpPr txBox="1"/>
              <p:nvPr/>
            </p:nvSpPr>
            <p:spPr>
              <a:xfrm>
                <a:off x="466417" y="4294670"/>
                <a:ext cx="1090583" cy="564778"/>
              </a:xfrm>
              <a:prstGeom prst="rect">
                <a:avLst/>
              </a:prstGeom>
              <a:noFill/>
            </p:spPr>
            <p:txBody>
              <a:bodyPr wrap="none" lIns="0" tIns="0" rIns="0" bIns="0" rtlCol="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Production</a:t>
                </a: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Workloads</a:t>
                </a:r>
              </a:p>
            </p:txBody>
          </p:sp>
          <p:grpSp>
            <p:nvGrpSpPr>
              <p:cNvPr id="302" name="Group 301">
                <a:extLst>
                  <a:ext uri="{FF2B5EF4-FFF2-40B4-BE49-F238E27FC236}">
                    <a16:creationId xmlns:a16="http://schemas.microsoft.com/office/drawing/2014/main" id="{E7B6DAD8-7A03-CF14-124C-44D93B004B4D}"/>
                  </a:ext>
                </a:extLst>
              </p:cNvPr>
              <p:cNvGrpSpPr/>
              <p:nvPr/>
            </p:nvGrpSpPr>
            <p:grpSpPr>
              <a:xfrm>
                <a:off x="525008" y="3163521"/>
                <a:ext cx="1031849" cy="1031849"/>
                <a:chOff x="1604635" y="5259981"/>
                <a:chExt cx="1031849" cy="1031849"/>
              </a:xfrm>
            </p:grpSpPr>
            <p:sp>
              <p:nvSpPr>
                <p:cNvPr id="314" name="Oval 313">
                  <a:extLst>
                    <a:ext uri="{FF2B5EF4-FFF2-40B4-BE49-F238E27FC236}">
                      <a16:creationId xmlns:a16="http://schemas.microsoft.com/office/drawing/2014/main" id="{66371613-5453-0BA6-FB57-A6C9A63ED112}"/>
                    </a:ext>
                  </a:extLst>
                </p:cNvPr>
                <p:cNvSpPr/>
                <p:nvPr/>
              </p:nvSpPr>
              <p:spPr>
                <a:xfrm>
                  <a:off x="1604635" y="5259981"/>
                  <a:ext cx="1031849" cy="1031849"/>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a:ea typeface="+mn-ea"/>
                    <a:cs typeface="+mn-cs"/>
                  </a:endParaRPr>
                </a:p>
              </p:txBody>
            </p:sp>
            <p:grpSp>
              <p:nvGrpSpPr>
                <p:cNvPr id="315" name="Group 314">
                  <a:extLst>
                    <a:ext uri="{FF2B5EF4-FFF2-40B4-BE49-F238E27FC236}">
                      <a16:creationId xmlns:a16="http://schemas.microsoft.com/office/drawing/2014/main" id="{A3416492-C32E-6882-49C6-694ED6B5D188}"/>
                    </a:ext>
                  </a:extLst>
                </p:cNvPr>
                <p:cNvGrpSpPr/>
                <p:nvPr/>
              </p:nvGrpSpPr>
              <p:grpSpPr>
                <a:xfrm>
                  <a:off x="1689998" y="5452346"/>
                  <a:ext cx="861121" cy="561615"/>
                  <a:chOff x="1264629" y="4150812"/>
                  <a:chExt cx="861121" cy="561615"/>
                </a:xfrm>
              </p:grpSpPr>
              <p:sp>
                <p:nvSpPr>
                  <p:cNvPr id="316" name="Freeform 11">
                    <a:extLst>
                      <a:ext uri="{FF2B5EF4-FFF2-40B4-BE49-F238E27FC236}">
                        <a16:creationId xmlns:a16="http://schemas.microsoft.com/office/drawing/2014/main" id="{4E285784-4979-53FB-C638-2959DEF6E61B}"/>
                      </a:ext>
                    </a:extLst>
                  </p:cNvPr>
                  <p:cNvSpPr/>
                  <p:nvPr/>
                </p:nvSpPr>
                <p:spPr>
                  <a:xfrm>
                    <a:off x="1264632" y="4150812"/>
                    <a:ext cx="861118" cy="308472"/>
                  </a:xfrm>
                  <a:custGeom>
                    <a:avLst/>
                    <a:gdLst>
                      <a:gd name="connsiteX0" fmla="*/ 542482 w 542481"/>
                      <a:gd name="connsiteY0" fmla="*/ 194329 h 194329"/>
                      <a:gd name="connsiteX1" fmla="*/ 542482 w 542481"/>
                      <a:gd name="connsiteY1" fmla="*/ 79264 h 194329"/>
                      <a:gd name="connsiteX2" fmla="*/ 477559 w 542481"/>
                      <a:gd name="connsiteY2" fmla="*/ 0 h 194329"/>
                      <a:gd name="connsiteX3" fmla="*/ 69210 w 542481"/>
                      <a:gd name="connsiteY3" fmla="*/ 0 h 194329"/>
                      <a:gd name="connsiteX4" fmla="*/ 0 w 542481"/>
                      <a:gd name="connsiteY4" fmla="*/ 79264 h 194329"/>
                      <a:gd name="connsiteX5" fmla="*/ 0 w 542481"/>
                      <a:gd name="connsiteY5" fmla="*/ 194329 h 194329"/>
                      <a:gd name="connsiteX6" fmla="*/ 542482 w 542481"/>
                      <a:gd name="connsiteY6" fmla="*/ 194329 h 19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481" h="194329">
                        <a:moveTo>
                          <a:pt x="542482" y="194329"/>
                        </a:moveTo>
                        <a:lnTo>
                          <a:pt x="542482" y="79264"/>
                        </a:lnTo>
                        <a:lnTo>
                          <a:pt x="477559" y="0"/>
                        </a:lnTo>
                        <a:lnTo>
                          <a:pt x="69210" y="0"/>
                        </a:lnTo>
                        <a:lnTo>
                          <a:pt x="0" y="79264"/>
                        </a:lnTo>
                        <a:lnTo>
                          <a:pt x="0" y="194329"/>
                        </a:lnTo>
                        <a:lnTo>
                          <a:pt x="542482" y="194329"/>
                        </a:lnTo>
                        <a:close/>
                      </a:path>
                    </a:pathLst>
                  </a:custGeom>
                  <a:noFill/>
                  <a:ln w="381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317" name="Freeform 12">
                    <a:extLst>
                      <a:ext uri="{FF2B5EF4-FFF2-40B4-BE49-F238E27FC236}">
                        <a16:creationId xmlns:a16="http://schemas.microsoft.com/office/drawing/2014/main" id="{FE40298B-C81D-1256-9A69-F141304CCEE2}"/>
                      </a:ext>
                    </a:extLst>
                  </p:cNvPr>
                  <p:cNvSpPr/>
                  <p:nvPr/>
                </p:nvSpPr>
                <p:spPr>
                  <a:xfrm>
                    <a:off x="1336996" y="4277999"/>
                    <a:ext cx="716394" cy="13661"/>
                  </a:xfrm>
                  <a:custGeom>
                    <a:avLst/>
                    <a:gdLst>
                      <a:gd name="connsiteX0" fmla="*/ 0 w 451309"/>
                      <a:gd name="connsiteY0" fmla="*/ 0 h 8606"/>
                      <a:gd name="connsiteX1" fmla="*/ 451310 w 451309"/>
                      <a:gd name="connsiteY1" fmla="*/ 0 h 8606"/>
                    </a:gdLst>
                    <a:ahLst/>
                    <a:cxnLst>
                      <a:cxn ang="0">
                        <a:pos x="connsiteX0" y="connsiteY0"/>
                      </a:cxn>
                      <a:cxn ang="0">
                        <a:pos x="connsiteX1" y="connsiteY1"/>
                      </a:cxn>
                    </a:cxnLst>
                    <a:rect l="l" t="t" r="r" b="b"/>
                    <a:pathLst>
                      <a:path w="451309" h="8606">
                        <a:moveTo>
                          <a:pt x="0" y="0"/>
                        </a:moveTo>
                        <a:lnTo>
                          <a:pt x="451310" y="0"/>
                        </a:lnTo>
                      </a:path>
                    </a:pathLst>
                  </a:custGeom>
                  <a:ln w="1905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318" name="Freeform 13">
                    <a:extLst>
                      <a:ext uri="{FF2B5EF4-FFF2-40B4-BE49-F238E27FC236}">
                        <a16:creationId xmlns:a16="http://schemas.microsoft.com/office/drawing/2014/main" id="{CE3946DF-202C-87D0-D0E8-B1167AD59F06}"/>
                      </a:ext>
                    </a:extLst>
                  </p:cNvPr>
                  <p:cNvSpPr/>
                  <p:nvPr/>
                </p:nvSpPr>
                <p:spPr>
                  <a:xfrm>
                    <a:off x="1956305" y="4354775"/>
                    <a:ext cx="63888" cy="13661"/>
                  </a:xfrm>
                  <a:custGeom>
                    <a:avLst/>
                    <a:gdLst>
                      <a:gd name="connsiteX0" fmla="*/ 0 w 40248"/>
                      <a:gd name="connsiteY0" fmla="*/ 0 h 8606"/>
                      <a:gd name="connsiteX1" fmla="*/ 40249 w 40248"/>
                      <a:gd name="connsiteY1" fmla="*/ 0 h 8606"/>
                    </a:gdLst>
                    <a:ahLst/>
                    <a:cxnLst>
                      <a:cxn ang="0">
                        <a:pos x="connsiteX0" y="connsiteY0"/>
                      </a:cxn>
                      <a:cxn ang="0">
                        <a:pos x="connsiteX1" y="connsiteY1"/>
                      </a:cxn>
                    </a:cxnLst>
                    <a:rect l="l" t="t" r="r" b="b"/>
                    <a:pathLst>
                      <a:path w="40248" h="8606">
                        <a:moveTo>
                          <a:pt x="0" y="0"/>
                        </a:moveTo>
                        <a:lnTo>
                          <a:pt x="40249" y="0"/>
                        </a:lnTo>
                      </a:path>
                    </a:pathLst>
                  </a:custGeom>
                  <a:ln w="381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319" name="Freeform 14">
                    <a:extLst>
                      <a:ext uri="{FF2B5EF4-FFF2-40B4-BE49-F238E27FC236}">
                        <a16:creationId xmlns:a16="http://schemas.microsoft.com/office/drawing/2014/main" id="{6DD5841E-2471-9507-838B-6C7E3E1A31D5}"/>
                      </a:ext>
                    </a:extLst>
                  </p:cNvPr>
                  <p:cNvSpPr/>
                  <p:nvPr/>
                </p:nvSpPr>
                <p:spPr>
                  <a:xfrm>
                    <a:off x="1264629" y="4529776"/>
                    <a:ext cx="861118" cy="182651"/>
                  </a:xfrm>
                  <a:custGeom>
                    <a:avLst/>
                    <a:gdLst>
                      <a:gd name="connsiteX0" fmla="*/ 0 w 542481"/>
                      <a:gd name="connsiteY0" fmla="*/ 0 h 115065"/>
                      <a:gd name="connsiteX1" fmla="*/ 0 w 542481"/>
                      <a:gd name="connsiteY1" fmla="*/ 115066 h 115065"/>
                      <a:gd name="connsiteX2" fmla="*/ 542482 w 542481"/>
                      <a:gd name="connsiteY2" fmla="*/ 115066 h 115065"/>
                      <a:gd name="connsiteX3" fmla="*/ 542482 w 542481"/>
                      <a:gd name="connsiteY3" fmla="*/ 0 h 115065"/>
                    </a:gdLst>
                    <a:ahLst/>
                    <a:cxnLst>
                      <a:cxn ang="0">
                        <a:pos x="connsiteX0" y="connsiteY0"/>
                      </a:cxn>
                      <a:cxn ang="0">
                        <a:pos x="connsiteX1" y="connsiteY1"/>
                      </a:cxn>
                      <a:cxn ang="0">
                        <a:pos x="connsiteX2" y="connsiteY2"/>
                      </a:cxn>
                      <a:cxn ang="0">
                        <a:pos x="connsiteX3" y="connsiteY3"/>
                      </a:cxn>
                    </a:cxnLst>
                    <a:rect l="l" t="t" r="r" b="b"/>
                    <a:pathLst>
                      <a:path w="542481" h="115065">
                        <a:moveTo>
                          <a:pt x="0" y="0"/>
                        </a:moveTo>
                        <a:lnTo>
                          <a:pt x="0" y="115066"/>
                        </a:lnTo>
                        <a:lnTo>
                          <a:pt x="542482" y="115066"/>
                        </a:lnTo>
                        <a:lnTo>
                          <a:pt x="542482" y="0"/>
                        </a:lnTo>
                      </a:path>
                    </a:pathLst>
                  </a:custGeom>
                  <a:noFill/>
                  <a:ln w="381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320" name="Freeform 15">
                    <a:extLst>
                      <a:ext uri="{FF2B5EF4-FFF2-40B4-BE49-F238E27FC236}">
                        <a16:creationId xmlns:a16="http://schemas.microsoft.com/office/drawing/2014/main" id="{A5B81AAF-B389-3F79-01E3-AE52CCEC2C50}"/>
                      </a:ext>
                    </a:extLst>
                  </p:cNvPr>
                  <p:cNvSpPr/>
                  <p:nvPr/>
                </p:nvSpPr>
                <p:spPr>
                  <a:xfrm>
                    <a:off x="1956305" y="4607919"/>
                    <a:ext cx="63888" cy="13661"/>
                  </a:xfrm>
                  <a:custGeom>
                    <a:avLst/>
                    <a:gdLst>
                      <a:gd name="connsiteX0" fmla="*/ 0 w 40248"/>
                      <a:gd name="connsiteY0" fmla="*/ 0 h 8606"/>
                      <a:gd name="connsiteX1" fmla="*/ 40249 w 40248"/>
                      <a:gd name="connsiteY1" fmla="*/ 0 h 8606"/>
                    </a:gdLst>
                    <a:ahLst/>
                    <a:cxnLst>
                      <a:cxn ang="0">
                        <a:pos x="connsiteX0" y="connsiteY0"/>
                      </a:cxn>
                      <a:cxn ang="0">
                        <a:pos x="connsiteX1" y="connsiteY1"/>
                      </a:cxn>
                    </a:cxnLst>
                    <a:rect l="l" t="t" r="r" b="b"/>
                    <a:pathLst>
                      <a:path w="40248" h="8606">
                        <a:moveTo>
                          <a:pt x="0" y="0"/>
                        </a:moveTo>
                        <a:lnTo>
                          <a:pt x="40249" y="0"/>
                        </a:lnTo>
                      </a:path>
                    </a:pathLst>
                  </a:custGeom>
                  <a:ln w="381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grpSp>
          </p:grpSp>
          <p:grpSp>
            <p:nvGrpSpPr>
              <p:cNvPr id="303" name="Group 302">
                <a:extLst>
                  <a:ext uri="{FF2B5EF4-FFF2-40B4-BE49-F238E27FC236}">
                    <a16:creationId xmlns:a16="http://schemas.microsoft.com/office/drawing/2014/main" id="{C1CCE2D3-0ADD-488A-1268-9ED641763335}"/>
                  </a:ext>
                </a:extLst>
              </p:cNvPr>
              <p:cNvGrpSpPr/>
              <p:nvPr/>
            </p:nvGrpSpPr>
            <p:grpSpPr>
              <a:xfrm>
                <a:off x="399581" y="1928738"/>
                <a:ext cx="1364728" cy="1086304"/>
                <a:chOff x="473145" y="1931667"/>
                <a:chExt cx="1364728" cy="1086304"/>
              </a:xfrm>
            </p:grpSpPr>
            <p:grpSp>
              <p:nvGrpSpPr>
                <p:cNvPr id="304" name="Group 303">
                  <a:extLst>
                    <a:ext uri="{FF2B5EF4-FFF2-40B4-BE49-F238E27FC236}">
                      <a16:creationId xmlns:a16="http://schemas.microsoft.com/office/drawing/2014/main" id="{AC7ED15D-5D84-C5C3-99C5-767964EE5778}"/>
                    </a:ext>
                  </a:extLst>
                </p:cNvPr>
                <p:cNvGrpSpPr/>
                <p:nvPr/>
              </p:nvGrpSpPr>
              <p:grpSpPr>
                <a:xfrm>
                  <a:off x="473145" y="1931667"/>
                  <a:ext cx="1364728" cy="1086304"/>
                  <a:chOff x="1003248" y="2549757"/>
                  <a:chExt cx="1364728" cy="1086304"/>
                </a:xfrm>
              </p:grpSpPr>
              <p:pic>
                <p:nvPicPr>
                  <p:cNvPr id="307" name="Graphic 306">
                    <a:extLst>
                      <a:ext uri="{FF2B5EF4-FFF2-40B4-BE49-F238E27FC236}">
                        <a16:creationId xmlns:a16="http://schemas.microsoft.com/office/drawing/2014/main" id="{04B873B2-2192-60E4-F2A5-A63F059516F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3248" y="2549757"/>
                    <a:ext cx="378410" cy="284920"/>
                  </a:xfrm>
                  <a:prstGeom prst="rect">
                    <a:avLst/>
                  </a:prstGeom>
                </p:spPr>
              </p:pic>
              <p:pic>
                <p:nvPicPr>
                  <p:cNvPr id="308" name="Graphic 307">
                    <a:extLst>
                      <a:ext uri="{FF2B5EF4-FFF2-40B4-BE49-F238E27FC236}">
                        <a16:creationId xmlns:a16="http://schemas.microsoft.com/office/drawing/2014/main" id="{185C3B1D-8EA1-F9FE-5F74-7D93C9212E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3248" y="2950449"/>
                    <a:ext cx="378410" cy="284920"/>
                  </a:xfrm>
                  <a:prstGeom prst="rect">
                    <a:avLst/>
                  </a:prstGeom>
                </p:spPr>
              </p:pic>
              <p:pic>
                <p:nvPicPr>
                  <p:cNvPr id="309" name="Graphic 308">
                    <a:extLst>
                      <a:ext uri="{FF2B5EF4-FFF2-40B4-BE49-F238E27FC236}">
                        <a16:creationId xmlns:a16="http://schemas.microsoft.com/office/drawing/2014/main" id="{6B27DEC8-EE0D-144B-6F5C-EF7B53A1536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3248" y="3351141"/>
                    <a:ext cx="378410" cy="284920"/>
                  </a:xfrm>
                  <a:prstGeom prst="rect">
                    <a:avLst/>
                  </a:prstGeom>
                </p:spPr>
              </p:pic>
              <p:pic>
                <p:nvPicPr>
                  <p:cNvPr id="310" name="Graphic 309">
                    <a:extLst>
                      <a:ext uri="{FF2B5EF4-FFF2-40B4-BE49-F238E27FC236}">
                        <a16:creationId xmlns:a16="http://schemas.microsoft.com/office/drawing/2014/main" id="{652B2D08-0CA4-8934-0A62-7F9B6F572B8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75859" y="2549757"/>
                    <a:ext cx="378410" cy="284920"/>
                  </a:xfrm>
                  <a:prstGeom prst="rect">
                    <a:avLst/>
                  </a:prstGeom>
                </p:spPr>
              </p:pic>
              <p:pic>
                <p:nvPicPr>
                  <p:cNvPr id="311" name="Graphic 310">
                    <a:extLst>
                      <a:ext uri="{FF2B5EF4-FFF2-40B4-BE49-F238E27FC236}">
                        <a16:creationId xmlns:a16="http://schemas.microsoft.com/office/drawing/2014/main" id="{189E9811-5743-8AA4-7A78-7907835E19D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859" y="3351141"/>
                    <a:ext cx="378410" cy="284920"/>
                  </a:xfrm>
                  <a:prstGeom prst="rect">
                    <a:avLst/>
                  </a:prstGeom>
                </p:spPr>
              </p:pic>
              <p:pic>
                <p:nvPicPr>
                  <p:cNvPr id="312" name="Graphic 311">
                    <a:extLst>
                      <a:ext uri="{FF2B5EF4-FFF2-40B4-BE49-F238E27FC236}">
                        <a16:creationId xmlns:a16="http://schemas.microsoft.com/office/drawing/2014/main" id="{BC0E0CF5-26E9-4388-2633-2A5CAB0D4A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89566" y="2549757"/>
                    <a:ext cx="378410" cy="284920"/>
                  </a:xfrm>
                  <a:prstGeom prst="rect">
                    <a:avLst/>
                  </a:prstGeom>
                </p:spPr>
              </p:pic>
              <p:pic>
                <p:nvPicPr>
                  <p:cNvPr id="313" name="Graphic 312">
                    <a:extLst>
                      <a:ext uri="{FF2B5EF4-FFF2-40B4-BE49-F238E27FC236}">
                        <a16:creationId xmlns:a16="http://schemas.microsoft.com/office/drawing/2014/main" id="{FD2B0D7B-E434-6C0F-DAB0-B592478F61E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89566" y="3351141"/>
                    <a:ext cx="378410" cy="284920"/>
                  </a:xfrm>
                  <a:prstGeom prst="rect">
                    <a:avLst/>
                  </a:prstGeom>
                </p:spPr>
              </p:pic>
            </p:grpSp>
            <p:pic>
              <p:nvPicPr>
                <p:cNvPr id="305" name="Graphic 304">
                  <a:extLst>
                    <a:ext uri="{FF2B5EF4-FFF2-40B4-BE49-F238E27FC236}">
                      <a16:creationId xmlns:a16="http://schemas.microsoft.com/office/drawing/2014/main" id="{D30DDD05-227B-C6F6-5711-D3FB9484D1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4653" y="2321277"/>
                  <a:ext cx="378410" cy="284920"/>
                </a:xfrm>
                <a:prstGeom prst="rect">
                  <a:avLst/>
                </a:prstGeom>
              </p:spPr>
            </p:pic>
            <p:pic>
              <p:nvPicPr>
                <p:cNvPr id="306" name="Graphic 305">
                  <a:extLst>
                    <a:ext uri="{FF2B5EF4-FFF2-40B4-BE49-F238E27FC236}">
                      <a16:creationId xmlns:a16="http://schemas.microsoft.com/office/drawing/2014/main" id="{DDAD0004-6F93-103F-A20E-EEF21D93DF0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51672" y="2313086"/>
                  <a:ext cx="378410" cy="284920"/>
                </a:xfrm>
                <a:prstGeom prst="rect">
                  <a:avLst/>
                </a:prstGeom>
              </p:spPr>
            </p:pic>
          </p:grpSp>
        </p:grpSp>
        <p:grpSp>
          <p:nvGrpSpPr>
            <p:cNvPr id="276" name="Group 275">
              <a:extLst>
                <a:ext uri="{FF2B5EF4-FFF2-40B4-BE49-F238E27FC236}">
                  <a16:creationId xmlns:a16="http://schemas.microsoft.com/office/drawing/2014/main" id="{CEED1383-2911-3E4E-F4D9-F96A2D3AC5B4}"/>
                </a:ext>
              </a:extLst>
            </p:cNvPr>
            <p:cNvGrpSpPr/>
            <p:nvPr/>
          </p:nvGrpSpPr>
          <p:grpSpPr>
            <a:xfrm>
              <a:off x="2145144" y="1748330"/>
              <a:ext cx="1716877" cy="3154220"/>
              <a:chOff x="2237201" y="1729194"/>
              <a:chExt cx="1716877" cy="3154220"/>
            </a:xfrm>
          </p:grpSpPr>
          <p:sp>
            <p:nvSpPr>
              <p:cNvPr id="277" name="Rectangle: Rounded Corners 2">
                <a:extLst>
                  <a:ext uri="{FF2B5EF4-FFF2-40B4-BE49-F238E27FC236}">
                    <a16:creationId xmlns:a16="http://schemas.microsoft.com/office/drawing/2014/main" id="{9F9DA749-20B8-4CFE-BBA1-BD6547E632C3}"/>
                  </a:ext>
                </a:extLst>
              </p:cNvPr>
              <p:cNvSpPr/>
              <p:nvPr/>
            </p:nvSpPr>
            <p:spPr>
              <a:xfrm>
                <a:off x="2237201" y="1729194"/>
                <a:ext cx="1716877" cy="3154220"/>
              </a:xfrm>
              <a:prstGeom prst="roundRect">
                <a:avLst>
                  <a:gd name="adj" fmla="val 6421"/>
                </a:avLst>
              </a:prstGeom>
              <a:noFill/>
              <a:ln w="19050">
                <a:solidFill>
                  <a:schemeClr val="tx2">
                    <a:lumMod val="9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78" name="TextBox 277">
                <a:extLst>
                  <a:ext uri="{FF2B5EF4-FFF2-40B4-BE49-F238E27FC236}">
                    <a16:creationId xmlns:a16="http://schemas.microsoft.com/office/drawing/2014/main" id="{A1C7573A-8516-1163-FFBB-E7971549A523}"/>
                  </a:ext>
                </a:extLst>
              </p:cNvPr>
              <p:cNvSpPr txBox="1"/>
              <p:nvPr/>
            </p:nvSpPr>
            <p:spPr>
              <a:xfrm>
                <a:off x="2565961" y="4259409"/>
                <a:ext cx="1073780" cy="564778"/>
              </a:xfrm>
              <a:prstGeom prst="rect">
                <a:avLst/>
              </a:prstGeom>
              <a:noFill/>
            </p:spPr>
            <p:txBody>
              <a:bodyPr wrap="none" lIns="0" tIns="0" rIns="0" bIns="0" rtlCol="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Backup</a:t>
                </a: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Workloads</a:t>
                </a:r>
              </a:p>
            </p:txBody>
          </p:sp>
          <p:grpSp>
            <p:nvGrpSpPr>
              <p:cNvPr id="279" name="Group 278">
                <a:extLst>
                  <a:ext uri="{FF2B5EF4-FFF2-40B4-BE49-F238E27FC236}">
                    <a16:creationId xmlns:a16="http://schemas.microsoft.com/office/drawing/2014/main" id="{4E4193E7-A2C7-8024-6674-75CC6E1253C1}"/>
                  </a:ext>
                </a:extLst>
              </p:cNvPr>
              <p:cNvGrpSpPr/>
              <p:nvPr/>
            </p:nvGrpSpPr>
            <p:grpSpPr>
              <a:xfrm>
                <a:off x="2594827" y="3122661"/>
                <a:ext cx="1053499" cy="1031849"/>
                <a:chOff x="1901367" y="5037893"/>
                <a:chExt cx="1053499" cy="1031849"/>
              </a:xfrm>
            </p:grpSpPr>
            <p:sp>
              <p:nvSpPr>
                <p:cNvPr id="291" name="Oval 290">
                  <a:extLst>
                    <a:ext uri="{FF2B5EF4-FFF2-40B4-BE49-F238E27FC236}">
                      <a16:creationId xmlns:a16="http://schemas.microsoft.com/office/drawing/2014/main" id="{59CE6B7D-647A-C820-ADD4-9180D6099FAF}"/>
                    </a:ext>
                  </a:extLst>
                </p:cNvPr>
                <p:cNvSpPr/>
                <p:nvPr/>
              </p:nvSpPr>
              <p:spPr>
                <a:xfrm>
                  <a:off x="1901367" y="5037893"/>
                  <a:ext cx="1031849" cy="1031849"/>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a:ea typeface="+mn-ea"/>
                    <a:cs typeface="+mn-cs"/>
                  </a:endParaRPr>
                </a:p>
              </p:txBody>
            </p:sp>
            <p:grpSp>
              <p:nvGrpSpPr>
                <p:cNvPr id="292" name="Graphic 164">
                  <a:extLst>
                    <a:ext uri="{FF2B5EF4-FFF2-40B4-BE49-F238E27FC236}">
                      <a16:creationId xmlns:a16="http://schemas.microsoft.com/office/drawing/2014/main" id="{B6DDE09B-DA19-C9C9-463E-AE72B8C1A780}"/>
                    </a:ext>
                  </a:extLst>
                </p:cNvPr>
                <p:cNvGrpSpPr/>
                <p:nvPr/>
              </p:nvGrpSpPr>
              <p:grpSpPr>
                <a:xfrm>
                  <a:off x="2074465" y="5185406"/>
                  <a:ext cx="718741" cy="736740"/>
                  <a:chOff x="1574424" y="4458287"/>
                  <a:chExt cx="441369" cy="452425"/>
                </a:xfrm>
                <a:noFill/>
              </p:grpSpPr>
              <p:sp>
                <p:nvSpPr>
                  <p:cNvPr id="296" name="Freeform 179">
                    <a:extLst>
                      <a:ext uri="{FF2B5EF4-FFF2-40B4-BE49-F238E27FC236}">
                        <a16:creationId xmlns:a16="http://schemas.microsoft.com/office/drawing/2014/main" id="{6F2311B2-17AD-A2C6-AAFC-0A55CC29D9EC}"/>
                      </a:ext>
                    </a:extLst>
                  </p:cNvPr>
                  <p:cNvSpPr/>
                  <p:nvPr/>
                </p:nvSpPr>
                <p:spPr>
                  <a:xfrm>
                    <a:off x="1574424" y="4503360"/>
                    <a:ext cx="441369" cy="53895"/>
                  </a:xfrm>
                  <a:custGeom>
                    <a:avLst/>
                    <a:gdLst>
                      <a:gd name="connsiteX0" fmla="*/ 441370 w 441369"/>
                      <a:gd name="connsiteY0" fmla="*/ 0 h 53895"/>
                      <a:gd name="connsiteX1" fmla="*/ 220685 w 441369"/>
                      <a:gd name="connsiteY1" fmla="*/ 53896 h 53895"/>
                      <a:gd name="connsiteX2" fmla="*/ 0 w 441369"/>
                      <a:gd name="connsiteY2" fmla="*/ 0 h 53895"/>
                    </a:gdLst>
                    <a:ahLst/>
                    <a:cxnLst>
                      <a:cxn ang="0">
                        <a:pos x="connsiteX0" y="connsiteY0"/>
                      </a:cxn>
                      <a:cxn ang="0">
                        <a:pos x="connsiteX1" y="connsiteY1"/>
                      </a:cxn>
                      <a:cxn ang="0">
                        <a:pos x="connsiteX2" y="connsiteY2"/>
                      </a:cxn>
                    </a:cxnLst>
                    <a:rect l="l" t="t" r="r" b="b"/>
                    <a:pathLst>
                      <a:path w="441369" h="53895">
                        <a:moveTo>
                          <a:pt x="441370" y="0"/>
                        </a:moveTo>
                        <a:cubicBezTo>
                          <a:pt x="441370" y="24875"/>
                          <a:pt x="342508" y="53896"/>
                          <a:pt x="220685" y="53896"/>
                        </a:cubicBezTo>
                        <a:cubicBezTo>
                          <a:pt x="98862" y="53896"/>
                          <a:pt x="0" y="24875"/>
                          <a:pt x="0" y="0"/>
                        </a:cubicBezTo>
                      </a:path>
                    </a:pathLst>
                  </a:custGeom>
                  <a:noFill/>
                  <a:ln w="254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97" name="Freeform 180">
                    <a:extLst>
                      <a:ext uri="{FF2B5EF4-FFF2-40B4-BE49-F238E27FC236}">
                        <a16:creationId xmlns:a16="http://schemas.microsoft.com/office/drawing/2014/main" id="{D9831AD3-E947-48F3-5B8D-9E538A2F706B}"/>
                      </a:ext>
                    </a:extLst>
                  </p:cNvPr>
                  <p:cNvSpPr/>
                  <p:nvPr/>
                </p:nvSpPr>
                <p:spPr>
                  <a:xfrm>
                    <a:off x="1574424" y="4616360"/>
                    <a:ext cx="388962" cy="53895"/>
                  </a:xfrm>
                  <a:custGeom>
                    <a:avLst/>
                    <a:gdLst>
                      <a:gd name="connsiteX0" fmla="*/ 388963 w 388962"/>
                      <a:gd name="connsiteY0" fmla="*/ 32848 h 53895"/>
                      <a:gd name="connsiteX1" fmla="*/ 220685 w 388962"/>
                      <a:gd name="connsiteY1" fmla="*/ 53896 h 53895"/>
                      <a:gd name="connsiteX2" fmla="*/ 0 w 388962"/>
                      <a:gd name="connsiteY2" fmla="*/ 0 h 53895"/>
                    </a:gdLst>
                    <a:ahLst/>
                    <a:cxnLst>
                      <a:cxn ang="0">
                        <a:pos x="connsiteX0" y="connsiteY0"/>
                      </a:cxn>
                      <a:cxn ang="0">
                        <a:pos x="connsiteX1" y="connsiteY1"/>
                      </a:cxn>
                      <a:cxn ang="0">
                        <a:pos x="connsiteX2" y="connsiteY2"/>
                      </a:cxn>
                    </a:cxnLst>
                    <a:rect l="l" t="t" r="r" b="b"/>
                    <a:pathLst>
                      <a:path w="388962" h="53895">
                        <a:moveTo>
                          <a:pt x="388963" y="32848"/>
                        </a:moveTo>
                        <a:cubicBezTo>
                          <a:pt x="348461" y="44966"/>
                          <a:pt x="288081" y="53896"/>
                          <a:pt x="220685" y="53896"/>
                        </a:cubicBezTo>
                        <a:cubicBezTo>
                          <a:pt x="98755" y="53896"/>
                          <a:pt x="0" y="24875"/>
                          <a:pt x="0" y="0"/>
                        </a:cubicBezTo>
                      </a:path>
                    </a:pathLst>
                  </a:custGeom>
                  <a:noFill/>
                  <a:ln w="254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98" name="Freeform 181">
                    <a:extLst>
                      <a:ext uri="{FF2B5EF4-FFF2-40B4-BE49-F238E27FC236}">
                        <a16:creationId xmlns:a16="http://schemas.microsoft.com/office/drawing/2014/main" id="{0F935CD3-CEDB-8372-9932-37BB83767D4A}"/>
                      </a:ext>
                    </a:extLst>
                  </p:cNvPr>
                  <p:cNvSpPr/>
                  <p:nvPr/>
                </p:nvSpPr>
                <p:spPr>
                  <a:xfrm>
                    <a:off x="1648836" y="4734037"/>
                    <a:ext cx="366957" cy="53895"/>
                  </a:xfrm>
                  <a:custGeom>
                    <a:avLst/>
                    <a:gdLst>
                      <a:gd name="connsiteX0" fmla="*/ 366958 w 366957"/>
                      <a:gd name="connsiteY0" fmla="*/ 0 h 53895"/>
                      <a:gd name="connsiteX1" fmla="*/ 146273 w 366957"/>
                      <a:gd name="connsiteY1" fmla="*/ 53896 h 53895"/>
                      <a:gd name="connsiteX2" fmla="*/ 0 w 366957"/>
                      <a:gd name="connsiteY2" fmla="*/ 38694 h 53895"/>
                    </a:gdLst>
                    <a:ahLst/>
                    <a:cxnLst>
                      <a:cxn ang="0">
                        <a:pos x="connsiteX0" y="connsiteY0"/>
                      </a:cxn>
                      <a:cxn ang="0">
                        <a:pos x="connsiteX1" y="connsiteY1"/>
                      </a:cxn>
                      <a:cxn ang="0">
                        <a:pos x="connsiteX2" y="connsiteY2"/>
                      </a:cxn>
                    </a:cxnLst>
                    <a:rect l="l" t="t" r="r" b="b"/>
                    <a:pathLst>
                      <a:path w="366957" h="53895">
                        <a:moveTo>
                          <a:pt x="366958" y="0"/>
                        </a:moveTo>
                        <a:cubicBezTo>
                          <a:pt x="366958" y="24875"/>
                          <a:pt x="268096" y="53896"/>
                          <a:pt x="146273" y="53896"/>
                        </a:cubicBezTo>
                        <a:cubicBezTo>
                          <a:pt x="90145" y="53896"/>
                          <a:pt x="39013" y="47730"/>
                          <a:pt x="0" y="38694"/>
                        </a:cubicBezTo>
                      </a:path>
                    </a:pathLst>
                  </a:custGeom>
                  <a:noFill/>
                  <a:ln w="254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299" name="Freeform 182">
                    <a:extLst>
                      <a:ext uri="{FF2B5EF4-FFF2-40B4-BE49-F238E27FC236}">
                        <a16:creationId xmlns:a16="http://schemas.microsoft.com/office/drawing/2014/main" id="{C6572427-2F00-50D1-1B5E-501237383B84}"/>
                      </a:ext>
                    </a:extLst>
                  </p:cNvPr>
                  <p:cNvSpPr/>
                  <p:nvPr/>
                </p:nvSpPr>
                <p:spPr>
                  <a:xfrm>
                    <a:off x="1574424" y="4458287"/>
                    <a:ext cx="441369" cy="452425"/>
                  </a:xfrm>
                  <a:custGeom>
                    <a:avLst/>
                    <a:gdLst>
                      <a:gd name="connsiteX0" fmla="*/ 441370 w 441369"/>
                      <a:gd name="connsiteY0" fmla="*/ 398530 h 452425"/>
                      <a:gd name="connsiteX1" fmla="*/ 220685 w 441369"/>
                      <a:gd name="connsiteY1" fmla="*/ 452425 h 452425"/>
                      <a:gd name="connsiteX2" fmla="*/ 0 w 441369"/>
                      <a:gd name="connsiteY2" fmla="*/ 398530 h 452425"/>
                      <a:gd name="connsiteX3" fmla="*/ 0 w 441369"/>
                      <a:gd name="connsiteY3" fmla="*/ 45072 h 452425"/>
                      <a:gd name="connsiteX4" fmla="*/ 220685 w 441369"/>
                      <a:gd name="connsiteY4" fmla="*/ 0 h 452425"/>
                      <a:gd name="connsiteX5" fmla="*/ 441370 w 441369"/>
                      <a:gd name="connsiteY5" fmla="*/ 45072 h 452425"/>
                      <a:gd name="connsiteX6" fmla="*/ 441370 w 441369"/>
                      <a:gd name="connsiteY6" fmla="*/ 398530 h 4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69" h="452425">
                        <a:moveTo>
                          <a:pt x="441370" y="398530"/>
                        </a:moveTo>
                        <a:cubicBezTo>
                          <a:pt x="441370" y="423405"/>
                          <a:pt x="342508" y="452425"/>
                          <a:pt x="220685" y="452425"/>
                        </a:cubicBezTo>
                        <a:cubicBezTo>
                          <a:pt x="98862" y="452425"/>
                          <a:pt x="0" y="423405"/>
                          <a:pt x="0" y="398530"/>
                        </a:cubicBezTo>
                        <a:lnTo>
                          <a:pt x="0" y="45072"/>
                        </a:lnTo>
                        <a:cubicBezTo>
                          <a:pt x="0" y="20198"/>
                          <a:pt x="98862" y="0"/>
                          <a:pt x="220685" y="0"/>
                        </a:cubicBezTo>
                        <a:cubicBezTo>
                          <a:pt x="342508" y="0"/>
                          <a:pt x="441370" y="20198"/>
                          <a:pt x="441370" y="45072"/>
                        </a:cubicBezTo>
                        <a:lnTo>
                          <a:pt x="441370" y="398530"/>
                        </a:lnTo>
                        <a:close/>
                      </a:path>
                    </a:pathLst>
                  </a:custGeom>
                  <a:noFill/>
                  <a:ln w="381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grpSp>
            <p:grpSp>
              <p:nvGrpSpPr>
                <p:cNvPr id="293" name="Group 292">
                  <a:extLst>
                    <a:ext uri="{FF2B5EF4-FFF2-40B4-BE49-F238E27FC236}">
                      <a16:creationId xmlns:a16="http://schemas.microsoft.com/office/drawing/2014/main" id="{E7A1A957-8DF9-ACCB-2CC6-E507779EA6C7}"/>
                    </a:ext>
                  </a:extLst>
                </p:cNvPr>
                <p:cNvGrpSpPr/>
                <p:nvPr/>
              </p:nvGrpSpPr>
              <p:grpSpPr>
                <a:xfrm>
                  <a:off x="2531413" y="5332588"/>
                  <a:ext cx="423453" cy="483946"/>
                  <a:chOff x="3717521" y="4214373"/>
                  <a:chExt cx="423453" cy="483946"/>
                </a:xfrm>
              </p:grpSpPr>
              <p:pic>
                <p:nvPicPr>
                  <p:cNvPr id="294" name="Graphic 293">
                    <a:extLst>
                      <a:ext uri="{FF2B5EF4-FFF2-40B4-BE49-F238E27FC236}">
                        <a16:creationId xmlns:a16="http://schemas.microsoft.com/office/drawing/2014/main" id="{D9EB57DC-D3B5-07CD-B725-A8DA4971D9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17521" y="4214373"/>
                    <a:ext cx="423453" cy="483946"/>
                  </a:xfrm>
                  <a:prstGeom prst="rect">
                    <a:avLst/>
                  </a:prstGeom>
                </p:spPr>
              </p:pic>
              <p:cxnSp>
                <p:nvCxnSpPr>
                  <p:cNvPr id="295" name="Straight Connector 294">
                    <a:extLst>
                      <a:ext uri="{FF2B5EF4-FFF2-40B4-BE49-F238E27FC236}">
                        <a16:creationId xmlns:a16="http://schemas.microsoft.com/office/drawing/2014/main" id="{889524D5-CFC6-D43E-0AF4-99D26FB1C414}"/>
                      </a:ext>
                    </a:extLst>
                  </p:cNvPr>
                  <p:cNvCxnSpPr>
                    <a:cxnSpLocks/>
                  </p:cNvCxnSpPr>
                  <p:nvPr/>
                </p:nvCxnSpPr>
                <p:spPr>
                  <a:xfrm>
                    <a:off x="3752270" y="4469002"/>
                    <a:ext cx="36576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280" name="Group 279">
                <a:extLst>
                  <a:ext uri="{FF2B5EF4-FFF2-40B4-BE49-F238E27FC236}">
                    <a16:creationId xmlns:a16="http://schemas.microsoft.com/office/drawing/2014/main" id="{F7C3ED2A-84C6-9357-4653-F98FF268FFEE}"/>
                  </a:ext>
                </a:extLst>
              </p:cNvPr>
              <p:cNvGrpSpPr/>
              <p:nvPr/>
            </p:nvGrpSpPr>
            <p:grpSpPr>
              <a:xfrm>
                <a:off x="2431696" y="1959008"/>
                <a:ext cx="1368576" cy="1086304"/>
                <a:chOff x="2431696" y="1959008"/>
                <a:chExt cx="1368576" cy="1086304"/>
              </a:xfrm>
            </p:grpSpPr>
            <p:grpSp>
              <p:nvGrpSpPr>
                <p:cNvPr id="281" name="Group 280">
                  <a:extLst>
                    <a:ext uri="{FF2B5EF4-FFF2-40B4-BE49-F238E27FC236}">
                      <a16:creationId xmlns:a16="http://schemas.microsoft.com/office/drawing/2014/main" id="{AE83A3A0-F662-1F81-6D62-0091B77D5A16}"/>
                    </a:ext>
                  </a:extLst>
                </p:cNvPr>
                <p:cNvGrpSpPr/>
                <p:nvPr/>
              </p:nvGrpSpPr>
              <p:grpSpPr>
                <a:xfrm>
                  <a:off x="2431696" y="1959008"/>
                  <a:ext cx="1368576" cy="1086304"/>
                  <a:chOff x="1003248" y="2549757"/>
                  <a:chExt cx="1368576" cy="1086304"/>
                </a:xfrm>
              </p:grpSpPr>
              <p:pic>
                <p:nvPicPr>
                  <p:cNvPr id="284" name="Graphic 283">
                    <a:extLst>
                      <a:ext uri="{FF2B5EF4-FFF2-40B4-BE49-F238E27FC236}">
                        <a16:creationId xmlns:a16="http://schemas.microsoft.com/office/drawing/2014/main" id="{FBB529C0-AF4D-B25A-F9F6-2024ED856E2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3248" y="2549757"/>
                    <a:ext cx="378410" cy="284920"/>
                  </a:xfrm>
                  <a:prstGeom prst="rect">
                    <a:avLst/>
                  </a:prstGeom>
                </p:spPr>
              </p:pic>
              <p:pic>
                <p:nvPicPr>
                  <p:cNvPr id="285" name="Graphic 284">
                    <a:extLst>
                      <a:ext uri="{FF2B5EF4-FFF2-40B4-BE49-F238E27FC236}">
                        <a16:creationId xmlns:a16="http://schemas.microsoft.com/office/drawing/2014/main" id="{2997E951-9545-F501-2F54-5814AAEEFC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3248" y="2950449"/>
                    <a:ext cx="378410" cy="284920"/>
                  </a:xfrm>
                  <a:prstGeom prst="rect">
                    <a:avLst/>
                  </a:prstGeom>
                </p:spPr>
              </p:pic>
              <p:pic>
                <p:nvPicPr>
                  <p:cNvPr id="286" name="Graphic 285">
                    <a:extLst>
                      <a:ext uri="{FF2B5EF4-FFF2-40B4-BE49-F238E27FC236}">
                        <a16:creationId xmlns:a16="http://schemas.microsoft.com/office/drawing/2014/main" id="{4FD28D36-F08B-BB0E-477A-1270D51AD4C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3248" y="3351141"/>
                    <a:ext cx="378410" cy="284920"/>
                  </a:xfrm>
                  <a:prstGeom prst="rect">
                    <a:avLst/>
                  </a:prstGeom>
                </p:spPr>
              </p:pic>
              <p:pic>
                <p:nvPicPr>
                  <p:cNvPr id="287" name="Graphic 286">
                    <a:extLst>
                      <a:ext uri="{FF2B5EF4-FFF2-40B4-BE49-F238E27FC236}">
                        <a16:creationId xmlns:a16="http://schemas.microsoft.com/office/drawing/2014/main" id="{B1BE2496-BF2D-D32D-3828-78B57AA2A52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75859" y="2549757"/>
                    <a:ext cx="378410" cy="284920"/>
                  </a:xfrm>
                  <a:prstGeom prst="rect">
                    <a:avLst/>
                  </a:prstGeom>
                </p:spPr>
              </p:pic>
              <p:pic>
                <p:nvPicPr>
                  <p:cNvPr id="288" name="Graphic 287">
                    <a:extLst>
                      <a:ext uri="{FF2B5EF4-FFF2-40B4-BE49-F238E27FC236}">
                        <a16:creationId xmlns:a16="http://schemas.microsoft.com/office/drawing/2014/main" id="{F9931D73-9B90-EB26-6564-55382FABCBE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859" y="3351141"/>
                    <a:ext cx="378410" cy="284920"/>
                  </a:xfrm>
                  <a:prstGeom prst="rect">
                    <a:avLst/>
                  </a:prstGeom>
                </p:spPr>
              </p:pic>
              <p:pic>
                <p:nvPicPr>
                  <p:cNvPr id="289" name="Graphic 288">
                    <a:extLst>
                      <a:ext uri="{FF2B5EF4-FFF2-40B4-BE49-F238E27FC236}">
                        <a16:creationId xmlns:a16="http://schemas.microsoft.com/office/drawing/2014/main" id="{66022D1C-3ACB-AC37-44AE-2E5EC145BA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89566" y="2549757"/>
                    <a:ext cx="378410" cy="284920"/>
                  </a:xfrm>
                  <a:prstGeom prst="rect">
                    <a:avLst/>
                  </a:prstGeom>
                </p:spPr>
              </p:pic>
              <p:pic>
                <p:nvPicPr>
                  <p:cNvPr id="290" name="Graphic 289">
                    <a:extLst>
                      <a:ext uri="{FF2B5EF4-FFF2-40B4-BE49-F238E27FC236}">
                        <a16:creationId xmlns:a16="http://schemas.microsoft.com/office/drawing/2014/main" id="{9D9A1610-AF62-E79E-1A79-660CFA27D32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93414" y="3325190"/>
                    <a:ext cx="378410" cy="284920"/>
                  </a:xfrm>
                  <a:prstGeom prst="rect">
                    <a:avLst/>
                  </a:prstGeom>
                </p:spPr>
              </p:pic>
            </p:grpSp>
            <p:pic>
              <p:nvPicPr>
                <p:cNvPr id="282" name="Graphic 281">
                  <a:extLst>
                    <a:ext uri="{FF2B5EF4-FFF2-40B4-BE49-F238E27FC236}">
                      <a16:creationId xmlns:a16="http://schemas.microsoft.com/office/drawing/2014/main" id="{0428345F-2EA7-1FA6-6FEE-2C44EEE18C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94992" y="2346238"/>
                  <a:ext cx="378410" cy="284920"/>
                </a:xfrm>
                <a:prstGeom prst="rect">
                  <a:avLst/>
                </a:prstGeom>
              </p:spPr>
            </p:pic>
            <p:pic>
              <p:nvPicPr>
                <p:cNvPr id="283" name="Graphic 282">
                  <a:extLst>
                    <a:ext uri="{FF2B5EF4-FFF2-40B4-BE49-F238E27FC236}">
                      <a16:creationId xmlns:a16="http://schemas.microsoft.com/office/drawing/2014/main" id="{F2EF9BFA-D39E-EA7B-D24F-B3112BFC031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95821" y="2321277"/>
                  <a:ext cx="378410" cy="284920"/>
                </a:xfrm>
                <a:prstGeom prst="rect">
                  <a:avLst/>
                </a:prstGeom>
              </p:spPr>
            </p:pic>
          </p:grpSp>
        </p:grpSp>
      </p:grpSp>
      <p:grpSp>
        <p:nvGrpSpPr>
          <p:cNvPr id="323" name="Group 322">
            <a:extLst>
              <a:ext uri="{FF2B5EF4-FFF2-40B4-BE49-F238E27FC236}">
                <a16:creationId xmlns:a16="http://schemas.microsoft.com/office/drawing/2014/main" id="{D9FF5272-5FFD-4256-7090-6F60952F5452}"/>
              </a:ext>
            </a:extLst>
          </p:cNvPr>
          <p:cNvGrpSpPr/>
          <p:nvPr/>
        </p:nvGrpSpPr>
        <p:grpSpPr>
          <a:xfrm>
            <a:off x="2161920" y="5106389"/>
            <a:ext cx="2110513" cy="1407601"/>
            <a:chOff x="1749478" y="3914080"/>
            <a:chExt cx="1565254" cy="1076243"/>
          </a:xfrm>
        </p:grpSpPr>
        <p:grpSp>
          <p:nvGrpSpPr>
            <p:cNvPr id="324" name="Group 323">
              <a:extLst>
                <a:ext uri="{FF2B5EF4-FFF2-40B4-BE49-F238E27FC236}">
                  <a16:creationId xmlns:a16="http://schemas.microsoft.com/office/drawing/2014/main" id="{5EF836BD-23EC-D8C2-5903-98BCE7B8902D}"/>
                </a:ext>
              </a:extLst>
            </p:cNvPr>
            <p:cNvGrpSpPr/>
            <p:nvPr/>
          </p:nvGrpSpPr>
          <p:grpSpPr>
            <a:xfrm>
              <a:off x="1749478" y="3914080"/>
              <a:ext cx="1565254" cy="1076243"/>
              <a:chOff x="7751215" y="1371380"/>
              <a:chExt cx="4007083" cy="2385239"/>
            </a:xfrm>
          </p:grpSpPr>
          <p:sp>
            <p:nvSpPr>
              <p:cNvPr id="348" name="Rectangle 347">
                <a:extLst>
                  <a:ext uri="{FF2B5EF4-FFF2-40B4-BE49-F238E27FC236}">
                    <a16:creationId xmlns:a16="http://schemas.microsoft.com/office/drawing/2014/main" id="{454990FE-0A5F-0BD0-25C6-249AD7D578F6}"/>
                  </a:ext>
                </a:extLst>
              </p:cNvPr>
              <p:cNvSpPr>
                <a:spLocks/>
              </p:cNvSpPr>
              <p:nvPr/>
            </p:nvSpPr>
            <p:spPr>
              <a:xfrm>
                <a:off x="7751215" y="1381684"/>
                <a:ext cx="4007083" cy="2374935"/>
              </a:xfrm>
              <a:prstGeom prst="rect">
                <a:avLst/>
              </a:prstGeom>
              <a:gradFill flip="none" rotWithShape="1">
                <a:gsLst>
                  <a:gs pos="26000">
                    <a:srgbClr val="0075CD">
                      <a:alpha val="50000"/>
                    </a:srgbClr>
                  </a:gs>
                  <a:gs pos="50000">
                    <a:srgbClr val="082F82">
                      <a:alpha val="50000"/>
                    </a:srgbClr>
                  </a:gs>
                  <a:gs pos="100000">
                    <a:srgbClr val="0B1062">
                      <a:alpha val="70000"/>
                    </a:srgbClr>
                  </a:gs>
                </a:gsLst>
                <a:lin ang="16200000" scaled="1"/>
                <a:tileRect/>
              </a:gradFill>
              <a:ln w="12700">
                <a:noFill/>
              </a:ln>
            </p:spPr>
            <p:txBody>
              <a:bodyPr wrap="square" lIns="0" tIns="0" rIns="0" bIns="0" rtlCol="0">
                <a:noAutofit/>
              </a:bodyPr>
              <a:lstStyle/>
              <a:p>
                <a:pPr marL="0" marR="0" lvl="0" indent="0" algn="ctr" defTabSz="914333" rtl="0" eaLnBrk="1" fontAlgn="auto" latinLnBrk="0" hangingPunct="1">
                  <a:lnSpc>
                    <a:spcPct val="100000"/>
                  </a:lnSpc>
                  <a:spcBef>
                    <a:spcPts val="0"/>
                  </a:spcBef>
                  <a:spcAft>
                    <a:spcPts val="0"/>
                  </a:spcAft>
                  <a:buClr>
                    <a:srgbClr val="007DB8"/>
                  </a:buClr>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349" name="Rectangle 348">
                <a:extLst>
                  <a:ext uri="{FF2B5EF4-FFF2-40B4-BE49-F238E27FC236}">
                    <a16:creationId xmlns:a16="http://schemas.microsoft.com/office/drawing/2014/main" id="{ECE4C6BC-2C37-F813-34F4-CBAF17807AE7}"/>
                  </a:ext>
                </a:extLst>
              </p:cNvPr>
              <p:cNvSpPr/>
              <p:nvPr/>
            </p:nvSpPr>
            <p:spPr>
              <a:xfrm rot="10800000" flipV="1">
                <a:off x="7751215" y="1371380"/>
                <a:ext cx="4007081" cy="404160"/>
              </a:xfrm>
              <a:prstGeom prst="rect">
                <a:avLst/>
              </a:prstGeom>
              <a:solidFill>
                <a:schemeClr val="bg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150" normalizeH="0" baseline="0" noProof="0">
                    <a:ln>
                      <a:noFill/>
                    </a:ln>
                    <a:solidFill>
                      <a:srgbClr val="FFFFFF"/>
                    </a:solidFill>
                    <a:effectLst/>
                    <a:uLnTx/>
                    <a:uFillTx/>
                    <a:latin typeface="Arial"/>
                    <a:ea typeface="+mn-ea"/>
                    <a:cs typeface="+mn-cs"/>
                  </a:rPr>
                  <a:t>DR SITE</a:t>
                </a:r>
              </a:p>
            </p:txBody>
          </p:sp>
        </p:grpSp>
        <p:sp>
          <p:nvSpPr>
            <p:cNvPr id="325" name="Rectangle: Rounded Corners 2">
              <a:extLst>
                <a:ext uri="{FF2B5EF4-FFF2-40B4-BE49-F238E27FC236}">
                  <a16:creationId xmlns:a16="http://schemas.microsoft.com/office/drawing/2014/main" id="{2F01E94B-4F6D-D531-EB2C-E45CDE7093DB}"/>
                </a:ext>
              </a:extLst>
            </p:cNvPr>
            <p:cNvSpPr/>
            <p:nvPr/>
          </p:nvSpPr>
          <p:spPr>
            <a:xfrm>
              <a:off x="1847173" y="4165417"/>
              <a:ext cx="1337735" cy="749564"/>
            </a:xfrm>
            <a:prstGeom prst="roundRect">
              <a:avLst>
                <a:gd name="adj" fmla="val 6421"/>
              </a:avLst>
            </a:prstGeom>
            <a:noFill/>
            <a:ln w="19050">
              <a:solidFill>
                <a:schemeClr val="tx2">
                  <a:lumMod val="9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326" name="Group 325">
              <a:extLst>
                <a:ext uri="{FF2B5EF4-FFF2-40B4-BE49-F238E27FC236}">
                  <a16:creationId xmlns:a16="http://schemas.microsoft.com/office/drawing/2014/main" id="{3F6A9032-2280-1724-E217-C5D8AF42C0B4}"/>
                </a:ext>
              </a:extLst>
            </p:cNvPr>
            <p:cNvGrpSpPr/>
            <p:nvPr/>
          </p:nvGrpSpPr>
          <p:grpSpPr>
            <a:xfrm>
              <a:off x="1974027" y="4312316"/>
              <a:ext cx="479112" cy="498350"/>
              <a:chOff x="2987354" y="3919678"/>
              <a:chExt cx="1260907" cy="1390510"/>
            </a:xfrm>
          </p:grpSpPr>
          <p:sp>
            <p:nvSpPr>
              <p:cNvPr id="338" name="Oval 337">
                <a:extLst>
                  <a:ext uri="{FF2B5EF4-FFF2-40B4-BE49-F238E27FC236}">
                    <a16:creationId xmlns:a16="http://schemas.microsoft.com/office/drawing/2014/main" id="{28FB6BDD-CB9E-31C8-1AE6-B7D2FC34B57B}"/>
                  </a:ext>
                </a:extLst>
              </p:cNvPr>
              <p:cNvSpPr/>
              <p:nvPr/>
            </p:nvSpPr>
            <p:spPr>
              <a:xfrm>
                <a:off x="3087475" y="3919678"/>
                <a:ext cx="1031849" cy="1031849"/>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a:ea typeface="+mn-ea"/>
                  <a:cs typeface="+mn-cs"/>
                </a:endParaRPr>
              </a:p>
            </p:txBody>
          </p:sp>
          <p:sp>
            <p:nvSpPr>
              <p:cNvPr id="339" name="TextBox 338">
                <a:extLst>
                  <a:ext uri="{FF2B5EF4-FFF2-40B4-BE49-F238E27FC236}">
                    <a16:creationId xmlns:a16="http://schemas.microsoft.com/office/drawing/2014/main" id="{AF539B9D-C467-1895-2834-11833F2D213E}"/>
                  </a:ext>
                </a:extLst>
              </p:cNvPr>
              <p:cNvSpPr txBox="1"/>
              <p:nvPr/>
            </p:nvSpPr>
            <p:spPr>
              <a:xfrm>
                <a:off x="2987354" y="4981884"/>
                <a:ext cx="1260907" cy="328304"/>
              </a:xfrm>
              <a:prstGeom prst="rect">
                <a:avLst/>
              </a:prstGeom>
              <a:noFill/>
            </p:spPr>
            <p:txBody>
              <a:bodyPr wrap="none" lIns="0" tIns="0" rIns="0" bIns="0" rtlCol="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a:ea typeface="+mn-ea"/>
                    <a:cs typeface="+mn-cs"/>
                  </a:rPr>
                  <a:t>DR Backup</a:t>
                </a:r>
              </a:p>
            </p:txBody>
          </p:sp>
          <p:grpSp>
            <p:nvGrpSpPr>
              <p:cNvPr id="340" name="Graphic 164">
                <a:extLst>
                  <a:ext uri="{FF2B5EF4-FFF2-40B4-BE49-F238E27FC236}">
                    <a16:creationId xmlns:a16="http://schemas.microsoft.com/office/drawing/2014/main" id="{545457E1-0BC9-4B43-0F5A-42B7A6D77216}"/>
                  </a:ext>
                </a:extLst>
              </p:cNvPr>
              <p:cNvGrpSpPr/>
              <p:nvPr/>
            </p:nvGrpSpPr>
            <p:grpSpPr>
              <a:xfrm>
                <a:off x="3260573" y="4067191"/>
                <a:ext cx="718741" cy="736740"/>
                <a:chOff x="1574424" y="4458287"/>
                <a:chExt cx="441369" cy="452425"/>
              </a:xfrm>
              <a:noFill/>
            </p:grpSpPr>
            <p:sp>
              <p:nvSpPr>
                <p:cNvPr id="344" name="Freeform 179">
                  <a:extLst>
                    <a:ext uri="{FF2B5EF4-FFF2-40B4-BE49-F238E27FC236}">
                      <a16:creationId xmlns:a16="http://schemas.microsoft.com/office/drawing/2014/main" id="{44E07016-2CAD-9A1F-9217-02891A16B30D}"/>
                    </a:ext>
                  </a:extLst>
                </p:cNvPr>
                <p:cNvSpPr/>
                <p:nvPr/>
              </p:nvSpPr>
              <p:spPr>
                <a:xfrm>
                  <a:off x="1574424" y="4503360"/>
                  <a:ext cx="441369" cy="53895"/>
                </a:xfrm>
                <a:custGeom>
                  <a:avLst/>
                  <a:gdLst>
                    <a:gd name="connsiteX0" fmla="*/ 441370 w 441369"/>
                    <a:gd name="connsiteY0" fmla="*/ 0 h 53895"/>
                    <a:gd name="connsiteX1" fmla="*/ 220685 w 441369"/>
                    <a:gd name="connsiteY1" fmla="*/ 53896 h 53895"/>
                    <a:gd name="connsiteX2" fmla="*/ 0 w 441369"/>
                    <a:gd name="connsiteY2" fmla="*/ 0 h 53895"/>
                  </a:gdLst>
                  <a:ahLst/>
                  <a:cxnLst>
                    <a:cxn ang="0">
                      <a:pos x="connsiteX0" y="connsiteY0"/>
                    </a:cxn>
                    <a:cxn ang="0">
                      <a:pos x="connsiteX1" y="connsiteY1"/>
                    </a:cxn>
                    <a:cxn ang="0">
                      <a:pos x="connsiteX2" y="connsiteY2"/>
                    </a:cxn>
                  </a:cxnLst>
                  <a:rect l="l" t="t" r="r" b="b"/>
                  <a:pathLst>
                    <a:path w="441369" h="53895">
                      <a:moveTo>
                        <a:pt x="441370" y="0"/>
                      </a:moveTo>
                      <a:cubicBezTo>
                        <a:pt x="441370" y="24875"/>
                        <a:pt x="342508" y="53896"/>
                        <a:pt x="220685" y="53896"/>
                      </a:cubicBezTo>
                      <a:cubicBezTo>
                        <a:pt x="98862" y="53896"/>
                        <a:pt x="0" y="24875"/>
                        <a:pt x="0" y="0"/>
                      </a:cubicBezTo>
                    </a:path>
                  </a:pathLst>
                </a:custGeom>
                <a:noFill/>
                <a:ln w="254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345" name="Freeform 180">
                  <a:extLst>
                    <a:ext uri="{FF2B5EF4-FFF2-40B4-BE49-F238E27FC236}">
                      <a16:creationId xmlns:a16="http://schemas.microsoft.com/office/drawing/2014/main" id="{4B611FE1-0B7D-71E6-E0AE-DC7408B46CF2}"/>
                    </a:ext>
                  </a:extLst>
                </p:cNvPr>
                <p:cNvSpPr/>
                <p:nvPr/>
              </p:nvSpPr>
              <p:spPr>
                <a:xfrm>
                  <a:off x="1574424" y="4616360"/>
                  <a:ext cx="388962" cy="53895"/>
                </a:xfrm>
                <a:custGeom>
                  <a:avLst/>
                  <a:gdLst>
                    <a:gd name="connsiteX0" fmla="*/ 388963 w 388962"/>
                    <a:gd name="connsiteY0" fmla="*/ 32848 h 53895"/>
                    <a:gd name="connsiteX1" fmla="*/ 220685 w 388962"/>
                    <a:gd name="connsiteY1" fmla="*/ 53896 h 53895"/>
                    <a:gd name="connsiteX2" fmla="*/ 0 w 388962"/>
                    <a:gd name="connsiteY2" fmla="*/ 0 h 53895"/>
                  </a:gdLst>
                  <a:ahLst/>
                  <a:cxnLst>
                    <a:cxn ang="0">
                      <a:pos x="connsiteX0" y="connsiteY0"/>
                    </a:cxn>
                    <a:cxn ang="0">
                      <a:pos x="connsiteX1" y="connsiteY1"/>
                    </a:cxn>
                    <a:cxn ang="0">
                      <a:pos x="connsiteX2" y="connsiteY2"/>
                    </a:cxn>
                  </a:cxnLst>
                  <a:rect l="l" t="t" r="r" b="b"/>
                  <a:pathLst>
                    <a:path w="388962" h="53895">
                      <a:moveTo>
                        <a:pt x="388963" y="32848"/>
                      </a:moveTo>
                      <a:cubicBezTo>
                        <a:pt x="348461" y="44966"/>
                        <a:pt x="288081" y="53896"/>
                        <a:pt x="220685" y="53896"/>
                      </a:cubicBezTo>
                      <a:cubicBezTo>
                        <a:pt x="98755" y="53896"/>
                        <a:pt x="0" y="24875"/>
                        <a:pt x="0" y="0"/>
                      </a:cubicBezTo>
                    </a:path>
                  </a:pathLst>
                </a:custGeom>
                <a:noFill/>
                <a:ln w="254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346" name="Freeform 181">
                  <a:extLst>
                    <a:ext uri="{FF2B5EF4-FFF2-40B4-BE49-F238E27FC236}">
                      <a16:creationId xmlns:a16="http://schemas.microsoft.com/office/drawing/2014/main" id="{27292425-D504-B125-9F8A-CF89DF680093}"/>
                    </a:ext>
                  </a:extLst>
                </p:cNvPr>
                <p:cNvSpPr/>
                <p:nvPr/>
              </p:nvSpPr>
              <p:spPr>
                <a:xfrm>
                  <a:off x="1648836" y="4734037"/>
                  <a:ext cx="366957" cy="53895"/>
                </a:xfrm>
                <a:custGeom>
                  <a:avLst/>
                  <a:gdLst>
                    <a:gd name="connsiteX0" fmla="*/ 366958 w 366957"/>
                    <a:gd name="connsiteY0" fmla="*/ 0 h 53895"/>
                    <a:gd name="connsiteX1" fmla="*/ 146273 w 366957"/>
                    <a:gd name="connsiteY1" fmla="*/ 53896 h 53895"/>
                    <a:gd name="connsiteX2" fmla="*/ 0 w 366957"/>
                    <a:gd name="connsiteY2" fmla="*/ 38694 h 53895"/>
                  </a:gdLst>
                  <a:ahLst/>
                  <a:cxnLst>
                    <a:cxn ang="0">
                      <a:pos x="connsiteX0" y="connsiteY0"/>
                    </a:cxn>
                    <a:cxn ang="0">
                      <a:pos x="connsiteX1" y="connsiteY1"/>
                    </a:cxn>
                    <a:cxn ang="0">
                      <a:pos x="connsiteX2" y="connsiteY2"/>
                    </a:cxn>
                  </a:cxnLst>
                  <a:rect l="l" t="t" r="r" b="b"/>
                  <a:pathLst>
                    <a:path w="366957" h="53895">
                      <a:moveTo>
                        <a:pt x="366958" y="0"/>
                      </a:moveTo>
                      <a:cubicBezTo>
                        <a:pt x="366958" y="24875"/>
                        <a:pt x="268096" y="53896"/>
                        <a:pt x="146273" y="53896"/>
                      </a:cubicBezTo>
                      <a:cubicBezTo>
                        <a:pt x="90145" y="53896"/>
                        <a:pt x="39013" y="47730"/>
                        <a:pt x="0" y="38694"/>
                      </a:cubicBezTo>
                    </a:path>
                  </a:pathLst>
                </a:custGeom>
                <a:noFill/>
                <a:ln w="254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347" name="Freeform 182">
                  <a:extLst>
                    <a:ext uri="{FF2B5EF4-FFF2-40B4-BE49-F238E27FC236}">
                      <a16:creationId xmlns:a16="http://schemas.microsoft.com/office/drawing/2014/main" id="{6DA7DA71-0699-3AAA-3952-1C32A7D5BB9A}"/>
                    </a:ext>
                  </a:extLst>
                </p:cNvPr>
                <p:cNvSpPr/>
                <p:nvPr/>
              </p:nvSpPr>
              <p:spPr>
                <a:xfrm>
                  <a:off x="1574424" y="4458287"/>
                  <a:ext cx="441369" cy="452425"/>
                </a:xfrm>
                <a:custGeom>
                  <a:avLst/>
                  <a:gdLst>
                    <a:gd name="connsiteX0" fmla="*/ 441370 w 441369"/>
                    <a:gd name="connsiteY0" fmla="*/ 398530 h 452425"/>
                    <a:gd name="connsiteX1" fmla="*/ 220685 w 441369"/>
                    <a:gd name="connsiteY1" fmla="*/ 452425 h 452425"/>
                    <a:gd name="connsiteX2" fmla="*/ 0 w 441369"/>
                    <a:gd name="connsiteY2" fmla="*/ 398530 h 452425"/>
                    <a:gd name="connsiteX3" fmla="*/ 0 w 441369"/>
                    <a:gd name="connsiteY3" fmla="*/ 45072 h 452425"/>
                    <a:gd name="connsiteX4" fmla="*/ 220685 w 441369"/>
                    <a:gd name="connsiteY4" fmla="*/ 0 h 452425"/>
                    <a:gd name="connsiteX5" fmla="*/ 441370 w 441369"/>
                    <a:gd name="connsiteY5" fmla="*/ 45072 h 452425"/>
                    <a:gd name="connsiteX6" fmla="*/ 441370 w 441369"/>
                    <a:gd name="connsiteY6" fmla="*/ 398530 h 4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69" h="452425">
                      <a:moveTo>
                        <a:pt x="441370" y="398530"/>
                      </a:moveTo>
                      <a:cubicBezTo>
                        <a:pt x="441370" y="423405"/>
                        <a:pt x="342508" y="452425"/>
                        <a:pt x="220685" y="452425"/>
                      </a:cubicBezTo>
                      <a:cubicBezTo>
                        <a:pt x="98862" y="452425"/>
                        <a:pt x="0" y="423405"/>
                        <a:pt x="0" y="398530"/>
                      </a:cubicBezTo>
                      <a:lnTo>
                        <a:pt x="0" y="45072"/>
                      </a:lnTo>
                      <a:cubicBezTo>
                        <a:pt x="0" y="20198"/>
                        <a:pt x="98862" y="0"/>
                        <a:pt x="220685" y="0"/>
                      </a:cubicBezTo>
                      <a:cubicBezTo>
                        <a:pt x="342508" y="0"/>
                        <a:pt x="441370" y="20198"/>
                        <a:pt x="441370" y="45072"/>
                      </a:cubicBezTo>
                      <a:lnTo>
                        <a:pt x="441370" y="398530"/>
                      </a:lnTo>
                      <a:close/>
                    </a:path>
                  </a:pathLst>
                </a:custGeom>
                <a:noFill/>
                <a:ln w="38100" cap="flat">
                  <a:solidFill>
                    <a:schemeClr val="tx2"/>
                  </a:solid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grpSp>
          <p:grpSp>
            <p:nvGrpSpPr>
              <p:cNvPr id="341" name="Group 340">
                <a:extLst>
                  <a:ext uri="{FF2B5EF4-FFF2-40B4-BE49-F238E27FC236}">
                    <a16:creationId xmlns:a16="http://schemas.microsoft.com/office/drawing/2014/main" id="{B7FEE82E-8366-8DF7-C3BE-A0D38F5F3ED7}"/>
                  </a:ext>
                </a:extLst>
              </p:cNvPr>
              <p:cNvGrpSpPr/>
              <p:nvPr/>
            </p:nvGrpSpPr>
            <p:grpSpPr>
              <a:xfrm>
                <a:off x="3717521" y="4214373"/>
                <a:ext cx="423453" cy="483946"/>
                <a:chOff x="3717521" y="4214373"/>
                <a:chExt cx="423453" cy="483946"/>
              </a:xfrm>
            </p:grpSpPr>
            <p:pic>
              <p:nvPicPr>
                <p:cNvPr id="342" name="Graphic 341">
                  <a:extLst>
                    <a:ext uri="{FF2B5EF4-FFF2-40B4-BE49-F238E27FC236}">
                      <a16:creationId xmlns:a16="http://schemas.microsoft.com/office/drawing/2014/main" id="{98C7502B-10CC-911E-D4EE-74045C222D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17521" y="4214373"/>
                  <a:ext cx="423453" cy="483946"/>
                </a:xfrm>
                <a:prstGeom prst="rect">
                  <a:avLst/>
                </a:prstGeom>
              </p:spPr>
            </p:pic>
            <p:cxnSp>
              <p:nvCxnSpPr>
                <p:cNvPr id="343" name="Straight Connector 342">
                  <a:extLst>
                    <a:ext uri="{FF2B5EF4-FFF2-40B4-BE49-F238E27FC236}">
                      <a16:creationId xmlns:a16="http://schemas.microsoft.com/office/drawing/2014/main" id="{1B9C4B65-00D0-773A-8AAF-C47F6E18265E}"/>
                    </a:ext>
                  </a:extLst>
                </p:cNvPr>
                <p:cNvCxnSpPr>
                  <a:cxnSpLocks/>
                </p:cNvCxnSpPr>
                <p:nvPr/>
              </p:nvCxnSpPr>
              <p:spPr>
                <a:xfrm>
                  <a:off x="3752270" y="4469002"/>
                  <a:ext cx="36576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327" name="Group 326">
              <a:extLst>
                <a:ext uri="{FF2B5EF4-FFF2-40B4-BE49-F238E27FC236}">
                  <a16:creationId xmlns:a16="http://schemas.microsoft.com/office/drawing/2014/main" id="{AA8DD38D-F236-C4EA-6052-C61128416FBC}"/>
                </a:ext>
              </a:extLst>
            </p:cNvPr>
            <p:cNvGrpSpPr/>
            <p:nvPr/>
          </p:nvGrpSpPr>
          <p:grpSpPr>
            <a:xfrm>
              <a:off x="2594881" y="4340834"/>
              <a:ext cx="518562" cy="389324"/>
              <a:chOff x="2184984" y="5769195"/>
              <a:chExt cx="691415" cy="519097"/>
            </a:xfrm>
          </p:grpSpPr>
          <p:grpSp>
            <p:nvGrpSpPr>
              <p:cNvPr id="328" name="Group 327">
                <a:extLst>
                  <a:ext uri="{FF2B5EF4-FFF2-40B4-BE49-F238E27FC236}">
                    <a16:creationId xmlns:a16="http://schemas.microsoft.com/office/drawing/2014/main" id="{C0148C56-272B-4256-3B8F-3DC2C16D6781}"/>
                  </a:ext>
                </a:extLst>
              </p:cNvPr>
              <p:cNvGrpSpPr/>
              <p:nvPr/>
            </p:nvGrpSpPr>
            <p:grpSpPr>
              <a:xfrm>
                <a:off x="2184984" y="5769195"/>
                <a:ext cx="691413" cy="519097"/>
                <a:chOff x="1003248" y="2549757"/>
                <a:chExt cx="1364728" cy="1086304"/>
              </a:xfrm>
            </p:grpSpPr>
            <p:pic>
              <p:nvPicPr>
                <p:cNvPr id="331" name="Graphic 330">
                  <a:extLst>
                    <a:ext uri="{FF2B5EF4-FFF2-40B4-BE49-F238E27FC236}">
                      <a16:creationId xmlns:a16="http://schemas.microsoft.com/office/drawing/2014/main" id="{AA2745CD-46C4-31EB-0CBF-A370E21244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3248" y="2549757"/>
                  <a:ext cx="378410" cy="284920"/>
                </a:xfrm>
                <a:prstGeom prst="rect">
                  <a:avLst/>
                </a:prstGeom>
              </p:spPr>
            </p:pic>
            <p:pic>
              <p:nvPicPr>
                <p:cNvPr id="332" name="Graphic 331">
                  <a:extLst>
                    <a:ext uri="{FF2B5EF4-FFF2-40B4-BE49-F238E27FC236}">
                      <a16:creationId xmlns:a16="http://schemas.microsoft.com/office/drawing/2014/main" id="{7529516E-9561-BBB4-F0AC-15979E8CA7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3248" y="2950449"/>
                  <a:ext cx="378410" cy="284920"/>
                </a:xfrm>
                <a:prstGeom prst="rect">
                  <a:avLst/>
                </a:prstGeom>
              </p:spPr>
            </p:pic>
            <p:pic>
              <p:nvPicPr>
                <p:cNvPr id="333" name="Graphic 332">
                  <a:extLst>
                    <a:ext uri="{FF2B5EF4-FFF2-40B4-BE49-F238E27FC236}">
                      <a16:creationId xmlns:a16="http://schemas.microsoft.com/office/drawing/2014/main" id="{ABCB19C0-F772-2C61-B81E-D8128FBFCA5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3248" y="3351141"/>
                  <a:ext cx="378410" cy="284920"/>
                </a:xfrm>
                <a:prstGeom prst="rect">
                  <a:avLst/>
                </a:prstGeom>
              </p:spPr>
            </p:pic>
            <p:pic>
              <p:nvPicPr>
                <p:cNvPr id="334" name="Graphic 333">
                  <a:extLst>
                    <a:ext uri="{FF2B5EF4-FFF2-40B4-BE49-F238E27FC236}">
                      <a16:creationId xmlns:a16="http://schemas.microsoft.com/office/drawing/2014/main" id="{739506E3-A0E9-BC24-5983-DF37FFD05F1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75859" y="2549757"/>
                  <a:ext cx="378410" cy="284920"/>
                </a:xfrm>
                <a:prstGeom prst="rect">
                  <a:avLst/>
                </a:prstGeom>
              </p:spPr>
            </p:pic>
            <p:pic>
              <p:nvPicPr>
                <p:cNvPr id="335" name="Graphic 334">
                  <a:extLst>
                    <a:ext uri="{FF2B5EF4-FFF2-40B4-BE49-F238E27FC236}">
                      <a16:creationId xmlns:a16="http://schemas.microsoft.com/office/drawing/2014/main" id="{9F56DD4C-E7C8-CAA2-7CC6-8A3A64A7FD3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859" y="3351141"/>
                  <a:ext cx="378410" cy="284920"/>
                </a:xfrm>
                <a:prstGeom prst="rect">
                  <a:avLst/>
                </a:prstGeom>
              </p:spPr>
            </p:pic>
            <p:pic>
              <p:nvPicPr>
                <p:cNvPr id="336" name="Graphic 335">
                  <a:extLst>
                    <a:ext uri="{FF2B5EF4-FFF2-40B4-BE49-F238E27FC236}">
                      <a16:creationId xmlns:a16="http://schemas.microsoft.com/office/drawing/2014/main" id="{9DCA9FC4-1206-FDB2-5938-8347413D225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89566" y="2549757"/>
                  <a:ext cx="378410" cy="284920"/>
                </a:xfrm>
                <a:prstGeom prst="rect">
                  <a:avLst/>
                </a:prstGeom>
              </p:spPr>
            </p:pic>
            <p:pic>
              <p:nvPicPr>
                <p:cNvPr id="337" name="Graphic 336">
                  <a:extLst>
                    <a:ext uri="{FF2B5EF4-FFF2-40B4-BE49-F238E27FC236}">
                      <a16:creationId xmlns:a16="http://schemas.microsoft.com/office/drawing/2014/main" id="{2B4CB0DE-B630-105C-B4DC-3B4556BA73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89566" y="3351141"/>
                  <a:ext cx="378410" cy="284920"/>
                </a:xfrm>
                <a:prstGeom prst="rect">
                  <a:avLst/>
                </a:prstGeom>
              </p:spPr>
            </p:pic>
          </p:grpSp>
          <p:pic>
            <p:nvPicPr>
              <p:cNvPr id="329" name="Graphic 328">
                <a:extLst>
                  <a:ext uri="{FF2B5EF4-FFF2-40B4-BE49-F238E27FC236}">
                    <a16:creationId xmlns:a16="http://schemas.microsoft.com/office/drawing/2014/main" id="{B53BDC69-ED06-EFB5-21FF-755479E073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88516" y="5937834"/>
                <a:ext cx="187883" cy="148709"/>
              </a:xfrm>
              <a:prstGeom prst="rect">
                <a:avLst/>
              </a:prstGeom>
            </p:spPr>
          </p:pic>
          <p:pic>
            <p:nvPicPr>
              <p:cNvPr id="330" name="Graphic 329">
                <a:extLst>
                  <a:ext uri="{FF2B5EF4-FFF2-40B4-BE49-F238E27FC236}">
                    <a16:creationId xmlns:a16="http://schemas.microsoft.com/office/drawing/2014/main" id="{6D65A44B-F295-4166-F5E9-C429765DF6C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34294" y="5940464"/>
                <a:ext cx="198418" cy="157047"/>
              </a:xfrm>
              <a:prstGeom prst="rect">
                <a:avLst/>
              </a:prstGeom>
            </p:spPr>
          </p:pic>
        </p:grpSp>
      </p:grpSp>
      <p:grpSp>
        <p:nvGrpSpPr>
          <p:cNvPr id="350" name="Group 349">
            <a:extLst>
              <a:ext uri="{FF2B5EF4-FFF2-40B4-BE49-F238E27FC236}">
                <a16:creationId xmlns:a16="http://schemas.microsoft.com/office/drawing/2014/main" id="{8D001B8A-C861-30C9-03D9-BD28A65377D5}"/>
              </a:ext>
            </a:extLst>
          </p:cNvPr>
          <p:cNvGrpSpPr/>
          <p:nvPr/>
        </p:nvGrpSpPr>
        <p:grpSpPr>
          <a:xfrm>
            <a:off x="4325418" y="4430166"/>
            <a:ext cx="413285" cy="896947"/>
            <a:chOff x="4527030" y="4514899"/>
            <a:chExt cx="503667" cy="914400"/>
          </a:xfrm>
        </p:grpSpPr>
        <p:sp>
          <p:nvSpPr>
            <p:cNvPr id="351" name="Right Brace 350">
              <a:extLst>
                <a:ext uri="{FF2B5EF4-FFF2-40B4-BE49-F238E27FC236}">
                  <a16:creationId xmlns:a16="http://schemas.microsoft.com/office/drawing/2014/main" id="{67ACFAB9-CFDE-3621-2128-9E60F304AF84}"/>
                </a:ext>
              </a:extLst>
            </p:cNvPr>
            <p:cNvSpPr/>
            <p:nvPr/>
          </p:nvSpPr>
          <p:spPr>
            <a:xfrm>
              <a:off x="4583223" y="4514899"/>
              <a:ext cx="447474" cy="914400"/>
            </a:xfrm>
            <a:prstGeom prst="rightBrace">
              <a:avLst>
                <a:gd name="adj1" fmla="val 27706"/>
                <a:gd name="adj2" fmla="val 50000"/>
              </a:avLst>
            </a:prstGeom>
            <a:ln w="19050">
              <a:solidFill>
                <a:schemeClr val="bg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cxnSp>
          <p:nvCxnSpPr>
            <p:cNvPr id="352" name="Straight Arrow Connector 351">
              <a:extLst>
                <a:ext uri="{FF2B5EF4-FFF2-40B4-BE49-F238E27FC236}">
                  <a16:creationId xmlns:a16="http://schemas.microsoft.com/office/drawing/2014/main" id="{2AA0FE6C-E6FD-1FE5-B0E7-4FC91EADB635}"/>
                </a:ext>
              </a:extLst>
            </p:cNvPr>
            <p:cNvCxnSpPr>
              <a:cxnSpLocks/>
            </p:cNvCxnSpPr>
            <p:nvPr/>
          </p:nvCxnSpPr>
          <p:spPr>
            <a:xfrm flipH="1">
              <a:off x="4527030" y="4514899"/>
              <a:ext cx="152308" cy="0"/>
            </a:xfrm>
            <a:prstGeom prst="straightConnector1">
              <a:avLst/>
            </a:prstGeom>
            <a:ln w="19050">
              <a:solidFill>
                <a:schemeClr val="bg1">
                  <a:lumMod val="60000"/>
                  <a:lumOff val="40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53" name="Straight Arrow Connector 352">
              <a:extLst>
                <a:ext uri="{FF2B5EF4-FFF2-40B4-BE49-F238E27FC236}">
                  <a16:creationId xmlns:a16="http://schemas.microsoft.com/office/drawing/2014/main" id="{DEDBC11D-04E4-1FD0-C7FF-C9E9926BBCA1}"/>
                </a:ext>
              </a:extLst>
            </p:cNvPr>
            <p:cNvCxnSpPr>
              <a:cxnSpLocks/>
            </p:cNvCxnSpPr>
            <p:nvPr/>
          </p:nvCxnSpPr>
          <p:spPr>
            <a:xfrm flipH="1">
              <a:off x="4527030" y="5429299"/>
              <a:ext cx="152308" cy="0"/>
            </a:xfrm>
            <a:prstGeom prst="straightConnector1">
              <a:avLst/>
            </a:prstGeom>
            <a:ln w="19050">
              <a:solidFill>
                <a:schemeClr val="bg1">
                  <a:lumMod val="60000"/>
                  <a:lumOff val="40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pic>
        <p:nvPicPr>
          <p:cNvPr id="354" name="Picture 353" descr="Icon&#10;&#10;Description automatically generated">
            <a:extLst>
              <a:ext uri="{FF2B5EF4-FFF2-40B4-BE49-F238E27FC236}">
                <a16:creationId xmlns:a16="http://schemas.microsoft.com/office/drawing/2014/main" id="{6EB50812-F3A1-35F5-4286-5A337D7D20C9}"/>
              </a:ext>
            </a:extLst>
          </p:cNvPr>
          <p:cNvPicPr>
            <a:picLocks noChangeAspect="1"/>
          </p:cNvPicPr>
          <p:nvPr/>
        </p:nvPicPr>
        <p:blipFill rotWithShape="1">
          <a:blip r:embed="rId9">
            <a:clrChange>
              <a:clrFrom>
                <a:srgbClr val="FFFFFF"/>
              </a:clrFrom>
              <a:clrTo>
                <a:srgbClr val="FFFFFF">
                  <a:alpha val="0"/>
                </a:srgbClr>
              </a:clrTo>
            </a:clrChange>
            <a:alphaModFix amt="70000"/>
            <a:lum bright="70000" contrast="-70000"/>
          </a:blip>
          <a:srcRect l="24422" t="18877" r="23924" b="19391"/>
          <a:stretch/>
        </p:blipFill>
        <p:spPr>
          <a:xfrm>
            <a:off x="10534519" y="3799911"/>
            <a:ext cx="277040" cy="321157"/>
          </a:xfrm>
          <a:prstGeom prst="rect">
            <a:avLst/>
          </a:prstGeom>
        </p:spPr>
      </p:pic>
      <p:pic>
        <p:nvPicPr>
          <p:cNvPr id="355" name="Picture 354" descr="Icon&#10;&#10;Description automatically generated">
            <a:extLst>
              <a:ext uri="{FF2B5EF4-FFF2-40B4-BE49-F238E27FC236}">
                <a16:creationId xmlns:a16="http://schemas.microsoft.com/office/drawing/2014/main" id="{C560AC9C-DBA0-30F0-B0C6-7D888D6F097A}"/>
              </a:ext>
            </a:extLst>
          </p:cNvPr>
          <p:cNvPicPr>
            <a:picLocks noChangeAspect="1"/>
          </p:cNvPicPr>
          <p:nvPr/>
        </p:nvPicPr>
        <p:blipFill rotWithShape="1">
          <a:blip r:embed="rId9">
            <a:clrChange>
              <a:clrFrom>
                <a:srgbClr val="FFFFFF"/>
              </a:clrFrom>
              <a:clrTo>
                <a:srgbClr val="FFFFFF">
                  <a:alpha val="0"/>
                </a:srgbClr>
              </a:clrTo>
            </a:clrChange>
            <a:alphaModFix amt="70000"/>
            <a:lum bright="70000" contrast="-70000"/>
          </a:blip>
          <a:srcRect l="24422" t="18877" r="23924" b="19391"/>
          <a:stretch/>
        </p:blipFill>
        <p:spPr>
          <a:xfrm>
            <a:off x="7577611" y="1689401"/>
            <a:ext cx="277040" cy="321157"/>
          </a:xfrm>
          <a:prstGeom prst="rect">
            <a:avLst/>
          </a:prstGeom>
        </p:spPr>
      </p:pic>
      <p:grpSp>
        <p:nvGrpSpPr>
          <p:cNvPr id="356" name="Group 355">
            <a:extLst>
              <a:ext uri="{FF2B5EF4-FFF2-40B4-BE49-F238E27FC236}">
                <a16:creationId xmlns:a16="http://schemas.microsoft.com/office/drawing/2014/main" id="{49545E0D-FF3E-24CB-F35A-09A8827A534F}"/>
              </a:ext>
            </a:extLst>
          </p:cNvPr>
          <p:cNvGrpSpPr/>
          <p:nvPr/>
        </p:nvGrpSpPr>
        <p:grpSpPr>
          <a:xfrm>
            <a:off x="8490550" y="1694837"/>
            <a:ext cx="1284327" cy="702159"/>
            <a:chOff x="9747029" y="2810086"/>
            <a:chExt cx="1747900" cy="1052937"/>
          </a:xfrm>
        </p:grpSpPr>
        <p:sp>
          <p:nvSpPr>
            <p:cNvPr id="357" name="TextBox 356">
              <a:extLst>
                <a:ext uri="{FF2B5EF4-FFF2-40B4-BE49-F238E27FC236}">
                  <a16:creationId xmlns:a16="http://schemas.microsoft.com/office/drawing/2014/main" id="{AF6BA674-46FE-F09A-F302-6A61219188C6}"/>
                </a:ext>
              </a:extLst>
            </p:cNvPr>
            <p:cNvSpPr txBox="1"/>
            <p:nvPr/>
          </p:nvSpPr>
          <p:spPr>
            <a:xfrm>
              <a:off x="9747029" y="3475336"/>
              <a:ext cx="1747900" cy="387687"/>
            </a:xfrm>
            <a:prstGeom prst="rect">
              <a:avLst/>
            </a:prstGeom>
            <a:noFill/>
          </p:spPr>
          <p:txBody>
            <a:bodyPr wrap="none" rtlCol="0">
              <a:spAutoFit/>
            </a:bodyPr>
            <a:lstStyle/>
            <a:p>
              <a:pPr marL="0" marR="0" lvl="0" indent="0" algn="ctr" defTabSz="514337" rtl="0" eaLnBrk="1" fontAlgn="auto" latinLnBrk="0" hangingPunct="1">
                <a:lnSpc>
                  <a:spcPct val="90000"/>
                </a:lnSpc>
                <a:spcBef>
                  <a:spcPts val="338"/>
                </a:spcBef>
                <a:spcAft>
                  <a:spcPts val="0"/>
                </a:spcAft>
                <a:buClr>
                  <a:srgbClr val="007DB8"/>
                </a:buClr>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Calibri" panose="020F0502020204030204" pitchFamily="34" charset="0"/>
                </a:rPr>
                <a:t>Cyber Recovery</a:t>
              </a:r>
            </a:p>
          </p:txBody>
        </p:sp>
        <p:grpSp>
          <p:nvGrpSpPr>
            <p:cNvPr id="358" name="Graphic 24">
              <a:extLst>
                <a:ext uri="{FF2B5EF4-FFF2-40B4-BE49-F238E27FC236}">
                  <a16:creationId xmlns:a16="http://schemas.microsoft.com/office/drawing/2014/main" id="{E7C5DAF4-8097-E11A-04B0-8486FF62EFEB}"/>
                </a:ext>
              </a:extLst>
            </p:cNvPr>
            <p:cNvGrpSpPr/>
            <p:nvPr/>
          </p:nvGrpSpPr>
          <p:grpSpPr>
            <a:xfrm>
              <a:off x="10272742" y="2810086"/>
              <a:ext cx="737031" cy="480686"/>
              <a:chOff x="1888900" y="4214334"/>
              <a:chExt cx="542481" cy="353802"/>
            </a:xfrm>
            <a:noFill/>
          </p:grpSpPr>
          <p:sp>
            <p:nvSpPr>
              <p:cNvPr id="359" name="Freeform 4">
                <a:extLst>
                  <a:ext uri="{FF2B5EF4-FFF2-40B4-BE49-F238E27FC236}">
                    <a16:creationId xmlns:a16="http://schemas.microsoft.com/office/drawing/2014/main" id="{31FBF18B-844B-459C-6C2E-BCDCF389703E}"/>
                  </a:ext>
                </a:extLst>
              </p:cNvPr>
              <p:cNvSpPr/>
              <p:nvPr/>
            </p:nvSpPr>
            <p:spPr>
              <a:xfrm>
                <a:off x="1888900" y="4214334"/>
                <a:ext cx="542481" cy="194329"/>
              </a:xfrm>
              <a:custGeom>
                <a:avLst/>
                <a:gdLst>
                  <a:gd name="connsiteX0" fmla="*/ 542482 w 542481"/>
                  <a:gd name="connsiteY0" fmla="*/ 194329 h 194329"/>
                  <a:gd name="connsiteX1" fmla="*/ 542482 w 542481"/>
                  <a:gd name="connsiteY1" fmla="*/ 79264 h 194329"/>
                  <a:gd name="connsiteX2" fmla="*/ 477559 w 542481"/>
                  <a:gd name="connsiteY2" fmla="*/ 0 h 194329"/>
                  <a:gd name="connsiteX3" fmla="*/ 69210 w 542481"/>
                  <a:gd name="connsiteY3" fmla="*/ 0 h 194329"/>
                  <a:gd name="connsiteX4" fmla="*/ 0 w 542481"/>
                  <a:gd name="connsiteY4" fmla="*/ 79264 h 194329"/>
                  <a:gd name="connsiteX5" fmla="*/ 0 w 542481"/>
                  <a:gd name="connsiteY5" fmla="*/ 194329 h 194329"/>
                  <a:gd name="connsiteX6" fmla="*/ 542482 w 542481"/>
                  <a:gd name="connsiteY6" fmla="*/ 194329 h 19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481" h="194329">
                    <a:moveTo>
                      <a:pt x="542482" y="194329"/>
                    </a:moveTo>
                    <a:lnTo>
                      <a:pt x="542482" y="79264"/>
                    </a:lnTo>
                    <a:lnTo>
                      <a:pt x="477559" y="0"/>
                    </a:lnTo>
                    <a:lnTo>
                      <a:pt x="69210" y="0"/>
                    </a:lnTo>
                    <a:lnTo>
                      <a:pt x="0" y="79264"/>
                    </a:lnTo>
                    <a:lnTo>
                      <a:pt x="0" y="194329"/>
                    </a:lnTo>
                    <a:lnTo>
                      <a:pt x="542482" y="194329"/>
                    </a:lnTo>
                    <a:close/>
                  </a:path>
                </a:pathLst>
              </a:custGeom>
              <a:noFill/>
              <a:ln w="38100" cap="flat">
                <a:solidFill>
                  <a:schemeClr val="tx2"/>
                </a:solidFill>
                <a:prstDash val="solid"/>
                <a:miter/>
              </a:ln>
            </p:spPr>
            <p:txBody>
              <a:bodyPr rtlCol="0" anchor="ct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44444"/>
                  </a:solidFill>
                  <a:effectLst/>
                  <a:uLnTx/>
                  <a:uFillTx/>
                  <a:latin typeface="Arial"/>
                  <a:ea typeface="+mn-ea"/>
                  <a:cs typeface="+mn-cs"/>
                </a:endParaRPr>
              </a:p>
            </p:txBody>
          </p:sp>
          <p:sp>
            <p:nvSpPr>
              <p:cNvPr id="360" name="Freeform 5">
                <a:extLst>
                  <a:ext uri="{FF2B5EF4-FFF2-40B4-BE49-F238E27FC236}">
                    <a16:creationId xmlns:a16="http://schemas.microsoft.com/office/drawing/2014/main" id="{703844AE-93F8-C340-CB2C-44DF417FB9B2}"/>
                  </a:ext>
                </a:extLst>
              </p:cNvPr>
              <p:cNvSpPr/>
              <p:nvPr/>
            </p:nvSpPr>
            <p:spPr>
              <a:xfrm>
                <a:off x="1934486" y="4294458"/>
                <a:ext cx="451309" cy="8606"/>
              </a:xfrm>
              <a:custGeom>
                <a:avLst/>
                <a:gdLst>
                  <a:gd name="connsiteX0" fmla="*/ 0 w 451309"/>
                  <a:gd name="connsiteY0" fmla="*/ 0 h 8606"/>
                  <a:gd name="connsiteX1" fmla="*/ 451310 w 451309"/>
                  <a:gd name="connsiteY1" fmla="*/ 0 h 8606"/>
                </a:gdLst>
                <a:ahLst/>
                <a:cxnLst>
                  <a:cxn ang="0">
                    <a:pos x="connsiteX0" y="connsiteY0"/>
                  </a:cxn>
                  <a:cxn ang="0">
                    <a:pos x="connsiteX1" y="connsiteY1"/>
                  </a:cxn>
                </a:cxnLst>
                <a:rect l="l" t="t" r="r" b="b"/>
                <a:pathLst>
                  <a:path w="451309" h="8606">
                    <a:moveTo>
                      <a:pt x="0" y="0"/>
                    </a:moveTo>
                    <a:lnTo>
                      <a:pt x="451310" y="0"/>
                    </a:lnTo>
                  </a:path>
                </a:pathLst>
              </a:custGeom>
              <a:ln w="25400" cap="flat">
                <a:solidFill>
                  <a:schemeClr val="tx2"/>
                </a:solidFill>
                <a:prstDash val="solid"/>
                <a:miter/>
              </a:ln>
            </p:spPr>
            <p:txBody>
              <a:bodyPr rtlCol="0" anchor="ct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44444"/>
                  </a:solidFill>
                  <a:effectLst/>
                  <a:uLnTx/>
                  <a:uFillTx/>
                  <a:latin typeface="Arial"/>
                  <a:ea typeface="+mn-ea"/>
                  <a:cs typeface="+mn-cs"/>
                </a:endParaRPr>
              </a:p>
            </p:txBody>
          </p:sp>
          <p:sp>
            <p:nvSpPr>
              <p:cNvPr id="361" name="Freeform 7">
                <a:extLst>
                  <a:ext uri="{FF2B5EF4-FFF2-40B4-BE49-F238E27FC236}">
                    <a16:creationId xmlns:a16="http://schemas.microsoft.com/office/drawing/2014/main" id="{1BB3B409-FF7A-318D-F5D7-5126FD931AD1}"/>
                  </a:ext>
                </a:extLst>
              </p:cNvPr>
              <p:cNvSpPr/>
              <p:nvPr/>
            </p:nvSpPr>
            <p:spPr>
              <a:xfrm>
                <a:off x="2324635" y="4342825"/>
                <a:ext cx="40248" cy="8606"/>
              </a:xfrm>
              <a:custGeom>
                <a:avLst/>
                <a:gdLst>
                  <a:gd name="connsiteX0" fmla="*/ 0 w 40248"/>
                  <a:gd name="connsiteY0" fmla="*/ 0 h 8606"/>
                  <a:gd name="connsiteX1" fmla="*/ 40249 w 40248"/>
                  <a:gd name="connsiteY1" fmla="*/ 0 h 8606"/>
                </a:gdLst>
                <a:ahLst/>
                <a:cxnLst>
                  <a:cxn ang="0">
                    <a:pos x="connsiteX0" y="connsiteY0"/>
                  </a:cxn>
                  <a:cxn ang="0">
                    <a:pos x="connsiteX1" y="connsiteY1"/>
                  </a:cxn>
                </a:cxnLst>
                <a:rect l="l" t="t" r="r" b="b"/>
                <a:pathLst>
                  <a:path w="40248" h="8606">
                    <a:moveTo>
                      <a:pt x="0" y="0"/>
                    </a:moveTo>
                    <a:lnTo>
                      <a:pt x="40249" y="0"/>
                    </a:lnTo>
                  </a:path>
                </a:pathLst>
              </a:custGeom>
              <a:ln w="25400" cap="flat">
                <a:solidFill>
                  <a:schemeClr val="tx2"/>
                </a:solidFill>
                <a:prstDash val="solid"/>
                <a:miter/>
              </a:ln>
            </p:spPr>
            <p:txBody>
              <a:bodyPr rtlCol="0" anchor="ct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44444"/>
                  </a:solidFill>
                  <a:effectLst/>
                  <a:uLnTx/>
                  <a:uFillTx/>
                  <a:latin typeface="Arial"/>
                  <a:ea typeface="+mn-ea"/>
                  <a:cs typeface="+mn-cs"/>
                </a:endParaRPr>
              </a:p>
            </p:txBody>
          </p:sp>
          <p:sp>
            <p:nvSpPr>
              <p:cNvPr id="362" name="Freeform 8">
                <a:extLst>
                  <a:ext uri="{FF2B5EF4-FFF2-40B4-BE49-F238E27FC236}">
                    <a16:creationId xmlns:a16="http://schemas.microsoft.com/office/drawing/2014/main" id="{DFF88DCD-892A-D76E-681B-D84ABEA4BA89}"/>
                  </a:ext>
                </a:extLst>
              </p:cNvPr>
              <p:cNvSpPr/>
              <p:nvPr/>
            </p:nvSpPr>
            <p:spPr>
              <a:xfrm>
                <a:off x="1888900" y="4453071"/>
                <a:ext cx="542481" cy="115065"/>
              </a:xfrm>
              <a:custGeom>
                <a:avLst/>
                <a:gdLst>
                  <a:gd name="connsiteX0" fmla="*/ 0 w 542481"/>
                  <a:gd name="connsiteY0" fmla="*/ 0 h 115065"/>
                  <a:gd name="connsiteX1" fmla="*/ 0 w 542481"/>
                  <a:gd name="connsiteY1" fmla="*/ 115066 h 115065"/>
                  <a:gd name="connsiteX2" fmla="*/ 542482 w 542481"/>
                  <a:gd name="connsiteY2" fmla="*/ 115066 h 115065"/>
                  <a:gd name="connsiteX3" fmla="*/ 542482 w 542481"/>
                  <a:gd name="connsiteY3" fmla="*/ 0 h 115065"/>
                </a:gdLst>
                <a:ahLst/>
                <a:cxnLst>
                  <a:cxn ang="0">
                    <a:pos x="connsiteX0" y="connsiteY0"/>
                  </a:cxn>
                  <a:cxn ang="0">
                    <a:pos x="connsiteX1" y="connsiteY1"/>
                  </a:cxn>
                  <a:cxn ang="0">
                    <a:pos x="connsiteX2" y="connsiteY2"/>
                  </a:cxn>
                  <a:cxn ang="0">
                    <a:pos x="connsiteX3" y="connsiteY3"/>
                  </a:cxn>
                </a:cxnLst>
                <a:rect l="l" t="t" r="r" b="b"/>
                <a:pathLst>
                  <a:path w="542481" h="115065">
                    <a:moveTo>
                      <a:pt x="0" y="0"/>
                    </a:moveTo>
                    <a:lnTo>
                      <a:pt x="0" y="115066"/>
                    </a:lnTo>
                    <a:lnTo>
                      <a:pt x="542482" y="115066"/>
                    </a:lnTo>
                    <a:lnTo>
                      <a:pt x="542482" y="0"/>
                    </a:lnTo>
                  </a:path>
                </a:pathLst>
              </a:custGeom>
              <a:noFill/>
              <a:ln w="38100" cap="flat">
                <a:solidFill>
                  <a:schemeClr val="tx2"/>
                </a:solidFill>
                <a:prstDash val="solid"/>
                <a:miter/>
              </a:ln>
            </p:spPr>
            <p:txBody>
              <a:bodyPr rtlCol="0" anchor="ct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44444"/>
                  </a:solidFill>
                  <a:effectLst/>
                  <a:uLnTx/>
                  <a:uFillTx/>
                  <a:latin typeface="Arial"/>
                  <a:ea typeface="+mn-ea"/>
                  <a:cs typeface="+mn-cs"/>
                </a:endParaRPr>
              </a:p>
            </p:txBody>
          </p:sp>
          <p:sp>
            <p:nvSpPr>
              <p:cNvPr id="363" name="Freeform 9">
                <a:extLst>
                  <a:ext uri="{FF2B5EF4-FFF2-40B4-BE49-F238E27FC236}">
                    <a16:creationId xmlns:a16="http://schemas.microsoft.com/office/drawing/2014/main" id="{DC9DC655-F490-E9B2-DCA7-C92FD5349D04}"/>
                  </a:ext>
                </a:extLst>
              </p:cNvPr>
              <p:cNvSpPr/>
              <p:nvPr/>
            </p:nvSpPr>
            <p:spPr>
              <a:xfrm>
                <a:off x="2324635" y="4502299"/>
                <a:ext cx="40248" cy="8606"/>
              </a:xfrm>
              <a:custGeom>
                <a:avLst/>
                <a:gdLst>
                  <a:gd name="connsiteX0" fmla="*/ 0 w 40248"/>
                  <a:gd name="connsiteY0" fmla="*/ 0 h 8606"/>
                  <a:gd name="connsiteX1" fmla="*/ 40249 w 40248"/>
                  <a:gd name="connsiteY1" fmla="*/ 0 h 8606"/>
                </a:gdLst>
                <a:ahLst/>
                <a:cxnLst>
                  <a:cxn ang="0">
                    <a:pos x="connsiteX0" y="connsiteY0"/>
                  </a:cxn>
                  <a:cxn ang="0">
                    <a:pos x="connsiteX1" y="connsiteY1"/>
                  </a:cxn>
                </a:cxnLst>
                <a:rect l="l" t="t" r="r" b="b"/>
                <a:pathLst>
                  <a:path w="40248" h="8606">
                    <a:moveTo>
                      <a:pt x="0" y="0"/>
                    </a:moveTo>
                    <a:lnTo>
                      <a:pt x="40249" y="0"/>
                    </a:lnTo>
                  </a:path>
                </a:pathLst>
              </a:custGeom>
              <a:ln w="25400" cap="flat">
                <a:solidFill>
                  <a:schemeClr val="tx2"/>
                </a:solidFill>
                <a:prstDash val="solid"/>
                <a:miter/>
              </a:ln>
            </p:spPr>
            <p:txBody>
              <a:bodyPr rtlCol="0" anchor="ct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44444"/>
                  </a:solidFill>
                  <a:effectLst/>
                  <a:uLnTx/>
                  <a:uFillTx/>
                  <a:latin typeface="Arial"/>
                  <a:ea typeface="+mn-ea"/>
                  <a:cs typeface="+mn-cs"/>
                </a:endParaRPr>
              </a:p>
            </p:txBody>
          </p:sp>
        </p:grpSp>
      </p:grpSp>
      <p:grpSp>
        <p:nvGrpSpPr>
          <p:cNvPr id="364" name="Group 363">
            <a:extLst>
              <a:ext uri="{FF2B5EF4-FFF2-40B4-BE49-F238E27FC236}">
                <a16:creationId xmlns:a16="http://schemas.microsoft.com/office/drawing/2014/main" id="{647AFF20-8106-83FF-E23E-2C9E782FCF9A}"/>
              </a:ext>
            </a:extLst>
          </p:cNvPr>
          <p:cNvGrpSpPr/>
          <p:nvPr/>
        </p:nvGrpSpPr>
        <p:grpSpPr>
          <a:xfrm>
            <a:off x="9816973" y="1701415"/>
            <a:ext cx="1027846" cy="702159"/>
            <a:chOff x="9921561" y="2810086"/>
            <a:chExt cx="1398844" cy="1052937"/>
          </a:xfrm>
        </p:grpSpPr>
        <p:sp>
          <p:nvSpPr>
            <p:cNvPr id="365" name="TextBox 364">
              <a:extLst>
                <a:ext uri="{FF2B5EF4-FFF2-40B4-BE49-F238E27FC236}">
                  <a16:creationId xmlns:a16="http://schemas.microsoft.com/office/drawing/2014/main" id="{548535A4-1602-A7F9-1227-140DC03D7202}"/>
                </a:ext>
              </a:extLst>
            </p:cNvPr>
            <p:cNvSpPr txBox="1"/>
            <p:nvPr/>
          </p:nvSpPr>
          <p:spPr>
            <a:xfrm>
              <a:off x="9921561" y="3475336"/>
              <a:ext cx="1398844" cy="387687"/>
            </a:xfrm>
            <a:prstGeom prst="rect">
              <a:avLst/>
            </a:prstGeom>
            <a:noFill/>
          </p:spPr>
          <p:txBody>
            <a:bodyPr wrap="none" rtlCol="0">
              <a:spAutoFit/>
            </a:bodyPr>
            <a:lstStyle/>
            <a:p>
              <a:pPr marL="0" marR="0" lvl="0" indent="0" algn="ctr" defTabSz="514337" rtl="0" eaLnBrk="1" fontAlgn="auto" latinLnBrk="0" hangingPunct="1">
                <a:lnSpc>
                  <a:spcPct val="90000"/>
                </a:lnSpc>
                <a:spcBef>
                  <a:spcPts val="338"/>
                </a:spcBef>
                <a:spcAft>
                  <a:spcPts val="0"/>
                </a:spcAft>
                <a:buClr>
                  <a:srgbClr val="007DB8"/>
                </a:buClr>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Calibri" panose="020F0502020204030204" pitchFamily="34" charset="0"/>
                </a:rPr>
                <a:t>CyberSense</a:t>
              </a:r>
            </a:p>
          </p:txBody>
        </p:sp>
        <p:grpSp>
          <p:nvGrpSpPr>
            <p:cNvPr id="366" name="Graphic 24">
              <a:extLst>
                <a:ext uri="{FF2B5EF4-FFF2-40B4-BE49-F238E27FC236}">
                  <a16:creationId xmlns:a16="http://schemas.microsoft.com/office/drawing/2014/main" id="{D10ABFDB-EC8E-3C6D-CC04-9CC903E28F47}"/>
                </a:ext>
              </a:extLst>
            </p:cNvPr>
            <p:cNvGrpSpPr/>
            <p:nvPr/>
          </p:nvGrpSpPr>
          <p:grpSpPr>
            <a:xfrm>
              <a:off x="10272742" y="2810086"/>
              <a:ext cx="737031" cy="480686"/>
              <a:chOff x="1888900" y="4214334"/>
              <a:chExt cx="542481" cy="353802"/>
            </a:xfrm>
            <a:noFill/>
          </p:grpSpPr>
          <p:sp>
            <p:nvSpPr>
              <p:cNvPr id="367" name="Freeform 4">
                <a:extLst>
                  <a:ext uri="{FF2B5EF4-FFF2-40B4-BE49-F238E27FC236}">
                    <a16:creationId xmlns:a16="http://schemas.microsoft.com/office/drawing/2014/main" id="{94F707A3-68AE-CF8F-A9F2-7CCA8BC89C64}"/>
                  </a:ext>
                </a:extLst>
              </p:cNvPr>
              <p:cNvSpPr/>
              <p:nvPr/>
            </p:nvSpPr>
            <p:spPr>
              <a:xfrm>
                <a:off x="1888900" y="4214334"/>
                <a:ext cx="542481" cy="194329"/>
              </a:xfrm>
              <a:custGeom>
                <a:avLst/>
                <a:gdLst>
                  <a:gd name="connsiteX0" fmla="*/ 542482 w 542481"/>
                  <a:gd name="connsiteY0" fmla="*/ 194329 h 194329"/>
                  <a:gd name="connsiteX1" fmla="*/ 542482 w 542481"/>
                  <a:gd name="connsiteY1" fmla="*/ 79264 h 194329"/>
                  <a:gd name="connsiteX2" fmla="*/ 477559 w 542481"/>
                  <a:gd name="connsiteY2" fmla="*/ 0 h 194329"/>
                  <a:gd name="connsiteX3" fmla="*/ 69210 w 542481"/>
                  <a:gd name="connsiteY3" fmla="*/ 0 h 194329"/>
                  <a:gd name="connsiteX4" fmla="*/ 0 w 542481"/>
                  <a:gd name="connsiteY4" fmla="*/ 79264 h 194329"/>
                  <a:gd name="connsiteX5" fmla="*/ 0 w 542481"/>
                  <a:gd name="connsiteY5" fmla="*/ 194329 h 194329"/>
                  <a:gd name="connsiteX6" fmla="*/ 542482 w 542481"/>
                  <a:gd name="connsiteY6" fmla="*/ 194329 h 19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481" h="194329">
                    <a:moveTo>
                      <a:pt x="542482" y="194329"/>
                    </a:moveTo>
                    <a:lnTo>
                      <a:pt x="542482" y="79264"/>
                    </a:lnTo>
                    <a:lnTo>
                      <a:pt x="477559" y="0"/>
                    </a:lnTo>
                    <a:lnTo>
                      <a:pt x="69210" y="0"/>
                    </a:lnTo>
                    <a:lnTo>
                      <a:pt x="0" y="79264"/>
                    </a:lnTo>
                    <a:lnTo>
                      <a:pt x="0" y="194329"/>
                    </a:lnTo>
                    <a:lnTo>
                      <a:pt x="542482" y="194329"/>
                    </a:lnTo>
                    <a:close/>
                  </a:path>
                </a:pathLst>
              </a:custGeom>
              <a:solidFill>
                <a:schemeClr val="tx1"/>
              </a:solidFill>
              <a:ln w="38100" cap="flat">
                <a:solidFill>
                  <a:schemeClr val="tx2"/>
                </a:solidFill>
                <a:prstDash val="solid"/>
                <a:miter/>
              </a:ln>
            </p:spPr>
            <p:txBody>
              <a:bodyPr rtlCol="0" anchor="ct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44444"/>
                  </a:solidFill>
                  <a:effectLst/>
                  <a:uLnTx/>
                  <a:uFillTx/>
                  <a:latin typeface="Arial"/>
                  <a:ea typeface="+mn-ea"/>
                  <a:cs typeface="+mn-cs"/>
                </a:endParaRPr>
              </a:p>
            </p:txBody>
          </p:sp>
          <p:sp>
            <p:nvSpPr>
              <p:cNvPr id="368" name="Freeform 5">
                <a:extLst>
                  <a:ext uri="{FF2B5EF4-FFF2-40B4-BE49-F238E27FC236}">
                    <a16:creationId xmlns:a16="http://schemas.microsoft.com/office/drawing/2014/main" id="{A8163C5A-1002-5455-8549-3990D7A15FBF}"/>
                  </a:ext>
                </a:extLst>
              </p:cNvPr>
              <p:cNvSpPr/>
              <p:nvPr/>
            </p:nvSpPr>
            <p:spPr>
              <a:xfrm>
                <a:off x="1934486" y="4294458"/>
                <a:ext cx="451309" cy="8606"/>
              </a:xfrm>
              <a:custGeom>
                <a:avLst/>
                <a:gdLst>
                  <a:gd name="connsiteX0" fmla="*/ 0 w 451309"/>
                  <a:gd name="connsiteY0" fmla="*/ 0 h 8606"/>
                  <a:gd name="connsiteX1" fmla="*/ 451310 w 451309"/>
                  <a:gd name="connsiteY1" fmla="*/ 0 h 8606"/>
                </a:gdLst>
                <a:ahLst/>
                <a:cxnLst>
                  <a:cxn ang="0">
                    <a:pos x="connsiteX0" y="connsiteY0"/>
                  </a:cxn>
                  <a:cxn ang="0">
                    <a:pos x="connsiteX1" y="connsiteY1"/>
                  </a:cxn>
                </a:cxnLst>
                <a:rect l="l" t="t" r="r" b="b"/>
                <a:pathLst>
                  <a:path w="451309" h="8606">
                    <a:moveTo>
                      <a:pt x="0" y="0"/>
                    </a:moveTo>
                    <a:lnTo>
                      <a:pt x="451310" y="0"/>
                    </a:lnTo>
                  </a:path>
                </a:pathLst>
              </a:custGeom>
              <a:ln w="25400" cap="flat">
                <a:solidFill>
                  <a:schemeClr val="tx2"/>
                </a:solidFill>
                <a:prstDash val="solid"/>
                <a:miter/>
              </a:ln>
            </p:spPr>
            <p:txBody>
              <a:bodyPr rtlCol="0" anchor="ct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44444"/>
                  </a:solidFill>
                  <a:effectLst/>
                  <a:uLnTx/>
                  <a:uFillTx/>
                  <a:latin typeface="Arial"/>
                  <a:ea typeface="+mn-ea"/>
                  <a:cs typeface="+mn-cs"/>
                </a:endParaRPr>
              </a:p>
            </p:txBody>
          </p:sp>
          <p:sp>
            <p:nvSpPr>
              <p:cNvPr id="369" name="Freeform 7">
                <a:extLst>
                  <a:ext uri="{FF2B5EF4-FFF2-40B4-BE49-F238E27FC236}">
                    <a16:creationId xmlns:a16="http://schemas.microsoft.com/office/drawing/2014/main" id="{4429AE25-61B3-07AA-2DDD-98088AD9B1B9}"/>
                  </a:ext>
                </a:extLst>
              </p:cNvPr>
              <p:cNvSpPr/>
              <p:nvPr/>
            </p:nvSpPr>
            <p:spPr>
              <a:xfrm>
                <a:off x="2324635" y="4342825"/>
                <a:ext cx="40248" cy="8606"/>
              </a:xfrm>
              <a:custGeom>
                <a:avLst/>
                <a:gdLst>
                  <a:gd name="connsiteX0" fmla="*/ 0 w 40248"/>
                  <a:gd name="connsiteY0" fmla="*/ 0 h 8606"/>
                  <a:gd name="connsiteX1" fmla="*/ 40249 w 40248"/>
                  <a:gd name="connsiteY1" fmla="*/ 0 h 8606"/>
                </a:gdLst>
                <a:ahLst/>
                <a:cxnLst>
                  <a:cxn ang="0">
                    <a:pos x="connsiteX0" y="connsiteY0"/>
                  </a:cxn>
                  <a:cxn ang="0">
                    <a:pos x="connsiteX1" y="connsiteY1"/>
                  </a:cxn>
                </a:cxnLst>
                <a:rect l="l" t="t" r="r" b="b"/>
                <a:pathLst>
                  <a:path w="40248" h="8606">
                    <a:moveTo>
                      <a:pt x="0" y="0"/>
                    </a:moveTo>
                    <a:lnTo>
                      <a:pt x="40249" y="0"/>
                    </a:lnTo>
                  </a:path>
                </a:pathLst>
              </a:custGeom>
              <a:ln w="25400" cap="flat">
                <a:solidFill>
                  <a:schemeClr val="tx2"/>
                </a:solidFill>
                <a:prstDash val="solid"/>
                <a:miter/>
              </a:ln>
            </p:spPr>
            <p:txBody>
              <a:bodyPr rtlCol="0" anchor="ct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44444"/>
                  </a:solidFill>
                  <a:effectLst/>
                  <a:uLnTx/>
                  <a:uFillTx/>
                  <a:latin typeface="Arial"/>
                  <a:ea typeface="+mn-ea"/>
                  <a:cs typeface="+mn-cs"/>
                </a:endParaRPr>
              </a:p>
            </p:txBody>
          </p:sp>
          <p:sp>
            <p:nvSpPr>
              <p:cNvPr id="370" name="Freeform 8">
                <a:extLst>
                  <a:ext uri="{FF2B5EF4-FFF2-40B4-BE49-F238E27FC236}">
                    <a16:creationId xmlns:a16="http://schemas.microsoft.com/office/drawing/2014/main" id="{2BEB01F5-63FB-E4EE-0FA6-8572E6CCA337}"/>
                  </a:ext>
                </a:extLst>
              </p:cNvPr>
              <p:cNvSpPr/>
              <p:nvPr/>
            </p:nvSpPr>
            <p:spPr>
              <a:xfrm>
                <a:off x="1888900" y="4453071"/>
                <a:ext cx="542481" cy="115065"/>
              </a:xfrm>
              <a:custGeom>
                <a:avLst/>
                <a:gdLst>
                  <a:gd name="connsiteX0" fmla="*/ 0 w 542481"/>
                  <a:gd name="connsiteY0" fmla="*/ 0 h 115065"/>
                  <a:gd name="connsiteX1" fmla="*/ 0 w 542481"/>
                  <a:gd name="connsiteY1" fmla="*/ 115066 h 115065"/>
                  <a:gd name="connsiteX2" fmla="*/ 542482 w 542481"/>
                  <a:gd name="connsiteY2" fmla="*/ 115066 h 115065"/>
                  <a:gd name="connsiteX3" fmla="*/ 542482 w 542481"/>
                  <a:gd name="connsiteY3" fmla="*/ 0 h 115065"/>
                </a:gdLst>
                <a:ahLst/>
                <a:cxnLst>
                  <a:cxn ang="0">
                    <a:pos x="connsiteX0" y="connsiteY0"/>
                  </a:cxn>
                  <a:cxn ang="0">
                    <a:pos x="connsiteX1" y="connsiteY1"/>
                  </a:cxn>
                  <a:cxn ang="0">
                    <a:pos x="connsiteX2" y="connsiteY2"/>
                  </a:cxn>
                  <a:cxn ang="0">
                    <a:pos x="connsiteX3" y="connsiteY3"/>
                  </a:cxn>
                </a:cxnLst>
                <a:rect l="l" t="t" r="r" b="b"/>
                <a:pathLst>
                  <a:path w="542481" h="115065">
                    <a:moveTo>
                      <a:pt x="0" y="0"/>
                    </a:moveTo>
                    <a:lnTo>
                      <a:pt x="0" y="115066"/>
                    </a:lnTo>
                    <a:lnTo>
                      <a:pt x="542482" y="115066"/>
                    </a:lnTo>
                    <a:lnTo>
                      <a:pt x="542482" y="0"/>
                    </a:lnTo>
                  </a:path>
                </a:pathLst>
              </a:custGeom>
              <a:solidFill>
                <a:schemeClr val="tx1"/>
              </a:solidFill>
              <a:ln w="38100" cap="flat">
                <a:solidFill>
                  <a:schemeClr val="tx2"/>
                </a:solidFill>
                <a:prstDash val="solid"/>
                <a:miter/>
              </a:ln>
            </p:spPr>
            <p:txBody>
              <a:bodyPr rtlCol="0" anchor="ct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44444"/>
                  </a:solidFill>
                  <a:effectLst/>
                  <a:uLnTx/>
                  <a:uFillTx/>
                  <a:latin typeface="Arial"/>
                  <a:ea typeface="+mn-ea"/>
                  <a:cs typeface="+mn-cs"/>
                </a:endParaRPr>
              </a:p>
            </p:txBody>
          </p:sp>
          <p:sp>
            <p:nvSpPr>
              <p:cNvPr id="371" name="Freeform 9">
                <a:extLst>
                  <a:ext uri="{FF2B5EF4-FFF2-40B4-BE49-F238E27FC236}">
                    <a16:creationId xmlns:a16="http://schemas.microsoft.com/office/drawing/2014/main" id="{782039C1-D7E1-0520-8259-7E92E850B2B6}"/>
                  </a:ext>
                </a:extLst>
              </p:cNvPr>
              <p:cNvSpPr/>
              <p:nvPr/>
            </p:nvSpPr>
            <p:spPr>
              <a:xfrm>
                <a:off x="2324635" y="4502299"/>
                <a:ext cx="40248" cy="8606"/>
              </a:xfrm>
              <a:custGeom>
                <a:avLst/>
                <a:gdLst>
                  <a:gd name="connsiteX0" fmla="*/ 0 w 40248"/>
                  <a:gd name="connsiteY0" fmla="*/ 0 h 8606"/>
                  <a:gd name="connsiteX1" fmla="*/ 40249 w 40248"/>
                  <a:gd name="connsiteY1" fmla="*/ 0 h 8606"/>
                </a:gdLst>
                <a:ahLst/>
                <a:cxnLst>
                  <a:cxn ang="0">
                    <a:pos x="connsiteX0" y="connsiteY0"/>
                  </a:cxn>
                  <a:cxn ang="0">
                    <a:pos x="connsiteX1" y="connsiteY1"/>
                  </a:cxn>
                </a:cxnLst>
                <a:rect l="l" t="t" r="r" b="b"/>
                <a:pathLst>
                  <a:path w="40248" h="8606">
                    <a:moveTo>
                      <a:pt x="0" y="0"/>
                    </a:moveTo>
                    <a:lnTo>
                      <a:pt x="40249" y="0"/>
                    </a:lnTo>
                  </a:path>
                </a:pathLst>
              </a:custGeom>
              <a:ln w="25400" cap="flat">
                <a:solidFill>
                  <a:schemeClr val="tx2"/>
                </a:solidFill>
                <a:prstDash val="solid"/>
                <a:miter/>
              </a:ln>
            </p:spPr>
            <p:txBody>
              <a:bodyPr rtlCol="0" anchor="ct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44444"/>
                  </a:solidFill>
                  <a:effectLst/>
                  <a:uLnTx/>
                  <a:uFillTx/>
                  <a:latin typeface="Arial"/>
                  <a:ea typeface="+mn-ea"/>
                  <a:cs typeface="+mn-cs"/>
                </a:endParaRPr>
              </a:p>
            </p:txBody>
          </p:sp>
        </p:grpSp>
      </p:grpSp>
      <p:sp>
        <p:nvSpPr>
          <p:cNvPr id="372" name="Left Brace 371">
            <a:extLst>
              <a:ext uri="{FF2B5EF4-FFF2-40B4-BE49-F238E27FC236}">
                <a16:creationId xmlns:a16="http://schemas.microsoft.com/office/drawing/2014/main" id="{F22AACC2-358B-6B24-B085-5D792001270F}"/>
              </a:ext>
            </a:extLst>
          </p:cNvPr>
          <p:cNvSpPr/>
          <p:nvPr/>
        </p:nvSpPr>
        <p:spPr>
          <a:xfrm>
            <a:off x="5360559" y="2130578"/>
            <a:ext cx="136108" cy="856487"/>
          </a:xfrm>
          <a:prstGeom prst="leftBrace">
            <a:avLst>
              <a:gd name="adj1" fmla="val 0"/>
              <a:gd name="adj2" fmla="val 50000"/>
            </a:avLst>
          </a:prstGeom>
          <a:noFill/>
          <a:ln w="28575">
            <a:solidFill>
              <a:schemeClr val="bg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47C"/>
              </a:solidFill>
              <a:effectLst/>
              <a:uLnTx/>
              <a:uFillTx/>
              <a:latin typeface="Arial"/>
              <a:ea typeface="+mn-ea"/>
              <a:cs typeface="+mn-cs"/>
            </a:endParaRPr>
          </a:p>
        </p:txBody>
      </p:sp>
      <p:sp>
        <p:nvSpPr>
          <p:cNvPr id="373" name="Left Brace 372">
            <a:extLst>
              <a:ext uri="{FF2B5EF4-FFF2-40B4-BE49-F238E27FC236}">
                <a16:creationId xmlns:a16="http://schemas.microsoft.com/office/drawing/2014/main" id="{3AC4566E-0C11-E0EC-62FB-C1E1767D5E9B}"/>
              </a:ext>
            </a:extLst>
          </p:cNvPr>
          <p:cNvSpPr/>
          <p:nvPr/>
        </p:nvSpPr>
        <p:spPr>
          <a:xfrm flipH="1">
            <a:off x="6312838" y="2121152"/>
            <a:ext cx="136108" cy="856487"/>
          </a:xfrm>
          <a:prstGeom prst="leftBrace">
            <a:avLst>
              <a:gd name="adj1" fmla="val 0"/>
              <a:gd name="adj2" fmla="val 50000"/>
            </a:avLst>
          </a:prstGeom>
          <a:noFill/>
          <a:ln w="28575">
            <a:solidFill>
              <a:schemeClr val="bg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47C"/>
              </a:solidFill>
              <a:effectLst/>
              <a:uLnTx/>
              <a:uFillTx/>
              <a:latin typeface="Arial"/>
              <a:ea typeface="+mn-ea"/>
              <a:cs typeface="+mn-cs"/>
            </a:endParaRPr>
          </a:p>
        </p:txBody>
      </p:sp>
      <p:grpSp>
        <p:nvGrpSpPr>
          <p:cNvPr id="374" name="Group 373">
            <a:extLst>
              <a:ext uri="{FF2B5EF4-FFF2-40B4-BE49-F238E27FC236}">
                <a16:creationId xmlns:a16="http://schemas.microsoft.com/office/drawing/2014/main" id="{2FE03216-4D58-8FB5-6690-0B5D0DCBA79B}"/>
              </a:ext>
            </a:extLst>
          </p:cNvPr>
          <p:cNvGrpSpPr/>
          <p:nvPr/>
        </p:nvGrpSpPr>
        <p:grpSpPr>
          <a:xfrm>
            <a:off x="9699896" y="344010"/>
            <a:ext cx="1833350" cy="1021223"/>
            <a:chOff x="9661742" y="428625"/>
            <a:chExt cx="1989212" cy="1157486"/>
          </a:xfrm>
        </p:grpSpPr>
        <p:pic>
          <p:nvPicPr>
            <p:cNvPr id="375" name="Graphic 374">
              <a:extLst>
                <a:ext uri="{FF2B5EF4-FFF2-40B4-BE49-F238E27FC236}">
                  <a16:creationId xmlns:a16="http://schemas.microsoft.com/office/drawing/2014/main" id="{24ABE3AD-3319-A16D-1E89-65F4F2B18CE2}"/>
                </a:ext>
              </a:extLst>
            </p:cNvPr>
            <p:cNvPicPr>
              <a:picLocks noChangeAspect="1"/>
            </p:cNvPicPr>
            <p:nvPr/>
          </p:nvPicPr>
          <p:blipFill rotWithShape="1">
            <a:blip cstate="screen">
              <a:extLst>
                <a:ext uri="{28A0092B-C50C-407E-A947-70E740481C1C}">
                  <a14:useLocalDpi xmlns:a14="http://schemas.microsoft.com/office/drawing/2010/main" val="0"/>
                </a:ext>
                <a:ext uri="{96DAC541-7B7A-43D3-8B79-37D633B846F1}">
                  <asvg:svgBlip xmlns:asvg="http://schemas.microsoft.com/office/drawing/2016/SVG/main" r:embed="rId10"/>
                </a:ext>
              </a:extLst>
            </a:blip>
            <a:srcRect l="-3978" t="1" r="-2405" b="-8463"/>
            <a:stretch/>
          </p:blipFill>
          <p:spPr>
            <a:xfrm flipH="1">
              <a:off x="9661742" y="428625"/>
              <a:ext cx="1989212" cy="1157486"/>
            </a:xfrm>
            <a:custGeom>
              <a:avLst/>
              <a:gdLst>
                <a:gd name="connsiteX0" fmla="*/ 0 w 2196443"/>
                <a:gd name="connsiteY0" fmla="*/ 0 h 2710062"/>
                <a:gd name="connsiteX1" fmla="*/ 2196443 w 2196443"/>
                <a:gd name="connsiteY1" fmla="*/ 0 h 2710062"/>
                <a:gd name="connsiteX2" fmla="*/ 2196443 w 2196443"/>
                <a:gd name="connsiteY2" fmla="*/ 2710062 h 2710062"/>
                <a:gd name="connsiteX3" fmla="*/ 0 w 2196443"/>
                <a:gd name="connsiteY3" fmla="*/ 2710062 h 2710062"/>
                <a:gd name="connsiteX4" fmla="*/ 0 w 2196443"/>
                <a:gd name="connsiteY4" fmla="*/ 0 h 2710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443" h="2710062">
                  <a:moveTo>
                    <a:pt x="0" y="0"/>
                  </a:moveTo>
                  <a:lnTo>
                    <a:pt x="2196443" y="0"/>
                  </a:lnTo>
                  <a:lnTo>
                    <a:pt x="2196443" y="2710062"/>
                  </a:lnTo>
                  <a:lnTo>
                    <a:pt x="0" y="2710062"/>
                  </a:lnTo>
                  <a:lnTo>
                    <a:pt x="0" y="0"/>
                  </a:lnTo>
                  <a:close/>
                </a:path>
              </a:pathLst>
            </a:custGeom>
          </p:spPr>
        </p:pic>
        <p:pic>
          <p:nvPicPr>
            <p:cNvPr id="376" name="Picture 375">
              <a:extLst>
                <a:ext uri="{FF2B5EF4-FFF2-40B4-BE49-F238E27FC236}">
                  <a16:creationId xmlns:a16="http://schemas.microsoft.com/office/drawing/2014/main" id="{14EB19EF-5C64-1221-4E7B-435326236C42}"/>
                </a:ext>
              </a:extLst>
            </p:cNvPr>
            <p:cNvPicPr>
              <a:picLocks noChangeAspect="1"/>
            </p:cNvPicPr>
            <p:nvPr/>
          </p:nvPicPr>
          <p:blipFill>
            <a:blip r:embed="rId11"/>
            <a:stretch>
              <a:fillRect/>
            </a:stretch>
          </p:blipFill>
          <p:spPr>
            <a:xfrm>
              <a:off x="9917858" y="1055878"/>
              <a:ext cx="466789" cy="294545"/>
            </a:xfrm>
            <a:prstGeom prst="rect">
              <a:avLst/>
            </a:prstGeom>
          </p:spPr>
        </p:pic>
        <p:pic>
          <p:nvPicPr>
            <p:cNvPr id="377" name="Picture 376" descr="A close up of a logo&#10;&#10;Description automatically generated with low confidence">
              <a:extLst>
                <a:ext uri="{FF2B5EF4-FFF2-40B4-BE49-F238E27FC236}">
                  <a16:creationId xmlns:a16="http://schemas.microsoft.com/office/drawing/2014/main" id="{86D782D9-DC00-6CB0-A32A-76AD5C6B5D65}"/>
                </a:ext>
              </a:extLst>
            </p:cNvPr>
            <p:cNvPicPr>
              <a:picLocks noChangeAspect="1"/>
            </p:cNvPicPr>
            <p:nvPr/>
          </p:nvPicPr>
          <p:blipFill>
            <a:blip r:embed="rId12"/>
            <a:stretch>
              <a:fillRect/>
            </a:stretch>
          </p:blipFill>
          <p:spPr>
            <a:xfrm>
              <a:off x="10493604" y="1109918"/>
              <a:ext cx="1007171" cy="173525"/>
            </a:xfrm>
            <a:prstGeom prst="rect">
              <a:avLst/>
            </a:prstGeom>
          </p:spPr>
        </p:pic>
        <p:pic>
          <p:nvPicPr>
            <p:cNvPr id="378" name="Picture 377" descr="A close up of a logo&#10;&#10;Description automatically generated">
              <a:extLst>
                <a:ext uri="{FF2B5EF4-FFF2-40B4-BE49-F238E27FC236}">
                  <a16:creationId xmlns:a16="http://schemas.microsoft.com/office/drawing/2014/main" id="{EFDBB89F-60BC-33F8-42FF-DBCB2FF9231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321693" y="777726"/>
              <a:ext cx="803035" cy="229617"/>
            </a:xfrm>
            <a:prstGeom prst="rect">
              <a:avLst/>
            </a:prstGeom>
          </p:spPr>
        </p:pic>
      </p:grpSp>
      <p:pic>
        <p:nvPicPr>
          <p:cNvPr id="379" name="Graphic 378">
            <a:extLst>
              <a:ext uri="{FF2B5EF4-FFF2-40B4-BE49-F238E27FC236}">
                <a16:creationId xmlns:a16="http://schemas.microsoft.com/office/drawing/2014/main" id="{7E675B37-5BA7-0B6F-C8C9-E35F8C179181}"/>
              </a:ext>
            </a:extLst>
          </p:cNvPr>
          <p:cNvPicPr>
            <a:picLocks noChangeAspect="1"/>
          </p:cNvPicPr>
          <p:nvPr/>
        </p:nvPicPr>
        <p:blipFill>
          <a:blip>
            <a:extLst>
              <a:ext uri="{96DAC541-7B7A-43D3-8B79-37D633B846F1}">
                <asvg:svgBlip xmlns:asvg="http://schemas.microsoft.com/office/drawing/2016/SVG/main" r:embed="rId14"/>
              </a:ext>
            </a:extLst>
          </a:blip>
          <a:srcRect/>
          <a:stretch/>
        </p:blipFill>
        <p:spPr>
          <a:xfrm>
            <a:off x="3742588" y="3150485"/>
            <a:ext cx="645319" cy="625951"/>
          </a:xfrm>
          <a:prstGeom prst="rect">
            <a:avLst/>
          </a:prstGeom>
        </p:spPr>
      </p:pic>
    </p:spTree>
    <p:extLst>
      <p:ext uri="{BB962C8B-B14F-4D97-AF65-F5344CB8AC3E}">
        <p14:creationId xmlns:p14="http://schemas.microsoft.com/office/powerpoint/2010/main" val="6974611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93143-49B6-EE97-D0C2-995E6049036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8CD8892-8E31-DF5E-D591-1F3980345AA5}"/>
              </a:ext>
            </a:extLst>
          </p:cNvPr>
          <p:cNvSpPr/>
          <p:nvPr/>
        </p:nvSpPr>
        <p:spPr>
          <a:xfrm rot="10800000">
            <a:off x="8126302" y="3420999"/>
            <a:ext cx="4069080" cy="34370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83" name="Rectangle 82">
            <a:extLst>
              <a:ext uri="{FF2B5EF4-FFF2-40B4-BE49-F238E27FC236}">
                <a16:creationId xmlns:a16="http://schemas.microsoft.com/office/drawing/2014/main" id="{E962105A-6274-FAE3-6F98-FE269A5A55FC}"/>
              </a:ext>
            </a:extLst>
          </p:cNvPr>
          <p:cNvSpPr/>
          <p:nvPr/>
        </p:nvSpPr>
        <p:spPr>
          <a:xfrm>
            <a:off x="4078780" y="6400201"/>
            <a:ext cx="4053285" cy="451876"/>
          </a:xfrm>
          <a:prstGeom prst="rect">
            <a:avLst/>
          </a:prstGeom>
          <a:solidFill>
            <a:srgbClr val="0D2464"/>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97" name="TextBox 96">
            <a:extLst>
              <a:ext uri="{FF2B5EF4-FFF2-40B4-BE49-F238E27FC236}">
                <a16:creationId xmlns:a16="http://schemas.microsoft.com/office/drawing/2014/main" id="{F244E556-FD59-D388-9BA7-32BCD4AAF083}"/>
              </a:ext>
            </a:extLst>
          </p:cNvPr>
          <p:cNvSpPr txBox="1"/>
          <p:nvPr/>
        </p:nvSpPr>
        <p:spPr>
          <a:xfrm>
            <a:off x="4887042" y="6503029"/>
            <a:ext cx="2412918"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Efficient</a:t>
            </a:r>
          </a:p>
        </p:txBody>
      </p:sp>
      <p:sp>
        <p:nvSpPr>
          <p:cNvPr id="12" name="Rectangle 11">
            <a:extLst>
              <a:ext uri="{FF2B5EF4-FFF2-40B4-BE49-F238E27FC236}">
                <a16:creationId xmlns:a16="http://schemas.microsoft.com/office/drawing/2014/main" id="{3DBFE33B-CBD3-8B8A-3974-296EFB9623C9}"/>
              </a:ext>
            </a:extLst>
          </p:cNvPr>
          <p:cNvSpPr/>
          <p:nvPr/>
        </p:nvSpPr>
        <p:spPr>
          <a:xfrm rot="10800000">
            <a:off x="15462" y="3421000"/>
            <a:ext cx="4059936" cy="34370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A3398762-2484-32EE-A925-AFA7D8AD72E9}"/>
              </a:ext>
            </a:extLst>
          </p:cNvPr>
          <p:cNvSpPr/>
          <p:nvPr/>
        </p:nvSpPr>
        <p:spPr>
          <a:xfrm>
            <a:off x="4062986" y="0"/>
            <a:ext cx="4069080" cy="3429000"/>
          </a:xfrm>
          <a:prstGeom prst="rect">
            <a:avLst/>
          </a:prstGeom>
          <a:gradFill>
            <a:gsLst>
              <a:gs pos="0">
                <a:schemeClr val="bg1">
                  <a:alpha val="15000"/>
                </a:schemeClr>
              </a:gs>
              <a:gs pos="100000">
                <a:schemeClr val="bg1">
                  <a:alpha val="35000"/>
                </a:schemeClr>
              </a:gs>
            </a:gsLst>
            <a:lin ang="162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 name="Rectangle 1">
            <a:extLst>
              <a:ext uri="{FF2B5EF4-FFF2-40B4-BE49-F238E27FC236}">
                <a16:creationId xmlns:a16="http://schemas.microsoft.com/office/drawing/2014/main" id="{F27D406D-A3B8-615F-1B93-89E0F564972A}"/>
              </a:ext>
            </a:extLst>
          </p:cNvPr>
          <p:cNvSpPr/>
          <p:nvPr/>
        </p:nvSpPr>
        <p:spPr>
          <a:xfrm>
            <a:off x="812292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2">
            <a:extLst>
              <a:ext uri="{FF2B5EF4-FFF2-40B4-BE49-F238E27FC236}">
                <a16:creationId xmlns:a16="http://schemas.microsoft.com/office/drawing/2014/main" id="{54423E2B-BEB0-A969-E413-2F1183702331}"/>
              </a:ext>
            </a:extLst>
          </p:cNvPr>
          <p:cNvSpPr/>
          <p:nvPr/>
        </p:nvSpPr>
        <p:spPr>
          <a:xfrm>
            <a:off x="0" y="0"/>
            <a:ext cx="4069080" cy="451876"/>
          </a:xfrm>
          <a:prstGeom prst="rect">
            <a:avLst/>
          </a:prstGeom>
          <a:solidFill>
            <a:srgbClr val="0C32A4">
              <a:alpha val="18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115B1C8C-0DC6-DF33-6622-E92FB205BA01}"/>
              </a:ext>
            </a:extLst>
          </p:cNvPr>
          <p:cNvSpPr/>
          <p:nvPr/>
        </p:nvSpPr>
        <p:spPr>
          <a:xfrm>
            <a:off x="4063856" y="0"/>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grpSp>
        <p:nvGrpSpPr>
          <p:cNvPr id="7" name="Group 6">
            <a:extLst>
              <a:ext uri="{FF2B5EF4-FFF2-40B4-BE49-F238E27FC236}">
                <a16:creationId xmlns:a16="http://schemas.microsoft.com/office/drawing/2014/main" id="{C5BCA4D4-6482-5C11-E6FC-41601C72BCEB}"/>
              </a:ext>
            </a:extLst>
          </p:cNvPr>
          <p:cNvGrpSpPr/>
          <p:nvPr/>
        </p:nvGrpSpPr>
        <p:grpSpPr>
          <a:xfrm>
            <a:off x="5068397" y="4059705"/>
            <a:ext cx="884313" cy="734999"/>
            <a:chOff x="82041" y="5537341"/>
            <a:chExt cx="823686" cy="734999"/>
          </a:xfrm>
        </p:grpSpPr>
        <p:sp>
          <p:nvSpPr>
            <p:cNvPr id="8" name="TextBox 7">
              <a:extLst>
                <a:ext uri="{FF2B5EF4-FFF2-40B4-BE49-F238E27FC236}">
                  <a16:creationId xmlns:a16="http://schemas.microsoft.com/office/drawing/2014/main" id="{B91475DB-3EEE-565A-2E97-3CAA2EB25C47}"/>
                </a:ext>
              </a:extLst>
            </p:cNvPr>
            <p:cNvSpPr txBox="1"/>
            <p:nvPr/>
          </p:nvSpPr>
          <p:spPr>
            <a:xfrm>
              <a:off x="82041" y="5537341"/>
              <a:ext cx="823686" cy="630942"/>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Typically</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672CB">
                      <a:lumMod val="40000"/>
                      <a:lumOff val="60000"/>
                    </a:srgbClr>
                  </a:solidFill>
                  <a:effectLst/>
                  <a:uLnTx/>
                  <a:uFillTx/>
                  <a:latin typeface="Arial"/>
                  <a:ea typeface="+mn-ea"/>
                  <a:cs typeface="+mn-cs"/>
                </a:rPr>
                <a:t>75:1</a:t>
              </a:r>
            </a:p>
          </p:txBody>
        </p:sp>
        <p:sp>
          <p:nvSpPr>
            <p:cNvPr id="9" name="TextBox 8">
              <a:extLst>
                <a:ext uri="{FF2B5EF4-FFF2-40B4-BE49-F238E27FC236}">
                  <a16:creationId xmlns:a16="http://schemas.microsoft.com/office/drawing/2014/main" id="{3AD441D0-D36F-8F52-ED12-3D058F23BF61}"/>
                </a:ext>
              </a:extLst>
            </p:cNvPr>
            <p:cNvSpPr txBox="1"/>
            <p:nvPr/>
          </p:nvSpPr>
          <p:spPr>
            <a:xfrm>
              <a:off x="108826" y="6133841"/>
              <a:ext cx="770116" cy="1384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Data reduction</a:t>
              </a:r>
              <a:r>
                <a:rPr kumimoji="0" lang="en-US" sz="900" b="0" i="0" u="none" strike="noStrike" kern="1200" cap="none" spc="0" normalizeH="0" baseline="30000" noProof="0">
                  <a:ln>
                    <a:noFill/>
                  </a:ln>
                  <a:solidFill>
                    <a:srgbClr val="FFFFFF"/>
                  </a:solidFill>
                  <a:effectLst/>
                  <a:uLnTx/>
                  <a:uFillTx/>
                  <a:latin typeface="Arial"/>
                  <a:ea typeface="+mn-ea"/>
                  <a:cs typeface="+mn-cs"/>
                </a:rPr>
                <a:t>6</a:t>
              </a:r>
              <a:endParaRPr kumimoji="0" lang="en-US" sz="9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0" name="Group 9">
            <a:extLst>
              <a:ext uri="{FF2B5EF4-FFF2-40B4-BE49-F238E27FC236}">
                <a16:creationId xmlns:a16="http://schemas.microsoft.com/office/drawing/2014/main" id="{E07432DE-4769-C062-4993-10BDE449A754}"/>
              </a:ext>
            </a:extLst>
          </p:cNvPr>
          <p:cNvGrpSpPr/>
          <p:nvPr/>
        </p:nvGrpSpPr>
        <p:grpSpPr>
          <a:xfrm>
            <a:off x="4929430" y="1026387"/>
            <a:ext cx="1074423" cy="729027"/>
            <a:chOff x="120361" y="5591471"/>
            <a:chExt cx="976606" cy="729027"/>
          </a:xfrm>
        </p:grpSpPr>
        <p:sp>
          <p:nvSpPr>
            <p:cNvPr id="11" name="TextBox 10">
              <a:extLst>
                <a:ext uri="{FF2B5EF4-FFF2-40B4-BE49-F238E27FC236}">
                  <a16:creationId xmlns:a16="http://schemas.microsoft.com/office/drawing/2014/main" id="{4207A841-913F-79AC-0A97-77A60DED5457}"/>
                </a:ext>
              </a:extLst>
            </p:cNvPr>
            <p:cNvSpPr txBox="1"/>
            <p:nvPr/>
          </p:nvSpPr>
          <p:spPr>
            <a:xfrm>
              <a:off x="120361" y="5591471"/>
              <a:ext cx="976606" cy="630942"/>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Up to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4BB5E"/>
                  </a:solidFill>
                  <a:effectLst/>
                  <a:uLnTx/>
                  <a:uFillTx/>
                  <a:latin typeface="Arial"/>
                  <a:ea typeface="+mn-ea"/>
                  <a:cs typeface="+mn-cs"/>
                </a:rPr>
                <a:t>4x</a:t>
              </a:r>
            </a:p>
          </p:txBody>
        </p:sp>
        <p:sp>
          <p:nvSpPr>
            <p:cNvPr id="18" name="TextBox 17">
              <a:extLst>
                <a:ext uri="{FF2B5EF4-FFF2-40B4-BE49-F238E27FC236}">
                  <a16:creationId xmlns:a16="http://schemas.microsoft.com/office/drawing/2014/main" id="{716B9B14-662E-6DC7-CE7D-0F3F78AEEBD6}"/>
                </a:ext>
              </a:extLst>
            </p:cNvPr>
            <p:cNvSpPr txBox="1"/>
            <p:nvPr/>
          </p:nvSpPr>
          <p:spPr>
            <a:xfrm>
              <a:off x="132147" y="6181999"/>
              <a:ext cx="953033" cy="1384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Faster restores</a:t>
              </a:r>
              <a:r>
                <a:rPr kumimoji="0" lang="en-US" sz="900" b="0" i="0" u="none" strike="noStrike" kern="1200" cap="none" spc="0" normalizeH="0" baseline="30000" noProof="0">
                  <a:ln>
                    <a:noFill/>
                  </a:ln>
                  <a:solidFill>
                    <a:srgbClr val="FFFFFF"/>
                  </a:solidFill>
                  <a:effectLst/>
                  <a:uLnTx/>
                  <a:uFillTx/>
                  <a:latin typeface="Arial"/>
                  <a:ea typeface="+mn-ea"/>
                  <a:cs typeface="+mn-cs"/>
                </a:rPr>
                <a:t>5</a:t>
              </a:r>
            </a:p>
          </p:txBody>
        </p:sp>
      </p:grpSp>
      <p:grpSp>
        <p:nvGrpSpPr>
          <p:cNvPr id="19" name="Group 18">
            <a:extLst>
              <a:ext uri="{FF2B5EF4-FFF2-40B4-BE49-F238E27FC236}">
                <a16:creationId xmlns:a16="http://schemas.microsoft.com/office/drawing/2014/main" id="{2D03E829-D01E-B94B-8853-BBD6F45BBAC6}"/>
              </a:ext>
            </a:extLst>
          </p:cNvPr>
          <p:cNvGrpSpPr/>
          <p:nvPr/>
        </p:nvGrpSpPr>
        <p:grpSpPr>
          <a:xfrm>
            <a:off x="6206633" y="1037388"/>
            <a:ext cx="1009918" cy="724955"/>
            <a:chOff x="295533" y="5616871"/>
            <a:chExt cx="938686" cy="724955"/>
          </a:xfrm>
        </p:grpSpPr>
        <p:sp>
          <p:nvSpPr>
            <p:cNvPr id="20" name="TextBox 19">
              <a:extLst>
                <a:ext uri="{FF2B5EF4-FFF2-40B4-BE49-F238E27FC236}">
                  <a16:creationId xmlns:a16="http://schemas.microsoft.com/office/drawing/2014/main" id="{7DA7D8BD-4305-177F-CC15-A8DFF9A903FC}"/>
                </a:ext>
              </a:extLst>
            </p:cNvPr>
            <p:cNvSpPr txBox="1"/>
            <p:nvPr/>
          </p:nvSpPr>
          <p:spPr>
            <a:xfrm>
              <a:off x="464496" y="5616871"/>
              <a:ext cx="600760" cy="630942"/>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Up to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4BB5E"/>
                  </a:solidFill>
                  <a:effectLst/>
                  <a:uLnTx/>
                  <a:uFillTx/>
                  <a:latin typeface="Arial"/>
                  <a:ea typeface="+mn-ea"/>
                  <a:cs typeface="+mn-cs"/>
                </a:rPr>
                <a:t>2X</a:t>
              </a:r>
            </a:p>
          </p:txBody>
        </p:sp>
        <p:sp>
          <p:nvSpPr>
            <p:cNvPr id="22" name="TextBox 21">
              <a:extLst>
                <a:ext uri="{FF2B5EF4-FFF2-40B4-BE49-F238E27FC236}">
                  <a16:creationId xmlns:a16="http://schemas.microsoft.com/office/drawing/2014/main" id="{009196FB-3647-9D4A-17F7-F96D07F573C9}"/>
                </a:ext>
              </a:extLst>
            </p:cNvPr>
            <p:cNvSpPr txBox="1"/>
            <p:nvPr/>
          </p:nvSpPr>
          <p:spPr>
            <a:xfrm>
              <a:off x="295533" y="6203327"/>
              <a:ext cx="938686" cy="1384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Faster replication</a:t>
              </a:r>
              <a:r>
                <a:rPr kumimoji="0" lang="en-US" sz="900" b="0" i="0" u="none" strike="noStrike" kern="1200" cap="none" spc="0" normalizeH="0" baseline="30000" noProof="0">
                  <a:ln>
                    <a:noFill/>
                  </a:ln>
                  <a:solidFill>
                    <a:srgbClr val="FFFFFF"/>
                  </a:solidFill>
                  <a:effectLst/>
                  <a:uLnTx/>
                  <a:uFillTx/>
                  <a:latin typeface="Arial"/>
                  <a:ea typeface="+mn-ea"/>
                  <a:cs typeface="+mn-cs"/>
                </a:rPr>
                <a:t>5</a:t>
              </a:r>
              <a:endParaRPr kumimoji="0" lang="en-US" sz="9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5" name="Group 24">
            <a:extLst>
              <a:ext uri="{FF2B5EF4-FFF2-40B4-BE49-F238E27FC236}">
                <a16:creationId xmlns:a16="http://schemas.microsoft.com/office/drawing/2014/main" id="{9B947D36-08AA-BC64-47AD-B4630B99928E}"/>
              </a:ext>
            </a:extLst>
          </p:cNvPr>
          <p:cNvGrpSpPr/>
          <p:nvPr/>
        </p:nvGrpSpPr>
        <p:grpSpPr>
          <a:xfrm>
            <a:off x="5632268" y="5225219"/>
            <a:ext cx="908783" cy="722213"/>
            <a:chOff x="332673" y="5591471"/>
            <a:chExt cx="976606" cy="722213"/>
          </a:xfrm>
        </p:grpSpPr>
        <p:sp>
          <p:nvSpPr>
            <p:cNvPr id="27" name="TextBox 26">
              <a:extLst>
                <a:ext uri="{FF2B5EF4-FFF2-40B4-BE49-F238E27FC236}">
                  <a16:creationId xmlns:a16="http://schemas.microsoft.com/office/drawing/2014/main" id="{250F7468-190D-33D2-32C0-70D975134BC9}"/>
                </a:ext>
              </a:extLst>
            </p:cNvPr>
            <p:cNvSpPr txBox="1"/>
            <p:nvPr/>
          </p:nvSpPr>
          <p:spPr>
            <a:xfrm>
              <a:off x="332673" y="5591471"/>
              <a:ext cx="976606" cy="630942"/>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Up to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672CB">
                      <a:lumMod val="40000"/>
                      <a:lumOff val="60000"/>
                    </a:srgbClr>
                  </a:solidFill>
                  <a:effectLst/>
                  <a:uLnTx/>
                  <a:uFillTx/>
                  <a:latin typeface="Arial"/>
                  <a:ea typeface="+mn-ea"/>
                  <a:cs typeface="+mn-cs"/>
                </a:rPr>
                <a:t>80%</a:t>
              </a:r>
            </a:p>
          </p:txBody>
        </p:sp>
        <p:sp>
          <p:nvSpPr>
            <p:cNvPr id="28" name="TextBox 27">
              <a:extLst>
                <a:ext uri="{FF2B5EF4-FFF2-40B4-BE49-F238E27FC236}">
                  <a16:creationId xmlns:a16="http://schemas.microsoft.com/office/drawing/2014/main" id="{5E0D153D-3680-4E84-798D-A21E2E05AB1F}"/>
                </a:ext>
              </a:extLst>
            </p:cNvPr>
            <p:cNvSpPr txBox="1"/>
            <p:nvPr/>
          </p:nvSpPr>
          <p:spPr>
            <a:xfrm>
              <a:off x="438064" y="6175185"/>
              <a:ext cx="765823" cy="1384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Less power</a:t>
              </a:r>
              <a:r>
                <a:rPr kumimoji="0" lang="en-US" sz="900" b="0" i="0" u="none" strike="noStrike" kern="1200" cap="none" spc="0" normalizeH="0" baseline="30000" noProof="0">
                  <a:ln>
                    <a:noFill/>
                  </a:ln>
                  <a:solidFill>
                    <a:srgbClr val="FFFFFF"/>
                  </a:solidFill>
                  <a:effectLst/>
                  <a:uLnTx/>
                  <a:uFillTx/>
                  <a:latin typeface="Arial"/>
                  <a:ea typeface="+mn-ea"/>
                  <a:cs typeface="+mn-cs"/>
                </a:rPr>
                <a:t>5</a:t>
              </a:r>
              <a:endParaRPr kumimoji="0" lang="en-US" sz="900" b="0" i="0" u="none" strike="noStrike" kern="1200" cap="none" spc="0" normalizeH="0" baseline="0" noProof="0">
                <a:ln>
                  <a:noFill/>
                </a:ln>
                <a:solidFill>
                  <a:srgbClr val="FFFFFF"/>
                </a:solidFill>
                <a:effectLst/>
                <a:uLnTx/>
                <a:uFillTx/>
                <a:latin typeface="Arial"/>
                <a:ea typeface="+mn-ea"/>
                <a:cs typeface="+mn-cs"/>
              </a:endParaRPr>
            </a:p>
          </p:txBody>
        </p:sp>
      </p:grpSp>
      <p:sp>
        <p:nvSpPr>
          <p:cNvPr id="30" name="TextBox 29">
            <a:extLst>
              <a:ext uri="{FF2B5EF4-FFF2-40B4-BE49-F238E27FC236}">
                <a16:creationId xmlns:a16="http://schemas.microsoft.com/office/drawing/2014/main" id="{9A7AB479-53EF-EA1A-EC02-A7051971C9A8}"/>
              </a:ext>
            </a:extLst>
          </p:cNvPr>
          <p:cNvSpPr txBox="1"/>
          <p:nvPr/>
        </p:nvSpPr>
        <p:spPr>
          <a:xfrm>
            <a:off x="4825345" y="2528189"/>
            <a:ext cx="2635494" cy="184666"/>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672CB">
                    <a:lumMod val="40000"/>
                    <a:lumOff val="60000"/>
                  </a:srgbClr>
                </a:solidFill>
                <a:effectLst/>
                <a:uLnTx/>
                <a:uFillTx/>
                <a:latin typeface="Arial"/>
                <a:ea typeface="+mn-ea"/>
                <a:cs typeface="+mn-cs"/>
              </a:rPr>
              <a:t>Data Deduplication Guarantee</a:t>
            </a:r>
          </a:p>
        </p:txBody>
      </p:sp>
      <p:grpSp>
        <p:nvGrpSpPr>
          <p:cNvPr id="57" name="Group 56">
            <a:extLst>
              <a:ext uri="{FF2B5EF4-FFF2-40B4-BE49-F238E27FC236}">
                <a16:creationId xmlns:a16="http://schemas.microsoft.com/office/drawing/2014/main" id="{541C579A-8D27-BE16-F094-6B3B18E03381}"/>
              </a:ext>
            </a:extLst>
          </p:cNvPr>
          <p:cNvGrpSpPr/>
          <p:nvPr/>
        </p:nvGrpSpPr>
        <p:grpSpPr>
          <a:xfrm>
            <a:off x="5434723" y="1796299"/>
            <a:ext cx="1341398" cy="589968"/>
            <a:chOff x="5657328" y="775303"/>
            <a:chExt cx="1341398" cy="589968"/>
          </a:xfrm>
        </p:grpSpPr>
        <p:sp>
          <p:nvSpPr>
            <p:cNvPr id="55" name="TextBox 54">
              <a:extLst>
                <a:ext uri="{FF2B5EF4-FFF2-40B4-BE49-F238E27FC236}">
                  <a16:creationId xmlns:a16="http://schemas.microsoft.com/office/drawing/2014/main" id="{4890B16F-EDCC-9651-D839-2A76BCF55A04}"/>
                </a:ext>
              </a:extLst>
            </p:cNvPr>
            <p:cNvSpPr txBox="1"/>
            <p:nvPr/>
          </p:nvSpPr>
          <p:spPr>
            <a:xfrm>
              <a:off x="5836830" y="775303"/>
              <a:ext cx="982395" cy="492443"/>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4BB5E"/>
                  </a:solidFill>
                  <a:effectLst/>
                  <a:uLnTx/>
                  <a:uFillTx/>
                  <a:latin typeface="Arial"/>
                  <a:ea typeface="+mn-ea"/>
                  <a:cs typeface="+mn-cs"/>
                </a:rPr>
                <a:t>15K+</a:t>
              </a:r>
            </a:p>
          </p:txBody>
        </p:sp>
        <p:sp>
          <p:nvSpPr>
            <p:cNvPr id="56" name="TextBox 55">
              <a:extLst>
                <a:ext uri="{FF2B5EF4-FFF2-40B4-BE49-F238E27FC236}">
                  <a16:creationId xmlns:a16="http://schemas.microsoft.com/office/drawing/2014/main" id="{6B96745B-621A-966B-AAE2-0EAAFAF3E0C5}"/>
                </a:ext>
              </a:extLst>
            </p:cNvPr>
            <p:cNvSpPr txBox="1"/>
            <p:nvPr/>
          </p:nvSpPr>
          <p:spPr>
            <a:xfrm>
              <a:off x="5657328" y="1226772"/>
              <a:ext cx="1341398" cy="1384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Data Domain customers</a:t>
              </a:r>
              <a:r>
                <a:rPr kumimoji="0" lang="en-US" sz="900" b="0" i="0" u="none" strike="noStrike" kern="1200" cap="none" spc="0" normalizeH="0" baseline="30000" noProof="0">
                  <a:ln>
                    <a:noFill/>
                  </a:ln>
                  <a:solidFill>
                    <a:srgbClr val="FFFFFF"/>
                  </a:solidFill>
                  <a:effectLst/>
                  <a:uLnTx/>
                  <a:uFillTx/>
                  <a:latin typeface="Arial"/>
                  <a:ea typeface="+mn-ea"/>
                  <a:cs typeface="+mn-cs"/>
                </a:rPr>
                <a:t>7</a:t>
              </a:r>
              <a:endParaRPr kumimoji="0" lang="en-US" sz="900" b="0" i="0" u="none" strike="noStrike" kern="1200" cap="none" spc="0" normalizeH="0" baseline="0" noProof="0">
                <a:ln>
                  <a:noFill/>
                </a:ln>
                <a:solidFill>
                  <a:srgbClr val="FFFFFF"/>
                </a:solidFill>
                <a:effectLst/>
                <a:uLnTx/>
                <a:uFillTx/>
                <a:latin typeface="Arial"/>
                <a:ea typeface="+mn-ea"/>
                <a:cs typeface="+mn-cs"/>
              </a:endParaRPr>
            </a:p>
          </p:txBody>
        </p:sp>
      </p:grpSp>
      <p:sp>
        <p:nvSpPr>
          <p:cNvPr id="60" name="Rectangle 59">
            <a:extLst>
              <a:ext uri="{FF2B5EF4-FFF2-40B4-BE49-F238E27FC236}">
                <a16:creationId xmlns:a16="http://schemas.microsoft.com/office/drawing/2014/main" id="{C22EDAB0-2B7A-2E77-2EBD-E94D7D74124A}"/>
              </a:ext>
            </a:extLst>
          </p:cNvPr>
          <p:cNvSpPr/>
          <p:nvPr/>
        </p:nvSpPr>
        <p:spPr>
          <a:xfrm>
            <a:off x="8122920" y="6400201"/>
            <a:ext cx="4069080" cy="451876"/>
          </a:xfrm>
          <a:prstGeom prst="rect">
            <a:avLst/>
          </a:prstGeom>
          <a:solidFill>
            <a:srgbClr val="0C3696"/>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sp>
        <p:nvSpPr>
          <p:cNvPr id="72" name="Rectangle 71">
            <a:extLst>
              <a:ext uri="{FF2B5EF4-FFF2-40B4-BE49-F238E27FC236}">
                <a16:creationId xmlns:a16="http://schemas.microsoft.com/office/drawing/2014/main" id="{F9F6EC48-131D-5B98-EBB0-9D907B6E15A1}"/>
              </a:ext>
            </a:extLst>
          </p:cNvPr>
          <p:cNvSpPr/>
          <p:nvPr/>
        </p:nvSpPr>
        <p:spPr>
          <a:xfrm>
            <a:off x="0" y="6400201"/>
            <a:ext cx="4069080" cy="451876"/>
          </a:xfrm>
          <a:prstGeom prst="rect">
            <a:avLst/>
          </a:prstGeom>
          <a:solidFill>
            <a:srgbClr val="0C32A4">
              <a:alpha val="65000"/>
            </a:srgbClr>
          </a:solidFill>
          <a:effectLst/>
        </p:spPr>
        <p:txBody>
          <a:bodyPr wrap="square" rtlCol="0" anchor="t">
            <a:normAutofit/>
          </a:bodyPr>
          <a:lstStyle/>
          <a:p>
            <a:pPr marL="0" marR="0" lvl="0" indent="0" algn="ctr" defTabSz="914377" rtl="0" eaLnBrk="1" fontAlgn="auto" latinLnBrk="0" hangingPunct="1">
              <a:lnSpc>
                <a:spcPct val="90000"/>
              </a:lnSpc>
              <a:spcBef>
                <a:spcPts val="133"/>
              </a:spcBef>
              <a:spcAft>
                <a:spcPts val="133"/>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a:ea typeface="+mn-ea"/>
              <a:cs typeface="+mn-cs"/>
            </a:endParaRPr>
          </a:p>
        </p:txBody>
      </p:sp>
      <p:grpSp>
        <p:nvGrpSpPr>
          <p:cNvPr id="136" name="Group 135">
            <a:extLst>
              <a:ext uri="{FF2B5EF4-FFF2-40B4-BE49-F238E27FC236}">
                <a16:creationId xmlns:a16="http://schemas.microsoft.com/office/drawing/2014/main" id="{F4019591-063C-8BA4-9752-E2F78F1987D9}"/>
              </a:ext>
            </a:extLst>
          </p:cNvPr>
          <p:cNvGrpSpPr/>
          <p:nvPr/>
        </p:nvGrpSpPr>
        <p:grpSpPr>
          <a:xfrm>
            <a:off x="8922240" y="2452451"/>
            <a:ext cx="1226647" cy="715002"/>
            <a:chOff x="1408013" y="5661036"/>
            <a:chExt cx="1495470" cy="715002"/>
          </a:xfrm>
        </p:grpSpPr>
        <p:sp>
          <p:nvSpPr>
            <p:cNvPr id="137" name="TextBox 136">
              <a:extLst>
                <a:ext uri="{FF2B5EF4-FFF2-40B4-BE49-F238E27FC236}">
                  <a16:creationId xmlns:a16="http://schemas.microsoft.com/office/drawing/2014/main" id="{EBDD72B6-D4D7-DA3C-140A-07D0776D8CC7}"/>
                </a:ext>
              </a:extLst>
            </p:cNvPr>
            <p:cNvSpPr txBox="1"/>
            <p:nvPr/>
          </p:nvSpPr>
          <p:spPr>
            <a:xfrm>
              <a:off x="1408013" y="5661036"/>
              <a:ext cx="1495470" cy="492443"/>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4BB5E"/>
                  </a:solidFill>
                  <a:effectLst/>
                  <a:uLnTx/>
                  <a:uFillTx/>
                  <a:latin typeface="Arial"/>
                  <a:ea typeface="+mn-ea"/>
                  <a:cs typeface="+mn-cs"/>
                </a:rPr>
                <a:t>2700</a:t>
              </a:r>
              <a:r>
                <a:rPr kumimoji="0" lang="en-US" sz="3200" b="0" i="0" u="none" strike="noStrike" kern="1200" cap="none" spc="0" normalizeH="0" baseline="30000" noProof="0">
                  <a:ln>
                    <a:noFill/>
                  </a:ln>
                  <a:solidFill>
                    <a:srgbClr val="F4BB5E"/>
                  </a:solidFill>
                  <a:effectLst/>
                  <a:uLnTx/>
                  <a:uFillTx/>
                  <a:latin typeface="Arial"/>
                  <a:ea typeface="+mn-ea"/>
                  <a:cs typeface="+mn-cs"/>
                </a:rPr>
                <a:t>+</a:t>
              </a:r>
            </a:p>
          </p:txBody>
        </p:sp>
        <p:sp>
          <p:nvSpPr>
            <p:cNvPr id="138" name="TextBox 137">
              <a:extLst>
                <a:ext uri="{FF2B5EF4-FFF2-40B4-BE49-F238E27FC236}">
                  <a16:creationId xmlns:a16="http://schemas.microsoft.com/office/drawing/2014/main" id="{ACB0A045-29D5-0471-9FBE-3EE376DCEA8E}"/>
                </a:ext>
              </a:extLst>
            </p:cNvPr>
            <p:cNvSpPr txBox="1"/>
            <p:nvPr/>
          </p:nvSpPr>
          <p:spPr>
            <a:xfrm>
              <a:off x="1668222" y="6099039"/>
              <a:ext cx="1126771" cy="2769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Cyber Recovery vault customers</a:t>
              </a:r>
              <a:r>
                <a:rPr kumimoji="0" lang="en-US" sz="900" b="0" i="0" u="none" strike="noStrike" kern="1200" cap="none" spc="0" normalizeH="0" baseline="30000" noProof="0">
                  <a:ln>
                    <a:noFill/>
                  </a:ln>
                  <a:solidFill>
                    <a:srgbClr val="FFFFFF"/>
                  </a:solidFill>
                  <a:effectLst/>
                  <a:uLnTx/>
                  <a:uFillTx/>
                  <a:latin typeface="Arial"/>
                  <a:ea typeface="+mn-ea"/>
                  <a:cs typeface="+mn-cs"/>
                </a:rPr>
                <a:t>8</a:t>
              </a:r>
              <a:endParaRPr kumimoji="0" lang="en-US" sz="9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39" name="Group 138">
            <a:extLst>
              <a:ext uri="{FF2B5EF4-FFF2-40B4-BE49-F238E27FC236}">
                <a16:creationId xmlns:a16="http://schemas.microsoft.com/office/drawing/2014/main" id="{CC202710-ACEA-70E9-62CB-CFBA3BB8131C}"/>
              </a:ext>
            </a:extLst>
          </p:cNvPr>
          <p:cNvGrpSpPr/>
          <p:nvPr/>
        </p:nvGrpSpPr>
        <p:grpSpPr>
          <a:xfrm>
            <a:off x="10421126" y="2452450"/>
            <a:ext cx="1056329" cy="701019"/>
            <a:chOff x="1679727" y="5660719"/>
            <a:chExt cx="1426192" cy="701019"/>
          </a:xfrm>
        </p:grpSpPr>
        <p:sp>
          <p:nvSpPr>
            <p:cNvPr id="140" name="TextBox 139">
              <a:extLst>
                <a:ext uri="{FF2B5EF4-FFF2-40B4-BE49-F238E27FC236}">
                  <a16:creationId xmlns:a16="http://schemas.microsoft.com/office/drawing/2014/main" id="{23E88B24-4FFF-B831-E448-95AEAE2900B1}"/>
                </a:ext>
              </a:extLst>
            </p:cNvPr>
            <p:cNvSpPr txBox="1"/>
            <p:nvPr/>
          </p:nvSpPr>
          <p:spPr>
            <a:xfrm>
              <a:off x="2093625" y="5660719"/>
              <a:ext cx="598397" cy="492443"/>
            </a:xfrm>
            <a:prstGeom prst="rect">
              <a:avLst/>
            </a:prstGeom>
            <a:noFill/>
          </p:spPr>
          <p:txBody>
            <a:bodyPr wrap="squar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4BB5E"/>
                  </a:solidFill>
                  <a:effectLst/>
                  <a:uLnTx/>
                  <a:uFillTx/>
                  <a:latin typeface="Arial"/>
                  <a:ea typeface="+mn-ea"/>
                  <a:cs typeface="+mn-cs"/>
                </a:rPr>
                <a:t>1</a:t>
              </a:r>
              <a:r>
                <a:rPr kumimoji="0" lang="en-US" sz="3200" b="0" i="0" u="none" strike="noStrike" kern="1200" cap="none" spc="0" normalizeH="0" baseline="30000" noProof="0">
                  <a:ln>
                    <a:noFill/>
                  </a:ln>
                  <a:solidFill>
                    <a:srgbClr val="F4BB5E"/>
                  </a:solidFill>
                  <a:effectLst/>
                  <a:uLnTx/>
                  <a:uFillTx/>
                  <a:latin typeface="Arial"/>
                  <a:ea typeface="+mn-ea"/>
                  <a:cs typeface="+mn-cs"/>
                </a:rPr>
                <a:t>st</a:t>
              </a:r>
            </a:p>
          </p:txBody>
        </p:sp>
        <p:sp>
          <p:nvSpPr>
            <p:cNvPr id="141" name="TextBox 140">
              <a:extLst>
                <a:ext uri="{FF2B5EF4-FFF2-40B4-BE49-F238E27FC236}">
                  <a16:creationId xmlns:a16="http://schemas.microsoft.com/office/drawing/2014/main" id="{47943F13-794A-65BD-188C-F735AFA9222B}"/>
                </a:ext>
              </a:extLst>
            </p:cNvPr>
            <p:cNvSpPr txBox="1"/>
            <p:nvPr/>
          </p:nvSpPr>
          <p:spPr>
            <a:xfrm>
              <a:off x="1679727" y="6084739"/>
              <a:ext cx="1426192" cy="276999"/>
            </a:xfrm>
            <a:prstGeom prst="rect">
              <a:avLst/>
            </a:prstGeom>
            <a:noFill/>
          </p:spPr>
          <p:txBody>
            <a:bodyPr wrap="square" lIns="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Endorsed Sheltered Harbor Solution</a:t>
              </a:r>
              <a:r>
                <a:rPr kumimoji="0" lang="en-US" sz="900" b="0" i="0" u="none" strike="noStrike" kern="1200" cap="none" spc="0" normalizeH="0" baseline="30000" noProof="0">
                  <a:ln>
                    <a:noFill/>
                  </a:ln>
                  <a:solidFill>
                    <a:srgbClr val="FFFFFF"/>
                  </a:solidFill>
                  <a:effectLst/>
                  <a:uLnTx/>
                  <a:uFillTx/>
                  <a:latin typeface="Arial"/>
                  <a:ea typeface="+mn-ea"/>
                  <a:cs typeface="+mn-cs"/>
                </a:rPr>
                <a:t>9</a:t>
              </a:r>
              <a:r>
                <a:rPr kumimoji="0" lang="en-US" sz="900" b="0" i="0" u="none" strike="noStrike" kern="1200" cap="none" spc="0" normalizeH="0" baseline="0" noProof="0">
                  <a:ln>
                    <a:noFill/>
                  </a:ln>
                  <a:solidFill>
                    <a:srgbClr val="FFFFFF"/>
                  </a:solidFill>
                  <a:effectLst/>
                  <a:uLnTx/>
                  <a:uFillTx/>
                  <a:latin typeface="Arial"/>
                  <a:ea typeface="+mn-ea"/>
                  <a:cs typeface="+mn-cs"/>
                </a:rPr>
                <a:t> </a:t>
              </a:r>
            </a:p>
          </p:txBody>
        </p:sp>
      </p:grpSp>
      <p:grpSp>
        <p:nvGrpSpPr>
          <p:cNvPr id="87" name="Group 86">
            <a:extLst>
              <a:ext uri="{FF2B5EF4-FFF2-40B4-BE49-F238E27FC236}">
                <a16:creationId xmlns:a16="http://schemas.microsoft.com/office/drawing/2014/main" id="{130416D8-EFC7-A7EB-65A2-BC842D1C3206}"/>
              </a:ext>
            </a:extLst>
          </p:cNvPr>
          <p:cNvGrpSpPr/>
          <p:nvPr/>
        </p:nvGrpSpPr>
        <p:grpSpPr>
          <a:xfrm>
            <a:off x="8263215" y="1579149"/>
            <a:ext cx="3799115" cy="795329"/>
            <a:chOff x="133588" y="1313022"/>
            <a:chExt cx="3799115" cy="795329"/>
          </a:xfrm>
        </p:grpSpPr>
        <p:sp>
          <p:nvSpPr>
            <p:cNvPr id="142" name="Rectangle 141">
              <a:extLst>
                <a:ext uri="{FF2B5EF4-FFF2-40B4-BE49-F238E27FC236}">
                  <a16:creationId xmlns:a16="http://schemas.microsoft.com/office/drawing/2014/main" id="{9E410DB9-C639-DBC6-BFA2-FEB60283F0D1}"/>
                </a:ext>
              </a:extLst>
            </p:cNvPr>
            <p:cNvSpPr/>
            <p:nvPr/>
          </p:nvSpPr>
          <p:spPr>
            <a:xfrm>
              <a:off x="1799991" y="1559504"/>
              <a:ext cx="988749" cy="246221"/>
            </a:xfrm>
            <a:prstGeom prst="rect">
              <a:avLst/>
            </a:prstGeom>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a:ea typeface="+mn-ea"/>
                  <a:cs typeface="+mn-cs"/>
                </a:rPr>
                <a:t>Isolation</a:t>
              </a:r>
            </a:p>
          </p:txBody>
        </p:sp>
        <p:grpSp>
          <p:nvGrpSpPr>
            <p:cNvPr id="143" name="Group 142">
              <a:extLst>
                <a:ext uri="{FF2B5EF4-FFF2-40B4-BE49-F238E27FC236}">
                  <a16:creationId xmlns:a16="http://schemas.microsoft.com/office/drawing/2014/main" id="{4EECF7A0-5719-7A39-8710-63B02531A18A}"/>
                </a:ext>
              </a:extLst>
            </p:cNvPr>
            <p:cNvGrpSpPr/>
            <p:nvPr/>
          </p:nvGrpSpPr>
          <p:grpSpPr>
            <a:xfrm>
              <a:off x="1463820" y="1412795"/>
              <a:ext cx="366232" cy="365410"/>
              <a:chOff x="1914127" y="1243427"/>
              <a:chExt cx="2226180" cy="2221185"/>
            </a:xfrm>
          </p:grpSpPr>
          <p:sp>
            <p:nvSpPr>
              <p:cNvPr id="144" name="Oval 143">
                <a:extLst>
                  <a:ext uri="{FF2B5EF4-FFF2-40B4-BE49-F238E27FC236}">
                    <a16:creationId xmlns:a16="http://schemas.microsoft.com/office/drawing/2014/main" id="{80A634C4-59BF-7833-9850-FE9929B753BC}"/>
                  </a:ext>
                </a:extLst>
              </p:cNvPr>
              <p:cNvSpPr/>
              <p:nvPr/>
            </p:nvSpPr>
            <p:spPr>
              <a:xfrm>
                <a:off x="2815489" y="1243427"/>
                <a:ext cx="430887" cy="430887"/>
              </a:xfrm>
              <a:prstGeom prst="ellipse">
                <a:avLst/>
              </a:prstGeom>
              <a:noFill/>
              <a:ln w="222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Arial"/>
                  <a:ea typeface="+mn-ea"/>
                  <a:cs typeface="+mn-cs"/>
                </a:endParaRPr>
              </a:p>
            </p:txBody>
          </p:sp>
          <p:sp>
            <p:nvSpPr>
              <p:cNvPr id="145" name="Oval 144">
                <a:extLst>
                  <a:ext uri="{FF2B5EF4-FFF2-40B4-BE49-F238E27FC236}">
                    <a16:creationId xmlns:a16="http://schemas.microsoft.com/office/drawing/2014/main" id="{A2214D8D-C559-088A-3775-CB96406D3738}"/>
                  </a:ext>
                </a:extLst>
              </p:cNvPr>
              <p:cNvSpPr/>
              <p:nvPr/>
            </p:nvSpPr>
            <p:spPr>
              <a:xfrm>
                <a:off x="2168780" y="1498406"/>
                <a:ext cx="430887" cy="430887"/>
              </a:xfrm>
              <a:prstGeom prst="ellipse">
                <a:avLst/>
              </a:prstGeom>
              <a:noFill/>
              <a:ln w="222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Arial"/>
                  <a:ea typeface="+mn-ea"/>
                  <a:cs typeface="+mn-cs"/>
                </a:endParaRPr>
              </a:p>
            </p:txBody>
          </p:sp>
          <p:sp>
            <p:nvSpPr>
              <p:cNvPr id="146" name="Oval 145">
                <a:extLst>
                  <a:ext uri="{FF2B5EF4-FFF2-40B4-BE49-F238E27FC236}">
                    <a16:creationId xmlns:a16="http://schemas.microsoft.com/office/drawing/2014/main" id="{5FD3FE1B-909C-5AD4-FECC-350BE31B6E98}"/>
                  </a:ext>
                </a:extLst>
              </p:cNvPr>
              <p:cNvSpPr/>
              <p:nvPr/>
            </p:nvSpPr>
            <p:spPr>
              <a:xfrm>
                <a:off x="1914127" y="2142045"/>
                <a:ext cx="430886" cy="430886"/>
              </a:xfrm>
              <a:prstGeom prst="ellipse">
                <a:avLst/>
              </a:prstGeom>
              <a:noFill/>
              <a:ln w="222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Arial"/>
                  <a:ea typeface="+mn-ea"/>
                  <a:cs typeface="+mn-cs"/>
                </a:endParaRPr>
              </a:p>
            </p:txBody>
          </p:sp>
          <p:sp>
            <p:nvSpPr>
              <p:cNvPr id="147" name="Oval 146">
                <a:extLst>
                  <a:ext uri="{FF2B5EF4-FFF2-40B4-BE49-F238E27FC236}">
                    <a16:creationId xmlns:a16="http://schemas.microsoft.com/office/drawing/2014/main" id="{AAC6EA08-C0DD-12AB-F38A-52DC08B49CF1}"/>
                  </a:ext>
                </a:extLst>
              </p:cNvPr>
              <p:cNvSpPr/>
              <p:nvPr/>
            </p:nvSpPr>
            <p:spPr>
              <a:xfrm>
                <a:off x="2168780" y="2774093"/>
                <a:ext cx="430887" cy="430887"/>
              </a:xfrm>
              <a:prstGeom prst="ellipse">
                <a:avLst/>
              </a:prstGeom>
              <a:noFill/>
              <a:ln w="222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Arial"/>
                  <a:ea typeface="+mn-ea"/>
                  <a:cs typeface="+mn-cs"/>
                </a:endParaRPr>
              </a:p>
            </p:txBody>
          </p:sp>
          <p:sp>
            <p:nvSpPr>
              <p:cNvPr id="148" name="Oval 147">
                <a:extLst>
                  <a:ext uri="{FF2B5EF4-FFF2-40B4-BE49-F238E27FC236}">
                    <a16:creationId xmlns:a16="http://schemas.microsoft.com/office/drawing/2014/main" id="{62101BCD-165E-6C01-7898-0CDA534DBE92}"/>
                  </a:ext>
                </a:extLst>
              </p:cNvPr>
              <p:cNvSpPr/>
              <p:nvPr/>
            </p:nvSpPr>
            <p:spPr>
              <a:xfrm>
                <a:off x="2815489" y="3033725"/>
                <a:ext cx="430887" cy="430887"/>
              </a:xfrm>
              <a:prstGeom prst="ellipse">
                <a:avLst/>
              </a:prstGeom>
              <a:noFill/>
              <a:ln w="222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Arial"/>
                  <a:ea typeface="+mn-ea"/>
                  <a:cs typeface="+mn-cs"/>
                </a:endParaRPr>
              </a:p>
            </p:txBody>
          </p:sp>
          <p:sp>
            <p:nvSpPr>
              <p:cNvPr id="149" name="Oval 148">
                <a:extLst>
                  <a:ext uri="{FF2B5EF4-FFF2-40B4-BE49-F238E27FC236}">
                    <a16:creationId xmlns:a16="http://schemas.microsoft.com/office/drawing/2014/main" id="{48878A9D-FC84-6B5F-1C19-C985BB60C634}"/>
                  </a:ext>
                </a:extLst>
              </p:cNvPr>
              <p:cNvSpPr/>
              <p:nvPr/>
            </p:nvSpPr>
            <p:spPr>
              <a:xfrm>
                <a:off x="3442161" y="2774093"/>
                <a:ext cx="430887" cy="430887"/>
              </a:xfrm>
              <a:prstGeom prst="ellipse">
                <a:avLst/>
              </a:prstGeom>
              <a:noFill/>
              <a:ln w="222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Arial"/>
                  <a:ea typeface="+mn-ea"/>
                  <a:cs typeface="+mn-cs"/>
                </a:endParaRPr>
              </a:p>
            </p:txBody>
          </p:sp>
          <p:sp>
            <p:nvSpPr>
              <p:cNvPr id="150" name="Oval 149">
                <a:extLst>
                  <a:ext uri="{FF2B5EF4-FFF2-40B4-BE49-F238E27FC236}">
                    <a16:creationId xmlns:a16="http://schemas.microsoft.com/office/drawing/2014/main" id="{DF300BAE-64A2-1D58-37D4-8EE9920DF54D}"/>
                  </a:ext>
                </a:extLst>
              </p:cNvPr>
              <p:cNvSpPr/>
              <p:nvPr/>
            </p:nvSpPr>
            <p:spPr>
              <a:xfrm>
                <a:off x="3709421" y="2142045"/>
                <a:ext cx="430886" cy="430886"/>
              </a:xfrm>
              <a:prstGeom prst="ellipse">
                <a:avLst/>
              </a:prstGeom>
              <a:noFill/>
              <a:ln w="222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Arial"/>
                  <a:ea typeface="+mn-ea"/>
                  <a:cs typeface="+mn-cs"/>
                </a:endParaRPr>
              </a:p>
            </p:txBody>
          </p:sp>
          <p:sp>
            <p:nvSpPr>
              <p:cNvPr id="151" name="Oval 150">
                <a:extLst>
                  <a:ext uri="{FF2B5EF4-FFF2-40B4-BE49-F238E27FC236}">
                    <a16:creationId xmlns:a16="http://schemas.microsoft.com/office/drawing/2014/main" id="{468CDC60-CBBD-2A64-5C91-0D00C856EAF5}"/>
                  </a:ext>
                </a:extLst>
              </p:cNvPr>
              <p:cNvSpPr/>
              <p:nvPr/>
            </p:nvSpPr>
            <p:spPr>
              <a:xfrm>
                <a:off x="3440124" y="1510326"/>
                <a:ext cx="430887" cy="430887"/>
              </a:xfrm>
              <a:prstGeom prst="ellipse">
                <a:avLst/>
              </a:prstGeom>
              <a:solidFill>
                <a:schemeClr val="accent3"/>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Arial"/>
                  <a:ea typeface="+mn-ea"/>
                  <a:cs typeface="+mn-cs"/>
                </a:endParaRPr>
              </a:p>
            </p:txBody>
          </p:sp>
          <p:sp>
            <p:nvSpPr>
              <p:cNvPr id="152" name="Oval 151">
                <a:extLst>
                  <a:ext uri="{FF2B5EF4-FFF2-40B4-BE49-F238E27FC236}">
                    <a16:creationId xmlns:a16="http://schemas.microsoft.com/office/drawing/2014/main" id="{51185AC0-4816-2677-211C-CB57A86FC95D}"/>
                  </a:ext>
                </a:extLst>
              </p:cNvPr>
              <p:cNvSpPr/>
              <p:nvPr/>
            </p:nvSpPr>
            <p:spPr>
              <a:xfrm>
                <a:off x="2707499" y="2034056"/>
                <a:ext cx="646867" cy="646867"/>
              </a:xfrm>
              <a:prstGeom prst="ellipse">
                <a:avLst/>
              </a:pr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Arial"/>
                  <a:ea typeface="+mn-ea"/>
                  <a:cs typeface="+mn-cs"/>
                </a:endParaRPr>
              </a:p>
            </p:txBody>
          </p:sp>
          <p:cxnSp>
            <p:nvCxnSpPr>
              <p:cNvPr id="153" name="Straight Connector 152">
                <a:extLst>
                  <a:ext uri="{FF2B5EF4-FFF2-40B4-BE49-F238E27FC236}">
                    <a16:creationId xmlns:a16="http://schemas.microsoft.com/office/drawing/2014/main" id="{55E1C6C8-4126-B06C-313A-98E44A6D3B14}"/>
                  </a:ext>
                </a:extLst>
              </p:cNvPr>
              <p:cNvCxnSpPr>
                <a:stCxn id="145" idx="5"/>
                <a:endCxn id="152" idx="1"/>
              </p:cNvCxnSpPr>
              <p:nvPr/>
            </p:nvCxnSpPr>
            <p:spPr>
              <a:xfrm>
                <a:off x="2536566" y="1866190"/>
                <a:ext cx="265665" cy="262597"/>
              </a:xfrm>
              <a:prstGeom prst="lin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cxnSp>
          <p:cxnSp>
            <p:nvCxnSpPr>
              <p:cNvPr id="154" name="Straight Connector 153">
                <a:extLst>
                  <a:ext uri="{FF2B5EF4-FFF2-40B4-BE49-F238E27FC236}">
                    <a16:creationId xmlns:a16="http://schemas.microsoft.com/office/drawing/2014/main" id="{45CA7DEB-618C-8F9A-38F8-8A0FDF2E2388}"/>
                  </a:ext>
                </a:extLst>
              </p:cNvPr>
              <p:cNvCxnSpPr>
                <a:stCxn id="146" idx="6"/>
                <a:endCxn id="152" idx="2"/>
              </p:cNvCxnSpPr>
              <p:nvPr/>
            </p:nvCxnSpPr>
            <p:spPr>
              <a:xfrm>
                <a:off x="2345013" y="2357488"/>
                <a:ext cx="362486" cy="3"/>
              </a:xfrm>
              <a:prstGeom prst="lin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cxnSp>
          <p:cxnSp>
            <p:nvCxnSpPr>
              <p:cNvPr id="155" name="Straight Connector 154">
                <a:extLst>
                  <a:ext uri="{FF2B5EF4-FFF2-40B4-BE49-F238E27FC236}">
                    <a16:creationId xmlns:a16="http://schemas.microsoft.com/office/drawing/2014/main" id="{EB15D1DD-E31B-ADF5-6746-D30F3610147D}"/>
                  </a:ext>
                </a:extLst>
              </p:cNvPr>
              <p:cNvCxnSpPr>
                <a:stCxn id="152" idx="3"/>
                <a:endCxn id="147" idx="7"/>
              </p:cNvCxnSpPr>
              <p:nvPr/>
            </p:nvCxnSpPr>
            <p:spPr>
              <a:xfrm flipH="1">
                <a:off x="2536566" y="2586191"/>
                <a:ext cx="265665" cy="251003"/>
              </a:xfrm>
              <a:prstGeom prst="lin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cxnSp>
          <p:cxnSp>
            <p:nvCxnSpPr>
              <p:cNvPr id="156" name="Straight Connector 155">
                <a:extLst>
                  <a:ext uri="{FF2B5EF4-FFF2-40B4-BE49-F238E27FC236}">
                    <a16:creationId xmlns:a16="http://schemas.microsoft.com/office/drawing/2014/main" id="{1C47CD60-99F8-63E7-D629-CA98F5FB7CAF}"/>
                  </a:ext>
                </a:extLst>
              </p:cNvPr>
              <p:cNvCxnSpPr>
                <a:stCxn id="152" idx="4"/>
                <a:endCxn id="148" idx="0"/>
              </p:cNvCxnSpPr>
              <p:nvPr/>
            </p:nvCxnSpPr>
            <p:spPr>
              <a:xfrm flipH="1">
                <a:off x="3030931" y="2680922"/>
                <a:ext cx="3" cy="352804"/>
              </a:xfrm>
              <a:prstGeom prst="lin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cxnSp>
          <p:cxnSp>
            <p:nvCxnSpPr>
              <p:cNvPr id="157" name="Straight Connector 156">
                <a:extLst>
                  <a:ext uri="{FF2B5EF4-FFF2-40B4-BE49-F238E27FC236}">
                    <a16:creationId xmlns:a16="http://schemas.microsoft.com/office/drawing/2014/main" id="{F1264AFF-6D08-DA58-3ED0-623291BFE464}"/>
                  </a:ext>
                </a:extLst>
              </p:cNvPr>
              <p:cNvCxnSpPr>
                <a:stCxn id="152" idx="5"/>
                <a:endCxn id="149" idx="1"/>
              </p:cNvCxnSpPr>
              <p:nvPr/>
            </p:nvCxnSpPr>
            <p:spPr>
              <a:xfrm>
                <a:off x="3259634" y="2586191"/>
                <a:ext cx="245628" cy="251003"/>
              </a:xfrm>
              <a:prstGeom prst="lin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cxnSp>
          <p:cxnSp>
            <p:nvCxnSpPr>
              <p:cNvPr id="158" name="Straight Connector 157">
                <a:extLst>
                  <a:ext uri="{FF2B5EF4-FFF2-40B4-BE49-F238E27FC236}">
                    <a16:creationId xmlns:a16="http://schemas.microsoft.com/office/drawing/2014/main" id="{3598A376-E5A3-13C7-B1AD-41614B312FBC}"/>
                  </a:ext>
                </a:extLst>
              </p:cNvPr>
              <p:cNvCxnSpPr>
                <a:stCxn id="152" idx="6"/>
                <a:endCxn id="150" idx="2"/>
              </p:cNvCxnSpPr>
              <p:nvPr/>
            </p:nvCxnSpPr>
            <p:spPr>
              <a:xfrm flipV="1">
                <a:off x="3354366" y="2357488"/>
                <a:ext cx="355055" cy="3"/>
              </a:xfrm>
              <a:prstGeom prst="lin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cxnSp>
          <p:cxnSp>
            <p:nvCxnSpPr>
              <p:cNvPr id="159" name="Straight Connector 158">
                <a:extLst>
                  <a:ext uri="{FF2B5EF4-FFF2-40B4-BE49-F238E27FC236}">
                    <a16:creationId xmlns:a16="http://schemas.microsoft.com/office/drawing/2014/main" id="{931E22BC-3D2A-D8A7-B8F1-600CEB510304}"/>
                  </a:ext>
                </a:extLst>
              </p:cNvPr>
              <p:cNvCxnSpPr>
                <a:stCxn id="144" idx="4"/>
                <a:endCxn id="152" idx="0"/>
              </p:cNvCxnSpPr>
              <p:nvPr/>
            </p:nvCxnSpPr>
            <p:spPr>
              <a:xfrm>
                <a:off x="3030931" y="1674313"/>
                <a:ext cx="3" cy="359743"/>
              </a:xfrm>
              <a:prstGeom prst="lin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cxnSp>
        </p:grpSp>
        <p:sp>
          <p:nvSpPr>
            <p:cNvPr id="160" name="Rectangle 159">
              <a:extLst>
                <a:ext uri="{FF2B5EF4-FFF2-40B4-BE49-F238E27FC236}">
                  <a16:creationId xmlns:a16="http://schemas.microsoft.com/office/drawing/2014/main" id="{D7E08D16-A686-7DCE-AE4D-2E10C5CE80C8}"/>
                </a:ext>
              </a:extLst>
            </p:cNvPr>
            <p:cNvSpPr/>
            <p:nvPr/>
          </p:nvSpPr>
          <p:spPr>
            <a:xfrm>
              <a:off x="402046" y="1559504"/>
              <a:ext cx="988749" cy="246221"/>
            </a:xfrm>
            <a:prstGeom prst="rect">
              <a:avLst/>
            </a:prstGeom>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a:ea typeface="+mn-ea"/>
                  <a:cs typeface="+mn-cs"/>
                </a:rPr>
                <a:t>Immutability</a:t>
              </a:r>
            </a:p>
          </p:txBody>
        </p:sp>
        <p:pic>
          <p:nvPicPr>
            <p:cNvPr id="161" name="Graphic 160">
              <a:extLst>
                <a:ext uri="{FF2B5EF4-FFF2-40B4-BE49-F238E27FC236}">
                  <a16:creationId xmlns:a16="http://schemas.microsoft.com/office/drawing/2014/main" id="{773A4700-45D3-EB46-3A75-4A3E8DF6057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3588" y="1412793"/>
              <a:ext cx="344881" cy="344881"/>
            </a:xfrm>
            <a:prstGeom prst="rect">
              <a:avLst/>
            </a:prstGeom>
          </p:spPr>
        </p:pic>
        <p:sp>
          <p:nvSpPr>
            <p:cNvPr id="162" name="Rectangle 161">
              <a:extLst>
                <a:ext uri="{FF2B5EF4-FFF2-40B4-BE49-F238E27FC236}">
                  <a16:creationId xmlns:a16="http://schemas.microsoft.com/office/drawing/2014/main" id="{AA8450D1-FC66-FC64-A6A8-B2B4D8A44C66}"/>
                </a:ext>
              </a:extLst>
            </p:cNvPr>
            <p:cNvSpPr/>
            <p:nvPr/>
          </p:nvSpPr>
          <p:spPr>
            <a:xfrm>
              <a:off x="3014131" y="1558213"/>
              <a:ext cx="918572" cy="246221"/>
            </a:xfrm>
            <a:prstGeom prst="rect">
              <a:avLst/>
            </a:prstGeom>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a:ea typeface="+mn-ea"/>
                  <a:cs typeface="+mn-cs"/>
                </a:rPr>
                <a:t>Intelligence </a:t>
              </a:r>
            </a:p>
          </p:txBody>
        </p:sp>
        <p:pic>
          <p:nvPicPr>
            <p:cNvPr id="163" name="Graphic 162">
              <a:extLst>
                <a:ext uri="{FF2B5EF4-FFF2-40B4-BE49-F238E27FC236}">
                  <a16:creationId xmlns:a16="http://schemas.microsoft.com/office/drawing/2014/main" id="{94002196-F1C5-636C-0F99-E39BF5E067E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625083" y="1313022"/>
              <a:ext cx="545787" cy="545786"/>
            </a:xfrm>
            <a:prstGeom prst="rect">
              <a:avLst/>
            </a:prstGeom>
          </p:spPr>
        </p:pic>
        <p:cxnSp>
          <p:nvCxnSpPr>
            <p:cNvPr id="166" name="Elbow Connector 10">
              <a:extLst>
                <a:ext uri="{FF2B5EF4-FFF2-40B4-BE49-F238E27FC236}">
                  <a16:creationId xmlns:a16="http://schemas.microsoft.com/office/drawing/2014/main" id="{59371822-4604-EB86-3E8A-9CF637603AAD}"/>
                </a:ext>
              </a:extLst>
            </p:cNvPr>
            <p:cNvCxnSpPr>
              <a:cxnSpLocks/>
            </p:cNvCxnSpPr>
            <p:nvPr/>
          </p:nvCxnSpPr>
          <p:spPr>
            <a:xfrm>
              <a:off x="790245" y="1897565"/>
              <a:ext cx="486402" cy="117315"/>
            </a:xfrm>
            <a:prstGeom prst="bentConnector3">
              <a:avLst>
                <a:gd name="adj1" fmla="val 2023"/>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67" name="Elbow Connector 103">
              <a:extLst>
                <a:ext uri="{FF2B5EF4-FFF2-40B4-BE49-F238E27FC236}">
                  <a16:creationId xmlns:a16="http://schemas.microsoft.com/office/drawing/2014/main" id="{61114A3F-F3CB-727D-B0D2-9542FFCC6969}"/>
                </a:ext>
              </a:extLst>
            </p:cNvPr>
            <p:cNvCxnSpPr>
              <a:cxnSpLocks/>
            </p:cNvCxnSpPr>
            <p:nvPr/>
          </p:nvCxnSpPr>
          <p:spPr>
            <a:xfrm rot="10800000" flipV="1">
              <a:off x="1521668" y="1897564"/>
              <a:ext cx="503688" cy="112917"/>
            </a:xfrm>
            <a:prstGeom prst="bentConnector3">
              <a:avLst>
                <a:gd name="adj1" fmla="val -2004"/>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68" name="Graphic 167">
              <a:extLst>
                <a:ext uri="{FF2B5EF4-FFF2-40B4-BE49-F238E27FC236}">
                  <a16:creationId xmlns:a16="http://schemas.microsoft.com/office/drawing/2014/main" id="{3D665C0D-867E-847F-6321-299FCF237E0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08456" y="1926154"/>
              <a:ext cx="182197" cy="182196"/>
            </a:xfrm>
            <a:prstGeom prst="rect">
              <a:avLst/>
            </a:prstGeom>
          </p:spPr>
        </p:pic>
        <p:cxnSp>
          <p:nvCxnSpPr>
            <p:cNvPr id="170" name="Elbow Connector 105">
              <a:extLst>
                <a:ext uri="{FF2B5EF4-FFF2-40B4-BE49-F238E27FC236}">
                  <a16:creationId xmlns:a16="http://schemas.microsoft.com/office/drawing/2014/main" id="{DD34F175-B63A-571F-57B0-6B4BF48F2344}"/>
                </a:ext>
              </a:extLst>
            </p:cNvPr>
            <p:cNvCxnSpPr>
              <a:cxnSpLocks/>
            </p:cNvCxnSpPr>
            <p:nvPr/>
          </p:nvCxnSpPr>
          <p:spPr>
            <a:xfrm>
              <a:off x="2200036" y="1897565"/>
              <a:ext cx="488583" cy="119687"/>
            </a:xfrm>
            <a:prstGeom prst="bentConnector3">
              <a:avLst>
                <a:gd name="adj1" fmla="val 1750"/>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1" name="Elbow Connector 106">
              <a:extLst>
                <a:ext uri="{FF2B5EF4-FFF2-40B4-BE49-F238E27FC236}">
                  <a16:creationId xmlns:a16="http://schemas.microsoft.com/office/drawing/2014/main" id="{20AE089A-48B8-2369-666F-E4ED1B421975}"/>
                </a:ext>
              </a:extLst>
            </p:cNvPr>
            <p:cNvCxnSpPr>
              <a:cxnSpLocks/>
            </p:cNvCxnSpPr>
            <p:nvPr/>
          </p:nvCxnSpPr>
          <p:spPr>
            <a:xfrm rot="10800000" flipV="1">
              <a:off x="2929845" y="1897564"/>
              <a:ext cx="505303" cy="119687"/>
            </a:xfrm>
            <a:prstGeom prst="bentConnector3">
              <a:avLst>
                <a:gd name="adj1" fmla="val 1933"/>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72" name="Graphic 171">
              <a:extLst>
                <a:ext uri="{FF2B5EF4-FFF2-40B4-BE49-F238E27FC236}">
                  <a16:creationId xmlns:a16="http://schemas.microsoft.com/office/drawing/2014/main" id="{F51051ED-B05D-F9CD-DA3C-5080119D73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19350" y="1926155"/>
              <a:ext cx="182197" cy="182196"/>
            </a:xfrm>
            <a:prstGeom prst="rect">
              <a:avLst/>
            </a:prstGeom>
          </p:spPr>
        </p:pic>
      </p:grpSp>
      <p:sp>
        <p:nvSpPr>
          <p:cNvPr id="175" name="TextBox 174">
            <a:extLst>
              <a:ext uri="{FF2B5EF4-FFF2-40B4-BE49-F238E27FC236}">
                <a16:creationId xmlns:a16="http://schemas.microsoft.com/office/drawing/2014/main" id="{1CFB0477-B481-6F22-6B26-974806D6B4B3}"/>
              </a:ext>
            </a:extLst>
          </p:cNvPr>
          <p:cNvSpPr txBox="1"/>
          <p:nvPr/>
        </p:nvSpPr>
        <p:spPr>
          <a:xfrm>
            <a:off x="8129627" y="571722"/>
            <a:ext cx="4069138" cy="897682"/>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1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Zero Trust</a:t>
            </a:r>
          </a:p>
          <a:p>
            <a:pPr marL="0" marR="0" lvl="0" indent="0" algn="ctr" defTabSz="914377" rtl="0" eaLnBrk="1" fontAlgn="auto" latinLnBrk="0" hangingPunct="1">
              <a:lnSpc>
                <a:spcPct val="100000"/>
              </a:lnSpc>
              <a:spcBef>
                <a:spcPts val="0"/>
              </a:spcBef>
              <a:spcAft>
                <a:spcPts val="1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Multi-Factor Authentication</a:t>
            </a:r>
          </a:p>
          <a:p>
            <a:pPr marL="0" marR="0" lvl="0" indent="0" algn="ctr" defTabSz="914377" rtl="0" eaLnBrk="1" fontAlgn="auto" latinLnBrk="0" hangingPunct="1">
              <a:lnSpc>
                <a:spcPct val="100000"/>
              </a:lnSpc>
              <a:spcBef>
                <a:spcPts val="0"/>
              </a:spcBef>
              <a:spcAft>
                <a:spcPts val="1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End-to-end Encryption</a:t>
            </a:r>
          </a:p>
          <a:p>
            <a:pPr marL="0" marR="0" lvl="0" indent="0" algn="ctr" defTabSz="914377" rtl="0" eaLnBrk="1" fontAlgn="auto" latinLnBrk="0" hangingPunct="1">
              <a:lnSpc>
                <a:spcPct val="100000"/>
              </a:lnSpc>
              <a:spcBef>
                <a:spcPts val="0"/>
              </a:spcBef>
              <a:spcAft>
                <a:spcPts val="1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Data Invulnerability Architecture</a:t>
            </a:r>
          </a:p>
          <a:p>
            <a:pPr marL="0" marR="0" lvl="0" indent="0" algn="ctr" defTabSz="914377" rtl="0" eaLnBrk="1" fontAlgn="auto" latinLnBrk="0" hangingPunct="1">
              <a:lnSpc>
                <a:spcPct val="100000"/>
              </a:lnSpc>
              <a:spcBef>
                <a:spcPts val="0"/>
              </a:spcBef>
              <a:spcAft>
                <a:spcPts val="1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Cyber Recovery Guarantee</a:t>
            </a:r>
          </a:p>
        </p:txBody>
      </p:sp>
      <p:pic>
        <p:nvPicPr>
          <p:cNvPr id="29" name="Picture 2" descr="IDC MarketScape Logo PNG Vector (AI, PDF, SVG) Free Download">
            <a:extLst>
              <a:ext uri="{FF2B5EF4-FFF2-40B4-BE49-F238E27FC236}">
                <a16:creationId xmlns:a16="http://schemas.microsoft.com/office/drawing/2014/main" id="{279F9C42-A372-A94E-ED36-403BECF4EDBA}"/>
              </a:ext>
            </a:extLst>
          </p:cNvPr>
          <p:cNvPicPr>
            <a:picLocks noChangeAspect="1" noChangeArrowheads="1"/>
          </p:cNvPicPr>
          <p:nvPr/>
        </p:nvPicPr>
        <p:blipFill>
          <a:blip r:embed="rId6">
            <a:biLevel thresh="25000"/>
            <a:extLst>
              <a:ext uri="{28A0092B-C50C-407E-A947-70E740481C1C}">
                <a14:useLocalDpi xmlns:a14="http://schemas.microsoft.com/office/drawing/2010/main" val="0"/>
              </a:ext>
            </a:extLst>
          </a:blip>
          <a:srcRect/>
          <a:stretch>
            <a:fillRect/>
          </a:stretch>
        </p:blipFill>
        <p:spPr bwMode="auto">
          <a:xfrm>
            <a:off x="1659428" y="627203"/>
            <a:ext cx="720582" cy="218576"/>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3E500620-8649-A60D-59EB-ADA9C18E5307}"/>
              </a:ext>
            </a:extLst>
          </p:cNvPr>
          <p:cNvSpPr txBox="1"/>
          <p:nvPr/>
        </p:nvSpPr>
        <p:spPr>
          <a:xfrm>
            <a:off x="420724" y="891589"/>
            <a:ext cx="3197991" cy="338554"/>
          </a:xfrm>
          <a:prstGeom prst="rect">
            <a:avLst/>
          </a:prstGeom>
          <a:noFill/>
        </p:spPr>
        <p:txBody>
          <a:bodyPr wrap="non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#1 for 15 Years in Purpose Bult Backup Appliances</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36% Global Market Share</a:t>
            </a:r>
            <a:r>
              <a:rPr kumimoji="0" lang="en-US" sz="1100" b="0" i="0" u="none" strike="noStrike" kern="1200" cap="none" spc="0" normalizeH="0" baseline="30000" noProof="0">
                <a:ln>
                  <a:noFill/>
                </a:ln>
                <a:solidFill>
                  <a:srgbClr val="F4BB5E"/>
                </a:solidFill>
                <a:effectLst/>
                <a:uLnTx/>
                <a:uFillTx/>
                <a:latin typeface="Arial"/>
                <a:ea typeface="+mn-ea"/>
                <a:cs typeface="+mn-cs"/>
              </a:rPr>
              <a:t>1</a:t>
            </a:r>
            <a:r>
              <a:rPr kumimoji="0" lang="en-US" sz="1100" b="0" i="0" u="none" strike="noStrike" kern="1200" cap="none" spc="0" normalizeH="0" baseline="0" noProof="0">
                <a:ln>
                  <a:noFill/>
                </a:ln>
                <a:solidFill>
                  <a:srgbClr val="F4BB5E"/>
                </a:solidFill>
                <a:effectLst/>
                <a:uLnTx/>
                <a:uFillTx/>
                <a:latin typeface="Arial"/>
                <a:ea typeface="+mn-ea"/>
                <a:cs typeface="+mn-cs"/>
              </a:rPr>
              <a:t> </a:t>
            </a:r>
            <a:endParaRPr kumimoji="0" lang="en-US" sz="1100" b="0" i="0" u="none" strike="noStrike" kern="1200" cap="none" spc="0" normalizeH="0" baseline="0" noProof="0">
              <a:ln>
                <a:noFill/>
              </a:ln>
              <a:solidFill>
                <a:srgbClr val="F4BB5E"/>
              </a:solidFill>
              <a:effectLst/>
              <a:uLnTx/>
              <a:uFillTx/>
              <a:latin typeface="Arial"/>
              <a:ea typeface="+mn-ea"/>
              <a:cs typeface="Arial"/>
            </a:endParaRPr>
          </a:p>
        </p:txBody>
      </p:sp>
      <p:sp>
        <p:nvSpPr>
          <p:cNvPr id="47" name="TextBox 46">
            <a:extLst>
              <a:ext uri="{FF2B5EF4-FFF2-40B4-BE49-F238E27FC236}">
                <a16:creationId xmlns:a16="http://schemas.microsoft.com/office/drawing/2014/main" id="{7F2B66ED-5C84-7112-3978-9332C9E8F19A}"/>
              </a:ext>
            </a:extLst>
          </p:cNvPr>
          <p:cNvSpPr txBox="1"/>
          <p:nvPr/>
        </p:nvSpPr>
        <p:spPr>
          <a:xfrm>
            <a:off x="408702" y="1710495"/>
            <a:ext cx="3222036" cy="507831"/>
          </a:xfrm>
          <a:prstGeom prst="rect">
            <a:avLst/>
          </a:prstGeom>
          <a:noFill/>
        </p:spPr>
        <p:txBody>
          <a:bodyPr wrap="none" lIns="0" tIns="0" rIns="0" bIns="0" rtlCol="0" anchor="t">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20</a:t>
            </a:r>
            <a:r>
              <a:rPr kumimoji="0" lang="en-US" sz="1100" b="0" i="0" u="none" strike="noStrike" kern="1200" cap="none" spc="0" normalizeH="0" baseline="30000" noProof="0">
                <a:ln>
                  <a:noFill/>
                </a:ln>
                <a:solidFill>
                  <a:srgbClr val="F4BB5E"/>
                </a:solidFill>
                <a:effectLst/>
                <a:uLnTx/>
                <a:uFillTx/>
                <a:latin typeface="Arial"/>
                <a:ea typeface="+mn-ea"/>
                <a:cs typeface="+mn-cs"/>
              </a:rPr>
              <a:t>th</a:t>
            </a:r>
            <a:r>
              <a:rPr kumimoji="0" lang="en-US" sz="1100" b="0" i="0" u="none" strike="noStrike" kern="1200" cap="none" spc="0" normalizeH="0" baseline="0" noProof="0">
                <a:ln>
                  <a:noFill/>
                </a:ln>
                <a:solidFill>
                  <a:srgbClr val="F4BB5E"/>
                </a:solidFill>
                <a:effectLst/>
                <a:uLnTx/>
                <a:uFillTx/>
                <a:latin typeface="Arial"/>
                <a:ea typeface="+mn-ea"/>
                <a:cs typeface="+mn-cs"/>
              </a:rPr>
              <a:t> Consecutive Year</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Backup and Data Protection Platforms MQ Leader</a:t>
            </a:r>
            <a:r>
              <a:rPr kumimoji="0" lang="en-US" sz="1100" b="0" i="0" u="none" strike="noStrike" kern="1200" cap="none" spc="0" normalizeH="0" baseline="30000" noProof="0">
                <a:ln>
                  <a:noFill/>
                </a:ln>
                <a:solidFill>
                  <a:srgbClr val="F4BB5E"/>
                </a:solidFill>
                <a:effectLst/>
                <a:uLnTx/>
                <a:uFillTx/>
                <a:latin typeface="Arial"/>
                <a:ea typeface="+mn-ea"/>
                <a:cs typeface="+mn-cs"/>
              </a:rPr>
              <a:t>2</a:t>
            </a:r>
            <a:endParaRPr kumimoji="0" lang="en-US" sz="1100" b="0" i="0" u="none" strike="noStrike" kern="1200" cap="none" spc="0" normalizeH="0" baseline="30000" noProof="0">
              <a:ln>
                <a:noFill/>
              </a:ln>
              <a:solidFill>
                <a:srgbClr val="F4BB5E"/>
              </a:solidFill>
              <a:effectLst/>
              <a:uLnTx/>
              <a:uFillTx/>
              <a:latin typeface="Arial"/>
              <a:ea typeface="+mn-ea"/>
              <a:cs typeface="Arial"/>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2024 Customers Choice</a:t>
            </a:r>
            <a:r>
              <a:rPr kumimoji="0" lang="en-US" sz="1100" b="0" i="0" u="none" strike="noStrike" kern="1200" cap="none" spc="0" normalizeH="0" baseline="30000" noProof="0">
                <a:ln>
                  <a:noFill/>
                </a:ln>
                <a:solidFill>
                  <a:srgbClr val="F4BB5E"/>
                </a:solidFill>
                <a:effectLst/>
                <a:uLnTx/>
                <a:uFillTx/>
                <a:latin typeface="Arial"/>
                <a:ea typeface="+mn-ea"/>
                <a:cs typeface="+mn-cs"/>
              </a:rPr>
              <a:t>3</a:t>
            </a:r>
            <a:endParaRPr kumimoji="0" lang="en-US" sz="1100" b="0" i="0" u="none" strike="noStrike" kern="1200" cap="none" spc="0" normalizeH="0" baseline="30000" noProof="0">
              <a:ln>
                <a:noFill/>
              </a:ln>
              <a:solidFill>
                <a:srgbClr val="F4BB5E"/>
              </a:solidFill>
              <a:effectLst/>
              <a:uLnTx/>
              <a:uFillTx/>
              <a:latin typeface="Arial"/>
              <a:ea typeface="+mn-ea"/>
              <a:cs typeface="Arial"/>
            </a:endParaRPr>
          </a:p>
        </p:txBody>
      </p:sp>
      <p:sp>
        <p:nvSpPr>
          <p:cNvPr id="48" name="TextBox 47">
            <a:extLst>
              <a:ext uri="{FF2B5EF4-FFF2-40B4-BE49-F238E27FC236}">
                <a16:creationId xmlns:a16="http://schemas.microsoft.com/office/drawing/2014/main" id="{8645FDE7-F1B0-A2C0-66E0-15B27F6D2CF2}"/>
              </a:ext>
            </a:extLst>
          </p:cNvPr>
          <p:cNvSpPr txBox="1"/>
          <p:nvPr/>
        </p:nvSpPr>
        <p:spPr>
          <a:xfrm>
            <a:off x="764450" y="2543676"/>
            <a:ext cx="2510539" cy="276999"/>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Customer Satisfaction</a:t>
            </a:r>
          </a:p>
        </p:txBody>
      </p:sp>
      <p:sp>
        <p:nvSpPr>
          <p:cNvPr id="49" name="TextBox 48">
            <a:extLst>
              <a:ext uri="{FF2B5EF4-FFF2-40B4-BE49-F238E27FC236}">
                <a16:creationId xmlns:a16="http://schemas.microsoft.com/office/drawing/2014/main" id="{DE8CB848-D4D9-1004-7606-B5B4536AF317}"/>
              </a:ext>
            </a:extLst>
          </p:cNvPr>
          <p:cNvSpPr txBox="1"/>
          <p:nvPr/>
        </p:nvSpPr>
        <p:spPr>
          <a:xfrm>
            <a:off x="530794" y="2895171"/>
            <a:ext cx="2977850" cy="169277"/>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4BB5E"/>
                </a:solidFill>
                <a:effectLst/>
                <a:uLnTx/>
                <a:uFillTx/>
                <a:latin typeface="Arial"/>
                <a:ea typeface="+mn-ea"/>
                <a:cs typeface="+mn-cs"/>
              </a:rPr>
              <a:t>Ranked #1 in customer satisfaction</a:t>
            </a:r>
            <a:r>
              <a:rPr kumimoji="0" lang="en-US" sz="1100" b="0" i="0" u="none" strike="noStrike" kern="1200" cap="none" spc="0" normalizeH="0" baseline="30000" noProof="0">
                <a:ln>
                  <a:noFill/>
                </a:ln>
                <a:solidFill>
                  <a:srgbClr val="F4BB5E"/>
                </a:solidFill>
                <a:effectLst/>
                <a:uLnTx/>
                <a:uFillTx/>
                <a:latin typeface="Arial"/>
                <a:ea typeface="+mn-ea"/>
                <a:cs typeface="+mn-cs"/>
              </a:rPr>
              <a:t>4</a:t>
            </a:r>
          </a:p>
        </p:txBody>
      </p:sp>
      <p:pic>
        <p:nvPicPr>
          <p:cNvPr id="50" name="Picture 2" descr="Gartner Landing Page | Pyze - The Leader in Digital ...">
            <a:extLst>
              <a:ext uri="{FF2B5EF4-FFF2-40B4-BE49-F238E27FC236}">
                <a16:creationId xmlns:a16="http://schemas.microsoft.com/office/drawing/2014/main" id="{F3F462B7-6F2D-240D-542E-A5FBAEBB5F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4804" y="1434655"/>
            <a:ext cx="889831" cy="275319"/>
          </a:xfrm>
          <a:prstGeom prst="rect">
            <a:avLst/>
          </a:prstGeom>
          <a:noFill/>
          <a:extLst>
            <a:ext uri="{909E8E84-426E-40DD-AFC4-6F175D3DCCD1}">
              <a14:hiddenFill xmlns:a14="http://schemas.microsoft.com/office/drawing/2010/main">
                <a:solidFill>
                  <a:srgbClr val="FFFFFF"/>
                </a:solidFill>
              </a14:hiddenFill>
            </a:ext>
          </a:extLst>
        </p:spPr>
      </p:pic>
      <p:cxnSp>
        <p:nvCxnSpPr>
          <p:cNvPr id="51" name="Straight Connector 50">
            <a:extLst>
              <a:ext uri="{FF2B5EF4-FFF2-40B4-BE49-F238E27FC236}">
                <a16:creationId xmlns:a16="http://schemas.microsoft.com/office/drawing/2014/main" id="{1C8DD838-E655-AB4E-E7E1-2A962586DE45}"/>
              </a:ext>
            </a:extLst>
          </p:cNvPr>
          <p:cNvCxnSpPr>
            <a:cxnSpLocks/>
          </p:cNvCxnSpPr>
          <p:nvPr/>
        </p:nvCxnSpPr>
        <p:spPr>
          <a:xfrm>
            <a:off x="285107" y="1362725"/>
            <a:ext cx="3469224"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C5AA474-4344-AF9E-F222-C445711A5919}"/>
              </a:ext>
            </a:extLst>
          </p:cNvPr>
          <p:cNvCxnSpPr>
            <a:cxnSpLocks/>
          </p:cNvCxnSpPr>
          <p:nvPr/>
        </p:nvCxnSpPr>
        <p:spPr>
          <a:xfrm>
            <a:off x="285107" y="2436830"/>
            <a:ext cx="3469224" cy="0"/>
          </a:xfrm>
          <a:prstGeom prst="line">
            <a:avLst/>
          </a:prstGeom>
          <a:ln w="3175">
            <a:gradFill flip="none" rotWithShape="1">
              <a:gsLst>
                <a:gs pos="0">
                  <a:schemeClr val="tx2">
                    <a:alpha val="0"/>
                  </a:schemeClr>
                </a:gs>
                <a:gs pos="25000">
                  <a:schemeClr val="tx2"/>
                </a:gs>
                <a:gs pos="75000">
                  <a:schemeClr val="tx2"/>
                </a:gs>
                <a:gs pos="100000">
                  <a:schemeClr val="tx2">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AC5AFEB2-4FD7-2564-7ED7-D49A3FDAC233}"/>
              </a:ext>
            </a:extLst>
          </p:cNvPr>
          <p:cNvSpPr/>
          <p:nvPr/>
        </p:nvSpPr>
        <p:spPr>
          <a:xfrm>
            <a:off x="8122920" y="0"/>
            <a:ext cx="4069080" cy="451876"/>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DE4D629A-0123-6C74-EAB9-406729EBD627}"/>
              </a:ext>
            </a:extLst>
          </p:cNvPr>
          <p:cNvSpPr/>
          <p:nvPr/>
        </p:nvSpPr>
        <p:spPr>
          <a:xfrm>
            <a:off x="0" y="0"/>
            <a:ext cx="4069080" cy="451876"/>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961CFC0B-D758-A281-455A-C48D48DC3470}"/>
              </a:ext>
            </a:extLst>
          </p:cNvPr>
          <p:cNvSpPr/>
          <p:nvPr/>
        </p:nvSpPr>
        <p:spPr>
          <a:xfrm>
            <a:off x="4062986" y="0"/>
            <a:ext cx="4069080" cy="451876"/>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endParaRPr>
          </a:p>
        </p:txBody>
      </p:sp>
      <p:sp>
        <p:nvSpPr>
          <p:cNvPr id="46" name="TextBox 45">
            <a:extLst>
              <a:ext uri="{FF2B5EF4-FFF2-40B4-BE49-F238E27FC236}">
                <a16:creationId xmlns:a16="http://schemas.microsoft.com/office/drawing/2014/main" id="{8A88F955-1DB2-273E-0E05-251C77C00DFF}"/>
              </a:ext>
            </a:extLst>
          </p:cNvPr>
          <p:cNvSpPr txBox="1"/>
          <p:nvPr/>
        </p:nvSpPr>
        <p:spPr>
          <a:xfrm>
            <a:off x="1387735" y="102828"/>
            <a:ext cx="122973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Trusted</a:t>
            </a:r>
          </a:p>
        </p:txBody>
      </p:sp>
      <p:sp>
        <p:nvSpPr>
          <p:cNvPr id="58" name="TextBox 57">
            <a:extLst>
              <a:ext uri="{FF2B5EF4-FFF2-40B4-BE49-F238E27FC236}">
                <a16:creationId xmlns:a16="http://schemas.microsoft.com/office/drawing/2014/main" id="{BC999FDC-02C9-E6F9-3F89-F8C41AEBDE4B}"/>
              </a:ext>
            </a:extLst>
          </p:cNvPr>
          <p:cNvSpPr txBox="1"/>
          <p:nvPr/>
        </p:nvSpPr>
        <p:spPr>
          <a:xfrm>
            <a:off x="5003800" y="102828"/>
            <a:ext cx="2165720"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Proven</a:t>
            </a:r>
          </a:p>
        </p:txBody>
      </p:sp>
      <p:sp>
        <p:nvSpPr>
          <p:cNvPr id="59" name="TextBox 58">
            <a:extLst>
              <a:ext uri="{FF2B5EF4-FFF2-40B4-BE49-F238E27FC236}">
                <a16:creationId xmlns:a16="http://schemas.microsoft.com/office/drawing/2014/main" id="{4C2BDB72-C740-CE1D-2D33-161527790714}"/>
              </a:ext>
            </a:extLst>
          </p:cNvPr>
          <p:cNvSpPr txBox="1"/>
          <p:nvPr/>
        </p:nvSpPr>
        <p:spPr>
          <a:xfrm>
            <a:off x="8715022" y="102828"/>
            <a:ext cx="2929110"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Cyber Resilient</a:t>
            </a:r>
          </a:p>
        </p:txBody>
      </p:sp>
      <p:sp>
        <p:nvSpPr>
          <p:cNvPr id="86" name="TextBox 85">
            <a:extLst>
              <a:ext uri="{FF2B5EF4-FFF2-40B4-BE49-F238E27FC236}">
                <a16:creationId xmlns:a16="http://schemas.microsoft.com/office/drawing/2014/main" id="{AF366099-5E86-80AA-FE20-74043D82DB26}"/>
              </a:ext>
            </a:extLst>
          </p:cNvPr>
          <p:cNvSpPr txBox="1"/>
          <p:nvPr/>
        </p:nvSpPr>
        <p:spPr>
          <a:xfrm>
            <a:off x="8936684" y="6503029"/>
            <a:ext cx="241711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Integrated and Open</a:t>
            </a:r>
          </a:p>
        </p:txBody>
      </p:sp>
      <p:sp>
        <p:nvSpPr>
          <p:cNvPr id="98" name="TextBox 97">
            <a:extLst>
              <a:ext uri="{FF2B5EF4-FFF2-40B4-BE49-F238E27FC236}">
                <a16:creationId xmlns:a16="http://schemas.microsoft.com/office/drawing/2014/main" id="{5CF54DAD-BEC0-45CB-96C0-0EF5F933ACC5}"/>
              </a:ext>
            </a:extLst>
          </p:cNvPr>
          <p:cNvSpPr txBox="1"/>
          <p:nvPr/>
        </p:nvSpPr>
        <p:spPr>
          <a:xfrm>
            <a:off x="1381064" y="6503029"/>
            <a:ext cx="1316416" cy="246221"/>
          </a:xfrm>
          <a:prstGeom prst="rect">
            <a:avLst/>
          </a:prstGeom>
          <a:noFill/>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chemeClr val="bg1">
                    <a:lumMod val="20000"/>
                    <a:lumOff val="80000"/>
                  </a:schemeClr>
                </a:solidFill>
                <a:effectLst/>
                <a:uLnTx/>
                <a:uFillTx/>
                <a:latin typeface="Aria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672CB">
                    <a:lumMod val="20000"/>
                    <a:lumOff val="80000"/>
                  </a:srgbClr>
                </a:solidFill>
                <a:effectLst/>
                <a:uLnTx/>
                <a:uFillTx/>
                <a:latin typeface="Arial"/>
                <a:ea typeface="+mn-ea"/>
                <a:cs typeface="+mn-cs"/>
              </a:rPr>
              <a:t>Modern</a:t>
            </a:r>
          </a:p>
        </p:txBody>
      </p:sp>
      <p:grpSp>
        <p:nvGrpSpPr>
          <p:cNvPr id="100" name="Group 99">
            <a:extLst>
              <a:ext uri="{FF2B5EF4-FFF2-40B4-BE49-F238E27FC236}">
                <a16:creationId xmlns:a16="http://schemas.microsoft.com/office/drawing/2014/main" id="{46F306A7-0363-5227-10CB-2322C28A87AA}"/>
              </a:ext>
            </a:extLst>
          </p:cNvPr>
          <p:cNvGrpSpPr>
            <a:grpSpLocks noChangeAspect="1"/>
          </p:cNvGrpSpPr>
          <p:nvPr/>
        </p:nvGrpSpPr>
        <p:grpSpPr>
          <a:xfrm>
            <a:off x="8973230" y="3691199"/>
            <a:ext cx="2344024" cy="2558260"/>
            <a:chOff x="8436066" y="3644716"/>
            <a:chExt cx="2416520" cy="2637382"/>
          </a:xfrm>
        </p:grpSpPr>
        <p:sp>
          <p:nvSpPr>
            <p:cNvPr id="70" name="Freeform: Shape 69">
              <a:extLst>
                <a:ext uri="{FF2B5EF4-FFF2-40B4-BE49-F238E27FC236}">
                  <a16:creationId xmlns:a16="http://schemas.microsoft.com/office/drawing/2014/main" id="{9E189F6C-16E9-DB64-0C65-DBFB97642403}"/>
                </a:ext>
              </a:extLst>
            </p:cNvPr>
            <p:cNvSpPr/>
            <p:nvPr/>
          </p:nvSpPr>
          <p:spPr>
            <a:xfrm>
              <a:off x="8436066" y="3720664"/>
              <a:ext cx="2416520" cy="2432662"/>
            </a:xfrm>
            <a:custGeom>
              <a:avLst/>
              <a:gdLst>
                <a:gd name="connsiteX0" fmla="*/ 0 w 2563532"/>
                <a:gd name="connsiteY0" fmla="*/ 1434706 h 2580656"/>
                <a:gd name="connsiteX1" fmla="*/ 654166 w 2563532"/>
                <a:gd name="connsiteY1" fmla="*/ 1434706 h 2580656"/>
                <a:gd name="connsiteX2" fmla="*/ 687302 w 2563532"/>
                <a:gd name="connsiteY2" fmla="*/ 1541455 h 2580656"/>
                <a:gd name="connsiteX3" fmla="*/ 1281766 w 2563532"/>
                <a:gd name="connsiteY3" fmla="*/ 1935492 h 2580656"/>
                <a:gd name="connsiteX4" fmla="*/ 1876230 w 2563532"/>
                <a:gd name="connsiteY4" fmla="*/ 1541455 h 2580656"/>
                <a:gd name="connsiteX5" fmla="*/ 1909367 w 2563532"/>
                <a:gd name="connsiteY5" fmla="*/ 1434706 h 2580656"/>
                <a:gd name="connsiteX6" fmla="*/ 2563532 w 2563532"/>
                <a:gd name="connsiteY6" fmla="*/ 1434706 h 2580656"/>
                <a:gd name="connsiteX7" fmla="*/ 2545879 w 2563532"/>
                <a:gd name="connsiteY7" fmla="*/ 1550374 h 2580656"/>
                <a:gd name="connsiteX8" fmla="*/ 1281766 w 2563532"/>
                <a:gd name="connsiteY8" fmla="*/ 2580656 h 2580656"/>
                <a:gd name="connsiteX9" fmla="*/ 17653 w 2563532"/>
                <a:gd name="connsiteY9" fmla="*/ 1550374 h 2580656"/>
                <a:gd name="connsiteX10" fmla="*/ 1281766 w 2563532"/>
                <a:gd name="connsiteY10" fmla="*/ 0 h 2580656"/>
                <a:gd name="connsiteX11" fmla="*/ 2545879 w 2563532"/>
                <a:gd name="connsiteY11" fmla="*/ 1030282 h 2580656"/>
                <a:gd name="connsiteX12" fmla="*/ 2563532 w 2563532"/>
                <a:gd name="connsiteY12" fmla="*/ 1145948 h 2580656"/>
                <a:gd name="connsiteX13" fmla="*/ 1909366 w 2563532"/>
                <a:gd name="connsiteY13" fmla="*/ 1145948 h 2580656"/>
                <a:gd name="connsiteX14" fmla="*/ 1876230 w 2563532"/>
                <a:gd name="connsiteY14" fmla="*/ 1039201 h 2580656"/>
                <a:gd name="connsiteX15" fmla="*/ 1281766 w 2563532"/>
                <a:gd name="connsiteY15" fmla="*/ 645164 h 2580656"/>
                <a:gd name="connsiteX16" fmla="*/ 687302 w 2563532"/>
                <a:gd name="connsiteY16" fmla="*/ 1039201 h 2580656"/>
                <a:gd name="connsiteX17" fmla="*/ 654166 w 2563532"/>
                <a:gd name="connsiteY17" fmla="*/ 1145948 h 2580656"/>
                <a:gd name="connsiteX18" fmla="*/ 0 w 2563532"/>
                <a:gd name="connsiteY18" fmla="*/ 1145948 h 2580656"/>
                <a:gd name="connsiteX19" fmla="*/ 17653 w 2563532"/>
                <a:gd name="connsiteY19" fmla="*/ 1030282 h 2580656"/>
                <a:gd name="connsiteX20" fmla="*/ 1281766 w 2563532"/>
                <a:gd name="connsiteY20" fmla="*/ 0 h 258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3532" h="2580656">
                  <a:moveTo>
                    <a:pt x="0" y="1434706"/>
                  </a:moveTo>
                  <a:lnTo>
                    <a:pt x="654166" y="1434706"/>
                  </a:lnTo>
                  <a:lnTo>
                    <a:pt x="687302" y="1541455"/>
                  </a:lnTo>
                  <a:cubicBezTo>
                    <a:pt x="785244" y="1773014"/>
                    <a:pt x="1014531" y="1935492"/>
                    <a:pt x="1281766" y="1935492"/>
                  </a:cubicBezTo>
                  <a:cubicBezTo>
                    <a:pt x="1549002" y="1935492"/>
                    <a:pt x="1778289" y="1773014"/>
                    <a:pt x="1876230" y="1541455"/>
                  </a:cubicBezTo>
                  <a:lnTo>
                    <a:pt x="1909367" y="1434706"/>
                  </a:lnTo>
                  <a:lnTo>
                    <a:pt x="2563532" y="1434706"/>
                  </a:lnTo>
                  <a:lnTo>
                    <a:pt x="2545879" y="1550374"/>
                  </a:lnTo>
                  <a:cubicBezTo>
                    <a:pt x="2425561" y="2138355"/>
                    <a:pt x="1905315" y="2580656"/>
                    <a:pt x="1281766" y="2580656"/>
                  </a:cubicBezTo>
                  <a:cubicBezTo>
                    <a:pt x="658217" y="2580656"/>
                    <a:pt x="137971" y="2138355"/>
                    <a:pt x="17653" y="1550374"/>
                  </a:cubicBezTo>
                  <a:close/>
                  <a:moveTo>
                    <a:pt x="1281766" y="0"/>
                  </a:moveTo>
                  <a:cubicBezTo>
                    <a:pt x="1905315" y="0"/>
                    <a:pt x="2425561" y="442302"/>
                    <a:pt x="2545879" y="1030282"/>
                  </a:cubicBezTo>
                  <a:lnTo>
                    <a:pt x="2563532" y="1145948"/>
                  </a:lnTo>
                  <a:lnTo>
                    <a:pt x="1909366" y="1145948"/>
                  </a:lnTo>
                  <a:lnTo>
                    <a:pt x="1876230" y="1039201"/>
                  </a:lnTo>
                  <a:cubicBezTo>
                    <a:pt x="1778289" y="807642"/>
                    <a:pt x="1549002" y="645164"/>
                    <a:pt x="1281766" y="645164"/>
                  </a:cubicBezTo>
                  <a:cubicBezTo>
                    <a:pt x="1014531" y="645164"/>
                    <a:pt x="785244" y="807642"/>
                    <a:pt x="687302" y="1039201"/>
                  </a:cubicBezTo>
                  <a:lnTo>
                    <a:pt x="654166" y="1145948"/>
                  </a:lnTo>
                  <a:lnTo>
                    <a:pt x="0" y="1145948"/>
                  </a:lnTo>
                  <a:lnTo>
                    <a:pt x="17653" y="1030282"/>
                  </a:lnTo>
                  <a:cubicBezTo>
                    <a:pt x="137971" y="442302"/>
                    <a:pt x="658217" y="0"/>
                    <a:pt x="1281766" y="0"/>
                  </a:cubicBezTo>
                  <a:close/>
                </a:path>
              </a:pathLst>
            </a:custGeom>
            <a:gradFill flip="none" rotWithShape="1">
              <a:gsLst>
                <a:gs pos="0">
                  <a:schemeClr val="bg1"/>
                </a:gs>
                <a:gs pos="77000">
                  <a:schemeClr val="accent1">
                    <a:lumMod val="95000"/>
                    <a:lumOff val="5000"/>
                  </a:schemeClr>
                </a:gs>
              </a:gsLst>
              <a:path path="circle">
                <a:fillToRect l="50000" t="50000" r="50000" b="50000"/>
              </a:path>
              <a:tileRect/>
            </a:gra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36" name="TextBox 35">
              <a:extLst>
                <a:ext uri="{FF2B5EF4-FFF2-40B4-BE49-F238E27FC236}">
                  <a16:creationId xmlns:a16="http://schemas.microsoft.com/office/drawing/2014/main" id="{17C97017-F978-7102-A9AE-F0CF80D495EF}"/>
                </a:ext>
              </a:extLst>
            </p:cNvPr>
            <p:cNvSpPr txBox="1"/>
            <p:nvPr/>
          </p:nvSpPr>
          <p:spPr>
            <a:xfrm>
              <a:off x="8795631" y="3644716"/>
              <a:ext cx="1667224" cy="1286847"/>
            </a:xfrm>
            <a:prstGeom prst="rect">
              <a:avLst/>
            </a:prstGeom>
            <a:noFill/>
          </p:spPr>
          <p:txBody>
            <a:bodyPr wrap="square" lIns="0" tIns="0" rIns="0" bIns="0" rtlCol="0">
              <a:prstTxWarp prst="textArchUp">
                <a:avLst/>
              </a:prstTxWarp>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600" normalizeH="0" baseline="0" noProof="0">
                  <a:ln>
                    <a:noFill/>
                  </a:ln>
                  <a:solidFill>
                    <a:srgbClr val="0672CB">
                      <a:lumMod val="40000"/>
                      <a:lumOff val="60000"/>
                    </a:srgbClr>
                  </a:solidFill>
                  <a:effectLst/>
                  <a:uLnTx/>
                  <a:uFillTx/>
                  <a:latin typeface="Arial"/>
                  <a:ea typeface="+mn-ea"/>
                  <a:cs typeface="+mn-cs"/>
                </a:rPr>
                <a:t>CLOUD</a:t>
              </a:r>
            </a:p>
          </p:txBody>
        </p:sp>
        <p:sp>
          <p:nvSpPr>
            <p:cNvPr id="38" name="TextBox 37">
              <a:extLst>
                <a:ext uri="{FF2B5EF4-FFF2-40B4-BE49-F238E27FC236}">
                  <a16:creationId xmlns:a16="http://schemas.microsoft.com/office/drawing/2014/main" id="{A08B07C4-D27B-052B-C742-F121E42DED79}"/>
                </a:ext>
              </a:extLst>
            </p:cNvPr>
            <p:cNvSpPr txBox="1"/>
            <p:nvPr/>
          </p:nvSpPr>
          <p:spPr>
            <a:xfrm>
              <a:off x="8531661" y="4995251"/>
              <a:ext cx="2236694" cy="1286847"/>
            </a:xfrm>
            <a:prstGeom prst="rect">
              <a:avLst/>
            </a:prstGeom>
            <a:noFill/>
          </p:spPr>
          <p:txBody>
            <a:bodyPr wrap="square" lIns="0" tIns="0" rIns="0" bIns="0" rtlCol="0">
              <a:prstTxWarp prst="textArchDown">
                <a:avLst>
                  <a:gd name="adj" fmla="val 133773"/>
                </a:avLst>
              </a:prstTxWarp>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600" normalizeH="0" baseline="0" noProof="0">
                  <a:ln>
                    <a:noFill/>
                  </a:ln>
                  <a:solidFill>
                    <a:srgbClr val="0672CB">
                      <a:lumMod val="40000"/>
                      <a:lumOff val="60000"/>
                    </a:srgbClr>
                  </a:solidFill>
                  <a:effectLst/>
                  <a:uLnTx/>
                  <a:uFillTx/>
                  <a:latin typeface="Arial"/>
                  <a:ea typeface="+mn-ea"/>
                  <a:cs typeface="+mn-cs"/>
                </a:rPr>
                <a:t>BACKUP SOFTWARE</a:t>
              </a:r>
            </a:p>
          </p:txBody>
        </p:sp>
        <p:pic>
          <p:nvPicPr>
            <p:cNvPr id="84" name="Picture 83">
              <a:extLst>
                <a:ext uri="{FF2B5EF4-FFF2-40B4-BE49-F238E27FC236}">
                  <a16:creationId xmlns:a16="http://schemas.microsoft.com/office/drawing/2014/main" id="{0B70D8B2-4A8C-2781-2BE3-B9803C6CCBFC}"/>
                </a:ext>
              </a:extLst>
            </p:cNvPr>
            <p:cNvPicPr>
              <a:picLocks noChangeAspect="1" noChangeArrowheads="1"/>
            </p:cNvPicPr>
            <p:nvPr/>
          </p:nvPicPr>
          <p:blipFill>
            <a:blip r:embed="rId8">
              <a:biLevel thresh="25000"/>
              <a:extLst>
                <a:ext uri="{28A0092B-C50C-407E-A947-70E740481C1C}">
                  <a14:useLocalDpi xmlns:a14="http://schemas.microsoft.com/office/drawing/2010/main" val="0"/>
                </a:ext>
              </a:extLst>
            </a:blip>
            <a:srcRect/>
            <a:stretch>
              <a:fillRect/>
            </a:stretch>
          </p:blipFill>
          <p:spPr bwMode="auto">
            <a:xfrm>
              <a:off x="8930442" y="5705475"/>
              <a:ext cx="707680" cy="209471"/>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a:extLst>
                <a:ext uri="{FF2B5EF4-FFF2-40B4-BE49-F238E27FC236}">
                  <a16:creationId xmlns:a16="http://schemas.microsoft.com/office/drawing/2014/main" id="{C0532AAE-DAF0-5C6F-D331-7FED81C53846}"/>
                </a:ext>
              </a:extLst>
            </p:cNvPr>
            <p:cNvGrpSpPr/>
            <p:nvPr/>
          </p:nvGrpSpPr>
          <p:grpSpPr>
            <a:xfrm>
              <a:off x="10162720" y="4249229"/>
              <a:ext cx="347860" cy="213864"/>
              <a:chOff x="10978378" y="5484118"/>
              <a:chExt cx="347860" cy="213864"/>
            </a:xfrm>
          </p:grpSpPr>
          <p:pic>
            <p:nvPicPr>
              <p:cNvPr id="89" name="Picture 2">
                <a:extLst>
                  <a:ext uri="{FF2B5EF4-FFF2-40B4-BE49-F238E27FC236}">
                    <a16:creationId xmlns:a16="http://schemas.microsoft.com/office/drawing/2014/main" id="{3BFD97B6-C250-D592-77DA-957ACB366D8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53972"/>
              <a:stretch/>
            </p:blipFill>
            <p:spPr bwMode="auto">
              <a:xfrm>
                <a:off x="10978378" y="5602101"/>
                <a:ext cx="347860" cy="95881"/>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
                <a:extLst>
                  <a:ext uri="{FF2B5EF4-FFF2-40B4-BE49-F238E27FC236}">
                    <a16:creationId xmlns:a16="http://schemas.microsoft.com/office/drawing/2014/main" id="{12F627A5-DE70-B941-10E5-F25ADA965763}"/>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b="38667"/>
              <a:stretch/>
            </p:blipFill>
            <p:spPr bwMode="auto">
              <a:xfrm>
                <a:off x="10978378" y="5484118"/>
                <a:ext cx="347860" cy="12776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Group 41">
              <a:extLst>
                <a:ext uri="{FF2B5EF4-FFF2-40B4-BE49-F238E27FC236}">
                  <a16:creationId xmlns:a16="http://schemas.microsoft.com/office/drawing/2014/main" id="{9060E01E-7EE1-6364-2743-84F95F98445D}"/>
                </a:ext>
              </a:extLst>
            </p:cNvPr>
            <p:cNvGrpSpPr/>
            <p:nvPr/>
          </p:nvGrpSpPr>
          <p:grpSpPr>
            <a:xfrm>
              <a:off x="8565497" y="4205288"/>
              <a:ext cx="649933" cy="298156"/>
              <a:chOff x="9909704" y="5465197"/>
              <a:chExt cx="548671" cy="251702"/>
            </a:xfrm>
          </p:grpSpPr>
          <p:pic>
            <p:nvPicPr>
              <p:cNvPr id="92" name="Graphic 91">
                <a:extLst>
                  <a:ext uri="{FF2B5EF4-FFF2-40B4-BE49-F238E27FC236}">
                    <a16:creationId xmlns:a16="http://schemas.microsoft.com/office/drawing/2014/main" id="{24043C1C-D10E-F268-D163-6333A17932B5}"/>
                  </a:ext>
                </a:extLst>
              </p:cNvPr>
              <p:cNvPicPr>
                <a:picLocks noChangeAspect="1"/>
              </p:cNvPicPr>
              <p:nvPr/>
            </p:nvPicPr>
            <p:blipFill rotWithShape="1">
              <a:blip>
                <a:extLst>
                  <a:ext uri="{96DAC541-7B7A-43D3-8B79-37D633B846F1}">
                    <asvg:svgBlip xmlns:asvg="http://schemas.microsoft.com/office/drawing/2016/SVG/main" r:embed="rId12"/>
                  </a:ext>
                </a:extLst>
              </a:blip>
              <a:srcRect l="22982" t="4691"/>
              <a:stretch/>
            </p:blipFill>
            <p:spPr>
              <a:xfrm>
                <a:off x="9909704" y="5611864"/>
                <a:ext cx="548671" cy="105035"/>
              </a:xfrm>
              <a:prstGeom prst="rect">
                <a:avLst/>
              </a:prstGeom>
            </p:spPr>
          </p:pic>
          <p:pic>
            <p:nvPicPr>
              <p:cNvPr id="93" name="Graphic 92">
                <a:extLst>
                  <a:ext uri="{FF2B5EF4-FFF2-40B4-BE49-F238E27FC236}">
                    <a16:creationId xmlns:a16="http://schemas.microsoft.com/office/drawing/2014/main" id="{B0B6A659-EE82-DDD8-0D7D-E284054ECF0B}"/>
                  </a:ext>
                </a:extLst>
              </p:cNvPr>
              <p:cNvPicPr>
                <a:picLocks noChangeAspect="1"/>
              </p:cNvPicPr>
              <p:nvPr/>
            </p:nvPicPr>
            <p:blipFill rotWithShape="1">
              <a:blip>
                <a:extLst>
                  <a:ext uri="{96DAC541-7B7A-43D3-8B79-37D633B846F1}">
                    <asvg:svgBlip xmlns:asvg="http://schemas.microsoft.com/office/drawing/2016/SVG/main" r:embed="rId13"/>
                  </a:ext>
                </a:extLst>
              </a:blip>
              <a:srcRect t="-52" r="80082"/>
              <a:stretch/>
            </p:blipFill>
            <p:spPr>
              <a:xfrm>
                <a:off x="10084747" y="5465197"/>
                <a:ext cx="182891" cy="142116"/>
              </a:xfrm>
              <a:prstGeom prst="rect">
                <a:avLst/>
              </a:prstGeom>
            </p:spPr>
          </p:pic>
        </p:grpSp>
        <p:grpSp>
          <p:nvGrpSpPr>
            <p:cNvPr id="67" name="Group 66">
              <a:extLst>
                <a:ext uri="{FF2B5EF4-FFF2-40B4-BE49-F238E27FC236}">
                  <a16:creationId xmlns:a16="http://schemas.microsoft.com/office/drawing/2014/main" id="{04385B14-62C2-28B9-C741-BC7879E16FCB}"/>
                </a:ext>
              </a:extLst>
            </p:cNvPr>
            <p:cNvGrpSpPr/>
            <p:nvPr/>
          </p:nvGrpSpPr>
          <p:grpSpPr>
            <a:xfrm>
              <a:off x="9268440" y="3934784"/>
              <a:ext cx="739364" cy="251864"/>
              <a:chOff x="8799864" y="5473492"/>
              <a:chExt cx="690187" cy="235113"/>
            </a:xfrm>
          </p:grpSpPr>
          <p:pic>
            <p:nvPicPr>
              <p:cNvPr id="95" name="Picture 94" descr="A picture containing text, screenshot, graphics, graphic design&#10;&#10;Description automatically generated">
                <a:extLst>
                  <a:ext uri="{FF2B5EF4-FFF2-40B4-BE49-F238E27FC236}">
                    <a16:creationId xmlns:a16="http://schemas.microsoft.com/office/drawing/2014/main" id="{C128FB1F-4DF9-3D56-3465-55B2989E9922}"/>
                  </a:ext>
                </a:extLst>
              </p:cNvPr>
              <p:cNvPicPr>
                <a:picLocks noChangeAspect="1"/>
              </p:cNvPicPr>
              <p:nvPr/>
            </p:nvPicPr>
            <p:blipFill rotWithShape="1">
              <a:blip r:embed="rId14"/>
              <a:srcRect l="15535" t="26994" r="62283" b="25784"/>
              <a:stretch/>
            </p:blipFill>
            <p:spPr>
              <a:xfrm>
                <a:off x="8799864" y="5475891"/>
                <a:ext cx="206961" cy="232714"/>
              </a:xfrm>
              <a:prstGeom prst="rect">
                <a:avLst/>
              </a:prstGeom>
            </p:spPr>
          </p:pic>
          <p:pic>
            <p:nvPicPr>
              <p:cNvPr id="96" name="Picture 95" descr="A picture containing text, screenshot, graphics, graphic design&#10;&#10;Description automatically generated">
                <a:extLst>
                  <a:ext uri="{FF2B5EF4-FFF2-40B4-BE49-F238E27FC236}">
                    <a16:creationId xmlns:a16="http://schemas.microsoft.com/office/drawing/2014/main" id="{A8F6B378-EDB0-D364-2C05-65295D4DBFAC}"/>
                  </a:ext>
                </a:extLst>
              </p:cNvPr>
              <p:cNvPicPr>
                <a:picLocks noChangeAspect="1"/>
              </p:cNvPicPr>
              <p:nvPr/>
            </p:nvPicPr>
            <p:blipFill rotWithShape="1">
              <a:blip r:embed="rId14">
                <a:biLevel thresh="25000"/>
              </a:blip>
              <a:srcRect l="37923" t="26994" r="11642" b="25784"/>
              <a:stretch/>
            </p:blipFill>
            <p:spPr>
              <a:xfrm>
                <a:off x="9019489" y="5473492"/>
                <a:ext cx="470562" cy="232714"/>
              </a:xfrm>
              <a:prstGeom prst="rect">
                <a:avLst/>
              </a:prstGeom>
            </p:spPr>
          </p:pic>
        </p:grpSp>
        <p:sp>
          <p:nvSpPr>
            <p:cNvPr id="6" name="TextBox 5">
              <a:extLst>
                <a:ext uri="{FF2B5EF4-FFF2-40B4-BE49-F238E27FC236}">
                  <a16:creationId xmlns:a16="http://schemas.microsoft.com/office/drawing/2014/main" id="{BE26147A-CABA-C2FB-5DE0-719CAA8AC5F4}"/>
                </a:ext>
              </a:extLst>
            </p:cNvPr>
            <p:cNvSpPr txBox="1"/>
            <p:nvPr/>
          </p:nvSpPr>
          <p:spPr>
            <a:xfrm>
              <a:off x="8989961" y="4809954"/>
              <a:ext cx="1311446" cy="215444"/>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rgbClr val="F4BB5E"/>
                  </a:solidFill>
                  <a:effectLst/>
                  <a:uLnTx/>
                  <a:uFillTx/>
                  <a:latin typeface="Arial"/>
                  <a:ea typeface="+mn-ea"/>
                  <a:cs typeface="+mn-cs"/>
                </a:rPr>
                <a:t>PowerProtect</a:t>
              </a:r>
              <a:endParaRPr kumimoji="0" lang="en-US" sz="1400" b="0" i="0" u="none" strike="noStrike" kern="1200" cap="none" spc="0" normalizeH="0" baseline="0" noProof="0">
                <a:ln>
                  <a:noFill/>
                </a:ln>
                <a:solidFill>
                  <a:srgbClr val="F4BB5E"/>
                </a:solidFill>
                <a:effectLst/>
                <a:uLnTx/>
                <a:uFillTx/>
                <a:latin typeface="Arial"/>
                <a:ea typeface="+mn-ea"/>
                <a:cs typeface="+mn-cs"/>
              </a:endParaRPr>
            </a:p>
          </p:txBody>
        </p:sp>
        <p:grpSp>
          <p:nvGrpSpPr>
            <p:cNvPr id="80" name="Group 79">
              <a:extLst>
                <a:ext uri="{FF2B5EF4-FFF2-40B4-BE49-F238E27FC236}">
                  <a16:creationId xmlns:a16="http://schemas.microsoft.com/office/drawing/2014/main" id="{4B7F157B-F580-D2CC-4972-D99F49A1F4A2}"/>
                </a:ext>
              </a:extLst>
            </p:cNvPr>
            <p:cNvGrpSpPr/>
            <p:nvPr/>
          </p:nvGrpSpPr>
          <p:grpSpPr>
            <a:xfrm>
              <a:off x="8602186" y="5272250"/>
              <a:ext cx="635238" cy="249750"/>
              <a:chOff x="9144556" y="5381293"/>
              <a:chExt cx="635238" cy="249750"/>
            </a:xfrm>
          </p:grpSpPr>
          <p:pic>
            <p:nvPicPr>
              <p:cNvPr id="82" name="Picture 6">
                <a:extLst>
                  <a:ext uri="{FF2B5EF4-FFF2-40B4-BE49-F238E27FC236}">
                    <a16:creationId xmlns:a16="http://schemas.microsoft.com/office/drawing/2014/main" id="{44CA54EE-69E7-1777-DE1D-E32A96C13FA3}"/>
                  </a:ext>
                </a:extLst>
              </p:cNvPr>
              <p:cNvPicPr>
                <a:picLocks noChangeAspect="1" noChangeArrowheads="1"/>
              </p:cNvPicPr>
              <p:nvPr/>
            </p:nvPicPr>
            <p:blipFill rotWithShape="1">
              <a:blip r:embed="rId15">
                <a:lum bright="70000" contrast="-70000"/>
                <a:extLst>
                  <a:ext uri="{28A0092B-C50C-407E-A947-70E740481C1C}">
                    <a14:useLocalDpi xmlns:a14="http://schemas.microsoft.com/office/drawing/2010/main" val="0"/>
                  </a:ext>
                </a:extLst>
              </a:blip>
              <a:srcRect r="16786"/>
              <a:stretch/>
            </p:blipFill>
            <p:spPr bwMode="auto">
              <a:xfrm>
                <a:off x="9144556" y="5505725"/>
                <a:ext cx="635238" cy="125318"/>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6">
                <a:extLst>
                  <a:ext uri="{FF2B5EF4-FFF2-40B4-BE49-F238E27FC236}">
                    <a16:creationId xmlns:a16="http://schemas.microsoft.com/office/drawing/2014/main" id="{D2C622AD-A658-D8E2-A891-F9ED3E67A265}"/>
                  </a:ext>
                </a:extLst>
              </p:cNvPr>
              <p:cNvPicPr>
                <a:picLocks noChangeAspect="1" noChangeArrowheads="1"/>
              </p:cNvPicPr>
              <p:nvPr/>
            </p:nvPicPr>
            <p:blipFill rotWithShape="1">
              <a:blip r:embed="rId15">
                <a:lum bright="70000" contrast="-70000"/>
                <a:extLst>
                  <a:ext uri="{28A0092B-C50C-407E-A947-70E740481C1C}">
                    <a14:useLocalDpi xmlns:a14="http://schemas.microsoft.com/office/drawing/2010/main" val="0"/>
                  </a:ext>
                </a:extLst>
              </a:blip>
              <a:srcRect l="83928"/>
              <a:stretch/>
            </p:blipFill>
            <p:spPr bwMode="auto">
              <a:xfrm>
                <a:off x="9365608" y="5381293"/>
                <a:ext cx="122689" cy="1253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8" name="Group 87">
              <a:extLst>
                <a:ext uri="{FF2B5EF4-FFF2-40B4-BE49-F238E27FC236}">
                  <a16:creationId xmlns:a16="http://schemas.microsoft.com/office/drawing/2014/main" id="{AE48D794-4E8D-7D96-6C84-42BD0D6D2CD6}"/>
                </a:ext>
              </a:extLst>
            </p:cNvPr>
            <p:cNvGrpSpPr/>
            <p:nvPr/>
          </p:nvGrpSpPr>
          <p:grpSpPr>
            <a:xfrm>
              <a:off x="10198335" y="5252031"/>
              <a:ext cx="402799" cy="258191"/>
              <a:chOff x="10722768" y="5235403"/>
              <a:chExt cx="402799" cy="258191"/>
            </a:xfrm>
          </p:grpSpPr>
          <p:pic>
            <p:nvPicPr>
              <p:cNvPr id="85" name="Picture 36" descr="Brand | HYCU">
                <a:extLst>
                  <a:ext uri="{FF2B5EF4-FFF2-40B4-BE49-F238E27FC236}">
                    <a16:creationId xmlns:a16="http://schemas.microsoft.com/office/drawing/2014/main" id="{66E33B03-39E7-7C5A-54F4-1053E618EF86}"/>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colorTemperature colorTemp="11500"/>
                        </a14:imgEffect>
                        <a14:imgEffect>
                          <a14:brightnessContrast bright="100000" contrast="38000"/>
                        </a14:imgEffect>
                      </a14:imgLayer>
                    </a14:imgProps>
                  </a:ext>
                  <a:ext uri="{28A0092B-C50C-407E-A947-70E740481C1C}">
                    <a14:useLocalDpi xmlns:a14="http://schemas.microsoft.com/office/drawing/2010/main" val="0"/>
                  </a:ext>
                </a:extLst>
              </a:blip>
              <a:srcRect l="30276" t="1" b="-1"/>
              <a:stretch/>
            </p:blipFill>
            <p:spPr bwMode="auto">
              <a:xfrm>
                <a:off x="10722768" y="5371133"/>
                <a:ext cx="402799" cy="122461"/>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36" descr="Brand | HYCU">
                <a:extLst>
                  <a:ext uri="{FF2B5EF4-FFF2-40B4-BE49-F238E27FC236}">
                    <a16:creationId xmlns:a16="http://schemas.microsoft.com/office/drawing/2014/main" id="{E03C5278-A864-6D79-6F12-850A62D15DF5}"/>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colorTemperature colorTemp="11500"/>
                        </a14:imgEffect>
                        <a14:imgEffect>
                          <a14:brightnessContrast bright="100000" contrast="38000"/>
                        </a14:imgEffect>
                      </a14:imgLayer>
                    </a14:imgProps>
                  </a:ext>
                  <a:ext uri="{28A0092B-C50C-407E-A947-70E740481C1C}">
                    <a14:useLocalDpi xmlns:a14="http://schemas.microsoft.com/office/drawing/2010/main" val="0"/>
                  </a:ext>
                </a:extLst>
              </a:blip>
              <a:srcRect t="1" r="70136" b="-1"/>
              <a:stretch/>
            </p:blipFill>
            <p:spPr bwMode="auto">
              <a:xfrm>
                <a:off x="10845519" y="5235403"/>
                <a:ext cx="172524" cy="122461"/>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4" name="Rectangle: Top Corners Rounded 93">
            <a:extLst>
              <a:ext uri="{FF2B5EF4-FFF2-40B4-BE49-F238E27FC236}">
                <a16:creationId xmlns:a16="http://schemas.microsoft.com/office/drawing/2014/main" id="{B2DFC325-7DE2-DDEF-DC88-8ED209EE5983}"/>
              </a:ext>
            </a:extLst>
          </p:cNvPr>
          <p:cNvSpPr/>
          <p:nvPr/>
        </p:nvSpPr>
        <p:spPr>
          <a:xfrm>
            <a:off x="4673228" y="2787968"/>
            <a:ext cx="2840038" cy="448023"/>
          </a:xfrm>
          <a:prstGeom prst="round2SameRect">
            <a:avLst/>
          </a:prstGeom>
          <a:solidFill>
            <a:schemeClr val="accent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99" name="TextBox 98">
            <a:extLst>
              <a:ext uri="{FF2B5EF4-FFF2-40B4-BE49-F238E27FC236}">
                <a16:creationId xmlns:a16="http://schemas.microsoft.com/office/drawing/2014/main" id="{78B06B1E-3DE2-CC8D-7297-BDFFE9934023}"/>
              </a:ext>
            </a:extLst>
          </p:cNvPr>
          <p:cNvSpPr txBox="1"/>
          <p:nvPr/>
        </p:nvSpPr>
        <p:spPr>
          <a:xfrm>
            <a:off x="4990536" y="2818130"/>
            <a:ext cx="2205422" cy="153888"/>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300" normalizeH="0" baseline="0" noProof="0">
                <a:ln>
                  <a:noFill/>
                </a:ln>
                <a:solidFill>
                  <a:srgbClr val="0672CB">
                    <a:lumMod val="40000"/>
                    <a:lumOff val="60000"/>
                  </a:srgbClr>
                </a:solidFill>
                <a:effectLst/>
                <a:uLnTx/>
                <a:uFillTx/>
                <a:latin typeface="Arial"/>
                <a:ea typeface="+mn-ea"/>
                <a:cs typeface="+mn-cs"/>
              </a:rPr>
              <a:t>POWERPROTECT</a:t>
            </a:r>
          </a:p>
        </p:txBody>
      </p:sp>
      <p:grpSp>
        <p:nvGrpSpPr>
          <p:cNvPr id="32" name="Group 31">
            <a:extLst>
              <a:ext uri="{FF2B5EF4-FFF2-40B4-BE49-F238E27FC236}">
                <a16:creationId xmlns:a16="http://schemas.microsoft.com/office/drawing/2014/main" id="{4967BB9B-7495-7F41-3D43-B06E70D29A77}"/>
              </a:ext>
            </a:extLst>
          </p:cNvPr>
          <p:cNvGrpSpPr/>
          <p:nvPr/>
        </p:nvGrpSpPr>
        <p:grpSpPr>
          <a:xfrm>
            <a:off x="8230705" y="3689040"/>
            <a:ext cx="963752" cy="598392"/>
            <a:chOff x="82041" y="5629672"/>
            <a:chExt cx="996788" cy="598392"/>
          </a:xfrm>
        </p:grpSpPr>
        <p:sp>
          <p:nvSpPr>
            <p:cNvPr id="33" name="TextBox 32">
              <a:extLst>
                <a:ext uri="{FF2B5EF4-FFF2-40B4-BE49-F238E27FC236}">
                  <a16:creationId xmlns:a16="http://schemas.microsoft.com/office/drawing/2014/main" id="{5607FA17-38BD-42EA-7000-6F7246959C68}"/>
                </a:ext>
              </a:extLst>
            </p:cNvPr>
            <p:cNvSpPr txBox="1"/>
            <p:nvPr/>
          </p:nvSpPr>
          <p:spPr>
            <a:xfrm>
              <a:off x="82041" y="5629672"/>
              <a:ext cx="976606" cy="446276"/>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Over</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672CB">
                      <a:lumMod val="40000"/>
                      <a:lumOff val="60000"/>
                    </a:srgbClr>
                  </a:solidFill>
                  <a:effectLst/>
                  <a:uLnTx/>
                  <a:uFillTx/>
                  <a:latin typeface="Arial"/>
                  <a:ea typeface="+mn-ea"/>
                  <a:cs typeface="+mn-cs"/>
                </a:rPr>
                <a:t>45 EB</a:t>
              </a:r>
              <a:endParaRPr kumimoji="0" lang="en-US" sz="3200" b="0" i="0" u="none" strike="noStrike" kern="1200" cap="none" spc="0" normalizeH="0" baseline="0" noProof="0">
                <a:ln>
                  <a:noFill/>
                </a:ln>
                <a:solidFill>
                  <a:srgbClr val="0672CB">
                    <a:lumMod val="40000"/>
                    <a:lumOff val="60000"/>
                  </a:srgbClr>
                </a:solidFill>
                <a:effectLst/>
                <a:uLnTx/>
                <a:uFillTx/>
                <a:latin typeface="Arial"/>
                <a:ea typeface="+mn-ea"/>
                <a:cs typeface="+mn-cs"/>
              </a:endParaRPr>
            </a:p>
          </p:txBody>
        </p:sp>
        <p:sp>
          <p:nvSpPr>
            <p:cNvPr id="35" name="TextBox 34">
              <a:extLst>
                <a:ext uri="{FF2B5EF4-FFF2-40B4-BE49-F238E27FC236}">
                  <a16:creationId xmlns:a16="http://schemas.microsoft.com/office/drawing/2014/main" id="{DEFFC7E2-4252-0318-B959-CBC04AEFBABF}"/>
                </a:ext>
              </a:extLst>
            </p:cNvPr>
            <p:cNvSpPr txBox="1"/>
            <p:nvPr/>
          </p:nvSpPr>
          <p:spPr>
            <a:xfrm>
              <a:off x="82041" y="6089565"/>
              <a:ext cx="996788" cy="1384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protected</a:t>
              </a:r>
              <a:r>
                <a:rPr kumimoji="0" lang="en-US" sz="900" b="0" i="0" u="none" strike="noStrike" kern="1200" cap="none" spc="0" normalizeH="0" baseline="30000" noProof="0">
                  <a:ln>
                    <a:noFill/>
                  </a:ln>
                  <a:solidFill>
                    <a:srgbClr val="FFFFFF"/>
                  </a:solidFill>
                  <a:effectLst/>
                  <a:uLnTx/>
                  <a:uFillTx/>
                  <a:latin typeface="Arial"/>
                  <a:ea typeface="+mn-ea"/>
                  <a:cs typeface="+mn-cs"/>
                </a:rPr>
                <a:t>12</a:t>
              </a:r>
              <a:r>
                <a:rPr kumimoji="0" lang="en-US" sz="900" b="0" i="0" u="none" strike="noStrike" kern="1200" cap="none" spc="0" normalizeH="0" baseline="0" noProof="0">
                  <a:ln>
                    <a:noFill/>
                  </a:ln>
                  <a:solidFill>
                    <a:srgbClr val="FFFFFF"/>
                  </a:solidFill>
                  <a:effectLst/>
                  <a:uLnTx/>
                  <a:uFillTx/>
                  <a:latin typeface="Arial"/>
                  <a:ea typeface="+mn-ea"/>
                  <a:cs typeface="+mn-cs"/>
                </a:rPr>
                <a:t> </a:t>
              </a:r>
            </a:p>
          </p:txBody>
        </p:sp>
      </p:grpSp>
      <p:grpSp>
        <p:nvGrpSpPr>
          <p:cNvPr id="68" name="Group 67">
            <a:extLst>
              <a:ext uri="{FF2B5EF4-FFF2-40B4-BE49-F238E27FC236}">
                <a16:creationId xmlns:a16="http://schemas.microsoft.com/office/drawing/2014/main" id="{F82BD722-AFB9-E428-1227-1432002EC3D0}"/>
              </a:ext>
            </a:extLst>
          </p:cNvPr>
          <p:cNvGrpSpPr/>
          <p:nvPr/>
        </p:nvGrpSpPr>
        <p:grpSpPr>
          <a:xfrm>
            <a:off x="11064537" y="3689040"/>
            <a:ext cx="1112001" cy="635820"/>
            <a:chOff x="82041" y="5629672"/>
            <a:chExt cx="1035764" cy="635820"/>
          </a:xfrm>
        </p:grpSpPr>
        <p:sp>
          <p:nvSpPr>
            <p:cNvPr id="69" name="TextBox 68">
              <a:extLst>
                <a:ext uri="{FF2B5EF4-FFF2-40B4-BE49-F238E27FC236}">
                  <a16:creationId xmlns:a16="http://schemas.microsoft.com/office/drawing/2014/main" id="{83B4426A-CCB6-EB1A-E0B2-4499AD963E8D}"/>
                </a:ext>
              </a:extLst>
            </p:cNvPr>
            <p:cNvSpPr txBox="1"/>
            <p:nvPr/>
          </p:nvSpPr>
          <p:spPr>
            <a:xfrm>
              <a:off x="82041" y="5629672"/>
              <a:ext cx="976606" cy="446276"/>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Over</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672CB">
                      <a:lumMod val="40000"/>
                      <a:lumOff val="60000"/>
                    </a:srgbClr>
                  </a:solidFill>
                  <a:effectLst/>
                  <a:uLnTx/>
                  <a:uFillTx/>
                  <a:latin typeface="Arial"/>
                  <a:ea typeface="+mn-ea"/>
                  <a:cs typeface="+mn-cs"/>
                </a:rPr>
                <a:t>1900</a:t>
              </a:r>
              <a:endParaRPr kumimoji="0" lang="en-US" sz="3200" b="0" i="0" u="none" strike="noStrike" kern="1200" cap="none" spc="0" normalizeH="0" baseline="0" noProof="0">
                <a:ln>
                  <a:noFill/>
                </a:ln>
                <a:solidFill>
                  <a:srgbClr val="0672CB">
                    <a:lumMod val="40000"/>
                    <a:lumOff val="60000"/>
                  </a:srgbClr>
                </a:solidFill>
                <a:effectLst/>
                <a:uLnTx/>
                <a:uFillTx/>
                <a:latin typeface="Arial"/>
                <a:ea typeface="+mn-ea"/>
                <a:cs typeface="+mn-cs"/>
              </a:endParaRPr>
            </a:p>
          </p:txBody>
        </p:sp>
        <p:sp>
          <p:nvSpPr>
            <p:cNvPr id="91" name="TextBox 90">
              <a:extLst>
                <a:ext uri="{FF2B5EF4-FFF2-40B4-BE49-F238E27FC236}">
                  <a16:creationId xmlns:a16="http://schemas.microsoft.com/office/drawing/2014/main" id="{8966BD05-814E-6267-F271-3F3C1FBF3130}"/>
                </a:ext>
              </a:extLst>
            </p:cNvPr>
            <p:cNvSpPr txBox="1"/>
            <p:nvPr/>
          </p:nvSpPr>
          <p:spPr>
            <a:xfrm>
              <a:off x="121017" y="6126993"/>
              <a:ext cx="996788" cy="1384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customers</a:t>
              </a:r>
              <a:r>
                <a:rPr kumimoji="0" lang="en-US" sz="900" b="0" i="0" u="none" strike="noStrike" kern="1200" cap="none" spc="0" normalizeH="0" baseline="30000" noProof="0">
                  <a:ln>
                    <a:noFill/>
                  </a:ln>
                  <a:solidFill>
                    <a:srgbClr val="FFFFFF"/>
                  </a:solidFill>
                  <a:effectLst/>
                  <a:uLnTx/>
                  <a:uFillTx/>
                  <a:latin typeface="Arial"/>
                  <a:ea typeface="+mn-ea"/>
                  <a:cs typeface="+mn-cs"/>
                </a:rPr>
                <a:t>13</a:t>
              </a:r>
              <a:r>
                <a:rPr kumimoji="0" lang="en-US" sz="900" b="0" i="0" u="none" strike="noStrike" kern="1200" cap="none" spc="0" normalizeH="0" baseline="0" noProof="0">
                  <a:ln>
                    <a:noFill/>
                  </a:ln>
                  <a:solidFill>
                    <a:srgbClr val="FFFFFF"/>
                  </a:solidFill>
                  <a:effectLst/>
                  <a:uLnTx/>
                  <a:uFillTx/>
                  <a:latin typeface="Arial"/>
                  <a:ea typeface="+mn-ea"/>
                  <a:cs typeface="+mn-cs"/>
                </a:rPr>
                <a:t> </a:t>
              </a:r>
            </a:p>
          </p:txBody>
        </p:sp>
      </p:grpSp>
      <p:grpSp>
        <p:nvGrpSpPr>
          <p:cNvPr id="101" name="Group 100">
            <a:extLst>
              <a:ext uri="{FF2B5EF4-FFF2-40B4-BE49-F238E27FC236}">
                <a16:creationId xmlns:a16="http://schemas.microsoft.com/office/drawing/2014/main" id="{D051BCCD-83DF-A675-9D21-F741602CBFEC}"/>
              </a:ext>
            </a:extLst>
          </p:cNvPr>
          <p:cNvGrpSpPr/>
          <p:nvPr/>
        </p:nvGrpSpPr>
        <p:grpSpPr>
          <a:xfrm>
            <a:off x="8291429" y="5537151"/>
            <a:ext cx="842305" cy="635820"/>
            <a:chOff x="62565" y="5629672"/>
            <a:chExt cx="996788" cy="635820"/>
          </a:xfrm>
        </p:grpSpPr>
        <p:sp>
          <p:nvSpPr>
            <p:cNvPr id="102" name="TextBox 101">
              <a:extLst>
                <a:ext uri="{FF2B5EF4-FFF2-40B4-BE49-F238E27FC236}">
                  <a16:creationId xmlns:a16="http://schemas.microsoft.com/office/drawing/2014/main" id="{164A2F37-099D-F788-3471-3BC34A7F6D66}"/>
                </a:ext>
              </a:extLst>
            </p:cNvPr>
            <p:cNvSpPr txBox="1"/>
            <p:nvPr/>
          </p:nvSpPr>
          <p:spPr>
            <a:xfrm>
              <a:off x="82041" y="5629672"/>
              <a:ext cx="976606" cy="446276"/>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672CB">
                      <a:lumMod val="40000"/>
                      <a:lumOff val="60000"/>
                    </a:srgbClr>
                  </a:solidFill>
                  <a:effectLst/>
                  <a:uLnTx/>
                  <a:uFillTx/>
                  <a:latin typeface="Arial"/>
                  <a:ea typeface="+mn-ea"/>
                  <a:cs typeface="+mn-cs"/>
                </a:rPr>
                <a:t>17+</a:t>
              </a:r>
              <a:endParaRPr kumimoji="0" lang="en-US" sz="3200" b="0" i="0" u="none" strike="noStrike" kern="1200" cap="none" spc="0" normalizeH="0" baseline="0" noProof="0">
                <a:ln>
                  <a:noFill/>
                </a:ln>
                <a:solidFill>
                  <a:srgbClr val="0672CB">
                    <a:lumMod val="40000"/>
                    <a:lumOff val="60000"/>
                  </a:srgbClr>
                </a:solidFill>
                <a:effectLst/>
                <a:uLnTx/>
                <a:uFillTx/>
                <a:latin typeface="Arial"/>
                <a:ea typeface="+mn-ea"/>
                <a:cs typeface="+mn-cs"/>
              </a:endParaRPr>
            </a:p>
          </p:txBody>
        </p:sp>
        <p:sp>
          <p:nvSpPr>
            <p:cNvPr id="103" name="TextBox 102">
              <a:extLst>
                <a:ext uri="{FF2B5EF4-FFF2-40B4-BE49-F238E27FC236}">
                  <a16:creationId xmlns:a16="http://schemas.microsoft.com/office/drawing/2014/main" id="{03DF1BBD-5BD0-11C1-AD1B-CEF324A994A1}"/>
                </a:ext>
              </a:extLst>
            </p:cNvPr>
            <p:cNvSpPr txBox="1"/>
            <p:nvPr/>
          </p:nvSpPr>
          <p:spPr>
            <a:xfrm>
              <a:off x="62565" y="6126993"/>
              <a:ext cx="996788" cy="1384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Options </a:t>
              </a:r>
            </a:p>
          </p:txBody>
        </p:sp>
      </p:grpSp>
      <p:grpSp>
        <p:nvGrpSpPr>
          <p:cNvPr id="104" name="Group 103">
            <a:extLst>
              <a:ext uri="{FF2B5EF4-FFF2-40B4-BE49-F238E27FC236}">
                <a16:creationId xmlns:a16="http://schemas.microsoft.com/office/drawing/2014/main" id="{B36DDC16-F330-261D-0DB6-CB35C5E9334D}"/>
              </a:ext>
            </a:extLst>
          </p:cNvPr>
          <p:cNvGrpSpPr/>
          <p:nvPr/>
        </p:nvGrpSpPr>
        <p:grpSpPr>
          <a:xfrm>
            <a:off x="11199385" y="5580869"/>
            <a:ext cx="842305" cy="635820"/>
            <a:chOff x="62565" y="5629672"/>
            <a:chExt cx="996788" cy="635820"/>
          </a:xfrm>
        </p:grpSpPr>
        <p:sp>
          <p:nvSpPr>
            <p:cNvPr id="105" name="TextBox 104">
              <a:extLst>
                <a:ext uri="{FF2B5EF4-FFF2-40B4-BE49-F238E27FC236}">
                  <a16:creationId xmlns:a16="http://schemas.microsoft.com/office/drawing/2014/main" id="{447E972F-F044-936C-FA84-8028B26E3FF9}"/>
                </a:ext>
              </a:extLst>
            </p:cNvPr>
            <p:cNvSpPr txBox="1"/>
            <p:nvPr/>
          </p:nvSpPr>
          <p:spPr>
            <a:xfrm>
              <a:off x="82041" y="5629672"/>
              <a:ext cx="976606" cy="446276"/>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672CB">
                      <a:lumMod val="40000"/>
                      <a:lumOff val="60000"/>
                    </a:srgbClr>
                  </a:solidFill>
                  <a:effectLst/>
                  <a:uLnTx/>
                  <a:uFillTx/>
                  <a:latin typeface="Arial"/>
                  <a:ea typeface="+mn-ea"/>
                  <a:cs typeface="+mn-cs"/>
                </a:rPr>
                <a:t>40%</a:t>
              </a:r>
              <a:endParaRPr kumimoji="0" lang="en-US" sz="3200" b="0" i="0" u="none" strike="noStrike" kern="1200" cap="none" spc="0" normalizeH="0" baseline="0" noProof="0">
                <a:ln>
                  <a:noFill/>
                </a:ln>
                <a:solidFill>
                  <a:srgbClr val="0672CB">
                    <a:lumMod val="40000"/>
                    <a:lumOff val="60000"/>
                  </a:srgbClr>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D819CA41-DEAE-2B6D-7FE8-AA8B54AD18EF}"/>
                </a:ext>
              </a:extLst>
            </p:cNvPr>
            <p:cNvSpPr txBox="1"/>
            <p:nvPr/>
          </p:nvSpPr>
          <p:spPr>
            <a:xfrm>
              <a:off x="62565" y="6126993"/>
              <a:ext cx="996788" cy="1384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Open </a:t>
              </a:r>
            </a:p>
          </p:txBody>
        </p:sp>
      </p:grpSp>
      <p:sp>
        <p:nvSpPr>
          <p:cNvPr id="107" name="TextBox 106">
            <a:extLst>
              <a:ext uri="{FF2B5EF4-FFF2-40B4-BE49-F238E27FC236}">
                <a16:creationId xmlns:a16="http://schemas.microsoft.com/office/drawing/2014/main" id="{DC31E419-831D-7793-2742-C6A5CF6FAF99}"/>
              </a:ext>
            </a:extLst>
          </p:cNvPr>
          <p:cNvSpPr txBox="1"/>
          <p:nvPr/>
        </p:nvSpPr>
        <p:spPr>
          <a:xfrm>
            <a:off x="1175241" y="4516977"/>
            <a:ext cx="1708851" cy="1272143"/>
          </a:xfrm>
          <a:prstGeom prst="rect">
            <a:avLst/>
          </a:prstGeom>
          <a:noFill/>
        </p:spPr>
        <p:txBody>
          <a:bodyPr wrap="square" lIns="0" tIns="0" rIns="0" bIns="0" rtlCol="0" anchor="t">
            <a:spAutoFit/>
          </a:bodyPr>
          <a:lstStyle/>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Transparent Snapshots</a:t>
            </a:r>
          </a:p>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Anomaly Detection</a:t>
            </a:r>
          </a:p>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Storage Direct Protection</a:t>
            </a:r>
          </a:p>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Recovery Orchestration</a:t>
            </a:r>
          </a:p>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Dynamic NAS Protection</a:t>
            </a:r>
          </a:p>
          <a:p>
            <a:pPr marL="0" marR="0" lvl="0" indent="0" algn="ctr" defTabSz="914377"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Kubernetes</a:t>
            </a:r>
          </a:p>
        </p:txBody>
      </p:sp>
      <p:sp>
        <p:nvSpPr>
          <p:cNvPr id="108" name="TextBox 107">
            <a:extLst>
              <a:ext uri="{FF2B5EF4-FFF2-40B4-BE49-F238E27FC236}">
                <a16:creationId xmlns:a16="http://schemas.microsoft.com/office/drawing/2014/main" id="{25A0932B-82F0-139F-B523-8DDE97FA47CA}"/>
              </a:ext>
            </a:extLst>
          </p:cNvPr>
          <p:cNvSpPr txBox="1"/>
          <p:nvPr/>
        </p:nvSpPr>
        <p:spPr>
          <a:xfrm>
            <a:off x="57307" y="4081933"/>
            <a:ext cx="3961459" cy="24622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4BB5E"/>
                </a:solidFill>
                <a:effectLst/>
                <a:uLnTx/>
                <a:uFillTx/>
                <a:latin typeface="Arial"/>
                <a:ea typeface="+mn-ea"/>
                <a:cs typeface="+mn-cs"/>
              </a:rPr>
              <a:t>PowerProtect Data Manager</a:t>
            </a:r>
          </a:p>
        </p:txBody>
      </p:sp>
      <p:pic>
        <p:nvPicPr>
          <p:cNvPr id="37" name="Picture 36" descr="A close up of a computer&#10;&#10;AI-generated content may be incorrect.">
            <a:extLst>
              <a:ext uri="{FF2B5EF4-FFF2-40B4-BE49-F238E27FC236}">
                <a16:creationId xmlns:a16="http://schemas.microsoft.com/office/drawing/2014/main" id="{593EC472-91E3-AF0F-FFCC-BC6EC74A13DE}"/>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914205" y="3037542"/>
            <a:ext cx="4382434" cy="791023"/>
          </a:xfrm>
          <a:prstGeom prst="rect">
            <a:avLst/>
          </a:prstGeom>
        </p:spPr>
      </p:pic>
      <p:grpSp>
        <p:nvGrpSpPr>
          <p:cNvPr id="75" name="Group 74">
            <a:extLst>
              <a:ext uri="{FF2B5EF4-FFF2-40B4-BE49-F238E27FC236}">
                <a16:creationId xmlns:a16="http://schemas.microsoft.com/office/drawing/2014/main" id="{FB50B977-4AFF-1533-D7CE-6403D53C4017}"/>
              </a:ext>
            </a:extLst>
          </p:cNvPr>
          <p:cNvGrpSpPr/>
          <p:nvPr/>
        </p:nvGrpSpPr>
        <p:grpSpPr>
          <a:xfrm>
            <a:off x="4339019" y="5222477"/>
            <a:ext cx="1050716" cy="724955"/>
            <a:chOff x="308019" y="5616871"/>
            <a:chExt cx="976606" cy="724955"/>
          </a:xfrm>
        </p:grpSpPr>
        <p:sp>
          <p:nvSpPr>
            <p:cNvPr id="76" name="TextBox 75">
              <a:extLst>
                <a:ext uri="{FF2B5EF4-FFF2-40B4-BE49-F238E27FC236}">
                  <a16:creationId xmlns:a16="http://schemas.microsoft.com/office/drawing/2014/main" id="{BE77F906-AB0D-537E-0FA8-C239AAB18B6A}"/>
                </a:ext>
              </a:extLst>
            </p:cNvPr>
            <p:cNvSpPr txBox="1"/>
            <p:nvPr/>
          </p:nvSpPr>
          <p:spPr>
            <a:xfrm>
              <a:off x="308019" y="5616871"/>
              <a:ext cx="976606" cy="630942"/>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672CB">
                      <a:lumMod val="40000"/>
                      <a:lumOff val="60000"/>
                    </a:srgbClr>
                  </a:solidFill>
                  <a:effectLst/>
                  <a:uLnTx/>
                  <a:uFillTx/>
                  <a:latin typeface="Arial"/>
                  <a:ea typeface="+mn-ea"/>
                  <a:cs typeface="+mn-cs"/>
                </a:rPr>
                <a:t>40%</a:t>
              </a:r>
            </a:p>
          </p:txBody>
        </p:sp>
        <p:sp>
          <p:nvSpPr>
            <p:cNvPr id="77" name="TextBox 76">
              <a:extLst>
                <a:ext uri="{FF2B5EF4-FFF2-40B4-BE49-F238E27FC236}">
                  <a16:creationId xmlns:a16="http://schemas.microsoft.com/office/drawing/2014/main" id="{800EAC1A-6693-C657-4B6E-4732FCCE9310}"/>
                </a:ext>
              </a:extLst>
            </p:cNvPr>
            <p:cNvSpPr txBox="1"/>
            <p:nvPr/>
          </p:nvSpPr>
          <p:spPr>
            <a:xfrm>
              <a:off x="326980" y="6203327"/>
              <a:ext cx="938686" cy="1384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Less rack space</a:t>
              </a:r>
              <a:r>
                <a:rPr kumimoji="0" lang="en-US" sz="900" b="0" i="0" u="none" strike="noStrike" kern="1200" cap="none" spc="0" normalizeH="0" baseline="30000" noProof="0">
                  <a:ln>
                    <a:noFill/>
                  </a:ln>
                  <a:solidFill>
                    <a:srgbClr val="FFFFFF"/>
                  </a:solidFill>
                  <a:effectLst/>
                  <a:uLnTx/>
                  <a:uFillTx/>
                  <a:latin typeface="Arial"/>
                  <a:ea typeface="+mn-ea"/>
                  <a:cs typeface="+mn-cs"/>
                </a:rPr>
                <a:t>14</a:t>
              </a:r>
              <a:endParaRPr kumimoji="0" lang="en-US" sz="900" b="0" i="0" u="none" strike="noStrike" kern="1200" cap="none" spc="0" normalizeH="0" baseline="0" noProof="0">
                <a:ln>
                  <a:noFill/>
                </a:ln>
                <a:solidFill>
                  <a:srgbClr val="FFFFFF"/>
                </a:solidFill>
                <a:effectLst/>
                <a:uLnTx/>
                <a:uFillTx/>
                <a:latin typeface="Arial"/>
                <a:ea typeface="+mn-ea"/>
                <a:cs typeface="+mn-cs"/>
              </a:endParaRPr>
            </a:p>
          </p:txBody>
        </p:sp>
      </p:grpSp>
      <p:pic>
        <p:nvPicPr>
          <p:cNvPr id="74" name="Graphic 73">
            <a:extLst>
              <a:ext uri="{FF2B5EF4-FFF2-40B4-BE49-F238E27FC236}">
                <a16:creationId xmlns:a16="http://schemas.microsoft.com/office/drawing/2014/main" id="{04ECF77C-8BF5-CB1C-2537-4301227F33BF}"/>
              </a:ext>
            </a:extLst>
          </p:cNvPr>
          <p:cNvPicPr>
            <a:picLocks noChangeAspect="1"/>
          </p:cNvPicPr>
          <p:nvPr/>
        </p:nvPicPr>
        <p:blipFill>
          <a:blip>
            <a:biLevel thresh="25000"/>
            <a:extLst>
              <a:ext uri="{96DAC541-7B7A-43D3-8B79-37D633B846F1}">
                <asvg:svgBlip xmlns:asvg="http://schemas.microsoft.com/office/drawing/2016/SVG/main" r:embed="rId19"/>
              </a:ext>
            </a:extLst>
          </a:blip>
          <a:stretch>
            <a:fillRect/>
          </a:stretch>
        </p:blipFill>
        <p:spPr>
          <a:xfrm>
            <a:off x="10208385" y="5745957"/>
            <a:ext cx="694761" cy="92389"/>
          </a:xfrm>
          <a:prstGeom prst="rect">
            <a:avLst/>
          </a:prstGeom>
        </p:spPr>
      </p:pic>
      <p:pic>
        <p:nvPicPr>
          <p:cNvPr id="5" name="Picture 4" descr="A white text on a black background&#10;&#10;Description automatically generated">
            <a:extLst>
              <a:ext uri="{FF2B5EF4-FFF2-40B4-BE49-F238E27FC236}">
                <a16:creationId xmlns:a16="http://schemas.microsoft.com/office/drawing/2014/main" id="{47C39095-22F9-BA2A-6DE2-41555F1CC8C4}"/>
              </a:ext>
            </a:extLst>
          </p:cNvPr>
          <p:cNvPicPr>
            <a:picLocks noChangeAspect="1"/>
          </p:cNvPicPr>
          <p:nvPr/>
        </p:nvPicPr>
        <p:blipFill>
          <a:blip r:embed="rId20"/>
          <a:stretch>
            <a:fillRect/>
          </a:stretch>
        </p:blipFill>
        <p:spPr>
          <a:xfrm>
            <a:off x="400744" y="1448647"/>
            <a:ext cx="483795" cy="405676"/>
          </a:xfrm>
          <a:prstGeom prst="rect">
            <a:avLst/>
          </a:prstGeom>
        </p:spPr>
      </p:pic>
      <p:pic>
        <p:nvPicPr>
          <p:cNvPr id="34" name="Picture 2">
            <a:extLst>
              <a:ext uri="{FF2B5EF4-FFF2-40B4-BE49-F238E27FC236}">
                <a16:creationId xmlns:a16="http://schemas.microsoft.com/office/drawing/2014/main" id="{804A26BC-3605-C354-E279-BD91C7D57C57}"/>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257605" y="2610443"/>
            <a:ext cx="492027" cy="492027"/>
          </a:xfrm>
          <a:prstGeom prst="rect">
            <a:avLst/>
          </a:prstGeom>
          <a:noFill/>
          <a:extLst>
            <a:ext uri="{909E8E84-426E-40DD-AFC4-6F175D3DCCD1}">
              <a14:hiddenFill xmlns:a14="http://schemas.microsoft.com/office/drawing/2010/main">
                <a:solidFill>
                  <a:srgbClr val="FFFFFF"/>
                </a:solidFill>
              </a14:hiddenFill>
            </a:ext>
          </a:extLst>
        </p:spPr>
      </p:pic>
      <p:grpSp>
        <p:nvGrpSpPr>
          <p:cNvPr id="53" name="Group 52">
            <a:extLst>
              <a:ext uri="{FF2B5EF4-FFF2-40B4-BE49-F238E27FC236}">
                <a16:creationId xmlns:a16="http://schemas.microsoft.com/office/drawing/2014/main" id="{3015FD2F-BC18-2ADC-7040-1B2B197CB92C}"/>
              </a:ext>
            </a:extLst>
          </p:cNvPr>
          <p:cNvGrpSpPr/>
          <p:nvPr/>
        </p:nvGrpSpPr>
        <p:grpSpPr>
          <a:xfrm>
            <a:off x="6290679" y="4059705"/>
            <a:ext cx="884313" cy="835564"/>
            <a:chOff x="82041" y="5537341"/>
            <a:chExt cx="823686" cy="835564"/>
          </a:xfrm>
        </p:grpSpPr>
        <p:sp>
          <p:nvSpPr>
            <p:cNvPr id="54" name="TextBox 53">
              <a:extLst>
                <a:ext uri="{FF2B5EF4-FFF2-40B4-BE49-F238E27FC236}">
                  <a16:creationId xmlns:a16="http://schemas.microsoft.com/office/drawing/2014/main" id="{3B88B20E-9C48-8A34-B28B-A447C8E4033D}"/>
                </a:ext>
              </a:extLst>
            </p:cNvPr>
            <p:cNvSpPr txBox="1"/>
            <p:nvPr/>
          </p:nvSpPr>
          <p:spPr>
            <a:xfrm>
              <a:off x="82041" y="5537341"/>
              <a:ext cx="823686" cy="630942"/>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Up to</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672CB">
                      <a:lumMod val="40000"/>
                      <a:lumOff val="60000"/>
                    </a:srgbClr>
                  </a:solidFill>
                  <a:effectLst/>
                  <a:uLnTx/>
                  <a:uFillTx/>
                  <a:latin typeface="Arial"/>
                  <a:ea typeface="+mn-ea"/>
                  <a:cs typeface="+mn-cs"/>
                </a:rPr>
                <a:t>61%</a:t>
              </a:r>
            </a:p>
          </p:txBody>
        </p:sp>
        <p:sp>
          <p:nvSpPr>
            <p:cNvPr id="73" name="TextBox 72">
              <a:extLst>
                <a:ext uri="{FF2B5EF4-FFF2-40B4-BE49-F238E27FC236}">
                  <a16:creationId xmlns:a16="http://schemas.microsoft.com/office/drawing/2014/main" id="{24AC6DBC-BD97-634A-4CD0-1827C61742FD}"/>
                </a:ext>
              </a:extLst>
            </p:cNvPr>
            <p:cNvSpPr txBox="1"/>
            <p:nvPr/>
          </p:nvSpPr>
          <p:spPr>
            <a:xfrm>
              <a:off x="108826" y="6095906"/>
              <a:ext cx="770116" cy="2769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Lower total cost of ownership</a:t>
              </a:r>
              <a:r>
                <a:rPr kumimoji="0" lang="en-US" sz="900" b="0" i="0" u="none" strike="noStrike" kern="1200" cap="none" spc="0" normalizeH="0" baseline="30000" noProof="0">
                  <a:ln>
                    <a:noFill/>
                  </a:ln>
                  <a:solidFill>
                    <a:srgbClr val="FFFFFF"/>
                  </a:solidFill>
                  <a:effectLst/>
                  <a:uLnTx/>
                  <a:uFillTx/>
                  <a:latin typeface="Arial"/>
                  <a:ea typeface="+mn-ea"/>
                  <a:cs typeface="+mn-cs"/>
                </a:rPr>
                <a:t>16</a:t>
              </a:r>
              <a:endParaRPr kumimoji="0" lang="en-US" sz="900" b="0" i="0" u="none" strike="noStrike" kern="1200" cap="none" spc="0" normalizeH="0" baseline="0" noProof="0">
                <a:ln>
                  <a:noFill/>
                </a:ln>
                <a:solidFill>
                  <a:srgbClr val="FFFFFF"/>
                </a:solidFill>
                <a:effectLst/>
                <a:uLnTx/>
                <a:uFillTx/>
                <a:latin typeface="Arial"/>
                <a:ea typeface="+mn-ea"/>
                <a:cs typeface="+mn-cs"/>
              </a:endParaRPr>
            </a:p>
          </p:txBody>
        </p:sp>
      </p:grpSp>
      <p:sp>
        <p:nvSpPr>
          <p:cNvPr id="111" name="TextBox 110">
            <a:extLst>
              <a:ext uri="{FF2B5EF4-FFF2-40B4-BE49-F238E27FC236}">
                <a16:creationId xmlns:a16="http://schemas.microsoft.com/office/drawing/2014/main" id="{670BBA10-8F0D-AC6B-8103-AD5F86ACD03F}"/>
              </a:ext>
            </a:extLst>
          </p:cNvPr>
          <p:cNvSpPr txBox="1"/>
          <p:nvPr/>
        </p:nvSpPr>
        <p:spPr>
          <a:xfrm>
            <a:off x="4118615" y="539830"/>
            <a:ext cx="3973614" cy="347249"/>
          </a:xfrm>
          <a:prstGeom prst="roundRect">
            <a:avLst>
              <a:gd name="adj" fmla="val 13412"/>
            </a:avLst>
          </a:prstGeom>
          <a:solidFill>
            <a:schemeClr val="bg2">
              <a:alpha val="20000"/>
            </a:schemeClr>
          </a:solid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US" sz="1200" b="0" i="0" u="none" strike="noStrike" kern="1200" cap="none" spc="0" normalizeH="0" baseline="0" noProof="0">
                <a:ln>
                  <a:noFill/>
                </a:ln>
                <a:solidFill>
                  <a:srgbClr val="F4BB5E"/>
                </a:solidFill>
                <a:effectLst/>
                <a:uLnTx/>
                <a:uFillTx/>
                <a:latin typeface="Arial"/>
                <a:ea typeface="+mn-ea"/>
                <a:cs typeface="+mn-cs"/>
              </a:rPr>
              <a:t>Worlds most secure foundation for cyber resilience</a:t>
            </a:r>
            <a:r>
              <a:rPr kumimoji="0" lang="en-US" sz="900" b="0" i="0" u="none" strike="noStrike" kern="1200" cap="none" spc="0" normalizeH="0" baseline="30000" noProof="0">
                <a:ln>
                  <a:noFill/>
                </a:ln>
                <a:solidFill>
                  <a:srgbClr val="F4BB5E"/>
                </a:solidFill>
                <a:effectLst/>
                <a:uLnTx/>
                <a:uFillTx/>
                <a:latin typeface="Arial"/>
                <a:ea typeface="+mn-ea"/>
                <a:cs typeface="+mn-cs"/>
              </a:rPr>
              <a:t>15</a:t>
            </a:r>
            <a:endParaRPr kumimoji="0" lang="en-US" sz="1050" b="0" i="1" u="none" strike="noStrike" kern="1200" cap="none" spc="0" normalizeH="0" baseline="0" noProof="0">
              <a:ln>
                <a:noFill/>
              </a:ln>
              <a:solidFill>
                <a:srgbClr val="FFFFFF"/>
              </a:solidFill>
              <a:effectLst/>
              <a:uLnTx/>
              <a:uFillTx/>
              <a:latin typeface="Arial"/>
              <a:ea typeface="+mn-ea"/>
              <a:cs typeface="+mn-cs"/>
            </a:endParaRPr>
          </a:p>
        </p:txBody>
      </p:sp>
      <p:grpSp>
        <p:nvGrpSpPr>
          <p:cNvPr id="112" name="Group 111">
            <a:extLst>
              <a:ext uri="{FF2B5EF4-FFF2-40B4-BE49-F238E27FC236}">
                <a16:creationId xmlns:a16="http://schemas.microsoft.com/office/drawing/2014/main" id="{DFF9EF98-9242-8A76-679F-2ECD998595FC}"/>
              </a:ext>
            </a:extLst>
          </p:cNvPr>
          <p:cNvGrpSpPr/>
          <p:nvPr/>
        </p:nvGrpSpPr>
        <p:grpSpPr>
          <a:xfrm>
            <a:off x="6831139" y="5222477"/>
            <a:ext cx="1050716" cy="724955"/>
            <a:chOff x="308019" y="5616871"/>
            <a:chExt cx="976606" cy="724955"/>
          </a:xfrm>
        </p:grpSpPr>
        <p:sp>
          <p:nvSpPr>
            <p:cNvPr id="113" name="TextBox 112">
              <a:extLst>
                <a:ext uri="{FF2B5EF4-FFF2-40B4-BE49-F238E27FC236}">
                  <a16:creationId xmlns:a16="http://schemas.microsoft.com/office/drawing/2014/main" id="{E1D9704F-4627-A174-C7D4-C67E42737101}"/>
                </a:ext>
              </a:extLst>
            </p:cNvPr>
            <p:cNvSpPr txBox="1"/>
            <p:nvPr/>
          </p:nvSpPr>
          <p:spPr>
            <a:xfrm>
              <a:off x="308019" y="5616871"/>
              <a:ext cx="976606" cy="630942"/>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rial"/>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672CB">
                      <a:lumMod val="40000"/>
                      <a:lumOff val="60000"/>
                    </a:srgbClr>
                  </a:solidFill>
                  <a:effectLst/>
                  <a:uLnTx/>
                  <a:uFillTx/>
                  <a:latin typeface="Arial"/>
                  <a:ea typeface="+mn-ea"/>
                  <a:cs typeface="+mn-cs"/>
                </a:rPr>
                <a:t>#1</a:t>
              </a:r>
            </a:p>
          </p:txBody>
        </p:sp>
        <p:sp>
          <p:nvSpPr>
            <p:cNvPr id="114" name="TextBox 113">
              <a:extLst>
                <a:ext uri="{FF2B5EF4-FFF2-40B4-BE49-F238E27FC236}">
                  <a16:creationId xmlns:a16="http://schemas.microsoft.com/office/drawing/2014/main" id="{8621A25A-0A29-C869-E4A0-DA3E07B5253F}"/>
                </a:ext>
              </a:extLst>
            </p:cNvPr>
            <p:cNvSpPr txBox="1"/>
            <p:nvPr/>
          </p:nvSpPr>
          <p:spPr>
            <a:xfrm>
              <a:off x="326980" y="6203327"/>
              <a:ext cx="938686" cy="138499"/>
            </a:xfrm>
            <a:prstGeom prst="rect">
              <a:avLst/>
            </a:prstGeom>
            <a:noFill/>
          </p:spPr>
          <p:txBody>
            <a:bodyPr wrap="square" lIns="0" tIns="0" rIns="0" bIns="0" rtlCol="0" anchor="ct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In sustainability</a:t>
              </a:r>
              <a:r>
                <a:rPr kumimoji="0" lang="en-US" sz="900" b="0" i="0" u="none" strike="noStrike" kern="1200" cap="none" spc="0" normalizeH="0" baseline="30000" noProof="0">
                  <a:ln>
                    <a:noFill/>
                  </a:ln>
                  <a:solidFill>
                    <a:srgbClr val="FFFFFF"/>
                  </a:solidFill>
                  <a:effectLst/>
                  <a:uLnTx/>
                  <a:uFillTx/>
                  <a:latin typeface="Arial"/>
                  <a:ea typeface="+mn-ea"/>
                  <a:cs typeface="+mn-cs"/>
                </a:rPr>
                <a:t>17</a:t>
              </a:r>
              <a:endParaRPr kumimoji="0" lang="en-US" sz="900" b="0" i="0" u="none" strike="noStrike" kern="1200" cap="none" spc="0" normalizeH="0" baseline="0" noProof="0">
                <a:ln>
                  <a:noFill/>
                </a:ln>
                <a:solidFill>
                  <a:srgbClr val="FFFFFF"/>
                </a:solidFill>
                <a:effectLst/>
                <a:uLnTx/>
                <a:uFillTx/>
                <a:latin typeface="Arial"/>
                <a:ea typeface="+mn-ea"/>
                <a:cs typeface="+mn-cs"/>
              </a:endParaRPr>
            </a:p>
          </p:txBody>
        </p:sp>
      </p:grpSp>
    </p:spTree>
    <p:extLst>
      <p:ext uri="{BB962C8B-B14F-4D97-AF65-F5344CB8AC3E}">
        <p14:creationId xmlns:p14="http://schemas.microsoft.com/office/powerpoint/2010/main" val="278593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50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50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grpId="0" nodeType="withEffect">
                                  <p:stCondLst>
                                    <p:cond delay="50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grpId="0" nodeType="withEffect">
                                  <p:stCondLst>
                                    <p:cond delay="50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nodeType="withEffect">
                                  <p:stCondLst>
                                    <p:cond delay="50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nodeType="withEffect">
                                  <p:stCondLst>
                                    <p:cond delay="50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nodeType="withEffect">
                                  <p:stCondLst>
                                    <p:cond delay="500"/>
                                  </p:stCondLst>
                                  <p:childTnLst>
                                    <p:set>
                                      <p:cBhvr>
                                        <p:cTn id="22" dur="1" fill="hold">
                                          <p:stCondLst>
                                            <p:cond delay="0"/>
                                          </p:stCondLst>
                                        </p:cTn>
                                        <p:tgtEl>
                                          <p:spTgt spid="52"/>
                                        </p:tgtEl>
                                        <p:attrNameLst>
                                          <p:attrName>style.visibility</p:attrName>
                                        </p:attrNameLst>
                                      </p:cBhvr>
                                      <p:to>
                                        <p:strVal val="visible"/>
                                      </p:to>
                                    </p:set>
                                  </p:childTnLst>
                                </p:cTn>
                              </p:par>
                              <p:par>
                                <p:cTn id="23" presetID="1" presetClass="entr" presetSubtype="0" fill="hold" grpId="0" nodeType="withEffect" nodePh="1">
                                  <p:stCondLst>
                                    <p:cond delay="500"/>
                                  </p:stCondLst>
                                  <p:endCondLst>
                                    <p:cond evt="begin" delay="0">
                                      <p:tn val="23"/>
                                    </p:cond>
                                  </p:end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50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nodeType="withEffect">
                                  <p:stCondLst>
                                    <p:cond delay="50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3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7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7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9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07"/>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0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83"/>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9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53"/>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25"/>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75"/>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112"/>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3"/>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60"/>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86"/>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32"/>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68"/>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100"/>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01"/>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04"/>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3" grpId="0" animBg="1"/>
      <p:bldP spid="97" grpId="0"/>
      <p:bldP spid="12" grpId="0" animBg="1"/>
      <p:bldP spid="15" grpId="0" animBg="1"/>
      <p:bldP spid="2" grpId="0" animBg="1"/>
      <p:bldP spid="3" grpId="0" animBg="1"/>
      <p:bldP spid="4" grpId="0" animBg="1"/>
      <p:bldP spid="30" grpId="0"/>
      <p:bldP spid="60" grpId="0" animBg="1"/>
      <p:bldP spid="72" grpId="0" animBg="1"/>
      <p:bldP spid="175" grpId="0"/>
      <p:bldP spid="31" grpId="0"/>
      <p:bldP spid="47" grpId="0"/>
      <p:bldP spid="48" grpId="0"/>
      <p:bldP spid="49" grpId="0"/>
      <p:bldP spid="39" grpId="0" animBg="1"/>
      <p:bldP spid="40" grpId="0"/>
      <p:bldP spid="45" grpId="0" animBg="1"/>
      <p:bldP spid="46" grpId="0"/>
      <p:bldP spid="58" grpId="0"/>
      <p:bldP spid="59" grpId="0"/>
      <p:bldP spid="86" grpId="0"/>
      <p:bldP spid="98" grpId="0"/>
      <p:bldP spid="107" grpId="0"/>
      <p:bldP spid="108" grpId="0"/>
      <p:bldP spid="111"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2B4157">
            <a:alpha val="99000"/>
          </a:srgbClr>
        </a:solidFill>
        <a:effectLst/>
      </p:bgPr>
    </p:bg>
    <p:spTree>
      <p:nvGrpSpPr>
        <p:cNvPr id="1" name=""/>
        <p:cNvGrpSpPr/>
        <p:nvPr/>
      </p:nvGrpSpPr>
      <p:grpSpPr>
        <a:xfrm>
          <a:off x="0" y="0"/>
          <a:ext cx="0" cy="0"/>
          <a:chOff x="0" y="0"/>
          <a:chExt cx="0" cy="0"/>
        </a:xfrm>
      </p:grpSpPr>
      <p:pic>
        <p:nvPicPr>
          <p:cNvPr id="7" name="Picture 6" descr="A city skyline with tall buildings and trees&#10;&#10;Description automatically generated">
            <a:extLst>
              <a:ext uri="{FF2B5EF4-FFF2-40B4-BE49-F238E27FC236}">
                <a16:creationId xmlns:a16="http://schemas.microsoft.com/office/drawing/2014/main" id="{EE7D4F6B-B203-6C35-1001-386A3A395DF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12191998" cy="3319272"/>
          </a:xfrm>
          <a:prstGeom prst="rect">
            <a:avLst/>
          </a:prstGeom>
        </p:spPr>
      </p:pic>
      <p:sp>
        <p:nvSpPr>
          <p:cNvPr id="27" name="Title 26">
            <a:extLst>
              <a:ext uri="{FF2B5EF4-FFF2-40B4-BE49-F238E27FC236}">
                <a16:creationId xmlns:a16="http://schemas.microsoft.com/office/drawing/2014/main" id="{24553076-94A0-432A-452F-458836A71CD1}"/>
              </a:ext>
            </a:extLst>
          </p:cNvPr>
          <p:cNvSpPr>
            <a:spLocks noGrp="1"/>
          </p:cNvSpPr>
          <p:nvPr>
            <p:ph type="title"/>
          </p:nvPr>
        </p:nvSpPr>
        <p:spPr/>
        <p:txBody>
          <a:bodyPr/>
          <a:lstStyle/>
          <a:p>
            <a:r>
              <a:rPr lang="en-US"/>
              <a:t>RHB Bank Case Study</a:t>
            </a:r>
          </a:p>
        </p:txBody>
      </p:sp>
      <p:sp>
        <p:nvSpPr>
          <p:cNvPr id="15" name="Rectangle 14">
            <a:extLst>
              <a:ext uri="{FF2B5EF4-FFF2-40B4-BE49-F238E27FC236}">
                <a16:creationId xmlns:a16="http://schemas.microsoft.com/office/drawing/2014/main" id="{A578497A-0C9E-5BE3-C186-9DAB9ECE3E03}"/>
              </a:ext>
              <a:ext uri="{C183D7F6-B498-43B3-948B-1728B52AA6E4}">
                <adec:decorative xmlns:adec="http://schemas.microsoft.com/office/drawing/2017/decorative" val="1"/>
              </a:ext>
            </a:extLst>
          </p:cNvPr>
          <p:cNvSpPr/>
          <p:nvPr/>
        </p:nvSpPr>
        <p:spPr>
          <a:xfrm>
            <a:off x="0" y="1"/>
            <a:ext cx="9999579" cy="3319272"/>
          </a:xfrm>
          <a:prstGeom prst="rect">
            <a:avLst/>
          </a:prstGeom>
          <a:gradFill flip="none" rotWithShape="1">
            <a:gsLst>
              <a:gs pos="0">
                <a:srgbClr val="000000">
                  <a:alpha val="65000"/>
                </a:srgbClr>
              </a:gs>
              <a:gs pos="35000">
                <a:srgbClr val="000000">
                  <a:alpha val="50000"/>
                </a:srgbClr>
              </a:gs>
              <a:gs pos="50000">
                <a:srgbClr val="00000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1C9B2011-ADFB-A5C8-7285-CFE52271848F}"/>
              </a:ext>
              <a:ext uri="{C183D7F6-B498-43B3-948B-1728B52AA6E4}">
                <adec:decorative xmlns:adec="http://schemas.microsoft.com/office/drawing/2017/decorative" val="1"/>
              </a:ext>
            </a:extLst>
          </p:cNvPr>
          <p:cNvSpPr/>
          <p:nvPr/>
        </p:nvSpPr>
        <p:spPr>
          <a:xfrm>
            <a:off x="-1" y="0"/>
            <a:ext cx="12191997" cy="3319272"/>
          </a:xfrm>
          <a:prstGeom prst="rect">
            <a:avLst/>
          </a:prstGeom>
          <a:gradFill flip="none" rotWithShape="1">
            <a:gsLst>
              <a:gs pos="0">
                <a:schemeClr val="bg2">
                  <a:alpha val="65000"/>
                </a:schemeClr>
              </a:gs>
              <a:gs pos="32000">
                <a:schemeClr val="bg2">
                  <a:alpha val="50000"/>
                </a:schemeClr>
              </a:gs>
              <a:gs pos="90000">
                <a:schemeClr val="bg2">
                  <a:alpha val="3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 name="Text Placeholder 3">
            <a:extLst>
              <a:ext uri="{FF2B5EF4-FFF2-40B4-BE49-F238E27FC236}">
                <a16:creationId xmlns:a16="http://schemas.microsoft.com/office/drawing/2014/main" id="{F4A3B441-E7A6-CDEB-ED97-7AAC07551027}"/>
              </a:ext>
            </a:extLst>
          </p:cNvPr>
          <p:cNvSpPr>
            <a:spLocks noGrp="1"/>
          </p:cNvSpPr>
          <p:nvPr>
            <p:ph type="body" sz="quarter" idx="13"/>
          </p:nvPr>
        </p:nvSpPr>
        <p:spPr>
          <a:xfrm>
            <a:off x="381000" y="1524000"/>
            <a:ext cx="5715000" cy="1475592"/>
          </a:xfrm>
        </p:spPr>
        <p:txBody>
          <a:bodyPr/>
          <a:lstStyle/>
          <a:p>
            <a:r>
              <a:rPr lang="en-US">
                <a:latin typeface="+mj-lt"/>
              </a:rPr>
              <a:t>Creating a robust data protection and cyber resilience solution</a:t>
            </a:r>
          </a:p>
        </p:txBody>
      </p:sp>
      <p:sp>
        <p:nvSpPr>
          <p:cNvPr id="6" name="Text Placeholder 5">
            <a:extLst>
              <a:ext uri="{FF2B5EF4-FFF2-40B4-BE49-F238E27FC236}">
                <a16:creationId xmlns:a16="http://schemas.microsoft.com/office/drawing/2014/main" id="{EEF26F0C-F0CC-1227-8B26-1028FDE7D857}"/>
              </a:ext>
            </a:extLst>
          </p:cNvPr>
          <p:cNvSpPr>
            <a:spLocks noGrp="1"/>
          </p:cNvSpPr>
          <p:nvPr>
            <p:ph type="body" sz="quarter" idx="20"/>
          </p:nvPr>
        </p:nvSpPr>
        <p:spPr/>
        <p:txBody>
          <a:bodyPr/>
          <a:lstStyle/>
          <a:p>
            <a:pPr marL="6351" marR="0" lvl="1"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1544B1"/>
                </a:solidFill>
                <a:effectLst/>
                <a:uLnTx/>
                <a:uFillTx/>
                <a:latin typeface="Arial"/>
                <a:ea typeface="+mn-ea"/>
                <a:cs typeface="+mn-cs"/>
              </a:rPr>
              <a:t>More cost-effective</a:t>
            </a:r>
            <a:br>
              <a:rPr kumimoji="0" lang="en-US" sz="2400" b="0" i="0" u="none" strike="noStrike" kern="1200" cap="none" spc="0" normalizeH="0" baseline="0" noProof="0">
                <a:ln>
                  <a:noFill/>
                </a:ln>
                <a:solidFill>
                  <a:srgbClr val="1544B1"/>
                </a:solidFill>
                <a:effectLst/>
                <a:uLnTx/>
                <a:uFillTx/>
                <a:latin typeface="Arial"/>
                <a:ea typeface="+mn-ea"/>
                <a:cs typeface="+mn-cs"/>
              </a:rPr>
            </a:br>
            <a:r>
              <a:rPr lang="en-US" sz="1800" b="0" i="0" u="none" strike="noStrike" baseline="0">
                <a:solidFill>
                  <a:srgbClr val="424242"/>
                </a:solidFill>
                <a:latin typeface="ArialMT"/>
              </a:rPr>
              <a:t>and seamless than cloud</a:t>
            </a:r>
          </a:p>
          <a:p>
            <a:pPr marL="6351" marR="0" lvl="1"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i="0" u="none" strike="noStrike" baseline="0">
                <a:solidFill>
                  <a:srgbClr val="424242"/>
                </a:solidFill>
                <a:latin typeface="ArialMT"/>
              </a:rPr>
              <a:t>backup solutions</a:t>
            </a:r>
            <a:endParaRPr kumimoji="0" lang="en-US" sz="1600" b="0" i="0" u="none" strike="noStrike" kern="1200" cap="none" spc="0" normalizeH="0" baseline="0" noProof="0">
              <a:ln>
                <a:noFill/>
              </a:ln>
              <a:solidFill>
                <a:srgbClr val="000000"/>
              </a:solidFill>
              <a:effectLst/>
              <a:uLnTx/>
              <a:uFillTx/>
              <a:latin typeface="Arial"/>
              <a:ea typeface="+mn-ea"/>
              <a:cs typeface="+mn-cs"/>
            </a:endParaRPr>
          </a:p>
        </p:txBody>
      </p:sp>
      <p:sp>
        <p:nvSpPr>
          <p:cNvPr id="8" name="Text Placeholder 7">
            <a:extLst>
              <a:ext uri="{FF2B5EF4-FFF2-40B4-BE49-F238E27FC236}">
                <a16:creationId xmlns:a16="http://schemas.microsoft.com/office/drawing/2014/main" id="{4CD85D4B-4E13-FA48-FB20-780046234240}"/>
              </a:ext>
            </a:extLst>
          </p:cNvPr>
          <p:cNvSpPr>
            <a:spLocks noGrp="1"/>
          </p:cNvSpPr>
          <p:nvPr>
            <p:ph type="body" sz="quarter" idx="22"/>
          </p:nvPr>
        </p:nvSpPr>
        <p:spPr/>
        <p:txBody>
          <a:bodyPr/>
          <a:lstStyle/>
          <a:p>
            <a:pPr lvl="1"/>
            <a:r>
              <a:rPr lang="en-US" sz="2400">
                <a:solidFill>
                  <a:srgbClr val="1544B1"/>
                </a:solidFill>
              </a:rPr>
              <a:t>Protects and isolates</a:t>
            </a:r>
            <a:br>
              <a:rPr lang="en-US" sz="2400">
                <a:solidFill>
                  <a:srgbClr val="1544B1"/>
                </a:solidFill>
              </a:rPr>
            </a:br>
            <a:r>
              <a:rPr lang="en-US" sz="1800" b="0" i="0" u="none" strike="noStrike" baseline="0">
                <a:solidFill>
                  <a:srgbClr val="424242"/>
                </a:solidFill>
                <a:latin typeface="ArialMT"/>
              </a:rPr>
              <a:t>key customer and account</a:t>
            </a:r>
          </a:p>
          <a:p>
            <a:pPr lvl="1"/>
            <a:r>
              <a:rPr lang="en-US" sz="1800" b="0" i="0" u="none" strike="noStrike" baseline="0">
                <a:solidFill>
                  <a:srgbClr val="424242"/>
                </a:solidFill>
                <a:latin typeface="ArialMT"/>
              </a:rPr>
              <a:t>data against cyber threats</a:t>
            </a:r>
            <a:endParaRPr lang="en-US"/>
          </a:p>
        </p:txBody>
      </p:sp>
      <p:sp>
        <p:nvSpPr>
          <p:cNvPr id="9" name="Text Placeholder 8">
            <a:extLst>
              <a:ext uri="{FF2B5EF4-FFF2-40B4-BE49-F238E27FC236}">
                <a16:creationId xmlns:a16="http://schemas.microsoft.com/office/drawing/2014/main" id="{94E5C632-7A87-0B23-AE9F-D544D8D551BF}"/>
              </a:ext>
            </a:extLst>
          </p:cNvPr>
          <p:cNvSpPr>
            <a:spLocks noGrp="1"/>
          </p:cNvSpPr>
          <p:nvPr>
            <p:ph type="body" sz="quarter" idx="23"/>
          </p:nvPr>
        </p:nvSpPr>
        <p:spPr/>
        <p:txBody>
          <a:bodyPr lIns="182880" tIns="137160" rIns="182880" bIns="0" anchor="t"/>
          <a:lstStyle/>
          <a:p>
            <a:pPr lvl="1"/>
            <a:r>
              <a:rPr lang="en-US" sz="2400">
                <a:solidFill>
                  <a:srgbClr val="1544B1"/>
                </a:solidFill>
              </a:rPr>
              <a:t>Provides enterprise-level </a:t>
            </a:r>
            <a:r>
              <a:rPr lang="en-US" sz="1800" b="0" i="0" u="none" strike="noStrike" baseline="0">
                <a:solidFill>
                  <a:srgbClr val="424242"/>
                </a:solidFill>
                <a:latin typeface="ArialMT"/>
              </a:rPr>
              <a:t>data protection and</a:t>
            </a:r>
          </a:p>
          <a:p>
            <a:pPr lvl="1"/>
            <a:r>
              <a:rPr lang="en-US" sz="1800" b="0" i="0" u="none" strike="noStrike" baseline="0">
                <a:solidFill>
                  <a:srgbClr val="424242"/>
                </a:solidFill>
                <a:latin typeface="ArialMT"/>
              </a:rPr>
              <a:t>cyber resilience</a:t>
            </a:r>
            <a:endParaRPr lang="en-US"/>
          </a:p>
        </p:txBody>
      </p:sp>
      <p:sp>
        <p:nvSpPr>
          <p:cNvPr id="30" name="Rectangle 29">
            <a:extLst>
              <a:ext uri="{FF2B5EF4-FFF2-40B4-BE49-F238E27FC236}">
                <a16:creationId xmlns:a16="http://schemas.microsoft.com/office/drawing/2014/main" id="{002F1AC5-A7EC-E061-7D08-1CC8E8C238CB}"/>
              </a:ext>
              <a:ext uri="{C183D7F6-B498-43B3-948B-1728B52AA6E4}">
                <adec:decorative xmlns:adec="http://schemas.microsoft.com/office/drawing/2017/decorative" val="1"/>
              </a:ext>
            </a:extLst>
          </p:cNvPr>
          <p:cNvSpPr/>
          <p:nvPr/>
        </p:nvSpPr>
        <p:spPr>
          <a:xfrm>
            <a:off x="8092589" y="4745917"/>
            <a:ext cx="1148055" cy="27956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B0C78"/>
              </a:solidFill>
              <a:effectLst/>
              <a:uLnTx/>
              <a:uFillTx/>
              <a:latin typeface="Arial"/>
              <a:ea typeface="+mn-ea"/>
              <a:cs typeface="+mn-cs"/>
            </a:endParaRPr>
          </a:p>
        </p:txBody>
      </p:sp>
      <p:sp>
        <p:nvSpPr>
          <p:cNvPr id="17" name="Text Placeholder 150">
            <a:extLst>
              <a:ext uri="{FF2B5EF4-FFF2-40B4-BE49-F238E27FC236}">
                <a16:creationId xmlns:a16="http://schemas.microsoft.com/office/drawing/2014/main" id="{435A7028-9D14-8A40-529B-800A304E5D06}"/>
              </a:ext>
            </a:extLst>
          </p:cNvPr>
          <p:cNvSpPr txBox="1">
            <a:spLocks/>
          </p:cNvSpPr>
          <p:nvPr/>
        </p:nvSpPr>
        <p:spPr>
          <a:xfrm>
            <a:off x="1021080" y="4745917"/>
            <a:ext cx="6179819" cy="1705828"/>
          </a:xfrm>
          <a:prstGeom prst="rect">
            <a:avLst/>
          </a:prstGeom>
        </p:spPr>
        <p:txBody>
          <a:bodyPr lIns="0" tIns="0" rIns="0" bIns="0"/>
          <a:lstStyle>
            <a:lvl1pPr marL="0" indent="0" algn="l" defTabSz="914377" rtl="0" eaLnBrk="1" latinLnBrk="0" hangingPunct="1">
              <a:lnSpc>
                <a:spcPct val="100000"/>
              </a:lnSpc>
              <a:spcBef>
                <a:spcPts val="1000"/>
              </a:spcBef>
              <a:buFont typeface="Arial" panose="020B0604020202020204" pitchFamily="34" charset="0"/>
              <a:buNone/>
              <a:defRPr sz="1867" kern="1200">
                <a:solidFill>
                  <a:srgbClr val="FFFFFF"/>
                </a:solidFill>
                <a:latin typeface="+mn-lt"/>
                <a:ea typeface="+mn-ea"/>
                <a:cs typeface="+mn-cs"/>
              </a:defRPr>
            </a:lvl1pPr>
            <a:lvl2pPr marL="10584" indent="0" algn="l" defTabSz="914377" rtl="0" eaLnBrk="1" latinLnBrk="0" hangingPunct="1">
              <a:lnSpc>
                <a:spcPct val="100000"/>
              </a:lnSpc>
              <a:spcBef>
                <a:spcPts val="800"/>
              </a:spcBef>
              <a:buFont typeface="Arial" panose="020B0604020202020204" pitchFamily="34" charset="0"/>
              <a:buNone/>
              <a:tabLst/>
              <a:defRPr sz="1600" kern="1200">
                <a:solidFill>
                  <a:srgbClr val="9FDDFF"/>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67" b="0" i="0" u="none" strike="noStrike" kern="1200" cap="none" spc="0" normalizeH="0" baseline="0" noProof="0">
                <a:ln>
                  <a:noFill/>
                </a:ln>
                <a:solidFill>
                  <a:srgbClr val="FFFFFF"/>
                </a:solidFill>
                <a:effectLst/>
                <a:uLnTx/>
                <a:uFillTx/>
                <a:latin typeface="Arial"/>
                <a:ea typeface="+mn-ea"/>
                <a:cs typeface="+mn-cs"/>
              </a:rPr>
              <a:t>“We chose the Dell data protection portfolio because it allows us to meet shrinking backup windows while safeguarding against loss and cyber threats.”</a:t>
            </a:r>
          </a:p>
          <a:p>
            <a:pPr marL="10584" marR="0" lvl="1" indent="0" algn="l" defTabSz="914377"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1600" b="0" i="0" u="none" strike="noStrike" kern="1200" cap="none" spc="0" normalizeH="0" baseline="0" noProof="0" err="1">
                <a:ln>
                  <a:noFill/>
                </a:ln>
                <a:solidFill>
                  <a:srgbClr val="9FDDFF"/>
                </a:solidFill>
                <a:effectLst/>
                <a:uLnTx/>
                <a:uFillTx/>
                <a:latin typeface="Arial"/>
                <a:ea typeface="+mn-ea"/>
                <a:cs typeface="+mn-cs"/>
              </a:rPr>
              <a:t>Kaanthini</a:t>
            </a:r>
            <a:r>
              <a:rPr kumimoji="0" lang="en-US" sz="1600" b="0" i="0" u="none" strike="noStrike" kern="1200" cap="none" spc="0" normalizeH="0" baseline="0" noProof="0">
                <a:ln>
                  <a:noFill/>
                </a:ln>
                <a:solidFill>
                  <a:srgbClr val="9FDDFF"/>
                </a:solidFill>
                <a:effectLst/>
                <a:uLnTx/>
                <a:uFillTx/>
                <a:latin typeface="Arial"/>
                <a:ea typeface="+mn-ea"/>
                <a:cs typeface="+mn-cs"/>
              </a:rPr>
              <a:t> </a:t>
            </a:r>
            <a:r>
              <a:rPr kumimoji="0" lang="en-US" sz="1600" b="0" i="0" u="none" strike="noStrike" kern="1200" cap="none" spc="0" normalizeH="0" baseline="0" noProof="0" err="1">
                <a:ln>
                  <a:noFill/>
                </a:ln>
                <a:solidFill>
                  <a:srgbClr val="9FDDFF"/>
                </a:solidFill>
                <a:effectLst/>
                <a:uLnTx/>
                <a:uFillTx/>
                <a:latin typeface="Arial"/>
                <a:ea typeface="+mn-ea"/>
                <a:cs typeface="+mn-cs"/>
              </a:rPr>
              <a:t>Thedchanamoorthy</a:t>
            </a:r>
            <a:br>
              <a:rPr kumimoji="0" lang="en-US" sz="1600" b="0" i="0" u="none" strike="noStrike" kern="1200" cap="none" spc="0" normalizeH="0" baseline="0" noProof="0">
                <a:ln>
                  <a:noFill/>
                </a:ln>
                <a:solidFill>
                  <a:srgbClr val="9FDDFF"/>
                </a:solidFill>
                <a:effectLst/>
                <a:uLnTx/>
                <a:uFillTx/>
                <a:latin typeface="Arial"/>
                <a:ea typeface="+mn-ea"/>
                <a:cs typeface="+mn-cs"/>
              </a:rPr>
            </a:br>
            <a:r>
              <a:rPr kumimoji="0" lang="en-US" sz="1600" b="0" i="1" u="none" strike="noStrike" kern="1200" cap="none" spc="0" normalizeH="0" baseline="0" noProof="0">
                <a:ln>
                  <a:noFill/>
                </a:ln>
                <a:solidFill>
                  <a:srgbClr val="9FDDFF"/>
                </a:solidFill>
                <a:effectLst/>
                <a:uLnTx/>
                <a:uFillTx/>
                <a:latin typeface="Arial"/>
                <a:ea typeface="+mn-ea"/>
                <a:cs typeface="+mn-cs"/>
              </a:rPr>
              <a:t>Head of Database and Storage Management, RHB Banking Group</a:t>
            </a:r>
          </a:p>
        </p:txBody>
      </p:sp>
      <p:sp>
        <p:nvSpPr>
          <p:cNvPr id="3" name="TextBox 2">
            <a:extLst>
              <a:ext uri="{FF2B5EF4-FFF2-40B4-BE49-F238E27FC236}">
                <a16:creationId xmlns:a16="http://schemas.microsoft.com/office/drawing/2014/main" id="{746B800A-70FF-4412-2CF2-25CFD6C51443}"/>
              </a:ext>
            </a:extLst>
          </p:cNvPr>
          <p:cNvSpPr txBox="1"/>
          <p:nvPr/>
        </p:nvSpPr>
        <p:spPr>
          <a:xfrm>
            <a:off x="8159496" y="4745917"/>
            <a:ext cx="3651504" cy="205121"/>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800"/>
              </a:spcAft>
              <a:buClrTx/>
              <a:buSzTx/>
              <a:buFont typeface="Arial" panose="020B0604020202020204" pitchFamily="34" charset="0"/>
              <a:buNone/>
              <a:tabLst/>
              <a:defRPr/>
            </a:pPr>
            <a:r>
              <a:rPr kumimoji="0" lang="en-US" sz="1333" b="1" i="0" u="none" strike="noStrike" kern="1200" cap="none" spc="0" normalizeH="0" baseline="0" noProof="0">
                <a:ln>
                  <a:noFill/>
                </a:ln>
                <a:solidFill>
                  <a:srgbClr val="9FDDFF"/>
                </a:solidFill>
                <a:effectLst/>
                <a:uLnTx/>
                <a:uFillTx/>
                <a:latin typeface="Arial"/>
                <a:ea typeface="+mn-ea"/>
                <a:cs typeface="+mn-cs"/>
              </a:rPr>
              <a:t>Powered by:</a:t>
            </a:r>
          </a:p>
        </p:txBody>
      </p:sp>
      <p:sp>
        <p:nvSpPr>
          <p:cNvPr id="5" name="Text Placeholder 17">
            <a:extLst>
              <a:ext uri="{FF2B5EF4-FFF2-40B4-BE49-F238E27FC236}">
                <a16:creationId xmlns:a16="http://schemas.microsoft.com/office/drawing/2014/main" id="{71A97521-C43A-6B77-D6ED-D90093A1315C}"/>
              </a:ext>
            </a:extLst>
          </p:cNvPr>
          <p:cNvSpPr>
            <a:spLocks noGrp="1"/>
          </p:cNvSpPr>
          <p:nvPr>
            <p:ph type="body" sz="quarter" idx="25"/>
          </p:nvPr>
        </p:nvSpPr>
        <p:spPr>
          <a:xfrm>
            <a:off x="8153401" y="4951101"/>
            <a:ext cx="3651503" cy="1500644"/>
          </a:xfrm>
        </p:spPr>
        <p:txBody>
          <a:bodyPr/>
          <a:lstStyle/>
          <a:p>
            <a:r>
              <a:rPr lang="en-US"/>
              <a:t>Dell </a:t>
            </a:r>
            <a:r>
              <a:rPr lang="en-US" err="1"/>
              <a:t>PowerProtect</a:t>
            </a:r>
            <a:r>
              <a:rPr lang="en-US"/>
              <a:t> Data Domain</a:t>
            </a:r>
          </a:p>
          <a:p>
            <a:r>
              <a:rPr lang="en-US"/>
              <a:t>Dell </a:t>
            </a:r>
            <a:r>
              <a:rPr lang="en-US" err="1"/>
              <a:t>PowerProtect</a:t>
            </a:r>
            <a:r>
              <a:rPr lang="en-US"/>
              <a:t> Data Manager</a:t>
            </a:r>
          </a:p>
          <a:p>
            <a:r>
              <a:rPr lang="en-US"/>
              <a:t>Dell </a:t>
            </a:r>
            <a:r>
              <a:rPr lang="en-US" err="1"/>
              <a:t>PowerProtect</a:t>
            </a:r>
            <a:r>
              <a:rPr lang="en-US"/>
              <a:t> Cyber Recovery</a:t>
            </a:r>
          </a:p>
          <a:p>
            <a:r>
              <a:rPr lang="en-US"/>
              <a:t>Dell </a:t>
            </a:r>
            <a:r>
              <a:rPr lang="en-US" err="1"/>
              <a:t>ObjectScale</a:t>
            </a:r>
            <a:endParaRPr lang="en-US"/>
          </a:p>
          <a:p>
            <a:endParaRPr lang="it-IT"/>
          </a:p>
        </p:txBody>
      </p:sp>
      <p:pic>
        <p:nvPicPr>
          <p:cNvPr id="1026" name="Picture 2">
            <a:extLst>
              <a:ext uri="{FF2B5EF4-FFF2-40B4-BE49-F238E27FC236}">
                <a16:creationId xmlns:a16="http://schemas.microsoft.com/office/drawing/2014/main" id="{42B22385-92EB-E3F9-60F6-F38EFB9729B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44417" y="846775"/>
            <a:ext cx="1981200" cy="715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514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2B4157">
            <a:alpha val="99000"/>
          </a:srgbClr>
        </a:solidFill>
        <a:effectLst/>
      </p:bgPr>
    </p:bg>
    <p:spTree>
      <p:nvGrpSpPr>
        <p:cNvPr id="1" name="">
          <a:extLst>
            <a:ext uri="{FF2B5EF4-FFF2-40B4-BE49-F238E27FC236}">
              <a16:creationId xmlns:a16="http://schemas.microsoft.com/office/drawing/2014/main" id="{312D80EB-E501-3D71-DA8E-425C84AB33C7}"/>
            </a:ext>
          </a:extLst>
        </p:cNvPr>
        <p:cNvGrpSpPr/>
        <p:nvPr/>
      </p:nvGrpSpPr>
      <p:grpSpPr>
        <a:xfrm>
          <a:off x="0" y="0"/>
          <a:ext cx="0" cy="0"/>
          <a:chOff x="0" y="0"/>
          <a:chExt cx="0" cy="0"/>
        </a:xfrm>
      </p:grpSpPr>
      <p:pic>
        <p:nvPicPr>
          <p:cNvPr id="14" name="Picture 13" descr="A water tower in a parking lot&#10;&#10;Description automatically generated">
            <a:extLst>
              <a:ext uri="{FF2B5EF4-FFF2-40B4-BE49-F238E27FC236}">
                <a16:creationId xmlns:a16="http://schemas.microsoft.com/office/drawing/2014/main" id="{F274E972-AE58-FD79-560F-6DA4D0F0D129}"/>
              </a:ext>
            </a:extLst>
          </p:cNvPr>
          <p:cNvPicPr>
            <a:picLocks noChangeAspect="1"/>
          </p:cNvPicPr>
          <p:nvPr/>
        </p:nvPicPr>
        <p:blipFill>
          <a:blip r:embed="rId3">
            <a:extLst>
              <a:ext uri="{28A0092B-C50C-407E-A947-70E740481C1C}">
                <a14:useLocalDpi xmlns:a14="http://schemas.microsoft.com/office/drawing/2010/main" val="0"/>
              </a:ext>
            </a:extLst>
          </a:blip>
          <a:srcRect b="46331"/>
          <a:stretch/>
        </p:blipFill>
        <p:spPr>
          <a:xfrm>
            <a:off x="0" y="19811"/>
            <a:ext cx="12192000" cy="3659395"/>
          </a:xfrm>
          <a:prstGeom prst="rect">
            <a:avLst/>
          </a:prstGeom>
        </p:spPr>
      </p:pic>
      <p:sp>
        <p:nvSpPr>
          <p:cNvPr id="11" name="Rectangle 10">
            <a:extLst>
              <a:ext uri="{FF2B5EF4-FFF2-40B4-BE49-F238E27FC236}">
                <a16:creationId xmlns:a16="http://schemas.microsoft.com/office/drawing/2014/main" id="{5315E755-EE74-8FF8-FFEF-4C76191F995C}"/>
              </a:ext>
            </a:extLst>
          </p:cNvPr>
          <p:cNvSpPr/>
          <p:nvPr/>
        </p:nvSpPr>
        <p:spPr>
          <a:xfrm>
            <a:off x="0" y="3319"/>
            <a:ext cx="11658601" cy="3675887"/>
          </a:xfrm>
          <a:prstGeom prst="rect">
            <a:avLst/>
          </a:prstGeom>
          <a:gradFill>
            <a:gsLst>
              <a:gs pos="10000">
                <a:srgbClr val="00227F">
                  <a:alpha val="0"/>
                </a:srgbClr>
              </a:gs>
              <a:gs pos="72000">
                <a:schemeClr val="bg2">
                  <a:alpha val="86000"/>
                </a:schemeClr>
              </a:gs>
            </a:gsLst>
            <a:lin ang="108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ES" sz="1200" b="0" i="0" u="none" strike="noStrike" kern="1200" cap="none" spc="0" normalizeH="0" baseline="0" noProof="0">
              <a:ln>
                <a:noFill/>
              </a:ln>
              <a:solidFill>
                <a:srgbClr val="000000"/>
              </a:solidFill>
              <a:effectLst/>
              <a:uLnTx/>
              <a:uFillTx/>
              <a:latin typeface="Arial"/>
              <a:ea typeface="+mn-ea"/>
              <a:cs typeface="+mn-cs"/>
            </a:endParaRPr>
          </a:p>
        </p:txBody>
      </p:sp>
      <p:sp>
        <p:nvSpPr>
          <p:cNvPr id="4" name="Text Placeholder 3">
            <a:extLst>
              <a:ext uri="{FF2B5EF4-FFF2-40B4-BE49-F238E27FC236}">
                <a16:creationId xmlns:a16="http://schemas.microsoft.com/office/drawing/2014/main" id="{FDFCD277-D51D-F59B-2E2F-96666166F757}"/>
              </a:ext>
            </a:extLst>
          </p:cNvPr>
          <p:cNvSpPr>
            <a:spLocks noGrp="1"/>
          </p:cNvSpPr>
          <p:nvPr>
            <p:ph type="body" sz="quarter" idx="13"/>
          </p:nvPr>
        </p:nvSpPr>
        <p:spPr>
          <a:xfrm>
            <a:off x="380999" y="1321399"/>
            <a:ext cx="6934202" cy="1475592"/>
          </a:xfrm>
        </p:spPr>
        <p:txBody>
          <a:bodyPr/>
          <a:lstStyle/>
          <a:p>
            <a:r>
              <a:rPr lang="en-GB" sz="3200">
                <a:latin typeface="+mj-lt"/>
              </a:rPr>
              <a:t>Strengthening cyber resilience in mission-critical situations </a:t>
            </a:r>
            <a:endParaRPr lang="en-US" sz="3200">
              <a:latin typeface="+mj-lt"/>
            </a:endParaRPr>
          </a:p>
        </p:txBody>
      </p:sp>
      <p:sp>
        <p:nvSpPr>
          <p:cNvPr id="20" name="Text Placeholder 19">
            <a:extLst>
              <a:ext uri="{FF2B5EF4-FFF2-40B4-BE49-F238E27FC236}">
                <a16:creationId xmlns:a16="http://schemas.microsoft.com/office/drawing/2014/main" id="{BA2776BD-7B26-5858-C665-5BEE487ABBA8}"/>
              </a:ext>
            </a:extLst>
          </p:cNvPr>
          <p:cNvSpPr>
            <a:spLocks noGrp="1"/>
          </p:cNvSpPr>
          <p:nvPr>
            <p:ph type="body" sz="quarter" idx="20"/>
          </p:nvPr>
        </p:nvSpPr>
        <p:spPr/>
        <p:txBody>
          <a:bodyPr/>
          <a:lstStyle/>
          <a:p>
            <a:pPr>
              <a:lnSpc>
                <a:spcPct val="100000"/>
              </a:lnSpc>
            </a:pPr>
            <a:r>
              <a:rPr lang="en-US">
                <a:latin typeface="Arial" panose="020B0604020202020204" pitchFamily="34" charset="0"/>
                <a:cs typeface="Arial" panose="020B0604020202020204" pitchFamily="34" charset="0"/>
              </a:rPr>
              <a:t>Delivered</a:t>
            </a:r>
            <a:r>
              <a:rPr lang="en-US" sz="1600">
                <a:latin typeface="Arial Nova" panose="020B0504020202020204" pitchFamily="34" charset="0"/>
              </a:rPr>
              <a:t> </a:t>
            </a:r>
            <a:r>
              <a:rPr lang="en-US" sz="1800">
                <a:solidFill>
                  <a:schemeClr val="bg2"/>
                </a:solidFill>
              </a:rPr>
              <a:t>intelligent data protection, enhancing cyber resiliency.</a:t>
            </a:r>
            <a:endParaRPr lang="en-US"/>
          </a:p>
        </p:txBody>
      </p:sp>
      <p:sp>
        <p:nvSpPr>
          <p:cNvPr id="18" name="Text Placeholder 17">
            <a:extLst>
              <a:ext uri="{FF2B5EF4-FFF2-40B4-BE49-F238E27FC236}">
                <a16:creationId xmlns:a16="http://schemas.microsoft.com/office/drawing/2014/main" id="{134E2022-C0D6-31FE-FD8B-474F7DD753AB}"/>
              </a:ext>
            </a:extLst>
          </p:cNvPr>
          <p:cNvSpPr>
            <a:spLocks noGrp="1"/>
          </p:cNvSpPr>
          <p:nvPr>
            <p:ph type="body" sz="quarter" idx="22"/>
          </p:nvPr>
        </p:nvSpPr>
        <p:spPr/>
        <p:txBody>
          <a:bodyPr/>
          <a:lstStyle/>
          <a:p>
            <a:pPr>
              <a:lnSpc>
                <a:spcPct val="100000"/>
              </a:lnSpc>
            </a:pPr>
            <a:r>
              <a:rPr lang="en-US">
                <a:latin typeface="Arial" panose="020B0604020202020204" pitchFamily="34" charset="0"/>
                <a:cs typeface="Arial" panose="020B0604020202020204" pitchFamily="34" charset="0"/>
              </a:rPr>
              <a:t>Enabled</a:t>
            </a:r>
            <a:r>
              <a:rPr lang="en-US" sz="1600">
                <a:latin typeface="Arial Nova" panose="020B0504020202020204" pitchFamily="34" charset="0"/>
              </a:rPr>
              <a:t> </a:t>
            </a:r>
            <a:r>
              <a:rPr lang="en-GB" sz="1800">
                <a:solidFill>
                  <a:schemeClr val="bg2"/>
                </a:solidFill>
              </a:rPr>
              <a:t>proactive threat protection from natural disasters and cyberattacks.</a:t>
            </a:r>
            <a:endParaRPr lang="en-US" sz="1800">
              <a:solidFill>
                <a:schemeClr val="bg2"/>
              </a:solidFill>
            </a:endParaRPr>
          </a:p>
        </p:txBody>
      </p:sp>
      <p:sp>
        <p:nvSpPr>
          <p:cNvPr id="16" name="Text Placeholder 15">
            <a:extLst>
              <a:ext uri="{FF2B5EF4-FFF2-40B4-BE49-F238E27FC236}">
                <a16:creationId xmlns:a16="http://schemas.microsoft.com/office/drawing/2014/main" id="{7C7803B9-4B53-C618-7A60-6C47C7C8F74C}"/>
              </a:ext>
            </a:extLst>
          </p:cNvPr>
          <p:cNvSpPr>
            <a:spLocks noGrp="1"/>
          </p:cNvSpPr>
          <p:nvPr>
            <p:ph type="body" sz="quarter" idx="23"/>
          </p:nvPr>
        </p:nvSpPr>
        <p:spPr/>
        <p:txBody>
          <a:bodyPr/>
          <a:lstStyle/>
          <a:p>
            <a:pPr>
              <a:lnSpc>
                <a:spcPct val="100000"/>
              </a:lnSpc>
            </a:pPr>
            <a:r>
              <a:rPr lang="en-US">
                <a:latin typeface="Arial" panose="020B0604020202020204" pitchFamily="34" charset="0"/>
                <a:cs typeface="Arial" panose="020B0604020202020204" pitchFamily="34" charset="0"/>
              </a:rPr>
              <a:t>Accelerated</a:t>
            </a:r>
            <a:r>
              <a:rPr lang="en-US" sz="1600">
                <a:latin typeface="Arial" panose="020B0604020202020204" pitchFamily="34" charset="0"/>
                <a:cs typeface="Arial" panose="020B0604020202020204" pitchFamily="34" charset="0"/>
              </a:rPr>
              <a:t> </a:t>
            </a:r>
            <a:r>
              <a:rPr lang="en-GB" sz="1800">
                <a:solidFill>
                  <a:schemeClr val="bg2"/>
                </a:solidFill>
              </a:rPr>
              <a:t>backup windows from 20 hours to 4-5 hours.</a:t>
            </a:r>
            <a:endParaRPr lang="en-US" sz="1800">
              <a:solidFill>
                <a:schemeClr val="bg2"/>
              </a:solidFill>
            </a:endParaRPr>
          </a:p>
        </p:txBody>
      </p:sp>
      <p:sp>
        <p:nvSpPr>
          <p:cNvPr id="22" name="Text Placeholder 21">
            <a:extLst>
              <a:ext uri="{FF2B5EF4-FFF2-40B4-BE49-F238E27FC236}">
                <a16:creationId xmlns:a16="http://schemas.microsoft.com/office/drawing/2014/main" id="{EC320EF0-6E69-7B46-A28D-88A9481D6E6F}"/>
              </a:ext>
            </a:extLst>
          </p:cNvPr>
          <p:cNvSpPr>
            <a:spLocks noGrp="1"/>
          </p:cNvSpPr>
          <p:nvPr>
            <p:ph type="body" sz="quarter" idx="25"/>
          </p:nvPr>
        </p:nvSpPr>
        <p:spPr>
          <a:xfrm>
            <a:off x="8153402" y="4951101"/>
            <a:ext cx="3223160" cy="1500644"/>
          </a:xfrm>
        </p:spPr>
        <p:txBody>
          <a:bodyPr/>
          <a:lstStyle/>
          <a:p>
            <a:pPr>
              <a:lnSpc>
                <a:spcPct val="100000"/>
              </a:lnSpc>
            </a:pPr>
            <a:r>
              <a:rPr lang="en-GB">
                <a:solidFill>
                  <a:schemeClr val="bg1">
                    <a:lumMod val="20000"/>
                    <a:lumOff val="80000"/>
                  </a:schemeClr>
                </a:solidFill>
              </a:rPr>
              <a:t>Dell </a:t>
            </a:r>
            <a:r>
              <a:rPr lang="en-GB" err="1">
                <a:solidFill>
                  <a:schemeClr val="bg1">
                    <a:lumMod val="20000"/>
                    <a:lumOff val="80000"/>
                  </a:schemeClr>
                </a:solidFill>
              </a:rPr>
              <a:t>PowerProtect</a:t>
            </a:r>
            <a:r>
              <a:rPr lang="en-GB">
                <a:solidFill>
                  <a:schemeClr val="bg1">
                    <a:lumMod val="20000"/>
                    <a:lumOff val="80000"/>
                  </a:schemeClr>
                </a:solidFill>
              </a:rPr>
              <a:t> Data Manager</a:t>
            </a:r>
          </a:p>
          <a:p>
            <a:pPr>
              <a:lnSpc>
                <a:spcPct val="100000"/>
              </a:lnSpc>
            </a:pPr>
            <a:r>
              <a:rPr lang="en-GB">
                <a:solidFill>
                  <a:schemeClr val="bg1">
                    <a:lumMod val="20000"/>
                    <a:lumOff val="80000"/>
                  </a:schemeClr>
                </a:solidFill>
              </a:rPr>
              <a:t>Dell </a:t>
            </a:r>
            <a:r>
              <a:rPr lang="en-GB" err="1">
                <a:solidFill>
                  <a:schemeClr val="bg1">
                    <a:lumMod val="20000"/>
                    <a:lumOff val="80000"/>
                  </a:schemeClr>
                </a:solidFill>
              </a:rPr>
              <a:t>PowerProtect</a:t>
            </a:r>
            <a:r>
              <a:rPr lang="en-GB">
                <a:solidFill>
                  <a:schemeClr val="bg1">
                    <a:lumMod val="20000"/>
                    <a:lumOff val="80000"/>
                  </a:schemeClr>
                </a:solidFill>
              </a:rPr>
              <a:t> Cyber Recovery</a:t>
            </a:r>
          </a:p>
          <a:p>
            <a:pPr>
              <a:lnSpc>
                <a:spcPct val="100000"/>
              </a:lnSpc>
            </a:pPr>
            <a:r>
              <a:rPr lang="en-GB" err="1">
                <a:solidFill>
                  <a:schemeClr val="bg1">
                    <a:lumMod val="20000"/>
                    <a:lumOff val="80000"/>
                  </a:schemeClr>
                </a:solidFill>
              </a:rPr>
              <a:t>CyberSense</a:t>
            </a:r>
            <a:endParaRPr lang="en-US" sz="1400">
              <a:solidFill>
                <a:schemeClr val="bg1">
                  <a:lumMod val="20000"/>
                  <a:lumOff val="80000"/>
                </a:schemeClr>
              </a:solidFill>
              <a:cs typeface="Arial"/>
            </a:endParaRPr>
          </a:p>
        </p:txBody>
      </p:sp>
      <p:sp>
        <p:nvSpPr>
          <p:cNvPr id="10" name="Text Placeholder 9">
            <a:extLst>
              <a:ext uri="{FF2B5EF4-FFF2-40B4-BE49-F238E27FC236}">
                <a16:creationId xmlns:a16="http://schemas.microsoft.com/office/drawing/2014/main" id="{3DA5A955-6D0C-A489-4976-AD6E2685006D}"/>
              </a:ext>
            </a:extLst>
          </p:cNvPr>
          <p:cNvSpPr>
            <a:spLocks noGrp="1"/>
          </p:cNvSpPr>
          <p:nvPr>
            <p:ph type="body" sz="quarter" idx="26"/>
          </p:nvPr>
        </p:nvSpPr>
        <p:spPr/>
        <p:txBody>
          <a:bodyPr/>
          <a:lstStyle/>
          <a:p>
            <a:r>
              <a:rPr lang="en-GB" sz="1900">
                <a:solidFill>
                  <a:srgbClr val="E5F8FF"/>
                </a:solidFill>
              </a:rPr>
              <a:t>“By using </a:t>
            </a:r>
            <a:r>
              <a:rPr lang="en-GB" sz="1900" err="1">
                <a:solidFill>
                  <a:srgbClr val="E5F8FF"/>
                </a:solidFill>
              </a:rPr>
              <a:t>PowerProtect</a:t>
            </a:r>
            <a:r>
              <a:rPr lang="en-GB" sz="1900">
                <a:solidFill>
                  <a:srgbClr val="E5F8FF"/>
                </a:solidFill>
              </a:rPr>
              <a:t> Data Manager, we were able to reduce our exchange backups from 4 hours to 20 minutes and overall reduce our backup windows significantly.”</a:t>
            </a:r>
            <a:endParaRPr lang="en-GB"/>
          </a:p>
          <a:p>
            <a:pPr marL="10160" lvl="1"/>
            <a:r>
              <a:rPr lang="en-GB"/>
              <a:t>Matthew </a:t>
            </a:r>
            <a:r>
              <a:rPr lang="en-GB" err="1"/>
              <a:t>Suire</a:t>
            </a:r>
            <a:endParaRPr lang="en-GB"/>
          </a:p>
          <a:p>
            <a:pPr marL="10160" lvl="1"/>
            <a:r>
              <a:rPr lang="en-GB" i="1"/>
              <a:t>Network Engineering and Operations Supervisor, Lafayette Utilities System</a:t>
            </a:r>
            <a:endParaRPr lang="en-US" i="1"/>
          </a:p>
        </p:txBody>
      </p:sp>
      <p:pic>
        <p:nvPicPr>
          <p:cNvPr id="29" name="Picture Placeholder 28" descr="A blue and red logo&#10;&#10;Description automatically generated">
            <a:extLst>
              <a:ext uri="{FF2B5EF4-FFF2-40B4-BE49-F238E27FC236}">
                <a16:creationId xmlns:a16="http://schemas.microsoft.com/office/drawing/2014/main" id="{0ACD4570-DAD0-C301-D79B-F3AAB046345E}"/>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7641" r="-8806"/>
          <a:stretch/>
        </p:blipFill>
        <p:spPr>
          <a:xfrm>
            <a:off x="693420" y="588596"/>
            <a:ext cx="1523999" cy="651608"/>
          </a:xfrm>
        </p:spPr>
      </p:pic>
    </p:spTree>
    <p:extLst>
      <p:ext uri="{BB962C8B-B14F-4D97-AF65-F5344CB8AC3E}">
        <p14:creationId xmlns:p14="http://schemas.microsoft.com/office/powerpoint/2010/main" val="4017683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accent1">
            <a:lumMod val="25000"/>
            <a:lumOff val="75000"/>
          </a:schemeClr>
        </a:solidFill>
        <a:effectLst/>
      </p:bgPr>
    </p:bg>
    <p:spTree>
      <p:nvGrpSpPr>
        <p:cNvPr id="1" name="">
          <a:extLst>
            <a:ext uri="{FF2B5EF4-FFF2-40B4-BE49-F238E27FC236}">
              <a16:creationId xmlns:a16="http://schemas.microsoft.com/office/drawing/2014/main" id="{0177D8D7-2B36-472C-E384-F1EB18557C6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B1558E1-2830-C090-0223-AEB3EA49E74F}"/>
              </a:ext>
            </a:extLst>
          </p:cNvPr>
          <p:cNvSpPr/>
          <p:nvPr/>
        </p:nvSpPr>
        <p:spPr>
          <a:xfrm rot="5400000">
            <a:off x="4851400" y="-4305299"/>
            <a:ext cx="2489200" cy="12192003"/>
          </a:xfrm>
          <a:prstGeom prst="rect">
            <a:avLst/>
          </a:prstGeom>
          <a:solidFill>
            <a:schemeClr val="accent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nvGrpSpPr>
          <p:cNvPr id="16" name="Group 15">
            <a:extLst>
              <a:ext uri="{FF2B5EF4-FFF2-40B4-BE49-F238E27FC236}">
                <a16:creationId xmlns:a16="http://schemas.microsoft.com/office/drawing/2014/main" id="{59B66DAA-DBB4-F8B3-321F-BB35E4F77DE9}"/>
              </a:ext>
            </a:extLst>
          </p:cNvPr>
          <p:cNvGrpSpPr/>
          <p:nvPr/>
        </p:nvGrpSpPr>
        <p:grpSpPr>
          <a:xfrm>
            <a:off x="2554670" y="3528878"/>
            <a:ext cx="7353298" cy="2339102"/>
            <a:chOff x="90828" y="4050368"/>
            <a:chExt cx="9283249" cy="2339102"/>
          </a:xfrm>
        </p:grpSpPr>
        <p:sp>
          <p:nvSpPr>
            <p:cNvPr id="7" name="Title 2">
              <a:extLst>
                <a:ext uri="{FF2B5EF4-FFF2-40B4-BE49-F238E27FC236}">
                  <a16:creationId xmlns:a16="http://schemas.microsoft.com/office/drawing/2014/main" id="{9250252A-5DA4-8B12-D357-3F53CFAEDEBB}"/>
                </a:ext>
              </a:extLst>
            </p:cNvPr>
            <p:cNvSpPr txBox="1">
              <a:spLocks/>
            </p:cNvSpPr>
            <p:nvPr/>
          </p:nvSpPr>
          <p:spPr>
            <a:xfrm>
              <a:off x="90828" y="4050368"/>
              <a:ext cx="9283249" cy="1107996"/>
            </a:xfrm>
            <a:prstGeom prst="rect">
              <a:avLst/>
            </a:prstGeom>
          </p:spPr>
          <p:txBody>
            <a:bodyPr wrap="square" lIns="0" tIns="0" rIns="0" bIns="0">
              <a:spAutoFit/>
            </a:bodyPr>
            <a:lstStyle>
              <a:lvl1pPr algn="l" defTabSz="914400" rtl="0" eaLnBrk="1" latinLnBrk="0" hangingPunct="1">
                <a:lnSpc>
                  <a:spcPct val="90000"/>
                </a:lnSpc>
                <a:spcBef>
                  <a:spcPct val="0"/>
                </a:spcBef>
                <a:buNone/>
                <a:defRPr sz="3200" kern="1200">
                  <a:solidFill>
                    <a:schemeClr val="bg1"/>
                  </a:solidFill>
                  <a:latin typeface="Arial Nova Light" panose="020B03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u="none" strike="noStrike" kern="1200" cap="none" spc="0" normalizeH="0" baseline="0" noProof="0">
                  <a:ln>
                    <a:noFill/>
                  </a:ln>
                  <a:solidFill>
                    <a:srgbClr val="000000"/>
                  </a:solidFill>
                  <a:effectLst/>
                  <a:uLnTx/>
                  <a:uFillTx/>
                  <a:latin typeface="Arial Nova Light" panose="020B0304020202020204" pitchFamily="34" charset="0"/>
                  <a:ea typeface="+mj-ea"/>
                  <a:cs typeface="+mj-cs"/>
                </a:rPr>
                <a:t>Dell AIOps</a:t>
              </a:r>
            </a:p>
          </p:txBody>
        </p:sp>
        <p:sp>
          <p:nvSpPr>
            <p:cNvPr id="8" name="Subtitle 3">
              <a:extLst>
                <a:ext uri="{FF2B5EF4-FFF2-40B4-BE49-F238E27FC236}">
                  <a16:creationId xmlns:a16="http://schemas.microsoft.com/office/drawing/2014/main" id="{03C8BDE1-7CD0-6FDF-A4BE-56DBD0315026}"/>
                </a:ext>
              </a:extLst>
            </p:cNvPr>
            <p:cNvSpPr txBox="1">
              <a:spLocks/>
            </p:cNvSpPr>
            <p:nvPr/>
          </p:nvSpPr>
          <p:spPr>
            <a:xfrm>
              <a:off x="267192" y="5158364"/>
              <a:ext cx="8930520" cy="1231106"/>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600" kern="1200">
                  <a:solidFill>
                    <a:schemeClr val="bg2"/>
                  </a:solidFill>
                  <a:latin typeface="Arial" panose="020B0604020202020204" pitchFamily="34" charset="0"/>
                  <a:ea typeface="+mn-ea"/>
                  <a:cs typeface="Arial" panose="020B0604020202020204" pitchFamily="34" charset="0"/>
                </a:defRPr>
              </a:lvl1pPr>
              <a:lvl2pPr marL="457189"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1D2C3B"/>
                  </a:solidFill>
                  <a:effectLst/>
                  <a:uLnTx/>
                  <a:uFillTx/>
                  <a:latin typeface="Arial" panose="020B0604020202020204" pitchFamily="34" charset="0"/>
                  <a:ea typeface="+mn-ea"/>
                  <a:cs typeface="Arial" panose="020B0604020202020204" pitchFamily="34" charset="0"/>
                </a:rPr>
                <a:t>Proactive AI insights, seamless infrastructure reliability </a:t>
              </a:r>
            </a:p>
          </p:txBody>
        </p:sp>
      </p:grpSp>
      <p:grpSp>
        <p:nvGrpSpPr>
          <p:cNvPr id="24" name="Group 23">
            <a:extLst>
              <a:ext uri="{FF2B5EF4-FFF2-40B4-BE49-F238E27FC236}">
                <a16:creationId xmlns:a16="http://schemas.microsoft.com/office/drawing/2014/main" id="{A7FA4D0C-059F-3489-69D0-BADE9181CF52}"/>
              </a:ext>
            </a:extLst>
          </p:cNvPr>
          <p:cNvGrpSpPr/>
          <p:nvPr/>
        </p:nvGrpSpPr>
        <p:grpSpPr>
          <a:xfrm>
            <a:off x="3905606" y="336262"/>
            <a:ext cx="4651429" cy="2908879"/>
            <a:chOff x="4203537" y="524607"/>
            <a:chExt cx="3955179" cy="2473463"/>
          </a:xfrm>
        </p:grpSpPr>
        <p:grpSp>
          <p:nvGrpSpPr>
            <p:cNvPr id="11" name="Group 10">
              <a:extLst>
                <a:ext uri="{FF2B5EF4-FFF2-40B4-BE49-F238E27FC236}">
                  <a16:creationId xmlns:a16="http://schemas.microsoft.com/office/drawing/2014/main" id="{4BF6F8A2-8A6E-9FCE-0773-7958AC420610}"/>
                </a:ext>
              </a:extLst>
            </p:cNvPr>
            <p:cNvGrpSpPr/>
            <p:nvPr/>
          </p:nvGrpSpPr>
          <p:grpSpPr>
            <a:xfrm>
              <a:off x="4203537" y="524607"/>
              <a:ext cx="3784926" cy="2427083"/>
              <a:chOff x="5429271" y="4379056"/>
              <a:chExt cx="2994527" cy="1920240"/>
            </a:xfrm>
          </p:grpSpPr>
          <p:grpSp>
            <p:nvGrpSpPr>
              <p:cNvPr id="12" name="Group 11">
                <a:extLst>
                  <a:ext uri="{FF2B5EF4-FFF2-40B4-BE49-F238E27FC236}">
                    <a16:creationId xmlns:a16="http://schemas.microsoft.com/office/drawing/2014/main" id="{9DDDFD40-E5DA-C9B8-FBA1-3CA41CD89FDC}"/>
                  </a:ext>
                </a:extLst>
              </p:cNvPr>
              <p:cNvGrpSpPr/>
              <p:nvPr/>
            </p:nvGrpSpPr>
            <p:grpSpPr>
              <a:xfrm>
                <a:off x="5715563" y="4469537"/>
                <a:ext cx="2430521" cy="1382816"/>
                <a:chOff x="5814848" y="4465024"/>
                <a:chExt cx="2243836" cy="1276604"/>
              </a:xfrm>
            </p:grpSpPr>
            <p:pic>
              <p:nvPicPr>
                <p:cNvPr id="14" name="Picture 13">
                  <a:extLst>
                    <a:ext uri="{FF2B5EF4-FFF2-40B4-BE49-F238E27FC236}">
                      <a16:creationId xmlns:a16="http://schemas.microsoft.com/office/drawing/2014/main" id="{66984144-08FE-538C-85CE-9BA16AC0A07E}"/>
                    </a:ext>
                  </a:extLst>
                </p:cNvPr>
                <p:cNvPicPr>
                  <a:picLocks noChangeAspect="1"/>
                </p:cNvPicPr>
                <p:nvPr/>
              </p:nvPicPr>
              <p:blipFill>
                <a:blip r:embed="rId2"/>
                <a:stretch>
                  <a:fillRect/>
                </a:stretch>
              </p:blipFill>
              <p:spPr>
                <a:xfrm>
                  <a:off x="5814848" y="4465024"/>
                  <a:ext cx="2243836" cy="1276604"/>
                </a:xfrm>
                <a:prstGeom prst="rect">
                  <a:avLst/>
                </a:prstGeom>
                <a:ln>
                  <a:noFill/>
                </a:ln>
                <a:effectLst>
                  <a:outerShdw blurRad="190500" algn="tl" rotWithShape="0">
                    <a:srgbClr val="000000">
                      <a:alpha val="70000"/>
                    </a:srgbClr>
                  </a:outerShdw>
                  <a:reflection blurRad="6350" stA="20000" endPos="55000" dir="5400000" sy="-100000" algn="bl" rotWithShape="0"/>
                </a:effectLst>
              </p:spPr>
            </p:pic>
            <p:sp>
              <p:nvSpPr>
                <p:cNvPr id="15" name="Rectangle 14">
                  <a:extLst>
                    <a:ext uri="{FF2B5EF4-FFF2-40B4-BE49-F238E27FC236}">
                      <a16:creationId xmlns:a16="http://schemas.microsoft.com/office/drawing/2014/main" id="{019A7E5F-B603-B302-4BE1-AA32C4552C43}"/>
                    </a:ext>
                  </a:extLst>
                </p:cNvPr>
                <p:cNvSpPr/>
                <p:nvPr/>
              </p:nvSpPr>
              <p:spPr>
                <a:xfrm>
                  <a:off x="5837895" y="4481082"/>
                  <a:ext cx="1025137" cy="4581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a:ln>
                        <a:noFill/>
                      </a:ln>
                      <a:solidFill>
                        <a:srgbClr val="0672CB"/>
                      </a:solidFill>
                      <a:effectLst/>
                      <a:uLnTx/>
                      <a:uFillTx/>
                      <a:latin typeface="Arial"/>
                      <a:ea typeface="+mn-ea"/>
                      <a:cs typeface="+mn-cs"/>
                    </a:rPr>
                    <a:t>Dell AIOps </a:t>
                  </a:r>
                </a:p>
              </p:txBody>
            </p:sp>
          </p:grpSp>
          <p:pic>
            <p:nvPicPr>
              <p:cNvPr id="13" name="Picture 12" descr="A computer with a black screen&#10;&#10;AI-generated content may be incorrect.">
                <a:extLst>
                  <a:ext uri="{FF2B5EF4-FFF2-40B4-BE49-F238E27FC236}">
                    <a16:creationId xmlns:a16="http://schemas.microsoft.com/office/drawing/2014/main" id="{BA3CDE2D-194D-717C-757B-0D7FB75D45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271" y="4379056"/>
                <a:ext cx="2994527" cy="1920240"/>
              </a:xfrm>
              <a:prstGeom prst="rect">
                <a:avLst/>
              </a:prstGeom>
              <a:ln>
                <a:noFill/>
              </a:ln>
              <a:effectLst>
                <a:outerShdw blurRad="190500" algn="tl" rotWithShape="0">
                  <a:srgbClr val="000000">
                    <a:alpha val="70000"/>
                  </a:srgbClr>
                </a:outerShdw>
                <a:reflection blurRad="6350" stA="20000" endPos="55000" dir="5400000" sy="-100000" algn="bl" rotWithShape="0"/>
              </a:effectLst>
            </p:spPr>
          </p:pic>
        </p:grpSp>
        <p:grpSp>
          <p:nvGrpSpPr>
            <p:cNvPr id="17" name="Group 16">
              <a:extLst>
                <a:ext uri="{FF2B5EF4-FFF2-40B4-BE49-F238E27FC236}">
                  <a16:creationId xmlns:a16="http://schemas.microsoft.com/office/drawing/2014/main" id="{0C08ADC7-12A2-057F-92E0-7129081DDB35}"/>
                </a:ext>
              </a:extLst>
            </p:cNvPr>
            <p:cNvGrpSpPr/>
            <p:nvPr/>
          </p:nvGrpSpPr>
          <p:grpSpPr>
            <a:xfrm>
              <a:off x="7150891" y="1169270"/>
              <a:ext cx="1007825" cy="1828800"/>
              <a:chOff x="7171780" y="2098301"/>
              <a:chExt cx="1007825" cy="1828800"/>
            </a:xfrm>
          </p:grpSpPr>
          <p:grpSp>
            <p:nvGrpSpPr>
              <p:cNvPr id="20" name="Group 19">
                <a:extLst>
                  <a:ext uri="{FF2B5EF4-FFF2-40B4-BE49-F238E27FC236}">
                    <a16:creationId xmlns:a16="http://schemas.microsoft.com/office/drawing/2014/main" id="{BD871006-A983-4FC3-191F-72D2555FF93E}"/>
                  </a:ext>
                </a:extLst>
              </p:cNvPr>
              <p:cNvGrpSpPr/>
              <p:nvPr/>
            </p:nvGrpSpPr>
            <p:grpSpPr>
              <a:xfrm>
                <a:off x="7171780" y="2098301"/>
                <a:ext cx="1007825" cy="1828800"/>
                <a:chOff x="3059906" y="3115838"/>
                <a:chExt cx="728398" cy="1319838"/>
              </a:xfrm>
            </p:grpSpPr>
            <p:pic>
              <p:nvPicPr>
                <p:cNvPr id="22" name="Picture 21">
                  <a:extLst>
                    <a:ext uri="{FF2B5EF4-FFF2-40B4-BE49-F238E27FC236}">
                      <a16:creationId xmlns:a16="http://schemas.microsoft.com/office/drawing/2014/main" id="{23BD8C72-14EE-AFCF-FC38-6886B60A610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837" b="93745" l="4219" r="46250">
                              <a14:foregroundMark x1="16719" y1="8007" x2="16719" y2="8007"/>
                              <a14:foregroundMark x1="33750" y1="6589" x2="33750" y2="6589"/>
                              <a14:foregroundMark x1="33203" y1="93745" x2="33203" y2="93745"/>
                              <a14:foregroundMark x1="45469" y1="93328" x2="45469" y2="93328"/>
                              <a14:foregroundMark x1="37891" y1="3837" x2="37891" y2="3837"/>
                              <a14:foregroundMark x1="33359" y1="3837" x2="33359" y2="3837"/>
                              <a14:foregroundMark x1="28672" y1="4170" x2="28672" y2="4170"/>
                              <a14:foregroundMark x1="4375" y1="37114" x2="4375" y2="37114"/>
                              <a14:foregroundMark x1="4375" y1="42619" x2="4375" y2="42619"/>
                              <a14:foregroundMark x1="43516" y1="4837" x2="43516" y2="4837"/>
                              <a14:foregroundMark x1="5547" y1="5588" x2="5547" y2="5588"/>
                              <a14:foregroundMark x1="4219" y1="44621" x2="4219" y2="44621"/>
                              <a14:foregroundMark x1="4453" y1="60384" x2="4453" y2="60384"/>
                              <a14:foregroundMark x1="4219" y1="63970" x2="4219" y2="63970"/>
                              <a14:foregroundMark x1="4375" y1="66639" x2="4375" y2="66639"/>
                              <a14:foregroundMark x1="4219" y1="14512" x2="4219" y2="14512"/>
                              <a14:foregroundMark x1="44375" y1="5338" x2="44375" y2="5338"/>
                              <a14:foregroundMark x1="46250" y1="9341" x2="46250" y2="9341"/>
                            </a14:backgroundRemoval>
                          </a14:imgEffect>
                        </a14:imgLayer>
                      </a14:imgProps>
                    </a:ext>
                  </a:extLst>
                </a:blip>
                <a:srcRect r="51428" b="3489"/>
                <a:stretch>
                  <a:fillRect/>
                </a:stretch>
              </p:blipFill>
              <p:spPr>
                <a:xfrm>
                  <a:off x="3059906" y="3115838"/>
                  <a:ext cx="728398" cy="1319838"/>
                </a:xfrm>
                <a:prstGeom prst="rect">
                  <a:avLst/>
                </a:prstGeom>
                <a:ln>
                  <a:noFill/>
                </a:ln>
                <a:effectLst>
                  <a:outerShdw blurRad="190500" algn="tl" rotWithShape="0">
                    <a:srgbClr val="000000">
                      <a:alpha val="70000"/>
                    </a:srgbClr>
                  </a:outerShdw>
                  <a:reflection blurRad="6350" stA="20000" endPos="55000" dir="5400000" sy="-100000" algn="bl" rotWithShape="0"/>
                </a:effectLst>
              </p:spPr>
            </p:pic>
            <p:pic>
              <p:nvPicPr>
                <p:cNvPr id="23" name="1D85DDA7-1190-4C34-A51B-F2C8E85E2C09">
                  <a:extLst>
                    <a:ext uri="{FF2B5EF4-FFF2-40B4-BE49-F238E27FC236}">
                      <a16:creationId xmlns:a16="http://schemas.microsoft.com/office/drawing/2014/main" id="{06A63E89-FCB9-3679-B0FC-13DA195AB7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9406" y="3237735"/>
                  <a:ext cx="601239" cy="1068929"/>
                </a:xfrm>
                <a:prstGeom prst="rect">
                  <a:avLst/>
                </a:prstGeom>
                <a:ln>
                  <a:noFill/>
                </a:ln>
                <a:effectLst>
                  <a:outerShdw blurRad="190500" algn="tl" rotWithShape="0">
                    <a:srgbClr val="000000">
                      <a:alpha val="70000"/>
                    </a:srgbClr>
                  </a:outerShdw>
                  <a:reflection blurRad="6350" stA="20000" endPos="550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Rectangle 18">
                <a:extLst>
                  <a:ext uri="{FF2B5EF4-FFF2-40B4-BE49-F238E27FC236}">
                    <a16:creationId xmlns:a16="http://schemas.microsoft.com/office/drawing/2014/main" id="{CA5287B6-C9FB-9558-69B7-F3CECF0C7D9A}"/>
                  </a:ext>
                </a:extLst>
              </p:cNvPr>
              <p:cNvSpPr/>
              <p:nvPr/>
            </p:nvSpPr>
            <p:spPr>
              <a:xfrm>
                <a:off x="7360730" y="2426322"/>
                <a:ext cx="335470" cy="9871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grpSp>
      <p:pic>
        <p:nvPicPr>
          <p:cNvPr id="4" name="Picture 3">
            <a:extLst>
              <a:ext uri="{FF2B5EF4-FFF2-40B4-BE49-F238E27FC236}">
                <a16:creationId xmlns:a16="http://schemas.microsoft.com/office/drawing/2014/main" id="{61E5BA97-4601-2E1E-921F-2FCE3190E45D}"/>
              </a:ext>
            </a:extLst>
          </p:cNvPr>
          <p:cNvPicPr>
            <a:picLocks noChangeAspect="1"/>
          </p:cNvPicPr>
          <p:nvPr/>
        </p:nvPicPr>
        <p:blipFill>
          <a:blip r:embed="rId7"/>
          <a:stretch>
            <a:fillRect/>
          </a:stretch>
        </p:blipFill>
        <p:spPr>
          <a:xfrm>
            <a:off x="7846855" y="1333563"/>
            <a:ext cx="394523" cy="116091"/>
          </a:xfrm>
          <a:prstGeom prst="rect">
            <a:avLst/>
          </a:prstGeom>
        </p:spPr>
      </p:pic>
    </p:spTree>
    <p:extLst>
      <p:ext uri="{BB962C8B-B14F-4D97-AF65-F5344CB8AC3E}">
        <p14:creationId xmlns:p14="http://schemas.microsoft.com/office/powerpoint/2010/main" val="41954221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65D0D94-4237-FB6F-BDAC-3364A5E42FB4}"/>
            </a:ext>
          </a:extLst>
        </p:cNvPr>
        <p:cNvGrpSpPr/>
        <p:nvPr/>
      </p:nvGrpSpPr>
      <p:grpSpPr>
        <a:xfrm>
          <a:off x="0" y="0"/>
          <a:ext cx="0" cy="0"/>
          <a:chOff x="0" y="0"/>
          <a:chExt cx="0" cy="0"/>
        </a:xfrm>
      </p:grpSpPr>
      <p:sp>
        <p:nvSpPr>
          <p:cNvPr id="8" name="Content Placeholder 9">
            <a:extLst>
              <a:ext uri="{FF2B5EF4-FFF2-40B4-BE49-F238E27FC236}">
                <a16:creationId xmlns:a16="http://schemas.microsoft.com/office/drawing/2014/main" id="{A8D84195-219B-7784-D97B-BF697799E3A3}"/>
              </a:ext>
            </a:extLst>
          </p:cNvPr>
          <p:cNvSpPr txBox="1">
            <a:spLocks/>
          </p:cNvSpPr>
          <p:nvPr/>
        </p:nvSpPr>
        <p:spPr>
          <a:xfrm>
            <a:off x="1159623" y="1830930"/>
            <a:ext cx="3090672" cy="4404404"/>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10" name="Content Placeholder 2">
            <a:extLst>
              <a:ext uri="{FF2B5EF4-FFF2-40B4-BE49-F238E27FC236}">
                <a16:creationId xmlns:a16="http://schemas.microsoft.com/office/drawing/2014/main" id="{B368542C-7C17-77B1-122F-29C2EC9BE05C}"/>
              </a:ext>
            </a:extLst>
          </p:cNvPr>
          <p:cNvSpPr txBox="1">
            <a:spLocks/>
          </p:cNvSpPr>
          <p:nvPr/>
        </p:nvSpPr>
        <p:spPr>
          <a:xfrm>
            <a:off x="4590909" y="1830930"/>
            <a:ext cx="3090672" cy="4404404"/>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9" name="Content Placeholder 10">
            <a:extLst>
              <a:ext uri="{FF2B5EF4-FFF2-40B4-BE49-F238E27FC236}">
                <a16:creationId xmlns:a16="http://schemas.microsoft.com/office/drawing/2014/main" id="{36BA8A9A-847F-5761-85DF-74B034F2B149}"/>
              </a:ext>
            </a:extLst>
          </p:cNvPr>
          <p:cNvSpPr txBox="1">
            <a:spLocks/>
          </p:cNvSpPr>
          <p:nvPr/>
        </p:nvSpPr>
        <p:spPr>
          <a:xfrm>
            <a:off x="8022195" y="1830930"/>
            <a:ext cx="3010182" cy="4404404"/>
          </a:xfrm>
          <a:prstGeom prst="rect">
            <a:avLst/>
          </a:prstGeom>
          <a:solidFill>
            <a:srgbClr val="C5D4E3"/>
          </a:solidFill>
        </p:spPr>
        <p:txBody>
          <a:bodyPr lIns="274320" tIns="36576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endParaRPr kumimoji="0" lang="en-US" sz="3200" b="0" i="0" u="none" strike="noStrike" kern="1200" cap="none" spc="0" normalizeH="0" baseline="0" noProof="0">
              <a:ln>
                <a:noFill/>
              </a:ln>
              <a:solidFill>
                <a:srgbClr val="1D2C3B"/>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4990E622-CCC7-694A-B198-DEF0F535D6B0}"/>
              </a:ext>
            </a:extLst>
          </p:cNvPr>
          <p:cNvSpPr/>
          <p:nvPr/>
        </p:nvSpPr>
        <p:spPr>
          <a:xfrm>
            <a:off x="1524" y="4724196"/>
            <a:ext cx="12188952" cy="2220189"/>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37" name="TextBox 36">
            <a:extLst>
              <a:ext uri="{FF2B5EF4-FFF2-40B4-BE49-F238E27FC236}">
                <a16:creationId xmlns:a16="http://schemas.microsoft.com/office/drawing/2014/main" id="{D8E0A5D4-9047-BF0B-B780-21DF9B93E415}"/>
              </a:ext>
            </a:extLst>
          </p:cNvPr>
          <p:cNvSpPr txBox="1"/>
          <p:nvPr/>
        </p:nvSpPr>
        <p:spPr>
          <a:xfrm>
            <a:off x="1417690" y="4007103"/>
            <a:ext cx="2051153" cy="275460"/>
          </a:xfrm>
          <a:prstGeom prst="rect">
            <a:avLst/>
          </a:prstGeom>
          <a:noFill/>
        </p:spPr>
        <p:txBody>
          <a:bodyPr wrap="square" lIns="0">
            <a:spAutoFit/>
          </a:bodyPr>
          <a:lstStyle/>
          <a:p>
            <a:pPr marL="0" marR="0" lvl="0" indent="0" algn="l" defTabSz="914377" rtl="0" eaLnBrk="1" fontAlgn="auto" latinLnBrk="0" hangingPunct="1">
              <a:lnSpc>
                <a:spcPct val="85000"/>
              </a:lnSpc>
              <a:spcBef>
                <a:spcPts val="600"/>
              </a:spcBef>
              <a:spcAft>
                <a:spcPts val="60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systems monitored</a:t>
            </a:r>
            <a:r>
              <a:rPr kumimoji="0" lang="en-US" sz="1400" b="0" i="0" u="none" strike="noStrike" kern="1200" cap="none" spc="0" normalizeH="0" baseline="30000" noProof="0">
                <a:ln>
                  <a:noFill/>
                </a:ln>
                <a:solidFill>
                  <a:srgbClr val="1D2C3B"/>
                </a:solidFill>
                <a:effectLst/>
                <a:uLnTx/>
                <a:uFillTx/>
                <a:latin typeface="Arial"/>
                <a:ea typeface="+mn-ea"/>
                <a:cs typeface="+mn-cs"/>
              </a:rPr>
              <a:t>1</a:t>
            </a:r>
          </a:p>
        </p:txBody>
      </p:sp>
      <p:sp>
        <p:nvSpPr>
          <p:cNvPr id="39" name="TextBox 38">
            <a:extLst>
              <a:ext uri="{FF2B5EF4-FFF2-40B4-BE49-F238E27FC236}">
                <a16:creationId xmlns:a16="http://schemas.microsoft.com/office/drawing/2014/main" id="{D03D7DD0-5AAE-CF66-89A2-CADAADC46933}"/>
              </a:ext>
            </a:extLst>
          </p:cNvPr>
          <p:cNvSpPr txBox="1"/>
          <p:nvPr/>
        </p:nvSpPr>
        <p:spPr>
          <a:xfrm>
            <a:off x="1417689" y="3684093"/>
            <a:ext cx="2598391" cy="313932"/>
          </a:xfrm>
          <a:prstGeom prst="rect">
            <a:avLst/>
          </a:prstGeom>
          <a:noFill/>
        </p:spPr>
        <p:txBody>
          <a:bodyPr wrap="square" lIns="0" tIns="0" rIns="0" bIns="0" rtlCol="0">
            <a:spAutoFit/>
          </a:bodyPr>
          <a:lstStyle/>
          <a:p>
            <a:pPr marL="0" marR="0" lvl="0" indent="0" algn="l" defTabSz="914377" rtl="0" eaLnBrk="1" fontAlgn="auto" latinLnBrk="0" hangingPunct="1">
              <a:lnSpc>
                <a:spcPct val="85000"/>
              </a:lnSpc>
              <a:spcBef>
                <a:spcPts val="600"/>
              </a:spcBef>
              <a:spcAft>
                <a:spcPts val="0"/>
              </a:spcAft>
              <a:buClrTx/>
              <a:buSzTx/>
              <a:buFontTx/>
              <a:buNone/>
              <a:tabLst/>
              <a:defRPr/>
            </a:pPr>
            <a:r>
              <a:rPr kumimoji="0" lang="en-US" sz="2400" b="0" i="0" u="none" strike="noStrike" kern="1200" cap="none" spc="0" normalizeH="0" baseline="0" noProof="0">
                <a:ln>
                  <a:noFill/>
                </a:ln>
                <a:solidFill>
                  <a:srgbClr val="1D2C3B"/>
                </a:solidFill>
                <a:effectLst/>
                <a:uLnTx/>
                <a:uFillTx/>
                <a:latin typeface="Arial Nova Light"/>
                <a:ea typeface="+mn-ea"/>
                <a:cs typeface="+mn-cs"/>
              </a:rPr>
              <a:t>&gt;950,000</a:t>
            </a:r>
          </a:p>
        </p:txBody>
      </p:sp>
      <p:sp>
        <p:nvSpPr>
          <p:cNvPr id="41" name="TextBox 40">
            <a:extLst>
              <a:ext uri="{FF2B5EF4-FFF2-40B4-BE49-F238E27FC236}">
                <a16:creationId xmlns:a16="http://schemas.microsoft.com/office/drawing/2014/main" id="{49D335F5-8828-A0E0-0A3C-8E65674C674A}"/>
              </a:ext>
            </a:extLst>
          </p:cNvPr>
          <p:cNvSpPr txBox="1"/>
          <p:nvPr/>
        </p:nvSpPr>
        <p:spPr>
          <a:xfrm>
            <a:off x="4851986" y="4007103"/>
            <a:ext cx="2458111" cy="275460"/>
          </a:xfrm>
          <a:prstGeom prst="rect">
            <a:avLst/>
          </a:prstGeom>
          <a:noFill/>
        </p:spPr>
        <p:txBody>
          <a:bodyPr wrap="square" lIns="0">
            <a:spAutoFit/>
          </a:bodyPr>
          <a:lstStyle/>
          <a:p>
            <a:pPr marL="0" marR="0" lvl="0" indent="0" algn="l" defTabSz="914377" rtl="0" eaLnBrk="1" fontAlgn="auto" latinLnBrk="0" hangingPunct="1">
              <a:lnSpc>
                <a:spcPct val="85000"/>
              </a:lnSpc>
              <a:spcBef>
                <a:spcPts val="600"/>
              </a:spcBef>
              <a:spcAft>
                <a:spcPts val="60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faster issue resolution</a:t>
            </a:r>
            <a:r>
              <a:rPr kumimoji="0" lang="en-US" sz="1400" b="0" i="0" u="none" strike="noStrike" kern="1200" cap="none" spc="0" normalizeH="0" baseline="30000" noProof="0">
                <a:ln>
                  <a:noFill/>
                </a:ln>
                <a:solidFill>
                  <a:srgbClr val="1D2C3B"/>
                </a:solidFill>
                <a:effectLst/>
                <a:uLnTx/>
                <a:uFillTx/>
                <a:latin typeface="Arial"/>
                <a:ea typeface="+mn-ea"/>
                <a:cs typeface="+mn-cs"/>
              </a:rPr>
              <a:t>2</a:t>
            </a:r>
          </a:p>
        </p:txBody>
      </p:sp>
      <p:sp>
        <p:nvSpPr>
          <p:cNvPr id="48" name="TextBox 47">
            <a:extLst>
              <a:ext uri="{FF2B5EF4-FFF2-40B4-BE49-F238E27FC236}">
                <a16:creationId xmlns:a16="http://schemas.microsoft.com/office/drawing/2014/main" id="{45710B95-83B9-D92A-1BCC-EEA55D45B8F9}"/>
              </a:ext>
            </a:extLst>
          </p:cNvPr>
          <p:cNvSpPr txBox="1"/>
          <p:nvPr/>
        </p:nvSpPr>
        <p:spPr>
          <a:xfrm>
            <a:off x="4851986" y="3684093"/>
            <a:ext cx="1524000" cy="313932"/>
          </a:xfrm>
          <a:prstGeom prst="rect">
            <a:avLst/>
          </a:prstGeom>
          <a:noFill/>
        </p:spPr>
        <p:txBody>
          <a:bodyPr wrap="square" lIns="0" tIns="0" rIns="0" bIns="0" rtlCol="0">
            <a:spAutoFit/>
          </a:bodyPr>
          <a:lstStyle/>
          <a:p>
            <a:pPr marL="0" marR="0" lvl="0" indent="0" algn="l" defTabSz="914377" rtl="0" eaLnBrk="1" fontAlgn="auto" latinLnBrk="0" hangingPunct="1">
              <a:lnSpc>
                <a:spcPct val="85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Up to </a:t>
            </a:r>
            <a:r>
              <a:rPr kumimoji="0" lang="en-US" sz="2400" b="0" i="0" u="none" strike="noStrike" kern="1200" cap="none" spc="0" normalizeH="0" baseline="0" noProof="0">
                <a:ln>
                  <a:noFill/>
                </a:ln>
                <a:solidFill>
                  <a:srgbClr val="1D2C3B"/>
                </a:solidFill>
                <a:effectLst/>
                <a:uLnTx/>
                <a:uFillTx/>
                <a:latin typeface="Arial Nova Light"/>
                <a:ea typeface="+mn-ea"/>
                <a:cs typeface="+mn-cs"/>
              </a:rPr>
              <a:t>10x</a:t>
            </a:r>
          </a:p>
        </p:txBody>
      </p:sp>
      <p:sp>
        <p:nvSpPr>
          <p:cNvPr id="49" name="TextBox 48">
            <a:extLst>
              <a:ext uri="{FF2B5EF4-FFF2-40B4-BE49-F238E27FC236}">
                <a16:creationId xmlns:a16="http://schemas.microsoft.com/office/drawing/2014/main" id="{439E4379-DFE2-B99B-628D-3F3945D3D257}"/>
              </a:ext>
            </a:extLst>
          </p:cNvPr>
          <p:cNvSpPr txBox="1"/>
          <p:nvPr/>
        </p:nvSpPr>
        <p:spPr>
          <a:xfrm>
            <a:off x="8241636" y="4007103"/>
            <a:ext cx="2051153" cy="275460"/>
          </a:xfrm>
          <a:prstGeom prst="rect">
            <a:avLst/>
          </a:prstGeom>
          <a:noFill/>
        </p:spPr>
        <p:txBody>
          <a:bodyPr wrap="square" lIns="0">
            <a:spAutoFit/>
          </a:bodyPr>
          <a:lstStyle/>
          <a:p>
            <a:pPr marL="0" marR="0" lvl="0" indent="0" algn="l" defTabSz="914377" rtl="0" eaLnBrk="1" fontAlgn="auto" latinLnBrk="0" hangingPunct="1">
              <a:lnSpc>
                <a:spcPct val="85000"/>
              </a:lnSpc>
              <a:spcBef>
                <a:spcPts val="600"/>
              </a:spcBef>
              <a:spcAft>
                <a:spcPts val="60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saved per week</a:t>
            </a:r>
            <a:r>
              <a:rPr kumimoji="0" lang="en-US" sz="1400" b="0" i="0" u="none" strike="noStrike" kern="1200" cap="none" spc="0" normalizeH="0" baseline="30000" noProof="0">
                <a:ln>
                  <a:noFill/>
                </a:ln>
                <a:solidFill>
                  <a:srgbClr val="1D2C3B"/>
                </a:solidFill>
                <a:effectLst/>
                <a:uLnTx/>
                <a:uFillTx/>
                <a:latin typeface="Arial"/>
                <a:ea typeface="+mn-ea"/>
                <a:cs typeface="+mn-cs"/>
              </a:rPr>
              <a:t>2</a:t>
            </a:r>
          </a:p>
        </p:txBody>
      </p:sp>
      <p:sp>
        <p:nvSpPr>
          <p:cNvPr id="50" name="TextBox 49">
            <a:extLst>
              <a:ext uri="{FF2B5EF4-FFF2-40B4-BE49-F238E27FC236}">
                <a16:creationId xmlns:a16="http://schemas.microsoft.com/office/drawing/2014/main" id="{087B09AB-352C-9DB7-C601-DCFACB8857C7}"/>
              </a:ext>
            </a:extLst>
          </p:cNvPr>
          <p:cNvSpPr txBox="1"/>
          <p:nvPr/>
        </p:nvSpPr>
        <p:spPr>
          <a:xfrm>
            <a:off x="8241636" y="3684093"/>
            <a:ext cx="1524000" cy="313932"/>
          </a:xfrm>
          <a:prstGeom prst="rect">
            <a:avLst/>
          </a:prstGeom>
          <a:noFill/>
        </p:spPr>
        <p:txBody>
          <a:bodyPr wrap="square" lIns="0" tIns="0" rIns="0" bIns="0" rtlCol="0">
            <a:spAutoFit/>
          </a:bodyPr>
          <a:lstStyle/>
          <a:p>
            <a:pPr marL="0" marR="0" lvl="0" indent="0" algn="l" defTabSz="914377" rtl="0" eaLnBrk="1" fontAlgn="auto" latinLnBrk="0" hangingPunct="1">
              <a:lnSpc>
                <a:spcPct val="85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Up to </a:t>
            </a:r>
            <a:r>
              <a:rPr kumimoji="0" lang="en-US" sz="2400" b="0" i="0" u="none" strike="noStrike" kern="1200" cap="none" spc="0" normalizeH="0" baseline="0" noProof="0">
                <a:ln>
                  <a:noFill/>
                </a:ln>
                <a:solidFill>
                  <a:srgbClr val="1D2C3B"/>
                </a:solidFill>
                <a:effectLst/>
                <a:uLnTx/>
                <a:uFillTx/>
                <a:latin typeface="Arial Nova Light"/>
                <a:ea typeface="+mn-ea"/>
                <a:cs typeface="+mn-cs"/>
              </a:rPr>
              <a:t>8hrs</a:t>
            </a:r>
          </a:p>
        </p:txBody>
      </p:sp>
      <p:pic>
        <p:nvPicPr>
          <p:cNvPr id="5" name="Picture 4">
            <a:extLst>
              <a:ext uri="{FF2B5EF4-FFF2-40B4-BE49-F238E27FC236}">
                <a16:creationId xmlns:a16="http://schemas.microsoft.com/office/drawing/2014/main" id="{59C67A75-B55A-47F3-83F2-3324252D60D8}"/>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3" name="TextBox 2">
            <a:extLst>
              <a:ext uri="{FF2B5EF4-FFF2-40B4-BE49-F238E27FC236}">
                <a16:creationId xmlns:a16="http://schemas.microsoft.com/office/drawing/2014/main" id="{2FD8E1F9-C6FC-3321-863B-A1E6146406DC}"/>
              </a:ext>
            </a:extLst>
          </p:cNvPr>
          <p:cNvSpPr txBox="1"/>
          <p:nvPr/>
        </p:nvSpPr>
        <p:spPr>
          <a:xfrm>
            <a:off x="384047" y="6215241"/>
            <a:ext cx="8148491" cy="276999"/>
          </a:xfrm>
          <a:prstGeom prst="rect">
            <a:avLst/>
          </a:prstGeom>
          <a:noFill/>
        </p:spPr>
        <p:txBody>
          <a:bodyPr wrap="square" lIns="0" tIns="0" rIns="0" bIns="0" anchor="b">
            <a:spAutoFit/>
          </a:bodyPr>
          <a:lstStyle/>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600" b="0" i="0" u="none" strike="noStrike" kern="1200" cap="none" spc="0" normalizeH="0" baseline="30000" noProof="0">
                <a:ln>
                  <a:noFill/>
                </a:ln>
                <a:solidFill>
                  <a:srgbClr val="F0F0F0"/>
                </a:solidFill>
                <a:effectLst/>
                <a:uLnTx/>
                <a:uFillTx/>
                <a:latin typeface="Arial"/>
                <a:ea typeface="+mn-ea"/>
                <a:cs typeface="+mn-cs"/>
              </a:rPr>
              <a:t>1</a:t>
            </a:r>
            <a:r>
              <a:rPr kumimoji="0" lang="en-US" sz="600" b="0" i="0" u="none" strike="noStrike" kern="1200" cap="none" spc="0" normalizeH="0" baseline="0" noProof="0">
                <a:ln>
                  <a:noFill/>
                </a:ln>
                <a:solidFill>
                  <a:srgbClr val="F0F0F0"/>
                </a:solidFill>
                <a:effectLst/>
                <a:uLnTx/>
                <a:uFillTx/>
                <a:latin typeface="Arial"/>
                <a:ea typeface="+mn-ea"/>
                <a:cs typeface="+mn-cs"/>
              </a:rPr>
              <a:t> Based on Dell analysis of all systems ever connected as of January 2026</a:t>
            </a:r>
          </a:p>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600" b="0" i="0" u="none" strike="noStrike" kern="1200" cap="none" spc="0" normalizeH="0" baseline="30000" noProof="0">
                <a:ln>
                  <a:noFill/>
                </a:ln>
                <a:solidFill>
                  <a:srgbClr val="F0F0F0"/>
                </a:solidFill>
                <a:effectLst/>
                <a:uLnTx/>
                <a:uFillTx/>
                <a:latin typeface="Arial"/>
                <a:ea typeface="+mn-ea"/>
                <a:cs typeface="+mn-cs"/>
              </a:rPr>
              <a:t>2</a:t>
            </a:r>
            <a:r>
              <a:rPr kumimoji="0" lang="en-US" sz="600" b="0" i="0" u="none" strike="noStrike" kern="1200" cap="none" spc="0" normalizeH="0" baseline="0" noProof="0">
                <a:ln>
                  <a:noFill/>
                </a:ln>
                <a:solidFill>
                  <a:srgbClr val="F0F0F0"/>
                </a:solidFill>
                <a:effectLst/>
                <a:uLnTx/>
                <a:uFillTx/>
                <a:latin typeface="Arial"/>
                <a:ea typeface="+mn-ea"/>
                <a:cs typeface="+mn-cs"/>
              </a:rPr>
              <a:t> Dell AIOps user survey, Dell Technologies, January 2026. Actual results may vary.</a:t>
            </a:r>
          </a:p>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600" b="0" i="0" u="none" strike="noStrike" kern="1200" cap="none" spc="0" normalizeH="0" baseline="0" noProof="0">
                <a:ln>
                  <a:noFill/>
                </a:ln>
                <a:solidFill>
                  <a:srgbClr val="F0F0F0"/>
                </a:solidFill>
                <a:effectLst/>
                <a:uLnTx/>
                <a:uFillTx/>
                <a:latin typeface="Arial"/>
                <a:ea typeface="+mn-ea"/>
                <a:cs typeface="+mn-cs"/>
              </a:rPr>
              <a:t>* PowerStore, PowerMax, PowerFlex, Unity XT HFA, </a:t>
            </a:r>
            <a:r>
              <a:rPr kumimoji="0" lang="en-US" sz="600" b="0" i="0" u="none" strike="noStrike" kern="1200" cap="none" spc="0" normalizeH="0" baseline="0" noProof="0" err="1">
                <a:ln>
                  <a:noFill/>
                </a:ln>
                <a:solidFill>
                  <a:srgbClr val="F0F0F0"/>
                </a:solidFill>
                <a:effectLst/>
                <a:uLnTx/>
                <a:uFillTx/>
                <a:latin typeface="Arial"/>
                <a:ea typeface="+mn-ea"/>
                <a:cs typeface="+mn-cs"/>
              </a:rPr>
              <a:t>PowerVault</a:t>
            </a:r>
            <a:r>
              <a:rPr kumimoji="0" lang="en-US" sz="600" b="0" i="0" u="none" strike="noStrike" kern="1200" cap="none" spc="0" normalizeH="0" baseline="0" noProof="0">
                <a:ln>
                  <a:noFill/>
                </a:ln>
                <a:solidFill>
                  <a:srgbClr val="F0F0F0"/>
                </a:solidFill>
                <a:effectLst/>
                <a:uLnTx/>
                <a:uFillTx/>
                <a:latin typeface="Arial"/>
                <a:ea typeface="+mn-ea"/>
                <a:cs typeface="+mn-cs"/>
              </a:rPr>
              <a:t>, PowerScale, </a:t>
            </a:r>
            <a:r>
              <a:rPr kumimoji="0" lang="en-US" sz="600" b="0" i="0" u="none" strike="noStrike" kern="1200" cap="none" spc="0" normalizeH="0" baseline="0" noProof="0" err="1">
                <a:ln>
                  <a:noFill/>
                </a:ln>
                <a:solidFill>
                  <a:srgbClr val="F0F0F0"/>
                </a:solidFill>
                <a:effectLst/>
                <a:uLnTx/>
                <a:uFillTx/>
                <a:latin typeface="Arial"/>
                <a:ea typeface="+mn-ea"/>
                <a:cs typeface="+mn-cs"/>
              </a:rPr>
              <a:t>VxRail</a:t>
            </a:r>
            <a:r>
              <a:rPr kumimoji="0" lang="en-US" sz="600" b="0" i="0" u="none" strike="noStrike" kern="1200" cap="none" spc="0" normalizeH="0" baseline="0" noProof="0">
                <a:ln>
                  <a:noFill/>
                </a:ln>
                <a:solidFill>
                  <a:srgbClr val="F0F0F0"/>
                </a:solidFill>
                <a:effectLst/>
                <a:uLnTx/>
                <a:uFillTx/>
                <a:latin typeface="Arial"/>
                <a:ea typeface="+mn-ea"/>
                <a:cs typeface="+mn-cs"/>
              </a:rPr>
              <a:t>, </a:t>
            </a:r>
            <a:r>
              <a:rPr kumimoji="0" lang="en-US" sz="600" b="0" i="0" u="none" strike="noStrike" kern="1200" cap="none" spc="0" normalizeH="0" baseline="0" noProof="0" err="1">
                <a:ln>
                  <a:noFill/>
                </a:ln>
                <a:solidFill>
                  <a:srgbClr val="F0F0F0"/>
                </a:solidFill>
                <a:effectLst/>
                <a:uLnTx/>
                <a:uFillTx/>
                <a:latin typeface="Arial"/>
                <a:ea typeface="+mn-ea"/>
                <a:cs typeface="+mn-cs"/>
              </a:rPr>
              <a:t>PowerProtect</a:t>
            </a:r>
            <a:r>
              <a:rPr kumimoji="0" lang="en-US" sz="600" b="0" i="0" u="none" strike="noStrike" kern="1200" cap="none" spc="0" normalizeH="0" baseline="0" noProof="0">
                <a:ln>
                  <a:noFill/>
                </a:ln>
                <a:solidFill>
                  <a:srgbClr val="F0F0F0"/>
                </a:solidFill>
                <a:effectLst/>
                <a:uLnTx/>
                <a:uFillTx/>
                <a:latin typeface="Arial"/>
                <a:ea typeface="+mn-ea"/>
                <a:cs typeface="+mn-cs"/>
              </a:rPr>
              <a:t> Data Domain, PowerEdge, </a:t>
            </a:r>
            <a:r>
              <a:rPr kumimoji="0" lang="en-US" sz="600" b="0" i="0" u="none" strike="noStrike" kern="1200" cap="none" spc="0" normalizeH="0" baseline="0" noProof="0" err="1">
                <a:ln>
                  <a:noFill/>
                </a:ln>
                <a:solidFill>
                  <a:srgbClr val="F0F0F0"/>
                </a:solidFill>
                <a:effectLst/>
                <a:uLnTx/>
                <a:uFillTx/>
                <a:latin typeface="Arial"/>
                <a:ea typeface="+mn-ea"/>
                <a:cs typeface="+mn-cs"/>
              </a:rPr>
              <a:t>PowerSwitch</a:t>
            </a:r>
            <a:r>
              <a:rPr kumimoji="0" lang="en-US" sz="600" b="0" i="0" u="none" strike="noStrike" kern="1200" cap="none" spc="0" normalizeH="0" baseline="0" noProof="0">
                <a:ln>
                  <a:noFill/>
                </a:ln>
                <a:solidFill>
                  <a:srgbClr val="F0F0F0"/>
                </a:solidFill>
                <a:effectLst/>
                <a:uLnTx/>
                <a:uFillTx/>
                <a:latin typeface="Arial"/>
                <a:ea typeface="+mn-ea"/>
                <a:cs typeface="+mn-cs"/>
              </a:rPr>
              <a:t>, </a:t>
            </a:r>
            <a:r>
              <a:rPr kumimoji="0" lang="en-US" sz="600" b="0" i="0" u="none" strike="noStrike" kern="1200" cap="none" spc="0" normalizeH="0" baseline="0" noProof="0" err="1">
                <a:ln>
                  <a:noFill/>
                </a:ln>
                <a:solidFill>
                  <a:srgbClr val="F0F0F0"/>
                </a:solidFill>
                <a:effectLst/>
                <a:uLnTx/>
                <a:uFillTx/>
                <a:latin typeface="Arial"/>
                <a:ea typeface="+mn-ea"/>
                <a:cs typeface="+mn-cs"/>
              </a:rPr>
              <a:t>Connectrix</a:t>
            </a:r>
            <a:r>
              <a:rPr kumimoji="0" lang="en-US" sz="600" b="0" i="0" u="none" strike="noStrike" kern="1200" cap="none" spc="0" normalizeH="0" baseline="0" noProof="0">
                <a:ln>
                  <a:noFill/>
                </a:ln>
                <a:solidFill>
                  <a:srgbClr val="F0F0F0"/>
                </a:solidFill>
                <a:effectLst/>
                <a:uLnTx/>
                <a:uFillTx/>
                <a:latin typeface="Arial"/>
                <a:ea typeface="+mn-ea"/>
                <a:cs typeface="+mn-cs"/>
              </a:rPr>
              <a:t>, and older systems and cloud versions.</a:t>
            </a:r>
          </a:p>
        </p:txBody>
      </p:sp>
      <p:sp>
        <p:nvSpPr>
          <p:cNvPr id="6" name="Title 5">
            <a:extLst>
              <a:ext uri="{FF2B5EF4-FFF2-40B4-BE49-F238E27FC236}">
                <a16:creationId xmlns:a16="http://schemas.microsoft.com/office/drawing/2014/main" id="{6594829E-3511-8160-6DB3-169597257448}"/>
              </a:ext>
            </a:extLst>
          </p:cNvPr>
          <p:cNvSpPr>
            <a:spLocks noGrp="1"/>
          </p:cNvSpPr>
          <p:nvPr>
            <p:ph type="title"/>
          </p:nvPr>
        </p:nvSpPr>
        <p:spPr>
          <a:xfrm>
            <a:off x="381000" y="429184"/>
            <a:ext cx="11430000" cy="276999"/>
          </a:xfrm>
        </p:spPr>
        <p:txBody>
          <a:bodyPr/>
          <a:lstStyle/>
          <a:p>
            <a:pPr algn="ctr"/>
            <a:r>
              <a:rPr lang="en-US" sz="2000">
                <a:solidFill>
                  <a:schemeClr val="accent1"/>
                </a:solidFill>
                <a:latin typeface="+mn-lt"/>
              </a:rPr>
              <a:t>Smarter infrastructure. Fewer disruptions.</a:t>
            </a:r>
          </a:p>
        </p:txBody>
      </p:sp>
      <p:sp>
        <p:nvSpPr>
          <p:cNvPr id="14" name="Title 4">
            <a:extLst>
              <a:ext uri="{FF2B5EF4-FFF2-40B4-BE49-F238E27FC236}">
                <a16:creationId xmlns:a16="http://schemas.microsoft.com/office/drawing/2014/main" id="{E0603514-5EA8-E175-103A-81C9A397E15F}"/>
              </a:ext>
            </a:extLst>
          </p:cNvPr>
          <p:cNvSpPr txBox="1">
            <a:spLocks/>
          </p:cNvSpPr>
          <p:nvPr/>
        </p:nvSpPr>
        <p:spPr>
          <a:xfrm>
            <a:off x="2828925" y="770847"/>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rgbClr val="0672CB"/>
                </a:solidFill>
                <a:effectLst/>
                <a:uLnTx/>
                <a:uFillTx/>
                <a:latin typeface="Arial Nova Light"/>
                <a:ea typeface="+mj-ea"/>
                <a:cs typeface="+mj-cs"/>
              </a:rPr>
              <a:t>Dell AIOps</a:t>
            </a:r>
          </a:p>
        </p:txBody>
      </p:sp>
      <p:sp>
        <p:nvSpPr>
          <p:cNvPr id="11" name="Arrow: Left-Right 10">
            <a:extLst>
              <a:ext uri="{FF2B5EF4-FFF2-40B4-BE49-F238E27FC236}">
                <a16:creationId xmlns:a16="http://schemas.microsoft.com/office/drawing/2014/main" id="{1206A276-46A2-5174-E62D-3AF9A8DC0D48}"/>
              </a:ext>
              <a:ext uri="{C183D7F6-B498-43B3-948B-1728B52AA6E4}">
                <adec:decorative xmlns:adec="http://schemas.microsoft.com/office/drawing/2017/decorative" val="1"/>
              </a:ext>
            </a:extLst>
          </p:cNvPr>
          <p:cNvSpPr/>
          <p:nvPr/>
        </p:nvSpPr>
        <p:spPr>
          <a:xfrm>
            <a:off x="365635" y="4440775"/>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3" name="fl" descr="                              Dell - Internal Use - Confidential&#10;">
            <a:extLst>
              <a:ext uri="{FF2B5EF4-FFF2-40B4-BE49-F238E27FC236}">
                <a16:creationId xmlns:a16="http://schemas.microsoft.com/office/drawing/2014/main" id="{C4197592-2E7F-DADD-7D18-803A016321D9}"/>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15" name="TextBox 19">
            <a:extLst>
              <a:ext uri="{FF2B5EF4-FFF2-40B4-BE49-F238E27FC236}">
                <a16:creationId xmlns:a16="http://schemas.microsoft.com/office/drawing/2014/main" id="{0C517AAB-37A5-1470-783C-DF967F4CC50E}"/>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77</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25" name="TextBox 24">
            <a:extLst>
              <a:ext uri="{FF2B5EF4-FFF2-40B4-BE49-F238E27FC236}">
                <a16:creationId xmlns:a16="http://schemas.microsoft.com/office/drawing/2014/main" id="{CA370290-5D4A-7ADA-98CF-E9A5AAC7AB6D}"/>
              </a:ext>
            </a:extLst>
          </p:cNvPr>
          <p:cNvSpPr txBox="1"/>
          <p:nvPr/>
        </p:nvSpPr>
        <p:spPr>
          <a:xfrm>
            <a:off x="620440" y="5155416"/>
            <a:ext cx="2198127" cy="55399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Supports Dell infrastructure: </a:t>
            </a:r>
            <a:r>
              <a:rPr kumimoji="0" lang="en-US" sz="1200" b="0" i="0" u="none" strike="noStrike" kern="1200" cap="none" spc="0" normalizeH="0" baseline="0" noProof="0">
                <a:ln>
                  <a:noFill/>
                </a:ln>
                <a:solidFill>
                  <a:srgbClr val="FFFFFF"/>
                </a:solidFill>
                <a:effectLst/>
                <a:uLnTx/>
                <a:uFillTx/>
                <a:latin typeface="Arial"/>
                <a:ea typeface="+mn-ea"/>
                <a:cs typeface="+mn-cs"/>
              </a:rPr>
              <a:t>storage, cyber resilience, server and networking infrastructure* </a:t>
            </a:r>
          </a:p>
        </p:txBody>
      </p:sp>
      <p:grpSp>
        <p:nvGrpSpPr>
          <p:cNvPr id="27" name="Group 26">
            <a:extLst>
              <a:ext uri="{FF2B5EF4-FFF2-40B4-BE49-F238E27FC236}">
                <a16:creationId xmlns:a16="http://schemas.microsoft.com/office/drawing/2014/main" id="{A42DC5E2-CD7D-BCE9-2916-5ED577DB9689}"/>
              </a:ext>
            </a:extLst>
          </p:cNvPr>
          <p:cNvGrpSpPr/>
          <p:nvPr/>
        </p:nvGrpSpPr>
        <p:grpSpPr>
          <a:xfrm>
            <a:off x="3445505" y="4715741"/>
            <a:ext cx="2547323" cy="1344517"/>
            <a:chOff x="1005379" y="4472253"/>
            <a:chExt cx="3448050" cy="1819935"/>
          </a:xfrm>
        </p:grpSpPr>
        <p:pic>
          <p:nvPicPr>
            <p:cNvPr id="23" name="Picture 22">
              <a:extLst>
                <a:ext uri="{FF2B5EF4-FFF2-40B4-BE49-F238E27FC236}">
                  <a16:creationId xmlns:a16="http://schemas.microsoft.com/office/drawing/2014/main" id="{15A5CE93-1699-5050-626F-DA8E20F900C6}"/>
                </a:ext>
              </a:extLst>
            </p:cNvPr>
            <p:cNvPicPr>
              <a:picLocks noChangeAspect="1"/>
            </p:cNvPicPr>
            <p:nvPr/>
          </p:nvPicPr>
          <p:blipFill>
            <a:blip r:embed="rId5"/>
            <a:stretch>
              <a:fillRect/>
            </a:stretch>
          </p:blipFill>
          <p:spPr>
            <a:xfrm>
              <a:off x="1006786" y="4472253"/>
              <a:ext cx="3445236" cy="638166"/>
            </a:xfrm>
            <a:prstGeom prst="rect">
              <a:avLst/>
            </a:prstGeom>
          </p:spPr>
        </p:pic>
        <p:pic>
          <p:nvPicPr>
            <p:cNvPr id="24" name="Picture 23">
              <a:extLst>
                <a:ext uri="{FF2B5EF4-FFF2-40B4-BE49-F238E27FC236}">
                  <a16:creationId xmlns:a16="http://schemas.microsoft.com/office/drawing/2014/main" id="{B295F3B2-78AD-A130-9409-630B55C69CDB}"/>
                </a:ext>
              </a:extLst>
            </p:cNvPr>
            <p:cNvPicPr>
              <a:picLocks noChangeAspect="1"/>
            </p:cNvPicPr>
            <p:nvPr/>
          </p:nvPicPr>
          <p:blipFill>
            <a:blip r:embed="rId6"/>
            <a:stretch>
              <a:fillRect/>
            </a:stretch>
          </p:blipFill>
          <p:spPr>
            <a:xfrm>
              <a:off x="1006786" y="5085302"/>
              <a:ext cx="3445236" cy="620142"/>
            </a:xfrm>
            <a:prstGeom prst="rect">
              <a:avLst/>
            </a:prstGeom>
          </p:spPr>
        </p:pic>
        <p:pic>
          <p:nvPicPr>
            <p:cNvPr id="26" name="Picture 2">
              <a:extLst>
                <a:ext uri="{FF2B5EF4-FFF2-40B4-BE49-F238E27FC236}">
                  <a16:creationId xmlns:a16="http://schemas.microsoft.com/office/drawing/2014/main" id="{A14F47F6-E895-0099-4EA6-2D0D2C6E924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500" t="2634" r="4628" b="21343"/>
            <a:stretch/>
          </p:blipFill>
          <p:spPr bwMode="auto">
            <a:xfrm>
              <a:off x="1005379" y="5697669"/>
              <a:ext cx="3448050" cy="594519"/>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30" name="Straight Connector 29">
            <a:extLst>
              <a:ext uri="{FF2B5EF4-FFF2-40B4-BE49-F238E27FC236}">
                <a16:creationId xmlns:a16="http://schemas.microsoft.com/office/drawing/2014/main" id="{0819D331-FDE2-D93F-7BBC-FCCBF3350E25}"/>
              </a:ext>
            </a:extLst>
          </p:cNvPr>
          <p:cNvCxnSpPr>
            <a:cxnSpLocks/>
          </p:cNvCxnSpPr>
          <p:nvPr/>
        </p:nvCxnSpPr>
        <p:spPr>
          <a:xfrm rot="10800000" flipH="1">
            <a:off x="2944158" y="5413248"/>
            <a:ext cx="305420" cy="0"/>
          </a:xfrm>
          <a:prstGeom prst="line">
            <a:avLst/>
          </a:prstGeom>
          <a:ln w="12700">
            <a:solidFill>
              <a:srgbClr val="C5D4E3"/>
            </a:solidFill>
            <a:headEnd type="oval" w="sm" len="sm"/>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7995A46-3D11-ADC0-8A3C-57F0F5D3A830}"/>
              </a:ext>
            </a:extLst>
          </p:cNvPr>
          <p:cNvSpPr txBox="1"/>
          <p:nvPr/>
        </p:nvSpPr>
        <p:spPr>
          <a:xfrm>
            <a:off x="8898077" y="5155416"/>
            <a:ext cx="2951089"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AI-driven observability and automation.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Cloud-based simplicity. Included with ProSupport agreements.</a:t>
            </a:r>
          </a:p>
        </p:txBody>
      </p:sp>
      <p:sp>
        <p:nvSpPr>
          <p:cNvPr id="51" name="Rectangle 50">
            <a:extLst>
              <a:ext uri="{FF2B5EF4-FFF2-40B4-BE49-F238E27FC236}">
                <a16:creationId xmlns:a16="http://schemas.microsoft.com/office/drawing/2014/main" id="{1CA497CA-8A83-58EB-E090-1F0EDD051961}"/>
              </a:ext>
            </a:extLst>
          </p:cNvPr>
          <p:cNvSpPr/>
          <p:nvPr/>
        </p:nvSpPr>
        <p:spPr>
          <a:xfrm>
            <a:off x="7856767" y="5301392"/>
            <a:ext cx="253850" cy="4571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 b="0" i="0" u="none" strike="noStrike" kern="1200" cap="none" spc="0" normalizeH="0" baseline="0" noProof="0">
                <a:ln>
                  <a:noFill/>
                </a:ln>
                <a:solidFill>
                  <a:srgbClr val="0672CB"/>
                </a:solidFill>
                <a:effectLst/>
                <a:uLnTx/>
                <a:uFillTx/>
                <a:latin typeface="Arial"/>
                <a:ea typeface="+mn-ea"/>
                <a:cs typeface="+mn-cs"/>
              </a:rPr>
              <a:t> </a:t>
            </a:r>
          </a:p>
        </p:txBody>
      </p:sp>
      <p:sp>
        <p:nvSpPr>
          <p:cNvPr id="69" name="TextBox 68">
            <a:extLst>
              <a:ext uri="{FF2B5EF4-FFF2-40B4-BE49-F238E27FC236}">
                <a16:creationId xmlns:a16="http://schemas.microsoft.com/office/drawing/2014/main" id="{83E3A754-0895-A2B1-BC71-A477F638A6E0}"/>
              </a:ext>
            </a:extLst>
          </p:cNvPr>
          <p:cNvSpPr txBox="1"/>
          <p:nvPr/>
        </p:nvSpPr>
        <p:spPr>
          <a:xfrm>
            <a:off x="8890844" y="5886555"/>
            <a:ext cx="2747294"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AIOps Assistant: </a:t>
            </a:r>
            <a:r>
              <a:rPr kumimoji="0" lang="en-US" sz="1200" b="0" i="0" u="none" strike="noStrike" kern="1200" cap="none" spc="0" normalizeH="0" baseline="0" noProof="0">
                <a:ln>
                  <a:noFill/>
                </a:ln>
                <a:solidFill>
                  <a:srgbClr val="FFFFFF"/>
                </a:solidFill>
                <a:effectLst/>
                <a:uLnTx/>
                <a:uFillTx/>
                <a:latin typeface="Arial"/>
                <a:ea typeface="+mn-ea"/>
                <a:cs typeface="+mn-cs"/>
              </a:rPr>
              <a:t>streamlines research and resolves issues faster. </a:t>
            </a:r>
          </a:p>
        </p:txBody>
      </p:sp>
      <p:sp>
        <p:nvSpPr>
          <p:cNvPr id="73" name="Rectangle 72">
            <a:extLst>
              <a:ext uri="{FF2B5EF4-FFF2-40B4-BE49-F238E27FC236}">
                <a16:creationId xmlns:a16="http://schemas.microsoft.com/office/drawing/2014/main" id="{8F5D061C-39E6-D7DC-9FAF-83D09CDC529A}"/>
              </a:ext>
            </a:extLst>
          </p:cNvPr>
          <p:cNvSpPr/>
          <p:nvPr/>
        </p:nvSpPr>
        <p:spPr>
          <a:xfrm>
            <a:off x="1380996" y="334211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75" name="Rectangle 74">
            <a:extLst>
              <a:ext uri="{FF2B5EF4-FFF2-40B4-BE49-F238E27FC236}">
                <a16:creationId xmlns:a16="http://schemas.microsoft.com/office/drawing/2014/main" id="{4E330136-710D-2926-AB06-393D0B09D6E8}"/>
              </a:ext>
            </a:extLst>
          </p:cNvPr>
          <p:cNvSpPr/>
          <p:nvPr/>
        </p:nvSpPr>
        <p:spPr>
          <a:xfrm>
            <a:off x="4853244" y="334211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76" name="Rectangle 75">
            <a:extLst>
              <a:ext uri="{FF2B5EF4-FFF2-40B4-BE49-F238E27FC236}">
                <a16:creationId xmlns:a16="http://schemas.microsoft.com/office/drawing/2014/main" id="{2077D2C5-3AA5-D9DF-43EB-751F8B830EA2}"/>
              </a:ext>
            </a:extLst>
          </p:cNvPr>
          <p:cNvSpPr/>
          <p:nvPr/>
        </p:nvSpPr>
        <p:spPr>
          <a:xfrm>
            <a:off x="8238996" y="3342115"/>
            <a:ext cx="293543" cy="73386"/>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85" name="Content Placeholder 9">
            <a:extLst>
              <a:ext uri="{FF2B5EF4-FFF2-40B4-BE49-F238E27FC236}">
                <a16:creationId xmlns:a16="http://schemas.microsoft.com/office/drawing/2014/main" id="{A678CBDF-78BE-15D3-F582-1E345E3BA923}"/>
              </a:ext>
            </a:extLst>
          </p:cNvPr>
          <p:cNvSpPr txBox="1">
            <a:spLocks/>
          </p:cNvSpPr>
          <p:nvPr/>
        </p:nvSpPr>
        <p:spPr>
          <a:xfrm>
            <a:off x="1159623" y="1830930"/>
            <a:ext cx="3090672" cy="1358698"/>
          </a:xfrm>
          <a:prstGeom prst="rect">
            <a:avLst/>
          </a:prstGeom>
          <a:noFill/>
        </p:spPr>
        <p:txBody>
          <a:bodyPr lIns="274320" tIns="27432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Gain visibility instantly</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Across your infrastructure</a:t>
            </a:r>
          </a:p>
        </p:txBody>
      </p:sp>
      <p:sp>
        <p:nvSpPr>
          <p:cNvPr id="86" name="Content Placeholder 2">
            <a:extLst>
              <a:ext uri="{FF2B5EF4-FFF2-40B4-BE49-F238E27FC236}">
                <a16:creationId xmlns:a16="http://schemas.microsoft.com/office/drawing/2014/main" id="{27CA582D-4824-9906-D522-FCCB35E0200B}"/>
              </a:ext>
            </a:extLst>
          </p:cNvPr>
          <p:cNvSpPr txBox="1">
            <a:spLocks/>
          </p:cNvSpPr>
          <p:nvPr/>
        </p:nvSpPr>
        <p:spPr>
          <a:xfrm>
            <a:off x="4590909" y="1830930"/>
            <a:ext cx="3090672" cy="1358698"/>
          </a:xfrm>
          <a:prstGeom prst="rect">
            <a:avLst/>
          </a:prstGeom>
          <a:noFill/>
        </p:spPr>
        <p:txBody>
          <a:bodyPr lIns="274320" tIns="27432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Proactively resolve issues</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Predict and act before impact</a:t>
            </a:r>
          </a:p>
        </p:txBody>
      </p:sp>
      <p:sp>
        <p:nvSpPr>
          <p:cNvPr id="87" name="Content Placeholder 10">
            <a:extLst>
              <a:ext uri="{FF2B5EF4-FFF2-40B4-BE49-F238E27FC236}">
                <a16:creationId xmlns:a16="http://schemas.microsoft.com/office/drawing/2014/main" id="{E17CC5C7-AB34-7511-A173-07F36FFA5CA0}"/>
              </a:ext>
            </a:extLst>
          </p:cNvPr>
          <p:cNvSpPr txBox="1">
            <a:spLocks/>
          </p:cNvSpPr>
          <p:nvPr/>
        </p:nvSpPr>
        <p:spPr>
          <a:xfrm>
            <a:off x="8022195" y="1830930"/>
            <a:ext cx="3010182" cy="1358698"/>
          </a:xfrm>
          <a:prstGeom prst="rect">
            <a:avLst/>
          </a:prstGeom>
          <a:noFill/>
        </p:spPr>
        <p:txBody>
          <a:bodyPr lIns="274320" tIns="274320" rIns="9144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D2C3B"/>
                </a:solidFill>
                <a:effectLst/>
                <a:uLnTx/>
                <a:uFillTx/>
                <a:latin typeface="Arial Nova Light"/>
                <a:ea typeface="+mn-ea"/>
                <a:cs typeface="+mn-cs"/>
              </a:rPr>
              <a:t>Automate everything</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With AI-powered intelligence</a:t>
            </a:r>
            <a:endParaRPr kumimoji="0" lang="en-US" sz="3200" b="0" i="0" u="none" strike="noStrike" kern="1200" cap="none" spc="0" normalizeH="0" baseline="0" noProof="0">
              <a:ln>
                <a:noFill/>
              </a:ln>
              <a:solidFill>
                <a:srgbClr val="1D2C3B"/>
              </a:solidFill>
              <a:effectLst/>
              <a:uLnTx/>
              <a:uFillTx/>
              <a:latin typeface="Arial"/>
              <a:ea typeface="+mn-ea"/>
              <a:cs typeface="+mn-cs"/>
            </a:endParaRPr>
          </a:p>
        </p:txBody>
      </p:sp>
      <p:grpSp>
        <p:nvGrpSpPr>
          <p:cNvPr id="92" name="Group 91">
            <a:extLst>
              <a:ext uri="{FF2B5EF4-FFF2-40B4-BE49-F238E27FC236}">
                <a16:creationId xmlns:a16="http://schemas.microsoft.com/office/drawing/2014/main" id="{49D45C46-2687-5505-006B-4E032F7E4ED4}"/>
              </a:ext>
            </a:extLst>
          </p:cNvPr>
          <p:cNvGrpSpPr/>
          <p:nvPr/>
        </p:nvGrpSpPr>
        <p:grpSpPr>
          <a:xfrm rot="10800000" flipH="1">
            <a:off x="8545297" y="5410224"/>
            <a:ext cx="227190" cy="668659"/>
            <a:chOff x="6424761" y="4166898"/>
            <a:chExt cx="305420" cy="668659"/>
          </a:xfrm>
        </p:grpSpPr>
        <p:cxnSp>
          <p:nvCxnSpPr>
            <p:cNvPr id="94" name="Straight Connector 93">
              <a:extLst>
                <a:ext uri="{FF2B5EF4-FFF2-40B4-BE49-F238E27FC236}">
                  <a16:creationId xmlns:a16="http://schemas.microsoft.com/office/drawing/2014/main" id="{F5944A0E-E9D6-05F9-6182-A002402E34E0}"/>
                </a:ext>
              </a:extLst>
            </p:cNvPr>
            <p:cNvCxnSpPr>
              <a:cxnSpLocks/>
            </p:cNvCxnSpPr>
            <p:nvPr/>
          </p:nvCxnSpPr>
          <p:spPr>
            <a:xfrm flipH="1">
              <a:off x="6424761" y="4835557"/>
              <a:ext cx="305420" cy="0"/>
            </a:xfrm>
            <a:prstGeom prst="line">
              <a:avLst/>
            </a:prstGeom>
            <a:ln w="12700">
              <a:solidFill>
                <a:srgbClr val="C5D4E3"/>
              </a:solidFill>
              <a:headEnd type="oval" w="sm" len="sm"/>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B395F7F6-1E1F-2EEE-9158-710C4EF7B6A4}"/>
                </a:ext>
              </a:extLst>
            </p:cNvPr>
            <p:cNvCxnSpPr>
              <a:cxnSpLocks/>
            </p:cNvCxnSpPr>
            <p:nvPr/>
          </p:nvCxnSpPr>
          <p:spPr>
            <a:xfrm flipH="1">
              <a:off x="6424761" y="4166898"/>
              <a:ext cx="305420" cy="0"/>
            </a:xfrm>
            <a:prstGeom prst="line">
              <a:avLst/>
            </a:prstGeom>
            <a:ln w="12700">
              <a:solidFill>
                <a:srgbClr val="C5D4E3"/>
              </a:solidFill>
              <a:headEnd type="oval" w="sm" len="sm"/>
            </a:ln>
          </p:spPr>
          <p:style>
            <a:lnRef idx="1">
              <a:schemeClr val="accent1"/>
            </a:lnRef>
            <a:fillRef idx="0">
              <a:schemeClr val="accent1"/>
            </a:fillRef>
            <a:effectRef idx="0">
              <a:schemeClr val="accent1"/>
            </a:effectRef>
            <a:fontRef idx="minor">
              <a:schemeClr val="tx1"/>
            </a:fontRef>
          </p:style>
        </p:cxnSp>
      </p:grpSp>
      <p:sp>
        <p:nvSpPr>
          <p:cNvPr id="102" name="Rectangle 189">
            <a:extLst>
              <a:ext uri="{FF2B5EF4-FFF2-40B4-BE49-F238E27FC236}">
                <a16:creationId xmlns:a16="http://schemas.microsoft.com/office/drawing/2014/main" id="{57FAC3C1-029D-A200-3620-F3EEED053358}"/>
              </a:ext>
            </a:extLst>
          </p:cNvPr>
          <p:cNvSpPr/>
          <p:nvPr/>
        </p:nvSpPr>
        <p:spPr>
          <a:xfrm rot="16200000">
            <a:off x="7624273" y="5361901"/>
            <a:ext cx="1756029" cy="86018"/>
          </a:xfrm>
          <a:custGeom>
            <a:avLst/>
            <a:gdLst>
              <a:gd name="connsiteX0" fmla="*/ 0 w 2593643"/>
              <a:gd name="connsiteY0" fmla="*/ 0 h 1339076"/>
              <a:gd name="connsiteX1" fmla="*/ 2593643 w 2593643"/>
              <a:gd name="connsiteY1" fmla="*/ 0 h 1339076"/>
              <a:gd name="connsiteX2" fmla="*/ 2593643 w 2593643"/>
              <a:gd name="connsiteY2" fmla="*/ 1339076 h 1339076"/>
              <a:gd name="connsiteX3" fmla="*/ 0 w 2593643"/>
              <a:gd name="connsiteY3" fmla="*/ 1339076 h 1339076"/>
              <a:gd name="connsiteX4" fmla="*/ 0 w 2593643"/>
              <a:gd name="connsiteY4" fmla="*/ 0 h 1339076"/>
              <a:gd name="connsiteX0" fmla="*/ 2593643 w 2685083"/>
              <a:gd name="connsiteY0" fmla="*/ 0 h 1339076"/>
              <a:gd name="connsiteX1" fmla="*/ 2593643 w 2685083"/>
              <a:gd name="connsiteY1" fmla="*/ 1339076 h 1339076"/>
              <a:gd name="connsiteX2" fmla="*/ 0 w 2685083"/>
              <a:gd name="connsiteY2" fmla="*/ 1339076 h 1339076"/>
              <a:gd name="connsiteX3" fmla="*/ 0 w 2685083"/>
              <a:gd name="connsiteY3" fmla="*/ 0 h 1339076"/>
              <a:gd name="connsiteX4" fmla="*/ 2685083 w 2685083"/>
              <a:gd name="connsiteY4" fmla="*/ 91440 h 1339076"/>
              <a:gd name="connsiteX0" fmla="*/ 2593643 w 2593643"/>
              <a:gd name="connsiteY0" fmla="*/ 0 h 1339076"/>
              <a:gd name="connsiteX1" fmla="*/ 2593643 w 2593643"/>
              <a:gd name="connsiteY1" fmla="*/ 1339076 h 1339076"/>
              <a:gd name="connsiteX2" fmla="*/ 0 w 2593643"/>
              <a:gd name="connsiteY2" fmla="*/ 1339076 h 1339076"/>
              <a:gd name="connsiteX3" fmla="*/ 0 w 2593643"/>
              <a:gd name="connsiteY3" fmla="*/ 0 h 1339076"/>
            </a:gdLst>
            <a:ahLst/>
            <a:cxnLst>
              <a:cxn ang="0">
                <a:pos x="connsiteX0" y="connsiteY0"/>
              </a:cxn>
              <a:cxn ang="0">
                <a:pos x="connsiteX1" y="connsiteY1"/>
              </a:cxn>
              <a:cxn ang="0">
                <a:pos x="connsiteX2" y="connsiteY2"/>
              </a:cxn>
              <a:cxn ang="0">
                <a:pos x="connsiteX3" y="connsiteY3"/>
              </a:cxn>
            </a:cxnLst>
            <a:rect l="l" t="t" r="r" b="b"/>
            <a:pathLst>
              <a:path w="2593643" h="1339076">
                <a:moveTo>
                  <a:pt x="2593643" y="0"/>
                </a:moveTo>
                <a:lnTo>
                  <a:pt x="2593643" y="1339076"/>
                </a:lnTo>
                <a:lnTo>
                  <a:pt x="0" y="1339076"/>
                </a:lnTo>
                <a:lnTo>
                  <a:pt x="0" y="0"/>
                </a:lnTo>
              </a:path>
            </a:pathLst>
          </a:custGeom>
          <a:ln w="12700">
            <a:solidFill>
              <a:srgbClr val="C5D4E3"/>
            </a:solidFill>
            <a:headEnd type="none"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a:ea typeface="+mn-ea"/>
              <a:cs typeface="+mn-cs"/>
            </a:endParaRPr>
          </a:p>
        </p:txBody>
      </p:sp>
      <p:sp>
        <p:nvSpPr>
          <p:cNvPr id="103" name="Rectangle 189">
            <a:extLst>
              <a:ext uri="{FF2B5EF4-FFF2-40B4-BE49-F238E27FC236}">
                <a16:creationId xmlns:a16="http://schemas.microsoft.com/office/drawing/2014/main" id="{784DC46E-B57F-0238-B21A-C1BF9B88174D}"/>
              </a:ext>
            </a:extLst>
          </p:cNvPr>
          <p:cNvSpPr/>
          <p:nvPr/>
        </p:nvSpPr>
        <p:spPr>
          <a:xfrm rot="5400000" flipH="1">
            <a:off x="2608647" y="5351936"/>
            <a:ext cx="1371600" cy="82296"/>
          </a:xfrm>
          <a:custGeom>
            <a:avLst/>
            <a:gdLst>
              <a:gd name="connsiteX0" fmla="*/ 0 w 2593643"/>
              <a:gd name="connsiteY0" fmla="*/ 0 h 1339076"/>
              <a:gd name="connsiteX1" fmla="*/ 2593643 w 2593643"/>
              <a:gd name="connsiteY1" fmla="*/ 0 h 1339076"/>
              <a:gd name="connsiteX2" fmla="*/ 2593643 w 2593643"/>
              <a:gd name="connsiteY2" fmla="*/ 1339076 h 1339076"/>
              <a:gd name="connsiteX3" fmla="*/ 0 w 2593643"/>
              <a:gd name="connsiteY3" fmla="*/ 1339076 h 1339076"/>
              <a:gd name="connsiteX4" fmla="*/ 0 w 2593643"/>
              <a:gd name="connsiteY4" fmla="*/ 0 h 1339076"/>
              <a:gd name="connsiteX0" fmla="*/ 2593643 w 2685083"/>
              <a:gd name="connsiteY0" fmla="*/ 0 h 1339076"/>
              <a:gd name="connsiteX1" fmla="*/ 2593643 w 2685083"/>
              <a:gd name="connsiteY1" fmla="*/ 1339076 h 1339076"/>
              <a:gd name="connsiteX2" fmla="*/ 0 w 2685083"/>
              <a:gd name="connsiteY2" fmla="*/ 1339076 h 1339076"/>
              <a:gd name="connsiteX3" fmla="*/ 0 w 2685083"/>
              <a:gd name="connsiteY3" fmla="*/ 0 h 1339076"/>
              <a:gd name="connsiteX4" fmla="*/ 2685083 w 2685083"/>
              <a:gd name="connsiteY4" fmla="*/ 91440 h 1339076"/>
              <a:gd name="connsiteX0" fmla="*/ 2593643 w 2593643"/>
              <a:gd name="connsiteY0" fmla="*/ 0 h 1339076"/>
              <a:gd name="connsiteX1" fmla="*/ 2593643 w 2593643"/>
              <a:gd name="connsiteY1" fmla="*/ 1339076 h 1339076"/>
              <a:gd name="connsiteX2" fmla="*/ 0 w 2593643"/>
              <a:gd name="connsiteY2" fmla="*/ 1339076 h 1339076"/>
              <a:gd name="connsiteX3" fmla="*/ 0 w 2593643"/>
              <a:gd name="connsiteY3" fmla="*/ 0 h 1339076"/>
            </a:gdLst>
            <a:ahLst/>
            <a:cxnLst>
              <a:cxn ang="0">
                <a:pos x="connsiteX0" y="connsiteY0"/>
              </a:cxn>
              <a:cxn ang="0">
                <a:pos x="connsiteX1" y="connsiteY1"/>
              </a:cxn>
              <a:cxn ang="0">
                <a:pos x="connsiteX2" y="connsiteY2"/>
              </a:cxn>
              <a:cxn ang="0">
                <a:pos x="connsiteX3" y="connsiteY3"/>
              </a:cxn>
            </a:cxnLst>
            <a:rect l="l" t="t" r="r" b="b"/>
            <a:pathLst>
              <a:path w="2593643" h="1339076">
                <a:moveTo>
                  <a:pt x="2593643" y="0"/>
                </a:moveTo>
                <a:lnTo>
                  <a:pt x="2593643" y="1339076"/>
                </a:lnTo>
                <a:lnTo>
                  <a:pt x="0" y="1339076"/>
                </a:lnTo>
                <a:lnTo>
                  <a:pt x="0" y="0"/>
                </a:lnTo>
              </a:path>
            </a:pathLst>
          </a:custGeom>
          <a:ln w="12700">
            <a:solidFill>
              <a:srgbClr val="C5D4E3"/>
            </a:solidFill>
            <a:headEnd type="none"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a:ea typeface="+mn-ea"/>
              <a:cs typeface="+mn-cs"/>
            </a:endParaRPr>
          </a:p>
        </p:txBody>
      </p:sp>
      <p:grpSp>
        <p:nvGrpSpPr>
          <p:cNvPr id="43" name="Group 42">
            <a:extLst>
              <a:ext uri="{FF2B5EF4-FFF2-40B4-BE49-F238E27FC236}">
                <a16:creationId xmlns:a16="http://schemas.microsoft.com/office/drawing/2014/main" id="{C8247DD7-EC44-FE0A-95D4-1ADCC99D5019}"/>
              </a:ext>
            </a:extLst>
          </p:cNvPr>
          <p:cNvGrpSpPr/>
          <p:nvPr/>
        </p:nvGrpSpPr>
        <p:grpSpPr>
          <a:xfrm>
            <a:off x="5429271" y="4467581"/>
            <a:ext cx="2994527" cy="1920240"/>
            <a:chOff x="5429271" y="4379056"/>
            <a:chExt cx="2994527" cy="1920240"/>
          </a:xfrm>
        </p:grpSpPr>
        <p:grpSp>
          <p:nvGrpSpPr>
            <p:cNvPr id="40" name="Group 39">
              <a:extLst>
                <a:ext uri="{FF2B5EF4-FFF2-40B4-BE49-F238E27FC236}">
                  <a16:creationId xmlns:a16="http://schemas.microsoft.com/office/drawing/2014/main" id="{8241BA81-0720-09EA-50FD-A9F4F4A9AE52}"/>
                </a:ext>
              </a:extLst>
            </p:cNvPr>
            <p:cNvGrpSpPr/>
            <p:nvPr/>
          </p:nvGrpSpPr>
          <p:grpSpPr>
            <a:xfrm>
              <a:off x="5715563" y="4469537"/>
              <a:ext cx="2430521" cy="1382816"/>
              <a:chOff x="5814848" y="4465024"/>
              <a:chExt cx="2243836" cy="1276604"/>
            </a:xfrm>
          </p:grpSpPr>
          <p:pic>
            <p:nvPicPr>
              <p:cNvPr id="18" name="Picture 17">
                <a:extLst>
                  <a:ext uri="{FF2B5EF4-FFF2-40B4-BE49-F238E27FC236}">
                    <a16:creationId xmlns:a16="http://schemas.microsoft.com/office/drawing/2014/main" id="{A4615F61-A01A-28BA-1D03-B5CE06DCF8E0}"/>
                  </a:ext>
                </a:extLst>
              </p:cNvPr>
              <p:cNvPicPr>
                <a:picLocks noChangeAspect="1"/>
              </p:cNvPicPr>
              <p:nvPr/>
            </p:nvPicPr>
            <p:blipFill>
              <a:blip r:embed="rId8"/>
              <a:stretch>
                <a:fillRect/>
              </a:stretch>
            </p:blipFill>
            <p:spPr>
              <a:xfrm>
                <a:off x="5814848" y="4465024"/>
                <a:ext cx="2243836" cy="1276604"/>
              </a:xfrm>
              <a:prstGeom prst="rect">
                <a:avLst/>
              </a:prstGeom>
              <a:ln>
                <a:solidFill>
                  <a:schemeClr val="tx2"/>
                </a:solidFill>
              </a:ln>
            </p:spPr>
          </p:pic>
          <p:sp>
            <p:nvSpPr>
              <p:cNvPr id="19" name="Rectangle 18">
                <a:extLst>
                  <a:ext uri="{FF2B5EF4-FFF2-40B4-BE49-F238E27FC236}">
                    <a16:creationId xmlns:a16="http://schemas.microsoft.com/office/drawing/2014/main" id="{AF6B6346-E288-57FD-ABF0-477475F658C4}"/>
                  </a:ext>
                </a:extLst>
              </p:cNvPr>
              <p:cNvSpPr/>
              <p:nvPr/>
            </p:nvSpPr>
            <p:spPr>
              <a:xfrm>
                <a:off x="5837895" y="4481082"/>
                <a:ext cx="1025137" cy="4581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a:ln>
                      <a:noFill/>
                    </a:ln>
                    <a:solidFill>
                      <a:srgbClr val="0672CB"/>
                    </a:solidFill>
                    <a:effectLst/>
                    <a:uLnTx/>
                    <a:uFillTx/>
                    <a:latin typeface="Arial"/>
                    <a:ea typeface="+mn-ea"/>
                    <a:cs typeface="+mn-cs"/>
                  </a:rPr>
                  <a:t>Dell AIOps </a:t>
                </a:r>
              </a:p>
            </p:txBody>
          </p:sp>
        </p:grpSp>
        <p:pic>
          <p:nvPicPr>
            <p:cNvPr id="32" name="Picture 31" descr="A computer with a black screen&#10;&#10;AI-generated content may be incorrect.">
              <a:extLst>
                <a:ext uri="{FF2B5EF4-FFF2-40B4-BE49-F238E27FC236}">
                  <a16:creationId xmlns:a16="http://schemas.microsoft.com/office/drawing/2014/main" id="{7176E9DD-A5EA-32B6-04EF-21384BE4A35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29271" y="4379056"/>
              <a:ext cx="2994527" cy="1920240"/>
            </a:xfrm>
            <a:prstGeom prst="rect">
              <a:avLst/>
            </a:prstGeom>
          </p:spPr>
        </p:pic>
      </p:grpSp>
      <p:grpSp>
        <p:nvGrpSpPr>
          <p:cNvPr id="36" name="Group 35">
            <a:extLst>
              <a:ext uri="{FF2B5EF4-FFF2-40B4-BE49-F238E27FC236}">
                <a16:creationId xmlns:a16="http://schemas.microsoft.com/office/drawing/2014/main" id="{7B1FFEB5-0B1A-9187-C23C-A22A7F7268FD}"/>
              </a:ext>
            </a:extLst>
          </p:cNvPr>
          <p:cNvGrpSpPr/>
          <p:nvPr/>
        </p:nvGrpSpPr>
        <p:grpSpPr>
          <a:xfrm>
            <a:off x="5880089" y="4385745"/>
            <a:ext cx="1997890" cy="881883"/>
            <a:chOff x="5880089" y="4385745"/>
            <a:chExt cx="1997890" cy="881883"/>
          </a:xfrm>
        </p:grpSpPr>
        <p:grpSp>
          <p:nvGrpSpPr>
            <p:cNvPr id="100" name="Group 99">
              <a:extLst>
                <a:ext uri="{FF2B5EF4-FFF2-40B4-BE49-F238E27FC236}">
                  <a16:creationId xmlns:a16="http://schemas.microsoft.com/office/drawing/2014/main" id="{1E0D0BFD-8CD8-FC91-2495-9DF3C5464F19}"/>
                </a:ext>
              </a:extLst>
            </p:cNvPr>
            <p:cNvGrpSpPr/>
            <p:nvPr/>
          </p:nvGrpSpPr>
          <p:grpSpPr>
            <a:xfrm>
              <a:off x="7546740" y="4385745"/>
              <a:ext cx="331239" cy="331239"/>
              <a:chOff x="7558745" y="4434496"/>
              <a:chExt cx="331239" cy="331239"/>
            </a:xfrm>
          </p:grpSpPr>
          <p:sp>
            <p:nvSpPr>
              <p:cNvPr id="52" name="Oval 51">
                <a:extLst>
                  <a:ext uri="{FF2B5EF4-FFF2-40B4-BE49-F238E27FC236}">
                    <a16:creationId xmlns:a16="http://schemas.microsoft.com/office/drawing/2014/main" id="{73C3260A-E7D1-49FE-CEDE-DCF35DDFA39D}"/>
                  </a:ext>
                </a:extLst>
              </p:cNvPr>
              <p:cNvSpPr/>
              <p:nvPr/>
            </p:nvSpPr>
            <p:spPr>
              <a:xfrm>
                <a:off x="7558745" y="4434496"/>
                <a:ext cx="331239" cy="331239"/>
              </a:xfrm>
              <a:prstGeom prst="ellipse">
                <a:avLst/>
              </a:prstGeom>
              <a:solidFill>
                <a:schemeClr val="tx2"/>
              </a:solidFill>
              <a:ln w="19050">
                <a:solidFill>
                  <a:srgbClr val="C5D4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44" name="Picture 43" title="icon">
                <a:extLst>
                  <a:ext uri="{FF2B5EF4-FFF2-40B4-BE49-F238E27FC236}">
                    <a16:creationId xmlns:a16="http://schemas.microsoft.com/office/drawing/2014/main" id="{C8DA661A-EA64-2915-D00D-6222B66D0F17}"/>
                  </a:ext>
                </a:extLst>
              </p:cNvPr>
              <p:cNvPicPr>
                <a:picLocks noChangeAspect="1"/>
              </p:cNvPicPr>
              <p:nvPr/>
            </p:nvPicPr>
            <p:blipFill>
              <a:blip r:embed="rId10"/>
              <a:stretch>
                <a:fillRect/>
              </a:stretch>
            </p:blipFill>
            <p:spPr>
              <a:xfrm>
                <a:off x="7651766" y="4527517"/>
                <a:ext cx="145197" cy="145197"/>
              </a:xfrm>
              <a:prstGeom prst="rect">
                <a:avLst/>
              </a:prstGeom>
            </p:spPr>
          </p:pic>
        </p:grpSp>
        <p:grpSp>
          <p:nvGrpSpPr>
            <p:cNvPr id="101" name="Group 100">
              <a:extLst>
                <a:ext uri="{FF2B5EF4-FFF2-40B4-BE49-F238E27FC236}">
                  <a16:creationId xmlns:a16="http://schemas.microsoft.com/office/drawing/2014/main" id="{A5886A9D-1A08-7C3C-9750-F43527EF1107}"/>
                </a:ext>
              </a:extLst>
            </p:cNvPr>
            <p:cNvGrpSpPr/>
            <p:nvPr/>
          </p:nvGrpSpPr>
          <p:grpSpPr>
            <a:xfrm>
              <a:off x="5880089" y="4724197"/>
              <a:ext cx="1801492" cy="543431"/>
              <a:chOff x="5628996" y="4724197"/>
              <a:chExt cx="1801492" cy="543431"/>
            </a:xfrm>
          </p:grpSpPr>
          <p:grpSp>
            <p:nvGrpSpPr>
              <p:cNvPr id="99" name="Group 98">
                <a:extLst>
                  <a:ext uri="{FF2B5EF4-FFF2-40B4-BE49-F238E27FC236}">
                    <a16:creationId xmlns:a16="http://schemas.microsoft.com/office/drawing/2014/main" id="{68B617EF-8900-686A-F763-B66FCCD781F7}"/>
                  </a:ext>
                </a:extLst>
              </p:cNvPr>
              <p:cNvGrpSpPr/>
              <p:nvPr/>
            </p:nvGrpSpPr>
            <p:grpSpPr>
              <a:xfrm>
                <a:off x="5628996" y="4789739"/>
                <a:ext cx="1261137" cy="477889"/>
                <a:chOff x="5530254" y="4982718"/>
                <a:chExt cx="1261137" cy="477889"/>
              </a:xfrm>
            </p:grpSpPr>
            <p:sp>
              <p:nvSpPr>
                <p:cNvPr id="97" name="Rectangle 96">
                  <a:extLst>
                    <a:ext uri="{FF2B5EF4-FFF2-40B4-BE49-F238E27FC236}">
                      <a16:creationId xmlns:a16="http://schemas.microsoft.com/office/drawing/2014/main" id="{881129EA-0189-C7CE-6E4F-2D003D4BCEE9}"/>
                    </a:ext>
                  </a:extLst>
                </p:cNvPr>
                <p:cNvSpPr/>
                <p:nvPr/>
              </p:nvSpPr>
              <p:spPr>
                <a:xfrm>
                  <a:off x="5530254" y="4982718"/>
                  <a:ext cx="1261137" cy="477889"/>
                </a:xfrm>
                <a:prstGeom prst="rect">
                  <a:avLst/>
                </a:prstGeom>
                <a:solidFill>
                  <a:schemeClr val="bg1"/>
                </a:solidFill>
                <a:ln w="12700">
                  <a:noFill/>
                </a:ln>
                <a:effectLst>
                  <a:outerShdw dist="63500" dir="2700000" algn="tl" rotWithShape="0">
                    <a:schemeClr val="accent2"/>
                  </a:outerShdw>
                </a:effectLst>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mn-cs"/>
                    </a:rPr>
                    <a:t>New AI assistant</a:t>
                  </a:r>
                </a:p>
              </p:txBody>
            </p:sp>
            <p:grpSp>
              <p:nvGrpSpPr>
                <p:cNvPr id="55" name="Group 54">
                  <a:extLst>
                    <a:ext uri="{FF2B5EF4-FFF2-40B4-BE49-F238E27FC236}">
                      <a16:creationId xmlns:a16="http://schemas.microsoft.com/office/drawing/2014/main" id="{3DEC6E50-4D72-8F69-E162-64E460238DE2}"/>
                    </a:ext>
                  </a:extLst>
                </p:cNvPr>
                <p:cNvGrpSpPr/>
                <p:nvPr/>
              </p:nvGrpSpPr>
              <p:grpSpPr>
                <a:xfrm>
                  <a:off x="5637523" y="5025342"/>
                  <a:ext cx="312997" cy="392640"/>
                  <a:chOff x="2247915" y="791724"/>
                  <a:chExt cx="623887" cy="782638"/>
                </a:xfrm>
                <a:solidFill>
                  <a:schemeClr val="tx2"/>
                </a:solidFill>
              </p:grpSpPr>
              <p:sp>
                <p:nvSpPr>
                  <p:cNvPr id="56" name="Freeform 5" title="AI icon">
                    <a:extLst>
                      <a:ext uri="{FF2B5EF4-FFF2-40B4-BE49-F238E27FC236}">
                        <a16:creationId xmlns:a16="http://schemas.microsoft.com/office/drawing/2014/main" id="{42629225-A780-35DA-94DE-FE7F8AA14CE3}"/>
                      </a:ext>
                    </a:extLst>
                  </p:cNvPr>
                  <p:cNvSpPr>
                    <a:spLocks noEditPoints="1"/>
                  </p:cNvSpPr>
                  <p:nvPr/>
                </p:nvSpPr>
                <p:spPr bwMode="auto">
                  <a:xfrm>
                    <a:off x="2247915" y="791724"/>
                    <a:ext cx="623887" cy="782638"/>
                  </a:xfrm>
                  <a:custGeom>
                    <a:avLst/>
                    <a:gdLst>
                      <a:gd name="T0" fmla="*/ 157 w 158"/>
                      <a:gd name="T1" fmla="*/ 65 h 198"/>
                      <a:gd name="T2" fmla="*/ 92 w 158"/>
                      <a:gd name="T3" fmla="*/ 1 h 198"/>
                      <a:gd name="T4" fmla="*/ 39 w 158"/>
                      <a:gd name="T5" fmla="*/ 20 h 198"/>
                      <a:gd name="T6" fmla="*/ 17 w 158"/>
                      <a:gd name="T7" fmla="*/ 71 h 198"/>
                      <a:gd name="T8" fmla="*/ 17 w 158"/>
                      <a:gd name="T9" fmla="*/ 72 h 198"/>
                      <a:gd name="T10" fmla="*/ 2 w 158"/>
                      <a:gd name="T11" fmla="*/ 95 h 198"/>
                      <a:gd name="T12" fmla="*/ 1 w 158"/>
                      <a:gd name="T13" fmla="*/ 105 h 198"/>
                      <a:gd name="T14" fmla="*/ 9 w 158"/>
                      <a:gd name="T15" fmla="*/ 110 h 198"/>
                      <a:gd name="T16" fmla="*/ 17 w 158"/>
                      <a:gd name="T17" fmla="*/ 110 h 198"/>
                      <a:gd name="T18" fmla="*/ 17 w 158"/>
                      <a:gd name="T19" fmla="*/ 140 h 198"/>
                      <a:gd name="T20" fmla="*/ 21 w 158"/>
                      <a:gd name="T21" fmla="*/ 150 h 198"/>
                      <a:gd name="T22" fmla="*/ 32 w 158"/>
                      <a:gd name="T23" fmla="*/ 154 h 198"/>
                      <a:gd name="T24" fmla="*/ 55 w 158"/>
                      <a:gd name="T25" fmla="*/ 153 h 198"/>
                      <a:gd name="T26" fmla="*/ 56 w 158"/>
                      <a:gd name="T27" fmla="*/ 153 h 198"/>
                      <a:gd name="T28" fmla="*/ 57 w 158"/>
                      <a:gd name="T29" fmla="*/ 154 h 198"/>
                      <a:gd name="T30" fmla="*/ 57 w 158"/>
                      <a:gd name="T31" fmla="*/ 160 h 198"/>
                      <a:gd name="T32" fmla="*/ 54 w 158"/>
                      <a:gd name="T33" fmla="*/ 167 h 198"/>
                      <a:gd name="T34" fmla="*/ 37 w 158"/>
                      <a:gd name="T35" fmla="*/ 187 h 198"/>
                      <a:gd name="T36" fmla="*/ 37 w 158"/>
                      <a:gd name="T37" fmla="*/ 194 h 198"/>
                      <a:gd name="T38" fmla="*/ 43 w 158"/>
                      <a:gd name="T39" fmla="*/ 198 h 198"/>
                      <a:gd name="T40" fmla="*/ 142 w 158"/>
                      <a:gd name="T41" fmla="*/ 198 h 198"/>
                      <a:gd name="T42" fmla="*/ 148 w 158"/>
                      <a:gd name="T43" fmla="*/ 194 h 198"/>
                      <a:gd name="T44" fmla="*/ 147 w 158"/>
                      <a:gd name="T45" fmla="*/ 187 h 198"/>
                      <a:gd name="T46" fmla="*/ 139 w 158"/>
                      <a:gd name="T47" fmla="*/ 177 h 198"/>
                      <a:gd name="T48" fmla="*/ 134 w 158"/>
                      <a:gd name="T49" fmla="*/ 161 h 198"/>
                      <a:gd name="T50" fmla="*/ 149 w 158"/>
                      <a:gd name="T51" fmla="*/ 105 h 198"/>
                      <a:gd name="T52" fmla="*/ 157 w 158"/>
                      <a:gd name="T53" fmla="*/ 65 h 198"/>
                      <a:gd name="T54" fmla="*/ 128 w 158"/>
                      <a:gd name="T55" fmla="*/ 161 h 198"/>
                      <a:gd name="T56" fmla="*/ 135 w 158"/>
                      <a:gd name="T57" fmla="*/ 181 h 198"/>
                      <a:gd name="T58" fmla="*/ 143 w 158"/>
                      <a:gd name="T59" fmla="*/ 190 h 198"/>
                      <a:gd name="T60" fmla="*/ 143 w 158"/>
                      <a:gd name="T61" fmla="*/ 192 h 198"/>
                      <a:gd name="T62" fmla="*/ 142 w 158"/>
                      <a:gd name="T63" fmla="*/ 193 h 198"/>
                      <a:gd name="T64" fmla="*/ 43 w 158"/>
                      <a:gd name="T65" fmla="*/ 193 h 198"/>
                      <a:gd name="T66" fmla="*/ 41 w 158"/>
                      <a:gd name="T67" fmla="*/ 192 h 198"/>
                      <a:gd name="T68" fmla="*/ 42 w 158"/>
                      <a:gd name="T69" fmla="*/ 190 h 198"/>
                      <a:gd name="T70" fmla="*/ 58 w 158"/>
                      <a:gd name="T71" fmla="*/ 170 h 198"/>
                      <a:gd name="T72" fmla="*/ 62 w 158"/>
                      <a:gd name="T73" fmla="*/ 160 h 198"/>
                      <a:gd name="T74" fmla="*/ 62 w 158"/>
                      <a:gd name="T75" fmla="*/ 154 h 198"/>
                      <a:gd name="T76" fmla="*/ 60 w 158"/>
                      <a:gd name="T77" fmla="*/ 149 h 198"/>
                      <a:gd name="T78" fmla="*/ 55 w 158"/>
                      <a:gd name="T79" fmla="*/ 147 h 198"/>
                      <a:gd name="T80" fmla="*/ 55 w 158"/>
                      <a:gd name="T81" fmla="*/ 147 h 198"/>
                      <a:gd name="T82" fmla="*/ 31 w 158"/>
                      <a:gd name="T83" fmla="*/ 148 h 198"/>
                      <a:gd name="T84" fmla="*/ 25 w 158"/>
                      <a:gd name="T85" fmla="*/ 146 h 198"/>
                      <a:gd name="T86" fmla="*/ 22 w 158"/>
                      <a:gd name="T87" fmla="*/ 140 h 198"/>
                      <a:gd name="T88" fmla="*/ 22 w 158"/>
                      <a:gd name="T89" fmla="*/ 104 h 198"/>
                      <a:gd name="T90" fmla="*/ 9 w 158"/>
                      <a:gd name="T91" fmla="*/ 104 h 198"/>
                      <a:gd name="T92" fmla="*/ 6 w 158"/>
                      <a:gd name="T93" fmla="*/ 102 h 198"/>
                      <a:gd name="T94" fmla="*/ 6 w 158"/>
                      <a:gd name="T95" fmla="*/ 98 h 198"/>
                      <a:gd name="T96" fmla="*/ 22 w 158"/>
                      <a:gd name="T97" fmla="*/ 72 h 198"/>
                      <a:gd name="T98" fmla="*/ 22 w 158"/>
                      <a:gd name="T99" fmla="*/ 71 h 198"/>
                      <a:gd name="T100" fmla="*/ 43 w 158"/>
                      <a:gd name="T101" fmla="*/ 24 h 198"/>
                      <a:gd name="T102" fmla="*/ 91 w 158"/>
                      <a:gd name="T103" fmla="*/ 6 h 198"/>
                      <a:gd name="T104" fmla="*/ 152 w 158"/>
                      <a:gd name="T105" fmla="*/ 66 h 198"/>
                      <a:gd name="T106" fmla="*/ 144 w 158"/>
                      <a:gd name="T107" fmla="*/ 103 h 198"/>
                      <a:gd name="T108" fmla="*/ 128 w 158"/>
                      <a:gd name="T109" fmla="*/ 161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8" h="198">
                        <a:moveTo>
                          <a:pt x="157" y="65"/>
                        </a:moveTo>
                        <a:cubicBezTo>
                          <a:pt x="154" y="30"/>
                          <a:pt x="127" y="3"/>
                          <a:pt x="92" y="1"/>
                        </a:cubicBezTo>
                        <a:cubicBezTo>
                          <a:pt x="72" y="0"/>
                          <a:pt x="53" y="6"/>
                          <a:pt x="39" y="20"/>
                        </a:cubicBezTo>
                        <a:cubicBezTo>
                          <a:pt x="25" y="33"/>
                          <a:pt x="17" y="51"/>
                          <a:pt x="17" y="71"/>
                        </a:cubicBezTo>
                        <a:cubicBezTo>
                          <a:pt x="17" y="72"/>
                          <a:pt x="17" y="72"/>
                          <a:pt x="17" y="72"/>
                        </a:cubicBezTo>
                        <a:cubicBezTo>
                          <a:pt x="17" y="73"/>
                          <a:pt x="16" y="77"/>
                          <a:pt x="2" y="95"/>
                        </a:cubicBezTo>
                        <a:cubicBezTo>
                          <a:pt x="0" y="98"/>
                          <a:pt x="0" y="101"/>
                          <a:pt x="1" y="105"/>
                        </a:cubicBezTo>
                        <a:cubicBezTo>
                          <a:pt x="3" y="108"/>
                          <a:pt x="6" y="110"/>
                          <a:pt x="9" y="110"/>
                        </a:cubicBezTo>
                        <a:cubicBezTo>
                          <a:pt x="17" y="110"/>
                          <a:pt x="17" y="110"/>
                          <a:pt x="17" y="110"/>
                        </a:cubicBezTo>
                        <a:cubicBezTo>
                          <a:pt x="17" y="140"/>
                          <a:pt x="17" y="140"/>
                          <a:pt x="17" y="140"/>
                        </a:cubicBezTo>
                        <a:cubicBezTo>
                          <a:pt x="17" y="144"/>
                          <a:pt x="18" y="147"/>
                          <a:pt x="21" y="150"/>
                        </a:cubicBezTo>
                        <a:cubicBezTo>
                          <a:pt x="24" y="153"/>
                          <a:pt x="28" y="154"/>
                          <a:pt x="32" y="154"/>
                        </a:cubicBezTo>
                        <a:cubicBezTo>
                          <a:pt x="55" y="153"/>
                          <a:pt x="55" y="153"/>
                          <a:pt x="55" y="153"/>
                        </a:cubicBezTo>
                        <a:cubicBezTo>
                          <a:pt x="56" y="153"/>
                          <a:pt x="56" y="153"/>
                          <a:pt x="56" y="153"/>
                        </a:cubicBezTo>
                        <a:cubicBezTo>
                          <a:pt x="56" y="153"/>
                          <a:pt x="57" y="154"/>
                          <a:pt x="57" y="154"/>
                        </a:cubicBezTo>
                        <a:cubicBezTo>
                          <a:pt x="57" y="160"/>
                          <a:pt x="57" y="160"/>
                          <a:pt x="57" y="160"/>
                        </a:cubicBezTo>
                        <a:cubicBezTo>
                          <a:pt x="57" y="162"/>
                          <a:pt x="56" y="165"/>
                          <a:pt x="54" y="167"/>
                        </a:cubicBezTo>
                        <a:cubicBezTo>
                          <a:pt x="37" y="187"/>
                          <a:pt x="37" y="187"/>
                          <a:pt x="37" y="187"/>
                        </a:cubicBezTo>
                        <a:cubicBezTo>
                          <a:pt x="36" y="189"/>
                          <a:pt x="35" y="192"/>
                          <a:pt x="37" y="194"/>
                        </a:cubicBezTo>
                        <a:cubicBezTo>
                          <a:pt x="38" y="197"/>
                          <a:pt x="40" y="198"/>
                          <a:pt x="43" y="198"/>
                        </a:cubicBezTo>
                        <a:cubicBezTo>
                          <a:pt x="142" y="198"/>
                          <a:pt x="142" y="198"/>
                          <a:pt x="142" y="198"/>
                        </a:cubicBezTo>
                        <a:cubicBezTo>
                          <a:pt x="144" y="198"/>
                          <a:pt x="147" y="197"/>
                          <a:pt x="148" y="194"/>
                        </a:cubicBezTo>
                        <a:cubicBezTo>
                          <a:pt x="149" y="192"/>
                          <a:pt x="149" y="189"/>
                          <a:pt x="147" y="187"/>
                        </a:cubicBezTo>
                        <a:cubicBezTo>
                          <a:pt x="139" y="177"/>
                          <a:pt x="139" y="177"/>
                          <a:pt x="139" y="177"/>
                        </a:cubicBezTo>
                        <a:cubicBezTo>
                          <a:pt x="136" y="173"/>
                          <a:pt x="134" y="167"/>
                          <a:pt x="134" y="161"/>
                        </a:cubicBezTo>
                        <a:cubicBezTo>
                          <a:pt x="134" y="132"/>
                          <a:pt x="143" y="115"/>
                          <a:pt x="149" y="105"/>
                        </a:cubicBezTo>
                        <a:cubicBezTo>
                          <a:pt x="155" y="93"/>
                          <a:pt x="158" y="79"/>
                          <a:pt x="157" y="65"/>
                        </a:cubicBezTo>
                        <a:close/>
                        <a:moveTo>
                          <a:pt x="128" y="161"/>
                        </a:moveTo>
                        <a:cubicBezTo>
                          <a:pt x="128" y="168"/>
                          <a:pt x="131" y="175"/>
                          <a:pt x="135" y="181"/>
                        </a:cubicBezTo>
                        <a:cubicBezTo>
                          <a:pt x="143" y="190"/>
                          <a:pt x="143" y="190"/>
                          <a:pt x="143" y="190"/>
                        </a:cubicBezTo>
                        <a:cubicBezTo>
                          <a:pt x="143" y="191"/>
                          <a:pt x="143" y="192"/>
                          <a:pt x="143" y="192"/>
                        </a:cubicBezTo>
                        <a:cubicBezTo>
                          <a:pt x="143" y="192"/>
                          <a:pt x="142" y="193"/>
                          <a:pt x="142" y="193"/>
                        </a:cubicBezTo>
                        <a:cubicBezTo>
                          <a:pt x="43" y="193"/>
                          <a:pt x="43" y="193"/>
                          <a:pt x="43" y="193"/>
                        </a:cubicBezTo>
                        <a:cubicBezTo>
                          <a:pt x="42" y="193"/>
                          <a:pt x="42" y="192"/>
                          <a:pt x="41" y="192"/>
                        </a:cubicBezTo>
                        <a:cubicBezTo>
                          <a:pt x="41" y="192"/>
                          <a:pt x="41" y="191"/>
                          <a:pt x="42" y="190"/>
                        </a:cubicBezTo>
                        <a:cubicBezTo>
                          <a:pt x="58" y="170"/>
                          <a:pt x="58" y="170"/>
                          <a:pt x="58" y="170"/>
                        </a:cubicBezTo>
                        <a:cubicBezTo>
                          <a:pt x="61" y="167"/>
                          <a:pt x="62" y="164"/>
                          <a:pt x="62" y="160"/>
                        </a:cubicBezTo>
                        <a:cubicBezTo>
                          <a:pt x="62" y="154"/>
                          <a:pt x="62" y="154"/>
                          <a:pt x="62" y="154"/>
                        </a:cubicBezTo>
                        <a:cubicBezTo>
                          <a:pt x="62" y="152"/>
                          <a:pt x="61" y="151"/>
                          <a:pt x="60" y="149"/>
                        </a:cubicBezTo>
                        <a:cubicBezTo>
                          <a:pt x="59" y="148"/>
                          <a:pt x="57" y="147"/>
                          <a:pt x="55" y="147"/>
                        </a:cubicBezTo>
                        <a:cubicBezTo>
                          <a:pt x="55" y="147"/>
                          <a:pt x="55" y="147"/>
                          <a:pt x="55" y="147"/>
                        </a:cubicBezTo>
                        <a:cubicBezTo>
                          <a:pt x="31" y="148"/>
                          <a:pt x="31" y="148"/>
                          <a:pt x="31" y="148"/>
                        </a:cubicBezTo>
                        <a:cubicBezTo>
                          <a:pt x="29" y="149"/>
                          <a:pt x="27" y="148"/>
                          <a:pt x="25" y="146"/>
                        </a:cubicBezTo>
                        <a:cubicBezTo>
                          <a:pt x="23" y="144"/>
                          <a:pt x="22" y="142"/>
                          <a:pt x="22" y="140"/>
                        </a:cubicBezTo>
                        <a:cubicBezTo>
                          <a:pt x="22" y="104"/>
                          <a:pt x="22" y="104"/>
                          <a:pt x="22" y="104"/>
                        </a:cubicBezTo>
                        <a:cubicBezTo>
                          <a:pt x="9" y="104"/>
                          <a:pt x="9" y="104"/>
                          <a:pt x="9" y="104"/>
                        </a:cubicBezTo>
                        <a:cubicBezTo>
                          <a:pt x="8" y="104"/>
                          <a:pt x="7" y="103"/>
                          <a:pt x="6" y="102"/>
                        </a:cubicBezTo>
                        <a:cubicBezTo>
                          <a:pt x="5" y="101"/>
                          <a:pt x="5" y="100"/>
                          <a:pt x="6" y="98"/>
                        </a:cubicBezTo>
                        <a:cubicBezTo>
                          <a:pt x="22" y="78"/>
                          <a:pt x="22" y="74"/>
                          <a:pt x="22" y="72"/>
                        </a:cubicBezTo>
                        <a:cubicBezTo>
                          <a:pt x="22" y="71"/>
                          <a:pt x="22" y="71"/>
                          <a:pt x="22" y="71"/>
                        </a:cubicBezTo>
                        <a:cubicBezTo>
                          <a:pt x="22" y="53"/>
                          <a:pt x="29" y="36"/>
                          <a:pt x="43" y="24"/>
                        </a:cubicBezTo>
                        <a:cubicBezTo>
                          <a:pt x="56" y="11"/>
                          <a:pt x="73" y="5"/>
                          <a:pt x="91" y="6"/>
                        </a:cubicBezTo>
                        <a:cubicBezTo>
                          <a:pt x="124" y="8"/>
                          <a:pt x="149" y="33"/>
                          <a:pt x="152" y="66"/>
                        </a:cubicBezTo>
                        <a:cubicBezTo>
                          <a:pt x="153" y="79"/>
                          <a:pt x="150" y="91"/>
                          <a:pt x="144" y="103"/>
                        </a:cubicBezTo>
                        <a:cubicBezTo>
                          <a:pt x="138" y="113"/>
                          <a:pt x="128" y="130"/>
                          <a:pt x="128" y="1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7" name="Freeform 6">
                    <a:extLst>
                      <a:ext uri="{FF2B5EF4-FFF2-40B4-BE49-F238E27FC236}">
                        <a16:creationId xmlns:a16="http://schemas.microsoft.com/office/drawing/2014/main" id="{475D851B-0E47-EEF7-870A-6D2A441DEC13}"/>
                      </a:ext>
                    </a:extLst>
                  </p:cNvPr>
                  <p:cNvSpPr>
                    <a:spLocks noEditPoints="1"/>
                  </p:cNvSpPr>
                  <p:nvPr/>
                </p:nvSpPr>
                <p:spPr bwMode="auto">
                  <a:xfrm>
                    <a:off x="2481179" y="1190346"/>
                    <a:ext cx="55562" cy="84138"/>
                  </a:xfrm>
                  <a:custGeom>
                    <a:avLst/>
                    <a:gdLst>
                      <a:gd name="T0" fmla="*/ 7 w 14"/>
                      <a:gd name="T1" fmla="*/ 0 h 21"/>
                      <a:gd name="T2" fmla="*/ 2 w 14"/>
                      <a:gd name="T3" fmla="*/ 2 h 21"/>
                      <a:gd name="T4" fmla="*/ 0 w 14"/>
                      <a:gd name="T5" fmla="*/ 10 h 21"/>
                      <a:gd name="T6" fmla="*/ 2 w 14"/>
                      <a:gd name="T7" fmla="*/ 18 h 21"/>
                      <a:gd name="T8" fmla="*/ 7 w 14"/>
                      <a:gd name="T9" fmla="*/ 21 h 21"/>
                      <a:gd name="T10" fmla="*/ 12 w 14"/>
                      <a:gd name="T11" fmla="*/ 19 h 21"/>
                      <a:gd name="T12" fmla="*/ 14 w 14"/>
                      <a:gd name="T13" fmla="*/ 10 h 21"/>
                      <a:gd name="T14" fmla="*/ 12 w 14"/>
                      <a:gd name="T15" fmla="*/ 2 h 21"/>
                      <a:gd name="T16" fmla="*/ 7 w 14"/>
                      <a:gd name="T17" fmla="*/ 0 h 21"/>
                      <a:gd name="T18" fmla="*/ 9 w 14"/>
                      <a:gd name="T19" fmla="*/ 15 h 21"/>
                      <a:gd name="T20" fmla="*/ 8 w 14"/>
                      <a:gd name="T21" fmla="*/ 17 h 21"/>
                      <a:gd name="T22" fmla="*/ 7 w 14"/>
                      <a:gd name="T23" fmla="*/ 17 h 21"/>
                      <a:gd name="T24" fmla="*/ 6 w 14"/>
                      <a:gd name="T25" fmla="*/ 17 h 21"/>
                      <a:gd name="T26" fmla="*/ 5 w 14"/>
                      <a:gd name="T27" fmla="*/ 15 h 21"/>
                      <a:gd name="T28" fmla="*/ 4 w 14"/>
                      <a:gd name="T29" fmla="*/ 10 h 21"/>
                      <a:gd name="T30" fmla="*/ 5 w 14"/>
                      <a:gd name="T31" fmla="*/ 5 h 21"/>
                      <a:gd name="T32" fmla="*/ 6 w 14"/>
                      <a:gd name="T33" fmla="*/ 3 h 21"/>
                      <a:gd name="T34" fmla="*/ 7 w 14"/>
                      <a:gd name="T35" fmla="*/ 3 h 21"/>
                      <a:gd name="T36" fmla="*/ 8 w 14"/>
                      <a:gd name="T37" fmla="*/ 3 h 21"/>
                      <a:gd name="T38" fmla="*/ 9 w 14"/>
                      <a:gd name="T39" fmla="*/ 5 h 21"/>
                      <a:gd name="T40" fmla="*/ 9 w 14"/>
                      <a:gd name="T41" fmla="*/ 10 h 21"/>
                      <a:gd name="T42" fmla="*/ 9 w 14"/>
                      <a:gd name="T4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7" y="0"/>
                        </a:moveTo>
                        <a:cubicBezTo>
                          <a:pt x="5" y="0"/>
                          <a:pt x="3" y="0"/>
                          <a:pt x="2" y="2"/>
                        </a:cubicBezTo>
                        <a:cubicBezTo>
                          <a:pt x="1" y="3"/>
                          <a:pt x="0" y="6"/>
                          <a:pt x="0" y="10"/>
                        </a:cubicBezTo>
                        <a:cubicBezTo>
                          <a:pt x="0" y="14"/>
                          <a:pt x="1" y="17"/>
                          <a:pt x="2" y="18"/>
                        </a:cubicBezTo>
                        <a:cubicBezTo>
                          <a:pt x="3" y="20"/>
                          <a:pt x="5" y="21"/>
                          <a:pt x="7" y="21"/>
                        </a:cubicBezTo>
                        <a:cubicBezTo>
                          <a:pt x="9" y="21"/>
                          <a:pt x="10" y="20"/>
                          <a:pt x="12" y="19"/>
                        </a:cubicBezTo>
                        <a:cubicBezTo>
                          <a:pt x="13" y="17"/>
                          <a:pt x="14" y="14"/>
                          <a:pt x="14" y="10"/>
                        </a:cubicBezTo>
                        <a:cubicBezTo>
                          <a:pt x="14" y="6"/>
                          <a:pt x="13" y="3"/>
                          <a:pt x="12" y="2"/>
                        </a:cubicBezTo>
                        <a:cubicBezTo>
                          <a:pt x="10" y="0"/>
                          <a:pt x="9" y="0"/>
                          <a:pt x="7" y="0"/>
                        </a:cubicBezTo>
                        <a:close/>
                        <a:moveTo>
                          <a:pt x="9" y="15"/>
                        </a:moveTo>
                        <a:cubicBezTo>
                          <a:pt x="9" y="16"/>
                          <a:pt x="9" y="17"/>
                          <a:pt x="8" y="17"/>
                        </a:cubicBezTo>
                        <a:cubicBezTo>
                          <a:pt x="8" y="17"/>
                          <a:pt x="7" y="17"/>
                          <a:pt x="7" y="17"/>
                        </a:cubicBezTo>
                        <a:cubicBezTo>
                          <a:pt x="6" y="17"/>
                          <a:pt x="6" y="17"/>
                          <a:pt x="6" y="17"/>
                        </a:cubicBezTo>
                        <a:cubicBezTo>
                          <a:pt x="5" y="17"/>
                          <a:pt x="5" y="16"/>
                          <a:pt x="5" y="15"/>
                        </a:cubicBezTo>
                        <a:cubicBezTo>
                          <a:pt x="4" y="14"/>
                          <a:pt x="4" y="13"/>
                          <a:pt x="4" y="10"/>
                        </a:cubicBezTo>
                        <a:cubicBezTo>
                          <a:pt x="4" y="8"/>
                          <a:pt x="4" y="6"/>
                          <a:pt x="5" y="5"/>
                        </a:cubicBezTo>
                        <a:cubicBezTo>
                          <a:pt x="5" y="4"/>
                          <a:pt x="5" y="4"/>
                          <a:pt x="6" y="3"/>
                        </a:cubicBezTo>
                        <a:cubicBezTo>
                          <a:pt x="6" y="3"/>
                          <a:pt x="6" y="3"/>
                          <a:pt x="7" y="3"/>
                        </a:cubicBezTo>
                        <a:cubicBezTo>
                          <a:pt x="7" y="3"/>
                          <a:pt x="8" y="3"/>
                          <a:pt x="8" y="3"/>
                        </a:cubicBezTo>
                        <a:cubicBezTo>
                          <a:pt x="9" y="4"/>
                          <a:pt x="9" y="4"/>
                          <a:pt x="9" y="5"/>
                        </a:cubicBezTo>
                        <a:cubicBezTo>
                          <a:pt x="9" y="6"/>
                          <a:pt x="9" y="8"/>
                          <a:pt x="9" y="10"/>
                        </a:cubicBezTo>
                        <a:cubicBezTo>
                          <a:pt x="9" y="13"/>
                          <a:pt x="9" y="14"/>
                          <a:pt x="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8" name="Freeform 7">
                    <a:extLst>
                      <a:ext uri="{FF2B5EF4-FFF2-40B4-BE49-F238E27FC236}">
                        <a16:creationId xmlns:a16="http://schemas.microsoft.com/office/drawing/2014/main" id="{F1818365-2EB7-A60F-F509-486DECFAF998}"/>
                      </a:ext>
                    </a:extLst>
                  </p:cNvPr>
                  <p:cNvSpPr>
                    <a:spLocks/>
                  </p:cNvSpPr>
                  <p:nvPr/>
                </p:nvSpPr>
                <p:spPr bwMode="auto">
                  <a:xfrm>
                    <a:off x="2587606" y="1190346"/>
                    <a:ext cx="36513" cy="79374"/>
                  </a:xfrm>
                  <a:custGeom>
                    <a:avLst/>
                    <a:gdLst>
                      <a:gd name="T0" fmla="*/ 3 w 9"/>
                      <a:gd name="T1" fmla="*/ 3 h 20"/>
                      <a:gd name="T2" fmla="*/ 0 w 9"/>
                      <a:gd name="T3" fmla="*/ 5 h 20"/>
                      <a:gd name="T4" fmla="*/ 0 w 9"/>
                      <a:gd name="T5" fmla="*/ 8 h 20"/>
                      <a:gd name="T6" fmla="*/ 5 w 9"/>
                      <a:gd name="T7" fmla="*/ 5 h 20"/>
                      <a:gd name="T8" fmla="*/ 5 w 9"/>
                      <a:gd name="T9" fmla="*/ 20 h 20"/>
                      <a:gd name="T10" fmla="*/ 9 w 9"/>
                      <a:gd name="T11" fmla="*/ 20 h 20"/>
                      <a:gd name="T12" fmla="*/ 9 w 9"/>
                      <a:gd name="T13" fmla="*/ 0 h 20"/>
                      <a:gd name="T14" fmla="*/ 6 w 9"/>
                      <a:gd name="T15" fmla="*/ 0 h 20"/>
                      <a:gd name="T16" fmla="*/ 3 w 9"/>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0">
                        <a:moveTo>
                          <a:pt x="3" y="3"/>
                        </a:moveTo>
                        <a:cubicBezTo>
                          <a:pt x="2" y="4"/>
                          <a:pt x="1" y="4"/>
                          <a:pt x="0" y="5"/>
                        </a:cubicBezTo>
                        <a:cubicBezTo>
                          <a:pt x="0" y="8"/>
                          <a:pt x="0" y="8"/>
                          <a:pt x="0" y="8"/>
                        </a:cubicBezTo>
                        <a:cubicBezTo>
                          <a:pt x="2" y="8"/>
                          <a:pt x="3" y="7"/>
                          <a:pt x="5" y="5"/>
                        </a:cubicBezTo>
                        <a:cubicBezTo>
                          <a:pt x="5" y="20"/>
                          <a:pt x="5" y="20"/>
                          <a:pt x="5" y="20"/>
                        </a:cubicBezTo>
                        <a:cubicBezTo>
                          <a:pt x="9" y="20"/>
                          <a:pt x="9" y="20"/>
                          <a:pt x="9" y="20"/>
                        </a:cubicBezTo>
                        <a:cubicBezTo>
                          <a:pt x="9" y="0"/>
                          <a:pt x="9" y="0"/>
                          <a:pt x="9" y="0"/>
                        </a:cubicBezTo>
                        <a:cubicBezTo>
                          <a:pt x="6" y="0"/>
                          <a:pt x="6" y="0"/>
                          <a:pt x="6" y="0"/>
                        </a:cubicBezTo>
                        <a:cubicBezTo>
                          <a:pt x="5" y="1"/>
                          <a:pt x="4" y="2"/>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Freeform 8">
                    <a:extLst>
                      <a:ext uri="{FF2B5EF4-FFF2-40B4-BE49-F238E27FC236}">
                        <a16:creationId xmlns:a16="http://schemas.microsoft.com/office/drawing/2014/main" id="{6F613FAC-9CBA-0888-11CD-913672B7B3ED}"/>
                      </a:ext>
                    </a:extLst>
                  </p:cNvPr>
                  <p:cNvSpPr>
                    <a:spLocks noEditPoints="1"/>
                  </p:cNvSpPr>
                  <p:nvPr/>
                </p:nvSpPr>
                <p:spPr bwMode="auto">
                  <a:xfrm>
                    <a:off x="2536120" y="1088745"/>
                    <a:ext cx="55562" cy="82549"/>
                  </a:xfrm>
                  <a:custGeom>
                    <a:avLst/>
                    <a:gdLst>
                      <a:gd name="T0" fmla="*/ 7 w 14"/>
                      <a:gd name="T1" fmla="*/ 0 h 21"/>
                      <a:gd name="T2" fmla="*/ 2 w 14"/>
                      <a:gd name="T3" fmla="*/ 2 h 21"/>
                      <a:gd name="T4" fmla="*/ 0 w 14"/>
                      <a:gd name="T5" fmla="*/ 10 h 21"/>
                      <a:gd name="T6" fmla="*/ 2 w 14"/>
                      <a:gd name="T7" fmla="*/ 19 h 21"/>
                      <a:gd name="T8" fmla="*/ 7 w 14"/>
                      <a:gd name="T9" fmla="*/ 21 h 21"/>
                      <a:gd name="T10" fmla="*/ 12 w 14"/>
                      <a:gd name="T11" fmla="*/ 19 h 21"/>
                      <a:gd name="T12" fmla="*/ 14 w 14"/>
                      <a:gd name="T13" fmla="*/ 10 h 21"/>
                      <a:gd name="T14" fmla="*/ 12 w 14"/>
                      <a:gd name="T15" fmla="*/ 2 h 21"/>
                      <a:gd name="T16" fmla="*/ 7 w 14"/>
                      <a:gd name="T17" fmla="*/ 0 h 21"/>
                      <a:gd name="T18" fmla="*/ 9 w 14"/>
                      <a:gd name="T19" fmla="*/ 16 h 21"/>
                      <a:gd name="T20" fmla="*/ 8 w 14"/>
                      <a:gd name="T21" fmla="*/ 17 h 21"/>
                      <a:gd name="T22" fmla="*/ 7 w 14"/>
                      <a:gd name="T23" fmla="*/ 18 h 21"/>
                      <a:gd name="T24" fmla="*/ 6 w 14"/>
                      <a:gd name="T25" fmla="*/ 17 h 21"/>
                      <a:gd name="T26" fmla="*/ 5 w 14"/>
                      <a:gd name="T27" fmla="*/ 15 h 21"/>
                      <a:gd name="T28" fmla="*/ 5 w 14"/>
                      <a:gd name="T29" fmla="*/ 10 h 21"/>
                      <a:gd name="T30" fmla="*/ 5 w 14"/>
                      <a:gd name="T31" fmla="*/ 5 h 21"/>
                      <a:gd name="T32" fmla="*/ 6 w 14"/>
                      <a:gd name="T33" fmla="*/ 4 h 21"/>
                      <a:gd name="T34" fmla="*/ 7 w 14"/>
                      <a:gd name="T35" fmla="*/ 3 h 21"/>
                      <a:gd name="T36" fmla="*/ 8 w 14"/>
                      <a:gd name="T37" fmla="*/ 4 h 21"/>
                      <a:gd name="T38" fmla="*/ 9 w 14"/>
                      <a:gd name="T39" fmla="*/ 6 h 21"/>
                      <a:gd name="T40" fmla="*/ 10 w 14"/>
                      <a:gd name="T41" fmla="*/ 10 h 21"/>
                      <a:gd name="T42" fmla="*/ 9 w 14"/>
                      <a:gd name="T43"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7" y="0"/>
                        </a:moveTo>
                        <a:cubicBezTo>
                          <a:pt x="5" y="0"/>
                          <a:pt x="4" y="1"/>
                          <a:pt x="2" y="2"/>
                        </a:cubicBezTo>
                        <a:cubicBezTo>
                          <a:pt x="1" y="4"/>
                          <a:pt x="0" y="7"/>
                          <a:pt x="0" y="10"/>
                        </a:cubicBezTo>
                        <a:cubicBezTo>
                          <a:pt x="0" y="14"/>
                          <a:pt x="1" y="17"/>
                          <a:pt x="2" y="19"/>
                        </a:cubicBezTo>
                        <a:cubicBezTo>
                          <a:pt x="4" y="20"/>
                          <a:pt x="5" y="21"/>
                          <a:pt x="7" y="21"/>
                        </a:cubicBezTo>
                        <a:cubicBezTo>
                          <a:pt x="9" y="21"/>
                          <a:pt x="11" y="20"/>
                          <a:pt x="12" y="19"/>
                        </a:cubicBezTo>
                        <a:cubicBezTo>
                          <a:pt x="13" y="17"/>
                          <a:pt x="14" y="14"/>
                          <a:pt x="14" y="10"/>
                        </a:cubicBezTo>
                        <a:cubicBezTo>
                          <a:pt x="14" y="7"/>
                          <a:pt x="13" y="4"/>
                          <a:pt x="12" y="2"/>
                        </a:cubicBezTo>
                        <a:cubicBezTo>
                          <a:pt x="11" y="1"/>
                          <a:pt x="9" y="0"/>
                          <a:pt x="7" y="0"/>
                        </a:cubicBezTo>
                        <a:close/>
                        <a:moveTo>
                          <a:pt x="9" y="16"/>
                        </a:moveTo>
                        <a:cubicBezTo>
                          <a:pt x="9" y="16"/>
                          <a:pt x="9" y="17"/>
                          <a:pt x="8" y="17"/>
                        </a:cubicBezTo>
                        <a:cubicBezTo>
                          <a:pt x="8" y="18"/>
                          <a:pt x="8" y="18"/>
                          <a:pt x="7" y="18"/>
                        </a:cubicBezTo>
                        <a:cubicBezTo>
                          <a:pt x="7" y="18"/>
                          <a:pt x="6" y="18"/>
                          <a:pt x="6" y="17"/>
                        </a:cubicBezTo>
                        <a:cubicBezTo>
                          <a:pt x="6" y="17"/>
                          <a:pt x="5" y="16"/>
                          <a:pt x="5" y="15"/>
                        </a:cubicBezTo>
                        <a:cubicBezTo>
                          <a:pt x="5" y="15"/>
                          <a:pt x="5" y="13"/>
                          <a:pt x="5" y="10"/>
                        </a:cubicBezTo>
                        <a:cubicBezTo>
                          <a:pt x="5" y="8"/>
                          <a:pt x="5" y="6"/>
                          <a:pt x="5" y="5"/>
                        </a:cubicBezTo>
                        <a:cubicBezTo>
                          <a:pt x="5" y="5"/>
                          <a:pt x="6" y="4"/>
                          <a:pt x="6" y="4"/>
                        </a:cubicBezTo>
                        <a:cubicBezTo>
                          <a:pt x="6" y="3"/>
                          <a:pt x="7" y="3"/>
                          <a:pt x="7" y="3"/>
                        </a:cubicBezTo>
                        <a:cubicBezTo>
                          <a:pt x="8" y="3"/>
                          <a:pt x="8" y="3"/>
                          <a:pt x="8" y="4"/>
                        </a:cubicBezTo>
                        <a:cubicBezTo>
                          <a:pt x="9" y="4"/>
                          <a:pt x="9" y="5"/>
                          <a:pt x="9" y="6"/>
                        </a:cubicBezTo>
                        <a:cubicBezTo>
                          <a:pt x="10" y="6"/>
                          <a:pt x="10" y="8"/>
                          <a:pt x="10" y="10"/>
                        </a:cubicBezTo>
                        <a:cubicBezTo>
                          <a:pt x="10" y="13"/>
                          <a:pt x="10" y="15"/>
                          <a:pt x="9"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0" name="Freeform 9">
                    <a:extLst>
                      <a:ext uri="{FF2B5EF4-FFF2-40B4-BE49-F238E27FC236}">
                        <a16:creationId xmlns:a16="http://schemas.microsoft.com/office/drawing/2014/main" id="{199A09C3-802A-8631-3BD1-567226852AD9}"/>
                      </a:ext>
                    </a:extLst>
                  </p:cNvPr>
                  <p:cNvSpPr>
                    <a:spLocks/>
                  </p:cNvSpPr>
                  <p:nvPr/>
                </p:nvSpPr>
                <p:spPr bwMode="auto">
                  <a:xfrm>
                    <a:off x="2544057" y="1190346"/>
                    <a:ext cx="34924" cy="79374"/>
                  </a:xfrm>
                  <a:custGeom>
                    <a:avLst/>
                    <a:gdLst>
                      <a:gd name="T0" fmla="*/ 4 w 9"/>
                      <a:gd name="T1" fmla="*/ 3 h 20"/>
                      <a:gd name="T2" fmla="*/ 0 w 9"/>
                      <a:gd name="T3" fmla="*/ 5 h 20"/>
                      <a:gd name="T4" fmla="*/ 0 w 9"/>
                      <a:gd name="T5" fmla="*/ 8 h 20"/>
                      <a:gd name="T6" fmla="*/ 5 w 9"/>
                      <a:gd name="T7" fmla="*/ 5 h 20"/>
                      <a:gd name="T8" fmla="*/ 5 w 9"/>
                      <a:gd name="T9" fmla="*/ 20 h 20"/>
                      <a:gd name="T10" fmla="*/ 9 w 9"/>
                      <a:gd name="T11" fmla="*/ 20 h 20"/>
                      <a:gd name="T12" fmla="*/ 9 w 9"/>
                      <a:gd name="T13" fmla="*/ 0 h 20"/>
                      <a:gd name="T14" fmla="*/ 6 w 9"/>
                      <a:gd name="T15" fmla="*/ 0 h 20"/>
                      <a:gd name="T16" fmla="*/ 4 w 9"/>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0">
                        <a:moveTo>
                          <a:pt x="4" y="3"/>
                        </a:moveTo>
                        <a:cubicBezTo>
                          <a:pt x="2" y="4"/>
                          <a:pt x="1" y="4"/>
                          <a:pt x="0" y="5"/>
                        </a:cubicBezTo>
                        <a:cubicBezTo>
                          <a:pt x="0" y="8"/>
                          <a:pt x="0" y="8"/>
                          <a:pt x="0" y="8"/>
                        </a:cubicBezTo>
                        <a:cubicBezTo>
                          <a:pt x="2" y="8"/>
                          <a:pt x="4" y="7"/>
                          <a:pt x="5" y="5"/>
                        </a:cubicBezTo>
                        <a:cubicBezTo>
                          <a:pt x="5" y="20"/>
                          <a:pt x="5" y="20"/>
                          <a:pt x="5" y="20"/>
                        </a:cubicBezTo>
                        <a:cubicBezTo>
                          <a:pt x="9" y="20"/>
                          <a:pt x="9" y="20"/>
                          <a:pt x="9" y="20"/>
                        </a:cubicBezTo>
                        <a:cubicBezTo>
                          <a:pt x="9" y="0"/>
                          <a:pt x="9" y="0"/>
                          <a:pt x="9" y="0"/>
                        </a:cubicBezTo>
                        <a:cubicBezTo>
                          <a:pt x="6" y="0"/>
                          <a:pt x="6" y="0"/>
                          <a:pt x="6" y="0"/>
                        </a:cubicBezTo>
                        <a:cubicBezTo>
                          <a:pt x="6" y="1"/>
                          <a:pt x="5" y="2"/>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1" name="Freeform 10">
                    <a:extLst>
                      <a:ext uri="{FF2B5EF4-FFF2-40B4-BE49-F238E27FC236}">
                        <a16:creationId xmlns:a16="http://schemas.microsoft.com/office/drawing/2014/main" id="{7D8EDEE7-46E4-F855-DE9B-B0F8683A3431}"/>
                      </a:ext>
                    </a:extLst>
                  </p:cNvPr>
                  <p:cNvSpPr>
                    <a:spLocks/>
                  </p:cNvSpPr>
                  <p:nvPr/>
                </p:nvSpPr>
                <p:spPr bwMode="auto">
                  <a:xfrm>
                    <a:off x="2636883" y="981762"/>
                    <a:ext cx="34924" cy="82549"/>
                  </a:xfrm>
                  <a:custGeom>
                    <a:avLst/>
                    <a:gdLst>
                      <a:gd name="T0" fmla="*/ 5 w 9"/>
                      <a:gd name="T1" fmla="*/ 21 h 21"/>
                      <a:gd name="T2" fmla="*/ 9 w 9"/>
                      <a:gd name="T3" fmla="*/ 21 h 21"/>
                      <a:gd name="T4" fmla="*/ 9 w 9"/>
                      <a:gd name="T5" fmla="*/ 0 h 21"/>
                      <a:gd name="T6" fmla="*/ 5 w 9"/>
                      <a:gd name="T7" fmla="*/ 0 h 21"/>
                      <a:gd name="T8" fmla="*/ 3 w 9"/>
                      <a:gd name="T9" fmla="*/ 4 h 21"/>
                      <a:gd name="T10" fmla="*/ 0 w 9"/>
                      <a:gd name="T11" fmla="*/ 6 h 21"/>
                      <a:gd name="T12" fmla="*/ 0 w 9"/>
                      <a:gd name="T13" fmla="*/ 9 h 21"/>
                      <a:gd name="T14" fmla="*/ 5 w 9"/>
                      <a:gd name="T15" fmla="*/ 6 h 21"/>
                      <a:gd name="T16" fmla="*/ 5 w 9"/>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5" y="21"/>
                        </a:moveTo>
                        <a:cubicBezTo>
                          <a:pt x="9" y="21"/>
                          <a:pt x="9" y="21"/>
                          <a:pt x="9" y="21"/>
                        </a:cubicBezTo>
                        <a:cubicBezTo>
                          <a:pt x="9" y="0"/>
                          <a:pt x="9" y="0"/>
                          <a:pt x="9" y="0"/>
                        </a:cubicBezTo>
                        <a:cubicBezTo>
                          <a:pt x="5" y="0"/>
                          <a:pt x="5" y="0"/>
                          <a:pt x="5" y="0"/>
                        </a:cubicBezTo>
                        <a:cubicBezTo>
                          <a:pt x="5" y="2"/>
                          <a:pt x="4" y="3"/>
                          <a:pt x="3" y="4"/>
                        </a:cubicBezTo>
                        <a:cubicBezTo>
                          <a:pt x="2" y="5"/>
                          <a:pt x="1" y="5"/>
                          <a:pt x="0" y="6"/>
                        </a:cubicBezTo>
                        <a:cubicBezTo>
                          <a:pt x="0" y="9"/>
                          <a:pt x="0" y="9"/>
                          <a:pt x="0" y="9"/>
                        </a:cubicBezTo>
                        <a:cubicBezTo>
                          <a:pt x="2" y="8"/>
                          <a:pt x="3" y="7"/>
                          <a:pt x="5" y="6"/>
                        </a:cubicBezTo>
                        <a:lnTo>
                          <a:pt x="5"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2" name="Freeform 11">
                    <a:extLst>
                      <a:ext uri="{FF2B5EF4-FFF2-40B4-BE49-F238E27FC236}">
                        <a16:creationId xmlns:a16="http://schemas.microsoft.com/office/drawing/2014/main" id="{378F754F-657D-D893-CDAA-BABF15023182}"/>
                      </a:ext>
                    </a:extLst>
                  </p:cNvPr>
                  <p:cNvSpPr>
                    <a:spLocks/>
                  </p:cNvSpPr>
                  <p:nvPr/>
                </p:nvSpPr>
                <p:spPr bwMode="auto">
                  <a:xfrm>
                    <a:off x="2477382" y="1088747"/>
                    <a:ext cx="39688" cy="82549"/>
                  </a:xfrm>
                  <a:custGeom>
                    <a:avLst/>
                    <a:gdLst>
                      <a:gd name="T0" fmla="*/ 10 w 10"/>
                      <a:gd name="T1" fmla="*/ 21 h 21"/>
                      <a:gd name="T2" fmla="*/ 10 w 10"/>
                      <a:gd name="T3" fmla="*/ 0 h 21"/>
                      <a:gd name="T4" fmla="*/ 6 w 10"/>
                      <a:gd name="T5" fmla="*/ 0 h 21"/>
                      <a:gd name="T6" fmla="*/ 4 w 10"/>
                      <a:gd name="T7" fmla="*/ 3 h 21"/>
                      <a:gd name="T8" fmla="*/ 0 w 10"/>
                      <a:gd name="T9" fmla="*/ 5 h 21"/>
                      <a:gd name="T10" fmla="*/ 0 w 10"/>
                      <a:gd name="T11" fmla="*/ 9 h 21"/>
                      <a:gd name="T12" fmla="*/ 6 w 10"/>
                      <a:gd name="T13" fmla="*/ 6 h 21"/>
                      <a:gd name="T14" fmla="*/ 6 w 10"/>
                      <a:gd name="T15" fmla="*/ 21 h 21"/>
                      <a:gd name="T16" fmla="*/ 10 w 10"/>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1">
                        <a:moveTo>
                          <a:pt x="10" y="21"/>
                        </a:moveTo>
                        <a:cubicBezTo>
                          <a:pt x="10" y="0"/>
                          <a:pt x="10" y="0"/>
                          <a:pt x="10" y="0"/>
                        </a:cubicBezTo>
                        <a:cubicBezTo>
                          <a:pt x="6" y="0"/>
                          <a:pt x="6" y="0"/>
                          <a:pt x="6" y="0"/>
                        </a:cubicBezTo>
                        <a:cubicBezTo>
                          <a:pt x="6" y="1"/>
                          <a:pt x="5" y="2"/>
                          <a:pt x="4" y="3"/>
                        </a:cubicBezTo>
                        <a:cubicBezTo>
                          <a:pt x="3" y="4"/>
                          <a:pt x="2" y="5"/>
                          <a:pt x="0" y="5"/>
                        </a:cubicBezTo>
                        <a:cubicBezTo>
                          <a:pt x="0" y="9"/>
                          <a:pt x="0" y="9"/>
                          <a:pt x="0" y="9"/>
                        </a:cubicBezTo>
                        <a:cubicBezTo>
                          <a:pt x="2" y="8"/>
                          <a:pt x="4" y="7"/>
                          <a:pt x="6" y="6"/>
                        </a:cubicBezTo>
                        <a:cubicBezTo>
                          <a:pt x="6" y="21"/>
                          <a:pt x="6" y="21"/>
                          <a:pt x="6" y="21"/>
                        </a:cubicBezTo>
                        <a:lnTo>
                          <a:pt x="10"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3" name="Freeform 12">
                    <a:extLst>
                      <a:ext uri="{FF2B5EF4-FFF2-40B4-BE49-F238E27FC236}">
                        <a16:creationId xmlns:a16="http://schemas.microsoft.com/office/drawing/2014/main" id="{3CB2D6A6-F2BC-E803-3626-2BC2E72308CD}"/>
                      </a:ext>
                    </a:extLst>
                  </p:cNvPr>
                  <p:cNvSpPr>
                    <a:spLocks/>
                  </p:cNvSpPr>
                  <p:nvPr/>
                </p:nvSpPr>
                <p:spPr bwMode="auto">
                  <a:xfrm>
                    <a:off x="2532665" y="985560"/>
                    <a:ext cx="34924" cy="82549"/>
                  </a:xfrm>
                  <a:custGeom>
                    <a:avLst/>
                    <a:gdLst>
                      <a:gd name="T0" fmla="*/ 5 w 9"/>
                      <a:gd name="T1" fmla="*/ 21 h 21"/>
                      <a:gd name="T2" fmla="*/ 9 w 9"/>
                      <a:gd name="T3" fmla="*/ 21 h 21"/>
                      <a:gd name="T4" fmla="*/ 9 w 9"/>
                      <a:gd name="T5" fmla="*/ 0 h 21"/>
                      <a:gd name="T6" fmla="*/ 5 w 9"/>
                      <a:gd name="T7" fmla="*/ 0 h 21"/>
                      <a:gd name="T8" fmla="*/ 3 w 9"/>
                      <a:gd name="T9" fmla="*/ 4 h 21"/>
                      <a:gd name="T10" fmla="*/ 0 w 9"/>
                      <a:gd name="T11" fmla="*/ 6 h 21"/>
                      <a:gd name="T12" fmla="*/ 0 w 9"/>
                      <a:gd name="T13" fmla="*/ 9 h 21"/>
                      <a:gd name="T14" fmla="*/ 5 w 9"/>
                      <a:gd name="T15" fmla="*/ 6 h 21"/>
                      <a:gd name="T16" fmla="*/ 5 w 9"/>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5" y="21"/>
                        </a:moveTo>
                        <a:cubicBezTo>
                          <a:pt x="9" y="21"/>
                          <a:pt x="9" y="21"/>
                          <a:pt x="9" y="21"/>
                        </a:cubicBezTo>
                        <a:cubicBezTo>
                          <a:pt x="9" y="0"/>
                          <a:pt x="9" y="0"/>
                          <a:pt x="9" y="0"/>
                        </a:cubicBezTo>
                        <a:cubicBezTo>
                          <a:pt x="5" y="0"/>
                          <a:pt x="5" y="0"/>
                          <a:pt x="5" y="0"/>
                        </a:cubicBezTo>
                        <a:cubicBezTo>
                          <a:pt x="5" y="2"/>
                          <a:pt x="4" y="3"/>
                          <a:pt x="3" y="4"/>
                        </a:cubicBezTo>
                        <a:cubicBezTo>
                          <a:pt x="2" y="5"/>
                          <a:pt x="1" y="5"/>
                          <a:pt x="0" y="6"/>
                        </a:cubicBezTo>
                        <a:cubicBezTo>
                          <a:pt x="0" y="9"/>
                          <a:pt x="0" y="9"/>
                          <a:pt x="0" y="9"/>
                        </a:cubicBezTo>
                        <a:cubicBezTo>
                          <a:pt x="1" y="8"/>
                          <a:pt x="3" y="7"/>
                          <a:pt x="5" y="6"/>
                        </a:cubicBezTo>
                        <a:lnTo>
                          <a:pt x="5"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4" name="Freeform 13">
                    <a:extLst>
                      <a:ext uri="{FF2B5EF4-FFF2-40B4-BE49-F238E27FC236}">
                        <a16:creationId xmlns:a16="http://schemas.microsoft.com/office/drawing/2014/main" id="{3D7DA228-D136-6EFC-57CF-B23CE1AAD7C0}"/>
                      </a:ext>
                    </a:extLst>
                  </p:cNvPr>
                  <p:cNvSpPr>
                    <a:spLocks noEditPoints="1"/>
                  </p:cNvSpPr>
                  <p:nvPr/>
                </p:nvSpPr>
                <p:spPr bwMode="auto">
                  <a:xfrm>
                    <a:off x="2472620" y="985560"/>
                    <a:ext cx="55562" cy="82549"/>
                  </a:xfrm>
                  <a:custGeom>
                    <a:avLst/>
                    <a:gdLst>
                      <a:gd name="T0" fmla="*/ 7 w 14"/>
                      <a:gd name="T1" fmla="*/ 21 h 21"/>
                      <a:gd name="T2" fmla="*/ 12 w 14"/>
                      <a:gd name="T3" fmla="*/ 19 h 21"/>
                      <a:gd name="T4" fmla="*/ 14 w 14"/>
                      <a:gd name="T5" fmla="*/ 11 h 21"/>
                      <a:gd name="T6" fmla="*/ 12 w 14"/>
                      <a:gd name="T7" fmla="*/ 2 h 21"/>
                      <a:gd name="T8" fmla="*/ 7 w 14"/>
                      <a:gd name="T9" fmla="*/ 0 h 21"/>
                      <a:gd name="T10" fmla="*/ 2 w 14"/>
                      <a:gd name="T11" fmla="*/ 2 h 21"/>
                      <a:gd name="T12" fmla="*/ 0 w 14"/>
                      <a:gd name="T13" fmla="*/ 11 h 21"/>
                      <a:gd name="T14" fmla="*/ 2 w 14"/>
                      <a:gd name="T15" fmla="*/ 19 h 21"/>
                      <a:gd name="T16" fmla="*/ 7 w 14"/>
                      <a:gd name="T17" fmla="*/ 21 h 21"/>
                      <a:gd name="T18" fmla="*/ 5 w 14"/>
                      <a:gd name="T19" fmla="*/ 6 h 21"/>
                      <a:gd name="T20" fmla="*/ 6 w 14"/>
                      <a:gd name="T21" fmla="*/ 4 h 21"/>
                      <a:gd name="T22" fmla="*/ 7 w 14"/>
                      <a:gd name="T23" fmla="*/ 4 h 21"/>
                      <a:gd name="T24" fmla="*/ 8 w 14"/>
                      <a:gd name="T25" fmla="*/ 4 h 21"/>
                      <a:gd name="T26" fmla="*/ 9 w 14"/>
                      <a:gd name="T27" fmla="*/ 6 h 21"/>
                      <a:gd name="T28" fmla="*/ 10 w 14"/>
                      <a:gd name="T29" fmla="*/ 11 h 21"/>
                      <a:gd name="T30" fmla="*/ 9 w 14"/>
                      <a:gd name="T31" fmla="*/ 16 h 21"/>
                      <a:gd name="T32" fmla="*/ 8 w 14"/>
                      <a:gd name="T33" fmla="*/ 18 h 21"/>
                      <a:gd name="T34" fmla="*/ 7 w 14"/>
                      <a:gd name="T35" fmla="*/ 18 h 21"/>
                      <a:gd name="T36" fmla="*/ 6 w 14"/>
                      <a:gd name="T37" fmla="*/ 18 h 21"/>
                      <a:gd name="T38" fmla="*/ 5 w 14"/>
                      <a:gd name="T39" fmla="*/ 16 h 21"/>
                      <a:gd name="T40" fmla="*/ 5 w 14"/>
                      <a:gd name="T41" fmla="*/ 11 h 21"/>
                      <a:gd name="T42" fmla="*/ 5 w 14"/>
                      <a:gd name="T43" fmla="*/ 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7" y="21"/>
                        </a:moveTo>
                        <a:cubicBezTo>
                          <a:pt x="9" y="21"/>
                          <a:pt x="11" y="21"/>
                          <a:pt x="12" y="19"/>
                        </a:cubicBezTo>
                        <a:cubicBezTo>
                          <a:pt x="13" y="18"/>
                          <a:pt x="14" y="15"/>
                          <a:pt x="14" y="11"/>
                        </a:cubicBezTo>
                        <a:cubicBezTo>
                          <a:pt x="14" y="7"/>
                          <a:pt x="13" y="4"/>
                          <a:pt x="12" y="2"/>
                        </a:cubicBezTo>
                        <a:cubicBezTo>
                          <a:pt x="11" y="1"/>
                          <a:pt x="9" y="0"/>
                          <a:pt x="7" y="0"/>
                        </a:cubicBezTo>
                        <a:cubicBezTo>
                          <a:pt x="5" y="0"/>
                          <a:pt x="4" y="1"/>
                          <a:pt x="2" y="2"/>
                        </a:cubicBezTo>
                        <a:cubicBezTo>
                          <a:pt x="1" y="4"/>
                          <a:pt x="0" y="7"/>
                          <a:pt x="0" y="11"/>
                        </a:cubicBezTo>
                        <a:cubicBezTo>
                          <a:pt x="0" y="15"/>
                          <a:pt x="1" y="18"/>
                          <a:pt x="2" y="19"/>
                        </a:cubicBezTo>
                        <a:cubicBezTo>
                          <a:pt x="3" y="21"/>
                          <a:pt x="5" y="21"/>
                          <a:pt x="7" y="21"/>
                        </a:cubicBezTo>
                        <a:close/>
                        <a:moveTo>
                          <a:pt x="5" y="6"/>
                        </a:moveTo>
                        <a:cubicBezTo>
                          <a:pt x="5" y="5"/>
                          <a:pt x="5" y="4"/>
                          <a:pt x="6" y="4"/>
                        </a:cubicBezTo>
                        <a:cubicBezTo>
                          <a:pt x="6" y="4"/>
                          <a:pt x="7" y="4"/>
                          <a:pt x="7" y="4"/>
                        </a:cubicBezTo>
                        <a:cubicBezTo>
                          <a:pt x="8" y="4"/>
                          <a:pt x="8" y="4"/>
                          <a:pt x="8" y="4"/>
                        </a:cubicBezTo>
                        <a:cubicBezTo>
                          <a:pt x="9" y="4"/>
                          <a:pt x="9" y="5"/>
                          <a:pt x="9" y="6"/>
                        </a:cubicBezTo>
                        <a:cubicBezTo>
                          <a:pt x="10" y="7"/>
                          <a:pt x="10" y="8"/>
                          <a:pt x="10" y="11"/>
                        </a:cubicBezTo>
                        <a:cubicBezTo>
                          <a:pt x="10" y="13"/>
                          <a:pt x="10" y="15"/>
                          <a:pt x="9" y="16"/>
                        </a:cubicBezTo>
                        <a:cubicBezTo>
                          <a:pt x="9" y="17"/>
                          <a:pt x="9" y="17"/>
                          <a:pt x="8" y="18"/>
                        </a:cubicBezTo>
                        <a:cubicBezTo>
                          <a:pt x="8" y="18"/>
                          <a:pt x="8" y="18"/>
                          <a:pt x="7" y="18"/>
                        </a:cubicBezTo>
                        <a:cubicBezTo>
                          <a:pt x="7" y="18"/>
                          <a:pt x="6" y="18"/>
                          <a:pt x="6" y="18"/>
                        </a:cubicBezTo>
                        <a:cubicBezTo>
                          <a:pt x="5" y="17"/>
                          <a:pt x="5" y="17"/>
                          <a:pt x="5" y="16"/>
                        </a:cubicBezTo>
                        <a:cubicBezTo>
                          <a:pt x="5" y="15"/>
                          <a:pt x="5" y="13"/>
                          <a:pt x="5" y="11"/>
                        </a:cubicBezTo>
                        <a:cubicBezTo>
                          <a:pt x="5" y="8"/>
                          <a:pt x="5" y="7"/>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5" name="Freeform 14">
                    <a:extLst>
                      <a:ext uri="{FF2B5EF4-FFF2-40B4-BE49-F238E27FC236}">
                        <a16:creationId xmlns:a16="http://schemas.microsoft.com/office/drawing/2014/main" id="{8CCB3A27-550C-4D91-ADCD-2C39B39E04C4}"/>
                      </a:ext>
                    </a:extLst>
                  </p:cNvPr>
                  <p:cNvSpPr>
                    <a:spLocks noEditPoints="1"/>
                  </p:cNvSpPr>
                  <p:nvPr/>
                </p:nvSpPr>
                <p:spPr bwMode="auto">
                  <a:xfrm>
                    <a:off x="2640336" y="1190346"/>
                    <a:ext cx="50800" cy="84138"/>
                  </a:xfrm>
                  <a:custGeom>
                    <a:avLst/>
                    <a:gdLst>
                      <a:gd name="T0" fmla="*/ 6 w 13"/>
                      <a:gd name="T1" fmla="*/ 0 h 21"/>
                      <a:gd name="T2" fmla="*/ 2 w 13"/>
                      <a:gd name="T3" fmla="*/ 2 h 21"/>
                      <a:gd name="T4" fmla="*/ 0 w 13"/>
                      <a:gd name="T5" fmla="*/ 10 h 21"/>
                      <a:gd name="T6" fmla="*/ 2 w 13"/>
                      <a:gd name="T7" fmla="*/ 18 h 21"/>
                      <a:gd name="T8" fmla="*/ 6 w 13"/>
                      <a:gd name="T9" fmla="*/ 21 h 21"/>
                      <a:gd name="T10" fmla="*/ 11 w 13"/>
                      <a:gd name="T11" fmla="*/ 19 h 21"/>
                      <a:gd name="T12" fmla="*/ 13 w 13"/>
                      <a:gd name="T13" fmla="*/ 10 h 21"/>
                      <a:gd name="T14" fmla="*/ 11 w 13"/>
                      <a:gd name="T15" fmla="*/ 2 h 21"/>
                      <a:gd name="T16" fmla="*/ 6 w 13"/>
                      <a:gd name="T17" fmla="*/ 0 h 21"/>
                      <a:gd name="T18" fmla="*/ 9 w 13"/>
                      <a:gd name="T19" fmla="*/ 15 h 21"/>
                      <a:gd name="T20" fmla="*/ 8 w 13"/>
                      <a:gd name="T21" fmla="*/ 17 h 21"/>
                      <a:gd name="T22" fmla="*/ 6 w 13"/>
                      <a:gd name="T23" fmla="*/ 17 h 21"/>
                      <a:gd name="T24" fmla="*/ 5 w 13"/>
                      <a:gd name="T25" fmla="*/ 17 h 21"/>
                      <a:gd name="T26" fmla="*/ 4 w 13"/>
                      <a:gd name="T27" fmla="*/ 15 h 21"/>
                      <a:gd name="T28" fmla="*/ 4 w 13"/>
                      <a:gd name="T29" fmla="*/ 10 h 21"/>
                      <a:gd name="T30" fmla="*/ 4 w 13"/>
                      <a:gd name="T31" fmla="*/ 5 h 21"/>
                      <a:gd name="T32" fmla="*/ 5 w 13"/>
                      <a:gd name="T33" fmla="*/ 3 h 21"/>
                      <a:gd name="T34" fmla="*/ 6 w 13"/>
                      <a:gd name="T35" fmla="*/ 3 h 21"/>
                      <a:gd name="T36" fmla="*/ 8 w 13"/>
                      <a:gd name="T37" fmla="*/ 3 h 21"/>
                      <a:gd name="T38" fmla="*/ 9 w 13"/>
                      <a:gd name="T39" fmla="*/ 5 h 21"/>
                      <a:gd name="T40" fmla="*/ 9 w 13"/>
                      <a:gd name="T41" fmla="*/ 10 h 21"/>
                      <a:gd name="T42" fmla="*/ 9 w 13"/>
                      <a:gd name="T4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21">
                        <a:moveTo>
                          <a:pt x="6" y="0"/>
                        </a:moveTo>
                        <a:cubicBezTo>
                          <a:pt x="4" y="0"/>
                          <a:pt x="3" y="0"/>
                          <a:pt x="2" y="2"/>
                        </a:cubicBezTo>
                        <a:cubicBezTo>
                          <a:pt x="0" y="3"/>
                          <a:pt x="0" y="6"/>
                          <a:pt x="0" y="10"/>
                        </a:cubicBezTo>
                        <a:cubicBezTo>
                          <a:pt x="0" y="14"/>
                          <a:pt x="0" y="17"/>
                          <a:pt x="2" y="18"/>
                        </a:cubicBezTo>
                        <a:cubicBezTo>
                          <a:pt x="3" y="20"/>
                          <a:pt x="4" y="21"/>
                          <a:pt x="6" y="21"/>
                        </a:cubicBezTo>
                        <a:cubicBezTo>
                          <a:pt x="8" y="21"/>
                          <a:pt x="10" y="20"/>
                          <a:pt x="11" y="19"/>
                        </a:cubicBezTo>
                        <a:cubicBezTo>
                          <a:pt x="12" y="17"/>
                          <a:pt x="13" y="14"/>
                          <a:pt x="13" y="10"/>
                        </a:cubicBezTo>
                        <a:cubicBezTo>
                          <a:pt x="13" y="6"/>
                          <a:pt x="12" y="3"/>
                          <a:pt x="11" y="2"/>
                        </a:cubicBezTo>
                        <a:cubicBezTo>
                          <a:pt x="10" y="0"/>
                          <a:pt x="8" y="0"/>
                          <a:pt x="6" y="0"/>
                        </a:cubicBezTo>
                        <a:close/>
                        <a:moveTo>
                          <a:pt x="9" y="15"/>
                        </a:moveTo>
                        <a:cubicBezTo>
                          <a:pt x="8" y="16"/>
                          <a:pt x="8" y="17"/>
                          <a:pt x="8" y="17"/>
                        </a:cubicBezTo>
                        <a:cubicBezTo>
                          <a:pt x="7" y="17"/>
                          <a:pt x="7" y="17"/>
                          <a:pt x="6" y="17"/>
                        </a:cubicBezTo>
                        <a:cubicBezTo>
                          <a:pt x="6" y="17"/>
                          <a:pt x="6" y="17"/>
                          <a:pt x="5" y="17"/>
                        </a:cubicBezTo>
                        <a:cubicBezTo>
                          <a:pt x="5" y="17"/>
                          <a:pt x="5" y="16"/>
                          <a:pt x="4" y="15"/>
                        </a:cubicBezTo>
                        <a:cubicBezTo>
                          <a:pt x="4" y="14"/>
                          <a:pt x="4" y="13"/>
                          <a:pt x="4" y="10"/>
                        </a:cubicBezTo>
                        <a:cubicBezTo>
                          <a:pt x="4" y="8"/>
                          <a:pt x="4" y="6"/>
                          <a:pt x="4" y="5"/>
                        </a:cubicBezTo>
                        <a:cubicBezTo>
                          <a:pt x="5" y="4"/>
                          <a:pt x="5" y="4"/>
                          <a:pt x="5" y="3"/>
                        </a:cubicBezTo>
                        <a:cubicBezTo>
                          <a:pt x="6" y="3"/>
                          <a:pt x="6" y="3"/>
                          <a:pt x="6" y="3"/>
                        </a:cubicBezTo>
                        <a:cubicBezTo>
                          <a:pt x="7" y="3"/>
                          <a:pt x="7" y="3"/>
                          <a:pt x="8" y="3"/>
                        </a:cubicBezTo>
                        <a:cubicBezTo>
                          <a:pt x="8" y="4"/>
                          <a:pt x="8" y="4"/>
                          <a:pt x="9" y="5"/>
                        </a:cubicBezTo>
                        <a:cubicBezTo>
                          <a:pt x="9" y="6"/>
                          <a:pt x="9" y="8"/>
                          <a:pt x="9" y="10"/>
                        </a:cubicBezTo>
                        <a:cubicBezTo>
                          <a:pt x="9" y="13"/>
                          <a:pt x="9" y="14"/>
                          <a:pt x="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6" name="Freeform 15">
                    <a:extLst>
                      <a:ext uri="{FF2B5EF4-FFF2-40B4-BE49-F238E27FC236}">
                        <a16:creationId xmlns:a16="http://schemas.microsoft.com/office/drawing/2014/main" id="{8C4AA298-55B9-3FC9-9960-827452F986BA}"/>
                      </a:ext>
                    </a:extLst>
                  </p:cNvPr>
                  <p:cNvSpPr>
                    <a:spLocks noEditPoints="1"/>
                  </p:cNvSpPr>
                  <p:nvPr/>
                </p:nvSpPr>
                <p:spPr bwMode="auto">
                  <a:xfrm>
                    <a:off x="2583809" y="985560"/>
                    <a:ext cx="52387" cy="82549"/>
                  </a:xfrm>
                  <a:custGeom>
                    <a:avLst/>
                    <a:gdLst>
                      <a:gd name="T0" fmla="*/ 6 w 13"/>
                      <a:gd name="T1" fmla="*/ 0 h 21"/>
                      <a:gd name="T2" fmla="*/ 2 w 13"/>
                      <a:gd name="T3" fmla="*/ 2 h 21"/>
                      <a:gd name="T4" fmla="*/ 0 w 13"/>
                      <a:gd name="T5" fmla="*/ 11 h 21"/>
                      <a:gd name="T6" fmla="*/ 1 w 13"/>
                      <a:gd name="T7" fmla="*/ 19 h 21"/>
                      <a:gd name="T8" fmla="*/ 6 w 13"/>
                      <a:gd name="T9" fmla="*/ 21 h 21"/>
                      <a:gd name="T10" fmla="*/ 11 w 13"/>
                      <a:gd name="T11" fmla="*/ 19 h 21"/>
                      <a:gd name="T12" fmla="*/ 13 w 13"/>
                      <a:gd name="T13" fmla="*/ 11 h 21"/>
                      <a:gd name="T14" fmla="*/ 11 w 13"/>
                      <a:gd name="T15" fmla="*/ 2 h 21"/>
                      <a:gd name="T16" fmla="*/ 6 w 13"/>
                      <a:gd name="T17" fmla="*/ 0 h 21"/>
                      <a:gd name="T18" fmla="*/ 8 w 13"/>
                      <a:gd name="T19" fmla="*/ 16 h 21"/>
                      <a:gd name="T20" fmla="*/ 7 w 13"/>
                      <a:gd name="T21" fmla="*/ 18 h 21"/>
                      <a:gd name="T22" fmla="*/ 6 w 13"/>
                      <a:gd name="T23" fmla="*/ 18 h 21"/>
                      <a:gd name="T24" fmla="*/ 5 w 13"/>
                      <a:gd name="T25" fmla="*/ 18 h 21"/>
                      <a:gd name="T26" fmla="*/ 4 w 13"/>
                      <a:gd name="T27" fmla="*/ 16 h 21"/>
                      <a:gd name="T28" fmla="*/ 4 w 13"/>
                      <a:gd name="T29" fmla="*/ 11 h 21"/>
                      <a:gd name="T30" fmla="*/ 4 w 13"/>
                      <a:gd name="T31" fmla="*/ 6 h 21"/>
                      <a:gd name="T32" fmla="*/ 5 w 13"/>
                      <a:gd name="T33" fmla="*/ 4 h 21"/>
                      <a:gd name="T34" fmla="*/ 6 w 13"/>
                      <a:gd name="T35" fmla="*/ 4 h 21"/>
                      <a:gd name="T36" fmla="*/ 7 w 13"/>
                      <a:gd name="T37" fmla="*/ 4 h 21"/>
                      <a:gd name="T38" fmla="*/ 8 w 13"/>
                      <a:gd name="T39" fmla="*/ 6 h 21"/>
                      <a:gd name="T40" fmla="*/ 9 w 13"/>
                      <a:gd name="T41" fmla="*/ 11 h 21"/>
                      <a:gd name="T42" fmla="*/ 8 w 13"/>
                      <a:gd name="T43"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21">
                        <a:moveTo>
                          <a:pt x="6" y="0"/>
                        </a:moveTo>
                        <a:cubicBezTo>
                          <a:pt x="4" y="0"/>
                          <a:pt x="3" y="1"/>
                          <a:pt x="2" y="2"/>
                        </a:cubicBezTo>
                        <a:cubicBezTo>
                          <a:pt x="0" y="4"/>
                          <a:pt x="0" y="7"/>
                          <a:pt x="0" y="11"/>
                        </a:cubicBezTo>
                        <a:cubicBezTo>
                          <a:pt x="0" y="15"/>
                          <a:pt x="0" y="18"/>
                          <a:pt x="1" y="19"/>
                        </a:cubicBezTo>
                        <a:cubicBezTo>
                          <a:pt x="3" y="21"/>
                          <a:pt x="4" y="21"/>
                          <a:pt x="6" y="21"/>
                        </a:cubicBezTo>
                        <a:cubicBezTo>
                          <a:pt x="8" y="21"/>
                          <a:pt x="10" y="21"/>
                          <a:pt x="11" y="19"/>
                        </a:cubicBezTo>
                        <a:cubicBezTo>
                          <a:pt x="12" y="18"/>
                          <a:pt x="13" y="15"/>
                          <a:pt x="13" y="11"/>
                        </a:cubicBezTo>
                        <a:cubicBezTo>
                          <a:pt x="13" y="7"/>
                          <a:pt x="12" y="4"/>
                          <a:pt x="11" y="2"/>
                        </a:cubicBezTo>
                        <a:cubicBezTo>
                          <a:pt x="10" y="1"/>
                          <a:pt x="8" y="0"/>
                          <a:pt x="6" y="0"/>
                        </a:cubicBezTo>
                        <a:close/>
                        <a:moveTo>
                          <a:pt x="8" y="16"/>
                        </a:moveTo>
                        <a:cubicBezTo>
                          <a:pt x="8" y="17"/>
                          <a:pt x="8" y="17"/>
                          <a:pt x="7" y="18"/>
                        </a:cubicBezTo>
                        <a:cubicBezTo>
                          <a:pt x="7" y="18"/>
                          <a:pt x="7" y="18"/>
                          <a:pt x="6" y="18"/>
                        </a:cubicBezTo>
                        <a:cubicBezTo>
                          <a:pt x="6" y="18"/>
                          <a:pt x="5" y="18"/>
                          <a:pt x="5" y="18"/>
                        </a:cubicBezTo>
                        <a:cubicBezTo>
                          <a:pt x="5" y="17"/>
                          <a:pt x="4" y="17"/>
                          <a:pt x="4" y="16"/>
                        </a:cubicBezTo>
                        <a:cubicBezTo>
                          <a:pt x="4" y="15"/>
                          <a:pt x="4" y="13"/>
                          <a:pt x="4" y="11"/>
                        </a:cubicBezTo>
                        <a:cubicBezTo>
                          <a:pt x="4" y="8"/>
                          <a:pt x="4" y="7"/>
                          <a:pt x="4" y="6"/>
                        </a:cubicBezTo>
                        <a:cubicBezTo>
                          <a:pt x="4" y="5"/>
                          <a:pt x="5" y="4"/>
                          <a:pt x="5" y="4"/>
                        </a:cubicBezTo>
                        <a:cubicBezTo>
                          <a:pt x="5" y="4"/>
                          <a:pt x="6" y="4"/>
                          <a:pt x="6" y="4"/>
                        </a:cubicBezTo>
                        <a:cubicBezTo>
                          <a:pt x="7" y="4"/>
                          <a:pt x="7" y="4"/>
                          <a:pt x="7" y="4"/>
                        </a:cubicBezTo>
                        <a:cubicBezTo>
                          <a:pt x="8" y="4"/>
                          <a:pt x="8" y="5"/>
                          <a:pt x="8" y="6"/>
                        </a:cubicBezTo>
                        <a:cubicBezTo>
                          <a:pt x="9" y="7"/>
                          <a:pt x="9" y="8"/>
                          <a:pt x="9" y="11"/>
                        </a:cubicBezTo>
                        <a:cubicBezTo>
                          <a:pt x="9" y="13"/>
                          <a:pt x="9" y="15"/>
                          <a:pt x="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7" name="Freeform 16">
                    <a:extLst>
                      <a:ext uri="{FF2B5EF4-FFF2-40B4-BE49-F238E27FC236}">
                        <a16:creationId xmlns:a16="http://schemas.microsoft.com/office/drawing/2014/main" id="{9B3C5BBA-A4F5-ED3F-0430-C35A7E8A61BE}"/>
                      </a:ext>
                    </a:extLst>
                  </p:cNvPr>
                  <p:cNvSpPr>
                    <a:spLocks/>
                  </p:cNvSpPr>
                  <p:nvPr/>
                </p:nvSpPr>
                <p:spPr bwMode="auto">
                  <a:xfrm>
                    <a:off x="2592370" y="1088747"/>
                    <a:ext cx="34924" cy="82549"/>
                  </a:xfrm>
                  <a:custGeom>
                    <a:avLst/>
                    <a:gdLst>
                      <a:gd name="T0" fmla="*/ 3 w 9"/>
                      <a:gd name="T1" fmla="*/ 3 h 21"/>
                      <a:gd name="T2" fmla="*/ 0 w 9"/>
                      <a:gd name="T3" fmla="*/ 5 h 21"/>
                      <a:gd name="T4" fmla="*/ 0 w 9"/>
                      <a:gd name="T5" fmla="*/ 9 h 21"/>
                      <a:gd name="T6" fmla="*/ 5 w 9"/>
                      <a:gd name="T7" fmla="*/ 6 h 21"/>
                      <a:gd name="T8" fmla="*/ 5 w 9"/>
                      <a:gd name="T9" fmla="*/ 21 h 21"/>
                      <a:gd name="T10" fmla="*/ 9 w 9"/>
                      <a:gd name="T11" fmla="*/ 21 h 21"/>
                      <a:gd name="T12" fmla="*/ 9 w 9"/>
                      <a:gd name="T13" fmla="*/ 0 h 21"/>
                      <a:gd name="T14" fmla="*/ 5 w 9"/>
                      <a:gd name="T15" fmla="*/ 0 h 21"/>
                      <a:gd name="T16" fmla="*/ 3 w 9"/>
                      <a:gd name="T17"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3" y="3"/>
                        </a:moveTo>
                        <a:cubicBezTo>
                          <a:pt x="2" y="4"/>
                          <a:pt x="1" y="5"/>
                          <a:pt x="0" y="5"/>
                        </a:cubicBezTo>
                        <a:cubicBezTo>
                          <a:pt x="0" y="9"/>
                          <a:pt x="0" y="9"/>
                          <a:pt x="0" y="9"/>
                        </a:cubicBezTo>
                        <a:cubicBezTo>
                          <a:pt x="2" y="8"/>
                          <a:pt x="3" y="7"/>
                          <a:pt x="5" y="6"/>
                        </a:cubicBezTo>
                        <a:cubicBezTo>
                          <a:pt x="5" y="21"/>
                          <a:pt x="5" y="21"/>
                          <a:pt x="5" y="21"/>
                        </a:cubicBezTo>
                        <a:cubicBezTo>
                          <a:pt x="9" y="21"/>
                          <a:pt x="9" y="21"/>
                          <a:pt x="9" y="21"/>
                        </a:cubicBezTo>
                        <a:cubicBezTo>
                          <a:pt x="9" y="0"/>
                          <a:pt x="9" y="0"/>
                          <a:pt x="9" y="0"/>
                        </a:cubicBezTo>
                        <a:cubicBezTo>
                          <a:pt x="5" y="0"/>
                          <a:pt x="5" y="0"/>
                          <a:pt x="5" y="0"/>
                        </a:cubicBezTo>
                        <a:cubicBezTo>
                          <a:pt x="5" y="1"/>
                          <a:pt x="4" y="2"/>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8" name="Freeform 17">
                    <a:extLst>
                      <a:ext uri="{FF2B5EF4-FFF2-40B4-BE49-F238E27FC236}">
                        <a16:creationId xmlns:a16="http://schemas.microsoft.com/office/drawing/2014/main" id="{E6E38387-3A9B-3F6B-AADE-0E8CC107D648}"/>
                      </a:ext>
                    </a:extLst>
                  </p:cNvPr>
                  <p:cNvSpPr>
                    <a:spLocks noEditPoints="1"/>
                  </p:cNvSpPr>
                  <p:nvPr/>
                </p:nvSpPr>
                <p:spPr bwMode="auto">
                  <a:xfrm>
                    <a:off x="2643511" y="1088747"/>
                    <a:ext cx="50800" cy="82549"/>
                  </a:xfrm>
                  <a:custGeom>
                    <a:avLst/>
                    <a:gdLst>
                      <a:gd name="T0" fmla="*/ 6 w 13"/>
                      <a:gd name="T1" fmla="*/ 0 h 21"/>
                      <a:gd name="T2" fmla="*/ 2 w 13"/>
                      <a:gd name="T3" fmla="*/ 2 h 21"/>
                      <a:gd name="T4" fmla="*/ 0 w 13"/>
                      <a:gd name="T5" fmla="*/ 10 h 21"/>
                      <a:gd name="T6" fmla="*/ 1 w 13"/>
                      <a:gd name="T7" fmla="*/ 19 h 21"/>
                      <a:gd name="T8" fmla="*/ 6 w 13"/>
                      <a:gd name="T9" fmla="*/ 21 h 21"/>
                      <a:gd name="T10" fmla="*/ 11 w 13"/>
                      <a:gd name="T11" fmla="*/ 19 h 21"/>
                      <a:gd name="T12" fmla="*/ 13 w 13"/>
                      <a:gd name="T13" fmla="*/ 10 h 21"/>
                      <a:gd name="T14" fmla="*/ 11 w 13"/>
                      <a:gd name="T15" fmla="*/ 2 h 21"/>
                      <a:gd name="T16" fmla="*/ 6 w 13"/>
                      <a:gd name="T17" fmla="*/ 0 h 21"/>
                      <a:gd name="T18" fmla="*/ 8 w 13"/>
                      <a:gd name="T19" fmla="*/ 16 h 21"/>
                      <a:gd name="T20" fmla="*/ 8 w 13"/>
                      <a:gd name="T21" fmla="*/ 17 h 21"/>
                      <a:gd name="T22" fmla="*/ 6 w 13"/>
                      <a:gd name="T23" fmla="*/ 18 h 21"/>
                      <a:gd name="T24" fmla="*/ 5 w 13"/>
                      <a:gd name="T25" fmla="*/ 17 h 21"/>
                      <a:gd name="T26" fmla="*/ 4 w 13"/>
                      <a:gd name="T27" fmla="*/ 15 h 21"/>
                      <a:gd name="T28" fmla="*/ 4 w 13"/>
                      <a:gd name="T29" fmla="*/ 10 h 21"/>
                      <a:gd name="T30" fmla="*/ 4 w 13"/>
                      <a:gd name="T31" fmla="*/ 5 h 21"/>
                      <a:gd name="T32" fmla="*/ 5 w 13"/>
                      <a:gd name="T33" fmla="*/ 4 h 21"/>
                      <a:gd name="T34" fmla="*/ 6 w 13"/>
                      <a:gd name="T35" fmla="*/ 3 h 21"/>
                      <a:gd name="T36" fmla="*/ 8 w 13"/>
                      <a:gd name="T37" fmla="*/ 4 h 21"/>
                      <a:gd name="T38" fmla="*/ 8 w 13"/>
                      <a:gd name="T39" fmla="*/ 6 h 21"/>
                      <a:gd name="T40" fmla="*/ 9 w 13"/>
                      <a:gd name="T41" fmla="*/ 10 h 21"/>
                      <a:gd name="T42" fmla="*/ 8 w 13"/>
                      <a:gd name="T43"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21">
                        <a:moveTo>
                          <a:pt x="6" y="0"/>
                        </a:moveTo>
                        <a:cubicBezTo>
                          <a:pt x="4" y="0"/>
                          <a:pt x="3" y="1"/>
                          <a:pt x="2" y="2"/>
                        </a:cubicBezTo>
                        <a:cubicBezTo>
                          <a:pt x="0" y="4"/>
                          <a:pt x="0" y="7"/>
                          <a:pt x="0" y="10"/>
                        </a:cubicBezTo>
                        <a:cubicBezTo>
                          <a:pt x="0" y="14"/>
                          <a:pt x="0" y="17"/>
                          <a:pt x="1" y="19"/>
                        </a:cubicBezTo>
                        <a:cubicBezTo>
                          <a:pt x="3" y="20"/>
                          <a:pt x="4" y="21"/>
                          <a:pt x="6" y="21"/>
                        </a:cubicBezTo>
                        <a:cubicBezTo>
                          <a:pt x="8" y="21"/>
                          <a:pt x="10" y="20"/>
                          <a:pt x="11" y="19"/>
                        </a:cubicBezTo>
                        <a:cubicBezTo>
                          <a:pt x="12" y="17"/>
                          <a:pt x="13" y="14"/>
                          <a:pt x="13" y="10"/>
                        </a:cubicBezTo>
                        <a:cubicBezTo>
                          <a:pt x="13" y="7"/>
                          <a:pt x="12" y="4"/>
                          <a:pt x="11" y="2"/>
                        </a:cubicBezTo>
                        <a:cubicBezTo>
                          <a:pt x="10" y="1"/>
                          <a:pt x="8" y="0"/>
                          <a:pt x="6" y="0"/>
                        </a:cubicBezTo>
                        <a:close/>
                        <a:moveTo>
                          <a:pt x="8" y="16"/>
                        </a:moveTo>
                        <a:cubicBezTo>
                          <a:pt x="8" y="16"/>
                          <a:pt x="8" y="17"/>
                          <a:pt x="8" y="17"/>
                        </a:cubicBezTo>
                        <a:cubicBezTo>
                          <a:pt x="7" y="18"/>
                          <a:pt x="7" y="18"/>
                          <a:pt x="6" y="18"/>
                        </a:cubicBezTo>
                        <a:cubicBezTo>
                          <a:pt x="6" y="18"/>
                          <a:pt x="5" y="18"/>
                          <a:pt x="5" y="17"/>
                        </a:cubicBezTo>
                        <a:cubicBezTo>
                          <a:pt x="5" y="17"/>
                          <a:pt x="4" y="16"/>
                          <a:pt x="4" y="15"/>
                        </a:cubicBezTo>
                        <a:cubicBezTo>
                          <a:pt x="4" y="15"/>
                          <a:pt x="4" y="13"/>
                          <a:pt x="4" y="10"/>
                        </a:cubicBezTo>
                        <a:cubicBezTo>
                          <a:pt x="4" y="8"/>
                          <a:pt x="4" y="6"/>
                          <a:pt x="4" y="5"/>
                        </a:cubicBezTo>
                        <a:cubicBezTo>
                          <a:pt x="4" y="5"/>
                          <a:pt x="5" y="4"/>
                          <a:pt x="5" y="4"/>
                        </a:cubicBezTo>
                        <a:cubicBezTo>
                          <a:pt x="5" y="3"/>
                          <a:pt x="6" y="3"/>
                          <a:pt x="6" y="3"/>
                        </a:cubicBezTo>
                        <a:cubicBezTo>
                          <a:pt x="7" y="3"/>
                          <a:pt x="7" y="3"/>
                          <a:pt x="8" y="4"/>
                        </a:cubicBezTo>
                        <a:cubicBezTo>
                          <a:pt x="8" y="4"/>
                          <a:pt x="8" y="5"/>
                          <a:pt x="8" y="6"/>
                        </a:cubicBezTo>
                        <a:cubicBezTo>
                          <a:pt x="9" y="6"/>
                          <a:pt x="9" y="8"/>
                          <a:pt x="9" y="10"/>
                        </a:cubicBezTo>
                        <a:cubicBezTo>
                          <a:pt x="9" y="13"/>
                          <a:pt x="9" y="15"/>
                          <a:pt x="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sp>
            <p:nvSpPr>
              <p:cNvPr id="98" name="Rectangle 54">
                <a:extLst>
                  <a:ext uri="{FF2B5EF4-FFF2-40B4-BE49-F238E27FC236}">
                    <a16:creationId xmlns:a16="http://schemas.microsoft.com/office/drawing/2014/main" id="{52A7CBF8-9F96-E587-9E4A-4D979CE38DBF}"/>
                  </a:ext>
                </a:extLst>
              </p:cNvPr>
              <p:cNvSpPr/>
              <p:nvPr/>
            </p:nvSpPr>
            <p:spPr>
              <a:xfrm>
                <a:off x="6810939" y="4724197"/>
                <a:ext cx="619549" cy="307865"/>
              </a:xfrm>
              <a:custGeom>
                <a:avLst/>
                <a:gdLst>
                  <a:gd name="connsiteX0" fmla="*/ 0 w 1995726"/>
                  <a:gd name="connsiteY0" fmla="*/ 0 h 1068779"/>
                  <a:gd name="connsiteX1" fmla="*/ 1995726 w 1995726"/>
                  <a:gd name="connsiteY1" fmla="*/ 0 h 1068779"/>
                  <a:gd name="connsiteX2" fmla="*/ 1995726 w 1995726"/>
                  <a:gd name="connsiteY2" fmla="*/ 1068779 h 1068779"/>
                  <a:gd name="connsiteX3" fmla="*/ 0 w 1995726"/>
                  <a:gd name="connsiteY3" fmla="*/ 1068779 h 1068779"/>
                  <a:gd name="connsiteX4" fmla="*/ 0 w 1995726"/>
                  <a:gd name="connsiteY4" fmla="*/ 0 h 1068779"/>
                  <a:gd name="connsiteX0" fmla="*/ 0 w 1995726"/>
                  <a:gd name="connsiteY0" fmla="*/ 0 h 1068779"/>
                  <a:gd name="connsiteX1" fmla="*/ 1995726 w 1995726"/>
                  <a:gd name="connsiteY1" fmla="*/ 0 h 1068779"/>
                  <a:gd name="connsiteX2" fmla="*/ 1995726 w 1995726"/>
                  <a:gd name="connsiteY2" fmla="*/ 1068779 h 1068779"/>
                  <a:gd name="connsiteX3" fmla="*/ 0 w 1995726"/>
                  <a:gd name="connsiteY3" fmla="*/ 1068779 h 1068779"/>
                  <a:gd name="connsiteX4" fmla="*/ 91440 w 1995726"/>
                  <a:gd name="connsiteY4" fmla="*/ 91440 h 1068779"/>
                  <a:gd name="connsiteX0" fmla="*/ 0 w 1995726"/>
                  <a:gd name="connsiteY0" fmla="*/ 0 h 1068779"/>
                  <a:gd name="connsiteX1" fmla="*/ 1995726 w 1995726"/>
                  <a:gd name="connsiteY1" fmla="*/ 0 h 1068779"/>
                  <a:gd name="connsiteX2" fmla="*/ 1995726 w 1995726"/>
                  <a:gd name="connsiteY2" fmla="*/ 1068779 h 1068779"/>
                  <a:gd name="connsiteX3" fmla="*/ 0 w 1995726"/>
                  <a:gd name="connsiteY3" fmla="*/ 1068779 h 1068779"/>
                  <a:gd name="connsiteX0" fmla="*/ 1995726 w 1995726"/>
                  <a:gd name="connsiteY0" fmla="*/ 0 h 1068779"/>
                  <a:gd name="connsiteX1" fmla="*/ 1995726 w 1995726"/>
                  <a:gd name="connsiteY1" fmla="*/ 1068779 h 1068779"/>
                  <a:gd name="connsiteX2" fmla="*/ 0 w 1995726"/>
                  <a:gd name="connsiteY2" fmla="*/ 1068779 h 1068779"/>
                </a:gdLst>
                <a:ahLst/>
                <a:cxnLst>
                  <a:cxn ang="0">
                    <a:pos x="connsiteX0" y="connsiteY0"/>
                  </a:cxn>
                  <a:cxn ang="0">
                    <a:pos x="connsiteX1" y="connsiteY1"/>
                  </a:cxn>
                  <a:cxn ang="0">
                    <a:pos x="connsiteX2" y="connsiteY2"/>
                  </a:cxn>
                </a:cxnLst>
                <a:rect l="l" t="t" r="r" b="b"/>
                <a:pathLst>
                  <a:path w="1995726" h="1068779">
                    <a:moveTo>
                      <a:pt x="1995726" y="0"/>
                    </a:moveTo>
                    <a:lnTo>
                      <a:pt x="1995726" y="1068779"/>
                    </a:lnTo>
                    <a:lnTo>
                      <a:pt x="0" y="1068779"/>
                    </a:lnTo>
                  </a:path>
                </a:pathLst>
              </a:custGeom>
              <a:ln w="15875">
                <a:solidFill>
                  <a:schemeClr val="bg1"/>
                </a:solidFill>
                <a:headEnd type="oval" w="med" len="med"/>
                <a:tailEnd type="none"/>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a:ea typeface="+mn-ea"/>
                  <a:cs typeface="+mn-cs"/>
                </a:endParaRPr>
              </a:p>
            </p:txBody>
          </p:sp>
        </p:grpSp>
      </p:grpSp>
      <p:grpSp>
        <p:nvGrpSpPr>
          <p:cNvPr id="38" name="Group 37">
            <a:extLst>
              <a:ext uri="{FF2B5EF4-FFF2-40B4-BE49-F238E27FC236}">
                <a16:creationId xmlns:a16="http://schemas.microsoft.com/office/drawing/2014/main" id="{57F79EA9-3587-52E4-5BC5-3FEF37940A23}"/>
              </a:ext>
            </a:extLst>
          </p:cNvPr>
          <p:cNvGrpSpPr/>
          <p:nvPr/>
        </p:nvGrpSpPr>
        <p:grpSpPr>
          <a:xfrm>
            <a:off x="7743136" y="5341091"/>
            <a:ext cx="605573" cy="1097280"/>
            <a:chOff x="7307501" y="2705954"/>
            <a:chExt cx="1143119" cy="2071300"/>
          </a:xfrm>
        </p:grpSpPr>
        <p:grpSp>
          <p:nvGrpSpPr>
            <p:cNvPr id="42" name="Group 41">
              <a:extLst>
                <a:ext uri="{FF2B5EF4-FFF2-40B4-BE49-F238E27FC236}">
                  <a16:creationId xmlns:a16="http://schemas.microsoft.com/office/drawing/2014/main" id="{B4A4EA24-DFB0-F91B-BDBD-A8BC11CC53F0}"/>
                </a:ext>
              </a:extLst>
            </p:cNvPr>
            <p:cNvGrpSpPr/>
            <p:nvPr/>
          </p:nvGrpSpPr>
          <p:grpSpPr>
            <a:xfrm>
              <a:off x="7307501" y="2705954"/>
              <a:ext cx="1143119" cy="2071300"/>
              <a:chOff x="3059906" y="3115838"/>
              <a:chExt cx="728398" cy="1319838"/>
            </a:xfrm>
          </p:grpSpPr>
          <p:pic>
            <p:nvPicPr>
              <p:cNvPr id="46" name="Picture 45">
                <a:extLst>
                  <a:ext uri="{FF2B5EF4-FFF2-40B4-BE49-F238E27FC236}">
                    <a16:creationId xmlns:a16="http://schemas.microsoft.com/office/drawing/2014/main" id="{53E572B2-6CC9-16AF-1837-99ADADA57BF7}"/>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3837" b="93745" l="4219" r="46250">
                            <a14:foregroundMark x1="16719" y1="8007" x2="16719" y2="8007"/>
                            <a14:foregroundMark x1="33750" y1="6589" x2="33750" y2="6589"/>
                            <a14:foregroundMark x1="33203" y1="93745" x2="33203" y2="93745"/>
                            <a14:foregroundMark x1="45469" y1="93328" x2="45469" y2="93328"/>
                            <a14:foregroundMark x1="37891" y1="3837" x2="37891" y2="3837"/>
                            <a14:foregroundMark x1="33359" y1="3837" x2="33359" y2="3837"/>
                            <a14:foregroundMark x1="28672" y1="4170" x2="28672" y2="4170"/>
                            <a14:foregroundMark x1="4375" y1="37114" x2="4375" y2="37114"/>
                            <a14:foregroundMark x1="4375" y1="42619" x2="4375" y2="42619"/>
                            <a14:foregroundMark x1="43516" y1="4837" x2="43516" y2="4837"/>
                            <a14:foregroundMark x1="5547" y1="5588" x2="5547" y2="5588"/>
                            <a14:foregroundMark x1="4219" y1="44621" x2="4219" y2="44621"/>
                            <a14:foregroundMark x1="4453" y1="60384" x2="4453" y2="60384"/>
                            <a14:foregroundMark x1="4219" y1="63970" x2="4219" y2="63970"/>
                            <a14:foregroundMark x1="4375" y1="66639" x2="4375" y2="66639"/>
                            <a14:foregroundMark x1="4219" y1="14512" x2="4219" y2="14512"/>
                            <a14:foregroundMark x1="44375" y1="5338" x2="44375" y2="5338"/>
                            <a14:foregroundMark x1="46250" y1="9341" x2="46250" y2="9341"/>
                          </a14:backgroundRemoval>
                        </a14:imgEffect>
                      </a14:imgLayer>
                    </a14:imgProps>
                  </a:ext>
                </a:extLst>
              </a:blip>
              <a:srcRect r="51428" b="3489"/>
              <a:stretch>
                <a:fillRect/>
              </a:stretch>
            </p:blipFill>
            <p:spPr>
              <a:xfrm>
                <a:off x="3059906" y="3115838"/>
                <a:ext cx="728398" cy="1319838"/>
              </a:xfrm>
              <a:prstGeom prst="rect">
                <a:avLst/>
              </a:prstGeom>
              <a:effectLst/>
            </p:spPr>
          </p:pic>
          <p:pic>
            <p:nvPicPr>
              <p:cNvPr id="47" name="1D85DDA7-1190-4C34-A51B-F2C8E85E2C09">
                <a:extLst>
                  <a:ext uri="{FF2B5EF4-FFF2-40B4-BE49-F238E27FC236}">
                    <a16:creationId xmlns:a16="http://schemas.microsoft.com/office/drawing/2014/main" id="{C8388816-A58A-1270-2F3C-BB10229CCFB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39406" y="3237735"/>
                <a:ext cx="601239" cy="1068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5" name="Picture 44">
              <a:extLst>
                <a:ext uri="{FF2B5EF4-FFF2-40B4-BE49-F238E27FC236}">
                  <a16:creationId xmlns:a16="http://schemas.microsoft.com/office/drawing/2014/main" id="{90F8DDC4-904A-6B7B-024F-7302D27EC632}"/>
                </a:ext>
              </a:extLst>
            </p:cNvPr>
            <p:cNvPicPr>
              <a:picLocks noChangeAspect="1"/>
            </p:cNvPicPr>
            <p:nvPr/>
          </p:nvPicPr>
          <p:blipFill>
            <a:blip r:embed="rId14"/>
            <a:stretch>
              <a:fillRect/>
            </a:stretch>
          </p:blipFill>
          <p:spPr>
            <a:xfrm>
              <a:off x="7734616" y="2940938"/>
              <a:ext cx="345858" cy="110380"/>
            </a:xfrm>
            <a:prstGeom prst="rect">
              <a:avLst/>
            </a:prstGeom>
          </p:spPr>
        </p:pic>
      </p:grpSp>
      <p:sp>
        <p:nvSpPr>
          <p:cNvPr id="16" name="Rectangle 15">
            <a:extLst>
              <a:ext uri="{FF2B5EF4-FFF2-40B4-BE49-F238E27FC236}">
                <a16:creationId xmlns:a16="http://schemas.microsoft.com/office/drawing/2014/main" id="{6F310EB5-EB34-7BDF-B7D4-E410D19EDB0B}"/>
              </a:ext>
            </a:extLst>
          </p:cNvPr>
          <p:cNvSpPr/>
          <p:nvPr/>
        </p:nvSpPr>
        <p:spPr>
          <a:xfrm>
            <a:off x="7866292" y="5547191"/>
            <a:ext cx="253850" cy="4571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spTree>
    <p:extLst>
      <p:ext uri="{BB962C8B-B14F-4D97-AF65-F5344CB8AC3E}">
        <p14:creationId xmlns:p14="http://schemas.microsoft.com/office/powerpoint/2010/main" val="1799230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D33687FC-8671-517C-C9B4-531A51433243}"/>
              </a:ext>
            </a:extLst>
          </p:cNvPr>
          <p:cNvSpPr txBox="1"/>
          <p:nvPr/>
        </p:nvSpPr>
        <p:spPr>
          <a:xfrm>
            <a:off x="1976179" y="2769353"/>
            <a:ext cx="2466193" cy="526298"/>
          </a:xfrm>
          <a:prstGeom prst="rect">
            <a:avLst/>
          </a:prstGeom>
          <a:noFill/>
        </p:spPr>
        <p:txBody>
          <a:bodyPr wrap="square" lIns="0" tIns="0" rIns="0" bIns="0" rtlCol="0" anchor="t">
            <a:spAutoFit/>
          </a:bodyPr>
          <a:lstStyle/>
          <a:p>
            <a:pPr marL="0" marR="0" lvl="0" indent="0" algn="r" defTabSz="914377"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Accessible via a secure web interface or mobile app</a:t>
            </a:r>
          </a:p>
          <a:p>
            <a:pPr marL="0" marR="0" lvl="0" indent="0" algn="r" defTabSz="914377" rtl="0" eaLnBrk="1" fontAlgn="auto" latinLnBrk="0" hangingPunct="1">
              <a:lnSpc>
                <a:spcPct val="9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grpSp>
        <p:nvGrpSpPr>
          <p:cNvPr id="16" name="Group 15">
            <a:extLst>
              <a:ext uri="{FF2B5EF4-FFF2-40B4-BE49-F238E27FC236}">
                <a16:creationId xmlns:a16="http://schemas.microsoft.com/office/drawing/2014/main" id="{CA5A5507-7DEF-A9EA-6469-FD12E0E4E4C8}"/>
              </a:ext>
            </a:extLst>
          </p:cNvPr>
          <p:cNvGrpSpPr/>
          <p:nvPr/>
        </p:nvGrpSpPr>
        <p:grpSpPr>
          <a:xfrm>
            <a:off x="1468006" y="617754"/>
            <a:ext cx="9398916" cy="2015213"/>
            <a:chOff x="666608" y="873395"/>
            <a:chExt cx="10963422" cy="2350658"/>
          </a:xfrm>
        </p:grpSpPr>
        <p:cxnSp>
          <p:nvCxnSpPr>
            <p:cNvPr id="19" name="Straight Connector 18">
              <a:extLst>
                <a:ext uri="{FF2B5EF4-FFF2-40B4-BE49-F238E27FC236}">
                  <a16:creationId xmlns:a16="http://schemas.microsoft.com/office/drawing/2014/main" id="{497E3C82-A74D-3FB9-6241-9410C4293870}"/>
                </a:ext>
              </a:extLst>
            </p:cNvPr>
            <p:cNvCxnSpPr>
              <a:cxnSpLocks/>
            </p:cNvCxnSpPr>
            <p:nvPr/>
          </p:nvCxnSpPr>
          <p:spPr>
            <a:xfrm>
              <a:off x="904920" y="3138176"/>
              <a:ext cx="8365268"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B491579-62AC-6FF1-1A23-DE33A3C15C31}"/>
                </a:ext>
              </a:extLst>
            </p:cNvPr>
            <p:cNvCxnSpPr>
              <a:cxnSpLocks/>
            </p:cNvCxnSpPr>
            <p:nvPr/>
          </p:nvCxnSpPr>
          <p:spPr>
            <a:xfrm>
              <a:off x="904921" y="2706941"/>
              <a:ext cx="0" cy="431235"/>
            </a:xfrm>
            <a:prstGeom prst="line">
              <a:avLst/>
            </a:prstGeom>
            <a:ln w="6350">
              <a:solidFill>
                <a:schemeClr val="bg1"/>
              </a:solidFill>
              <a:headEnd type="oval" w="sm" len="sm"/>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2BA540F-44FD-4C73-FB2B-CD0575904A1B}"/>
                </a:ext>
              </a:extLst>
            </p:cNvPr>
            <p:cNvCxnSpPr>
              <a:cxnSpLocks/>
            </p:cNvCxnSpPr>
            <p:nvPr/>
          </p:nvCxnSpPr>
          <p:spPr>
            <a:xfrm>
              <a:off x="2128283" y="2706941"/>
              <a:ext cx="0" cy="431235"/>
            </a:xfrm>
            <a:prstGeom prst="line">
              <a:avLst/>
            </a:prstGeom>
            <a:ln w="6350">
              <a:solidFill>
                <a:schemeClr val="bg1"/>
              </a:solidFill>
              <a:headEnd type="oval" w="sm" len="sm"/>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D8674CC-2DC6-7154-BE40-0B59AC7F4CE7}"/>
                </a:ext>
              </a:extLst>
            </p:cNvPr>
            <p:cNvCxnSpPr>
              <a:cxnSpLocks/>
            </p:cNvCxnSpPr>
            <p:nvPr/>
          </p:nvCxnSpPr>
          <p:spPr>
            <a:xfrm>
              <a:off x="3379431" y="2706941"/>
              <a:ext cx="0" cy="431235"/>
            </a:xfrm>
            <a:prstGeom prst="line">
              <a:avLst/>
            </a:prstGeom>
            <a:ln w="6350">
              <a:solidFill>
                <a:schemeClr val="bg1"/>
              </a:solidFill>
              <a:headEnd type="oval" w="sm" len="sm"/>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2BDB4CD-E39C-9FE3-634E-6AA527035344}"/>
                </a:ext>
              </a:extLst>
            </p:cNvPr>
            <p:cNvCxnSpPr>
              <a:cxnSpLocks/>
            </p:cNvCxnSpPr>
            <p:nvPr/>
          </p:nvCxnSpPr>
          <p:spPr>
            <a:xfrm>
              <a:off x="9209092" y="963513"/>
              <a:ext cx="0" cy="2174663"/>
            </a:xfrm>
            <a:prstGeom prst="line">
              <a:avLst/>
            </a:prstGeom>
            <a:ln w="6350">
              <a:solidFill>
                <a:schemeClr val="bg1"/>
              </a:solidFill>
              <a:headEnd type="none" w="sm" len="sm"/>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ECBB866-F35D-172A-6E1F-CABA096850BD}"/>
                </a:ext>
              </a:extLst>
            </p:cNvPr>
            <p:cNvCxnSpPr>
              <a:cxnSpLocks/>
            </p:cNvCxnSpPr>
            <p:nvPr/>
          </p:nvCxnSpPr>
          <p:spPr>
            <a:xfrm>
              <a:off x="9209092" y="1362971"/>
              <a:ext cx="304801" cy="0"/>
            </a:xfrm>
            <a:prstGeom prst="line">
              <a:avLst/>
            </a:prstGeom>
            <a:ln w="6350">
              <a:solidFill>
                <a:schemeClr val="bg1"/>
              </a:solidFill>
              <a:tailEnd type="oval" w="sm" len="sm"/>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8F69F7F-9CA4-AE1C-5CF8-774B2AD83FA3}"/>
                </a:ext>
              </a:extLst>
            </p:cNvPr>
            <p:cNvCxnSpPr>
              <a:cxnSpLocks/>
            </p:cNvCxnSpPr>
            <p:nvPr/>
          </p:nvCxnSpPr>
          <p:spPr>
            <a:xfrm>
              <a:off x="9209092" y="1819665"/>
              <a:ext cx="304801" cy="0"/>
            </a:xfrm>
            <a:prstGeom prst="line">
              <a:avLst/>
            </a:prstGeom>
            <a:ln w="6350">
              <a:solidFill>
                <a:schemeClr val="bg1"/>
              </a:solidFill>
              <a:tailEnd type="oval" w="sm" len="sm"/>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CBD5CD-527F-689C-D784-5986E633B4D0}"/>
                </a:ext>
              </a:extLst>
            </p:cNvPr>
            <p:cNvCxnSpPr>
              <a:cxnSpLocks/>
            </p:cNvCxnSpPr>
            <p:nvPr/>
          </p:nvCxnSpPr>
          <p:spPr>
            <a:xfrm>
              <a:off x="9209092" y="2273857"/>
              <a:ext cx="304801" cy="0"/>
            </a:xfrm>
            <a:prstGeom prst="line">
              <a:avLst/>
            </a:prstGeom>
            <a:ln w="6350">
              <a:solidFill>
                <a:schemeClr val="bg1"/>
              </a:solidFill>
              <a:tailEnd type="oval" w="sm" len="sm"/>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3CF5BB4-6ACA-9E5A-A4F7-7D225C895028}"/>
                </a:ext>
              </a:extLst>
            </p:cNvPr>
            <p:cNvCxnSpPr>
              <a:cxnSpLocks/>
            </p:cNvCxnSpPr>
            <p:nvPr/>
          </p:nvCxnSpPr>
          <p:spPr>
            <a:xfrm>
              <a:off x="9209092" y="2683983"/>
              <a:ext cx="304801" cy="0"/>
            </a:xfrm>
            <a:prstGeom prst="line">
              <a:avLst/>
            </a:prstGeom>
            <a:ln w="6350">
              <a:solidFill>
                <a:schemeClr val="bg1"/>
              </a:solidFill>
              <a:tailEnd type="oval" w="sm" len="sm"/>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9EBC21C-2770-9727-F940-9828A98F62BC}"/>
                </a:ext>
              </a:extLst>
            </p:cNvPr>
            <p:cNvCxnSpPr>
              <a:cxnSpLocks/>
            </p:cNvCxnSpPr>
            <p:nvPr/>
          </p:nvCxnSpPr>
          <p:spPr>
            <a:xfrm>
              <a:off x="9209092" y="3138176"/>
              <a:ext cx="304801" cy="0"/>
            </a:xfrm>
            <a:prstGeom prst="line">
              <a:avLst/>
            </a:prstGeom>
            <a:ln w="6350">
              <a:solidFill>
                <a:schemeClr val="bg1"/>
              </a:solidFill>
              <a:tailEnd type="oval" w="sm" len="sm"/>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a16="http://schemas.microsoft.com/office/drawing/2014/main" id="{B3414A49-5429-9AF7-3A60-B0B4B650C871}"/>
                </a:ext>
              </a:extLst>
            </p:cNvPr>
            <p:cNvGrpSpPr/>
            <p:nvPr/>
          </p:nvGrpSpPr>
          <p:grpSpPr>
            <a:xfrm>
              <a:off x="666608" y="1914984"/>
              <a:ext cx="2978921" cy="791959"/>
              <a:chOff x="462466" y="1714461"/>
              <a:chExt cx="2234191" cy="593969"/>
            </a:xfrm>
          </p:grpSpPr>
          <p:sp>
            <p:nvSpPr>
              <p:cNvPr id="89" name="Rectangle 88">
                <a:extLst>
                  <a:ext uri="{FF2B5EF4-FFF2-40B4-BE49-F238E27FC236}">
                    <a16:creationId xmlns:a16="http://schemas.microsoft.com/office/drawing/2014/main" id="{C640C29C-7357-3DB4-A7D9-D37B86D7174C}"/>
                  </a:ext>
                </a:extLst>
              </p:cNvPr>
              <p:cNvSpPr/>
              <p:nvPr/>
            </p:nvSpPr>
            <p:spPr>
              <a:xfrm>
                <a:off x="462466" y="2077598"/>
                <a:ext cx="357469" cy="230832"/>
              </a:xfrm>
              <a:prstGeom prst="rect">
                <a:avLst/>
              </a:prstGeom>
            </p:spPr>
            <p:txBody>
              <a:bodyPr wrap="none" lIns="0" tIns="0" rIns="0" bIns="12192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D2C3B"/>
                    </a:solidFill>
                    <a:effectLst/>
                    <a:uLnTx/>
                    <a:uFillTx/>
                    <a:latin typeface="Arial"/>
                    <a:ea typeface="+mn-ea"/>
                    <a:cs typeface="+mn-cs"/>
                  </a:rPr>
                  <a:t>Edge</a:t>
                </a:r>
              </a:p>
            </p:txBody>
          </p:sp>
          <p:sp>
            <p:nvSpPr>
              <p:cNvPr id="90" name="Rectangle 89">
                <a:extLst>
                  <a:ext uri="{FF2B5EF4-FFF2-40B4-BE49-F238E27FC236}">
                    <a16:creationId xmlns:a16="http://schemas.microsoft.com/office/drawing/2014/main" id="{034E9A5E-85AD-75DC-FEF8-2ED54469D012}"/>
                  </a:ext>
                </a:extLst>
              </p:cNvPr>
              <p:cNvSpPr/>
              <p:nvPr/>
            </p:nvSpPr>
            <p:spPr>
              <a:xfrm>
                <a:off x="2297510" y="2077598"/>
                <a:ext cx="399147" cy="230832"/>
              </a:xfrm>
              <a:prstGeom prst="rect">
                <a:avLst/>
              </a:prstGeom>
            </p:spPr>
            <p:txBody>
              <a:bodyPr wrap="none" lIns="0" tIns="0" rIns="0" bIns="12192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D2C3B"/>
                    </a:solidFill>
                    <a:effectLst/>
                    <a:uLnTx/>
                    <a:uFillTx/>
                    <a:latin typeface="Arial"/>
                    <a:ea typeface="+mn-ea"/>
                    <a:cs typeface="+mn-cs"/>
                  </a:rPr>
                  <a:t>Cloud</a:t>
                </a:r>
              </a:p>
            </p:txBody>
          </p:sp>
          <p:sp>
            <p:nvSpPr>
              <p:cNvPr id="91" name="Rectangle 90">
                <a:extLst>
                  <a:ext uri="{FF2B5EF4-FFF2-40B4-BE49-F238E27FC236}">
                    <a16:creationId xmlns:a16="http://schemas.microsoft.com/office/drawing/2014/main" id="{FC9E8B14-8E51-75F7-4C50-BD52FD6DDF13}"/>
                  </a:ext>
                </a:extLst>
              </p:cNvPr>
              <p:cNvSpPr/>
              <p:nvPr/>
            </p:nvSpPr>
            <p:spPr>
              <a:xfrm>
                <a:off x="1161979" y="2077598"/>
                <a:ext cx="793487" cy="230832"/>
              </a:xfrm>
              <a:prstGeom prst="rect">
                <a:avLst/>
              </a:prstGeom>
            </p:spPr>
            <p:txBody>
              <a:bodyPr wrap="none" lIns="0" tIns="0" rIns="0" bIns="12192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D2C3B"/>
                    </a:solidFill>
                    <a:effectLst/>
                    <a:uLnTx/>
                    <a:uFillTx/>
                    <a:latin typeface="Arial"/>
                    <a:ea typeface="+mn-ea"/>
                    <a:cs typeface="+mn-cs"/>
                  </a:rPr>
                  <a:t>Data center</a:t>
                </a:r>
              </a:p>
            </p:txBody>
          </p:sp>
          <p:pic>
            <p:nvPicPr>
              <p:cNvPr id="92" name="Graphic 91" descr="Cloud Icon">
                <a:extLst>
                  <a:ext uri="{FF2B5EF4-FFF2-40B4-BE49-F238E27FC236}">
                    <a16:creationId xmlns:a16="http://schemas.microsoft.com/office/drawing/2014/main" id="{133E5839-0806-37E0-C2B7-66083F503FA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37063" y="1722264"/>
                <a:ext cx="320040" cy="320040"/>
              </a:xfrm>
              <a:prstGeom prst="rect">
                <a:avLst/>
              </a:prstGeom>
            </p:spPr>
          </p:pic>
          <p:pic>
            <p:nvPicPr>
              <p:cNvPr id="93" name="Graphic 92" descr="Data center &#10;icon">
                <a:extLst>
                  <a:ext uri="{FF2B5EF4-FFF2-40B4-BE49-F238E27FC236}">
                    <a16:creationId xmlns:a16="http://schemas.microsoft.com/office/drawing/2014/main" id="{0C111D2E-E0FF-AA43-D7B0-A2946E00A55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98702" y="1722264"/>
                <a:ext cx="320040" cy="320040"/>
              </a:xfrm>
              <a:prstGeom prst="rect">
                <a:avLst/>
              </a:prstGeom>
            </p:spPr>
          </p:pic>
          <p:pic>
            <p:nvPicPr>
              <p:cNvPr id="94" name="Graphic 93" descr="Edge Icon">
                <a:extLst>
                  <a:ext uri="{FF2B5EF4-FFF2-40B4-BE49-F238E27FC236}">
                    <a16:creationId xmlns:a16="http://schemas.microsoft.com/office/drawing/2014/main" id="{040965DA-D139-3FA4-5D4D-DAD25EDAD84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4989" y="1714461"/>
                <a:ext cx="312423" cy="320040"/>
              </a:xfrm>
              <a:prstGeom prst="rect">
                <a:avLst/>
              </a:prstGeom>
            </p:spPr>
          </p:pic>
        </p:grpSp>
        <p:grpSp>
          <p:nvGrpSpPr>
            <p:cNvPr id="71" name="Group 70">
              <a:extLst>
                <a:ext uri="{FF2B5EF4-FFF2-40B4-BE49-F238E27FC236}">
                  <a16:creationId xmlns:a16="http://schemas.microsoft.com/office/drawing/2014/main" id="{18099C22-AFF4-936F-1EC2-45F989C9DE17}"/>
                </a:ext>
              </a:extLst>
            </p:cNvPr>
            <p:cNvGrpSpPr/>
            <p:nvPr/>
          </p:nvGrpSpPr>
          <p:grpSpPr>
            <a:xfrm>
              <a:off x="9513892" y="1300438"/>
              <a:ext cx="2116138" cy="1923615"/>
              <a:chOff x="7097927" y="1499562"/>
              <a:chExt cx="1587103" cy="1199463"/>
            </a:xfrm>
          </p:grpSpPr>
          <p:sp>
            <p:nvSpPr>
              <p:cNvPr id="76" name="Rectangle 75">
                <a:extLst>
                  <a:ext uri="{FF2B5EF4-FFF2-40B4-BE49-F238E27FC236}">
                    <a16:creationId xmlns:a16="http://schemas.microsoft.com/office/drawing/2014/main" id="{A8FF8DE8-D24F-865C-FF8D-272D864CDE55}"/>
                  </a:ext>
                </a:extLst>
              </p:cNvPr>
              <p:cNvSpPr/>
              <p:nvPr/>
            </p:nvSpPr>
            <p:spPr>
              <a:xfrm>
                <a:off x="7097929" y="1499562"/>
                <a:ext cx="1179575" cy="13433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2192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Server </a:t>
                </a:r>
              </a:p>
            </p:txBody>
          </p:sp>
          <p:sp>
            <p:nvSpPr>
              <p:cNvPr id="81" name="Rectangle 80">
                <a:extLst>
                  <a:ext uri="{FF2B5EF4-FFF2-40B4-BE49-F238E27FC236}">
                    <a16:creationId xmlns:a16="http://schemas.microsoft.com/office/drawing/2014/main" id="{55F9904E-6344-828F-0385-33D3ABF9179C}"/>
                  </a:ext>
                </a:extLst>
              </p:cNvPr>
              <p:cNvSpPr/>
              <p:nvPr/>
            </p:nvSpPr>
            <p:spPr>
              <a:xfrm>
                <a:off x="7097928" y="1765845"/>
                <a:ext cx="1179575" cy="13433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2192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Networking </a:t>
                </a:r>
              </a:p>
            </p:txBody>
          </p:sp>
          <p:sp>
            <p:nvSpPr>
              <p:cNvPr id="82" name="Rectangle 81">
                <a:extLst>
                  <a:ext uri="{FF2B5EF4-FFF2-40B4-BE49-F238E27FC236}">
                    <a16:creationId xmlns:a16="http://schemas.microsoft.com/office/drawing/2014/main" id="{70E5725B-3D65-56D0-ED1A-058C9948D226}"/>
                  </a:ext>
                </a:extLst>
              </p:cNvPr>
              <p:cNvSpPr/>
              <p:nvPr/>
            </p:nvSpPr>
            <p:spPr>
              <a:xfrm>
                <a:off x="7097927" y="2020944"/>
                <a:ext cx="1587103" cy="15670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2192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a:solidFill>
                      <a:srgbClr val="1D2C3B"/>
                    </a:solidFill>
                    <a:latin typeface="Arial"/>
                  </a:rPr>
                  <a:t>Cyber Resilience</a:t>
                </a: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83" name="Rectangle 82">
                <a:extLst>
                  <a:ext uri="{FF2B5EF4-FFF2-40B4-BE49-F238E27FC236}">
                    <a16:creationId xmlns:a16="http://schemas.microsoft.com/office/drawing/2014/main" id="{CEC7C0D2-F853-A766-5B75-70B147B0E27E}"/>
                  </a:ext>
                </a:extLst>
              </p:cNvPr>
              <p:cNvSpPr/>
              <p:nvPr/>
            </p:nvSpPr>
            <p:spPr>
              <a:xfrm>
                <a:off x="7097928" y="2298405"/>
                <a:ext cx="1179575" cy="13433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2192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Multicloud </a:t>
                </a:r>
              </a:p>
            </p:txBody>
          </p:sp>
          <p:sp>
            <p:nvSpPr>
              <p:cNvPr id="88" name="Rectangle 87">
                <a:extLst>
                  <a:ext uri="{FF2B5EF4-FFF2-40B4-BE49-F238E27FC236}">
                    <a16:creationId xmlns:a16="http://schemas.microsoft.com/office/drawing/2014/main" id="{E16161BE-D486-05B4-B7DD-6819E7DF0161}"/>
                  </a:ext>
                </a:extLst>
              </p:cNvPr>
              <p:cNvSpPr/>
              <p:nvPr/>
            </p:nvSpPr>
            <p:spPr>
              <a:xfrm>
                <a:off x="7097929" y="2564686"/>
                <a:ext cx="1179575" cy="13433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2192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HCI </a:t>
                </a:r>
              </a:p>
            </p:txBody>
          </p:sp>
        </p:grpSp>
        <p:cxnSp>
          <p:nvCxnSpPr>
            <p:cNvPr id="74" name="Straight Connector 73">
              <a:extLst>
                <a:ext uri="{FF2B5EF4-FFF2-40B4-BE49-F238E27FC236}">
                  <a16:creationId xmlns:a16="http://schemas.microsoft.com/office/drawing/2014/main" id="{FA6A84A3-8311-5C23-21E0-D15FE2D09E4F}"/>
                </a:ext>
              </a:extLst>
            </p:cNvPr>
            <p:cNvCxnSpPr>
              <a:cxnSpLocks/>
            </p:cNvCxnSpPr>
            <p:nvPr/>
          </p:nvCxnSpPr>
          <p:spPr>
            <a:xfrm>
              <a:off x="9209092" y="963513"/>
              <a:ext cx="304801" cy="0"/>
            </a:xfrm>
            <a:prstGeom prst="line">
              <a:avLst/>
            </a:prstGeom>
            <a:ln w="6350">
              <a:solidFill>
                <a:schemeClr val="bg1"/>
              </a:solidFill>
              <a:tailEnd type="oval" w="sm" len="sm"/>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796A1050-6F01-E79E-E712-E64ECAB9455E}"/>
                </a:ext>
              </a:extLst>
            </p:cNvPr>
            <p:cNvSpPr/>
            <p:nvPr/>
          </p:nvSpPr>
          <p:spPr>
            <a:xfrm>
              <a:off x="9513891" y="873395"/>
              <a:ext cx="1572767" cy="21544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21920" tIns="0" rIns="0" bIns="0" rtlCol="0" anchor="ctr">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D2C3B"/>
                  </a:solidFill>
                  <a:effectLst/>
                  <a:uLnTx/>
                  <a:uFillTx/>
                  <a:latin typeface="Arial"/>
                  <a:ea typeface="+mn-ea"/>
                  <a:cs typeface="+mn-cs"/>
                </a:rPr>
                <a:t>Storage </a:t>
              </a:r>
            </a:p>
          </p:txBody>
        </p:sp>
      </p:grpSp>
      <p:sp>
        <p:nvSpPr>
          <p:cNvPr id="14" name="Rectangle 13">
            <a:extLst>
              <a:ext uri="{FF2B5EF4-FFF2-40B4-BE49-F238E27FC236}">
                <a16:creationId xmlns:a16="http://schemas.microsoft.com/office/drawing/2014/main" id="{485A06A2-FE2F-F0BD-1BF3-A23B9426FB0F}"/>
              </a:ext>
            </a:extLst>
          </p:cNvPr>
          <p:cNvSpPr/>
          <p:nvPr/>
        </p:nvSpPr>
        <p:spPr>
          <a:xfrm>
            <a:off x="0" y="3226887"/>
            <a:ext cx="12198382" cy="3642059"/>
          </a:xfrm>
          <a:prstGeom prst="rect">
            <a:avLst/>
          </a:prstGeom>
          <a:solidFill>
            <a:srgbClr val="40586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68" name="Rectangle 67">
            <a:extLst>
              <a:ext uri="{FF2B5EF4-FFF2-40B4-BE49-F238E27FC236}">
                <a16:creationId xmlns:a16="http://schemas.microsoft.com/office/drawing/2014/main" id="{1EFFB7FE-F96A-2E39-9576-2ED056D9856C}"/>
              </a:ext>
            </a:extLst>
          </p:cNvPr>
          <p:cNvSpPr/>
          <p:nvPr/>
        </p:nvSpPr>
        <p:spPr>
          <a:xfrm>
            <a:off x="590535" y="4298461"/>
            <a:ext cx="11010930" cy="1835578"/>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42" name="Rectangle 41">
            <a:extLst>
              <a:ext uri="{FF2B5EF4-FFF2-40B4-BE49-F238E27FC236}">
                <a16:creationId xmlns:a16="http://schemas.microsoft.com/office/drawing/2014/main" id="{B1D7C254-2F95-541F-1BCB-9D96A01AD210}"/>
              </a:ext>
            </a:extLst>
          </p:cNvPr>
          <p:cNvSpPr/>
          <p:nvPr/>
        </p:nvSpPr>
        <p:spPr>
          <a:xfrm>
            <a:off x="8062302" y="4015972"/>
            <a:ext cx="3200400" cy="52858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44E0CC95-35E3-E1BB-88A3-A94B6135620F}"/>
              </a:ext>
            </a:extLst>
          </p:cNvPr>
          <p:cNvSpPr/>
          <p:nvPr/>
        </p:nvSpPr>
        <p:spPr>
          <a:xfrm>
            <a:off x="4495800" y="4015972"/>
            <a:ext cx="3200400" cy="52858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9ADBAA61-724F-6A11-B539-14F1F3E1D45D}"/>
              </a:ext>
            </a:extLst>
          </p:cNvPr>
          <p:cNvSpPr/>
          <p:nvPr/>
        </p:nvSpPr>
        <p:spPr>
          <a:xfrm>
            <a:off x="914050" y="4015972"/>
            <a:ext cx="3200400" cy="52858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 name="Title 1">
            <a:extLst>
              <a:ext uri="{FF2B5EF4-FFF2-40B4-BE49-F238E27FC236}">
                <a16:creationId xmlns:a16="http://schemas.microsoft.com/office/drawing/2014/main" id="{08B4DF93-4BD4-B3CC-8F33-433914011568}"/>
              </a:ext>
            </a:extLst>
          </p:cNvPr>
          <p:cNvSpPr>
            <a:spLocks noGrp="1"/>
          </p:cNvSpPr>
          <p:nvPr>
            <p:ph type="title"/>
          </p:nvPr>
        </p:nvSpPr>
        <p:spPr/>
        <p:txBody>
          <a:bodyPr/>
          <a:lstStyle/>
          <a:p>
            <a:r>
              <a:rPr lang="en-US"/>
              <a:t>Dell AIOps</a:t>
            </a:r>
          </a:p>
        </p:txBody>
      </p:sp>
      <p:sp>
        <p:nvSpPr>
          <p:cNvPr id="3" name="Subtitle 2">
            <a:extLst>
              <a:ext uri="{FF2B5EF4-FFF2-40B4-BE49-F238E27FC236}">
                <a16:creationId xmlns:a16="http://schemas.microsoft.com/office/drawing/2014/main" id="{3D185A1A-84B7-84C7-20F6-CF089E9FD8DE}"/>
              </a:ext>
            </a:extLst>
          </p:cNvPr>
          <p:cNvSpPr>
            <a:spLocks noGrp="1"/>
          </p:cNvSpPr>
          <p:nvPr>
            <p:ph type="subTitle" idx="1"/>
          </p:nvPr>
        </p:nvSpPr>
        <p:spPr/>
        <p:txBody>
          <a:bodyPr/>
          <a:lstStyle/>
          <a:p>
            <a:r>
              <a:rPr lang="en-US"/>
              <a:t>Simplify your Dell fleet management </a:t>
            </a:r>
          </a:p>
        </p:txBody>
      </p:sp>
      <p:sp>
        <p:nvSpPr>
          <p:cNvPr id="21" name="Rectangle 20">
            <a:extLst>
              <a:ext uri="{FF2B5EF4-FFF2-40B4-BE49-F238E27FC236}">
                <a16:creationId xmlns:a16="http://schemas.microsoft.com/office/drawing/2014/main" id="{35941933-87A5-C590-5461-7734AE1AA30E}"/>
              </a:ext>
            </a:extLst>
          </p:cNvPr>
          <p:cNvSpPr/>
          <p:nvPr/>
        </p:nvSpPr>
        <p:spPr>
          <a:xfrm>
            <a:off x="1932488" y="4141764"/>
            <a:ext cx="1163524"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Nova Light"/>
                <a:ea typeface="+mn-ea"/>
                <a:cs typeface="+mn-cs"/>
              </a:rPr>
              <a:t>Reduce risk</a:t>
            </a:r>
          </a:p>
        </p:txBody>
      </p:sp>
      <p:sp>
        <p:nvSpPr>
          <p:cNvPr id="22" name="Rectangle 21">
            <a:extLst>
              <a:ext uri="{FF2B5EF4-FFF2-40B4-BE49-F238E27FC236}">
                <a16:creationId xmlns:a16="http://schemas.microsoft.com/office/drawing/2014/main" id="{CED1DC0B-A2CC-3090-321F-C48160237650}"/>
              </a:ext>
            </a:extLst>
          </p:cNvPr>
          <p:cNvSpPr/>
          <p:nvPr/>
        </p:nvSpPr>
        <p:spPr>
          <a:xfrm>
            <a:off x="5542483" y="4141764"/>
            <a:ext cx="1107034"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Nova Light"/>
                <a:ea typeface="+mn-ea"/>
                <a:cs typeface="+mn-cs"/>
              </a:rPr>
              <a:t>Plan ahead</a:t>
            </a:r>
          </a:p>
        </p:txBody>
      </p:sp>
      <p:sp>
        <p:nvSpPr>
          <p:cNvPr id="23" name="Rectangle 22">
            <a:extLst>
              <a:ext uri="{FF2B5EF4-FFF2-40B4-BE49-F238E27FC236}">
                <a16:creationId xmlns:a16="http://schemas.microsoft.com/office/drawing/2014/main" id="{7590B902-618C-E6AA-77D1-11763D818B66}"/>
              </a:ext>
            </a:extLst>
          </p:cNvPr>
          <p:cNvSpPr/>
          <p:nvPr/>
        </p:nvSpPr>
        <p:spPr>
          <a:xfrm>
            <a:off x="8663318" y="4141764"/>
            <a:ext cx="1998368"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Nova Light"/>
                <a:ea typeface="+mn-ea"/>
                <a:cs typeface="+mn-cs"/>
              </a:rPr>
              <a:t>Improve productivity</a:t>
            </a:r>
          </a:p>
        </p:txBody>
      </p:sp>
      <p:sp>
        <p:nvSpPr>
          <p:cNvPr id="54" name="Rectangle 53">
            <a:extLst>
              <a:ext uri="{FF2B5EF4-FFF2-40B4-BE49-F238E27FC236}">
                <a16:creationId xmlns:a16="http://schemas.microsoft.com/office/drawing/2014/main" id="{FBF79A81-3DD8-3B7C-5CD0-A21F795C9806}"/>
              </a:ext>
            </a:extLst>
          </p:cNvPr>
          <p:cNvSpPr/>
          <p:nvPr/>
        </p:nvSpPr>
        <p:spPr>
          <a:xfrm>
            <a:off x="6023303" y="5126405"/>
            <a:ext cx="2103120" cy="464009"/>
          </a:xfrm>
          <a:prstGeom prst="rect">
            <a:avLst/>
          </a:prstGeom>
          <a:noFill/>
          <a:effectLst/>
        </p:spPr>
        <p:txBody>
          <a:bodyPr wrap="square"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D2C3B"/>
                </a:solidFill>
                <a:effectLst/>
                <a:uLnTx/>
                <a:uFillTx/>
                <a:latin typeface="Arial"/>
                <a:ea typeface="+mn-ea"/>
                <a:cs typeface="+mn-cs"/>
                <a:sym typeface="Arial"/>
              </a:rPr>
              <a:t>Human</a:t>
            </a:r>
            <a:r>
              <a:rPr kumimoji="0" lang="en-US" sz="1400" b="0" i="0" u="none" strike="noStrike" kern="1200" cap="none" spc="0" normalizeH="0" baseline="0" noProof="0">
                <a:ln>
                  <a:noFill/>
                </a:ln>
                <a:solidFill>
                  <a:srgbClr val="1D2C3B"/>
                </a:solidFill>
                <a:effectLst/>
                <a:uLnTx/>
                <a:uFillTx/>
                <a:latin typeface="Arial"/>
                <a:ea typeface="+mn-ea"/>
                <a:cs typeface="+mn-cs"/>
                <a:sym typeface="Arial"/>
              </a:rPr>
              <a:t> intelligence</a:t>
            </a: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55" name="Rectangle 54">
            <a:extLst>
              <a:ext uri="{FF2B5EF4-FFF2-40B4-BE49-F238E27FC236}">
                <a16:creationId xmlns:a16="http://schemas.microsoft.com/office/drawing/2014/main" id="{D1D18059-FFBA-432F-E1F7-4D0E12E3E107}"/>
              </a:ext>
            </a:extLst>
          </p:cNvPr>
          <p:cNvSpPr/>
          <p:nvPr/>
        </p:nvSpPr>
        <p:spPr>
          <a:xfrm>
            <a:off x="8255862" y="5126405"/>
            <a:ext cx="2103120" cy="464009"/>
          </a:xfrm>
          <a:prstGeom prst="rect">
            <a:avLst/>
          </a:prstGeom>
          <a:noFill/>
          <a:effectLst/>
        </p:spPr>
        <p:txBody>
          <a:bodyPr wrap="square"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D2C3B"/>
                </a:solidFill>
                <a:effectLst/>
                <a:uLnTx/>
                <a:uFillTx/>
                <a:latin typeface="Arial"/>
                <a:ea typeface="+mn-ea"/>
                <a:cs typeface="+mn-cs"/>
                <a:sym typeface="Arial"/>
              </a:rPr>
              <a:t>Machine</a:t>
            </a:r>
            <a:r>
              <a:rPr kumimoji="0" lang="en-US" sz="1400" b="0" i="0" u="none" strike="noStrike" kern="1200" cap="none" spc="0" normalizeH="0" baseline="0" noProof="0">
                <a:ln>
                  <a:noFill/>
                </a:ln>
                <a:solidFill>
                  <a:srgbClr val="1D2C3B"/>
                </a:solidFill>
                <a:effectLst/>
                <a:uLnTx/>
                <a:uFillTx/>
                <a:latin typeface="Arial"/>
                <a:ea typeface="+mn-ea"/>
                <a:cs typeface="+mn-cs"/>
                <a:sym typeface="Arial"/>
              </a:rPr>
              <a:t> intelligence</a:t>
            </a:r>
            <a:endParaRPr kumimoji="0" lang="en-US" sz="1400" b="0" i="0" u="none" strike="noStrike" kern="1200" cap="none" spc="0" normalizeH="0" baseline="0" noProof="0">
              <a:ln>
                <a:noFill/>
              </a:ln>
              <a:solidFill>
                <a:srgbClr val="1D2C3B"/>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AD3FEC72-65E2-D4D8-166C-CC20B5BAE5F6}"/>
              </a:ext>
            </a:extLst>
          </p:cNvPr>
          <p:cNvSpPr/>
          <p:nvPr/>
        </p:nvSpPr>
        <p:spPr>
          <a:xfrm>
            <a:off x="7754945" y="4869398"/>
            <a:ext cx="788837" cy="721016"/>
          </a:xfrm>
          <a:prstGeom prst="rect">
            <a:avLst/>
          </a:prstGeom>
          <a:noFill/>
          <a:effectLst/>
        </p:spPr>
        <p:txBody>
          <a:bodyPr wrap="none"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468B"/>
                </a:solidFill>
                <a:effectLst/>
                <a:uLnTx/>
                <a:uFillTx/>
                <a:latin typeface="Arial Nova Light"/>
                <a:ea typeface="+mn-ea"/>
                <a:cs typeface="+mn-cs"/>
              </a:rPr>
              <a:t>+</a:t>
            </a:r>
          </a:p>
        </p:txBody>
      </p:sp>
      <p:sp>
        <p:nvSpPr>
          <p:cNvPr id="63" name="Rectangle 62">
            <a:extLst>
              <a:ext uri="{FF2B5EF4-FFF2-40B4-BE49-F238E27FC236}">
                <a16:creationId xmlns:a16="http://schemas.microsoft.com/office/drawing/2014/main" id="{FBE6EAA9-DBE3-7275-3F6A-0520581888BA}"/>
              </a:ext>
            </a:extLst>
          </p:cNvPr>
          <p:cNvSpPr/>
          <p:nvPr/>
        </p:nvSpPr>
        <p:spPr>
          <a:xfrm>
            <a:off x="6240936" y="5604080"/>
            <a:ext cx="3838056" cy="349691"/>
          </a:xfrm>
          <a:prstGeom prst="rect">
            <a:avLst/>
          </a:prstGeom>
          <a:noFill/>
          <a:effectLst/>
        </p:spPr>
        <p:txBody>
          <a:bodyPr wrap="square" anchor="ctr">
            <a:noAutofit/>
          </a:body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mn-cs"/>
                <a:sym typeface="Arial"/>
              </a:rPr>
              <a:t>Faster time to insights*</a:t>
            </a:r>
          </a:p>
        </p:txBody>
      </p:sp>
      <p:sp>
        <p:nvSpPr>
          <p:cNvPr id="64" name="TextBox 63">
            <a:extLst>
              <a:ext uri="{FF2B5EF4-FFF2-40B4-BE49-F238E27FC236}">
                <a16:creationId xmlns:a16="http://schemas.microsoft.com/office/drawing/2014/main" id="{C457BA56-FA49-19F4-A448-5C4429E51A2F}"/>
              </a:ext>
            </a:extLst>
          </p:cNvPr>
          <p:cNvSpPr txBox="1"/>
          <p:nvPr/>
        </p:nvSpPr>
        <p:spPr>
          <a:xfrm>
            <a:off x="384047" y="6307574"/>
            <a:ext cx="8148491" cy="184666"/>
          </a:xfrm>
          <a:prstGeom prst="rect">
            <a:avLst/>
          </a:prstGeom>
          <a:noFill/>
        </p:spPr>
        <p:txBody>
          <a:bodyPr wrap="square" lIns="0" tIns="0" rIns="0" bIns="0" anchor="b">
            <a:spAutoFit/>
          </a:bodyPr>
          <a:lstStyle/>
          <a:p>
            <a:pPr marL="0" marR="0" lvl="0" indent="0" algn="l" defTabSz="1219139" rtl="0" eaLnBrk="1" fontAlgn="auto" latinLnBrk="0" hangingPunct="1">
              <a:lnSpc>
                <a:spcPct val="100000"/>
              </a:lnSpc>
              <a:spcBef>
                <a:spcPts val="0"/>
              </a:spcBef>
              <a:spcAft>
                <a:spcPts val="0"/>
              </a:spcAft>
              <a:buClr>
                <a:srgbClr val="FFFFFF"/>
              </a:buClr>
              <a:buSzTx/>
              <a:buFontTx/>
              <a:buNone/>
              <a:tabLst/>
              <a:defRPr/>
            </a:pPr>
            <a:r>
              <a:rPr kumimoji="0" lang="en-US" sz="600" b="0" i="0" u="none" strike="noStrike" kern="1200" cap="none" spc="0" normalizeH="0" baseline="30000" noProof="0">
                <a:ln>
                  <a:noFill/>
                </a:ln>
                <a:solidFill>
                  <a:srgbClr val="F0F0F0"/>
                </a:solidFill>
                <a:effectLst/>
                <a:uLnTx/>
                <a:uFillTx/>
                <a:latin typeface="Arial"/>
                <a:ea typeface="+mn-ea"/>
                <a:cs typeface="+mn-cs"/>
              </a:rPr>
              <a:t>*</a:t>
            </a:r>
            <a:r>
              <a:rPr kumimoji="0" lang="en-US" sz="600" b="0" i="0" u="none" strike="noStrike" kern="1200" cap="none" spc="0" normalizeH="0" baseline="0" noProof="0">
                <a:ln>
                  <a:noFill/>
                </a:ln>
                <a:solidFill>
                  <a:srgbClr val="F0F0F0"/>
                </a:solidFill>
                <a:effectLst/>
                <a:uLnTx/>
                <a:uFillTx/>
                <a:latin typeface="Arial"/>
                <a:ea typeface="+mn-ea"/>
                <a:cs typeface="+mn-cs"/>
              </a:rPr>
              <a:t>Based on an April 2020 Principled Technologies Report commissioned by Dell EMC, "Dell EMC </a:t>
            </a:r>
            <a:r>
              <a:rPr kumimoji="0" lang="en-US" sz="600" b="0" i="0" u="none" strike="noStrike" kern="1200" cap="none" spc="0" normalizeH="0" baseline="0" noProof="0" err="1">
                <a:ln>
                  <a:noFill/>
                </a:ln>
                <a:solidFill>
                  <a:srgbClr val="F0F0F0"/>
                </a:solidFill>
                <a:effectLst/>
                <a:uLnTx/>
                <a:uFillTx/>
                <a:latin typeface="Arial"/>
                <a:ea typeface="+mn-ea"/>
                <a:cs typeface="+mn-cs"/>
              </a:rPr>
              <a:t>CloudIQ</a:t>
            </a:r>
            <a:r>
              <a:rPr kumimoji="0" lang="en-US" sz="600" b="0" i="0" u="none" strike="noStrike" kern="1200" cap="none" spc="0" normalizeH="0" baseline="0" noProof="0">
                <a:ln>
                  <a:noFill/>
                </a:ln>
                <a:solidFill>
                  <a:srgbClr val="F0F0F0"/>
                </a:solidFill>
                <a:effectLst/>
                <a:uLnTx/>
                <a:uFillTx/>
                <a:latin typeface="Arial"/>
                <a:ea typeface="+mn-ea"/>
                <a:cs typeface="+mn-cs"/>
              </a:rPr>
              <a:t> streamlined the user experience in five cloud-based storage preventive management tasks", compared to HPE </a:t>
            </a:r>
            <a:r>
              <a:rPr kumimoji="0" lang="en-US" sz="600" b="0" i="0" u="none" strike="noStrike" kern="1200" cap="none" spc="0" normalizeH="0" baseline="0" noProof="0" err="1">
                <a:ln>
                  <a:noFill/>
                </a:ln>
                <a:solidFill>
                  <a:srgbClr val="F0F0F0"/>
                </a:solidFill>
                <a:effectLst/>
                <a:uLnTx/>
                <a:uFillTx/>
                <a:latin typeface="Arial"/>
                <a:ea typeface="+mn-ea"/>
                <a:cs typeface="+mn-cs"/>
              </a:rPr>
              <a:t>InfoSight</a:t>
            </a:r>
            <a:r>
              <a:rPr kumimoji="0" lang="en-US" sz="600" b="0" i="0" u="none" strike="noStrike" kern="1200" cap="none" spc="0" normalizeH="0" baseline="0" noProof="0">
                <a:ln>
                  <a:noFill/>
                </a:ln>
                <a:solidFill>
                  <a:srgbClr val="F0F0F0"/>
                </a:solidFill>
                <a:effectLst/>
                <a:uLnTx/>
                <a:uFillTx/>
                <a:latin typeface="Arial"/>
                <a:ea typeface="+mn-ea"/>
                <a:cs typeface="+mn-cs"/>
              </a:rPr>
              <a:t> with an HPE Primera array vs. </a:t>
            </a:r>
            <a:r>
              <a:rPr kumimoji="0" lang="en-US" sz="600" b="0" i="0" u="none" strike="noStrike" kern="1200" cap="none" spc="0" normalizeH="0" baseline="0" noProof="0" err="1">
                <a:ln>
                  <a:noFill/>
                </a:ln>
                <a:solidFill>
                  <a:srgbClr val="F0F0F0"/>
                </a:solidFill>
                <a:effectLst/>
                <a:uLnTx/>
                <a:uFillTx/>
                <a:latin typeface="Arial"/>
                <a:ea typeface="+mn-ea"/>
                <a:cs typeface="+mn-cs"/>
              </a:rPr>
              <a:t>CloudIQ</a:t>
            </a:r>
            <a:r>
              <a:rPr kumimoji="0" lang="en-US" sz="600" b="0" i="0" u="none" strike="noStrike" kern="1200" cap="none" spc="0" normalizeH="0" baseline="0" noProof="0">
                <a:ln>
                  <a:noFill/>
                </a:ln>
                <a:solidFill>
                  <a:srgbClr val="F0F0F0"/>
                </a:solidFill>
                <a:effectLst/>
                <a:uLnTx/>
                <a:uFillTx/>
                <a:latin typeface="Arial"/>
                <a:ea typeface="+mn-ea"/>
                <a:cs typeface="+mn-cs"/>
              </a:rPr>
              <a:t> with a Dell EMC Unity array. Actual results may vary. Full report: </a:t>
            </a:r>
            <a:r>
              <a:rPr kumimoji="0" lang="en-US" sz="600" b="0" i="0" u="none" strike="noStrike" kern="1200" cap="none" spc="0" normalizeH="0" baseline="0" noProof="0">
                <a:ln>
                  <a:noFill/>
                </a:ln>
                <a:solidFill>
                  <a:srgbClr val="C5D4E3"/>
                </a:solidFill>
                <a:effectLst/>
                <a:uLnTx/>
                <a:uFillTx/>
                <a:latin typeface="Arial"/>
                <a:ea typeface="+mn-ea"/>
                <a:cs typeface="+mn-cs"/>
                <a:hlinkClick r:id="rId6">
                  <a:extLst>
                    <a:ext uri="{A12FA001-AC4F-418D-AE19-62706E023703}">
                      <ahyp:hlinkClr xmlns:ahyp="http://schemas.microsoft.com/office/drawing/2018/hyperlinkcolor" val="tx"/>
                    </a:ext>
                  </a:extLst>
                </a:hlinkClick>
              </a:rPr>
              <a:t>http://</a:t>
            </a:r>
            <a:r>
              <a:rPr kumimoji="0" lang="en-US" sz="600" b="0" i="0" u="none" strike="noStrike" kern="1200" cap="none" spc="0" normalizeH="0" baseline="0" noProof="0" err="1">
                <a:ln>
                  <a:noFill/>
                </a:ln>
                <a:solidFill>
                  <a:srgbClr val="C5D4E3"/>
                </a:solidFill>
                <a:effectLst/>
                <a:uLnTx/>
                <a:uFillTx/>
                <a:latin typeface="Arial"/>
                <a:ea typeface="+mn-ea"/>
                <a:cs typeface="+mn-cs"/>
                <a:hlinkClick r:id="rId6">
                  <a:extLst>
                    <a:ext uri="{A12FA001-AC4F-418D-AE19-62706E023703}">
                      <ahyp:hlinkClr xmlns:ahyp="http://schemas.microsoft.com/office/drawing/2018/hyperlinkcolor" val="tx"/>
                    </a:ext>
                  </a:extLst>
                </a:hlinkClick>
              </a:rPr>
              <a:t>facts.pt</a:t>
            </a:r>
            <a:r>
              <a:rPr kumimoji="0" lang="en-US" sz="600" b="0" i="0" u="none" strike="noStrike" kern="1200" cap="none" spc="0" normalizeH="0" baseline="0" noProof="0">
                <a:ln>
                  <a:noFill/>
                </a:ln>
                <a:solidFill>
                  <a:srgbClr val="C5D4E3"/>
                </a:solidFill>
                <a:effectLst/>
                <a:uLnTx/>
                <a:uFillTx/>
                <a:latin typeface="Arial"/>
                <a:ea typeface="+mn-ea"/>
                <a:cs typeface="+mn-cs"/>
                <a:hlinkClick r:id="rId6">
                  <a:extLst>
                    <a:ext uri="{A12FA001-AC4F-418D-AE19-62706E023703}">
                      <ahyp:hlinkClr xmlns:ahyp="http://schemas.microsoft.com/office/drawing/2018/hyperlinkcolor" val="tx"/>
                    </a:ext>
                  </a:extLst>
                </a:hlinkClick>
              </a:rPr>
              <a:t>/m8a5u3v</a:t>
            </a:r>
            <a:endParaRPr kumimoji="0" lang="en-US" sz="600" b="0" i="0" u="none" strike="noStrike" kern="1200" cap="none" spc="0" normalizeH="0" baseline="0" noProof="0">
              <a:ln>
                <a:noFill/>
              </a:ln>
              <a:solidFill>
                <a:srgbClr val="C5D4E3"/>
              </a:solidFill>
              <a:effectLst/>
              <a:uLnTx/>
              <a:uFillTx/>
              <a:latin typeface="Arial"/>
              <a:ea typeface="+mn-ea"/>
              <a:cs typeface="+mn-cs"/>
            </a:endParaRPr>
          </a:p>
        </p:txBody>
      </p:sp>
      <p:sp>
        <p:nvSpPr>
          <p:cNvPr id="65" name="TextBox 64">
            <a:extLst>
              <a:ext uri="{FF2B5EF4-FFF2-40B4-BE49-F238E27FC236}">
                <a16:creationId xmlns:a16="http://schemas.microsoft.com/office/drawing/2014/main" id="{53CAE824-AE29-8FA4-6EC6-E58AA828BCE8}"/>
              </a:ext>
            </a:extLst>
          </p:cNvPr>
          <p:cNvSpPr txBox="1"/>
          <p:nvPr/>
        </p:nvSpPr>
        <p:spPr>
          <a:xfrm>
            <a:off x="914050" y="5237057"/>
            <a:ext cx="4158855" cy="492443"/>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
                <a:srgbClr val="0076CE"/>
              </a:buClr>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Proactive monitoring and predictive analytics for core, disaster recovery and edge systems</a:t>
            </a:r>
          </a:p>
        </p:txBody>
      </p:sp>
      <p:sp>
        <p:nvSpPr>
          <p:cNvPr id="66" name="Title 1">
            <a:extLst>
              <a:ext uri="{FF2B5EF4-FFF2-40B4-BE49-F238E27FC236}">
                <a16:creationId xmlns:a16="http://schemas.microsoft.com/office/drawing/2014/main" id="{30E7B7E7-FF21-EDA4-EAE6-5555E20C2B72}"/>
              </a:ext>
            </a:extLst>
          </p:cNvPr>
          <p:cNvSpPr txBox="1">
            <a:spLocks/>
          </p:cNvSpPr>
          <p:nvPr/>
        </p:nvSpPr>
        <p:spPr>
          <a:xfrm>
            <a:off x="914050" y="4773369"/>
            <a:ext cx="4628433" cy="332399"/>
          </a:xfrm>
          <a:prstGeom prst="rect">
            <a:avLst/>
          </a:prstGeom>
        </p:spPr>
        <p:txBody>
          <a:bodyPr wrap="square" lIns="0" tIns="0" rIns="0" bIns="0">
            <a:spAutoFit/>
          </a:bodyPr>
          <a:lstStyle>
            <a:lvl1pPr algn="ctr" defTabSz="685800" rtl="0" eaLnBrk="1" latinLnBrk="0" hangingPunct="1">
              <a:lnSpc>
                <a:spcPct val="90000"/>
              </a:lnSpc>
              <a:spcBef>
                <a:spcPct val="0"/>
              </a:spcBef>
              <a:buNone/>
              <a:defRPr sz="2800" kern="1200">
                <a:solidFill>
                  <a:schemeClr val="tx2"/>
                </a:solidFill>
                <a:latin typeface="Arial" panose="020B0604020202020204" pitchFamily="34" charset="0"/>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a:ea typeface="+mj-ea"/>
                <a:cs typeface="+mj-cs"/>
              </a:rPr>
              <a:t>Intelligent infrastructure insights</a:t>
            </a:r>
          </a:p>
        </p:txBody>
      </p:sp>
      <p:pic>
        <p:nvPicPr>
          <p:cNvPr id="72" name="Graphic 71">
            <a:extLst>
              <a:ext uri="{FF2B5EF4-FFF2-40B4-BE49-F238E27FC236}">
                <a16:creationId xmlns:a16="http://schemas.microsoft.com/office/drawing/2014/main" id="{ABA4693B-923C-B557-A7FC-9CE00F1C6FF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846263" y="4722298"/>
            <a:ext cx="457200" cy="457200"/>
          </a:xfrm>
          <a:prstGeom prst="rect">
            <a:avLst/>
          </a:prstGeom>
        </p:spPr>
      </p:pic>
      <p:pic>
        <p:nvPicPr>
          <p:cNvPr id="73" name="Graphic 72">
            <a:extLst>
              <a:ext uri="{FF2B5EF4-FFF2-40B4-BE49-F238E27FC236}">
                <a16:creationId xmlns:a16="http://schemas.microsoft.com/office/drawing/2014/main" id="{B73B020A-C54B-C946-FC2C-51E71E2CF4D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078822" y="4722298"/>
            <a:ext cx="457200" cy="457200"/>
          </a:xfrm>
          <a:prstGeom prst="rect">
            <a:avLst/>
          </a:prstGeom>
        </p:spPr>
      </p:pic>
      <p:cxnSp>
        <p:nvCxnSpPr>
          <p:cNvPr id="77" name="Straight Connector 76">
            <a:extLst>
              <a:ext uri="{FF2B5EF4-FFF2-40B4-BE49-F238E27FC236}">
                <a16:creationId xmlns:a16="http://schemas.microsoft.com/office/drawing/2014/main" id="{30B9269B-D8CF-35A1-069D-365CBA77556E}"/>
              </a:ext>
            </a:extLst>
          </p:cNvPr>
          <p:cNvCxnSpPr>
            <a:cxnSpLocks/>
          </p:cNvCxnSpPr>
          <p:nvPr/>
        </p:nvCxnSpPr>
        <p:spPr>
          <a:xfrm>
            <a:off x="5548104" y="4773369"/>
            <a:ext cx="0" cy="1188720"/>
          </a:xfrm>
          <a:prstGeom prst="line">
            <a:avLst/>
          </a:prstGeom>
          <a:ln w="12700">
            <a:solidFill>
              <a:srgbClr val="C5D4E3">
                <a:alpha val="50000"/>
              </a:srgbClr>
            </a:solidFill>
            <a:headEnd type="none" w="sm" len="sm"/>
          </a:ln>
        </p:spPr>
        <p:style>
          <a:lnRef idx="1">
            <a:schemeClr val="accent1"/>
          </a:lnRef>
          <a:fillRef idx="0">
            <a:schemeClr val="accent1"/>
          </a:fillRef>
          <a:effectRef idx="0">
            <a:schemeClr val="accent1"/>
          </a:effectRef>
          <a:fontRef idx="minor">
            <a:schemeClr val="tx1"/>
          </a:fontRef>
        </p:style>
      </p:cxnSp>
      <p:pic>
        <p:nvPicPr>
          <p:cNvPr id="78" name="Picture 77">
            <a:extLst>
              <a:ext uri="{FF2B5EF4-FFF2-40B4-BE49-F238E27FC236}">
                <a16:creationId xmlns:a16="http://schemas.microsoft.com/office/drawing/2014/main" id="{C20B1680-5D8F-E5B6-393F-A8948ED75B73}"/>
              </a:ext>
              <a:ext uri="{C183D7F6-B498-43B3-948B-1728B52AA6E4}">
                <adec:decorative xmlns:adec="http://schemas.microsoft.com/office/drawing/2017/decorative" val="1"/>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79" name="fl" descr="                              Dell - Internal Use - Confidential&#10;">
            <a:extLst>
              <a:ext uri="{FF2B5EF4-FFF2-40B4-BE49-F238E27FC236}">
                <a16:creationId xmlns:a16="http://schemas.microsoft.com/office/drawing/2014/main" id="{BBB0957D-0A11-9B6E-2722-A44C28DAE51B}"/>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80" name="TextBox 19">
            <a:extLst>
              <a:ext uri="{FF2B5EF4-FFF2-40B4-BE49-F238E27FC236}">
                <a16:creationId xmlns:a16="http://schemas.microsoft.com/office/drawing/2014/main" id="{4A85502E-6EF3-9416-02E1-A0A304F723F8}"/>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78</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grpSp>
        <p:nvGrpSpPr>
          <p:cNvPr id="37" name="Group 36">
            <a:extLst>
              <a:ext uri="{FF2B5EF4-FFF2-40B4-BE49-F238E27FC236}">
                <a16:creationId xmlns:a16="http://schemas.microsoft.com/office/drawing/2014/main" id="{AA86055A-D14A-AEF5-F4DE-C2225B48ED4D}"/>
              </a:ext>
            </a:extLst>
          </p:cNvPr>
          <p:cNvGrpSpPr/>
          <p:nvPr/>
        </p:nvGrpSpPr>
        <p:grpSpPr>
          <a:xfrm>
            <a:off x="4224426" y="1453638"/>
            <a:ext cx="3784926" cy="2427083"/>
            <a:chOff x="5429271" y="4379056"/>
            <a:chExt cx="2994527" cy="1920240"/>
          </a:xfrm>
        </p:grpSpPr>
        <p:grpSp>
          <p:nvGrpSpPr>
            <p:cNvPr id="45" name="Group 44">
              <a:extLst>
                <a:ext uri="{FF2B5EF4-FFF2-40B4-BE49-F238E27FC236}">
                  <a16:creationId xmlns:a16="http://schemas.microsoft.com/office/drawing/2014/main" id="{D7791BF2-B555-89BA-B9E1-BD24CF397643}"/>
                </a:ext>
              </a:extLst>
            </p:cNvPr>
            <p:cNvGrpSpPr/>
            <p:nvPr/>
          </p:nvGrpSpPr>
          <p:grpSpPr>
            <a:xfrm>
              <a:off x="5715563" y="4469537"/>
              <a:ext cx="2430521" cy="1382816"/>
              <a:chOff x="5814848" y="4465024"/>
              <a:chExt cx="2243836" cy="1276604"/>
            </a:xfrm>
          </p:grpSpPr>
          <p:pic>
            <p:nvPicPr>
              <p:cNvPr id="48" name="Picture 47">
                <a:extLst>
                  <a:ext uri="{FF2B5EF4-FFF2-40B4-BE49-F238E27FC236}">
                    <a16:creationId xmlns:a16="http://schemas.microsoft.com/office/drawing/2014/main" id="{FD76CADA-4786-F342-173E-D60685DB3B9F}"/>
                  </a:ext>
                </a:extLst>
              </p:cNvPr>
              <p:cNvPicPr>
                <a:picLocks noChangeAspect="1"/>
              </p:cNvPicPr>
              <p:nvPr/>
            </p:nvPicPr>
            <p:blipFill>
              <a:blip r:embed="rId11"/>
              <a:stretch>
                <a:fillRect/>
              </a:stretch>
            </p:blipFill>
            <p:spPr>
              <a:xfrm>
                <a:off x="5814848" y="4465024"/>
                <a:ext cx="2243836" cy="1276604"/>
              </a:xfrm>
              <a:prstGeom prst="rect">
                <a:avLst/>
              </a:prstGeom>
              <a:ln>
                <a:solidFill>
                  <a:schemeClr val="tx2"/>
                </a:solidFill>
              </a:ln>
            </p:spPr>
          </p:pic>
          <p:sp>
            <p:nvSpPr>
              <p:cNvPr id="52" name="Rectangle 51">
                <a:extLst>
                  <a:ext uri="{FF2B5EF4-FFF2-40B4-BE49-F238E27FC236}">
                    <a16:creationId xmlns:a16="http://schemas.microsoft.com/office/drawing/2014/main" id="{4141B4CC-F3F2-DF8C-0DF2-987558AA510E}"/>
                  </a:ext>
                </a:extLst>
              </p:cNvPr>
              <p:cNvSpPr/>
              <p:nvPr/>
            </p:nvSpPr>
            <p:spPr>
              <a:xfrm>
                <a:off x="5837895" y="4481082"/>
                <a:ext cx="1025137" cy="4581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a:ln>
                      <a:noFill/>
                    </a:ln>
                    <a:solidFill>
                      <a:srgbClr val="0672CB"/>
                    </a:solidFill>
                    <a:effectLst/>
                    <a:uLnTx/>
                    <a:uFillTx/>
                    <a:latin typeface="Arial"/>
                    <a:ea typeface="+mn-ea"/>
                    <a:cs typeface="+mn-cs"/>
                  </a:rPr>
                  <a:t>Dell AIOps </a:t>
                </a:r>
              </a:p>
            </p:txBody>
          </p:sp>
        </p:grpSp>
        <p:pic>
          <p:nvPicPr>
            <p:cNvPr id="47" name="Picture 46" descr="A computer with a black screen&#10;&#10;AI-generated content may be incorrect.">
              <a:extLst>
                <a:ext uri="{FF2B5EF4-FFF2-40B4-BE49-F238E27FC236}">
                  <a16:creationId xmlns:a16="http://schemas.microsoft.com/office/drawing/2014/main" id="{A4BC053B-7A79-7209-0100-92BF675C125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29271" y="4379056"/>
              <a:ext cx="2994527" cy="1920240"/>
            </a:xfrm>
            <a:prstGeom prst="rect">
              <a:avLst/>
            </a:prstGeom>
          </p:spPr>
        </p:pic>
      </p:grpSp>
      <p:grpSp>
        <p:nvGrpSpPr>
          <p:cNvPr id="18" name="Group 17">
            <a:extLst>
              <a:ext uri="{FF2B5EF4-FFF2-40B4-BE49-F238E27FC236}">
                <a16:creationId xmlns:a16="http://schemas.microsoft.com/office/drawing/2014/main" id="{EB428C53-703D-F5EC-64F5-4E00C26C80FB}"/>
              </a:ext>
            </a:extLst>
          </p:cNvPr>
          <p:cNvGrpSpPr/>
          <p:nvPr/>
        </p:nvGrpSpPr>
        <p:grpSpPr>
          <a:xfrm>
            <a:off x="7171778" y="2098301"/>
            <a:ext cx="1007825" cy="1828800"/>
            <a:chOff x="7171778" y="2098301"/>
            <a:chExt cx="1007825" cy="1828800"/>
          </a:xfrm>
        </p:grpSpPr>
        <p:grpSp>
          <p:nvGrpSpPr>
            <p:cNvPr id="53" name="Group 52">
              <a:extLst>
                <a:ext uri="{FF2B5EF4-FFF2-40B4-BE49-F238E27FC236}">
                  <a16:creationId xmlns:a16="http://schemas.microsoft.com/office/drawing/2014/main" id="{5D0F7D6B-C1C6-A67B-BE90-9ED7FC09477F}"/>
                </a:ext>
              </a:extLst>
            </p:cNvPr>
            <p:cNvGrpSpPr>
              <a:grpSpLocks noChangeAspect="1"/>
            </p:cNvGrpSpPr>
            <p:nvPr/>
          </p:nvGrpSpPr>
          <p:grpSpPr>
            <a:xfrm>
              <a:off x="7171778" y="2098301"/>
              <a:ext cx="1007825" cy="1828800"/>
              <a:chOff x="7307501" y="2705954"/>
              <a:chExt cx="1143119" cy="2071300"/>
            </a:xfrm>
          </p:grpSpPr>
          <p:grpSp>
            <p:nvGrpSpPr>
              <p:cNvPr id="57" name="Group 56">
                <a:extLst>
                  <a:ext uri="{FF2B5EF4-FFF2-40B4-BE49-F238E27FC236}">
                    <a16:creationId xmlns:a16="http://schemas.microsoft.com/office/drawing/2014/main" id="{D1A3564D-0C58-6D95-F701-E724FD270FE4}"/>
                  </a:ext>
                </a:extLst>
              </p:cNvPr>
              <p:cNvGrpSpPr/>
              <p:nvPr/>
            </p:nvGrpSpPr>
            <p:grpSpPr>
              <a:xfrm>
                <a:off x="7307501" y="2705954"/>
                <a:ext cx="1143119" cy="2071300"/>
                <a:chOff x="3059906" y="3115838"/>
                <a:chExt cx="728398" cy="1319838"/>
              </a:xfrm>
            </p:grpSpPr>
            <p:pic>
              <p:nvPicPr>
                <p:cNvPr id="59" name="Picture 58">
                  <a:extLst>
                    <a:ext uri="{FF2B5EF4-FFF2-40B4-BE49-F238E27FC236}">
                      <a16:creationId xmlns:a16="http://schemas.microsoft.com/office/drawing/2014/main" id="{E08C773E-ABBE-0A07-3D88-6F53B7BAD0B4}"/>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837" b="93745" l="4219" r="46250">
                              <a14:foregroundMark x1="16719" y1="8007" x2="16719" y2="8007"/>
                              <a14:foregroundMark x1="33750" y1="6589" x2="33750" y2="6589"/>
                              <a14:foregroundMark x1="33203" y1="93745" x2="33203" y2="93745"/>
                              <a14:foregroundMark x1="45469" y1="93328" x2="45469" y2="93328"/>
                              <a14:foregroundMark x1="37891" y1="3837" x2="37891" y2="3837"/>
                              <a14:foregroundMark x1="33359" y1="3837" x2="33359" y2="3837"/>
                              <a14:foregroundMark x1="28672" y1="4170" x2="28672" y2="4170"/>
                              <a14:foregroundMark x1="4375" y1="37114" x2="4375" y2="37114"/>
                              <a14:foregroundMark x1="4375" y1="42619" x2="4375" y2="42619"/>
                              <a14:foregroundMark x1="43516" y1="4837" x2="43516" y2="4837"/>
                              <a14:foregroundMark x1="5547" y1="5588" x2="5547" y2="5588"/>
                              <a14:foregroundMark x1="4219" y1="44621" x2="4219" y2="44621"/>
                              <a14:foregroundMark x1="4453" y1="60384" x2="4453" y2="60384"/>
                              <a14:foregroundMark x1="4219" y1="63970" x2="4219" y2="63970"/>
                              <a14:foregroundMark x1="4375" y1="66639" x2="4375" y2="66639"/>
                              <a14:foregroundMark x1="4219" y1="14512" x2="4219" y2="14512"/>
                              <a14:foregroundMark x1="44375" y1="5338" x2="44375" y2="5338"/>
                              <a14:foregroundMark x1="46250" y1="9341" x2="46250" y2="9341"/>
                            </a14:backgroundRemoval>
                          </a14:imgEffect>
                        </a14:imgLayer>
                      </a14:imgProps>
                    </a:ext>
                  </a:extLst>
                </a:blip>
                <a:srcRect r="51428" b="3489"/>
                <a:stretch>
                  <a:fillRect/>
                </a:stretch>
              </p:blipFill>
              <p:spPr>
                <a:xfrm>
                  <a:off x="3059906" y="3115838"/>
                  <a:ext cx="728398" cy="1319838"/>
                </a:xfrm>
                <a:prstGeom prst="rect">
                  <a:avLst/>
                </a:prstGeom>
                <a:effectLst/>
              </p:spPr>
            </p:pic>
            <p:pic>
              <p:nvPicPr>
                <p:cNvPr id="60" name="1D85DDA7-1190-4C34-A51B-F2C8E85E2C09">
                  <a:extLst>
                    <a:ext uri="{FF2B5EF4-FFF2-40B4-BE49-F238E27FC236}">
                      <a16:creationId xmlns:a16="http://schemas.microsoft.com/office/drawing/2014/main" id="{B1AD7DEF-1E24-4899-5CA9-06C8E8D78B3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39406" y="3237735"/>
                  <a:ext cx="601239" cy="1068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8" name="Picture 57">
                <a:extLst>
                  <a:ext uri="{FF2B5EF4-FFF2-40B4-BE49-F238E27FC236}">
                    <a16:creationId xmlns:a16="http://schemas.microsoft.com/office/drawing/2014/main" id="{10ED310B-3BBA-1045-226B-D63BA15B3654}"/>
                  </a:ext>
                </a:extLst>
              </p:cNvPr>
              <p:cNvPicPr>
                <a:picLocks noChangeAspect="1"/>
              </p:cNvPicPr>
              <p:nvPr/>
            </p:nvPicPr>
            <p:blipFill>
              <a:blip r:embed="rId16"/>
              <a:stretch>
                <a:fillRect/>
              </a:stretch>
            </p:blipFill>
            <p:spPr>
              <a:xfrm>
                <a:off x="7734616" y="2940938"/>
                <a:ext cx="345858" cy="110380"/>
              </a:xfrm>
              <a:prstGeom prst="rect">
                <a:avLst/>
              </a:prstGeom>
            </p:spPr>
          </p:pic>
        </p:grpSp>
        <p:sp>
          <p:nvSpPr>
            <p:cNvPr id="17" name="Rectangle 16">
              <a:extLst>
                <a:ext uri="{FF2B5EF4-FFF2-40B4-BE49-F238E27FC236}">
                  <a16:creationId xmlns:a16="http://schemas.microsoft.com/office/drawing/2014/main" id="{E72A1648-751B-3DBC-B729-85EAE20DA03F}"/>
                </a:ext>
              </a:extLst>
            </p:cNvPr>
            <p:cNvSpPr/>
            <p:nvPr/>
          </p:nvSpPr>
          <p:spPr>
            <a:xfrm>
              <a:off x="7360730" y="2426322"/>
              <a:ext cx="335470" cy="9871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spTree>
    <p:extLst>
      <p:ext uri="{BB962C8B-B14F-4D97-AF65-F5344CB8AC3E}">
        <p14:creationId xmlns:p14="http://schemas.microsoft.com/office/powerpoint/2010/main" val="3995766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MasterSp="0">
  <p:cSld>
    <p:bg>
      <p:bgPr>
        <a:solidFill>
          <a:srgbClr val="40586D"/>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2AA1AE5-10BE-1968-A801-25ECB8079C69}"/>
              </a:ext>
            </a:extLst>
          </p:cNvPr>
          <p:cNvSpPr/>
          <p:nvPr/>
        </p:nvSpPr>
        <p:spPr>
          <a:xfrm>
            <a:off x="4264316" y="1684611"/>
            <a:ext cx="3657600" cy="438912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16" name="Rectangle 15">
            <a:extLst>
              <a:ext uri="{FF2B5EF4-FFF2-40B4-BE49-F238E27FC236}">
                <a16:creationId xmlns:a16="http://schemas.microsoft.com/office/drawing/2014/main" id="{64ADDAF4-D4AA-5805-ABA4-ECD816325586}"/>
              </a:ext>
            </a:extLst>
          </p:cNvPr>
          <p:cNvSpPr/>
          <p:nvPr/>
        </p:nvSpPr>
        <p:spPr>
          <a:xfrm>
            <a:off x="470149" y="1684611"/>
            <a:ext cx="3657600" cy="438912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68" name="Rectangle 67">
            <a:extLst>
              <a:ext uri="{FF2B5EF4-FFF2-40B4-BE49-F238E27FC236}">
                <a16:creationId xmlns:a16="http://schemas.microsoft.com/office/drawing/2014/main" id="{1AEDCF7B-75F9-EAC0-AC4A-DCA12C3EFE01}"/>
              </a:ext>
            </a:extLst>
          </p:cNvPr>
          <p:cNvSpPr/>
          <p:nvPr/>
        </p:nvSpPr>
        <p:spPr>
          <a:xfrm>
            <a:off x="4264315" y="1391309"/>
            <a:ext cx="3657599" cy="63971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69" name="Rectangle 68">
            <a:extLst>
              <a:ext uri="{FF2B5EF4-FFF2-40B4-BE49-F238E27FC236}">
                <a16:creationId xmlns:a16="http://schemas.microsoft.com/office/drawing/2014/main" id="{696B8B7A-C255-8AE1-1DB6-B1614958BA69}"/>
              </a:ext>
            </a:extLst>
          </p:cNvPr>
          <p:cNvSpPr/>
          <p:nvPr/>
        </p:nvSpPr>
        <p:spPr>
          <a:xfrm>
            <a:off x="470149" y="1391309"/>
            <a:ext cx="3657600" cy="63971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FF546641-A051-4AFE-7A26-5CC3634FEE96}"/>
              </a:ext>
            </a:extLst>
          </p:cNvPr>
          <p:cNvSpPr/>
          <p:nvPr/>
        </p:nvSpPr>
        <p:spPr>
          <a:xfrm>
            <a:off x="8058482" y="1684611"/>
            <a:ext cx="3657600" cy="438912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4" name="Title 3">
            <a:extLst>
              <a:ext uri="{FF2B5EF4-FFF2-40B4-BE49-F238E27FC236}">
                <a16:creationId xmlns:a16="http://schemas.microsoft.com/office/drawing/2014/main" id="{22F70C0F-D716-424C-B5EF-6008F532AFCD}"/>
              </a:ext>
            </a:extLst>
          </p:cNvPr>
          <p:cNvSpPr>
            <a:spLocks noGrp="1"/>
          </p:cNvSpPr>
          <p:nvPr>
            <p:ph type="title"/>
          </p:nvPr>
        </p:nvSpPr>
        <p:spPr>
          <a:xfrm>
            <a:off x="381001" y="342900"/>
            <a:ext cx="11430000" cy="443198"/>
          </a:xfrm>
        </p:spPr>
        <p:txBody>
          <a:bodyPr/>
          <a:lstStyle/>
          <a:p>
            <a:r>
              <a:rPr lang="en-US">
                <a:solidFill>
                  <a:schemeClr val="tx2"/>
                </a:solidFill>
              </a:rPr>
              <a:t>Dell AIOps key features and benefits</a:t>
            </a:r>
          </a:p>
        </p:txBody>
      </p:sp>
      <p:sp>
        <p:nvSpPr>
          <p:cNvPr id="39" name="Rectangle 38">
            <a:extLst>
              <a:ext uri="{FF2B5EF4-FFF2-40B4-BE49-F238E27FC236}">
                <a16:creationId xmlns:a16="http://schemas.microsoft.com/office/drawing/2014/main" id="{7C3B4C57-B4B2-49D4-A755-3FAE92CE32F9}"/>
              </a:ext>
            </a:extLst>
          </p:cNvPr>
          <p:cNvSpPr/>
          <p:nvPr/>
        </p:nvSpPr>
        <p:spPr>
          <a:xfrm>
            <a:off x="8684155" y="2405855"/>
            <a:ext cx="2795723" cy="492443"/>
          </a:xfrm>
          <a:prstGeom prst="rect">
            <a:avLst/>
          </a:prstGeom>
          <a:noFill/>
        </p:spPr>
        <p:txBody>
          <a:bodyPr wrap="square" lIns="182880" tIns="0" rIns="0" bIns="0" anchor="b" anchorCtr="0">
            <a:spAutoFit/>
          </a:bodyPr>
          <a:lstStyle/>
          <a:p>
            <a:pPr marL="0" marR="0" lvl="0" indent="0" algn="l" defTabSz="914377" rtl="0" eaLnBrk="1" fontAlgn="auto" latinLnBrk="0" hangingPunct="1">
              <a:lnSpc>
                <a:spcPct val="100000"/>
              </a:lnSpc>
              <a:spcBef>
                <a:spcPts val="0"/>
              </a:spcBef>
              <a:spcAft>
                <a:spcPts val="0"/>
              </a:spcAft>
              <a:buClr>
                <a:srgbClr val="0076CE"/>
              </a:buClr>
              <a:buSzTx/>
              <a:buFontTx/>
              <a:buNone/>
              <a:tabLst/>
              <a:defRPr/>
            </a:pPr>
            <a:r>
              <a:rPr kumimoji="0" lang="en-US" sz="1600" b="1" i="0" u="none" strike="noStrike" kern="1200" cap="none" spc="0" normalizeH="0" baseline="0" noProof="0">
                <a:ln>
                  <a:noFill/>
                </a:ln>
                <a:solidFill>
                  <a:srgbClr val="1D2C3B"/>
                </a:solidFill>
                <a:effectLst/>
                <a:uLnTx/>
                <a:uFillTx/>
                <a:latin typeface="Arial"/>
                <a:ea typeface="+mn-ea"/>
                <a:cs typeface="+mn-cs"/>
              </a:rPr>
              <a:t>Email </a:t>
            </a:r>
            <a:r>
              <a:rPr kumimoji="0" lang="en-US" sz="1600" b="0" i="0" u="none" strike="noStrike" kern="1200" cap="none" spc="0" normalizeH="0" baseline="0" noProof="0">
                <a:ln>
                  <a:noFill/>
                </a:ln>
                <a:solidFill>
                  <a:srgbClr val="1D2C3B"/>
                </a:solidFill>
                <a:effectLst/>
                <a:uLnTx/>
                <a:uFillTx/>
                <a:latin typeface="Arial"/>
                <a:ea typeface="+mn-ea"/>
                <a:cs typeface="+mn-cs"/>
              </a:rPr>
              <a:t>&amp; </a:t>
            </a:r>
            <a:r>
              <a:rPr kumimoji="0" lang="en-US" sz="1600" b="1" i="0" u="none" strike="noStrike" kern="1200" cap="none" spc="0" normalizeH="0" baseline="0" noProof="0">
                <a:ln>
                  <a:noFill/>
                </a:ln>
                <a:solidFill>
                  <a:srgbClr val="1D2C3B"/>
                </a:solidFill>
                <a:effectLst/>
                <a:uLnTx/>
                <a:uFillTx/>
                <a:latin typeface="Arial"/>
                <a:ea typeface="+mn-ea"/>
                <a:cs typeface="+mn-cs"/>
              </a:rPr>
              <a:t>mobile app notifications</a:t>
            </a:r>
          </a:p>
        </p:txBody>
      </p:sp>
      <p:sp>
        <p:nvSpPr>
          <p:cNvPr id="52" name="Rectangle 51">
            <a:extLst>
              <a:ext uri="{FF2B5EF4-FFF2-40B4-BE49-F238E27FC236}">
                <a16:creationId xmlns:a16="http://schemas.microsoft.com/office/drawing/2014/main" id="{5B2B3EDE-F824-454E-BD8E-001AA0D2DC19}"/>
              </a:ext>
            </a:extLst>
          </p:cNvPr>
          <p:cNvSpPr/>
          <p:nvPr/>
        </p:nvSpPr>
        <p:spPr>
          <a:xfrm>
            <a:off x="8673662" y="5088130"/>
            <a:ext cx="2937304" cy="738664"/>
          </a:xfrm>
          <a:prstGeom prst="rect">
            <a:avLst/>
          </a:prstGeom>
          <a:noFill/>
        </p:spPr>
        <p:txBody>
          <a:bodyPr wrap="square" lIns="182880" tIns="0" rIns="0" bIns="0" anchor="b" anchorCtr="0">
            <a:spAutoFit/>
          </a:bodyPr>
          <a:lstStyle/>
          <a:p>
            <a:pPr marL="0" marR="0" lvl="0" indent="0" algn="l" defTabSz="914377" rtl="0" eaLnBrk="1" fontAlgn="auto" latinLnBrk="0" hangingPunct="1">
              <a:lnSpc>
                <a:spcPct val="100000"/>
              </a:lnSpc>
              <a:spcBef>
                <a:spcPts val="3200"/>
              </a:spcBef>
              <a:spcAft>
                <a:spcPts val="0"/>
              </a:spcAft>
              <a:buClr>
                <a:srgbClr val="0076CE"/>
              </a:buClr>
              <a:buSzTx/>
              <a:buFontTx/>
              <a:buNone/>
              <a:tabLst/>
              <a:defRPr/>
            </a:pPr>
            <a:r>
              <a:rPr kumimoji="0" lang="en-US" sz="1600" b="1" i="0" u="none" strike="noStrike" kern="1200" cap="none" spc="0" normalizeH="0" baseline="0" noProof="0">
                <a:ln>
                  <a:noFill/>
                </a:ln>
                <a:solidFill>
                  <a:srgbClr val="1D2C3B"/>
                </a:solidFill>
                <a:effectLst/>
                <a:uLnTx/>
                <a:uFillTx/>
                <a:latin typeface="Arial"/>
                <a:ea typeface="+mn-ea"/>
                <a:cs typeface="+mn-cs"/>
              </a:rPr>
              <a:t>GenAI with AIOps assistant </a:t>
            </a:r>
            <a:r>
              <a:rPr kumimoji="0" lang="en-US" sz="1600" b="0" i="0" u="none" strike="noStrike" kern="1200" cap="none" spc="0" normalizeH="0" baseline="0" noProof="0">
                <a:ln>
                  <a:noFill/>
                </a:ln>
                <a:solidFill>
                  <a:srgbClr val="1D2C3B"/>
                </a:solidFill>
                <a:effectLst/>
                <a:uLnTx/>
                <a:uFillTx/>
                <a:latin typeface="Arial"/>
                <a:ea typeface="+mn-ea"/>
                <a:cs typeface="+mn-cs"/>
              </a:rPr>
              <a:t>enables natural language queries for faster insights</a:t>
            </a:r>
          </a:p>
        </p:txBody>
      </p:sp>
      <p:sp>
        <p:nvSpPr>
          <p:cNvPr id="53" name="Rectangle 52">
            <a:extLst>
              <a:ext uri="{FF2B5EF4-FFF2-40B4-BE49-F238E27FC236}">
                <a16:creationId xmlns:a16="http://schemas.microsoft.com/office/drawing/2014/main" id="{2D6FD1D5-189C-4585-84C0-366A0D43F434}"/>
              </a:ext>
            </a:extLst>
          </p:cNvPr>
          <p:cNvSpPr/>
          <p:nvPr/>
        </p:nvSpPr>
        <p:spPr>
          <a:xfrm>
            <a:off x="8684156" y="3382020"/>
            <a:ext cx="2795723" cy="246221"/>
          </a:xfrm>
          <a:prstGeom prst="rect">
            <a:avLst/>
          </a:prstGeom>
          <a:noFill/>
          <a:effectLst>
            <a:outerShdw blurRad="63500" sx="102000" sy="102000" algn="ctr" rotWithShape="0">
              <a:schemeClr val="tx2">
                <a:alpha val="40000"/>
              </a:schemeClr>
            </a:outerShdw>
          </a:effectLst>
        </p:spPr>
        <p:txBody>
          <a:bodyPr wrap="square" lIns="182880" tIns="0" rIns="0" bIns="0" anchor="b" anchorCtr="0">
            <a:spAutoFit/>
          </a:bodyPr>
          <a:lstStyle/>
          <a:p>
            <a:pPr marL="0" marR="0" lvl="0" indent="0" algn="l" defTabSz="914377" rtl="0" eaLnBrk="1" fontAlgn="auto" latinLnBrk="0" hangingPunct="1">
              <a:lnSpc>
                <a:spcPct val="100000"/>
              </a:lnSpc>
              <a:spcBef>
                <a:spcPts val="0"/>
              </a:spcBef>
              <a:spcAft>
                <a:spcPts val="0"/>
              </a:spcAft>
              <a:buClr>
                <a:srgbClr val="0076CE"/>
              </a:buClr>
              <a:buSzTx/>
              <a:buFontTx/>
              <a:buNone/>
              <a:tabLst/>
              <a:defRPr/>
            </a:pPr>
            <a:r>
              <a:rPr kumimoji="0" lang="en-US" sz="1600" b="0" i="0" u="none" strike="noStrike" kern="1200" cap="none" spc="0" normalizeH="0" baseline="0" noProof="0">
                <a:ln>
                  <a:noFill/>
                </a:ln>
                <a:solidFill>
                  <a:srgbClr val="1D2C3B"/>
                </a:solidFill>
                <a:effectLst/>
                <a:uLnTx/>
                <a:uFillTx/>
                <a:latin typeface="Arial"/>
                <a:ea typeface="+mn-ea"/>
                <a:cs typeface="+mn-cs"/>
              </a:rPr>
              <a:t>Custom </a:t>
            </a:r>
            <a:r>
              <a:rPr kumimoji="0" lang="en-US" sz="1600" b="1" i="0" u="none" strike="noStrike" kern="1200" cap="none" spc="0" normalizeH="0" baseline="0" noProof="0">
                <a:ln>
                  <a:noFill/>
                </a:ln>
                <a:solidFill>
                  <a:srgbClr val="1D2C3B"/>
                </a:solidFill>
                <a:effectLst/>
                <a:uLnTx/>
                <a:uFillTx/>
                <a:latin typeface="Arial"/>
                <a:ea typeface="+mn-ea"/>
                <a:cs typeface="+mn-cs"/>
              </a:rPr>
              <a:t>reports </a:t>
            </a:r>
            <a:r>
              <a:rPr kumimoji="0" lang="en-US" sz="1600" b="0" i="0" u="none" strike="noStrike" kern="1200" cap="none" spc="0" normalizeH="0" baseline="0" noProof="0">
                <a:ln>
                  <a:noFill/>
                </a:ln>
                <a:solidFill>
                  <a:srgbClr val="1D2C3B"/>
                </a:solidFill>
                <a:effectLst/>
                <a:uLnTx/>
                <a:uFillTx/>
                <a:latin typeface="Arial"/>
                <a:ea typeface="+mn-ea"/>
                <a:cs typeface="+mn-cs"/>
              </a:rPr>
              <a:t>&amp; </a:t>
            </a:r>
            <a:r>
              <a:rPr kumimoji="0" lang="en-US" sz="1600" b="1" i="0" u="none" strike="noStrike" kern="1200" cap="none" spc="0" normalizeH="0" baseline="0" noProof="0">
                <a:ln>
                  <a:noFill/>
                </a:ln>
                <a:solidFill>
                  <a:srgbClr val="1D2C3B"/>
                </a:solidFill>
                <a:effectLst/>
                <a:uLnTx/>
                <a:uFillTx/>
                <a:latin typeface="Arial"/>
                <a:ea typeface="+mn-ea"/>
                <a:cs typeface="+mn-cs"/>
              </a:rPr>
              <a:t>tags</a:t>
            </a:r>
          </a:p>
        </p:txBody>
      </p:sp>
      <p:sp>
        <p:nvSpPr>
          <p:cNvPr id="126" name="Rectangle 125">
            <a:extLst>
              <a:ext uri="{FF2B5EF4-FFF2-40B4-BE49-F238E27FC236}">
                <a16:creationId xmlns:a16="http://schemas.microsoft.com/office/drawing/2014/main" id="{4F2D4F64-8636-43DD-B6B8-15C3D96DDE7C}"/>
              </a:ext>
            </a:extLst>
          </p:cNvPr>
          <p:cNvSpPr/>
          <p:nvPr/>
        </p:nvSpPr>
        <p:spPr>
          <a:xfrm>
            <a:off x="4813907" y="3590867"/>
            <a:ext cx="3136707" cy="738664"/>
          </a:xfrm>
          <a:prstGeom prst="rect">
            <a:avLst/>
          </a:prstGeom>
          <a:noFill/>
        </p:spPr>
        <p:txBody>
          <a:bodyPr wrap="square" lIns="182880" tIns="0" rIns="0" bIns="0" anchor="b" anchorCtr="0">
            <a:spAutoFit/>
          </a:bodyPr>
          <a:lstStyle/>
          <a:p>
            <a:pPr marL="0" marR="0" lvl="0" indent="0" algn="l" defTabSz="914377" rtl="0" eaLnBrk="1" fontAlgn="auto" latinLnBrk="0" hangingPunct="1">
              <a:lnSpc>
                <a:spcPct val="100000"/>
              </a:lnSpc>
              <a:spcBef>
                <a:spcPts val="0"/>
              </a:spcBef>
              <a:spcAft>
                <a:spcPts val="0"/>
              </a:spcAft>
              <a:buClr>
                <a:srgbClr val="0076CE"/>
              </a:buClr>
              <a:buSzTx/>
              <a:buFontTx/>
              <a:buNone/>
              <a:tabLst/>
              <a:defRPr/>
            </a:pPr>
            <a:r>
              <a:rPr kumimoji="0" lang="en-US" sz="1600" b="1" i="0" u="none" strike="noStrike" kern="1200" cap="none" spc="0" normalizeH="0" baseline="0" noProof="0">
                <a:ln>
                  <a:noFill/>
                </a:ln>
                <a:solidFill>
                  <a:srgbClr val="1D2C3B"/>
                </a:solidFill>
                <a:effectLst/>
                <a:uLnTx/>
                <a:uFillTx/>
                <a:latin typeface="Arial"/>
                <a:ea typeface="+mn-ea"/>
                <a:cs typeface="+mn-cs"/>
              </a:rPr>
              <a:t>Capacity</a:t>
            </a:r>
            <a:r>
              <a:rPr kumimoji="0" lang="en-US" sz="1600" b="0" i="0" u="none" strike="noStrike" kern="1200" cap="none" spc="0" normalizeH="0" baseline="0" noProof="0">
                <a:ln>
                  <a:noFill/>
                </a:ln>
                <a:solidFill>
                  <a:srgbClr val="1D2C3B"/>
                </a:solidFill>
                <a:effectLst/>
                <a:uLnTx/>
                <a:uFillTx/>
                <a:latin typeface="Arial"/>
                <a:ea typeface="+mn-ea"/>
                <a:cs typeface="+mn-cs"/>
              </a:rPr>
              <a:t> </a:t>
            </a:r>
            <a:r>
              <a:rPr kumimoji="0" lang="en-US" sz="1600" b="1"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full prediction </a:t>
            </a:r>
            <a:r>
              <a:rPr kumimoji="0" lang="en-US" sz="1600" b="0"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and</a:t>
            </a:r>
            <a:r>
              <a:rPr kumimoji="0" lang="en-US" sz="1600" b="1"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 recommended remediation </a:t>
            </a:r>
            <a:r>
              <a:rPr kumimoji="0" lang="en-US" sz="1600" b="0"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(e.g. reclaimable capacity)</a:t>
            </a:r>
          </a:p>
        </p:txBody>
      </p:sp>
      <p:sp>
        <p:nvSpPr>
          <p:cNvPr id="127" name="Rectangle 126">
            <a:extLst>
              <a:ext uri="{FF2B5EF4-FFF2-40B4-BE49-F238E27FC236}">
                <a16:creationId xmlns:a16="http://schemas.microsoft.com/office/drawing/2014/main" id="{1DF276D3-B9E9-46CA-AD5E-49FD4214649C}"/>
              </a:ext>
            </a:extLst>
          </p:cNvPr>
          <p:cNvSpPr/>
          <p:nvPr/>
        </p:nvSpPr>
        <p:spPr>
          <a:xfrm>
            <a:off x="4843772" y="4965018"/>
            <a:ext cx="2733763" cy="738664"/>
          </a:xfrm>
          <a:prstGeom prst="rect">
            <a:avLst/>
          </a:prstGeom>
          <a:noFill/>
        </p:spPr>
        <p:txBody>
          <a:bodyPr wrap="square" lIns="182880" tIns="0" rIns="0" bIns="0" anchor="b" anchorCtr="0">
            <a:spAutoFit/>
          </a:bodyPr>
          <a:lstStyle/>
          <a:p>
            <a:pPr marL="0" marR="0" lvl="0" indent="0" algn="l" defTabSz="914377" rtl="0" eaLnBrk="1" fontAlgn="auto" latinLnBrk="0" hangingPunct="1">
              <a:lnSpc>
                <a:spcPct val="100000"/>
              </a:lnSpc>
              <a:spcBef>
                <a:spcPts val="3200"/>
              </a:spcBef>
              <a:spcAft>
                <a:spcPts val="0"/>
              </a:spcAft>
              <a:buClr>
                <a:srgbClr val="0076CE"/>
              </a:buClr>
              <a:buSzTx/>
              <a:buFontTx/>
              <a:buNone/>
              <a:tabLst/>
              <a:defRPr/>
            </a:pPr>
            <a:r>
              <a:rPr kumimoji="0" lang="en-US" sz="1600" b="0" i="0" u="none" strike="noStrike" kern="1200" cap="none" spc="0" normalizeH="0" baseline="0" noProof="0">
                <a:ln>
                  <a:noFill/>
                </a:ln>
                <a:solidFill>
                  <a:srgbClr val="1D2C3B"/>
                </a:solidFill>
                <a:effectLst/>
                <a:uLnTx/>
                <a:uFillTx/>
                <a:latin typeface="Arial"/>
                <a:ea typeface="+mn-ea"/>
                <a:cs typeface="+mn-cs"/>
              </a:rPr>
              <a:t>Capacity </a:t>
            </a:r>
            <a:r>
              <a:rPr kumimoji="0" lang="en-US" sz="1600" b="1"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anomaly </a:t>
            </a:r>
            <a:r>
              <a:rPr kumimoji="0" lang="en-US" sz="1600" b="0" i="0" u="none" strike="noStrike" kern="1200" cap="none" spc="0" normalizeH="0" baseline="0" noProof="0">
                <a:ln>
                  <a:noFill/>
                </a:ln>
                <a:solidFill>
                  <a:srgbClr val="1D2C3B"/>
                </a:solidFill>
                <a:effectLst/>
                <a:uLnTx/>
                <a:uFillTx/>
                <a:latin typeface="Arial"/>
                <a:ea typeface="+mn-ea"/>
                <a:cs typeface="+mn-cs"/>
              </a:rPr>
              <a:t>detection and identification of </a:t>
            </a:r>
            <a:r>
              <a:rPr kumimoji="0" lang="en-US" sz="1600" b="1" i="0" u="none" strike="noStrike" kern="1200" cap="none" spc="0" normalizeH="0" baseline="0" noProof="0">
                <a:ln>
                  <a:noFill/>
                </a:ln>
                <a:solidFill>
                  <a:srgbClr val="1D2C3B"/>
                </a:solidFill>
                <a:effectLst/>
                <a:uLnTx/>
                <a:uFillTx/>
                <a:latin typeface="Arial"/>
                <a:ea typeface="+mn-ea"/>
                <a:cs typeface="+mn-cs"/>
              </a:rPr>
              <a:t>capacity contributors</a:t>
            </a:r>
          </a:p>
        </p:txBody>
      </p:sp>
      <p:sp>
        <p:nvSpPr>
          <p:cNvPr id="128" name="Rectangle 127">
            <a:extLst>
              <a:ext uri="{FF2B5EF4-FFF2-40B4-BE49-F238E27FC236}">
                <a16:creationId xmlns:a16="http://schemas.microsoft.com/office/drawing/2014/main" id="{85F6B27F-B5E9-4665-8E71-4D4FCE1B1C8C}"/>
              </a:ext>
            </a:extLst>
          </p:cNvPr>
          <p:cNvSpPr/>
          <p:nvPr/>
        </p:nvSpPr>
        <p:spPr>
          <a:xfrm>
            <a:off x="4829684" y="2405855"/>
            <a:ext cx="2747852" cy="492443"/>
          </a:xfrm>
          <a:prstGeom prst="rect">
            <a:avLst/>
          </a:prstGeom>
          <a:noFill/>
          <a:effectLst>
            <a:outerShdw blurRad="63500" sx="102000" sy="102000" algn="ctr" rotWithShape="0">
              <a:schemeClr val="tx2">
                <a:alpha val="40000"/>
              </a:schemeClr>
            </a:outerShdw>
          </a:effectLst>
        </p:spPr>
        <p:txBody>
          <a:bodyPr wrap="square" lIns="182880" tIns="0" rIns="0" bIns="0" anchor="b" anchorCtr="0">
            <a:spAutoFit/>
          </a:bodyPr>
          <a:lstStyle/>
          <a:p>
            <a:pPr marL="0" marR="0" lvl="0" indent="0" algn="l" defTabSz="914377" rtl="0" eaLnBrk="1" fontAlgn="auto" latinLnBrk="0" hangingPunct="1">
              <a:lnSpc>
                <a:spcPct val="100000"/>
              </a:lnSpc>
              <a:spcBef>
                <a:spcPts val="0"/>
              </a:spcBef>
              <a:spcAft>
                <a:spcPts val="0"/>
              </a:spcAft>
              <a:buClr>
                <a:srgbClr val="0076CE"/>
              </a:buClr>
              <a:buSzTx/>
              <a:buFontTx/>
              <a:buNone/>
              <a:tabLst/>
              <a:defRPr/>
            </a:pPr>
            <a:r>
              <a:rPr kumimoji="0" lang="en-US" sz="1600" b="0" i="0" u="none" strike="noStrike" kern="1200" cap="none" spc="0" normalizeH="0" baseline="0" noProof="0">
                <a:ln>
                  <a:noFill/>
                </a:ln>
                <a:solidFill>
                  <a:srgbClr val="1D2C3B"/>
                </a:solidFill>
                <a:effectLst/>
                <a:uLnTx/>
                <a:uFillTx/>
                <a:latin typeface="Arial"/>
                <a:ea typeface="+mn-ea"/>
                <a:cs typeface="+mn-cs"/>
              </a:rPr>
              <a:t>Carbon footprint </a:t>
            </a:r>
            <a:r>
              <a:rPr kumimoji="0" lang="en-US" sz="1600" b="1" i="0" u="none" strike="noStrike" kern="1200" cap="none" spc="0" normalizeH="0" baseline="0" noProof="0">
                <a:ln>
                  <a:noFill/>
                </a:ln>
                <a:solidFill>
                  <a:srgbClr val="1D2C3B"/>
                </a:solidFill>
                <a:effectLst/>
                <a:uLnTx/>
                <a:uFillTx/>
                <a:latin typeface="Arial"/>
                <a:ea typeface="+mn-ea"/>
                <a:cs typeface="+mn-cs"/>
              </a:rPr>
              <a:t>analysis</a:t>
            </a:r>
            <a:r>
              <a:rPr kumimoji="0" lang="en-US" sz="1600" b="0" i="0" u="none" strike="noStrike" kern="1200" cap="none" spc="0" normalizeH="0" baseline="0" noProof="0">
                <a:ln>
                  <a:noFill/>
                </a:ln>
                <a:solidFill>
                  <a:srgbClr val="1D2C3B"/>
                </a:solidFill>
                <a:effectLst/>
                <a:uLnTx/>
                <a:uFillTx/>
                <a:latin typeface="Arial"/>
                <a:ea typeface="+mn-ea"/>
                <a:cs typeface="+mn-cs"/>
              </a:rPr>
              <a:t> and </a:t>
            </a:r>
            <a:r>
              <a:rPr kumimoji="0" lang="en-US" sz="1600" b="1"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forecasting</a:t>
            </a:r>
            <a:endParaRPr kumimoji="0" lang="en-US" sz="1600" b="0" i="0" u="none" strike="noStrike" kern="1200" cap="none" spc="0" normalizeH="0" baseline="0" noProof="0">
              <a:ln>
                <a:noFill/>
              </a:ln>
              <a:solidFill>
                <a:srgbClr val="1D2C3B"/>
              </a:solidFill>
              <a:effectLst/>
              <a:uLnTx/>
              <a:uFillTx/>
              <a:latin typeface="Arial"/>
              <a:ea typeface="+mn-ea"/>
              <a:cs typeface="+mn-cs"/>
            </a:endParaRPr>
          </a:p>
        </p:txBody>
      </p:sp>
      <p:sp>
        <p:nvSpPr>
          <p:cNvPr id="134" name="Rectangle 133">
            <a:extLst>
              <a:ext uri="{FF2B5EF4-FFF2-40B4-BE49-F238E27FC236}">
                <a16:creationId xmlns:a16="http://schemas.microsoft.com/office/drawing/2014/main" id="{159A488A-9AB7-48D1-B169-61BCF6D39051}"/>
              </a:ext>
            </a:extLst>
          </p:cNvPr>
          <p:cNvSpPr/>
          <p:nvPr/>
        </p:nvSpPr>
        <p:spPr>
          <a:xfrm>
            <a:off x="1105056" y="2282744"/>
            <a:ext cx="2628744" cy="738664"/>
          </a:xfrm>
          <a:prstGeom prst="rect">
            <a:avLst/>
          </a:prstGeom>
          <a:noFill/>
        </p:spPr>
        <p:txBody>
          <a:bodyPr wrap="square" lIns="182880" tIns="0" rIns="0" bIns="0" anchor="b" anchorCtr="0">
            <a:spAutoFit/>
          </a:bodyPr>
          <a:lstStyle/>
          <a:p>
            <a:pPr marL="0" marR="0" lvl="0" indent="0" algn="l" defTabSz="914377" rtl="0" eaLnBrk="1" fontAlgn="auto" latinLnBrk="0" hangingPunct="1">
              <a:lnSpc>
                <a:spcPct val="100000"/>
              </a:lnSpc>
              <a:spcBef>
                <a:spcPts val="0"/>
              </a:spcBef>
              <a:spcAft>
                <a:spcPts val="0"/>
              </a:spcAft>
              <a:buClr>
                <a:srgbClr val="0076CE"/>
              </a:buClr>
              <a:buSzTx/>
              <a:buFontTx/>
              <a:buNone/>
              <a:tabLst/>
              <a:defRPr/>
            </a:pPr>
            <a:r>
              <a:rPr kumimoji="0" lang="en-US" sz="1600" b="0" i="0" u="none" strike="noStrike" kern="1200" cap="none" spc="0" normalizeH="0" baseline="0" noProof="0">
                <a:ln>
                  <a:noFill/>
                </a:ln>
                <a:solidFill>
                  <a:srgbClr val="1D2C3B"/>
                </a:solidFill>
                <a:effectLst/>
                <a:uLnTx/>
                <a:uFillTx/>
                <a:latin typeface="Arial"/>
                <a:ea typeface="+mn-ea"/>
                <a:cs typeface="+mn-cs"/>
              </a:rPr>
              <a:t>Proactive </a:t>
            </a:r>
            <a:r>
              <a:rPr kumimoji="0" lang="en-US" sz="1600" b="1"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health scores </a:t>
            </a:r>
            <a:r>
              <a:rPr kumimoji="0" lang="en-US" sz="1600" b="0"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and</a:t>
            </a:r>
            <a:r>
              <a:rPr kumimoji="0" lang="en-US" sz="1600" b="1"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 remediation </a:t>
            </a:r>
            <a:r>
              <a:rPr kumimoji="0" lang="en-US" sz="1600" b="0"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recommendations </a:t>
            </a:r>
          </a:p>
        </p:txBody>
      </p:sp>
      <p:sp>
        <p:nvSpPr>
          <p:cNvPr id="140" name="Rectangle 139">
            <a:extLst>
              <a:ext uri="{FF2B5EF4-FFF2-40B4-BE49-F238E27FC236}">
                <a16:creationId xmlns:a16="http://schemas.microsoft.com/office/drawing/2014/main" id="{779FD8E6-6055-402F-B6DF-36DDA261CDBB}"/>
              </a:ext>
            </a:extLst>
          </p:cNvPr>
          <p:cNvSpPr/>
          <p:nvPr/>
        </p:nvSpPr>
        <p:spPr>
          <a:xfrm>
            <a:off x="1112563" y="3467756"/>
            <a:ext cx="2801359" cy="984885"/>
          </a:xfrm>
          <a:prstGeom prst="rect">
            <a:avLst/>
          </a:prstGeom>
          <a:noFill/>
        </p:spPr>
        <p:txBody>
          <a:bodyPr wrap="square" lIns="182880" tIns="0" rIns="0" bIns="0" anchor="b" anchorCtr="0">
            <a:spAutoFit/>
          </a:bodyPr>
          <a:lstStyle/>
          <a:p>
            <a:pPr marL="0" marR="0" lvl="0" indent="0" algn="l" defTabSz="914377" rtl="0" eaLnBrk="1" fontAlgn="auto" latinLnBrk="0" hangingPunct="1">
              <a:lnSpc>
                <a:spcPct val="100000"/>
              </a:lnSpc>
              <a:spcBef>
                <a:spcPts val="3200"/>
              </a:spcBef>
              <a:spcAft>
                <a:spcPts val="0"/>
              </a:spcAft>
              <a:buClr>
                <a:srgbClr val="0076CE"/>
              </a:buClr>
              <a:buSzTx/>
              <a:buFontTx/>
              <a:buNone/>
              <a:tabLst/>
              <a:defRPr/>
            </a:pPr>
            <a:r>
              <a:rPr kumimoji="0" lang="en-US" sz="1600" b="1" i="0" u="none" strike="noStrike" kern="1200" cap="none" spc="0" normalizeH="0" baseline="0" noProof="0">
                <a:ln>
                  <a:noFill/>
                </a:ln>
                <a:solidFill>
                  <a:srgbClr val="1D2C3B"/>
                </a:solidFill>
                <a:effectLst/>
                <a:uLnTx/>
                <a:uFillTx/>
                <a:latin typeface="Arial"/>
                <a:ea typeface="+mn-ea"/>
                <a:cs typeface="+mn-cs"/>
              </a:rPr>
              <a:t>Cybersecurity risk levels</a:t>
            </a:r>
            <a:r>
              <a:rPr kumimoji="0" lang="en-US" sz="1600" b="0" i="0" u="none" strike="noStrike" kern="1200" cap="none" spc="0" normalizeH="0" baseline="0" noProof="0">
                <a:ln>
                  <a:noFill/>
                </a:ln>
                <a:solidFill>
                  <a:srgbClr val="1D2C3B"/>
                </a:solidFill>
                <a:effectLst/>
                <a:uLnTx/>
                <a:uFillTx/>
                <a:latin typeface="Arial"/>
                <a:ea typeface="+mn-ea"/>
                <a:cs typeface="+mn-cs"/>
              </a:rPr>
              <a:t> and notifications about vulnerabilities and actions to </a:t>
            </a:r>
            <a:r>
              <a:rPr kumimoji="0" lang="en-US" sz="1600" b="1" i="0" u="none" strike="noStrike" kern="1200" cap="none" spc="0" normalizeH="0" baseline="0" noProof="0">
                <a:ln>
                  <a:noFill/>
                </a:ln>
                <a:solidFill>
                  <a:srgbClr val="1D2C3B"/>
                </a:solidFill>
                <a:effectLst/>
                <a:uLnTx/>
                <a:uFillTx/>
                <a:latin typeface="Arial"/>
                <a:ea typeface="+mn-ea"/>
                <a:cs typeface="+mn-cs"/>
              </a:rPr>
              <a:t>protect</a:t>
            </a:r>
            <a:r>
              <a:rPr kumimoji="0" lang="en-US" sz="1600" b="0" i="0" u="none" strike="noStrike" kern="1200" cap="none" spc="0" normalizeH="0" baseline="0" noProof="0">
                <a:ln>
                  <a:noFill/>
                </a:ln>
                <a:solidFill>
                  <a:srgbClr val="1D2C3B"/>
                </a:solidFill>
                <a:effectLst/>
                <a:uLnTx/>
                <a:uFillTx/>
                <a:latin typeface="Arial"/>
                <a:ea typeface="+mn-ea"/>
                <a:cs typeface="+mn-cs"/>
              </a:rPr>
              <a:t> your environment</a:t>
            </a:r>
            <a:endParaRPr kumimoji="0" lang="en-US" sz="1600" b="1" i="0" u="none" strike="noStrike" kern="1200" cap="none" spc="0" normalizeH="0" baseline="0" noProof="0">
              <a:ln>
                <a:noFill/>
              </a:ln>
              <a:solidFill>
                <a:srgbClr val="1D2C3B"/>
              </a:solidFill>
              <a:effectLst/>
              <a:uLnTx/>
              <a:uFillTx/>
              <a:latin typeface="Arial"/>
              <a:ea typeface="+mn-ea"/>
              <a:cs typeface="+mn-cs"/>
            </a:endParaRPr>
          </a:p>
        </p:txBody>
      </p:sp>
      <p:sp>
        <p:nvSpPr>
          <p:cNvPr id="141" name="Rectangle 140">
            <a:extLst>
              <a:ext uri="{FF2B5EF4-FFF2-40B4-BE49-F238E27FC236}">
                <a16:creationId xmlns:a16="http://schemas.microsoft.com/office/drawing/2014/main" id="{1ED86553-C8D3-4D30-A73B-9C943E1BBADB}"/>
              </a:ext>
            </a:extLst>
          </p:cNvPr>
          <p:cNvSpPr/>
          <p:nvPr/>
        </p:nvSpPr>
        <p:spPr>
          <a:xfrm>
            <a:off x="1099448" y="4841908"/>
            <a:ext cx="2957521" cy="984885"/>
          </a:xfrm>
          <a:prstGeom prst="rect">
            <a:avLst/>
          </a:prstGeom>
          <a:noFill/>
          <a:effectLst>
            <a:outerShdw blurRad="63500" sx="102000" sy="102000" algn="ctr" rotWithShape="0">
              <a:schemeClr val="tx2">
                <a:alpha val="40000"/>
              </a:schemeClr>
            </a:outerShdw>
          </a:effectLst>
        </p:spPr>
        <p:txBody>
          <a:bodyPr wrap="square" lIns="182880" tIns="0" rIns="0" bIns="0" anchor="b" anchorCtr="0">
            <a:spAutoFit/>
          </a:bodyPr>
          <a:lstStyle/>
          <a:p>
            <a:pPr marL="0" marR="0" lvl="0" indent="0" algn="l" defTabSz="914377" rtl="0" eaLnBrk="1" fontAlgn="auto" latinLnBrk="0" hangingPunct="1">
              <a:lnSpc>
                <a:spcPct val="100000"/>
              </a:lnSpc>
              <a:spcBef>
                <a:spcPts val="0"/>
              </a:spcBef>
              <a:spcAft>
                <a:spcPts val="0"/>
              </a:spcAft>
              <a:buClr>
                <a:srgbClr val="0076CE"/>
              </a:buClr>
              <a:buSzTx/>
              <a:buFontTx/>
              <a:buNone/>
              <a:tabLst/>
              <a:defRPr/>
            </a:pPr>
            <a:r>
              <a:rPr kumimoji="0" lang="en-US" sz="1600" b="0" i="0" u="none" strike="noStrike" kern="1200" cap="none" spc="0" normalizeH="0" baseline="0" noProof="0">
                <a:ln>
                  <a:noFill/>
                </a:ln>
                <a:solidFill>
                  <a:srgbClr val="1D2C3B"/>
                </a:solidFill>
                <a:effectLst/>
                <a:uLnTx/>
                <a:uFillTx/>
                <a:latin typeface="Arial"/>
                <a:ea typeface="+mn-ea"/>
                <a:cs typeface="+mn-cs"/>
              </a:rPr>
              <a:t>Performance </a:t>
            </a:r>
            <a:r>
              <a:rPr kumimoji="0" lang="en-US" sz="1600" b="1"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impact </a:t>
            </a:r>
            <a:r>
              <a:rPr kumimoji="0" lang="en-US" sz="1600" b="0" i="0" u="none" strike="noStrike" kern="1200" cap="none" spc="0" normalizeH="0" baseline="0" noProof="0">
                <a:ln>
                  <a:noFill/>
                </a:ln>
                <a:solidFill>
                  <a:srgbClr val="1D2C3B"/>
                </a:solidFill>
                <a:effectLst/>
                <a:uLnTx/>
                <a:uFillTx/>
                <a:latin typeface="Arial"/>
                <a:ea typeface="+mn-ea"/>
                <a:cs typeface="+mn-cs"/>
              </a:rPr>
              <a:t>analysis &amp; </a:t>
            </a:r>
            <a:r>
              <a:rPr kumimoji="0" lang="en-US" sz="1600" b="1" i="0" u="none" strike="noStrike" kern="1200" cap="none" spc="0" normalizeH="0" baseline="0" noProof="0">
                <a:ln>
                  <a:noFill/>
                </a:ln>
                <a:solidFill>
                  <a:srgbClr val="1D2C3B"/>
                </a:solidFill>
                <a:effectLst>
                  <a:outerShdw blurRad="355600" sx="102000" sy="102000" algn="ctr" rotWithShape="0">
                    <a:srgbClr val="FFFFFF">
                      <a:alpha val="40000"/>
                    </a:srgbClr>
                  </a:outerShdw>
                </a:effectLst>
                <a:uLnTx/>
                <a:uFillTx/>
                <a:latin typeface="Arial"/>
                <a:ea typeface="+mn-ea"/>
                <a:cs typeface="+mn-cs"/>
              </a:rPr>
              <a:t>anomaly</a:t>
            </a:r>
            <a:r>
              <a:rPr kumimoji="0" lang="en-US" sz="1600" b="1" i="0" u="none" strike="noStrike" kern="1200" cap="none" spc="0" normalizeH="0" baseline="0" noProof="0">
                <a:ln>
                  <a:noFill/>
                </a:ln>
                <a:solidFill>
                  <a:srgbClr val="1D2C3B"/>
                </a:solidFill>
                <a:effectLst/>
                <a:uLnTx/>
                <a:uFillTx/>
                <a:latin typeface="Arial"/>
                <a:ea typeface="+mn-ea"/>
                <a:cs typeface="+mn-cs"/>
              </a:rPr>
              <a:t> </a:t>
            </a:r>
            <a:r>
              <a:rPr kumimoji="0" lang="en-US" sz="1600" b="0" i="0" u="none" strike="noStrike" kern="1200" cap="none" spc="0" normalizeH="0" baseline="0" noProof="0">
                <a:ln>
                  <a:noFill/>
                </a:ln>
                <a:solidFill>
                  <a:srgbClr val="1D2C3B"/>
                </a:solidFill>
                <a:effectLst/>
                <a:uLnTx/>
                <a:uFillTx/>
                <a:latin typeface="Arial"/>
                <a:ea typeface="+mn-ea"/>
                <a:cs typeface="+mn-cs"/>
              </a:rPr>
              <a:t>detection and identification of </a:t>
            </a:r>
            <a:r>
              <a:rPr kumimoji="0" lang="en-US" sz="1600" b="1" i="0" u="none" strike="noStrike" kern="1200" cap="none" spc="0" normalizeH="0" baseline="0" noProof="0">
                <a:ln>
                  <a:noFill/>
                </a:ln>
                <a:solidFill>
                  <a:srgbClr val="1D2C3B"/>
                </a:solidFill>
                <a:effectLst/>
                <a:uLnTx/>
                <a:uFillTx/>
                <a:latin typeface="Arial"/>
                <a:ea typeface="+mn-ea"/>
                <a:cs typeface="+mn-cs"/>
              </a:rPr>
              <a:t>performance</a:t>
            </a:r>
            <a:r>
              <a:rPr kumimoji="0" lang="en-US" sz="1600" b="0" i="0" u="none" strike="noStrike" kern="1200" cap="none" spc="0" normalizeH="0" baseline="0" noProof="0">
                <a:ln>
                  <a:noFill/>
                </a:ln>
                <a:solidFill>
                  <a:srgbClr val="1D2C3B"/>
                </a:solidFill>
                <a:effectLst/>
                <a:uLnTx/>
                <a:uFillTx/>
                <a:latin typeface="Arial"/>
                <a:ea typeface="+mn-ea"/>
                <a:cs typeface="+mn-cs"/>
              </a:rPr>
              <a:t> </a:t>
            </a:r>
            <a:r>
              <a:rPr kumimoji="0" lang="en-US" sz="1600" b="1" i="0" u="none" strike="noStrike" kern="1200" cap="none" spc="0" normalizeH="0" baseline="0" noProof="0">
                <a:ln>
                  <a:noFill/>
                </a:ln>
                <a:solidFill>
                  <a:srgbClr val="1D2C3B"/>
                </a:solidFill>
                <a:effectLst/>
                <a:uLnTx/>
                <a:uFillTx/>
                <a:latin typeface="Arial"/>
                <a:ea typeface="+mn-ea"/>
                <a:cs typeface="+mn-cs"/>
              </a:rPr>
              <a:t>contributors</a:t>
            </a:r>
            <a:endParaRPr kumimoji="0" lang="en-US" sz="1600" b="0" i="0" u="none" strike="noStrike" kern="1200" cap="none" spc="0" normalizeH="0" baseline="0" noProof="0">
              <a:ln>
                <a:noFill/>
              </a:ln>
              <a:solidFill>
                <a:srgbClr val="1D2C3B"/>
              </a:solidFill>
              <a:effectLst/>
              <a:uLnTx/>
              <a:uFillTx/>
              <a:latin typeface="Arial"/>
              <a:ea typeface="+mn-ea"/>
              <a:cs typeface="+mn-cs"/>
            </a:endParaRPr>
          </a:p>
        </p:txBody>
      </p:sp>
      <p:sp>
        <p:nvSpPr>
          <p:cNvPr id="10" name="Rectangle 9">
            <a:extLst>
              <a:ext uri="{FF2B5EF4-FFF2-40B4-BE49-F238E27FC236}">
                <a16:creationId xmlns:a16="http://schemas.microsoft.com/office/drawing/2014/main" id="{68EFAA03-CA8E-45A4-21B8-AE30242C7701}"/>
              </a:ext>
            </a:extLst>
          </p:cNvPr>
          <p:cNvSpPr/>
          <p:nvPr/>
        </p:nvSpPr>
        <p:spPr>
          <a:xfrm>
            <a:off x="8058480" y="1391309"/>
            <a:ext cx="3657599" cy="63971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5655AE1C-10D1-0A33-31BA-239B71F389DB}"/>
              </a:ext>
            </a:extLst>
          </p:cNvPr>
          <p:cNvSpPr/>
          <p:nvPr/>
        </p:nvSpPr>
        <p:spPr>
          <a:xfrm>
            <a:off x="1524891" y="1526502"/>
            <a:ext cx="1548116"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Nova Light"/>
                <a:ea typeface="+mn-ea"/>
                <a:cs typeface="+mn-cs"/>
              </a:rPr>
              <a:t>Reduce risk</a:t>
            </a:r>
          </a:p>
        </p:txBody>
      </p:sp>
      <p:sp>
        <p:nvSpPr>
          <p:cNvPr id="14" name="Rectangle 13">
            <a:extLst>
              <a:ext uri="{FF2B5EF4-FFF2-40B4-BE49-F238E27FC236}">
                <a16:creationId xmlns:a16="http://schemas.microsoft.com/office/drawing/2014/main" id="{5A3BF1D9-8108-01C7-48D7-F468361B64AE}"/>
              </a:ext>
            </a:extLst>
          </p:cNvPr>
          <p:cNvSpPr/>
          <p:nvPr/>
        </p:nvSpPr>
        <p:spPr>
          <a:xfrm>
            <a:off x="5360125" y="1526502"/>
            <a:ext cx="1471750"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Nova Light"/>
                <a:ea typeface="+mn-ea"/>
                <a:cs typeface="+mn-cs"/>
              </a:rPr>
              <a:t>Plan ahead</a:t>
            </a:r>
          </a:p>
        </p:txBody>
      </p:sp>
      <p:sp>
        <p:nvSpPr>
          <p:cNvPr id="15" name="Rectangle 14">
            <a:extLst>
              <a:ext uri="{FF2B5EF4-FFF2-40B4-BE49-F238E27FC236}">
                <a16:creationId xmlns:a16="http://schemas.microsoft.com/office/drawing/2014/main" id="{9E2DF519-81E0-8F0C-A9EC-9DB10904BE68}"/>
              </a:ext>
            </a:extLst>
          </p:cNvPr>
          <p:cNvSpPr/>
          <p:nvPr/>
        </p:nvSpPr>
        <p:spPr>
          <a:xfrm>
            <a:off x="8554834" y="1526502"/>
            <a:ext cx="2664897"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Nova Light"/>
                <a:ea typeface="+mn-ea"/>
                <a:cs typeface="+mn-cs"/>
              </a:rPr>
              <a:t>Improve productivity</a:t>
            </a:r>
          </a:p>
        </p:txBody>
      </p:sp>
      <p:pic>
        <p:nvPicPr>
          <p:cNvPr id="19" name="Graphic 18">
            <a:extLst>
              <a:ext uri="{FF2B5EF4-FFF2-40B4-BE49-F238E27FC236}">
                <a16:creationId xmlns:a16="http://schemas.microsoft.com/office/drawing/2014/main" id="{84ACC2DC-BEC7-ECFC-CB95-A9426CEF150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5363" y="3731599"/>
            <a:ext cx="457200" cy="457200"/>
          </a:xfrm>
          <a:prstGeom prst="rect">
            <a:avLst/>
          </a:prstGeom>
        </p:spPr>
      </p:pic>
      <p:pic>
        <p:nvPicPr>
          <p:cNvPr id="22" name="Graphic 21">
            <a:extLst>
              <a:ext uri="{FF2B5EF4-FFF2-40B4-BE49-F238E27FC236}">
                <a16:creationId xmlns:a16="http://schemas.microsoft.com/office/drawing/2014/main" id="{9116D765-238C-445A-B1A2-6EE1F31147E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25930" y="3276530"/>
            <a:ext cx="457200" cy="457200"/>
          </a:xfrm>
          <a:prstGeom prst="rect">
            <a:avLst/>
          </a:prstGeom>
        </p:spPr>
      </p:pic>
      <p:pic>
        <p:nvPicPr>
          <p:cNvPr id="24" name="Graphic 23">
            <a:extLst>
              <a:ext uri="{FF2B5EF4-FFF2-40B4-BE49-F238E27FC236}">
                <a16:creationId xmlns:a16="http://schemas.microsoft.com/office/drawing/2014/main" id="{7D33EF5C-477E-5BA4-5F5B-F16828D8678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49680" y="2423476"/>
            <a:ext cx="457200" cy="457200"/>
          </a:xfrm>
          <a:prstGeom prst="rect">
            <a:avLst/>
          </a:prstGeom>
        </p:spPr>
      </p:pic>
      <p:pic>
        <p:nvPicPr>
          <p:cNvPr id="25" name="Graphic 24">
            <a:extLst>
              <a:ext uri="{FF2B5EF4-FFF2-40B4-BE49-F238E27FC236}">
                <a16:creationId xmlns:a16="http://schemas.microsoft.com/office/drawing/2014/main" id="{59CF6162-3246-41C4-D23A-C2CE90D2BED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5363" y="5105750"/>
            <a:ext cx="457200" cy="457200"/>
          </a:xfrm>
          <a:prstGeom prst="rect">
            <a:avLst/>
          </a:prstGeom>
        </p:spPr>
      </p:pic>
      <p:pic>
        <p:nvPicPr>
          <p:cNvPr id="26" name="Graphic 25">
            <a:extLst>
              <a:ext uri="{FF2B5EF4-FFF2-40B4-BE49-F238E27FC236}">
                <a16:creationId xmlns:a16="http://schemas.microsoft.com/office/drawing/2014/main" id="{5CED5A53-E169-0E69-E902-BCEC280E25F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5363" y="2423476"/>
            <a:ext cx="457200" cy="457200"/>
          </a:xfrm>
          <a:prstGeom prst="rect">
            <a:avLst/>
          </a:prstGeom>
        </p:spPr>
      </p:pic>
      <p:pic>
        <p:nvPicPr>
          <p:cNvPr id="27" name="Graphic 26">
            <a:extLst>
              <a:ext uri="{FF2B5EF4-FFF2-40B4-BE49-F238E27FC236}">
                <a16:creationId xmlns:a16="http://schemas.microsoft.com/office/drawing/2014/main" id="{D298F52F-B72E-B1B2-3DE0-DCEDAC55DE6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401351" y="3731599"/>
            <a:ext cx="457200" cy="457200"/>
          </a:xfrm>
          <a:prstGeom prst="rect">
            <a:avLst/>
          </a:prstGeom>
        </p:spPr>
      </p:pic>
      <p:pic>
        <p:nvPicPr>
          <p:cNvPr id="29" name="Graphic 28">
            <a:extLst>
              <a:ext uri="{FF2B5EF4-FFF2-40B4-BE49-F238E27FC236}">
                <a16:creationId xmlns:a16="http://schemas.microsoft.com/office/drawing/2014/main" id="{AB0CF204-4E21-14FC-9F7E-86EC3F2A6E1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401351" y="5105750"/>
            <a:ext cx="457200" cy="457200"/>
          </a:xfrm>
          <a:prstGeom prst="rect">
            <a:avLst/>
          </a:prstGeom>
        </p:spPr>
      </p:pic>
      <p:pic>
        <p:nvPicPr>
          <p:cNvPr id="30" name="Graphic 29">
            <a:extLst>
              <a:ext uri="{FF2B5EF4-FFF2-40B4-BE49-F238E27FC236}">
                <a16:creationId xmlns:a16="http://schemas.microsoft.com/office/drawing/2014/main" id="{45AB13DB-2E54-3F38-59CF-C125B1680B8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401351" y="2423476"/>
            <a:ext cx="457200" cy="457200"/>
          </a:xfrm>
          <a:prstGeom prst="rect">
            <a:avLst/>
          </a:prstGeom>
        </p:spPr>
      </p:pic>
      <p:grpSp>
        <p:nvGrpSpPr>
          <p:cNvPr id="2" name="Group 1">
            <a:extLst>
              <a:ext uri="{FF2B5EF4-FFF2-40B4-BE49-F238E27FC236}">
                <a16:creationId xmlns:a16="http://schemas.microsoft.com/office/drawing/2014/main" id="{F3DA6B41-E162-4214-9253-B6510DD1B5E1}"/>
              </a:ext>
            </a:extLst>
          </p:cNvPr>
          <p:cNvGrpSpPr/>
          <p:nvPr/>
        </p:nvGrpSpPr>
        <p:grpSpPr>
          <a:xfrm>
            <a:off x="698749" y="3273123"/>
            <a:ext cx="3200400" cy="1374151"/>
            <a:chOff x="698749" y="3273123"/>
            <a:chExt cx="3200400" cy="1374151"/>
          </a:xfrm>
        </p:grpSpPr>
        <p:cxnSp>
          <p:nvCxnSpPr>
            <p:cNvPr id="31" name="Straight Connector 30">
              <a:extLst>
                <a:ext uri="{FF2B5EF4-FFF2-40B4-BE49-F238E27FC236}">
                  <a16:creationId xmlns:a16="http://schemas.microsoft.com/office/drawing/2014/main" id="{B10777D5-ECA1-8A9D-4C4B-D4B5AE52CF37}"/>
                </a:ext>
              </a:extLst>
            </p:cNvPr>
            <p:cNvCxnSpPr>
              <a:cxnSpLocks/>
            </p:cNvCxnSpPr>
            <p:nvPr/>
          </p:nvCxnSpPr>
          <p:spPr>
            <a:xfrm>
              <a:off x="698749" y="4647274"/>
              <a:ext cx="3200400"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C752D3B-4C0C-C036-6D3D-C724969CE709}"/>
                </a:ext>
              </a:extLst>
            </p:cNvPr>
            <p:cNvCxnSpPr>
              <a:cxnSpLocks/>
            </p:cNvCxnSpPr>
            <p:nvPr/>
          </p:nvCxnSpPr>
          <p:spPr>
            <a:xfrm>
              <a:off x="698749" y="3273123"/>
              <a:ext cx="3200400"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A2615A49-0A81-E37E-72F0-7A2D84E41A8E}"/>
              </a:ext>
            </a:extLst>
          </p:cNvPr>
          <p:cNvGrpSpPr/>
          <p:nvPr/>
        </p:nvGrpSpPr>
        <p:grpSpPr>
          <a:xfrm>
            <a:off x="4495800" y="3273123"/>
            <a:ext cx="3200400" cy="1374151"/>
            <a:chOff x="4495800" y="3273123"/>
            <a:chExt cx="3200400" cy="1374151"/>
          </a:xfrm>
        </p:grpSpPr>
        <p:cxnSp>
          <p:nvCxnSpPr>
            <p:cNvPr id="32" name="Straight Connector 31">
              <a:extLst>
                <a:ext uri="{FF2B5EF4-FFF2-40B4-BE49-F238E27FC236}">
                  <a16:creationId xmlns:a16="http://schemas.microsoft.com/office/drawing/2014/main" id="{5D36F899-36E2-49EA-14A1-19C36530109D}"/>
                </a:ext>
              </a:extLst>
            </p:cNvPr>
            <p:cNvCxnSpPr>
              <a:cxnSpLocks/>
            </p:cNvCxnSpPr>
            <p:nvPr/>
          </p:nvCxnSpPr>
          <p:spPr>
            <a:xfrm>
              <a:off x="4495800" y="4647274"/>
              <a:ext cx="3200400"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B17564FE-DCCD-1F81-0877-376B922D1DE6}"/>
                </a:ext>
              </a:extLst>
            </p:cNvPr>
            <p:cNvCxnSpPr>
              <a:cxnSpLocks/>
            </p:cNvCxnSpPr>
            <p:nvPr/>
          </p:nvCxnSpPr>
          <p:spPr>
            <a:xfrm>
              <a:off x="4495800" y="3273123"/>
              <a:ext cx="3200400"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grpSp>
      <p:cxnSp>
        <p:nvCxnSpPr>
          <p:cNvPr id="47" name="Straight Connector 46">
            <a:extLst>
              <a:ext uri="{FF2B5EF4-FFF2-40B4-BE49-F238E27FC236}">
                <a16:creationId xmlns:a16="http://schemas.microsoft.com/office/drawing/2014/main" id="{9D8DCBC9-F538-F0CB-BD85-D9FC12D06AFD}"/>
              </a:ext>
            </a:extLst>
          </p:cNvPr>
          <p:cNvCxnSpPr>
            <a:cxnSpLocks/>
          </p:cNvCxnSpPr>
          <p:nvPr/>
        </p:nvCxnSpPr>
        <p:spPr>
          <a:xfrm>
            <a:off x="8287082" y="4846267"/>
            <a:ext cx="3200400"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3062D1E-C966-1E67-5589-14CF82ABAAD2}"/>
              </a:ext>
            </a:extLst>
          </p:cNvPr>
          <p:cNvCxnSpPr>
            <a:cxnSpLocks/>
          </p:cNvCxnSpPr>
          <p:nvPr/>
        </p:nvCxnSpPr>
        <p:spPr>
          <a:xfrm>
            <a:off x="8287082" y="3140159"/>
            <a:ext cx="3200400"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pic>
        <p:nvPicPr>
          <p:cNvPr id="70" name="Picture 69">
            <a:extLst>
              <a:ext uri="{FF2B5EF4-FFF2-40B4-BE49-F238E27FC236}">
                <a16:creationId xmlns:a16="http://schemas.microsoft.com/office/drawing/2014/main" id="{A76BAFA7-81DD-EE69-8F3B-335FDBC8D493}"/>
              </a:ext>
              <a:ext uri="{C183D7F6-B498-43B3-948B-1728B52AA6E4}">
                <adec:decorative xmlns:adec="http://schemas.microsoft.com/office/drawing/2017/decorative" val="1"/>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71" name="fl" descr="                              Dell - Internal Use - Confidential&#10;">
            <a:extLst>
              <a:ext uri="{FF2B5EF4-FFF2-40B4-BE49-F238E27FC236}">
                <a16:creationId xmlns:a16="http://schemas.microsoft.com/office/drawing/2014/main" id="{6A95EC7E-CDE3-60E6-DFF4-9BF73B8616A7}"/>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rPr>
              <a:t>Copyright © Dell Inc. All Rights Reserved.</a:t>
            </a:r>
          </a:p>
        </p:txBody>
      </p:sp>
      <p:sp>
        <p:nvSpPr>
          <p:cNvPr id="72" name="TextBox 19">
            <a:extLst>
              <a:ext uri="{FF2B5EF4-FFF2-40B4-BE49-F238E27FC236}">
                <a16:creationId xmlns:a16="http://schemas.microsoft.com/office/drawing/2014/main" id="{D933F10F-8B0B-394C-2F96-0A0D82A8C48E}"/>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F0F0F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79</a:t>
            </a:fld>
            <a:endParaRPr kumimoji="0" lang="en-US" sz="6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8" name="Subtitle 3">
            <a:extLst>
              <a:ext uri="{FF2B5EF4-FFF2-40B4-BE49-F238E27FC236}">
                <a16:creationId xmlns:a16="http://schemas.microsoft.com/office/drawing/2014/main" id="{5F4E0CD5-86D8-8EF5-772F-629AD1D89A5D}"/>
              </a:ext>
            </a:extLst>
          </p:cNvPr>
          <p:cNvSpPr txBox="1">
            <a:spLocks/>
          </p:cNvSpPr>
          <p:nvPr/>
        </p:nvSpPr>
        <p:spPr>
          <a:xfrm>
            <a:off x="385486" y="857250"/>
            <a:ext cx="11425529" cy="246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F6F5F5"/>
                </a:solidFill>
                <a:effectLst/>
                <a:uLnTx/>
                <a:uFillTx/>
                <a:latin typeface="Arial" panose="020B0604020202020204" pitchFamily="34" charset="0"/>
                <a:ea typeface="+mn-ea"/>
                <a:cs typeface="Arial" panose="020B0604020202020204" pitchFamily="34" charset="0"/>
              </a:rPr>
              <a:t>Cloud-based simplicity, no setup required</a:t>
            </a:r>
            <a:endPar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6875305A-BD9E-2237-023B-0344D0E07244}"/>
              </a:ext>
            </a:extLst>
          </p:cNvPr>
          <p:cNvSpPr/>
          <p:nvPr/>
        </p:nvSpPr>
        <p:spPr>
          <a:xfrm>
            <a:off x="8673662" y="4111963"/>
            <a:ext cx="2937304" cy="492443"/>
          </a:xfrm>
          <a:prstGeom prst="rect">
            <a:avLst/>
          </a:prstGeom>
          <a:noFill/>
        </p:spPr>
        <p:txBody>
          <a:bodyPr wrap="square" lIns="182880" tIns="0" rIns="0" bIns="0" anchor="b" anchorCtr="0">
            <a:spAutoFit/>
          </a:bodyPr>
          <a:lstStyle/>
          <a:p>
            <a:pPr marL="0" marR="0" lvl="0" indent="0" algn="l" defTabSz="914377" rtl="0" eaLnBrk="1" fontAlgn="auto" latinLnBrk="0" hangingPunct="1">
              <a:lnSpc>
                <a:spcPct val="100000"/>
              </a:lnSpc>
              <a:spcBef>
                <a:spcPts val="3200"/>
              </a:spcBef>
              <a:spcAft>
                <a:spcPts val="0"/>
              </a:spcAft>
              <a:buClr>
                <a:srgbClr val="0076CE"/>
              </a:buClr>
              <a:buSzTx/>
              <a:buFontTx/>
              <a:buNone/>
              <a:tabLst/>
              <a:defRPr/>
            </a:pPr>
            <a:r>
              <a:rPr kumimoji="0" lang="en-US" sz="1600" b="0" i="0" u="none" strike="noStrike" kern="1200" cap="none" spc="0" normalizeH="0" baseline="0" noProof="0">
                <a:ln>
                  <a:noFill/>
                </a:ln>
                <a:solidFill>
                  <a:srgbClr val="1D2C3B"/>
                </a:solidFill>
                <a:effectLst/>
                <a:uLnTx/>
                <a:uFillTx/>
                <a:latin typeface="Arial"/>
                <a:ea typeface="+mn-ea"/>
                <a:cs typeface="+mn-cs"/>
              </a:rPr>
              <a:t>Integrations via </a:t>
            </a:r>
            <a:r>
              <a:rPr kumimoji="0" lang="en-US" sz="1600" b="1" i="0" u="none" strike="noStrike" kern="1200" cap="none" spc="0" normalizeH="0" baseline="0" noProof="0" err="1">
                <a:ln>
                  <a:noFill/>
                </a:ln>
                <a:solidFill>
                  <a:srgbClr val="1D2C3B"/>
                </a:solidFill>
                <a:effectLst/>
                <a:uLnTx/>
                <a:uFillTx/>
                <a:latin typeface="Arial"/>
                <a:ea typeface="+mn-ea"/>
                <a:cs typeface="+mn-cs"/>
              </a:rPr>
              <a:t>WebHook</a:t>
            </a:r>
            <a:r>
              <a:rPr kumimoji="0" lang="en-US" sz="1600" b="1" i="0" u="none" strike="noStrike" kern="1200" cap="none" spc="0" normalizeH="0" baseline="0" noProof="0">
                <a:ln>
                  <a:noFill/>
                </a:ln>
                <a:solidFill>
                  <a:srgbClr val="1D2C3B"/>
                </a:solidFill>
                <a:effectLst/>
                <a:uLnTx/>
                <a:uFillTx/>
                <a:latin typeface="Arial"/>
                <a:ea typeface="+mn-ea"/>
                <a:cs typeface="+mn-cs"/>
              </a:rPr>
              <a:t> </a:t>
            </a:r>
            <a:r>
              <a:rPr kumimoji="0" lang="en-US" sz="1600" b="0" i="0" u="none" strike="noStrike" kern="1200" cap="none" spc="0" normalizeH="0" baseline="0" noProof="0">
                <a:ln>
                  <a:noFill/>
                </a:ln>
                <a:solidFill>
                  <a:srgbClr val="1D2C3B"/>
                </a:solidFill>
                <a:effectLst/>
                <a:uLnTx/>
                <a:uFillTx/>
                <a:latin typeface="Arial"/>
                <a:ea typeface="+mn-ea"/>
                <a:cs typeface="+mn-cs"/>
              </a:rPr>
              <a:t>and </a:t>
            </a:r>
            <a:r>
              <a:rPr kumimoji="0" lang="en-US" sz="1600" b="1" i="0" u="none" strike="noStrike" kern="1200" cap="none" spc="0" normalizeH="0" baseline="0" noProof="0">
                <a:ln>
                  <a:noFill/>
                </a:ln>
                <a:solidFill>
                  <a:srgbClr val="1D2C3B"/>
                </a:solidFill>
                <a:effectLst/>
                <a:uLnTx/>
                <a:uFillTx/>
                <a:latin typeface="Arial"/>
                <a:ea typeface="+mn-ea"/>
                <a:cs typeface="+mn-cs"/>
              </a:rPr>
              <a:t>REST</a:t>
            </a:r>
            <a:r>
              <a:rPr kumimoji="0" lang="en-US" sz="1600" b="0" i="0" u="none" strike="noStrike" kern="1200" cap="none" spc="0" normalizeH="0" baseline="0" noProof="0">
                <a:ln>
                  <a:noFill/>
                </a:ln>
                <a:solidFill>
                  <a:srgbClr val="1D2C3B"/>
                </a:solidFill>
                <a:effectLst/>
                <a:uLnTx/>
                <a:uFillTx/>
                <a:latin typeface="Arial"/>
                <a:ea typeface="+mn-ea"/>
                <a:cs typeface="+mn-cs"/>
              </a:rPr>
              <a:t> </a:t>
            </a:r>
            <a:r>
              <a:rPr kumimoji="0" lang="en-US" sz="1600" b="1" i="0" u="none" strike="noStrike" kern="1200" cap="none" spc="0" normalizeH="0" baseline="0" noProof="0">
                <a:ln>
                  <a:noFill/>
                </a:ln>
                <a:solidFill>
                  <a:srgbClr val="1D2C3B"/>
                </a:solidFill>
                <a:effectLst/>
                <a:uLnTx/>
                <a:uFillTx/>
                <a:latin typeface="Arial"/>
                <a:ea typeface="+mn-ea"/>
                <a:cs typeface="+mn-cs"/>
              </a:rPr>
              <a:t>API</a:t>
            </a:r>
          </a:p>
        </p:txBody>
      </p:sp>
      <p:pic>
        <p:nvPicPr>
          <p:cNvPr id="11" name="Graphic 10">
            <a:extLst>
              <a:ext uri="{FF2B5EF4-FFF2-40B4-BE49-F238E27FC236}">
                <a16:creationId xmlns:a16="http://schemas.microsoft.com/office/drawing/2014/main" id="{3C3E9CCE-D89E-F55C-0361-54E55FDBCAC4}"/>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8249680" y="4129584"/>
            <a:ext cx="457200" cy="457200"/>
          </a:xfrm>
          <a:prstGeom prst="rect">
            <a:avLst/>
          </a:prstGeom>
        </p:spPr>
      </p:pic>
      <p:cxnSp>
        <p:nvCxnSpPr>
          <p:cNvPr id="12" name="Straight Connector 11">
            <a:extLst>
              <a:ext uri="{FF2B5EF4-FFF2-40B4-BE49-F238E27FC236}">
                <a16:creationId xmlns:a16="http://schemas.microsoft.com/office/drawing/2014/main" id="{B50E1A88-0913-FC18-530E-BF6BCD0775FD}"/>
              </a:ext>
            </a:extLst>
          </p:cNvPr>
          <p:cNvCxnSpPr>
            <a:cxnSpLocks/>
          </p:cNvCxnSpPr>
          <p:nvPr/>
        </p:nvCxnSpPr>
        <p:spPr>
          <a:xfrm>
            <a:off x="8287082" y="3870102"/>
            <a:ext cx="3200400" cy="0"/>
          </a:xfrm>
          <a:prstGeom prst="line">
            <a:avLst/>
          </a:prstGeom>
          <a:ln w="12700">
            <a:solidFill>
              <a:srgbClr val="C5D4E3">
                <a:alpha val="50000"/>
              </a:srgbClr>
            </a:solidFill>
          </a:ln>
        </p:spPr>
        <p:style>
          <a:lnRef idx="1">
            <a:schemeClr val="accent1"/>
          </a:lnRef>
          <a:fillRef idx="0">
            <a:schemeClr val="accent1"/>
          </a:fillRef>
          <a:effectRef idx="0">
            <a:schemeClr val="accent1"/>
          </a:effectRef>
          <a:fontRef idx="minor">
            <a:schemeClr val="tx1"/>
          </a:fontRef>
        </p:style>
      </p:cxnSp>
      <p:grpSp>
        <p:nvGrpSpPr>
          <p:cNvPr id="20" name="Group 19" descr="GenAI Integration with AIOps Assistant &#10;icon">
            <a:extLst>
              <a:ext uri="{FF2B5EF4-FFF2-40B4-BE49-F238E27FC236}">
                <a16:creationId xmlns:a16="http://schemas.microsoft.com/office/drawing/2014/main" id="{994795E3-A4FD-6B45-CCCC-9576A68611DD}"/>
              </a:ext>
            </a:extLst>
          </p:cNvPr>
          <p:cNvGrpSpPr/>
          <p:nvPr/>
        </p:nvGrpSpPr>
        <p:grpSpPr>
          <a:xfrm>
            <a:off x="8290798" y="5141115"/>
            <a:ext cx="374964" cy="421835"/>
            <a:chOff x="5569908" y="5679343"/>
            <a:chExt cx="266700" cy="300038"/>
          </a:xfrm>
          <a:noFill/>
        </p:grpSpPr>
        <p:sp>
          <p:nvSpPr>
            <p:cNvPr id="21" name="Freeform 1467">
              <a:extLst>
                <a:ext uri="{FF2B5EF4-FFF2-40B4-BE49-F238E27FC236}">
                  <a16:creationId xmlns:a16="http://schemas.microsoft.com/office/drawing/2014/main" id="{CEEBE3DD-D20C-385E-710B-DD75FA9A5469}"/>
                </a:ext>
              </a:extLst>
            </p:cNvPr>
            <p:cNvSpPr>
              <a:spLocks/>
            </p:cNvSpPr>
            <p:nvPr/>
          </p:nvSpPr>
          <p:spPr bwMode="auto">
            <a:xfrm>
              <a:off x="5661983" y="5804755"/>
              <a:ext cx="174625" cy="174625"/>
            </a:xfrm>
            <a:custGeom>
              <a:avLst/>
              <a:gdLst>
                <a:gd name="T0" fmla="*/ 56 w 113"/>
                <a:gd name="T1" fmla="*/ 0 h 112"/>
                <a:gd name="T2" fmla="*/ 0 w 113"/>
                <a:gd name="T3" fmla="*/ 56 h 112"/>
                <a:gd name="T4" fmla="*/ 56 w 113"/>
                <a:gd name="T5" fmla="*/ 112 h 112"/>
                <a:gd name="T6" fmla="*/ 113 w 113"/>
                <a:gd name="T7" fmla="*/ 56 h 112"/>
                <a:gd name="T8" fmla="*/ 56 w 113"/>
                <a:gd name="T9" fmla="*/ 0 h 112"/>
              </a:gdLst>
              <a:ahLst/>
              <a:cxnLst>
                <a:cxn ang="0">
                  <a:pos x="T0" y="T1"/>
                </a:cxn>
                <a:cxn ang="0">
                  <a:pos x="T2" y="T3"/>
                </a:cxn>
                <a:cxn ang="0">
                  <a:pos x="T4" y="T5"/>
                </a:cxn>
                <a:cxn ang="0">
                  <a:pos x="T6" y="T7"/>
                </a:cxn>
                <a:cxn ang="0">
                  <a:pos x="T8" y="T9"/>
                </a:cxn>
              </a:cxnLst>
              <a:rect l="0" t="0" r="r" b="b"/>
              <a:pathLst>
                <a:path w="113" h="112">
                  <a:moveTo>
                    <a:pt x="56" y="0"/>
                  </a:moveTo>
                  <a:cubicBezTo>
                    <a:pt x="25" y="0"/>
                    <a:pt x="0" y="25"/>
                    <a:pt x="0" y="56"/>
                  </a:cubicBezTo>
                  <a:cubicBezTo>
                    <a:pt x="0" y="87"/>
                    <a:pt x="26" y="112"/>
                    <a:pt x="56" y="112"/>
                  </a:cubicBezTo>
                  <a:cubicBezTo>
                    <a:pt x="87" y="112"/>
                    <a:pt x="113" y="87"/>
                    <a:pt x="113" y="56"/>
                  </a:cubicBezTo>
                  <a:cubicBezTo>
                    <a:pt x="112" y="25"/>
                    <a:pt x="87" y="0"/>
                    <a:pt x="56" y="0"/>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8" name="Line 1468">
              <a:extLst>
                <a:ext uri="{FF2B5EF4-FFF2-40B4-BE49-F238E27FC236}">
                  <a16:creationId xmlns:a16="http://schemas.microsoft.com/office/drawing/2014/main" id="{FFBF077C-1118-C540-B2C9-5266099500F1}"/>
                </a:ext>
              </a:extLst>
            </p:cNvPr>
            <p:cNvSpPr>
              <a:spLocks noChangeShapeType="1"/>
            </p:cNvSpPr>
            <p:nvPr/>
          </p:nvSpPr>
          <p:spPr bwMode="auto">
            <a:xfrm>
              <a:off x="5811208" y="5953980"/>
              <a:ext cx="25400" cy="25400"/>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3" name="Freeform 1469">
              <a:extLst>
                <a:ext uri="{FF2B5EF4-FFF2-40B4-BE49-F238E27FC236}">
                  <a16:creationId xmlns:a16="http://schemas.microsoft.com/office/drawing/2014/main" id="{5A8D06C1-D23D-3619-445E-F2849B292D16}"/>
                </a:ext>
              </a:extLst>
            </p:cNvPr>
            <p:cNvSpPr>
              <a:spLocks/>
            </p:cNvSpPr>
            <p:nvPr/>
          </p:nvSpPr>
          <p:spPr bwMode="auto">
            <a:xfrm>
              <a:off x="5822320" y="5809518"/>
              <a:ext cx="14288" cy="26988"/>
            </a:xfrm>
            <a:custGeom>
              <a:avLst/>
              <a:gdLst>
                <a:gd name="T0" fmla="*/ 0 w 10"/>
                <a:gd name="T1" fmla="*/ 0 h 17"/>
                <a:gd name="T2" fmla="*/ 10 w 10"/>
                <a:gd name="T3" fmla="*/ 9 h 17"/>
                <a:gd name="T4" fmla="*/ 10 w 10"/>
                <a:gd name="T5" fmla="*/ 17 h 17"/>
              </a:gdLst>
              <a:ahLst/>
              <a:cxnLst>
                <a:cxn ang="0">
                  <a:pos x="T0" y="T1"/>
                </a:cxn>
                <a:cxn ang="0">
                  <a:pos x="T2" y="T3"/>
                </a:cxn>
                <a:cxn ang="0">
                  <a:pos x="T4" y="T5"/>
                </a:cxn>
              </a:cxnLst>
              <a:rect l="0" t="0" r="r" b="b"/>
              <a:pathLst>
                <a:path w="10" h="17">
                  <a:moveTo>
                    <a:pt x="0" y="0"/>
                  </a:moveTo>
                  <a:cubicBezTo>
                    <a:pt x="5" y="0"/>
                    <a:pt x="10" y="4"/>
                    <a:pt x="10" y="9"/>
                  </a:cubicBezTo>
                  <a:cubicBezTo>
                    <a:pt x="10" y="17"/>
                    <a:pt x="10" y="17"/>
                    <a:pt x="10" y="17"/>
                  </a:cubicBezTo>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4" name="Freeform 1470">
              <a:extLst>
                <a:ext uri="{FF2B5EF4-FFF2-40B4-BE49-F238E27FC236}">
                  <a16:creationId xmlns:a16="http://schemas.microsoft.com/office/drawing/2014/main" id="{0857BD0C-013B-9998-5367-E66F39C50703}"/>
                </a:ext>
              </a:extLst>
            </p:cNvPr>
            <p:cNvSpPr>
              <a:spLocks/>
            </p:cNvSpPr>
            <p:nvPr/>
          </p:nvSpPr>
          <p:spPr bwMode="auto">
            <a:xfrm>
              <a:off x="5661983" y="5952393"/>
              <a:ext cx="15875" cy="26988"/>
            </a:xfrm>
            <a:custGeom>
              <a:avLst/>
              <a:gdLst>
                <a:gd name="T0" fmla="*/ 10 w 10"/>
                <a:gd name="T1" fmla="*/ 17 h 17"/>
                <a:gd name="T2" fmla="*/ 0 w 10"/>
                <a:gd name="T3" fmla="*/ 8 h 17"/>
                <a:gd name="T4" fmla="*/ 0 w 10"/>
                <a:gd name="T5" fmla="*/ 0 h 17"/>
              </a:gdLst>
              <a:ahLst/>
              <a:cxnLst>
                <a:cxn ang="0">
                  <a:pos x="T0" y="T1"/>
                </a:cxn>
                <a:cxn ang="0">
                  <a:pos x="T2" y="T3"/>
                </a:cxn>
                <a:cxn ang="0">
                  <a:pos x="T4" y="T5"/>
                </a:cxn>
              </a:cxnLst>
              <a:rect l="0" t="0" r="r" b="b"/>
              <a:pathLst>
                <a:path w="10" h="17">
                  <a:moveTo>
                    <a:pt x="10" y="17"/>
                  </a:moveTo>
                  <a:cubicBezTo>
                    <a:pt x="5" y="17"/>
                    <a:pt x="0" y="13"/>
                    <a:pt x="0" y="8"/>
                  </a:cubicBezTo>
                  <a:cubicBezTo>
                    <a:pt x="0" y="0"/>
                    <a:pt x="0" y="0"/>
                    <a:pt x="0" y="0"/>
                  </a:cubicBezTo>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5" name="Freeform 1471">
              <a:extLst>
                <a:ext uri="{FF2B5EF4-FFF2-40B4-BE49-F238E27FC236}">
                  <a16:creationId xmlns:a16="http://schemas.microsoft.com/office/drawing/2014/main" id="{CDF9B2CB-36D4-4719-1443-EDD5C4C27E3B}"/>
                </a:ext>
              </a:extLst>
            </p:cNvPr>
            <p:cNvSpPr>
              <a:spLocks/>
            </p:cNvSpPr>
            <p:nvPr/>
          </p:nvSpPr>
          <p:spPr bwMode="auto">
            <a:xfrm>
              <a:off x="5641345" y="5880955"/>
              <a:ext cx="3175" cy="26988"/>
            </a:xfrm>
            <a:custGeom>
              <a:avLst/>
              <a:gdLst>
                <a:gd name="T0" fmla="*/ 2 w 2"/>
                <a:gd name="T1" fmla="*/ 17 h 17"/>
                <a:gd name="T2" fmla="*/ 0 w 2"/>
                <a:gd name="T3" fmla="*/ 12 h 17"/>
                <a:gd name="T4" fmla="*/ 0 w 2"/>
                <a:gd name="T5" fmla="*/ 5 h 17"/>
                <a:gd name="T6" fmla="*/ 1 w 2"/>
                <a:gd name="T7" fmla="*/ 0 h 17"/>
              </a:gdLst>
              <a:ahLst/>
              <a:cxnLst>
                <a:cxn ang="0">
                  <a:pos x="T0" y="T1"/>
                </a:cxn>
                <a:cxn ang="0">
                  <a:pos x="T2" y="T3"/>
                </a:cxn>
                <a:cxn ang="0">
                  <a:pos x="T4" y="T5"/>
                </a:cxn>
                <a:cxn ang="0">
                  <a:pos x="T6" y="T7"/>
                </a:cxn>
              </a:cxnLst>
              <a:rect l="0" t="0" r="r" b="b"/>
              <a:pathLst>
                <a:path w="2" h="17">
                  <a:moveTo>
                    <a:pt x="2" y="17"/>
                  </a:moveTo>
                  <a:cubicBezTo>
                    <a:pt x="1" y="16"/>
                    <a:pt x="0" y="14"/>
                    <a:pt x="0" y="12"/>
                  </a:cubicBezTo>
                  <a:cubicBezTo>
                    <a:pt x="0" y="5"/>
                    <a:pt x="0" y="5"/>
                    <a:pt x="0" y="5"/>
                  </a:cubicBezTo>
                  <a:cubicBezTo>
                    <a:pt x="0" y="3"/>
                    <a:pt x="1" y="2"/>
                    <a:pt x="1" y="0"/>
                  </a:cubicBezTo>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6" name="Freeform 1472">
              <a:extLst>
                <a:ext uri="{FF2B5EF4-FFF2-40B4-BE49-F238E27FC236}">
                  <a16:creationId xmlns:a16="http://schemas.microsoft.com/office/drawing/2014/main" id="{BAC45B3A-2011-8D27-7F7A-053C8210E9B8}"/>
                </a:ext>
              </a:extLst>
            </p:cNvPr>
            <p:cNvSpPr>
              <a:spLocks/>
            </p:cNvSpPr>
            <p:nvPr/>
          </p:nvSpPr>
          <p:spPr bwMode="auto">
            <a:xfrm>
              <a:off x="5661983" y="5809518"/>
              <a:ext cx="15875" cy="26988"/>
            </a:xfrm>
            <a:custGeom>
              <a:avLst/>
              <a:gdLst>
                <a:gd name="T0" fmla="*/ 0 w 10"/>
                <a:gd name="T1" fmla="*/ 17 h 17"/>
                <a:gd name="T2" fmla="*/ 0 w 10"/>
                <a:gd name="T3" fmla="*/ 9 h 17"/>
                <a:gd name="T4" fmla="*/ 10 w 10"/>
                <a:gd name="T5" fmla="*/ 0 h 17"/>
              </a:gdLst>
              <a:ahLst/>
              <a:cxnLst>
                <a:cxn ang="0">
                  <a:pos x="T0" y="T1"/>
                </a:cxn>
                <a:cxn ang="0">
                  <a:pos x="T2" y="T3"/>
                </a:cxn>
                <a:cxn ang="0">
                  <a:pos x="T4" y="T5"/>
                </a:cxn>
              </a:cxnLst>
              <a:rect l="0" t="0" r="r" b="b"/>
              <a:pathLst>
                <a:path w="10" h="17">
                  <a:moveTo>
                    <a:pt x="0" y="17"/>
                  </a:moveTo>
                  <a:cubicBezTo>
                    <a:pt x="0" y="9"/>
                    <a:pt x="0" y="9"/>
                    <a:pt x="0" y="9"/>
                  </a:cubicBezTo>
                  <a:cubicBezTo>
                    <a:pt x="0" y="4"/>
                    <a:pt x="5" y="0"/>
                    <a:pt x="10" y="0"/>
                  </a:cubicBezTo>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7" name="Freeform 1473">
              <a:extLst>
                <a:ext uri="{FF2B5EF4-FFF2-40B4-BE49-F238E27FC236}">
                  <a16:creationId xmlns:a16="http://schemas.microsoft.com/office/drawing/2014/main" id="{045922D2-83AC-DFE3-7E8B-33F63D83B916}"/>
                </a:ext>
              </a:extLst>
            </p:cNvPr>
            <p:cNvSpPr>
              <a:spLocks/>
            </p:cNvSpPr>
            <p:nvPr/>
          </p:nvSpPr>
          <p:spPr bwMode="auto">
            <a:xfrm>
              <a:off x="5590545" y="5679343"/>
              <a:ext cx="30163" cy="42863"/>
            </a:xfrm>
            <a:custGeom>
              <a:avLst/>
              <a:gdLst>
                <a:gd name="T0" fmla="*/ 9 w 19"/>
                <a:gd name="T1" fmla="*/ 27 h 27"/>
                <a:gd name="T2" fmla="*/ 9 w 19"/>
                <a:gd name="T3" fmla="*/ 27 h 27"/>
                <a:gd name="T4" fmla="*/ 0 w 19"/>
                <a:gd name="T5" fmla="*/ 18 h 27"/>
                <a:gd name="T6" fmla="*/ 0 w 19"/>
                <a:gd name="T7" fmla="*/ 10 h 27"/>
                <a:gd name="T8" fmla="*/ 9 w 19"/>
                <a:gd name="T9" fmla="*/ 0 h 27"/>
                <a:gd name="T10" fmla="*/ 9 w 19"/>
                <a:gd name="T11" fmla="*/ 0 h 27"/>
                <a:gd name="T12" fmla="*/ 19 w 19"/>
                <a:gd name="T13" fmla="*/ 10 h 27"/>
                <a:gd name="T14" fmla="*/ 19 w 19"/>
                <a:gd name="T15" fmla="*/ 18 h 27"/>
                <a:gd name="T16" fmla="*/ 9 w 19"/>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7">
                  <a:moveTo>
                    <a:pt x="9" y="27"/>
                  </a:moveTo>
                  <a:cubicBezTo>
                    <a:pt x="9" y="27"/>
                    <a:pt x="9" y="27"/>
                    <a:pt x="9" y="27"/>
                  </a:cubicBezTo>
                  <a:cubicBezTo>
                    <a:pt x="4" y="27"/>
                    <a:pt x="0" y="23"/>
                    <a:pt x="0" y="18"/>
                  </a:cubicBezTo>
                  <a:cubicBezTo>
                    <a:pt x="0" y="10"/>
                    <a:pt x="0" y="10"/>
                    <a:pt x="0" y="10"/>
                  </a:cubicBezTo>
                  <a:cubicBezTo>
                    <a:pt x="0" y="5"/>
                    <a:pt x="4" y="0"/>
                    <a:pt x="9" y="0"/>
                  </a:cubicBezTo>
                  <a:cubicBezTo>
                    <a:pt x="9" y="0"/>
                    <a:pt x="9" y="0"/>
                    <a:pt x="9" y="0"/>
                  </a:cubicBezTo>
                  <a:cubicBezTo>
                    <a:pt x="15" y="0"/>
                    <a:pt x="19" y="5"/>
                    <a:pt x="19" y="10"/>
                  </a:cubicBezTo>
                  <a:cubicBezTo>
                    <a:pt x="19" y="18"/>
                    <a:pt x="19" y="18"/>
                    <a:pt x="19" y="18"/>
                  </a:cubicBezTo>
                  <a:cubicBezTo>
                    <a:pt x="19" y="23"/>
                    <a:pt x="15" y="27"/>
                    <a:pt x="9" y="27"/>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38" name="Line 1474">
              <a:extLst>
                <a:ext uri="{FF2B5EF4-FFF2-40B4-BE49-F238E27FC236}">
                  <a16:creationId xmlns:a16="http://schemas.microsoft.com/office/drawing/2014/main" id="{2DA49654-C51E-2FEC-92DE-D5D11A7608F4}"/>
                </a:ext>
              </a:extLst>
            </p:cNvPr>
            <p:cNvSpPr>
              <a:spLocks noChangeShapeType="1"/>
            </p:cNvSpPr>
            <p:nvPr/>
          </p:nvSpPr>
          <p:spPr bwMode="auto">
            <a:xfrm>
              <a:off x="5569908" y="5679343"/>
              <a:ext cx="0" cy="428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0" name="Freeform 1475">
              <a:extLst>
                <a:ext uri="{FF2B5EF4-FFF2-40B4-BE49-F238E27FC236}">
                  <a16:creationId xmlns:a16="http://schemas.microsoft.com/office/drawing/2014/main" id="{539F0198-F8A4-FA5B-8B73-01FA62164170}"/>
                </a:ext>
              </a:extLst>
            </p:cNvPr>
            <p:cNvSpPr>
              <a:spLocks/>
            </p:cNvSpPr>
            <p:nvPr/>
          </p:nvSpPr>
          <p:spPr bwMode="auto">
            <a:xfrm>
              <a:off x="5661983" y="5679343"/>
              <a:ext cx="30163" cy="42863"/>
            </a:xfrm>
            <a:custGeom>
              <a:avLst/>
              <a:gdLst>
                <a:gd name="T0" fmla="*/ 10 w 19"/>
                <a:gd name="T1" fmla="*/ 27 h 27"/>
                <a:gd name="T2" fmla="*/ 10 w 19"/>
                <a:gd name="T3" fmla="*/ 27 h 27"/>
                <a:gd name="T4" fmla="*/ 0 w 19"/>
                <a:gd name="T5" fmla="*/ 18 h 27"/>
                <a:gd name="T6" fmla="*/ 0 w 19"/>
                <a:gd name="T7" fmla="*/ 10 h 27"/>
                <a:gd name="T8" fmla="*/ 10 w 19"/>
                <a:gd name="T9" fmla="*/ 0 h 27"/>
                <a:gd name="T10" fmla="*/ 10 w 19"/>
                <a:gd name="T11" fmla="*/ 0 h 27"/>
                <a:gd name="T12" fmla="*/ 19 w 19"/>
                <a:gd name="T13" fmla="*/ 10 h 27"/>
                <a:gd name="T14" fmla="*/ 19 w 19"/>
                <a:gd name="T15" fmla="*/ 18 h 27"/>
                <a:gd name="T16" fmla="*/ 10 w 19"/>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7">
                  <a:moveTo>
                    <a:pt x="10" y="27"/>
                  </a:moveTo>
                  <a:cubicBezTo>
                    <a:pt x="10" y="27"/>
                    <a:pt x="10" y="27"/>
                    <a:pt x="10" y="27"/>
                  </a:cubicBezTo>
                  <a:cubicBezTo>
                    <a:pt x="5" y="27"/>
                    <a:pt x="0" y="23"/>
                    <a:pt x="0" y="18"/>
                  </a:cubicBezTo>
                  <a:cubicBezTo>
                    <a:pt x="0" y="10"/>
                    <a:pt x="0" y="10"/>
                    <a:pt x="0" y="10"/>
                  </a:cubicBezTo>
                  <a:cubicBezTo>
                    <a:pt x="0" y="5"/>
                    <a:pt x="5" y="0"/>
                    <a:pt x="10" y="0"/>
                  </a:cubicBezTo>
                  <a:cubicBezTo>
                    <a:pt x="10" y="0"/>
                    <a:pt x="10" y="0"/>
                    <a:pt x="10" y="0"/>
                  </a:cubicBezTo>
                  <a:cubicBezTo>
                    <a:pt x="15" y="0"/>
                    <a:pt x="19" y="5"/>
                    <a:pt x="19" y="10"/>
                  </a:cubicBezTo>
                  <a:cubicBezTo>
                    <a:pt x="19" y="18"/>
                    <a:pt x="19" y="18"/>
                    <a:pt x="19" y="18"/>
                  </a:cubicBezTo>
                  <a:cubicBezTo>
                    <a:pt x="19" y="23"/>
                    <a:pt x="15" y="27"/>
                    <a:pt x="10" y="27"/>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1" name="Line 1476">
              <a:extLst>
                <a:ext uri="{FF2B5EF4-FFF2-40B4-BE49-F238E27FC236}">
                  <a16:creationId xmlns:a16="http://schemas.microsoft.com/office/drawing/2014/main" id="{8006C4A9-FBA1-ADEE-6AB1-C7C165CD0605}"/>
                </a:ext>
              </a:extLst>
            </p:cNvPr>
            <p:cNvSpPr>
              <a:spLocks noChangeShapeType="1"/>
            </p:cNvSpPr>
            <p:nvPr/>
          </p:nvSpPr>
          <p:spPr bwMode="auto">
            <a:xfrm>
              <a:off x="5641345" y="5679343"/>
              <a:ext cx="0" cy="428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2" name="Freeform 1477">
              <a:extLst>
                <a:ext uri="{FF2B5EF4-FFF2-40B4-BE49-F238E27FC236}">
                  <a16:creationId xmlns:a16="http://schemas.microsoft.com/office/drawing/2014/main" id="{A33225DD-2DC4-D0AA-C537-93F0DA8706DC}"/>
                </a:ext>
              </a:extLst>
            </p:cNvPr>
            <p:cNvSpPr>
              <a:spLocks/>
            </p:cNvSpPr>
            <p:nvPr/>
          </p:nvSpPr>
          <p:spPr bwMode="auto">
            <a:xfrm>
              <a:off x="5735008" y="5679343"/>
              <a:ext cx="28575" cy="42863"/>
            </a:xfrm>
            <a:custGeom>
              <a:avLst/>
              <a:gdLst>
                <a:gd name="T0" fmla="*/ 10 w 19"/>
                <a:gd name="T1" fmla="*/ 27 h 27"/>
                <a:gd name="T2" fmla="*/ 10 w 19"/>
                <a:gd name="T3" fmla="*/ 27 h 27"/>
                <a:gd name="T4" fmla="*/ 0 w 19"/>
                <a:gd name="T5" fmla="*/ 18 h 27"/>
                <a:gd name="T6" fmla="*/ 0 w 19"/>
                <a:gd name="T7" fmla="*/ 10 h 27"/>
                <a:gd name="T8" fmla="*/ 10 w 19"/>
                <a:gd name="T9" fmla="*/ 0 h 27"/>
                <a:gd name="T10" fmla="*/ 10 w 19"/>
                <a:gd name="T11" fmla="*/ 0 h 27"/>
                <a:gd name="T12" fmla="*/ 19 w 19"/>
                <a:gd name="T13" fmla="*/ 10 h 27"/>
                <a:gd name="T14" fmla="*/ 19 w 19"/>
                <a:gd name="T15" fmla="*/ 18 h 27"/>
                <a:gd name="T16" fmla="*/ 10 w 19"/>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7">
                  <a:moveTo>
                    <a:pt x="10" y="27"/>
                  </a:moveTo>
                  <a:cubicBezTo>
                    <a:pt x="10" y="27"/>
                    <a:pt x="10" y="27"/>
                    <a:pt x="10" y="27"/>
                  </a:cubicBezTo>
                  <a:cubicBezTo>
                    <a:pt x="4" y="27"/>
                    <a:pt x="0" y="23"/>
                    <a:pt x="0" y="18"/>
                  </a:cubicBezTo>
                  <a:cubicBezTo>
                    <a:pt x="0" y="10"/>
                    <a:pt x="0" y="10"/>
                    <a:pt x="0" y="10"/>
                  </a:cubicBezTo>
                  <a:cubicBezTo>
                    <a:pt x="0" y="5"/>
                    <a:pt x="4" y="0"/>
                    <a:pt x="10" y="0"/>
                  </a:cubicBezTo>
                  <a:cubicBezTo>
                    <a:pt x="10" y="0"/>
                    <a:pt x="10" y="0"/>
                    <a:pt x="10" y="0"/>
                  </a:cubicBezTo>
                  <a:cubicBezTo>
                    <a:pt x="15" y="0"/>
                    <a:pt x="19" y="5"/>
                    <a:pt x="19" y="10"/>
                  </a:cubicBezTo>
                  <a:cubicBezTo>
                    <a:pt x="19" y="18"/>
                    <a:pt x="19" y="18"/>
                    <a:pt x="19" y="18"/>
                  </a:cubicBezTo>
                  <a:cubicBezTo>
                    <a:pt x="19" y="23"/>
                    <a:pt x="15" y="27"/>
                    <a:pt x="10" y="27"/>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3" name="Line 1478">
              <a:extLst>
                <a:ext uri="{FF2B5EF4-FFF2-40B4-BE49-F238E27FC236}">
                  <a16:creationId xmlns:a16="http://schemas.microsoft.com/office/drawing/2014/main" id="{F2345D53-529D-19A8-6788-1ADDBB9D7B68}"/>
                </a:ext>
              </a:extLst>
            </p:cNvPr>
            <p:cNvSpPr>
              <a:spLocks noChangeShapeType="1"/>
            </p:cNvSpPr>
            <p:nvPr/>
          </p:nvSpPr>
          <p:spPr bwMode="auto">
            <a:xfrm>
              <a:off x="5714370" y="5679343"/>
              <a:ext cx="0" cy="428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4" name="Freeform 1479">
              <a:extLst>
                <a:ext uri="{FF2B5EF4-FFF2-40B4-BE49-F238E27FC236}">
                  <a16:creationId xmlns:a16="http://schemas.microsoft.com/office/drawing/2014/main" id="{974E199B-3D62-38C6-4CFC-61F28297A1F2}"/>
                </a:ext>
              </a:extLst>
            </p:cNvPr>
            <p:cNvSpPr>
              <a:spLocks/>
            </p:cNvSpPr>
            <p:nvPr/>
          </p:nvSpPr>
          <p:spPr bwMode="auto">
            <a:xfrm>
              <a:off x="5808033" y="5679343"/>
              <a:ext cx="28575" cy="42863"/>
            </a:xfrm>
            <a:custGeom>
              <a:avLst/>
              <a:gdLst>
                <a:gd name="T0" fmla="*/ 9 w 19"/>
                <a:gd name="T1" fmla="*/ 27 h 27"/>
                <a:gd name="T2" fmla="*/ 9 w 19"/>
                <a:gd name="T3" fmla="*/ 27 h 27"/>
                <a:gd name="T4" fmla="*/ 0 w 19"/>
                <a:gd name="T5" fmla="*/ 18 h 27"/>
                <a:gd name="T6" fmla="*/ 0 w 19"/>
                <a:gd name="T7" fmla="*/ 10 h 27"/>
                <a:gd name="T8" fmla="*/ 9 w 19"/>
                <a:gd name="T9" fmla="*/ 0 h 27"/>
                <a:gd name="T10" fmla="*/ 9 w 19"/>
                <a:gd name="T11" fmla="*/ 0 h 27"/>
                <a:gd name="T12" fmla="*/ 19 w 19"/>
                <a:gd name="T13" fmla="*/ 10 h 27"/>
                <a:gd name="T14" fmla="*/ 19 w 19"/>
                <a:gd name="T15" fmla="*/ 18 h 27"/>
                <a:gd name="T16" fmla="*/ 9 w 19"/>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7">
                  <a:moveTo>
                    <a:pt x="9" y="27"/>
                  </a:moveTo>
                  <a:cubicBezTo>
                    <a:pt x="9" y="27"/>
                    <a:pt x="9" y="27"/>
                    <a:pt x="9" y="27"/>
                  </a:cubicBezTo>
                  <a:cubicBezTo>
                    <a:pt x="4" y="27"/>
                    <a:pt x="0" y="23"/>
                    <a:pt x="0" y="18"/>
                  </a:cubicBezTo>
                  <a:cubicBezTo>
                    <a:pt x="0" y="10"/>
                    <a:pt x="0" y="10"/>
                    <a:pt x="0" y="10"/>
                  </a:cubicBezTo>
                  <a:cubicBezTo>
                    <a:pt x="0" y="5"/>
                    <a:pt x="4" y="0"/>
                    <a:pt x="9" y="0"/>
                  </a:cubicBezTo>
                  <a:cubicBezTo>
                    <a:pt x="9" y="0"/>
                    <a:pt x="9" y="0"/>
                    <a:pt x="9" y="0"/>
                  </a:cubicBezTo>
                  <a:cubicBezTo>
                    <a:pt x="14" y="0"/>
                    <a:pt x="19" y="5"/>
                    <a:pt x="19" y="10"/>
                  </a:cubicBezTo>
                  <a:cubicBezTo>
                    <a:pt x="19" y="18"/>
                    <a:pt x="19" y="18"/>
                    <a:pt x="19" y="18"/>
                  </a:cubicBezTo>
                  <a:cubicBezTo>
                    <a:pt x="19" y="23"/>
                    <a:pt x="14" y="27"/>
                    <a:pt x="9" y="27"/>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5" name="Line 1480">
              <a:extLst>
                <a:ext uri="{FF2B5EF4-FFF2-40B4-BE49-F238E27FC236}">
                  <a16:creationId xmlns:a16="http://schemas.microsoft.com/office/drawing/2014/main" id="{DDF8E099-6781-949A-A56E-63D4217BC7C9}"/>
                </a:ext>
              </a:extLst>
            </p:cNvPr>
            <p:cNvSpPr>
              <a:spLocks noChangeShapeType="1"/>
            </p:cNvSpPr>
            <p:nvPr/>
          </p:nvSpPr>
          <p:spPr bwMode="auto">
            <a:xfrm>
              <a:off x="5785808" y="5679343"/>
              <a:ext cx="0" cy="428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6" name="Freeform 1481">
              <a:extLst>
                <a:ext uri="{FF2B5EF4-FFF2-40B4-BE49-F238E27FC236}">
                  <a16:creationId xmlns:a16="http://schemas.microsoft.com/office/drawing/2014/main" id="{E4421A81-0325-E9CF-A52B-1BF82A2805BD}"/>
                </a:ext>
              </a:extLst>
            </p:cNvPr>
            <p:cNvSpPr>
              <a:spLocks/>
            </p:cNvSpPr>
            <p:nvPr/>
          </p:nvSpPr>
          <p:spPr bwMode="auto">
            <a:xfrm>
              <a:off x="5785808" y="5744430"/>
              <a:ext cx="30163" cy="42863"/>
            </a:xfrm>
            <a:custGeom>
              <a:avLst/>
              <a:gdLst>
                <a:gd name="T0" fmla="*/ 10 w 19"/>
                <a:gd name="T1" fmla="*/ 0 h 27"/>
                <a:gd name="T2" fmla="*/ 10 w 19"/>
                <a:gd name="T3" fmla="*/ 0 h 27"/>
                <a:gd name="T4" fmla="*/ 19 w 19"/>
                <a:gd name="T5" fmla="*/ 9 h 27"/>
                <a:gd name="T6" fmla="*/ 19 w 19"/>
                <a:gd name="T7" fmla="*/ 17 h 27"/>
                <a:gd name="T8" fmla="*/ 10 w 19"/>
                <a:gd name="T9" fmla="*/ 27 h 27"/>
                <a:gd name="T10" fmla="*/ 10 w 19"/>
                <a:gd name="T11" fmla="*/ 27 h 27"/>
                <a:gd name="T12" fmla="*/ 0 w 19"/>
                <a:gd name="T13" fmla="*/ 17 h 27"/>
                <a:gd name="T14" fmla="*/ 0 w 19"/>
                <a:gd name="T15" fmla="*/ 9 h 27"/>
                <a:gd name="T16" fmla="*/ 10 w 19"/>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7">
                  <a:moveTo>
                    <a:pt x="10" y="0"/>
                  </a:moveTo>
                  <a:cubicBezTo>
                    <a:pt x="10" y="0"/>
                    <a:pt x="10" y="0"/>
                    <a:pt x="10" y="0"/>
                  </a:cubicBezTo>
                  <a:cubicBezTo>
                    <a:pt x="15" y="0"/>
                    <a:pt x="19" y="4"/>
                    <a:pt x="19" y="9"/>
                  </a:cubicBezTo>
                  <a:cubicBezTo>
                    <a:pt x="19" y="17"/>
                    <a:pt x="19" y="17"/>
                    <a:pt x="19" y="17"/>
                  </a:cubicBezTo>
                  <a:cubicBezTo>
                    <a:pt x="19" y="22"/>
                    <a:pt x="15" y="27"/>
                    <a:pt x="10" y="27"/>
                  </a:cubicBezTo>
                  <a:cubicBezTo>
                    <a:pt x="10" y="27"/>
                    <a:pt x="10" y="27"/>
                    <a:pt x="10" y="27"/>
                  </a:cubicBezTo>
                  <a:cubicBezTo>
                    <a:pt x="5" y="27"/>
                    <a:pt x="0" y="22"/>
                    <a:pt x="0" y="17"/>
                  </a:cubicBezTo>
                  <a:cubicBezTo>
                    <a:pt x="0" y="9"/>
                    <a:pt x="0" y="9"/>
                    <a:pt x="0" y="9"/>
                  </a:cubicBezTo>
                  <a:cubicBezTo>
                    <a:pt x="0" y="4"/>
                    <a:pt x="5" y="0"/>
                    <a:pt x="10" y="0"/>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9" name="Line 1482">
              <a:extLst>
                <a:ext uri="{FF2B5EF4-FFF2-40B4-BE49-F238E27FC236}">
                  <a16:creationId xmlns:a16="http://schemas.microsoft.com/office/drawing/2014/main" id="{73B2D813-AA5D-6138-FE30-BF92C6DC582A}"/>
                </a:ext>
              </a:extLst>
            </p:cNvPr>
            <p:cNvSpPr>
              <a:spLocks noChangeShapeType="1"/>
            </p:cNvSpPr>
            <p:nvPr/>
          </p:nvSpPr>
          <p:spPr bwMode="auto">
            <a:xfrm flipV="1">
              <a:off x="5836608" y="5744430"/>
              <a:ext cx="0" cy="428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0" name="Freeform 1483">
              <a:extLst>
                <a:ext uri="{FF2B5EF4-FFF2-40B4-BE49-F238E27FC236}">
                  <a16:creationId xmlns:a16="http://schemas.microsoft.com/office/drawing/2014/main" id="{3D8D9B10-3125-932B-8446-50AA2A4F7127}"/>
                </a:ext>
              </a:extLst>
            </p:cNvPr>
            <p:cNvSpPr>
              <a:spLocks/>
            </p:cNvSpPr>
            <p:nvPr/>
          </p:nvSpPr>
          <p:spPr bwMode="auto">
            <a:xfrm>
              <a:off x="5714370" y="5744430"/>
              <a:ext cx="30163" cy="42863"/>
            </a:xfrm>
            <a:custGeom>
              <a:avLst/>
              <a:gdLst>
                <a:gd name="T0" fmla="*/ 9 w 19"/>
                <a:gd name="T1" fmla="*/ 0 h 27"/>
                <a:gd name="T2" fmla="*/ 9 w 19"/>
                <a:gd name="T3" fmla="*/ 0 h 27"/>
                <a:gd name="T4" fmla="*/ 19 w 19"/>
                <a:gd name="T5" fmla="*/ 9 h 27"/>
                <a:gd name="T6" fmla="*/ 19 w 19"/>
                <a:gd name="T7" fmla="*/ 17 h 27"/>
                <a:gd name="T8" fmla="*/ 9 w 19"/>
                <a:gd name="T9" fmla="*/ 27 h 27"/>
                <a:gd name="T10" fmla="*/ 9 w 19"/>
                <a:gd name="T11" fmla="*/ 27 h 27"/>
                <a:gd name="T12" fmla="*/ 0 w 19"/>
                <a:gd name="T13" fmla="*/ 17 h 27"/>
                <a:gd name="T14" fmla="*/ 0 w 19"/>
                <a:gd name="T15" fmla="*/ 9 h 27"/>
                <a:gd name="T16" fmla="*/ 9 w 19"/>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7">
                  <a:moveTo>
                    <a:pt x="9" y="0"/>
                  </a:moveTo>
                  <a:cubicBezTo>
                    <a:pt x="9" y="0"/>
                    <a:pt x="9" y="0"/>
                    <a:pt x="9" y="0"/>
                  </a:cubicBezTo>
                  <a:cubicBezTo>
                    <a:pt x="14" y="0"/>
                    <a:pt x="19" y="4"/>
                    <a:pt x="19" y="9"/>
                  </a:cubicBezTo>
                  <a:cubicBezTo>
                    <a:pt x="19" y="17"/>
                    <a:pt x="19" y="17"/>
                    <a:pt x="19" y="17"/>
                  </a:cubicBezTo>
                  <a:cubicBezTo>
                    <a:pt x="19" y="22"/>
                    <a:pt x="14" y="27"/>
                    <a:pt x="9" y="27"/>
                  </a:cubicBezTo>
                  <a:cubicBezTo>
                    <a:pt x="9" y="27"/>
                    <a:pt x="9" y="27"/>
                    <a:pt x="9" y="27"/>
                  </a:cubicBezTo>
                  <a:cubicBezTo>
                    <a:pt x="4" y="27"/>
                    <a:pt x="0" y="22"/>
                    <a:pt x="0" y="17"/>
                  </a:cubicBezTo>
                  <a:cubicBezTo>
                    <a:pt x="0" y="9"/>
                    <a:pt x="0" y="9"/>
                    <a:pt x="0" y="9"/>
                  </a:cubicBezTo>
                  <a:cubicBezTo>
                    <a:pt x="0" y="4"/>
                    <a:pt x="4" y="0"/>
                    <a:pt x="9" y="0"/>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1" name="Line 1484">
              <a:extLst>
                <a:ext uri="{FF2B5EF4-FFF2-40B4-BE49-F238E27FC236}">
                  <a16:creationId xmlns:a16="http://schemas.microsoft.com/office/drawing/2014/main" id="{7A7E273B-175D-FEF5-38CA-CE88A21E3C97}"/>
                </a:ext>
              </a:extLst>
            </p:cNvPr>
            <p:cNvSpPr>
              <a:spLocks noChangeShapeType="1"/>
            </p:cNvSpPr>
            <p:nvPr/>
          </p:nvSpPr>
          <p:spPr bwMode="auto">
            <a:xfrm flipV="1">
              <a:off x="5763583" y="5744430"/>
              <a:ext cx="0" cy="428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4" name="Freeform 1485">
              <a:extLst>
                <a:ext uri="{FF2B5EF4-FFF2-40B4-BE49-F238E27FC236}">
                  <a16:creationId xmlns:a16="http://schemas.microsoft.com/office/drawing/2014/main" id="{C972CEC7-284C-624C-C1EE-491FDE2964B4}"/>
                </a:ext>
              </a:extLst>
            </p:cNvPr>
            <p:cNvSpPr>
              <a:spLocks/>
            </p:cNvSpPr>
            <p:nvPr/>
          </p:nvSpPr>
          <p:spPr bwMode="auto">
            <a:xfrm>
              <a:off x="5641345" y="5744430"/>
              <a:ext cx="30163" cy="42863"/>
            </a:xfrm>
            <a:custGeom>
              <a:avLst/>
              <a:gdLst>
                <a:gd name="T0" fmla="*/ 10 w 19"/>
                <a:gd name="T1" fmla="*/ 0 h 27"/>
                <a:gd name="T2" fmla="*/ 10 w 19"/>
                <a:gd name="T3" fmla="*/ 0 h 27"/>
                <a:gd name="T4" fmla="*/ 19 w 19"/>
                <a:gd name="T5" fmla="*/ 9 h 27"/>
                <a:gd name="T6" fmla="*/ 19 w 19"/>
                <a:gd name="T7" fmla="*/ 17 h 27"/>
                <a:gd name="T8" fmla="*/ 10 w 19"/>
                <a:gd name="T9" fmla="*/ 27 h 27"/>
                <a:gd name="T10" fmla="*/ 10 w 19"/>
                <a:gd name="T11" fmla="*/ 27 h 27"/>
                <a:gd name="T12" fmla="*/ 0 w 19"/>
                <a:gd name="T13" fmla="*/ 17 h 27"/>
                <a:gd name="T14" fmla="*/ 0 w 19"/>
                <a:gd name="T15" fmla="*/ 9 h 27"/>
                <a:gd name="T16" fmla="*/ 10 w 19"/>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7">
                  <a:moveTo>
                    <a:pt x="10" y="0"/>
                  </a:moveTo>
                  <a:cubicBezTo>
                    <a:pt x="10" y="0"/>
                    <a:pt x="10" y="0"/>
                    <a:pt x="10" y="0"/>
                  </a:cubicBezTo>
                  <a:cubicBezTo>
                    <a:pt x="15" y="0"/>
                    <a:pt x="19" y="4"/>
                    <a:pt x="19" y="9"/>
                  </a:cubicBezTo>
                  <a:cubicBezTo>
                    <a:pt x="19" y="17"/>
                    <a:pt x="19" y="17"/>
                    <a:pt x="19" y="17"/>
                  </a:cubicBezTo>
                  <a:cubicBezTo>
                    <a:pt x="19" y="22"/>
                    <a:pt x="15" y="27"/>
                    <a:pt x="10" y="27"/>
                  </a:cubicBezTo>
                  <a:cubicBezTo>
                    <a:pt x="10" y="27"/>
                    <a:pt x="10" y="27"/>
                    <a:pt x="10" y="27"/>
                  </a:cubicBezTo>
                  <a:cubicBezTo>
                    <a:pt x="4" y="27"/>
                    <a:pt x="0" y="22"/>
                    <a:pt x="0" y="17"/>
                  </a:cubicBezTo>
                  <a:cubicBezTo>
                    <a:pt x="0" y="9"/>
                    <a:pt x="0" y="9"/>
                    <a:pt x="0" y="9"/>
                  </a:cubicBezTo>
                  <a:cubicBezTo>
                    <a:pt x="0" y="4"/>
                    <a:pt x="4" y="0"/>
                    <a:pt x="10" y="0"/>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5" name="Line 1486">
              <a:extLst>
                <a:ext uri="{FF2B5EF4-FFF2-40B4-BE49-F238E27FC236}">
                  <a16:creationId xmlns:a16="http://schemas.microsoft.com/office/drawing/2014/main" id="{BCE7E13F-8BAB-4400-3884-ADC9E2ED99DA}"/>
                </a:ext>
              </a:extLst>
            </p:cNvPr>
            <p:cNvSpPr>
              <a:spLocks noChangeShapeType="1"/>
            </p:cNvSpPr>
            <p:nvPr/>
          </p:nvSpPr>
          <p:spPr bwMode="auto">
            <a:xfrm flipV="1">
              <a:off x="5692145" y="5744430"/>
              <a:ext cx="0" cy="428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6" name="Freeform 1487">
              <a:extLst>
                <a:ext uri="{FF2B5EF4-FFF2-40B4-BE49-F238E27FC236}">
                  <a16:creationId xmlns:a16="http://schemas.microsoft.com/office/drawing/2014/main" id="{CBEEBACC-BA56-26F8-A8D0-721880F8B921}"/>
                </a:ext>
              </a:extLst>
            </p:cNvPr>
            <p:cNvSpPr>
              <a:spLocks/>
            </p:cNvSpPr>
            <p:nvPr/>
          </p:nvSpPr>
          <p:spPr bwMode="auto">
            <a:xfrm>
              <a:off x="5569908" y="5744430"/>
              <a:ext cx="28575" cy="42863"/>
            </a:xfrm>
            <a:custGeom>
              <a:avLst/>
              <a:gdLst>
                <a:gd name="T0" fmla="*/ 9 w 18"/>
                <a:gd name="T1" fmla="*/ 0 h 27"/>
                <a:gd name="T2" fmla="*/ 9 w 18"/>
                <a:gd name="T3" fmla="*/ 0 h 27"/>
                <a:gd name="T4" fmla="*/ 18 w 18"/>
                <a:gd name="T5" fmla="*/ 9 h 27"/>
                <a:gd name="T6" fmla="*/ 18 w 18"/>
                <a:gd name="T7" fmla="*/ 17 h 27"/>
                <a:gd name="T8" fmla="*/ 9 w 18"/>
                <a:gd name="T9" fmla="*/ 27 h 27"/>
                <a:gd name="T10" fmla="*/ 9 w 18"/>
                <a:gd name="T11" fmla="*/ 27 h 27"/>
                <a:gd name="T12" fmla="*/ 0 w 18"/>
                <a:gd name="T13" fmla="*/ 17 h 27"/>
                <a:gd name="T14" fmla="*/ 0 w 18"/>
                <a:gd name="T15" fmla="*/ 9 h 27"/>
                <a:gd name="T16" fmla="*/ 9 w 18"/>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7">
                  <a:moveTo>
                    <a:pt x="9" y="0"/>
                  </a:moveTo>
                  <a:cubicBezTo>
                    <a:pt x="9" y="0"/>
                    <a:pt x="9" y="0"/>
                    <a:pt x="9" y="0"/>
                  </a:cubicBezTo>
                  <a:cubicBezTo>
                    <a:pt x="14" y="0"/>
                    <a:pt x="18" y="4"/>
                    <a:pt x="18" y="9"/>
                  </a:cubicBezTo>
                  <a:cubicBezTo>
                    <a:pt x="18" y="17"/>
                    <a:pt x="18" y="17"/>
                    <a:pt x="18" y="17"/>
                  </a:cubicBezTo>
                  <a:cubicBezTo>
                    <a:pt x="18" y="22"/>
                    <a:pt x="14" y="27"/>
                    <a:pt x="9" y="27"/>
                  </a:cubicBezTo>
                  <a:cubicBezTo>
                    <a:pt x="9" y="27"/>
                    <a:pt x="9" y="27"/>
                    <a:pt x="9" y="27"/>
                  </a:cubicBezTo>
                  <a:cubicBezTo>
                    <a:pt x="4" y="27"/>
                    <a:pt x="0" y="22"/>
                    <a:pt x="0" y="17"/>
                  </a:cubicBezTo>
                  <a:cubicBezTo>
                    <a:pt x="0" y="9"/>
                    <a:pt x="0" y="9"/>
                    <a:pt x="0" y="9"/>
                  </a:cubicBezTo>
                  <a:cubicBezTo>
                    <a:pt x="0" y="4"/>
                    <a:pt x="4" y="0"/>
                    <a:pt x="9" y="0"/>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7" name="Line 1488">
              <a:extLst>
                <a:ext uri="{FF2B5EF4-FFF2-40B4-BE49-F238E27FC236}">
                  <a16:creationId xmlns:a16="http://schemas.microsoft.com/office/drawing/2014/main" id="{690E615C-54F9-050B-1A71-506E840E2D00}"/>
                </a:ext>
              </a:extLst>
            </p:cNvPr>
            <p:cNvSpPr>
              <a:spLocks noChangeShapeType="1"/>
            </p:cNvSpPr>
            <p:nvPr/>
          </p:nvSpPr>
          <p:spPr bwMode="auto">
            <a:xfrm flipV="1">
              <a:off x="5620708" y="5744430"/>
              <a:ext cx="0" cy="428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8" name="Freeform 1489">
              <a:extLst>
                <a:ext uri="{FF2B5EF4-FFF2-40B4-BE49-F238E27FC236}">
                  <a16:creationId xmlns:a16="http://schemas.microsoft.com/office/drawing/2014/main" id="{69A68383-6A40-E3DE-3DB2-6BB2EB34BAF2}"/>
                </a:ext>
              </a:extLst>
            </p:cNvPr>
            <p:cNvSpPr>
              <a:spLocks/>
            </p:cNvSpPr>
            <p:nvPr/>
          </p:nvSpPr>
          <p:spPr bwMode="auto">
            <a:xfrm>
              <a:off x="5590545" y="5809518"/>
              <a:ext cx="30163" cy="41275"/>
            </a:xfrm>
            <a:custGeom>
              <a:avLst/>
              <a:gdLst>
                <a:gd name="T0" fmla="*/ 9 w 19"/>
                <a:gd name="T1" fmla="*/ 26 h 26"/>
                <a:gd name="T2" fmla="*/ 9 w 19"/>
                <a:gd name="T3" fmla="*/ 26 h 26"/>
                <a:gd name="T4" fmla="*/ 0 w 19"/>
                <a:gd name="T5" fmla="*/ 17 h 26"/>
                <a:gd name="T6" fmla="*/ 0 w 19"/>
                <a:gd name="T7" fmla="*/ 9 h 26"/>
                <a:gd name="T8" fmla="*/ 9 w 19"/>
                <a:gd name="T9" fmla="*/ 0 h 26"/>
                <a:gd name="T10" fmla="*/ 9 w 19"/>
                <a:gd name="T11" fmla="*/ 0 h 26"/>
                <a:gd name="T12" fmla="*/ 19 w 19"/>
                <a:gd name="T13" fmla="*/ 9 h 26"/>
                <a:gd name="T14" fmla="*/ 19 w 19"/>
                <a:gd name="T15" fmla="*/ 17 h 26"/>
                <a:gd name="T16" fmla="*/ 9 w 19"/>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6">
                  <a:moveTo>
                    <a:pt x="9" y="26"/>
                  </a:moveTo>
                  <a:cubicBezTo>
                    <a:pt x="9" y="26"/>
                    <a:pt x="9" y="26"/>
                    <a:pt x="9" y="26"/>
                  </a:cubicBezTo>
                  <a:cubicBezTo>
                    <a:pt x="4" y="26"/>
                    <a:pt x="0" y="22"/>
                    <a:pt x="0" y="17"/>
                  </a:cubicBezTo>
                  <a:cubicBezTo>
                    <a:pt x="0" y="9"/>
                    <a:pt x="0" y="9"/>
                    <a:pt x="0" y="9"/>
                  </a:cubicBezTo>
                  <a:cubicBezTo>
                    <a:pt x="0" y="4"/>
                    <a:pt x="4" y="0"/>
                    <a:pt x="9" y="0"/>
                  </a:cubicBezTo>
                  <a:cubicBezTo>
                    <a:pt x="9" y="0"/>
                    <a:pt x="9" y="0"/>
                    <a:pt x="9" y="0"/>
                  </a:cubicBezTo>
                  <a:cubicBezTo>
                    <a:pt x="15" y="0"/>
                    <a:pt x="19" y="4"/>
                    <a:pt x="19" y="9"/>
                  </a:cubicBezTo>
                  <a:cubicBezTo>
                    <a:pt x="19" y="17"/>
                    <a:pt x="19" y="17"/>
                    <a:pt x="19" y="17"/>
                  </a:cubicBezTo>
                  <a:cubicBezTo>
                    <a:pt x="19" y="22"/>
                    <a:pt x="15" y="26"/>
                    <a:pt x="9" y="26"/>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9" name="Line 1490">
              <a:extLst>
                <a:ext uri="{FF2B5EF4-FFF2-40B4-BE49-F238E27FC236}">
                  <a16:creationId xmlns:a16="http://schemas.microsoft.com/office/drawing/2014/main" id="{90A502A3-E0BC-A128-ADAD-E00AEC48CA6F}"/>
                </a:ext>
              </a:extLst>
            </p:cNvPr>
            <p:cNvSpPr>
              <a:spLocks noChangeShapeType="1"/>
            </p:cNvSpPr>
            <p:nvPr/>
          </p:nvSpPr>
          <p:spPr bwMode="auto">
            <a:xfrm>
              <a:off x="5569908" y="5809518"/>
              <a:ext cx="0" cy="41275"/>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60" name="Line 1491">
              <a:extLst>
                <a:ext uri="{FF2B5EF4-FFF2-40B4-BE49-F238E27FC236}">
                  <a16:creationId xmlns:a16="http://schemas.microsoft.com/office/drawing/2014/main" id="{470782B6-D241-6C0D-190B-BC9E25905406}"/>
                </a:ext>
              </a:extLst>
            </p:cNvPr>
            <p:cNvSpPr>
              <a:spLocks noChangeShapeType="1"/>
            </p:cNvSpPr>
            <p:nvPr/>
          </p:nvSpPr>
          <p:spPr bwMode="auto">
            <a:xfrm>
              <a:off x="5641345" y="5809518"/>
              <a:ext cx="0" cy="41275"/>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61" name="Freeform 1492">
              <a:extLst>
                <a:ext uri="{FF2B5EF4-FFF2-40B4-BE49-F238E27FC236}">
                  <a16:creationId xmlns:a16="http://schemas.microsoft.com/office/drawing/2014/main" id="{94FB556F-7C67-5F79-3396-9BEE92B9C3DA}"/>
                </a:ext>
              </a:extLst>
            </p:cNvPr>
            <p:cNvSpPr>
              <a:spLocks/>
            </p:cNvSpPr>
            <p:nvPr/>
          </p:nvSpPr>
          <p:spPr bwMode="auto">
            <a:xfrm>
              <a:off x="5569908" y="5873018"/>
              <a:ext cx="28575" cy="42863"/>
            </a:xfrm>
            <a:custGeom>
              <a:avLst/>
              <a:gdLst>
                <a:gd name="T0" fmla="*/ 9 w 18"/>
                <a:gd name="T1" fmla="*/ 0 h 27"/>
                <a:gd name="T2" fmla="*/ 9 w 18"/>
                <a:gd name="T3" fmla="*/ 0 h 27"/>
                <a:gd name="T4" fmla="*/ 18 w 18"/>
                <a:gd name="T5" fmla="*/ 10 h 27"/>
                <a:gd name="T6" fmla="*/ 18 w 18"/>
                <a:gd name="T7" fmla="*/ 17 h 27"/>
                <a:gd name="T8" fmla="*/ 9 w 18"/>
                <a:gd name="T9" fmla="*/ 27 h 27"/>
                <a:gd name="T10" fmla="*/ 9 w 18"/>
                <a:gd name="T11" fmla="*/ 27 h 27"/>
                <a:gd name="T12" fmla="*/ 0 w 18"/>
                <a:gd name="T13" fmla="*/ 17 h 27"/>
                <a:gd name="T14" fmla="*/ 0 w 18"/>
                <a:gd name="T15" fmla="*/ 10 h 27"/>
                <a:gd name="T16" fmla="*/ 9 w 18"/>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7">
                  <a:moveTo>
                    <a:pt x="9" y="0"/>
                  </a:moveTo>
                  <a:cubicBezTo>
                    <a:pt x="9" y="0"/>
                    <a:pt x="9" y="0"/>
                    <a:pt x="9" y="0"/>
                  </a:cubicBezTo>
                  <a:cubicBezTo>
                    <a:pt x="14" y="0"/>
                    <a:pt x="18" y="4"/>
                    <a:pt x="18" y="10"/>
                  </a:cubicBezTo>
                  <a:cubicBezTo>
                    <a:pt x="18" y="17"/>
                    <a:pt x="18" y="17"/>
                    <a:pt x="18" y="17"/>
                  </a:cubicBezTo>
                  <a:cubicBezTo>
                    <a:pt x="18" y="22"/>
                    <a:pt x="14" y="27"/>
                    <a:pt x="9" y="27"/>
                  </a:cubicBezTo>
                  <a:cubicBezTo>
                    <a:pt x="9" y="27"/>
                    <a:pt x="9" y="27"/>
                    <a:pt x="9" y="27"/>
                  </a:cubicBezTo>
                  <a:cubicBezTo>
                    <a:pt x="4" y="27"/>
                    <a:pt x="0" y="22"/>
                    <a:pt x="0" y="17"/>
                  </a:cubicBezTo>
                  <a:cubicBezTo>
                    <a:pt x="0" y="10"/>
                    <a:pt x="0" y="10"/>
                    <a:pt x="0" y="10"/>
                  </a:cubicBezTo>
                  <a:cubicBezTo>
                    <a:pt x="0" y="4"/>
                    <a:pt x="4" y="0"/>
                    <a:pt x="9" y="0"/>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62" name="Line 1493">
              <a:extLst>
                <a:ext uri="{FF2B5EF4-FFF2-40B4-BE49-F238E27FC236}">
                  <a16:creationId xmlns:a16="http://schemas.microsoft.com/office/drawing/2014/main" id="{068617FC-F501-A020-C4DF-D9941C06C343}"/>
                </a:ext>
              </a:extLst>
            </p:cNvPr>
            <p:cNvSpPr>
              <a:spLocks noChangeShapeType="1"/>
            </p:cNvSpPr>
            <p:nvPr/>
          </p:nvSpPr>
          <p:spPr bwMode="auto">
            <a:xfrm flipV="1">
              <a:off x="5620708" y="5873018"/>
              <a:ext cx="0" cy="428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63" name="Freeform 1494">
              <a:extLst>
                <a:ext uri="{FF2B5EF4-FFF2-40B4-BE49-F238E27FC236}">
                  <a16:creationId xmlns:a16="http://schemas.microsoft.com/office/drawing/2014/main" id="{D23B933B-00C9-730D-664A-9FB77479E744}"/>
                </a:ext>
              </a:extLst>
            </p:cNvPr>
            <p:cNvSpPr>
              <a:spLocks/>
            </p:cNvSpPr>
            <p:nvPr/>
          </p:nvSpPr>
          <p:spPr bwMode="auto">
            <a:xfrm>
              <a:off x="5590545" y="5938105"/>
              <a:ext cx="30163" cy="41275"/>
            </a:xfrm>
            <a:custGeom>
              <a:avLst/>
              <a:gdLst>
                <a:gd name="T0" fmla="*/ 9 w 19"/>
                <a:gd name="T1" fmla="*/ 26 h 26"/>
                <a:gd name="T2" fmla="*/ 9 w 19"/>
                <a:gd name="T3" fmla="*/ 26 h 26"/>
                <a:gd name="T4" fmla="*/ 0 w 19"/>
                <a:gd name="T5" fmla="*/ 17 h 26"/>
                <a:gd name="T6" fmla="*/ 0 w 19"/>
                <a:gd name="T7" fmla="*/ 9 h 26"/>
                <a:gd name="T8" fmla="*/ 9 w 19"/>
                <a:gd name="T9" fmla="*/ 0 h 26"/>
                <a:gd name="T10" fmla="*/ 9 w 19"/>
                <a:gd name="T11" fmla="*/ 0 h 26"/>
                <a:gd name="T12" fmla="*/ 19 w 19"/>
                <a:gd name="T13" fmla="*/ 9 h 26"/>
                <a:gd name="T14" fmla="*/ 19 w 19"/>
                <a:gd name="T15" fmla="*/ 17 h 26"/>
                <a:gd name="T16" fmla="*/ 9 w 19"/>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6">
                  <a:moveTo>
                    <a:pt x="9" y="26"/>
                  </a:moveTo>
                  <a:cubicBezTo>
                    <a:pt x="9" y="26"/>
                    <a:pt x="9" y="26"/>
                    <a:pt x="9" y="26"/>
                  </a:cubicBezTo>
                  <a:cubicBezTo>
                    <a:pt x="4" y="26"/>
                    <a:pt x="0" y="22"/>
                    <a:pt x="0" y="17"/>
                  </a:cubicBezTo>
                  <a:cubicBezTo>
                    <a:pt x="0" y="9"/>
                    <a:pt x="0" y="9"/>
                    <a:pt x="0" y="9"/>
                  </a:cubicBezTo>
                  <a:cubicBezTo>
                    <a:pt x="0" y="4"/>
                    <a:pt x="4" y="0"/>
                    <a:pt x="9" y="0"/>
                  </a:cubicBezTo>
                  <a:cubicBezTo>
                    <a:pt x="9" y="0"/>
                    <a:pt x="9" y="0"/>
                    <a:pt x="9" y="0"/>
                  </a:cubicBezTo>
                  <a:cubicBezTo>
                    <a:pt x="15" y="0"/>
                    <a:pt x="19" y="4"/>
                    <a:pt x="19" y="9"/>
                  </a:cubicBezTo>
                  <a:cubicBezTo>
                    <a:pt x="19" y="17"/>
                    <a:pt x="19" y="17"/>
                    <a:pt x="19" y="17"/>
                  </a:cubicBezTo>
                  <a:cubicBezTo>
                    <a:pt x="19" y="22"/>
                    <a:pt x="15" y="26"/>
                    <a:pt x="9" y="26"/>
                  </a:cubicBezTo>
                  <a:close/>
                </a:path>
              </a:pathLst>
            </a:cu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64" name="Line 1495">
              <a:extLst>
                <a:ext uri="{FF2B5EF4-FFF2-40B4-BE49-F238E27FC236}">
                  <a16:creationId xmlns:a16="http://schemas.microsoft.com/office/drawing/2014/main" id="{3533AC71-0481-E6D0-22BC-061625CA89CC}"/>
                </a:ext>
              </a:extLst>
            </p:cNvPr>
            <p:cNvSpPr>
              <a:spLocks noChangeShapeType="1"/>
            </p:cNvSpPr>
            <p:nvPr/>
          </p:nvSpPr>
          <p:spPr bwMode="auto">
            <a:xfrm>
              <a:off x="5569908" y="5938105"/>
              <a:ext cx="0" cy="41275"/>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65" name="Line 1496">
              <a:extLst>
                <a:ext uri="{FF2B5EF4-FFF2-40B4-BE49-F238E27FC236}">
                  <a16:creationId xmlns:a16="http://schemas.microsoft.com/office/drawing/2014/main" id="{7AB7E3C1-8A8A-5806-1546-8DED11E0F2F6}"/>
                </a:ext>
              </a:extLst>
            </p:cNvPr>
            <p:cNvSpPr>
              <a:spLocks noChangeShapeType="1"/>
            </p:cNvSpPr>
            <p:nvPr/>
          </p:nvSpPr>
          <p:spPr bwMode="auto">
            <a:xfrm>
              <a:off x="5641345" y="5938105"/>
              <a:ext cx="0" cy="41275"/>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73" name="Line 1497">
              <a:extLst>
                <a:ext uri="{FF2B5EF4-FFF2-40B4-BE49-F238E27FC236}">
                  <a16:creationId xmlns:a16="http://schemas.microsoft.com/office/drawing/2014/main" id="{A4FC2387-77B8-3B48-57CD-ABEA01004AFA}"/>
                </a:ext>
              </a:extLst>
            </p:cNvPr>
            <p:cNvSpPr>
              <a:spLocks noChangeShapeType="1"/>
            </p:cNvSpPr>
            <p:nvPr/>
          </p:nvSpPr>
          <p:spPr bwMode="auto">
            <a:xfrm flipV="1">
              <a:off x="5708020" y="5858730"/>
              <a:ext cx="25400" cy="682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74" name="Line 1498">
              <a:extLst>
                <a:ext uri="{FF2B5EF4-FFF2-40B4-BE49-F238E27FC236}">
                  <a16:creationId xmlns:a16="http://schemas.microsoft.com/office/drawing/2014/main" id="{6C7745FA-7FED-E07C-69B7-96D1CDC58890}"/>
                </a:ext>
              </a:extLst>
            </p:cNvPr>
            <p:cNvSpPr>
              <a:spLocks noChangeShapeType="1"/>
            </p:cNvSpPr>
            <p:nvPr/>
          </p:nvSpPr>
          <p:spPr bwMode="auto">
            <a:xfrm flipH="1" flipV="1">
              <a:off x="5733420" y="5858730"/>
              <a:ext cx="23813" cy="682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75" name="Line 1499">
              <a:extLst>
                <a:ext uri="{FF2B5EF4-FFF2-40B4-BE49-F238E27FC236}">
                  <a16:creationId xmlns:a16="http://schemas.microsoft.com/office/drawing/2014/main" id="{45416DD2-619C-0747-891E-FF65BBFDC298}"/>
                </a:ext>
              </a:extLst>
            </p:cNvPr>
            <p:cNvSpPr>
              <a:spLocks noChangeShapeType="1"/>
            </p:cNvSpPr>
            <p:nvPr/>
          </p:nvSpPr>
          <p:spPr bwMode="auto">
            <a:xfrm>
              <a:off x="5717545" y="5903180"/>
              <a:ext cx="31750" cy="0"/>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76" name="Line 1500">
              <a:extLst>
                <a:ext uri="{FF2B5EF4-FFF2-40B4-BE49-F238E27FC236}">
                  <a16:creationId xmlns:a16="http://schemas.microsoft.com/office/drawing/2014/main" id="{BE6242D1-28EA-32DE-8F9A-C5549410D5FF}"/>
                </a:ext>
              </a:extLst>
            </p:cNvPr>
            <p:cNvSpPr>
              <a:spLocks noChangeShapeType="1"/>
            </p:cNvSpPr>
            <p:nvPr/>
          </p:nvSpPr>
          <p:spPr bwMode="auto">
            <a:xfrm>
              <a:off x="5776283" y="5858730"/>
              <a:ext cx="0" cy="68263"/>
            </a:xfrm>
            <a:prstGeom prst="line">
              <a:avLst/>
            </a:prstGeom>
            <a:noFill/>
            <a:ln w="12700" cap="flat">
              <a:solidFill>
                <a:schemeClr val="accent2"/>
              </a:solidFill>
              <a:prstDash val="solid"/>
              <a:miter/>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spTree>
    <p:custDataLst>
      <p:tags r:id="rId1"/>
    </p:custDataLst>
    <p:extLst>
      <p:ext uri="{BB962C8B-B14F-4D97-AF65-F5344CB8AC3E}">
        <p14:creationId xmlns:p14="http://schemas.microsoft.com/office/powerpoint/2010/main" val="150009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1ABEA904-C5B5-7AFD-17F5-6BF496B8DAEC}"/>
              </a:ext>
              <a:ext uri="{C183D7F6-B498-43B3-948B-1728B52AA6E4}">
                <adec:decorative xmlns:adec="http://schemas.microsoft.com/office/drawing/2017/decorative" val="1"/>
              </a:ext>
            </a:extLst>
          </p:cNvPr>
          <p:cNvSpPr/>
          <p:nvPr/>
        </p:nvSpPr>
        <p:spPr>
          <a:xfrm>
            <a:off x="3276600" y="2089714"/>
            <a:ext cx="8915400" cy="2927884"/>
          </a:xfrm>
          <a:prstGeom prst="rect">
            <a:avLst/>
          </a:prstGeom>
          <a:gradFill>
            <a:gsLst>
              <a:gs pos="0">
                <a:srgbClr val="EEEEEE"/>
              </a:gs>
              <a:gs pos="73000">
                <a:srgbClr val="EEEEEE">
                  <a:alpha val="59933"/>
                </a:srgbClr>
              </a:gs>
              <a:gs pos="100000">
                <a:srgbClr val="EEEEEE">
                  <a:alpha val="0"/>
                </a:srgbClr>
              </a:gs>
            </a:gsLst>
            <a:path path="circle">
              <a:fillToRect l="50000" t="50000" r="50000" b="50000"/>
            </a:path>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B4BD986B-8772-4E10-DAC9-30B1ABBE1301}"/>
              </a:ext>
              <a:ext uri="{C183D7F6-B498-43B3-948B-1728B52AA6E4}">
                <adec:decorative xmlns:adec="http://schemas.microsoft.com/office/drawing/2017/decorative" val="1"/>
              </a:ext>
            </a:extLst>
          </p:cNvPr>
          <p:cNvSpPr/>
          <p:nvPr/>
        </p:nvSpPr>
        <p:spPr>
          <a:xfrm>
            <a:off x="0" y="5017598"/>
            <a:ext cx="12192000" cy="387219"/>
          </a:xfrm>
          <a:prstGeom prst="rect">
            <a:avLst/>
          </a:prstGeom>
          <a:solidFill>
            <a:schemeClr val="accent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047223F6-5DED-F07B-5B48-851715818D1A}"/>
              </a:ext>
              <a:ext uri="{C183D7F6-B498-43B3-948B-1728B52AA6E4}">
                <adec:decorative xmlns:adec="http://schemas.microsoft.com/office/drawing/2017/decorative" val="1"/>
              </a:ext>
            </a:extLst>
          </p:cNvPr>
          <p:cNvSpPr/>
          <p:nvPr/>
        </p:nvSpPr>
        <p:spPr>
          <a:xfrm>
            <a:off x="0" y="5210103"/>
            <a:ext cx="12192000" cy="1647897"/>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1675677A-4439-12A7-DB8A-B8588D8727FF}"/>
              </a:ext>
              <a:ext uri="{C183D7F6-B498-43B3-948B-1728B52AA6E4}">
                <adec:decorative xmlns:adec="http://schemas.microsoft.com/office/drawing/2017/decorative" val="1"/>
              </a:ext>
            </a:extLst>
          </p:cNvPr>
          <p:cNvGrpSpPr>
            <a:grpSpLocks noChangeAspect="1"/>
          </p:cNvGrpSpPr>
          <p:nvPr/>
        </p:nvGrpSpPr>
        <p:grpSpPr>
          <a:xfrm>
            <a:off x="6163892" y="2298913"/>
            <a:ext cx="3271849" cy="3267469"/>
            <a:chOff x="2914245" y="1215417"/>
            <a:chExt cx="1943100" cy="1940500"/>
          </a:xfrm>
        </p:grpSpPr>
        <p:sp>
          <p:nvSpPr>
            <p:cNvPr id="4" name="Freeform 3">
              <a:extLst>
                <a:ext uri="{FF2B5EF4-FFF2-40B4-BE49-F238E27FC236}">
                  <a16:creationId xmlns:a16="http://schemas.microsoft.com/office/drawing/2014/main" id="{9DE2493B-9AC8-921A-3558-949E519C999D}"/>
                </a:ext>
              </a:extLst>
            </p:cNvPr>
            <p:cNvSpPr/>
            <p:nvPr/>
          </p:nvSpPr>
          <p:spPr>
            <a:xfrm>
              <a:off x="3044595" y="1215417"/>
              <a:ext cx="1682400" cy="971549"/>
            </a:xfrm>
            <a:custGeom>
              <a:avLst/>
              <a:gdLst>
                <a:gd name="connsiteX0" fmla="*/ 841201 w 1682400"/>
                <a:gd name="connsiteY0" fmla="*/ 0 h 971549"/>
                <a:gd name="connsiteX1" fmla="*/ 0 w 1682400"/>
                <a:gd name="connsiteY1" fmla="*/ 485775 h 971549"/>
                <a:gd name="connsiteX2" fmla="*/ 841201 w 1682400"/>
                <a:gd name="connsiteY2" fmla="*/ 971550 h 971549"/>
                <a:gd name="connsiteX3" fmla="*/ 1682401 w 1682400"/>
                <a:gd name="connsiteY3" fmla="*/ 485775 h 971549"/>
                <a:gd name="connsiteX4" fmla="*/ 841201 w 1682400"/>
                <a:gd name="connsiteY4" fmla="*/ 0 h 971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400" h="971549">
                  <a:moveTo>
                    <a:pt x="841201" y="0"/>
                  </a:moveTo>
                  <a:cubicBezTo>
                    <a:pt x="481727" y="0"/>
                    <a:pt x="167997" y="195524"/>
                    <a:pt x="0" y="485775"/>
                  </a:cubicBezTo>
                  <a:lnTo>
                    <a:pt x="841201" y="971550"/>
                  </a:lnTo>
                  <a:lnTo>
                    <a:pt x="1682401" y="485775"/>
                  </a:lnTo>
                  <a:cubicBezTo>
                    <a:pt x="1514404" y="195120"/>
                    <a:pt x="1200674" y="0"/>
                    <a:pt x="841201" y="0"/>
                  </a:cubicBezTo>
                  <a:close/>
                </a:path>
              </a:pathLst>
            </a:custGeom>
            <a:solidFill>
              <a:schemeClr val="accent1">
                <a:lumMod val="25000"/>
                <a:lumOff val="75000"/>
              </a:schemeClr>
            </a:solidFill>
            <a:ln w="4048" cap="flat">
              <a:solidFill>
                <a:schemeClr val="accent1">
                  <a:lumMod val="25000"/>
                  <a:lumOff val="75000"/>
                </a:schemeClr>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5" name="Freeform 4">
              <a:extLst>
                <a:ext uri="{FF2B5EF4-FFF2-40B4-BE49-F238E27FC236}">
                  <a16:creationId xmlns:a16="http://schemas.microsoft.com/office/drawing/2014/main" id="{C7C55EBF-FF21-C7D6-51FA-04815349A354}"/>
                </a:ext>
              </a:extLst>
            </p:cNvPr>
            <p:cNvSpPr/>
            <p:nvPr/>
          </p:nvSpPr>
          <p:spPr>
            <a:xfrm>
              <a:off x="2914245" y="1698593"/>
              <a:ext cx="971550" cy="1457324"/>
            </a:xfrm>
            <a:custGeom>
              <a:avLst/>
              <a:gdLst>
                <a:gd name="connsiteX0" fmla="*/ 130349 w 971550"/>
                <a:gd name="connsiteY0" fmla="*/ 0 h 1457324"/>
                <a:gd name="connsiteX1" fmla="*/ 0 w 971550"/>
                <a:gd name="connsiteY1" fmla="*/ 485775 h 1457324"/>
                <a:gd name="connsiteX2" fmla="*/ 130349 w 971550"/>
                <a:gd name="connsiteY2" fmla="*/ 971550 h 1457324"/>
                <a:gd name="connsiteX3" fmla="*/ 971550 w 971550"/>
                <a:gd name="connsiteY3" fmla="*/ 1457325 h 1457324"/>
                <a:gd name="connsiteX4" fmla="*/ 971550 w 971550"/>
                <a:gd name="connsiteY4" fmla="*/ 485775 h 1457324"/>
                <a:gd name="connsiteX5" fmla="*/ 130349 w 971550"/>
                <a:gd name="connsiteY5" fmla="*/ 0 h 14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50" h="1457324">
                  <a:moveTo>
                    <a:pt x="130349" y="0"/>
                  </a:moveTo>
                  <a:cubicBezTo>
                    <a:pt x="47768" y="142899"/>
                    <a:pt x="0" y="308872"/>
                    <a:pt x="0" y="485775"/>
                  </a:cubicBezTo>
                  <a:cubicBezTo>
                    <a:pt x="0" y="662678"/>
                    <a:pt x="47768" y="828651"/>
                    <a:pt x="130349" y="971550"/>
                  </a:cubicBezTo>
                  <a:cubicBezTo>
                    <a:pt x="298347" y="1261801"/>
                    <a:pt x="612076" y="1457325"/>
                    <a:pt x="971550" y="1457325"/>
                  </a:cubicBezTo>
                  <a:lnTo>
                    <a:pt x="971550" y="485775"/>
                  </a:lnTo>
                  <a:lnTo>
                    <a:pt x="130349" y="0"/>
                  </a:lnTo>
                  <a:close/>
                </a:path>
              </a:pathLst>
            </a:custGeom>
            <a:solidFill>
              <a:schemeClr val="accent1">
                <a:lumMod val="25000"/>
                <a:lumOff val="75000"/>
              </a:schemeClr>
            </a:solidFill>
            <a:ln w="4048" cap="flat">
              <a:solidFill>
                <a:schemeClr val="accent1">
                  <a:lumMod val="25000"/>
                  <a:lumOff val="75000"/>
                </a:schemeClr>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sp>
          <p:nvSpPr>
            <p:cNvPr id="8" name="Freeform 7">
              <a:extLst>
                <a:ext uri="{FF2B5EF4-FFF2-40B4-BE49-F238E27FC236}">
                  <a16:creationId xmlns:a16="http://schemas.microsoft.com/office/drawing/2014/main" id="{8B9526B6-2F8C-B542-257B-9C511C351ABC}"/>
                </a:ext>
              </a:extLst>
            </p:cNvPr>
            <p:cNvSpPr/>
            <p:nvPr/>
          </p:nvSpPr>
          <p:spPr>
            <a:xfrm>
              <a:off x="3885795" y="1698593"/>
              <a:ext cx="971550" cy="1457324"/>
            </a:xfrm>
            <a:custGeom>
              <a:avLst/>
              <a:gdLst>
                <a:gd name="connsiteX0" fmla="*/ 841200 w 971550"/>
                <a:gd name="connsiteY0" fmla="*/ 0 h 1457324"/>
                <a:gd name="connsiteX1" fmla="*/ 0 w 971550"/>
                <a:gd name="connsiteY1" fmla="*/ 485775 h 1457324"/>
                <a:gd name="connsiteX2" fmla="*/ 0 w 971550"/>
                <a:gd name="connsiteY2" fmla="*/ 1457325 h 1457324"/>
                <a:gd name="connsiteX3" fmla="*/ 841200 w 971550"/>
                <a:gd name="connsiteY3" fmla="*/ 971550 h 1457324"/>
                <a:gd name="connsiteX4" fmla="*/ 971550 w 971550"/>
                <a:gd name="connsiteY4" fmla="*/ 485775 h 1457324"/>
                <a:gd name="connsiteX5" fmla="*/ 841200 w 971550"/>
                <a:gd name="connsiteY5" fmla="*/ 0 h 14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50" h="1457324">
                  <a:moveTo>
                    <a:pt x="841200" y="0"/>
                  </a:moveTo>
                  <a:lnTo>
                    <a:pt x="0" y="485775"/>
                  </a:lnTo>
                  <a:lnTo>
                    <a:pt x="0" y="1457325"/>
                  </a:lnTo>
                  <a:cubicBezTo>
                    <a:pt x="359473" y="1457325"/>
                    <a:pt x="673203" y="1261801"/>
                    <a:pt x="841200" y="971550"/>
                  </a:cubicBezTo>
                  <a:cubicBezTo>
                    <a:pt x="923782" y="828651"/>
                    <a:pt x="971550" y="662678"/>
                    <a:pt x="971550" y="485775"/>
                  </a:cubicBezTo>
                  <a:cubicBezTo>
                    <a:pt x="971550" y="308467"/>
                    <a:pt x="923782" y="142899"/>
                    <a:pt x="841200" y="0"/>
                  </a:cubicBezTo>
                  <a:close/>
                </a:path>
              </a:pathLst>
            </a:custGeom>
            <a:solidFill>
              <a:schemeClr val="accent1">
                <a:lumMod val="25000"/>
                <a:lumOff val="75000"/>
              </a:schemeClr>
            </a:solidFill>
            <a:ln w="4048" cap="flat">
              <a:solidFill>
                <a:schemeClr val="accent1">
                  <a:lumMod val="25000"/>
                  <a:lumOff val="75000"/>
                </a:schemeClr>
              </a:solid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4444"/>
                </a:solidFill>
                <a:effectLst/>
                <a:uLnTx/>
                <a:uFillTx/>
                <a:latin typeface="Arial"/>
                <a:ea typeface="+mn-ea"/>
                <a:cs typeface="+mn-cs"/>
              </a:endParaRPr>
            </a:p>
          </p:txBody>
        </p:sp>
      </p:grpSp>
      <p:sp>
        <p:nvSpPr>
          <p:cNvPr id="25" name="Oval 24">
            <a:extLst>
              <a:ext uri="{FF2B5EF4-FFF2-40B4-BE49-F238E27FC236}">
                <a16:creationId xmlns:a16="http://schemas.microsoft.com/office/drawing/2014/main" id="{EF954DAD-81D7-5412-22CC-B6AC66130700}"/>
              </a:ext>
              <a:ext uri="{C183D7F6-B498-43B3-948B-1728B52AA6E4}">
                <adec:decorative xmlns:adec="http://schemas.microsoft.com/office/drawing/2017/decorative" val="1"/>
              </a:ext>
            </a:extLst>
          </p:cNvPr>
          <p:cNvSpPr/>
          <p:nvPr/>
        </p:nvSpPr>
        <p:spPr>
          <a:xfrm>
            <a:off x="6060522" y="2193354"/>
            <a:ext cx="3478588" cy="3478587"/>
          </a:xfrm>
          <a:prstGeom prst="ellipse">
            <a:avLst/>
          </a:prstGeom>
          <a:noFill/>
          <a:ln w="317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10" name="Picture 9">
            <a:extLst>
              <a:ext uri="{FF2B5EF4-FFF2-40B4-BE49-F238E27FC236}">
                <a16:creationId xmlns:a16="http://schemas.microsoft.com/office/drawing/2014/main" id="{DBACEA04-92B4-4824-1249-6116CE7F9D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3" name="Title 90">
            <a:extLst>
              <a:ext uri="{FF2B5EF4-FFF2-40B4-BE49-F238E27FC236}">
                <a16:creationId xmlns:a16="http://schemas.microsoft.com/office/drawing/2014/main" id="{B1E04ECB-CC60-D6D7-C6BB-76A4110D539B}"/>
              </a:ext>
              <a:ext uri="{C183D7F6-B498-43B3-948B-1728B52AA6E4}">
                <adec:decorative xmlns:adec="http://schemas.microsoft.com/office/drawing/2017/decorative" val="1"/>
              </a:ext>
            </a:extLst>
          </p:cNvPr>
          <p:cNvSpPr txBox="1">
            <a:spLocks/>
          </p:cNvSpPr>
          <p:nvPr/>
        </p:nvSpPr>
        <p:spPr>
          <a:xfrm>
            <a:off x="7189879" y="3653164"/>
            <a:ext cx="1281120" cy="307777"/>
          </a:xfrm>
          <a:prstGeom prst="rect">
            <a:avLst/>
          </a:prstGeom>
          <a:solidFill>
            <a:srgbClr val="FFFF00"/>
          </a:solid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a:ea typeface="+mj-ea"/>
                <a:cs typeface="+mj-cs"/>
              </a:rPr>
              <a:t>Blurry image</a:t>
            </a:r>
          </a:p>
        </p:txBody>
      </p:sp>
      <p:pic>
        <p:nvPicPr>
          <p:cNvPr id="12" name="Picture 11">
            <a:extLst>
              <a:ext uri="{FF2B5EF4-FFF2-40B4-BE49-F238E27FC236}">
                <a16:creationId xmlns:a16="http://schemas.microsoft.com/office/drawing/2014/main" id="{F71C8F74-B580-C5C9-A15D-C40BA072D5F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l="21836" r="21836"/>
          <a:stretch/>
        </p:blipFill>
        <p:spPr>
          <a:xfrm>
            <a:off x="6436279" y="2569113"/>
            <a:ext cx="2727075" cy="2727072"/>
          </a:xfrm>
          <a:custGeom>
            <a:avLst/>
            <a:gdLst>
              <a:gd name="connsiteX0" fmla="*/ 1143225 w 2286450"/>
              <a:gd name="connsiteY0" fmla="*/ 0 h 2286448"/>
              <a:gd name="connsiteX1" fmla="*/ 2286450 w 2286450"/>
              <a:gd name="connsiteY1" fmla="*/ 1143224 h 2286448"/>
              <a:gd name="connsiteX2" fmla="*/ 1143225 w 2286450"/>
              <a:gd name="connsiteY2" fmla="*/ 2286448 h 2286448"/>
              <a:gd name="connsiteX3" fmla="*/ 0 w 2286450"/>
              <a:gd name="connsiteY3" fmla="*/ 1143224 h 2286448"/>
              <a:gd name="connsiteX4" fmla="*/ 1143225 w 2286450"/>
              <a:gd name="connsiteY4" fmla="*/ 0 h 2286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450" h="2286448">
                <a:moveTo>
                  <a:pt x="1143225" y="0"/>
                </a:moveTo>
                <a:cubicBezTo>
                  <a:pt x="1774611" y="0"/>
                  <a:pt x="2286450" y="511839"/>
                  <a:pt x="2286450" y="1143224"/>
                </a:cubicBezTo>
                <a:cubicBezTo>
                  <a:pt x="2286450" y="1774609"/>
                  <a:pt x="1774611" y="2286448"/>
                  <a:pt x="1143225" y="2286448"/>
                </a:cubicBezTo>
                <a:cubicBezTo>
                  <a:pt x="511839" y="2286448"/>
                  <a:pt x="0" y="1774609"/>
                  <a:pt x="0" y="1143224"/>
                </a:cubicBezTo>
                <a:cubicBezTo>
                  <a:pt x="0" y="511839"/>
                  <a:pt x="511839" y="0"/>
                  <a:pt x="1143225" y="0"/>
                </a:cubicBezTo>
                <a:close/>
              </a:path>
            </a:pathLst>
          </a:custGeom>
        </p:spPr>
      </p:pic>
      <p:pic>
        <p:nvPicPr>
          <p:cNvPr id="14" name="Graphic 13">
            <a:extLst>
              <a:ext uri="{FF2B5EF4-FFF2-40B4-BE49-F238E27FC236}">
                <a16:creationId xmlns:a16="http://schemas.microsoft.com/office/drawing/2014/main" id="{4CAE201C-722B-821A-EDE7-BCAFAC2E6C6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12868" y="4430746"/>
            <a:ext cx="374904" cy="374904"/>
          </a:xfrm>
          <a:prstGeom prst="rect">
            <a:avLst/>
          </a:prstGeom>
        </p:spPr>
      </p:pic>
      <p:pic>
        <p:nvPicPr>
          <p:cNvPr id="30" name="Graphic 29">
            <a:extLst>
              <a:ext uri="{FF2B5EF4-FFF2-40B4-BE49-F238E27FC236}">
                <a16:creationId xmlns:a16="http://schemas.microsoft.com/office/drawing/2014/main" id="{76437169-5336-6DFE-81C5-63B7F3CB662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011859" y="4430746"/>
            <a:ext cx="374904" cy="374904"/>
          </a:xfrm>
          <a:prstGeom prst="rect">
            <a:avLst/>
          </a:prstGeom>
        </p:spPr>
      </p:pic>
      <p:sp>
        <p:nvSpPr>
          <p:cNvPr id="175" name="Rectangle 174">
            <a:extLst>
              <a:ext uri="{FF2B5EF4-FFF2-40B4-BE49-F238E27FC236}">
                <a16:creationId xmlns:a16="http://schemas.microsoft.com/office/drawing/2014/main" id="{D453E993-9CBA-EA9A-7DE8-2D4EE15D3C59}"/>
              </a:ext>
              <a:ext uri="{C183D7F6-B498-43B3-948B-1728B52AA6E4}">
                <adec:decorative xmlns:adec="http://schemas.microsoft.com/office/drawing/2017/decorative" val="1"/>
              </a:ext>
            </a:extLst>
          </p:cNvPr>
          <p:cNvSpPr>
            <a:spLocks noChangeAspect="1"/>
          </p:cNvSpPr>
          <p:nvPr/>
        </p:nvSpPr>
        <p:spPr>
          <a:xfrm>
            <a:off x="380999" y="3392964"/>
            <a:ext cx="548640" cy="137160"/>
          </a:xfrm>
          <a:prstGeom prst="rect">
            <a:avLst/>
          </a:prstGeom>
          <a:solidFill>
            <a:schemeClr val="accent1">
              <a:lumMod val="75000"/>
              <a:lumOff val="2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C32A4"/>
              </a:solidFill>
              <a:effectLst/>
              <a:uLnTx/>
              <a:uFillTx/>
              <a:latin typeface="Arial"/>
              <a:ea typeface="+mn-ea"/>
              <a:cs typeface="+mn-cs"/>
            </a:endParaRPr>
          </a:p>
        </p:txBody>
      </p:sp>
      <p:sp>
        <p:nvSpPr>
          <p:cNvPr id="9" name="Title 90">
            <a:extLst>
              <a:ext uri="{FF2B5EF4-FFF2-40B4-BE49-F238E27FC236}">
                <a16:creationId xmlns:a16="http://schemas.microsoft.com/office/drawing/2014/main" id="{A885C13F-6779-DD03-FE02-0C59FA6A56AD}"/>
              </a:ext>
              <a:ext uri="{C183D7F6-B498-43B3-948B-1728B52AA6E4}">
                <adec:decorative xmlns:adec="http://schemas.microsoft.com/office/drawing/2017/decorative" val="1"/>
              </a:ext>
            </a:extLst>
          </p:cNvPr>
          <p:cNvSpPr txBox="1">
            <a:spLocks/>
          </p:cNvSpPr>
          <p:nvPr/>
        </p:nvSpPr>
        <p:spPr>
          <a:xfrm>
            <a:off x="0" y="-351949"/>
            <a:ext cx="1933543" cy="307777"/>
          </a:xfrm>
          <a:prstGeom prst="rect">
            <a:avLst/>
          </a:prstGeom>
          <a:solidFill>
            <a:srgbClr val="92D050"/>
          </a:solid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a:ea typeface="+mj-ea"/>
                <a:cs typeface="+mj-cs"/>
              </a:rPr>
              <a:t>Animated build slide</a:t>
            </a:r>
          </a:p>
        </p:txBody>
      </p:sp>
      <p:pic>
        <p:nvPicPr>
          <p:cNvPr id="19" name="Graphic 18">
            <a:extLst>
              <a:ext uri="{FF2B5EF4-FFF2-40B4-BE49-F238E27FC236}">
                <a16:creationId xmlns:a16="http://schemas.microsoft.com/office/drawing/2014/main" id="{09134C2A-6968-D9E7-0327-BE07F5BC32E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612364" y="2259418"/>
            <a:ext cx="374904" cy="374904"/>
          </a:xfrm>
          <a:prstGeom prst="rect">
            <a:avLst/>
          </a:prstGeom>
        </p:spPr>
      </p:pic>
      <p:sp>
        <p:nvSpPr>
          <p:cNvPr id="16" name="fl">
            <a:extLst>
              <a:ext uri="{FF2B5EF4-FFF2-40B4-BE49-F238E27FC236}">
                <a16:creationId xmlns:a16="http://schemas.microsoft.com/office/drawing/2014/main" id="{3EDF83F3-4C77-8962-6CE7-476904F36A6C}"/>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C8C9C7"/>
                </a:solidFill>
                <a:effectLst/>
                <a:uLnTx/>
                <a:uFillTx/>
                <a:latin typeface="Arial" panose="020B0604020202020204" pitchFamily="34" charset="0"/>
                <a:ea typeface="+mn-ea"/>
                <a:cs typeface="+mn-cs"/>
              </a:rPr>
              <a:t>Copyright © Dell Inc. All Rights Reserved.</a:t>
            </a:r>
          </a:p>
        </p:txBody>
      </p:sp>
      <p:sp>
        <p:nvSpPr>
          <p:cNvPr id="20" name="TextBox 19">
            <a:extLst>
              <a:ext uri="{FF2B5EF4-FFF2-40B4-BE49-F238E27FC236}">
                <a16:creationId xmlns:a16="http://schemas.microsoft.com/office/drawing/2014/main" id="{893348AA-01C6-9F52-5F46-BAD46C25642B}"/>
              </a:ext>
              <a:ext uri="{C183D7F6-B498-43B3-948B-1728B52AA6E4}">
                <adec:decorative xmlns:adec="http://schemas.microsoft.com/office/drawing/2017/decorative" val="1"/>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C8C9C7"/>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8</a:t>
            </a:fld>
            <a:endParaRPr kumimoji="0" lang="en-US" sz="600" b="0" i="0" u="none" strike="noStrike" kern="1200" cap="none" spc="0" normalizeH="0" baseline="0" noProof="0" err="1">
              <a:ln>
                <a:noFill/>
              </a:ln>
              <a:solidFill>
                <a:srgbClr val="C8C9C7"/>
              </a:solidFill>
              <a:effectLst/>
              <a:uLnTx/>
              <a:uFillTx/>
              <a:latin typeface="Arial" panose="020B0604020202020204" pitchFamily="34" charset="0"/>
              <a:ea typeface="+mn-ea"/>
              <a:cs typeface="+mn-cs"/>
            </a:endParaRPr>
          </a:p>
        </p:txBody>
      </p:sp>
      <p:sp>
        <p:nvSpPr>
          <p:cNvPr id="132" name="Title">
            <a:extLst>
              <a:ext uri="{FF2B5EF4-FFF2-40B4-BE49-F238E27FC236}">
                <a16:creationId xmlns:a16="http://schemas.microsoft.com/office/drawing/2014/main" id="{5B8C1999-BDA8-D473-9157-922890EA67E8}"/>
              </a:ext>
            </a:extLst>
          </p:cNvPr>
          <p:cNvSpPr txBox="1">
            <a:spLocks/>
          </p:cNvSpPr>
          <p:nvPr/>
        </p:nvSpPr>
        <p:spPr>
          <a:xfrm>
            <a:off x="393452" y="1136100"/>
            <a:ext cx="5394682" cy="1949252"/>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0"/>
              </a:spcBef>
              <a:spcAft>
                <a:spcPts val="800"/>
              </a:spcAft>
              <a:buClrTx/>
              <a:buSzTx/>
              <a:buFont typeface="Arial" panose="020B0604020202020204" pitchFamily="34" charset="0"/>
              <a:buNone/>
              <a:tabLst/>
              <a:defRPr/>
            </a:pPr>
            <a:r>
              <a:rPr kumimoji="0" lang="en-US" sz="2400" b="0" i="0" u="none" strike="noStrike" kern="1200" cap="none" spc="0" normalizeH="0" baseline="0" noProof="0">
                <a:ln>
                  <a:noFill/>
                </a:ln>
                <a:solidFill>
                  <a:schemeClr val="accent1"/>
                </a:solidFill>
                <a:effectLst/>
                <a:uLnTx/>
                <a:uFillTx/>
                <a:latin typeface="Arial"/>
                <a:ea typeface="+mn-ea"/>
                <a:cs typeface="+mn-cs"/>
              </a:rPr>
              <a:t>What’s top of mind for your </a:t>
            </a:r>
          </a:p>
          <a:p>
            <a:pPr marL="0" marR="0" lvl="0" indent="0" algn="l" defTabSz="914377" rtl="0" eaLnBrk="1" fontAlgn="auto" latinLnBrk="0" hangingPunct="1">
              <a:lnSpc>
                <a:spcPct val="90000"/>
              </a:lnSpc>
              <a:spcBef>
                <a:spcPts val="0"/>
              </a:spcBef>
              <a:spcAft>
                <a:spcPts val="800"/>
              </a:spcAft>
              <a:buClrTx/>
              <a:buSzTx/>
              <a:buFont typeface="Arial" panose="020B0604020202020204" pitchFamily="34" charset="0"/>
              <a:buNone/>
              <a:tabLst/>
              <a:defRPr/>
            </a:pPr>
            <a:r>
              <a:rPr kumimoji="0" lang="en-US" sz="2400" b="0" i="0" u="none" strike="noStrike" kern="1200" cap="none" spc="0" normalizeH="0" baseline="0" noProof="0">
                <a:ln>
                  <a:noFill/>
                </a:ln>
                <a:solidFill>
                  <a:schemeClr val="accent1"/>
                </a:solidFill>
                <a:effectLst/>
                <a:uLnTx/>
                <a:uFillTx/>
                <a:latin typeface="Arial"/>
                <a:ea typeface="+mn-ea"/>
                <a:cs typeface="+mn-cs"/>
              </a:rPr>
              <a:t>CIO is top of mind for us</a:t>
            </a:r>
          </a:p>
          <a:p>
            <a:pPr marL="0" marR="0" lvl="0" indent="0" algn="l" defTabSz="914377" rtl="0" eaLnBrk="1" fontAlgn="auto" latinLnBrk="0" hangingPunct="1">
              <a:lnSpc>
                <a:spcPct val="90000"/>
              </a:lnSpc>
              <a:spcBef>
                <a:spcPts val="0"/>
              </a:spcBef>
              <a:spcAft>
                <a:spcPts val="800"/>
              </a:spcAft>
              <a:buClrTx/>
              <a:buSzTx/>
              <a:buFont typeface="Arial" panose="020B0604020202020204" pitchFamily="34" charset="0"/>
              <a:buNone/>
              <a:tabLst/>
              <a:defRPr/>
            </a:pPr>
            <a:r>
              <a:rPr lang="en-US" sz="4267">
                <a:solidFill>
                  <a:schemeClr val="bg1"/>
                </a:solidFill>
                <a:latin typeface="Arial Nova Light"/>
              </a:rPr>
              <a:t>Power strategic innovation to transform your business</a:t>
            </a:r>
            <a:endParaRPr kumimoji="0" lang="en-US" sz="4267" b="0" i="0" u="none" strike="noStrike" kern="1200" cap="none" spc="0" normalizeH="0" baseline="0" noProof="0">
              <a:ln>
                <a:noFill/>
              </a:ln>
              <a:solidFill>
                <a:schemeClr val="bg1"/>
              </a:solidFill>
              <a:effectLst/>
              <a:uLnTx/>
              <a:uFillTx/>
              <a:latin typeface="Arial Nova Light"/>
              <a:ea typeface="+mn-ea"/>
              <a:cs typeface="+mn-cs"/>
            </a:endParaRPr>
          </a:p>
        </p:txBody>
      </p:sp>
      <p:sp>
        <p:nvSpPr>
          <p:cNvPr id="28" name="Text Placeholder 50">
            <a:extLst>
              <a:ext uri="{FF2B5EF4-FFF2-40B4-BE49-F238E27FC236}">
                <a16:creationId xmlns:a16="http://schemas.microsoft.com/office/drawing/2014/main" id="{ED2449AE-966B-2196-A967-DD064D87CD4A}"/>
              </a:ext>
            </a:extLst>
          </p:cNvPr>
          <p:cNvSpPr txBox="1">
            <a:spLocks/>
          </p:cNvSpPr>
          <p:nvPr/>
        </p:nvSpPr>
        <p:spPr>
          <a:xfrm>
            <a:off x="6212868" y="885838"/>
            <a:ext cx="3031627" cy="303888"/>
          </a:xfrm>
          <a:prstGeom prst="rect">
            <a:avLst/>
          </a:prstGeom>
        </p:spPr>
        <p:txBody>
          <a:bodyPr wrap="square" lIns="0" tIns="0" rIns="0" bIns="18288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400"/>
              </a:spcAft>
              <a:buClrTx/>
              <a:buSzTx/>
              <a:buFont typeface="Arial" panose="020B0604020202020204" pitchFamily="34" charset="0"/>
              <a:buNone/>
              <a:tabLst/>
              <a:defRPr/>
            </a:pPr>
            <a:r>
              <a:rPr lang="en-US" sz="2400">
                <a:solidFill>
                  <a:schemeClr val="bg1"/>
                </a:solidFill>
                <a:latin typeface="+mj-lt"/>
              </a:rPr>
              <a:t>Artificial Intelligence</a:t>
            </a:r>
            <a:endParaRPr kumimoji="0" lang="en-US" sz="2400" i="0" u="none" strike="noStrike" kern="1200" cap="none" spc="0" normalizeH="0" baseline="0" noProof="0">
              <a:ln>
                <a:noFill/>
              </a:ln>
              <a:solidFill>
                <a:schemeClr val="bg1"/>
              </a:solidFill>
              <a:effectLst/>
              <a:uLnTx/>
              <a:uFillTx/>
              <a:latin typeface="+mj-lt"/>
            </a:endParaRPr>
          </a:p>
        </p:txBody>
      </p:sp>
      <p:sp>
        <p:nvSpPr>
          <p:cNvPr id="29" name="Text Placeholder 50">
            <a:extLst>
              <a:ext uri="{FF2B5EF4-FFF2-40B4-BE49-F238E27FC236}">
                <a16:creationId xmlns:a16="http://schemas.microsoft.com/office/drawing/2014/main" id="{D2CDE29C-DBDB-AA26-4B8A-C70AAC68A585}"/>
              </a:ext>
            </a:extLst>
          </p:cNvPr>
          <p:cNvSpPr txBox="1">
            <a:spLocks/>
          </p:cNvSpPr>
          <p:nvPr/>
        </p:nvSpPr>
        <p:spPr>
          <a:xfrm>
            <a:off x="6277213" y="1270133"/>
            <a:ext cx="2918550" cy="852840"/>
          </a:xfrm>
          <a:prstGeom prst="rect">
            <a:avLst/>
          </a:prstGeom>
        </p:spPr>
        <p:txBody>
          <a:bodyPr wrap="square" lIns="0" tIns="0" rIns="0" bIns="18288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ctr" defTabSz="914377">
              <a:lnSpc>
                <a:spcPct val="100000"/>
              </a:lnSpc>
              <a:spcBef>
                <a:spcPts val="0"/>
              </a:spcBef>
              <a:buNone/>
              <a:defRPr/>
            </a:pPr>
            <a:r>
              <a:rPr lang="en-US" sz="1600">
                <a:solidFill>
                  <a:schemeClr val="bg2"/>
                </a:solidFill>
              </a:rPr>
              <a:t>Optimize your AI investment with right-sized infrastructure</a:t>
            </a:r>
          </a:p>
        </p:txBody>
      </p:sp>
      <p:sp>
        <p:nvSpPr>
          <p:cNvPr id="18" name="Text Placeholder 50">
            <a:extLst>
              <a:ext uri="{FF2B5EF4-FFF2-40B4-BE49-F238E27FC236}">
                <a16:creationId xmlns:a16="http://schemas.microsoft.com/office/drawing/2014/main" id="{63E93A2A-9FAB-0A17-F1C6-6624477BEB9C}"/>
              </a:ext>
            </a:extLst>
          </p:cNvPr>
          <p:cNvSpPr txBox="1">
            <a:spLocks/>
          </p:cNvSpPr>
          <p:nvPr/>
        </p:nvSpPr>
        <p:spPr>
          <a:xfrm>
            <a:off x="3435183" y="3673081"/>
            <a:ext cx="2582449" cy="501519"/>
          </a:xfrm>
          <a:prstGeom prst="rect">
            <a:avLst/>
          </a:prstGeom>
        </p:spPr>
        <p:txBody>
          <a:bodyPr wrap="square" lIns="0" tIns="0" rIns="243840" bIns="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2400" i="0" u="none" strike="noStrike" kern="1200" cap="none" spc="0" normalizeH="0" baseline="0" noProof="0">
                <a:ln>
                  <a:noFill/>
                </a:ln>
                <a:solidFill>
                  <a:schemeClr val="bg1"/>
                </a:solidFill>
                <a:effectLst/>
                <a:uLnTx/>
                <a:uFillTx/>
                <a:latin typeface="+mj-lt"/>
                <a:ea typeface="+mn-ea"/>
                <a:cs typeface="+mn-cs"/>
              </a:rPr>
              <a:t>Private cloud</a:t>
            </a:r>
          </a:p>
        </p:txBody>
      </p:sp>
      <p:sp>
        <p:nvSpPr>
          <p:cNvPr id="74" name="Text Placeholder 50">
            <a:extLst>
              <a:ext uri="{FF2B5EF4-FFF2-40B4-BE49-F238E27FC236}">
                <a16:creationId xmlns:a16="http://schemas.microsoft.com/office/drawing/2014/main" id="{003B26DA-BBFA-7951-667B-531F80EE3B46}"/>
              </a:ext>
            </a:extLst>
          </p:cNvPr>
          <p:cNvSpPr txBox="1">
            <a:spLocks/>
          </p:cNvSpPr>
          <p:nvPr/>
        </p:nvSpPr>
        <p:spPr>
          <a:xfrm>
            <a:off x="3724275" y="4128498"/>
            <a:ext cx="2280252" cy="501519"/>
          </a:xfrm>
          <a:prstGeom prst="rect">
            <a:avLst/>
          </a:prstGeom>
        </p:spPr>
        <p:txBody>
          <a:bodyPr wrap="square" lIns="0" tIns="0" rIns="243840" bIns="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r" defTabSz="914377">
              <a:lnSpc>
                <a:spcPct val="100000"/>
              </a:lnSpc>
              <a:spcBef>
                <a:spcPts val="0"/>
              </a:spcBef>
              <a:buNone/>
              <a:defRPr/>
            </a:pPr>
            <a:r>
              <a:rPr lang="en-US" sz="1600">
                <a:solidFill>
                  <a:schemeClr val="bg2"/>
                </a:solidFill>
              </a:rPr>
              <a:t>Power any workload across the edge, data center &amp; public cloud </a:t>
            </a:r>
          </a:p>
        </p:txBody>
      </p:sp>
      <p:sp>
        <p:nvSpPr>
          <p:cNvPr id="17" name="Text Placeholder 50">
            <a:extLst>
              <a:ext uri="{FF2B5EF4-FFF2-40B4-BE49-F238E27FC236}">
                <a16:creationId xmlns:a16="http://schemas.microsoft.com/office/drawing/2014/main" id="{3B027EA0-0661-9E91-F422-405303A39AD4}"/>
              </a:ext>
            </a:extLst>
          </p:cNvPr>
          <p:cNvSpPr txBox="1">
            <a:spLocks/>
          </p:cNvSpPr>
          <p:nvPr/>
        </p:nvSpPr>
        <p:spPr>
          <a:xfrm>
            <a:off x="9567035" y="3421190"/>
            <a:ext cx="2247625" cy="251891"/>
          </a:xfrm>
          <a:prstGeom prst="rect">
            <a:avLst/>
          </a:prstGeom>
        </p:spPr>
        <p:txBody>
          <a:bodyPr wrap="square" lIns="243840" tIns="0" rIns="0" bIns="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2400" i="0" u="none" strike="noStrike" kern="1200" cap="none" spc="0" normalizeH="0" baseline="0" noProof="0">
                <a:ln>
                  <a:noFill/>
                </a:ln>
                <a:solidFill>
                  <a:schemeClr val="bg1"/>
                </a:solidFill>
                <a:effectLst/>
                <a:uLnTx/>
                <a:uFillTx/>
                <a:latin typeface="+mj-lt"/>
                <a:ea typeface="+mn-ea"/>
                <a:cs typeface="+mn-cs"/>
              </a:rPr>
              <a:t>Cyber resilience</a:t>
            </a:r>
            <a:endParaRPr kumimoji="0" lang="en-US" sz="1800" i="0" u="none" strike="noStrike" kern="1200" cap="none" spc="0" normalizeH="0" baseline="0" noProof="0">
              <a:ln>
                <a:noFill/>
              </a:ln>
              <a:solidFill>
                <a:schemeClr val="bg1"/>
              </a:solidFill>
              <a:effectLst/>
              <a:uLnTx/>
              <a:uFillTx/>
              <a:latin typeface="+mj-lt"/>
              <a:ea typeface="+mn-ea"/>
              <a:cs typeface="+mn-cs"/>
            </a:endParaRPr>
          </a:p>
        </p:txBody>
      </p:sp>
      <p:sp>
        <p:nvSpPr>
          <p:cNvPr id="75" name="Text Placeholder 50">
            <a:extLst>
              <a:ext uri="{FF2B5EF4-FFF2-40B4-BE49-F238E27FC236}">
                <a16:creationId xmlns:a16="http://schemas.microsoft.com/office/drawing/2014/main" id="{E066008F-EC5C-FB14-0AAC-6B99183BE5EC}"/>
              </a:ext>
            </a:extLst>
          </p:cNvPr>
          <p:cNvSpPr txBox="1">
            <a:spLocks/>
          </p:cNvSpPr>
          <p:nvPr/>
        </p:nvSpPr>
        <p:spPr>
          <a:xfrm>
            <a:off x="9567035" y="4170076"/>
            <a:ext cx="2498014" cy="658219"/>
          </a:xfrm>
          <a:prstGeom prst="rect">
            <a:avLst/>
          </a:prstGeom>
        </p:spPr>
        <p:txBody>
          <a:bodyPr wrap="square" lIns="243840" tIns="0" rIns="0" bIns="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defTabSz="914377">
              <a:lnSpc>
                <a:spcPct val="100000"/>
              </a:lnSpc>
              <a:spcBef>
                <a:spcPts val="0"/>
              </a:spcBef>
              <a:spcAft>
                <a:spcPts val="400"/>
              </a:spcAft>
              <a:buNone/>
              <a:defRPr/>
            </a:pPr>
            <a:r>
              <a:rPr lang="en-US" sz="1600">
                <a:solidFill>
                  <a:schemeClr val="bg2"/>
                </a:solidFill>
              </a:rPr>
              <a:t>Deliver comprehensive cyber resilience everywhere </a:t>
            </a:r>
          </a:p>
        </p:txBody>
      </p:sp>
      <p:sp>
        <p:nvSpPr>
          <p:cNvPr id="7" name="Oval 6">
            <a:extLst>
              <a:ext uri="{FF2B5EF4-FFF2-40B4-BE49-F238E27FC236}">
                <a16:creationId xmlns:a16="http://schemas.microsoft.com/office/drawing/2014/main" id="{44BA1DC0-614E-31DA-ED4D-82E6252AE15D}"/>
              </a:ext>
            </a:extLst>
          </p:cNvPr>
          <p:cNvSpPr/>
          <p:nvPr/>
        </p:nvSpPr>
        <p:spPr>
          <a:xfrm>
            <a:off x="6057427" y="429607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15" name="Group 14">
            <a:extLst>
              <a:ext uri="{FF2B5EF4-FFF2-40B4-BE49-F238E27FC236}">
                <a16:creationId xmlns:a16="http://schemas.microsoft.com/office/drawing/2014/main" id="{EC9A0CDC-3FE5-8890-BB78-518512B69E0E}"/>
              </a:ext>
            </a:extLst>
          </p:cNvPr>
          <p:cNvGrpSpPr/>
          <p:nvPr/>
        </p:nvGrpSpPr>
        <p:grpSpPr>
          <a:xfrm>
            <a:off x="6150881" y="4484762"/>
            <a:ext cx="489092" cy="270375"/>
            <a:chOff x="5798847" y="2559325"/>
            <a:chExt cx="612648" cy="338678"/>
          </a:xfrm>
        </p:grpSpPr>
        <p:sp>
          <p:nvSpPr>
            <p:cNvPr id="21" name="Freeform: Shape 20">
              <a:extLst>
                <a:ext uri="{FF2B5EF4-FFF2-40B4-BE49-F238E27FC236}">
                  <a16:creationId xmlns:a16="http://schemas.microsoft.com/office/drawing/2014/main" id="{34DF7F1C-C2ED-7467-8BFF-A5F3C85CC7F1}"/>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3" name="Freeform: Shape 22">
              <a:extLst>
                <a:ext uri="{FF2B5EF4-FFF2-40B4-BE49-F238E27FC236}">
                  <a16:creationId xmlns:a16="http://schemas.microsoft.com/office/drawing/2014/main" id="{C7A07976-8E5C-4339-7B73-503827373CD0}"/>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26" name="Freeform: Shape 25">
              <a:extLst>
                <a:ext uri="{FF2B5EF4-FFF2-40B4-BE49-F238E27FC236}">
                  <a16:creationId xmlns:a16="http://schemas.microsoft.com/office/drawing/2014/main" id="{661307E5-E03A-4680-8198-2432CF5C8B7D}"/>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nvGrpSpPr>
          <p:cNvPr id="27" name="Group 26">
            <a:extLst>
              <a:ext uri="{FF2B5EF4-FFF2-40B4-BE49-F238E27FC236}">
                <a16:creationId xmlns:a16="http://schemas.microsoft.com/office/drawing/2014/main" id="{8CB57A30-9418-6ED7-CFD7-AD1F9463077A}"/>
              </a:ext>
            </a:extLst>
          </p:cNvPr>
          <p:cNvGrpSpPr/>
          <p:nvPr/>
        </p:nvGrpSpPr>
        <p:grpSpPr>
          <a:xfrm>
            <a:off x="7461814" y="2104495"/>
            <a:ext cx="676001" cy="676001"/>
            <a:chOff x="9936663" y="3295613"/>
            <a:chExt cx="676001" cy="676001"/>
          </a:xfrm>
          <a:solidFill>
            <a:schemeClr val="bg1"/>
          </a:solidFill>
        </p:grpSpPr>
        <p:sp>
          <p:nvSpPr>
            <p:cNvPr id="31" name="Oval 30">
              <a:extLst>
                <a:ext uri="{FF2B5EF4-FFF2-40B4-BE49-F238E27FC236}">
                  <a16:creationId xmlns:a16="http://schemas.microsoft.com/office/drawing/2014/main" id="{7E63010E-4237-5D3F-0A39-2A98A7AE1585}"/>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36" name="Graphic 35">
              <a:hlinkClick r:id="" action="ppaction://noaction"/>
              <a:extLst>
                <a:ext uri="{FF2B5EF4-FFF2-40B4-BE49-F238E27FC236}">
                  <a16:creationId xmlns:a16="http://schemas.microsoft.com/office/drawing/2014/main" id="{4E33670D-080D-8830-7A8A-36A3F89DB36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083782" y="3456782"/>
              <a:ext cx="381761" cy="381761"/>
            </a:xfrm>
            <a:prstGeom prst="rect">
              <a:avLst/>
            </a:prstGeom>
          </p:spPr>
        </p:pic>
      </p:grpSp>
      <p:grpSp>
        <p:nvGrpSpPr>
          <p:cNvPr id="37" name="Group 36">
            <a:extLst>
              <a:ext uri="{FF2B5EF4-FFF2-40B4-BE49-F238E27FC236}">
                <a16:creationId xmlns:a16="http://schemas.microsoft.com/office/drawing/2014/main" id="{73AF88CC-B870-EF40-FB06-5D0ED8DDB144}"/>
              </a:ext>
            </a:extLst>
          </p:cNvPr>
          <p:cNvGrpSpPr/>
          <p:nvPr/>
        </p:nvGrpSpPr>
        <p:grpSpPr>
          <a:xfrm>
            <a:off x="8830200" y="4278288"/>
            <a:ext cx="676001" cy="676001"/>
            <a:chOff x="2968822" y="4240517"/>
            <a:chExt cx="676001" cy="676001"/>
          </a:xfrm>
        </p:grpSpPr>
        <p:sp>
          <p:nvSpPr>
            <p:cNvPr id="38" name="Oval 37">
              <a:extLst>
                <a:ext uri="{FF2B5EF4-FFF2-40B4-BE49-F238E27FC236}">
                  <a16:creationId xmlns:a16="http://schemas.microsoft.com/office/drawing/2014/main" id="{FEF7F2AE-4C3C-0C65-54F5-6CC60B35768B}"/>
                </a:ext>
              </a:extLst>
            </p:cNvPr>
            <p:cNvSpPr/>
            <p:nvPr/>
          </p:nvSpPr>
          <p:spPr>
            <a:xfrm>
              <a:off x="2968822" y="4240517"/>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40" name="Group 39">
              <a:extLst>
                <a:ext uri="{FF2B5EF4-FFF2-40B4-BE49-F238E27FC236}">
                  <a16:creationId xmlns:a16="http://schemas.microsoft.com/office/drawing/2014/main" id="{78EBD7C9-E56D-B2E8-8E56-EE020CE0DFAB}"/>
                </a:ext>
              </a:extLst>
            </p:cNvPr>
            <p:cNvGrpSpPr>
              <a:grpSpLocks noChangeAspect="1"/>
            </p:cNvGrpSpPr>
            <p:nvPr/>
          </p:nvGrpSpPr>
          <p:grpSpPr>
            <a:xfrm>
              <a:off x="3108233" y="4394385"/>
              <a:ext cx="387167" cy="421203"/>
              <a:chOff x="11156492" y="250825"/>
              <a:chExt cx="433388" cy="471488"/>
            </a:xfrm>
            <a:solidFill>
              <a:schemeClr val="bg1">
                <a:lumMod val="40000"/>
                <a:lumOff val="60000"/>
              </a:schemeClr>
            </a:solidFill>
          </p:grpSpPr>
          <p:sp>
            <p:nvSpPr>
              <p:cNvPr id="41" name="Freeform 290">
                <a:extLst>
                  <a:ext uri="{FF2B5EF4-FFF2-40B4-BE49-F238E27FC236}">
                    <a16:creationId xmlns:a16="http://schemas.microsoft.com/office/drawing/2014/main" id="{49842E18-E502-284B-F9FD-B70F33A971FE}"/>
                  </a:ext>
                </a:extLst>
              </p:cNvPr>
              <p:cNvSpPr>
                <a:spLocks/>
              </p:cNvSpPr>
              <p:nvPr/>
            </p:nvSpPr>
            <p:spPr bwMode="auto">
              <a:xfrm>
                <a:off x="11202529" y="284163"/>
                <a:ext cx="261938" cy="261938"/>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2" name="Freeform 291">
                <a:extLst>
                  <a:ext uri="{FF2B5EF4-FFF2-40B4-BE49-F238E27FC236}">
                    <a16:creationId xmlns:a16="http://schemas.microsoft.com/office/drawing/2014/main" id="{DB440568-272C-D36A-578E-914A9629F372}"/>
                  </a:ext>
                </a:extLst>
              </p:cNvPr>
              <p:cNvSpPr>
                <a:spLocks noEditPoints="1"/>
              </p:cNvSpPr>
              <p:nvPr/>
            </p:nvSpPr>
            <p:spPr bwMode="auto">
              <a:xfrm>
                <a:off x="11156492" y="25082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4" name="Freeform 292">
                <a:extLst>
                  <a:ext uri="{FF2B5EF4-FFF2-40B4-BE49-F238E27FC236}">
                    <a16:creationId xmlns:a16="http://schemas.microsoft.com/office/drawing/2014/main" id="{AF3B181D-D539-D96C-CF3C-7570E938F773}"/>
                  </a:ext>
                </a:extLst>
              </p:cNvPr>
              <p:cNvSpPr>
                <a:spLocks/>
              </p:cNvSpPr>
              <p:nvPr/>
            </p:nvSpPr>
            <p:spPr bwMode="auto">
              <a:xfrm>
                <a:off x="11278729" y="311150"/>
                <a:ext cx="292100" cy="292100"/>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sp>
        <p:nvSpPr>
          <p:cNvPr id="46" name="Picture Placeholder 45">
            <a:extLst>
              <a:ext uri="{FF2B5EF4-FFF2-40B4-BE49-F238E27FC236}">
                <a16:creationId xmlns:a16="http://schemas.microsoft.com/office/drawing/2014/main" id="{7B388D58-9658-DE78-0D12-7AA93CCF681C}"/>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263204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5"/>
                                        </p:tgtEl>
                                        <p:attrNameLst>
                                          <p:attrName>style.visibility</p:attrName>
                                        </p:attrNameLst>
                                      </p:cBhvr>
                                      <p:to>
                                        <p:strVal val="visible"/>
                                      </p:to>
                                    </p:set>
                                    <p:animEffect transition="in" filter="fade">
                                      <p:cBhvr>
                                        <p:cTn id="11" dur="500"/>
                                        <p:tgtEl>
                                          <p:spTgt spid="7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4"/>
                                        </p:tgtEl>
                                        <p:attrNameLst>
                                          <p:attrName>style.visibility</p:attrName>
                                        </p:attrNameLst>
                                      </p:cBhvr>
                                      <p:to>
                                        <p:strVal val="visible"/>
                                      </p:to>
                                    </p:set>
                                    <p:animEffect transition="in" filter="fade">
                                      <p:cBhvr>
                                        <p:cTn id="15"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74" grpId="0"/>
      <p:bldP spid="7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3430E-FB42-8BD1-E0D5-8B801DA7959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01EB4AB-20CF-12F9-AB2B-4A5C8440650A}"/>
              </a:ext>
              <a:ext uri="{C183D7F6-B498-43B3-948B-1728B52AA6E4}">
                <adec:decorative xmlns:adec="http://schemas.microsoft.com/office/drawing/2017/decorative" val="1"/>
              </a:ext>
            </a:extLst>
          </p:cNvPr>
          <p:cNvSpPr/>
          <p:nvPr/>
        </p:nvSpPr>
        <p:spPr>
          <a:xfrm>
            <a:off x="0" y="4892040"/>
            <a:ext cx="7205044" cy="196596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32" name="TextBox 31">
            <a:extLst>
              <a:ext uri="{FF2B5EF4-FFF2-40B4-BE49-F238E27FC236}">
                <a16:creationId xmlns:a16="http://schemas.microsoft.com/office/drawing/2014/main" id="{BBD80C2C-0747-AFB0-04B3-F3DCBBC8691E}"/>
              </a:ext>
              <a:ext uri="{C183D7F6-B498-43B3-948B-1728B52AA6E4}">
                <adec:decorative xmlns:adec="http://schemas.microsoft.com/office/drawing/2017/decorative" val="1"/>
              </a:ext>
            </a:extLst>
          </p:cNvPr>
          <p:cNvSpPr txBox="1"/>
          <p:nvPr/>
        </p:nvSpPr>
        <p:spPr>
          <a:xfrm>
            <a:off x="7466644" y="708327"/>
            <a:ext cx="4934692" cy="984885"/>
          </a:xfrm>
          <a:prstGeom prst="rect">
            <a:avLst/>
          </a:prstGeom>
          <a:noFill/>
        </p:spPr>
        <p:txBody>
          <a:bodyPr wrap="square" lIns="0" tIns="0" rIns="0" bIns="0" anchor="b">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Arial Nova Light"/>
                <a:ea typeface="+mn-ea"/>
                <a:cs typeface="+mn-cs"/>
              </a:rPr>
              <a:t>Get custom, high-quality answers in seconds</a:t>
            </a:r>
          </a:p>
        </p:txBody>
      </p:sp>
      <p:sp>
        <p:nvSpPr>
          <p:cNvPr id="5" name="fl">
            <a:extLst>
              <a:ext uri="{FF2B5EF4-FFF2-40B4-BE49-F238E27FC236}">
                <a16:creationId xmlns:a16="http://schemas.microsoft.com/office/drawing/2014/main" id="{529EE3BB-11F7-6759-D54B-81A6F682E947}"/>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12" name="TextBox 19">
            <a:extLst>
              <a:ext uri="{FF2B5EF4-FFF2-40B4-BE49-F238E27FC236}">
                <a16:creationId xmlns:a16="http://schemas.microsoft.com/office/drawing/2014/main" id="{B65878BE-D673-486E-56F2-D6EA2AF93CB6}"/>
              </a:ext>
              <a:ext uri="{C183D7F6-B498-43B3-948B-1728B52AA6E4}">
                <adec:decorative xmlns:adec="http://schemas.microsoft.com/office/drawing/2017/decorative" val="1"/>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400" rtl="0" eaLnBrk="1" fontAlgn="base" latinLnBrk="0" hangingPunct="1">
                <a:lnSpc>
                  <a:spcPct val="90000"/>
                </a:lnSpc>
                <a:spcBef>
                  <a:spcPct val="0"/>
                </a:spcBef>
                <a:spcAft>
                  <a:spcPct val="0"/>
                </a:spcAft>
                <a:buClr>
                  <a:srgbClr val="0672CB"/>
                </a:buClr>
                <a:buSzTx/>
                <a:buFontTx/>
                <a:buNone/>
                <a:tabLst/>
                <a:defRPr/>
              </a:pPr>
              <a:t>80</a:t>
            </a:fld>
            <a:endParaRPr kumimoji="0" lang="en-US" sz="600" b="0" i="0" u="none" strike="noStrike" kern="1200" cap="none" spc="0" normalizeH="0" baseline="0" noProof="0" err="1">
              <a:ln>
                <a:noFill/>
              </a:ln>
              <a:solidFill>
                <a:srgbClr val="808080"/>
              </a:solidFill>
              <a:effectLst/>
              <a:uLnTx/>
              <a:uFillTx/>
              <a:latin typeface="Arial" panose="020B0604020202020204" pitchFamily="34" charset="0"/>
              <a:ea typeface="+mn-ea"/>
              <a:cs typeface="+mn-cs"/>
            </a:endParaRPr>
          </a:p>
        </p:txBody>
      </p:sp>
      <p:sp>
        <p:nvSpPr>
          <p:cNvPr id="13" name="Rectangle 12">
            <a:extLst>
              <a:ext uri="{FF2B5EF4-FFF2-40B4-BE49-F238E27FC236}">
                <a16:creationId xmlns:a16="http://schemas.microsoft.com/office/drawing/2014/main" id="{F33C9F81-C824-454A-1E11-C47F98DC7410}"/>
              </a:ext>
              <a:ext uri="{C183D7F6-B498-43B3-948B-1728B52AA6E4}">
                <adec:decorative xmlns:adec="http://schemas.microsoft.com/office/drawing/2017/decorative" val="1"/>
              </a:ext>
            </a:extLst>
          </p:cNvPr>
          <p:cNvSpPr/>
          <p:nvPr/>
        </p:nvSpPr>
        <p:spPr>
          <a:xfrm>
            <a:off x="6949846" y="0"/>
            <a:ext cx="5242154" cy="6858000"/>
          </a:xfrm>
          <a:prstGeom prst="rect">
            <a:avLst/>
          </a:prstGeom>
          <a:solidFill>
            <a:srgbClr val="4058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pic>
        <p:nvPicPr>
          <p:cNvPr id="19" name="Picture 18">
            <a:extLst>
              <a:ext uri="{FF2B5EF4-FFF2-40B4-BE49-F238E27FC236}">
                <a16:creationId xmlns:a16="http://schemas.microsoft.com/office/drawing/2014/main" id="{8BC0A1F5-C8D1-7F21-EE04-E46DF1097E0D}"/>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112" name="Title 2">
            <a:extLst>
              <a:ext uri="{FF2B5EF4-FFF2-40B4-BE49-F238E27FC236}">
                <a16:creationId xmlns:a16="http://schemas.microsoft.com/office/drawing/2014/main" id="{BA406082-3803-404A-6136-A201C2B006F9}"/>
              </a:ext>
            </a:extLst>
          </p:cNvPr>
          <p:cNvSpPr>
            <a:spLocks noGrp="1"/>
          </p:cNvSpPr>
          <p:nvPr>
            <p:ph type="title"/>
          </p:nvPr>
        </p:nvSpPr>
        <p:spPr>
          <a:xfrm>
            <a:off x="381001" y="342900"/>
            <a:ext cx="11430000" cy="443198"/>
          </a:xfrm>
        </p:spPr>
        <p:txBody>
          <a:bodyPr/>
          <a:lstStyle/>
          <a:p>
            <a:r>
              <a:rPr lang="en-IN"/>
              <a:t>Dell AIOps </a:t>
            </a:r>
          </a:p>
        </p:txBody>
      </p:sp>
      <p:sp>
        <p:nvSpPr>
          <p:cNvPr id="8" name="Subtitle 2">
            <a:extLst>
              <a:ext uri="{FF2B5EF4-FFF2-40B4-BE49-F238E27FC236}">
                <a16:creationId xmlns:a16="http://schemas.microsoft.com/office/drawing/2014/main" id="{5114121D-1DED-3A48-9D9C-B8812AFED8F9}"/>
              </a:ext>
            </a:extLst>
          </p:cNvPr>
          <p:cNvSpPr>
            <a:spLocks noGrp="1"/>
          </p:cNvSpPr>
          <p:nvPr>
            <p:ph type="subTitle" idx="1"/>
          </p:nvPr>
        </p:nvSpPr>
        <p:spPr>
          <a:xfrm>
            <a:off x="385763" y="857250"/>
            <a:ext cx="5279212" cy="246221"/>
          </a:xfrm>
        </p:spPr>
        <p:txBody>
          <a:bodyPr/>
          <a:lstStyle/>
          <a:p>
            <a:r>
              <a:rPr lang="en-US"/>
              <a:t>Multisystem Storage Management for PowerStore</a:t>
            </a:r>
          </a:p>
        </p:txBody>
      </p:sp>
      <p:sp>
        <p:nvSpPr>
          <p:cNvPr id="82" name="TextBox 81">
            <a:extLst>
              <a:ext uri="{FF2B5EF4-FFF2-40B4-BE49-F238E27FC236}">
                <a16:creationId xmlns:a16="http://schemas.microsoft.com/office/drawing/2014/main" id="{C53C69AD-03F9-7E85-7DC6-0117B9DA669B}"/>
              </a:ext>
            </a:extLst>
          </p:cNvPr>
          <p:cNvSpPr txBox="1"/>
          <p:nvPr/>
        </p:nvSpPr>
        <p:spPr>
          <a:xfrm>
            <a:off x="355235" y="5753549"/>
            <a:ext cx="5760771" cy="646331"/>
          </a:xfrm>
          <a:prstGeom prst="rect">
            <a:avLst/>
          </a:prstGeom>
          <a:noFill/>
        </p:spPr>
        <p:txBody>
          <a:bodyPr wrap="square">
            <a:spAutoFit/>
          </a:bodyPr>
          <a:lstStyle/>
          <a:p>
            <a:pPr marL="0" marR="0" lvl="0" indent="0" algn="ctr" defTabSz="914377" rtl="0" eaLnBrk="1" fontAlgn="auto" latinLnBrk="0" hangingPunct="1">
              <a:lnSpc>
                <a:spcPct val="100000"/>
              </a:lnSpc>
              <a:spcBef>
                <a:spcPts val="400"/>
              </a:spcBef>
              <a:spcAft>
                <a:spcPts val="0"/>
              </a:spcAft>
              <a:buClrTx/>
              <a:buSzTx/>
              <a:buFontTx/>
              <a:buNone/>
              <a:tabLst/>
              <a:defRPr/>
            </a:pPr>
            <a:r>
              <a:rPr kumimoji="0" lang="en-US" sz="1800" b="0" i="0" u="none" strike="noStrike" kern="1200" cap="none" spc="0" normalizeH="0" baseline="0" noProof="0">
                <a:ln>
                  <a:noFill/>
                </a:ln>
                <a:solidFill>
                  <a:srgbClr val="1D2C3B"/>
                </a:solidFill>
                <a:effectLst/>
                <a:uLnTx/>
                <a:uFillTx/>
                <a:latin typeface="Arial"/>
                <a:ea typeface="+mn-ea"/>
                <a:cs typeface="+mn-cs"/>
              </a:rPr>
              <a:t>Manage PowerStore environments, at scale, with greater ease and efficiency</a:t>
            </a:r>
          </a:p>
        </p:txBody>
      </p:sp>
      <p:sp>
        <p:nvSpPr>
          <p:cNvPr id="26" name="TextBox 25">
            <a:extLst>
              <a:ext uri="{FF2B5EF4-FFF2-40B4-BE49-F238E27FC236}">
                <a16:creationId xmlns:a16="http://schemas.microsoft.com/office/drawing/2014/main" id="{1C1E74BD-DBCC-25F3-8A05-A02F9C8781F5}"/>
              </a:ext>
            </a:extLst>
          </p:cNvPr>
          <p:cNvSpPr txBox="1"/>
          <p:nvPr/>
        </p:nvSpPr>
        <p:spPr>
          <a:xfrm>
            <a:off x="8236102" y="5444046"/>
            <a:ext cx="3616895" cy="707886"/>
          </a:xfrm>
          <a:prstGeom prst="rect">
            <a:avLst/>
          </a:prstGeom>
          <a:noFill/>
        </p:spPr>
        <p:txBody>
          <a:bodyPr wrap="square" lIns="0" tIns="0" rIns="0" bIns="0" numCol="1" spcCol="365760">
            <a:spAutoFit/>
          </a:bodyPr>
          <a:lstStyle/>
          <a:p>
            <a:pPr marL="117475" marR="0" lvl="0" indent="-117475" algn="l" defTabSz="914377"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1D2C3B"/>
                </a:solidFill>
                <a:effectLst/>
                <a:uLnTx/>
                <a:uFillTx/>
                <a:latin typeface="Arial"/>
                <a:ea typeface="+mn-ea"/>
                <a:cs typeface="+mn-cs"/>
              </a:rPr>
              <a:t>Trained on official Dell Engineering docs</a:t>
            </a:r>
          </a:p>
          <a:p>
            <a:pPr marL="117475" marR="0" lvl="0" indent="-117475" algn="l" defTabSz="914377"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1D2C3B"/>
                </a:solidFill>
                <a:effectLst/>
                <a:uLnTx/>
                <a:uFillTx/>
                <a:latin typeface="Arial"/>
                <a:ea typeface="+mn-ea"/>
                <a:cs typeface="+mn-cs"/>
              </a:rPr>
              <a:t>Titles displayed, dated, linked with each response</a:t>
            </a:r>
          </a:p>
          <a:p>
            <a:pPr marL="117475" marR="0" lvl="0" indent="-117475" algn="l" defTabSz="914377"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1D2C3B"/>
                </a:solidFill>
                <a:effectLst/>
                <a:uLnTx/>
                <a:uFillTx/>
                <a:latin typeface="Arial"/>
                <a:ea typeface="+mn-ea"/>
                <a:cs typeface="+mn-cs"/>
              </a:rPr>
              <a:t>Indicates if issue requires Dell’s support</a:t>
            </a:r>
          </a:p>
        </p:txBody>
      </p:sp>
      <p:sp>
        <p:nvSpPr>
          <p:cNvPr id="2" name="TextBox 1">
            <a:extLst>
              <a:ext uri="{FF2B5EF4-FFF2-40B4-BE49-F238E27FC236}">
                <a16:creationId xmlns:a16="http://schemas.microsoft.com/office/drawing/2014/main" id="{6CA3D0D9-6E49-4DA9-36A6-A55F7FE4EEB1}"/>
              </a:ext>
            </a:extLst>
          </p:cNvPr>
          <p:cNvSpPr txBox="1"/>
          <p:nvPr/>
        </p:nvSpPr>
        <p:spPr>
          <a:xfrm>
            <a:off x="7447987" y="489095"/>
            <a:ext cx="3786070" cy="861774"/>
          </a:xfrm>
          <a:prstGeom prst="rect">
            <a:avLst/>
          </a:prstGeom>
          <a:noFill/>
        </p:spPr>
        <p:txBody>
          <a:bodyPr wrap="square" lIns="0" tIns="0" rIns="0" bIns="0" anchor="b">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Arial Nova Light"/>
                <a:ea typeface="+mn-ea"/>
                <a:cs typeface="+mn-cs"/>
              </a:rPr>
              <a:t>Streamline PowerStore OS Updates</a:t>
            </a:r>
          </a:p>
        </p:txBody>
      </p:sp>
      <p:grpSp>
        <p:nvGrpSpPr>
          <p:cNvPr id="28" name="Group 27">
            <a:extLst>
              <a:ext uri="{FF2B5EF4-FFF2-40B4-BE49-F238E27FC236}">
                <a16:creationId xmlns:a16="http://schemas.microsoft.com/office/drawing/2014/main" id="{1C0468DA-F4CF-0B4C-BC9D-D1E253875F13}"/>
              </a:ext>
            </a:extLst>
          </p:cNvPr>
          <p:cNvGrpSpPr/>
          <p:nvPr/>
        </p:nvGrpSpPr>
        <p:grpSpPr>
          <a:xfrm>
            <a:off x="7447988" y="1761366"/>
            <a:ext cx="4781790" cy="4684393"/>
            <a:chOff x="7447988" y="1761366"/>
            <a:chExt cx="4781790" cy="4684393"/>
          </a:xfrm>
        </p:grpSpPr>
        <p:sp>
          <p:nvSpPr>
            <p:cNvPr id="29" name="Rectangle 28">
              <a:extLst>
                <a:ext uri="{FF2B5EF4-FFF2-40B4-BE49-F238E27FC236}">
                  <a16:creationId xmlns:a16="http://schemas.microsoft.com/office/drawing/2014/main" id="{D8EAA146-3BE2-727B-7117-7BC8379E5D3F}"/>
                </a:ext>
                <a:ext uri="{C183D7F6-B498-43B3-948B-1728B52AA6E4}">
                  <adec:decorative xmlns:adec="http://schemas.microsoft.com/office/drawing/2017/decorative" val="1"/>
                </a:ext>
              </a:extLst>
            </p:cNvPr>
            <p:cNvSpPr/>
            <p:nvPr/>
          </p:nvSpPr>
          <p:spPr>
            <a:xfrm>
              <a:off x="7447988" y="5424157"/>
              <a:ext cx="4781790" cy="852901"/>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33" name="Rectangle 32">
              <a:extLst>
                <a:ext uri="{FF2B5EF4-FFF2-40B4-BE49-F238E27FC236}">
                  <a16:creationId xmlns:a16="http://schemas.microsoft.com/office/drawing/2014/main" id="{B8BB69F4-0D8D-133D-E022-104DF4C57CB9}"/>
                </a:ext>
                <a:ext uri="{C183D7F6-B498-43B3-948B-1728B52AA6E4}">
                  <adec:decorative xmlns:adec="http://schemas.microsoft.com/office/drawing/2017/decorative" val="1"/>
                </a:ext>
              </a:extLst>
            </p:cNvPr>
            <p:cNvSpPr>
              <a:spLocks noChangeAspect="1"/>
            </p:cNvSpPr>
            <p:nvPr/>
          </p:nvSpPr>
          <p:spPr>
            <a:xfrm>
              <a:off x="7447988" y="1761366"/>
              <a:ext cx="329184" cy="8229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cxnSp>
          <p:nvCxnSpPr>
            <p:cNvPr id="34" name="Straight Connector 33">
              <a:extLst>
                <a:ext uri="{FF2B5EF4-FFF2-40B4-BE49-F238E27FC236}">
                  <a16:creationId xmlns:a16="http://schemas.microsoft.com/office/drawing/2014/main" id="{5C44356C-9CE3-F1DF-0EF2-D0752AC21606}"/>
                </a:ext>
                <a:ext uri="{C183D7F6-B498-43B3-948B-1728B52AA6E4}">
                  <adec:decorative xmlns:adec="http://schemas.microsoft.com/office/drawing/2017/decorative" val="1"/>
                </a:ext>
              </a:extLst>
            </p:cNvPr>
            <p:cNvCxnSpPr>
              <a:cxnSpLocks/>
            </p:cNvCxnSpPr>
            <p:nvPr/>
          </p:nvCxnSpPr>
          <p:spPr>
            <a:xfrm>
              <a:off x="7447988" y="4150395"/>
              <a:ext cx="3931920" cy="0"/>
            </a:xfrm>
            <a:prstGeom prst="line">
              <a:avLst/>
            </a:prstGeom>
            <a:ln w="12700">
              <a:solidFill>
                <a:srgbClr val="C5D4E3">
                  <a:alpha val="25000"/>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72A252B-1B90-94FE-1798-645AD48672B6}"/>
                </a:ext>
                <a:ext uri="{C183D7F6-B498-43B3-948B-1728B52AA6E4}">
                  <adec:decorative xmlns:adec="http://schemas.microsoft.com/office/drawing/2017/decorative" val="1"/>
                </a:ext>
              </a:extLst>
            </p:cNvPr>
            <p:cNvCxnSpPr>
              <a:cxnSpLocks/>
            </p:cNvCxnSpPr>
            <p:nvPr/>
          </p:nvCxnSpPr>
          <p:spPr>
            <a:xfrm>
              <a:off x="7447988" y="2903126"/>
              <a:ext cx="3931920" cy="0"/>
            </a:xfrm>
            <a:prstGeom prst="line">
              <a:avLst/>
            </a:prstGeom>
            <a:ln w="12700">
              <a:solidFill>
                <a:srgbClr val="C5D4E3">
                  <a:alpha val="25000"/>
                </a:srgb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6FCDB23B-A6BF-89BE-6657-44CCCFDB7995}"/>
                </a:ext>
              </a:extLst>
            </p:cNvPr>
            <p:cNvSpPr txBox="1"/>
            <p:nvPr/>
          </p:nvSpPr>
          <p:spPr>
            <a:xfrm>
              <a:off x="7447988" y="2002118"/>
              <a:ext cx="4302091" cy="830997"/>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240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Unified Update View: </a:t>
              </a:r>
              <a:r>
                <a:rPr kumimoji="0" lang="en-US" sz="1800" b="0" i="0" u="none" strike="noStrike" kern="1200" cap="none" spc="0" normalizeH="0" baseline="0" noProof="0">
                  <a:ln>
                    <a:noFill/>
                  </a:ln>
                  <a:solidFill>
                    <a:srgbClr val="FFFFFF"/>
                  </a:solidFill>
                  <a:effectLst/>
                  <a:uLnTx/>
                  <a:uFillTx/>
                  <a:latin typeface="Arial"/>
                  <a:ea typeface="+mn-ea"/>
                  <a:cs typeface="+mn-cs"/>
                </a:rPr>
                <a:t>Instantly see all PowerStore clusters and their OS update status</a:t>
              </a:r>
              <a:r>
                <a:rPr kumimoji="0" lang="en-US" sz="1800" b="1" i="0" u="none" strike="noStrike" kern="1200" cap="none" spc="0" normalizeH="0" baseline="0" noProof="0">
                  <a:ln>
                    <a:noFill/>
                  </a:ln>
                  <a:solidFill>
                    <a:srgbClr val="FFFFFF"/>
                  </a:solidFill>
                  <a:effectLst/>
                  <a:uLnTx/>
                  <a:uFillTx/>
                  <a:latin typeface="Arial"/>
                  <a:ea typeface="+mn-ea"/>
                  <a:cs typeface="+mn-cs"/>
                </a:rPr>
                <a:t> </a:t>
              </a:r>
              <a:r>
                <a:rPr kumimoji="0" lang="en-US" sz="1800" b="0" i="0" u="none" strike="noStrike" kern="1200" cap="none" spc="0" normalizeH="0" baseline="0" noProof="0">
                  <a:ln>
                    <a:noFill/>
                  </a:ln>
                  <a:solidFill>
                    <a:srgbClr val="FFFFFF"/>
                  </a:solidFill>
                  <a:effectLst/>
                  <a:uLnTx/>
                  <a:uFillTx/>
                  <a:latin typeface="Arial"/>
                  <a:ea typeface="+mn-ea"/>
                  <a:cs typeface="+mn-cs"/>
                </a:rPr>
                <a:t>in one view </a:t>
              </a:r>
            </a:p>
          </p:txBody>
        </p:sp>
        <p:sp>
          <p:nvSpPr>
            <p:cNvPr id="37" name="TextBox 36">
              <a:extLst>
                <a:ext uri="{FF2B5EF4-FFF2-40B4-BE49-F238E27FC236}">
                  <a16:creationId xmlns:a16="http://schemas.microsoft.com/office/drawing/2014/main" id="{E5055444-C614-FCE1-56AC-19CBC8EBC150}"/>
                </a:ext>
              </a:extLst>
            </p:cNvPr>
            <p:cNvSpPr txBox="1"/>
            <p:nvPr/>
          </p:nvSpPr>
          <p:spPr>
            <a:xfrm>
              <a:off x="7447988" y="2988410"/>
              <a:ext cx="4122044" cy="1107996"/>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240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Pre‑Update Health Checks: </a:t>
              </a:r>
              <a:r>
                <a:rPr kumimoji="0" lang="en-US" sz="1800" b="0" i="0" u="none" strike="noStrike" kern="1200" cap="none" spc="0" normalizeH="0" baseline="0" noProof="0">
                  <a:ln>
                    <a:noFill/>
                  </a:ln>
                  <a:solidFill>
                    <a:srgbClr val="FFFFFF"/>
                  </a:solidFill>
                  <a:effectLst/>
                  <a:uLnTx/>
                  <a:uFillTx/>
                  <a:latin typeface="Arial"/>
                  <a:ea typeface="+mn-ea"/>
                  <a:cs typeface="+mn-cs"/>
                </a:rPr>
                <a:t>Validate cluster readiness instantly to reduce risk and ensure seamless, non‑disruptive updates  </a:t>
              </a:r>
            </a:p>
          </p:txBody>
        </p:sp>
        <p:sp>
          <p:nvSpPr>
            <p:cNvPr id="38" name="TextBox 37">
              <a:extLst>
                <a:ext uri="{FF2B5EF4-FFF2-40B4-BE49-F238E27FC236}">
                  <a16:creationId xmlns:a16="http://schemas.microsoft.com/office/drawing/2014/main" id="{B0C877F8-B06D-183D-DD0E-FA5E0E4D0FA7}"/>
                </a:ext>
              </a:extLst>
            </p:cNvPr>
            <p:cNvSpPr txBox="1"/>
            <p:nvPr/>
          </p:nvSpPr>
          <p:spPr>
            <a:xfrm>
              <a:off x="7452360" y="4208299"/>
              <a:ext cx="4122043" cy="1107996"/>
            </a:xfrm>
            <a:prstGeom prst="rect">
              <a:avLst/>
            </a:prstGeom>
            <a:noFill/>
          </p:spPr>
          <p:txBody>
            <a:bodyPr wrap="square" lIns="0" tIns="0" rIns="0" bIns="0">
              <a:spAutoFit/>
            </a:bodyPr>
            <a:lstStyle/>
            <a:p>
              <a:pPr marL="0" marR="0" lvl="0" indent="0" algn="l" defTabSz="914377" rtl="0" eaLnBrk="1" fontAlgn="auto" latinLnBrk="0" hangingPunct="1">
                <a:lnSpc>
                  <a:spcPct val="100000"/>
                </a:lnSpc>
                <a:spcBef>
                  <a:spcPts val="0"/>
                </a:spcBef>
                <a:spcAft>
                  <a:spcPts val="240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Non-Disruptive Updates: </a:t>
              </a:r>
              <a:r>
                <a:rPr kumimoji="0" lang="en-US" sz="1800" b="0" i="0" u="none" strike="noStrike" kern="1200" cap="none" spc="0" normalizeH="0" baseline="0" noProof="0">
                  <a:ln>
                    <a:noFill/>
                  </a:ln>
                  <a:solidFill>
                    <a:srgbClr val="FFFFFF"/>
                  </a:solidFill>
                  <a:effectLst/>
                  <a:uLnTx/>
                  <a:uFillTx/>
                  <a:latin typeface="Arial"/>
                  <a:ea typeface="+mn-ea"/>
                  <a:cs typeface="+mn-cs"/>
                </a:rPr>
                <a:t>Automate parallel OS updates at scale with full visibility and control for seamless operations</a:t>
              </a:r>
            </a:p>
          </p:txBody>
        </p:sp>
        <p:sp>
          <p:nvSpPr>
            <p:cNvPr id="39" name="TextBox 38">
              <a:extLst>
                <a:ext uri="{FF2B5EF4-FFF2-40B4-BE49-F238E27FC236}">
                  <a16:creationId xmlns:a16="http://schemas.microsoft.com/office/drawing/2014/main" id="{FB978864-2C3B-6CC3-6AD3-9BF41786A63B}"/>
                </a:ext>
              </a:extLst>
            </p:cNvPr>
            <p:cNvSpPr txBox="1"/>
            <p:nvPr/>
          </p:nvSpPr>
          <p:spPr>
            <a:xfrm>
              <a:off x="8170364" y="5522429"/>
              <a:ext cx="3613309"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D2C3B"/>
                  </a:solidFill>
                  <a:effectLst/>
                  <a:uLnTx/>
                  <a:uFillTx/>
                  <a:latin typeface="Arial"/>
                  <a:ea typeface="+mn-ea"/>
                  <a:cs typeface="+mn-cs"/>
                </a:rPr>
                <a:t>Smarter, scalable m</a:t>
              </a:r>
              <a:r>
                <a:rPr kumimoji="0" lang="en-US" sz="1800" b="0" i="0" u="none" strike="noStrike" kern="1200" cap="none" spc="0" normalizeH="0" baseline="0" noProof="0" err="1">
                  <a:ln>
                    <a:noFill/>
                  </a:ln>
                  <a:solidFill>
                    <a:srgbClr val="1D2C3B"/>
                  </a:solidFill>
                  <a:effectLst/>
                  <a:uLnTx/>
                  <a:uFillTx/>
                  <a:latin typeface="Arial"/>
                  <a:ea typeface="+mn-ea"/>
                  <a:cs typeface="+mn-cs"/>
                </a:rPr>
                <a:t>ultisystem</a:t>
              </a:r>
              <a:r>
                <a:rPr kumimoji="0" lang="en-US" sz="1800" b="0" i="0" u="none" strike="noStrike" kern="1200" cap="none" spc="0" normalizeH="0" baseline="0" noProof="0">
                  <a:ln>
                    <a:noFill/>
                  </a:ln>
                  <a:solidFill>
                    <a:srgbClr val="1D2C3B"/>
                  </a:solidFill>
                  <a:effectLst/>
                  <a:uLnTx/>
                  <a:uFillTx/>
                  <a:latin typeface="Arial"/>
                  <a:ea typeface="+mn-ea"/>
                  <a:cs typeface="+mn-cs"/>
                </a:rPr>
                <a:t> management made simple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D2C3B"/>
                </a:solidFill>
                <a:effectLst/>
                <a:uLnTx/>
                <a:uFillTx/>
                <a:latin typeface="Arial"/>
                <a:ea typeface="+mn-ea"/>
                <a:cs typeface="+mn-cs"/>
              </a:endParaRPr>
            </a:p>
          </p:txBody>
        </p:sp>
      </p:grpSp>
      <p:grpSp>
        <p:nvGrpSpPr>
          <p:cNvPr id="3" name="Group 2">
            <a:extLst>
              <a:ext uri="{FF2B5EF4-FFF2-40B4-BE49-F238E27FC236}">
                <a16:creationId xmlns:a16="http://schemas.microsoft.com/office/drawing/2014/main" id="{D97CC332-3911-6151-FF91-674484D25646}"/>
              </a:ext>
            </a:extLst>
          </p:cNvPr>
          <p:cNvGrpSpPr/>
          <p:nvPr/>
        </p:nvGrpSpPr>
        <p:grpSpPr>
          <a:xfrm>
            <a:off x="251731" y="1554481"/>
            <a:ext cx="6642424" cy="4259454"/>
            <a:chOff x="251731" y="1554481"/>
            <a:chExt cx="6642424" cy="4259454"/>
          </a:xfrm>
        </p:grpSpPr>
        <p:grpSp>
          <p:nvGrpSpPr>
            <p:cNvPr id="7" name="Group 6" descr="Laptop screen displaying Dell AIOps interface.">
              <a:extLst>
                <a:ext uri="{FF2B5EF4-FFF2-40B4-BE49-F238E27FC236}">
                  <a16:creationId xmlns:a16="http://schemas.microsoft.com/office/drawing/2014/main" id="{9AE549FC-0280-1704-0126-521E60ECC7CA}"/>
                </a:ext>
                <a:ext uri="{C183D7F6-B498-43B3-948B-1728B52AA6E4}">
                  <adec:decorative xmlns:adec="http://schemas.microsoft.com/office/drawing/2017/decorative" val="0"/>
                </a:ext>
              </a:extLst>
            </p:cNvPr>
            <p:cNvGrpSpPr/>
            <p:nvPr/>
          </p:nvGrpSpPr>
          <p:grpSpPr>
            <a:xfrm>
              <a:off x="251731" y="1554481"/>
              <a:ext cx="6642424" cy="4259454"/>
              <a:chOff x="5437553" y="4443102"/>
              <a:chExt cx="2994527" cy="1920240"/>
            </a:xfrm>
          </p:grpSpPr>
          <p:sp>
            <p:nvSpPr>
              <p:cNvPr id="16" name="Rectangle 15">
                <a:extLst>
                  <a:ext uri="{FF2B5EF4-FFF2-40B4-BE49-F238E27FC236}">
                    <a16:creationId xmlns:a16="http://schemas.microsoft.com/office/drawing/2014/main" id="{A55DCD47-0CBA-68AA-206F-681873C0F954}"/>
                  </a:ext>
                </a:extLst>
              </p:cNvPr>
              <p:cNvSpPr/>
              <p:nvPr/>
            </p:nvSpPr>
            <p:spPr>
              <a:xfrm>
                <a:off x="5740527" y="4486931"/>
                <a:ext cx="1110428" cy="4962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a:ln>
                      <a:noFill/>
                    </a:ln>
                    <a:solidFill>
                      <a:srgbClr val="0672CB"/>
                    </a:solidFill>
                    <a:effectLst/>
                    <a:uLnTx/>
                    <a:uFillTx/>
                    <a:latin typeface="Arial"/>
                    <a:ea typeface="+mn-ea"/>
                    <a:cs typeface="+mn-cs"/>
                  </a:rPr>
                  <a:t>Dell AIOps </a:t>
                </a:r>
              </a:p>
            </p:txBody>
          </p:sp>
          <p:pic>
            <p:nvPicPr>
              <p:cNvPr id="11" name="Picture 10" descr="A computer with a black screen&#10;&#10;AI-generated content may be incorrect.">
                <a:extLst>
                  <a:ext uri="{FF2B5EF4-FFF2-40B4-BE49-F238E27FC236}">
                    <a16:creationId xmlns:a16="http://schemas.microsoft.com/office/drawing/2014/main" id="{09B74BC2-E471-B9EC-95BC-BD40D63D0D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7553" y="4443102"/>
                <a:ext cx="2994527" cy="1920240"/>
              </a:xfrm>
              <a:prstGeom prst="rect">
                <a:avLst/>
              </a:prstGeom>
            </p:spPr>
          </p:pic>
        </p:grpSp>
        <p:grpSp>
          <p:nvGrpSpPr>
            <p:cNvPr id="119" name="Group 118">
              <a:extLst>
                <a:ext uri="{FF2B5EF4-FFF2-40B4-BE49-F238E27FC236}">
                  <a16:creationId xmlns:a16="http://schemas.microsoft.com/office/drawing/2014/main" id="{73D5D403-EBEB-DC05-AE1F-AA705F2C0B8D}"/>
                </a:ext>
                <a:ext uri="{C183D7F6-B498-43B3-948B-1728B52AA6E4}">
                  <adec:decorative xmlns:adec="http://schemas.microsoft.com/office/drawing/2017/decorative" val="1"/>
                </a:ext>
              </a:extLst>
            </p:cNvPr>
            <p:cNvGrpSpPr/>
            <p:nvPr/>
          </p:nvGrpSpPr>
          <p:grpSpPr>
            <a:xfrm>
              <a:off x="3914690" y="3255916"/>
              <a:ext cx="507373" cy="636475"/>
              <a:chOff x="2247915" y="791724"/>
              <a:chExt cx="623887" cy="782638"/>
            </a:xfrm>
            <a:solidFill>
              <a:schemeClr val="tx2"/>
            </a:solidFill>
          </p:grpSpPr>
          <p:sp>
            <p:nvSpPr>
              <p:cNvPr id="120" name="Freeform 5" title="AI icon">
                <a:extLst>
                  <a:ext uri="{FF2B5EF4-FFF2-40B4-BE49-F238E27FC236}">
                    <a16:creationId xmlns:a16="http://schemas.microsoft.com/office/drawing/2014/main" id="{829F6657-4814-CB54-4D45-A4705432301D}"/>
                  </a:ext>
                </a:extLst>
              </p:cNvPr>
              <p:cNvSpPr>
                <a:spLocks noEditPoints="1"/>
              </p:cNvSpPr>
              <p:nvPr/>
            </p:nvSpPr>
            <p:spPr bwMode="auto">
              <a:xfrm>
                <a:off x="2247915" y="791724"/>
                <a:ext cx="623887" cy="782638"/>
              </a:xfrm>
              <a:custGeom>
                <a:avLst/>
                <a:gdLst>
                  <a:gd name="T0" fmla="*/ 157 w 158"/>
                  <a:gd name="T1" fmla="*/ 65 h 198"/>
                  <a:gd name="T2" fmla="*/ 92 w 158"/>
                  <a:gd name="T3" fmla="*/ 1 h 198"/>
                  <a:gd name="T4" fmla="*/ 39 w 158"/>
                  <a:gd name="T5" fmla="*/ 20 h 198"/>
                  <a:gd name="T6" fmla="*/ 17 w 158"/>
                  <a:gd name="T7" fmla="*/ 71 h 198"/>
                  <a:gd name="T8" fmla="*/ 17 w 158"/>
                  <a:gd name="T9" fmla="*/ 72 h 198"/>
                  <a:gd name="T10" fmla="*/ 2 w 158"/>
                  <a:gd name="T11" fmla="*/ 95 h 198"/>
                  <a:gd name="T12" fmla="*/ 1 w 158"/>
                  <a:gd name="T13" fmla="*/ 105 h 198"/>
                  <a:gd name="T14" fmla="*/ 9 w 158"/>
                  <a:gd name="T15" fmla="*/ 110 h 198"/>
                  <a:gd name="T16" fmla="*/ 17 w 158"/>
                  <a:gd name="T17" fmla="*/ 110 h 198"/>
                  <a:gd name="T18" fmla="*/ 17 w 158"/>
                  <a:gd name="T19" fmla="*/ 140 h 198"/>
                  <a:gd name="T20" fmla="*/ 21 w 158"/>
                  <a:gd name="T21" fmla="*/ 150 h 198"/>
                  <a:gd name="T22" fmla="*/ 32 w 158"/>
                  <a:gd name="T23" fmla="*/ 154 h 198"/>
                  <a:gd name="T24" fmla="*/ 55 w 158"/>
                  <a:gd name="T25" fmla="*/ 153 h 198"/>
                  <a:gd name="T26" fmla="*/ 56 w 158"/>
                  <a:gd name="T27" fmla="*/ 153 h 198"/>
                  <a:gd name="T28" fmla="*/ 57 w 158"/>
                  <a:gd name="T29" fmla="*/ 154 h 198"/>
                  <a:gd name="T30" fmla="*/ 57 w 158"/>
                  <a:gd name="T31" fmla="*/ 160 h 198"/>
                  <a:gd name="T32" fmla="*/ 54 w 158"/>
                  <a:gd name="T33" fmla="*/ 167 h 198"/>
                  <a:gd name="T34" fmla="*/ 37 w 158"/>
                  <a:gd name="T35" fmla="*/ 187 h 198"/>
                  <a:gd name="T36" fmla="*/ 37 w 158"/>
                  <a:gd name="T37" fmla="*/ 194 h 198"/>
                  <a:gd name="T38" fmla="*/ 43 w 158"/>
                  <a:gd name="T39" fmla="*/ 198 h 198"/>
                  <a:gd name="T40" fmla="*/ 142 w 158"/>
                  <a:gd name="T41" fmla="*/ 198 h 198"/>
                  <a:gd name="T42" fmla="*/ 148 w 158"/>
                  <a:gd name="T43" fmla="*/ 194 h 198"/>
                  <a:gd name="T44" fmla="*/ 147 w 158"/>
                  <a:gd name="T45" fmla="*/ 187 h 198"/>
                  <a:gd name="T46" fmla="*/ 139 w 158"/>
                  <a:gd name="T47" fmla="*/ 177 h 198"/>
                  <a:gd name="T48" fmla="*/ 134 w 158"/>
                  <a:gd name="T49" fmla="*/ 161 h 198"/>
                  <a:gd name="T50" fmla="*/ 149 w 158"/>
                  <a:gd name="T51" fmla="*/ 105 h 198"/>
                  <a:gd name="T52" fmla="*/ 157 w 158"/>
                  <a:gd name="T53" fmla="*/ 65 h 198"/>
                  <a:gd name="T54" fmla="*/ 128 w 158"/>
                  <a:gd name="T55" fmla="*/ 161 h 198"/>
                  <a:gd name="T56" fmla="*/ 135 w 158"/>
                  <a:gd name="T57" fmla="*/ 181 h 198"/>
                  <a:gd name="T58" fmla="*/ 143 w 158"/>
                  <a:gd name="T59" fmla="*/ 190 h 198"/>
                  <a:gd name="T60" fmla="*/ 143 w 158"/>
                  <a:gd name="T61" fmla="*/ 192 h 198"/>
                  <a:gd name="T62" fmla="*/ 142 w 158"/>
                  <a:gd name="T63" fmla="*/ 193 h 198"/>
                  <a:gd name="T64" fmla="*/ 43 w 158"/>
                  <a:gd name="T65" fmla="*/ 193 h 198"/>
                  <a:gd name="T66" fmla="*/ 41 w 158"/>
                  <a:gd name="T67" fmla="*/ 192 h 198"/>
                  <a:gd name="T68" fmla="*/ 42 w 158"/>
                  <a:gd name="T69" fmla="*/ 190 h 198"/>
                  <a:gd name="T70" fmla="*/ 58 w 158"/>
                  <a:gd name="T71" fmla="*/ 170 h 198"/>
                  <a:gd name="T72" fmla="*/ 62 w 158"/>
                  <a:gd name="T73" fmla="*/ 160 h 198"/>
                  <a:gd name="T74" fmla="*/ 62 w 158"/>
                  <a:gd name="T75" fmla="*/ 154 h 198"/>
                  <a:gd name="T76" fmla="*/ 60 w 158"/>
                  <a:gd name="T77" fmla="*/ 149 h 198"/>
                  <a:gd name="T78" fmla="*/ 55 w 158"/>
                  <a:gd name="T79" fmla="*/ 147 h 198"/>
                  <a:gd name="T80" fmla="*/ 55 w 158"/>
                  <a:gd name="T81" fmla="*/ 147 h 198"/>
                  <a:gd name="T82" fmla="*/ 31 w 158"/>
                  <a:gd name="T83" fmla="*/ 148 h 198"/>
                  <a:gd name="T84" fmla="*/ 25 w 158"/>
                  <a:gd name="T85" fmla="*/ 146 h 198"/>
                  <a:gd name="T86" fmla="*/ 22 w 158"/>
                  <a:gd name="T87" fmla="*/ 140 h 198"/>
                  <a:gd name="T88" fmla="*/ 22 w 158"/>
                  <a:gd name="T89" fmla="*/ 104 h 198"/>
                  <a:gd name="T90" fmla="*/ 9 w 158"/>
                  <a:gd name="T91" fmla="*/ 104 h 198"/>
                  <a:gd name="T92" fmla="*/ 6 w 158"/>
                  <a:gd name="T93" fmla="*/ 102 h 198"/>
                  <a:gd name="T94" fmla="*/ 6 w 158"/>
                  <a:gd name="T95" fmla="*/ 98 h 198"/>
                  <a:gd name="T96" fmla="*/ 22 w 158"/>
                  <a:gd name="T97" fmla="*/ 72 h 198"/>
                  <a:gd name="T98" fmla="*/ 22 w 158"/>
                  <a:gd name="T99" fmla="*/ 71 h 198"/>
                  <a:gd name="T100" fmla="*/ 43 w 158"/>
                  <a:gd name="T101" fmla="*/ 24 h 198"/>
                  <a:gd name="T102" fmla="*/ 91 w 158"/>
                  <a:gd name="T103" fmla="*/ 6 h 198"/>
                  <a:gd name="T104" fmla="*/ 152 w 158"/>
                  <a:gd name="T105" fmla="*/ 66 h 198"/>
                  <a:gd name="T106" fmla="*/ 144 w 158"/>
                  <a:gd name="T107" fmla="*/ 103 h 198"/>
                  <a:gd name="T108" fmla="*/ 128 w 158"/>
                  <a:gd name="T109" fmla="*/ 161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8" h="198">
                    <a:moveTo>
                      <a:pt x="157" y="65"/>
                    </a:moveTo>
                    <a:cubicBezTo>
                      <a:pt x="154" y="30"/>
                      <a:pt x="127" y="3"/>
                      <a:pt x="92" y="1"/>
                    </a:cubicBezTo>
                    <a:cubicBezTo>
                      <a:pt x="72" y="0"/>
                      <a:pt x="53" y="6"/>
                      <a:pt x="39" y="20"/>
                    </a:cubicBezTo>
                    <a:cubicBezTo>
                      <a:pt x="25" y="33"/>
                      <a:pt x="17" y="51"/>
                      <a:pt x="17" y="71"/>
                    </a:cubicBezTo>
                    <a:cubicBezTo>
                      <a:pt x="17" y="72"/>
                      <a:pt x="17" y="72"/>
                      <a:pt x="17" y="72"/>
                    </a:cubicBezTo>
                    <a:cubicBezTo>
                      <a:pt x="17" y="73"/>
                      <a:pt x="16" y="77"/>
                      <a:pt x="2" y="95"/>
                    </a:cubicBezTo>
                    <a:cubicBezTo>
                      <a:pt x="0" y="98"/>
                      <a:pt x="0" y="101"/>
                      <a:pt x="1" y="105"/>
                    </a:cubicBezTo>
                    <a:cubicBezTo>
                      <a:pt x="3" y="108"/>
                      <a:pt x="6" y="110"/>
                      <a:pt x="9" y="110"/>
                    </a:cubicBezTo>
                    <a:cubicBezTo>
                      <a:pt x="17" y="110"/>
                      <a:pt x="17" y="110"/>
                      <a:pt x="17" y="110"/>
                    </a:cubicBezTo>
                    <a:cubicBezTo>
                      <a:pt x="17" y="140"/>
                      <a:pt x="17" y="140"/>
                      <a:pt x="17" y="140"/>
                    </a:cubicBezTo>
                    <a:cubicBezTo>
                      <a:pt x="17" y="144"/>
                      <a:pt x="18" y="147"/>
                      <a:pt x="21" y="150"/>
                    </a:cubicBezTo>
                    <a:cubicBezTo>
                      <a:pt x="24" y="153"/>
                      <a:pt x="28" y="154"/>
                      <a:pt x="32" y="154"/>
                    </a:cubicBezTo>
                    <a:cubicBezTo>
                      <a:pt x="55" y="153"/>
                      <a:pt x="55" y="153"/>
                      <a:pt x="55" y="153"/>
                    </a:cubicBezTo>
                    <a:cubicBezTo>
                      <a:pt x="56" y="153"/>
                      <a:pt x="56" y="153"/>
                      <a:pt x="56" y="153"/>
                    </a:cubicBezTo>
                    <a:cubicBezTo>
                      <a:pt x="56" y="153"/>
                      <a:pt x="57" y="154"/>
                      <a:pt x="57" y="154"/>
                    </a:cubicBezTo>
                    <a:cubicBezTo>
                      <a:pt x="57" y="160"/>
                      <a:pt x="57" y="160"/>
                      <a:pt x="57" y="160"/>
                    </a:cubicBezTo>
                    <a:cubicBezTo>
                      <a:pt x="57" y="162"/>
                      <a:pt x="56" y="165"/>
                      <a:pt x="54" y="167"/>
                    </a:cubicBezTo>
                    <a:cubicBezTo>
                      <a:pt x="37" y="187"/>
                      <a:pt x="37" y="187"/>
                      <a:pt x="37" y="187"/>
                    </a:cubicBezTo>
                    <a:cubicBezTo>
                      <a:pt x="36" y="189"/>
                      <a:pt x="35" y="192"/>
                      <a:pt x="37" y="194"/>
                    </a:cubicBezTo>
                    <a:cubicBezTo>
                      <a:pt x="38" y="197"/>
                      <a:pt x="40" y="198"/>
                      <a:pt x="43" y="198"/>
                    </a:cubicBezTo>
                    <a:cubicBezTo>
                      <a:pt x="142" y="198"/>
                      <a:pt x="142" y="198"/>
                      <a:pt x="142" y="198"/>
                    </a:cubicBezTo>
                    <a:cubicBezTo>
                      <a:pt x="144" y="198"/>
                      <a:pt x="147" y="197"/>
                      <a:pt x="148" y="194"/>
                    </a:cubicBezTo>
                    <a:cubicBezTo>
                      <a:pt x="149" y="192"/>
                      <a:pt x="149" y="189"/>
                      <a:pt x="147" y="187"/>
                    </a:cubicBezTo>
                    <a:cubicBezTo>
                      <a:pt x="139" y="177"/>
                      <a:pt x="139" y="177"/>
                      <a:pt x="139" y="177"/>
                    </a:cubicBezTo>
                    <a:cubicBezTo>
                      <a:pt x="136" y="173"/>
                      <a:pt x="134" y="167"/>
                      <a:pt x="134" y="161"/>
                    </a:cubicBezTo>
                    <a:cubicBezTo>
                      <a:pt x="134" y="132"/>
                      <a:pt x="143" y="115"/>
                      <a:pt x="149" y="105"/>
                    </a:cubicBezTo>
                    <a:cubicBezTo>
                      <a:pt x="155" y="93"/>
                      <a:pt x="158" y="79"/>
                      <a:pt x="157" y="65"/>
                    </a:cubicBezTo>
                    <a:close/>
                    <a:moveTo>
                      <a:pt x="128" y="161"/>
                    </a:moveTo>
                    <a:cubicBezTo>
                      <a:pt x="128" y="168"/>
                      <a:pt x="131" y="175"/>
                      <a:pt x="135" y="181"/>
                    </a:cubicBezTo>
                    <a:cubicBezTo>
                      <a:pt x="143" y="190"/>
                      <a:pt x="143" y="190"/>
                      <a:pt x="143" y="190"/>
                    </a:cubicBezTo>
                    <a:cubicBezTo>
                      <a:pt x="143" y="191"/>
                      <a:pt x="143" y="192"/>
                      <a:pt x="143" y="192"/>
                    </a:cubicBezTo>
                    <a:cubicBezTo>
                      <a:pt x="143" y="192"/>
                      <a:pt x="142" y="193"/>
                      <a:pt x="142" y="193"/>
                    </a:cubicBezTo>
                    <a:cubicBezTo>
                      <a:pt x="43" y="193"/>
                      <a:pt x="43" y="193"/>
                      <a:pt x="43" y="193"/>
                    </a:cubicBezTo>
                    <a:cubicBezTo>
                      <a:pt x="42" y="193"/>
                      <a:pt x="42" y="192"/>
                      <a:pt x="41" y="192"/>
                    </a:cubicBezTo>
                    <a:cubicBezTo>
                      <a:pt x="41" y="192"/>
                      <a:pt x="41" y="191"/>
                      <a:pt x="42" y="190"/>
                    </a:cubicBezTo>
                    <a:cubicBezTo>
                      <a:pt x="58" y="170"/>
                      <a:pt x="58" y="170"/>
                      <a:pt x="58" y="170"/>
                    </a:cubicBezTo>
                    <a:cubicBezTo>
                      <a:pt x="61" y="167"/>
                      <a:pt x="62" y="164"/>
                      <a:pt x="62" y="160"/>
                    </a:cubicBezTo>
                    <a:cubicBezTo>
                      <a:pt x="62" y="154"/>
                      <a:pt x="62" y="154"/>
                      <a:pt x="62" y="154"/>
                    </a:cubicBezTo>
                    <a:cubicBezTo>
                      <a:pt x="62" y="152"/>
                      <a:pt x="61" y="151"/>
                      <a:pt x="60" y="149"/>
                    </a:cubicBezTo>
                    <a:cubicBezTo>
                      <a:pt x="59" y="148"/>
                      <a:pt x="57" y="147"/>
                      <a:pt x="55" y="147"/>
                    </a:cubicBezTo>
                    <a:cubicBezTo>
                      <a:pt x="55" y="147"/>
                      <a:pt x="55" y="147"/>
                      <a:pt x="55" y="147"/>
                    </a:cubicBezTo>
                    <a:cubicBezTo>
                      <a:pt x="31" y="148"/>
                      <a:pt x="31" y="148"/>
                      <a:pt x="31" y="148"/>
                    </a:cubicBezTo>
                    <a:cubicBezTo>
                      <a:pt x="29" y="149"/>
                      <a:pt x="27" y="148"/>
                      <a:pt x="25" y="146"/>
                    </a:cubicBezTo>
                    <a:cubicBezTo>
                      <a:pt x="23" y="144"/>
                      <a:pt x="22" y="142"/>
                      <a:pt x="22" y="140"/>
                    </a:cubicBezTo>
                    <a:cubicBezTo>
                      <a:pt x="22" y="104"/>
                      <a:pt x="22" y="104"/>
                      <a:pt x="22" y="104"/>
                    </a:cubicBezTo>
                    <a:cubicBezTo>
                      <a:pt x="9" y="104"/>
                      <a:pt x="9" y="104"/>
                      <a:pt x="9" y="104"/>
                    </a:cubicBezTo>
                    <a:cubicBezTo>
                      <a:pt x="8" y="104"/>
                      <a:pt x="7" y="103"/>
                      <a:pt x="6" y="102"/>
                    </a:cubicBezTo>
                    <a:cubicBezTo>
                      <a:pt x="5" y="101"/>
                      <a:pt x="5" y="100"/>
                      <a:pt x="6" y="98"/>
                    </a:cubicBezTo>
                    <a:cubicBezTo>
                      <a:pt x="22" y="78"/>
                      <a:pt x="22" y="74"/>
                      <a:pt x="22" y="72"/>
                    </a:cubicBezTo>
                    <a:cubicBezTo>
                      <a:pt x="22" y="71"/>
                      <a:pt x="22" y="71"/>
                      <a:pt x="22" y="71"/>
                    </a:cubicBezTo>
                    <a:cubicBezTo>
                      <a:pt x="22" y="53"/>
                      <a:pt x="29" y="36"/>
                      <a:pt x="43" y="24"/>
                    </a:cubicBezTo>
                    <a:cubicBezTo>
                      <a:pt x="56" y="11"/>
                      <a:pt x="73" y="5"/>
                      <a:pt x="91" y="6"/>
                    </a:cubicBezTo>
                    <a:cubicBezTo>
                      <a:pt x="124" y="8"/>
                      <a:pt x="149" y="33"/>
                      <a:pt x="152" y="66"/>
                    </a:cubicBezTo>
                    <a:cubicBezTo>
                      <a:pt x="153" y="79"/>
                      <a:pt x="150" y="91"/>
                      <a:pt x="144" y="103"/>
                    </a:cubicBezTo>
                    <a:cubicBezTo>
                      <a:pt x="138" y="113"/>
                      <a:pt x="128" y="130"/>
                      <a:pt x="128" y="1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1" name="Freeform 6">
                <a:extLst>
                  <a:ext uri="{FF2B5EF4-FFF2-40B4-BE49-F238E27FC236}">
                    <a16:creationId xmlns:a16="http://schemas.microsoft.com/office/drawing/2014/main" id="{50C12A97-775B-C6D2-8A95-ED964EEB2E03}"/>
                  </a:ext>
                </a:extLst>
              </p:cNvPr>
              <p:cNvSpPr>
                <a:spLocks noEditPoints="1"/>
              </p:cNvSpPr>
              <p:nvPr/>
            </p:nvSpPr>
            <p:spPr bwMode="auto">
              <a:xfrm>
                <a:off x="2481179" y="1190346"/>
                <a:ext cx="55562" cy="84138"/>
              </a:xfrm>
              <a:custGeom>
                <a:avLst/>
                <a:gdLst>
                  <a:gd name="T0" fmla="*/ 7 w 14"/>
                  <a:gd name="T1" fmla="*/ 0 h 21"/>
                  <a:gd name="T2" fmla="*/ 2 w 14"/>
                  <a:gd name="T3" fmla="*/ 2 h 21"/>
                  <a:gd name="T4" fmla="*/ 0 w 14"/>
                  <a:gd name="T5" fmla="*/ 10 h 21"/>
                  <a:gd name="T6" fmla="*/ 2 w 14"/>
                  <a:gd name="T7" fmla="*/ 18 h 21"/>
                  <a:gd name="T8" fmla="*/ 7 w 14"/>
                  <a:gd name="T9" fmla="*/ 21 h 21"/>
                  <a:gd name="T10" fmla="*/ 12 w 14"/>
                  <a:gd name="T11" fmla="*/ 19 h 21"/>
                  <a:gd name="T12" fmla="*/ 14 w 14"/>
                  <a:gd name="T13" fmla="*/ 10 h 21"/>
                  <a:gd name="T14" fmla="*/ 12 w 14"/>
                  <a:gd name="T15" fmla="*/ 2 h 21"/>
                  <a:gd name="T16" fmla="*/ 7 w 14"/>
                  <a:gd name="T17" fmla="*/ 0 h 21"/>
                  <a:gd name="T18" fmla="*/ 9 w 14"/>
                  <a:gd name="T19" fmla="*/ 15 h 21"/>
                  <a:gd name="T20" fmla="*/ 8 w 14"/>
                  <a:gd name="T21" fmla="*/ 17 h 21"/>
                  <a:gd name="T22" fmla="*/ 7 w 14"/>
                  <a:gd name="T23" fmla="*/ 17 h 21"/>
                  <a:gd name="T24" fmla="*/ 6 w 14"/>
                  <a:gd name="T25" fmla="*/ 17 h 21"/>
                  <a:gd name="T26" fmla="*/ 5 w 14"/>
                  <a:gd name="T27" fmla="*/ 15 h 21"/>
                  <a:gd name="T28" fmla="*/ 4 w 14"/>
                  <a:gd name="T29" fmla="*/ 10 h 21"/>
                  <a:gd name="T30" fmla="*/ 5 w 14"/>
                  <a:gd name="T31" fmla="*/ 5 h 21"/>
                  <a:gd name="T32" fmla="*/ 6 w 14"/>
                  <a:gd name="T33" fmla="*/ 3 h 21"/>
                  <a:gd name="T34" fmla="*/ 7 w 14"/>
                  <a:gd name="T35" fmla="*/ 3 h 21"/>
                  <a:gd name="T36" fmla="*/ 8 w 14"/>
                  <a:gd name="T37" fmla="*/ 3 h 21"/>
                  <a:gd name="T38" fmla="*/ 9 w 14"/>
                  <a:gd name="T39" fmla="*/ 5 h 21"/>
                  <a:gd name="T40" fmla="*/ 9 w 14"/>
                  <a:gd name="T41" fmla="*/ 10 h 21"/>
                  <a:gd name="T42" fmla="*/ 9 w 14"/>
                  <a:gd name="T4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7" y="0"/>
                    </a:moveTo>
                    <a:cubicBezTo>
                      <a:pt x="5" y="0"/>
                      <a:pt x="3" y="0"/>
                      <a:pt x="2" y="2"/>
                    </a:cubicBezTo>
                    <a:cubicBezTo>
                      <a:pt x="1" y="3"/>
                      <a:pt x="0" y="6"/>
                      <a:pt x="0" y="10"/>
                    </a:cubicBezTo>
                    <a:cubicBezTo>
                      <a:pt x="0" y="14"/>
                      <a:pt x="1" y="17"/>
                      <a:pt x="2" y="18"/>
                    </a:cubicBezTo>
                    <a:cubicBezTo>
                      <a:pt x="3" y="20"/>
                      <a:pt x="5" y="21"/>
                      <a:pt x="7" y="21"/>
                    </a:cubicBezTo>
                    <a:cubicBezTo>
                      <a:pt x="9" y="21"/>
                      <a:pt x="10" y="20"/>
                      <a:pt x="12" y="19"/>
                    </a:cubicBezTo>
                    <a:cubicBezTo>
                      <a:pt x="13" y="17"/>
                      <a:pt x="14" y="14"/>
                      <a:pt x="14" y="10"/>
                    </a:cubicBezTo>
                    <a:cubicBezTo>
                      <a:pt x="14" y="6"/>
                      <a:pt x="13" y="3"/>
                      <a:pt x="12" y="2"/>
                    </a:cubicBezTo>
                    <a:cubicBezTo>
                      <a:pt x="10" y="0"/>
                      <a:pt x="9" y="0"/>
                      <a:pt x="7" y="0"/>
                    </a:cubicBezTo>
                    <a:close/>
                    <a:moveTo>
                      <a:pt x="9" y="15"/>
                    </a:moveTo>
                    <a:cubicBezTo>
                      <a:pt x="9" y="16"/>
                      <a:pt x="9" y="17"/>
                      <a:pt x="8" y="17"/>
                    </a:cubicBezTo>
                    <a:cubicBezTo>
                      <a:pt x="8" y="17"/>
                      <a:pt x="7" y="17"/>
                      <a:pt x="7" y="17"/>
                    </a:cubicBezTo>
                    <a:cubicBezTo>
                      <a:pt x="6" y="17"/>
                      <a:pt x="6" y="17"/>
                      <a:pt x="6" y="17"/>
                    </a:cubicBezTo>
                    <a:cubicBezTo>
                      <a:pt x="5" y="17"/>
                      <a:pt x="5" y="16"/>
                      <a:pt x="5" y="15"/>
                    </a:cubicBezTo>
                    <a:cubicBezTo>
                      <a:pt x="4" y="14"/>
                      <a:pt x="4" y="13"/>
                      <a:pt x="4" y="10"/>
                    </a:cubicBezTo>
                    <a:cubicBezTo>
                      <a:pt x="4" y="8"/>
                      <a:pt x="4" y="6"/>
                      <a:pt x="5" y="5"/>
                    </a:cubicBezTo>
                    <a:cubicBezTo>
                      <a:pt x="5" y="4"/>
                      <a:pt x="5" y="4"/>
                      <a:pt x="6" y="3"/>
                    </a:cubicBezTo>
                    <a:cubicBezTo>
                      <a:pt x="6" y="3"/>
                      <a:pt x="6" y="3"/>
                      <a:pt x="7" y="3"/>
                    </a:cubicBezTo>
                    <a:cubicBezTo>
                      <a:pt x="7" y="3"/>
                      <a:pt x="8" y="3"/>
                      <a:pt x="8" y="3"/>
                    </a:cubicBezTo>
                    <a:cubicBezTo>
                      <a:pt x="9" y="4"/>
                      <a:pt x="9" y="4"/>
                      <a:pt x="9" y="5"/>
                    </a:cubicBezTo>
                    <a:cubicBezTo>
                      <a:pt x="9" y="6"/>
                      <a:pt x="9" y="8"/>
                      <a:pt x="9" y="10"/>
                    </a:cubicBezTo>
                    <a:cubicBezTo>
                      <a:pt x="9" y="13"/>
                      <a:pt x="9" y="14"/>
                      <a:pt x="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2" name="Freeform 7">
                <a:extLst>
                  <a:ext uri="{FF2B5EF4-FFF2-40B4-BE49-F238E27FC236}">
                    <a16:creationId xmlns:a16="http://schemas.microsoft.com/office/drawing/2014/main" id="{9D6F6393-492A-31A3-4AE2-5227EB04285B}"/>
                  </a:ext>
                </a:extLst>
              </p:cNvPr>
              <p:cNvSpPr>
                <a:spLocks/>
              </p:cNvSpPr>
              <p:nvPr/>
            </p:nvSpPr>
            <p:spPr bwMode="auto">
              <a:xfrm>
                <a:off x="2587606" y="1190346"/>
                <a:ext cx="36513" cy="79374"/>
              </a:xfrm>
              <a:custGeom>
                <a:avLst/>
                <a:gdLst>
                  <a:gd name="T0" fmla="*/ 3 w 9"/>
                  <a:gd name="T1" fmla="*/ 3 h 20"/>
                  <a:gd name="T2" fmla="*/ 0 w 9"/>
                  <a:gd name="T3" fmla="*/ 5 h 20"/>
                  <a:gd name="T4" fmla="*/ 0 w 9"/>
                  <a:gd name="T5" fmla="*/ 8 h 20"/>
                  <a:gd name="T6" fmla="*/ 5 w 9"/>
                  <a:gd name="T7" fmla="*/ 5 h 20"/>
                  <a:gd name="T8" fmla="*/ 5 w 9"/>
                  <a:gd name="T9" fmla="*/ 20 h 20"/>
                  <a:gd name="T10" fmla="*/ 9 w 9"/>
                  <a:gd name="T11" fmla="*/ 20 h 20"/>
                  <a:gd name="T12" fmla="*/ 9 w 9"/>
                  <a:gd name="T13" fmla="*/ 0 h 20"/>
                  <a:gd name="T14" fmla="*/ 6 w 9"/>
                  <a:gd name="T15" fmla="*/ 0 h 20"/>
                  <a:gd name="T16" fmla="*/ 3 w 9"/>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0">
                    <a:moveTo>
                      <a:pt x="3" y="3"/>
                    </a:moveTo>
                    <a:cubicBezTo>
                      <a:pt x="2" y="4"/>
                      <a:pt x="1" y="4"/>
                      <a:pt x="0" y="5"/>
                    </a:cubicBezTo>
                    <a:cubicBezTo>
                      <a:pt x="0" y="8"/>
                      <a:pt x="0" y="8"/>
                      <a:pt x="0" y="8"/>
                    </a:cubicBezTo>
                    <a:cubicBezTo>
                      <a:pt x="2" y="8"/>
                      <a:pt x="3" y="7"/>
                      <a:pt x="5" y="5"/>
                    </a:cubicBezTo>
                    <a:cubicBezTo>
                      <a:pt x="5" y="20"/>
                      <a:pt x="5" y="20"/>
                      <a:pt x="5" y="20"/>
                    </a:cubicBezTo>
                    <a:cubicBezTo>
                      <a:pt x="9" y="20"/>
                      <a:pt x="9" y="20"/>
                      <a:pt x="9" y="20"/>
                    </a:cubicBezTo>
                    <a:cubicBezTo>
                      <a:pt x="9" y="0"/>
                      <a:pt x="9" y="0"/>
                      <a:pt x="9" y="0"/>
                    </a:cubicBezTo>
                    <a:cubicBezTo>
                      <a:pt x="6" y="0"/>
                      <a:pt x="6" y="0"/>
                      <a:pt x="6" y="0"/>
                    </a:cubicBezTo>
                    <a:cubicBezTo>
                      <a:pt x="5" y="1"/>
                      <a:pt x="4" y="2"/>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3" name="Freeform 8">
                <a:extLst>
                  <a:ext uri="{FF2B5EF4-FFF2-40B4-BE49-F238E27FC236}">
                    <a16:creationId xmlns:a16="http://schemas.microsoft.com/office/drawing/2014/main" id="{D4B03747-4569-DF5C-181D-C4ACDC46E938}"/>
                  </a:ext>
                </a:extLst>
              </p:cNvPr>
              <p:cNvSpPr>
                <a:spLocks noEditPoints="1"/>
              </p:cNvSpPr>
              <p:nvPr/>
            </p:nvSpPr>
            <p:spPr bwMode="auto">
              <a:xfrm>
                <a:off x="2536120" y="1088745"/>
                <a:ext cx="55562" cy="82549"/>
              </a:xfrm>
              <a:custGeom>
                <a:avLst/>
                <a:gdLst>
                  <a:gd name="T0" fmla="*/ 7 w 14"/>
                  <a:gd name="T1" fmla="*/ 0 h 21"/>
                  <a:gd name="T2" fmla="*/ 2 w 14"/>
                  <a:gd name="T3" fmla="*/ 2 h 21"/>
                  <a:gd name="T4" fmla="*/ 0 w 14"/>
                  <a:gd name="T5" fmla="*/ 10 h 21"/>
                  <a:gd name="T6" fmla="*/ 2 w 14"/>
                  <a:gd name="T7" fmla="*/ 19 h 21"/>
                  <a:gd name="T8" fmla="*/ 7 w 14"/>
                  <a:gd name="T9" fmla="*/ 21 h 21"/>
                  <a:gd name="T10" fmla="*/ 12 w 14"/>
                  <a:gd name="T11" fmla="*/ 19 h 21"/>
                  <a:gd name="T12" fmla="*/ 14 w 14"/>
                  <a:gd name="T13" fmla="*/ 10 h 21"/>
                  <a:gd name="T14" fmla="*/ 12 w 14"/>
                  <a:gd name="T15" fmla="*/ 2 h 21"/>
                  <a:gd name="T16" fmla="*/ 7 w 14"/>
                  <a:gd name="T17" fmla="*/ 0 h 21"/>
                  <a:gd name="T18" fmla="*/ 9 w 14"/>
                  <a:gd name="T19" fmla="*/ 16 h 21"/>
                  <a:gd name="T20" fmla="*/ 8 w 14"/>
                  <a:gd name="T21" fmla="*/ 17 h 21"/>
                  <a:gd name="T22" fmla="*/ 7 w 14"/>
                  <a:gd name="T23" fmla="*/ 18 h 21"/>
                  <a:gd name="T24" fmla="*/ 6 w 14"/>
                  <a:gd name="T25" fmla="*/ 17 h 21"/>
                  <a:gd name="T26" fmla="*/ 5 w 14"/>
                  <a:gd name="T27" fmla="*/ 15 h 21"/>
                  <a:gd name="T28" fmla="*/ 5 w 14"/>
                  <a:gd name="T29" fmla="*/ 10 h 21"/>
                  <a:gd name="T30" fmla="*/ 5 w 14"/>
                  <a:gd name="T31" fmla="*/ 5 h 21"/>
                  <a:gd name="T32" fmla="*/ 6 w 14"/>
                  <a:gd name="T33" fmla="*/ 4 h 21"/>
                  <a:gd name="T34" fmla="*/ 7 w 14"/>
                  <a:gd name="T35" fmla="*/ 3 h 21"/>
                  <a:gd name="T36" fmla="*/ 8 w 14"/>
                  <a:gd name="T37" fmla="*/ 4 h 21"/>
                  <a:gd name="T38" fmla="*/ 9 w 14"/>
                  <a:gd name="T39" fmla="*/ 6 h 21"/>
                  <a:gd name="T40" fmla="*/ 10 w 14"/>
                  <a:gd name="T41" fmla="*/ 10 h 21"/>
                  <a:gd name="T42" fmla="*/ 9 w 14"/>
                  <a:gd name="T43"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7" y="0"/>
                    </a:moveTo>
                    <a:cubicBezTo>
                      <a:pt x="5" y="0"/>
                      <a:pt x="4" y="1"/>
                      <a:pt x="2" y="2"/>
                    </a:cubicBezTo>
                    <a:cubicBezTo>
                      <a:pt x="1" y="4"/>
                      <a:pt x="0" y="7"/>
                      <a:pt x="0" y="10"/>
                    </a:cubicBezTo>
                    <a:cubicBezTo>
                      <a:pt x="0" y="14"/>
                      <a:pt x="1" y="17"/>
                      <a:pt x="2" y="19"/>
                    </a:cubicBezTo>
                    <a:cubicBezTo>
                      <a:pt x="4" y="20"/>
                      <a:pt x="5" y="21"/>
                      <a:pt x="7" y="21"/>
                    </a:cubicBezTo>
                    <a:cubicBezTo>
                      <a:pt x="9" y="21"/>
                      <a:pt x="11" y="20"/>
                      <a:pt x="12" y="19"/>
                    </a:cubicBezTo>
                    <a:cubicBezTo>
                      <a:pt x="13" y="17"/>
                      <a:pt x="14" y="14"/>
                      <a:pt x="14" y="10"/>
                    </a:cubicBezTo>
                    <a:cubicBezTo>
                      <a:pt x="14" y="7"/>
                      <a:pt x="13" y="4"/>
                      <a:pt x="12" y="2"/>
                    </a:cubicBezTo>
                    <a:cubicBezTo>
                      <a:pt x="11" y="1"/>
                      <a:pt x="9" y="0"/>
                      <a:pt x="7" y="0"/>
                    </a:cubicBezTo>
                    <a:close/>
                    <a:moveTo>
                      <a:pt x="9" y="16"/>
                    </a:moveTo>
                    <a:cubicBezTo>
                      <a:pt x="9" y="16"/>
                      <a:pt x="9" y="17"/>
                      <a:pt x="8" y="17"/>
                    </a:cubicBezTo>
                    <a:cubicBezTo>
                      <a:pt x="8" y="18"/>
                      <a:pt x="8" y="18"/>
                      <a:pt x="7" y="18"/>
                    </a:cubicBezTo>
                    <a:cubicBezTo>
                      <a:pt x="7" y="18"/>
                      <a:pt x="6" y="18"/>
                      <a:pt x="6" y="17"/>
                    </a:cubicBezTo>
                    <a:cubicBezTo>
                      <a:pt x="6" y="17"/>
                      <a:pt x="5" y="16"/>
                      <a:pt x="5" y="15"/>
                    </a:cubicBezTo>
                    <a:cubicBezTo>
                      <a:pt x="5" y="15"/>
                      <a:pt x="5" y="13"/>
                      <a:pt x="5" y="10"/>
                    </a:cubicBezTo>
                    <a:cubicBezTo>
                      <a:pt x="5" y="8"/>
                      <a:pt x="5" y="6"/>
                      <a:pt x="5" y="5"/>
                    </a:cubicBezTo>
                    <a:cubicBezTo>
                      <a:pt x="5" y="5"/>
                      <a:pt x="6" y="4"/>
                      <a:pt x="6" y="4"/>
                    </a:cubicBezTo>
                    <a:cubicBezTo>
                      <a:pt x="6" y="3"/>
                      <a:pt x="7" y="3"/>
                      <a:pt x="7" y="3"/>
                    </a:cubicBezTo>
                    <a:cubicBezTo>
                      <a:pt x="8" y="3"/>
                      <a:pt x="8" y="3"/>
                      <a:pt x="8" y="4"/>
                    </a:cubicBezTo>
                    <a:cubicBezTo>
                      <a:pt x="9" y="4"/>
                      <a:pt x="9" y="5"/>
                      <a:pt x="9" y="6"/>
                    </a:cubicBezTo>
                    <a:cubicBezTo>
                      <a:pt x="10" y="6"/>
                      <a:pt x="10" y="8"/>
                      <a:pt x="10" y="10"/>
                    </a:cubicBezTo>
                    <a:cubicBezTo>
                      <a:pt x="10" y="13"/>
                      <a:pt x="10" y="15"/>
                      <a:pt x="9"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4" name="Freeform 9">
                <a:extLst>
                  <a:ext uri="{FF2B5EF4-FFF2-40B4-BE49-F238E27FC236}">
                    <a16:creationId xmlns:a16="http://schemas.microsoft.com/office/drawing/2014/main" id="{732ACDC5-10A6-7B73-6206-C155BE78ECB1}"/>
                  </a:ext>
                </a:extLst>
              </p:cNvPr>
              <p:cNvSpPr>
                <a:spLocks/>
              </p:cNvSpPr>
              <p:nvPr/>
            </p:nvSpPr>
            <p:spPr bwMode="auto">
              <a:xfrm>
                <a:off x="2544057" y="1190346"/>
                <a:ext cx="34924" cy="79374"/>
              </a:xfrm>
              <a:custGeom>
                <a:avLst/>
                <a:gdLst>
                  <a:gd name="T0" fmla="*/ 4 w 9"/>
                  <a:gd name="T1" fmla="*/ 3 h 20"/>
                  <a:gd name="T2" fmla="*/ 0 w 9"/>
                  <a:gd name="T3" fmla="*/ 5 h 20"/>
                  <a:gd name="T4" fmla="*/ 0 w 9"/>
                  <a:gd name="T5" fmla="*/ 8 h 20"/>
                  <a:gd name="T6" fmla="*/ 5 w 9"/>
                  <a:gd name="T7" fmla="*/ 5 h 20"/>
                  <a:gd name="T8" fmla="*/ 5 w 9"/>
                  <a:gd name="T9" fmla="*/ 20 h 20"/>
                  <a:gd name="T10" fmla="*/ 9 w 9"/>
                  <a:gd name="T11" fmla="*/ 20 h 20"/>
                  <a:gd name="T12" fmla="*/ 9 w 9"/>
                  <a:gd name="T13" fmla="*/ 0 h 20"/>
                  <a:gd name="T14" fmla="*/ 6 w 9"/>
                  <a:gd name="T15" fmla="*/ 0 h 20"/>
                  <a:gd name="T16" fmla="*/ 4 w 9"/>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0">
                    <a:moveTo>
                      <a:pt x="4" y="3"/>
                    </a:moveTo>
                    <a:cubicBezTo>
                      <a:pt x="2" y="4"/>
                      <a:pt x="1" y="4"/>
                      <a:pt x="0" y="5"/>
                    </a:cubicBezTo>
                    <a:cubicBezTo>
                      <a:pt x="0" y="8"/>
                      <a:pt x="0" y="8"/>
                      <a:pt x="0" y="8"/>
                    </a:cubicBezTo>
                    <a:cubicBezTo>
                      <a:pt x="2" y="8"/>
                      <a:pt x="4" y="7"/>
                      <a:pt x="5" y="5"/>
                    </a:cubicBezTo>
                    <a:cubicBezTo>
                      <a:pt x="5" y="20"/>
                      <a:pt x="5" y="20"/>
                      <a:pt x="5" y="20"/>
                    </a:cubicBezTo>
                    <a:cubicBezTo>
                      <a:pt x="9" y="20"/>
                      <a:pt x="9" y="20"/>
                      <a:pt x="9" y="20"/>
                    </a:cubicBezTo>
                    <a:cubicBezTo>
                      <a:pt x="9" y="0"/>
                      <a:pt x="9" y="0"/>
                      <a:pt x="9" y="0"/>
                    </a:cubicBezTo>
                    <a:cubicBezTo>
                      <a:pt x="6" y="0"/>
                      <a:pt x="6" y="0"/>
                      <a:pt x="6" y="0"/>
                    </a:cubicBezTo>
                    <a:cubicBezTo>
                      <a:pt x="6" y="1"/>
                      <a:pt x="5" y="2"/>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5" name="Freeform 10">
                <a:extLst>
                  <a:ext uri="{FF2B5EF4-FFF2-40B4-BE49-F238E27FC236}">
                    <a16:creationId xmlns:a16="http://schemas.microsoft.com/office/drawing/2014/main" id="{21D0300E-04F2-70E2-DBA9-2BB5C4AB1A80}"/>
                  </a:ext>
                </a:extLst>
              </p:cNvPr>
              <p:cNvSpPr>
                <a:spLocks/>
              </p:cNvSpPr>
              <p:nvPr/>
            </p:nvSpPr>
            <p:spPr bwMode="auto">
              <a:xfrm>
                <a:off x="2636883" y="981762"/>
                <a:ext cx="34924" cy="82549"/>
              </a:xfrm>
              <a:custGeom>
                <a:avLst/>
                <a:gdLst>
                  <a:gd name="T0" fmla="*/ 5 w 9"/>
                  <a:gd name="T1" fmla="*/ 21 h 21"/>
                  <a:gd name="T2" fmla="*/ 9 w 9"/>
                  <a:gd name="T3" fmla="*/ 21 h 21"/>
                  <a:gd name="T4" fmla="*/ 9 w 9"/>
                  <a:gd name="T5" fmla="*/ 0 h 21"/>
                  <a:gd name="T6" fmla="*/ 5 w 9"/>
                  <a:gd name="T7" fmla="*/ 0 h 21"/>
                  <a:gd name="T8" fmla="*/ 3 w 9"/>
                  <a:gd name="T9" fmla="*/ 4 h 21"/>
                  <a:gd name="T10" fmla="*/ 0 w 9"/>
                  <a:gd name="T11" fmla="*/ 6 h 21"/>
                  <a:gd name="T12" fmla="*/ 0 w 9"/>
                  <a:gd name="T13" fmla="*/ 9 h 21"/>
                  <a:gd name="T14" fmla="*/ 5 w 9"/>
                  <a:gd name="T15" fmla="*/ 6 h 21"/>
                  <a:gd name="T16" fmla="*/ 5 w 9"/>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5" y="21"/>
                    </a:moveTo>
                    <a:cubicBezTo>
                      <a:pt x="9" y="21"/>
                      <a:pt x="9" y="21"/>
                      <a:pt x="9" y="21"/>
                    </a:cubicBezTo>
                    <a:cubicBezTo>
                      <a:pt x="9" y="0"/>
                      <a:pt x="9" y="0"/>
                      <a:pt x="9" y="0"/>
                    </a:cubicBezTo>
                    <a:cubicBezTo>
                      <a:pt x="5" y="0"/>
                      <a:pt x="5" y="0"/>
                      <a:pt x="5" y="0"/>
                    </a:cubicBezTo>
                    <a:cubicBezTo>
                      <a:pt x="5" y="2"/>
                      <a:pt x="4" y="3"/>
                      <a:pt x="3" y="4"/>
                    </a:cubicBezTo>
                    <a:cubicBezTo>
                      <a:pt x="2" y="5"/>
                      <a:pt x="1" y="5"/>
                      <a:pt x="0" y="6"/>
                    </a:cubicBezTo>
                    <a:cubicBezTo>
                      <a:pt x="0" y="9"/>
                      <a:pt x="0" y="9"/>
                      <a:pt x="0" y="9"/>
                    </a:cubicBezTo>
                    <a:cubicBezTo>
                      <a:pt x="2" y="8"/>
                      <a:pt x="3" y="7"/>
                      <a:pt x="5" y="6"/>
                    </a:cubicBezTo>
                    <a:lnTo>
                      <a:pt x="5"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6" name="Freeform 11">
                <a:extLst>
                  <a:ext uri="{FF2B5EF4-FFF2-40B4-BE49-F238E27FC236}">
                    <a16:creationId xmlns:a16="http://schemas.microsoft.com/office/drawing/2014/main" id="{AFAD753C-E0B0-04F1-F54B-D5D58E4FCF02}"/>
                  </a:ext>
                </a:extLst>
              </p:cNvPr>
              <p:cNvSpPr>
                <a:spLocks/>
              </p:cNvSpPr>
              <p:nvPr/>
            </p:nvSpPr>
            <p:spPr bwMode="auto">
              <a:xfrm>
                <a:off x="2477382" y="1088747"/>
                <a:ext cx="39688" cy="82549"/>
              </a:xfrm>
              <a:custGeom>
                <a:avLst/>
                <a:gdLst>
                  <a:gd name="T0" fmla="*/ 10 w 10"/>
                  <a:gd name="T1" fmla="*/ 21 h 21"/>
                  <a:gd name="T2" fmla="*/ 10 w 10"/>
                  <a:gd name="T3" fmla="*/ 0 h 21"/>
                  <a:gd name="T4" fmla="*/ 6 w 10"/>
                  <a:gd name="T5" fmla="*/ 0 h 21"/>
                  <a:gd name="T6" fmla="*/ 4 w 10"/>
                  <a:gd name="T7" fmla="*/ 3 h 21"/>
                  <a:gd name="T8" fmla="*/ 0 w 10"/>
                  <a:gd name="T9" fmla="*/ 5 h 21"/>
                  <a:gd name="T10" fmla="*/ 0 w 10"/>
                  <a:gd name="T11" fmla="*/ 9 h 21"/>
                  <a:gd name="T12" fmla="*/ 6 w 10"/>
                  <a:gd name="T13" fmla="*/ 6 h 21"/>
                  <a:gd name="T14" fmla="*/ 6 w 10"/>
                  <a:gd name="T15" fmla="*/ 21 h 21"/>
                  <a:gd name="T16" fmla="*/ 10 w 10"/>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1">
                    <a:moveTo>
                      <a:pt x="10" y="21"/>
                    </a:moveTo>
                    <a:cubicBezTo>
                      <a:pt x="10" y="0"/>
                      <a:pt x="10" y="0"/>
                      <a:pt x="10" y="0"/>
                    </a:cubicBezTo>
                    <a:cubicBezTo>
                      <a:pt x="6" y="0"/>
                      <a:pt x="6" y="0"/>
                      <a:pt x="6" y="0"/>
                    </a:cubicBezTo>
                    <a:cubicBezTo>
                      <a:pt x="6" y="1"/>
                      <a:pt x="5" y="2"/>
                      <a:pt x="4" y="3"/>
                    </a:cubicBezTo>
                    <a:cubicBezTo>
                      <a:pt x="3" y="4"/>
                      <a:pt x="2" y="5"/>
                      <a:pt x="0" y="5"/>
                    </a:cubicBezTo>
                    <a:cubicBezTo>
                      <a:pt x="0" y="9"/>
                      <a:pt x="0" y="9"/>
                      <a:pt x="0" y="9"/>
                    </a:cubicBezTo>
                    <a:cubicBezTo>
                      <a:pt x="2" y="8"/>
                      <a:pt x="4" y="7"/>
                      <a:pt x="6" y="6"/>
                    </a:cubicBezTo>
                    <a:cubicBezTo>
                      <a:pt x="6" y="21"/>
                      <a:pt x="6" y="21"/>
                      <a:pt x="6" y="21"/>
                    </a:cubicBezTo>
                    <a:lnTo>
                      <a:pt x="10"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7" name="Freeform 12">
                <a:extLst>
                  <a:ext uri="{FF2B5EF4-FFF2-40B4-BE49-F238E27FC236}">
                    <a16:creationId xmlns:a16="http://schemas.microsoft.com/office/drawing/2014/main" id="{45D7EA8C-E7D3-B938-E2A9-F2957211BB07}"/>
                  </a:ext>
                </a:extLst>
              </p:cNvPr>
              <p:cNvSpPr>
                <a:spLocks/>
              </p:cNvSpPr>
              <p:nvPr/>
            </p:nvSpPr>
            <p:spPr bwMode="auto">
              <a:xfrm>
                <a:off x="2532665" y="985560"/>
                <a:ext cx="34924" cy="82549"/>
              </a:xfrm>
              <a:custGeom>
                <a:avLst/>
                <a:gdLst>
                  <a:gd name="T0" fmla="*/ 5 w 9"/>
                  <a:gd name="T1" fmla="*/ 21 h 21"/>
                  <a:gd name="T2" fmla="*/ 9 w 9"/>
                  <a:gd name="T3" fmla="*/ 21 h 21"/>
                  <a:gd name="T4" fmla="*/ 9 w 9"/>
                  <a:gd name="T5" fmla="*/ 0 h 21"/>
                  <a:gd name="T6" fmla="*/ 5 w 9"/>
                  <a:gd name="T7" fmla="*/ 0 h 21"/>
                  <a:gd name="T8" fmla="*/ 3 w 9"/>
                  <a:gd name="T9" fmla="*/ 4 h 21"/>
                  <a:gd name="T10" fmla="*/ 0 w 9"/>
                  <a:gd name="T11" fmla="*/ 6 h 21"/>
                  <a:gd name="T12" fmla="*/ 0 w 9"/>
                  <a:gd name="T13" fmla="*/ 9 h 21"/>
                  <a:gd name="T14" fmla="*/ 5 w 9"/>
                  <a:gd name="T15" fmla="*/ 6 h 21"/>
                  <a:gd name="T16" fmla="*/ 5 w 9"/>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5" y="21"/>
                    </a:moveTo>
                    <a:cubicBezTo>
                      <a:pt x="9" y="21"/>
                      <a:pt x="9" y="21"/>
                      <a:pt x="9" y="21"/>
                    </a:cubicBezTo>
                    <a:cubicBezTo>
                      <a:pt x="9" y="0"/>
                      <a:pt x="9" y="0"/>
                      <a:pt x="9" y="0"/>
                    </a:cubicBezTo>
                    <a:cubicBezTo>
                      <a:pt x="5" y="0"/>
                      <a:pt x="5" y="0"/>
                      <a:pt x="5" y="0"/>
                    </a:cubicBezTo>
                    <a:cubicBezTo>
                      <a:pt x="5" y="2"/>
                      <a:pt x="4" y="3"/>
                      <a:pt x="3" y="4"/>
                    </a:cubicBezTo>
                    <a:cubicBezTo>
                      <a:pt x="2" y="5"/>
                      <a:pt x="1" y="5"/>
                      <a:pt x="0" y="6"/>
                    </a:cubicBezTo>
                    <a:cubicBezTo>
                      <a:pt x="0" y="9"/>
                      <a:pt x="0" y="9"/>
                      <a:pt x="0" y="9"/>
                    </a:cubicBezTo>
                    <a:cubicBezTo>
                      <a:pt x="1" y="8"/>
                      <a:pt x="3" y="7"/>
                      <a:pt x="5" y="6"/>
                    </a:cubicBezTo>
                    <a:lnTo>
                      <a:pt x="5"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8" name="Freeform 13">
                <a:extLst>
                  <a:ext uri="{FF2B5EF4-FFF2-40B4-BE49-F238E27FC236}">
                    <a16:creationId xmlns:a16="http://schemas.microsoft.com/office/drawing/2014/main" id="{5031A0FE-C389-F61A-6D63-26E9417D7801}"/>
                  </a:ext>
                </a:extLst>
              </p:cNvPr>
              <p:cNvSpPr>
                <a:spLocks noEditPoints="1"/>
              </p:cNvSpPr>
              <p:nvPr/>
            </p:nvSpPr>
            <p:spPr bwMode="auto">
              <a:xfrm>
                <a:off x="2472620" y="985560"/>
                <a:ext cx="55562" cy="82549"/>
              </a:xfrm>
              <a:custGeom>
                <a:avLst/>
                <a:gdLst>
                  <a:gd name="T0" fmla="*/ 7 w 14"/>
                  <a:gd name="T1" fmla="*/ 21 h 21"/>
                  <a:gd name="T2" fmla="*/ 12 w 14"/>
                  <a:gd name="T3" fmla="*/ 19 h 21"/>
                  <a:gd name="T4" fmla="*/ 14 w 14"/>
                  <a:gd name="T5" fmla="*/ 11 h 21"/>
                  <a:gd name="T6" fmla="*/ 12 w 14"/>
                  <a:gd name="T7" fmla="*/ 2 h 21"/>
                  <a:gd name="T8" fmla="*/ 7 w 14"/>
                  <a:gd name="T9" fmla="*/ 0 h 21"/>
                  <a:gd name="T10" fmla="*/ 2 w 14"/>
                  <a:gd name="T11" fmla="*/ 2 h 21"/>
                  <a:gd name="T12" fmla="*/ 0 w 14"/>
                  <a:gd name="T13" fmla="*/ 11 h 21"/>
                  <a:gd name="T14" fmla="*/ 2 w 14"/>
                  <a:gd name="T15" fmla="*/ 19 h 21"/>
                  <a:gd name="T16" fmla="*/ 7 w 14"/>
                  <a:gd name="T17" fmla="*/ 21 h 21"/>
                  <a:gd name="T18" fmla="*/ 5 w 14"/>
                  <a:gd name="T19" fmla="*/ 6 h 21"/>
                  <a:gd name="T20" fmla="*/ 6 w 14"/>
                  <a:gd name="T21" fmla="*/ 4 h 21"/>
                  <a:gd name="T22" fmla="*/ 7 w 14"/>
                  <a:gd name="T23" fmla="*/ 4 h 21"/>
                  <a:gd name="T24" fmla="*/ 8 w 14"/>
                  <a:gd name="T25" fmla="*/ 4 h 21"/>
                  <a:gd name="T26" fmla="*/ 9 w 14"/>
                  <a:gd name="T27" fmla="*/ 6 h 21"/>
                  <a:gd name="T28" fmla="*/ 10 w 14"/>
                  <a:gd name="T29" fmla="*/ 11 h 21"/>
                  <a:gd name="T30" fmla="*/ 9 w 14"/>
                  <a:gd name="T31" fmla="*/ 16 h 21"/>
                  <a:gd name="T32" fmla="*/ 8 w 14"/>
                  <a:gd name="T33" fmla="*/ 18 h 21"/>
                  <a:gd name="T34" fmla="*/ 7 w 14"/>
                  <a:gd name="T35" fmla="*/ 18 h 21"/>
                  <a:gd name="T36" fmla="*/ 6 w 14"/>
                  <a:gd name="T37" fmla="*/ 18 h 21"/>
                  <a:gd name="T38" fmla="*/ 5 w 14"/>
                  <a:gd name="T39" fmla="*/ 16 h 21"/>
                  <a:gd name="T40" fmla="*/ 5 w 14"/>
                  <a:gd name="T41" fmla="*/ 11 h 21"/>
                  <a:gd name="T42" fmla="*/ 5 w 14"/>
                  <a:gd name="T43" fmla="*/ 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7" y="21"/>
                    </a:moveTo>
                    <a:cubicBezTo>
                      <a:pt x="9" y="21"/>
                      <a:pt x="11" y="21"/>
                      <a:pt x="12" y="19"/>
                    </a:cubicBezTo>
                    <a:cubicBezTo>
                      <a:pt x="13" y="18"/>
                      <a:pt x="14" y="15"/>
                      <a:pt x="14" y="11"/>
                    </a:cubicBezTo>
                    <a:cubicBezTo>
                      <a:pt x="14" y="7"/>
                      <a:pt x="13" y="4"/>
                      <a:pt x="12" y="2"/>
                    </a:cubicBezTo>
                    <a:cubicBezTo>
                      <a:pt x="11" y="1"/>
                      <a:pt x="9" y="0"/>
                      <a:pt x="7" y="0"/>
                    </a:cubicBezTo>
                    <a:cubicBezTo>
                      <a:pt x="5" y="0"/>
                      <a:pt x="4" y="1"/>
                      <a:pt x="2" y="2"/>
                    </a:cubicBezTo>
                    <a:cubicBezTo>
                      <a:pt x="1" y="4"/>
                      <a:pt x="0" y="7"/>
                      <a:pt x="0" y="11"/>
                    </a:cubicBezTo>
                    <a:cubicBezTo>
                      <a:pt x="0" y="15"/>
                      <a:pt x="1" y="18"/>
                      <a:pt x="2" y="19"/>
                    </a:cubicBezTo>
                    <a:cubicBezTo>
                      <a:pt x="3" y="21"/>
                      <a:pt x="5" y="21"/>
                      <a:pt x="7" y="21"/>
                    </a:cubicBezTo>
                    <a:close/>
                    <a:moveTo>
                      <a:pt x="5" y="6"/>
                    </a:moveTo>
                    <a:cubicBezTo>
                      <a:pt x="5" y="5"/>
                      <a:pt x="5" y="4"/>
                      <a:pt x="6" y="4"/>
                    </a:cubicBezTo>
                    <a:cubicBezTo>
                      <a:pt x="6" y="4"/>
                      <a:pt x="7" y="4"/>
                      <a:pt x="7" y="4"/>
                    </a:cubicBezTo>
                    <a:cubicBezTo>
                      <a:pt x="8" y="4"/>
                      <a:pt x="8" y="4"/>
                      <a:pt x="8" y="4"/>
                    </a:cubicBezTo>
                    <a:cubicBezTo>
                      <a:pt x="9" y="4"/>
                      <a:pt x="9" y="5"/>
                      <a:pt x="9" y="6"/>
                    </a:cubicBezTo>
                    <a:cubicBezTo>
                      <a:pt x="10" y="7"/>
                      <a:pt x="10" y="8"/>
                      <a:pt x="10" y="11"/>
                    </a:cubicBezTo>
                    <a:cubicBezTo>
                      <a:pt x="10" y="13"/>
                      <a:pt x="10" y="15"/>
                      <a:pt x="9" y="16"/>
                    </a:cubicBezTo>
                    <a:cubicBezTo>
                      <a:pt x="9" y="17"/>
                      <a:pt x="9" y="17"/>
                      <a:pt x="8" y="18"/>
                    </a:cubicBezTo>
                    <a:cubicBezTo>
                      <a:pt x="8" y="18"/>
                      <a:pt x="8" y="18"/>
                      <a:pt x="7" y="18"/>
                    </a:cubicBezTo>
                    <a:cubicBezTo>
                      <a:pt x="7" y="18"/>
                      <a:pt x="6" y="18"/>
                      <a:pt x="6" y="18"/>
                    </a:cubicBezTo>
                    <a:cubicBezTo>
                      <a:pt x="5" y="17"/>
                      <a:pt x="5" y="17"/>
                      <a:pt x="5" y="16"/>
                    </a:cubicBezTo>
                    <a:cubicBezTo>
                      <a:pt x="5" y="15"/>
                      <a:pt x="5" y="13"/>
                      <a:pt x="5" y="11"/>
                    </a:cubicBezTo>
                    <a:cubicBezTo>
                      <a:pt x="5" y="8"/>
                      <a:pt x="5" y="7"/>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9" name="Freeform 14">
                <a:extLst>
                  <a:ext uri="{FF2B5EF4-FFF2-40B4-BE49-F238E27FC236}">
                    <a16:creationId xmlns:a16="http://schemas.microsoft.com/office/drawing/2014/main" id="{7862C66F-7404-F8D7-877F-51C68F3DFF47}"/>
                  </a:ext>
                </a:extLst>
              </p:cNvPr>
              <p:cNvSpPr>
                <a:spLocks noEditPoints="1"/>
              </p:cNvSpPr>
              <p:nvPr/>
            </p:nvSpPr>
            <p:spPr bwMode="auto">
              <a:xfrm>
                <a:off x="2640336" y="1190346"/>
                <a:ext cx="50800" cy="84138"/>
              </a:xfrm>
              <a:custGeom>
                <a:avLst/>
                <a:gdLst>
                  <a:gd name="T0" fmla="*/ 6 w 13"/>
                  <a:gd name="T1" fmla="*/ 0 h 21"/>
                  <a:gd name="T2" fmla="*/ 2 w 13"/>
                  <a:gd name="T3" fmla="*/ 2 h 21"/>
                  <a:gd name="T4" fmla="*/ 0 w 13"/>
                  <a:gd name="T5" fmla="*/ 10 h 21"/>
                  <a:gd name="T6" fmla="*/ 2 w 13"/>
                  <a:gd name="T7" fmla="*/ 18 h 21"/>
                  <a:gd name="T8" fmla="*/ 6 w 13"/>
                  <a:gd name="T9" fmla="*/ 21 h 21"/>
                  <a:gd name="T10" fmla="*/ 11 w 13"/>
                  <a:gd name="T11" fmla="*/ 19 h 21"/>
                  <a:gd name="T12" fmla="*/ 13 w 13"/>
                  <a:gd name="T13" fmla="*/ 10 h 21"/>
                  <a:gd name="T14" fmla="*/ 11 w 13"/>
                  <a:gd name="T15" fmla="*/ 2 h 21"/>
                  <a:gd name="T16" fmla="*/ 6 w 13"/>
                  <a:gd name="T17" fmla="*/ 0 h 21"/>
                  <a:gd name="T18" fmla="*/ 9 w 13"/>
                  <a:gd name="T19" fmla="*/ 15 h 21"/>
                  <a:gd name="T20" fmla="*/ 8 w 13"/>
                  <a:gd name="T21" fmla="*/ 17 h 21"/>
                  <a:gd name="T22" fmla="*/ 6 w 13"/>
                  <a:gd name="T23" fmla="*/ 17 h 21"/>
                  <a:gd name="T24" fmla="*/ 5 w 13"/>
                  <a:gd name="T25" fmla="*/ 17 h 21"/>
                  <a:gd name="T26" fmla="*/ 4 w 13"/>
                  <a:gd name="T27" fmla="*/ 15 h 21"/>
                  <a:gd name="T28" fmla="*/ 4 w 13"/>
                  <a:gd name="T29" fmla="*/ 10 h 21"/>
                  <a:gd name="T30" fmla="*/ 4 w 13"/>
                  <a:gd name="T31" fmla="*/ 5 h 21"/>
                  <a:gd name="T32" fmla="*/ 5 w 13"/>
                  <a:gd name="T33" fmla="*/ 3 h 21"/>
                  <a:gd name="T34" fmla="*/ 6 w 13"/>
                  <a:gd name="T35" fmla="*/ 3 h 21"/>
                  <a:gd name="T36" fmla="*/ 8 w 13"/>
                  <a:gd name="T37" fmla="*/ 3 h 21"/>
                  <a:gd name="T38" fmla="*/ 9 w 13"/>
                  <a:gd name="T39" fmla="*/ 5 h 21"/>
                  <a:gd name="T40" fmla="*/ 9 w 13"/>
                  <a:gd name="T41" fmla="*/ 10 h 21"/>
                  <a:gd name="T42" fmla="*/ 9 w 13"/>
                  <a:gd name="T4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21">
                    <a:moveTo>
                      <a:pt x="6" y="0"/>
                    </a:moveTo>
                    <a:cubicBezTo>
                      <a:pt x="4" y="0"/>
                      <a:pt x="3" y="0"/>
                      <a:pt x="2" y="2"/>
                    </a:cubicBezTo>
                    <a:cubicBezTo>
                      <a:pt x="0" y="3"/>
                      <a:pt x="0" y="6"/>
                      <a:pt x="0" y="10"/>
                    </a:cubicBezTo>
                    <a:cubicBezTo>
                      <a:pt x="0" y="14"/>
                      <a:pt x="0" y="17"/>
                      <a:pt x="2" y="18"/>
                    </a:cubicBezTo>
                    <a:cubicBezTo>
                      <a:pt x="3" y="20"/>
                      <a:pt x="4" y="21"/>
                      <a:pt x="6" y="21"/>
                    </a:cubicBezTo>
                    <a:cubicBezTo>
                      <a:pt x="8" y="21"/>
                      <a:pt x="10" y="20"/>
                      <a:pt x="11" y="19"/>
                    </a:cubicBezTo>
                    <a:cubicBezTo>
                      <a:pt x="12" y="17"/>
                      <a:pt x="13" y="14"/>
                      <a:pt x="13" y="10"/>
                    </a:cubicBezTo>
                    <a:cubicBezTo>
                      <a:pt x="13" y="6"/>
                      <a:pt x="12" y="3"/>
                      <a:pt x="11" y="2"/>
                    </a:cubicBezTo>
                    <a:cubicBezTo>
                      <a:pt x="10" y="0"/>
                      <a:pt x="8" y="0"/>
                      <a:pt x="6" y="0"/>
                    </a:cubicBezTo>
                    <a:close/>
                    <a:moveTo>
                      <a:pt x="9" y="15"/>
                    </a:moveTo>
                    <a:cubicBezTo>
                      <a:pt x="8" y="16"/>
                      <a:pt x="8" y="17"/>
                      <a:pt x="8" y="17"/>
                    </a:cubicBezTo>
                    <a:cubicBezTo>
                      <a:pt x="7" y="17"/>
                      <a:pt x="7" y="17"/>
                      <a:pt x="6" y="17"/>
                    </a:cubicBezTo>
                    <a:cubicBezTo>
                      <a:pt x="6" y="17"/>
                      <a:pt x="6" y="17"/>
                      <a:pt x="5" y="17"/>
                    </a:cubicBezTo>
                    <a:cubicBezTo>
                      <a:pt x="5" y="17"/>
                      <a:pt x="5" y="16"/>
                      <a:pt x="4" y="15"/>
                    </a:cubicBezTo>
                    <a:cubicBezTo>
                      <a:pt x="4" y="14"/>
                      <a:pt x="4" y="13"/>
                      <a:pt x="4" y="10"/>
                    </a:cubicBezTo>
                    <a:cubicBezTo>
                      <a:pt x="4" y="8"/>
                      <a:pt x="4" y="6"/>
                      <a:pt x="4" y="5"/>
                    </a:cubicBezTo>
                    <a:cubicBezTo>
                      <a:pt x="5" y="4"/>
                      <a:pt x="5" y="4"/>
                      <a:pt x="5" y="3"/>
                    </a:cubicBezTo>
                    <a:cubicBezTo>
                      <a:pt x="6" y="3"/>
                      <a:pt x="6" y="3"/>
                      <a:pt x="6" y="3"/>
                    </a:cubicBezTo>
                    <a:cubicBezTo>
                      <a:pt x="7" y="3"/>
                      <a:pt x="7" y="3"/>
                      <a:pt x="8" y="3"/>
                    </a:cubicBezTo>
                    <a:cubicBezTo>
                      <a:pt x="8" y="4"/>
                      <a:pt x="8" y="4"/>
                      <a:pt x="9" y="5"/>
                    </a:cubicBezTo>
                    <a:cubicBezTo>
                      <a:pt x="9" y="6"/>
                      <a:pt x="9" y="8"/>
                      <a:pt x="9" y="10"/>
                    </a:cubicBezTo>
                    <a:cubicBezTo>
                      <a:pt x="9" y="13"/>
                      <a:pt x="9" y="14"/>
                      <a:pt x="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0" name="Freeform 15">
                <a:extLst>
                  <a:ext uri="{FF2B5EF4-FFF2-40B4-BE49-F238E27FC236}">
                    <a16:creationId xmlns:a16="http://schemas.microsoft.com/office/drawing/2014/main" id="{9B66DDE5-0BC7-3943-36C5-94599DD997AC}"/>
                  </a:ext>
                </a:extLst>
              </p:cNvPr>
              <p:cNvSpPr>
                <a:spLocks noEditPoints="1"/>
              </p:cNvSpPr>
              <p:nvPr/>
            </p:nvSpPr>
            <p:spPr bwMode="auto">
              <a:xfrm>
                <a:off x="2583809" y="985560"/>
                <a:ext cx="52387" cy="82549"/>
              </a:xfrm>
              <a:custGeom>
                <a:avLst/>
                <a:gdLst>
                  <a:gd name="T0" fmla="*/ 6 w 13"/>
                  <a:gd name="T1" fmla="*/ 0 h 21"/>
                  <a:gd name="T2" fmla="*/ 2 w 13"/>
                  <a:gd name="T3" fmla="*/ 2 h 21"/>
                  <a:gd name="T4" fmla="*/ 0 w 13"/>
                  <a:gd name="T5" fmla="*/ 11 h 21"/>
                  <a:gd name="T6" fmla="*/ 1 w 13"/>
                  <a:gd name="T7" fmla="*/ 19 h 21"/>
                  <a:gd name="T8" fmla="*/ 6 w 13"/>
                  <a:gd name="T9" fmla="*/ 21 h 21"/>
                  <a:gd name="T10" fmla="*/ 11 w 13"/>
                  <a:gd name="T11" fmla="*/ 19 h 21"/>
                  <a:gd name="T12" fmla="*/ 13 w 13"/>
                  <a:gd name="T13" fmla="*/ 11 h 21"/>
                  <a:gd name="T14" fmla="*/ 11 w 13"/>
                  <a:gd name="T15" fmla="*/ 2 h 21"/>
                  <a:gd name="T16" fmla="*/ 6 w 13"/>
                  <a:gd name="T17" fmla="*/ 0 h 21"/>
                  <a:gd name="T18" fmla="*/ 8 w 13"/>
                  <a:gd name="T19" fmla="*/ 16 h 21"/>
                  <a:gd name="T20" fmla="*/ 7 w 13"/>
                  <a:gd name="T21" fmla="*/ 18 h 21"/>
                  <a:gd name="T22" fmla="*/ 6 w 13"/>
                  <a:gd name="T23" fmla="*/ 18 h 21"/>
                  <a:gd name="T24" fmla="*/ 5 w 13"/>
                  <a:gd name="T25" fmla="*/ 18 h 21"/>
                  <a:gd name="T26" fmla="*/ 4 w 13"/>
                  <a:gd name="T27" fmla="*/ 16 h 21"/>
                  <a:gd name="T28" fmla="*/ 4 w 13"/>
                  <a:gd name="T29" fmla="*/ 11 h 21"/>
                  <a:gd name="T30" fmla="*/ 4 w 13"/>
                  <a:gd name="T31" fmla="*/ 6 h 21"/>
                  <a:gd name="T32" fmla="*/ 5 w 13"/>
                  <a:gd name="T33" fmla="*/ 4 h 21"/>
                  <a:gd name="T34" fmla="*/ 6 w 13"/>
                  <a:gd name="T35" fmla="*/ 4 h 21"/>
                  <a:gd name="T36" fmla="*/ 7 w 13"/>
                  <a:gd name="T37" fmla="*/ 4 h 21"/>
                  <a:gd name="T38" fmla="*/ 8 w 13"/>
                  <a:gd name="T39" fmla="*/ 6 h 21"/>
                  <a:gd name="T40" fmla="*/ 9 w 13"/>
                  <a:gd name="T41" fmla="*/ 11 h 21"/>
                  <a:gd name="T42" fmla="*/ 8 w 13"/>
                  <a:gd name="T43"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21">
                    <a:moveTo>
                      <a:pt x="6" y="0"/>
                    </a:moveTo>
                    <a:cubicBezTo>
                      <a:pt x="4" y="0"/>
                      <a:pt x="3" y="1"/>
                      <a:pt x="2" y="2"/>
                    </a:cubicBezTo>
                    <a:cubicBezTo>
                      <a:pt x="0" y="4"/>
                      <a:pt x="0" y="7"/>
                      <a:pt x="0" y="11"/>
                    </a:cubicBezTo>
                    <a:cubicBezTo>
                      <a:pt x="0" y="15"/>
                      <a:pt x="0" y="18"/>
                      <a:pt x="1" y="19"/>
                    </a:cubicBezTo>
                    <a:cubicBezTo>
                      <a:pt x="3" y="21"/>
                      <a:pt x="4" y="21"/>
                      <a:pt x="6" y="21"/>
                    </a:cubicBezTo>
                    <a:cubicBezTo>
                      <a:pt x="8" y="21"/>
                      <a:pt x="10" y="21"/>
                      <a:pt x="11" y="19"/>
                    </a:cubicBezTo>
                    <a:cubicBezTo>
                      <a:pt x="12" y="18"/>
                      <a:pt x="13" y="15"/>
                      <a:pt x="13" y="11"/>
                    </a:cubicBezTo>
                    <a:cubicBezTo>
                      <a:pt x="13" y="7"/>
                      <a:pt x="12" y="4"/>
                      <a:pt x="11" y="2"/>
                    </a:cubicBezTo>
                    <a:cubicBezTo>
                      <a:pt x="10" y="1"/>
                      <a:pt x="8" y="0"/>
                      <a:pt x="6" y="0"/>
                    </a:cubicBezTo>
                    <a:close/>
                    <a:moveTo>
                      <a:pt x="8" y="16"/>
                    </a:moveTo>
                    <a:cubicBezTo>
                      <a:pt x="8" y="17"/>
                      <a:pt x="8" y="17"/>
                      <a:pt x="7" y="18"/>
                    </a:cubicBezTo>
                    <a:cubicBezTo>
                      <a:pt x="7" y="18"/>
                      <a:pt x="7" y="18"/>
                      <a:pt x="6" y="18"/>
                    </a:cubicBezTo>
                    <a:cubicBezTo>
                      <a:pt x="6" y="18"/>
                      <a:pt x="5" y="18"/>
                      <a:pt x="5" y="18"/>
                    </a:cubicBezTo>
                    <a:cubicBezTo>
                      <a:pt x="5" y="17"/>
                      <a:pt x="4" y="17"/>
                      <a:pt x="4" y="16"/>
                    </a:cubicBezTo>
                    <a:cubicBezTo>
                      <a:pt x="4" y="15"/>
                      <a:pt x="4" y="13"/>
                      <a:pt x="4" y="11"/>
                    </a:cubicBezTo>
                    <a:cubicBezTo>
                      <a:pt x="4" y="8"/>
                      <a:pt x="4" y="7"/>
                      <a:pt x="4" y="6"/>
                    </a:cubicBezTo>
                    <a:cubicBezTo>
                      <a:pt x="4" y="5"/>
                      <a:pt x="5" y="4"/>
                      <a:pt x="5" y="4"/>
                    </a:cubicBezTo>
                    <a:cubicBezTo>
                      <a:pt x="5" y="4"/>
                      <a:pt x="6" y="4"/>
                      <a:pt x="6" y="4"/>
                    </a:cubicBezTo>
                    <a:cubicBezTo>
                      <a:pt x="7" y="4"/>
                      <a:pt x="7" y="4"/>
                      <a:pt x="7" y="4"/>
                    </a:cubicBezTo>
                    <a:cubicBezTo>
                      <a:pt x="8" y="4"/>
                      <a:pt x="8" y="5"/>
                      <a:pt x="8" y="6"/>
                    </a:cubicBezTo>
                    <a:cubicBezTo>
                      <a:pt x="9" y="7"/>
                      <a:pt x="9" y="8"/>
                      <a:pt x="9" y="11"/>
                    </a:cubicBezTo>
                    <a:cubicBezTo>
                      <a:pt x="9" y="13"/>
                      <a:pt x="9" y="15"/>
                      <a:pt x="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1" name="Freeform 16">
                <a:extLst>
                  <a:ext uri="{FF2B5EF4-FFF2-40B4-BE49-F238E27FC236}">
                    <a16:creationId xmlns:a16="http://schemas.microsoft.com/office/drawing/2014/main" id="{03DF24A6-601E-D31E-A334-9FDEB1B856EB}"/>
                  </a:ext>
                </a:extLst>
              </p:cNvPr>
              <p:cNvSpPr>
                <a:spLocks/>
              </p:cNvSpPr>
              <p:nvPr/>
            </p:nvSpPr>
            <p:spPr bwMode="auto">
              <a:xfrm>
                <a:off x="2592370" y="1088747"/>
                <a:ext cx="34924" cy="82549"/>
              </a:xfrm>
              <a:custGeom>
                <a:avLst/>
                <a:gdLst>
                  <a:gd name="T0" fmla="*/ 3 w 9"/>
                  <a:gd name="T1" fmla="*/ 3 h 21"/>
                  <a:gd name="T2" fmla="*/ 0 w 9"/>
                  <a:gd name="T3" fmla="*/ 5 h 21"/>
                  <a:gd name="T4" fmla="*/ 0 w 9"/>
                  <a:gd name="T5" fmla="*/ 9 h 21"/>
                  <a:gd name="T6" fmla="*/ 5 w 9"/>
                  <a:gd name="T7" fmla="*/ 6 h 21"/>
                  <a:gd name="T8" fmla="*/ 5 w 9"/>
                  <a:gd name="T9" fmla="*/ 21 h 21"/>
                  <a:gd name="T10" fmla="*/ 9 w 9"/>
                  <a:gd name="T11" fmla="*/ 21 h 21"/>
                  <a:gd name="T12" fmla="*/ 9 w 9"/>
                  <a:gd name="T13" fmla="*/ 0 h 21"/>
                  <a:gd name="T14" fmla="*/ 5 w 9"/>
                  <a:gd name="T15" fmla="*/ 0 h 21"/>
                  <a:gd name="T16" fmla="*/ 3 w 9"/>
                  <a:gd name="T17"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3" y="3"/>
                    </a:moveTo>
                    <a:cubicBezTo>
                      <a:pt x="2" y="4"/>
                      <a:pt x="1" y="5"/>
                      <a:pt x="0" y="5"/>
                    </a:cubicBezTo>
                    <a:cubicBezTo>
                      <a:pt x="0" y="9"/>
                      <a:pt x="0" y="9"/>
                      <a:pt x="0" y="9"/>
                    </a:cubicBezTo>
                    <a:cubicBezTo>
                      <a:pt x="2" y="8"/>
                      <a:pt x="3" y="7"/>
                      <a:pt x="5" y="6"/>
                    </a:cubicBezTo>
                    <a:cubicBezTo>
                      <a:pt x="5" y="21"/>
                      <a:pt x="5" y="21"/>
                      <a:pt x="5" y="21"/>
                    </a:cubicBezTo>
                    <a:cubicBezTo>
                      <a:pt x="9" y="21"/>
                      <a:pt x="9" y="21"/>
                      <a:pt x="9" y="21"/>
                    </a:cubicBezTo>
                    <a:cubicBezTo>
                      <a:pt x="9" y="0"/>
                      <a:pt x="9" y="0"/>
                      <a:pt x="9" y="0"/>
                    </a:cubicBezTo>
                    <a:cubicBezTo>
                      <a:pt x="5" y="0"/>
                      <a:pt x="5" y="0"/>
                      <a:pt x="5" y="0"/>
                    </a:cubicBezTo>
                    <a:cubicBezTo>
                      <a:pt x="5" y="1"/>
                      <a:pt x="4" y="2"/>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2" name="Freeform 17">
                <a:extLst>
                  <a:ext uri="{FF2B5EF4-FFF2-40B4-BE49-F238E27FC236}">
                    <a16:creationId xmlns:a16="http://schemas.microsoft.com/office/drawing/2014/main" id="{FFBEDA22-E721-59B8-B3AB-CFEAC5FA05B8}"/>
                  </a:ext>
                </a:extLst>
              </p:cNvPr>
              <p:cNvSpPr>
                <a:spLocks noEditPoints="1"/>
              </p:cNvSpPr>
              <p:nvPr/>
            </p:nvSpPr>
            <p:spPr bwMode="auto">
              <a:xfrm>
                <a:off x="2643511" y="1088747"/>
                <a:ext cx="50800" cy="82549"/>
              </a:xfrm>
              <a:custGeom>
                <a:avLst/>
                <a:gdLst>
                  <a:gd name="T0" fmla="*/ 6 w 13"/>
                  <a:gd name="T1" fmla="*/ 0 h 21"/>
                  <a:gd name="T2" fmla="*/ 2 w 13"/>
                  <a:gd name="T3" fmla="*/ 2 h 21"/>
                  <a:gd name="T4" fmla="*/ 0 w 13"/>
                  <a:gd name="T5" fmla="*/ 10 h 21"/>
                  <a:gd name="T6" fmla="*/ 1 w 13"/>
                  <a:gd name="T7" fmla="*/ 19 h 21"/>
                  <a:gd name="T8" fmla="*/ 6 w 13"/>
                  <a:gd name="T9" fmla="*/ 21 h 21"/>
                  <a:gd name="T10" fmla="*/ 11 w 13"/>
                  <a:gd name="T11" fmla="*/ 19 h 21"/>
                  <a:gd name="T12" fmla="*/ 13 w 13"/>
                  <a:gd name="T13" fmla="*/ 10 h 21"/>
                  <a:gd name="T14" fmla="*/ 11 w 13"/>
                  <a:gd name="T15" fmla="*/ 2 h 21"/>
                  <a:gd name="T16" fmla="*/ 6 w 13"/>
                  <a:gd name="T17" fmla="*/ 0 h 21"/>
                  <a:gd name="T18" fmla="*/ 8 w 13"/>
                  <a:gd name="T19" fmla="*/ 16 h 21"/>
                  <a:gd name="T20" fmla="*/ 8 w 13"/>
                  <a:gd name="T21" fmla="*/ 17 h 21"/>
                  <a:gd name="T22" fmla="*/ 6 w 13"/>
                  <a:gd name="T23" fmla="*/ 18 h 21"/>
                  <a:gd name="T24" fmla="*/ 5 w 13"/>
                  <a:gd name="T25" fmla="*/ 17 h 21"/>
                  <a:gd name="T26" fmla="*/ 4 w 13"/>
                  <a:gd name="T27" fmla="*/ 15 h 21"/>
                  <a:gd name="T28" fmla="*/ 4 w 13"/>
                  <a:gd name="T29" fmla="*/ 10 h 21"/>
                  <a:gd name="T30" fmla="*/ 4 w 13"/>
                  <a:gd name="T31" fmla="*/ 5 h 21"/>
                  <a:gd name="T32" fmla="*/ 5 w 13"/>
                  <a:gd name="T33" fmla="*/ 4 h 21"/>
                  <a:gd name="T34" fmla="*/ 6 w 13"/>
                  <a:gd name="T35" fmla="*/ 3 h 21"/>
                  <a:gd name="T36" fmla="*/ 8 w 13"/>
                  <a:gd name="T37" fmla="*/ 4 h 21"/>
                  <a:gd name="T38" fmla="*/ 8 w 13"/>
                  <a:gd name="T39" fmla="*/ 6 h 21"/>
                  <a:gd name="T40" fmla="*/ 9 w 13"/>
                  <a:gd name="T41" fmla="*/ 10 h 21"/>
                  <a:gd name="T42" fmla="*/ 8 w 13"/>
                  <a:gd name="T43"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21">
                    <a:moveTo>
                      <a:pt x="6" y="0"/>
                    </a:moveTo>
                    <a:cubicBezTo>
                      <a:pt x="4" y="0"/>
                      <a:pt x="3" y="1"/>
                      <a:pt x="2" y="2"/>
                    </a:cubicBezTo>
                    <a:cubicBezTo>
                      <a:pt x="0" y="4"/>
                      <a:pt x="0" y="7"/>
                      <a:pt x="0" y="10"/>
                    </a:cubicBezTo>
                    <a:cubicBezTo>
                      <a:pt x="0" y="14"/>
                      <a:pt x="0" y="17"/>
                      <a:pt x="1" y="19"/>
                    </a:cubicBezTo>
                    <a:cubicBezTo>
                      <a:pt x="3" y="20"/>
                      <a:pt x="4" y="21"/>
                      <a:pt x="6" y="21"/>
                    </a:cubicBezTo>
                    <a:cubicBezTo>
                      <a:pt x="8" y="21"/>
                      <a:pt x="10" y="20"/>
                      <a:pt x="11" y="19"/>
                    </a:cubicBezTo>
                    <a:cubicBezTo>
                      <a:pt x="12" y="17"/>
                      <a:pt x="13" y="14"/>
                      <a:pt x="13" y="10"/>
                    </a:cubicBezTo>
                    <a:cubicBezTo>
                      <a:pt x="13" y="7"/>
                      <a:pt x="12" y="4"/>
                      <a:pt x="11" y="2"/>
                    </a:cubicBezTo>
                    <a:cubicBezTo>
                      <a:pt x="10" y="1"/>
                      <a:pt x="8" y="0"/>
                      <a:pt x="6" y="0"/>
                    </a:cubicBezTo>
                    <a:close/>
                    <a:moveTo>
                      <a:pt x="8" y="16"/>
                    </a:moveTo>
                    <a:cubicBezTo>
                      <a:pt x="8" y="16"/>
                      <a:pt x="8" y="17"/>
                      <a:pt x="8" y="17"/>
                    </a:cubicBezTo>
                    <a:cubicBezTo>
                      <a:pt x="7" y="18"/>
                      <a:pt x="7" y="18"/>
                      <a:pt x="6" y="18"/>
                    </a:cubicBezTo>
                    <a:cubicBezTo>
                      <a:pt x="6" y="18"/>
                      <a:pt x="5" y="18"/>
                      <a:pt x="5" y="17"/>
                    </a:cubicBezTo>
                    <a:cubicBezTo>
                      <a:pt x="5" y="17"/>
                      <a:pt x="4" y="16"/>
                      <a:pt x="4" y="15"/>
                    </a:cubicBezTo>
                    <a:cubicBezTo>
                      <a:pt x="4" y="15"/>
                      <a:pt x="4" y="13"/>
                      <a:pt x="4" y="10"/>
                    </a:cubicBezTo>
                    <a:cubicBezTo>
                      <a:pt x="4" y="8"/>
                      <a:pt x="4" y="6"/>
                      <a:pt x="4" y="5"/>
                    </a:cubicBezTo>
                    <a:cubicBezTo>
                      <a:pt x="4" y="5"/>
                      <a:pt x="5" y="4"/>
                      <a:pt x="5" y="4"/>
                    </a:cubicBezTo>
                    <a:cubicBezTo>
                      <a:pt x="5" y="3"/>
                      <a:pt x="6" y="3"/>
                      <a:pt x="6" y="3"/>
                    </a:cubicBezTo>
                    <a:cubicBezTo>
                      <a:pt x="7" y="3"/>
                      <a:pt x="7" y="3"/>
                      <a:pt x="8" y="4"/>
                    </a:cubicBezTo>
                    <a:cubicBezTo>
                      <a:pt x="8" y="4"/>
                      <a:pt x="8" y="5"/>
                      <a:pt x="8" y="6"/>
                    </a:cubicBezTo>
                    <a:cubicBezTo>
                      <a:pt x="9" y="6"/>
                      <a:pt x="9" y="8"/>
                      <a:pt x="9" y="10"/>
                    </a:cubicBezTo>
                    <a:cubicBezTo>
                      <a:pt x="9" y="13"/>
                      <a:pt x="9" y="15"/>
                      <a:pt x="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pic>
          <p:nvPicPr>
            <p:cNvPr id="45" name="Picture 44" descr="A screenshot of a computer&#10;&#10;AI-generated content may be incorrect.">
              <a:extLst>
                <a:ext uri="{FF2B5EF4-FFF2-40B4-BE49-F238E27FC236}">
                  <a16:creationId xmlns:a16="http://schemas.microsoft.com/office/drawing/2014/main" id="{5055D359-021D-2A1C-D7A0-7665234169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3947" y="1761366"/>
              <a:ext cx="5417991" cy="3047620"/>
            </a:xfrm>
            <a:prstGeom prst="rect">
              <a:avLst/>
            </a:prstGeom>
          </p:spPr>
        </p:pic>
      </p:grpSp>
      <p:pic>
        <p:nvPicPr>
          <p:cNvPr id="10" name="Picture 9" title="A blue line drawing of a gear with arrows icon">
            <a:extLst>
              <a:ext uri="{FF2B5EF4-FFF2-40B4-BE49-F238E27FC236}">
                <a16:creationId xmlns:a16="http://schemas.microsoft.com/office/drawing/2014/main" id="{5E600AE7-EF3C-9026-7700-04518A0DEE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66644" y="5441421"/>
            <a:ext cx="788894" cy="788894"/>
          </a:xfrm>
          <a:prstGeom prst="rect">
            <a:avLst/>
          </a:prstGeom>
        </p:spPr>
      </p:pic>
    </p:spTree>
    <p:extLst>
      <p:ext uri="{BB962C8B-B14F-4D97-AF65-F5344CB8AC3E}">
        <p14:creationId xmlns:p14="http://schemas.microsoft.com/office/powerpoint/2010/main" val="233416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accent1">
            <a:lumMod val="25000"/>
            <a:lumOff val="75000"/>
          </a:schemeClr>
        </a:solidFill>
        <a:effectLst/>
      </p:bgPr>
    </p:bg>
    <p:spTree>
      <p:nvGrpSpPr>
        <p:cNvPr id="1" name="">
          <a:extLst>
            <a:ext uri="{FF2B5EF4-FFF2-40B4-BE49-F238E27FC236}">
              <a16:creationId xmlns:a16="http://schemas.microsoft.com/office/drawing/2014/main" id="{FBFCDB2A-AFAF-E537-3921-ED5C4231FC7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9A0E09E-FC40-D913-2175-0E1558A6ED05}"/>
              </a:ext>
            </a:extLst>
          </p:cNvPr>
          <p:cNvSpPr/>
          <p:nvPr/>
        </p:nvSpPr>
        <p:spPr>
          <a:xfrm rot="5400000">
            <a:off x="4851400" y="-4305299"/>
            <a:ext cx="2489200" cy="12192003"/>
          </a:xfrm>
          <a:prstGeom prst="rect">
            <a:avLst/>
          </a:prstGeom>
          <a:solidFill>
            <a:schemeClr val="accent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72CB"/>
              </a:solidFill>
              <a:effectLst/>
              <a:uLnTx/>
              <a:uFillTx/>
              <a:latin typeface="Arial"/>
              <a:ea typeface="+mn-ea"/>
              <a:cs typeface="+mn-cs"/>
            </a:endParaRPr>
          </a:p>
        </p:txBody>
      </p:sp>
      <p:grpSp>
        <p:nvGrpSpPr>
          <p:cNvPr id="16" name="Group 15">
            <a:extLst>
              <a:ext uri="{FF2B5EF4-FFF2-40B4-BE49-F238E27FC236}">
                <a16:creationId xmlns:a16="http://schemas.microsoft.com/office/drawing/2014/main" id="{BEB9B61C-7167-6681-6EFB-6072B0E2D95F}"/>
              </a:ext>
            </a:extLst>
          </p:cNvPr>
          <p:cNvGrpSpPr/>
          <p:nvPr/>
        </p:nvGrpSpPr>
        <p:grpSpPr>
          <a:xfrm>
            <a:off x="2554670" y="3528878"/>
            <a:ext cx="7353298" cy="2339102"/>
            <a:chOff x="90828" y="4050368"/>
            <a:chExt cx="9283249" cy="2339102"/>
          </a:xfrm>
        </p:grpSpPr>
        <p:sp>
          <p:nvSpPr>
            <p:cNvPr id="7" name="Title 2">
              <a:extLst>
                <a:ext uri="{FF2B5EF4-FFF2-40B4-BE49-F238E27FC236}">
                  <a16:creationId xmlns:a16="http://schemas.microsoft.com/office/drawing/2014/main" id="{90E32D33-1504-4002-D461-96979F22F84F}"/>
                </a:ext>
              </a:extLst>
            </p:cNvPr>
            <p:cNvSpPr txBox="1">
              <a:spLocks/>
            </p:cNvSpPr>
            <p:nvPr/>
          </p:nvSpPr>
          <p:spPr>
            <a:xfrm>
              <a:off x="90828" y="4050368"/>
              <a:ext cx="9283249" cy="1107996"/>
            </a:xfrm>
            <a:prstGeom prst="rect">
              <a:avLst/>
            </a:prstGeom>
          </p:spPr>
          <p:txBody>
            <a:bodyPr wrap="square" lIns="0" tIns="0" rIns="0" bIns="0">
              <a:spAutoFit/>
            </a:bodyPr>
            <a:lstStyle>
              <a:lvl1pPr algn="l" defTabSz="914400" rtl="0" eaLnBrk="1" latinLnBrk="0" hangingPunct="1">
                <a:lnSpc>
                  <a:spcPct val="90000"/>
                </a:lnSpc>
                <a:spcBef>
                  <a:spcPct val="0"/>
                </a:spcBef>
                <a:buNone/>
                <a:defRPr sz="3200" kern="1200">
                  <a:solidFill>
                    <a:schemeClr val="bg1"/>
                  </a:solidFill>
                  <a:latin typeface="Arial Nova Light" panose="020B03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8000" b="0" i="0" u="none" strike="noStrike" kern="1200" cap="none" spc="0" normalizeH="0" baseline="0" noProof="0">
                  <a:ln>
                    <a:noFill/>
                  </a:ln>
                  <a:solidFill>
                    <a:srgbClr val="000000"/>
                  </a:solidFill>
                  <a:effectLst/>
                  <a:uLnTx/>
                  <a:uFillTx/>
                  <a:latin typeface="Arial Nova Light" panose="020B0304020202020204" pitchFamily="34" charset="0"/>
                  <a:ea typeface="+mj-ea"/>
                  <a:cs typeface="+mj-cs"/>
                </a:rPr>
                <a:t>Dell Networking</a:t>
              </a:r>
            </a:p>
          </p:txBody>
        </p:sp>
        <p:sp>
          <p:nvSpPr>
            <p:cNvPr id="8" name="Subtitle 3">
              <a:extLst>
                <a:ext uri="{FF2B5EF4-FFF2-40B4-BE49-F238E27FC236}">
                  <a16:creationId xmlns:a16="http://schemas.microsoft.com/office/drawing/2014/main" id="{9A5977A3-92ED-3168-1566-AA290875E8A6}"/>
                </a:ext>
              </a:extLst>
            </p:cNvPr>
            <p:cNvSpPr txBox="1">
              <a:spLocks/>
            </p:cNvSpPr>
            <p:nvPr/>
          </p:nvSpPr>
          <p:spPr>
            <a:xfrm>
              <a:off x="267192" y="5158364"/>
              <a:ext cx="8930520" cy="1231106"/>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600" kern="1200">
                  <a:solidFill>
                    <a:schemeClr val="bg2"/>
                  </a:solidFill>
                  <a:latin typeface="Arial" panose="020B0604020202020204" pitchFamily="34" charset="0"/>
                  <a:ea typeface="+mn-ea"/>
                  <a:cs typeface="Arial" panose="020B0604020202020204" pitchFamily="34" charset="0"/>
                </a:defRPr>
              </a:lvl1pPr>
              <a:lvl2pPr marL="457189"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77"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66"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5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94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a:ln>
                    <a:noFill/>
                  </a:ln>
                  <a:solidFill>
                    <a:srgbClr val="1D2C3B"/>
                  </a:solidFill>
                  <a:effectLst/>
                  <a:uLnTx/>
                  <a:uFillTx/>
                  <a:latin typeface="Arial" panose="020B0604020202020204" pitchFamily="34" charset="0"/>
                  <a:ea typeface="+mn-ea"/>
                  <a:cs typeface="Arial" panose="020B0604020202020204" pitchFamily="34" charset="0"/>
                </a:rPr>
                <a:t>Modernize your network with Dell Technologies</a:t>
              </a:r>
            </a:p>
          </p:txBody>
        </p:sp>
      </p:grpSp>
      <p:pic>
        <p:nvPicPr>
          <p:cNvPr id="6" name="Picture 5" descr="A close-up of a computer">
            <a:extLst>
              <a:ext uri="{FF2B5EF4-FFF2-40B4-BE49-F238E27FC236}">
                <a16:creationId xmlns:a16="http://schemas.microsoft.com/office/drawing/2014/main" id="{B7F3A024-0B4E-C2C2-ADBE-042FD3AB6D0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b="33076"/>
          <a:stretch>
            <a:fillRect/>
          </a:stretch>
        </p:blipFill>
        <p:spPr>
          <a:xfrm>
            <a:off x="1103086" y="211050"/>
            <a:ext cx="6301319" cy="2215171"/>
          </a:xfrm>
          <a:prstGeom prst="rect">
            <a:avLst/>
          </a:prstGeom>
          <a:ln>
            <a:noFill/>
          </a:ln>
          <a:effectLst>
            <a:outerShdw blurRad="190500" algn="tl" rotWithShape="0">
              <a:srgbClr val="000000">
                <a:alpha val="70000"/>
              </a:srgbClr>
            </a:outerShdw>
            <a:reflection blurRad="6350" stA="20000" endPos="55000" dir="5400000" sy="-100000" algn="bl" rotWithShape="0"/>
          </a:effectLst>
        </p:spPr>
      </p:pic>
      <p:pic>
        <p:nvPicPr>
          <p:cNvPr id="9" name="Picture 2" descr="Dell PowerSwitch image&#10;&#10;&#10;">
            <a:extLst>
              <a:ext uri="{FF2B5EF4-FFF2-40B4-BE49-F238E27FC236}">
                <a16:creationId xmlns:a16="http://schemas.microsoft.com/office/drawing/2014/main" id="{6DD62470-D1F8-0F03-D323-47FCCE7353F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7668"/>
          <a:stretch>
            <a:fillRect/>
          </a:stretch>
        </p:blipFill>
        <p:spPr bwMode="auto">
          <a:xfrm>
            <a:off x="6426455" y="581348"/>
            <a:ext cx="4560230" cy="1732649"/>
          </a:xfrm>
          <a:prstGeom prst="rect">
            <a:avLst/>
          </a:prstGeom>
          <a:ln>
            <a:noFill/>
          </a:ln>
          <a:effectLst>
            <a:outerShdw blurRad="190500" algn="tl" rotWithShape="0">
              <a:srgbClr val="000000">
                <a:alpha val="70000"/>
              </a:srgbClr>
            </a:outerShdw>
            <a:reflection blurRad="6350" stA="20000" endPos="55000" dir="5400000" sy="-100000" algn="bl" rotWithShape="0"/>
          </a:effectLst>
          <a:extLst>
            <a:ext uri="{909E8E84-426E-40DD-AFC4-6F175D3DCCD1}">
              <a14:hiddenFill xmlns:a14="http://schemas.microsoft.com/office/drawing/2010/main">
                <a:solidFill>
                  <a:srgbClr val="FFFFFF"/>
                </a:solidFill>
              </a14:hiddenFill>
            </a:ext>
          </a:extLst>
        </p:spPr>
      </p:pic>
      <p:pic>
        <p:nvPicPr>
          <p:cNvPr id="4" name="Picture 3" descr="A close-up of a white object&#10;&#10;AI-generated content may be incorrect.">
            <a:extLst>
              <a:ext uri="{FF2B5EF4-FFF2-40B4-BE49-F238E27FC236}">
                <a16:creationId xmlns:a16="http://schemas.microsoft.com/office/drawing/2014/main" id="{390FF438-E412-FD70-B195-81B411874C0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45" t="10997" r="6476" b="13372"/>
          <a:stretch>
            <a:fillRect/>
          </a:stretch>
        </p:blipFill>
        <p:spPr bwMode="auto">
          <a:xfrm>
            <a:off x="3905319" y="1863222"/>
            <a:ext cx="4814858" cy="90155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62687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EA5ACA-ED58-8E53-691E-2B15558B0708}"/>
            </a:ext>
          </a:extLst>
        </p:cNvPr>
        <p:cNvGrpSpPr/>
        <p:nvPr/>
      </p:nvGrpSpPr>
      <p:grpSpPr>
        <a:xfrm>
          <a:off x="0" y="0"/>
          <a:ext cx="0" cy="0"/>
          <a:chOff x="0" y="0"/>
          <a:chExt cx="0" cy="0"/>
        </a:xfrm>
      </p:grpSpPr>
      <p:sp>
        <p:nvSpPr>
          <p:cNvPr id="22" name="Content Placeholder 2">
            <a:extLst>
              <a:ext uri="{FF2B5EF4-FFF2-40B4-BE49-F238E27FC236}">
                <a16:creationId xmlns:a16="http://schemas.microsoft.com/office/drawing/2014/main" id="{D1D2AF45-9995-B20F-A5EA-C40B1D77BF50}"/>
              </a:ext>
            </a:extLst>
          </p:cNvPr>
          <p:cNvSpPr txBox="1">
            <a:spLocks/>
          </p:cNvSpPr>
          <p:nvPr/>
        </p:nvSpPr>
        <p:spPr>
          <a:xfrm>
            <a:off x="6227855" y="1947352"/>
            <a:ext cx="2839266" cy="3631840"/>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85000"/>
              </a:lnSpc>
              <a:spcBef>
                <a:spcPts val="600"/>
              </a:spcBef>
              <a:buNone/>
              <a:defRPr/>
            </a:pPr>
            <a:r>
              <a:rPr lang="en-US">
                <a:solidFill>
                  <a:schemeClr val="accent2"/>
                </a:solidFill>
                <a:latin typeface="Arial Nova Light"/>
              </a:rPr>
              <a:t>Spectrum &amp; Quantum</a:t>
            </a:r>
          </a:p>
          <a:p>
            <a:pPr marL="0" lvl="0" indent="0">
              <a:lnSpc>
                <a:spcPct val="85000"/>
              </a:lnSpc>
              <a:spcBef>
                <a:spcPts val="600"/>
              </a:spcBef>
              <a:spcAft>
                <a:spcPts val="600"/>
              </a:spcAft>
              <a:buNone/>
              <a:defRPr/>
            </a:pPr>
            <a:r>
              <a:rPr lang="en-US" sz="1400" b="1">
                <a:solidFill>
                  <a:schemeClr val="accent2"/>
                </a:solidFill>
              </a:rPr>
              <a:t>High-speed Ethernet &amp; InfiniBand switches</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Accelerate AI fabric performance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Enhance high-performance computing</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Experience ultra-low latency</a:t>
            </a:r>
          </a:p>
        </p:txBody>
      </p:sp>
      <p:sp>
        <p:nvSpPr>
          <p:cNvPr id="33" name="Content Placeholder 9">
            <a:extLst>
              <a:ext uri="{FF2B5EF4-FFF2-40B4-BE49-F238E27FC236}">
                <a16:creationId xmlns:a16="http://schemas.microsoft.com/office/drawing/2014/main" id="{E7D2DF13-58C3-796D-ACB4-A0C0491A6920}"/>
              </a:ext>
            </a:extLst>
          </p:cNvPr>
          <p:cNvSpPr txBox="1">
            <a:spLocks/>
          </p:cNvSpPr>
          <p:nvPr/>
        </p:nvSpPr>
        <p:spPr>
          <a:xfrm>
            <a:off x="281625" y="1947352"/>
            <a:ext cx="2839266"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err="1">
                <a:ln>
                  <a:noFill/>
                </a:ln>
                <a:solidFill>
                  <a:schemeClr val="accent2"/>
                </a:solidFill>
                <a:effectLst/>
                <a:uLnTx/>
                <a:uFillTx/>
                <a:latin typeface="Arial Nova Light"/>
                <a:ea typeface="+mn-ea"/>
                <a:cs typeface="+mn-cs"/>
              </a:rPr>
              <a:t>PowerSwitch</a:t>
            </a:r>
            <a:endParaRPr kumimoji="0" lang="en-US" sz="2800" b="0" i="0" u="none" strike="noStrike" kern="1200" cap="none" spc="0" normalizeH="0" baseline="0" noProof="0">
              <a:ln>
                <a:noFill/>
              </a:ln>
              <a:solidFill>
                <a:schemeClr val="accent2"/>
              </a:solidFill>
              <a:effectLst/>
              <a:uLnTx/>
              <a:uFillTx/>
              <a:latin typeface="Arial Nova Light"/>
              <a:ea typeface="+mn-ea"/>
              <a:cs typeface="+mn-cs"/>
            </a:endParaRPr>
          </a:p>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chemeClr val="accent2"/>
                </a:solidFill>
                <a:effectLst/>
                <a:uLnTx/>
                <a:uFillTx/>
                <a:latin typeface="Arial"/>
                <a:ea typeface="+mn-ea"/>
                <a:cs typeface="+mn-cs"/>
              </a:rPr>
              <a:t>High-performance Ethernet </a:t>
            </a:r>
            <a:r>
              <a:rPr kumimoji="0" lang="en-US" sz="1400" b="1" i="0" u="none" strike="noStrike" kern="1200" cap="none" spc="0" normalizeH="0" noProof="0">
                <a:ln>
                  <a:noFill/>
                </a:ln>
                <a:solidFill>
                  <a:schemeClr val="accent2"/>
                </a:solidFill>
                <a:effectLst/>
                <a:uLnTx/>
                <a:uFillTx/>
                <a:latin typeface="Arial"/>
                <a:ea typeface="+mn-ea"/>
                <a:cs typeface="+mn-cs"/>
              </a:rPr>
              <a:t>network connectivity</a:t>
            </a:r>
            <a:endParaRPr kumimoji="0" lang="en-US" sz="1400" b="1" i="0" u="none" strike="noStrike" kern="1200" cap="none" spc="0" normalizeH="0" baseline="0" noProof="0">
              <a:ln>
                <a:noFill/>
              </a:ln>
              <a:solidFill>
                <a:schemeClr val="accent2"/>
              </a:solidFill>
              <a:effectLst/>
              <a:uLnTx/>
              <a:uFillTx/>
              <a:latin typeface="Arial"/>
              <a:ea typeface="+mn-ea"/>
              <a:cs typeface="+mn-cs"/>
            </a:endParaRP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Enhanced performance for high-density workloads (AI, HPC)</a:t>
            </a: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Simplified design and management</a:t>
            </a: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Efficient and cost effective</a:t>
            </a:r>
          </a:p>
        </p:txBody>
      </p:sp>
      <p:sp>
        <p:nvSpPr>
          <p:cNvPr id="34" name="Content Placeholder 2">
            <a:extLst>
              <a:ext uri="{FF2B5EF4-FFF2-40B4-BE49-F238E27FC236}">
                <a16:creationId xmlns:a16="http://schemas.microsoft.com/office/drawing/2014/main" id="{CF29A617-CA90-D565-2CBE-AADF71DC9D3E}"/>
              </a:ext>
            </a:extLst>
          </p:cNvPr>
          <p:cNvSpPr txBox="1">
            <a:spLocks/>
          </p:cNvSpPr>
          <p:nvPr/>
        </p:nvSpPr>
        <p:spPr>
          <a:xfrm>
            <a:off x="3296746" y="1947352"/>
            <a:ext cx="2759636"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err="1">
                <a:ln>
                  <a:noFill/>
                </a:ln>
                <a:solidFill>
                  <a:schemeClr val="accent2"/>
                </a:solidFill>
                <a:effectLst/>
                <a:uLnTx/>
                <a:uFillTx/>
                <a:latin typeface="Arial Nova Light"/>
                <a:ea typeface="+mn-ea"/>
                <a:cs typeface="+mn-cs"/>
              </a:rPr>
              <a:t>SONiC</a:t>
            </a:r>
            <a:r>
              <a:rPr kumimoji="0" lang="en-US" sz="2800" b="0" i="0" u="none" strike="noStrike" kern="1200" cap="none" spc="0" normalizeH="0" baseline="0" noProof="0">
                <a:ln>
                  <a:noFill/>
                </a:ln>
                <a:solidFill>
                  <a:schemeClr val="accent2"/>
                </a:solidFill>
                <a:effectLst/>
                <a:uLnTx/>
                <a:uFillTx/>
                <a:latin typeface="Arial Nova Light"/>
                <a:ea typeface="+mn-ea"/>
                <a:cs typeface="+mn-cs"/>
              </a:rPr>
              <a:t> &amp; </a:t>
            </a:r>
            <a:r>
              <a:rPr kumimoji="0" lang="en-US" sz="2800" b="0" i="0" u="none" strike="noStrike" kern="1200" cap="none" spc="0" normalizeH="0" baseline="0" noProof="0" err="1">
                <a:ln>
                  <a:noFill/>
                </a:ln>
                <a:solidFill>
                  <a:schemeClr val="accent2"/>
                </a:solidFill>
                <a:effectLst/>
                <a:uLnTx/>
                <a:uFillTx/>
                <a:latin typeface="Arial Nova Light"/>
                <a:ea typeface="+mn-ea"/>
                <a:cs typeface="+mn-cs"/>
              </a:rPr>
              <a:t>SmartFabric</a:t>
            </a:r>
            <a:endParaRPr kumimoji="0" lang="en-US" sz="2800" b="0" i="0" u="none" strike="noStrike" kern="1200" cap="none" spc="0" normalizeH="0" baseline="0" noProof="0">
              <a:ln>
                <a:noFill/>
              </a:ln>
              <a:solidFill>
                <a:schemeClr val="accent2"/>
              </a:solidFill>
              <a:effectLst/>
              <a:uLnTx/>
              <a:uFillTx/>
              <a:latin typeface="Arial Nova Light"/>
              <a:ea typeface="+mn-ea"/>
              <a:cs typeface="+mn-cs"/>
            </a:endParaRP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chemeClr val="accent2"/>
                </a:solidFill>
                <a:effectLst/>
                <a:uLnTx/>
                <a:uFillTx/>
                <a:latin typeface="Arial"/>
                <a:ea typeface="+mn-ea"/>
                <a:cs typeface="+mn-cs"/>
              </a:rPr>
              <a:t>Streamlined Fabric management</a:t>
            </a: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Full visibility and control of technology stack</a:t>
            </a: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DevOps Ready</a:t>
            </a: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Automate networking for performance</a:t>
            </a:r>
          </a:p>
        </p:txBody>
      </p:sp>
      <p:sp>
        <p:nvSpPr>
          <p:cNvPr id="35" name="Content Placeholder 10">
            <a:extLst>
              <a:ext uri="{FF2B5EF4-FFF2-40B4-BE49-F238E27FC236}">
                <a16:creationId xmlns:a16="http://schemas.microsoft.com/office/drawing/2014/main" id="{3905C619-2DFD-2C40-85D6-8AA262818E9A}"/>
              </a:ext>
            </a:extLst>
          </p:cNvPr>
          <p:cNvSpPr txBox="1">
            <a:spLocks/>
          </p:cNvSpPr>
          <p:nvPr/>
        </p:nvSpPr>
        <p:spPr>
          <a:xfrm>
            <a:off x="9238593" y="1947352"/>
            <a:ext cx="2797629" cy="3664287"/>
          </a:xfrm>
          <a:prstGeom prst="rect">
            <a:avLst/>
          </a:prstGeom>
          <a:solidFill>
            <a:srgbClr val="C5D4E3"/>
          </a:solidFill>
        </p:spPr>
        <p:txBody>
          <a:bodyPr lIns="274320" tIns="365760" rIns="18288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chemeClr val="accent2"/>
                </a:solidFill>
                <a:effectLst/>
                <a:uLnTx/>
                <a:uFillTx/>
                <a:latin typeface="Arial Nova Light"/>
                <a:ea typeface="+mn-ea"/>
                <a:cs typeface="+mn-cs"/>
              </a:rPr>
              <a:t>Connectrix</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chemeClr val="accent2"/>
                </a:solidFill>
                <a:effectLst/>
                <a:uLnTx/>
                <a:uFillTx/>
                <a:latin typeface="Arial"/>
                <a:ea typeface="+mn-ea"/>
                <a:cs typeface="+mn-cs"/>
              </a:rPr>
              <a:t>Lightning</a:t>
            </a:r>
            <a:r>
              <a:rPr lang="en-US" sz="1400" b="1">
                <a:solidFill>
                  <a:schemeClr val="accent2"/>
                </a:solidFill>
                <a:latin typeface="Arial"/>
              </a:rPr>
              <a:t>-</a:t>
            </a:r>
            <a:r>
              <a:rPr kumimoji="0" lang="en-US" sz="1400" b="1" i="0" u="none" strike="noStrike" kern="1200" cap="none" spc="0" normalizeH="0" noProof="0">
                <a:ln>
                  <a:noFill/>
                </a:ln>
                <a:solidFill>
                  <a:schemeClr val="accent2"/>
                </a:solidFill>
                <a:effectLst/>
                <a:uLnTx/>
                <a:uFillTx/>
                <a:latin typeface="Arial"/>
                <a:ea typeface="+mn-ea"/>
                <a:cs typeface="+mn-cs"/>
              </a:rPr>
              <a:t>fast</a:t>
            </a:r>
            <a:r>
              <a:rPr kumimoji="0" lang="en-US" sz="1400" b="1" i="0" u="none" strike="noStrike" kern="1200" cap="none" spc="0" normalizeH="0" baseline="0" noProof="0">
                <a:ln>
                  <a:noFill/>
                </a:ln>
                <a:solidFill>
                  <a:schemeClr val="accent2"/>
                </a:solidFill>
                <a:effectLst/>
                <a:uLnTx/>
                <a:uFillTx/>
                <a:latin typeface="Arial"/>
                <a:ea typeface="+mn-ea"/>
                <a:cs typeface="+mn-cs"/>
              </a:rPr>
              <a:t> </a:t>
            </a:r>
            <a:r>
              <a:rPr lang="en-US" sz="1400" b="1" noProof="0" err="1">
                <a:solidFill>
                  <a:schemeClr val="accent2"/>
                </a:solidFill>
                <a:latin typeface="Arial"/>
              </a:rPr>
              <a:t>F</a:t>
            </a:r>
            <a:r>
              <a:rPr kumimoji="0" lang="en-US" sz="1400" b="1" i="0" u="none" strike="noStrike" kern="1200" cap="none" spc="0" normalizeH="0" baseline="0" noProof="0" err="1">
                <a:ln>
                  <a:noFill/>
                </a:ln>
                <a:solidFill>
                  <a:schemeClr val="accent2"/>
                </a:solidFill>
                <a:effectLst/>
                <a:uLnTx/>
                <a:uFillTx/>
                <a:latin typeface="Arial"/>
                <a:ea typeface="+mn-ea"/>
                <a:cs typeface="+mn-cs"/>
              </a:rPr>
              <a:t>ibre</a:t>
            </a:r>
            <a:r>
              <a:rPr kumimoji="0" lang="en-US" sz="1400" b="1" i="0" u="none" strike="noStrike" kern="1200" cap="none" spc="0" normalizeH="0" baseline="0" noProof="0">
                <a:ln>
                  <a:noFill/>
                </a:ln>
                <a:solidFill>
                  <a:schemeClr val="accent2"/>
                </a:solidFill>
                <a:effectLst/>
                <a:uLnTx/>
                <a:uFillTx/>
                <a:latin typeface="Arial"/>
                <a:ea typeface="+mn-ea"/>
                <a:cs typeface="+mn-cs"/>
              </a:rPr>
              <a:t> Channel SAN</a:t>
            </a: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Low‑latency </a:t>
            </a:r>
            <a:r>
              <a:rPr lang="en-US" sz="1200" err="1">
                <a:solidFill>
                  <a:schemeClr val="accent2"/>
                </a:solidFill>
              </a:rPr>
              <a:t>Fibre</a:t>
            </a:r>
            <a:r>
              <a:rPr lang="en-US" sz="1200">
                <a:solidFill>
                  <a:schemeClr val="accent2"/>
                </a:solidFill>
              </a:rPr>
              <a:t> Channel with end‑to‑end </a:t>
            </a:r>
            <a:r>
              <a:rPr lang="en-US" sz="1200" err="1">
                <a:solidFill>
                  <a:schemeClr val="accent2"/>
                </a:solidFill>
              </a:rPr>
              <a:t>NVMe</a:t>
            </a:r>
            <a:r>
              <a:rPr lang="en-US" sz="1200">
                <a:solidFill>
                  <a:schemeClr val="accent2"/>
                </a:solidFill>
              </a:rPr>
              <a:t>/FC scalability</a:t>
            </a: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Flexible, high‑performance disaster recovery connectivity</a:t>
            </a:r>
          </a:p>
          <a:p>
            <a:pPr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200">
                <a:solidFill>
                  <a:schemeClr val="accent2"/>
                </a:solidFill>
              </a:rPr>
              <a:t>Fabric notifications and secure, high‑performance replication</a:t>
            </a:r>
          </a:p>
        </p:txBody>
      </p:sp>
      <p:grpSp>
        <p:nvGrpSpPr>
          <p:cNvPr id="25" name="Group 24">
            <a:extLst>
              <a:ext uri="{FF2B5EF4-FFF2-40B4-BE49-F238E27FC236}">
                <a16:creationId xmlns:a16="http://schemas.microsoft.com/office/drawing/2014/main" id="{9BE35530-5804-D47C-B6A5-F4399F75E533}"/>
              </a:ext>
            </a:extLst>
          </p:cNvPr>
          <p:cNvGrpSpPr/>
          <p:nvPr/>
        </p:nvGrpSpPr>
        <p:grpSpPr>
          <a:xfrm>
            <a:off x="0" y="4851832"/>
            <a:ext cx="12190476" cy="2001087"/>
            <a:chOff x="0" y="4851832"/>
            <a:chExt cx="12190476" cy="2001087"/>
          </a:xfrm>
        </p:grpSpPr>
        <p:sp>
          <p:nvSpPr>
            <p:cNvPr id="18" name="Rectangle 17">
              <a:extLst>
                <a:ext uri="{FF2B5EF4-FFF2-40B4-BE49-F238E27FC236}">
                  <a16:creationId xmlns:a16="http://schemas.microsoft.com/office/drawing/2014/main" id="{968271CA-F6F9-91FB-4286-1687DC0E5AE6}"/>
                </a:ext>
              </a:extLst>
            </p:cNvPr>
            <p:cNvSpPr/>
            <p:nvPr/>
          </p:nvSpPr>
          <p:spPr>
            <a:xfrm>
              <a:off x="0" y="5163847"/>
              <a:ext cx="12190476" cy="1689072"/>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21" name="Picture 20">
              <a:extLst>
                <a:ext uri="{FF2B5EF4-FFF2-40B4-BE49-F238E27FC236}">
                  <a16:creationId xmlns:a16="http://schemas.microsoft.com/office/drawing/2014/main" id="{5AE4EB8F-0BFE-7D50-8C01-4978E84F6300}"/>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23" name="Arrow: Left-Right 22">
              <a:extLst>
                <a:ext uri="{FF2B5EF4-FFF2-40B4-BE49-F238E27FC236}">
                  <a16:creationId xmlns:a16="http://schemas.microsoft.com/office/drawing/2014/main" id="{4DC7B8CF-B49B-49FC-19D6-D0DD03CED5BC}"/>
                </a:ext>
                <a:ext uri="{C183D7F6-B498-43B3-948B-1728B52AA6E4}">
                  <adec:decorative xmlns:adec="http://schemas.microsoft.com/office/drawing/2017/decorative" val="1"/>
                </a:ext>
              </a:extLst>
            </p:cNvPr>
            <p:cNvSpPr/>
            <p:nvPr/>
          </p:nvSpPr>
          <p:spPr>
            <a:xfrm>
              <a:off x="364872" y="4851832"/>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grpSp>
      <p:sp>
        <p:nvSpPr>
          <p:cNvPr id="12" name="fl">
            <a:extLst>
              <a:ext uri="{FF2B5EF4-FFF2-40B4-BE49-F238E27FC236}">
                <a16:creationId xmlns:a16="http://schemas.microsoft.com/office/drawing/2014/main" id="{CC52F768-7055-34F3-6AC4-6E83208A8276}"/>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C8C9C7"/>
                </a:solidFill>
                <a:effectLst/>
                <a:uLnTx/>
                <a:uFillTx/>
                <a:latin typeface="Arial" panose="020B0604020202020204" pitchFamily="34" charset="0"/>
                <a:ea typeface="+mn-ea"/>
                <a:cs typeface="+mn-cs"/>
              </a:rPr>
              <a:t>Copyright © Dell Inc. All Rights Reserved.</a:t>
            </a:r>
          </a:p>
        </p:txBody>
      </p:sp>
      <p:sp>
        <p:nvSpPr>
          <p:cNvPr id="24" name="fl" descr="                              Dell - Internal Use - Confidential&#10;">
            <a:extLst>
              <a:ext uri="{FF2B5EF4-FFF2-40B4-BE49-F238E27FC236}">
                <a16:creationId xmlns:a16="http://schemas.microsoft.com/office/drawing/2014/main" id="{C6F0BDDF-A1DF-B6AD-60A2-83C600EFA199}"/>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28" name="Title 5">
            <a:extLst>
              <a:ext uri="{FF2B5EF4-FFF2-40B4-BE49-F238E27FC236}">
                <a16:creationId xmlns:a16="http://schemas.microsoft.com/office/drawing/2014/main" id="{68F25E03-5869-93ED-6D9D-84D3B53FC166}"/>
              </a:ext>
            </a:extLst>
          </p:cNvPr>
          <p:cNvSpPr txBox="1">
            <a:spLocks/>
          </p:cNvSpPr>
          <p:nvPr/>
        </p:nvSpPr>
        <p:spPr>
          <a:xfrm>
            <a:off x="381000" y="522276"/>
            <a:ext cx="11430000" cy="369332"/>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1219078" rtl="0" eaLnBrk="1" fontAlgn="auto" latinLnBrk="0" hangingPunct="1">
              <a:lnSpc>
                <a:spcPct val="100000"/>
              </a:lnSpc>
              <a:spcBef>
                <a:spcPts val="0"/>
              </a:spcBef>
              <a:spcAft>
                <a:spcPts val="0"/>
              </a:spcAft>
              <a:buClrTx/>
              <a:buSzTx/>
              <a:buFontTx/>
              <a:buNone/>
              <a:tabLst/>
              <a:defRPr/>
            </a:pPr>
            <a:r>
              <a:rPr lang="en-US" sz="2400">
                <a:solidFill>
                  <a:schemeClr val="accent1"/>
                </a:solidFill>
                <a:latin typeface="Arial"/>
                <a:ea typeface="+mn-ea"/>
                <a:cs typeface="+mn-cs"/>
              </a:rPr>
              <a:t>Transform your network with Dell Technologies Open Networking</a:t>
            </a:r>
          </a:p>
        </p:txBody>
      </p:sp>
      <p:sp>
        <p:nvSpPr>
          <p:cNvPr id="29" name="Title 4">
            <a:extLst>
              <a:ext uri="{FF2B5EF4-FFF2-40B4-BE49-F238E27FC236}">
                <a16:creationId xmlns:a16="http://schemas.microsoft.com/office/drawing/2014/main" id="{4EE4E6BE-E6BB-4855-CA63-8366E8655021}"/>
              </a:ext>
            </a:extLst>
          </p:cNvPr>
          <p:cNvSpPr txBox="1">
            <a:spLocks/>
          </p:cNvSpPr>
          <p:nvPr/>
        </p:nvSpPr>
        <p:spPr>
          <a:xfrm>
            <a:off x="1267146" y="922015"/>
            <a:ext cx="9657708"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effectLst/>
                <a:uLnTx/>
                <a:uFillTx/>
                <a:latin typeface="Arial Nova Light"/>
                <a:ea typeface="+mj-ea"/>
                <a:cs typeface="+mj-cs"/>
              </a:rPr>
              <a:t>Dell Networking</a:t>
            </a:r>
          </a:p>
        </p:txBody>
      </p:sp>
      <p:pic>
        <p:nvPicPr>
          <p:cNvPr id="36" name="Picture 35">
            <a:extLst>
              <a:ext uri="{FF2B5EF4-FFF2-40B4-BE49-F238E27FC236}">
                <a16:creationId xmlns:a16="http://schemas.microsoft.com/office/drawing/2014/main" id="{599A82F0-DEBE-8563-D025-DE070FD45F2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2" name="Title 90">
            <a:extLst>
              <a:ext uri="{FF2B5EF4-FFF2-40B4-BE49-F238E27FC236}">
                <a16:creationId xmlns:a16="http://schemas.microsoft.com/office/drawing/2014/main" id="{A53DC9EC-20E5-BAD8-2DFB-E00876E109D9}"/>
              </a:ext>
              <a:ext uri="{C183D7F6-B498-43B3-948B-1728B52AA6E4}">
                <adec:decorative xmlns:adec="http://schemas.microsoft.com/office/drawing/2017/decorative" val="1"/>
              </a:ext>
            </a:extLst>
          </p:cNvPr>
          <p:cNvSpPr txBox="1">
            <a:spLocks/>
          </p:cNvSpPr>
          <p:nvPr/>
        </p:nvSpPr>
        <p:spPr>
          <a:xfrm>
            <a:off x="43382" y="-374866"/>
            <a:ext cx="1933543" cy="307777"/>
          </a:xfrm>
          <a:prstGeom prst="rect">
            <a:avLst/>
          </a:prstGeom>
          <a:solidFill>
            <a:srgbClr val="92D050"/>
          </a:solid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a:ea typeface="+mj-ea"/>
                <a:cs typeface="+mj-cs"/>
              </a:rPr>
              <a:t>Animated build slide</a:t>
            </a:r>
          </a:p>
        </p:txBody>
      </p:sp>
      <p:grpSp>
        <p:nvGrpSpPr>
          <p:cNvPr id="43" name="Group 42">
            <a:extLst>
              <a:ext uri="{FF2B5EF4-FFF2-40B4-BE49-F238E27FC236}">
                <a16:creationId xmlns:a16="http://schemas.microsoft.com/office/drawing/2014/main" id="{9D8E65AA-5B41-BDD9-005C-CB1E3303009A}"/>
              </a:ext>
            </a:extLst>
          </p:cNvPr>
          <p:cNvGrpSpPr/>
          <p:nvPr/>
        </p:nvGrpSpPr>
        <p:grpSpPr>
          <a:xfrm>
            <a:off x="5908182" y="4938669"/>
            <a:ext cx="2444365" cy="630049"/>
            <a:chOff x="7150801" y="4370055"/>
            <a:chExt cx="2352142" cy="919929"/>
          </a:xfrm>
        </p:grpSpPr>
        <p:pic>
          <p:nvPicPr>
            <p:cNvPr id="1026" name="Picture 2" descr="switch image&#10;&#10;A close-up of a computer&#10;&#10;Description automatically generated">
              <a:extLst>
                <a:ext uri="{FF2B5EF4-FFF2-40B4-BE49-F238E27FC236}">
                  <a16:creationId xmlns:a16="http://schemas.microsoft.com/office/drawing/2014/main" id="{D7C8973C-6AB2-956D-5BBC-EC3EF87B76C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4557" b="-1"/>
            <a:stretch/>
          </p:blipFill>
          <p:spPr bwMode="auto">
            <a:xfrm>
              <a:off x="7150801" y="4370055"/>
              <a:ext cx="2352142" cy="633717"/>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5698631E-64C6-1E7F-BD97-53B0DA8D21A2}"/>
                </a:ext>
              </a:extLst>
            </p:cNvPr>
            <p:cNvSpPr txBox="1"/>
            <p:nvPr/>
          </p:nvSpPr>
          <p:spPr>
            <a:xfrm>
              <a:off x="7235898" y="5105318"/>
              <a:ext cx="1979705" cy="184666"/>
            </a:xfrm>
            <a:prstGeom prst="rect">
              <a:avLst/>
            </a:prstGeom>
            <a:noFill/>
          </p:spPr>
          <p:txBody>
            <a:bodyPr wrap="square" lIns="0" tIns="0" rIns="0" bIns="0" rtlCol="0">
              <a:spAutoFit/>
            </a:bodyPr>
            <a:lstStyle/>
            <a:p>
              <a:pPr algn="ctr"/>
              <a:r>
                <a:rPr lang="en-US" sz="1200">
                  <a:solidFill>
                    <a:schemeClr val="bg1">
                      <a:lumMod val="20000"/>
                      <a:lumOff val="80000"/>
                    </a:schemeClr>
                  </a:solidFill>
                </a:rPr>
                <a:t>Spectrum</a:t>
              </a:r>
            </a:p>
          </p:txBody>
        </p:sp>
      </p:grpSp>
      <p:sp>
        <p:nvSpPr>
          <p:cNvPr id="38" name="TextBox 37">
            <a:extLst>
              <a:ext uri="{FF2B5EF4-FFF2-40B4-BE49-F238E27FC236}">
                <a16:creationId xmlns:a16="http://schemas.microsoft.com/office/drawing/2014/main" id="{DF5C281A-2189-F5F9-394B-C8E2B067E56E}"/>
              </a:ext>
            </a:extLst>
          </p:cNvPr>
          <p:cNvSpPr txBox="1"/>
          <p:nvPr/>
        </p:nvSpPr>
        <p:spPr>
          <a:xfrm>
            <a:off x="7600685" y="6119597"/>
            <a:ext cx="2226191" cy="136857"/>
          </a:xfrm>
          <a:prstGeom prst="rect">
            <a:avLst/>
          </a:prstGeom>
          <a:noFill/>
        </p:spPr>
        <p:txBody>
          <a:bodyPr wrap="square" lIns="0" tIns="0" rIns="0" bIns="0" rtlCol="0">
            <a:spAutoFit/>
          </a:bodyPr>
          <a:lstStyle/>
          <a:p>
            <a:pPr algn="ctr"/>
            <a:r>
              <a:rPr lang="en-US" sz="1200">
                <a:solidFill>
                  <a:schemeClr val="bg1">
                    <a:lumMod val="20000"/>
                    <a:lumOff val="80000"/>
                  </a:schemeClr>
                </a:solidFill>
              </a:rPr>
              <a:t>Quantum</a:t>
            </a:r>
          </a:p>
        </p:txBody>
      </p:sp>
      <p:sp>
        <p:nvSpPr>
          <p:cNvPr id="19" name="TextBox 18">
            <a:extLst>
              <a:ext uri="{FF2B5EF4-FFF2-40B4-BE49-F238E27FC236}">
                <a16:creationId xmlns:a16="http://schemas.microsoft.com/office/drawing/2014/main" id="{96902AAB-45A7-262B-880F-770F291C6563}"/>
              </a:ext>
            </a:extLst>
          </p:cNvPr>
          <p:cNvSpPr txBox="1"/>
          <p:nvPr/>
        </p:nvSpPr>
        <p:spPr>
          <a:xfrm>
            <a:off x="9928575" y="6007364"/>
            <a:ext cx="2226191" cy="136857"/>
          </a:xfrm>
          <a:prstGeom prst="rect">
            <a:avLst/>
          </a:prstGeom>
          <a:noFill/>
        </p:spPr>
        <p:txBody>
          <a:bodyPr wrap="square" lIns="0" tIns="0" rIns="0" bIns="0" rtlCol="0">
            <a:spAutoFit/>
          </a:bodyPr>
          <a:lstStyle/>
          <a:p>
            <a:pPr algn="ctr"/>
            <a:r>
              <a:rPr lang="en-US" sz="1200">
                <a:solidFill>
                  <a:schemeClr val="bg1">
                    <a:lumMod val="20000"/>
                    <a:lumOff val="80000"/>
                  </a:schemeClr>
                </a:solidFill>
              </a:rPr>
              <a:t>Connectrix</a:t>
            </a:r>
          </a:p>
        </p:txBody>
      </p:sp>
      <p:grpSp>
        <p:nvGrpSpPr>
          <p:cNvPr id="30" name="Group 29">
            <a:extLst>
              <a:ext uri="{FF2B5EF4-FFF2-40B4-BE49-F238E27FC236}">
                <a16:creationId xmlns:a16="http://schemas.microsoft.com/office/drawing/2014/main" id="{7233F79A-C362-6F71-B7EA-6FC6C9F4D131}"/>
              </a:ext>
            </a:extLst>
          </p:cNvPr>
          <p:cNvGrpSpPr/>
          <p:nvPr/>
        </p:nvGrpSpPr>
        <p:grpSpPr>
          <a:xfrm>
            <a:off x="331499" y="4628783"/>
            <a:ext cx="2479062" cy="1239531"/>
            <a:chOff x="51379" y="4550964"/>
            <a:chExt cx="2479062" cy="1239531"/>
          </a:xfrm>
        </p:grpSpPr>
        <p:sp>
          <p:nvSpPr>
            <p:cNvPr id="5" name="TextBox 4">
              <a:extLst>
                <a:ext uri="{FF2B5EF4-FFF2-40B4-BE49-F238E27FC236}">
                  <a16:creationId xmlns:a16="http://schemas.microsoft.com/office/drawing/2014/main" id="{8EC2EA4F-4B49-8BD8-E246-0F25FA16F2A7}"/>
                </a:ext>
              </a:extLst>
            </p:cNvPr>
            <p:cNvSpPr txBox="1"/>
            <p:nvPr/>
          </p:nvSpPr>
          <p:spPr>
            <a:xfrm>
              <a:off x="147745" y="5416108"/>
              <a:ext cx="1979706" cy="184666"/>
            </a:xfrm>
            <a:prstGeom prst="rect">
              <a:avLst/>
            </a:prstGeom>
            <a:noFill/>
          </p:spPr>
          <p:txBody>
            <a:bodyPr wrap="square" lIns="0" tIns="0" rIns="0" bIns="0" rtlCol="0">
              <a:spAutoFit/>
            </a:bodyPr>
            <a:lstStyle/>
            <a:p>
              <a:pPr algn="ctr"/>
              <a:r>
                <a:rPr lang="en-US" sz="1200" err="1">
                  <a:solidFill>
                    <a:schemeClr val="bg1">
                      <a:lumMod val="20000"/>
                      <a:lumOff val="80000"/>
                    </a:schemeClr>
                  </a:solidFill>
                </a:rPr>
                <a:t>PowerSwitch</a:t>
              </a:r>
              <a:endParaRPr lang="en-US" sz="1200">
                <a:solidFill>
                  <a:schemeClr val="bg1">
                    <a:lumMod val="20000"/>
                    <a:lumOff val="80000"/>
                  </a:schemeClr>
                </a:solidFill>
              </a:endParaRPr>
            </a:p>
          </p:txBody>
        </p:sp>
        <p:pic>
          <p:nvPicPr>
            <p:cNvPr id="41" name="Picture 40" descr="A close-up of a computer">
              <a:extLst>
                <a:ext uri="{FF2B5EF4-FFF2-40B4-BE49-F238E27FC236}">
                  <a16:creationId xmlns:a16="http://schemas.microsoft.com/office/drawing/2014/main" id="{E8B94E8E-685F-6057-EC95-FF56FFA52AA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379" y="4550964"/>
              <a:ext cx="2479062" cy="1239531"/>
            </a:xfrm>
            <a:prstGeom prst="rect">
              <a:avLst/>
            </a:prstGeom>
          </p:spPr>
        </p:pic>
      </p:grpSp>
      <p:grpSp>
        <p:nvGrpSpPr>
          <p:cNvPr id="32" name="Group 31">
            <a:extLst>
              <a:ext uri="{FF2B5EF4-FFF2-40B4-BE49-F238E27FC236}">
                <a16:creationId xmlns:a16="http://schemas.microsoft.com/office/drawing/2014/main" id="{AB660BD7-514C-D71C-8A66-8D58AE140E17}"/>
              </a:ext>
            </a:extLst>
          </p:cNvPr>
          <p:cNvGrpSpPr/>
          <p:nvPr/>
        </p:nvGrpSpPr>
        <p:grpSpPr>
          <a:xfrm>
            <a:off x="1578715" y="5458416"/>
            <a:ext cx="2226191" cy="880260"/>
            <a:chOff x="1300945" y="5459309"/>
            <a:chExt cx="2226191" cy="880260"/>
          </a:xfrm>
        </p:grpSpPr>
        <p:sp>
          <p:nvSpPr>
            <p:cNvPr id="31" name="TextBox 30">
              <a:extLst>
                <a:ext uri="{FF2B5EF4-FFF2-40B4-BE49-F238E27FC236}">
                  <a16:creationId xmlns:a16="http://schemas.microsoft.com/office/drawing/2014/main" id="{95C32D99-D79D-C92E-22BD-084B6766AD3E}"/>
                </a:ext>
              </a:extLst>
            </p:cNvPr>
            <p:cNvSpPr txBox="1"/>
            <p:nvPr/>
          </p:nvSpPr>
          <p:spPr>
            <a:xfrm>
              <a:off x="1300945" y="6092973"/>
              <a:ext cx="2226191" cy="184666"/>
            </a:xfrm>
            <a:prstGeom prst="rect">
              <a:avLst/>
            </a:prstGeom>
            <a:noFill/>
          </p:spPr>
          <p:txBody>
            <a:bodyPr wrap="square" lIns="0" tIns="0" rIns="0" bIns="0" rtlCol="0">
              <a:spAutoFit/>
            </a:bodyPr>
            <a:lstStyle/>
            <a:p>
              <a:pPr algn="ctr"/>
              <a:r>
                <a:rPr lang="en-US" sz="1200">
                  <a:solidFill>
                    <a:schemeClr val="bg1">
                      <a:lumMod val="20000"/>
                      <a:lumOff val="80000"/>
                    </a:schemeClr>
                  </a:solidFill>
                </a:rPr>
                <a:t>Enterprise SONiC Distribution</a:t>
              </a:r>
            </a:p>
          </p:txBody>
        </p:sp>
        <p:pic>
          <p:nvPicPr>
            <p:cNvPr id="45" name="Picture 2" descr="Dell PowerSwitch image&#10;&#10;&#10;">
              <a:extLst>
                <a:ext uri="{FF2B5EF4-FFF2-40B4-BE49-F238E27FC236}">
                  <a16:creationId xmlns:a16="http://schemas.microsoft.com/office/drawing/2014/main" id="{FB5781F3-CD07-72E1-11BA-CA5957681CD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27980" y="5459309"/>
              <a:ext cx="1760519" cy="880260"/>
            </a:xfrm>
            <a:prstGeom prst="rect">
              <a:avLst/>
            </a:prstGeom>
            <a:noFill/>
            <a:extLst>
              <a:ext uri="{909E8E84-426E-40DD-AFC4-6F175D3DCCD1}">
                <a14:hiddenFill xmlns:a14="http://schemas.microsoft.com/office/drawing/2010/main">
                  <a:solidFill>
                    <a:srgbClr val="FFFFFF"/>
                  </a:solidFill>
                </a14:hiddenFill>
              </a:ext>
            </a:extLst>
          </p:spPr>
        </p:pic>
      </p:grpSp>
      <p:pic>
        <p:nvPicPr>
          <p:cNvPr id="2050" name="Picture 2" descr="Quantum-X800 2U  image">
            <a:extLst>
              <a:ext uri="{FF2B5EF4-FFF2-40B4-BE49-F238E27FC236}">
                <a16:creationId xmlns:a16="http://schemas.microsoft.com/office/drawing/2014/main" id="{165CC068-C6B7-D62D-7301-E60DF434D3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02384" y="5477890"/>
            <a:ext cx="1928693" cy="642898"/>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1A0481B5-E7AC-9C87-9070-2428374ED40B}"/>
              </a:ext>
            </a:extLst>
          </p:cNvPr>
          <p:cNvGrpSpPr/>
          <p:nvPr/>
        </p:nvGrpSpPr>
        <p:grpSpPr>
          <a:xfrm>
            <a:off x="3708516" y="4847503"/>
            <a:ext cx="2226191" cy="1885946"/>
            <a:chOff x="3296745" y="4899182"/>
            <a:chExt cx="2226191" cy="1885946"/>
          </a:xfrm>
        </p:grpSpPr>
        <p:sp>
          <p:nvSpPr>
            <p:cNvPr id="11" name="TextBox 19">
              <a:extLst>
                <a:ext uri="{FF2B5EF4-FFF2-40B4-BE49-F238E27FC236}">
                  <a16:creationId xmlns:a16="http://schemas.microsoft.com/office/drawing/2014/main" id="{5F3AE365-C640-7B70-660F-2CB9E2981D7A}"/>
                </a:ext>
                <a:ext uri="{C183D7F6-B498-43B3-948B-1728B52AA6E4}">
                  <adec:decorative xmlns:adec="http://schemas.microsoft.com/office/drawing/2017/decorative" val="1"/>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C8C9C7"/>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82</a:t>
              </a:fld>
              <a:endParaRPr kumimoji="0" lang="en-US" sz="600" b="0" i="0" u="none" strike="noStrike" kern="1200" cap="none" spc="0" normalizeH="0" baseline="0" noProof="0">
                <a:ln>
                  <a:noFill/>
                </a:ln>
                <a:solidFill>
                  <a:srgbClr val="C8C9C7"/>
                </a:solidFill>
                <a:effectLst/>
                <a:uLnTx/>
                <a:uFillTx/>
                <a:latin typeface="Arial" panose="020B0604020202020204" pitchFamily="34" charset="0"/>
                <a:ea typeface="+mn-ea"/>
                <a:cs typeface="+mn-cs"/>
              </a:endParaRPr>
            </a:p>
          </p:txBody>
        </p:sp>
        <p:sp>
          <p:nvSpPr>
            <p:cNvPr id="26" name="TextBox 19">
              <a:extLst>
                <a:ext uri="{FF2B5EF4-FFF2-40B4-BE49-F238E27FC236}">
                  <a16:creationId xmlns:a16="http://schemas.microsoft.com/office/drawing/2014/main" id="{128D37AE-5CA7-FB54-5B50-4E6E7D097F99}"/>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82</a:t>
              </a:fld>
              <a:endPar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endParaRPr>
            </a:p>
          </p:txBody>
        </p:sp>
        <p:sp>
          <p:nvSpPr>
            <p:cNvPr id="20" name="TextBox 19">
              <a:extLst>
                <a:ext uri="{FF2B5EF4-FFF2-40B4-BE49-F238E27FC236}">
                  <a16:creationId xmlns:a16="http://schemas.microsoft.com/office/drawing/2014/main" id="{3E346931-1803-3E42-8593-2937A3C01916}"/>
                </a:ext>
              </a:extLst>
            </p:cNvPr>
            <p:cNvSpPr txBox="1"/>
            <p:nvPr/>
          </p:nvSpPr>
          <p:spPr>
            <a:xfrm>
              <a:off x="3296745" y="6230917"/>
              <a:ext cx="2226191" cy="136857"/>
            </a:xfrm>
            <a:prstGeom prst="rect">
              <a:avLst/>
            </a:prstGeom>
            <a:noFill/>
          </p:spPr>
          <p:txBody>
            <a:bodyPr wrap="square" lIns="0" tIns="0" rIns="0" bIns="0" rtlCol="0">
              <a:spAutoFit/>
            </a:bodyPr>
            <a:lstStyle/>
            <a:p>
              <a:pPr algn="ctr"/>
              <a:r>
                <a:rPr lang="en-US" sz="1200">
                  <a:solidFill>
                    <a:schemeClr val="bg1">
                      <a:lumMod val="20000"/>
                      <a:lumOff val="80000"/>
                    </a:schemeClr>
                  </a:solidFill>
                </a:rPr>
                <a:t>SmartFabric</a:t>
              </a:r>
            </a:p>
          </p:txBody>
        </p:sp>
        <p:pic>
          <p:nvPicPr>
            <p:cNvPr id="6" name="Picture 5">
              <a:extLst>
                <a:ext uri="{FF2B5EF4-FFF2-40B4-BE49-F238E27FC236}">
                  <a16:creationId xmlns:a16="http://schemas.microsoft.com/office/drawing/2014/main" id="{EBD46E41-170E-8377-026B-7B3C48339F2C}"/>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8672" r="91328">
                          <a14:foregroundMark x1="9766" y1="68359" x2="9766" y2="68359"/>
                          <a14:foregroundMark x1="11641" y1="70234" x2="11641" y2="70234"/>
                          <a14:foregroundMark x1="29922" y1="70000" x2="29922" y2="70000"/>
                          <a14:foregroundMark x1="29297" y1="69844" x2="29297" y2="69844"/>
                          <a14:foregroundMark x1="30703" y1="70078" x2="30703" y2="70078"/>
                          <a14:foregroundMark x1="33672" y1="70000" x2="33672" y2="70000"/>
                          <a14:foregroundMark x1="27969" y1="69844" x2="27969" y2="69844"/>
                          <a14:foregroundMark x1="24063" y1="70078" x2="24063" y2="70078"/>
                          <a14:foregroundMark x1="8672" y1="69844" x2="8672" y2="69844"/>
                          <a14:foregroundMark x1="91328" y1="69844" x2="91328" y2="69844"/>
                        </a14:backgroundRemoval>
                      </a14:imgEffect>
                    </a14:imgLayer>
                  </a14:imgProps>
                </a:ext>
              </a:extLst>
            </a:blip>
            <a:srcRect l="6750" t="13798" r="6042" b="28889"/>
            <a:stretch/>
          </p:blipFill>
          <p:spPr>
            <a:xfrm>
              <a:off x="3447926" y="4899182"/>
              <a:ext cx="2018060" cy="1288056"/>
            </a:xfrm>
            <a:prstGeom prst="rect">
              <a:avLst/>
            </a:prstGeom>
            <a:effectLst>
              <a:reflection blurRad="12700" stA="40000" endPos="25000" dir="5400000" sy="-100000" algn="bl" rotWithShape="0"/>
            </a:effectLst>
          </p:spPr>
        </p:pic>
        <p:sp>
          <p:nvSpPr>
            <p:cNvPr id="8" name="Rectangle 7">
              <a:extLst>
                <a:ext uri="{FF2B5EF4-FFF2-40B4-BE49-F238E27FC236}">
                  <a16:creationId xmlns:a16="http://schemas.microsoft.com/office/drawing/2014/main" id="{6948BA5C-9151-DF9A-058C-89036178592E}"/>
                </a:ext>
              </a:extLst>
            </p:cNvPr>
            <p:cNvSpPr/>
            <p:nvPr/>
          </p:nvSpPr>
          <p:spPr>
            <a:xfrm>
              <a:off x="3658546" y="4975504"/>
              <a:ext cx="1583008" cy="857793"/>
            </a:xfrm>
            <a:prstGeom prst="rect">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2"/>
                </a:solidFill>
              </a:endParaRPr>
            </a:p>
          </p:txBody>
        </p:sp>
        <p:grpSp>
          <p:nvGrpSpPr>
            <p:cNvPr id="16" name="Group 15">
              <a:extLst>
                <a:ext uri="{FF2B5EF4-FFF2-40B4-BE49-F238E27FC236}">
                  <a16:creationId xmlns:a16="http://schemas.microsoft.com/office/drawing/2014/main" id="{DA039BDC-634C-BE73-6B73-3B9F95326C84}"/>
                </a:ext>
              </a:extLst>
            </p:cNvPr>
            <p:cNvGrpSpPr/>
            <p:nvPr/>
          </p:nvGrpSpPr>
          <p:grpSpPr>
            <a:xfrm>
              <a:off x="3658546" y="4975507"/>
              <a:ext cx="1585116" cy="859778"/>
              <a:chOff x="6241198" y="5392269"/>
              <a:chExt cx="1380948" cy="1158646"/>
            </a:xfrm>
          </p:grpSpPr>
          <p:pic>
            <p:nvPicPr>
              <p:cNvPr id="3" name="Picture 2" descr="A screenshot of a computer&#10;&#10;AI-generated content may be incorrect.">
                <a:extLst>
                  <a:ext uri="{FF2B5EF4-FFF2-40B4-BE49-F238E27FC236}">
                    <a16:creationId xmlns:a16="http://schemas.microsoft.com/office/drawing/2014/main" id="{CFB42AC7-92F1-B73E-8EA0-6B80236D6FC0}"/>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6241199" y="5392269"/>
                <a:ext cx="1374625" cy="847278"/>
              </a:xfrm>
              <a:prstGeom prst="rect">
                <a:avLst/>
              </a:prstGeom>
            </p:spPr>
          </p:pic>
          <p:pic>
            <p:nvPicPr>
              <p:cNvPr id="9" name="Picture 8" descr="A computer network connection&#10;&#10;AI-generated content may be incorrect.">
                <a:extLst>
                  <a:ext uri="{FF2B5EF4-FFF2-40B4-BE49-F238E27FC236}">
                    <a16:creationId xmlns:a16="http://schemas.microsoft.com/office/drawing/2014/main" id="{F8FDF15C-E62B-D9D4-BCA3-732DAB92E098}"/>
                  </a:ext>
                </a:extLst>
              </p:cNvPr>
              <p:cNvPicPr>
                <a:picLocks noChangeAspect="1"/>
              </p:cNvPicPr>
              <p:nvPr/>
            </p:nvPicPr>
            <p:blipFill>
              <a:blip r:embed="rId15">
                <a:extLst>
                  <a:ext uri="{28A0092B-C50C-407E-A947-70E740481C1C}">
                    <a14:useLocalDpi xmlns:a14="http://schemas.microsoft.com/office/drawing/2010/main" val="0"/>
                  </a:ext>
                </a:extLst>
              </a:blip>
              <a:srcRect l="311" t="23422" r="-311" b="9178"/>
              <a:stretch/>
            </p:blipFill>
            <p:spPr>
              <a:xfrm>
                <a:off x="6241198" y="6212604"/>
                <a:ext cx="1380948" cy="338311"/>
              </a:xfrm>
              <a:prstGeom prst="rect">
                <a:avLst/>
              </a:prstGeom>
            </p:spPr>
          </p:pic>
        </p:grpSp>
      </p:grpSp>
      <p:pic>
        <p:nvPicPr>
          <p:cNvPr id="4" name="Picture 3" descr="A back of a computer device&#10;&#10;AI-generated content may be incorrect.">
            <a:extLst>
              <a:ext uri="{FF2B5EF4-FFF2-40B4-BE49-F238E27FC236}">
                <a16:creationId xmlns:a16="http://schemas.microsoft.com/office/drawing/2014/main" id="{25D021E9-B254-EBAE-43AD-ABA90D9E67E1}"/>
              </a:ext>
            </a:extLst>
          </p:cNvPr>
          <p:cNvPicPr>
            <a:picLocks noChangeAspect="1"/>
          </p:cNvPicPr>
          <p:nvPr/>
        </p:nvPicPr>
        <p:blipFill>
          <a:blip r:embed="rId16"/>
          <a:stretch>
            <a:fillRect/>
          </a:stretch>
        </p:blipFill>
        <p:spPr>
          <a:xfrm>
            <a:off x="10204180" y="4756036"/>
            <a:ext cx="1658267" cy="1266085"/>
          </a:xfrm>
          <a:prstGeom prst="rect">
            <a:avLst/>
          </a:prstGeom>
        </p:spPr>
      </p:pic>
    </p:spTree>
    <p:extLst>
      <p:ext uri="{BB962C8B-B14F-4D97-AF65-F5344CB8AC3E}">
        <p14:creationId xmlns:p14="http://schemas.microsoft.com/office/powerpoint/2010/main" val="2839691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a:extLst>
            <a:ext uri="{FF2B5EF4-FFF2-40B4-BE49-F238E27FC236}">
              <a16:creationId xmlns:a16="http://schemas.microsoft.com/office/drawing/2014/main" id="{2830ED1F-0BC8-6291-C16F-2775F5F2309C}"/>
            </a:ext>
          </a:extLst>
        </p:cNvPr>
        <p:cNvGrpSpPr/>
        <p:nvPr/>
      </p:nvGrpSpPr>
      <p:grpSpPr>
        <a:xfrm>
          <a:off x="0" y="0"/>
          <a:ext cx="0" cy="0"/>
          <a:chOff x="0" y="0"/>
          <a:chExt cx="0" cy="0"/>
        </a:xfrm>
      </p:grpSpPr>
      <p:sp>
        <p:nvSpPr>
          <p:cNvPr id="33" name="Content Placeholder 9">
            <a:extLst>
              <a:ext uri="{FF2B5EF4-FFF2-40B4-BE49-F238E27FC236}">
                <a16:creationId xmlns:a16="http://schemas.microsoft.com/office/drawing/2014/main" id="{25ACBEB2-EB71-8F76-6499-AE1E6C3EFBED}"/>
              </a:ext>
            </a:extLst>
          </p:cNvPr>
          <p:cNvSpPr txBox="1">
            <a:spLocks/>
          </p:cNvSpPr>
          <p:nvPr/>
        </p:nvSpPr>
        <p:spPr>
          <a:xfrm>
            <a:off x="1323351" y="1790838"/>
            <a:ext cx="4715601" cy="3314151"/>
          </a:xfrm>
          <a:prstGeom prst="rect">
            <a:avLst/>
          </a:prstGeom>
          <a:solidFill>
            <a:srgbClr val="C5D4E3"/>
          </a:solidFill>
        </p:spPr>
        <p:txBody>
          <a:bodyPr lIns="365760" tIns="365760" rIns="118872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chemeClr val="accent2"/>
                </a:solidFill>
                <a:effectLst/>
                <a:uLnTx/>
                <a:uFillTx/>
                <a:latin typeface="Arial Nova Light"/>
                <a:ea typeface="+mn-ea"/>
                <a:cs typeface="+mn-cs"/>
              </a:rPr>
              <a:t>Directors</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chemeClr val="accent2"/>
                </a:solidFill>
                <a:effectLst/>
                <a:uLnTx/>
                <a:uFillTx/>
                <a:latin typeface="Arial"/>
                <a:ea typeface="+mn-ea"/>
                <a:cs typeface="+mn-cs"/>
              </a:rPr>
              <a:t>Ideal for massive, secure storage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chemeClr val="accent2"/>
                </a:solidFill>
              </a:rPr>
              <a:t>Monitors SAN health with advanced resilience</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chemeClr val="accent2"/>
                </a:solidFill>
              </a:rPr>
              <a:t>Provides unmatched scalability and availability</a:t>
            </a:r>
          </a:p>
          <a:p>
            <a:pPr lvl="0" defTabSz="914309">
              <a:lnSpc>
                <a:spcPct val="100000"/>
              </a:lnSpc>
              <a:spcBef>
                <a:spcPts val="600"/>
              </a:spcBef>
              <a:buClr>
                <a:srgbClr val="0672CB"/>
              </a:buClr>
              <a:buBlip>
                <a:blip>
                  <a:extLst>
                    <a:ext uri="{96DAC541-7B7A-43D3-8B79-37D633B846F1}">
                      <asvg:svgBlip xmlns:asvg="http://schemas.microsoft.com/office/drawing/2016/SVG/main" r:embed="rId3"/>
                    </a:ext>
                  </a:extLst>
                </a:blip>
              </a:buBlip>
              <a:defRPr/>
            </a:pPr>
            <a:r>
              <a:rPr lang="en-US" sz="1400">
                <a:solidFill>
                  <a:schemeClr val="accent2"/>
                </a:solidFill>
              </a:rPr>
              <a:t>Provides ultra-fast, reliable connectivity</a:t>
            </a:r>
          </a:p>
        </p:txBody>
      </p:sp>
      <p:sp>
        <p:nvSpPr>
          <p:cNvPr id="34" name="Content Placeholder 2">
            <a:extLst>
              <a:ext uri="{FF2B5EF4-FFF2-40B4-BE49-F238E27FC236}">
                <a16:creationId xmlns:a16="http://schemas.microsoft.com/office/drawing/2014/main" id="{42EE5B8B-AE2E-D9CE-CD3E-508622F0B600}"/>
              </a:ext>
            </a:extLst>
          </p:cNvPr>
          <p:cNvSpPr txBox="1">
            <a:spLocks/>
          </p:cNvSpPr>
          <p:nvPr/>
        </p:nvSpPr>
        <p:spPr>
          <a:xfrm>
            <a:off x="6153048" y="1783419"/>
            <a:ext cx="4715601" cy="3314151"/>
          </a:xfrm>
          <a:prstGeom prst="rect">
            <a:avLst/>
          </a:prstGeom>
          <a:solidFill>
            <a:srgbClr val="C5D4E3"/>
          </a:solidFill>
        </p:spPr>
        <p:txBody>
          <a:bodyPr lIns="365760" tIns="365760" rIns="1188720" bIns="1097280" anchor="t" anchorCtr="0"/>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85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chemeClr val="accent2"/>
                </a:solidFill>
                <a:effectLst/>
                <a:uLnTx/>
                <a:uFillTx/>
                <a:latin typeface="Arial Nova Light"/>
                <a:ea typeface="+mn-ea"/>
                <a:cs typeface="+mn-cs"/>
              </a:rPr>
              <a:t>Switches</a:t>
            </a:r>
          </a:p>
          <a:p>
            <a:pPr marL="0" marR="0" lvl="0" indent="0" algn="l" defTabSz="914377" rtl="0" eaLnBrk="1" fontAlgn="auto" latinLnBrk="0" hangingPunct="1">
              <a:lnSpc>
                <a:spcPct val="85000"/>
              </a:lnSpc>
              <a:spcBef>
                <a:spcPts val="600"/>
              </a:spcBef>
              <a:spcAft>
                <a:spcPts val="600"/>
              </a:spcAft>
              <a:buClrTx/>
              <a:buSzTx/>
              <a:buFont typeface="Arial" panose="020B0604020202020204" pitchFamily="34" charset="0"/>
              <a:buNone/>
              <a:tabLst/>
              <a:defRPr/>
            </a:pPr>
            <a:r>
              <a:rPr kumimoji="0" lang="en-US" sz="1400" b="1" i="0" u="none" strike="noStrike" kern="1200" cap="none" spc="0" normalizeH="0" baseline="0" noProof="0">
                <a:ln>
                  <a:noFill/>
                </a:ln>
                <a:solidFill>
                  <a:schemeClr val="accent2"/>
                </a:solidFill>
                <a:effectLst/>
                <a:uLnTx/>
                <a:uFillTx/>
                <a:latin typeface="Arial"/>
                <a:ea typeface="+mn-ea"/>
                <a:cs typeface="+mn-cs"/>
              </a:rPr>
              <a:t>Built for scalable edge storage</a:t>
            </a:r>
          </a:p>
          <a:p>
            <a:pPr marR="0" defTabSz="914309" fontAlgn="auto">
              <a:lnSpc>
                <a:spcPct val="100000"/>
              </a:lnSpc>
              <a:spcBef>
                <a:spcPts val="600"/>
              </a:spcBef>
              <a:spcAft>
                <a:spcPts val="0"/>
              </a:spcAft>
              <a:buClr>
                <a:srgbClr val="0672CB"/>
              </a:buClr>
              <a:buSzTx/>
              <a:buBlip>
                <a:blip>
                  <a:extLst>
                    <a:ext uri="{96DAC541-7B7A-43D3-8B79-37D633B846F1}">
                      <asvg:svgBlip xmlns:asvg="http://schemas.microsoft.com/office/drawing/2016/SVG/main" r:embed="rId3"/>
                    </a:ext>
                  </a:extLst>
                </a:blip>
              </a:buBlip>
              <a:tabLst/>
              <a:defRPr/>
            </a:pPr>
            <a:r>
              <a:rPr lang="en-US" sz="1400">
                <a:solidFill>
                  <a:schemeClr val="accent2"/>
                </a:solidFill>
              </a:rPr>
              <a:t>Enables seamless scalability for wide range of environments</a:t>
            </a:r>
          </a:p>
          <a:p>
            <a:pPr marR="0" defTabSz="914309" fontAlgn="auto">
              <a:lnSpc>
                <a:spcPct val="100000"/>
              </a:lnSpc>
              <a:spcBef>
                <a:spcPts val="600"/>
              </a:spcBef>
              <a:spcAft>
                <a:spcPts val="0"/>
              </a:spcAft>
              <a:buClr>
                <a:srgbClr val="0672CB"/>
              </a:buClr>
              <a:buSzTx/>
              <a:buBlip>
                <a:blip>
                  <a:extLst>
                    <a:ext uri="{96DAC541-7B7A-43D3-8B79-37D633B846F1}">
                      <asvg:svgBlip xmlns:asvg="http://schemas.microsoft.com/office/drawing/2016/SVG/main" r:embed="rId3"/>
                    </a:ext>
                  </a:extLst>
                </a:blip>
              </a:buBlip>
              <a:tabLst/>
              <a:defRPr/>
            </a:pPr>
            <a:r>
              <a:rPr lang="en-US" sz="1400">
                <a:solidFill>
                  <a:schemeClr val="accent2"/>
                </a:solidFill>
              </a:rPr>
              <a:t>Automates SAN monitoring with built in, resilience-enhancing features</a:t>
            </a:r>
          </a:p>
          <a:p>
            <a:pPr marR="0" defTabSz="914309" fontAlgn="auto">
              <a:lnSpc>
                <a:spcPct val="100000"/>
              </a:lnSpc>
              <a:spcBef>
                <a:spcPts val="600"/>
              </a:spcBef>
              <a:spcAft>
                <a:spcPts val="0"/>
              </a:spcAft>
              <a:buClr>
                <a:srgbClr val="0672CB"/>
              </a:buClr>
              <a:buSzTx/>
              <a:buBlip>
                <a:blip>
                  <a:extLst>
                    <a:ext uri="{96DAC541-7B7A-43D3-8B79-37D633B846F1}">
                      <asvg:svgBlip xmlns:asvg="http://schemas.microsoft.com/office/drawing/2016/SVG/main" r:embed="rId3"/>
                    </a:ext>
                  </a:extLst>
                </a:blip>
              </a:buBlip>
              <a:tabLst/>
              <a:defRPr/>
            </a:pPr>
            <a:r>
              <a:rPr lang="en-US" sz="1400">
                <a:solidFill>
                  <a:schemeClr val="accent2"/>
                </a:solidFill>
              </a:rPr>
              <a:t>Delivers high availability with redundant, hot‑swappable components</a:t>
            </a:r>
          </a:p>
        </p:txBody>
      </p:sp>
      <p:grpSp>
        <p:nvGrpSpPr>
          <p:cNvPr id="10" name="Group 9">
            <a:extLst>
              <a:ext uri="{FF2B5EF4-FFF2-40B4-BE49-F238E27FC236}">
                <a16:creationId xmlns:a16="http://schemas.microsoft.com/office/drawing/2014/main" id="{F69A55A0-4BA3-B577-86D5-F3EFC6E5776B}"/>
              </a:ext>
            </a:extLst>
          </p:cNvPr>
          <p:cNvGrpSpPr/>
          <p:nvPr/>
        </p:nvGrpSpPr>
        <p:grpSpPr>
          <a:xfrm>
            <a:off x="0" y="4576991"/>
            <a:ext cx="12198382" cy="2281009"/>
            <a:chOff x="0" y="4576991"/>
            <a:chExt cx="12198382" cy="2281009"/>
          </a:xfrm>
        </p:grpSpPr>
        <p:sp>
          <p:nvSpPr>
            <p:cNvPr id="14" name="Rectangle 13">
              <a:extLst>
                <a:ext uri="{FF2B5EF4-FFF2-40B4-BE49-F238E27FC236}">
                  <a16:creationId xmlns:a16="http://schemas.microsoft.com/office/drawing/2014/main" id="{D0ADAE28-7AC7-85FF-4183-C4B10CA1644E}"/>
                </a:ext>
              </a:extLst>
            </p:cNvPr>
            <p:cNvSpPr/>
            <p:nvPr/>
          </p:nvSpPr>
          <p:spPr>
            <a:xfrm>
              <a:off x="0" y="4772023"/>
              <a:ext cx="12198382" cy="2085977"/>
            </a:xfrm>
            <a:prstGeom prst="rect">
              <a:avLst/>
            </a:prstGeom>
            <a:solidFill>
              <a:srgbClr val="2B415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pic>
          <p:nvPicPr>
            <p:cNvPr id="6" name="Picture 5">
              <a:extLst>
                <a:ext uri="{FF2B5EF4-FFF2-40B4-BE49-F238E27FC236}">
                  <a16:creationId xmlns:a16="http://schemas.microsoft.com/office/drawing/2014/main" id="{4CBFF6C9-8AA9-76E0-A475-444B2786A9D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403083" y="6451744"/>
              <a:ext cx="1438648" cy="187024"/>
            </a:xfrm>
            <a:prstGeom prst="rect">
              <a:avLst/>
            </a:prstGeom>
          </p:spPr>
        </p:pic>
        <p:sp>
          <p:nvSpPr>
            <p:cNvPr id="9" name="Arrow: Left-Right 8">
              <a:extLst>
                <a:ext uri="{FF2B5EF4-FFF2-40B4-BE49-F238E27FC236}">
                  <a16:creationId xmlns:a16="http://schemas.microsoft.com/office/drawing/2014/main" id="{5AD62E09-B44F-856E-741F-19D6A74AE7DA}"/>
                </a:ext>
                <a:ext uri="{C183D7F6-B498-43B3-948B-1728B52AA6E4}">
                  <adec:decorative xmlns:adec="http://schemas.microsoft.com/office/drawing/2017/decorative" val="1"/>
                </a:ext>
              </a:extLst>
            </p:cNvPr>
            <p:cNvSpPr/>
            <p:nvPr/>
          </p:nvSpPr>
          <p:spPr>
            <a:xfrm>
              <a:off x="381000" y="4576991"/>
              <a:ext cx="11460731" cy="591286"/>
            </a:xfrm>
            <a:prstGeom prst="leftRightArrow">
              <a:avLst>
                <a:gd name="adj1" fmla="val 100000"/>
                <a:gd name="adj2" fmla="val 5000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grpSp>
      <p:sp>
        <p:nvSpPr>
          <p:cNvPr id="11" name="TextBox 19">
            <a:extLst>
              <a:ext uri="{FF2B5EF4-FFF2-40B4-BE49-F238E27FC236}">
                <a16:creationId xmlns:a16="http://schemas.microsoft.com/office/drawing/2014/main" id="{5900324B-5B1E-36A1-7E94-28C12176117A}"/>
              </a:ext>
              <a:ext uri="{C183D7F6-B498-43B3-948B-1728B52AA6E4}">
                <adec:decorative xmlns:adec="http://schemas.microsoft.com/office/drawing/2017/decorative" val="1"/>
              </a:ext>
            </a:extLst>
          </p:cNvPr>
          <p:cNvSpPr txBox="1"/>
          <p:nvPr/>
        </p:nvSpPr>
        <p:spPr>
          <a:xfrm>
            <a:off x="5171546" y="6702028"/>
            <a:ext cx="43282"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C8C9C7"/>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83</a:t>
            </a:fld>
            <a:endParaRPr kumimoji="0" lang="en-US" sz="600" b="0" i="0" u="none" strike="noStrike" kern="1200" cap="none" spc="0" normalizeH="0" baseline="0" noProof="0">
              <a:ln>
                <a:noFill/>
              </a:ln>
              <a:solidFill>
                <a:srgbClr val="C8C9C7"/>
              </a:solidFill>
              <a:effectLst/>
              <a:uLnTx/>
              <a:uFillTx/>
              <a:latin typeface="Arial" panose="020B0604020202020204" pitchFamily="34" charset="0"/>
              <a:ea typeface="+mn-ea"/>
              <a:cs typeface="+mn-cs"/>
            </a:endParaRPr>
          </a:p>
        </p:txBody>
      </p:sp>
      <p:sp>
        <p:nvSpPr>
          <p:cNvPr id="12" name="fl">
            <a:extLst>
              <a:ext uri="{FF2B5EF4-FFF2-40B4-BE49-F238E27FC236}">
                <a16:creationId xmlns:a16="http://schemas.microsoft.com/office/drawing/2014/main" id="{AFAB222C-31D3-5E91-7979-47BF9CD47C09}"/>
              </a:ext>
              <a:ext uri="{C183D7F6-B498-43B3-948B-1728B52AA6E4}">
                <adec:decorative xmlns:adec="http://schemas.microsoft.com/office/drawing/2017/decorative" val="1"/>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C8C9C7"/>
                </a:solidFill>
                <a:effectLst/>
                <a:uLnTx/>
                <a:uFillTx/>
                <a:latin typeface="Arial" panose="020B0604020202020204" pitchFamily="34" charset="0"/>
                <a:ea typeface="+mn-ea"/>
                <a:cs typeface="+mn-cs"/>
              </a:rPr>
              <a:t>Copyright © Dell Inc. All Rights Reserved.</a:t>
            </a:r>
          </a:p>
        </p:txBody>
      </p:sp>
      <p:sp>
        <p:nvSpPr>
          <p:cNvPr id="24" name="fl" descr="                              Dell - Internal Use - Confidential&#10;">
            <a:extLst>
              <a:ext uri="{FF2B5EF4-FFF2-40B4-BE49-F238E27FC236}">
                <a16:creationId xmlns:a16="http://schemas.microsoft.com/office/drawing/2014/main" id="{7F282435-86D1-77F3-577A-75A7BD7371D0}"/>
              </a:ext>
            </a:extLst>
          </p:cNvPr>
          <p:cNvSpPr txBox="1"/>
          <p:nvPr/>
        </p:nvSpPr>
        <p:spPr>
          <a:xfrm>
            <a:off x="5381061" y="6701002"/>
            <a:ext cx="1429879" cy="83100"/>
          </a:xfrm>
          <a:prstGeom prst="rect">
            <a:avLst/>
          </a:prstGeom>
          <a:noFill/>
        </p:spPr>
        <p:txBody>
          <a:bodyPr vert="horz" wrap="none" lIns="0" tIns="0" rIns="0" bIns="0" rtlCol="0" anchor="ctr" anchorCtr="0">
            <a:spAutoFit/>
          </a:bodyPr>
          <a:lstStyle/>
          <a:p>
            <a:pPr marL="0" marR="0" lvl="0" indent="0" algn="ctr" defTabSz="1219170" rtl="0" eaLnBrk="1" fontAlgn="base" latinLnBrk="0" hangingPunct="1">
              <a:lnSpc>
                <a:spcPct val="90000"/>
              </a:lnSpc>
              <a:spcBef>
                <a:spcPts val="133"/>
              </a:spcBef>
              <a:spcAft>
                <a:spcPts val="133"/>
              </a:spcAft>
              <a:buClrTx/>
              <a:buSzTx/>
              <a:buFontTx/>
              <a:buNone/>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rPr>
              <a:t>Copyright © Dell Inc. All Rights Reserved.</a:t>
            </a:r>
          </a:p>
        </p:txBody>
      </p:sp>
      <p:sp>
        <p:nvSpPr>
          <p:cNvPr id="26" name="TextBox 19">
            <a:extLst>
              <a:ext uri="{FF2B5EF4-FFF2-40B4-BE49-F238E27FC236}">
                <a16:creationId xmlns:a16="http://schemas.microsoft.com/office/drawing/2014/main" id="{00CDC450-ED73-8C52-C8CC-0912851F125F}"/>
              </a:ext>
            </a:extLst>
          </p:cNvPr>
          <p:cNvSpPr txBox="1"/>
          <p:nvPr/>
        </p:nvSpPr>
        <p:spPr>
          <a:xfrm>
            <a:off x="5120251" y="6702028"/>
            <a:ext cx="94577" cy="8310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marL="0" marR="0" lvl="0" indent="0" algn="r" defTabSz="914377" rtl="0" eaLnBrk="1" fontAlgn="base" latinLnBrk="0" hangingPunct="1">
              <a:lnSpc>
                <a:spcPct val="90000"/>
              </a:lnSpc>
              <a:spcBef>
                <a:spcPct val="0"/>
              </a:spcBef>
              <a:spcAft>
                <a:spcPct val="0"/>
              </a:spcAft>
              <a:buClr>
                <a:srgbClr val="0672CB"/>
              </a:buClr>
              <a:buSzTx/>
              <a:buFontTx/>
              <a:buNone/>
              <a:tabLst/>
              <a:defRPr/>
            </a:pPr>
            <a:fld id="{58EC7406-F4CC-4ABF-902E-2AF4E70E5C0F}" type="slidenum">
              <a:rPr kumimoji="0" lang="en-US" sz="600" b="0" i="0" u="none" strike="noStrike" kern="1200" cap="none" spc="0" normalizeH="0" baseline="0" noProof="0" smtClean="0">
                <a:ln>
                  <a:noFill/>
                </a:ln>
                <a:solidFill>
                  <a:srgbClr val="808080"/>
                </a:solidFill>
                <a:effectLst/>
                <a:uLnTx/>
                <a:uFillTx/>
                <a:latin typeface="Arial" panose="020B0604020202020204" pitchFamily="34" charset="0"/>
                <a:ea typeface="+mn-ea"/>
                <a:cs typeface="+mn-cs"/>
              </a:rPr>
              <a:pPr marL="0" marR="0" lvl="0" indent="0" algn="r" defTabSz="914377" rtl="0" eaLnBrk="1" fontAlgn="base" latinLnBrk="0" hangingPunct="1">
                <a:lnSpc>
                  <a:spcPct val="90000"/>
                </a:lnSpc>
                <a:spcBef>
                  <a:spcPct val="0"/>
                </a:spcBef>
                <a:spcAft>
                  <a:spcPct val="0"/>
                </a:spcAft>
                <a:buClr>
                  <a:srgbClr val="0672CB"/>
                </a:buClr>
                <a:buSzTx/>
                <a:buFontTx/>
                <a:buNone/>
                <a:tabLst/>
                <a:defRPr/>
              </a:pPr>
              <a:t>83</a:t>
            </a:fld>
            <a:endPar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mn-cs"/>
            </a:endParaRPr>
          </a:p>
        </p:txBody>
      </p:sp>
      <p:sp>
        <p:nvSpPr>
          <p:cNvPr id="28" name="Title 5">
            <a:extLst>
              <a:ext uri="{FF2B5EF4-FFF2-40B4-BE49-F238E27FC236}">
                <a16:creationId xmlns:a16="http://schemas.microsoft.com/office/drawing/2014/main" id="{9BC2C365-E718-8F13-34AC-BAE851032FEB}"/>
              </a:ext>
            </a:extLst>
          </p:cNvPr>
          <p:cNvSpPr txBox="1">
            <a:spLocks/>
          </p:cNvSpPr>
          <p:nvPr/>
        </p:nvSpPr>
        <p:spPr>
          <a:xfrm>
            <a:off x="381000" y="522276"/>
            <a:ext cx="11430000" cy="369332"/>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1219078"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accent1"/>
                </a:solidFill>
                <a:effectLst/>
                <a:uLnTx/>
                <a:uFillTx/>
                <a:latin typeface="Arial"/>
                <a:ea typeface="+mj-ea"/>
                <a:cs typeface="+mj-cs"/>
              </a:rPr>
              <a:t>Unmatched speed, security and reliability</a:t>
            </a:r>
          </a:p>
        </p:txBody>
      </p:sp>
      <p:sp>
        <p:nvSpPr>
          <p:cNvPr id="29" name="Title 4">
            <a:extLst>
              <a:ext uri="{FF2B5EF4-FFF2-40B4-BE49-F238E27FC236}">
                <a16:creationId xmlns:a16="http://schemas.microsoft.com/office/drawing/2014/main" id="{E650ADB2-DFB9-B278-4935-CAB0C5F1F94A}"/>
              </a:ext>
            </a:extLst>
          </p:cNvPr>
          <p:cNvSpPr txBox="1">
            <a:spLocks/>
          </p:cNvSpPr>
          <p:nvPr/>
        </p:nvSpPr>
        <p:spPr>
          <a:xfrm>
            <a:off x="2828926" y="922015"/>
            <a:ext cx="6534150" cy="830997"/>
          </a:xfrm>
          <a:prstGeom prst="rect">
            <a:avLst/>
          </a:prstGeom>
        </p:spPr>
        <p:txBody>
          <a:bodyPr wrap="square" lIns="0" tIns="0" rIns="0" bIns="0">
            <a:sp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effectLst/>
                <a:uLnTx/>
                <a:uFillTx/>
                <a:latin typeface="Arial Nova Light"/>
                <a:ea typeface="+mj-ea"/>
                <a:cs typeface="+mj-cs"/>
              </a:rPr>
              <a:t>Dell </a:t>
            </a:r>
            <a:r>
              <a:rPr kumimoji="0" lang="en-US" sz="6000" b="0" i="0" u="none" strike="noStrike" kern="1200" cap="none" spc="0" normalizeH="0" baseline="0" noProof="0" err="1">
                <a:ln>
                  <a:noFill/>
                </a:ln>
                <a:effectLst/>
                <a:uLnTx/>
                <a:uFillTx/>
                <a:latin typeface="Arial Nova Light"/>
                <a:ea typeface="+mj-ea"/>
                <a:cs typeface="+mj-cs"/>
              </a:rPr>
              <a:t>Connectrix</a:t>
            </a:r>
            <a:endParaRPr kumimoji="0" lang="en-US" sz="6000" b="0" i="0" u="none" strike="noStrike" kern="1200" cap="none" spc="0" normalizeH="0" baseline="0" noProof="0">
              <a:ln>
                <a:noFill/>
              </a:ln>
              <a:effectLst/>
              <a:uLnTx/>
              <a:uFillTx/>
              <a:latin typeface="Arial Nova Light"/>
              <a:ea typeface="+mj-ea"/>
              <a:cs typeface="+mj-cs"/>
            </a:endParaRPr>
          </a:p>
        </p:txBody>
      </p:sp>
      <p:sp>
        <p:nvSpPr>
          <p:cNvPr id="21" name="TextBox 20">
            <a:extLst>
              <a:ext uri="{FF2B5EF4-FFF2-40B4-BE49-F238E27FC236}">
                <a16:creationId xmlns:a16="http://schemas.microsoft.com/office/drawing/2014/main" id="{47007D27-3093-E1E4-7685-465D9E48F81B}"/>
              </a:ext>
            </a:extLst>
          </p:cNvPr>
          <p:cNvSpPr txBox="1"/>
          <p:nvPr/>
        </p:nvSpPr>
        <p:spPr>
          <a:xfrm>
            <a:off x="5019855" y="5413561"/>
            <a:ext cx="1825224"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Reliable </a:t>
            </a:r>
            <a:r>
              <a:rPr kumimoji="0" lang="en-US" sz="3600" b="0" i="0" u="none" strike="noStrike" kern="1200" cap="none" spc="0" normalizeH="0" baseline="0" noProof="0">
                <a:ln>
                  <a:noFill/>
                </a:ln>
                <a:solidFill>
                  <a:schemeClr val="tx2"/>
                </a:solidFill>
                <a:effectLst/>
                <a:uLnTx/>
                <a:uFillTx/>
                <a:latin typeface="Arial Nova Light"/>
                <a:ea typeface="+mn-ea"/>
                <a:cs typeface="+mn-cs"/>
              </a:rPr>
              <a:t>24/7</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sp>
        <p:nvSpPr>
          <p:cNvPr id="22" name="TextBox 21">
            <a:extLst>
              <a:ext uri="{FF2B5EF4-FFF2-40B4-BE49-F238E27FC236}">
                <a16:creationId xmlns:a16="http://schemas.microsoft.com/office/drawing/2014/main" id="{C33EA15F-363C-1C42-5513-A68D6BD06C55}"/>
              </a:ext>
            </a:extLst>
          </p:cNvPr>
          <p:cNvSpPr txBox="1"/>
          <p:nvPr/>
        </p:nvSpPr>
        <p:spPr>
          <a:xfrm>
            <a:off x="5381061" y="5969738"/>
            <a:ext cx="2072506"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Arial Nova Light"/>
                <a:ea typeface="+mn-ea"/>
                <a:cs typeface="Arial"/>
              </a:rPr>
              <a:t>Support with ProSupport</a:t>
            </a:r>
            <a:r>
              <a:rPr kumimoji="0" lang="en-US" sz="1200" b="0" i="0" u="none" strike="noStrike" kern="1200" cap="none" spc="0" normalizeH="0" baseline="30000" noProof="0">
                <a:ln>
                  <a:noFill/>
                </a:ln>
                <a:solidFill>
                  <a:schemeClr val="tx2"/>
                </a:solidFill>
                <a:effectLst/>
                <a:uLnTx/>
                <a:uFillTx/>
                <a:latin typeface="Arial Nova Light"/>
                <a:ea typeface="+mn-ea"/>
                <a:cs typeface="Arial"/>
              </a:rPr>
              <a:t>2</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27" name="TextBox 26">
            <a:extLst>
              <a:ext uri="{FF2B5EF4-FFF2-40B4-BE49-F238E27FC236}">
                <a16:creationId xmlns:a16="http://schemas.microsoft.com/office/drawing/2014/main" id="{9691ABEB-3C98-422B-44F1-1E5389A434A6}"/>
              </a:ext>
            </a:extLst>
          </p:cNvPr>
          <p:cNvSpPr txBox="1"/>
          <p:nvPr/>
        </p:nvSpPr>
        <p:spPr>
          <a:xfrm>
            <a:off x="8029567" y="5448661"/>
            <a:ext cx="2984327"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chemeClr val="tx2"/>
                </a:solidFill>
                <a:effectLst/>
                <a:uLnTx/>
                <a:uFillTx/>
                <a:latin typeface="Arial Nova Light"/>
                <a:ea typeface="+mn-ea"/>
                <a:cs typeface="+mn-cs"/>
              </a:rPr>
              <a:t>4X faster</a:t>
            </a:r>
            <a:r>
              <a:rPr kumimoji="0" lang="en-US" sz="1600" b="0" i="0" u="none" strike="noStrike" kern="1200" cap="none" spc="0" normalizeH="0" baseline="30000" noProof="0">
                <a:ln>
                  <a:noFill/>
                </a:ln>
                <a:solidFill>
                  <a:schemeClr val="tx2"/>
                </a:solidFill>
                <a:effectLst/>
                <a:uLnTx/>
                <a:uFillTx/>
                <a:latin typeface="Arial Nova Light"/>
                <a:ea typeface="+mn-ea"/>
                <a:cs typeface="+mn-cs"/>
              </a:rPr>
              <a:t>3</a:t>
            </a:r>
            <a:endParaRPr kumimoji="0" lang="en-US" sz="1800" b="0" i="0" u="none" strike="noStrike" kern="1200" cap="none" spc="0" normalizeH="0" baseline="30000" noProof="0">
              <a:ln>
                <a:noFill/>
              </a:ln>
              <a:solidFill>
                <a:schemeClr val="tx2"/>
              </a:solidFill>
              <a:effectLst/>
              <a:uLnTx/>
              <a:uFillTx/>
              <a:latin typeface="Arial Nova Light"/>
              <a:ea typeface="+mn-ea"/>
              <a:cs typeface="+mn-cs"/>
            </a:endParaRPr>
          </a:p>
        </p:txBody>
      </p:sp>
      <p:sp>
        <p:nvSpPr>
          <p:cNvPr id="30" name="TextBox 29">
            <a:extLst>
              <a:ext uri="{FF2B5EF4-FFF2-40B4-BE49-F238E27FC236}">
                <a16:creationId xmlns:a16="http://schemas.microsoft.com/office/drawing/2014/main" id="{7602BDD2-9F19-14CC-B837-C295A31F305C}"/>
              </a:ext>
            </a:extLst>
          </p:cNvPr>
          <p:cNvSpPr txBox="1"/>
          <p:nvPr/>
        </p:nvSpPr>
        <p:spPr>
          <a:xfrm>
            <a:off x="366330" y="5488060"/>
            <a:ext cx="4438731"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2"/>
                </a:solidFill>
                <a:effectLst/>
                <a:uLnTx/>
                <a:uFillTx/>
                <a:latin typeface="Arial Nova Light"/>
                <a:ea typeface="+mn-ea"/>
                <a:cs typeface="+mn-cs"/>
              </a:rPr>
              <a:t>Provides</a:t>
            </a:r>
            <a:r>
              <a:rPr lang="en-US">
                <a:solidFill>
                  <a:schemeClr val="tx2"/>
                </a:solidFill>
                <a:latin typeface="Arial Nova Light"/>
              </a:rPr>
              <a:t> up to</a:t>
            </a:r>
            <a:r>
              <a:rPr kumimoji="0" lang="en-US" sz="1800" b="0" i="0" u="none" strike="noStrike" kern="1200" cap="none" spc="0" normalizeH="0" baseline="0" noProof="0">
                <a:ln>
                  <a:noFill/>
                </a:ln>
                <a:solidFill>
                  <a:schemeClr val="tx2"/>
                </a:solidFill>
                <a:effectLst/>
                <a:uLnTx/>
                <a:uFillTx/>
                <a:latin typeface="Arial Nova Light"/>
                <a:ea typeface="+mn-ea"/>
                <a:cs typeface="+mn-cs"/>
              </a:rPr>
              <a:t> </a:t>
            </a:r>
            <a:r>
              <a:rPr lang="en-US" sz="3600">
                <a:solidFill>
                  <a:schemeClr val="tx2"/>
                </a:solidFill>
                <a:latin typeface="Arial Nova Light"/>
              </a:rPr>
              <a:t>128</a:t>
            </a:r>
            <a:r>
              <a:rPr kumimoji="0" lang="en-US" sz="3600" b="0" i="0" u="none" strike="noStrike" kern="1200" cap="none" spc="0" normalizeH="0" baseline="0" noProof="0">
                <a:ln>
                  <a:noFill/>
                </a:ln>
                <a:solidFill>
                  <a:schemeClr val="tx2"/>
                </a:solidFill>
                <a:effectLst/>
                <a:uLnTx/>
                <a:uFillTx/>
                <a:latin typeface="Arial Nova Light"/>
                <a:ea typeface="+mn-ea"/>
                <a:cs typeface="+mn-cs"/>
              </a:rPr>
              <a:t> </a:t>
            </a:r>
            <a:r>
              <a:rPr kumimoji="0" lang="en-US" sz="3600" b="0" i="0" u="none" strike="noStrike" kern="1200" cap="none" spc="0" normalizeH="0" baseline="0" noProof="0" err="1">
                <a:ln>
                  <a:noFill/>
                </a:ln>
                <a:solidFill>
                  <a:schemeClr val="tx2"/>
                </a:solidFill>
                <a:effectLst/>
                <a:uLnTx/>
                <a:uFillTx/>
                <a:latin typeface="Arial Nova Light"/>
                <a:ea typeface="+mn-ea"/>
                <a:cs typeface="+mn-cs"/>
              </a:rPr>
              <a:t>Gbs</a:t>
            </a:r>
            <a:r>
              <a:rPr kumimoji="0" lang="en-US" sz="3600" b="0" i="0" u="none" strike="noStrike" kern="1200" cap="none" spc="0" normalizeH="0" baseline="0" noProof="0">
                <a:ln>
                  <a:noFill/>
                </a:ln>
                <a:solidFill>
                  <a:schemeClr val="tx2"/>
                </a:solidFill>
                <a:effectLst/>
                <a:uLnTx/>
                <a:uFillTx/>
                <a:latin typeface="Arial Nova Light"/>
                <a:ea typeface="+mn-ea"/>
                <a:cs typeface="+mn-cs"/>
              </a:rPr>
              <a:t>/sec</a:t>
            </a:r>
            <a:endParaRPr kumimoji="0" lang="en-US" sz="1800" b="0" i="0" u="none" strike="noStrike" kern="1200" cap="none" spc="0" normalizeH="0" baseline="0" noProof="0">
              <a:ln>
                <a:noFill/>
              </a:ln>
              <a:solidFill>
                <a:schemeClr val="tx2"/>
              </a:solidFill>
              <a:effectLst/>
              <a:uLnTx/>
              <a:uFillTx/>
              <a:latin typeface="Arial Nova Light"/>
              <a:ea typeface="+mn-ea"/>
              <a:cs typeface="+mn-cs"/>
            </a:endParaRPr>
          </a:p>
        </p:txBody>
      </p:sp>
      <p:sp>
        <p:nvSpPr>
          <p:cNvPr id="31" name="TextBox 30">
            <a:extLst>
              <a:ext uri="{FF2B5EF4-FFF2-40B4-BE49-F238E27FC236}">
                <a16:creationId xmlns:a16="http://schemas.microsoft.com/office/drawing/2014/main" id="{05D97B7C-B5E3-8CC3-5782-E124B5BE2EC7}"/>
              </a:ext>
            </a:extLst>
          </p:cNvPr>
          <p:cNvSpPr txBox="1"/>
          <p:nvPr/>
        </p:nvSpPr>
        <p:spPr>
          <a:xfrm>
            <a:off x="1626854" y="5994616"/>
            <a:ext cx="2072506" cy="276999"/>
          </a:xfrm>
          <a:prstGeom prst="rect">
            <a:avLst/>
          </a:prstGeom>
          <a:noFill/>
        </p:spPr>
        <p:txBody>
          <a:bodyPr wrap="square">
            <a:spAutoFit/>
          </a:bodyPr>
          <a:lstStyle/>
          <a:p>
            <a:pPr marL="4445" marR="0" lvl="0" indent="0" algn="ctr" defTabSz="711165" rtl="0" eaLnBrk="1" fontAlgn="auto" latinLnBrk="0" hangingPunct="1">
              <a:lnSpc>
                <a:spcPct val="100000"/>
              </a:lnSpc>
              <a:spcBef>
                <a:spcPts val="0"/>
              </a:spcBef>
              <a:spcAft>
                <a:spcPts val="0"/>
              </a:spcAft>
              <a:buClrTx/>
              <a:buSzTx/>
              <a:buFontTx/>
              <a:buNone/>
              <a:tabLst/>
              <a:defRPr/>
            </a:pPr>
            <a:r>
              <a:rPr lang="en-US" sz="1200" err="1">
                <a:solidFill>
                  <a:schemeClr val="tx2"/>
                </a:solidFill>
                <a:latin typeface="Arial Nova Light"/>
                <a:cs typeface="Arial"/>
              </a:rPr>
              <a:t>Fibre</a:t>
            </a:r>
            <a:r>
              <a:rPr lang="en-US" sz="1200">
                <a:solidFill>
                  <a:schemeClr val="tx2"/>
                </a:solidFill>
                <a:latin typeface="Arial Nova Light"/>
                <a:cs typeface="Arial"/>
              </a:rPr>
              <a:t> Channel models</a:t>
            </a:r>
            <a:r>
              <a:rPr lang="en-US" sz="1200" baseline="30000">
                <a:solidFill>
                  <a:schemeClr val="tx2"/>
                </a:solidFill>
                <a:latin typeface="Arial Nova Light"/>
                <a:cs typeface="Arial"/>
              </a:rPr>
              <a:t>1</a:t>
            </a:r>
            <a:endParaRPr kumimoji="0" lang="en-US" sz="1200" b="0" i="0" u="none" strike="noStrike" kern="1200" cap="none" spc="0" normalizeH="0" baseline="0" noProof="0">
              <a:ln>
                <a:noFill/>
              </a:ln>
              <a:solidFill>
                <a:schemeClr val="tx2"/>
              </a:solidFill>
              <a:effectLst/>
              <a:uLnTx/>
              <a:uFillTx/>
              <a:latin typeface="Arial Nova Light"/>
              <a:ea typeface="+mn-ea"/>
              <a:cs typeface="Arial"/>
            </a:endParaRPr>
          </a:p>
        </p:txBody>
      </p:sp>
      <p:sp>
        <p:nvSpPr>
          <p:cNvPr id="32" name="TextBox 31">
            <a:extLst>
              <a:ext uri="{FF2B5EF4-FFF2-40B4-BE49-F238E27FC236}">
                <a16:creationId xmlns:a16="http://schemas.microsoft.com/office/drawing/2014/main" id="{48DB9675-8888-776A-1D42-866A2B596C61}"/>
              </a:ext>
            </a:extLst>
          </p:cNvPr>
          <p:cNvSpPr txBox="1"/>
          <p:nvPr/>
        </p:nvSpPr>
        <p:spPr>
          <a:xfrm>
            <a:off x="73024" y="6321150"/>
            <a:ext cx="3910199" cy="415498"/>
          </a:xfrm>
          <a:prstGeom prst="rect">
            <a:avLst/>
          </a:prstGeom>
          <a:noFill/>
        </p:spPr>
        <p:txBody>
          <a:bodyPr wrap="square" lIns="0" bIns="0" anchor="b">
            <a:spAutoFit/>
          </a:bodyPr>
          <a:lstStyle>
            <a:defPPr>
              <a:defRPr lang="en-US"/>
            </a:defPPr>
            <a:lvl1pPr marR="0" lvl="0" indent="0" defTabSz="914400" fontAlgn="auto">
              <a:lnSpc>
                <a:spcPct val="100000"/>
              </a:lnSpc>
              <a:spcBef>
                <a:spcPts val="0"/>
              </a:spcBef>
              <a:spcAft>
                <a:spcPts val="0"/>
              </a:spcAft>
              <a:buClrTx/>
              <a:buSzTx/>
              <a:buFontTx/>
              <a:buNone/>
              <a:tabLst/>
              <a:defRPr sz="650">
                <a:solidFill>
                  <a:srgbClr val="C8C9C7"/>
                </a:solidFill>
                <a:latin typeface="Arial" panose="020B0604020202020204" pitchFamily="34" charset="0"/>
                <a:cs typeface="Arial" panose="020B0604020202020204" pitchFamily="34" charset="0"/>
              </a:defRPr>
            </a:lvl1p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600">
                <a:solidFill>
                  <a:srgbClr val="808080"/>
                </a:solidFill>
              </a:rPr>
              <a:t>Based on internal analysis November 2025</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600" b="0" i="0" u="none" strike="noStrike" kern="1200" cap="none" spc="0" normalizeH="0" baseline="0" noProof="0">
                <a:ln>
                  <a:noFill/>
                </a:ln>
                <a:solidFill>
                  <a:srgbClr val="808080"/>
                </a:solidFill>
                <a:effectLst/>
                <a:uLnTx/>
                <a:uFillTx/>
                <a:latin typeface="Arial" panose="020B0604020202020204" pitchFamily="34" charset="0"/>
                <a:ea typeface="+mn-ea"/>
                <a:cs typeface="Arial" panose="020B0604020202020204" pitchFamily="34" charset="0"/>
              </a:rPr>
              <a:t>Based o</a:t>
            </a:r>
            <a:r>
              <a:rPr lang="en-US" sz="600">
                <a:solidFill>
                  <a:srgbClr val="808080"/>
                </a:solidFill>
              </a:rPr>
              <a:t>n internal analysis February 2024</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600">
                <a:solidFill>
                  <a:srgbClr val="808080"/>
                </a:solidFill>
              </a:rPr>
              <a:t>Live Optics Server KPI Tool. R740 Intel Xeon Platinum 8253 2.2Ghz, 16C, 125W Qty 50 vs Intel Xeon Platinum 8471N 1.8 </a:t>
            </a:r>
            <a:r>
              <a:rPr lang="en-US" sz="600" err="1">
                <a:solidFill>
                  <a:srgbClr val="808080"/>
                </a:solidFill>
              </a:rPr>
              <a:t>Ghzr</a:t>
            </a:r>
            <a:r>
              <a:rPr lang="en-US" sz="600">
                <a:solidFill>
                  <a:srgbClr val="808080"/>
                </a:solidFill>
              </a:rPr>
              <a:t>, 52C, 300W, XCC. Results vary by CPU companies.</a:t>
            </a:r>
          </a:p>
        </p:txBody>
      </p:sp>
      <p:pic>
        <p:nvPicPr>
          <p:cNvPr id="2" name="Picture 1" descr="A circuit board&#10;&#10;Description automatically generated">
            <a:extLst>
              <a:ext uri="{FF2B5EF4-FFF2-40B4-BE49-F238E27FC236}">
                <a16:creationId xmlns:a16="http://schemas.microsoft.com/office/drawing/2014/main" id="{B793C3F9-4979-D1D4-5D96-CB192EBB12A6}"/>
              </a:ext>
            </a:extLst>
          </p:cNvPr>
          <p:cNvPicPr>
            <a:picLocks noChangeAspect="1"/>
          </p:cNvPicPr>
          <p:nvPr/>
        </p:nvPicPr>
        <p:blipFill>
          <a:blip r:embed="rId5"/>
          <a:srcRect l="15284" t="4628" r="13815" b="2131"/>
          <a:stretch>
            <a:fillRect/>
          </a:stretch>
        </p:blipFill>
        <p:spPr>
          <a:xfrm>
            <a:off x="4491171" y="3645394"/>
            <a:ext cx="1258159" cy="1654627"/>
          </a:xfrm>
          <a:prstGeom prst="rect">
            <a:avLst/>
          </a:prstGeom>
          <a:ln>
            <a:noFill/>
          </a:ln>
        </p:spPr>
      </p:pic>
      <p:pic>
        <p:nvPicPr>
          <p:cNvPr id="3" name="Picture 2" descr="A close-up of a white object&#10;&#10;AI-generated content may be incorrect.">
            <a:extLst>
              <a:ext uri="{FF2B5EF4-FFF2-40B4-BE49-F238E27FC236}">
                <a16:creationId xmlns:a16="http://schemas.microsoft.com/office/drawing/2014/main" id="{ED426E69-5BC6-CD26-52C7-CEEAE3A2DE3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45" t="10997" r="6476" b="13372"/>
          <a:stretch>
            <a:fillRect/>
          </a:stretch>
        </p:blipFill>
        <p:spPr bwMode="auto">
          <a:xfrm>
            <a:off x="8841947" y="4217891"/>
            <a:ext cx="2614352" cy="48952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01983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6BA84-D822-6FA4-324B-99DDC79C0B4E}"/>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7269795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892F6A4-A723-1041-DD53-F1658B07031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AE1CF30-2E0C-E7D4-CD72-E49BA5F603CA}"/>
              </a:ext>
            </a:extLst>
          </p:cNvPr>
          <p:cNvSpPr/>
          <p:nvPr/>
        </p:nvSpPr>
        <p:spPr>
          <a:xfrm>
            <a:off x="6689213" y="0"/>
            <a:ext cx="5502788" cy="369332"/>
          </a:xfrm>
          <a:prstGeom prst="rect">
            <a:avLst/>
          </a:prstGeom>
          <a:solidFill>
            <a:srgbClr val="FFFF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60960" tIns="60960" rIns="60960" bIns="6096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Hidden Slide, Internal Use Only – Delete Before Presenting</a:t>
            </a:r>
          </a:p>
        </p:txBody>
      </p:sp>
      <p:sp>
        <p:nvSpPr>
          <p:cNvPr id="9" name="Title 8">
            <a:extLst>
              <a:ext uri="{FF2B5EF4-FFF2-40B4-BE49-F238E27FC236}">
                <a16:creationId xmlns:a16="http://schemas.microsoft.com/office/drawing/2014/main" id="{307BE557-9C26-5F6B-27E3-42578A4B99E9}"/>
              </a:ext>
            </a:extLst>
          </p:cNvPr>
          <p:cNvSpPr>
            <a:spLocks noGrp="1"/>
          </p:cNvSpPr>
          <p:nvPr>
            <p:ph type="title"/>
          </p:nvPr>
        </p:nvSpPr>
        <p:spPr>
          <a:xfrm>
            <a:off x="381000" y="342900"/>
            <a:ext cx="11430000" cy="692497"/>
          </a:xfrm>
        </p:spPr>
        <p:txBody>
          <a:bodyPr/>
          <a:lstStyle/>
          <a:p>
            <a:r>
              <a:rPr lang="en-GB"/>
              <a:t>Notes for Presenters</a:t>
            </a:r>
            <a:br>
              <a:rPr lang="en-GB"/>
            </a:br>
            <a:r>
              <a:rPr lang="en-GB" sz="1800"/>
              <a:t>(Hidden Slide, Internal Use Only – Delete Before Presenting)</a:t>
            </a:r>
            <a:endParaRPr lang="en-US"/>
          </a:p>
        </p:txBody>
      </p:sp>
      <p:sp>
        <p:nvSpPr>
          <p:cNvPr id="10" name="Content Placeholder 4">
            <a:extLst>
              <a:ext uri="{FF2B5EF4-FFF2-40B4-BE49-F238E27FC236}">
                <a16:creationId xmlns:a16="http://schemas.microsoft.com/office/drawing/2014/main" id="{67FF2FDC-6EAE-A2FC-BB0E-D934589A7D15}"/>
              </a:ext>
            </a:extLst>
          </p:cNvPr>
          <p:cNvSpPr txBox="1">
            <a:spLocks/>
          </p:cNvSpPr>
          <p:nvPr/>
        </p:nvSpPr>
        <p:spPr>
          <a:xfrm>
            <a:off x="381000" y="1219200"/>
            <a:ext cx="5715000" cy="5168900"/>
          </a:xfrm>
          <a:prstGeom prst="rect">
            <a:avLst/>
          </a:prstGeom>
        </p:spPr>
        <p:txBody>
          <a:bodyPr lIns="91440" tIns="45720" rIns="91440" bIns="45720" anchor="t"/>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srgbClr val="0672CB"/>
                </a:solidFill>
                <a:effectLst/>
                <a:uLnTx/>
                <a:uFillTx/>
                <a:latin typeface="Arial"/>
                <a:ea typeface="+mn-ea"/>
                <a:cs typeface="+mn-cs"/>
              </a:rPr>
              <a:t>Reminder: Objectives of this deck</a:t>
            </a:r>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This deck is intended to introduce and simplify our Dell storage portfolio (inclusive of primary, unstructured, and data protection). It’s meant to:</a:t>
            </a:r>
            <a:endParaRPr kumimoji="0" lang="en-US" sz="1400" b="0" i="0" u="none" strike="noStrike" kern="1200" cap="none" spc="0" normalizeH="0" baseline="0" noProof="0">
              <a:ln>
                <a:noFill/>
              </a:ln>
              <a:solidFill>
                <a:srgbClr val="000000"/>
              </a:solidFill>
              <a:effectLst/>
              <a:uLnTx/>
              <a:uFillTx/>
              <a:latin typeface="Arial"/>
              <a:ea typeface="+mn-ea"/>
              <a:cs typeface="Arial"/>
            </a:endParaRP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Start a conversation about what leaders must focus on to modernize their data-centers with smarter storage.</a:t>
            </a: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Ask the customer questions about their challenges, data needs, and workload disposition strategy. </a:t>
            </a: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Introduce 3 lead franchise products for key customer outcomes: </a:t>
            </a:r>
            <a:r>
              <a:rPr kumimoji="0" lang="en-US" sz="1400" b="0" i="0" u="none" strike="noStrike" kern="1200" cap="none" spc="0" normalizeH="0" baseline="0" noProof="0" err="1">
                <a:ln>
                  <a:noFill/>
                </a:ln>
                <a:solidFill>
                  <a:srgbClr val="000000"/>
                </a:solidFill>
                <a:effectLst/>
                <a:uLnTx/>
                <a:uFillTx/>
                <a:latin typeface="Arial"/>
                <a:ea typeface="+mn-ea"/>
                <a:cs typeface="+mn-cs"/>
              </a:rPr>
              <a:t>PowerStore</a:t>
            </a:r>
            <a:r>
              <a:rPr kumimoji="0" lang="en-US" sz="1400" b="0" i="0" u="none" strike="noStrike" kern="1200" cap="none" spc="0" normalizeH="0" baseline="0" noProof="0">
                <a:ln>
                  <a:noFill/>
                </a:ln>
                <a:solidFill>
                  <a:srgbClr val="000000"/>
                </a:solidFill>
                <a:effectLst/>
                <a:uLnTx/>
                <a:uFillTx/>
                <a:latin typeface="Arial"/>
                <a:ea typeface="+mn-ea"/>
                <a:cs typeface="+mn-cs"/>
              </a:rPr>
              <a:t> for Hybrid cloud, </a:t>
            </a:r>
            <a:r>
              <a:rPr kumimoji="0" lang="en-US" sz="1400" b="0" i="0" u="none" strike="noStrike" kern="1200" cap="none" spc="0" normalizeH="0" baseline="0" noProof="0" err="1">
                <a:ln>
                  <a:noFill/>
                </a:ln>
                <a:solidFill>
                  <a:srgbClr val="000000"/>
                </a:solidFill>
                <a:effectLst/>
                <a:uLnTx/>
                <a:uFillTx/>
                <a:latin typeface="Arial"/>
                <a:ea typeface="+mn-ea"/>
                <a:cs typeface="+mn-cs"/>
              </a:rPr>
              <a:t>PowerScale</a:t>
            </a:r>
            <a:r>
              <a:rPr kumimoji="0" lang="en-US" sz="1400" b="0" i="0" u="none" strike="noStrike" kern="1200" cap="none" spc="0" normalizeH="0" baseline="0" noProof="0">
                <a:ln>
                  <a:noFill/>
                </a:ln>
                <a:solidFill>
                  <a:srgbClr val="000000"/>
                </a:solidFill>
                <a:effectLst/>
                <a:uLnTx/>
                <a:uFillTx/>
                <a:latin typeface="Arial"/>
                <a:ea typeface="+mn-ea"/>
                <a:cs typeface="+mn-cs"/>
              </a:rPr>
              <a:t> for AI, and </a:t>
            </a:r>
            <a:r>
              <a:rPr kumimoji="0" lang="en-US" sz="1400" b="0" i="0" u="none" strike="noStrike" kern="1200" cap="none" spc="0" normalizeH="0" baseline="0" noProof="0" err="1">
                <a:ln>
                  <a:noFill/>
                </a:ln>
                <a:solidFill>
                  <a:srgbClr val="000000"/>
                </a:solidFill>
                <a:effectLst/>
                <a:uLnTx/>
                <a:uFillTx/>
                <a:latin typeface="Arial"/>
                <a:ea typeface="+mn-ea"/>
                <a:cs typeface="+mn-cs"/>
              </a:rPr>
              <a:t>PowerProtect</a:t>
            </a:r>
            <a:r>
              <a:rPr kumimoji="0" lang="en-US" sz="1400" b="0" i="0" u="none" strike="noStrike" kern="1200" cap="none" spc="0" normalizeH="0" baseline="0" noProof="0">
                <a:ln>
                  <a:noFill/>
                </a:ln>
                <a:solidFill>
                  <a:srgbClr val="000000"/>
                </a:solidFill>
                <a:effectLst/>
                <a:uLnTx/>
                <a:uFillTx/>
                <a:latin typeface="Arial"/>
                <a:ea typeface="+mn-ea"/>
                <a:cs typeface="+mn-cs"/>
              </a:rPr>
              <a:t> Data Domain for Data Protection.</a:t>
            </a: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00000"/>
                </a:solidFill>
                <a:effectLst/>
                <a:uLnTx/>
                <a:uFillTx/>
                <a:latin typeface="Arial"/>
                <a:ea typeface="+mn-ea"/>
                <a:cs typeface="Arial"/>
              </a:rPr>
              <a:t>This deck is modular; </a:t>
            </a:r>
            <a:r>
              <a:rPr kumimoji="0" lang="en-US" sz="1400" b="0" i="0" u="none" strike="noStrike" kern="1200" cap="none" spc="0" normalizeH="0" baseline="0" noProof="0">
                <a:ln>
                  <a:noFill/>
                </a:ln>
                <a:solidFill>
                  <a:srgbClr val="000000"/>
                </a:solidFill>
                <a:effectLst/>
                <a:uLnTx/>
                <a:uFillTx/>
                <a:latin typeface="Arial"/>
                <a:ea typeface="+mn-ea"/>
                <a:cs typeface="Arial"/>
              </a:rPr>
              <a:t>Feel free to customize the deck with the  additional slides in backup tailored to your customer’s needs. </a:t>
            </a: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Show how Dell Technologies is uniquely positioned to advance customers’ modern data center initiatives.</a:t>
            </a:r>
            <a:endParaRPr kumimoji="0" lang="en-US" sz="1400" b="0" i="0" u="none" strike="noStrike" kern="1200" cap="none" spc="0" normalizeH="0" baseline="0" noProof="0">
              <a:ln>
                <a:noFill/>
              </a:ln>
              <a:solidFill>
                <a:srgbClr val="000000"/>
              </a:solidFill>
              <a:effectLst/>
              <a:uLnTx/>
              <a:uFillTx/>
              <a:latin typeface="Arial"/>
              <a:ea typeface="+mn-ea"/>
              <a:cs typeface="Arial"/>
            </a:endParaRPr>
          </a:p>
          <a:p>
            <a:pPr marL="227965" marR="0" lvl="0" indent="-227965"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a:ea typeface="+mn-ea"/>
                <a:cs typeface="+mn-cs"/>
              </a:rPr>
              <a:t>Create interest in more detailed follow-up conversations:</a:t>
            </a:r>
            <a:endParaRPr kumimoji="0" lang="en-GB" sz="1400" b="0" i="0" u="none" strike="noStrike" kern="1200" cap="none" spc="0" normalizeH="0" baseline="0" noProof="0">
              <a:ln>
                <a:noFill/>
              </a:ln>
              <a:solidFill>
                <a:srgbClr val="000000"/>
              </a:solidFill>
              <a:effectLst/>
              <a:uLnTx/>
              <a:uFillTx/>
              <a:latin typeface="Arial"/>
              <a:ea typeface="+mn-ea"/>
              <a:cs typeface="Arial"/>
            </a:endParaRPr>
          </a:p>
          <a:p>
            <a:pPr marL="685165" marR="0" lvl="1" indent="-227965"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000000"/>
                </a:solidFill>
                <a:effectLst/>
                <a:uLnTx/>
                <a:uFillTx/>
                <a:latin typeface="Arial"/>
                <a:ea typeface="+mn-ea"/>
                <a:cs typeface="+mn-cs"/>
              </a:rPr>
              <a:t>Storage and Data Protection</a:t>
            </a:r>
          </a:p>
          <a:p>
            <a:pPr marL="685165" marR="0" lvl="1" indent="-227965"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000000"/>
                </a:solidFill>
                <a:effectLst/>
                <a:uLnTx/>
                <a:uFillTx/>
                <a:latin typeface="Arial"/>
                <a:ea typeface="+mn-ea"/>
                <a:cs typeface="Arial"/>
              </a:rPr>
              <a:t>Professional Services, including Lifecycle Extension program</a:t>
            </a:r>
          </a:p>
          <a:p>
            <a:pPr marL="685165" marR="0" lvl="1" indent="-227965"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000000"/>
                </a:solidFill>
                <a:effectLst/>
                <a:uLnTx/>
                <a:uFillTx/>
                <a:latin typeface="Arial"/>
                <a:ea typeface="+mn-ea"/>
                <a:cs typeface="Arial"/>
              </a:rPr>
              <a:t>Next steps for getting started (assessments, workshops)</a:t>
            </a:r>
          </a:p>
          <a:p>
            <a:pPr marL="685165" marR="0" lvl="1" indent="-227965"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srgbClr val="000000"/>
              </a:solidFill>
              <a:effectLst/>
              <a:uLnTx/>
              <a:uFillTx/>
              <a:latin typeface="Arial"/>
              <a:ea typeface="+mn-ea"/>
              <a:cs typeface="Arial"/>
            </a:endParaRPr>
          </a:p>
        </p:txBody>
      </p:sp>
      <p:sp>
        <p:nvSpPr>
          <p:cNvPr id="11" name="Content Placeholder 2">
            <a:extLst>
              <a:ext uri="{FF2B5EF4-FFF2-40B4-BE49-F238E27FC236}">
                <a16:creationId xmlns:a16="http://schemas.microsoft.com/office/drawing/2014/main" id="{34D432CA-7D83-58A9-30C3-8FE85D8AD1D7}"/>
              </a:ext>
            </a:extLst>
          </p:cNvPr>
          <p:cNvSpPr txBox="1">
            <a:spLocks/>
          </p:cNvSpPr>
          <p:nvPr/>
        </p:nvSpPr>
        <p:spPr>
          <a:xfrm>
            <a:off x="6400803" y="821864"/>
            <a:ext cx="5410200" cy="5566236"/>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600" b="0" i="0" u="none" strike="noStrike" kern="1200" cap="none" spc="0" normalizeH="0" baseline="0" noProof="0">
              <a:ln>
                <a:noFill/>
              </a:ln>
              <a:solidFill>
                <a:srgbClr val="244739"/>
              </a:solidFill>
              <a:effectLst/>
              <a:uLnTx/>
              <a:uFillTx/>
              <a:latin typeface="Arial"/>
              <a:ea typeface="+mn-ea"/>
              <a:cs typeface="+mn-cs"/>
            </a:endParaRPr>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srgbClr val="0672CB"/>
                </a:solidFill>
                <a:effectLst/>
                <a:uLnTx/>
                <a:uFillTx/>
                <a:latin typeface="Arial"/>
                <a:ea typeface="+mn-ea"/>
                <a:cs typeface="+mn-cs"/>
              </a:rPr>
              <a:t>Target audience:</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a:ea typeface="+mn-ea"/>
                <a:cs typeface="+mn-cs"/>
              </a:rPr>
              <a:t>Business Decision Makers | Executives</a:t>
            </a:r>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srgbClr val="0672CB"/>
                </a:solidFill>
                <a:effectLst/>
                <a:uLnTx/>
                <a:uFillTx/>
                <a:latin typeface="Arial"/>
                <a:ea typeface="+mn-ea"/>
                <a:cs typeface="+mn-cs"/>
              </a:rPr>
              <a:t>Speaker notes are for internal use only</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400" b="0" i="1" u="none" strike="noStrike" kern="1200" cap="none" spc="0" normalizeH="0" baseline="0" noProof="0">
                <a:ln>
                  <a:noFill/>
                </a:ln>
                <a:solidFill>
                  <a:srgbClr val="000000"/>
                </a:solidFill>
                <a:effectLst/>
                <a:uLnTx/>
                <a:uFillTx/>
                <a:latin typeface="Arial"/>
                <a:ea typeface="+mn-ea"/>
                <a:cs typeface="+mn-cs"/>
              </a:rPr>
              <a:t>If you require </a:t>
            </a:r>
            <a:r>
              <a:rPr kumimoji="0" lang="en-US" sz="1400" b="0" i="1" u="none" strike="noStrike" kern="1200" cap="none" spc="0" normalizeH="0" baseline="0" noProof="0">
                <a:ln>
                  <a:noFill/>
                </a:ln>
                <a:solidFill>
                  <a:srgbClr val="000000"/>
                </a:solidFill>
                <a:effectLst/>
                <a:uLnTx/>
                <a:uFillTx/>
                <a:latin typeface="Arial"/>
                <a:ea typeface="+mn-ea"/>
                <a:cs typeface="+mn-cs"/>
              </a:rPr>
              <a:t>more product information and customer-ready content, please refer to these resources:</a:t>
            </a:r>
          </a:p>
          <a:p>
            <a:pPr marL="742939" marR="0" lvl="1" indent="-285750"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mn-cs"/>
                <a:hlinkClick r:id="rId3"/>
              </a:rPr>
              <a:t>Storage Knowledge Center</a:t>
            </a:r>
            <a:r>
              <a:rPr kumimoji="0" lang="en-US" sz="1400" b="0" i="0" u="none" strike="noStrike" kern="1200" cap="none" spc="0" normalizeH="0" baseline="0" noProof="0">
                <a:ln>
                  <a:noFill/>
                </a:ln>
                <a:solidFill>
                  <a:srgbClr val="000000"/>
                </a:solidFill>
                <a:effectLst/>
                <a:uLnTx/>
                <a:uFillTx/>
                <a:latin typeface="Arial"/>
                <a:ea typeface="+mn-ea"/>
                <a:cs typeface="+mn-cs"/>
              </a:rPr>
              <a:t> </a:t>
            </a:r>
          </a:p>
          <a:p>
            <a:pPr marL="742939" marR="0" lvl="1" indent="-285750"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mn-cs"/>
                <a:hlinkClick r:id="rId4"/>
              </a:rPr>
              <a:t>Data Protection Knowledge Center </a:t>
            </a:r>
            <a:endParaRPr kumimoji="0" lang="en-US" sz="1400" b="0" i="0" u="none" strike="noStrike" kern="1200" cap="none" spc="0" normalizeH="0" baseline="0" noProof="0">
              <a:ln>
                <a:noFill/>
              </a:ln>
              <a:solidFill>
                <a:srgbClr val="000000"/>
              </a:solidFill>
              <a:effectLst/>
              <a:uLnTx/>
              <a:uFillTx/>
              <a:latin typeface="Arial"/>
              <a:ea typeface="+mn-ea"/>
              <a:cs typeface="+mn-cs"/>
            </a:endParaRPr>
          </a:p>
          <a:p>
            <a:pPr marL="742939" marR="0" lvl="1" indent="-285750"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mn-cs"/>
                <a:hlinkClick r:id="rId5"/>
              </a:rPr>
              <a:t>Networking Knowledge Center</a:t>
            </a:r>
            <a:endParaRPr kumimoji="0" lang="en-US" sz="1400" b="0" i="0" u="none" strike="noStrike" kern="1200" cap="none" spc="0" normalizeH="0" baseline="0" noProof="0">
              <a:ln>
                <a:noFill/>
              </a:ln>
              <a:solidFill>
                <a:srgbClr val="000000"/>
              </a:solidFill>
              <a:effectLst/>
              <a:uLnTx/>
              <a:uFillTx/>
              <a:latin typeface="Arial"/>
              <a:ea typeface="+mn-ea"/>
              <a:cs typeface="+mn-cs"/>
            </a:endParaRPr>
          </a:p>
          <a:p>
            <a:pPr marL="742939" marR="0" lvl="1" indent="-285750"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mn-cs"/>
                <a:hlinkClick r:id="rId6"/>
              </a:rPr>
              <a:t>Storage Networking Knowledge Center</a:t>
            </a:r>
            <a:endParaRPr kumimoji="0" lang="en-US" sz="1400" b="0" i="0" u="none" strike="noStrike" kern="1200" cap="none" spc="0" normalizeH="0" baseline="0" noProof="0">
              <a:ln>
                <a:noFill/>
              </a:ln>
              <a:solidFill>
                <a:srgbClr val="000000"/>
              </a:solidFill>
              <a:effectLst/>
              <a:uLnTx/>
              <a:uFillTx/>
              <a:latin typeface="Arial"/>
              <a:ea typeface="+mn-ea"/>
              <a:cs typeface="+mn-cs"/>
            </a:endParaRPr>
          </a:p>
          <a:p>
            <a:pPr marL="742939" marR="0" lvl="1" indent="-285750"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mn-cs"/>
                <a:hlinkClick r:id="rId7"/>
              </a:rPr>
              <a:t>Customer Stores &amp; Sales Wins</a:t>
            </a:r>
            <a:endParaRPr kumimoji="0" lang="en-US" sz="1400" b="0" i="0" u="none" strike="noStrike" kern="1200" cap="none" spc="0" normalizeH="0" baseline="0" noProof="0">
              <a:ln>
                <a:noFill/>
              </a:ln>
              <a:solidFill>
                <a:srgbClr val="000000"/>
              </a:solidFill>
              <a:effectLst/>
              <a:uLnTx/>
              <a:uFillTx/>
              <a:latin typeface="Arial"/>
              <a:ea typeface="+mn-ea"/>
              <a:cs typeface="+mn-cs"/>
            </a:endParaRPr>
          </a:p>
          <a:p>
            <a:pPr marL="228594" marR="0" lvl="0" indent="-228594" algn="l" defTabSz="914377" rtl="0" eaLnBrk="1" fontAlgn="auto" latinLnBrk="0" hangingPunct="1">
              <a:lnSpc>
                <a:spcPct val="100000"/>
              </a:lnSpc>
              <a:spcBef>
                <a:spcPts val="1200"/>
              </a:spcBef>
              <a:spcAft>
                <a:spcPts val="0"/>
              </a:spcAft>
              <a:buClr>
                <a:srgbClr val="808080"/>
              </a:buClr>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a:ea typeface="+mn-ea"/>
                <a:cs typeface="+mn-cs"/>
              </a:rPr>
              <a:t>This is a fully scripted deck that has been designed to help you position yourself as a thought leader and deliver a compelling customer EBC. </a:t>
            </a:r>
          </a:p>
          <a:p>
            <a:pPr marL="228594" marR="0" lvl="0" indent="-228594" algn="l" defTabSz="914377" rtl="0" eaLnBrk="1" fontAlgn="auto" latinLnBrk="0" hangingPunct="1">
              <a:lnSpc>
                <a:spcPct val="100000"/>
              </a:lnSpc>
              <a:spcBef>
                <a:spcPts val="1200"/>
              </a:spcBef>
              <a:spcAft>
                <a:spcPts val="0"/>
              </a:spcAft>
              <a:buClr>
                <a:srgbClr val="808080"/>
              </a:buClr>
              <a:buSzTx/>
              <a:buFont typeface="Arial" panose="020B0604020202020204" pitchFamily="34" charset="0"/>
              <a:buChar char="•"/>
              <a:tabLst/>
              <a:defRPr/>
            </a:pPr>
            <a:r>
              <a:rPr kumimoji="0" lang="en-GB" sz="1400" b="1" i="0" u="none" strike="noStrike" kern="1200" cap="none" spc="0" normalizeH="0" baseline="0" noProof="0">
                <a:ln>
                  <a:noFill/>
                </a:ln>
                <a:solidFill>
                  <a:srgbClr val="000000"/>
                </a:solidFill>
                <a:effectLst/>
                <a:uLnTx/>
                <a:uFillTx/>
                <a:latin typeface="Arial"/>
                <a:ea typeface="+mn-ea"/>
                <a:cs typeface="+mn-cs"/>
              </a:rPr>
              <a:t>Only share slides externally in PDF format, without speaker notes.</a:t>
            </a:r>
          </a:p>
          <a:p>
            <a:pPr marL="228594" marR="0" lvl="0" indent="-228594" algn="l" defTabSz="914377" rtl="0" eaLnBrk="1" fontAlgn="auto" latinLnBrk="0" hangingPunct="1">
              <a:lnSpc>
                <a:spcPct val="100000"/>
              </a:lnSpc>
              <a:spcBef>
                <a:spcPts val="1200"/>
              </a:spcBef>
              <a:spcAft>
                <a:spcPts val="0"/>
              </a:spcAft>
              <a:buClr>
                <a:srgbClr val="808080"/>
              </a:buClr>
              <a:buSzTx/>
              <a:buFont typeface="Arial" panose="020B0604020202020204" pitchFamily="34" charset="0"/>
              <a:buChar char="•"/>
              <a:tabLst/>
              <a:defRPr/>
            </a:pPr>
            <a:r>
              <a:rPr kumimoji="0" lang="en-GB" sz="1400" b="0" i="0" u="none" strike="noStrike" kern="1200" cap="none" spc="0" normalizeH="0" baseline="0" noProof="0">
                <a:ln>
                  <a:noFill/>
                </a:ln>
                <a:solidFill>
                  <a:srgbClr val="000000"/>
                </a:solidFill>
                <a:effectLst/>
                <a:uLnTx/>
                <a:uFillTx/>
                <a:latin typeface="Arial"/>
                <a:ea typeface="+mn-ea"/>
                <a:cs typeface="+mn-cs"/>
              </a:rPr>
              <a:t>This deck includes animation, including a few click-to-build slides. </a:t>
            </a:r>
            <a:r>
              <a:rPr kumimoji="0" lang="en-GB" sz="1400" b="0" i="0" u="none" strike="noStrike" kern="1200" cap="none" spc="0" normalizeH="0" baseline="0" noProof="0">
                <a:ln>
                  <a:noFill/>
                </a:ln>
                <a:solidFill>
                  <a:srgbClr val="000000"/>
                </a:solidFill>
                <a:effectLst/>
                <a:uLnTx/>
                <a:uFillTx/>
                <a:latin typeface="Arial"/>
                <a:ea typeface="+mn-lt"/>
                <a:cs typeface="Arial"/>
              </a:rPr>
              <a:t>Look for a </a:t>
            </a:r>
            <a:r>
              <a:rPr kumimoji="0" lang="en-GB" sz="1400" b="0" i="0" u="none" strike="noStrike" kern="1200" cap="none" spc="0" normalizeH="0" baseline="0" noProof="0">
                <a:ln>
                  <a:noFill/>
                </a:ln>
                <a:solidFill>
                  <a:srgbClr val="000000"/>
                </a:solidFill>
                <a:effectLst/>
                <a:highlight>
                  <a:srgbClr val="00FF00"/>
                </a:highlight>
                <a:uLnTx/>
                <a:uFillTx/>
                <a:latin typeface="Arial"/>
                <a:ea typeface="+mn-lt"/>
                <a:cs typeface="Arial"/>
              </a:rPr>
              <a:t>green flag</a:t>
            </a:r>
            <a:r>
              <a:rPr kumimoji="0" lang="en-GB" sz="1400" b="0" i="0" u="none" strike="noStrike" kern="1200" cap="none" spc="0" normalizeH="0" baseline="0" noProof="0">
                <a:ln>
                  <a:noFill/>
                </a:ln>
                <a:solidFill>
                  <a:srgbClr val="000000"/>
                </a:solidFill>
                <a:effectLst/>
                <a:uLnTx/>
                <a:uFillTx/>
                <a:latin typeface="Arial"/>
                <a:ea typeface="+mn-lt"/>
                <a:cs typeface="Arial"/>
              </a:rPr>
              <a:t> above slides to easily identify which are animated, or that are “morph builds” which should not be altered.</a:t>
            </a:r>
          </a:p>
        </p:txBody>
      </p:sp>
    </p:spTree>
    <p:extLst>
      <p:ext uri="{BB962C8B-B14F-4D97-AF65-F5344CB8AC3E}">
        <p14:creationId xmlns:p14="http://schemas.microsoft.com/office/powerpoint/2010/main" val="2346004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90000"/>
            <a:lumOff val="1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1140F2-6515-0683-2B6B-27FE2E8C5021}"/>
              </a:ext>
            </a:extLst>
          </p:cNvPr>
          <p:cNvSpPr>
            <a:spLocks noGrp="1"/>
          </p:cNvSpPr>
          <p:nvPr>
            <p:ph type="title"/>
          </p:nvPr>
        </p:nvSpPr>
        <p:spPr/>
        <p:txBody>
          <a:bodyPr/>
          <a:lstStyle/>
          <a:p>
            <a:r>
              <a:rPr lang="en-US">
                <a:solidFill>
                  <a:schemeClr val="tx2"/>
                </a:solidFill>
              </a:rPr>
              <a:t>The future of IT runs on smarter storage</a:t>
            </a:r>
          </a:p>
        </p:txBody>
      </p:sp>
      <p:sp>
        <p:nvSpPr>
          <p:cNvPr id="4" name="Subtitle 3">
            <a:extLst>
              <a:ext uri="{FF2B5EF4-FFF2-40B4-BE49-F238E27FC236}">
                <a16:creationId xmlns:a16="http://schemas.microsoft.com/office/drawing/2014/main" id="{4D3819AF-311B-5ACD-A8FD-250009A114B9}"/>
              </a:ext>
            </a:extLst>
          </p:cNvPr>
          <p:cNvSpPr>
            <a:spLocks noGrp="1"/>
          </p:cNvSpPr>
          <p:nvPr>
            <p:ph type="subTitle" idx="1"/>
          </p:nvPr>
        </p:nvSpPr>
        <p:spPr>
          <a:xfrm>
            <a:off x="385486" y="857250"/>
            <a:ext cx="11425529" cy="246221"/>
          </a:xfrm>
        </p:spPr>
        <p:txBody>
          <a:bodyPr/>
          <a:lstStyle/>
          <a:p>
            <a:r>
              <a:rPr lang="en-US">
                <a:solidFill>
                  <a:schemeClr val="tx2"/>
                </a:solidFill>
              </a:rPr>
              <a:t>And is backed by an end-to-end integrated and open ecosystem</a:t>
            </a:r>
          </a:p>
        </p:txBody>
      </p:sp>
      <p:sp>
        <p:nvSpPr>
          <p:cNvPr id="35" name="Rectangle 34">
            <a:extLst>
              <a:ext uri="{FF2B5EF4-FFF2-40B4-BE49-F238E27FC236}">
                <a16:creationId xmlns:a16="http://schemas.microsoft.com/office/drawing/2014/main" id="{482F4FCD-E8E4-E40E-C438-DA941C8A1F07}"/>
              </a:ext>
              <a:ext uri="{C183D7F6-B498-43B3-948B-1728B52AA6E4}">
                <adec:decorative xmlns:adec="http://schemas.microsoft.com/office/drawing/2017/decorative" val="1"/>
              </a:ext>
            </a:extLst>
          </p:cNvPr>
          <p:cNvSpPr/>
          <p:nvPr/>
        </p:nvSpPr>
        <p:spPr>
          <a:xfrm>
            <a:off x="227671" y="2711977"/>
            <a:ext cx="3811658" cy="3469743"/>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37" name="Rectangle 36">
            <a:extLst>
              <a:ext uri="{FF2B5EF4-FFF2-40B4-BE49-F238E27FC236}">
                <a16:creationId xmlns:a16="http://schemas.microsoft.com/office/drawing/2014/main" id="{A4F97970-DB1E-1031-2AA9-2828F845C573}"/>
              </a:ext>
              <a:ext uri="{C183D7F6-B498-43B3-948B-1728B52AA6E4}">
                <adec:decorative xmlns:adec="http://schemas.microsoft.com/office/drawing/2017/decorative" val="1"/>
              </a:ext>
            </a:extLst>
          </p:cNvPr>
          <p:cNvSpPr/>
          <p:nvPr/>
        </p:nvSpPr>
        <p:spPr>
          <a:xfrm>
            <a:off x="4178122" y="2711979"/>
            <a:ext cx="3811658" cy="3469743"/>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42" name="Rectangle 41">
            <a:extLst>
              <a:ext uri="{FF2B5EF4-FFF2-40B4-BE49-F238E27FC236}">
                <a16:creationId xmlns:a16="http://schemas.microsoft.com/office/drawing/2014/main" id="{6BA1965E-C281-6824-E0BE-759EB9EF00C4}"/>
              </a:ext>
              <a:ext uri="{C183D7F6-B498-43B3-948B-1728B52AA6E4}">
                <adec:decorative xmlns:adec="http://schemas.microsoft.com/office/drawing/2017/decorative" val="1"/>
              </a:ext>
            </a:extLst>
          </p:cNvPr>
          <p:cNvSpPr/>
          <p:nvPr/>
        </p:nvSpPr>
        <p:spPr>
          <a:xfrm>
            <a:off x="8163137" y="2711977"/>
            <a:ext cx="3811658" cy="3469743"/>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 marR="0" lvl="0" indent="0" algn="l" defTabSz="711165"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672CB"/>
              </a:solidFill>
              <a:effectLst/>
              <a:uLnTx/>
              <a:uFillTx/>
              <a:latin typeface="Arial Nova Light"/>
              <a:ea typeface="+mn-ea"/>
              <a:cs typeface="Arial" panose="020B0604020202020204" pitchFamily="34" charset="0"/>
            </a:endParaRPr>
          </a:p>
        </p:txBody>
      </p:sp>
      <p:sp>
        <p:nvSpPr>
          <p:cNvPr id="5" name="!!Rectangle 77">
            <a:extLst>
              <a:ext uri="{FF2B5EF4-FFF2-40B4-BE49-F238E27FC236}">
                <a16:creationId xmlns:a16="http://schemas.microsoft.com/office/drawing/2014/main" id="{42808D9F-1F80-9DB5-1514-EDCDDA2A5E10}"/>
              </a:ext>
              <a:ext uri="{C183D7F6-B498-43B3-948B-1728B52AA6E4}">
                <adec:decorative xmlns:adec="http://schemas.microsoft.com/office/drawing/2017/decorative" val="1"/>
              </a:ext>
            </a:extLst>
          </p:cNvPr>
          <p:cNvSpPr/>
          <p:nvPr/>
        </p:nvSpPr>
        <p:spPr>
          <a:xfrm>
            <a:off x="8163137" y="1792159"/>
            <a:ext cx="3811658" cy="919818"/>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200">
              <a:solidFill>
                <a:srgbClr val="000000"/>
              </a:solidFill>
              <a:latin typeface="Arial"/>
            </a:endParaRPr>
          </a:p>
        </p:txBody>
      </p:sp>
      <p:sp>
        <p:nvSpPr>
          <p:cNvPr id="6" name="!!Rectangle 90">
            <a:extLst>
              <a:ext uri="{FF2B5EF4-FFF2-40B4-BE49-F238E27FC236}">
                <a16:creationId xmlns:a16="http://schemas.microsoft.com/office/drawing/2014/main" id="{4F6DEA67-3C91-DBEC-1587-C4A2B2503CB5}"/>
              </a:ext>
              <a:ext uri="{C183D7F6-B498-43B3-948B-1728B52AA6E4}">
                <adec:decorative xmlns:adec="http://schemas.microsoft.com/office/drawing/2017/decorative" val="1"/>
              </a:ext>
            </a:extLst>
          </p:cNvPr>
          <p:cNvSpPr/>
          <p:nvPr/>
        </p:nvSpPr>
        <p:spPr>
          <a:xfrm>
            <a:off x="227673" y="1792159"/>
            <a:ext cx="3808604" cy="919818"/>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200">
              <a:solidFill>
                <a:srgbClr val="000000"/>
              </a:solidFill>
              <a:latin typeface="Arial"/>
            </a:endParaRPr>
          </a:p>
        </p:txBody>
      </p:sp>
      <p:sp>
        <p:nvSpPr>
          <p:cNvPr id="7" name="!!Rectangle 60">
            <a:extLst>
              <a:ext uri="{FF2B5EF4-FFF2-40B4-BE49-F238E27FC236}">
                <a16:creationId xmlns:a16="http://schemas.microsoft.com/office/drawing/2014/main" id="{F9F0210D-A44C-7ABF-8244-4CD5E279FF3D}"/>
              </a:ext>
              <a:ext uri="{C183D7F6-B498-43B3-948B-1728B52AA6E4}">
                <adec:decorative xmlns:adec="http://schemas.microsoft.com/office/drawing/2017/decorative" val="1"/>
              </a:ext>
            </a:extLst>
          </p:cNvPr>
          <p:cNvSpPr/>
          <p:nvPr/>
        </p:nvSpPr>
        <p:spPr>
          <a:xfrm>
            <a:off x="4181176" y="1792159"/>
            <a:ext cx="3808604" cy="919818"/>
          </a:xfrm>
          <a:prstGeom prst="rect">
            <a:avLst/>
          </a:prstGeom>
          <a:solidFill>
            <a:srgbClr val="C5D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200">
              <a:solidFill>
                <a:srgbClr val="000000"/>
              </a:solidFill>
              <a:latin typeface="Arial"/>
            </a:endParaRPr>
          </a:p>
        </p:txBody>
      </p:sp>
      <p:sp>
        <p:nvSpPr>
          <p:cNvPr id="8" name="Rectangle 7">
            <a:extLst>
              <a:ext uri="{FF2B5EF4-FFF2-40B4-BE49-F238E27FC236}">
                <a16:creationId xmlns:a16="http://schemas.microsoft.com/office/drawing/2014/main" id="{506F6786-5973-DCBE-101F-29D89C9EBD0B}"/>
              </a:ext>
            </a:extLst>
          </p:cNvPr>
          <p:cNvSpPr/>
          <p:nvPr/>
        </p:nvSpPr>
        <p:spPr>
          <a:xfrm>
            <a:off x="1294513" y="2156485"/>
            <a:ext cx="1703351"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mj-lt"/>
                <a:ea typeface="+mn-ea"/>
                <a:cs typeface="+mn-cs"/>
              </a:rPr>
              <a:t>Private cloud</a:t>
            </a:r>
          </a:p>
        </p:txBody>
      </p:sp>
      <p:sp>
        <p:nvSpPr>
          <p:cNvPr id="9" name="Rectangle 8">
            <a:extLst>
              <a:ext uri="{FF2B5EF4-FFF2-40B4-BE49-F238E27FC236}">
                <a16:creationId xmlns:a16="http://schemas.microsoft.com/office/drawing/2014/main" id="{43CD93C4-20BA-9BFB-8D35-9A7620D42F59}"/>
              </a:ext>
            </a:extLst>
          </p:cNvPr>
          <p:cNvSpPr/>
          <p:nvPr/>
        </p:nvSpPr>
        <p:spPr>
          <a:xfrm>
            <a:off x="4808235" y="2156485"/>
            <a:ext cx="2618089"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mj-lt"/>
                <a:ea typeface="+mn-ea"/>
                <a:cs typeface="+mn-cs"/>
              </a:rPr>
              <a:t>Artificial Intelligence</a:t>
            </a:r>
          </a:p>
        </p:txBody>
      </p:sp>
      <p:sp>
        <p:nvSpPr>
          <p:cNvPr id="10" name="Rectangle 9">
            <a:extLst>
              <a:ext uri="{FF2B5EF4-FFF2-40B4-BE49-F238E27FC236}">
                <a16:creationId xmlns:a16="http://schemas.microsoft.com/office/drawing/2014/main" id="{189E86D7-F854-FD92-53F0-6B6B4D330766}"/>
              </a:ext>
            </a:extLst>
          </p:cNvPr>
          <p:cNvSpPr/>
          <p:nvPr/>
        </p:nvSpPr>
        <p:spPr>
          <a:xfrm>
            <a:off x="9026073" y="2156485"/>
            <a:ext cx="2118593"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mj-lt"/>
                <a:ea typeface="+mn-ea"/>
                <a:cs typeface="+mn-cs"/>
              </a:rPr>
              <a:t>Cyber resilience</a:t>
            </a:r>
          </a:p>
        </p:txBody>
      </p:sp>
      <p:grpSp>
        <p:nvGrpSpPr>
          <p:cNvPr id="28" name="Group 27">
            <a:extLst>
              <a:ext uri="{FF2B5EF4-FFF2-40B4-BE49-F238E27FC236}">
                <a16:creationId xmlns:a16="http://schemas.microsoft.com/office/drawing/2014/main" id="{4F7B4E96-AC02-3D6B-1DF0-ACFFE41D089B}"/>
              </a:ext>
            </a:extLst>
          </p:cNvPr>
          <p:cNvGrpSpPr/>
          <p:nvPr/>
        </p:nvGrpSpPr>
        <p:grpSpPr>
          <a:xfrm>
            <a:off x="4438779" y="2933649"/>
            <a:ext cx="3314442" cy="3075212"/>
            <a:chOff x="7340501" y="1987562"/>
            <a:chExt cx="4207875" cy="4064993"/>
          </a:xfrm>
        </p:grpSpPr>
        <p:cxnSp>
          <p:nvCxnSpPr>
            <p:cNvPr id="21" name="Straight Connector 20">
              <a:extLst>
                <a:ext uri="{FF2B5EF4-FFF2-40B4-BE49-F238E27FC236}">
                  <a16:creationId xmlns:a16="http://schemas.microsoft.com/office/drawing/2014/main" id="{0B30C717-088E-1ECD-D65E-2E54C7FA6E20}"/>
                </a:ext>
                <a:ext uri="{C183D7F6-B498-43B3-948B-1728B52AA6E4}">
                  <adec:decorative xmlns:adec="http://schemas.microsoft.com/office/drawing/2017/decorative" val="1"/>
                </a:ext>
              </a:extLst>
            </p:cNvPr>
            <p:cNvCxnSpPr>
              <a:cxnSpLocks/>
            </p:cNvCxnSpPr>
            <p:nvPr/>
          </p:nvCxnSpPr>
          <p:spPr>
            <a:xfrm>
              <a:off x="7340503" y="4195955"/>
              <a:ext cx="3931920" cy="0"/>
            </a:xfrm>
            <a:prstGeom prst="line">
              <a:avLst/>
            </a:prstGeom>
            <a:ln w="12700">
              <a:solidFill>
                <a:schemeClr val="accent1">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3767B5D-C562-C4E7-A845-DF84D7EA98D5}"/>
                </a:ext>
                <a:ext uri="{C183D7F6-B498-43B3-948B-1728B52AA6E4}">
                  <adec:decorative xmlns:adec="http://schemas.microsoft.com/office/drawing/2017/decorative" val="1"/>
                </a:ext>
              </a:extLst>
            </p:cNvPr>
            <p:cNvCxnSpPr>
              <a:cxnSpLocks/>
            </p:cNvCxnSpPr>
            <p:nvPr/>
          </p:nvCxnSpPr>
          <p:spPr>
            <a:xfrm>
              <a:off x="7340503" y="2936125"/>
              <a:ext cx="3931920" cy="0"/>
            </a:xfrm>
            <a:prstGeom prst="line">
              <a:avLst/>
            </a:prstGeom>
            <a:ln w="12700">
              <a:solidFill>
                <a:schemeClr val="accent1">
                  <a:alpha val="25000"/>
                </a:schemeClr>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E9C5AF1-2412-F0A2-6FC2-36E4726A6551}"/>
                </a:ext>
              </a:extLst>
            </p:cNvPr>
            <p:cNvSpPr txBox="1"/>
            <p:nvPr/>
          </p:nvSpPr>
          <p:spPr>
            <a:xfrm>
              <a:off x="7340501" y="1987562"/>
              <a:ext cx="4207875" cy="745230"/>
            </a:xfrm>
            <a:prstGeom prst="rect">
              <a:avLst/>
            </a:prstGeom>
            <a:noFill/>
          </p:spPr>
          <p:txBody>
            <a:bodyPr wrap="square" lIns="0" tIns="0" rIns="0" bIns="0">
              <a:spAutoFit/>
            </a:bodyPr>
            <a:lstStyle/>
            <a:p>
              <a:pPr marL="0" marR="0" lvl="0" indent="0" algn="ctr" defTabSz="914377" rtl="0" eaLnBrk="1" fontAlgn="auto" latinLnBrk="0" hangingPunct="1">
                <a:lnSpc>
                  <a:spcPct val="100000"/>
                </a:lnSpc>
                <a:spcBef>
                  <a:spcPts val="0"/>
                </a:spcBef>
                <a:buClrTx/>
                <a:buSzTx/>
                <a:buFontTx/>
                <a:buNone/>
                <a:tabLst/>
                <a:defRPr/>
              </a:pPr>
              <a:r>
                <a:rPr kumimoji="0" lang="en-US" sz="1200" b="1" i="0" u="none" strike="noStrike" kern="1200" cap="none" spc="0" normalizeH="0" baseline="0" noProof="0">
                  <a:ln>
                    <a:noFill/>
                  </a:ln>
                  <a:solidFill>
                    <a:schemeClr val="accent1"/>
                  </a:solidFill>
                  <a:effectLst/>
                  <a:uLnTx/>
                  <a:uFillTx/>
                  <a:latin typeface="Arial"/>
                  <a:ea typeface="+mn-ea"/>
                  <a:cs typeface="+mn-cs"/>
                </a:rPr>
                <a:t>Adopt performant-intensive storage </a:t>
              </a:r>
            </a:p>
            <a:p>
              <a:pPr marL="0" marR="0" lvl="0" indent="0" algn="ctr" defTabSz="914377" rtl="0" eaLnBrk="1" fontAlgn="auto" latinLnBrk="0" hangingPunct="1">
                <a:lnSpc>
                  <a:spcPct val="100000"/>
                </a:lnSpc>
                <a:spcBef>
                  <a:spcPts val="0"/>
                </a:spcBef>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to optimize performance and efficiency across data workflows at scale</a:t>
              </a:r>
            </a:p>
          </p:txBody>
        </p:sp>
        <p:sp>
          <p:nvSpPr>
            <p:cNvPr id="24" name="TextBox 23">
              <a:extLst>
                <a:ext uri="{FF2B5EF4-FFF2-40B4-BE49-F238E27FC236}">
                  <a16:creationId xmlns:a16="http://schemas.microsoft.com/office/drawing/2014/main" id="{1D23FBDF-14D3-6CB3-7007-4EBEC799B28A}"/>
                </a:ext>
              </a:extLst>
            </p:cNvPr>
            <p:cNvSpPr txBox="1"/>
            <p:nvPr/>
          </p:nvSpPr>
          <p:spPr>
            <a:xfrm>
              <a:off x="7340501" y="3078750"/>
              <a:ext cx="4136413" cy="976409"/>
            </a:xfrm>
            <a:prstGeom prst="rect">
              <a:avLst/>
            </a:prstGeom>
            <a:noFill/>
          </p:spPr>
          <p:txBody>
            <a:bodyPr wrap="square" lIns="0" tIns="0" rIns="0" bIns="0">
              <a:spAutoFit/>
            </a:bodyPr>
            <a:lstStyle/>
            <a:p>
              <a:pPr lvl="0" algn="ctr" defTabSz="914377">
                <a:defRPr/>
              </a:pPr>
              <a:r>
                <a:rPr lang="en-US" sz="1200" b="1">
                  <a:solidFill>
                    <a:schemeClr val="accent1"/>
                  </a:solidFill>
                </a:rPr>
                <a:t>Break silos of data </a:t>
              </a:r>
            </a:p>
            <a:p>
              <a:pPr lvl="0" algn="ctr" defTabSz="914377">
                <a:defRPr/>
              </a:pPr>
              <a:r>
                <a:rPr lang="en-US" sz="1200">
                  <a:solidFill>
                    <a:schemeClr val="accent1"/>
                  </a:solidFill>
                </a:rPr>
                <a:t>with a modern data architecture and management platforms to unify access to all enterprise data</a:t>
              </a:r>
            </a:p>
          </p:txBody>
        </p:sp>
        <p:sp>
          <p:nvSpPr>
            <p:cNvPr id="25" name="TextBox 24">
              <a:extLst>
                <a:ext uri="{FF2B5EF4-FFF2-40B4-BE49-F238E27FC236}">
                  <a16:creationId xmlns:a16="http://schemas.microsoft.com/office/drawing/2014/main" id="{4F3B0A66-FFA6-6CB3-C3DC-E1F0F43BAA6C}"/>
                </a:ext>
              </a:extLst>
            </p:cNvPr>
            <p:cNvSpPr txBox="1"/>
            <p:nvPr/>
          </p:nvSpPr>
          <p:spPr>
            <a:xfrm>
              <a:off x="7555620" y="5307325"/>
              <a:ext cx="3744734" cy="745230"/>
            </a:xfrm>
            <a:prstGeom prst="rect">
              <a:avLst/>
            </a:prstGeom>
            <a:noFill/>
          </p:spPr>
          <p:txBody>
            <a:bodyPr wrap="square" lIns="0" tIns="0" rIns="0" bIns="0">
              <a:spAutoFit/>
            </a:bodyPr>
            <a:lstStyle/>
            <a:p>
              <a:pPr marL="0" marR="0" lvl="0" indent="0" algn="ctr" defTabSz="914377" rtl="0" eaLnBrk="1" fontAlgn="auto" latinLnBrk="0" hangingPunct="1">
                <a:lnSpc>
                  <a:spcPct val="100000"/>
                </a:lnSpc>
                <a:spcBef>
                  <a:spcPts val="0"/>
                </a:spcBef>
                <a:buClrTx/>
                <a:buSzTx/>
                <a:buFontTx/>
                <a:buNone/>
                <a:tabLst/>
                <a:defRPr/>
              </a:pPr>
              <a:r>
                <a:rPr lang="en-US" sz="1200" b="1">
                  <a:solidFill>
                    <a:schemeClr val="accent1"/>
                  </a:solidFill>
                  <a:latin typeface="Arial"/>
                </a:rPr>
                <a:t>Enable secure, compliant operations </a:t>
              </a:r>
              <a:r>
                <a:rPr kumimoji="0" lang="en-US" sz="1200" b="0" i="0" u="none" strike="noStrike" kern="1200" cap="none" spc="0" normalizeH="0" baseline="0" noProof="0">
                  <a:ln>
                    <a:noFill/>
                  </a:ln>
                  <a:solidFill>
                    <a:schemeClr val="accent1"/>
                  </a:solidFill>
                  <a:effectLst/>
                  <a:uLnTx/>
                  <a:uFillTx/>
                  <a:latin typeface="Arial"/>
                  <a:ea typeface="+mn-ea"/>
                  <a:cs typeface="+mn-cs"/>
                </a:rPr>
                <a:t>backed by built-in data protection and cyber resilience</a:t>
              </a:r>
            </a:p>
          </p:txBody>
        </p:sp>
        <p:sp>
          <p:nvSpPr>
            <p:cNvPr id="26" name="TextBox 25">
              <a:extLst>
                <a:ext uri="{FF2B5EF4-FFF2-40B4-BE49-F238E27FC236}">
                  <a16:creationId xmlns:a16="http://schemas.microsoft.com/office/drawing/2014/main" id="{0F0DBE05-03E9-31E3-3AEA-B8926154E023}"/>
                </a:ext>
              </a:extLst>
            </p:cNvPr>
            <p:cNvSpPr txBox="1"/>
            <p:nvPr/>
          </p:nvSpPr>
          <p:spPr>
            <a:xfrm>
              <a:off x="7478478" y="4293353"/>
              <a:ext cx="3931919" cy="732307"/>
            </a:xfrm>
            <a:prstGeom prst="rect">
              <a:avLst/>
            </a:prstGeom>
            <a:noFill/>
          </p:spPr>
          <p:txBody>
            <a:bodyPr wrap="square" lIns="0" tIns="0" rIns="0" bIns="0" anchor="ctr">
              <a:spAutoFit/>
            </a:bodyPr>
            <a:lstStyle/>
            <a:p>
              <a:pPr marL="0" marR="0" lvl="0" indent="0" algn="ctr" defTabSz="914377" rtl="0" eaLnBrk="1" fontAlgn="auto" latinLnBrk="0" hangingPunct="1">
                <a:lnSpc>
                  <a:spcPct val="100000"/>
                </a:lnSpc>
                <a:spcBef>
                  <a:spcPts val="0"/>
                </a:spcBef>
                <a:buClrTx/>
                <a:buSzTx/>
                <a:buFontTx/>
                <a:buNone/>
                <a:tabLst/>
                <a:defRPr/>
              </a:pPr>
              <a:r>
                <a:rPr lang="en-US" sz="1200" b="1">
                  <a:solidFill>
                    <a:schemeClr val="accent1"/>
                  </a:solidFill>
                  <a:latin typeface="Arial"/>
                </a:rPr>
                <a:t>Support AI workloads </a:t>
              </a:r>
            </a:p>
            <a:p>
              <a:pPr marL="0" marR="0" lvl="0" indent="0" algn="ctr" defTabSz="914377" rtl="0" eaLnBrk="1" fontAlgn="auto" latinLnBrk="0" hangingPunct="1">
                <a:lnSpc>
                  <a:spcPct val="100000"/>
                </a:lnSpc>
                <a:spcBef>
                  <a:spcPts val="0"/>
                </a:spcBef>
                <a:buClrTx/>
                <a:buSzTx/>
                <a:buFontTx/>
                <a:buNone/>
                <a:tabLst/>
                <a:defRPr/>
              </a:pPr>
              <a:r>
                <a:rPr kumimoji="0" lang="en-US" sz="1200" i="0" u="none" strike="noStrike" kern="1200" cap="none" spc="0" normalizeH="0" baseline="0" noProof="0">
                  <a:ln>
                    <a:noFill/>
                  </a:ln>
                  <a:solidFill>
                    <a:schemeClr val="accent1"/>
                  </a:solidFill>
                  <a:effectLst/>
                  <a:uLnTx/>
                  <a:uFillTx/>
                  <a:latin typeface="Arial"/>
                  <a:ea typeface="+mn-ea"/>
                  <a:cs typeface="+mn-cs"/>
                </a:rPr>
                <a:t>with strategic partnerships for open-source models, LLMs, and GPUs</a:t>
              </a:r>
            </a:p>
          </p:txBody>
        </p:sp>
        <p:cxnSp>
          <p:nvCxnSpPr>
            <p:cNvPr id="27" name="Straight Connector 26">
              <a:extLst>
                <a:ext uri="{FF2B5EF4-FFF2-40B4-BE49-F238E27FC236}">
                  <a16:creationId xmlns:a16="http://schemas.microsoft.com/office/drawing/2014/main" id="{A8DAEDAA-6AEE-D22E-1C98-BFCAAA6D2C1E}"/>
                </a:ext>
                <a:ext uri="{C183D7F6-B498-43B3-948B-1728B52AA6E4}">
                  <adec:decorative xmlns:adec="http://schemas.microsoft.com/office/drawing/2017/decorative" val="1"/>
                </a:ext>
              </a:extLst>
            </p:cNvPr>
            <p:cNvCxnSpPr>
              <a:cxnSpLocks/>
            </p:cNvCxnSpPr>
            <p:nvPr/>
          </p:nvCxnSpPr>
          <p:spPr>
            <a:xfrm>
              <a:off x="7340502" y="5123055"/>
              <a:ext cx="3931920" cy="0"/>
            </a:xfrm>
            <a:prstGeom prst="line">
              <a:avLst/>
            </a:prstGeom>
            <a:ln w="12700">
              <a:solidFill>
                <a:schemeClr val="accent1">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87170809-3874-C089-6075-22B2884DAE64}"/>
              </a:ext>
            </a:extLst>
          </p:cNvPr>
          <p:cNvGrpSpPr/>
          <p:nvPr/>
        </p:nvGrpSpPr>
        <p:grpSpPr>
          <a:xfrm>
            <a:off x="8362838" y="2933649"/>
            <a:ext cx="3391120" cy="2347171"/>
            <a:chOff x="7340501" y="1947517"/>
            <a:chExt cx="4207875" cy="3044514"/>
          </a:xfrm>
        </p:grpSpPr>
        <p:cxnSp>
          <p:nvCxnSpPr>
            <p:cNvPr id="29" name="Straight Connector 28">
              <a:extLst>
                <a:ext uri="{FF2B5EF4-FFF2-40B4-BE49-F238E27FC236}">
                  <a16:creationId xmlns:a16="http://schemas.microsoft.com/office/drawing/2014/main" id="{B5CCB4EF-1D5C-4243-47F0-8EF1FE4A8C14}"/>
                </a:ext>
                <a:ext uri="{C183D7F6-B498-43B3-948B-1728B52AA6E4}">
                  <adec:decorative xmlns:adec="http://schemas.microsoft.com/office/drawing/2017/decorative" val="1"/>
                </a:ext>
              </a:extLst>
            </p:cNvPr>
            <p:cNvCxnSpPr>
              <a:cxnSpLocks/>
            </p:cNvCxnSpPr>
            <p:nvPr/>
          </p:nvCxnSpPr>
          <p:spPr>
            <a:xfrm>
              <a:off x="7340502" y="2873148"/>
              <a:ext cx="3931920" cy="0"/>
            </a:xfrm>
            <a:prstGeom prst="line">
              <a:avLst/>
            </a:prstGeom>
            <a:ln w="12700">
              <a:solidFill>
                <a:schemeClr val="accent1">
                  <a:alpha val="25000"/>
                </a:schemeClr>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8A514F0-075C-B5CC-2468-9DCB123D3B27}"/>
                </a:ext>
              </a:extLst>
            </p:cNvPr>
            <p:cNvSpPr txBox="1"/>
            <p:nvPr/>
          </p:nvSpPr>
          <p:spPr>
            <a:xfrm>
              <a:off x="7340501" y="1947517"/>
              <a:ext cx="4207875" cy="958121"/>
            </a:xfrm>
            <a:prstGeom prst="rect">
              <a:avLst/>
            </a:prstGeom>
            <a:noFill/>
          </p:spPr>
          <p:txBody>
            <a:bodyPr wrap="square" lIns="0" tIns="0" rIns="0" bIns="0">
              <a:spAutoFit/>
            </a:bodyPr>
            <a:lstStyle/>
            <a:p>
              <a:pPr marL="0" marR="0" lvl="0" indent="0" algn="ctr" defTabSz="914377" rtl="0" eaLnBrk="1" fontAlgn="auto" latinLnBrk="0" hangingPunct="1">
                <a:lnSpc>
                  <a:spcPct val="100000"/>
                </a:lnSpc>
                <a:spcBef>
                  <a:spcPts val="0"/>
                </a:spcBef>
                <a:buClrTx/>
                <a:buSzTx/>
                <a:buFontTx/>
                <a:buNone/>
                <a:tabLst/>
                <a:defRPr/>
              </a:pPr>
              <a:r>
                <a:rPr kumimoji="0" lang="en-US" sz="1200" b="1" i="0" u="none" strike="noStrike" kern="1200" cap="none" spc="0" normalizeH="0" baseline="0" noProof="0">
                  <a:ln>
                    <a:noFill/>
                  </a:ln>
                  <a:solidFill>
                    <a:schemeClr val="accent1"/>
                  </a:solidFill>
                  <a:effectLst/>
                  <a:uLnTx/>
                  <a:uFillTx/>
                  <a:latin typeface="Arial"/>
                  <a:ea typeface="+mn-ea"/>
                  <a:cs typeface="+mn-cs"/>
                </a:rPr>
                <a:t>Secure and reduce the attack surface </a:t>
              </a:r>
            </a:p>
            <a:p>
              <a:pPr marL="0" marR="0" lvl="0" indent="0" algn="ctr" defTabSz="914377" rtl="0" eaLnBrk="1" fontAlgn="auto" latinLnBrk="0" hangingPunct="1">
                <a:lnSpc>
                  <a:spcPct val="100000"/>
                </a:lnSpc>
                <a:spcBef>
                  <a:spcPts val="0"/>
                </a:spcBef>
                <a:buClrTx/>
                <a:buSzTx/>
                <a:buFontTx/>
                <a:buNone/>
                <a:tabLst/>
                <a:defRPr/>
              </a:pPr>
              <a:r>
                <a:rPr kumimoji="0" lang="en-US" sz="1200" i="0" u="none" strike="noStrike" kern="1200" cap="none" spc="0" normalizeH="0" baseline="0" noProof="0">
                  <a:ln>
                    <a:noFill/>
                  </a:ln>
                  <a:solidFill>
                    <a:schemeClr val="accent1"/>
                  </a:solidFill>
                  <a:effectLst/>
                  <a:uLnTx/>
                  <a:uFillTx/>
                  <a:latin typeface="Arial"/>
                  <a:ea typeface="+mn-ea"/>
                  <a:cs typeface="+mn-cs"/>
                </a:rPr>
                <a:t>by minimizing vulnerabilities and entry points that can be exploited to compromise the environment.</a:t>
              </a:r>
            </a:p>
          </p:txBody>
        </p:sp>
        <p:sp>
          <p:nvSpPr>
            <p:cNvPr id="31" name="TextBox 30">
              <a:extLst>
                <a:ext uri="{FF2B5EF4-FFF2-40B4-BE49-F238E27FC236}">
                  <a16:creationId xmlns:a16="http://schemas.microsoft.com/office/drawing/2014/main" id="{1DB25B8B-4684-30C5-4423-0464585C2419}"/>
                </a:ext>
              </a:extLst>
            </p:cNvPr>
            <p:cNvSpPr txBox="1"/>
            <p:nvPr/>
          </p:nvSpPr>
          <p:spPr>
            <a:xfrm>
              <a:off x="7340501" y="3083113"/>
              <a:ext cx="4136412" cy="958121"/>
            </a:xfrm>
            <a:prstGeom prst="rect">
              <a:avLst/>
            </a:prstGeom>
            <a:noFill/>
          </p:spPr>
          <p:txBody>
            <a:bodyPr wrap="square" lIns="0" tIns="0" rIns="0" bIns="0">
              <a:spAutoFit/>
            </a:bodyPr>
            <a:lstStyle/>
            <a:p>
              <a:pPr marL="0" marR="0" lvl="0" indent="0" algn="ctr" defTabSz="914377" rtl="0" eaLnBrk="1" fontAlgn="auto" latinLnBrk="0" hangingPunct="1">
                <a:lnSpc>
                  <a:spcPct val="100000"/>
                </a:lnSpc>
                <a:spcBef>
                  <a:spcPts val="0"/>
                </a:spcBef>
                <a:buClrTx/>
                <a:buSzTx/>
                <a:buFontTx/>
                <a:buNone/>
                <a:tabLst/>
                <a:defRPr/>
              </a:pPr>
              <a:r>
                <a:rPr kumimoji="0" lang="en-US" sz="1200" b="1" i="0" u="none" strike="noStrike" kern="1200" cap="none" spc="0" normalizeH="0" baseline="0" noProof="0">
                  <a:ln>
                    <a:noFill/>
                  </a:ln>
                  <a:solidFill>
                    <a:schemeClr val="accent1"/>
                  </a:solidFill>
                  <a:effectLst/>
                  <a:uLnTx/>
                  <a:uFillTx/>
                  <a:latin typeface="Arial"/>
                  <a:ea typeface="+mn-ea"/>
                  <a:cs typeface="+mn-cs"/>
                </a:rPr>
                <a:t>Detect and respond to threats </a:t>
              </a:r>
            </a:p>
            <a:p>
              <a:pPr marL="0" marR="0" lvl="0" indent="0" algn="ctr" defTabSz="914377" rtl="0" eaLnBrk="1" fontAlgn="auto" latinLnBrk="0" hangingPunct="1">
                <a:lnSpc>
                  <a:spcPct val="100000"/>
                </a:lnSpc>
                <a:spcBef>
                  <a:spcPts val="0"/>
                </a:spcBef>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by actively identifying and addressing potential security incidents and malicious activities</a:t>
              </a:r>
            </a:p>
          </p:txBody>
        </p:sp>
        <p:sp>
          <p:nvSpPr>
            <p:cNvPr id="32" name="TextBox 31">
              <a:extLst>
                <a:ext uri="{FF2B5EF4-FFF2-40B4-BE49-F238E27FC236}">
                  <a16:creationId xmlns:a16="http://schemas.microsoft.com/office/drawing/2014/main" id="{133B4D0B-2E7B-2C0C-93D7-CDC2741A9C94}"/>
                </a:ext>
              </a:extLst>
            </p:cNvPr>
            <p:cNvSpPr txBox="1"/>
            <p:nvPr/>
          </p:nvSpPr>
          <p:spPr>
            <a:xfrm>
              <a:off x="7572071" y="4273440"/>
              <a:ext cx="3744734" cy="718591"/>
            </a:xfrm>
            <a:prstGeom prst="rect">
              <a:avLst/>
            </a:prstGeom>
            <a:noFill/>
          </p:spPr>
          <p:txBody>
            <a:bodyPr wrap="square" lIns="0" tIns="0" rIns="0" bIns="0">
              <a:spAutoFit/>
            </a:bodyPr>
            <a:lstStyle/>
            <a:p>
              <a:pPr marL="0" marR="0" lvl="0" indent="0" algn="ctr" defTabSz="914377" rtl="0" eaLnBrk="1" fontAlgn="auto" latinLnBrk="0" hangingPunct="1">
                <a:lnSpc>
                  <a:spcPct val="100000"/>
                </a:lnSpc>
                <a:spcBef>
                  <a:spcPts val="0"/>
                </a:spcBef>
                <a:buClrTx/>
                <a:buSzTx/>
                <a:buFontTx/>
                <a:buNone/>
                <a:tabLst/>
                <a:defRPr/>
              </a:pPr>
              <a:r>
                <a:rPr kumimoji="0" lang="en-US" sz="1200" b="1" i="0" u="none" strike="noStrike" kern="1200" cap="none" spc="0" normalizeH="0" baseline="0" noProof="0">
                  <a:ln>
                    <a:noFill/>
                  </a:ln>
                  <a:solidFill>
                    <a:schemeClr val="accent1"/>
                  </a:solidFill>
                  <a:effectLst/>
                  <a:uLnTx/>
                  <a:uFillTx/>
                  <a:latin typeface="Arial"/>
                  <a:ea typeface="+mn-ea"/>
                  <a:cs typeface="+mn-cs"/>
                </a:rPr>
                <a:t>Recover from Cyberattacks </a:t>
              </a:r>
            </a:p>
            <a:p>
              <a:pPr marL="0" marR="0" lvl="0" indent="0" algn="ctr" defTabSz="914377" rtl="0" eaLnBrk="1" fontAlgn="auto" latinLnBrk="0" hangingPunct="1">
                <a:lnSpc>
                  <a:spcPct val="100000"/>
                </a:lnSpc>
                <a:spcBef>
                  <a:spcPts val="0"/>
                </a:spcBef>
                <a:buClrTx/>
                <a:buSzTx/>
                <a:buFontTx/>
                <a:buNone/>
                <a:tabLst/>
                <a:defRPr/>
              </a:pPr>
              <a:r>
                <a:rPr kumimoji="0" lang="en-US" sz="1200" i="0" u="none" strike="noStrike" kern="1200" cap="none" spc="0" normalizeH="0" baseline="0" noProof="0">
                  <a:ln>
                    <a:noFill/>
                  </a:ln>
                  <a:solidFill>
                    <a:schemeClr val="accent1"/>
                  </a:solidFill>
                  <a:effectLst/>
                  <a:uLnTx/>
                  <a:uFillTx/>
                  <a:latin typeface="Arial"/>
                  <a:ea typeface="+mn-ea"/>
                  <a:cs typeface="+mn-cs"/>
                </a:rPr>
                <a:t>by restoring the organization as quickly as possible while minimizing disruption</a:t>
              </a:r>
            </a:p>
          </p:txBody>
        </p:sp>
        <p:cxnSp>
          <p:nvCxnSpPr>
            <p:cNvPr id="33" name="Straight Connector 32">
              <a:extLst>
                <a:ext uri="{FF2B5EF4-FFF2-40B4-BE49-F238E27FC236}">
                  <a16:creationId xmlns:a16="http://schemas.microsoft.com/office/drawing/2014/main" id="{FD00577C-853A-D1DA-E7DC-DE35CF38DE16}"/>
                </a:ext>
                <a:ext uri="{C183D7F6-B498-43B3-948B-1728B52AA6E4}">
                  <adec:decorative xmlns:adec="http://schemas.microsoft.com/office/drawing/2017/decorative" val="1"/>
                </a:ext>
              </a:extLst>
            </p:cNvPr>
            <p:cNvCxnSpPr>
              <a:cxnSpLocks/>
            </p:cNvCxnSpPr>
            <p:nvPr/>
          </p:nvCxnSpPr>
          <p:spPr>
            <a:xfrm>
              <a:off x="7340502" y="4102662"/>
              <a:ext cx="3931920" cy="0"/>
            </a:xfrm>
            <a:prstGeom prst="line">
              <a:avLst/>
            </a:prstGeom>
            <a:ln w="12700">
              <a:solidFill>
                <a:schemeClr val="accent1">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33AA52B8-53EB-A002-8090-6FA71BB93882}"/>
              </a:ext>
            </a:extLst>
          </p:cNvPr>
          <p:cNvGrpSpPr/>
          <p:nvPr/>
        </p:nvGrpSpPr>
        <p:grpSpPr>
          <a:xfrm>
            <a:off x="515092" y="2933649"/>
            <a:ext cx="3233766" cy="2989374"/>
            <a:chOff x="591779" y="2933649"/>
            <a:chExt cx="3054670" cy="2989374"/>
          </a:xfrm>
        </p:grpSpPr>
        <p:grpSp>
          <p:nvGrpSpPr>
            <p:cNvPr id="20" name="Group 19">
              <a:extLst>
                <a:ext uri="{FF2B5EF4-FFF2-40B4-BE49-F238E27FC236}">
                  <a16:creationId xmlns:a16="http://schemas.microsoft.com/office/drawing/2014/main" id="{E99962CC-45CF-702F-403B-09902B754837}"/>
                </a:ext>
              </a:extLst>
            </p:cNvPr>
            <p:cNvGrpSpPr/>
            <p:nvPr/>
          </p:nvGrpSpPr>
          <p:grpSpPr>
            <a:xfrm>
              <a:off x="591779" y="2933649"/>
              <a:ext cx="3054670" cy="2989374"/>
              <a:chOff x="7304770" y="1918582"/>
              <a:chExt cx="4243608" cy="4123886"/>
            </a:xfrm>
          </p:grpSpPr>
          <p:cxnSp>
            <p:nvCxnSpPr>
              <p:cNvPr id="14" name="Straight Connector 13">
                <a:extLst>
                  <a:ext uri="{FF2B5EF4-FFF2-40B4-BE49-F238E27FC236}">
                    <a16:creationId xmlns:a16="http://schemas.microsoft.com/office/drawing/2014/main" id="{9C795B40-C27E-C490-AFB4-CC23640CFBF7}"/>
                  </a:ext>
                  <a:ext uri="{C183D7F6-B498-43B3-948B-1728B52AA6E4}">
                    <adec:decorative xmlns:adec="http://schemas.microsoft.com/office/drawing/2017/decorative" val="1"/>
                  </a:ext>
                </a:extLst>
              </p:cNvPr>
              <p:cNvCxnSpPr>
                <a:cxnSpLocks/>
              </p:cNvCxnSpPr>
              <p:nvPr/>
            </p:nvCxnSpPr>
            <p:spPr>
              <a:xfrm>
                <a:off x="7340503" y="2942475"/>
                <a:ext cx="3931920" cy="0"/>
              </a:xfrm>
              <a:prstGeom prst="line">
                <a:avLst/>
              </a:prstGeom>
              <a:ln w="12700">
                <a:solidFill>
                  <a:schemeClr val="accent1">
                    <a:alpha val="2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441153A-2CAE-2C67-3DAA-9B7F888B73E6}"/>
                  </a:ext>
                </a:extLst>
              </p:cNvPr>
              <p:cNvSpPr txBox="1"/>
              <p:nvPr/>
            </p:nvSpPr>
            <p:spPr>
              <a:xfrm>
                <a:off x="7340502" y="1918582"/>
                <a:ext cx="4207876" cy="764249"/>
              </a:xfrm>
              <a:prstGeom prst="rect">
                <a:avLst/>
              </a:prstGeom>
              <a:noFill/>
            </p:spPr>
            <p:txBody>
              <a:bodyPr wrap="square" lIns="0" tIns="0" rIns="0" bIns="0">
                <a:spAutoFit/>
              </a:bodyPr>
              <a:lstStyle/>
              <a:p>
                <a:pPr marL="0" marR="0" lvl="0" indent="0" algn="ctr" defTabSz="914377" rtl="0" eaLnBrk="1" fontAlgn="auto" latinLnBrk="0" hangingPunct="1">
                  <a:lnSpc>
                    <a:spcPct val="100000"/>
                  </a:lnSpc>
                  <a:spcBef>
                    <a:spcPts val="0"/>
                  </a:spcBef>
                  <a:buClrTx/>
                  <a:buSzTx/>
                  <a:buFontTx/>
                  <a:buNone/>
                  <a:tabLst/>
                  <a:defRPr/>
                </a:pPr>
                <a:r>
                  <a:rPr kumimoji="0" lang="en-US" sz="1200" b="1" i="0" u="none" strike="noStrike" kern="1200" cap="none" spc="0" normalizeH="0" baseline="0" noProof="0">
                    <a:ln>
                      <a:noFill/>
                    </a:ln>
                    <a:solidFill>
                      <a:schemeClr val="accent1"/>
                    </a:solidFill>
                    <a:effectLst/>
                    <a:uLnTx/>
                    <a:uFillTx/>
                    <a:latin typeface="Arial"/>
                    <a:ea typeface="+mn-ea"/>
                    <a:cs typeface="+mn-cs"/>
                  </a:rPr>
                  <a:t>Optimize for diverse workloads </a:t>
                </a:r>
              </a:p>
              <a:p>
                <a:pPr marL="0" marR="0" lvl="0" indent="0" algn="ctr" defTabSz="914377" rtl="0" eaLnBrk="1" fontAlgn="auto" latinLnBrk="0" hangingPunct="1">
                  <a:lnSpc>
                    <a:spcPct val="100000"/>
                  </a:lnSpc>
                  <a:spcBef>
                    <a:spcPts val="0"/>
                  </a:spcBef>
                  <a:buClrTx/>
                  <a:buSzTx/>
                  <a:buFontTx/>
                  <a:buNone/>
                  <a:tabLst/>
                  <a:defRPr/>
                </a:pPr>
                <a:r>
                  <a:rPr kumimoji="0" lang="en-US" sz="1200" b="0" i="0" u="none" strike="noStrike" kern="1200" cap="none" spc="0" normalizeH="0" baseline="0" noProof="0">
                    <a:ln>
                      <a:noFill/>
                    </a:ln>
                    <a:solidFill>
                      <a:schemeClr val="accent1"/>
                    </a:solidFill>
                    <a:effectLst/>
                    <a:uLnTx/>
                    <a:uFillTx/>
                    <a:latin typeface="Arial"/>
                    <a:ea typeface="+mn-ea"/>
                    <a:cs typeface="+mn-cs"/>
                  </a:rPr>
                  <a:t>with high-performant, unified storage solutions for modern, hybrid cloud applications</a:t>
                </a:r>
              </a:p>
            </p:txBody>
          </p:sp>
          <p:sp>
            <p:nvSpPr>
              <p:cNvPr id="16" name="TextBox 15">
                <a:extLst>
                  <a:ext uri="{FF2B5EF4-FFF2-40B4-BE49-F238E27FC236}">
                    <a16:creationId xmlns:a16="http://schemas.microsoft.com/office/drawing/2014/main" id="{FD184772-E763-B3C5-6F54-B1C69804327E}"/>
                  </a:ext>
                </a:extLst>
              </p:cNvPr>
              <p:cNvSpPr txBox="1"/>
              <p:nvPr/>
            </p:nvSpPr>
            <p:spPr>
              <a:xfrm>
                <a:off x="7304770" y="3170092"/>
                <a:ext cx="4207876" cy="764249"/>
              </a:xfrm>
              <a:prstGeom prst="rect">
                <a:avLst/>
              </a:prstGeom>
              <a:noFill/>
            </p:spPr>
            <p:txBody>
              <a:bodyPr wrap="square" lIns="0" tIns="0" rIns="0" bIns="0">
                <a:spAutoFit/>
              </a:bodyPr>
              <a:lstStyle/>
              <a:p>
                <a:pPr marL="0" marR="0" lvl="0" indent="0" algn="ctr" defTabSz="914377" rtl="0" eaLnBrk="1" fontAlgn="auto" latinLnBrk="0" hangingPunct="1">
                  <a:lnSpc>
                    <a:spcPct val="100000"/>
                  </a:lnSpc>
                  <a:spcBef>
                    <a:spcPts val="0"/>
                  </a:spcBef>
                  <a:buClrTx/>
                  <a:buSzTx/>
                  <a:buFontTx/>
                  <a:buNone/>
                  <a:tabLst/>
                  <a:defRPr/>
                </a:pPr>
                <a:r>
                  <a:rPr kumimoji="0" lang="en-US" sz="1200" b="1" i="0" u="none" strike="noStrike" kern="1200" cap="none" spc="0" normalizeH="0" baseline="0" noProof="0">
                    <a:ln>
                      <a:noFill/>
                    </a:ln>
                    <a:solidFill>
                      <a:schemeClr val="accent1"/>
                    </a:solidFill>
                    <a:effectLst/>
                    <a:uLnTx/>
                    <a:uFillTx/>
                    <a:latin typeface="Arial"/>
                    <a:ea typeface="+mn-ea"/>
                    <a:cs typeface="+mn-cs"/>
                  </a:rPr>
                  <a:t>Increased flexibility</a:t>
                </a:r>
                <a:r>
                  <a:rPr lang="en-US" sz="1200">
                    <a:solidFill>
                      <a:schemeClr val="accent1"/>
                    </a:solidFill>
                    <a:latin typeface="Arial"/>
                  </a:rPr>
                  <a:t> </a:t>
                </a:r>
                <a:r>
                  <a:rPr lang="en-US" sz="1200" b="1">
                    <a:solidFill>
                      <a:schemeClr val="accent1"/>
                    </a:solidFill>
                    <a:latin typeface="Arial"/>
                  </a:rPr>
                  <a:t>and resource utilization </a:t>
                </a:r>
              </a:p>
              <a:p>
                <a:pPr marL="0" marR="0" lvl="0" indent="0" algn="ctr" defTabSz="914377" rtl="0" eaLnBrk="1" fontAlgn="auto" latinLnBrk="0" hangingPunct="1">
                  <a:lnSpc>
                    <a:spcPct val="100000"/>
                  </a:lnSpc>
                  <a:spcBef>
                    <a:spcPts val="0"/>
                  </a:spcBef>
                  <a:buClrTx/>
                  <a:buSzTx/>
                  <a:buFontTx/>
                  <a:buNone/>
                  <a:tabLst/>
                  <a:defRPr/>
                </a:pPr>
                <a:r>
                  <a:rPr lang="en-US" sz="1200">
                    <a:solidFill>
                      <a:schemeClr val="accent1"/>
                    </a:solidFill>
                    <a:latin typeface="Arial"/>
                  </a:rPr>
                  <a:t>by shifting towards open, disaggregated architectures for dynamic scaling </a:t>
                </a:r>
                <a:endParaRPr kumimoji="0" lang="en-US" sz="1200" b="0" i="0" u="none" strike="noStrike" kern="1200" cap="none" spc="0" normalizeH="0" baseline="0" noProof="0">
                  <a:ln>
                    <a:noFill/>
                  </a:ln>
                  <a:solidFill>
                    <a:schemeClr val="accent1"/>
                  </a:solidFill>
                  <a:effectLst/>
                  <a:uLnTx/>
                  <a:uFillTx/>
                  <a:latin typeface="Arial"/>
                  <a:ea typeface="+mn-ea"/>
                  <a:cs typeface="+mn-cs"/>
                </a:endParaRPr>
              </a:p>
            </p:txBody>
          </p:sp>
          <p:sp>
            <p:nvSpPr>
              <p:cNvPr id="17" name="TextBox 16">
                <a:extLst>
                  <a:ext uri="{FF2B5EF4-FFF2-40B4-BE49-F238E27FC236}">
                    <a16:creationId xmlns:a16="http://schemas.microsoft.com/office/drawing/2014/main" id="{43EA9741-EA8F-99D0-1CB6-9F491FD9B55E}"/>
                  </a:ext>
                </a:extLst>
              </p:cNvPr>
              <p:cNvSpPr txBox="1"/>
              <p:nvPr/>
            </p:nvSpPr>
            <p:spPr>
              <a:xfrm>
                <a:off x="7478479" y="4253539"/>
                <a:ext cx="3931920" cy="764249"/>
              </a:xfrm>
              <a:prstGeom prst="rect">
                <a:avLst/>
              </a:prstGeom>
              <a:noFill/>
            </p:spPr>
            <p:txBody>
              <a:bodyPr wrap="square" lIns="0" tIns="0" rIns="0" bIns="0">
                <a:spAutoFit/>
              </a:bodyPr>
              <a:lstStyle/>
              <a:p>
                <a:pPr marL="0" marR="0" lvl="0" indent="0" algn="ctr" defTabSz="914377" rtl="0" eaLnBrk="1" fontAlgn="auto" latinLnBrk="0" hangingPunct="1">
                  <a:lnSpc>
                    <a:spcPct val="100000"/>
                  </a:lnSpc>
                  <a:spcBef>
                    <a:spcPts val="0"/>
                  </a:spcBef>
                  <a:buClrTx/>
                  <a:buSzTx/>
                  <a:buFontTx/>
                  <a:buNone/>
                  <a:tabLst/>
                  <a:defRPr/>
                </a:pPr>
                <a:r>
                  <a:rPr lang="en-US" sz="1200" b="1">
                    <a:solidFill>
                      <a:schemeClr val="accent1"/>
                    </a:solidFill>
                    <a:latin typeface="Arial"/>
                  </a:rPr>
                  <a:t>Simplify IT operations </a:t>
                </a:r>
              </a:p>
              <a:p>
                <a:pPr marL="0" marR="0" lvl="0" indent="0" algn="ctr" defTabSz="914377" rtl="0" eaLnBrk="1" fontAlgn="auto" latinLnBrk="0" hangingPunct="1">
                  <a:lnSpc>
                    <a:spcPct val="100000"/>
                  </a:lnSpc>
                  <a:spcBef>
                    <a:spcPts val="0"/>
                  </a:spcBef>
                  <a:buClrTx/>
                  <a:buSzTx/>
                  <a:buFontTx/>
                  <a:buNone/>
                  <a:tabLst/>
                  <a:defRPr/>
                </a:pPr>
                <a:r>
                  <a:rPr lang="en-US" sz="1200">
                    <a:solidFill>
                      <a:schemeClr val="accent1"/>
                    </a:solidFill>
                    <a:latin typeface="Arial"/>
                  </a:rPr>
                  <a:t>with unified management, automation, orchestration, and AIOps</a:t>
                </a:r>
                <a:endParaRPr kumimoji="0" lang="en-US" sz="1200" i="0" u="none" strike="noStrike" kern="1200" cap="none" spc="0" normalizeH="0" baseline="0" noProof="0">
                  <a:ln>
                    <a:noFill/>
                  </a:ln>
                  <a:solidFill>
                    <a:schemeClr val="accent1"/>
                  </a:solidFill>
                  <a:effectLst/>
                  <a:uLnTx/>
                  <a:uFillTx/>
                  <a:latin typeface="Arial"/>
                  <a:ea typeface="+mn-ea"/>
                  <a:cs typeface="+mn-cs"/>
                </a:endParaRPr>
              </a:p>
            </p:txBody>
          </p:sp>
          <p:cxnSp>
            <p:nvCxnSpPr>
              <p:cNvPr id="18" name="Straight Connector 17">
                <a:extLst>
                  <a:ext uri="{FF2B5EF4-FFF2-40B4-BE49-F238E27FC236}">
                    <a16:creationId xmlns:a16="http://schemas.microsoft.com/office/drawing/2014/main" id="{5FEA9CDF-EF31-7BCF-1EA1-70BC3141B7EB}"/>
                  </a:ext>
                  <a:ext uri="{C183D7F6-B498-43B3-948B-1728B52AA6E4}">
                    <adec:decorative xmlns:adec="http://schemas.microsoft.com/office/drawing/2017/decorative" val="1"/>
                  </a:ext>
                </a:extLst>
              </p:cNvPr>
              <p:cNvCxnSpPr>
                <a:cxnSpLocks/>
              </p:cNvCxnSpPr>
              <p:nvPr/>
            </p:nvCxnSpPr>
            <p:spPr>
              <a:xfrm>
                <a:off x="7340502" y="5129405"/>
                <a:ext cx="3931920" cy="0"/>
              </a:xfrm>
              <a:prstGeom prst="line">
                <a:avLst/>
              </a:prstGeom>
              <a:ln w="12700">
                <a:solidFill>
                  <a:schemeClr val="accent1">
                    <a:alpha val="25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07ADB80-E442-4184-A03A-447B7D85C141}"/>
                  </a:ext>
                </a:extLst>
              </p:cNvPr>
              <p:cNvSpPr txBox="1"/>
              <p:nvPr/>
            </p:nvSpPr>
            <p:spPr>
              <a:xfrm>
                <a:off x="7434094" y="5278220"/>
                <a:ext cx="3744733" cy="764248"/>
              </a:xfrm>
              <a:prstGeom prst="rect">
                <a:avLst/>
              </a:prstGeom>
              <a:noFill/>
            </p:spPr>
            <p:txBody>
              <a:bodyPr wrap="square" lIns="0" tIns="0" rIns="0" bIns="0">
                <a:spAutoFit/>
              </a:bodyPr>
              <a:lstStyle/>
              <a:p>
                <a:pPr marL="0" marR="0" lvl="0" indent="0" algn="ctr" defTabSz="914377" rtl="0" eaLnBrk="1" fontAlgn="auto" latinLnBrk="0" hangingPunct="1">
                  <a:lnSpc>
                    <a:spcPct val="100000"/>
                  </a:lnSpc>
                  <a:spcBef>
                    <a:spcPts val="0"/>
                  </a:spcBef>
                  <a:buClrTx/>
                  <a:buSzTx/>
                  <a:buFontTx/>
                  <a:buNone/>
                  <a:tabLst/>
                  <a:defRPr/>
                </a:pPr>
                <a:r>
                  <a:rPr lang="en-US" sz="1200" b="1">
                    <a:solidFill>
                      <a:schemeClr val="accent1"/>
                    </a:solidFill>
                    <a:latin typeface="Arial"/>
                  </a:rPr>
                  <a:t>Strengthen security and control </a:t>
                </a:r>
              </a:p>
              <a:p>
                <a:pPr marL="0" marR="0" lvl="0" indent="0" algn="ctr" defTabSz="914377" rtl="0" eaLnBrk="1" fontAlgn="auto" latinLnBrk="0" hangingPunct="1">
                  <a:lnSpc>
                    <a:spcPct val="100000"/>
                  </a:lnSpc>
                  <a:spcBef>
                    <a:spcPts val="0"/>
                  </a:spcBef>
                  <a:buClrTx/>
                  <a:buSzTx/>
                  <a:buFontTx/>
                  <a:buNone/>
                  <a:tabLst/>
                  <a:defRPr/>
                </a:pPr>
                <a:r>
                  <a:rPr lang="en-US" sz="1200">
                    <a:solidFill>
                      <a:schemeClr val="accent1"/>
                    </a:solidFill>
                    <a:latin typeface="Arial"/>
                  </a:rPr>
                  <a:t>with secure-by-design storage and integrated backup and recovery</a:t>
                </a:r>
                <a:endParaRPr kumimoji="0" lang="en-US" sz="1200" b="0" i="0" u="none" strike="noStrike" kern="1200" cap="none" spc="0" normalizeH="0" baseline="0" noProof="0">
                  <a:ln>
                    <a:noFill/>
                  </a:ln>
                  <a:solidFill>
                    <a:schemeClr val="accent1"/>
                  </a:solidFill>
                  <a:effectLst/>
                  <a:uLnTx/>
                  <a:uFillTx/>
                  <a:latin typeface="Arial"/>
                  <a:ea typeface="+mn-ea"/>
                  <a:cs typeface="+mn-cs"/>
                </a:endParaRPr>
              </a:p>
            </p:txBody>
          </p:sp>
        </p:grpSp>
        <p:cxnSp>
          <p:nvCxnSpPr>
            <p:cNvPr id="43" name="Straight Connector 42">
              <a:extLst>
                <a:ext uri="{FF2B5EF4-FFF2-40B4-BE49-F238E27FC236}">
                  <a16:creationId xmlns:a16="http://schemas.microsoft.com/office/drawing/2014/main" id="{BCC499D8-C97F-7214-5A5D-0437E14983F3}"/>
                </a:ext>
                <a:ext uri="{C183D7F6-B498-43B3-948B-1728B52AA6E4}">
                  <adec:decorative xmlns:adec="http://schemas.microsoft.com/office/drawing/2017/decorative" val="1"/>
                </a:ext>
              </a:extLst>
            </p:cNvPr>
            <p:cNvCxnSpPr>
              <a:cxnSpLocks/>
            </p:cNvCxnSpPr>
            <p:nvPr/>
          </p:nvCxnSpPr>
          <p:spPr>
            <a:xfrm>
              <a:off x="684870" y="4537250"/>
              <a:ext cx="2830308" cy="0"/>
            </a:xfrm>
            <a:prstGeom prst="line">
              <a:avLst/>
            </a:prstGeom>
            <a:ln w="12700">
              <a:solidFill>
                <a:schemeClr val="accent1">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1CB65276-2E27-CA67-0967-DAD284317B7F}"/>
              </a:ext>
            </a:extLst>
          </p:cNvPr>
          <p:cNvGrpSpPr/>
          <p:nvPr/>
        </p:nvGrpSpPr>
        <p:grpSpPr>
          <a:xfrm>
            <a:off x="1772239" y="1467725"/>
            <a:ext cx="676001" cy="676001"/>
            <a:chOff x="5051858" y="3276552"/>
            <a:chExt cx="676001" cy="676001"/>
          </a:xfrm>
        </p:grpSpPr>
        <p:sp>
          <p:nvSpPr>
            <p:cNvPr id="46" name="Oval 45">
              <a:extLst>
                <a:ext uri="{FF2B5EF4-FFF2-40B4-BE49-F238E27FC236}">
                  <a16:creationId xmlns:a16="http://schemas.microsoft.com/office/drawing/2014/main" id="{7EB81867-6C36-2DF6-6E3A-9CE5ECDB7D37}"/>
                </a:ext>
              </a:extLst>
            </p:cNvPr>
            <p:cNvSpPr/>
            <p:nvPr/>
          </p:nvSpPr>
          <p:spPr>
            <a:xfrm>
              <a:off x="5051858" y="3276552"/>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47" name="Group 46">
              <a:extLst>
                <a:ext uri="{FF2B5EF4-FFF2-40B4-BE49-F238E27FC236}">
                  <a16:creationId xmlns:a16="http://schemas.microsoft.com/office/drawing/2014/main" id="{84C2DEE3-CAA3-846B-DF89-AA57673DE52E}"/>
                </a:ext>
              </a:extLst>
            </p:cNvPr>
            <p:cNvGrpSpPr/>
            <p:nvPr/>
          </p:nvGrpSpPr>
          <p:grpSpPr>
            <a:xfrm>
              <a:off x="5145312" y="3465242"/>
              <a:ext cx="489092" cy="270375"/>
              <a:chOff x="5798847" y="2559325"/>
              <a:chExt cx="612648" cy="338678"/>
            </a:xfrm>
          </p:grpSpPr>
          <p:sp>
            <p:nvSpPr>
              <p:cNvPr id="48" name="Freeform: Shape 47">
                <a:extLst>
                  <a:ext uri="{FF2B5EF4-FFF2-40B4-BE49-F238E27FC236}">
                    <a16:creationId xmlns:a16="http://schemas.microsoft.com/office/drawing/2014/main" id="{9311017D-869D-9B14-40B6-B4324AB40DE7}"/>
                  </a:ext>
                </a:extLst>
              </p:cNvPr>
              <p:cNvSpPr/>
              <p:nvPr/>
            </p:nvSpPr>
            <p:spPr>
              <a:xfrm>
                <a:off x="5925872" y="2559325"/>
                <a:ext cx="325126" cy="110329"/>
              </a:xfrm>
              <a:custGeom>
                <a:avLst/>
                <a:gdLst>
                  <a:gd name="connsiteX0" fmla="*/ 0 w 313277"/>
                  <a:gd name="connsiteY0" fmla="*/ 106308 h 106308"/>
                  <a:gd name="connsiteX1" fmla="*/ 43148 w 313277"/>
                  <a:gd name="connsiteY1" fmla="*/ 45158 h 106308"/>
                  <a:gd name="connsiteX2" fmla="*/ 287560 w 313277"/>
                  <a:gd name="connsiteY2" fmla="*/ 56397 h 106308"/>
                  <a:gd name="connsiteX3" fmla="*/ 313277 w 313277"/>
                  <a:gd name="connsiteY3" fmla="*/ 93164 h 106308"/>
                </a:gdLst>
                <a:ahLst/>
                <a:cxnLst>
                  <a:cxn ang="0">
                    <a:pos x="connsiteX0" y="connsiteY0"/>
                  </a:cxn>
                  <a:cxn ang="0">
                    <a:pos x="connsiteX1" y="connsiteY1"/>
                  </a:cxn>
                  <a:cxn ang="0">
                    <a:pos x="connsiteX2" y="connsiteY2"/>
                  </a:cxn>
                  <a:cxn ang="0">
                    <a:pos x="connsiteX3" y="connsiteY3"/>
                  </a:cxn>
                </a:cxnLst>
                <a:rect l="l" t="t" r="r" b="b"/>
                <a:pathLst>
                  <a:path w="313277" h="106308">
                    <a:moveTo>
                      <a:pt x="0" y="106308"/>
                    </a:moveTo>
                    <a:cubicBezTo>
                      <a:pt x="9688" y="82987"/>
                      <a:pt x="24424" y="62103"/>
                      <a:pt x="43148" y="45158"/>
                    </a:cubicBezTo>
                    <a:cubicBezTo>
                      <a:pt x="113757" y="-19196"/>
                      <a:pt x="223156" y="-14165"/>
                      <a:pt x="287560" y="56397"/>
                    </a:cubicBezTo>
                    <a:cubicBezTo>
                      <a:pt x="297712" y="67468"/>
                      <a:pt x="306360" y="79830"/>
                      <a:pt x="313277" y="93164"/>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49" name="Freeform: Shape 48">
                <a:extLst>
                  <a:ext uri="{FF2B5EF4-FFF2-40B4-BE49-F238E27FC236}">
                    <a16:creationId xmlns:a16="http://schemas.microsoft.com/office/drawing/2014/main" id="{49980B1E-1233-B728-5869-7CA79B3D9207}"/>
                  </a:ext>
                </a:extLst>
              </p:cNvPr>
              <p:cNvSpPr/>
              <p:nvPr/>
            </p:nvSpPr>
            <p:spPr>
              <a:xfrm>
                <a:off x="5798847" y="2729361"/>
                <a:ext cx="277083" cy="168642"/>
              </a:xfrm>
              <a:custGeom>
                <a:avLst/>
                <a:gdLst>
                  <a:gd name="connsiteX0" fmla="*/ 266986 w 266985"/>
                  <a:gd name="connsiteY0" fmla="*/ 162497 h 162496"/>
                  <a:gd name="connsiteX1" fmla="*/ 81248 w 266985"/>
                  <a:gd name="connsiteY1" fmla="*/ 162497 h 162496"/>
                  <a:gd name="connsiteX2" fmla="*/ 81248 w 266985"/>
                  <a:gd name="connsiteY2" fmla="*/ 162497 h 162496"/>
                  <a:gd name="connsiteX3" fmla="*/ 0 w 266985"/>
                  <a:gd name="connsiteY3" fmla="*/ 81248 h 162496"/>
                  <a:gd name="connsiteX4" fmla="*/ 81248 w 266985"/>
                  <a:gd name="connsiteY4" fmla="*/ 0 h 162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985" h="162496">
                    <a:moveTo>
                      <a:pt x="266986" y="162497"/>
                    </a:moveTo>
                    <a:lnTo>
                      <a:pt x="81248" y="162497"/>
                    </a:lnTo>
                    <a:lnTo>
                      <a:pt x="81248" y="162497"/>
                    </a:lnTo>
                    <a:cubicBezTo>
                      <a:pt x="36376" y="162497"/>
                      <a:pt x="0" y="126121"/>
                      <a:pt x="0" y="81248"/>
                    </a:cubicBezTo>
                    <a:cubicBezTo>
                      <a:pt x="0" y="36376"/>
                      <a:pt x="36376" y="0"/>
                      <a:pt x="81248" y="0"/>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0" name="Freeform: Shape 49">
                <a:extLst>
                  <a:ext uri="{FF2B5EF4-FFF2-40B4-BE49-F238E27FC236}">
                    <a16:creationId xmlns:a16="http://schemas.microsoft.com/office/drawing/2014/main" id="{69DDA0D5-2056-139F-66A0-C31B7DDCB35B}"/>
                  </a:ext>
                </a:extLst>
              </p:cNvPr>
              <p:cNvSpPr/>
              <p:nvPr/>
            </p:nvSpPr>
            <p:spPr>
              <a:xfrm>
                <a:off x="6255448" y="2683379"/>
                <a:ext cx="156047" cy="214130"/>
              </a:xfrm>
              <a:custGeom>
                <a:avLst/>
                <a:gdLst>
                  <a:gd name="connsiteX0" fmla="*/ 0 w 150360"/>
                  <a:gd name="connsiteY0" fmla="*/ 11445 h 206326"/>
                  <a:gd name="connsiteX1" fmla="*/ 138915 w 150360"/>
                  <a:gd name="connsiteY1" fmla="*/ 55995 h 206326"/>
                  <a:gd name="connsiteX2" fmla="*/ 94365 w 150360"/>
                  <a:gd name="connsiteY2" fmla="*/ 194910 h 206326"/>
                  <a:gd name="connsiteX3" fmla="*/ 48387 w 150360"/>
                  <a:gd name="connsiteY3" fmla="*/ 206326 h 206326"/>
                </a:gdLst>
                <a:ahLst/>
                <a:cxnLst>
                  <a:cxn ang="0">
                    <a:pos x="connsiteX0" y="connsiteY0"/>
                  </a:cxn>
                  <a:cxn ang="0">
                    <a:pos x="connsiteX1" y="connsiteY1"/>
                  </a:cxn>
                  <a:cxn ang="0">
                    <a:pos x="connsiteX2" y="connsiteY2"/>
                  </a:cxn>
                  <a:cxn ang="0">
                    <a:pos x="connsiteX3" y="connsiteY3"/>
                  </a:cxn>
                </a:cxnLst>
                <a:rect l="l" t="t" r="r" b="b"/>
                <a:pathLst>
                  <a:path w="150360" h="206326">
                    <a:moveTo>
                      <a:pt x="0" y="11445"/>
                    </a:moveTo>
                    <a:cubicBezTo>
                      <a:pt x="50663" y="-14614"/>
                      <a:pt x="112857" y="5332"/>
                      <a:pt x="138915" y="55995"/>
                    </a:cubicBezTo>
                    <a:cubicBezTo>
                      <a:pt x="164974" y="106658"/>
                      <a:pt x="145028" y="168852"/>
                      <a:pt x="94365" y="194910"/>
                    </a:cubicBezTo>
                    <a:cubicBezTo>
                      <a:pt x="80133" y="202231"/>
                      <a:pt x="64391" y="206139"/>
                      <a:pt x="48387" y="206326"/>
                    </a:cubicBezTo>
                  </a:path>
                </a:pathLst>
              </a:custGeom>
              <a:solidFill>
                <a:srgbClr val="0D2155">
                  <a:alpha val="0"/>
                </a:srgbClr>
              </a:solidFill>
              <a:ln w="19050" cap="flat">
                <a:solidFill>
                  <a:schemeClr val="bg1">
                    <a:lumMod val="40000"/>
                    <a:lumOff val="6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grpSp>
      <p:grpSp>
        <p:nvGrpSpPr>
          <p:cNvPr id="51" name="Group 50">
            <a:extLst>
              <a:ext uri="{FF2B5EF4-FFF2-40B4-BE49-F238E27FC236}">
                <a16:creationId xmlns:a16="http://schemas.microsoft.com/office/drawing/2014/main" id="{F828553C-BD34-4087-438A-71055C2AA889}"/>
              </a:ext>
            </a:extLst>
          </p:cNvPr>
          <p:cNvGrpSpPr/>
          <p:nvPr/>
        </p:nvGrpSpPr>
        <p:grpSpPr>
          <a:xfrm>
            <a:off x="5647792" y="1467725"/>
            <a:ext cx="676001" cy="676001"/>
            <a:chOff x="9936663" y="3295613"/>
            <a:chExt cx="676001" cy="676001"/>
          </a:xfrm>
          <a:solidFill>
            <a:schemeClr val="bg1"/>
          </a:solidFill>
        </p:grpSpPr>
        <p:sp>
          <p:nvSpPr>
            <p:cNvPr id="52" name="Oval 51">
              <a:extLst>
                <a:ext uri="{FF2B5EF4-FFF2-40B4-BE49-F238E27FC236}">
                  <a16:creationId xmlns:a16="http://schemas.microsoft.com/office/drawing/2014/main" id="{2CB8717D-E24A-9E65-3748-C9DC25FFDF53}"/>
                </a:ext>
              </a:extLst>
            </p:cNvPr>
            <p:cNvSpPr/>
            <p:nvPr/>
          </p:nvSpPr>
          <p:spPr>
            <a:xfrm>
              <a:off x="9936663" y="3295613"/>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53" name="Graphic 52">
              <a:hlinkClick r:id="" action="ppaction://noaction"/>
              <a:extLst>
                <a:ext uri="{FF2B5EF4-FFF2-40B4-BE49-F238E27FC236}">
                  <a16:creationId xmlns:a16="http://schemas.microsoft.com/office/drawing/2014/main" id="{7334DCF6-E301-2294-E43B-DBFAFCA7FF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83782" y="3456782"/>
              <a:ext cx="381761" cy="381761"/>
            </a:xfrm>
            <a:prstGeom prst="rect">
              <a:avLst/>
            </a:prstGeom>
          </p:spPr>
        </p:pic>
      </p:grpSp>
      <p:sp>
        <p:nvSpPr>
          <p:cNvPr id="55" name="Oval 54">
            <a:extLst>
              <a:ext uri="{FF2B5EF4-FFF2-40B4-BE49-F238E27FC236}">
                <a16:creationId xmlns:a16="http://schemas.microsoft.com/office/drawing/2014/main" id="{4F3F7F60-12DC-0F30-D31F-EB1B3D8AA454}"/>
              </a:ext>
            </a:extLst>
          </p:cNvPr>
          <p:cNvSpPr/>
          <p:nvPr/>
        </p:nvSpPr>
        <p:spPr>
          <a:xfrm>
            <a:off x="9740708" y="1467725"/>
            <a:ext cx="676001" cy="676001"/>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56" name="Group 55">
            <a:extLst>
              <a:ext uri="{FF2B5EF4-FFF2-40B4-BE49-F238E27FC236}">
                <a16:creationId xmlns:a16="http://schemas.microsoft.com/office/drawing/2014/main" id="{8C6EAD9D-D190-DD1C-30C5-770346BB5671}"/>
              </a:ext>
            </a:extLst>
          </p:cNvPr>
          <p:cNvGrpSpPr>
            <a:grpSpLocks noChangeAspect="1"/>
          </p:cNvGrpSpPr>
          <p:nvPr/>
        </p:nvGrpSpPr>
        <p:grpSpPr>
          <a:xfrm>
            <a:off x="9880119" y="1621593"/>
            <a:ext cx="387167" cy="421203"/>
            <a:chOff x="11156492" y="250825"/>
            <a:chExt cx="433388" cy="471488"/>
          </a:xfrm>
          <a:solidFill>
            <a:schemeClr val="bg1">
              <a:lumMod val="40000"/>
              <a:lumOff val="60000"/>
            </a:schemeClr>
          </a:solidFill>
        </p:grpSpPr>
        <p:sp>
          <p:nvSpPr>
            <p:cNvPr id="57" name="Freeform 290">
              <a:extLst>
                <a:ext uri="{FF2B5EF4-FFF2-40B4-BE49-F238E27FC236}">
                  <a16:creationId xmlns:a16="http://schemas.microsoft.com/office/drawing/2014/main" id="{071CCAA4-0EB2-17C6-B548-80419426F63A}"/>
                </a:ext>
              </a:extLst>
            </p:cNvPr>
            <p:cNvSpPr>
              <a:spLocks/>
            </p:cNvSpPr>
            <p:nvPr/>
          </p:nvSpPr>
          <p:spPr bwMode="auto">
            <a:xfrm>
              <a:off x="11202529" y="284163"/>
              <a:ext cx="261938" cy="261938"/>
            </a:xfrm>
            <a:custGeom>
              <a:avLst/>
              <a:gdLst>
                <a:gd name="T0" fmla="*/ 7 w 165"/>
                <a:gd name="T1" fmla="*/ 165 h 165"/>
                <a:gd name="T2" fmla="*/ 0 w 165"/>
                <a:gd name="T3" fmla="*/ 158 h 165"/>
                <a:gd name="T4" fmla="*/ 159 w 165"/>
                <a:gd name="T5" fmla="*/ 0 h 165"/>
                <a:gd name="T6" fmla="*/ 165 w 165"/>
                <a:gd name="T7" fmla="*/ 6 h 165"/>
                <a:gd name="T8" fmla="*/ 7 w 165"/>
                <a:gd name="T9" fmla="*/ 165 h 165"/>
              </a:gdLst>
              <a:ahLst/>
              <a:cxnLst>
                <a:cxn ang="0">
                  <a:pos x="T0" y="T1"/>
                </a:cxn>
                <a:cxn ang="0">
                  <a:pos x="T2" y="T3"/>
                </a:cxn>
                <a:cxn ang="0">
                  <a:pos x="T4" y="T5"/>
                </a:cxn>
                <a:cxn ang="0">
                  <a:pos x="T6" y="T7"/>
                </a:cxn>
                <a:cxn ang="0">
                  <a:pos x="T8" y="T9"/>
                </a:cxn>
              </a:cxnLst>
              <a:rect l="0" t="0" r="r" b="b"/>
              <a:pathLst>
                <a:path w="165" h="165">
                  <a:moveTo>
                    <a:pt x="7" y="165"/>
                  </a:moveTo>
                  <a:lnTo>
                    <a:pt x="0" y="158"/>
                  </a:lnTo>
                  <a:lnTo>
                    <a:pt x="159" y="0"/>
                  </a:lnTo>
                  <a:lnTo>
                    <a:pt x="165" y="6"/>
                  </a:lnTo>
                  <a:lnTo>
                    <a:pt x="7" y="165"/>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8" name="Freeform 291">
              <a:extLst>
                <a:ext uri="{FF2B5EF4-FFF2-40B4-BE49-F238E27FC236}">
                  <a16:creationId xmlns:a16="http://schemas.microsoft.com/office/drawing/2014/main" id="{8732B986-F9B7-2171-63C4-73E2CECED6A3}"/>
                </a:ext>
              </a:extLst>
            </p:cNvPr>
            <p:cNvSpPr>
              <a:spLocks noEditPoints="1"/>
            </p:cNvSpPr>
            <p:nvPr/>
          </p:nvSpPr>
          <p:spPr bwMode="auto">
            <a:xfrm>
              <a:off x="11156492" y="250825"/>
              <a:ext cx="433388" cy="471488"/>
            </a:xfrm>
            <a:custGeom>
              <a:avLst/>
              <a:gdLst>
                <a:gd name="T0" fmla="*/ 183 w 366"/>
                <a:gd name="T1" fmla="*/ 398 h 398"/>
                <a:gd name="T2" fmla="*/ 180 w 366"/>
                <a:gd name="T3" fmla="*/ 396 h 398"/>
                <a:gd name="T4" fmla="*/ 174 w 366"/>
                <a:gd name="T5" fmla="*/ 394 h 398"/>
                <a:gd name="T6" fmla="*/ 65 w 366"/>
                <a:gd name="T7" fmla="*/ 301 h 398"/>
                <a:gd name="T8" fmla="*/ 18 w 366"/>
                <a:gd name="T9" fmla="*/ 5 h 398"/>
                <a:gd name="T10" fmla="*/ 19 w 366"/>
                <a:gd name="T11" fmla="*/ 0 h 398"/>
                <a:gd name="T12" fmla="*/ 349 w 366"/>
                <a:gd name="T13" fmla="*/ 0 h 398"/>
                <a:gd name="T14" fmla="*/ 349 w 366"/>
                <a:gd name="T15" fmla="*/ 6 h 398"/>
                <a:gd name="T16" fmla="*/ 194 w 366"/>
                <a:gd name="T17" fmla="*/ 391 h 398"/>
                <a:gd name="T18" fmla="*/ 186 w 366"/>
                <a:gd name="T19" fmla="*/ 396 h 398"/>
                <a:gd name="T20" fmla="*/ 183 w 366"/>
                <a:gd name="T21" fmla="*/ 398 h 398"/>
                <a:gd name="T22" fmla="*/ 29 w 366"/>
                <a:gd name="T23" fmla="*/ 12 h 398"/>
                <a:gd name="T24" fmla="*/ 179 w 366"/>
                <a:gd name="T25" fmla="*/ 383 h 398"/>
                <a:gd name="T26" fmla="*/ 182 w 366"/>
                <a:gd name="T27" fmla="*/ 384 h 398"/>
                <a:gd name="T28" fmla="*/ 189 w 366"/>
                <a:gd name="T29" fmla="*/ 381 h 398"/>
                <a:gd name="T30" fmla="*/ 337 w 366"/>
                <a:gd name="T31" fmla="*/ 12 h 398"/>
                <a:gd name="T32" fmla="*/ 29 w 366"/>
                <a:gd name="T33" fmla="*/ 1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6" h="398">
                  <a:moveTo>
                    <a:pt x="183" y="398"/>
                  </a:moveTo>
                  <a:cubicBezTo>
                    <a:pt x="180" y="396"/>
                    <a:pt x="180" y="396"/>
                    <a:pt x="180" y="396"/>
                  </a:cubicBezTo>
                  <a:cubicBezTo>
                    <a:pt x="178" y="396"/>
                    <a:pt x="176" y="395"/>
                    <a:pt x="174" y="394"/>
                  </a:cubicBezTo>
                  <a:cubicBezTo>
                    <a:pt x="153" y="383"/>
                    <a:pt x="104" y="359"/>
                    <a:pt x="65" y="301"/>
                  </a:cubicBezTo>
                  <a:cubicBezTo>
                    <a:pt x="16" y="228"/>
                    <a:pt x="0" y="128"/>
                    <a:pt x="18" y="5"/>
                  </a:cubicBezTo>
                  <a:cubicBezTo>
                    <a:pt x="19" y="0"/>
                    <a:pt x="19" y="0"/>
                    <a:pt x="19" y="0"/>
                  </a:cubicBezTo>
                  <a:cubicBezTo>
                    <a:pt x="349" y="0"/>
                    <a:pt x="349" y="0"/>
                    <a:pt x="349" y="0"/>
                  </a:cubicBezTo>
                  <a:cubicBezTo>
                    <a:pt x="349" y="6"/>
                    <a:pt x="349" y="6"/>
                    <a:pt x="349" y="6"/>
                  </a:cubicBezTo>
                  <a:cubicBezTo>
                    <a:pt x="366" y="300"/>
                    <a:pt x="237" y="369"/>
                    <a:pt x="194" y="391"/>
                  </a:cubicBezTo>
                  <a:cubicBezTo>
                    <a:pt x="190" y="393"/>
                    <a:pt x="187" y="395"/>
                    <a:pt x="186" y="396"/>
                  </a:cubicBezTo>
                  <a:lnTo>
                    <a:pt x="183" y="398"/>
                  </a:lnTo>
                  <a:close/>
                  <a:moveTo>
                    <a:pt x="29" y="12"/>
                  </a:moveTo>
                  <a:cubicBezTo>
                    <a:pt x="4" y="197"/>
                    <a:pt x="54" y="321"/>
                    <a:pt x="179" y="383"/>
                  </a:cubicBezTo>
                  <a:cubicBezTo>
                    <a:pt x="180" y="383"/>
                    <a:pt x="181" y="384"/>
                    <a:pt x="182" y="384"/>
                  </a:cubicBezTo>
                  <a:cubicBezTo>
                    <a:pt x="184" y="383"/>
                    <a:pt x="186" y="382"/>
                    <a:pt x="189" y="381"/>
                  </a:cubicBezTo>
                  <a:cubicBezTo>
                    <a:pt x="229" y="359"/>
                    <a:pt x="352" y="294"/>
                    <a:pt x="337" y="12"/>
                  </a:cubicBezTo>
                  <a:lnTo>
                    <a:pt x="29" y="12"/>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sp>
          <p:nvSpPr>
            <p:cNvPr id="59" name="Freeform 292">
              <a:extLst>
                <a:ext uri="{FF2B5EF4-FFF2-40B4-BE49-F238E27FC236}">
                  <a16:creationId xmlns:a16="http://schemas.microsoft.com/office/drawing/2014/main" id="{24B9F68A-7C14-5644-D8FA-D648F6A32936}"/>
                </a:ext>
              </a:extLst>
            </p:cNvPr>
            <p:cNvSpPr>
              <a:spLocks/>
            </p:cNvSpPr>
            <p:nvPr/>
          </p:nvSpPr>
          <p:spPr bwMode="auto">
            <a:xfrm>
              <a:off x="11278729" y="311150"/>
              <a:ext cx="292100" cy="292100"/>
            </a:xfrm>
            <a:custGeom>
              <a:avLst/>
              <a:gdLst>
                <a:gd name="T0" fmla="*/ 7 w 184"/>
                <a:gd name="T1" fmla="*/ 184 h 184"/>
                <a:gd name="T2" fmla="*/ 0 w 184"/>
                <a:gd name="T3" fmla="*/ 178 h 184"/>
                <a:gd name="T4" fmla="*/ 178 w 184"/>
                <a:gd name="T5" fmla="*/ 0 h 184"/>
                <a:gd name="T6" fmla="*/ 184 w 184"/>
                <a:gd name="T7" fmla="*/ 7 h 184"/>
                <a:gd name="T8" fmla="*/ 7 w 184"/>
                <a:gd name="T9" fmla="*/ 184 h 184"/>
              </a:gdLst>
              <a:ahLst/>
              <a:cxnLst>
                <a:cxn ang="0">
                  <a:pos x="T0" y="T1"/>
                </a:cxn>
                <a:cxn ang="0">
                  <a:pos x="T2" y="T3"/>
                </a:cxn>
                <a:cxn ang="0">
                  <a:pos x="T4" y="T5"/>
                </a:cxn>
                <a:cxn ang="0">
                  <a:pos x="T6" y="T7"/>
                </a:cxn>
                <a:cxn ang="0">
                  <a:pos x="T8" y="T9"/>
                </a:cxn>
              </a:cxnLst>
              <a:rect l="0" t="0" r="r" b="b"/>
              <a:pathLst>
                <a:path w="184" h="184">
                  <a:moveTo>
                    <a:pt x="7" y="184"/>
                  </a:moveTo>
                  <a:lnTo>
                    <a:pt x="0" y="178"/>
                  </a:lnTo>
                  <a:lnTo>
                    <a:pt x="178" y="0"/>
                  </a:lnTo>
                  <a:lnTo>
                    <a:pt x="184" y="7"/>
                  </a:lnTo>
                  <a:lnTo>
                    <a:pt x="7" y="184"/>
                  </a:lnTo>
                  <a:close/>
                </a:path>
              </a:pathLst>
            </a:custGeom>
            <a:grpFill/>
            <a:ln w="19050" cap="flat">
              <a:noFill/>
              <a:prstDash val="solid"/>
              <a:miter/>
            </a:ln>
            <a:extLst>
              <a:ext uri="{91240B29-F687-4f45-9708-019B960494DF}">
                <a14:hiddenLine xmlns="" xmlns:a14="http://schemas.microsoft.com/office/drawing/2010/main" w="9525">
                  <a:solidFill>
                    <a:srgbClr val="000000"/>
                  </a:solidFill>
                  <a:round/>
                  <a:headEnd/>
                  <a:tailEnd/>
                </a14:hiddenLine>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08080"/>
                </a:solidFill>
                <a:effectLst/>
                <a:uLnTx/>
                <a:uFillTx/>
                <a:latin typeface="Arial"/>
                <a:ea typeface="+mn-ea"/>
                <a:cs typeface="+mn-cs"/>
              </a:endParaRPr>
            </a:p>
          </p:txBody>
        </p:sp>
      </p:grpSp>
    </p:spTree>
    <p:extLst>
      <p:ext uri="{BB962C8B-B14F-4D97-AF65-F5344CB8AC3E}">
        <p14:creationId xmlns:p14="http://schemas.microsoft.com/office/powerpoint/2010/main" val="38155923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UNIQUEID" val="2063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ll Tech template">
  <a:themeElements>
    <a:clrScheme name="DT 2023">
      <a:dk1>
        <a:srgbClr val="808080"/>
      </a:dk1>
      <a:lt1>
        <a:srgbClr val="0672CB"/>
      </a:lt1>
      <a:dk2>
        <a:srgbClr val="FFFFFF"/>
      </a:dk2>
      <a:lt2>
        <a:srgbClr val="000000"/>
      </a:lt2>
      <a:accent1>
        <a:srgbClr val="0D2155"/>
      </a:accent1>
      <a:accent2>
        <a:srgbClr val="247554"/>
      </a:accent2>
      <a:accent3>
        <a:srgbClr val="F4BB5E"/>
      </a:accent3>
      <a:accent4>
        <a:srgbClr val="E5F8FF"/>
      </a:accent4>
      <a:accent5>
        <a:srgbClr val="691D3F"/>
      </a:accent5>
      <a:accent6>
        <a:srgbClr val="0C32A4"/>
      </a:accent6>
      <a:hlink>
        <a:srgbClr val="0672CB"/>
      </a:hlink>
      <a:folHlink>
        <a:srgbClr val="612CB0"/>
      </a:folHlink>
    </a:clrScheme>
    <a:fontScheme name="Custom 1">
      <a:majorFont>
        <a:latin typeface="Arial Nova 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ctr">
          <a:defRPr dirty="0" smtClean="0">
            <a:solidFill>
              <a:schemeClr val="bg2"/>
            </a:solidFill>
          </a:defRPr>
        </a:defPPr>
      </a:lstStyle>
    </a:txDef>
  </a:objectDefaults>
  <a:extraClrSchemeLst/>
  <a:custClrLst>
    <a:custClr name="White">
      <a:srgbClr val="FFFFFF"/>
    </a:custClr>
    <a:custClr name="Carbon">
      <a:srgbClr val="444444"/>
    </a:custClr>
    <a:custClr name="Midnight">
      <a:srgbClr val="0D2155"/>
    </a:custClr>
    <a:custClr name="Cornflower">
      <a:srgbClr val="58A5E6"/>
    </a:custClr>
    <a:custClr name="Deep Green">
      <a:srgbClr val="244739"/>
    </a:custClr>
    <a:custClr name="Grass">
      <a:srgbClr val="4EE760"/>
    </a:custClr>
    <a:custClr name="Raisin">
      <a:srgbClr val="2A145A"/>
    </a:custClr>
    <a:custClr name="Iris">
      <a:srgbClr val="9F78FC"/>
    </a:custClr>
    <a:custClr name="Wine">
      <a:srgbClr val="4A193A"/>
    </a:custClr>
    <a:custClr name="Coral">
      <a:srgbClr val="E1633F"/>
    </a:custClr>
    <a:custClr name="White">
      <a:srgbClr val="FFFFFF"/>
    </a:custClr>
    <a:custClr name="Steel">
      <a:srgbClr val="6E6E6E"/>
    </a:custClr>
    <a:custClr name="Navy">
      <a:srgbClr val="00227F"/>
    </a:custClr>
    <a:custClr name="Sky">
      <a:srgbClr val="80C7FB"/>
    </a:custClr>
    <a:custClr name="Forest">
      <a:srgbClr val="1B5744"/>
    </a:custClr>
    <a:custClr name="Mint">
      <a:srgbClr val="7BFC76"/>
    </a:custClr>
    <a:custClr name="Eggplant">
      <a:srgbClr val="500A96"/>
    </a:custClr>
    <a:custClr name="Wisteria">
      <a:srgbClr val="AA96FA"/>
    </a:custClr>
    <a:custClr name="Burgundy">
      <a:srgbClr val="691D3F"/>
    </a:custClr>
    <a:custClr name="Orange">
      <a:srgbClr val="E17F3F"/>
    </a:custClr>
    <a:custClr name="White">
      <a:srgbClr val="FFFFFF"/>
    </a:custClr>
    <a:custClr name="Gray">
      <a:srgbClr val="808080"/>
    </a:custClr>
    <a:custClr name="Royal">
      <a:srgbClr val="0C32A4"/>
    </a:custClr>
    <a:custClr name="Pool">
      <a:srgbClr val="9FDDFF"/>
    </a:custClr>
    <a:custClr name="Hunter">
      <a:srgbClr val="247554"/>
    </a:custClr>
    <a:custClr name="Lime">
      <a:srgbClr val="9FFF99"/>
    </a:custClr>
    <a:custClr name="Plum">
      <a:srgbClr val="612CB0"/>
    </a:custClr>
    <a:custClr name="Lavender">
      <a:srgbClr val="BEAFFF"/>
    </a:custClr>
    <a:custClr name="Ruby">
      <a:srgbClr val="85133F"/>
    </a:custClr>
    <a:custClr name="Apricot">
      <a:srgbClr val="F4BB5E"/>
    </a:custClr>
    <a:custClr name="White">
      <a:srgbClr val="FFFFFF"/>
    </a:custClr>
    <a:custClr name="Granite">
      <a:srgbClr val="C8C9C7"/>
    </a:custClr>
    <a:custClr name="Cobalt">
      <a:srgbClr val="1D56C0"/>
    </a:custClr>
    <a:custClr name="Mist">
      <a:srgbClr val="CBEEFF"/>
    </a:custClr>
    <a:custClr name="Kelly">
      <a:srgbClr val="349E5F"/>
    </a:custClr>
    <a:custClr name="Honeydew">
      <a:srgbClr val="BFFFB7"/>
    </a:custClr>
    <a:custClr name="Violet">
      <a:srgbClr val="743DD4"/>
    </a:custClr>
    <a:custClr name="Lilac">
      <a:srgbClr val="C8C0FF"/>
    </a:custClr>
    <a:custClr name="Scarlet">
      <a:srgbClr val="B30B37"/>
    </a:custClr>
    <a:custClr name="Marigold">
      <a:srgbClr val="F9D674"/>
    </a:custClr>
    <a:custClr name="White">
      <a:srgbClr val="FFFFFF"/>
    </a:custClr>
    <a:custClr name="Quartz">
      <a:srgbClr val="EEEEEE"/>
    </a:custClr>
    <a:custClr name="Dell Blue">
      <a:srgbClr val="0672CB"/>
    </a:custClr>
    <a:custClr name="Glacier">
      <a:srgbClr val="E5F8FF"/>
    </a:custClr>
    <a:custClr name="Basil">
      <a:srgbClr val="37CC5C"/>
    </a:custClr>
    <a:custClr name="Tea Green">
      <a:srgbClr val="E4FFD6"/>
    </a:custClr>
    <a:custClr name="Amethyst">
      <a:srgbClr val="8E5CEF"/>
    </a:custClr>
    <a:custClr name="Periwinkle">
      <a:srgbClr val="DEDDFF"/>
    </a:custClr>
    <a:custClr name="Cherry">
      <a:srgbClr val="D2333D"/>
    </a:custClr>
    <a:custClr name="Sand">
      <a:srgbClr val="FBEECE"/>
    </a:custClr>
  </a:custClrLst>
  <a:extLst>
    <a:ext uri="{05A4C25C-085E-4340-85A3-A5531E510DB2}">
      <thm15:themeFamily xmlns:thm15="http://schemas.microsoft.com/office/thememl/2012/main" name="PPT_Template_Redesign_Final  -  Read-Only" id="{C06D947A-FEEA-4F78-B56B-C88BEC689CD2}" vid="{0F200309-FEE7-4483-B31D-CC3CC69156FE}"/>
    </a:ext>
  </a:extLst>
</a:theme>
</file>

<file path=ppt/theme/theme10.xml><?xml version="1.0" encoding="utf-8"?>
<a:theme xmlns:a="http://schemas.openxmlformats.org/drawingml/2006/main" name="Dell Tech color update">
  <a:themeElements>
    <a:clrScheme name="Brand Color Evolution">
      <a:dk1>
        <a:srgbClr val="F0F0F0"/>
      </a:dk1>
      <a:lt1>
        <a:srgbClr val="0672CB"/>
      </a:lt1>
      <a:dk2>
        <a:srgbClr val="FFFFFF"/>
      </a:dk2>
      <a:lt2>
        <a:srgbClr val="000000"/>
      </a:lt2>
      <a:accent1>
        <a:srgbClr val="1D2C3B"/>
      </a:accent1>
      <a:accent2>
        <a:srgbClr val="0D2155"/>
      </a:accent2>
      <a:accent3>
        <a:srgbClr val="00468B"/>
      </a:accent3>
      <a:accent4>
        <a:srgbClr val="044E52"/>
      </a:accent4>
      <a:accent5>
        <a:srgbClr val="0B7C84"/>
      </a:accent5>
      <a:accent6>
        <a:srgbClr val="3F205C"/>
      </a:accent6>
      <a:hlink>
        <a:srgbClr val="0672CB"/>
      </a:hlink>
      <a:folHlink>
        <a:srgbClr val="40155C"/>
      </a:folHlink>
    </a:clrScheme>
    <a:fontScheme name="Corporate fonts">
      <a:majorFont>
        <a:latin typeface="Arial Nova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err="1" smtClean="0">
            <a:solidFill>
              <a:schemeClr val="bg2"/>
            </a:solidFill>
          </a:defRPr>
        </a:defPPr>
      </a:lstStyle>
    </a:txDef>
  </a:objectDefaults>
  <a:extraClrSchemeLst/>
  <a:extLst>
    <a:ext uri="{05A4C25C-085E-4340-85A3-A5531E510DB2}">
      <thm15:themeFamily xmlns:thm15="http://schemas.microsoft.com/office/thememl/2012/main" name="Presentation1" id="{1CC3CD47-EF45-432F-9AF9-CFEDCF1F47FF}" vid="{A0E41CA2-901C-421D-9926-B463575B5FE2}"/>
    </a:ext>
  </a:extLst>
</a:theme>
</file>

<file path=ppt/theme/theme11.xml><?xml version="1.0" encoding="utf-8"?>
<a:theme xmlns:a="http://schemas.openxmlformats.org/drawingml/2006/main" name="Dell Technologies Brand 2025">
  <a:themeElements>
    <a:clrScheme name="Brand Color Evolution">
      <a:dk1>
        <a:srgbClr val="F0F0F0"/>
      </a:dk1>
      <a:lt1>
        <a:srgbClr val="0672CB"/>
      </a:lt1>
      <a:dk2>
        <a:srgbClr val="FFFFFF"/>
      </a:dk2>
      <a:lt2>
        <a:srgbClr val="000000"/>
      </a:lt2>
      <a:accent1>
        <a:srgbClr val="1D2C3B"/>
      </a:accent1>
      <a:accent2>
        <a:srgbClr val="0D2155"/>
      </a:accent2>
      <a:accent3>
        <a:srgbClr val="00468B"/>
      </a:accent3>
      <a:accent4>
        <a:srgbClr val="044E52"/>
      </a:accent4>
      <a:accent5>
        <a:srgbClr val="0B7C84"/>
      </a:accent5>
      <a:accent6>
        <a:srgbClr val="3F205C"/>
      </a:accent6>
      <a:hlink>
        <a:srgbClr val="0672CB"/>
      </a:hlink>
      <a:folHlink>
        <a:srgbClr val="40155C"/>
      </a:folHlink>
    </a:clrScheme>
    <a:fontScheme name="Corporate fonts">
      <a:majorFont>
        <a:latin typeface="Arial Nova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err="1" smtClean="0">
            <a:solidFill>
              <a:schemeClr val="bg2"/>
            </a:solidFill>
          </a:defRPr>
        </a:defPPr>
      </a:lstStyle>
    </a:txDef>
  </a:objectDefaults>
  <a:extraClrSchemeLst/>
  <a:extLst>
    <a:ext uri="{05A4C25C-085E-4340-85A3-A5531E510DB2}">
      <thm15:themeFamily xmlns:thm15="http://schemas.microsoft.com/office/thememl/2012/main" name="Dell Technologies Brand 2025" id="{B3BAA246-5A2E-464F-A302-CE1A71E30C60}" vid="{CB1203D5-AE1A-4906-AF14-997C16D2578B}"/>
    </a:ext>
  </a:extLst>
</a:theme>
</file>

<file path=ppt/theme/theme12.xml><?xml version="1.0" encoding="utf-8"?>
<a:theme xmlns:a="http://schemas.openxmlformats.org/drawingml/2006/main" name="1_Dell Tech color update">
  <a:themeElements>
    <a:clrScheme name="Brand Color Evolution">
      <a:dk1>
        <a:srgbClr val="F0F0F0"/>
      </a:dk1>
      <a:lt1>
        <a:srgbClr val="0672CB"/>
      </a:lt1>
      <a:dk2>
        <a:srgbClr val="FFFFFF"/>
      </a:dk2>
      <a:lt2>
        <a:srgbClr val="000000"/>
      </a:lt2>
      <a:accent1>
        <a:srgbClr val="1D2C3B"/>
      </a:accent1>
      <a:accent2>
        <a:srgbClr val="0D2155"/>
      </a:accent2>
      <a:accent3>
        <a:srgbClr val="00468B"/>
      </a:accent3>
      <a:accent4>
        <a:srgbClr val="044E52"/>
      </a:accent4>
      <a:accent5>
        <a:srgbClr val="0B7C84"/>
      </a:accent5>
      <a:accent6>
        <a:srgbClr val="3F205C"/>
      </a:accent6>
      <a:hlink>
        <a:srgbClr val="0672CB"/>
      </a:hlink>
      <a:folHlink>
        <a:srgbClr val="40155C"/>
      </a:folHlink>
    </a:clrScheme>
    <a:fontScheme name="Corporate fonts">
      <a:majorFont>
        <a:latin typeface="Arial Nova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err="1" smtClean="0">
            <a:solidFill>
              <a:schemeClr val="bg2"/>
            </a:solidFill>
          </a:defRPr>
        </a:defPPr>
      </a:lstStyle>
    </a:txDef>
  </a:objectDefaults>
  <a:extraClrSchemeLst/>
  <a:extLst>
    <a:ext uri="{05A4C25C-085E-4340-85A3-A5531E510DB2}">
      <thm15:themeFamily xmlns:thm15="http://schemas.microsoft.com/office/thememl/2012/main" name="Dell Technologies PowerPoint Template_May 2025.pptx" id="{B9F17997-6695-4E12-BE05-8FA6DAB3FFA1}" vid="{731DBEED-C15C-47EB-9AB6-56B1448F38CD}"/>
    </a:ext>
  </a:extLst>
</a:theme>
</file>

<file path=ppt/theme/theme13.xml><?xml version="1.0" encoding="utf-8"?>
<a:theme xmlns:a="http://schemas.openxmlformats.org/drawingml/2006/main" name="1_Dell Technologies Brand 2025">
  <a:themeElements>
    <a:clrScheme name="Brand Color Evolution">
      <a:dk1>
        <a:srgbClr val="F0F0F0"/>
      </a:dk1>
      <a:lt1>
        <a:srgbClr val="0672CB"/>
      </a:lt1>
      <a:dk2>
        <a:srgbClr val="FFFFFF"/>
      </a:dk2>
      <a:lt2>
        <a:srgbClr val="000000"/>
      </a:lt2>
      <a:accent1>
        <a:srgbClr val="1D2C3B"/>
      </a:accent1>
      <a:accent2>
        <a:srgbClr val="0D2155"/>
      </a:accent2>
      <a:accent3>
        <a:srgbClr val="00468B"/>
      </a:accent3>
      <a:accent4>
        <a:srgbClr val="044E52"/>
      </a:accent4>
      <a:accent5>
        <a:srgbClr val="0B7C84"/>
      </a:accent5>
      <a:accent6>
        <a:srgbClr val="3F205C"/>
      </a:accent6>
      <a:hlink>
        <a:srgbClr val="0672CB"/>
      </a:hlink>
      <a:folHlink>
        <a:srgbClr val="40155C"/>
      </a:folHlink>
    </a:clrScheme>
    <a:fontScheme name="Corporate fonts">
      <a:majorFont>
        <a:latin typeface="Arial Nova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err="1" smtClean="0">
            <a:solidFill>
              <a:schemeClr val="bg2"/>
            </a:solidFill>
          </a:defRPr>
        </a:defPPr>
      </a:lstStyle>
    </a:txDef>
  </a:objectDefaults>
  <a:extraClrSchemeLst/>
  <a:extLst>
    <a:ext uri="{05A4C25C-085E-4340-85A3-A5531E510DB2}">
      <thm15:themeFamily xmlns:thm15="http://schemas.microsoft.com/office/thememl/2012/main" name="Dell Technologies Brand 2025" id="{B3BAA246-5A2E-464F-A302-CE1A71E30C60}" vid="{CB1203D5-AE1A-4906-AF14-997C16D2578B}"/>
    </a:ext>
  </a:extLst>
</a:theme>
</file>

<file path=ppt/theme/theme14.xml><?xml version="1.0" encoding="utf-8"?>
<a:theme xmlns:a="http://schemas.openxmlformats.org/drawingml/2006/main" name="1_DTA FY25 Dell Tech template">
  <a:themeElements>
    <a:clrScheme name="DT 2023">
      <a:dk1>
        <a:srgbClr val="808080"/>
      </a:dk1>
      <a:lt1>
        <a:srgbClr val="0672CB"/>
      </a:lt1>
      <a:dk2>
        <a:srgbClr val="FFFFFF"/>
      </a:dk2>
      <a:lt2>
        <a:srgbClr val="000000"/>
      </a:lt2>
      <a:accent1>
        <a:srgbClr val="0D2155"/>
      </a:accent1>
      <a:accent2>
        <a:srgbClr val="247554"/>
      </a:accent2>
      <a:accent3>
        <a:srgbClr val="F4BB5E"/>
      </a:accent3>
      <a:accent4>
        <a:srgbClr val="E5F8FF"/>
      </a:accent4>
      <a:accent5>
        <a:srgbClr val="691D3F"/>
      </a:accent5>
      <a:accent6>
        <a:srgbClr val="0C32A4"/>
      </a:accent6>
      <a:hlink>
        <a:srgbClr val="0672CB"/>
      </a:hlink>
      <a:folHlink>
        <a:srgbClr val="612CB0"/>
      </a:folHlink>
    </a:clrScheme>
    <a:fontScheme name="Custom 1">
      <a:majorFont>
        <a:latin typeface="Arial Nova 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noFill/>
        </a:ln>
      </a:spPr>
      <a:bodyPr rtlCol="0" anchor="ctr"/>
      <a:lstStyle>
        <a:defPPr algn="ctr">
          <a:defRPr sz="1200" dirty="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ctr">
          <a:defRPr dirty="0" smtClean="0">
            <a:solidFill>
              <a:schemeClr val="bg2"/>
            </a:solidFill>
          </a:defRPr>
        </a:defPPr>
      </a:lstStyle>
    </a:txDef>
  </a:objectDefaults>
  <a:extraClrSchemeLst/>
  <a:custClrLst>
    <a:custClr name="White">
      <a:srgbClr val="FFFFFF"/>
    </a:custClr>
    <a:custClr name="Carbon">
      <a:srgbClr val="444444"/>
    </a:custClr>
    <a:custClr name="Midnight">
      <a:srgbClr val="0D2155"/>
    </a:custClr>
    <a:custClr name="Cornflower">
      <a:srgbClr val="58A5E6"/>
    </a:custClr>
    <a:custClr name="Deep Green">
      <a:srgbClr val="244739"/>
    </a:custClr>
    <a:custClr name="Grass">
      <a:srgbClr val="4EE760"/>
    </a:custClr>
    <a:custClr name="Raisin">
      <a:srgbClr val="2A145A"/>
    </a:custClr>
    <a:custClr name="Iris">
      <a:srgbClr val="9F78FC"/>
    </a:custClr>
    <a:custClr name="Wine">
      <a:srgbClr val="4A193A"/>
    </a:custClr>
    <a:custClr name="Coral">
      <a:srgbClr val="E1633F"/>
    </a:custClr>
    <a:custClr name="White">
      <a:srgbClr val="FFFFFF"/>
    </a:custClr>
    <a:custClr name="Steel">
      <a:srgbClr val="6E6E6E"/>
    </a:custClr>
    <a:custClr name="Navy">
      <a:srgbClr val="00227F"/>
    </a:custClr>
    <a:custClr name="Sky">
      <a:srgbClr val="80C7FB"/>
    </a:custClr>
    <a:custClr name="Forest">
      <a:srgbClr val="1B5744"/>
    </a:custClr>
    <a:custClr name="Mint">
      <a:srgbClr val="7BFC76"/>
    </a:custClr>
    <a:custClr name="Eggplant">
      <a:srgbClr val="500A96"/>
    </a:custClr>
    <a:custClr name="Wisteria">
      <a:srgbClr val="AA96FA"/>
    </a:custClr>
    <a:custClr name="Burgundy">
      <a:srgbClr val="691D3F"/>
    </a:custClr>
    <a:custClr name="Orange">
      <a:srgbClr val="E17F3F"/>
    </a:custClr>
    <a:custClr name="White">
      <a:srgbClr val="FFFFFF"/>
    </a:custClr>
    <a:custClr name="Gray">
      <a:srgbClr val="808080"/>
    </a:custClr>
    <a:custClr name="Royal">
      <a:srgbClr val="0C32A4"/>
    </a:custClr>
    <a:custClr name="Pool">
      <a:srgbClr val="9FDDFF"/>
    </a:custClr>
    <a:custClr name="Hunter">
      <a:srgbClr val="247554"/>
    </a:custClr>
    <a:custClr name="Lime">
      <a:srgbClr val="9FFF99"/>
    </a:custClr>
    <a:custClr name="Plum">
      <a:srgbClr val="612CB0"/>
    </a:custClr>
    <a:custClr name="Lavender">
      <a:srgbClr val="BEAFFF"/>
    </a:custClr>
    <a:custClr name="Ruby">
      <a:srgbClr val="85133F"/>
    </a:custClr>
    <a:custClr name="Apricot">
      <a:srgbClr val="F4BB5E"/>
    </a:custClr>
    <a:custClr name="White">
      <a:srgbClr val="FFFFFF"/>
    </a:custClr>
    <a:custClr name="Granite">
      <a:srgbClr val="C8C9C7"/>
    </a:custClr>
    <a:custClr name="Cobalt">
      <a:srgbClr val="1D56C0"/>
    </a:custClr>
    <a:custClr name="Mist">
      <a:srgbClr val="CBEEFF"/>
    </a:custClr>
    <a:custClr name="Kelly">
      <a:srgbClr val="349E5F"/>
    </a:custClr>
    <a:custClr name="Honeydew">
      <a:srgbClr val="BFFFB7"/>
    </a:custClr>
    <a:custClr name="Violet">
      <a:srgbClr val="743DD4"/>
    </a:custClr>
    <a:custClr name="Lilac">
      <a:srgbClr val="C8C0FF"/>
    </a:custClr>
    <a:custClr name="Scarlet">
      <a:srgbClr val="B30B37"/>
    </a:custClr>
    <a:custClr name="Marigold">
      <a:srgbClr val="F9D674"/>
    </a:custClr>
    <a:custClr name="White">
      <a:srgbClr val="FFFFFF"/>
    </a:custClr>
    <a:custClr name="Quartz">
      <a:srgbClr val="EEEEEE"/>
    </a:custClr>
    <a:custClr name="Dell Blue">
      <a:srgbClr val="0672CB"/>
    </a:custClr>
    <a:custClr name="Glacier">
      <a:srgbClr val="E5F8FF"/>
    </a:custClr>
    <a:custClr name="Basil">
      <a:srgbClr val="37CC5C"/>
    </a:custClr>
    <a:custClr name="Tea Green">
      <a:srgbClr val="E4FFD6"/>
    </a:custClr>
    <a:custClr name="Amethyst">
      <a:srgbClr val="8E5CEF"/>
    </a:custClr>
    <a:custClr name="Periwinkle">
      <a:srgbClr val="DEDDFF"/>
    </a:custClr>
    <a:custClr name="Cherry">
      <a:srgbClr val="D2333D"/>
    </a:custClr>
    <a:custClr name="Sand">
      <a:srgbClr val="FBEECE"/>
    </a:custClr>
  </a:custClrLst>
  <a:extLst>
    <a:ext uri="{05A4C25C-085E-4340-85A3-A5531E510DB2}">
      <thm15:themeFamily xmlns:thm15="http://schemas.microsoft.com/office/thememl/2012/main" name="PPT_Template_Redesign_Final  -  Read-Only" id="{C06D947A-FEEA-4F78-B56B-C88BEC689CD2}" vid="{0F200309-FEE7-4483-B31D-CC3CC69156FE}"/>
    </a:ext>
  </a:extLst>
</a:theme>
</file>

<file path=ppt/theme/theme15.xml><?xml version="1.0" encoding="utf-8"?>
<a:theme xmlns:a="http://schemas.openxmlformats.org/drawingml/2006/main" name="New default 2025DT">
  <a:themeElements>
    <a:clrScheme name="Brand Color Evolution">
      <a:dk1>
        <a:srgbClr val="F0F0F0"/>
      </a:dk1>
      <a:lt1>
        <a:srgbClr val="0672CB"/>
      </a:lt1>
      <a:dk2>
        <a:srgbClr val="FFFFFF"/>
      </a:dk2>
      <a:lt2>
        <a:srgbClr val="000000"/>
      </a:lt2>
      <a:accent1>
        <a:srgbClr val="1D2C3B"/>
      </a:accent1>
      <a:accent2>
        <a:srgbClr val="0D2155"/>
      </a:accent2>
      <a:accent3>
        <a:srgbClr val="00468B"/>
      </a:accent3>
      <a:accent4>
        <a:srgbClr val="044E52"/>
      </a:accent4>
      <a:accent5>
        <a:srgbClr val="0B7C84"/>
      </a:accent5>
      <a:accent6>
        <a:srgbClr val="3F205C"/>
      </a:accent6>
      <a:hlink>
        <a:srgbClr val="0672CB"/>
      </a:hlink>
      <a:folHlink>
        <a:srgbClr val="40155C"/>
      </a:folHlink>
    </a:clrScheme>
    <a:fontScheme name="Corporate fonts">
      <a:majorFont>
        <a:latin typeface="Arial Nova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err="1" smtClean="0">
            <a:solidFill>
              <a:schemeClr val="bg2"/>
            </a:solidFill>
          </a:defRPr>
        </a:defPPr>
      </a:lstStyle>
    </a:txDef>
  </a:objectDefaults>
  <a:extraClrSchemeLst/>
  <a:extLst>
    <a:ext uri="{05A4C25C-085E-4340-85A3-A5531E510DB2}">
      <thm15:themeFamily xmlns:thm15="http://schemas.microsoft.com/office/thememl/2012/main" name="New default 2025DT" id="{35E5A58B-2720-454A-B272-0BC8208C4813}" vid="{AC92A3C1-5060-4E6A-A64D-46EC49D0DE6E}"/>
    </a:ext>
  </a:extLst>
</a:theme>
</file>

<file path=ppt/theme/theme16.xml><?xml version="1.0" encoding="utf-8"?>
<a:theme xmlns:a="http://schemas.openxmlformats.org/drawingml/2006/main" name="3_Dell Tech color update">
  <a:themeElements>
    <a:clrScheme name="Brand Color Evolution">
      <a:dk1>
        <a:srgbClr val="F0F0F0"/>
      </a:dk1>
      <a:lt1>
        <a:srgbClr val="0672CB"/>
      </a:lt1>
      <a:dk2>
        <a:srgbClr val="FFFFFF"/>
      </a:dk2>
      <a:lt2>
        <a:srgbClr val="000000"/>
      </a:lt2>
      <a:accent1>
        <a:srgbClr val="1D2C3B"/>
      </a:accent1>
      <a:accent2>
        <a:srgbClr val="0D2155"/>
      </a:accent2>
      <a:accent3>
        <a:srgbClr val="00468B"/>
      </a:accent3>
      <a:accent4>
        <a:srgbClr val="044E52"/>
      </a:accent4>
      <a:accent5>
        <a:srgbClr val="0B7C84"/>
      </a:accent5>
      <a:accent6>
        <a:srgbClr val="3F205C"/>
      </a:accent6>
      <a:hlink>
        <a:srgbClr val="0672CB"/>
      </a:hlink>
      <a:folHlink>
        <a:srgbClr val="40155C"/>
      </a:folHlink>
    </a:clrScheme>
    <a:fontScheme name="Corporate fonts">
      <a:majorFont>
        <a:latin typeface="Arial Nova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err="1" smtClean="0">
            <a:solidFill>
              <a:schemeClr val="bg2"/>
            </a:solidFill>
          </a:defRPr>
        </a:defPPr>
      </a:lstStyle>
    </a:txDef>
  </a:objectDefaults>
  <a:extraClrSchemeLst/>
  <a:extLst>
    <a:ext uri="{05A4C25C-085E-4340-85A3-A5531E510DB2}">
      <thm15:themeFamily xmlns:thm15="http://schemas.microsoft.com/office/thememl/2012/main" name="Dell Technologies PowerPoint Template_May 2025" id="{58B46E55-15D4-4768-8D9F-602D2D8B414A}" vid="{E81F192F-47B9-4F7F-AB4B-59971833C552}"/>
    </a:ext>
  </a:extLst>
</a:theme>
</file>

<file path=ppt/theme/theme17.xml><?xml version="1.0" encoding="utf-8"?>
<a:theme xmlns:a="http://schemas.openxmlformats.org/drawingml/2006/main" name="2_Dell Technologies Brand 2025">
  <a:themeElements>
    <a:clrScheme name="Brand Color Evolution">
      <a:dk1>
        <a:srgbClr val="F0F0F0"/>
      </a:dk1>
      <a:lt1>
        <a:srgbClr val="0672CB"/>
      </a:lt1>
      <a:dk2>
        <a:srgbClr val="FFFFFF"/>
      </a:dk2>
      <a:lt2>
        <a:srgbClr val="000000"/>
      </a:lt2>
      <a:accent1>
        <a:srgbClr val="1D2C3B"/>
      </a:accent1>
      <a:accent2>
        <a:srgbClr val="0D2155"/>
      </a:accent2>
      <a:accent3>
        <a:srgbClr val="00468B"/>
      </a:accent3>
      <a:accent4>
        <a:srgbClr val="044E52"/>
      </a:accent4>
      <a:accent5>
        <a:srgbClr val="0B7C84"/>
      </a:accent5>
      <a:accent6>
        <a:srgbClr val="3F205C"/>
      </a:accent6>
      <a:hlink>
        <a:srgbClr val="0672CB"/>
      </a:hlink>
      <a:folHlink>
        <a:srgbClr val="40155C"/>
      </a:folHlink>
    </a:clrScheme>
    <a:fontScheme name="Corporate fonts">
      <a:majorFont>
        <a:latin typeface="Arial Nova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err="1" smtClean="0">
            <a:solidFill>
              <a:schemeClr val="bg2"/>
            </a:solidFill>
          </a:defRPr>
        </a:defPPr>
      </a:lstStyle>
    </a:txDef>
  </a:objectDefaults>
  <a:extraClrSchemeLst/>
  <a:extLst>
    <a:ext uri="{05A4C25C-085E-4340-85A3-A5531E510DB2}">
      <thm15:themeFamily xmlns:thm15="http://schemas.microsoft.com/office/thememl/2012/main" name="Dell Technologies Brand 2025" id="{B3BAA246-5A2E-464F-A302-CE1A71E30C60}" vid="{CB1203D5-AE1A-4906-AF14-997C16D2578B}"/>
    </a:ext>
  </a:extLst>
</a:theme>
</file>

<file path=ppt/theme/theme18.xml><?xml version="1.0" encoding="utf-8"?>
<a:theme xmlns:a="http://schemas.openxmlformats.org/drawingml/2006/main" name="DT PPT Template">
  <a:themeElements>
    <a:clrScheme name="Brand Color Evolution">
      <a:dk1>
        <a:srgbClr val="F0F0F0"/>
      </a:dk1>
      <a:lt1>
        <a:srgbClr val="0672CB"/>
      </a:lt1>
      <a:dk2>
        <a:srgbClr val="FFFFFF"/>
      </a:dk2>
      <a:lt2>
        <a:srgbClr val="000000"/>
      </a:lt2>
      <a:accent1>
        <a:srgbClr val="1D2C3B"/>
      </a:accent1>
      <a:accent2>
        <a:srgbClr val="0D2155"/>
      </a:accent2>
      <a:accent3>
        <a:srgbClr val="00468B"/>
      </a:accent3>
      <a:accent4>
        <a:srgbClr val="044E52"/>
      </a:accent4>
      <a:accent5>
        <a:srgbClr val="0B7C84"/>
      </a:accent5>
      <a:accent6>
        <a:srgbClr val="3F205C"/>
      </a:accent6>
      <a:hlink>
        <a:srgbClr val="0672CB"/>
      </a:hlink>
      <a:folHlink>
        <a:srgbClr val="40155C"/>
      </a:folHlink>
    </a:clrScheme>
    <a:fontScheme name="Corporate fonts">
      <a:majorFont>
        <a:latin typeface="Arial Nova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err="1" smtClean="0">
            <a:solidFill>
              <a:schemeClr val="bg2"/>
            </a:solidFill>
          </a:defRPr>
        </a:defPPr>
      </a:lstStyle>
    </a:txDef>
  </a:objectDefaults>
  <a:extraClrSchemeLst/>
  <a:extLst>
    <a:ext uri="{05A4C25C-085E-4340-85A3-A5531E510DB2}">
      <thm15:themeFamily xmlns:thm15="http://schemas.microsoft.com/office/thememl/2012/main" name="DT PPT Template" id="{54286F37-803F-49A2-A7D2-189FA912F113}" vid="{C7A9FF9E-E850-447A-A70A-B0A93A5501FF}"/>
    </a:ext>
  </a:extLst>
</a:theme>
</file>

<file path=ppt/theme/theme19.xml><?xml version="1.0" encoding="utf-8"?>
<a:theme xmlns:a="http://schemas.openxmlformats.org/drawingml/2006/main" name="7_Dell Tech template">
  <a:themeElements>
    <a:clrScheme name="DT 2023">
      <a:dk1>
        <a:srgbClr val="808080"/>
      </a:dk1>
      <a:lt1>
        <a:srgbClr val="0672CB"/>
      </a:lt1>
      <a:dk2>
        <a:srgbClr val="FFFFFF"/>
      </a:dk2>
      <a:lt2>
        <a:srgbClr val="000000"/>
      </a:lt2>
      <a:accent1>
        <a:srgbClr val="0D2155"/>
      </a:accent1>
      <a:accent2>
        <a:srgbClr val="247554"/>
      </a:accent2>
      <a:accent3>
        <a:srgbClr val="F4BB5E"/>
      </a:accent3>
      <a:accent4>
        <a:srgbClr val="E5F8FF"/>
      </a:accent4>
      <a:accent5>
        <a:srgbClr val="691D3F"/>
      </a:accent5>
      <a:accent6>
        <a:srgbClr val="0C32A4"/>
      </a:accent6>
      <a:hlink>
        <a:srgbClr val="0672CB"/>
      </a:hlink>
      <a:folHlink>
        <a:srgbClr val="612CB0"/>
      </a:folHlink>
    </a:clrScheme>
    <a:fontScheme name="Custom 1">
      <a:majorFont>
        <a:latin typeface="Arial Nova 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ctr">
          <a:defRPr dirty="0" smtClean="0">
            <a:solidFill>
              <a:schemeClr val="bg2"/>
            </a:solidFill>
          </a:defRPr>
        </a:defPPr>
      </a:lstStyle>
    </a:txDef>
  </a:objectDefaults>
  <a:extraClrSchemeLst/>
  <a:extLst>
    <a:ext uri="{05A4C25C-085E-4340-85A3-A5531E510DB2}">
      <thm15:themeFamily xmlns:thm15="http://schemas.microsoft.com/office/thememl/2012/main" name="Corporate PowerPoint Template" id="{67C7AC57-DD0D-420B-BA03-3C6AACB48A1C}" vid="{E910827A-5511-4E67-95EF-5AB3291D70DE}"/>
    </a:ext>
  </a:extLst>
</a:theme>
</file>

<file path=ppt/theme/theme2.xml><?xml version="1.0" encoding="utf-8"?>
<a:theme xmlns:a="http://schemas.openxmlformats.org/drawingml/2006/main" name="1_Dell Tech template">
  <a:themeElements>
    <a:clrScheme name="DT 2023">
      <a:dk1>
        <a:srgbClr val="808080"/>
      </a:dk1>
      <a:lt1>
        <a:srgbClr val="0672CB"/>
      </a:lt1>
      <a:dk2>
        <a:srgbClr val="FFFFFF"/>
      </a:dk2>
      <a:lt2>
        <a:srgbClr val="000000"/>
      </a:lt2>
      <a:accent1>
        <a:srgbClr val="0D2155"/>
      </a:accent1>
      <a:accent2>
        <a:srgbClr val="247554"/>
      </a:accent2>
      <a:accent3>
        <a:srgbClr val="F4BB5E"/>
      </a:accent3>
      <a:accent4>
        <a:srgbClr val="E5F8FF"/>
      </a:accent4>
      <a:accent5>
        <a:srgbClr val="691D3F"/>
      </a:accent5>
      <a:accent6>
        <a:srgbClr val="0C32A4"/>
      </a:accent6>
      <a:hlink>
        <a:srgbClr val="0672CB"/>
      </a:hlink>
      <a:folHlink>
        <a:srgbClr val="612CB0"/>
      </a:folHlink>
    </a:clrScheme>
    <a:fontScheme name="Custom 1">
      <a:majorFont>
        <a:latin typeface="Arial Nova 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noFill/>
        </a:ln>
      </a:spPr>
      <a:bodyPr rtlCol="0" anchor="ctr"/>
      <a:lstStyle>
        <a:defPPr algn="ctr">
          <a:defRPr sz="1200" dirty="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ctr">
          <a:defRPr dirty="0" smtClean="0">
            <a:solidFill>
              <a:schemeClr val="bg2"/>
            </a:solidFill>
          </a:defRPr>
        </a:defPPr>
      </a:lstStyle>
    </a:txDef>
  </a:objectDefaults>
  <a:extraClrSchemeLst/>
  <a:custClrLst>
    <a:custClr name="White">
      <a:srgbClr val="FFFFFF"/>
    </a:custClr>
    <a:custClr name="Carbon">
      <a:srgbClr val="444444"/>
    </a:custClr>
    <a:custClr name="Midnight">
      <a:srgbClr val="0D2155"/>
    </a:custClr>
    <a:custClr name="Cornflower">
      <a:srgbClr val="58A5E6"/>
    </a:custClr>
    <a:custClr name="Deep Green">
      <a:srgbClr val="244739"/>
    </a:custClr>
    <a:custClr name="Grass">
      <a:srgbClr val="4EE760"/>
    </a:custClr>
    <a:custClr name="Raisin">
      <a:srgbClr val="2A145A"/>
    </a:custClr>
    <a:custClr name="Iris">
      <a:srgbClr val="9F78FC"/>
    </a:custClr>
    <a:custClr name="Wine">
      <a:srgbClr val="4A193A"/>
    </a:custClr>
    <a:custClr name="Coral">
      <a:srgbClr val="E1633F"/>
    </a:custClr>
    <a:custClr name="White">
      <a:srgbClr val="FFFFFF"/>
    </a:custClr>
    <a:custClr name="Steel">
      <a:srgbClr val="6E6E6E"/>
    </a:custClr>
    <a:custClr name="Navy">
      <a:srgbClr val="00227F"/>
    </a:custClr>
    <a:custClr name="Sky">
      <a:srgbClr val="80C7FB"/>
    </a:custClr>
    <a:custClr name="Forest">
      <a:srgbClr val="1B5744"/>
    </a:custClr>
    <a:custClr name="Mint">
      <a:srgbClr val="7BFC76"/>
    </a:custClr>
    <a:custClr name="Eggplant">
      <a:srgbClr val="500A96"/>
    </a:custClr>
    <a:custClr name="Wisteria">
      <a:srgbClr val="AA96FA"/>
    </a:custClr>
    <a:custClr name="Burgundy">
      <a:srgbClr val="691D3F"/>
    </a:custClr>
    <a:custClr name="Orange">
      <a:srgbClr val="E17F3F"/>
    </a:custClr>
    <a:custClr name="White">
      <a:srgbClr val="FFFFFF"/>
    </a:custClr>
    <a:custClr name="Gray">
      <a:srgbClr val="808080"/>
    </a:custClr>
    <a:custClr name="Royal">
      <a:srgbClr val="0C32A4"/>
    </a:custClr>
    <a:custClr name="Pool">
      <a:srgbClr val="9FDDFF"/>
    </a:custClr>
    <a:custClr name="Hunter">
      <a:srgbClr val="247554"/>
    </a:custClr>
    <a:custClr name="Lime">
      <a:srgbClr val="9FFF99"/>
    </a:custClr>
    <a:custClr name="Plum">
      <a:srgbClr val="612CB0"/>
    </a:custClr>
    <a:custClr name="Lavender">
      <a:srgbClr val="BEAFFF"/>
    </a:custClr>
    <a:custClr name="Ruby">
      <a:srgbClr val="85133F"/>
    </a:custClr>
    <a:custClr name="Apricot">
      <a:srgbClr val="F4BB5E"/>
    </a:custClr>
    <a:custClr name="White">
      <a:srgbClr val="FFFFFF"/>
    </a:custClr>
    <a:custClr name="Granite">
      <a:srgbClr val="C8C9C7"/>
    </a:custClr>
    <a:custClr name="Cobalt">
      <a:srgbClr val="1D56C0"/>
    </a:custClr>
    <a:custClr name="Mist">
      <a:srgbClr val="CBEEFF"/>
    </a:custClr>
    <a:custClr name="Kelly">
      <a:srgbClr val="349E5F"/>
    </a:custClr>
    <a:custClr name="Honeydew">
      <a:srgbClr val="BFFFB7"/>
    </a:custClr>
    <a:custClr name="Violet">
      <a:srgbClr val="743DD4"/>
    </a:custClr>
    <a:custClr name="Lilac">
      <a:srgbClr val="C8C0FF"/>
    </a:custClr>
    <a:custClr name="Scarlet">
      <a:srgbClr val="B30B37"/>
    </a:custClr>
    <a:custClr name="Marigold">
      <a:srgbClr val="F9D674"/>
    </a:custClr>
    <a:custClr name="White">
      <a:srgbClr val="FFFFFF"/>
    </a:custClr>
    <a:custClr name="Quartz">
      <a:srgbClr val="EEEEEE"/>
    </a:custClr>
    <a:custClr name="Dell Blue">
      <a:srgbClr val="0672CB"/>
    </a:custClr>
    <a:custClr name="Glacier">
      <a:srgbClr val="E5F8FF"/>
    </a:custClr>
    <a:custClr name="Basil">
      <a:srgbClr val="37CC5C"/>
    </a:custClr>
    <a:custClr name="Tea Green">
      <a:srgbClr val="E4FFD6"/>
    </a:custClr>
    <a:custClr name="Amethyst">
      <a:srgbClr val="8E5CEF"/>
    </a:custClr>
    <a:custClr name="Periwinkle">
      <a:srgbClr val="DEDDFF"/>
    </a:custClr>
    <a:custClr name="Cherry">
      <a:srgbClr val="D2333D"/>
    </a:custClr>
    <a:custClr name="Sand">
      <a:srgbClr val="FBEECE"/>
    </a:custClr>
  </a:custClrLst>
  <a:extLst>
    <a:ext uri="{05A4C25C-085E-4340-85A3-A5531E510DB2}">
      <thm15:themeFamily xmlns:thm15="http://schemas.microsoft.com/office/thememl/2012/main" name="PPT_Template_Redesign_Final  -  Read-Only" id="{C06D947A-FEEA-4F78-B56B-C88BEC689CD2}" vid="{0F200309-FEE7-4483-B31D-CC3CC69156FE}"/>
    </a:ext>
  </a:extLst>
</a:theme>
</file>

<file path=ppt/theme/theme20.xml><?xml version="1.0" encoding="utf-8"?>
<a:theme xmlns:a="http://schemas.openxmlformats.org/drawingml/2006/main" name="Corporate PowerPoint Template">
  <a:themeElements>
    <a:clrScheme name="DT 2023">
      <a:dk1>
        <a:srgbClr val="808080"/>
      </a:dk1>
      <a:lt1>
        <a:srgbClr val="0672CB"/>
      </a:lt1>
      <a:dk2>
        <a:srgbClr val="FFFFFF"/>
      </a:dk2>
      <a:lt2>
        <a:srgbClr val="000000"/>
      </a:lt2>
      <a:accent1>
        <a:srgbClr val="0D2155"/>
      </a:accent1>
      <a:accent2>
        <a:srgbClr val="247554"/>
      </a:accent2>
      <a:accent3>
        <a:srgbClr val="F4BB5E"/>
      </a:accent3>
      <a:accent4>
        <a:srgbClr val="E5F8FF"/>
      </a:accent4>
      <a:accent5>
        <a:srgbClr val="691D3F"/>
      </a:accent5>
      <a:accent6>
        <a:srgbClr val="0C32A4"/>
      </a:accent6>
      <a:hlink>
        <a:srgbClr val="0672CB"/>
      </a:hlink>
      <a:folHlink>
        <a:srgbClr val="612CB0"/>
      </a:folHlink>
    </a:clrScheme>
    <a:fontScheme name="Custom 1">
      <a:majorFont>
        <a:latin typeface="Arial Nova 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ctr">
          <a:defRPr dirty="0" smtClean="0">
            <a:solidFill>
              <a:schemeClr val="bg2"/>
            </a:solidFill>
          </a:defRPr>
        </a:defPPr>
      </a:lstStyle>
    </a:txDef>
  </a:objectDefaults>
  <a:extraClrSchemeLst/>
  <a:extLst>
    <a:ext uri="{05A4C25C-085E-4340-85A3-A5531E510DB2}">
      <thm15:themeFamily xmlns:thm15="http://schemas.microsoft.com/office/thememl/2012/main" name="Corporate PowerPoint Template" id="{E0597099-B17B-4205-93B1-436FF3E22832}" vid="{25846B0C-3C19-4202-A4E0-1E9278A37ABA}"/>
    </a:ext>
  </a:extLst>
</a:theme>
</file>

<file path=ppt/theme/theme21.xml><?xml version="1.0" encoding="utf-8"?>
<a:theme xmlns:a="http://schemas.openxmlformats.org/drawingml/2006/main" name="1_Corporate PowerPoint Template">
  <a:themeElements>
    <a:clrScheme name="DT 2023">
      <a:dk1>
        <a:srgbClr val="808080"/>
      </a:dk1>
      <a:lt1>
        <a:srgbClr val="0672CB"/>
      </a:lt1>
      <a:dk2>
        <a:srgbClr val="FFFFFF"/>
      </a:dk2>
      <a:lt2>
        <a:srgbClr val="000000"/>
      </a:lt2>
      <a:accent1>
        <a:srgbClr val="0D2155"/>
      </a:accent1>
      <a:accent2>
        <a:srgbClr val="247554"/>
      </a:accent2>
      <a:accent3>
        <a:srgbClr val="F4BB5E"/>
      </a:accent3>
      <a:accent4>
        <a:srgbClr val="E5F8FF"/>
      </a:accent4>
      <a:accent5>
        <a:srgbClr val="691D3F"/>
      </a:accent5>
      <a:accent6>
        <a:srgbClr val="0C32A4"/>
      </a:accent6>
      <a:hlink>
        <a:srgbClr val="0672CB"/>
      </a:hlink>
      <a:folHlink>
        <a:srgbClr val="612CB0"/>
      </a:folHlink>
    </a:clrScheme>
    <a:fontScheme name="Custom 1">
      <a:majorFont>
        <a:latin typeface="Arial Nova 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ctr">
          <a:defRPr dirty="0" smtClean="0">
            <a:solidFill>
              <a:schemeClr val="bg2"/>
            </a:solidFill>
          </a:defRPr>
        </a:defPPr>
      </a:lstStyle>
    </a:txDef>
  </a:objectDefaults>
  <a:extraClrSchemeLst/>
  <a:extLst>
    <a:ext uri="{05A4C25C-085E-4340-85A3-A5531E510DB2}">
      <thm15:themeFamily xmlns:thm15="http://schemas.microsoft.com/office/thememl/2012/main" name="Corporate PowerPoint Template" id="{E0597099-B17B-4205-93B1-436FF3E22832}" vid="{25846B0C-3C19-4202-A4E0-1E9278A37ABA}"/>
    </a:ext>
  </a:extLst>
</a:theme>
</file>

<file path=ppt/theme/theme22.xml><?xml version="1.0" encoding="utf-8"?>
<a:theme xmlns:a="http://schemas.openxmlformats.org/drawingml/2006/main" name="12_Dell Tech template">
  <a:themeElements>
    <a:clrScheme name="DT 2023">
      <a:dk1>
        <a:srgbClr val="808080"/>
      </a:dk1>
      <a:lt1>
        <a:srgbClr val="0672CB"/>
      </a:lt1>
      <a:dk2>
        <a:srgbClr val="FFFFFF"/>
      </a:dk2>
      <a:lt2>
        <a:srgbClr val="000000"/>
      </a:lt2>
      <a:accent1>
        <a:srgbClr val="0D2155"/>
      </a:accent1>
      <a:accent2>
        <a:srgbClr val="247554"/>
      </a:accent2>
      <a:accent3>
        <a:srgbClr val="F4BB5E"/>
      </a:accent3>
      <a:accent4>
        <a:srgbClr val="E5F8FF"/>
      </a:accent4>
      <a:accent5>
        <a:srgbClr val="691D3F"/>
      </a:accent5>
      <a:accent6>
        <a:srgbClr val="0C32A4"/>
      </a:accent6>
      <a:hlink>
        <a:srgbClr val="0672CB"/>
      </a:hlink>
      <a:folHlink>
        <a:srgbClr val="612CB0"/>
      </a:folHlink>
    </a:clrScheme>
    <a:fontScheme name="Custom 1">
      <a:majorFont>
        <a:latin typeface="Arial Nova 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noFill/>
        </a:ln>
      </a:spPr>
      <a:bodyPr rtlCol="0" anchor="ctr"/>
      <a:lstStyle>
        <a:defPPr algn="ctr">
          <a:defRPr sz="1200" dirty="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ctr">
          <a:defRPr dirty="0" smtClean="0">
            <a:solidFill>
              <a:schemeClr val="bg2"/>
            </a:solidFill>
          </a:defRPr>
        </a:defPPr>
      </a:lstStyle>
    </a:txDef>
  </a:objectDefaults>
  <a:extraClrSchemeLst/>
  <a:custClrLst>
    <a:custClr name="White">
      <a:srgbClr val="FFFFFF"/>
    </a:custClr>
    <a:custClr name="Carbon">
      <a:srgbClr val="444444"/>
    </a:custClr>
    <a:custClr name="Midnight">
      <a:srgbClr val="0D2155"/>
    </a:custClr>
    <a:custClr name="Cornflower">
      <a:srgbClr val="58A5E6"/>
    </a:custClr>
    <a:custClr name="Deep Green">
      <a:srgbClr val="244739"/>
    </a:custClr>
    <a:custClr name="Grass">
      <a:srgbClr val="4EE760"/>
    </a:custClr>
    <a:custClr name="Raisin">
      <a:srgbClr val="2A145A"/>
    </a:custClr>
    <a:custClr name="Iris">
      <a:srgbClr val="9F78FC"/>
    </a:custClr>
    <a:custClr name="Wine">
      <a:srgbClr val="4A193A"/>
    </a:custClr>
    <a:custClr name="Coral">
      <a:srgbClr val="E1633F"/>
    </a:custClr>
    <a:custClr name="White">
      <a:srgbClr val="FFFFFF"/>
    </a:custClr>
    <a:custClr name="Steel">
      <a:srgbClr val="6E6E6E"/>
    </a:custClr>
    <a:custClr name="Navy">
      <a:srgbClr val="00227F"/>
    </a:custClr>
    <a:custClr name="Sky">
      <a:srgbClr val="80C7FB"/>
    </a:custClr>
    <a:custClr name="Forest">
      <a:srgbClr val="1B5744"/>
    </a:custClr>
    <a:custClr name="Mint">
      <a:srgbClr val="7BFC76"/>
    </a:custClr>
    <a:custClr name="Eggplant">
      <a:srgbClr val="500A96"/>
    </a:custClr>
    <a:custClr name="Wisteria">
      <a:srgbClr val="AA96FA"/>
    </a:custClr>
    <a:custClr name="Burgundy">
      <a:srgbClr val="691D3F"/>
    </a:custClr>
    <a:custClr name="Orange">
      <a:srgbClr val="E17F3F"/>
    </a:custClr>
    <a:custClr name="White">
      <a:srgbClr val="FFFFFF"/>
    </a:custClr>
    <a:custClr name="Gray">
      <a:srgbClr val="808080"/>
    </a:custClr>
    <a:custClr name="Royal">
      <a:srgbClr val="0C32A4"/>
    </a:custClr>
    <a:custClr name="Pool">
      <a:srgbClr val="9FDDFF"/>
    </a:custClr>
    <a:custClr name="Hunter">
      <a:srgbClr val="247554"/>
    </a:custClr>
    <a:custClr name="Lime">
      <a:srgbClr val="9FFF99"/>
    </a:custClr>
    <a:custClr name="Plum">
      <a:srgbClr val="612CB0"/>
    </a:custClr>
    <a:custClr name="Lavender">
      <a:srgbClr val="BEAFFF"/>
    </a:custClr>
    <a:custClr name="Ruby">
      <a:srgbClr val="85133F"/>
    </a:custClr>
    <a:custClr name="Apricot">
      <a:srgbClr val="F4BB5E"/>
    </a:custClr>
    <a:custClr name="White">
      <a:srgbClr val="FFFFFF"/>
    </a:custClr>
    <a:custClr name="Granite">
      <a:srgbClr val="C8C9C7"/>
    </a:custClr>
    <a:custClr name="Cobalt">
      <a:srgbClr val="1D56C0"/>
    </a:custClr>
    <a:custClr name="Mist">
      <a:srgbClr val="CBEEFF"/>
    </a:custClr>
    <a:custClr name="Kelly">
      <a:srgbClr val="349E5F"/>
    </a:custClr>
    <a:custClr name="Honeydew">
      <a:srgbClr val="BFFFB7"/>
    </a:custClr>
    <a:custClr name="Violet">
      <a:srgbClr val="743DD4"/>
    </a:custClr>
    <a:custClr name="Lilac">
      <a:srgbClr val="C8C0FF"/>
    </a:custClr>
    <a:custClr name="Scarlet">
      <a:srgbClr val="B30B37"/>
    </a:custClr>
    <a:custClr name="Marigold">
      <a:srgbClr val="F9D674"/>
    </a:custClr>
    <a:custClr name="White">
      <a:srgbClr val="FFFFFF"/>
    </a:custClr>
    <a:custClr name="Quartz">
      <a:srgbClr val="EEEEEE"/>
    </a:custClr>
    <a:custClr name="Dell Blue">
      <a:srgbClr val="0672CB"/>
    </a:custClr>
    <a:custClr name="Glacier">
      <a:srgbClr val="E5F8FF"/>
    </a:custClr>
    <a:custClr name="Basil">
      <a:srgbClr val="37CC5C"/>
    </a:custClr>
    <a:custClr name="Tea Green">
      <a:srgbClr val="E4FFD6"/>
    </a:custClr>
    <a:custClr name="Amethyst">
      <a:srgbClr val="8E5CEF"/>
    </a:custClr>
    <a:custClr name="Periwinkle">
      <a:srgbClr val="DEDDFF"/>
    </a:custClr>
    <a:custClr name="Cherry">
      <a:srgbClr val="D2333D"/>
    </a:custClr>
    <a:custClr name="Sand">
      <a:srgbClr val="FBEECE"/>
    </a:custClr>
  </a:custClrLst>
  <a:extLst>
    <a:ext uri="{05A4C25C-085E-4340-85A3-A5531E510DB2}">
      <thm15:themeFamily xmlns:thm15="http://schemas.microsoft.com/office/thememl/2012/main" name="PPT_Template_Redesign_Final  -  Read-Only" id="{C06D947A-FEEA-4F78-B56B-C88BEC689CD2}" vid="{0F200309-FEE7-4483-B31D-CC3CC69156FE}"/>
    </a:ext>
  </a:ext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6_Dell Tech template">
  <a:themeElements>
    <a:clrScheme name="DT 2023">
      <a:dk1>
        <a:srgbClr val="808080"/>
      </a:dk1>
      <a:lt1>
        <a:srgbClr val="0672CB"/>
      </a:lt1>
      <a:dk2>
        <a:srgbClr val="FFFFFF"/>
      </a:dk2>
      <a:lt2>
        <a:srgbClr val="000000"/>
      </a:lt2>
      <a:accent1>
        <a:srgbClr val="0D2155"/>
      </a:accent1>
      <a:accent2>
        <a:srgbClr val="247554"/>
      </a:accent2>
      <a:accent3>
        <a:srgbClr val="F4BB5E"/>
      </a:accent3>
      <a:accent4>
        <a:srgbClr val="E5F8FF"/>
      </a:accent4>
      <a:accent5>
        <a:srgbClr val="691D3F"/>
      </a:accent5>
      <a:accent6>
        <a:srgbClr val="0C32A4"/>
      </a:accent6>
      <a:hlink>
        <a:srgbClr val="0672CB"/>
      </a:hlink>
      <a:folHlink>
        <a:srgbClr val="612CB0"/>
      </a:folHlink>
    </a:clrScheme>
    <a:fontScheme name="Custom 1">
      <a:majorFont>
        <a:latin typeface="Arial Nova 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ctr">
          <a:defRPr dirty="0" smtClean="0">
            <a:solidFill>
              <a:schemeClr val="bg2"/>
            </a:solidFill>
          </a:defRPr>
        </a:defPPr>
      </a:lstStyle>
    </a:txDef>
  </a:objectDefaults>
  <a:extraClrSchemeLst/>
  <a:custClrLst>
    <a:custClr name="White">
      <a:srgbClr val="FFFFFF"/>
    </a:custClr>
    <a:custClr name="Carbon">
      <a:srgbClr val="444444"/>
    </a:custClr>
    <a:custClr name="Midnight">
      <a:srgbClr val="0D2155"/>
    </a:custClr>
    <a:custClr name="Cornflower">
      <a:srgbClr val="58A5E6"/>
    </a:custClr>
    <a:custClr name="Deep Green">
      <a:srgbClr val="244739"/>
    </a:custClr>
    <a:custClr name="Grass">
      <a:srgbClr val="4EE760"/>
    </a:custClr>
    <a:custClr name="Raisin">
      <a:srgbClr val="2A145A"/>
    </a:custClr>
    <a:custClr name="Iris">
      <a:srgbClr val="9F78FC"/>
    </a:custClr>
    <a:custClr name="Wine">
      <a:srgbClr val="4A193A"/>
    </a:custClr>
    <a:custClr name="Coral">
      <a:srgbClr val="E1633F"/>
    </a:custClr>
    <a:custClr name="White">
      <a:srgbClr val="FFFFFF"/>
    </a:custClr>
    <a:custClr name="Steel">
      <a:srgbClr val="6E6E6E"/>
    </a:custClr>
    <a:custClr name="Navy">
      <a:srgbClr val="00227F"/>
    </a:custClr>
    <a:custClr name="Sky">
      <a:srgbClr val="80C7FB"/>
    </a:custClr>
    <a:custClr name="Forest">
      <a:srgbClr val="1B5744"/>
    </a:custClr>
    <a:custClr name="Mint">
      <a:srgbClr val="7BFC76"/>
    </a:custClr>
    <a:custClr name="Eggplant">
      <a:srgbClr val="500A96"/>
    </a:custClr>
    <a:custClr name="Wisteria">
      <a:srgbClr val="AA96FA"/>
    </a:custClr>
    <a:custClr name="Burgundy">
      <a:srgbClr val="691D3F"/>
    </a:custClr>
    <a:custClr name="Orange">
      <a:srgbClr val="E17F3F"/>
    </a:custClr>
    <a:custClr name="White">
      <a:srgbClr val="FFFFFF"/>
    </a:custClr>
    <a:custClr name="Gray">
      <a:srgbClr val="808080"/>
    </a:custClr>
    <a:custClr name="Royal">
      <a:srgbClr val="0C32A4"/>
    </a:custClr>
    <a:custClr name="Pool">
      <a:srgbClr val="9FDDFF"/>
    </a:custClr>
    <a:custClr name="Hunter">
      <a:srgbClr val="247554"/>
    </a:custClr>
    <a:custClr name="Lime">
      <a:srgbClr val="9FFF99"/>
    </a:custClr>
    <a:custClr name="Plum">
      <a:srgbClr val="612CB0"/>
    </a:custClr>
    <a:custClr name="Lavender">
      <a:srgbClr val="BEAFFF"/>
    </a:custClr>
    <a:custClr name="Ruby">
      <a:srgbClr val="85133F"/>
    </a:custClr>
    <a:custClr name="Apricot">
      <a:srgbClr val="F4BB5E"/>
    </a:custClr>
    <a:custClr name="White">
      <a:srgbClr val="FFFFFF"/>
    </a:custClr>
    <a:custClr name="Granite">
      <a:srgbClr val="C8C9C7"/>
    </a:custClr>
    <a:custClr name="Cobalt">
      <a:srgbClr val="1D56C0"/>
    </a:custClr>
    <a:custClr name="Mist">
      <a:srgbClr val="CBEEFF"/>
    </a:custClr>
    <a:custClr name="Kelly">
      <a:srgbClr val="349E5F"/>
    </a:custClr>
    <a:custClr name="Honeydew">
      <a:srgbClr val="BFFFB7"/>
    </a:custClr>
    <a:custClr name="Violet">
      <a:srgbClr val="743DD4"/>
    </a:custClr>
    <a:custClr name="Lilac">
      <a:srgbClr val="C8C0FF"/>
    </a:custClr>
    <a:custClr name="Scarlet">
      <a:srgbClr val="B30B37"/>
    </a:custClr>
    <a:custClr name="Marigold">
      <a:srgbClr val="F9D674"/>
    </a:custClr>
    <a:custClr name="White">
      <a:srgbClr val="FFFFFF"/>
    </a:custClr>
    <a:custClr name="Quartz">
      <a:srgbClr val="EEEEEE"/>
    </a:custClr>
    <a:custClr name="Dell Blue">
      <a:srgbClr val="0672CB"/>
    </a:custClr>
    <a:custClr name="Glacier">
      <a:srgbClr val="E5F8FF"/>
    </a:custClr>
    <a:custClr name="Basil">
      <a:srgbClr val="37CC5C"/>
    </a:custClr>
    <a:custClr name="Tea Green">
      <a:srgbClr val="E4FFD6"/>
    </a:custClr>
    <a:custClr name="Amethyst">
      <a:srgbClr val="8E5CEF"/>
    </a:custClr>
    <a:custClr name="Periwinkle">
      <a:srgbClr val="DEDDFF"/>
    </a:custClr>
    <a:custClr name="Cherry">
      <a:srgbClr val="D2333D"/>
    </a:custClr>
    <a:custClr name="Sand">
      <a:srgbClr val="FBEECE"/>
    </a:custClr>
  </a:custClrLst>
  <a:extLst>
    <a:ext uri="{05A4C25C-085E-4340-85A3-A5531E510DB2}">
      <thm15:themeFamily xmlns:thm15="http://schemas.microsoft.com/office/thememl/2012/main" name="PPT_Template_Redesign_Final  -  Read-Only" id="{C06D947A-FEEA-4F78-B56B-C88BEC689CD2}" vid="{0F200309-FEE7-4483-B31D-CC3CC69156FE}"/>
    </a:ext>
  </a:extLst>
</a:theme>
</file>

<file path=ppt/theme/theme4.xml><?xml version="1.0" encoding="utf-8"?>
<a:theme xmlns:a="http://schemas.openxmlformats.org/drawingml/2006/main" name="DTW2025 template">
  <a:themeElements>
    <a:clrScheme name="DT 2023">
      <a:dk1>
        <a:srgbClr val="808080"/>
      </a:dk1>
      <a:lt1>
        <a:srgbClr val="0672CB"/>
      </a:lt1>
      <a:dk2>
        <a:srgbClr val="FFFFFF"/>
      </a:dk2>
      <a:lt2>
        <a:srgbClr val="000000"/>
      </a:lt2>
      <a:accent1>
        <a:srgbClr val="0D2155"/>
      </a:accent1>
      <a:accent2>
        <a:srgbClr val="247554"/>
      </a:accent2>
      <a:accent3>
        <a:srgbClr val="F4BB5E"/>
      </a:accent3>
      <a:accent4>
        <a:srgbClr val="E5F8FF"/>
      </a:accent4>
      <a:accent5>
        <a:srgbClr val="691D3F"/>
      </a:accent5>
      <a:accent6>
        <a:srgbClr val="0C32A4"/>
      </a:accent6>
      <a:hlink>
        <a:srgbClr val="0672CB"/>
      </a:hlink>
      <a:folHlink>
        <a:srgbClr val="612CB0"/>
      </a:folHlink>
    </a:clrScheme>
    <a:fontScheme name="DT 2023">
      <a:majorFont>
        <a:latin typeface="Arial Nova 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ctr">
          <a:defRPr dirty="0" smtClean="0">
            <a:solidFill>
              <a:schemeClr val="bg2"/>
            </a:solidFill>
          </a:defRPr>
        </a:defPPr>
      </a:lstStyle>
    </a:txDef>
  </a:objectDefaults>
  <a:extraClrSchemeLst/>
  <a:custClrLst>
    <a:custClr name="White">
      <a:srgbClr val="FFFFFF"/>
    </a:custClr>
    <a:custClr name="Carbon">
      <a:srgbClr val="444444"/>
    </a:custClr>
    <a:custClr name="Midnight">
      <a:srgbClr val="0D2155"/>
    </a:custClr>
    <a:custClr name="Cornflower">
      <a:srgbClr val="58A5E6"/>
    </a:custClr>
    <a:custClr name="Deep Green">
      <a:srgbClr val="244739"/>
    </a:custClr>
    <a:custClr name="Grass">
      <a:srgbClr val="4EE760"/>
    </a:custClr>
    <a:custClr name="Raisin">
      <a:srgbClr val="2A145A"/>
    </a:custClr>
    <a:custClr name="Iris">
      <a:srgbClr val="9F78FC"/>
    </a:custClr>
    <a:custClr name="Wine">
      <a:srgbClr val="4A193A"/>
    </a:custClr>
    <a:custClr name="Coral">
      <a:srgbClr val="E1633F"/>
    </a:custClr>
    <a:custClr name="White">
      <a:srgbClr val="FFFFFF"/>
    </a:custClr>
    <a:custClr name="Steel">
      <a:srgbClr val="6E6E6E"/>
    </a:custClr>
    <a:custClr name="Navy">
      <a:srgbClr val="00227F"/>
    </a:custClr>
    <a:custClr name="Sky">
      <a:srgbClr val="80C7FB"/>
    </a:custClr>
    <a:custClr name="Forest">
      <a:srgbClr val="1B5744"/>
    </a:custClr>
    <a:custClr name="Mint">
      <a:srgbClr val="7BFC76"/>
    </a:custClr>
    <a:custClr name="Eggplant">
      <a:srgbClr val="500A96"/>
    </a:custClr>
    <a:custClr name="Wisteria">
      <a:srgbClr val="AA96FA"/>
    </a:custClr>
    <a:custClr name="Burgundy">
      <a:srgbClr val="691D3F"/>
    </a:custClr>
    <a:custClr name="Orange">
      <a:srgbClr val="E17F3F"/>
    </a:custClr>
    <a:custClr name="White">
      <a:srgbClr val="FFFFFF"/>
    </a:custClr>
    <a:custClr name="Gray">
      <a:srgbClr val="808080"/>
    </a:custClr>
    <a:custClr name="Royal">
      <a:srgbClr val="0C32A4"/>
    </a:custClr>
    <a:custClr name="Pool">
      <a:srgbClr val="9FDDFF"/>
    </a:custClr>
    <a:custClr name="Hunter">
      <a:srgbClr val="247554"/>
    </a:custClr>
    <a:custClr name="Lime">
      <a:srgbClr val="9FFF99"/>
    </a:custClr>
    <a:custClr name="Plum">
      <a:srgbClr val="612CB0"/>
    </a:custClr>
    <a:custClr name="Lavender">
      <a:srgbClr val="BEAFFF"/>
    </a:custClr>
    <a:custClr name="Ruby">
      <a:srgbClr val="85133F"/>
    </a:custClr>
    <a:custClr name="Apricot">
      <a:srgbClr val="F4BB5E"/>
    </a:custClr>
    <a:custClr name="White">
      <a:srgbClr val="FFFFFF"/>
    </a:custClr>
    <a:custClr name="Granite">
      <a:srgbClr val="C8C9C7"/>
    </a:custClr>
    <a:custClr name="Cobalt">
      <a:srgbClr val="1D56C0"/>
    </a:custClr>
    <a:custClr name="Mist">
      <a:srgbClr val="CBEEFF"/>
    </a:custClr>
    <a:custClr name="Kelly">
      <a:srgbClr val="349E5F"/>
    </a:custClr>
    <a:custClr name="Honeydew">
      <a:srgbClr val="BFFFB7"/>
    </a:custClr>
    <a:custClr name="Violet">
      <a:srgbClr val="743DD4"/>
    </a:custClr>
    <a:custClr name="Lilac">
      <a:srgbClr val="C8C0FF"/>
    </a:custClr>
    <a:custClr name="Scarlet">
      <a:srgbClr val="B30B37"/>
    </a:custClr>
    <a:custClr name="Marigold">
      <a:srgbClr val="F9D674"/>
    </a:custClr>
    <a:custClr name="White">
      <a:srgbClr val="FFFFFF"/>
    </a:custClr>
    <a:custClr name="Quartz">
      <a:srgbClr val="EEEEEE"/>
    </a:custClr>
    <a:custClr name="Dell Blue">
      <a:srgbClr val="0672CB"/>
    </a:custClr>
    <a:custClr name="Glacier">
      <a:srgbClr val="E5F8FF"/>
    </a:custClr>
    <a:custClr name="Basil">
      <a:srgbClr val="37CC5C"/>
    </a:custClr>
    <a:custClr name="Tea Green">
      <a:srgbClr val="E4FFD6"/>
    </a:custClr>
    <a:custClr name="Amethyst">
      <a:srgbClr val="8E5CEF"/>
    </a:custClr>
    <a:custClr name="Periwinkle">
      <a:srgbClr val="DEDDFF"/>
    </a:custClr>
    <a:custClr name="Cherry">
      <a:srgbClr val="D2333D"/>
    </a:custClr>
    <a:custClr name="Sand">
      <a:srgbClr val="FBEECE"/>
    </a:custClr>
  </a:custClrLst>
  <a:extLst>
    <a:ext uri="{05A4C25C-085E-4340-85A3-A5531E510DB2}">
      <thm15:themeFamily xmlns:thm15="http://schemas.microsoft.com/office/thememl/2012/main" name="Presentation1" id="{5EF1CDA1-EC36-4443-B599-32522B80A227}" vid="{FFE54AAF-3F30-4CFF-8037-C36F2264C181}"/>
    </a:ext>
  </a:extLst>
</a:theme>
</file>

<file path=ppt/theme/theme5.xml><?xml version="1.0" encoding="utf-8"?>
<a:theme xmlns:a="http://schemas.openxmlformats.org/drawingml/2006/main" name="1_2021 Dell Tech template">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ctr">
          <a:defRPr sz="1800" dirty="0" smtClean="0"/>
        </a:defPPr>
      </a:lstStyle>
    </a:txDef>
  </a:objectDefaults>
  <a:extraClrSchemeLst/>
  <a:extLst>
    <a:ext uri="{05A4C25C-085E-4340-85A3-A5531E510DB2}">
      <thm15:themeFamily xmlns:thm15="http://schemas.microsoft.com/office/thememl/2012/main" name="Presentation1" id="{B9C6D79A-9C1E-46AB-8E01-A0B9B76245D8}" vid="{928443A8-049D-4405-9DC5-0EFEC54DE024}"/>
    </a:ext>
  </a:extLst>
</a:theme>
</file>

<file path=ppt/theme/theme6.xml><?xml version="1.0" encoding="utf-8"?>
<a:theme xmlns:a="http://schemas.openxmlformats.org/drawingml/2006/main" name="2_2021 Dell Tech template">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ctr">
          <a:defRPr sz="1800" dirty="0" smtClean="0"/>
        </a:defPPr>
      </a:lstStyle>
    </a:txDef>
  </a:objectDefaults>
  <a:extraClrSchemeLst/>
  <a:extLst>
    <a:ext uri="{05A4C25C-085E-4340-85A3-A5531E510DB2}">
      <thm15:themeFamily xmlns:thm15="http://schemas.microsoft.com/office/thememl/2012/main" name="Presentation1" id="{B9C6D79A-9C1E-46AB-8E01-A0B9B76245D8}" vid="{928443A8-049D-4405-9DC5-0EFEC54DE024}"/>
    </a:ext>
  </a:extLst>
</a:theme>
</file>

<file path=ppt/theme/theme7.xml><?xml version="1.0" encoding="utf-8"?>
<a:theme xmlns:a="http://schemas.openxmlformats.org/drawingml/2006/main" name="8_Dell Tech template">
  <a:themeElements>
    <a:clrScheme name="DT 2023">
      <a:dk1>
        <a:srgbClr val="808080"/>
      </a:dk1>
      <a:lt1>
        <a:srgbClr val="0672CB"/>
      </a:lt1>
      <a:dk2>
        <a:srgbClr val="FFFFFF"/>
      </a:dk2>
      <a:lt2>
        <a:srgbClr val="000000"/>
      </a:lt2>
      <a:accent1>
        <a:srgbClr val="0D2155"/>
      </a:accent1>
      <a:accent2>
        <a:srgbClr val="247554"/>
      </a:accent2>
      <a:accent3>
        <a:srgbClr val="F4BB5E"/>
      </a:accent3>
      <a:accent4>
        <a:srgbClr val="E5F8FF"/>
      </a:accent4>
      <a:accent5>
        <a:srgbClr val="691D3F"/>
      </a:accent5>
      <a:accent6>
        <a:srgbClr val="0C32A4"/>
      </a:accent6>
      <a:hlink>
        <a:srgbClr val="0672CB"/>
      </a:hlink>
      <a:folHlink>
        <a:srgbClr val="612CB0"/>
      </a:folHlink>
    </a:clrScheme>
    <a:fontScheme name="Custom 1">
      <a:majorFont>
        <a:latin typeface="Arial Nova 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ctr">
          <a:defRPr dirty="0" smtClean="0">
            <a:solidFill>
              <a:schemeClr val="bg2"/>
            </a:solidFill>
          </a:defRPr>
        </a:defPPr>
      </a:lstStyle>
    </a:txDef>
  </a:objectDefaults>
  <a:extraClrSchemeLst/>
  <a:custClrLst>
    <a:custClr name="White">
      <a:srgbClr val="FFFFFF"/>
    </a:custClr>
    <a:custClr name="Carbon">
      <a:srgbClr val="444444"/>
    </a:custClr>
    <a:custClr name="Midnight">
      <a:srgbClr val="0D2155"/>
    </a:custClr>
    <a:custClr name="Cornflower">
      <a:srgbClr val="58A5E6"/>
    </a:custClr>
    <a:custClr name="Deep Green">
      <a:srgbClr val="244739"/>
    </a:custClr>
    <a:custClr name="Grass">
      <a:srgbClr val="4EE760"/>
    </a:custClr>
    <a:custClr name="Raisin">
      <a:srgbClr val="2A145A"/>
    </a:custClr>
    <a:custClr name="Iris">
      <a:srgbClr val="9F78FC"/>
    </a:custClr>
    <a:custClr name="Wine">
      <a:srgbClr val="4A193A"/>
    </a:custClr>
    <a:custClr name="Coral">
      <a:srgbClr val="E1633F"/>
    </a:custClr>
    <a:custClr name="White">
      <a:srgbClr val="FFFFFF"/>
    </a:custClr>
    <a:custClr name="Steel">
      <a:srgbClr val="6E6E6E"/>
    </a:custClr>
    <a:custClr name="Navy">
      <a:srgbClr val="00227F"/>
    </a:custClr>
    <a:custClr name="Sky">
      <a:srgbClr val="80C7FB"/>
    </a:custClr>
    <a:custClr name="Forest">
      <a:srgbClr val="1B5744"/>
    </a:custClr>
    <a:custClr name="Mint">
      <a:srgbClr val="7BFC76"/>
    </a:custClr>
    <a:custClr name="Eggplant">
      <a:srgbClr val="500A96"/>
    </a:custClr>
    <a:custClr name="Wisteria">
      <a:srgbClr val="AA96FA"/>
    </a:custClr>
    <a:custClr name="Burgundy">
      <a:srgbClr val="691D3F"/>
    </a:custClr>
    <a:custClr name="Orange">
      <a:srgbClr val="E17F3F"/>
    </a:custClr>
    <a:custClr name="White">
      <a:srgbClr val="FFFFFF"/>
    </a:custClr>
    <a:custClr name="Gray">
      <a:srgbClr val="808080"/>
    </a:custClr>
    <a:custClr name="Royal">
      <a:srgbClr val="0C32A4"/>
    </a:custClr>
    <a:custClr name="Pool">
      <a:srgbClr val="9FDDFF"/>
    </a:custClr>
    <a:custClr name="Hunter">
      <a:srgbClr val="247554"/>
    </a:custClr>
    <a:custClr name="Lime">
      <a:srgbClr val="9FFF99"/>
    </a:custClr>
    <a:custClr name="Plum">
      <a:srgbClr val="612CB0"/>
    </a:custClr>
    <a:custClr name="Lavender">
      <a:srgbClr val="BEAFFF"/>
    </a:custClr>
    <a:custClr name="Ruby">
      <a:srgbClr val="85133F"/>
    </a:custClr>
    <a:custClr name="Apricot">
      <a:srgbClr val="F4BB5E"/>
    </a:custClr>
    <a:custClr name="White">
      <a:srgbClr val="FFFFFF"/>
    </a:custClr>
    <a:custClr name="Granite">
      <a:srgbClr val="C8C9C7"/>
    </a:custClr>
    <a:custClr name="Cobalt">
      <a:srgbClr val="1D56C0"/>
    </a:custClr>
    <a:custClr name="Mist">
      <a:srgbClr val="CBEEFF"/>
    </a:custClr>
    <a:custClr name="Kelly">
      <a:srgbClr val="349E5F"/>
    </a:custClr>
    <a:custClr name="Honeydew">
      <a:srgbClr val="BFFFB7"/>
    </a:custClr>
    <a:custClr name="Violet">
      <a:srgbClr val="743DD4"/>
    </a:custClr>
    <a:custClr name="Lilac">
      <a:srgbClr val="C8C0FF"/>
    </a:custClr>
    <a:custClr name="Scarlet">
      <a:srgbClr val="B30B37"/>
    </a:custClr>
    <a:custClr name="Marigold">
      <a:srgbClr val="F9D674"/>
    </a:custClr>
    <a:custClr name="White">
      <a:srgbClr val="FFFFFF"/>
    </a:custClr>
    <a:custClr name="Quartz">
      <a:srgbClr val="EEEEEE"/>
    </a:custClr>
    <a:custClr name="Dell Blue">
      <a:srgbClr val="0672CB"/>
    </a:custClr>
    <a:custClr name="Glacier">
      <a:srgbClr val="E5F8FF"/>
    </a:custClr>
    <a:custClr name="Basil">
      <a:srgbClr val="37CC5C"/>
    </a:custClr>
    <a:custClr name="Tea Green">
      <a:srgbClr val="E4FFD6"/>
    </a:custClr>
    <a:custClr name="Amethyst">
      <a:srgbClr val="8E5CEF"/>
    </a:custClr>
    <a:custClr name="Periwinkle">
      <a:srgbClr val="DEDDFF"/>
    </a:custClr>
    <a:custClr name="Cherry">
      <a:srgbClr val="D2333D"/>
    </a:custClr>
    <a:custClr name="Sand">
      <a:srgbClr val="FBEECE"/>
    </a:custClr>
  </a:custClrLst>
  <a:extLst>
    <a:ext uri="{05A4C25C-085E-4340-85A3-A5531E510DB2}">
      <thm15:themeFamily xmlns:thm15="http://schemas.microsoft.com/office/thememl/2012/main" name="PPT_Template_Redesign_Final  -  Read-Only" id="{C06D947A-FEEA-4F78-B56B-C88BEC689CD2}" vid="{0F200309-FEE7-4483-B31D-CC3CC69156FE}"/>
    </a:ext>
  </a:extLst>
</a:theme>
</file>

<file path=ppt/theme/theme8.xml><?xml version="1.0" encoding="utf-8"?>
<a:theme xmlns:a="http://schemas.openxmlformats.org/drawingml/2006/main" name="9_Dell Tech template">
  <a:themeElements>
    <a:clrScheme name="DT 2023">
      <a:dk1>
        <a:srgbClr val="808080"/>
      </a:dk1>
      <a:lt1>
        <a:srgbClr val="0672CB"/>
      </a:lt1>
      <a:dk2>
        <a:srgbClr val="FFFFFF"/>
      </a:dk2>
      <a:lt2>
        <a:srgbClr val="000000"/>
      </a:lt2>
      <a:accent1>
        <a:srgbClr val="0D2155"/>
      </a:accent1>
      <a:accent2>
        <a:srgbClr val="247554"/>
      </a:accent2>
      <a:accent3>
        <a:srgbClr val="F4BB5E"/>
      </a:accent3>
      <a:accent4>
        <a:srgbClr val="E5F8FF"/>
      </a:accent4>
      <a:accent5>
        <a:srgbClr val="691D3F"/>
      </a:accent5>
      <a:accent6>
        <a:srgbClr val="0C32A4"/>
      </a:accent6>
      <a:hlink>
        <a:srgbClr val="0672CB"/>
      </a:hlink>
      <a:folHlink>
        <a:srgbClr val="612CB0"/>
      </a:folHlink>
    </a:clrScheme>
    <a:fontScheme name="Custom 1">
      <a:majorFont>
        <a:latin typeface="Arial Nova 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ctr">
          <a:defRPr dirty="0" smtClean="0">
            <a:solidFill>
              <a:schemeClr val="bg2"/>
            </a:solidFill>
          </a:defRPr>
        </a:defPPr>
      </a:lstStyle>
    </a:txDef>
  </a:objectDefaults>
  <a:extraClrSchemeLst/>
  <a:custClrLst>
    <a:custClr name="White">
      <a:srgbClr val="FFFFFF"/>
    </a:custClr>
    <a:custClr name="Carbon">
      <a:srgbClr val="444444"/>
    </a:custClr>
    <a:custClr name="Midnight">
      <a:srgbClr val="0D2155"/>
    </a:custClr>
    <a:custClr name="Cornflower">
      <a:srgbClr val="58A5E6"/>
    </a:custClr>
    <a:custClr name="Deep Green">
      <a:srgbClr val="244739"/>
    </a:custClr>
    <a:custClr name="Grass">
      <a:srgbClr val="4EE760"/>
    </a:custClr>
    <a:custClr name="Raisin">
      <a:srgbClr val="2A145A"/>
    </a:custClr>
    <a:custClr name="Iris">
      <a:srgbClr val="9F78FC"/>
    </a:custClr>
    <a:custClr name="Wine">
      <a:srgbClr val="4A193A"/>
    </a:custClr>
    <a:custClr name="Coral">
      <a:srgbClr val="E1633F"/>
    </a:custClr>
    <a:custClr name="White">
      <a:srgbClr val="FFFFFF"/>
    </a:custClr>
    <a:custClr name="Steel">
      <a:srgbClr val="6E6E6E"/>
    </a:custClr>
    <a:custClr name="Navy">
      <a:srgbClr val="00227F"/>
    </a:custClr>
    <a:custClr name="Sky">
      <a:srgbClr val="80C7FB"/>
    </a:custClr>
    <a:custClr name="Forest">
      <a:srgbClr val="1B5744"/>
    </a:custClr>
    <a:custClr name="Mint">
      <a:srgbClr val="7BFC76"/>
    </a:custClr>
    <a:custClr name="Eggplant">
      <a:srgbClr val="500A96"/>
    </a:custClr>
    <a:custClr name="Wisteria">
      <a:srgbClr val="AA96FA"/>
    </a:custClr>
    <a:custClr name="Burgundy">
      <a:srgbClr val="691D3F"/>
    </a:custClr>
    <a:custClr name="Orange">
      <a:srgbClr val="E17F3F"/>
    </a:custClr>
    <a:custClr name="White">
      <a:srgbClr val="FFFFFF"/>
    </a:custClr>
    <a:custClr name="Gray">
      <a:srgbClr val="808080"/>
    </a:custClr>
    <a:custClr name="Royal">
      <a:srgbClr val="0C32A4"/>
    </a:custClr>
    <a:custClr name="Pool">
      <a:srgbClr val="9FDDFF"/>
    </a:custClr>
    <a:custClr name="Hunter">
      <a:srgbClr val="247554"/>
    </a:custClr>
    <a:custClr name="Lime">
      <a:srgbClr val="9FFF99"/>
    </a:custClr>
    <a:custClr name="Plum">
      <a:srgbClr val="612CB0"/>
    </a:custClr>
    <a:custClr name="Lavender">
      <a:srgbClr val="BEAFFF"/>
    </a:custClr>
    <a:custClr name="Ruby">
      <a:srgbClr val="85133F"/>
    </a:custClr>
    <a:custClr name="Apricot">
      <a:srgbClr val="F4BB5E"/>
    </a:custClr>
    <a:custClr name="White">
      <a:srgbClr val="FFFFFF"/>
    </a:custClr>
    <a:custClr name="Granite">
      <a:srgbClr val="C8C9C7"/>
    </a:custClr>
    <a:custClr name="Cobalt">
      <a:srgbClr val="1D56C0"/>
    </a:custClr>
    <a:custClr name="Mist">
      <a:srgbClr val="CBEEFF"/>
    </a:custClr>
    <a:custClr name="Kelly">
      <a:srgbClr val="349E5F"/>
    </a:custClr>
    <a:custClr name="Honeydew">
      <a:srgbClr val="BFFFB7"/>
    </a:custClr>
    <a:custClr name="Violet">
      <a:srgbClr val="743DD4"/>
    </a:custClr>
    <a:custClr name="Lilac">
      <a:srgbClr val="C8C0FF"/>
    </a:custClr>
    <a:custClr name="Scarlet">
      <a:srgbClr val="B30B37"/>
    </a:custClr>
    <a:custClr name="Marigold">
      <a:srgbClr val="F9D674"/>
    </a:custClr>
    <a:custClr name="White">
      <a:srgbClr val="FFFFFF"/>
    </a:custClr>
    <a:custClr name="Quartz">
      <a:srgbClr val="EEEEEE"/>
    </a:custClr>
    <a:custClr name="Dell Blue">
      <a:srgbClr val="0672CB"/>
    </a:custClr>
    <a:custClr name="Glacier">
      <a:srgbClr val="E5F8FF"/>
    </a:custClr>
    <a:custClr name="Basil">
      <a:srgbClr val="37CC5C"/>
    </a:custClr>
    <a:custClr name="Tea Green">
      <a:srgbClr val="E4FFD6"/>
    </a:custClr>
    <a:custClr name="Amethyst">
      <a:srgbClr val="8E5CEF"/>
    </a:custClr>
    <a:custClr name="Periwinkle">
      <a:srgbClr val="DEDDFF"/>
    </a:custClr>
    <a:custClr name="Cherry">
      <a:srgbClr val="D2333D"/>
    </a:custClr>
    <a:custClr name="Sand">
      <a:srgbClr val="FBEECE"/>
    </a:custClr>
  </a:custClrLst>
  <a:extLst>
    <a:ext uri="{05A4C25C-085E-4340-85A3-A5531E510DB2}">
      <thm15:themeFamily xmlns:thm15="http://schemas.microsoft.com/office/thememl/2012/main" name="Presentation1" id="{5EF1CDA1-EC36-4443-B599-32522B80A227}" vid="{FFE54AAF-3F30-4CFF-8037-C36F2264C181}"/>
    </a:ext>
  </a:extLst>
</a:theme>
</file>

<file path=ppt/theme/theme9.xml><?xml version="1.0" encoding="utf-8"?>
<a:theme xmlns:a="http://schemas.openxmlformats.org/drawingml/2006/main" name="Dell2020">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ctr">
          <a:defRPr sz="1800" dirty="0" smtClean="0"/>
        </a:defPPr>
      </a:lstStyle>
    </a:txDef>
  </a:objectDefaults>
  <a:extraClrSchemeLst/>
  <a:extLst>
    <a:ext uri="{05A4C25C-085E-4340-85A3-A5531E510DB2}">
      <thm15:themeFamily xmlns:thm15="http://schemas.microsoft.com/office/thememl/2012/main" name="Dell2020" id="{CADF0BB7-50CD-EC41-ABB7-25780704BDA3}" vid="{A176332D-1CFF-DB42-AF43-55C183A0E55F}"/>
    </a:ext>
  </a:extLst>
</a:theme>
</file>

<file path=ppt/theme/themeOverride1.xml><?xml version="1.0" encoding="utf-8"?>
<a:themeOverride xmlns:a="http://schemas.openxmlformats.org/drawingml/2006/main">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cc3e707-296b-4f31-9722-3d396e4337a7">
      <Terms xmlns="http://schemas.microsoft.com/office/infopath/2007/PartnerControls"/>
    </lcf76f155ced4ddcb4097134ff3c332f>
    <TaxCatchAll xmlns="57581367-3e3a-41b9-af1c-07d3e0dbd092" xsi:nil="true"/>
    <_Flow_SignoffStatus xmlns="bcc3e707-296b-4f31-9722-3d396e4337a7" xsi:nil="true"/>
    <DTS_x0020_Dinner_x0020_on_x0020_2_x002f_12 xmlns="bcc3e707-296b-4f31-9722-3d396e4337a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FA3BA85F27FDD4A98B745633DD69268" ma:contentTypeVersion="19" ma:contentTypeDescription="Create a new document." ma:contentTypeScope="" ma:versionID="1744c0cfc04e16a15fda756b6f2ddbeb">
  <xsd:schema xmlns:xsd="http://www.w3.org/2001/XMLSchema" xmlns:xs="http://www.w3.org/2001/XMLSchema" xmlns:p="http://schemas.microsoft.com/office/2006/metadata/properties" xmlns:ns2="bcc3e707-296b-4f31-9722-3d396e4337a7" xmlns:ns3="57581367-3e3a-41b9-af1c-07d3e0dbd092" targetNamespace="http://schemas.microsoft.com/office/2006/metadata/properties" ma:root="true" ma:fieldsID="a93a24d00903bf645bcabe5d95abf0e3" ns2:_="" ns3:_="">
    <xsd:import namespace="bcc3e707-296b-4f31-9722-3d396e4337a7"/>
    <xsd:import namespace="57581367-3e3a-41b9-af1c-07d3e0dbd092"/>
    <xsd:element name="properties">
      <xsd:complexType>
        <xsd:sequence>
          <xsd:element name="documentManagement">
            <xsd:complexType>
              <xsd:all>
                <xsd:element ref="ns2:_Flow_SignoffStatus"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2:MediaServiceLocation" minOccurs="0"/>
                <xsd:element ref="ns2:DTS_x0020_Dinner_x0020_on_x0020_2_x002f_12"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c3e707-296b-4f31-9722-3d396e4337a7" elementFormDefault="qualified">
    <xsd:import namespace="http://schemas.microsoft.com/office/2006/documentManagement/types"/>
    <xsd:import namespace="http://schemas.microsoft.com/office/infopath/2007/PartnerControls"/>
    <xsd:element name="_Flow_SignoffStatus" ma:index="3" nillable="true" ma:displayName="Sign-off status" ma:internalName="_x0024_Resources_x003a_core_x002c_Signoff_Status" ma:readOnly="false">
      <xsd:simpleType>
        <xsd:restriction base="dms:Text">
          <xsd:maxLength value="255"/>
        </xsd:restriction>
      </xsd:simpleType>
    </xsd:element>
    <xsd:element name="MediaServiceMetadata" ma:index="6" nillable="true" ma:displayName="MediaServiceMetadata" ma:hidden="true" ma:internalName="MediaServiceMetadata" ma:readOnly="true">
      <xsd:simpleType>
        <xsd:restriction base="dms:Note"/>
      </xsd:simpleType>
    </xsd:element>
    <xsd:element name="MediaServiceFastMetadata" ma:index="7" nillable="true" ma:displayName="MediaServiceFastMetadata" ma:hidden="true" ma:internalName="MediaServiceFastMetadata" ma:readOnly="true">
      <xsd:simpleType>
        <xsd:restriction base="dms:Note"/>
      </xsd:simpleType>
    </xsd:element>
    <xsd:element name="MediaServiceSearchProperties" ma:index="8" nillable="true" ma:displayName="MediaServiceSearchProperties" ma:hidden="true" ma:internalName="MediaServiceSearchProperties" ma:readOnly="true">
      <xsd:simpleType>
        <xsd:restriction base="dms:Note"/>
      </xsd:simpleType>
    </xsd:element>
    <xsd:element name="MediaServiceObjectDetectorVersions" ma:index="9" nillable="true" ma:displayName="MediaServiceObjectDetectorVersions" ma:hidden="true" ma:indexed="true" ma:internalName="MediaServiceObjectDetectorVersions" ma:readOnly="true">
      <xsd:simpleType>
        <xsd:restriction base="dms:Text"/>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4a8f3d3-8814-4760-a664-575ca63320f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hidden="true" ma:internalName="MediaServiceOCR" ma:readOnly="true">
      <xsd:simpleType>
        <xsd:restriction base="dms:Note"/>
      </xsd:simpleType>
    </xsd:element>
    <xsd:element name="MediaServiceBillingMetadata" ma:index="18" nillable="true" ma:displayName="MediaServiceBillingMetadata" ma:hidden="true" ma:internalName="MediaServiceBillingMetadata" ma:readOnly="true">
      <xsd:simpleType>
        <xsd:restriction base="dms:Note"/>
      </xsd:simpleType>
    </xsd:element>
    <xsd:element name="MediaServiceLocation" ma:index="19" nillable="true" ma:displayName="Location" ma:hidden="true" ma:indexed="true" ma:internalName="MediaServiceLocation" ma:readOnly="true">
      <xsd:simpleType>
        <xsd:restriction base="dms:Text"/>
      </xsd:simpleType>
    </xsd:element>
    <xsd:element name="DTS_x0020_Dinner_x0020_on_x0020_2_x002f_12" ma:index="21" nillable="true" ma:displayName="DTS Dinner on 2/12" ma:hidden="true" ma:internalName="DTS_x0020_Dinner_x0020_on_x0020_2_x002f_12"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7581367-3e3a-41b9-af1c-07d3e0dbd09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e71815b9-4324-41e9-a8a3-84f7c4a6469c}" ma:internalName="TaxCatchAll" ma:readOnly="false" ma:showField="CatchAllData" ma:web="57581367-3e3a-41b9-af1c-07d3e0dbd0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9106C2-7F22-43BF-8E93-14A7E5A74D0A}">
  <ds:schemaRefs>
    <ds:schemaRef ds:uri="http://schemas.microsoft.com/office/2006/documentManagement/types"/>
    <ds:schemaRef ds:uri="57581367-3e3a-41b9-af1c-07d3e0dbd092"/>
    <ds:schemaRef ds:uri="http://purl.org/dc/dcmitype/"/>
    <ds:schemaRef ds:uri="http://schemas.microsoft.com/office/infopath/2007/PartnerControls"/>
    <ds:schemaRef ds:uri="http://schemas.openxmlformats.org/package/2006/metadata/core-properties"/>
    <ds:schemaRef ds:uri="http://www.w3.org/XML/1998/namespace"/>
    <ds:schemaRef ds:uri="bcc3e707-296b-4f31-9722-3d396e4337a7"/>
    <ds:schemaRef ds:uri="http://schemas.microsoft.com/office/2006/metadata/properties"/>
    <ds:schemaRef ds:uri="http://purl.org/dc/terms/"/>
    <ds:schemaRef ds:uri="http://purl.org/dc/elements/1.1/"/>
  </ds:schemaRefs>
</ds:datastoreItem>
</file>

<file path=customXml/itemProps2.xml><?xml version="1.0" encoding="utf-8"?>
<ds:datastoreItem xmlns:ds="http://schemas.openxmlformats.org/officeDocument/2006/customXml" ds:itemID="{8023CF57-DABA-4F9C-B372-B3D6371AED1E}">
  <ds:schemaRefs>
    <ds:schemaRef ds:uri="57581367-3e3a-41b9-af1c-07d3e0dbd092"/>
    <ds:schemaRef ds:uri="bcc3e707-296b-4f31-9722-3d396e4337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298855D-A3BE-49FF-A69E-7373C00DB0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38531</Words>
  <Application>Microsoft Office PowerPoint</Application>
  <PresentationFormat>Widescreen</PresentationFormat>
  <Paragraphs>3564</Paragraphs>
  <Slides>85</Slides>
  <Notes>73</Notes>
  <HiddenSlides>7</HiddenSlides>
  <MMClips>0</MMClips>
  <ScaleCrop>false</ScaleCrop>
  <HeadingPairs>
    <vt:vector size="4" baseType="variant">
      <vt:variant>
        <vt:lpstr>Theme</vt:lpstr>
      </vt:variant>
      <vt:variant>
        <vt:i4>22</vt:i4>
      </vt:variant>
      <vt:variant>
        <vt:lpstr>Slide Titles</vt:lpstr>
      </vt:variant>
      <vt:variant>
        <vt:i4>85</vt:i4>
      </vt:variant>
    </vt:vector>
  </HeadingPairs>
  <TitlesOfParts>
    <vt:vector size="107" baseType="lpstr">
      <vt:lpstr>Dell Tech template</vt:lpstr>
      <vt:lpstr>1_Dell Tech template</vt:lpstr>
      <vt:lpstr>6_Dell Tech template</vt:lpstr>
      <vt:lpstr>DTW2025 template</vt:lpstr>
      <vt:lpstr>1_2021 Dell Tech template</vt:lpstr>
      <vt:lpstr>2_2021 Dell Tech template</vt:lpstr>
      <vt:lpstr>8_Dell Tech template</vt:lpstr>
      <vt:lpstr>9_Dell Tech template</vt:lpstr>
      <vt:lpstr>Dell2020</vt:lpstr>
      <vt:lpstr>Dell Tech color update</vt:lpstr>
      <vt:lpstr>Dell Technologies Brand 2025</vt:lpstr>
      <vt:lpstr>1_Dell Tech color update</vt:lpstr>
      <vt:lpstr>1_Dell Technologies Brand 2025</vt:lpstr>
      <vt:lpstr>1_DTA FY25 Dell Tech template</vt:lpstr>
      <vt:lpstr>New default 2025DT</vt:lpstr>
      <vt:lpstr>3_Dell Tech color update</vt:lpstr>
      <vt:lpstr>2_Dell Technologies Brand 2025</vt:lpstr>
      <vt:lpstr>DT PPT Template</vt:lpstr>
      <vt:lpstr>7_Dell Tech template</vt:lpstr>
      <vt:lpstr>Corporate PowerPoint Template</vt:lpstr>
      <vt:lpstr>1_Corporate PowerPoint Template</vt:lpstr>
      <vt:lpstr>12_Dell Tech template</vt:lpstr>
      <vt:lpstr>Notes for Presenters (Hidden Slide, Internal Use Only – Delete Before Presenting)</vt:lpstr>
      <vt:lpstr>Dell’s Enterprise  Storage Portfolio</vt:lpstr>
      <vt:lpstr>Data is at the heart of everything we do</vt:lpstr>
      <vt:lpstr>Today’s IT landscape is more complex than ever</vt:lpstr>
      <vt:lpstr>Organizations are rethinking their IT architectures  to lower costs, complexity, and risk</vt:lpstr>
      <vt:lpstr>Not all data workloads are created equal</vt:lpstr>
      <vt:lpstr>Dell simplifies your IT operations, so you can accelerate innovation.</vt:lpstr>
      <vt:lpstr>PowerPoint Presentation</vt:lpstr>
      <vt:lpstr>The future of IT runs on smarter storage</vt:lpstr>
      <vt:lpstr>Purpose-built storage. Confidence to handle any workload.</vt:lpstr>
      <vt:lpstr>Purpose-built storage. Confidence to handle any workload.</vt:lpstr>
      <vt:lpstr>Purpose-built storage. Confidence to handle any workload.</vt:lpstr>
      <vt:lpstr>Unified, all-flash enterprise storage. Future-ready for diverse workloads and private cloud.</vt:lpstr>
      <vt:lpstr>Dell Private Cloud </vt:lpstr>
      <vt:lpstr>Get more for less with Dell Private Cloud</vt:lpstr>
      <vt:lpstr>Unified file and object storage built for modern apps and artificial intelligence.</vt:lpstr>
      <vt:lpstr>AI Data Platform  </vt:lpstr>
      <vt:lpstr>Achieve cyber resilience. And peace of mind.</vt:lpstr>
      <vt:lpstr>PowerPoint Presentation</vt:lpstr>
      <vt:lpstr>Smarter infrastructure. Fewer disruptions.</vt:lpstr>
      <vt:lpstr>AIOps: a game-changer for IT operations</vt:lpstr>
      <vt:lpstr>Great individually. Better together.</vt:lpstr>
      <vt:lpstr>Dell technologies strategy and operating model</vt:lpstr>
      <vt:lpstr>Power your data future with Dell Technologies</vt:lpstr>
      <vt:lpstr>Closing slide</vt:lpstr>
      <vt:lpstr>PowerPoint Presentation</vt:lpstr>
      <vt:lpstr>Notes for Presenters (Hidden Slide, Internal Use Only – Delete Before Presenting)</vt:lpstr>
      <vt:lpstr>PowerPoint Presentation</vt:lpstr>
      <vt:lpstr>PowerPoint Presentation</vt:lpstr>
      <vt:lpstr>Purpose-built storage. Confidence to handle any workload.</vt:lpstr>
      <vt:lpstr>Future-proof your infrastructure for evolving workloads with Dell’s flexible, scalable, and future-ready storage solutions</vt:lpstr>
      <vt:lpstr>Dell enterprise storage for Kubernetes</vt:lpstr>
      <vt:lpstr>Dell’s integrated storage solutions for superior outcomes</vt:lpstr>
      <vt:lpstr>Dell’s storage portfolio at-a-glance</vt:lpstr>
      <vt:lpstr>PowerPoint Presentation</vt:lpstr>
      <vt:lpstr>Unified, all-flash enterprise storage. Future-ready for diverse workloads and private cloud.</vt:lpstr>
      <vt:lpstr>Future-proof: Never outgrow your storage</vt:lpstr>
      <vt:lpstr>Efficient: Maximize ROI and cost savings</vt:lpstr>
      <vt:lpstr>Easy to use: Put more time back in your day</vt:lpstr>
      <vt:lpstr>PowerPoint Presentation</vt:lpstr>
      <vt:lpstr>PowerPoint Presentation</vt:lpstr>
      <vt:lpstr>PowerPoint Presentation</vt:lpstr>
      <vt:lpstr>PowerPoint Presentation</vt:lpstr>
      <vt:lpstr>PowerPoint Presentation</vt:lpstr>
      <vt:lpstr>World’s most secure mission-critical storage</vt:lpstr>
      <vt:lpstr>Storage Direct Protection</vt:lpstr>
      <vt:lpstr>PowerPoint Presentation</vt:lpstr>
      <vt:lpstr>PowerPoint Presentation</vt:lpstr>
      <vt:lpstr>PowerPoint Presentation</vt:lpstr>
      <vt:lpstr>Powerful, flexible software-defined infrastructure</vt:lpstr>
      <vt:lpstr>PowerPoint Presentation</vt:lpstr>
      <vt:lpstr>F1 Soft case study</vt:lpstr>
      <vt:lpstr>PowerPoint Presentation</vt:lpstr>
      <vt:lpstr>Unified hybrid storage affordably balances cost and performance</vt:lpstr>
      <vt:lpstr>Affordable SAN/DAS storage that’s built for growth</vt:lpstr>
      <vt:lpstr>PowerPoint Presentation</vt:lpstr>
      <vt:lpstr>PowerPoint Presentation</vt:lpstr>
      <vt:lpstr>Unified file and object storage built for modern apps and artificial intelligence.</vt:lpstr>
      <vt:lpstr>The Dell AI Factory with NVIDIA </vt:lpstr>
      <vt:lpstr>PowerPoint Presentation</vt:lpstr>
      <vt:lpstr>PowerPoint Presentation</vt:lpstr>
      <vt:lpstr>PowerPoint Presentation</vt:lpstr>
      <vt:lpstr>PowerPoint Presentation</vt:lpstr>
      <vt:lpstr>Oregon State University’s AI-driven research ships help us breathe easier amid climate change</vt:lpstr>
      <vt:lpstr>PowerPoint Presentation</vt:lpstr>
      <vt:lpstr>Object storage at scale for the AI Era</vt:lpstr>
      <vt:lpstr>PowerPoint Presentation</vt:lpstr>
      <vt:lpstr>PowerPoint Presentation</vt:lpstr>
      <vt:lpstr>PowerPoint Presentation</vt:lpstr>
      <vt:lpstr>Achieve cyber resilience. And peace of mind.</vt:lpstr>
      <vt:lpstr>Dell PowerProtect Data Manager Innovations</vt:lpstr>
      <vt:lpstr>Dell PowerProtect Cyber Recovery</vt:lpstr>
      <vt:lpstr>PowerPoint Presentation</vt:lpstr>
      <vt:lpstr>RHB Bank Case Study</vt:lpstr>
      <vt:lpstr>PowerPoint Presentation</vt:lpstr>
      <vt:lpstr>PowerPoint Presentation</vt:lpstr>
      <vt:lpstr>Smarter infrastructure. Fewer disruptions.</vt:lpstr>
      <vt:lpstr>Dell AIOps</vt:lpstr>
      <vt:lpstr>Dell AIOps key features and benefits</vt:lpstr>
      <vt:lpstr>Dell AIOps </vt:lpstr>
      <vt:lpstr>PowerPoint Presentation</vt:lpstr>
      <vt:lpstr>PowerPoint Presentation</vt:lpstr>
      <vt:lpstr>PowerPoint Presentation</vt:lpstr>
      <vt:lpstr>PowerPoint Presentation</vt:lpstr>
      <vt:lpstr>Notes for Presenters (Hidden Slide, Internal Use Only – Delete Before Presenting)</vt:lpstr>
    </vt:vector>
  </TitlesOfParts>
  <Company>Dell Technologies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Cameron, Erin</dc:creator>
  <cp:lastModifiedBy>Menon, Sharika</cp:lastModifiedBy>
  <cp:revision>4</cp:revision>
  <dcterms:created xsi:type="dcterms:W3CDTF">2025-02-28T16:49:18Z</dcterms:created>
  <dcterms:modified xsi:type="dcterms:W3CDTF">2026-08-10T13:09:37Z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bd41d9-d1d6-4f41-bf46-97f0241fcca2_Enabled">
    <vt:lpwstr>true</vt:lpwstr>
  </property>
  <property fmtid="{D5CDD505-2E9C-101B-9397-08002B2CF9AE}" pid="3" name="MSIP_Label_a7bd41d9-d1d6-4f41-bf46-97f0241fcca2_SetDate">
    <vt:lpwstr>2025-02-28T16:49:25Z</vt:lpwstr>
  </property>
  <property fmtid="{D5CDD505-2E9C-101B-9397-08002B2CF9AE}" pid="4" name="MSIP_Label_a7bd41d9-d1d6-4f41-bf46-97f0241fcca2_Method">
    <vt:lpwstr>Privileged</vt:lpwstr>
  </property>
  <property fmtid="{D5CDD505-2E9C-101B-9397-08002B2CF9AE}" pid="5" name="MSIP_Label_a7bd41d9-d1d6-4f41-bf46-97f0241fcca2_Name">
    <vt:lpwstr>No Visual Label</vt:lpwstr>
  </property>
  <property fmtid="{D5CDD505-2E9C-101B-9397-08002B2CF9AE}" pid="6" name="MSIP_Label_a7bd41d9-d1d6-4f41-bf46-97f0241fcca2_SiteId">
    <vt:lpwstr>945c199a-83a2-4e80-9f8c-5a91be5752dd</vt:lpwstr>
  </property>
  <property fmtid="{D5CDD505-2E9C-101B-9397-08002B2CF9AE}" pid="7" name="MSIP_Label_a7bd41d9-d1d6-4f41-bf46-97f0241fcca2_ActionId">
    <vt:lpwstr>17a27b72-875f-4c79-ba88-7d14e8e8e31a</vt:lpwstr>
  </property>
  <property fmtid="{D5CDD505-2E9C-101B-9397-08002B2CF9AE}" pid="8" name="MSIP_Label_a7bd41d9-d1d6-4f41-bf46-97f0241fcca2_ContentBits">
    <vt:lpwstr>0</vt:lpwstr>
  </property>
  <property fmtid="{D5CDD505-2E9C-101B-9397-08002B2CF9AE}" pid="9" name="MSIP_Label_a7bd41d9-d1d6-4f41-bf46-97f0241fcca2_Tag">
    <vt:lpwstr>10, 0, 1, 1</vt:lpwstr>
  </property>
  <property fmtid="{D5CDD505-2E9C-101B-9397-08002B2CF9AE}" pid="10" name="ContentTypeId">
    <vt:lpwstr>0x0101007FA3BA85F27FDD4A98B745633DD69268</vt:lpwstr>
  </property>
  <property fmtid="{D5CDD505-2E9C-101B-9397-08002B2CF9AE}" pid="11" name="MediaServiceImageTags">
    <vt:lpwstr/>
  </property>
</Properties>
</file>